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5.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7.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8.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 id="2147483677" r:id="rId6"/>
    <p:sldMasterId id="2147483700" r:id="rId7"/>
    <p:sldMasterId id="2147483723" r:id="rId8"/>
    <p:sldMasterId id="2147483756" r:id="rId9"/>
    <p:sldMasterId id="2147483778" r:id="rId10"/>
    <p:sldMasterId id="2147483811" r:id="rId11"/>
    <p:sldMasterId id="2147483839" r:id="rId12"/>
  </p:sldMasterIdLst>
  <p:notesMasterIdLst>
    <p:notesMasterId r:id="rId64"/>
  </p:notesMasterIdLst>
  <p:handoutMasterIdLst>
    <p:handoutMasterId r:id="rId65"/>
  </p:handoutMasterIdLst>
  <p:sldIdLst>
    <p:sldId id="258" r:id="rId13"/>
    <p:sldId id="2076136763" r:id="rId14"/>
    <p:sldId id="11336" r:id="rId15"/>
    <p:sldId id="2076137261" r:id="rId16"/>
    <p:sldId id="2076137269" r:id="rId17"/>
    <p:sldId id="4300" r:id="rId18"/>
    <p:sldId id="2076136557" r:id="rId19"/>
    <p:sldId id="2076136756" r:id="rId20"/>
    <p:sldId id="2076137268" r:id="rId21"/>
    <p:sldId id="2076137286" r:id="rId22"/>
    <p:sldId id="2076137254" r:id="rId23"/>
    <p:sldId id="2076137274" r:id="rId24"/>
    <p:sldId id="2076137270" r:id="rId25"/>
    <p:sldId id="2076137266" r:id="rId26"/>
    <p:sldId id="2076137275" r:id="rId27"/>
    <p:sldId id="2076137276" r:id="rId28"/>
    <p:sldId id="11343" r:id="rId29"/>
    <p:sldId id="2076137267" r:id="rId30"/>
    <p:sldId id="2076137302" r:id="rId31"/>
    <p:sldId id="2076137271" r:id="rId32"/>
    <p:sldId id="381" r:id="rId33"/>
    <p:sldId id="2076137303" r:id="rId34"/>
    <p:sldId id="2076137273" r:id="rId35"/>
    <p:sldId id="2076136758" r:id="rId36"/>
    <p:sldId id="466" r:id="rId37"/>
    <p:sldId id="1839" r:id="rId38"/>
    <p:sldId id="2076137284" r:id="rId39"/>
    <p:sldId id="474" r:id="rId40"/>
    <p:sldId id="475" r:id="rId41"/>
    <p:sldId id="476" r:id="rId42"/>
    <p:sldId id="477" r:id="rId43"/>
    <p:sldId id="478" r:id="rId44"/>
    <p:sldId id="2076136880" r:id="rId45"/>
    <p:sldId id="2076136752" r:id="rId46"/>
    <p:sldId id="2076137277" r:id="rId47"/>
    <p:sldId id="2076137258" r:id="rId48"/>
    <p:sldId id="2076137292" r:id="rId49"/>
    <p:sldId id="2076137305" r:id="rId50"/>
    <p:sldId id="2076137306" r:id="rId51"/>
    <p:sldId id="2076137307" r:id="rId52"/>
    <p:sldId id="2076137308" r:id="rId53"/>
    <p:sldId id="1840" r:id="rId54"/>
    <p:sldId id="2076137304" r:id="rId55"/>
    <p:sldId id="4302" r:id="rId56"/>
    <p:sldId id="380" r:id="rId57"/>
    <p:sldId id="2076137294" r:id="rId58"/>
    <p:sldId id="1846" r:id="rId59"/>
    <p:sldId id="2076137291" r:id="rId60"/>
    <p:sldId id="8618" r:id="rId61"/>
    <p:sldId id="263" r:id="rId62"/>
    <p:sldId id="2076137265" r:id="rId6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1pPr>
    <a:lvl2pPr marL="609585"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2pPr>
    <a:lvl3pPr marL="121917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3pPr>
    <a:lvl4pPr marL="1828754"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4pPr>
    <a:lvl5pPr marL="2438339"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5pPr>
    <a:lvl6pPr marL="3047924" algn="l" defTabSz="609585" rtl="0" eaLnBrk="1" latinLnBrk="0" hangingPunct="1">
      <a:defRPr kern="1200">
        <a:solidFill>
          <a:schemeClr val="tx1"/>
        </a:solidFill>
        <a:latin typeface="Arial" pitchFamily="-72" charset="0"/>
        <a:ea typeface="ＭＳ Ｐゴシック" pitchFamily="-72" charset="-128"/>
        <a:cs typeface="ＭＳ Ｐゴシック" pitchFamily="-72" charset="-128"/>
      </a:defRPr>
    </a:lvl6pPr>
    <a:lvl7pPr marL="3657509" algn="l" defTabSz="609585" rtl="0" eaLnBrk="1" latinLnBrk="0" hangingPunct="1">
      <a:defRPr kern="1200">
        <a:solidFill>
          <a:schemeClr val="tx1"/>
        </a:solidFill>
        <a:latin typeface="Arial" pitchFamily="-72" charset="0"/>
        <a:ea typeface="ＭＳ Ｐゴシック" pitchFamily="-72" charset="-128"/>
        <a:cs typeface="ＭＳ Ｐゴシック" pitchFamily="-72" charset="-128"/>
      </a:defRPr>
    </a:lvl7pPr>
    <a:lvl8pPr marL="4267093" algn="l" defTabSz="609585" rtl="0" eaLnBrk="1" latinLnBrk="0" hangingPunct="1">
      <a:defRPr kern="1200">
        <a:solidFill>
          <a:schemeClr val="tx1"/>
        </a:solidFill>
        <a:latin typeface="Arial" pitchFamily="-72" charset="0"/>
        <a:ea typeface="ＭＳ Ｐゴシック" pitchFamily="-72" charset="-128"/>
        <a:cs typeface="ＭＳ Ｐゴシック" pitchFamily="-72" charset="-128"/>
      </a:defRPr>
    </a:lvl8pPr>
    <a:lvl9pPr marL="4876678" algn="l" defTabSz="609585" rtl="0" eaLnBrk="1" latinLnBrk="0" hangingPunct="1">
      <a:defRPr kern="1200">
        <a:solidFill>
          <a:schemeClr val="tx1"/>
        </a:solidFill>
        <a:latin typeface="Arial" pitchFamily="-72" charset="0"/>
        <a:ea typeface="ＭＳ Ｐゴシック" pitchFamily="-72" charset="-128"/>
        <a:cs typeface="ＭＳ Ｐゴシック" pitchFamily="-72" charset="-128"/>
      </a:defRPr>
    </a:lvl9pPr>
  </p:defaultTextStyle>
  <p:extLst>
    <p:ext uri="{521415D9-36F7-43E2-AB2F-B90AF26B5E84}">
      <p14:sectionLst xmlns:p14="http://schemas.microsoft.com/office/powerpoint/2010/main">
        <p14:section name="Default Section" id="{D409CAE7-F81D-4137-BD6E-3C5DBE92F53D}">
          <p14:sldIdLst>
            <p14:sldId id="258"/>
            <p14:sldId id="2076136763"/>
            <p14:sldId id="11336"/>
            <p14:sldId id="2076137261"/>
          </p14:sldIdLst>
        </p14:section>
        <p14:section name="Where Is Cloud - OnPrem" id="{78042E9B-65BE-490F-A010-B6154E65FF64}">
          <p14:sldIdLst>
            <p14:sldId id="2076137269"/>
            <p14:sldId id="4300"/>
            <p14:sldId id="2076136557"/>
            <p14:sldId id="2076136756"/>
            <p14:sldId id="2076137268"/>
            <p14:sldId id="2076137286"/>
            <p14:sldId id="2076137254"/>
            <p14:sldId id="2076137274"/>
          </p14:sldIdLst>
        </p14:section>
        <p14:section name="Serverless" id="{5390B6D0-9B6B-45A0-A17C-9D7DBEE2B9B5}">
          <p14:sldIdLst>
            <p14:sldId id="2076137270"/>
            <p14:sldId id="2076137266"/>
            <p14:sldId id="2076137275"/>
            <p14:sldId id="2076137276"/>
            <p14:sldId id="11343"/>
            <p14:sldId id="2076137267"/>
            <p14:sldId id="2076137302"/>
            <p14:sldId id="2076137271"/>
            <p14:sldId id="381"/>
            <p14:sldId id="2076137303"/>
            <p14:sldId id="2076137273"/>
          </p14:sldIdLst>
        </p14:section>
        <p14:section name="Why" id="{FA39DC96-6479-463B-98BB-3795117EEB08}">
          <p14:sldIdLst>
            <p14:sldId id="2076136758"/>
            <p14:sldId id="466"/>
            <p14:sldId id="1839"/>
          </p14:sldIdLst>
        </p14:section>
        <p14:section name="Resiancy-Software Layer" id="{53FF4F21-388F-4A0D-A45E-94B667A25F4C}">
          <p14:sldIdLst>
            <p14:sldId id="2076137284"/>
            <p14:sldId id="474"/>
            <p14:sldId id="475"/>
            <p14:sldId id="476"/>
            <p14:sldId id="477"/>
            <p14:sldId id="478"/>
          </p14:sldIdLst>
        </p14:section>
        <p14:section name="Choice" id="{945DA0ED-3E85-486D-ABA1-2679E4D63491}">
          <p14:sldIdLst>
            <p14:sldId id="2076136880"/>
            <p14:sldId id="2076136752"/>
            <p14:sldId id="2076137277"/>
            <p14:sldId id="2076137258"/>
          </p14:sldIdLst>
        </p14:section>
        <p14:section name="Build &amp; Test" id="{F1C09957-46BA-409B-821C-26C27E94F802}">
          <p14:sldIdLst>
            <p14:sldId id="2076137292"/>
            <p14:sldId id="2076137305"/>
          </p14:sldIdLst>
        </p14:section>
        <p14:section name="BuildingWalls" id="{FFD83A8F-8509-4AC4-BE22-148C447D6700}">
          <p14:sldIdLst>
            <p14:sldId id="2076137306"/>
          </p14:sldIdLst>
        </p14:section>
        <p14:section name="Patching" id="{64ED48DD-F4D3-4BB5-ABA6-7E4F758FE16C}">
          <p14:sldIdLst>
            <p14:sldId id="2076137307"/>
            <p14:sldId id="2076137308"/>
            <p14:sldId id="1840"/>
            <p14:sldId id="2076137304"/>
            <p14:sldId id="4302"/>
            <p14:sldId id="380"/>
            <p14:sldId id="2076137294"/>
            <p14:sldId id="1846"/>
          </p14:sldIdLst>
        </p14:section>
        <p14:section name="Its a Wrap" id="{27B3A483-71AF-4817-B282-07ADD427A0B5}">
          <p14:sldIdLst>
            <p14:sldId id="2076137291"/>
            <p14:sldId id="8618"/>
            <p14:sldId id="263"/>
          </p14:sldIdLst>
        </p14:section>
        <p14:section name="Apendix" id="{E41EAC3E-49BC-4F91-BADF-5EE23FA45219}">
          <p14:sldIdLst>
            <p14:sldId id="2076137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BD5EA"/>
    <a:srgbClr val="E7EBF5"/>
    <a:srgbClr val="FFFFFF"/>
    <a:srgbClr val="50E6FF"/>
    <a:srgbClr val="0F78D3"/>
    <a:srgbClr val="505050"/>
    <a:srgbClr val="89CBFF"/>
    <a:srgbClr val="0F78D4"/>
    <a:srgbClr val="3999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0452" autoAdjust="0"/>
    <p:restoredTop sz="94891" autoAdjust="0"/>
  </p:normalViewPr>
  <p:slideViewPr>
    <p:cSldViewPr>
      <p:cViewPr varScale="1">
        <p:scale>
          <a:sx n="78" d="100"/>
          <a:sy n="78" d="100"/>
        </p:scale>
        <p:origin x="114" y="27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23766"/>
    </p:cViewPr>
  </p:sorterViewPr>
  <p:notesViewPr>
    <p:cSldViewPr>
      <p:cViewPr varScale="1">
        <p:scale>
          <a:sx n="67" d="100"/>
          <a:sy n="67" d="100"/>
        </p:scale>
        <p:origin x="-3120"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fontAlgn="auto">
              <a:spcBef>
                <a:spcPts val="0"/>
              </a:spcBef>
              <a:spcAft>
                <a:spcPts val="0"/>
              </a:spcAft>
              <a:defRPr sz="1300" b="1" dirty="0" smtClean="0">
                <a:latin typeface="Arial" pitchFamily="34" charset="0"/>
                <a:ea typeface="+mn-ea"/>
                <a:cs typeface="Arial" pitchFamily="34" charset="0"/>
              </a:defRPr>
            </a:lvl1pPr>
          </a:lstStyle>
          <a:p>
            <a:pPr>
              <a:defRPr/>
            </a:pPr>
            <a:r>
              <a:rPr lang="en-US" dirty="0"/>
              <a:t>Live! 360 Orlando 2019</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Tree>
    <p:extLst>
      <p:ext uri="{BB962C8B-B14F-4D97-AF65-F5344CB8AC3E}">
        <p14:creationId xmlns:p14="http://schemas.microsoft.com/office/powerpoint/2010/main" val="3738948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4D1145D-0C6A-427A-BFFB-BA49C7DEF5D3}" type="datetimeFigureOut">
              <a:rPr lang="en-US"/>
              <a:pPr>
                <a:defRPr/>
              </a:pPr>
              <a:t>11/16/2019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7BE5AA1C-3A4A-4E86-88DD-FDD0A0056FE6}" type="slidenum">
              <a:rPr lang="en-US"/>
              <a:pPr>
                <a:defRPr/>
              </a:pPr>
              <a:t>‹#›</a:t>
            </a:fld>
            <a:endParaRPr lang="en-US"/>
          </a:p>
        </p:txBody>
      </p:sp>
    </p:spTree>
    <p:extLst>
      <p:ext uri="{BB962C8B-B14F-4D97-AF65-F5344CB8AC3E}">
        <p14:creationId xmlns:p14="http://schemas.microsoft.com/office/powerpoint/2010/main" val="3831428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600" kern="1200">
        <a:solidFill>
          <a:schemeClr val="tx1"/>
        </a:solidFill>
        <a:latin typeface="+mn-lt"/>
        <a:ea typeface="ＭＳ Ｐゴシック" pitchFamily="-72" charset="-128"/>
        <a:cs typeface="ＭＳ Ｐゴシック" pitchFamily="-72" charset="-128"/>
      </a:defRPr>
    </a:lvl1pPr>
    <a:lvl2pPr marL="609585" algn="l" rtl="0" fontAlgn="base">
      <a:spcBef>
        <a:spcPct val="30000"/>
      </a:spcBef>
      <a:spcAft>
        <a:spcPct val="0"/>
      </a:spcAft>
      <a:defRPr sz="1600" kern="1200">
        <a:solidFill>
          <a:schemeClr val="tx1"/>
        </a:solidFill>
        <a:latin typeface="+mn-lt"/>
        <a:ea typeface="ＭＳ Ｐゴシック" pitchFamily="-72" charset="-128"/>
        <a:cs typeface="+mn-cs"/>
      </a:defRPr>
    </a:lvl2pPr>
    <a:lvl3pPr marL="1219170" algn="l" rtl="0" fontAlgn="base">
      <a:spcBef>
        <a:spcPct val="30000"/>
      </a:spcBef>
      <a:spcAft>
        <a:spcPct val="0"/>
      </a:spcAft>
      <a:defRPr sz="1600" kern="1200">
        <a:solidFill>
          <a:schemeClr val="tx1"/>
        </a:solidFill>
        <a:latin typeface="+mn-lt"/>
        <a:ea typeface="ＭＳ Ｐゴシック" pitchFamily="-72" charset="-128"/>
        <a:cs typeface="+mn-cs"/>
      </a:defRPr>
    </a:lvl3pPr>
    <a:lvl4pPr marL="1828754" algn="l" rtl="0" fontAlgn="base">
      <a:spcBef>
        <a:spcPct val="30000"/>
      </a:spcBef>
      <a:spcAft>
        <a:spcPct val="0"/>
      </a:spcAft>
      <a:defRPr sz="1600" kern="1200">
        <a:solidFill>
          <a:schemeClr val="tx1"/>
        </a:solidFill>
        <a:latin typeface="+mn-lt"/>
        <a:ea typeface="ＭＳ Ｐゴシック" pitchFamily="-72" charset="-128"/>
        <a:cs typeface="+mn-cs"/>
      </a:defRPr>
    </a:lvl4pPr>
    <a:lvl5pPr marL="2438339" algn="l" rtl="0" fontAlgn="base">
      <a:spcBef>
        <a:spcPct val="30000"/>
      </a:spcBef>
      <a:spcAft>
        <a:spcPct val="0"/>
      </a:spcAft>
      <a:defRPr sz="1600" kern="1200">
        <a:solidFill>
          <a:schemeClr val="tx1"/>
        </a:solidFill>
        <a:latin typeface="+mn-lt"/>
        <a:ea typeface="ＭＳ Ｐゴシック" pitchFamily="-72" charset="-128"/>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gartner.com/smarterwithgartner/6-best-practices-for-creating-a-container-platform-strategy/"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600" b="0" kern="1200" dirty="0">
                <a:solidFill>
                  <a:schemeClr val="tx1"/>
                </a:solidFill>
                <a:effectLst/>
                <a:latin typeface="+mn-lt"/>
                <a:ea typeface="ＭＳ Ｐゴシック" pitchFamily="-72" charset="-128"/>
                <a:cs typeface="ＭＳ Ｐゴシック" pitchFamily="-72" charset="-128"/>
              </a:rPr>
              <a:t>Containers have become the modern packaging format, regardless of the host they're run on. You may be building your own images, or consuming images from ISVs. While containers have a focused subset of their VM ancestors, containers still have layers of the OS, runtimes and other components that are susceptible to vulnerabilities that must be remediated. Have you considered how you'll patch these deployments? Will you patch the running containers, as you patch VMs, hoping the software continues to run, as you continually patch the same deployed image?</a:t>
            </a:r>
          </a:p>
          <a:p>
            <a:br>
              <a:rPr lang="en-US" sz="1600" b="0" kern="1200" dirty="0">
                <a:solidFill>
                  <a:schemeClr val="tx1"/>
                </a:solidFill>
                <a:effectLst/>
                <a:latin typeface="+mn-lt"/>
                <a:ea typeface="ＭＳ Ｐゴシック" pitchFamily="-72" charset="-128"/>
                <a:cs typeface="ＭＳ Ｐゴシック" pitchFamily="-72" charset="-128"/>
              </a:rPr>
            </a:br>
            <a:r>
              <a:rPr lang="en-US" sz="1600" b="0" kern="1200" dirty="0">
                <a:solidFill>
                  <a:schemeClr val="tx1"/>
                </a:solidFill>
                <a:effectLst/>
                <a:latin typeface="+mn-lt"/>
                <a:ea typeface="ＭＳ Ｐゴシック" pitchFamily="-72" charset="-128"/>
                <a:cs typeface="ＭＳ Ｐゴシック" pitchFamily="-72" charset="-128"/>
              </a:rPr>
              <a:t>We'll examine leveraging your build and deployment pipelines to automatically patch, test and deploy updates, during and long after you've moved onto another project. OS &amp; Framework Patching can be an extension of what you're already doing today.</a:t>
            </a:r>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988B0C-D0FA-4593-BF38-A7BA3E9A5D69}" type="slidenum">
              <a:rPr lang="en-US">
                <a:ea typeface="ＭＳ Ｐゴシック" pitchFamily="-72" charset="-128"/>
                <a:cs typeface="ＭＳ Ｐゴシック" pitchFamily="-72" charset="-128"/>
              </a:rPr>
              <a:pPr fontAlgn="base">
                <a:spcBef>
                  <a:spcPct val="0"/>
                </a:spcBef>
                <a:spcAft>
                  <a:spcPct val="0"/>
                </a:spcAft>
              </a:pPr>
              <a:t>1</a:t>
            </a:fld>
            <a:endParaRPr lang="en-US">
              <a:ea typeface="ＭＳ Ｐゴシック" pitchFamily="-72" charset="-128"/>
              <a:cs typeface="ＭＳ Ｐゴシック" pitchFamily="-72"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2491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651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SPEAKER: What can cloud native help you achieve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Rather than dwelling too much on technical terms, what’s more important is what they can  help you achieve, putting you and your people into the picture.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a:solidFill>
                  <a:schemeClr val="tx1"/>
                </a:solidFill>
                <a:effectLst/>
                <a:latin typeface="+mn-lt"/>
                <a:ea typeface="+mn-ea"/>
                <a:cs typeface="+mn-cs"/>
              </a:rPr>
              <a:t>Speed of innovation: A cloud-native development model – </a:t>
            </a:r>
            <a:r>
              <a:rPr lang="en-US" sz="1400" kern="1200" err="1">
                <a:solidFill>
                  <a:schemeClr val="tx1"/>
                </a:solidFill>
                <a:effectLst/>
                <a:latin typeface="+mn-lt"/>
                <a:ea typeface="+mn-ea"/>
                <a:cs typeface="+mn-cs"/>
              </a:rPr>
              <a:t>i.e</a:t>
            </a:r>
            <a:r>
              <a:rPr lang="en-US" sz="1400" kern="1200">
                <a:solidFill>
                  <a:schemeClr val="tx1"/>
                </a:solidFill>
                <a:effectLst/>
                <a:latin typeface="+mn-lt"/>
                <a:ea typeface="+mn-ea"/>
                <a:cs typeface="+mn-cs"/>
              </a:rPr>
              <a:t>, microservices - brings back the immediacy of creating code (developers can create something and then actually see it run with transparent feedback loop), empowering your development team to do their best with velocity.  By enabling self-service resource access and DevOps practices, teams can eliminate the risk of failure or delay due to human error as staff focus on automated improvements to replace routine, mundane admin tasks.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Reliability: Applications built with cloud native approach in mind can help you g</a:t>
            </a:r>
            <a:r>
              <a:rPr lang="en-US" sz="1400" kern="1200">
                <a:solidFill>
                  <a:schemeClr val="tx1"/>
                </a:solidFill>
                <a:effectLst/>
                <a:latin typeface="+mn-lt"/>
                <a:ea typeface="+mn-ea"/>
                <a:cs typeface="+mn-cs"/>
              </a:rPr>
              <a:t>et the most of cloud, which means availability, resiliency, scalability and low latency and freedom from redundant operational tasks. Using managed services designed for cloud scale and performance, you can now switch cloud goals from IT cost savings to being the engine of business growth.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a:solidFill>
                  <a:schemeClr val="tx1"/>
                </a:solidFill>
                <a:effectLst/>
                <a:latin typeface="+mn-lt"/>
                <a:ea typeface="+mn-ea"/>
                <a:cs typeface="+mn-cs"/>
              </a:rPr>
              <a:t>Security: Between agility and security, there should not be any trade off.  With cloud native technologies, you can automate security checks, run intelligent threat detection and protection real-time, and put fine-grained guardrails at every layer from the metal to a container image – reducing the risk of breach.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To compete effectively, enterprises need to create an environment where developers can do their best work and Ops have the confidence of reliability, security and compliance. That requires the best cloud designed for modern constructs like containers, DevOps, APIs and managed services – and the fluidity to work across environments and teams.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11/16/2019 11:12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24</a:t>
            </a:fld>
            <a:endParaRPr lang="en-US">
              <a:solidFill>
                <a:prstClr val="black"/>
              </a:solidFill>
              <a:latin typeface="Segoe UI" pitchFamily="34" charset="0"/>
            </a:endParaRPr>
          </a:p>
        </p:txBody>
      </p:sp>
    </p:spTree>
    <p:extLst>
      <p:ext uri="{BB962C8B-B14F-4D97-AF65-F5344CB8AC3E}">
        <p14:creationId xmlns:p14="http://schemas.microsoft.com/office/powerpoint/2010/main" val="2785684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11/16/2019 11:12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6552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11/16/2019 11:12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0391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94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35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11/16/2019 11:12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240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11/16/2019 11:12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434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11/16/2019 11:12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8811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SPEAKER: New paradigm of application development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The rapid rise of new digitally native businesses have disrupted traditional business models and destabilized established companies and industry sectors.  </a:t>
            </a:r>
            <a:r>
              <a:rPr lang="en-US" sz="1400"/>
              <a:t>The grounds for competition have changed – enterprises are increasingly defined by the way they build software. Challenger banks, online healthcare providers, e-commerce leaders and other upstarts are winning customers by providing new applications. </a:t>
            </a:r>
            <a:endParaRPr lang="en-US" sz="1400" kern="1200">
              <a:solidFill>
                <a:schemeClr val="tx1"/>
              </a:solidFill>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latin typeface="+mn-lt"/>
                <a:ea typeface="+mn-ea"/>
                <a:cs typeface="+mn-cs"/>
              </a:rPr>
              <a:t>All these trends have yielded a new paradigm of software development called cloud native.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latin typeface="+mn-lt"/>
                <a:ea typeface="+mn-ea"/>
                <a:cs typeface="+mn-cs"/>
              </a:rPr>
              <a:t>IDC predicts by 2022, 35% of all production apps will be cloud-native vs. less than 10% today</a:t>
            </a:r>
            <a:endParaRPr lang="en-US" sz="1400" b="0" i="0" u="none" strike="noStrike" kern="120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b="0" i="0" u="none" strike="noStrike" kern="120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IDC: https://www.idc.com/getdoc.jsp?containerId=prUS44417618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11/16/2019 11:12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2</a:t>
            </a:fld>
            <a:endParaRPr lang="en-US">
              <a:solidFill>
                <a:prstClr val="black"/>
              </a:solidFill>
              <a:latin typeface="Segoe UI" pitchFamily="34" charset="0"/>
            </a:endParaRPr>
          </a:p>
        </p:txBody>
      </p:sp>
    </p:spTree>
    <p:extLst>
      <p:ext uri="{BB962C8B-B14F-4D97-AF65-F5344CB8AC3E}">
        <p14:creationId xmlns:p14="http://schemas.microsoft.com/office/powerpoint/2010/main" val="436976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11/16/2019 11:12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030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45</a:t>
            </a:fld>
            <a:endParaRPr lang="en-US"/>
          </a:p>
        </p:txBody>
      </p:sp>
    </p:spTree>
    <p:extLst>
      <p:ext uri="{BB962C8B-B14F-4D97-AF65-F5344CB8AC3E}">
        <p14:creationId xmlns:p14="http://schemas.microsoft.com/office/powerpoint/2010/main" val="2898137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"Familiar dev experience" resonates most with developers new to Kubernetes and who value a familiar experience where you can open a VS project, hit F5, step through code in the debugger.</a:t>
            </a:r>
          </a:p>
          <a:p>
            <a:endParaRPr lang="en-US"/>
          </a:p>
          <a:p>
            <a:r>
              <a:rPr lang="en-US"/>
              <a:t>"End-to-end testing" resonates with customers who are further along in their journey of adopting microservices and who are now dealing with the challenges of a more complex environment where there are many moving parts.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11/16/2019 11:12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036929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SPEAKER: What is cloud native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‘Cloud-native’ is an adjective that describes the applications, architectures, platforms/infrastructure, and processes, that together make it economical and possible for us to quickly respond to changing landscape and growing customer needs.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In simple terms, it is application code and dependencies packaged in containers, deployed as microservices, and exposed as APIs.  And you can manage them using DevOps processes and tools.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endParaRPr lang="en-US" sz="900">
              <a:latin typeface="Segoe UI" panose="020B0502040204020203" pitchFamily="34" charset="0"/>
            </a:endParaRPr>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11/16/2019 11:12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48</a:t>
            </a:fld>
            <a:endParaRPr lang="en-US">
              <a:solidFill>
                <a:prstClr val="black"/>
              </a:solidFill>
              <a:latin typeface="Segoe UI" pitchFamily="34" charset="0"/>
            </a:endParaRPr>
          </a:p>
        </p:txBody>
      </p:sp>
    </p:spTree>
    <p:extLst>
      <p:ext uri="{BB962C8B-B14F-4D97-AF65-F5344CB8AC3E}">
        <p14:creationId xmlns:p14="http://schemas.microsoft.com/office/powerpoint/2010/main" val="2197207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6319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8E32C9-1438-4977-8AE0-4B4EFF138679}" type="slidenum">
              <a:rPr lang="en-US" smtClean="0"/>
              <a:t>3</a:t>
            </a:fld>
            <a:endParaRPr lang="en-US"/>
          </a:p>
        </p:txBody>
      </p:sp>
    </p:spTree>
    <p:extLst>
      <p:ext uri="{BB962C8B-B14F-4D97-AF65-F5344CB8AC3E}">
        <p14:creationId xmlns:p14="http://schemas.microsoft.com/office/powerpoint/2010/main" val="788116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SPEAKER: What is cloud native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‘Cloud-native’ is an adjective that describes the applications, architectures, platforms/infrastructure, and processes, that together make it economical and possible for us to quickly respond to changing landscape and growing customer needs.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In simple terms, it is application code and dependencies packaged in containers, deployed as microservices, and exposed as APIs.  And you can manage them using DevOps processes and tools.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endParaRPr lang="en-US" sz="900">
              <a:latin typeface="Segoe UI" panose="020B0502040204020203" pitchFamily="34" charset="0"/>
            </a:endParaRPr>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11/16/2019 11:12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4</a:t>
            </a:fld>
            <a:endParaRPr lang="en-US">
              <a:solidFill>
                <a:prstClr val="black"/>
              </a:solidFill>
              <a:latin typeface="Segoe UI" pitchFamily="34" charset="0"/>
            </a:endParaRPr>
          </a:p>
        </p:txBody>
      </p:sp>
    </p:spTree>
    <p:extLst>
      <p:ext uri="{BB962C8B-B14F-4D97-AF65-F5344CB8AC3E}">
        <p14:creationId xmlns:p14="http://schemas.microsoft.com/office/powerpoint/2010/main" val="226075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SPEAKER: What is cloud native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‘Cloud-native’ is an adjective that describes the applications, architectures, platforms/infrastructure, and processes, that together make it economical and possible for us to quickly respond to changing landscape and growing customer needs.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In simple terms, it is application code and dependencies packaged in containers, deployed as microservices, and exposed as APIs.  And you can manage them using DevOps processes and tools.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endParaRPr lang="en-US" sz="900">
              <a:latin typeface="Segoe UI" panose="020B0502040204020203" pitchFamily="34" charset="0"/>
            </a:endParaRPr>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11/16/2019 11:12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5</a:t>
            </a:fld>
            <a:endParaRPr lang="en-US">
              <a:solidFill>
                <a:prstClr val="black"/>
              </a:solidFill>
              <a:latin typeface="Segoe UI" pitchFamily="34" charset="0"/>
            </a:endParaRPr>
          </a:p>
        </p:txBody>
      </p:sp>
    </p:spTree>
    <p:extLst>
      <p:ext uri="{BB962C8B-B14F-4D97-AF65-F5344CB8AC3E}">
        <p14:creationId xmlns:p14="http://schemas.microsoft.com/office/powerpoint/2010/main" val="1146875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33" marR="0" lvl="0" indent="0" algn="l" defTabSz="9328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11/16/2019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3080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SPEAKER: What is cloud native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‘Cloud-native’ is an adjective that describes the applications, architectures, platforms/infrastructure, and processes, that together make it economical and possible for us to quickly respond to changing landscape and growing customer needs.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In simple terms, it is application code and dependencies packaged in containers, deployed as microservices, and exposed as APIs.  And you can manage them using DevOps processes and tools.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endParaRPr lang="en-US" sz="900">
              <a:latin typeface="Segoe UI" panose="020B0502040204020203" pitchFamily="34" charset="0"/>
            </a:endParaRPr>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11/16/2019 11:12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8</a:t>
            </a:fld>
            <a:endParaRPr lang="en-US">
              <a:solidFill>
                <a:prstClr val="black"/>
              </a:solidFill>
              <a:latin typeface="Segoe UI" pitchFamily="34" charset="0"/>
            </a:endParaRPr>
          </a:p>
        </p:txBody>
      </p:sp>
    </p:spTree>
    <p:extLst>
      <p:ext uri="{BB962C8B-B14F-4D97-AF65-F5344CB8AC3E}">
        <p14:creationId xmlns:p14="http://schemas.microsoft.com/office/powerpoint/2010/main" val="4024473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5772" rtl="0" eaLnBrk="1" fontAlgn="auto" latinLnBrk="0" hangingPunct="1">
              <a:lnSpc>
                <a:spcPct val="100000"/>
              </a:lnSpc>
              <a:spcBef>
                <a:spcPts val="0"/>
              </a:spcBef>
              <a:spcAft>
                <a:spcPts val="0"/>
              </a:spcAft>
              <a:buClrTx/>
              <a:buSzTx/>
              <a:buFontTx/>
              <a:buNone/>
              <a:tabLst/>
              <a:defRPr/>
            </a:pPr>
            <a:fld id="{542AD4A8-12C9-4332-9528-EDCAF310EA7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577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136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Full statistic sources</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kern="1200">
                <a:solidFill>
                  <a:schemeClr val="tx1"/>
                </a:solidFill>
                <a:latin typeface="Segoe UI Light" pitchFamily="34" charset="0"/>
                <a:ea typeface="+mn-ea"/>
                <a:cs typeface="+mn-cs"/>
              </a:rPr>
              <a:t>Gartner. “6 Best Practices for Creating a Container Platform Strategy.” April 23, 2019. </a:t>
            </a:r>
            <a:r>
              <a:rPr lang="en-US" sz="900" kern="1200">
                <a:solidFill>
                  <a:schemeClr val="tx1"/>
                </a:solidFill>
                <a:latin typeface="Segoe UI Light" pitchFamily="34" charset="0"/>
                <a:ea typeface="+mn-ea"/>
                <a:cs typeface="+mn-cs"/>
                <a:hlinkClick r:id="rId3">
                  <a:extLst>
                    <a:ext uri="{A12FA001-AC4F-418D-AE19-62706E023703}">
                      <ahyp:hlinkClr xmlns:ahyp="http://schemas.microsoft.com/office/drawing/2018/hyperlinkcolor" val="tx"/>
                    </a:ext>
                  </a:extLst>
                </a:hlinkClick>
              </a:rPr>
              <a:t>https://www.gartner.com/smarterwithgartner/6-best-practices-for-creating-a-container-platform-strategy/</a:t>
            </a:r>
            <a:endParaRPr lang="en-US" sz="900" kern="120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763863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7.xml"/><Relationship Id="rId4" Type="http://schemas.openxmlformats.org/officeDocument/2006/relationships/image" Target="../media/image10.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7.xml"/><Relationship Id="rId4" Type="http://schemas.openxmlformats.org/officeDocument/2006/relationships/image" Target="../media/image14.jpg"/></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jp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a:pPr>
                <a:defRPr/>
              </a:pPr>
              <a:t>11/16/2019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11/16/2019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pic>
        <p:nvPicPr>
          <p:cNvPr id="6" name="Picture 5" descr="A picture containing object, chessman, table, indoor&#10;&#10;Description automatically generated">
            <a:extLst>
              <a:ext uri="{FF2B5EF4-FFF2-40B4-BE49-F238E27FC236}">
                <a16:creationId xmlns:a16="http://schemas.microsoft.com/office/drawing/2014/main" id="{24BDD613-EB77-427C-96BA-5CE8A2F107F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257" y="-1"/>
            <a:ext cx="12192000" cy="6858001"/>
          </a:xfrm>
          <a:prstGeom prst="rect">
            <a:avLst/>
          </a:prstGeom>
        </p:spPr>
      </p:pic>
      <p:sp>
        <p:nvSpPr>
          <p:cNvPr id="7" name="Rectangle 6">
            <a:extLst>
              <a:ext uri="{FF2B5EF4-FFF2-40B4-BE49-F238E27FC236}">
                <a16:creationId xmlns:a16="http://schemas.microsoft.com/office/drawing/2014/main" id="{D690DAD6-7D7D-47C8-91E3-05B6E51D4CD1}"/>
              </a:ext>
            </a:extLst>
          </p:cNvPr>
          <p:cNvSpPr/>
          <p:nvPr userDrawn="1"/>
        </p:nvSpPr>
        <p:spPr bwMode="auto">
          <a:xfrm>
            <a:off x="-10886" y="-13540"/>
            <a:ext cx="12192000" cy="6857026"/>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47582443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1078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0175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180218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6742721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pic>
        <p:nvPicPr>
          <p:cNvPr id="10" name="MS logo white - EMF" descr="Microsoft logo white text version">
            <a:extLst>
              <a:ext uri="{FF2B5EF4-FFF2-40B4-BE49-F238E27FC236}">
                <a16:creationId xmlns:a16="http://schemas.microsoft.com/office/drawing/2014/main" id="{F8E10DA6-9966-48A4-889A-44D31FCD4F6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1" name="Freeform 5" descr="Microsoft Ignite logo">
            <a:extLst>
              <a:ext uri="{FF2B5EF4-FFF2-40B4-BE49-F238E27FC236}">
                <a16:creationId xmlns:a16="http://schemas.microsoft.com/office/drawing/2014/main" id="{17787E86-45FE-4510-95A0-D9907CD694C5}"/>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2" name="Picture 11" descr="A picture containing object, honeycomb&#10;&#10;Description automatically generated">
            <a:extLst>
              <a:ext uri="{FF2B5EF4-FFF2-40B4-BE49-F238E27FC236}">
                <a16:creationId xmlns:a16="http://schemas.microsoft.com/office/drawing/2014/main" id="{3D26FB41-BE56-495D-8D69-B32B054881B0}"/>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724833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A picture containing object, honeycomb&#10;&#10;Description automatically generated">
            <a:extLst>
              <a:ext uri="{FF2B5EF4-FFF2-40B4-BE49-F238E27FC236}">
                <a16:creationId xmlns:a16="http://schemas.microsoft.com/office/drawing/2014/main" id="{B7FF868F-4506-470A-8775-7A80A78D9225}"/>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152844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icture containing table, drawing, clock, brick&#10;&#10;Description automatically generated">
            <a:extLst>
              <a:ext uri="{FF2B5EF4-FFF2-40B4-BE49-F238E27FC236}">
                <a16:creationId xmlns:a16="http://schemas.microsoft.com/office/drawing/2014/main" id="{161BD653-A2B0-4E8A-A9B5-F01A451753AF}"/>
              </a:ext>
            </a:extLst>
          </p:cNvPr>
          <p:cNvPicPr>
            <a:picLocks noChangeAspect="1"/>
          </p:cNvPicPr>
          <p:nvPr userDrawn="1"/>
        </p:nvPicPr>
        <p:blipFill>
          <a:blip r:embed="rId3"/>
          <a:stretch>
            <a:fillRect/>
          </a:stretch>
        </p:blipFill>
        <p:spPr>
          <a:xfrm>
            <a:off x="7013113" y="0"/>
            <a:ext cx="4232746" cy="6858000"/>
          </a:xfrm>
          <a:prstGeom prst="rect">
            <a:avLst/>
          </a:prstGeom>
        </p:spPr>
      </p:pic>
    </p:spTree>
    <p:extLst>
      <p:ext uri="{BB962C8B-B14F-4D97-AF65-F5344CB8AC3E}">
        <p14:creationId xmlns:p14="http://schemas.microsoft.com/office/powerpoint/2010/main" val="265307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642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646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09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11/16/2019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94526699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9193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3184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1309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8348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descr="A picture containing object, honeycomb&#10;&#10;Description automatically generated">
            <a:extLst>
              <a:ext uri="{FF2B5EF4-FFF2-40B4-BE49-F238E27FC236}">
                <a16:creationId xmlns:a16="http://schemas.microsoft.com/office/drawing/2014/main" id="{C6BA8E9F-1842-4F02-A42F-68E0B0B274CD}"/>
              </a:ext>
            </a:extLst>
          </p:cNvPr>
          <p:cNvPicPr>
            <a:picLocks noChangeAspect="1"/>
          </p:cNvPicPr>
          <p:nvPr userDrawn="1"/>
        </p:nvPicPr>
        <p:blipFill rotWithShape="1">
          <a:blip r:embed="rId2"/>
          <a:srcRect l="-218"/>
          <a:stretch/>
        </p:blipFill>
        <p:spPr>
          <a:xfrm>
            <a:off x="4319701" y="399141"/>
            <a:ext cx="7872299" cy="6458859"/>
          </a:xfrm>
          <a:prstGeom prst="rect">
            <a:avLst/>
          </a:prstGeom>
        </p:spPr>
      </p:pic>
    </p:spTree>
    <p:extLst>
      <p:ext uri="{BB962C8B-B14F-4D97-AF65-F5344CB8AC3E}">
        <p14:creationId xmlns:p14="http://schemas.microsoft.com/office/powerpoint/2010/main" val="418520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picture containing table, drawing, clock, brick&#10;&#10;Description automatically generated">
            <a:extLst>
              <a:ext uri="{FF2B5EF4-FFF2-40B4-BE49-F238E27FC236}">
                <a16:creationId xmlns:a16="http://schemas.microsoft.com/office/drawing/2014/main" id="{8C957E08-EF54-441D-851C-E495F1A4BA56}"/>
              </a:ext>
            </a:extLst>
          </p:cNvPr>
          <p:cNvPicPr>
            <a:picLocks noChangeAspect="1"/>
          </p:cNvPicPr>
          <p:nvPr userDrawn="1"/>
        </p:nvPicPr>
        <p:blipFill>
          <a:blip r:embed="rId2"/>
          <a:stretch>
            <a:fillRect/>
          </a:stretch>
        </p:blipFill>
        <p:spPr>
          <a:xfrm>
            <a:off x="7013113" y="0"/>
            <a:ext cx="4232746" cy="6858000"/>
          </a:xfrm>
          <a:prstGeom prst="rect">
            <a:avLst/>
          </a:prstGeom>
        </p:spPr>
      </p:pic>
    </p:spTree>
    <p:extLst>
      <p:ext uri="{BB962C8B-B14F-4D97-AF65-F5344CB8AC3E}">
        <p14:creationId xmlns:p14="http://schemas.microsoft.com/office/powerpoint/2010/main" val="392957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8285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4891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5602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55448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52"/>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a:pPr>
                <a:defRPr/>
              </a:pPr>
              <a:t>11/16/2019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9750420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961945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34013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1"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878305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41012305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666181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5364555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3698498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189360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9133351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a:pPr>
                <a:defRPr/>
              </a:pPr>
              <a:t>11/16/2019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397122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029904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623581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874309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9768451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949362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583359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854912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102311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5962411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a:pPr>
                <a:defRPr/>
              </a:pPr>
              <a:t>11/16/2019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9705135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99397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2249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5746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17876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2346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431470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BDB5-A8F7-4CDA-B547-7FA4509720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B00AE4-3A8F-4831-B9E6-43420479BA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D49807-9362-469B-8FCF-EBC98F0565DF}"/>
              </a:ext>
            </a:extLst>
          </p:cNvPr>
          <p:cNvSpPr>
            <a:spLocks noGrp="1"/>
          </p:cNvSpPr>
          <p:nvPr>
            <p:ph type="dt" sz="half" idx="10"/>
          </p:nvPr>
        </p:nvSpPr>
        <p:spPr/>
        <p:txBody>
          <a:bodyPr/>
          <a:lstStyle/>
          <a:p>
            <a:fld id="{D028F9EF-CBB7-422A-8001-B37FB8A69838}" type="datetimeFigureOut">
              <a:rPr lang="en-US" smtClean="0"/>
              <a:t>11/16/2019</a:t>
            </a:fld>
            <a:endParaRPr lang="en-US"/>
          </a:p>
        </p:txBody>
      </p:sp>
      <p:sp>
        <p:nvSpPr>
          <p:cNvPr id="5" name="Footer Placeholder 4">
            <a:extLst>
              <a:ext uri="{FF2B5EF4-FFF2-40B4-BE49-F238E27FC236}">
                <a16:creationId xmlns:a16="http://schemas.microsoft.com/office/drawing/2014/main" id="{992E9ACC-1D36-463C-802F-11792AF136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AD01BA-5D03-4813-9A7A-ACB10A33AD2F}"/>
              </a:ext>
            </a:extLst>
          </p:cNvPr>
          <p:cNvSpPr>
            <a:spLocks noGrp="1"/>
          </p:cNvSpPr>
          <p:nvPr>
            <p:ph type="sldNum" sz="quarter" idx="12"/>
          </p:nvPr>
        </p:nvSpPr>
        <p:spPr/>
        <p:txBody>
          <a:bodyPr/>
          <a:lstStyle/>
          <a:p>
            <a:fld id="{22EBE10C-DB86-4187-9785-EC026127FF47}" type="slidenum">
              <a:rPr lang="en-US" smtClean="0"/>
              <a:t>‹#›</a:t>
            </a:fld>
            <a:endParaRPr lang="en-US"/>
          </a:p>
        </p:txBody>
      </p:sp>
    </p:spTree>
    <p:extLst>
      <p:ext uri="{BB962C8B-B14F-4D97-AF65-F5344CB8AC3E}">
        <p14:creationId xmlns:p14="http://schemas.microsoft.com/office/powerpoint/2010/main" val="19624664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30778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5641">
                      <a:schemeClr val="tx1"/>
                    </a:gs>
                    <a:gs pos="59615">
                      <a:schemeClr val="tx1"/>
                    </a:gs>
                  </a:gsLst>
                  <a:lin ang="5400000" scaled="1"/>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18922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57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6"/>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6"/>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a:pPr>
                <a:defRPr/>
              </a:pPr>
              <a:t>11/16/2019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8727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138095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2212153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199105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6548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2540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26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85229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2678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8076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44674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461557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2643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69278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12185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390093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061595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83638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084869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6226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43820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Subhead White">
    <p:bg>
      <p:bgPr>
        <a:solidFill>
          <a:schemeClr val="bg1"/>
        </a:solidFill>
        <a:effectLst/>
      </p:bgPr>
    </p:bg>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6">
                <a:solidFill>
                  <a:schemeClr val="tx2"/>
                </a:solidFill>
                <a:latin typeface="Segoe UI Light"/>
                <a:cs typeface="Segoe UI Light"/>
              </a:defRPr>
            </a:lvl1pPr>
          </a:lstStyle>
          <a:p>
            <a:r>
              <a:rPr lang="en-US"/>
              <a:t>Click to edit Master title style</a:t>
            </a:r>
            <a:endParaRPr lang="en-US" dirty="0"/>
          </a:p>
        </p:txBody>
      </p:sp>
      <p:sp>
        <p:nvSpPr>
          <p:cNvPr id="10" name="TextBox 9"/>
          <p:cNvSpPr txBox="1"/>
          <p:nvPr userDrawn="1"/>
        </p:nvSpPr>
        <p:spPr>
          <a:xfrm>
            <a:off x="297678" y="6379834"/>
            <a:ext cx="1395659" cy="164150"/>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
        <p:nvSpPr>
          <p:cNvPr id="14" name="Text Placeholder 2"/>
          <p:cNvSpPr>
            <a:spLocks noGrp="1"/>
          </p:cNvSpPr>
          <p:nvPr>
            <p:ph type="body" idx="11"/>
          </p:nvPr>
        </p:nvSpPr>
        <p:spPr>
          <a:xfrm>
            <a:off x="304798" y="1332694"/>
            <a:ext cx="5791200" cy="46170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a:t>Click to edit Master text styles</a:t>
            </a:r>
          </a:p>
        </p:txBody>
      </p:sp>
      <p:sp>
        <p:nvSpPr>
          <p:cNvPr id="15" name="Content Placeholder 2"/>
          <p:cNvSpPr>
            <a:spLocks noGrp="1"/>
          </p:cNvSpPr>
          <p:nvPr>
            <p:ph idx="1" hasCustomPrompt="1"/>
          </p:nvPr>
        </p:nvSpPr>
        <p:spPr>
          <a:xfrm>
            <a:off x="304800" y="1852429"/>
            <a:ext cx="5791200" cy="1987778"/>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tx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246" indent="-243800">
              <a:lnSpc>
                <a:spcPct val="100000"/>
              </a:lnSpc>
              <a:spcBef>
                <a:spcPts val="667"/>
              </a:spcBef>
              <a:buFont typeface="Arial"/>
              <a:buChar char="•"/>
              <a:defRPr sz="2666">
                <a:solidFill>
                  <a:schemeClr val="tx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16" name="Text Placeholder 2"/>
          <p:cNvSpPr>
            <a:spLocks noGrp="1"/>
          </p:cNvSpPr>
          <p:nvPr>
            <p:ph type="body" idx="12"/>
          </p:nvPr>
        </p:nvSpPr>
        <p:spPr>
          <a:xfrm>
            <a:off x="6095999" y="1332694"/>
            <a:ext cx="5791200" cy="46170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a:t>Click to edit Master text styles</a:t>
            </a:r>
          </a:p>
        </p:txBody>
      </p:sp>
      <p:sp>
        <p:nvSpPr>
          <p:cNvPr id="17" name="Content Placeholder 2"/>
          <p:cNvSpPr>
            <a:spLocks noGrp="1"/>
          </p:cNvSpPr>
          <p:nvPr>
            <p:ph idx="13" hasCustomPrompt="1"/>
          </p:nvPr>
        </p:nvSpPr>
        <p:spPr>
          <a:xfrm>
            <a:off x="6096000" y="1852429"/>
            <a:ext cx="5791200" cy="1987778"/>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tx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246" indent="-243800">
              <a:lnSpc>
                <a:spcPct val="100000"/>
              </a:lnSpc>
              <a:spcBef>
                <a:spcPts val="667"/>
              </a:spcBef>
              <a:buFont typeface="Arial"/>
              <a:buChar char="•"/>
              <a:defRPr sz="2666">
                <a:solidFill>
                  <a:schemeClr val="tx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Tree>
    <p:extLst>
      <p:ext uri="{BB962C8B-B14F-4D97-AF65-F5344CB8AC3E}">
        <p14:creationId xmlns:p14="http://schemas.microsoft.com/office/powerpoint/2010/main" val="17035054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0281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1768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4223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1474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9645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06540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wo Column Subhead White">
    <p:bg>
      <p:bgPr>
        <a:solidFill>
          <a:schemeClr val="bg1"/>
        </a:solidFill>
        <a:effectLst/>
      </p:bgPr>
    </p:bg>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304800" y="351289"/>
            <a:ext cx="11582400" cy="902876"/>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Box 9"/>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14" name="Text Placeholder 2"/>
          <p:cNvSpPr>
            <a:spLocks noGrp="1"/>
          </p:cNvSpPr>
          <p:nvPr>
            <p:ph type="body" idx="11"/>
          </p:nvPr>
        </p:nvSpPr>
        <p:spPr>
          <a:xfrm>
            <a:off x="304799" y="1307100"/>
            <a:ext cx="5791200" cy="51289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5" name="Content Placeholder 2"/>
          <p:cNvSpPr>
            <a:spLocks noGrp="1"/>
          </p:cNvSpPr>
          <p:nvPr>
            <p:ph idx="1" hasCustomPrompt="1"/>
          </p:nvPr>
        </p:nvSpPr>
        <p:spPr>
          <a:xfrm>
            <a:off x="304800" y="1852429"/>
            <a:ext cx="57912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16" name="Text Placeholder 2"/>
          <p:cNvSpPr>
            <a:spLocks noGrp="1"/>
          </p:cNvSpPr>
          <p:nvPr>
            <p:ph type="body" idx="12"/>
          </p:nvPr>
        </p:nvSpPr>
        <p:spPr>
          <a:xfrm>
            <a:off x="6095999" y="1307100"/>
            <a:ext cx="5791200" cy="51289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7" name="Content Placeholder 2"/>
          <p:cNvSpPr>
            <a:spLocks noGrp="1"/>
          </p:cNvSpPr>
          <p:nvPr>
            <p:ph idx="13" hasCustomPrompt="1"/>
          </p:nvPr>
        </p:nvSpPr>
        <p:spPr>
          <a:xfrm>
            <a:off x="6096000" y="1852429"/>
            <a:ext cx="57912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49819290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A7D1-7042-ED47-82AE-80656C2CEF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FECE66-C562-6F41-BE7F-F51CC3AED8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2A5631-DFAD-E64B-B789-4AE40FD72D08}"/>
              </a:ext>
            </a:extLst>
          </p:cNvPr>
          <p:cNvSpPr>
            <a:spLocks noGrp="1"/>
          </p:cNvSpPr>
          <p:nvPr>
            <p:ph type="dt" sz="half" idx="10"/>
          </p:nvPr>
        </p:nvSpPr>
        <p:spPr/>
        <p:txBody>
          <a:bodyPr/>
          <a:lstStyle/>
          <a:p>
            <a:fld id="{94714F82-9234-B34E-B624-471749B469A9}" type="datetimeFigureOut">
              <a:rPr lang="en-US" smtClean="0"/>
              <a:t>11/16/2019</a:t>
            </a:fld>
            <a:endParaRPr lang="en-US"/>
          </a:p>
        </p:txBody>
      </p:sp>
      <p:sp>
        <p:nvSpPr>
          <p:cNvPr id="5" name="Footer Placeholder 4">
            <a:extLst>
              <a:ext uri="{FF2B5EF4-FFF2-40B4-BE49-F238E27FC236}">
                <a16:creationId xmlns:a16="http://schemas.microsoft.com/office/drawing/2014/main" id="{57A30F69-9ED5-9A41-B7D7-D9B2562C6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544BE-B52B-8545-B544-5EB646C933B2}"/>
              </a:ext>
            </a:extLst>
          </p:cNvPr>
          <p:cNvSpPr>
            <a:spLocks noGrp="1"/>
          </p:cNvSpPr>
          <p:nvPr>
            <p:ph type="sldNum" sz="quarter" idx="12"/>
          </p:nvPr>
        </p:nvSpPr>
        <p:spPr/>
        <p:txBody>
          <a:bodyPr/>
          <a:lstStyle/>
          <a:p>
            <a:fld id="{63C6D86B-796E-654A-8A29-42BD04CB7216}" type="slidenum">
              <a:rPr lang="en-US" smtClean="0"/>
              <a:t>‹#›</a:t>
            </a:fld>
            <a:endParaRPr lang="en-US"/>
          </a:p>
        </p:txBody>
      </p:sp>
    </p:spTree>
    <p:extLst>
      <p:ext uri="{BB962C8B-B14F-4D97-AF65-F5344CB8AC3E}">
        <p14:creationId xmlns:p14="http://schemas.microsoft.com/office/powerpoint/2010/main" val="268998970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65B5-9923-4B69-B0D6-0AAFDB6C2C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A00FA1-0162-43FB-B6A9-7370EC6CC9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9C83A-8E85-43CD-A1E6-718F701D90BD}"/>
              </a:ext>
            </a:extLst>
          </p:cNvPr>
          <p:cNvSpPr>
            <a:spLocks noGrp="1"/>
          </p:cNvSpPr>
          <p:nvPr>
            <p:ph type="dt" sz="half" idx="10"/>
          </p:nvPr>
        </p:nvSpPr>
        <p:spPr/>
        <p:txBody>
          <a:bodyPr/>
          <a:lstStyle/>
          <a:p>
            <a:fld id="{C51F6AAE-5D81-499D-B00E-7BBB0FD8ED2F}" type="datetimeFigureOut">
              <a:rPr lang="en-US" smtClean="0"/>
              <a:t>11/16/2019</a:t>
            </a:fld>
            <a:endParaRPr lang="en-US"/>
          </a:p>
        </p:txBody>
      </p:sp>
      <p:sp>
        <p:nvSpPr>
          <p:cNvPr id="5" name="Footer Placeholder 4">
            <a:extLst>
              <a:ext uri="{FF2B5EF4-FFF2-40B4-BE49-F238E27FC236}">
                <a16:creationId xmlns:a16="http://schemas.microsoft.com/office/drawing/2014/main" id="{F8DF2D4F-FDE3-4B8B-8712-949A9C994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7FA51E-AFA4-4C6B-AEF8-21A6443180DA}"/>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32495924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title-slide-lines_BIG.png"/>
          <p:cNvPicPr>
            <a:picLocks noChangeAspect="1"/>
          </p:cNvPicPr>
          <p:nvPr userDrawn="1"/>
        </p:nvPicPr>
        <p:blipFill>
          <a:blip r:embed="rId2"/>
          <a:srcRect/>
          <a:stretch>
            <a:fillRect/>
          </a:stretch>
        </p:blipFill>
        <p:spPr bwMode="auto">
          <a:xfrm>
            <a:off x="0" y="2997200"/>
            <a:ext cx="4480984" cy="3860800"/>
          </a:xfrm>
          <a:prstGeom prst="rect">
            <a:avLst/>
          </a:prstGeom>
          <a:noFill/>
          <a:ln w="9525">
            <a:noFill/>
            <a:miter lim="800000"/>
            <a:headEnd/>
            <a:tailEnd/>
          </a:ln>
        </p:spPr>
      </p:pic>
      <p:sp>
        <p:nvSpPr>
          <p:cNvPr id="4098" name="Rectangle 2"/>
          <p:cNvSpPr>
            <a:spLocks noGrp="1" noChangeArrowheads="1"/>
          </p:cNvSpPr>
          <p:nvPr>
            <p:ph type="ctrTitle"/>
          </p:nvPr>
        </p:nvSpPr>
        <p:spPr>
          <a:xfrm>
            <a:off x="2051352" y="2090058"/>
            <a:ext cx="9467549" cy="1719942"/>
          </a:xfrm>
        </p:spPr>
        <p:txBody>
          <a:bodyPr anchor="b"/>
          <a:lstStyle>
            <a:lvl1pPr>
              <a:defRPr sz="3200" b="0">
                <a:solidFill>
                  <a:schemeClr val="accent1"/>
                </a:solidFill>
                <a:latin typeface="+mn-lt"/>
              </a:defRPr>
            </a:lvl1pPr>
          </a:lstStyle>
          <a:p>
            <a:r>
              <a:rPr lang="en-US" dirty="0"/>
              <a:t>Click to edit Master title style</a:t>
            </a:r>
          </a:p>
        </p:txBody>
      </p:sp>
      <p:sp>
        <p:nvSpPr>
          <p:cNvPr id="4099" name="Rectangle 3"/>
          <p:cNvSpPr>
            <a:spLocks noGrp="1" noChangeArrowheads="1"/>
          </p:cNvSpPr>
          <p:nvPr>
            <p:ph type="subTitle" idx="1"/>
          </p:nvPr>
        </p:nvSpPr>
        <p:spPr>
          <a:xfrm>
            <a:off x="2051351" y="3870552"/>
            <a:ext cx="9467549" cy="1136877"/>
          </a:xfrm>
        </p:spPr>
        <p:txBody>
          <a:bodyPr/>
          <a:lstStyle>
            <a:lvl1pPr marL="0" indent="0">
              <a:buFontTx/>
              <a:buNone/>
              <a:defRPr sz="2000">
                <a:solidFill>
                  <a:schemeClr val="bg1"/>
                </a:solidFill>
              </a:defRPr>
            </a:lvl1pPr>
          </a:lstStyle>
          <a:p>
            <a:r>
              <a:rPr lang="en-US" dirty="0"/>
              <a:t>Click to edit Master subtitle style</a:t>
            </a:r>
          </a:p>
        </p:txBody>
      </p:sp>
    </p:spTree>
    <p:extLst>
      <p:ext uri="{BB962C8B-B14F-4D97-AF65-F5344CB8AC3E}">
        <p14:creationId xmlns:p14="http://schemas.microsoft.com/office/powerpoint/2010/main" val="6014382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041461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spcBef>
                <a:spcPts val="500"/>
              </a:spcBef>
              <a:defRPr>
                <a:solidFill>
                  <a:srgbClr val="F69D60"/>
                </a:solidFill>
              </a:defRPr>
            </a:lvl1pPr>
            <a:lvl2pPr marL="631825" indent="-282575">
              <a:spcBef>
                <a:spcPts val="300"/>
              </a:spcBef>
              <a:defRPr sz="2400"/>
            </a:lvl2pPr>
            <a:lvl3pPr marL="968375" indent="-228600">
              <a:spcBef>
                <a:spcPts val="300"/>
              </a:spcBef>
              <a:defRPr sz="2400"/>
            </a:lvl3pPr>
            <a:lvl4pPr>
              <a:spcBef>
                <a:spcPts val="300"/>
              </a:spcBef>
              <a:defRPr/>
            </a:lvl4pPr>
            <a:lvl5pPr>
              <a:spcBef>
                <a:spcPts val="3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4"/>
          <p:cNvSpPr>
            <a:spLocks noGrp="1"/>
          </p:cNvSpPr>
          <p:nvPr>
            <p:ph sz="quarter" idx="10" hasCustomPrompt="1"/>
          </p:nvPr>
        </p:nvSpPr>
        <p:spPr>
          <a:xfrm>
            <a:off x="11364461" y="6524648"/>
            <a:ext cx="732331" cy="190500"/>
          </a:xfrm>
        </p:spPr>
        <p:txBody>
          <a:bodyPr/>
          <a:lstStyle>
            <a:lvl1pPr>
              <a:buNone/>
              <a:defRPr sz="1200"/>
            </a:lvl1pPr>
          </a:lstStyle>
          <a:p>
            <a:pPr lvl="0"/>
            <a:r>
              <a:rPr lang="en-US" dirty="0"/>
              <a:t> </a:t>
            </a:r>
            <a:fld id="{EA2B3FFB-3AD8-4BA4-9155-BBF5F3874851}" type="slidenum">
              <a:rPr lang="en-US" smtClean="0"/>
              <a:pPr lvl="0"/>
              <a:t>‹#›</a:t>
            </a:fld>
            <a:endParaRPr lang="en-US" dirty="0"/>
          </a:p>
        </p:txBody>
      </p:sp>
    </p:spTree>
    <p:extLst>
      <p:ext uri="{BB962C8B-B14F-4D97-AF65-F5344CB8AC3E}">
        <p14:creationId xmlns:p14="http://schemas.microsoft.com/office/powerpoint/2010/main" val="279175721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2974072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19667" y="1600201"/>
            <a:ext cx="5264151" cy="4525963"/>
          </a:xfrm>
        </p:spPr>
        <p:txBody>
          <a:bodyPr/>
          <a:lstStyle>
            <a:lvl1pPr>
              <a:defRPr sz="2400">
                <a:solidFill>
                  <a:srgbClr val="F69D60"/>
                </a:solidFill>
              </a:defRPr>
            </a:lvl1pPr>
            <a:lvl2pPr>
              <a:defRPr sz="2400"/>
            </a:lvl2pPr>
            <a:lvl3pPr>
              <a:defRPr sz="24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87018" y="1600201"/>
            <a:ext cx="5264149" cy="4525963"/>
          </a:xfrm>
        </p:spPr>
        <p:txBody>
          <a:bodyPr/>
          <a:lstStyle>
            <a:lvl1pPr>
              <a:defRPr sz="2400">
                <a:solidFill>
                  <a:srgbClr val="F69D60"/>
                </a:solidFill>
              </a:defRPr>
            </a:lvl1pPr>
            <a:lvl2pPr>
              <a:defRPr sz="2400"/>
            </a:lvl2pPr>
            <a:lvl3pPr>
              <a:defRPr sz="24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17114597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8508838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7006903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13921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1017615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6488816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0715072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9351" y="274639"/>
            <a:ext cx="2681816"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719667" y="274639"/>
            <a:ext cx="7846484"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044233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17338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a:pPr>
                <a:defRPr/>
              </a:pPr>
              <a:t>11/16/2019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730521"/>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960975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455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7313-0C70-4B16-935E-0785071CD0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F66288-5EDA-4819-A1D3-15DA42B2ED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58EAA6-1FAE-42BB-BDA2-7B90A1E9F9F8}"/>
              </a:ext>
            </a:extLst>
          </p:cNvPr>
          <p:cNvSpPr>
            <a:spLocks noGrp="1"/>
          </p:cNvSpPr>
          <p:nvPr>
            <p:ph type="dt" sz="half" idx="10"/>
          </p:nvPr>
        </p:nvSpPr>
        <p:spPr/>
        <p:txBody>
          <a:bodyPr/>
          <a:lstStyle/>
          <a:p>
            <a:fld id="{2ECD6728-6E31-4E7A-A1A2-4FF96B42253B}" type="datetimeFigureOut">
              <a:rPr lang="en-US" smtClean="0"/>
              <a:t>11/16/2019</a:t>
            </a:fld>
            <a:endParaRPr lang="en-US"/>
          </a:p>
        </p:txBody>
      </p:sp>
      <p:sp>
        <p:nvSpPr>
          <p:cNvPr id="5" name="Footer Placeholder 4">
            <a:extLst>
              <a:ext uri="{FF2B5EF4-FFF2-40B4-BE49-F238E27FC236}">
                <a16:creationId xmlns:a16="http://schemas.microsoft.com/office/drawing/2014/main" id="{C0A52903-8843-46EA-A216-EB330B4DB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A47A3-3744-44ED-9AD5-D80EF9F8EE0D}"/>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16555243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436D-7EAD-4806-9BF9-62C6503A29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D652F6-63DE-46A8-9E15-3CF34BC05F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05B52-253B-425A-B22C-D1AD1FDD5D0D}"/>
              </a:ext>
            </a:extLst>
          </p:cNvPr>
          <p:cNvSpPr>
            <a:spLocks noGrp="1"/>
          </p:cNvSpPr>
          <p:nvPr>
            <p:ph type="dt" sz="half" idx="10"/>
          </p:nvPr>
        </p:nvSpPr>
        <p:spPr/>
        <p:txBody>
          <a:bodyPr/>
          <a:lstStyle/>
          <a:p>
            <a:fld id="{2ECD6728-6E31-4E7A-A1A2-4FF96B42253B}" type="datetimeFigureOut">
              <a:rPr lang="en-US" smtClean="0"/>
              <a:t>11/16/2019</a:t>
            </a:fld>
            <a:endParaRPr lang="en-US"/>
          </a:p>
        </p:txBody>
      </p:sp>
      <p:sp>
        <p:nvSpPr>
          <p:cNvPr id="5" name="Footer Placeholder 4">
            <a:extLst>
              <a:ext uri="{FF2B5EF4-FFF2-40B4-BE49-F238E27FC236}">
                <a16:creationId xmlns:a16="http://schemas.microsoft.com/office/drawing/2014/main" id="{3AC7192C-B946-44A7-B315-4CCCF6FC8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00A33-BD0F-4899-BBAE-B7E8DDD849E5}"/>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1925172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C129C-CEE5-4293-AB57-42A8840D25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DEDB76-A9D3-4868-BB08-9A579F5CA8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47693-4016-442A-88BC-617449830FAA}"/>
              </a:ext>
            </a:extLst>
          </p:cNvPr>
          <p:cNvSpPr>
            <a:spLocks noGrp="1"/>
          </p:cNvSpPr>
          <p:nvPr>
            <p:ph type="dt" sz="half" idx="10"/>
          </p:nvPr>
        </p:nvSpPr>
        <p:spPr/>
        <p:txBody>
          <a:bodyPr/>
          <a:lstStyle/>
          <a:p>
            <a:fld id="{2ECD6728-6E31-4E7A-A1A2-4FF96B42253B}" type="datetimeFigureOut">
              <a:rPr lang="en-US" smtClean="0"/>
              <a:t>11/16/2019</a:t>
            </a:fld>
            <a:endParaRPr lang="en-US"/>
          </a:p>
        </p:txBody>
      </p:sp>
      <p:sp>
        <p:nvSpPr>
          <p:cNvPr id="5" name="Footer Placeholder 4">
            <a:extLst>
              <a:ext uri="{FF2B5EF4-FFF2-40B4-BE49-F238E27FC236}">
                <a16:creationId xmlns:a16="http://schemas.microsoft.com/office/drawing/2014/main" id="{DD2B9726-FAA1-40A7-A34A-7AC9B23A2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809911-B423-46F4-A996-2CA797264490}"/>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16260714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C950-025F-4BC0-8842-D451DD03E5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62C0D8-44D0-4E11-BC1A-D12213A18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BC4B41-1EDF-4FAB-9DA7-D600875CC5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6C6A82-79B5-4121-917E-E112769D931E}"/>
              </a:ext>
            </a:extLst>
          </p:cNvPr>
          <p:cNvSpPr>
            <a:spLocks noGrp="1"/>
          </p:cNvSpPr>
          <p:nvPr>
            <p:ph type="dt" sz="half" idx="10"/>
          </p:nvPr>
        </p:nvSpPr>
        <p:spPr/>
        <p:txBody>
          <a:bodyPr/>
          <a:lstStyle/>
          <a:p>
            <a:fld id="{2ECD6728-6E31-4E7A-A1A2-4FF96B42253B}" type="datetimeFigureOut">
              <a:rPr lang="en-US" smtClean="0"/>
              <a:t>11/16/2019</a:t>
            </a:fld>
            <a:endParaRPr lang="en-US"/>
          </a:p>
        </p:txBody>
      </p:sp>
      <p:sp>
        <p:nvSpPr>
          <p:cNvPr id="6" name="Footer Placeholder 5">
            <a:extLst>
              <a:ext uri="{FF2B5EF4-FFF2-40B4-BE49-F238E27FC236}">
                <a16:creationId xmlns:a16="http://schemas.microsoft.com/office/drawing/2014/main" id="{FFF6802B-A4F1-4754-BA40-3F0899B0F0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22033B-11F1-4E3E-8369-404687FDB7B0}"/>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38668695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1E84A-F5EB-4041-80C5-053E024465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FFAE70-4BDF-44A9-82F4-0C8C68DAC7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869D4A-756F-4671-BAA8-3D0078CC85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E1018D-21C2-4286-9A8C-D11177BA67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A83FD2-0EF9-45F5-AED4-34F634889B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59DD1E-CDA4-46FD-998B-A08A5F38FC6B}"/>
              </a:ext>
            </a:extLst>
          </p:cNvPr>
          <p:cNvSpPr>
            <a:spLocks noGrp="1"/>
          </p:cNvSpPr>
          <p:nvPr>
            <p:ph type="dt" sz="half" idx="10"/>
          </p:nvPr>
        </p:nvSpPr>
        <p:spPr/>
        <p:txBody>
          <a:bodyPr/>
          <a:lstStyle/>
          <a:p>
            <a:fld id="{2ECD6728-6E31-4E7A-A1A2-4FF96B42253B}" type="datetimeFigureOut">
              <a:rPr lang="en-US" smtClean="0"/>
              <a:t>11/16/2019</a:t>
            </a:fld>
            <a:endParaRPr lang="en-US"/>
          </a:p>
        </p:txBody>
      </p:sp>
      <p:sp>
        <p:nvSpPr>
          <p:cNvPr id="8" name="Footer Placeholder 7">
            <a:extLst>
              <a:ext uri="{FF2B5EF4-FFF2-40B4-BE49-F238E27FC236}">
                <a16:creationId xmlns:a16="http://schemas.microsoft.com/office/drawing/2014/main" id="{DB2ABA19-7383-4E22-8E59-C15E317E69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65BF21-2843-4A47-89FE-CD25F8BEA067}"/>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21756315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FAF9-8A82-4B7A-9B9D-C91DF8FCA9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C6FDE8-DC03-484B-B347-9C5703D46DE7}"/>
              </a:ext>
            </a:extLst>
          </p:cNvPr>
          <p:cNvSpPr>
            <a:spLocks noGrp="1"/>
          </p:cNvSpPr>
          <p:nvPr>
            <p:ph type="dt" sz="half" idx="10"/>
          </p:nvPr>
        </p:nvSpPr>
        <p:spPr/>
        <p:txBody>
          <a:bodyPr/>
          <a:lstStyle/>
          <a:p>
            <a:fld id="{2ECD6728-6E31-4E7A-A1A2-4FF96B42253B}" type="datetimeFigureOut">
              <a:rPr lang="en-US" smtClean="0"/>
              <a:t>11/16/2019</a:t>
            </a:fld>
            <a:endParaRPr lang="en-US"/>
          </a:p>
        </p:txBody>
      </p:sp>
      <p:sp>
        <p:nvSpPr>
          <p:cNvPr id="4" name="Footer Placeholder 3">
            <a:extLst>
              <a:ext uri="{FF2B5EF4-FFF2-40B4-BE49-F238E27FC236}">
                <a16:creationId xmlns:a16="http://schemas.microsoft.com/office/drawing/2014/main" id="{7CD5F05C-BB48-4FFD-BFBA-258A6E108D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E6E0B0-543E-4B6F-B7AD-1037B23350F1}"/>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29219090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AE29D5-C2BC-493D-8558-EA05AC000BD7}"/>
              </a:ext>
            </a:extLst>
          </p:cNvPr>
          <p:cNvSpPr>
            <a:spLocks noGrp="1"/>
          </p:cNvSpPr>
          <p:nvPr>
            <p:ph type="dt" sz="half" idx="10"/>
          </p:nvPr>
        </p:nvSpPr>
        <p:spPr/>
        <p:txBody>
          <a:bodyPr/>
          <a:lstStyle/>
          <a:p>
            <a:fld id="{2ECD6728-6E31-4E7A-A1A2-4FF96B42253B}" type="datetimeFigureOut">
              <a:rPr lang="en-US" smtClean="0"/>
              <a:t>11/16/2019</a:t>
            </a:fld>
            <a:endParaRPr lang="en-US"/>
          </a:p>
        </p:txBody>
      </p:sp>
      <p:sp>
        <p:nvSpPr>
          <p:cNvPr id="3" name="Footer Placeholder 2">
            <a:extLst>
              <a:ext uri="{FF2B5EF4-FFF2-40B4-BE49-F238E27FC236}">
                <a16:creationId xmlns:a16="http://schemas.microsoft.com/office/drawing/2014/main" id="{D68F070F-6DFD-45C2-8FA0-BF9C6FB43C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54E433-1355-4895-86F7-5B86CBC4CF0A}"/>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19065780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7C7F-F030-43D8-8C23-2BABEEB2CA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33254B-566A-4B41-A941-DA18B24928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50A0DA-8F4F-44DC-99FE-67AF0D279F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F732E-8CC7-41A5-9D60-C74D647E0C08}"/>
              </a:ext>
            </a:extLst>
          </p:cNvPr>
          <p:cNvSpPr>
            <a:spLocks noGrp="1"/>
          </p:cNvSpPr>
          <p:nvPr>
            <p:ph type="dt" sz="half" idx="10"/>
          </p:nvPr>
        </p:nvSpPr>
        <p:spPr/>
        <p:txBody>
          <a:bodyPr/>
          <a:lstStyle/>
          <a:p>
            <a:fld id="{2ECD6728-6E31-4E7A-A1A2-4FF96B42253B}" type="datetimeFigureOut">
              <a:rPr lang="en-US" smtClean="0"/>
              <a:t>11/16/2019</a:t>
            </a:fld>
            <a:endParaRPr lang="en-US"/>
          </a:p>
        </p:txBody>
      </p:sp>
      <p:sp>
        <p:nvSpPr>
          <p:cNvPr id="6" name="Footer Placeholder 5">
            <a:extLst>
              <a:ext uri="{FF2B5EF4-FFF2-40B4-BE49-F238E27FC236}">
                <a16:creationId xmlns:a16="http://schemas.microsoft.com/office/drawing/2014/main" id="{2E2BF840-1252-44B7-8E7F-0CDEA758E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2B38B-0040-449C-AD69-EDCB69180AB5}"/>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447538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6"/>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a:pPr>
                <a:defRPr/>
              </a:pPr>
              <a:t>11/16/2019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62AD-C40D-4D5C-8233-8293EF47D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CB887-B77C-4FE0-8BD1-512C9B9BC0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23D847-B466-4E21-92B2-39CAA40BA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832BAE-879D-4E0F-ABCB-6A334AA6F832}"/>
              </a:ext>
            </a:extLst>
          </p:cNvPr>
          <p:cNvSpPr>
            <a:spLocks noGrp="1"/>
          </p:cNvSpPr>
          <p:nvPr>
            <p:ph type="dt" sz="half" idx="10"/>
          </p:nvPr>
        </p:nvSpPr>
        <p:spPr/>
        <p:txBody>
          <a:bodyPr/>
          <a:lstStyle/>
          <a:p>
            <a:fld id="{2ECD6728-6E31-4E7A-A1A2-4FF96B42253B}" type="datetimeFigureOut">
              <a:rPr lang="en-US" smtClean="0"/>
              <a:t>11/16/2019</a:t>
            </a:fld>
            <a:endParaRPr lang="en-US"/>
          </a:p>
        </p:txBody>
      </p:sp>
      <p:sp>
        <p:nvSpPr>
          <p:cNvPr id="6" name="Footer Placeholder 5">
            <a:extLst>
              <a:ext uri="{FF2B5EF4-FFF2-40B4-BE49-F238E27FC236}">
                <a16:creationId xmlns:a16="http://schemas.microsoft.com/office/drawing/2014/main" id="{CDAE92F8-32B6-4A97-9CA5-A09CBFA0C8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299647-CBB4-416D-81C4-443AB9DCB23B}"/>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25900746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D1051-52F2-4125-A5C0-4928A56521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C823DA-0B61-4BC8-8AA7-A564A0A3BA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B8E9C4-17D2-4E63-89F6-CE18BA8A253B}"/>
              </a:ext>
            </a:extLst>
          </p:cNvPr>
          <p:cNvSpPr>
            <a:spLocks noGrp="1"/>
          </p:cNvSpPr>
          <p:nvPr>
            <p:ph type="dt" sz="half" idx="10"/>
          </p:nvPr>
        </p:nvSpPr>
        <p:spPr/>
        <p:txBody>
          <a:bodyPr/>
          <a:lstStyle/>
          <a:p>
            <a:fld id="{2ECD6728-6E31-4E7A-A1A2-4FF96B42253B}" type="datetimeFigureOut">
              <a:rPr lang="en-US" smtClean="0"/>
              <a:t>11/16/2019</a:t>
            </a:fld>
            <a:endParaRPr lang="en-US"/>
          </a:p>
        </p:txBody>
      </p:sp>
      <p:sp>
        <p:nvSpPr>
          <p:cNvPr id="5" name="Footer Placeholder 4">
            <a:extLst>
              <a:ext uri="{FF2B5EF4-FFF2-40B4-BE49-F238E27FC236}">
                <a16:creationId xmlns:a16="http://schemas.microsoft.com/office/drawing/2014/main" id="{3DC5811F-7433-438B-9B0E-1C96C0363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C42D7A-8369-490A-B9AB-E11073F08319}"/>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19568622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A873E4-301B-4429-91A8-956587E2D8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EAF274-861C-4A12-8B81-A60936E92F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138B74-6164-405A-A000-59C5C8234EBE}"/>
              </a:ext>
            </a:extLst>
          </p:cNvPr>
          <p:cNvSpPr>
            <a:spLocks noGrp="1"/>
          </p:cNvSpPr>
          <p:nvPr>
            <p:ph type="dt" sz="half" idx="10"/>
          </p:nvPr>
        </p:nvSpPr>
        <p:spPr/>
        <p:txBody>
          <a:bodyPr/>
          <a:lstStyle/>
          <a:p>
            <a:fld id="{2ECD6728-6E31-4E7A-A1A2-4FF96B42253B}" type="datetimeFigureOut">
              <a:rPr lang="en-US" smtClean="0"/>
              <a:t>11/16/2019</a:t>
            </a:fld>
            <a:endParaRPr lang="en-US"/>
          </a:p>
        </p:txBody>
      </p:sp>
      <p:sp>
        <p:nvSpPr>
          <p:cNvPr id="5" name="Footer Placeholder 4">
            <a:extLst>
              <a:ext uri="{FF2B5EF4-FFF2-40B4-BE49-F238E27FC236}">
                <a16:creationId xmlns:a16="http://schemas.microsoft.com/office/drawing/2014/main" id="{5AEF31FB-4C19-4977-98FD-408AAFAC5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7928B-14AF-4F71-8D9A-9A9F8E89DBCC}"/>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29016021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0898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712558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697057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3" name="Picture 2" descr="A person standing in front of a window&#10;&#10;Description automatically generated">
            <a:extLst>
              <a:ext uri="{FF2B5EF4-FFF2-40B4-BE49-F238E27FC236}">
                <a16:creationId xmlns:a16="http://schemas.microsoft.com/office/drawing/2014/main" id="{7C3883AF-205B-407F-ACFE-8FAC487E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1"/>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61344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63372483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754763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39266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2"/>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2"/>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a:pPr>
                <a:defRPr/>
              </a:pPr>
              <a:t>11/16/2019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8813320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589807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9446859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842168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21431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000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18931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8155882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789757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381266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0"/>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a:pPr>
                <a:defRPr/>
              </a:pPr>
              <a:t>11/16/2019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6879428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76142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276100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399808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939030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1202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6" y="2865439"/>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7"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659769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12677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05432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6068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a:pPr>
                <a:defRPr/>
              </a:pPr>
              <a:t>11/16/2019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99984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8486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960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489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93088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20795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4160520" cy="498598"/>
          </a:xfrm>
          <a:noFill/>
        </p:spPr>
        <p:txBody>
          <a:bodyPr wrap="square" lIns="0" tIns="0" rIns="0" bIns="0" anchor="b" anchorCtr="0">
            <a:no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207170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4160520" cy="498598"/>
          </a:xfrm>
          <a:noFill/>
        </p:spPr>
        <p:txBody>
          <a:bodyPr wrap="square" lIns="0" tIns="0" rIns="0" bIns="0" anchor="b" anchorCtr="0">
            <a:no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6610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742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2130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11/16/2019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pic>
        <p:nvPicPr>
          <p:cNvPr id="4" name="Picture 3" descr="A body of water with a mountain in the background&#10;&#10;Description automatically generated">
            <a:extLst>
              <a:ext uri="{FF2B5EF4-FFF2-40B4-BE49-F238E27FC236}">
                <a16:creationId xmlns:a16="http://schemas.microsoft.com/office/drawing/2014/main" id="{BB5E8B84-F926-455E-9CAF-D505D501CDC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FDC458D-7FC9-4EA3-89FC-9824254EE224}"/>
              </a:ext>
            </a:extLst>
          </p:cNvPr>
          <p:cNvSpPr/>
          <p:nvPr userDrawn="1"/>
        </p:nvSpPr>
        <p:spPr bwMode="auto">
          <a:xfrm>
            <a:off x="0" y="0"/>
            <a:ext cx="12192000" cy="6857026"/>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09414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74555424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9760489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pic>
        <p:nvPicPr>
          <p:cNvPr id="10" name="MS logo white - EMF" descr="Microsoft logo white text version">
            <a:extLst>
              <a:ext uri="{FF2B5EF4-FFF2-40B4-BE49-F238E27FC236}">
                <a16:creationId xmlns:a16="http://schemas.microsoft.com/office/drawing/2014/main" id="{F8E10DA6-9966-48A4-889A-44D31FCD4F6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1" name="Freeform 5" descr="Microsoft Ignite logo">
            <a:extLst>
              <a:ext uri="{FF2B5EF4-FFF2-40B4-BE49-F238E27FC236}">
                <a16:creationId xmlns:a16="http://schemas.microsoft.com/office/drawing/2014/main" id="{17787E86-45FE-4510-95A0-D9907CD694C5}"/>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2" name="Picture 11" descr="A picture containing object, honeycomb&#10;&#10;Description automatically generated">
            <a:extLst>
              <a:ext uri="{FF2B5EF4-FFF2-40B4-BE49-F238E27FC236}">
                <a16:creationId xmlns:a16="http://schemas.microsoft.com/office/drawing/2014/main" id="{3D26FB41-BE56-495D-8D69-B32B054881B0}"/>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182462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48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A picture containing object, honeycomb&#10;&#10;Description automatically generated">
            <a:extLst>
              <a:ext uri="{FF2B5EF4-FFF2-40B4-BE49-F238E27FC236}">
                <a16:creationId xmlns:a16="http://schemas.microsoft.com/office/drawing/2014/main" id="{B7FF868F-4506-470A-8775-7A80A78D9225}"/>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137244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icture containing table, drawing, clock, brick&#10;&#10;Description automatically generated">
            <a:extLst>
              <a:ext uri="{FF2B5EF4-FFF2-40B4-BE49-F238E27FC236}">
                <a16:creationId xmlns:a16="http://schemas.microsoft.com/office/drawing/2014/main" id="{161BD653-A2B0-4E8A-A9B5-F01A451753AF}"/>
              </a:ext>
            </a:extLst>
          </p:cNvPr>
          <p:cNvPicPr>
            <a:picLocks noChangeAspect="1"/>
          </p:cNvPicPr>
          <p:nvPr userDrawn="1"/>
        </p:nvPicPr>
        <p:blipFill>
          <a:blip r:embed="rId3"/>
          <a:stretch>
            <a:fillRect/>
          </a:stretch>
        </p:blipFill>
        <p:spPr>
          <a:xfrm>
            <a:off x="7013113" y="0"/>
            <a:ext cx="4232746" cy="6858000"/>
          </a:xfrm>
          <a:prstGeom prst="rect">
            <a:avLst/>
          </a:prstGeom>
        </p:spPr>
      </p:pic>
    </p:spTree>
    <p:extLst>
      <p:ext uri="{BB962C8B-B14F-4D97-AF65-F5344CB8AC3E}">
        <p14:creationId xmlns:p14="http://schemas.microsoft.com/office/powerpoint/2010/main" val="156397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643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72492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1873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11/16/2019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pic>
        <p:nvPicPr>
          <p:cNvPr id="4" name="Picture 3" descr="A body of water with a mountain in the background&#10;&#10;Description automatically generated">
            <a:extLst>
              <a:ext uri="{FF2B5EF4-FFF2-40B4-BE49-F238E27FC236}">
                <a16:creationId xmlns:a16="http://schemas.microsoft.com/office/drawing/2014/main" id="{BB5E8B84-F926-455E-9CAF-D505D501CDC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FDC458D-7FC9-4EA3-89FC-9824254EE224}"/>
              </a:ext>
            </a:extLst>
          </p:cNvPr>
          <p:cNvSpPr/>
          <p:nvPr userDrawn="1"/>
        </p:nvSpPr>
        <p:spPr bwMode="auto">
          <a:xfrm>
            <a:off x="0" y="0"/>
            <a:ext cx="12192000" cy="6857026"/>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Title 1">
            <a:extLst>
              <a:ext uri="{FF2B5EF4-FFF2-40B4-BE49-F238E27FC236}">
                <a16:creationId xmlns:a16="http://schemas.microsoft.com/office/drawing/2014/main" id="{7EE5E873-80D6-4CA2-9F15-CCA1E04B2E49}"/>
              </a:ext>
            </a:extLst>
          </p:cNvPr>
          <p:cNvSpPr>
            <a:spLocks noGrp="1"/>
          </p:cNvSpPr>
          <p:nvPr>
            <p:ph type="title"/>
          </p:nvPr>
        </p:nvSpPr>
        <p:spPr>
          <a:xfrm>
            <a:off x="609600" y="274639"/>
            <a:ext cx="10972800" cy="1143000"/>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012615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840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17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1546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5614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30622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04785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120756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876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07988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0802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11/16/2019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pic>
        <p:nvPicPr>
          <p:cNvPr id="4" name="Picture 3" descr="A body of water with a mountain in the background&#10;&#10;Description automatically generated">
            <a:extLst>
              <a:ext uri="{FF2B5EF4-FFF2-40B4-BE49-F238E27FC236}">
                <a16:creationId xmlns:a16="http://schemas.microsoft.com/office/drawing/2014/main" id="{BB5E8B84-F926-455E-9CAF-D505D501CDC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FDC458D-7FC9-4EA3-89FC-9824254EE224}"/>
              </a:ext>
            </a:extLst>
          </p:cNvPr>
          <p:cNvSpPr/>
          <p:nvPr userDrawn="1"/>
        </p:nvSpPr>
        <p:spPr bwMode="auto">
          <a:xfrm>
            <a:off x="0" y="0"/>
            <a:ext cx="12192000" cy="6857026"/>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Title 1">
            <a:extLst>
              <a:ext uri="{FF2B5EF4-FFF2-40B4-BE49-F238E27FC236}">
                <a16:creationId xmlns:a16="http://schemas.microsoft.com/office/drawing/2014/main" id="{7EE5E873-80D6-4CA2-9F15-CCA1E04B2E49}"/>
              </a:ext>
            </a:extLst>
          </p:cNvPr>
          <p:cNvSpPr>
            <a:spLocks noGrp="1"/>
          </p:cNvSpPr>
          <p:nvPr>
            <p:ph type="title"/>
          </p:nvPr>
        </p:nvSpPr>
        <p:spPr>
          <a:xfrm>
            <a:off x="609600" y="274639"/>
            <a:ext cx="10972800" cy="1143000"/>
          </a:xfrm>
        </p:spPr>
        <p:txBody>
          <a:bodyPr/>
          <a:lstStyle>
            <a:lvl1pPr>
              <a:defRPr>
                <a:solidFill>
                  <a:schemeClr val="bg1"/>
                </a:solidFill>
              </a:defRPr>
            </a:lvl1pPr>
          </a:lstStyle>
          <a:p>
            <a:r>
              <a:rPr lang="en-US"/>
              <a:t>Click to edit Master title style</a:t>
            </a:r>
          </a:p>
        </p:txBody>
      </p:sp>
      <p:sp>
        <p:nvSpPr>
          <p:cNvPr id="7" name="Content Placeholder 2">
            <a:extLst>
              <a:ext uri="{FF2B5EF4-FFF2-40B4-BE49-F238E27FC236}">
                <a16:creationId xmlns:a16="http://schemas.microsoft.com/office/drawing/2014/main" id="{D81D5665-C869-403A-A059-ECC95661188E}"/>
              </a:ext>
            </a:extLst>
          </p:cNvPr>
          <p:cNvSpPr>
            <a:spLocks noGrp="1"/>
          </p:cNvSpPr>
          <p:nvPr>
            <p:ph idx="1"/>
          </p:nvPr>
        </p:nvSpPr>
        <p:spPr>
          <a:xfrm>
            <a:off x="609600" y="1600201"/>
            <a:ext cx="10972800" cy="4525963"/>
          </a:xfrm>
        </p:spPr>
        <p:txBody>
          <a:bodyPr/>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466404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07035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95864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35668838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8950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6841807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4962588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581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descr="A picture containing object, honeycomb&#10;&#10;Description automatically generated">
            <a:extLst>
              <a:ext uri="{FF2B5EF4-FFF2-40B4-BE49-F238E27FC236}">
                <a16:creationId xmlns:a16="http://schemas.microsoft.com/office/drawing/2014/main" id="{C6BA8E9F-1842-4F02-A42F-68E0B0B274CD}"/>
              </a:ext>
            </a:extLst>
          </p:cNvPr>
          <p:cNvPicPr>
            <a:picLocks noChangeAspect="1"/>
          </p:cNvPicPr>
          <p:nvPr userDrawn="1"/>
        </p:nvPicPr>
        <p:blipFill rotWithShape="1">
          <a:blip r:embed="rId2"/>
          <a:srcRect l="-218"/>
          <a:stretch/>
        </p:blipFill>
        <p:spPr>
          <a:xfrm>
            <a:off x="4319701" y="399141"/>
            <a:ext cx="7872299" cy="6458859"/>
          </a:xfrm>
          <a:prstGeom prst="rect">
            <a:avLst/>
          </a:prstGeom>
        </p:spPr>
      </p:pic>
    </p:spTree>
    <p:extLst>
      <p:ext uri="{BB962C8B-B14F-4D97-AF65-F5344CB8AC3E}">
        <p14:creationId xmlns:p14="http://schemas.microsoft.com/office/powerpoint/2010/main" val="365675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picture containing table, drawing, clock, brick&#10;&#10;Description automatically generated">
            <a:extLst>
              <a:ext uri="{FF2B5EF4-FFF2-40B4-BE49-F238E27FC236}">
                <a16:creationId xmlns:a16="http://schemas.microsoft.com/office/drawing/2014/main" id="{8C957E08-EF54-441D-851C-E495F1A4BA56}"/>
              </a:ext>
            </a:extLst>
          </p:cNvPr>
          <p:cNvPicPr>
            <a:picLocks noChangeAspect="1"/>
          </p:cNvPicPr>
          <p:nvPr userDrawn="1"/>
        </p:nvPicPr>
        <p:blipFill>
          <a:blip r:embed="rId2"/>
          <a:stretch>
            <a:fillRect/>
          </a:stretch>
        </p:blipFill>
        <p:spPr>
          <a:xfrm>
            <a:off x="7013113" y="0"/>
            <a:ext cx="4232746" cy="6858000"/>
          </a:xfrm>
          <a:prstGeom prst="rect">
            <a:avLst/>
          </a:prstGeom>
        </p:spPr>
      </p:pic>
    </p:spTree>
    <p:extLst>
      <p:ext uri="{BB962C8B-B14F-4D97-AF65-F5344CB8AC3E}">
        <p14:creationId xmlns:p14="http://schemas.microsoft.com/office/powerpoint/2010/main" val="71951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507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5.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3.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theme" Target="../theme/theme4.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17.emf"/><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image" Target="../media/image17.emf"/><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theme" Target="../theme/theme5.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8"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theme" Target="../theme/theme6.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10" Type="http://schemas.openxmlformats.org/officeDocument/2006/relationships/slideLayout" Target="../slideLayouts/slideLayout113.xml"/><Relationship Id="rId19" Type="http://schemas.openxmlformats.org/officeDocument/2006/relationships/image" Target="../media/image17.emf"/><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image" Target="../media/image5.png"/><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theme" Target="../theme/theme7.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8" Type="http://schemas.openxmlformats.org/officeDocument/2006/relationships/slideLayout" Target="../slideLayouts/slideLayout12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image" Target="../media/image36.emf"/><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theme" Target="../theme/theme8.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image" Target="../media/image39.png"/><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theme" Target="../theme/theme9.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mn-lt"/>
                <a:ea typeface="+mn-ea"/>
                <a:cs typeface="+mn-cs"/>
              </a:defRPr>
            </a:lvl1pPr>
          </a:lstStyle>
          <a:p>
            <a:pPr>
              <a:defRPr/>
            </a:pPr>
            <a:fld id="{AADEF755-0B60-4A3E-9C6A-4CADF1C89A5E}" type="datetimeFigureOut">
              <a:rPr lang="en-US"/>
              <a:pPr>
                <a:defRPr/>
              </a:pPr>
              <a:t>11/16/2019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722" r:id="rId8"/>
    <p:sldLayoutId id="2147483775" r:id="rId9"/>
    <p:sldLayoutId id="2147483721" r:id="rId10"/>
    <p:sldLayoutId id="2147483755" r:id="rId11"/>
    <p:sldLayoutId id="2147483653" r:id="rId12"/>
    <p:sldLayoutId id="2147483652" r:id="rId13"/>
    <p:sldLayoutId id="2147483651" r:id="rId14"/>
    <p:sldLayoutId id="2147483650" r:id="rId15"/>
    <p:sldLayoutId id="2147483661" r:id="rId16"/>
    <p:sldLayoutId id="2147483662" r:id="rId17"/>
    <p:sldLayoutId id="2147483718" r:id="rId18"/>
    <p:sldLayoutId id="2147483774" r:id="rId19"/>
    <p:sldLayoutId id="2147483776" r:id="rId20"/>
    <p:sldLayoutId id="2147483777" r:id="rId21"/>
  </p:sldLayoutIdLst>
  <p:txStyles>
    <p:titleStyle>
      <a:lvl1pPr algn="l" rtl="0" eaLnBrk="1" fontAlgn="base" hangingPunct="1">
        <a:spcBef>
          <a:spcPct val="0"/>
        </a:spcBef>
        <a:spcAft>
          <a:spcPct val="0"/>
        </a:spcAft>
        <a:defRPr sz="48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5pPr>
      <a:lvl6pPr marL="609585"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6pPr>
      <a:lvl7pPr marL="1219170"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7pPr>
      <a:lvl8pPr marL="1828754"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8pPr>
      <a:lvl9pPr marL="2438339"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9pPr>
    </p:titleStyle>
    <p:bodyStyle>
      <a:lvl1pPr marL="457189" indent="-457189" algn="l" rtl="0" eaLnBrk="1" fontAlgn="base" hangingPunct="1">
        <a:spcBef>
          <a:spcPct val="20000"/>
        </a:spcBef>
        <a:spcAft>
          <a:spcPct val="0"/>
        </a:spcAft>
        <a:buClr>
          <a:schemeClr val="accent1"/>
        </a:buClr>
        <a:buFont typeface="Arial" pitchFamily="-72" charset="0"/>
        <a:buChar char="•"/>
        <a:defRPr sz="3600" kern="1200">
          <a:solidFill>
            <a:schemeClr val="tx1"/>
          </a:solidFill>
          <a:latin typeface="Arial" pitchFamily="-72" charset="0"/>
          <a:ea typeface="ＭＳ Ｐゴシック" pitchFamily="-72" charset="-128"/>
          <a:cs typeface="ＭＳ Ｐゴシック" pitchFamily="-72" charset="-128"/>
        </a:defRPr>
      </a:lvl1pPr>
      <a:lvl2pPr marL="990575" indent="-380990" algn="l" rtl="0" eaLnBrk="1" fontAlgn="base" hangingPunct="1">
        <a:spcBef>
          <a:spcPct val="20000"/>
        </a:spcBef>
        <a:spcAft>
          <a:spcPct val="0"/>
        </a:spcAft>
        <a:buClr>
          <a:schemeClr val="tx2"/>
        </a:buClr>
        <a:buFont typeface="Arial" pitchFamily="-72" charset="0"/>
        <a:buChar char="–"/>
        <a:defRPr sz="3200" kern="1200">
          <a:solidFill>
            <a:schemeClr val="tx1"/>
          </a:solidFill>
          <a:latin typeface="Arial" pitchFamily="-72" charset="0"/>
          <a:ea typeface="ＭＳ Ｐゴシック" pitchFamily="-72" charset="-128"/>
          <a:cs typeface="+mn-cs"/>
        </a:defRPr>
      </a:lvl2pPr>
      <a:lvl3pPr marL="1523962" indent="-304792"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2133547" indent="-304792"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743131" indent="-304792"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16071D-82E5-4434-A257-9C5604BBDA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72579E-C455-45EC-A40B-90E35BC543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6FDFE4-EE5C-4042-AFA9-AC2349F4BF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CD6728-6E31-4E7A-A1A2-4FF96B42253B}" type="datetimeFigureOut">
              <a:rPr lang="en-US" smtClean="0"/>
              <a:t>11/16/2019</a:t>
            </a:fld>
            <a:endParaRPr lang="en-US"/>
          </a:p>
        </p:txBody>
      </p:sp>
      <p:sp>
        <p:nvSpPr>
          <p:cNvPr id="5" name="Footer Placeholder 4">
            <a:extLst>
              <a:ext uri="{FF2B5EF4-FFF2-40B4-BE49-F238E27FC236}">
                <a16:creationId xmlns:a16="http://schemas.microsoft.com/office/drawing/2014/main" id="{5E14DAA3-BCC5-480A-83D8-27D29678B4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CEDE18-D404-4082-90B5-4B6388E5BE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29492-0856-490C-9EE8-30014572C500}" type="slidenum">
              <a:rPr lang="en-US" smtClean="0"/>
              <a:t>‹#›</a:t>
            </a:fld>
            <a:endParaRPr lang="en-US"/>
          </a:p>
        </p:txBody>
      </p:sp>
    </p:spTree>
    <p:extLst>
      <p:ext uri="{BB962C8B-B14F-4D97-AF65-F5344CB8AC3E}">
        <p14:creationId xmlns:p14="http://schemas.microsoft.com/office/powerpoint/2010/main" val="255117207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03787648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193772364"/>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41337235"/>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 id="214748375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92962576"/>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3">
            <a:extLst>
              <a:ext uri="{28A0092B-C50C-407E-A947-70E740481C1C}">
                <a14:useLocalDpi xmlns:a14="http://schemas.microsoft.com/office/drawing/2010/main"/>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3722544483"/>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10" r:id="rId31"/>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870752"/>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5" r:id="rId24"/>
    <p:sldLayoutId id="2147483836" r:id="rId25"/>
    <p:sldLayoutId id="2147483837" r:id="rId26"/>
    <p:sldLayoutId id="2147483838"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026" name="Picture 4" descr="title-slide-lines-grey_BIG.png"/>
          <p:cNvPicPr>
            <a:picLocks noChangeAspect="1"/>
          </p:cNvPicPr>
          <p:nvPr userDrawn="1"/>
        </p:nvPicPr>
        <p:blipFill>
          <a:blip r:embed="rId13">
            <a:lum bright="-6000"/>
          </a:blip>
          <a:srcRect/>
          <a:stretch>
            <a:fillRect/>
          </a:stretch>
        </p:blipFill>
        <p:spPr bwMode="auto">
          <a:xfrm>
            <a:off x="0" y="2990850"/>
            <a:ext cx="4489451" cy="3867150"/>
          </a:xfrm>
          <a:prstGeom prst="rect">
            <a:avLst/>
          </a:prstGeom>
          <a:noFill/>
          <a:ln w="9525">
            <a:noFill/>
            <a:miter lim="800000"/>
            <a:headEnd/>
            <a:tailEnd/>
          </a:ln>
        </p:spPr>
      </p:pic>
      <p:sp>
        <p:nvSpPr>
          <p:cNvPr id="1027" name="Rectangle 2"/>
          <p:cNvSpPr>
            <a:spLocks noGrp="1" noChangeArrowheads="1"/>
          </p:cNvSpPr>
          <p:nvPr>
            <p:ph type="title"/>
          </p:nvPr>
        </p:nvSpPr>
        <p:spPr bwMode="auto">
          <a:xfrm>
            <a:off x="719667" y="285750"/>
            <a:ext cx="107315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8" name="Rectangle 3"/>
          <p:cNvSpPr>
            <a:spLocks noGrp="1" noChangeArrowheads="1"/>
          </p:cNvSpPr>
          <p:nvPr>
            <p:ph type="body" idx="1"/>
          </p:nvPr>
        </p:nvSpPr>
        <p:spPr bwMode="auto">
          <a:xfrm>
            <a:off x="719667" y="1600201"/>
            <a:ext cx="107315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290878"/>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hf hdr="0" ftr="0" dt="0"/>
  <p:txStyles>
    <p:titleStyle>
      <a:lvl1pPr algn="l" rtl="0" eaLnBrk="0" fontAlgn="base" hangingPunct="0">
        <a:spcBef>
          <a:spcPct val="0"/>
        </a:spcBef>
        <a:spcAft>
          <a:spcPct val="0"/>
        </a:spcAft>
        <a:defRPr sz="4000">
          <a:solidFill>
            <a:schemeClr val="accent1"/>
          </a:solidFill>
          <a:latin typeface="+mj-lt"/>
          <a:ea typeface="+mj-ea"/>
          <a:cs typeface="+mj-cs"/>
        </a:defRPr>
      </a:lvl1pPr>
      <a:lvl2pPr algn="l" rtl="0" eaLnBrk="0" fontAlgn="base" hangingPunct="0">
        <a:spcBef>
          <a:spcPct val="0"/>
        </a:spcBef>
        <a:spcAft>
          <a:spcPct val="0"/>
        </a:spcAft>
        <a:defRPr sz="4000">
          <a:solidFill>
            <a:schemeClr val="accent1"/>
          </a:solidFill>
          <a:latin typeface="Segoe"/>
        </a:defRPr>
      </a:lvl2pPr>
      <a:lvl3pPr algn="l" rtl="0" eaLnBrk="0" fontAlgn="base" hangingPunct="0">
        <a:spcBef>
          <a:spcPct val="0"/>
        </a:spcBef>
        <a:spcAft>
          <a:spcPct val="0"/>
        </a:spcAft>
        <a:defRPr sz="4000">
          <a:solidFill>
            <a:schemeClr val="accent1"/>
          </a:solidFill>
          <a:latin typeface="Segoe"/>
        </a:defRPr>
      </a:lvl3pPr>
      <a:lvl4pPr algn="l" rtl="0" eaLnBrk="0" fontAlgn="base" hangingPunct="0">
        <a:spcBef>
          <a:spcPct val="0"/>
        </a:spcBef>
        <a:spcAft>
          <a:spcPct val="0"/>
        </a:spcAft>
        <a:defRPr sz="4000">
          <a:solidFill>
            <a:schemeClr val="accent1"/>
          </a:solidFill>
          <a:latin typeface="Segoe"/>
        </a:defRPr>
      </a:lvl4pPr>
      <a:lvl5pPr algn="l" rtl="0" eaLnBrk="0" fontAlgn="base" hangingPunct="0">
        <a:spcBef>
          <a:spcPct val="0"/>
        </a:spcBef>
        <a:spcAft>
          <a:spcPct val="0"/>
        </a:spcAft>
        <a:defRPr sz="4000">
          <a:solidFill>
            <a:schemeClr val="accent1"/>
          </a:solidFill>
          <a:latin typeface="Segoe"/>
        </a:defRPr>
      </a:lvl5pPr>
      <a:lvl6pPr marL="457200" algn="l" rtl="0" eaLnBrk="1" fontAlgn="base" hangingPunct="1">
        <a:spcBef>
          <a:spcPct val="0"/>
        </a:spcBef>
        <a:spcAft>
          <a:spcPct val="0"/>
        </a:spcAft>
        <a:defRPr sz="4000">
          <a:solidFill>
            <a:schemeClr val="tx2"/>
          </a:solidFill>
          <a:latin typeface="Segoe Semibold" pitchFamily="34" charset="0"/>
        </a:defRPr>
      </a:lvl6pPr>
      <a:lvl7pPr marL="914400" algn="l" rtl="0" eaLnBrk="1" fontAlgn="base" hangingPunct="1">
        <a:spcBef>
          <a:spcPct val="0"/>
        </a:spcBef>
        <a:spcAft>
          <a:spcPct val="0"/>
        </a:spcAft>
        <a:defRPr sz="4000">
          <a:solidFill>
            <a:schemeClr val="tx2"/>
          </a:solidFill>
          <a:latin typeface="Segoe Semibold" pitchFamily="34" charset="0"/>
        </a:defRPr>
      </a:lvl7pPr>
      <a:lvl8pPr marL="1371600" algn="l" rtl="0" eaLnBrk="1" fontAlgn="base" hangingPunct="1">
        <a:spcBef>
          <a:spcPct val="0"/>
        </a:spcBef>
        <a:spcAft>
          <a:spcPct val="0"/>
        </a:spcAft>
        <a:defRPr sz="4000">
          <a:solidFill>
            <a:schemeClr val="tx2"/>
          </a:solidFill>
          <a:latin typeface="Segoe Semibold" pitchFamily="34" charset="0"/>
        </a:defRPr>
      </a:lvl8pPr>
      <a:lvl9pPr marL="1828800" algn="l" rtl="0" eaLnBrk="1" fontAlgn="base" hangingPunct="1">
        <a:spcBef>
          <a:spcPct val="0"/>
        </a:spcBef>
        <a:spcAft>
          <a:spcPct val="0"/>
        </a:spcAft>
        <a:defRPr sz="4000">
          <a:solidFill>
            <a:schemeClr val="tx2"/>
          </a:solidFill>
          <a:latin typeface="Segoe Semibold" pitchFamily="34" charset="0"/>
        </a:defRPr>
      </a:lvl9pPr>
    </p:titleStyle>
    <p:bodyStyle>
      <a:lvl1pPr marL="342900" indent="-342900" algn="l" rtl="0" eaLnBrk="0" fontAlgn="base" hangingPunct="0">
        <a:spcBef>
          <a:spcPct val="20000"/>
        </a:spcBef>
        <a:spcAft>
          <a:spcPct val="0"/>
        </a:spcAft>
        <a:buClr>
          <a:schemeClr val="accent1"/>
        </a:buClr>
        <a:buChar char="•"/>
        <a:defRPr sz="2400">
          <a:solidFill>
            <a:schemeClr val="bg1"/>
          </a:solidFill>
          <a:latin typeface="+mn-lt"/>
          <a:ea typeface="+mn-ea"/>
          <a:cs typeface="+mn-cs"/>
        </a:defRPr>
      </a:lvl1pPr>
      <a:lvl2pPr marL="742950" indent="-285750" algn="l" rtl="0" eaLnBrk="0" fontAlgn="base" hangingPunct="0">
        <a:spcBef>
          <a:spcPct val="20000"/>
        </a:spcBef>
        <a:spcAft>
          <a:spcPct val="0"/>
        </a:spcAft>
        <a:buClr>
          <a:schemeClr val="accent1"/>
        </a:buClr>
        <a:buChar char="•"/>
        <a:defRPr sz="2000">
          <a:solidFill>
            <a:schemeClr val="bg1"/>
          </a:solidFill>
          <a:latin typeface="+mn-lt"/>
        </a:defRPr>
      </a:lvl2pPr>
      <a:lvl3pPr marL="1143000" indent="-228600" algn="l" rtl="0" eaLnBrk="0" fontAlgn="base" hangingPunct="0">
        <a:spcBef>
          <a:spcPct val="20000"/>
        </a:spcBef>
        <a:spcAft>
          <a:spcPct val="0"/>
        </a:spcAft>
        <a:buClr>
          <a:schemeClr val="accent1"/>
        </a:buClr>
        <a:buChar char="•"/>
        <a:defRPr sz="2400">
          <a:solidFill>
            <a:schemeClr val="bg1"/>
          </a:solidFill>
          <a:latin typeface="+mn-lt"/>
        </a:defRPr>
      </a:lvl3pPr>
      <a:lvl4pPr marL="1600200" indent="-228600" algn="l" rtl="0" eaLnBrk="0" fontAlgn="base" hangingPunct="0">
        <a:spcBef>
          <a:spcPct val="20000"/>
        </a:spcBef>
        <a:spcAft>
          <a:spcPct val="0"/>
        </a:spcAft>
        <a:buClr>
          <a:schemeClr val="accent1"/>
        </a:buClr>
        <a:buChar char="•"/>
        <a:defRPr sz="2000">
          <a:solidFill>
            <a:schemeClr val="bg1"/>
          </a:solidFill>
          <a:latin typeface="+mn-lt"/>
        </a:defRPr>
      </a:lvl4pPr>
      <a:lvl5pPr marL="2057400" indent="-228600" algn="l" rtl="0" eaLnBrk="0" fontAlgn="base" hangingPunct="0">
        <a:spcBef>
          <a:spcPct val="20000"/>
        </a:spcBef>
        <a:spcAft>
          <a:spcPct val="0"/>
        </a:spcAft>
        <a:buClr>
          <a:schemeClr val="accent1"/>
        </a:buClr>
        <a:buChar char="•"/>
        <a:defRPr sz="2000">
          <a:solidFill>
            <a:schemeClr val="bg1"/>
          </a:solidFill>
          <a:latin typeface="+mn-lt"/>
        </a:defRPr>
      </a:lvl5pPr>
      <a:lvl6pPr marL="2514600" indent="-228600" algn="l" rtl="0" eaLnBrk="1" fontAlgn="base" hangingPunct="1">
        <a:spcBef>
          <a:spcPct val="20000"/>
        </a:spcBef>
        <a:spcAft>
          <a:spcPct val="0"/>
        </a:spcAft>
        <a:buClr>
          <a:schemeClr val="tx2"/>
        </a:buClr>
        <a:buChar char="•"/>
        <a:defRPr>
          <a:solidFill>
            <a:schemeClr val="tx1"/>
          </a:solidFill>
          <a:latin typeface="+mn-lt"/>
        </a:defRPr>
      </a:lvl6pPr>
      <a:lvl7pPr marL="2971800" indent="-228600" algn="l" rtl="0" eaLnBrk="1" fontAlgn="base" hangingPunct="1">
        <a:spcBef>
          <a:spcPct val="20000"/>
        </a:spcBef>
        <a:spcAft>
          <a:spcPct val="0"/>
        </a:spcAft>
        <a:buClr>
          <a:schemeClr val="tx2"/>
        </a:buClr>
        <a:buChar char="•"/>
        <a:defRPr>
          <a:solidFill>
            <a:schemeClr val="tx1"/>
          </a:solidFill>
          <a:latin typeface="+mn-lt"/>
        </a:defRPr>
      </a:lvl7pPr>
      <a:lvl8pPr marL="3429000" indent="-228600" algn="l" rtl="0" eaLnBrk="1" fontAlgn="base" hangingPunct="1">
        <a:spcBef>
          <a:spcPct val="20000"/>
        </a:spcBef>
        <a:spcAft>
          <a:spcPct val="0"/>
        </a:spcAft>
        <a:buClr>
          <a:schemeClr val="tx2"/>
        </a:buClr>
        <a:buChar char="•"/>
        <a:defRPr>
          <a:solidFill>
            <a:schemeClr val="tx1"/>
          </a:solidFill>
          <a:latin typeface="+mn-lt"/>
        </a:defRPr>
      </a:lvl8pPr>
      <a:lvl9pPr marL="3886200" indent="-228600" algn="l" rtl="0" eaLnBrk="1" fontAlgn="base" hangingPunct="1">
        <a:spcBef>
          <a:spcPct val="20000"/>
        </a:spcBef>
        <a:spcAft>
          <a:spcPct val="0"/>
        </a:spcAft>
        <a:buClr>
          <a:schemeClr val="tx2"/>
        </a:buClr>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hyperlink" Target="contoso.azurecr.io/warranty/checkstatus:ab2q" TargetMode="External"/><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svg"/><Relationship Id="rId9" Type="http://schemas.openxmlformats.org/officeDocument/2006/relationships/image" Target="../media/image80.svg"/></Relationships>
</file>

<file path=ppt/slides/_rels/slide22.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78.png"/><Relationship Id="rId11" Type="http://schemas.openxmlformats.org/officeDocument/2006/relationships/image" Target="../media/image84.png"/><Relationship Id="rId5" Type="http://schemas.openxmlformats.org/officeDocument/2006/relationships/image" Target="../media/image82.png"/><Relationship Id="rId10" Type="http://schemas.openxmlformats.org/officeDocument/2006/relationships/image" Target="../media/image75.svg"/><Relationship Id="rId4" Type="http://schemas.openxmlformats.org/officeDocument/2006/relationships/image" Target="../media/image77.png"/><Relationship Id="rId9" Type="http://schemas.openxmlformats.org/officeDocument/2006/relationships/image" Target="../media/image74.png"/></Relationships>
</file>

<file path=ppt/slides/_rels/slide23.xml.rels><?xml version="1.0" encoding="UTF-8" standalone="yes"?>
<Relationships xmlns="http://schemas.openxmlformats.org/package/2006/relationships"><Relationship Id="rId2" Type="http://schemas.openxmlformats.org/officeDocument/2006/relationships/hyperlink" Target="https://aka.ms/teleport/signup" TargetMode="Externa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87.svg"/><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95.svg"/><Relationship Id="rId2" Type="http://schemas.openxmlformats.org/officeDocument/2006/relationships/slideLayout" Target="../slideLayouts/slideLayout27.xml"/><Relationship Id="rId1" Type="http://schemas.openxmlformats.org/officeDocument/2006/relationships/tags" Target="../tags/tag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31.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slideLayout" Target="../slideLayouts/slideLayout184.xml"/><Relationship Id="rId4" Type="http://schemas.openxmlformats.org/officeDocument/2006/relationships/image" Target="../media/image99.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3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13" Type="http://schemas.openxmlformats.org/officeDocument/2006/relationships/image" Target="../media/image112.png"/><Relationship Id="rId18" Type="http://schemas.openxmlformats.org/officeDocument/2006/relationships/image" Target="../media/image117.png"/><Relationship Id="rId26" Type="http://schemas.openxmlformats.org/officeDocument/2006/relationships/image" Target="../media/image125.png"/><Relationship Id="rId3" Type="http://schemas.openxmlformats.org/officeDocument/2006/relationships/image" Target="../media/image102.png"/><Relationship Id="rId21" Type="http://schemas.openxmlformats.org/officeDocument/2006/relationships/image" Target="../media/image120.svg"/><Relationship Id="rId34" Type="http://schemas.openxmlformats.org/officeDocument/2006/relationships/image" Target="../media/image133.svg"/><Relationship Id="rId7" Type="http://schemas.openxmlformats.org/officeDocument/2006/relationships/image" Target="../media/image106.png"/><Relationship Id="rId12" Type="http://schemas.openxmlformats.org/officeDocument/2006/relationships/image" Target="../media/image111.svg"/><Relationship Id="rId17" Type="http://schemas.openxmlformats.org/officeDocument/2006/relationships/image" Target="../media/image116.svg"/><Relationship Id="rId25" Type="http://schemas.openxmlformats.org/officeDocument/2006/relationships/image" Target="../media/image124.svg"/><Relationship Id="rId33" Type="http://schemas.openxmlformats.org/officeDocument/2006/relationships/image" Target="../media/image132.png"/><Relationship Id="rId2" Type="http://schemas.openxmlformats.org/officeDocument/2006/relationships/notesSlide" Target="../notesSlides/notesSlide16.xml"/><Relationship Id="rId16" Type="http://schemas.openxmlformats.org/officeDocument/2006/relationships/image" Target="../media/image115.png"/><Relationship Id="rId20" Type="http://schemas.openxmlformats.org/officeDocument/2006/relationships/image" Target="../media/image119.png"/><Relationship Id="rId29" Type="http://schemas.openxmlformats.org/officeDocument/2006/relationships/image" Target="../media/image128.emf"/><Relationship Id="rId1" Type="http://schemas.openxmlformats.org/officeDocument/2006/relationships/slideLayout" Target="../slideLayouts/slideLayout19.xml"/><Relationship Id="rId6" Type="http://schemas.openxmlformats.org/officeDocument/2006/relationships/image" Target="../media/image105.svg"/><Relationship Id="rId11" Type="http://schemas.openxmlformats.org/officeDocument/2006/relationships/image" Target="../media/image110.png"/><Relationship Id="rId24" Type="http://schemas.openxmlformats.org/officeDocument/2006/relationships/image" Target="../media/image123.png"/><Relationship Id="rId32" Type="http://schemas.openxmlformats.org/officeDocument/2006/relationships/image" Target="../media/image131.svg"/><Relationship Id="rId5" Type="http://schemas.openxmlformats.org/officeDocument/2006/relationships/image" Target="../media/image104.png"/><Relationship Id="rId15" Type="http://schemas.openxmlformats.org/officeDocument/2006/relationships/image" Target="../media/image114.png"/><Relationship Id="rId23" Type="http://schemas.openxmlformats.org/officeDocument/2006/relationships/image" Target="../media/image122.svg"/><Relationship Id="rId28" Type="http://schemas.openxmlformats.org/officeDocument/2006/relationships/image" Target="../media/image127.png"/><Relationship Id="rId10" Type="http://schemas.openxmlformats.org/officeDocument/2006/relationships/image" Target="../media/image109.svg"/><Relationship Id="rId19" Type="http://schemas.openxmlformats.org/officeDocument/2006/relationships/image" Target="../media/image118.svg"/><Relationship Id="rId31" Type="http://schemas.openxmlformats.org/officeDocument/2006/relationships/image" Target="../media/image130.png"/><Relationship Id="rId4" Type="http://schemas.openxmlformats.org/officeDocument/2006/relationships/image" Target="../media/image103.svg"/><Relationship Id="rId9" Type="http://schemas.openxmlformats.org/officeDocument/2006/relationships/image" Target="../media/image108.png"/><Relationship Id="rId14" Type="http://schemas.openxmlformats.org/officeDocument/2006/relationships/image" Target="../media/image113.svg"/><Relationship Id="rId22" Type="http://schemas.openxmlformats.org/officeDocument/2006/relationships/image" Target="../media/image121.png"/><Relationship Id="rId27" Type="http://schemas.openxmlformats.org/officeDocument/2006/relationships/image" Target="../media/image126.svg"/><Relationship Id="rId30" Type="http://schemas.openxmlformats.org/officeDocument/2006/relationships/image" Target="../media/image129.emf"/><Relationship Id="rId8" Type="http://schemas.openxmlformats.org/officeDocument/2006/relationships/image" Target="../media/image107.svg"/></Relationships>
</file>

<file path=ppt/slides/_rels/slide3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145.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38.svg"/></Relationships>
</file>

<file path=ppt/slides/_rels/slide38.xml.rels><?xml version="1.0" encoding="UTF-8" standalone="yes"?>
<Relationships xmlns="http://schemas.openxmlformats.org/package/2006/relationships"><Relationship Id="rId13" Type="http://schemas.openxmlformats.org/officeDocument/2006/relationships/image" Target="../media/image151.png"/><Relationship Id="rId18" Type="http://schemas.openxmlformats.org/officeDocument/2006/relationships/image" Target="../media/image153.emf"/><Relationship Id="rId26" Type="http://schemas.openxmlformats.org/officeDocument/2006/relationships/image" Target="../media/image161.svg"/><Relationship Id="rId39" Type="http://schemas.openxmlformats.org/officeDocument/2006/relationships/image" Target="../media/image169.png"/><Relationship Id="rId21" Type="http://schemas.openxmlformats.org/officeDocument/2006/relationships/image" Target="../media/image156.png"/><Relationship Id="rId34" Type="http://schemas.openxmlformats.org/officeDocument/2006/relationships/image" Target="../media/image167.png"/><Relationship Id="rId42" Type="http://schemas.openxmlformats.org/officeDocument/2006/relationships/image" Target="../media/image172.png"/><Relationship Id="rId7" Type="http://schemas.openxmlformats.org/officeDocument/2006/relationships/image" Target="../media/image145.png"/><Relationship Id="rId2" Type="http://schemas.openxmlformats.org/officeDocument/2006/relationships/slideLayout" Target="../slideLayouts/slideLayout6.xml"/><Relationship Id="rId16" Type="http://schemas.openxmlformats.org/officeDocument/2006/relationships/image" Target="../media/image70.svg"/><Relationship Id="rId29" Type="http://schemas.openxmlformats.org/officeDocument/2006/relationships/image" Target="../media/image164.svg"/><Relationship Id="rId1" Type="http://schemas.openxmlformats.org/officeDocument/2006/relationships/tags" Target="../tags/tag2.xml"/><Relationship Id="rId6" Type="http://schemas.openxmlformats.org/officeDocument/2006/relationships/image" Target="../media/image144.png"/><Relationship Id="rId11" Type="http://schemas.openxmlformats.org/officeDocument/2006/relationships/image" Target="../media/image149.svg"/><Relationship Id="rId24" Type="http://schemas.openxmlformats.org/officeDocument/2006/relationships/image" Target="../media/image159.svg"/><Relationship Id="rId32" Type="http://schemas.openxmlformats.org/officeDocument/2006/relationships/image" Target="../media/image139.png"/><Relationship Id="rId37" Type="http://schemas.openxmlformats.org/officeDocument/2006/relationships/image" Target="../media/image168.png"/><Relationship Id="rId40" Type="http://schemas.openxmlformats.org/officeDocument/2006/relationships/image" Target="../media/image170.png"/><Relationship Id="rId45" Type="http://schemas.microsoft.com/office/2007/relationships/hdphoto" Target="../media/hdphoto2.wdp"/><Relationship Id="rId5" Type="http://schemas.openxmlformats.org/officeDocument/2006/relationships/image" Target="../media/image143.png"/><Relationship Id="rId15" Type="http://schemas.openxmlformats.org/officeDocument/2006/relationships/image" Target="../media/image69.png"/><Relationship Id="rId23" Type="http://schemas.openxmlformats.org/officeDocument/2006/relationships/image" Target="../media/image158.png"/><Relationship Id="rId28" Type="http://schemas.openxmlformats.org/officeDocument/2006/relationships/image" Target="../media/image163.png"/><Relationship Id="rId36" Type="http://schemas.openxmlformats.org/officeDocument/2006/relationships/image" Target="../media/image138.svg"/><Relationship Id="rId10" Type="http://schemas.openxmlformats.org/officeDocument/2006/relationships/image" Target="../media/image148.png"/><Relationship Id="rId19" Type="http://schemas.openxmlformats.org/officeDocument/2006/relationships/image" Target="../media/image154.png"/><Relationship Id="rId31" Type="http://schemas.openxmlformats.org/officeDocument/2006/relationships/image" Target="../media/image166.svg"/><Relationship Id="rId44" Type="http://schemas.openxmlformats.org/officeDocument/2006/relationships/image" Target="../media/image174.png"/><Relationship Id="rId4" Type="http://schemas.openxmlformats.org/officeDocument/2006/relationships/image" Target="../media/image142.png"/><Relationship Id="rId9" Type="http://schemas.openxmlformats.org/officeDocument/2006/relationships/image" Target="../media/image147.png"/><Relationship Id="rId14" Type="http://schemas.openxmlformats.org/officeDocument/2006/relationships/image" Target="../media/image152.png"/><Relationship Id="rId22" Type="http://schemas.openxmlformats.org/officeDocument/2006/relationships/image" Target="../media/image157.svg"/><Relationship Id="rId27" Type="http://schemas.openxmlformats.org/officeDocument/2006/relationships/image" Target="../media/image162.png"/><Relationship Id="rId30" Type="http://schemas.openxmlformats.org/officeDocument/2006/relationships/image" Target="../media/image165.png"/><Relationship Id="rId35" Type="http://schemas.openxmlformats.org/officeDocument/2006/relationships/image" Target="../media/image137.png"/><Relationship Id="rId43" Type="http://schemas.openxmlformats.org/officeDocument/2006/relationships/image" Target="../media/image173.svg"/><Relationship Id="rId8" Type="http://schemas.openxmlformats.org/officeDocument/2006/relationships/image" Target="../media/image146.png"/><Relationship Id="rId3" Type="http://schemas.openxmlformats.org/officeDocument/2006/relationships/notesSlide" Target="../notesSlides/notesSlide17.xml"/><Relationship Id="rId12" Type="http://schemas.openxmlformats.org/officeDocument/2006/relationships/image" Target="../media/image150.png"/><Relationship Id="rId17" Type="http://schemas.openxmlformats.org/officeDocument/2006/relationships/image" Target="../media/image71.png"/><Relationship Id="rId25" Type="http://schemas.openxmlformats.org/officeDocument/2006/relationships/image" Target="../media/image160.png"/><Relationship Id="rId33" Type="http://schemas.openxmlformats.org/officeDocument/2006/relationships/image" Target="../media/image140.svg"/><Relationship Id="rId38" Type="http://schemas.microsoft.com/office/2007/relationships/hdphoto" Target="../media/hdphoto1.wdp"/><Relationship Id="rId20" Type="http://schemas.openxmlformats.org/officeDocument/2006/relationships/image" Target="../media/image155.emf"/><Relationship Id="rId41" Type="http://schemas.openxmlformats.org/officeDocument/2006/relationships/image" Target="../media/image171.png"/></Relationships>
</file>

<file path=ppt/slides/_rels/slide39.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71.png"/><Relationship Id="rId18" Type="http://schemas.openxmlformats.org/officeDocument/2006/relationships/image" Target="../media/image157.svg"/><Relationship Id="rId26" Type="http://schemas.openxmlformats.org/officeDocument/2006/relationships/image" Target="../media/image167.png"/><Relationship Id="rId3" Type="http://schemas.openxmlformats.org/officeDocument/2006/relationships/notesSlide" Target="../notesSlides/notesSlide18.xml"/><Relationship Id="rId21" Type="http://schemas.openxmlformats.org/officeDocument/2006/relationships/image" Target="../media/image160.png"/><Relationship Id="rId7" Type="http://schemas.openxmlformats.org/officeDocument/2006/relationships/image" Target="../media/image175.png"/><Relationship Id="rId12" Type="http://schemas.openxmlformats.org/officeDocument/2006/relationships/image" Target="../media/image70.svg"/><Relationship Id="rId17" Type="http://schemas.openxmlformats.org/officeDocument/2006/relationships/image" Target="../media/image156.png"/><Relationship Id="rId25" Type="http://schemas.openxmlformats.org/officeDocument/2006/relationships/image" Target="../media/image140.svg"/><Relationship Id="rId2" Type="http://schemas.openxmlformats.org/officeDocument/2006/relationships/slideLayout" Target="../slideLayouts/slideLayout6.xml"/><Relationship Id="rId16" Type="http://schemas.openxmlformats.org/officeDocument/2006/relationships/image" Target="../media/image155.emf"/><Relationship Id="rId20" Type="http://schemas.openxmlformats.org/officeDocument/2006/relationships/image" Target="../media/image159.svg"/><Relationship Id="rId29" Type="http://schemas.openxmlformats.org/officeDocument/2006/relationships/image" Target="../media/image171.png"/><Relationship Id="rId1" Type="http://schemas.openxmlformats.org/officeDocument/2006/relationships/tags" Target="../tags/tag3.xml"/><Relationship Id="rId6" Type="http://schemas.openxmlformats.org/officeDocument/2006/relationships/image" Target="../media/image145.png"/><Relationship Id="rId11" Type="http://schemas.openxmlformats.org/officeDocument/2006/relationships/image" Target="../media/image69.png"/><Relationship Id="rId24" Type="http://schemas.openxmlformats.org/officeDocument/2006/relationships/image" Target="../media/image139.png"/><Relationship Id="rId5" Type="http://schemas.openxmlformats.org/officeDocument/2006/relationships/image" Target="../media/image144.png"/><Relationship Id="rId15" Type="http://schemas.openxmlformats.org/officeDocument/2006/relationships/image" Target="../media/image154.png"/><Relationship Id="rId23" Type="http://schemas.openxmlformats.org/officeDocument/2006/relationships/image" Target="../media/image162.png"/><Relationship Id="rId28" Type="http://schemas.openxmlformats.org/officeDocument/2006/relationships/image" Target="../media/image170.png"/><Relationship Id="rId10" Type="http://schemas.openxmlformats.org/officeDocument/2006/relationships/image" Target="../media/image151.png"/><Relationship Id="rId19" Type="http://schemas.openxmlformats.org/officeDocument/2006/relationships/image" Target="../media/image158.png"/><Relationship Id="rId31" Type="http://schemas.openxmlformats.org/officeDocument/2006/relationships/image" Target="../media/image173.svg"/><Relationship Id="rId4" Type="http://schemas.openxmlformats.org/officeDocument/2006/relationships/image" Target="../media/image143.png"/><Relationship Id="rId9" Type="http://schemas.openxmlformats.org/officeDocument/2006/relationships/image" Target="../media/image150.png"/><Relationship Id="rId14" Type="http://schemas.openxmlformats.org/officeDocument/2006/relationships/image" Target="../media/image153.emf"/><Relationship Id="rId22" Type="http://schemas.openxmlformats.org/officeDocument/2006/relationships/image" Target="../media/image161.svg"/><Relationship Id="rId27" Type="http://schemas.openxmlformats.org/officeDocument/2006/relationships/image" Target="../media/image146.png"/><Relationship Id="rId30" Type="http://schemas.openxmlformats.org/officeDocument/2006/relationships/image" Target="../media/image17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71.png"/><Relationship Id="rId18" Type="http://schemas.openxmlformats.org/officeDocument/2006/relationships/image" Target="../media/image157.svg"/><Relationship Id="rId26" Type="http://schemas.openxmlformats.org/officeDocument/2006/relationships/image" Target="../media/image167.png"/><Relationship Id="rId3" Type="http://schemas.openxmlformats.org/officeDocument/2006/relationships/notesSlide" Target="../notesSlides/notesSlide19.xml"/><Relationship Id="rId21" Type="http://schemas.openxmlformats.org/officeDocument/2006/relationships/image" Target="../media/image160.png"/><Relationship Id="rId7" Type="http://schemas.openxmlformats.org/officeDocument/2006/relationships/image" Target="../media/image175.png"/><Relationship Id="rId12" Type="http://schemas.openxmlformats.org/officeDocument/2006/relationships/image" Target="../media/image70.svg"/><Relationship Id="rId17" Type="http://schemas.openxmlformats.org/officeDocument/2006/relationships/image" Target="../media/image156.png"/><Relationship Id="rId25" Type="http://schemas.openxmlformats.org/officeDocument/2006/relationships/image" Target="../media/image140.svg"/><Relationship Id="rId2" Type="http://schemas.openxmlformats.org/officeDocument/2006/relationships/slideLayout" Target="../slideLayouts/slideLayout6.xml"/><Relationship Id="rId16" Type="http://schemas.openxmlformats.org/officeDocument/2006/relationships/image" Target="../media/image155.emf"/><Relationship Id="rId20" Type="http://schemas.openxmlformats.org/officeDocument/2006/relationships/image" Target="../media/image159.svg"/><Relationship Id="rId29" Type="http://schemas.openxmlformats.org/officeDocument/2006/relationships/image" Target="../media/image171.png"/><Relationship Id="rId1" Type="http://schemas.openxmlformats.org/officeDocument/2006/relationships/tags" Target="../tags/tag4.xml"/><Relationship Id="rId6" Type="http://schemas.openxmlformats.org/officeDocument/2006/relationships/image" Target="../media/image145.png"/><Relationship Id="rId11" Type="http://schemas.openxmlformats.org/officeDocument/2006/relationships/image" Target="../media/image69.png"/><Relationship Id="rId24" Type="http://schemas.openxmlformats.org/officeDocument/2006/relationships/image" Target="../media/image139.png"/><Relationship Id="rId5" Type="http://schemas.openxmlformats.org/officeDocument/2006/relationships/image" Target="../media/image144.png"/><Relationship Id="rId15" Type="http://schemas.openxmlformats.org/officeDocument/2006/relationships/image" Target="../media/image154.png"/><Relationship Id="rId23" Type="http://schemas.openxmlformats.org/officeDocument/2006/relationships/image" Target="../media/image162.png"/><Relationship Id="rId28" Type="http://schemas.openxmlformats.org/officeDocument/2006/relationships/image" Target="../media/image170.png"/><Relationship Id="rId10" Type="http://schemas.openxmlformats.org/officeDocument/2006/relationships/image" Target="../media/image151.png"/><Relationship Id="rId19" Type="http://schemas.openxmlformats.org/officeDocument/2006/relationships/image" Target="../media/image158.png"/><Relationship Id="rId31" Type="http://schemas.openxmlformats.org/officeDocument/2006/relationships/image" Target="../media/image173.svg"/><Relationship Id="rId4" Type="http://schemas.openxmlformats.org/officeDocument/2006/relationships/image" Target="../media/image143.png"/><Relationship Id="rId9" Type="http://schemas.openxmlformats.org/officeDocument/2006/relationships/image" Target="../media/image150.png"/><Relationship Id="rId14" Type="http://schemas.openxmlformats.org/officeDocument/2006/relationships/image" Target="../media/image153.emf"/><Relationship Id="rId22" Type="http://schemas.openxmlformats.org/officeDocument/2006/relationships/image" Target="../media/image161.svg"/><Relationship Id="rId27" Type="http://schemas.openxmlformats.org/officeDocument/2006/relationships/image" Target="../media/image146.png"/><Relationship Id="rId30" Type="http://schemas.openxmlformats.org/officeDocument/2006/relationships/image" Target="../media/image172.png"/></Relationships>
</file>

<file path=ppt/slides/_rels/slide41.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54.png"/><Relationship Id="rId39" Type="http://schemas.openxmlformats.org/officeDocument/2006/relationships/image" Target="../media/image146.png"/><Relationship Id="rId21" Type="http://schemas.openxmlformats.org/officeDocument/2006/relationships/image" Target="../media/image169.png"/><Relationship Id="rId34" Type="http://schemas.openxmlformats.org/officeDocument/2006/relationships/image" Target="../media/image165.png"/><Relationship Id="rId42" Type="http://schemas.openxmlformats.org/officeDocument/2006/relationships/image" Target="../media/image174.png"/><Relationship Id="rId47" Type="http://schemas.openxmlformats.org/officeDocument/2006/relationships/image" Target="../media/image180.png"/><Relationship Id="rId50" Type="http://schemas.openxmlformats.org/officeDocument/2006/relationships/image" Target="../media/image172.png"/><Relationship Id="rId7" Type="http://schemas.openxmlformats.org/officeDocument/2006/relationships/image" Target="../media/image61.png"/><Relationship Id="rId2" Type="http://schemas.openxmlformats.org/officeDocument/2006/relationships/slideLayout" Target="../slideLayouts/slideLayout6.xml"/><Relationship Id="rId16" Type="http://schemas.openxmlformats.org/officeDocument/2006/relationships/image" Target="../media/image150.png"/><Relationship Id="rId29" Type="http://schemas.openxmlformats.org/officeDocument/2006/relationships/image" Target="../media/image157.svg"/><Relationship Id="rId11" Type="http://schemas.openxmlformats.org/officeDocument/2006/relationships/image" Target="../media/image62.png"/><Relationship Id="rId24" Type="http://schemas.openxmlformats.org/officeDocument/2006/relationships/image" Target="../media/image71.png"/><Relationship Id="rId32" Type="http://schemas.openxmlformats.org/officeDocument/2006/relationships/image" Target="../media/image163.png"/><Relationship Id="rId37" Type="http://schemas.openxmlformats.org/officeDocument/2006/relationships/image" Target="../media/image140.svg"/><Relationship Id="rId40" Type="http://schemas.openxmlformats.org/officeDocument/2006/relationships/image" Target="../media/image137.png"/><Relationship Id="rId45" Type="http://schemas.openxmlformats.org/officeDocument/2006/relationships/image" Target="../media/image178.png"/><Relationship Id="rId5" Type="http://schemas.openxmlformats.org/officeDocument/2006/relationships/image" Target="../media/image144.png"/><Relationship Id="rId15" Type="http://schemas.openxmlformats.org/officeDocument/2006/relationships/image" Target="../media/image149.svg"/><Relationship Id="rId23" Type="http://schemas.openxmlformats.org/officeDocument/2006/relationships/image" Target="../media/image70.svg"/><Relationship Id="rId28" Type="http://schemas.openxmlformats.org/officeDocument/2006/relationships/image" Target="../media/image156.png"/><Relationship Id="rId36" Type="http://schemas.openxmlformats.org/officeDocument/2006/relationships/image" Target="../media/image139.png"/><Relationship Id="rId49" Type="http://schemas.openxmlformats.org/officeDocument/2006/relationships/image" Target="../media/image182.png"/><Relationship Id="rId10" Type="http://schemas.openxmlformats.org/officeDocument/2006/relationships/image" Target="../media/image159.svg"/><Relationship Id="rId19" Type="http://schemas.openxmlformats.org/officeDocument/2006/relationships/image" Target="../media/image168.png"/><Relationship Id="rId31" Type="http://schemas.openxmlformats.org/officeDocument/2006/relationships/image" Target="../media/image161.svg"/><Relationship Id="rId44" Type="http://schemas.openxmlformats.org/officeDocument/2006/relationships/image" Target="../media/image177.png"/><Relationship Id="rId4" Type="http://schemas.openxmlformats.org/officeDocument/2006/relationships/image" Target="../media/image143.png"/><Relationship Id="rId9" Type="http://schemas.openxmlformats.org/officeDocument/2006/relationships/image" Target="../media/image158.png"/><Relationship Id="rId14" Type="http://schemas.openxmlformats.org/officeDocument/2006/relationships/image" Target="../media/image148.png"/><Relationship Id="rId22" Type="http://schemas.openxmlformats.org/officeDocument/2006/relationships/image" Target="../media/image69.png"/><Relationship Id="rId27" Type="http://schemas.openxmlformats.org/officeDocument/2006/relationships/image" Target="../media/image155.emf"/><Relationship Id="rId30" Type="http://schemas.openxmlformats.org/officeDocument/2006/relationships/image" Target="../media/image160.png"/><Relationship Id="rId35" Type="http://schemas.openxmlformats.org/officeDocument/2006/relationships/image" Target="../media/image166.svg"/><Relationship Id="rId43" Type="http://schemas.microsoft.com/office/2007/relationships/hdphoto" Target="../media/hdphoto2.wdp"/><Relationship Id="rId48" Type="http://schemas.openxmlformats.org/officeDocument/2006/relationships/image" Target="../media/image181.png"/><Relationship Id="rId8" Type="http://schemas.openxmlformats.org/officeDocument/2006/relationships/image" Target="../media/image176.png"/><Relationship Id="rId51" Type="http://schemas.openxmlformats.org/officeDocument/2006/relationships/image" Target="../media/image173.svg"/><Relationship Id="rId3" Type="http://schemas.openxmlformats.org/officeDocument/2006/relationships/notesSlide" Target="../notesSlides/notesSlide20.xml"/><Relationship Id="rId12" Type="http://schemas.openxmlformats.org/officeDocument/2006/relationships/image" Target="../media/image175.png"/><Relationship Id="rId17" Type="http://schemas.openxmlformats.org/officeDocument/2006/relationships/image" Target="../media/image151.png"/><Relationship Id="rId25" Type="http://schemas.openxmlformats.org/officeDocument/2006/relationships/image" Target="../media/image153.emf"/><Relationship Id="rId33" Type="http://schemas.openxmlformats.org/officeDocument/2006/relationships/image" Target="../media/image164.svg"/><Relationship Id="rId38" Type="http://schemas.openxmlformats.org/officeDocument/2006/relationships/image" Target="../media/image167.png"/><Relationship Id="rId46" Type="http://schemas.openxmlformats.org/officeDocument/2006/relationships/image" Target="../media/image179.png"/><Relationship Id="rId20" Type="http://schemas.microsoft.com/office/2007/relationships/hdphoto" Target="../media/hdphoto1.wdp"/><Relationship Id="rId41" Type="http://schemas.openxmlformats.org/officeDocument/2006/relationships/image" Target="../media/image138.svg"/><Relationship Id="rId1" Type="http://schemas.openxmlformats.org/officeDocument/2006/relationships/tags" Target="../tags/tag5.xml"/><Relationship Id="rId6" Type="http://schemas.openxmlformats.org/officeDocument/2006/relationships/image" Target="../media/image145.png"/></Relationships>
</file>

<file path=ppt/slides/_rels/slide42.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4.png"/><Relationship Id="rId7" Type="http://schemas.openxmlformats.org/officeDocument/2006/relationships/hyperlink" Target="aka.ms/acr/build" TargetMode="External"/><Relationship Id="rId2" Type="http://schemas.openxmlformats.org/officeDocument/2006/relationships/image" Target="../media/image183.emf"/><Relationship Id="rId1" Type="http://schemas.openxmlformats.org/officeDocument/2006/relationships/slideLayout" Target="../slideLayouts/slideLayout21.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75.svg"/></Relationships>
</file>

<file path=ppt/slides/_rels/slide43.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7.png"/><Relationship Id="rId3" Type="http://schemas.openxmlformats.org/officeDocument/2006/relationships/image" Target="../media/image189.svg"/><Relationship Id="rId7" Type="http://schemas.openxmlformats.org/officeDocument/2006/relationships/image" Target="../media/image151.png"/><Relationship Id="rId12" Type="http://schemas.openxmlformats.org/officeDocument/2006/relationships/image" Target="../media/image181.png"/><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80.png"/><Relationship Id="rId5" Type="http://schemas.openxmlformats.org/officeDocument/2006/relationships/image" Target="../media/image155.emf"/><Relationship Id="rId10" Type="http://schemas.openxmlformats.org/officeDocument/2006/relationships/image" Target="../media/image147.png"/><Relationship Id="rId4" Type="http://schemas.openxmlformats.org/officeDocument/2006/relationships/image" Target="../media/image153.emf"/><Relationship Id="rId9" Type="http://schemas.openxmlformats.org/officeDocument/2006/relationships/image" Target="../media/image1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183.emf"/><Relationship Id="rId13" Type="http://schemas.openxmlformats.org/officeDocument/2006/relationships/image" Target="../media/image76.png"/><Relationship Id="rId18" Type="http://schemas.openxmlformats.org/officeDocument/2006/relationships/image" Target="../media/image195.png"/><Relationship Id="rId3" Type="http://schemas.openxmlformats.org/officeDocument/2006/relationships/image" Target="../media/image147.png"/><Relationship Id="rId21" Type="http://schemas.openxmlformats.org/officeDocument/2006/relationships/image" Target="../media/image61.png"/><Relationship Id="rId7" Type="http://schemas.openxmlformats.org/officeDocument/2006/relationships/image" Target="../media/image1790.png"/><Relationship Id="rId12" Type="http://schemas.openxmlformats.org/officeDocument/2006/relationships/image" Target="../media/image192.png"/><Relationship Id="rId17" Type="http://schemas.openxmlformats.org/officeDocument/2006/relationships/image" Target="../media/image194.png"/><Relationship Id="rId2" Type="http://schemas.openxmlformats.org/officeDocument/2006/relationships/notesSlide" Target="../notesSlides/notesSlide21.xml"/><Relationship Id="rId16" Type="http://schemas.openxmlformats.org/officeDocument/2006/relationships/image" Target="../media/image193.png"/><Relationship Id="rId20"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780.png"/><Relationship Id="rId11" Type="http://schemas.openxmlformats.org/officeDocument/2006/relationships/image" Target="../media/image182.png"/><Relationship Id="rId24" Type="http://schemas.openxmlformats.org/officeDocument/2006/relationships/image" Target="../media/image62.png"/><Relationship Id="rId5" Type="http://schemas.openxmlformats.org/officeDocument/2006/relationships/image" Target="../media/image191.png"/><Relationship Id="rId15" Type="http://schemas.openxmlformats.org/officeDocument/2006/relationships/image" Target="../media/image153.emf"/><Relationship Id="rId23" Type="http://schemas.openxmlformats.org/officeDocument/2006/relationships/image" Target="../media/image198.png"/><Relationship Id="rId10" Type="http://schemas.openxmlformats.org/officeDocument/2006/relationships/image" Target="../media/image140.svg"/><Relationship Id="rId19" Type="http://schemas.openxmlformats.org/officeDocument/2006/relationships/image" Target="../media/image196.png"/><Relationship Id="rId4" Type="http://schemas.openxmlformats.org/officeDocument/2006/relationships/image" Target="../media/image151.png"/><Relationship Id="rId9" Type="http://schemas.openxmlformats.org/officeDocument/2006/relationships/image" Target="../media/image139.png"/><Relationship Id="rId14" Type="http://schemas.openxmlformats.org/officeDocument/2006/relationships/image" Target="../media/image154.png"/><Relationship Id="rId22" Type="http://schemas.openxmlformats.org/officeDocument/2006/relationships/image" Target="../media/image176.png"/></Relationships>
</file>

<file path=ppt/slides/_rels/slide46.xml.rels><?xml version="1.0" encoding="UTF-8" standalone="yes"?>
<Relationships xmlns="http://schemas.openxmlformats.org/package/2006/relationships"><Relationship Id="rId3" Type="http://schemas.openxmlformats.org/officeDocument/2006/relationships/image" Target="../media/image200.svg"/><Relationship Id="rId2" Type="http://schemas.openxmlformats.org/officeDocument/2006/relationships/image" Target="../media/image199.png"/><Relationship Id="rId1" Type="http://schemas.openxmlformats.org/officeDocument/2006/relationships/slideLayout" Target="../slideLayouts/slideLayout2.xml"/><Relationship Id="rId5" Type="http://schemas.openxmlformats.org/officeDocument/2006/relationships/image" Target="../media/image202.svg"/><Relationship Id="rId4" Type="http://schemas.openxmlformats.org/officeDocument/2006/relationships/image" Target="../media/image201.png"/></Relationships>
</file>

<file path=ppt/slides/_rels/slide47.xml.rels><?xml version="1.0" encoding="UTF-8" standalone="yes"?>
<Relationships xmlns="http://schemas.openxmlformats.org/package/2006/relationships"><Relationship Id="rId8" Type="http://schemas.openxmlformats.org/officeDocument/2006/relationships/image" Target="../media/image208.svg"/><Relationship Id="rId3" Type="http://schemas.openxmlformats.org/officeDocument/2006/relationships/image" Target="../media/image203.tiff"/><Relationship Id="rId7" Type="http://schemas.openxmlformats.org/officeDocument/2006/relationships/image" Target="../media/image207.png"/><Relationship Id="rId12" Type="http://schemas.openxmlformats.org/officeDocument/2006/relationships/image" Target="../media/image212.tiff"/><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06.tiff"/><Relationship Id="rId11" Type="http://schemas.openxmlformats.org/officeDocument/2006/relationships/image" Target="../media/image211.tiff"/><Relationship Id="rId5" Type="http://schemas.openxmlformats.org/officeDocument/2006/relationships/image" Target="../media/image205.svg"/><Relationship Id="rId10" Type="http://schemas.openxmlformats.org/officeDocument/2006/relationships/image" Target="../media/image210.svg"/><Relationship Id="rId4" Type="http://schemas.openxmlformats.org/officeDocument/2006/relationships/image" Target="../media/image204.png"/><Relationship Id="rId9" Type="http://schemas.openxmlformats.org/officeDocument/2006/relationships/image" Target="../media/image20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notesSlide" Target="../notesSlides/notesSlide24.xml"/><Relationship Id="rId1" Type="http://schemas.openxmlformats.org/officeDocument/2006/relationships/slideLayout" Target="../slideLayouts/slideLayout39.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hyperlink" Target="aka.ms/acr/presentations" TargetMode="External"/><Relationship Id="rId7" Type="http://schemas.openxmlformats.org/officeDocument/2006/relationships/hyperlink" Target="https://github.com/stevelasker/presentations" TargetMode="External"/><Relationship Id="rId2" Type="http://schemas.openxmlformats.org/officeDocument/2006/relationships/hyperlink" Target="aka.ms/acr/tasks" TargetMode="External"/><Relationship Id="rId1" Type="http://schemas.openxmlformats.org/officeDocument/2006/relationships/slideLayout" Target="../slideLayouts/slideLayout2.xml"/><Relationship Id="rId6" Type="http://schemas.openxmlformats.org/officeDocument/2006/relationships/hyperlink" Target="https://github.com/stevelasker" TargetMode="External"/><Relationship Id="rId11" Type="http://schemas.openxmlformats.org/officeDocument/2006/relationships/image" Target="../media/image222.png"/><Relationship Id="rId5" Type="http://schemas.openxmlformats.org/officeDocument/2006/relationships/hyperlink" Target="https://stevelasker.blog/" TargetMode="External"/><Relationship Id="rId10" Type="http://schemas.openxmlformats.org/officeDocument/2006/relationships/image" Target="../media/image221.png"/><Relationship Id="rId4" Type="http://schemas.openxmlformats.org/officeDocument/2006/relationships/hyperlink" Target="mailto:Steve.Lasker@Microsoft.com" TargetMode="External"/><Relationship Id="rId9" Type="http://schemas.openxmlformats.org/officeDocument/2006/relationships/image" Target="../media/image220.png"/></Relationships>
</file>

<file path=ppt/slides/_rels/slide5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11.xml"/><Relationship Id="rId5" Type="http://schemas.openxmlformats.org/officeDocument/2006/relationships/image" Target="../media/image52.jpeg"/><Relationship Id="rId4" Type="http://schemas.openxmlformats.org/officeDocument/2006/relationships/image" Target="cid:image001.png@01D59972.0A933A40"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6.xml"/></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svg"/><Relationship Id="rId9" Type="http://schemas.openxmlformats.org/officeDocument/2006/relationships/image" Target="../media/image56.jpeg"/></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201166" y="2180861"/>
            <a:ext cx="9751484" cy="1371600"/>
          </a:xfrm>
          <a:prstGeom prst="rect">
            <a:avLst/>
          </a:prstGeom>
          <a:noFill/>
          <a:ln>
            <a:noFill/>
          </a:ln>
          <a:effectLst/>
        </p:spPr>
        <p:txBody>
          <a:bodyPr lIns="120505" tIns="59264" rIns="120505" bIns="59264" anchor="b">
            <a:prstTxWarp prst="textNoShape">
              <a:avLst/>
            </a:prstTxWarp>
          </a:bodyPr>
          <a:lstStyle/>
          <a:p>
            <a:pPr algn="ctr" defTabSz="1195887" eaLnBrk="0" hangingPunct="0"/>
            <a:r>
              <a:rPr lang="en-US" sz="5333" b="1" dirty="0">
                <a:solidFill>
                  <a:schemeClr val="bg1"/>
                </a:solidFill>
                <a:latin typeface="Arial Bold" pitchFamily="-72" charset="0"/>
              </a:rPr>
              <a:t>How Cloud Native</a:t>
            </a:r>
            <a:br>
              <a:rPr lang="en-US" sz="5333" b="1" dirty="0">
                <a:solidFill>
                  <a:schemeClr val="bg1"/>
                </a:solidFill>
                <a:latin typeface="Arial Bold" pitchFamily="-72" charset="0"/>
              </a:rPr>
            </a:br>
            <a:r>
              <a:rPr lang="en-US" sz="5333" b="1" dirty="0">
                <a:solidFill>
                  <a:schemeClr val="bg1"/>
                </a:solidFill>
                <a:latin typeface="Arial Bold" pitchFamily="-72" charset="0"/>
              </a:rPr>
              <a:t>Impacts your Development, Deployment and Operations</a:t>
            </a:r>
          </a:p>
        </p:txBody>
      </p:sp>
      <p:sp>
        <p:nvSpPr>
          <p:cNvPr id="6" name="Rectangle 5"/>
          <p:cNvSpPr>
            <a:spLocks noChangeArrowheads="1"/>
          </p:cNvSpPr>
          <p:nvPr/>
        </p:nvSpPr>
        <p:spPr bwMode="auto">
          <a:xfrm>
            <a:off x="4367808" y="3813043"/>
            <a:ext cx="7141269" cy="1336675"/>
          </a:xfrm>
          <a:prstGeom prst="rect">
            <a:avLst/>
          </a:prstGeom>
          <a:noFill/>
          <a:ln>
            <a:noFill/>
          </a:ln>
          <a:effectLst/>
        </p:spPr>
        <p:txBody>
          <a:bodyPr lIns="114564" tIns="57283" rIns="114564" bIns="57283">
            <a:prstTxWarp prst="textNoShape">
              <a:avLst/>
            </a:prstTxWarp>
          </a:bodyPr>
          <a:lstStyle/>
          <a:p>
            <a:pPr algn="r"/>
            <a:r>
              <a:rPr lang="en-US" sz="3733" b="1" dirty="0">
                <a:solidFill>
                  <a:schemeClr val="accent5">
                    <a:lumMod val="40000"/>
                    <a:lumOff val="60000"/>
                  </a:schemeClr>
                </a:solidFill>
              </a:rPr>
              <a:t>Steve Lasker</a:t>
            </a:r>
          </a:p>
          <a:p>
            <a:pPr algn="r"/>
            <a:r>
              <a:rPr lang="en-US" sz="3200" b="1" dirty="0">
                <a:solidFill>
                  <a:schemeClr val="accent5">
                    <a:lumMod val="40000"/>
                    <a:lumOff val="60000"/>
                  </a:schemeClr>
                </a:solidFill>
              </a:rPr>
              <a:t>Program Manager </a:t>
            </a:r>
          </a:p>
          <a:p>
            <a:pPr algn="r"/>
            <a:r>
              <a:rPr lang="en-US" sz="3200" b="1" dirty="0">
                <a:solidFill>
                  <a:schemeClr val="accent5">
                    <a:lumMod val="40000"/>
                    <a:lumOff val="60000"/>
                  </a:schemeClr>
                </a:solidFill>
              </a:rPr>
              <a:t>Azure Container Registries</a:t>
            </a:r>
          </a:p>
          <a:p>
            <a:endParaRPr lang="en-US" b="1" dirty="0">
              <a:solidFill>
                <a:srgbClr val="C00000"/>
              </a:solidFill>
            </a:endParaRPr>
          </a:p>
          <a:p>
            <a:endParaRPr lang="en-US" sz="1867" dirty="0">
              <a:solidFill>
                <a:srgbClr val="C00000"/>
              </a:solidFill>
              <a:latin typeface="Times New Roman" pitchFamily="-72" charset="0"/>
            </a:endParaRPr>
          </a:p>
        </p:txBody>
      </p:sp>
      <p:sp>
        <p:nvSpPr>
          <p:cNvPr id="15364" name="Text Box 7"/>
          <p:cNvSpPr txBox="1">
            <a:spLocks noChangeArrowheads="1"/>
          </p:cNvSpPr>
          <p:nvPr/>
        </p:nvSpPr>
        <p:spPr bwMode="auto">
          <a:xfrm>
            <a:off x="5903980" y="5445224"/>
            <a:ext cx="5605099" cy="1764650"/>
          </a:xfrm>
          <a:prstGeom prst="rect">
            <a:avLst/>
          </a:prstGeom>
          <a:noFill/>
          <a:ln w="9525">
            <a:noFill/>
            <a:miter lim="800000"/>
            <a:headEnd/>
            <a:tailEnd/>
          </a:ln>
        </p:spPr>
        <p:txBody>
          <a:bodyPr wrap="square">
            <a:prstTxWarp prst="textNoShape">
              <a:avLst/>
            </a:prstTxWarp>
            <a:spAutoFit/>
          </a:bodyPr>
          <a:lstStyle/>
          <a:p>
            <a:pPr algn="r"/>
            <a:br>
              <a:rPr lang="en-US" sz="2667" dirty="0">
                <a:solidFill>
                  <a:schemeClr val="accent5">
                    <a:lumMod val="40000"/>
                    <a:lumOff val="60000"/>
                  </a:schemeClr>
                </a:solidFill>
                <a:ea typeface="Arial" pitchFamily="-72" charset="0"/>
                <a:cs typeface="Arial" pitchFamily="-72" charset="0"/>
              </a:rPr>
            </a:br>
            <a:r>
              <a:rPr lang="en-US" sz="1400" dirty="0">
                <a:solidFill>
                  <a:schemeClr val="bg1"/>
                </a:solidFill>
                <a:ea typeface="Arial" pitchFamily="-72" charset="0"/>
                <a:cs typeface="Arial" pitchFamily="-72" charset="0"/>
              </a:rPr>
              <a:t>Steve.Lasker@Microsoft.com</a:t>
            </a:r>
          </a:p>
          <a:p>
            <a:pPr algn="r"/>
            <a:r>
              <a:rPr lang="en-US" sz="1400" dirty="0">
                <a:solidFill>
                  <a:schemeClr val="bg1"/>
                </a:solidFill>
                <a:ea typeface="Arial" pitchFamily="-72" charset="0"/>
                <a:cs typeface="Arial" pitchFamily="-72" charset="0"/>
              </a:rPr>
              <a:t>@</a:t>
            </a:r>
            <a:r>
              <a:rPr lang="en-US" sz="1400" dirty="0" err="1">
                <a:solidFill>
                  <a:schemeClr val="bg1"/>
                </a:solidFill>
                <a:ea typeface="Arial" pitchFamily="-72" charset="0"/>
                <a:cs typeface="Arial" pitchFamily="-72" charset="0"/>
              </a:rPr>
              <a:t>SteveLasker</a:t>
            </a:r>
            <a:endParaRPr lang="en-US" sz="1400" dirty="0">
              <a:solidFill>
                <a:schemeClr val="bg1"/>
              </a:solidFill>
              <a:ea typeface="Arial" pitchFamily="-72" charset="0"/>
              <a:cs typeface="Arial" pitchFamily="-72" charset="0"/>
            </a:endParaRPr>
          </a:p>
          <a:p>
            <a:pPr algn="r"/>
            <a:r>
              <a:rPr lang="en-US" sz="1400" dirty="0" err="1">
                <a:solidFill>
                  <a:schemeClr val="bg1"/>
                </a:solidFill>
                <a:ea typeface="Arial" pitchFamily="-72" charset="0"/>
                <a:cs typeface="Arial" pitchFamily="-72" charset="0"/>
              </a:rPr>
              <a:t>SteveLasker.blog</a:t>
            </a:r>
            <a:endParaRPr lang="en-US" sz="1400" dirty="0">
              <a:solidFill>
                <a:schemeClr val="bg1"/>
              </a:solidFill>
              <a:ea typeface="Arial" pitchFamily="-72" charset="0"/>
              <a:cs typeface="Arial" pitchFamily="-72" charset="0"/>
            </a:endParaRPr>
          </a:p>
          <a:p>
            <a:pPr algn="r"/>
            <a:endParaRPr lang="en-US" sz="1867" dirty="0">
              <a:solidFill>
                <a:schemeClr val="accent5">
                  <a:lumMod val="40000"/>
                  <a:lumOff val="60000"/>
                </a:schemeClr>
              </a:solidFill>
              <a:ea typeface="Arial" pitchFamily="-72" charset="0"/>
              <a:cs typeface="Arial" pitchFamily="-72" charset="0"/>
            </a:endParaRPr>
          </a:p>
          <a:p>
            <a:pPr algn="r"/>
            <a:endParaRPr lang="en-US" sz="2133" b="1" dirty="0">
              <a:ea typeface="Arial" pitchFamily="-72" charset="0"/>
              <a:cs typeface="Arial" pitchFamily="-72"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4D4D6"/>
        </a:solidFill>
        <a:effectLst/>
      </p:bgPr>
    </p:bg>
    <p:spTree>
      <p:nvGrpSpPr>
        <p:cNvPr id="1" name=""/>
        <p:cNvGrpSpPr/>
        <p:nvPr/>
      </p:nvGrpSpPr>
      <p:grpSpPr>
        <a:xfrm>
          <a:off x="0" y="0"/>
          <a:ext cx="0" cy="0"/>
          <a:chOff x="0" y="0"/>
          <a:chExt cx="0" cy="0"/>
        </a:xfrm>
      </p:grpSpPr>
      <p:pic>
        <p:nvPicPr>
          <p:cNvPr id="3" name="Arc-animation-final" descr="An animation of Azure Arc connecting to Multicloud, On-premises, and Edge.&#10;&#10;Azure arc extends Azure management to multi-cloud, on-premises, and Edge. &#10;&#10;It also enables Azure data services and deploys applications. ">
            <a:hlinkClick r:id="" action="ppaction://media"/>
            <a:extLst>
              <a:ext uri="{FF2B5EF4-FFF2-40B4-BE49-F238E27FC236}">
                <a16:creationId xmlns:a16="http://schemas.microsoft.com/office/drawing/2014/main" id="{8DE4742F-A1AA-42E3-BC08-D0F55257882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6353" t="13115" r="-6353" b="13115"/>
          <a:stretch/>
        </p:blipFill>
        <p:spPr>
          <a:xfrm>
            <a:off x="857250" y="263951"/>
            <a:ext cx="10477500" cy="6858000"/>
          </a:xfrm>
          <a:prstGeom prst="rect">
            <a:avLst/>
          </a:prstGeom>
        </p:spPr>
      </p:pic>
    </p:spTree>
    <p:extLst>
      <p:ext uri="{BB962C8B-B14F-4D97-AF65-F5344CB8AC3E}">
        <p14:creationId xmlns:p14="http://schemas.microsoft.com/office/powerpoint/2010/main" val="6605143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F2BA83A0-03C6-4D40-97D0-512B245521B4}"/>
              </a:ext>
            </a:extLst>
          </p:cNvPr>
          <p:cNvSpPr txBox="1"/>
          <p:nvPr/>
        </p:nvSpPr>
        <p:spPr>
          <a:xfrm>
            <a:off x="2744987" y="1567762"/>
            <a:ext cx="6702028" cy="307777"/>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Bring Azure services and management to any infrastructure</a:t>
            </a:r>
          </a:p>
        </p:txBody>
      </p:sp>
      <p:cxnSp>
        <p:nvCxnSpPr>
          <p:cNvPr id="7" name="Straight Connector 6">
            <a:extLst>
              <a:ext uri="{FF2B5EF4-FFF2-40B4-BE49-F238E27FC236}">
                <a16:creationId xmlns:a16="http://schemas.microsoft.com/office/drawing/2014/main" id="{F244B6EC-6706-42EC-AEDC-609390B94D2A}"/>
              </a:ext>
            </a:extLst>
          </p:cNvPr>
          <p:cNvCxnSpPr/>
          <p:nvPr/>
        </p:nvCxnSpPr>
        <p:spPr>
          <a:xfrm>
            <a:off x="562760" y="4613107"/>
            <a:ext cx="11047433" cy="0"/>
          </a:xfrm>
          <a:prstGeom prst="lin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4" name="TextBox 73">
            <a:extLst>
              <a:ext uri="{FF2B5EF4-FFF2-40B4-BE49-F238E27FC236}">
                <a16:creationId xmlns:a16="http://schemas.microsoft.com/office/drawing/2014/main" id="{8A7FB669-DCC0-4652-9D24-498096D230D3}"/>
              </a:ext>
            </a:extLst>
          </p:cNvPr>
          <p:cNvSpPr txBox="1"/>
          <p:nvPr/>
        </p:nvSpPr>
        <p:spPr>
          <a:xfrm>
            <a:off x="582950" y="4986118"/>
            <a:ext cx="11026100" cy="307733"/>
          </a:xfrm>
          <a:prstGeom prst="rect">
            <a:avLst/>
          </a:prstGeom>
          <a:noFill/>
        </p:spPr>
        <p:txBody>
          <a:bodyPr wrap="square" lIns="0" tIns="0" rIns="0" bIns="0" rtlCol="0">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Arc is a set of technologies that extends Azure management and enables Azure services </a:t>
            </a:r>
            <a:b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to run across on-premises, multi-cloud, and edge. </a:t>
            </a:r>
          </a:p>
        </p:txBody>
      </p:sp>
      <p:grpSp>
        <p:nvGrpSpPr>
          <p:cNvPr id="6" name="Group 5">
            <a:extLst>
              <a:ext uri="{FF2B5EF4-FFF2-40B4-BE49-F238E27FC236}">
                <a16:creationId xmlns:a16="http://schemas.microsoft.com/office/drawing/2014/main" id="{DF002CBE-0A2D-4974-9907-2E1BF6F9CC22}"/>
              </a:ext>
            </a:extLst>
          </p:cNvPr>
          <p:cNvGrpSpPr/>
          <p:nvPr/>
        </p:nvGrpSpPr>
        <p:grpSpPr>
          <a:xfrm>
            <a:off x="584981" y="2533378"/>
            <a:ext cx="11026100" cy="1684696"/>
            <a:chOff x="584200" y="2533251"/>
            <a:chExt cx="11027664" cy="1684935"/>
          </a:xfrm>
        </p:grpSpPr>
        <p:grpSp>
          <p:nvGrpSpPr>
            <p:cNvPr id="161" name="Graphic 252" descr="manage, cloud-based hardware, security">
              <a:extLst>
                <a:ext uri="{FF2B5EF4-FFF2-40B4-BE49-F238E27FC236}">
                  <a16:creationId xmlns:a16="http://schemas.microsoft.com/office/drawing/2014/main" id="{43FDF2E3-B80E-4D50-A44A-6AFE52532108}"/>
                </a:ext>
              </a:extLst>
            </p:cNvPr>
            <p:cNvGrpSpPr/>
            <p:nvPr/>
          </p:nvGrpSpPr>
          <p:grpSpPr>
            <a:xfrm>
              <a:off x="9917779" y="2592834"/>
              <a:ext cx="696088" cy="700790"/>
              <a:chOff x="4477326" y="5668469"/>
              <a:chExt cx="397725" cy="400412"/>
            </a:xfrm>
          </p:grpSpPr>
          <p:sp>
            <p:nvSpPr>
              <p:cNvPr id="162" name="Freeform: Shape 161">
                <a:extLst>
                  <a:ext uri="{FF2B5EF4-FFF2-40B4-BE49-F238E27FC236}">
                    <a16:creationId xmlns:a16="http://schemas.microsoft.com/office/drawing/2014/main" id="{0F07C82B-9360-47B5-8A4A-5875F0A2C356}"/>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64685136-55ED-4A39-AD60-22A611222023}"/>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2CE2BE89-3DCD-4D7C-B801-D49B087E76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F543E078-9471-4E55-A585-AF9976DA8DA0}"/>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A133B81F-D175-40E7-BD6A-CF349EE47A91}"/>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98139767-3147-47DC-9906-9FFB3A17E6E2}"/>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DE6C5D85-C39D-44CB-8BF7-E691E07B9902}"/>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A3F84F66-E58B-4115-86ED-CD37FE686AD1}"/>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FD958238-5E7E-47A7-83A9-FE505E8727C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52D550D1-B105-4C0F-951F-62A82D7562E0}"/>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A862D17E-FF32-494F-B4E4-709D13322AD5}"/>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9" name="Rectangle 68">
              <a:extLst>
                <a:ext uri="{FF2B5EF4-FFF2-40B4-BE49-F238E27FC236}">
                  <a16:creationId xmlns:a16="http://schemas.microsoft.com/office/drawing/2014/main" id="{937821E6-522F-4D11-B80A-EA189C28803A}"/>
                </a:ext>
              </a:extLst>
            </p:cNvPr>
            <p:cNvSpPr/>
            <p:nvPr/>
          </p:nvSpPr>
          <p:spPr bwMode="auto">
            <a:xfrm>
              <a:off x="891978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Implement Azure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security anywhere</a:t>
              </a:r>
            </a:p>
          </p:txBody>
        </p:sp>
        <p:sp>
          <p:nvSpPr>
            <p:cNvPr id="4" name="Rectangle 3">
              <a:extLst>
                <a:ext uri="{FF2B5EF4-FFF2-40B4-BE49-F238E27FC236}">
                  <a16:creationId xmlns:a16="http://schemas.microsoft.com/office/drawing/2014/main" id="{1A0B47C2-491F-4D13-BDA3-2249A5FBEB08}"/>
                </a:ext>
              </a:extLst>
            </p:cNvPr>
            <p:cNvSpPr/>
            <p:nvPr/>
          </p:nvSpPr>
          <p:spPr bwMode="auto">
            <a:xfrm>
              <a:off x="58420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Run Azure data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services anywhere</a:t>
              </a:r>
            </a:p>
          </p:txBody>
        </p:sp>
        <p:sp>
          <p:nvSpPr>
            <p:cNvPr id="67" name="Rectangle 66">
              <a:extLst>
                <a:ext uri="{FF2B5EF4-FFF2-40B4-BE49-F238E27FC236}">
                  <a16:creationId xmlns:a16="http://schemas.microsoft.com/office/drawing/2014/main" id="{A19DDDF3-021B-409D-982E-847BD3756412}"/>
                </a:ext>
              </a:extLst>
            </p:cNvPr>
            <p:cNvSpPr/>
            <p:nvPr/>
          </p:nvSpPr>
          <p:spPr bwMode="auto">
            <a:xfrm>
              <a:off x="3362727"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Extend Azure management across your environments</a:t>
              </a:r>
            </a:p>
          </p:txBody>
        </p:sp>
        <p:grpSp>
          <p:nvGrpSpPr>
            <p:cNvPr id="16" name="Group 15">
              <a:extLst>
                <a:ext uri="{FF2B5EF4-FFF2-40B4-BE49-F238E27FC236}">
                  <a16:creationId xmlns:a16="http://schemas.microsoft.com/office/drawing/2014/main" id="{7E9F0F84-CEAE-4C3E-8DF6-D81EFCEBE447}"/>
                </a:ext>
              </a:extLst>
            </p:cNvPr>
            <p:cNvGrpSpPr/>
            <p:nvPr/>
          </p:nvGrpSpPr>
          <p:grpSpPr>
            <a:xfrm>
              <a:off x="4298790" y="2533251"/>
              <a:ext cx="819958" cy="819956"/>
              <a:chOff x="4368403" y="2889653"/>
              <a:chExt cx="469107" cy="469107"/>
            </a:xfrm>
          </p:grpSpPr>
          <p:grpSp>
            <p:nvGrpSpPr>
              <p:cNvPr id="15" name="Group 14">
                <a:extLst>
                  <a:ext uri="{FF2B5EF4-FFF2-40B4-BE49-F238E27FC236}">
                    <a16:creationId xmlns:a16="http://schemas.microsoft.com/office/drawing/2014/main" id="{08E74CE9-915B-4C55-B740-BC0121E4FE04}"/>
                  </a:ext>
                </a:extLst>
              </p:cNvPr>
              <p:cNvGrpSpPr/>
              <p:nvPr/>
            </p:nvGrpSpPr>
            <p:grpSpPr>
              <a:xfrm rot="18900000">
                <a:off x="4368403" y="2889653"/>
                <a:ext cx="469107" cy="469107"/>
                <a:chOff x="4368403" y="2889653"/>
                <a:chExt cx="469107" cy="469107"/>
              </a:xfrm>
            </p:grpSpPr>
            <p:grpSp>
              <p:nvGrpSpPr>
                <p:cNvPr id="14" name="Group 13">
                  <a:extLst>
                    <a:ext uri="{FF2B5EF4-FFF2-40B4-BE49-F238E27FC236}">
                      <a16:creationId xmlns:a16="http://schemas.microsoft.com/office/drawing/2014/main" id="{0A094F2B-7C66-48F0-B9C7-F1ACE7A88352}"/>
                    </a:ext>
                  </a:extLst>
                </p:cNvPr>
                <p:cNvGrpSpPr/>
                <p:nvPr/>
              </p:nvGrpSpPr>
              <p:grpSpPr>
                <a:xfrm>
                  <a:off x="4573913" y="2889653"/>
                  <a:ext cx="58087" cy="469107"/>
                  <a:chOff x="4557244" y="2889653"/>
                  <a:chExt cx="58087" cy="469107"/>
                </a:xfrm>
              </p:grpSpPr>
              <p:grpSp>
                <p:nvGrpSpPr>
                  <p:cNvPr id="13" name="Group 12">
                    <a:extLst>
                      <a:ext uri="{FF2B5EF4-FFF2-40B4-BE49-F238E27FC236}">
                        <a16:creationId xmlns:a16="http://schemas.microsoft.com/office/drawing/2014/main" id="{E7C40B3C-01BD-4D61-9041-C6E521C54E83}"/>
                      </a:ext>
                    </a:extLst>
                  </p:cNvPr>
                  <p:cNvGrpSpPr/>
                  <p:nvPr/>
                </p:nvGrpSpPr>
                <p:grpSpPr>
                  <a:xfrm>
                    <a:off x="4557244" y="2889653"/>
                    <a:ext cx="58087" cy="176213"/>
                    <a:chOff x="4581056" y="2770591"/>
                    <a:chExt cx="58087" cy="176213"/>
                  </a:xfrm>
                </p:grpSpPr>
                <p:cxnSp>
                  <p:nvCxnSpPr>
                    <p:cNvPr id="11" name="Straight Connector 10">
                      <a:extLst>
                        <a:ext uri="{FF2B5EF4-FFF2-40B4-BE49-F238E27FC236}">
                          <a16:creationId xmlns:a16="http://schemas.microsoft.com/office/drawing/2014/main" id="{83650D27-564E-483F-B8EC-638A7DC70863}"/>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C3AF970-9082-43FD-BA18-82E5519BE785}"/>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499B2E2B-05FB-4E30-BEC7-4296C86E1B2B}"/>
                      </a:ext>
                    </a:extLst>
                  </p:cNvPr>
                  <p:cNvGrpSpPr/>
                  <p:nvPr/>
                </p:nvGrpSpPr>
                <p:grpSpPr>
                  <a:xfrm flipV="1">
                    <a:off x="4557244" y="3182547"/>
                    <a:ext cx="58087" cy="176213"/>
                    <a:chOff x="4581056" y="2770591"/>
                    <a:chExt cx="58087" cy="176213"/>
                  </a:xfrm>
                </p:grpSpPr>
                <p:cxnSp>
                  <p:nvCxnSpPr>
                    <p:cNvPr id="105" name="Straight Connector 104">
                      <a:extLst>
                        <a:ext uri="{FF2B5EF4-FFF2-40B4-BE49-F238E27FC236}">
                          <a16:creationId xmlns:a16="http://schemas.microsoft.com/office/drawing/2014/main" id="{E21E748D-E323-4AB0-9C79-3D1F927909BE}"/>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6" name="Rectangle 11">
                      <a:extLst>
                        <a:ext uri="{FF2B5EF4-FFF2-40B4-BE49-F238E27FC236}">
                          <a16:creationId xmlns:a16="http://schemas.microsoft.com/office/drawing/2014/main" id="{806D5D2F-9817-4E60-8B04-229B3CA09D8E}"/>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7" name="Group 106">
                  <a:extLst>
                    <a:ext uri="{FF2B5EF4-FFF2-40B4-BE49-F238E27FC236}">
                      <a16:creationId xmlns:a16="http://schemas.microsoft.com/office/drawing/2014/main" id="{B2083043-DEB6-4ECD-B2C2-1F8ED02A86F9}"/>
                    </a:ext>
                  </a:extLst>
                </p:cNvPr>
                <p:cNvGrpSpPr/>
                <p:nvPr/>
              </p:nvGrpSpPr>
              <p:grpSpPr>
                <a:xfrm rot="5400000">
                  <a:off x="4573913" y="2889653"/>
                  <a:ext cx="58087" cy="469107"/>
                  <a:chOff x="4557244" y="2889653"/>
                  <a:chExt cx="58087" cy="469107"/>
                </a:xfrm>
              </p:grpSpPr>
              <p:grpSp>
                <p:nvGrpSpPr>
                  <p:cNvPr id="108" name="Group 107">
                    <a:extLst>
                      <a:ext uri="{FF2B5EF4-FFF2-40B4-BE49-F238E27FC236}">
                        <a16:creationId xmlns:a16="http://schemas.microsoft.com/office/drawing/2014/main" id="{F50915BF-73CF-4CE1-8266-E1DFF46F3603}"/>
                      </a:ext>
                    </a:extLst>
                  </p:cNvPr>
                  <p:cNvGrpSpPr/>
                  <p:nvPr/>
                </p:nvGrpSpPr>
                <p:grpSpPr>
                  <a:xfrm>
                    <a:off x="4557244" y="2889653"/>
                    <a:ext cx="58087" cy="176213"/>
                    <a:chOff x="4581056" y="2770591"/>
                    <a:chExt cx="58087" cy="176213"/>
                  </a:xfrm>
                </p:grpSpPr>
                <p:cxnSp>
                  <p:nvCxnSpPr>
                    <p:cNvPr id="112" name="Straight Connector 111">
                      <a:extLst>
                        <a:ext uri="{FF2B5EF4-FFF2-40B4-BE49-F238E27FC236}">
                          <a16:creationId xmlns:a16="http://schemas.microsoft.com/office/drawing/2014/main" id="{223F63AD-27FB-406F-BAA9-F030AE39A1B9}"/>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3" name="Rectangle 11">
                      <a:extLst>
                        <a:ext uri="{FF2B5EF4-FFF2-40B4-BE49-F238E27FC236}">
                          <a16:creationId xmlns:a16="http://schemas.microsoft.com/office/drawing/2014/main" id="{0078C90E-1920-4723-BA5C-C31827D8F02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B8EA91FB-0E94-4CC3-9AB4-F8BCAB1766DC}"/>
                      </a:ext>
                    </a:extLst>
                  </p:cNvPr>
                  <p:cNvGrpSpPr/>
                  <p:nvPr/>
                </p:nvGrpSpPr>
                <p:grpSpPr>
                  <a:xfrm flipV="1">
                    <a:off x="4557244" y="3182547"/>
                    <a:ext cx="58087" cy="176213"/>
                    <a:chOff x="4581056" y="2770591"/>
                    <a:chExt cx="58087" cy="176213"/>
                  </a:xfrm>
                </p:grpSpPr>
                <p:cxnSp>
                  <p:nvCxnSpPr>
                    <p:cNvPr id="110" name="Straight Connector 109">
                      <a:extLst>
                        <a:ext uri="{FF2B5EF4-FFF2-40B4-BE49-F238E27FC236}">
                          <a16:creationId xmlns:a16="http://schemas.microsoft.com/office/drawing/2014/main" id="{435FDFC0-1544-4EAD-89E7-F818631F3681}"/>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1" name="Rectangle 11">
                      <a:extLst>
                        <a:ext uri="{FF2B5EF4-FFF2-40B4-BE49-F238E27FC236}">
                          <a16:creationId xmlns:a16="http://schemas.microsoft.com/office/drawing/2014/main" id="{E25247C0-1770-4848-B11C-23BBFB6B847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87" name="server" descr="server">
                <a:extLst>
                  <a:ext uri="{FF2B5EF4-FFF2-40B4-BE49-F238E27FC236}">
                    <a16:creationId xmlns:a16="http://schemas.microsoft.com/office/drawing/2014/main" id="{F7953917-8848-44C8-969A-8FD8EDE20AD6}"/>
                  </a:ext>
                </a:extLst>
              </p:cNvPr>
              <p:cNvGrpSpPr>
                <a:grpSpLocks noChangeAspect="1"/>
              </p:cNvGrpSpPr>
              <p:nvPr/>
            </p:nvGrpSpPr>
            <p:grpSpPr bwMode="auto">
              <a:xfrm>
                <a:off x="4474743" y="3028168"/>
                <a:ext cx="256426" cy="192076"/>
                <a:chOff x="441" y="2518"/>
                <a:chExt cx="263" cy="197"/>
              </a:xfrm>
            </p:grpSpPr>
            <p:sp>
              <p:nvSpPr>
                <p:cNvPr id="88" name="AutoShape 49">
                  <a:extLst>
                    <a:ext uri="{FF2B5EF4-FFF2-40B4-BE49-F238E27FC236}">
                      <a16:creationId xmlns:a16="http://schemas.microsoft.com/office/drawing/2014/main" id="{30F22417-D69E-4902-AAB0-497684BA06AB}"/>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51">
                  <a:extLst>
                    <a:ext uri="{FF2B5EF4-FFF2-40B4-BE49-F238E27FC236}">
                      <a16:creationId xmlns:a16="http://schemas.microsoft.com/office/drawing/2014/main" id="{431682C2-E8F8-4EB2-8DE3-B3571AB055E0}"/>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52">
                  <a:extLst>
                    <a:ext uri="{FF2B5EF4-FFF2-40B4-BE49-F238E27FC236}">
                      <a16:creationId xmlns:a16="http://schemas.microsoft.com/office/drawing/2014/main" id="{6A90F31B-53C2-4A44-8321-3CBC111873AC}"/>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53">
                  <a:extLst>
                    <a:ext uri="{FF2B5EF4-FFF2-40B4-BE49-F238E27FC236}">
                      <a16:creationId xmlns:a16="http://schemas.microsoft.com/office/drawing/2014/main" id="{F831E179-A11C-4FDE-A19C-547FB41434EA}"/>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54">
                  <a:extLst>
                    <a:ext uri="{FF2B5EF4-FFF2-40B4-BE49-F238E27FC236}">
                      <a16:creationId xmlns:a16="http://schemas.microsoft.com/office/drawing/2014/main" id="{316460DA-3A84-4CC9-8FDB-6D8F8945F261}"/>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8" name="Rectangle 67">
              <a:extLst>
                <a:ext uri="{FF2B5EF4-FFF2-40B4-BE49-F238E27FC236}">
                  <a16:creationId xmlns:a16="http://schemas.microsoft.com/office/drawing/2014/main" id="{146CB011-C1C6-4989-92AD-89EE9157EF50}"/>
                </a:ext>
              </a:extLst>
            </p:cNvPr>
            <p:cNvSpPr/>
            <p:nvPr/>
          </p:nvSpPr>
          <p:spPr bwMode="auto">
            <a:xfrm>
              <a:off x="6141254"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Adopt cloud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practices on-premises</a:t>
              </a:r>
            </a:p>
          </p:txBody>
        </p:sp>
        <p:grpSp>
          <p:nvGrpSpPr>
            <p:cNvPr id="70" name="Group 69" descr="broad application support">
              <a:extLst>
                <a:ext uri="{FF2B5EF4-FFF2-40B4-BE49-F238E27FC236}">
                  <a16:creationId xmlns:a16="http://schemas.microsoft.com/office/drawing/2014/main" id="{F33CC7BB-892C-47D1-A777-F689A01AB801}"/>
                </a:ext>
              </a:extLst>
            </p:cNvPr>
            <p:cNvGrpSpPr/>
            <p:nvPr/>
          </p:nvGrpSpPr>
          <p:grpSpPr>
            <a:xfrm>
              <a:off x="1479644" y="2683330"/>
              <a:ext cx="901196" cy="519800"/>
              <a:chOff x="6313882" y="1370180"/>
              <a:chExt cx="443543" cy="261457"/>
            </a:xfrm>
          </p:grpSpPr>
          <p:sp>
            <p:nvSpPr>
              <p:cNvPr id="71" name="Freeform 907">
                <a:extLst>
                  <a:ext uri="{FF2B5EF4-FFF2-40B4-BE49-F238E27FC236}">
                    <a16:creationId xmlns:a16="http://schemas.microsoft.com/office/drawing/2014/main" id="{E793047E-CFB4-459B-9B4E-7D4E7F43618B}"/>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908">
                <a:extLst>
                  <a:ext uri="{FF2B5EF4-FFF2-40B4-BE49-F238E27FC236}">
                    <a16:creationId xmlns:a16="http://schemas.microsoft.com/office/drawing/2014/main" id="{D4A3C83F-416F-4DFF-9413-8AA0F63DCE65}"/>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Oval 909">
                <a:extLst>
                  <a:ext uri="{FF2B5EF4-FFF2-40B4-BE49-F238E27FC236}">
                    <a16:creationId xmlns:a16="http://schemas.microsoft.com/office/drawing/2014/main" id="{7D5A77E0-CEDF-4AC6-B456-4E750C967645}"/>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910">
                <a:extLst>
                  <a:ext uri="{FF2B5EF4-FFF2-40B4-BE49-F238E27FC236}">
                    <a16:creationId xmlns:a16="http://schemas.microsoft.com/office/drawing/2014/main" id="{D74E3E3D-DB64-40EB-913D-9EEA067819B7}"/>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911">
                <a:extLst>
                  <a:ext uri="{FF2B5EF4-FFF2-40B4-BE49-F238E27FC236}">
                    <a16:creationId xmlns:a16="http://schemas.microsoft.com/office/drawing/2014/main" id="{354B05EF-2853-4DA3-B922-CFE36729DD5A}"/>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48D4306D-111F-4F3B-8C26-9F3CA06EB667}"/>
                </a:ext>
              </a:extLst>
            </p:cNvPr>
            <p:cNvGrpSpPr/>
            <p:nvPr/>
          </p:nvGrpSpPr>
          <p:grpSpPr>
            <a:xfrm>
              <a:off x="7025827" y="2658283"/>
              <a:ext cx="922938" cy="659404"/>
              <a:chOff x="7065331" y="2726314"/>
              <a:chExt cx="732496" cy="523341"/>
            </a:xfrm>
          </p:grpSpPr>
          <p:sp>
            <p:nvSpPr>
              <p:cNvPr id="80" name="AutoShape 11">
                <a:extLst>
                  <a:ext uri="{FF2B5EF4-FFF2-40B4-BE49-F238E27FC236}">
                    <a16:creationId xmlns:a16="http://schemas.microsoft.com/office/drawing/2014/main" id="{69878A48-7C6E-41DE-9E13-A6D8B3E36BD7}"/>
                  </a:ext>
                </a:extLst>
              </p:cNvPr>
              <p:cNvSpPr>
                <a:spLocks noChangeAspect="1" noChangeArrowheads="1" noTextEdit="1"/>
              </p:cNvSpPr>
              <p:nvPr/>
            </p:nvSpPr>
            <p:spPr bwMode="auto">
              <a:xfrm>
                <a:off x="7296071" y="2894515"/>
                <a:ext cx="398850" cy="35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AutoShape 8">
                <a:extLst>
                  <a:ext uri="{FF2B5EF4-FFF2-40B4-BE49-F238E27FC236}">
                    <a16:creationId xmlns:a16="http://schemas.microsoft.com/office/drawing/2014/main" id="{DD584948-A629-4989-8B09-A83F05590776}"/>
                  </a:ext>
                </a:extLst>
              </p:cNvPr>
              <p:cNvSpPr>
                <a:spLocks noChangeAspect="1" noChangeArrowheads="1" noTextEdit="1"/>
              </p:cNvSpPr>
              <p:nvPr/>
            </p:nvSpPr>
            <p:spPr bwMode="auto">
              <a:xfrm>
                <a:off x="7065331" y="2726314"/>
                <a:ext cx="730316" cy="4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10">
                <a:extLst>
                  <a:ext uri="{FF2B5EF4-FFF2-40B4-BE49-F238E27FC236}">
                    <a16:creationId xmlns:a16="http://schemas.microsoft.com/office/drawing/2014/main" id="{47EF0C8E-C99E-4B47-8EB6-87DDA65B6303}"/>
                  </a:ext>
                </a:extLst>
              </p:cNvPr>
              <p:cNvSpPr>
                <a:spLocks/>
              </p:cNvSpPr>
              <p:nvPr/>
            </p:nvSpPr>
            <p:spPr bwMode="auto">
              <a:xfrm>
                <a:off x="7324757" y="2730674"/>
                <a:ext cx="122083" cy="128623"/>
              </a:xfrm>
              <a:custGeom>
                <a:avLst/>
                <a:gdLst>
                  <a:gd name="T0" fmla="*/ 22 w 109"/>
                  <a:gd name="T1" fmla="*/ 117 h 117"/>
                  <a:gd name="T2" fmla="*/ 46 w 109"/>
                  <a:gd name="T3" fmla="*/ 95 h 117"/>
                  <a:gd name="T4" fmla="*/ 38 w 109"/>
                  <a:gd name="T5" fmla="*/ 78 h 117"/>
                  <a:gd name="T6" fmla="*/ 35 w 109"/>
                  <a:gd name="T7" fmla="*/ 72 h 117"/>
                  <a:gd name="T8" fmla="*/ 34 w 109"/>
                  <a:gd name="T9" fmla="*/ 67 h 117"/>
                  <a:gd name="T10" fmla="*/ 41 w 109"/>
                  <a:gd name="T11" fmla="*/ 59 h 117"/>
                  <a:gd name="T12" fmla="*/ 41 w 109"/>
                  <a:gd name="T13" fmla="*/ 59 h 117"/>
                  <a:gd name="T14" fmla="*/ 109 w 109"/>
                  <a:gd name="T15" fmla="*/ 59 h 117"/>
                  <a:gd name="T16" fmla="*/ 109 w 109"/>
                  <a:gd name="T17" fmla="*/ 0 h 117"/>
                  <a:gd name="T18" fmla="*/ 0 w 109"/>
                  <a:gd name="T19" fmla="*/ 102 h 117"/>
                  <a:gd name="T20" fmla="*/ 22 w 10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7">
                    <a:moveTo>
                      <a:pt x="22" y="117"/>
                    </a:moveTo>
                    <a:cubicBezTo>
                      <a:pt x="35" y="117"/>
                      <a:pt x="46" y="107"/>
                      <a:pt x="46" y="95"/>
                    </a:cubicBezTo>
                    <a:cubicBezTo>
                      <a:pt x="46" y="88"/>
                      <a:pt x="43" y="82"/>
                      <a:pt x="38" y="78"/>
                    </a:cubicBezTo>
                    <a:cubicBezTo>
                      <a:pt x="36" y="76"/>
                      <a:pt x="35" y="74"/>
                      <a:pt x="35" y="72"/>
                    </a:cubicBezTo>
                    <a:cubicBezTo>
                      <a:pt x="34" y="71"/>
                      <a:pt x="34" y="69"/>
                      <a:pt x="34" y="67"/>
                    </a:cubicBezTo>
                    <a:cubicBezTo>
                      <a:pt x="35" y="63"/>
                      <a:pt x="38" y="60"/>
                      <a:pt x="41" y="59"/>
                    </a:cubicBezTo>
                    <a:cubicBezTo>
                      <a:pt x="41" y="59"/>
                      <a:pt x="41" y="59"/>
                      <a:pt x="41" y="59"/>
                    </a:cubicBezTo>
                    <a:cubicBezTo>
                      <a:pt x="109" y="59"/>
                      <a:pt x="109" y="59"/>
                      <a:pt x="109" y="59"/>
                    </a:cubicBezTo>
                    <a:cubicBezTo>
                      <a:pt x="109" y="0"/>
                      <a:pt x="109" y="0"/>
                      <a:pt x="109" y="0"/>
                    </a:cubicBezTo>
                    <a:cubicBezTo>
                      <a:pt x="57" y="12"/>
                      <a:pt x="15" y="51"/>
                      <a:pt x="0" y="102"/>
                    </a:cubicBezTo>
                    <a:cubicBezTo>
                      <a:pt x="3" y="111"/>
                      <a:pt x="13" y="117"/>
                      <a:pt x="22" y="1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11">
                <a:extLst>
                  <a:ext uri="{FF2B5EF4-FFF2-40B4-BE49-F238E27FC236}">
                    <a16:creationId xmlns:a16="http://schemas.microsoft.com/office/drawing/2014/main" id="{22C69D2B-BFBD-442D-8D60-0C6149B56B5F}"/>
                  </a:ext>
                </a:extLst>
              </p:cNvPr>
              <p:cNvSpPr>
                <a:spLocks/>
              </p:cNvSpPr>
              <p:nvPr/>
            </p:nvSpPr>
            <p:spPr bwMode="auto">
              <a:xfrm>
                <a:off x="7074051" y="2830956"/>
                <a:ext cx="167864" cy="167864"/>
              </a:xfrm>
              <a:custGeom>
                <a:avLst/>
                <a:gdLst>
                  <a:gd name="T0" fmla="*/ 33 w 152"/>
                  <a:gd name="T1" fmla="*/ 130 h 153"/>
                  <a:gd name="T2" fmla="*/ 66 w 152"/>
                  <a:gd name="T3" fmla="*/ 98 h 153"/>
                  <a:gd name="T4" fmla="*/ 100 w 152"/>
                  <a:gd name="T5" fmla="*/ 130 h 153"/>
                  <a:gd name="T6" fmla="*/ 89 w 152"/>
                  <a:gd name="T7" fmla="*/ 153 h 153"/>
                  <a:gd name="T8" fmla="*/ 152 w 152"/>
                  <a:gd name="T9" fmla="*/ 153 h 153"/>
                  <a:gd name="T10" fmla="*/ 152 w 152"/>
                  <a:gd name="T11" fmla="*/ 91 h 153"/>
                  <a:gd name="T12" fmla="*/ 128 w 152"/>
                  <a:gd name="T13" fmla="*/ 102 h 153"/>
                  <a:gd name="T14" fmla="*/ 96 w 152"/>
                  <a:gd name="T15" fmla="*/ 69 h 153"/>
                  <a:gd name="T16" fmla="*/ 128 w 152"/>
                  <a:gd name="T17" fmla="*/ 35 h 153"/>
                  <a:gd name="T18" fmla="*/ 152 w 152"/>
                  <a:gd name="T19" fmla="*/ 46 h 153"/>
                  <a:gd name="T20" fmla="*/ 152 w 152"/>
                  <a:gd name="T21" fmla="*/ 0 h 153"/>
                  <a:gd name="T22" fmla="*/ 82 w 152"/>
                  <a:gd name="T23" fmla="*/ 80 h 153"/>
                  <a:gd name="T24" fmla="*/ 82 w 152"/>
                  <a:gd name="T25" fmla="*/ 82 h 153"/>
                  <a:gd name="T26" fmla="*/ 82 w 152"/>
                  <a:gd name="T27" fmla="*/ 82 h 153"/>
                  <a:gd name="T28" fmla="*/ 82 w 152"/>
                  <a:gd name="T29" fmla="*/ 84 h 153"/>
                  <a:gd name="T30" fmla="*/ 81 w 152"/>
                  <a:gd name="T31" fmla="*/ 84 h 153"/>
                  <a:gd name="T32" fmla="*/ 0 w 152"/>
                  <a:gd name="T33" fmla="*/ 152 h 153"/>
                  <a:gd name="T34" fmla="*/ 43 w 152"/>
                  <a:gd name="T35" fmla="*/ 152 h 153"/>
                  <a:gd name="T36" fmla="*/ 33 w 152"/>
                  <a:gd name="T37"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53">
                    <a:moveTo>
                      <a:pt x="33" y="130"/>
                    </a:moveTo>
                    <a:cubicBezTo>
                      <a:pt x="33" y="112"/>
                      <a:pt x="48" y="98"/>
                      <a:pt x="66" y="98"/>
                    </a:cubicBezTo>
                    <a:cubicBezTo>
                      <a:pt x="85" y="98"/>
                      <a:pt x="100" y="112"/>
                      <a:pt x="100" y="130"/>
                    </a:cubicBezTo>
                    <a:cubicBezTo>
                      <a:pt x="100" y="138"/>
                      <a:pt x="96" y="147"/>
                      <a:pt x="89" y="153"/>
                    </a:cubicBezTo>
                    <a:cubicBezTo>
                      <a:pt x="152" y="153"/>
                      <a:pt x="152" y="153"/>
                      <a:pt x="152" y="153"/>
                    </a:cubicBezTo>
                    <a:cubicBezTo>
                      <a:pt x="152" y="91"/>
                      <a:pt x="152" y="91"/>
                      <a:pt x="152" y="91"/>
                    </a:cubicBezTo>
                    <a:cubicBezTo>
                      <a:pt x="146" y="98"/>
                      <a:pt x="137" y="102"/>
                      <a:pt x="128" y="102"/>
                    </a:cubicBezTo>
                    <a:cubicBezTo>
                      <a:pt x="111" y="102"/>
                      <a:pt x="96" y="87"/>
                      <a:pt x="96" y="69"/>
                    </a:cubicBezTo>
                    <a:cubicBezTo>
                      <a:pt x="96" y="50"/>
                      <a:pt x="111" y="35"/>
                      <a:pt x="128" y="35"/>
                    </a:cubicBezTo>
                    <a:cubicBezTo>
                      <a:pt x="137" y="35"/>
                      <a:pt x="146" y="39"/>
                      <a:pt x="152" y="46"/>
                    </a:cubicBezTo>
                    <a:cubicBezTo>
                      <a:pt x="152" y="0"/>
                      <a:pt x="152" y="0"/>
                      <a:pt x="152" y="0"/>
                    </a:cubicBezTo>
                    <a:cubicBezTo>
                      <a:pt x="112" y="5"/>
                      <a:pt x="82" y="40"/>
                      <a:pt x="82" y="80"/>
                    </a:cubicBezTo>
                    <a:cubicBezTo>
                      <a:pt x="82" y="81"/>
                      <a:pt x="82" y="81"/>
                      <a:pt x="82" y="82"/>
                    </a:cubicBezTo>
                    <a:cubicBezTo>
                      <a:pt x="82" y="82"/>
                      <a:pt x="82" y="82"/>
                      <a:pt x="82" y="82"/>
                    </a:cubicBezTo>
                    <a:cubicBezTo>
                      <a:pt x="82" y="84"/>
                      <a:pt x="82" y="84"/>
                      <a:pt x="82" y="84"/>
                    </a:cubicBezTo>
                    <a:cubicBezTo>
                      <a:pt x="81" y="84"/>
                      <a:pt x="81" y="84"/>
                      <a:pt x="81" y="84"/>
                    </a:cubicBezTo>
                    <a:cubicBezTo>
                      <a:pt x="44" y="91"/>
                      <a:pt x="13" y="117"/>
                      <a:pt x="0" y="152"/>
                    </a:cubicBezTo>
                    <a:cubicBezTo>
                      <a:pt x="43" y="152"/>
                      <a:pt x="43" y="152"/>
                      <a:pt x="43" y="152"/>
                    </a:cubicBezTo>
                    <a:cubicBezTo>
                      <a:pt x="37" y="147"/>
                      <a:pt x="33" y="138"/>
                      <a:pt x="33" y="1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12">
                <a:extLst>
                  <a:ext uri="{FF2B5EF4-FFF2-40B4-BE49-F238E27FC236}">
                    <a16:creationId xmlns:a16="http://schemas.microsoft.com/office/drawing/2014/main" id="{E0DAA213-5749-47C4-9365-D39C6D71D902}"/>
                  </a:ext>
                </a:extLst>
              </p:cNvPr>
              <p:cNvSpPr>
                <a:spLocks/>
              </p:cNvSpPr>
              <p:nvPr/>
            </p:nvSpPr>
            <p:spPr bwMode="auto">
              <a:xfrm>
                <a:off x="7457740" y="2726314"/>
                <a:ext cx="163504" cy="132983"/>
              </a:xfrm>
              <a:custGeom>
                <a:avLst/>
                <a:gdLst>
                  <a:gd name="T0" fmla="*/ 74 w 147"/>
                  <a:gd name="T1" fmla="*/ 71 h 122"/>
                  <a:gd name="T2" fmla="*/ 75 w 147"/>
                  <a:gd name="T3" fmla="*/ 75 h 122"/>
                  <a:gd name="T4" fmla="*/ 75 w 147"/>
                  <a:gd name="T5" fmla="*/ 75 h 122"/>
                  <a:gd name="T6" fmla="*/ 71 w 147"/>
                  <a:gd name="T7" fmla="*/ 82 h 122"/>
                  <a:gd name="T8" fmla="*/ 62 w 147"/>
                  <a:gd name="T9" fmla="*/ 99 h 122"/>
                  <a:gd name="T10" fmla="*/ 86 w 147"/>
                  <a:gd name="T11" fmla="*/ 122 h 122"/>
                  <a:gd name="T12" fmla="*/ 110 w 147"/>
                  <a:gd name="T13" fmla="*/ 99 h 122"/>
                  <a:gd name="T14" fmla="*/ 101 w 147"/>
                  <a:gd name="T15" fmla="*/ 82 h 122"/>
                  <a:gd name="T16" fmla="*/ 98 w 147"/>
                  <a:gd name="T17" fmla="*/ 76 h 122"/>
                  <a:gd name="T18" fmla="*/ 98 w 147"/>
                  <a:gd name="T19" fmla="*/ 75 h 122"/>
                  <a:gd name="T20" fmla="*/ 98 w 147"/>
                  <a:gd name="T21" fmla="*/ 71 h 122"/>
                  <a:gd name="T22" fmla="*/ 107 w 147"/>
                  <a:gd name="T23" fmla="*/ 63 h 122"/>
                  <a:gd name="T24" fmla="*/ 147 w 147"/>
                  <a:gd name="T25" fmla="*/ 63 h 122"/>
                  <a:gd name="T26" fmla="*/ 38 w 147"/>
                  <a:gd name="T27" fmla="*/ 1 h 122"/>
                  <a:gd name="T28" fmla="*/ 12 w 147"/>
                  <a:gd name="T29" fmla="*/ 1 h 122"/>
                  <a:gd name="T30" fmla="*/ 0 w 147"/>
                  <a:gd name="T31" fmla="*/ 2 h 122"/>
                  <a:gd name="T32" fmla="*/ 0 w 147"/>
                  <a:gd name="T33" fmla="*/ 63 h 122"/>
                  <a:gd name="T34" fmla="*/ 66 w 147"/>
                  <a:gd name="T35" fmla="*/ 63 h 122"/>
                  <a:gd name="T36" fmla="*/ 74 w 147"/>
                  <a:gd name="T3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22">
                    <a:moveTo>
                      <a:pt x="74" y="71"/>
                    </a:moveTo>
                    <a:cubicBezTo>
                      <a:pt x="75" y="72"/>
                      <a:pt x="75" y="74"/>
                      <a:pt x="75" y="75"/>
                    </a:cubicBezTo>
                    <a:cubicBezTo>
                      <a:pt x="75" y="75"/>
                      <a:pt x="75" y="75"/>
                      <a:pt x="75" y="75"/>
                    </a:cubicBezTo>
                    <a:cubicBezTo>
                      <a:pt x="75" y="78"/>
                      <a:pt x="72" y="81"/>
                      <a:pt x="71" y="82"/>
                    </a:cubicBezTo>
                    <a:cubicBezTo>
                      <a:pt x="65" y="87"/>
                      <a:pt x="62" y="93"/>
                      <a:pt x="62" y="99"/>
                    </a:cubicBezTo>
                    <a:cubicBezTo>
                      <a:pt x="62" y="112"/>
                      <a:pt x="73" y="122"/>
                      <a:pt x="86" y="122"/>
                    </a:cubicBezTo>
                    <a:cubicBezTo>
                      <a:pt x="99" y="122"/>
                      <a:pt x="110" y="112"/>
                      <a:pt x="110" y="99"/>
                    </a:cubicBezTo>
                    <a:cubicBezTo>
                      <a:pt x="110" y="93"/>
                      <a:pt x="107" y="87"/>
                      <a:pt x="101" y="82"/>
                    </a:cubicBezTo>
                    <a:cubicBezTo>
                      <a:pt x="100" y="81"/>
                      <a:pt x="98" y="79"/>
                      <a:pt x="98" y="76"/>
                    </a:cubicBezTo>
                    <a:cubicBezTo>
                      <a:pt x="98" y="75"/>
                      <a:pt x="98" y="75"/>
                      <a:pt x="98" y="75"/>
                    </a:cubicBezTo>
                    <a:cubicBezTo>
                      <a:pt x="98" y="74"/>
                      <a:pt x="98" y="73"/>
                      <a:pt x="98" y="71"/>
                    </a:cubicBezTo>
                    <a:cubicBezTo>
                      <a:pt x="99" y="67"/>
                      <a:pt x="103" y="64"/>
                      <a:pt x="107" y="63"/>
                    </a:cubicBezTo>
                    <a:cubicBezTo>
                      <a:pt x="147" y="63"/>
                      <a:pt x="147" y="63"/>
                      <a:pt x="147" y="63"/>
                    </a:cubicBezTo>
                    <a:cubicBezTo>
                      <a:pt x="122" y="27"/>
                      <a:pt x="83" y="5"/>
                      <a:pt x="38" y="1"/>
                    </a:cubicBezTo>
                    <a:cubicBezTo>
                      <a:pt x="29" y="0"/>
                      <a:pt x="21" y="0"/>
                      <a:pt x="12" y="1"/>
                    </a:cubicBezTo>
                    <a:cubicBezTo>
                      <a:pt x="8" y="1"/>
                      <a:pt x="4" y="1"/>
                      <a:pt x="0" y="2"/>
                    </a:cubicBezTo>
                    <a:cubicBezTo>
                      <a:pt x="0" y="63"/>
                      <a:pt x="0" y="63"/>
                      <a:pt x="0" y="63"/>
                    </a:cubicBezTo>
                    <a:cubicBezTo>
                      <a:pt x="66" y="63"/>
                      <a:pt x="66" y="63"/>
                      <a:pt x="66" y="63"/>
                    </a:cubicBezTo>
                    <a:cubicBezTo>
                      <a:pt x="70" y="65"/>
                      <a:pt x="74" y="68"/>
                      <a:pt x="74"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13">
                <a:extLst>
                  <a:ext uri="{FF2B5EF4-FFF2-40B4-BE49-F238E27FC236}">
                    <a16:creationId xmlns:a16="http://schemas.microsoft.com/office/drawing/2014/main" id="{F0B90A33-8734-4F8C-9CC2-009D45D13A7B}"/>
                  </a:ext>
                </a:extLst>
              </p:cNvPr>
              <p:cNvSpPr>
                <a:spLocks/>
              </p:cNvSpPr>
              <p:nvPr/>
            </p:nvSpPr>
            <p:spPr bwMode="auto">
              <a:xfrm>
                <a:off x="7662664" y="2937779"/>
                <a:ext cx="69762" cy="61041"/>
              </a:xfrm>
              <a:custGeom>
                <a:avLst/>
                <a:gdLst>
                  <a:gd name="T0" fmla="*/ 63 w 64"/>
                  <a:gd name="T1" fmla="*/ 9 h 55"/>
                  <a:gd name="T2" fmla="*/ 25 w 64"/>
                  <a:gd name="T3" fmla="*/ 0 h 55"/>
                  <a:gd name="T4" fmla="*/ 0 w 64"/>
                  <a:gd name="T5" fmla="*/ 2 h 55"/>
                  <a:gd name="T6" fmla="*/ 0 w 64"/>
                  <a:gd name="T7" fmla="*/ 55 h 55"/>
                  <a:gd name="T8" fmla="*/ 64 w 64"/>
                  <a:gd name="T9" fmla="*/ 55 h 55"/>
                  <a:gd name="T10" fmla="*/ 53 w 64"/>
                  <a:gd name="T11" fmla="*/ 32 h 55"/>
                  <a:gd name="T12" fmla="*/ 63 w 64"/>
                  <a:gd name="T13" fmla="*/ 9 h 55"/>
                </a:gdLst>
                <a:ahLst/>
                <a:cxnLst>
                  <a:cxn ang="0">
                    <a:pos x="T0" y="T1"/>
                  </a:cxn>
                  <a:cxn ang="0">
                    <a:pos x="T2" y="T3"/>
                  </a:cxn>
                  <a:cxn ang="0">
                    <a:pos x="T4" y="T5"/>
                  </a:cxn>
                  <a:cxn ang="0">
                    <a:pos x="T6" y="T7"/>
                  </a:cxn>
                  <a:cxn ang="0">
                    <a:pos x="T8" y="T9"/>
                  </a:cxn>
                  <a:cxn ang="0">
                    <a:pos x="T10" y="T11"/>
                  </a:cxn>
                  <a:cxn ang="0">
                    <a:pos x="T12" y="T13"/>
                  </a:cxn>
                </a:cxnLst>
                <a:rect l="0" t="0" r="r" b="b"/>
                <a:pathLst>
                  <a:path w="64" h="55">
                    <a:moveTo>
                      <a:pt x="63" y="9"/>
                    </a:moveTo>
                    <a:cubicBezTo>
                      <a:pt x="51" y="4"/>
                      <a:pt x="38" y="0"/>
                      <a:pt x="25" y="0"/>
                    </a:cubicBezTo>
                    <a:cubicBezTo>
                      <a:pt x="14" y="0"/>
                      <a:pt x="7" y="0"/>
                      <a:pt x="0" y="2"/>
                    </a:cubicBezTo>
                    <a:cubicBezTo>
                      <a:pt x="0" y="55"/>
                      <a:pt x="0" y="55"/>
                      <a:pt x="0" y="55"/>
                    </a:cubicBezTo>
                    <a:cubicBezTo>
                      <a:pt x="64" y="55"/>
                      <a:pt x="64" y="55"/>
                      <a:pt x="64" y="55"/>
                    </a:cubicBezTo>
                    <a:cubicBezTo>
                      <a:pt x="57" y="49"/>
                      <a:pt x="53" y="40"/>
                      <a:pt x="53" y="32"/>
                    </a:cubicBezTo>
                    <a:cubicBezTo>
                      <a:pt x="53" y="23"/>
                      <a:pt x="57" y="15"/>
                      <a:pt x="63" y="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14">
                <a:extLst>
                  <a:ext uri="{FF2B5EF4-FFF2-40B4-BE49-F238E27FC236}">
                    <a16:creationId xmlns:a16="http://schemas.microsoft.com/office/drawing/2014/main" id="{2812A5A3-1035-4C3E-8545-65E9AF966AB6}"/>
                  </a:ext>
                </a:extLst>
              </p:cNvPr>
              <p:cNvSpPr>
                <a:spLocks/>
              </p:cNvSpPr>
              <p:nvPr/>
            </p:nvSpPr>
            <p:spPr bwMode="auto">
              <a:xfrm>
                <a:off x="7660484" y="2955219"/>
                <a:ext cx="137343" cy="209285"/>
              </a:xfrm>
              <a:custGeom>
                <a:avLst/>
                <a:gdLst>
                  <a:gd name="T0" fmla="*/ 74 w 124"/>
                  <a:gd name="T1" fmla="*/ 0 h 189"/>
                  <a:gd name="T2" fmla="*/ 64 w 124"/>
                  <a:gd name="T3" fmla="*/ 18 h 189"/>
                  <a:gd name="T4" fmla="*/ 72 w 124"/>
                  <a:gd name="T5" fmla="*/ 35 h 189"/>
                  <a:gd name="T6" fmla="*/ 77 w 124"/>
                  <a:gd name="T7" fmla="*/ 42 h 189"/>
                  <a:gd name="T8" fmla="*/ 77 w 124"/>
                  <a:gd name="T9" fmla="*/ 42 h 189"/>
                  <a:gd name="T10" fmla="*/ 77 w 124"/>
                  <a:gd name="T11" fmla="*/ 45 h 189"/>
                  <a:gd name="T12" fmla="*/ 68 w 124"/>
                  <a:gd name="T13" fmla="*/ 54 h 189"/>
                  <a:gd name="T14" fmla="*/ 1 w 124"/>
                  <a:gd name="T15" fmla="*/ 54 h 189"/>
                  <a:gd name="T16" fmla="*/ 1 w 124"/>
                  <a:gd name="T17" fmla="*/ 121 h 189"/>
                  <a:gd name="T18" fmla="*/ 25 w 124"/>
                  <a:gd name="T19" fmla="*/ 110 h 189"/>
                  <a:gd name="T20" fmla="*/ 57 w 124"/>
                  <a:gd name="T21" fmla="*/ 143 h 189"/>
                  <a:gd name="T22" fmla="*/ 35 w 124"/>
                  <a:gd name="T23" fmla="*/ 175 h 189"/>
                  <a:gd name="T24" fmla="*/ 14 w 124"/>
                  <a:gd name="T25" fmla="*/ 175 h 189"/>
                  <a:gd name="T26" fmla="*/ 0 w 124"/>
                  <a:gd name="T27" fmla="*/ 165 h 189"/>
                  <a:gd name="T28" fmla="*/ 0 w 124"/>
                  <a:gd name="T29" fmla="*/ 189 h 189"/>
                  <a:gd name="T30" fmla="*/ 24 w 124"/>
                  <a:gd name="T31" fmla="*/ 189 h 189"/>
                  <a:gd name="T32" fmla="*/ 90 w 124"/>
                  <a:gd name="T33" fmla="*/ 164 h 189"/>
                  <a:gd name="T34" fmla="*/ 123 w 124"/>
                  <a:gd name="T35" fmla="*/ 90 h 189"/>
                  <a:gd name="T36" fmla="*/ 74 w 124"/>
                  <a:gd name="T3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89">
                    <a:moveTo>
                      <a:pt x="74" y="0"/>
                    </a:moveTo>
                    <a:cubicBezTo>
                      <a:pt x="68" y="4"/>
                      <a:pt x="64" y="11"/>
                      <a:pt x="64" y="18"/>
                    </a:cubicBezTo>
                    <a:cubicBezTo>
                      <a:pt x="64" y="25"/>
                      <a:pt x="67" y="31"/>
                      <a:pt x="72" y="35"/>
                    </a:cubicBezTo>
                    <a:cubicBezTo>
                      <a:pt x="72" y="35"/>
                      <a:pt x="77" y="39"/>
                      <a:pt x="77" y="42"/>
                    </a:cubicBezTo>
                    <a:cubicBezTo>
                      <a:pt x="77" y="42"/>
                      <a:pt x="77" y="42"/>
                      <a:pt x="77" y="42"/>
                    </a:cubicBezTo>
                    <a:cubicBezTo>
                      <a:pt x="77" y="43"/>
                      <a:pt x="77" y="44"/>
                      <a:pt x="77" y="45"/>
                    </a:cubicBezTo>
                    <a:cubicBezTo>
                      <a:pt x="76" y="50"/>
                      <a:pt x="74" y="53"/>
                      <a:pt x="68" y="54"/>
                    </a:cubicBezTo>
                    <a:cubicBezTo>
                      <a:pt x="1" y="54"/>
                      <a:pt x="1" y="54"/>
                      <a:pt x="1" y="54"/>
                    </a:cubicBezTo>
                    <a:cubicBezTo>
                      <a:pt x="1" y="121"/>
                      <a:pt x="1" y="121"/>
                      <a:pt x="1" y="121"/>
                    </a:cubicBezTo>
                    <a:cubicBezTo>
                      <a:pt x="7" y="114"/>
                      <a:pt x="16" y="110"/>
                      <a:pt x="25" y="110"/>
                    </a:cubicBezTo>
                    <a:cubicBezTo>
                      <a:pt x="42" y="110"/>
                      <a:pt x="57" y="125"/>
                      <a:pt x="57" y="143"/>
                    </a:cubicBezTo>
                    <a:cubicBezTo>
                      <a:pt x="57" y="158"/>
                      <a:pt x="48" y="170"/>
                      <a:pt x="35" y="175"/>
                    </a:cubicBezTo>
                    <a:cubicBezTo>
                      <a:pt x="28" y="177"/>
                      <a:pt x="21" y="177"/>
                      <a:pt x="14" y="175"/>
                    </a:cubicBezTo>
                    <a:cubicBezTo>
                      <a:pt x="9" y="173"/>
                      <a:pt x="4" y="170"/>
                      <a:pt x="0" y="165"/>
                    </a:cubicBezTo>
                    <a:cubicBezTo>
                      <a:pt x="0" y="189"/>
                      <a:pt x="0" y="189"/>
                      <a:pt x="0" y="189"/>
                    </a:cubicBezTo>
                    <a:cubicBezTo>
                      <a:pt x="24" y="189"/>
                      <a:pt x="24" y="189"/>
                      <a:pt x="24" y="189"/>
                    </a:cubicBezTo>
                    <a:cubicBezTo>
                      <a:pt x="48" y="189"/>
                      <a:pt x="72" y="180"/>
                      <a:pt x="90" y="164"/>
                    </a:cubicBezTo>
                    <a:cubicBezTo>
                      <a:pt x="111" y="145"/>
                      <a:pt x="123" y="118"/>
                      <a:pt x="123" y="90"/>
                    </a:cubicBezTo>
                    <a:cubicBezTo>
                      <a:pt x="124" y="54"/>
                      <a:pt x="104" y="18"/>
                      <a:pt x="7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5">
                <a:extLst>
                  <a:ext uri="{FF2B5EF4-FFF2-40B4-BE49-F238E27FC236}">
                    <a16:creationId xmlns:a16="http://schemas.microsoft.com/office/drawing/2014/main" id="{D29318C5-4D0D-4B53-BD6D-9DB9FC0D33A9}"/>
                  </a:ext>
                </a:extLst>
              </p:cNvPr>
              <p:cNvSpPr>
                <a:spLocks/>
              </p:cNvSpPr>
              <p:nvPr/>
            </p:nvSpPr>
            <p:spPr bwMode="auto">
              <a:xfrm>
                <a:off x="7065331" y="2950859"/>
                <a:ext cx="176584" cy="213645"/>
              </a:xfrm>
              <a:custGeom>
                <a:avLst/>
                <a:gdLst>
                  <a:gd name="T0" fmla="*/ 145 w 160"/>
                  <a:gd name="T1" fmla="*/ 179 h 193"/>
                  <a:gd name="T2" fmla="*/ 125 w 160"/>
                  <a:gd name="T3" fmla="*/ 179 h 193"/>
                  <a:gd name="T4" fmla="*/ 103 w 160"/>
                  <a:gd name="T5" fmla="*/ 147 h 193"/>
                  <a:gd name="T6" fmla="*/ 135 w 160"/>
                  <a:gd name="T7" fmla="*/ 114 h 193"/>
                  <a:gd name="T8" fmla="*/ 159 w 160"/>
                  <a:gd name="T9" fmla="*/ 125 h 193"/>
                  <a:gd name="T10" fmla="*/ 159 w 160"/>
                  <a:gd name="T11" fmla="*/ 58 h 193"/>
                  <a:gd name="T12" fmla="*/ 94 w 160"/>
                  <a:gd name="T13" fmla="*/ 58 h 193"/>
                  <a:gd name="T14" fmla="*/ 85 w 160"/>
                  <a:gd name="T15" fmla="*/ 50 h 193"/>
                  <a:gd name="T16" fmla="*/ 85 w 160"/>
                  <a:gd name="T17" fmla="*/ 46 h 193"/>
                  <a:gd name="T18" fmla="*/ 85 w 160"/>
                  <a:gd name="T19" fmla="*/ 45 h 193"/>
                  <a:gd name="T20" fmla="*/ 88 w 160"/>
                  <a:gd name="T21" fmla="*/ 39 h 193"/>
                  <a:gd name="T22" fmla="*/ 97 w 160"/>
                  <a:gd name="T23" fmla="*/ 22 h 193"/>
                  <a:gd name="T24" fmla="*/ 73 w 160"/>
                  <a:gd name="T25" fmla="*/ 0 h 193"/>
                  <a:gd name="T26" fmla="*/ 49 w 160"/>
                  <a:gd name="T27" fmla="*/ 22 h 193"/>
                  <a:gd name="T28" fmla="*/ 58 w 160"/>
                  <a:gd name="T29" fmla="*/ 39 h 193"/>
                  <a:gd name="T30" fmla="*/ 61 w 160"/>
                  <a:gd name="T31" fmla="*/ 45 h 193"/>
                  <a:gd name="T32" fmla="*/ 61 w 160"/>
                  <a:gd name="T33" fmla="*/ 45 h 193"/>
                  <a:gd name="T34" fmla="*/ 61 w 160"/>
                  <a:gd name="T35" fmla="*/ 49 h 193"/>
                  <a:gd name="T36" fmla="*/ 52 w 160"/>
                  <a:gd name="T37" fmla="*/ 58 h 193"/>
                  <a:gd name="T38" fmla="*/ 3 w 160"/>
                  <a:gd name="T39" fmla="*/ 58 h 193"/>
                  <a:gd name="T40" fmla="*/ 0 w 160"/>
                  <a:gd name="T41" fmla="*/ 84 h 193"/>
                  <a:gd name="T42" fmla="*/ 4 w 160"/>
                  <a:gd name="T43" fmla="*/ 114 h 193"/>
                  <a:gd name="T44" fmla="*/ 110 w 160"/>
                  <a:gd name="T45" fmla="*/ 193 h 193"/>
                  <a:gd name="T46" fmla="*/ 160 w 160"/>
                  <a:gd name="T47" fmla="*/ 193 h 193"/>
                  <a:gd name="T48" fmla="*/ 160 w 160"/>
                  <a:gd name="T49" fmla="*/ 169 h 193"/>
                  <a:gd name="T50" fmla="*/ 145 w 160"/>
                  <a:gd name="T51"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93">
                    <a:moveTo>
                      <a:pt x="145" y="179"/>
                    </a:moveTo>
                    <a:cubicBezTo>
                      <a:pt x="139" y="181"/>
                      <a:pt x="132" y="181"/>
                      <a:pt x="125" y="179"/>
                    </a:cubicBezTo>
                    <a:cubicBezTo>
                      <a:pt x="112" y="174"/>
                      <a:pt x="103" y="162"/>
                      <a:pt x="103" y="147"/>
                    </a:cubicBezTo>
                    <a:cubicBezTo>
                      <a:pt x="103" y="129"/>
                      <a:pt x="117" y="114"/>
                      <a:pt x="135" y="114"/>
                    </a:cubicBezTo>
                    <a:cubicBezTo>
                      <a:pt x="144" y="114"/>
                      <a:pt x="153" y="118"/>
                      <a:pt x="159" y="125"/>
                    </a:cubicBezTo>
                    <a:cubicBezTo>
                      <a:pt x="159" y="58"/>
                      <a:pt x="159" y="58"/>
                      <a:pt x="159" y="58"/>
                    </a:cubicBezTo>
                    <a:cubicBezTo>
                      <a:pt x="94" y="58"/>
                      <a:pt x="94" y="58"/>
                      <a:pt x="94" y="58"/>
                    </a:cubicBezTo>
                    <a:cubicBezTo>
                      <a:pt x="89" y="57"/>
                      <a:pt x="86" y="54"/>
                      <a:pt x="85" y="50"/>
                    </a:cubicBezTo>
                    <a:cubicBezTo>
                      <a:pt x="85" y="49"/>
                      <a:pt x="85" y="48"/>
                      <a:pt x="85" y="46"/>
                    </a:cubicBezTo>
                    <a:cubicBezTo>
                      <a:pt x="85" y="45"/>
                      <a:pt x="85" y="45"/>
                      <a:pt x="85" y="45"/>
                    </a:cubicBezTo>
                    <a:cubicBezTo>
                      <a:pt x="85" y="43"/>
                      <a:pt x="86" y="41"/>
                      <a:pt x="88" y="39"/>
                    </a:cubicBezTo>
                    <a:cubicBezTo>
                      <a:pt x="94" y="35"/>
                      <a:pt x="97" y="28"/>
                      <a:pt x="97" y="22"/>
                    </a:cubicBezTo>
                    <a:cubicBezTo>
                      <a:pt x="97" y="10"/>
                      <a:pt x="86" y="0"/>
                      <a:pt x="73" y="0"/>
                    </a:cubicBezTo>
                    <a:cubicBezTo>
                      <a:pt x="60" y="0"/>
                      <a:pt x="49" y="10"/>
                      <a:pt x="49" y="22"/>
                    </a:cubicBezTo>
                    <a:cubicBezTo>
                      <a:pt x="49" y="29"/>
                      <a:pt x="52" y="35"/>
                      <a:pt x="58" y="39"/>
                    </a:cubicBezTo>
                    <a:cubicBezTo>
                      <a:pt x="59" y="40"/>
                      <a:pt x="61" y="42"/>
                      <a:pt x="61" y="45"/>
                    </a:cubicBezTo>
                    <a:cubicBezTo>
                      <a:pt x="61" y="45"/>
                      <a:pt x="61" y="45"/>
                      <a:pt x="61" y="45"/>
                    </a:cubicBezTo>
                    <a:cubicBezTo>
                      <a:pt x="61" y="47"/>
                      <a:pt x="61" y="48"/>
                      <a:pt x="61" y="49"/>
                    </a:cubicBezTo>
                    <a:cubicBezTo>
                      <a:pt x="60" y="54"/>
                      <a:pt x="57" y="58"/>
                      <a:pt x="52" y="58"/>
                    </a:cubicBezTo>
                    <a:cubicBezTo>
                      <a:pt x="3" y="58"/>
                      <a:pt x="3" y="58"/>
                      <a:pt x="3" y="58"/>
                    </a:cubicBezTo>
                    <a:cubicBezTo>
                      <a:pt x="1" y="66"/>
                      <a:pt x="0" y="75"/>
                      <a:pt x="0" y="84"/>
                    </a:cubicBezTo>
                    <a:cubicBezTo>
                      <a:pt x="0" y="94"/>
                      <a:pt x="2" y="104"/>
                      <a:pt x="4" y="114"/>
                    </a:cubicBezTo>
                    <a:cubicBezTo>
                      <a:pt x="18" y="160"/>
                      <a:pt x="61" y="193"/>
                      <a:pt x="110" y="193"/>
                    </a:cubicBezTo>
                    <a:cubicBezTo>
                      <a:pt x="160" y="193"/>
                      <a:pt x="160" y="193"/>
                      <a:pt x="160" y="193"/>
                    </a:cubicBezTo>
                    <a:cubicBezTo>
                      <a:pt x="160" y="169"/>
                      <a:pt x="160" y="169"/>
                      <a:pt x="160" y="169"/>
                    </a:cubicBezTo>
                    <a:cubicBezTo>
                      <a:pt x="156" y="173"/>
                      <a:pt x="151" y="177"/>
                      <a:pt x="145" y="1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16">
                <a:extLst>
                  <a:ext uri="{FF2B5EF4-FFF2-40B4-BE49-F238E27FC236}">
                    <a16:creationId xmlns:a16="http://schemas.microsoft.com/office/drawing/2014/main" id="{08C2535A-AA12-49EC-B055-8A21914BD9ED}"/>
                  </a:ext>
                </a:extLst>
              </p:cNvPr>
              <p:cNvSpPr>
                <a:spLocks/>
              </p:cNvSpPr>
              <p:nvPr/>
            </p:nvSpPr>
            <p:spPr bwMode="auto">
              <a:xfrm>
                <a:off x="7392338" y="3014081"/>
                <a:ext cx="320467" cy="150423"/>
              </a:xfrm>
              <a:custGeom>
                <a:avLst/>
                <a:gdLst>
                  <a:gd name="T0" fmla="*/ 250 w 290"/>
                  <a:gd name="T1" fmla="*/ 104 h 135"/>
                  <a:gd name="T2" fmla="*/ 267 w 290"/>
                  <a:gd name="T3" fmla="*/ 113 h 135"/>
                  <a:gd name="T4" fmla="*/ 290 w 290"/>
                  <a:gd name="T5" fmla="*/ 89 h 135"/>
                  <a:gd name="T6" fmla="*/ 267 w 290"/>
                  <a:gd name="T7" fmla="*/ 65 h 135"/>
                  <a:gd name="T8" fmla="*/ 250 w 290"/>
                  <a:gd name="T9" fmla="*/ 74 h 135"/>
                  <a:gd name="T10" fmla="*/ 243 w 290"/>
                  <a:gd name="T11" fmla="*/ 78 h 135"/>
                  <a:gd name="T12" fmla="*/ 238 w 290"/>
                  <a:gd name="T13" fmla="*/ 78 h 135"/>
                  <a:gd name="T14" fmla="*/ 231 w 290"/>
                  <a:gd name="T15" fmla="*/ 68 h 135"/>
                  <a:gd name="T16" fmla="*/ 231 w 290"/>
                  <a:gd name="T17" fmla="*/ 0 h 135"/>
                  <a:gd name="T18" fmla="*/ 167 w 290"/>
                  <a:gd name="T19" fmla="*/ 0 h 135"/>
                  <a:gd name="T20" fmla="*/ 178 w 290"/>
                  <a:gd name="T21" fmla="*/ 23 h 135"/>
                  <a:gd name="T22" fmla="*/ 144 w 290"/>
                  <a:gd name="T23" fmla="*/ 55 h 135"/>
                  <a:gd name="T24" fmla="*/ 111 w 290"/>
                  <a:gd name="T25" fmla="*/ 23 h 135"/>
                  <a:gd name="T26" fmla="*/ 122 w 290"/>
                  <a:gd name="T27" fmla="*/ 0 h 135"/>
                  <a:gd name="T28" fmla="*/ 58 w 290"/>
                  <a:gd name="T29" fmla="*/ 0 h 135"/>
                  <a:gd name="T30" fmla="*/ 58 w 290"/>
                  <a:gd name="T31" fmla="*/ 68 h 135"/>
                  <a:gd name="T32" fmla="*/ 58 w 290"/>
                  <a:gd name="T33" fmla="*/ 69 h 135"/>
                  <a:gd name="T34" fmla="*/ 50 w 290"/>
                  <a:gd name="T35" fmla="*/ 76 h 135"/>
                  <a:gd name="T36" fmla="*/ 45 w 290"/>
                  <a:gd name="T37" fmla="*/ 77 h 135"/>
                  <a:gd name="T38" fmla="*/ 40 w 290"/>
                  <a:gd name="T39" fmla="*/ 74 h 135"/>
                  <a:gd name="T40" fmla="*/ 22 w 290"/>
                  <a:gd name="T41" fmla="*/ 65 h 135"/>
                  <a:gd name="T42" fmla="*/ 0 w 290"/>
                  <a:gd name="T43" fmla="*/ 89 h 135"/>
                  <a:gd name="T44" fmla="*/ 22 w 290"/>
                  <a:gd name="T45" fmla="*/ 113 h 135"/>
                  <a:gd name="T46" fmla="*/ 40 w 290"/>
                  <a:gd name="T47" fmla="*/ 104 h 135"/>
                  <a:gd name="T48" fmla="*/ 45 w 290"/>
                  <a:gd name="T49" fmla="*/ 101 h 135"/>
                  <a:gd name="T50" fmla="*/ 50 w 290"/>
                  <a:gd name="T51" fmla="*/ 102 h 135"/>
                  <a:gd name="T52" fmla="*/ 58 w 290"/>
                  <a:gd name="T53" fmla="*/ 109 h 135"/>
                  <a:gd name="T54" fmla="*/ 58 w 290"/>
                  <a:gd name="T55" fmla="*/ 110 h 135"/>
                  <a:gd name="T56" fmla="*/ 58 w 290"/>
                  <a:gd name="T57" fmla="*/ 118 h 135"/>
                  <a:gd name="T58" fmla="*/ 58 w 290"/>
                  <a:gd name="T59" fmla="*/ 135 h 135"/>
                  <a:gd name="T60" fmla="*/ 231 w 290"/>
                  <a:gd name="T61" fmla="*/ 135 h 135"/>
                  <a:gd name="T62" fmla="*/ 231 w 290"/>
                  <a:gd name="T63" fmla="*/ 110 h 135"/>
                  <a:gd name="T64" fmla="*/ 238 w 290"/>
                  <a:gd name="T65" fmla="*/ 100 h 135"/>
                  <a:gd name="T66" fmla="*/ 242 w 290"/>
                  <a:gd name="T67" fmla="*/ 100 h 135"/>
                  <a:gd name="T68" fmla="*/ 242 w 290"/>
                  <a:gd name="T69" fmla="*/ 100 h 135"/>
                  <a:gd name="T70" fmla="*/ 250 w 290"/>
                  <a:gd name="T7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135">
                    <a:moveTo>
                      <a:pt x="250" y="104"/>
                    </a:moveTo>
                    <a:cubicBezTo>
                      <a:pt x="254" y="110"/>
                      <a:pt x="261" y="113"/>
                      <a:pt x="267" y="113"/>
                    </a:cubicBezTo>
                    <a:cubicBezTo>
                      <a:pt x="280" y="113"/>
                      <a:pt x="290" y="102"/>
                      <a:pt x="290" y="89"/>
                    </a:cubicBezTo>
                    <a:cubicBezTo>
                      <a:pt x="290" y="76"/>
                      <a:pt x="280" y="65"/>
                      <a:pt x="267" y="65"/>
                    </a:cubicBezTo>
                    <a:cubicBezTo>
                      <a:pt x="260" y="65"/>
                      <a:pt x="254" y="68"/>
                      <a:pt x="250" y="74"/>
                    </a:cubicBezTo>
                    <a:cubicBezTo>
                      <a:pt x="249" y="75"/>
                      <a:pt x="246" y="78"/>
                      <a:pt x="243" y="78"/>
                    </a:cubicBezTo>
                    <a:cubicBezTo>
                      <a:pt x="242" y="78"/>
                      <a:pt x="239" y="78"/>
                      <a:pt x="238" y="78"/>
                    </a:cubicBezTo>
                    <a:cubicBezTo>
                      <a:pt x="233" y="76"/>
                      <a:pt x="231" y="72"/>
                      <a:pt x="231" y="68"/>
                    </a:cubicBezTo>
                    <a:cubicBezTo>
                      <a:pt x="231" y="0"/>
                      <a:pt x="231" y="0"/>
                      <a:pt x="231" y="0"/>
                    </a:cubicBezTo>
                    <a:cubicBezTo>
                      <a:pt x="167" y="0"/>
                      <a:pt x="167" y="0"/>
                      <a:pt x="167" y="0"/>
                    </a:cubicBezTo>
                    <a:cubicBezTo>
                      <a:pt x="174" y="6"/>
                      <a:pt x="178" y="14"/>
                      <a:pt x="178" y="23"/>
                    </a:cubicBezTo>
                    <a:cubicBezTo>
                      <a:pt x="178" y="41"/>
                      <a:pt x="163" y="55"/>
                      <a:pt x="144" y="55"/>
                    </a:cubicBezTo>
                    <a:cubicBezTo>
                      <a:pt x="126" y="55"/>
                      <a:pt x="111" y="41"/>
                      <a:pt x="111" y="23"/>
                    </a:cubicBezTo>
                    <a:cubicBezTo>
                      <a:pt x="111" y="14"/>
                      <a:pt x="115" y="6"/>
                      <a:pt x="122" y="0"/>
                    </a:cubicBezTo>
                    <a:cubicBezTo>
                      <a:pt x="58" y="0"/>
                      <a:pt x="58" y="0"/>
                      <a:pt x="58" y="0"/>
                    </a:cubicBezTo>
                    <a:cubicBezTo>
                      <a:pt x="58" y="68"/>
                      <a:pt x="58" y="68"/>
                      <a:pt x="58" y="68"/>
                    </a:cubicBezTo>
                    <a:cubicBezTo>
                      <a:pt x="58" y="69"/>
                      <a:pt x="58" y="69"/>
                      <a:pt x="58" y="69"/>
                    </a:cubicBezTo>
                    <a:cubicBezTo>
                      <a:pt x="57" y="73"/>
                      <a:pt x="53" y="76"/>
                      <a:pt x="50" y="76"/>
                    </a:cubicBezTo>
                    <a:cubicBezTo>
                      <a:pt x="49" y="77"/>
                      <a:pt x="46" y="77"/>
                      <a:pt x="45" y="77"/>
                    </a:cubicBezTo>
                    <a:cubicBezTo>
                      <a:pt x="43" y="76"/>
                      <a:pt x="41" y="75"/>
                      <a:pt x="40" y="74"/>
                    </a:cubicBezTo>
                    <a:cubicBezTo>
                      <a:pt x="35" y="68"/>
                      <a:pt x="29" y="65"/>
                      <a:pt x="22" y="65"/>
                    </a:cubicBezTo>
                    <a:cubicBezTo>
                      <a:pt x="10" y="65"/>
                      <a:pt x="0" y="76"/>
                      <a:pt x="0" y="89"/>
                    </a:cubicBezTo>
                    <a:cubicBezTo>
                      <a:pt x="0" y="102"/>
                      <a:pt x="10" y="113"/>
                      <a:pt x="22" y="113"/>
                    </a:cubicBezTo>
                    <a:cubicBezTo>
                      <a:pt x="29" y="113"/>
                      <a:pt x="35" y="110"/>
                      <a:pt x="40" y="104"/>
                    </a:cubicBezTo>
                    <a:cubicBezTo>
                      <a:pt x="41" y="103"/>
                      <a:pt x="42" y="102"/>
                      <a:pt x="45" y="101"/>
                    </a:cubicBezTo>
                    <a:cubicBezTo>
                      <a:pt x="46" y="101"/>
                      <a:pt x="48" y="101"/>
                      <a:pt x="50" y="102"/>
                    </a:cubicBezTo>
                    <a:cubicBezTo>
                      <a:pt x="53" y="102"/>
                      <a:pt x="58" y="105"/>
                      <a:pt x="58" y="109"/>
                    </a:cubicBezTo>
                    <a:cubicBezTo>
                      <a:pt x="58" y="110"/>
                      <a:pt x="58" y="110"/>
                      <a:pt x="58" y="110"/>
                    </a:cubicBezTo>
                    <a:cubicBezTo>
                      <a:pt x="58" y="118"/>
                      <a:pt x="58" y="118"/>
                      <a:pt x="58" y="118"/>
                    </a:cubicBezTo>
                    <a:cubicBezTo>
                      <a:pt x="58" y="135"/>
                      <a:pt x="58" y="135"/>
                      <a:pt x="58" y="135"/>
                    </a:cubicBezTo>
                    <a:cubicBezTo>
                      <a:pt x="231" y="135"/>
                      <a:pt x="231" y="135"/>
                      <a:pt x="231" y="135"/>
                    </a:cubicBezTo>
                    <a:cubicBezTo>
                      <a:pt x="231" y="110"/>
                      <a:pt x="231" y="110"/>
                      <a:pt x="231" y="110"/>
                    </a:cubicBezTo>
                    <a:cubicBezTo>
                      <a:pt x="232" y="104"/>
                      <a:pt x="234" y="100"/>
                      <a:pt x="238" y="100"/>
                    </a:cubicBezTo>
                    <a:cubicBezTo>
                      <a:pt x="239" y="100"/>
                      <a:pt x="241" y="100"/>
                      <a:pt x="242" y="100"/>
                    </a:cubicBezTo>
                    <a:cubicBezTo>
                      <a:pt x="242" y="100"/>
                      <a:pt x="242" y="100"/>
                      <a:pt x="242" y="100"/>
                    </a:cubicBezTo>
                    <a:cubicBezTo>
                      <a:pt x="245" y="100"/>
                      <a:pt x="249" y="103"/>
                      <a:pt x="250" y="10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17">
                <a:extLst>
                  <a:ext uri="{FF2B5EF4-FFF2-40B4-BE49-F238E27FC236}">
                    <a16:creationId xmlns:a16="http://schemas.microsoft.com/office/drawing/2014/main" id="{7510D76F-44B4-4846-8248-05AA584824B6}"/>
                  </a:ext>
                </a:extLst>
              </p:cNvPr>
              <p:cNvSpPr>
                <a:spLocks/>
              </p:cNvSpPr>
              <p:nvPr/>
            </p:nvSpPr>
            <p:spPr bwMode="auto">
              <a:xfrm>
                <a:off x="7189594" y="2809156"/>
                <a:ext cx="320467" cy="189664"/>
              </a:xfrm>
              <a:custGeom>
                <a:avLst/>
                <a:gdLst>
                  <a:gd name="T0" fmla="*/ 39 w 289"/>
                  <a:gd name="T1" fmla="*/ 74 h 173"/>
                  <a:gd name="T2" fmla="*/ 22 w 289"/>
                  <a:gd name="T3" fmla="*/ 65 h 173"/>
                  <a:gd name="T4" fmla="*/ 0 w 289"/>
                  <a:gd name="T5" fmla="*/ 89 h 173"/>
                  <a:gd name="T6" fmla="*/ 22 w 289"/>
                  <a:gd name="T7" fmla="*/ 113 h 173"/>
                  <a:gd name="T8" fmla="*/ 39 w 289"/>
                  <a:gd name="T9" fmla="*/ 104 h 173"/>
                  <a:gd name="T10" fmla="*/ 45 w 289"/>
                  <a:gd name="T11" fmla="*/ 100 h 173"/>
                  <a:gd name="T12" fmla="*/ 51 w 289"/>
                  <a:gd name="T13" fmla="*/ 100 h 173"/>
                  <a:gd name="T14" fmla="*/ 58 w 289"/>
                  <a:gd name="T15" fmla="*/ 106 h 173"/>
                  <a:gd name="T16" fmla="*/ 58 w 289"/>
                  <a:gd name="T17" fmla="*/ 173 h 173"/>
                  <a:gd name="T18" fmla="*/ 120 w 289"/>
                  <a:gd name="T19" fmla="*/ 173 h 173"/>
                  <a:gd name="T20" fmla="*/ 109 w 289"/>
                  <a:gd name="T21" fmla="*/ 149 h 173"/>
                  <a:gd name="T22" fmla="*/ 143 w 289"/>
                  <a:gd name="T23" fmla="*/ 117 h 173"/>
                  <a:gd name="T24" fmla="*/ 177 w 289"/>
                  <a:gd name="T25" fmla="*/ 149 h 173"/>
                  <a:gd name="T26" fmla="*/ 166 w 289"/>
                  <a:gd name="T27" fmla="*/ 173 h 173"/>
                  <a:gd name="T28" fmla="*/ 231 w 289"/>
                  <a:gd name="T29" fmla="*/ 173 h 173"/>
                  <a:gd name="T30" fmla="*/ 231 w 289"/>
                  <a:gd name="T31" fmla="*/ 108 h 173"/>
                  <a:gd name="T32" fmla="*/ 231 w 289"/>
                  <a:gd name="T33" fmla="*/ 108 h 173"/>
                  <a:gd name="T34" fmla="*/ 238 w 289"/>
                  <a:gd name="T35" fmla="*/ 101 h 173"/>
                  <a:gd name="T36" fmla="*/ 243 w 289"/>
                  <a:gd name="T37" fmla="*/ 101 h 173"/>
                  <a:gd name="T38" fmla="*/ 243 w 289"/>
                  <a:gd name="T39" fmla="*/ 101 h 173"/>
                  <a:gd name="T40" fmla="*/ 249 w 289"/>
                  <a:gd name="T41" fmla="*/ 105 h 173"/>
                  <a:gd name="T42" fmla="*/ 267 w 289"/>
                  <a:gd name="T43" fmla="*/ 114 h 173"/>
                  <a:gd name="T44" fmla="*/ 289 w 289"/>
                  <a:gd name="T45" fmla="*/ 90 h 173"/>
                  <a:gd name="T46" fmla="*/ 267 w 289"/>
                  <a:gd name="T47" fmla="*/ 66 h 173"/>
                  <a:gd name="T48" fmla="*/ 249 w 289"/>
                  <a:gd name="T49" fmla="*/ 74 h 173"/>
                  <a:gd name="T50" fmla="*/ 244 w 289"/>
                  <a:gd name="T51" fmla="*/ 77 h 173"/>
                  <a:gd name="T52" fmla="*/ 238 w 289"/>
                  <a:gd name="T53" fmla="*/ 77 h 173"/>
                  <a:gd name="T54" fmla="*/ 231 w 289"/>
                  <a:gd name="T55" fmla="*/ 69 h 173"/>
                  <a:gd name="T56" fmla="*/ 231 w 289"/>
                  <a:gd name="T57" fmla="*/ 69 h 173"/>
                  <a:gd name="T58" fmla="*/ 231 w 289"/>
                  <a:gd name="T59" fmla="*/ 0 h 173"/>
                  <a:gd name="T60" fmla="*/ 166 w 289"/>
                  <a:gd name="T61" fmla="*/ 0 h 173"/>
                  <a:gd name="T62" fmla="*/ 178 w 289"/>
                  <a:gd name="T63" fmla="*/ 25 h 173"/>
                  <a:gd name="T64" fmla="*/ 145 w 289"/>
                  <a:gd name="T65" fmla="*/ 57 h 173"/>
                  <a:gd name="T66" fmla="*/ 117 w 289"/>
                  <a:gd name="T67" fmla="*/ 43 h 173"/>
                  <a:gd name="T68" fmla="*/ 58 w 289"/>
                  <a:gd name="T69" fmla="*/ 19 h 173"/>
                  <a:gd name="T70" fmla="*/ 58 w 289"/>
                  <a:gd name="T71" fmla="*/ 70 h 173"/>
                  <a:gd name="T72" fmla="*/ 52 w 289"/>
                  <a:gd name="T73" fmla="*/ 77 h 173"/>
                  <a:gd name="T74" fmla="*/ 45 w 289"/>
                  <a:gd name="T75" fmla="*/ 77 h 173"/>
                  <a:gd name="T76" fmla="*/ 39 w 289"/>
                  <a:gd name="T77" fmla="*/ 7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9" h="173">
                    <a:moveTo>
                      <a:pt x="39" y="74"/>
                    </a:moveTo>
                    <a:cubicBezTo>
                      <a:pt x="35" y="68"/>
                      <a:pt x="29" y="65"/>
                      <a:pt x="22" y="65"/>
                    </a:cubicBezTo>
                    <a:cubicBezTo>
                      <a:pt x="10" y="65"/>
                      <a:pt x="0" y="76"/>
                      <a:pt x="0" y="89"/>
                    </a:cubicBezTo>
                    <a:cubicBezTo>
                      <a:pt x="0" y="102"/>
                      <a:pt x="10" y="113"/>
                      <a:pt x="22" y="113"/>
                    </a:cubicBezTo>
                    <a:cubicBezTo>
                      <a:pt x="29" y="113"/>
                      <a:pt x="35" y="110"/>
                      <a:pt x="39" y="104"/>
                    </a:cubicBezTo>
                    <a:cubicBezTo>
                      <a:pt x="40" y="104"/>
                      <a:pt x="43" y="101"/>
                      <a:pt x="45" y="100"/>
                    </a:cubicBezTo>
                    <a:cubicBezTo>
                      <a:pt x="46" y="100"/>
                      <a:pt x="49" y="99"/>
                      <a:pt x="51" y="100"/>
                    </a:cubicBezTo>
                    <a:cubicBezTo>
                      <a:pt x="55" y="100"/>
                      <a:pt x="57" y="102"/>
                      <a:pt x="58" y="106"/>
                    </a:cubicBezTo>
                    <a:cubicBezTo>
                      <a:pt x="58" y="173"/>
                      <a:pt x="58" y="173"/>
                      <a:pt x="58" y="173"/>
                    </a:cubicBezTo>
                    <a:cubicBezTo>
                      <a:pt x="120" y="173"/>
                      <a:pt x="120" y="173"/>
                      <a:pt x="120" y="173"/>
                    </a:cubicBezTo>
                    <a:cubicBezTo>
                      <a:pt x="113" y="167"/>
                      <a:pt x="109" y="158"/>
                      <a:pt x="109" y="149"/>
                    </a:cubicBezTo>
                    <a:cubicBezTo>
                      <a:pt x="109" y="132"/>
                      <a:pt x="125" y="117"/>
                      <a:pt x="143" y="117"/>
                    </a:cubicBezTo>
                    <a:cubicBezTo>
                      <a:pt x="161" y="117"/>
                      <a:pt x="177" y="132"/>
                      <a:pt x="177" y="149"/>
                    </a:cubicBezTo>
                    <a:cubicBezTo>
                      <a:pt x="177" y="158"/>
                      <a:pt x="173" y="167"/>
                      <a:pt x="166" y="173"/>
                    </a:cubicBezTo>
                    <a:cubicBezTo>
                      <a:pt x="231" y="173"/>
                      <a:pt x="231" y="173"/>
                      <a:pt x="231" y="173"/>
                    </a:cubicBezTo>
                    <a:cubicBezTo>
                      <a:pt x="231" y="108"/>
                      <a:pt x="231" y="108"/>
                      <a:pt x="231" y="108"/>
                    </a:cubicBezTo>
                    <a:cubicBezTo>
                      <a:pt x="231" y="108"/>
                      <a:pt x="231" y="108"/>
                      <a:pt x="231" y="108"/>
                    </a:cubicBezTo>
                    <a:cubicBezTo>
                      <a:pt x="231" y="104"/>
                      <a:pt x="235" y="102"/>
                      <a:pt x="238" y="101"/>
                    </a:cubicBezTo>
                    <a:cubicBezTo>
                      <a:pt x="239" y="100"/>
                      <a:pt x="241" y="100"/>
                      <a:pt x="243" y="101"/>
                    </a:cubicBezTo>
                    <a:cubicBezTo>
                      <a:pt x="243" y="101"/>
                      <a:pt x="243" y="101"/>
                      <a:pt x="243" y="101"/>
                    </a:cubicBezTo>
                    <a:cubicBezTo>
                      <a:pt x="246" y="101"/>
                      <a:pt x="248" y="103"/>
                      <a:pt x="249" y="105"/>
                    </a:cubicBezTo>
                    <a:cubicBezTo>
                      <a:pt x="254" y="110"/>
                      <a:pt x="260" y="114"/>
                      <a:pt x="267" y="114"/>
                    </a:cubicBezTo>
                    <a:cubicBezTo>
                      <a:pt x="279" y="114"/>
                      <a:pt x="289" y="103"/>
                      <a:pt x="289" y="90"/>
                    </a:cubicBezTo>
                    <a:cubicBezTo>
                      <a:pt x="289" y="76"/>
                      <a:pt x="279" y="66"/>
                      <a:pt x="267" y="66"/>
                    </a:cubicBezTo>
                    <a:cubicBezTo>
                      <a:pt x="260" y="66"/>
                      <a:pt x="254" y="69"/>
                      <a:pt x="249" y="74"/>
                    </a:cubicBezTo>
                    <a:cubicBezTo>
                      <a:pt x="248" y="76"/>
                      <a:pt x="246" y="77"/>
                      <a:pt x="244" y="77"/>
                    </a:cubicBezTo>
                    <a:cubicBezTo>
                      <a:pt x="242" y="78"/>
                      <a:pt x="239" y="78"/>
                      <a:pt x="238" y="77"/>
                    </a:cubicBezTo>
                    <a:cubicBezTo>
                      <a:pt x="236" y="76"/>
                      <a:pt x="231" y="73"/>
                      <a:pt x="231" y="69"/>
                    </a:cubicBezTo>
                    <a:cubicBezTo>
                      <a:pt x="231" y="69"/>
                      <a:pt x="231" y="69"/>
                      <a:pt x="231" y="69"/>
                    </a:cubicBezTo>
                    <a:cubicBezTo>
                      <a:pt x="231" y="0"/>
                      <a:pt x="231" y="0"/>
                      <a:pt x="231" y="0"/>
                    </a:cubicBezTo>
                    <a:cubicBezTo>
                      <a:pt x="166" y="0"/>
                      <a:pt x="166" y="0"/>
                      <a:pt x="166" y="0"/>
                    </a:cubicBezTo>
                    <a:cubicBezTo>
                      <a:pt x="174" y="6"/>
                      <a:pt x="178" y="15"/>
                      <a:pt x="178" y="25"/>
                    </a:cubicBezTo>
                    <a:cubicBezTo>
                      <a:pt x="178" y="42"/>
                      <a:pt x="163" y="57"/>
                      <a:pt x="145" y="57"/>
                    </a:cubicBezTo>
                    <a:cubicBezTo>
                      <a:pt x="134" y="57"/>
                      <a:pt x="124" y="52"/>
                      <a:pt x="117" y="43"/>
                    </a:cubicBezTo>
                    <a:cubicBezTo>
                      <a:pt x="103" y="28"/>
                      <a:pt x="81" y="19"/>
                      <a:pt x="58" y="19"/>
                    </a:cubicBezTo>
                    <a:cubicBezTo>
                      <a:pt x="58" y="70"/>
                      <a:pt x="58" y="70"/>
                      <a:pt x="58" y="70"/>
                    </a:cubicBezTo>
                    <a:cubicBezTo>
                      <a:pt x="57" y="75"/>
                      <a:pt x="57" y="76"/>
                      <a:pt x="52" y="77"/>
                    </a:cubicBezTo>
                    <a:cubicBezTo>
                      <a:pt x="50" y="78"/>
                      <a:pt x="46" y="77"/>
                      <a:pt x="45" y="77"/>
                    </a:cubicBezTo>
                    <a:cubicBezTo>
                      <a:pt x="43" y="76"/>
                      <a:pt x="41" y="75"/>
                      <a:pt x="39" y="7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18">
                <a:extLst>
                  <a:ext uri="{FF2B5EF4-FFF2-40B4-BE49-F238E27FC236}">
                    <a16:creationId xmlns:a16="http://schemas.microsoft.com/office/drawing/2014/main" id="{429FD7B3-C340-41FB-B318-F17D9D217539}"/>
                  </a:ext>
                </a:extLst>
              </p:cNvPr>
              <p:cNvSpPr>
                <a:spLocks/>
              </p:cNvSpPr>
              <p:nvPr/>
            </p:nvSpPr>
            <p:spPr bwMode="auto">
              <a:xfrm>
                <a:off x="7457740" y="2809156"/>
                <a:ext cx="191844" cy="255066"/>
              </a:xfrm>
              <a:custGeom>
                <a:avLst/>
                <a:gdLst>
                  <a:gd name="T0" fmla="*/ 1 w 174"/>
                  <a:gd name="T1" fmla="*/ 68 h 231"/>
                  <a:gd name="T2" fmla="*/ 26 w 174"/>
                  <a:gd name="T3" fmla="*/ 56 h 231"/>
                  <a:gd name="T4" fmla="*/ 58 w 174"/>
                  <a:gd name="T5" fmla="*/ 90 h 231"/>
                  <a:gd name="T6" fmla="*/ 26 w 174"/>
                  <a:gd name="T7" fmla="*/ 124 h 231"/>
                  <a:gd name="T8" fmla="*/ 1 w 174"/>
                  <a:gd name="T9" fmla="*/ 112 h 231"/>
                  <a:gd name="T10" fmla="*/ 1 w 174"/>
                  <a:gd name="T11" fmla="*/ 111 h 231"/>
                  <a:gd name="T12" fmla="*/ 0 w 174"/>
                  <a:gd name="T13" fmla="*/ 112 h 231"/>
                  <a:gd name="T14" fmla="*/ 0 w 174"/>
                  <a:gd name="T15" fmla="*/ 173 h 231"/>
                  <a:gd name="T16" fmla="*/ 66 w 174"/>
                  <a:gd name="T17" fmla="*/ 173 h 231"/>
                  <a:gd name="T18" fmla="*/ 67 w 174"/>
                  <a:gd name="T19" fmla="*/ 173 h 231"/>
                  <a:gd name="T20" fmla="*/ 76 w 174"/>
                  <a:gd name="T21" fmla="*/ 181 h 231"/>
                  <a:gd name="T22" fmla="*/ 76 w 174"/>
                  <a:gd name="T23" fmla="*/ 184 h 231"/>
                  <a:gd name="T24" fmla="*/ 72 w 174"/>
                  <a:gd name="T25" fmla="*/ 192 h 231"/>
                  <a:gd name="T26" fmla="*/ 63 w 174"/>
                  <a:gd name="T27" fmla="*/ 209 h 231"/>
                  <a:gd name="T28" fmla="*/ 87 w 174"/>
                  <a:gd name="T29" fmla="*/ 231 h 231"/>
                  <a:gd name="T30" fmla="*/ 111 w 174"/>
                  <a:gd name="T31" fmla="*/ 209 h 231"/>
                  <a:gd name="T32" fmla="*/ 102 w 174"/>
                  <a:gd name="T33" fmla="*/ 192 h 231"/>
                  <a:gd name="T34" fmla="*/ 97 w 174"/>
                  <a:gd name="T35" fmla="*/ 185 h 231"/>
                  <a:gd name="T36" fmla="*/ 97 w 174"/>
                  <a:gd name="T37" fmla="*/ 184 h 231"/>
                  <a:gd name="T38" fmla="*/ 97 w 174"/>
                  <a:gd name="T39" fmla="*/ 182 h 231"/>
                  <a:gd name="T40" fmla="*/ 107 w 174"/>
                  <a:gd name="T41" fmla="*/ 173 h 231"/>
                  <a:gd name="T42" fmla="*/ 108 w 174"/>
                  <a:gd name="T43" fmla="*/ 173 h 231"/>
                  <a:gd name="T44" fmla="*/ 174 w 174"/>
                  <a:gd name="T45" fmla="*/ 173 h 231"/>
                  <a:gd name="T46" fmla="*/ 174 w 174"/>
                  <a:gd name="T47" fmla="*/ 122 h 231"/>
                  <a:gd name="T48" fmla="*/ 174 w 174"/>
                  <a:gd name="T49" fmla="*/ 96 h 231"/>
                  <a:gd name="T50" fmla="*/ 173 w 174"/>
                  <a:gd name="T51" fmla="*/ 74 h 231"/>
                  <a:gd name="T52" fmla="*/ 154 w 174"/>
                  <a:gd name="T53" fmla="*/ 0 h 231"/>
                  <a:gd name="T54" fmla="*/ 108 w 174"/>
                  <a:gd name="T55" fmla="*/ 0 h 231"/>
                  <a:gd name="T56" fmla="*/ 108 w 174"/>
                  <a:gd name="T57" fmla="*/ 0 h 231"/>
                  <a:gd name="T58" fmla="*/ 120 w 174"/>
                  <a:gd name="T59" fmla="*/ 25 h 231"/>
                  <a:gd name="T60" fmla="*/ 86 w 174"/>
                  <a:gd name="T61" fmla="*/ 57 h 231"/>
                  <a:gd name="T62" fmla="*/ 53 w 174"/>
                  <a:gd name="T63" fmla="*/ 25 h 231"/>
                  <a:gd name="T64" fmla="*/ 65 w 174"/>
                  <a:gd name="T65" fmla="*/ 0 h 231"/>
                  <a:gd name="T66" fmla="*/ 0 w 174"/>
                  <a:gd name="T67" fmla="*/ 0 h 231"/>
                  <a:gd name="T68" fmla="*/ 0 w 174"/>
                  <a:gd name="T69" fmla="*/ 68 h 231"/>
                  <a:gd name="T70" fmla="*/ 1 w 174"/>
                  <a:gd name="T71" fmla="*/ 69 h 231"/>
                  <a:gd name="T72" fmla="*/ 1 w 174"/>
                  <a:gd name="T73" fmla="*/ 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31">
                    <a:moveTo>
                      <a:pt x="1" y="68"/>
                    </a:moveTo>
                    <a:cubicBezTo>
                      <a:pt x="8" y="61"/>
                      <a:pt x="16" y="56"/>
                      <a:pt x="26" y="56"/>
                    </a:cubicBezTo>
                    <a:cubicBezTo>
                      <a:pt x="43" y="56"/>
                      <a:pt x="58" y="72"/>
                      <a:pt x="58" y="90"/>
                    </a:cubicBezTo>
                    <a:cubicBezTo>
                      <a:pt x="58" y="108"/>
                      <a:pt x="43" y="124"/>
                      <a:pt x="26" y="124"/>
                    </a:cubicBezTo>
                    <a:cubicBezTo>
                      <a:pt x="16" y="124"/>
                      <a:pt x="7" y="119"/>
                      <a:pt x="1" y="112"/>
                    </a:cubicBezTo>
                    <a:cubicBezTo>
                      <a:pt x="1" y="111"/>
                      <a:pt x="1" y="111"/>
                      <a:pt x="1" y="111"/>
                    </a:cubicBezTo>
                    <a:cubicBezTo>
                      <a:pt x="0" y="112"/>
                      <a:pt x="0" y="112"/>
                      <a:pt x="0" y="112"/>
                    </a:cubicBezTo>
                    <a:cubicBezTo>
                      <a:pt x="0" y="173"/>
                      <a:pt x="0" y="173"/>
                      <a:pt x="0" y="173"/>
                    </a:cubicBezTo>
                    <a:cubicBezTo>
                      <a:pt x="66" y="173"/>
                      <a:pt x="66" y="173"/>
                      <a:pt x="66" y="173"/>
                    </a:cubicBezTo>
                    <a:cubicBezTo>
                      <a:pt x="67" y="173"/>
                      <a:pt x="67" y="173"/>
                      <a:pt x="67" y="173"/>
                    </a:cubicBezTo>
                    <a:cubicBezTo>
                      <a:pt x="72" y="174"/>
                      <a:pt x="75" y="177"/>
                      <a:pt x="76" y="181"/>
                    </a:cubicBezTo>
                    <a:cubicBezTo>
                      <a:pt x="76" y="182"/>
                      <a:pt x="76" y="183"/>
                      <a:pt x="76" y="184"/>
                    </a:cubicBezTo>
                    <a:cubicBezTo>
                      <a:pt x="76" y="187"/>
                      <a:pt x="73" y="190"/>
                      <a:pt x="72" y="192"/>
                    </a:cubicBezTo>
                    <a:cubicBezTo>
                      <a:pt x="66" y="196"/>
                      <a:pt x="63" y="202"/>
                      <a:pt x="63" y="209"/>
                    </a:cubicBezTo>
                    <a:cubicBezTo>
                      <a:pt x="63" y="221"/>
                      <a:pt x="74" y="231"/>
                      <a:pt x="87" y="231"/>
                    </a:cubicBezTo>
                    <a:cubicBezTo>
                      <a:pt x="100" y="231"/>
                      <a:pt x="111" y="221"/>
                      <a:pt x="111" y="209"/>
                    </a:cubicBezTo>
                    <a:cubicBezTo>
                      <a:pt x="111" y="202"/>
                      <a:pt x="108" y="196"/>
                      <a:pt x="102" y="192"/>
                    </a:cubicBezTo>
                    <a:cubicBezTo>
                      <a:pt x="102" y="192"/>
                      <a:pt x="97" y="188"/>
                      <a:pt x="97" y="185"/>
                    </a:cubicBezTo>
                    <a:cubicBezTo>
                      <a:pt x="97" y="184"/>
                      <a:pt x="97" y="184"/>
                      <a:pt x="97" y="184"/>
                    </a:cubicBezTo>
                    <a:cubicBezTo>
                      <a:pt x="97" y="184"/>
                      <a:pt x="97" y="182"/>
                      <a:pt x="97" y="182"/>
                    </a:cubicBezTo>
                    <a:cubicBezTo>
                      <a:pt x="98" y="176"/>
                      <a:pt x="104" y="174"/>
                      <a:pt x="107" y="173"/>
                    </a:cubicBezTo>
                    <a:cubicBezTo>
                      <a:pt x="108" y="173"/>
                      <a:pt x="108" y="173"/>
                      <a:pt x="108" y="173"/>
                    </a:cubicBezTo>
                    <a:cubicBezTo>
                      <a:pt x="174" y="173"/>
                      <a:pt x="174" y="173"/>
                      <a:pt x="174" y="173"/>
                    </a:cubicBezTo>
                    <a:cubicBezTo>
                      <a:pt x="174" y="122"/>
                      <a:pt x="174" y="122"/>
                      <a:pt x="174" y="122"/>
                    </a:cubicBezTo>
                    <a:cubicBezTo>
                      <a:pt x="174" y="112"/>
                      <a:pt x="174" y="104"/>
                      <a:pt x="174" y="96"/>
                    </a:cubicBezTo>
                    <a:cubicBezTo>
                      <a:pt x="173" y="90"/>
                      <a:pt x="173" y="83"/>
                      <a:pt x="173" y="74"/>
                    </a:cubicBezTo>
                    <a:cubicBezTo>
                      <a:pt x="173" y="48"/>
                      <a:pt x="166" y="22"/>
                      <a:pt x="154" y="0"/>
                    </a:cubicBezTo>
                    <a:cubicBezTo>
                      <a:pt x="108" y="0"/>
                      <a:pt x="108" y="0"/>
                      <a:pt x="108" y="0"/>
                    </a:cubicBezTo>
                    <a:cubicBezTo>
                      <a:pt x="108" y="0"/>
                      <a:pt x="108" y="0"/>
                      <a:pt x="108" y="0"/>
                    </a:cubicBezTo>
                    <a:cubicBezTo>
                      <a:pt x="116" y="6"/>
                      <a:pt x="120" y="15"/>
                      <a:pt x="120" y="25"/>
                    </a:cubicBezTo>
                    <a:cubicBezTo>
                      <a:pt x="120" y="42"/>
                      <a:pt x="105" y="57"/>
                      <a:pt x="86" y="57"/>
                    </a:cubicBezTo>
                    <a:cubicBezTo>
                      <a:pt x="68" y="57"/>
                      <a:pt x="53" y="42"/>
                      <a:pt x="53" y="25"/>
                    </a:cubicBezTo>
                    <a:cubicBezTo>
                      <a:pt x="53" y="15"/>
                      <a:pt x="57" y="6"/>
                      <a:pt x="65" y="0"/>
                    </a:cubicBezTo>
                    <a:cubicBezTo>
                      <a:pt x="0" y="0"/>
                      <a:pt x="0" y="0"/>
                      <a:pt x="0" y="0"/>
                    </a:cubicBezTo>
                    <a:cubicBezTo>
                      <a:pt x="0" y="68"/>
                      <a:pt x="0" y="68"/>
                      <a:pt x="0" y="68"/>
                    </a:cubicBezTo>
                    <a:cubicBezTo>
                      <a:pt x="0" y="68"/>
                      <a:pt x="0" y="69"/>
                      <a:pt x="1" y="69"/>
                    </a:cubicBezTo>
                    <a:cubicBezTo>
                      <a:pt x="1" y="68"/>
                      <a:pt x="1" y="68"/>
                      <a:pt x="1" y="6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19">
                <a:extLst>
                  <a:ext uri="{FF2B5EF4-FFF2-40B4-BE49-F238E27FC236}">
                    <a16:creationId xmlns:a16="http://schemas.microsoft.com/office/drawing/2014/main" id="{D2D828CB-C409-4E72-80EA-A2E338525856}"/>
                  </a:ext>
                </a:extLst>
              </p:cNvPr>
              <p:cNvSpPr>
                <a:spLocks/>
              </p:cNvSpPr>
              <p:nvPr/>
            </p:nvSpPr>
            <p:spPr bwMode="auto">
              <a:xfrm>
                <a:off x="7189594" y="2948679"/>
                <a:ext cx="257246" cy="213645"/>
              </a:xfrm>
              <a:custGeom>
                <a:avLst/>
                <a:gdLst>
                  <a:gd name="T0" fmla="*/ 232 w 232"/>
                  <a:gd name="T1" fmla="*/ 170 h 193"/>
                  <a:gd name="T2" fmla="*/ 232 w 232"/>
                  <a:gd name="T3" fmla="*/ 170 h 193"/>
                  <a:gd name="T4" fmla="*/ 231 w 232"/>
                  <a:gd name="T5" fmla="*/ 170 h 193"/>
                  <a:gd name="T6" fmla="*/ 217 w 232"/>
                  <a:gd name="T7" fmla="*/ 180 h 193"/>
                  <a:gd name="T8" fmla="*/ 196 w 232"/>
                  <a:gd name="T9" fmla="*/ 180 h 193"/>
                  <a:gd name="T10" fmla="*/ 174 w 232"/>
                  <a:gd name="T11" fmla="*/ 148 h 193"/>
                  <a:gd name="T12" fmla="*/ 206 w 232"/>
                  <a:gd name="T13" fmla="*/ 115 h 193"/>
                  <a:gd name="T14" fmla="*/ 231 w 232"/>
                  <a:gd name="T15" fmla="*/ 127 h 193"/>
                  <a:gd name="T16" fmla="*/ 231 w 232"/>
                  <a:gd name="T17" fmla="*/ 127 h 193"/>
                  <a:gd name="T18" fmla="*/ 232 w 232"/>
                  <a:gd name="T19" fmla="*/ 127 h 193"/>
                  <a:gd name="T20" fmla="*/ 232 w 232"/>
                  <a:gd name="T21" fmla="*/ 59 h 193"/>
                  <a:gd name="T22" fmla="*/ 163 w 232"/>
                  <a:gd name="T23" fmla="*/ 59 h 193"/>
                  <a:gd name="T24" fmla="*/ 156 w 232"/>
                  <a:gd name="T25" fmla="*/ 51 h 193"/>
                  <a:gd name="T26" fmla="*/ 156 w 232"/>
                  <a:gd name="T27" fmla="*/ 50 h 193"/>
                  <a:gd name="T28" fmla="*/ 156 w 232"/>
                  <a:gd name="T29" fmla="*/ 47 h 193"/>
                  <a:gd name="T30" fmla="*/ 156 w 232"/>
                  <a:gd name="T31" fmla="*/ 46 h 193"/>
                  <a:gd name="T32" fmla="*/ 160 w 232"/>
                  <a:gd name="T33" fmla="*/ 40 h 193"/>
                  <a:gd name="T34" fmla="*/ 168 w 232"/>
                  <a:gd name="T35" fmla="*/ 23 h 193"/>
                  <a:gd name="T36" fmla="*/ 144 w 232"/>
                  <a:gd name="T37" fmla="*/ 0 h 193"/>
                  <a:gd name="T38" fmla="*/ 120 w 232"/>
                  <a:gd name="T39" fmla="*/ 23 h 193"/>
                  <a:gd name="T40" fmla="*/ 129 w 232"/>
                  <a:gd name="T41" fmla="*/ 40 h 193"/>
                  <a:gd name="T42" fmla="*/ 129 w 232"/>
                  <a:gd name="T43" fmla="*/ 40 h 193"/>
                  <a:gd name="T44" fmla="*/ 133 w 232"/>
                  <a:gd name="T45" fmla="*/ 45 h 193"/>
                  <a:gd name="T46" fmla="*/ 133 w 232"/>
                  <a:gd name="T47" fmla="*/ 50 h 193"/>
                  <a:gd name="T48" fmla="*/ 126 w 232"/>
                  <a:gd name="T49" fmla="*/ 58 h 193"/>
                  <a:gd name="T50" fmla="*/ 59 w 232"/>
                  <a:gd name="T51" fmla="*/ 58 h 193"/>
                  <a:gd name="T52" fmla="*/ 59 w 232"/>
                  <a:gd name="T53" fmla="*/ 129 h 193"/>
                  <a:gd name="T54" fmla="*/ 51 w 232"/>
                  <a:gd name="T55" fmla="*/ 137 h 193"/>
                  <a:gd name="T56" fmla="*/ 45 w 232"/>
                  <a:gd name="T57" fmla="*/ 136 h 193"/>
                  <a:gd name="T58" fmla="*/ 40 w 232"/>
                  <a:gd name="T59" fmla="*/ 132 h 193"/>
                  <a:gd name="T60" fmla="*/ 23 w 232"/>
                  <a:gd name="T61" fmla="*/ 123 h 193"/>
                  <a:gd name="T62" fmla="*/ 0 w 232"/>
                  <a:gd name="T63" fmla="*/ 147 h 193"/>
                  <a:gd name="T64" fmla="*/ 23 w 232"/>
                  <a:gd name="T65" fmla="*/ 171 h 193"/>
                  <a:gd name="T66" fmla="*/ 40 w 232"/>
                  <a:gd name="T67" fmla="*/ 163 h 193"/>
                  <a:gd name="T68" fmla="*/ 45 w 232"/>
                  <a:gd name="T69" fmla="*/ 159 h 193"/>
                  <a:gd name="T70" fmla="*/ 50 w 232"/>
                  <a:gd name="T71" fmla="*/ 159 h 193"/>
                  <a:gd name="T72" fmla="*/ 58 w 232"/>
                  <a:gd name="T73" fmla="*/ 167 h 193"/>
                  <a:gd name="T74" fmla="*/ 58 w 232"/>
                  <a:gd name="T75" fmla="*/ 168 h 193"/>
                  <a:gd name="T76" fmla="*/ 58 w 232"/>
                  <a:gd name="T77" fmla="*/ 193 h 193"/>
                  <a:gd name="T78" fmla="*/ 232 w 232"/>
                  <a:gd name="T79" fmla="*/ 193 h 193"/>
                  <a:gd name="T80" fmla="*/ 232 w 232"/>
                  <a:gd name="T81" fmla="*/ 171 h 193"/>
                  <a:gd name="T82" fmla="*/ 232 w 232"/>
                  <a:gd name="T83" fmla="*/ 170 h 193"/>
                  <a:gd name="T84" fmla="*/ 232 w 232"/>
                  <a:gd name="T85" fmla="*/ 1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193">
                    <a:moveTo>
                      <a:pt x="232" y="170"/>
                    </a:moveTo>
                    <a:cubicBezTo>
                      <a:pt x="232" y="170"/>
                      <a:pt x="231" y="170"/>
                      <a:pt x="232" y="170"/>
                    </a:cubicBezTo>
                    <a:cubicBezTo>
                      <a:pt x="231" y="170"/>
                      <a:pt x="231" y="170"/>
                      <a:pt x="231" y="170"/>
                    </a:cubicBezTo>
                    <a:cubicBezTo>
                      <a:pt x="227" y="175"/>
                      <a:pt x="222" y="178"/>
                      <a:pt x="217" y="180"/>
                    </a:cubicBezTo>
                    <a:cubicBezTo>
                      <a:pt x="210" y="182"/>
                      <a:pt x="203" y="182"/>
                      <a:pt x="196" y="180"/>
                    </a:cubicBezTo>
                    <a:cubicBezTo>
                      <a:pt x="183" y="175"/>
                      <a:pt x="174" y="163"/>
                      <a:pt x="174" y="148"/>
                    </a:cubicBezTo>
                    <a:cubicBezTo>
                      <a:pt x="174" y="130"/>
                      <a:pt x="189" y="115"/>
                      <a:pt x="206" y="115"/>
                    </a:cubicBezTo>
                    <a:cubicBezTo>
                      <a:pt x="216" y="115"/>
                      <a:pt x="225" y="119"/>
                      <a:pt x="231" y="127"/>
                    </a:cubicBezTo>
                    <a:cubicBezTo>
                      <a:pt x="231" y="127"/>
                      <a:pt x="231" y="127"/>
                      <a:pt x="231" y="127"/>
                    </a:cubicBezTo>
                    <a:cubicBezTo>
                      <a:pt x="232" y="127"/>
                      <a:pt x="232" y="127"/>
                      <a:pt x="232" y="127"/>
                    </a:cubicBezTo>
                    <a:cubicBezTo>
                      <a:pt x="232" y="59"/>
                      <a:pt x="232" y="59"/>
                      <a:pt x="232" y="59"/>
                    </a:cubicBezTo>
                    <a:cubicBezTo>
                      <a:pt x="163" y="59"/>
                      <a:pt x="163" y="59"/>
                      <a:pt x="163" y="59"/>
                    </a:cubicBezTo>
                    <a:cubicBezTo>
                      <a:pt x="157" y="59"/>
                      <a:pt x="156" y="55"/>
                      <a:pt x="156" y="51"/>
                    </a:cubicBezTo>
                    <a:cubicBezTo>
                      <a:pt x="156" y="50"/>
                      <a:pt x="156" y="50"/>
                      <a:pt x="156" y="50"/>
                    </a:cubicBezTo>
                    <a:cubicBezTo>
                      <a:pt x="156" y="49"/>
                      <a:pt x="156" y="48"/>
                      <a:pt x="156" y="47"/>
                    </a:cubicBezTo>
                    <a:cubicBezTo>
                      <a:pt x="156" y="46"/>
                      <a:pt x="156" y="46"/>
                      <a:pt x="156" y="46"/>
                    </a:cubicBezTo>
                    <a:cubicBezTo>
                      <a:pt x="156" y="44"/>
                      <a:pt x="158" y="41"/>
                      <a:pt x="160" y="40"/>
                    </a:cubicBezTo>
                    <a:cubicBezTo>
                      <a:pt x="165" y="35"/>
                      <a:pt x="168" y="29"/>
                      <a:pt x="168" y="23"/>
                    </a:cubicBezTo>
                    <a:cubicBezTo>
                      <a:pt x="168" y="10"/>
                      <a:pt x="158" y="0"/>
                      <a:pt x="144" y="0"/>
                    </a:cubicBezTo>
                    <a:cubicBezTo>
                      <a:pt x="131" y="0"/>
                      <a:pt x="120" y="10"/>
                      <a:pt x="120" y="23"/>
                    </a:cubicBezTo>
                    <a:cubicBezTo>
                      <a:pt x="120" y="29"/>
                      <a:pt x="124" y="35"/>
                      <a:pt x="129" y="40"/>
                    </a:cubicBezTo>
                    <a:cubicBezTo>
                      <a:pt x="129" y="40"/>
                      <a:pt x="129" y="40"/>
                      <a:pt x="129" y="40"/>
                    </a:cubicBezTo>
                    <a:cubicBezTo>
                      <a:pt x="131" y="41"/>
                      <a:pt x="133" y="43"/>
                      <a:pt x="133" y="45"/>
                    </a:cubicBezTo>
                    <a:cubicBezTo>
                      <a:pt x="133" y="46"/>
                      <a:pt x="133" y="49"/>
                      <a:pt x="133" y="50"/>
                    </a:cubicBezTo>
                    <a:cubicBezTo>
                      <a:pt x="132" y="56"/>
                      <a:pt x="128" y="58"/>
                      <a:pt x="126" y="58"/>
                    </a:cubicBezTo>
                    <a:cubicBezTo>
                      <a:pt x="59" y="58"/>
                      <a:pt x="59" y="58"/>
                      <a:pt x="59" y="58"/>
                    </a:cubicBezTo>
                    <a:cubicBezTo>
                      <a:pt x="59" y="129"/>
                      <a:pt x="59" y="129"/>
                      <a:pt x="59" y="129"/>
                    </a:cubicBezTo>
                    <a:cubicBezTo>
                      <a:pt x="58" y="133"/>
                      <a:pt x="54" y="136"/>
                      <a:pt x="51" y="137"/>
                    </a:cubicBezTo>
                    <a:cubicBezTo>
                      <a:pt x="50" y="137"/>
                      <a:pt x="46" y="137"/>
                      <a:pt x="45" y="136"/>
                    </a:cubicBezTo>
                    <a:cubicBezTo>
                      <a:pt x="44" y="136"/>
                      <a:pt x="42" y="135"/>
                      <a:pt x="40" y="132"/>
                    </a:cubicBezTo>
                    <a:cubicBezTo>
                      <a:pt x="36" y="127"/>
                      <a:pt x="29" y="123"/>
                      <a:pt x="23" y="123"/>
                    </a:cubicBezTo>
                    <a:cubicBezTo>
                      <a:pt x="10" y="123"/>
                      <a:pt x="0" y="134"/>
                      <a:pt x="0" y="147"/>
                    </a:cubicBezTo>
                    <a:cubicBezTo>
                      <a:pt x="0" y="161"/>
                      <a:pt x="10" y="171"/>
                      <a:pt x="23" y="171"/>
                    </a:cubicBezTo>
                    <a:cubicBezTo>
                      <a:pt x="30" y="171"/>
                      <a:pt x="36" y="168"/>
                      <a:pt x="40" y="163"/>
                    </a:cubicBezTo>
                    <a:cubicBezTo>
                      <a:pt x="41" y="161"/>
                      <a:pt x="43" y="160"/>
                      <a:pt x="45" y="159"/>
                    </a:cubicBezTo>
                    <a:cubicBezTo>
                      <a:pt x="46" y="159"/>
                      <a:pt x="49" y="159"/>
                      <a:pt x="50" y="159"/>
                    </a:cubicBezTo>
                    <a:cubicBezTo>
                      <a:pt x="54" y="160"/>
                      <a:pt x="58" y="163"/>
                      <a:pt x="58" y="167"/>
                    </a:cubicBezTo>
                    <a:cubicBezTo>
                      <a:pt x="58" y="168"/>
                      <a:pt x="58" y="168"/>
                      <a:pt x="58" y="168"/>
                    </a:cubicBezTo>
                    <a:cubicBezTo>
                      <a:pt x="58" y="193"/>
                      <a:pt x="58" y="193"/>
                      <a:pt x="58" y="193"/>
                    </a:cubicBezTo>
                    <a:cubicBezTo>
                      <a:pt x="232" y="193"/>
                      <a:pt x="232" y="193"/>
                      <a:pt x="232" y="193"/>
                    </a:cubicBezTo>
                    <a:cubicBezTo>
                      <a:pt x="232" y="171"/>
                      <a:pt x="232" y="171"/>
                      <a:pt x="232" y="171"/>
                    </a:cubicBezTo>
                    <a:cubicBezTo>
                      <a:pt x="232" y="171"/>
                      <a:pt x="232" y="170"/>
                      <a:pt x="232" y="170"/>
                    </a:cubicBezTo>
                    <a:cubicBezTo>
                      <a:pt x="232" y="170"/>
                      <a:pt x="232" y="170"/>
                      <a:pt x="232" y="17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4E016377-774A-4462-BBA2-BA5904635632}"/>
              </a:ext>
            </a:extLst>
          </p:cNvPr>
          <p:cNvSpPr>
            <a:spLocks noGrp="1"/>
          </p:cNvSpPr>
          <p:nvPr>
            <p:ph type="title"/>
          </p:nvPr>
        </p:nvSpPr>
        <p:spPr/>
        <p:txBody>
          <a:bodyPr/>
          <a:lstStyle/>
          <a:p>
            <a:r>
              <a:rPr lang="en-US" dirty="0"/>
              <a:t>Azure Arc</a:t>
            </a:r>
          </a:p>
        </p:txBody>
      </p:sp>
    </p:spTree>
    <p:extLst>
      <p:ext uri="{BB962C8B-B14F-4D97-AF65-F5344CB8AC3E}">
        <p14:creationId xmlns:p14="http://schemas.microsoft.com/office/powerpoint/2010/main" val="308757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42" presetClass="path" presetSubtype="0" decel="100000" fill="hold" grpId="1" nodeType="withEffect">
                                  <p:stCondLst>
                                    <p:cond delay="100"/>
                                  </p:stCondLst>
                                  <p:childTnLst>
                                    <p:animMotion origin="layout" path="M 0 4.07407E-6 L 0 0.01898 " pathEditMode="relative" rAng="0" ptsTypes="AA">
                                      <p:cBhvr>
                                        <p:cTn id="9" dur="700" spd="-100000" fill="hold"/>
                                        <p:tgtEl>
                                          <p:spTgt spid="65"/>
                                        </p:tgtEl>
                                        <p:attrNameLst>
                                          <p:attrName>ppt_x</p:attrName>
                                          <p:attrName>ppt_y</p:attrName>
                                        </p:attrNameLst>
                                      </p:cBhvr>
                                      <p:rCtr x="0" y="949"/>
                                    </p:animMotion>
                                  </p:childTnLst>
                                </p:cTn>
                              </p:par>
                              <p:par>
                                <p:cTn id="10" presetID="16" presetClass="entr" presetSubtype="37" fill="hold" nodeType="withEffect">
                                  <p:stCondLst>
                                    <p:cond delay="30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par>
                                <p:cTn id="13" presetID="10" presetClass="entr" presetSubtype="0" fill="hold" grpId="0" nodeType="withEffect">
                                  <p:stCondLst>
                                    <p:cond delay="40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par>
                                <p:cTn id="16" presetID="42" presetClass="path" presetSubtype="0" decel="100000" fill="hold" grpId="1" nodeType="withEffect">
                                  <p:stCondLst>
                                    <p:cond delay="400"/>
                                  </p:stCondLst>
                                  <p:childTnLst>
                                    <p:animMotion origin="layout" path="M 0 -4.44444E-6 L 0 0.01899 " pathEditMode="relative" rAng="0" ptsTypes="AA">
                                      <p:cBhvr>
                                        <p:cTn id="17" dur="700" spd="-100000" fill="hold"/>
                                        <p:tgtEl>
                                          <p:spTgt spid="74"/>
                                        </p:tgtEl>
                                        <p:attrNameLst>
                                          <p:attrName>ppt_x</p:attrName>
                                          <p:attrName>ppt_y</p:attrName>
                                        </p:attrNameLst>
                                      </p:cBhvr>
                                      <p:rCtr x="0" y="949"/>
                                    </p:animMotion>
                                  </p:childTnLst>
                                </p:cTn>
                              </p:par>
                              <p:par>
                                <p:cTn id="18" presetID="10" presetClass="entr" presetSubtype="0" fill="hold" nodeType="withEffect">
                                  <p:stCondLst>
                                    <p:cond delay="2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42" presetClass="path" presetSubtype="0" decel="100000" fill="hold" nodeType="withEffect">
                                  <p:stCondLst>
                                    <p:cond delay="200"/>
                                  </p:stCondLst>
                                  <p:childTnLst>
                                    <p:animMotion origin="layout" path="M 0 4.07407E-6 L 0 0.01898 " pathEditMode="relative" rAng="0" ptsTypes="AA">
                                      <p:cBhvr>
                                        <p:cTn id="22" dur="700" spd="-100000" fill="hold"/>
                                        <p:tgtEl>
                                          <p:spTgt spid="6"/>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5" grpId="1"/>
      <p:bldP spid="74" grpId="0"/>
      <p:bldP spid="7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00BB-0F5A-4C6C-9F0F-186FBBD62659}"/>
              </a:ext>
            </a:extLst>
          </p:cNvPr>
          <p:cNvSpPr>
            <a:spLocks noGrp="1"/>
          </p:cNvSpPr>
          <p:nvPr>
            <p:ph type="title"/>
          </p:nvPr>
        </p:nvSpPr>
        <p:spPr/>
        <p:txBody>
          <a:bodyPr/>
          <a:lstStyle/>
          <a:p>
            <a:r>
              <a:rPr lang="en-US" dirty="0"/>
              <a:t>Cloud is…</a:t>
            </a:r>
          </a:p>
        </p:txBody>
      </p:sp>
      <p:sp>
        <p:nvSpPr>
          <p:cNvPr id="4" name="Content Placeholder 3">
            <a:extLst>
              <a:ext uri="{FF2B5EF4-FFF2-40B4-BE49-F238E27FC236}">
                <a16:creationId xmlns:a16="http://schemas.microsoft.com/office/drawing/2014/main" id="{EBA690A6-6350-4B59-80F8-8917352A1E1C}"/>
              </a:ext>
            </a:extLst>
          </p:cNvPr>
          <p:cNvSpPr>
            <a:spLocks noGrp="1"/>
          </p:cNvSpPr>
          <p:nvPr>
            <p:ph idx="1"/>
          </p:nvPr>
        </p:nvSpPr>
        <p:spPr/>
        <p:txBody>
          <a:bodyPr/>
          <a:lstStyle/>
          <a:p>
            <a:r>
              <a:rPr lang="en-US" dirty="0"/>
              <a:t>Infrastructure, PaaS, SaaS</a:t>
            </a:r>
            <a:br>
              <a:rPr lang="en-US" dirty="0"/>
            </a:br>
            <a:r>
              <a:rPr lang="en-US" dirty="0"/>
              <a:t>	managed by someone else</a:t>
            </a:r>
          </a:p>
          <a:p>
            <a:r>
              <a:rPr lang="en-US" dirty="0"/>
              <a:t>Provisioned with APIs</a:t>
            </a:r>
          </a:p>
          <a:p>
            <a:r>
              <a:rPr lang="en-US" dirty="0"/>
              <a:t>Spans existing global data centers</a:t>
            </a:r>
          </a:p>
          <a:p>
            <a:r>
              <a:rPr lang="en-US" dirty="0"/>
              <a:t>Expands to your points of presence </a:t>
            </a:r>
          </a:p>
          <a:p>
            <a:endParaRPr lang="en-US" dirty="0"/>
          </a:p>
        </p:txBody>
      </p:sp>
    </p:spTree>
    <p:extLst>
      <p:ext uri="{BB962C8B-B14F-4D97-AF65-F5344CB8AC3E}">
        <p14:creationId xmlns:p14="http://schemas.microsoft.com/office/powerpoint/2010/main" val="345045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41CE8-AAC8-4BBF-8DF7-BAB35D58A13C}"/>
              </a:ext>
            </a:extLst>
          </p:cNvPr>
          <p:cNvSpPr>
            <a:spLocks noGrp="1"/>
          </p:cNvSpPr>
          <p:nvPr>
            <p:ph type="title"/>
          </p:nvPr>
        </p:nvSpPr>
        <p:spPr/>
        <p:txBody>
          <a:bodyPr/>
          <a:lstStyle/>
          <a:p>
            <a:r>
              <a:rPr lang="en-US" dirty="0"/>
              <a:t>Serverless vs. Containers</a:t>
            </a:r>
          </a:p>
        </p:txBody>
      </p:sp>
      <p:sp>
        <p:nvSpPr>
          <p:cNvPr id="3" name="Content Placeholder 2">
            <a:extLst>
              <a:ext uri="{FF2B5EF4-FFF2-40B4-BE49-F238E27FC236}">
                <a16:creationId xmlns:a16="http://schemas.microsoft.com/office/drawing/2014/main" id="{A98A1BFE-68D1-463B-9D8C-B92D3504AD85}"/>
              </a:ext>
            </a:extLst>
          </p:cNvPr>
          <p:cNvSpPr>
            <a:spLocks noGrp="1"/>
          </p:cNvSpPr>
          <p:nvPr>
            <p:ph idx="1"/>
          </p:nvPr>
        </p:nvSpPr>
        <p:spPr/>
        <p:txBody>
          <a:bodyPr/>
          <a:lstStyle/>
          <a:p>
            <a:r>
              <a:rPr lang="en-US" dirty="0"/>
              <a:t>Serverless &amp; Containers are</a:t>
            </a:r>
          </a:p>
          <a:p>
            <a:pPr lvl="1"/>
            <a:r>
              <a:rPr lang="en-US" dirty="0"/>
              <a:t>Peanut Butter &amp; Jelly</a:t>
            </a:r>
          </a:p>
          <a:p>
            <a:endParaRPr lang="en-US" dirty="0"/>
          </a:p>
          <a:p>
            <a:r>
              <a:rPr lang="en-US" dirty="0"/>
              <a:t>Needed</a:t>
            </a:r>
          </a:p>
          <a:p>
            <a:pPr lvl="1"/>
            <a:r>
              <a:rPr lang="en-US" dirty="0"/>
              <a:t>Security – Container Isolation</a:t>
            </a:r>
          </a:p>
          <a:p>
            <a:pPr lvl="1"/>
            <a:r>
              <a:rPr lang="en-US" dirty="0"/>
              <a:t>Any Image, Anywhere</a:t>
            </a:r>
          </a:p>
          <a:p>
            <a:pPr marL="609585" lvl="1" indent="0">
              <a:buNone/>
            </a:pPr>
            <a:endParaRPr lang="en-US" dirty="0"/>
          </a:p>
        </p:txBody>
      </p:sp>
      <p:sp>
        <p:nvSpPr>
          <p:cNvPr id="5" name="Rectangle 4">
            <a:extLst>
              <a:ext uri="{FF2B5EF4-FFF2-40B4-BE49-F238E27FC236}">
                <a16:creationId xmlns:a16="http://schemas.microsoft.com/office/drawing/2014/main" id="{8D9424D6-2CC1-4784-BA2A-E32FEA9CC8F6}"/>
              </a:ext>
            </a:extLst>
          </p:cNvPr>
          <p:cNvSpPr/>
          <p:nvPr/>
        </p:nvSpPr>
        <p:spPr>
          <a:xfrm>
            <a:off x="3962400" y="430640"/>
            <a:ext cx="990600" cy="830997"/>
          </a:xfrm>
          <a:prstGeom prst="rect">
            <a:avLst/>
          </a:prstGeom>
          <a:solidFill>
            <a:schemeClr val="bg1"/>
          </a:solidFill>
        </p:spPr>
        <p:txBody>
          <a:bodyPr wrap="square">
            <a:spAutoFit/>
          </a:bodyPr>
          <a:lstStyle/>
          <a:p>
            <a:pPr algn="ctr"/>
            <a:r>
              <a:rPr lang="en-US" sz="4800" dirty="0">
                <a:solidFill>
                  <a:srgbClr val="002060"/>
                </a:solidFill>
                <a:latin typeface="Arial Bold" pitchFamily="-72" charset="0"/>
              </a:rPr>
              <a:t>&amp;</a:t>
            </a:r>
            <a:endParaRPr lang="en-US" dirty="0"/>
          </a:p>
        </p:txBody>
      </p:sp>
    </p:spTree>
    <p:extLst>
      <p:ext uri="{BB962C8B-B14F-4D97-AF65-F5344CB8AC3E}">
        <p14:creationId xmlns:p14="http://schemas.microsoft.com/office/powerpoint/2010/main" val="375929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vertical)">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500"/>
                                        <p:tgtEl>
                                          <p:spTgt spid="3">
                                            <p:txEl>
                                              <p:pRg st="4" end="4"/>
                                            </p:txEl>
                                          </p:spTgt>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294EE9-3635-44AB-AC3E-41810688567C}"/>
              </a:ext>
            </a:extLst>
          </p:cNvPr>
          <p:cNvSpPr>
            <a:spLocks noGrp="1"/>
          </p:cNvSpPr>
          <p:nvPr>
            <p:ph type="title"/>
          </p:nvPr>
        </p:nvSpPr>
        <p:spPr>
          <a:xfrm>
            <a:off x="609600" y="274639"/>
            <a:ext cx="10972800" cy="1143000"/>
          </a:xfrm>
        </p:spPr>
        <p:txBody>
          <a:bodyPr/>
          <a:lstStyle/>
          <a:p>
            <a:r>
              <a:rPr lang="en-US" dirty="0"/>
              <a:t>Serverless</a:t>
            </a:r>
          </a:p>
        </p:txBody>
      </p:sp>
      <p:sp>
        <p:nvSpPr>
          <p:cNvPr id="6" name="Content Placeholder 5">
            <a:extLst>
              <a:ext uri="{FF2B5EF4-FFF2-40B4-BE49-F238E27FC236}">
                <a16:creationId xmlns:a16="http://schemas.microsoft.com/office/drawing/2014/main" id="{B9514C6D-AD95-46C1-B1F7-470B7FE1191D}"/>
              </a:ext>
            </a:extLst>
          </p:cNvPr>
          <p:cNvSpPr>
            <a:spLocks noGrp="1"/>
          </p:cNvSpPr>
          <p:nvPr>
            <p:ph idx="1"/>
          </p:nvPr>
        </p:nvSpPr>
        <p:spPr>
          <a:xfrm>
            <a:off x="609600" y="1600201"/>
            <a:ext cx="10972800" cy="4525963"/>
          </a:xfrm>
        </p:spPr>
        <p:txBody>
          <a:bodyPr/>
          <a:lstStyle/>
          <a:p>
            <a:r>
              <a:rPr lang="en-US" dirty="0"/>
              <a:t>Provision resources as you need them</a:t>
            </a:r>
          </a:p>
          <a:p>
            <a:r>
              <a:rPr lang="en-US" dirty="0"/>
              <a:t>Scales from zero, to infinity</a:t>
            </a:r>
          </a:p>
          <a:p>
            <a:r>
              <a:rPr lang="en-US" dirty="0"/>
              <a:t>You focus on the “code”</a:t>
            </a:r>
          </a:p>
          <a:p>
            <a:r>
              <a:rPr lang="en-US" dirty="0"/>
              <a:t>No infrastructure management</a:t>
            </a:r>
          </a:p>
          <a:p>
            <a:r>
              <a:rPr lang="en-US" dirty="0"/>
              <a:t>An evolution, moving up the stack</a:t>
            </a:r>
          </a:p>
        </p:txBody>
      </p:sp>
      <p:pic>
        <p:nvPicPr>
          <p:cNvPr id="10" name="Picture 9" descr="Data Box Edge">
            <a:extLst>
              <a:ext uri="{FF2B5EF4-FFF2-40B4-BE49-F238E27FC236}">
                <a16:creationId xmlns:a16="http://schemas.microsoft.com/office/drawing/2014/main" id="{6ADE223E-B74E-44D4-9F78-6DB6A98DF3D4}"/>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8229600" y="4586476"/>
            <a:ext cx="2975948" cy="1674988"/>
          </a:xfrm>
          <a:prstGeom prst="rect">
            <a:avLst/>
          </a:prstGeom>
          <a:effectLst/>
        </p:spPr>
      </p:pic>
      <p:pic>
        <p:nvPicPr>
          <p:cNvPr id="11" name="Picture 10" descr="Data Box Edge">
            <a:extLst>
              <a:ext uri="{FF2B5EF4-FFF2-40B4-BE49-F238E27FC236}">
                <a16:creationId xmlns:a16="http://schemas.microsoft.com/office/drawing/2014/main" id="{26A391D6-3763-4356-A295-8ACE7B05D94C}"/>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8229600" y="4385743"/>
            <a:ext cx="2975948" cy="1674988"/>
          </a:xfrm>
          <a:prstGeom prst="rect">
            <a:avLst/>
          </a:prstGeom>
          <a:effectLst/>
        </p:spPr>
      </p:pic>
      <p:pic>
        <p:nvPicPr>
          <p:cNvPr id="12" name="Picture 11" descr="Data Box Edge">
            <a:extLst>
              <a:ext uri="{FF2B5EF4-FFF2-40B4-BE49-F238E27FC236}">
                <a16:creationId xmlns:a16="http://schemas.microsoft.com/office/drawing/2014/main" id="{B9D15AB4-7150-4756-A256-ED9C03D0C755}"/>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8229600" y="4185010"/>
            <a:ext cx="2975948" cy="1674988"/>
          </a:xfrm>
          <a:prstGeom prst="rect">
            <a:avLst/>
          </a:prstGeom>
          <a:effectLst/>
        </p:spPr>
      </p:pic>
      <p:pic>
        <p:nvPicPr>
          <p:cNvPr id="13" name="Picture 12" descr="Data Box Edge">
            <a:extLst>
              <a:ext uri="{FF2B5EF4-FFF2-40B4-BE49-F238E27FC236}">
                <a16:creationId xmlns:a16="http://schemas.microsoft.com/office/drawing/2014/main" id="{D1AC68E3-85BA-4CD2-8EF4-61196C3AE0A1}"/>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8229600" y="3984277"/>
            <a:ext cx="2975948" cy="1674988"/>
          </a:xfrm>
          <a:prstGeom prst="rect">
            <a:avLst/>
          </a:prstGeom>
          <a:effectLst/>
        </p:spPr>
      </p:pic>
      <p:pic>
        <p:nvPicPr>
          <p:cNvPr id="14" name="Picture 13" descr="Data Box Edge">
            <a:extLst>
              <a:ext uri="{FF2B5EF4-FFF2-40B4-BE49-F238E27FC236}">
                <a16:creationId xmlns:a16="http://schemas.microsoft.com/office/drawing/2014/main" id="{067ACA84-1E02-45E3-BDD1-E00122408DC1}"/>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8229600" y="3783544"/>
            <a:ext cx="2975948" cy="1674988"/>
          </a:xfrm>
          <a:prstGeom prst="rect">
            <a:avLst/>
          </a:prstGeom>
          <a:effectLst/>
        </p:spPr>
      </p:pic>
      <p:pic>
        <p:nvPicPr>
          <p:cNvPr id="15" name="Picture 14" descr="Data Box Edge">
            <a:extLst>
              <a:ext uri="{FF2B5EF4-FFF2-40B4-BE49-F238E27FC236}">
                <a16:creationId xmlns:a16="http://schemas.microsoft.com/office/drawing/2014/main" id="{0AE6FA00-B713-41BB-B5DD-79DB98C0D4F4}"/>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8229600" y="3582811"/>
            <a:ext cx="2975948" cy="1674988"/>
          </a:xfrm>
          <a:prstGeom prst="rect">
            <a:avLst/>
          </a:prstGeom>
          <a:effectLst/>
        </p:spPr>
      </p:pic>
      <p:pic>
        <p:nvPicPr>
          <p:cNvPr id="16" name="Picture 15" descr="Data Box Edge">
            <a:extLst>
              <a:ext uri="{FF2B5EF4-FFF2-40B4-BE49-F238E27FC236}">
                <a16:creationId xmlns:a16="http://schemas.microsoft.com/office/drawing/2014/main" id="{E7F0E6E9-1335-4C5E-9F51-F2BF46B1A326}"/>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8229600" y="3382078"/>
            <a:ext cx="2975948" cy="1674988"/>
          </a:xfrm>
          <a:prstGeom prst="rect">
            <a:avLst/>
          </a:prstGeom>
          <a:effectLst/>
        </p:spPr>
      </p:pic>
      <p:pic>
        <p:nvPicPr>
          <p:cNvPr id="17" name="Picture 16" descr="Data Box Edge">
            <a:extLst>
              <a:ext uri="{FF2B5EF4-FFF2-40B4-BE49-F238E27FC236}">
                <a16:creationId xmlns:a16="http://schemas.microsoft.com/office/drawing/2014/main" id="{67EAE52F-D49E-4211-8321-A9C585B3FAD9}"/>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8229600" y="3181345"/>
            <a:ext cx="2975948" cy="1674988"/>
          </a:xfrm>
          <a:prstGeom prst="rect">
            <a:avLst/>
          </a:prstGeom>
          <a:effectLst/>
        </p:spPr>
      </p:pic>
      <p:sp>
        <p:nvSpPr>
          <p:cNvPr id="3" name="Rectangle 2">
            <a:extLst>
              <a:ext uri="{FF2B5EF4-FFF2-40B4-BE49-F238E27FC236}">
                <a16:creationId xmlns:a16="http://schemas.microsoft.com/office/drawing/2014/main" id="{730B7D6B-DA4B-43EB-8FAE-A8DD492B7C4A}"/>
              </a:ext>
            </a:extLst>
          </p:cNvPr>
          <p:cNvSpPr/>
          <p:nvPr/>
        </p:nvSpPr>
        <p:spPr>
          <a:xfrm>
            <a:off x="6629400" y="2255443"/>
            <a:ext cx="2646878" cy="646331"/>
          </a:xfrm>
          <a:prstGeom prst="rect">
            <a:avLst/>
          </a:prstGeom>
        </p:spPr>
        <p:txBody>
          <a:bodyPr wrap="none">
            <a:spAutoFit/>
          </a:bodyPr>
          <a:lstStyle/>
          <a:p>
            <a:r>
              <a:rPr lang="en-US" sz="3600" dirty="0">
                <a:solidFill>
                  <a:srgbClr val="000000"/>
                </a:solidFill>
              </a:rPr>
              <a:t>and beyond</a:t>
            </a:r>
            <a:endParaRPr lang="en-US" dirty="0"/>
          </a:p>
        </p:txBody>
      </p:sp>
    </p:spTree>
    <p:extLst>
      <p:ext uri="{BB962C8B-B14F-4D97-AF65-F5344CB8AC3E}">
        <p14:creationId xmlns:p14="http://schemas.microsoft.com/office/powerpoint/2010/main" val="407778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250"/>
                                        <p:tgtEl>
                                          <p:spTgt spid="10"/>
                                        </p:tgtEl>
                                      </p:cBhvr>
                                    </p:animEffect>
                                    <p:anim calcmode="lin" valueType="num">
                                      <p:cBhvr>
                                        <p:cTn id="7" dur="250"/>
                                        <p:tgtEl>
                                          <p:spTgt spid="10"/>
                                        </p:tgtEl>
                                        <p:attrNameLst>
                                          <p:attrName>ppt_x</p:attrName>
                                        </p:attrNameLst>
                                      </p:cBhvr>
                                      <p:tavLst>
                                        <p:tav tm="0">
                                          <p:val>
                                            <p:strVal val="ppt_x"/>
                                          </p:val>
                                        </p:tav>
                                        <p:tav tm="100000">
                                          <p:val>
                                            <p:strVal val="ppt_x"/>
                                          </p:val>
                                        </p:tav>
                                      </p:tavLst>
                                    </p:anim>
                                    <p:anim calcmode="lin" valueType="num">
                                      <p:cBhvr>
                                        <p:cTn id="8" dur="250"/>
                                        <p:tgtEl>
                                          <p:spTgt spid="10"/>
                                        </p:tgtEl>
                                        <p:attrNameLst>
                                          <p:attrName>ppt_y</p:attrName>
                                        </p:attrNameLst>
                                      </p:cBhvr>
                                      <p:tavLst>
                                        <p:tav tm="0">
                                          <p:val>
                                            <p:strVal val="ppt_y"/>
                                          </p:val>
                                        </p:tav>
                                        <p:tav tm="100000">
                                          <p:val>
                                            <p:strVal val="ppt_y+.1"/>
                                          </p:val>
                                        </p:tav>
                                      </p:tavLst>
                                    </p:anim>
                                    <p:set>
                                      <p:cBhvr>
                                        <p:cTn id="9" dur="1" fill="hold">
                                          <p:stCondLst>
                                            <p:cond delay="249"/>
                                          </p:stCondLst>
                                        </p:cTn>
                                        <p:tgtEl>
                                          <p:spTgt spid="10"/>
                                        </p:tgtEl>
                                        <p:attrNameLst>
                                          <p:attrName>style.visibility</p:attrName>
                                        </p:attrNameLst>
                                      </p:cBhvr>
                                      <p:to>
                                        <p:strVal val="hidden"/>
                                      </p:to>
                                    </p:set>
                                  </p:childTnLst>
                                </p:cTn>
                              </p:par>
                              <p:par>
                                <p:cTn id="10" presetID="42" presetClass="exit" presetSubtype="0" fill="hold" nodeType="withEffect">
                                  <p:stCondLst>
                                    <p:cond delay="100"/>
                                  </p:stCondLst>
                                  <p:childTnLst>
                                    <p:animEffect transition="out" filter="fade">
                                      <p:cBhvr>
                                        <p:cTn id="11" dur="250"/>
                                        <p:tgtEl>
                                          <p:spTgt spid="11"/>
                                        </p:tgtEl>
                                      </p:cBhvr>
                                    </p:animEffect>
                                    <p:anim calcmode="lin" valueType="num">
                                      <p:cBhvr>
                                        <p:cTn id="12" dur="250"/>
                                        <p:tgtEl>
                                          <p:spTgt spid="11"/>
                                        </p:tgtEl>
                                        <p:attrNameLst>
                                          <p:attrName>ppt_x</p:attrName>
                                        </p:attrNameLst>
                                      </p:cBhvr>
                                      <p:tavLst>
                                        <p:tav tm="0">
                                          <p:val>
                                            <p:strVal val="ppt_x"/>
                                          </p:val>
                                        </p:tav>
                                        <p:tav tm="100000">
                                          <p:val>
                                            <p:strVal val="ppt_x"/>
                                          </p:val>
                                        </p:tav>
                                      </p:tavLst>
                                    </p:anim>
                                    <p:anim calcmode="lin" valueType="num">
                                      <p:cBhvr>
                                        <p:cTn id="13" dur="250"/>
                                        <p:tgtEl>
                                          <p:spTgt spid="11"/>
                                        </p:tgtEl>
                                        <p:attrNameLst>
                                          <p:attrName>ppt_y</p:attrName>
                                        </p:attrNameLst>
                                      </p:cBhvr>
                                      <p:tavLst>
                                        <p:tav tm="0">
                                          <p:val>
                                            <p:strVal val="ppt_y"/>
                                          </p:val>
                                        </p:tav>
                                        <p:tav tm="100000">
                                          <p:val>
                                            <p:strVal val="ppt_y+.1"/>
                                          </p:val>
                                        </p:tav>
                                      </p:tavLst>
                                    </p:anim>
                                    <p:set>
                                      <p:cBhvr>
                                        <p:cTn id="14" dur="1" fill="hold">
                                          <p:stCondLst>
                                            <p:cond delay="249"/>
                                          </p:stCondLst>
                                        </p:cTn>
                                        <p:tgtEl>
                                          <p:spTgt spid="11"/>
                                        </p:tgtEl>
                                        <p:attrNameLst>
                                          <p:attrName>style.visibility</p:attrName>
                                        </p:attrNameLst>
                                      </p:cBhvr>
                                      <p:to>
                                        <p:strVal val="hidden"/>
                                      </p:to>
                                    </p:set>
                                  </p:childTnLst>
                                </p:cTn>
                              </p:par>
                              <p:par>
                                <p:cTn id="15" presetID="42" presetClass="exit" presetSubtype="0" fill="hold" nodeType="withEffect">
                                  <p:stCondLst>
                                    <p:cond delay="300"/>
                                  </p:stCondLst>
                                  <p:childTnLst>
                                    <p:animEffect transition="out" filter="fade">
                                      <p:cBhvr>
                                        <p:cTn id="16" dur="250"/>
                                        <p:tgtEl>
                                          <p:spTgt spid="12"/>
                                        </p:tgtEl>
                                      </p:cBhvr>
                                    </p:animEffect>
                                    <p:anim calcmode="lin" valueType="num">
                                      <p:cBhvr>
                                        <p:cTn id="17" dur="250"/>
                                        <p:tgtEl>
                                          <p:spTgt spid="12"/>
                                        </p:tgtEl>
                                        <p:attrNameLst>
                                          <p:attrName>ppt_x</p:attrName>
                                        </p:attrNameLst>
                                      </p:cBhvr>
                                      <p:tavLst>
                                        <p:tav tm="0">
                                          <p:val>
                                            <p:strVal val="ppt_x"/>
                                          </p:val>
                                        </p:tav>
                                        <p:tav tm="100000">
                                          <p:val>
                                            <p:strVal val="ppt_x"/>
                                          </p:val>
                                        </p:tav>
                                      </p:tavLst>
                                    </p:anim>
                                    <p:anim calcmode="lin" valueType="num">
                                      <p:cBhvr>
                                        <p:cTn id="18" dur="250"/>
                                        <p:tgtEl>
                                          <p:spTgt spid="12"/>
                                        </p:tgtEl>
                                        <p:attrNameLst>
                                          <p:attrName>ppt_y</p:attrName>
                                        </p:attrNameLst>
                                      </p:cBhvr>
                                      <p:tavLst>
                                        <p:tav tm="0">
                                          <p:val>
                                            <p:strVal val="ppt_y"/>
                                          </p:val>
                                        </p:tav>
                                        <p:tav tm="100000">
                                          <p:val>
                                            <p:strVal val="ppt_y+.1"/>
                                          </p:val>
                                        </p:tav>
                                      </p:tavLst>
                                    </p:anim>
                                    <p:set>
                                      <p:cBhvr>
                                        <p:cTn id="19" dur="1" fill="hold">
                                          <p:stCondLst>
                                            <p:cond delay="249"/>
                                          </p:stCondLst>
                                        </p:cTn>
                                        <p:tgtEl>
                                          <p:spTgt spid="12"/>
                                        </p:tgtEl>
                                        <p:attrNameLst>
                                          <p:attrName>style.visibility</p:attrName>
                                        </p:attrNameLst>
                                      </p:cBhvr>
                                      <p:to>
                                        <p:strVal val="hidden"/>
                                      </p:to>
                                    </p:set>
                                  </p:childTnLst>
                                </p:cTn>
                              </p:par>
                              <p:par>
                                <p:cTn id="20" presetID="42" presetClass="exit" presetSubtype="0" fill="hold" nodeType="withEffect">
                                  <p:stCondLst>
                                    <p:cond delay="400"/>
                                  </p:stCondLst>
                                  <p:childTnLst>
                                    <p:animEffect transition="out" filter="fade">
                                      <p:cBhvr>
                                        <p:cTn id="21" dur="250"/>
                                        <p:tgtEl>
                                          <p:spTgt spid="13"/>
                                        </p:tgtEl>
                                      </p:cBhvr>
                                    </p:animEffect>
                                    <p:anim calcmode="lin" valueType="num">
                                      <p:cBhvr>
                                        <p:cTn id="22" dur="250"/>
                                        <p:tgtEl>
                                          <p:spTgt spid="13"/>
                                        </p:tgtEl>
                                        <p:attrNameLst>
                                          <p:attrName>ppt_x</p:attrName>
                                        </p:attrNameLst>
                                      </p:cBhvr>
                                      <p:tavLst>
                                        <p:tav tm="0">
                                          <p:val>
                                            <p:strVal val="ppt_x"/>
                                          </p:val>
                                        </p:tav>
                                        <p:tav tm="100000">
                                          <p:val>
                                            <p:strVal val="ppt_x"/>
                                          </p:val>
                                        </p:tav>
                                      </p:tavLst>
                                    </p:anim>
                                    <p:anim calcmode="lin" valueType="num">
                                      <p:cBhvr>
                                        <p:cTn id="23" dur="250"/>
                                        <p:tgtEl>
                                          <p:spTgt spid="13"/>
                                        </p:tgtEl>
                                        <p:attrNameLst>
                                          <p:attrName>ppt_y</p:attrName>
                                        </p:attrNameLst>
                                      </p:cBhvr>
                                      <p:tavLst>
                                        <p:tav tm="0">
                                          <p:val>
                                            <p:strVal val="ppt_y"/>
                                          </p:val>
                                        </p:tav>
                                        <p:tav tm="100000">
                                          <p:val>
                                            <p:strVal val="ppt_y+.1"/>
                                          </p:val>
                                        </p:tav>
                                      </p:tavLst>
                                    </p:anim>
                                    <p:set>
                                      <p:cBhvr>
                                        <p:cTn id="24" dur="1" fill="hold">
                                          <p:stCondLst>
                                            <p:cond delay="249"/>
                                          </p:stCondLst>
                                        </p:cTn>
                                        <p:tgtEl>
                                          <p:spTgt spid="13"/>
                                        </p:tgtEl>
                                        <p:attrNameLst>
                                          <p:attrName>style.visibility</p:attrName>
                                        </p:attrNameLst>
                                      </p:cBhvr>
                                      <p:to>
                                        <p:strVal val="hidden"/>
                                      </p:to>
                                    </p:set>
                                  </p:childTnLst>
                                </p:cTn>
                              </p:par>
                              <p:par>
                                <p:cTn id="25" presetID="42" presetClass="exit" presetSubtype="0" fill="hold" nodeType="withEffect">
                                  <p:stCondLst>
                                    <p:cond delay="500"/>
                                  </p:stCondLst>
                                  <p:childTnLst>
                                    <p:animEffect transition="out" filter="fade">
                                      <p:cBhvr>
                                        <p:cTn id="26" dur="250"/>
                                        <p:tgtEl>
                                          <p:spTgt spid="14"/>
                                        </p:tgtEl>
                                      </p:cBhvr>
                                    </p:animEffect>
                                    <p:anim calcmode="lin" valueType="num">
                                      <p:cBhvr>
                                        <p:cTn id="27" dur="250"/>
                                        <p:tgtEl>
                                          <p:spTgt spid="14"/>
                                        </p:tgtEl>
                                        <p:attrNameLst>
                                          <p:attrName>ppt_x</p:attrName>
                                        </p:attrNameLst>
                                      </p:cBhvr>
                                      <p:tavLst>
                                        <p:tav tm="0">
                                          <p:val>
                                            <p:strVal val="ppt_x"/>
                                          </p:val>
                                        </p:tav>
                                        <p:tav tm="100000">
                                          <p:val>
                                            <p:strVal val="ppt_x"/>
                                          </p:val>
                                        </p:tav>
                                      </p:tavLst>
                                    </p:anim>
                                    <p:anim calcmode="lin" valueType="num">
                                      <p:cBhvr>
                                        <p:cTn id="28" dur="250"/>
                                        <p:tgtEl>
                                          <p:spTgt spid="14"/>
                                        </p:tgtEl>
                                        <p:attrNameLst>
                                          <p:attrName>ppt_y</p:attrName>
                                        </p:attrNameLst>
                                      </p:cBhvr>
                                      <p:tavLst>
                                        <p:tav tm="0">
                                          <p:val>
                                            <p:strVal val="ppt_y"/>
                                          </p:val>
                                        </p:tav>
                                        <p:tav tm="100000">
                                          <p:val>
                                            <p:strVal val="ppt_y+.1"/>
                                          </p:val>
                                        </p:tav>
                                      </p:tavLst>
                                    </p:anim>
                                    <p:set>
                                      <p:cBhvr>
                                        <p:cTn id="29" dur="1" fill="hold">
                                          <p:stCondLst>
                                            <p:cond delay="249"/>
                                          </p:stCondLst>
                                        </p:cTn>
                                        <p:tgtEl>
                                          <p:spTgt spid="14"/>
                                        </p:tgtEl>
                                        <p:attrNameLst>
                                          <p:attrName>style.visibility</p:attrName>
                                        </p:attrNameLst>
                                      </p:cBhvr>
                                      <p:to>
                                        <p:strVal val="hidden"/>
                                      </p:to>
                                    </p:set>
                                  </p:childTnLst>
                                </p:cTn>
                              </p:par>
                              <p:par>
                                <p:cTn id="30" presetID="42" presetClass="exit" presetSubtype="0" fill="hold" nodeType="withEffect">
                                  <p:stCondLst>
                                    <p:cond delay="600"/>
                                  </p:stCondLst>
                                  <p:childTnLst>
                                    <p:animEffect transition="out" filter="fade">
                                      <p:cBhvr>
                                        <p:cTn id="31" dur="250"/>
                                        <p:tgtEl>
                                          <p:spTgt spid="15"/>
                                        </p:tgtEl>
                                      </p:cBhvr>
                                    </p:animEffect>
                                    <p:anim calcmode="lin" valueType="num">
                                      <p:cBhvr>
                                        <p:cTn id="32" dur="250"/>
                                        <p:tgtEl>
                                          <p:spTgt spid="15"/>
                                        </p:tgtEl>
                                        <p:attrNameLst>
                                          <p:attrName>ppt_x</p:attrName>
                                        </p:attrNameLst>
                                      </p:cBhvr>
                                      <p:tavLst>
                                        <p:tav tm="0">
                                          <p:val>
                                            <p:strVal val="ppt_x"/>
                                          </p:val>
                                        </p:tav>
                                        <p:tav tm="100000">
                                          <p:val>
                                            <p:strVal val="ppt_x"/>
                                          </p:val>
                                        </p:tav>
                                      </p:tavLst>
                                    </p:anim>
                                    <p:anim calcmode="lin" valueType="num">
                                      <p:cBhvr>
                                        <p:cTn id="33" dur="250"/>
                                        <p:tgtEl>
                                          <p:spTgt spid="15"/>
                                        </p:tgtEl>
                                        <p:attrNameLst>
                                          <p:attrName>ppt_y</p:attrName>
                                        </p:attrNameLst>
                                      </p:cBhvr>
                                      <p:tavLst>
                                        <p:tav tm="0">
                                          <p:val>
                                            <p:strVal val="ppt_y"/>
                                          </p:val>
                                        </p:tav>
                                        <p:tav tm="100000">
                                          <p:val>
                                            <p:strVal val="ppt_y+.1"/>
                                          </p:val>
                                        </p:tav>
                                      </p:tavLst>
                                    </p:anim>
                                    <p:set>
                                      <p:cBhvr>
                                        <p:cTn id="34" dur="1" fill="hold">
                                          <p:stCondLst>
                                            <p:cond delay="249"/>
                                          </p:stCondLst>
                                        </p:cTn>
                                        <p:tgtEl>
                                          <p:spTgt spid="15"/>
                                        </p:tgtEl>
                                        <p:attrNameLst>
                                          <p:attrName>style.visibility</p:attrName>
                                        </p:attrNameLst>
                                      </p:cBhvr>
                                      <p:to>
                                        <p:strVal val="hidden"/>
                                      </p:to>
                                    </p:set>
                                  </p:childTnLst>
                                </p:cTn>
                              </p:par>
                              <p:par>
                                <p:cTn id="35" presetID="42" presetClass="exit" presetSubtype="0" fill="hold" nodeType="withEffect">
                                  <p:stCondLst>
                                    <p:cond delay="700"/>
                                  </p:stCondLst>
                                  <p:childTnLst>
                                    <p:animEffect transition="out" filter="fade">
                                      <p:cBhvr>
                                        <p:cTn id="36" dur="250"/>
                                        <p:tgtEl>
                                          <p:spTgt spid="16"/>
                                        </p:tgtEl>
                                      </p:cBhvr>
                                    </p:animEffect>
                                    <p:anim calcmode="lin" valueType="num">
                                      <p:cBhvr>
                                        <p:cTn id="37" dur="250"/>
                                        <p:tgtEl>
                                          <p:spTgt spid="16"/>
                                        </p:tgtEl>
                                        <p:attrNameLst>
                                          <p:attrName>ppt_x</p:attrName>
                                        </p:attrNameLst>
                                      </p:cBhvr>
                                      <p:tavLst>
                                        <p:tav tm="0">
                                          <p:val>
                                            <p:strVal val="ppt_x"/>
                                          </p:val>
                                        </p:tav>
                                        <p:tav tm="100000">
                                          <p:val>
                                            <p:strVal val="ppt_x"/>
                                          </p:val>
                                        </p:tav>
                                      </p:tavLst>
                                    </p:anim>
                                    <p:anim calcmode="lin" valueType="num">
                                      <p:cBhvr>
                                        <p:cTn id="38" dur="250"/>
                                        <p:tgtEl>
                                          <p:spTgt spid="16"/>
                                        </p:tgtEl>
                                        <p:attrNameLst>
                                          <p:attrName>ppt_y</p:attrName>
                                        </p:attrNameLst>
                                      </p:cBhvr>
                                      <p:tavLst>
                                        <p:tav tm="0">
                                          <p:val>
                                            <p:strVal val="ppt_y"/>
                                          </p:val>
                                        </p:tav>
                                        <p:tav tm="100000">
                                          <p:val>
                                            <p:strVal val="ppt_y+.1"/>
                                          </p:val>
                                        </p:tav>
                                      </p:tavLst>
                                    </p:anim>
                                    <p:set>
                                      <p:cBhvr>
                                        <p:cTn id="39" dur="1" fill="hold">
                                          <p:stCondLst>
                                            <p:cond delay="249"/>
                                          </p:stCondLst>
                                        </p:cTn>
                                        <p:tgtEl>
                                          <p:spTgt spid="16"/>
                                        </p:tgtEl>
                                        <p:attrNameLst>
                                          <p:attrName>style.visibility</p:attrName>
                                        </p:attrNameLst>
                                      </p:cBhvr>
                                      <p:to>
                                        <p:strVal val="hidden"/>
                                      </p:to>
                                    </p:set>
                                  </p:childTnLst>
                                </p:cTn>
                              </p:par>
                              <p:par>
                                <p:cTn id="40" presetID="42" presetClass="exit" presetSubtype="0" fill="hold" nodeType="withEffect">
                                  <p:stCondLst>
                                    <p:cond delay="800"/>
                                  </p:stCondLst>
                                  <p:childTnLst>
                                    <p:animEffect transition="out" filter="fade">
                                      <p:cBhvr>
                                        <p:cTn id="41" dur="250"/>
                                        <p:tgtEl>
                                          <p:spTgt spid="17"/>
                                        </p:tgtEl>
                                      </p:cBhvr>
                                    </p:animEffect>
                                    <p:anim calcmode="lin" valueType="num">
                                      <p:cBhvr>
                                        <p:cTn id="42" dur="250"/>
                                        <p:tgtEl>
                                          <p:spTgt spid="17"/>
                                        </p:tgtEl>
                                        <p:attrNameLst>
                                          <p:attrName>ppt_x</p:attrName>
                                        </p:attrNameLst>
                                      </p:cBhvr>
                                      <p:tavLst>
                                        <p:tav tm="0">
                                          <p:val>
                                            <p:strVal val="ppt_x"/>
                                          </p:val>
                                        </p:tav>
                                        <p:tav tm="100000">
                                          <p:val>
                                            <p:strVal val="ppt_x"/>
                                          </p:val>
                                        </p:tav>
                                      </p:tavLst>
                                    </p:anim>
                                    <p:anim calcmode="lin" valueType="num">
                                      <p:cBhvr>
                                        <p:cTn id="43" dur="250"/>
                                        <p:tgtEl>
                                          <p:spTgt spid="17"/>
                                        </p:tgtEl>
                                        <p:attrNameLst>
                                          <p:attrName>ppt_y</p:attrName>
                                        </p:attrNameLst>
                                      </p:cBhvr>
                                      <p:tavLst>
                                        <p:tav tm="0">
                                          <p:val>
                                            <p:strVal val="ppt_y"/>
                                          </p:val>
                                        </p:tav>
                                        <p:tav tm="100000">
                                          <p:val>
                                            <p:strVal val="ppt_y+.1"/>
                                          </p:val>
                                        </p:tav>
                                      </p:tavLst>
                                    </p:anim>
                                    <p:set>
                                      <p:cBhvr>
                                        <p:cTn id="44" dur="1" fill="hold">
                                          <p:stCondLst>
                                            <p:cond delay="249"/>
                                          </p:stCondLst>
                                        </p:cTn>
                                        <p:tgtEl>
                                          <p:spTgt spid="1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wipe(left)">
                                      <p:cBhvr>
                                        <p:cTn id="49" dur="500"/>
                                        <p:tgtEl>
                                          <p:spTgt spid="6">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6">
                                            <p:txEl>
                                              <p:pRg st="1" end="1"/>
                                            </p:txEl>
                                          </p:spTgt>
                                        </p:tgtEl>
                                        <p:attrNameLst>
                                          <p:attrName>style.visibility</p:attrName>
                                        </p:attrNameLst>
                                      </p:cBhvr>
                                      <p:to>
                                        <p:strVal val="visible"/>
                                      </p:to>
                                    </p:set>
                                    <p:animEffect transition="in" filter="wipe(left)">
                                      <p:cBhvr>
                                        <p:cTn id="54" dur="500"/>
                                        <p:tgtEl>
                                          <p:spTgt spid="6">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wipe(left)">
                                      <p:cBhvr>
                                        <p:cTn id="59" dur="500"/>
                                        <p:tgtEl>
                                          <p:spTgt spid="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6">
                                            <p:txEl>
                                              <p:pRg st="2" end="2"/>
                                            </p:txEl>
                                          </p:spTgt>
                                        </p:tgtEl>
                                        <p:attrNameLst>
                                          <p:attrName>style.visibility</p:attrName>
                                        </p:attrNameLst>
                                      </p:cBhvr>
                                      <p:to>
                                        <p:strVal val="visible"/>
                                      </p:to>
                                    </p:set>
                                    <p:animEffect transition="in" filter="wipe(left)">
                                      <p:cBhvr>
                                        <p:cTn id="64" dur="500"/>
                                        <p:tgtEl>
                                          <p:spTgt spid="6">
                                            <p:txEl>
                                              <p:pRg st="2" end="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6">
                                            <p:txEl>
                                              <p:pRg st="3" end="3"/>
                                            </p:txEl>
                                          </p:spTgt>
                                        </p:tgtEl>
                                        <p:attrNameLst>
                                          <p:attrName>style.visibility</p:attrName>
                                        </p:attrNameLst>
                                      </p:cBhvr>
                                      <p:to>
                                        <p:strVal val="visible"/>
                                      </p:to>
                                    </p:set>
                                    <p:animEffect transition="in" filter="wipe(left)">
                                      <p:cBhvr>
                                        <p:cTn id="69" dur="500"/>
                                        <p:tgtEl>
                                          <p:spTgt spid="6">
                                            <p:txEl>
                                              <p:pRg st="3" end="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
                                            <p:txEl>
                                              <p:pRg st="4" end="4"/>
                                            </p:txEl>
                                          </p:spTgt>
                                        </p:tgtEl>
                                        <p:attrNameLst>
                                          <p:attrName>style.visibility</p:attrName>
                                        </p:attrNameLst>
                                      </p:cBhvr>
                                      <p:to>
                                        <p:strVal val="visible"/>
                                      </p:to>
                                    </p:set>
                                    <p:animEffect transition="in" filter="wipe(left)">
                                      <p:cBhvr>
                                        <p:cTn id="74"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488B84F8-DE0D-4B22-B2E2-ECDAB21627DF}"/>
              </a:ext>
            </a:extLst>
          </p:cNvPr>
          <p:cNvGrpSpPr/>
          <p:nvPr/>
        </p:nvGrpSpPr>
        <p:grpSpPr>
          <a:xfrm>
            <a:off x="1381502" y="1920685"/>
            <a:ext cx="8194490" cy="3416848"/>
            <a:chOff x="-2998296" y="4774637"/>
            <a:chExt cx="2042042" cy="1364963"/>
          </a:xfrm>
        </p:grpSpPr>
        <p:sp>
          <p:nvSpPr>
            <p:cNvPr id="108" name="Freeform: Shape 107">
              <a:extLst>
                <a:ext uri="{FF2B5EF4-FFF2-40B4-BE49-F238E27FC236}">
                  <a16:creationId xmlns:a16="http://schemas.microsoft.com/office/drawing/2014/main" id="{995D4B96-1BF5-43F7-825B-6FD7BAE0C971}"/>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6619E3FE-FB70-4EDB-B7E3-FC7B6C0B8446}"/>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58CBFBF-B896-4665-9944-ECE051A4342A}"/>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65F844F9-B93A-468A-9946-4E2431691689}"/>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4A595553-7C48-4737-A02E-B74EB7B5C083}"/>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E2B51EC-39FF-4C4C-BCED-1A4F8EFD056D}"/>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3549647-105F-49CE-AC34-42E6B7646F1D}"/>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E25B288-5DB2-46D9-83D9-03F83582DE0E}"/>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F5C1526-264B-4F7C-8F1E-54D13C9FB91E}"/>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sp>
        <p:nvSpPr>
          <p:cNvPr id="5" name="Title 4">
            <a:extLst>
              <a:ext uri="{FF2B5EF4-FFF2-40B4-BE49-F238E27FC236}">
                <a16:creationId xmlns:a16="http://schemas.microsoft.com/office/drawing/2014/main" id="{78294EE9-3635-44AB-AC3E-41810688567C}"/>
              </a:ext>
            </a:extLst>
          </p:cNvPr>
          <p:cNvSpPr>
            <a:spLocks noGrp="1"/>
          </p:cNvSpPr>
          <p:nvPr>
            <p:ph type="title"/>
          </p:nvPr>
        </p:nvSpPr>
        <p:spPr>
          <a:xfrm>
            <a:off x="609600" y="274639"/>
            <a:ext cx="10972800" cy="1143000"/>
          </a:xfrm>
        </p:spPr>
        <p:txBody>
          <a:bodyPr/>
          <a:lstStyle/>
          <a:p>
            <a:r>
              <a:rPr lang="en-US" dirty="0"/>
              <a:t>Serverless</a:t>
            </a:r>
          </a:p>
        </p:txBody>
      </p:sp>
      <p:sp>
        <p:nvSpPr>
          <p:cNvPr id="7" name="Code">
            <a:extLst>
              <a:ext uri="{FF2B5EF4-FFF2-40B4-BE49-F238E27FC236}">
                <a16:creationId xmlns:a16="http://schemas.microsoft.com/office/drawing/2014/main" id="{B6824194-15C5-4232-9486-1D4A180F6BDE}"/>
              </a:ext>
            </a:extLst>
          </p:cNvPr>
          <p:cNvSpPr txBox="1"/>
          <p:nvPr/>
        </p:nvSpPr>
        <p:spPr>
          <a:xfrm>
            <a:off x="1455805" y="2205285"/>
            <a:ext cx="2050561" cy="769441"/>
          </a:xfrm>
          <a:prstGeom prst="rect">
            <a:avLst/>
          </a:prstGeom>
          <a:noFill/>
        </p:spPr>
        <p:txBody>
          <a:bodyPr wrap="none" rtlCol="0">
            <a:spAutoFit/>
          </a:bodyPr>
          <a:lstStyle/>
          <a:p>
            <a:r>
              <a:rPr lang="en-US" sz="4400" b="1" dirty="0">
                <a:latin typeface="Consolas" panose="020B0609020204030204" pitchFamily="49" charset="0"/>
              </a:rPr>
              <a:t>&lt;Code&gt;</a:t>
            </a:r>
          </a:p>
        </p:txBody>
      </p:sp>
      <p:sp>
        <p:nvSpPr>
          <p:cNvPr id="19" name="TextBox 18">
            <a:extLst>
              <a:ext uri="{FF2B5EF4-FFF2-40B4-BE49-F238E27FC236}">
                <a16:creationId xmlns:a16="http://schemas.microsoft.com/office/drawing/2014/main" id="{8B8E4FC8-0920-49B6-BCCD-8E3B7FEFDF51}"/>
              </a:ext>
            </a:extLst>
          </p:cNvPr>
          <p:cNvSpPr txBox="1"/>
          <p:nvPr/>
        </p:nvSpPr>
        <p:spPr>
          <a:xfrm>
            <a:off x="3520956" y="2965627"/>
            <a:ext cx="2444900" cy="1077218"/>
          </a:xfrm>
          <a:prstGeom prst="rect">
            <a:avLst/>
          </a:prstGeom>
          <a:noFill/>
        </p:spPr>
        <p:txBody>
          <a:bodyPr wrap="none" rtlCol="0">
            <a:spAutoFit/>
          </a:bodyPr>
          <a:lstStyle/>
          <a:p>
            <a:r>
              <a:rPr lang="en-US" sz="3200" b="1" dirty="0">
                <a:latin typeface="Consolas" panose="020B0609020204030204" pitchFamily="49" charset="0"/>
              </a:rPr>
              <a:t>Languages </a:t>
            </a:r>
            <a:br>
              <a:rPr lang="en-US" sz="3200" b="1" dirty="0">
                <a:latin typeface="Consolas" panose="020B0609020204030204" pitchFamily="49" charset="0"/>
              </a:rPr>
            </a:br>
            <a:r>
              <a:rPr lang="en-US" sz="3200" b="1" dirty="0">
                <a:latin typeface="Consolas" panose="020B0609020204030204" pitchFamily="49" charset="0"/>
              </a:rPr>
              <a:t>&amp; runtimes</a:t>
            </a:r>
          </a:p>
        </p:txBody>
      </p:sp>
      <p:pic>
        <p:nvPicPr>
          <p:cNvPr id="24" name="Picture 4" descr="Image result for linux icon png">
            <a:extLst>
              <a:ext uri="{FF2B5EF4-FFF2-40B4-BE49-F238E27FC236}">
                <a16:creationId xmlns:a16="http://schemas.microsoft.com/office/drawing/2014/main" id="{52A10B11-ECF5-40F8-9798-4D34AD0BCB1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17366" y="4412177"/>
            <a:ext cx="925358" cy="925356"/>
          </a:xfrm>
          <a:prstGeom prst="rect">
            <a:avLst/>
          </a:prstGeom>
          <a:noFill/>
          <a:extLst>
            <a:ext uri="{909E8E84-426E-40DD-AFC4-6F175D3DCCD1}">
              <a14:hiddenFill xmlns:a14="http://schemas.microsoft.com/office/drawing/2010/main">
                <a:solidFill>
                  <a:srgbClr val="FFFFFF"/>
                </a:solidFill>
              </a14:hiddenFill>
            </a:ext>
          </a:extLst>
        </p:spPr>
      </p:pic>
      <p:pic>
        <p:nvPicPr>
          <p:cNvPr id="26" name="Windows" descr="Related image">
            <a:extLst>
              <a:ext uri="{FF2B5EF4-FFF2-40B4-BE49-F238E27FC236}">
                <a16:creationId xmlns:a16="http://schemas.microsoft.com/office/drawing/2014/main" id="{95E2D7F1-60EB-41C5-A648-0BCA4B4AE27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579" t="19617" r="25733" b="15444"/>
          <a:stretch/>
        </p:blipFill>
        <p:spPr bwMode="auto">
          <a:xfrm>
            <a:off x="5141934" y="4509203"/>
            <a:ext cx="687152" cy="678183"/>
          </a:xfrm>
          <a:prstGeom prst="rect">
            <a:avLst/>
          </a:prstGeom>
          <a:noFill/>
          <a:extLst>
            <a:ext uri="{909E8E84-426E-40DD-AFC4-6F175D3DCCD1}">
              <a14:hiddenFill xmlns:a14="http://schemas.microsoft.com/office/drawing/2010/main">
                <a:solidFill>
                  <a:srgbClr val="FFFFFF"/>
                </a:solidFill>
              </a14:hiddenFill>
            </a:ext>
          </a:extLst>
        </p:spPr>
      </p:pic>
      <p:pic>
        <p:nvPicPr>
          <p:cNvPr id="30" name="Java" descr="Image result for java icon">
            <a:extLst>
              <a:ext uri="{FF2B5EF4-FFF2-40B4-BE49-F238E27FC236}">
                <a16:creationId xmlns:a16="http://schemas.microsoft.com/office/drawing/2014/main" id="{7ED8FB99-01E7-497E-AB33-B2403A1FCC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86549" y="2989074"/>
            <a:ext cx="800020" cy="8000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DotNet" descr="Image result for .net core logo">
            <a:extLst>
              <a:ext uri="{FF2B5EF4-FFF2-40B4-BE49-F238E27FC236}">
                <a16:creationId xmlns:a16="http://schemas.microsoft.com/office/drawing/2014/main" id="{61D5EE12-947D-4637-8D67-CD4811CCB6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69790" y="3046184"/>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Node" descr="Image result for node logo">
            <a:extLst>
              <a:ext uri="{FF2B5EF4-FFF2-40B4-BE49-F238E27FC236}">
                <a16:creationId xmlns:a16="http://schemas.microsoft.com/office/drawing/2014/main" id="{2561917F-1EBB-4817-8403-4FDBDBED231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98698" y="3086100"/>
            <a:ext cx="1119505"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Rust" descr="Related image">
            <a:extLst>
              <a:ext uri="{FF2B5EF4-FFF2-40B4-BE49-F238E27FC236}">
                <a16:creationId xmlns:a16="http://schemas.microsoft.com/office/drawing/2014/main" id="{CA1EB73E-53C5-4B32-842D-CC1C0EA667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47130" y="3091016"/>
            <a:ext cx="666939" cy="6664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GoLang" descr="Related image">
            <a:extLst>
              <a:ext uri="{FF2B5EF4-FFF2-40B4-BE49-F238E27FC236}">
                <a16:creationId xmlns:a16="http://schemas.microsoft.com/office/drawing/2014/main" id="{64B3E4AE-7CF0-4558-A7E0-3C44661026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78197" y="3010693"/>
            <a:ext cx="800021" cy="80002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ython" descr="Image result for python logo">
            <a:extLst>
              <a:ext uri="{FF2B5EF4-FFF2-40B4-BE49-F238E27FC236}">
                <a16:creationId xmlns:a16="http://schemas.microsoft.com/office/drawing/2014/main" id="{7E1FF85F-F18A-4CE0-BDE5-511DEA14AA9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80884" y="3010694"/>
            <a:ext cx="800021" cy="8000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Ruby" descr="Image result for ruby logo">
            <a:extLst>
              <a:ext uri="{FF2B5EF4-FFF2-40B4-BE49-F238E27FC236}">
                <a16:creationId xmlns:a16="http://schemas.microsoft.com/office/drawing/2014/main" id="{42394D1B-CE11-4CBB-86D5-678FD7CCD145}"/>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8869" r="18204"/>
          <a:stretch/>
        </p:blipFill>
        <p:spPr bwMode="auto">
          <a:xfrm>
            <a:off x="7180904" y="3049244"/>
            <a:ext cx="635314" cy="702114"/>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956509ED-0841-4954-8CA9-1443F66FA6A3}"/>
              </a:ext>
            </a:extLst>
          </p:cNvPr>
          <p:cNvSpPr txBox="1"/>
          <p:nvPr/>
        </p:nvSpPr>
        <p:spPr>
          <a:xfrm>
            <a:off x="7214448" y="2189895"/>
            <a:ext cx="2361544" cy="769441"/>
          </a:xfrm>
          <a:prstGeom prst="rect">
            <a:avLst/>
          </a:prstGeom>
          <a:noFill/>
        </p:spPr>
        <p:txBody>
          <a:bodyPr wrap="none" rtlCol="0">
            <a:spAutoFit/>
          </a:bodyPr>
          <a:lstStyle/>
          <a:p>
            <a:r>
              <a:rPr lang="en-US" sz="4400" b="1" dirty="0">
                <a:latin typeface="Consolas" panose="020B0609020204030204" pitchFamily="49" charset="0"/>
              </a:rPr>
              <a:t>Version</a:t>
            </a:r>
          </a:p>
        </p:txBody>
      </p:sp>
      <p:sp>
        <p:nvSpPr>
          <p:cNvPr id="40" name="TextBox 39">
            <a:extLst>
              <a:ext uri="{FF2B5EF4-FFF2-40B4-BE49-F238E27FC236}">
                <a16:creationId xmlns:a16="http://schemas.microsoft.com/office/drawing/2014/main" id="{94C33DF2-6BFE-4E86-8747-FA17E0FEC06C}"/>
              </a:ext>
            </a:extLst>
          </p:cNvPr>
          <p:cNvSpPr txBox="1"/>
          <p:nvPr/>
        </p:nvSpPr>
        <p:spPr>
          <a:xfrm>
            <a:off x="4462325" y="2765572"/>
            <a:ext cx="325730" cy="400110"/>
          </a:xfrm>
          <a:prstGeom prst="rect">
            <a:avLst/>
          </a:prstGeom>
          <a:noFill/>
        </p:spPr>
        <p:txBody>
          <a:bodyPr wrap="none" rtlCol="0">
            <a:spAutoFit/>
          </a:bodyPr>
          <a:lstStyle/>
          <a:p>
            <a:r>
              <a:rPr lang="en-US" sz="2000" b="1" dirty="0">
                <a:solidFill>
                  <a:srgbClr val="0070C0"/>
                </a:solidFill>
                <a:latin typeface="Consolas" panose="020B0609020204030204" pitchFamily="49" charset="0"/>
              </a:rPr>
              <a:t>1</a:t>
            </a:r>
          </a:p>
        </p:txBody>
      </p:sp>
      <p:sp>
        <p:nvSpPr>
          <p:cNvPr id="41" name="TextBox 40">
            <a:extLst>
              <a:ext uri="{FF2B5EF4-FFF2-40B4-BE49-F238E27FC236}">
                <a16:creationId xmlns:a16="http://schemas.microsoft.com/office/drawing/2014/main" id="{073669E5-B246-41F1-ACAE-5FC67B10DCC7}"/>
              </a:ext>
            </a:extLst>
          </p:cNvPr>
          <p:cNvSpPr txBox="1"/>
          <p:nvPr/>
        </p:nvSpPr>
        <p:spPr>
          <a:xfrm>
            <a:off x="4686116" y="2581790"/>
            <a:ext cx="607859" cy="400110"/>
          </a:xfrm>
          <a:prstGeom prst="rect">
            <a:avLst/>
          </a:prstGeom>
          <a:noFill/>
        </p:spPr>
        <p:txBody>
          <a:bodyPr wrap="none" rtlCol="0">
            <a:spAutoFit/>
          </a:bodyPr>
          <a:lstStyle/>
          <a:p>
            <a:r>
              <a:rPr lang="en-US" sz="2000" b="1" dirty="0">
                <a:solidFill>
                  <a:srgbClr val="0070C0"/>
                </a:solidFill>
                <a:latin typeface="Consolas" panose="020B0609020204030204" pitchFamily="49" charset="0"/>
              </a:rPr>
              <a:t>2.1</a:t>
            </a:r>
          </a:p>
        </p:txBody>
      </p:sp>
      <p:sp>
        <p:nvSpPr>
          <p:cNvPr id="42" name="TextBox 41">
            <a:extLst>
              <a:ext uri="{FF2B5EF4-FFF2-40B4-BE49-F238E27FC236}">
                <a16:creationId xmlns:a16="http://schemas.microsoft.com/office/drawing/2014/main" id="{48E5C90A-0B58-4D9E-A71D-17B58B32CBF9}"/>
              </a:ext>
            </a:extLst>
          </p:cNvPr>
          <p:cNvSpPr txBox="1"/>
          <p:nvPr/>
        </p:nvSpPr>
        <p:spPr>
          <a:xfrm>
            <a:off x="4954471" y="2189895"/>
            <a:ext cx="1595309" cy="400110"/>
          </a:xfrm>
          <a:prstGeom prst="rect">
            <a:avLst/>
          </a:prstGeom>
          <a:noFill/>
        </p:spPr>
        <p:txBody>
          <a:bodyPr wrap="none" rtlCol="0">
            <a:spAutoFit/>
          </a:bodyPr>
          <a:lstStyle/>
          <a:p>
            <a:r>
              <a:rPr lang="en-US" sz="2000" b="1" dirty="0">
                <a:solidFill>
                  <a:srgbClr val="0070C0"/>
                </a:solidFill>
                <a:latin typeface="Consolas" panose="020B0609020204030204" pitchFamily="49" charset="0"/>
              </a:rPr>
              <a:t>3.0preview</a:t>
            </a:r>
          </a:p>
        </p:txBody>
      </p:sp>
      <p:sp>
        <p:nvSpPr>
          <p:cNvPr id="43" name="TextBox 42">
            <a:extLst>
              <a:ext uri="{FF2B5EF4-FFF2-40B4-BE49-F238E27FC236}">
                <a16:creationId xmlns:a16="http://schemas.microsoft.com/office/drawing/2014/main" id="{7AF68A5E-83A0-4B1A-96FF-D8414260AE00}"/>
              </a:ext>
            </a:extLst>
          </p:cNvPr>
          <p:cNvSpPr txBox="1"/>
          <p:nvPr/>
        </p:nvSpPr>
        <p:spPr>
          <a:xfrm>
            <a:off x="6039726" y="2603167"/>
            <a:ext cx="325730" cy="400110"/>
          </a:xfrm>
          <a:prstGeom prst="rect">
            <a:avLst/>
          </a:prstGeom>
          <a:noFill/>
        </p:spPr>
        <p:txBody>
          <a:bodyPr wrap="none" rtlCol="0">
            <a:spAutoFit/>
          </a:bodyPr>
          <a:lstStyle/>
          <a:p>
            <a:r>
              <a:rPr lang="en-US" sz="2000" b="1" dirty="0">
                <a:solidFill>
                  <a:srgbClr val="0070C0"/>
                </a:solidFill>
                <a:latin typeface="Consolas" panose="020B0609020204030204" pitchFamily="49" charset="0"/>
              </a:rPr>
              <a:t>9</a:t>
            </a:r>
          </a:p>
        </p:txBody>
      </p:sp>
      <p:sp>
        <p:nvSpPr>
          <p:cNvPr id="44" name="TextBox 43">
            <a:extLst>
              <a:ext uri="{FF2B5EF4-FFF2-40B4-BE49-F238E27FC236}">
                <a16:creationId xmlns:a16="http://schemas.microsoft.com/office/drawing/2014/main" id="{654718D5-2CE9-4A75-94E5-3B95A7C42BB2}"/>
              </a:ext>
            </a:extLst>
          </p:cNvPr>
          <p:cNvSpPr txBox="1"/>
          <p:nvPr/>
        </p:nvSpPr>
        <p:spPr>
          <a:xfrm>
            <a:off x="6286181" y="2353739"/>
            <a:ext cx="832279" cy="400110"/>
          </a:xfrm>
          <a:prstGeom prst="rect">
            <a:avLst/>
          </a:prstGeom>
          <a:noFill/>
        </p:spPr>
        <p:txBody>
          <a:bodyPr wrap="none" rtlCol="0">
            <a:spAutoFit/>
          </a:bodyPr>
          <a:lstStyle/>
          <a:p>
            <a:r>
              <a:rPr lang="en-US" sz="2000" b="1" dirty="0">
                <a:solidFill>
                  <a:srgbClr val="0070C0"/>
                </a:solidFill>
                <a:latin typeface="Consolas" panose="020B0609020204030204" pitchFamily="49" charset="0"/>
              </a:rPr>
              <a:t>9</a:t>
            </a:r>
            <a:r>
              <a:rPr lang="en-US" b="1" dirty="0">
                <a:solidFill>
                  <a:srgbClr val="0070C0"/>
                </a:solidFill>
                <a:latin typeface="Consolas" panose="020B0609020204030204" pitchFamily="49" charset="0"/>
              </a:rPr>
              <a:t>.341</a:t>
            </a:r>
            <a:endParaRPr lang="en-US" sz="2000" b="1" dirty="0">
              <a:solidFill>
                <a:srgbClr val="0070C0"/>
              </a:solidFill>
              <a:latin typeface="Consolas" panose="020B0609020204030204" pitchFamily="49" charset="0"/>
            </a:endParaRPr>
          </a:p>
        </p:txBody>
      </p:sp>
      <p:grpSp>
        <p:nvGrpSpPr>
          <p:cNvPr id="32" name="Storage">
            <a:extLst>
              <a:ext uri="{FF2B5EF4-FFF2-40B4-BE49-F238E27FC236}">
                <a16:creationId xmlns:a16="http://schemas.microsoft.com/office/drawing/2014/main" id="{4EB9740C-E038-4D44-99C8-C06428333CD4}"/>
              </a:ext>
            </a:extLst>
          </p:cNvPr>
          <p:cNvGrpSpPr/>
          <p:nvPr/>
        </p:nvGrpSpPr>
        <p:grpSpPr>
          <a:xfrm>
            <a:off x="10922812" y="1953211"/>
            <a:ext cx="1016912" cy="1132889"/>
            <a:chOff x="9579960" y="5226853"/>
            <a:chExt cx="1016912" cy="1132889"/>
          </a:xfrm>
        </p:grpSpPr>
        <p:sp>
          <p:nvSpPr>
            <p:cNvPr id="45" name="Title 1">
              <a:extLst>
                <a:ext uri="{FF2B5EF4-FFF2-40B4-BE49-F238E27FC236}">
                  <a16:creationId xmlns:a16="http://schemas.microsoft.com/office/drawing/2014/main" id="{9C2719D6-33B8-4007-AF87-31DCF0370E17}"/>
                </a:ext>
              </a:extLst>
            </p:cNvPr>
            <p:cNvSpPr txBox="1">
              <a:spLocks/>
            </p:cNvSpPr>
            <p:nvPr/>
          </p:nvSpPr>
          <p:spPr>
            <a:xfrm>
              <a:off x="9579960" y="6144298"/>
              <a:ext cx="962821"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400" spc="0" dirty="0">
                  <a:solidFill>
                    <a:srgbClr val="000000"/>
                  </a:solidFill>
                  <a:latin typeface="Segoe UI Semibold" panose="020B0702040204020203" pitchFamily="34" charset="0"/>
                  <a:cs typeface="Segoe UI Semibold" panose="020B0702040204020203" pitchFamily="34" charset="0"/>
                </a:rPr>
                <a:t>Storage</a:t>
              </a:r>
            </a:p>
          </p:txBody>
        </p:sp>
        <p:sp>
          <p:nvSpPr>
            <p:cNvPr id="49" name="Freeform: Shape 48">
              <a:extLst>
                <a:ext uri="{FF2B5EF4-FFF2-40B4-BE49-F238E27FC236}">
                  <a16:creationId xmlns:a16="http://schemas.microsoft.com/office/drawing/2014/main" id="{80EACDE4-AEA5-481C-B9CF-B9EFFC1DF94E}"/>
                </a:ext>
              </a:extLst>
            </p:cNvPr>
            <p:cNvSpPr/>
            <p:nvPr/>
          </p:nvSpPr>
          <p:spPr>
            <a:xfrm>
              <a:off x="9705022" y="5226853"/>
              <a:ext cx="891850" cy="769441"/>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F78D4"/>
            </a:solidFill>
            <a:ln w="9525" cap="flat">
              <a:noFill/>
              <a:prstDash val="solid"/>
              <a:miter/>
            </a:ln>
          </p:spPr>
          <p:txBody>
            <a:bodyPr rtlCol="0" anchor="ctr"/>
            <a:lstStyle/>
            <a:p>
              <a:endParaRPr lang="en-US" sz="1200"/>
            </a:p>
          </p:txBody>
        </p:sp>
      </p:grpSp>
      <p:grpSp>
        <p:nvGrpSpPr>
          <p:cNvPr id="31" name="Config">
            <a:extLst>
              <a:ext uri="{FF2B5EF4-FFF2-40B4-BE49-F238E27FC236}">
                <a16:creationId xmlns:a16="http://schemas.microsoft.com/office/drawing/2014/main" id="{3C0D0953-4965-4352-9589-691FB763709C}"/>
              </a:ext>
            </a:extLst>
          </p:cNvPr>
          <p:cNvGrpSpPr/>
          <p:nvPr/>
        </p:nvGrpSpPr>
        <p:grpSpPr>
          <a:xfrm>
            <a:off x="10954308" y="4402069"/>
            <a:ext cx="962821" cy="1171547"/>
            <a:chOff x="8517511" y="5186284"/>
            <a:chExt cx="962821" cy="1171547"/>
          </a:xfrm>
        </p:grpSpPr>
        <p:pic>
          <p:nvPicPr>
            <p:cNvPr id="50" name="Graphic 49">
              <a:extLst>
                <a:ext uri="{FF2B5EF4-FFF2-40B4-BE49-F238E27FC236}">
                  <a16:creationId xmlns:a16="http://schemas.microsoft.com/office/drawing/2014/main" id="{4E216DC0-6E7D-40B8-99B9-535EA863983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36244" y="5186284"/>
              <a:ext cx="925357" cy="925357"/>
            </a:xfrm>
            <a:prstGeom prst="rect">
              <a:avLst/>
            </a:prstGeom>
          </p:spPr>
        </p:pic>
        <p:sp>
          <p:nvSpPr>
            <p:cNvPr id="51" name="Title 1">
              <a:extLst>
                <a:ext uri="{FF2B5EF4-FFF2-40B4-BE49-F238E27FC236}">
                  <a16:creationId xmlns:a16="http://schemas.microsoft.com/office/drawing/2014/main" id="{8F6E6F2C-29CD-43F0-A54B-AAE0B1EF0659}"/>
                </a:ext>
              </a:extLst>
            </p:cNvPr>
            <p:cNvSpPr txBox="1">
              <a:spLocks/>
            </p:cNvSpPr>
            <p:nvPr/>
          </p:nvSpPr>
          <p:spPr>
            <a:xfrm>
              <a:off x="8517511" y="6142387"/>
              <a:ext cx="962821"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400" spc="0" dirty="0">
                  <a:solidFill>
                    <a:srgbClr val="000000"/>
                  </a:solidFill>
                  <a:latin typeface="Segoe UI Semibold" panose="020B0702040204020203" pitchFamily="34" charset="0"/>
                  <a:cs typeface="Segoe UI Semibold" panose="020B0702040204020203" pitchFamily="34" charset="0"/>
                </a:rPr>
                <a:t>Config</a:t>
              </a:r>
            </a:p>
          </p:txBody>
        </p:sp>
      </p:grpSp>
      <p:grpSp>
        <p:nvGrpSpPr>
          <p:cNvPr id="9" name="Secrets">
            <a:extLst>
              <a:ext uri="{FF2B5EF4-FFF2-40B4-BE49-F238E27FC236}">
                <a16:creationId xmlns:a16="http://schemas.microsoft.com/office/drawing/2014/main" id="{58C3EEA0-B558-4EFA-861A-BD26F20D1E31}"/>
              </a:ext>
            </a:extLst>
          </p:cNvPr>
          <p:cNvGrpSpPr/>
          <p:nvPr/>
        </p:nvGrpSpPr>
        <p:grpSpPr>
          <a:xfrm>
            <a:off x="10968767" y="3207366"/>
            <a:ext cx="962821" cy="1129067"/>
            <a:chOff x="7544001" y="5226853"/>
            <a:chExt cx="962821" cy="1129067"/>
          </a:xfrm>
        </p:grpSpPr>
        <p:pic>
          <p:nvPicPr>
            <p:cNvPr id="47" name="Picture 46" descr="A close up of a sign&#10;&#10;Description automatically generated">
              <a:extLst>
                <a:ext uri="{FF2B5EF4-FFF2-40B4-BE49-F238E27FC236}">
                  <a16:creationId xmlns:a16="http://schemas.microsoft.com/office/drawing/2014/main" id="{F9FEA2E5-06FA-4747-9BB3-3A61D0CA55F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39362" y="5226853"/>
              <a:ext cx="772101" cy="772101"/>
            </a:xfrm>
            <a:prstGeom prst="rect">
              <a:avLst/>
            </a:prstGeom>
          </p:spPr>
        </p:pic>
        <p:sp>
          <p:nvSpPr>
            <p:cNvPr id="52" name="Title 1">
              <a:extLst>
                <a:ext uri="{FF2B5EF4-FFF2-40B4-BE49-F238E27FC236}">
                  <a16:creationId xmlns:a16="http://schemas.microsoft.com/office/drawing/2014/main" id="{D4EC280F-773F-4DB5-97D9-4B62DB4EA536}"/>
                </a:ext>
              </a:extLst>
            </p:cNvPr>
            <p:cNvSpPr txBox="1">
              <a:spLocks/>
            </p:cNvSpPr>
            <p:nvPr/>
          </p:nvSpPr>
          <p:spPr>
            <a:xfrm>
              <a:off x="7544001" y="6140476"/>
              <a:ext cx="962821"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400" spc="0" dirty="0">
                  <a:solidFill>
                    <a:srgbClr val="000000"/>
                  </a:solidFill>
                  <a:latin typeface="Segoe UI Semibold" panose="020B0702040204020203" pitchFamily="34" charset="0"/>
                  <a:cs typeface="Segoe UI Semibold" panose="020B0702040204020203" pitchFamily="34" charset="0"/>
                </a:rPr>
                <a:t>Secrets</a:t>
              </a:r>
            </a:p>
          </p:txBody>
        </p:sp>
      </p:grpSp>
      <p:pic>
        <p:nvPicPr>
          <p:cNvPr id="1044" name="Picture 20" descr="Related image">
            <a:extLst>
              <a:ext uri="{FF2B5EF4-FFF2-40B4-BE49-F238E27FC236}">
                <a16:creationId xmlns:a16="http://schemas.microsoft.com/office/drawing/2014/main" id="{BC5C5E8A-D9F9-449B-B285-0C78F691C1F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291713" y="35525"/>
            <a:ext cx="1715971" cy="1715971"/>
          </a:xfrm>
          <a:prstGeom prst="rect">
            <a:avLst/>
          </a:prstGeom>
          <a:noFill/>
          <a:extLst>
            <a:ext uri="{909E8E84-426E-40DD-AFC4-6F175D3DCCD1}">
              <a14:hiddenFill xmlns:a14="http://schemas.microsoft.com/office/drawing/2010/main">
                <a:solidFill>
                  <a:srgbClr val="FFFFFF"/>
                </a:solidFill>
              </a14:hiddenFill>
            </a:ext>
          </a:extLst>
        </p:spPr>
      </p:pic>
      <p:sp>
        <p:nvSpPr>
          <p:cNvPr id="57" name="Processing_E9F5" title="Icon of two interlocked gears">
            <a:extLst>
              <a:ext uri="{FF2B5EF4-FFF2-40B4-BE49-F238E27FC236}">
                <a16:creationId xmlns:a16="http://schemas.microsoft.com/office/drawing/2014/main" id="{8751DEDA-2867-49DA-8F9C-56736FF13BE3}"/>
              </a:ext>
            </a:extLst>
          </p:cNvPr>
          <p:cNvSpPr>
            <a:spLocks noChangeAspect="1" noEditPoints="1"/>
          </p:cNvSpPr>
          <p:nvPr/>
        </p:nvSpPr>
        <p:spPr bwMode="auto">
          <a:xfrm>
            <a:off x="9333442" y="177377"/>
            <a:ext cx="939961" cy="81864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5" name="Invocation">
            <a:extLst>
              <a:ext uri="{FF2B5EF4-FFF2-40B4-BE49-F238E27FC236}">
                <a16:creationId xmlns:a16="http://schemas.microsoft.com/office/drawing/2014/main" id="{B5CE564F-425A-452B-B23F-46B5923405A7}"/>
              </a:ext>
            </a:extLst>
          </p:cNvPr>
          <p:cNvGrpSpPr/>
          <p:nvPr/>
        </p:nvGrpSpPr>
        <p:grpSpPr>
          <a:xfrm>
            <a:off x="7691290" y="331764"/>
            <a:ext cx="1642152" cy="1630346"/>
            <a:chOff x="7691290" y="331764"/>
            <a:chExt cx="1642152" cy="1630346"/>
          </a:xfrm>
        </p:grpSpPr>
        <p:cxnSp>
          <p:nvCxnSpPr>
            <p:cNvPr id="34" name="Straight Arrow Connector 33">
              <a:extLst>
                <a:ext uri="{FF2B5EF4-FFF2-40B4-BE49-F238E27FC236}">
                  <a16:creationId xmlns:a16="http://schemas.microsoft.com/office/drawing/2014/main" id="{30FFB19D-E4C3-4496-841B-673C1BA662E8}"/>
                </a:ext>
              </a:extLst>
            </p:cNvPr>
            <p:cNvCxnSpPr>
              <a:cxnSpLocks/>
              <a:stCxn id="57" idx="16"/>
            </p:cNvCxnSpPr>
            <p:nvPr/>
          </p:nvCxnSpPr>
          <p:spPr>
            <a:xfrm flipH="1">
              <a:off x="7691290" y="495158"/>
              <a:ext cx="1642152" cy="146695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36" name="TextBox 35">
              <a:extLst>
                <a:ext uri="{FF2B5EF4-FFF2-40B4-BE49-F238E27FC236}">
                  <a16:creationId xmlns:a16="http://schemas.microsoft.com/office/drawing/2014/main" id="{2F953242-AF15-4192-8B04-D7D64A58E47D}"/>
                </a:ext>
              </a:extLst>
            </p:cNvPr>
            <p:cNvSpPr txBox="1"/>
            <p:nvPr/>
          </p:nvSpPr>
          <p:spPr>
            <a:xfrm>
              <a:off x="7981318" y="331764"/>
              <a:ext cx="1236236" cy="369332"/>
            </a:xfrm>
            <a:prstGeom prst="rect">
              <a:avLst/>
            </a:prstGeom>
            <a:noFill/>
          </p:spPr>
          <p:txBody>
            <a:bodyPr wrap="none" rtlCol="0">
              <a:spAutoFit/>
            </a:bodyPr>
            <a:lstStyle/>
            <a:p>
              <a:r>
                <a:rPr lang="en-US" dirty="0"/>
                <a:t>Invocation</a:t>
              </a:r>
            </a:p>
          </p:txBody>
        </p:sp>
      </p:grpSp>
      <p:grpSp>
        <p:nvGrpSpPr>
          <p:cNvPr id="56" name="Response">
            <a:extLst>
              <a:ext uri="{FF2B5EF4-FFF2-40B4-BE49-F238E27FC236}">
                <a16:creationId xmlns:a16="http://schemas.microsoft.com/office/drawing/2014/main" id="{2E1C4DFD-ED59-4FD7-95DC-24EB41DB015E}"/>
              </a:ext>
            </a:extLst>
          </p:cNvPr>
          <p:cNvGrpSpPr/>
          <p:nvPr/>
        </p:nvGrpSpPr>
        <p:grpSpPr>
          <a:xfrm>
            <a:off x="8950524" y="996021"/>
            <a:ext cx="1585856" cy="963514"/>
            <a:chOff x="8950524" y="996021"/>
            <a:chExt cx="1585856" cy="963514"/>
          </a:xfrm>
        </p:grpSpPr>
        <p:cxnSp>
          <p:nvCxnSpPr>
            <p:cNvPr id="62" name="Straight Arrow Connector 61">
              <a:extLst>
                <a:ext uri="{FF2B5EF4-FFF2-40B4-BE49-F238E27FC236}">
                  <a16:creationId xmlns:a16="http://schemas.microsoft.com/office/drawing/2014/main" id="{D6D8E1E0-FEE2-4C38-BD3B-E8AC44599C1C}"/>
                </a:ext>
              </a:extLst>
            </p:cNvPr>
            <p:cNvCxnSpPr>
              <a:cxnSpLocks/>
              <a:endCxn id="57" idx="33"/>
            </p:cNvCxnSpPr>
            <p:nvPr/>
          </p:nvCxnSpPr>
          <p:spPr>
            <a:xfrm flipV="1">
              <a:off x="8950524" y="996021"/>
              <a:ext cx="955840" cy="963514"/>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67" name="TextBox 66">
              <a:extLst>
                <a:ext uri="{FF2B5EF4-FFF2-40B4-BE49-F238E27FC236}">
                  <a16:creationId xmlns:a16="http://schemas.microsoft.com/office/drawing/2014/main" id="{AD884CBC-5EEC-42C0-B3E8-71C3E1937C3B}"/>
                </a:ext>
              </a:extLst>
            </p:cNvPr>
            <p:cNvSpPr txBox="1"/>
            <p:nvPr/>
          </p:nvSpPr>
          <p:spPr>
            <a:xfrm>
              <a:off x="9312968" y="1445546"/>
              <a:ext cx="1223412" cy="369332"/>
            </a:xfrm>
            <a:prstGeom prst="rect">
              <a:avLst/>
            </a:prstGeom>
            <a:noFill/>
          </p:spPr>
          <p:txBody>
            <a:bodyPr wrap="none" rtlCol="0">
              <a:spAutoFit/>
            </a:bodyPr>
            <a:lstStyle/>
            <a:p>
              <a:r>
                <a:rPr lang="en-US" dirty="0"/>
                <a:t>Response</a:t>
              </a:r>
            </a:p>
          </p:txBody>
        </p:sp>
      </p:grpSp>
      <p:sp>
        <p:nvSpPr>
          <p:cNvPr id="59" name="Rectangle 58">
            <a:extLst>
              <a:ext uri="{FF2B5EF4-FFF2-40B4-BE49-F238E27FC236}">
                <a16:creationId xmlns:a16="http://schemas.microsoft.com/office/drawing/2014/main" id="{1E55B979-9DF7-41B2-A56B-26BC12B4211E}"/>
              </a:ext>
            </a:extLst>
          </p:cNvPr>
          <p:cNvSpPr/>
          <p:nvPr/>
        </p:nvSpPr>
        <p:spPr>
          <a:xfrm>
            <a:off x="1441215" y="1976496"/>
            <a:ext cx="8083785" cy="3361037"/>
          </a:xfrm>
          <a:prstGeom prst="rect">
            <a:avLst/>
          </a:prstGeom>
          <a:noFill/>
          <a:ln w="76200">
            <a:solidFill>
              <a:srgbClr val="7676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de">
            <a:extLst>
              <a:ext uri="{FF2B5EF4-FFF2-40B4-BE49-F238E27FC236}">
                <a16:creationId xmlns:a16="http://schemas.microsoft.com/office/drawing/2014/main" id="{0129C8D5-F7F5-477B-8BC8-0AE8AEEA2C36}"/>
              </a:ext>
            </a:extLst>
          </p:cNvPr>
          <p:cNvSpPr txBox="1"/>
          <p:nvPr/>
        </p:nvSpPr>
        <p:spPr>
          <a:xfrm>
            <a:off x="1371600" y="1600200"/>
            <a:ext cx="5121915" cy="338554"/>
          </a:xfrm>
          <a:prstGeom prst="rect">
            <a:avLst/>
          </a:prstGeom>
          <a:noFill/>
        </p:spPr>
        <p:txBody>
          <a:bodyPr wrap="none" rtlCol="0">
            <a:spAutoFit/>
          </a:bodyPr>
          <a:lstStyle/>
          <a:p>
            <a:r>
              <a:rPr lang="en-US" sz="1600" b="1" dirty="0">
                <a:latin typeface="Consolas" panose="020B0609020204030204" pitchFamily="49" charset="0"/>
                <a:hlinkClick r:id="rId15"/>
              </a:rPr>
              <a:t>contoso.azurecr.io/warranty/checkstatus:ab2q</a:t>
            </a:r>
            <a:endParaRPr lang="en-US" sz="1600" b="1" dirty="0">
              <a:latin typeface="Consolas" panose="020B0609020204030204" pitchFamily="49" charset="0"/>
            </a:endParaRPr>
          </a:p>
        </p:txBody>
      </p:sp>
      <p:cxnSp>
        <p:nvCxnSpPr>
          <p:cNvPr id="119" name="Straight Arrow Connector 118">
            <a:extLst>
              <a:ext uri="{FF2B5EF4-FFF2-40B4-BE49-F238E27FC236}">
                <a16:creationId xmlns:a16="http://schemas.microsoft.com/office/drawing/2014/main" id="{8EBAFFF3-07A1-45CC-9892-75A397093BD0}"/>
              </a:ext>
            </a:extLst>
          </p:cNvPr>
          <p:cNvCxnSpPr>
            <a:cxnSpLocks/>
          </p:cNvCxnSpPr>
          <p:nvPr/>
        </p:nvCxnSpPr>
        <p:spPr>
          <a:xfrm>
            <a:off x="9601200" y="2420362"/>
            <a:ext cx="1397113"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23" name="Straight Arrow Connector 122">
            <a:extLst>
              <a:ext uri="{FF2B5EF4-FFF2-40B4-BE49-F238E27FC236}">
                <a16:creationId xmlns:a16="http://schemas.microsoft.com/office/drawing/2014/main" id="{1C91A68B-199D-4A5E-AD1C-AEDFA0DC42D3}"/>
              </a:ext>
            </a:extLst>
          </p:cNvPr>
          <p:cNvCxnSpPr>
            <a:cxnSpLocks/>
          </p:cNvCxnSpPr>
          <p:nvPr/>
        </p:nvCxnSpPr>
        <p:spPr>
          <a:xfrm>
            <a:off x="9601200" y="3718518"/>
            <a:ext cx="1397113"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24" name="Straight Arrow Connector 123">
            <a:extLst>
              <a:ext uri="{FF2B5EF4-FFF2-40B4-BE49-F238E27FC236}">
                <a16:creationId xmlns:a16="http://schemas.microsoft.com/office/drawing/2014/main" id="{E3496C11-057E-49F1-A843-4A59F219D423}"/>
              </a:ext>
            </a:extLst>
          </p:cNvPr>
          <p:cNvCxnSpPr>
            <a:cxnSpLocks/>
          </p:cNvCxnSpPr>
          <p:nvPr/>
        </p:nvCxnSpPr>
        <p:spPr>
          <a:xfrm>
            <a:off x="9601200" y="5016673"/>
            <a:ext cx="1397113"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6791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right)">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left)">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4"/>
                                        </p:tgtEl>
                                        <p:attrNameLst>
                                          <p:attrName>style.visibility</p:attrName>
                                        </p:attrNameLst>
                                      </p:cBhvr>
                                      <p:to>
                                        <p:strVal val="visible"/>
                                      </p:to>
                                    </p:set>
                                    <p:animEffect transition="in" filter="wipe(left)">
                                      <p:cBhvr>
                                        <p:cTn id="22" dur="500"/>
                                        <p:tgtEl>
                                          <p:spTgt spid="124"/>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dissolve">
                                      <p:cBhvr>
                                        <p:cTn id="26" dur="500"/>
                                        <p:tgtEl>
                                          <p:spTgt spid="31"/>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123"/>
                                        </p:tgtEl>
                                        <p:attrNameLst>
                                          <p:attrName>style.visibility</p:attrName>
                                        </p:attrNameLst>
                                      </p:cBhvr>
                                      <p:to>
                                        <p:strVal val="visible"/>
                                      </p:to>
                                    </p:set>
                                    <p:animEffect transition="in" filter="wipe(left)">
                                      <p:cBhvr>
                                        <p:cTn id="30" dur="500"/>
                                        <p:tgtEl>
                                          <p:spTgt spid="123"/>
                                        </p:tgtEl>
                                      </p:cBhvr>
                                    </p:animEffect>
                                  </p:childTnLst>
                                </p:cTn>
                              </p:par>
                            </p:childTnLst>
                          </p:cTn>
                        </p:par>
                        <p:par>
                          <p:cTn id="31" fill="hold">
                            <p:stCondLst>
                              <p:cond delay="1500"/>
                            </p:stCondLst>
                            <p:childTnLst>
                              <p:par>
                                <p:cTn id="32" presetID="9"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119"/>
                                        </p:tgtEl>
                                        <p:attrNameLst>
                                          <p:attrName>style.visibility</p:attrName>
                                        </p:attrNameLst>
                                      </p:cBhvr>
                                      <p:to>
                                        <p:strVal val="visible"/>
                                      </p:to>
                                    </p:set>
                                    <p:animEffect transition="in" filter="wipe(left)">
                                      <p:cBhvr>
                                        <p:cTn id="38" dur="500"/>
                                        <p:tgtEl>
                                          <p:spTgt spid="119"/>
                                        </p:tgtEl>
                                      </p:cBhvr>
                                    </p:animEffect>
                                  </p:childTnLst>
                                </p:cTn>
                              </p:par>
                            </p:childTnLst>
                          </p:cTn>
                        </p:par>
                        <p:par>
                          <p:cTn id="39" fill="hold">
                            <p:stCondLst>
                              <p:cond delay="2500"/>
                            </p:stCondLst>
                            <p:childTnLst>
                              <p:par>
                                <p:cTn id="40" presetID="9" presetClass="entr" presetSubtype="0"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dissolve">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1"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dissolv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2.5E-6 3.7037E-7 L -0.16823 0.00069 " pathEditMode="relative" rAng="0" ptsTypes="AA">
                                      <p:cBhvr>
                                        <p:cTn id="51" dur="2000" fill="hold"/>
                                        <p:tgtEl>
                                          <p:spTgt spid="19"/>
                                        </p:tgtEl>
                                        <p:attrNameLst>
                                          <p:attrName>ppt_x</p:attrName>
                                          <p:attrName>ppt_y</p:attrName>
                                        </p:attrNameLst>
                                      </p:cBhvr>
                                      <p:rCtr x="-8411" y="23"/>
                                    </p:animMotion>
                                  </p:childTnLst>
                                </p:cTn>
                              </p:par>
                            </p:childTnLst>
                          </p:cTn>
                        </p:par>
                        <p:par>
                          <p:cTn id="52" fill="hold">
                            <p:stCondLst>
                              <p:cond delay="2000"/>
                            </p:stCondLst>
                            <p:childTnLst>
                              <p:par>
                                <p:cTn id="53" presetID="23" presetClass="entr" presetSubtype="16" fill="hold" nodeType="afterEffect">
                                  <p:stCondLst>
                                    <p:cond delay="0"/>
                                  </p:stCondLst>
                                  <p:childTnLst>
                                    <p:set>
                                      <p:cBhvr>
                                        <p:cTn id="54" dur="1" fill="hold">
                                          <p:stCondLst>
                                            <p:cond delay="0"/>
                                          </p:stCondLst>
                                        </p:cTn>
                                        <p:tgtEl>
                                          <p:spTgt spid="1026"/>
                                        </p:tgtEl>
                                        <p:attrNameLst>
                                          <p:attrName>style.visibility</p:attrName>
                                        </p:attrNameLst>
                                      </p:cBhvr>
                                      <p:to>
                                        <p:strVal val="visible"/>
                                      </p:to>
                                    </p:set>
                                    <p:anim calcmode="lin" valueType="num">
                                      <p:cBhvr>
                                        <p:cTn id="55" dur="250" fill="hold"/>
                                        <p:tgtEl>
                                          <p:spTgt spid="1026"/>
                                        </p:tgtEl>
                                        <p:attrNameLst>
                                          <p:attrName>ppt_w</p:attrName>
                                        </p:attrNameLst>
                                      </p:cBhvr>
                                      <p:tavLst>
                                        <p:tav tm="0">
                                          <p:val>
                                            <p:fltVal val="0"/>
                                          </p:val>
                                        </p:tav>
                                        <p:tav tm="100000">
                                          <p:val>
                                            <p:strVal val="#ppt_w"/>
                                          </p:val>
                                        </p:tav>
                                      </p:tavLst>
                                    </p:anim>
                                    <p:anim calcmode="lin" valueType="num">
                                      <p:cBhvr>
                                        <p:cTn id="56" dur="250" fill="hold"/>
                                        <p:tgtEl>
                                          <p:spTgt spid="1026"/>
                                        </p:tgtEl>
                                        <p:attrNameLst>
                                          <p:attrName>ppt_h</p:attrName>
                                        </p:attrNameLst>
                                      </p:cBhvr>
                                      <p:tavLst>
                                        <p:tav tm="0">
                                          <p:val>
                                            <p:fltVal val="0"/>
                                          </p:val>
                                        </p:tav>
                                        <p:tav tm="100000">
                                          <p:val>
                                            <p:strVal val="#ppt_h"/>
                                          </p:val>
                                        </p:tav>
                                      </p:tavLst>
                                    </p:anim>
                                  </p:childTnLst>
                                </p:cTn>
                              </p:par>
                            </p:childTnLst>
                          </p:cTn>
                        </p:par>
                        <p:par>
                          <p:cTn id="57" fill="hold">
                            <p:stCondLst>
                              <p:cond delay="2250"/>
                            </p:stCondLst>
                            <p:childTnLst>
                              <p:par>
                                <p:cTn id="58" presetID="23" presetClass="entr" presetSubtype="16" fill="hold" nodeType="afterEffect">
                                  <p:stCondLst>
                                    <p:cond delay="100"/>
                                  </p:stCondLst>
                                  <p:childTnLst>
                                    <p:set>
                                      <p:cBhvr>
                                        <p:cTn id="59" dur="1" fill="hold">
                                          <p:stCondLst>
                                            <p:cond delay="0"/>
                                          </p:stCondLst>
                                        </p:cTn>
                                        <p:tgtEl>
                                          <p:spTgt spid="1028"/>
                                        </p:tgtEl>
                                        <p:attrNameLst>
                                          <p:attrName>style.visibility</p:attrName>
                                        </p:attrNameLst>
                                      </p:cBhvr>
                                      <p:to>
                                        <p:strVal val="visible"/>
                                      </p:to>
                                    </p:set>
                                    <p:anim calcmode="lin" valueType="num">
                                      <p:cBhvr>
                                        <p:cTn id="60" dur="250" fill="hold"/>
                                        <p:tgtEl>
                                          <p:spTgt spid="1028"/>
                                        </p:tgtEl>
                                        <p:attrNameLst>
                                          <p:attrName>ppt_w</p:attrName>
                                        </p:attrNameLst>
                                      </p:cBhvr>
                                      <p:tavLst>
                                        <p:tav tm="0">
                                          <p:val>
                                            <p:fltVal val="0"/>
                                          </p:val>
                                        </p:tav>
                                        <p:tav tm="100000">
                                          <p:val>
                                            <p:strVal val="#ppt_w"/>
                                          </p:val>
                                        </p:tav>
                                      </p:tavLst>
                                    </p:anim>
                                    <p:anim calcmode="lin" valueType="num">
                                      <p:cBhvr>
                                        <p:cTn id="61" dur="250" fill="hold"/>
                                        <p:tgtEl>
                                          <p:spTgt spid="1028"/>
                                        </p:tgtEl>
                                        <p:attrNameLst>
                                          <p:attrName>ppt_h</p:attrName>
                                        </p:attrNameLst>
                                      </p:cBhvr>
                                      <p:tavLst>
                                        <p:tav tm="0">
                                          <p:val>
                                            <p:fltVal val="0"/>
                                          </p:val>
                                        </p:tav>
                                        <p:tav tm="100000">
                                          <p:val>
                                            <p:strVal val="#ppt_h"/>
                                          </p:val>
                                        </p:tav>
                                      </p:tavLst>
                                    </p:anim>
                                  </p:childTnLst>
                                </p:cTn>
                              </p:par>
                            </p:childTnLst>
                          </p:cTn>
                        </p:par>
                        <p:par>
                          <p:cTn id="62" fill="hold">
                            <p:stCondLst>
                              <p:cond delay="2600"/>
                            </p:stCondLst>
                            <p:childTnLst>
                              <p:par>
                                <p:cTn id="63" presetID="23" presetClass="entr" presetSubtype="16" fill="hold" nodeType="afterEffect">
                                  <p:stCondLst>
                                    <p:cond delay="100"/>
                                  </p:stCondLst>
                                  <p:childTnLst>
                                    <p:set>
                                      <p:cBhvr>
                                        <p:cTn id="64" dur="1" fill="hold">
                                          <p:stCondLst>
                                            <p:cond delay="0"/>
                                          </p:stCondLst>
                                        </p:cTn>
                                        <p:tgtEl>
                                          <p:spTgt spid="30"/>
                                        </p:tgtEl>
                                        <p:attrNameLst>
                                          <p:attrName>style.visibility</p:attrName>
                                        </p:attrNameLst>
                                      </p:cBhvr>
                                      <p:to>
                                        <p:strVal val="visible"/>
                                      </p:to>
                                    </p:set>
                                    <p:anim calcmode="lin" valueType="num">
                                      <p:cBhvr>
                                        <p:cTn id="65" dur="250" fill="hold"/>
                                        <p:tgtEl>
                                          <p:spTgt spid="30"/>
                                        </p:tgtEl>
                                        <p:attrNameLst>
                                          <p:attrName>ppt_w</p:attrName>
                                        </p:attrNameLst>
                                      </p:cBhvr>
                                      <p:tavLst>
                                        <p:tav tm="0">
                                          <p:val>
                                            <p:fltVal val="0"/>
                                          </p:val>
                                        </p:tav>
                                        <p:tav tm="100000">
                                          <p:val>
                                            <p:strVal val="#ppt_w"/>
                                          </p:val>
                                        </p:tav>
                                      </p:tavLst>
                                    </p:anim>
                                    <p:anim calcmode="lin" valueType="num">
                                      <p:cBhvr>
                                        <p:cTn id="66" dur="250" fill="hold"/>
                                        <p:tgtEl>
                                          <p:spTgt spid="30"/>
                                        </p:tgtEl>
                                        <p:attrNameLst>
                                          <p:attrName>ppt_h</p:attrName>
                                        </p:attrNameLst>
                                      </p:cBhvr>
                                      <p:tavLst>
                                        <p:tav tm="0">
                                          <p:val>
                                            <p:fltVal val="0"/>
                                          </p:val>
                                        </p:tav>
                                        <p:tav tm="100000">
                                          <p:val>
                                            <p:strVal val="#ppt_h"/>
                                          </p:val>
                                        </p:tav>
                                      </p:tavLst>
                                    </p:anim>
                                  </p:childTnLst>
                                </p:cTn>
                              </p:par>
                            </p:childTnLst>
                          </p:cTn>
                        </p:par>
                        <p:par>
                          <p:cTn id="67" fill="hold">
                            <p:stCondLst>
                              <p:cond delay="2950"/>
                            </p:stCondLst>
                            <p:childTnLst>
                              <p:par>
                                <p:cTn id="68" presetID="23" presetClass="entr" presetSubtype="16" fill="hold" nodeType="afterEffect">
                                  <p:stCondLst>
                                    <p:cond delay="100"/>
                                  </p:stCondLst>
                                  <p:childTnLst>
                                    <p:set>
                                      <p:cBhvr>
                                        <p:cTn id="69" dur="1" fill="hold">
                                          <p:stCondLst>
                                            <p:cond delay="0"/>
                                          </p:stCondLst>
                                        </p:cTn>
                                        <p:tgtEl>
                                          <p:spTgt spid="1040"/>
                                        </p:tgtEl>
                                        <p:attrNameLst>
                                          <p:attrName>style.visibility</p:attrName>
                                        </p:attrNameLst>
                                      </p:cBhvr>
                                      <p:to>
                                        <p:strVal val="visible"/>
                                      </p:to>
                                    </p:set>
                                    <p:anim calcmode="lin" valueType="num">
                                      <p:cBhvr>
                                        <p:cTn id="70" dur="250" fill="hold"/>
                                        <p:tgtEl>
                                          <p:spTgt spid="1040"/>
                                        </p:tgtEl>
                                        <p:attrNameLst>
                                          <p:attrName>ppt_w</p:attrName>
                                        </p:attrNameLst>
                                      </p:cBhvr>
                                      <p:tavLst>
                                        <p:tav tm="0">
                                          <p:val>
                                            <p:fltVal val="0"/>
                                          </p:val>
                                        </p:tav>
                                        <p:tav tm="100000">
                                          <p:val>
                                            <p:strVal val="#ppt_w"/>
                                          </p:val>
                                        </p:tav>
                                      </p:tavLst>
                                    </p:anim>
                                    <p:anim calcmode="lin" valueType="num">
                                      <p:cBhvr>
                                        <p:cTn id="71" dur="250" fill="hold"/>
                                        <p:tgtEl>
                                          <p:spTgt spid="1040"/>
                                        </p:tgtEl>
                                        <p:attrNameLst>
                                          <p:attrName>ppt_h</p:attrName>
                                        </p:attrNameLst>
                                      </p:cBhvr>
                                      <p:tavLst>
                                        <p:tav tm="0">
                                          <p:val>
                                            <p:fltVal val="0"/>
                                          </p:val>
                                        </p:tav>
                                        <p:tav tm="100000">
                                          <p:val>
                                            <p:strVal val="#ppt_h"/>
                                          </p:val>
                                        </p:tav>
                                      </p:tavLst>
                                    </p:anim>
                                  </p:childTnLst>
                                </p:cTn>
                              </p:par>
                            </p:childTnLst>
                          </p:cTn>
                        </p:par>
                        <p:par>
                          <p:cTn id="72" fill="hold">
                            <p:stCondLst>
                              <p:cond delay="3300"/>
                            </p:stCondLst>
                            <p:childTnLst>
                              <p:par>
                                <p:cTn id="73" presetID="23" presetClass="entr" presetSubtype="16" fill="hold" nodeType="afterEffect">
                                  <p:stCondLst>
                                    <p:cond delay="100"/>
                                  </p:stCondLst>
                                  <p:childTnLst>
                                    <p:set>
                                      <p:cBhvr>
                                        <p:cTn id="74" dur="1" fill="hold">
                                          <p:stCondLst>
                                            <p:cond delay="0"/>
                                          </p:stCondLst>
                                        </p:cTn>
                                        <p:tgtEl>
                                          <p:spTgt spid="1042"/>
                                        </p:tgtEl>
                                        <p:attrNameLst>
                                          <p:attrName>style.visibility</p:attrName>
                                        </p:attrNameLst>
                                      </p:cBhvr>
                                      <p:to>
                                        <p:strVal val="visible"/>
                                      </p:to>
                                    </p:set>
                                    <p:anim calcmode="lin" valueType="num">
                                      <p:cBhvr>
                                        <p:cTn id="75" dur="250" fill="hold"/>
                                        <p:tgtEl>
                                          <p:spTgt spid="1042"/>
                                        </p:tgtEl>
                                        <p:attrNameLst>
                                          <p:attrName>ppt_w</p:attrName>
                                        </p:attrNameLst>
                                      </p:cBhvr>
                                      <p:tavLst>
                                        <p:tav tm="0">
                                          <p:val>
                                            <p:fltVal val="0"/>
                                          </p:val>
                                        </p:tav>
                                        <p:tav tm="100000">
                                          <p:val>
                                            <p:strVal val="#ppt_w"/>
                                          </p:val>
                                        </p:tav>
                                      </p:tavLst>
                                    </p:anim>
                                    <p:anim calcmode="lin" valueType="num">
                                      <p:cBhvr>
                                        <p:cTn id="76" dur="250" fill="hold"/>
                                        <p:tgtEl>
                                          <p:spTgt spid="1042"/>
                                        </p:tgtEl>
                                        <p:attrNameLst>
                                          <p:attrName>ppt_h</p:attrName>
                                        </p:attrNameLst>
                                      </p:cBhvr>
                                      <p:tavLst>
                                        <p:tav tm="0">
                                          <p:val>
                                            <p:fltVal val="0"/>
                                          </p:val>
                                        </p:tav>
                                        <p:tav tm="100000">
                                          <p:val>
                                            <p:strVal val="#ppt_h"/>
                                          </p:val>
                                        </p:tav>
                                      </p:tavLst>
                                    </p:anim>
                                  </p:childTnLst>
                                </p:cTn>
                              </p:par>
                            </p:childTnLst>
                          </p:cTn>
                        </p:par>
                        <p:par>
                          <p:cTn id="77" fill="hold">
                            <p:stCondLst>
                              <p:cond delay="3650"/>
                            </p:stCondLst>
                            <p:childTnLst>
                              <p:par>
                                <p:cTn id="78" presetID="23" presetClass="entr" presetSubtype="16" fill="hold" nodeType="afterEffect">
                                  <p:stCondLst>
                                    <p:cond delay="250"/>
                                  </p:stCondLst>
                                  <p:childTnLst>
                                    <p:set>
                                      <p:cBhvr>
                                        <p:cTn id="79" dur="1" fill="hold">
                                          <p:stCondLst>
                                            <p:cond delay="0"/>
                                          </p:stCondLst>
                                        </p:cTn>
                                        <p:tgtEl>
                                          <p:spTgt spid="1032"/>
                                        </p:tgtEl>
                                        <p:attrNameLst>
                                          <p:attrName>style.visibility</p:attrName>
                                        </p:attrNameLst>
                                      </p:cBhvr>
                                      <p:to>
                                        <p:strVal val="visible"/>
                                      </p:to>
                                    </p:set>
                                    <p:anim calcmode="lin" valueType="num">
                                      <p:cBhvr>
                                        <p:cTn id="80" dur="250" fill="hold"/>
                                        <p:tgtEl>
                                          <p:spTgt spid="1032"/>
                                        </p:tgtEl>
                                        <p:attrNameLst>
                                          <p:attrName>ppt_w</p:attrName>
                                        </p:attrNameLst>
                                      </p:cBhvr>
                                      <p:tavLst>
                                        <p:tav tm="0">
                                          <p:val>
                                            <p:fltVal val="0"/>
                                          </p:val>
                                        </p:tav>
                                        <p:tav tm="100000">
                                          <p:val>
                                            <p:strVal val="#ppt_w"/>
                                          </p:val>
                                        </p:tav>
                                      </p:tavLst>
                                    </p:anim>
                                    <p:anim calcmode="lin" valueType="num">
                                      <p:cBhvr>
                                        <p:cTn id="81" dur="250" fill="hold"/>
                                        <p:tgtEl>
                                          <p:spTgt spid="1032"/>
                                        </p:tgtEl>
                                        <p:attrNameLst>
                                          <p:attrName>ppt_h</p:attrName>
                                        </p:attrNameLst>
                                      </p:cBhvr>
                                      <p:tavLst>
                                        <p:tav tm="0">
                                          <p:val>
                                            <p:fltVal val="0"/>
                                          </p:val>
                                        </p:tav>
                                        <p:tav tm="100000">
                                          <p:val>
                                            <p:strVal val="#ppt_h"/>
                                          </p:val>
                                        </p:tav>
                                      </p:tavLst>
                                    </p:anim>
                                  </p:childTnLst>
                                </p:cTn>
                              </p:par>
                            </p:childTnLst>
                          </p:cTn>
                        </p:par>
                        <p:par>
                          <p:cTn id="82" fill="hold">
                            <p:stCondLst>
                              <p:cond delay="4150"/>
                            </p:stCondLst>
                            <p:childTnLst>
                              <p:par>
                                <p:cTn id="83" presetID="23" presetClass="entr" presetSubtype="16" fill="hold" nodeType="afterEffect">
                                  <p:stCondLst>
                                    <p:cond delay="100"/>
                                  </p:stCondLst>
                                  <p:childTnLst>
                                    <p:set>
                                      <p:cBhvr>
                                        <p:cTn id="84" dur="1" fill="hold">
                                          <p:stCondLst>
                                            <p:cond delay="0"/>
                                          </p:stCondLst>
                                        </p:cTn>
                                        <p:tgtEl>
                                          <p:spTgt spid="1030"/>
                                        </p:tgtEl>
                                        <p:attrNameLst>
                                          <p:attrName>style.visibility</p:attrName>
                                        </p:attrNameLst>
                                      </p:cBhvr>
                                      <p:to>
                                        <p:strVal val="visible"/>
                                      </p:to>
                                    </p:set>
                                    <p:anim calcmode="lin" valueType="num">
                                      <p:cBhvr>
                                        <p:cTn id="85" dur="250" fill="hold"/>
                                        <p:tgtEl>
                                          <p:spTgt spid="1030"/>
                                        </p:tgtEl>
                                        <p:attrNameLst>
                                          <p:attrName>ppt_w</p:attrName>
                                        </p:attrNameLst>
                                      </p:cBhvr>
                                      <p:tavLst>
                                        <p:tav tm="0">
                                          <p:val>
                                            <p:fltVal val="0"/>
                                          </p:val>
                                        </p:tav>
                                        <p:tav tm="100000">
                                          <p:val>
                                            <p:strVal val="#ppt_w"/>
                                          </p:val>
                                        </p:tav>
                                      </p:tavLst>
                                    </p:anim>
                                    <p:anim calcmode="lin" valueType="num">
                                      <p:cBhvr>
                                        <p:cTn id="86" dur="250" fill="hold"/>
                                        <p:tgtEl>
                                          <p:spTgt spid="1030"/>
                                        </p:tgtEl>
                                        <p:attrNameLst>
                                          <p:attrName>ppt_h</p:attrName>
                                        </p:attrNameLst>
                                      </p:cBhvr>
                                      <p:tavLst>
                                        <p:tav tm="0">
                                          <p:val>
                                            <p:fltVal val="0"/>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24"/>
                                        </p:tgtEl>
                                        <p:attrNameLst>
                                          <p:attrName>style.visibility</p:attrName>
                                        </p:attrNameLst>
                                      </p:cBhvr>
                                      <p:to>
                                        <p:strVal val="visible"/>
                                      </p:to>
                                    </p:set>
                                    <p:anim calcmode="lin" valueType="num">
                                      <p:cBhvr additive="base">
                                        <p:cTn id="91" dur="500" fill="hold"/>
                                        <p:tgtEl>
                                          <p:spTgt spid="24"/>
                                        </p:tgtEl>
                                        <p:attrNameLst>
                                          <p:attrName>ppt_x</p:attrName>
                                        </p:attrNameLst>
                                      </p:cBhvr>
                                      <p:tavLst>
                                        <p:tav tm="0">
                                          <p:val>
                                            <p:strVal val="#ppt_x"/>
                                          </p:val>
                                        </p:tav>
                                        <p:tav tm="100000">
                                          <p:val>
                                            <p:strVal val="#ppt_x"/>
                                          </p:val>
                                        </p:tav>
                                      </p:tavLst>
                                    </p:anim>
                                    <p:anim calcmode="lin" valueType="num">
                                      <p:cBhvr additive="base">
                                        <p:cTn id="92" dur="500" fill="hold"/>
                                        <p:tgtEl>
                                          <p:spTgt spid="24"/>
                                        </p:tgtEl>
                                        <p:attrNameLst>
                                          <p:attrName>ppt_y</p:attrName>
                                        </p:attrNameLst>
                                      </p:cBhvr>
                                      <p:tavLst>
                                        <p:tav tm="0">
                                          <p:val>
                                            <p:strVal val="1+#ppt_h/2"/>
                                          </p:val>
                                        </p:tav>
                                        <p:tav tm="100000">
                                          <p:val>
                                            <p:strVal val="#ppt_y"/>
                                          </p:val>
                                        </p:tav>
                                      </p:tavLst>
                                    </p:anim>
                                  </p:childTnLst>
                                </p:cTn>
                              </p:par>
                            </p:childTnLst>
                          </p:cTn>
                        </p:par>
                        <p:par>
                          <p:cTn id="93" fill="hold">
                            <p:stCondLst>
                              <p:cond delay="500"/>
                            </p:stCondLst>
                            <p:childTnLst>
                              <p:par>
                                <p:cTn id="94" presetID="2" presetClass="entr" presetSubtype="4" fill="hold"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dissolve">
                                      <p:cBhvr>
                                        <p:cTn id="102" dur="500"/>
                                        <p:tgtEl>
                                          <p:spTgt spid="39"/>
                                        </p:tgtEl>
                                      </p:cBhvr>
                                    </p:animEffec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500"/>
                                        <p:tgtEl>
                                          <p:spTgt spid="40"/>
                                        </p:tgtEl>
                                      </p:cBhvr>
                                    </p:animEffect>
                                  </p:childTnLst>
                                </p:cTn>
                              </p:par>
                            </p:childTnLst>
                          </p:cTn>
                        </p:par>
                        <p:par>
                          <p:cTn id="107" fill="hold">
                            <p:stCondLst>
                              <p:cond delay="1000"/>
                            </p:stCondLst>
                            <p:childTnLst>
                              <p:par>
                                <p:cTn id="108" presetID="10" presetClass="entr" presetSubtype="0" fill="hold" grpId="0" nodeType="after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fade">
                                      <p:cBhvr>
                                        <p:cTn id="110" dur="500"/>
                                        <p:tgtEl>
                                          <p:spTgt spid="41"/>
                                        </p:tgtEl>
                                      </p:cBhvr>
                                    </p:animEffect>
                                  </p:childTnLst>
                                </p:cTn>
                              </p:par>
                            </p:childTnLst>
                          </p:cTn>
                        </p:par>
                        <p:par>
                          <p:cTn id="111" fill="hold">
                            <p:stCondLst>
                              <p:cond delay="1500"/>
                            </p:stCondLst>
                            <p:childTnLst>
                              <p:par>
                                <p:cTn id="112" presetID="10" presetClass="entr" presetSubtype="0" fill="hold" grpId="0" nodeType="after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fade">
                                      <p:cBhvr>
                                        <p:cTn id="114" dur="500"/>
                                        <p:tgtEl>
                                          <p:spTgt spid="42"/>
                                        </p:tgtEl>
                                      </p:cBhvr>
                                    </p:animEffect>
                                  </p:childTnLst>
                                </p:cTn>
                              </p:par>
                            </p:childTnLst>
                          </p:cTn>
                        </p:par>
                        <p:par>
                          <p:cTn id="115" fill="hold">
                            <p:stCondLst>
                              <p:cond delay="2000"/>
                            </p:stCondLst>
                            <p:childTnLst>
                              <p:par>
                                <p:cTn id="116" presetID="10" presetClass="entr" presetSubtype="0" fill="hold" grpId="0" nodeType="after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fade">
                                      <p:cBhvr>
                                        <p:cTn id="118" dur="500"/>
                                        <p:tgtEl>
                                          <p:spTgt spid="43"/>
                                        </p:tgtEl>
                                      </p:cBhvr>
                                    </p:animEffect>
                                  </p:childTnLst>
                                </p:cTn>
                              </p:par>
                            </p:childTnLst>
                          </p:cTn>
                        </p:par>
                        <p:par>
                          <p:cTn id="119" fill="hold">
                            <p:stCondLst>
                              <p:cond delay="2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nodeType="clickEffect">
                                  <p:stCondLst>
                                    <p:cond delay="0"/>
                                  </p:stCondLst>
                                  <p:childTnLst>
                                    <p:set>
                                      <p:cBhvr>
                                        <p:cTn id="126" dur="1" fill="hold">
                                          <p:stCondLst>
                                            <p:cond delay="0"/>
                                          </p:stCondLst>
                                        </p:cTn>
                                        <p:tgtEl>
                                          <p:spTgt spid="107"/>
                                        </p:tgtEl>
                                        <p:attrNameLst>
                                          <p:attrName>style.visibility</p:attrName>
                                        </p:attrNameLst>
                                      </p:cBhvr>
                                      <p:to>
                                        <p:strVal val="visible"/>
                                      </p:to>
                                    </p:set>
                                    <p:animEffect transition="in" filter="dissolve">
                                      <p:cBhvr>
                                        <p:cTn id="127" dur="1000"/>
                                        <p:tgtEl>
                                          <p:spTgt spid="107"/>
                                        </p:tgtEl>
                                      </p:cBhvr>
                                    </p:animEffect>
                                  </p:childTnLst>
                                </p:cTn>
                              </p:par>
                              <p:par>
                                <p:cTn id="128" presetID="9" presetClass="exit" presetSubtype="0" fill="hold" grpId="1" nodeType="withEffect">
                                  <p:stCondLst>
                                    <p:cond delay="250"/>
                                  </p:stCondLst>
                                  <p:childTnLst>
                                    <p:animEffect transition="out" filter="dissolve">
                                      <p:cBhvr>
                                        <p:cTn id="129" dur="500"/>
                                        <p:tgtEl>
                                          <p:spTgt spid="7"/>
                                        </p:tgtEl>
                                      </p:cBhvr>
                                    </p:animEffect>
                                    <p:set>
                                      <p:cBhvr>
                                        <p:cTn id="130" dur="1" fill="hold">
                                          <p:stCondLst>
                                            <p:cond delay="499"/>
                                          </p:stCondLst>
                                        </p:cTn>
                                        <p:tgtEl>
                                          <p:spTgt spid="7"/>
                                        </p:tgtEl>
                                        <p:attrNameLst>
                                          <p:attrName>style.visibility</p:attrName>
                                        </p:attrNameLst>
                                      </p:cBhvr>
                                      <p:to>
                                        <p:strVal val="hidden"/>
                                      </p:to>
                                    </p:set>
                                  </p:childTnLst>
                                </p:cTn>
                              </p:par>
                              <p:par>
                                <p:cTn id="131" presetID="9" presetClass="exit" presetSubtype="0" fill="hold" grpId="2" nodeType="withEffect">
                                  <p:stCondLst>
                                    <p:cond delay="250"/>
                                  </p:stCondLst>
                                  <p:childTnLst>
                                    <p:animEffect transition="out" filter="dissolve">
                                      <p:cBhvr>
                                        <p:cTn id="132" dur="500"/>
                                        <p:tgtEl>
                                          <p:spTgt spid="19"/>
                                        </p:tgtEl>
                                      </p:cBhvr>
                                    </p:animEffect>
                                    <p:set>
                                      <p:cBhvr>
                                        <p:cTn id="133" dur="1" fill="hold">
                                          <p:stCondLst>
                                            <p:cond delay="499"/>
                                          </p:stCondLst>
                                        </p:cTn>
                                        <p:tgtEl>
                                          <p:spTgt spid="19"/>
                                        </p:tgtEl>
                                        <p:attrNameLst>
                                          <p:attrName>style.visibility</p:attrName>
                                        </p:attrNameLst>
                                      </p:cBhvr>
                                      <p:to>
                                        <p:strVal val="hidden"/>
                                      </p:to>
                                    </p:set>
                                  </p:childTnLst>
                                </p:cTn>
                              </p:par>
                              <p:par>
                                <p:cTn id="134" presetID="9" presetClass="exit" presetSubtype="0" fill="hold" nodeType="withEffect">
                                  <p:stCondLst>
                                    <p:cond delay="250"/>
                                  </p:stCondLst>
                                  <p:childTnLst>
                                    <p:animEffect transition="out" filter="dissolve">
                                      <p:cBhvr>
                                        <p:cTn id="135" dur="500"/>
                                        <p:tgtEl>
                                          <p:spTgt spid="1026"/>
                                        </p:tgtEl>
                                      </p:cBhvr>
                                    </p:animEffect>
                                    <p:set>
                                      <p:cBhvr>
                                        <p:cTn id="136" dur="1" fill="hold">
                                          <p:stCondLst>
                                            <p:cond delay="499"/>
                                          </p:stCondLst>
                                        </p:cTn>
                                        <p:tgtEl>
                                          <p:spTgt spid="1026"/>
                                        </p:tgtEl>
                                        <p:attrNameLst>
                                          <p:attrName>style.visibility</p:attrName>
                                        </p:attrNameLst>
                                      </p:cBhvr>
                                      <p:to>
                                        <p:strVal val="hidden"/>
                                      </p:to>
                                    </p:set>
                                  </p:childTnLst>
                                </p:cTn>
                              </p:par>
                              <p:par>
                                <p:cTn id="137" presetID="9" presetClass="exit" presetSubtype="0" fill="hold" nodeType="withEffect">
                                  <p:stCondLst>
                                    <p:cond delay="250"/>
                                  </p:stCondLst>
                                  <p:childTnLst>
                                    <p:animEffect transition="out" filter="dissolve">
                                      <p:cBhvr>
                                        <p:cTn id="138" dur="500"/>
                                        <p:tgtEl>
                                          <p:spTgt spid="1028"/>
                                        </p:tgtEl>
                                      </p:cBhvr>
                                    </p:animEffect>
                                    <p:set>
                                      <p:cBhvr>
                                        <p:cTn id="139" dur="1" fill="hold">
                                          <p:stCondLst>
                                            <p:cond delay="499"/>
                                          </p:stCondLst>
                                        </p:cTn>
                                        <p:tgtEl>
                                          <p:spTgt spid="1028"/>
                                        </p:tgtEl>
                                        <p:attrNameLst>
                                          <p:attrName>style.visibility</p:attrName>
                                        </p:attrNameLst>
                                      </p:cBhvr>
                                      <p:to>
                                        <p:strVal val="hidden"/>
                                      </p:to>
                                    </p:set>
                                  </p:childTnLst>
                                </p:cTn>
                              </p:par>
                              <p:par>
                                <p:cTn id="140" presetID="9" presetClass="exit" presetSubtype="0" fill="hold" nodeType="withEffect">
                                  <p:stCondLst>
                                    <p:cond delay="250"/>
                                  </p:stCondLst>
                                  <p:childTnLst>
                                    <p:animEffect transition="out" filter="dissolve">
                                      <p:cBhvr>
                                        <p:cTn id="141" dur="500"/>
                                        <p:tgtEl>
                                          <p:spTgt spid="30"/>
                                        </p:tgtEl>
                                      </p:cBhvr>
                                    </p:animEffect>
                                    <p:set>
                                      <p:cBhvr>
                                        <p:cTn id="142" dur="1" fill="hold">
                                          <p:stCondLst>
                                            <p:cond delay="499"/>
                                          </p:stCondLst>
                                        </p:cTn>
                                        <p:tgtEl>
                                          <p:spTgt spid="30"/>
                                        </p:tgtEl>
                                        <p:attrNameLst>
                                          <p:attrName>style.visibility</p:attrName>
                                        </p:attrNameLst>
                                      </p:cBhvr>
                                      <p:to>
                                        <p:strVal val="hidden"/>
                                      </p:to>
                                    </p:set>
                                  </p:childTnLst>
                                </p:cTn>
                              </p:par>
                              <p:par>
                                <p:cTn id="143" presetID="9" presetClass="exit" presetSubtype="0" fill="hold" nodeType="withEffect">
                                  <p:stCondLst>
                                    <p:cond delay="250"/>
                                  </p:stCondLst>
                                  <p:childTnLst>
                                    <p:animEffect transition="out" filter="dissolve">
                                      <p:cBhvr>
                                        <p:cTn id="144" dur="500"/>
                                        <p:tgtEl>
                                          <p:spTgt spid="1040"/>
                                        </p:tgtEl>
                                      </p:cBhvr>
                                    </p:animEffect>
                                    <p:set>
                                      <p:cBhvr>
                                        <p:cTn id="145" dur="1" fill="hold">
                                          <p:stCondLst>
                                            <p:cond delay="499"/>
                                          </p:stCondLst>
                                        </p:cTn>
                                        <p:tgtEl>
                                          <p:spTgt spid="1040"/>
                                        </p:tgtEl>
                                        <p:attrNameLst>
                                          <p:attrName>style.visibility</p:attrName>
                                        </p:attrNameLst>
                                      </p:cBhvr>
                                      <p:to>
                                        <p:strVal val="hidden"/>
                                      </p:to>
                                    </p:set>
                                  </p:childTnLst>
                                </p:cTn>
                              </p:par>
                              <p:par>
                                <p:cTn id="146" presetID="9" presetClass="exit" presetSubtype="0" fill="hold" nodeType="withEffect">
                                  <p:stCondLst>
                                    <p:cond delay="250"/>
                                  </p:stCondLst>
                                  <p:childTnLst>
                                    <p:animEffect transition="out" filter="dissolve">
                                      <p:cBhvr>
                                        <p:cTn id="147" dur="500"/>
                                        <p:tgtEl>
                                          <p:spTgt spid="1042"/>
                                        </p:tgtEl>
                                      </p:cBhvr>
                                    </p:animEffect>
                                    <p:set>
                                      <p:cBhvr>
                                        <p:cTn id="148" dur="1" fill="hold">
                                          <p:stCondLst>
                                            <p:cond delay="499"/>
                                          </p:stCondLst>
                                        </p:cTn>
                                        <p:tgtEl>
                                          <p:spTgt spid="1042"/>
                                        </p:tgtEl>
                                        <p:attrNameLst>
                                          <p:attrName>style.visibility</p:attrName>
                                        </p:attrNameLst>
                                      </p:cBhvr>
                                      <p:to>
                                        <p:strVal val="hidden"/>
                                      </p:to>
                                    </p:set>
                                  </p:childTnLst>
                                </p:cTn>
                              </p:par>
                              <p:par>
                                <p:cTn id="149" presetID="9" presetClass="exit" presetSubtype="0" fill="hold" nodeType="withEffect">
                                  <p:stCondLst>
                                    <p:cond delay="250"/>
                                  </p:stCondLst>
                                  <p:childTnLst>
                                    <p:animEffect transition="out" filter="dissolve">
                                      <p:cBhvr>
                                        <p:cTn id="150" dur="500"/>
                                        <p:tgtEl>
                                          <p:spTgt spid="1032"/>
                                        </p:tgtEl>
                                      </p:cBhvr>
                                    </p:animEffect>
                                    <p:set>
                                      <p:cBhvr>
                                        <p:cTn id="151" dur="1" fill="hold">
                                          <p:stCondLst>
                                            <p:cond delay="499"/>
                                          </p:stCondLst>
                                        </p:cTn>
                                        <p:tgtEl>
                                          <p:spTgt spid="1032"/>
                                        </p:tgtEl>
                                        <p:attrNameLst>
                                          <p:attrName>style.visibility</p:attrName>
                                        </p:attrNameLst>
                                      </p:cBhvr>
                                      <p:to>
                                        <p:strVal val="hidden"/>
                                      </p:to>
                                    </p:set>
                                  </p:childTnLst>
                                </p:cTn>
                              </p:par>
                              <p:par>
                                <p:cTn id="152" presetID="9" presetClass="exit" presetSubtype="0" fill="hold" nodeType="withEffect">
                                  <p:stCondLst>
                                    <p:cond delay="250"/>
                                  </p:stCondLst>
                                  <p:childTnLst>
                                    <p:animEffect transition="out" filter="dissolve">
                                      <p:cBhvr>
                                        <p:cTn id="153" dur="500"/>
                                        <p:tgtEl>
                                          <p:spTgt spid="1030"/>
                                        </p:tgtEl>
                                      </p:cBhvr>
                                    </p:animEffect>
                                    <p:set>
                                      <p:cBhvr>
                                        <p:cTn id="154" dur="1" fill="hold">
                                          <p:stCondLst>
                                            <p:cond delay="499"/>
                                          </p:stCondLst>
                                        </p:cTn>
                                        <p:tgtEl>
                                          <p:spTgt spid="1030"/>
                                        </p:tgtEl>
                                        <p:attrNameLst>
                                          <p:attrName>style.visibility</p:attrName>
                                        </p:attrNameLst>
                                      </p:cBhvr>
                                      <p:to>
                                        <p:strVal val="hidden"/>
                                      </p:to>
                                    </p:set>
                                  </p:childTnLst>
                                </p:cTn>
                              </p:par>
                              <p:par>
                                <p:cTn id="155" presetID="9" presetClass="exit" presetSubtype="0" fill="hold" nodeType="withEffect">
                                  <p:stCondLst>
                                    <p:cond delay="250"/>
                                  </p:stCondLst>
                                  <p:childTnLst>
                                    <p:animEffect transition="out" filter="dissolve">
                                      <p:cBhvr>
                                        <p:cTn id="156" dur="500"/>
                                        <p:tgtEl>
                                          <p:spTgt spid="24"/>
                                        </p:tgtEl>
                                      </p:cBhvr>
                                    </p:animEffect>
                                    <p:set>
                                      <p:cBhvr>
                                        <p:cTn id="157" dur="1" fill="hold">
                                          <p:stCondLst>
                                            <p:cond delay="499"/>
                                          </p:stCondLst>
                                        </p:cTn>
                                        <p:tgtEl>
                                          <p:spTgt spid="24"/>
                                        </p:tgtEl>
                                        <p:attrNameLst>
                                          <p:attrName>style.visibility</p:attrName>
                                        </p:attrNameLst>
                                      </p:cBhvr>
                                      <p:to>
                                        <p:strVal val="hidden"/>
                                      </p:to>
                                    </p:set>
                                  </p:childTnLst>
                                </p:cTn>
                              </p:par>
                              <p:par>
                                <p:cTn id="158" presetID="9" presetClass="exit" presetSubtype="0" fill="hold" nodeType="withEffect">
                                  <p:stCondLst>
                                    <p:cond delay="250"/>
                                  </p:stCondLst>
                                  <p:childTnLst>
                                    <p:animEffect transition="out" filter="dissolve">
                                      <p:cBhvr>
                                        <p:cTn id="159" dur="500"/>
                                        <p:tgtEl>
                                          <p:spTgt spid="26"/>
                                        </p:tgtEl>
                                      </p:cBhvr>
                                    </p:animEffect>
                                    <p:set>
                                      <p:cBhvr>
                                        <p:cTn id="160" dur="1" fill="hold">
                                          <p:stCondLst>
                                            <p:cond delay="499"/>
                                          </p:stCondLst>
                                        </p:cTn>
                                        <p:tgtEl>
                                          <p:spTgt spid="26"/>
                                        </p:tgtEl>
                                        <p:attrNameLst>
                                          <p:attrName>style.visibility</p:attrName>
                                        </p:attrNameLst>
                                      </p:cBhvr>
                                      <p:to>
                                        <p:strVal val="hidden"/>
                                      </p:to>
                                    </p:set>
                                  </p:childTnLst>
                                </p:cTn>
                              </p:par>
                              <p:par>
                                <p:cTn id="161" presetID="9" presetClass="exit" presetSubtype="0" fill="hold" grpId="1" nodeType="withEffect">
                                  <p:stCondLst>
                                    <p:cond delay="250"/>
                                  </p:stCondLst>
                                  <p:childTnLst>
                                    <p:animEffect transition="out" filter="dissolve">
                                      <p:cBhvr>
                                        <p:cTn id="162" dur="500"/>
                                        <p:tgtEl>
                                          <p:spTgt spid="39"/>
                                        </p:tgtEl>
                                      </p:cBhvr>
                                    </p:animEffect>
                                    <p:set>
                                      <p:cBhvr>
                                        <p:cTn id="163" dur="1" fill="hold">
                                          <p:stCondLst>
                                            <p:cond delay="499"/>
                                          </p:stCondLst>
                                        </p:cTn>
                                        <p:tgtEl>
                                          <p:spTgt spid="39"/>
                                        </p:tgtEl>
                                        <p:attrNameLst>
                                          <p:attrName>style.visibility</p:attrName>
                                        </p:attrNameLst>
                                      </p:cBhvr>
                                      <p:to>
                                        <p:strVal val="hidden"/>
                                      </p:to>
                                    </p:set>
                                  </p:childTnLst>
                                </p:cTn>
                              </p:par>
                              <p:par>
                                <p:cTn id="164" presetID="9" presetClass="exit" presetSubtype="0" fill="hold" grpId="1" nodeType="withEffect">
                                  <p:stCondLst>
                                    <p:cond delay="250"/>
                                  </p:stCondLst>
                                  <p:childTnLst>
                                    <p:animEffect transition="out" filter="dissolve">
                                      <p:cBhvr>
                                        <p:cTn id="165" dur="500"/>
                                        <p:tgtEl>
                                          <p:spTgt spid="40"/>
                                        </p:tgtEl>
                                      </p:cBhvr>
                                    </p:animEffect>
                                    <p:set>
                                      <p:cBhvr>
                                        <p:cTn id="166" dur="1" fill="hold">
                                          <p:stCondLst>
                                            <p:cond delay="499"/>
                                          </p:stCondLst>
                                        </p:cTn>
                                        <p:tgtEl>
                                          <p:spTgt spid="40"/>
                                        </p:tgtEl>
                                        <p:attrNameLst>
                                          <p:attrName>style.visibility</p:attrName>
                                        </p:attrNameLst>
                                      </p:cBhvr>
                                      <p:to>
                                        <p:strVal val="hidden"/>
                                      </p:to>
                                    </p:set>
                                  </p:childTnLst>
                                </p:cTn>
                              </p:par>
                              <p:par>
                                <p:cTn id="167" presetID="9" presetClass="exit" presetSubtype="0" fill="hold" grpId="1" nodeType="withEffect">
                                  <p:stCondLst>
                                    <p:cond delay="250"/>
                                  </p:stCondLst>
                                  <p:childTnLst>
                                    <p:animEffect transition="out" filter="dissolve">
                                      <p:cBhvr>
                                        <p:cTn id="168" dur="500"/>
                                        <p:tgtEl>
                                          <p:spTgt spid="41"/>
                                        </p:tgtEl>
                                      </p:cBhvr>
                                    </p:animEffect>
                                    <p:set>
                                      <p:cBhvr>
                                        <p:cTn id="169" dur="1" fill="hold">
                                          <p:stCondLst>
                                            <p:cond delay="499"/>
                                          </p:stCondLst>
                                        </p:cTn>
                                        <p:tgtEl>
                                          <p:spTgt spid="41"/>
                                        </p:tgtEl>
                                        <p:attrNameLst>
                                          <p:attrName>style.visibility</p:attrName>
                                        </p:attrNameLst>
                                      </p:cBhvr>
                                      <p:to>
                                        <p:strVal val="hidden"/>
                                      </p:to>
                                    </p:set>
                                  </p:childTnLst>
                                </p:cTn>
                              </p:par>
                              <p:par>
                                <p:cTn id="170" presetID="9" presetClass="exit" presetSubtype="0" fill="hold" grpId="1" nodeType="withEffect">
                                  <p:stCondLst>
                                    <p:cond delay="250"/>
                                  </p:stCondLst>
                                  <p:childTnLst>
                                    <p:animEffect transition="out" filter="dissolve">
                                      <p:cBhvr>
                                        <p:cTn id="171" dur="500"/>
                                        <p:tgtEl>
                                          <p:spTgt spid="42"/>
                                        </p:tgtEl>
                                      </p:cBhvr>
                                    </p:animEffect>
                                    <p:set>
                                      <p:cBhvr>
                                        <p:cTn id="172" dur="1" fill="hold">
                                          <p:stCondLst>
                                            <p:cond delay="499"/>
                                          </p:stCondLst>
                                        </p:cTn>
                                        <p:tgtEl>
                                          <p:spTgt spid="42"/>
                                        </p:tgtEl>
                                        <p:attrNameLst>
                                          <p:attrName>style.visibility</p:attrName>
                                        </p:attrNameLst>
                                      </p:cBhvr>
                                      <p:to>
                                        <p:strVal val="hidden"/>
                                      </p:to>
                                    </p:set>
                                  </p:childTnLst>
                                </p:cTn>
                              </p:par>
                              <p:par>
                                <p:cTn id="173" presetID="9" presetClass="exit" presetSubtype="0" fill="hold" grpId="1" nodeType="withEffect">
                                  <p:stCondLst>
                                    <p:cond delay="250"/>
                                  </p:stCondLst>
                                  <p:childTnLst>
                                    <p:animEffect transition="out" filter="dissolve">
                                      <p:cBhvr>
                                        <p:cTn id="174" dur="500"/>
                                        <p:tgtEl>
                                          <p:spTgt spid="43"/>
                                        </p:tgtEl>
                                      </p:cBhvr>
                                    </p:animEffect>
                                    <p:set>
                                      <p:cBhvr>
                                        <p:cTn id="175" dur="1" fill="hold">
                                          <p:stCondLst>
                                            <p:cond delay="499"/>
                                          </p:stCondLst>
                                        </p:cTn>
                                        <p:tgtEl>
                                          <p:spTgt spid="43"/>
                                        </p:tgtEl>
                                        <p:attrNameLst>
                                          <p:attrName>style.visibility</p:attrName>
                                        </p:attrNameLst>
                                      </p:cBhvr>
                                      <p:to>
                                        <p:strVal val="hidden"/>
                                      </p:to>
                                    </p:set>
                                  </p:childTnLst>
                                </p:cTn>
                              </p:par>
                              <p:par>
                                <p:cTn id="176" presetID="9" presetClass="exit" presetSubtype="0" fill="hold" grpId="1" nodeType="withEffect">
                                  <p:stCondLst>
                                    <p:cond delay="250"/>
                                  </p:stCondLst>
                                  <p:childTnLst>
                                    <p:animEffect transition="out" filter="dissolve">
                                      <p:cBhvr>
                                        <p:cTn id="177" dur="500"/>
                                        <p:tgtEl>
                                          <p:spTgt spid="44"/>
                                        </p:tgtEl>
                                      </p:cBhvr>
                                    </p:animEffect>
                                    <p:set>
                                      <p:cBhvr>
                                        <p:cTn id="178" dur="1" fill="hold">
                                          <p:stCondLst>
                                            <p:cond delay="499"/>
                                          </p:stCondLst>
                                        </p:cTn>
                                        <p:tgtEl>
                                          <p:spTgt spid="44"/>
                                        </p:tgtEl>
                                        <p:attrNameLst>
                                          <p:attrName>style.visibility</p:attrName>
                                        </p:attrNameLst>
                                      </p:cBhvr>
                                      <p:to>
                                        <p:strVal val="hidden"/>
                                      </p:to>
                                    </p:set>
                                  </p:childTnLst>
                                </p:cTn>
                              </p:par>
                            </p:childTnLst>
                          </p:cTn>
                        </p:par>
                        <p:par>
                          <p:cTn id="179" fill="hold">
                            <p:stCondLst>
                              <p:cond delay="1000"/>
                            </p:stCondLst>
                            <p:childTnLst>
                              <p:par>
                                <p:cTn id="180" presetID="22" presetClass="entr" presetSubtype="8" fill="hold" grpId="0" nodeType="afterEffect">
                                  <p:stCondLst>
                                    <p:cond delay="0"/>
                                  </p:stCondLst>
                                  <p:childTnLst>
                                    <p:set>
                                      <p:cBhvr>
                                        <p:cTn id="181" dur="1" fill="hold">
                                          <p:stCondLst>
                                            <p:cond delay="0"/>
                                          </p:stCondLst>
                                        </p:cTn>
                                        <p:tgtEl>
                                          <p:spTgt spid="117"/>
                                        </p:tgtEl>
                                        <p:attrNameLst>
                                          <p:attrName>style.visibility</p:attrName>
                                        </p:attrNameLst>
                                      </p:cBhvr>
                                      <p:to>
                                        <p:strVal val="visible"/>
                                      </p:to>
                                    </p:set>
                                    <p:animEffect transition="in" filter="wipe(left)">
                                      <p:cBhvr>
                                        <p:cTn id="182"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9" grpId="0"/>
      <p:bldP spid="19" grpId="1"/>
      <p:bldP spid="19" grpId="2"/>
      <p:bldP spid="39" grpId="0"/>
      <p:bldP spid="39" grpId="1"/>
      <p:bldP spid="40" grpId="0"/>
      <p:bldP spid="40" grpId="1"/>
      <p:bldP spid="41" grpId="0"/>
      <p:bldP spid="41" grpId="1"/>
      <p:bldP spid="42" grpId="0"/>
      <p:bldP spid="42" grpId="1"/>
      <p:bldP spid="43" grpId="0"/>
      <p:bldP spid="43" grpId="1"/>
      <p:bldP spid="44" grpId="0"/>
      <p:bldP spid="44" grpId="1"/>
      <p:bldP spid="1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294EE9-3635-44AB-AC3E-41810688567C}"/>
              </a:ext>
            </a:extLst>
          </p:cNvPr>
          <p:cNvSpPr>
            <a:spLocks noGrp="1"/>
          </p:cNvSpPr>
          <p:nvPr>
            <p:ph type="title"/>
          </p:nvPr>
        </p:nvSpPr>
        <p:spPr>
          <a:xfrm>
            <a:off x="609600" y="274639"/>
            <a:ext cx="10972800" cy="1143000"/>
          </a:xfrm>
        </p:spPr>
        <p:txBody>
          <a:bodyPr/>
          <a:lstStyle/>
          <a:p>
            <a:r>
              <a:rPr lang="en-US" dirty="0"/>
              <a:t>Serverless</a:t>
            </a:r>
          </a:p>
        </p:txBody>
      </p:sp>
      <p:sp>
        <p:nvSpPr>
          <p:cNvPr id="6" name="Content Placeholder 5">
            <a:extLst>
              <a:ext uri="{FF2B5EF4-FFF2-40B4-BE49-F238E27FC236}">
                <a16:creationId xmlns:a16="http://schemas.microsoft.com/office/drawing/2014/main" id="{B9514C6D-AD95-46C1-B1F7-470B7FE1191D}"/>
              </a:ext>
            </a:extLst>
          </p:cNvPr>
          <p:cNvSpPr>
            <a:spLocks noGrp="1"/>
          </p:cNvSpPr>
          <p:nvPr>
            <p:ph idx="1"/>
          </p:nvPr>
        </p:nvSpPr>
        <p:spPr>
          <a:xfrm>
            <a:off x="609600" y="1600201"/>
            <a:ext cx="10972800" cy="4525963"/>
          </a:xfrm>
        </p:spPr>
        <p:txBody>
          <a:bodyPr/>
          <a:lstStyle/>
          <a:p>
            <a:r>
              <a:rPr lang="en-US" dirty="0"/>
              <a:t>Provision resources as you need them</a:t>
            </a:r>
          </a:p>
          <a:p>
            <a:r>
              <a:rPr lang="en-US" dirty="0"/>
              <a:t>Scales from zero, to infinity</a:t>
            </a:r>
          </a:p>
          <a:p>
            <a:r>
              <a:rPr lang="en-US" dirty="0"/>
              <a:t>You focus on the “code”</a:t>
            </a:r>
          </a:p>
          <a:p>
            <a:r>
              <a:rPr lang="en-US" dirty="0"/>
              <a:t>No infrastructure management</a:t>
            </a:r>
          </a:p>
          <a:p>
            <a:r>
              <a:rPr lang="en-US" dirty="0"/>
              <a:t>An evolution, moving up the stack</a:t>
            </a:r>
          </a:p>
        </p:txBody>
      </p:sp>
      <p:sp>
        <p:nvSpPr>
          <p:cNvPr id="3" name="Rectangle 2">
            <a:extLst>
              <a:ext uri="{FF2B5EF4-FFF2-40B4-BE49-F238E27FC236}">
                <a16:creationId xmlns:a16="http://schemas.microsoft.com/office/drawing/2014/main" id="{730B7D6B-DA4B-43EB-8FAE-A8DD492B7C4A}"/>
              </a:ext>
            </a:extLst>
          </p:cNvPr>
          <p:cNvSpPr/>
          <p:nvPr/>
        </p:nvSpPr>
        <p:spPr>
          <a:xfrm>
            <a:off x="6629400" y="2255443"/>
            <a:ext cx="2646878" cy="646331"/>
          </a:xfrm>
          <a:prstGeom prst="rect">
            <a:avLst/>
          </a:prstGeom>
        </p:spPr>
        <p:txBody>
          <a:bodyPr wrap="none">
            <a:spAutoFit/>
          </a:bodyPr>
          <a:lstStyle/>
          <a:p>
            <a:r>
              <a:rPr lang="en-US" sz="3600" dirty="0">
                <a:solidFill>
                  <a:srgbClr val="000000"/>
                </a:solidFill>
              </a:rPr>
              <a:t>and beyond</a:t>
            </a:r>
            <a:endParaRPr lang="en-US" dirty="0"/>
          </a:p>
        </p:txBody>
      </p:sp>
      <p:sp>
        <p:nvSpPr>
          <p:cNvPr id="18" name="Rectangle 17">
            <a:extLst>
              <a:ext uri="{FF2B5EF4-FFF2-40B4-BE49-F238E27FC236}">
                <a16:creationId xmlns:a16="http://schemas.microsoft.com/office/drawing/2014/main" id="{63B2C23D-4A2F-49B7-A569-A847EE043ED1}"/>
              </a:ext>
            </a:extLst>
          </p:cNvPr>
          <p:cNvSpPr/>
          <p:nvPr/>
        </p:nvSpPr>
        <p:spPr>
          <a:xfrm>
            <a:off x="5770190" y="2919907"/>
            <a:ext cx="4365298" cy="646331"/>
          </a:xfrm>
          <a:prstGeom prst="rect">
            <a:avLst/>
          </a:prstGeom>
        </p:spPr>
        <p:txBody>
          <a:bodyPr wrap="none">
            <a:spAutoFit/>
          </a:bodyPr>
          <a:lstStyle/>
          <a:p>
            <a:r>
              <a:rPr lang="en-US" sz="3600" dirty="0"/>
              <a:t>, …or your container</a:t>
            </a:r>
            <a:endParaRPr lang="en-US" dirty="0"/>
          </a:p>
        </p:txBody>
      </p:sp>
    </p:spTree>
    <p:extLst>
      <p:ext uri="{BB962C8B-B14F-4D97-AF65-F5344CB8AC3E}">
        <p14:creationId xmlns:p14="http://schemas.microsoft.com/office/powerpoint/2010/main" val="120752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BA59B95-5DC8-421D-AF41-653D3B623FE0}"/>
              </a:ext>
            </a:extLst>
          </p:cNvPr>
          <p:cNvSpPr txBox="1"/>
          <p:nvPr/>
        </p:nvSpPr>
        <p:spPr>
          <a:xfrm>
            <a:off x="7004081" y="6566085"/>
            <a:ext cx="5034562" cy="150863"/>
          </a:xfrm>
          <a:prstGeom prst="rect">
            <a:avLst/>
          </a:prstGeom>
          <a:noFill/>
        </p:spPr>
        <p:txBody>
          <a:bodyPr wrap="square" lIns="0" tIns="0" rIns="0" bIns="0" rtlCol="0" anchor="t">
            <a:spAutoFit/>
          </a:bodyPr>
          <a:lstStyle/>
          <a:p>
            <a:pPr algn="r" defTabSz="914139">
              <a:spcAft>
                <a:spcPts val="588"/>
              </a:spcAft>
              <a:defRPr/>
            </a:pPr>
            <a:r>
              <a:rPr lang="en-US" sz="980" baseline="30000">
                <a:solidFill>
                  <a:srgbClr val="3C3C41"/>
                </a:solidFill>
                <a:cs typeface="Segoe UI Light" panose="020B0502040204020203" pitchFamily="34" charset="0"/>
              </a:rPr>
              <a:t>1</a:t>
            </a:r>
            <a:r>
              <a:rPr lang="en-US" sz="980">
                <a:solidFill>
                  <a:srgbClr val="3C3C41"/>
                </a:solidFill>
                <a:cs typeface="Segoe UI Light" panose="020B0502040204020203" pitchFamily="34" charset="0"/>
              </a:rPr>
              <a:t>Gartner.</a:t>
            </a:r>
          </a:p>
        </p:txBody>
      </p:sp>
      <p:grpSp>
        <p:nvGrpSpPr>
          <p:cNvPr id="7" name="Group 6">
            <a:extLst>
              <a:ext uri="{FF2B5EF4-FFF2-40B4-BE49-F238E27FC236}">
                <a16:creationId xmlns:a16="http://schemas.microsoft.com/office/drawing/2014/main" id="{D1EB7F1C-3358-42FD-AB4D-9566CF02CAA4}"/>
              </a:ext>
            </a:extLst>
          </p:cNvPr>
          <p:cNvGrpSpPr/>
          <p:nvPr/>
        </p:nvGrpSpPr>
        <p:grpSpPr>
          <a:xfrm>
            <a:off x="3317418" y="681458"/>
            <a:ext cx="5557165" cy="5495084"/>
            <a:chOff x="3350236" y="1031732"/>
            <a:chExt cx="5668598" cy="5605272"/>
          </a:xfrm>
        </p:grpSpPr>
        <p:grpSp>
          <p:nvGrpSpPr>
            <p:cNvPr id="23" name="Group 22">
              <a:extLst>
                <a:ext uri="{FF2B5EF4-FFF2-40B4-BE49-F238E27FC236}">
                  <a16:creationId xmlns:a16="http://schemas.microsoft.com/office/drawing/2014/main" id="{113FC9D3-9A56-4130-AEE5-ED85FCEA9C05}"/>
                </a:ext>
              </a:extLst>
            </p:cNvPr>
            <p:cNvGrpSpPr/>
            <p:nvPr/>
          </p:nvGrpSpPr>
          <p:grpSpPr>
            <a:xfrm>
              <a:off x="4227884" y="2074100"/>
              <a:ext cx="3849976" cy="2992821"/>
              <a:chOff x="255984" y="1813149"/>
              <a:chExt cx="3850522" cy="2993246"/>
            </a:xfrm>
          </p:grpSpPr>
          <p:sp>
            <p:nvSpPr>
              <p:cNvPr id="8" name="Rectangle 7">
                <a:extLst>
                  <a:ext uri="{FF2B5EF4-FFF2-40B4-BE49-F238E27FC236}">
                    <a16:creationId xmlns:a16="http://schemas.microsoft.com/office/drawing/2014/main" id="{248D7835-EC5C-4C04-A80E-FCE56DECF21B}"/>
                  </a:ext>
                </a:extLst>
              </p:cNvPr>
              <p:cNvSpPr/>
              <p:nvPr/>
            </p:nvSpPr>
            <p:spPr>
              <a:xfrm>
                <a:off x="424984" y="3770366"/>
                <a:ext cx="3512523" cy="1036029"/>
              </a:xfrm>
              <a:prstGeom prst="rect">
                <a:avLst/>
              </a:prstGeom>
            </p:spPr>
            <p:txBody>
              <a:bodyPr wrap="square">
                <a:spAutoFit/>
              </a:bodyPr>
              <a:lstStyle/>
              <a:p>
                <a:pPr algn="ctr" defTabSz="896214">
                  <a:defRPr/>
                </a:pPr>
                <a:r>
                  <a:rPr lang="en-US" sz="1961">
                    <a:solidFill>
                      <a:prstClr val="black"/>
                    </a:solidFill>
                    <a:latin typeface="Segoe UI" panose="020B0502040204020203" pitchFamily="34" charset="0"/>
                    <a:cs typeface="Segoe UI" panose="020B0502040204020203" pitchFamily="34" charset="0"/>
                  </a:rPr>
                  <a:t>of global organizations will be </a:t>
                </a:r>
                <a:r>
                  <a:rPr lang="en-US" sz="1961">
                    <a:solidFill>
                      <a:srgbClr val="0078D3"/>
                    </a:solidFill>
                    <a:latin typeface="Segoe UI Semibold" panose="020B0702040204020203" pitchFamily="34" charset="0"/>
                    <a:cs typeface="Segoe UI Semibold" panose="020B0702040204020203" pitchFamily="34" charset="0"/>
                  </a:rPr>
                  <a:t>running containerized applications</a:t>
                </a:r>
                <a:r>
                  <a:rPr lang="en-US" sz="1961">
                    <a:solidFill>
                      <a:prstClr val="black"/>
                    </a:solidFill>
                    <a:latin typeface="Segoe UI" panose="020B0502040204020203" pitchFamily="34" charset="0"/>
                    <a:cs typeface="Segoe UI" panose="020B0502040204020203" pitchFamily="34" charset="0"/>
                  </a:rPr>
                  <a:t> in production</a:t>
                </a:r>
                <a:r>
                  <a:rPr lang="en-US" sz="1961" baseline="30000">
                    <a:solidFill>
                      <a:prstClr val="black"/>
                    </a:solidFill>
                    <a:latin typeface="Segoe UI" panose="020B0502040204020203" pitchFamily="34" charset="0"/>
                    <a:cs typeface="Segoe UI" panose="020B0502040204020203" pitchFamily="34" charset="0"/>
                  </a:rPr>
                  <a:t>1</a:t>
                </a:r>
              </a:p>
            </p:txBody>
          </p:sp>
          <p:grpSp>
            <p:nvGrpSpPr>
              <p:cNvPr id="2" name="Group 1">
                <a:extLst>
                  <a:ext uri="{FF2B5EF4-FFF2-40B4-BE49-F238E27FC236}">
                    <a16:creationId xmlns:a16="http://schemas.microsoft.com/office/drawing/2014/main" id="{5306984C-C87A-4386-9DC4-885E8E1B8277}"/>
                  </a:ext>
                </a:extLst>
              </p:cNvPr>
              <p:cNvGrpSpPr/>
              <p:nvPr/>
            </p:nvGrpSpPr>
            <p:grpSpPr>
              <a:xfrm>
                <a:off x="255984" y="1813149"/>
                <a:ext cx="3850522" cy="1898929"/>
                <a:chOff x="782750" y="2478211"/>
                <a:chExt cx="3850522" cy="1898929"/>
              </a:xfrm>
            </p:grpSpPr>
            <p:sp>
              <p:nvSpPr>
                <p:cNvPr id="10" name="TextBox 9">
                  <a:extLst>
                    <a:ext uri="{FF2B5EF4-FFF2-40B4-BE49-F238E27FC236}">
                      <a16:creationId xmlns:a16="http://schemas.microsoft.com/office/drawing/2014/main" id="{60E672F9-B320-452D-823A-55A25CB46B1E}"/>
                    </a:ext>
                  </a:extLst>
                </p:cNvPr>
                <p:cNvSpPr txBox="1"/>
                <p:nvPr/>
              </p:nvSpPr>
              <p:spPr>
                <a:xfrm>
                  <a:off x="1113975" y="2478211"/>
                  <a:ext cx="2994212" cy="1898929"/>
                </a:xfrm>
                <a:prstGeom prst="rect">
                  <a:avLst/>
                </a:prstGeom>
                <a:noFill/>
              </p:spPr>
              <p:txBody>
                <a:bodyPr wrap="square" rtlCol="0">
                  <a:spAutoFit/>
                </a:bodyPr>
                <a:lstStyle/>
                <a:p>
                  <a:pPr algn="ctr" defTabSz="896214">
                    <a:defRPr/>
                  </a:pPr>
                  <a:r>
                    <a:rPr lang="en-US" sz="11271">
                      <a:solidFill>
                        <a:srgbClr val="0078D3"/>
                      </a:solidFill>
                      <a:latin typeface="Segoe UI Semibold" panose="020B0702040204020203" pitchFamily="34" charset="0"/>
                      <a:cs typeface="Segoe UI Semibold" panose="020B0702040204020203" pitchFamily="34" charset="0"/>
                    </a:rPr>
                    <a:t>75</a:t>
                  </a:r>
                </a:p>
              </p:txBody>
            </p:sp>
            <p:sp>
              <p:nvSpPr>
                <p:cNvPr id="11" name="TextBox 10">
                  <a:extLst>
                    <a:ext uri="{FF2B5EF4-FFF2-40B4-BE49-F238E27FC236}">
                      <a16:creationId xmlns:a16="http://schemas.microsoft.com/office/drawing/2014/main" id="{F14EB7B4-10E4-4E5C-84FC-FA1694D56711}"/>
                    </a:ext>
                  </a:extLst>
                </p:cNvPr>
                <p:cNvSpPr txBox="1"/>
                <p:nvPr/>
              </p:nvSpPr>
              <p:spPr>
                <a:xfrm>
                  <a:off x="3066893" y="2903985"/>
                  <a:ext cx="1566379" cy="1349650"/>
                </a:xfrm>
                <a:prstGeom prst="rect">
                  <a:avLst/>
                </a:prstGeom>
                <a:noFill/>
              </p:spPr>
              <p:txBody>
                <a:bodyPr wrap="square" rtlCol="0">
                  <a:spAutoFit/>
                </a:bodyPr>
                <a:lstStyle/>
                <a:p>
                  <a:pPr algn="ctr" defTabSz="896214">
                    <a:defRPr/>
                  </a:pPr>
                  <a:r>
                    <a:rPr lang="en-US" sz="7840">
                      <a:solidFill>
                        <a:srgbClr val="0078D3"/>
                      </a:solidFill>
                      <a:latin typeface="Segoe UI Semibold" panose="020B0702040204020203" pitchFamily="34" charset="0"/>
                      <a:cs typeface="Segoe UI Semibold" panose="020B0702040204020203" pitchFamily="34" charset="0"/>
                    </a:rPr>
                    <a:t>%</a:t>
                  </a:r>
                  <a:endParaRPr lang="en-US" sz="11271">
                    <a:solidFill>
                      <a:srgbClr val="0078D3"/>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753A45F0-FC8E-49C7-8DB6-E9239F244CE5}"/>
                    </a:ext>
                  </a:extLst>
                </p:cNvPr>
                <p:cNvSpPr txBox="1"/>
                <p:nvPr/>
              </p:nvSpPr>
              <p:spPr>
                <a:xfrm>
                  <a:off x="782750" y="2903985"/>
                  <a:ext cx="1566379" cy="1349650"/>
                </a:xfrm>
                <a:prstGeom prst="rect">
                  <a:avLst/>
                </a:prstGeom>
                <a:noFill/>
              </p:spPr>
              <p:txBody>
                <a:bodyPr wrap="square" rtlCol="0">
                  <a:spAutoFit/>
                </a:bodyPr>
                <a:lstStyle/>
                <a:p>
                  <a:pPr algn="ctr" defTabSz="896214">
                    <a:defRPr/>
                  </a:pPr>
                  <a:r>
                    <a:rPr lang="en-US" sz="7840">
                      <a:solidFill>
                        <a:srgbClr val="0078D3"/>
                      </a:solidFill>
                      <a:latin typeface="Segoe UI Semibold" panose="020B0702040204020203" pitchFamily="34" charset="0"/>
                      <a:cs typeface="Segoe UI Semibold" panose="020B0702040204020203" pitchFamily="34" charset="0"/>
                    </a:rPr>
                    <a:t>&gt;</a:t>
                  </a:r>
                  <a:endParaRPr lang="en-US" sz="11271">
                    <a:solidFill>
                      <a:srgbClr val="0078D3"/>
                    </a:solidFill>
                    <a:latin typeface="Segoe UI Semibold" panose="020B0702040204020203" pitchFamily="34" charset="0"/>
                    <a:cs typeface="Segoe UI Semibold" panose="020B0702040204020203" pitchFamily="34" charset="0"/>
                  </a:endParaRPr>
                </a:p>
              </p:txBody>
            </p:sp>
          </p:grpSp>
        </p:grpSp>
        <p:sp>
          <p:nvSpPr>
            <p:cNvPr id="56" name="TextBox 55">
              <a:extLst>
                <a:ext uri="{FF2B5EF4-FFF2-40B4-BE49-F238E27FC236}">
                  <a16:creationId xmlns:a16="http://schemas.microsoft.com/office/drawing/2014/main" id="{C4CF5899-B135-4EE7-8588-6CD284F998CE}"/>
                </a:ext>
              </a:extLst>
            </p:cNvPr>
            <p:cNvSpPr txBox="1"/>
            <p:nvPr/>
          </p:nvSpPr>
          <p:spPr>
            <a:xfrm rot="2577468">
              <a:off x="7637710" y="1388713"/>
              <a:ext cx="1381124" cy="572383"/>
            </a:xfrm>
            <a:prstGeom prst="rect">
              <a:avLst/>
            </a:prstGeom>
            <a:solidFill>
              <a:schemeClr val="bg1"/>
            </a:solidFill>
          </p:spPr>
          <p:txBody>
            <a:bodyPr wrap="square" lIns="179259" tIns="143407" rIns="179259" bIns="143407" rtlCol="0">
              <a:spAutoFit/>
            </a:bodyPr>
            <a:lstStyle/>
            <a:p>
              <a:pPr algn="ctr">
                <a:lnSpc>
                  <a:spcPct val="90000"/>
                </a:lnSpc>
                <a:spcAft>
                  <a:spcPts val="588"/>
                </a:spcAft>
              </a:pPr>
              <a:r>
                <a:rPr lang="en-US" sz="196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By 2022</a:t>
              </a:r>
            </a:p>
          </p:txBody>
        </p:sp>
        <p:grpSp>
          <p:nvGrpSpPr>
            <p:cNvPr id="6" name="Group 5">
              <a:extLst>
                <a:ext uri="{FF2B5EF4-FFF2-40B4-BE49-F238E27FC236}">
                  <a16:creationId xmlns:a16="http://schemas.microsoft.com/office/drawing/2014/main" id="{1BF5647B-4F32-49C7-8697-2F92DB0648E2}"/>
                </a:ext>
              </a:extLst>
            </p:cNvPr>
            <p:cNvGrpSpPr/>
            <p:nvPr/>
          </p:nvGrpSpPr>
          <p:grpSpPr>
            <a:xfrm>
              <a:off x="3350236" y="1031732"/>
              <a:ext cx="5605272" cy="5605272"/>
              <a:chOff x="4715012" y="567708"/>
              <a:chExt cx="5605272" cy="5605272"/>
            </a:xfrm>
          </p:grpSpPr>
          <p:sp>
            <p:nvSpPr>
              <p:cNvPr id="4" name="Oval 3">
                <a:extLst>
                  <a:ext uri="{FF2B5EF4-FFF2-40B4-BE49-F238E27FC236}">
                    <a16:creationId xmlns:a16="http://schemas.microsoft.com/office/drawing/2014/main" id="{842A7B19-E5E6-49CD-8095-C0B3C6292098}"/>
                  </a:ext>
                </a:extLst>
              </p:cNvPr>
              <p:cNvSpPr/>
              <p:nvPr/>
            </p:nvSpPr>
            <p:spPr bwMode="auto">
              <a:xfrm>
                <a:off x="4715012" y="567708"/>
                <a:ext cx="5605272" cy="5605272"/>
              </a:xfrm>
              <a:prstGeom prst="ellipse">
                <a:avLst/>
              </a:prstGeom>
              <a:noFill/>
              <a:ln w="28575">
                <a:solidFill>
                  <a:srgbClr val="75757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Arc 4">
                <a:extLst>
                  <a:ext uri="{FF2B5EF4-FFF2-40B4-BE49-F238E27FC236}">
                    <a16:creationId xmlns:a16="http://schemas.microsoft.com/office/drawing/2014/main" id="{0A29A54A-EAC6-43EC-9D88-3E7496BB8EBC}"/>
                  </a:ext>
                </a:extLst>
              </p:cNvPr>
              <p:cNvSpPr/>
              <p:nvPr/>
            </p:nvSpPr>
            <p:spPr>
              <a:xfrm>
                <a:off x="4715012" y="567708"/>
                <a:ext cx="5605272" cy="5605272"/>
              </a:xfrm>
              <a:prstGeom prst="arc">
                <a:avLst/>
              </a:prstGeom>
              <a:ln w="762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33171229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HostOS" descr="server.png">
            <a:extLst>
              <a:ext uri="{FF2B5EF4-FFF2-40B4-BE49-F238E27FC236}">
                <a16:creationId xmlns:a16="http://schemas.microsoft.com/office/drawing/2014/main" id="{E7B2EA6A-C944-4592-8470-D7046C84D405}"/>
              </a:ext>
            </a:extLst>
          </p:cNvPr>
          <p:cNvPicPr preferRelativeResize="0"/>
          <p:nvPr/>
        </p:nvPicPr>
        <p:blipFill rotWithShape="1">
          <a:blip r:embed="rId2">
            <a:alphaModFix/>
          </a:blip>
          <a:srcRect t="14269" b="28701"/>
          <a:stretch/>
        </p:blipFill>
        <p:spPr>
          <a:xfrm>
            <a:off x="3649418" y="5064745"/>
            <a:ext cx="2137832" cy="1219201"/>
          </a:xfrm>
          <a:prstGeom prst="rect">
            <a:avLst/>
          </a:prstGeom>
          <a:noFill/>
          <a:ln>
            <a:noFill/>
          </a:ln>
        </p:spPr>
      </p:pic>
      <p:pic>
        <p:nvPicPr>
          <p:cNvPr id="59" name="HostOS" descr="server.png">
            <a:extLst>
              <a:ext uri="{FF2B5EF4-FFF2-40B4-BE49-F238E27FC236}">
                <a16:creationId xmlns:a16="http://schemas.microsoft.com/office/drawing/2014/main" id="{00A6414A-0834-42B7-8AF4-58B00F27426D}"/>
              </a:ext>
            </a:extLst>
          </p:cNvPr>
          <p:cNvPicPr preferRelativeResize="0"/>
          <p:nvPr/>
        </p:nvPicPr>
        <p:blipFill rotWithShape="1">
          <a:blip r:embed="rId2">
            <a:alphaModFix/>
          </a:blip>
          <a:srcRect t="14269" b="28701"/>
          <a:stretch/>
        </p:blipFill>
        <p:spPr>
          <a:xfrm>
            <a:off x="3660458" y="4600909"/>
            <a:ext cx="2137832" cy="1219201"/>
          </a:xfrm>
          <a:prstGeom prst="rect">
            <a:avLst/>
          </a:prstGeom>
          <a:noFill/>
          <a:ln>
            <a:noFill/>
          </a:ln>
        </p:spPr>
      </p:pic>
      <p:pic>
        <p:nvPicPr>
          <p:cNvPr id="58" name="HostOS" descr="server.png">
            <a:extLst>
              <a:ext uri="{FF2B5EF4-FFF2-40B4-BE49-F238E27FC236}">
                <a16:creationId xmlns:a16="http://schemas.microsoft.com/office/drawing/2014/main" id="{3518378E-B1FF-401E-826A-063CD5A63491}"/>
              </a:ext>
            </a:extLst>
          </p:cNvPr>
          <p:cNvPicPr preferRelativeResize="0"/>
          <p:nvPr/>
        </p:nvPicPr>
        <p:blipFill rotWithShape="1">
          <a:blip r:embed="rId2">
            <a:alphaModFix/>
          </a:blip>
          <a:srcRect t="14269" b="28701"/>
          <a:stretch/>
        </p:blipFill>
        <p:spPr>
          <a:xfrm>
            <a:off x="3671498" y="4137073"/>
            <a:ext cx="2137832" cy="1219201"/>
          </a:xfrm>
          <a:prstGeom prst="rect">
            <a:avLst/>
          </a:prstGeom>
          <a:noFill/>
          <a:ln>
            <a:noFill/>
          </a:ln>
        </p:spPr>
      </p:pic>
      <p:sp>
        <p:nvSpPr>
          <p:cNvPr id="26" name="GuestOS5">
            <a:extLst>
              <a:ext uri="{FF2B5EF4-FFF2-40B4-BE49-F238E27FC236}">
                <a16:creationId xmlns:a16="http://schemas.microsoft.com/office/drawing/2014/main" id="{0598B519-C953-4B37-9471-C83451EA5D95}"/>
              </a:ext>
            </a:extLst>
          </p:cNvPr>
          <p:cNvSpPr/>
          <p:nvPr/>
        </p:nvSpPr>
        <p:spPr>
          <a:xfrm>
            <a:off x="3951515" y="138465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#5</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 name="GuestOS6">
            <a:extLst>
              <a:ext uri="{FF2B5EF4-FFF2-40B4-BE49-F238E27FC236}">
                <a16:creationId xmlns:a16="http://schemas.microsoft.com/office/drawing/2014/main" id="{0A93FC18-C865-49CF-A71D-D599CAC7CF6E}"/>
              </a:ext>
            </a:extLst>
          </p:cNvPr>
          <p:cNvSpPr/>
          <p:nvPr/>
        </p:nvSpPr>
        <p:spPr>
          <a:xfrm>
            <a:off x="4345964" y="138465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#6</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8" name="GuestOS7">
            <a:extLst>
              <a:ext uri="{FF2B5EF4-FFF2-40B4-BE49-F238E27FC236}">
                <a16:creationId xmlns:a16="http://schemas.microsoft.com/office/drawing/2014/main" id="{139D9771-FCB1-460C-BD2C-71D286438D15}"/>
              </a:ext>
            </a:extLst>
          </p:cNvPr>
          <p:cNvSpPr/>
          <p:nvPr/>
        </p:nvSpPr>
        <p:spPr>
          <a:xfrm>
            <a:off x="4740414" y="138465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#7</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 name="GuestOS8">
            <a:extLst>
              <a:ext uri="{FF2B5EF4-FFF2-40B4-BE49-F238E27FC236}">
                <a16:creationId xmlns:a16="http://schemas.microsoft.com/office/drawing/2014/main" id="{B29F4348-8128-449E-9098-9AA1DBB9CEB2}"/>
              </a:ext>
            </a:extLst>
          </p:cNvPr>
          <p:cNvSpPr/>
          <p:nvPr/>
        </p:nvSpPr>
        <p:spPr>
          <a:xfrm>
            <a:off x="5134863" y="138465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#8</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 name="Title 4">
            <a:extLst>
              <a:ext uri="{FF2B5EF4-FFF2-40B4-BE49-F238E27FC236}">
                <a16:creationId xmlns:a16="http://schemas.microsoft.com/office/drawing/2014/main" id="{78294EE9-3635-44AB-AC3E-41810688567C}"/>
              </a:ext>
            </a:extLst>
          </p:cNvPr>
          <p:cNvSpPr>
            <a:spLocks noGrp="1"/>
          </p:cNvSpPr>
          <p:nvPr>
            <p:ph type="title"/>
          </p:nvPr>
        </p:nvSpPr>
        <p:spPr/>
        <p:txBody>
          <a:bodyPr/>
          <a:lstStyle/>
          <a:p>
            <a:r>
              <a:rPr lang="en-US" dirty="0"/>
              <a:t>Getting To Serverless</a:t>
            </a:r>
          </a:p>
        </p:txBody>
      </p:sp>
      <p:pic>
        <p:nvPicPr>
          <p:cNvPr id="7" name="HostOS" descr="server.png">
            <a:extLst>
              <a:ext uri="{FF2B5EF4-FFF2-40B4-BE49-F238E27FC236}">
                <a16:creationId xmlns:a16="http://schemas.microsoft.com/office/drawing/2014/main" id="{CAA6756F-D8C4-4C92-A0EE-474C4E525054}"/>
              </a:ext>
            </a:extLst>
          </p:cNvPr>
          <p:cNvPicPr preferRelativeResize="0"/>
          <p:nvPr/>
        </p:nvPicPr>
        <p:blipFill rotWithShape="1">
          <a:blip r:embed="rId2">
            <a:alphaModFix/>
          </a:blip>
          <a:srcRect t="14269" b="28701"/>
          <a:stretch/>
        </p:blipFill>
        <p:spPr>
          <a:xfrm>
            <a:off x="3682538" y="3673237"/>
            <a:ext cx="2137832" cy="1219201"/>
          </a:xfrm>
          <a:prstGeom prst="rect">
            <a:avLst/>
          </a:prstGeom>
          <a:noFill/>
          <a:ln>
            <a:noFill/>
          </a:ln>
        </p:spPr>
      </p:pic>
      <p:sp>
        <p:nvSpPr>
          <p:cNvPr id="22" name="GuestOS1">
            <a:extLst>
              <a:ext uri="{FF2B5EF4-FFF2-40B4-BE49-F238E27FC236}">
                <a16:creationId xmlns:a16="http://schemas.microsoft.com/office/drawing/2014/main" id="{87224CA1-05CE-4451-85CC-3321FA4FF4A8}"/>
              </a:ext>
            </a:extLst>
          </p:cNvPr>
          <p:cNvSpPr/>
          <p:nvPr/>
        </p:nvSpPr>
        <p:spPr>
          <a:xfrm>
            <a:off x="3951515" y="2673730"/>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 name="GuestOS2">
            <a:extLst>
              <a:ext uri="{FF2B5EF4-FFF2-40B4-BE49-F238E27FC236}">
                <a16:creationId xmlns:a16="http://schemas.microsoft.com/office/drawing/2014/main" id="{38A33C78-620A-4B1B-9FC7-74A945A60C1F}"/>
              </a:ext>
            </a:extLst>
          </p:cNvPr>
          <p:cNvSpPr/>
          <p:nvPr/>
        </p:nvSpPr>
        <p:spPr>
          <a:xfrm>
            <a:off x="4345964" y="2673730"/>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4" name="GuestOS3">
            <a:extLst>
              <a:ext uri="{FF2B5EF4-FFF2-40B4-BE49-F238E27FC236}">
                <a16:creationId xmlns:a16="http://schemas.microsoft.com/office/drawing/2014/main" id="{54D4EDBA-D0A8-443F-A8C7-B12650058A49}"/>
              </a:ext>
            </a:extLst>
          </p:cNvPr>
          <p:cNvSpPr/>
          <p:nvPr/>
        </p:nvSpPr>
        <p:spPr>
          <a:xfrm>
            <a:off x="4740414" y="2673730"/>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 name="GuestOS4">
            <a:extLst>
              <a:ext uri="{FF2B5EF4-FFF2-40B4-BE49-F238E27FC236}">
                <a16:creationId xmlns:a16="http://schemas.microsoft.com/office/drawing/2014/main" id="{444B7634-AE66-4B21-8EAD-7BD472C51887}"/>
              </a:ext>
            </a:extLst>
          </p:cNvPr>
          <p:cNvSpPr/>
          <p:nvPr/>
        </p:nvSpPr>
        <p:spPr>
          <a:xfrm>
            <a:off x="5134863" y="2673730"/>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 name="Hypervisor">
            <a:extLst>
              <a:ext uri="{FF2B5EF4-FFF2-40B4-BE49-F238E27FC236}">
                <a16:creationId xmlns:a16="http://schemas.microsoft.com/office/drawing/2014/main" id="{9EF5E2CC-B0F9-4EF7-91F3-FC3612B0514A}"/>
              </a:ext>
            </a:extLst>
          </p:cNvPr>
          <p:cNvSpPr/>
          <p:nvPr/>
        </p:nvSpPr>
        <p:spPr>
          <a:xfrm>
            <a:off x="3962400" y="3962803"/>
            <a:ext cx="1578107" cy="429074"/>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34" name="PurchaseRacks">
            <a:extLst>
              <a:ext uri="{FF2B5EF4-FFF2-40B4-BE49-F238E27FC236}">
                <a16:creationId xmlns:a16="http://schemas.microsoft.com/office/drawing/2014/main" id="{FB198748-6DC0-49BA-89B7-A5CEA71FF101}"/>
              </a:ext>
            </a:extLst>
          </p:cNvPr>
          <p:cNvSpPr/>
          <p:nvPr/>
        </p:nvSpPr>
        <p:spPr>
          <a:xfrm>
            <a:off x="215269" y="3962802"/>
            <a:ext cx="2382520" cy="758737"/>
          </a:xfrm>
          <a:prstGeom prst="wedgeRoundRectCallout">
            <a:avLst>
              <a:gd name="adj1" fmla="val 95582"/>
              <a:gd name="adj2" fmla="val 33811"/>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Purchase Rack Space</a:t>
            </a:r>
          </a:p>
        </p:txBody>
      </p:sp>
      <p:sp>
        <p:nvSpPr>
          <p:cNvPr id="35" name="PurchaseVMs">
            <a:extLst>
              <a:ext uri="{FF2B5EF4-FFF2-40B4-BE49-F238E27FC236}">
                <a16:creationId xmlns:a16="http://schemas.microsoft.com/office/drawing/2014/main" id="{B40C41BC-699C-4767-B16C-B221A0EF8B13}"/>
              </a:ext>
            </a:extLst>
          </p:cNvPr>
          <p:cNvSpPr/>
          <p:nvPr/>
        </p:nvSpPr>
        <p:spPr>
          <a:xfrm>
            <a:off x="215269" y="3167468"/>
            <a:ext cx="2382520" cy="758737"/>
          </a:xfrm>
          <a:prstGeom prst="wedgeRoundRectCallout">
            <a:avLst>
              <a:gd name="adj1" fmla="val 105390"/>
              <a:gd name="adj2" fmla="val 21759"/>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Purchase VMs</a:t>
            </a:r>
          </a:p>
        </p:txBody>
      </p:sp>
      <p:sp>
        <p:nvSpPr>
          <p:cNvPr id="36" name="PurchaseServerless">
            <a:extLst>
              <a:ext uri="{FF2B5EF4-FFF2-40B4-BE49-F238E27FC236}">
                <a16:creationId xmlns:a16="http://schemas.microsoft.com/office/drawing/2014/main" id="{CC49C43F-A106-4643-AEE4-F7196B7C3602}"/>
              </a:ext>
            </a:extLst>
          </p:cNvPr>
          <p:cNvSpPr/>
          <p:nvPr/>
        </p:nvSpPr>
        <p:spPr>
          <a:xfrm>
            <a:off x="215269" y="2344842"/>
            <a:ext cx="2382520" cy="758737"/>
          </a:xfrm>
          <a:prstGeom prst="wedgeRoundRectCallout">
            <a:avLst>
              <a:gd name="adj1" fmla="val 105390"/>
              <a:gd name="adj2" fmla="val 21759"/>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Serverless (ACI)</a:t>
            </a:r>
          </a:p>
        </p:txBody>
      </p:sp>
      <p:sp>
        <p:nvSpPr>
          <p:cNvPr id="37" name="DataCenterOffering">
            <a:extLst>
              <a:ext uri="{FF2B5EF4-FFF2-40B4-BE49-F238E27FC236}">
                <a16:creationId xmlns:a16="http://schemas.microsoft.com/office/drawing/2014/main" id="{23EFE103-649F-45D4-BDF4-B30550DD9470}"/>
              </a:ext>
            </a:extLst>
          </p:cNvPr>
          <p:cNvSpPr/>
          <p:nvPr/>
        </p:nvSpPr>
        <p:spPr>
          <a:xfrm>
            <a:off x="-3047999" y="6188205"/>
            <a:ext cx="15620998" cy="1914895"/>
          </a:xfrm>
          <a:prstGeom prst="rect">
            <a:avLst/>
          </a:prstGeom>
          <a:solidFill>
            <a:srgbClr val="0078D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Typical Data Center Offering</a:t>
            </a:r>
          </a:p>
        </p:txBody>
      </p:sp>
      <p:sp>
        <p:nvSpPr>
          <p:cNvPr id="2" name="Isolation">
            <a:extLst>
              <a:ext uri="{FF2B5EF4-FFF2-40B4-BE49-F238E27FC236}">
                <a16:creationId xmlns:a16="http://schemas.microsoft.com/office/drawing/2014/main" id="{D4DEBC00-BF9F-47B6-9BC8-9D13CFF6ECFE}"/>
              </a:ext>
            </a:extLst>
          </p:cNvPr>
          <p:cNvSpPr/>
          <p:nvPr/>
        </p:nvSpPr>
        <p:spPr>
          <a:xfrm>
            <a:off x="3810000" y="5715000"/>
            <a:ext cx="1828800" cy="463836"/>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lation">
            <a:extLst>
              <a:ext uri="{FF2B5EF4-FFF2-40B4-BE49-F238E27FC236}">
                <a16:creationId xmlns:a16="http://schemas.microsoft.com/office/drawing/2014/main" id="{8063F858-A7B8-493C-9017-7FA289A63F64}"/>
              </a:ext>
            </a:extLst>
          </p:cNvPr>
          <p:cNvSpPr/>
          <p:nvPr/>
        </p:nvSpPr>
        <p:spPr>
          <a:xfrm>
            <a:off x="3810000" y="5258570"/>
            <a:ext cx="1828800" cy="463836"/>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Isolation">
            <a:extLst>
              <a:ext uri="{FF2B5EF4-FFF2-40B4-BE49-F238E27FC236}">
                <a16:creationId xmlns:a16="http://schemas.microsoft.com/office/drawing/2014/main" id="{08004B44-4D48-4AD4-A706-29DF9EBD7BB6}"/>
              </a:ext>
            </a:extLst>
          </p:cNvPr>
          <p:cNvSpPr/>
          <p:nvPr/>
        </p:nvSpPr>
        <p:spPr>
          <a:xfrm>
            <a:off x="3810000" y="4802140"/>
            <a:ext cx="1828800" cy="463836"/>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Isolation">
            <a:extLst>
              <a:ext uri="{FF2B5EF4-FFF2-40B4-BE49-F238E27FC236}">
                <a16:creationId xmlns:a16="http://schemas.microsoft.com/office/drawing/2014/main" id="{3F5520FF-0280-420A-8BE4-8FE5A807709C}"/>
              </a:ext>
            </a:extLst>
          </p:cNvPr>
          <p:cNvSpPr/>
          <p:nvPr/>
        </p:nvSpPr>
        <p:spPr>
          <a:xfrm>
            <a:off x="3810000" y="4345710"/>
            <a:ext cx="1828800" cy="463836"/>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TenantNeeds">
            <a:extLst>
              <a:ext uri="{FF2B5EF4-FFF2-40B4-BE49-F238E27FC236}">
                <a16:creationId xmlns:a16="http://schemas.microsoft.com/office/drawing/2014/main" id="{487FADAA-66CD-4801-95C7-CA752D9A896F}"/>
              </a:ext>
            </a:extLst>
          </p:cNvPr>
          <p:cNvSpPr/>
          <p:nvPr/>
        </p:nvSpPr>
        <p:spPr>
          <a:xfrm>
            <a:off x="6934200" y="1707204"/>
            <a:ext cx="3276600" cy="2237299"/>
          </a:xfrm>
          <a:prstGeom prst="wedgeRoundRectCallout">
            <a:avLst>
              <a:gd name="adj1" fmla="val -92411"/>
              <a:gd name="adj2" fmla="val 77810"/>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r>
              <a:rPr lang="en-US" sz="1400" b="1" dirty="0"/>
              <a:t>Multi-tenant, </a:t>
            </a:r>
            <a:r>
              <a:rPr lang="en-US" sz="1400" b="1" i="1" dirty="0"/>
              <a:t>(Hostile)</a:t>
            </a:r>
            <a:r>
              <a:rPr lang="en-US" sz="1400" b="1" dirty="0"/>
              <a:t> isolation</a:t>
            </a:r>
          </a:p>
          <a:p>
            <a:pPr indent="-209535" defTabSz="687388" fontAlgn="ctr">
              <a:buFont typeface="Arial" panose="020B0604020202020204" pitchFamily="34" charset="0"/>
              <a:buChar char="•"/>
            </a:pPr>
            <a:r>
              <a:rPr lang="en-US" sz="1400" dirty="0"/>
              <a:t>Noisy Neighbor</a:t>
            </a:r>
          </a:p>
          <a:p>
            <a:pPr marL="228600" indent="-228600" fontAlgn="ctr">
              <a:buFont typeface="Arial" panose="020B0604020202020204" pitchFamily="34" charset="0"/>
              <a:buChar char="•"/>
            </a:pPr>
            <a:r>
              <a:rPr lang="en-US" sz="1400" dirty="0"/>
              <a:t>CPU, Disk, Memory Allocation</a:t>
            </a:r>
          </a:p>
          <a:p>
            <a:pPr marL="228600" indent="-228600">
              <a:buFont typeface="Arial" panose="020B0604020202020204" pitchFamily="34" charset="0"/>
              <a:buChar char="•"/>
            </a:pPr>
            <a:r>
              <a:rPr lang="en-US" sz="1400" dirty="0"/>
              <a:t>Networking</a:t>
            </a:r>
          </a:p>
          <a:p>
            <a:pPr marL="574675" lvl="1" indent="-174625" defTabSz="687388" fontAlgn="ctr">
              <a:buFont typeface="Arial" panose="020B0604020202020204" pitchFamily="34" charset="0"/>
              <a:buChar char="•"/>
            </a:pPr>
            <a:r>
              <a:rPr lang="en-US" sz="1400" dirty="0"/>
              <a:t>Azure Management</a:t>
            </a:r>
          </a:p>
          <a:p>
            <a:pPr marL="574675" lvl="1" indent="-174625" defTabSz="687388" fontAlgn="ctr">
              <a:buFont typeface="Arial" panose="020B0604020202020204" pitchFamily="34" charset="0"/>
              <a:buChar char="•"/>
            </a:pPr>
            <a:r>
              <a:rPr lang="en-US" sz="1400" dirty="0"/>
              <a:t>Azure Diagnostics </a:t>
            </a:r>
          </a:p>
          <a:p>
            <a:pPr marL="574675" lvl="1" indent="-174625" defTabSz="687388" fontAlgn="ctr">
              <a:buFont typeface="Arial" panose="020B0604020202020204" pitchFamily="34" charset="0"/>
              <a:buChar char="•"/>
            </a:pPr>
            <a:r>
              <a:rPr lang="en-US" sz="1400" dirty="0"/>
              <a:t>Customer VNet  &amp; FW Rules</a:t>
            </a:r>
          </a:p>
          <a:p>
            <a:pPr marL="228600" indent="-228600" fontAlgn="ctr">
              <a:buFont typeface="Arial" panose="020B0604020202020204" pitchFamily="34" charset="0"/>
              <a:buChar char="•"/>
            </a:pPr>
            <a:r>
              <a:rPr lang="en-US" sz="1400" dirty="0"/>
              <a:t>Customer Access control </a:t>
            </a:r>
          </a:p>
          <a:p>
            <a:pPr marL="228600" indent="-228600" fontAlgn="ctr">
              <a:buFont typeface="Arial" panose="020B0604020202020204" pitchFamily="34" charset="0"/>
              <a:buChar char="•"/>
            </a:pPr>
            <a:r>
              <a:rPr lang="en-US" sz="1400" dirty="0"/>
              <a:t>Billing</a:t>
            </a:r>
          </a:p>
        </p:txBody>
      </p:sp>
      <p:sp>
        <p:nvSpPr>
          <p:cNvPr id="160" name="Isolation">
            <a:extLst>
              <a:ext uri="{FF2B5EF4-FFF2-40B4-BE49-F238E27FC236}">
                <a16:creationId xmlns:a16="http://schemas.microsoft.com/office/drawing/2014/main" id="{3CBF5A1A-22E9-4833-9A55-2ABA8F439E22}"/>
              </a:ext>
            </a:extLst>
          </p:cNvPr>
          <p:cNvSpPr/>
          <p:nvPr/>
        </p:nvSpPr>
        <p:spPr>
          <a:xfrm>
            <a:off x="3947700" y="2673729"/>
            <a:ext cx="398263" cy="1289073"/>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Isolation">
            <a:extLst>
              <a:ext uri="{FF2B5EF4-FFF2-40B4-BE49-F238E27FC236}">
                <a16:creationId xmlns:a16="http://schemas.microsoft.com/office/drawing/2014/main" id="{3644F002-0CD2-45B3-81CC-553751FB9237}"/>
              </a:ext>
            </a:extLst>
          </p:cNvPr>
          <p:cNvSpPr/>
          <p:nvPr/>
        </p:nvSpPr>
        <p:spPr>
          <a:xfrm>
            <a:off x="4346038" y="2673728"/>
            <a:ext cx="398263" cy="1289073"/>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Isolation">
            <a:extLst>
              <a:ext uri="{FF2B5EF4-FFF2-40B4-BE49-F238E27FC236}">
                <a16:creationId xmlns:a16="http://schemas.microsoft.com/office/drawing/2014/main" id="{F1B884D0-4324-4B52-BD4A-B5F8150B6EEC}"/>
              </a:ext>
            </a:extLst>
          </p:cNvPr>
          <p:cNvSpPr/>
          <p:nvPr/>
        </p:nvSpPr>
        <p:spPr>
          <a:xfrm>
            <a:off x="4744376" y="2673727"/>
            <a:ext cx="398263" cy="1289073"/>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Isolation">
            <a:extLst>
              <a:ext uri="{FF2B5EF4-FFF2-40B4-BE49-F238E27FC236}">
                <a16:creationId xmlns:a16="http://schemas.microsoft.com/office/drawing/2014/main" id="{0B216471-DDEC-47EB-81CB-4320CB9B4EB6}"/>
              </a:ext>
            </a:extLst>
          </p:cNvPr>
          <p:cNvSpPr/>
          <p:nvPr/>
        </p:nvSpPr>
        <p:spPr>
          <a:xfrm>
            <a:off x="5142714" y="2673726"/>
            <a:ext cx="398263" cy="1289073"/>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Isolation">
            <a:extLst>
              <a:ext uri="{FF2B5EF4-FFF2-40B4-BE49-F238E27FC236}">
                <a16:creationId xmlns:a16="http://schemas.microsoft.com/office/drawing/2014/main" id="{D2BA0042-B64B-436F-8B3E-5BF9E26BC352}"/>
              </a:ext>
            </a:extLst>
          </p:cNvPr>
          <p:cNvSpPr/>
          <p:nvPr/>
        </p:nvSpPr>
        <p:spPr>
          <a:xfrm>
            <a:off x="3947625" y="1384659"/>
            <a:ext cx="398263" cy="1289073"/>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Isolation">
            <a:extLst>
              <a:ext uri="{FF2B5EF4-FFF2-40B4-BE49-F238E27FC236}">
                <a16:creationId xmlns:a16="http://schemas.microsoft.com/office/drawing/2014/main" id="{9D9D413C-F44D-4D8C-A16C-4F310048BB33}"/>
              </a:ext>
            </a:extLst>
          </p:cNvPr>
          <p:cNvSpPr/>
          <p:nvPr/>
        </p:nvSpPr>
        <p:spPr>
          <a:xfrm>
            <a:off x="4345963" y="1384658"/>
            <a:ext cx="398263" cy="1289073"/>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Isolation">
            <a:extLst>
              <a:ext uri="{FF2B5EF4-FFF2-40B4-BE49-F238E27FC236}">
                <a16:creationId xmlns:a16="http://schemas.microsoft.com/office/drawing/2014/main" id="{90F7CE40-B929-45EE-A4AE-DBF1C3D1F9FF}"/>
              </a:ext>
            </a:extLst>
          </p:cNvPr>
          <p:cNvSpPr/>
          <p:nvPr/>
        </p:nvSpPr>
        <p:spPr>
          <a:xfrm>
            <a:off x="4744301" y="1384657"/>
            <a:ext cx="398263" cy="1289073"/>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Isolation">
            <a:extLst>
              <a:ext uri="{FF2B5EF4-FFF2-40B4-BE49-F238E27FC236}">
                <a16:creationId xmlns:a16="http://schemas.microsoft.com/office/drawing/2014/main" id="{790004BB-0F81-493A-BBD7-91BD7F2F9002}"/>
              </a:ext>
            </a:extLst>
          </p:cNvPr>
          <p:cNvSpPr/>
          <p:nvPr/>
        </p:nvSpPr>
        <p:spPr>
          <a:xfrm>
            <a:off x="5142639" y="1384656"/>
            <a:ext cx="398263" cy="1289073"/>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0" name="Group 579">
            <a:extLst>
              <a:ext uri="{FF2B5EF4-FFF2-40B4-BE49-F238E27FC236}">
                <a16:creationId xmlns:a16="http://schemas.microsoft.com/office/drawing/2014/main" id="{745EE116-4029-4860-9E92-149D69DBEF2E}"/>
              </a:ext>
            </a:extLst>
          </p:cNvPr>
          <p:cNvGrpSpPr/>
          <p:nvPr/>
        </p:nvGrpSpPr>
        <p:grpSpPr>
          <a:xfrm>
            <a:off x="4047654" y="3150490"/>
            <a:ext cx="721037" cy="444217"/>
            <a:chOff x="1926169" y="1632181"/>
            <a:chExt cx="540854" cy="333210"/>
          </a:xfrm>
        </p:grpSpPr>
        <p:sp>
          <p:nvSpPr>
            <p:cNvPr id="581" name="Rectangle 580">
              <a:extLst>
                <a:ext uri="{FF2B5EF4-FFF2-40B4-BE49-F238E27FC236}">
                  <a16:creationId xmlns:a16="http://schemas.microsoft.com/office/drawing/2014/main" id="{FDC21817-501C-42DB-980F-A338190DA26E}"/>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82" name="Rectangle 581">
              <a:extLst>
                <a:ext uri="{FF2B5EF4-FFF2-40B4-BE49-F238E27FC236}">
                  <a16:creationId xmlns:a16="http://schemas.microsoft.com/office/drawing/2014/main" id="{1329E461-3CF9-4818-A2D4-020C26E8161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583" name="Group 582">
              <a:extLst>
                <a:ext uri="{FF2B5EF4-FFF2-40B4-BE49-F238E27FC236}">
                  <a16:creationId xmlns:a16="http://schemas.microsoft.com/office/drawing/2014/main" id="{E9911163-4831-42D6-A9D7-D98EEF5B3212}"/>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FC0EEB66-F0DA-4AF6-BB96-AD505E38EF3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8866DFE4-DF1F-4BCA-BAF6-8F4C9CE08E3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14CEE034-531E-4B48-8C3F-18678E0B8F9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9B2A2DEC-C36C-40C0-A058-249ECF8CEFD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75F52774-ABD9-4A7E-BC0C-9FD824FD78D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58F4A9B1-DAFA-4EBA-A9F8-10A0AA5C193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5EAEC93-DDCD-4C3C-856A-5F11EBB8F97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65712CF0-BBA4-4EC5-9102-FB308FB4F28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F055B217-9164-402F-AB2B-F1F33583BA7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90ABDAE9-5BBA-4F6E-9648-119F499ABB1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85" name="Rectangle 584">
              <a:extLst>
                <a:ext uri="{FF2B5EF4-FFF2-40B4-BE49-F238E27FC236}">
                  <a16:creationId xmlns:a16="http://schemas.microsoft.com/office/drawing/2014/main" id="{5145DDE6-015D-486C-9763-FCF96F0AD290}"/>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86" name="Rectangle 585">
              <a:extLst>
                <a:ext uri="{FF2B5EF4-FFF2-40B4-BE49-F238E27FC236}">
                  <a16:creationId xmlns:a16="http://schemas.microsoft.com/office/drawing/2014/main" id="{F0153F5A-DC7F-473D-BB1D-DF39F08308E3}"/>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596" name="Group 595">
            <a:extLst>
              <a:ext uri="{FF2B5EF4-FFF2-40B4-BE49-F238E27FC236}">
                <a16:creationId xmlns:a16="http://schemas.microsoft.com/office/drawing/2014/main" id="{003FBFAC-479A-4B87-AECA-B4B5DD78297D}"/>
              </a:ext>
            </a:extLst>
          </p:cNvPr>
          <p:cNvGrpSpPr/>
          <p:nvPr/>
        </p:nvGrpSpPr>
        <p:grpSpPr>
          <a:xfrm>
            <a:off x="4770376" y="3150490"/>
            <a:ext cx="721037" cy="444217"/>
            <a:chOff x="1926169" y="1632181"/>
            <a:chExt cx="540854" cy="333210"/>
          </a:xfrm>
        </p:grpSpPr>
        <p:sp>
          <p:nvSpPr>
            <p:cNvPr id="597" name="Rectangle 596">
              <a:extLst>
                <a:ext uri="{FF2B5EF4-FFF2-40B4-BE49-F238E27FC236}">
                  <a16:creationId xmlns:a16="http://schemas.microsoft.com/office/drawing/2014/main" id="{7F0DE5C6-8F98-4C4D-A243-A371BB46B268}"/>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98" name="Rectangle 597">
              <a:extLst>
                <a:ext uri="{FF2B5EF4-FFF2-40B4-BE49-F238E27FC236}">
                  <a16:creationId xmlns:a16="http://schemas.microsoft.com/office/drawing/2014/main" id="{4ABC9669-3455-484B-8EC0-B80615BF8A5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599" name="Group 598">
              <a:extLst>
                <a:ext uri="{FF2B5EF4-FFF2-40B4-BE49-F238E27FC236}">
                  <a16:creationId xmlns:a16="http://schemas.microsoft.com/office/drawing/2014/main" id="{AFFBB4FA-7D8E-480C-9E42-53CEBE94EA3B}"/>
                </a:ext>
              </a:extLst>
            </p:cNvPr>
            <p:cNvGrpSpPr/>
            <p:nvPr/>
          </p:nvGrpSpPr>
          <p:grpSpPr>
            <a:xfrm>
              <a:off x="1989961" y="1665409"/>
              <a:ext cx="413499" cy="266755"/>
              <a:chOff x="1371600" y="2038342"/>
              <a:chExt cx="609600" cy="393263"/>
            </a:xfrm>
          </p:grpSpPr>
          <p:cxnSp>
            <p:nvCxnSpPr>
              <p:cNvPr id="603" name="Straight Connector 602">
                <a:extLst>
                  <a:ext uri="{FF2B5EF4-FFF2-40B4-BE49-F238E27FC236}">
                    <a16:creationId xmlns:a16="http://schemas.microsoft.com/office/drawing/2014/main" id="{CB3D68F4-F8FF-4556-A0A9-268EFD42078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4" name="Straight Connector 603">
                <a:extLst>
                  <a:ext uri="{FF2B5EF4-FFF2-40B4-BE49-F238E27FC236}">
                    <a16:creationId xmlns:a16="http://schemas.microsoft.com/office/drawing/2014/main" id="{685EA7F1-9A5F-410B-874C-511FF0D12C9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05" name="Straight Connector 604">
                <a:extLst>
                  <a:ext uri="{FF2B5EF4-FFF2-40B4-BE49-F238E27FC236}">
                    <a16:creationId xmlns:a16="http://schemas.microsoft.com/office/drawing/2014/main" id="{0E67BE3C-AF7C-456C-8C9B-6D31FD011C0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06" name="Straight Connector 605">
                <a:extLst>
                  <a:ext uri="{FF2B5EF4-FFF2-40B4-BE49-F238E27FC236}">
                    <a16:creationId xmlns:a16="http://schemas.microsoft.com/office/drawing/2014/main" id="{D5EA7A78-887C-460A-83E2-F4D2453CCFD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07" name="Straight Connector 606">
                <a:extLst>
                  <a:ext uri="{FF2B5EF4-FFF2-40B4-BE49-F238E27FC236}">
                    <a16:creationId xmlns:a16="http://schemas.microsoft.com/office/drawing/2014/main" id="{E58BABB7-4118-4E1A-918E-61768ED4FB6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08" name="Straight Connector 607">
                <a:extLst>
                  <a:ext uri="{FF2B5EF4-FFF2-40B4-BE49-F238E27FC236}">
                    <a16:creationId xmlns:a16="http://schemas.microsoft.com/office/drawing/2014/main" id="{D0C4E48B-FDA7-4C71-8389-24F17932E27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1C078FE4-F004-48EC-A1DA-83A8A6D5809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3DF813B1-386C-48CA-9C41-F782BB9D67B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F8CB4676-E55D-45CD-B0DB-3B2BDD0B68A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0" name="Rectangle 599">
              <a:extLst>
                <a:ext uri="{FF2B5EF4-FFF2-40B4-BE49-F238E27FC236}">
                  <a16:creationId xmlns:a16="http://schemas.microsoft.com/office/drawing/2014/main" id="{42406795-4CC8-4B4B-A778-2E2C07A0A80A}"/>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01" name="Rectangle 600">
              <a:extLst>
                <a:ext uri="{FF2B5EF4-FFF2-40B4-BE49-F238E27FC236}">
                  <a16:creationId xmlns:a16="http://schemas.microsoft.com/office/drawing/2014/main" id="{F916E5FF-946A-41FC-9475-66D52CC23C23}"/>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02" name="Rectangle 601">
              <a:extLst>
                <a:ext uri="{FF2B5EF4-FFF2-40B4-BE49-F238E27FC236}">
                  <a16:creationId xmlns:a16="http://schemas.microsoft.com/office/drawing/2014/main" id="{624BCF5B-8294-49A7-B801-17B0E1084A30}"/>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612" name="Group 611">
            <a:extLst>
              <a:ext uri="{FF2B5EF4-FFF2-40B4-BE49-F238E27FC236}">
                <a16:creationId xmlns:a16="http://schemas.microsoft.com/office/drawing/2014/main" id="{F61F511F-5F4E-4FB3-A59A-C47D9B6925F1}"/>
              </a:ext>
            </a:extLst>
          </p:cNvPr>
          <p:cNvGrpSpPr/>
          <p:nvPr/>
        </p:nvGrpSpPr>
        <p:grpSpPr>
          <a:xfrm>
            <a:off x="4770376" y="2741194"/>
            <a:ext cx="721037" cy="444217"/>
            <a:chOff x="1926169" y="1632181"/>
            <a:chExt cx="540854" cy="333210"/>
          </a:xfrm>
        </p:grpSpPr>
        <p:sp>
          <p:nvSpPr>
            <p:cNvPr id="613" name="Rectangle 612">
              <a:extLst>
                <a:ext uri="{FF2B5EF4-FFF2-40B4-BE49-F238E27FC236}">
                  <a16:creationId xmlns:a16="http://schemas.microsoft.com/office/drawing/2014/main" id="{46E90A1B-DB05-47CD-9A81-914411E9322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14" name="Rectangle 613">
              <a:extLst>
                <a:ext uri="{FF2B5EF4-FFF2-40B4-BE49-F238E27FC236}">
                  <a16:creationId xmlns:a16="http://schemas.microsoft.com/office/drawing/2014/main" id="{583CEDBD-2ACB-4C06-967A-14B40068974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615" name="Group 614">
              <a:extLst>
                <a:ext uri="{FF2B5EF4-FFF2-40B4-BE49-F238E27FC236}">
                  <a16:creationId xmlns:a16="http://schemas.microsoft.com/office/drawing/2014/main" id="{FA03C4EA-B01D-4889-9B59-7ACCD583FFCA}"/>
                </a:ext>
              </a:extLst>
            </p:cNvPr>
            <p:cNvGrpSpPr/>
            <p:nvPr/>
          </p:nvGrpSpPr>
          <p:grpSpPr>
            <a:xfrm>
              <a:off x="1989961" y="1665409"/>
              <a:ext cx="413499" cy="266755"/>
              <a:chOff x="1371600" y="2038342"/>
              <a:chExt cx="609600" cy="393263"/>
            </a:xfrm>
          </p:grpSpPr>
          <p:cxnSp>
            <p:nvCxnSpPr>
              <p:cNvPr id="619" name="Straight Connector 618">
                <a:extLst>
                  <a:ext uri="{FF2B5EF4-FFF2-40B4-BE49-F238E27FC236}">
                    <a16:creationId xmlns:a16="http://schemas.microsoft.com/office/drawing/2014/main" id="{55110675-4B6A-4F10-A4BE-E1627F47F84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20" name="Straight Connector 619">
                <a:extLst>
                  <a:ext uri="{FF2B5EF4-FFF2-40B4-BE49-F238E27FC236}">
                    <a16:creationId xmlns:a16="http://schemas.microsoft.com/office/drawing/2014/main" id="{F035E211-C940-4C3F-BD99-8B474171330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21" name="Straight Connector 620">
                <a:extLst>
                  <a:ext uri="{FF2B5EF4-FFF2-40B4-BE49-F238E27FC236}">
                    <a16:creationId xmlns:a16="http://schemas.microsoft.com/office/drawing/2014/main" id="{55168C2F-BC1E-4724-BBBB-D2DD803F045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22" name="Straight Connector 621">
                <a:extLst>
                  <a:ext uri="{FF2B5EF4-FFF2-40B4-BE49-F238E27FC236}">
                    <a16:creationId xmlns:a16="http://schemas.microsoft.com/office/drawing/2014/main" id="{85119418-2391-444F-80C9-64A3DBA769A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23" name="Straight Connector 622">
                <a:extLst>
                  <a:ext uri="{FF2B5EF4-FFF2-40B4-BE49-F238E27FC236}">
                    <a16:creationId xmlns:a16="http://schemas.microsoft.com/office/drawing/2014/main" id="{16CCD20B-6F88-4081-9855-15BE73DCD27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24" name="Straight Connector 623">
                <a:extLst>
                  <a:ext uri="{FF2B5EF4-FFF2-40B4-BE49-F238E27FC236}">
                    <a16:creationId xmlns:a16="http://schemas.microsoft.com/office/drawing/2014/main" id="{B73F0F4E-6CD0-47A2-ADFE-5E258CB17BE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25" name="Straight Connector 624">
                <a:extLst>
                  <a:ext uri="{FF2B5EF4-FFF2-40B4-BE49-F238E27FC236}">
                    <a16:creationId xmlns:a16="http://schemas.microsoft.com/office/drawing/2014/main" id="{ACBA3CA7-83B3-4341-ADA8-628526C13B6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26" name="Straight Connector 625">
                <a:extLst>
                  <a:ext uri="{FF2B5EF4-FFF2-40B4-BE49-F238E27FC236}">
                    <a16:creationId xmlns:a16="http://schemas.microsoft.com/office/drawing/2014/main" id="{565EE675-9BF6-40B3-B439-28B160376B7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27" name="Straight Connector 626">
                <a:extLst>
                  <a:ext uri="{FF2B5EF4-FFF2-40B4-BE49-F238E27FC236}">
                    <a16:creationId xmlns:a16="http://schemas.microsoft.com/office/drawing/2014/main" id="{F4117F03-DFBE-4611-A627-773CB9B0DA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16" name="Rectangle 615">
              <a:extLst>
                <a:ext uri="{FF2B5EF4-FFF2-40B4-BE49-F238E27FC236}">
                  <a16:creationId xmlns:a16="http://schemas.microsoft.com/office/drawing/2014/main" id="{AAF2F5C1-2B5C-48AE-88B5-C3A7FC0907C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17" name="Rectangle 616">
              <a:extLst>
                <a:ext uri="{FF2B5EF4-FFF2-40B4-BE49-F238E27FC236}">
                  <a16:creationId xmlns:a16="http://schemas.microsoft.com/office/drawing/2014/main" id="{F482C92C-8AFC-40EE-9687-6B038AF5216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18" name="Rectangle 617">
              <a:extLst>
                <a:ext uri="{FF2B5EF4-FFF2-40B4-BE49-F238E27FC236}">
                  <a16:creationId xmlns:a16="http://schemas.microsoft.com/office/drawing/2014/main" id="{3D901520-198B-4105-86E7-A7BF524F9875}"/>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628" name="Group 627">
            <a:extLst>
              <a:ext uri="{FF2B5EF4-FFF2-40B4-BE49-F238E27FC236}">
                <a16:creationId xmlns:a16="http://schemas.microsoft.com/office/drawing/2014/main" id="{4168387A-1A75-48DF-AE36-58701AE777BE}"/>
              </a:ext>
            </a:extLst>
          </p:cNvPr>
          <p:cNvGrpSpPr/>
          <p:nvPr/>
        </p:nvGrpSpPr>
        <p:grpSpPr>
          <a:xfrm>
            <a:off x="4047654" y="2331897"/>
            <a:ext cx="721037" cy="444217"/>
            <a:chOff x="1926169" y="1632181"/>
            <a:chExt cx="540854" cy="333210"/>
          </a:xfrm>
        </p:grpSpPr>
        <p:sp>
          <p:nvSpPr>
            <p:cNvPr id="629" name="Rectangle 628">
              <a:extLst>
                <a:ext uri="{FF2B5EF4-FFF2-40B4-BE49-F238E27FC236}">
                  <a16:creationId xmlns:a16="http://schemas.microsoft.com/office/drawing/2014/main" id="{97B6A7C8-0FF5-4165-9C98-E228670C9A4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30" name="Rectangle 629">
              <a:extLst>
                <a:ext uri="{FF2B5EF4-FFF2-40B4-BE49-F238E27FC236}">
                  <a16:creationId xmlns:a16="http://schemas.microsoft.com/office/drawing/2014/main" id="{94491793-81D5-40CD-9576-863C64AE348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631" name="Group 630">
              <a:extLst>
                <a:ext uri="{FF2B5EF4-FFF2-40B4-BE49-F238E27FC236}">
                  <a16:creationId xmlns:a16="http://schemas.microsoft.com/office/drawing/2014/main" id="{3E3E569C-BB45-483F-8C1A-D045CA286EF4}"/>
                </a:ext>
              </a:extLst>
            </p:cNvPr>
            <p:cNvGrpSpPr/>
            <p:nvPr/>
          </p:nvGrpSpPr>
          <p:grpSpPr>
            <a:xfrm>
              <a:off x="1989961" y="1665409"/>
              <a:ext cx="413499" cy="266755"/>
              <a:chOff x="1371600" y="2038342"/>
              <a:chExt cx="609600" cy="393263"/>
            </a:xfrm>
          </p:grpSpPr>
          <p:cxnSp>
            <p:nvCxnSpPr>
              <p:cNvPr id="635" name="Straight Connector 634">
                <a:extLst>
                  <a:ext uri="{FF2B5EF4-FFF2-40B4-BE49-F238E27FC236}">
                    <a16:creationId xmlns:a16="http://schemas.microsoft.com/office/drawing/2014/main" id="{AB0E4C93-32F1-4EE3-9EAD-E540034FE6D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36" name="Straight Connector 635">
                <a:extLst>
                  <a:ext uri="{FF2B5EF4-FFF2-40B4-BE49-F238E27FC236}">
                    <a16:creationId xmlns:a16="http://schemas.microsoft.com/office/drawing/2014/main" id="{537142D1-99B3-4663-B7CD-DBBE8DF1803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37" name="Straight Connector 636">
                <a:extLst>
                  <a:ext uri="{FF2B5EF4-FFF2-40B4-BE49-F238E27FC236}">
                    <a16:creationId xmlns:a16="http://schemas.microsoft.com/office/drawing/2014/main" id="{A9068915-F5F9-41AA-8518-A4137902930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38" name="Straight Connector 637">
                <a:extLst>
                  <a:ext uri="{FF2B5EF4-FFF2-40B4-BE49-F238E27FC236}">
                    <a16:creationId xmlns:a16="http://schemas.microsoft.com/office/drawing/2014/main" id="{F1930C81-2FC4-491F-9D28-FDB36BC09C4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39" name="Straight Connector 638">
                <a:extLst>
                  <a:ext uri="{FF2B5EF4-FFF2-40B4-BE49-F238E27FC236}">
                    <a16:creationId xmlns:a16="http://schemas.microsoft.com/office/drawing/2014/main" id="{15F17293-97B9-45FB-A6C2-FEEB5414E01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0" name="Straight Connector 639">
                <a:extLst>
                  <a:ext uri="{FF2B5EF4-FFF2-40B4-BE49-F238E27FC236}">
                    <a16:creationId xmlns:a16="http://schemas.microsoft.com/office/drawing/2014/main" id="{8F005831-AB53-4B97-93A4-2C188168FF8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41" name="Straight Connector 640">
                <a:extLst>
                  <a:ext uri="{FF2B5EF4-FFF2-40B4-BE49-F238E27FC236}">
                    <a16:creationId xmlns:a16="http://schemas.microsoft.com/office/drawing/2014/main" id="{E6975B04-6756-4603-8C84-7EA0E954F3C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42" name="Straight Connector 641">
                <a:extLst>
                  <a:ext uri="{FF2B5EF4-FFF2-40B4-BE49-F238E27FC236}">
                    <a16:creationId xmlns:a16="http://schemas.microsoft.com/office/drawing/2014/main" id="{3C4DF6B5-DE1B-46F6-8532-F8B5D3E0735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43" name="Straight Connector 642">
                <a:extLst>
                  <a:ext uri="{FF2B5EF4-FFF2-40B4-BE49-F238E27FC236}">
                    <a16:creationId xmlns:a16="http://schemas.microsoft.com/office/drawing/2014/main" id="{BBECA684-7351-4C6C-AADF-F3BDF176F70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32" name="Rectangle 631">
              <a:extLst>
                <a:ext uri="{FF2B5EF4-FFF2-40B4-BE49-F238E27FC236}">
                  <a16:creationId xmlns:a16="http://schemas.microsoft.com/office/drawing/2014/main" id="{E6DC5F39-0949-4A53-8065-A6C86450C4A3}"/>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33" name="Rectangle 632">
              <a:extLst>
                <a:ext uri="{FF2B5EF4-FFF2-40B4-BE49-F238E27FC236}">
                  <a16:creationId xmlns:a16="http://schemas.microsoft.com/office/drawing/2014/main" id="{A3899B23-12B2-4597-9BB4-D4191592190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34" name="Rectangle 633">
              <a:extLst>
                <a:ext uri="{FF2B5EF4-FFF2-40B4-BE49-F238E27FC236}">
                  <a16:creationId xmlns:a16="http://schemas.microsoft.com/office/drawing/2014/main" id="{8AD8D8F7-28C1-4444-9678-0C87C3BAA72B}"/>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644" name="Group 643">
            <a:extLst>
              <a:ext uri="{FF2B5EF4-FFF2-40B4-BE49-F238E27FC236}">
                <a16:creationId xmlns:a16="http://schemas.microsoft.com/office/drawing/2014/main" id="{77E05A06-07A3-4F0A-967D-4D0B2EB4CC8A}"/>
              </a:ext>
            </a:extLst>
          </p:cNvPr>
          <p:cNvGrpSpPr/>
          <p:nvPr/>
        </p:nvGrpSpPr>
        <p:grpSpPr>
          <a:xfrm>
            <a:off x="4770376" y="2331897"/>
            <a:ext cx="721037" cy="444217"/>
            <a:chOff x="1926169" y="1632181"/>
            <a:chExt cx="540854" cy="333210"/>
          </a:xfrm>
        </p:grpSpPr>
        <p:sp>
          <p:nvSpPr>
            <p:cNvPr id="645" name="Rectangle 644">
              <a:extLst>
                <a:ext uri="{FF2B5EF4-FFF2-40B4-BE49-F238E27FC236}">
                  <a16:creationId xmlns:a16="http://schemas.microsoft.com/office/drawing/2014/main" id="{47DE1FF9-F501-46D5-950A-3DAE97FA276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6" name="Rectangle 645">
              <a:extLst>
                <a:ext uri="{FF2B5EF4-FFF2-40B4-BE49-F238E27FC236}">
                  <a16:creationId xmlns:a16="http://schemas.microsoft.com/office/drawing/2014/main" id="{1A7382D5-A157-4FD8-B823-F48A7826278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647" name="Group 646">
              <a:extLst>
                <a:ext uri="{FF2B5EF4-FFF2-40B4-BE49-F238E27FC236}">
                  <a16:creationId xmlns:a16="http://schemas.microsoft.com/office/drawing/2014/main" id="{8CCE6C04-1625-4772-BCC9-BC46974E4C42}"/>
                </a:ext>
              </a:extLst>
            </p:cNvPr>
            <p:cNvGrpSpPr/>
            <p:nvPr/>
          </p:nvGrpSpPr>
          <p:grpSpPr>
            <a:xfrm>
              <a:off x="1989961" y="1665409"/>
              <a:ext cx="413499" cy="266755"/>
              <a:chOff x="1371600" y="2038342"/>
              <a:chExt cx="609600" cy="393263"/>
            </a:xfrm>
          </p:grpSpPr>
          <p:cxnSp>
            <p:nvCxnSpPr>
              <p:cNvPr id="651" name="Straight Connector 650">
                <a:extLst>
                  <a:ext uri="{FF2B5EF4-FFF2-40B4-BE49-F238E27FC236}">
                    <a16:creationId xmlns:a16="http://schemas.microsoft.com/office/drawing/2014/main" id="{E4615D5D-064F-43E7-B0FB-D2E18786904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CBCEA9B5-57CB-402B-AC7C-E71C09F5BCE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53" name="Straight Connector 652">
                <a:extLst>
                  <a:ext uri="{FF2B5EF4-FFF2-40B4-BE49-F238E27FC236}">
                    <a16:creationId xmlns:a16="http://schemas.microsoft.com/office/drawing/2014/main" id="{87617A5B-513B-4324-A5A9-F683E9D9476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54" name="Straight Connector 653">
                <a:extLst>
                  <a:ext uri="{FF2B5EF4-FFF2-40B4-BE49-F238E27FC236}">
                    <a16:creationId xmlns:a16="http://schemas.microsoft.com/office/drawing/2014/main" id="{1BAFC520-A50E-45FE-A374-BB869BDBAB4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55" name="Straight Connector 654">
                <a:extLst>
                  <a:ext uri="{FF2B5EF4-FFF2-40B4-BE49-F238E27FC236}">
                    <a16:creationId xmlns:a16="http://schemas.microsoft.com/office/drawing/2014/main" id="{3F9B686B-9A8B-442C-B69E-77446806185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56" name="Straight Connector 655">
                <a:extLst>
                  <a:ext uri="{FF2B5EF4-FFF2-40B4-BE49-F238E27FC236}">
                    <a16:creationId xmlns:a16="http://schemas.microsoft.com/office/drawing/2014/main" id="{37B46E37-098A-4AFF-BB83-B6C8C0DB2E6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7" name="Straight Connector 656">
                <a:extLst>
                  <a:ext uri="{FF2B5EF4-FFF2-40B4-BE49-F238E27FC236}">
                    <a16:creationId xmlns:a16="http://schemas.microsoft.com/office/drawing/2014/main" id="{7FAB1C6A-3DFC-4EEF-93A7-D67395EF26A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8" name="Straight Connector 657">
                <a:extLst>
                  <a:ext uri="{FF2B5EF4-FFF2-40B4-BE49-F238E27FC236}">
                    <a16:creationId xmlns:a16="http://schemas.microsoft.com/office/drawing/2014/main" id="{8A359677-CDB7-42A5-8F69-87691F9211B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9" name="Straight Connector 658">
                <a:extLst>
                  <a:ext uri="{FF2B5EF4-FFF2-40B4-BE49-F238E27FC236}">
                    <a16:creationId xmlns:a16="http://schemas.microsoft.com/office/drawing/2014/main" id="{A951FD95-9FE4-40E4-AB43-7A45EAB5C2B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8" name="Rectangle 647">
              <a:extLst>
                <a:ext uri="{FF2B5EF4-FFF2-40B4-BE49-F238E27FC236}">
                  <a16:creationId xmlns:a16="http://schemas.microsoft.com/office/drawing/2014/main" id="{AC5A057C-2517-46D3-9495-BC4B8361AEC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9" name="Rectangle 648">
              <a:extLst>
                <a:ext uri="{FF2B5EF4-FFF2-40B4-BE49-F238E27FC236}">
                  <a16:creationId xmlns:a16="http://schemas.microsoft.com/office/drawing/2014/main" id="{960F8343-D238-4888-A5EA-CFA21F52FB02}"/>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50" name="Rectangle 649">
              <a:extLst>
                <a:ext uri="{FF2B5EF4-FFF2-40B4-BE49-F238E27FC236}">
                  <a16:creationId xmlns:a16="http://schemas.microsoft.com/office/drawing/2014/main" id="{9C0B3F7E-7549-4932-9C65-A0867F2DDD3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660" name="Group 659">
            <a:extLst>
              <a:ext uri="{FF2B5EF4-FFF2-40B4-BE49-F238E27FC236}">
                <a16:creationId xmlns:a16="http://schemas.microsoft.com/office/drawing/2014/main" id="{70CED20E-E9AB-476C-99D0-96DCE42747EA}"/>
              </a:ext>
            </a:extLst>
          </p:cNvPr>
          <p:cNvGrpSpPr/>
          <p:nvPr/>
        </p:nvGrpSpPr>
        <p:grpSpPr>
          <a:xfrm>
            <a:off x="4047654" y="1922600"/>
            <a:ext cx="721037" cy="444217"/>
            <a:chOff x="1926169" y="1632181"/>
            <a:chExt cx="540854" cy="333210"/>
          </a:xfrm>
        </p:grpSpPr>
        <p:sp>
          <p:nvSpPr>
            <p:cNvPr id="661" name="Rectangle 660">
              <a:extLst>
                <a:ext uri="{FF2B5EF4-FFF2-40B4-BE49-F238E27FC236}">
                  <a16:creationId xmlns:a16="http://schemas.microsoft.com/office/drawing/2014/main" id="{5824E599-192B-4483-BCA6-82FCD7BAD667}"/>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62" name="Rectangle 661">
              <a:extLst>
                <a:ext uri="{FF2B5EF4-FFF2-40B4-BE49-F238E27FC236}">
                  <a16:creationId xmlns:a16="http://schemas.microsoft.com/office/drawing/2014/main" id="{5F94AFFA-ED3F-48F8-AE8C-387A841FF98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663" name="Group 662">
              <a:extLst>
                <a:ext uri="{FF2B5EF4-FFF2-40B4-BE49-F238E27FC236}">
                  <a16:creationId xmlns:a16="http://schemas.microsoft.com/office/drawing/2014/main" id="{D2FBB585-B935-4B25-BF1D-8C74FEB9ED44}"/>
                </a:ext>
              </a:extLst>
            </p:cNvPr>
            <p:cNvGrpSpPr/>
            <p:nvPr/>
          </p:nvGrpSpPr>
          <p:grpSpPr>
            <a:xfrm>
              <a:off x="1989961" y="1665409"/>
              <a:ext cx="413499" cy="266755"/>
              <a:chOff x="1371600" y="2038342"/>
              <a:chExt cx="609600" cy="393263"/>
            </a:xfrm>
          </p:grpSpPr>
          <p:cxnSp>
            <p:nvCxnSpPr>
              <p:cNvPr id="667" name="Straight Connector 666">
                <a:extLst>
                  <a:ext uri="{FF2B5EF4-FFF2-40B4-BE49-F238E27FC236}">
                    <a16:creationId xmlns:a16="http://schemas.microsoft.com/office/drawing/2014/main" id="{63BC505B-22E1-426C-8483-582E01D41AD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D02F6897-EF6D-4F17-8C31-93AA6FD4522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40939BF4-AE78-4908-9952-15AC000A51C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03FEDC9C-96CE-4C2A-9B05-E568CDBC9D2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71" name="Straight Connector 670">
                <a:extLst>
                  <a:ext uri="{FF2B5EF4-FFF2-40B4-BE49-F238E27FC236}">
                    <a16:creationId xmlns:a16="http://schemas.microsoft.com/office/drawing/2014/main" id="{ED0A0BDC-DC4E-47A7-AE06-EB112ABB4A2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72" name="Straight Connector 671">
                <a:extLst>
                  <a:ext uri="{FF2B5EF4-FFF2-40B4-BE49-F238E27FC236}">
                    <a16:creationId xmlns:a16="http://schemas.microsoft.com/office/drawing/2014/main" id="{74E9CBB4-4E2B-48E1-A197-4B7604599E4F}"/>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73" name="Straight Connector 672">
                <a:extLst>
                  <a:ext uri="{FF2B5EF4-FFF2-40B4-BE49-F238E27FC236}">
                    <a16:creationId xmlns:a16="http://schemas.microsoft.com/office/drawing/2014/main" id="{D85233B2-B206-44B4-B570-080A19FC7FB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74" name="Straight Connector 673">
                <a:extLst>
                  <a:ext uri="{FF2B5EF4-FFF2-40B4-BE49-F238E27FC236}">
                    <a16:creationId xmlns:a16="http://schemas.microsoft.com/office/drawing/2014/main" id="{7D1E2018-72F0-4825-B7EC-95185A6E20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5" name="Straight Connector 674">
                <a:extLst>
                  <a:ext uri="{FF2B5EF4-FFF2-40B4-BE49-F238E27FC236}">
                    <a16:creationId xmlns:a16="http://schemas.microsoft.com/office/drawing/2014/main" id="{6DEEB1F3-7667-4BBA-8F39-5778BCA57C2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64" name="Rectangle 663">
              <a:extLst>
                <a:ext uri="{FF2B5EF4-FFF2-40B4-BE49-F238E27FC236}">
                  <a16:creationId xmlns:a16="http://schemas.microsoft.com/office/drawing/2014/main" id="{0CE33364-5ADA-4A22-BB16-7BCD6676DA66}"/>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65" name="Rectangle 664">
              <a:extLst>
                <a:ext uri="{FF2B5EF4-FFF2-40B4-BE49-F238E27FC236}">
                  <a16:creationId xmlns:a16="http://schemas.microsoft.com/office/drawing/2014/main" id="{90BE6EF8-9AA5-413D-A7A7-3EBB745D217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66" name="Rectangle 665">
              <a:extLst>
                <a:ext uri="{FF2B5EF4-FFF2-40B4-BE49-F238E27FC236}">
                  <a16:creationId xmlns:a16="http://schemas.microsoft.com/office/drawing/2014/main" id="{C1B78796-B22C-422F-B92B-4568E9A6027C}"/>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676" name="Group 675">
            <a:extLst>
              <a:ext uri="{FF2B5EF4-FFF2-40B4-BE49-F238E27FC236}">
                <a16:creationId xmlns:a16="http://schemas.microsoft.com/office/drawing/2014/main" id="{B80A217E-38B6-4893-A020-AC5E716D2E7E}"/>
              </a:ext>
            </a:extLst>
          </p:cNvPr>
          <p:cNvGrpSpPr/>
          <p:nvPr/>
        </p:nvGrpSpPr>
        <p:grpSpPr>
          <a:xfrm>
            <a:off x="4770376" y="1922600"/>
            <a:ext cx="721037" cy="444217"/>
            <a:chOff x="1926169" y="1632181"/>
            <a:chExt cx="540854" cy="333210"/>
          </a:xfrm>
        </p:grpSpPr>
        <p:sp>
          <p:nvSpPr>
            <p:cNvPr id="677" name="Rectangle 676">
              <a:extLst>
                <a:ext uri="{FF2B5EF4-FFF2-40B4-BE49-F238E27FC236}">
                  <a16:creationId xmlns:a16="http://schemas.microsoft.com/office/drawing/2014/main" id="{5F08B743-3A72-46DD-81CD-89079465FC06}"/>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78" name="Rectangle 677">
              <a:extLst>
                <a:ext uri="{FF2B5EF4-FFF2-40B4-BE49-F238E27FC236}">
                  <a16:creationId xmlns:a16="http://schemas.microsoft.com/office/drawing/2014/main" id="{28BCCACB-A5DD-4104-8670-2144C30BA8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679" name="Group 678">
              <a:extLst>
                <a:ext uri="{FF2B5EF4-FFF2-40B4-BE49-F238E27FC236}">
                  <a16:creationId xmlns:a16="http://schemas.microsoft.com/office/drawing/2014/main" id="{8F056799-B516-4550-A57E-ACDFD0FE35EA}"/>
                </a:ext>
              </a:extLst>
            </p:cNvPr>
            <p:cNvGrpSpPr/>
            <p:nvPr/>
          </p:nvGrpSpPr>
          <p:grpSpPr>
            <a:xfrm>
              <a:off x="1989961" y="1665409"/>
              <a:ext cx="413499" cy="266755"/>
              <a:chOff x="1371600" y="2038342"/>
              <a:chExt cx="609600" cy="393263"/>
            </a:xfrm>
          </p:grpSpPr>
          <p:cxnSp>
            <p:nvCxnSpPr>
              <p:cNvPr id="683" name="Straight Connector 682">
                <a:extLst>
                  <a:ext uri="{FF2B5EF4-FFF2-40B4-BE49-F238E27FC236}">
                    <a16:creationId xmlns:a16="http://schemas.microsoft.com/office/drawing/2014/main" id="{8CEF6542-CF88-4DBB-87D2-C8B0D65B3E4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00C5E122-9560-405E-AB47-E83AEC5307C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E58EEA75-AB85-4716-82AD-CAE5DC67EB6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27D0EFF7-48F8-4511-B2C3-13E1FB9197F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CD049368-E4EA-47DF-8D5C-E4235B378D90}"/>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D33A3C4A-8181-4182-BBC1-7CB6C07589A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9" name="Straight Connector 688">
                <a:extLst>
                  <a:ext uri="{FF2B5EF4-FFF2-40B4-BE49-F238E27FC236}">
                    <a16:creationId xmlns:a16="http://schemas.microsoft.com/office/drawing/2014/main" id="{92635298-64D3-44A7-A7F5-7CF8CF5DF4A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90" name="Straight Connector 689">
                <a:extLst>
                  <a:ext uri="{FF2B5EF4-FFF2-40B4-BE49-F238E27FC236}">
                    <a16:creationId xmlns:a16="http://schemas.microsoft.com/office/drawing/2014/main" id="{BA2BA982-DBA1-441A-B9DF-CD70D0380EF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91" name="Straight Connector 690">
                <a:extLst>
                  <a:ext uri="{FF2B5EF4-FFF2-40B4-BE49-F238E27FC236}">
                    <a16:creationId xmlns:a16="http://schemas.microsoft.com/office/drawing/2014/main" id="{A355674F-2BD4-484E-8788-9DFA7467861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80" name="Rectangle 679">
              <a:extLst>
                <a:ext uri="{FF2B5EF4-FFF2-40B4-BE49-F238E27FC236}">
                  <a16:creationId xmlns:a16="http://schemas.microsoft.com/office/drawing/2014/main" id="{606AF80C-2F2A-457F-9CD1-7EEAD9A6F3A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81" name="Rectangle 680">
              <a:extLst>
                <a:ext uri="{FF2B5EF4-FFF2-40B4-BE49-F238E27FC236}">
                  <a16:creationId xmlns:a16="http://schemas.microsoft.com/office/drawing/2014/main" id="{39C8003D-384E-4BD9-BF14-21CFAB0EE34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82" name="Rectangle 681">
              <a:extLst>
                <a:ext uri="{FF2B5EF4-FFF2-40B4-BE49-F238E27FC236}">
                  <a16:creationId xmlns:a16="http://schemas.microsoft.com/office/drawing/2014/main" id="{18F3E351-9D46-4D08-BE43-62EB65135DB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821" name="Group 820">
            <a:extLst>
              <a:ext uri="{FF2B5EF4-FFF2-40B4-BE49-F238E27FC236}">
                <a16:creationId xmlns:a16="http://schemas.microsoft.com/office/drawing/2014/main" id="{02E835B8-7A13-43CF-9FC0-7B2A9C0A19CF}"/>
              </a:ext>
            </a:extLst>
          </p:cNvPr>
          <p:cNvGrpSpPr/>
          <p:nvPr/>
        </p:nvGrpSpPr>
        <p:grpSpPr>
          <a:xfrm>
            <a:off x="4047654" y="2741194"/>
            <a:ext cx="721037" cy="444217"/>
            <a:chOff x="1926169" y="1632181"/>
            <a:chExt cx="540854" cy="333210"/>
          </a:xfrm>
        </p:grpSpPr>
        <p:sp>
          <p:nvSpPr>
            <p:cNvPr id="822" name="Rectangle 821">
              <a:extLst>
                <a:ext uri="{FF2B5EF4-FFF2-40B4-BE49-F238E27FC236}">
                  <a16:creationId xmlns:a16="http://schemas.microsoft.com/office/drawing/2014/main" id="{993A2723-1481-4D09-A2C9-0B0F9B53861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23" name="Rectangle 822">
              <a:extLst>
                <a:ext uri="{FF2B5EF4-FFF2-40B4-BE49-F238E27FC236}">
                  <a16:creationId xmlns:a16="http://schemas.microsoft.com/office/drawing/2014/main" id="{5C036414-EA5A-4429-96A7-25952EE6974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824" name="Group 823">
              <a:extLst>
                <a:ext uri="{FF2B5EF4-FFF2-40B4-BE49-F238E27FC236}">
                  <a16:creationId xmlns:a16="http://schemas.microsoft.com/office/drawing/2014/main" id="{C36DADE9-7F0F-45E8-A20D-DC56F733918B}"/>
                </a:ext>
              </a:extLst>
            </p:cNvPr>
            <p:cNvGrpSpPr/>
            <p:nvPr/>
          </p:nvGrpSpPr>
          <p:grpSpPr>
            <a:xfrm>
              <a:off x="1989961" y="1665409"/>
              <a:ext cx="413499" cy="266755"/>
              <a:chOff x="1371600" y="2038342"/>
              <a:chExt cx="609600" cy="393263"/>
            </a:xfrm>
          </p:grpSpPr>
          <p:cxnSp>
            <p:nvCxnSpPr>
              <p:cNvPr id="828" name="Straight Connector 827">
                <a:extLst>
                  <a:ext uri="{FF2B5EF4-FFF2-40B4-BE49-F238E27FC236}">
                    <a16:creationId xmlns:a16="http://schemas.microsoft.com/office/drawing/2014/main" id="{31EB176D-CED6-4D4A-8DCA-F9869F0EBD2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829" name="Straight Connector 828">
                <a:extLst>
                  <a:ext uri="{FF2B5EF4-FFF2-40B4-BE49-F238E27FC236}">
                    <a16:creationId xmlns:a16="http://schemas.microsoft.com/office/drawing/2014/main" id="{ABA45BB3-B971-4152-BAA5-2D9F71AE1831}"/>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830" name="Straight Connector 829">
                <a:extLst>
                  <a:ext uri="{FF2B5EF4-FFF2-40B4-BE49-F238E27FC236}">
                    <a16:creationId xmlns:a16="http://schemas.microsoft.com/office/drawing/2014/main" id="{07C5023F-36E7-4A60-A7CB-1E526541856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831" name="Straight Connector 830">
                <a:extLst>
                  <a:ext uri="{FF2B5EF4-FFF2-40B4-BE49-F238E27FC236}">
                    <a16:creationId xmlns:a16="http://schemas.microsoft.com/office/drawing/2014/main" id="{7C789375-D648-4780-B693-95865C67A58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832" name="Straight Connector 831">
                <a:extLst>
                  <a:ext uri="{FF2B5EF4-FFF2-40B4-BE49-F238E27FC236}">
                    <a16:creationId xmlns:a16="http://schemas.microsoft.com/office/drawing/2014/main" id="{219FFD30-EE6B-4221-A5CD-8186860D123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833" name="Straight Connector 832">
                <a:extLst>
                  <a:ext uri="{FF2B5EF4-FFF2-40B4-BE49-F238E27FC236}">
                    <a16:creationId xmlns:a16="http://schemas.microsoft.com/office/drawing/2014/main" id="{461B20B1-91DA-4332-B1B5-E131153567F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834" name="Straight Connector 833">
                <a:extLst>
                  <a:ext uri="{FF2B5EF4-FFF2-40B4-BE49-F238E27FC236}">
                    <a16:creationId xmlns:a16="http://schemas.microsoft.com/office/drawing/2014/main" id="{557D2D93-1A64-4326-982B-FBD39EF25B5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835" name="Straight Connector 834">
                <a:extLst>
                  <a:ext uri="{FF2B5EF4-FFF2-40B4-BE49-F238E27FC236}">
                    <a16:creationId xmlns:a16="http://schemas.microsoft.com/office/drawing/2014/main" id="{E47A2EF6-DDC3-4A49-A941-97778E2E316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836" name="Straight Connector 835">
                <a:extLst>
                  <a:ext uri="{FF2B5EF4-FFF2-40B4-BE49-F238E27FC236}">
                    <a16:creationId xmlns:a16="http://schemas.microsoft.com/office/drawing/2014/main" id="{BD0F5FEF-15B6-4244-9677-AC7C1EDFA38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825" name="Rectangle 824">
              <a:extLst>
                <a:ext uri="{FF2B5EF4-FFF2-40B4-BE49-F238E27FC236}">
                  <a16:creationId xmlns:a16="http://schemas.microsoft.com/office/drawing/2014/main" id="{3861ACC7-7750-4E3A-84C7-1B926AFFE25B}"/>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26" name="Rectangle 825">
              <a:extLst>
                <a:ext uri="{FF2B5EF4-FFF2-40B4-BE49-F238E27FC236}">
                  <a16:creationId xmlns:a16="http://schemas.microsoft.com/office/drawing/2014/main" id="{858B7082-5A75-4934-AFCA-728A01179119}"/>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27" name="Rectangle 826">
              <a:extLst>
                <a:ext uri="{FF2B5EF4-FFF2-40B4-BE49-F238E27FC236}">
                  <a16:creationId xmlns:a16="http://schemas.microsoft.com/office/drawing/2014/main" id="{8217CE6B-BA95-460D-B8D8-DD7DEAAB81AD}"/>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169" name="Isolation">
            <a:extLst>
              <a:ext uri="{FF2B5EF4-FFF2-40B4-BE49-F238E27FC236}">
                <a16:creationId xmlns:a16="http://schemas.microsoft.com/office/drawing/2014/main" id="{C10D89B2-253A-49F3-926F-E38527CF5485}"/>
              </a:ext>
            </a:extLst>
          </p:cNvPr>
          <p:cNvSpPr/>
          <p:nvPr/>
        </p:nvSpPr>
        <p:spPr>
          <a:xfrm rot="5400000">
            <a:off x="4214127" y="3030502"/>
            <a:ext cx="398263" cy="706489"/>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Isolation">
            <a:extLst>
              <a:ext uri="{FF2B5EF4-FFF2-40B4-BE49-F238E27FC236}">
                <a16:creationId xmlns:a16="http://schemas.microsoft.com/office/drawing/2014/main" id="{6CA7E6E6-8C80-4B89-9FAB-75852E4116C6}"/>
              </a:ext>
            </a:extLst>
          </p:cNvPr>
          <p:cNvSpPr/>
          <p:nvPr/>
        </p:nvSpPr>
        <p:spPr>
          <a:xfrm rot="5400000">
            <a:off x="4926619" y="3030501"/>
            <a:ext cx="398263" cy="706489"/>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Isolation">
            <a:extLst>
              <a:ext uri="{FF2B5EF4-FFF2-40B4-BE49-F238E27FC236}">
                <a16:creationId xmlns:a16="http://schemas.microsoft.com/office/drawing/2014/main" id="{083AD438-3561-4AFF-8778-06D7ED1EA916}"/>
              </a:ext>
            </a:extLst>
          </p:cNvPr>
          <p:cNvSpPr/>
          <p:nvPr/>
        </p:nvSpPr>
        <p:spPr>
          <a:xfrm rot="5400000">
            <a:off x="4208124" y="2617153"/>
            <a:ext cx="398263" cy="706489"/>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Isolation">
            <a:extLst>
              <a:ext uri="{FF2B5EF4-FFF2-40B4-BE49-F238E27FC236}">
                <a16:creationId xmlns:a16="http://schemas.microsoft.com/office/drawing/2014/main" id="{1B23CC0B-446E-47ED-AB70-9B4F1AF7C297}"/>
              </a:ext>
            </a:extLst>
          </p:cNvPr>
          <p:cNvSpPr/>
          <p:nvPr/>
        </p:nvSpPr>
        <p:spPr>
          <a:xfrm rot="5400000">
            <a:off x="4920616" y="2617152"/>
            <a:ext cx="398263" cy="706489"/>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Isolation">
            <a:extLst>
              <a:ext uri="{FF2B5EF4-FFF2-40B4-BE49-F238E27FC236}">
                <a16:creationId xmlns:a16="http://schemas.microsoft.com/office/drawing/2014/main" id="{4D69CCD6-1FAC-4261-93CF-118FDCF56263}"/>
              </a:ext>
            </a:extLst>
          </p:cNvPr>
          <p:cNvSpPr/>
          <p:nvPr/>
        </p:nvSpPr>
        <p:spPr>
          <a:xfrm rot="5400000">
            <a:off x="4202121" y="2201331"/>
            <a:ext cx="398263" cy="706489"/>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Isolation">
            <a:extLst>
              <a:ext uri="{FF2B5EF4-FFF2-40B4-BE49-F238E27FC236}">
                <a16:creationId xmlns:a16="http://schemas.microsoft.com/office/drawing/2014/main" id="{8BE98F7E-4933-4810-8B48-CB6404A4045D}"/>
              </a:ext>
            </a:extLst>
          </p:cNvPr>
          <p:cNvSpPr/>
          <p:nvPr/>
        </p:nvSpPr>
        <p:spPr>
          <a:xfrm rot="5400000">
            <a:off x="4914613" y="2201330"/>
            <a:ext cx="398263" cy="706489"/>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Isolation">
            <a:extLst>
              <a:ext uri="{FF2B5EF4-FFF2-40B4-BE49-F238E27FC236}">
                <a16:creationId xmlns:a16="http://schemas.microsoft.com/office/drawing/2014/main" id="{3B1928C6-0857-4DCD-9F3E-C3FD46AEFC4B}"/>
              </a:ext>
            </a:extLst>
          </p:cNvPr>
          <p:cNvSpPr/>
          <p:nvPr/>
        </p:nvSpPr>
        <p:spPr>
          <a:xfrm rot="5400000">
            <a:off x="4196118" y="1785367"/>
            <a:ext cx="398263" cy="706489"/>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Isolation">
            <a:extLst>
              <a:ext uri="{FF2B5EF4-FFF2-40B4-BE49-F238E27FC236}">
                <a16:creationId xmlns:a16="http://schemas.microsoft.com/office/drawing/2014/main" id="{1F287798-CFF3-4CEB-B2E8-1BDE9A58E371}"/>
              </a:ext>
            </a:extLst>
          </p:cNvPr>
          <p:cNvSpPr/>
          <p:nvPr/>
        </p:nvSpPr>
        <p:spPr>
          <a:xfrm rot="5400000">
            <a:off x="4908610" y="1785366"/>
            <a:ext cx="398263" cy="706489"/>
          </a:xfrm>
          <a:prstGeom prst="rect">
            <a:avLst/>
          </a:prstGeom>
          <a:noFill/>
          <a:ln>
            <a:solidFill>
              <a:srgbClr val="FF0000"/>
            </a:solidFill>
          </a:ln>
          <a:effectLst>
            <a:glow rad="101600">
              <a:srgbClr val="C0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zure">
            <a:extLst>
              <a:ext uri="{FF2B5EF4-FFF2-40B4-BE49-F238E27FC236}">
                <a16:creationId xmlns:a16="http://schemas.microsoft.com/office/drawing/2014/main" id="{B822CFA8-E7BE-4257-B18A-2BC59AB32D73}"/>
              </a:ext>
            </a:extLst>
          </p:cNvPr>
          <p:cNvSpPr/>
          <p:nvPr/>
        </p:nvSpPr>
        <p:spPr>
          <a:xfrm>
            <a:off x="-3048000" y="3962802"/>
            <a:ext cx="15620999" cy="4571598"/>
          </a:xfrm>
          <a:prstGeom prst="rect">
            <a:avLst/>
          </a:prstGeom>
          <a:solidFill>
            <a:srgbClr val="0078D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Azure Offering</a:t>
            </a:r>
          </a:p>
        </p:txBody>
      </p:sp>
    </p:spTree>
    <p:extLst>
      <p:ext uri="{BB962C8B-B14F-4D97-AF65-F5344CB8AC3E}">
        <p14:creationId xmlns:p14="http://schemas.microsoft.com/office/powerpoint/2010/main" val="378193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250"/>
                                        <p:tgtEl>
                                          <p:spTgt spid="60"/>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250"/>
                                        <p:tgtEl>
                                          <p:spTgt spid="5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250"/>
                                        <p:tgtEl>
                                          <p:spTgt spid="58"/>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childTnLst>
                                </p:cTn>
                              </p:par>
                            </p:childTnLst>
                          </p:cTn>
                        </p:par>
                        <p:par>
                          <p:cTn id="20" fill="hold">
                            <p:stCondLst>
                              <p:cond delay="1000"/>
                            </p:stCondLst>
                            <p:childTnLst>
                              <p:par>
                                <p:cTn id="21" presetID="2" presetClass="entr" presetSubtype="4" fill="hold" grpId="1" nodeType="after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ppt_x"/>
                                          </p:val>
                                        </p:tav>
                                        <p:tav tm="100000">
                                          <p:val>
                                            <p:strVal val="#ppt_x"/>
                                          </p:val>
                                        </p:tav>
                                      </p:tavLst>
                                    </p:anim>
                                    <p:anim calcmode="lin" valueType="num">
                                      <p:cBhvr additive="base">
                                        <p:cTn id="2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right)">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1"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par>
                                <p:cTn id="35" presetID="14" presetClass="entr" presetSubtype="5" fill="hold" grpId="0" nodeType="withEffect">
                                  <p:stCondLst>
                                    <p:cond delay="0"/>
                                  </p:stCondLst>
                                  <p:childTnLst>
                                    <p:set>
                                      <p:cBhvr>
                                        <p:cTn id="36" dur="1" fill="hold">
                                          <p:stCondLst>
                                            <p:cond delay="0"/>
                                          </p:stCondLst>
                                        </p:cTn>
                                        <p:tgtEl>
                                          <p:spTgt spid="159"/>
                                        </p:tgtEl>
                                        <p:attrNameLst>
                                          <p:attrName>style.visibility</p:attrName>
                                        </p:attrNameLst>
                                      </p:cBhvr>
                                      <p:to>
                                        <p:strVal val="visible"/>
                                      </p:to>
                                    </p:set>
                                    <p:animEffect transition="in" filter="randombar(vertical)">
                                      <p:cBhvr>
                                        <p:cTn id="37" dur="500"/>
                                        <p:tgtEl>
                                          <p:spTgt spid="159"/>
                                        </p:tgtEl>
                                      </p:cBhvr>
                                    </p:animEffect>
                                  </p:childTnLst>
                                </p:cTn>
                              </p:par>
                              <p:par>
                                <p:cTn id="38" presetID="14" presetClass="entr" presetSubtype="5" fill="hold" grpId="0" nodeType="withEffect">
                                  <p:stCondLst>
                                    <p:cond delay="0"/>
                                  </p:stCondLst>
                                  <p:childTnLst>
                                    <p:set>
                                      <p:cBhvr>
                                        <p:cTn id="39" dur="1" fill="hold">
                                          <p:stCondLst>
                                            <p:cond delay="0"/>
                                          </p:stCondLst>
                                        </p:cTn>
                                        <p:tgtEl>
                                          <p:spTgt spid="158"/>
                                        </p:tgtEl>
                                        <p:attrNameLst>
                                          <p:attrName>style.visibility</p:attrName>
                                        </p:attrNameLst>
                                      </p:cBhvr>
                                      <p:to>
                                        <p:strVal val="visible"/>
                                      </p:to>
                                    </p:set>
                                    <p:animEffect transition="in" filter="randombar(vertical)">
                                      <p:cBhvr>
                                        <p:cTn id="40" dur="500"/>
                                        <p:tgtEl>
                                          <p:spTgt spid="158"/>
                                        </p:tgtEl>
                                      </p:cBhvr>
                                    </p:animEffect>
                                  </p:childTnLst>
                                </p:cTn>
                              </p:par>
                              <p:par>
                                <p:cTn id="41" presetID="14" presetClass="entr" presetSubtype="5" fill="hold" grpId="0" nodeType="withEffect">
                                  <p:stCondLst>
                                    <p:cond delay="0"/>
                                  </p:stCondLst>
                                  <p:childTnLst>
                                    <p:set>
                                      <p:cBhvr>
                                        <p:cTn id="42" dur="1" fill="hold">
                                          <p:stCondLst>
                                            <p:cond delay="0"/>
                                          </p:stCondLst>
                                        </p:cTn>
                                        <p:tgtEl>
                                          <p:spTgt spid="157"/>
                                        </p:tgtEl>
                                        <p:attrNameLst>
                                          <p:attrName>style.visibility</p:attrName>
                                        </p:attrNameLst>
                                      </p:cBhvr>
                                      <p:to>
                                        <p:strVal val="visible"/>
                                      </p:to>
                                    </p:set>
                                    <p:animEffect transition="in" filter="randombar(vertical)">
                                      <p:cBhvr>
                                        <p:cTn id="43" dur="500"/>
                                        <p:tgtEl>
                                          <p:spTgt spid="157"/>
                                        </p:tgtEl>
                                      </p:cBhvr>
                                    </p:animEffect>
                                  </p:childTnLst>
                                </p:cTn>
                              </p:par>
                              <p:par>
                                <p:cTn id="44" presetID="14" presetClass="entr" presetSubtype="5" fill="hold" grpId="0" nodeType="with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randombar(vertical)">
                                      <p:cBhvr>
                                        <p:cTn id="46" dur="500"/>
                                        <p:tgtEl>
                                          <p:spTgt spid="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par>
                          <p:cTn id="52" fill="hold">
                            <p:stCondLst>
                              <p:cond delay="500"/>
                            </p:stCondLst>
                            <p:childTnLst>
                              <p:par>
                                <p:cTn id="53" presetID="12" presetClass="entr" presetSubtype="4" fill="hold" grpId="2" nodeType="after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p:tgtEl>
                                          <p:spTgt spid="22"/>
                                        </p:tgtEl>
                                        <p:attrNameLst>
                                          <p:attrName>ppt_y</p:attrName>
                                        </p:attrNameLst>
                                      </p:cBhvr>
                                      <p:tavLst>
                                        <p:tav tm="0">
                                          <p:val>
                                            <p:strVal val="#ppt_y+#ppt_h*1.125000"/>
                                          </p:val>
                                        </p:tav>
                                        <p:tav tm="100000">
                                          <p:val>
                                            <p:strVal val="#ppt_y"/>
                                          </p:val>
                                        </p:tav>
                                      </p:tavLst>
                                    </p:anim>
                                    <p:animEffect transition="in" filter="wipe(up)">
                                      <p:cBhvr>
                                        <p:cTn id="56" dur="500"/>
                                        <p:tgtEl>
                                          <p:spTgt spid="22"/>
                                        </p:tgtEl>
                                      </p:cBhvr>
                                    </p:animEffect>
                                  </p:childTnLst>
                                </p:cTn>
                              </p:par>
                              <p:par>
                                <p:cTn id="57" presetID="12" presetClass="entr" presetSubtype="4" fill="hold" grpId="1" nodeType="withEffect">
                                  <p:stCondLst>
                                    <p:cond delay="25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p:tgtEl>
                                          <p:spTgt spid="23"/>
                                        </p:tgtEl>
                                        <p:attrNameLst>
                                          <p:attrName>ppt_y</p:attrName>
                                        </p:attrNameLst>
                                      </p:cBhvr>
                                      <p:tavLst>
                                        <p:tav tm="0">
                                          <p:val>
                                            <p:strVal val="#ppt_y+#ppt_h*1.125000"/>
                                          </p:val>
                                        </p:tav>
                                        <p:tav tm="100000">
                                          <p:val>
                                            <p:strVal val="#ppt_y"/>
                                          </p:val>
                                        </p:tav>
                                      </p:tavLst>
                                    </p:anim>
                                    <p:animEffect transition="in" filter="wipe(up)">
                                      <p:cBhvr>
                                        <p:cTn id="60" dur="500"/>
                                        <p:tgtEl>
                                          <p:spTgt spid="23"/>
                                        </p:tgtEl>
                                      </p:cBhvr>
                                    </p:animEffect>
                                  </p:childTnLst>
                                </p:cTn>
                              </p:par>
                              <p:par>
                                <p:cTn id="61" presetID="12" presetClass="entr" presetSubtype="4" fill="hold" grpId="1" nodeType="withEffect">
                                  <p:stCondLst>
                                    <p:cond delay="75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p:tgtEl>
                                          <p:spTgt spid="24"/>
                                        </p:tgtEl>
                                        <p:attrNameLst>
                                          <p:attrName>ppt_y</p:attrName>
                                        </p:attrNameLst>
                                      </p:cBhvr>
                                      <p:tavLst>
                                        <p:tav tm="0">
                                          <p:val>
                                            <p:strVal val="#ppt_y+#ppt_h*1.125000"/>
                                          </p:val>
                                        </p:tav>
                                        <p:tav tm="100000">
                                          <p:val>
                                            <p:strVal val="#ppt_y"/>
                                          </p:val>
                                        </p:tav>
                                      </p:tavLst>
                                    </p:anim>
                                    <p:animEffect transition="in" filter="wipe(up)">
                                      <p:cBhvr>
                                        <p:cTn id="64" dur="500"/>
                                        <p:tgtEl>
                                          <p:spTgt spid="24"/>
                                        </p:tgtEl>
                                      </p:cBhvr>
                                    </p:animEffect>
                                  </p:childTnLst>
                                </p:cTn>
                              </p:par>
                              <p:par>
                                <p:cTn id="65" presetID="12" presetClass="entr" presetSubtype="4" fill="hold" grpId="1" nodeType="withEffect">
                                  <p:stCondLst>
                                    <p:cond delay="100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p:tgtEl>
                                          <p:spTgt spid="25"/>
                                        </p:tgtEl>
                                        <p:attrNameLst>
                                          <p:attrName>ppt_y</p:attrName>
                                        </p:attrNameLst>
                                      </p:cBhvr>
                                      <p:tavLst>
                                        <p:tav tm="0">
                                          <p:val>
                                            <p:strVal val="#ppt_y+#ppt_h*1.125000"/>
                                          </p:val>
                                        </p:tav>
                                        <p:tav tm="100000">
                                          <p:val>
                                            <p:strVal val="#ppt_y"/>
                                          </p:val>
                                        </p:tav>
                                      </p:tavLst>
                                    </p:anim>
                                    <p:animEffect transition="in" filter="wipe(up)">
                                      <p:cBhvr>
                                        <p:cTn id="68" dur="500"/>
                                        <p:tgtEl>
                                          <p:spTgt spid="25"/>
                                        </p:tgtEl>
                                      </p:cBhvr>
                                    </p:animEffect>
                                  </p:childTnLst>
                                </p:cTn>
                              </p:par>
                              <p:par>
                                <p:cTn id="69" presetID="12" presetClass="entr" presetSubtype="4" fill="hold" grpId="1" nodeType="withEffect">
                                  <p:stCondLst>
                                    <p:cond delay="125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500"/>
                                        <p:tgtEl>
                                          <p:spTgt spid="26"/>
                                        </p:tgtEl>
                                        <p:attrNameLst>
                                          <p:attrName>ppt_y</p:attrName>
                                        </p:attrNameLst>
                                      </p:cBhvr>
                                      <p:tavLst>
                                        <p:tav tm="0">
                                          <p:val>
                                            <p:strVal val="#ppt_y+#ppt_h*1.125000"/>
                                          </p:val>
                                        </p:tav>
                                        <p:tav tm="100000">
                                          <p:val>
                                            <p:strVal val="#ppt_y"/>
                                          </p:val>
                                        </p:tav>
                                      </p:tavLst>
                                    </p:anim>
                                    <p:animEffect transition="in" filter="wipe(up)">
                                      <p:cBhvr>
                                        <p:cTn id="72" dur="500"/>
                                        <p:tgtEl>
                                          <p:spTgt spid="26"/>
                                        </p:tgtEl>
                                      </p:cBhvr>
                                    </p:animEffect>
                                  </p:childTnLst>
                                </p:cTn>
                              </p:par>
                              <p:par>
                                <p:cTn id="73" presetID="12" presetClass="entr" presetSubtype="4" fill="hold" grpId="1" nodeType="withEffect">
                                  <p:stCondLst>
                                    <p:cond delay="150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p:tgtEl>
                                          <p:spTgt spid="27"/>
                                        </p:tgtEl>
                                        <p:attrNameLst>
                                          <p:attrName>ppt_y</p:attrName>
                                        </p:attrNameLst>
                                      </p:cBhvr>
                                      <p:tavLst>
                                        <p:tav tm="0">
                                          <p:val>
                                            <p:strVal val="#ppt_y+#ppt_h*1.125000"/>
                                          </p:val>
                                        </p:tav>
                                        <p:tav tm="100000">
                                          <p:val>
                                            <p:strVal val="#ppt_y"/>
                                          </p:val>
                                        </p:tav>
                                      </p:tavLst>
                                    </p:anim>
                                    <p:animEffect transition="in" filter="wipe(up)">
                                      <p:cBhvr>
                                        <p:cTn id="76" dur="500"/>
                                        <p:tgtEl>
                                          <p:spTgt spid="27"/>
                                        </p:tgtEl>
                                      </p:cBhvr>
                                    </p:animEffect>
                                  </p:childTnLst>
                                </p:cTn>
                              </p:par>
                              <p:par>
                                <p:cTn id="77" presetID="12" presetClass="entr" presetSubtype="4" fill="hold" grpId="1" nodeType="withEffect">
                                  <p:stCondLst>
                                    <p:cond delay="175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500"/>
                                        <p:tgtEl>
                                          <p:spTgt spid="28"/>
                                        </p:tgtEl>
                                        <p:attrNameLst>
                                          <p:attrName>ppt_y</p:attrName>
                                        </p:attrNameLst>
                                      </p:cBhvr>
                                      <p:tavLst>
                                        <p:tav tm="0">
                                          <p:val>
                                            <p:strVal val="#ppt_y+#ppt_h*1.125000"/>
                                          </p:val>
                                        </p:tav>
                                        <p:tav tm="100000">
                                          <p:val>
                                            <p:strVal val="#ppt_y"/>
                                          </p:val>
                                        </p:tav>
                                      </p:tavLst>
                                    </p:anim>
                                    <p:animEffect transition="in" filter="wipe(up)">
                                      <p:cBhvr>
                                        <p:cTn id="80" dur="500"/>
                                        <p:tgtEl>
                                          <p:spTgt spid="28"/>
                                        </p:tgtEl>
                                      </p:cBhvr>
                                    </p:animEffect>
                                  </p:childTnLst>
                                </p:cTn>
                              </p:par>
                              <p:par>
                                <p:cTn id="81" presetID="12" presetClass="entr" presetSubtype="4" fill="hold" grpId="1" nodeType="withEffect">
                                  <p:stCondLst>
                                    <p:cond delay="2000"/>
                                  </p:stCondLst>
                                  <p:childTnLst>
                                    <p:set>
                                      <p:cBhvr>
                                        <p:cTn id="82" dur="1" fill="hold">
                                          <p:stCondLst>
                                            <p:cond delay="0"/>
                                          </p:stCondLst>
                                        </p:cTn>
                                        <p:tgtEl>
                                          <p:spTgt spid="29"/>
                                        </p:tgtEl>
                                        <p:attrNameLst>
                                          <p:attrName>style.visibility</p:attrName>
                                        </p:attrNameLst>
                                      </p:cBhvr>
                                      <p:to>
                                        <p:strVal val="visible"/>
                                      </p:to>
                                    </p:set>
                                    <p:anim calcmode="lin" valueType="num">
                                      <p:cBhvr additive="base">
                                        <p:cTn id="83" dur="500"/>
                                        <p:tgtEl>
                                          <p:spTgt spid="29"/>
                                        </p:tgtEl>
                                        <p:attrNameLst>
                                          <p:attrName>ppt_y</p:attrName>
                                        </p:attrNameLst>
                                      </p:cBhvr>
                                      <p:tavLst>
                                        <p:tav tm="0">
                                          <p:val>
                                            <p:strVal val="#ppt_y+#ppt_h*1.125000"/>
                                          </p:val>
                                        </p:tav>
                                        <p:tav tm="100000">
                                          <p:val>
                                            <p:strVal val="#ppt_y"/>
                                          </p:val>
                                        </p:tav>
                                      </p:tavLst>
                                    </p:anim>
                                    <p:animEffect transition="in" filter="wipe(up)">
                                      <p:cBhvr>
                                        <p:cTn id="84" dur="500"/>
                                        <p:tgtEl>
                                          <p:spTgt spid="29"/>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grpId="0" nodeType="clickEffect">
                                  <p:stCondLst>
                                    <p:cond delay="0"/>
                                  </p:stCondLst>
                                  <p:childTnLst>
                                    <p:animMotion origin="layout" path="M 5E-6 2.96296E-6 L 5E-6 -0.11297 " pathEditMode="relative" rAng="0" ptsTypes="AA">
                                      <p:cBhvr>
                                        <p:cTn id="88" dur="2000" fill="hold"/>
                                        <p:tgtEl>
                                          <p:spTgt spid="9"/>
                                        </p:tgtEl>
                                        <p:attrNameLst>
                                          <p:attrName>ppt_x</p:attrName>
                                          <p:attrName>ppt_y</p:attrName>
                                        </p:attrNameLst>
                                      </p:cBhvr>
                                      <p:rCtr x="0" y="-5648"/>
                                    </p:animMotion>
                                  </p:childTnLst>
                                </p:cTn>
                              </p:par>
                              <p:par>
                                <p:cTn id="89" presetID="10" presetClass="exit" presetSubtype="0" fill="hold" grpId="1" nodeType="withEffect">
                                  <p:stCondLst>
                                    <p:cond delay="0"/>
                                  </p:stCondLst>
                                  <p:childTnLst>
                                    <p:animEffect transition="out" filter="fade">
                                      <p:cBhvr>
                                        <p:cTn id="90" dur="500"/>
                                        <p:tgtEl>
                                          <p:spTgt spid="34"/>
                                        </p:tgtEl>
                                      </p:cBhvr>
                                    </p:animEffect>
                                    <p:set>
                                      <p:cBhvr>
                                        <p:cTn id="91" dur="1" fill="hold">
                                          <p:stCondLst>
                                            <p:cond delay="499"/>
                                          </p:stCondLst>
                                        </p:cTn>
                                        <p:tgtEl>
                                          <p:spTgt spid="34"/>
                                        </p:tgtEl>
                                        <p:attrNameLst>
                                          <p:attrName>style.visibility</p:attrName>
                                        </p:attrNameLst>
                                      </p:cBhvr>
                                      <p:to>
                                        <p:strVal val="hidden"/>
                                      </p:to>
                                    </p:set>
                                  </p:childTnLst>
                                </p:cTn>
                              </p:par>
                              <p:par>
                                <p:cTn id="92" presetID="14" presetClass="entr" presetSubtype="5" fill="hold" grpId="0" nodeType="withEffect">
                                  <p:stCondLst>
                                    <p:cond delay="1500"/>
                                  </p:stCondLst>
                                  <p:childTnLst>
                                    <p:set>
                                      <p:cBhvr>
                                        <p:cTn id="93" dur="1" fill="hold">
                                          <p:stCondLst>
                                            <p:cond delay="0"/>
                                          </p:stCondLst>
                                        </p:cTn>
                                        <p:tgtEl>
                                          <p:spTgt spid="160"/>
                                        </p:tgtEl>
                                        <p:attrNameLst>
                                          <p:attrName>style.visibility</p:attrName>
                                        </p:attrNameLst>
                                      </p:cBhvr>
                                      <p:to>
                                        <p:strVal val="visible"/>
                                      </p:to>
                                    </p:set>
                                    <p:animEffect transition="in" filter="randombar(vertical)">
                                      <p:cBhvr>
                                        <p:cTn id="94" dur="500"/>
                                        <p:tgtEl>
                                          <p:spTgt spid="160"/>
                                        </p:tgtEl>
                                      </p:cBhvr>
                                    </p:animEffect>
                                  </p:childTnLst>
                                </p:cTn>
                              </p:par>
                              <p:par>
                                <p:cTn id="95" presetID="14" presetClass="entr" presetSubtype="5" fill="hold" grpId="0" nodeType="withEffect">
                                  <p:stCondLst>
                                    <p:cond delay="1500"/>
                                  </p:stCondLst>
                                  <p:childTnLst>
                                    <p:set>
                                      <p:cBhvr>
                                        <p:cTn id="96" dur="1" fill="hold">
                                          <p:stCondLst>
                                            <p:cond delay="0"/>
                                          </p:stCondLst>
                                        </p:cTn>
                                        <p:tgtEl>
                                          <p:spTgt spid="162"/>
                                        </p:tgtEl>
                                        <p:attrNameLst>
                                          <p:attrName>style.visibility</p:attrName>
                                        </p:attrNameLst>
                                      </p:cBhvr>
                                      <p:to>
                                        <p:strVal val="visible"/>
                                      </p:to>
                                    </p:set>
                                    <p:animEffect transition="in" filter="randombar(vertical)">
                                      <p:cBhvr>
                                        <p:cTn id="97" dur="500"/>
                                        <p:tgtEl>
                                          <p:spTgt spid="162"/>
                                        </p:tgtEl>
                                      </p:cBhvr>
                                    </p:animEffect>
                                  </p:childTnLst>
                                </p:cTn>
                              </p:par>
                              <p:par>
                                <p:cTn id="98" presetID="14" presetClass="entr" presetSubtype="5" fill="hold" grpId="0" nodeType="withEffect">
                                  <p:stCondLst>
                                    <p:cond delay="1500"/>
                                  </p:stCondLst>
                                  <p:childTnLst>
                                    <p:set>
                                      <p:cBhvr>
                                        <p:cTn id="99" dur="1" fill="hold">
                                          <p:stCondLst>
                                            <p:cond delay="0"/>
                                          </p:stCondLst>
                                        </p:cTn>
                                        <p:tgtEl>
                                          <p:spTgt spid="163"/>
                                        </p:tgtEl>
                                        <p:attrNameLst>
                                          <p:attrName>style.visibility</p:attrName>
                                        </p:attrNameLst>
                                      </p:cBhvr>
                                      <p:to>
                                        <p:strVal val="visible"/>
                                      </p:to>
                                    </p:set>
                                    <p:animEffect transition="in" filter="randombar(vertical)">
                                      <p:cBhvr>
                                        <p:cTn id="100" dur="500"/>
                                        <p:tgtEl>
                                          <p:spTgt spid="163"/>
                                        </p:tgtEl>
                                      </p:cBhvr>
                                    </p:animEffect>
                                  </p:childTnLst>
                                </p:cTn>
                              </p:par>
                              <p:par>
                                <p:cTn id="101" presetID="14" presetClass="entr" presetSubtype="5" fill="hold" grpId="0" nodeType="withEffect">
                                  <p:stCondLst>
                                    <p:cond delay="1500"/>
                                  </p:stCondLst>
                                  <p:childTnLst>
                                    <p:set>
                                      <p:cBhvr>
                                        <p:cTn id="102" dur="1" fill="hold">
                                          <p:stCondLst>
                                            <p:cond delay="0"/>
                                          </p:stCondLst>
                                        </p:cTn>
                                        <p:tgtEl>
                                          <p:spTgt spid="164"/>
                                        </p:tgtEl>
                                        <p:attrNameLst>
                                          <p:attrName>style.visibility</p:attrName>
                                        </p:attrNameLst>
                                      </p:cBhvr>
                                      <p:to>
                                        <p:strVal val="visible"/>
                                      </p:to>
                                    </p:set>
                                    <p:animEffect transition="in" filter="randombar(vertical)">
                                      <p:cBhvr>
                                        <p:cTn id="103" dur="500"/>
                                        <p:tgtEl>
                                          <p:spTgt spid="164"/>
                                        </p:tgtEl>
                                      </p:cBhvr>
                                    </p:animEffect>
                                  </p:childTnLst>
                                </p:cTn>
                              </p:par>
                              <p:par>
                                <p:cTn id="104" presetID="14" presetClass="entr" presetSubtype="5" fill="hold" grpId="0" nodeType="withEffect">
                                  <p:stCondLst>
                                    <p:cond delay="1500"/>
                                  </p:stCondLst>
                                  <p:childTnLst>
                                    <p:set>
                                      <p:cBhvr>
                                        <p:cTn id="105" dur="1" fill="hold">
                                          <p:stCondLst>
                                            <p:cond delay="0"/>
                                          </p:stCondLst>
                                        </p:cTn>
                                        <p:tgtEl>
                                          <p:spTgt spid="165"/>
                                        </p:tgtEl>
                                        <p:attrNameLst>
                                          <p:attrName>style.visibility</p:attrName>
                                        </p:attrNameLst>
                                      </p:cBhvr>
                                      <p:to>
                                        <p:strVal val="visible"/>
                                      </p:to>
                                    </p:set>
                                    <p:animEffect transition="in" filter="randombar(vertical)">
                                      <p:cBhvr>
                                        <p:cTn id="106" dur="500"/>
                                        <p:tgtEl>
                                          <p:spTgt spid="165"/>
                                        </p:tgtEl>
                                      </p:cBhvr>
                                    </p:animEffect>
                                  </p:childTnLst>
                                </p:cTn>
                              </p:par>
                              <p:par>
                                <p:cTn id="107" presetID="14" presetClass="entr" presetSubtype="5" fill="hold" grpId="0" nodeType="withEffect">
                                  <p:stCondLst>
                                    <p:cond delay="1500"/>
                                  </p:stCondLst>
                                  <p:childTnLst>
                                    <p:set>
                                      <p:cBhvr>
                                        <p:cTn id="108" dur="1" fill="hold">
                                          <p:stCondLst>
                                            <p:cond delay="0"/>
                                          </p:stCondLst>
                                        </p:cTn>
                                        <p:tgtEl>
                                          <p:spTgt spid="166"/>
                                        </p:tgtEl>
                                        <p:attrNameLst>
                                          <p:attrName>style.visibility</p:attrName>
                                        </p:attrNameLst>
                                      </p:cBhvr>
                                      <p:to>
                                        <p:strVal val="visible"/>
                                      </p:to>
                                    </p:set>
                                    <p:animEffect transition="in" filter="randombar(vertical)">
                                      <p:cBhvr>
                                        <p:cTn id="109" dur="500"/>
                                        <p:tgtEl>
                                          <p:spTgt spid="166"/>
                                        </p:tgtEl>
                                      </p:cBhvr>
                                    </p:animEffect>
                                  </p:childTnLst>
                                </p:cTn>
                              </p:par>
                              <p:par>
                                <p:cTn id="110" presetID="14" presetClass="entr" presetSubtype="5" fill="hold" grpId="0" nodeType="withEffect">
                                  <p:stCondLst>
                                    <p:cond delay="1500"/>
                                  </p:stCondLst>
                                  <p:childTnLst>
                                    <p:set>
                                      <p:cBhvr>
                                        <p:cTn id="111" dur="1" fill="hold">
                                          <p:stCondLst>
                                            <p:cond delay="0"/>
                                          </p:stCondLst>
                                        </p:cTn>
                                        <p:tgtEl>
                                          <p:spTgt spid="167"/>
                                        </p:tgtEl>
                                        <p:attrNameLst>
                                          <p:attrName>style.visibility</p:attrName>
                                        </p:attrNameLst>
                                      </p:cBhvr>
                                      <p:to>
                                        <p:strVal val="visible"/>
                                      </p:to>
                                    </p:set>
                                    <p:animEffect transition="in" filter="randombar(vertical)">
                                      <p:cBhvr>
                                        <p:cTn id="112" dur="500"/>
                                        <p:tgtEl>
                                          <p:spTgt spid="167"/>
                                        </p:tgtEl>
                                      </p:cBhvr>
                                    </p:animEffect>
                                  </p:childTnLst>
                                </p:cTn>
                              </p:par>
                              <p:par>
                                <p:cTn id="113" presetID="14" presetClass="entr" presetSubtype="5" fill="hold" grpId="0" nodeType="withEffect">
                                  <p:stCondLst>
                                    <p:cond delay="1500"/>
                                  </p:stCondLst>
                                  <p:childTnLst>
                                    <p:set>
                                      <p:cBhvr>
                                        <p:cTn id="114" dur="1" fill="hold">
                                          <p:stCondLst>
                                            <p:cond delay="0"/>
                                          </p:stCondLst>
                                        </p:cTn>
                                        <p:tgtEl>
                                          <p:spTgt spid="168"/>
                                        </p:tgtEl>
                                        <p:attrNameLst>
                                          <p:attrName>style.visibility</p:attrName>
                                        </p:attrNameLst>
                                      </p:cBhvr>
                                      <p:to>
                                        <p:strVal val="visible"/>
                                      </p:to>
                                    </p:set>
                                    <p:animEffect transition="in" filter="randombar(vertical)">
                                      <p:cBhvr>
                                        <p:cTn id="115" dur="500"/>
                                        <p:tgtEl>
                                          <p:spTgt spid="168"/>
                                        </p:tgtEl>
                                      </p:cBhvr>
                                    </p:animEffect>
                                  </p:childTnLst>
                                </p:cTn>
                              </p:par>
                            </p:childTnLst>
                          </p:cTn>
                        </p:par>
                        <p:par>
                          <p:cTn id="116" fill="hold">
                            <p:stCondLst>
                              <p:cond delay="2000"/>
                            </p:stCondLst>
                            <p:childTnLst>
                              <p:par>
                                <p:cTn id="117" presetID="2" presetClass="entr" presetSubtype="4" fill="hold" grpId="1" nodeType="afterEffect">
                                  <p:stCondLst>
                                    <p:cond delay="0"/>
                                  </p:stCondLst>
                                  <p:childTnLst>
                                    <p:set>
                                      <p:cBhvr>
                                        <p:cTn id="118" dur="1" fill="hold">
                                          <p:stCondLst>
                                            <p:cond delay="0"/>
                                          </p:stCondLst>
                                        </p:cTn>
                                        <p:tgtEl>
                                          <p:spTgt spid="61"/>
                                        </p:tgtEl>
                                        <p:attrNameLst>
                                          <p:attrName>style.visibility</p:attrName>
                                        </p:attrNameLst>
                                      </p:cBhvr>
                                      <p:to>
                                        <p:strVal val="visible"/>
                                      </p:to>
                                    </p:set>
                                    <p:anim calcmode="lin" valueType="num">
                                      <p:cBhvr additive="base">
                                        <p:cTn id="119" dur="1000" fill="hold"/>
                                        <p:tgtEl>
                                          <p:spTgt spid="61"/>
                                        </p:tgtEl>
                                        <p:attrNameLst>
                                          <p:attrName>ppt_x</p:attrName>
                                        </p:attrNameLst>
                                      </p:cBhvr>
                                      <p:tavLst>
                                        <p:tav tm="0">
                                          <p:val>
                                            <p:strVal val="#ppt_x"/>
                                          </p:val>
                                        </p:tav>
                                        <p:tav tm="100000">
                                          <p:val>
                                            <p:strVal val="#ppt_x"/>
                                          </p:val>
                                        </p:tav>
                                      </p:tavLst>
                                    </p:anim>
                                    <p:anim calcmode="lin" valueType="num">
                                      <p:cBhvr additive="base">
                                        <p:cTn id="120" dur="1000" fill="hold"/>
                                        <p:tgtEl>
                                          <p:spTgt spid="61"/>
                                        </p:tgtEl>
                                        <p:attrNameLst>
                                          <p:attrName>ppt_y</p:attrName>
                                        </p:attrNameLst>
                                      </p:cBhvr>
                                      <p:tavLst>
                                        <p:tav tm="0">
                                          <p:val>
                                            <p:strVal val="1+#ppt_h/2"/>
                                          </p:val>
                                        </p:tav>
                                        <p:tav tm="100000">
                                          <p:val>
                                            <p:strVal val="#ppt_y"/>
                                          </p:val>
                                        </p:tav>
                                      </p:tavLst>
                                    </p:anim>
                                  </p:childTnLst>
                                </p:cTn>
                              </p:par>
                              <p:par>
                                <p:cTn id="121" presetID="9" presetClass="emph" presetSubtype="0" grpId="1" nodeType="withEffect">
                                  <p:stCondLst>
                                    <p:cond delay="0"/>
                                  </p:stCondLst>
                                  <p:childTnLst>
                                    <p:set>
                                      <p:cBhvr>
                                        <p:cTn id="122" dur="indefinite"/>
                                        <p:tgtEl>
                                          <p:spTgt spid="2"/>
                                        </p:tgtEl>
                                        <p:attrNameLst>
                                          <p:attrName>style.opacity</p:attrName>
                                        </p:attrNameLst>
                                      </p:cBhvr>
                                      <p:to>
                                        <p:strVal val="0.25"/>
                                      </p:to>
                                    </p:set>
                                    <p:animEffect filter="image" prLst="opacity: 0.25">
                                      <p:cBhvr rctx="IE">
                                        <p:cTn id="123" dur="indefinite"/>
                                        <p:tgtEl>
                                          <p:spTgt spid="2"/>
                                        </p:tgtEl>
                                      </p:cBhvr>
                                    </p:animEffect>
                                  </p:childTnLst>
                                </p:cTn>
                              </p:par>
                              <p:par>
                                <p:cTn id="124" presetID="9" presetClass="emph" presetSubtype="0" grpId="1" nodeType="withEffect">
                                  <p:stCondLst>
                                    <p:cond delay="250"/>
                                  </p:stCondLst>
                                  <p:childTnLst>
                                    <p:set>
                                      <p:cBhvr>
                                        <p:cTn id="125" dur="indefinite"/>
                                        <p:tgtEl>
                                          <p:spTgt spid="157"/>
                                        </p:tgtEl>
                                        <p:attrNameLst>
                                          <p:attrName>style.opacity</p:attrName>
                                        </p:attrNameLst>
                                      </p:cBhvr>
                                      <p:to>
                                        <p:strVal val="0.25"/>
                                      </p:to>
                                    </p:set>
                                    <p:animEffect filter="image" prLst="opacity: 0.25">
                                      <p:cBhvr rctx="IE">
                                        <p:cTn id="126" dur="indefinite"/>
                                        <p:tgtEl>
                                          <p:spTgt spid="157"/>
                                        </p:tgtEl>
                                      </p:cBhvr>
                                    </p:animEffect>
                                  </p:childTnLst>
                                </p:cTn>
                              </p:par>
                              <p:par>
                                <p:cTn id="127" presetID="9" presetClass="emph" presetSubtype="0" grpId="1" nodeType="withEffect">
                                  <p:stCondLst>
                                    <p:cond delay="500"/>
                                  </p:stCondLst>
                                  <p:childTnLst>
                                    <p:set>
                                      <p:cBhvr>
                                        <p:cTn id="128" dur="indefinite"/>
                                        <p:tgtEl>
                                          <p:spTgt spid="158"/>
                                        </p:tgtEl>
                                        <p:attrNameLst>
                                          <p:attrName>style.opacity</p:attrName>
                                        </p:attrNameLst>
                                      </p:cBhvr>
                                      <p:to>
                                        <p:strVal val="0.25"/>
                                      </p:to>
                                    </p:set>
                                    <p:animEffect filter="image" prLst="opacity: 0.25">
                                      <p:cBhvr rctx="IE">
                                        <p:cTn id="129" dur="indefinite"/>
                                        <p:tgtEl>
                                          <p:spTgt spid="158"/>
                                        </p:tgtEl>
                                      </p:cBhvr>
                                    </p:animEffect>
                                  </p:childTnLst>
                                </p:cTn>
                              </p:par>
                              <p:par>
                                <p:cTn id="130" presetID="9" presetClass="emph" presetSubtype="0" grpId="1" nodeType="withEffect">
                                  <p:stCondLst>
                                    <p:cond delay="750"/>
                                  </p:stCondLst>
                                  <p:childTnLst>
                                    <p:set>
                                      <p:cBhvr>
                                        <p:cTn id="131" dur="indefinite"/>
                                        <p:tgtEl>
                                          <p:spTgt spid="159"/>
                                        </p:tgtEl>
                                        <p:attrNameLst>
                                          <p:attrName>style.opacity</p:attrName>
                                        </p:attrNameLst>
                                      </p:cBhvr>
                                      <p:to>
                                        <p:strVal val="0.25"/>
                                      </p:to>
                                    </p:set>
                                    <p:animEffect filter="image" prLst="opacity: 0.25">
                                      <p:cBhvr rctx="IE">
                                        <p:cTn id="132" dur="indefinite"/>
                                        <p:tgtEl>
                                          <p:spTgt spid="159"/>
                                        </p:tgtEl>
                                      </p:cBhvr>
                                    </p:animEffect>
                                  </p:childTnLst>
                                </p:cTn>
                              </p:par>
                              <p:par>
                                <p:cTn id="133" presetID="2" presetClass="exit" presetSubtype="4" fill="hold" grpId="0" nodeType="withEffect">
                                  <p:stCondLst>
                                    <p:cond delay="0"/>
                                  </p:stCondLst>
                                  <p:childTnLst>
                                    <p:anim calcmode="lin" valueType="num">
                                      <p:cBhvr additive="base">
                                        <p:cTn id="134" dur="500"/>
                                        <p:tgtEl>
                                          <p:spTgt spid="37"/>
                                        </p:tgtEl>
                                        <p:attrNameLst>
                                          <p:attrName>ppt_x</p:attrName>
                                        </p:attrNameLst>
                                      </p:cBhvr>
                                      <p:tavLst>
                                        <p:tav tm="0">
                                          <p:val>
                                            <p:strVal val="ppt_x"/>
                                          </p:val>
                                        </p:tav>
                                        <p:tav tm="100000">
                                          <p:val>
                                            <p:strVal val="ppt_x"/>
                                          </p:val>
                                        </p:tav>
                                      </p:tavLst>
                                    </p:anim>
                                    <p:anim calcmode="lin" valueType="num">
                                      <p:cBhvr additive="base">
                                        <p:cTn id="135" dur="500"/>
                                        <p:tgtEl>
                                          <p:spTgt spid="37"/>
                                        </p:tgtEl>
                                        <p:attrNameLst>
                                          <p:attrName>ppt_y</p:attrName>
                                        </p:attrNameLst>
                                      </p:cBhvr>
                                      <p:tavLst>
                                        <p:tav tm="0">
                                          <p:val>
                                            <p:strVal val="ppt_y"/>
                                          </p:val>
                                        </p:tav>
                                        <p:tav tm="100000">
                                          <p:val>
                                            <p:strVal val="1+ppt_h/2"/>
                                          </p:val>
                                        </p:tav>
                                      </p:tavLst>
                                    </p:anim>
                                    <p:set>
                                      <p:cBhvr>
                                        <p:cTn id="136" dur="1" fill="hold">
                                          <p:stCondLst>
                                            <p:cond delay="499"/>
                                          </p:stCondLst>
                                        </p:cTn>
                                        <p:tgtEl>
                                          <p:spTgt spid="37"/>
                                        </p:tgtEl>
                                        <p:attrNameLst>
                                          <p:attrName>style.visibility</p:attrName>
                                        </p:attrNameLst>
                                      </p:cBhvr>
                                      <p:to>
                                        <p:strVal val="hidden"/>
                                      </p:to>
                                    </p:set>
                                  </p:childTnLst>
                                </p:cTn>
                              </p:par>
                            </p:childTnLst>
                          </p:cTn>
                        </p:par>
                        <p:par>
                          <p:cTn id="137" fill="hold">
                            <p:stCondLst>
                              <p:cond delay="3000"/>
                            </p:stCondLst>
                            <p:childTnLst>
                              <p:par>
                                <p:cTn id="138" presetID="22" presetClass="entr" presetSubtype="2" fill="hold" grpId="0" nodeType="afterEffect">
                                  <p:stCondLst>
                                    <p:cond delay="0"/>
                                  </p:stCondLst>
                                  <p:childTnLst>
                                    <p:set>
                                      <p:cBhvr>
                                        <p:cTn id="139" dur="1" fill="hold">
                                          <p:stCondLst>
                                            <p:cond delay="0"/>
                                          </p:stCondLst>
                                        </p:cTn>
                                        <p:tgtEl>
                                          <p:spTgt spid="35"/>
                                        </p:tgtEl>
                                        <p:attrNameLst>
                                          <p:attrName>style.visibility</p:attrName>
                                        </p:attrNameLst>
                                      </p:cBhvr>
                                      <p:to>
                                        <p:strVal val="visible"/>
                                      </p:to>
                                    </p:set>
                                    <p:animEffect transition="in" filter="wipe(right)">
                                      <p:cBhvr>
                                        <p:cTn id="140" dur="500"/>
                                        <p:tgtEl>
                                          <p:spTgt spid="35"/>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xit" presetSubtype="0" fill="hold" grpId="0" nodeType="clickEffect">
                                  <p:stCondLst>
                                    <p:cond delay="0"/>
                                  </p:stCondLst>
                                  <p:childTnLst>
                                    <p:animEffect transition="out" filter="fade">
                                      <p:cBhvr>
                                        <p:cTn id="144" dur="500"/>
                                        <p:tgtEl>
                                          <p:spTgt spid="23"/>
                                        </p:tgtEl>
                                      </p:cBhvr>
                                    </p:animEffect>
                                    <p:set>
                                      <p:cBhvr>
                                        <p:cTn id="145" dur="1" fill="hold">
                                          <p:stCondLst>
                                            <p:cond delay="499"/>
                                          </p:stCondLst>
                                        </p:cTn>
                                        <p:tgtEl>
                                          <p:spTgt spid="23"/>
                                        </p:tgtEl>
                                        <p:attrNameLst>
                                          <p:attrName>style.visibility</p:attrName>
                                        </p:attrNameLst>
                                      </p:cBhvr>
                                      <p:to>
                                        <p:strVal val="hidden"/>
                                      </p:to>
                                    </p:set>
                                  </p:childTnLst>
                                </p:cTn>
                              </p:par>
                              <p:par>
                                <p:cTn id="146" presetID="10" presetClass="exit" presetSubtype="0" fill="hold" grpId="0" nodeType="withEffect">
                                  <p:stCondLst>
                                    <p:cond delay="0"/>
                                  </p:stCondLst>
                                  <p:childTnLst>
                                    <p:animEffect transition="out" filter="fade">
                                      <p:cBhvr>
                                        <p:cTn id="147" dur="500"/>
                                        <p:tgtEl>
                                          <p:spTgt spid="24"/>
                                        </p:tgtEl>
                                      </p:cBhvr>
                                    </p:animEffect>
                                    <p:set>
                                      <p:cBhvr>
                                        <p:cTn id="148" dur="1" fill="hold">
                                          <p:stCondLst>
                                            <p:cond delay="499"/>
                                          </p:stCondLst>
                                        </p:cTn>
                                        <p:tgtEl>
                                          <p:spTgt spid="24"/>
                                        </p:tgtEl>
                                        <p:attrNameLst>
                                          <p:attrName>style.visibility</p:attrName>
                                        </p:attrNameLst>
                                      </p:cBhvr>
                                      <p:to>
                                        <p:strVal val="hidden"/>
                                      </p:to>
                                    </p:set>
                                  </p:childTnLst>
                                </p:cTn>
                              </p:par>
                              <p:par>
                                <p:cTn id="149" presetID="10" presetClass="exit" presetSubtype="0" fill="hold" grpId="0" nodeType="withEffect">
                                  <p:stCondLst>
                                    <p:cond delay="0"/>
                                  </p:stCondLst>
                                  <p:childTnLst>
                                    <p:animEffect transition="out" filter="fade">
                                      <p:cBhvr>
                                        <p:cTn id="150" dur="500"/>
                                        <p:tgtEl>
                                          <p:spTgt spid="25"/>
                                        </p:tgtEl>
                                      </p:cBhvr>
                                    </p:animEffect>
                                    <p:set>
                                      <p:cBhvr>
                                        <p:cTn id="151" dur="1" fill="hold">
                                          <p:stCondLst>
                                            <p:cond delay="499"/>
                                          </p:stCondLst>
                                        </p:cTn>
                                        <p:tgtEl>
                                          <p:spTgt spid="25"/>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26"/>
                                        </p:tgtEl>
                                      </p:cBhvr>
                                    </p:animEffect>
                                    <p:set>
                                      <p:cBhvr>
                                        <p:cTn id="154" dur="1" fill="hold">
                                          <p:stCondLst>
                                            <p:cond delay="499"/>
                                          </p:stCondLst>
                                        </p:cTn>
                                        <p:tgtEl>
                                          <p:spTgt spid="26"/>
                                        </p:tgtEl>
                                        <p:attrNameLst>
                                          <p:attrName>style.visibility</p:attrName>
                                        </p:attrNameLst>
                                      </p:cBhvr>
                                      <p:to>
                                        <p:strVal val="hidden"/>
                                      </p:to>
                                    </p:set>
                                  </p:childTnLst>
                                </p:cTn>
                              </p:par>
                              <p:par>
                                <p:cTn id="155" presetID="10" presetClass="exit" presetSubtype="0" fill="hold" grpId="0" nodeType="withEffect">
                                  <p:stCondLst>
                                    <p:cond delay="0"/>
                                  </p:stCondLst>
                                  <p:childTnLst>
                                    <p:animEffect transition="out" filter="fade">
                                      <p:cBhvr>
                                        <p:cTn id="156" dur="500"/>
                                        <p:tgtEl>
                                          <p:spTgt spid="27"/>
                                        </p:tgtEl>
                                      </p:cBhvr>
                                    </p:animEffect>
                                    <p:set>
                                      <p:cBhvr>
                                        <p:cTn id="157" dur="1" fill="hold">
                                          <p:stCondLst>
                                            <p:cond delay="499"/>
                                          </p:stCondLst>
                                        </p:cTn>
                                        <p:tgtEl>
                                          <p:spTgt spid="27"/>
                                        </p:tgtEl>
                                        <p:attrNameLst>
                                          <p:attrName>style.visibility</p:attrName>
                                        </p:attrNameLst>
                                      </p:cBhvr>
                                      <p:to>
                                        <p:strVal val="hidden"/>
                                      </p:to>
                                    </p:set>
                                  </p:childTnLst>
                                </p:cTn>
                              </p:par>
                              <p:par>
                                <p:cTn id="158" presetID="10" presetClass="exit" presetSubtype="0" fill="hold" grpId="0" nodeType="withEffect">
                                  <p:stCondLst>
                                    <p:cond delay="0"/>
                                  </p:stCondLst>
                                  <p:childTnLst>
                                    <p:animEffect transition="out" filter="fade">
                                      <p:cBhvr>
                                        <p:cTn id="159" dur="500"/>
                                        <p:tgtEl>
                                          <p:spTgt spid="28"/>
                                        </p:tgtEl>
                                      </p:cBhvr>
                                    </p:animEffect>
                                    <p:set>
                                      <p:cBhvr>
                                        <p:cTn id="160" dur="1" fill="hold">
                                          <p:stCondLst>
                                            <p:cond delay="499"/>
                                          </p:stCondLst>
                                        </p:cTn>
                                        <p:tgtEl>
                                          <p:spTgt spid="28"/>
                                        </p:tgtEl>
                                        <p:attrNameLst>
                                          <p:attrName>style.visibility</p:attrName>
                                        </p:attrNameLst>
                                      </p:cBhvr>
                                      <p:to>
                                        <p:strVal val="hidden"/>
                                      </p:to>
                                    </p:set>
                                  </p:childTnLst>
                                </p:cTn>
                              </p:par>
                              <p:par>
                                <p:cTn id="161" presetID="10" presetClass="exit" presetSubtype="0" fill="hold" grpId="0" nodeType="withEffect">
                                  <p:stCondLst>
                                    <p:cond delay="0"/>
                                  </p:stCondLst>
                                  <p:childTnLst>
                                    <p:animEffect transition="out" filter="fade">
                                      <p:cBhvr>
                                        <p:cTn id="162" dur="500"/>
                                        <p:tgtEl>
                                          <p:spTgt spid="29"/>
                                        </p:tgtEl>
                                      </p:cBhvr>
                                    </p:animEffect>
                                    <p:set>
                                      <p:cBhvr>
                                        <p:cTn id="163" dur="1" fill="hold">
                                          <p:stCondLst>
                                            <p:cond delay="499"/>
                                          </p:stCondLst>
                                        </p:cTn>
                                        <p:tgtEl>
                                          <p:spTgt spid="29"/>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162"/>
                                        </p:tgtEl>
                                      </p:cBhvr>
                                    </p:animEffect>
                                    <p:set>
                                      <p:cBhvr>
                                        <p:cTn id="166" dur="1" fill="hold">
                                          <p:stCondLst>
                                            <p:cond delay="499"/>
                                          </p:stCondLst>
                                        </p:cTn>
                                        <p:tgtEl>
                                          <p:spTgt spid="162"/>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163"/>
                                        </p:tgtEl>
                                      </p:cBhvr>
                                    </p:animEffect>
                                    <p:set>
                                      <p:cBhvr>
                                        <p:cTn id="169" dur="1" fill="hold">
                                          <p:stCondLst>
                                            <p:cond delay="499"/>
                                          </p:stCondLst>
                                        </p:cTn>
                                        <p:tgtEl>
                                          <p:spTgt spid="163"/>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164"/>
                                        </p:tgtEl>
                                      </p:cBhvr>
                                    </p:animEffect>
                                    <p:set>
                                      <p:cBhvr>
                                        <p:cTn id="172" dur="1" fill="hold">
                                          <p:stCondLst>
                                            <p:cond delay="499"/>
                                          </p:stCondLst>
                                        </p:cTn>
                                        <p:tgtEl>
                                          <p:spTgt spid="164"/>
                                        </p:tgtEl>
                                        <p:attrNameLst>
                                          <p:attrName>style.visibility</p:attrName>
                                        </p:attrNameLst>
                                      </p:cBhvr>
                                      <p:to>
                                        <p:strVal val="hidden"/>
                                      </p:to>
                                    </p:set>
                                  </p:childTnLst>
                                </p:cTn>
                              </p:par>
                              <p:par>
                                <p:cTn id="173" presetID="10" presetClass="exit" presetSubtype="0" fill="hold" grpId="1" nodeType="withEffect">
                                  <p:stCondLst>
                                    <p:cond delay="0"/>
                                  </p:stCondLst>
                                  <p:childTnLst>
                                    <p:animEffect transition="out" filter="fade">
                                      <p:cBhvr>
                                        <p:cTn id="174" dur="500"/>
                                        <p:tgtEl>
                                          <p:spTgt spid="165"/>
                                        </p:tgtEl>
                                      </p:cBhvr>
                                    </p:animEffect>
                                    <p:set>
                                      <p:cBhvr>
                                        <p:cTn id="175" dur="1" fill="hold">
                                          <p:stCondLst>
                                            <p:cond delay="499"/>
                                          </p:stCondLst>
                                        </p:cTn>
                                        <p:tgtEl>
                                          <p:spTgt spid="165"/>
                                        </p:tgtEl>
                                        <p:attrNameLst>
                                          <p:attrName>style.visibility</p:attrName>
                                        </p:attrNameLst>
                                      </p:cBhvr>
                                      <p:to>
                                        <p:strVal val="hidden"/>
                                      </p:to>
                                    </p:set>
                                  </p:childTnLst>
                                </p:cTn>
                              </p:par>
                              <p:par>
                                <p:cTn id="176" presetID="10" presetClass="exit" presetSubtype="0" fill="hold" grpId="1" nodeType="withEffect">
                                  <p:stCondLst>
                                    <p:cond delay="0"/>
                                  </p:stCondLst>
                                  <p:childTnLst>
                                    <p:animEffect transition="out" filter="fade">
                                      <p:cBhvr>
                                        <p:cTn id="177" dur="500"/>
                                        <p:tgtEl>
                                          <p:spTgt spid="166"/>
                                        </p:tgtEl>
                                      </p:cBhvr>
                                    </p:animEffect>
                                    <p:set>
                                      <p:cBhvr>
                                        <p:cTn id="178" dur="1" fill="hold">
                                          <p:stCondLst>
                                            <p:cond delay="499"/>
                                          </p:stCondLst>
                                        </p:cTn>
                                        <p:tgtEl>
                                          <p:spTgt spid="166"/>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167"/>
                                        </p:tgtEl>
                                      </p:cBhvr>
                                    </p:animEffect>
                                    <p:set>
                                      <p:cBhvr>
                                        <p:cTn id="181" dur="1" fill="hold">
                                          <p:stCondLst>
                                            <p:cond delay="499"/>
                                          </p:stCondLst>
                                        </p:cTn>
                                        <p:tgtEl>
                                          <p:spTgt spid="167"/>
                                        </p:tgtEl>
                                        <p:attrNameLst>
                                          <p:attrName>style.visibility</p:attrName>
                                        </p:attrNameLst>
                                      </p:cBhvr>
                                      <p:to>
                                        <p:strVal val="hidden"/>
                                      </p:to>
                                    </p:set>
                                  </p:childTnLst>
                                </p:cTn>
                              </p:par>
                              <p:par>
                                <p:cTn id="182" presetID="10" presetClass="exit" presetSubtype="0" fill="hold" grpId="1" nodeType="withEffect">
                                  <p:stCondLst>
                                    <p:cond delay="0"/>
                                  </p:stCondLst>
                                  <p:childTnLst>
                                    <p:animEffect transition="out" filter="fade">
                                      <p:cBhvr>
                                        <p:cTn id="183" dur="500"/>
                                        <p:tgtEl>
                                          <p:spTgt spid="168"/>
                                        </p:tgtEl>
                                      </p:cBhvr>
                                    </p:animEffect>
                                    <p:set>
                                      <p:cBhvr>
                                        <p:cTn id="184" dur="1" fill="hold">
                                          <p:stCondLst>
                                            <p:cond delay="499"/>
                                          </p:stCondLst>
                                        </p:cTn>
                                        <p:tgtEl>
                                          <p:spTgt spid="168"/>
                                        </p:tgtEl>
                                        <p:attrNameLst>
                                          <p:attrName>style.visibility</p:attrName>
                                        </p:attrNameLst>
                                      </p:cBhvr>
                                      <p:to>
                                        <p:strVal val="hidden"/>
                                      </p:to>
                                    </p:set>
                                  </p:childTnLst>
                                </p:cTn>
                              </p:par>
                            </p:childTnLst>
                          </p:cTn>
                        </p:par>
                        <p:par>
                          <p:cTn id="185" fill="hold">
                            <p:stCondLst>
                              <p:cond delay="500"/>
                            </p:stCondLst>
                            <p:childTnLst>
                              <p:par>
                                <p:cTn id="186" presetID="8" presetClass="emph" presetSubtype="0" fill="hold" grpId="0" nodeType="afterEffect">
                                  <p:stCondLst>
                                    <p:cond delay="0"/>
                                  </p:stCondLst>
                                  <p:childTnLst>
                                    <p:animRot by="5400000">
                                      <p:cBhvr>
                                        <p:cTn id="187" dur="2000" fill="hold"/>
                                        <p:tgtEl>
                                          <p:spTgt spid="22"/>
                                        </p:tgtEl>
                                        <p:attrNameLst>
                                          <p:attrName>r</p:attrName>
                                        </p:attrNameLst>
                                      </p:cBhvr>
                                    </p:animRot>
                                  </p:childTnLst>
                                </p:cTn>
                              </p:par>
                              <p:par>
                                <p:cTn id="188" presetID="8" presetClass="emph" presetSubtype="0" fill="hold" grpId="1" nodeType="withEffect">
                                  <p:stCondLst>
                                    <p:cond delay="0"/>
                                  </p:stCondLst>
                                  <p:childTnLst>
                                    <p:animRot by="5400000">
                                      <p:cBhvr>
                                        <p:cTn id="189" dur="2000" fill="hold"/>
                                        <p:tgtEl>
                                          <p:spTgt spid="160"/>
                                        </p:tgtEl>
                                        <p:attrNameLst>
                                          <p:attrName>r</p:attrName>
                                        </p:attrNameLst>
                                      </p:cBhvr>
                                    </p:animRot>
                                  </p:childTnLst>
                                </p:cTn>
                              </p:par>
                              <p:par>
                                <p:cTn id="190" presetID="42" presetClass="path" presetSubtype="0" accel="50000" decel="50000" fill="hold" grpId="1" nodeType="withEffect">
                                  <p:stCondLst>
                                    <p:cond delay="0"/>
                                  </p:stCondLst>
                                  <p:childTnLst>
                                    <p:animMotion origin="layout" path="M -4.375E-6 3.7037E-6 L 0.04844 0.0574 " pathEditMode="relative" rAng="0" ptsTypes="AA">
                                      <p:cBhvr>
                                        <p:cTn id="191" dur="2000" fill="hold"/>
                                        <p:tgtEl>
                                          <p:spTgt spid="22"/>
                                        </p:tgtEl>
                                        <p:attrNameLst>
                                          <p:attrName>ppt_x</p:attrName>
                                          <p:attrName>ppt_y</p:attrName>
                                        </p:attrNameLst>
                                      </p:cBhvr>
                                      <p:rCtr x="2422" y="2870"/>
                                    </p:animMotion>
                                  </p:childTnLst>
                                </p:cTn>
                              </p:par>
                              <p:par>
                                <p:cTn id="192" presetID="42" presetClass="path" presetSubtype="0" accel="50000" decel="50000" fill="hold" grpId="2" nodeType="withEffect">
                                  <p:stCondLst>
                                    <p:cond delay="0"/>
                                  </p:stCondLst>
                                  <p:childTnLst>
                                    <p:animMotion origin="layout" path="M -4.16667E-6 3.7037E-6 L 0.04753 0.05648 " pathEditMode="relative" rAng="0" ptsTypes="AA">
                                      <p:cBhvr>
                                        <p:cTn id="193" dur="2000" fill="hold"/>
                                        <p:tgtEl>
                                          <p:spTgt spid="160"/>
                                        </p:tgtEl>
                                        <p:attrNameLst>
                                          <p:attrName>ppt_x</p:attrName>
                                          <p:attrName>ppt_y</p:attrName>
                                        </p:attrNameLst>
                                      </p:cBhvr>
                                      <p:rCtr x="2370" y="2824"/>
                                    </p:animMotion>
                                  </p:childTnLst>
                                </p:cTn>
                              </p:par>
                            </p:childTnLst>
                          </p:cTn>
                        </p:par>
                        <p:par>
                          <p:cTn id="194" fill="hold">
                            <p:stCondLst>
                              <p:cond delay="2500"/>
                            </p:stCondLst>
                            <p:childTnLst>
                              <p:par>
                                <p:cTn id="195" presetID="10" presetClass="entr" presetSubtype="0" fill="hold" nodeType="afterEffect">
                                  <p:stCondLst>
                                    <p:cond delay="0"/>
                                  </p:stCondLst>
                                  <p:childTnLst>
                                    <p:set>
                                      <p:cBhvr>
                                        <p:cTn id="196" dur="1" fill="hold">
                                          <p:stCondLst>
                                            <p:cond delay="0"/>
                                          </p:stCondLst>
                                        </p:cTn>
                                        <p:tgtEl>
                                          <p:spTgt spid="580"/>
                                        </p:tgtEl>
                                        <p:attrNameLst>
                                          <p:attrName>style.visibility</p:attrName>
                                        </p:attrNameLst>
                                      </p:cBhvr>
                                      <p:to>
                                        <p:strVal val="visible"/>
                                      </p:to>
                                    </p:set>
                                    <p:animEffect transition="in" filter="fade">
                                      <p:cBhvr>
                                        <p:cTn id="197" dur="500"/>
                                        <p:tgtEl>
                                          <p:spTgt spid="580"/>
                                        </p:tgtEl>
                                      </p:cBhvr>
                                    </p:animEffect>
                                  </p:childTnLst>
                                </p:cTn>
                              </p:par>
                            </p:childTnLst>
                          </p:cTn>
                        </p:par>
                        <p:par>
                          <p:cTn id="198" fill="hold">
                            <p:stCondLst>
                              <p:cond delay="3000"/>
                            </p:stCondLst>
                            <p:childTnLst>
                              <p:par>
                                <p:cTn id="199" presetID="10" presetClass="entr" presetSubtype="0" fill="hold" nodeType="afterEffect">
                                  <p:stCondLst>
                                    <p:cond delay="0"/>
                                  </p:stCondLst>
                                  <p:childTnLst>
                                    <p:set>
                                      <p:cBhvr>
                                        <p:cTn id="200" dur="1" fill="hold">
                                          <p:stCondLst>
                                            <p:cond delay="0"/>
                                          </p:stCondLst>
                                        </p:cTn>
                                        <p:tgtEl>
                                          <p:spTgt spid="596"/>
                                        </p:tgtEl>
                                        <p:attrNameLst>
                                          <p:attrName>style.visibility</p:attrName>
                                        </p:attrNameLst>
                                      </p:cBhvr>
                                      <p:to>
                                        <p:strVal val="visible"/>
                                      </p:to>
                                    </p:set>
                                    <p:animEffect transition="in" filter="fade">
                                      <p:cBhvr>
                                        <p:cTn id="201" dur="500"/>
                                        <p:tgtEl>
                                          <p:spTgt spid="596"/>
                                        </p:tgtEl>
                                      </p:cBhvr>
                                    </p:animEffect>
                                  </p:childTnLst>
                                </p:cTn>
                              </p:par>
                            </p:childTnLst>
                          </p:cTn>
                        </p:par>
                        <p:par>
                          <p:cTn id="202" fill="hold">
                            <p:stCondLst>
                              <p:cond delay="3500"/>
                            </p:stCondLst>
                            <p:childTnLst>
                              <p:par>
                                <p:cTn id="203" presetID="10" presetClass="entr" presetSubtype="0" fill="hold" nodeType="afterEffect">
                                  <p:stCondLst>
                                    <p:cond delay="0"/>
                                  </p:stCondLst>
                                  <p:childTnLst>
                                    <p:set>
                                      <p:cBhvr>
                                        <p:cTn id="204" dur="1" fill="hold">
                                          <p:stCondLst>
                                            <p:cond delay="0"/>
                                          </p:stCondLst>
                                        </p:cTn>
                                        <p:tgtEl>
                                          <p:spTgt spid="821"/>
                                        </p:tgtEl>
                                        <p:attrNameLst>
                                          <p:attrName>style.visibility</p:attrName>
                                        </p:attrNameLst>
                                      </p:cBhvr>
                                      <p:to>
                                        <p:strVal val="visible"/>
                                      </p:to>
                                    </p:set>
                                    <p:animEffect transition="in" filter="fade">
                                      <p:cBhvr>
                                        <p:cTn id="205" dur="500"/>
                                        <p:tgtEl>
                                          <p:spTgt spid="821"/>
                                        </p:tgtEl>
                                      </p:cBhvr>
                                    </p:animEffect>
                                  </p:childTnLst>
                                </p:cTn>
                              </p:par>
                            </p:childTnLst>
                          </p:cTn>
                        </p:par>
                        <p:par>
                          <p:cTn id="206" fill="hold">
                            <p:stCondLst>
                              <p:cond delay="4000"/>
                            </p:stCondLst>
                            <p:childTnLst>
                              <p:par>
                                <p:cTn id="207" presetID="10" presetClass="entr" presetSubtype="0" fill="hold" nodeType="afterEffect">
                                  <p:stCondLst>
                                    <p:cond delay="0"/>
                                  </p:stCondLst>
                                  <p:childTnLst>
                                    <p:set>
                                      <p:cBhvr>
                                        <p:cTn id="208" dur="1" fill="hold">
                                          <p:stCondLst>
                                            <p:cond delay="0"/>
                                          </p:stCondLst>
                                        </p:cTn>
                                        <p:tgtEl>
                                          <p:spTgt spid="612"/>
                                        </p:tgtEl>
                                        <p:attrNameLst>
                                          <p:attrName>style.visibility</p:attrName>
                                        </p:attrNameLst>
                                      </p:cBhvr>
                                      <p:to>
                                        <p:strVal val="visible"/>
                                      </p:to>
                                    </p:set>
                                    <p:animEffect transition="in" filter="fade">
                                      <p:cBhvr>
                                        <p:cTn id="209" dur="500"/>
                                        <p:tgtEl>
                                          <p:spTgt spid="612"/>
                                        </p:tgtEl>
                                      </p:cBhvr>
                                    </p:animEffect>
                                  </p:childTnLst>
                                </p:cTn>
                              </p:par>
                            </p:childTnLst>
                          </p:cTn>
                        </p:par>
                        <p:par>
                          <p:cTn id="210" fill="hold">
                            <p:stCondLst>
                              <p:cond delay="4500"/>
                            </p:stCondLst>
                            <p:childTnLst>
                              <p:par>
                                <p:cTn id="211" presetID="10" presetClass="entr" presetSubtype="0" fill="hold" nodeType="afterEffect">
                                  <p:stCondLst>
                                    <p:cond delay="0"/>
                                  </p:stCondLst>
                                  <p:childTnLst>
                                    <p:set>
                                      <p:cBhvr>
                                        <p:cTn id="212" dur="1" fill="hold">
                                          <p:stCondLst>
                                            <p:cond delay="0"/>
                                          </p:stCondLst>
                                        </p:cTn>
                                        <p:tgtEl>
                                          <p:spTgt spid="628"/>
                                        </p:tgtEl>
                                        <p:attrNameLst>
                                          <p:attrName>style.visibility</p:attrName>
                                        </p:attrNameLst>
                                      </p:cBhvr>
                                      <p:to>
                                        <p:strVal val="visible"/>
                                      </p:to>
                                    </p:set>
                                    <p:animEffect transition="in" filter="fade">
                                      <p:cBhvr>
                                        <p:cTn id="213" dur="400"/>
                                        <p:tgtEl>
                                          <p:spTgt spid="628"/>
                                        </p:tgtEl>
                                      </p:cBhvr>
                                    </p:animEffect>
                                  </p:childTnLst>
                                </p:cTn>
                              </p:par>
                            </p:childTnLst>
                          </p:cTn>
                        </p:par>
                        <p:par>
                          <p:cTn id="214" fill="hold">
                            <p:stCondLst>
                              <p:cond delay="4900"/>
                            </p:stCondLst>
                            <p:childTnLst>
                              <p:par>
                                <p:cTn id="215" presetID="10" presetClass="entr" presetSubtype="0" fill="hold" nodeType="afterEffect">
                                  <p:stCondLst>
                                    <p:cond delay="0"/>
                                  </p:stCondLst>
                                  <p:childTnLst>
                                    <p:set>
                                      <p:cBhvr>
                                        <p:cTn id="216" dur="1" fill="hold">
                                          <p:stCondLst>
                                            <p:cond delay="0"/>
                                          </p:stCondLst>
                                        </p:cTn>
                                        <p:tgtEl>
                                          <p:spTgt spid="644"/>
                                        </p:tgtEl>
                                        <p:attrNameLst>
                                          <p:attrName>style.visibility</p:attrName>
                                        </p:attrNameLst>
                                      </p:cBhvr>
                                      <p:to>
                                        <p:strVal val="visible"/>
                                      </p:to>
                                    </p:set>
                                    <p:animEffect transition="in" filter="fade">
                                      <p:cBhvr>
                                        <p:cTn id="217" dur="400"/>
                                        <p:tgtEl>
                                          <p:spTgt spid="644"/>
                                        </p:tgtEl>
                                      </p:cBhvr>
                                    </p:animEffect>
                                  </p:childTnLst>
                                </p:cTn>
                              </p:par>
                            </p:childTnLst>
                          </p:cTn>
                        </p:par>
                        <p:par>
                          <p:cTn id="218" fill="hold">
                            <p:stCondLst>
                              <p:cond delay="5300"/>
                            </p:stCondLst>
                            <p:childTnLst>
                              <p:par>
                                <p:cTn id="219" presetID="10" presetClass="entr" presetSubtype="0" fill="hold" nodeType="afterEffect">
                                  <p:stCondLst>
                                    <p:cond delay="0"/>
                                  </p:stCondLst>
                                  <p:childTnLst>
                                    <p:set>
                                      <p:cBhvr>
                                        <p:cTn id="220" dur="1" fill="hold">
                                          <p:stCondLst>
                                            <p:cond delay="0"/>
                                          </p:stCondLst>
                                        </p:cTn>
                                        <p:tgtEl>
                                          <p:spTgt spid="660"/>
                                        </p:tgtEl>
                                        <p:attrNameLst>
                                          <p:attrName>style.visibility</p:attrName>
                                        </p:attrNameLst>
                                      </p:cBhvr>
                                      <p:to>
                                        <p:strVal val="visible"/>
                                      </p:to>
                                    </p:set>
                                    <p:animEffect transition="in" filter="fade">
                                      <p:cBhvr>
                                        <p:cTn id="221" dur="400"/>
                                        <p:tgtEl>
                                          <p:spTgt spid="660"/>
                                        </p:tgtEl>
                                      </p:cBhvr>
                                    </p:animEffect>
                                  </p:childTnLst>
                                </p:cTn>
                              </p:par>
                            </p:childTnLst>
                          </p:cTn>
                        </p:par>
                        <p:par>
                          <p:cTn id="222" fill="hold">
                            <p:stCondLst>
                              <p:cond delay="5700"/>
                            </p:stCondLst>
                            <p:childTnLst>
                              <p:par>
                                <p:cTn id="223" presetID="10" presetClass="entr" presetSubtype="0" fill="hold" nodeType="afterEffect">
                                  <p:stCondLst>
                                    <p:cond delay="0"/>
                                  </p:stCondLst>
                                  <p:childTnLst>
                                    <p:set>
                                      <p:cBhvr>
                                        <p:cTn id="224" dur="1" fill="hold">
                                          <p:stCondLst>
                                            <p:cond delay="0"/>
                                          </p:stCondLst>
                                        </p:cTn>
                                        <p:tgtEl>
                                          <p:spTgt spid="676"/>
                                        </p:tgtEl>
                                        <p:attrNameLst>
                                          <p:attrName>style.visibility</p:attrName>
                                        </p:attrNameLst>
                                      </p:cBhvr>
                                      <p:to>
                                        <p:strVal val="visible"/>
                                      </p:to>
                                    </p:set>
                                    <p:animEffect transition="in" filter="fade">
                                      <p:cBhvr>
                                        <p:cTn id="225" dur="400"/>
                                        <p:tgtEl>
                                          <p:spTgt spid="676"/>
                                        </p:tgtEl>
                                      </p:cBhvr>
                                    </p:animEffect>
                                  </p:childTnLst>
                                </p:cTn>
                              </p:par>
                            </p:childTnLst>
                          </p:cTn>
                        </p:par>
                      </p:childTnLst>
                    </p:cTn>
                  </p:par>
                  <p:par>
                    <p:cTn id="226" fill="hold">
                      <p:stCondLst>
                        <p:cond delay="indefinite"/>
                      </p:stCondLst>
                      <p:childTnLst>
                        <p:par>
                          <p:cTn id="227" fill="hold">
                            <p:stCondLst>
                              <p:cond delay="0"/>
                            </p:stCondLst>
                            <p:childTnLst>
                              <p:par>
                                <p:cTn id="228" presetID="42" presetClass="path" presetSubtype="0" accel="50000" decel="50000" fill="hold" grpId="2" nodeType="clickEffect">
                                  <p:stCondLst>
                                    <p:cond delay="0"/>
                                  </p:stCondLst>
                                  <p:childTnLst>
                                    <p:animMotion origin="layout" path="M -4.16667E-6 -0.11296 L 5E-6 -0.21111 " pathEditMode="relative" rAng="0" ptsTypes="AA">
                                      <p:cBhvr>
                                        <p:cTn id="229" dur="2000" fill="hold"/>
                                        <p:tgtEl>
                                          <p:spTgt spid="9"/>
                                        </p:tgtEl>
                                        <p:attrNameLst>
                                          <p:attrName>ppt_x</p:attrName>
                                          <p:attrName>ppt_y</p:attrName>
                                        </p:attrNameLst>
                                      </p:cBhvr>
                                      <p:rCtr x="26" y="-4954"/>
                                    </p:animMotion>
                                  </p:childTnLst>
                                </p:cTn>
                              </p:par>
                              <p:par>
                                <p:cTn id="230" presetID="14" presetClass="entr" presetSubtype="5" fill="hold" grpId="0" nodeType="withEffect">
                                  <p:stCondLst>
                                    <p:cond delay="0"/>
                                  </p:stCondLst>
                                  <p:childTnLst>
                                    <p:set>
                                      <p:cBhvr>
                                        <p:cTn id="231" dur="1" fill="hold">
                                          <p:stCondLst>
                                            <p:cond delay="0"/>
                                          </p:stCondLst>
                                        </p:cTn>
                                        <p:tgtEl>
                                          <p:spTgt spid="169"/>
                                        </p:tgtEl>
                                        <p:attrNameLst>
                                          <p:attrName>style.visibility</p:attrName>
                                        </p:attrNameLst>
                                      </p:cBhvr>
                                      <p:to>
                                        <p:strVal val="visible"/>
                                      </p:to>
                                    </p:set>
                                    <p:animEffect transition="in" filter="randombar(vertical)">
                                      <p:cBhvr>
                                        <p:cTn id="232" dur="500"/>
                                        <p:tgtEl>
                                          <p:spTgt spid="169"/>
                                        </p:tgtEl>
                                      </p:cBhvr>
                                    </p:animEffect>
                                  </p:childTnLst>
                                </p:cTn>
                              </p:par>
                              <p:par>
                                <p:cTn id="233" presetID="14" presetClass="entr" presetSubtype="5" fill="hold" grpId="0" nodeType="withEffect">
                                  <p:stCondLst>
                                    <p:cond delay="0"/>
                                  </p:stCondLst>
                                  <p:childTnLst>
                                    <p:set>
                                      <p:cBhvr>
                                        <p:cTn id="234" dur="1" fill="hold">
                                          <p:stCondLst>
                                            <p:cond delay="0"/>
                                          </p:stCondLst>
                                        </p:cTn>
                                        <p:tgtEl>
                                          <p:spTgt spid="170"/>
                                        </p:tgtEl>
                                        <p:attrNameLst>
                                          <p:attrName>style.visibility</p:attrName>
                                        </p:attrNameLst>
                                      </p:cBhvr>
                                      <p:to>
                                        <p:strVal val="visible"/>
                                      </p:to>
                                    </p:set>
                                    <p:animEffect transition="in" filter="randombar(vertical)">
                                      <p:cBhvr>
                                        <p:cTn id="235" dur="500"/>
                                        <p:tgtEl>
                                          <p:spTgt spid="170"/>
                                        </p:tgtEl>
                                      </p:cBhvr>
                                    </p:animEffect>
                                  </p:childTnLst>
                                </p:cTn>
                              </p:par>
                              <p:par>
                                <p:cTn id="236" presetID="14" presetClass="entr" presetSubtype="5" fill="hold" grpId="0" nodeType="withEffect">
                                  <p:stCondLst>
                                    <p:cond delay="0"/>
                                  </p:stCondLst>
                                  <p:childTnLst>
                                    <p:set>
                                      <p:cBhvr>
                                        <p:cTn id="237" dur="1" fill="hold">
                                          <p:stCondLst>
                                            <p:cond delay="0"/>
                                          </p:stCondLst>
                                        </p:cTn>
                                        <p:tgtEl>
                                          <p:spTgt spid="171"/>
                                        </p:tgtEl>
                                        <p:attrNameLst>
                                          <p:attrName>style.visibility</p:attrName>
                                        </p:attrNameLst>
                                      </p:cBhvr>
                                      <p:to>
                                        <p:strVal val="visible"/>
                                      </p:to>
                                    </p:set>
                                    <p:animEffect transition="in" filter="randombar(vertical)">
                                      <p:cBhvr>
                                        <p:cTn id="238" dur="500"/>
                                        <p:tgtEl>
                                          <p:spTgt spid="171"/>
                                        </p:tgtEl>
                                      </p:cBhvr>
                                    </p:animEffect>
                                  </p:childTnLst>
                                </p:cTn>
                              </p:par>
                              <p:par>
                                <p:cTn id="239" presetID="14" presetClass="entr" presetSubtype="5" fill="hold" grpId="0" nodeType="withEffect">
                                  <p:stCondLst>
                                    <p:cond delay="0"/>
                                  </p:stCondLst>
                                  <p:childTnLst>
                                    <p:set>
                                      <p:cBhvr>
                                        <p:cTn id="240" dur="1" fill="hold">
                                          <p:stCondLst>
                                            <p:cond delay="0"/>
                                          </p:stCondLst>
                                        </p:cTn>
                                        <p:tgtEl>
                                          <p:spTgt spid="172"/>
                                        </p:tgtEl>
                                        <p:attrNameLst>
                                          <p:attrName>style.visibility</p:attrName>
                                        </p:attrNameLst>
                                      </p:cBhvr>
                                      <p:to>
                                        <p:strVal val="visible"/>
                                      </p:to>
                                    </p:set>
                                    <p:animEffect transition="in" filter="randombar(vertical)">
                                      <p:cBhvr>
                                        <p:cTn id="241" dur="500"/>
                                        <p:tgtEl>
                                          <p:spTgt spid="172"/>
                                        </p:tgtEl>
                                      </p:cBhvr>
                                    </p:animEffect>
                                  </p:childTnLst>
                                </p:cTn>
                              </p:par>
                              <p:par>
                                <p:cTn id="242" presetID="14" presetClass="entr" presetSubtype="5" fill="hold" grpId="0" nodeType="withEffect">
                                  <p:stCondLst>
                                    <p:cond delay="0"/>
                                  </p:stCondLst>
                                  <p:childTnLst>
                                    <p:set>
                                      <p:cBhvr>
                                        <p:cTn id="243" dur="1" fill="hold">
                                          <p:stCondLst>
                                            <p:cond delay="0"/>
                                          </p:stCondLst>
                                        </p:cTn>
                                        <p:tgtEl>
                                          <p:spTgt spid="173"/>
                                        </p:tgtEl>
                                        <p:attrNameLst>
                                          <p:attrName>style.visibility</p:attrName>
                                        </p:attrNameLst>
                                      </p:cBhvr>
                                      <p:to>
                                        <p:strVal val="visible"/>
                                      </p:to>
                                    </p:set>
                                    <p:animEffect transition="in" filter="randombar(vertical)">
                                      <p:cBhvr>
                                        <p:cTn id="244" dur="500"/>
                                        <p:tgtEl>
                                          <p:spTgt spid="173"/>
                                        </p:tgtEl>
                                      </p:cBhvr>
                                    </p:animEffect>
                                  </p:childTnLst>
                                </p:cTn>
                              </p:par>
                              <p:par>
                                <p:cTn id="245" presetID="14" presetClass="entr" presetSubtype="5" fill="hold" grpId="0" nodeType="withEffect">
                                  <p:stCondLst>
                                    <p:cond delay="0"/>
                                  </p:stCondLst>
                                  <p:childTnLst>
                                    <p:set>
                                      <p:cBhvr>
                                        <p:cTn id="246" dur="1" fill="hold">
                                          <p:stCondLst>
                                            <p:cond delay="0"/>
                                          </p:stCondLst>
                                        </p:cTn>
                                        <p:tgtEl>
                                          <p:spTgt spid="174"/>
                                        </p:tgtEl>
                                        <p:attrNameLst>
                                          <p:attrName>style.visibility</p:attrName>
                                        </p:attrNameLst>
                                      </p:cBhvr>
                                      <p:to>
                                        <p:strVal val="visible"/>
                                      </p:to>
                                    </p:set>
                                    <p:animEffect transition="in" filter="randombar(vertical)">
                                      <p:cBhvr>
                                        <p:cTn id="247" dur="500"/>
                                        <p:tgtEl>
                                          <p:spTgt spid="174"/>
                                        </p:tgtEl>
                                      </p:cBhvr>
                                    </p:animEffect>
                                  </p:childTnLst>
                                </p:cTn>
                              </p:par>
                              <p:par>
                                <p:cTn id="248" presetID="14" presetClass="entr" presetSubtype="5" fill="hold" grpId="0" nodeType="withEffect">
                                  <p:stCondLst>
                                    <p:cond delay="0"/>
                                  </p:stCondLst>
                                  <p:childTnLst>
                                    <p:set>
                                      <p:cBhvr>
                                        <p:cTn id="249" dur="1" fill="hold">
                                          <p:stCondLst>
                                            <p:cond delay="0"/>
                                          </p:stCondLst>
                                        </p:cTn>
                                        <p:tgtEl>
                                          <p:spTgt spid="175"/>
                                        </p:tgtEl>
                                        <p:attrNameLst>
                                          <p:attrName>style.visibility</p:attrName>
                                        </p:attrNameLst>
                                      </p:cBhvr>
                                      <p:to>
                                        <p:strVal val="visible"/>
                                      </p:to>
                                    </p:set>
                                    <p:animEffect transition="in" filter="randombar(vertical)">
                                      <p:cBhvr>
                                        <p:cTn id="250" dur="500"/>
                                        <p:tgtEl>
                                          <p:spTgt spid="175"/>
                                        </p:tgtEl>
                                      </p:cBhvr>
                                    </p:animEffect>
                                  </p:childTnLst>
                                </p:cTn>
                              </p:par>
                              <p:par>
                                <p:cTn id="251" presetID="14" presetClass="entr" presetSubtype="5" fill="hold" grpId="0" nodeType="withEffect">
                                  <p:stCondLst>
                                    <p:cond delay="0"/>
                                  </p:stCondLst>
                                  <p:childTnLst>
                                    <p:set>
                                      <p:cBhvr>
                                        <p:cTn id="252" dur="1" fill="hold">
                                          <p:stCondLst>
                                            <p:cond delay="0"/>
                                          </p:stCondLst>
                                        </p:cTn>
                                        <p:tgtEl>
                                          <p:spTgt spid="176"/>
                                        </p:tgtEl>
                                        <p:attrNameLst>
                                          <p:attrName>style.visibility</p:attrName>
                                        </p:attrNameLst>
                                      </p:cBhvr>
                                      <p:to>
                                        <p:strVal val="visible"/>
                                      </p:to>
                                    </p:set>
                                    <p:animEffect transition="in" filter="randombar(vertical)">
                                      <p:cBhvr>
                                        <p:cTn id="253" dur="500"/>
                                        <p:tgtEl>
                                          <p:spTgt spid="176"/>
                                        </p:tgtEl>
                                      </p:cBhvr>
                                    </p:animEffect>
                                  </p:childTnLst>
                                </p:cTn>
                              </p:par>
                            </p:childTnLst>
                          </p:cTn>
                        </p:par>
                        <p:par>
                          <p:cTn id="254" fill="hold">
                            <p:stCondLst>
                              <p:cond delay="2000"/>
                            </p:stCondLst>
                            <p:childTnLst>
                              <p:par>
                                <p:cTn id="255" presetID="10" presetClass="exit" presetSubtype="0" fill="hold" grpId="1" nodeType="afterEffect">
                                  <p:stCondLst>
                                    <p:cond delay="0"/>
                                  </p:stCondLst>
                                  <p:childTnLst>
                                    <p:animEffect transition="out" filter="fade">
                                      <p:cBhvr>
                                        <p:cTn id="256" dur="500"/>
                                        <p:tgtEl>
                                          <p:spTgt spid="35"/>
                                        </p:tgtEl>
                                      </p:cBhvr>
                                    </p:animEffect>
                                    <p:set>
                                      <p:cBhvr>
                                        <p:cTn id="257" dur="1" fill="hold">
                                          <p:stCondLst>
                                            <p:cond delay="499"/>
                                          </p:stCondLst>
                                        </p:cTn>
                                        <p:tgtEl>
                                          <p:spTgt spid="35"/>
                                        </p:tgtEl>
                                        <p:attrNameLst>
                                          <p:attrName>style.visibility</p:attrName>
                                        </p:attrNameLst>
                                      </p:cBhvr>
                                      <p:to>
                                        <p:strVal val="hidden"/>
                                      </p:to>
                                    </p:set>
                                  </p:childTnLst>
                                </p:cTn>
                              </p:par>
                            </p:childTnLst>
                          </p:cTn>
                        </p:par>
                        <p:par>
                          <p:cTn id="258" fill="hold">
                            <p:stCondLst>
                              <p:cond delay="2500"/>
                            </p:stCondLst>
                            <p:childTnLst>
                              <p:par>
                                <p:cTn id="259" presetID="42" presetClass="path" presetSubtype="0" accel="50000" decel="50000" fill="hold" grpId="0" nodeType="afterEffect">
                                  <p:stCondLst>
                                    <p:cond delay="0"/>
                                  </p:stCondLst>
                                  <p:childTnLst>
                                    <p:animMotion origin="layout" path="M 5E-6 -1.11111E-6 L 0.00053 -0.05694 " pathEditMode="relative" rAng="0" ptsTypes="AA">
                                      <p:cBhvr>
                                        <p:cTn id="260" dur="2000" fill="hold"/>
                                        <p:tgtEl>
                                          <p:spTgt spid="61"/>
                                        </p:tgtEl>
                                        <p:attrNameLst>
                                          <p:attrName>ppt_x</p:attrName>
                                          <p:attrName>ppt_y</p:attrName>
                                        </p:attrNameLst>
                                      </p:cBhvr>
                                      <p:rCtr x="26" y="-2847"/>
                                    </p:animMotion>
                                  </p:childTnLst>
                                </p:cTn>
                              </p:par>
                            </p:childTnLst>
                          </p:cTn>
                        </p:par>
                        <p:par>
                          <p:cTn id="261" fill="hold">
                            <p:stCondLst>
                              <p:cond delay="4500"/>
                            </p:stCondLst>
                            <p:childTnLst>
                              <p:par>
                                <p:cTn id="262" presetID="22" presetClass="entr" presetSubtype="2" fill="hold" grpId="0" nodeType="afterEffect">
                                  <p:stCondLst>
                                    <p:cond delay="0"/>
                                  </p:stCondLst>
                                  <p:childTnLst>
                                    <p:set>
                                      <p:cBhvr>
                                        <p:cTn id="263" dur="1" fill="hold">
                                          <p:stCondLst>
                                            <p:cond delay="0"/>
                                          </p:stCondLst>
                                        </p:cTn>
                                        <p:tgtEl>
                                          <p:spTgt spid="36"/>
                                        </p:tgtEl>
                                        <p:attrNameLst>
                                          <p:attrName>style.visibility</p:attrName>
                                        </p:attrNameLst>
                                      </p:cBhvr>
                                      <p:to>
                                        <p:strVal val="visible"/>
                                      </p:to>
                                    </p:set>
                                    <p:animEffect transition="in" filter="wipe(right)">
                                      <p:cBhvr>
                                        <p:cTn id="26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27" grpId="1" animBg="1"/>
      <p:bldP spid="28" grpId="0" animBg="1"/>
      <p:bldP spid="28" grpId="1" animBg="1"/>
      <p:bldP spid="29" grpId="0" animBg="1"/>
      <p:bldP spid="29" grpId="1" animBg="1"/>
      <p:bldP spid="22" grpId="0" animBg="1"/>
      <p:bldP spid="22" grpId="1" animBg="1"/>
      <p:bldP spid="22" grpId="2" animBg="1"/>
      <p:bldP spid="23" grpId="0" animBg="1"/>
      <p:bldP spid="23" grpId="1" animBg="1"/>
      <p:bldP spid="24" grpId="0" animBg="1"/>
      <p:bldP spid="24" grpId="1" animBg="1"/>
      <p:bldP spid="25" grpId="0" animBg="1"/>
      <p:bldP spid="25" grpId="1" animBg="1"/>
      <p:bldP spid="8" grpId="0" animBg="1"/>
      <p:bldP spid="34" grpId="0" animBg="1"/>
      <p:bldP spid="34" grpId="1" animBg="1"/>
      <p:bldP spid="35" grpId="0" animBg="1"/>
      <p:bldP spid="35" grpId="1" animBg="1"/>
      <p:bldP spid="36" grpId="0" animBg="1"/>
      <p:bldP spid="37" grpId="0" animBg="1"/>
      <p:bldP spid="37" grpId="1" animBg="1"/>
      <p:bldP spid="2" grpId="0" animBg="1"/>
      <p:bldP spid="2" grpId="1" animBg="1"/>
      <p:bldP spid="157" grpId="0" animBg="1"/>
      <p:bldP spid="157" grpId="1" animBg="1"/>
      <p:bldP spid="158" grpId="0" animBg="1"/>
      <p:bldP spid="158" grpId="1" animBg="1"/>
      <p:bldP spid="159" grpId="0" animBg="1"/>
      <p:bldP spid="159" grpId="1" animBg="1"/>
      <p:bldP spid="9" grpId="0" animBg="1"/>
      <p:bldP spid="9" grpId="1" animBg="1"/>
      <p:bldP spid="9" grpId="2" animBg="1"/>
      <p:bldP spid="160" grpId="0" animBg="1"/>
      <p:bldP spid="160" grpId="1" animBg="1"/>
      <p:bldP spid="160" grpId="2" animBg="1"/>
      <p:bldP spid="162" grpId="0" animBg="1"/>
      <p:bldP spid="162" grpId="1" animBg="1"/>
      <p:bldP spid="163" grpId="0" animBg="1"/>
      <p:bldP spid="163" grpId="1" animBg="1"/>
      <p:bldP spid="164" grpId="0" animBg="1"/>
      <p:bldP spid="164" grpId="1" animBg="1"/>
      <p:bldP spid="165" grpId="0" animBg="1"/>
      <p:bldP spid="165" grpId="1" animBg="1"/>
      <p:bldP spid="166" grpId="0" animBg="1"/>
      <p:bldP spid="166" grpId="1" animBg="1"/>
      <p:bldP spid="167" grpId="0" animBg="1"/>
      <p:bldP spid="167" grpId="1" animBg="1"/>
      <p:bldP spid="168" grpId="0" animBg="1"/>
      <p:bldP spid="168" grpId="1" animBg="1"/>
      <p:bldP spid="169" grpId="0" animBg="1"/>
      <p:bldP spid="170" grpId="0" animBg="1"/>
      <p:bldP spid="171" grpId="0" animBg="1"/>
      <p:bldP spid="172" grpId="0" animBg="1"/>
      <p:bldP spid="173" grpId="0" animBg="1"/>
      <p:bldP spid="174" grpId="0" animBg="1"/>
      <p:bldP spid="175" grpId="0" animBg="1"/>
      <p:bldP spid="176" grpId="0" animBg="1"/>
      <p:bldP spid="61" grpId="0" animBg="1"/>
      <p:bldP spid="6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41CE8-AAC8-4BBF-8DF7-BAB35D58A13C}"/>
              </a:ext>
            </a:extLst>
          </p:cNvPr>
          <p:cNvSpPr>
            <a:spLocks noGrp="1"/>
          </p:cNvSpPr>
          <p:nvPr>
            <p:ph type="title"/>
          </p:nvPr>
        </p:nvSpPr>
        <p:spPr/>
        <p:txBody>
          <a:bodyPr/>
          <a:lstStyle/>
          <a:p>
            <a:r>
              <a:rPr lang="en-US" dirty="0"/>
              <a:t>Serverless &amp; Containers</a:t>
            </a:r>
          </a:p>
        </p:txBody>
      </p:sp>
      <p:sp>
        <p:nvSpPr>
          <p:cNvPr id="3" name="Content Placeholder 2">
            <a:extLst>
              <a:ext uri="{FF2B5EF4-FFF2-40B4-BE49-F238E27FC236}">
                <a16:creationId xmlns:a16="http://schemas.microsoft.com/office/drawing/2014/main" id="{A98A1BFE-68D1-463B-9D8C-B92D3504AD85}"/>
              </a:ext>
            </a:extLst>
          </p:cNvPr>
          <p:cNvSpPr>
            <a:spLocks noGrp="1"/>
          </p:cNvSpPr>
          <p:nvPr>
            <p:ph idx="1"/>
          </p:nvPr>
        </p:nvSpPr>
        <p:spPr/>
        <p:txBody>
          <a:bodyPr/>
          <a:lstStyle/>
          <a:p>
            <a:r>
              <a:rPr lang="en-US" dirty="0"/>
              <a:t>Needed</a:t>
            </a:r>
          </a:p>
          <a:p>
            <a:pPr lvl="1"/>
            <a:r>
              <a:rPr lang="en-US" dirty="0"/>
              <a:t>Security – Container Isolation </a:t>
            </a:r>
            <a:r>
              <a:rPr lang="en-US" b="1" dirty="0">
                <a:effectLst/>
              </a:rPr>
              <a:t>– in flight</a:t>
            </a:r>
          </a:p>
          <a:p>
            <a:pPr lvl="1"/>
            <a:r>
              <a:rPr lang="en-US" dirty="0"/>
              <a:t>Any Image, Anywhere </a:t>
            </a:r>
            <a:r>
              <a:rPr lang="en-US" b="1" dirty="0">
                <a:effectLst/>
              </a:rPr>
              <a:t>– limited by instancing speed</a:t>
            </a:r>
          </a:p>
          <a:p>
            <a:pPr lvl="1"/>
            <a:r>
              <a:rPr lang="en-US" dirty="0"/>
              <a:t>Now! - Speed</a:t>
            </a:r>
          </a:p>
          <a:p>
            <a:pPr lvl="1"/>
            <a:endParaRPr lang="en-US" dirty="0"/>
          </a:p>
        </p:txBody>
      </p:sp>
    </p:spTree>
    <p:extLst>
      <p:ext uri="{BB962C8B-B14F-4D97-AF65-F5344CB8AC3E}">
        <p14:creationId xmlns:p14="http://schemas.microsoft.com/office/powerpoint/2010/main" val="66197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DF85A53F-04A8-43A5-ABDB-1D7D8C9704A9}"/>
              </a:ext>
            </a:extLst>
          </p:cNvPr>
          <p:cNvSpPr txBox="1">
            <a:spLocks/>
          </p:cNvSpPr>
          <p:nvPr/>
        </p:nvSpPr>
        <p:spPr>
          <a:xfrm>
            <a:off x="422780" y="1536174"/>
            <a:ext cx="3612710" cy="3785652"/>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4800">
                <a:solidFill>
                  <a:schemeClr val="bg1"/>
                </a:solidFill>
                <a:latin typeface="Segoe UI Light" panose="020B0502040204020203" pitchFamily="34" charset="0"/>
                <a:cs typeface="Segoe UI Light" panose="020B0502040204020203" pitchFamily="34" charset="0"/>
              </a:rPr>
              <a:t>Cloud native is </a:t>
            </a:r>
            <a:r>
              <a:rPr lang="en-US" sz="4800">
                <a:solidFill>
                  <a:srgbClr val="50E6FF"/>
                </a:solidFill>
                <a:latin typeface="Segoe UI Semilight" panose="020B0402040204020203" pitchFamily="34" charset="0"/>
                <a:cs typeface="Segoe UI Semilight" panose="020B0402040204020203" pitchFamily="34" charset="0"/>
              </a:rPr>
              <a:t>the new paradigm</a:t>
            </a:r>
            <a:r>
              <a:rPr lang="en-US" sz="4800">
                <a:solidFill>
                  <a:schemeClr val="bg1"/>
                </a:solidFill>
                <a:latin typeface="Segoe UI Light" panose="020B0502040204020203" pitchFamily="34" charset="0"/>
                <a:cs typeface="Segoe UI Light" panose="020B0502040204020203" pitchFamily="34" charset="0"/>
              </a:rPr>
              <a:t> </a:t>
            </a:r>
            <a:br>
              <a:rPr lang="en-US" sz="4800">
                <a:solidFill>
                  <a:schemeClr val="bg1"/>
                </a:solidFill>
                <a:latin typeface="Segoe UI Light" panose="020B0502040204020203" pitchFamily="34" charset="0"/>
                <a:cs typeface="Segoe UI Light" panose="020B0502040204020203" pitchFamily="34" charset="0"/>
              </a:rPr>
            </a:br>
            <a:r>
              <a:rPr lang="en-US" sz="4800">
                <a:solidFill>
                  <a:schemeClr val="bg1"/>
                </a:solidFill>
                <a:latin typeface="Segoe UI Light" panose="020B0502040204020203" pitchFamily="34" charset="0"/>
                <a:cs typeface="Segoe UI Light" panose="020B0502040204020203" pitchFamily="34" charset="0"/>
              </a:rPr>
              <a:t>of software development</a:t>
            </a:r>
            <a:endParaRPr lang="en-US" sz="4800">
              <a:solidFill>
                <a:srgbClr val="50E6FF"/>
              </a:solidFill>
              <a:latin typeface="Segoe UI Semilight" panose="020B0402040204020203" pitchFamily="34" charset="0"/>
              <a:cs typeface="Segoe UI Semilight" panose="020B0402040204020203" pitchFamily="34" charset="0"/>
            </a:endParaRPr>
          </a:p>
        </p:txBody>
      </p:sp>
      <p:grpSp>
        <p:nvGrpSpPr>
          <p:cNvPr id="29" name="Group 28">
            <a:extLst>
              <a:ext uri="{FF2B5EF4-FFF2-40B4-BE49-F238E27FC236}">
                <a16:creationId xmlns:a16="http://schemas.microsoft.com/office/drawing/2014/main" id="{552D83EE-DA35-44D8-8006-83FF6078D646}"/>
              </a:ext>
            </a:extLst>
          </p:cNvPr>
          <p:cNvGrpSpPr/>
          <p:nvPr/>
        </p:nvGrpSpPr>
        <p:grpSpPr>
          <a:xfrm rot="1671249">
            <a:off x="7184815" y="1720556"/>
            <a:ext cx="3547872" cy="3547872"/>
            <a:chOff x="7184815" y="1720556"/>
            <a:chExt cx="3547872" cy="3547872"/>
          </a:xfrm>
        </p:grpSpPr>
        <p:sp>
          <p:nvSpPr>
            <p:cNvPr id="10" name="Arc 9">
              <a:extLst>
                <a:ext uri="{FF2B5EF4-FFF2-40B4-BE49-F238E27FC236}">
                  <a16:creationId xmlns:a16="http://schemas.microsoft.com/office/drawing/2014/main" id="{E45F1E65-2866-4601-A7E0-47D260C087D6}"/>
                </a:ext>
              </a:extLst>
            </p:cNvPr>
            <p:cNvSpPr/>
            <p:nvPr/>
          </p:nvSpPr>
          <p:spPr>
            <a:xfrm rot="466247">
              <a:off x="7184815" y="1720556"/>
              <a:ext cx="3547872" cy="3547872"/>
            </a:xfrm>
            <a:prstGeom prst="arc">
              <a:avLst>
                <a:gd name="adj1" fmla="val 14089165"/>
                <a:gd name="adj2" fmla="val 21517603"/>
              </a:avLst>
            </a:prstGeom>
            <a:ln w="571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CE815475-C250-4372-A55B-60E908B12A1F}"/>
                </a:ext>
              </a:extLst>
            </p:cNvPr>
            <p:cNvSpPr/>
            <p:nvPr/>
          </p:nvSpPr>
          <p:spPr>
            <a:xfrm rot="466247">
              <a:off x="7184815" y="1720556"/>
              <a:ext cx="3547872" cy="3547872"/>
            </a:xfrm>
            <a:prstGeom prst="arc">
              <a:avLst>
                <a:gd name="adj1" fmla="val 331010"/>
                <a:gd name="adj2" fmla="val 13963871"/>
              </a:avLst>
            </a:prstGeom>
            <a:ln w="28575">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79287F6F-2AB8-42AF-BF4B-D2D06FA044A2}"/>
              </a:ext>
            </a:extLst>
          </p:cNvPr>
          <p:cNvSpPr/>
          <p:nvPr/>
        </p:nvSpPr>
        <p:spPr bwMode="auto">
          <a:xfrm rot="2829722">
            <a:off x="10253287" y="4375940"/>
            <a:ext cx="300168" cy="229813"/>
          </a:xfrm>
          <a:custGeom>
            <a:avLst/>
            <a:gdLst>
              <a:gd name="connsiteX0" fmla="*/ 0 w 326910"/>
              <a:gd name="connsiteY0" fmla="*/ 61592 h 251833"/>
              <a:gd name="connsiteX1" fmla="*/ 217940 w 326910"/>
              <a:gd name="connsiteY1" fmla="*/ 251105 h 251833"/>
              <a:gd name="connsiteX2" fmla="*/ 326910 w 326910"/>
              <a:gd name="connsiteY2" fmla="*/ 0 h 251833"/>
              <a:gd name="connsiteX0" fmla="*/ 0 w 326910"/>
              <a:gd name="connsiteY0" fmla="*/ 61592 h 285728"/>
              <a:gd name="connsiteX1" fmla="*/ 222525 w 326910"/>
              <a:gd name="connsiteY1" fmla="*/ 285172 h 285728"/>
              <a:gd name="connsiteX2" fmla="*/ 326910 w 326910"/>
              <a:gd name="connsiteY2" fmla="*/ 0 h 285728"/>
              <a:gd name="connsiteX0" fmla="*/ 0 w 300168"/>
              <a:gd name="connsiteY0" fmla="*/ 80007 h 286202"/>
              <a:gd name="connsiteX1" fmla="*/ 195783 w 300168"/>
              <a:gd name="connsiteY1" fmla="*/ 285172 h 286202"/>
              <a:gd name="connsiteX2" fmla="*/ 300168 w 300168"/>
              <a:gd name="connsiteY2" fmla="*/ 0 h 286202"/>
            </a:gdLst>
            <a:ahLst/>
            <a:cxnLst>
              <a:cxn ang="0">
                <a:pos x="connsiteX0" y="connsiteY0"/>
              </a:cxn>
              <a:cxn ang="0">
                <a:pos x="connsiteX1" y="connsiteY1"/>
              </a:cxn>
              <a:cxn ang="0">
                <a:pos x="connsiteX2" y="connsiteY2"/>
              </a:cxn>
            </a:cxnLst>
            <a:rect l="l" t="t" r="r" b="b"/>
            <a:pathLst>
              <a:path w="300168" h="286202">
                <a:moveTo>
                  <a:pt x="0" y="80007"/>
                </a:moveTo>
                <a:cubicBezTo>
                  <a:pt x="81727" y="179896"/>
                  <a:pt x="145755" y="298507"/>
                  <a:pt x="195783" y="285172"/>
                </a:cubicBezTo>
                <a:cubicBezTo>
                  <a:pt x="245811" y="271837"/>
                  <a:pt x="272925" y="120420"/>
                  <a:pt x="300168" y="0"/>
                </a:cubicBezTo>
              </a:path>
            </a:pathLst>
          </a:custGeom>
          <a:noFill/>
          <a:ln w="381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594F4EC2-3AAF-4841-A106-A7F56CCCBE96}"/>
              </a:ext>
            </a:extLst>
          </p:cNvPr>
          <p:cNvGrpSpPr/>
          <p:nvPr/>
        </p:nvGrpSpPr>
        <p:grpSpPr>
          <a:xfrm>
            <a:off x="7387727" y="2161786"/>
            <a:ext cx="3142048" cy="2649128"/>
            <a:chOff x="7436121" y="2319633"/>
            <a:chExt cx="3142048" cy="2649128"/>
          </a:xfrm>
        </p:grpSpPr>
        <p:grpSp>
          <p:nvGrpSpPr>
            <p:cNvPr id="23" name="Group 22">
              <a:extLst>
                <a:ext uri="{FF2B5EF4-FFF2-40B4-BE49-F238E27FC236}">
                  <a16:creationId xmlns:a16="http://schemas.microsoft.com/office/drawing/2014/main" id="{8B17E7BD-015C-47D0-9AD7-E14EED356A13}"/>
                </a:ext>
              </a:extLst>
            </p:cNvPr>
            <p:cNvGrpSpPr/>
            <p:nvPr/>
          </p:nvGrpSpPr>
          <p:grpSpPr>
            <a:xfrm>
              <a:off x="7436121" y="2319633"/>
              <a:ext cx="3142048" cy="1888209"/>
              <a:chOff x="8059215" y="990657"/>
              <a:chExt cx="3142048" cy="1888209"/>
            </a:xfrm>
          </p:grpSpPr>
          <p:sp>
            <p:nvSpPr>
              <p:cNvPr id="20" name="TextBox 19">
                <a:extLst>
                  <a:ext uri="{FF2B5EF4-FFF2-40B4-BE49-F238E27FC236}">
                    <a16:creationId xmlns:a16="http://schemas.microsoft.com/office/drawing/2014/main" id="{41453C72-830D-47E3-BCB5-47F748A2AB84}"/>
                  </a:ext>
                </a:extLst>
              </p:cNvPr>
              <p:cNvSpPr txBox="1"/>
              <p:nvPr/>
            </p:nvSpPr>
            <p:spPr>
              <a:xfrm>
                <a:off x="8385667" y="990657"/>
                <a:ext cx="2304082" cy="1888209"/>
              </a:xfrm>
              <a:prstGeom prst="rect">
                <a:avLst/>
              </a:prstGeom>
              <a:noFill/>
            </p:spPr>
            <p:txBody>
              <a:bodyPr wrap="square" lIns="182880" tIns="146304" rIns="182880" bIns="146304" rtlCol="0">
                <a:spAutoFit/>
              </a:bodyPr>
              <a:lstStyle/>
              <a:p>
                <a:pPr algn="ctr">
                  <a:lnSpc>
                    <a:spcPct val="90000"/>
                  </a:lnSpc>
                  <a:spcAft>
                    <a:spcPts val="600"/>
                  </a:spcAft>
                </a:pPr>
                <a:r>
                  <a:rPr lang="en-US" sz="11500" spc="-800">
                    <a:solidFill>
                      <a:schemeClr val="bg2"/>
                    </a:solidFill>
                    <a:latin typeface="Segoe UI Light" panose="020B0502040204020203" pitchFamily="34" charset="0"/>
                    <a:cs typeface="Segoe UI Light" panose="020B0502040204020203" pitchFamily="34" charset="0"/>
                  </a:rPr>
                  <a:t>35</a:t>
                </a:r>
              </a:p>
            </p:txBody>
          </p:sp>
          <p:sp>
            <p:nvSpPr>
              <p:cNvPr id="21" name="TextBox 20">
                <a:extLst>
                  <a:ext uri="{FF2B5EF4-FFF2-40B4-BE49-F238E27FC236}">
                    <a16:creationId xmlns:a16="http://schemas.microsoft.com/office/drawing/2014/main" id="{4860FAF8-7A23-4B7B-9F7E-3C555EE773A1}"/>
                  </a:ext>
                </a:extLst>
              </p:cNvPr>
              <p:cNvSpPr txBox="1"/>
              <p:nvPr/>
            </p:nvSpPr>
            <p:spPr>
              <a:xfrm>
                <a:off x="9931552" y="1482330"/>
                <a:ext cx="1269711"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solidFill>
                      <a:schemeClr val="bg2"/>
                    </a:solidFill>
                    <a:latin typeface="Segoe UI Light" panose="020B0502040204020203" pitchFamily="34" charset="0"/>
                    <a:cs typeface="Segoe UI Light" panose="020B0502040204020203" pitchFamily="34" charset="0"/>
                  </a:rPr>
                  <a:t>%</a:t>
                </a:r>
              </a:p>
            </p:txBody>
          </p:sp>
          <p:sp>
            <p:nvSpPr>
              <p:cNvPr id="22" name="TextBox 21">
                <a:extLst>
                  <a:ext uri="{FF2B5EF4-FFF2-40B4-BE49-F238E27FC236}">
                    <a16:creationId xmlns:a16="http://schemas.microsoft.com/office/drawing/2014/main" id="{165795C7-4BA7-441F-90F1-276C10855FD2}"/>
                  </a:ext>
                </a:extLst>
              </p:cNvPr>
              <p:cNvSpPr txBox="1"/>
              <p:nvPr/>
            </p:nvSpPr>
            <p:spPr>
              <a:xfrm>
                <a:off x="8059215" y="1482330"/>
                <a:ext cx="1269711"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solidFill>
                      <a:schemeClr val="bg2"/>
                    </a:solidFill>
                    <a:latin typeface="Segoe UI Light" panose="020B0502040204020203" pitchFamily="34" charset="0"/>
                    <a:cs typeface="Segoe UI Light" panose="020B0502040204020203" pitchFamily="34" charset="0"/>
                  </a:rPr>
                  <a:t>&gt;</a:t>
                </a:r>
              </a:p>
            </p:txBody>
          </p:sp>
        </p:grpSp>
        <p:sp>
          <p:nvSpPr>
            <p:cNvPr id="26" name="TextBox 25" descr="16% of employees are engaged worldwide ">
              <a:extLst>
                <a:ext uri="{FF2B5EF4-FFF2-40B4-BE49-F238E27FC236}">
                  <a16:creationId xmlns:a16="http://schemas.microsoft.com/office/drawing/2014/main" id="{145511BE-8353-4ADD-B6E8-5BC968872588}"/>
                </a:ext>
              </a:extLst>
            </p:cNvPr>
            <p:cNvSpPr txBox="1"/>
            <p:nvPr/>
          </p:nvSpPr>
          <p:spPr>
            <a:xfrm>
              <a:off x="7887238" y="3750006"/>
              <a:ext cx="2281732" cy="1218755"/>
            </a:xfrm>
            <a:prstGeom prst="rect">
              <a:avLst/>
            </a:prstGeom>
            <a:noFill/>
          </p:spPr>
          <p:txBody>
            <a:bodyPr wrap="square" lIns="0" tIns="146284" rIns="0" bIns="146284" rtlCol="0">
              <a:spAutoFit/>
            </a:bodyPr>
            <a:lstStyle/>
            <a:p>
              <a:pPr algn="ctr" defTabSz="896354">
                <a:spcAft>
                  <a:spcPts val="576"/>
                </a:spcAft>
                <a:defRPr/>
              </a:pPr>
              <a:r>
                <a:rPr lang="en-US" sz="2000">
                  <a:solidFill>
                    <a:schemeClr val="bg2"/>
                  </a:solidFill>
                  <a:latin typeface="Segoe UI"/>
                  <a:cs typeface="Segoe UI Semibold" panose="020B0702040204020203" pitchFamily="34" charset="0"/>
                </a:rPr>
                <a:t>of all production apps will be cloud-native by 2022</a:t>
              </a:r>
              <a:r>
                <a:rPr lang="en-US" sz="2000" baseline="30000">
                  <a:solidFill>
                    <a:schemeClr val="bg2"/>
                  </a:solidFill>
                  <a:latin typeface="Segoe UI"/>
                  <a:cs typeface="Segoe UI Semibold" panose="020B0702040204020203" pitchFamily="34" charset="0"/>
                </a:rPr>
                <a:t>1</a:t>
              </a:r>
            </a:p>
          </p:txBody>
        </p:sp>
      </p:grpSp>
      <p:sp>
        <p:nvSpPr>
          <p:cNvPr id="28" name="TextBox 27">
            <a:extLst>
              <a:ext uri="{FF2B5EF4-FFF2-40B4-BE49-F238E27FC236}">
                <a16:creationId xmlns:a16="http://schemas.microsoft.com/office/drawing/2014/main" id="{EBF04679-AE83-4277-9CFE-ED0717751F14}"/>
              </a:ext>
            </a:extLst>
          </p:cNvPr>
          <p:cNvSpPr txBox="1"/>
          <p:nvPr/>
        </p:nvSpPr>
        <p:spPr>
          <a:xfrm>
            <a:off x="7867132" y="6580525"/>
            <a:ext cx="4172353" cy="138499"/>
          </a:xfrm>
          <a:prstGeom prst="rect">
            <a:avLst/>
          </a:prstGeom>
          <a:noFill/>
        </p:spPr>
        <p:txBody>
          <a:bodyPr wrap="square" lIns="0" tIns="0" rIns="0" bIns="0" rtlCol="0" anchor="t">
            <a:spAutoFit/>
          </a:bodyPr>
          <a:lstStyle/>
          <a:p>
            <a:pPr algn="r" defTabSz="914314">
              <a:spcAft>
                <a:spcPts val="588"/>
              </a:spcAft>
              <a:defRPr/>
            </a:pPr>
            <a:r>
              <a:rPr lang="en-US" sz="900" baseline="30000">
                <a:solidFill>
                  <a:schemeClr val="bg2"/>
                </a:solidFill>
                <a:latin typeface="Segoe UI" panose="020B0502040204020203" pitchFamily="34" charset="0"/>
                <a:cs typeface="Segoe UI" panose="020B0502040204020203" pitchFamily="34" charset="0"/>
              </a:rPr>
              <a:t>1</a:t>
            </a:r>
            <a:r>
              <a:rPr lang="en-US" sz="900">
                <a:solidFill>
                  <a:schemeClr val="bg2"/>
                </a:solidFill>
                <a:latin typeface="Segoe UI" panose="020B0502040204020203" pitchFamily="34" charset="0"/>
                <a:cs typeface="Segoe UI" panose="020B0502040204020203" pitchFamily="34" charset="0"/>
              </a:rPr>
              <a:t>IDC </a:t>
            </a:r>
            <a:r>
              <a:rPr lang="en-US" sz="900" err="1">
                <a:solidFill>
                  <a:schemeClr val="bg2"/>
                </a:solidFill>
                <a:latin typeface="Segoe UI" panose="020B0502040204020203" pitchFamily="34" charset="0"/>
                <a:cs typeface="Segoe UI" panose="020B0502040204020203" pitchFamily="34" charset="0"/>
              </a:rPr>
              <a:t>FutureScape</a:t>
            </a:r>
            <a:r>
              <a:rPr lang="en-US" sz="900">
                <a:solidFill>
                  <a:schemeClr val="bg2"/>
                </a:solidFill>
                <a:latin typeface="Segoe UI" panose="020B0502040204020203" pitchFamily="34" charset="0"/>
                <a:cs typeface="Segoe UI" panose="020B0502040204020203" pitchFamily="34" charset="0"/>
              </a:rPr>
              <a:t>, 2018</a:t>
            </a:r>
          </a:p>
        </p:txBody>
      </p:sp>
    </p:spTree>
    <p:extLst>
      <p:ext uri="{BB962C8B-B14F-4D97-AF65-F5344CB8AC3E}">
        <p14:creationId xmlns:p14="http://schemas.microsoft.com/office/powerpoint/2010/main" val="240144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1000"/>
                                        <p:tgtEl>
                                          <p:spTgt spid="2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400"/>
                                        <p:tgtEl>
                                          <p:spTgt spid="15"/>
                                        </p:tgtEl>
                                      </p:cBhvr>
                                    </p:animEffect>
                                  </p:childTnLst>
                                </p:cTn>
                              </p:par>
                              <p:par>
                                <p:cTn id="12" presetID="42" presetClass="path" presetSubtype="0" accel="50000" decel="50000" fill="hold" grpId="1" nodeType="withEffect">
                                  <p:stCondLst>
                                    <p:cond delay="0"/>
                                  </p:stCondLst>
                                  <p:childTnLst>
                                    <p:animMotion origin="layout" path="M 0.00859 -0.02269 L 4.79167E-6 3.7037E-7 " pathEditMode="relative" rAng="0" ptsTypes="AA">
                                      <p:cBhvr>
                                        <p:cTn id="13" dur="400" fill="hold"/>
                                        <p:tgtEl>
                                          <p:spTgt spid="15"/>
                                        </p:tgtEl>
                                        <p:attrNameLst>
                                          <p:attrName>ppt_x</p:attrName>
                                          <p:attrName>ppt_y</p:attrName>
                                        </p:attrNameLst>
                                      </p:cBhvr>
                                      <p:rCtr x="-430" y="1134"/>
                                    </p:animMotion>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2DAC631B-07F1-4ED3-9927-7EECC380DE9D}"/>
              </a:ext>
            </a:extLst>
          </p:cNvPr>
          <p:cNvSpPr>
            <a:spLocks noGrp="1"/>
          </p:cNvSpPr>
          <p:nvPr>
            <p:ph type="title"/>
          </p:nvPr>
        </p:nvSpPr>
        <p:spPr>
          <a:xfrm>
            <a:off x="269239" y="1119833"/>
            <a:ext cx="11653523" cy="2356927"/>
          </a:xfrm>
        </p:spPr>
        <p:txBody>
          <a:bodyPr/>
          <a:lstStyle/>
          <a:p>
            <a:r>
              <a:rPr lang="en-US" spc="400" dirty="0">
                <a:latin typeface="Final Frontier Old Style" panose="020B0000000000000000" pitchFamily="34" charset="0"/>
              </a:rPr>
              <a:t>Teleporting</a:t>
            </a:r>
            <a:br>
              <a:rPr lang="en-US" spc="400" dirty="0">
                <a:latin typeface="Final Frontier Old Style" panose="020B0000000000000000" pitchFamily="34" charset="0"/>
              </a:rPr>
            </a:br>
            <a:r>
              <a:rPr lang="en-US" spc="400" dirty="0">
                <a:latin typeface="Final Frontier Old Style" panose="020B0000000000000000" pitchFamily="34" charset="0"/>
              </a:rPr>
              <a:t>	Containers</a:t>
            </a:r>
          </a:p>
        </p:txBody>
      </p:sp>
      <p:sp>
        <p:nvSpPr>
          <p:cNvPr id="73" name="Freeform: Shape 72">
            <a:extLst>
              <a:ext uri="{FF2B5EF4-FFF2-40B4-BE49-F238E27FC236}">
                <a16:creationId xmlns:a16="http://schemas.microsoft.com/office/drawing/2014/main" id="{2B3E71BC-D604-4D9B-BD11-83D7E73E906C}"/>
              </a:ext>
            </a:extLst>
          </p:cNvPr>
          <p:cNvSpPr/>
          <p:nvPr/>
        </p:nvSpPr>
        <p:spPr>
          <a:xfrm>
            <a:off x="9067800" y="5332063"/>
            <a:ext cx="2506075" cy="889210"/>
          </a:xfrm>
          <a:custGeom>
            <a:avLst/>
            <a:gdLst>
              <a:gd name="connsiteX0" fmla="*/ 2184308 w 2506075"/>
              <a:gd name="connsiteY0" fmla="*/ 229360 h 1014798"/>
              <a:gd name="connsiteX1" fmla="*/ 2369023 w 2506075"/>
              <a:gd name="connsiteY1" fmla="*/ 350200 h 1014798"/>
              <a:gd name="connsiteX2" fmla="*/ 2450282 w 2506075"/>
              <a:gd name="connsiteY2" fmla="*/ 507399 h 1014798"/>
              <a:gd name="connsiteX3" fmla="*/ 2369023 w 2506075"/>
              <a:gd name="connsiteY3" fmla="*/ 664599 h 1014798"/>
              <a:gd name="connsiteX4" fmla="*/ 2118127 w 2506075"/>
              <a:gd name="connsiteY4" fmla="*/ 814452 h 1014798"/>
              <a:gd name="connsiteX5" fmla="*/ 1253038 w 2506075"/>
              <a:gd name="connsiteY5" fmla="*/ 959004 h 1014798"/>
              <a:gd name="connsiteX6" fmla="*/ 387949 w 2506075"/>
              <a:gd name="connsiteY6" fmla="*/ 814452 h 1014798"/>
              <a:gd name="connsiteX7" fmla="*/ 137053 w 2506075"/>
              <a:gd name="connsiteY7" fmla="*/ 664599 h 1014798"/>
              <a:gd name="connsiteX8" fmla="*/ 55794 w 2506075"/>
              <a:gd name="connsiteY8" fmla="*/ 507399 h 1014798"/>
              <a:gd name="connsiteX9" fmla="*/ 137053 w 2506075"/>
              <a:gd name="connsiteY9" fmla="*/ 350200 h 1014798"/>
              <a:gd name="connsiteX10" fmla="*/ 340333 w 2506075"/>
              <a:gd name="connsiteY10" fmla="*/ 220758 h 1014798"/>
              <a:gd name="connsiteX11" fmla="*/ 340333 w 2506075"/>
              <a:gd name="connsiteY11" fmla="*/ 159756 h 1014798"/>
              <a:gd name="connsiteX12" fmla="*/ 0 w 2506075"/>
              <a:gd name="connsiteY12" fmla="*/ 507399 h 1014798"/>
              <a:gd name="connsiteX13" fmla="*/ 1253038 w 2506075"/>
              <a:gd name="connsiteY13" fmla="*/ 1014798 h 1014798"/>
              <a:gd name="connsiteX14" fmla="*/ 2506076 w 2506075"/>
              <a:gd name="connsiteY14" fmla="*/ 507399 h 1014798"/>
              <a:gd name="connsiteX15" fmla="*/ 2184308 w 2506075"/>
              <a:gd name="connsiteY15" fmla="*/ 167893 h 1014798"/>
              <a:gd name="connsiteX16" fmla="*/ 2184308 w 2506075"/>
              <a:gd name="connsiteY16" fmla="*/ 229360 h 1014798"/>
              <a:gd name="connsiteX17" fmla="*/ 1980112 w 2506075"/>
              <a:gd name="connsiteY17" fmla="*/ 94106 h 1014798"/>
              <a:gd name="connsiteX18" fmla="*/ 1980112 w 2506075"/>
              <a:gd name="connsiteY18" fmla="*/ 152224 h 1014798"/>
              <a:gd name="connsiteX19" fmla="*/ 1683093 w 2506075"/>
              <a:gd name="connsiteY19" fmla="*/ 87085 h 1014798"/>
              <a:gd name="connsiteX20" fmla="*/ 1683093 w 2506075"/>
              <a:gd name="connsiteY20" fmla="*/ 30687 h 1014798"/>
              <a:gd name="connsiteX21" fmla="*/ 1980112 w 2506075"/>
              <a:gd name="connsiteY21" fmla="*/ 94106 h 1014798"/>
              <a:gd name="connsiteX22" fmla="*/ 1253038 w 2506075"/>
              <a:gd name="connsiteY22" fmla="*/ 0 h 1014798"/>
              <a:gd name="connsiteX23" fmla="*/ 1485080 w 2506075"/>
              <a:gd name="connsiteY23" fmla="*/ 8695 h 1014798"/>
              <a:gd name="connsiteX24" fmla="*/ 1485080 w 2506075"/>
              <a:gd name="connsiteY24" fmla="*/ 64628 h 1014798"/>
              <a:gd name="connsiteX25" fmla="*/ 1253038 w 2506075"/>
              <a:gd name="connsiteY25" fmla="*/ 55794 h 1014798"/>
              <a:gd name="connsiteX26" fmla="*/ 1076683 w 2506075"/>
              <a:gd name="connsiteY26" fmla="*/ 60862 h 1014798"/>
              <a:gd name="connsiteX27" fmla="*/ 1076683 w 2506075"/>
              <a:gd name="connsiteY27" fmla="*/ 4975 h 1014798"/>
              <a:gd name="connsiteX28" fmla="*/ 1253038 w 2506075"/>
              <a:gd name="connsiteY28" fmla="*/ 0 h 1014798"/>
              <a:gd name="connsiteX29" fmla="*/ 878675 w 2506075"/>
              <a:gd name="connsiteY29" fmla="*/ 23015 h 1014798"/>
              <a:gd name="connsiteX30" fmla="*/ 538341 w 2506075"/>
              <a:gd name="connsiteY30" fmla="*/ 90572 h 1014798"/>
              <a:gd name="connsiteX31" fmla="*/ 538341 w 2506075"/>
              <a:gd name="connsiteY31" fmla="*/ 148598 h 1014798"/>
              <a:gd name="connsiteX32" fmla="*/ 878675 w 2506075"/>
              <a:gd name="connsiteY32" fmla="*/ 79274 h 1014798"/>
              <a:gd name="connsiteX33" fmla="*/ 878675 w 2506075"/>
              <a:gd name="connsiteY33" fmla="*/ 23015 h 101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06075" h="1014798">
                <a:moveTo>
                  <a:pt x="2184308" y="229360"/>
                </a:moveTo>
                <a:cubicBezTo>
                  <a:pt x="2262238" y="266509"/>
                  <a:pt x="2324411" y="307471"/>
                  <a:pt x="2369023" y="350200"/>
                </a:cubicBezTo>
                <a:cubicBezTo>
                  <a:pt x="2425477" y="404227"/>
                  <a:pt x="2450282" y="457370"/>
                  <a:pt x="2450282" y="507399"/>
                </a:cubicBezTo>
                <a:cubicBezTo>
                  <a:pt x="2450282" y="557428"/>
                  <a:pt x="2425477" y="610572"/>
                  <a:pt x="2369023" y="664599"/>
                </a:cubicBezTo>
                <a:cubicBezTo>
                  <a:pt x="2312424" y="718765"/>
                  <a:pt x="2227571" y="770142"/>
                  <a:pt x="2118127" y="814452"/>
                </a:cubicBezTo>
                <a:cubicBezTo>
                  <a:pt x="1899531" y="902978"/>
                  <a:pt x="1593701" y="959004"/>
                  <a:pt x="1253038" y="959004"/>
                </a:cubicBezTo>
                <a:cubicBezTo>
                  <a:pt x="912374" y="959004"/>
                  <a:pt x="606545" y="902978"/>
                  <a:pt x="387949" y="814452"/>
                </a:cubicBezTo>
                <a:cubicBezTo>
                  <a:pt x="278505" y="770142"/>
                  <a:pt x="193651" y="718765"/>
                  <a:pt x="137053" y="664599"/>
                </a:cubicBezTo>
                <a:cubicBezTo>
                  <a:pt x="80599" y="610572"/>
                  <a:pt x="55794" y="557428"/>
                  <a:pt x="55794" y="507399"/>
                </a:cubicBezTo>
                <a:cubicBezTo>
                  <a:pt x="55794" y="457370"/>
                  <a:pt x="80599" y="404227"/>
                  <a:pt x="137053" y="350200"/>
                </a:cubicBezTo>
                <a:cubicBezTo>
                  <a:pt x="185157" y="304123"/>
                  <a:pt x="253662" y="260139"/>
                  <a:pt x="340333" y="220758"/>
                </a:cubicBezTo>
                <a:lnTo>
                  <a:pt x="340333" y="159756"/>
                </a:lnTo>
                <a:cubicBezTo>
                  <a:pt x="129302" y="250561"/>
                  <a:pt x="0" y="372843"/>
                  <a:pt x="0" y="507399"/>
                </a:cubicBezTo>
                <a:cubicBezTo>
                  <a:pt x="0" y="787624"/>
                  <a:pt x="561003" y="1014798"/>
                  <a:pt x="1253038" y="1014798"/>
                </a:cubicBezTo>
                <a:cubicBezTo>
                  <a:pt x="1945073" y="1014798"/>
                  <a:pt x="2506076" y="787624"/>
                  <a:pt x="2506076" y="507399"/>
                </a:cubicBezTo>
                <a:cubicBezTo>
                  <a:pt x="2506076" y="376842"/>
                  <a:pt x="2384329" y="257815"/>
                  <a:pt x="2184308" y="167893"/>
                </a:cubicBezTo>
                <a:lnTo>
                  <a:pt x="2184308" y="229360"/>
                </a:lnTo>
                <a:close/>
                <a:moveTo>
                  <a:pt x="1980112" y="94106"/>
                </a:moveTo>
                <a:lnTo>
                  <a:pt x="1980112" y="152224"/>
                </a:lnTo>
                <a:cubicBezTo>
                  <a:pt x="1890195" y="125397"/>
                  <a:pt x="1790384" y="103312"/>
                  <a:pt x="1683093" y="87085"/>
                </a:cubicBezTo>
                <a:lnTo>
                  <a:pt x="1683093" y="30687"/>
                </a:lnTo>
                <a:cubicBezTo>
                  <a:pt x="1789608" y="46402"/>
                  <a:pt x="1889358" y="67882"/>
                  <a:pt x="1980112" y="94106"/>
                </a:cubicBezTo>
                <a:close/>
                <a:moveTo>
                  <a:pt x="1253038" y="0"/>
                </a:moveTo>
                <a:cubicBezTo>
                  <a:pt x="1332321" y="0"/>
                  <a:pt x="1409884" y="2976"/>
                  <a:pt x="1485080" y="8695"/>
                </a:cubicBezTo>
                <a:lnTo>
                  <a:pt x="1485080" y="64628"/>
                </a:lnTo>
                <a:cubicBezTo>
                  <a:pt x="1410075" y="58816"/>
                  <a:pt x="1332502" y="55794"/>
                  <a:pt x="1253038" y="55794"/>
                </a:cubicBezTo>
                <a:cubicBezTo>
                  <a:pt x="1193078" y="55794"/>
                  <a:pt x="1134202" y="57514"/>
                  <a:pt x="1076683" y="60862"/>
                </a:cubicBezTo>
                <a:lnTo>
                  <a:pt x="1076683" y="4975"/>
                </a:lnTo>
                <a:cubicBezTo>
                  <a:pt x="1134304" y="1674"/>
                  <a:pt x="1193180" y="0"/>
                  <a:pt x="1253038" y="0"/>
                </a:cubicBezTo>
                <a:close/>
                <a:moveTo>
                  <a:pt x="878675" y="23015"/>
                </a:moveTo>
                <a:cubicBezTo>
                  <a:pt x="756063" y="38544"/>
                  <a:pt x="641546" y="61513"/>
                  <a:pt x="538341" y="90572"/>
                </a:cubicBezTo>
                <a:lnTo>
                  <a:pt x="538341" y="148598"/>
                </a:lnTo>
                <a:cubicBezTo>
                  <a:pt x="640537" y="118888"/>
                  <a:pt x="755129" y="95268"/>
                  <a:pt x="878675" y="79274"/>
                </a:cubicBezTo>
                <a:lnTo>
                  <a:pt x="878675" y="23015"/>
                </a:lnTo>
                <a:close/>
              </a:path>
            </a:pathLst>
          </a:custGeom>
          <a:solidFill>
            <a:srgbClr val="0078D4"/>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0BE6DBF2-EC62-40EA-9D1D-3F063A998215}"/>
              </a:ext>
            </a:extLst>
          </p:cNvPr>
          <p:cNvSpPr/>
          <p:nvPr/>
        </p:nvSpPr>
        <p:spPr>
          <a:xfrm>
            <a:off x="9067800" y="1066800"/>
            <a:ext cx="2506075" cy="630667"/>
          </a:xfrm>
          <a:custGeom>
            <a:avLst/>
            <a:gdLst>
              <a:gd name="connsiteX0" fmla="*/ 2371850 w 2506075"/>
              <a:gd name="connsiteY0" fmla="*/ 571813 h 884863"/>
              <a:gd name="connsiteX1" fmla="*/ 2450282 w 2506075"/>
              <a:gd name="connsiteY1" fmla="*/ 442432 h 884863"/>
              <a:gd name="connsiteX2" fmla="*/ 2371850 w 2506075"/>
              <a:gd name="connsiteY2" fmla="*/ 313050 h 884863"/>
              <a:gd name="connsiteX3" fmla="*/ 2120494 w 2506075"/>
              <a:gd name="connsiteY3" fmla="*/ 182195 h 884863"/>
              <a:gd name="connsiteX4" fmla="*/ 1253038 w 2506075"/>
              <a:gd name="connsiteY4" fmla="*/ 55794 h 884863"/>
              <a:gd name="connsiteX5" fmla="*/ 385582 w 2506075"/>
              <a:gd name="connsiteY5" fmla="*/ 182195 h 884863"/>
              <a:gd name="connsiteX6" fmla="*/ 134226 w 2506075"/>
              <a:gd name="connsiteY6" fmla="*/ 313050 h 884863"/>
              <a:gd name="connsiteX7" fmla="*/ 55794 w 2506075"/>
              <a:gd name="connsiteY7" fmla="*/ 442432 h 884863"/>
              <a:gd name="connsiteX8" fmla="*/ 134226 w 2506075"/>
              <a:gd name="connsiteY8" fmla="*/ 571813 h 884863"/>
              <a:gd name="connsiteX9" fmla="*/ 352706 w 2506075"/>
              <a:gd name="connsiteY9" fmla="*/ 690594 h 884863"/>
              <a:gd name="connsiteX10" fmla="*/ 352706 w 2506075"/>
              <a:gd name="connsiteY10" fmla="*/ 750144 h 884863"/>
              <a:gd name="connsiteX11" fmla="*/ 0 w 2506075"/>
              <a:gd name="connsiteY11" fmla="*/ 442432 h 884863"/>
              <a:gd name="connsiteX12" fmla="*/ 1253038 w 2506075"/>
              <a:gd name="connsiteY12" fmla="*/ 0 h 884863"/>
              <a:gd name="connsiteX13" fmla="*/ 2506076 w 2506075"/>
              <a:gd name="connsiteY13" fmla="*/ 442432 h 884863"/>
              <a:gd name="connsiteX14" fmla="*/ 2165742 w 2506075"/>
              <a:gd name="connsiteY14" fmla="*/ 745569 h 884863"/>
              <a:gd name="connsiteX15" fmla="*/ 2165742 w 2506075"/>
              <a:gd name="connsiteY15" fmla="*/ 685795 h 884863"/>
              <a:gd name="connsiteX16" fmla="*/ 2371850 w 2506075"/>
              <a:gd name="connsiteY16" fmla="*/ 571813 h 884863"/>
              <a:gd name="connsiteX17" fmla="*/ 544530 w 2506075"/>
              <a:gd name="connsiteY17" fmla="*/ 807394 h 884863"/>
              <a:gd name="connsiteX18" fmla="*/ 878675 w 2506075"/>
              <a:gd name="connsiteY18" fmla="*/ 864778 h 884863"/>
              <a:gd name="connsiteX19" fmla="*/ 878675 w 2506075"/>
              <a:gd name="connsiteY19" fmla="*/ 808640 h 884863"/>
              <a:gd name="connsiteX20" fmla="*/ 544530 w 2506075"/>
              <a:gd name="connsiteY20" fmla="*/ 749940 h 884863"/>
              <a:gd name="connsiteX21" fmla="*/ 544530 w 2506075"/>
              <a:gd name="connsiteY21" fmla="*/ 807394 h 884863"/>
              <a:gd name="connsiteX22" fmla="*/ 1253038 w 2506075"/>
              <a:gd name="connsiteY22" fmla="*/ 884863 h 884863"/>
              <a:gd name="connsiteX23" fmla="*/ 1070499 w 2506075"/>
              <a:gd name="connsiteY23" fmla="*/ 880200 h 884863"/>
              <a:gd name="connsiteX24" fmla="*/ 1070499 w 2506075"/>
              <a:gd name="connsiteY24" fmla="*/ 824332 h 884863"/>
              <a:gd name="connsiteX25" fmla="*/ 1253038 w 2506075"/>
              <a:gd name="connsiteY25" fmla="*/ 829069 h 884863"/>
              <a:gd name="connsiteX26" fmla="*/ 1497457 w 2506075"/>
              <a:gd name="connsiteY26" fmla="*/ 820519 h 884863"/>
              <a:gd name="connsiteX27" fmla="*/ 1497457 w 2506075"/>
              <a:gd name="connsiteY27" fmla="*/ 876448 h 884863"/>
              <a:gd name="connsiteX28" fmla="*/ 1253038 w 2506075"/>
              <a:gd name="connsiteY28" fmla="*/ 884863 h 884863"/>
              <a:gd name="connsiteX29" fmla="*/ 1689281 w 2506075"/>
              <a:gd name="connsiteY29" fmla="*/ 857310 h 884863"/>
              <a:gd name="connsiteX30" fmla="*/ 1973923 w 2506075"/>
              <a:gd name="connsiteY30" fmla="*/ 804357 h 884863"/>
              <a:gd name="connsiteX31" fmla="*/ 1973923 w 2506075"/>
              <a:gd name="connsiteY31" fmla="*/ 746815 h 884863"/>
              <a:gd name="connsiteX32" fmla="*/ 1689281 w 2506075"/>
              <a:gd name="connsiteY32" fmla="*/ 801028 h 884863"/>
              <a:gd name="connsiteX33" fmla="*/ 1689281 w 2506075"/>
              <a:gd name="connsiteY33" fmla="*/ 857310 h 88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06075" h="884863">
                <a:moveTo>
                  <a:pt x="2371850" y="571813"/>
                </a:moveTo>
                <a:cubicBezTo>
                  <a:pt x="2428597" y="524444"/>
                  <a:pt x="2450282" y="480460"/>
                  <a:pt x="2450282" y="442432"/>
                </a:cubicBezTo>
                <a:cubicBezTo>
                  <a:pt x="2450282" y="404399"/>
                  <a:pt x="2428597" y="360419"/>
                  <a:pt x="2371850" y="313050"/>
                </a:cubicBezTo>
                <a:cubicBezTo>
                  <a:pt x="2315419" y="265937"/>
                  <a:pt x="2230422" y="221009"/>
                  <a:pt x="2120494" y="182195"/>
                </a:cubicBezTo>
                <a:cubicBezTo>
                  <a:pt x="1901135" y="104744"/>
                  <a:pt x="1594450" y="55794"/>
                  <a:pt x="1253038" y="55794"/>
                </a:cubicBezTo>
                <a:cubicBezTo>
                  <a:pt x="911626" y="55794"/>
                  <a:pt x="604941" y="104744"/>
                  <a:pt x="385582" y="182195"/>
                </a:cubicBezTo>
                <a:cubicBezTo>
                  <a:pt x="275654" y="221009"/>
                  <a:pt x="190657" y="265937"/>
                  <a:pt x="134226" y="313050"/>
                </a:cubicBezTo>
                <a:cubicBezTo>
                  <a:pt x="77479" y="360419"/>
                  <a:pt x="55794" y="404399"/>
                  <a:pt x="55794" y="442432"/>
                </a:cubicBezTo>
                <a:cubicBezTo>
                  <a:pt x="55794" y="480460"/>
                  <a:pt x="77479" y="524444"/>
                  <a:pt x="134226" y="571813"/>
                </a:cubicBezTo>
                <a:cubicBezTo>
                  <a:pt x="184896" y="614114"/>
                  <a:pt x="258600" y="654658"/>
                  <a:pt x="352706" y="690594"/>
                </a:cubicBezTo>
                <a:lnTo>
                  <a:pt x="352706" y="750144"/>
                </a:lnTo>
                <a:cubicBezTo>
                  <a:pt x="134370" y="670517"/>
                  <a:pt x="0" y="562017"/>
                  <a:pt x="0" y="442432"/>
                </a:cubicBezTo>
                <a:cubicBezTo>
                  <a:pt x="0" y="198082"/>
                  <a:pt x="561003" y="0"/>
                  <a:pt x="1253038" y="0"/>
                </a:cubicBezTo>
                <a:cubicBezTo>
                  <a:pt x="1945073" y="0"/>
                  <a:pt x="2506076" y="198082"/>
                  <a:pt x="2506076" y="442432"/>
                </a:cubicBezTo>
                <a:cubicBezTo>
                  <a:pt x="2506076" y="559738"/>
                  <a:pt x="2376774" y="666384"/>
                  <a:pt x="2165742" y="745569"/>
                </a:cubicBezTo>
                <a:lnTo>
                  <a:pt x="2165742" y="685795"/>
                </a:lnTo>
                <a:cubicBezTo>
                  <a:pt x="2253953" y="651064"/>
                  <a:pt x="2323421" y="612240"/>
                  <a:pt x="2371850" y="571813"/>
                </a:cubicBezTo>
                <a:close/>
                <a:moveTo>
                  <a:pt x="544530" y="807394"/>
                </a:moveTo>
                <a:cubicBezTo>
                  <a:pt x="646117" y="832031"/>
                  <a:pt x="758504" y="851513"/>
                  <a:pt x="878675" y="864778"/>
                </a:cubicBezTo>
                <a:lnTo>
                  <a:pt x="878675" y="808640"/>
                </a:lnTo>
                <a:cubicBezTo>
                  <a:pt x="757700" y="795035"/>
                  <a:pt x="645247" y="775056"/>
                  <a:pt x="544530" y="749940"/>
                </a:cubicBezTo>
                <a:lnTo>
                  <a:pt x="544530" y="807394"/>
                </a:lnTo>
                <a:close/>
                <a:moveTo>
                  <a:pt x="1253038" y="884863"/>
                </a:moveTo>
                <a:cubicBezTo>
                  <a:pt x="1191037" y="884863"/>
                  <a:pt x="1130087" y="883273"/>
                  <a:pt x="1070499" y="880200"/>
                </a:cubicBezTo>
                <a:lnTo>
                  <a:pt x="1070499" y="824332"/>
                </a:lnTo>
                <a:cubicBezTo>
                  <a:pt x="1129984" y="827447"/>
                  <a:pt x="1190935" y="829069"/>
                  <a:pt x="1253038" y="829069"/>
                </a:cubicBezTo>
                <a:cubicBezTo>
                  <a:pt x="1336864" y="829069"/>
                  <a:pt x="1418597" y="826117"/>
                  <a:pt x="1497457" y="820519"/>
                </a:cubicBezTo>
                <a:lnTo>
                  <a:pt x="1497457" y="876448"/>
                </a:lnTo>
                <a:cubicBezTo>
                  <a:pt x="1418406" y="881967"/>
                  <a:pt x="1336678" y="884863"/>
                  <a:pt x="1253038" y="884863"/>
                </a:cubicBezTo>
                <a:close/>
                <a:moveTo>
                  <a:pt x="1689281" y="857310"/>
                </a:moveTo>
                <a:cubicBezTo>
                  <a:pt x="1791063" y="843962"/>
                  <a:pt x="1886596" y="826080"/>
                  <a:pt x="1973923" y="804357"/>
                </a:cubicBezTo>
                <a:lnTo>
                  <a:pt x="1973923" y="746815"/>
                </a:lnTo>
                <a:cubicBezTo>
                  <a:pt x="1887294" y="768989"/>
                  <a:pt x="1791709" y="787336"/>
                  <a:pt x="1689281" y="801028"/>
                </a:cubicBezTo>
                <a:lnTo>
                  <a:pt x="1689281" y="857310"/>
                </a:lnTo>
                <a:close/>
              </a:path>
            </a:pathLst>
          </a:custGeom>
          <a:solidFill>
            <a:srgbClr val="0078D4"/>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A88F6A15-1F80-4525-83EF-6456428A003B}"/>
              </a:ext>
            </a:extLst>
          </p:cNvPr>
          <p:cNvGrpSpPr/>
          <p:nvPr/>
        </p:nvGrpSpPr>
        <p:grpSpPr>
          <a:xfrm>
            <a:off x="9280252" y="1342464"/>
            <a:ext cx="2081170" cy="4638848"/>
            <a:chOff x="9280252" y="1342464"/>
            <a:chExt cx="2081170" cy="4638848"/>
          </a:xfrm>
        </p:grpSpPr>
        <p:grpSp>
          <p:nvGrpSpPr>
            <p:cNvPr id="72" name="Group 71">
              <a:extLst>
                <a:ext uri="{FF2B5EF4-FFF2-40B4-BE49-F238E27FC236}">
                  <a16:creationId xmlns:a16="http://schemas.microsoft.com/office/drawing/2014/main" id="{F2A5FEDC-5A3E-4C7B-A908-916AE6FE502D}"/>
                </a:ext>
              </a:extLst>
            </p:cNvPr>
            <p:cNvGrpSpPr/>
            <p:nvPr/>
          </p:nvGrpSpPr>
          <p:grpSpPr>
            <a:xfrm>
              <a:off x="9280252" y="2346105"/>
              <a:ext cx="2081170" cy="2188744"/>
              <a:chOff x="3380872" y="2137210"/>
              <a:chExt cx="971523" cy="1021741"/>
            </a:xfrm>
          </p:grpSpPr>
          <p:sp>
            <p:nvSpPr>
              <p:cNvPr id="87" name="Freeform: Shape 86">
                <a:extLst>
                  <a:ext uri="{FF2B5EF4-FFF2-40B4-BE49-F238E27FC236}">
                    <a16:creationId xmlns:a16="http://schemas.microsoft.com/office/drawing/2014/main" id="{7795002F-8DA8-42BC-8326-33C5A802B66F}"/>
                  </a:ext>
                </a:extLst>
              </p:cNvPr>
              <p:cNvSpPr/>
              <p:nvPr/>
            </p:nvSpPr>
            <p:spPr>
              <a:xfrm>
                <a:off x="3587538" y="2137210"/>
                <a:ext cx="764857" cy="575574"/>
              </a:xfrm>
              <a:custGeom>
                <a:avLst/>
                <a:gdLst>
                  <a:gd name="connsiteX0" fmla="*/ 0 w 764857"/>
                  <a:gd name="connsiteY0" fmla="*/ 0 h 575574"/>
                  <a:gd name="connsiteX1" fmla="*/ 966 w 764857"/>
                  <a:gd name="connsiteY1" fmla="*/ 413332 h 575574"/>
                  <a:gd name="connsiteX2" fmla="*/ 764857 w 764857"/>
                  <a:gd name="connsiteY2" fmla="*/ 575574 h 575574"/>
                  <a:gd name="connsiteX3" fmla="*/ 764857 w 764857"/>
                  <a:gd name="connsiteY3" fmla="*/ 287787 h 575574"/>
                  <a:gd name="connsiteX4" fmla="*/ 0 w 764857"/>
                  <a:gd name="connsiteY4" fmla="*/ 0 h 57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57" h="575574">
                    <a:moveTo>
                      <a:pt x="0" y="0"/>
                    </a:moveTo>
                    <a:lnTo>
                      <a:pt x="966" y="413332"/>
                    </a:lnTo>
                    <a:lnTo>
                      <a:pt x="764857" y="575574"/>
                    </a:lnTo>
                    <a:lnTo>
                      <a:pt x="764857" y="287787"/>
                    </a:lnTo>
                    <a:lnTo>
                      <a:pt x="0" y="0"/>
                    </a:lnTo>
                    <a:close/>
                  </a:path>
                </a:pathLst>
              </a:custGeom>
              <a:solidFill>
                <a:srgbClr val="767676"/>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CB4A821A-FFD7-40E2-9047-CBACBBF276AC}"/>
                  </a:ext>
                </a:extLst>
              </p:cNvPr>
              <p:cNvSpPr/>
              <p:nvPr/>
            </p:nvSpPr>
            <p:spPr>
              <a:xfrm>
                <a:off x="3380872" y="2137210"/>
                <a:ext cx="207631" cy="509904"/>
              </a:xfrm>
              <a:custGeom>
                <a:avLst/>
                <a:gdLst>
                  <a:gd name="connsiteX0" fmla="*/ 206666 w 207631"/>
                  <a:gd name="connsiteY0" fmla="*/ 0 h 509904"/>
                  <a:gd name="connsiteX1" fmla="*/ 0 w 207631"/>
                  <a:gd name="connsiteY1" fmla="*/ 125545 h 509904"/>
                  <a:gd name="connsiteX2" fmla="*/ 0 w 207631"/>
                  <a:gd name="connsiteY2" fmla="*/ 509905 h 509904"/>
                  <a:gd name="connsiteX3" fmla="*/ 207632 w 207631"/>
                  <a:gd name="connsiteY3" fmla="*/ 413332 h 509904"/>
                </a:gdLst>
                <a:ahLst/>
                <a:cxnLst>
                  <a:cxn ang="0">
                    <a:pos x="connsiteX0" y="connsiteY0"/>
                  </a:cxn>
                  <a:cxn ang="0">
                    <a:pos x="connsiteX1" y="connsiteY1"/>
                  </a:cxn>
                  <a:cxn ang="0">
                    <a:pos x="connsiteX2" y="connsiteY2"/>
                  </a:cxn>
                  <a:cxn ang="0">
                    <a:pos x="connsiteX3" y="connsiteY3"/>
                  </a:cxn>
                </a:cxnLst>
                <a:rect l="l" t="t" r="r" b="b"/>
                <a:pathLst>
                  <a:path w="207631" h="509904">
                    <a:moveTo>
                      <a:pt x="206666" y="0"/>
                    </a:moveTo>
                    <a:lnTo>
                      <a:pt x="0" y="125545"/>
                    </a:lnTo>
                    <a:lnTo>
                      <a:pt x="0" y="509905"/>
                    </a:lnTo>
                    <a:lnTo>
                      <a:pt x="207632" y="413332"/>
                    </a:lnTo>
                  </a:path>
                </a:pathLst>
              </a:custGeom>
              <a:solidFill>
                <a:srgbClr val="999999"/>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9DCC3084-01F8-4BD4-A22D-6C4620FA8FAE}"/>
                  </a:ext>
                </a:extLst>
              </p:cNvPr>
              <p:cNvSpPr/>
              <p:nvPr/>
            </p:nvSpPr>
            <p:spPr>
              <a:xfrm>
                <a:off x="3936167" y="2326493"/>
                <a:ext cx="69532" cy="249158"/>
              </a:xfrm>
              <a:custGeom>
                <a:avLst/>
                <a:gdLst>
                  <a:gd name="connsiteX0" fmla="*/ 0 w 69532"/>
                  <a:gd name="connsiteY0" fmla="*/ 229843 h 249158"/>
                  <a:gd name="connsiteX1" fmla="*/ 69532 w 69532"/>
                  <a:gd name="connsiteY1" fmla="*/ 249158 h 249158"/>
                  <a:gd name="connsiteX2" fmla="*/ 69532 w 69532"/>
                  <a:gd name="connsiteY2" fmla="*/ 24143 h 249158"/>
                  <a:gd name="connsiteX3" fmla="*/ 0 w 69532"/>
                  <a:gd name="connsiteY3" fmla="*/ 0 h 249158"/>
                  <a:gd name="connsiteX4" fmla="*/ 0 w 69532"/>
                  <a:gd name="connsiteY4" fmla="*/ 229843 h 249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49158">
                    <a:moveTo>
                      <a:pt x="0" y="229843"/>
                    </a:moveTo>
                    <a:lnTo>
                      <a:pt x="69532" y="249158"/>
                    </a:lnTo>
                    <a:lnTo>
                      <a:pt x="69532" y="24143"/>
                    </a:lnTo>
                    <a:lnTo>
                      <a:pt x="0" y="0"/>
                    </a:lnTo>
                    <a:lnTo>
                      <a:pt x="0" y="229843"/>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3FE5E159-B3DA-4B7B-BA18-2B7675A947D9}"/>
                  </a:ext>
                </a:extLst>
              </p:cNvPr>
              <p:cNvSpPr/>
              <p:nvPr/>
            </p:nvSpPr>
            <p:spPr>
              <a:xfrm>
                <a:off x="3797102" y="2279172"/>
                <a:ext cx="69532" cy="259781"/>
              </a:xfrm>
              <a:custGeom>
                <a:avLst/>
                <a:gdLst>
                  <a:gd name="connsiteX0" fmla="*/ 69533 w 69532"/>
                  <a:gd name="connsiteY0" fmla="*/ 25109 h 259781"/>
                  <a:gd name="connsiteX1" fmla="*/ 0 w 69532"/>
                  <a:gd name="connsiteY1" fmla="*/ 0 h 259781"/>
                  <a:gd name="connsiteX2" fmla="*/ 0 w 69532"/>
                  <a:gd name="connsiteY2" fmla="*/ 240467 h 259781"/>
                  <a:gd name="connsiteX3" fmla="*/ 69533 w 69532"/>
                  <a:gd name="connsiteY3" fmla="*/ 259781 h 259781"/>
                  <a:gd name="connsiteX4" fmla="*/ 69533 w 69532"/>
                  <a:gd name="connsiteY4" fmla="*/ 25109 h 259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59781">
                    <a:moveTo>
                      <a:pt x="69533" y="25109"/>
                    </a:moveTo>
                    <a:lnTo>
                      <a:pt x="0" y="0"/>
                    </a:lnTo>
                    <a:lnTo>
                      <a:pt x="0" y="240467"/>
                    </a:lnTo>
                    <a:lnTo>
                      <a:pt x="69533" y="259781"/>
                    </a:lnTo>
                    <a:lnTo>
                      <a:pt x="69533" y="25109"/>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1" name="Freeform: Shape 90">
                <a:extLst>
                  <a:ext uri="{FF2B5EF4-FFF2-40B4-BE49-F238E27FC236}">
                    <a16:creationId xmlns:a16="http://schemas.microsoft.com/office/drawing/2014/main" id="{DAB51958-4ABF-4AAE-8198-D9B07652354B}"/>
                  </a:ext>
                </a:extLst>
              </p:cNvPr>
              <p:cNvSpPr/>
              <p:nvPr/>
            </p:nvSpPr>
            <p:spPr>
              <a:xfrm>
                <a:off x="4075232" y="2374779"/>
                <a:ext cx="69532" cy="237569"/>
              </a:xfrm>
              <a:custGeom>
                <a:avLst/>
                <a:gdLst>
                  <a:gd name="connsiteX0" fmla="*/ 0 w 69532"/>
                  <a:gd name="connsiteY0" fmla="*/ 219220 h 237569"/>
                  <a:gd name="connsiteX1" fmla="*/ 67601 w 69532"/>
                  <a:gd name="connsiteY1" fmla="*/ 237569 h 237569"/>
                  <a:gd name="connsiteX2" fmla="*/ 69533 w 69532"/>
                  <a:gd name="connsiteY2" fmla="*/ 23177 h 237569"/>
                  <a:gd name="connsiteX3" fmla="*/ 0 w 69532"/>
                  <a:gd name="connsiteY3" fmla="*/ 0 h 237569"/>
                  <a:gd name="connsiteX4" fmla="*/ 0 w 69532"/>
                  <a:gd name="connsiteY4" fmla="*/ 219220 h 2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37569">
                    <a:moveTo>
                      <a:pt x="0" y="219220"/>
                    </a:moveTo>
                    <a:lnTo>
                      <a:pt x="67601" y="237569"/>
                    </a:lnTo>
                    <a:lnTo>
                      <a:pt x="69533" y="23177"/>
                    </a:lnTo>
                    <a:lnTo>
                      <a:pt x="0" y="0"/>
                    </a:lnTo>
                    <a:lnTo>
                      <a:pt x="0" y="219220"/>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9A0395AE-5AAD-4F15-B52D-638CEC48F89C}"/>
                  </a:ext>
                </a:extLst>
              </p:cNvPr>
              <p:cNvSpPr/>
              <p:nvPr/>
            </p:nvSpPr>
            <p:spPr>
              <a:xfrm>
                <a:off x="3659002" y="2233783"/>
                <a:ext cx="69532" cy="267506"/>
              </a:xfrm>
              <a:custGeom>
                <a:avLst/>
                <a:gdLst>
                  <a:gd name="connsiteX0" fmla="*/ 0 w 69532"/>
                  <a:gd name="connsiteY0" fmla="*/ 250124 h 267506"/>
                  <a:gd name="connsiteX1" fmla="*/ 69532 w 69532"/>
                  <a:gd name="connsiteY1" fmla="*/ 267507 h 267506"/>
                  <a:gd name="connsiteX2" fmla="*/ 69532 w 69532"/>
                  <a:gd name="connsiteY2" fmla="*/ 23178 h 267506"/>
                  <a:gd name="connsiteX3" fmla="*/ 0 w 69532"/>
                  <a:gd name="connsiteY3" fmla="*/ 0 h 267506"/>
                  <a:gd name="connsiteX4" fmla="*/ 0 w 69532"/>
                  <a:gd name="connsiteY4" fmla="*/ 250124 h 26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7506">
                    <a:moveTo>
                      <a:pt x="0" y="250124"/>
                    </a:moveTo>
                    <a:lnTo>
                      <a:pt x="69532" y="267507"/>
                    </a:lnTo>
                    <a:lnTo>
                      <a:pt x="69532" y="23178"/>
                    </a:lnTo>
                    <a:lnTo>
                      <a:pt x="0" y="0"/>
                    </a:lnTo>
                    <a:lnTo>
                      <a:pt x="0" y="250124"/>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3" name="Freeform: Shape 92">
                <a:extLst>
                  <a:ext uri="{FF2B5EF4-FFF2-40B4-BE49-F238E27FC236}">
                    <a16:creationId xmlns:a16="http://schemas.microsoft.com/office/drawing/2014/main" id="{D8939417-7D05-428D-B770-9404F0D917AB}"/>
                  </a:ext>
                </a:extLst>
              </p:cNvPr>
              <p:cNvSpPr/>
              <p:nvPr/>
            </p:nvSpPr>
            <p:spPr>
              <a:xfrm>
                <a:off x="4213331" y="2421134"/>
                <a:ext cx="69532" cy="228877"/>
              </a:xfrm>
              <a:custGeom>
                <a:avLst/>
                <a:gdLst>
                  <a:gd name="connsiteX0" fmla="*/ 69533 w 69532"/>
                  <a:gd name="connsiteY0" fmla="*/ 24143 h 228877"/>
                  <a:gd name="connsiteX1" fmla="*/ 0 w 69532"/>
                  <a:gd name="connsiteY1" fmla="*/ 0 h 228877"/>
                  <a:gd name="connsiteX2" fmla="*/ 0 w 69532"/>
                  <a:gd name="connsiteY2" fmla="*/ 209563 h 228877"/>
                  <a:gd name="connsiteX3" fmla="*/ 69533 w 69532"/>
                  <a:gd name="connsiteY3" fmla="*/ 228878 h 228877"/>
                  <a:gd name="connsiteX4" fmla="*/ 69533 w 69532"/>
                  <a:gd name="connsiteY4" fmla="*/ 24143 h 228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28877">
                    <a:moveTo>
                      <a:pt x="69533" y="24143"/>
                    </a:moveTo>
                    <a:lnTo>
                      <a:pt x="0" y="0"/>
                    </a:lnTo>
                    <a:lnTo>
                      <a:pt x="0" y="209563"/>
                    </a:lnTo>
                    <a:lnTo>
                      <a:pt x="69533" y="228878"/>
                    </a:lnTo>
                    <a:lnTo>
                      <a:pt x="69533" y="24143"/>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EBBEA37E-E78D-4146-8449-83488BF07145}"/>
                  </a:ext>
                </a:extLst>
              </p:cNvPr>
              <p:cNvSpPr/>
              <p:nvPr/>
            </p:nvSpPr>
            <p:spPr>
              <a:xfrm>
                <a:off x="3416604" y="2232817"/>
                <a:ext cx="103332" cy="331245"/>
              </a:xfrm>
              <a:custGeom>
                <a:avLst/>
                <a:gdLst>
                  <a:gd name="connsiteX0" fmla="*/ 34766 w 103332"/>
                  <a:gd name="connsiteY0" fmla="*/ 310965 h 331245"/>
                  <a:gd name="connsiteX1" fmla="*/ 0 w 103332"/>
                  <a:gd name="connsiteY1" fmla="*/ 331245 h 331245"/>
                  <a:gd name="connsiteX2" fmla="*/ 0 w 103332"/>
                  <a:gd name="connsiteY2" fmla="*/ 57944 h 331245"/>
                  <a:gd name="connsiteX3" fmla="*/ 34766 w 103332"/>
                  <a:gd name="connsiteY3" fmla="*/ 39595 h 331245"/>
                  <a:gd name="connsiteX4" fmla="*/ 103333 w 103332"/>
                  <a:gd name="connsiteY4" fmla="*/ 0 h 331245"/>
                  <a:gd name="connsiteX5" fmla="*/ 67601 w 103332"/>
                  <a:gd name="connsiteY5" fmla="*/ 23177 h 331245"/>
                  <a:gd name="connsiteX6" fmla="*/ 67601 w 103332"/>
                  <a:gd name="connsiteY6" fmla="*/ 288753 h 331245"/>
                  <a:gd name="connsiteX7" fmla="*/ 103333 w 103332"/>
                  <a:gd name="connsiteY7" fmla="*/ 269438 h 3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32" h="331245">
                    <a:moveTo>
                      <a:pt x="34766" y="310965"/>
                    </a:moveTo>
                    <a:lnTo>
                      <a:pt x="0" y="331245"/>
                    </a:lnTo>
                    <a:lnTo>
                      <a:pt x="0" y="57944"/>
                    </a:lnTo>
                    <a:lnTo>
                      <a:pt x="34766" y="39595"/>
                    </a:lnTo>
                    <a:close/>
                    <a:moveTo>
                      <a:pt x="103333" y="0"/>
                    </a:moveTo>
                    <a:lnTo>
                      <a:pt x="67601" y="23177"/>
                    </a:lnTo>
                    <a:lnTo>
                      <a:pt x="67601" y="288753"/>
                    </a:lnTo>
                    <a:lnTo>
                      <a:pt x="103333" y="269438"/>
                    </a:lnTo>
                    <a:close/>
                  </a:path>
                </a:pathLst>
              </a:custGeom>
              <a:solidFill>
                <a:srgbClr val="B3B3B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D231748C-54AB-4514-87DF-A7B071264EF1}"/>
                  </a:ext>
                </a:extLst>
              </p:cNvPr>
              <p:cNvSpPr/>
              <p:nvPr/>
            </p:nvSpPr>
            <p:spPr>
              <a:xfrm>
                <a:off x="3380872" y="2550542"/>
                <a:ext cx="971523" cy="233706"/>
              </a:xfrm>
              <a:custGeom>
                <a:avLst/>
                <a:gdLst>
                  <a:gd name="connsiteX0" fmla="*/ 971523 w 971523"/>
                  <a:gd name="connsiteY0" fmla="*/ 162242 h 233706"/>
                  <a:gd name="connsiteX1" fmla="*/ 762926 w 971523"/>
                  <a:gd name="connsiteY1" fmla="*/ 233706 h 233706"/>
                  <a:gd name="connsiteX2" fmla="*/ 0 w 971523"/>
                  <a:gd name="connsiteY2" fmla="*/ 96573 h 233706"/>
                  <a:gd name="connsiteX3" fmla="*/ 207632 w 971523"/>
                  <a:gd name="connsiteY3" fmla="*/ 0 h 233706"/>
                  <a:gd name="connsiteX4" fmla="*/ 971523 w 971523"/>
                  <a:gd name="connsiteY4" fmla="*/ 162242 h 23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23" h="233706">
                    <a:moveTo>
                      <a:pt x="971523" y="162242"/>
                    </a:moveTo>
                    <a:lnTo>
                      <a:pt x="762926" y="233706"/>
                    </a:lnTo>
                    <a:lnTo>
                      <a:pt x="0" y="96573"/>
                    </a:lnTo>
                    <a:lnTo>
                      <a:pt x="207632" y="0"/>
                    </a:lnTo>
                    <a:lnTo>
                      <a:pt x="971523" y="162242"/>
                    </a:lnTo>
                    <a:close/>
                  </a:path>
                </a:pathLst>
              </a:custGeom>
              <a:solidFill>
                <a:srgbClr val="333132"/>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B50FE4EB-FC31-4A6F-B3AF-7798354D524D}"/>
                  </a:ext>
                </a:extLst>
              </p:cNvPr>
              <p:cNvSpPr/>
              <p:nvPr/>
            </p:nvSpPr>
            <p:spPr>
              <a:xfrm>
                <a:off x="3584641" y="2613314"/>
                <a:ext cx="767754" cy="539842"/>
              </a:xfrm>
              <a:custGeom>
                <a:avLst/>
                <a:gdLst>
                  <a:gd name="connsiteX0" fmla="*/ 767754 w 767754"/>
                  <a:gd name="connsiteY0" fmla="*/ 394017 h 539842"/>
                  <a:gd name="connsiteX1" fmla="*/ 0 w 767754"/>
                  <a:gd name="connsiteY1" fmla="*/ 539842 h 539842"/>
                  <a:gd name="connsiteX2" fmla="*/ 3863 w 767754"/>
                  <a:gd name="connsiteY2" fmla="*/ 0 h 539842"/>
                  <a:gd name="connsiteX3" fmla="*/ 767754 w 767754"/>
                  <a:gd name="connsiteY3" fmla="*/ 141962 h 539842"/>
                  <a:gd name="connsiteX4" fmla="*/ 767754 w 767754"/>
                  <a:gd name="connsiteY4" fmla="*/ 394017 h 53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754" h="539842">
                    <a:moveTo>
                      <a:pt x="767754" y="394017"/>
                    </a:moveTo>
                    <a:lnTo>
                      <a:pt x="0" y="539842"/>
                    </a:lnTo>
                    <a:lnTo>
                      <a:pt x="3863" y="0"/>
                    </a:lnTo>
                    <a:lnTo>
                      <a:pt x="767754" y="141962"/>
                    </a:lnTo>
                    <a:lnTo>
                      <a:pt x="767754" y="394017"/>
                    </a:lnTo>
                    <a:close/>
                  </a:path>
                </a:pathLst>
              </a:custGeom>
              <a:solidFill>
                <a:srgbClr val="767676"/>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5F810F4E-386B-4EBF-B275-D33F14CB5785}"/>
                  </a:ext>
                </a:extLst>
              </p:cNvPr>
              <p:cNvSpPr/>
              <p:nvPr/>
            </p:nvSpPr>
            <p:spPr>
              <a:xfrm>
                <a:off x="3659002" y="2721476"/>
                <a:ext cx="69532" cy="342833"/>
              </a:xfrm>
              <a:custGeom>
                <a:avLst/>
                <a:gdLst>
                  <a:gd name="connsiteX0" fmla="*/ 0 w 69532"/>
                  <a:gd name="connsiteY0" fmla="*/ 342834 h 342833"/>
                  <a:gd name="connsiteX1" fmla="*/ 0 w 69532"/>
                  <a:gd name="connsiteY1" fmla="*/ 0 h 342833"/>
                  <a:gd name="connsiteX2" fmla="*/ 69532 w 69532"/>
                  <a:gd name="connsiteY2" fmla="*/ 8691 h 342833"/>
                  <a:gd name="connsiteX3" fmla="*/ 69532 w 69532"/>
                  <a:gd name="connsiteY3" fmla="*/ 331245 h 342833"/>
                  <a:gd name="connsiteX4" fmla="*/ 0 w 69532"/>
                  <a:gd name="connsiteY4" fmla="*/ 342834 h 3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342833">
                    <a:moveTo>
                      <a:pt x="0" y="342834"/>
                    </a:moveTo>
                    <a:lnTo>
                      <a:pt x="0" y="0"/>
                    </a:lnTo>
                    <a:lnTo>
                      <a:pt x="69532" y="8691"/>
                    </a:lnTo>
                    <a:lnTo>
                      <a:pt x="69532" y="331245"/>
                    </a:lnTo>
                    <a:lnTo>
                      <a:pt x="0" y="342834"/>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BB05B137-20A2-4586-8F38-07BE15E710D3}"/>
                  </a:ext>
                </a:extLst>
              </p:cNvPr>
              <p:cNvSpPr/>
              <p:nvPr/>
            </p:nvSpPr>
            <p:spPr>
              <a:xfrm>
                <a:off x="3797102" y="2738859"/>
                <a:ext cx="69532" cy="303238"/>
              </a:xfrm>
              <a:custGeom>
                <a:avLst/>
                <a:gdLst>
                  <a:gd name="connsiteX0" fmla="*/ 69533 w 69532"/>
                  <a:gd name="connsiteY0" fmla="*/ 290684 h 303238"/>
                  <a:gd name="connsiteX1" fmla="*/ 0 w 69532"/>
                  <a:gd name="connsiteY1" fmla="*/ 303239 h 303238"/>
                  <a:gd name="connsiteX2" fmla="*/ 0 w 69532"/>
                  <a:gd name="connsiteY2" fmla="*/ 0 h 303238"/>
                  <a:gd name="connsiteX3" fmla="*/ 69533 w 69532"/>
                  <a:gd name="connsiteY3" fmla="*/ 10623 h 303238"/>
                  <a:gd name="connsiteX4" fmla="*/ 69533 w 69532"/>
                  <a:gd name="connsiteY4" fmla="*/ 290684 h 303238"/>
                  <a:gd name="connsiteX5" fmla="*/ 69533 w 69532"/>
                  <a:gd name="connsiteY5" fmla="*/ 290684 h 30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32" h="303238">
                    <a:moveTo>
                      <a:pt x="69533" y="290684"/>
                    </a:moveTo>
                    <a:lnTo>
                      <a:pt x="0" y="303239"/>
                    </a:lnTo>
                    <a:lnTo>
                      <a:pt x="0" y="0"/>
                    </a:lnTo>
                    <a:lnTo>
                      <a:pt x="69533" y="10623"/>
                    </a:lnTo>
                    <a:lnTo>
                      <a:pt x="69533" y="290684"/>
                    </a:lnTo>
                    <a:lnTo>
                      <a:pt x="69533" y="290684"/>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A5D5CB60-570A-442A-B7C3-194A97DCD45A}"/>
                  </a:ext>
                </a:extLst>
              </p:cNvPr>
              <p:cNvSpPr/>
              <p:nvPr/>
            </p:nvSpPr>
            <p:spPr>
              <a:xfrm>
                <a:off x="3936167" y="2756242"/>
                <a:ext cx="69532" cy="262678"/>
              </a:xfrm>
              <a:custGeom>
                <a:avLst/>
                <a:gdLst>
                  <a:gd name="connsiteX0" fmla="*/ 0 w 69532"/>
                  <a:gd name="connsiteY0" fmla="*/ 262678 h 262678"/>
                  <a:gd name="connsiteX1" fmla="*/ 0 w 69532"/>
                  <a:gd name="connsiteY1" fmla="*/ 0 h 262678"/>
                  <a:gd name="connsiteX2" fmla="*/ 69532 w 69532"/>
                  <a:gd name="connsiteY2" fmla="*/ 8692 h 262678"/>
                  <a:gd name="connsiteX3" fmla="*/ 69532 w 69532"/>
                  <a:gd name="connsiteY3" fmla="*/ 250124 h 262678"/>
                  <a:gd name="connsiteX4" fmla="*/ 0 w 69532"/>
                  <a:gd name="connsiteY4" fmla="*/ 262678 h 26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2678">
                    <a:moveTo>
                      <a:pt x="0" y="262678"/>
                    </a:moveTo>
                    <a:lnTo>
                      <a:pt x="0" y="0"/>
                    </a:lnTo>
                    <a:lnTo>
                      <a:pt x="69532" y="8692"/>
                    </a:lnTo>
                    <a:lnTo>
                      <a:pt x="69532" y="250124"/>
                    </a:lnTo>
                    <a:lnTo>
                      <a:pt x="0" y="262678"/>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8AB2217F-A858-4A6C-B8FE-5B789EB24ED9}"/>
                  </a:ext>
                </a:extLst>
              </p:cNvPr>
              <p:cNvSpPr/>
              <p:nvPr/>
            </p:nvSpPr>
            <p:spPr>
              <a:xfrm>
                <a:off x="4075232" y="2773625"/>
                <a:ext cx="68566" cy="221151"/>
              </a:xfrm>
              <a:custGeom>
                <a:avLst/>
                <a:gdLst>
                  <a:gd name="connsiteX0" fmla="*/ 68567 w 68566"/>
                  <a:gd name="connsiteY0" fmla="*/ 208597 h 221151"/>
                  <a:gd name="connsiteX1" fmla="*/ 0 w 68566"/>
                  <a:gd name="connsiteY1" fmla="*/ 221152 h 221151"/>
                  <a:gd name="connsiteX2" fmla="*/ 0 w 68566"/>
                  <a:gd name="connsiteY2" fmla="*/ 0 h 221151"/>
                  <a:gd name="connsiteX3" fmla="*/ 68567 w 68566"/>
                  <a:gd name="connsiteY3" fmla="*/ 10623 h 221151"/>
                  <a:gd name="connsiteX4" fmla="*/ 68567 w 68566"/>
                  <a:gd name="connsiteY4" fmla="*/ 208597 h 221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66" h="221151">
                    <a:moveTo>
                      <a:pt x="68567" y="208597"/>
                    </a:moveTo>
                    <a:lnTo>
                      <a:pt x="0" y="221152"/>
                    </a:lnTo>
                    <a:lnTo>
                      <a:pt x="0" y="0"/>
                    </a:lnTo>
                    <a:lnTo>
                      <a:pt x="68567" y="10623"/>
                    </a:lnTo>
                    <a:lnTo>
                      <a:pt x="68567" y="208597"/>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1" name="Freeform: Shape 100">
                <a:extLst>
                  <a:ext uri="{FF2B5EF4-FFF2-40B4-BE49-F238E27FC236}">
                    <a16:creationId xmlns:a16="http://schemas.microsoft.com/office/drawing/2014/main" id="{280FE1E5-AD3F-4AB8-849F-AD92596478E3}"/>
                  </a:ext>
                </a:extLst>
              </p:cNvPr>
              <p:cNvSpPr/>
              <p:nvPr/>
            </p:nvSpPr>
            <p:spPr>
              <a:xfrm>
                <a:off x="4213331" y="2791008"/>
                <a:ext cx="71464" cy="181557"/>
              </a:xfrm>
              <a:custGeom>
                <a:avLst/>
                <a:gdLst>
                  <a:gd name="connsiteX0" fmla="*/ 71464 w 71464"/>
                  <a:gd name="connsiteY0" fmla="*/ 169003 h 181557"/>
                  <a:gd name="connsiteX1" fmla="*/ 0 w 71464"/>
                  <a:gd name="connsiteY1" fmla="*/ 181557 h 181557"/>
                  <a:gd name="connsiteX2" fmla="*/ 0 w 71464"/>
                  <a:gd name="connsiteY2" fmla="*/ 0 h 181557"/>
                  <a:gd name="connsiteX3" fmla="*/ 66635 w 71464"/>
                  <a:gd name="connsiteY3" fmla="*/ 8692 h 181557"/>
                  <a:gd name="connsiteX4" fmla="*/ 71464 w 71464"/>
                  <a:gd name="connsiteY4" fmla="*/ 169003 h 181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64" h="181557">
                    <a:moveTo>
                      <a:pt x="71464" y="169003"/>
                    </a:moveTo>
                    <a:lnTo>
                      <a:pt x="0" y="181557"/>
                    </a:lnTo>
                    <a:lnTo>
                      <a:pt x="0" y="0"/>
                    </a:lnTo>
                    <a:lnTo>
                      <a:pt x="66635" y="8692"/>
                    </a:lnTo>
                    <a:lnTo>
                      <a:pt x="71464" y="169003"/>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2" name="Freeform: Shape 101">
                <a:extLst>
                  <a:ext uri="{FF2B5EF4-FFF2-40B4-BE49-F238E27FC236}">
                    <a16:creationId xmlns:a16="http://schemas.microsoft.com/office/drawing/2014/main" id="{E7989B79-1BD7-4236-A212-AF8C0CE1F26F}"/>
                  </a:ext>
                </a:extLst>
              </p:cNvPr>
              <p:cNvSpPr/>
              <p:nvPr/>
            </p:nvSpPr>
            <p:spPr>
              <a:xfrm>
                <a:off x="3380872" y="2618143"/>
                <a:ext cx="208597" cy="540808"/>
              </a:xfrm>
              <a:custGeom>
                <a:avLst/>
                <a:gdLst>
                  <a:gd name="connsiteX0" fmla="*/ 0 w 208597"/>
                  <a:gd name="connsiteY0" fmla="*/ 411401 h 540808"/>
                  <a:gd name="connsiteX1" fmla="*/ 0 w 208597"/>
                  <a:gd name="connsiteY1" fmla="*/ 96573 h 540808"/>
                  <a:gd name="connsiteX2" fmla="*/ 208597 w 208597"/>
                  <a:gd name="connsiteY2" fmla="*/ 0 h 540808"/>
                  <a:gd name="connsiteX3" fmla="*/ 208597 w 208597"/>
                  <a:gd name="connsiteY3" fmla="*/ 540808 h 540808"/>
                </a:gdLst>
                <a:ahLst/>
                <a:cxnLst>
                  <a:cxn ang="0">
                    <a:pos x="connsiteX0" y="connsiteY0"/>
                  </a:cxn>
                  <a:cxn ang="0">
                    <a:pos x="connsiteX1" y="connsiteY1"/>
                  </a:cxn>
                  <a:cxn ang="0">
                    <a:pos x="connsiteX2" y="connsiteY2"/>
                  </a:cxn>
                  <a:cxn ang="0">
                    <a:pos x="connsiteX3" y="connsiteY3"/>
                  </a:cxn>
                </a:cxnLst>
                <a:rect l="l" t="t" r="r" b="b"/>
                <a:pathLst>
                  <a:path w="208597" h="540808">
                    <a:moveTo>
                      <a:pt x="0" y="411401"/>
                    </a:moveTo>
                    <a:lnTo>
                      <a:pt x="0" y="96573"/>
                    </a:lnTo>
                    <a:lnTo>
                      <a:pt x="208597" y="0"/>
                    </a:lnTo>
                    <a:lnTo>
                      <a:pt x="208597" y="540808"/>
                    </a:lnTo>
                    <a:close/>
                  </a:path>
                </a:pathLst>
              </a:custGeom>
              <a:solidFill>
                <a:srgbClr val="999999"/>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3" name="Freeform: Shape 102">
                <a:extLst>
                  <a:ext uri="{FF2B5EF4-FFF2-40B4-BE49-F238E27FC236}">
                    <a16:creationId xmlns:a16="http://schemas.microsoft.com/office/drawing/2014/main" id="{B60D3D0E-AE1A-489B-A6C8-98B7B72268E4}"/>
                  </a:ext>
                </a:extLst>
              </p:cNvPr>
              <p:cNvSpPr/>
              <p:nvPr/>
            </p:nvSpPr>
            <p:spPr>
              <a:xfrm>
                <a:off x="3415639" y="2695401"/>
                <a:ext cx="105264" cy="372771"/>
              </a:xfrm>
              <a:custGeom>
                <a:avLst/>
                <a:gdLst>
                  <a:gd name="connsiteX0" fmla="*/ 30903 w 105264"/>
                  <a:gd name="connsiteY0" fmla="*/ 333176 h 372771"/>
                  <a:gd name="connsiteX1" fmla="*/ 0 w 105264"/>
                  <a:gd name="connsiteY1" fmla="*/ 317725 h 372771"/>
                  <a:gd name="connsiteX2" fmla="*/ 0 w 105264"/>
                  <a:gd name="connsiteY2" fmla="*/ 51184 h 372771"/>
                  <a:gd name="connsiteX3" fmla="*/ 30903 w 105264"/>
                  <a:gd name="connsiteY3" fmla="*/ 36698 h 372771"/>
                  <a:gd name="connsiteX4" fmla="*/ 105264 w 105264"/>
                  <a:gd name="connsiteY4" fmla="*/ 0 h 372771"/>
                  <a:gd name="connsiteX5" fmla="*/ 68567 w 105264"/>
                  <a:gd name="connsiteY5" fmla="*/ 18349 h 372771"/>
                  <a:gd name="connsiteX6" fmla="*/ 68567 w 105264"/>
                  <a:gd name="connsiteY6" fmla="*/ 354423 h 372771"/>
                  <a:gd name="connsiteX7" fmla="*/ 104299 w 105264"/>
                  <a:gd name="connsiteY7" fmla="*/ 372771 h 372771"/>
                  <a:gd name="connsiteX8" fmla="*/ 104299 w 105264"/>
                  <a:gd name="connsiteY8" fmla="*/ 0 h 37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64" h="372771">
                    <a:moveTo>
                      <a:pt x="30903" y="333176"/>
                    </a:moveTo>
                    <a:lnTo>
                      <a:pt x="0" y="317725"/>
                    </a:lnTo>
                    <a:lnTo>
                      <a:pt x="0" y="51184"/>
                    </a:lnTo>
                    <a:lnTo>
                      <a:pt x="30903" y="36698"/>
                    </a:lnTo>
                    <a:close/>
                    <a:moveTo>
                      <a:pt x="105264" y="0"/>
                    </a:moveTo>
                    <a:lnTo>
                      <a:pt x="68567" y="18349"/>
                    </a:lnTo>
                    <a:lnTo>
                      <a:pt x="68567" y="354423"/>
                    </a:lnTo>
                    <a:lnTo>
                      <a:pt x="104299" y="372771"/>
                    </a:lnTo>
                    <a:lnTo>
                      <a:pt x="104299" y="0"/>
                    </a:lnTo>
                    <a:close/>
                  </a:path>
                </a:pathLst>
              </a:custGeom>
              <a:solidFill>
                <a:srgbClr val="B3B3B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75" name="Freeform: Shape 74">
              <a:extLst>
                <a:ext uri="{FF2B5EF4-FFF2-40B4-BE49-F238E27FC236}">
                  <a16:creationId xmlns:a16="http://schemas.microsoft.com/office/drawing/2014/main" id="{865C2A9B-0A01-4524-8549-5FA64E9FD753}"/>
                </a:ext>
              </a:extLst>
            </p:cNvPr>
            <p:cNvSpPr/>
            <p:nvPr/>
          </p:nvSpPr>
          <p:spPr>
            <a:xfrm>
              <a:off x="9453708" y="4619012"/>
              <a:ext cx="92989" cy="1185620"/>
            </a:xfrm>
            <a:custGeom>
              <a:avLst/>
              <a:gdLst>
                <a:gd name="connsiteX0" fmla="*/ 46495 w 92989"/>
                <a:gd name="connsiteY0" fmla="*/ 0 h 1185620"/>
                <a:gd name="connsiteX1" fmla="*/ 92990 w 92989"/>
                <a:gd name="connsiteY1" fmla="*/ 46434 h 1185620"/>
                <a:gd name="connsiteX2" fmla="*/ 92990 w 92989"/>
                <a:gd name="connsiteY2" fmla="*/ 1139172 h 1185620"/>
                <a:gd name="connsiteX3" fmla="*/ 46495 w 92989"/>
                <a:gd name="connsiteY3" fmla="*/ 1185620 h 1185620"/>
                <a:gd name="connsiteX4" fmla="*/ 0 w 92989"/>
                <a:gd name="connsiteY4" fmla="*/ 1139172 h 1185620"/>
                <a:gd name="connsiteX5" fmla="*/ 0 w 92989"/>
                <a:gd name="connsiteY5" fmla="*/ 46434 h 1185620"/>
                <a:gd name="connsiteX6" fmla="*/ 46495 w 92989"/>
                <a:gd name="connsiteY6" fmla="*/ 0 h 1185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1185620">
                  <a:moveTo>
                    <a:pt x="46495" y="0"/>
                  </a:moveTo>
                  <a:cubicBezTo>
                    <a:pt x="72174" y="0"/>
                    <a:pt x="92990" y="20788"/>
                    <a:pt x="92990" y="46434"/>
                  </a:cubicBezTo>
                  <a:lnTo>
                    <a:pt x="92990" y="1139172"/>
                  </a:lnTo>
                  <a:cubicBezTo>
                    <a:pt x="92990" y="1164837"/>
                    <a:pt x="72174" y="1185620"/>
                    <a:pt x="46495" y="1185620"/>
                  </a:cubicBezTo>
                  <a:cubicBezTo>
                    <a:pt x="20816" y="1185620"/>
                    <a:pt x="0" y="1164837"/>
                    <a:pt x="0" y="1139172"/>
                  </a:cubicBezTo>
                  <a:lnTo>
                    <a:pt x="0" y="46434"/>
                  </a:lnTo>
                  <a:cubicBezTo>
                    <a:pt x="0" y="20788"/>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62F7F07C-823E-43DE-8F3C-BBD0FDFF2CA0}"/>
                </a:ext>
              </a:extLst>
            </p:cNvPr>
            <p:cNvSpPr/>
            <p:nvPr/>
          </p:nvSpPr>
          <p:spPr>
            <a:xfrm>
              <a:off x="9993049" y="1342464"/>
              <a:ext cx="92989" cy="607739"/>
            </a:xfrm>
            <a:custGeom>
              <a:avLst/>
              <a:gdLst>
                <a:gd name="connsiteX0" fmla="*/ 46495 w 92989"/>
                <a:gd name="connsiteY0" fmla="*/ 0 h 469598"/>
                <a:gd name="connsiteX1" fmla="*/ 92990 w 92989"/>
                <a:gd name="connsiteY1" fmla="*/ 46039 h 469598"/>
                <a:gd name="connsiteX2" fmla="*/ 92990 w 92989"/>
                <a:gd name="connsiteY2" fmla="*/ 423559 h 469598"/>
                <a:gd name="connsiteX3" fmla="*/ 46495 w 92989"/>
                <a:gd name="connsiteY3" fmla="*/ 469599 h 469598"/>
                <a:gd name="connsiteX4" fmla="*/ 0 w 92989"/>
                <a:gd name="connsiteY4" fmla="*/ 423559 h 469598"/>
                <a:gd name="connsiteX5" fmla="*/ 0 w 92989"/>
                <a:gd name="connsiteY5" fmla="*/ 46039 h 469598"/>
                <a:gd name="connsiteX6" fmla="*/ 46495 w 92989"/>
                <a:gd name="connsiteY6" fmla="*/ 0 h 46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469598">
                  <a:moveTo>
                    <a:pt x="46495" y="0"/>
                  </a:moveTo>
                  <a:cubicBezTo>
                    <a:pt x="72174" y="0"/>
                    <a:pt x="92990" y="20611"/>
                    <a:pt x="92990" y="46039"/>
                  </a:cubicBezTo>
                  <a:lnTo>
                    <a:pt x="92990" y="423559"/>
                  </a:lnTo>
                  <a:cubicBezTo>
                    <a:pt x="92990" y="448987"/>
                    <a:pt x="72174" y="469599"/>
                    <a:pt x="46495" y="469599"/>
                  </a:cubicBezTo>
                  <a:cubicBezTo>
                    <a:pt x="20816" y="469599"/>
                    <a:pt x="0" y="448987"/>
                    <a:pt x="0" y="423559"/>
                  </a:cubicBezTo>
                  <a:lnTo>
                    <a:pt x="0" y="46039"/>
                  </a:lnTo>
                  <a:cubicBezTo>
                    <a:pt x="0" y="20611"/>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2EAC5CF5-0868-4CB8-B80D-D3B995DB0347}"/>
                </a:ext>
              </a:extLst>
            </p:cNvPr>
            <p:cNvSpPr/>
            <p:nvPr/>
          </p:nvSpPr>
          <p:spPr>
            <a:xfrm>
              <a:off x="10616081" y="1342464"/>
              <a:ext cx="92989" cy="672832"/>
            </a:xfrm>
            <a:custGeom>
              <a:avLst/>
              <a:gdLst>
                <a:gd name="connsiteX0" fmla="*/ 46495 w 92989"/>
                <a:gd name="connsiteY0" fmla="*/ 0 h 599784"/>
                <a:gd name="connsiteX1" fmla="*/ 92990 w 92989"/>
                <a:gd name="connsiteY1" fmla="*/ 46616 h 599784"/>
                <a:gd name="connsiteX2" fmla="*/ 92990 w 92989"/>
                <a:gd name="connsiteY2" fmla="*/ 553169 h 599784"/>
                <a:gd name="connsiteX3" fmla="*/ 46495 w 92989"/>
                <a:gd name="connsiteY3" fmla="*/ 599784 h 599784"/>
                <a:gd name="connsiteX4" fmla="*/ 0 w 92989"/>
                <a:gd name="connsiteY4" fmla="*/ 553169 h 599784"/>
                <a:gd name="connsiteX5" fmla="*/ 0 w 92989"/>
                <a:gd name="connsiteY5" fmla="*/ 46616 h 599784"/>
                <a:gd name="connsiteX6" fmla="*/ 46495 w 92989"/>
                <a:gd name="connsiteY6" fmla="*/ 0 h 59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599784">
                  <a:moveTo>
                    <a:pt x="46495" y="0"/>
                  </a:moveTo>
                  <a:cubicBezTo>
                    <a:pt x="72174" y="0"/>
                    <a:pt x="92990" y="20872"/>
                    <a:pt x="92990" y="46616"/>
                  </a:cubicBezTo>
                  <a:lnTo>
                    <a:pt x="92990" y="553169"/>
                  </a:lnTo>
                  <a:cubicBezTo>
                    <a:pt x="92990" y="578913"/>
                    <a:pt x="72174" y="599784"/>
                    <a:pt x="46495" y="599784"/>
                  </a:cubicBezTo>
                  <a:cubicBezTo>
                    <a:pt x="20816" y="599784"/>
                    <a:pt x="0" y="578913"/>
                    <a:pt x="0" y="553169"/>
                  </a:cubicBezTo>
                  <a:lnTo>
                    <a:pt x="0" y="46616"/>
                  </a:lnTo>
                  <a:cubicBezTo>
                    <a:pt x="0" y="20872"/>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80D1FC6D-6469-4CB1-B3EC-3DB1F3851710}"/>
                </a:ext>
              </a:extLst>
            </p:cNvPr>
            <p:cNvSpPr/>
            <p:nvPr/>
          </p:nvSpPr>
          <p:spPr>
            <a:xfrm>
              <a:off x="11090329" y="1429460"/>
              <a:ext cx="88340" cy="1157723"/>
            </a:xfrm>
            <a:custGeom>
              <a:avLst/>
              <a:gdLst>
                <a:gd name="connsiteX0" fmla="*/ 44170 w 88340"/>
                <a:gd name="connsiteY0" fmla="*/ 0 h 1171671"/>
                <a:gd name="connsiteX1" fmla="*/ 88340 w 88340"/>
                <a:gd name="connsiteY1" fmla="*/ 46374 h 1171671"/>
                <a:gd name="connsiteX2" fmla="*/ 88340 w 88340"/>
                <a:gd name="connsiteY2" fmla="*/ 1125298 h 1171671"/>
                <a:gd name="connsiteX3" fmla="*/ 44170 w 88340"/>
                <a:gd name="connsiteY3" fmla="*/ 1171672 h 1171671"/>
                <a:gd name="connsiteX4" fmla="*/ 0 w 88340"/>
                <a:gd name="connsiteY4" fmla="*/ 1125298 h 1171671"/>
                <a:gd name="connsiteX5" fmla="*/ 0 w 88340"/>
                <a:gd name="connsiteY5" fmla="*/ 46374 h 1171671"/>
                <a:gd name="connsiteX6" fmla="*/ 44170 w 88340"/>
                <a:gd name="connsiteY6" fmla="*/ 0 h 1171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40" h="1171671">
                  <a:moveTo>
                    <a:pt x="44170" y="0"/>
                  </a:moveTo>
                  <a:cubicBezTo>
                    <a:pt x="68566" y="0"/>
                    <a:pt x="88340" y="20760"/>
                    <a:pt x="88340" y="46374"/>
                  </a:cubicBezTo>
                  <a:lnTo>
                    <a:pt x="88340" y="1125298"/>
                  </a:lnTo>
                  <a:cubicBezTo>
                    <a:pt x="88340" y="1150912"/>
                    <a:pt x="68566" y="1171672"/>
                    <a:pt x="44170" y="1171672"/>
                  </a:cubicBezTo>
                  <a:cubicBezTo>
                    <a:pt x="19774" y="1171672"/>
                    <a:pt x="0" y="1150912"/>
                    <a:pt x="0" y="1125298"/>
                  </a:cubicBezTo>
                  <a:lnTo>
                    <a:pt x="0" y="46374"/>
                  </a:lnTo>
                  <a:cubicBezTo>
                    <a:pt x="0" y="20760"/>
                    <a:pt x="19774" y="0"/>
                    <a:pt x="44170"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472FBAF5-247E-4DCC-A409-7121FD2C56D9}"/>
                </a:ext>
              </a:extLst>
            </p:cNvPr>
            <p:cNvSpPr/>
            <p:nvPr/>
          </p:nvSpPr>
          <p:spPr>
            <a:xfrm>
              <a:off x="9467656" y="1429460"/>
              <a:ext cx="92989" cy="846207"/>
            </a:xfrm>
            <a:custGeom>
              <a:avLst/>
              <a:gdLst>
                <a:gd name="connsiteX0" fmla="*/ 46495 w 92989"/>
                <a:gd name="connsiteY0" fmla="*/ 0 h 846207"/>
                <a:gd name="connsiteX1" fmla="*/ 92990 w 92989"/>
                <a:gd name="connsiteY1" fmla="*/ 46495 h 846207"/>
                <a:gd name="connsiteX2" fmla="*/ 92990 w 92989"/>
                <a:gd name="connsiteY2" fmla="*/ 799713 h 846207"/>
                <a:gd name="connsiteX3" fmla="*/ 46495 w 92989"/>
                <a:gd name="connsiteY3" fmla="*/ 846207 h 846207"/>
                <a:gd name="connsiteX4" fmla="*/ 0 w 92989"/>
                <a:gd name="connsiteY4" fmla="*/ 799713 h 846207"/>
                <a:gd name="connsiteX5" fmla="*/ 0 w 92989"/>
                <a:gd name="connsiteY5" fmla="*/ 46495 h 846207"/>
                <a:gd name="connsiteX6" fmla="*/ 46495 w 92989"/>
                <a:gd name="connsiteY6" fmla="*/ 0 h 84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846207">
                  <a:moveTo>
                    <a:pt x="46495" y="0"/>
                  </a:moveTo>
                  <a:cubicBezTo>
                    <a:pt x="72174" y="0"/>
                    <a:pt x="92990" y="20816"/>
                    <a:pt x="92990" y="46495"/>
                  </a:cubicBezTo>
                  <a:lnTo>
                    <a:pt x="92990" y="799713"/>
                  </a:lnTo>
                  <a:cubicBezTo>
                    <a:pt x="92990" y="825392"/>
                    <a:pt x="72174" y="846207"/>
                    <a:pt x="46495" y="846207"/>
                  </a:cubicBezTo>
                  <a:cubicBezTo>
                    <a:pt x="20816" y="846207"/>
                    <a:pt x="0" y="825392"/>
                    <a:pt x="0" y="799713"/>
                  </a:cubicBezTo>
                  <a:lnTo>
                    <a:pt x="0" y="46495"/>
                  </a:lnTo>
                  <a:cubicBezTo>
                    <a:pt x="0" y="20816"/>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5CA46F10-F533-4CA5-95B7-73EC1BE3A199}"/>
                </a:ext>
              </a:extLst>
            </p:cNvPr>
            <p:cNvSpPr/>
            <p:nvPr/>
          </p:nvSpPr>
          <p:spPr>
            <a:xfrm>
              <a:off x="10606782" y="4800342"/>
              <a:ext cx="92989" cy="1180970"/>
            </a:xfrm>
            <a:custGeom>
              <a:avLst/>
              <a:gdLst>
                <a:gd name="connsiteX0" fmla="*/ 46495 w 92989"/>
                <a:gd name="connsiteY0" fmla="*/ 0 h 1180970"/>
                <a:gd name="connsiteX1" fmla="*/ 92990 w 92989"/>
                <a:gd name="connsiteY1" fmla="*/ 46253 h 1180970"/>
                <a:gd name="connsiteX2" fmla="*/ 92990 w 92989"/>
                <a:gd name="connsiteY2" fmla="*/ 1134709 h 1180970"/>
                <a:gd name="connsiteX3" fmla="*/ 46495 w 92989"/>
                <a:gd name="connsiteY3" fmla="*/ 1180971 h 1180970"/>
                <a:gd name="connsiteX4" fmla="*/ 0 w 92989"/>
                <a:gd name="connsiteY4" fmla="*/ 1134709 h 1180970"/>
                <a:gd name="connsiteX5" fmla="*/ 0 w 92989"/>
                <a:gd name="connsiteY5" fmla="*/ 46253 h 1180970"/>
                <a:gd name="connsiteX6" fmla="*/ 46495 w 92989"/>
                <a:gd name="connsiteY6" fmla="*/ 0 h 118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1180970">
                  <a:moveTo>
                    <a:pt x="46495" y="0"/>
                  </a:moveTo>
                  <a:cubicBezTo>
                    <a:pt x="72174" y="0"/>
                    <a:pt x="92990" y="20709"/>
                    <a:pt x="92990" y="46253"/>
                  </a:cubicBezTo>
                  <a:lnTo>
                    <a:pt x="92990" y="1134709"/>
                  </a:lnTo>
                  <a:cubicBezTo>
                    <a:pt x="92990" y="1160281"/>
                    <a:pt x="72174" y="1180971"/>
                    <a:pt x="46495" y="1180971"/>
                  </a:cubicBezTo>
                  <a:cubicBezTo>
                    <a:pt x="20816" y="1180971"/>
                    <a:pt x="0" y="1160281"/>
                    <a:pt x="0" y="1134709"/>
                  </a:cubicBezTo>
                  <a:lnTo>
                    <a:pt x="0" y="46253"/>
                  </a:lnTo>
                  <a:cubicBezTo>
                    <a:pt x="0" y="20709"/>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B1A2A3E6-8B8A-4D0F-A316-D6AFC73A0DB8}"/>
                </a:ext>
              </a:extLst>
            </p:cNvPr>
            <p:cNvSpPr/>
            <p:nvPr/>
          </p:nvSpPr>
          <p:spPr>
            <a:xfrm>
              <a:off x="11108927" y="4391187"/>
              <a:ext cx="88340" cy="1413445"/>
            </a:xfrm>
            <a:custGeom>
              <a:avLst/>
              <a:gdLst>
                <a:gd name="connsiteX0" fmla="*/ 44170 w 88340"/>
                <a:gd name="connsiteY0" fmla="*/ 0 h 1413445"/>
                <a:gd name="connsiteX1" fmla="*/ 88340 w 88340"/>
                <a:gd name="connsiteY1" fmla="*/ 46393 h 1413445"/>
                <a:gd name="connsiteX2" fmla="*/ 88340 w 88340"/>
                <a:gd name="connsiteY2" fmla="*/ 1367044 h 1413445"/>
                <a:gd name="connsiteX3" fmla="*/ 44170 w 88340"/>
                <a:gd name="connsiteY3" fmla="*/ 1413445 h 1413445"/>
                <a:gd name="connsiteX4" fmla="*/ 0 w 88340"/>
                <a:gd name="connsiteY4" fmla="*/ 1367044 h 1413445"/>
                <a:gd name="connsiteX5" fmla="*/ 0 w 88340"/>
                <a:gd name="connsiteY5" fmla="*/ 46393 h 1413445"/>
                <a:gd name="connsiteX6" fmla="*/ 44170 w 88340"/>
                <a:gd name="connsiteY6" fmla="*/ 0 h 141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40" h="1413445">
                  <a:moveTo>
                    <a:pt x="44170" y="0"/>
                  </a:moveTo>
                  <a:cubicBezTo>
                    <a:pt x="68566" y="0"/>
                    <a:pt x="88340" y="20769"/>
                    <a:pt x="88340" y="46393"/>
                  </a:cubicBezTo>
                  <a:lnTo>
                    <a:pt x="88340" y="1367044"/>
                  </a:lnTo>
                  <a:cubicBezTo>
                    <a:pt x="88340" y="1392662"/>
                    <a:pt x="68566" y="1413445"/>
                    <a:pt x="44170" y="1413445"/>
                  </a:cubicBezTo>
                  <a:cubicBezTo>
                    <a:pt x="19774" y="1413445"/>
                    <a:pt x="0" y="1392662"/>
                    <a:pt x="0" y="1367044"/>
                  </a:cubicBezTo>
                  <a:lnTo>
                    <a:pt x="0" y="46393"/>
                  </a:lnTo>
                  <a:cubicBezTo>
                    <a:pt x="0" y="20769"/>
                    <a:pt x="19774" y="0"/>
                    <a:pt x="44170"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743E6870-23A9-4F1D-8574-D53989EA4ED0}"/>
                </a:ext>
              </a:extLst>
            </p:cNvPr>
            <p:cNvSpPr/>
            <p:nvPr/>
          </p:nvSpPr>
          <p:spPr>
            <a:xfrm>
              <a:off x="9997698" y="5195548"/>
              <a:ext cx="92989" cy="785763"/>
            </a:xfrm>
            <a:custGeom>
              <a:avLst/>
              <a:gdLst>
                <a:gd name="connsiteX0" fmla="*/ 46495 w 92989"/>
                <a:gd name="connsiteY0" fmla="*/ 0 h 688124"/>
                <a:gd name="connsiteX1" fmla="*/ 92990 w 92989"/>
                <a:gd name="connsiteY1" fmla="*/ 46309 h 688124"/>
                <a:gd name="connsiteX2" fmla="*/ 92990 w 92989"/>
                <a:gd name="connsiteY2" fmla="*/ 641816 h 688124"/>
                <a:gd name="connsiteX3" fmla="*/ 46495 w 92989"/>
                <a:gd name="connsiteY3" fmla="*/ 688125 h 688124"/>
                <a:gd name="connsiteX4" fmla="*/ 0 w 92989"/>
                <a:gd name="connsiteY4" fmla="*/ 641816 h 688124"/>
                <a:gd name="connsiteX5" fmla="*/ 0 w 92989"/>
                <a:gd name="connsiteY5" fmla="*/ 46309 h 688124"/>
                <a:gd name="connsiteX6" fmla="*/ 46495 w 92989"/>
                <a:gd name="connsiteY6" fmla="*/ 0 h 68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688124">
                  <a:moveTo>
                    <a:pt x="46495" y="0"/>
                  </a:moveTo>
                  <a:cubicBezTo>
                    <a:pt x="72174" y="0"/>
                    <a:pt x="92990" y="20737"/>
                    <a:pt x="92990" y="46309"/>
                  </a:cubicBezTo>
                  <a:lnTo>
                    <a:pt x="92990" y="641816"/>
                  </a:lnTo>
                  <a:cubicBezTo>
                    <a:pt x="92990" y="667388"/>
                    <a:pt x="72174" y="688125"/>
                    <a:pt x="46495" y="688125"/>
                  </a:cubicBezTo>
                  <a:cubicBezTo>
                    <a:pt x="20816" y="688125"/>
                    <a:pt x="0" y="667388"/>
                    <a:pt x="0" y="641816"/>
                  </a:cubicBezTo>
                  <a:lnTo>
                    <a:pt x="0" y="46309"/>
                  </a:lnTo>
                  <a:cubicBezTo>
                    <a:pt x="0" y="20737"/>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60D832FD-2E98-436E-A13B-305B4757CA0C}"/>
                </a:ext>
              </a:extLst>
            </p:cNvPr>
            <p:cNvSpPr/>
            <p:nvPr/>
          </p:nvSpPr>
          <p:spPr>
            <a:xfrm>
              <a:off x="10509142" y="4409785"/>
              <a:ext cx="283618" cy="283618"/>
            </a:xfrm>
            <a:custGeom>
              <a:avLst/>
              <a:gdLst>
                <a:gd name="connsiteX0" fmla="*/ 141809 w 283618"/>
                <a:gd name="connsiteY0" fmla="*/ 240458 h 283618"/>
                <a:gd name="connsiteX1" fmla="*/ 240458 w 283618"/>
                <a:gd name="connsiteY1" fmla="*/ 141809 h 283618"/>
                <a:gd name="connsiteX2" fmla="*/ 141809 w 283618"/>
                <a:gd name="connsiteY2" fmla="*/ 43161 h 283618"/>
                <a:gd name="connsiteX3" fmla="*/ 43161 w 283618"/>
                <a:gd name="connsiteY3" fmla="*/ 141809 h 283618"/>
                <a:gd name="connsiteX4" fmla="*/ 141809 w 283618"/>
                <a:gd name="connsiteY4" fmla="*/ 240458 h 283618"/>
                <a:gd name="connsiteX5" fmla="*/ 141809 w 283618"/>
                <a:gd name="connsiteY5" fmla="*/ 283619 h 283618"/>
                <a:gd name="connsiteX6" fmla="*/ 283619 w 283618"/>
                <a:gd name="connsiteY6" fmla="*/ 141809 h 283618"/>
                <a:gd name="connsiteX7" fmla="*/ 141809 w 283618"/>
                <a:gd name="connsiteY7" fmla="*/ 0 h 283618"/>
                <a:gd name="connsiteX8" fmla="*/ 0 w 283618"/>
                <a:gd name="connsiteY8" fmla="*/ 141809 h 283618"/>
                <a:gd name="connsiteX9" fmla="*/ 141809 w 283618"/>
                <a:gd name="connsiteY9" fmla="*/ 283619 h 2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618" h="283618">
                  <a:moveTo>
                    <a:pt x="141809" y="240458"/>
                  </a:moveTo>
                  <a:cubicBezTo>
                    <a:pt x="196292" y="240458"/>
                    <a:pt x="240458" y="196292"/>
                    <a:pt x="240458" y="141809"/>
                  </a:cubicBezTo>
                  <a:cubicBezTo>
                    <a:pt x="240458" y="87327"/>
                    <a:pt x="196292" y="43161"/>
                    <a:pt x="141809" y="43161"/>
                  </a:cubicBezTo>
                  <a:cubicBezTo>
                    <a:pt x="87327" y="43161"/>
                    <a:pt x="43161" y="87327"/>
                    <a:pt x="43161" y="141809"/>
                  </a:cubicBezTo>
                  <a:cubicBezTo>
                    <a:pt x="43161" y="196292"/>
                    <a:pt x="87327" y="240458"/>
                    <a:pt x="141809" y="240458"/>
                  </a:cubicBezTo>
                  <a:close/>
                  <a:moveTo>
                    <a:pt x="141809" y="283619"/>
                  </a:moveTo>
                  <a:cubicBezTo>
                    <a:pt x="220130" y="283619"/>
                    <a:pt x="283619" y="220130"/>
                    <a:pt x="283619" y="141809"/>
                  </a:cubicBezTo>
                  <a:cubicBezTo>
                    <a:pt x="283619" y="63489"/>
                    <a:pt x="220130" y="0"/>
                    <a:pt x="141809" y="0"/>
                  </a:cubicBezTo>
                  <a:cubicBezTo>
                    <a:pt x="63489" y="0"/>
                    <a:pt x="0" y="63489"/>
                    <a:pt x="0" y="141809"/>
                  </a:cubicBezTo>
                  <a:cubicBezTo>
                    <a:pt x="0" y="220130"/>
                    <a:pt x="63489" y="283619"/>
                    <a:pt x="141809" y="283619"/>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01E8BF84-B154-4454-A1EE-363E30EB0A9E}"/>
                </a:ext>
              </a:extLst>
            </p:cNvPr>
            <p:cNvSpPr/>
            <p:nvPr/>
          </p:nvSpPr>
          <p:spPr>
            <a:xfrm>
              <a:off x="9909358" y="2005997"/>
              <a:ext cx="283618" cy="288268"/>
            </a:xfrm>
            <a:custGeom>
              <a:avLst/>
              <a:gdLst>
                <a:gd name="connsiteX0" fmla="*/ 141809 w 283618"/>
                <a:gd name="connsiteY0" fmla="*/ 244401 h 288268"/>
                <a:gd name="connsiteX1" fmla="*/ 240458 w 283618"/>
                <a:gd name="connsiteY1" fmla="*/ 144134 h 288268"/>
                <a:gd name="connsiteX2" fmla="*/ 141809 w 283618"/>
                <a:gd name="connsiteY2" fmla="*/ 43868 h 288268"/>
                <a:gd name="connsiteX3" fmla="*/ 43161 w 283618"/>
                <a:gd name="connsiteY3" fmla="*/ 144134 h 288268"/>
                <a:gd name="connsiteX4" fmla="*/ 141809 w 283618"/>
                <a:gd name="connsiteY4" fmla="*/ 244401 h 288268"/>
                <a:gd name="connsiteX5" fmla="*/ 141809 w 283618"/>
                <a:gd name="connsiteY5" fmla="*/ 288268 h 288268"/>
                <a:gd name="connsiteX6" fmla="*/ 283619 w 283618"/>
                <a:gd name="connsiteY6" fmla="*/ 144134 h 288268"/>
                <a:gd name="connsiteX7" fmla="*/ 141809 w 283618"/>
                <a:gd name="connsiteY7" fmla="*/ 0 h 288268"/>
                <a:gd name="connsiteX8" fmla="*/ 0 w 283618"/>
                <a:gd name="connsiteY8" fmla="*/ 144134 h 288268"/>
                <a:gd name="connsiteX9" fmla="*/ 141809 w 283618"/>
                <a:gd name="connsiteY9" fmla="*/ 288268 h 28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618" h="288268">
                  <a:moveTo>
                    <a:pt x="141809" y="244401"/>
                  </a:moveTo>
                  <a:cubicBezTo>
                    <a:pt x="196292" y="244401"/>
                    <a:pt x="240458" y="199510"/>
                    <a:pt x="240458" y="144134"/>
                  </a:cubicBezTo>
                  <a:cubicBezTo>
                    <a:pt x="240458" y="88759"/>
                    <a:pt x="196292" y="43868"/>
                    <a:pt x="141809" y="43868"/>
                  </a:cubicBezTo>
                  <a:cubicBezTo>
                    <a:pt x="87327" y="43868"/>
                    <a:pt x="43161" y="88759"/>
                    <a:pt x="43161" y="144134"/>
                  </a:cubicBezTo>
                  <a:cubicBezTo>
                    <a:pt x="43161" y="199510"/>
                    <a:pt x="87327" y="244401"/>
                    <a:pt x="141809" y="244401"/>
                  </a:cubicBezTo>
                  <a:close/>
                  <a:moveTo>
                    <a:pt x="141809" y="288268"/>
                  </a:moveTo>
                  <a:cubicBezTo>
                    <a:pt x="220130" y="288268"/>
                    <a:pt x="283619" y="223738"/>
                    <a:pt x="283619" y="144134"/>
                  </a:cubicBezTo>
                  <a:cubicBezTo>
                    <a:pt x="283619" y="64530"/>
                    <a:pt x="220130" y="0"/>
                    <a:pt x="141809" y="0"/>
                  </a:cubicBezTo>
                  <a:cubicBezTo>
                    <a:pt x="63489" y="0"/>
                    <a:pt x="0" y="64530"/>
                    <a:pt x="0" y="144134"/>
                  </a:cubicBezTo>
                  <a:cubicBezTo>
                    <a:pt x="0" y="223738"/>
                    <a:pt x="63489" y="288268"/>
                    <a:pt x="141809" y="288268"/>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F4E7F0F6-A9D7-4AF6-BFF7-60FA423E8512}"/>
                </a:ext>
              </a:extLst>
            </p:cNvPr>
            <p:cNvSpPr/>
            <p:nvPr/>
          </p:nvSpPr>
          <p:spPr>
            <a:xfrm>
              <a:off x="9783822" y="4549269"/>
              <a:ext cx="520743" cy="520743"/>
            </a:xfrm>
            <a:custGeom>
              <a:avLst/>
              <a:gdLst>
                <a:gd name="connsiteX0" fmla="*/ 260372 w 520743"/>
                <a:gd name="connsiteY0" fmla="*/ 0 h 520743"/>
                <a:gd name="connsiteX1" fmla="*/ 316165 w 520743"/>
                <a:gd name="connsiteY1" fmla="*/ 204578 h 520743"/>
                <a:gd name="connsiteX2" fmla="*/ 520743 w 520743"/>
                <a:gd name="connsiteY2" fmla="*/ 260372 h 520743"/>
                <a:gd name="connsiteX3" fmla="*/ 316165 w 520743"/>
                <a:gd name="connsiteY3" fmla="*/ 316165 h 520743"/>
                <a:gd name="connsiteX4" fmla="*/ 260372 w 520743"/>
                <a:gd name="connsiteY4" fmla="*/ 520743 h 520743"/>
                <a:gd name="connsiteX5" fmla="*/ 204578 w 520743"/>
                <a:gd name="connsiteY5" fmla="*/ 316165 h 520743"/>
                <a:gd name="connsiteX6" fmla="*/ 0 w 520743"/>
                <a:gd name="connsiteY6" fmla="*/ 260372 h 520743"/>
                <a:gd name="connsiteX7" fmla="*/ 204578 w 520743"/>
                <a:gd name="connsiteY7" fmla="*/ 204578 h 520743"/>
                <a:gd name="connsiteX8" fmla="*/ 260372 w 520743"/>
                <a:gd name="connsiteY8" fmla="*/ 0 h 520743"/>
                <a:gd name="connsiteX9" fmla="*/ 260372 w 520743"/>
                <a:gd name="connsiteY9" fmla="*/ 131065 h 520743"/>
                <a:gd name="connsiteX10" fmla="*/ 232661 w 520743"/>
                <a:gd name="connsiteY10" fmla="*/ 232660 h 520743"/>
                <a:gd name="connsiteX11" fmla="*/ 131064 w 520743"/>
                <a:gd name="connsiteY11" fmla="*/ 260372 h 520743"/>
                <a:gd name="connsiteX12" fmla="*/ 232661 w 520743"/>
                <a:gd name="connsiteY12" fmla="*/ 288083 h 520743"/>
                <a:gd name="connsiteX13" fmla="*/ 260372 w 520743"/>
                <a:gd name="connsiteY13" fmla="*/ 389678 h 520743"/>
                <a:gd name="connsiteX14" fmla="*/ 288082 w 520743"/>
                <a:gd name="connsiteY14" fmla="*/ 288083 h 520743"/>
                <a:gd name="connsiteX15" fmla="*/ 389678 w 520743"/>
                <a:gd name="connsiteY15" fmla="*/ 260372 h 520743"/>
                <a:gd name="connsiteX16" fmla="*/ 288082 w 520743"/>
                <a:gd name="connsiteY16" fmla="*/ 232660 h 520743"/>
                <a:gd name="connsiteX17" fmla="*/ 260372 w 520743"/>
                <a:gd name="connsiteY17" fmla="*/ 131065 h 52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0743" h="520743">
                  <a:moveTo>
                    <a:pt x="260372" y="0"/>
                  </a:moveTo>
                  <a:lnTo>
                    <a:pt x="316165" y="204578"/>
                  </a:lnTo>
                  <a:lnTo>
                    <a:pt x="520743" y="260372"/>
                  </a:lnTo>
                  <a:lnTo>
                    <a:pt x="316165" y="316165"/>
                  </a:lnTo>
                  <a:lnTo>
                    <a:pt x="260372" y="520743"/>
                  </a:lnTo>
                  <a:lnTo>
                    <a:pt x="204578" y="316165"/>
                  </a:lnTo>
                  <a:lnTo>
                    <a:pt x="0" y="260372"/>
                  </a:lnTo>
                  <a:lnTo>
                    <a:pt x="204578" y="204578"/>
                  </a:lnTo>
                  <a:lnTo>
                    <a:pt x="260372" y="0"/>
                  </a:lnTo>
                  <a:close/>
                  <a:moveTo>
                    <a:pt x="260372" y="131065"/>
                  </a:moveTo>
                  <a:lnTo>
                    <a:pt x="232661" y="232660"/>
                  </a:lnTo>
                  <a:lnTo>
                    <a:pt x="131064" y="260372"/>
                  </a:lnTo>
                  <a:lnTo>
                    <a:pt x="232661" y="288083"/>
                  </a:lnTo>
                  <a:lnTo>
                    <a:pt x="260372" y="389678"/>
                  </a:lnTo>
                  <a:lnTo>
                    <a:pt x="288082" y="288083"/>
                  </a:lnTo>
                  <a:lnTo>
                    <a:pt x="389678" y="260372"/>
                  </a:lnTo>
                  <a:lnTo>
                    <a:pt x="288082" y="232660"/>
                  </a:lnTo>
                  <a:lnTo>
                    <a:pt x="260372" y="131065"/>
                  </a:ln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CCD26B5B-94F2-4D76-AE4C-C2E37BF59131}"/>
                </a:ext>
              </a:extLst>
            </p:cNvPr>
            <p:cNvSpPr/>
            <p:nvPr/>
          </p:nvSpPr>
          <p:spPr>
            <a:xfrm>
              <a:off x="10402204" y="2075740"/>
              <a:ext cx="520743" cy="520743"/>
            </a:xfrm>
            <a:custGeom>
              <a:avLst/>
              <a:gdLst>
                <a:gd name="connsiteX0" fmla="*/ 260372 w 520743"/>
                <a:gd name="connsiteY0" fmla="*/ 0 h 520743"/>
                <a:gd name="connsiteX1" fmla="*/ 316165 w 520743"/>
                <a:gd name="connsiteY1" fmla="*/ 204578 h 520743"/>
                <a:gd name="connsiteX2" fmla="*/ 520743 w 520743"/>
                <a:gd name="connsiteY2" fmla="*/ 260372 h 520743"/>
                <a:gd name="connsiteX3" fmla="*/ 316165 w 520743"/>
                <a:gd name="connsiteY3" fmla="*/ 316165 h 520743"/>
                <a:gd name="connsiteX4" fmla="*/ 260372 w 520743"/>
                <a:gd name="connsiteY4" fmla="*/ 520743 h 520743"/>
                <a:gd name="connsiteX5" fmla="*/ 204578 w 520743"/>
                <a:gd name="connsiteY5" fmla="*/ 316165 h 520743"/>
                <a:gd name="connsiteX6" fmla="*/ 0 w 520743"/>
                <a:gd name="connsiteY6" fmla="*/ 260372 h 520743"/>
                <a:gd name="connsiteX7" fmla="*/ 204578 w 520743"/>
                <a:gd name="connsiteY7" fmla="*/ 204578 h 520743"/>
                <a:gd name="connsiteX8" fmla="*/ 260372 w 520743"/>
                <a:gd name="connsiteY8" fmla="*/ 0 h 520743"/>
                <a:gd name="connsiteX9" fmla="*/ 260372 w 520743"/>
                <a:gd name="connsiteY9" fmla="*/ 131064 h 520743"/>
                <a:gd name="connsiteX10" fmla="*/ 232660 w 520743"/>
                <a:gd name="connsiteY10" fmla="*/ 232661 h 520743"/>
                <a:gd name="connsiteX11" fmla="*/ 131065 w 520743"/>
                <a:gd name="connsiteY11" fmla="*/ 260372 h 520743"/>
                <a:gd name="connsiteX12" fmla="*/ 232660 w 520743"/>
                <a:gd name="connsiteY12" fmla="*/ 288082 h 520743"/>
                <a:gd name="connsiteX13" fmla="*/ 260372 w 520743"/>
                <a:gd name="connsiteY13" fmla="*/ 389679 h 520743"/>
                <a:gd name="connsiteX14" fmla="*/ 288083 w 520743"/>
                <a:gd name="connsiteY14" fmla="*/ 288082 h 520743"/>
                <a:gd name="connsiteX15" fmla="*/ 389678 w 520743"/>
                <a:gd name="connsiteY15" fmla="*/ 260372 h 520743"/>
                <a:gd name="connsiteX16" fmla="*/ 288083 w 520743"/>
                <a:gd name="connsiteY16" fmla="*/ 232661 h 520743"/>
                <a:gd name="connsiteX17" fmla="*/ 260372 w 520743"/>
                <a:gd name="connsiteY17" fmla="*/ 131064 h 52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0743" h="520743">
                  <a:moveTo>
                    <a:pt x="260372" y="0"/>
                  </a:moveTo>
                  <a:lnTo>
                    <a:pt x="316165" y="204578"/>
                  </a:lnTo>
                  <a:lnTo>
                    <a:pt x="520743" y="260372"/>
                  </a:lnTo>
                  <a:lnTo>
                    <a:pt x="316165" y="316165"/>
                  </a:lnTo>
                  <a:lnTo>
                    <a:pt x="260372" y="520743"/>
                  </a:lnTo>
                  <a:lnTo>
                    <a:pt x="204578" y="316165"/>
                  </a:lnTo>
                  <a:lnTo>
                    <a:pt x="0" y="260372"/>
                  </a:lnTo>
                  <a:lnTo>
                    <a:pt x="204578" y="204578"/>
                  </a:lnTo>
                  <a:lnTo>
                    <a:pt x="260372" y="0"/>
                  </a:lnTo>
                  <a:close/>
                  <a:moveTo>
                    <a:pt x="260372" y="131064"/>
                  </a:moveTo>
                  <a:lnTo>
                    <a:pt x="232660" y="232661"/>
                  </a:lnTo>
                  <a:lnTo>
                    <a:pt x="131065" y="260372"/>
                  </a:lnTo>
                  <a:lnTo>
                    <a:pt x="232660" y="288082"/>
                  </a:lnTo>
                  <a:lnTo>
                    <a:pt x="260372" y="389679"/>
                  </a:lnTo>
                  <a:lnTo>
                    <a:pt x="288083" y="288082"/>
                  </a:lnTo>
                  <a:lnTo>
                    <a:pt x="389678" y="260372"/>
                  </a:lnTo>
                  <a:lnTo>
                    <a:pt x="288083" y="232661"/>
                  </a:lnTo>
                  <a:lnTo>
                    <a:pt x="260372" y="131064"/>
                  </a:ln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106" name="Rectangle 105">
            <a:extLst>
              <a:ext uri="{FF2B5EF4-FFF2-40B4-BE49-F238E27FC236}">
                <a16:creationId xmlns:a16="http://schemas.microsoft.com/office/drawing/2014/main" id="{B87727AE-8C93-4A10-985D-2BBF3FD5B387}"/>
              </a:ext>
            </a:extLst>
          </p:cNvPr>
          <p:cNvSpPr/>
          <p:nvPr/>
        </p:nvSpPr>
        <p:spPr>
          <a:xfrm>
            <a:off x="1364735" y="3611940"/>
            <a:ext cx="6949411" cy="1569660"/>
          </a:xfrm>
          <a:prstGeom prst="rect">
            <a:avLst/>
          </a:prstGeom>
        </p:spPr>
        <p:txBody>
          <a:bodyPr wrap="square">
            <a:spAutoFit/>
          </a:bodyPr>
          <a:lstStyle/>
          <a:p>
            <a:r>
              <a:rPr lang="en-US" sz="2400" i="1" dirty="0">
                <a:latin typeface="museo-sans-1"/>
              </a:rPr>
              <a:t>Project Teleport removes the cost of download and decompression by mounting pre-expanded layers from the Azure Container Registry to Teleport enabled Azure container hosts.</a:t>
            </a:r>
            <a:endParaRPr lang="en-US" sz="2400" i="1" dirty="0"/>
          </a:p>
        </p:txBody>
      </p:sp>
      <p:sp>
        <p:nvSpPr>
          <p:cNvPr id="107" name="Rectangle 106">
            <a:extLst>
              <a:ext uri="{FF2B5EF4-FFF2-40B4-BE49-F238E27FC236}">
                <a16:creationId xmlns:a16="http://schemas.microsoft.com/office/drawing/2014/main" id="{A55FF514-1EBD-4718-8493-A55054F17C59}"/>
              </a:ext>
            </a:extLst>
          </p:cNvPr>
          <p:cNvSpPr/>
          <p:nvPr/>
        </p:nvSpPr>
        <p:spPr>
          <a:xfrm>
            <a:off x="5943797" y="5638800"/>
            <a:ext cx="1925527" cy="1178464"/>
          </a:xfrm>
          <a:prstGeom prst="rect">
            <a:avLst/>
          </a:prstGeom>
        </p:spPr>
        <p:txBody>
          <a:bodyPr wrap="none">
            <a:spAutoFit/>
          </a:bodyPr>
          <a:lstStyle/>
          <a:p>
            <a:r>
              <a:rPr lang="en-US" sz="7058" spc="400" dirty="0">
                <a:gradFill>
                  <a:gsLst>
                    <a:gs pos="100000">
                      <a:schemeClr val="tx1"/>
                    </a:gs>
                    <a:gs pos="0">
                      <a:schemeClr val="tx1"/>
                    </a:gs>
                  </a:gsLst>
                  <a:lin ang="5400000" scaled="0"/>
                </a:gradFill>
                <a:latin typeface="Final Frontier Old Style" panose="020B0000000000000000" pitchFamily="34" charset="0"/>
              </a:rPr>
              <a:t>Demo</a:t>
            </a:r>
          </a:p>
        </p:txBody>
      </p:sp>
      <p:sp>
        <p:nvSpPr>
          <p:cNvPr id="3" name="TextBox 2">
            <a:extLst>
              <a:ext uri="{FF2B5EF4-FFF2-40B4-BE49-F238E27FC236}">
                <a16:creationId xmlns:a16="http://schemas.microsoft.com/office/drawing/2014/main" id="{4F744EC2-ECF0-4D84-9C52-0BEA9596F875}"/>
              </a:ext>
            </a:extLst>
          </p:cNvPr>
          <p:cNvSpPr txBox="1"/>
          <p:nvPr/>
        </p:nvSpPr>
        <p:spPr>
          <a:xfrm>
            <a:off x="269239" y="239668"/>
            <a:ext cx="2811883" cy="646331"/>
          </a:xfrm>
          <a:prstGeom prst="rect">
            <a:avLst/>
          </a:prstGeom>
          <a:noFill/>
        </p:spPr>
        <p:txBody>
          <a:bodyPr wrap="square" rtlCol="0">
            <a:spAutoFit/>
          </a:bodyPr>
          <a:lstStyle/>
          <a:p>
            <a:r>
              <a:rPr lang="en-US" sz="3600" i="1" dirty="0"/>
              <a:t>Announcing:</a:t>
            </a:r>
          </a:p>
        </p:txBody>
      </p:sp>
    </p:spTree>
    <p:extLst>
      <p:ext uri="{BB962C8B-B14F-4D97-AF65-F5344CB8AC3E}">
        <p14:creationId xmlns:p14="http://schemas.microsoft.com/office/powerpoint/2010/main" val="136220763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randombar(vertical)">
                                      <p:cBhvr>
                                        <p:cTn id="12" dur="14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FE5158-6C01-44A7-A97B-FF38BA72F845}"/>
              </a:ext>
            </a:extLst>
          </p:cNvPr>
          <p:cNvSpPr>
            <a:spLocks noGrp="1"/>
          </p:cNvSpPr>
          <p:nvPr>
            <p:ph type="title"/>
          </p:nvPr>
        </p:nvSpPr>
        <p:spPr>
          <a:xfrm>
            <a:off x="0" y="140470"/>
            <a:ext cx="10515451" cy="774684"/>
          </a:xfrm>
        </p:spPr>
        <p:txBody>
          <a:bodyPr/>
          <a:lstStyle/>
          <a:p>
            <a:r>
              <a:rPr lang="en-US" dirty="0"/>
              <a:t>Docker Pull Flow</a:t>
            </a:r>
          </a:p>
        </p:txBody>
      </p:sp>
      <p:pic>
        <p:nvPicPr>
          <p:cNvPr id="244" name="Graphic 243">
            <a:extLst>
              <a:ext uri="{FF2B5EF4-FFF2-40B4-BE49-F238E27FC236}">
                <a16:creationId xmlns:a16="http://schemas.microsoft.com/office/drawing/2014/main" id="{E01D85F6-250C-42DC-9961-230216D1A5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2344" y="366900"/>
            <a:ext cx="769545" cy="769546"/>
          </a:xfrm>
          <a:prstGeom prst="rect">
            <a:avLst/>
          </a:prstGeom>
        </p:spPr>
      </p:pic>
      <p:sp>
        <p:nvSpPr>
          <p:cNvPr id="245" name="Rectangle 244">
            <a:extLst>
              <a:ext uri="{FF2B5EF4-FFF2-40B4-BE49-F238E27FC236}">
                <a16:creationId xmlns:a16="http://schemas.microsoft.com/office/drawing/2014/main" id="{0843AB29-EDC7-4CAA-BE1A-80CC7931CAC4}"/>
              </a:ext>
            </a:extLst>
          </p:cNvPr>
          <p:cNvSpPr/>
          <p:nvPr/>
        </p:nvSpPr>
        <p:spPr>
          <a:xfrm>
            <a:off x="9276077" y="1070338"/>
            <a:ext cx="2780087" cy="1449418"/>
          </a:xfrm>
          <a:prstGeom prst="rect">
            <a:avLst/>
          </a:prstGeom>
          <a:solidFill>
            <a:srgbClr val="0072C6"/>
          </a:solidFill>
          <a:ln w="10795" cap="flat" cmpd="sng" algn="ctr">
            <a:solidFill>
              <a:srgbClr val="0072C6">
                <a:shade val="50000"/>
              </a:srgbClr>
            </a:solidFill>
            <a:prstDash val="solid"/>
          </a:ln>
          <a:effectLst/>
        </p:spPr>
        <p:txBody>
          <a:bodyPr rtlCol="0" anchor="t"/>
          <a:lstStyle/>
          <a:p>
            <a:pPr marL="0" marR="0" lvl="0" indent="0" algn="ctr" defTabSz="91455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Manifests</a:t>
            </a:r>
          </a:p>
        </p:txBody>
      </p:sp>
      <p:sp>
        <p:nvSpPr>
          <p:cNvPr id="246" name="Rectangle 245">
            <a:extLst>
              <a:ext uri="{FF2B5EF4-FFF2-40B4-BE49-F238E27FC236}">
                <a16:creationId xmlns:a16="http://schemas.microsoft.com/office/drawing/2014/main" id="{10434D4E-15D6-4E8B-A279-9504AB9765D9}"/>
              </a:ext>
            </a:extLst>
          </p:cNvPr>
          <p:cNvSpPr/>
          <p:nvPr/>
        </p:nvSpPr>
        <p:spPr bwMode="auto">
          <a:xfrm>
            <a:off x="477796" y="3562758"/>
            <a:ext cx="5055475" cy="1997788"/>
          </a:xfrm>
          <a:prstGeom prst="rect">
            <a:avLst/>
          </a:prstGeom>
          <a:solidFill>
            <a:srgbClr val="0072C6"/>
          </a:solidFill>
          <a:ln w="17145" cap="flat" cmpd="sng" algn="ctr">
            <a:solidFill>
              <a:srgbClr val="FFFFFF">
                <a:shade val="95000"/>
                <a:alpha val="50000"/>
                <a:satMod val="150000"/>
              </a:srgbClr>
            </a:solidFill>
            <a:prstDash val="solid"/>
            <a:headEnd type="none" w="med" len="med"/>
            <a:tailEnd type="none" w="med" len="med"/>
          </a:ln>
          <a:effectLst/>
        </p:spPr>
        <p:txBody>
          <a:bodyPr vert="horz" wrap="square" lIns="91438" tIns="0" rIns="91438" bIns="0" numCol="1" rtlCol="0" anchor="t" anchorCtr="0" compatLnSpc="1">
            <a:prstTxWarp prst="textNoShape">
              <a:avLst/>
            </a:prstTxWarp>
          </a:bodyPr>
          <a:lstStyle/>
          <a:p>
            <a:pPr marL="0" marR="0" lvl="0" indent="0" algn="ctr" defTabSz="93246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prstClr val="white"/>
                    </a:gs>
                    <a:gs pos="100000">
                      <a:prstClr val="white"/>
                    </a:gs>
                  </a:gsLst>
                  <a:lin ang="5400000" scaled="0"/>
                </a:gradFill>
                <a:effectLst/>
                <a:uLnTx/>
                <a:uFillTx/>
                <a:latin typeface="Segoe UI"/>
                <a:ea typeface="+mn-ea"/>
                <a:cs typeface="+mn-cs"/>
              </a:rPr>
              <a:t>Layer Cache</a:t>
            </a:r>
            <a:endParaRPr kumimoji="0" lang="en-US" sz="2000" b="0" i="0" u="none" strike="noStrike" kern="0" cap="none" spc="0" normalizeH="0" baseline="30000" noProof="0" dirty="0">
              <a:ln>
                <a:noFill/>
              </a:ln>
              <a:gradFill>
                <a:gsLst>
                  <a:gs pos="0">
                    <a:prstClr val="white"/>
                  </a:gs>
                  <a:gs pos="100000">
                    <a:prstClr val="white"/>
                  </a:gs>
                </a:gsLst>
                <a:lin ang="5400000" scaled="0"/>
              </a:gradFill>
              <a:effectLst/>
              <a:uLnTx/>
              <a:uFillTx/>
              <a:latin typeface="Segoe UI"/>
              <a:ea typeface="+mn-ea"/>
              <a:cs typeface="+mn-cs"/>
            </a:endParaRPr>
          </a:p>
          <a:p>
            <a:pPr marL="0" marR="0" lvl="0" indent="0" defTabSz="93246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LAYER ID</a:t>
            </a:r>
            <a:br>
              <a:rPr kumimoji="0" lang="en-US" sz="11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br>
            <a:endParaRPr kumimoji="0" lang="en-US" sz="981" b="0" i="0" u="none" strike="noStrike" kern="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247" name="Rectangle 246">
            <a:extLst>
              <a:ext uri="{FF2B5EF4-FFF2-40B4-BE49-F238E27FC236}">
                <a16:creationId xmlns:a16="http://schemas.microsoft.com/office/drawing/2014/main" id="{2A87F630-7515-4CF1-B2EC-38C4B3A4AB0C}"/>
              </a:ext>
            </a:extLst>
          </p:cNvPr>
          <p:cNvSpPr/>
          <p:nvPr/>
        </p:nvSpPr>
        <p:spPr bwMode="auto">
          <a:xfrm>
            <a:off x="8506531" y="1070340"/>
            <a:ext cx="769545" cy="3586330"/>
          </a:xfrm>
          <a:prstGeom prst="rect">
            <a:avLst/>
          </a:prstGeom>
          <a:solidFill>
            <a:srgbClr val="0072C6"/>
          </a:solidFill>
          <a:ln w="10795" cap="flat" cmpd="sng" algn="ctr">
            <a:solidFill>
              <a:srgbClr val="0072C6">
                <a:shade val="50000"/>
              </a:srgbClr>
            </a:solidFill>
            <a:prstDash val="solid"/>
          </a:ln>
          <a:effectLst/>
        </p:spPr>
        <p:txBody>
          <a:bodyPr rtlCol="0" anchor="t"/>
          <a:lstStyle/>
          <a:p>
            <a:pPr marL="0" marR="0" lvl="0" indent="0" algn="ctr" defTabSz="914554"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ea typeface="+mn-ea"/>
              <a:cs typeface="+mn-cs"/>
            </a:endParaRPr>
          </a:p>
        </p:txBody>
      </p:sp>
      <p:sp>
        <p:nvSpPr>
          <p:cNvPr id="248" name="Rectangle 247">
            <a:extLst>
              <a:ext uri="{FF2B5EF4-FFF2-40B4-BE49-F238E27FC236}">
                <a16:creationId xmlns:a16="http://schemas.microsoft.com/office/drawing/2014/main" id="{D6033ECA-4C91-4DCF-8F11-50E6CE043F4B}"/>
              </a:ext>
            </a:extLst>
          </p:cNvPr>
          <p:cNvSpPr/>
          <p:nvPr/>
        </p:nvSpPr>
        <p:spPr>
          <a:xfrm>
            <a:off x="9276077" y="2512040"/>
            <a:ext cx="2780087" cy="2144629"/>
          </a:xfrm>
          <a:prstGeom prst="rect">
            <a:avLst/>
          </a:prstGeom>
          <a:solidFill>
            <a:srgbClr val="0072C6"/>
          </a:solidFill>
          <a:ln w="10795" cap="flat" cmpd="sng" algn="ctr">
            <a:solidFill>
              <a:srgbClr val="0072C6">
                <a:shade val="50000"/>
              </a:srgbClr>
            </a:solidFill>
            <a:prstDash val="solid"/>
          </a:ln>
          <a:effectLst/>
        </p:spPr>
        <p:txBody>
          <a:bodyPr rtlCol="0" anchor="t"/>
          <a:lstStyle/>
          <a:p>
            <a:pPr marL="0" marR="0" lvl="0" indent="0" algn="ctr" defTabSz="91455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Compressed Layers</a:t>
            </a:r>
          </a:p>
        </p:txBody>
      </p:sp>
      <p:pic>
        <p:nvPicPr>
          <p:cNvPr id="249" name="Picture 248">
            <a:extLst>
              <a:ext uri="{FF2B5EF4-FFF2-40B4-BE49-F238E27FC236}">
                <a16:creationId xmlns:a16="http://schemas.microsoft.com/office/drawing/2014/main" id="{BE5C0284-33C7-4462-B244-072919849D26}"/>
              </a:ext>
            </a:extLst>
          </p:cNvPr>
          <p:cNvPicPr>
            <a:picLocks noChangeAspect="1"/>
          </p:cNvPicPr>
          <p:nvPr/>
        </p:nvPicPr>
        <p:blipFill>
          <a:blip r:embed="rId5"/>
          <a:stretch>
            <a:fillRect/>
          </a:stretch>
        </p:blipFill>
        <p:spPr>
          <a:xfrm>
            <a:off x="8600624" y="1437173"/>
            <a:ext cx="554614" cy="554614"/>
          </a:xfrm>
          <a:prstGeom prst="rect">
            <a:avLst/>
          </a:prstGeom>
        </p:spPr>
      </p:pic>
      <p:pic>
        <p:nvPicPr>
          <p:cNvPr id="250" name="Picture 4" descr="https://i1.wp.com/buildazure.com/wp-content/uploads/2017/09/Azure.png?resize=519%2C387&amp;ssl=1">
            <a:extLst>
              <a:ext uri="{FF2B5EF4-FFF2-40B4-BE49-F238E27FC236}">
                <a16:creationId xmlns:a16="http://schemas.microsoft.com/office/drawing/2014/main" id="{44905B01-B1D0-4F2E-B8F0-70E5E52F23FC}"/>
              </a:ext>
            </a:extLst>
          </p:cNvPr>
          <p:cNvPicPr>
            <a:picLocks noChangeAspect="1" noChangeArrowheads="1"/>
          </p:cNvPicPr>
          <p:nvPr/>
        </p:nvPicPr>
        <p:blipFill>
          <a:blip r:embed="rId6"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07337" y="1111695"/>
            <a:ext cx="385062" cy="287127"/>
          </a:xfrm>
          <a:prstGeom prst="rect">
            <a:avLst/>
          </a:prstGeom>
          <a:noFill/>
          <a:extLst>
            <a:ext uri="{909E8E84-426E-40DD-AFC4-6F175D3DCCD1}">
              <a14:hiddenFill xmlns:a14="http://schemas.microsoft.com/office/drawing/2010/main">
                <a:solidFill>
                  <a:srgbClr val="FFFFFF"/>
                </a:solidFill>
              </a14:hiddenFill>
            </a:ext>
          </a:extLst>
        </p:spPr>
      </p:pic>
      <p:pic>
        <p:nvPicPr>
          <p:cNvPr id="251" name="Azure Files">
            <a:extLst>
              <a:ext uri="{FF2B5EF4-FFF2-40B4-BE49-F238E27FC236}">
                <a16:creationId xmlns:a16="http://schemas.microsoft.com/office/drawing/2014/main" id="{D1C426AB-8AA0-48E6-9A69-58F98FEF296F}"/>
              </a:ext>
            </a:extLst>
          </p:cNvPr>
          <p:cNvPicPr>
            <a:picLocks noChangeAspect="1"/>
          </p:cNvPicPr>
          <p:nvPr/>
        </p:nvPicPr>
        <p:blipFill>
          <a:blip r:embed="rId7">
            <a:biLevel thresh="25000"/>
          </a:blip>
          <a:stretch>
            <a:fillRect/>
          </a:stretch>
        </p:blipFill>
        <p:spPr>
          <a:xfrm>
            <a:off x="8712778" y="4739969"/>
            <a:ext cx="524197" cy="524197"/>
          </a:xfrm>
          <a:prstGeom prst="rect">
            <a:avLst/>
          </a:prstGeom>
        </p:spPr>
      </p:pic>
      <p:pic>
        <p:nvPicPr>
          <p:cNvPr id="252" name="Graphic 251">
            <a:extLst>
              <a:ext uri="{FF2B5EF4-FFF2-40B4-BE49-F238E27FC236}">
                <a16:creationId xmlns:a16="http://schemas.microsoft.com/office/drawing/2014/main" id="{FCC36550-EF22-490F-A1D6-C4704A54CA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256" y="2484412"/>
            <a:ext cx="466948" cy="466948"/>
          </a:xfrm>
          <a:prstGeom prst="rect">
            <a:avLst/>
          </a:prstGeom>
        </p:spPr>
      </p:pic>
      <p:sp>
        <p:nvSpPr>
          <p:cNvPr id="253" name="docker pull">
            <a:extLst>
              <a:ext uri="{FF2B5EF4-FFF2-40B4-BE49-F238E27FC236}">
                <a16:creationId xmlns:a16="http://schemas.microsoft.com/office/drawing/2014/main" id="{A2E4406A-2416-4C0D-A03A-B1AA42CE7018}"/>
              </a:ext>
            </a:extLst>
          </p:cNvPr>
          <p:cNvSpPr/>
          <p:nvPr/>
        </p:nvSpPr>
        <p:spPr>
          <a:xfrm>
            <a:off x="368914" y="1102823"/>
            <a:ext cx="5345977" cy="338554"/>
          </a:xfrm>
          <a:prstGeom prst="rect">
            <a:avLst/>
          </a:prstGeom>
          <a:solidFill>
            <a:srgbClr val="012456"/>
          </a:solidFill>
        </p:spPr>
        <p:txBody>
          <a:bodyPr wrap="square">
            <a:spAutoFit/>
          </a:bodyPr>
          <a:lstStyle/>
          <a:p>
            <a:pPr defTabSz="914388" fontAlgn="auto">
              <a:spcBef>
                <a:spcPts val="0"/>
              </a:spcBef>
              <a:spcAft>
                <a:spcPts val="0"/>
              </a:spcAft>
              <a:defRPr/>
            </a:pPr>
            <a:r>
              <a:rPr lang="en-US" sz="1600" dirty="0">
                <a:solidFill>
                  <a:prstClr val="white"/>
                </a:solidFill>
                <a:latin typeface="Consolas" panose="020B0609020204030204" pitchFamily="49" charset="0"/>
                <a:ea typeface="+mn-ea"/>
                <a:cs typeface="+mn-cs"/>
              </a:rPr>
              <a:t>docker pull demo42.azurecr.io/</a:t>
            </a:r>
            <a:r>
              <a:rPr lang="en-US" sz="1600" b="1" dirty="0">
                <a:solidFill>
                  <a:prstClr val="white"/>
                </a:solidFill>
                <a:latin typeface="Consolas" panose="020B0609020204030204" pitchFamily="49" charset="0"/>
                <a:ea typeface="+mn-ea"/>
                <a:cs typeface="+mn-cs"/>
              </a:rPr>
              <a:t>batchjob:v1</a:t>
            </a:r>
          </a:p>
        </p:txBody>
      </p:sp>
      <p:sp>
        <p:nvSpPr>
          <p:cNvPr id="254" name="Rectangle 253">
            <a:extLst>
              <a:ext uri="{FF2B5EF4-FFF2-40B4-BE49-F238E27FC236}">
                <a16:creationId xmlns:a16="http://schemas.microsoft.com/office/drawing/2014/main" id="{6719705B-0271-4613-A681-E2A4F60B5378}"/>
              </a:ext>
            </a:extLst>
          </p:cNvPr>
          <p:cNvSpPr/>
          <p:nvPr/>
        </p:nvSpPr>
        <p:spPr>
          <a:xfrm>
            <a:off x="2052840" y="1614587"/>
            <a:ext cx="2897198" cy="374840"/>
          </a:xfrm>
          <a:prstGeom prst="rect">
            <a:avLst/>
          </a:prstGeom>
          <a:solidFill>
            <a:sysClr val="window" lastClr="FFFFFF"/>
          </a:solidFill>
        </p:spPr>
        <p:txBody>
          <a:bodyPr wrap="square">
            <a:spAutoFit/>
          </a:bodyPr>
          <a:lstStyle/>
          <a:p>
            <a:pPr defTabSz="914388" fontAlgn="auto">
              <a:spcBef>
                <a:spcPts val="0"/>
              </a:spcBef>
              <a:spcAft>
                <a:spcPts val="0"/>
              </a:spcAft>
              <a:defRPr/>
            </a:pPr>
            <a:endParaRPr lang="en-US" kern="0" dirty="0">
              <a:solidFill>
                <a:prstClr val="black"/>
              </a:solidFill>
              <a:latin typeface="Segoe UI"/>
              <a:ea typeface="+mn-ea"/>
              <a:cs typeface="+mn-cs"/>
            </a:endParaRPr>
          </a:p>
        </p:txBody>
      </p:sp>
      <p:grpSp>
        <p:nvGrpSpPr>
          <p:cNvPr id="255" name="-pull-&gt;">
            <a:extLst>
              <a:ext uri="{FF2B5EF4-FFF2-40B4-BE49-F238E27FC236}">
                <a16:creationId xmlns:a16="http://schemas.microsoft.com/office/drawing/2014/main" id="{42926380-2218-4D5C-95B5-05E08D7AC309}"/>
              </a:ext>
            </a:extLst>
          </p:cNvPr>
          <p:cNvGrpSpPr/>
          <p:nvPr/>
        </p:nvGrpSpPr>
        <p:grpSpPr>
          <a:xfrm>
            <a:off x="5810789" y="1208083"/>
            <a:ext cx="2499745" cy="232387"/>
            <a:chOff x="4358087" y="906037"/>
            <a:chExt cx="1874836" cy="174293"/>
          </a:xfrm>
        </p:grpSpPr>
        <p:sp>
          <p:nvSpPr>
            <p:cNvPr id="256" name="TextBox 36">
              <a:extLst>
                <a:ext uri="{FF2B5EF4-FFF2-40B4-BE49-F238E27FC236}">
                  <a16:creationId xmlns:a16="http://schemas.microsoft.com/office/drawing/2014/main" id="{A9B5823E-AD09-4187-BAD1-E47B04E11380}"/>
                </a:ext>
              </a:extLst>
            </p:cNvPr>
            <p:cNvSpPr txBox="1"/>
            <p:nvPr/>
          </p:nvSpPr>
          <p:spPr>
            <a:xfrm>
              <a:off x="4760047" y="906037"/>
              <a:ext cx="1062451" cy="174293"/>
            </a:xfrm>
            <a:prstGeom prst="rect">
              <a:avLst/>
            </a:prstGeom>
            <a:noFill/>
          </p:spPr>
          <p:txBody>
            <a:bodyPr wrap="none" lIns="0" tIns="0" rIns="0" bIns="0" rtlCol="0">
              <a:noAutofit/>
            </a:bodyPr>
            <a:lstStyle/>
            <a:p>
              <a:pPr algn="ctr" defTabSz="914388" fontAlgn="auto">
                <a:lnSpc>
                  <a:spcPct val="90000"/>
                </a:lnSpc>
                <a:spcBef>
                  <a:spcPts val="0"/>
                </a:spcBef>
                <a:spcAft>
                  <a:spcPts val="0"/>
                </a:spcAft>
                <a:defRPr/>
              </a:pPr>
              <a:r>
                <a:rPr lang="en-US" sz="1200" kern="0" dirty="0">
                  <a:gradFill>
                    <a:gsLst>
                      <a:gs pos="1250">
                        <a:prstClr val="black"/>
                      </a:gs>
                      <a:gs pos="99000">
                        <a:prstClr val="black"/>
                      </a:gs>
                    </a:gsLst>
                    <a:lin ang="5400000" scaled="0"/>
                  </a:gradFill>
                  <a:latin typeface="Segoe UI"/>
                  <a:ea typeface="+mn-ea"/>
                  <a:cs typeface="+mn-cs"/>
                </a:rPr>
                <a:t>1. Pull</a:t>
              </a:r>
            </a:p>
          </p:txBody>
        </p:sp>
        <p:cxnSp>
          <p:nvCxnSpPr>
            <p:cNvPr id="257" name="Straight Arrow Connector 12">
              <a:extLst>
                <a:ext uri="{FF2B5EF4-FFF2-40B4-BE49-F238E27FC236}">
                  <a16:creationId xmlns:a16="http://schemas.microsoft.com/office/drawing/2014/main" id="{DB3A2C4E-D6C8-495D-882F-A1A63F536C70}"/>
                </a:ext>
              </a:extLst>
            </p:cNvPr>
            <p:cNvCxnSpPr>
              <a:cxnSpLocks/>
            </p:cNvCxnSpPr>
            <p:nvPr/>
          </p:nvCxnSpPr>
          <p:spPr>
            <a:xfrm>
              <a:off x="4358087" y="1024609"/>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258" name="&lt;-manifest return-">
            <a:extLst>
              <a:ext uri="{FF2B5EF4-FFF2-40B4-BE49-F238E27FC236}">
                <a16:creationId xmlns:a16="http://schemas.microsoft.com/office/drawing/2014/main" id="{DC996942-2730-4C49-A418-3EBF5791E841}"/>
              </a:ext>
            </a:extLst>
          </p:cNvPr>
          <p:cNvGrpSpPr/>
          <p:nvPr/>
        </p:nvGrpSpPr>
        <p:grpSpPr>
          <a:xfrm>
            <a:off x="5810789" y="1614589"/>
            <a:ext cx="2499745" cy="232387"/>
            <a:chOff x="4358087" y="1210921"/>
            <a:chExt cx="1874836" cy="174293"/>
          </a:xfrm>
        </p:grpSpPr>
        <p:sp>
          <p:nvSpPr>
            <p:cNvPr id="259" name="TextBox 36">
              <a:extLst>
                <a:ext uri="{FF2B5EF4-FFF2-40B4-BE49-F238E27FC236}">
                  <a16:creationId xmlns:a16="http://schemas.microsoft.com/office/drawing/2014/main" id="{3BB392A7-085B-4CD7-A8BB-508E6136A428}"/>
                </a:ext>
              </a:extLst>
            </p:cNvPr>
            <p:cNvSpPr txBox="1"/>
            <p:nvPr/>
          </p:nvSpPr>
          <p:spPr>
            <a:xfrm>
              <a:off x="4760047" y="1210921"/>
              <a:ext cx="1062451" cy="174293"/>
            </a:xfrm>
            <a:prstGeom prst="rect">
              <a:avLst/>
            </a:prstGeom>
            <a:noFill/>
          </p:spPr>
          <p:txBody>
            <a:bodyPr wrap="none" lIns="0" tIns="0" rIns="0" bIns="0" rtlCol="0">
              <a:noAutofit/>
            </a:bodyPr>
            <a:lstStyle/>
            <a:p>
              <a:pPr algn="ctr" defTabSz="914388" fontAlgn="auto">
                <a:lnSpc>
                  <a:spcPct val="90000"/>
                </a:lnSpc>
                <a:spcBef>
                  <a:spcPts val="0"/>
                </a:spcBef>
                <a:spcAft>
                  <a:spcPts val="0"/>
                </a:spcAft>
                <a:defRPr/>
              </a:pPr>
              <a:r>
                <a:rPr lang="en-US" sz="1200" kern="0" dirty="0">
                  <a:gradFill>
                    <a:gsLst>
                      <a:gs pos="1250">
                        <a:prstClr val="black"/>
                      </a:gs>
                      <a:gs pos="99000">
                        <a:prstClr val="black"/>
                      </a:gs>
                    </a:gsLst>
                    <a:lin ang="5400000" scaled="0"/>
                  </a:gradFill>
                  <a:latin typeface="Segoe UI"/>
                  <a:ea typeface="+mn-ea"/>
                  <a:cs typeface="+mn-cs"/>
                </a:rPr>
                <a:t>2. Manifest Returned</a:t>
              </a:r>
            </a:p>
          </p:txBody>
        </p:sp>
        <p:cxnSp>
          <p:nvCxnSpPr>
            <p:cNvPr id="260" name="Straight Arrow Connector 12">
              <a:extLst>
                <a:ext uri="{FF2B5EF4-FFF2-40B4-BE49-F238E27FC236}">
                  <a16:creationId xmlns:a16="http://schemas.microsoft.com/office/drawing/2014/main" id="{3B38DA07-A147-47AF-B034-D7A77FC4E7CF}"/>
                </a:ext>
              </a:extLst>
            </p:cNvPr>
            <p:cNvCxnSpPr>
              <a:cxnSpLocks/>
            </p:cNvCxnSpPr>
            <p:nvPr/>
          </p:nvCxnSpPr>
          <p:spPr>
            <a:xfrm flipH="1">
              <a:off x="4358087" y="1330630"/>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261" name="-delta layers-&gt;">
            <a:extLst>
              <a:ext uri="{FF2B5EF4-FFF2-40B4-BE49-F238E27FC236}">
                <a16:creationId xmlns:a16="http://schemas.microsoft.com/office/drawing/2014/main" id="{8C88B7F8-2218-4647-9368-22B53B360901}"/>
              </a:ext>
            </a:extLst>
          </p:cNvPr>
          <p:cNvGrpSpPr/>
          <p:nvPr/>
        </p:nvGrpSpPr>
        <p:grpSpPr>
          <a:xfrm>
            <a:off x="5810789" y="2021096"/>
            <a:ext cx="2499745" cy="232387"/>
            <a:chOff x="4358087" y="1515805"/>
            <a:chExt cx="1874836" cy="174293"/>
          </a:xfrm>
        </p:grpSpPr>
        <p:sp>
          <p:nvSpPr>
            <p:cNvPr id="262" name="TextBox 36">
              <a:extLst>
                <a:ext uri="{FF2B5EF4-FFF2-40B4-BE49-F238E27FC236}">
                  <a16:creationId xmlns:a16="http://schemas.microsoft.com/office/drawing/2014/main" id="{0A855F69-93E6-4876-B935-BC03AE0ADE21}"/>
                </a:ext>
              </a:extLst>
            </p:cNvPr>
            <p:cNvSpPr txBox="1"/>
            <p:nvPr/>
          </p:nvSpPr>
          <p:spPr>
            <a:xfrm>
              <a:off x="4760047" y="1515805"/>
              <a:ext cx="1062451" cy="174293"/>
            </a:xfrm>
            <a:prstGeom prst="rect">
              <a:avLst/>
            </a:prstGeom>
            <a:noFill/>
          </p:spPr>
          <p:txBody>
            <a:bodyPr wrap="none" lIns="0" tIns="0" rIns="0" bIns="0" rtlCol="0">
              <a:noAutofit/>
            </a:bodyPr>
            <a:lstStyle/>
            <a:p>
              <a:pPr algn="ctr" defTabSz="914388" fontAlgn="auto">
                <a:lnSpc>
                  <a:spcPct val="90000"/>
                </a:lnSpc>
                <a:spcBef>
                  <a:spcPts val="0"/>
                </a:spcBef>
                <a:spcAft>
                  <a:spcPts val="0"/>
                </a:spcAft>
                <a:defRPr/>
              </a:pPr>
              <a:r>
                <a:rPr lang="en-US" sz="1200" kern="0" dirty="0">
                  <a:gradFill>
                    <a:gsLst>
                      <a:gs pos="1250">
                        <a:prstClr val="black"/>
                      </a:gs>
                      <a:gs pos="99000">
                        <a:prstClr val="black"/>
                      </a:gs>
                    </a:gsLst>
                    <a:lin ang="5400000" scaled="0"/>
                  </a:gradFill>
                  <a:latin typeface="Segoe UI"/>
                  <a:ea typeface="+mn-ea"/>
                  <a:cs typeface="+mn-cs"/>
                </a:rPr>
                <a:t>3. Delta Layer Requests</a:t>
              </a:r>
            </a:p>
          </p:txBody>
        </p:sp>
        <p:cxnSp>
          <p:nvCxnSpPr>
            <p:cNvPr id="263" name="Straight Arrow Connector 12">
              <a:extLst>
                <a:ext uri="{FF2B5EF4-FFF2-40B4-BE49-F238E27FC236}">
                  <a16:creationId xmlns:a16="http://schemas.microsoft.com/office/drawing/2014/main" id="{46D47DC4-5CB2-4895-ACCC-634879CD09CE}"/>
                </a:ext>
              </a:extLst>
            </p:cNvPr>
            <p:cNvCxnSpPr>
              <a:cxnSpLocks/>
            </p:cNvCxnSpPr>
            <p:nvPr/>
          </p:nvCxnSpPr>
          <p:spPr>
            <a:xfrm>
              <a:off x="4358087" y="1636651"/>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264" name="&lt;layer urls-">
            <a:extLst>
              <a:ext uri="{FF2B5EF4-FFF2-40B4-BE49-F238E27FC236}">
                <a16:creationId xmlns:a16="http://schemas.microsoft.com/office/drawing/2014/main" id="{509A8B0B-217D-4007-B122-4EBFD58E6112}"/>
              </a:ext>
            </a:extLst>
          </p:cNvPr>
          <p:cNvGrpSpPr/>
          <p:nvPr/>
        </p:nvGrpSpPr>
        <p:grpSpPr>
          <a:xfrm>
            <a:off x="5810789" y="2427601"/>
            <a:ext cx="2499745" cy="232387"/>
            <a:chOff x="4358087" y="1820689"/>
            <a:chExt cx="1874836" cy="174293"/>
          </a:xfrm>
        </p:grpSpPr>
        <p:sp>
          <p:nvSpPr>
            <p:cNvPr id="265" name="TextBox 36">
              <a:extLst>
                <a:ext uri="{FF2B5EF4-FFF2-40B4-BE49-F238E27FC236}">
                  <a16:creationId xmlns:a16="http://schemas.microsoft.com/office/drawing/2014/main" id="{3FDF62E8-0A02-4E5E-A835-B3CCA4B58E10}"/>
                </a:ext>
              </a:extLst>
            </p:cNvPr>
            <p:cNvSpPr txBox="1"/>
            <p:nvPr/>
          </p:nvSpPr>
          <p:spPr>
            <a:xfrm>
              <a:off x="4760047" y="1820689"/>
              <a:ext cx="1062451" cy="174293"/>
            </a:xfrm>
            <a:prstGeom prst="rect">
              <a:avLst/>
            </a:prstGeom>
            <a:noFill/>
          </p:spPr>
          <p:txBody>
            <a:bodyPr wrap="none" lIns="0" tIns="0" rIns="0" bIns="0" rtlCol="0">
              <a:noAutofit/>
            </a:bodyPr>
            <a:lstStyle/>
            <a:p>
              <a:pPr algn="ctr" defTabSz="914388" fontAlgn="auto">
                <a:lnSpc>
                  <a:spcPct val="90000"/>
                </a:lnSpc>
                <a:spcBef>
                  <a:spcPts val="0"/>
                </a:spcBef>
                <a:spcAft>
                  <a:spcPts val="0"/>
                </a:spcAft>
                <a:defRPr/>
              </a:pPr>
              <a:r>
                <a:rPr lang="en-US" sz="1200" kern="0" dirty="0">
                  <a:gradFill>
                    <a:gsLst>
                      <a:gs pos="1250">
                        <a:prstClr val="black"/>
                      </a:gs>
                      <a:gs pos="99000">
                        <a:prstClr val="black"/>
                      </a:gs>
                    </a:gsLst>
                    <a:lin ang="5400000" scaled="0"/>
                  </a:gradFill>
                  <a:latin typeface="Segoe UI"/>
                  <a:ea typeface="+mn-ea"/>
                  <a:cs typeface="+mn-cs"/>
                </a:rPr>
                <a:t>4. Layer URLs Returned</a:t>
              </a:r>
            </a:p>
          </p:txBody>
        </p:sp>
        <p:cxnSp>
          <p:nvCxnSpPr>
            <p:cNvPr id="266" name="Straight Arrow Connector 12">
              <a:extLst>
                <a:ext uri="{FF2B5EF4-FFF2-40B4-BE49-F238E27FC236}">
                  <a16:creationId xmlns:a16="http://schemas.microsoft.com/office/drawing/2014/main" id="{5327134C-2ABC-43CF-AA7E-F7B1EABA4C89}"/>
                </a:ext>
              </a:extLst>
            </p:cNvPr>
            <p:cNvCxnSpPr>
              <a:cxnSpLocks/>
            </p:cNvCxnSpPr>
            <p:nvPr/>
          </p:nvCxnSpPr>
          <p:spPr>
            <a:xfrm flipH="1">
              <a:off x="4358087" y="1942672"/>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267" name="-layer request-&gt;">
            <a:extLst>
              <a:ext uri="{FF2B5EF4-FFF2-40B4-BE49-F238E27FC236}">
                <a16:creationId xmlns:a16="http://schemas.microsoft.com/office/drawing/2014/main" id="{861D3B9A-3A82-48AC-B0B8-E5A0CCE532E9}"/>
              </a:ext>
            </a:extLst>
          </p:cNvPr>
          <p:cNvGrpSpPr/>
          <p:nvPr/>
        </p:nvGrpSpPr>
        <p:grpSpPr>
          <a:xfrm>
            <a:off x="5810789" y="2834108"/>
            <a:ext cx="2499745" cy="232387"/>
            <a:chOff x="4358087" y="2125573"/>
            <a:chExt cx="1874836" cy="174293"/>
          </a:xfrm>
        </p:grpSpPr>
        <p:sp>
          <p:nvSpPr>
            <p:cNvPr id="268" name="TextBox 36">
              <a:extLst>
                <a:ext uri="{FF2B5EF4-FFF2-40B4-BE49-F238E27FC236}">
                  <a16:creationId xmlns:a16="http://schemas.microsoft.com/office/drawing/2014/main" id="{EC0FEB0B-6DD8-43FA-A783-0476CEDE5B93}"/>
                </a:ext>
              </a:extLst>
            </p:cNvPr>
            <p:cNvSpPr txBox="1"/>
            <p:nvPr/>
          </p:nvSpPr>
          <p:spPr>
            <a:xfrm>
              <a:off x="4760047" y="2125573"/>
              <a:ext cx="1062451" cy="174293"/>
            </a:xfrm>
            <a:prstGeom prst="rect">
              <a:avLst/>
            </a:prstGeom>
            <a:noFill/>
          </p:spPr>
          <p:txBody>
            <a:bodyPr wrap="none" lIns="0" tIns="0" rIns="0" bIns="0" rtlCol="0">
              <a:noAutofit/>
            </a:bodyPr>
            <a:lstStyle/>
            <a:p>
              <a:pPr algn="ctr" defTabSz="914388" fontAlgn="auto">
                <a:lnSpc>
                  <a:spcPct val="90000"/>
                </a:lnSpc>
                <a:spcBef>
                  <a:spcPts val="0"/>
                </a:spcBef>
                <a:spcAft>
                  <a:spcPts val="0"/>
                </a:spcAft>
                <a:defRPr/>
              </a:pPr>
              <a:r>
                <a:rPr lang="en-US" sz="1200" kern="0" dirty="0">
                  <a:gradFill>
                    <a:gsLst>
                      <a:gs pos="1250">
                        <a:prstClr val="black"/>
                      </a:gs>
                      <a:gs pos="99000">
                        <a:prstClr val="black"/>
                      </a:gs>
                    </a:gsLst>
                    <a:lin ang="5400000" scaled="0"/>
                  </a:gradFill>
                  <a:latin typeface="Segoe UI"/>
                  <a:ea typeface="+mn-ea"/>
                  <a:cs typeface="+mn-cs"/>
                </a:rPr>
                <a:t>5. Layer Request</a:t>
              </a:r>
            </a:p>
          </p:txBody>
        </p:sp>
        <p:cxnSp>
          <p:nvCxnSpPr>
            <p:cNvPr id="269" name="Straight Arrow Connector 12">
              <a:extLst>
                <a:ext uri="{FF2B5EF4-FFF2-40B4-BE49-F238E27FC236}">
                  <a16:creationId xmlns:a16="http://schemas.microsoft.com/office/drawing/2014/main" id="{2A09733D-8F5E-4501-896B-616E25E4E835}"/>
                </a:ext>
              </a:extLst>
            </p:cNvPr>
            <p:cNvCxnSpPr>
              <a:cxnSpLocks/>
            </p:cNvCxnSpPr>
            <p:nvPr/>
          </p:nvCxnSpPr>
          <p:spPr>
            <a:xfrm>
              <a:off x="4358087" y="2248693"/>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270" name="&lt;-layers returned-">
            <a:extLst>
              <a:ext uri="{FF2B5EF4-FFF2-40B4-BE49-F238E27FC236}">
                <a16:creationId xmlns:a16="http://schemas.microsoft.com/office/drawing/2014/main" id="{BFB0BA39-2F17-417D-8E11-3D65F300571C}"/>
              </a:ext>
            </a:extLst>
          </p:cNvPr>
          <p:cNvGrpSpPr/>
          <p:nvPr/>
        </p:nvGrpSpPr>
        <p:grpSpPr>
          <a:xfrm>
            <a:off x="5810789" y="3714837"/>
            <a:ext cx="2499745" cy="232387"/>
            <a:chOff x="4358087" y="2430457"/>
            <a:chExt cx="1874836" cy="174293"/>
          </a:xfrm>
        </p:grpSpPr>
        <p:sp>
          <p:nvSpPr>
            <p:cNvPr id="271" name="TextBox 36">
              <a:extLst>
                <a:ext uri="{FF2B5EF4-FFF2-40B4-BE49-F238E27FC236}">
                  <a16:creationId xmlns:a16="http://schemas.microsoft.com/office/drawing/2014/main" id="{E11E592B-1FB0-447E-8034-F6E9DCD092FA}"/>
                </a:ext>
              </a:extLst>
            </p:cNvPr>
            <p:cNvSpPr txBox="1"/>
            <p:nvPr/>
          </p:nvSpPr>
          <p:spPr>
            <a:xfrm>
              <a:off x="4760047" y="2430457"/>
              <a:ext cx="1062451" cy="174293"/>
            </a:xfrm>
            <a:prstGeom prst="rect">
              <a:avLst/>
            </a:prstGeom>
            <a:noFill/>
          </p:spPr>
          <p:txBody>
            <a:bodyPr wrap="none" lIns="0" tIns="0" rIns="0" bIns="0" rtlCol="0">
              <a:noAutofit/>
            </a:bodyPr>
            <a:lstStyle/>
            <a:p>
              <a:pPr algn="ctr" defTabSz="914388" fontAlgn="auto">
                <a:lnSpc>
                  <a:spcPct val="90000"/>
                </a:lnSpc>
                <a:spcBef>
                  <a:spcPts val="0"/>
                </a:spcBef>
                <a:spcAft>
                  <a:spcPts val="0"/>
                </a:spcAft>
                <a:defRPr/>
              </a:pPr>
              <a:r>
                <a:rPr lang="en-US" sz="1200" kern="0" dirty="0">
                  <a:gradFill>
                    <a:gsLst>
                      <a:gs pos="1250">
                        <a:prstClr val="black"/>
                      </a:gs>
                      <a:gs pos="99000">
                        <a:prstClr val="black"/>
                      </a:gs>
                    </a:gsLst>
                    <a:lin ang="5400000" scaled="0"/>
                  </a:gradFill>
                  <a:latin typeface="Segoe UI"/>
                  <a:ea typeface="+mn-ea"/>
                  <a:cs typeface="+mn-cs"/>
                </a:rPr>
                <a:t>6. Layers Returned</a:t>
              </a:r>
            </a:p>
          </p:txBody>
        </p:sp>
        <p:cxnSp>
          <p:nvCxnSpPr>
            <p:cNvPr id="272" name="Straight Arrow Connector 12">
              <a:extLst>
                <a:ext uri="{FF2B5EF4-FFF2-40B4-BE49-F238E27FC236}">
                  <a16:creationId xmlns:a16="http://schemas.microsoft.com/office/drawing/2014/main" id="{B1929501-F1A7-4989-8EF2-A57F8F713D4D}"/>
                </a:ext>
              </a:extLst>
            </p:cNvPr>
            <p:cNvCxnSpPr>
              <a:cxnSpLocks/>
            </p:cNvCxnSpPr>
            <p:nvPr/>
          </p:nvCxnSpPr>
          <p:spPr>
            <a:xfrm flipH="1">
              <a:off x="4358087" y="2554715"/>
              <a:ext cx="1874836" cy="0"/>
            </a:xfrm>
            <a:prstGeom prst="straightConnector1">
              <a:avLst/>
            </a:prstGeom>
            <a:noFill/>
            <a:ln w="38100" cap="flat" cmpd="sng" algn="ctr">
              <a:solidFill>
                <a:sysClr val="windowText" lastClr="000000"/>
              </a:solidFill>
              <a:prstDash val="solid"/>
              <a:tailEnd type="triangle"/>
            </a:ln>
            <a:effectLst/>
          </p:spPr>
        </p:cxnSp>
      </p:grpSp>
      <p:sp>
        <p:nvSpPr>
          <p:cNvPr id="273" name="Rectangle 272">
            <a:extLst>
              <a:ext uri="{FF2B5EF4-FFF2-40B4-BE49-F238E27FC236}">
                <a16:creationId xmlns:a16="http://schemas.microsoft.com/office/drawing/2014/main" id="{F842F42D-0B76-4AD9-9F32-C04A4109DDD4}"/>
              </a:ext>
            </a:extLst>
          </p:cNvPr>
          <p:cNvSpPr/>
          <p:nvPr/>
        </p:nvSpPr>
        <p:spPr bwMode="auto">
          <a:xfrm>
            <a:off x="477796" y="2413913"/>
            <a:ext cx="5055475" cy="1083215"/>
          </a:xfrm>
          <a:prstGeom prst="rect">
            <a:avLst/>
          </a:prstGeom>
          <a:solidFill>
            <a:srgbClr val="0072C6"/>
          </a:solidFill>
          <a:ln w="17145" cap="flat" cmpd="sng" algn="ctr">
            <a:solidFill>
              <a:srgbClr val="FFFFFF">
                <a:shade val="95000"/>
                <a:alpha val="50000"/>
                <a:satMod val="150000"/>
              </a:srgbClr>
            </a:solidFill>
            <a:prstDash val="solid"/>
            <a:headEnd type="none" w="med" len="med"/>
            <a:tailEnd type="none" w="med" len="med"/>
          </a:ln>
          <a:effectLst/>
        </p:spPr>
        <p:txBody>
          <a:bodyPr vert="horz" wrap="square" lIns="91438" tIns="146302" rIns="91438" bIns="146302" numCol="1" rtlCol="0" anchor="t" anchorCtr="0" compatLnSpc="1">
            <a:prstTxWarp prst="textNoShape">
              <a:avLst/>
            </a:prstTxWarp>
          </a:bodyPr>
          <a:lstStyle/>
          <a:p>
            <a:pPr marL="0" marR="0" lvl="0" indent="0" algn="ctr" defTabSz="93246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prstClr val="white"/>
                    </a:gs>
                    <a:gs pos="100000">
                      <a:prstClr val="white"/>
                    </a:gs>
                  </a:gsLst>
                  <a:lin ang="5400000" scaled="0"/>
                </a:gradFill>
                <a:effectLst/>
                <a:uLnTx/>
                <a:uFillTx/>
                <a:latin typeface="Segoe UI"/>
                <a:ea typeface="+mn-ea"/>
                <a:cs typeface="+mn-cs"/>
              </a:rPr>
              <a:t>Image Cache</a:t>
            </a:r>
          </a:p>
          <a:p>
            <a:pPr marL="0" marR="0" lvl="0" indent="0" defTabSz="93246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IMAGE ID     REPOSITORY                          TAG    SIZE</a:t>
            </a:r>
          </a:p>
          <a:p>
            <a:pPr marL="0" marR="0" lvl="0" indent="0" defTabSz="93246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694950fbcb3f </a:t>
            </a:r>
            <a:r>
              <a:rPr kumimoji="0" lang="en-US" sz="1100" b="0" i="0" u="none" strike="noStrike" kern="0" cap="none" spc="0" normalizeH="0" baseline="0" noProof="0" dirty="0" err="1">
                <a:ln>
                  <a:noFill/>
                </a:ln>
                <a:solidFill>
                  <a:prstClr val="black"/>
                </a:solidFill>
                <a:effectLst/>
                <a:uLnTx/>
                <a:uFillTx/>
                <a:latin typeface="Consolas" panose="020B0609020204030204" pitchFamily="49" charset="0"/>
                <a:ea typeface="+mn-ea"/>
                <a:cs typeface="+mn-cs"/>
              </a:rPr>
              <a:t>batchjob</a:t>
            </a:r>
            <a:r>
              <a:rPr kumimoji="0" lang="en-US" sz="1100" b="0" i="0" u="none" strike="noStrike" kern="0" cap="none" spc="0" normalizeH="0" baseline="0" noProof="0" dirty="0">
                <a:ln>
                  <a:noFill/>
                </a:ln>
                <a:solidFill>
                  <a:prstClr val="black"/>
                </a:solidFill>
                <a:effectLst/>
                <a:uLnTx/>
                <a:uFillTx/>
                <a:latin typeface="Consolas" panose="020B0609020204030204" pitchFamily="49" charset="0"/>
                <a:ea typeface="+mn-ea"/>
                <a:cs typeface="+mn-cs"/>
              </a:rPr>
              <a:t>                            v1     5.65 GB</a:t>
            </a:r>
          </a:p>
        </p:txBody>
      </p:sp>
      <p:sp>
        <p:nvSpPr>
          <p:cNvPr id="274" name="Speech Bubble: Rectangle 273">
            <a:extLst>
              <a:ext uri="{FF2B5EF4-FFF2-40B4-BE49-F238E27FC236}">
                <a16:creationId xmlns:a16="http://schemas.microsoft.com/office/drawing/2014/main" id="{CE3606D5-0C57-4834-8EEA-36095A01D48E}"/>
              </a:ext>
            </a:extLst>
          </p:cNvPr>
          <p:cNvSpPr/>
          <p:nvPr/>
        </p:nvSpPr>
        <p:spPr bwMode="auto">
          <a:xfrm>
            <a:off x="8593581" y="69456"/>
            <a:ext cx="3293538" cy="988993"/>
          </a:xfrm>
          <a:prstGeom prst="wedgeRectCallout">
            <a:avLst>
              <a:gd name="adj1" fmla="val -59463"/>
              <a:gd name="adj2" fmla="val 77118"/>
            </a:avLst>
          </a:prstGeom>
          <a:solidFill>
            <a:srgbClr val="008272"/>
          </a:solidFill>
          <a:ln w="17145" cap="flat" cmpd="sng" algn="ctr">
            <a:solidFill>
              <a:srgbClr val="FFFFFF">
                <a:shade val="95000"/>
                <a:alpha val="50000"/>
                <a:satMod val="150000"/>
              </a:srgbClr>
            </a:solidFill>
            <a:prstDash val="soli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defTabSz="914289"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Pull:</a:t>
            </a: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569"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I want this “thing”, represented by a collection of layers</a:t>
            </a:r>
          </a:p>
        </p:txBody>
      </p:sp>
      <p:sp>
        <p:nvSpPr>
          <p:cNvPr id="275" name="Speech Bubble: Rectangle 274">
            <a:extLst>
              <a:ext uri="{FF2B5EF4-FFF2-40B4-BE49-F238E27FC236}">
                <a16:creationId xmlns:a16="http://schemas.microsoft.com/office/drawing/2014/main" id="{D23DC619-ADC4-4DE2-9EA6-EE8077232955}"/>
              </a:ext>
            </a:extLst>
          </p:cNvPr>
          <p:cNvSpPr/>
          <p:nvPr/>
        </p:nvSpPr>
        <p:spPr bwMode="auto">
          <a:xfrm>
            <a:off x="3248752" y="1521577"/>
            <a:ext cx="2410994" cy="1083215"/>
          </a:xfrm>
          <a:prstGeom prst="wedgeRectCallout">
            <a:avLst>
              <a:gd name="adj1" fmla="val -18656"/>
              <a:gd name="adj2" fmla="val 84017"/>
            </a:avLst>
          </a:prstGeom>
          <a:solidFill>
            <a:srgbClr val="008272"/>
          </a:solidFill>
          <a:ln w="17145" cap="flat" cmpd="sng" algn="ctr">
            <a:solidFill>
              <a:srgbClr val="FFFFFF">
                <a:shade val="95000"/>
                <a:alpha val="50000"/>
                <a:satMod val="150000"/>
              </a:srgbClr>
            </a:solidFill>
            <a:prstDash val="soli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defTabSz="914289"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Manifest:</a:t>
            </a: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569"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What layers do I already have? </a:t>
            </a:r>
          </a:p>
          <a:p>
            <a:pPr marL="0" marR="0" lvl="0" indent="0" algn="ctr" defTabSz="914289" eaLnBrk="1" fontAlgn="auto" latinLnBrk="0" hangingPunct="1">
              <a:lnSpc>
                <a:spcPct val="90000"/>
              </a:lnSpc>
              <a:spcBef>
                <a:spcPts val="0"/>
              </a:spcBef>
              <a:spcAft>
                <a:spcPts val="0"/>
              </a:spcAft>
              <a:buClrTx/>
              <a:buSzTx/>
              <a:buFontTx/>
              <a:buNone/>
              <a:tabLst/>
              <a:defRPr/>
            </a:pPr>
            <a:endParaRPr kumimoji="0" lang="en-US" sz="600" b="0" i="1" u="none" strike="noStrike" kern="0" cap="none" spc="0" normalizeH="0" baseline="3000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endParaRP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569" b="0" i="1" u="none" strike="noStrike" kern="0" cap="none" spc="0" normalizeH="0" baseline="3000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(decompressed)</a:t>
            </a:r>
          </a:p>
        </p:txBody>
      </p:sp>
      <p:sp>
        <p:nvSpPr>
          <p:cNvPr id="276" name="Rectangle 275">
            <a:extLst>
              <a:ext uri="{FF2B5EF4-FFF2-40B4-BE49-F238E27FC236}">
                <a16:creationId xmlns:a16="http://schemas.microsoft.com/office/drawing/2014/main" id="{A769E1EA-7319-48C2-8C63-42955B0207D8}"/>
              </a:ext>
            </a:extLst>
          </p:cNvPr>
          <p:cNvSpPr/>
          <p:nvPr/>
        </p:nvSpPr>
        <p:spPr bwMode="auto">
          <a:xfrm>
            <a:off x="142834" y="1475768"/>
            <a:ext cx="5611543" cy="5340357"/>
          </a:xfrm>
          <a:prstGeom prst="rect">
            <a:avLst/>
          </a:prstGeom>
          <a:noFill/>
          <a:ln w="28575" cap="flat" cmpd="sng" algn="ctr">
            <a:solidFill>
              <a:srgbClr val="505050"/>
            </a:solidFill>
            <a:prstDash val="solid"/>
            <a:headEnd type="none" w="med" len="med"/>
            <a:tailEnd type="none" w="med" len="me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Win Layer 2">
            <a:extLst>
              <a:ext uri="{FF2B5EF4-FFF2-40B4-BE49-F238E27FC236}">
                <a16:creationId xmlns:a16="http://schemas.microsoft.com/office/drawing/2014/main" id="{E8C69670-E6C0-4B3D-82AA-569D5B4EAA6A}"/>
              </a:ext>
            </a:extLst>
          </p:cNvPr>
          <p:cNvSpPr/>
          <p:nvPr/>
        </p:nvSpPr>
        <p:spPr>
          <a:xfrm>
            <a:off x="605119" y="4062907"/>
            <a:ext cx="3221984" cy="225970"/>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sha256:cf4ecb49238476635f551fe11987ae4c3</a:t>
            </a:r>
          </a:p>
        </p:txBody>
      </p:sp>
      <p:sp>
        <p:nvSpPr>
          <p:cNvPr id="278" name="Win Layer1">
            <a:extLst>
              <a:ext uri="{FF2B5EF4-FFF2-40B4-BE49-F238E27FC236}">
                <a16:creationId xmlns:a16="http://schemas.microsoft.com/office/drawing/2014/main" id="{147A6287-9CDB-46B1-AA40-A81EB4A0DF0D}"/>
              </a:ext>
            </a:extLst>
          </p:cNvPr>
          <p:cNvSpPr/>
          <p:nvPr/>
        </p:nvSpPr>
        <p:spPr>
          <a:xfrm>
            <a:off x="605119" y="4288877"/>
            <a:ext cx="3221984" cy="225970"/>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sha256:e41864ee12411ff073f0a58417cf7e160</a:t>
            </a:r>
          </a:p>
          <a:p>
            <a:pPr marL="0" marR="0" lvl="0" indent="0" defTabSz="914554"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endParaRPr>
          </a:p>
        </p:txBody>
      </p:sp>
      <p:pic>
        <p:nvPicPr>
          <p:cNvPr id="279" name="Picture 278" descr="A close up of a sign&#10;&#10;Description automatically generated">
            <a:extLst>
              <a:ext uri="{FF2B5EF4-FFF2-40B4-BE49-F238E27FC236}">
                <a16:creationId xmlns:a16="http://schemas.microsoft.com/office/drawing/2014/main" id="{9663B92B-281C-4CD1-AD41-17B7BB0110E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440" y="1511940"/>
            <a:ext cx="1134150" cy="756100"/>
          </a:xfrm>
          <a:prstGeom prst="rect">
            <a:avLst/>
          </a:prstGeom>
        </p:spPr>
      </p:pic>
      <p:pic>
        <p:nvPicPr>
          <p:cNvPr id="280" name="Picture 6" descr="Image result for shipping manifest icon">
            <a:extLst>
              <a:ext uri="{FF2B5EF4-FFF2-40B4-BE49-F238E27FC236}">
                <a16:creationId xmlns:a16="http://schemas.microsoft.com/office/drawing/2014/main" id="{D288DAB0-4E3C-4666-B9DB-F9D827AA81E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13284" y="1452842"/>
            <a:ext cx="269790" cy="332241"/>
          </a:xfrm>
          <a:prstGeom prst="rect">
            <a:avLst/>
          </a:prstGeom>
          <a:noFill/>
          <a:extLst>
            <a:ext uri="{909E8E84-426E-40DD-AFC4-6F175D3DCCD1}">
              <a14:hiddenFill xmlns:a14="http://schemas.microsoft.com/office/drawing/2010/main">
                <a:solidFill>
                  <a:srgbClr val="FFFFFF"/>
                </a:solidFill>
              </a14:hiddenFill>
            </a:ext>
          </a:extLst>
        </p:spPr>
      </p:pic>
      <p:grpSp>
        <p:nvGrpSpPr>
          <p:cNvPr id="281" name="Group 280">
            <a:extLst>
              <a:ext uri="{FF2B5EF4-FFF2-40B4-BE49-F238E27FC236}">
                <a16:creationId xmlns:a16="http://schemas.microsoft.com/office/drawing/2014/main" id="{ADF5C24E-316C-48A5-AF60-E4062F4E801F}"/>
              </a:ext>
            </a:extLst>
          </p:cNvPr>
          <p:cNvGrpSpPr/>
          <p:nvPr/>
        </p:nvGrpSpPr>
        <p:grpSpPr>
          <a:xfrm>
            <a:off x="9435176" y="2889142"/>
            <a:ext cx="2493899" cy="1581789"/>
            <a:chOff x="7679960" y="3843275"/>
            <a:chExt cx="2493934" cy="1581811"/>
          </a:xfrm>
        </p:grpSpPr>
        <p:sp>
          <p:nvSpPr>
            <p:cNvPr id="282" name="Rectangle 281">
              <a:extLst>
                <a:ext uri="{FF2B5EF4-FFF2-40B4-BE49-F238E27FC236}">
                  <a16:creationId xmlns:a16="http://schemas.microsoft.com/office/drawing/2014/main" id="{AA3F163C-0658-46A5-BC23-553A530175BE}"/>
                </a:ext>
              </a:extLst>
            </p:cNvPr>
            <p:cNvSpPr/>
            <p:nvPr/>
          </p:nvSpPr>
          <p:spPr>
            <a:xfrm>
              <a:off x="7679962" y="3843275"/>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cf4ecb49238476635f551fe11987ae4c3</a:t>
              </a:r>
            </a:p>
          </p:txBody>
        </p:sp>
        <p:sp>
          <p:nvSpPr>
            <p:cNvPr id="283" name="Rectangle 282">
              <a:extLst>
                <a:ext uri="{FF2B5EF4-FFF2-40B4-BE49-F238E27FC236}">
                  <a16:creationId xmlns:a16="http://schemas.microsoft.com/office/drawing/2014/main" id="{FDE5A7C1-F15B-42A4-9360-3F78984F92D0}"/>
                </a:ext>
              </a:extLst>
            </p:cNvPr>
            <p:cNvSpPr/>
            <p:nvPr/>
          </p:nvSpPr>
          <p:spPr>
            <a:xfrm>
              <a:off x="7679962" y="4069248"/>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e41864ee12411ff073f0a58417cf7e160</a:t>
              </a:r>
            </a:p>
          </p:txBody>
        </p:sp>
        <p:sp>
          <p:nvSpPr>
            <p:cNvPr id="284" name="Rectangle 283">
              <a:extLst>
                <a:ext uri="{FF2B5EF4-FFF2-40B4-BE49-F238E27FC236}">
                  <a16:creationId xmlns:a16="http://schemas.microsoft.com/office/drawing/2014/main" id="{32C4C0F9-994F-42D1-9301-FAA317FA721F}"/>
                </a:ext>
              </a:extLst>
            </p:cNvPr>
            <p:cNvSpPr/>
            <p:nvPr/>
          </p:nvSpPr>
          <p:spPr>
            <a:xfrm>
              <a:off x="7679961" y="4295221"/>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85bef57c324acc96f7067488d35b7e3c1</a:t>
              </a:r>
            </a:p>
          </p:txBody>
        </p:sp>
        <p:sp>
          <p:nvSpPr>
            <p:cNvPr id="285" name="Rectangle 284">
              <a:extLst>
                <a:ext uri="{FF2B5EF4-FFF2-40B4-BE49-F238E27FC236}">
                  <a16:creationId xmlns:a16="http://schemas.microsoft.com/office/drawing/2014/main" id="{4085EB61-B907-4B20-B57A-213EF31754D2}"/>
                </a:ext>
              </a:extLst>
            </p:cNvPr>
            <p:cNvSpPr/>
            <p:nvPr/>
          </p:nvSpPr>
          <p:spPr>
            <a:xfrm>
              <a:off x="7679960" y="4521194"/>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1d57d886885835cbc52c2d85fe0ce008f</a:t>
              </a:r>
            </a:p>
          </p:txBody>
        </p:sp>
        <p:sp>
          <p:nvSpPr>
            <p:cNvPr id="286" name="Rectangle 285">
              <a:extLst>
                <a:ext uri="{FF2B5EF4-FFF2-40B4-BE49-F238E27FC236}">
                  <a16:creationId xmlns:a16="http://schemas.microsoft.com/office/drawing/2014/main" id="{E131513B-3FF9-4FB7-B2A2-3EB24ED87827}"/>
                </a:ext>
              </a:extLst>
            </p:cNvPr>
            <p:cNvSpPr/>
            <p:nvPr/>
          </p:nvSpPr>
          <p:spPr>
            <a:xfrm>
              <a:off x="7679960" y="4747167"/>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f78a85a7da099d7494a5166a28e72a642</a:t>
              </a:r>
            </a:p>
          </p:txBody>
        </p:sp>
        <p:sp>
          <p:nvSpPr>
            <p:cNvPr id="287" name="Rectangle 286">
              <a:extLst>
                <a:ext uri="{FF2B5EF4-FFF2-40B4-BE49-F238E27FC236}">
                  <a16:creationId xmlns:a16="http://schemas.microsoft.com/office/drawing/2014/main" id="{E88E3A8C-F656-4F9D-AD4F-1998C326B883}"/>
                </a:ext>
              </a:extLst>
            </p:cNvPr>
            <p:cNvSpPr/>
            <p:nvPr/>
          </p:nvSpPr>
          <p:spPr>
            <a:xfrm>
              <a:off x="7679960" y="4973140"/>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da3343b41a78a0bcd4926d605b6fe37ba</a:t>
              </a:r>
            </a:p>
          </p:txBody>
        </p:sp>
        <p:sp>
          <p:nvSpPr>
            <p:cNvPr id="288" name="Rectangle 287">
              <a:extLst>
                <a:ext uri="{FF2B5EF4-FFF2-40B4-BE49-F238E27FC236}">
                  <a16:creationId xmlns:a16="http://schemas.microsoft.com/office/drawing/2014/main" id="{7240B082-B85C-446F-BC9B-57B114EB9C87}"/>
                </a:ext>
              </a:extLst>
            </p:cNvPr>
            <p:cNvSpPr/>
            <p:nvPr/>
          </p:nvSpPr>
          <p:spPr>
            <a:xfrm>
              <a:off x="7679960" y="5199113"/>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c935edcb03a0660b347d2fbf6542ee068</a:t>
              </a:r>
            </a:p>
          </p:txBody>
        </p:sp>
      </p:grpSp>
      <p:sp>
        <p:nvSpPr>
          <p:cNvPr id="289" name="Rectangle 288">
            <a:extLst>
              <a:ext uri="{FF2B5EF4-FFF2-40B4-BE49-F238E27FC236}">
                <a16:creationId xmlns:a16="http://schemas.microsoft.com/office/drawing/2014/main" id="{292FB40F-CCEA-4E7F-ADE1-69F98939AFE7}"/>
              </a:ext>
            </a:extLst>
          </p:cNvPr>
          <p:cNvSpPr/>
          <p:nvPr/>
        </p:nvSpPr>
        <p:spPr>
          <a:xfrm>
            <a:off x="9419171" y="2022791"/>
            <a:ext cx="2532178" cy="225970"/>
          </a:xfrm>
          <a:prstGeom prst="rect">
            <a:avLst/>
          </a:prstGeom>
          <a:solidFill>
            <a:srgbClr val="442359"/>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ubuntu</a:t>
            </a:r>
          </a:p>
        </p:txBody>
      </p:sp>
      <p:sp>
        <p:nvSpPr>
          <p:cNvPr id="290" name="Rectangle 289">
            <a:extLst>
              <a:ext uri="{FF2B5EF4-FFF2-40B4-BE49-F238E27FC236}">
                <a16:creationId xmlns:a16="http://schemas.microsoft.com/office/drawing/2014/main" id="{4CC14861-11B5-4E5E-BCB4-1C81978FE4DB}"/>
              </a:ext>
            </a:extLst>
          </p:cNvPr>
          <p:cNvSpPr/>
          <p:nvPr/>
        </p:nvSpPr>
        <p:spPr>
          <a:xfrm>
            <a:off x="9419171" y="2246058"/>
            <a:ext cx="2532178" cy="225970"/>
          </a:xfrm>
          <a:prstGeom prst="rect">
            <a:avLst/>
          </a:prstGeom>
          <a:solidFill>
            <a:srgbClr val="442359"/>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debian</a:t>
            </a:r>
          </a:p>
        </p:txBody>
      </p:sp>
      <p:sp>
        <p:nvSpPr>
          <p:cNvPr id="291" name="Rectangle 290">
            <a:extLst>
              <a:ext uri="{FF2B5EF4-FFF2-40B4-BE49-F238E27FC236}">
                <a16:creationId xmlns:a16="http://schemas.microsoft.com/office/drawing/2014/main" id="{BA89CC11-7841-4744-AA02-F6F9B78A096A}"/>
              </a:ext>
            </a:extLst>
          </p:cNvPr>
          <p:cNvSpPr/>
          <p:nvPr/>
        </p:nvSpPr>
        <p:spPr>
          <a:xfrm>
            <a:off x="9419171" y="1799525"/>
            <a:ext cx="2532178" cy="225970"/>
          </a:xfrm>
          <a:prstGeom prst="rect">
            <a:avLst/>
          </a:prstGeom>
          <a:solidFill>
            <a:srgbClr val="442359"/>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spark-notebook</a:t>
            </a:r>
          </a:p>
        </p:txBody>
      </p:sp>
      <p:sp>
        <p:nvSpPr>
          <p:cNvPr id="292" name="Win Layer1">
            <a:extLst>
              <a:ext uri="{FF2B5EF4-FFF2-40B4-BE49-F238E27FC236}">
                <a16:creationId xmlns:a16="http://schemas.microsoft.com/office/drawing/2014/main" id="{B8766E4F-46C3-46B7-8BC3-F1CA02EF5431}"/>
              </a:ext>
            </a:extLst>
          </p:cNvPr>
          <p:cNvSpPr/>
          <p:nvPr/>
        </p:nvSpPr>
        <p:spPr>
          <a:xfrm>
            <a:off x="605119" y="4514847"/>
            <a:ext cx="3221984" cy="225970"/>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sha256:85bef57c324acc96f7067488d35b7e3c1</a:t>
            </a:r>
          </a:p>
        </p:txBody>
      </p:sp>
      <p:sp>
        <p:nvSpPr>
          <p:cNvPr id="293" name="Win Layer1">
            <a:extLst>
              <a:ext uri="{FF2B5EF4-FFF2-40B4-BE49-F238E27FC236}">
                <a16:creationId xmlns:a16="http://schemas.microsoft.com/office/drawing/2014/main" id="{A80439E1-6C47-420F-98C4-E0BB9CE7723D}"/>
              </a:ext>
            </a:extLst>
          </p:cNvPr>
          <p:cNvSpPr/>
          <p:nvPr/>
        </p:nvSpPr>
        <p:spPr>
          <a:xfrm>
            <a:off x="605119" y="4736506"/>
            <a:ext cx="3221984" cy="225970"/>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sha256:1d57d886885835cbc52c2d85fe0ce008f</a:t>
            </a:r>
          </a:p>
        </p:txBody>
      </p:sp>
      <p:sp>
        <p:nvSpPr>
          <p:cNvPr id="294" name="Win Layer1">
            <a:extLst>
              <a:ext uri="{FF2B5EF4-FFF2-40B4-BE49-F238E27FC236}">
                <a16:creationId xmlns:a16="http://schemas.microsoft.com/office/drawing/2014/main" id="{30A603A8-B319-40FD-9869-105E4827DBC0}"/>
              </a:ext>
            </a:extLst>
          </p:cNvPr>
          <p:cNvSpPr/>
          <p:nvPr/>
        </p:nvSpPr>
        <p:spPr>
          <a:xfrm>
            <a:off x="605119" y="4962476"/>
            <a:ext cx="3221984" cy="225970"/>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sha256:f78a85a7da099d7494a5166a28e72a642</a:t>
            </a:r>
          </a:p>
        </p:txBody>
      </p:sp>
      <p:sp>
        <p:nvSpPr>
          <p:cNvPr id="295" name="Win Layer1">
            <a:extLst>
              <a:ext uri="{FF2B5EF4-FFF2-40B4-BE49-F238E27FC236}">
                <a16:creationId xmlns:a16="http://schemas.microsoft.com/office/drawing/2014/main" id="{7EF237B2-DA77-4ED3-BE24-6E68636F9C12}"/>
              </a:ext>
            </a:extLst>
          </p:cNvPr>
          <p:cNvSpPr/>
          <p:nvPr/>
        </p:nvSpPr>
        <p:spPr>
          <a:xfrm>
            <a:off x="605119" y="5184135"/>
            <a:ext cx="3221984" cy="225970"/>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sha256:da3343b41a78a0bcd4926d605b6fe37ba</a:t>
            </a:r>
          </a:p>
        </p:txBody>
      </p:sp>
      <p:sp>
        <p:nvSpPr>
          <p:cNvPr id="296" name="Speech Bubble: Rectangle 295">
            <a:extLst>
              <a:ext uri="{FF2B5EF4-FFF2-40B4-BE49-F238E27FC236}">
                <a16:creationId xmlns:a16="http://schemas.microsoft.com/office/drawing/2014/main" id="{0310668B-2CF6-466A-AD67-9C7B543E22C6}"/>
              </a:ext>
            </a:extLst>
          </p:cNvPr>
          <p:cNvSpPr/>
          <p:nvPr/>
        </p:nvSpPr>
        <p:spPr bwMode="auto">
          <a:xfrm>
            <a:off x="9133065" y="1212043"/>
            <a:ext cx="2818284" cy="1204464"/>
          </a:xfrm>
          <a:prstGeom prst="wedgeRectCallout">
            <a:avLst>
              <a:gd name="adj1" fmla="val -81596"/>
              <a:gd name="adj2" fmla="val -2353"/>
            </a:avLst>
          </a:prstGeom>
          <a:solidFill>
            <a:srgbClr val="008272"/>
          </a:solidFill>
          <a:ln w="17145" cap="flat" cmpd="sng" algn="ctr">
            <a:solidFill>
              <a:srgbClr val="FFFFFF">
                <a:shade val="95000"/>
                <a:alpha val="50000"/>
                <a:satMod val="150000"/>
              </a:srgbClr>
            </a:solidFill>
            <a:prstDash val="soli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defTabSz="914289"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Manifest:</a:t>
            </a: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569"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List of layer ID’s representing the entire thing</a:t>
            </a:r>
          </a:p>
        </p:txBody>
      </p:sp>
      <p:sp>
        <p:nvSpPr>
          <p:cNvPr id="297" name="Speech Bubble: Rectangle 296">
            <a:extLst>
              <a:ext uri="{FF2B5EF4-FFF2-40B4-BE49-F238E27FC236}">
                <a16:creationId xmlns:a16="http://schemas.microsoft.com/office/drawing/2014/main" id="{629163D9-C2D7-4222-97FE-B6B3C6FF4D5F}"/>
              </a:ext>
            </a:extLst>
          </p:cNvPr>
          <p:cNvSpPr/>
          <p:nvPr/>
        </p:nvSpPr>
        <p:spPr bwMode="auto">
          <a:xfrm>
            <a:off x="9145806" y="2477375"/>
            <a:ext cx="2818284" cy="971714"/>
          </a:xfrm>
          <a:prstGeom prst="wedgeRectCallout">
            <a:avLst>
              <a:gd name="adj1" fmla="val -81355"/>
              <a:gd name="adj2" fmla="val -37603"/>
            </a:avLst>
          </a:prstGeom>
          <a:solidFill>
            <a:srgbClr val="008272"/>
          </a:solidFill>
          <a:ln w="17145" cap="flat" cmpd="sng" algn="ctr">
            <a:solidFill>
              <a:srgbClr val="FFFFFF">
                <a:shade val="95000"/>
                <a:alpha val="50000"/>
                <a:satMod val="150000"/>
              </a:srgbClr>
            </a:solidFill>
            <a:prstDash val="soli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defTabSz="914289"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Layers Please:</a:t>
            </a: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569"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List of </a:t>
            </a:r>
            <a:r>
              <a:rPr kumimoji="0" lang="en-US" sz="1569" b="0" i="1"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compressed </a:t>
            </a:r>
            <a:r>
              <a:rPr kumimoji="0" lang="en-US" sz="1569"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blob URLs</a:t>
            </a:r>
          </a:p>
        </p:txBody>
      </p:sp>
      <p:grpSp>
        <p:nvGrpSpPr>
          <p:cNvPr id="301" name="LayerExpansion">
            <a:extLst>
              <a:ext uri="{FF2B5EF4-FFF2-40B4-BE49-F238E27FC236}">
                <a16:creationId xmlns:a16="http://schemas.microsoft.com/office/drawing/2014/main" id="{62A56A58-FC1F-44EE-8606-9704D72DAFDD}"/>
              </a:ext>
            </a:extLst>
          </p:cNvPr>
          <p:cNvGrpSpPr/>
          <p:nvPr/>
        </p:nvGrpSpPr>
        <p:grpSpPr>
          <a:xfrm>
            <a:off x="3877449" y="3723033"/>
            <a:ext cx="361517" cy="884838"/>
            <a:chOff x="7763309" y="5000481"/>
            <a:chExt cx="361517" cy="884838"/>
          </a:xfrm>
        </p:grpSpPr>
        <p:sp>
          <p:nvSpPr>
            <p:cNvPr id="302" name="Rectangle: Folded Corner 8">
              <a:extLst>
                <a:ext uri="{FF2B5EF4-FFF2-40B4-BE49-F238E27FC236}">
                  <a16:creationId xmlns:a16="http://schemas.microsoft.com/office/drawing/2014/main" id="{96B4F97F-54CF-4FBC-9223-E4F8944B0D83}"/>
                </a:ext>
              </a:extLst>
            </p:cNvPr>
            <p:cNvSpPr/>
            <p:nvPr/>
          </p:nvSpPr>
          <p:spPr bwMode="auto">
            <a:xfrm flipV="1">
              <a:off x="7791884" y="5264166"/>
              <a:ext cx="304366" cy="346059"/>
            </a:xfrm>
            <a:custGeom>
              <a:avLst/>
              <a:gdLst>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14571 w 304366"/>
                <a:gd name="connsiteY1" fmla="*/ 263408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366" h="346059" stroke="0" extrusionOk="0">
                  <a:moveTo>
                    <a:pt x="0" y="0"/>
                  </a:moveTo>
                  <a:lnTo>
                    <a:pt x="304366" y="0"/>
                  </a:lnTo>
                  <a:lnTo>
                    <a:pt x="304366" y="215955"/>
                  </a:lnTo>
                  <a:lnTo>
                    <a:pt x="174262" y="346059"/>
                  </a:lnTo>
                  <a:lnTo>
                    <a:pt x="0" y="346059"/>
                  </a:lnTo>
                  <a:lnTo>
                    <a:pt x="0" y="0"/>
                  </a:lnTo>
                  <a:close/>
                </a:path>
                <a:path w="304366" h="346059" fill="darkenLess" stroke="0" extrusionOk="0">
                  <a:moveTo>
                    <a:pt x="174262" y="346059"/>
                  </a:moveTo>
                  <a:lnTo>
                    <a:pt x="304366" y="215955"/>
                  </a:lnTo>
                  <a:lnTo>
                    <a:pt x="174262" y="346059"/>
                  </a:lnTo>
                  <a:close/>
                </a:path>
                <a:path w="304366" h="346059" fill="none" extrusionOk="0">
                  <a:moveTo>
                    <a:pt x="174262" y="346059"/>
                  </a:moveTo>
                  <a:lnTo>
                    <a:pt x="304366" y="215955"/>
                  </a:lnTo>
                  <a:lnTo>
                    <a:pt x="174262" y="346059"/>
                  </a:lnTo>
                  <a:lnTo>
                    <a:pt x="0" y="346059"/>
                  </a:lnTo>
                  <a:lnTo>
                    <a:pt x="0" y="0"/>
                  </a:lnTo>
                  <a:lnTo>
                    <a:pt x="304366" y="0"/>
                  </a:lnTo>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3" name="Group 302">
              <a:extLst>
                <a:ext uri="{FF2B5EF4-FFF2-40B4-BE49-F238E27FC236}">
                  <a16:creationId xmlns:a16="http://schemas.microsoft.com/office/drawing/2014/main" id="{594C159A-7B60-4104-8C4D-4F582A5025F2}"/>
                </a:ext>
              </a:extLst>
            </p:cNvPr>
            <p:cNvGrpSpPr/>
            <p:nvPr/>
          </p:nvGrpSpPr>
          <p:grpSpPr>
            <a:xfrm>
              <a:off x="7763309" y="5000481"/>
              <a:ext cx="361517" cy="884838"/>
              <a:chOff x="7519017" y="4911579"/>
              <a:chExt cx="361517" cy="884838"/>
            </a:xfrm>
          </p:grpSpPr>
          <p:pic>
            <p:nvPicPr>
              <p:cNvPr id="304" name="Picture 2" descr="Image result for compression icon">
                <a:extLst>
                  <a:ext uri="{FF2B5EF4-FFF2-40B4-BE49-F238E27FC236}">
                    <a16:creationId xmlns:a16="http://schemas.microsoft.com/office/drawing/2014/main" id="{E5612523-4DAF-464A-8530-26417C6332E2}"/>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1134" t="18405" r="54859" b="42620"/>
              <a:stretch/>
            </p:blipFill>
            <p:spPr bwMode="auto">
              <a:xfrm>
                <a:off x="7519017" y="5146209"/>
                <a:ext cx="361517" cy="414337"/>
              </a:xfrm>
              <a:prstGeom prst="rect">
                <a:avLst/>
              </a:prstGeom>
              <a:noFill/>
              <a:extLst>
                <a:ext uri="{909E8E84-426E-40DD-AFC4-6F175D3DCCD1}">
                  <a14:hiddenFill xmlns:a14="http://schemas.microsoft.com/office/drawing/2010/main">
                    <a:solidFill>
                      <a:srgbClr val="FFFFFF"/>
                    </a:solidFill>
                  </a14:hiddenFill>
                </a:ext>
              </a:extLst>
            </p:spPr>
          </p:pic>
          <p:sp>
            <p:nvSpPr>
              <p:cNvPr id="305" name="Arrow: Right 304">
                <a:extLst>
                  <a:ext uri="{FF2B5EF4-FFF2-40B4-BE49-F238E27FC236}">
                    <a16:creationId xmlns:a16="http://schemas.microsoft.com/office/drawing/2014/main" id="{9DFA0E01-6095-422A-AFCB-C8A07E790EDB}"/>
                  </a:ext>
                </a:extLst>
              </p:cNvPr>
              <p:cNvSpPr/>
              <p:nvPr/>
            </p:nvSpPr>
            <p:spPr bwMode="auto">
              <a:xfrm rot="16200000">
                <a:off x="7603768" y="4946107"/>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Arrow: Right 305">
                <a:extLst>
                  <a:ext uri="{FF2B5EF4-FFF2-40B4-BE49-F238E27FC236}">
                    <a16:creationId xmlns:a16="http://schemas.microsoft.com/office/drawing/2014/main" id="{DDA2059A-ED58-4597-A555-9A91575EF807}"/>
                  </a:ext>
                </a:extLst>
              </p:cNvPr>
              <p:cNvSpPr/>
              <p:nvPr/>
            </p:nvSpPr>
            <p:spPr bwMode="auto">
              <a:xfrm rot="5400000">
                <a:off x="7601027" y="5649970"/>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07" name="Speech Bubble: Rectangle 306">
            <a:extLst>
              <a:ext uri="{FF2B5EF4-FFF2-40B4-BE49-F238E27FC236}">
                <a16:creationId xmlns:a16="http://schemas.microsoft.com/office/drawing/2014/main" id="{966F65C3-6D61-45A4-9B85-7F55EABEA1D0}"/>
              </a:ext>
            </a:extLst>
          </p:cNvPr>
          <p:cNvSpPr/>
          <p:nvPr/>
        </p:nvSpPr>
        <p:spPr bwMode="auto">
          <a:xfrm>
            <a:off x="5373980" y="4300712"/>
            <a:ext cx="3158308" cy="1083215"/>
          </a:xfrm>
          <a:prstGeom prst="wedgeRectCallout">
            <a:avLst>
              <a:gd name="adj1" fmla="val -59743"/>
              <a:gd name="adj2" fmla="val -36275"/>
            </a:avLst>
          </a:prstGeom>
          <a:solidFill>
            <a:srgbClr val="008272"/>
          </a:solidFill>
          <a:ln w="17145" cap="flat" cmpd="sng" algn="ctr">
            <a:solidFill>
              <a:srgbClr val="FFFFFF">
                <a:shade val="95000"/>
                <a:alpha val="50000"/>
                <a:satMod val="150000"/>
              </a:srgbClr>
            </a:solidFill>
            <a:prstDash val="soli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defTabSz="914289"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Decompress:</a:t>
            </a: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Every layer must be expanded</a:t>
            </a: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100" b="0" i="1"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impacted by disk speed, compute &amp; memory</a:t>
            </a: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Decompression cat be 50% of the pull time</a:t>
            </a:r>
            <a:endParaRPr kumimoji="0" lang="en-US" sz="1100" b="0" i="1" u="none" strike="noStrike" kern="0" cap="none" spc="0" normalizeH="0" baseline="3000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endParaRPr>
          </a:p>
        </p:txBody>
      </p:sp>
      <p:grpSp>
        <p:nvGrpSpPr>
          <p:cNvPr id="308" name="LayerExpansion">
            <a:extLst>
              <a:ext uri="{FF2B5EF4-FFF2-40B4-BE49-F238E27FC236}">
                <a16:creationId xmlns:a16="http://schemas.microsoft.com/office/drawing/2014/main" id="{76F35D7E-CFD7-441A-AF80-C918916AFA72}"/>
              </a:ext>
            </a:extLst>
          </p:cNvPr>
          <p:cNvGrpSpPr/>
          <p:nvPr/>
        </p:nvGrpSpPr>
        <p:grpSpPr>
          <a:xfrm>
            <a:off x="4058206" y="3948325"/>
            <a:ext cx="361517" cy="884838"/>
            <a:chOff x="7763309" y="5000481"/>
            <a:chExt cx="361517" cy="884838"/>
          </a:xfrm>
        </p:grpSpPr>
        <p:sp>
          <p:nvSpPr>
            <p:cNvPr id="309" name="Rectangle: Folded Corner 8">
              <a:extLst>
                <a:ext uri="{FF2B5EF4-FFF2-40B4-BE49-F238E27FC236}">
                  <a16:creationId xmlns:a16="http://schemas.microsoft.com/office/drawing/2014/main" id="{45398BAD-FFD0-4107-9DC9-23A226E1639D}"/>
                </a:ext>
              </a:extLst>
            </p:cNvPr>
            <p:cNvSpPr/>
            <p:nvPr/>
          </p:nvSpPr>
          <p:spPr bwMode="auto">
            <a:xfrm flipV="1">
              <a:off x="7791884" y="5264166"/>
              <a:ext cx="304366" cy="346059"/>
            </a:xfrm>
            <a:custGeom>
              <a:avLst/>
              <a:gdLst>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14571 w 304366"/>
                <a:gd name="connsiteY1" fmla="*/ 263408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366" h="346059" stroke="0" extrusionOk="0">
                  <a:moveTo>
                    <a:pt x="0" y="0"/>
                  </a:moveTo>
                  <a:lnTo>
                    <a:pt x="304366" y="0"/>
                  </a:lnTo>
                  <a:lnTo>
                    <a:pt x="304366" y="215955"/>
                  </a:lnTo>
                  <a:lnTo>
                    <a:pt x="174262" y="346059"/>
                  </a:lnTo>
                  <a:lnTo>
                    <a:pt x="0" y="346059"/>
                  </a:lnTo>
                  <a:lnTo>
                    <a:pt x="0" y="0"/>
                  </a:lnTo>
                  <a:close/>
                </a:path>
                <a:path w="304366" h="346059" fill="darkenLess" stroke="0" extrusionOk="0">
                  <a:moveTo>
                    <a:pt x="174262" y="346059"/>
                  </a:moveTo>
                  <a:lnTo>
                    <a:pt x="304366" y="215955"/>
                  </a:lnTo>
                  <a:lnTo>
                    <a:pt x="174262" y="346059"/>
                  </a:lnTo>
                  <a:close/>
                </a:path>
                <a:path w="304366" h="346059" fill="none" extrusionOk="0">
                  <a:moveTo>
                    <a:pt x="174262" y="346059"/>
                  </a:moveTo>
                  <a:lnTo>
                    <a:pt x="304366" y="215955"/>
                  </a:lnTo>
                  <a:lnTo>
                    <a:pt x="174262" y="346059"/>
                  </a:lnTo>
                  <a:lnTo>
                    <a:pt x="0" y="346059"/>
                  </a:lnTo>
                  <a:lnTo>
                    <a:pt x="0" y="0"/>
                  </a:lnTo>
                  <a:lnTo>
                    <a:pt x="304366" y="0"/>
                  </a:lnTo>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0" name="Group 309">
              <a:extLst>
                <a:ext uri="{FF2B5EF4-FFF2-40B4-BE49-F238E27FC236}">
                  <a16:creationId xmlns:a16="http://schemas.microsoft.com/office/drawing/2014/main" id="{223F9FA2-99DE-4E4A-9C9E-AB02B4B148E7}"/>
                </a:ext>
              </a:extLst>
            </p:cNvPr>
            <p:cNvGrpSpPr/>
            <p:nvPr/>
          </p:nvGrpSpPr>
          <p:grpSpPr>
            <a:xfrm>
              <a:off x="7763309" y="5000481"/>
              <a:ext cx="361517" cy="884838"/>
              <a:chOff x="7519017" y="4911579"/>
              <a:chExt cx="361517" cy="884838"/>
            </a:xfrm>
          </p:grpSpPr>
          <p:pic>
            <p:nvPicPr>
              <p:cNvPr id="311" name="Picture 2" descr="Image result for compression icon">
                <a:extLst>
                  <a:ext uri="{FF2B5EF4-FFF2-40B4-BE49-F238E27FC236}">
                    <a16:creationId xmlns:a16="http://schemas.microsoft.com/office/drawing/2014/main" id="{C6BB5B8B-5954-465D-BE2A-BB1631092AB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1134" t="18405" r="54859" b="42620"/>
              <a:stretch/>
            </p:blipFill>
            <p:spPr bwMode="auto">
              <a:xfrm>
                <a:off x="7519017" y="5146209"/>
                <a:ext cx="361517" cy="414337"/>
              </a:xfrm>
              <a:prstGeom prst="rect">
                <a:avLst/>
              </a:prstGeom>
              <a:noFill/>
              <a:extLst>
                <a:ext uri="{909E8E84-426E-40DD-AFC4-6F175D3DCCD1}">
                  <a14:hiddenFill xmlns:a14="http://schemas.microsoft.com/office/drawing/2010/main">
                    <a:solidFill>
                      <a:srgbClr val="FFFFFF"/>
                    </a:solidFill>
                  </a14:hiddenFill>
                </a:ext>
              </a:extLst>
            </p:spPr>
          </p:pic>
          <p:sp>
            <p:nvSpPr>
              <p:cNvPr id="312" name="Arrow: Right 311">
                <a:extLst>
                  <a:ext uri="{FF2B5EF4-FFF2-40B4-BE49-F238E27FC236}">
                    <a16:creationId xmlns:a16="http://schemas.microsoft.com/office/drawing/2014/main" id="{B089AC4E-882D-47F4-BC98-B04556078796}"/>
                  </a:ext>
                </a:extLst>
              </p:cNvPr>
              <p:cNvSpPr/>
              <p:nvPr/>
            </p:nvSpPr>
            <p:spPr bwMode="auto">
              <a:xfrm rot="16200000">
                <a:off x="7603768" y="4946107"/>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Arrow: Right 312">
                <a:extLst>
                  <a:ext uri="{FF2B5EF4-FFF2-40B4-BE49-F238E27FC236}">
                    <a16:creationId xmlns:a16="http://schemas.microsoft.com/office/drawing/2014/main" id="{D8618733-B9CF-4992-896A-B6F322FF43B3}"/>
                  </a:ext>
                </a:extLst>
              </p:cNvPr>
              <p:cNvSpPr/>
              <p:nvPr/>
            </p:nvSpPr>
            <p:spPr bwMode="auto">
              <a:xfrm rot="5400000">
                <a:off x="7601027" y="5649970"/>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4" name="LayerExpansion">
            <a:extLst>
              <a:ext uri="{FF2B5EF4-FFF2-40B4-BE49-F238E27FC236}">
                <a16:creationId xmlns:a16="http://schemas.microsoft.com/office/drawing/2014/main" id="{65313D38-E5ED-4911-A515-0B127E605410}"/>
              </a:ext>
            </a:extLst>
          </p:cNvPr>
          <p:cNvGrpSpPr/>
          <p:nvPr/>
        </p:nvGrpSpPr>
        <p:grpSpPr>
          <a:xfrm>
            <a:off x="4238963" y="4173617"/>
            <a:ext cx="361517" cy="884838"/>
            <a:chOff x="7763309" y="5000481"/>
            <a:chExt cx="361517" cy="884838"/>
          </a:xfrm>
        </p:grpSpPr>
        <p:sp>
          <p:nvSpPr>
            <p:cNvPr id="315" name="Rectangle: Folded Corner 8">
              <a:extLst>
                <a:ext uri="{FF2B5EF4-FFF2-40B4-BE49-F238E27FC236}">
                  <a16:creationId xmlns:a16="http://schemas.microsoft.com/office/drawing/2014/main" id="{6B20DE72-5887-4062-AC71-5726FA58238E}"/>
                </a:ext>
              </a:extLst>
            </p:cNvPr>
            <p:cNvSpPr/>
            <p:nvPr/>
          </p:nvSpPr>
          <p:spPr bwMode="auto">
            <a:xfrm flipV="1">
              <a:off x="7791884" y="5264166"/>
              <a:ext cx="304366" cy="346059"/>
            </a:xfrm>
            <a:custGeom>
              <a:avLst/>
              <a:gdLst>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14571 w 304366"/>
                <a:gd name="connsiteY1" fmla="*/ 263408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366" h="346059" stroke="0" extrusionOk="0">
                  <a:moveTo>
                    <a:pt x="0" y="0"/>
                  </a:moveTo>
                  <a:lnTo>
                    <a:pt x="304366" y="0"/>
                  </a:lnTo>
                  <a:lnTo>
                    <a:pt x="304366" y="215955"/>
                  </a:lnTo>
                  <a:lnTo>
                    <a:pt x="174262" y="346059"/>
                  </a:lnTo>
                  <a:lnTo>
                    <a:pt x="0" y="346059"/>
                  </a:lnTo>
                  <a:lnTo>
                    <a:pt x="0" y="0"/>
                  </a:lnTo>
                  <a:close/>
                </a:path>
                <a:path w="304366" h="346059" fill="darkenLess" stroke="0" extrusionOk="0">
                  <a:moveTo>
                    <a:pt x="174262" y="346059"/>
                  </a:moveTo>
                  <a:lnTo>
                    <a:pt x="304366" y="215955"/>
                  </a:lnTo>
                  <a:lnTo>
                    <a:pt x="174262" y="346059"/>
                  </a:lnTo>
                  <a:close/>
                </a:path>
                <a:path w="304366" h="346059" fill="none" extrusionOk="0">
                  <a:moveTo>
                    <a:pt x="174262" y="346059"/>
                  </a:moveTo>
                  <a:lnTo>
                    <a:pt x="304366" y="215955"/>
                  </a:lnTo>
                  <a:lnTo>
                    <a:pt x="174262" y="346059"/>
                  </a:lnTo>
                  <a:lnTo>
                    <a:pt x="0" y="346059"/>
                  </a:lnTo>
                  <a:lnTo>
                    <a:pt x="0" y="0"/>
                  </a:lnTo>
                  <a:lnTo>
                    <a:pt x="304366" y="0"/>
                  </a:lnTo>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6" name="Group 315">
              <a:extLst>
                <a:ext uri="{FF2B5EF4-FFF2-40B4-BE49-F238E27FC236}">
                  <a16:creationId xmlns:a16="http://schemas.microsoft.com/office/drawing/2014/main" id="{06229838-1CFB-4CCE-8D49-84342C6A8E58}"/>
                </a:ext>
              </a:extLst>
            </p:cNvPr>
            <p:cNvGrpSpPr/>
            <p:nvPr/>
          </p:nvGrpSpPr>
          <p:grpSpPr>
            <a:xfrm>
              <a:off x="7763309" y="5000481"/>
              <a:ext cx="361517" cy="884838"/>
              <a:chOff x="7519017" y="4911579"/>
              <a:chExt cx="361517" cy="884838"/>
            </a:xfrm>
          </p:grpSpPr>
          <p:pic>
            <p:nvPicPr>
              <p:cNvPr id="317" name="Picture 2" descr="Image result for compression icon">
                <a:extLst>
                  <a:ext uri="{FF2B5EF4-FFF2-40B4-BE49-F238E27FC236}">
                    <a16:creationId xmlns:a16="http://schemas.microsoft.com/office/drawing/2014/main" id="{F4833CC0-90EF-452C-AB35-41DEFF60D6B9}"/>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1134" t="18405" r="54859" b="42620"/>
              <a:stretch/>
            </p:blipFill>
            <p:spPr bwMode="auto">
              <a:xfrm>
                <a:off x="7519017" y="5146209"/>
                <a:ext cx="361517" cy="414337"/>
              </a:xfrm>
              <a:prstGeom prst="rect">
                <a:avLst/>
              </a:prstGeom>
              <a:noFill/>
              <a:extLst>
                <a:ext uri="{909E8E84-426E-40DD-AFC4-6F175D3DCCD1}">
                  <a14:hiddenFill xmlns:a14="http://schemas.microsoft.com/office/drawing/2010/main">
                    <a:solidFill>
                      <a:srgbClr val="FFFFFF"/>
                    </a:solidFill>
                  </a14:hiddenFill>
                </a:ext>
              </a:extLst>
            </p:spPr>
          </p:pic>
          <p:sp>
            <p:nvSpPr>
              <p:cNvPr id="318" name="Arrow: Right 317">
                <a:extLst>
                  <a:ext uri="{FF2B5EF4-FFF2-40B4-BE49-F238E27FC236}">
                    <a16:creationId xmlns:a16="http://schemas.microsoft.com/office/drawing/2014/main" id="{F8BED57C-E525-4661-9414-E17F3CCF01F9}"/>
                  </a:ext>
                </a:extLst>
              </p:cNvPr>
              <p:cNvSpPr/>
              <p:nvPr/>
            </p:nvSpPr>
            <p:spPr bwMode="auto">
              <a:xfrm rot="16200000">
                <a:off x="7603768" y="4946107"/>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9" name="Arrow: Right 318">
                <a:extLst>
                  <a:ext uri="{FF2B5EF4-FFF2-40B4-BE49-F238E27FC236}">
                    <a16:creationId xmlns:a16="http://schemas.microsoft.com/office/drawing/2014/main" id="{D90BABDF-D134-48D3-95D0-494025733127}"/>
                  </a:ext>
                </a:extLst>
              </p:cNvPr>
              <p:cNvSpPr/>
              <p:nvPr/>
            </p:nvSpPr>
            <p:spPr bwMode="auto">
              <a:xfrm rot="5400000">
                <a:off x="7601027" y="5649970"/>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0" name="LayerExpansion">
            <a:extLst>
              <a:ext uri="{FF2B5EF4-FFF2-40B4-BE49-F238E27FC236}">
                <a16:creationId xmlns:a16="http://schemas.microsoft.com/office/drawing/2014/main" id="{6853F06A-F45D-4BB7-91A9-0037B1EB790F}"/>
              </a:ext>
            </a:extLst>
          </p:cNvPr>
          <p:cNvGrpSpPr/>
          <p:nvPr/>
        </p:nvGrpSpPr>
        <p:grpSpPr>
          <a:xfrm>
            <a:off x="4419720" y="4398909"/>
            <a:ext cx="361517" cy="884838"/>
            <a:chOff x="7763309" y="5000481"/>
            <a:chExt cx="361517" cy="884838"/>
          </a:xfrm>
        </p:grpSpPr>
        <p:sp>
          <p:nvSpPr>
            <p:cNvPr id="321" name="Rectangle: Folded Corner 8">
              <a:extLst>
                <a:ext uri="{FF2B5EF4-FFF2-40B4-BE49-F238E27FC236}">
                  <a16:creationId xmlns:a16="http://schemas.microsoft.com/office/drawing/2014/main" id="{E6A2EAD8-D3A8-446F-9C1B-299DF42419C6}"/>
                </a:ext>
              </a:extLst>
            </p:cNvPr>
            <p:cNvSpPr/>
            <p:nvPr/>
          </p:nvSpPr>
          <p:spPr bwMode="auto">
            <a:xfrm flipV="1">
              <a:off x="7791884" y="5264166"/>
              <a:ext cx="304366" cy="346059"/>
            </a:xfrm>
            <a:custGeom>
              <a:avLst/>
              <a:gdLst>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14571 w 304366"/>
                <a:gd name="connsiteY1" fmla="*/ 263408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366" h="346059" stroke="0" extrusionOk="0">
                  <a:moveTo>
                    <a:pt x="0" y="0"/>
                  </a:moveTo>
                  <a:lnTo>
                    <a:pt x="304366" y="0"/>
                  </a:lnTo>
                  <a:lnTo>
                    <a:pt x="304366" y="215955"/>
                  </a:lnTo>
                  <a:lnTo>
                    <a:pt x="174262" y="346059"/>
                  </a:lnTo>
                  <a:lnTo>
                    <a:pt x="0" y="346059"/>
                  </a:lnTo>
                  <a:lnTo>
                    <a:pt x="0" y="0"/>
                  </a:lnTo>
                  <a:close/>
                </a:path>
                <a:path w="304366" h="346059" fill="darkenLess" stroke="0" extrusionOk="0">
                  <a:moveTo>
                    <a:pt x="174262" y="346059"/>
                  </a:moveTo>
                  <a:lnTo>
                    <a:pt x="304366" y="215955"/>
                  </a:lnTo>
                  <a:lnTo>
                    <a:pt x="174262" y="346059"/>
                  </a:lnTo>
                  <a:close/>
                </a:path>
                <a:path w="304366" h="346059" fill="none" extrusionOk="0">
                  <a:moveTo>
                    <a:pt x="174262" y="346059"/>
                  </a:moveTo>
                  <a:lnTo>
                    <a:pt x="304366" y="215955"/>
                  </a:lnTo>
                  <a:lnTo>
                    <a:pt x="174262" y="346059"/>
                  </a:lnTo>
                  <a:lnTo>
                    <a:pt x="0" y="346059"/>
                  </a:lnTo>
                  <a:lnTo>
                    <a:pt x="0" y="0"/>
                  </a:lnTo>
                  <a:lnTo>
                    <a:pt x="304366" y="0"/>
                  </a:lnTo>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2" name="Group 321">
              <a:extLst>
                <a:ext uri="{FF2B5EF4-FFF2-40B4-BE49-F238E27FC236}">
                  <a16:creationId xmlns:a16="http://schemas.microsoft.com/office/drawing/2014/main" id="{238EE13A-AC49-4358-B859-90099D997DAA}"/>
                </a:ext>
              </a:extLst>
            </p:cNvPr>
            <p:cNvGrpSpPr/>
            <p:nvPr/>
          </p:nvGrpSpPr>
          <p:grpSpPr>
            <a:xfrm>
              <a:off x="7763309" y="5000481"/>
              <a:ext cx="361517" cy="884838"/>
              <a:chOff x="7519017" y="4911579"/>
              <a:chExt cx="361517" cy="884838"/>
            </a:xfrm>
          </p:grpSpPr>
          <p:pic>
            <p:nvPicPr>
              <p:cNvPr id="323" name="Picture 2" descr="Image result for compression icon">
                <a:extLst>
                  <a:ext uri="{FF2B5EF4-FFF2-40B4-BE49-F238E27FC236}">
                    <a16:creationId xmlns:a16="http://schemas.microsoft.com/office/drawing/2014/main" id="{FB4EAC25-FBFD-42F7-8604-0C21DD10912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1134" t="18405" r="54859" b="42620"/>
              <a:stretch/>
            </p:blipFill>
            <p:spPr bwMode="auto">
              <a:xfrm>
                <a:off x="7519017" y="5146209"/>
                <a:ext cx="361517" cy="414337"/>
              </a:xfrm>
              <a:prstGeom prst="rect">
                <a:avLst/>
              </a:prstGeom>
              <a:noFill/>
              <a:extLst>
                <a:ext uri="{909E8E84-426E-40DD-AFC4-6F175D3DCCD1}">
                  <a14:hiddenFill xmlns:a14="http://schemas.microsoft.com/office/drawing/2010/main">
                    <a:solidFill>
                      <a:srgbClr val="FFFFFF"/>
                    </a:solidFill>
                  </a14:hiddenFill>
                </a:ext>
              </a:extLst>
            </p:spPr>
          </p:pic>
          <p:sp>
            <p:nvSpPr>
              <p:cNvPr id="324" name="Arrow: Right 323">
                <a:extLst>
                  <a:ext uri="{FF2B5EF4-FFF2-40B4-BE49-F238E27FC236}">
                    <a16:creationId xmlns:a16="http://schemas.microsoft.com/office/drawing/2014/main" id="{540E4ED9-4A3A-40EB-A4FB-367168C4DBD7}"/>
                  </a:ext>
                </a:extLst>
              </p:cNvPr>
              <p:cNvSpPr/>
              <p:nvPr/>
            </p:nvSpPr>
            <p:spPr bwMode="auto">
              <a:xfrm rot="16200000">
                <a:off x="7603768" y="4946107"/>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Arrow: Right 324">
                <a:extLst>
                  <a:ext uri="{FF2B5EF4-FFF2-40B4-BE49-F238E27FC236}">
                    <a16:creationId xmlns:a16="http://schemas.microsoft.com/office/drawing/2014/main" id="{4CD2BB76-1CCF-4740-B083-B6E212B8DB97}"/>
                  </a:ext>
                </a:extLst>
              </p:cNvPr>
              <p:cNvSpPr/>
              <p:nvPr/>
            </p:nvSpPr>
            <p:spPr bwMode="auto">
              <a:xfrm rot="5400000">
                <a:off x="7601027" y="5649970"/>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6" name="LayerExpansion">
            <a:extLst>
              <a:ext uri="{FF2B5EF4-FFF2-40B4-BE49-F238E27FC236}">
                <a16:creationId xmlns:a16="http://schemas.microsoft.com/office/drawing/2014/main" id="{0AC9E93F-A4E0-4F25-8409-43EEDAB8F030}"/>
              </a:ext>
            </a:extLst>
          </p:cNvPr>
          <p:cNvGrpSpPr/>
          <p:nvPr/>
        </p:nvGrpSpPr>
        <p:grpSpPr>
          <a:xfrm>
            <a:off x="4600477" y="4624201"/>
            <a:ext cx="361517" cy="884838"/>
            <a:chOff x="7763309" y="5000481"/>
            <a:chExt cx="361517" cy="884838"/>
          </a:xfrm>
        </p:grpSpPr>
        <p:sp>
          <p:nvSpPr>
            <p:cNvPr id="327" name="Rectangle: Folded Corner 8">
              <a:extLst>
                <a:ext uri="{FF2B5EF4-FFF2-40B4-BE49-F238E27FC236}">
                  <a16:creationId xmlns:a16="http://schemas.microsoft.com/office/drawing/2014/main" id="{D5D61CFE-DD00-44AC-8F5C-D465C9470DF8}"/>
                </a:ext>
              </a:extLst>
            </p:cNvPr>
            <p:cNvSpPr/>
            <p:nvPr/>
          </p:nvSpPr>
          <p:spPr bwMode="auto">
            <a:xfrm flipV="1">
              <a:off x="7791884" y="5264166"/>
              <a:ext cx="304366" cy="346059"/>
            </a:xfrm>
            <a:custGeom>
              <a:avLst/>
              <a:gdLst>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14571 w 304366"/>
                <a:gd name="connsiteY1" fmla="*/ 263408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366" h="346059" stroke="0" extrusionOk="0">
                  <a:moveTo>
                    <a:pt x="0" y="0"/>
                  </a:moveTo>
                  <a:lnTo>
                    <a:pt x="304366" y="0"/>
                  </a:lnTo>
                  <a:lnTo>
                    <a:pt x="304366" y="215955"/>
                  </a:lnTo>
                  <a:lnTo>
                    <a:pt x="174262" y="346059"/>
                  </a:lnTo>
                  <a:lnTo>
                    <a:pt x="0" y="346059"/>
                  </a:lnTo>
                  <a:lnTo>
                    <a:pt x="0" y="0"/>
                  </a:lnTo>
                  <a:close/>
                </a:path>
                <a:path w="304366" h="346059" fill="darkenLess" stroke="0" extrusionOk="0">
                  <a:moveTo>
                    <a:pt x="174262" y="346059"/>
                  </a:moveTo>
                  <a:lnTo>
                    <a:pt x="304366" y="215955"/>
                  </a:lnTo>
                  <a:lnTo>
                    <a:pt x="174262" y="346059"/>
                  </a:lnTo>
                  <a:close/>
                </a:path>
                <a:path w="304366" h="346059" fill="none" extrusionOk="0">
                  <a:moveTo>
                    <a:pt x="174262" y="346059"/>
                  </a:moveTo>
                  <a:lnTo>
                    <a:pt x="304366" y="215955"/>
                  </a:lnTo>
                  <a:lnTo>
                    <a:pt x="174262" y="346059"/>
                  </a:lnTo>
                  <a:lnTo>
                    <a:pt x="0" y="346059"/>
                  </a:lnTo>
                  <a:lnTo>
                    <a:pt x="0" y="0"/>
                  </a:lnTo>
                  <a:lnTo>
                    <a:pt x="304366" y="0"/>
                  </a:lnTo>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8" name="Group 327">
              <a:extLst>
                <a:ext uri="{FF2B5EF4-FFF2-40B4-BE49-F238E27FC236}">
                  <a16:creationId xmlns:a16="http://schemas.microsoft.com/office/drawing/2014/main" id="{164F32C7-6D42-45BD-82D0-8C811E1F2548}"/>
                </a:ext>
              </a:extLst>
            </p:cNvPr>
            <p:cNvGrpSpPr/>
            <p:nvPr/>
          </p:nvGrpSpPr>
          <p:grpSpPr>
            <a:xfrm>
              <a:off x="7763309" y="5000481"/>
              <a:ext cx="361517" cy="884838"/>
              <a:chOff x="7519017" y="4911579"/>
              <a:chExt cx="361517" cy="884838"/>
            </a:xfrm>
          </p:grpSpPr>
          <p:pic>
            <p:nvPicPr>
              <p:cNvPr id="329" name="Picture 2" descr="Image result for compression icon">
                <a:extLst>
                  <a:ext uri="{FF2B5EF4-FFF2-40B4-BE49-F238E27FC236}">
                    <a16:creationId xmlns:a16="http://schemas.microsoft.com/office/drawing/2014/main" id="{18DDC463-B380-4B4F-A4E2-FA25F1B5D51E}"/>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1134" t="18405" r="54859" b="42620"/>
              <a:stretch/>
            </p:blipFill>
            <p:spPr bwMode="auto">
              <a:xfrm>
                <a:off x="7519017" y="5146209"/>
                <a:ext cx="361517" cy="414337"/>
              </a:xfrm>
              <a:prstGeom prst="rect">
                <a:avLst/>
              </a:prstGeom>
              <a:noFill/>
              <a:extLst>
                <a:ext uri="{909E8E84-426E-40DD-AFC4-6F175D3DCCD1}">
                  <a14:hiddenFill xmlns:a14="http://schemas.microsoft.com/office/drawing/2010/main">
                    <a:solidFill>
                      <a:srgbClr val="FFFFFF"/>
                    </a:solidFill>
                  </a14:hiddenFill>
                </a:ext>
              </a:extLst>
            </p:spPr>
          </p:pic>
          <p:sp>
            <p:nvSpPr>
              <p:cNvPr id="330" name="Arrow: Right 329">
                <a:extLst>
                  <a:ext uri="{FF2B5EF4-FFF2-40B4-BE49-F238E27FC236}">
                    <a16:creationId xmlns:a16="http://schemas.microsoft.com/office/drawing/2014/main" id="{439FE66A-DE6D-4169-B868-FEF1A48ED7F2}"/>
                  </a:ext>
                </a:extLst>
              </p:cNvPr>
              <p:cNvSpPr/>
              <p:nvPr/>
            </p:nvSpPr>
            <p:spPr bwMode="auto">
              <a:xfrm rot="16200000">
                <a:off x="7603768" y="4946107"/>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Arrow: Right 330">
                <a:extLst>
                  <a:ext uri="{FF2B5EF4-FFF2-40B4-BE49-F238E27FC236}">
                    <a16:creationId xmlns:a16="http://schemas.microsoft.com/office/drawing/2014/main" id="{8275B14F-7376-4B5D-9465-D3DA4F71F9C3}"/>
                  </a:ext>
                </a:extLst>
              </p:cNvPr>
              <p:cNvSpPr/>
              <p:nvPr/>
            </p:nvSpPr>
            <p:spPr bwMode="auto">
              <a:xfrm rot="5400000">
                <a:off x="7601027" y="5649970"/>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32" name="LayerExpansion">
            <a:extLst>
              <a:ext uri="{FF2B5EF4-FFF2-40B4-BE49-F238E27FC236}">
                <a16:creationId xmlns:a16="http://schemas.microsoft.com/office/drawing/2014/main" id="{E7D46385-85D4-4850-A048-E97982FE60D6}"/>
              </a:ext>
            </a:extLst>
          </p:cNvPr>
          <p:cNvGrpSpPr/>
          <p:nvPr/>
        </p:nvGrpSpPr>
        <p:grpSpPr>
          <a:xfrm>
            <a:off x="4780968" y="4849491"/>
            <a:ext cx="361517" cy="884838"/>
            <a:chOff x="7763309" y="5000481"/>
            <a:chExt cx="361517" cy="884838"/>
          </a:xfrm>
        </p:grpSpPr>
        <p:sp>
          <p:nvSpPr>
            <p:cNvPr id="333" name="Rectangle: Folded Corner 8">
              <a:extLst>
                <a:ext uri="{FF2B5EF4-FFF2-40B4-BE49-F238E27FC236}">
                  <a16:creationId xmlns:a16="http://schemas.microsoft.com/office/drawing/2014/main" id="{AE3E3C0B-812A-4C2F-A436-542CF2DDE3DA}"/>
                </a:ext>
              </a:extLst>
            </p:cNvPr>
            <p:cNvSpPr/>
            <p:nvPr/>
          </p:nvSpPr>
          <p:spPr bwMode="auto">
            <a:xfrm flipV="1">
              <a:off x="7791884" y="5264166"/>
              <a:ext cx="304366" cy="346059"/>
            </a:xfrm>
            <a:custGeom>
              <a:avLst/>
              <a:gdLst>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214571 w 304366"/>
                <a:gd name="connsiteY1" fmla="*/ 263408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6" fmla="*/ 304366 w 304366"/>
                <a:gd name="connsiteY6" fmla="*/ 0 h 346059"/>
                <a:gd name="connsiteX7" fmla="*/ 304366 w 304366"/>
                <a:gd name="connsiteY7"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200283 w 304366"/>
                <a:gd name="connsiteY1" fmla="*/ 241976 h 346059"/>
                <a:gd name="connsiteX2" fmla="*/ 304366 w 304366"/>
                <a:gd name="connsiteY2" fmla="*/ 215955 h 346059"/>
                <a:gd name="connsiteX3" fmla="*/ 174262 w 304366"/>
                <a:gd name="connsiteY3"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 name="connsiteX6" fmla="*/ 304366 w 304366"/>
                <a:gd name="connsiteY6" fmla="*/ 215955 h 346059"/>
                <a:gd name="connsiteX0" fmla="*/ 0 w 304366"/>
                <a:gd name="connsiteY0" fmla="*/ 0 h 346059"/>
                <a:gd name="connsiteX1" fmla="*/ 304366 w 304366"/>
                <a:gd name="connsiteY1" fmla="*/ 0 h 346059"/>
                <a:gd name="connsiteX2" fmla="*/ 304366 w 304366"/>
                <a:gd name="connsiteY2" fmla="*/ 215955 h 346059"/>
                <a:gd name="connsiteX3" fmla="*/ 174262 w 304366"/>
                <a:gd name="connsiteY3" fmla="*/ 346059 h 346059"/>
                <a:gd name="connsiteX4" fmla="*/ 0 w 304366"/>
                <a:gd name="connsiteY4" fmla="*/ 346059 h 346059"/>
                <a:gd name="connsiteX5" fmla="*/ 0 w 304366"/>
                <a:gd name="connsiteY5" fmla="*/ 0 h 346059"/>
                <a:gd name="connsiteX0" fmla="*/ 174262 w 304366"/>
                <a:gd name="connsiteY0" fmla="*/ 346059 h 346059"/>
                <a:gd name="connsiteX1" fmla="*/ 304366 w 304366"/>
                <a:gd name="connsiteY1" fmla="*/ 215955 h 346059"/>
                <a:gd name="connsiteX2" fmla="*/ 174262 w 304366"/>
                <a:gd name="connsiteY2" fmla="*/ 346059 h 346059"/>
                <a:gd name="connsiteX0" fmla="*/ 174262 w 304366"/>
                <a:gd name="connsiteY0" fmla="*/ 346059 h 346059"/>
                <a:gd name="connsiteX1" fmla="*/ 304366 w 304366"/>
                <a:gd name="connsiteY1" fmla="*/ 215955 h 346059"/>
                <a:gd name="connsiteX2" fmla="*/ 174262 w 304366"/>
                <a:gd name="connsiteY2" fmla="*/ 346059 h 346059"/>
                <a:gd name="connsiteX3" fmla="*/ 0 w 304366"/>
                <a:gd name="connsiteY3" fmla="*/ 346059 h 346059"/>
                <a:gd name="connsiteX4" fmla="*/ 0 w 304366"/>
                <a:gd name="connsiteY4" fmla="*/ 0 h 346059"/>
                <a:gd name="connsiteX5" fmla="*/ 304366 w 304366"/>
                <a:gd name="connsiteY5" fmla="*/ 0 h 34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366" h="346059" stroke="0" extrusionOk="0">
                  <a:moveTo>
                    <a:pt x="0" y="0"/>
                  </a:moveTo>
                  <a:lnTo>
                    <a:pt x="304366" y="0"/>
                  </a:lnTo>
                  <a:lnTo>
                    <a:pt x="304366" y="215955"/>
                  </a:lnTo>
                  <a:lnTo>
                    <a:pt x="174262" y="346059"/>
                  </a:lnTo>
                  <a:lnTo>
                    <a:pt x="0" y="346059"/>
                  </a:lnTo>
                  <a:lnTo>
                    <a:pt x="0" y="0"/>
                  </a:lnTo>
                  <a:close/>
                </a:path>
                <a:path w="304366" h="346059" fill="darkenLess" stroke="0" extrusionOk="0">
                  <a:moveTo>
                    <a:pt x="174262" y="346059"/>
                  </a:moveTo>
                  <a:lnTo>
                    <a:pt x="304366" y="215955"/>
                  </a:lnTo>
                  <a:lnTo>
                    <a:pt x="174262" y="346059"/>
                  </a:lnTo>
                  <a:close/>
                </a:path>
                <a:path w="304366" h="346059" fill="none" extrusionOk="0">
                  <a:moveTo>
                    <a:pt x="174262" y="346059"/>
                  </a:moveTo>
                  <a:lnTo>
                    <a:pt x="304366" y="215955"/>
                  </a:lnTo>
                  <a:lnTo>
                    <a:pt x="174262" y="346059"/>
                  </a:lnTo>
                  <a:lnTo>
                    <a:pt x="0" y="346059"/>
                  </a:lnTo>
                  <a:lnTo>
                    <a:pt x="0" y="0"/>
                  </a:lnTo>
                  <a:lnTo>
                    <a:pt x="304366" y="0"/>
                  </a:lnTo>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4" name="Group 333">
              <a:extLst>
                <a:ext uri="{FF2B5EF4-FFF2-40B4-BE49-F238E27FC236}">
                  <a16:creationId xmlns:a16="http://schemas.microsoft.com/office/drawing/2014/main" id="{58173EB0-161F-48E1-A0C5-92578D54476C}"/>
                </a:ext>
              </a:extLst>
            </p:cNvPr>
            <p:cNvGrpSpPr/>
            <p:nvPr/>
          </p:nvGrpSpPr>
          <p:grpSpPr>
            <a:xfrm>
              <a:off x="7763309" y="5000481"/>
              <a:ext cx="361517" cy="884838"/>
              <a:chOff x="7519017" y="4911579"/>
              <a:chExt cx="361517" cy="884838"/>
            </a:xfrm>
          </p:grpSpPr>
          <p:pic>
            <p:nvPicPr>
              <p:cNvPr id="335" name="Picture 2" descr="Image result for compression icon">
                <a:extLst>
                  <a:ext uri="{FF2B5EF4-FFF2-40B4-BE49-F238E27FC236}">
                    <a16:creationId xmlns:a16="http://schemas.microsoft.com/office/drawing/2014/main" id="{9F9114B3-B1A7-4991-89E2-C5BC55EA222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1134" t="18405" r="54859" b="42620"/>
              <a:stretch/>
            </p:blipFill>
            <p:spPr bwMode="auto">
              <a:xfrm>
                <a:off x="7519017" y="5146209"/>
                <a:ext cx="361517" cy="414337"/>
              </a:xfrm>
              <a:prstGeom prst="rect">
                <a:avLst/>
              </a:prstGeom>
              <a:noFill/>
              <a:extLst>
                <a:ext uri="{909E8E84-426E-40DD-AFC4-6F175D3DCCD1}">
                  <a14:hiddenFill xmlns:a14="http://schemas.microsoft.com/office/drawing/2010/main">
                    <a:solidFill>
                      <a:srgbClr val="FFFFFF"/>
                    </a:solidFill>
                  </a14:hiddenFill>
                </a:ext>
              </a:extLst>
            </p:spPr>
          </p:pic>
          <p:sp>
            <p:nvSpPr>
              <p:cNvPr id="336" name="Arrow: Right 335">
                <a:extLst>
                  <a:ext uri="{FF2B5EF4-FFF2-40B4-BE49-F238E27FC236}">
                    <a16:creationId xmlns:a16="http://schemas.microsoft.com/office/drawing/2014/main" id="{19B73CBD-5623-4AD8-A676-25B8689776B8}"/>
                  </a:ext>
                </a:extLst>
              </p:cNvPr>
              <p:cNvSpPr/>
              <p:nvPr/>
            </p:nvSpPr>
            <p:spPr bwMode="auto">
              <a:xfrm rot="16200000">
                <a:off x="7603768" y="4946107"/>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Arrow: Right 336">
                <a:extLst>
                  <a:ext uri="{FF2B5EF4-FFF2-40B4-BE49-F238E27FC236}">
                    <a16:creationId xmlns:a16="http://schemas.microsoft.com/office/drawing/2014/main" id="{6A634B8C-320B-4428-B80D-F7F8BCB5D334}"/>
                  </a:ext>
                </a:extLst>
              </p:cNvPr>
              <p:cNvSpPr/>
              <p:nvPr/>
            </p:nvSpPr>
            <p:spPr bwMode="auto">
              <a:xfrm rot="5400000">
                <a:off x="7601027" y="5649970"/>
                <a:ext cx="180975" cy="111919"/>
              </a:xfrm>
              <a:prstGeom prst="rightArrow">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38" name="TextBox 337">
            <a:extLst>
              <a:ext uri="{FF2B5EF4-FFF2-40B4-BE49-F238E27FC236}">
                <a16:creationId xmlns:a16="http://schemas.microsoft.com/office/drawing/2014/main" id="{AEC97465-5783-4C35-91F1-E483DD1609C9}"/>
              </a:ext>
            </a:extLst>
          </p:cNvPr>
          <p:cNvSpPr txBox="1"/>
          <p:nvPr/>
        </p:nvSpPr>
        <p:spPr>
          <a:xfrm>
            <a:off x="5476029" y="5567818"/>
            <a:ext cx="6249189" cy="1071062"/>
          </a:xfrm>
          <a:prstGeom prst="rect">
            <a:avLst/>
          </a:prstGeom>
          <a:solidFill>
            <a:srgbClr val="000000"/>
          </a:solidFill>
        </p:spPr>
        <p:txBody>
          <a:bodyPr wrap="square" lIns="182880" tIns="146304" rIns="182880" bIns="146304" rtlCol="0">
            <a:spAutoFit/>
          </a:bodyPr>
          <a:lstStyle/>
          <a:p>
            <a:pPr fontAlgn="auto">
              <a:lnSpc>
                <a:spcPct val="90000"/>
              </a:lnSpc>
              <a:spcBef>
                <a:spcPts val="0"/>
              </a:spcBef>
              <a:spcAft>
                <a:spcPts val="0"/>
              </a:spcAft>
            </a:pPr>
            <a:r>
              <a:rPr lang="en-US" sz="1400" b="1" dirty="0">
                <a:solidFill>
                  <a:srgbClr val="D0D0D1"/>
                </a:solidFill>
                <a:latin typeface="Consolas" panose="020B0609020204030204" pitchFamily="49" charset="0"/>
                <a:ea typeface="+mn-ea"/>
                <a:cs typeface="+mn-cs"/>
              </a:rPr>
              <a:t>v1: Pulling from </a:t>
            </a:r>
            <a:r>
              <a:rPr lang="en-US" sz="1400" b="1" dirty="0" err="1">
                <a:solidFill>
                  <a:srgbClr val="D0D0D1"/>
                </a:solidFill>
                <a:latin typeface="Consolas" panose="020B0609020204030204" pitchFamily="49" charset="0"/>
                <a:ea typeface="+mn-ea"/>
                <a:cs typeface="+mn-cs"/>
              </a:rPr>
              <a:t>batchjob</a:t>
            </a:r>
            <a:endParaRPr lang="en-US" sz="1400" b="1" dirty="0">
              <a:solidFill>
                <a:srgbClr val="D0D0D1"/>
              </a:solidFill>
              <a:latin typeface="Consolas" panose="020B0609020204030204" pitchFamily="49" charset="0"/>
              <a:ea typeface="+mn-ea"/>
              <a:cs typeface="+mn-cs"/>
            </a:endParaRPr>
          </a:p>
          <a:p>
            <a:pPr fontAlgn="auto">
              <a:lnSpc>
                <a:spcPct val="90000"/>
              </a:lnSpc>
              <a:spcBef>
                <a:spcPts val="0"/>
              </a:spcBef>
              <a:spcAft>
                <a:spcPts val="0"/>
              </a:spcAft>
            </a:pPr>
            <a:r>
              <a:rPr lang="en-US" sz="1400" b="1" dirty="0">
                <a:solidFill>
                  <a:srgbClr val="D0D0D1"/>
                </a:solidFill>
                <a:latin typeface="Consolas" panose="020B0609020204030204" pitchFamily="49" charset="0"/>
                <a:ea typeface="+mn-ea"/>
                <a:cs typeface="+mn-cs"/>
              </a:rPr>
              <a:t>87ae4c3: Extracting [=======&gt;                ] 215MB/1.66GB</a:t>
            </a:r>
          </a:p>
          <a:p>
            <a:pPr fontAlgn="auto">
              <a:lnSpc>
                <a:spcPct val="90000"/>
              </a:lnSpc>
              <a:spcBef>
                <a:spcPts val="0"/>
              </a:spcBef>
              <a:spcAft>
                <a:spcPts val="0"/>
              </a:spcAft>
            </a:pPr>
            <a:r>
              <a:rPr lang="en-US" sz="1400" b="1" dirty="0">
                <a:solidFill>
                  <a:srgbClr val="D0D0D1"/>
                </a:solidFill>
                <a:latin typeface="Consolas" panose="020B0609020204030204" pitchFamily="49" charset="0"/>
                <a:ea typeface="+mn-ea"/>
                <a:cs typeface="+mn-cs"/>
              </a:rPr>
              <a:t>Cf7e160: Extracting [==============&gt;         ] 125MB/820MB</a:t>
            </a:r>
          </a:p>
          <a:p>
            <a:pPr fontAlgn="auto">
              <a:lnSpc>
                <a:spcPct val="90000"/>
              </a:lnSpc>
              <a:spcBef>
                <a:spcPts val="0"/>
              </a:spcBef>
              <a:spcAft>
                <a:spcPts val="0"/>
              </a:spcAft>
            </a:pPr>
            <a:r>
              <a:rPr lang="en-US" sz="1400" b="1" dirty="0">
                <a:solidFill>
                  <a:srgbClr val="D0D0D1"/>
                </a:solidFill>
                <a:latin typeface="Consolas" panose="020B0609020204030204" pitchFamily="49" charset="0"/>
                <a:ea typeface="+mn-ea"/>
                <a:cs typeface="+mn-cs"/>
              </a:rPr>
              <a:t>5b7e3c1: Download complete</a:t>
            </a:r>
          </a:p>
        </p:txBody>
      </p:sp>
    </p:spTree>
    <p:extLst>
      <p:ext uri="{BB962C8B-B14F-4D97-AF65-F5344CB8AC3E}">
        <p14:creationId xmlns:p14="http://schemas.microsoft.com/office/powerpoint/2010/main" val="18669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wipe(left)">
                                      <p:cBhvr>
                                        <p:cTn id="7" dur="5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255"/>
                                        </p:tgtEl>
                                        <p:attrNameLst>
                                          <p:attrName>style.visibility</p:attrName>
                                        </p:attrNameLst>
                                      </p:cBhvr>
                                      <p:to>
                                        <p:strVal val="visible"/>
                                      </p:to>
                                    </p:set>
                                    <p:anim calcmode="lin" valueType="num">
                                      <p:cBhvr additive="base">
                                        <p:cTn id="12" dur="500"/>
                                        <p:tgtEl>
                                          <p:spTgt spid="255"/>
                                        </p:tgtEl>
                                        <p:attrNameLst>
                                          <p:attrName>ppt_x</p:attrName>
                                        </p:attrNameLst>
                                      </p:cBhvr>
                                      <p:tavLst>
                                        <p:tav tm="0">
                                          <p:val>
                                            <p:strVal val="#ppt_x-#ppt_w*1.125000"/>
                                          </p:val>
                                        </p:tav>
                                        <p:tav tm="100000">
                                          <p:val>
                                            <p:strVal val="#ppt_x"/>
                                          </p:val>
                                        </p:tav>
                                      </p:tavLst>
                                    </p:anim>
                                    <p:animEffect transition="in" filter="wipe(right)">
                                      <p:cBhvr>
                                        <p:cTn id="13" dur="500"/>
                                        <p:tgtEl>
                                          <p:spTgt spid="255"/>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74"/>
                                        </p:tgtEl>
                                        <p:attrNameLst>
                                          <p:attrName>style.visibility</p:attrName>
                                        </p:attrNameLst>
                                      </p:cBhvr>
                                      <p:to>
                                        <p:strVal val="visible"/>
                                      </p:to>
                                    </p:set>
                                    <p:animEffect transition="in" filter="wipe(left)">
                                      <p:cBhvr>
                                        <p:cTn id="17" dur="500"/>
                                        <p:tgtEl>
                                          <p:spTgt spid="27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6"/>
                                        </p:tgtEl>
                                        <p:attrNameLst>
                                          <p:attrName>style.visibility</p:attrName>
                                        </p:attrNameLst>
                                      </p:cBhvr>
                                      <p:to>
                                        <p:strVal val="visible"/>
                                      </p:to>
                                    </p:set>
                                    <p:animEffect transition="in" filter="wipe(left)">
                                      <p:cBhvr>
                                        <p:cTn id="22" dur="500"/>
                                        <p:tgtEl>
                                          <p:spTgt spid="296"/>
                                        </p:tgtEl>
                                      </p:cBhvr>
                                    </p:animEffect>
                                  </p:childTnLst>
                                </p:cTn>
                              </p:par>
                              <p:par>
                                <p:cTn id="23" presetID="10" presetClass="exit" presetSubtype="0" fill="hold" grpId="1" nodeType="withEffect">
                                  <p:stCondLst>
                                    <p:cond delay="0"/>
                                  </p:stCondLst>
                                  <p:childTnLst>
                                    <p:animEffect transition="out" filter="fade">
                                      <p:cBhvr>
                                        <p:cTn id="24" dur="500"/>
                                        <p:tgtEl>
                                          <p:spTgt spid="274"/>
                                        </p:tgtEl>
                                      </p:cBhvr>
                                    </p:animEffect>
                                    <p:set>
                                      <p:cBhvr>
                                        <p:cTn id="25" dur="1" fill="hold">
                                          <p:stCondLst>
                                            <p:cond delay="499"/>
                                          </p:stCondLst>
                                        </p:cTn>
                                        <p:tgtEl>
                                          <p:spTgt spid="274"/>
                                        </p:tgtEl>
                                        <p:attrNameLst>
                                          <p:attrName>style.visibility</p:attrName>
                                        </p:attrNameLst>
                                      </p:cBhvr>
                                      <p:to>
                                        <p:strVal val="hidden"/>
                                      </p:to>
                                    </p:set>
                                  </p:childTnLst>
                                </p:cTn>
                              </p:par>
                            </p:childTnLst>
                          </p:cTn>
                        </p:par>
                        <p:par>
                          <p:cTn id="26" fill="hold">
                            <p:stCondLst>
                              <p:cond delay="500"/>
                            </p:stCondLst>
                            <p:childTnLst>
                              <p:par>
                                <p:cTn id="27" presetID="12" presetClass="entr" presetSubtype="2" fill="hold" nodeType="afterEffect">
                                  <p:stCondLst>
                                    <p:cond delay="0"/>
                                  </p:stCondLst>
                                  <p:childTnLst>
                                    <p:set>
                                      <p:cBhvr>
                                        <p:cTn id="28" dur="1" fill="hold">
                                          <p:stCondLst>
                                            <p:cond delay="0"/>
                                          </p:stCondLst>
                                        </p:cTn>
                                        <p:tgtEl>
                                          <p:spTgt spid="258"/>
                                        </p:tgtEl>
                                        <p:attrNameLst>
                                          <p:attrName>style.visibility</p:attrName>
                                        </p:attrNameLst>
                                      </p:cBhvr>
                                      <p:to>
                                        <p:strVal val="visible"/>
                                      </p:to>
                                    </p:set>
                                    <p:anim calcmode="lin" valueType="num">
                                      <p:cBhvr additive="base">
                                        <p:cTn id="29" dur="500"/>
                                        <p:tgtEl>
                                          <p:spTgt spid="258"/>
                                        </p:tgtEl>
                                        <p:attrNameLst>
                                          <p:attrName>ppt_x</p:attrName>
                                        </p:attrNameLst>
                                      </p:cBhvr>
                                      <p:tavLst>
                                        <p:tav tm="0">
                                          <p:val>
                                            <p:strVal val="#ppt_x+#ppt_w*1.125000"/>
                                          </p:val>
                                        </p:tav>
                                        <p:tav tm="100000">
                                          <p:val>
                                            <p:strVal val="#ppt_x"/>
                                          </p:val>
                                        </p:tav>
                                      </p:tavLst>
                                    </p:anim>
                                    <p:animEffect transition="in" filter="wipe(left)">
                                      <p:cBhvr>
                                        <p:cTn id="30" dur="500"/>
                                        <p:tgtEl>
                                          <p:spTgt spid="25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275"/>
                                        </p:tgtEl>
                                        <p:attrNameLst>
                                          <p:attrName>style.visibility</p:attrName>
                                        </p:attrNameLst>
                                      </p:cBhvr>
                                      <p:to>
                                        <p:strVal val="visible"/>
                                      </p:to>
                                    </p:set>
                                    <p:animEffect transition="in" filter="wipe(right)">
                                      <p:cBhvr>
                                        <p:cTn id="35" dur="500"/>
                                        <p:tgtEl>
                                          <p:spTgt spid="275"/>
                                        </p:tgtEl>
                                      </p:cBhvr>
                                    </p:animEffect>
                                  </p:childTnLst>
                                </p:cTn>
                              </p:par>
                              <p:par>
                                <p:cTn id="36" presetID="10" presetClass="exit" presetSubtype="0" fill="hold" grpId="1" nodeType="withEffect">
                                  <p:stCondLst>
                                    <p:cond delay="0"/>
                                  </p:stCondLst>
                                  <p:childTnLst>
                                    <p:animEffect transition="out" filter="fade">
                                      <p:cBhvr>
                                        <p:cTn id="37" dur="500"/>
                                        <p:tgtEl>
                                          <p:spTgt spid="296"/>
                                        </p:tgtEl>
                                      </p:cBhvr>
                                    </p:animEffect>
                                    <p:set>
                                      <p:cBhvr>
                                        <p:cTn id="38" dur="1" fill="hold">
                                          <p:stCondLst>
                                            <p:cond delay="499"/>
                                          </p:stCondLst>
                                        </p:cTn>
                                        <p:tgtEl>
                                          <p:spTgt spid="29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nodeType="clickEffect">
                                  <p:stCondLst>
                                    <p:cond delay="0"/>
                                  </p:stCondLst>
                                  <p:childTnLst>
                                    <p:set>
                                      <p:cBhvr>
                                        <p:cTn id="42" dur="1" fill="hold">
                                          <p:stCondLst>
                                            <p:cond delay="0"/>
                                          </p:stCondLst>
                                        </p:cTn>
                                        <p:tgtEl>
                                          <p:spTgt spid="261"/>
                                        </p:tgtEl>
                                        <p:attrNameLst>
                                          <p:attrName>style.visibility</p:attrName>
                                        </p:attrNameLst>
                                      </p:cBhvr>
                                      <p:to>
                                        <p:strVal val="visible"/>
                                      </p:to>
                                    </p:set>
                                    <p:anim calcmode="lin" valueType="num">
                                      <p:cBhvr additive="base">
                                        <p:cTn id="43" dur="500"/>
                                        <p:tgtEl>
                                          <p:spTgt spid="261"/>
                                        </p:tgtEl>
                                        <p:attrNameLst>
                                          <p:attrName>ppt_x</p:attrName>
                                        </p:attrNameLst>
                                      </p:cBhvr>
                                      <p:tavLst>
                                        <p:tav tm="0">
                                          <p:val>
                                            <p:strVal val="#ppt_x-#ppt_w*1.125000"/>
                                          </p:val>
                                        </p:tav>
                                        <p:tav tm="100000">
                                          <p:val>
                                            <p:strVal val="#ppt_x"/>
                                          </p:val>
                                        </p:tav>
                                      </p:tavLst>
                                    </p:anim>
                                    <p:animEffect transition="in" filter="wipe(right)">
                                      <p:cBhvr>
                                        <p:cTn id="44" dur="500"/>
                                        <p:tgtEl>
                                          <p:spTgt spid="261"/>
                                        </p:tgtEl>
                                      </p:cBhvr>
                                    </p:animEffect>
                                  </p:childTnLst>
                                </p:cTn>
                              </p:par>
                              <p:par>
                                <p:cTn id="45" presetID="10" presetClass="exit" presetSubtype="0" fill="hold" grpId="1" nodeType="withEffect">
                                  <p:stCondLst>
                                    <p:cond delay="0"/>
                                  </p:stCondLst>
                                  <p:childTnLst>
                                    <p:animEffect transition="out" filter="fade">
                                      <p:cBhvr>
                                        <p:cTn id="46" dur="500"/>
                                        <p:tgtEl>
                                          <p:spTgt spid="275"/>
                                        </p:tgtEl>
                                      </p:cBhvr>
                                    </p:animEffect>
                                    <p:set>
                                      <p:cBhvr>
                                        <p:cTn id="47" dur="1" fill="hold">
                                          <p:stCondLst>
                                            <p:cond delay="499"/>
                                          </p:stCondLst>
                                        </p:cTn>
                                        <p:tgtEl>
                                          <p:spTgt spid="27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97"/>
                                        </p:tgtEl>
                                        <p:attrNameLst>
                                          <p:attrName>style.visibility</p:attrName>
                                        </p:attrNameLst>
                                      </p:cBhvr>
                                      <p:to>
                                        <p:strVal val="visible"/>
                                      </p:to>
                                    </p:set>
                                    <p:animEffect transition="in" filter="wipe(left)">
                                      <p:cBhvr>
                                        <p:cTn id="52" dur="500"/>
                                        <p:tgtEl>
                                          <p:spTgt spid="297"/>
                                        </p:tgtEl>
                                      </p:cBhvr>
                                    </p:animEffect>
                                  </p:childTnLst>
                                </p:cTn>
                              </p:par>
                            </p:childTnLst>
                          </p:cTn>
                        </p:par>
                        <p:par>
                          <p:cTn id="53" fill="hold">
                            <p:stCondLst>
                              <p:cond delay="500"/>
                            </p:stCondLst>
                            <p:childTnLst>
                              <p:par>
                                <p:cTn id="54" presetID="12" presetClass="entr" presetSubtype="2" fill="hold" nodeType="afterEffect">
                                  <p:stCondLst>
                                    <p:cond delay="0"/>
                                  </p:stCondLst>
                                  <p:childTnLst>
                                    <p:set>
                                      <p:cBhvr>
                                        <p:cTn id="55" dur="1" fill="hold">
                                          <p:stCondLst>
                                            <p:cond delay="0"/>
                                          </p:stCondLst>
                                        </p:cTn>
                                        <p:tgtEl>
                                          <p:spTgt spid="264"/>
                                        </p:tgtEl>
                                        <p:attrNameLst>
                                          <p:attrName>style.visibility</p:attrName>
                                        </p:attrNameLst>
                                      </p:cBhvr>
                                      <p:to>
                                        <p:strVal val="visible"/>
                                      </p:to>
                                    </p:set>
                                    <p:anim calcmode="lin" valueType="num">
                                      <p:cBhvr additive="base">
                                        <p:cTn id="56" dur="500"/>
                                        <p:tgtEl>
                                          <p:spTgt spid="264"/>
                                        </p:tgtEl>
                                        <p:attrNameLst>
                                          <p:attrName>ppt_x</p:attrName>
                                        </p:attrNameLst>
                                      </p:cBhvr>
                                      <p:tavLst>
                                        <p:tav tm="0">
                                          <p:val>
                                            <p:strVal val="#ppt_x+#ppt_w*1.125000"/>
                                          </p:val>
                                        </p:tav>
                                        <p:tav tm="100000">
                                          <p:val>
                                            <p:strVal val="#ppt_x"/>
                                          </p:val>
                                        </p:tav>
                                      </p:tavLst>
                                    </p:anim>
                                    <p:animEffect transition="in" filter="wipe(left)">
                                      <p:cBhvr>
                                        <p:cTn id="57" dur="500"/>
                                        <p:tgtEl>
                                          <p:spTgt spid="264"/>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8" fill="hold" nodeType="clickEffect">
                                  <p:stCondLst>
                                    <p:cond delay="0"/>
                                  </p:stCondLst>
                                  <p:childTnLst>
                                    <p:set>
                                      <p:cBhvr>
                                        <p:cTn id="61" dur="1" fill="hold">
                                          <p:stCondLst>
                                            <p:cond delay="0"/>
                                          </p:stCondLst>
                                        </p:cTn>
                                        <p:tgtEl>
                                          <p:spTgt spid="267"/>
                                        </p:tgtEl>
                                        <p:attrNameLst>
                                          <p:attrName>style.visibility</p:attrName>
                                        </p:attrNameLst>
                                      </p:cBhvr>
                                      <p:to>
                                        <p:strVal val="visible"/>
                                      </p:to>
                                    </p:set>
                                    <p:anim calcmode="lin" valueType="num">
                                      <p:cBhvr additive="base">
                                        <p:cTn id="62" dur="500"/>
                                        <p:tgtEl>
                                          <p:spTgt spid="267"/>
                                        </p:tgtEl>
                                        <p:attrNameLst>
                                          <p:attrName>ppt_x</p:attrName>
                                        </p:attrNameLst>
                                      </p:cBhvr>
                                      <p:tavLst>
                                        <p:tav tm="0">
                                          <p:val>
                                            <p:strVal val="#ppt_x-#ppt_w*1.125000"/>
                                          </p:val>
                                        </p:tav>
                                        <p:tav tm="100000">
                                          <p:val>
                                            <p:strVal val="#ppt_x"/>
                                          </p:val>
                                        </p:tav>
                                      </p:tavLst>
                                    </p:anim>
                                    <p:animEffect transition="in" filter="wipe(right)">
                                      <p:cBhvr>
                                        <p:cTn id="63" dur="500"/>
                                        <p:tgtEl>
                                          <p:spTgt spid="267"/>
                                        </p:tgtEl>
                                      </p:cBhvr>
                                    </p:animEffect>
                                  </p:childTnLst>
                                </p:cTn>
                              </p:par>
                              <p:par>
                                <p:cTn id="64" presetID="10" presetClass="exit" presetSubtype="0" fill="hold" grpId="1" nodeType="withEffect">
                                  <p:stCondLst>
                                    <p:cond delay="0"/>
                                  </p:stCondLst>
                                  <p:childTnLst>
                                    <p:animEffect transition="out" filter="fade">
                                      <p:cBhvr>
                                        <p:cTn id="65" dur="500"/>
                                        <p:tgtEl>
                                          <p:spTgt spid="297"/>
                                        </p:tgtEl>
                                      </p:cBhvr>
                                    </p:animEffect>
                                    <p:set>
                                      <p:cBhvr>
                                        <p:cTn id="66" dur="1" fill="hold">
                                          <p:stCondLst>
                                            <p:cond delay="499"/>
                                          </p:stCondLst>
                                        </p:cTn>
                                        <p:tgtEl>
                                          <p:spTgt spid="297"/>
                                        </p:tgtEl>
                                        <p:attrNameLst>
                                          <p:attrName>style.visibility</p:attrName>
                                        </p:attrNameLst>
                                      </p:cBhvr>
                                      <p:to>
                                        <p:strVal val="hidden"/>
                                      </p:to>
                                    </p:set>
                                  </p:childTnLst>
                                </p:cTn>
                              </p:par>
                            </p:childTnLst>
                          </p:cTn>
                        </p:par>
                        <p:par>
                          <p:cTn id="67" fill="hold">
                            <p:stCondLst>
                              <p:cond delay="500"/>
                            </p:stCondLst>
                            <p:childTnLst>
                              <p:par>
                                <p:cTn id="68" presetID="12" presetClass="entr" presetSubtype="2" fill="hold" nodeType="afterEffect">
                                  <p:stCondLst>
                                    <p:cond delay="0"/>
                                  </p:stCondLst>
                                  <p:childTnLst>
                                    <p:set>
                                      <p:cBhvr>
                                        <p:cTn id="69" dur="1" fill="hold">
                                          <p:stCondLst>
                                            <p:cond delay="0"/>
                                          </p:stCondLst>
                                        </p:cTn>
                                        <p:tgtEl>
                                          <p:spTgt spid="270"/>
                                        </p:tgtEl>
                                        <p:attrNameLst>
                                          <p:attrName>style.visibility</p:attrName>
                                        </p:attrNameLst>
                                      </p:cBhvr>
                                      <p:to>
                                        <p:strVal val="visible"/>
                                      </p:to>
                                    </p:set>
                                    <p:anim calcmode="lin" valueType="num">
                                      <p:cBhvr additive="base">
                                        <p:cTn id="70" dur="500"/>
                                        <p:tgtEl>
                                          <p:spTgt spid="270"/>
                                        </p:tgtEl>
                                        <p:attrNameLst>
                                          <p:attrName>ppt_x</p:attrName>
                                        </p:attrNameLst>
                                      </p:cBhvr>
                                      <p:tavLst>
                                        <p:tav tm="0">
                                          <p:val>
                                            <p:strVal val="#ppt_x+#ppt_w*1.125000"/>
                                          </p:val>
                                        </p:tav>
                                        <p:tav tm="100000">
                                          <p:val>
                                            <p:strVal val="#ppt_x"/>
                                          </p:val>
                                        </p:tav>
                                      </p:tavLst>
                                    </p:anim>
                                    <p:animEffect transition="in" filter="wipe(left)">
                                      <p:cBhvr>
                                        <p:cTn id="71" dur="500"/>
                                        <p:tgtEl>
                                          <p:spTgt spid="270"/>
                                        </p:tgtEl>
                                      </p:cBhvr>
                                    </p:animEffect>
                                  </p:childTnLst>
                                </p:cTn>
                              </p:par>
                            </p:childTnLst>
                          </p:cTn>
                        </p:par>
                        <p:par>
                          <p:cTn id="72" fill="hold">
                            <p:stCondLst>
                              <p:cond delay="1000"/>
                            </p:stCondLst>
                            <p:childTnLst>
                              <p:par>
                                <p:cTn id="73" presetID="22" presetClass="entr" presetSubtype="8" fill="hold" grpId="0" nodeType="afterEffect">
                                  <p:stCondLst>
                                    <p:cond delay="0"/>
                                  </p:stCondLst>
                                  <p:childTnLst>
                                    <p:set>
                                      <p:cBhvr>
                                        <p:cTn id="74" dur="1" fill="hold">
                                          <p:stCondLst>
                                            <p:cond delay="0"/>
                                          </p:stCondLst>
                                        </p:cTn>
                                        <p:tgtEl>
                                          <p:spTgt spid="338"/>
                                        </p:tgtEl>
                                        <p:attrNameLst>
                                          <p:attrName>style.visibility</p:attrName>
                                        </p:attrNameLst>
                                      </p:cBhvr>
                                      <p:to>
                                        <p:strVal val="visible"/>
                                      </p:to>
                                    </p:set>
                                    <p:animEffect transition="in" filter="wipe(left)">
                                      <p:cBhvr>
                                        <p:cTn id="75" dur="500"/>
                                        <p:tgtEl>
                                          <p:spTgt spid="338"/>
                                        </p:tgtEl>
                                      </p:cBhvr>
                                    </p:animEffect>
                                  </p:childTnLst>
                                </p:cTn>
                              </p:par>
                            </p:childTnLst>
                          </p:cTn>
                        </p:par>
                        <p:par>
                          <p:cTn id="76" fill="hold">
                            <p:stCondLst>
                              <p:cond delay="1500"/>
                            </p:stCondLst>
                            <p:childTnLst>
                              <p:par>
                                <p:cTn id="77" presetID="55" presetClass="entr" presetSubtype="0" fill="hold" grpId="0" nodeType="afterEffect">
                                  <p:stCondLst>
                                    <p:cond delay="0"/>
                                  </p:stCondLst>
                                  <p:childTnLst>
                                    <p:set>
                                      <p:cBhvr>
                                        <p:cTn id="78" dur="1" fill="hold">
                                          <p:stCondLst>
                                            <p:cond delay="0"/>
                                          </p:stCondLst>
                                        </p:cTn>
                                        <p:tgtEl>
                                          <p:spTgt spid="277"/>
                                        </p:tgtEl>
                                        <p:attrNameLst>
                                          <p:attrName>style.visibility</p:attrName>
                                        </p:attrNameLst>
                                      </p:cBhvr>
                                      <p:to>
                                        <p:strVal val="visible"/>
                                      </p:to>
                                    </p:set>
                                    <p:anim calcmode="lin" valueType="num">
                                      <p:cBhvr>
                                        <p:cTn id="79" dur="750" fill="hold"/>
                                        <p:tgtEl>
                                          <p:spTgt spid="277"/>
                                        </p:tgtEl>
                                        <p:attrNameLst>
                                          <p:attrName>ppt_w</p:attrName>
                                        </p:attrNameLst>
                                      </p:cBhvr>
                                      <p:tavLst>
                                        <p:tav tm="0">
                                          <p:val>
                                            <p:strVal val="#ppt_w*0.70"/>
                                          </p:val>
                                        </p:tav>
                                        <p:tav tm="100000">
                                          <p:val>
                                            <p:strVal val="#ppt_w"/>
                                          </p:val>
                                        </p:tav>
                                      </p:tavLst>
                                    </p:anim>
                                    <p:anim calcmode="lin" valueType="num">
                                      <p:cBhvr>
                                        <p:cTn id="80" dur="750" fill="hold"/>
                                        <p:tgtEl>
                                          <p:spTgt spid="277"/>
                                        </p:tgtEl>
                                        <p:attrNameLst>
                                          <p:attrName>ppt_h</p:attrName>
                                        </p:attrNameLst>
                                      </p:cBhvr>
                                      <p:tavLst>
                                        <p:tav tm="0">
                                          <p:val>
                                            <p:strVal val="#ppt_h"/>
                                          </p:val>
                                        </p:tav>
                                        <p:tav tm="100000">
                                          <p:val>
                                            <p:strVal val="#ppt_h"/>
                                          </p:val>
                                        </p:tav>
                                      </p:tavLst>
                                    </p:anim>
                                    <p:animEffect transition="in" filter="fade">
                                      <p:cBhvr>
                                        <p:cTn id="81" dur="750"/>
                                        <p:tgtEl>
                                          <p:spTgt spid="277"/>
                                        </p:tgtEl>
                                      </p:cBhvr>
                                    </p:animEffect>
                                  </p:childTnLst>
                                </p:cTn>
                              </p:par>
                              <p:par>
                                <p:cTn id="82" presetID="55" presetClass="entr" presetSubtype="0" fill="hold" nodeType="withEffect">
                                  <p:stCondLst>
                                    <p:cond delay="0"/>
                                  </p:stCondLst>
                                  <p:childTnLst>
                                    <p:set>
                                      <p:cBhvr>
                                        <p:cTn id="83" dur="1" fill="hold">
                                          <p:stCondLst>
                                            <p:cond delay="0"/>
                                          </p:stCondLst>
                                        </p:cTn>
                                        <p:tgtEl>
                                          <p:spTgt spid="301"/>
                                        </p:tgtEl>
                                        <p:attrNameLst>
                                          <p:attrName>style.visibility</p:attrName>
                                        </p:attrNameLst>
                                      </p:cBhvr>
                                      <p:to>
                                        <p:strVal val="visible"/>
                                      </p:to>
                                    </p:set>
                                    <p:anim calcmode="lin" valueType="num">
                                      <p:cBhvr>
                                        <p:cTn id="84" dur="500" fill="hold"/>
                                        <p:tgtEl>
                                          <p:spTgt spid="301"/>
                                        </p:tgtEl>
                                        <p:attrNameLst>
                                          <p:attrName>ppt_w</p:attrName>
                                        </p:attrNameLst>
                                      </p:cBhvr>
                                      <p:tavLst>
                                        <p:tav tm="0">
                                          <p:val>
                                            <p:strVal val="#ppt_w*0.70"/>
                                          </p:val>
                                        </p:tav>
                                        <p:tav tm="100000">
                                          <p:val>
                                            <p:strVal val="#ppt_w"/>
                                          </p:val>
                                        </p:tav>
                                      </p:tavLst>
                                    </p:anim>
                                    <p:anim calcmode="lin" valueType="num">
                                      <p:cBhvr>
                                        <p:cTn id="85" dur="500" fill="hold"/>
                                        <p:tgtEl>
                                          <p:spTgt spid="301"/>
                                        </p:tgtEl>
                                        <p:attrNameLst>
                                          <p:attrName>ppt_h</p:attrName>
                                        </p:attrNameLst>
                                      </p:cBhvr>
                                      <p:tavLst>
                                        <p:tav tm="0">
                                          <p:val>
                                            <p:strVal val="#ppt_h"/>
                                          </p:val>
                                        </p:tav>
                                        <p:tav tm="100000">
                                          <p:val>
                                            <p:strVal val="#ppt_h"/>
                                          </p:val>
                                        </p:tav>
                                      </p:tavLst>
                                    </p:anim>
                                    <p:animEffect transition="in" filter="fade">
                                      <p:cBhvr>
                                        <p:cTn id="86" dur="500"/>
                                        <p:tgtEl>
                                          <p:spTgt spid="301"/>
                                        </p:tgtEl>
                                      </p:cBhvr>
                                    </p:animEffect>
                                  </p:childTnLst>
                                </p:cTn>
                              </p:par>
                            </p:childTnLst>
                          </p:cTn>
                        </p:par>
                        <p:par>
                          <p:cTn id="87" fill="hold">
                            <p:stCondLst>
                              <p:cond delay="2250"/>
                            </p:stCondLst>
                            <p:childTnLst>
                              <p:par>
                                <p:cTn id="88" presetID="55" presetClass="entr" presetSubtype="0" fill="hold" grpId="0" nodeType="afterEffect">
                                  <p:stCondLst>
                                    <p:cond delay="0"/>
                                  </p:stCondLst>
                                  <p:childTnLst>
                                    <p:set>
                                      <p:cBhvr>
                                        <p:cTn id="89" dur="1" fill="hold">
                                          <p:stCondLst>
                                            <p:cond delay="0"/>
                                          </p:stCondLst>
                                        </p:cTn>
                                        <p:tgtEl>
                                          <p:spTgt spid="278"/>
                                        </p:tgtEl>
                                        <p:attrNameLst>
                                          <p:attrName>style.visibility</p:attrName>
                                        </p:attrNameLst>
                                      </p:cBhvr>
                                      <p:to>
                                        <p:strVal val="visible"/>
                                      </p:to>
                                    </p:set>
                                    <p:anim calcmode="lin" valueType="num">
                                      <p:cBhvr>
                                        <p:cTn id="90" dur="750" fill="hold"/>
                                        <p:tgtEl>
                                          <p:spTgt spid="278"/>
                                        </p:tgtEl>
                                        <p:attrNameLst>
                                          <p:attrName>ppt_w</p:attrName>
                                        </p:attrNameLst>
                                      </p:cBhvr>
                                      <p:tavLst>
                                        <p:tav tm="0">
                                          <p:val>
                                            <p:strVal val="#ppt_w*0.70"/>
                                          </p:val>
                                        </p:tav>
                                        <p:tav tm="100000">
                                          <p:val>
                                            <p:strVal val="#ppt_w"/>
                                          </p:val>
                                        </p:tav>
                                      </p:tavLst>
                                    </p:anim>
                                    <p:anim calcmode="lin" valueType="num">
                                      <p:cBhvr>
                                        <p:cTn id="91" dur="750" fill="hold"/>
                                        <p:tgtEl>
                                          <p:spTgt spid="278"/>
                                        </p:tgtEl>
                                        <p:attrNameLst>
                                          <p:attrName>ppt_h</p:attrName>
                                        </p:attrNameLst>
                                      </p:cBhvr>
                                      <p:tavLst>
                                        <p:tav tm="0">
                                          <p:val>
                                            <p:strVal val="#ppt_h"/>
                                          </p:val>
                                        </p:tav>
                                        <p:tav tm="100000">
                                          <p:val>
                                            <p:strVal val="#ppt_h"/>
                                          </p:val>
                                        </p:tav>
                                      </p:tavLst>
                                    </p:anim>
                                    <p:animEffect transition="in" filter="fade">
                                      <p:cBhvr>
                                        <p:cTn id="92" dur="750"/>
                                        <p:tgtEl>
                                          <p:spTgt spid="278"/>
                                        </p:tgtEl>
                                      </p:cBhvr>
                                    </p:animEffect>
                                  </p:childTnLst>
                                </p:cTn>
                              </p:par>
                              <p:par>
                                <p:cTn id="93" presetID="55" presetClass="entr" presetSubtype="0" fill="hold" nodeType="withEffect">
                                  <p:stCondLst>
                                    <p:cond delay="0"/>
                                  </p:stCondLst>
                                  <p:childTnLst>
                                    <p:set>
                                      <p:cBhvr>
                                        <p:cTn id="94" dur="1" fill="hold">
                                          <p:stCondLst>
                                            <p:cond delay="0"/>
                                          </p:stCondLst>
                                        </p:cTn>
                                        <p:tgtEl>
                                          <p:spTgt spid="308"/>
                                        </p:tgtEl>
                                        <p:attrNameLst>
                                          <p:attrName>style.visibility</p:attrName>
                                        </p:attrNameLst>
                                      </p:cBhvr>
                                      <p:to>
                                        <p:strVal val="visible"/>
                                      </p:to>
                                    </p:set>
                                    <p:anim calcmode="lin" valueType="num">
                                      <p:cBhvr>
                                        <p:cTn id="95" dur="500" fill="hold"/>
                                        <p:tgtEl>
                                          <p:spTgt spid="308"/>
                                        </p:tgtEl>
                                        <p:attrNameLst>
                                          <p:attrName>ppt_w</p:attrName>
                                        </p:attrNameLst>
                                      </p:cBhvr>
                                      <p:tavLst>
                                        <p:tav tm="0">
                                          <p:val>
                                            <p:strVal val="#ppt_w*0.70"/>
                                          </p:val>
                                        </p:tav>
                                        <p:tav tm="100000">
                                          <p:val>
                                            <p:strVal val="#ppt_w"/>
                                          </p:val>
                                        </p:tav>
                                      </p:tavLst>
                                    </p:anim>
                                    <p:anim calcmode="lin" valueType="num">
                                      <p:cBhvr>
                                        <p:cTn id="96" dur="500" fill="hold"/>
                                        <p:tgtEl>
                                          <p:spTgt spid="308"/>
                                        </p:tgtEl>
                                        <p:attrNameLst>
                                          <p:attrName>ppt_h</p:attrName>
                                        </p:attrNameLst>
                                      </p:cBhvr>
                                      <p:tavLst>
                                        <p:tav tm="0">
                                          <p:val>
                                            <p:strVal val="#ppt_h"/>
                                          </p:val>
                                        </p:tav>
                                        <p:tav tm="100000">
                                          <p:val>
                                            <p:strVal val="#ppt_h"/>
                                          </p:val>
                                        </p:tav>
                                      </p:tavLst>
                                    </p:anim>
                                    <p:animEffect transition="in" filter="fade">
                                      <p:cBhvr>
                                        <p:cTn id="97" dur="500"/>
                                        <p:tgtEl>
                                          <p:spTgt spid="308"/>
                                        </p:tgtEl>
                                      </p:cBhvr>
                                    </p:animEffect>
                                  </p:childTnLst>
                                </p:cTn>
                              </p:par>
                            </p:childTnLst>
                          </p:cTn>
                        </p:par>
                        <p:par>
                          <p:cTn id="98" fill="hold">
                            <p:stCondLst>
                              <p:cond delay="3000"/>
                            </p:stCondLst>
                            <p:childTnLst>
                              <p:par>
                                <p:cTn id="99" presetID="55" presetClass="entr" presetSubtype="0" fill="hold" grpId="0" nodeType="afterEffect">
                                  <p:stCondLst>
                                    <p:cond delay="0"/>
                                  </p:stCondLst>
                                  <p:childTnLst>
                                    <p:set>
                                      <p:cBhvr>
                                        <p:cTn id="100" dur="1" fill="hold">
                                          <p:stCondLst>
                                            <p:cond delay="0"/>
                                          </p:stCondLst>
                                        </p:cTn>
                                        <p:tgtEl>
                                          <p:spTgt spid="292"/>
                                        </p:tgtEl>
                                        <p:attrNameLst>
                                          <p:attrName>style.visibility</p:attrName>
                                        </p:attrNameLst>
                                      </p:cBhvr>
                                      <p:to>
                                        <p:strVal val="visible"/>
                                      </p:to>
                                    </p:set>
                                    <p:anim calcmode="lin" valueType="num">
                                      <p:cBhvr>
                                        <p:cTn id="101" dur="750" fill="hold"/>
                                        <p:tgtEl>
                                          <p:spTgt spid="292"/>
                                        </p:tgtEl>
                                        <p:attrNameLst>
                                          <p:attrName>ppt_w</p:attrName>
                                        </p:attrNameLst>
                                      </p:cBhvr>
                                      <p:tavLst>
                                        <p:tav tm="0">
                                          <p:val>
                                            <p:strVal val="#ppt_w*0.70"/>
                                          </p:val>
                                        </p:tav>
                                        <p:tav tm="100000">
                                          <p:val>
                                            <p:strVal val="#ppt_w"/>
                                          </p:val>
                                        </p:tav>
                                      </p:tavLst>
                                    </p:anim>
                                    <p:anim calcmode="lin" valueType="num">
                                      <p:cBhvr>
                                        <p:cTn id="102" dur="750" fill="hold"/>
                                        <p:tgtEl>
                                          <p:spTgt spid="292"/>
                                        </p:tgtEl>
                                        <p:attrNameLst>
                                          <p:attrName>ppt_h</p:attrName>
                                        </p:attrNameLst>
                                      </p:cBhvr>
                                      <p:tavLst>
                                        <p:tav tm="0">
                                          <p:val>
                                            <p:strVal val="#ppt_h"/>
                                          </p:val>
                                        </p:tav>
                                        <p:tav tm="100000">
                                          <p:val>
                                            <p:strVal val="#ppt_h"/>
                                          </p:val>
                                        </p:tav>
                                      </p:tavLst>
                                    </p:anim>
                                    <p:animEffect transition="in" filter="fade">
                                      <p:cBhvr>
                                        <p:cTn id="103" dur="750"/>
                                        <p:tgtEl>
                                          <p:spTgt spid="292"/>
                                        </p:tgtEl>
                                      </p:cBhvr>
                                    </p:animEffect>
                                  </p:childTnLst>
                                </p:cTn>
                              </p:par>
                              <p:par>
                                <p:cTn id="104" presetID="55" presetClass="entr" presetSubtype="0" fill="hold" nodeType="withEffect">
                                  <p:stCondLst>
                                    <p:cond delay="0"/>
                                  </p:stCondLst>
                                  <p:childTnLst>
                                    <p:set>
                                      <p:cBhvr>
                                        <p:cTn id="105" dur="1" fill="hold">
                                          <p:stCondLst>
                                            <p:cond delay="0"/>
                                          </p:stCondLst>
                                        </p:cTn>
                                        <p:tgtEl>
                                          <p:spTgt spid="314"/>
                                        </p:tgtEl>
                                        <p:attrNameLst>
                                          <p:attrName>style.visibility</p:attrName>
                                        </p:attrNameLst>
                                      </p:cBhvr>
                                      <p:to>
                                        <p:strVal val="visible"/>
                                      </p:to>
                                    </p:set>
                                    <p:anim calcmode="lin" valueType="num">
                                      <p:cBhvr>
                                        <p:cTn id="106" dur="500" fill="hold"/>
                                        <p:tgtEl>
                                          <p:spTgt spid="314"/>
                                        </p:tgtEl>
                                        <p:attrNameLst>
                                          <p:attrName>ppt_w</p:attrName>
                                        </p:attrNameLst>
                                      </p:cBhvr>
                                      <p:tavLst>
                                        <p:tav tm="0">
                                          <p:val>
                                            <p:strVal val="#ppt_w*0.70"/>
                                          </p:val>
                                        </p:tav>
                                        <p:tav tm="100000">
                                          <p:val>
                                            <p:strVal val="#ppt_w"/>
                                          </p:val>
                                        </p:tav>
                                      </p:tavLst>
                                    </p:anim>
                                    <p:anim calcmode="lin" valueType="num">
                                      <p:cBhvr>
                                        <p:cTn id="107" dur="500" fill="hold"/>
                                        <p:tgtEl>
                                          <p:spTgt spid="314"/>
                                        </p:tgtEl>
                                        <p:attrNameLst>
                                          <p:attrName>ppt_h</p:attrName>
                                        </p:attrNameLst>
                                      </p:cBhvr>
                                      <p:tavLst>
                                        <p:tav tm="0">
                                          <p:val>
                                            <p:strVal val="#ppt_h"/>
                                          </p:val>
                                        </p:tav>
                                        <p:tav tm="100000">
                                          <p:val>
                                            <p:strVal val="#ppt_h"/>
                                          </p:val>
                                        </p:tav>
                                      </p:tavLst>
                                    </p:anim>
                                    <p:animEffect transition="in" filter="fade">
                                      <p:cBhvr>
                                        <p:cTn id="108" dur="500"/>
                                        <p:tgtEl>
                                          <p:spTgt spid="314"/>
                                        </p:tgtEl>
                                      </p:cBhvr>
                                    </p:animEffect>
                                  </p:childTnLst>
                                </p:cTn>
                              </p:par>
                            </p:childTnLst>
                          </p:cTn>
                        </p:par>
                        <p:par>
                          <p:cTn id="109" fill="hold">
                            <p:stCondLst>
                              <p:cond delay="3750"/>
                            </p:stCondLst>
                            <p:childTnLst>
                              <p:par>
                                <p:cTn id="110" presetID="55" presetClass="entr" presetSubtype="0" fill="hold" grpId="0" nodeType="afterEffect">
                                  <p:stCondLst>
                                    <p:cond delay="0"/>
                                  </p:stCondLst>
                                  <p:childTnLst>
                                    <p:set>
                                      <p:cBhvr>
                                        <p:cTn id="111" dur="1" fill="hold">
                                          <p:stCondLst>
                                            <p:cond delay="0"/>
                                          </p:stCondLst>
                                        </p:cTn>
                                        <p:tgtEl>
                                          <p:spTgt spid="293"/>
                                        </p:tgtEl>
                                        <p:attrNameLst>
                                          <p:attrName>style.visibility</p:attrName>
                                        </p:attrNameLst>
                                      </p:cBhvr>
                                      <p:to>
                                        <p:strVal val="visible"/>
                                      </p:to>
                                    </p:set>
                                    <p:anim calcmode="lin" valueType="num">
                                      <p:cBhvr>
                                        <p:cTn id="112" dur="750" fill="hold"/>
                                        <p:tgtEl>
                                          <p:spTgt spid="293"/>
                                        </p:tgtEl>
                                        <p:attrNameLst>
                                          <p:attrName>ppt_w</p:attrName>
                                        </p:attrNameLst>
                                      </p:cBhvr>
                                      <p:tavLst>
                                        <p:tav tm="0">
                                          <p:val>
                                            <p:strVal val="#ppt_w*0.70"/>
                                          </p:val>
                                        </p:tav>
                                        <p:tav tm="100000">
                                          <p:val>
                                            <p:strVal val="#ppt_w"/>
                                          </p:val>
                                        </p:tav>
                                      </p:tavLst>
                                    </p:anim>
                                    <p:anim calcmode="lin" valueType="num">
                                      <p:cBhvr>
                                        <p:cTn id="113" dur="750" fill="hold"/>
                                        <p:tgtEl>
                                          <p:spTgt spid="293"/>
                                        </p:tgtEl>
                                        <p:attrNameLst>
                                          <p:attrName>ppt_h</p:attrName>
                                        </p:attrNameLst>
                                      </p:cBhvr>
                                      <p:tavLst>
                                        <p:tav tm="0">
                                          <p:val>
                                            <p:strVal val="#ppt_h"/>
                                          </p:val>
                                        </p:tav>
                                        <p:tav tm="100000">
                                          <p:val>
                                            <p:strVal val="#ppt_h"/>
                                          </p:val>
                                        </p:tav>
                                      </p:tavLst>
                                    </p:anim>
                                    <p:animEffect transition="in" filter="fade">
                                      <p:cBhvr>
                                        <p:cTn id="114" dur="750"/>
                                        <p:tgtEl>
                                          <p:spTgt spid="293"/>
                                        </p:tgtEl>
                                      </p:cBhvr>
                                    </p:animEffect>
                                  </p:childTnLst>
                                </p:cTn>
                              </p:par>
                              <p:par>
                                <p:cTn id="115" presetID="55" presetClass="entr" presetSubtype="0" fill="hold" nodeType="withEffect">
                                  <p:stCondLst>
                                    <p:cond delay="0"/>
                                  </p:stCondLst>
                                  <p:childTnLst>
                                    <p:set>
                                      <p:cBhvr>
                                        <p:cTn id="116" dur="1" fill="hold">
                                          <p:stCondLst>
                                            <p:cond delay="0"/>
                                          </p:stCondLst>
                                        </p:cTn>
                                        <p:tgtEl>
                                          <p:spTgt spid="320"/>
                                        </p:tgtEl>
                                        <p:attrNameLst>
                                          <p:attrName>style.visibility</p:attrName>
                                        </p:attrNameLst>
                                      </p:cBhvr>
                                      <p:to>
                                        <p:strVal val="visible"/>
                                      </p:to>
                                    </p:set>
                                    <p:anim calcmode="lin" valueType="num">
                                      <p:cBhvr>
                                        <p:cTn id="117" dur="500" fill="hold"/>
                                        <p:tgtEl>
                                          <p:spTgt spid="320"/>
                                        </p:tgtEl>
                                        <p:attrNameLst>
                                          <p:attrName>ppt_w</p:attrName>
                                        </p:attrNameLst>
                                      </p:cBhvr>
                                      <p:tavLst>
                                        <p:tav tm="0">
                                          <p:val>
                                            <p:strVal val="#ppt_w*0.70"/>
                                          </p:val>
                                        </p:tav>
                                        <p:tav tm="100000">
                                          <p:val>
                                            <p:strVal val="#ppt_w"/>
                                          </p:val>
                                        </p:tav>
                                      </p:tavLst>
                                    </p:anim>
                                    <p:anim calcmode="lin" valueType="num">
                                      <p:cBhvr>
                                        <p:cTn id="118" dur="500" fill="hold"/>
                                        <p:tgtEl>
                                          <p:spTgt spid="320"/>
                                        </p:tgtEl>
                                        <p:attrNameLst>
                                          <p:attrName>ppt_h</p:attrName>
                                        </p:attrNameLst>
                                      </p:cBhvr>
                                      <p:tavLst>
                                        <p:tav tm="0">
                                          <p:val>
                                            <p:strVal val="#ppt_h"/>
                                          </p:val>
                                        </p:tav>
                                        <p:tav tm="100000">
                                          <p:val>
                                            <p:strVal val="#ppt_h"/>
                                          </p:val>
                                        </p:tav>
                                      </p:tavLst>
                                    </p:anim>
                                    <p:animEffect transition="in" filter="fade">
                                      <p:cBhvr>
                                        <p:cTn id="119" dur="500"/>
                                        <p:tgtEl>
                                          <p:spTgt spid="320"/>
                                        </p:tgtEl>
                                      </p:cBhvr>
                                    </p:animEffect>
                                  </p:childTnLst>
                                </p:cTn>
                              </p:par>
                            </p:childTnLst>
                          </p:cTn>
                        </p:par>
                        <p:par>
                          <p:cTn id="120" fill="hold">
                            <p:stCondLst>
                              <p:cond delay="4500"/>
                            </p:stCondLst>
                            <p:childTnLst>
                              <p:par>
                                <p:cTn id="121" presetID="55" presetClass="entr" presetSubtype="0" fill="hold" grpId="0" nodeType="afterEffect">
                                  <p:stCondLst>
                                    <p:cond delay="0"/>
                                  </p:stCondLst>
                                  <p:childTnLst>
                                    <p:set>
                                      <p:cBhvr>
                                        <p:cTn id="122" dur="1" fill="hold">
                                          <p:stCondLst>
                                            <p:cond delay="0"/>
                                          </p:stCondLst>
                                        </p:cTn>
                                        <p:tgtEl>
                                          <p:spTgt spid="294"/>
                                        </p:tgtEl>
                                        <p:attrNameLst>
                                          <p:attrName>style.visibility</p:attrName>
                                        </p:attrNameLst>
                                      </p:cBhvr>
                                      <p:to>
                                        <p:strVal val="visible"/>
                                      </p:to>
                                    </p:set>
                                    <p:anim calcmode="lin" valueType="num">
                                      <p:cBhvr>
                                        <p:cTn id="123" dur="750" fill="hold"/>
                                        <p:tgtEl>
                                          <p:spTgt spid="294"/>
                                        </p:tgtEl>
                                        <p:attrNameLst>
                                          <p:attrName>ppt_w</p:attrName>
                                        </p:attrNameLst>
                                      </p:cBhvr>
                                      <p:tavLst>
                                        <p:tav tm="0">
                                          <p:val>
                                            <p:strVal val="#ppt_w*0.70"/>
                                          </p:val>
                                        </p:tav>
                                        <p:tav tm="100000">
                                          <p:val>
                                            <p:strVal val="#ppt_w"/>
                                          </p:val>
                                        </p:tav>
                                      </p:tavLst>
                                    </p:anim>
                                    <p:anim calcmode="lin" valueType="num">
                                      <p:cBhvr>
                                        <p:cTn id="124" dur="750" fill="hold"/>
                                        <p:tgtEl>
                                          <p:spTgt spid="294"/>
                                        </p:tgtEl>
                                        <p:attrNameLst>
                                          <p:attrName>ppt_h</p:attrName>
                                        </p:attrNameLst>
                                      </p:cBhvr>
                                      <p:tavLst>
                                        <p:tav tm="0">
                                          <p:val>
                                            <p:strVal val="#ppt_h"/>
                                          </p:val>
                                        </p:tav>
                                        <p:tav tm="100000">
                                          <p:val>
                                            <p:strVal val="#ppt_h"/>
                                          </p:val>
                                        </p:tav>
                                      </p:tavLst>
                                    </p:anim>
                                    <p:animEffect transition="in" filter="fade">
                                      <p:cBhvr>
                                        <p:cTn id="125" dur="750"/>
                                        <p:tgtEl>
                                          <p:spTgt spid="294"/>
                                        </p:tgtEl>
                                      </p:cBhvr>
                                    </p:animEffect>
                                  </p:childTnLst>
                                </p:cTn>
                              </p:par>
                              <p:par>
                                <p:cTn id="126" presetID="55" presetClass="entr" presetSubtype="0" fill="hold" nodeType="withEffect">
                                  <p:stCondLst>
                                    <p:cond delay="0"/>
                                  </p:stCondLst>
                                  <p:childTnLst>
                                    <p:set>
                                      <p:cBhvr>
                                        <p:cTn id="127" dur="1" fill="hold">
                                          <p:stCondLst>
                                            <p:cond delay="0"/>
                                          </p:stCondLst>
                                        </p:cTn>
                                        <p:tgtEl>
                                          <p:spTgt spid="326"/>
                                        </p:tgtEl>
                                        <p:attrNameLst>
                                          <p:attrName>style.visibility</p:attrName>
                                        </p:attrNameLst>
                                      </p:cBhvr>
                                      <p:to>
                                        <p:strVal val="visible"/>
                                      </p:to>
                                    </p:set>
                                    <p:anim calcmode="lin" valueType="num">
                                      <p:cBhvr>
                                        <p:cTn id="128" dur="500" fill="hold"/>
                                        <p:tgtEl>
                                          <p:spTgt spid="326"/>
                                        </p:tgtEl>
                                        <p:attrNameLst>
                                          <p:attrName>ppt_w</p:attrName>
                                        </p:attrNameLst>
                                      </p:cBhvr>
                                      <p:tavLst>
                                        <p:tav tm="0">
                                          <p:val>
                                            <p:strVal val="#ppt_w*0.70"/>
                                          </p:val>
                                        </p:tav>
                                        <p:tav tm="100000">
                                          <p:val>
                                            <p:strVal val="#ppt_w"/>
                                          </p:val>
                                        </p:tav>
                                      </p:tavLst>
                                    </p:anim>
                                    <p:anim calcmode="lin" valueType="num">
                                      <p:cBhvr>
                                        <p:cTn id="129" dur="500" fill="hold"/>
                                        <p:tgtEl>
                                          <p:spTgt spid="326"/>
                                        </p:tgtEl>
                                        <p:attrNameLst>
                                          <p:attrName>ppt_h</p:attrName>
                                        </p:attrNameLst>
                                      </p:cBhvr>
                                      <p:tavLst>
                                        <p:tav tm="0">
                                          <p:val>
                                            <p:strVal val="#ppt_h"/>
                                          </p:val>
                                        </p:tav>
                                        <p:tav tm="100000">
                                          <p:val>
                                            <p:strVal val="#ppt_h"/>
                                          </p:val>
                                        </p:tav>
                                      </p:tavLst>
                                    </p:anim>
                                    <p:animEffect transition="in" filter="fade">
                                      <p:cBhvr>
                                        <p:cTn id="130" dur="500"/>
                                        <p:tgtEl>
                                          <p:spTgt spid="326"/>
                                        </p:tgtEl>
                                      </p:cBhvr>
                                    </p:animEffect>
                                  </p:childTnLst>
                                </p:cTn>
                              </p:par>
                            </p:childTnLst>
                          </p:cTn>
                        </p:par>
                        <p:par>
                          <p:cTn id="131" fill="hold">
                            <p:stCondLst>
                              <p:cond delay="5250"/>
                            </p:stCondLst>
                            <p:childTnLst>
                              <p:par>
                                <p:cTn id="132" presetID="55" presetClass="entr" presetSubtype="0" fill="hold" grpId="0" nodeType="afterEffect">
                                  <p:stCondLst>
                                    <p:cond delay="0"/>
                                  </p:stCondLst>
                                  <p:childTnLst>
                                    <p:set>
                                      <p:cBhvr>
                                        <p:cTn id="133" dur="1" fill="hold">
                                          <p:stCondLst>
                                            <p:cond delay="0"/>
                                          </p:stCondLst>
                                        </p:cTn>
                                        <p:tgtEl>
                                          <p:spTgt spid="295"/>
                                        </p:tgtEl>
                                        <p:attrNameLst>
                                          <p:attrName>style.visibility</p:attrName>
                                        </p:attrNameLst>
                                      </p:cBhvr>
                                      <p:to>
                                        <p:strVal val="visible"/>
                                      </p:to>
                                    </p:set>
                                    <p:anim calcmode="lin" valueType="num">
                                      <p:cBhvr>
                                        <p:cTn id="134" dur="750" fill="hold"/>
                                        <p:tgtEl>
                                          <p:spTgt spid="295"/>
                                        </p:tgtEl>
                                        <p:attrNameLst>
                                          <p:attrName>ppt_w</p:attrName>
                                        </p:attrNameLst>
                                      </p:cBhvr>
                                      <p:tavLst>
                                        <p:tav tm="0">
                                          <p:val>
                                            <p:strVal val="#ppt_w*0.70"/>
                                          </p:val>
                                        </p:tav>
                                        <p:tav tm="100000">
                                          <p:val>
                                            <p:strVal val="#ppt_w"/>
                                          </p:val>
                                        </p:tav>
                                      </p:tavLst>
                                    </p:anim>
                                    <p:anim calcmode="lin" valueType="num">
                                      <p:cBhvr>
                                        <p:cTn id="135" dur="750" fill="hold"/>
                                        <p:tgtEl>
                                          <p:spTgt spid="295"/>
                                        </p:tgtEl>
                                        <p:attrNameLst>
                                          <p:attrName>ppt_h</p:attrName>
                                        </p:attrNameLst>
                                      </p:cBhvr>
                                      <p:tavLst>
                                        <p:tav tm="0">
                                          <p:val>
                                            <p:strVal val="#ppt_h"/>
                                          </p:val>
                                        </p:tav>
                                        <p:tav tm="100000">
                                          <p:val>
                                            <p:strVal val="#ppt_h"/>
                                          </p:val>
                                        </p:tav>
                                      </p:tavLst>
                                    </p:anim>
                                    <p:animEffect transition="in" filter="fade">
                                      <p:cBhvr>
                                        <p:cTn id="136" dur="750"/>
                                        <p:tgtEl>
                                          <p:spTgt spid="295"/>
                                        </p:tgtEl>
                                      </p:cBhvr>
                                    </p:animEffect>
                                  </p:childTnLst>
                                </p:cTn>
                              </p:par>
                              <p:par>
                                <p:cTn id="137" presetID="55" presetClass="entr" presetSubtype="0" fill="hold" nodeType="withEffect">
                                  <p:stCondLst>
                                    <p:cond delay="0"/>
                                  </p:stCondLst>
                                  <p:childTnLst>
                                    <p:set>
                                      <p:cBhvr>
                                        <p:cTn id="138" dur="1" fill="hold">
                                          <p:stCondLst>
                                            <p:cond delay="0"/>
                                          </p:stCondLst>
                                        </p:cTn>
                                        <p:tgtEl>
                                          <p:spTgt spid="332"/>
                                        </p:tgtEl>
                                        <p:attrNameLst>
                                          <p:attrName>style.visibility</p:attrName>
                                        </p:attrNameLst>
                                      </p:cBhvr>
                                      <p:to>
                                        <p:strVal val="visible"/>
                                      </p:to>
                                    </p:set>
                                    <p:anim calcmode="lin" valueType="num">
                                      <p:cBhvr>
                                        <p:cTn id="139" dur="500" fill="hold"/>
                                        <p:tgtEl>
                                          <p:spTgt spid="332"/>
                                        </p:tgtEl>
                                        <p:attrNameLst>
                                          <p:attrName>ppt_w</p:attrName>
                                        </p:attrNameLst>
                                      </p:cBhvr>
                                      <p:tavLst>
                                        <p:tav tm="0">
                                          <p:val>
                                            <p:strVal val="#ppt_w*0.70"/>
                                          </p:val>
                                        </p:tav>
                                        <p:tav tm="100000">
                                          <p:val>
                                            <p:strVal val="#ppt_w"/>
                                          </p:val>
                                        </p:tav>
                                      </p:tavLst>
                                    </p:anim>
                                    <p:anim calcmode="lin" valueType="num">
                                      <p:cBhvr>
                                        <p:cTn id="140" dur="500" fill="hold"/>
                                        <p:tgtEl>
                                          <p:spTgt spid="332"/>
                                        </p:tgtEl>
                                        <p:attrNameLst>
                                          <p:attrName>ppt_h</p:attrName>
                                        </p:attrNameLst>
                                      </p:cBhvr>
                                      <p:tavLst>
                                        <p:tav tm="0">
                                          <p:val>
                                            <p:strVal val="#ppt_h"/>
                                          </p:val>
                                        </p:tav>
                                        <p:tav tm="100000">
                                          <p:val>
                                            <p:strVal val="#ppt_h"/>
                                          </p:val>
                                        </p:tav>
                                      </p:tavLst>
                                    </p:anim>
                                    <p:animEffect transition="in" filter="fade">
                                      <p:cBhvr>
                                        <p:cTn id="141" dur="500"/>
                                        <p:tgtEl>
                                          <p:spTgt spid="332"/>
                                        </p:tgtEl>
                                      </p:cBhvr>
                                    </p:animEffect>
                                  </p:childTnLst>
                                </p:cTn>
                              </p:par>
                            </p:childTnLst>
                          </p:cTn>
                        </p:par>
                        <p:par>
                          <p:cTn id="142" fill="hold">
                            <p:stCondLst>
                              <p:cond delay="6000"/>
                            </p:stCondLst>
                            <p:childTnLst>
                              <p:par>
                                <p:cTn id="143" presetID="22" presetClass="entr" presetSubtype="8" fill="hold" grpId="0" nodeType="afterEffect">
                                  <p:stCondLst>
                                    <p:cond delay="0"/>
                                  </p:stCondLst>
                                  <p:childTnLst>
                                    <p:set>
                                      <p:cBhvr>
                                        <p:cTn id="144" dur="1" fill="hold">
                                          <p:stCondLst>
                                            <p:cond delay="0"/>
                                          </p:stCondLst>
                                        </p:cTn>
                                        <p:tgtEl>
                                          <p:spTgt spid="307"/>
                                        </p:tgtEl>
                                        <p:attrNameLst>
                                          <p:attrName>style.visibility</p:attrName>
                                        </p:attrNameLst>
                                      </p:cBhvr>
                                      <p:to>
                                        <p:strVal val="visible"/>
                                      </p:to>
                                    </p:set>
                                    <p:animEffect transition="in" filter="wipe(left)">
                                      <p:cBhvr>
                                        <p:cTn id="145" dur="500"/>
                                        <p:tgtEl>
                                          <p:spTgt spid="307"/>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nodeType="clickEffect">
                                  <p:stCondLst>
                                    <p:cond delay="0"/>
                                  </p:stCondLst>
                                  <p:childTnLst>
                                    <p:set>
                                      <p:cBhvr>
                                        <p:cTn id="149" dur="1" fill="hold">
                                          <p:stCondLst>
                                            <p:cond delay="0"/>
                                          </p:stCondLst>
                                        </p:cTn>
                                        <p:tgtEl>
                                          <p:spTgt spid="273">
                                            <p:txEl>
                                              <p:pRg st="2" end="2"/>
                                            </p:txEl>
                                          </p:spTgt>
                                        </p:tgtEl>
                                        <p:attrNameLst>
                                          <p:attrName>style.visibility</p:attrName>
                                        </p:attrNameLst>
                                      </p:cBhvr>
                                      <p:to>
                                        <p:strVal val="visible"/>
                                      </p:to>
                                    </p:set>
                                    <p:animEffect transition="in" filter="wipe(left)">
                                      <p:cBhvr>
                                        <p:cTn id="150" dur="500"/>
                                        <p:tgtEl>
                                          <p:spTgt spid="2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animBg="1"/>
      <p:bldP spid="274" grpId="0" animBg="1"/>
      <p:bldP spid="274" grpId="1" animBg="1"/>
      <p:bldP spid="275" grpId="0" animBg="1"/>
      <p:bldP spid="275" grpId="1" animBg="1"/>
      <p:bldP spid="277" grpId="0" animBg="1"/>
      <p:bldP spid="278" grpId="0" animBg="1"/>
      <p:bldP spid="292" grpId="0" animBg="1"/>
      <p:bldP spid="293" grpId="0" animBg="1"/>
      <p:bldP spid="294" grpId="0" animBg="1"/>
      <p:bldP spid="295" grpId="0" animBg="1"/>
      <p:bldP spid="296" grpId="0" animBg="1"/>
      <p:bldP spid="296" grpId="1" animBg="1"/>
      <p:bldP spid="297" grpId="0" animBg="1"/>
      <p:bldP spid="297" grpId="1" animBg="1"/>
      <p:bldP spid="307" grpId="0" animBg="1"/>
      <p:bldP spid="33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BFC0D5-6ADB-4F89-9ABF-749FBF7B7BC7}"/>
              </a:ext>
            </a:extLst>
          </p:cNvPr>
          <p:cNvSpPr>
            <a:spLocks noGrp="1"/>
          </p:cNvSpPr>
          <p:nvPr>
            <p:ph type="title"/>
          </p:nvPr>
        </p:nvSpPr>
        <p:spPr/>
        <p:txBody>
          <a:bodyPr/>
          <a:lstStyle/>
          <a:p>
            <a:r>
              <a:rPr lang="en-US" dirty="0"/>
              <a:t>Teleport Pull Flow</a:t>
            </a:r>
          </a:p>
        </p:txBody>
      </p:sp>
      <p:sp>
        <p:nvSpPr>
          <p:cNvPr id="201" name="Rectangle 200">
            <a:extLst>
              <a:ext uri="{FF2B5EF4-FFF2-40B4-BE49-F238E27FC236}">
                <a16:creationId xmlns:a16="http://schemas.microsoft.com/office/drawing/2014/main" id="{A7F3F06D-356D-4E91-B299-9682BC063F2E}"/>
              </a:ext>
            </a:extLst>
          </p:cNvPr>
          <p:cNvSpPr/>
          <p:nvPr/>
        </p:nvSpPr>
        <p:spPr bwMode="auto">
          <a:xfrm>
            <a:off x="477796" y="3562758"/>
            <a:ext cx="5055475" cy="1997788"/>
          </a:xfrm>
          <a:prstGeom prst="rect">
            <a:avLst/>
          </a:prstGeom>
          <a:solidFill>
            <a:srgbClr val="0072C6"/>
          </a:solidFill>
          <a:ln w="10795" cap="flat" cmpd="sng" algn="ctr">
            <a:noFill/>
            <a:prstDash val="solid"/>
            <a:headEnd type="none" w="med" len="med"/>
            <a:tailEnd type="none" w="med" len="med"/>
          </a:ln>
          <a:effectLst/>
        </p:spPr>
        <p:txBody>
          <a:bodyPr vert="horz" wrap="square" lIns="91438" tIns="0" rIns="91438" bIns="0" numCol="1" rtlCol="0" anchor="t" anchorCtr="0" compatLnSpc="1">
            <a:prstTxWarp prst="textNoShape">
              <a:avLst/>
            </a:prstTxWarp>
          </a:bodyPr>
          <a:lstStyle/>
          <a:p>
            <a:pPr algn="ctr" defTabSz="932460">
              <a:defRPr/>
            </a:pPr>
            <a:r>
              <a:rPr lang="en-US" sz="2000" kern="0" dirty="0">
                <a:gradFill>
                  <a:gsLst>
                    <a:gs pos="0">
                      <a:prstClr val="white"/>
                    </a:gs>
                    <a:gs pos="100000">
                      <a:prstClr val="white"/>
                    </a:gs>
                  </a:gsLst>
                  <a:lin ang="5400000" scaled="0"/>
                </a:gradFill>
                <a:latin typeface="Segoe UI"/>
                <a:ea typeface="+mn-ea"/>
                <a:cs typeface="+mn-cs"/>
              </a:rPr>
              <a:t>Layer Cache</a:t>
            </a:r>
            <a:endParaRPr lang="en-US" sz="2000" kern="0" baseline="30000" dirty="0">
              <a:gradFill>
                <a:gsLst>
                  <a:gs pos="0">
                    <a:prstClr val="white"/>
                  </a:gs>
                  <a:gs pos="100000">
                    <a:prstClr val="white"/>
                  </a:gs>
                </a:gsLst>
                <a:lin ang="5400000" scaled="0"/>
              </a:gradFill>
              <a:latin typeface="Segoe UI"/>
              <a:ea typeface="+mn-ea"/>
              <a:cs typeface="+mn-cs"/>
            </a:endParaRPr>
          </a:p>
          <a:p>
            <a:pPr defTabSz="932460">
              <a:defRPr/>
            </a:pPr>
            <a:r>
              <a:rPr lang="en-US" sz="1100" kern="0" dirty="0">
                <a:solidFill>
                  <a:prstClr val="black"/>
                </a:solidFill>
                <a:latin typeface="Consolas" panose="020B0609020204030204" pitchFamily="49" charset="0"/>
                <a:ea typeface="+mn-ea"/>
                <a:cs typeface="+mn-cs"/>
              </a:rPr>
              <a:t>LAYER ID</a:t>
            </a:r>
            <a:br>
              <a:rPr lang="en-US" sz="1100" kern="0" dirty="0">
                <a:solidFill>
                  <a:prstClr val="black"/>
                </a:solidFill>
                <a:latin typeface="Consolas" panose="020B0609020204030204" pitchFamily="49" charset="0"/>
                <a:ea typeface="+mn-ea"/>
                <a:cs typeface="+mn-cs"/>
              </a:rPr>
            </a:br>
            <a:endParaRPr lang="en-US" sz="981" kern="0" dirty="0">
              <a:solidFill>
                <a:prstClr val="black"/>
              </a:solidFill>
              <a:latin typeface="Consolas" panose="020B0609020204030204" pitchFamily="49" charset="0"/>
              <a:ea typeface="+mn-ea"/>
              <a:cs typeface="+mn-cs"/>
            </a:endParaRPr>
          </a:p>
        </p:txBody>
      </p:sp>
      <p:sp>
        <p:nvSpPr>
          <p:cNvPr id="202" name="Rectangle 201">
            <a:extLst>
              <a:ext uri="{FF2B5EF4-FFF2-40B4-BE49-F238E27FC236}">
                <a16:creationId xmlns:a16="http://schemas.microsoft.com/office/drawing/2014/main" id="{0CB43D65-4B65-4B3A-81D0-42F3F619F5E7}"/>
              </a:ext>
            </a:extLst>
          </p:cNvPr>
          <p:cNvSpPr/>
          <p:nvPr/>
        </p:nvSpPr>
        <p:spPr bwMode="auto">
          <a:xfrm>
            <a:off x="477796" y="2413913"/>
            <a:ext cx="5055475" cy="1083215"/>
          </a:xfrm>
          <a:prstGeom prst="rect">
            <a:avLst/>
          </a:prstGeom>
          <a:solidFill>
            <a:srgbClr val="0072C6"/>
          </a:solidFill>
          <a:ln w="10795" cap="flat" cmpd="sng" algn="ctr">
            <a:noFill/>
            <a:prstDash val="solid"/>
            <a:headEnd type="none" w="med" len="med"/>
            <a:tailEnd type="none" w="med" len="med"/>
          </a:ln>
          <a:effectLst/>
        </p:spPr>
        <p:txBody>
          <a:bodyPr vert="horz" wrap="square" lIns="91438" tIns="146302" rIns="91438" bIns="146302" numCol="1" rtlCol="0" anchor="t" anchorCtr="0" compatLnSpc="1">
            <a:prstTxWarp prst="textNoShape">
              <a:avLst/>
            </a:prstTxWarp>
          </a:bodyPr>
          <a:lstStyle/>
          <a:p>
            <a:pPr algn="ctr" defTabSz="932460">
              <a:defRPr/>
            </a:pPr>
            <a:r>
              <a:rPr lang="en-US" sz="2000" kern="0" dirty="0">
                <a:gradFill>
                  <a:gsLst>
                    <a:gs pos="0">
                      <a:prstClr val="white"/>
                    </a:gs>
                    <a:gs pos="100000">
                      <a:prstClr val="white"/>
                    </a:gs>
                  </a:gsLst>
                  <a:lin ang="5400000" scaled="0"/>
                </a:gradFill>
                <a:latin typeface="Segoe UI"/>
                <a:ea typeface="+mn-ea"/>
                <a:cs typeface="+mn-cs"/>
              </a:rPr>
              <a:t>Image Cache</a:t>
            </a:r>
          </a:p>
          <a:p>
            <a:pPr defTabSz="932460">
              <a:defRPr/>
            </a:pPr>
            <a:r>
              <a:rPr lang="en-US" sz="1100" kern="0" dirty="0">
                <a:solidFill>
                  <a:prstClr val="black"/>
                </a:solidFill>
                <a:latin typeface="Consolas" panose="020B0609020204030204" pitchFamily="49" charset="0"/>
                <a:ea typeface="+mn-ea"/>
                <a:cs typeface="+mn-cs"/>
              </a:rPr>
              <a:t>IMAGE ID     REPOSITORY                          TAG    SIZE</a:t>
            </a:r>
          </a:p>
          <a:p>
            <a:pPr defTabSz="932460">
              <a:defRPr/>
            </a:pPr>
            <a:r>
              <a:rPr lang="en-US" sz="1100" kern="0" dirty="0">
                <a:solidFill>
                  <a:prstClr val="black"/>
                </a:solidFill>
                <a:latin typeface="Consolas" panose="020B0609020204030204" pitchFamily="49" charset="0"/>
                <a:ea typeface="+mn-ea"/>
                <a:cs typeface="+mn-cs"/>
              </a:rPr>
              <a:t>694950fbcb3f </a:t>
            </a:r>
            <a:r>
              <a:rPr lang="en-US" sz="1100" kern="0" dirty="0" err="1">
                <a:solidFill>
                  <a:prstClr val="black"/>
                </a:solidFill>
                <a:latin typeface="Consolas" panose="020B0609020204030204" pitchFamily="49" charset="0"/>
                <a:ea typeface="+mn-ea"/>
                <a:cs typeface="+mn-cs"/>
              </a:rPr>
              <a:t>batchjob</a:t>
            </a:r>
            <a:r>
              <a:rPr lang="en-US" sz="1100" kern="0" dirty="0">
                <a:solidFill>
                  <a:prstClr val="black"/>
                </a:solidFill>
                <a:latin typeface="Consolas" panose="020B0609020204030204" pitchFamily="49" charset="0"/>
                <a:ea typeface="+mn-ea"/>
                <a:cs typeface="+mn-cs"/>
              </a:rPr>
              <a:t>                            v1     5.65 GB</a:t>
            </a:r>
          </a:p>
          <a:p>
            <a:pPr defTabSz="932460">
              <a:defRPr/>
            </a:pPr>
            <a:endParaRPr lang="en-US" sz="1100" kern="0" dirty="0">
              <a:solidFill>
                <a:prstClr val="black"/>
              </a:solidFill>
              <a:latin typeface="Consolas" panose="020B0609020204030204" pitchFamily="49" charset="0"/>
              <a:ea typeface="+mn-ea"/>
              <a:cs typeface="+mn-cs"/>
            </a:endParaRPr>
          </a:p>
        </p:txBody>
      </p:sp>
      <p:grpSp>
        <p:nvGrpSpPr>
          <p:cNvPr id="203" name="Teleport">
            <a:extLst>
              <a:ext uri="{FF2B5EF4-FFF2-40B4-BE49-F238E27FC236}">
                <a16:creationId xmlns:a16="http://schemas.microsoft.com/office/drawing/2014/main" id="{84DCE29D-59BC-4F95-8CF5-08452CB1D323}"/>
              </a:ext>
            </a:extLst>
          </p:cNvPr>
          <p:cNvGrpSpPr/>
          <p:nvPr/>
        </p:nvGrpSpPr>
        <p:grpSpPr>
          <a:xfrm rot="5400000">
            <a:off x="3898730" y="3577584"/>
            <a:ext cx="3537759" cy="428178"/>
            <a:chOff x="5075096" y="5660463"/>
            <a:chExt cx="3080209" cy="300106"/>
          </a:xfrm>
        </p:grpSpPr>
        <p:sp>
          <p:nvSpPr>
            <p:cNvPr id="204" name="Rectangle 203">
              <a:extLst>
                <a:ext uri="{FF2B5EF4-FFF2-40B4-BE49-F238E27FC236}">
                  <a16:creationId xmlns:a16="http://schemas.microsoft.com/office/drawing/2014/main" id="{B845163F-BF8C-459C-8F5D-943EDFCBFD55}"/>
                </a:ext>
              </a:extLst>
            </p:cNvPr>
            <p:cNvSpPr/>
            <p:nvPr/>
          </p:nvSpPr>
          <p:spPr>
            <a:xfrm>
              <a:off x="5075102" y="5660463"/>
              <a:ext cx="3080203" cy="45719"/>
            </a:xfrm>
            <a:prstGeom prst="rect">
              <a:avLst/>
            </a:prstGeom>
            <a:solidFill>
              <a:srgbClr val="FF0000"/>
            </a:solidFill>
            <a:ln w="10795" cap="flat" cmpd="sng" algn="ctr">
              <a:noFill/>
              <a:prstDash val="solid"/>
            </a:ln>
            <a:effectLst/>
          </p:spPr>
          <p:txBody>
            <a:bodyPr rtlCol="0" anchor="ctr"/>
            <a:lstStyle/>
            <a:p>
              <a:pPr marL="0" marR="0" lvl="0" indent="0" algn="ctr" defTabSz="9145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5" name="Rectangle 204">
              <a:extLst>
                <a:ext uri="{FF2B5EF4-FFF2-40B4-BE49-F238E27FC236}">
                  <a16:creationId xmlns:a16="http://schemas.microsoft.com/office/drawing/2014/main" id="{A4FDCCE5-5A90-4026-8FBE-72969A64B3A6}"/>
                </a:ext>
              </a:extLst>
            </p:cNvPr>
            <p:cNvSpPr/>
            <p:nvPr/>
          </p:nvSpPr>
          <p:spPr>
            <a:xfrm>
              <a:off x="5075096" y="5702861"/>
              <a:ext cx="3080203" cy="45719"/>
            </a:xfrm>
            <a:prstGeom prst="rect">
              <a:avLst/>
            </a:prstGeom>
            <a:solidFill>
              <a:srgbClr val="FF8000"/>
            </a:solidFill>
            <a:ln w="10795" cap="flat" cmpd="sng" algn="ctr">
              <a:noFill/>
              <a:prstDash val="solid"/>
            </a:ln>
            <a:effectLst/>
          </p:spPr>
          <p:txBody>
            <a:bodyPr rtlCol="0" anchor="ctr"/>
            <a:lstStyle/>
            <a:p>
              <a:pPr marL="0" marR="0" lvl="0" indent="0" algn="ctr" defTabSz="9145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7FFF"/>
                </a:solidFill>
                <a:effectLst/>
                <a:uLnTx/>
                <a:uFillTx/>
                <a:latin typeface="Segoe UI"/>
                <a:ea typeface="+mn-ea"/>
                <a:cs typeface="+mn-cs"/>
              </a:endParaRPr>
            </a:p>
          </p:txBody>
        </p:sp>
        <p:sp>
          <p:nvSpPr>
            <p:cNvPr id="206" name="Rectangle 205">
              <a:extLst>
                <a:ext uri="{FF2B5EF4-FFF2-40B4-BE49-F238E27FC236}">
                  <a16:creationId xmlns:a16="http://schemas.microsoft.com/office/drawing/2014/main" id="{9F02AD7C-2C52-4EDC-B581-095A9AC455E1}"/>
                </a:ext>
              </a:extLst>
            </p:cNvPr>
            <p:cNvSpPr/>
            <p:nvPr/>
          </p:nvSpPr>
          <p:spPr>
            <a:xfrm>
              <a:off x="5075096" y="5745259"/>
              <a:ext cx="3080203" cy="45719"/>
            </a:xfrm>
            <a:prstGeom prst="rect">
              <a:avLst/>
            </a:prstGeom>
            <a:solidFill>
              <a:srgbClr val="FFFF00"/>
            </a:solidFill>
            <a:ln w="10795" cap="flat" cmpd="sng" algn="ctr">
              <a:noFill/>
              <a:prstDash val="solid"/>
            </a:ln>
            <a:effectLst/>
          </p:spPr>
          <p:txBody>
            <a:bodyPr rtlCol="0" anchor="ctr"/>
            <a:lstStyle/>
            <a:p>
              <a:pPr marL="0" marR="0" lvl="0" indent="0" algn="ctr" defTabSz="9145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07" name="Rectangle 206">
              <a:extLst>
                <a:ext uri="{FF2B5EF4-FFF2-40B4-BE49-F238E27FC236}">
                  <a16:creationId xmlns:a16="http://schemas.microsoft.com/office/drawing/2014/main" id="{2B9F0E03-89ED-47AC-A007-19B3627C28F6}"/>
                </a:ext>
              </a:extLst>
            </p:cNvPr>
            <p:cNvSpPr/>
            <p:nvPr/>
          </p:nvSpPr>
          <p:spPr>
            <a:xfrm>
              <a:off x="5075096" y="5787657"/>
              <a:ext cx="3080203" cy="45719"/>
            </a:xfrm>
            <a:prstGeom prst="rect">
              <a:avLst/>
            </a:prstGeom>
            <a:solidFill>
              <a:srgbClr val="00FF00"/>
            </a:solidFill>
            <a:ln w="10795" cap="flat" cmpd="sng" algn="ctr">
              <a:noFill/>
              <a:prstDash val="solid"/>
            </a:ln>
            <a:effectLst/>
          </p:spPr>
          <p:txBody>
            <a:bodyPr rtlCol="0" anchor="ctr"/>
            <a:lstStyle/>
            <a:p>
              <a:pPr marL="0" marR="0" lvl="0" indent="0" algn="ctr" defTabSz="9145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8" name="Rectangle 207">
              <a:extLst>
                <a:ext uri="{FF2B5EF4-FFF2-40B4-BE49-F238E27FC236}">
                  <a16:creationId xmlns:a16="http://schemas.microsoft.com/office/drawing/2014/main" id="{3C61F24E-B2EE-4235-8435-C4969DA34538}"/>
                </a:ext>
              </a:extLst>
            </p:cNvPr>
            <p:cNvSpPr/>
            <p:nvPr/>
          </p:nvSpPr>
          <p:spPr>
            <a:xfrm>
              <a:off x="5075096" y="5830055"/>
              <a:ext cx="3080203" cy="45719"/>
            </a:xfrm>
            <a:prstGeom prst="rect">
              <a:avLst/>
            </a:prstGeom>
            <a:solidFill>
              <a:srgbClr val="0000FF"/>
            </a:solidFill>
            <a:ln w="10795" cap="flat" cmpd="sng" algn="ctr">
              <a:noFill/>
              <a:prstDash val="solid"/>
            </a:ln>
            <a:effectLst/>
          </p:spPr>
          <p:txBody>
            <a:bodyPr rtlCol="0" anchor="ctr"/>
            <a:lstStyle/>
            <a:p>
              <a:pPr marL="0" marR="0" lvl="0" indent="0" algn="ctr" defTabSz="9145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9" name="Rectangle 208">
              <a:extLst>
                <a:ext uri="{FF2B5EF4-FFF2-40B4-BE49-F238E27FC236}">
                  <a16:creationId xmlns:a16="http://schemas.microsoft.com/office/drawing/2014/main" id="{2A0E52E0-98FC-49FC-ABC8-394D7CEB295B}"/>
                </a:ext>
              </a:extLst>
            </p:cNvPr>
            <p:cNvSpPr/>
            <p:nvPr/>
          </p:nvSpPr>
          <p:spPr>
            <a:xfrm>
              <a:off x="5075097" y="5872453"/>
              <a:ext cx="3080203" cy="45719"/>
            </a:xfrm>
            <a:prstGeom prst="rect">
              <a:avLst/>
            </a:prstGeom>
            <a:solidFill>
              <a:srgbClr val="4B0082"/>
            </a:solidFill>
            <a:ln w="10795" cap="flat" cmpd="sng" algn="ctr">
              <a:noFill/>
              <a:prstDash val="solid"/>
            </a:ln>
            <a:effectLst/>
          </p:spPr>
          <p:txBody>
            <a:bodyPr rtlCol="0" anchor="ctr"/>
            <a:lstStyle/>
            <a:p>
              <a:pPr marL="0" marR="0" lvl="0" indent="0" algn="ctr" defTabSz="9145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A44883C5-52A3-4FB2-B35B-78E294FD64E5}"/>
                </a:ext>
              </a:extLst>
            </p:cNvPr>
            <p:cNvSpPr/>
            <p:nvPr/>
          </p:nvSpPr>
          <p:spPr>
            <a:xfrm>
              <a:off x="5075096" y="5914850"/>
              <a:ext cx="3080203" cy="45719"/>
            </a:xfrm>
            <a:prstGeom prst="rect">
              <a:avLst/>
            </a:prstGeom>
            <a:solidFill>
              <a:srgbClr val="9400D3"/>
            </a:solidFill>
            <a:ln w="10795" cap="flat" cmpd="sng" algn="ctr">
              <a:noFill/>
              <a:prstDash val="solid"/>
            </a:ln>
            <a:effectLst/>
          </p:spPr>
          <p:txBody>
            <a:bodyPr rtlCol="0" anchor="ctr"/>
            <a:lstStyle/>
            <a:p>
              <a:pPr marL="0" marR="0" lvl="0" indent="0" algn="ctr" defTabSz="9145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211" name="Win Layer 2">
            <a:extLst>
              <a:ext uri="{FF2B5EF4-FFF2-40B4-BE49-F238E27FC236}">
                <a16:creationId xmlns:a16="http://schemas.microsoft.com/office/drawing/2014/main" id="{9C119BE3-F967-4250-94BC-5306DBDBA3DF}"/>
              </a:ext>
            </a:extLst>
          </p:cNvPr>
          <p:cNvSpPr/>
          <p:nvPr/>
        </p:nvSpPr>
        <p:spPr>
          <a:xfrm>
            <a:off x="605119" y="4062907"/>
            <a:ext cx="3221984" cy="225970"/>
          </a:xfrm>
          <a:prstGeom prst="rect">
            <a:avLst/>
          </a:prstGeom>
          <a:solidFill>
            <a:srgbClr val="008272"/>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sha256:cf4ecb49238476635f551fe11987ae4c3</a:t>
            </a:r>
          </a:p>
        </p:txBody>
      </p:sp>
      <p:sp>
        <p:nvSpPr>
          <p:cNvPr id="212" name="Win Layer1">
            <a:extLst>
              <a:ext uri="{FF2B5EF4-FFF2-40B4-BE49-F238E27FC236}">
                <a16:creationId xmlns:a16="http://schemas.microsoft.com/office/drawing/2014/main" id="{747C84E3-3C09-46D0-A4B9-D94C328EB64E}"/>
              </a:ext>
            </a:extLst>
          </p:cNvPr>
          <p:cNvSpPr/>
          <p:nvPr/>
        </p:nvSpPr>
        <p:spPr>
          <a:xfrm>
            <a:off x="605119" y="4288877"/>
            <a:ext cx="3221984" cy="225970"/>
          </a:xfrm>
          <a:prstGeom prst="rect">
            <a:avLst/>
          </a:prstGeom>
          <a:solidFill>
            <a:srgbClr val="008272"/>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sha256:e41864ee12411ff073f0a58417cf7e160</a:t>
            </a:r>
          </a:p>
          <a:p>
            <a:pPr marL="0" marR="0" lvl="0" indent="0" defTabSz="914554"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endParaRPr>
          </a:p>
        </p:txBody>
      </p:sp>
      <p:sp>
        <p:nvSpPr>
          <p:cNvPr id="213" name="Win Layer1">
            <a:extLst>
              <a:ext uri="{FF2B5EF4-FFF2-40B4-BE49-F238E27FC236}">
                <a16:creationId xmlns:a16="http://schemas.microsoft.com/office/drawing/2014/main" id="{034F2AE5-EEBE-4542-B5A7-27563181F289}"/>
              </a:ext>
            </a:extLst>
          </p:cNvPr>
          <p:cNvSpPr/>
          <p:nvPr/>
        </p:nvSpPr>
        <p:spPr>
          <a:xfrm>
            <a:off x="605119" y="4514847"/>
            <a:ext cx="3221984" cy="225970"/>
          </a:xfrm>
          <a:prstGeom prst="rect">
            <a:avLst/>
          </a:prstGeom>
          <a:solidFill>
            <a:srgbClr val="008272"/>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sha256:85bef57c324acc96f7067488d35b7e3c1</a:t>
            </a:r>
          </a:p>
        </p:txBody>
      </p:sp>
      <p:sp>
        <p:nvSpPr>
          <p:cNvPr id="214" name="Win Layer1">
            <a:extLst>
              <a:ext uri="{FF2B5EF4-FFF2-40B4-BE49-F238E27FC236}">
                <a16:creationId xmlns:a16="http://schemas.microsoft.com/office/drawing/2014/main" id="{7DDD129C-5966-4A4E-9CC3-C749C29361CB}"/>
              </a:ext>
            </a:extLst>
          </p:cNvPr>
          <p:cNvSpPr/>
          <p:nvPr/>
        </p:nvSpPr>
        <p:spPr>
          <a:xfrm>
            <a:off x="605119" y="4736506"/>
            <a:ext cx="3221984" cy="225970"/>
          </a:xfrm>
          <a:prstGeom prst="rect">
            <a:avLst/>
          </a:prstGeom>
          <a:solidFill>
            <a:srgbClr val="008272"/>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sha256:1d57d886885835cbc52c2d85fe0ce008f</a:t>
            </a:r>
          </a:p>
        </p:txBody>
      </p:sp>
      <p:sp>
        <p:nvSpPr>
          <p:cNvPr id="215" name="Win Layer1">
            <a:extLst>
              <a:ext uri="{FF2B5EF4-FFF2-40B4-BE49-F238E27FC236}">
                <a16:creationId xmlns:a16="http://schemas.microsoft.com/office/drawing/2014/main" id="{E678B26F-2B0E-4BDB-AF4E-27E2EFEBB023}"/>
              </a:ext>
            </a:extLst>
          </p:cNvPr>
          <p:cNvSpPr/>
          <p:nvPr/>
        </p:nvSpPr>
        <p:spPr>
          <a:xfrm>
            <a:off x="605119" y="4962476"/>
            <a:ext cx="3221984" cy="225970"/>
          </a:xfrm>
          <a:prstGeom prst="rect">
            <a:avLst/>
          </a:prstGeom>
          <a:solidFill>
            <a:srgbClr val="008272"/>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sha256:f78a85a7da099d7494a5166a28e72a642</a:t>
            </a:r>
          </a:p>
        </p:txBody>
      </p:sp>
      <p:sp>
        <p:nvSpPr>
          <p:cNvPr id="216" name="Win Layer1">
            <a:extLst>
              <a:ext uri="{FF2B5EF4-FFF2-40B4-BE49-F238E27FC236}">
                <a16:creationId xmlns:a16="http://schemas.microsoft.com/office/drawing/2014/main" id="{BB700239-348E-47CF-ACBE-5B5A85BFA7CA}"/>
              </a:ext>
            </a:extLst>
          </p:cNvPr>
          <p:cNvSpPr/>
          <p:nvPr/>
        </p:nvSpPr>
        <p:spPr>
          <a:xfrm>
            <a:off x="605119" y="5184135"/>
            <a:ext cx="3221984" cy="225970"/>
          </a:xfrm>
          <a:prstGeom prst="rect">
            <a:avLst/>
          </a:prstGeom>
          <a:solidFill>
            <a:srgbClr val="008272"/>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sha256:da3343b41a78a0bcd4926d605b6fe37ba</a:t>
            </a:r>
          </a:p>
        </p:txBody>
      </p:sp>
      <p:sp>
        <p:nvSpPr>
          <p:cNvPr id="217" name="Rectangle 216">
            <a:extLst>
              <a:ext uri="{FF2B5EF4-FFF2-40B4-BE49-F238E27FC236}">
                <a16:creationId xmlns:a16="http://schemas.microsoft.com/office/drawing/2014/main" id="{FDB92D12-7639-4791-98F3-4CCC455135E4}"/>
              </a:ext>
            </a:extLst>
          </p:cNvPr>
          <p:cNvSpPr/>
          <p:nvPr/>
        </p:nvSpPr>
        <p:spPr>
          <a:xfrm>
            <a:off x="9438991" y="517853"/>
            <a:ext cx="1758032" cy="573353"/>
          </a:xfrm>
          <a:prstGeom prst="rect">
            <a:avLst/>
          </a:prstGeom>
        </p:spPr>
        <p:txBody>
          <a:bodyPr wrap="none">
            <a:spAutoFit/>
          </a:bodyPr>
          <a:lstStyle/>
          <a:p>
            <a:pPr algn="ctr" defTabSz="914554" fontAlgn="auto">
              <a:spcBef>
                <a:spcPts val="0"/>
              </a:spcBef>
              <a:spcAft>
                <a:spcPts val="0"/>
              </a:spcAft>
            </a:pPr>
            <a:r>
              <a:rPr lang="en-US" sz="3138" b="1" dirty="0">
                <a:solidFill>
                  <a:srgbClr val="505050"/>
                </a:solidFill>
                <a:latin typeface="Segoe UI"/>
                <a:ea typeface="+mn-ea"/>
                <a:cs typeface="+mn-cs"/>
              </a:rPr>
              <a:t>Teleport</a:t>
            </a:r>
          </a:p>
        </p:txBody>
      </p:sp>
      <p:sp>
        <p:nvSpPr>
          <p:cNvPr id="218" name="Rectangle 217">
            <a:extLst>
              <a:ext uri="{FF2B5EF4-FFF2-40B4-BE49-F238E27FC236}">
                <a16:creationId xmlns:a16="http://schemas.microsoft.com/office/drawing/2014/main" id="{88B98445-A47F-46B5-A3F0-575C03E8F24C}"/>
              </a:ext>
            </a:extLst>
          </p:cNvPr>
          <p:cNvSpPr/>
          <p:nvPr/>
        </p:nvSpPr>
        <p:spPr bwMode="auto">
          <a:xfrm>
            <a:off x="8506531" y="1070339"/>
            <a:ext cx="769545" cy="5771190"/>
          </a:xfrm>
          <a:prstGeom prst="rect">
            <a:avLst/>
          </a:prstGeom>
          <a:solidFill>
            <a:srgbClr val="0072C6"/>
          </a:solidFill>
          <a:ln w="10795" cap="flat" cmpd="sng" algn="ctr">
            <a:solidFill>
              <a:srgbClr val="0072C6">
                <a:shade val="50000"/>
              </a:srgbClr>
            </a:solidFill>
            <a:prstDash val="solid"/>
          </a:ln>
          <a:effectLst/>
        </p:spPr>
        <p:txBody>
          <a:bodyPr rtlCol="0" anchor="t"/>
          <a:lstStyle/>
          <a:p>
            <a:pPr marL="0" marR="0" lvl="0" indent="0" algn="ctr" defTabSz="9145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219" name="Picture 218">
            <a:extLst>
              <a:ext uri="{FF2B5EF4-FFF2-40B4-BE49-F238E27FC236}">
                <a16:creationId xmlns:a16="http://schemas.microsoft.com/office/drawing/2014/main" id="{D5EE5B01-C12D-412D-9316-4097DB33B257}"/>
              </a:ext>
            </a:extLst>
          </p:cNvPr>
          <p:cNvPicPr>
            <a:picLocks noChangeAspect="1"/>
          </p:cNvPicPr>
          <p:nvPr/>
        </p:nvPicPr>
        <p:blipFill>
          <a:blip r:embed="rId3"/>
          <a:stretch>
            <a:fillRect/>
          </a:stretch>
        </p:blipFill>
        <p:spPr>
          <a:xfrm>
            <a:off x="8600624" y="1437173"/>
            <a:ext cx="554614" cy="554614"/>
          </a:xfrm>
          <a:prstGeom prst="rect">
            <a:avLst/>
          </a:prstGeom>
        </p:spPr>
      </p:pic>
      <p:pic>
        <p:nvPicPr>
          <p:cNvPr id="220" name="Picture 4" descr="https://i1.wp.com/buildazure.com/wp-content/uploads/2017/09/Azure.png?resize=519%2C387&amp;ssl=1">
            <a:extLst>
              <a:ext uri="{FF2B5EF4-FFF2-40B4-BE49-F238E27FC236}">
                <a16:creationId xmlns:a16="http://schemas.microsoft.com/office/drawing/2014/main" id="{FE731EFA-226D-465A-8BD6-81C6717BEAA3}"/>
              </a:ext>
            </a:extLst>
          </p:cNvPr>
          <p:cNvPicPr>
            <a:picLocks noChangeAspect="1" noChangeArrowheads="1"/>
          </p:cNvPicPr>
          <p:nvPr/>
        </p:nvPicPr>
        <p:blipFill>
          <a:blip r:embed="rId4"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07337" y="1111695"/>
            <a:ext cx="385062" cy="287127"/>
          </a:xfrm>
          <a:prstGeom prst="rect">
            <a:avLst/>
          </a:prstGeom>
          <a:noFill/>
          <a:extLst>
            <a:ext uri="{909E8E84-426E-40DD-AFC4-6F175D3DCCD1}">
              <a14:hiddenFill xmlns:a14="http://schemas.microsoft.com/office/drawing/2010/main">
                <a:solidFill>
                  <a:srgbClr val="FFFFFF"/>
                </a:solidFill>
              </a14:hiddenFill>
            </a:ext>
          </a:extLst>
        </p:spPr>
      </p:pic>
      <p:sp>
        <p:nvSpPr>
          <p:cNvPr id="221" name="Rectangle 220">
            <a:extLst>
              <a:ext uri="{FF2B5EF4-FFF2-40B4-BE49-F238E27FC236}">
                <a16:creationId xmlns:a16="http://schemas.microsoft.com/office/drawing/2014/main" id="{14E15266-C979-4BB7-AB15-7305136EF5CF}"/>
              </a:ext>
            </a:extLst>
          </p:cNvPr>
          <p:cNvSpPr/>
          <p:nvPr/>
        </p:nvSpPr>
        <p:spPr>
          <a:xfrm>
            <a:off x="9276077" y="4696900"/>
            <a:ext cx="2780088" cy="2144629"/>
          </a:xfrm>
          <a:prstGeom prst="rect">
            <a:avLst/>
          </a:prstGeom>
          <a:solidFill>
            <a:srgbClr val="0072C6"/>
          </a:solidFill>
          <a:ln w="10795" cap="flat" cmpd="sng" algn="ctr">
            <a:solidFill>
              <a:srgbClr val="0072C6">
                <a:shade val="50000"/>
              </a:srgbClr>
            </a:solidFill>
            <a:prstDash val="solid"/>
          </a:ln>
          <a:effectLst/>
        </p:spPr>
        <p:txBody>
          <a:bodyPr rtlCol="0" anchor="t"/>
          <a:lstStyle/>
          <a:p>
            <a:pPr marL="0" marR="0" lvl="0" indent="0" algn="ctr" defTabSz="91455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Expanded Layers</a:t>
            </a:r>
          </a:p>
        </p:txBody>
      </p:sp>
      <p:sp>
        <p:nvSpPr>
          <p:cNvPr id="222" name="Rectangle 221">
            <a:extLst>
              <a:ext uri="{FF2B5EF4-FFF2-40B4-BE49-F238E27FC236}">
                <a16:creationId xmlns:a16="http://schemas.microsoft.com/office/drawing/2014/main" id="{E6120438-09EE-4306-89EC-AC16F69DBA15}"/>
              </a:ext>
            </a:extLst>
          </p:cNvPr>
          <p:cNvSpPr/>
          <p:nvPr/>
        </p:nvSpPr>
        <p:spPr>
          <a:xfrm>
            <a:off x="9276077" y="1070338"/>
            <a:ext cx="2780087" cy="1449418"/>
          </a:xfrm>
          <a:prstGeom prst="rect">
            <a:avLst/>
          </a:prstGeom>
          <a:solidFill>
            <a:srgbClr val="0072C6"/>
          </a:solidFill>
          <a:ln w="10795" cap="flat" cmpd="sng" algn="ctr">
            <a:solidFill>
              <a:srgbClr val="0072C6">
                <a:shade val="50000"/>
              </a:srgbClr>
            </a:solidFill>
            <a:prstDash val="solid"/>
          </a:ln>
          <a:effectLst/>
        </p:spPr>
        <p:txBody>
          <a:bodyPr rtlCol="0" anchor="t"/>
          <a:lstStyle/>
          <a:p>
            <a:pPr marL="0" marR="0" lvl="0" indent="0" algn="ctr" defTabSz="91455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Manifests</a:t>
            </a:r>
          </a:p>
        </p:txBody>
      </p:sp>
      <p:pic>
        <p:nvPicPr>
          <p:cNvPr id="223" name="Picture 6" descr="Image result for shipping manifest icon">
            <a:extLst>
              <a:ext uri="{FF2B5EF4-FFF2-40B4-BE49-F238E27FC236}">
                <a16:creationId xmlns:a16="http://schemas.microsoft.com/office/drawing/2014/main" id="{B37A0809-A34E-4246-B9E1-7983A8EC1F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13284" y="1452842"/>
            <a:ext cx="269790" cy="332241"/>
          </a:xfrm>
          <a:prstGeom prst="rect">
            <a:avLst/>
          </a:prstGeom>
          <a:noFill/>
          <a:extLst>
            <a:ext uri="{909E8E84-426E-40DD-AFC4-6F175D3DCCD1}">
              <a14:hiddenFill xmlns:a14="http://schemas.microsoft.com/office/drawing/2010/main">
                <a:solidFill>
                  <a:srgbClr val="FFFFFF"/>
                </a:solidFill>
              </a14:hiddenFill>
            </a:ext>
          </a:extLst>
        </p:spPr>
      </p:pic>
      <p:sp>
        <p:nvSpPr>
          <p:cNvPr id="224" name="Rectangle 223">
            <a:extLst>
              <a:ext uri="{FF2B5EF4-FFF2-40B4-BE49-F238E27FC236}">
                <a16:creationId xmlns:a16="http://schemas.microsoft.com/office/drawing/2014/main" id="{668E03DB-202D-4FA0-A07C-D8CA0586BBD1}"/>
              </a:ext>
            </a:extLst>
          </p:cNvPr>
          <p:cNvSpPr/>
          <p:nvPr/>
        </p:nvSpPr>
        <p:spPr>
          <a:xfrm>
            <a:off x="9276077" y="2512040"/>
            <a:ext cx="2780087" cy="2144629"/>
          </a:xfrm>
          <a:prstGeom prst="rect">
            <a:avLst/>
          </a:prstGeom>
          <a:solidFill>
            <a:srgbClr val="0072C6"/>
          </a:solidFill>
          <a:ln w="10795" cap="flat" cmpd="sng" algn="ctr">
            <a:solidFill>
              <a:srgbClr val="0072C6">
                <a:shade val="50000"/>
              </a:srgbClr>
            </a:solidFill>
            <a:prstDash val="solid"/>
          </a:ln>
          <a:effectLst/>
        </p:spPr>
        <p:txBody>
          <a:bodyPr rtlCol="0" anchor="t"/>
          <a:lstStyle/>
          <a:p>
            <a:pPr marL="0" marR="0" lvl="0" indent="0" algn="ctr" defTabSz="91455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Compressed Layers</a:t>
            </a:r>
          </a:p>
        </p:txBody>
      </p:sp>
      <p:grpSp>
        <p:nvGrpSpPr>
          <p:cNvPr id="225" name="Group 224">
            <a:extLst>
              <a:ext uri="{FF2B5EF4-FFF2-40B4-BE49-F238E27FC236}">
                <a16:creationId xmlns:a16="http://schemas.microsoft.com/office/drawing/2014/main" id="{6ED161F0-2D82-46CF-92EE-F47AB216B629}"/>
              </a:ext>
            </a:extLst>
          </p:cNvPr>
          <p:cNvGrpSpPr/>
          <p:nvPr/>
        </p:nvGrpSpPr>
        <p:grpSpPr>
          <a:xfrm>
            <a:off x="9435176" y="2889142"/>
            <a:ext cx="2493899" cy="1581789"/>
            <a:chOff x="7679960" y="3843275"/>
            <a:chExt cx="2493934" cy="1581811"/>
          </a:xfrm>
        </p:grpSpPr>
        <p:sp>
          <p:nvSpPr>
            <p:cNvPr id="226" name="Rectangle 225">
              <a:extLst>
                <a:ext uri="{FF2B5EF4-FFF2-40B4-BE49-F238E27FC236}">
                  <a16:creationId xmlns:a16="http://schemas.microsoft.com/office/drawing/2014/main" id="{764BFE4E-D9E2-4AE7-BA99-EBDA885AD6C8}"/>
                </a:ext>
              </a:extLst>
            </p:cNvPr>
            <p:cNvSpPr/>
            <p:nvPr/>
          </p:nvSpPr>
          <p:spPr>
            <a:xfrm>
              <a:off x="7679962" y="3843275"/>
              <a:ext cx="2493932" cy="225973"/>
            </a:xfrm>
            <a:prstGeom prst="rect">
              <a:avLst/>
            </a:prstGeom>
            <a:solidFill>
              <a:srgbClr val="68217A"/>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cf4ecb49238476635f551fe11987ae4c3</a:t>
              </a:r>
            </a:p>
          </p:txBody>
        </p:sp>
        <p:sp>
          <p:nvSpPr>
            <p:cNvPr id="227" name="Rectangle 226">
              <a:extLst>
                <a:ext uri="{FF2B5EF4-FFF2-40B4-BE49-F238E27FC236}">
                  <a16:creationId xmlns:a16="http://schemas.microsoft.com/office/drawing/2014/main" id="{6B50B98E-D129-49C8-B637-16E73F70DC76}"/>
                </a:ext>
              </a:extLst>
            </p:cNvPr>
            <p:cNvSpPr/>
            <p:nvPr/>
          </p:nvSpPr>
          <p:spPr>
            <a:xfrm>
              <a:off x="7679962" y="4069248"/>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e41864ee12411ff073f0a58417cf7e160</a:t>
              </a:r>
            </a:p>
          </p:txBody>
        </p:sp>
        <p:sp>
          <p:nvSpPr>
            <p:cNvPr id="228" name="Rectangle 227">
              <a:extLst>
                <a:ext uri="{FF2B5EF4-FFF2-40B4-BE49-F238E27FC236}">
                  <a16:creationId xmlns:a16="http://schemas.microsoft.com/office/drawing/2014/main" id="{8BE15DDD-7B04-4A42-8206-3E49A0ED196A}"/>
                </a:ext>
              </a:extLst>
            </p:cNvPr>
            <p:cNvSpPr/>
            <p:nvPr/>
          </p:nvSpPr>
          <p:spPr>
            <a:xfrm>
              <a:off x="7679961" y="4295221"/>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85bef57c324acc96f7067488d35b7e3c1</a:t>
              </a:r>
            </a:p>
          </p:txBody>
        </p:sp>
        <p:sp>
          <p:nvSpPr>
            <p:cNvPr id="229" name="Rectangle 228">
              <a:extLst>
                <a:ext uri="{FF2B5EF4-FFF2-40B4-BE49-F238E27FC236}">
                  <a16:creationId xmlns:a16="http://schemas.microsoft.com/office/drawing/2014/main" id="{9D1C4FE8-4F5A-482F-8EC6-F38E0980A3F1}"/>
                </a:ext>
              </a:extLst>
            </p:cNvPr>
            <p:cNvSpPr/>
            <p:nvPr/>
          </p:nvSpPr>
          <p:spPr>
            <a:xfrm>
              <a:off x="7679960" y="4521194"/>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1d57d886885835cbc52c2d85fe0ce008f</a:t>
              </a:r>
            </a:p>
          </p:txBody>
        </p:sp>
        <p:sp>
          <p:nvSpPr>
            <p:cNvPr id="230" name="Rectangle 229">
              <a:extLst>
                <a:ext uri="{FF2B5EF4-FFF2-40B4-BE49-F238E27FC236}">
                  <a16:creationId xmlns:a16="http://schemas.microsoft.com/office/drawing/2014/main" id="{7A3E6BE6-043F-4961-ABB6-5EDA39C0132A}"/>
                </a:ext>
              </a:extLst>
            </p:cNvPr>
            <p:cNvSpPr/>
            <p:nvPr/>
          </p:nvSpPr>
          <p:spPr>
            <a:xfrm>
              <a:off x="7679960" y="4747167"/>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f78a85a7da099d7494a5166a28e72a642</a:t>
              </a:r>
            </a:p>
          </p:txBody>
        </p:sp>
        <p:sp>
          <p:nvSpPr>
            <p:cNvPr id="231" name="Rectangle 230">
              <a:extLst>
                <a:ext uri="{FF2B5EF4-FFF2-40B4-BE49-F238E27FC236}">
                  <a16:creationId xmlns:a16="http://schemas.microsoft.com/office/drawing/2014/main" id="{A0571C1F-510F-45D5-A507-5FFBC587AD9B}"/>
                </a:ext>
              </a:extLst>
            </p:cNvPr>
            <p:cNvSpPr/>
            <p:nvPr/>
          </p:nvSpPr>
          <p:spPr>
            <a:xfrm>
              <a:off x="7679960" y="4973140"/>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da3343b41a78a0bcd4926d605b6fe37ba</a:t>
              </a:r>
            </a:p>
          </p:txBody>
        </p:sp>
        <p:sp>
          <p:nvSpPr>
            <p:cNvPr id="232" name="Rectangle 231">
              <a:extLst>
                <a:ext uri="{FF2B5EF4-FFF2-40B4-BE49-F238E27FC236}">
                  <a16:creationId xmlns:a16="http://schemas.microsoft.com/office/drawing/2014/main" id="{6C478F76-9F0B-45B3-B0CC-CD88919EF0B8}"/>
                </a:ext>
              </a:extLst>
            </p:cNvPr>
            <p:cNvSpPr/>
            <p:nvPr/>
          </p:nvSpPr>
          <p:spPr>
            <a:xfrm>
              <a:off x="7679960" y="5199113"/>
              <a:ext cx="2493932" cy="225973"/>
            </a:xfrm>
            <a:prstGeom prst="rect">
              <a:avLst/>
            </a:prstGeom>
            <a:solidFill>
              <a:srgbClr val="68217A"/>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c935edcb03a0660b347d2fbf6542ee068</a:t>
              </a:r>
            </a:p>
          </p:txBody>
        </p:sp>
      </p:grpSp>
      <p:grpSp>
        <p:nvGrpSpPr>
          <p:cNvPr id="233" name="Group 232">
            <a:extLst>
              <a:ext uri="{FF2B5EF4-FFF2-40B4-BE49-F238E27FC236}">
                <a16:creationId xmlns:a16="http://schemas.microsoft.com/office/drawing/2014/main" id="{E227FE15-7CBB-43BD-AC76-4996BB12B8DD}"/>
              </a:ext>
            </a:extLst>
          </p:cNvPr>
          <p:cNvGrpSpPr/>
          <p:nvPr/>
        </p:nvGrpSpPr>
        <p:grpSpPr>
          <a:xfrm>
            <a:off x="9419170" y="5108607"/>
            <a:ext cx="2493899" cy="1355819"/>
            <a:chOff x="7679960" y="3843275"/>
            <a:chExt cx="2493934" cy="1355838"/>
          </a:xfrm>
        </p:grpSpPr>
        <p:sp>
          <p:nvSpPr>
            <p:cNvPr id="234" name="Rectangle 233">
              <a:extLst>
                <a:ext uri="{FF2B5EF4-FFF2-40B4-BE49-F238E27FC236}">
                  <a16:creationId xmlns:a16="http://schemas.microsoft.com/office/drawing/2014/main" id="{8BF59E09-A28D-4E14-805B-1600FE9B18CE}"/>
                </a:ext>
              </a:extLst>
            </p:cNvPr>
            <p:cNvSpPr/>
            <p:nvPr/>
          </p:nvSpPr>
          <p:spPr>
            <a:xfrm>
              <a:off x="7679962" y="3843275"/>
              <a:ext cx="2493932" cy="225973"/>
            </a:xfrm>
            <a:prstGeom prst="rect">
              <a:avLst/>
            </a:prstGeom>
            <a:solidFill>
              <a:srgbClr val="008272"/>
            </a:solidFill>
            <a:ln w="10795" cap="flat" cmpd="sng" algn="ctr">
              <a:solidFill>
                <a:srgbClr val="008272">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cf4ecb49238476635f551fe11987ae4c3</a:t>
              </a:r>
            </a:p>
          </p:txBody>
        </p:sp>
        <p:sp>
          <p:nvSpPr>
            <p:cNvPr id="235" name="Rectangle 234">
              <a:extLst>
                <a:ext uri="{FF2B5EF4-FFF2-40B4-BE49-F238E27FC236}">
                  <a16:creationId xmlns:a16="http://schemas.microsoft.com/office/drawing/2014/main" id="{8F69FBBC-5EF9-43E8-B266-9EF6ACD279E7}"/>
                </a:ext>
              </a:extLst>
            </p:cNvPr>
            <p:cNvSpPr/>
            <p:nvPr/>
          </p:nvSpPr>
          <p:spPr>
            <a:xfrm>
              <a:off x="7679962" y="4069248"/>
              <a:ext cx="2493932" cy="225973"/>
            </a:xfrm>
            <a:prstGeom prst="rect">
              <a:avLst/>
            </a:prstGeom>
            <a:solidFill>
              <a:srgbClr val="008272"/>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e41864ee12411ff073f0a58417cf7e160</a:t>
              </a:r>
            </a:p>
          </p:txBody>
        </p:sp>
        <p:sp>
          <p:nvSpPr>
            <p:cNvPr id="236" name="Rectangle 235">
              <a:extLst>
                <a:ext uri="{FF2B5EF4-FFF2-40B4-BE49-F238E27FC236}">
                  <a16:creationId xmlns:a16="http://schemas.microsoft.com/office/drawing/2014/main" id="{7AB4810A-42DD-4DCA-8CAF-3D997D3FC28F}"/>
                </a:ext>
              </a:extLst>
            </p:cNvPr>
            <p:cNvSpPr/>
            <p:nvPr/>
          </p:nvSpPr>
          <p:spPr>
            <a:xfrm>
              <a:off x="7679961" y="4295221"/>
              <a:ext cx="2493932" cy="225973"/>
            </a:xfrm>
            <a:prstGeom prst="rect">
              <a:avLst/>
            </a:prstGeom>
            <a:solidFill>
              <a:srgbClr val="008272"/>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85bef57c324acc96f7067488d35b7e3c1</a:t>
              </a:r>
            </a:p>
          </p:txBody>
        </p:sp>
        <p:sp>
          <p:nvSpPr>
            <p:cNvPr id="237" name="Rectangle 236">
              <a:extLst>
                <a:ext uri="{FF2B5EF4-FFF2-40B4-BE49-F238E27FC236}">
                  <a16:creationId xmlns:a16="http://schemas.microsoft.com/office/drawing/2014/main" id="{DF6F0538-4896-4B8A-B091-5F766C28E9CD}"/>
                </a:ext>
              </a:extLst>
            </p:cNvPr>
            <p:cNvSpPr/>
            <p:nvPr/>
          </p:nvSpPr>
          <p:spPr>
            <a:xfrm>
              <a:off x="7679960" y="4521194"/>
              <a:ext cx="2493932" cy="225973"/>
            </a:xfrm>
            <a:prstGeom prst="rect">
              <a:avLst/>
            </a:prstGeom>
            <a:solidFill>
              <a:srgbClr val="008272"/>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1d57d886885835cbc52c2d85fe0ce008f</a:t>
              </a:r>
            </a:p>
          </p:txBody>
        </p:sp>
        <p:sp>
          <p:nvSpPr>
            <p:cNvPr id="238" name="Rectangle 237">
              <a:extLst>
                <a:ext uri="{FF2B5EF4-FFF2-40B4-BE49-F238E27FC236}">
                  <a16:creationId xmlns:a16="http://schemas.microsoft.com/office/drawing/2014/main" id="{398D98F1-660C-4F63-AE61-2C4567D0CD27}"/>
                </a:ext>
              </a:extLst>
            </p:cNvPr>
            <p:cNvSpPr/>
            <p:nvPr/>
          </p:nvSpPr>
          <p:spPr>
            <a:xfrm>
              <a:off x="7679960" y="4747167"/>
              <a:ext cx="2493932" cy="225973"/>
            </a:xfrm>
            <a:prstGeom prst="rect">
              <a:avLst/>
            </a:prstGeom>
            <a:solidFill>
              <a:srgbClr val="008272"/>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f78a85a7da099d7494a5166a28e72a642</a:t>
              </a:r>
            </a:p>
          </p:txBody>
        </p:sp>
        <p:sp>
          <p:nvSpPr>
            <p:cNvPr id="239" name="Rectangle 238">
              <a:extLst>
                <a:ext uri="{FF2B5EF4-FFF2-40B4-BE49-F238E27FC236}">
                  <a16:creationId xmlns:a16="http://schemas.microsoft.com/office/drawing/2014/main" id="{44AAC510-8AD5-4F1A-A14A-4E5B9EF5068C}"/>
                </a:ext>
              </a:extLst>
            </p:cNvPr>
            <p:cNvSpPr/>
            <p:nvPr/>
          </p:nvSpPr>
          <p:spPr>
            <a:xfrm>
              <a:off x="7679960" y="4973140"/>
              <a:ext cx="2493932" cy="225973"/>
            </a:xfrm>
            <a:prstGeom prst="rect">
              <a:avLst/>
            </a:prstGeom>
            <a:solidFill>
              <a:srgbClr val="008272"/>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da3343b41a78a0bcd4926d605b6fe37ba</a:t>
              </a:r>
            </a:p>
          </p:txBody>
        </p:sp>
      </p:grpSp>
      <p:sp>
        <p:nvSpPr>
          <p:cNvPr id="240" name="Rectangle 239">
            <a:extLst>
              <a:ext uri="{FF2B5EF4-FFF2-40B4-BE49-F238E27FC236}">
                <a16:creationId xmlns:a16="http://schemas.microsoft.com/office/drawing/2014/main" id="{A76BCFCA-9545-4375-BBAF-7F20A3998B5C}"/>
              </a:ext>
            </a:extLst>
          </p:cNvPr>
          <p:cNvSpPr/>
          <p:nvPr/>
        </p:nvSpPr>
        <p:spPr>
          <a:xfrm>
            <a:off x="9419171" y="2022791"/>
            <a:ext cx="2532178" cy="225970"/>
          </a:xfrm>
          <a:prstGeom prst="rect">
            <a:avLst/>
          </a:prstGeom>
          <a:solidFill>
            <a:srgbClr val="442359"/>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ubuntu</a:t>
            </a:r>
          </a:p>
        </p:txBody>
      </p:sp>
      <p:sp>
        <p:nvSpPr>
          <p:cNvPr id="241" name="Rectangle 240">
            <a:extLst>
              <a:ext uri="{FF2B5EF4-FFF2-40B4-BE49-F238E27FC236}">
                <a16:creationId xmlns:a16="http://schemas.microsoft.com/office/drawing/2014/main" id="{3171BA0C-E8DD-4D9A-948D-C7B5F06072B1}"/>
              </a:ext>
            </a:extLst>
          </p:cNvPr>
          <p:cNvSpPr/>
          <p:nvPr/>
        </p:nvSpPr>
        <p:spPr>
          <a:xfrm>
            <a:off x="9419171" y="2246058"/>
            <a:ext cx="2532178" cy="225970"/>
          </a:xfrm>
          <a:prstGeom prst="rect">
            <a:avLst/>
          </a:prstGeom>
          <a:solidFill>
            <a:srgbClr val="442359"/>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debian</a:t>
            </a:r>
            <a:endPar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endParaRPr>
          </a:p>
        </p:txBody>
      </p:sp>
      <p:sp>
        <p:nvSpPr>
          <p:cNvPr id="242" name="Rectangle 241">
            <a:extLst>
              <a:ext uri="{FF2B5EF4-FFF2-40B4-BE49-F238E27FC236}">
                <a16:creationId xmlns:a16="http://schemas.microsoft.com/office/drawing/2014/main" id="{4760A13F-FA3C-4E4C-A276-42F4335B6858}"/>
              </a:ext>
            </a:extLst>
          </p:cNvPr>
          <p:cNvSpPr/>
          <p:nvPr/>
        </p:nvSpPr>
        <p:spPr>
          <a:xfrm>
            <a:off x="9419171" y="1799525"/>
            <a:ext cx="2532178" cy="225970"/>
          </a:xfrm>
          <a:prstGeom prst="rect">
            <a:avLst/>
          </a:prstGeom>
          <a:solidFill>
            <a:srgbClr val="442359"/>
          </a:solidFill>
          <a:ln w="10795" cap="flat" cmpd="sng" algn="ctr">
            <a:solidFill>
              <a:srgbClr val="442359">
                <a:shade val="50000"/>
              </a:srgbClr>
            </a:solidFill>
            <a:prstDash val="solid"/>
          </a:ln>
          <a:effectLst/>
        </p:spPr>
        <p:txBody>
          <a:bodyPr rtlCol="0" anchor="t"/>
          <a:lstStyle/>
          <a:p>
            <a:pPr marL="0" marR="0" lvl="0" indent="0" defTabSz="91455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batchjob</a:t>
            </a:r>
            <a:endParaRPr kumimoji="0" lang="en-US" sz="1000" b="0" i="0" u="none" strike="noStrike" kern="0" cap="none" spc="0" normalizeH="0" baseline="0" noProof="0" dirty="0">
              <a:ln>
                <a:noFill/>
              </a:ln>
              <a:solidFill>
                <a:srgbClr val="FFFFFF"/>
              </a:solidFill>
              <a:effectLst/>
              <a:uLnTx/>
              <a:uFillTx/>
              <a:latin typeface="Consolas" panose="020B0609020204030204" pitchFamily="49" charset="0"/>
              <a:ea typeface="+mn-ea"/>
              <a:cs typeface="+mn-cs"/>
            </a:endParaRPr>
          </a:p>
        </p:txBody>
      </p:sp>
      <p:sp>
        <p:nvSpPr>
          <p:cNvPr id="243" name="Docker Pull">
            <a:extLst>
              <a:ext uri="{FF2B5EF4-FFF2-40B4-BE49-F238E27FC236}">
                <a16:creationId xmlns:a16="http://schemas.microsoft.com/office/drawing/2014/main" id="{89FB95A8-BEB4-4A60-B996-A31355401765}"/>
              </a:ext>
            </a:extLst>
          </p:cNvPr>
          <p:cNvSpPr/>
          <p:nvPr/>
        </p:nvSpPr>
        <p:spPr>
          <a:xfrm>
            <a:off x="368914" y="1102823"/>
            <a:ext cx="5345977" cy="343487"/>
          </a:xfrm>
          <a:prstGeom prst="rect">
            <a:avLst/>
          </a:prstGeom>
          <a:solidFill>
            <a:srgbClr val="012456"/>
          </a:solidFill>
        </p:spPr>
        <p:txBody>
          <a:bodyPr wrap="square">
            <a:spAutoFit/>
          </a:bodyPr>
          <a:lstStyle/>
          <a:p>
            <a:pPr defTabSz="914388" fontAlgn="auto">
              <a:spcBef>
                <a:spcPts val="0"/>
              </a:spcBef>
              <a:spcAft>
                <a:spcPts val="0"/>
              </a:spcAft>
              <a:defRPr/>
            </a:pPr>
            <a:r>
              <a:rPr lang="en-US" sz="1600" dirty="0">
                <a:solidFill>
                  <a:prstClr val="white"/>
                </a:solidFill>
                <a:latin typeface="Consolas" panose="020B0609020204030204" pitchFamily="49" charset="0"/>
                <a:ea typeface="+mn-ea"/>
                <a:cs typeface="+mn-cs"/>
              </a:rPr>
              <a:t>orca pull demo42.azurecr.io/</a:t>
            </a:r>
            <a:r>
              <a:rPr lang="en-US" sz="1600" b="1" dirty="0">
                <a:solidFill>
                  <a:prstClr val="white"/>
                </a:solidFill>
                <a:latin typeface="Consolas" panose="020B0609020204030204" pitchFamily="49" charset="0"/>
                <a:ea typeface="+mn-ea"/>
                <a:cs typeface="+mn-cs"/>
              </a:rPr>
              <a:t>batchjob:v1</a:t>
            </a:r>
          </a:p>
        </p:txBody>
      </p:sp>
      <p:sp>
        <p:nvSpPr>
          <p:cNvPr id="244" name="Rectangle 243">
            <a:extLst>
              <a:ext uri="{FF2B5EF4-FFF2-40B4-BE49-F238E27FC236}">
                <a16:creationId xmlns:a16="http://schemas.microsoft.com/office/drawing/2014/main" id="{AB60EFF1-9F37-4453-BC85-983ED9A968D2}"/>
              </a:ext>
            </a:extLst>
          </p:cNvPr>
          <p:cNvSpPr/>
          <p:nvPr/>
        </p:nvSpPr>
        <p:spPr>
          <a:xfrm>
            <a:off x="2052840" y="1614587"/>
            <a:ext cx="2897198" cy="374840"/>
          </a:xfrm>
          <a:prstGeom prst="rect">
            <a:avLst/>
          </a:prstGeom>
          <a:solidFill>
            <a:sysClr val="window" lastClr="FFFFFF"/>
          </a:solidFill>
        </p:spPr>
        <p:txBody>
          <a:bodyPr wrap="square">
            <a:spAutoFit/>
          </a:bodyPr>
          <a:lstStyle/>
          <a:p>
            <a:pPr defTabSz="914388" fontAlgn="auto">
              <a:spcBef>
                <a:spcPts val="0"/>
              </a:spcBef>
              <a:spcAft>
                <a:spcPts val="0"/>
              </a:spcAft>
              <a:defRPr/>
            </a:pPr>
            <a:endParaRPr lang="en-US" kern="0">
              <a:solidFill>
                <a:prstClr val="black"/>
              </a:solidFill>
              <a:latin typeface="Segoe UI"/>
              <a:ea typeface="+mn-ea"/>
              <a:cs typeface="+mn-cs"/>
            </a:endParaRPr>
          </a:p>
        </p:txBody>
      </p:sp>
      <p:grpSp>
        <p:nvGrpSpPr>
          <p:cNvPr id="245" name="-Pull-&gt;">
            <a:extLst>
              <a:ext uri="{FF2B5EF4-FFF2-40B4-BE49-F238E27FC236}">
                <a16:creationId xmlns:a16="http://schemas.microsoft.com/office/drawing/2014/main" id="{63EA13C6-C211-4F31-B00E-3FDC93AC5DD4}"/>
              </a:ext>
            </a:extLst>
          </p:cNvPr>
          <p:cNvGrpSpPr/>
          <p:nvPr/>
        </p:nvGrpSpPr>
        <p:grpSpPr>
          <a:xfrm>
            <a:off x="5810789" y="1208083"/>
            <a:ext cx="2499745" cy="232387"/>
            <a:chOff x="4358087" y="906037"/>
            <a:chExt cx="1874836" cy="174293"/>
          </a:xfrm>
        </p:grpSpPr>
        <p:sp>
          <p:nvSpPr>
            <p:cNvPr id="246" name="TextBox 36">
              <a:extLst>
                <a:ext uri="{FF2B5EF4-FFF2-40B4-BE49-F238E27FC236}">
                  <a16:creationId xmlns:a16="http://schemas.microsoft.com/office/drawing/2014/main" id="{EFFF33A6-6290-4C39-9E77-92A49D5FE02B}"/>
                </a:ext>
              </a:extLst>
            </p:cNvPr>
            <p:cNvSpPr txBox="1"/>
            <p:nvPr/>
          </p:nvSpPr>
          <p:spPr>
            <a:xfrm>
              <a:off x="4760047" y="906037"/>
              <a:ext cx="1062451" cy="174293"/>
            </a:xfrm>
            <a:prstGeom prst="rect">
              <a:avLst/>
            </a:prstGeom>
            <a:noFill/>
          </p:spPr>
          <p:txBody>
            <a:bodyPr wrap="none" lIns="0" tIns="0" rIns="0" bIns="0" rtlCol="0">
              <a:noAutofit/>
            </a:bodyPr>
            <a:lstStyle/>
            <a:p>
              <a:pPr algn="ctr" defTabSz="914388" fontAlgn="auto">
                <a:lnSpc>
                  <a:spcPct val="90000"/>
                </a:lnSpc>
                <a:spcBef>
                  <a:spcPts val="0"/>
                </a:spcBef>
                <a:spcAft>
                  <a:spcPts val="0"/>
                </a:spcAft>
                <a:defRPr/>
              </a:pPr>
              <a:r>
                <a:rPr lang="en-US" sz="1200" kern="0" dirty="0">
                  <a:gradFill>
                    <a:gsLst>
                      <a:gs pos="1250">
                        <a:prstClr val="black"/>
                      </a:gs>
                      <a:gs pos="99000">
                        <a:prstClr val="black"/>
                      </a:gs>
                    </a:gsLst>
                    <a:lin ang="5400000" scaled="0"/>
                  </a:gradFill>
                  <a:latin typeface="Segoe UI"/>
                  <a:ea typeface="+mn-ea"/>
                  <a:cs typeface="+mn-cs"/>
                </a:rPr>
                <a:t>1. Pull</a:t>
              </a:r>
            </a:p>
          </p:txBody>
        </p:sp>
        <p:cxnSp>
          <p:nvCxnSpPr>
            <p:cNvPr id="247" name="Straight Arrow Connector 12">
              <a:extLst>
                <a:ext uri="{FF2B5EF4-FFF2-40B4-BE49-F238E27FC236}">
                  <a16:creationId xmlns:a16="http://schemas.microsoft.com/office/drawing/2014/main" id="{08353484-4A4F-46AC-ABA2-27ABF3E5C1AA}"/>
                </a:ext>
              </a:extLst>
            </p:cNvPr>
            <p:cNvCxnSpPr>
              <a:cxnSpLocks/>
            </p:cNvCxnSpPr>
            <p:nvPr/>
          </p:nvCxnSpPr>
          <p:spPr>
            <a:xfrm>
              <a:off x="4358087" y="1024609"/>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248" name="&lt;-Manifest-">
            <a:extLst>
              <a:ext uri="{FF2B5EF4-FFF2-40B4-BE49-F238E27FC236}">
                <a16:creationId xmlns:a16="http://schemas.microsoft.com/office/drawing/2014/main" id="{DCCFDB90-C240-49E2-A894-8B3157194483}"/>
              </a:ext>
            </a:extLst>
          </p:cNvPr>
          <p:cNvGrpSpPr/>
          <p:nvPr/>
        </p:nvGrpSpPr>
        <p:grpSpPr>
          <a:xfrm>
            <a:off x="5810789" y="1614589"/>
            <a:ext cx="2499745" cy="232387"/>
            <a:chOff x="4358087" y="1210921"/>
            <a:chExt cx="1874836" cy="174293"/>
          </a:xfrm>
        </p:grpSpPr>
        <p:sp>
          <p:nvSpPr>
            <p:cNvPr id="249" name="TextBox 36">
              <a:extLst>
                <a:ext uri="{FF2B5EF4-FFF2-40B4-BE49-F238E27FC236}">
                  <a16:creationId xmlns:a16="http://schemas.microsoft.com/office/drawing/2014/main" id="{F8404AE4-F2AA-43C3-8459-901C9E6C8D41}"/>
                </a:ext>
              </a:extLst>
            </p:cNvPr>
            <p:cNvSpPr txBox="1"/>
            <p:nvPr/>
          </p:nvSpPr>
          <p:spPr>
            <a:xfrm>
              <a:off x="4760047" y="1210921"/>
              <a:ext cx="1062451" cy="174293"/>
            </a:xfrm>
            <a:prstGeom prst="rect">
              <a:avLst/>
            </a:prstGeom>
            <a:noFill/>
          </p:spPr>
          <p:txBody>
            <a:bodyPr wrap="none" lIns="0" tIns="0" rIns="0" bIns="0" rtlCol="0">
              <a:noAutofit/>
            </a:bodyPr>
            <a:lstStyle/>
            <a:p>
              <a:pPr algn="ctr" defTabSz="914388" fontAlgn="auto">
                <a:lnSpc>
                  <a:spcPct val="90000"/>
                </a:lnSpc>
                <a:spcBef>
                  <a:spcPts val="0"/>
                </a:spcBef>
                <a:spcAft>
                  <a:spcPts val="0"/>
                </a:spcAft>
                <a:defRPr/>
              </a:pPr>
              <a:r>
                <a:rPr lang="en-US" sz="1200" kern="0">
                  <a:gradFill>
                    <a:gsLst>
                      <a:gs pos="1250">
                        <a:prstClr val="black"/>
                      </a:gs>
                      <a:gs pos="99000">
                        <a:prstClr val="black"/>
                      </a:gs>
                    </a:gsLst>
                    <a:lin ang="5400000" scaled="0"/>
                  </a:gradFill>
                  <a:latin typeface="Segoe UI"/>
                  <a:ea typeface="+mn-ea"/>
                  <a:cs typeface="+mn-cs"/>
                </a:rPr>
                <a:t>2. Manifest Returned</a:t>
              </a:r>
            </a:p>
          </p:txBody>
        </p:sp>
        <p:cxnSp>
          <p:nvCxnSpPr>
            <p:cNvPr id="250" name="Straight Arrow Connector 12">
              <a:extLst>
                <a:ext uri="{FF2B5EF4-FFF2-40B4-BE49-F238E27FC236}">
                  <a16:creationId xmlns:a16="http://schemas.microsoft.com/office/drawing/2014/main" id="{F94D2649-AE79-45DD-B611-329E57F4C7E8}"/>
                </a:ext>
              </a:extLst>
            </p:cNvPr>
            <p:cNvCxnSpPr>
              <a:cxnSpLocks/>
            </p:cNvCxnSpPr>
            <p:nvPr/>
          </p:nvCxnSpPr>
          <p:spPr>
            <a:xfrm flipH="1">
              <a:off x="4358087" y="1330630"/>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251" name="-Request .vhd-&gt;">
            <a:extLst>
              <a:ext uri="{FF2B5EF4-FFF2-40B4-BE49-F238E27FC236}">
                <a16:creationId xmlns:a16="http://schemas.microsoft.com/office/drawing/2014/main" id="{0336916E-C1BE-4B74-987D-2C7E0241111C}"/>
              </a:ext>
            </a:extLst>
          </p:cNvPr>
          <p:cNvGrpSpPr/>
          <p:nvPr/>
        </p:nvGrpSpPr>
        <p:grpSpPr>
          <a:xfrm>
            <a:off x="5853224" y="2073321"/>
            <a:ext cx="2457310" cy="232387"/>
            <a:chOff x="4358087" y="1515805"/>
            <a:chExt cx="1874836" cy="174293"/>
          </a:xfrm>
        </p:grpSpPr>
        <p:sp>
          <p:nvSpPr>
            <p:cNvPr id="252" name="TextBox 36">
              <a:extLst>
                <a:ext uri="{FF2B5EF4-FFF2-40B4-BE49-F238E27FC236}">
                  <a16:creationId xmlns:a16="http://schemas.microsoft.com/office/drawing/2014/main" id="{DE9F943D-0E5A-4F6D-ADD1-E0E985E2B945}"/>
                </a:ext>
              </a:extLst>
            </p:cNvPr>
            <p:cNvSpPr txBox="1"/>
            <p:nvPr/>
          </p:nvSpPr>
          <p:spPr>
            <a:xfrm>
              <a:off x="4760047" y="1515805"/>
              <a:ext cx="1062451" cy="174293"/>
            </a:xfrm>
            <a:prstGeom prst="rect">
              <a:avLst/>
            </a:prstGeom>
            <a:noFill/>
          </p:spPr>
          <p:txBody>
            <a:bodyPr wrap="none" lIns="0" tIns="0" rIns="0" bIns="0" rtlCol="0">
              <a:noAutofit/>
            </a:bodyPr>
            <a:lstStyle/>
            <a:p>
              <a:pPr algn="ctr" defTabSz="914388" fontAlgn="auto">
                <a:lnSpc>
                  <a:spcPct val="90000"/>
                </a:lnSpc>
                <a:spcBef>
                  <a:spcPts val="0"/>
                </a:spcBef>
                <a:spcAft>
                  <a:spcPts val="0"/>
                </a:spcAft>
                <a:defRPr/>
              </a:pPr>
              <a:r>
                <a:rPr lang="en-US" sz="1200" kern="0" dirty="0">
                  <a:gradFill>
                    <a:gsLst>
                      <a:gs pos="1250">
                        <a:prstClr val="black"/>
                      </a:gs>
                      <a:gs pos="99000">
                        <a:prstClr val="black"/>
                      </a:gs>
                    </a:gsLst>
                    <a:lin ang="5400000" scaled="0"/>
                  </a:gradFill>
                  <a:latin typeface="Segoe UI"/>
                  <a:ea typeface="+mn-ea"/>
                  <a:cs typeface="+mn-cs"/>
                </a:rPr>
                <a:t>3. Request Layer mounts</a:t>
              </a:r>
            </a:p>
          </p:txBody>
        </p:sp>
        <p:cxnSp>
          <p:nvCxnSpPr>
            <p:cNvPr id="253" name="Straight Arrow Connector 12">
              <a:extLst>
                <a:ext uri="{FF2B5EF4-FFF2-40B4-BE49-F238E27FC236}">
                  <a16:creationId xmlns:a16="http://schemas.microsoft.com/office/drawing/2014/main" id="{D53A78AC-D877-4C93-AC78-142674103B39}"/>
                </a:ext>
              </a:extLst>
            </p:cNvPr>
            <p:cNvCxnSpPr>
              <a:cxnSpLocks/>
            </p:cNvCxnSpPr>
            <p:nvPr/>
          </p:nvCxnSpPr>
          <p:spPr>
            <a:xfrm>
              <a:off x="4358087" y="1636651"/>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254" name="&lt;-mount .vhd-">
            <a:extLst>
              <a:ext uri="{FF2B5EF4-FFF2-40B4-BE49-F238E27FC236}">
                <a16:creationId xmlns:a16="http://schemas.microsoft.com/office/drawing/2014/main" id="{6206A074-E306-4805-A36C-F8FCACD5DFCB}"/>
              </a:ext>
            </a:extLst>
          </p:cNvPr>
          <p:cNvGrpSpPr/>
          <p:nvPr/>
        </p:nvGrpSpPr>
        <p:grpSpPr>
          <a:xfrm>
            <a:off x="5850592" y="3520182"/>
            <a:ext cx="2459941" cy="232387"/>
            <a:chOff x="4358087" y="1820689"/>
            <a:chExt cx="1874836" cy="174293"/>
          </a:xfrm>
        </p:grpSpPr>
        <p:sp>
          <p:nvSpPr>
            <p:cNvPr id="255" name="TextBox 36">
              <a:extLst>
                <a:ext uri="{FF2B5EF4-FFF2-40B4-BE49-F238E27FC236}">
                  <a16:creationId xmlns:a16="http://schemas.microsoft.com/office/drawing/2014/main" id="{A7481E63-01BA-473F-BD13-E3D0DF33164F}"/>
                </a:ext>
              </a:extLst>
            </p:cNvPr>
            <p:cNvSpPr txBox="1"/>
            <p:nvPr/>
          </p:nvSpPr>
          <p:spPr>
            <a:xfrm>
              <a:off x="4760047" y="1820689"/>
              <a:ext cx="1062451" cy="174293"/>
            </a:xfrm>
            <a:prstGeom prst="rect">
              <a:avLst/>
            </a:prstGeom>
            <a:noFill/>
          </p:spPr>
          <p:txBody>
            <a:bodyPr wrap="none" lIns="0" tIns="0" rIns="0" bIns="0" rtlCol="0">
              <a:noAutofit/>
            </a:bodyPr>
            <a:lstStyle/>
            <a:p>
              <a:pPr algn="ctr" defTabSz="914388" fontAlgn="auto">
                <a:lnSpc>
                  <a:spcPct val="90000"/>
                </a:lnSpc>
                <a:spcBef>
                  <a:spcPts val="0"/>
                </a:spcBef>
                <a:spcAft>
                  <a:spcPts val="0"/>
                </a:spcAft>
                <a:defRPr/>
              </a:pPr>
              <a:r>
                <a:rPr lang="en-US" sz="1200" kern="0" dirty="0">
                  <a:gradFill>
                    <a:gsLst>
                      <a:gs pos="1250">
                        <a:prstClr val="black"/>
                      </a:gs>
                      <a:gs pos="99000">
                        <a:prstClr val="black"/>
                      </a:gs>
                    </a:gsLst>
                    <a:lin ang="5400000" scaled="0"/>
                  </a:gradFill>
                  <a:latin typeface="Segoe UI"/>
                  <a:ea typeface="+mn-ea"/>
                  <a:cs typeface="+mn-cs"/>
                </a:rPr>
                <a:t>4. SMB mount layers</a:t>
              </a:r>
            </a:p>
          </p:txBody>
        </p:sp>
        <p:cxnSp>
          <p:nvCxnSpPr>
            <p:cNvPr id="256" name="Straight Arrow Connector 12">
              <a:extLst>
                <a:ext uri="{FF2B5EF4-FFF2-40B4-BE49-F238E27FC236}">
                  <a16:creationId xmlns:a16="http://schemas.microsoft.com/office/drawing/2014/main" id="{607F3CF4-511D-4AFE-87ED-C4C829243E3A}"/>
                </a:ext>
              </a:extLst>
            </p:cNvPr>
            <p:cNvCxnSpPr>
              <a:cxnSpLocks/>
            </p:cNvCxnSpPr>
            <p:nvPr/>
          </p:nvCxnSpPr>
          <p:spPr>
            <a:xfrm flipH="1">
              <a:off x="4358087" y="1942672"/>
              <a:ext cx="1874836" cy="0"/>
            </a:xfrm>
            <a:prstGeom prst="straightConnector1">
              <a:avLst/>
            </a:prstGeom>
            <a:noFill/>
            <a:ln w="38100" cap="flat" cmpd="sng" algn="ctr">
              <a:solidFill>
                <a:sysClr val="windowText" lastClr="000000"/>
              </a:solidFill>
              <a:prstDash val="solid"/>
              <a:tailEnd type="triangle"/>
            </a:ln>
            <a:effectLst/>
          </p:spPr>
        </p:cxnSp>
      </p:grpSp>
      <p:sp>
        <p:nvSpPr>
          <p:cNvPr id="257" name="Bubble: Manifest">
            <a:extLst>
              <a:ext uri="{FF2B5EF4-FFF2-40B4-BE49-F238E27FC236}">
                <a16:creationId xmlns:a16="http://schemas.microsoft.com/office/drawing/2014/main" id="{9AC37204-EEB3-484F-9DAF-730367FBCB79}"/>
              </a:ext>
            </a:extLst>
          </p:cNvPr>
          <p:cNvSpPr/>
          <p:nvPr/>
        </p:nvSpPr>
        <p:spPr bwMode="auto">
          <a:xfrm>
            <a:off x="9161335" y="1651151"/>
            <a:ext cx="2818284" cy="1204464"/>
          </a:xfrm>
          <a:prstGeom prst="wedgeRectCallout">
            <a:avLst>
              <a:gd name="adj1" fmla="val -81596"/>
              <a:gd name="adj2" fmla="val -2353"/>
            </a:avLst>
          </a:prstGeom>
          <a:solidFill>
            <a:srgbClr val="008272"/>
          </a:solidFill>
          <a:ln w="17145" cap="flat" cmpd="sng" algn="ctr">
            <a:solidFill>
              <a:srgbClr val="FFFFFF">
                <a:shade val="95000"/>
                <a:alpha val="50000"/>
                <a:satMod val="150000"/>
              </a:srgbClr>
            </a:solidFill>
            <a:prstDash val="soli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defTabSz="914289"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Manifest:</a:t>
            </a: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569"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List of layer ID’s representing the entire thing</a:t>
            </a:r>
          </a:p>
        </p:txBody>
      </p:sp>
      <p:sp>
        <p:nvSpPr>
          <p:cNvPr id="258" name="Bubble: What Do I have">
            <a:extLst>
              <a:ext uri="{FF2B5EF4-FFF2-40B4-BE49-F238E27FC236}">
                <a16:creationId xmlns:a16="http://schemas.microsoft.com/office/drawing/2014/main" id="{7FDD6BF1-E887-4DCB-8936-858A2E0BD72D}"/>
              </a:ext>
            </a:extLst>
          </p:cNvPr>
          <p:cNvSpPr/>
          <p:nvPr/>
        </p:nvSpPr>
        <p:spPr bwMode="auto">
          <a:xfrm>
            <a:off x="3245383" y="1521578"/>
            <a:ext cx="2410994" cy="1099842"/>
          </a:xfrm>
          <a:prstGeom prst="wedgeRectCallout">
            <a:avLst>
              <a:gd name="adj1" fmla="val -18656"/>
              <a:gd name="adj2" fmla="val 84017"/>
            </a:avLst>
          </a:prstGeom>
          <a:solidFill>
            <a:srgbClr val="008272"/>
          </a:solidFill>
          <a:ln w="17145" cap="flat" cmpd="sng" algn="ctr">
            <a:solidFill>
              <a:srgbClr val="FFFFFF">
                <a:shade val="95000"/>
                <a:alpha val="50000"/>
                <a:satMod val="150000"/>
              </a:srgbClr>
            </a:solidFill>
            <a:prstDash val="soli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defTabSz="914289"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Manifest:</a:t>
            </a: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569"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What layers do I already have? </a:t>
            </a:r>
          </a:p>
          <a:p>
            <a:pPr marL="0" marR="0" lvl="0" indent="0" algn="ctr" defTabSz="914289" eaLnBrk="1" fontAlgn="auto" latinLnBrk="0" hangingPunct="1">
              <a:lnSpc>
                <a:spcPct val="90000"/>
              </a:lnSpc>
              <a:spcBef>
                <a:spcPts val="0"/>
              </a:spcBef>
              <a:spcAft>
                <a:spcPts val="0"/>
              </a:spcAft>
              <a:buClrTx/>
              <a:buSzTx/>
              <a:buFontTx/>
              <a:buNone/>
              <a:tabLst/>
              <a:defRPr/>
            </a:pPr>
            <a:endParaRPr kumimoji="0" lang="en-US" sz="600" b="0" i="1" u="none" strike="noStrike" kern="0" cap="none" spc="0" normalizeH="0" baseline="3000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endParaRP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569" b="0" i="1" u="none" strike="noStrike" kern="0" cap="none" spc="0" normalizeH="0" baseline="3000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(decompressed)</a:t>
            </a:r>
          </a:p>
        </p:txBody>
      </p:sp>
      <p:sp>
        <p:nvSpPr>
          <p:cNvPr id="259" name="Rectangle 258">
            <a:extLst>
              <a:ext uri="{FF2B5EF4-FFF2-40B4-BE49-F238E27FC236}">
                <a16:creationId xmlns:a16="http://schemas.microsoft.com/office/drawing/2014/main" id="{05FB9D9C-6C83-4EB0-92D6-3845199D23E0}"/>
              </a:ext>
            </a:extLst>
          </p:cNvPr>
          <p:cNvSpPr/>
          <p:nvPr/>
        </p:nvSpPr>
        <p:spPr bwMode="auto">
          <a:xfrm>
            <a:off x="142834" y="1475768"/>
            <a:ext cx="5611543" cy="5340357"/>
          </a:xfrm>
          <a:prstGeom prst="rect">
            <a:avLst/>
          </a:prstGeom>
          <a:noFill/>
          <a:ln w="28575" cap="flat" cmpd="sng" algn="ctr">
            <a:solidFill>
              <a:srgbClr val="505050"/>
            </a:solidFill>
            <a:prstDash val="solid"/>
            <a:headEnd type="none" w="med" len="med"/>
            <a:tailEnd type="none" w="med" len="me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0" name="Azure Files">
            <a:extLst>
              <a:ext uri="{FF2B5EF4-FFF2-40B4-BE49-F238E27FC236}">
                <a16:creationId xmlns:a16="http://schemas.microsoft.com/office/drawing/2014/main" id="{70C6EC73-C953-48B5-B9DA-BC17929644C4}"/>
              </a:ext>
            </a:extLst>
          </p:cNvPr>
          <p:cNvPicPr>
            <a:picLocks noChangeAspect="1"/>
          </p:cNvPicPr>
          <p:nvPr/>
        </p:nvPicPr>
        <p:blipFill>
          <a:blip r:embed="rId6">
            <a:biLevel thresh="25000"/>
          </a:blip>
          <a:stretch>
            <a:fillRect/>
          </a:stretch>
        </p:blipFill>
        <p:spPr>
          <a:xfrm>
            <a:off x="8712778" y="4739969"/>
            <a:ext cx="524197" cy="524197"/>
          </a:xfrm>
          <a:prstGeom prst="rect">
            <a:avLst/>
          </a:prstGeom>
        </p:spPr>
      </p:pic>
      <p:cxnSp>
        <p:nvCxnSpPr>
          <p:cNvPr id="261" name="Connector: Elbow 260">
            <a:extLst>
              <a:ext uri="{FF2B5EF4-FFF2-40B4-BE49-F238E27FC236}">
                <a16:creationId xmlns:a16="http://schemas.microsoft.com/office/drawing/2014/main" id="{F1DDE932-0032-407B-B8CD-08838DF20C49}"/>
              </a:ext>
            </a:extLst>
          </p:cNvPr>
          <p:cNvCxnSpPr>
            <a:cxnSpLocks/>
            <a:stCxn id="234" idx="1"/>
            <a:endCxn id="211" idx="3"/>
          </p:cNvCxnSpPr>
          <p:nvPr/>
        </p:nvCxnSpPr>
        <p:spPr>
          <a:xfrm rot="10800000">
            <a:off x="3827104" y="4175892"/>
            <a:ext cx="5592069" cy="1045700"/>
          </a:xfrm>
          <a:prstGeom prst="bentConnector3">
            <a:avLst>
              <a:gd name="adj1" fmla="val 24450"/>
            </a:avLst>
          </a:prstGeom>
          <a:noFill/>
          <a:ln w="28575" cap="flat" cmpd="sng" algn="ctr">
            <a:solidFill>
              <a:srgbClr val="41DF8C"/>
            </a:solidFill>
            <a:prstDash val="solid"/>
            <a:headEnd type="none"/>
            <a:tailEnd type="triangle"/>
          </a:ln>
          <a:effectLst/>
        </p:spPr>
      </p:cxnSp>
      <p:cxnSp>
        <p:nvCxnSpPr>
          <p:cNvPr id="262" name="Connector: Elbow 261">
            <a:extLst>
              <a:ext uri="{FF2B5EF4-FFF2-40B4-BE49-F238E27FC236}">
                <a16:creationId xmlns:a16="http://schemas.microsoft.com/office/drawing/2014/main" id="{9B7E90A9-ED85-4567-AF5E-FDF7A9BDBDF3}"/>
              </a:ext>
            </a:extLst>
          </p:cNvPr>
          <p:cNvCxnSpPr>
            <a:cxnSpLocks/>
            <a:stCxn id="235" idx="1"/>
            <a:endCxn id="212" idx="3"/>
          </p:cNvCxnSpPr>
          <p:nvPr/>
        </p:nvCxnSpPr>
        <p:spPr>
          <a:xfrm rot="10800000">
            <a:off x="3827104" y="4401862"/>
            <a:ext cx="5592069" cy="1045700"/>
          </a:xfrm>
          <a:prstGeom prst="bentConnector3">
            <a:avLst>
              <a:gd name="adj1" fmla="val 27857"/>
            </a:avLst>
          </a:prstGeom>
          <a:noFill/>
          <a:ln w="28575" cap="flat" cmpd="sng" algn="ctr">
            <a:solidFill>
              <a:srgbClr val="41DF8C"/>
            </a:solidFill>
            <a:prstDash val="solid"/>
            <a:headEnd type="none"/>
            <a:tailEnd type="triangle"/>
          </a:ln>
          <a:effectLst/>
        </p:spPr>
      </p:cxnSp>
      <p:sp>
        <p:nvSpPr>
          <p:cNvPr id="263" name="TextBox 262">
            <a:extLst>
              <a:ext uri="{FF2B5EF4-FFF2-40B4-BE49-F238E27FC236}">
                <a16:creationId xmlns:a16="http://schemas.microsoft.com/office/drawing/2014/main" id="{E7B5F0BC-C2BE-49AF-A0C8-A05153BBA490}"/>
              </a:ext>
            </a:extLst>
          </p:cNvPr>
          <p:cNvSpPr txBox="1"/>
          <p:nvPr/>
        </p:nvSpPr>
        <p:spPr>
          <a:xfrm>
            <a:off x="5754376" y="2495927"/>
            <a:ext cx="1373613" cy="452752"/>
          </a:xfrm>
          <a:prstGeom prst="rect">
            <a:avLst/>
          </a:prstGeom>
          <a:noFill/>
        </p:spPr>
        <p:txBody>
          <a:bodyPr wrap="none" lIns="179308" tIns="143446" rIns="179308" bIns="143446" rtlCol="0">
            <a:spAutoFit/>
          </a:bodyPr>
          <a:lstStyle/>
          <a:p>
            <a:pPr defTabSz="914554" fontAlgn="auto">
              <a:lnSpc>
                <a:spcPct val="90000"/>
              </a:lnSpc>
              <a:spcBef>
                <a:spcPts val="0"/>
              </a:spcBef>
              <a:spcAft>
                <a:spcPts val="588"/>
              </a:spcAft>
            </a:pPr>
            <a:r>
              <a:rPr lang="en-US" sz="1177" dirty="0">
                <a:ln w="0"/>
                <a:gradFill>
                  <a:gsLst>
                    <a:gs pos="0">
                      <a:srgbClr val="002050">
                        <a:lumMod val="50000"/>
                      </a:srgbClr>
                    </a:gs>
                    <a:gs pos="50000">
                      <a:srgbClr val="002050"/>
                    </a:gs>
                    <a:gs pos="100000">
                      <a:srgbClr val="002050">
                        <a:lumMod val="60000"/>
                        <a:lumOff val="40000"/>
                      </a:srgbClr>
                    </a:gs>
                  </a:gsLst>
                  <a:lin ang="5400000"/>
                </a:gradFill>
                <a:effectLst>
                  <a:reflection blurRad="6350" stA="53000" endA="300" endPos="35500" dir="5400000" sy="-90000" algn="bl" rotWithShape="0"/>
                </a:effectLst>
                <a:latin typeface="Segoe UI"/>
                <a:ea typeface="+mn-ea"/>
                <a:cs typeface="+mn-cs"/>
              </a:rPr>
              <a:t>Teleport Plugin</a:t>
            </a:r>
          </a:p>
        </p:txBody>
      </p:sp>
      <p:pic>
        <p:nvPicPr>
          <p:cNvPr id="264" name="Graphic 263">
            <a:extLst>
              <a:ext uri="{FF2B5EF4-FFF2-40B4-BE49-F238E27FC236}">
                <a16:creationId xmlns:a16="http://schemas.microsoft.com/office/drawing/2014/main" id="{24FC53C4-7CDB-40B9-96C1-D7AE186086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78256" y="2484412"/>
            <a:ext cx="466948" cy="466948"/>
          </a:xfrm>
          <a:prstGeom prst="rect">
            <a:avLst/>
          </a:prstGeom>
        </p:spPr>
      </p:pic>
      <p:cxnSp>
        <p:nvCxnSpPr>
          <p:cNvPr id="265" name="Connector: Elbow 264">
            <a:extLst>
              <a:ext uri="{FF2B5EF4-FFF2-40B4-BE49-F238E27FC236}">
                <a16:creationId xmlns:a16="http://schemas.microsoft.com/office/drawing/2014/main" id="{32DCDB81-AB10-496B-8493-87A976B2554D}"/>
              </a:ext>
            </a:extLst>
          </p:cNvPr>
          <p:cNvCxnSpPr>
            <a:cxnSpLocks/>
            <a:stCxn id="236" idx="1"/>
            <a:endCxn id="213" idx="3"/>
          </p:cNvCxnSpPr>
          <p:nvPr/>
        </p:nvCxnSpPr>
        <p:spPr>
          <a:xfrm rot="10800000">
            <a:off x="3827103" y="4627832"/>
            <a:ext cx="5592068" cy="1045700"/>
          </a:xfrm>
          <a:prstGeom prst="bentConnector3">
            <a:avLst>
              <a:gd name="adj1" fmla="val 32013"/>
            </a:avLst>
          </a:prstGeom>
          <a:noFill/>
          <a:ln w="28575" cap="flat" cmpd="sng" algn="ctr">
            <a:solidFill>
              <a:srgbClr val="41DF8C"/>
            </a:solidFill>
            <a:prstDash val="solid"/>
            <a:headEnd type="none"/>
            <a:tailEnd type="triangle"/>
          </a:ln>
          <a:effectLst/>
        </p:spPr>
      </p:cxnSp>
      <p:cxnSp>
        <p:nvCxnSpPr>
          <p:cNvPr id="266" name="Connector: Elbow 265">
            <a:extLst>
              <a:ext uri="{FF2B5EF4-FFF2-40B4-BE49-F238E27FC236}">
                <a16:creationId xmlns:a16="http://schemas.microsoft.com/office/drawing/2014/main" id="{8C86B1C6-E06B-4770-978C-D4250F10AA5A}"/>
              </a:ext>
            </a:extLst>
          </p:cNvPr>
          <p:cNvCxnSpPr>
            <a:cxnSpLocks/>
            <a:stCxn id="237" idx="1"/>
            <a:endCxn id="214" idx="3"/>
          </p:cNvCxnSpPr>
          <p:nvPr/>
        </p:nvCxnSpPr>
        <p:spPr>
          <a:xfrm rot="10800000">
            <a:off x="3827104" y="4849492"/>
            <a:ext cx="5592067" cy="1050011"/>
          </a:xfrm>
          <a:prstGeom prst="bentConnector3">
            <a:avLst>
              <a:gd name="adj1" fmla="val 35829"/>
            </a:avLst>
          </a:prstGeom>
          <a:noFill/>
          <a:ln w="28575" cap="flat" cmpd="sng" algn="ctr">
            <a:solidFill>
              <a:srgbClr val="41DF8C"/>
            </a:solidFill>
            <a:prstDash val="solid"/>
            <a:headEnd type="none"/>
            <a:tailEnd type="triangle"/>
          </a:ln>
          <a:effectLst/>
        </p:spPr>
      </p:cxnSp>
      <p:cxnSp>
        <p:nvCxnSpPr>
          <p:cNvPr id="267" name="Connector: Elbow 266">
            <a:extLst>
              <a:ext uri="{FF2B5EF4-FFF2-40B4-BE49-F238E27FC236}">
                <a16:creationId xmlns:a16="http://schemas.microsoft.com/office/drawing/2014/main" id="{B1615D15-C148-498F-A27E-EF591488DC2A}"/>
              </a:ext>
            </a:extLst>
          </p:cNvPr>
          <p:cNvCxnSpPr>
            <a:cxnSpLocks/>
            <a:stCxn id="238" idx="1"/>
            <a:endCxn id="215" idx="3"/>
          </p:cNvCxnSpPr>
          <p:nvPr/>
        </p:nvCxnSpPr>
        <p:spPr>
          <a:xfrm rot="10800000">
            <a:off x="3827104" y="5075461"/>
            <a:ext cx="5592067" cy="1050010"/>
          </a:xfrm>
          <a:prstGeom prst="bentConnector3">
            <a:avLst>
              <a:gd name="adj1" fmla="val 39780"/>
            </a:avLst>
          </a:prstGeom>
          <a:noFill/>
          <a:ln w="28575" cap="flat" cmpd="sng" algn="ctr">
            <a:solidFill>
              <a:srgbClr val="41DF8C"/>
            </a:solidFill>
            <a:prstDash val="solid"/>
            <a:headEnd type="none"/>
            <a:tailEnd type="triangle"/>
          </a:ln>
          <a:effectLst/>
        </p:spPr>
      </p:cxnSp>
      <p:cxnSp>
        <p:nvCxnSpPr>
          <p:cNvPr id="268" name="Connector: Elbow 267">
            <a:extLst>
              <a:ext uri="{FF2B5EF4-FFF2-40B4-BE49-F238E27FC236}">
                <a16:creationId xmlns:a16="http://schemas.microsoft.com/office/drawing/2014/main" id="{AF721631-95CC-4E64-B3AE-FAEED2D3D57A}"/>
              </a:ext>
            </a:extLst>
          </p:cNvPr>
          <p:cNvCxnSpPr>
            <a:cxnSpLocks/>
            <a:stCxn id="239" idx="1"/>
            <a:endCxn id="216" idx="3"/>
          </p:cNvCxnSpPr>
          <p:nvPr/>
        </p:nvCxnSpPr>
        <p:spPr>
          <a:xfrm rot="10800000">
            <a:off x="3827104" y="5297121"/>
            <a:ext cx="5592067" cy="1054321"/>
          </a:xfrm>
          <a:prstGeom prst="bentConnector3">
            <a:avLst>
              <a:gd name="adj1" fmla="val 43596"/>
            </a:avLst>
          </a:prstGeom>
          <a:noFill/>
          <a:ln w="28575" cap="flat" cmpd="sng" algn="ctr">
            <a:solidFill>
              <a:srgbClr val="41DF8C"/>
            </a:solidFill>
            <a:prstDash val="solid"/>
            <a:headEnd type="none"/>
            <a:tailEnd type="triangle"/>
          </a:ln>
          <a:effectLst/>
        </p:spPr>
      </p:cxnSp>
      <p:pic>
        <p:nvPicPr>
          <p:cNvPr id="269" name="Graphic 268">
            <a:extLst>
              <a:ext uri="{FF2B5EF4-FFF2-40B4-BE49-F238E27FC236}">
                <a16:creationId xmlns:a16="http://schemas.microsoft.com/office/drawing/2014/main" id="{0FAAD906-5D5C-4CBB-B1D4-7D0E54DC8F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2344" y="366900"/>
            <a:ext cx="769545" cy="769546"/>
          </a:xfrm>
          <a:prstGeom prst="rect">
            <a:avLst/>
          </a:prstGeom>
        </p:spPr>
      </p:pic>
      <p:sp>
        <p:nvSpPr>
          <p:cNvPr id="270" name="Bubble: Pull">
            <a:extLst>
              <a:ext uri="{FF2B5EF4-FFF2-40B4-BE49-F238E27FC236}">
                <a16:creationId xmlns:a16="http://schemas.microsoft.com/office/drawing/2014/main" id="{975CA5F0-2D73-4AFF-9E1F-820507992844}"/>
              </a:ext>
            </a:extLst>
          </p:cNvPr>
          <p:cNvSpPr/>
          <p:nvPr/>
        </p:nvSpPr>
        <p:spPr bwMode="auto">
          <a:xfrm>
            <a:off x="8593581" y="69456"/>
            <a:ext cx="3293538" cy="988993"/>
          </a:xfrm>
          <a:prstGeom prst="wedgeRectCallout">
            <a:avLst>
              <a:gd name="adj1" fmla="val -59463"/>
              <a:gd name="adj2" fmla="val 77118"/>
            </a:avLst>
          </a:prstGeom>
          <a:solidFill>
            <a:srgbClr val="008272"/>
          </a:solidFill>
          <a:ln w="17145" cap="flat" cmpd="sng" algn="ctr">
            <a:solidFill>
              <a:srgbClr val="FFFFFF">
                <a:shade val="95000"/>
                <a:alpha val="50000"/>
                <a:satMod val="150000"/>
              </a:srgbClr>
            </a:solidFill>
            <a:prstDash val="soli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defTabSz="914289"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Pull:</a:t>
            </a:r>
          </a:p>
          <a:p>
            <a:pPr marL="0" marR="0" lvl="0" indent="0" algn="ctr" defTabSz="914289" eaLnBrk="1" fontAlgn="auto" latinLnBrk="0" hangingPunct="1">
              <a:lnSpc>
                <a:spcPct val="90000"/>
              </a:lnSpc>
              <a:spcBef>
                <a:spcPts val="0"/>
              </a:spcBef>
              <a:spcAft>
                <a:spcPts val="0"/>
              </a:spcAft>
              <a:buClrTx/>
              <a:buSzTx/>
              <a:buFontTx/>
              <a:buNone/>
              <a:tabLst/>
              <a:defRPr/>
            </a:pPr>
            <a:r>
              <a:rPr kumimoji="0" lang="en-US" sz="1569" b="0" i="0" u="none" strike="noStrike" kern="0" cap="none" spc="0" normalizeH="0" baseline="0" noProof="0" dirty="0">
                <a:ln>
                  <a:noFill/>
                </a:ln>
                <a:gradFill>
                  <a:gsLst>
                    <a:gs pos="0">
                      <a:srgbClr val="FFFFFF"/>
                    </a:gs>
                    <a:gs pos="100000">
                      <a:srgbClr val="FFFFFF"/>
                    </a:gs>
                  </a:gsLst>
                  <a:lin ang="5400000" scaled="0"/>
                </a:gradFill>
                <a:effectLst>
                  <a:outerShdw blurRad="50800" dist="38100" dir="2700000" algn="tl" rotWithShape="0">
                    <a:prstClr val="black">
                      <a:alpha val="40000"/>
                    </a:prstClr>
                  </a:outerShdw>
                </a:effectLst>
                <a:uLnTx/>
                <a:uFillTx/>
                <a:latin typeface="Segoe UI"/>
                <a:ea typeface="Segoe UI" pitchFamily="34" charset="0"/>
                <a:cs typeface="Segoe UI" pitchFamily="34" charset="0"/>
              </a:rPr>
              <a:t>I want this “thing”, represented by a collection of image layers</a:t>
            </a:r>
          </a:p>
        </p:txBody>
      </p:sp>
      <p:grpSp>
        <p:nvGrpSpPr>
          <p:cNvPr id="271" name="Group 270">
            <a:extLst>
              <a:ext uri="{FF2B5EF4-FFF2-40B4-BE49-F238E27FC236}">
                <a16:creationId xmlns:a16="http://schemas.microsoft.com/office/drawing/2014/main" id="{CD16528A-77EA-43ED-AF90-928F37ED0940}"/>
              </a:ext>
            </a:extLst>
          </p:cNvPr>
          <p:cNvGrpSpPr/>
          <p:nvPr/>
        </p:nvGrpSpPr>
        <p:grpSpPr>
          <a:xfrm>
            <a:off x="221676" y="2068098"/>
            <a:ext cx="921399" cy="229845"/>
            <a:chOff x="5075096" y="5660463"/>
            <a:chExt cx="3080209" cy="300106"/>
          </a:xfrm>
        </p:grpSpPr>
        <p:sp>
          <p:nvSpPr>
            <p:cNvPr id="272" name="Rectangle 271">
              <a:extLst>
                <a:ext uri="{FF2B5EF4-FFF2-40B4-BE49-F238E27FC236}">
                  <a16:creationId xmlns:a16="http://schemas.microsoft.com/office/drawing/2014/main" id="{E5764F5D-5D1B-46EA-AB4F-54F7DA2DD680}"/>
                </a:ext>
              </a:extLst>
            </p:cNvPr>
            <p:cNvSpPr/>
            <p:nvPr/>
          </p:nvSpPr>
          <p:spPr>
            <a:xfrm>
              <a:off x="5075102" y="5660463"/>
              <a:ext cx="3080203" cy="45719"/>
            </a:xfrm>
            <a:prstGeom prst="rect">
              <a:avLst/>
            </a:prstGeom>
            <a:solidFill>
              <a:srgbClr val="FF0000"/>
            </a:solidFill>
            <a:ln w="10795" cap="flat" cmpd="sng" algn="ctr">
              <a:noFill/>
              <a:prstDash val="solid"/>
            </a:ln>
            <a:effectLst/>
          </p:spPr>
          <p:txBody>
            <a:bodyPr rtlCol="0" anchor="ctr"/>
            <a:lstStyle/>
            <a:p>
              <a:pPr algn="ctr" defTabSz="932742" fontAlgn="auto">
                <a:spcBef>
                  <a:spcPts val="0"/>
                </a:spcBef>
                <a:spcAft>
                  <a:spcPts val="0"/>
                </a:spcAft>
                <a:defRPr/>
              </a:pPr>
              <a:endParaRPr lang="en-US" kern="0">
                <a:solidFill>
                  <a:srgbClr val="FFFFFF"/>
                </a:solidFill>
                <a:latin typeface="Segoe UI"/>
                <a:ea typeface="+mn-ea"/>
                <a:cs typeface="+mn-cs"/>
              </a:endParaRPr>
            </a:p>
          </p:txBody>
        </p:sp>
        <p:sp>
          <p:nvSpPr>
            <p:cNvPr id="273" name="Rectangle 272">
              <a:extLst>
                <a:ext uri="{FF2B5EF4-FFF2-40B4-BE49-F238E27FC236}">
                  <a16:creationId xmlns:a16="http://schemas.microsoft.com/office/drawing/2014/main" id="{4629C046-5195-4220-B831-21EEE953BD90}"/>
                </a:ext>
              </a:extLst>
            </p:cNvPr>
            <p:cNvSpPr/>
            <p:nvPr/>
          </p:nvSpPr>
          <p:spPr>
            <a:xfrm>
              <a:off x="5075096" y="5702861"/>
              <a:ext cx="3080203" cy="45719"/>
            </a:xfrm>
            <a:prstGeom prst="rect">
              <a:avLst/>
            </a:prstGeom>
            <a:solidFill>
              <a:srgbClr val="FF8000"/>
            </a:solidFill>
            <a:ln w="10795" cap="flat" cmpd="sng" algn="ctr">
              <a:noFill/>
              <a:prstDash val="solid"/>
            </a:ln>
            <a:effectLst/>
          </p:spPr>
          <p:txBody>
            <a:bodyPr rtlCol="0" anchor="ctr"/>
            <a:lstStyle/>
            <a:p>
              <a:pPr algn="ctr" defTabSz="932742" fontAlgn="auto">
                <a:spcBef>
                  <a:spcPts val="0"/>
                </a:spcBef>
                <a:spcAft>
                  <a:spcPts val="0"/>
                </a:spcAft>
                <a:defRPr/>
              </a:pPr>
              <a:endParaRPr lang="en-US" kern="0">
                <a:solidFill>
                  <a:srgbClr val="FF7FFF"/>
                </a:solidFill>
                <a:latin typeface="Segoe UI"/>
                <a:ea typeface="+mn-ea"/>
                <a:cs typeface="+mn-cs"/>
              </a:endParaRPr>
            </a:p>
          </p:txBody>
        </p:sp>
        <p:sp>
          <p:nvSpPr>
            <p:cNvPr id="274" name="Rectangle 273">
              <a:extLst>
                <a:ext uri="{FF2B5EF4-FFF2-40B4-BE49-F238E27FC236}">
                  <a16:creationId xmlns:a16="http://schemas.microsoft.com/office/drawing/2014/main" id="{585C481B-0191-4B0D-8AB2-A0DFEE5C7008}"/>
                </a:ext>
              </a:extLst>
            </p:cNvPr>
            <p:cNvSpPr/>
            <p:nvPr/>
          </p:nvSpPr>
          <p:spPr>
            <a:xfrm>
              <a:off x="5075096" y="5745259"/>
              <a:ext cx="3080203" cy="45719"/>
            </a:xfrm>
            <a:prstGeom prst="rect">
              <a:avLst/>
            </a:prstGeom>
            <a:solidFill>
              <a:srgbClr val="FFFF00"/>
            </a:solidFill>
            <a:ln w="10795" cap="flat" cmpd="sng" algn="ctr">
              <a:noFill/>
              <a:prstDash val="solid"/>
            </a:ln>
            <a:effectLst/>
          </p:spPr>
          <p:txBody>
            <a:bodyPr rtlCol="0" anchor="ctr"/>
            <a:lstStyle/>
            <a:p>
              <a:pPr algn="ctr" defTabSz="932742" fontAlgn="auto">
                <a:spcBef>
                  <a:spcPts val="0"/>
                </a:spcBef>
                <a:spcAft>
                  <a:spcPts val="0"/>
                </a:spcAft>
                <a:defRPr/>
              </a:pPr>
              <a:endParaRPr lang="en-US" kern="0" dirty="0">
                <a:solidFill>
                  <a:srgbClr val="FFFFFF"/>
                </a:solidFill>
                <a:latin typeface="Segoe UI"/>
                <a:ea typeface="+mn-ea"/>
                <a:cs typeface="+mn-cs"/>
              </a:endParaRPr>
            </a:p>
          </p:txBody>
        </p:sp>
        <p:sp>
          <p:nvSpPr>
            <p:cNvPr id="275" name="Rectangle 274">
              <a:extLst>
                <a:ext uri="{FF2B5EF4-FFF2-40B4-BE49-F238E27FC236}">
                  <a16:creationId xmlns:a16="http://schemas.microsoft.com/office/drawing/2014/main" id="{C8E5B336-88A9-4A8C-89B6-AE6D7ED17D6F}"/>
                </a:ext>
              </a:extLst>
            </p:cNvPr>
            <p:cNvSpPr/>
            <p:nvPr/>
          </p:nvSpPr>
          <p:spPr>
            <a:xfrm>
              <a:off x="5075096" y="5787657"/>
              <a:ext cx="3080203" cy="45719"/>
            </a:xfrm>
            <a:prstGeom prst="rect">
              <a:avLst/>
            </a:prstGeom>
            <a:solidFill>
              <a:srgbClr val="00FF00"/>
            </a:solidFill>
            <a:ln w="10795" cap="flat" cmpd="sng" algn="ctr">
              <a:noFill/>
              <a:prstDash val="solid"/>
            </a:ln>
            <a:effectLst/>
          </p:spPr>
          <p:txBody>
            <a:bodyPr rtlCol="0" anchor="ctr"/>
            <a:lstStyle/>
            <a:p>
              <a:pPr algn="ctr" defTabSz="932742" fontAlgn="auto">
                <a:spcBef>
                  <a:spcPts val="0"/>
                </a:spcBef>
                <a:spcAft>
                  <a:spcPts val="0"/>
                </a:spcAft>
                <a:defRPr/>
              </a:pPr>
              <a:endParaRPr lang="en-US" kern="0">
                <a:solidFill>
                  <a:srgbClr val="FFFFFF"/>
                </a:solidFill>
                <a:latin typeface="Segoe UI"/>
                <a:ea typeface="+mn-ea"/>
                <a:cs typeface="+mn-cs"/>
              </a:endParaRPr>
            </a:p>
          </p:txBody>
        </p:sp>
        <p:sp>
          <p:nvSpPr>
            <p:cNvPr id="276" name="Rectangle 275">
              <a:extLst>
                <a:ext uri="{FF2B5EF4-FFF2-40B4-BE49-F238E27FC236}">
                  <a16:creationId xmlns:a16="http://schemas.microsoft.com/office/drawing/2014/main" id="{FE54C4A2-5FFD-4144-9C1A-DEAE85E70625}"/>
                </a:ext>
              </a:extLst>
            </p:cNvPr>
            <p:cNvSpPr/>
            <p:nvPr/>
          </p:nvSpPr>
          <p:spPr>
            <a:xfrm>
              <a:off x="5075096" y="5830055"/>
              <a:ext cx="3080203" cy="45719"/>
            </a:xfrm>
            <a:prstGeom prst="rect">
              <a:avLst/>
            </a:prstGeom>
            <a:solidFill>
              <a:srgbClr val="0000FF"/>
            </a:solidFill>
            <a:ln w="10795" cap="flat" cmpd="sng" algn="ctr">
              <a:noFill/>
              <a:prstDash val="solid"/>
            </a:ln>
            <a:effectLst/>
          </p:spPr>
          <p:txBody>
            <a:bodyPr rtlCol="0" anchor="ctr"/>
            <a:lstStyle/>
            <a:p>
              <a:pPr algn="ctr" defTabSz="932742" fontAlgn="auto">
                <a:spcBef>
                  <a:spcPts val="0"/>
                </a:spcBef>
                <a:spcAft>
                  <a:spcPts val="0"/>
                </a:spcAft>
                <a:defRPr/>
              </a:pPr>
              <a:endParaRPr lang="en-US" kern="0">
                <a:solidFill>
                  <a:srgbClr val="FFFFFF"/>
                </a:solidFill>
                <a:latin typeface="Segoe UI"/>
                <a:ea typeface="+mn-ea"/>
                <a:cs typeface="+mn-cs"/>
              </a:endParaRPr>
            </a:p>
          </p:txBody>
        </p:sp>
        <p:sp>
          <p:nvSpPr>
            <p:cNvPr id="277" name="Rectangle 276">
              <a:extLst>
                <a:ext uri="{FF2B5EF4-FFF2-40B4-BE49-F238E27FC236}">
                  <a16:creationId xmlns:a16="http://schemas.microsoft.com/office/drawing/2014/main" id="{65BB36AA-19A9-4B38-AD61-F158F14C2991}"/>
                </a:ext>
              </a:extLst>
            </p:cNvPr>
            <p:cNvSpPr/>
            <p:nvPr/>
          </p:nvSpPr>
          <p:spPr>
            <a:xfrm>
              <a:off x="5075097" y="5872453"/>
              <a:ext cx="3080203" cy="45719"/>
            </a:xfrm>
            <a:prstGeom prst="rect">
              <a:avLst/>
            </a:prstGeom>
            <a:solidFill>
              <a:srgbClr val="4B0082"/>
            </a:solidFill>
            <a:ln w="10795" cap="flat" cmpd="sng" algn="ctr">
              <a:noFill/>
              <a:prstDash val="solid"/>
            </a:ln>
            <a:effectLst/>
          </p:spPr>
          <p:txBody>
            <a:bodyPr rtlCol="0" anchor="ctr"/>
            <a:lstStyle/>
            <a:p>
              <a:pPr algn="ctr" defTabSz="932742" fontAlgn="auto">
                <a:spcBef>
                  <a:spcPts val="0"/>
                </a:spcBef>
                <a:spcAft>
                  <a:spcPts val="0"/>
                </a:spcAft>
                <a:defRPr/>
              </a:pPr>
              <a:endParaRPr lang="en-US" kern="0">
                <a:solidFill>
                  <a:srgbClr val="FFFFFF"/>
                </a:solidFill>
                <a:latin typeface="Segoe UI"/>
                <a:ea typeface="+mn-ea"/>
                <a:cs typeface="+mn-cs"/>
              </a:endParaRPr>
            </a:p>
          </p:txBody>
        </p:sp>
        <p:sp>
          <p:nvSpPr>
            <p:cNvPr id="278" name="Rectangle 277">
              <a:extLst>
                <a:ext uri="{FF2B5EF4-FFF2-40B4-BE49-F238E27FC236}">
                  <a16:creationId xmlns:a16="http://schemas.microsoft.com/office/drawing/2014/main" id="{5D4E02F6-EA67-4F3E-8583-8771AA228239}"/>
                </a:ext>
              </a:extLst>
            </p:cNvPr>
            <p:cNvSpPr/>
            <p:nvPr/>
          </p:nvSpPr>
          <p:spPr>
            <a:xfrm>
              <a:off x="5075096" y="5914850"/>
              <a:ext cx="3080203" cy="45719"/>
            </a:xfrm>
            <a:prstGeom prst="rect">
              <a:avLst/>
            </a:prstGeom>
            <a:solidFill>
              <a:srgbClr val="9400D3"/>
            </a:solidFill>
            <a:ln w="10795" cap="flat" cmpd="sng" algn="ctr">
              <a:noFill/>
              <a:prstDash val="solid"/>
            </a:ln>
            <a:effectLst/>
          </p:spPr>
          <p:txBody>
            <a:bodyPr rtlCol="0" anchor="ctr"/>
            <a:lstStyle/>
            <a:p>
              <a:pPr algn="ctr" defTabSz="932742" fontAlgn="auto">
                <a:spcBef>
                  <a:spcPts val="0"/>
                </a:spcBef>
                <a:spcAft>
                  <a:spcPts val="0"/>
                </a:spcAft>
                <a:defRPr/>
              </a:pPr>
              <a:endParaRPr lang="en-US" kern="0">
                <a:solidFill>
                  <a:srgbClr val="FFFFFF"/>
                </a:solidFill>
                <a:latin typeface="Segoe UI"/>
                <a:ea typeface="+mn-ea"/>
                <a:cs typeface="+mn-cs"/>
              </a:endParaRPr>
            </a:p>
          </p:txBody>
        </p:sp>
      </p:grpSp>
      <p:pic>
        <p:nvPicPr>
          <p:cNvPr id="279" name="Orca">
            <a:extLst>
              <a:ext uri="{FF2B5EF4-FFF2-40B4-BE49-F238E27FC236}">
                <a16:creationId xmlns:a16="http://schemas.microsoft.com/office/drawing/2014/main" id="{BCE8FFDD-ACAF-4598-9AF7-17C7B12D21F4}"/>
              </a:ext>
            </a:extLst>
          </p:cNvPr>
          <p:cNvPicPr>
            <a:picLocks noChangeAspect="1" noChangeArrowheads="1"/>
          </p:cNvPicPr>
          <p:nvPr/>
        </p:nvPicPr>
        <p:blipFill>
          <a:blip r:embed="rId11"/>
          <a:stretch>
            <a:fillRect/>
          </a:stretch>
        </p:blipFill>
        <p:spPr bwMode="auto">
          <a:xfrm rot="2700000">
            <a:off x="172807" y="1445220"/>
            <a:ext cx="1002476" cy="100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02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wipe(left)">
                                      <p:cBhvr>
                                        <p:cTn id="7" dur="500"/>
                                        <p:tgtEl>
                                          <p:spTgt spid="24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245"/>
                                        </p:tgtEl>
                                        <p:attrNameLst>
                                          <p:attrName>style.visibility</p:attrName>
                                        </p:attrNameLst>
                                      </p:cBhvr>
                                      <p:to>
                                        <p:strVal val="visible"/>
                                      </p:to>
                                    </p:set>
                                    <p:anim calcmode="lin" valueType="num">
                                      <p:cBhvr additive="base">
                                        <p:cTn id="12" dur="500"/>
                                        <p:tgtEl>
                                          <p:spTgt spid="245"/>
                                        </p:tgtEl>
                                        <p:attrNameLst>
                                          <p:attrName>ppt_x</p:attrName>
                                        </p:attrNameLst>
                                      </p:cBhvr>
                                      <p:tavLst>
                                        <p:tav tm="0">
                                          <p:val>
                                            <p:strVal val="#ppt_x-#ppt_w*1.125000"/>
                                          </p:val>
                                        </p:tav>
                                        <p:tav tm="100000">
                                          <p:val>
                                            <p:strVal val="#ppt_x"/>
                                          </p:val>
                                        </p:tav>
                                      </p:tavLst>
                                    </p:anim>
                                    <p:animEffect transition="in" filter="wipe(right)">
                                      <p:cBhvr>
                                        <p:cTn id="13" dur="500"/>
                                        <p:tgtEl>
                                          <p:spTgt spid="245"/>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70"/>
                                        </p:tgtEl>
                                        <p:attrNameLst>
                                          <p:attrName>style.visibility</p:attrName>
                                        </p:attrNameLst>
                                      </p:cBhvr>
                                      <p:to>
                                        <p:strVal val="visible"/>
                                      </p:to>
                                    </p:set>
                                    <p:animEffect transition="in" filter="wipe(left)">
                                      <p:cBhvr>
                                        <p:cTn id="17" dur="500"/>
                                        <p:tgtEl>
                                          <p:spTgt spid="2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wipe(left)">
                                      <p:cBhvr>
                                        <p:cTn id="22" dur="500"/>
                                        <p:tgtEl>
                                          <p:spTgt spid="257"/>
                                        </p:tgtEl>
                                      </p:cBhvr>
                                    </p:animEffect>
                                  </p:childTnLst>
                                </p:cTn>
                              </p:par>
                              <p:par>
                                <p:cTn id="23" presetID="10" presetClass="exit" presetSubtype="0" fill="hold" grpId="1" nodeType="withEffect">
                                  <p:stCondLst>
                                    <p:cond delay="0"/>
                                  </p:stCondLst>
                                  <p:childTnLst>
                                    <p:animEffect transition="out" filter="fade">
                                      <p:cBhvr>
                                        <p:cTn id="24" dur="500"/>
                                        <p:tgtEl>
                                          <p:spTgt spid="270"/>
                                        </p:tgtEl>
                                      </p:cBhvr>
                                    </p:animEffect>
                                    <p:set>
                                      <p:cBhvr>
                                        <p:cTn id="25" dur="1" fill="hold">
                                          <p:stCondLst>
                                            <p:cond delay="499"/>
                                          </p:stCondLst>
                                        </p:cTn>
                                        <p:tgtEl>
                                          <p:spTgt spid="270"/>
                                        </p:tgtEl>
                                        <p:attrNameLst>
                                          <p:attrName>style.visibility</p:attrName>
                                        </p:attrNameLst>
                                      </p:cBhvr>
                                      <p:to>
                                        <p:strVal val="hidden"/>
                                      </p:to>
                                    </p:set>
                                  </p:childTnLst>
                                </p:cTn>
                              </p:par>
                            </p:childTnLst>
                          </p:cTn>
                        </p:par>
                        <p:par>
                          <p:cTn id="26" fill="hold">
                            <p:stCondLst>
                              <p:cond delay="500"/>
                            </p:stCondLst>
                            <p:childTnLst>
                              <p:par>
                                <p:cTn id="27" presetID="12" presetClass="entr" presetSubtype="2" fill="hold" nodeType="afterEffect">
                                  <p:stCondLst>
                                    <p:cond delay="0"/>
                                  </p:stCondLst>
                                  <p:childTnLst>
                                    <p:set>
                                      <p:cBhvr>
                                        <p:cTn id="28" dur="1" fill="hold">
                                          <p:stCondLst>
                                            <p:cond delay="0"/>
                                          </p:stCondLst>
                                        </p:cTn>
                                        <p:tgtEl>
                                          <p:spTgt spid="248"/>
                                        </p:tgtEl>
                                        <p:attrNameLst>
                                          <p:attrName>style.visibility</p:attrName>
                                        </p:attrNameLst>
                                      </p:cBhvr>
                                      <p:to>
                                        <p:strVal val="visible"/>
                                      </p:to>
                                    </p:set>
                                    <p:anim calcmode="lin" valueType="num">
                                      <p:cBhvr additive="base">
                                        <p:cTn id="29" dur="500"/>
                                        <p:tgtEl>
                                          <p:spTgt spid="248"/>
                                        </p:tgtEl>
                                        <p:attrNameLst>
                                          <p:attrName>ppt_x</p:attrName>
                                        </p:attrNameLst>
                                      </p:cBhvr>
                                      <p:tavLst>
                                        <p:tav tm="0">
                                          <p:val>
                                            <p:strVal val="#ppt_x+#ppt_w*1.125000"/>
                                          </p:val>
                                        </p:tav>
                                        <p:tav tm="100000">
                                          <p:val>
                                            <p:strVal val="#ppt_x"/>
                                          </p:val>
                                        </p:tav>
                                      </p:tavLst>
                                    </p:anim>
                                    <p:animEffect transition="in" filter="wipe(left)">
                                      <p:cBhvr>
                                        <p:cTn id="30" dur="500"/>
                                        <p:tgtEl>
                                          <p:spTgt spid="24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03"/>
                                        </p:tgtEl>
                                        <p:attrNameLst>
                                          <p:attrName>style.visibility</p:attrName>
                                        </p:attrNameLst>
                                      </p:cBhvr>
                                      <p:to>
                                        <p:strVal val="visible"/>
                                      </p:to>
                                    </p:set>
                                    <p:animEffect transition="in" filter="dissolve">
                                      <p:cBhvr>
                                        <p:cTn id="35" dur="500"/>
                                        <p:tgtEl>
                                          <p:spTgt spid="203"/>
                                        </p:tgtEl>
                                      </p:cBhvr>
                                    </p:animEffect>
                                  </p:childTnLst>
                                </p:cTn>
                              </p:par>
                              <p:par>
                                <p:cTn id="36" presetID="10" presetClass="exit" presetSubtype="0" fill="hold" grpId="1" nodeType="withEffect">
                                  <p:stCondLst>
                                    <p:cond delay="0"/>
                                  </p:stCondLst>
                                  <p:childTnLst>
                                    <p:animEffect transition="out" filter="fade">
                                      <p:cBhvr>
                                        <p:cTn id="37" dur="500"/>
                                        <p:tgtEl>
                                          <p:spTgt spid="257"/>
                                        </p:tgtEl>
                                      </p:cBhvr>
                                    </p:animEffect>
                                    <p:set>
                                      <p:cBhvr>
                                        <p:cTn id="38" dur="1" fill="hold">
                                          <p:stCondLst>
                                            <p:cond delay="499"/>
                                          </p:stCondLst>
                                        </p:cTn>
                                        <p:tgtEl>
                                          <p:spTgt spid="257"/>
                                        </p:tgtEl>
                                        <p:attrNameLst>
                                          <p:attrName>style.visibility</p:attrName>
                                        </p:attrNameLst>
                                      </p:cBhvr>
                                      <p:to>
                                        <p:strVal val="hidden"/>
                                      </p:to>
                                    </p:set>
                                  </p:childTnLst>
                                </p:cTn>
                              </p:par>
                            </p:childTnLst>
                          </p:cTn>
                        </p:par>
                        <p:par>
                          <p:cTn id="39" fill="hold">
                            <p:stCondLst>
                              <p:cond delay="500"/>
                            </p:stCondLst>
                            <p:childTnLst>
                              <p:par>
                                <p:cTn id="40" presetID="9" presetClass="entr" presetSubtype="0" fill="hold" grpId="0" nodeType="afterEffect">
                                  <p:stCondLst>
                                    <p:cond delay="0"/>
                                  </p:stCondLst>
                                  <p:childTnLst>
                                    <p:set>
                                      <p:cBhvr>
                                        <p:cTn id="41" dur="1" fill="hold">
                                          <p:stCondLst>
                                            <p:cond delay="0"/>
                                          </p:stCondLst>
                                        </p:cTn>
                                        <p:tgtEl>
                                          <p:spTgt spid="263"/>
                                        </p:tgtEl>
                                        <p:attrNameLst>
                                          <p:attrName>style.visibility</p:attrName>
                                        </p:attrNameLst>
                                      </p:cBhvr>
                                      <p:to>
                                        <p:strVal val="visible"/>
                                      </p:to>
                                    </p:set>
                                    <p:animEffect transition="in" filter="dissolve">
                                      <p:cBhvr>
                                        <p:cTn id="42" dur="500"/>
                                        <p:tgtEl>
                                          <p:spTgt spid="263"/>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nodeType="clickEffect">
                                  <p:stCondLst>
                                    <p:cond delay="0"/>
                                  </p:stCondLst>
                                  <p:childTnLst>
                                    <p:set>
                                      <p:cBhvr>
                                        <p:cTn id="46" dur="1" fill="hold">
                                          <p:stCondLst>
                                            <p:cond delay="0"/>
                                          </p:stCondLst>
                                        </p:cTn>
                                        <p:tgtEl>
                                          <p:spTgt spid="251"/>
                                        </p:tgtEl>
                                        <p:attrNameLst>
                                          <p:attrName>style.visibility</p:attrName>
                                        </p:attrNameLst>
                                      </p:cBhvr>
                                      <p:to>
                                        <p:strVal val="visible"/>
                                      </p:to>
                                    </p:set>
                                    <p:anim calcmode="lin" valueType="num">
                                      <p:cBhvr additive="base">
                                        <p:cTn id="47" dur="500"/>
                                        <p:tgtEl>
                                          <p:spTgt spid="251"/>
                                        </p:tgtEl>
                                        <p:attrNameLst>
                                          <p:attrName>ppt_x</p:attrName>
                                        </p:attrNameLst>
                                      </p:cBhvr>
                                      <p:tavLst>
                                        <p:tav tm="0">
                                          <p:val>
                                            <p:strVal val="#ppt_x-#ppt_w*1.125000"/>
                                          </p:val>
                                        </p:tav>
                                        <p:tav tm="100000">
                                          <p:val>
                                            <p:strVal val="#ppt_x"/>
                                          </p:val>
                                        </p:tav>
                                      </p:tavLst>
                                    </p:anim>
                                    <p:animEffect transition="in" filter="wipe(right)">
                                      <p:cBhvr>
                                        <p:cTn id="48" dur="500"/>
                                        <p:tgtEl>
                                          <p:spTgt spid="251"/>
                                        </p:tgtEl>
                                      </p:cBhvr>
                                    </p:animEffect>
                                  </p:childTnLst>
                                </p:cTn>
                              </p:par>
                            </p:childTnLst>
                          </p:cTn>
                        </p:par>
                        <p:par>
                          <p:cTn id="49" fill="hold">
                            <p:stCondLst>
                              <p:cond delay="500"/>
                            </p:stCondLst>
                            <p:childTnLst>
                              <p:par>
                                <p:cTn id="50" presetID="12" presetClass="entr" presetSubtype="2" fill="hold" nodeType="afterEffect">
                                  <p:stCondLst>
                                    <p:cond delay="0"/>
                                  </p:stCondLst>
                                  <p:childTnLst>
                                    <p:set>
                                      <p:cBhvr>
                                        <p:cTn id="51" dur="1" fill="hold">
                                          <p:stCondLst>
                                            <p:cond delay="0"/>
                                          </p:stCondLst>
                                        </p:cTn>
                                        <p:tgtEl>
                                          <p:spTgt spid="254"/>
                                        </p:tgtEl>
                                        <p:attrNameLst>
                                          <p:attrName>style.visibility</p:attrName>
                                        </p:attrNameLst>
                                      </p:cBhvr>
                                      <p:to>
                                        <p:strVal val="visible"/>
                                      </p:to>
                                    </p:set>
                                    <p:anim calcmode="lin" valueType="num">
                                      <p:cBhvr additive="base">
                                        <p:cTn id="52" dur="500"/>
                                        <p:tgtEl>
                                          <p:spTgt spid="254"/>
                                        </p:tgtEl>
                                        <p:attrNameLst>
                                          <p:attrName>ppt_x</p:attrName>
                                        </p:attrNameLst>
                                      </p:cBhvr>
                                      <p:tavLst>
                                        <p:tav tm="0">
                                          <p:val>
                                            <p:strVal val="#ppt_x+#ppt_w*1.125000"/>
                                          </p:val>
                                        </p:tav>
                                        <p:tav tm="100000">
                                          <p:val>
                                            <p:strVal val="#ppt_x"/>
                                          </p:val>
                                        </p:tav>
                                      </p:tavLst>
                                    </p:anim>
                                    <p:animEffect transition="in" filter="wipe(left)">
                                      <p:cBhvr>
                                        <p:cTn id="53" dur="500"/>
                                        <p:tgtEl>
                                          <p:spTgt spid="25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261"/>
                                        </p:tgtEl>
                                        <p:attrNameLst>
                                          <p:attrName>style.visibility</p:attrName>
                                        </p:attrNameLst>
                                      </p:cBhvr>
                                      <p:to>
                                        <p:strVal val="visible"/>
                                      </p:to>
                                    </p:set>
                                    <p:animEffect transition="in" filter="wipe(right)">
                                      <p:cBhvr>
                                        <p:cTn id="58" dur="500"/>
                                        <p:tgtEl>
                                          <p:spTgt spid="261"/>
                                        </p:tgtEl>
                                      </p:cBhvr>
                                    </p:animEffect>
                                  </p:childTnLst>
                                </p:cTn>
                              </p:par>
                            </p:childTnLst>
                          </p:cTn>
                        </p:par>
                        <p:par>
                          <p:cTn id="59" fill="hold">
                            <p:stCondLst>
                              <p:cond delay="500"/>
                            </p:stCondLst>
                            <p:childTnLst>
                              <p:par>
                                <p:cTn id="60" presetID="22" presetClass="entr" presetSubtype="2" fill="hold" grpId="0" nodeType="afterEffect">
                                  <p:stCondLst>
                                    <p:cond delay="250"/>
                                  </p:stCondLst>
                                  <p:childTnLst>
                                    <p:set>
                                      <p:cBhvr>
                                        <p:cTn id="61" dur="1" fill="hold">
                                          <p:stCondLst>
                                            <p:cond delay="0"/>
                                          </p:stCondLst>
                                        </p:cTn>
                                        <p:tgtEl>
                                          <p:spTgt spid="211"/>
                                        </p:tgtEl>
                                        <p:attrNameLst>
                                          <p:attrName>style.visibility</p:attrName>
                                        </p:attrNameLst>
                                      </p:cBhvr>
                                      <p:to>
                                        <p:strVal val="visible"/>
                                      </p:to>
                                    </p:set>
                                    <p:animEffect transition="in" filter="wipe(right)">
                                      <p:cBhvr>
                                        <p:cTn id="62" dur="500"/>
                                        <p:tgtEl>
                                          <p:spTgt spid="211"/>
                                        </p:tgtEl>
                                      </p:cBhvr>
                                    </p:animEffect>
                                  </p:childTnLst>
                                </p:cTn>
                              </p:par>
                              <p:par>
                                <p:cTn id="63" presetID="22" presetClass="entr" presetSubtype="2" fill="hold" nodeType="withEffect">
                                  <p:stCondLst>
                                    <p:cond delay="250"/>
                                  </p:stCondLst>
                                  <p:childTnLst>
                                    <p:set>
                                      <p:cBhvr>
                                        <p:cTn id="64" dur="1" fill="hold">
                                          <p:stCondLst>
                                            <p:cond delay="0"/>
                                          </p:stCondLst>
                                        </p:cTn>
                                        <p:tgtEl>
                                          <p:spTgt spid="262"/>
                                        </p:tgtEl>
                                        <p:attrNameLst>
                                          <p:attrName>style.visibility</p:attrName>
                                        </p:attrNameLst>
                                      </p:cBhvr>
                                      <p:to>
                                        <p:strVal val="visible"/>
                                      </p:to>
                                    </p:set>
                                    <p:animEffect transition="in" filter="wipe(right)">
                                      <p:cBhvr>
                                        <p:cTn id="65" dur="500"/>
                                        <p:tgtEl>
                                          <p:spTgt spid="262"/>
                                        </p:tgtEl>
                                      </p:cBhvr>
                                    </p:animEffect>
                                  </p:childTnLst>
                                </p:cTn>
                              </p:par>
                              <p:par>
                                <p:cTn id="66" presetID="22" presetClass="entr" presetSubtype="2" fill="hold" grpId="0" nodeType="withEffect">
                                  <p:stCondLst>
                                    <p:cond delay="750"/>
                                  </p:stCondLst>
                                  <p:childTnLst>
                                    <p:set>
                                      <p:cBhvr>
                                        <p:cTn id="67" dur="1" fill="hold">
                                          <p:stCondLst>
                                            <p:cond delay="0"/>
                                          </p:stCondLst>
                                        </p:cTn>
                                        <p:tgtEl>
                                          <p:spTgt spid="212"/>
                                        </p:tgtEl>
                                        <p:attrNameLst>
                                          <p:attrName>style.visibility</p:attrName>
                                        </p:attrNameLst>
                                      </p:cBhvr>
                                      <p:to>
                                        <p:strVal val="visible"/>
                                      </p:to>
                                    </p:set>
                                    <p:animEffect transition="in" filter="wipe(right)">
                                      <p:cBhvr>
                                        <p:cTn id="68" dur="500"/>
                                        <p:tgtEl>
                                          <p:spTgt spid="212"/>
                                        </p:tgtEl>
                                      </p:cBhvr>
                                    </p:animEffect>
                                  </p:childTnLst>
                                </p:cTn>
                              </p:par>
                              <p:par>
                                <p:cTn id="69" presetID="22" presetClass="entr" presetSubtype="2" fill="hold" nodeType="withEffect">
                                  <p:stCondLst>
                                    <p:cond delay="500"/>
                                  </p:stCondLst>
                                  <p:childTnLst>
                                    <p:set>
                                      <p:cBhvr>
                                        <p:cTn id="70" dur="1" fill="hold">
                                          <p:stCondLst>
                                            <p:cond delay="0"/>
                                          </p:stCondLst>
                                        </p:cTn>
                                        <p:tgtEl>
                                          <p:spTgt spid="265"/>
                                        </p:tgtEl>
                                        <p:attrNameLst>
                                          <p:attrName>style.visibility</p:attrName>
                                        </p:attrNameLst>
                                      </p:cBhvr>
                                      <p:to>
                                        <p:strVal val="visible"/>
                                      </p:to>
                                    </p:set>
                                    <p:animEffect transition="in" filter="wipe(right)">
                                      <p:cBhvr>
                                        <p:cTn id="71" dur="500"/>
                                        <p:tgtEl>
                                          <p:spTgt spid="265"/>
                                        </p:tgtEl>
                                      </p:cBhvr>
                                    </p:animEffect>
                                  </p:childTnLst>
                                </p:cTn>
                              </p:par>
                              <p:par>
                                <p:cTn id="72" presetID="22" presetClass="entr" presetSubtype="2" fill="hold" grpId="0" nodeType="withEffect">
                                  <p:stCondLst>
                                    <p:cond delay="1000"/>
                                  </p:stCondLst>
                                  <p:childTnLst>
                                    <p:set>
                                      <p:cBhvr>
                                        <p:cTn id="73" dur="1" fill="hold">
                                          <p:stCondLst>
                                            <p:cond delay="0"/>
                                          </p:stCondLst>
                                        </p:cTn>
                                        <p:tgtEl>
                                          <p:spTgt spid="213"/>
                                        </p:tgtEl>
                                        <p:attrNameLst>
                                          <p:attrName>style.visibility</p:attrName>
                                        </p:attrNameLst>
                                      </p:cBhvr>
                                      <p:to>
                                        <p:strVal val="visible"/>
                                      </p:to>
                                    </p:set>
                                    <p:animEffect transition="in" filter="wipe(right)">
                                      <p:cBhvr>
                                        <p:cTn id="74" dur="500"/>
                                        <p:tgtEl>
                                          <p:spTgt spid="213"/>
                                        </p:tgtEl>
                                      </p:cBhvr>
                                    </p:animEffect>
                                  </p:childTnLst>
                                </p:cTn>
                              </p:par>
                              <p:par>
                                <p:cTn id="75" presetID="22" presetClass="entr" presetSubtype="2" fill="hold" nodeType="withEffect">
                                  <p:stCondLst>
                                    <p:cond delay="750"/>
                                  </p:stCondLst>
                                  <p:childTnLst>
                                    <p:set>
                                      <p:cBhvr>
                                        <p:cTn id="76" dur="1" fill="hold">
                                          <p:stCondLst>
                                            <p:cond delay="0"/>
                                          </p:stCondLst>
                                        </p:cTn>
                                        <p:tgtEl>
                                          <p:spTgt spid="266"/>
                                        </p:tgtEl>
                                        <p:attrNameLst>
                                          <p:attrName>style.visibility</p:attrName>
                                        </p:attrNameLst>
                                      </p:cBhvr>
                                      <p:to>
                                        <p:strVal val="visible"/>
                                      </p:to>
                                    </p:set>
                                    <p:animEffect transition="in" filter="wipe(right)">
                                      <p:cBhvr>
                                        <p:cTn id="77" dur="500"/>
                                        <p:tgtEl>
                                          <p:spTgt spid="266"/>
                                        </p:tgtEl>
                                      </p:cBhvr>
                                    </p:animEffect>
                                  </p:childTnLst>
                                </p:cTn>
                              </p:par>
                              <p:par>
                                <p:cTn id="78" presetID="22" presetClass="entr" presetSubtype="2" fill="hold" grpId="0" nodeType="withEffect">
                                  <p:stCondLst>
                                    <p:cond delay="1250"/>
                                  </p:stCondLst>
                                  <p:childTnLst>
                                    <p:set>
                                      <p:cBhvr>
                                        <p:cTn id="79" dur="1" fill="hold">
                                          <p:stCondLst>
                                            <p:cond delay="0"/>
                                          </p:stCondLst>
                                        </p:cTn>
                                        <p:tgtEl>
                                          <p:spTgt spid="214"/>
                                        </p:tgtEl>
                                        <p:attrNameLst>
                                          <p:attrName>style.visibility</p:attrName>
                                        </p:attrNameLst>
                                      </p:cBhvr>
                                      <p:to>
                                        <p:strVal val="visible"/>
                                      </p:to>
                                    </p:set>
                                    <p:animEffect transition="in" filter="wipe(right)">
                                      <p:cBhvr>
                                        <p:cTn id="80" dur="500"/>
                                        <p:tgtEl>
                                          <p:spTgt spid="214"/>
                                        </p:tgtEl>
                                      </p:cBhvr>
                                    </p:animEffect>
                                  </p:childTnLst>
                                </p:cTn>
                              </p:par>
                              <p:par>
                                <p:cTn id="81" presetID="22" presetClass="entr" presetSubtype="2" fill="hold" nodeType="withEffect">
                                  <p:stCondLst>
                                    <p:cond delay="1000"/>
                                  </p:stCondLst>
                                  <p:childTnLst>
                                    <p:set>
                                      <p:cBhvr>
                                        <p:cTn id="82" dur="1" fill="hold">
                                          <p:stCondLst>
                                            <p:cond delay="0"/>
                                          </p:stCondLst>
                                        </p:cTn>
                                        <p:tgtEl>
                                          <p:spTgt spid="267"/>
                                        </p:tgtEl>
                                        <p:attrNameLst>
                                          <p:attrName>style.visibility</p:attrName>
                                        </p:attrNameLst>
                                      </p:cBhvr>
                                      <p:to>
                                        <p:strVal val="visible"/>
                                      </p:to>
                                    </p:set>
                                    <p:animEffect transition="in" filter="wipe(right)">
                                      <p:cBhvr>
                                        <p:cTn id="83" dur="500"/>
                                        <p:tgtEl>
                                          <p:spTgt spid="267"/>
                                        </p:tgtEl>
                                      </p:cBhvr>
                                    </p:animEffect>
                                  </p:childTnLst>
                                </p:cTn>
                              </p:par>
                              <p:par>
                                <p:cTn id="84" presetID="22" presetClass="entr" presetSubtype="2" fill="hold" grpId="0" nodeType="withEffect">
                                  <p:stCondLst>
                                    <p:cond delay="1500"/>
                                  </p:stCondLst>
                                  <p:childTnLst>
                                    <p:set>
                                      <p:cBhvr>
                                        <p:cTn id="85" dur="1" fill="hold">
                                          <p:stCondLst>
                                            <p:cond delay="0"/>
                                          </p:stCondLst>
                                        </p:cTn>
                                        <p:tgtEl>
                                          <p:spTgt spid="215"/>
                                        </p:tgtEl>
                                        <p:attrNameLst>
                                          <p:attrName>style.visibility</p:attrName>
                                        </p:attrNameLst>
                                      </p:cBhvr>
                                      <p:to>
                                        <p:strVal val="visible"/>
                                      </p:to>
                                    </p:set>
                                    <p:animEffect transition="in" filter="wipe(right)">
                                      <p:cBhvr>
                                        <p:cTn id="86" dur="500"/>
                                        <p:tgtEl>
                                          <p:spTgt spid="215"/>
                                        </p:tgtEl>
                                      </p:cBhvr>
                                    </p:animEffect>
                                  </p:childTnLst>
                                </p:cTn>
                              </p:par>
                              <p:par>
                                <p:cTn id="87" presetID="22" presetClass="entr" presetSubtype="2" fill="hold" nodeType="withEffect">
                                  <p:stCondLst>
                                    <p:cond delay="1250"/>
                                  </p:stCondLst>
                                  <p:childTnLst>
                                    <p:set>
                                      <p:cBhvr>
                                        <p:cTn id="88" dur="1" fill="hold">
                                          <p:stCondLst>
                                            <p:cond delay="0"/>
                                          </p:stCondLst>
                                        </p:cTn>
                                        <p:tgtEl>
                                          <p:spTgt spid="268"/>
                                        </p:tgtEl>
                                        <p:attrNameLst>
                                          <p:attrName>style.visibility</p:attrName>
                                        </p:attrNameLst>
                                      </p:cBhvr>
                                      <p:to>
                                        <p:strVal val="visible"/>
                                      </p:to>
                                    </p:set>
                                    <p:animEffect transition="in" filter="wipe(right)">
                                      <p:cBhvr>
                                        <p:cTn id="89" dur="500"/>
                                        <p:tgtEl>
                                          <p:spTgt spid="268"/>
                                        </p:tgtEl>
                                      </p:cBhvr>
                                    </p:animEffect>
                                  </p:childTnLst>
                                </p:cTn>
                              </p:par>
                              <p:par>
                                <p:cTn id="90" presetID="22" presetClass="entr" presetSubtype="2" fill="hold" grpId="0" nodeType="withEffect">
                                  <p:stCondLst>
                                    <p:cond delay="1750"/>
                                  </p:stCondLst>
                                  <p:childTnLst>
                                    <p:set>
                                      <p:cBhvr>
                                        <p:cTn id="91" dur="1" fill="hold">
                                          <p:stCondLst>
                                            <p:cond delay="0"/>
                                          </p:stCondLst>
                                        </p:cTn>
                                        <p:tgtEl>
                                          <p:spTgt spid="216"/>
                                        </p:tgtEl>
                                        <p:attrNameLst>
                                          <p:attrName>style.visibility</p:attrName>
                                        </p:attrNameLst>
                                      </p:cBhvr>
                                      <p:to>
                                        <p:strVal val="visible"/>
                                      </p:to>
                                    </p:set>
                                    <p:animEffect transition="in" filter="wipe(right)">
                                      <p:cBhvr>
                                        <p:cTn id="92" dur="500"/>
                                        <p:tgtEl>
                                          <p:spTgt spid="21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grpId="0" nodeType="clickEffect">
                                  <p:stCondLst>
                                    <p:cond delay="0"/>
                                  </p:stCondLst>
                                  <p:childTnLst>
                                    <p:set>
                                      <p:cBhvr>
                                        <p:cTn id="96" dur="1" fill="hold">
                                          <p:stCondLst>
                                            <p:cond delay="0"/>
                                          </p:stCondLst>
                                        </p:cTn>
                                        <p:tgtEl>
                                          <p:spTgt spid="258"/>
                                        </p:tgtEl>
                                        <p:attrNameLst>
                                          <p:attrName>style.visibility</p:attrName>
                                        </p:attrNameLst>
                                      </p:cBhvr>
                                      <p:to>
                                        <p:strVal val="visible"/>
                                      </p:to>
                                    </p:set>
                                    <p:animEffect transition="in" filter="wipe(right)">
                                      <p:cBhvr>
                                        <p:cTn id="97" dur="500"/>
                                        <p:tgtEl>
                                          <p:spTgt spid="258"/>
                                        </p:tgtEl>
                                      </p:cBhvr>
                                    </p:animEffect>
                                  </p:childTnLst>
                                </p:cTn>
                              </p:par>
                            </p:childTnLst>
                          </p:cTn>
                        </p:par>
                        <p:par>
                          <p:cTn id="98" fill="hold">
                            <p:stCondLst>
                              <p:cond delay="500"/>
                            </p:stCondLst>
                            <p:childTnLst>
                              <p:par>
                                <p:cTn id="99" presetID="22" presetClass="entr" presetSubtype="4" fill="hold" nodeType="afterEffect">
                                  <p:stCondLst>
                                    <p:cond delay="0"/>
                                  </p:stCondLst>
                                  <p:childTnLst>
                                    <p:set>
                                      <p:cBhvr>
                                        <p:cTn id="100" dur="1" fill="hold">
                                          <p:stCondLst>
                                            <p:cond delay="0"/>
                                          </p:stCondLst>
                                        </p:cTn>
                                        <p:tgtEl>
                                          <p:spTgt spid="202">
                                            <p:txEl>
                                              <p:pRg st="2" end="2"/>
                                            </p:txEl>
                                          </p:spTgt>
                                        </p:tgtEl>
                                        <p:attrNameLst>
                                          <p:attrName>style.visibility</p:attrName>
                                        </p:attrNameLst>
                                      </p:cBhvr>
                                      <p:to>
                                        <p:strVal val="visible"/>
                                      </p:to>
                                    </p:set>
                                    <p:animEffect transition="in" filter="wipe(down)">
                                      <p:cBhvr>
                                        <p:cTn id="101" dur="500"/>
                                        <p:tgtEl>
                                          <p:spTgt spid="20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p:bldP spid="212" grpId="0" animBg="1"/>
      <p:bldP spid="213" grpId="0" animBg="1"/>
      <p:bldP spid="214" grpId="0" animBg="1"/>
      <p:bldP spid="215" grpId="0" animBg="1"/>
      <p:bldP spid="216" grpId="0" animBg="1"/>
      <p:bldP spid="243" grpId="0" animBg="1"/>
      <p:bldP spid="257" grpId="0" animBg="1"/>
      <p:bldP spid="257" grpId="1" animBg="1"/>
      <p:bldP spid="258" grpId="0" animBg="1"/>
      <p:bldP spid="263" grpId="0"/>
      <p:bldP spid="270" grpId="0" animBg="1"/>
      <p:bldP spid="27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2DAC631B-07F1-4ED3-9927-7EECC380DE9D}"/>
              </a:ext>
            </a:extLst>
          </p:cNvPr>
          <p:cNvSpPr>
            <a:spLocks noGrp="1"/>
          </p:cNvSpPr>
          <p:nvPr>
            <p:ph type="title"/>
          </p:nvPr>
        </p:nvSpPr>
        <p:spPr>
          <a:xfrm>
            <a:off x="269239" y="676590"/>
            <a:ext cx="11653523" cy="2356927"/>
          </a:xfrm>
        </p:spPr>
        <p:txBody>
          <a:bodyPr/>
          <a:lstStyle/>
          <a:p>
            <a:r>
              <a:rPr lang="en-US" spc="400" dirty="0">
                <a:latin typeface="Final Frontier Old Style" panose="020B0000000000000000" pitchFamily="34" charset="0"/>
              </a:rPr>
              <a:t>Teleporting</a:t>
            </a:r>
            <a:br>
              <a:rPr lang="en-US" spc="400" dirty="0">
                <a:latin typeface="Final Frontier Old Style" panose="020B0000000000000000" pitchFamily="34" charset="0"/>
              </a:rPr>
            </a:br>
            <a:r>
              <a:rPr lang="en-US" spc="400" dirty="0">
                <a:latin typeface="Final Frontier Old Style" panose="020B0000000000000000" pitchFamily="34" charset="0"/>
              </a:rPr>
              <a:t>	Containers</a:t>
            </a:r>
          </a:p>
        </p:txBody>
      </p:sp>
      <p:sp>
        <p:nvSpPr>
          <p:cNvPr id="73" name="Freeform: Shape 72">
            <a:extLst>
              <a:ext uri="{FF2B5EF4-FFF2-40B4-BE49-F238E27FC236}">
                <a16:creationId xmlns:a16="http://schemas.microsoft.com/office/drawing/2014/main" id="{2B3E71BC-D604-4D9B-BD11-83D7E73E906C}"/>
              </a:ext>
            </a:extLst>
          </p:cNvPr>
          <p:cNvSpPr/>
          <p:nvPr/>
        </p:nvSpPr>
        <p:spPr>
          <a:xfrm>
            <a:off x="9067800" y="5332063"/>
            <a:ext cx="2506075" cy="889210"/>
          </a:xfrm>
          <a:custGeom>
            <a:avLst/>
            <a:gdLst>
              <a:gd name="connsiteX0" fmla="*/ 2184308 w 2506075"/>
              <a:gd name="connsiteY0" fmla="*/ 229360 h 1014798"/>
              <a:gd name="connsiteX1" fmla="*/ 2369023 w 2506075"/>
              <a:gd name="connsiteY1" fmla="*/ 350200 h 1014798"/>
              <a:gd name="connsiteX2" fmla="*/ 2450282 w 2506075"/>
              <a:gd name="connsiteY2" fmla="*/ 507399 h 1014798"/>
              <a:gd name="connsiteX3" fmla="*/ 2369023 w 2506075"/>
              <a:gd name="connsiteY3" fmla="*/ 664599 h 1014798"/>
              <a:gd name="connsiteX4" fmla="*/ 2118127 w 2506075"/>
              <a:gd name="connsiteY4" fmla="*/ 814452 h 1014798"/>
              <a:gd name="connsiteX5" fmla="*/ 1253038 w 2506075"/>
              <a:gd name="connsiteY5" fmla="*/ 959004 h 1014798"/>
              <a:gd name="connsiteX6" fmla="*/ 387949 w 2506075"/>
              <a:gd name="connsiteY6" fmla="*/ 814452 h 1014798"/>
              <a:gd name="connsiteX7" fmla="*/ 137053 w 2506075"/>
              <a:gd name="connsiteY7" fmla="*/ 664599 h 1014798"/>
              <a:gd name="connsiteX8" fmla="*/ 55794 w 2506075"/>
              <a:gd name="connsiteY8" fmla="*/ 507399 h 1014798"/>
              <a:gd name="connsiteX9" fmla="*/ 137053 w 2506075"/>
              <a:gd name="connsiteY9" fmla="*/ 350200 h 1014798"/>
              <a:gd name="connsiteX10" fmla="*/ 340333 w 2506075"/>
              <a:gd name="connsiteY10" fmla="*/ 220758 h 1014798"/>
              <a:gd name="connsiteX11" fmla="*/ 340333 w 2506075"/>
              <a:gd name="connsiteY11" fmla="*/ 159756 h 1014798"/>
              <a:gd name="connsiteX12" fmla="*/ 0 w 2506075"/>
              <a:gd name="connsiteY12" fmla="*/ 507399 h 1014798"/>
              <a:gd name="connsiteX13" fmla="*/ 1253038 w 2506075"/>
              <a:gd name="connsiteY13" fmla="*/ 1014798 h 1014798"/>
              <a:gd name="connsiteX14" fmla="*/ 2506076 w 2506075"/>
              <a:gd name="connsiteY14" fmla="*/ 507399 h 1014798"/>
              <a:gd name="connsiteX15" fmla="*/ 2184308 w 2506075"/>
              <a:gd name="connsiteY15" fmla="*/ 167893 h 1014798"/>
              <a:gd name="connsiteX16" fmla="*/ 2184308 w 2506075"/>
              <a:gd name="connsiteY16" fmla="*/ 229360 h 1014798"/>
              <a:gd name="connsiteX17" fmla="*/ 1980112 w 2506075"/>
              <a:gd name="connsiteY17" fmla="*/ 94106 h 1014798"/>
              <a:gd name="connsiteX18" fmla="*/ 1980112 w 2506075"/>
              <a:gd name="connsiteY18" fmla="*/ 152224 h 1014798"/>
              <a:gd name="connsiteX19" fmla="*/ 1683093 w 2506075"/>
              <a:gd name="connsiteY19" fmla="*/ 87085 h 1014798"/>
              <a:gd name="connsiteX20" fmla="*/ 1683093 w 2506075"/>
              <a:gd name="connsiteY20" fmla="*/ 30687 h 1014798"/>
              <a:gd name="connsiteX21" fmla="*/ 1980112 w 2506075"/>
              <a:gd name="connsiteY21" fmla="*/ 94106 h 1014798"/>
              <a:gd name="connsiteX22" fmla="*/ 1253038 w 2506075"/>
              <a:gd name="connsiteY22" fmla="*/ 0 h 1014798"/>
              <a:gd name="connsiteX23" fmla="*/ 1485080 w 2506075"/>
              <a:gd name="connsiteY23" fmla="*/ 8695 h 1014798"/>
              <a:gd name="connsiteX24" fmla="*/ 1485080 w 2506075"/>
              <a:gd name="connsiteY24" fmla="*/ 64628 h 1014798"/>
              <a:gd name="connsiteX25" fmla="*/ 1253038 w 2506075"/>
              <a:gd name="connsiteY25" fmla="*/ 55794 h 1014798"/>
              <a:gd name="connsiteX26" fmla="*/ 1076683 w 2506075"/>
              <a:gd name="connsiteY26" fmla="*/ 60862 h 1014798"/>
              <a:gd name="connsiteX27" fmla="*/ 1076683 w 2506075"/>
              <a:gd name="connsiteY27" fmla="*/ 4975 h 1014798"/>
              <a:gd name="connsiteX28" fmla="*/ 1253038 w 2506075"/>
              <a:gd name="connsiteY28" fmla="*/ 0 h 1014798"/>
              <a:gd name="connsiteX29" fmla="*/ 878675 w 2506075"/>
              <a:gd name="connsiteY29" fmla="*/ 23015 h 1014798"/>
              <a:gd name="connsiteX30" fmla="*/ 538341 w 2506075"/>
              <a:gd name="connsiteY30" fmla="*/ 90572 h 1014798"/>
              <a:gd name="connsiteX31" fmla="*/ 538341 w 2506075"/>
              <a:gd name="connsiteY31" fmla="*/ 148598 h 1014798"/>
              <a:gd name="connsiteX32" fmla="*/ 878675 w 2506075"/>
              <a:gd name="connsiteY32" fmla="*/ 79274 h 1014798"/>
              <a:gd name="connsiteX33" fmla="*/ 878675 w 2506075"/>
              <a:gd name="connsiteY33" fmla="*/ 23015 h 101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06075" h="1014798">
                <a:moveTo>
                  <a:pt x="2184308" y="229360"/>
                </a:moveTo>
                <a:cubicBezTo>
                  <a:pt x="2262238" y="266509"/>
                  <a:pt x="2324411" y="307471"/>
                  <a:pt x="2369023" y="350200"/>
                </a:cubicBezTo>
                <a:cubicBezTo>
                  <a:pt x="2425477" y="404227"/>
                  <a:pt x="2450282" y="457370"/>
                  <a:pt x="2450282" y="507399"/>
                </a:cubicBezTo>
                <a:cubicBezTo>
                  <a:pt x="2450282" y="557428"/>
                  <a:pt x="2425477" y="610572"/>
                  <a:pt x="2369023" y="664599"/>
                </a:cubicBezTo>
                <a:cubicBezTo>
                  <a:pt x="2312424" y="718765"/>
                  <a:pt x="2227571" y="770142"/>
                  <a:pt x="2118127" y="814452"/>
                </a:cubicBezTo>
                <a:cubicBezTo>
                  <a:pt x="1899531" y="902978"/>
                  <a:pt x="1593701" y="959004"/>
                  <a:pt x="1253038" y="959004"/>
                </a:cubicBezTo>
                <a:cubicBezTo>
                  <a:pt x="912374" y="959004"/>
                  <a:pt x="606545" y="902978"/>
                  <a:pt x="387949" y="814452"/>
                </a:cubicBezTo>
                <a:cubicBezTo>
                  <a:pt x="278505" y="770142"/>
                  <a:pt x="193651" y="718765"/>
                  <a:pt x="137053" y="664599"/>
                </a:cubicBezTo>
                <a:cubicBezTo>
                  <a:pt x="80599" y="610572"/>
                  <a:pt x="55794" y="557428"/>
                  <a:pt x="55794" y="507399"/>
                </a:cubicBezTo>
                <a:cubicBezTo>
                  <a:pt x="55794" y="457370"/>
                  <a:pt x="80599" y="404227"/>
                  <a:pt x="137053" y="350200"/>
                </a:cubicBezTo>
                <a:cubicBezTo>
                  <a:pt x="185157" y="304123"/>
                  <a:pt x="253662" y="260139"/>
                  <a:pt x="340333" y="220758"/>
                </a:cubicBezTo>
                <a:lnTo>
                  <a:pt x="340333" y="159756"/>
                </a:lnTo>
                <a:cubicBezTo>
                  <a:pt x="129302" y="250561"/>
                  <a:pt x="0" y="372843"/>
                  <a:pt x="0" y="507399"/>
                </a:cubicBezTo>
                <a:cubicBezTo>
                  <a:pt x="0" y="787624"/>
                  <a:pt x="561003" y="1014798"/>
                  <a:pt x="1253038" y="1014798"/>
                </a:cubicBezTo>
                <a:cubicBezTo>
                  <a:pt x="1945073" y="1014798"/>
                  <a:pt x="2506076" y="787624"/>
                  <a:pt x="2506076" y="507399"/>
                </a:cubicBezTo>
                <a:cubicBezTo>
                  <a:pt x="2506076" y="376842"/>
                  <a:pt x="2384329" y="257815"/>
                  <a:pt x="2184308" y="167893"/>
                </a:cubicBezTo>
                <a:lnTo>
                  <a:pt x="2184308" y="229360"/>
                </a:lnTo>
                <a:close/>
                <a:moveTo>
                  <a:pt x="1980112" y="94106"/>
                </a:moveTo>
                <a:lnTo>
                  <a:pt x="1980112" y="152224"/>
                </a:lnTo>
                <a:cubicBezTo>
                  <a:pt x="1890195" y="125397"/>
                  <a:pt x="1790384" y="103312"/>
                  <a:pt x="1683093" y="87085"/>
                </a:cubicBezTo>
                <a:lnTo>
                  <a:pt x="1683093" y="30687"/>
                </a:lnTo>
                <a:cubicBezTo>
                  <a:pt x="1789608" y="46402"/>
                  <a:pt x="1889358" y="67882"/>
                  <a:pt x="1980112" y="94106"/>
                </a:cubicBezTo>
                <a:close/>
                <a:moveTo>
                  <a:pt x="1253038" y="0"/>
                </a:moveTo>
                <a:cubicBezTo>
                  <a:pt x="1332321" y="0"/>
                  <a:pt x="1409884" y="2976"/>
                  <a:pt x="1485080" y="8695"/>
                </a:cubicBezTo>
                <a:lnTo>
                  <a:pt x="1485080" y="64628"/>
                </a:lnTo>
                <a:cubicBezTo>
                  <a:pt x="1410075" y="58816"/>
                  <a:pt x="1332502" y="55794"/>
                  <a:pt x="1253038" y="55794"/>
                </a:cubicBezTo>
                <a:cubicBezTo>
                  <a:pt x="1193078" y="55794"/>
                  <a:pt x="1134202" y="57514"/>
                  <a:pt x="1076683" y="60862"/>
                </a:cubicBezTo>
                <a:lnTo>
                  <a:pt x="1076683" y="4975"/>
                </a:lnTo>
                <a:cubicBezTo>
                  <a:pt x="1134304" y="1674"/>
                  <a:pt x="1193180" y="0"/>
                  <a:pt x="1253038" y="0"/>
                </a:cubicBezTo>
                <a:close/>
                <a:moveTo>
                  <a:pt x="878675" y="23015"/>
                </a:moveTo>
                <a:cubicBezTo>
                  <a:pt x="756063" y="38544"/>
                  <a:pt x="641546" y="61513"/>
                  <a:pt x="538341" y="90572"/>
                </a:cubicBezTo>
                <a:lnTo>
                  <a:pt x="538341" y="148598"/>
                </a:lnTo>
                <a:cubicBezTo>
                  <a:pt x="640537" y="118888"/>
                  <a:pt x="755129" y="95268"/>
                  <a:pt x="878675" y="79274"/>
                </a:cubicBezTo>
                <a:lnTo>
                  <a:pt x="878675" y="23015"/>
                </a:lnTo>
                <a:close/>
              </a:path>
            </a:pathLst>
          </a:custGeom>
          <a:solidFill>
            <a:srgbClr val="0078D4"/>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0BE6DBF2-EC62-40EA-9D1D-3F063A998215}"/>
              </a:ext>
            </a:extLst>
          </p:cNvPr>
          <p:cNvSpPr/>
          <p:nvPr/>
        </p:nvSpPr>
        <p:spPr>
          <a:xfrm>
            <a:off x="9067800" y="1066800"/>
            <a:ext cx="2506075" cy="630667"/>
          </a:xfrm>
          <a:custGeom>
            <a:avLst/>
            <a:gdLst>
              <a:gd name="connsiteX0" fmla="*/ 2371850 w 2506075"/>
              <a:gd name="connsiteY0" fmla="*/ 571813 h 884863"/>
              <a:gd name="connsiteX1" fmla="*/ 2450282 w 2506075"/>
              <a:gd name="connsiteY1" fmla="*/ 442432 h 884863"/>
              <a:gd name="connsiteX2" fmla="*/ 2371850 w 2506075"/>
              <a:gd name="connsiteY2" fmla="*/ 313050 h 884863"/>
              <a:gd name="connsiteX3" fmla="*/ 2120494 w 2506075"/>
              <a:gd name="connsiteY3" fmla="*/ 182195 h 884863"/>
              <a:gd name="connsiteX4" fmla="*/ 1253038 w 2506075"/>
              <a:gd name="connsiteY4" fmla="*/ 55794 h 884863"/>
              <a:gd name="connsiteX5" fmla="*/ 385582 w 2506075"/>
              <a:gd name="connsiteY5" fmla="*/ 182195 h 884863"/>
              <a:gd name="connsiteX6" fmla="*/ 134226 w 2506075"/>
              <a:gd name="connsiteY6" fmla="*/ 313050 h 884863"/>
              <a:gd name="connsiteX7" fmla="*/ 55794 w 2506075"/>
              <a:gd name="connsiteY7" fmla="*/ 442432 h 884863"/>
              <a:gd name="connsiteX8" fmla="*/ 134226 w 2506075"/>
              <a:gd name="connsiteY8" fmla="*/ 571813 h 884863"/>
              <a:gd name="connsiteX9" fmla="*/ 352706 w 2506075"/>
              <a:gd name="connsiteY9" fmla="*/ 690594 h 884863"/>
              <a:gd name="connsiteX10" fmla="*/ 352706 w 2506075"/>
              <a:gd name="connsiteY10" fmla="*/ 750144 h 884863"/>
              <a:gd name="connsiteX11" fmla="*/ 0 w 2506075"/>
              <a:gd name="connsiteY11" fmla="*/ 442432 h 884863"/>
              <a:gd name="connsiteX12" fmla="*/ 1253038 w 2506075"/>
              <a:gd name="connsiteY12" fmla="*/ 0 h 884863"/>
              <a:gd name="connsiteX13" fmla="*/ 2506076 w 2506075"/>
              <a:gd name="connsiteY13" fmla="*/ 442432 h 884863"/>
              <a:gd name="connsiteX14" fmla="*/ 2165742 w 2506075"/>
              <a:gd name="connsiteY14" fmla="*/ 745569 h 884863"/>
              <a:gd name="connsiteX15" fmla="*/ 2165742 w 2506075"/>
              <a:gd name="connsiteY15" fmla="*/ 685795 h 884863"/>
              <a:gd name="connsiteX16" fmla="*/ 2371850 w 2506075"/>
              <a:gd name="connsiteY16" fmla="*/ 571813 h 884863"/>
              <a:gd name="connsiteX17" fmla="*/ 544530 w 2506075"/>
              <a:gd name="connsiteY17" fmla="*/ 807394 h 884863"/>
              <a:gd name="connsiteX18" fmla="*/ 878675 w 2506075"/>
              <a:gd name="connsiteY18" fmla="*/ 864778 h 884863"/>
              <a:gd name="connsiteX19" fmla="*/ 878675 w 2506075"/>
              <a:gd name="connsiteY19" fmla="*/ 808640 h 884863"/>
              <a:gd name="connsiteX20" fmla="*/ 544530 w 2506075"/>
              <a:gd name="connsiteY20" fmla="*/ 749940 h 884863"/>
              <a:gd name="connsiteX21" fmla="*/ 544530 w 2506075"/>
              <a:gd name="connsiteY21" fmla="*/ 807394 h 884863"/>
              <a:gd name="connsiteX22" fmla="*/ 1253038 w 2506075"/>
              <a:gd name="connsiteY22" fmla="*/ 884863 h 884863"/>
              <a:gd name="connsiteX23" fmla="*/ 1070499 w 2506075"/>
              <a:gd name="connsiteY23" fmla="*/ 880200 h 884863"/>
              <a:gd name="connsiteX24" fmla="*/ 1070499 w 2506075"/>
              <a:gd name="connsiteY24" fmla="*/ 824332 h 884863"/>
              <a:gd name="connsiteX25" fmla="*/ 1253038 w 2506075"/>
              <a:gd name="connsiteY25" fmla="*/ 829069 h 884863"/>
              <a:gd name="connsiteX26" fmla="*/ 1497457 w 2506075"/>
              <a:gd name="connsiteY26" fmla="*/ 820519 h 884863"/>
              <a:gd name="connsiteX27" fmla="*/ 1497457 w 2506075"/>
              <a:gd name="connsiteY27" fmla="*/ 876448 h 884863"/>
              <a:gd name="connsiteX28" fmla="*/ 1253038 w 2506075"/>
              <a:gd name="connsiteY28" fmla="*/ 884863 h 884863"/>
              <a:gd name="connsiteX29" fmla="*/ 1689281 w 2506075"/>
              <a:gd name="connsiteY29" fmla="*/ 857310 h 884863"/>
              <a:gd name="connsiteX30" fmla="*/ 1973923 w 2506075"/>
              <a:gd name="connsiteY30" fmla="*/ 804357 h 884863"/>
              <a:gd name="connsiteX31" fmla="*/ 1973923 w 2506075"/>
              <a:gd name="connsiteY31" fmla="*/ 746815 h 884863"/>
              <a:gd name="connsiteX32" fmla="*/ 1689281 w 2506075"/>
              <a:gd name="connsiteY32" fmla="*/ 801028 h 884863"/>
              <a:gd name="connsiteX33" fmla="*/ 1689281 w 2506075"/>
              <a:gd name="connsiteY33" fmla="*/ 857310 h 88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06075" h="884863">
                <a:moveTo>
                  <a:pt x="2371850" y="571813"/>
                </a:moveTo>
                <a:cubicBezTo>
                  <a:pt x="2428597" y="524444"/>
                  <a:pt x="2450282" y="480460"/>
                  <a:pt x="2450282" y="442432"/>
                </a:cubicBezTo>
                <a:cubicBezTo>
                  <a:pt x="2450282" y="404399"/>
                  <a:pt x="2428597" y="360419"/>
                  <a:pt x="2371850" y="313050"/>
                </a:cubicBezTo>
                <a:cubicBezTo>
                  <a:pt x="2315419" y="265937"/>
                  <a:pt x="2230422" y="221009"/>
                  <a:pt x="2120494" y="182195"/>
                </a:cubicBezTo>
                <a:cubicBezTo>
                  <a:pt x="1901135" y="104744"/>
                  <a:pt x="1594450" y="55794"/>
                  <a:pt x="1253038" y="55794"/>
                </a:cubicBezTo>
                <a:cubicBezTo>
                  <a:pt x="911626" y="55794"/>
                  <a:pt x="604941" y="104744"/>
                  <a:pt x="385582" y="182195"/>
                </a:cubicBezTo>
                <a:cubicBezTo>
                  <a:pt x="275654" y="221009"/>
                  <a:pt x="190657" y="265937"/>
                  <a:pt x="134226" y="313050"/>
                </a:cubicBezTo>
                <a:cubicBezTo>
                  <a:pt x="77479" y="360419"/>
                  <a:pt x="55794" y="404399"/>
                  <a:pt x="55794" y="442432"/>
                </a:cubicBezTo>
                <a:cubicBezTo>
                  <a:pt x="55794" y="480460"/>
                  <a:pt x="77479" y="524444"/>
                  <a:pt x="134226" y="571813"/>
                </a:cubicBezTo>
                <a:cubicBezTo>
                  <a:pt x="184896" y="614114"/>
                  <a:pt x="258600" y="654658"/>
                  <a:pt x="352706" y="690594"/>
                </a:cubicBezTo>
                <a:lnTo>
                  <a:pt x="352706" y="750144"/>
                </a:lnTo>
                <a:cubicBezTo>
                  <a:pt x="134370" y="670517"/>
                  <a:pt x="0" y="562017"/>
                  <a:pt x="0" y="442432"/>
                </a:cubicBezTo>
                <a:cubicBezTo>
                  <a:pt x="0" y="198082"/>
                  <a:pt x="561003" y="0"/>
                  <a:pt x="1253038" y="0"/>
                </a:cubicBezTo>
                <a:cubicBezTo>
                  <a:pt x="1945073" y="0"/>
                  <a:pt x="2506076" y="198082"/>
                  <a:pt x="2506076" y="442432"/>
                </a:cubicBezTo>
                <a:cubicBezTo>
                  <a:pt x="2506076" y="559738"/>
                  <a:pt x="2376774" y="666384"/>
                  <a:pt x="2165742" y="745569"/>
                </a:cubicBezTo>
                <a:lnTo>
                  <a:pt x="2165742" y="685795"/>
                </a:lnTo>
                <a:cubicBezTo>
                  <a:pt x="2253953" y="651064"/>
                  <a:pt x="2323421" y="612240"/>
                  <a:pt x="2371850" y="571813"/>
                </a:cubicBezTo>
                <a:close/>
                <a:moveTo>
                  <a:pt x="544530" y="807394"/>
                </a:moveTo>
                <a:cubicBezTo>
                  <a:pt x="646117" y="832031"/>
                  <a:pt x="758504" y="851513"/>
                  <a:pt x="878675" y="864778"/>
                </a:cubicBezTo>
                <a:lnTo>
                  <a:pt x="878675" y="808640"/>
                </a:lnTo>
                <a:cubicBezTo>
                  <a:pt x="757700" y="795035"/>
                  <a:pt x="645247" y="775056"/>
                  <a:pt x="544530" y="749940"/>
                </a:cubicBezTo>
                <a:lnTo>
                  <a:pt x="544530" y="807394"/>
                </a:lnTo>
                <a:close/>
                <a:moveTo>
                  <a:pt x="1253038" y="884863"/>
                </a:moveTo>
                <a:cubicBezTo>
                  <a:pt x="1191037" y="884863"/>
                  <a:pt x="1130087" y="883273"/>
                  <a:pt x="1070499" y="880200"/>
                </a:cubicBezTo>
                <a:lnTo>
                  <a:pt x="1070499" y="824332"/>
                </a:lnTo>
                <a:cubicBezTo>
                  <a:pt x="1129984" y="827447"/>
                  <a:pt x="1190935" y="829069"/>
                  <a:pt x="1253038" y="829069"/>
                </a:cubicBezTo>
                <a:cubicBezTo>
                  <a:pt x="1336864" y="829069"/>
                  <a:pt x="1418597" y="826117"/>
                  <a:pt x="1497457" y="820519"/>
                </a:cubicBezTo>
                <a:lnTo>
                  <a:pt x="1497457" y="876448"/>
                </a:lnTo>
                <a:cubicBezTo>
                  <a:pt x="1418406" y="881967"/>
                  <a:pt x="1336678" y="884863"/>
                  <a:pt x="1253038" y="884863"/>
                </a:cubicBezTo>
                <a:close/>
                <a:moveTo>
                  <a:pt x="1689281" y="857310"/>
                </a:moveTo>
                <a:cubicBezTo>
                  <a:pt x="1791063" y="843962"/>
                  <a:pt x="1886596" y="826080"/>
                  <a:pt x="1973923" y="804357"/>
                </a:cubicBezTo>
                <a:lnTo>
                  <a:pt x="1973923" y="746815"/>
                </a:lnTo>
                <a:cubicBezTo>
                  <a:pt x="1887294" y="768989"/>
                  <a:pt x="1791709" y="787336"/>
                  <a:pt x="1689281" y="801028"/>
                </a:cubicBezTo>
                <a:lnTo>
                  <a:pt x="1689281" y="857310"/>
                </a:lnTo>
                <a:close/>
              </a:path>
            </a:pathLst>
          </a:custGeom>
          <a:solidFill>
            <a:srgbClr val="0078D4"/>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A88F6A15-1F80-4525-83EF-6456428A003B}"/>
              </a:ext>
            </a:extLst>
          </p:cNvPr>
          <p:cNvGrpSpPr/>
          <p:nvPr/>
        </p:nvGrpSpPr>
        <p:grpSpPr>
          <a:xfrm>
            <a:off x="9280252" y="1342464"/>
            <a:ext cx="2081170" cy="4638848"/>
            <a:chOff x="9280252" y="1342464"/>
            <a:chExt cx="2081170" cy="4638848"/>
          </a:xfrm>
        </p:grpSpPr>
        <p:grpSp>
          <p:nvGrpSpPr>
            <p:cNvPr id="72" name="Group 71">
              <a:extLst>
                <a:ext uri="{FF2B5EF4-FFF2-40B4-BE49-F238E27FC236}">
                  <a16:creationId xmlns:a16="http://schemas.microsoft.com/office/drawing/2014/main" id="{F2A5FEDC-5A3E-4C7B-A908-916AE6FE502D}"/>
                </a:ext>
              </a:extLst>
            </p:cNvPr>
            <p:cNvGrpSpPr/>
            <p:nvPr/>
          </p:nvGrpSpPr>
          <p:grpSpPr>
            <a:xfrm>
              <a:off x="9280252" y="2346105"/>
              <a:ext cx="2081170" cy="2188744"/>
              <a:chOff x="3380872" y="2137210"/>
              <a:chExt cx="971523" cy="1021741"/>
            </a:xfrm>
          </p:grpSpPr>
          <p:sp>
            <p:nvSpPr>
              <p:cNvPr id="87" name="Freeform: Shape 86">
                <a:extLst>
                  <a:ext uri="{FF2B5EF4-FFF2-40B4-BE49-F238E27FC236}">
                    <a16:creationId xmlns:a16="http://schemas.microsoft.com/office/drawing/2014/main" id="{7795002F-8DA8-42BC-8326-33C5A802B66F}"/>
                  </a:ext>
                </a:extLst>
              </p:cNvPr>
              <p:cNvSpPr/>
              <p:nvPr/>
            </p:nvSpPr>
            <p:spPr>
              <a:xfrm>
                <a:off x="3587538" y="2137210"/>
                <a:ext cx="764857" cy="575574"/>
              </a:xfrm>
              <a:custGeom>
                <a:avLst/>
                <a:gdLst>
                  <a:gd name="connsiteX0" fmla="*/ 0 w 764857"/>
                  <a:gd name="connsiteY0" fmla="*/ 0 h 575574"/>
                  <a:gd name="connsiteX1" fmla="*/ 966 w 764857"/>
                  <a:gd name="connsiteY1" fmla="*/ 413332 h 575574"/>
                  <a:gd name="connsiteX2" fmla="*/ 764857 w 764857"/>
                  <a:gd name="connsiteY2" fmla="*/ 575574 h 575574"/>
                  <a:gd name="connsiteX3" fmla="*/ 764857 w 764857"/>
                  <a:gd name="connsiteY3" fmla="*/ 287787 h 575574"/>
                  <a:gd name="connsiteX4" fmla="*/ 0 w 764857"/>
                  <a:gd name="connsiteY4" fmla="*/ 0 h 57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57" h="575574">
                    <a:moveTo>
                      <a:pt x="0" y="0"/>
                    </a:moveTo>
                    <a:lnTo>
                      <a:pt x="966" y="413332"/>
                    </a:lnTo>
                    <a:lnTo>
                      <a:pt x="764857" y="575574"/>
                    </a:lnTo>
                    <a:lnTo>
                      <a:pt x="764857" y="287787"/>
                    </a:lnTo>
                    <a:lnTo>
                      <a:pt x="0" y="0"/>
                    </a:lnTo>
                    <a:close/>
                  </a:path>
                </a:pathLst>
              </a:custGeom>
              <a:solidFill>
                <a:srgbClr val="767676"/>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CB4A821A-FFD7-40E2-9047-CBACBBF276AC}"/>
                  </a:ext>
                </a:extLst>
              </p:cNvPr>
              <p:cNvSpPr/>
              <p:nvPr/>
            </p:nvSpPr>
            <p:spPr>
              <a:xfrm>
                <a:off x="3380872" y="2137210"/>
                <a:ext cx="207631" cy="509904"/>
              </a:xfrm>
              <a:custGeom>
                <a:avLst/>
                <a:gdLst>
                  <a:gd name="connsiteX0" fmla="*/ 206666 w 207631"/>
                  <a:gd name="connsiteY0" fmla="*/ 0 h 509904"/>
                  <a:gd name="connsiteX1" fmla="*/ 0 w 207631"/>
                  <a:gd name="connsiteY1" fmla="*/ 125545 h 509904"/>
                  <a:gd name="connsiteX2" fmla="*/ 0 w 207631"/>
                  <a:gd name="connsiteY2" fmla="*/ 509905 h 509904"/>
                  <a:gd name="connsiteX3" fmla="*/ 207632 w 207631"/>
                  <a:gd name="connsiteY3" fmla="*/ 413332 h 509904"/>
                </a:gdLst>
                <a:ahLst/>
                <a:cxnLst>
                  <a:cxn ang="0">
                    <a:pos x="connsiteX0" y="connsiteY0"/>
                  </a:cxn>
                  <a:cxn ang="0">
                    <a:pos x="connsiteX1" y="connsiteY1"/>
                  </a:cxn>
                  <a:cxn ang="0">
                    <a:pos x="connsiteX2" y="connsiteY2"/>
                  </a:cxn>
                  <a:cxn ang="0">
                    <a:pos x="connsiteX3" y="connsiteY3"/>
                  </a:cxn>
                </a:cxnLst>
                <a:rect l="l" t="t" r="r" b="b"/>
                <a:pathLst>
                  <a:path w="207631" h="509904">
                    <a:moveTo>
                      <a:pt x="206666" y="0"/>
                    </a:moveTo>
                    <a:lnTo>
                      <a:pt x="0" y="125545"/>
                    </a:lnTo>
                    <a:lnTo>
                      <a:pt x="0" y="509905"/>
                    </a:lnTo>
                    <a:lnTo>
                      <a:pt x="207632" y="413332"/>
                    </a:lnTo>
                  </a:path>
                </a:pathLst>
              </a:custGeom>
              <a:solidFill>
                <a:srgbClr val="999999"/>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9DCC3084-01F8-4BD4-A22D-6C4620FA8FAE}"/>
                  </a:ext>
                </a:extLst>
              </p:cNvPr>
              <p:cNvSpPr/>
              <p:nvPr/>
            </p:nvSpPr>
            <p:spPr>
              <a:xfrm>
                <a:off x="3936167" y="2326493"/>
                <a:ext cx="69532" cy="249158"/>
              </a:xfrm>
              <a:custGeom>
                <a:avLst/>
                <a:gdLst>
                  <a:gd name="connsiteX0" fmla="*/ 0 w 69532"/>
                  <a:gd name="connsiteY0" fmla="*/ 229843 h 249158"/>
                  <a:gd name="connsiteX1" fmla="*/ 69532 w 69532"/>
                  <a:gd name="connsiteY1" fmla="*/ 249158 h 249158"/>
                  <a:gd name="connsiteX2" fmla="*/ 69532 w 69532"/>
                  <a:gd name="connsiteY2" fmla="*/ 24143 h 249158"/>
                  <a:gd name="connsiteX3" fmla="*/ 0 w 69532"/>
                  <a:gd name="connsiteY3" fmla="*/ 0 h 249158"/>
                  <a:gd name="connsiteX4" fmla="*/ 0 w 69532"/>
                  <a:gd name="connsiteY4" fmla="*/ 229843 h 249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49158">
                    <a:moveTo>
                      <a:pt x="0" y="229843"/>
                    </a:moveTo>
                    <a:lnTo>
                      <a:pt x="69532" y="249158"/>
                    </a:lnTo>
                    <a:lnTo>
                      <a:pt x="69532" y="24143"/>
                    </a:lnTo>
                    <a:lnTo>
                      <a:pt x="0" y="0"/>
                    </a:lnTo>
                    <a:lnTo>
                      <a:pt x="0" y="229843"/>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3FE5E159-B3DA-4B7B-BA18-2B7675A947D9}"/>
                  </a:ext>
                </a:extLst>
              </p:cNvPr>
              <p:cNvSpPr/>
              <p:nvPr/>
            </p:nvSpPr>
            <p:spPr>
              <a:xfrm>
                <a:off x="3797102" y="2279172"/>
                <a:ext cx="69532" cy="259781"/>
              </a:xfrm>
              <a:custGeom>
                <a:avLst/>
                <a:gdLst>
                  <a:gd name="connsiteX0" fmla="*/ 69533 w 69532"/>
                  <a:gd name="connsiteY0" fmla="*/ 25109 h 259781"/>
                  <a:gd name="connsiteX1" fmla="*/ 0 w 69532"/>
                  <a:gd name="connsiteY1" fmla="*/ 0 h 259781"/>
                  <a:gd name="connsiteX2" fmla="*/ 0 w 69532"/>
                  <a:gd name="connsiteY2" fmla="*/ 240467 h 259781"/>
                  <a:gd name="connsiteX3" fmla="*/ 69533 w 69532"/>
                  <a:gd name="connsiteY3" fmla="*/ 259781 h 259781"/>
                  <a:gd name="connsiteX4" fmla="*/ 69533 w 69532"/>
                  <a:gd name="connsiteY4" fmla="*/ 25109 h 259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59781">
                    <a:moveTo>
                      <a:pt x="69533" y="25109"/>
                    </a:moveTo>
                    <a:lnTo>
                      <a:pt x="0" y="0"/>
                    </a:lnTo>
                    <a:lnTo>
                      <a:pt x="0" y="240467"/>
                    </a:lnTo>
                    <a:lnTo>
                      <a:pt x="69533" y="259781"/>
                    </a:lnTo>
                    <a:lnTo>
                      <a:pt x="69533" y="25109"/>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1" name="Freeform: Shape 90">
                <a:extLst>
                  <a:ext uri="{FF2B5EF4-FFF2-40B4-BE49-F238E27FC236}">
                    <a16:creationId xmlns:a16="http://schemas.microsoft.com/office/drawing/2014/main" id="{DAB51958-4ABF-4AAE-8198-D9B07652354B}"/>
                  </a:ext>
                </a:extLst>
              </p:cNvPr>
              <p:cNvSpPr/>
              <p:nvPr/>
            </p:nvSpPr>
            <p:spPr>
              <a:xfrm>
                <a:off x="4075232" y="2374779"/>
                <a:ext cx="69532" cy="237569"/>
              </a:xfrm>
              <a:custGeom>
                <a:avLst/>
                <a:gdLst>
                  <a:gd name="connsiteX0" fmla="*/ 0 w 69532"/>
                  <a:gd name="connsiteY0" fmla="*/ 219220 h 237569"/>
                  <a:gd name="connsiteX1" fmla="*/ 67601 w 69532"/>
                  <a:gd name="connsiteY1" fmla="*/ 237569 h 237569"/>
                  <a:gd name="connsiteX2" fmla="*/ 69533 w 69532"/>
                  <a:gd name="connsiteY2" fmla="*/ 23177 h 237569"/>
                  <a:gd name="connsiteX3" fmla="*/ 0 w 69532"/>
                  <a:gd name="connsiteY3" fmla="*/ 0 h 237569"/>
                  <a:gd name="connsiteX4" fmla="*/ 0 w 69532"/>
                  <a:gd name="connsiteY4" fmla="*/ 219220 h 2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37569">
                    <a:moveTo>
                      <a:pt x="0" y="219220"/>
                    </a:moveTo>
                    <a:lnTo>
                      <a:pt x="67601" y="237569"/>
                    </a:lnTo>
                    <a:lnTo>
                      <a:pt x="69533" y="23177"/>
                    </a:lnTo>
                    <a:lnTo>
                      <a:pt x="0" y="0"/>
                    </a:lnTo>
                    <a:lnTo>
                      <a:pt x="0" y="219220"/>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9A0395AE-5AAD-4F15-B52D-638CEC48F89C}"/>
                  </a:ext>
                </a:extLst>
              </p:cNvPr>
              <p:cNvSpPr/>
              <p:nvPr/>
            </p:nvSpPr>
            <p:spPr>
              <a:xfrm>
                <a:off x="3659002" y="2233783"/>
                <a:ext cx="69532" cy="267506"/>
              </a:xfrm>
              <a:custGeom>
                <a:avLst/>
                <a:gdLst>
                  <a:gd name="connsiteX0" fmla="*/ 0 w 69532"/>
                  <a:gd name="connsiteY0" fmla="*/ 250124 h 267506"/>
                  <a:gd name="connsiteX1" fmla="*/ 69532 w 69532"/>
                  <a:gd name="connsiteY1" fmla="*/ 267507 h 267506"/>
                  <a:gd name="connsiteX2" fmla="*/ 69532 w 69532"/>
                  <a:gd name="connsiteY2" fmla="*/ 23178 h 267506"/>
                  <a:gd name="connsiteX3" fmla="*/ 0 w 69532"/>
                  <a:gd name="connsiteY3" fmla="*/ 0 h 267506"/>
                  <a:gd name="connsiteX4" fmla="*/ 0 w 69532"/>
                  <a:gd name="connsiteY4" fmla="*/ 250124 h 26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7506">
                    <a:moveTo>
                      <a:pt x="0" y="250124"/>
                    </a:moveTo>
                    <a:lnTo>
                      <a:pt x="69532" y="267507"/>
                    </a:lnTo>
                    <a:lnTo>
                      <a:pt x="69532" y="23178"/>
                    </a:lnTo>
                    <a:lnTo>
                      <a:pt x="0" y="0"/>
                    </a:lnTo>
                    <a:lnTo>
                      <a:pt x="0" y="250124"/>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3" name="Freeform: Shape 92">
                <a:extLst>
                  <a:ext uri="{FF2B5EF4-FFF2-40B4-BE49-F238E27FC236}">
                    <a16:creationId xmlns:a16="http://schemas.microsoft.com/office/drawing/2014/main" id="{D8939417-7D05-428D-B770-9404F0D917AB}"/>
                  </a:ext>
                </a:extLst>
              </p:cNvPr>
              <p:cNvSpPr/>
              <p:nvPr/>
            </p:nvSpPr>
            <p:spPr>
              <a:xfrm>
                <a:off x="4213331" y="2421134"/>
                <a:ext cx="69532" cy="228877"/>
              </a:xfrm>
              <a:custGeom>
                <a:avLst/>
                <a:gdLst>
                  <a:gd name="connsiteX0" fmla="*/ 69533 w 69532"/>
                  <a:gd name="connsiteY0" fmla="*/ 24143 h 228877"/>
                  <a:gd name="connsiteX1" fmla="*/ 0 w 69532"/>
                  <a:gd name="connsiteY1" fmla="*/ 0 h 228877"/>
                  <a:gd name="connsiteX2" fmla="*/ 0 w 69532"/>
                  <a:gd name="connsiteY2" fmla="*/ 209563 h 228877"/>
                  <a:gd name="connsiteX3" fmla="*/ 69533 w 69532"/>
                  <a:gd name="connsiteY3" fmla="*/ 228878 h 228877"/>
                  <a:gd name="connsiteX4" fmla="*/ 69533 w 69532"/>
                  <a:gd name="connsiteY4" fmla="*/ 24143 h 228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28877">
                    <a:moveTo>
                      <a:pt x="69533" y="24143"/>
                    </a:moveTo>
                    <a:lnTo>
                      <a:pt x="0" y="0"/>
                    </a:lnTo>
                    <a:lnTo>
                      <a:pt x="0" y="209563"/>
                    </a:lnTo>
                    <a:lnTo>
                      <a:pt x="69533" y="228878"/>
                    </a:lnTo>
                    <a:lnTo>
                      <a:pt x="69533" y="24143"/>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EBBEA37E-E78D-4146-8449-83488BF07145}"/>
                  </a:ext>
                </a:extLst>
              </p:cNvPr>
              <p:cNvSpPr/>
              <p:nvPr/>
            </p:nvSpPr>
            <p:spPr>
              <a:xfrm>
                <a:off x="3416604" y="2232817"/>
                <a:ext cx="103332" cy="331245"/>
              </a:xfrm>
              <a:custGeom>
                <a:avLst/>
                <a:gdLst>
                  <a:gd name="connsiteX0" fmla="*/ 34766 w 103332"/>
                  <a:gd name="connsiteY0" fmla="*/ 310965 h 331245"/>
                  <a:gd name="connsiteX1" fmla="*/ 0 w 103332"/>
                  <a:gd name="connsiteY1" fmla="*/ 331245 h 331245"/>
                  <a:gd name="connsiteX2" fmla="*/ 0 w 103332"/>
                  <a:gd name="connsiteY2" fmla="*/ 57944 h 331245"/>
                  <a:gd name="connsiteX3" fmla="*/ 34766 w 103332"/>
                  <a:gd name="connsiteY3" fmla="*/ 39595 h 331245"/>
                  <a:gd name="connsiteX4" fmla="*/ 103333 w 103332"/>
                  <a:gd name="connsiteY4" fmla="*/ 0 h 331245"/>
                  <a:gd name="connsiteX5" fmla="*/ 67601 w 103332"/>
                  <a:gd name="connsiteY5" fmla="*/ 23177 h 331245"/>
                  <a:gd name="connsiteX6" fmla="*/ 67601 w 103332"/>
                  <a:gd name="connsiteY6" fmla="*/ 288753 h 331245"/>
                  <a:gd name="connsiteX7" fmla="*/ 103333 w 103332"/>
                  <a:gd name="connsiteY7" fmla="*/ 269438 h 3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32" h="331245">
                    <a:moveTo>
                      <a:pt x="34766" y="310965"/>
                    </a:moveTo>
                    <a:lnTo>
                      <a:pt x="0" y="331245"/>
                    </a:lnTo>
                    <a:lnTo>
                      <a:pt x="0" y="57944"/>
                    </a:lnTo>
                    <a:lnTo>
                      <a:pt x="34766" y="39595"/>
                    </a:lnTo>
                    <a:close/>
                    <a:moveTo>
                      <a:pt x="103333" y="0"/>
                    </a:moveTo>
                    <a:lnTo>
                      <a:pt x="67601" y="23177"/>
                    </a:lnTo>
                    <a:lnTo>
                      <a:pt x="67601" y="288753"/>
                    </a:lnTo>
                    <a:lnTo>
                      <a:pt x="103333" y="269438"/>
                    </a:lnTo>
                    <a:close/>
                  </a:path>
                </a:pathLst>
              </a:custGeom>
              <a:solidFill>
                <a:srgbClr val="B3B3B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D231748C-54AB-4514-87DF-A7B071264EF1}"/>
                  </a:ext>
                </a:extLst>
              </p:cNvPr>
              <p:cNvSpPr/>
              <p:nvPr/>
            </p:nvSpPr>
            <p:spPr>
              <a:xfrm>
                <a:off x="3380872" y="2550542"/>
                <a:ext cx="971523" cy="233706"/>
              </a:xfrm>
              <a:custGeom>
                <a:avLst/>
                <a:gdLst>
                  <a:gd name="connsiteX0" fmla="*/ 971523 w 971523"/>
                  <a:gd name="connsiteY0" fmla="*/ 162242 h 233706"/>
                  <a:gd name="connsiteX1" fmla="*/ 762926 w 971523"/>
                  <a:gd name="connsiteY1" fmla="*/ 233706 h 233706"/>
                  <a:gd name="connsiteX2" fmla="*/ 0 w 971523"/>
                  <a:gd name="connsiteY2" fmla="*/ 96573 h 233706"/>
                  <a:gd name="connsiteX3" fmla="*/ 207632 w 971523"/>
                  <a:gd name="connsiteY3" fmla="*/ 0 h 233706"/>
                  <a:gd name="connsiteX4" fmla="*/ 971523 w 971523"/>
                  <a:gd name="connsiteY4" fmla="*/ 162242 h 23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23" h="233706">
                    <a:moveTo>
                      <a:pt x="971523" y="162242"/>
                    </a:moveTo>
                    <a:lnTo>
                      <a:pt x="762926" y="233706"/>
                    </a:lnTo>
                    <a:lnTo>
                      <a:pt x="0" y="96573"/>
                    </a:lnTo>
                    <a:lnTo>
                      <a:pt x="207632" y="0"/>
                    </a:lnTo>
                    <a:lnTo>
                      <a:pt x="971523" y="162242"/>
                    </a:lnTo>
                    <a:close/>
                  </a:path>
                </a:pathLst>
              </a:custGeom>
              <a:solidFill>
                <a:srgbClr val="333132"/>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B50FE4EB-FC31-4A6F-B3AF-7798354D524D}"/>
                  </a:ext>
                </a:extLst>
              </p:cNvPr>
              <p:cNvSpPr/>
              <p:nvPr/>
            </p:nvSpPr>
            <p:spPr>
              <a:xfrm>
                <a:off x="3584641" y="2613314"/>
                <a:ext cx="767754" cy="539842"/>
              </a:xfrm>
              <a:custGeom>
                <a:avLst/>
                <a:gdLst>
                  <a:gd name="connsiteX0" fmla="*/ 767754 w 767754"/>
                  <a:gd name="connsiteY0" fmla="*/ 394017 h 539842"/>
                  <a:gd name="connsiteX1" fmla="*/ 0 w 767754"/>
                  <a:gd name="connsiteY1" fmla="*/ 539842 h 539842"/>
                  <a:gd name="connsiteX2" fmla="*/ 3863 w 767754"/>
                  <a:gd name="connsiteY2" fmla="*/ 0 h 539842"/>
                  <a:gd name="connsiteX3" fmla="*/ 767754 w 767754"/>
                  <a:gd name="connsiteY3" fmla="*/ 141962 h 539842"/>
                  <a:gd name="connsiteX4" fmla="*/ 767754 w 767754"/>
                  <a:gd name="connsiteY4" fmla="*/ 394017 h 53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754" h="539842">
                    <a:moveTo>
                      <a:pt x="767754" y="394017"/>
                    </a:moveTo>
                    <a:lnTo>
                      <a:pt x="0" y="539842"/>
                    </a:lnTo>
                    <a:lnTo>
                      <a:pt x="3863" y="0"/>
                    </a:lnTo>
                    <a:lnTo>
                      <a:pt x="767754" y="141962"/>
                    </a:lnTo>
                    <a:lnTo>
                      <a:pt x="767754" y="394017"/>
                    </a:lnTo>
                    <a:close/>
                  </a:path>
                </a:pathLst>
              </a:custGeom>
              <a:solidFill>
                <a:srgbClr val="767676"/>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5F810F4E-386B-4EBF-B275-D33F14CB5785}"/>
                  </a:ext>
                </a:extLst>
              </p:cNvPr>
              <p:cNvSpPr/>
              <p:nvPr/>
            </p:nvSpPr>
            <p:spPr>
              <a:xfrm>
                <a:off x="3659002" y="2721476"/>
                <a:ext cx="69532" cy="342833"/>
              </a:xfrm>
              <a:custGeom>
                <a:avLst/>
                <a:gdLst>
                  <a:gd name="connsiteX0" fmla="*/ 0 w 69532"/>
                  <a:gd name="connsiteY0" fmla="*/ 342834 h 342833"/>
                  <a:gd name="connsiteX1" fmla="*/ 0 w 69532"/>
                  <a:gd name="connsiteY1" fmla="*/ 0 h 342833"/>
                  <a:gd name="connsiteX2" fmla="*/ 69532 w 69532"/>
                  <a:gd name="connsiteY2" fmla="*/ 8691 h 342833"/>
                  <a:gd name="connsiteX3" fmla="*/ 69532 w 69532"/>
                  <a:gd name="connsiteY3" fmla="*/ 331245 h 342833"/>
                  <a:gd name="connsiteX4" fmla="*/ 0 w 69532"/>
                  <a:gd name="connsiteY4" fmla="*/ 342834 h 3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342833">
                    <a:moveTo>
                      <a:pt x="0" y="342834"/>
                    </a:moveTo>
                    <a:lnTo>
                      <a:pt x="0" y="0"/>
                    </a:lnTo>
                    <a:lnTo>
                      <a:pt x="69532" y="8691"/>
                    </a:lnTo>
                    <a:lnTo>
                      <a:pt x="69532" y="331245"/>
                    </a:lnTo>
                    <a:lnTo>
                      <a:pt x="0" y="342834"/>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BB05B137-20A2-4586-8F38-07BE15E710D3}"/>
                  </a:ext>
                </a:extLst>
              </p:cNvPr>
              <p:cNvSpPr/>
              <p:nvPr/>
            </p:nvSpPr>
            <p:spPr>
              <a:xfrm>
                <a:off x="3797102" y="2738859"/>
                <a:ext cx="69532" cy="303238"/>
              </a:xfrm>
              <a:custGeom>
                <a:avLst/>
                <a:gdLst>
                  <a:gd name="connsiteX0" fmla="*/ 69533 w 69532"/>
                  <a:gd name="connsiteY0" fmla="*/ 290684 h 303238"/>
                  <a:gd name="connsiteX1" fmla="*/ 0 w 69532"/>
                  <a:gd name="connsiteY1" fmla="*/ 303239 h 303238"/>
                  <a:gd name="connsiteX2" fmla="*/ 0 w 69532"/>
                  <a:gd name="connsiteY2" fmla="*/ 0 h 303238"/>
                  <a:gd name="connsiteX3" fmla="*/ 69533 w 69532"/>
                  <a:gd name="connsiteY3" fmla="*/ 10623 h 303238"/>
                  <a:gd name="connsiteX4" fmla="*/ 69533 w 69532"/>
                  <a:gd name="connsiteY4" fmla="*/ 290684 h 303238"/>
                  <a:gd name="connsiteX5" fmla="*/ 69533 w 69532"/>
                  <a:gd name="connsiteY5" fmla="*/ 290684 h 30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32" h="303238">
                    <a:moveTo>
                      <a:pt x="69533" y="290684"/>
                    </a:moveTo>
                    <a:lnTo>
                      <a:pt x="0" y="303239"/>
                    </a:lnTo>
                    <a:lnTo>
                      <a:pt x="0" y="0"/>
                    </a:lnTo>
                    <a:lnTo>
                      <a:pt x="69533" y="10623"/>
                    </a:lnTo>
                    <a:lnTo>
                      <a:pt x="69533" y="290684"/>
                    </a:lnTo>
                    <a:lnTo>
                      <a:pt x="69533" y="290684"/>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A5D5CB60-570A-442A-B7C3-194A97DCD45A}"/>
                  </a:ext>
                </a:extLst>
              </p:cNvPr>
              <p:cNvSpPr/>
              <p:nvPr/>
            </p:nvSpPr>
            <p:spPr>
              <a:xfrm>
                <a:off x="3936167" y="2756242"/>
                <a:ext cx="69532" cy="262678"/>
              </a:xfrm>
              <a:custGeom>
                <a:avLst/>
                <a:gdLst>
                  <a:gd name="connsiteX0" fmla="*/ 0 w 69532"/>
                  <a:gd name="connsiteY0" fmla="*/ 262678 h 262678"/>
                  <a:gd name="connsiteX1" fmla="*/ 0 w 69532"/>
                  <a:gd name="connsiteY1" fmla="*/ 0 h 262678"/>
                  <a:gd name="connsiteX2" fmla="*/ 69532 w 69532"/>
                  <a:gd name="connsiteY2" fmla="*/ 8692 h 262678"/>
                  <a:gd name="connsiteX3" fmla="*/ 69532 w 69532"/>
                  <a:gd name="connsiteY3" fmla="*/ 250124 h 262678"/>
                  <a:gd name="connsiteX4" fmla="*/ 0 w 69532"/>
                  <a:gd name="connsiteY4" fmla="*/ 262678 h 26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2678">
                    <a:moveTo>
                      <a:pt x="0" y="262678"/>
                    </a:moveTo>
                    <a:lnTo>
                      <a:pt x="0" y="0"/>
                    </a:lnTo>
                    <a:lnTo>
                      <a:pt x="69532" y="8692"/>
                    </a:lnTo>
                    <a:lnTo>
                      <a:pt x="69532" y="250124"/>
                    </a:lnTo>
                    <a:lnTo>
                      <a:pt x="0" y="262678"/>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8AB2217F-A858-4A6C-B8FE-5B789EB24ED9}"/>
                  </a:ext>
                </a:extLst>
              </p:cNvPr>
              <p:cNvSpPr/>
              <p:nvPr/>
            </p:nvSpPr>
            <p:spPr>
              <a:xfrm>
                <a:off x="4075232" y="2773625"/>
                <a:ext cx="68566" cy="221151"/>
              </a:xfrm>
              <a:custGeom>
                <a:avLst/>
                <a:gdLst>
                  <a:gd name="connsiteX0" fmla="*/ 68567 w 68566"/>
                  <a:gd name="connsiteY0" fmla="*/ 208597 h 221151"/>
                  <a:gd name="connsiteX1" fmla="*/ 0 w 68566"/>
                  <a:gd name="connsiteY1" fmla="*/ 221152 h 221151"/>
                  <a:gd name="connsiteX2" fmla="*/ 0 w 68566"/>
                  <a:gd name="connsiteY2" fmla="*/ 0 h 221151"/>
                  <a:gd name="connsiteX3" fmla="*/ 68567 w 68566"/>
                  <a:gd name="connsiteY3" fmla="*/ 10623 h 221151"/>
                  <a:gd name="connsiteX4" fmla="*/ 68567 w 68566"/>
                  <a:gd name="connsiteY4" fmla="*/ 208597 h 221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66" h="221151">
                    <a:moveTo>
                      <a:pt x="68567" y="208597"/>
                    </a:moveTo>
                    <a:lnTo>
                      <a:pt x="0" y="221152"/>
                    </a:lnTo>
                    <a:lnTo>
                      <a:pt x="0" y="0"/>
                    </a:lnTo>
                    <a:lnTo>
                      <a:pt x="68567" y="10623"/>
                    </a:lnTo>
                    <a:lnTo>
                      <a:pt x="68567" y="208597"/>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1" name="Freeform: Shape 100">
                <a:extLst>
                  <a:ext uri="{FF2B5EF4-FFF2-40B4-BE49-F238E27FC236}">
                    <a16:creationId xmlns:a16="http://schemas.microsoft.com/office/drawing/2014/main" id="{280FE1E5-AD3F-4AB8-849F-AD92596478E3}"/>
                  </a:ext>
                </a:extLst>
              </p:cNvPr>
              <p:cNvSpPr/>
              <p:nvPr/>
            </p:nvSpPr>
            <p:spPr>
              <a:xfrm>
                <a:off x="4213331" y="2791008"/>
                <a:ext cx="71464" cy="181557"/>
              </a:xfrm>
              <a:custGeom>
                <a:avLst/>
                <a:gdLst>
                  <a:gd name="connsiteX0" fmla="*/ 71464 w 71464"/>
                  <a:gd name="connsiteY0" fmla="*/ 169003 h 181557"/>
                  <a:gd name="connsiteX1" fmla="*/ 0 w 71464"/>
                  <a:gd name="connsiteY1" fmla="*/ 181557 h 181557"/>
                  <a:gd name="connsiteX2" fmla="*/ 0 w 71464"/>
                  <a:gd name="connsiteY2" fmla="*/ 0 h 181557"/>
                  <a:gd name="connsiteX3" fmla="*/ 66635 w 71464"/>
                  <a:gd name="connsiteY3" fmla="*/ 8692 h 181557"/>
                  <a:gd name="connsiteX4" fmla="*/ 71464 w 71464"/>
                  <a:gd name="connsiteY4" fmla="*/ 169003 h 181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64" h="181557">
                    <a:moveTo>
                      <a:pt x="71464" y="169003"/>
                    </a:moveTo>
                    <a:lnTo>
                      <a:pt x="0" y="181557"/>
                    </a:lnTo>
                    <a:lnTo>
                      <a:pt x="0" y="0"/>
                    </a:lnTo>
                    <a:lnTo>
                      <a:pt x="66635" y="8692"/>
                    </a:lnTo>
                    <a:lnTo>
                      <a:pt x="71464" y="169003"/>
                    </a:lnTo>
                    <a:close/>
                  </a:path>
                </a:pathLst>
              </a:custGeom>
              <a:solidFill>
                <a:srgbClr val="A3A3A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2" name="Freeform: Shape 101">
                <a:extLst>
                  <a:ext uri="{FF2B5EF4-FFF2-40B4-BE49-F238E27FC236}">
                    <a16:creationId xmlns:a16="http://schemas.microsoft.com/office/drawing/2014/main" id="{E7989B79-1BD7-4236-A212-AF8C0CE1F26F}"/>
                  </a:ext>
                </a:extLst>
              </p:cNvPr>
              <p:cNvSpPr/>
              <p:nvPr/>
            </p:nvSpPr>
            <p:spPr>
              <a:xfrm>
                <a:off x="3380872" y="2618143"/>
                <a:ext cx="208597" cy="540808"/>
              </a:xfrm>
              <a:custGeom>
                <a:avLst/>
                <a:gdLst>
                  <a:gd name="connsiteX0" fmla="*/ 0 w 208597"/>
                  <a:gd name="connsiteY0" fmla="*/ 411401 h 540808"/>
                  <a:gd name="connsiteX1" fmla="*/ 0 w 208597"/>
                  <a:gd name="connsiteY1" fmla="*/ 96573 h 540808"/>
                  <a:gd name="connsiteX2" fmla="*/ 208597 w 208597"/>
                  <a:gd name="connsiteY2" fmla="*/ 0 h 540808"/>
                  <a:gd name="connsiteX3" fmla="*/ 208597 w 208597"/>
                  <a:gd name="connsiteY3" fmla="*/ 540808 h 540808"/>
                </a:gdLst>
                <a:ahLst/>
                <a:cxnLst>
                  <a:cxn ang="0">
                    <a:pos x="connsiteX0" y="connsiteY0"/>
                  </a:cxn>
                  <a:cxn ang="0">
                    <a:pos x="connsiteX1" y="connsiteY1"/>
                  </a:cxn>
                  <a:cxn ang="0">
                    <a:pos x="connsiteX2" y="connsiteY2"/>
                  </a:cxn>
                  <a:cxn ang="0">
                    <a:pos x="connsiteX3" y="connsiteY3"/>
                  </a:cxn>
                </a:cxnLst>
                <a:rect l="l" t="t" r="r" b="b"/>
                <a:pathLst>
                  <a:path w="208597" h="540808">
                    <a:moveTo>
                      <a:pt x="0" y="411401"/>
                    </a:moveTo>
                    <a:lnTo>
                      <a:pt x="0" y="96573"/>
                    </a:lnTo>
                    <a:lnTo>
                      <a:pt x="208597" y="0"/>
                    </a:lnTo>
                    <a:lnTo>
                      <a:pt x="208597" y="540808"/>
                    </a:lnTo>
                    <a:close/>
                  </a:path>
                </a:pathLst>
              </a:custGeom>
              <a:solidFill>
                <a:srgbClr val="999999"/>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3" name="Freeform: Shape 102">
                <a:extLst>
                  <a:ext uri="{FF2B5EF4-FFF2-40B4-BE49-F238E27FC236}">
                    <a16:creationId xmlns:a16="http://schemas.microsoft.com/office/drawing/2014/main" id="{B60D3D0E-AE1A-489B-A6C8-98B7B72268E4}"/>
                  </a:ext>
                </a:extLst>
              </p:cNvPr>
              <p:cNvSpPr/>
              <p:nvPr/>
            </p:nvSpPr>
            <p:spPr>
              <a:xfrm>
                <a:off x="3415639" y="2695401"/>
                <a:ext cx="105264" cy="372771"/>
              </a:xfrm>
              <a:custGeom>
                <a:avLst/>
                <a:gdLst>
                  <a:gd name="connsiteX0" fmla="*/ 30903 w 105264"/>
                  <a:gd name="connsiteY0" fmla="*/ 333176 h 372771"/>
                  <a:gd name="connsiteX1" fmla="*/ 0 w 105264"/>
                  <a:gd name="connsiteY1" fmla="*/ 317725 h 372771"/>
                  <a:gd name="connsiteX2" fmla="*/ 0 w 105264"/>
                  <a:gd name="connsiteY2" fmla="*/ 51184 h 372771"/>
                  <a:gd name="connsiteX3" fmla="*/ 30903 w 105264"/>
                  <a:gd name="connsiteY3" fmla="*/ 36698 h 372771"/>
                  <a:gd name="connsiteX4" fmla="*/ 105264 w 105264"/>
                  <a:gd name="connsiteY4" fmla="*/ 0 h 372771"/>
                  <a:gd name="connsiteX5" fmla="*/ 68567 w 105264"/>
                  <a:gd name="connsiteY5" fmla="*/ 18349 h 372771"/>
                  <a:gd name="connsiteX6" fmla="*/ 68567 w 105264"/>
                  <a:gd name="connsiteY6" fmla="*/ 354423 h 372771"/>
                  <a:gd name="connsiteX7" fmla="*/ 104299 w 105264"/>
                  <a:gd name="connsiteY7" fmla="*/ 372771 h 372771"/>
                  <a:gd name="connsiteX8" fmla="*/ 104299 w 105264"/>
                  <a:gd name="connsiteY8" fmla="*/ 0 h 37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64" h="372771">
                    <a:moveTo>
                      <a:pt x="30903" y="333176"/>
                    </a:moveTo>
                    <a:lnTo>
                      <a:pt x="0" y="317725"/>
                    </a:lnTo>
                    <a:lnTo>
                      <a:pt x="0" y="51184"/>
                    </a:lnTo>
                    <a:lnTo>
                      <a:pt x="30903" y="36698"/>
                    </a:lnTo>
                    <a:close/>
                    <a:moveTo>
                      <a:pt x="105264" y="0"/>
                    </a:moveTo>
                    <a:lnTo>
                      <a:pt x="68567" y="18349"/>
                    </a:lnTo>
                    <a:lnTo>
                      <a:pt x="68567" y="354423"/>
                    </a:lnTo>
                    <a:lnTo>
                      <a:pt x="104299" y="372771"/>
                    </a:lnTo>
                    <a:lnTo>
                      <a:pt x="104299" y="0"/>
                    </a:lnTo>
                    <a:close/>
                  </a:path>
                </a:pathLst>
              </a:custGeom>
              <a:solidFill>
                <a:srgbClr val="B3B3B3"/>
              </a:solidFill>
              <a:ln w="963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75" name="Freeform: Shape 74">
              <a:extLst>
                <a:ext uri="{FF2B5EF4-FFF2-40B4-BE49-F238E27FC236}">
                  <a16:creationId xmlns:a16="http://schemas.microsoft.com/office/drawing/2014/main" id="{865C2A9B-0A01-4524-8549-5FA64E9FD753}"/>
                </a:ext>
              </a:extLst>
            </p:cNvPr>
            <p:cNvSpPr/>
            <p:nvPr/>
          </p:nvSpPr>
          <p:spPr>
            <a:xfrm>
              <a:off x="9453708" y="4619012"/>
              <a:ext cx="92989" cy="1185620"/>
            </a:xfrm>
            <a:custGeom>
              <a:avLst/>
              <a:gdLst>
                <a:gd name="connsiteX0" fmla="*/ 46495 w 92989"/>
                <a:gd name="connsiteY0" fmla="*/ 0 h 1185620"/>
                <a:gd name="connsiteX1" fmla="*/ 92990 w 92989"/>
                <a:gd name="connsiteY1" fmla="*/ 46434 h 1185620"/>
                <a:gd name="connsiteX2" fmla="*/ 92990 w 92989"/>
                <a:gd name="connsiteY2" fmla="*/ 1139172 h 1185620"/>
                <a:gd name="connsiteX3" fmla="*/ 46495 w 92989"/>
                <a:gd name="connsiteY3" fmla="*/ 1185620 h 1185620"/>
                <a:gd name="connsiteX4" fmla="*/ 0 w 92989"/>
                <a:gd name="connsiteY4" fmla="*/ 1139172 h 1185620"/>
                <a:gd name="connsiteX5" fmla="*/ 0 w 92989"/>
                <a:gd name="connsiteY5" fmla="*/ 46434 h 1185620"/>
                <a:gd name="connsiteX6" fmla="*/ 46495 w 92989"/>
                <a:gd name="connsiteY6" fmla="*/ 0 h 1185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1185620">
                  <a:moveTo>
                    <a:pt x="46495" y="0"/>
                  </a:moveTo>
                  <a:cubicBezTo>
                    <a:pt x="72174" y="0"/>
                    <a:pt x="92990" y="20788"/>
                    <a:pt x="92990" y="46434"/>
                  </a:cubicBezTo>
                  <a:lnTo>
                    <a:pt x="92990" y="1139172"/>
                  </a:lnTo>
                  <a:cubicBezTo>
                    <a:pt x="92990" y="1164837"/>
                    <a:pt x="72174" y="1185620"/>
                    <a:pt x="46495" y="1185620"/>
                  </a:cubicBezTo>
                  <a:cubicBezTo>
                    <a:pt x="20816" y="1185620"/>
                    <a:pt x="0" y="1164837"/>
                    <a:pt x="0" y="1139172"/>
                  </a:cubicBezTo>
                  <a:lnTo>
                    <a:pt x="0" y="46434"/>
                  </a:lnTo>
                  <a:cubicBezTo>
                    <a:pt x="0" y="20788"/>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62F7F07C-823E-43DE-8F3C-BBD0FDFF2CA0}"/>
                </a:ext>
              </a:extLst>
            </p:cNvPr>
            <p:cNvSpPr/>
            <p:nvPr/>
          </p:nvSpPr>
          <p:spPr>
            <a:xfrm>
              <a:off x="9993049" y="1342464"/>
              <a:ext cx="92989" cy="607739"/>
            </a:xfrm>
            <a:custGeom>
              <a:avLst/>
              <a:gdLst>
                <a:gd name="connsiteX0" fmla="*/ 46495 w 92989"/>
                <a:gd name="connsiteY0" fmla="*/ 0 h 469598"/>
                <a:gd name="connsiteX1" fmla="*/ 92990 w 92989"/>
                <a:gd name="connsiteY1" fmla="*/ 46039 h 469598"/>
                <a:gd name="connsiteX2" fmla="*/ 92990 w 92989"/>
                <a:gd name="connsiteY2" fmla="*/ 423559 h 469598"/>
                <a:gd name="connsiteX3" fmla="*/ 46495 w 92989"/>
                <a:gd name="connsiteY3" fmla="*/ 469599 h 469598"/>
                <a:gd name="connsiteX4" fmla="*/ 0 w 92989"/>
                <a:gd name="connsiteY4" fmla="*/ 423559 h 469598"/>
                <a:gd name="connsiteX5" fmla="*/ 0 w 92989"/>
                <a:gd name="connsiteY5" fmla="*/ 46039 h 469598"/>
                <a:gd name="connsiteX6" fmla="*/ 46495 w 92989"/>
                <a:gd name="connsiteY6" fmla="*/ 0 h 46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469598">
                  <a:moveTo>
                    <a:pt x="46495" y="0"/>
                  </a:moveTo>
                  <a:cubicBezTo>
                    <a:pt x="72174" y="0"/>
                    <a:pt x="92990" y="20611"/>
                    <a:pt x="92990" y="46039"/>
                  </a:cubicBezTo>
                  <a:lnTo>
                    <a:pt x="92990" y="423559"/>
                  </a:lnTo>
                  <a:cubicBezTo>
                    <a:pt x="92990" y="448987"/>
                    <a:pt x="72174" y="469599"/>
                    <a:pt x="46495" y="469599"/>
                  </a:cubicBezTo>
                  <a:cubicBezTo>
                    <a:pt x="20816" y="469599"/>
                    <a:pt x="0" y="448987"/>
                    <a:pt x="0" y="423559"/>
                  </a:cubicBezTo>
                  <a:lnTo>
                    <a:pt x="0" y="46039"/>
                  </a:lnTo>
                  <a:cubicBezTo>
                    <a:pt x="0" y="20611"/>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2EAC5CF5-0868-4CB8-B80D-D3B995DB0347}"/>
                </a:ext>
              </a:extLst>
            </p:cNvPr>
            <p:cNvSpPr/>
            <p:nvPr/>
          </p:nvSpPr>
          <p:spPr>
            <a:xfrm>
              <a:off x="10616081" y="1342464"/>
              <a:ext cx="92989" cy="672832"/>
            </a:xfrm>
            <a:custGeom>
              <a:avLst/>
              <a:gdLst>
                <a:gd name="connsiteX0" fmla="*/ 46495 w 92989"/>
                <a:gd name="connsiteY0" fmla="*/ 0 h 599784"/>
                <a:gd name="connsiteX1" fmla="*/ 92990 w 92989"/>
                <a:gd name="connsiteY1" fmla="*/ 46616 h 599784"/>
                <a:gd name="connsiteX2" fmla="*/ 92990 w 92989"/>
                <a:gd name="connsiteY2" fmla="*/ 553169 h 599784"/>
                <a:gd name="connsiteX3" fmla="*/ 46495 w 92989"/>
                <a:gd name="connsiteY3" fmla="*/ 599784 h 599784"/>
                <a:gd name="connsiteX4" fmla="*/ 0 w 92989"/>
                <a:gd name="connsiteY4" fmla="*/ 553169 h 599784"/>
                <a:gd name="connsiteX5" fmla="*/ 0 w 92989"/>
                <a:gd name="connsiteY5" fmla="*/ 46616 h 599784"/>
                <a:gd name="connsiteX6" fmla="*/ 46495 w 92989"/>
                <a:gd name="connsiteY6" fmla="*/ 0 h 59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599784">
                  <a:moveTo>
                    <a:pt x="46495" y="0"/>
                  </a:moveTo>
                  <a:cubicBezTo>
                    <a:pt x="72174" y="0"/>
                    <a:pt x="92990" y="20872"/>
                    <a:pt x="92990" y="46616"/>
                  </a:cubicBezTo>
                  <a:lnTo>
                    <a:pt x="92990" y="553169"/>
                  </a:lnTo>
                  <a:cubicBezTo>
                    <a:pt x="92990" y="578913"/>
                    <a:pt x="72174" y="599784"/>
                    <a:pt x="46495" y="599784"/>
                  </a:cubicBezTo>
                  <a:cubicBezTo>
                    <a:pt x="20816" y="599784"/>
                    <a:pt x="0" y="578913"/>
                    <a:pt x="0" y="553169"/>
                  </a:cubicBezTo>
                  <a:lnTo>
                    <a:pt x="0" y="46616"/>
                  </a:lnTo>
                  <a:cubicBezTo>
                    <a:pt x="0" y="20872"/>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80D1FC6D-6469-4CB1-B3EC-3DB1F3851710}"/>
                </a:ext>
              </a:extLst>
            </p:cNvPr>
            <p:cNvSpPr/>
            <p:nvPr/>
          </p:nvSpPr>
          <p:spPr>
            <a:xfrm>
              <a:off x="11090329" y="1429460"/>
              <a:ext cx="88340" cy="1157723"/>
            </a:xfrm>
            <a:custGeom>
              <a:avLst/>
              <a:gdLst>
                <a:gd name="connsiteX0" fmla="*/ 44170 w 88340"/>
                <a:gd name="connsiteY0" fmla="*/ 0 h 1171671"/>
                <a:gd name="connsiteX1" fmla="*/ 88340 w 88340"/>
                <a:gd name="connsiteY1" fmla="*/ 46374 h 1171671"/>
                <a:gd name="connsiteX2" fmla="*/ 88340 w 88340"/>
                <a:gd name="connsiteY2" fmla="*/ 1125298 h 1171671"/>
                <a:gd name="connsiteX3" fmla="*/ 44170 w 88340"/>
                <a:gd name="connsiteY3" fmla="*/ 1171672 h 1171671"/>
                <a:gd name="connsiteX4" fmla="*/ 0 w 88340"/>
                <a:gd name="connsiteY4" fmla="*/ 1125298 h 1171671"/>
                <a:gd name="connsiteX5" fmla="*/ 0 w 88340"/>
                <a:gd name="connsiteY5" fmla="*/ 46374 h 1171671"/>
                <a:gd name="connsiteX6" fmla="*/ 44170 w 88340"/>
                <a:gd name="connsiteY6" fmla="*/ 0 h 1171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40" h="1171671">
                  <a:moveTo>
                    <a:pt x="44170" y="0"/>
                  </a:moveTo>
                  <a:cubicBezTo>
                    <a:pt x="68566" y="0"/>
                    <a:pt x="88340" y="20760"/>
                    <a:pt x="88340" y="46374"/>
                  </a:cubicBezTo>
                  <a:lnTo>
                    <a:pt x="88340" y="1125298"/>
                  </a:lnTo>
                  <a:cubicBezTo>
                    <a:pt x="88340" y="1150912"/>
                    <a:pt x="68566" y="1171672"/>
                    <a:pt x="44170" y="1171672"/>
                  </a:cubicBezTo>
                  <a:cubicBezTo>
                    <a:pt x="19774" y="1171672"/>
                    <a:pt x="0" y="1150912"/>
                    <a:pt x="0" y="1125298"/>
                  </a:cubicBezTo>
                  <a:lnTo>
                    <a:pt x="0" y="46374"/>
                  </a:lnTo>
                  <a:cubicBezTo>
                    <a:pt x="0" y="20760"/>
                    <a:pt x="19774" y="0"/>
                    <a:pt x="44170"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472FBAF5-247E-4DCC-A409-7121FD2C56D9}"/>
                </a:ext>
              </a:extLst>
            </p:cNvPr>
            <p:cNvSpPr/>
            <p:nvPr/>
          </p:nvSpPr>
          <p:spPr>
            <a:xfrm>
              <a:off x="9467656" y="1429460"/>
              <a:ext cx="92989" cy="846207"/>
            </a:xfrm>
            <a:custGeom>
              <a:avLst/>
              <a:gdLst>
                <a:gd name="connsiteX0" fmla="*/ 46495 w 92989"/>
                <a:gd name="connsiteY0" fmla="*/ 0 h 846207"/>
                <a:gd name="connsiteX1" fmla="*/ 92990 w 92989"/>
                <a:gd name="connsiteY1" fmla="*/ 46495 h 846207"/>
                <a:gd name="connsiteX2" fmla="*/ 92990 w 92989"/>
                <a:gd name="connsiteY2" fmla="*/ 799713 h 846207"/>
                <a:gd name="connsiteX3" fmla="*/ 46495 w 92989"/>
                <a:gd name="connsiteY3" fmla="*/ 846207 h 846207"/>
                <a:gd name="connsiteX4" fmla="*/ 0 w 92989"/>
                <a:gd name="connsiteY4" fmla="*/ 799713 h 846207"/>
                <a:gd name="connsiteX5" fmla="*/ 0 w 92989"/>
                <a:gd name="connsiteY5" fmla="*/ 46495 h 846207"/>
                <a:gd name="connsiteX6" fmla="*/ 46495 w 92989"/>
                <a:gd name="connsiteY6" fmla="*/ 0 h 84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846207">
                  <a:moveTo>
                    <a:pt x="46495" y="0"/>
                  </a:moveTo>
                  <a:cubicBezTo>
                    <a:pt x="72174" y="0"/>
                    <a:pt x="92990" y="20816"/>
                    <a:pt x="92990" y="46495"/>
                  </a:cubicBezTo>
                  <a:lnTo>
                    <a:pt x="92990" y="799713"/>
                  </a:lnTo>
                  <a:cubicBezTo>
                    <a:pt x="92990" y="825392"/>
                    <a:pt x="72174" y="846207"/>
                    <a:pt x="46495" y="846207"/>
                  </a:cubicBezTo>
                  <a:cubicBezTo>
                    <a:pt x="20816" y="846207"/>
                    <a:pt x="0" y="825392"/>
                    <a:pt x="0" y="799713"/>
                  </a:cubicBezTo>
                  <a:lnTo>
                    <a:pt x="0" y="46495"/>
                  </a:lnTo>
                  <a:cubicBezTo>
                    <a:pt x="0" y="20816"/>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5CA46F10-F533-4CA5-95B7-73EC1BE3A199}"/>
                </a:ext>
              </a:extLst>
            </p:cNvPr>
            <p:cNvSpPr/>
            <p:nvPr/>
          </p:nvSpPr>
          <p:spPr>
            <a:xfrm>
              <a:off x="10606782" y="4800342"/>
              <a:ext cx="92989" cy="1180970"/>
            </a:xfrm>
            <a:custGeom>
              <a:avLst/>
              <a:gdLst>
                <a:gd name="connsiteX0" fmla="*/ 46495 w 92989"/>
                <a:gd name="connsiteY0" fmla="*/ 0 h 1180970"/>
                <a:gd name="connsiteX1" fmla="*/ 92990 w 92989"/>
                <a:gd name="connsiteY1" fmla="*/ 46253 h 1180970"/>
                <a:gd name="connsiteX2" fmla="*/ 92990 w 92989"/>
                <a:gd name="connsiteY2" fmla="*/ 1134709 h 1180970"/>
                <a:gd name="connsiteX3" fmla="*/ 46495 w 92989"/>
                <a:gd name="connsiteY3" fmla="*/ 1180971 h 1180970"/>
                <a:gd name="connsiteX4" fmla="*/ 0 w 92989"/>
                <a:gd name="connsiteY4" fmla="*/ 1134709 h 1180970"/>
                <a:gd name="connsiteX5" fmla="*/ 0 w 92989"/>
                <a:gd name="connsiteY5" fmla="*/ 46253 h 1180970"/>
                <a:gd name="connsiteX6" fmla="*/ 46495 w 92989"/>
                <a:gd name="connsiteY6" fmla="*/ 0 h 118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1180970">
                  <a:moveTo>
                    <a:pt x="46495" y="0"/>
                  </a:moveTo>
                  <a:cubicBezTo>
                    <a:pt x="72174" y="0"/>
                    <a:pt x="92990" y="20709"/>
                    <a:pt x="92990" y="46253"/>
                  </a:cubicBezTo>
                  <a:lnTo>
                    <a:pt x="92990" y="1134709"/>
                  </a:lnTo>
                  <a:cubicBezTo>
                    <a:pt x="92990" y="1160281"/>
                    <a:pt x="72174" y="1180971"/>
                    <a:pt x="46495" y="1180971"/>
                  </a:cubicBezTo>
                  <a:cubicBezTo>
                    <a:pt x="20816" y="1180971"/>
                    <a:pt x="0" y="1160281"/>
                    <a:pt x="0" y="1134709"/>
                  </a:cubicBezTo>
                  <a:lnTo>
                    <a:pt x="0" y="46253"/>
                  </a:lnTo>
                  <a:cubicBezTo>
                    <a:pt x="0" y="20709"/>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B1A2A3E6-8B8A-4D0F-A316-D6AFC73A0DB8}"/>
                </a:ext>
              </a:extLst>
            </p:cNvPr>
            <p:cNvSpPr/>
            <p:nvPr/>
          </p:nvSpPr>
          <p:spPr>
            <a:xfrm>
              <a:off x="11108927" y="4391187"/>
              <a:ext cx="88340" cy="1413445"/>
            </a:xfrm>
            <a:custGeom>
              <a:avLst/>
              <a:gdLst>
                <a:gd name="connsiteX0" fmla="*/ 44170 w 88340"/>
                <a:gd name="connsiteY0" fmla="*/ 0 h 1413445"/>
                <a:gd name="connsiteX1" fmla="*/ 88340 w 88340"/>
                <a:gd name="connsiteY1" fmla="*/ 46393 h 1413445"/>
                <a:gd name="connsiteX2" fmla="*/ 88340 w 88340"/>
                <a:gd name="connsiteY2" fmla="*/ 1367044 h 1413445"/>
                <a:gd name="connsiteX3" fmla="*/ 44170 w 88340"/>
                <a:gd name="connsiteY3" fmla="*/ 1413445 h 1413445"/>
                <a:gd name="connsiteX4" fmla="*/ 0 w 88340"/>
                <a:gd name="connsiteY4" fmla="*/ 1367044 h 1413445"/>
                <a:gd name="connsiteX5" fmla="*/ 0 w 88340"/>
                <a:gd name="connsiteY5" fmla="*/ 46393 h 1413445"/>
                <a:gd name="connsiteX6" fmla="*/ 44170 w 88340"/>
                <a:gd name="connsiteY6" fmla="*/ 0 h 141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40" h="1413445">
                  <a:moveTo>
                    <a:pt x="44170" y="0"/>
                  </a:moveTo>
                  <a:cubicBezTo>
                    <a:pt x="68566" y="0"/>
                    <a:pt x="88340" y="20769"/>
                    <a:pt x="88340" y="46393"/>
                  </a:cubicBezTo>
                  <a:lnTo>
                    <a:pt x="88340" y="1367044"/>
                  </a:lnTo>
                  <a:cubicBezTo>
                    <a:pt x="88340" y="1392662"/>
                    <a:pt x="68566" y="1413445"/>
                    <a:pt x="44170" y="1413445"/>
                  </a:cubicBezTo>
                  <a:cubicBezTo>
                    <a:pt x="19774" y="1413445"/>
                    <a:pt x="0" y="1392662"/>
                    <a:pt x="0" y="1367044"/>
                  </a:cubicBezTo>
                  <a:lnTo>
                    <a:pt x="0" y="46393"/>
                  </a:lnTo>
                  <a:cubicBezTo>
                    <a:pt x="0" y="20769"/>
                    <a:pt x="19774" y="0"/>
                    <a:pt x="44170"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743E6870-23A9-4F1D-8574-D53989EA4ED0}"/>
                </a:ext>
              </a:extLst>
            </p:cNvPr>
            <p:cNvSpPr/>
            <p:nvPr/>
          </p:nvSpPr>
          <p:spPr>
            <a:xfrm>
              <a:off x="9997698" y="5195548"/>
              <a:ext cx="92989" cy="785763"/>
            </a:xfrm>
            <a:custGeom>
              <a:avLst/>
              <a:gdLst>
                <a:gd name="connsiteX0" fmla="*/ 46495 w 92989"/>
                <a:gd name="connsiteY0" fmla="*/ 0 h 688124"/>
                <a:gd name="connsiteX1" fmla="*/ 92990 w 92989"/>
                <a:gd name="connsiteY1" fmla="*/ 46309 h 688124"/>
                <a:gd name="connsiteX2" fmla="*/ 92990 w 92989"/>
                <a:gd name="connsiteY2" fmla="*/ 641816 h 688124"/>
                <a:gd name="connsiteX3" fmla="*/ 46495 w 92989"/>
                <a:gd name="connsiteY3" fmla="*/ 688125 h 688124"/>
                <a:gd name="connsiteX4" fmla="*/ 0 w 92989"/>
                <a:gd name="connsiteY4" fmla="*/ 641816 h 688124"/>
                <a:gd name="connsiteX5" fmla="*/ 0 w 92989"/>
                <a:gd name="connsiteY5" fmla="*/ 46309 h 688124"/>
                <a:gd name="connsiteX6" fmla="*/ 46495 w 92989"/>
                <a:gd name="connsiteY6" fmla="*/ 0 h 68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89" h="688124">
                  <a:moveTo>
                    <a:pt x="46495" y="0"/>
                  </a:moveTo>
                  <a:cubicBezTo>
                    <a:pt x="72174" y="0"/>
                    <a:pt x="92990" y="20737"/>
                    <a:pt x="92990" y="46309"/>
                  </a:cubicBezTo>
                  <a:lnTo>
                    <a:pt x="92990" y="641816"/>
                  </a:lnTo>
                  <a:cubicBezTo>
                    <a:pt x="92990" y="667388"/>
                    <a:pt x="72174" y="688125"/>
                    <a:pt x="46495" y="688125"/>
                  </a:cubicBezTo>
                  <a:cubicBezTo>
                    <a:pt x="20816" y="688125"/>
                    <a:pt x="0" y="667388"/>
                    <a:pt x="0" y="641816"/>
                  </a:cubicBezTo>
                  <a:lnTo>
                    <a:pt x="0" y="46309"/>
                  </a:lnTo>
                  <a:cubicBezTo>
                    <a:pt x="0" y="20737"/>
                    <a:pt x="20816" y="0"/>
                    <a:pt x="46495" y="0"/>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60D832FD-2E98-436E-A13B-305B4757CA0C}"/>
                </a:ext>
              </a:extLst>
            </p:cNvPr>
            <p:cNvSpPr/>
            <p:nvPr/>
          </p:nvSpPr>
          <p:spPr>
            <a:xfrm>
              <a:off x="10509142" y="4409785"/>
              <a:ext cx="283618" cy="283618"/>
            </a:xfrm>
            <a:custGeom>
              <a:avLst/>
              <a:gdLst>
                <a:gd name="connsiteX0" fmla="*/ 141809 w 283618"/>
                <a:gd name="connsiteY0" fmla="*/ 240458 h 283618"/>
                <a:gd name="connsiteX1" fmla="*/ 240458 w 283618"/>
                <a:gd name="connsiteY1" fmla="*/ 141809 h 283618"/>
                <a:gd name="connsiteX2" fmla="*/ 141809 w 283618"/>
                <a:gd name="connsiteY2" fmla="*/ 43161 h 283618"/>
                <a:gd name="connsiteX3" fmla="*/ 43161 w 283618"/>
                <a:gd name="connsiteY3" fmla="*/ 141809 h 283618"/>
                <a:gd name="connsiteX4" fmla="*/ 141809 w 283618"/>
                <a:gd name="connsiteY4" fmla="*/ 240458 h 283618"/>
                <a:gd name="connsiteX5" fmla="*/ 141809 w 283618"/>
                <a:gd name="connsiteY5" fmla="*/ 283619 h 283618"/>
                <a:gd name="connsiteX6" fmla="*/ 283619 w 283618"/>
                <a:gd name="connsiteY6" fmla="*/ 141809 h 283618"/>
                <a:gd name="connsiteX7" fmla="*/ 141809 w 283618"/>
                <a:gd name="connsiteY7" fmla="*/ 0 h 283618"/>
                <a:gd name="connsiteX8" fmla="*/ 0 w 283618"/>
                <a:gd name="connsiteY8" fmla="*/ 141809 h 283618"/>
                <a:gd name="connsiteX9" fmla="*/ 141809 w 283618"/>
                <a:gd name="connsiteY9" fmla="*/ 283619 h 2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618" h="283618">
                  <a:moveTo>
                    <a:pt x="141809" y="240458"/>
                  </a:moveTo>
                  <a:cubicBezTo>
                    <a:pt x="196292" y="240458"/>
                    <a:pt x="240458" y="196292"/>
                    <a:pt x="240458" y="141809"/>
                  </a:cubicBezTo>
                  <a:cubicBezTo>
                    <a:pt x="240458" y="87327"/>
                    <a:pt x="196292" y="43161"/>
                    <a:pt x="141809" y="43161"/>
                  </a:cubicBezTo>
                  <a:cubicBezTo>
                    <a:pt x="87327" y="43161"/>
                    <a:pt x="43161" y="87327"/>
                    <a:pt x="43161" y="141809"/>
                  </a:cubicBezTo>
                  <a:cubicBezTo>
                    <a:pt x="43161" y="196292"/>
                    <a:pt x="87327" y="240458"/>
                    <a:pt x="141809" y="240458"/>
                  </a:cubicBezTo>
                  <a:close/>
                  <a:moveTo>
                    <a:pt x="141809" y="283619"/>
                  </a:moveTo>
                  <a:cubicBezTo>
                    <a:pt x="220130" y="283619"/>
                    <a:pt x="283619" y="220130"/>
                    <a:pt x="283619" y="141809"/>
                  </a:cubicBezTo>
                  <a:cubicBezTo>
                    <a:pt x="283619" y="63489"/>
                    <a:pt x="220130" y="0"/>
                    <a:pt x="141809" y="0"/>
                  </a:cubicBezTo>
                  <a:cubicBezTo>
                    <a:pt x="63489" y="0"/>
                    <a:pt x="0" y="63489"/>
                    <a:pt x="0" y="141809"/>
                  </a:cubicBezTo>
                  <a:cubicBezTo>
                    <a:pt x="0" y="220130"/>
                    <a:pt x="63489" y="283619"/>
                    <a:pt x="141809" y="283619"/>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01E8BF84-B154-4454-A1EE-363E30EB0A9E}"/>
                </a:ext>
              </a:extLst>
            </p:cNvPr>
            <p:cNvSpPr/>
            <p:nvPr/>
          </p:nvSpPr>
          <p:spPr>
            <a:xfrm>
              <a:off x="9909358" y="2005997"/>
              <a:ext cx="283618" cy="288268"/>
            </a:xfrm>
            <a:custGeom>
              <a:avLst/>
              <a:gdLst>
                <a:gd name="connsiteX0" fmla="*/ 141809 w 283618"/>
                <a:gd name="connsiteY0" fmla="*/ 244401 h 288268"/>
                <a:gd name="connsiteX1" fmla="*/ 240458 w 283618"/>
                <a:gd name="connsiteY1" fmla="*/ 144134 h 288268"/>
                <a:gd name="connsiteX2" fmla="*/ 141809 w 283618"/>
                <a:gd name="connsiteY2" fmla="*/ 43868 h 288268"/>
                <a:gd name="connsiteX3" fmla="*/ 43161 w 283618"/>
                <a:gd name="connsiteY3" fmla="*/ 144134 h 288268"/>
                <a:gd name="connsiteX4" fmla="*/ 141809 w 283618"/>
                <a:gd name="connsiteY4" fmla="*/ 244401 h 288268"/>
                <a:gd name="connsiteX5" fmla="*/ 141809 w 283618"/>
                <a:gd name="connsiteY5" fmla="*/ 288268 h 288268"/>
                <a:gd name="connsiteX6" fmla="*/ 283619 w 283618"/>
                <a:gd name="connsiteY6" fmla="*/ 144134 h 288268"/>
                <a:gd name="connsiteX7" fmla="*/ 141809 w 283618"/>
                <a:gd name="connsiteY7" fmla="*/ 0 h 288268"/>
                <a:gd name="connsiteX8" fmla="*/ 0 w 283618"/>
                <a:gd name="connsiteY8" fmla="*/ 144134 h 288268"/>
                <a:gd name="connsiteX9" fmla="*/ 141809 w 283618"/>
                <a:gd name="connsiteY9" fmla="*/ 288268 h 28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618" h="288268">
                  <a:moveTo>
                    <a:pt x="141809" y="244401"/>
                  </a:moveTo>
                  <a:cubicBezTo>
                    <a:pt x="196292" y="244401"/>
                    <a:pt x="240458" y="199510"/>
                    <a:pt x="240458" y="144134"/>
                  </a:cubicBezTo>
                  <a:cubicBezTo>
                    <a:pt x="240458" y="88759"/>
                    <a:pt x="196292" y="43868"/>
                    <a:pt x="141809" y="43868"/>
                  </a:cubicBezTo>
                  <a:cubicBezTo>
                    <a:pt x="87327" y="43868"/>
                    <a:pt x="43161" y="88759"/>
                    <a:pt x="43161" y="144134"/>
                  </a:cubicBezTo>
                  <a:cubicBezTo>
                    <a:pt x="43161" y="199510"/>
                    <a:pt x="87327" y="244401"/>
                    <a:pt x="141809" y="244401"/>
                  </a:cubicBezTo>
                  <a:close/>
                  <a:moveTo>
                    <a:pt x="141809" y="288268"/>
                  </a:moveTo>
                  <a:cubicBezTo>
                    <a:pt x="220130" y="288268"/>
                    <a:pt x="283619" y="223738"/>
                    <a:pt x="283619" y="144134"/>
                  </a:cubicBezTo>
                  <a:cubicBezTo>
                    <a:pt x="283619" y="64530"/>
                    <a:pt x="220130" y="0"/>
                    <a:pt x="141809" y="0"/>
                  </a:cubicBezTo>
                  <a:cubicBezTo>
                    <a:pt x="63489" y="0"/>
                    <a:pt x="0" y="64530"/>
                    <a:pt x="0" y="144134"/>
                  </a:cubicBezTo>
                  <a:cubicBezTo>
                    <a:pt x="0" y="223738"/>
                    <a:pt x="63489" y="288268"/>
                    <a:pt x="141809" y="288268"/>
                  </a:cubicBez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F4E7F0F6-A9D7-4AF6-BFF7-60FA423E8512}"/>
                </a:ext>
              </a:extLst>
            </p:cNvPr>
            <p:cNvSpPr/>
            <p:nvPr/>
          </p:nvSpPr>
          <p:spPr>
            <a:xfrm>
              <a:off x="9783822" y="4549269"/>
              <a:ext cx="520743" cy="520743"/>
            </a:xfrm>
            <a:custGeom>
              <a:avLst/>
              <a:gdLst>
                <a:gd name="connsiteX0" fmla="*/ 260372 w 520743"/>
                <a:gd name="connsiteY0" fmla="*/ 0 h 520743"/>
                <a:gd name="connsiteX1" fmla="*/ 316165 w 520743"/>
                <a:gd name="connsiteY1" fmla="*/ 204578 h 520743"/>
                <a:gd name="connsiteX2" fmla="*/ 520743 w 520743"/>
                <a:gd name="connsiteY2" fmla="*/ 260372 h 520743"/>
                <a:gd name="connsiteX3" fmla="*/ 316165 w 520743"/>
                <a:gd name="connsiteY3" fmla="*/ 316165 h 520743"/>
                <a:gd name="connsiteX4" fmla="*/ 260372 w 520743"/>
                <a:gd name="connsiteY4" fmla="*/ 520743 h 520743"/>
                <a:gd name="connsiteX5" fmla="*/ 204578 w 520743"/>
                <a:gd name="connsiteY5" fmla="*/ 316165 h 520743"/>
                <a:gd name="connsiteX6" fmla="*/ 0 w 520743"/>
                <a:gd name="connsiteY6" fmla="*/ 260372 h 520743"/>
                <a:gd name="connsiteX7" fmla="*/ 204578 w 520743"/>
                <a:gd name="connsiteY7" fmla="*/ 204578 h 520743"/>
                <a:gd name="connsiteX8" fmla="*/ 260372 w 520743"/>
                <a:gd name="connsiteY8" fmla="*/ 0 h 520743"/>
                <a:gd name="connsiteX9" fmla="*/ 260372 w 520743"/>
                <a:gd name="connsiteY9" fmla="*/ 131065 h 520743"/>
                <a:gd name="connsiteX10" fmla="*/ 232661 w 520743"/>
                <a:gd name="connsiteY10" fmla="*/ 232660 h 520743"/>
                <a:gd name="connsiteX11" fmla="*/ 131064 w 520743"/>
                <a:gd name="connsiteY11" fmla="*/ 260372 h 520743"/>
                <a:gd name="connsiteX12" fmla="*/ 232661 w 520743"/>
                <a:gd name="connsiteY12" fmla="*/ 288083 h 520743"/>
                <a:gd name="connsiteX13" fmla="*/ 260372 w 520743"/>
                <a:gd name="connsiteY13" fmla="*/ 389678 h 520743"/>
                <a:gd name="connsiteX14" fmla="*/ 288082 w 520743"/>
                <a:gd name="connsiteY14" fmla="*/ 288083 h 520743"/>
                <a:gd name="connsiteX15" fmla="*/ 389678 w 520743"/>
                <a:gd name="connsiteY15" fmla="*/ 260372 h 520743"/>
                <a:gd name="connsiteX16" fmla="*/ 288082 w 520743"/>
                <a:gd name="connsiteY16" fmla="*/ 232660 h 520743"/>
                <a:gd name="connsiteX17" fmla="*/ 260372 w 520743"/>
                <a:gd name="connsiteY17" fmla="*/ 131065 h 52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0743" h="520743">
                  <a:moveTo>
                    <a:pt x="260372" y="0"/>
                  </a:moveTo>
                  <a:lnTo>
                    <a:pt x="316165" y="204578"/>
                  </a:lnTo>
                  <a:lnTo>
                    <a:pt x="520743" y="260372"/>
                  </a:lnTo>
                  <a:lnTo>
                    <a:pt x="316165" y="316165"/>
                  </a:lnTo>
                  <a:lnTo>
                    <a:pt x="260372" y="520743"/>
                  </a:lnTo>
                  <a:lnTo>
                    <a:pt x="204578" y="316165"/>
                  </a:lnTo>
                  <a:lnTo>
                    <a:pt x="0" y="260372"/>
                  </a:lnTo>
                  <a:lnTo>
                    <a:pt x="204578" y="204578"/>
                  </a:lnTo>
                  <a:lnTo>
                    <a:pt x="260372" y="0"/>
                  </a:lnTo>
                  <a:close/>
                  <a:moveTo>
                    <a:pt x="260372" y="131065"/>
                  </a:moveTo>
                  <a:lnTo>
                    <a:pt x="232661" y="232660"/>
                  </a:lnTo>
                  <a:lnTo>
                    <a:pt x="131064" y="260372"/>
                  </a:lnTo>
                  <a:lnTo>
                    <a:pt x="232661" y="288083"/>
                  </a:lnTo>
                  <a:lnTo>
                    <a:pt x="260372" y="389678"/>
                  </a:lnTo>
                  <a:lnTo>
                    <a:pt x="288082" y="288083"/>
                  </a:lnTo>
                  <a:lnTo>
                    <a:pt x="389678" y="260372"/>
                  </a:lnTo>
                  <a:lnTo>
                    <a:pt x="288082" y="232660"/>
                  </a:lnTo>
                  <a:lnTo>
                    <a:pt x="260372" y="131065"/>
                  </a:ln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CCD26B5B-94F2-4D76-AE4C-C2E37BF59131}"/>
                </a:ext>
              </a:extLst>
            </p:cNvPr>
            <p:cNvSpPr/>
            <p:nvPr/>
          </p:nvSpPr>
          <p:spPr>
            <a:xfrm>
              <a:off x="10402204" y="2075740"/>
              <a:ext cx="520743" cy="520743"/>
            </a:xfrm>
            <a:custGeom>
              <a:avLst/>
              <a:gdLst>
                <a:gd name="connsiteX0" fmla="*/ 260372 w 520743"/>
                <a:gd name="connsiteY0" fmla="*/ 0 h 520743"/>
                <a:gd name="connsiteX1" fmla="*/ 316165 w 520743"/>
                <a:gd name="connsiteY1" fmla="*/ 204578 h 520743"/>
                <a:gd name="connsiteX2" fmla="*/ 520743 w 520743"/>
                <a:gd name="connsiteY2" fmla="*/ 260372 h 520743"/>
                <a:gd name="connsiteX3" fmla="*/ 316165 w 520743"/>
                <a:gd name="connsiteY3" fmla="*/ 316165 h 520743"/>
                <a:gd name="connsiteX4" fmla="*/ 260372 w 520743"/>
                <a:gd name="connsiteY4" fmla="*/ 520743 h 520743"/>
                <a:gd name="connsiteX5" fmla="*/ 204578 w 520743"/>
                <a:gd name="connsiteY5" fmla="*/ 316165 h 520743"/>
                <a:gd name="connsiteX6" fmla="*/ 0 w 520743"/>
                <a:gd name="connsiteY6" fmla="*/ 260372 h 520743"/>
                <a:gd name="connsiteX7" fmla="*/ 204578 w 520743"/>
                <a:gd name="connsiteY7" fmla="*/ 204578 h 520743"/>
                <a:gd name="connsiteX8" fmla="*/ 260372 w 520743"/>
                <a:gd name="connsiteY8" fmla="*/ 0 h 520743"/>
                <a:gd name="connsiteX9" fmla="*/ 260372 w 520743"/>
                <a:gd name="connsiteY9" fmla="*/ 131064 h 520743"/>
                <a:gd name="connsiteX10" fmla="*/ 232660 w 520743"/>
                <a:gd name="connsiteY10" fmla="*/ 232661 h 520743"/>
                <a:gd name="connsiteX11" fmla="*/ 131065 w 520743"/>
                <a:gd name="connsiteY11" fmla="*/ 260372 h 520743"/>
                <a:gd name="connsiteX12" fmla="*/ 232660 w 520743"/>
                <a:gd name="connsiteY12" fmla="*/ 288082 h 520743"/>
                <a:gd name="connsiteX13" fmla="*/ 260372 w 520743"/>
                <a:gd name="connsiteY13" fmla="*/ 389679 h 520743"/>
                <a:gd name="connsiteX14" fmla="*/ 288083 w 520743"/>
                <a:gd name="connsiteY14" fmla="*/ 288082 h 520743"/>
                <a:gd name="connsiteX15" fmla="*/ 389678 w 520743"/>
                <a:gd name="connsiteY15" fmla="*/ 260372 h 520743"/>
                <a:gd name="connsiteX16" fmla="*/ 288083 w 520743"/>
                <a:gd name="connsiteY16" fmla="*/ 232661 h 520743"/>
                <a:gd name="connsiteX17" fmla="*/ 260372 w 520743"/>
                <a:gd name="connsiteY17" fmla="*/ 131064 h 52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0743" h="520743">
                  <a:moveTo>
                    <a:pt x="260372" y="0"/>
                  </a:moveTo>
                  <a:lnTo>
                    <a:pt x="316165" y="204578"/>
                  </a:lnTo>
                  <a:lnTo>
                    <a:pt x="520743" y="260372"/>
                  </a:lnTo>
                  <a:lnTo>
                    <a:pt x="316165" y="316165"/>
                  </a:lnTo>
                  <a:lnTo>
                    <a:pt x="260372" y="520743"/>
                  </a:lnTo>
                  <a:lnTo>
                    <a:pt x="204578" y="316165"/>
                  </a:lnTo>
                  <a:lnTo>
                    <a:pt x="0" y="260372"/>
                  </a:lnTo>
                  <a:lnTo>
                    <a:pt x="204578" y="204578"/>
                  </a:lnTo>
                  <a:lnTo>
                    <a:pt x="260372" y="0"/>
                  </a:lnTo>
                  <a:close/>
                  <a:moveTo>
                    <a:pt x="260372" y="131064"/>
                  </a:moveTo>
                  <a:lnTo>
                    <a:pt x="232660" y="232661"/>
                  </a:lnTo>
                  <a:lnTo>
                    <a:pt x="131065" y="260372"/>
                  </a:lnTo>
                  <a:lnTo>
                    <a:pt x="232660" y="288082"/>
                  </a:lnTo>
                  <a:lnTo>
                    <a:pt x="260372" y="389679"/>
                  </a:lnTo>
                  <a:lnTo>
                    <a:pt x="288083" y="288082"/>
                  </a:lnTo>
                  <a:lnTo>
                    <a:pt x="389678" y="260372"/>
                  </a:lnTo>
                  <a:lnTo>
                    <a:pt x="288083" y="232661"/>
                  </a:lnTo>
                  <a:lnTo>
                    <a:pt x="260372" y="131064"/>
                  </a:lnTo>
                  <a:close/>
                </a:path>
              </a:pathLst>
            </a:custGeom>
            <a:solidFill>
              <a:sysClr val="window" lastClr="FFFFFF"/>
            </a:solidFill>
            <a:ln w="46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aphicFrame>
        <p:nvGraphicFramePr>
          <p:cNvPr id="38" name="Content Placeholder 4">
            <a:extLst>
              <a:ext uri="{FF2B5EF4-FFF2-40B4-BE49-F238E27FC236}">
                <a16:creationId xmlns:a16="http://schemas.microsoft.com/office/drawing/2014/main" id="{1224F5D9-C8CA-452A-AA04-3DAC498D60C1}"/>
              </a:ext>
            </a:extLst>
          </p:cNvPr>
          <p:cNvGraphicFramePr>
            <a:graphicFrameLocks/>
          </p:cNvGraphicFramePr>
          <p:nvPr>
            <p:extLst>
              <p:ext uri="{D42A27DB-BD31-4B8C-83A1-F6EECF244321}">
                <p14:modId xmlns:p14="http://schemas.microsoft.com/office/powerpoint/2010/main" val="2046292783"/>
              </p:ext>
            </p:extLst>
          </p:nvPr>
        </p:nvGraphicFramePr>
        <p:xfrm>
          <a:off x="1573260" y="3260495"/>
          <a:ext cx="6886575" cy="2113280"/>
        </p:xfrm>
        <a:graphic>
          <a:graphicData uri="http://schemas.openxmlformats.org/drawingml/2006/table">
            <a:tbl>
              <a:tblPr firstRow="1" firstCol="1" bandRow="1"/>
              <a:tblGrid>
                <a:gridCol w="2464054">
                  <a:extLst>
                    <a:ext uri="{9D8B030D-6E8A-4147-A177-3AD203B41FA5}">
                      <a16:colId xmlns:a16="http://schemas.microsoft.com/office/drawing/2014/main" val="2240820152"/>
                    </a:ext>
                  </a:extLst>
                </a:gridCol>
                <a:gridCol w="1281113">
                  <a:extLst>
                    <a:ext uri="{9D8B030D-6E8A-4147-A177-3AD203B41FA5}">
                      <a16:colId xmlns:a16="http://schemas.microsoft.com/office/drawing/2014/main" val="1077067868"/>
                    </a:ext>
                  </a:extLst>
                </a:gridCol>
                <a:gridCol w="1114425">
                  <a:extLst>
                    <a:ext uri="{9D8B030D-6E8A-4147-A177-3AD203B41FA5}">
                      <a16:colId xmlns:a16="http://schemas.microsoft.com/office/drawing/2014/main" val="3130115845"/>
                    </a:ext>
                  </a:extLst>
                </a:gridCol>
                <a:gridCol w="1114425">
                  <a:extLst>
                    <a:ext uri="{9D8B030D-6E8A-4147-A177-3AD203B41FA5}">
                      <a16:colId xmlns:a16="http://schemas.microsoft.com/office/drawing/2014/main" val="1035520968"/>
                    </a:ext>
                  </a:extLst>
                </a:gridCol>
                <a:gridCol w="912558">
                  <a:extLst>
                    <a:ext uri="{9D8B030D-6E8A-4147-A177-3AD203B41FA5}">
                      <a16:colId xmlns:a16="http://schemas.microsoft.com/office/drawing/2014/main" val="3700110453"/>
                    </a:ext>
                  </a:extLst>
                </a:gridCol>
              </a:tblGrid>
              <a:tr h="0">
                <a:tc>
                  <a:txBody>
                    <a:bodyPr/>
                    <a:lstStyle>
                      <a:lvl1pPr marL="0" algn="l" defTabSz="1219170" rtl="0" eaLnBrk="1" latinLnBrk="0" hangingPunct="1">
                        <a:defRPr sz="2400" b="1" kern="1200">
                          <a:solidFill>
                            <a:schemeClr val="lt1"/>
                          </a:solidFill>
                          <a:latin typeface="Segoe UI"/>
                        </a:defRPr>
                      </a:lvl1pPr>
                      <a:lvl2pPr marL="609585" algn="l" defTabSz="1219170" rtl="0" eaLnBrk="1" latinLnBrk="0" hangingPunct="1">
                        <a:defRPr sz="2400" b="1" kern="1200">
                          <a:solidFill>
                            <a:schemeClr val="lt1"/>
                          </a:solidFill>
                          <a:latin typeface="Segoe UI"/>
                        </a:defRPr>
                      </a:lvl2pPr>
                      <a:lvl3pPr marL="1219170" algn="l" defTabSz="1219170" rtl="0" eaLnBrk="1" latinLnBrk="0" hangingPunct="1">
                        <a:defRPr sz="2400" b="1" kern="1200">
                          <a:solidFill>
                            <a:schemeClr val="lt1"/>
                          </a:solidFill>
                          <a:latin typeface="Segoe UI"/>
                        </a:defRPr>
                      </a:lvl3pPr>
                      <a:lvl4pPr marL="1828754" algn="l" defTabSz="1219170" rtl="0" eaLnBrk="1" latinLnBrk="0" hangingPunct="1">
                        <a:defRPr sz="2400" b="1" kern="1200">
                          <a:solidFill>
                            <a:schemeClr val="lt1"/>
                          </a:solidFill>
                          <a:latin typeface="Segoe UI"/>
                        </a:defRPr>
                      </a:lvl4pPr>
                      <a:lvl5pPr marL="2438339" algn="l" defTabSz="1219170" rtl="0" eaLnBrk="1" latinLnBrk="0" hangingPunct="1">
                        <a:defRPr sz="2400" b="1" kern="1200">
                          <a:solidFill>
                            <a:schemeClr val="lt1"/>
                          </a:solidFill>
                          <a:latin typeface="Segoe UI"/>
                        </a:defRPr>
                      </a:lvl5pPr>
                      <a:lvl6pPr marL="3047924" algn="l" defTabSz="1219170" rtl="0" eaLnBrk="1" latinLnBrk="0" hangingPunct="1">
                        <a:defRPr sz="2400" b="1" kern="1200">
                          <a:solidFill>
                            <a:schemeClr val="lt1"/>
                          </a:solidFill>
                          <a:latin typeface="Segoe UI"/>
                        </a:defRPr>
                      </a:lvl6pPr>
                      <a:lvl7pPr marL="3657509" algn="l" defTabSz="1219170" rtl="0" eaLnBrk="1" latinLnBrk="0" hangingPunct="1">
                        <a:defRPr sz="2400" b="1" kern="1200">
                          <a:solidFill>
                            <a:schemeClr val="lt1"/>
                          </a:solidFill>
                          <a:latin typeface="Segoe UI"/>
                        </a:defRPr>
                      </a:lvl7pPr>
                      <a:lvl8pPr marL="4267093" algn="l" defTabSz="1219170" rtl="0" eaLnBrk="1" latinLnBrk="0" hangingPunct="1">
                        <a:defRPr sz="2400" b="1" kern="1200">
                          <a:solidFill>
                            <a:schemeClr val="lt1"/>
                          </a:solidFill>
                          <a:latin typeface="Segoe UI"/>
                        </a:defRPr>
                      </a:lvl8pPr>
                      <a:lvl9pPr marL="4876678" algn="l" defTabSz="1219170" rtl="0" eaLnBrk="1" latinLnBrk="0" hangingPunct="1">
                        <a:defRPr sz="2400" b="1" kern="1200">
                          <a:solidFill>
                            <a:schemeClr val="lt1"/>
                          </a:solidFill>
                          <a:latin typeface="Segoe UI"/>
                        </a:defRPr>
                      </a:lvl9pPr>
                    </a:lstStyle>
                    <a:p>
                      <a:pPr marL="0" marR="0">
                        <a:spcBef>
                          <a:spcPts val="0"/>
                        </a:spcBef>
                        <a:spcAft>
                          <a:spcPts val="0"/>
                        </a:spcAft>
                      </a:pPr>
                      <a:r>
                        <a:rPr lang="en-US" sz="2400" b="1" kern="1200" dirty="0">
                          <a:solidFill>
                            <a:schemeClr val="lt1"/>
                          </a:solidFill>
                          <a:effectLst/>
                          <a:latin typeface="+mn-lt"/>
                          <a:ea typeface="+mn-ea"/>
                          <a:cs typeface="+mn-cs"/>
                        </a:rPr>
                        <a:t>Host</a:t>
                      </a:r>
                      <a:br>
                        <a:rPr lang="en-US" sz="2400" b="1" kern="1200" dirty="0">
                          <a:solidFill>
                            <a:schemeClr val="lt1"/>
                          </a:solidFill>
                          <a:effectLst/>
                          <a:latin typeface="+mn-lt"/>
                          <a:ea typeface="+mn-ea"/>
                          <a:cs typeface="+mn-cs"/>
                        </a:rPr>
                      </a:br>
                      <a:r>
                        <a:rPr lang="en-US" sz="1600" b="0" i="0" kern="1200" dirty="0">
                          <a:solidFill>
                            <a:schemeClr val="lt1"/>
                          </a:solidFill>
                          <a:effectLst/>
                          <a:latin typeface="+mn-lt"/>
                          <a:ea typeface="+mn-ea"/>
                          <a:cs typeface="+mn-cs"/>
                        </a:rPr>
                        <a:t>Layers</a:t>
                      </a:r>
                      <a:endParaRPr lang="en-US" sz="2400" b="1" kern="1200" dirty="0">
                        <a:solidFill>
                          <a:schemeClr val="lt1"/>
                        </a:solidFill>
                        <a:effectLst/>
                        <a:latin typeface="+mn-lt"/>
                        <a:ea typeface="+mn-ea"/>
                        <a:cs typeface="+mn-cs"/>
                      </a:endParaRPr>
                    </a:p>
                  </a:txBody>
                  <a:tcPr marL="50800" marR="50800" marT="50800" marB="5080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1219170" rtl="0" eaLnBrk="1" latinLnBrk="0" hangingPunct="1">
                        <a:defRPr sz="2400" b="1" kern="1200">
                          <a:solidFill>
                            <a:schemeClr val="lt1"/>
                          </a:solidFill>
                          <a:latin typeface="Segoe UI"/>
                        </a:defRPr>
                      </a:lvl1pPr>
                      <a:lvl2pPr marL="609585" algn="l" defTabSz="1219170" rtl="0" eaLnBrk="1" latinLnBrk="0" hangingPunct="1">
                        <a:defRPr sz="2400" b="1" kern="1200">
                          <a:solidFill>
                            <a:schemeClr val="lt1"/>
                          </a:solidFill>
                          <a:latin typeface="Segoe UI"/>
                        </a:defRPr>
                      </a:lvl2pPr>
                      <a:lvl3pPr marL="1219170" algn="l" defTabSz="1219170" rtl="0" eaLnBrk="1" latinLnBrk="0" hangingPunct="1">
                        <a:defRPr sz="2400" b="1" kern="1200">
                          <a:solidFill>
                            <a:schemeClr val="lt1"/>
                          </a:solidFill>
                          <a:latin typeface="Segoe UI"/>
                        </a:defRPr>
                      </a:lvl3pPr>
                      <a:lvl4pPr marL="1828754" algn="l" defTabSz="1219170" rtl="0" eaLnBrk="1" latinLnBrk="0" hangingPunct="1">
                        <a:defRPr sz="2400" b="1" kern="1200">
                          <a:solidFill>
                            <a:schemeClr val="lt1"/>
                          </a:solidFill>
                          <a:latin typeface="Segoe UI"/>
                        </a:defRPr>
                      </a:lvl4pPr>
                      <a:lvl5pPr marL="2438339" algn="l" defTabSz="1219170" rtl="0" eaLnBrk="1" latinLnBrk="0" hangingPunct="1">
                        <a:defRPr sz="2400" b="1" kern="1200">
                          <a:solidFill>
                            <a:schemeClr val="lt1"/>
                          </a:solidFill>
                          <a:latin typeface="Segoe UI"/>
                        </a:defRPr>
                      </a:lvl5pPr>
                      <a:lvl6pPr marL="3047924" algn="l" defTabSz="1219170" rtl="0" eaLnBrk="1" latinLnBrk="0" hangingPunct="1">
                        <a:defRPr sz="2400" b="1" kern="1200">
                          <a:solidFill>
                            <a:schemeClr val="lt1"/>
                          </a:solidFill>
                          <a:latin typeface="Segoe UI"/>
                        </a:defRPr>
                      </a:lvl6pPr>
                      <a:lvl7pPr marL="3657509" algn="l" defTabSz="1219170" rtl="0" eaLnBrk="1" latinLnBrk="0" hangingPunct="1">
                        <a:defRPr sz="2400" b="1" kern="1200">
                          <a:solidFill>
                            <a:schemeClr val="lt1"/>
                          </a:solidFill>
                          <a:latin typeface="Segoe UI"/>
                        </a:defRPr>
                      </a:lvl7pPr>
                      <a:lvl8pPr marL="4267093" algn="l" defTabSz="1219170" rtl="0" eaLnBrk="1" latinLnBrk="0" hangingPunct="1">
                        <a:defRPr sz="2400" b="1" kern="1200">
                          <a:solidFill>
                            <a:schemeClr val="lt1"/>
                          </a:solidFill>
                          <a:latin typeface="Segoe UI"/>
                        </a:defRPr>
                      </a:lvl8pPr>
                      <a:lvl9pPr marL="4876678" algn="l" defTabSz="1219170" rtl="0" eaLnBrk="1" latinLnBrk="0" hangingPunct="1">
                        <a:defRPr sz="2400" b="1" kern="1200">
                          <a:solidFill>
                            <a:schemeClr val="lt1"/>
                          </a:solidFill>
                          <a:latin typeface="Segoe UI"/>
                        </a:defRPr>
                      </a:lvl9pPr>
                    </a:lstStyle>
                    <a:p>
                      <a:pPr marL="0" marR="0" lvl="0" indent="0" algn="l" defTabSz="914554" rtl="0" eaLnBrk="1" fontAlgn="auto" latinLnBrk="0" hangingPunct="1">
                        <a:lnSpc>
                          <a:spcPct val="100000"/>
                        </a:lnSpc>
                        <a:spcBef>
                          <a:spcPts val="0"/>
                        </a:spcBef>
                        <a:spcAft>
                          <a:spcPts val="0"/>
                        </a:spcAft>
                        <a:buClrTx/>
                        <a:buSzTx/>
                        <a:buFontTx/>
                        <a:buNone/>
                        <a:tabLst/>
                        <a:defRPr/>
                      </a:pPr>
                      <a:r>
                        <a:rPr lang="en-US" sz="2400" b="1" kern="1200" dirty="0">
                          <a:solidFill>
                            <a:schemeClr val="lt1"/>
                          </a:solidFill>
                          <a:effectLst/>
                          <a:latin typeface="+mn-lt"/>
                          <a:ea typeface="+mn-ea"/>
                          <a:cs typeface="+mn-cs"/>
                        </a:rPr>
                        <a:t>182 MB</a:t>
                      </a:r>
                      <a:br>
                        <a:rPr lang="en-US" sz="2400" b="1" kern="1200" dirty="0">
                          <a:solidFill>
                            <a:schemeClr val="lt1"/>
                          </a:solidFill>
                          <a:effectLst/>
                          <a:latin typeface="+mn-lt"/>
                          <a:ea typeface="+mn-ea"/>
                          <a:cs typeface="+mn-cs"/>
                        </a:rPr>
                      </a:br>
                      <a:r>
                        <a:rPr kumimoji="0" lang="en-US" sz="1600" b="0" i="0" u="none" strike="noStrike" kern="1200" cap="none" spc="0" normalizeH="0" baseline="0" noProof="0" dirty="0">
                          <a:ln>
                            <a:noFill/>
                          </a:ln>
                          <a:solidFill>
                            <a:srgbClr val="FFFFFF"/>
                          </a:solidFill>
                          <a:effectLst/>
                          <a:uLnTx/>
                          <a:uFillTx/>
                          <a:latin typeface="+mn-lt"/>
                          <a:ea typeface="+mn-ea"/>
                          <a:cs typeface="+mn-cs"/>
                        </a:rPr>
                        <a:t>6</a:t>
                      </a:r>
                      <a:endParaRPr kumimoji="0" lang="en-US" sz="2400" b="1" i="0" u="none" strike="noStrike" kern="1200" cap="none" spc="0" normalizeH="0" baseline="0" noProof="0" dirty="0">
                        <a:ln>
                          <a:noFill/>
                        </a:ln>
                        <a:solidFill>
                          <a:srgbClr val="FFFFFF"/>
                        </a:solidFill>
                        <a:effectLst/>
                        <a:uLnTx/>
                        <a:uFillTx/>
                        <a:latin typeface="+mn-lt"/>
                        <a:ea typeface="+mn-ea"/>
                        <a:cs typeface="+mn-cs"/>
                      </a:endParaRPr>
                    </a:p>
                  </a:txBody>
                  <a:tcPr marL="50800" marR="50800" marT="50800" marB="5080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1219170" rtl="0" eaLnBrk="1" latinLnBrk="0" hangingPunct="1">
                        <a:defRPr sz="2400" b="1" kern="1200">
                          <a:solidFill>
                            <a:schemeClr val="lt1"/>
                          </a:solidFill>
                          <a:latin typeface="Segoe UI"/>
                        </a:defRPr>
                      </a:lvl1pPr>
                      <a:lvl2pPr marL="609585" algn="l" defTabSz="1219170" rtl="0" eaLnBrk="1" latinLnBrk="0" hangingPunct="1">
                        <a:defRPr sz="2400" b="1" kern="1200">
                          <a:solidFill>
                            <a:schemeClr val="lt1"/>
                          </a:solidFill>
                          <a:latin typeface="Segoe UI"/>
                        </a:defRPr>
                      </a:lvl2pPr>
                      <a:lvl3pPr marL="1219170" algn="l" defTabSz="1219170" rtl="0" eaLnBrk="1" latinLnBrk="0" hangingPunct="1">
                        <a:defRPr sz="2400" b="1" kern="1200">
                          <a:solidFill>
                            <a:schemeClr val="lt1"/>
                          </a:solidFill>
                          <a:latin typeface="Segoe UI"/>
                        </a:defRPr>
                      </a:lvl3pPr>
                      <a:lvl4pPr marL="1828754" algn="l" defTabSz="1219170" rtl="0" eaLnBrk="1" latinLnBrk="0" hangingPunct="1">
                        <a:defRPr sz="2400" b="1" kern="1200">
                          <a:solidFill>
                            <a:schemeClr val="lt1"/>
                          </a:solidFill>
                          <a:latin typeface="Segoe UI"/>
                        </a:defRPr>
                      </a:lvl4pPr>
                      <a:lvl5pPr marL="2438339" algn="l" defTabSz="1219170" rtl="0" eaLnBrk="1" latinLnBrk="0" hangingPunct="1">
                        <a:defRPr sz="2400" b="1" kern="1200">
                          <a:solidFill>
                            <a:schemeClr val="lt1"/>
                          </a:solidFill>
                          <a:latin typeface="Segoe UI"/>
                        </a:defRPr>
                      </a:lvl5pPr>
                      <a:lvl6pPr marL="3047924" algn="l" defTabSz="1219170" rtl="0" eaLnBrk="1" latinLnBrk="0" hangingPunct="1">
                        <a:defRPr sz="2400" b="1" kern="1200">
                          <a:solidFill>
                            <a:schemeClr val="lt1"/>
                          </a:solidFill>
                          <a:latin typeface="Segoe UI"/>
                        </a:defRPr>
                      </a:lvl6pPr>
                      <a:lvl7pPr marL="3657509" algn="l" defTabSz="1219170" rtl="0" eaLnBrk="1" latinLnBrk="0" hangingPunct="1">
                        <a:defRPr sz="2400" b="1" kern="1200">
                          <a:solidFill>
                            <a:schemeClr val="lt1"/>
                          </a:solidFill>
                          <a:latin typeface="Segoe UI"/>
                        </a:defRPr>
                      </a:lvl7pPr>
                      <a:lvl8pPr marL="4267093" algn="l" defTabSz="1219170" rtl="0" eaLnBrk="1" latinLnBrk="0" hangingPunct="1">
                        <a:defRPr sz="2400" b="1" kern="1200">
                          <a:solidFill>
                            <a:schemeClr val="lt1"/>
                          </a:solidFill>
                          <a:latin typeface="Segoe UI"/>
                        </a:defRPr>
                      </a:lvl8pPr>
                      <a:lvl9pPr marL="4876678" algn="l" defTabSz="1219170" rtl="0" eaLnBrk="1" latinLnBrk="0" hangingPunct="1">
                        <a:defRPr sz="2400" b="1" kern="1200">
                          <a:solidFill>
                            <a:schemeClr val="lt1"/>
                          </a:solidFill>
                          <a:latin typeface="Segoe UI"/>
                        </a:defRPr>
                      </a:lvl9pPr>
                    </a:lstStyle>
                    <a:p>
                      <a:pPr marL="0" marR="0" lvl="0" indent="0" algn="l" defTabSz="914554" rtl="0" eaLnBrk="1" fontAlgn="auto" latinLnBrk="0" hangingPunct="1">
                        <a:lnSpc>
                          <a:spcPct val="100000"/>
                        </a:lnSpc>
                        <a:spcBef>
                          <a:spcPts val="0"/>
                        </a:spcBef>
                        <a:spcAft>
                          <a:spcPts val="0"/>
                        </a:spcAft>
                        <a:buClrTx/>
                        <a:buSzTx/>
                        <a:buFontTx/>
                        <a:buNone/>
                        <a:tabLst/>
                        <a:defRPr/>
                      </a:pPr>
                      <a:r>
                        <a:rPr lang="en-US" sz="2400" b="1" kern="1200" dirty="0">
                          <a:solidFill>
                            <a:schemeClr val="lt1"/>
                          </a:solidFill>
                          <a:effectLst/>
                          <a:latin typeface="+mn-lt"/>
                          <a:ea typeface="+mn-ea"/>
                          <a:cs typeface="+mn-cs"/>
                        </a:rPr>
                        <a:t>1.7 GB</a:t>
                      </a:r>
                      <a:br>
                        <a:rPr lang="en-US" sz="2400" b="1" kern="1200" dirty="0">
                          <a:solidFill>
                            <a:schemeClr val="lt1"/>
                          </a:solidFill>
                          <a:effectLst/>
                          <a:latin typeface="+mn-lt"/>
                          <a:ea typeface="+mn-ea"/>
                          <a:cs typeface="+mn-cs"/>
                        </a:rPr>
                      </a:br>
                      <a:r>
                        <a:rPr kumimoji="0" lang="en-US" sz="1600" b="0" i="0" u="none" strike="noStrike" kern="1200" cap="none" spc="0" normalizeH="0" baseline="0" noProof="0" dirty="0">
                          <a:ln>
                            <a:noFill/>
                          </a:ln>
                          <a:solidFill>
                            <a:srgbClr val="FFFFFF"/>
                          </a:solidFill>
                          <a:effectLst/>
                          <a:uLnTx/>
                          <a:uFillTx/>
                          <a:latin typeface="+mn-lt"/>
                          <a:ea typeface="+mn-ea"/>
                          <a:cs typeface="+mn-cs"/>
                        </a:rPr>
                        <a:t>7</a:t>
                      </a:r>
                      <a:endParaRPr kumimoji="0" lang="en-US" sz="2400" b="1" i="0" u="none" strike="noStrike" kern="1200" cap="none" spc="0" normalizeH="0" baseline="0" noProof="0" dirty="0">
                        <a:ln>
                          <a:noFill/>
                        </a:ln>
                        <a:solidFill>
                          <a:srgbClr val="FFFFFF"/>
                        </a:solidFill>
                        <a:effectLst/>
                        <a:uLnTx/>
                        <a:uFillTx/>
                        <a:latin typeface="+mn-lt"/>
                        <a:ea typeface="+mn-ea"/>
                        <a:cs typeface="+mn-cs"/>
                      </a:endParaRPr>
                    </a:p>
                  </a:txBody>
                  <a:tcPr marL="50800" marR="50800" marT="50800" marB="5080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1219170" rtl="0" eaLnBrk="1" latinLnBrk="0" hangingPunct="1">
                        <a:defRPr sz="2400" b="1" kern="1200">
                          <a:solidFill>
                            <a:schemeClr val="lt1"/>
                          </a:solidFill>
                          <a:latin typeface="Segoe UI"/>
                        </a:defRPr>
                      </a:lvl1pPr>
                      <a:lvl2pPr marL="609585" algn="l" defTabSz="1219170" rtl="0" eaLnBrk="1" latinLnBrk="0" hangingPunct="1">
                        <a:defRPr sz="2400" b="1" kern="1200">
                          <a:solidFill>
                            <a:schemeClr val="lt1"/>
                          </a:solidFill>
                          <a:latin typeface="Segoe UI"/>
                        </a:defRPr>
                      </a:lvl2pPr>
                      <a:lvl3pPr marL="1219170" algn="l" defTabSz="1219170" rtl="0" eaLnBrk="1" latinLnBrk="0" hangingPunct="1">
                        <a:defRPr sz="2400" b="1" kern="1200">
                          <a:solidFill>
                            <a:schemeClr val="lt1"/>
                          </a:solidFill>
                          <a:latin typeface="Segoe UI"/>
                        </a:defRPr>
                      </a:lvl3pPr>
                      <a:lvl4pPr marL="1828754" algn="l" defTabSz="1219170" rtl="0" eaLnBrk="1" latinLnBrk="0" hangingPunct="1">
                        <a:defRPr sz="2400" b="1" kern="1200">
                          <a:solidFill>
                            <a:schemeClr val="lt1"/>
                          </a:solidFill>
                          <a:latin typeface="Segoe UI"/>
                        </a:defRPr>
                      </a:lvl4pPr>
                      <a:lvl5pPr marL="2438339" algn="l" defTabSz="1219170" rtl="0" eaLnBrk="1" latinLnBrk="0" hangingPunct="1">
                        <a:defRPr sz="2400" b="1" kern="1200">
                          <a:solidFill>
                            <a:schemeClr val="lt1"/>
                          </a:solidFill>
                          <a:latin typeface="Segoe UI"/>
                        </a:defRPr>
                      </a:lvl5pPr>
                      <a:lvl6pPr marL="3047924" algn="l" defTabSz="1219170" rtl="0" eaLnBrk="1" latinLnBrk="0" hangingPunct="1">
                        <a:defRPr sz="2400" b="1" kern="1200">
                          <a:solidFill>
                            <a:schemeClr val="lt1"/>
                          </a:solidFill>
                          <a:latin typeface="Segoe UI"/>
                        </a:defRPr>
                      </a:lvl6pPr>
                      <a:lvl7pPr marL="3657509" algn="l" defTabSz="1219170" rtl="0" eaLnBrk="1" latinLnBrk="0" hangingPunct="1">
                        <a:defRPr sz="2400" b="1" kern="1200">
                          <a:solidFill>
                            <a:schemeClr val="lt1"/>
                          </a:solidFill>
                          <a:latin typeface="Segoe UI"/>
                        </a:defRPr>
                      </a:lvl7pPr>
                      <a:lvl8pPr marL="4267093" algn="l" defTabSz="1219170" rtl="0" eaLnBrk="1" latinLnBrk="0" hangingPunct="1">
                        <a:defRPr sz="2400" b="1" kern="1200">
                          <a:solidFill>
                            <a:schemeClr val="lt1"/>
                          </a:solidFill>
                          <a:latin typeface="Segoe UI"/>
                        </a:defRPr>
                      </a:lvl8pPr>
                      <a:lvl9pPr marL="4876678" algn="l" defTabSz="1219170" rtl="0" eaLnBrk="1" latinLnBrk="0" hangingPunct="1">
                        <a:defRPr sz="2400" b="1" kern="1200">
                          <a:solidFill>
                            <a:schemeClr val="lt1"/>
                          </a:solidFill>
                          <a:latin typeface="Segoe UI"/>
                        </a:defRPr>
                      </a:lvl9pPr>
                    </a:lstStyle>
                    <a:p>
                      <a:pPr marL="0" marR="0">
                        <a:spcBef>
                          <a:spcPts val="0"/>
                        </a:spcBef>
                        <a:spcAft>
                          <a:spcPts val="0"/>
                        </a:spcAft>
                      </a:pPr>
                      <a:r>
                        <a:rPr lang="en-US" sz="2400" b="1" kern="1200" dirty="0">
                          <a:solidFill>
                            <a:schemeClr val="lt1"/>
                          </a:solidFill>
                          <a:effectLst/>
                          <a:latin typeface="+mn-lt"/>
                          <a:ea typeface="+mn-ea"/>
                          <a:cs typeface="+mn-cs"/>
                        </a:rPr>
                        <a:t>5.1 GB</a:t>
                      </a:r>
                    </a:p>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34</a:t>
                      </a:r>
                      <a:endParaRPr kumimoji="0" lang="en-US" sz="2400" b="1" i="0" u="none" strike="noStrike" kern="1200" cap="none" spc="0" normalizeH="0" baseline="0" noProof="0" dirty="0">
                        <a:ln>
                          <a:noFill/>
                        </a:ln>
                        <a:solidFill>
                          <a:srgbClr val="FFFFFF"/>
                        </a:solidFill>
                        <a:effectLst/>
                        <a:uLnTx/>
                        <a:uFillTx/>
                        <a:latin typeface="+mn-lt"/>
                        <a:ea typeface="+mn-ea"/>
                        <a:cs typeface="+mn-cs"/>
                      </a:endParaRPr>
                    </a:p>
                  </a:txBody>
                  <a:tcPr marL="50800" marR="50800" marT="50800" marB="5080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1219170" rtl="0" eaLnBrk="1" latinLnBrk="0" hangingPunct="1">
                        <a:defRPr sz="2400" b="1" kern="1200">
                          <a:solidFill>
                            <a:schemeClr val="lt1"/>
                          </a:solidFill>
                          <a:latin typeface="Segoe UI"/>
                        </a:defRPr>
                      </a:lvl1pPr>
                      <a:lvl2pPr marL="609585" algn="l" defTabSz="1219170" rtl="0" eaLnBrk="1" latinLnBrk="0" hangingPunct="1">
                        <a:defRPr sz="2400" b="1" kern="1200">
                          <a:solidFill>
                            <a:schemeClr val="lt1"/>
                          </a:solidFill>
                          <a:latin typeface="Segoe UI"/>
                        </a:defRPr>
                      </a:lvl2pPr>
                      <a:lvl3pPr marL="1219170" algn="l" defTabSz="1219170" rtl="0" eaLnBrk="1" latinLnBrk="0" hangingPunct="1">
                        <a:defRPr sz="2400" b="1" kern="1200">
                          <a:solidFill>
                            <a:schemeClr val="lt1"/>
                          </a:solidFill>
                          <a:latin typeface="Segoe UI"/>
                        </a:defRPr>
                      </a:lvl3pPr>
                      <a:lvl4pPr marL="1828754" algn="l" defTabSz="1219170" rtl="0" eaLnBrk="1" latinLnBrk="0" hangingPunct="1">
                        <a:defRPr sz="2400" b="1" kern="1200">
                          <a:solidFill>
                            <a:schemeClr val="lt1"/>
                          </a:solidFill>
                          <a:latin typeface="Segoe UI"/>
                        </a:defRPr>
                      </a:lvl4pPr>
                      <a:lvl5pPr marL="2438339" algn="l" defTabSz="1219170" rtl="0" eaLnBrk="1" latinLnBrk="0" hangingPunct="1">
                        <a:defRPr sz="2400" b="1" kern="1200">
                          <a:solidFill>
                            <a:schemeClr val="lt1"/>
                          </a:solidFill>
                          <a:latin typeface="Segoe UI"/>
                        </a:defRPr>
                      </a:lvl5pPr>
                      <a:lvl6pPr marL="3047924" algn="l" defTabSz="1219170" rtl="0" eaLnBrk="1" latinLnBrk="0" hangingPunct="1">
                        <a:defRPr sz="2400" b="1" kern="1200">
                          <a:solidFill>
                            <a:schemeClr val="lt1"/>
                          </a:solidFill>
                          <a:latin typeface="Segoe UI"/>
                        </a:defRPr>
                      </a:lvl6pPr>
                      <a:lvl7pPr marL="3657509" algn="l" defTabSz="1219170" rtl="0" eaLnBrk="1" latinLnBrk="0" hangingPunct="1">
                        <a:defRPr sz="2400" b="1" kern="1200">
                          <a:solidFill>
                            <a:schemeClr val="lt1"/>
                          </a:solidFill>
                          <a:latin typeface="Segoe UI"/>
                        </a:defRPr>
                      </a:lvl7pPr>
                      <a:lvl8pPr marL="4267093" algn="l" defTabSz="1219170" rtl="0" eaLnBrk="1" latinLnBrk="0" hangingPunct="1">
                        <a:defRPr sz="2400" b="1" kern="1200">
                          <a:solidFill>
                            <a:schemeClr val="lt1"/>
                          </a:solidFill>
                          <a:latin typeface="Segoe UI"/>
                        </a:defRPr>
                      </a:lvl8pPr>
                      <a:lvl9pPr marL="4876678" algn="l" defTabSz="1219170" rtl="0" eaLnBrk="1" latinLnBrk="0" hangingPunct="1">
                        <a:defRPr sz="2400" b="1" kern="1200">
                          <a:solidFill>
                            <a:schemeClr val="lt1"/>
                          </a:solidFill>
                          <a:latin typeface="Segoe UI"/>
                        </a:defRPr>
                      </a:lvl9p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mn-lt"/>
                          <a:ea typeface="+mn-ea"/>
                          <a:cs typeface="+mn-cs"/>
                        </a:rPr>
                        <a:t>1.8 K</a:t>
                      </a:r>
                      <a:br>
                        <a:rPr kumimoji="0" lang="en-US" sz="2400" b="1" i="0" u="none" strike="noStrike" kern="1200" cap="none" spc="0" normalizeH="0" baseline="0" noProof="0" dirty="0">
                          <a:ln>
                            <a:noFill/>
                          </a:ln>
                          <a:solidFill>
                            <a:srgbClr val="FFFFFF"/>
                          </a:solidFill>
                          <a:effectLst/>
                          <a:uLnTx/>
                          <a:uFillTx/>
                          <a:latin typeface="+mn-lt"/>
                          <a:ea typeface="+mn-ea"/>
                          <a:cs typeface="+mn-cs"/>
                        </a:rPr>
                      </a:br>
                      <a:r>
                        <a:rPr kumimoji="0" lang="en-US" sz="1600" b="0" i="0" u="none" strike="noStrike" kern="1200" cap="none" spc="0" normalizeH="0" baseline="0" noProof="0" dirty="0">
                          <a:ln>
                            <a:noFill/>
                          </a:ln>
                          <a:solidFill>
                            <a:srgbClr val="FFFFFF"/>
                          </a:solidFill>
                          <a:effectLst/>
                          <a:uLnTx/>
                          <a:uFillTx/>
                          <a:latin typeface="+mn-lt"/>
                          <a:ea typeface="+mn-ea"/>
                          <a:cs typeface="+mn-cs"/>
                        </a:rPr>
                        <a:t>1</a:t>
                      </a:r>
                      <a:endParaRPr kumimoji="0" lang="en-US" sz="2400" b="1" i="0" u="none" strike="noStrike" kern="1200" cap="none" spc="0" normalizeH="0" baseline="0" noProof="0" dirty="0">
                        <a:ln>
                          <a:noFill/>
                        </a:ln>
                        <a:solidFill>
                          <a:srgbClr val="FFFFFF"/>
                        </a:solidFill>
                        <a:effectLst/>
                        <a:uLnTx/>
                        <a:uFillTx/>
                        <a:latin typeface="+mn-lt"/>
                        <a:ea typeface="+mn-ea"/>
                        <a:cs typeface="+mn-cs"/>
                      </a:endParaRPr>
                    </a:p>
                  </a:txBody>
                  <a:tcPr marL="50800" marR="50800" marT="50800" marB="5080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extLst>
                  <a:ext uri="{0D108BD9-81ED-4DB2-BD59-A6C34878D82A}">
                    <a16:rowId xmlns:a16="http://schemas.microsoft.com/office/drawing/2014/main" val="3451078379"/>
                  </a:ext>
                </a:extLst>
              </a:tr>
              <a:tr h="0">
                <a:tc>
                  <a:txBody>
                    <a:bodyPr/>
                    <a:lstStyle>
                      <a:lvl1pPr marL="0" algn="l" defTabSz="1219170" rtl="0" eaLnBrk="1" latinLnBrk="0" hangingPunct="1">
                        <a:defRPr sz="2400" b="1" kern="1200">
                          <a:solidFill>
                            <a:schemeClr val="lt1"/>
                          </a:solidFill>
                          <a:latin typeface="Segoe UI"/>
                        </a:defRPr>
                      </a:lvl1pPr>
                      <a:lvl2pPr marL="609585" algn="l" defTabSz="1219170" rtl="0" eaLnBrk="1" latinLnBrk="0" hangingPunct="1">
                        <a:defRPr sz="2400" b="1" kern="1200">
                          <a:solidFill>
                            <a:schemeClr val="lt1"/>
                          </a:solidFill>
                          <a:latin typeface="Segoe UI"/>
                        </a:defRPr>
                      </a:lvl2pPr>
                      <a:lvl3pPr marL="1219170" algn="l" defTabSz="1219170" rtl="0" eaLnBrk="1" latinLnBrk="0" hangingPunct="1">
                        <a:defRPr sz="2400" b="1" kern="1200">
                          <a:solidFill>
                            <a:schemeClr val="lt1"/>
                          </a:solidFill>
                          <a:latin typeface="Segoe UI"/>
                        </a:defRPr>
                      </a:lvl3pPr>
                      <a:lvl4pPr marL="1828754" algn="l" defTabSz="1219170" rtl="0" eaLnBrk="1" latinLnBrk="0" hangingPunct="1">
                        <a:defRPr sz="2400" b="1" kern="1200">
                          <a:solidFill>
                            <a:schemeClr val="lt1"/>
                          </a:solidFill>
                          <a:latin typeface="Segoe UI"/>
                        </a:defRPr>
                      </a:lvl4pPr>
                      <a:lvl5pPr marL="2438339" algn="l" defTabSz="1219170" rtl="0" eaLnBrk="1" latinLnBrk="0" hangingPunct="1">
                        <a:defRPr sz="2400" b="1" kern="1200">
                          <a:solidFill>
                            <a:schemeClr val="lt1"/>
                          </a:solidFill>
                          <a:latin typeface="Segoe UI"/>
                        </a:defRPr>
                      </a:lvl5pPr>
                      <a:lvl6pPr marL="3047924" algn="l" defTabSz="1219170" rtl="0" eaLnBrk="1" latinLnBrk="0" hangingPunct="1">
                        <a:defRPr sz="2400" b="1" kern="1200">
                          <a:solidFill>
                            <a:schemeClr val="lt1"/>
                          </a:solidFill>
                          <a:latin typeface="Segoe UI"/>
                        </a:defRPr>
                      </a:lvl6pPr>
                      <a:lvl7pPr marL="3657509" algn="l" defTabSz="1219170" rtl="0" eaLnBrk="1" latinLnBrk="0" hangingPunct="1">
                        <a:defRPr sz="2400" b="1" kern="1200">
                          <a:solidFill>
                            <a:schemeClr val="lt1"/>
                          </a:solidFill>
                          <a:latin typeface="Segoe UI"/>
                        </a:defRPr>
                      </a:lvl7pPr>
                      <a:lvl8pPr marL="4267093" algn="l" defTabSz="1219170" rtl="0" eaLnBrk="1" latinLnBrk="0" hangingPunct="1">
                        <a:defRPr sz="2400" b="1" kern="1200">
                          <a:solidFill>
                            <a:schemeClr val="lt1"/>
                          </a:solidFill>
                          <a:latin typeface="Segoe UI"/>
                        </a:defRPr>
                      </a:lvl8pPr>
                      <a:lvl9pPr marL="4876678" algn="l" defTabSz="1219170" rtl="0" eaLnBrk="1" latinLnBrk="0" hangingPunct="1">
                        <a:defRPr sz="2400" b="1" kern="1200">
                          <a:solidFill>
                            <a:schemeClr val="lt1"/>
                          </a:solidFill>
                          <a:latin typeface="Segoe UI"/>
                        </a:defRPr>
                      </a:lvl9pPr>
                    </a:lstStyle>
                    <a:p>
                      <a:pPr marL="0" marR="0">
                        <a:spcBef>
                          <a:spcPts val="0"/>
                        </a:spcBef>
                        <a:spcAft>
                          <a:spcPts val="0"/>
                        </a:spcAft>
                      </a:pPr>
                      <a:r>
                        <a:rPr lang="en-US" sz="2400" dirty="0">
                          <a:effectLst/>
                        </a:rPr>
                        <a:t>Dedicated VM</a:t>
                      </a:r>
                      <a:endParaRPr lang="en-US" sz="2400" dirty="0">
                        <a:effectLst/>
                        <a:latin typeface="Times New Roman" panose="02020603050405020304" pitchFamily="18" charset="0"/>
                        <a:ea typeface="Calibri" panose="020F0502020204030204" pitchFamily="34" charset="0"/>
                      </a:endParaRPr>
                    </a:p>
                  </a:txBody>
                  <a:tcPr marL="50800" marR="50800" marT="50800" marB="5080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spcBef>
                          <a:spcPts val="0"/>
                        </a:spcBef>
                        <a:spcAft>
                          <a:spcPts val="0"/>
                        </a:spcAft>
                      </a:pPr>
                      <a:r>
                        <a:rPr lang="en-US" sz="2400" kern="1200" dirty="0">
                          <a:solidFill>
                            <a:schemeClr val="dk1"/>
                          </a:solidFill>
                          <a:effectLst/>
                          <a:latin typeface="+mn-lt"/>
                          <a:ea typeface="+mn-ea"/>
                          <a:cs typeface="+mn-cs"/>
                        </a:rPr>
                        <a:t>12.7</a:t>
                      </a:r>
                    </a:p>
                  </a:txBody>
                  <a:tcPr marL="50800" marR="50800" marT="50800" marB="5080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lgn="l" defTabSz="914554" rtl="0" eaLnBrk="1" latinLnBrk="0" hangingPunct="1">
                        <a:spcBef>
                          <a:spcPts val="0"/>
                        </a:spcBef>
                        <a:spcAft>
                          <a:spcPts val="0"/>
                        </a:spcAft>
                      </a:pPr>
                      <a:r>
                        <a:rPr lang="en-US" sz="2400" kern="1200" dirty="0">
                          <a:solidFill>
                            <a:schemeClr val="dk1"/>
                          </a:solidFill>
                          <a:effectLst/>
                          <a:latin typeface="+mn-lt"/>
                          <a:ea typeface="+mn-ea"/>
                          <a:cs typeface="+mn-cs"/>
                        </a:rPr>
                        <a:t>83.9</a:t>
                      </a:r>
                    </a:p>
                  </a:txBody>
                  <a:tcPr marL="50800" marR="50800" marT="50800" marB="5080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lgn="l" defTabSz="914554" rtl="0" eaLnBrk="1" latinLnBrk="0" hangingPunct="1">
                        <a:spcBef>
                          <a:spcPts val="0"/>
                        </a:spcBef>
                        <a:spcAft>
                          <a:spcPts val="0"/>
                        </a:spcAft>
                      </a:pPr>
                      <a:r>
                        <a:rPr lang="en-US" sz="2400" kern="1200" dirty="0">
                          <a:solidFill>
                            <a:schemeClr val="dk1"/>
                          </a:solidFill>
                          <a:effectLst/>
                          <a:latin typeface="+mn-lt"/>
                          <a:ea typeface="+mn-ea"/>
                          <a:cs typeface="+mn-cs"/>
                        </a:rPr>
                        <a:t>412.8</a:t>
                      </a:r>
                    </a:p>
                  </a:txBody>
                  <a:tcPr marL="50800" marR="50800" marT="50800" marB="5080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lgn="l" defTabSz="914554" rtl="0" eaLnBrk="1" latinLnBrk="0" hangingPunct="1">
                        <a:spcBef>
                          <a:spcPts val="0"/>
                        </a:spcBef>
                        <a:spcAft>
                          <a:spcPts val="0"/>
                        </a:spcAft>
                      </a:pPr>
                      <a:r>
                        <a:rPr lang="en-US" sz="2400" kern="1200" dirty="0">
                          <a:solidFill>
                            <a:schemeClr val="dk1"/>
                          </a:solidFill>
                          <a:effectLst/>
                          <a:latin typeface="+mn-lt"/>
                          <a:ea typeface="+mn-ea"/>
                          <a:cs typeface="+mn-cs"/>
                        </a:rPr>
                        <a:t>1.8</a:t>
                      </a:r>
                    </a:p>
                  </a:txBody>
                  <a:tcPr marL="50800" marR="50800" marT="50800" marB="5080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extLst>
                  <a:ext uri="{0D108BD9-81ED-4DB2-BD59-A6C34878D82A}">
                    <a16:rowId xmlns:a16="http://schemas.microsoft.com/office/drawing/2014/main" val="944182737"/>
                  </a:ext>
                </a:extLst>
              </a:tr>
              <a:tr h="0">
                <a:tc>
                  <a:txBody>
                    <a:bodyPr/>
                    <a:lstStyle>
                      <a:lvl1pPr marL="0" algn="l" defTabSz="1219170" rtl="0" eaLnBrk="1" latinLnBrk="0" hangingPunct="1">
                        <a:defRPr sz="2400" b="1" kern="1200">
                          <a:solidFill>
                            <a:schemeClr val="lt1"/>
                          </a:solidFill>
                          <a:latin typeface="Segoe UI"/>
                        </a:defRPr>
                      </a:lvl1pPr>
                      <a:lvl2pPr marL="609585" algn="l" defTabSz="1219170" rtl="0" eaLnBrk="1" latinLnBrk="0" hangingPunct="1">
                        <a:defRPr sz="2400" b="1" kern="1200">
                          <a:solidFill>
                            <a:schemeClr val="lt1"/>
                          </a:solidFill>
                          <a:latin typeface="Segoe UI"/>
                        </a:defRPr>
                      </a:lvl2pPr>
                      <a:lvl3pPr marL="1219170" algn="l" defTabSz="1219170" rtl="0" eaLnBrk="1" latinLnBrk="0" hangingPunct="1">
                        <a:defRPr sz="2400" b="1" kern="1200">
                          <a:solidFill>
                            <a:schemeClr val="lt1"/>
                          </a:solidFill>
                          <a:latin typeface="Segoe UI"/>
                        </a:defRPr>
                      </a:lvl3pPr>
                      <a:lvl4pPr marL="1828754" algn="l" defTabSz="1219170" rtl="0" eaLnBrk="1" latinLnBrk="0" hangingPunct="1">
                        <a:defRPr sz="2400" b="1" kern="1200">
                          <a:solidFill>
                            <a:schemeClr val="lt1"/>
                          </a:solidFill>
                          <a:latin typeface="Segoe UI"/>
                        </a:defRPr>
                      </a:lvl4pPr>
                      <a:lvl5pPr marL="2438339" algn="l" defTabSz="1219170" rtl="0" eaLnBrk="1" latinLnBrk="0" hangingPunct="1">
                        <a:defRPr sz="2400" b="1" kern="1200">
                          <a:solidFill>
                            <a:schemeClr val="lt1"/>
                          </a:solidFill>
                          <a:latin typeface="Segoe UI"/>
                        </a:defRPr>
                      </a:lvl5pPr>
                      <a:lvl6pPr marL="3047924" algn="l" defTabSz="1219170" rtl="0" eaLnBrk="1" latinLnBrk="0" hangingPunct="1">
                        <a:defRPr sz="2400" b="1" kern="1200">
                          <a:solidFill>
                            <a:schemeClr val="lt1"/>
                          </a:solidFill>
                          <a:latin typeface="Segoe UI"/>
                        </a:defRPr>
                      </a:lvl6pPr>
                      <a:lvl7pPr marL="3657509" algn="l" defTabSz="1219170" rtl="0" eaLnBrk="1" latinLnBrk="0" hangingPunct="1">
                        <a:defRPr sz="2400" b="1" kern="1200">
                          <a:solidFill>
                            <a:schemeClr val="lt1"/>
                          </a:solidFill>
                          <a:latin typeface="Segoe UI"/>
                        </a:defRPr>
                      </a:lvl7pPr>
                      <a:lvl8pPr marL="4267093" algn="l" defTabSz="1219170" rtl="0" eaLnBrk="1" latinLnBrk="0" hangingPunct="1">
                        <a:defRPr sz="2400" b="1" kern="1200">
                          <a:solidFill>
                            <a:schemeClr val="lt1"/>
                          </a:solidFill>
                          <a:latin typeface="Segoe UI"/>
                        </a:defRPr>
                      </a:lvl8pPr>
                      <a:lvl9pPr marL="4876678" algn="l" defTabSz="1219170" rtl="0" eaLnBrk="1" latinLnBrk="0" hangingPunct="1">
                        <a:defRPr sz="2400" b="1" kern="1200">
                          <a:solidFill>
                            <a:schemeClr val="lt1"/>
                          </a:solidFill>
                          <a:latin typeface="Segoe UI"/>
                        </a:defRPr>
                      </a:lvl9pPr>
                    </a:lstStyle>
                    <a:p>
                      <a:pPr marL="0" marR="0">
                        <a:spcBef>
                          <a:spcPts val="0"/>
                        </a:spcBef>
                        <a:spcAft>
                          <a:spcPts val="0"/>
                        </a:spcAft>
                      </a:pPr>
                      <a:r>
                        <a:rPr lang="en-US" sz="2400" dirty="0">
                          <a:effectLst/>
                        </a:rPr>
                        <a:t>ACI *</a:t>
                      </a:r>
                      <a:endParaRPr lang="en-US" sz="2400" dirty="0">
                        <a:effectLst/>
                        <a:latin typeface="Times New Roman" panose="02020603050405020304" pitchFamily="18" charset="0"/>
                        <a:ea typeface="Calibri" panose="020F0502020204030204" pitchFamily="34" charset="0"/>
                      </a:endParaRPr>
                    </a:p>
                  </a:txBody>
                  <a:tcPr marL="50800" marR="50800" marT="50800" marB="508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spcBef>
                          <a:spcPts val="0"/>
                        </a:spcBef>
                        <a:spcAft>
                          <a:spcPts val="0"/>
                        </a:spcAft>
                      </a:pPr>
                      <a:r>
                        <a:rPr lang="en-US" sz="2400" kern="1200" dirty="0">
                          <a:solidFill>
                            <a:schemeClr val="dk1"/>
                          </a:solidFill>
                          <a:effectLst/>
                          <a:latin typeface="+mn-lt"/>
                          <a:ea typeface="+mn-ea"/>
                          <a:cs typeface="+mn-cs"/>
                        </a:rPr>
                        <a:t>66.4</a:t>
                      </a:r>
                    </a:p>
                  </a:txBody>
                  <a:tcPr marL="50800" marR="50800" marT="50800" marB="508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spcBef>
                          <a:spcPts val="0"/>
                        </a:spcBef>
                        <a:spcAft>
                          <a:spcPts val="0"/>
                        </a:spcAft>
                      </a:pPr>
                      <a:r>
                        <a:rPr lang="en-US" sz="2400" kern="1200" dirty="0">
                          <a:solidFill>
                            <a:schemeClr val="dk1"/>
                          </a:solidFill>
                          <a:effectLst/>
                          <a:latin typeface="+mn-lt"/>
                          <a:ea typeface="+mn-ea"/>
                          <a:cs typeface="+mn-cs"/>
                        </a:rPr>
                        <a:t>188.1</a:t>
                      </a:r>
                    </a:p>
                  </a:txBody>
                  <a:tcPr marL="50800" marR="50800" marT="50800" marB="508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spcBef>
                          <a:spcPts val="0"/>
                        </a:spcBef>
                        <a:spcAft>
                          <a:spcPts val="0"/>
                        </a:spcAft>
                      </a:pPr>
                      <a:r>
                        <a:rPr lang="en-US" sz="2400" kern="1200" dirty="0">
                          <a:solidFill>
                            <a:schemeClr val="dk1"/>
                          </a:solidFill>
                          <a:effectLst/>
                          <a:latin typeface="+mn-lt"/>
                          <a:ea typeface="+mn-ea"/>
                          <a:cs typeface="+mn-cs"/>
                        </a:rPr>
                        <a:t>522.4</a:t>
                      </a:r>
                    </a:p>
                  </a:txBody>
                  <a:tcPr marL="50800" marR="50800" marT="50800" marB="508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spcBef>
                          <a:spcPts val="0"/>
                        </a:spcBef>
                        <a:spcAft>
                          <a:spcPts val="0"/>
                        </a:spcAft>
                      </a:pPr>
                      <a:r>
                        <a:rPr lang="en-US" sz="2400" kern="1200" dirty="0">
                          <a:solidFill>
                            <a:schemeClr val="dk1"/>
                          </a:solidFill>
                          <a:effectLst/>
                          <a:latin typeface="+mn-lt"/>
                          <a:ea typeface="+mn-ea"/>
                          <a:cs typeface="+mn-cs"/>
                        </a:rPr>
                        <a:t>25.3</a:t>
                      </a:r>
                    </a:p>
                  </a:txBody>
                  <a:tcPr marL="50800" marR="50800" marT="50800" marB="508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extLst>
                  <a:ext uri="{0D108BD9-81ED-4DB2-BD59-A6C34878D82A}">
                    <a16:rowId xmlns:a16="http://schemas.microsoft.com/office/drawing/2014/main" val="3153175336"/>
                  </a:ext>
                </a:extLst>
              </a:tr>
              <a:tr h="0">
                <a:tc>
                  <a:txBody>
                    <a:bodyPr/>
                    <a:lstStyle>
                      <a:lvl1pPr marL="0" algn="l" defTabSz="1219170" rtl="0" eaLnBrk="1" latinLnBrk="0" hangingPunct="1">
                        <a:defRPr sz="2400" b="1" kern="1200">
                          <a:solidFill>
                            <a:schemeClr val="lt1"/>
                          </a:solidFill>
                          <a:latin typeface="Segoe UI"/>
                        </a:defRPr>
                      </a:lvl1pPr>
                      <a:lvl2pPr marL="609585" algn="l" defTabSz="1219170" rtl="0" eaLnBrk="1" latinLnBrk="0" hangingPunct="1">
                        <a:defRPr sz="2400" b="1" kern="1200">
                          <a:solidFill>
                            <a:schemeClr val="lt1"/>
                          </a:solidFill>
                          <a:latin typeface="Segoe UI"/>
                        </a:defRPr>
                      </a:lvl2pPr>
                      <a:lvl3pPr marL="1219170" algn="l" defTabSz="1219170" rtl="0" eaLnBrk="1" latinLnBrk="0" hangingPunct="1">
                        <a:defRPr sz="2400" b="1" kern="1200">
                          <a:solidFill>
                            <a:schemeClr val="lt1"/>
                          </a:solidFill>
                          <a:latin typeface="Segoe UI"/>
                        </a:defRPr>
                      </a:lvl3pPr>
                      <a:lvl4pPr marL="1828754" algn="l" defTabSz="1219170" rtl="0" eaLnBrk="1" latinLnBrk="0" hangingPunct="1">
                        <a:defRPr sz="2400" b="1" kern="1200">
                          <a:solidFill>
                            <a:schemeClr val="lt1"/>
                          </a:solidFill>
                          <a:latin typeface="Segoe UI"/>
                        </a:defRPr>
                      </a:lvl4pPr>
                      <a:lvl5pPr marL="2438339" algn="l" defTabSz="1219170" rtl="0" eaLnBrk="1" latinLnBrk="0" hangingPunct="1">
                        <a:defRPr sz="2400" b="1" kern="1200">
                          <a:solidFill>
                            <a:schemeClr val="lt1"/>
                          </a:solidFill>
                          <a:latin typeface="Segoe UI"/>
                        </a:defRPr>
                      </a:lvl5pPr>
                      <a:lvl6pPr marL="3047924" algn="l" defTabSz="1219170" rtl="0" eaLnBrk="1" latinLnBrk="0" hangingPunct="1">
                        <a:defRPr sz="2400" b="1" kern="1200">
                          <a:solidFill>
                            <a:schemeClr val="lt1"/>
                          </a:solidFill>
                          <a:latin typeface="Segoe UI"/>
                        </a:defRPr>
                      </a:lvl6pPr>
                      <a:lvl7pPr marL="3657509" algn="l" defTabSz="1219170" rtl="0" eaLnBrk="1" latinLnBrk="0" hangingPunct="1">
                        <a:defRPr sz="2400" b="1" kern="1200">
                          <a:solidFill>
                            <a:schemeClr val="lt1"/>
                          </a:solidFill>
                          <a:latin typeface="Segoe UI"/>
                        </a:defRPr>
                      </a:lvl7pPr>
                      <a:lvl8pPr marL="4267093" algn="l" defTabSz="1219170" rtl="0" eaLnBrk="1" latinLnBrk="0" hangingPunct="1">
                        <a:defRPr sz="2400" b="1" kern="1200">
                          <a:solidFill>
                            <a:schemeClr val="lt1"/>
                          </a:solidFill>
                          <a:latin typeface="Segoe UI"/>
                        </a:defRPr>
                      </a:lvl8pPr>
                      <a:lvl9pPr marL="4876678" algn="l" defTabSz="1219170" rtl="0" eaLnBrk="1" latinLnBrk="0" hangingPunct="1">
                        <a:defRPr sz="2400" b="1" kern="1200">
                          <a:solidFill>
                            <a:schemeClr val="lt1"/>
                          </a:solidFill>
                          <a:latin typeface="Segoe UI"/>
                        </a:defRPr>
                      </a:lvl9pPr>
                    </a:lstStyle>
                    <a:p>
                      <a:pPr marL="0" marR="0">
                        <a:spcBef>
                          <a:spcPts val="0"/>
                        </a:spcBef>
                        <a:spcAft>
                          <a:spcPts val="0"/>
                        </a:spcAft>
                      </a:pPr>
                      <a:r>
                        <a:rPr lang="en-US" sz="2400" dirty="0">
                          <a:effectLst/>
                        </a:rPr>
                        <a:t>Project Teleport</a:t>
                      </a:r>
                      <a:endParaRPr lang="en-US" sz="2400" dirty="0">
                        <a:effectLst/>
                        <a:latin typeface="Times New Roman" panose="02020603050405020304" pitchFamily="18" charset="0"/>
                        <a:ea typeface="Calibri" panose="020F0502020204030204" pitchFamily="34" charset="0"/>
                      </a:endParaRPr>
                    </a:p>
                  </a:txBody>
                  <a:tcPr marL="50800" marR="50800" marT="50800" marB="508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spcBef>
                          <a:spcPts val="0"/>
                        </a:spcBef>
                        <a:spcAft>
                          <a:spcPts val="0"/>
                        </a:spcAft>
                      </a:pPr>
                      <a:r>
                        <a:rPr lang="en-US" sz="2400" b="1" kern="1200" dirty="0">
                          <a:solidFill>
                            <a:schemeClr val="dk1"/>
                          </a:solidFill>
                          <a:effectLst/>
                          <a:latin typeface="+mn-lt"/>
                          <a:ea typeface="+mn-ea"/>
                          <a:cs typeface="+mn-cs"/>
                        </a:rPr>
                        <a:t>3.3</a:t>
                      </a:r>
                    </a:p>
                  </a:txBody>
                  <a:tcPr marL="50800" marR="50800" marT="50800" marB="508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spcBef>
                          <a:spcPts val="0"/>
                        </a:spcBef>
                        <a:spcAft>
                          <a:spcPts val="0"/>
                        </a:spcAft>
                      </a:pPr>
                      <a:r>
                        <a:rPr lang="en-US" sz="2400" b="1" kern="1200" dirty="0">
                          <a:solidFill>
                            <a:schemeClr val="dk1"/>
                          </a:solidFill>
                          <a:effectLst/>
                          <a:latin typeface="+mn-lt"/>
                          <a:ea typeface="+mn-ea"/>
                          <a:cs typeface="+mn-cs"/>
                        </a:rPr>
                        <a:t>4.1</a:t>
                      </a:r>
                    </a:p>
                  </a:txBody>
                  <a:tcPr marL="50800" marR="50800" marT="50800" marB="508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spcBef>
                          <a:spcPts val="0"/>
                        </a:spcBef>
                        <a:spcAft>
                          <a:spcPts val="0"/>
                        </a:spcAft>
                      </a:pPr>
                      <a:r>
                        <a:rPr lang="en-US" sz="2400" b="1" dirty="0">
                          <a:effectLst/>
                        </a:rPr>
                        <a:t>7.6</a:t>
                      </a:r>
                      <a:endParaRPr lang="en-US" sz="2400" b="1" dirty="0">
                        <a:effectLst/>
                        <a:latin typeface="Times New Roman" panose="02020603050405020304" pitchFamily="18" charset="0"/>
                        <a:ea typeface="Calibri" panose="020F0502020204030204" pitchFamily="34" charset="0"/>
                      </a:endParaRPr>
                    </a:p>
                  </a:txBody>
                  <a:tcPr marL="50800" marR="50800" marT="50800" marB="508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1219170" rtl="0" eaLnBrk="1" latinLnBrk="0" hangingPunct="1">
                        <a:defRPr sz="2400" kern="1200">
                          <a:solidFill>
                            <a:schemeClr val="dk1"/>
                          </a:solidFill>
                          <a:latin typeface="Segoe UI"/>
                        </a:defRPr>
                      </a:lvl1pPr>
                      <a:lvl2pPr marL="609585" algn="l" defTabSz="1219170" rtl="0" eaLnBrk="1" latinLnBrk="0" hangingPunct="1">
                        <a:defRPr sz="2400" kern="1200">
                          <a:solidFill>
                            <a:schemeClr val="dk1"/>
                          </a:solidFill>
                          <a:latin typeface="Segoe UI"/>
                        </a:defRPr>
                      </a:lvl2pPr>
                      <a:lvl3pPr marL="1219170" algn="l" defTabSz="1219170" rtl="0" eaLnBrk="1" latinLnBrk="0" hangingPunct="1">
                        <a:defRPr sz="2400" kern="1200">
                          <a:solidFill>
                            <a:schemeClr val="dk1"/>
                          </a:solidFill>
                          <a:latin typeface="Segoe UI"/>
                        </a:defRPr>
                      </a:lvl3pPr>
                      <a:lvl4pPr marL="1828754" algn="l" defTabSz="1219170" rtl="0" eaLnBrk="1" latinLnBrk="0" hangingPunct="1">
                        <a:defRPr sz="2400" kern="1200">
                          <a:solidFill>
                            <a:schemeClr val="dk1"/>
                          </a:solidFill>
                          <a:latin typeface="Segoe UI"/>
                        </a:defRPr>
                      </a:lvl4pPr>
                      <a:lvl5pPr marL="2438339" algn="l" defTabSz="1219170" rtl="0" eaLnBrk="1" latinLnBrk="0" hangingPunct="1">
                        <a:defRPr sz="2400" kern="1200">
                          <a:solidFill>
                            <a:schemeClr val="dk1"/>
                          </a:solidFill>
                          <a:latin typeface="Segoe UI"/>
                        </a:defRPr>
                      </a:lvl5pPr>
                      <a:lvl6pPr marL="3047924" algn="l" defTabSz="1219170" rtl="0" eaLnBrk="1" latinLnBrk="0" hangingPunct="1">
                        <a:defRPr sz="2400" kern="1200">
                          <a:solidFill>
                            <a:schemeClr val="dk1"/>
                          </a:solidFill>
                          <a:latin typeface="Segoe UI"/>
                        </a:defRPr>
                      </a:lvl6pPr>
                      <a:lvl7pPr marL="3657509" algn="l" defTabSz="1219170" rtl="0" eaLnBrk="1" latinLnBrk="0" hangingPunct="1">
                        <a:defRPr sz="2400" kern="1200">
                          <a:solidFill>
                            <a:schemeClr val="dk1"/>
                          </a:solidFill>
                          <a:latin typeface="Segoe UI"/>
                        </a:defRPr>
                      </a:lvl7pPr>
                      <a:lvl8pPr marL="4267093" algn="l" defTabSz="1219170" rtl="0" eaLnBrk="1" latinLnBrk="0" hangingPunct="1">
                        <a:defRPr sz="2400" kern="1200">
                          <a:solidFill>
                            <a:schemeClr val="dk1"/>
                          </a:solidFill>
                          <a:latin typeface="Segoe UI"/>
                        </a:defRPr>
                      </a:lvl8pPr>
                      <a:lvl9pPr marL="4876678" algn="l" defTabSz="1219170" rtl="0" eaLnBrk="1" latinLnBrk="0" hangingPunct="1">
                        <a:defRPr sz="2400" kern="1200">
                          <a:solidFill>
                            <a:schemeClr val="dk1"/>
                          </a:solidFill>
                          <a:latin typeface="Segoe UI"/>
                        </a:defRPr>
                      </a:lvl9pPr>
                    </a:lstStyle>
                    <a:p>
                      <a:pPr marL="0" marR="0">
                        <a:spcBef>
                          <a:spcPts val="0"/>
                        </a:spcBef>
                        <a:spcAft>
                          <a:spcPts val="0"/>
                        </a:spcAft>
                      </a:pPr>
                      <a:r>
                        <a:rPr lang="en-US" sz="2400" b="1" kern="1200" dirty="0">
                          <a:solidFill>
                            <a:schemeClr val="dk1"/>
                          </a:solidFill>
                          <a:effectLst/>
                          <a:latin typeface="+mn-lt"/>
                          <a:ea typeface="+mn-ea"/>
                          <a:cs typeface="+mn-cs"/>
                        </a:rPr>
                        <a:t>2.8</a:t>
                      </a:r>
                    </a:p>
                  </a:txBody>
                  <a:tcPr marL="50800" marR="50800" marT="50800" marB="508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extLst>
                  <a:ext uri="{0D108BD9-81ED-4DB2-BD59-A6C34878D82A}">
                    <a16:rowId xmlns:a16="http://schemas.microsoft.com/office/drawing/2014/main" val="3246839528"/>
                  </a:ext>
                </a:extLst>
              </a:tr>
            </a:tbl>
          </a:graphicData>
        </a:graphic>
      </p:graphicFrame>
      <p:sp>
        <p:nvSpPr>
          <p:cNvPr id="3" name="Rectangle 2">
            <a:extLst>
              <a:ext uri="{FF2B5EF4-FFF2-40B4-BE49-F238E27FC236}">
                <a16:creationId xmlns:a16="http://schemas.microsoft.com/office/drawing/2014/main" id="{5045252B-9777-409B-88AF-3AFB72C317F5}"/>
              </a:ext>
            </a:extLst>
          </p:cNvPr>
          <p:cNvSpPr/>
          <p:nvPr/>
        </p:nvSpPr>
        <p:spPr>
          <a:xfrm>
            <a:off x="4069080" y="4472940"/>
            <a:ext cx="883920" cy="403860"/>
          </a:xfrm>
          <a:prstGeom prst="rect">
            <a:avLst/>
          </a:prstGeom>
          <a:solidFill>
            <a:srgbClr val="E7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9861CD9-96EA-450E-A50F-237B16A206A9}"/>
              </a:ext>
            </a:extLst>
          </p:cNvPr>
          <p:cNvSpPr/>
          <p:nvPr/>
        </p:nvSpPr>
        <p:spPr>
          <a:xfrm>
            <a:off x="5346528" y="4472940"/>
            <a:ext cx="883920" cy="403860"/>
          </a:xfrm>
          <a:prstGeom prst="rect">
            <a:avLst/>
          </a:prstGeom>
          <a:solidFill>
            <a:srgbClr val="E7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54A33DE-DE15-4F8A-AC30-E64D37A24E4A}"/>
              </a:ext>
            </a:extLst>
          </p:cNvPr>
          <p:cNvSpPr/>
          <p:nvPr/>
        </p:nvSpPr>
        <p:spPr>
          <a:xfrm>
            <a:off x="6472641" y="4472940"/>
            <a:ext cx="883920" cy="403860"/>
          </a:xfrm>
          <a:prstGeom prst="rect">
            <a:avLst/>
          </a:prstGeom>
          <a:solidFill>
            <a:srgbClr val="E7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CC294A8-647D-40D8-9416-1266043EEE1B}"/>
              </a:ext>
            </a:extLst>
          </p:cNvPr>
          <p:cNvSpPr/>
          <p:nvPr/>
        </p:nvSpPr>
        <p:spPr>
          <a:xfrm>
            <a:off x="4084320" y="4939435"/>
            <a:ext cx="883920" cy="403860"/>
          </a:xfrm>
          <a:prstGeom prst="rect">
            <a:avLst/>
          </a:prstGeom>
          <a:solidFill>
            <a:srgbClr val="CB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F8B2FA0-8AB1-4BC0-A3F0-037783EBFAE2}"/>
              </a:ext>
            </a:extLst>
          </p:cNvPr>
          <p:cNvSpPr/>
          <p:nvPr/>
        </p:nvSpPr>
        <p:spPr>
          <a:xfrm>
            <a:off x="5361768" y="4939435"/>
            <a:ext cx="883920" cy="403860"/>
          </a:xfrm>
          <a:prstGeom prst="rect">
            <a:avLst/>
          </a:prstGeom>
          <a:solidFill>
            <a:srgbClr val="CB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AFE6170-2A53-4A33-A7B4-01D8C6CB2AD5}"/>
              </a:ext>
            </a:extLst>
          </p:cNvPr>
          <p:cNvSpPr/>
          <p:nvPr/>
        </p:nvSpPr>
        <p:spPr>
          <a:xfrm>
            <a:off x="6487881" y="4939435"/>
            <a:ext cx="883920" cy="403860"/>
          </a:xfrm>
          <a:prstGeom prst="rect">
            <a:avLst/>
          </a:prstGeom>
          <a:solidFill>
            <a:srgbClr val="CB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BE69256-A18E-4521-A0DD-FCE7DFCB496A}"/>
              </a:ext>
            </a:extLst>
          </p:cNvPr>
          <p:cNvSpPr/>
          <p:nvPr/>
        </p:nvSpPr>
        <p:spPr>
          <a:xfrm>
            <a:off x="7569790" y="3072428"/>
            <a:ext cx="1009814" cy="241397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54F03CA-EB3B-4DD4-8EE3-F51386B614DF}"/>
              </a:ext>
            </a:extLst>
          </p:cNvPr>
          <p:cNvSpPr txBox="1"/>
          <p:nvPr/>
        </p:nvSpPr>
        <p:spPr>
          <a:xfrm>
            <a:off x="3045497" y="6052513"/>
            <a:ext cx="5029200" cy="646331"/>
          </a:xfrm>
          <a:prstGeom prst="rect">
            <a:avLst/>
          </a:prstGeom>
          <a:noFill/>
        </p:spPr>
        <p:txBody>
          <a:bodyPr wrap="square" rtlCol="0">
            <a:spAutoFit/>
          </a:bodyPr>
          <a:lstStyle/>
          <a:p>
            <a:r>
              <a:rPr lang="en-US" sz="3600" i="1" dirty="0">
                <a:solidFill>
                  <a:schemeClr val="accent2"/>
                </a:solidFill>
                <a:hlinkClick r:id="rId2">
                  <a:extLst>
                    <a:ext uri="{A12FA001-AC4F-418D-AE19-62706E023703}">
                      <ahyp:hlinkClr xmlns:ahyp="http://schemas.microsoft.com/office/drawing/2018/hyperlinkcolor" val="tx"/>
                    </a:ext>
                  </a:extLst>
                </a:hlinkClick>
              </a:rPr>
              <a:t>aka.ms/teleport/signup</a:t>
            </a:r>
            <a:endParaRPr lang="en-US" sz="3600" i="1" dirty="0">
              <a:solidFill>
                <a:schemeClr val="accent2"/>
              </a:solidFill>
            </a:endParaRPr>
          </a:p>
        </p:txBody>
      </p:sp>
    </p:spTree>
    <p:extLst>
      <p:ext uri="{BB962C8B-B14F-4D97-AF65-F5344CB8AC3E}">
        <p14:creationId xmlns:p14="http://schemas.microsoft.com/office/powerpoint/2010/main" val="3417902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5" fill="hold" grpId="0" nodeType="clickEffect">
                                  <p:stCondLst>
                                    <p:cond delay="0"/>
                                  </p:stCondLst>
                                  <p:childTnLst>
                                    <p:animEffect transition="out" filter="randombar(vertic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4" presetClass="exit" presetSubtype="5" fill="hold" grpId="0" nodeType="afterEffect">
                                  <p:stCondLst>
                                    <p:cond delay="0"/>
                                  </p:stCondLst>
                                  <p:childTnLst>
                                    <p:animEffect transition="out" filter="randombar(vertical)">
                                      <p:cBhvr>
                                        <p:cTn id="10" dur="500"/>
                                        <p:tgtEl>
                                          <p:spTgt spid="40"/>
                                        </p:tgtEl>
                                      </p:cBhvr>
                                    </p:animEffect>
                                    <p:set>
                                      <p:cBhvr>
                                        <p:cTn id="11" dur="1" fill="hold">
                                          <p:stCondLst>
                                            <p:cond delay="499"/>
                                          </p:stCondLst>
                                        </p:cTn>
                                        <p:tgtEl>
                                          <p:spTgt spid="40"/>
                                        </p:tgtEl>
                                        <p:attrNameLst>
                                          <p:attrName>style.visibility</p:attrName>
                                        </p:attrNameLst>
                                      </p:cBhvr>
                                      <p:to>
                                        <p:strVal val="hidden"/>
                                      </p:to>
                                    </p:set>
                                  </p:childTnLst>
                                </p:cTn>
                              </p:par>
                            </p:childTnLst>
                          </p:cTn>
                        </p:par>
                        <p:par>
                          <p:cTn id="12" fill="hold">
                            <p:stCondLst>
                              <p:cond delay="1000"/>
                            </p:stCondLst>
                            <p:childTnLst>
                              <p:par>
                                <p:cTn id="13" presetID="14" presetClass="exit" presetSubtype="5" fill="hold" grpId="0" nodeType="afterEffect">
                                  <p:stCondLst>
                                    <p:cond delay="0"/>
                                  </p:stCondLst>
                                  <p:childTnLst>
                                    <p:animEffect transition="out" filter="randombar(vertical)">
                                      <p:cBhvr>
                                        <p:cTn id="14" dur="500"/>
                                        <p:tgtEl>
                                          <p:spTgt spid="41"/>
                                        </p:tgtEl>
                                      </p:cBhvr>
                                    </p:animEffect>
                                    <p:set>
                                      <p:cBhvr>
                                        <p:cTn id="15" dur="1" fill="hold">
                                          <p:stCondLst>
                                            <p:cond delay="499"/>
                                          </p:stCondLst>
                                        </p:cTn>
                                        <p:tgtEl>
                                          <p:spTgt spid="4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4" presetClass="exit" presetSubtype="5" fill="hold" grpId="0" nodeType="clickEffect">
                                  <p:stCondLst>
                                    <p:cond delay="0"/>
                                  </p:stCondLst>
                                  <p:childTnLst>
                                    <p:animEffect transition="out" filter="randombar(vertical)">
                                      <p:cBhvr>
                                        <p:cTn id="19" dur="500"/>
                                        <p:tgtEl>
                                          <p:spTgt spid="43"/>
                                        </p:tgtEl>
                                      </p:cBhvr>
                                    </p:animEffect>
                                    <p:set>
                                      <p:cBhvr>
                                        <p:cTn id="20" dur="1" fill="hold">
                                          <p:stCondLst>
                                            <p:cond delay="499"/>
                                          </p:stCondLst>
                                        </p:cTn>
                                        <p:tgtEl>
                                          <p:spTgt spid="43"/>
                                        </p:tgtEl>
                                        <p:attrNameLst>
                                          <p:attrName>style.visibility</p:attrName>
                                        </p:attrNameLst>
                                      </p:cBhvr>
                                      <p:to>
                                        <p:strVal val="hidden"/>
                                      </p:to>
                                    </p:set>
                                  </p:childTnLst>
                                </p:cTn>
                              </p:par>
                            </p:childTnLst>
                          </p:cTn>
                        </p:par>
                        <p:par>
                          <p:cTn id="21" fill="hold">
                            <p:stCondLst>
                              <p:cond delay="500"/>
                            </p:stCondLst>
                            <p:childTnLst>
                              <p:par>
                                <p:cTn id="22" presetID="14" presetClass="exit" presetSubtype="5" fill="hold" grpId="0" nodeType="afterEffect">
                                  <p:stCondLst>
                                    <p:cond delay="0"/>
                                  </p:stCondLst>
                                  <p:childTnLst>
                                    <p:animEffect transition="out" filter="randombar(vertical)">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childTnLst>
                          </p:cTn>
                        </p:par>
                        <p:par>
                          <p:cTn id="25" fill="hold">
                            <p:stCondLst>
                              <p:cond delay="1000"/>
                            </p:stCondLst>
                            <p:childTnLst>
                              <p:par>
                                <p:cTn id="26" presetID="14" presetClass="exit" presetSubtype="5" fill="hold" grpId="0" nodeType="afterEffect">
                                  <p:stCondLst>
                                    <p:cond delay="0"/>
                                  </p:stCondLst>
                                  <p:childTnLst>
                                    <p:animEffect transition="out" filter="randombar(vertical)">
                                      <p:cBhvr>
                                        <p:cTn id="27" dur="500"/>
                                        <p:tgtEl>
                                          <p:spTgt spid="45"/>
                                        </p:tgtEl>
                                      </p:cBhvr>
                                    </p:animEffect>
                                    <p:set>
                                      <p:cBhvr>
                                        <p:cTn id="28" dur="1" fill="hold">
                                          <p:stCondLst>
                                            <p:cond delay="499"/>
                                          </p:stCondLst>
                                        </p:cTn>
                                        <p:tgtEl>
                                          <p:spTgt spid="4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4" presetClass="exit" presetSubtype="5" fill="hold" grpId="0" nodeType="clickEffect">
                                  <p:stCondLst>
                                    <p:cond delay="0"/>
                                  </p:stCondLst>
                                  <p:childTnLst>
                                    <p:animEffect transition="out" filter="randombar(vertical)">
                                      <p:cBhvr>
                                        <p:cTn id="32" dur="500"/>
                                        <p:tgtEl>
                                          <p:spTgt spid="48"/>
                                        </p:tgtEl>
                                      </p:cBhvr>
                                    </p:animEffect>
                                    <p:set>
                                      <p:cBhvr>
                                        <p:cTn id="33"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0" grpId="0" animBg="1"/>
      <p:bldP spid="41" grpId="0" animBg="1"/>
      <p:bldP spid="43" grpId="0" animBg="1"/>
      <p:bldP spid="44" grpId="0" animBg="1"/>
      <p:bldP spid="45" grpId="0" animBg="1"/>
      <p:bldP spid="4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erson sitting in front of a building&#10;&#10;Description automatically generated">
            <a:extLst>
              <a:ext uri="{FF2B5EF4-FFF2-40B4-BE49-F238E27FC236}">
                <a16:creationId xmlns:a16="http://schemas.microsoft.com/office/drawing/2014/main" id="{57A281CF-1677-41C1-B06B-96A29A3F5F71}"/>
              </a:ext>
            </a:extLst>
          </p:cNvPr>
          <p:cNvPicPr>
            <a:picLocks noChangeAspect="1"/>
          </p:cNvPicPr>
          <p:nvPr/>
        </p:nvPicPr>
        <p:blipFill>
          <a:blip r:embed="rId3">
            <a:extLst>
              <a:ext uri="{28A0092B-C50C-407E-A947-70E740481C1C}">
                <a14:useLocalDpi xmlns:a14="http://schemas.microsoft.com/office/drawing/2010/main" val="0"/>
              </a:ext>
            </a:extLst>
          </a:blip>
          <a:srcRect l="21576" t="25999" r="15885" b="210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0"/>
            <a:ext cx="12192000" cy="6857026"/>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Arc 72">
            <a:extLst>
              <a:ext uri="{FF2B5EF4-FFF2-40B4-BE49-F238E27FC236}">
                <a16:creationId xmlns:a16="http://schemas.microsoft.com/office/drawing/2014/main" id="{4227615C-4AD8-4F0E-A701-CD9CCDC53CE7}"/>
              </a:ext>
            </a:extLst>
          </p:cNvPr>
          <p:cNvSpPr/>
          <p:nvPr/>
        </p:nvSpPr>
        <p:spPr bwMode="auto">
          <a:xfrm rot="16200000">
            <a:off x="4431462" y="2218398"/>
            <a:ext cx="3329078" cy="3329078"/>
          </a:xfrm>
          <a:prstGeom prst="arc">
            <a:avLst>
              <a:gd name="adj1" fmla="val 14260278"/>
              <a:gd name="adj2" fmla="val 20799302"/>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4" name="Arc 73">
            <a:extLst>
              <a:ext uri="{FF2B5EF4-FFF2-40B4-BE49-F238E27FC236}">
                <a16:creationId xmlns:a16="http://schemas.microsoft.com/office/drawing/2014/main" id="{42847919-D6B9-4AD0-B5EA-97B5EEC2102B}"/>
              </a:ext>
            </a:extLst>
          </p:cNvPr>
          <p:cNvSpPr/>
          <p:nvPr/>
        </p:nvSpPr>
        <p:spPr bwMode="auto">
          <a:xfrm rot="10800000">
            <a:off x="4431460" y="2218398"/>
            <a:ext cx="3329078" cy="3329078"/>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5" name="Arc 74">
            <a:extLst>
              <a:ext uri="{FF2B5EF4-FFF2-40B4-BE49-F238E27FC236}">
                <a16:creationId xmlns:a16="http://schemas.microsoft.com/office/drawing/2014/main" id="{0935F862-DEE2-4781-A649-CC6127F1DA49}"/>
              </a:ext>
            </a:extLst>
          </p:cNvPr>
          <p:cNvSpPr/>
          <p:nvPr/>
        </p:nvSpPr>
        <p:spPr bwMode="auto">
          <a:xfrm rot="5400000">
            <a:off x="4431461" y="2218399"/>
            <a:ext cx="3329078" cy="3329078"/>
          </a:xfrm>
          <a:prstGeom prst="arc">
            <a:avLst>
              <a:gd name="adj1" fmla="val 11589617"/>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28" name="Broadcasting_F1B5" title="Icon of a communication dish with signal lines">
            <a:extLst>
              <a:ext uri="{FF2B5EF4-FFF2-40B4-BE49-F238E27FC236}">
                <a16:creationId xmlns:a16="http://schemas.microsoft.com/office/drawing/2014/main" id="{875F1A29-946A-40E4-B5F5-2B7462DB30B9}"/>
              </a:ext>
            </a:extLst>
          </p:cNvPr>
          <p:cNvSpPr>
            <a:spLocks noChangeAspect="1" noEditPoints="1"/>
          </p:cNvSpPr>
          <p:nvPr/>
        </p:nvSpPr>
        <p:spPr bwMode="auto">
          <a:xfrm>
            <a:off x="7023425" y="4812518"/>
            <a:ext cx="456988" cy="45720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35" name="light" title="Icon of a lightbulb">
            <a:extLst>
              <a:ext uri="{FF2B5EF4-FFF2-40B4-BE49-F238E27FC236}">
                <a16:creationId xmlns:a16="http://schemas.microsoft.com/office/drawing/2014/main" id="{1F2F8220-5630-42D2-B16F-9FB75007D67A}"/>
              </a:ext>
            </a:extLst>
          </p:cNvPr>
          <p:cNvSpPr>
            <a:spLocks noChangeAspect="1" noEditPoints="1"/>
          </p:cNvSpPr>
          <p:nvPr/>
        </p:nvSpPr>
        <p:spPr bwMode="auto">
          <a:xfrm>
            <a:off x="5926627" y="1958700"/>
            <a:ext cx="338744" cy="50292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TextBox 35">
            <a:extLst>
              <a:ext uri="{FF2B5EF4-FFF2-40B4-BE49-F238E27FC236}">
                <a16:creationId xmlns:a16="http://schemas.microsoft.com/office/drawing/2014/main" id="{A951AC45-2AE6-4D5E-BF91-902F4960BE1B}"/>
              </a:ext>
            </a:extLst>
          </p:cNvPr>
          <p:cNvSpPr txBox="1"/>
          <p:nvPr/>
        </p:nvSpPr>
        <p:spPr>
          <a:xfrm>
            <a:off x="4689829" y="1513433"/>
            <a:ext cx="2812342"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Speed of innovation</a:t>
            </a:r>
          </a:p>
        </p:txBody>
      </p:sp>
      <p:sp>
        <p:nvSpPr>
          <p:cNvPr id="37" name="TextBox 36">
            <a:extLst>
              <a:ext uri="{FF2B5EF4-FFF2-40B4-BE49-F238E27FC236}">
                <a16:creationId xmlns:a16="http://schemas.microsoft.com/office/drawing/2014/main" id="{8C2A081D-7957-4681-B24F-6272161AB848}"/>
              </a:ext>
            </a:extLst>
          </p:cNvPr>
          <p:cNvSpPr txBox="1"/>
          <p:nvPr/>
        </p:nvSpPr>
        <p:spPr>
          <a:xfrm>
            <a:off x="2278550" y="4898159"/>
            <a:ext cx="2135514"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Security at scale</a:t>
            </a:r>
          </a:p>
        </p:txBody>
      </p:sp>
      <p:sp>
        <p:nvSpPr>
          <p:cNvPr id="38" name="TextBox 37">
            <a:extLst>
              <a:ext uri="{FF2B5EF4-FFF2-40B4-BE49-F238E27FC236}">
                <a16:creationId xmlns:a16="http://schemas.microsoft.com/office/drawing/2014/main" id="{F99CA44E-6886-435D-B857-775B6A33C79A}"/>
              </a:ext>
            </a:extLst>
          </p:cNvPr>
          <p:cNvSpPr txBox="1"/>
          <p:nvPr/>
        </p:nvSpPr>
        <p:spPr>
          <a:xfrm>
            <a:off x="7777939" y="4898159"/>
            <a:ext cx="2574562"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Reliability </a:t>
            </a:r>
          </a:p>
        </p:txBody>
      </p:sp>
      <p:sp>
        <p:nvSpPr>
          <p:cNvPr id="39" name="shield_3" title="Icon of a shield with an exclamation point inside">
            <a:extLst>
              <a:ext uri="{FF2B5EF4-FFF2-40B4-BE49-F238E27FC236}">
                <a16:creationId xmlns:a16="http://schemas.microsoft.com/office/drawing/2014/main" id="{A3A5ECF3-E64D-43BC-BFBC-84A8DFBA8159}"/>
              </a:ext>
            </a:extLst>
          </p:cNvPr>
          <p:cNvSpPr>
            <a:spLocks noChangeAspect="1" noEditPoints="1"/>
          </p:cNvSpPr>
          <p:nvPr/>
        </p:nvSpPr>
        <p:spPr bwMode="auto">
          <a:xfrm>
            <a:off x="4714414" y="4808058"/>
            <a:ext cx="451104" cy="45720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eople">
            <a:extLst>
              <a:ext uri="{FF2B5EF4-FFF2-40B4-BE49-F238E27FC236}">
                <a16:creationId xmlns:a16="http://schemas.microsoft.com/office/drawing/2014/main" id="{51D6ED61-E92A-4163-B701-9D6A060E57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5176" y="3530700"/>
            <a:ext cx="801649" cy="704477"/>
          </a:xfrm>
          <a:prstGeom prst="rect">
            <a:avLst/>
          </a:prstGeom>
        </p:spPr>
      </p:pic>
      <p:sp>
        <p:nvSpPr>
          <p:cNvPr id="15" name="TextBox 14">
            <a:extLst>
              <a:ext uri="{FF2B5EF4-FFF2-40B4-BE49-F238E27FC236}">
                <a16:creationId xmlns:a16="http://schemas.microsoft.com/office/drawing/2014/main" id="{8BB4DAE2-F25F-4E6A-A6FA-D5518B32B4B7}"/>
              </a:ext>
            </a:extLst>
          </p:cNvPr>
          <p:cNvSpPr txBox="1"/>
          <p:nvPr/>
        </p:nvSpPr>
        <p:spPr>
          <a:xfrm>
            <a:off x="7502171" y="3077791"/>
            <a:ext cx="2812342"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Flexibility Of Choice</a:t>
            </a:r>
          </a:p>
        </p:txBody>
      </p:sp>
      <p:sp>
        <p:nvSpPr>
          <p:cNvPr id="7" name="Title 6">
            <a:extLst>
              <a:ext uri="{FF2B5EF4-FFF2-40B4-BE49-F238E27FC236}">
                <a16:creationId xmlns:a16="http://schemas.microsoft.com/office/drawing/2014/main" id="{73DA36EA-E646-41FB-AC70-130AA1FEA877}"/>
              </a:ext>
            </a:extLst>
          </p:cNvPr>
          <p:cNvSpPr>
            <a:spLocks noGrp="1"/>
          </p:cNvSpPr>
          <p:nvPr>
            <p:ph type="title"/>
          </p:nvPr>
        </p:nvSpPr>
        <p:spPr/>
        <p:txBody>
          <a:bodyPr/>
          <a:lstStyle/>
          <a:p>
            <a:r>
              <a:rPr lang="en-US" dirty="0">
                <a:solidFill>
                  <a:schemeClr val="bg1"/>
                </a:solidFill>
              </a:rPr>
              <a:t>Why Cloud Native? </a:t>
            </a:r>
          </a:p>
        </p:txBody>
      </p:sp>
    </p:spTree>
    <p:extLst>
      <p:ext uri="{BB962C8B-B14F-4D97-AF65-F5344CB8AC3E}">
        <p14:creationId xmlns:p14="http://schemas.microsoft.com/office/powerpoint/2010/main" val="245991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3" presetClass="path" presetSubtype="0" decel="100000" fill="hold" grpId="1" nodeType="withEffect">
                                  <p:stCondLst>
                                    <p:cond delay="0"/>
                                  </p:stCondLst>
                                  <p:childTnLst>
                                    <p:animMotion origin="layout" path="M 2.70833E-6 4.07407E-6 L -0.03438 4.07407E-6 " pathEditMode="relative" rAng="0" ptsTypes="AA">
                                      <p:cBhvr>
                                        <p:cTn id="9" dur="1000" spd="-100000" fill="hold"/>
                                        <p:tgtEl>
                                          <p:spTgt spid="38"/>
                                        </p:tgtEl>
                                        <p:attrNameLst>
                                          <p:attrName>ppt_x</p:attrName>
                                          <p:attrName>ppt_y</p:attrName>
                                        </p:attrNameLst>
                                      </p:cBhvr>
                                      <p:rCtr x="-1719"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63" presetClass="path" presetSubtype="0" decel="100000" fill="hold" grpId="1" nodeType="withEffect">
                                  <p:stCondLst>
                                    <p:cond delay="0"/>
                                  </p:stCondLst>
                                  <p:childTnLst>
                                    <p:animMotion origin="layout" path="M 8.33333E-7 7.40741E-7 L 0.0375 7.40741E-7 " pathEditMode="relative" rAng="0" ptsTypes="AA">
                                      <p:cBhvr>
                                        <p:cTn id="14" dur="1000" spd="-100000" fill="hold"/>
                                        <p:tgtEl>
                                          <p:spTgt spid="37"/>
                                        </p:tgtEl>
                                        <p:attrNameLst>
                                          <p:attrName>ppt_x</p:attrName>
                                          <p:attrName>ppt_y</p:attrName>
                                        </p:attrNameLst>
                                      </p:cBhvr>
                                      <p:rCtr x="1875" y="0"/>
                                    </p:animMotion>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64" presetClass="path" presetSubtype="0" accel="50000" decel="50000" fill="hold" grpId="1" nodeType="withEffect">
                                  <p:stCondLst>
                                    <p:cond delay="0"/>
                                  </p:stCondLst>
                                  <p:childTnLst>
                                    <p:animMotion origin="layout" path="M 0 0.05278 L 0 -3.7037E-6 " pathEditMode="relative" rAng="0" ptsTypes="AA">
                                      <p:cBhvr>
                                        <p:cTn id="19" dur="1000" fill="hold"/>
                                        <p:tgtEl>
                                          <p:spTgt spid="36"/>
                                        </p:tgtEl>
                                        <p:attrNameLst>
                                          <p:attrName>ppt_x</p:attrName>
                                          <p:attrName>ppt_y</p:attrName>
                                        </p:attrNameLst>
                                      </p:cBhvr>
                                      <p:rCtr x="0" y="-2639"/>
                                    </p:animMotion>
                                  </p:childTnLst>
                                </p:cTn>
                              </p:par>
                              <p:par>
                                <p:cTn id="20" presetID="53" presetClass="entr" presetSubtype="16"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500" fill="hold"/>
                                        <p:tgtEl>
                                          <p:spTgt spid="35"/>
                                        </p:tgtEl>
                                        <p:attrNameLst>
                                          <p:attrName>ppt_w</p:attrName>
                                        </p:attrNameLst>
                                      </p:cBhvr>
                                      <p:tavLst>
                                        <p:tav tm="0">
                                          <p:val>
                                            <p:fltVal val="0"/>
                                          </p:val>
                                        </p:tav>
                                        <p:tav tm="100000">
                                          <p:val>
                                            <p:strVal val="#ppt_w"/>
                                          </p:val>
                                        </p:tav>
                                      </p:tavLst>
                                    </p:anim>
                                    <p:anim calcmode="lin" valueType="num">
                                      <p:cBhvr>
                                        <p:cTn id="23" dur="500" fill="hold"/>
                                        <p:tgtEl>
                                          <p:spTgt spid="35"/>
                                        </p:tgtEl>
                                        <p:attrNameLst>
                                          <p:attrName>ppt_h</p:attrName>
                                        </p:attrNameLst>
                                      </p:cBhvr>
                                      <p:tavLst>
                                        <p:tav tm="0">
                                          <p:val>
                                            <p:fltVal val="0"/>
                                          </p:val>
                                        </p:tav>
                                        <p:tav tm="100000">
                                          <p:val>
                                            <p:strVal val="#ppt_h"/>
                                          </p:val>
                                        </p:tav>
                                      </p:tavLst>
                                    </p:anim>
                                    <p:animEffect transition="in" filter="fade">
                                      <p:cBhvr>
                                        <p:cTn id="24" dur="500"/>
                                        <p:tgtEl>
                                          <p:spTgt spid="3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64" presetClass="path" presetSubtype="0" accel="50000" decel="50000" fill="hold" grpId="1" nodeType="withEffect">
                                  <p:stCondLst>
                                    <p:cond delay="0"/>
                                  </p:stCondLst>
                                  <p:childTnLst>
                                    <p:animMotion origin="layout" path="M 0 0.05278 L 0 -3.7037E-6 " pathEditMode="relative" rAng="0" ptsTypes="AA">
                                      <p:cBhvr>
                                        <p:cTn id="42" dur="1000" fill="hold"/>
                                        <p:tgtEl>
                                          <p:spTgt spid="15"/>
                                        </p:tgtEl>
                                        <p:attrNameLst>
                                          <p:attrName>ppt_x</p:attrName>
                                          <p:attrName>ppt_y</p:attrName>
                                        </p:attrNameLst>
                                      </p:cBhvr>
                                      <p:rCtr x="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5" grpId="0" animBg="1"/>
      <p:bldP spid="36" grpId="0"/>
      <p:bldP spid="36" grpId="1"/>
      <p:bldP spid="37" grpId="0"/>
      <p:bldP spid="37" grpId="1"/>
      <p:bldP spid="38" grpId="0"/>
      <p:bldP spid="38" grpId="1"/>
      <p:bldP spid="39" grpId="0" animBg="1"/>
      <p:bldP spid="15" grpId="0"/>
      <p:bldP spid="15"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6A001-2A17-4BB9-906A-DFB5C9DC2EFC}"/>
              </a:ext>
            </a:extLst>
          </p:cNvPr>
          <p:cNvSpPr>
            <a:spLocks noGrp="1"/>
          </p:cNvSpPr>
          <p:nvPr>
            <p:ph type="title"/>
          </p:nvPr>
        </p:nvSpPr>
        <p:spPr/>
        <p:txBody>
          <a:bodyPr/>
          <a:lstStyle/>
          <a:p>
            <a:r>
              <a:rPr lang="en-US" dirty="0">
                <a:solidFill>
                  <a:schemeClr val="bg1"/>
                </a:solidFill>
              </a:rPr>
              <a:t>Container Orchestration &amp; Reliability</a:t>
            </a:r>
          </a:p>
        </p:txBody>
      </p:sp>
      <p:sp>
        <p:nvSpPr>
          <p:cNvPr id="3" name="Text Placeholder 2">
            <a:extLst>
              <a:ext uri="{FF2B5EF4-FFF2-40B4-BE49-F238E27FC236}">
                <a16:creationId xmlns:a16="http://schemas.microsoft.com/office/drawing/2014/main" id="{9F515594-C437-41EB-A9AA-F928E4EE4425}"/>
              </a:ext>
            </a:extLst>
          </p:cNvPr>
          <p:cNvSpPr>
            <a:spLocks noGrp="1"/>
          </p:cNvSpPr>
          <p:nvPr>
            <p:ph type="body" sz="quarter" idx="4294967295"/>
          </p:nvPr>
        </p:nvSpPr>
        <p:spPr>
          <a:xfrm>
            <a:off x="538163" y="1190625"/>
            <a:ext cx="11653837" cy="690563"/>
          </a:xfrm>
        </p:spPr>
        <p:txBody>
          <a:bodyPr/>
          <a:lstStyle/>
          <a:p>
            <a:pPr marL="0" lvl="1" indent="0">
              <a:buNone/>
            </a:pPr>
            <a:r>
              <a:rPr lang="en-US" dirty="0">
                <a:solidFill>
                  <a:sysClr val="windowText" lastClr="000000"/>
                </a:solidFill>
              </a:rPr>
              <a:t>Designing with the knowledge something </a:t>
            </a:r>
            <a:r>
              <a:rPr lang="en-US" b="1" i="1" dirty="0">
                <a:solidFill>
                  <a:sysClr val="windowText" lastClr="000000"/>
                </a:solidFill>
              </a:rPr>
              <a:t>will </a:t>
            </a:r>
            <a:r>
              <a:rPr lang="en-US" dirty="0">
                <a:solidFill>
                  <a:sysClr val="windowText" lastClr="000000"/>
                </a:solidFill>
              </a:rPr>
              <a:t>fail at any point</a:t>
            </a:r>
          </a:p>
          <a:p>
            <a:pPr marL="0" lvl="1" indent="0"/>
            <a:endParaRPr lang="en-US" dirty="0">
              <a:solidFill>
                <a:sysClr val="windowText" lastClr="000000"/>
              </a:solidFill>
            </a:endParaRPr>
          </a:p>
        </p:txBody>
      </p:sp>
      <p:pic>
        <p:nvPicPr>
          <p:cNvPr id="8" name="Picture 2" descr="Related image">
            <a:extLst>
              <a:ext uri="{FF2B5EF4-FFF2-40B4-BE49-F238E27FC236}">
                <a16:creationId xmlns:a16="http://schemas.microsoft.com/office/drawing/2014/main" id="{3A59B7DF-CB5C-4E98-9291-1D28E04C5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612" y="1417639"/>
            <a:ext cx="3346030" cy="25095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6" descr="Related image">
            <a:extLst>
              <a:ext uri="{FF2B5EF4-FFF2-40B4-BE49-F238E27FC236}">
                <a16:creationId xmlns:a16="http://schemas.microsoft.com/office/drawing/2014/main" id="{9E836FB6-5F98-4933-B889-1BB9CA3ED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0128" y="2057400"/>
            <a:ext cx="3212189" cy="24091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8" descr="Related image">
            <a:extLst>
              <a:ext uri="{FF2B5EF4-FFF2-40B4-BE49-F238E27FC236}">
                <a16:creationId xmlns:a16="http://schemas.microsoft.com/office/drawing/2014/main" id="{07600862-1D5A-4B7B-BE6A-396D9057E1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65081" y="2878380"/>
            <a:ext cx="5602655" cy="37048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Related image">
            <a:extLst>
              <a:ext uri="{FF2B5EF4-FFF2-40B4-BE49-F238E27FC236}">
                <a16:creationId xmlns:a16="http://schemas.microsoft.com/office/drawing/2014/main" id="{C5BEEF7B-22C2-4C28-A2FB-78A0518610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081" y="2878380"/>
            <a:ext cx="5602655" cy="37049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04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ACBBDC-01EE-433B-82BD-B36410353B68}"/>
              </a:ext>
            </a:extLst>
          </p:cNvPr>
          <p:cNvSpPr/>
          <p:nvPr/>
        </p:nvSpPr>
        <p:spPr bwMode="auto">
          <a:xfrm>
            <a:off x="0" y="1"/>
            <a:ext cx="12192000" cy="6858000"/>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Moon 8">
            <a:extLst>
              <a:ext uri="{FF2B5EF4-FFF2-40B4-BE49-F238E27FC236}">
                <a16:creationId xmlns:a16="http://schemas.microsoft.com/office/drawing/2014/main" id="{BD98F3ED-F231-4C9A-B9BE-EC18C5FF30D7}"/>
              </a:ext>
            </a:extLst>
          </p:cNvPr>
          <p:cNvSpPr/>
          <p:nvPr/>
        </p:nvSpPr>
        <p:spPr bwMode="auto">
          <a:xfrm rot="19800000">
            <a:off x="-2399700" y="3788969"/>
            <a:ext cx="1342039" cy="2684080"/>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259204" y="3554144"/>
            <a:ext cx="2117407" cy="1961940"/>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03405" y="3429000"/>
            <a:ext cx="2421006" cy="2348139"/>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5500" y="3731317"/>
            <a:ext cx="2613150" cy="1520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build –t web:1</a:t>
            </a:r>
          </a:p>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build –t quotes:1</a:t>
            </a:r>
          </a:p>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build –t important:1</a:t>
            </a:r>
          </a:p>
          <a:p>
            <a:pPr marL="0" marR="0" lvl="0" indent="0" algn="l" defTabSz="1218732" rtl="0" eaLnBrk="1" fontAlgn="auto" latinLnBrk="0" hangingPunct="1">
              <a:lnSpc>
                <a:spcPct val="100000"/>
              </a:lnSpc>
              <a:spcBef>
                <a:spcPts val="0"/>
              </a:spcBef>
              <a:spcAft>
                <a:spcPts val="0"/>
              </a:spcAft>
              <a:buClrTx/>
              <a:buSzTx/>
              <a:buFontTx/>
              <a:buNone/>
              <a:tabLst/>
              <a:defRPr/>
            </a:pPr>
            <a:endPar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push web:1</a:t>
            </a:r>
          </a:p>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push quotes:1</a:t>
            </a:r>
          </a:p>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push important:1</a:t>
            </a:r>
            <a:endParaRPr kumimoji="0" lang="en-US" sz="117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4" name="Group 1373"/>
          <p:cNvGrpSpPr/>
          <p:nvPr/>
        </p:nvGrpSpPr>
        <p:grpSpPr>
          <a:xfrm>
            <a:off x="8713510" y="1106268"/>
            <a:ext cx="2834967" cy="1633165"/>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HOST-A</a:t>
              </a:r>
            </a:p>
          </p:txBody>
        </p:sp>
      </p:grpSp>
      <p:grpSp>
        <p:nvGrpSpPr>
          <p:cNvPr id="1509" name="Group 1508"/>
          <p:cNvGrpSpPr/>
          <p:nvPr/>
        </p:nvGrpSpPr>
        <p:grpSpPr>
          <a:xfrm>
            <a:off x="10070719" y="1855302"/>
            <a:ext cx="720935" cy="444154"/>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Calibri"/>
                  <a:ea typeface="+mn-ea"/>
                  <a:cs typeface="+mn-cs"/>
                </a:rPr>
                <a:t>web:1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Calibri"/>
                  <a:ea typeface="+mn-ea"/>
                  <a:cs typeface="+mn-cs"/>
                </a:rPr>
                <a:t>digest: 91e</a:t>
              </a:r>
            </a:p>
          </p:txBody>
        </p:sp>
      </p:grpSp>
      <p:grpSp>
        <p:nvGrpSpPr>
          <p:cNvPr id="1563" name="Group 1562"/>
          <p:cNvGrpSpPr/>
          <p:nvPr/>
        </p:nvGrpSpPr>
        <p:grpSpPr>
          <a:xfrm>
            <a:off x="10070719" y="2258071"/>
            <a:ext cx="720935" cy="444154"/>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1A1A1A"/>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1A1A1A"/>
                  </a:solidFill>
                  <a:effectLst/>
                  <a:uLnTx/>
                  <a:uFillTx/>
                  <a:latin typeface="Calibri"/>
                  <a:ea typeface="+mn-ea"/>
                  <a:cs typeface="+mn-cs"/>
                </a:rPr>
                <a:t>digest: 2re</a:t>
              </a:r>
            </a:p>
          </p:txBody>
        </p:sp>
      </p:grpSp>
      <p:grpSp>
        <p:nvGrpSpPr>
          <p:cNvPr id="1599" name="Group 1598"/>
          <p:cNvGrpSpPr/>
          <p:nvPr/>
        </p:nvGrpSpPr>
        <p:grpSpPr>
          <a:xfrm>
            <a:off x="10070719" y="1449470"/>
            <a:ext cx="720935" cy="444154"/>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Calibri"/>
                  <a:ea typeface="+mn-ea"/>
                  <a:cs typeface="+mn-cs"/>
                </a:rPr>
                <a:t>web:1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Calibri"/>
                  <a:ea typeface="+mn-ea"/>
                  <a:cs typeface="+mn-cs"/>
                </a:rPr>
                <a:t>digest: 91e</a:t>
              </a:r>
            </a:p>
          </p:txBody>
        </p:sp>
      </p:grpSp>
      <p:grpSp>
        <p:nvGrpSpPr>
          <p:cNvPr id="1527" name="Group 1526"/>
          <p:cNvGrpSpPr/>
          <p:nvPr/>
        </p:nvGrpSpPr>
        <p:grpSpPr>
          <a:xfrm>
            <a:off x="10792902" y="1855302"/>
            <a:ext cx="720935" cy="444154"/>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1A1A1A"/>
                  </a:solidFill>
                  <a:effectLst/>
                  <a:uLnTx/>
                  <a:uFillTx/>
                  <a:latin typeface="Calibri"/>
                  <a:ea typeface="+mn-ea"/>
                  <a:cs typeface="+mn-cs"/>
                </a:rPr>
                <a:t>digest: u82</a:t>
              </a:r>
            </a:p>
          </p:txBody>
        </p:sp>
      </p:grpSp>
      <p:grpSp>
        <p:nvGrpSpPr>
          <p:cNvPr id="1653" name="Group 1652"/>
          <p:cNvGrpSpPr/>
          <p:nvPr/>
        </p:nvGrpSpPr>
        <p:grpSpPr>
          <a:xfrm>
            <a:off x="10792902" y="1449470"/>
            <a:ext cx="720935" cy="444154"/>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Calibri"/>
                  <a:ea typeface="+mn-ea"/>
                  <a:cs typeface="+mn-cs"/>
                </a:rPr>
                <a:t>web:1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Calibri"/>
                  <a:ea typeface="+mn-ea"/>
                  <a:cs typeface="+mn-cs"/>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2902" y="2257520"/>
            <a:ext cx="720935" cy="444154"/>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0745" y="2807055"/>
            <a:ext cx="2827730" cy="1633165"/>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7954" y="3160278"/>
            <a:ext cx="720935" cy="444154"/>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7954" y="3563047"/>
            <a:ext cx="720935" cy="444154"/>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137" y="3160278"/>
            <a:ext cx="720935" cy="444154"/>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137" y="3562498"/>
            <a:ext cx="720935" cy="444154"/>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7981" y="4507840"/>
            <a:ext cx="2820495" cy="1633165"/>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189" y="5256875"/>
            <a:ext cx="720935" cy="444154"/>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189" y="4851043"/>
            <a:ext cx="720935" cy="444154"/>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7372" y="5256875"/>
            <a:ext cx="720935" cy="444154"/>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7372" y="4851043"/>
            <a:ext cx="720935" cy="444154"/>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211" y="1644687"/>
            <a:ext cx="1293146" cy="1056987"/>
          </a:xfrm>
          <a:prstGeom prst="rect">
            <a:avLst/>
          </a:prstGeom>
          <a:solidFill>
            <a:schemeClr val="bg1"/>
          </a:solidFill>
          <a:ln w="12700" cap="flat" cmpd="sng" algn="ctr">
            <a:solidFill>
              <a:srgbClr val="32788F"/>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3932" y="1472276"/>
            <a:ext cx="1011836" cy="256648"/>
          </a:xfrm>
          <a:prstGeom prst="flowChartAlternateProcess">
            <a:avLst/>
          </a:prstGeom>
          <a:solidFill>
            <a:schemeClr val="bg1"/>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078" b="1" i="0" u="none" strike="noStrike" kern="0" cap="none" spc="0" normalizeH="0" baseline="0" noProof="0">
                <a:ln>
                  <a:noFill/>
                </a:ln>
                <a:solidFill>
                  <a:prstClr val="black"/>
                </a:solidFill>
                <a:effectLst/>
                <a:uLnTx/>
                <a:uFillTx/>
                <a:latin typeface="Calibri"/>
                <a:ea typeface="+mn-ea"/>
                <a:cs typeface="+mn-cs"/>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546" y="3344764"/>
            <a:ext cx="1293146" cy="1056987"/>
          </a:xfrm>
          <a:prstGeom prst="rect">
            <a:avLst/>
          </a:prstGeom>
          <a:solidFill>
            <a:schemeClr val="bg1"/>
          </a:solidFill>
          <a:ln w="12700" cap="flat" cmpd="sng" algn="ctr">
            <a:solidFill>
              <a:srgbClr val="32788F"/>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267" y="3172353"/>
            <a:ext cx="1011836" cy="256648"/>
          </a:xfrm>
          <a:prstGeom prst="flowChartAlternateProcess">
            <a:avLst/>
          </a:prstGeom>
          <a:solidFill>
            <a:schemeClr val="bg1"/>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078" b="1" i="0" u="none" strike="noStrike" kern="0" cap="none" spc="0" normalizeH="0" baseline="0" noProof="0">
                <a:ln>
                  <a:noFill/>
                </a:ln>
                <a:solidFill>
                  <a:prstClr val="black"/>
                </a:solidFill>
                <a:effectLst/>
                <a:uLnTx/>
                <a:uFillTx/>
                <a:latin typeface="Calibri"/>
                <a:ea typeface="+mn-ea"/>
                <a:cs typeface="+mn-cs"/>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2880" y="5044840"/>
            <a:ext cx="1293146" cy="1056987"/>
          </a:xfrm>
          <a:prstGeom prst="rect">
            <a:avLst/>
          </a:prstGeom>
          <a:solidFill>
            <a:schemeClr val="bg1"/>
          </a:solidFill>
          <a:ln w="12700" cap="flat" cmpd="sng" algn="ctr">
            <a:solidFill>
              <a:srgbClr val="32788F"/>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602" y="4872430"/>
            <a:ext cx="1011836" cy="256648"/>
          </a:xfrm>
          <a:prstGeom prst="flowChartAlternateProcess">
            <a:avLst/>
          </a:prstGeom>
          <a:solidFill>
            <a:schemeClr val="bg1"/>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078" b="1" i="0" u="none" strike="noStrike" kern="0" cap="none" spc="0" normalizeH="0" baseline="0" noProof="0">
                <a:ln>
                  <a:noFill/>
                </a:ln>
                <a:solidFill>
                  <a:prstClr val="black"/>
                </a:solidFill>
                <a:effectLst/>
                <a:uLnTx/>
                <a:uFillTx/>
                <a:latin typeface="Calibri"/>
                <a:ea typeface="+mn-ea"/>
                <a:cs typeface="+mn-cs"/>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695" y="1419660"/>
            <a:ext cx="985973" cy="472134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endParaRPr kumimoji="0" lang="en-US" sz="1467" b="1" i="0" u="none" strike="noStrike" kern="0" cap="none" spc="0" normalizeH="0" baseline="0" noProof="0">
              <a:ln>
                <a:noFill/>
              </a:ln>
              <a:solidFill>
                <a:prstClr val="black"/>
              </a:solidFill>
              <a:effectLst/>
              <a:uLnTx/>
              <a:uFillTx/>
              <a:latin typeface="Lucida Console" panose="020B0609040504020204" pitchFamily="49" charset="0"/>
              <a:ea typeface="+mn-ea"/>
              <a:cs typeface="+mn-cs"/>
            </a:endParaRPr>
          </a:p>
        </p:txBody>
      </p:sp>
      <p:sp>
        <p:nvSpPr>
          <p:cNvPr id="1385" name="Can 220"/>
          <p:cNvSpPr/>
          <p:nvPr/>
        </p:nvSpPr>
        <p:spPr>
          <a:xfrm>
            <a:off x="7201351" y="4829918"/>
            <a:ext cx="892278" cy="1171299"/>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423888" y="3273891"/>
            <a:ext cx="569127" cy="5691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837" y="1520290"/>
            <a:ext cx="2613150" cy="1114170"/>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04" rtl="0" eaLnBrk="1" fontAlgn="base" latinLnBrk="0" hangingPunct="1">
              <a:lnSpc>
                <a:spcPct val="90000"/>
              </a:lnSpc>
              <a:spcBef>
                <a:spcPct val="0"/>
              </a:spcBef>
              <a:spcAft>
                <a:spcPct val="0"/>
              </a:spcAft>
              <a:buClrTx/>
              <a:buSzTx/>
              <a:buFontTx/>
              <a:buNone/>
              <a:tabLst>
                <a:tab pos="166656" algn="l"/>
                <a:tab pos="1311023" algn="l"/>
              </a:tabLst>
              <a:defRPr/>
            </a:pPr>
            <a:r>
              <a:rPr kumimoji="0" lang="en-US" sz="156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Deploy:</a:t>
            </a:r>
          </a:p>
          <a:p>
            <a:pPr marL="0" marR="0" lvl="0" indent="0" algn="l" defTabSz="913904" rtl="0" eaLnBrk="1" fontAlgn="base" latinLnBrk="0" hangingPunct="1">
              <a:lnSpc>
                <a:spcPct val="90000"/>
              </a:lnSpc>
              <a:spcBef>
                <a:spcPct val="0"/>
              </a:spcBef>
              <a:spcAft>
                <a:spcPct val="0"/>
              </a:spcAft>
              <a:buClrTx/>
              <a:buSzTx/>
              <a:buFontTx/>
              <a:buNone/>
              <a:tabLst>
                <a:tab pos="166656" algn="l"/>
                <a:tab pos="1311023" algn="l"/>
              </a:tabLst>
              <a:defRPr/>
            </a:pPr>
            <a:r>
              <a:rPr kumimoji="0" lang="en-US" sz="156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web:1	x3</a:t>
            </a:r>
          </a:p>
          <a:p>
            <a:pPr marL="0" marR="0" lvl="0" indent="0" algn="l" defTabSz="913904" rtl="0" eaLnBrk="1" fontAlgn="base" latinLnBrk="0" hangingPunct="1">
              <a:lnSpc>
                <a:spcPct val="90000"/>
              </a:lnSpc>
              <a:spcBef>
                <a:spcPct val="0"/>
              </a:spcBef>
              <a:spcAft>
                <a:spcPct val="0"/>
              </a:spcAft>
              <a:buClrTx/>
              <a:buSzTx/>
              <a:buFontTx/>
              <a:buNone/>
              <a:tabLst>
                <a:tab pos="166656" algn="l"/>
                <a:tab pos="1311023" algn="l"/>
              </a:tabLst>
              <a:defRPr/>
            </a:pPr>
            <a:r>
              <a:rPr kumimoji="0" lang="en-US" sz="156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quotes:1	x3</a:t>
            </a:r>
          </a:p>
          <a:p>
            <a:pPr marL="0" marR="0" lvl="0" indent="0" algn="l" defTabSz="913904" rtl="0" eaLnBrk="1" fontAlgn="base" latinLnBrk="0" hangingPunct="1">
              <a:lnSpc>
                <a:spcPct val="90000"/>
              </a:lnSpc>
              <a:spcBef>
                <a:spcPct val="0"/>
              </a:spcBef>
              <a:spcAft>
                <a:spcPct val="0"/>
              </a:spcAft>
              <a:buClrTx/>
              <a:buSzTx/>
              <a:buFontTx/>
              <a:buNone/>
              <a:tabLst>
                <a:tab pos="166656" algn="l"/>
                <a:tab pos="1311023" algn="l"/>
              </a:tabLst>
              <a:defRPr/>
            </a:pPr>
            <a:r>
              <a:rPr kumimoji="0" lang="en-US" sz="156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important:1	x4</a:t>
            </a:r>
          </a:p>
        </p:txBody>
      </p:sp>
      <p:cxnSp>
        <p:nvCxnSpPr>
          <p:cNvPr id="7" name="Straight Arrow Connector 6">
            <a:extLst>
              <a:ext uri="{FF2B5EF4-FFF2-40B4-BE49-F238E27FC236}">
                <a16:creationId xmlns:a16="http://schemas.microsoft.com/office/drawing/2014/main" id="{6B5D1914-8461-4C34-8B45-5051B329DD1F}"/>
              </a:ext>
            </a:extLst>
          </p:cNvPr>
          <p:cNvCxnSpPr>
            <a:cxnSpLocks/>
          </p:cNvCxnSpPr>
          <p:nvPr/>
        </p:nvCxnSpPr>
        <p:spPr>
          <a:xfrm>
            <a:off x="4081956" y="2077375"/>
            <a:ext cx="3071252"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182572" y="1869381"/>
            <a:ext cx="892278" cy="569127"/>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31" rIns="0" bIns="143407" numCol="1" spcCol="0" rtlCol="0" fromWordArt="0" anchor="t" anchorCtr="0" forceAA="0" compatLnSpc="1">
            <a:prstTxWarp prst="textNoShape">
              <a:avLst/>
            </a:prstTxWarp>
            <a:noAutofit/>
          </a:bodyPr>
          <a:lstStyle/>
          <a:p>
            <a:pPr marL="0" marR="0" lvl="0" indent="0" algn="l" defTabSz="913904" rtl="0" eaLnBrk="1" fontAlgn="base" latinLnBrk="0" hangingPunct="1">
              <a:lnSpc>
                <a:spcPct val="90000"/>
              </a:lnSpc>
              <a:spcBef>
                <a:spcPct val="0"/>
              </a:spcBef>
              <a:spcAft>
                <a:spcPct val="0"/>
              </a:spcAft>
              <a:buClrTx/>
              <a:buSzTx/>
              <a:buFontTx/>
              <a:buNone/>
              <a:tabLst>
                <a:tab pos="53965" algn="l"/>
                <a:tab pos="628529" algn="l"/>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Foo:</a:t>
            </a:r>
          </a:p>
          <a:p>
            <a:pPr marL="0" marR="0" lvl="0" indent="0" algn="l" defTabSz="913904" rtl="0" eaLnBrk="1" fontAlgn="base" latinLnBrk="0" hangingPunct="1">
              <a:lnSpc>
                <a:spcPct val="90000"/>
              </a:lnSpc>
              <a:spcBef>
                <a:spcPct val="0"/>
              </a:spcBef>
              <a:spcAft>
                <a:spcPct val="0"/>
              </a:spcAft>
              <a:buClrTx/>
              <a:buSzTx/>
              <a:buFontTx/>
              <a:buNone/>
              <a:tabLst>
                <a:tab pos="53965" algn="l"/>
                <a:tab pos="628529" algn="l"/>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web:1	x3</a:t>
            </a:r>
          </a:p>
          <a:p>
            <a:pPr marL="0" marR="0" lvl="0" indent="0" algn="l" defTabSz="913904" rtl="0" eaLnBrk="1" fontAlgn="base" latinLnBrk="0" hangingPunct="1">
              <a:lnSpc>
                <a:spcPct val="90000"/>
              </a:lnSpc>
              <a:spcBef>
                <a:spcPct val="0"/>
              </a:spcBef>
              <a:spcAft>
                <a:spcPct val="0"/>
              </a:spcAft>
              <a:buClrTx/>
              <a:buSzTx/>
              <a:buFontTx/>
              <a:buNone/>
              <a:tabLst>
                <a:tab pos="53965" algn="l"/>
                <a:tab pos="628529" algn="l"/>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quotes:1	x3</a:t>
            </a:r>
          </a:p>
          <a:p>
            <a:pPr marL="0" marR="0" lvl="0" indent="0" algn="l" defTabSz="913904" rtl="0" eaLnBrk="1" fontAlgn="base" latinLnBrk="0" hangingPunct="1">
              <a:lnSpc>
                <a:spcPct val="90000"/>
              </a:lnSpc>
              <a:spcBef>
                <a:spcPct val="0"/>
              </a:spcBef>
              <a:spcAft>
                <a:spcPct val="0"/>
              </a:spcAft>
              <a:buClrTx/>
              <a:buSzTx/>
              <a:buFontTx/>
              <a:buNone/>
              <a:tabLst>
                <a:tab pos="53965" algn="l"/>
                <a:tab pos="628529" algn="l"/>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important:1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8146668" y="1262964"/>
            <a:ext cx="566843" cy="251736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8146668" y="2963750"/>
            <a:ext cx="574078" cy="816582"/>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8146667" y="3780332"/>
            <a:ext cx="581313" cy="884204"/>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902" y="4903953"/>
            <a:ext cx="432198" cy="219425"/>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491" b="0" i="0" u="none" strike="noStrike" kern="0" cap="none" spc="0" normalizeH="0" baseline="0" noProof="0" dirty="0">
                <a:ln>
                  <a:noFill/>
                </a:ln>
                <a:solidFill>
                  <a:srgbClr val="353535"/>
                </a:solidFill>
                <a:effectLst/>
                <a:uLnTx/>
                <a:uFillTx/>
                <a:latin typeface="Calibri"/>
                <a:ea typeface="+mn-ea"/>
                <a:cs typeface="+mn-cs"/>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30323" y="4735484"/>
            <a:ext cx="432198" cy="219425"/>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491" b="0" i="0" u="none" strike="noStrike" kern="0" cap="none" spc="0" normalizeH="0" baseline="0" noProof="0" dirty="0">
                <a:ln>
                  <a:noFill/>
                </a:ln>
                <a:solidFill>
                  <a:srgbClr val="353535"/>
                </a:solidFill>
                <a:effectLst/>
                <a:uLnTx/>
                <a:uFillTx/>
                <a:latin typeface="Calibri"/>
                <a:ea typeface="+mn-ea"/>
                <a:cs typeface="+mn-cs"/>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2489" y="4612700"/>
            <a:ext cx="432198" cy="219425"/>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FFFFFF"/>
                </a:solidFill>
                <a:effectLst/>
                <a:uLnTx/>
                <a:uFillTx/>
                <a:latin typeface="Calibri"/>
                <a:ea typeface="+mn-ea"/>
                <a:cs typeface="+mn-cs"/>
              </a:rPr>
              <a:t>web:1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491" b="0" i="0" u="none" strike="noStrike" kern="0" cap="none" spc="0" normalizeH="0" baseline="0" noProof="0">
                <a:ln>
                  <a:noFill/>
                </a:ln>
                <a:solidFill>
                  <a:srgbClr val="FFFFFF"/>
                </a:solidFill>
                <a:effectLst/>
                <a:uLnTx/>
                <a:uFillTx/>
                <a:latin typeface="Calibri"/>
                <a:ea typeface="+mn-ea"/>
                <a:cs typeface="+mn-cs"/>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nvGraphicFramePr>
        <p:xfrm>
          <a:off x="4402969" y="4093198"/>
          <a:ext cx="1006067" cy="1090032"/>
        </p:xfrm>
        <a:graphic>
          <a:graphicData uri="http://schemas.openxmlformats.org/drawingml/2006/table">
            <a:tbl>
              <a:tblPr firstRow="1" bandRow="1">
                <a:tableStyleId>{5C22544A-7EE6-4342-B048-85BDC9FD1C3A}</a:tableStyleId>
              </a:tblPr>
              <a:tblGrid>
                <a:gridCol w="1006067">
                  <a:extLst>
                    <a:ext uri="{9D8B030D-6E8A-4147-A177-3AD203B41FA5}">
                      <a16:colId xmlns:a16="http://schemas.microsoft.com/office/drawing/2014/main" val="1766111431"/>
                    </a:ext>
                  </a:extLst>
                </a:gridCol>
              </a:tblGrid>
              <a:tr h="272484">
                <a:tc>
                  <a:txBody>
                    <a:bodyPr/>
                    <a:lstStyle/>
                    <a:p>
                      <a:r>
                        <a:rPr lang="en-US" sz="1200" dirty="0"/>
                        <a:t>Image</a:t>
                      </a:r>
                    </a:p>
                  </a:txBody>
                  <a:tcPr marL="89631" marR="89631" marT="44814" marB="44814"/>
                </a:tc>
                <a:extLst>
                  <a:ext uri="{0D108BD9-81ED-4DB2-BD59-A6C34878D82A}">
                    <a16:rowId xmlns:a16="http://schemas.microsoft.com/office/drawing/2014/main" val="285801108"/>
                  </a:ext>
                </a:extLst>
              </a:tr>
              <a:tr h="272484">
                <a:tc>
                  <a:txBody>
                    <a:bodyPr/>
                    <a:lstStyle/>
                    <a:p>
                      <a:r>
                        <a:rPr lang="en-US" sz="1200"/>
                        <a:t>web:1</a:t>
                      </a:r>
                    </a:p>
                  </a:txBody>
                  <a:tcPr marL="89631" marR="89631" marT="44814" marB="44814"/>
                </a:tc>
                <a:extLst>
                  <a:ext uri="{0D108BD9-81ED-4DB2-BD59-A6C34878D82A}">
                    <a16:rowId xmlns:a16="http://schemas.microsoft.com/office/drawing/2014/main" val="2235502092"/>
                  </a:ext>
                </a:extLst>
              </a:tr>
              <a:tr h="272484">
                <a:tc>
                  <a:txBody>
                    <a:bodyPr/>
                    <a:lstStyle/>
                    <a:p>
                      <a:r>
                        <a:rPr lang="en-US" sz="1200" dirty="0"/>
                        <a:t>quotes:1</a:t>
                      </a:r>
                    </a:p>
                  </a:txBody>
                  <a:tcPr marL="89631" marR="89631" marT="44814" marB="44814"/>
                </a:tc>
                <a:extLst>
                  <a:ext uri="{0D108BD9-81ED-4DB2-BD59-A6C34878D82A}">
                    <a16:rowId xmlns:a16="http://schemas.microsoft.com/office/drawing/2014/main" val="3496886193"/>
                  </a:ext>
                </a:extLst>
              </a:tr>
              <a:tr h="272484">
                <a:tc>
                  <a:txBody>
                    <a:bodyPr/>
                    <a:lstStyle/>
                    <a:p>
                      <a:r>
                        <a:rPr lang="en-US" sz="1200" dirty="0"/>
                        <a:t>important:1</a:t>
                      </a:r>
                    </a:p>
                  </a:txBody>
                  <a:tcPr marL="89631" marR="89631" marT="44814" marB="44814"/>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nvGraphicFramePr>
        <p:xfrm>
          <a:off x="5891637" y="4091075"/>
          <a:ext cx="730624" cy="1090032"/>
        </p:xfrm>
        <a:graphic>
          <a:graphicData uri="http://schemas.openxmlformats.org/drawingml/2006/table">
            <a:tbl>
              <a:tblPr firstRow="1" bandRow="1">
                <a:tableStyleId>{5C22544A-7EE6-4342-B048-85BDC9FD1C3A}</a:tableStyleId>
              </a:tblPr>
              <a:tblGrid>
                <a:gridCol w="730624">
                  <a:extLst>
                    <a:ext uri="{9D8B030D-6E8A-4147-A177-3AD203B41FA5}">
                      <a16:colId xmlns:a16="http://schemas.microsoft.com/office/drawing/2014/main" val="1766111431"/>
                    </a:ext>
                  </a:extLst>
                </a:gridCol>
              </a:tblGrid>
              <a:tr h="272484">
                <a:tc>
                  <a:txBody>
                    <a:bodyPr/>
                    <a:lstStyle/>
                    <a:p>
                      <a:r>
                        <a:rPr lang="en-US" sz="1200"/>
                        <a:t>Digests</a:t>
                      </a:r>
                    </a:p>
                  </a:txBody>
                  <a:tcPr marL="89631" marR="89631" marT="44814" marB="44814"/>
                </a:tc>
                <a:extLst>
                  <a:ext uri="{0D108BD9-81ED-4DB2-BD59-A6C34878D82A}">
                    <a16:rowId xmlns:a16="http://schemas.microsoft.com/office/drawing/2014/main" val="285801108"/>
                  </a:ext>
                </a:extLst>
              </a:tr>
              <a:tr h="272484">
                <a:tc>
                  <a:txBody>
                    <a:bodyPr/>
                    <a:lstStyle/>
                    <a:p>
                      <a:r>
                        <a:rPr lang="en-US" sz="1200"/>
                        <a:t>91e</a:t>
                      </a:r>
                    </a:p>
                  </a:txBody>
                  <a:tcPr marL="89631" marR="89631" marT="44814" marB="44814"/>
                </a:tc>
                <a:extLst>
                  <a:ext uri="{0D108BD9-81ED-4DB2-BD59-A6C34878D82A}">
                    <a16:rowId xmlns:a16="http://schemas.microsoft.com/office/drawing/2014/main" val="2235502092"/>
                  </a:ext>
                </a:extLst>
              </a:tr>
              <a:tr h="272484">
                <a:tc>
                  <a:txBody>
                    <a:bodyPr/>
                    <a:lstStyle/>
                    <a:p>
                      <a:r>
                        <a:rPr lang="en-US" sz="1200"/>
                        <a:t>u82</a:t>
                      </a:r>
                    </a:p>
                  </a:txBody>
                  <a:tcPr marL="89631" marR="89631" marT="44814" marB="44814"/>
                </a:tc>
                <a:extLst>
                  <a:ext uri="{0D108BD9-81ED-4DB2-BD59-A6C34878D82A}">
                    <a16:rowId xmlns:a16="http://schemas.microsoft.com/office/drawing/2014/main" val="3496886193"/>
                  </a:ext>
                </a:extLst>
              </a:tr>
              <a:tr h="272484">
                <a:tc>
                  <a:txBody>
                    <a:bodyPr/>
                    <a:lstStyle/>
                    <a:p>
                      <a:r>
                        <a:rPr lang="en-US" sz="1200"/>
                        <a:t>2re</a:t>
                      </a:r>
                    </a:p>
                  </a:txBody>
                  <a:tcPr marL="89631" marR="89631" marT="44814" marB="44814"/>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453998" y="4498257"/>
            <a:ext cx="436915"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453998" y="4769455"/>
            <a:ext cx="436915"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416524" y="5040652"/>
            <a:ext cx="474390"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7" name="Rectangle 746">
            <a:extLst>
              <a:ext uri="{FF2B5EF4-FFF2-40B4-BE49-F238E27FC236}">
                <a16:creationId xmlns:a16="http://schemas.microsoft.com/office/drawing/2014/main" id="{8FB01D48-A3B0-464E-8AC1-C40FAE12038B}"/>
              </a:ext>
            </a:extLst>
          </p:cNvPr>
          <p:cNvSpPr/>
          <p:nvPr/>
        </p:nvSpPr>
        <p:spPr>
          <a:xfrm>
            <a:off x="5547512" y="3479896"/>
            <a:ext cx="423683" cy="219425"/>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353535"/>
                </a:solidFill>
                <a:effectLst/>
                <a:uLnTx/>
                <a:uFillTx/>
                <a:latin typeface="Calibri"/>
                <a:ea typeface="+mn-ea"/>
                <a:cs typeface="+mn-cs"/>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551245" y="3483047"/>
            <a:ext cx="432198" cy="219425"/>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353535"/>
                </a:solidFill>
                <a:effectLst/>
                <a:uLnTx/>
                <a:uFillTx/>
                <a:latin typeface="Calibri"/>
                <a:ea typeface="+mn-ea"/>
                <a:cs typeface="+mn-cs"/>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544512" y="3478725"/>
            <a:ext cx="432198" cy="219425"/>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Calibri"/>
                <a:ea typeface="+mn-ea"/>
                <a:cs typeface="+mn-cs"/>
              </a:rPr>
              <a:t>web:1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FFFFFF"/>
                </a:solidFill>
                <a:effectLst/>
                <a:uLnTx/>
                <a:uFillTx/>
                <a:latin typeface="Calibri"/>
                <a:ea typeface="+mn-ea"/>
                <a:cs typeface="+mn-cs"/>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548013" y="3484224"/>
            <a:ext cx="432198" cy="219425"/>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353535"/>
                </a:solidFill>
                <a:effectLst/>
                <a:uLnTx/>
                <a:uFillTx/>
                <a:latin typeface="Calibri"/>
                <a:ea typeface="+mn-ea"/>
                <a:cs typeface="+mn-cs"/>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9120" y="3481876"/>
            <a:ext cx="432198" cy="219425"/>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5760" y="3477735"/>
            <a:ext cx="432198" cy="219425"/>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353535"/>
                </a:solidFill>
                <a:effectLst/>
                <a:uLnTx/>
                <a:uFillTx/>
                <a:latin typeface="Calibri"/>
                <a:ea typeface="+mn-ea"/>
                <a:cs typeface="+mn-cs"/>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51245" y="3480404"/>
            <a:ext cx="432198" cy="219425"/>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353535"/>
                </a:solidFill>
                <a:effectLst/>
                <a:uLnTx/>
                <a:uFillTx/>
                <a:latin typeface="Calibri"/>
                <a:ea typeface="+mn-ea"/>
                <a:cs typeface="+mn-cs"/>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72430" y="3464232"/>
            <a:ext cx="632174" cy="33146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3926" y="2955834"/>
            <a:ext cx="1116491" cy="1145119"/>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537" y="3029440"/>
            <a:ext cx="705826" cy="705826"/>
          </a:xfrm>
          <a:prstGeom prst="rect">
            <a:avLst/>
          </a:prstGeom>
        </p:spPr>
      </p:pic>
      <p:sp>
        <p:nvSpPr>
          <p:cNvPr id="3" name="TextBox 2">
            <a:extLst>
              <a:ext uri="{FF2B5EF4-FFF2-40B4-BE49-F238E27FC236}">
                <a16:creationId xmlns:a16="http://schemas.microsoft.com/office/drawing/2014/main" id="{F7D8BEDB-38F1-4449-A736-19A7D1094F21}"/>
              </a:ext>
            </a:extLst>
          </p:cNvPr>
          <p:cNvSpPr txBox="1"/>
          <p:nvPr/>
        </p:nvSpPr>
        <p:spPr>
          <a:xfrm>
            <a:off x="4736118" y="2417802"/>
            <a:ext cx="1716131" cy="553998"/>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5180" y="2352582"/>
            <a:ext cx="1716131" cy="61555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Container Builder</a:t>
            </a:r>
          </a:p>
        </p:txBody>
      </p:sp>
      <p:sp>
        <p:nvSpPr>
          <p:cNvPr id="333" name="TextBox 332">
            <a:extLst>
              <a:ext uri="{FF2B5EF4-FFF2-40B4-BE49-F238E27FC236}">
                <a16:creationId xmlns:a16="http://schemas.microsoft.com/office/drawing/2014/main" id="{D1C89061-C62E-4DD8-A898-05E10FF46FF6}"/>
              </a:ext>
            </a:extLst>
          </p:cNvPr>
          <p:cNvSpPr txBox="1"/>
          <p:nvPr/>
        </p:nvSpPr>
        <p:spPr>
          <a:xfrm>
            <a:off x="2124595" y="861185"/>
            <a:ext cx="1716131" cy="61555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Release</a:t>
            </a:r>
            <a:b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Management</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682095" y="1024006"/>
            <a:ext cx="1716131" cy="3077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591884" y="801386"/>
            <a:ext cx="1984484" cy="3077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Resource Pool</a:t>
            </a:r>
          </a:p>
        </p:txBody>
      </p:sp>
      <p:sp>
        <p:nvSpPr>
          <p:cNvPr id="13" name="Multiplication Sign 12">
            <a:extLst>
              <a:ext uri="{FF2B5EF4-FFF2-40B4-BE49-F238E27FC236}">
                <a16:creationId xmlns:a16="http://schemas.microsoft.com/office/drawing/2014/main" id="{948AE10D-366A-4A2A-A8E8-E1CB65A37219}"/>
              </a:ext>
            </a:extLst>
          </p:cNvPr>
          <p:cNvSpPr/>
          <p:nvPr/>
        </p:nvSpPr>
        <p:spPr bwMode="auto">
          <a:xfrm>
            <a:off x="8074850" y="2715252"/>
            <a:ext cx="3952862" cy="2106761"/>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5" name="Title 1">
            <a:extLst>
              <a:ext uri="{FF2B5EF4-FFF2-40B4-BE49-F238E27FC236}">
                <a16:creationId xmlns:a16="http://schemas.microsoft.com/office/drawing/2014/main" id="{7D41B353-C543-4EFB-9E37-F5A67FAE63BA}"/>
              </a:ext>
            </a:extLst>
          </p:cNvPr>
          <p:cNvSpPr>
            <a:spLocks noGrp="1"/>
          </p:cNvSpPr>
          <p:nvPr>
            <p:ph type="title"/>
          </p:nvPr>
        </p:nvSpPr>
        <p:spPr>
          <a:xfrm>
            <a:off x="588263" y="142110"/>
            <a:ext cx="11018520" cy="553982"/>
          </a:xfrm>
        </p:spPr>
        <p:txBody>
          <a:bodyPr>
            <a:normAutofit fontScale="90000"/>
          </a:bodyPr>
          <a:lstStyle/>
          <a:p>
            <a:r>
              <a:rPr lang="en-US" dirty="0"/>
              <a:t>Orchestration Provides Infrastructure Resiliency </a:t>
            </a:r>
          </a:p>
        </p:txBody>
      </p:sp>
    </p:spTree>
    <p:custDataLst>
      <p:tags r:id="rId1"/>
    </p:custDataLst>
    <p:extLst>
      <p:ext uri="{BB962C8B-B14F-4D97-AF65-F5344CB8AC3E}">
        <p14:creationId xmlns:p14="http://schemas.microsoft.com/office/powerpoint/2010/main" val="2768401758"/>
      </p:ext>
    </p:extLst>
  </p:cSld>
  <p:clrMapOvr>
    <a:masterClrMapping/>
  </p:clrMapOvr>
  <mc:AlternateContent xmlns:mc="http://schemas.openxmlformats.org/markup-compatibility/2006" xmlns:p14="http://schemas.microsoft.com/office/powerpoint/2010/main">
    <mc:Choice Requires="p14">
      <p:transition spd="med" p14:dur="700" advTm="41121">
        <p:fade/>
      </p:transition>
    </mc:Choice>
    <mc:Fallback xmlns="">
      <p:transition spd="med" advTm="4112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Effect transition="in" filter="wipe(left)">
                                      <p:cBhvr>
                                        <p:cTn id="11" dur="500"/>
                                        <p:tgtEl>
                                          <p:spTgt spid="16">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wipe(left)">
                                      <p:cBhvr>
                                        <p:cTn id="15" dur="500"/>
                                        <p:tgtEl>
                                          <p:spTgt spid="16">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animEffect transition="in" filter="wipe(left)">
                                      <p:cBhvr>
                                        <p:cTn id="19" dur="500"/>
                                        <p:tgtEl>
                                          <p:spTgt spid="16">
                                            <p:txEl>
                                              <p:pRg st="4" end="4"/>
                                            </p:txEl>
                                          </p:spTgt>
                                        </p:tgtEl>
                                      </p:cBhvr>
                                    </p:animEffect>
                                  </p:childTnLst>
                                </p:cTn>
                              </p:par>
                            </p:childTnLst>
                          </p:cTn>
                        </p:par>
                        <p:par>
                          <p:cTn id="20" fill="hold">
                            <p:stCondLst>
                              <p:cond delay="2000"/>
                            </p:stCondLst>
                            <p:childTnLst>
                              <p:par>
                                <p:cTn id="21" presetID="10" presetClass="entr" presetSubtype="0" fill="hold" grpId="1" nodeType="afterEffect">
                                  <p:stCondLst>
                                    <p:cond delay="0"/>
                                  </p:stCondLst>
                                  <p:childTnLst>
                                    <p:set>
                                      <p:cBhvr>
                                        <p:cTn id="22" dur="1" fill="hold">
                                          <p:stCondLst>
                                            <p:cond delay="0"/>
                                          </p:stCondLst>
                                        </p:cTn>
                                        <p:tgtEl>
                                          <p:spTgt spid="757"/>
                                        </p:tgtEl>
                                        <p:attrNameLst>
                                          <p:attrName>style.visibility</p:attrName>
                                        </p:attrNameLst>
                                      </p:cBhvr>
                                      <p:to>
                                        <p:strVal val="visible"/>
                                      </p:to>
                                    </p:set>
                                    <p:animEffect transition="in" filter="fade">
                                      <p:cBhvr>
                                        <p:cTn id="23" dur="500"/>
                                        <p:tgtEl>
                                          <p:spTgt spid="757"/>
                                        </p:tgtEl>
                                      </p:cBhvr>
                                    </p:animEffect>
                                  </p:childTnLst>
                                </p:cTn>
                              </p:par>
                              <p:par>
                                <p:cTn id="24" presetID="42" presetClass="path" presetSubtype="0" accel="50000" decel="50000" fill="hold" grpId="0" nodeType="withEffect">
                                  <p:stCondLst>
                                    <p:cond delay="0"/>
                                  </p:stCondLst>
                                  <p:childTnLst>
                                    <p:animMotion origin="layout" path="M 2.08333E-7 2.59259E-6 L 0.32253 -0.16528 " pathEditMode="relative" rAng="0" ptsTypes="AA">
                                      <p:cBhvr>
                                        <p:cTn id="25" dur="2000" fill="hold"/>
                                        <p:tgtEl>
                                          <p:spTgt spid="757"/>
                                        </p:tgtEl>
                                        <p:attrNameLst>
                                          <p:attrName>ppt_x</p:attrName>
                                          <p:attrName>ppt_y</p:attrName>
                                        </p:attrNameLst>
                                      </p:cBhvr>
                                      <p:rCtr x="16120" y="-8264"/>
                                    </p:animMotion>
                                  </p:childTnLst>
                                </p:cTn>
                              </p:par>
                            </p:childTnLst>
                          </p:cTn>
                        </p:par>
                        <p:par>
                          <p:cTn id="26" fill="hold">
                            <p:stCondLst>
                              <p:cond delay="4000"/>
                            </p:stCondLst>
                            <p:childTnLst>
                              <p:par>
                                <p:cTn id="27" presetID="22" presetClass="entr" presetSubtype="8" fill="hold" nodeType="afterEffect">
                                  <p:stCondLst>
                                    <p:cond delay="0"/>
                                  </p:stCondLst>
                                  <p:childTnLst>
                                    <p:set>
                                      <p:cBhvr>
                                        <p:cTn id="28" dur="1" fill="hold">
                                          <p:stCondLst>
                                            <p:cond delay="0"/>
                                          </p:stCondLst>
                                        </p:cTn>
                                        <p:tgtEl>
                                          <p:spTgt spid="16">
                                            <p:txEl>
                                              <p:pRg st="5" end="5"/>
                                            </p:txEl>
                                          </p:spTgt>
                                        </p:tgtEl>
                                        <p:attrNameLst>
                                          <p:attrName>style.visibility</p:attrName>
                                        </p:attrNameLst>
                                      </p:cBhvr>
                                      <p:to>
                                        <p:strVal val="visible"/>
                                      </p:to>
                                    </p:set>
                                    <p:animEffect transition="in" filter="wipe(left)">
                                      <p:cBhvr>
                                        <p:cTn id="29" dur="500"/>
                                        <p:tgtEl>
                                          <p:spTgt spid="16">
                                            <p:txEl>
                                              <p:pRg st="5" end="5"/>
                                            </p:txEl>
                                          </p:spTgt>
                                        </p:tgtEl>
                                      </p:cBhvr>
                                    </p:animEffect>
                                  </p:childTnLst>
                                </p:cTn>
                              </p:par>
                            </p:childTnLst>
                          </p:cTn>
                        </p:par>
                        <p:par>
                          <p:cTn id="30" fill="hold">
                            <p:stCondLst>
                              <p:cond delay="4500"/>
                            </p:stCondLst>
                            <p:childTnLst>
                              <p:par>
                                <p:cTn id="31" presetID="10" presetClass="entr" presetSubtype="0" fill="hold" grpId="1" nodeType="afterEffect">
                                  <p:stCondLst>
                                    <p:cond delay="0"/>
                                  </p:stCondLst>
                                  <p:childTnLst>
                                    <p:set>
                                      <p:cBhvr>
                                        <p:cTn id="32" dur="1" fill="hold">
                                          <p:stCondLst>
                                            <p:cond delay="0"/>
                                          </p:stCondLst>
                                        </p:cTn>
                                        <p:tgtEl>
                                          <p:spTgt spid="756"/>
                                        </p:tgtEl>
                                        <p:attrNameLst>
                                          <p:attrName>style.visibility</p:attrName>
                                        </p:attrNameLst>
                                      </p:cBhvr>
                                      <p:to>
                                        <p:strVal val="visible"/>
                                      </p:to>
                                    </p:set>
                                    <p:animEffect transition="in" filter="fade">
                                      <p:cBhvr>
                                        <p:cTn id="33" dur="500"/>
                                        <p:tgtEl>
                                          <p:spTgt spid="756"/>
                                        </p:tgtEl>
                                      </p:cBhvr>
                                    </p:animEffect>
                                  </p:childTnLst>
                                </p:cTn>
                              </p:par>
                              <p:par>
                                <p:cTn id="34" presetID="42" presetClass="path" presetSubtype="0" accel="50000" decel="50000" fill="hold" grpId="0" nodeType="withEffect">
                                  <p:stCondLst>
                                    <p:cond delay="0"/>
                                  </p:stCondLst>
                                  <p:childTnLst>
                                    <p:animMotion origin="layout" path="M -2.29167E-6 -1.48148E-6 L 0.3211 -0.1831 " pathEditMode="relative" rAng="0" ptsTypes="AA">
                                      <p:cBhvr>
                                        <p:cTn id="35" dur="2000" fill="hold"/>
                                        <p:tgtEl>
                                          <p:spTgt spid="756"/>
                                        </p:tgtEl>
                                        <p:attrNameLst>
                                          <p:attrName>ppt_x</p:attrName>
                                          <p:attrName>ppt_y</p:attrName>
                                        </p:attrNameLst>
                                      </p:cBhvr>
                                      <p:rCtr x="16055" y="-9167"/>
                                    </p:animMotion>
                                  </p:childTnLst>
                                </p:cTn>
                              </p:par>
                            </p:childTnLst>
                          </p:cTn>
                        </p:par>
                        <p:par>
                          <p:cTn id="36" fill="hold">
                            <p:stCondLst>
                              <p:cond delay="6500"/>
                            </p:stCondLst>
                            <p:childTnLst>
                              <p:par>
                                <p:cTn id="37" presetID="22" presetClass="entr" presetSubtype="8" fill="hold" nodeType="afterEffect">
                                  <p:stCondLst>
                                    <p:cond delay="0"/>
                                  </p:stCondLst>
                                  <p:childTnLst>
                                    <p:set>
                                      <p:cBhvr>
                                        <p:cTn id="38" dur="1" fill="hold">
                                          <p:stCondLst>
                                            <p:cond delay="0"/>
                                          </p:stCondLst>
                                        </p:cTn>
                                        <p:tgtEl>
                                          <p:spTgt spid="16">
                                            <p:txEl>
                                              <p:pRg st="6" end="6"/>
                                            </p:txEl>
                                          </p:spTgt>
                                        </p:tgtEl>
                                        <p:attrNameLst>
                                          <p:attrName>style.visibility</p:attrName>
                                        </p:attrNameLst>
                                      </p:cBhvr>
                                      <p:to>
                                        <p:strVal val="visible"/>
                                      </p:to>
                                    </p:set>
                                    <p:animEffect transition="in" filter="wipe(left)">
                                      <p:cBhvr>
                                        <p:cTn id="39" dur="500"/>
                                        <p:tgtEl>
                                          <p:spTgt spid="16">
                                            <p:txEl>
                                              <p:pRg st="6" end="6"/>
                                            </p:txEl>
                                          </p:spTgt>
                                        </p:tgtEl>
                                      </p:cBhvr>
                                    </p:animEffect>
                                  </p:childTnLst>
                                </p:cTn>
                              </p:par>
                            </p:childTnLst>
                          </p:cTn>
                        </p:par>
                        <p:par>
                          <p:cTn id="40" fill="hold">
                            <p:stCondLst>
                              <p:cond delay="7000"/>
                            </p:stCondLst>
                            <p:childTnLst>
                              <p:par>
                                <p:cTn id="41" presetID="10" presetClass="entr" presetSubtype="0" fill="hold" grpId="1" nodeType="afterEffect">
                                  <p:stCondLst>
                                    <p:cond delay="0"/>
                                  </p:stCondLst>
                                  <p:childTnLst>
                                    <p:set>
                                      <p:cBhvr>
                                        <p:cTn id="42" dur="1" fill="hold">
                                          <p:stCondLst>
                                            <p:cond delay="0"/>
                                          </p:stCondLst>
                                        </p:cTn>
                                        <p:tgtEl>
                                          <p:spTgt spid="754"/>
                                        </p:tgtEl>
                                        <p:attrNameLst>
                                          <p:attrName>style.visibility</p:attrName>
                                        </p:attrNameLst>
                                      </p:cBhvr>
                                      <p:to>
                                        <p:strVal val="visible"/>
                                      </p:to>
                                    </p:set>
                                    <p:animEffect transition="in" filter="fade">
                                      <p:cBhvr>
                                        <p:cTn id="43" dur="500"/>
                                        <p:tgtEl>
                                          <p:spTgt spid="754"/>
                                        </p:tgtEl>
                                      </p:cBhvr>
                                    </p:animEffect>
                                  </p:childTnLst>
                                </p:cTn>
                              </p:par>
                              <p:par>
                                <p:cTn id="44" presetID="42" presetClass="path" presetSubtype="0" accel="50000" decel="50000" fill="hold" grpId="0" nodeType="withEffect">
                                  <p:stCondLst>
                                    <p:cond delay="0"/>
                                  </p:stCondLst>
                                  <p:childTnLst>
                                    <p:animMotion origin="layout" path="M -2.29167E-6 1.48148E-6 L 0.3211 -0.20764 " pathEditMode="relative" rAng="0" ptsTypes="AA">
                                      <p:cBhvr>
                                        <p:cTn id="45" dur="2000" fill="hold"/>
                                        <p:tgtEl>
                                          <p:spTgt spid="754"/>
                                        </p:tgtEl>
                                        <p:attrNameLst>
                                          <p:attrName>ppt_x</p:attrName>
                                          <p:attrName>ppt_y</p:attrName>
                                        </p:attrNameLst>
                                      </p:cBhvr>
                                      <p:rCtr x="16055" y="-10394"/>
                                    </p:animMotion>
                                  </p:childTnLst>
                                </p:cTn>
                              </p:par>
                            </p:childTnLst>
                          </p:cTn>
                        </p:par>
                        <p:par>
                          <p:cTn id="46" fill="hold">
                            <p:stCondLst>
                              <p:cond delay="9000"/>
                            </p:stCondLst>
                            <p:childTnLst>
                              <p:par>
                                <p:cTn id="47" presetID="22" presetClass="entr" presetSubtype="1"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up)">
                                      <p:cBhvr>
                                        <p:cTn id="49" dur="500"/>
                                        <p:tgtEl>
                                          <p:spTgt spid="27"/>
                                        </p:tgtEl>
                                      </p:cBhvr>
                                    </p:animEffect>
                                  </p:childTnLst>
                                </p:cTn>
                              </p:par>
                            </p:childTnLst>
                          </p:cTn>
                        </p:par>
                        <p:par>
                          <p:cTn id="50" fill="hold">
                            <p:stCondLst>
                              <p:cond delay="9500"/>
                            </p:stCondLst>
                            <p:childTnLst>
                              <p:par>
                                <p:cTn id="51" presetID="22" presetClass="entr" presetSubtype="1" fill="hold" nodeType="after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wipe(up)">
                                      <p:cBhvr>
                                        <p:cTn id="53" dur="500"/>
                                        <p:tgtEl>
                                          <p:spTgt spid="2"/>
                                        </p:tgtEl>
                                      </p:cBhvr>
                                    </p:animEffect>
                                  </p:childTnLst>
                                </p:cTn>
                              </p:par>
                              <p:par>
                                <p:cTn id="54" presetID="22" presetClass="entr" presetSubtype="1" fill="hold" nodeType="withEffect">
                                  <p:stCondLst>
                                    <p:cond delay="0"/>
                                  </p:stCondLst>
                                  <p:childTnLst>
                                    <p:set>
                                      <p:cBhvr>
                                        <p:cTn id="55" dur="1" fill="hold">
                                          <p:stCondLst>
                                            <p:cond delay="0"/>
                                          </p:stCondLst>
                                        </p:cTn>
                                        <p:tgtEl>
                                          <p:spTgt spid="298"/>
                                        </p:tgtEl>
                                        <p:attrNameLst>
                                          <p:attrName>style.visibility</p:attrName>
                                        </p:attrNameLst>
                                      </p:cBhvr>
                                      <p:to>
                                        <p:strVal val="visible"/>
                                      </p:to>
                                    </p:set>
                                    <p:animEffect transition="in" filter="wipe(up)">
                                      <p:cBhvr>
                                        <p:cTn id="56" dur="500"/>
                                        <p:tgtEl>
                                          <p:spTgt spid="298"/>
                                        </p:tgtEl>
                                      </p:cBhvr>
                                    </p:animEffect>
                                  </p:childTnLst>
                                </p:cTn>
                              </p:par>
                              <p:par>
                                <p:cTn id="57" presetID="22" presetClass="entr" presetSubtype="8" fill="hold" nodeType="withEffect">
                                  <p:stCondLst>
                                    <p:cond delay="0"/>
                                  </p:stCondLst>
                                  <p:childTnLst>
                                    <p:set>
                                      <p:cBhvr>
                                        <p:cTn id="58" dur="1" fill="hold">
                                          <p:stCondLst>
                                            <p:cond delay="0"/>
                                          </p:stCondLst>
                                        </p:cTn>
                                        <p:tgtEl>
                                          <p:spTgt spid="299"/>
                                        </p:tgtEl>
                                        <p:attrNameLst>
                                          <p:attrName>style.visibility</p:attrName>
                                        </p:attrNameLst>
                                      </p:cBhvr>
                                      <p:to>
                                        <p:strVal val="visible"/>
                                      </p:to>
                                    </p:set>
                                    <p:animEffect transition="in" filter="wipe(left)">
                                      <p:cBhvr>
                                        <p:cTn id="59" dur="500"/>
                                        <p:tgtEl>
                                          <p:spTgt spid="299"/>
                                        </p:tgtEl>
                                      </p:cBhvr>
                                    </p:animEffect>
                                  </p:childTnLst>
                                </p:cTn>
                              </p:par>
                              <p:par>
                                <p:cTn id="60" presetID="22" presetClass="entr" presetSubtype="8" fill="hold" nodeType="withEffect">
                                  <p:stCondLst>
                                    <p:cond delay="0"/>
                                  </p:stCondLst>
                                  <p:childTnLst>
                                    <p:set>
                                      <p:cBhvr>
                                        <p:cTn id="61" dur="1" fill="hold">
                                          <p:stCondLst>
                                            <p:cond delay="0"/>
                                          </p:stCondLst>
                                        </p:cTn>
                                        <p:tgtEl>
                                          <p:spTgt spid="303"/>
                                        </p:tgtEl>
                                        <p:attrNameLst>
                                          <p:attrName>style.visibility</p:attrName>
                                        </p:attrNameLst>
                                      </p:cBhvr>
                                      <p:to>
                                        <p:strVal val="visible"/>
                                      </p:to>
                                    </p:set>
                                    <p:animEffect transition="in" filter="wipe(left)">
                                      <p:cBhvr>
                                        <p:cTn id="62" dur="500"/>
                                        <p:tgtEl>
                                          <p:spTgt spid="303"/>
                                        </p:tgtEl>
                                      </p:cBhvr>
                                    </p:animEffect>
                                  </p:childTnLst>
                                </p:cTn>
                              </p:par>
                              <p:par>
                                <p:cTn id="63" presetID="22" presetClass="entr" presetSubtype="8" fill="hold" nodeType="withEffect">
                                  <p:stCondLst>
                                    <p:cond delay="0"/>
                                  </p:stCondLst>
                                  <p:childTnLst>
                                    <p:set>
                                      <p:cBhvr>
                                        <p:cTn id="64" dur="1" fill="hold">
                                          <p:stCondLst>
                                            <p:cond delay="0"/>
                                          </p:stCondLst>
                                        </p:cTn>
                                        <p:tgtEl>
                                          <p:spTgt spid="304"/>
                                        </p:tgtEl>
                                        <p:attrNameLst>
                                          <p:attrName>style.visibility</p:attrName>
                                        </p:attrNameLst>
                                      </p:cBhvr>
                                      <p:to>
                                        <p:strVal val="visible"/>
                                      </p:to>
                                    </p:set>
                                    <p:animEffect transition="in" filter="wipe(left)">
                                      <p:cBhvr>
                                        <p:cTn id="65" dur="500"/>
                                        <p:tgtEl>
                                          <p:spTgt spid="30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1" nodeType="click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500"/>
                                        <p:tgtEl>
                                          <p:spTgt spid="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33"/>
                                        </p:tgtEl>
                                        <p:attrNameLst>
                                          <p:attrName>style.visibility</p:attrName>
                                        </p:attrNameLst>
                                      </p:cBhvr>
                                      <p:to>
                                        <p:strVal val="visible"/>
                                      </p:to>
                                    </p:set>
                                    <p:animEffect transition="in" filter="fade">
                                      <p:cBhvr>
                                        <p:cTn id="73" dur="500"/>
                                        <p:tgtEl>
                                          <p:spTgt spid="333"/>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left)">
                                      <p:cBhvr>
                                        <p:cTn id="77" dur="500"/>
                                        <p:tgtEl>
                                          <p:spTgt spid="7"/>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730"/>
                                        </p:tgtEl>
                                        <p:attrNameLst>
                                          <p:attrName>style.visibility</p:attrName>
                                        </p:attrNameLst>
                                      </p:cBhvr>
                                      <p:to>
                                        <p:strVal val="visible"/>
                                      </p:to>
                                    </p:set>
                                    <p:animEffect transition="in" filter="fade">
                                      <p:cBhvr>
                                        <p:cTn id="81" dur="500"/>
                                        <p:tgtEl>
                                          <p:spTgt spid="730"/>
                                        </p:tgtEl>
                                      </p:cBhvr>
                                    </p:animEffect>
                                  </p:childTnLst>
                                </p:cTn>
                              </p:par>
                            </p:childTnLst>
                          </p:cTn>
                        </p:par>
                      </p:childTnLst>
                    </p:cTn>
                  </p:par>
                  <p:par>
                    <p:cTn id="82" fill="hold">
                      <p:stCondLst>
                        <p:cond delay="indefinite"/>
                      </p:stCondLst>
                      <p:childTnLst>
                        <p:par>
                          <p:cTn id="83" fill="hold">
                            <p:stCondLst>
                              <p:cond delay="0"/>
                            </p:stCondLst>
                            <p:childTnLst>
                              <p:par>
                                <p:cTn id="84" presetID="42" presetClass="path" presetSubtype="0" accel="50000" decel="50000" fill="hold" grpId="1" nodeType="clickEffect">
                                  <p:stCondLst>
                                    <p:cond delay="0"/>
                                  </p:stCondLst>
                                  <p:childTnLst>
                                    <p:animMotion origin="layout" path="M -1.25E-6 1.11111E-6 L -1.25E-6 0.47292 " pathEditMode="relative" rAng="0" ptsTypes="AA">
                                      <p:cBhvr>
                                        <p:cTn id="85" dur="2000" fill="hold"/>
                                        <p:tgtEl>
                                          <p:spTgt spid="730"/>
                                        </p:tgtEl>
                                        <p:attrNameLst>
                                          <p:attrName>ppt_x</p:attrName>
                                          <p:attrName>ppt_y</p:attrName>
                                        </p:attrNameLst>
                                      </p:cBhvr>
                                      <p:rCtr x="0" y="23634"/>
                                    </p:animMotion>
                                  </p:childTnLst>
                                </p:cTn>
                              </p:par>
                              <p:par>
                                <p:cTn id="86" presetID="22" presetClass="exit" presetSubtype="8" fill="hold" nodeType="withEffect">
                                  <p:stCondLst>
                                    <p:cond delay="0"/>
                                  </p:stCondLst>
                                  <p:childTnLst>
                                    <p:animEffect transition="out" filter="wipe(left)">
                                      <p:cBhvr>
                                        <p:cTn id="87" dur="500"/>
                                        <p:tgtEl>
                                          <p:spTgt spid="7"/>
                                        </p:tgtEl>
                                      </p:cBhvr>
                                    </p:animEffect>
                                    <p:set>
                                      <p:cBhvr>
                                        <p:cTn id="88" dur="1" fill="hold">
                                          <p:stCondLst>
                                            <p:cond delay="499"/>
                                          </p:stCondLst>
                                        </p:cTn>
                                        <p:tgtEl>
                                          <p:spTgt spid="7"/>
                                        </p:tgtEl>
                                        <p:attrNameLst>
                                          <p:attrName>style.visibility</p:attrName>
                                        </p:attrNameLst>
                                      </p:cBhvr>
                                      <p:to>
                                        <p:strVal val="hidden"/>
                                      </p:to>
                                    </p:set>
                                  </p:childTnLst>
                                </p:cTn>
                              </p:par>
                              <p:par>
                                <p:cTn id="89" presetID="10" presetClass="exit" presetSubtype="0" fill="hold" grpId="0" nodeType="withEffect">
                                  <p:stCondLst>
                                    <p:cond delay="0"/>
                                  </p:stCondLst>
                                  <p:childTnLst>
                                    <p:animEffect transition="out" filter="fade">
                                      <p:cBhvr>
                                        <p:cTn id="90" dur="500"/>
                                        <p:tgtEl>
                                          <p:spTgt spid="5"/>
                                        </p:tgtEl>
                                      </p:cBhvr>
                                    </p:animEffect>
                                    <p:set>
                                      <p:cBhvr>
                                        <p:cTn id="91" dur="1" fill="hold">
                                          <p:stCondLst>
                                            <p:cond delay="499"/>
                                          </p:stCondLst>
                                        </p:cTn>
                                        <p:tgtEl>
                                          <p:spTgt spid="5"/>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333"/>
                                        </p:tgtEl>
                                      </p:cBhvr>
                                    </p:animEffect>
                                    <p:set>
                                      <p:cBhvr>
                                        <p:cTn id="94" dur="1" fill="hold">
                                          <p:stCondLst>
                                            <p:cond delay="499"/>
                                          </p:stCondLst>
                                        </p:cTn>
                                        <p:tgtEl>
                                          <p:spTgt spid="333"/>
                                        </p:tgtEl>
                                        <p:attrNameLst>
                                          <p:attrName>style.visibility</p:attrName>
                                        </p:attrNameLst>
                                      </p:cBhvr>
                                      <p:to>
                                        <p:strVal val="hidden"/>
                                      </p:to>
                                    </p:set>
                                  </p:childTnLst>
                                </p:cTn>
                              </p:par>
                            </p:childTnLst>
                          </p:cTn>
                        </p:par>
                        <p:par>
                          <p:cTn id="95" fill="hold">
                            <p:stCondLst>
                              <p:cond delay="2000"/>
                            </p:stCondLst>
                            <p:childTnLst>
                              <p:par>
                                <p:cTn id="96" presetID="22" presetClass="entr" presetSubtype="4" fill="hold" nodeType="afterEffect">
                                  <p:stCondLst>
                                    <p:cond delay="0"/>
                                  </p:stCondLst>
                                  <p:childTnLst>
                                    <p:set>
                                      <p:cBhvr>
                                        <p:cTn id="97" dur="1" fill="hold">
                                          <p:stCondLst>
                                            <p:cond delay="0"/>
                                          </p:stCondLst>
                                        </p:cTn>
                                        <p:tgtEl>
                                          <p:spTgt spid="734"/>
                                        </p:tgtEl>
                                        <p:attrNameLst>
                                          <p:attrName>style.visibility</p:attrName>
                                        </p:attrNameLst>
                                      </p:cBhvr>
                                      <p:to>
                                        <p:strVal val="visible"/>
                                      </p:to>
                                    </p:set>
                                    <p:animEffect transition="in" filter="wipe(down)">
                                      <p:cBhvr>
                                        <p:cTn id="98" dur="500"/>
                                        <p:tgtEl>
                                          <p:spTgt spid="734"/>
                                        </p:tgtEl>
                                      </p:cBhvr>
                                    </p:animEffect>
                                  </p:childTnLst>
                                </p:cTn>
                              </p:par>
                              <p:par>
                                <p:cTn id="99" presetID="22" presetClass="entr" presetSubtype="4" fill="hold" nodeType="withEffect">
                                  <p:stCondLst>
                                    <p:cond delay="0"/>
                                  </p:stCondLst>
                                  <p:childTnLst>
                                    <p:set>
                                      <p:cBhvr>
                                        <p:cTn id="100" dur="1" fill="hold">
                                          <p:stCondLst>
                                            <p:cond delay="0"/>
                                          </p:stCondLst>
                                        </p:cTn>
                                        <p:tgtEl>
                                          <p:spTgt spid="737"/>
                                        </p:tgtEl>
                                        <p:attrNameLst>
                                          <p:attrName>style.visibility</p:attrName>
                                        </p:attrNameLst>
                                      </p:cBhvr>
                                      <p:to>
                                        <p:strVal val="visible"/>
                                      </p:to>
                                    </p:set>
                                    <p:animEffect transition="in" filter="wipe(down)">
                                      <p:cBhvr>
                                        <p:cTn id="101" dur="500"/>
                                        <p:tgtEl>
                                          <p:spTgt spid="737"/>
                                        </p:tgtEl>
                                      </p:cBhvr>
                                    </p:animEffect>
                                  </p:childTnLst>
                                </p:cTn>
                              </p:par>
                              <p:par>
                                <p:cTn id="102" presetID="42" presetClass="path" presetSubtype="0" accel="50000" decel="50000" fill="hold" grpId="0" nodeType="withEffect">
                                  <p:stCondLst>
                                    <p:cond delay="0"/>
                                  </p:stCondLst>
                                  <p:childTnLst>
                                    <p:animMotion origin="layout" path="M 3.95833E-6 1.85185E-6 L 0.26718 -0.24954 " pathEditMode="relative" rAng="0" ptsTypes="AA">
                                      <p:cBhvr>
                                        <p:cTn id="103" dur="2000" fill="hold"/>
                                        <p:tgtEl>
                                          <p:spTgt spid="731"/>
                                        </p:tgtEl>
                                        <p:attrNameLst>
                                          <p:attrName>ppt_x</p:attrName>
                                          <p:attrName>ppt_y</p:attrName>
                                        </p:attrNameLst>
                                      </p:cBhvr>
                                      <p:rCtr x="13359" y="-12477"/>
                                    </p:animMotion>
                                  </p:childTnLst>
                                </p:cTn>
                              </p:par>
                              <p:par>
                                <p:cTn id="104" presetID="10" presetClass="entr" presetSubtype="0" fill="hold" nodeType="withEffect">
                                  <p:stCondLst>
                                    <p:cond delay="2000"/>
                                  </p:stCondLst>
                                  <p:childTnLst>
                                    <p:set>
                                      <p:cBhvr>
                                        <p:cTn id="105" dur="1" fill="hold">
                                          <p:stCondLst>
                                            <p:cond delay="0"/>
                                          </p:stCondLst>
                                        </p:cTn>
                                        <p:tgtEl>
                                          <p:spTgt spid="1599"/>
                                        </p:tgtEl>
                                        <p:attrNameLst>
                                          <p:attrName>style.visibility</p:attrName>
                                        </p:attrNameLst>
                                      </p:cBhvr>
                                      <p:to>
                                        <p:strVal val="visible"/>
                                      </p:to>
                                    </p:set>
                                    <p:animEffect transition="in" filter="fade">
                                      <p:cBhvr>
                                        <p:cTn id="106" dur="500"/>
                                        <p:tgtEl>
                                          <p:spTgt spid="1599"/>
                                        </p:tgtEl>
                                      </p:cBhvr>
                                    </p:animEffect>
                                  </p:childTnLst>
                                </p:cTn>
                              </p:par>
                              <p:par>
                                <p:cTn id="107" presetID="10" presetClass="entr" presetSubtype="0" fill="hold" nodeType="withEffect">
                                  <p:stCondLst>
                                    <p:cond delay="2300"/>
                                  </p:stCondLst>
                                  <p:childTnLst>
                                    <p:set>
                                      <p:cBhvr>
                                        <p:cTn id="108" dur="1" fill="hold">
                                          <p:stCondLst>
                                            <p:cond delay="0"/>
                                          </p:stCondLst>
                                        </p:cTn>
                                        <p:tgtEl>
                                          <p:spTgt spid="1653"/>
                                        </p:tgtEl>
                                        <p:attrNameLst>
                                          <p:attrName>style.visibility</p:attrName>
                                        </p:attrNameLst>
                                      </p:cBhvr>
                                      <p:to>
                                        <p:strVal val="visible"/>
                                      </p:to>
                                    </p:set>
                                    <p:animEffect transition="in" filter="fade">
                                      <p:cBhvr>
                                        <p:cTn id="109" dur="500"/>
                                        <p:tgtEl>
                                          <p:spTgt spid="1653"/>
                                        </p:tgtEl>
                                      </p:cBhvr>
                                    </p:animEffect>
                                  </p:childTnLst>
                                </p:cTn>
                              </p:par>
                              <p:par>
                                <p:cTn id="110" presetID="10" presetClass="entr" presetSubtype="0" fill="hold" nodeType="withEffect">
                                  <p:stCondLst>
                                    <p:cond delay="2600"/>
                                  </p:stCondLst>
                                  <p:childTnLst>
                                    <p:set>
                                      <p:cBhvr>
                                        <p:cTn id="111" dur="1" fill="hold">
                                          <p:stCondLst>
                                            <p:cond delay="0"/>
                                          </p:stCondLst>
                                        </p:cTn>
                                        <p:tgtEl>
                                          <p:spTgt spid="1509"/>
                                        </p:tgtEl>
                                        <p:attrNameLst>
                                          <p:attrName>style.visibility</p:attrName>
                                        </p:attrNameLst>
                                      </p:cBhvr>
                                      <p:to>
                                        <p:strVal val="visible"/>
                                      </p:to>
                                    </p:set>
                                    <p:animEffect transition="in" filter="fade">
                                      <p:cBhvr>
                                        <p:cTn id="112" dur="500"/>
                                        <p:tgtEl>
                                          <p:spTgt spid="1509"/>
                                        </p:tgtEl>
                                      </p:cBhvr>
                                    </p:animEffect>
                                  </p:childTnLst>
                                </p:cTn>
                              </p:par>
                              <p:par>
                                <p:cTn id="113" presetID="42" presetClass="path" presetSubtype="0" accel="50000" decel="50000" fill="hold" grpId="0" nodeType="withEffect">
                                  <p:stCondLst>
                                    <p:cond delay="400"/>
                                  </p:stCondLst>
                                  <p:childTnLst>
                                    <p:animMotion origin="layout" path="M 3.54167E-6 -4.07407E-6 L 0.30403 -0.24907 " pathEditMode="relative" rAng="0" ptsTypes="AA">
                                      <p:cBhvr>
                                        <p:cTn id="114" dur="2000" fill="hold"/>
                                        <p:tgtEl>
                                          <p:spTgt spid="732"/>
                                        </p:tgtEl>
                                        <p:attrNameLst>
                                          <p:attrName>ppt_x</p:attrName>
                                          <p:attrName>ppt_y</p:attrName>
                                        </p:attrNameLst>
                                      </p:cBhvr>
                                      <p:rCtr x="15195" y="-12454"/>
                                    </p:animMotion>
                                  </p:childTnLst>
                                </p:cTn>
                              </p:par>
                              <p:par>
                                <p:cTn id="115" presetID="10" presetClass="entr" presetSubtype="0" fill="hold" nodeType="withEffect">
                                  <p:stCondLst>
                                    <p:cond delay="2400"/>
                                  </p:stCondLst>
                                  <p:childTnLst>
                                    <p:set>
                                      <p:cBhvr>
                                        <p:cTn id="116" dur="1" fill="hold">
                                          <p:stCondLst>
                                            <p:cond delay="0"/>
                                          </p:stCondLst>
                                        </p:cTn>
                                        <p:tgtEl>
                                          <p:spTgt spid="1527"/>
                                        </p:tgtEl>
                                        <p:attrNameLst>
                                          <p:attrName>style.visibility</p:attrName>
                                        </p:attrNameLst>
                                      </p:cBhvr>
                                      <p:to>
                                        <p:strVal val="visible"/>
                                      </p:to>
                                    </p:set>
                                    <p:animEffect transition="in" filter="fade">
                                      <p:cBhvr>
                                        <p:cTn id="117" dur="500"/>
                                        <p:tgtEl>
                                          <p:spTgt spid="1527"/>
                                        </p:tgtEl>
                                      </p:cBhvr>
                                    </p:animEffect>
                                  </p:childTnLst>
                                </p:cTn>
                              </p:par>
                              <p:par>
                                <p:cTn id="118" presetID="42" presetClass="path" presetSubtype="0" accel="50000" decel="50000" fill="hold" grpId="0" nodeType="withEffect">
                                  <p:stCondLst>
                                    <p:cond delay="1000"/>
                                  </p:stCondLst>
                                  <p:childTnLst>
                                    <p:animMotion origin="layout" path="M 3.54167E-6 -1.11111E-6 L 0.26601 -0.21528 " pathEditMode="relative" rAng="0" ptsTypes="AA">
                                      <p:cBhvr>
                                        <p:cTn id="119" dur="2000" fill="hold"/>
                                        <p:tgtEl>
                                          <p:spTgt spid="733"/>
                                        </p:tgtEl>
                                        <p:attrNameLst>
                                          <p:attrName>ppt_x</p:attrName>
                                          <p:attrName>ppt_y</p:attrName>
                                        </p:attrNameLst>
                                      </p:cBhvr>
                                      <p:rCtr x="13294" y="-10764"/>
                                    </p:animMotion>
                                  </p:childTnLst>
                                </p:cTn>
                              </p:par>
                              <p:par>
                                <p:cTn id="120" presetID="10" presetClass="entr" presetSubtype="0" fill="hold" nodeType="withEffect">
                                  <p:stCondLst>
                                    <p:cond delay="3000"/>
                                  </p:stCondLst>
                                  <p:childTnLst>
                                    <p:set>
                                      <p:cBhvr>
                                        <p:cTn id="121" dur="1" fill="hold">
                                          <p:stCondLst>
                                            <p:cond delay="0"/>
                                          </p:stCondLst>
                                        </p:cTn>
                                        <p:tgtEl>
                                          <p:spTgt spid="1563"/>
                                        </p:tgtEl>
                                        <p:attrNameLst>
                                          <p:attrName>style.visibility</p:attrName>
                                        </p:attrNameLst>
                                      </p:cBhvr>
                                      <p:to>
                                        <p:strVal val="visible"/>
                                      </p:to>
                                    </p:set>
                                    <p:animEffect transition="in" filter="fade">
                                      <p:cBhvr>
                                        <p:cTn id="122" dur="500"/>
                                        <p:tgtEl>
                                          <p:spTgt spid="1563"/>
                                        </p:tgtEl>
                                      </p:cBhvr>
                                    </p:animEffect>
                                  </p:childTnLst>
                                </p:cTn>
                              </p:par>
                              <p:par>
                                <p:cTn id="123" presetID="10" presetClass="entr" presetSubtype="0" fill="hold" nodeType="withEffect">
                                  <p:stCondLst>
                                    <p:cond delay="3200"/>
                                  </p:stCondLst>
                                  <p:childTnLst>
                                    <p:set>
                                      <p:cBhvr>
                                        <p:cTn id="124" dur="1" fill="hold">
                                          <p:stCondLst>
                                            <p:cond delay="0"/>
                                          </p:stCondLst>
                                        </p:cTn>
                                        <p:tgtEl>
                                          <p:spTgt spid="465"/>
                                        </p:tgtEl>
                                        <p:attrNameLst>
                                          <p:attrName>style.visibility</p:attrName>
                                        </p:attrNameLst>
                                      </p:cBhvr>
                                      <p:to>
                                        <p:strVal val="visible"/>
                                      </p:to>
                                    </p:set>
                                    <p:animEffect transition="in" filter="fade">
                                      <p:cBhvr>
                                        <p:cTn id="125" dur="500"/>
                                        <p:tgtEl>
                                          <p:spTgt spid="465"/>
                                        </p:tgtEl>
                                      </p:cBhvr>
                                    </p:animEffect>
                                  </p:childTnLst>
                                </p:cTn>
                              </p:par>
                              <p:par>
                                <p:cTn id="126" presetID="42" presetClass="path" presetSubtype="0" accel="50000" decel="50000" fill="hold" grpId="0" nodeType="withEffect">
                                  <p:stCondLst>
                                    <p:cond delay="400"/>
                                  </p:stCondLst>
                                  <p:childTnLst>
                                    <p:animMotion origin="layout" path="M 3.95833E-6 1.85185E-6 L 0.2664 -0.00139 " pathEditMode="relative" rAng="0" ptsTypes="AA">
                                      <p:cBhvr>
                                        <p:cTn id="127" dur="2000" fill="hold"/>
                                        <p:tgtEl>
                                          <p:spTgt spid="740"/>
                                        </p:tgtEl>
                                        <p:attrNameLst>
                                          <p:attrName>ppt_x</p:attrName>
                                          <p:attrName>ppt_y</p:attrName>
                                        </p:attrNameLst>
                                      </p:cBhvr>
                                      <p:rCtr x="13320" y="-69"/>
                                    </p:animMotion>
                                  </p:childTnLst>
                                </p:cTn>
                              </p:par>
                              <p:par>
                                <p:cTn id="128" presetID="10" presetClass="entr" presetSubtype="0" fill="hold" nodeType="withEffect">
                                  <p:stCondLst>
                                    <p:cond delay="2200"/>
                                  </p:stCondLst>
                                  <p:childTnLst>
                                    <p:set>
                                      <p:cBhvr>
                                        <p:cTn id="129" dur="1" fill="hold">
                                          <p:stCondLst>
                                            <p:cond delay="0"/>
                                          </p:stCondLst>
                                        </p:cTn>
                                        <p:tgtEl>
                                          <p:spTgt spid="488"/>
                                        </p:tgtEl>
                                        <p:attrNameLst>
                                          <p:attrName>style.visibility</p:attrName>
                                        </p:attrNameLst>
                                      </p:cBhvr>
                                      <p:to>
                                        <p:strVal val="visible"/>
                                      </p:to>
                                    </p:set>
                                    <p:animEffect transition="in" filter="fade">
                                      <p:cBhvr>
                                        <p:cTn id="130" dur="500"/>
                                        <p:tgtEl>
                                          <p:spTgt spid="488"/>
                                        </p:tgtEl>
                                      </p:cBhvr>
                                    </p:animEffect>
                                  </p:childTnLst>
                                </p:cTn>
                              </p:par>
                              <p:par>
                                <p:cTn id="131" presetID="10" presetClass="entr" presetSubtype="0" fill="hold" nodeType="withEffect">
                                  <p:stCondLst>
                                    <p:cond delay="2500"/>
                                  </p:stCondLst>
                                  <p:childTnLst>
                                    <p:set>
                                      <p:cBhvr>
                                        <p:cTn id="132" dur="1" fill="hold">
                                          <p:stCondLst>
                                            <p:cond delay="0"/>
                                          </p:stCondLst>
                                        </p:cTn>
                                        <p:tgtEl>
                                          <p:spTgt spid="542"/>
                                        </p:tgtEl>
                                        <p:attrNameLst>
                                          <p:attrName>style.visibility</p:attrName>
                                        </p:attrNameLst>
                                      </p:cBhvr>
                                      <p:to>
                                        <p:strVal val="visible"/>
                                      </p:to>
                                    </p:set>
                                    <p:animEffect transition="in" filter="fade">
                                      <p:cBhvr>
                                        <p:cTn id="133" dur="500"/>
                                        <p:tgtEl>
                                          <p:spTgt spid="542"/>
                                        </p:tgtEl>
                                      </p:cBhvr>
                                    </p:animEffect>
                                  </p:childTnLst>
                                </p:cTn>
                              </p:par>
                              <p:par>
                                <p:cTn id="134" presetID="42" presetClass="path" presetSubtype="0" accel="50000" decel="50000" fill="hold" grpId="0" nodeType="withEffect">
                                  <p:stCondLst>
                                    <p:cond delay="1000"/>
                                  </p:stCondLst>
                                  <p:childTnLst>
                                    <p:animMotion origin="layout" path="M 3.125E-6 3.7037E-7 L 0.26601 0.03194 " pathEditMode="relative" rAng="0" ptsTypes="AA">
                                      <p:cBhvr>
                                        <p:cTn id="135" dur="2000" fill="hold"/>
                                        <p:tgtEl>
                                          <p:spTgt spid="741"/>
                                        </p:tgtEl>
                                        <p:attrNameLst>
                                          <p:attrName>ppt_x</p:attrName>
                                          <p:attrName>ppt_y</p:attrName>
                                        </p:attrNameLst>
                                      </p:cBhvr>
                                      <p:rCtr x="13294" y="1597"/>
                                    </p:animMotion>
                                  </p:childTnLst>
                                </p:cTn>
                              </p:par>
                              <p:par>
                                <p:cTn id="136" presetID="10" presetClass="entr" presetSubtype="0" fill="hold" nodeType="withEffect">
                                  <p:stCondLst>
                                    <p:cond delay="3000"/>
                                  </p:stCondLst>
                                  <p:childTnLst>
                                    <p:set>
                                      <p:cBhvr>
                                        <p:cTn id="137" dur="1" fill="hold">
                                          <p:stCondLst>
                                            <p:cond delay="0"/>
                                          </p:stCondLst>
                                        </p:cTn>
                                        <p:tgtEl>
                                          <p:spTgt spid="506"/>
                                        </p:tgtEl>
                                        <p:attrNameLst>
                                          <p:attrName>style.visibility</p:attrName>
                                        </p:attrNameLst>
                                      </p:cBhvr>
                                      <p:to>
                                        <p:strVal val="visible"/>
                                      </p:to>
                                    </p:set>
                                    <p:animEffect transition="in" filter="fade">
                                      <p:cBhvr>
                                        <p:cTn id="138" dur="500"/>
                                        <p:tgtEl>
                                          <p:spTgt spid="506"/>
                                        </p:tgtEl>
                                      </p:cBhvr>
                                    </p:animEffect>
                                  </p:childTnLst>
                                </p:cTn>
                              </p:par>
                              <p:par>
                                <p:cTn id="139" presetID="10" presetClass="entr" presetSubtype="0" fill="hold" nodeType="withEffect">
                                  <p:stCondLst>
                                    <p:cond delay="3100"/>
                                  </p:stCondLst>
                                  <p:childTnLst>
                                    <p:set>
                                      <p:cBhvr>
                                        <p:cTn id="140" dur="1" fill="hold">
                                          <p:stCondLst>
                                            <p:cond delay="0"/>
                                          </p:stCondLst>
                                        </p:cTn>
                                        <p:tgtEl>
                                          <p:spTgt spid="578"/>
                                        </p:tgtEl>
                                        <p:attrNameLst>
                                          <p:attrName>style.visibility</p:attrName>
                                        </p:attrNameLst>
                                      </p:cBhvr>
                                      <p:to>
                                        <p:strVal val="visible"/>
                                      </p:to>
                                    </p:set>
                                    <p:animEffect transition="in" filter="fade">
                                      <p:cBhvr>
                                        <p:cTn id="141" dur="500"/>
                                        <p:tgtEl>
                                          <p:spTgt spid="578"/>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xit" presetSubtype="4" fill="hold" nodeType="clickEffect">
                                  <p:stCondLst>
                                    <p:cond delay="0"/>
                                  </p:stCondLst>
                                  <p:childTnLst>
                                    <p:animEffect transition="out" filter="wipe(down)">
                                      <p:cBhvr>
                                        <p:cTn id="145" dur="500"/>
                                        <p:tgtEl>
                                          <p:spTgt spid="734"/>
                                        </p:tgtEl>
                                      </p:cBhvr>
                                    </p:animEffect>
                                    <p:set>
                                      <p:cBhvr>
                                        <p:cTn id="146" dur="1" fill="hold">
                                          <p:stCondLst>
                                            <p:cond delay="499"/>
                                          </p:stCondLst>
                                        </p:cTn>
                                        <p:tgtEl>
                                          <p:spTgt spid="734"/>
                                        </p:tgtEl>
                                        <p:attrNameLst>
                                          <p:attrName>style.visibility</p:attrName>
                                        </p:attrNameLst>
                                      </p:cBhvr>
                                      <p:to>
                                        <p:strVal val="hidden"/>
                                      </p:to>
                                    </p:set>
                                  </p:childTnLst>
                                </p:cTn>
                              </p:par>
                              <p:par>
                                <p:cTn id="147" presetID="22" presetClass="exit" presetSubtype="4" fill="hold" nodeType="withEffect">
                                  <p:stCondLst>
                                    <p:cond delay="0"/>
                                  </p:stCondLst>
                                  <p:childTnLst>
                                    <p:animEffect transition="out" filter="wipe(down)">
                                      <p:cBhvr>
                                        <p:cTn id="148" dur="500"/>
                                        <p:tgtEl>
                                          <p:spTgt spid="737"/>
                                        </p:tgtEl>
                                      </p:cBhvr>
                                    </p:animEffect>
                                    <p:set>
                                      <p:cBhvr>
                                        <p:cTn id="149" dur="1" fill="hold">
                                          <p:stCondLst>
                                            <p:cond delay="499"/>
                                          </p:stCondLst>
                                        </p:cTn>
                                        <p:tgtEl>
                                          <p:spTgt spid="737"/>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53" dur="8000" fill="hold"/>
                                        <p:tgtEl>
                                          <p:spTgt spid="9"/>
                                        </p:tgtEl>
                                        <p:attrNameLst>
                                          <p:attrName>ppt_x</p:attrName>
                                          <p:attrName>ppt_y</p:attrName>
                                        </p:attrNameLst>
                                      </p:cBhvr>
                                      <p:rCtr x="68841" y="-31273"/>
                                    </p:animMotion>
                                  </p:childTnLst>
                                </p:cTn>
                              </p:par>
                              <p:par>
                                <p:cTn id="154" presetID="10" presetClass="entr" presetSubtype="0" fill="hold" grpId="0" nodeType="withEffect">
                                  <p:stCondLst>
                                    <p:cond delay="0"/>
                                  </p:stCondLst>
                                  <p:childTnLst>
                                    <p:set>
                                      <p:cBhvr>
                                        <p:cTn id="155" dur="1" fill="hold">
                                          <p:stCondLst>
                                            <p:cond delay="0"/>
                                          </p:stCondLst>
                                        </p:cTn>
                                        <p:tgtEl>
                                          <p:spTgt spid="10"/>
                                        </p:tgtEl>
                                        <p:attrNameLst>
                                          <p:attrName>style.visibility</p:attrName>
                                        </p:attrNameLst>
                                      </p:cBhvr>
                                      <p:to>
                                        <p:strVal val="visible"/>
                                      </p:to>
                                    </p:set>
                                    <p:animEffect transition="in" filter="fade">
                                      <p:cBhvr>
                                        <p:cTn id="156" dur="4000"/>
                                        <p:tgtEl>
                                          <p:spTgt spid="10"/>
                                        </p:tgtEl>
                                      </p:cBhvr>
                                    </p:animEffect>
                                  </p:childTnLst>
                                </p:cTn>
                              </p:par>
                              <p:par>
                                <p:cTn id="157" presetID="10" presetClass="entr" presetSubtype="0" fill="hold" grpId="0" nodeType="withEffect">
                                  <p:stCondLst>
                                    <p:cond delay="4000"/>
                                  </p:stCondLst>
                                  <p:childTnLst>
                                    <p:set>
                                      <p:cBhvr>
                                        <p:cTn id="158" dur="1" fill="hold">
                                          <p:stCondLst>
                                            <p:cond delay="0"/>
                                          </p:stCondLst>
                                        </p:cTn>
                                        <p:tgtEl>
                                          <p:spTgt spid="13"/>
                                        </p:tgtEl>
                                        <p:attrNameLst>
                                          <p:attrName>style.visibility</p:attrName>
                                        </p:attrNameLst>
                                      </p:cBhvr>
                                      <p:to>
                                        <p:strVal val="visible"/>
                                      </p:to>
                                    </p:set>
                                    <p:animEffect transition="in" filter="fade">
                                      <p:cBhvr>
                                        <p:cTn id="159" dur="500"/>
                                        <p:tgtEl>
                                          <p:spTgt spid="13"/>
                                        </p:tgtEl>
                                      </p:cBhvr>
                                    </p:animEffect>
                                  </p:childTnLst>
                                </p:cTn>
                              </p:par>
                            </p:childTnLst>
                          </p:cTn>
                        </p:par>
                        <p:par>
                          <p:cTn id="160" fill="hold">
                            <p:stCondLst>
                              <p:cond delay="8000"/>
                            </p:stCondLst>
                            <p:childTnLst>
                              <p:par>
                                <p:cTn id="161" presetID="9" presetClass="emph" presetSubtype="0" nodeType="afterEffect">
                                  <p:stCondLst>
                                    <p:cond delay="0"/>
                                  </p:stCondLst>
                                  <p:childTnLst>
                                    <p:set>
                                      <p:cBhvr>
                                        <p:cTn id="162" dur="indefinite"/>
                                        <p:tgtEl>
                                          <p:spTgt spid="488"/>
                                        </p:tgtEl>
                                        <p:attrNameLst>
                                          <p:attrName>style.opacity</p:attrName>
                                        </p:attrNameLst>
                                      </p:cBhvr>
                                      <p:to>
                                        <p:strVal val="0.25"/>
                                      </p:to>
                                    </p:set>
                                    <p:animEffect filter="image" prLst="opacity: 0.25">
                                      <p:cBhvr rctx="IE">
                                        <p:cTn id="163" dur="indefinite"/>
                                        <p:tgtEl>
                                          <p:spTgt spid="488"/>
                                        </p:tgtEl>
                                      </p:cBhvr>
                                    </p:animEffect>
                                  </p:childTnLst>
                                </p:cTn>
                              </p:par>
                              <p:par>
                                <p:cTn id="164" presetID="9" presetClass="emph" presetSubtype="0" nodeType="withEffect">
                                  <p:stCondLst>
                                    <p:cond delay="0"/>
                                  </p:stCondLst>
                                  <p:childTnLst>
                                    <p:set>
                                      <p:cBhvr>
                                        <p:cTn id="165" dur="indefinite"/>
                                        <p:tgtEl>
                                          <p:spTgt spid="542"/>
                                        </p:tgtEl>
                                        <p:attrNameLst>
                                          <p:attrName>style.opacity</p:attrName>
                                        </p:attrNameLst>
                                      </p:cBhvr>
                                      <p:to>
                                        <p:strVal val="0.25"/>
                                      </p:to>
                                    </p:set>
                                    <p:animEffect filter="image" prLst="opacity: 0.25">
                                      <p:cBhvr rctx="IE">
                                        <p:cTn id="166" dur="indefinite"/>
                                        <p:tgtEl>
                                          <p:spTgt spid="542"/>
                                        </p:tgtEl>
                                      </p:cBhvr>
                                    </p:animEffect>
                                  </p:childTnLst>
                                </p:cTn>
                              </p:par>
                              <p:par>
                                <p:cTn id="167" presetID="9" presetClass="emph" presetSubtype="0" nodeType="withEffect">
                                  <p:stCondLst>
                                    <p:cond delay="0"/>
                                  </p:stCondLst>
                                  <p:childTnLst>
                                    <p:set>
                                      <p:cBhvr>
                                        <p:cTn id="168" dur="indefinite"/>
                                        <p:tgtEl>
                                          <p:spTgt spid="506"/>
                                        </p:tgtEl>
                                        <p:attrNameLst>
                                          <p:attrName>style.opacity</p:attrName>
                                        </p:attrNameLst>
                                      </p:cBhvr>
                                      <p:to>
                                        <p:strVal val="0.25"/>
                                      </p:to>
                                    </p:set>
                                    <p:animEffect filter="image" prLst="opacity: 0.25">
                                      <p:cBhvr rctx="IE">
                                        <p:cTn id="169" dur="indefinite"/>
                                        <p:tgtEl>
                                          <p:spTgt spid="506"/>
                                        </p:tgtEl>
                                      </p:cBhvr>
                                    </p:animEffect>
                                  </p:childTnLst>
                                </p:cTn>
                              </p:par>
                              <p:par>
                                <p:cTn id="170" presetID="9" presetClass="emph" presetSubtype="0" nodeType="withEffect">
                                  <p:stCondLst>
                                    <p:cond delay="0"/>
                                  </p:stCondLst>
                                  <p:childTnLst>
                                    <p:set>
                                      <p:cBhvr>
                                        <p:cTn id="171" dur="indefinite"/>
                                        <p:tgtEl>
                                          <p:spTgt spid="578"/>
                                        </p:tgtEl>
                                        <p:attrNameLst>
                                          <p:attrName>style.opacity</p:attrName>
                                        </p:attrNameLst>
                                      </p:cBhvr>
                                      <p:to>
                                        <p:strVal val="0.25"/>
                                      </p:to>
                                    </p:set>
                                    <p:animEffect filter="image" prLst="opacity: 0.25">
                                      <p:cBhvr rctx="IE">
                                        <p:cTn id="172" dur="indefinite"/>
                                        <p:tgtEl>
                                          <p:spTgt spid="578"/>
                                        </p:tgtEl>
                                      </p:cBhvr>
                                    </p:animEffect>
                                  </p:childTnLst>
                                </p:cTn>
                              </p:par>
                              <p:par>
                                <p:cTn id="173" presetID="9" presetClass="emph" presetSubtype="0" nodeType="withEffect">
                                  <p:stCondLst>
                                    <p:cond delay="0"/>
                                  </p:stCondLst>
                                  <p:childTnLst>
                                    <p:set>
                                      <p:cBhvr>
                                        <p:cTn id="174" dur="indefinite"/>
                                        <p:tgtEl>
                                          <p:spTgt spid="485"/>
                                        </p:tgtEl>
                                        <p:attrNameLst>
                                          <p:attrName>style.opacity</p:attrName>
                                        </p:attrNameLst>
                                      </p:cBhvr>
                                      <p:to>
                                        <p:strVal val="0.25"/>
                                      </p:to>
                                    </p:set>
                                    <p:animEffect filter="image" prLst="opacity: 0.25">
                                      <p:cBhvr rctx="IE">
                                        <p:cTn id="175" dur="indefinite"/>
                                        <p:tgtEl>
                                          <p:spTgt spid="485"/>
                                        </p:tgtEl>
                                      </p:cBhvr>
                                    </p:animEffect>
                                  </p:childTnLst>
                                </p:cTn>
                              </p:par>
                              <p:par>
                                <p:cTn id="176" presetID="9" presetClass="emph" presetSubtype="0" grpId="0" nodeType="withEffect">
                                  <p:stCondLst>
                                    <p:cond delay="0"/>
                                  </p:stCondLst>
                                  <p:childTnLst>
                                    <p:set>
                                      <p:cBhvr>
                                        <p:cTn id="177" dur="indefinite"/>
                                        <p:tgtEl>
                                          <p:spTgt spid="712"/>
                                        </p:tgtEl>
                                        <p:attrNameLst>
                                          <p:attrName>style.opacity</p:attrName>
                                        </p:attrNameLst>
                                      </p:cBhvr>
                                      <p:to>
                                        <p:strVal val="0.25"/>
                                      </p:to>
                                    </p:set>
                                    <p:animEffect filter="image" prLst="opacity: 0.25">
                                      <p:cBhvr rctx="IE">
                                        <p:cTn id="178" dur="indefinite"/>
                                        <p:tgtEl>
                                          <p:spTgt spid="712"/>
                                        </p:tgtEl>
                                      </p:cBhvr>
                                    </p:animEffect>
                                  </p:childTnLst>
                                </p:cTn>
                              </p:par>
                              <p:par>
                                <p:cTn id="179" presetID="9" presetClass="emph" presetSubtype="0" grpId="0" nodeType="withEffect">
                                  <p:stCondLst>
                                    <p:cond delay="0"/>
                                  </p:stCondLst>
                                  <p:childTnLst>
                                    <p:set>
                                      <p:cBhvr>
                                        <p:cTn id="180" dur="indefinite"/>
                                        <p:tgtEl>
                                          <p:spTgt spid="713"/>
                                        </p:tgtEl>
                                        <p:attrNameLst>
                                          <p:attrName>style.opacity</p:attrName>
                                        </p:attrNameLst>
                                      </p:cBhvr>
                                      <p:to>
                                        <p:strVal val="0.25"/>
                                      </p:to>
                                    </p:set>
                                    <p:animEffect filter="image" prLst="opacity: 0.25">
                                      <p:cBhvr rctx="IE">
                                        <p:cTn id="181" dur="indefinite"/>
                                        <p:tgtEl>
                                          <p:spTgt spid="713"/>
                                        </p:tgtEl>
                                      </p:cBhvr>
                                    </p:animEffect>
                                  </p:childTnLst>
                                </p:cTn>
                              </p:par>
                              <p:par>
                                <p:cTn id="182" presetID="9" presetClass="emph" presetSubtype="0" grpId="1" nodeType="withEffect">
                                  <p:stCondLst>
                                    <p:cond delay="0"/>
                                  </p:stCondLst>
                                  <p:childTnLst>
                                    <p:set>
                                      <p:cBhvr>
                                        <p:cTn id="183" dur="indefinite"/>
                                        <p:tgtEl>
                                          <p:spTgt spid="740"/>
                                        </p:tgtEl>
                                        <p:attrNameLst>
                                          <p:attrName>style.opacity</p:attrName>
                                        </p:attrNameLst>
                                      </p:cBhvr>
                                      <p:to>
                                        <p:strVal val="0.25"/>
                                      </p:to>
                                    </p:set>
                                    <p:animEffect filter="image" prLst="opacity: 0.25">
                                      <p:cBhvr rctx="IE">
                                        <p:cTn id="184" dur="indefinite"/>
                                        <p:tgtEl>
                                          <p:spTgt spid="740"/>
                                        </p:tgtEl>
                                      </p:cBhvr>
                                    </p:animEffect>
                                  </p:childTnLst>
                                </p:cTn>
                              </p:par>
                              <p:par>
                                <p:cTn id="185" presetID="9" presetClass="emph" presetSubtype="0" grpId="1" nodeType="withEffect">
                                  <p:stCondLst>
                                    <p:cond delay="0"/>
                                  </p:stCondLst>
                                  <p:childTnLst>
                                    <p:set>
                                      <p:cBhvr>
                                        <p:cTn id="186" dur="indefinite"/>
                                        <p:tgtEl>
                                          <p:spTgt spid="741"/>
                                        </p:tgtEl>
                                        <p:attrNameLst>
                                          <p:attrName>style.opacity</p:attrName>
                                        </p:attrNameLst>
                                      </p:cBhvr>
                                      <p:to>
                                        <p:strVal val="0.25"/>
                                      </p:to>
                                    </p:set>
                                    <p:animEffect filter="image" prLst="opacity: 0.25">
                                      <p:cBhvr rctx="IE">
                                        <p:cTn id="187" dur="indefinite"/>
                                        <p:tgtEl>
                                          <p:spTgt spid="741"/>
                                        </p:tgtEl>
                                      </p:cBhvr>
                                    </p:animEffect>
                                  </p:childTnLst>
                                </p:cTn>
                              </p:par>
                              <p:par>
                                <p:cTn id="188" presetID="10" presetClass="exit" presetSubtype="0" fill="hold" grpId="1" nodeType="withEffect">
                                  <p:stCondLst>
                                    <p:cond delay="0"/>
                                  </p:stCondLst>
                                  <p:childTnLst>
                                    <p:animEffect transition="out" filter="fade">
                                      <p:cBhvr>
                                        <p:cTn id="189" dur="4000"/>
                                        <p:tgtEl>
                                          <p:spTgt spid="10"/>
                                        </p:tgtEl>
                                      </p:cBhvr>
                                    </p:animEffect>
                                    <p:set>
                                      <p:cBhvr>
                                        <p:cTn id="190" dur="1" fill="hold">
                                          <p:stCondLst>
                                            <p:cond delay="3999"/>
                                          </p:stCondLst>
                                        </p:cTn>
                                        <p:tgtEl>
                                          <p:spTgt spid="10"/>
                                        </p:tgtEl>
                                        <p:attrNameLst>
                                          <p:attrName>style.visibility</p:attrName>
                                        </p:attrNameLst>
                                      </p:cBhvr>
                                      <p:to>
                                        <p:strVal val="hidden"/>
                                      </p:to>
                                    </p:set>
                                  </p:childTnLst>
                                </p:cTn>
                              </p:par>
                              <p:par>
                                <p:cTn id="191" presetID="22" presetClass="entr" presetSubtype="1" fill="hold" nodeType="withEffect">
                                  <p:stCondLst>
                                    <p:cond delay="1000"/>
                                  </p:stCondLst>
                                  <p:childTnLst>
                                    <p:set>
                                      <p:cBhvr>
                                        <p:cTn id="192" dur="1" fill="hold">
                                          <p:stCondLst>
                                            <p:cond delay="0"/>
                                          </p:stCondLst>
                                        </p:cTn>
                                        <p:tgtEl>
                                          <p:spTgt spid="744"/>
                                        </p:tgtEl>
                                        <p:attrNameLst>
                                          <p:attrName>style.visibility</p:attrName>
                                        </p:attrNameLst>
                                      </p:cBhvr>
                                      <p:to>
                                        <p:strVal val="visible"/>
                                      </p:to>
                                    </p:set>
                                    <p:animEffect transition="in" filter="wipe(up)">
                                      <p:cBhvr>
                                        <p:cTn id="193" dur="500"/>
                                        <p:tgtEl>
                                          <p:spTgt spid="744"/>
                                        </p:tgtEl>
                                      </p:cBhvr>
                                    </p:animEffect>
                                  </p:childTnLst>
                                </p:cTn>
                              </p:par>
                              <p:par>
                                <p:cTn id="194" presetID="10" presetClass="entr" presetSubtype="0" fill="hold" nodeType="withEffect">
                                  <p:stCondLst>
                                    <p:cond delay="1000"/>
                                  </p:stCondLst>
                                  <p:childTnLst>
                                    <p:set>
                                      <p:cBhvr>
                                        <p:cTn id="195" dur="1" fill="hold">
                                          <p:stCondLst>
                                            <p:cond delay="0"/>
                                          </p:stCondLst>
                                        </p:cTn>
                                        <p:tgtEl>
                                          <p:spTgt spid="596"/>
                                        </p:tgtEl>
                                        <p:attrNameLst>
                                          <p:attrName>style.visibility</p:attrName>
                                        </p:attrNameLst>
                                      </p:cBhvr>
                                      <p:to>
                                        <p:strVal val="visible"/>
                                      </p:to>
                                    </p:set>
                                    <p:animEffect transition="in" filter="fade">
                                      <p:cBhvr>
                                        <p:cTn id="196" dur="500"/>
                                        <p:tgtEl>
                                          <p:spTgt spid="596"/>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717"/>
                                        </p:tgtEl>
                                        <p:attrNameLst>
                                          <p:attrName>style.visibility</p:attrName>
                                        </p:attrNameLst>
                                      </p:cBhvr>
                                      <p:to>
                                        <p:strVal val="visible"/>
                                      </p:to>
                                    </p:set>
                                    <p:animEffect transition="in" filter="fade">
                                      <p:cBhvr>
                                        <p:cTn id="199" dur="500"/>
                                        <p:tgtEl>
                                          <p:spTgt spid="717"/>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718"/>
                                        </p:tgtEl>
                                        <p:attrNameLst>
                                          <p:attrName>style.visibility</p:attrName>
                                        </p:attrNameLst>
                                      </p:cBhvr>
                                      <p:to>
                                        <p:strVal val="visible"/>
                                      </p:to>
                                    </p:set>
                                    <p:animEffect transition="in" filter="fade">
                                      <p:cBhvr>
                                        <p:cTn id="202" dur="500"/>
                                        <p:tgtEl>
                                          <p:spTgt spid="718"/>
                                        </p:tgtEl>
                                      </p:cBhvr>
                                    </p:animEffect>
                                  </p:childTnLst>
                                </p:cTn>
                              </p:par>
                              <p:par>
                                <p:cTn id="203" presetID="42" presetClass="path" presetSubtype="0" accel="50000" decel="50000" fill="hold" grpId="0" nodeType="withEffect">
                                  <p:stCondLst>
                                    <p:cond delay="0"/>
                                  </p:stCondLst>
                                  <p:childTnLst>
                                    <p:animMotion origin="layout" path="M 4.375E-6 3.7037E-7 L 0.26757 0.2463 " pathEditMode="relative" rAng="0" ptsTypes="AA">
                                      <p:cBhvr>
                                        <p:cTn id="204" dur="2000" fill="hold"/>
                                        <p:tgtEl>
                                          <p:spTgt spid="747"/>
                                        </p:tgtEl>
                                        <p:attrNameLst>
                                          <p:attrName>ppt_x</p:attrName>
                                          <p:attrName>ppt_y</p:attrName>
                                        </p:attrNameLst>
                                      </p:cBhvr>
                                      <p:rCtr x="13372" y="12315"/>
                                    </p:animMotion>
                                  </p:childTnLst>
                                </p:cTn>
                              </p:par>
                              <p:par>
                                <p:cTn id="205" presetID="10" presetClass="entr" presetSubtype="0" fill="hold" nodeType="withEffect">
                                  <p:stCondLst>
                                    <p:cond delay="2000"/>
                                  </p:stCondLst>
                                  <p:childTnLst>
                                    <p:set>
                                      <p:cBhvr>
                                        <p:cTn id="206" dur="1" fill="hold">
                                          <p:stCondLst>
                                            <p:cond delay="0"/>
                                          </p:stCondLst>
                                        </p:cTn>
                                        <p:tgtEl>
                                          <p:spTgt spid="635"/>
                                        </p:tgtEl>
                                        <p:attrNameLst>
                                          <p:attrName>style.visibility</p:attrName>
                                        </p:attrNameLst>
                                      </p:cBhvr>
                                      <p:to>
                                        <p:strVal val="visible"/>
                                      </p:to>
                                    </p:set>
                                    <p:animEffect transition="in" filter="fade">
                                      <p:cBhvr>
                                        <p:cTn id="207" dur="500"/>
                                        <p:tgtEl>
                                          <p:spTgt spid="635"/>
                                        </p:tgtEl>
                                      </p:cBhvr>
                                    </p:animEffect>
                                  </p:childTnLst>
                                </p:cTn>
                              </p:par>
                              <p:par>
                                <p:cTn id="208" presetID="10" presetClass="entr" presetSubtype="0" fill="hold" nodeType="withEffect">
                                  <p:stCondLst>
                                    <p:cond delay="2300"/>
                                  </p:stCondLst>
                                  <p:childTnLst>
                                    <p:set>
                                      <p:cBhvr>
                                        <p:cTn id="209" dur="1" fill="hold">
                                          <p:stCondLst>
                                            <p:cond delay="0"/>
                                          </p:stCondLst>
                                        </p:cTn>
                                        <p:tgtEl>
                                          <p:spTgt spid="671"/>
                                        </p:tgtEl>
                                        <p:attrNameLst>
                                          <p:attrName>style.visibility</p:attrName>
                                        </p:attrNameLst>
                                      </p:cBhvr>
                                      <p:to>
                                        <p:strVal val="visible"/>
                                      </p:to>
                                    </p:set>
                                    <p:animEffect transition="in" filter="fade">
                                      <p:cBhvr>
                                        <p:cTn id="210" dur="500"/>
                                        <p:tgtEl>
                                          <p:spTgt spid="671"/>
                                        </p:tgtEl>
                                      </p:cBhvr>
                                    </p:animEffect>
                                  </p:childTnLst>
                                </p:cTn>
                              </p:par>
                              <p:par>
                                <p:cTn id="211" presetID="42" presetClass="path" presetSubtype="0" accel="50000" decel="50000" fill="hold" grpId="0" nodeType="withEffect">
                                  <p:stCondLst>
                                    <p:cond delay="300"/>
                                  </p:stCondLst>
                                  <p:childTnLst>
                                    <p:animMotion origin="layout" path="M 3.125E-6 -2.59259E-6 L 0.30781 0.2463 " pathEditMode="relative" rAng="0" ptsTypes="AA">
                                      <p:cBhvr>
                                        <p:cTn id="212" dur="2000" fill="hold"/>
                                        <p:tgtEl>
                                          <p:spTgt spid="748"/>
                                        </p:tgtEl>
                                        <p:attrNameLst>
                                          <p:attrName>ppt_x</p:attrName>
                                          <p:attrName>ppt_y</p:attrName>
                                        </p:attrNameLst>
                                      </p:cBhvr>
                                      <p:rCtr x="15391" y="12315"/>
                                    </p:animMotion>
                                  </p:childTnLst>
                                </p:cTn>
                              </p:par>
                              <p:par>
                                <p:cTn id="213" presetID="10" presetClass="entr" presetSubtype="0" fill="hold" nodeType="withEffect">
                                  <p:stCondLst>
                                    <p:cond delay="2000"/>
                                  </p:stCondLst>
                                  <p:childTnLst>
                                    <p:set>
                                      <p:cBhvr>
                                        <p:cTn id="214" dur="1" fill="hold">
                                          <p:stCondLst>
                                            <p:cond delay="0"/>
                                          </p:stCondLst>
                                        </p:cTn>
                                        <p:tgtEl>
                                          <p:spTgt spid="599"/>
                                        </p:tgtEl>
                                        <p:attrNameLst>
                                          <p:attrName>style.visibility</p:attrName>
                                        </p:attrNameLst>
                                      </p:cBhvr>
                                      <p:to>
                                        <p:strVal val="visible"/>
                                      </p:to>
                                    </p:set>
                                    <p:animEffect transition="in" filter="fade">
                                      <p:cBhvr>
                                        <p:cTn id="215" dur="500"/>
                                        <p:tgtEl>
                                          <p:spTgt spid="599"/>
                                        </p:tgtEl>
                                      </p:cBhvr>
                                    </p:animEffect>
                                  </p:childTnLst>
                                </p:cTn>
                              </p:par>
                              <p:par>
                                <p:cTn id="216" presetID="10" presetClass="entr" presetSubtype="0" fill="hold" nodeType="withEffect">
                                  <p:stCondLst>
                                    <p:cond delay="2400"/>
                                  </p:stCondLst>
                                  <p:childTnLst>
                                    <p:set>
                                      <p:cBhvr>
                                        <p:cTn id="217" dur="1" fill="hold">
                                          <p:stCondLst>
                                            <p:cond delay="0"/>
                                          </p:stCondLst>
                                        </p:cTn>
                                        <p:tgtEl>
                                          <p:spTgt spid="653"/>
                                        </p:tgtEl>
                                        <p:attrNameLst>
                                          <p:attrName>style.visibility</p:attrName>
                                        </p:attrNameLst>
                                      </p:cBhvr>
                                      <p:to>
                                        <p:strVal val="visible"/>
                                      </p:to>
                                    </p:set>
                                    <p:animEffect transition="in" filter="fade">
                                      <p:cBhvr>
                                        <p:cTn id="218" dur="500"/>
                                        <p:tgtEl>
                                          <p:spTgt spid="653"/>
                                        </p:tgtEl>
                                      </p:cBhvr>
                                    </p:animEffect>
                                  </p:childTnLst>
                                </p:cTn>
                              </p:par>
                              <p:par>
                                <p:cTn id="219"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20" dur="2000" fill="hold"/>
                                        <p:tgtEl>
                                          <p:spTgt spid="4"/>
                                        </p:tgtEl>
                                        <p:attrNameLst>
                                          <p:attrName>ppt_x</p:attrName>
                                          <p:attrName>ppt_y</p:attrName>
                                        </p:attrNameLst>
                                      </p:cBhvr>
                                      <p:rCtr x="30937" y="-31921"/>
                                    </p:animMotion>
                                  </p:childTnLst>
                                </p:cTn>
                              </p:par>
                              <p:par>
                                <p:cTn id="221" presetID="22" presetClass="exit" presetSubtype="8" fill="hold" nodeType="withEffect">
                                  <p:stCondLst>
                                    <p:cond delay="2400"/>
                                  </p:stCondLst>
                                  <p:childTnLst>
                                    <p:animEffect transition="out" filter="wipe(left)">
                                      <p:cBhvr>
                                        <p:cTn id="222" dur="500"/>
                                        <p:tgtEl>
                                          <p:spTgt spid="744"/>
                                        </p:tgtEl>
                                      </p:cBhvr>
                                    </p:animEffect>
                                    <p:set>
                                      <p:cBhvr>
                                        <p:cTn id="223"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4" grpId="0" animBg="1"/>
      <p:bldP spid="27" grpId="0" animBg="1"/>
      <p:bldP spid="712" grpId="0" animBg="1"/>
      <p:bldP spid="713" grpId="0" animBg="1"/>
      <p:bldP spid="717" grpId="0" animBg="1"/>
      <p:bldP spid="718" grpId="0" animBg="1"/>
      <p:bldP spid="5" grpId="0" animBg="1"/>
      <p:bldP spid="5" grpId="1" animBg="1"/>
      <p:bldP spid="730" grpId="0" animBg="1"/>
      <p:bldP spid="730" grpId="1" animBg="1"/>
      <p:bldP spid="754" grpId="0" animBg="1"/>
      <p:bldP spid="754" grpId="1" animBg="1"/>
      <p:bldP spid="756" grpId="0" animBg="1"/>
      <p:bldP spid="756" grpId="1" animBg="1"/>
      <p:bldP spid="757" grpId="0" animBg="1"/>
      <p:bldP spid="757" grpId="1"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3" grpId="0"/>
      <p:bldP spid="333" grpId="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C68538-CBD6-4434-B7B2-264DCB3CBCE9}"/>
              </a:ext>
            </a:extLst>
          </p:cNvPr>
          <p:cNvSpPr>
            <a:spLocks noGrp="1"/>
          </p:cNvSpPr>
          <p:nvPr>
            <p:ph type="title"/>
          </p:nvPr>
        </p:nvSpPr>
        <p:spPr/>
        <p:txBody>
          <a:bodyPr/>
          <a:lstStyle/>
          <a:p>
            <a:r>
              <a:rPr lang="en-US" dirty="0"/>
              <a:t>Apology Based Computing</a:t>
            </a:r>
          </a:p>
        </p:txBody>
      </p:sp>
      <p:sp>
        <p:nvSpPr>
          <p:cNvPr id="2" name="TextBox 1">
            <a:extLst>
              <a:ext uri="{FF2B5EF4-FFF2-40B4-BE49-F238E27FC236}">
                <a16:creationId xmlns:a16="http://schemas.microsoft.com/office/drawing/2014/main" id="{92CC039F-66FC-4CCE-AD14-1E1C1771BA44}"/>
              </a:ext>
            </a:extLst>
          </p:cNvPr>
          <p:cNvSpPr txBox="1"/>
          <p:nvPr/>
        </p:nvSpPr>
        <p:spPr>
          <a:xfrm>
            <a:off x="457200" y="6058122"/>
            <a:ext cx="4147354" cy="646331"/>
          </a:xfrm>
          <a:prstGeom prst="rect">
            <a:avLst/>
          </a:prstGeom>
          <a:noFill/>
        </p:spPr>
        <p:txBody>
          <a:bodyPr wrap="none" rtlCol="0">
            <a:spAutoFit/>
          </a:bodyPr>
          <a:lstStyle/>
          <a:p>
            <a:r>
              <a:rPr lang="en-US" dirty="0"/>
              <a:t>Pat Helland</a:t>
            </a:r>
          </a:p>
          <a:p>
            <a:r>
              <a:rPr lang="en-US" dirty="0"/>
              <a:t>https://www.linkedin.com/in/pathelland/</a:t>
            </a:r>
          </a:p>
        </p:txBody>
      </p:sp>
      <p:pic>
        <p:nvPicPr>
          <p:cNvPr id="1026" name="Picture 2" descr="Related image">
            <a:extLst>
              <a:ext uri="{FF2B5EF4-FFF2-40B4-BE49-F238E27FC236}">
                <a16:creationId xmlns:a16="http://schemas.microsoft.com/office/drawing/2014/main" id="{EC067F2D-415E-497F-86F9-EFA1D48E3D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239" y="4512796"/>
            <a:ext cx="1563469" cy="156346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2476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dirty="0"/>
              <a:t>Inventory and Forklifts</a:t>
            </a:r>
          </a:p>
        </p:txBody>
      </p:sp>
      <p:sp>
        <p:nvSpPr>
          <p:cNvPr id="32772" name="Rectangle 3"/>
          <p:cNvSpPr>
            <a:spLocks noGrp="1" noChangeArrowheads="1"/>
          </p:cNvSpPr>
          <p:nvPr>
            <p:ph idx="1"/>
          </p:nvPr>
        </p:nvSpPr>
        <p:spPr>
          <a:xfrm>
            <a:off x="2063751" y="1428737"/>
            <a:ext cx="8048625" cy="4525963"/>
          </a:xfrm>
        </p:spPr>
        <p:txBody>
          <a:bodyPr/>
          <a:lstStyle/>
          <a:p>
            <a:pPr eaLnBrk="1" hangingPunct="1"/>
            <a:r>
              <a:rPr lang="en-US" sz="2800" dirty="0"/>
              <a:t>Even if the computer is accurate:</a:t>
            </a:r>
          </a:p>
          <a:p>
            <a:pPr lvl="1" eaLnBrk="1" hangingPunct="1"/>
            <a:r>
              <a:rPr lang="en-US" sz="2800" dirty="0"/>
              <a:t>Data are entered by people</a:t>
            </a:r>
          </a:p>
          <a:p>
            <a:pPr lvl="1" eaLnBrk="1" hangingPunct="1"/>
            <a:r>
              <a:rPr lang="en-US" sz="2800" dirty="0"/>
              <a:t>Data are entered by sensors</a:t>
            </a:r>
          </a:p>
          <a:p>
            <a:pPr lvl="1" eaLnBrk="1" hangingPunct="1"/>
            <a:r>
              <a:rPr lang="en-US" sz="2800" dirty="0"/>
              <a:t>Decisions are made</a:t>
            </a:r>
          </a:p>
        </p:txBody>
      </p:sp>
      <p:sp>
        <p:nvSpPr>
          <p:cNvPr id="32770" name="Slide Number Placeholder 4"/>
          <p:cNvSpPr>
            <a:spLocks noGrp="1"/>
          </p:cNvSpPr>
          <p:nvPr>
            <p:ph type="sldNum" sz="quarter" idx="4294967295"/>
          </p:nvPr>
        </p:nvSpPr>
        <p:spPr>
          <a:xfrm>
            <a:off x="8534400" y="6453212"/>
            <a:ext cx="2133600" cy="476250"/>
          </a:xfrm>
          <a:prstGeom prst="rect">
            <a:avLst/>
          </a:prstGeom>
          <a:noFill/>
        </p:spPr>
        <p:txBody>
          <a:bodyPr/>
          <a:lstStyle/>
          <a:p>
            <a:pPr algn="r"/>
            <a:fld id="{FC0D78D9-EFF8-4758-B1A5-C2F882C5FC48}" type="slidenum">
              <a:rPr lang="en-US">
                <a:solidFill>
                  <a:srgbClr val="A2998A"/>
                </a:solidFill>
                <a:latin typeface="Segoe"/>
                <a:ea typeface="+mn-ea"/>
                <a:cs typeface="+mn-cs"/>
              </a:rPr>
              <a:pPr algn="r"/>
              <a:t>28</a:t>
            </a:fld>
            <a:endParaRPr lang="en-US" dirty="0">
              <a:solidFill>
                <a:srgbClr val="A2998A"/>
              </a:solidFill>
              <a:latin typeface="Segoe"/>
              <a:ea typeface="+mn-ea"/>
              <a:cs typeface="+mn-cs"/>
            </a:endParaRPr>
          </a:p>
        </p:txBody>
      </p:sp>
      <p:sp>
        <p:nvSpPr>
          <p:cNvPr id="1351684" name="Rectangle 4"/>
          <p:cNvSpPr>
            <a:spLocks noChangeArrowheads="1"/>
          </p:cNvSpPr>
          <p:nvPr/>
        </p:nvSpPr>
        <p:spPr bwMode="auto">
          <a:xfrm>
            <a:off x="1905000" y="3571876"/>
            <a:ext cx="8382000" cy="1447800"/>
          </a:xfrm>
          <a:prstGeom prst="rect">
            <a:avLst/>
          </a:prstGeom>
          <a:solidFill>
            <a:schemeClr val="accent2"/>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400" b="1" dirty="0">
                <a:solidFill>
                  <a:srgbClr val="000000"/>
                </a:solidFill>
                <a:latin typeface="Segoe"/>
              </a:rPr>
              <a:t>-- “Jim wants to buy a book!”</a:t>
            </a:r>
          </a:p>
          <a:p>
            <a:pPr>
              <a:defRPr/>
            </a:pPr>
            <a:r>
              <a:rPr lang="en-US" sz="2400" b="1" dirty="0">
                <a:solidFill>
                  <a:srgbClr val="000000"/>
                </a:solidFill>
                <a:latin typeface="Segoe"/>
              </a:rPr>
              <a:t>-- “Hey, we have one in Nevada!”</a:t>
            </a:r>
          </a:p>
          <a:p>
            <a:pPr>
              <a:defRPr/>
            </a:pPr>
            <a:r>
              <a:rPr lang="en-US" sz="2400" b="1" dirty="0">
                <a:solidFill>
                  <a:srgbClr val="000000"/>
                </a:solidFill>
                <a:latin typeface="Segoe"/>
              </a:rPr>
              <a:t>-- “Ship it to him… should be there on Tuesday!”</a:t>
            </a:r>
          </a:p>
        </p:txBody>
      </p:sp>
      <p:sp>
        <p:nvSpPr>
          <p:cNvPr id="1351685" name="Rectangle 5"/>
          <p:cNvSpPr>
            <a:spLocks noChangeArrowheads="1"/>
          </p:cNvSpPr>
          <p:nvPr/>
        </p:nvSpPr>
        <p:spPr bwMode="auto">
          <a:xfrm>
            <a:off x="1905000" y="5191140"/>
            <a:ext cx="8382000" cy="990600"/>
          </a:xfrm>
          <a:prstGeom prst="rect">
            <a:avLst/>
          </a:prstGeom>
          <a:solidFill>
            <a:schemeClr val="accent3"/>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i="1" dirty="0">
                <a:solidFill>
                  <a:srgbClr val="000000"/>
                </a:solidFill>
                <a:latin typeface="Segoe"/>
              </a:rPr>
              <a:t>  In preparing the book for shipment, the only copy is</a:t>
            </a:r>
            <a:br>
              <a:rPr lang="en-US" sz="2400" b="1" i="1" dirty="0">
                <a:solidFill>
                  <a:srgbClr val="000000"/>
                </a:solidFill>
                <a:latin typeface="Segoe"/>
              </a:rPr>
            </a:br>
            <a:r>
              <a:rPr lang="en-US" sz="2400" b="1" i="1" dirty="0">
                <a:solidFill>
                  <a:srgbClr val="000000"/>
                </a:solidFill>
                <a:latin typeface="Segoe"/>
              </a:rPr>
              <a:t>  run over by the forklift in the warehouse… bummer.</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51684"/>
                                        </p:tgtEl>
                                        <p:attrNameLst>
                                          <p:attrName>style.visibility</p:attrName>
                                        </p:attrNameLst>
                                      </p:cBhvr>
                                      <p:to>
                                        <p:strVal val="visible"/>
                                      </p:to>
                                    </p:set>
                                    <p:animEffect transition="in" filter="wipe(up)">
                                      <p:cBhvr>
                                        <p:cTn id="7" dur="500"/>
                                        <p:tgtEl>
                                          <p:spTgt spid="13516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51685"/>
                                        </p:tgtEl>
                                        <p:attrNameLst>
                                          <p:attrName>style.visibility</p:attrName>
                                        </p:attrNameLst>
                                      </p:cBhvr>
                                      <p:to>
                                        <p:strVal val="visible"/>
                                      </p:to>
                                    </p:set>
                                    <p:animEffect transition="in" filter="wipe(up)">
                                      <p:cBhvr>
                                        <p:cTn id="12" dur="500"/>
                                        <p:tgtEl>
                                          <p:spTgt spid="1351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684" grpId="0" animBg="1"/>
      <p:bldP spid="1351685"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ounded Rectangle 7"/>
          <p:cNvSpPr/>
          <p:nvPr/>
        </p:nvSpPr>
        <p:spPr>
          <a:xfrm>
            <a:off x="2166910" y="4572008"/>
            <a:ext cx="8001056" cy="1428760"/>
          </a:xfrm>
          <a:prstGeom prst="roundRect">
            <a:avLst>
              <a:gd name="adj" fmla="val 40667"/>
            </a:avLst>
          </a:prstGeom>
          <a:solidFill>
            <a:schemeClr val="tx2"/>
          </a:solidFill>
          <a:ln w="19050">
            <a:noFill/>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i="1" dirty="0">
                <a:solidFill>
                  <a:srgbClr val="000000"/>
                </a:solidFill>
                <a:latin typeface="Segoe"/>
              </a:rPr>
              <a:t>The best you can do is a guess!</a:t>
            </a:r>
          </a:p>
          <a:p>
            <a:pPr algn="ctr">
              <a:defRPr/>
            </a:pPr>
            <a:r>
              <a:rPr lang="en-US" sz="2400" dirty="0">
                <a:solidFill>
                  <a:srgbClr val="000000"/>
                </a:solidFill>
                <a:latin typeface="Segoe"/>
              </a:rPr>
              <a:t>Good guesses; bad guesses; no certainty…</a:t>
            </a:r>
          </a:p>
        </p:txBody>
      </p:sp>
      <p:sp>
        <p:nvSpPr>
          <p:cNvPr id="33795" name="Rectangle 2"/>
          <p:cNvSpPr>
            <a:spLocks noGrp="1" noChangeArrowheads="1"/>
          </p:cNvSpPr>
          <p:nvPr>
            <p:ph type="title"/>
          </p:nvPr>
        </p:nvSpPr>
        <p:spPr/>
        <p:txBody>
          <a:bodyPr/>
          <a:lstStyle/>
          <a:p>
            <a:pPr eaLnBrk="1" hangingPunct="1"/>
            <a:r>
              <a:rPr lang="en-US" dirty="0"/>
              <a:t>Guessing and Partial Knowledge</a:t>
            </a:r>
          </a:p>
        </p:txBody>
      </p:sp>
      <p:sp>
        <p:nvSpPr>
          <p:cNvPr id="1350659" name="Rectangle 3"/>
          <p:cNvSpPr>
            <a:spLocks noGrp="1" noChangeArrowheads="1"/>
          </p:cNvSpPr>
          <p:nvPr>
            <p:ph idx="1"/>
          </p:nvPr>
        </p:nvSpPr>
        <p:spPr/>
        <p:txBody>
          <a:bodyPr/>
          <a:lstStyle/>
          <a:p>
            <a:pPr eaLnBrk="1" hangingPunct="1"/>
            <a:r>
              <a:rPr lang="en-US" dirty="0"/>
              <a:t>Computers have partial knowledge</a:t>
            </a:r>
          </a:p>
          <a:p>
            <a:pPr lvl="1" eaLnBrk="1" hangingPunct="1"/>
            <a:r>
              <a:rPr lang="en-US" u="sng" dirty="0"/>
              <a:t>Will</a:t>
            </a:r>
            <a:r>
              <a:rPr lang="en-US" dirty="0"/>
              <a:t> be separated from the real world</a:t>
            </a:r>
          </a:p>
          <a:p>
            <a:pPr lvl="1" eaLnBrk="1" hangingPunct="1"/>
            <a:r>
              <a:rPr lang="en-US" u="sng" dirty="0"/>
              <a:t>May</a:t>
            </a:r>
            <a:r>
              <a:rPr lang="en-US" dirty="0"/>
              <a:t> be separated from other replicas with opinions of their very own</a:t>
            </a:r>
          </a:p>
          <a:p>
            <a:pPr eaLnBrk="1" hangingPunct="1"/>
            <a:r>
              <a:rPr lang="en-US" dirty="0"/>
              <a:t>Computers do not make decisions!</a:t>
            </a:r>
          </a:p>
          <a:p>
            <a:pPr lvl="1" eaLnBrk="1" hangingPunct="1"/>
            <a:r>
              <a:rPr lang="en-US" dirty="0"/>
              <a:t>They </a:t>
            </a:r>
            <a:r>
              <a:rPr lang="en-US" u="sng" dirty="0"/>
              <a:t>try</a:t>
            </a:r>
            <a:r>
              <a:rPr lang="en-US" dirty="0"/>
              <a:t> to make decisions</a:t>
            </a:r>
          </a:p>
        </p:txBody>
      </p:sp>
      <p:sp>
        <p:nvSpPr>
          <p:cNvPr id="33794" name="Slide Number Placeholder 4"/>
          <p:cNvSpPr>
            <a:spLocks noGrp="1"/>
          </p:cNvSpPr>
          <p:nvPr>
            <p:ph type="sldNum" sz="quarter" idx="4294967295"/>
          </p:nvPr>
        </p:nvSpPr>
        <p:spPr>
          <a:xfrm>
            <a:off x="8534400" y="6453212"/>
            <a:ext cx="2133600" cy="476250"/>
          </a:xfrm>
          <a:prstGeom prst="rect">
            <a:avLst/>
          </a:prstGeom>
          <a:noFill/>
        </p:spPr>
        <p:txBody>
          <a:bodyPr/>
          <a:lstStyle/>
          <a:p>
            <a:pPr algn="r"/>
            <a:fld id="{FD5C7C58-1BB2-412B-81C8-1E5EB47E98AE}" type="slidenum">
              <a:rPr lang="en-US">
                <a:solidFill>
                  <a:srgbClr val="A2998A"/>
                </a:solidFill>
                <a:latin typeface="Segoe"/>
                <a:ea typeface="+mn-ea"/>
                <a:cs typeface="+mn-cs"/>
              </a:rPr>
              <a:pPr algn="r"/>
              <a:t>29</a:t>
            </a:fld>
            <a:endParaRPr lang="en-US" dirty="0">
              <a:solidFill>
                <a:srgbClr val="A2998A"/>
              </a:solidFill>
              <a:latin typeface="Segoe"/>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506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506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506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5065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065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5065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7B07-35DA-4CBE-8F4C-370014C2D958}"/>
              </a:ext>
            </a:extLst>
          </p:cNvPr>
          <p:cNvSpPr>
            <a:spLocks noGrp="1"/>
          </p:cNvSpPr>
          <p:nvPr>
            <p:ph type="title"/>
          </p:nvPr>
        </p:nvSpPr>
        <p:spPr/>
        <p:txBody>
          <a:bodyPr/>
          <a:lstStyle/>
          <a:p>
            <a:r>
              <a:rPr lang="en-US" dirty="0"/>
              <a:t>Cloud Native</a:t>
            </a:r>
          </a:p>
        </p:txBody>
      </p:sp>
      <p:sp>
        <p:nvSpPr>
          <p:cNvPr id="11" name="Title 1">
            <a:extLst>
              <a:ext uri="{FF2B5EF4-FFF2-40B4-BE49-F238E27FC236}">
                <a16:creationId xmlns:a16="http://schemas.microsoft.com/office/drawing/2014/main" id="{73681138-4AF5-4234-9898-D141D9854949}"/>
              </a:ext>
            </a:extLst>
          </p:cNvPr>
          <p:cNvSpPr txBox="1">
            <a:spLocks/>
          </p:cNvSpPr>
          <p:nvPr/>
        </p:nvSpPr>
        <p:spPr bwMode="auto">
          <a:xfrm>
            <a:off x="838200" y="2217784"/>
            <a:ext cx="9631363" cy="1793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8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5pPr>
            <a:lvl6pPr marL="609585"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6pPr>
            <a:lvl7pPr marL="1219170"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7pPr>
            <a:lvl8pPr marL="1828754"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8pPr>
            <a:lvl9pPr marL="2438339"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9pPr>
          </a:lstStyle>
          <a:p>
            <a:r>
              <a:rPr lang="en-US" sz="5400" dirty="0">
                <a:solidFill>
                  <a:schemeClr val="bg1"/>
                </a:solidFill>
                <a:latin typeface="Segoe UI Light" panose="020B0502040204020203" pitchFamily="34" charset="0"/>
                <a:cs typeface="Segoe UI Light" panose="020B0502040204020203" pitchFamily="34" charset="0"/>
              </a:rPr>
              <a:t>What…</a:t>
            </a:r>
          </a:p>
          <a:p>
            <a:r>
              <a:rPr lang="en-US" sz="5400" dirty="0">
                <a:solidFill>
                  <a:schemeClr val="bg1"/>
                </a:solidFill>
                <a:latin typeface="Segoe UI Light" panose="020B0502040204020203" pitchFamily="34" charset="0"/>
                <a:cs typeface="Segoe UI Light" panose="020B0502040204020203" pitchFamily="34" charset="0"/>
              </a:rPr>
              <a:t>	Where…</a:t>
            </a:r>
          </a:p>
          <a:p>
            <a:r>
              <a:rPr lang="en-US" sz="5400" dirty="0">
                <a:solidFill>
                  <a:schemeClr val="bg1"/>
                </a:solidFill>
                <a:latin typeface="Segoe UI Light" panose="020B0502040204020203" pitchFamily="34" charset="0"/>
                <a:cs typeface="Segoe UI Light" panose="020B0502040204020203" pitchFamily="34" charset="0"/>
              </a:rPr>
              <a:t>		Why…</a:t>
            </a:r>
          </a:p>
        </p:txBody>
      </p:sp>
    </p:spTree>
    <p:extLst>
      <p:ext uri="{BB962C8B-B14F-4D97-AF65-F5344CB8AC3E}">
        <p14:creationId xmlns:p14="http://schemas.microsoft.com/office/powerpoint/2010/main" val="148503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1">
                                            <p:txEl>
                                              <p:pRg st="0" end="0"/>
                                            </p:txEl>
                                          </p:spTgt>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p:cTn id="13" dur="5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1">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11">
                                            <p:txEl>
                                              <p:pRg st="1" end="1"/>
                                            </p:txEl>
                                          </p:spTgt>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p:cTn id="19" dur="5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1">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ounded Rectangle 5"/>
          <p:cNvSpPr/>
          <p:nvPr/>
        </p:nvSpPr>
        <p:spPr>
          <a:xfrm>
            <a:off x="1952596" y="5357826"/>
            <a:ext cx="8215370" cy="1000132"/>
          </a:xfrm>
          <a:prstGeom prst="roundRect">
            <a:avLst>
              <a:gd name="adj" fmla="val 40667"/>
            </a:avLst>
          </a:prstGeom>
          <a:solidFill>
            <a:schemeClr val="tx2"/>
          </a:solidFill>
          <a:ln w="19050">
            <a:noFill/>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i="1" dirty="0">
                <a:solidFill>
                  <a:srgbClr val="000000"/>
                </a:solidFill>
                <a:latin typeface="Segoe"/>
              </a:rPr>
              <a:t>Investing in remembering well is a business decision</a:t>
            </a:r>
          </a:p>
          <a:p>
            <a:pPr algn="ctr">
              <a:defRPr/>
            </a:pPr>
            <a:r>
              <a:rPr lang="en-US" dirty="0">
                <a:solidFill>
                  <a:srgbClr val="000000"/>
                </a:solidFill>
                <a:latin typeface="Segoe"/>
              </a:rPr>
              <a:t>Maybe forgetting once in a while is cheaper!</a:t>
            </a:r>
          </a:p>
        </p:txBody>
      </p:sp>
      <p:sp>
        <p:nvSpPr>
          <p:cNvPr id="34819" name="Rectangle 2"/>
          <p:cNvSpPr>
            <a:spLocks noGrp="1" noChangeArrowheads="1"/>
          </p:cNvSpPr>
          <p:nvPr>
            <p:ph type="title"/>
          </p:nvPr>
        </p:nvSpPr>
        <p:spPr/>
        <p:txBody>
          <a:bodyPr/>
          <a:lstStyle/>
          <a:p>
            <a:pPr eaLnBrk="1" hangingPunct="1"/>
            <a:r>
              <a:rPr lang="en-US" dirty="0"/>
              <a:t>Memories and Sharing</a:t>
            </a:r>
          </a:p>
        </p:txBody>
      </p:sp>
      <p:sp>
        <p:nvSpPr>
          <p:cNvPr id="1349635" name="Rectangle 3"/>
          <p:cNvSpPr>
            <a:spLocks noGrp="1" noChangeArrowheads="1"/>
          </p:cNvSpPr>
          <p:nvPr>
            <p:ph idx="1"/>
          </p:nvPr>
        </p:nvSpPr>
        <p:spPr>
          <a:xfrm>
            <a:off x="2063751" y="1357299"/>
            <a:ext cx="8048625" cy="4525963"/>
          </a:xfrm>
        </p:spPr>
        <p:txBody>
          <a:bodyPr/>
          <a:lstStyle/>
          <a:p>
            <a:pPr eaLnBrk="1" hangingPunct="1">
              <a:lnSpc>
                <a:spcPct val="90000"/>
              </a:lnSpc>
            </a:pPr>
            <a:r>
              <a:rPr lang="en-US" dirty="0"/>
              <a:t>It’s nice to remember your guesses</a:t>
            </a:r>
          </a:p>
          <a:p>
            <a:pPr lvl="1" eaLnBrk="1" hangingPunct="1">
              <a:lnSpc>
                <a:spcPct val="90000"/>
              </a:lnSpc>
            </a:pPr>
            <a:r>
              <a:rPr lang="en-US" sz="2000" dirty="0"/>
              <a:t>Makes it easier when you guessed right</a:t>
            </a:r>
          </a:p>
          <a:p>
            <a:pPr lvl="1" eaLnBrk="1" hangingPunct="1">
              <a:lnSpc>
                <a:spcPct val="90000"/>
              </a:lnSpc>
            </a:pPr>
            <a:r>
              <a:rPr lang="en-US" sz="2000" dirty="0"/>
              <a:t>Makes it easier when you guessed wrong</a:t>
            </a:r>
          </a:p>
          <a:p>
            <a:pPr lvl="1" eaLnBrk="1" hangingPunct="1">
              <a:lnSpc>
                <a:spcPct val="90000"/>
              </a:lnSpc>
            </a:pPr>
            <a:r>
              <a:rPr lang="en-US" sz="2000" dirty="0"/>
              <a:t>Usually, computers remember their guess…</a:t>
            </a:r>
          </a:p>
          <a:p>
            <a:pPr eaLnBrk="1" hangingPunct="1">
              <a:lnSpc>
                <a:spcPct val="90000"/>
              </a:lnSpc>
            </a:pPr>
            <a:r>
              <a:rPr lang="en-US" dirty="0"/>
              <a:t>Sharing your memories is useful</a:t>
            </a:r>
          </a:p>
          <a:p>
            <a:pPr lvl="1" eaLnBrk="1" hangingPunct="1">
              <a:lnSpc>
                <a:spcPct val="90000"/>
              </a:lnSpc>
            </a:pPr>
            <a:r>
              <a:rPr lang="en-US" sz="2000" dirty="0"/>
              <a:t>Replicas, disaster protection, </a:t>
            </a:r>
            <a:r>
              <a:rPr lang="en-US" sz="2000" dirty="0" err="1"/>
              <a:t>yada-yada-yada</a:t>
            </a:r>
            <a:endParaRPr lang="en-US" sz="2000" dirty="0"/>
          </a:p>
          <a:p>
            <a:pPr eaLnBrk="1" hangingPunct="1">
              <a:lnSpc>
                <a:spcPct val="90000"/>
              </a:lnSpc>
            </a:pPr>
            <a:r>
              <a:rPr lang="en-US" dirty="0"/>
              <a:t>Fidelity of memories </a:t>
            </a:r>
            <a:r>
              <a:rPr lang="en-US" dirty="0">
                <a:sym typeface="Wingdings" pitchFamily="2" charset="2"/>
              </a:rPr>
              <a:t></a:t>
            </a:r>
            <a:r>
              <a:rPr lang="en-US" dirty="0"/>
              <a:t> cost</a:t>
            </a:r>
          </a:p>
          <a:p>
            <a:pPr lvl="1" eaLnBrk="1" hangingPunct="1">
              <a:lnSpc>
                <a:spcPct val="90000"/>
              </a:lnSpc>
            </a:pPr>
            <a:r>
              <a:rPr lang="en-US" sz="2000" dirty="0"/>
              <a:t>More money, less forgetfulness</a:t>
            </a:r>
          </a:p>
          <a:p>
            <a:pPr lvl="1" eaLnBrk="1" hangingPunct="1">
              <a:lnSpc>
                <a:spcPct val="90000"/>
              </a:lnSpc>
            </a:pPr>
            <a:r>
              <a:rPr lang="en-US" sz="2000" dirty="0"/>
              <a:t>More replicas</a:t>
            </a:r>
          </a:p>
          <a:p>
            <a:pPr lvl="1" eaLnBrk="1" hangingPunct="1">
              <a:lnSpc>
                <a:spcPct val="90000"/>
              </a:lnSpc>
            </a:pPr>
            <a:r>
              <a:rPr lang="en-US" sz="2000" dirty="0"/>
              <a:t>Longer latency to share across replicas before </a:t>
            </a:r>
            <a:br>
              <a:rPr lang="en-US" sz="2000" dirty="0"/>
            </a:br>
            <a:r>
              <a:rPr lang="en-US" sz="2000" dirty="0"/>
              <a:t>emitting guesses…</a:t>
            </a:r>
          </a:p>
        </p:txBody>
      </p:sp>
      <p:sp>
        <p:nvSpPr>
          <p:cNvPr id="34818" name="Slide Number Placeholder 4"/>
          <p:cNvSpPr>
            <a:spLocks noGrp="1"/>
          </p:cNvSpPr>
          <p:nvPr>
            <p:ph type="sldNum" sz="quarter" idx="4294967295"/>
          </p:nvPr>
        </p:nvSpPr>
        <p:spPr>
          <a:xfrm>
            <a:off x="8534400" y="6381750"/>
            <a:ext cx="2133600" cy="476250"/>
          </a:xfrm>
          <a:prstGeom prst="rect">
            <a:avLst/>
          </a:prstGeom>
          <a:noFill/>
        </p:spPr>
        <p:txBody>
          <a:bodyPr/>
          <a:lstStyle/>
          <a:p>
            <a:pPr algn="r"/>
            <a:fld id="{ED39E0CA-0DF8-483F-8B2F-916B9B2860A8}" type="slidenum">
              <a:rPr lang="en-US">
                <a:solidFill>
                  <a:srgbClr val="A2998A"/>
                </a:solidFill>
                <a:latin typeface="Segoe"/>
                <a:ea typeface="+mn-ea"/>
                <a:cs typeface="+mn-cs"/>
              </a:rPr>
              <a:pPr algn="r"/>
              <a:t>30</a:t>
            </a:fld>
            <a:endParaRPr lang="en-US" dirty="0">
              <a:solidFill>
                <a:srgbClr val="A2998A"/>
              </a:solidFill>
              <a:latin typeface="Segoe"/>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496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496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4963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963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496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963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4963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4963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4963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4963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49635"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59"/>
          <p:cNvGrpSpPr/>
          <p:nvPr/>
        </p:nvGrpSpPr>
        <p:grpSpPr>
          <a:xfrm>
            <a:off x="4412449" y="2433634"/>
            <a:ext cx="381000" cy="228600"/>
            <a:chOff x="2888449" y="2433634"/>
            <a:chExt cx="381000" cy="228600"/>
          </a:xfrm>
        </p:grpSpPr>
        <p:sp>
          <p:nvSpPr>
            <p:cNvPr id="1348620" name="AutoShape 12"/>
            <p:cNvSpPr>
              <a:spLocks noChangeArrowheads="1"/>
            </p:cNvSpPr>
            <p:nvPr/>
          </p:nvSpPr>
          <p:spPr bwMode="auto">
            <a:xfrm>
              <a:off x="2888449" y="2433634"/>
              <a:ext cx="381000" cy="228600"/>
            </a:xfrm>
            <a:prstGeom prst="cube">
              <a:avLst>
                <a:gd name="adj" fmla="val 41667"/>
              </a:avLst>
            </a:prstGeom>
            <a:solidFill>
              <a:srgbClr val="FFFFCC"/>
            </a:solidFill>
            <a:ln w="28575">
              <a:solidFill>
                <a:schemeClr val="bg1">
                  <a:lumMod val="85000"/>
                </a:schemeClr>
              </a:solidFill>
              <a:miter lim="800000"/>
              <a:headEnd/>
              <a:tailEnd/>
            </a:ln>
            <a:effectLst>
              <a:glow rad="228600">
                <a:schemeClr val="accent6">
                  <a:satMod val="175000"/>
                  <a:alpha val="40000"/>
                </a:schemeClr>
              </a:glow>
            </a:effectLst>
          </p:spPr>
          <p:txBody>
            <a:bodyPr wrap="none" anchor="ctr"/>
            <a:lstStyle/>
            <a:p>
              <a:endParaRPr lang="en-US" dirty="0">
                <a:solidFill>
                  <a:srgbClr val="A2998A"/>
                </a:solidFill>
                <a:latin typeface="Segoe"/>
                <a:ea typeface="+mn-ea"/>
                <a:cs typeface="+mn-cs"/>
              </a:endParaRPr>
            </a:p>
          </p:txBody>
        </p:sp>
        <p:sp>
          <p:nvSpPr>
            <p:cNvPr id="57" name="AutoShape 12"/>
            <p:cNvSpPr>
              <a:spLocks noChangeArrowheads="1"/>
            </p:cNvSpPr>
            <p:nvPr/>
          </p:nvSpPr>
          <p:spPr bwMode="auto">
            <a:xfrm>
              <a:off x="2888449" y="2433634"/>
              <a:ext cx="381000" cy="228600"/>
            </a:xfrm>
            <a:prstGeom prst="cube">
              <a:avLst>
                <a:gd name="adj" fmla="val 41667"/>
              </a:avLst>
            </a:prstGeom>
            <a:solidFill>
              <a:srgbClr val="FFFFCC"/>
            </a:solidFill>
            <a:ln w="9525">
              <a:solidFill>
                <a:schemeClr val="tx1"/>
              </a:solidFill>
              <a:miter lim="800000"/>
              <a:headEnd/>
              <a:tailEnd/>
            </a:ln>
          </p:spPr>
          <p:txBody>
            <a:bodyPr wrap="none" anchor="ctr"/>
            <a:lstStyle/>
            <a:p>
              <a:endParaRPr lang="en-US" dirty="0">
                <a:solidFill>
                  <a:srgbClr val="A2998A"/>
                </a:solidFill>
                <a:latin typeface="Segoe"/>
                <a:ea typeface="+mn-ea"/>
                <a:cs typeface="+mn-cs"/>
              </a:endParaRPr>
            </a:p>
          </p:txBody>
        </p:sp>
      </p:grpSp>
      <p:sp>
        <p:nvSpPr>
          <p:cNvPr id="1348624" name="Line 16"/>
          <p:cNvSpPr>
            <a:spLocks noChangeShapeType="1"/>
          </p:cNvSpPr>
          <p:nvPr/>
        </p:nvSpPr>
        <p:spPr bwMode="auto">
          <a:xfrm>
            <a:off x="1905000" y="3657600"/>
            <a:ext cx="8305800" cy="0"/>
          </a:xfrm>
          <a:prstGeom prst="line">
            <a:avLst/>
          </a:prstGeom>
          <a:noFill/>
          <a:ln w="152400">
            <a:solidFill>
              <a:schemeClr val="bg2"/>
            </a:solidFill>
            <a:headEnd type="none" w="med" len="med"/>
            <a:tailEnd type="none" w="med" len="med"/>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Segoe"/>
            </a:endParaRPr>
          </a:p>
        </p:txBody>
      </p:sp>
      <p:grpSp>
        <p:nvGrpSpPr>
          <p:cNvPr id="3" name="Group 53"/>
          <p:cNvGrpSpPr>
            <a:grpSpLocks/>
          </p:cNvGrpSpPr>
          <p:nvPr/>
        </p:nvGrpSpPr>
        <p:grpSpPr bwMode="auto">
          <a:xfrm>
            <a:off x="7696200" y="1371600"/>
            <a:ext cx="2743200" cy="3886200"/>
            <a:chOff x="3888" y="864"/>
            <a:chExt cx="1728" cy="2448"/>
          </a:xfrm>
          <a:effectLst/>
        </p:grpSpPr>
        <p:sp>
          <p:nvSpPr>
            <p:cNvPr id="35883" name="Line 52"/>
            <p:cNvSpPr>
              <a:spLocks noChangeShapeType="1"/>
            </p:cNvSpPr>
            <p:nvPr/>
          </p:nvSpPr>
          <p:spPr bwMode="auto">
            <a:xfrm>
              <a:off x="3936" y="1776"/>
              <a:ext cx="624" cy="240"/>
            </a:xfrm>
            <a:prstGeom prst="line">
              <a:avLst/>
            </a:prstGeom>
            <a:solidFill>
              <a:schemeClr val="accent2"/>
            </a:solidFill>
            <a:ln w="304800">
              <a:solidFill>
                <a:srgbClr val="0070C0"/>
              </a:solid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Segoe"/>
              </a:endParaRPr>
            </a:p>
          </p:txBody>
        </p:sp>
        <p:sp>
          <p:nvSpPr>
            <p:cNvPr id="35884" name="Line 50"/>
            <p:cNvSpPr>
              <a:spLocks noChangeShapeType="1"/>
            </p:cNvSpPr>
            <p:nvPr/>
          </p:nvSpPr>
          <p:spPr bwMode="auto">
            <a:xfrm flipV="1">
              <a:off x="4032" y="2352"/>
              <a:ext cx="624" cy="240"/>
            </a:xfrm>
            <a:prstGeom prst="line">
              <a:avLst/>
            </a:prstGeom>
            <a:solidFill>
              <a:schemeClr val="accent2"/>
            </a:solidFill>
            <a:ln w="304800">
              <a:solidFill>
                <a:srgbClr val="0070C0"/>
              </a:solid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Segoe"/>
              </a:endParaRPr>
            </a:p>
          </p:txBody>
        </p:sp>
        <p:sp>
          <p:nvSpPr>
            <p:cNvPr id="35885" name="Oval 48"/>
            <p:cNvSpPr>
              <a:spLocks noChangeArrowheads="1"/>
            </p:cNvSpPr>
            <p:nvPr/>
          </p:nvSpPr>
          <p:spPr bwMode="auto">
            <a:xfrm>
              <a:off x="3888" y="864"/>
              <a:ext cx="192" cy="1056"/>
            </a:xfrm>
            <a:prstGeom prst="ellipse">
              <a:avLst/>
            </a:prstGeom>
            <a:solidFill>
              <a:schemeClr val="accent2"/>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Segoe"/>
              </a:endParaRPr>
            </a:p>
          </p:txBody>
        </p:sp>
        <p:sp>
          <p:nvSpPr>
            <p:cNvPr id="35886" name="Oval 47"/>
            <p:cNvSpPr>
              <a:spLocks noChangeArrowheads="1"/>
            </p:cNvSpPr>
            <p:nvPr/>
          </p:nvSpPr>
          <p:spPr bwMode="auto">
            <a:xfrm>
              <a:off x="3984" y="2448"/>
              <a:ext cx="192" cy="864"/>
            </a:xfrm>
            <a:prstGeom prst="ellipse">
              <a:avLst/>
            </a:prstGeom>
            <a:solidFill>
              <a:schemeClr val="accent2"/>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Segoe"/>
              </a:endParaRPr>
            </a:p>
          </p:txBody>
        </p:sp>
        <p:sp>
          <p:nvSpPr>
            <p:cNvPr id="35887" name="Rectangle 49"/>
            <p:cNvSpPr>
              <a:spLocks noChangeArrowheads="1"/>
            </p:cNvSpPr>
            <p:nvPr/>
          </p:nvSpPr>
          <p:spPr bwMode="auto">
            <a:xfrm>
              <a:off x="4368" y="2016"/>
              <a:ext cx="1248" cy="480"/>
            </a:xfrm>
            <a:prstGeom prst="rect">
              <a:avLst/>
            </a:prstGeom>
            <a:solidFill>
              <a:schemeClr val="accent2"/>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FFFF"/>
                  </a:solidFill>
                  <a:effectLst>
                    <a:outerShdw blurRad="38100" dist="38100" dir="2700000" algn="tl">
                      <a:srgbClr val="000000">
                        <a:alpha val="43137"/>
                      </a:srgbClr>
                    </a:outerShdw>
                  </a:effectLst>
                  <a:latin typeface="Segoe"/>
                </a:rPr>
                <a:t>Indistinguishable</a:t>
              </a:r>
              <a:br>
                <a:rPr lang="en-US" dirty="0">
                  <a:solidFill>
                    <a:srgbClr val="FFFFFF"/>
                  </a:solidFill>
                  <a:effectLst>
                    <a:outerShdw blurRad="38100" dist="38100" dir="2700000" algn="tl">
                      <a:srgbClr val="000000">
                        <a:alpha val="43137"/>
                      </a:srgbClr>
                    </a:outerShdw>
                  </a:effectLst>
                  <a:latin typeface="Segoe"/>
                </a:rPr>
              </a:br>
              <a:r>
                <a:rPr lang="en-US" dirty="0">
                  <a:solidFill>
                    <a:srgbClr val="FFFFFF"/>
                  </a:solidFill>
                  <a:effectLst>
                    <a:outerShdw blurRad="38100" dist="38100" dir="2700000" algn="tl">
                      <a:srgbClr val="000000">
                        <a:alpha val="43137"/>
                      </a:srgbClr>
                    </a:outerShdw>
                  </a:effectLst>
                  <a:latin typeface="Segoe"/>
                </a:rPr>
                <a:t>behavior!!!</a:t>
              </a:r>
            </a:p>
          </p:txBody>
        </p:sp>
      </p:grpSp>
      <p:sp>
        <p:nvSpPr>
          <p:cNvPr id="35845" name="Rectangle 2"/>
          <p:cNvSpPr>
            <a:spLocks noGrp="1" noChangeArrowheads="1"/>
          </p:cNvSpPr>
          <p:nvPr>
            <p:ph type="title"/>
          </p:nvPr>
        </p:nvSpPr>
        <p:spPr>
          <a:xfrm>
            <a:off x="1981200" y="76200"/>
            <a:ext cx="8229600" cy="1143000"/>
          </a:xfrm>
        </p:spPr>
        <p:txBody>
          <a:bodyPr/>
          <a:lstStyle/>
          <a:p>
            <a:pPr eaLnBrk="1" hangingPunct="1"/>
            <a:r>
              <a:rPr lang="en-US" dirty="0"/>
              <a:t>Screw-Ups and Apologies</a:t>
            </a:r>
          </a:p>
        </p:txBody>
      </p:sp>
      <p:pic>
        <p:nvPicPr>
          <p:cNvPr id="35846" name="Picture 7" descr="j0195384"/>
          <p:cNvPicPr>
            <a:picLocks noChangeAspect="1" noChangeArrowheads="1"/>
          </p:cNvPicPr>
          <p:nvPr/>
        </p:nvPicPr>
        <p:blipFill>
          <a:blip r:embed="rId2"/>
          <a:srcRect/>
          <a:stretch>
            <a:fillRect/>
          </a:stretch>
        </p:blipFill>
        <p:spPr bwMode="auto">
          <a:xfrm>
            <a:off x="8305801" y="1219201"/>
            <a:ext cx="1795463" cy="1833563"/>
          </a:xfrm>
          <a:prstGeom prst="rect">
            <a:avLst/>
          </a:prstGeom>
          <a:noFill/>
          <a:ln w="9525">
            <a:noFill/>
            <a:miter lim="800000"/>
            <a:headEnd/>
            <a:tailEnd/>
          </a:ln>
        </p:spPr>
      </p:pic>
      <p:grpSp>
        <p:nvGrpSpPr>
          <p:cNvPr id="4" name="Group 14"/>
          <p:cNvGrpSpPr>
            <a:grpSpLocks/>
          </p:cNvGrpSpPr>
          <p:nvPr/>
        </p:nvGrpSpPr>
        <p:grpSpPr bwMode="auto">
          <a:xfrm>
            <a:off x="2209800" y="1295400"/>
            <a:ext cx="6038850" cy="1485900"/>
            <a:chOff x="468" y="912"/>
            <a:chExt cx="3804" cy="936"/>
          </a:xfrm>
        </p:grpSpPr>
        <p:sp>
          <p:nvSpPr>
            <p:cNvPr id="35881" name="Freeform 8"/>
            <p:cNvSpPr>
              <a:spLocks/>
            </p:cNvSpPr>
            <p:nvPr/>
          </p:nvSpPr>
          <p:spPr bwMode="auto">
            <a:xfrm>
              <a:off x="468" y="980"/>
              <a:ext cx="3804" cy="868"/>
            </a:xfrm>
            <a:custGeom>
              <a:avLst/>
              <a:gdLst>
                <a:gd name="T0" fmla="*/ 0 w 3804"/>
                <a:gd name="T1" fmla="*/ 868 h 868"/>
                <a:gd name="T2" fmla="*/ 636 w 3804"/>
                <a:gd name="T3" fmla="*/ 124 h 868"/>
                <a:gd name="T4" fmla="*/ 3804 w 3804"/>
                <a:gd name="T5" fmla="*/ 124 h 868"/>
                <a:gd name="T6" fmla="*/ 0 60000 65536"/>
                <a:gd name="T7" fmla="*/ 0 60000 65536"/>
                <a:gd name="T8" fmla="*/ 0 60000 65536"/>
                <a:gd name="T9" fmla="*/ 0 w 3804"/>
                <a:gd name="T10" fmla="*/ 0 h 868"/>
                <a:gd name="T11" fmla="*/ 3804 w 3804"/>
                <a:gd name="T12" fmla="*/ 868 h 868"/>
              </a:gdLst>
              <a:ahLst/>
              <a:cxnLst>
                <a:cxn ang="T6">
                  <a:pos x="T0" y="T1"/>
                </a:cxn>
                <a:cxn ang="T7">
                  <a:pos x="T2" y="T3"/>
                </a:cxn>
                <a:cxn ang="T8">
                  <a:pos x="T4" y="T5"/>
                </a:cxn>
              </a:cxnLst>
              <a:rect l="T9" t="T10" r="T11" b="T12"/>
              <a:pathLst>
                <a:path w="3804" h="868">
                  <a:moveTo>
                    <a:pt x="0" y="868"/>
                  </a:moveTo>
                  <a:cubicBezTo>
                    <a:pt x="106" y="746"/>
                    <a:pt x="2" y="248"/>
                    <a:pt x="636" y="124"/>
                  </a:cubicBezTo>
                  <a:cubicBezTo>
                    <a:pt x="1270" y="0"/>
                    <a:pt x="2532" y="100"/>
                    <a:pt x="3804" y="124"/>
                  </a:cubicBezTo>
                </a:path>
              </a:pathLst>
            </a:custGeom>
            <a:noFill/>
            <a:ln w="76200">
              <a:solidFill>
                <a:schemeClr val="bg2"/>
              </a:solidFill>
              <a:headEnd type="none" w="med" len="med"/>
              <a:tailEnd type="triangle" w="med" len="med"/>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ffectLst>
                  <a:outerShdw blurRad="38100" dist="38100" dir="2700000" algn="tl">
                    <a:srgbClr val="000000">
                      <a:alpha val="43137"/>
                    </a:srgbClr>
                  </a:outerShdw>
                </a:effectLst>
                <a:latin typeface="Segoe"/>
              </a:endParaRPr>
            </a:p>
          </p:txBody>
        </p:sp>
        <p:sp>
          <p:nvSpPr>
            <p:cNvPr id="35882" name="AutoShape 6"/>
            <p:cNvSpPr>
              <a:spLocks noChangeArrowheads="1"/>
            </p:cNvSpPr>
            <p:nvPr/>
          </p:nvSpPr>
          <p:spPr bwMode="auto">
            <a:xfrm>
              <a:off x="2160" y="912"/>
              <a:ext cx="1680" cy="432"/>
            </a:xfrm>
            <a:prstGeom prst="roundRect">
              <a:avLst>
                <a:gd name="adj" fmla="val 16667"/>
              </a:avLst>
            </a:prstGeom>
            <a:solidFill>
              <a:schemeClr val="tx2"/>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FFFF"/>
                  </a:solidFill>
                  <a:effectLst>
                    <a:outerShdw blurRad="38100" dist="38100" dir="2700000" algn="tl">
                      <a:srgbClr val="000000">
                        <a:alpha val="43137"/>
                      </a:srgbClr>
                    </a:outerShdw>
                  </a:effectLst>
                  <a:latin typeface="Segoe"/>
                </a:rPr>
                <a:t>I guess I can ship that</a:t>
              </a:r>
              <a:br>
                <a:rPr lang="en-US" dirty="0">
                  <a:solidFill>
                    <a:srgbClr val="FFFFFF"/>
                  </a:solidFill>
                  <a:effectLst>
                    <a:outerShdw blurRad="38100" dist="38100" dir="2700000" algn="tl">
                      <a:srgbClr val="000000">
                        <a:alpha val="43137"/>
                      </a:srgbClr>
                    </a:outerShdw>
                  </a:effectLst>
                  <a:latin typeface="Segoe"/>
                </a:rPr>
              </a:br>
              <a:r>
                <a:rPr lang="en-US" dirty="0">
                  <a:solidFill>
                    <a:srgbClr val="FFFFFF"/>
                  </a:solidFill>
                  <a:effectLst>
                    <a:outerShdw blurRad="38100" dist="38100" dir="2700000" algn="tl">
                      <a:srgbClr val="000000">
                        <a:alpha val="43137"/>
                      </a:srgbClr>
                    </a:outerShdw>
                  </a:effectLst>
                  <a:latin typeface="Segoe"/>
                </a:rPr>
                <a:t>book on Wednesday…</a:t>
              </a:r>
            </a:p>
          </p:txBody>
        </p:sp>
      </p:grpSp>
      <p:pic>
        <p:nvPicPr>
          <p:cNvPr id="1348613" name="Picture 5" descr="j0187423"/>
          <p:cNvPicPr>
            <a:picLocks noChangeAspect="1" noChangeArrowheads="1"/>
          </p:cNvPicPr>
          <p:nvPr/>
        </p:nvPicPr>
        <p:blipFill>
          <a:blip r:embed="rId3"/>
          <a:srcRect/>
          <a:stretch>
            <a:fillRect/>
          </a:stretch>
        </p:blipFill>
        <p:spPr bwMode="auto">
          <a:xfrm>
            <a:off x="2971801" y="1752600"/>
            <a:ext cx="1103313" cy="1143000"/>
          </a:xfrm>
          <a:prstGeom prst="rect">
            <a:avLst/>
          </a:prstGeom>
          <a:noFill/>
          <a:ln w="9525">
            <a:noFill/>
            <a:miter lim="800000"/>
            <a:headEnd/>
            <a:tailEnd/>
          </a:ln>
        </p:spPr>
      </p:pic>
      <p:sp>
        <p:nvSpPr>
          <p:cNvPr id="35877" name="Line 30"/>
          <p:cNvSpPr>
            <a:spLocks noChangeShapeType="1"/>
          </p:cNvSpPr>
          <p:nvPr/>
        </p:nvSpPr>
        <p:spPr bwMode="auto">
          <a:xfrm>
            <a:off x="3200400" y="4229100"/>
            <a:ext cx="5257800" cy="0"/>
          </a:xfrm>
          <a:prstGeom prst="line">
            <a:avLst/>
          </a:prstGeom>
          <a:solidFill>
            <a:schemeClr val="tx2"/>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Segoe"/>
            </a:endParaRPr>
          </a:p>
        </p:txBody>
      </p:sp>
      <p:grpSp>
        <p:nvGrpSpPr>
          <p:cNvPr id="5" name="Group 46"/>
          <p:cNvGrpSpPr>
            <a:grpSpLocks/>
          </p:cNvGrpSpPr>
          <p:nvPr/>
        </p:nvGrpSpPr>
        <p:grpSpPr bwMode="auto">
          <a:xfrm>
            <a:off x="1676400" y="4110038"/>
            <a:ext cx="8534400" cy="2519362"/>
            <a:chOff x="96" y="2589"/>
            <a:chExt cx="5376" cy="1587"/>
          </a:xfrm>
        </p:grpSpPr>
        <p:grpSp>
          <p:nvGrpSpPr>
            <p:cNvPr id="6" name="Group 43"/>
            <p:cNvGrpSpPr>
              <a:grpSpLocks/>
            </p:cNvGrpSpPr>
            <p:nvPr/>
          </p:nvGrpSpPr>
          <p:grpSpPr bwMode="auto">
            <a:xfrm>
              <a:off x="4320" y="2589"/>
              <a:ext cx="1152" cy="627"/>
              <a:chOff x="4320" y="2589"/>
              <a:chExt cx="1152" cy="627"/>
            </a:xfrm>
          </p:grpSpPr>
          <p:pic>
            <p:nvPicPr>
              <p:cNvPr id="35869" name="Picture 18" descr="j0195384"/>
              <p:cNvPicPr>
                <a:picLocks noChangeAspect="1" noChangeArrowheads="1"/>
              </p:cNvPicPr>
              <p:nvPr/>
            </p:nvPicPr>
            <p:blipFill>
              <a:blip r:embed="rId2"/>
              <a:srcRect/>
              <a:stretch>
                <a:fillRect/>
              </a:stretch>
            </p:blipFill>
            <p:spPr bwMode="auto">
              <a:xfrm>
                <a:off x="4320" y="2589"/>
                <a:ext cx="614" cy="627"/>
              </a:xfrm>
              <a:prstGeom prst="rect">
                <a:avLst/>
              </a:prstGeom>
              <a:noFill/>
              <a:ln w="9525">
                <a:noFill/>
                <a:miter lim="800000"/>
                <a:headEnd/>
                <a:tailEnd/>
              </a:ln>
            </p:spPr>
          </p:pic>
          <p:sp>
            <p:nvSpPr>
              <p:cNvPr id="35870" name="Rectangle 19"/>
              <p:cNvSpPr>
                <a:spLocks noChangeArrowheads="1"/>
              </p:cNvSpPr>
              <p:nvPr/>
            </p:nvSpPr>
            <p:spPr bwMode="auto">
              <a:xfrm>
                <a:off x="4848" y="2733"/>
                <a:ext cx="624" cy="288"/>
              </a:xfrm>
              <a:prstGeom prst="rect">
                <a:avLst/>
              </a:prstGeom>
              <a:noFill/>
              <a:ln w="9525">
                <a:noFill/>
                <a:miter lim="800000"/>
                <a:headEnd/>
                <a:tailEnd/>
              </a:ln>
            </p:spPr>
            <p:txBody>
              <a:bodyPr wrap="none" anchor="ctr"/>
              <a:lstStyle/>
              <a:p>
                <a:r>
                  <a:rPr lang="en-US" dirty="0">
                    <a:solidFill>
                      <a:srgbClr val="FFFFFF"/>
                    </a:solidFill>
                    <a:latin typeface="Segoe"/>
                    <a:ea typeface="+mn-ea"/>
                    <a:cs typeface="+mn-cs"/>
                  </a:rPr>
                  <a:t>User 1</a:t>
                </a:r>
              </a:p>
            </p:txBody>
          </p:sp>
        </p:grpSp>
        <p:grpSp>
          <p:nvGrpSpPr>
            <p:cNvPr id="7" name="Group 44"/>
            <p:cNvGrpSpPr>
              <a:grpSpLocks/>
            </p:cNvGrpSpPr>
            <p:nvPr/>
          </p:nvGrpSpPr>
          <p:grpSpPr bwMode="auto">
            <a:xfrm>
              <a:off x="4330" y="3453"/>
              <a:ext cx="1142" cy="627"/>
              <a:chOff x="4330" y="3453"/>
              <a:chExt cx="1142" cy="627"/>
            </a:xfrm>
          </p:grpSpPr>
          <p:pic>
            <p:nvPicPr>
              <p:cNvPr id="35867" name="Picture 20" descr="j0195384"/>
              <p:cNvPicPr>
                <a:picLocks noChangeAspect="1" noChangeArrowheads="1"/>
              </p:cNvPicPr>
              <p:nvPr/>
            </p:nvPicPr>
            <p:blipFill>
              <a:blip r:embed="rId2"/>
              <a:srcRect/>
              <a:stretch>
                <a:fillRect/>
              </a:stretch>
            </p:blipFill>
            <p:spPr bwMode="auto">
              <a:xfrm flipH="1">
                <a:off x="4330" y="3453"/>
                <a:ext cx="614" cy="627"/>
              </a:xfrm>
              <a:prstGeom prst="rect">
                <a:avLst/>
              </a:prstGeom>
              <a:noFill/>
              <a:ln w="9525">
                <a:noFill/>
                <a:miter lim="800000"/>
                <a:headEnd/>
                <a:tailEnd/>
              </a:ln>
            </p:spPr>
          </p:pic>
          <p:sp>
            <p:nvSpPr>
              <p:cNvPr id="35868" name="Rectangle 21"/>
              <p:cNvSpPr>
                <a:spLocks noChangeArrowheads="1"/>
              </p:cNvSpPr>
              <p:nvPr/>
            </p:nvSpPr>
            <p:spPr bwMode="auto">
              <a:xfrm>
                <a:off x="4848" y="3504"/>
                <a:ext cx="624" cy="288"/>
              </a:xfrm>
              <a:prstGeom prst="rect">
                <a:avLst/>
              </a:prstGeom>
              <a:noFill/>
              <a:ln w="9525">
                <a:noFill/>
                <a:miter lim="800000"/>
                <a:headEnd/>
                <a:tailEnd/>
              </a:ln>
            </p:spPr>
            <p:txBody>
              <a:bodyPr wrap="none" anchor="ctr"/>
              <a:lstStyle/>
              <a:p>
                <a:r>
                  <a:rPr lang="en-US" dirty="0">
                    <a:solidFill>
                      <a:srgbClr val="FFFFFF"/>
                    </a:solidFill>
                    <a:latin typeface="Segoe"/>
                    <a:ea typeface="+mn-ea"/>
                    <a:cs typeface="+mn-cs"/>
                  </a:rPr>
                  <a:t>User 2</a:t>
                </a:r>
              </a:p>
            </p:txBody>
          </p:sp>
        </p:grpSp>
        <p:grpSp>
          <p:nvGrpSpPr>
            <p:cNvPr id="8" name="Group 45"/>
            <p:cNvGrpSpPr>
              <a:grpSpLocks/>
            </p:cNvGrpSpPr>
            <p:nvPr/>
          </p:nvGrpSpPr>
          <p:grpSpPr bwMode="auto">
            <a:xfrm>
              <a:off x="96" y="2592"/>
              <a:ext cx="1056" cy="1584"/>
              <a:chOff x="96" y="2592"/>
              <a:chExt cx="1056" cy="1584"/>
            </a:xfrm>
          </p:grpSpPr>
          <p:grpSp>
            <p:nvGrpSpPr>
              <p:cNvPr id="9" name="Group 23"/>
              <p:cNvGrpSpPr>
                <a:grpSpLocks/>
              </p:cNvGrpSpPr>
              <p:nvPr/>
            </p:nvGrpSpPr>
            <p:grpSpPr bwMode="auto">
              <a:xfrm>
                <a:off x="96" y="2592"/>
                <a:ext cx="1056" cy="624"/>
                <a:chOff x="96" y="2640"/>
                <a:chExt cx="1056" cy="624"/>
              </a:xfrm>
            </p:grpSpPr>
            <p:sp>
              <p:nvSpPr>
                <p:cNvPr id="35866" name="Rectangle 22"/>
                <p:cNvSpPr>
                  <a:spLocks noChangeArrowheads="1"/>
                </p:cNvSpPr>
                <p:nvPr/>
              </p:nvSpPr>
              <p:spPr bwMode="auto">
                <a:xfrm>
                  <a:off x="96" y="2784"/>
                  <a:ext cx="624" cy="288"/>
                </a:xfrm>
                <a:prstGeom prst="rect">
                  <a:avLst/>
                </a:prstGeom>
                <a:noFill/>
                <a:ln w="9525">
                  <a:noFill/>
                  <a:miter lim="800000"/>
                  <a:headEnd/>
                  <a:tailEnd/>
                </a:ln>
              </p:spPr>
              <p:txBody>
                <a:bodyPr wrap="none" anchor="ctr"/>
                <a:lstStyle/>
                <a:p>
                  <a:r>
                    <a:rPr lang="en-US" dirty="0">
                      <a:solidFill>
                        <a:srgbClr val="FFFFFF"/>
                      </a:solidFill>
                      <a:latin typeface="Segoe"/>
                      <a:ea typeface="+mn-ea"/>
                      <a:cs typeface="+mn-cs"/>
                    </a:rPr>
                    <a:t>Replica 1</a:t>
                  </a:r>
                </a:p>
              </p:txBody>
            </p:sp>
            <p:pic>
              <p:nvPicPr>
                <p:cNvPr id="35865" name="Picture 17" descr="BD18252_"/>
                <p:cNvPicPr>
                  <a:picLocks noChangeAspect="1" noChangeArrowheads="1"/>
                </p:cNvPicPr>
                <p:nvPr/>
              </p:nvPicPr>
              <p:blipFill>
                <a:blip r:embed="rId4"/>
                <a:srcRect/>
                <a:stretch>
                  <a:fillRect/>
                </a:stretch>
              </p:blipFill>
              <p:spPr bwMode="auto">
                <a:xfrm>
                  <a:off x="826" y="2640"/>
                  <a:ext cx="326" cy="624"/>
                </a:xfrm>
                <a:prstGeom prst="rect">
                  <a:avLst/>
                </a:prstGeom>
                <a:noFill/>
                <a:ln w="9525">
                  <a:noFill/>
                  <a:miter lim="800000"/>
                  <a:headEnd/>
                  <a:tailEnd/>
                </a:ln>
              </p:spPr>
            </p:pic>
          </p:grpSp>
          <p:grpSp>
            <p:nvGrpSpPr>
              <p:cNvPr id="10" name="Group 24"/>
              <p:cNvGrpSpPr>
                <a:grpSpLocks/>
              </p:cNvGrpSpPr>
              <p:nvPr/>
            </p:nvGrpSpPr>
            <p:grpSpPr bwMode="auto">
              <a:xfrm>
                <a:off x="96" y="3552"/>
                <a:ext cx="1056" cy="624"/>
                <a:chOff x="96" y="2640"/>
                <a:chExt cx="1056" cy="624"/>
              </a:xfrm>
            </p:grpSpPr>
            <p:pic>
              <p:nvPicPr>
                <p:cNvPr id="35863" name="Picture 25" descr="BD18252_"/>
                <p:cNvPicPr>
                  <a:picLocks noChangeAspect="1" noChangeArrowheads="1"/>
                </p:cNvPicPr>
                <p:nvPr/>
              </p:nvPicPr>
              <p:blipFill>
                <a:blip r:embed="rId4"/>
                <a:srcRect/>
                <a:stretch>
                  <a:fillRect/>
                </a:stretch>
              </p:blipFill>
              <p:spPr bwMode="auto">
                <a:xfrm>
                  <a:off x="826" y="2640"/>
                  <a:ext cx="326" cy="624"/>
                </a:xfrm>
                <a:prstGeom prst="rect">
                  <a:avLst/>
                </a:prstGeom>
                <a:noFill/>
                <a:ln w="9525">
                  <a:noFill/>
                  <a:miter lim="800000"/>
                  <a:headEnd/>
                  <a:tailEnd/>
                </a:ln>
              </p:spPr>
            </p:pic>
            <p:sp>
              <p:nvSpPr>
                <p:cNvPr id="35864" name="Rectangle 26"/>
                <p:cNvSpPr>
                  <a:spLocks noChangeArrowheads="1"/>
                </p:cNvSpPr>
                <p:nvPr/>
              </p:nvSpPr>
              <p:spPr bwMode="auto">
                <a:xfrm>
                  <a:off x="96" y="2784"/>
                  <a:ext cx="624" cy="288"/>
                </a:xfrm>
                <a:prstGeom prst="rect">
                  <a:avLst/>
                </a:prstGeom>
                <a:noFill/>
                <a:ln w="9525">
                  <a:noFill/>
                  <a:miter lim="800000"/>
                  <a:headEnd/>
                  <a:tailEnd/>
                </a:ln>
              </p:spPr>
              <p:txBody>
                <a:bodyPr wrap="none" anchor="ctr"/>
                <a:lstStyle/>
                <a:p>
                  <a:r>
                    <a:rPr lang="en-US" dirty="0">
                      <a:solidFill>
                        <a:srgbClr val="FFFFFF"/>
                      </a:solidFill>
                      <a:latin typeface="Segoe"/>
                      <a:ea typeface="+mn-ea"/>
                      <a:cs typeface="+mn-cs"/>
                    </a:rPr>
                    <a:t>Replica 2</a:t>
                  </a:r>
                </a:p>
              </p:txBody>
            </p:sp>
          </p:grpSp>
        </p:grpSp>
      </p:grpSp>
      <p:grpSp>
        <p:nvGrpSpPr>
          <p:cNvPr id="11" name="Group 53"/>
          <p:cNvGrpSpPr/>
          <p:nvPr/>
        </p:nvGrpSpPr>
        <p:grpSpPr>
          <a:xfrm>
            <a:off x="2362200" y="2628900"/>
            <a:ext cx="5924550" cy="800100"/>
            <a:chOff x="838200" y="2628900"/>
            <a:chExt cx="5924550" cy="800100"/>
          </a:xfrm>
        </p:grpSpPr>
        <p:sp>
          <p:nvSpPr>
            <p:cNvPr id="55" name="Freeform 10"/>
            <p:cNvSpPr>
              <a:spLocks/>
            </p:cNvSpPr>
            <p:nvPr/>
          </p:nvSpPr>
          <p:spPr bwMode="auto">
            <a:xfrm>
              <a:off x="838200" y="2628900"/>
              <a:ext cx="5924550" cy="590550"/>
            </a:xfrm>
            <a:custGeom>
              <a:avLst/>
              <a:gdLst>
                <a:gd name="T0" fmla="*/ 0 w 3732"/>
                <a:gd name="T1" fmla="*/ 168 h 372"/>
                <a:gd name="T2" fmla="*/ 768 w 3732"/>
                <a:gd name="T3" fmla="*/ 348 h 372"/>
                <a:gd name="T4" fmla="*/ 2916 w 3732"/>
                <a:gd name="T5" fmla="*/ 312 h 372"/>
                <a:gd name="T6" fmla="*/ 3732 w 3732"/>
                <a:gd name="T7" fmla="*/ 0 h 372"/>
                <a:gd name="T8" fmla="*/ 0 60000 65536"/>
                <a:gd name="T9" fmla="*/ 0 60000 65536"/>
                <a:gd name="T10" fmla="*/ 0 60000 65536"/>
                <a:gd name="T11" fmla="*/ 0 60000 65536"/>
                <a:gd name="T12" fmla="*/ 0 w 3732"/>
                <a:gd name="T13" fmla="*/ 0 h 372"/>
                <a:gd name="T14" fmla="*/ 3732 w 3732"/>
                <a:gd name="T15" fmla="*/ 372 h 372"/>
              </a:gdLst>
              <a:ahLst/>
              <a:cxnLst>
                <a:cxn ang="T8">
                  <a:pos x="T0" y="T1"/>
                </a:cxn>
                <a:cxn ang="T9">
                  <a:pos x="T2" y="T3"/>
                </a:cxn>
                <a:cxn ang="T10">
                  <a:pos x="T4" y="T5"/>
                </a:cxn>
                <a:cxn ang="T11">
                  <a:pos x="T6" y="T7"/>
                </a:cxn>
              </a:cxnLst>
              <a:rect l="T12" t="T13" r="T14" b="T15"/>
              <a:pathLst>
                <a:path w="3732" h="372">
                  <a:moveTo>
                    <a:pt x="0" y="168"/>
                  </a:moveTo>
                  <a:cubicBezTo>
                    <a:pt x="128" y="198"/>
                    <a:pt x="282" y="324"/>
                    <a:pt x="768" y="348"/>
                  </a:cubicBezTo>
                  <a:cubicBezTo>
                    <a:pt x="1254" y="372"/>
                    <a:pt x="2422" y="370"/>
                    <a:pt x="2916" y="312"/>
                  </a:cubicBezTo>
                  <a:cubicBezTo>
                    <a:pt x="3410" y="254"/>
                    <a:pt x="3562" y="65"/>
                    <a:pt x="3732" y="0"/>
                  </a:cubicBezTo>
                </a:path>
              </a:pathLst>
            </a:custGeom>
            <a:noFill/>
            <a:ln w="76200">
              <a:solidFill>
                <a:schemeClr val="bg2"/>
              </a:solidFill>
              <a:headEnd type="none" w="med" len="med"/>
              <a:tailEnd type="triangle" w="med" len="med"/>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ffectLst>
                  <a:outerShdw blurRad="38100" dist="38100" dir="2700000" algn="tl">
                    <a:srgbClr val="000000">
                      <a:alpha val="43137"/>
                    </a:srgbClr>
                  </a:outerShdw>
                </a:effectLst>
                <a:latin typeface="Segoe"/>
              </a:endParaRPr>
            </a:p>
          </p:txBody>
        </p:sp>
        <p:sp>
          <p:nvSpPr>
            <p:cNvPr id="56" name="AutoShape 11"/>
            <p:cNvSpPr>
              <a:spLocks noChangeArrowheads="1"/>
            </p:cNvSpPr>
            <p:nvPr/>
          </p:nvSpPr>
          <p:spPr bwMode="auto">
            <a:xfrm>
              <a:off x="3429000" y="2743200"/>
              <a:ext cx="2667000" cy="685800"/>
            </a:xfrm>
            <a:prstGeom prst="roundRect">
              <a:avLst>
                <a:gd name="adj" fmla="val 16667"/>
              </a:avLst>
            </a:prstGeom>
            <a:solidFill>
              <a:schemeClr val="tx2"/>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FFFF"/>
                  </a:solidFill>
                  <a:effectLst>
                    <a:outerShdw blurRad="38100" dist="38100" dir="2700000" algn="tl">
                      <a:srgbClr val="000000">
                        <a:alpha val="43137"/>
                      </a:srgbClr>
                    </a:outerShdw>
                  </a:effectLst>
                  <a:latin typeface="Segoe"/>
                </a:rPr>
                <a:t>Sorry!!!   Current guess</a:t>
              </a:r>
              <a:br>
                <a:rPr lang="en-US" dirty="0">
                  <a:solidFill>
                    <a:srgbClr val="FFFFFF"/>
                  </a:solidFill>
                  <a:effectLst>
                    <a:outerShdw blurRad="38100" dist="38100" dir="2700000" algn="tl">
                      <a:srgbClr val="000000">
                        <a:alpha val="43137"/>
                      </a:srgbClr>
                    </a:outerShdw>
                  </a:effectLst>
                  <a:latin typeface="Segoe"/>
                </a:rPr>
              </a:br>
              <a:r>
                <a:rPr lang="en-US" dirty="0">
                  <a:solidFill>
                    <a:srgbClr val="FFFFFF"/>
                  </a:solidFill>
                  <a:effectLst>
                    <a:outerShdw blurRad="38100" dist="38100" dir="2700000" algn="tl">
                      <a:srgbClr val="000000">
                        <a:alpha val="43137"/>
                      </a:srgbClr>
                    </a:outerShdw>
                  </a:effectLst>
                  <a:latin typeface="Segoe"/>
                </a:rPr>
                <a:t>is next month!</a:t>
              </a:r>
            </a:p>
          </p:txBody>
        </p:sp>
      </p:grpSp>
      <p:pic>
        <p:nvPicPr>
          <p:cNvPr id="35851" name="Picture 4" descr="BD18252_"/>
          <p:cNvPicPr>
            <a:picLocks noChangeAspect="1" noChangeArrowheads="1"/>
          </p:cNvPicPr>
          <p:nvPr/>
        </p:nvPicPr>
        <p:blipFill>
          <a:blip r:embed="rId4"/>
          <a:srcRect/>
          <a:stretch>
            <a:fillRect/>
          </a:stretch>
        </p:blipFill>
        <p:spPr bwMode="auto">
          <a:xfrm>
            <a:off x="2133600" y="2252664"/>
            <a:ext cx="654050" cy="1252537"/>
          </a:xfrm>
          <a:prstGeom prst="rect">
            <a:avLst/>
          </a:prstGeom>
          <a:noFill/>
          <a:ln w="9525">
            <a:noFill/>
            <a:miter lim="800000"/>
            <a:headEnd/>
            <a:tailEnd/>
          </a:ln>
        </p:spPr>
      </p:pic>
      <p:grpSp>
        <p:nvGrpSpPr>
          <p:cNvPr id="12" name="Group 61"/>
          <p:cNvGrpSpPr/>
          <p:nvPr/>
        </p:nvGrpSpPr>
        <p:grpSpPr>
          <a:xfrm>
            <a:off x="3195654" y="3886200"/>
            <a:ext cx="5257800" cy="685800"/>
            <a:chOff x="1671654" y="3886200"/>
            <a:chExt cx="5257800" cy="685800"/>
          </a:xfrm>
        </p:grpSpPr>
        <p:sp>
          <p:nvSpPr>
            <p:cNvPr id="63" name="Line 41"/>
            <p:cNvSpPr>
              <a:spLocks noChangeShapeType="1"/>
            </p:cNvSpPr>
            <p:nvPr/>
          </p:nvSpPr>
          <p:spPr bwMode="auto">
            <a:xfrm>
              <a:off x="1671654" y="4240218"/>
              <a:ext cx="5257800" cy="0"/>
            </a:xfrm>
            <a:prstGeom prst="line">
              <a:avLst/>
            </a:prstGeom>
            <a:noFill/>
            <a:ln w="76200">
              <a:solidFill>
                <a:schemeClr val="bg2"/>
              </a:solidFill>
              <a:headEnd type="none" w="med" len="med"/>
              <a:tailEnd type="triangle" w="med" len="med"/>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ffectLst>
                  <a:outerShdw blurRad="38100" dist="38100" dir="2700000" algn="tl">
                    <a:srgbClr val="000000">
                      <a:alpha val="43137"/>
                    </a:srgbClr>
                  </a:outerShdw>
                </a:effectLst>
                <a:latin typeface="Segoe"/>
              </a:endParaRPr>
            </a:p>
          </p:txBody>
        </p:sp>
        <p:sp>
          <p:nvSpPr>
            <p:cNvPr id="64" name="AutoShape 29"/>
            <p:cNvSpPr>
              <a:spLocks noChangeArrowheads="1"/>
            </p:cNvSpPr>
            <p:nvPr/>
          </p:nvSpPr>
          <p:spPr bwMode="auto">
            <a:xfrm>
              <a:off x="3524250" y="3886200"/>
              <a:ext cx="2667000" cy="685800"/>
            </a:xfrm>
            <a:prstGeom prst="roundRect">
              <a:avLst>
                <a:gd name="adj" fmla="val 16667"/>
              </a:avLst>
            </a:prstGeom>
            <a:solidFill>
              <a:schemeClr val="tx2"/>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FFFF"/>
                  </a:solidFill>
                  <a:effectLst>
                    <a:outerShdw blurRad="38100" dist="38100" dir="2700000" algn="tl">
                      <a:srgbClr val="000000">
                        <a:alpha val="43137"/>
                      </a:srgbClr>
                    </a:outerShdw>
                  </a:effectLst>
                  <a:latin typeface="Segoe"/>
                </a:rPr>
                <a:t>I guess I can ship that</a:t>
              </a:r>
              <a:br>
                <a:rPr lang="en-US" dirty="0">
                  <a:solidFill>
                    <a:srgbClr val="FFFFFF"/>
                  </a:solidFill>
                  <a:effectLst>
                    <a:outerShdw blurRad="38100" dist="38100" dir="2700000" algn="tl">
                      <a:srgbClr val="000000">
                        <a:alpha val="43137"/>
                      </a:srgbClr>
                    </a:outerShdw>
                  </a:effectLst>
                  <a:latin typeface="Segoe"/>
                </a:rPr>
              </a:br>
              <a:r>
                <a:rPr lang="en-US" dirty="0">
                  <a:solidFill>
                    <a:srgbClr val="FFFFFF"/>
                  </a:solidFill>
                  <a:effectLst>
                    <a:outerShdw blurRad="38100" dist="38100" dir="2700000" algn="tl">
                      <a:srgbClr val="000000">
                        <a:alpha val="43137"/>
                      </a:srgbClr>
                    </a:outerShdw>
                  </a:effectLst>
                  <a:latin typeface="Segoe"/>
                </a:rPr>
                <a:t>book on Wednesday…</a:t>
              </a:r>
            </a:p>
          </p:txBody>
        </p:sp>
      </p:grpSp>
      <p:grpSp>
        <p:nvGrpSpPr>
          <p:cNvPr id="13" name="Group 64"/>
          <p:cNvGrpSpPr/>
          <p:nvPr/>
        </p:nvGrpSpPr>
        <p:grpSpPr>
          <a:xfrm>
            <a:off x="3200400" y="4648200"/>
            <a:ext cx="5257800" cy="685800"/>
            <a:chOff x="1676400" y="4648200"/>
            <a:chExt cx="5257800" cy="685800"/>
          </a:xfrm>
        </p:grpSpPr>
        <p:sp>
          <p:nvSpPr>
            <p:cNvPr id="66" name="Line 41"/>
            <p:cNvSpPr>
              <a:spLocks noChangeShapeType="1"/>
            </p:cNvSpPr>
            <p:nvPr/>
          </p:nvSpPr>
          <p:spPr bwMode="auto">
            <a:xfrm>
              <a:off x="1676400" y="5000636"/>
              <a:ext cx="5257800" cy="0"/>
            </a:xfrm>
            <a:prstGeom prst="line">
              <a:avLst/>
            </a:prstGeom>
            <a:noFill/>
            <a:ln w="76200">
              <a:solidFill>
                <a:schemeClr val="bg2"/>
              </a:solidFill>
              <a:headEnd type="none" w="med" len="med"/>
              <a:tailEnd type="triangle" w="med" len="med"/>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Segoe"/>
              </a:endParaRPr>
            </a:p>
          </p:txBody>
        </p:sp>
        <p:sp>
          <p:nvSpPr>
            <p:cNvPr id="67" name="AutoShape 42"/>
            <p:cNvSpPr>
              <a:spLocks noChangeArrowheads="1"/>
            </p:cNvSpPr>
            <p:nvPr/>
          </p:nvSpPr>
          <p:spPr bwMode="auto">
            <a:xfrm>
              <a:off x="3524250" y="4648200"/>
              <a:ext cx="2667000" cy="685800"/>
            </a:xfrm>
            <a:prstGeom prst="roundRect">
              <a:avLst>
                <a:gd name="adj" fmla="val 16667"/>
              </a:avLst>
            </a:prstGeom>
            <a:solidFill>
              <a:schemeClr val="tx2"/>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FFFF"/>
                  </a:solidFill>
                  <a:effectLst>
                    <a:outerShdw blurRad="38100" dist="38100" dir="2700000" algn="tl">
                      <a:srgbClr val="000000">
                        <a:alpha val="43137"/>
                      </a:srgbClr>
                    </a:outerShdw>
                  </a:effectLst>
                  <a:latin typeface="Segoe"/>
                </a:rPr>
                <a:t>Sorry!!!   Current guess</a:t>
              </a:r>
              <a:br>
                <a:rPr lang="en-US" dirty="0">
                  <a:solidFill>
                    <a:srgbClr val="FFFFFF"/>
                  </a:solidFill>
                  <a:effectLst>
                    <a:outerShdw blurRad="38100" dist="38100" dir="2700000" algn="tl">
                      <a:srgbClr val="000000">
                        <a:alpha val="43137"/>
                      </a:srgbClr>
                    </a:outerShdw>
                  </a:effectLst>
                  <a:latin typeface="Segoe"/>
                </a:rPr>
              </a:br>
              <a:r>
                <a:rPr lang="en-US" dirty="0">
                  <a:solidFill>
                    <a:srgbClr val="FFFFFF"/>
                  </a:solidFill>
                  <a:effectLst>
                    <a:outerShdw blurRad="38100" dist="38100" dir="2700000" algn="tl">
                      <a:srgbClr val="000000">
                        <a:alpha val="43137"/>
                      </a:srgbClr>
                    </a:outerShdw>
                  </a:effectLst>
                  <a:latin typeface="Segoe"/>
                </a:rPr>
                <a:t>is next month!</a:t>
              </a:r>
            </a:p>
          </p:txBody>
        </p:sp>
      </p:grpSp>
      <p:grpSp>
        <p:nvGrpSpPr>
          <p:cNvPr id="14" name="Group 67"/>
          <p:cNvGrpSpPr/>
          <p:nvPr/>
        </p:nvGrpSpPr>
        <p:grpSpPr>
          <a:xfrm>
            <a:off x="3200400" y="5100638"/>
            <a:ext cx="3733800" cy="920750"/>
            <a:chOff x="1676400" y="5100638"/>
            <a:chExt cx="3733800" cy="920750"/>
          </a:xfrm>
        </p:grpSpPr>
        <p:sp>
          <p:nvSpPr>
            <p:cNvPr id="69" name="Arc 36"/>
            <p:cNvSpPr>
              <a:spLocks/>
            </p:cNvSpPr>
            <p:nvPr/>
          </p:nvSpPr>
          <p:spPr bwMode="auto">
            <a:xfrm flipV="1">
              <a:off x="1676400" y="5100638"/>
              <a:ext cx="914400" cy="920750"/>
            </a:xfrm>
            <a:custGeom>
              <a:avLst/>
              <a:gdLst>
                <a:gd name="T0" fmla="*/ 0 w 21600"/>
                <a:gd name="T1" fmla="*/ 0 h 43197"/>
                <a:gd name="T2" fmla="*/ 0 w 21600"/>
                <a:gd name="T3" fmla="*/ 0 h 43197"/>
                <a:gd name="T4" fmla="*/ 0 w 21600"/>
                <a:gd name="T5" fmla="*/ 0 h 43197"/>
                <a:gd name="T6" fmla="*/ 0 60000 65536"/>
                <a:gd name="T7" fmla="*/ 0 60000 65536"/>
                <a:gd name="T8" fmla="*/ 0 60000 65536"/>
                <a:gd name="T9" fmla="*/ 0 w 21600"/>
                <a:gd name="T10" fmla="*/ 0 h 43197"/>
                <a:gd name="T11" fmla="*/ 21600 w 21600"/>
                <a:gd name="T12" fmla="*/ 43197 h 43197"/>
              </a:gdLst>
              <a:ahLst/>
              <a:cxnLst>
                <a:cxn ang="T6">
                  <a:pos x="T0" y="T1"/>
                </a:cxn>
                <a:cxn ang="T7">
                  <a:pos x="T2" y="T3"/>
                </a:cxn>
                <a:cxn ang="T8">
                  <a:pos x="T4" y="T5"/>
                </a:cxn>
              </a:cxnLst>
              <a:rect l="T9" t="T10" r="T11" b="T12"/>
              <a:pathLst>
                <a:path w="21600" h="43197" fill="none" extrusionOk="0">
                  <a:moveTo>
                    <a:pt x="-1" y="0"/>
                  </a:moveTo>
                  <a:cubicBezTo>
                    <a:pt x="11929" y="0"/>
                    <a:pt x="21600" y="9670"/>
                    <a:pt x="21600" y="21600"/>
                  </a:cubicBezTo>
                  <a:cubicBezTo>
                    <a:pt x="21600" y="33400"/>
                    <a:pt x="12129" y="43017"/>
                    <a:pt x="330" y="43197"/>
                  </a:cubicBezTo>
                </a:path>
                <a:path w="21600" h="43197" stroke="0" extrusionOk="0">
                  <a:moveTo>
                    <a:pt x="-1" y="0"/>
                  </a:moveTo>
                  <a:cubicBezTo>
                    <a:pt x="11929" y="0"/>
                    <a:pt x="21600" y="9670"/>
                    <a:pt x="21600" y="21600"/>
                  </a:cubicBezTo>
                  <a:cubicBezTo>
                    <a:pt x="21600" y="33400"/>
                    <a:pt x="12129" y="43017"/>
                    <a:pt x="330" y="43197"/>
                  </a:cubicBezTo>
                  <a:lnTo>
                    <a:pt x="0" y="21600"/>
                  </a:lnTo>
                  <a:close/>
                </a:path>
              </a:pathLst>
            </a:custGeom>
            <a:noFill/>
            <a:ln w="76200">
              <a:solidFill>
                <a:schemeClr val="bg2"/>
              </a:solidFill>
              <a:headEnd type="none" w="med" len="med"/>
              <a:tailEnd type="triangle" w="med" len="med"/>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ffectLst>
                  <a:outerShdw blurRad="38100" dist="38100" dir="2700000" algn="tl">
                    <a:srgbClr val="000000">
                      <a:alpha val="43137"/>
                    </a:srgbClr>
                  </a:outerShdw>
                </a:effectLst>
                <a:latin typeface="Segoe"/>
              </a:endParaRPr>
            </a:p>
          </p:txBody>
        </p:sp>
        <p:sp>
          <p:nvSpPr>
            <p:cNvPr id="70" name="AutoShape 35"/>
            <p:cNvSpPr>
              <a:spLocks noChangeArrowheads="1"/>
            </p:cNvSpPr>
            <p:nvPr/>
          </p:nvSpPr>
          <p:spPr bwMode="auto">
            <a:xfrm>
              <a:off x="1981200" y="5486401"/>
              <a:ext cx="3429000" cy="381000"/>
            </a:xfrm>
            <a:prstGeom prst="roundRect">
              <a:avLst>
                <a:gd name="adj" fmla="val 16667"/>
              </a:avLst>
            </a:prstGeom>
            <a:solidFill>
              <a:schemeClr val="tx2"/>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FFFF"/>
                  </a:solidFill>
                  <a:effectLst>
                    <a:outerShdw blurRad="38100" dist="38100" dir="2700000" algn="tl">
                      <a:srgbClr val="000000">
                        <a:alpha val="43137"/>
                      </a:srgbClr>
                    </a:outerShdw>
                  </a:effectLst>
                  <a:latin typeface="Segoe"/>
                </a:rPr>
                <a:t>I guessed I would ship the book</a:t>
              </a:r>
            </a:p>
          </p:txBody>
        </p:sp>
      </p:grpSp>
      <p:grpSp>
        <p:nvGrpSpPr>
          <p:cNvPr id="15" name="Group 70"/>
          <p:cNvGrpSpPr/>
          <p:nvPr/>
        </p:nvGrpSpPr>
        <p:grpSpPr>
          <a:xfrm>
            <a:off x="3200400" y="5943600"/>
            <a:ext cx="5257800" cy="685800"/>
            <a:chOff x="1676400" y="5943600"/>
            <a:chExt cx="5257800" cy="685800"/>
          </a:xfrm>
        </p:grpSpPr>
        <p:sp>
          <p:nvSpPr>
            <p:cNvPr id="72" name="Line 33"/>
            <p:cNvSpPr>
              <a:spLocks noChangeShapeType="1"/>
            </p:cNvSpPr>
            <p:nvPr/>
          </p:nvSpPr>
          <p:spPr bwMode="auto">
            <a:xfrm>
              <a:off x="1676400" y="6286500"/>
              <a:ext cx="5257800" cy="0"/>
            </a:xfrm>
            <a:prstGeom prst="line">
              <a:avLst/>
            </a:prstGeom>
            <a:noFill/>
            <a:ln w="76200">
              <a:solidFill>
                <a:schemeClr val="bg2"/>
              </a:solidFill>
              <a:headEnd type="none" w="med" len="med"/>
              <a:tailEnd type="triangle" w="med" len="med"/>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ffectLst>
                  <a:outerShdw blurRad="38100" dist="38100" dir="2700000" algn="tl">
                    <a:srgbClr val="000000">
                      <a:alpha val="43137"/>
                    </a:srgbClr>
                  </a:outerShdw>
                </a:effectLst>
                <a:latin typeface="Segoe"/>
              </a:endParaRPr>
            </a:p>
          </p:txBody>
        </p:sp>
        <p:sp>
          <p:nvSpPr>
            <p:cNvPr id="73" name="AutoShape 34"/>
            <p:cNvSpPr>
              <a:spLocks noChangeArrowheads="1"/>
            </p:cNvSpPr>
            <p:nvPr/>
          </p:nvSpPr>
          <p:spPr bwMode="auto">
            <a:xfrm>
              <a:off x="3524250" y="5943600"/>
              <a:ext cx="2667000" cy="685800"/>
            </a:xfrm>
            <a:prstGeom prst="roundRect">
              <a:avLst>
                <a:gd name="adj" fmla="val 16667"/>
              </a:avLst>
            </a:prstGeom>
            <a:solidFill>
              <a:schemeClr val="tx2"/>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FFFF"/>
                  </a:solidFill>
                  <a:effectLst>
                    <a:outerShdw blurRad="38100" dist="38100" dir="2700000" algn="tl">
                      <a:srgbClr val="000000">
                        <a:alpha val="43137"/>
                      </a:srgbClr>
                    </a:outerShdw>
                  </a:effectLst>
                  <a:latin typeface="Segoe"/>
                </a:rPr>
                <a:t>I guess I can ship that</a:t>
              </a:r>
              <a:br>
                <a:rPr lang="en-US" dirty="0">
                  <a:solidFill>
                    <a:srgbClr val="FFFFFF"/>
                  </a:solidFill>
                  <a:effectLst>
                    <a:outerShdw blurRad="38100" dist="38100" dir="2700000" algn="tl">
                      <a:srgbClr val="000000">
                        <a:alpha val="43137"/>
                      </a:srgbClr>
                    </a:outerShdw>
                  </a:effectLst>
                  <a:latin typeface="Segoe"/>
                </a:rPr>
              </a:br>
              <a:r>
                <a:rPr lang="en-US" dirty="0">
                  <a:solidFill>
                    <a:srgbClr val="FFFFFF"/>
                  </a:solidFill>
                  <a:effectLst>
                    <a:outerShdw blurRad="38100" dist="38100" dir="2700000" algn="tl">
                      <a:srgbClr val="000000">
                        <a:alpha val="43137"/>
                      </a:srgbClr>
                    </a:outerShdw>
                  </a:effectLst>
                  <a:latin typeface="Segoe"/>
                </a:rPr>
                <a:t>book on Wednesday…</a:t>
              </a:r>
            </a:p>
          </p:txBody>
        </p:sp>
      </p:grpSp>
      <p:sp>
        <p:nvSpPr>
          <p:cNvPr id="1348647" name="AutoShape 39"/>
          <p:cNvSpPr>
            <a:spLocks noChangeArrowheads="1"/>
          </p:cNvSpPr>
          <p:nvPr/>
        </p:nvSpPr>
        <p:spPr bwMode="auto">
          <a:xfrm>
            <a:off x="3505200" y="3124200"/>
            <a:ext cx="1371600" cy="1066800"/>
          </a:xfrm>
          <a:prstGeom prst="cloudCallout">
            <a:avLst>
              <a:gd name="adj1" fmla="val -57292"/>
              <a:gd name="adj2" fmla="val 57144"/>
            </a:avLst>
          </a:prstGeom>
          <a:solidFill>
            <a:schemeClr val="bg1"/>
          </a:solidFill>
          <a:ln w="9525">
            <a:solidFill>
              <a:schemeClr val="tx1">
                <a:lumMod val="50000"/>
                <a:lumOff val="50000"/>
              </a:schemeClr>
            </a:solidFill>
            <a:round/>
            <a:headEnd/>
            <a:tailEnd/>
          </a:ln>
        </p:spPr>
        <p:txBody>
          <a:bodyPr/>
          <a:lstStyle/>
          <a:p>
            <a:r>
              <a:rPr lang="en-US" b="1" dirty="0">
                <a:solidFill>
                  <a:srgbClr val="FF0000"/>
                </a:solidFill>
                <a:latin typeface="Segoe"/>
                <a:ea typeface="+mn-ea"/>
                <a:cs typeface="+mn-cs"/>
              </a:rPr>
              <a:t>Oh,</a:t>
            </a:r>
          </a:p>
          <a:p>
            <a:r>
              <a:rPr lang="en-US" b="1" dirty="0">
                <a:solidFill>
                  <a:srgbClr val="FF0000"/>
                </a:solidFill>
                <a:latin typeface="Segoe"/>
                <a:ea typeface="+mn-ea"/>
                <a:cs typeface="+mn-cs"/>
              </a:rPr>
              <a:t>Crap!</a:t>
            </a:r>
          </a:p>
        </p:txBody>
      </p:sp>
      <p:sp>
        <p:nvSpPr>
          <p:cNvPr id="51" name="Slide Number Placeholder 4"/>
          <p:cNvSpPr txBox="1">
            <a:spLocks/>
          </p:cNvSpPr>
          <p:nvPr/>
        </p:nvSpPr>
        <p:spPr>
          <a:xfrm>
            <a:off x="8534400" y="6453212"/>
            <a:ext cx="2133600" cy="476250"/>
          </a:xfrm>
          <a:prstGeom prst="rect">
            <a:avLst/>
          </a:prstGeom>
          <a:noFill/>
        </p:spPr>
        <p:txBody>
          <a:bodyPr/>
          <a:lstStyle/>
          <a:p>
            <a:pPr algn="r">
              <a:defRPr/>
            </a:pPr>
            <a:fld id="{FC0D78D9-EFF8-4758-B1A5-C2F882C5FC48}" type="slidenum">
              <a:rPr lang="en-US">
                <a:solidFill>
                  <a:srgbClr val="A2998A"/>
                </a:solidFill>
                <a:latin typeface="Segoe"/>
                <a:ea typeface="+mn-ea"/>
                <a:cs typeface="+mn-cs"/>
              </a:rPr>
              <a:pPr algn="r">
                <a:defRPr/>
              </a:pPr>
              <a:t>31</a:t>
            </a:fld>
            <a:endParaRPr lang="en-US" dirty="0">
              <a:solidFill>
                <a:srgbClr val="A2998A"/>
              </a:solidFill>
              <a:latin typeface="Segoe"/>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8613"/>
                                        </p:tgtEl>
                                        <p:attrNameLst>
                                          <p:attrName>style.visibility</p:attrName>
                                        </p:attrNameLst>
                                      </p:cBhvr>
                                      <p:to>
                                        <p:strVal val="visible"/>
                                      </p:to>
                                    </p:set>
                                    <p:animEffect transition="in" filter="fade">
                                      <p:cBhvr>
                                        <p:cTn id="12" dur="500"/>
                                        <p:tgtEl>
                                          <p:spTgt spid="134861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500"/>
                            </p:stCondLst>
                            <p:childTnLst>
                              <p:par>
                                <p:cTn id="17" presetID="63" presetClass="path" presetSubtype="0" accel="50000" decel="50000" fill="hold" nodeType="afterEffect">
                                  <p:stCondLst>
                                    <p:cond delay="0"/>
                                  </p:stCondLst>
                                  <p:childTnLst>
                                    <p:animMotion origin="layout" path="M 3.61111E-6 -2.22222E-6 L 0.11475 -0.00555 " pathEditMode="relative" rAng="0" ptsTypes="AA">
                                      <p:cBhvr>
                                        <p:cTn id="18" dur="2000" fill="hold"/>
                                        <p:tgtEl>
                                          <p:spTgt spid="1348613"/>
                                        </p:tgtEl>
                                        <p:attrNameLst>
                                          <p:attrName>ppt_x</p:attrName>
                                          <p:attrName>ppt_y</p:attrName>
                                        </p:attrNameLst>
                                      </p:cBhvr>
                                      <p:rCtr x="5700" y="-30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48624"/>
                                        </p:tgtEl>
                                        <p:attrNameLst>
                                          <p:attrName>style.visibility</p:attrName>
                                        </p:attrNameLst>
                                      </p:cBhvr>
                                      <p:to>
                                        <p:strVal val="visible"/>
                                      </p:to>
                                    </p:set>
                                    <p:animEffect transition="in" filter="fade">
                                      <p:cBhvr>
                                        <p:cTn id="28" dur="2000"/>
                                        <p:tgtEl>
                                          <p:spTgt spid="1348624"/>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20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348647"/>
                                        </p:tgtEl>
                                        <p:attrNameLst>
                                          <p:attrName>style.visibility</p:attrName>
                                        </p:attrNameLst>
                                      </p:cBhvr>
                                      <p:to>
                                        <p:strVal val="visible"/>
                                      </p:to>
                                    </p:set>
                                    <p:animEffect transition="in" filter="fade">
                                      <p:cBhvr>
                                        <p:cTn id="49" dur="1000"/>
                                        <p:tgtEl>
                                          <p:spTgt spid="134864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8624" grpId="0" animBg="1"/>
      <p:bldP spid="1348647"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It’s OK to</a:t>
            </a:r>
            <a:r>
              <a:rPr lang="en-US" baseline="0" dirty="0"/>
              <a:t> be Decisive and Wrong</a:t>
            </a:r>
            <a:endParaRPr lang="en-US" dirty="0"/>
          </a:p>
        </p:txBody>
      </p:sp>
      <p:sp>
        <p:nvSpPr>
          <p:cNvPr id="9" name="Rounded Rectangle 8"/>
          <p:cNvSpPr/>
          <p:nvPr/>
        </p:nvSpPr>
        <p:spPr>
          <a:xfrm>
            <a:off x="2524100" y="1214422"/>
            <a:ext cx="7072362" cy="2643206"/>
          </a:xfrm>
          <a:prstGeom prst="roundRect">
            <a:avLst/>
          </a:prstGeom>
          <a:solidFill>
            <a:schemeClr val="accent4"/>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600" b="1" i="1" dirty="0">
                <a:solidFill>
                  <a:srgbClr val="000000"/>
                </a:solidFill>
                <a:latin typeface="Segoe"/>
              </a:rPr>
              <a:t>Business involves </a:t>
            </a:r>
            <a:br>
              <a:rPr lang="en-US" sz="3600" b="1" i="1" dirty="0">
                <a:solidFill>
                  <a:srgbClr val="000000"/>
                </a:solidFill>
                <a:latin typeface="Segoe"/>
              </a:rPr>
            </a:br>
            <a:r>
              <a:rPr lang="en-US" sz="3600" b="1" i="1" dirty="0">
                <a:solidFill>
                  <a:srgbClr val="000000"/>
                </a:solidFill>
                <a:latin typeface="Segoe"/>
              </a:rPr>
              <a:t>apologizing…</a:t>
            </a:r>
          </a:p>
          <a:p>
            <a:pPr algn="ctr">
              <a:defRPr/>
            </a:pPr>
            <a:r>
              <a:rPr lang="en-US" sz="3600" b="1" i="1" dirty="0">
                <a:solidFill>
                  <a:srgbClr val="000000"/>
                </a:solidFill>
                <a:latin typeface="Segoe"/>
              </a:rPr>
              <a:t>It’s OK to take </a:t>
            </a:r>
            <a:br>
              <a:rPr lang="en-US" sz="3600" b="1" i="1" dirty="0">
                <a:solidFill>
                  <a:srgbClr val="000000"/>
                </a:solidFill>
                <a:latin typeface="Segoe"/>
              </a:rPr>
            </a:br>
            <a:r>
              <a:rPr lang="en-US" sz="3600" b="1" i="1" dirty="0">
                <a:solidFill>
                  <a:srgbClr val="000000"/>
                </a:solidFill>
                <a:latin typeface="Segoe"/>
              </a:rPr>
              <a:t>advantage of that!</a:t>
            </a:r>
          </a:p>
        </p:txBody>
      </p:sp>
      <p:sp>
        <p:nvSpPr>
          <p:cNvPr id="4" name="Rounded Rectangle 3"/>
          <p:cNvSpPr/>
          <p:nvPr/>
        </p:nvSpPr>
        <p:spPr>
          <a:xfrm>
            <a:off x="2524100" y="4071942"/>
            <a:ext cx="7072362" cy="2000264"/>
          </a:xfrm>
          <a:prstGeom prst="roundRect">
            <a:avLst/>
          </a:prstGeom>
          <a:solidFill>
            <a:schemeClr val="accent1"/>
          </a:solidFill>
          <a:ln w="19050">
            <a:noFill/>
          </a:ln>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srgbClr val="000000"/>
                </a:solidFill>
                <a:latin typeface="Segoe"/>
              </a:rPr>
              <a:t>Pay attention to </a:t>
            </a:r>
            <a:br>
              <a:rPr lang="en-US" sz="2800" dirty="0">
                <a:solidFill>
                  <a:srgbClr val="000000"/>
                </a:solidFill>
                <a:latin typeface="Segoe"/>
              </a:rPr>
            </a:br>
            <a:r>
              <a:rPr lang="en-US" sz="2800" dirty="0">
                <a:solidFill>
                  <a:srgbClr val="000000"/>
                </a:solidFill>
                <a:latin typeface="Segoe"/>
              </a:rPr>
              <a:t>the cost (and probability) of the apology </a:t>
            </a:r>
            <a:br>
              <a:rPr lang="en-US" sz="2800" dirty="0">
                <a:solidFill>
                  <a:srgbClr val="000000"/>
                </a:solidFill>
                <a:latin typeface="Segoe"/>
              </a:rPr>
            </a:br>
            <a:r>
              <a:rPr lang="en-US" sz="2800" dirty="0">
                <a:solidFill>
                  <a:srgbClr val="000000"/>
                </a:solidFill>
                <a:latin typeface="Segoe"/>
              </a:rPr>
              <a:t>versus</a:t>
            </a:r>
            <a:br>
              <a:rPr lang="en-US" sz="2800" dirty="0">
                <a:solidFill>
                  <a:srgbClr val="000000"/>
                </a:solidFill>
                <a:latin typeface="Segoe"/>
              </a:rPr>
            </a:br>
            <a:r>
              <a:rPr lang="en-US" sz="2800" dirty="0">
                <a:solidFill>
                  <a:srgbClr val="000000"/>
                </a:solidFill>
                <a:latin typeface="Segoe"/>
              </a:rPr>
              <a:t>the advantage of decisiveness</a:t>
            </a:r>
          </a:p>
        </p:txBody>
      </p:sp>
      <p:sp>
        <p:nvSpPr>
          <p:cNvPr id="5" name="Slide Number Placeholder 4"/>
          <p:cNvSpPr txBox="1">
            <a:spLocks/>
          </p:cNvSpPr>
          <p:nvPr/>
        </p:nvSpPr>
        <p:spPr>
          <a:xfrm>
            <a:off x="8453454" y="6381750"/>
            <a:ext cx="2133600" cy="476250"/>
          </a:xfrm>
          <a:prstGeom prst="rect">
            <a:avLst/>
          </a:prstGeom>
          <a:noFill/>
        </p:spPr>
        <p:txBody>
          <a:bodyPr/>
          <a:lstStyle/>
          <a:p>
            <a:pPr algn="r">
              <a:defRPr/>
            </a:pPr>
            <a:fld id="{FC0D78D9-EFF8-4758-B1A5-C2F882C5FC48}" type="slidenum">
              <a:rPr lang="en-US">
                <a:solidFill>
                  <a:srgbClr val="A2998A"/>
                </a:solidFill>
                <a:latin typeface="Segoe"/>
                <a:ea typeface="+mn-ea"/>
                <a:cs typeface="+mn-cs"/>
              </a:rPr>
              <a:pPr algn="r">
                <a:defRPr/>
              </a:pPr>
              <a:t>32</a:t>
            </a:fld>
            <a:endParaRPr lang="en-US" dirty="0">
              <a:solidFill>
                <a:srgbClr val="A2998A"/>
              </a:solidFill>
              <a:latin typeface="Segoe"/>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0" fill="hold" grpId="0" nodeType="afterEffect">
                                  <p:stCondLst>
                                    <p:cond delay="1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8B9A50-3009-4C23-8729-997A61E67C4A}"/>
              </a:ext>
            </a:extLst>
          </p:cNvPr>
          <p:cNvSpPr/>
          <p:nvPr/>
        </p:nvSpPr>
        <p:spPr>
          <a:xfrm>
            <a:off x="7323406" y="1843951"/>
            <a:ext cx="4373294" cy="3170099"/>
          </a:xfrm>
          <a:prstGeom prst="rect">
            <a:avLst/>
          </a:prstGeom>
        </p:spPr>
        <p:txBody>
          <a:bodyPr wrap="square">
            <a:spAutoFit/>
          </a:bodyPr>
          <a:lstStyle/>
          <a:p>
            <a:r>
              <a:rPr lang="en-US" sz="2400">
                <a:solidFill>
                  <a:srgbClr val="505050">
                    <a:lumMod val="75000"/>
                  </a:srgbClr>
                </a:solidFill>
                <a:latin typeface="Segoe UI Light"/>
                <a:cs typeface="Segoe UI Semilight" panose="020B0402040204020203" pitchFamily="34" charset="0"/>
              </a:rPr>
              <a:t>“Banks can run their core system on-premise, while still managing marketplace applications on the cloud. We are facilitating their controlled exposure to the cloud, and that’s exciting.”</a:t>
            </a:r>
          </a:p>
          <a:p>
            <a:endParaRPr lang="en-US" sz="2400">
              <a:solidFill>
                <a:srgbClr val="505050">
                  <a:lumMod val="75000"/>
                </a:srgbClr>
              </a:solidFill>
              <a:latin typeface="Segoe UI Light"/>
              <a:cs typeface="Segoe UI Semilight" panose="020B0402040204020203" pitchFamily="34" charset="0"/>
            </a:endParaRPr>
          </a:p>
          <a:p>
            <a:r>
              <a:rPr lang="en-US" sz="1600">
                <a:solidFill>
                  <a:srgbClr val="0078D7"/>
                </a:solidFill>
                <a:latin typeface="Segoe UI Semibold" panose="020B0702040204020203" pitchFamily="34" charset="0"/>
                <a:cs typeface="Segoe UI Semibold" panose="020B0702040204020203" pitchFamily="34" charset="0"/>
              </a:rPr>
              <a:t>Félix </a:t>
            </a:r>
            <a:r>
              <a:rPr lang="en-US" sz="1600" err="1">
                <a:solidFill>
                  <a:srgbClr val="0078D7"/>
                </a:solidFill>
                <a:latin typeface="Segoe UI Semibold" panose="020B0702040204020203" pitchFamily="34" charset="0"/>
                <a:cs typeface="Segoe UI Semibold" panose="020B0702040204020203" pitchFamily="34" charset="0"/>
              </a:rPr>
              <a:t>Grévy</a:t>
            </a:r>
            <a:endParaRPr lang="en-US" sz="1600">
              <a:solidFill>
                <a:srgbClr val="0078D7"/>
              </a:solidFill>
              <a:latin typeface="Segoe UI Semibold" panose="020B0702040204020203" pitchFamily="34" charset="0"/>
              <a:cs typeface="Segoe UI Semibold" panose="020B0702040204020203" pitchFamily="34" charset="0"/>
            </a:endParaRPr>
          </a:p>
          <a:p>
            <a:r>
              <a:rPr lang="en-US" sz="1600">
                <a:solidFill>
                  <a:srgbClr val="505050">
                    <a:lumMod val="75000"/>
                  </a:srgbClr>
                </a:solidFill>
                <a:latin typeface="Segoe UI" panose="020B0502040204020203" pitchFamily="34" charset="0"/>
                <a:cs typeface="Segoe UI" panose="020B0502040204020203" pitchFamily="34" charset="0"/>
              </a:rPr>
              <a:t>Global Head of Product Management</a:t>
            </a:r>
          </a:p>
        </p:txBody>
      </p:sp>
      <p:pic>
        <p:nvPicPr>
          <p:cNvPr id="8" name="Picture 7" descr="A person sitting at a desk in front of a computer&#10;&#10;Description automatically generated">
            <a:extLst>
              <a:ext uri="{FF2B5EF4-FFF2-40B4-BE49-F238E27FC236}">
                <a16:creationId xmlns:a16="http://schemas.microsoft.com/office/drawing/2014/main" id="{3B77B49D-BFBB-4ABD-A455-C889F3BE2746}"/>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0" y="974"/>
            <a:ext cx="6858000" cy="6856052"/>
          </a:xfrm>
          <a:custGeom>
            <a:avLst/>
            <a:gdLst>
              <a:gd name="connsiteX0" fmla="*/ 0 w 6858000"/>
              <a:gd name="connsiteY0" fmla="*/ 0 h 6856052"/>
              <a:gd name="connsiteX1" fmla="*/ 6858000 w 6858000"/>
              <a:gd name="connsiteY1" fmla="*/ 0 h 6856052"/>
              <a:gd name="connsiteX2" fmla="*/ 6858000 w 6858000"/>
              <a:gd name="connsiteY2" fmla="*/ 6856052 h 6856052"/>
              <a:gd name="connsiteX3" fmla="*/ 0 w 6858000"/>
              <a:gd name="connsiteY3" fmla="*/ 6856052 h 6856052"/>
            </a:gdLst>
            <a:ahLst/>
            <a:cxnLst>
              <a:cxn ang="0">
                <a:pos x="connsiteX0" y="connsiteY0"/>
              </a:cxn>
              <a:cxn ang="0">
                <a:pos x="connsiteX1" y="connsiteY1"/>
              </a:cxn>
              <a:cxn ang="0">
                <a:pos x="connsiteX2" y="connsiteY2"/>
              </a:cxn>
              <a:cxn ang="0">
                <a:pos x="connsiteX3" y="connsiteY3"/>
              </a:cxn>
            </a:cxnLst>
            <a:rect l="l" t="t" r="r" b="b"/>
            <a:pathLst>
              <a:path w="6858000" h="6856052">
                <a:moveTo>
                  <a:pt x="0" y="0"/>
                </a:moveTo>
                <a:lnTo>
                  <a:pt x="6858000" y="0"/>
                </a:lnTo>
                <a:lnTo>
                  <a:pt x="6858000" y="6856052"/>
                </a:lnTo>
                <a:lnTo>
                  <a:pt x="0" y="6856052"/>
                </a:lnTo>
                <a:close/>
              </a:path>
            </a:pathLst>
          </a:custGeom>
        </p:spPr>
      </p:pic>
      <p:sp>
        <p:nvSpPr>
          <p:cNvPr id="9" name="Rectangle 8">
            <a:extLst>
              <a:ext uri="{FF2B5EF4-FFF2-40B4-BE49-F238E27FC236}">
                <a16:creationId xmlns:a16="http://schemas.microsoft.com/office/drawing/2014/main" id="{2ED23958-6B18-4A35-8D58-EC2F43958D3F}"/>
              </a:ext>
            </a:extLst>
          </p:cNvPr>
          <p:cNvSpPr/>
          <p:nvPr/>
        </p:nvSpPr>
        <p:spPr bwMode="auto">
          <a:xfrm>
            <a:off x="0" y="974"/>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72611C86-13CB-47ED-B36D-A6A459C096DB}"/>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98124" y="1420238"/>
            <a:ext cx="4017524" cy="4017524"/>
          </a:xfrm>
          <a:prstGeom prst="rect">
            <a:avLst/>
          </a:prstGeom>
        </p:spPr>
      </p:pic>
    </p:spTree>
    <p:extLst>
      <p:ext uri="{BB962C8B-B14F-4D97-AF65-F5344CB8AC3E}">
        <p14:creationId xmlns:p14="http://schemas.microsoft.com/office/powerpoint/2010/main" val="2771953066"/>
      </p:ext>
    </p:extLst>
  </p:cSld>
  <p:clrMapOvr>
    <a:masterClrMapping/>
  </p:clrMapOvr>
  <p:transition spd="slow">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2A6488B-5EB4-402A-B38A-231327F04C55}"/>
              </a:ext>
            </a:extLst>
          </p:cNvPr>
          <p:cNvSpPr/>
          <p:nvPr/>
        </p:nvSpPr>
        <p:spPr bwMode="auto">
          <a:xfrm>
            <a:off x="0" y="0"/>
            <a:ext cx="12192000" cy="6857026"/>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36" name="Group 135">
            <a:extLst>
              <a:ext uri="{FF2B5EF4-FFF2-40B4-BE49-F238E27FC236}">
                <a16:creationId xmlns:a16="http://schemas.microsoft.com/office/drawing/2014/main" id="{99883C06-8DA9-4521-B7FD-39C2A61C055D}"/>
              </a:ext>
            </a:extLst>
          </p:cNvPr>
          <p:cNvGrpSpPr/>
          <p:nvPr/>
        </p:nvGrpSpPr>
        <p:grpSpPr>
          <a:xfrm>
            <a:off x="1578941" y="705708"/>
            <a:ext cx="9034119" cy="5446584"/>
            <a:chOff x="1578941" y="894661"/>
            <a:chExt cx="9034119" cy="5446584"/>
          </a:xfrm>
        </p:grpSpPr>
        <p:grpSp>
          <p:nvGrpSpPr>
            <p:cNvPr id="55" name="Group 54">
              <a:extLst>
                <a:ext uri="{FF2B5EF4-FFF2-40B4-BE49-F238E27FC236}">
                  <a16:creationId xmlns:a16="http://schemas.microsoft.com/office/drawing/2014/main" id="{07742C0C-FBEF-4606-A177-1AE578D2CB3A}"/>
                </a:ext>
              </a:extLst>
            </p:cNvPr>
            <p:cNvGrpSpPr/>
            <p:nvPr/>
          </p:nvGrpSpPr>
          <p:grpSpPr>
            <a:xfrm>
              <a:off x="3354390" y="4794201"/>
              <a:ext cx="4038947" cy="1547044"/>
              <a:chOff x="2699118" y="3444834"/>
              <a:chExt cx="4038947" cy="1547044"/>
            </a:xfrm>
          </p:grpSpPr>
          <p:sp>
            <p:nvSpPr>
              <p:cNvPr id="140" name="Rectangle: Rounded Corners 139">
                <a:extLst>
                  <a:ext uri="{FF2B5EF4-FFF2-40B4-BE49-F238E27FC236}">
                    <a16:creationId xmlns:a16="http://schemas.microsoft.com/office/drawing/2014/main" id="{BF286566-1F02-4C7C-A073-03FE9C682B68}"/>
                  </a:ext>
                </a:extLst>
              </p:cNvPr>
              <p:cNvSpPr/>
              <p:nvPr/>
            </p:nvSpPr>
            <p:spPr bwMode="auto">
              <a:xfrm>
                <a:off x="2703985" y="3669111"/>
                <a:ext cx="4029212" cy="1322767"/>
              </a:xfrm>
              <a:prstGeom prst="roundRect">
                <a:avLst>
                  <a:gd name="adj" fmla="val 1551"/>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a:extLst>
                  <a:ext uri="{FF2B5EF4-FFF2-40B4-BE49-F238E27FC236}">
                    <a16:creationId xmlns:a16="http://schemas.microsoft.com/office/drawing/2014/main" id="{4A1251ED-44E0-482C-8E63-1DA3F2C1D7FE}"/>
                  </a:ext>
                </a:extLst>
              </p:cNvPr>
              <p:cNvGrpSpPr/>
              <p:nvPr/>
            </p:nvGrpSpPr>
            <p:grpSpPr>
              <a:xfrm>
                <a:off x="2699118" y="3752019"/>
                <a:ext cx="4038947" cy="1075579"/>
                <a:chOff x="2695816" y="3868652"/>
                <a:chExt cx="4038947" cy="1075579"/>
              </a:xfrm>
            </p:grpSpPr>
            <p:grpSp>
              <p:nvGrpSpPr>
                <p:cNvPr id="48" name="Group 47">
                  <a:extLst>
                    <a:ext uri="{FF2B5EF4-FFF2-40B4-BE49-F238E27FC236}">
                      <a16:creationId xmlns:a16="http://schemas.microsoft.com/office/drawing/2014/main" id="{DB430163-F7BA-4344-AED1-6BFADA1579DC}"/>
                    </a:ext>
                  </a:extLst>
                </p:cNvPr>
                <p:cNvGrpSpPr/>
                <p:nvPr/>
              </p:nvGrpSpPr>
              <p:grpSpPr>
                <a:xfrm>
                  <a:off x="5039227" y="3965918"/>
                  <a:ext cx="914400" cy="978313"/>
                  <a:chOff x="4602318" y="3809983"/>
                  <a:chExt cx="914400" cy="978313"/>
                </a:xfrm>
              </p:grpSpPr>
              <p:grpSp>
                <p:nvGrpSpPr>
                  <p:cNvPr id="143" name="Group 142">
                    <a:extLst>
                      <a:ext uri="{FF2B5EF4-FFF2-40B4-BE49-F238E27FC236}">
                        <a16:creationId xmlns:a16="http://schemas.microsoft.com/office/drawing/2014/main" id="{250F8434-E12E-4ADE-8113-D5CD9D24FDB3}"/>
                      </a:ext>
                    </a:extLst>
                  </p:cNvPr>
                  <p:cNvGrpSpPr/>
                  <p:nvPr/>
                </p:nvGrpSpPr>
                <p:grpSpPr>
                  <a:xfrm>
                    <a:off x="4739496" y="4148215"/>
                    <a:ext cx="640081" cy="640081"/>
                    <a:chOff x="7936916" y="4774324"/>
                    <a:chExt cx="457200" cy="457200"/>
                  </a:xfrm>
                </p:grpSpPr>
                <p:pic>
                  <p:nvPicPr>
                    <p:cNvPr id="346" name="Graphic 345">
                      <a:extLst>
                        <a:ext uri="{FF2B5EF4-FFF2-40B4-BE49-F238E27FC236}">
                          <a16:creationId xmlns:a16="http://schemas.microsoft.com/office/drawing/2014/main" id="{239B130B-33D6-4354-8230-A37647A1F28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08182" y="4845590"/>
                      <a:ext cx="314669" cy="314669"/>
                    </a:xfrm>
                    <a:prstGeom prst="rect">
                      <a:avLst/>
                    </a:prstGeom>
                  </p:spPr>
                </p:pic>
                <p:sp>
                  <p:nvSpPr>
                    <p:cNvPr id="347" name="Rectangle: Rounded Corners 346">
                      <a:extLst>
                        <a:ext uri="{FF2B5EF4-FFF2-40B4-BE49-F238E27FC236}">
                          <a16:creationId xmlns:a16="http://schemas.microsoft.com/office/drawing/2014/main" id="{42BCF3A7-4F55-4CD7-9F37-18D817DAA44B}"/>
                        </a:ext>
                      </a:extLst>
                    </p:cNvPr>
                    <p:cNvSpPr/>
                    <p:nvPr/>
                  </p:nvSpPr>
                  <p:spPr bwMode="auto">
                    <a:xfrm>
                      <a:off x="7936916" y="4774324"/>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B4E18F5-424F-4120-AA2D-B65E4EC75835}"/>
                      </a:ext>
                    </a:extLst>
                  </p:cNvPr>
                  <p:cNvSpPr txBox="1"/>
                  <p:nvPr/>
                </p:nvSpPr>
                <p:spPr>
                  <a:xfrm>
                    <a:off x="4602318" y="3809983"/>
                    <a:ext cx="914400" cy="276999"/>
                  </a:xfrm>
                  <a:prstGeom prst="rect">
                    <a:avLst/>
                  </a:prstGeom>
                  <a:noFill/>
                </p:spPr>
                <p:txBody>
                  <a:bodyPr wrap="square" lIns="0" tIns="0" rIns="0" bIns="0" rtlCol="0" anchor="b">
                    <a:no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Key </a:t>
                    </a:r>
                    <a:br>
                      <a:rPr lang="en-US" sz="1200">
                        <a:ln w="3175">
                          <a:noFill/>
                        </a:ln>
                        <a:solidFill>
                          <a:srgbClr val="FFFFFF"/>
                        </a:solidFill>
                        <a:latin typeface="Segoe UI"/>
                        <a:cs typeface="Segoe UI Semilight" panose="020B0402040204020203" pitchFamily="34" charset="0"/>
                      </a:rPr>
                    </a:br>
                    <a:r>
                      <a:rPr lang="en-US" sz="1200">
                        <a:ln w="3175">
                          <a:noFill/>
                        </a:ln>
                        <a:solidFill>
                          <a:srgbClr val="FFFFFF"/>
                        </a:solidFill>
                        <a:latin typeface="Segoe UI"/>
                        <a:cs typeface="Segoe UI Semilight" panose="020B0402040204020203" pitchFamily="34" charset="0"/>
                      </a:rPr>
                      <a:t>Vault</a:t>
                    </a:r>
                  </a:p>
                </p:txBody>
              </p:sp>
            </p:grpSp>
            <p:grpSp>
              <p:nvGrpSpPr>
                <p:cNvPr id="51" name="Group 50">
                  <a:extLst>
                    <a:ext uri="{FF2B5EF4-FFF2-40B4-BE49-F238E27FC236}">
                      <a16:creationId xmlns:a16="http://schemas.microsoft.com/office/drawing/2014/main" id="{F7A9F0F9-7196-4E1F-AB7D-5FD05A312FB7}"/>
                    </a:ext>
                  </a:extLst>
                </p:cNvPr>
                <p:cNvGrpSpPr/>
                <p:nvPr/>
              </p:nvGrpSpPr>
              <p:grpSpPr>
                <a:xfrm>
                  <a:off x="2695816" y="3968875"/>
                  <a:ext cx="914400" cy="975334"/>
                  <a:chOff x="2695816" y="3830758"/>
                  <a:chExt cx="914400" cy="975334"/>
                </a:xfrm>
              </p:grpSpPr>
              <p:grpSp>
                <p:nvGrpSpPr>
                  <p:cNvPr id="42" name="Group 41">
                    <a:extLst>
                      <a:ext uri="{FF2B5EF4-FFF2-40B4-BE49-F238E27FC236}">
                        <a16:creationId xmlns:a16="http://schemas.microsoft.com/office/drawing/2014/main" id="{B603EE16-737F-4E49-9F13-25AC4EE1E283}"/>
                      </a:ext>
                    </a:extLst>
                  </p:cNvPr>
                  <p:cNvGrpSpPr/>
                  <p:nvPr/>
                </p:nvGrpSpPr>
                <p:grpSpPr>
                  <a:xfrm>
                    <a:off x="2832970" y="4166013"/>
                    <a:ext cx="640079" cy="640079"/>
                    <a:chOff x="2833913" y="4166022"/>
                    <a:chExt cx="457200" cy="457200"/>
                  </a:xfrm>
                </p:grpSpPr>
                <p:pic>
                  <p:nvPicPr>
                    <p:cNvPr id="147" name="Graphic 146">
                      <a:extLst>
                        <a:ext uri="{FF2B5EF4-FFF2-40B4-BE49-F238E27FC236}">
                          <a16:creationId xmlns:a16="http://schemas.microsoft.com/office/drawing/2014/main" id="{29730373-EEFC-4377-B69E-4672F6668F5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907065" y="4239174"/>
                      <a:ext cx="310896" cy="310896"/>
                    </a:xfrm>
                    <a:prstGeom prst="rect">
                      <a:avLst/>
                    </a:prstGeom>
                  </p:spPr>
                </p:pic>
                <p:sp>
                  <p:nvSpPr>
                    <p:cNvPr id="149" name="Rectangle: Rounded Corners 148">
                      <a:extLst>
                        <a:ext uri="{FF2B5EF4-FFF2-40B4-BE49-F238E27FC236}">
                          <a16:creationId xmlns:a16="http://schemas.microsoft.com/office/drawing/2014/main" id="{B08FC1C8-E00B-46A1-A7EA-B2548ACC1041}"/>
                        </a:ext>
                      </a:extLst>
                    </p:cNvPr>
                    <p:cNvSpPr/>
                    <p:nvPr/>
                  </p:nvSpPr>
                  <p:spPr bwMode="auto">
                    <a:xfrm>
                      <a:off x="2833913" y="4166022"/>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4" name="TextBox 153">
                    <a:extLst>
                      <a:ext uri="{FF2B5EF4-FFF2-40B4-BE49-F238E27FC236}">
                        <a16:creationId xmlns:a16="http://schemas.microsoft.com/office/drawing/2014/main" id="{34B4D21A-ACDA-4425-9263-DE26EA483DB6}"/>
                      </a:ext>
                    </a:extLst>
                  </p:cNvPr>
                  <p:cNvSpPr txBox="1"/>
                  <p:nvPr/>
                </p:nvSpPr>
                <p:spPr>
                  <a:xfrm>
                    <a:off x="2695816" y="3830758"/>
                    <a:ext cx="914400" cy="276999"/>
                  </a:xfrm>
                  <a:prstGeom prst="rect">
                    <a:avLst/>
                  </a:prstGeom>
                  <a:noFill/>
                </p:spPr>
                <p:txBody>
                  <a:bodyPr wrap="square" lIns="0" tIns="0" rIns="0" bIns="0" rtlCol="0" anchor="b">
                    <a:no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Cosmos </a:t>
                    </a:r>
                    <a:br>
                      <a:rPr lang="en-US" sz="1200">
                        <a:ln w="3175">
                          <a:noFill/>
                        </a:ln>
                        <a:solidFill>
                          <a:srgbClr val="FFFFFF"/>
                        </a:solidFill>
                        <a:latin typeface="Segoe UI"/>
                        <a:cs typeface="Segoe UI Semilight" panose="020B0402040204020203" pitchFamily="34" charset="0"/>
                      </a:rPr>
                    </a:br>
                    <a:r>
                      <a:rPr lang="en-US" sz="1200">
                        <a:ln w="3175">
                          <a:noFill/>
                        </a:ln>
                        <a:solidFill>
                          <a:srgbClr val="FFFFFF"/>
                        </a:solidFill>
                        <a:latin typeface="Segoe UI"/>
                        <a:cs typeface="Segoe UI Semilight" panose="020B0402040204020203" pitchFamily="34" charset="0"/>
                      </a:rPr>
                      <a:t>DB</a:t>
                    </a:r>
                  </a:p>
                </p:txBody>
              </p:sp>
            </p:grpSp>
            <p:grpSp>
              <p:nvGrpSpPr>
                <p:cNvPr id="50" name="Group 49">
                  <a:extLst>
                    <a:ext uri="{FF2B5EF4-FFF2-40B4-BE49-F238E27FC236}">
                      <a16:creationId xmlns:a16="http://schemas.microsoft.com/office/drawing/2014/main" id="{FE89F810-D891-46C5-8DBA-7EB2E1C4D368}"/>
                    </a:ext>
                  </a:extLst>
                </p:cNvPr>
                <p:cNvGrpSpPr/>
                <p:nvPr/>
              </p:nvGrpSpPr>
              <p:grpSpPr>
                <a:xfrm>
                  <a:off x="3476953" y="3968875"/>
                  <a:ext cx="914400" cy="975334"/>
                  <a:chOff x="3236847" y="3830758"/>
                  <a:chExt cx="914400" cy="975334"/>
                </a:xfrm>
              </p:grpSpPr>
              <p:grpSp>
                <p:nvGrpSpPr>
                  <p:cNvPr id="40" name="Group 39">
                    <a:extLst>
                      <a:ext uri="{FF2B5EF4-FFF2-40B4-BE49-F238E27FC236}">
                        <a16:creationId xmlns:a16="http://schemas.microsoft.com/office/drawing/2014/main" id="{C6DBA91C-BB39-46A2-A8B9-D43DE72A04F9}"/>
                      </a:ext>
                    </a:extLst>
                  </p:cNvPr>
                  <p:cNvGrpSpPr/>
                  <p:nvPr/>
                </p:nvGrpSpPr>
                <p:grpSpPr>
                  <a:xfrm>
                    <a:off x="3373999" y="4166013"/>
                    <a:ext cx="640079" cy="640079"/>
                    <a:chOff x="3373694" y="4166022"/>
                    <a:chExt cx="457200" cy="457200"/>
                  </a:xfrm>
                </p:grpSpPr>
                <p:pic>
                  <p:nvPicPr>
                    <p:cNvPr id="148" name="Graphic 147">
                      <a:extLst>
                        <a:ext uri="{FF2B5EF4-FFF2-40B4-BE49-F238E27FC236}">
                          <a16:creationId xmlns:a16="http://schemas.microsoft.com/office/drawing/2014/main" id="{1671A0F5-BFFA-4B88-AAE7-9C8618A9EF3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6846" y="4239174"/>
                      <a:ext cx="310896" cy="310896"/>
                    </a:xfrm>
                    <a:prstGeom prst="rect">
                      <a:avLst/>
                    </a:prstGeom>
                  </p:spPr>
                </p:pic>
                <p:sp>
                  <p:nvSpPr>
                    <p:cNvPr id="150" name="Rectangle: Rounded Corners 149">
                      <a:extLst>
                        <a:ext uri="{FF2B5EF4-FFF2-40B4-BE49-F238E27FC236}">
                          <a16:creationId xmlns:a16="http://schemas.microsoft.com/office/drawing/2014/main" id="{F91AE5F6-520D-4A4B-8BAA-DF49B2C168B2}"/>
                        </a:ext>
                      </a:extLst>
                    </p:cNvPr>
                    <p:cNvSpPr/>
                    <p:nvPr/>
                  </p:nvSpPr>
                  <p:spPr bwMode="auto">
                    <a:xfrm>
                      <a:off x="3373694" y="4166022"/>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5" name="TextBox 154">
                    <a:extLst>
                      <a:ext uri="{FF2B5EF4-FFF2-40B4-BE49-F238E27FC236}">
                        <a16:creationId xmlns:a16="http://schemas.microsoft.com/office/drawing/2014/main" id="{BE157471-4C9F-4711-AFA2-BC1AB5687C9D}"/>
                      </a:ext>
                    </a:extLst>
                  </p:cNvPr>
                  <p:cNvSpPr txBox="1"/>
                  <p:nvPr/>
                </p:nvSpPr>
                <p:spPr>
                  <a:xfrm>
                    <a:off x="3236847" y="3830758"/>
                    <a:ext cx="914400" cy="276999"/>
                  </a:xfrm>
                  <a:prstGeom prst="rect">
                    <a:avLst/>
                  </a:prstGeom>
                  <a:noFill/>
                </p:spPr>
                <p:txBody>
                  <a:bodyPr wrap="square" lIns="0" tIns="0" rIns="0" bIns="0" rtlCol="0" anchor="b">
                    <a:no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SQL</a:t>
                    </a:r>
                    <a:br>
                      <a:rPr lang="en-US" sz="1200">
                        <a:ln w="3175">
                          <a:noFill/>
                        </a:ln>
                        <a:solidFill>
                          <a:srgbClr val="FFFFFF"/>
                        </a:solidFill>
                        <a:latin typeface="Segoe UI"/>
                        <a:cs typeface="Segoe UI Semilight" panose="020B0402040204020203" pitchFamily="34" charset="0"/>
                      </a:rPr>
                    </a:br>
                    <a:r>
                      <a:rPr lang="en-US" sz="1200">
                        <a:ln w="3175">
                          <a:noFill/>
                        </a:ln>
                        <a:solidFill>
                          <a:srgbClr val="FFFFFF"/>
                        </a:solidFill>
                        <a:latin typeface="Segoe UI"/>
                        <a:cs typeface="Segoe UI Semilight" panose="020B0402040204020203" pitchFamily="34" charset="0"/>
                      </a:rPr>
                      <a:t>Server</a:t>
                    </a:r>
                  </a:p>
                </p:txBody>
              </p:sp>
            </p:grpSp>
            <p:grpSp>
              <p:nvGrpSpPr>
                <p:cNvPr id="49" name="Group 48">
                  <a:extLst>
                    <a:ext uri="{FF2B5EF4-FFF2-40B4-BE49-F238E27FC236}">
                      <a16:creationId xmlns:a16="http://schemas.microsoft.com/office/drawing/2014/main" id="{7B1518D7-3A36-46BC-8F80-622C23B37E97}"/>
                    </a:ext>
                  </a:extLst>
                </p:cNvPr>
                <p:cNvGrpSpPr/>
                <p:nvPr/>
              </p:nvGrpSpPr>
              <p:grpSpPr>
                <a:xfrm>
                  <a:off x="4258090" y="3966030"/>
                  <a:ext cx="914400" cy="978189"/>
                  <a:chOff x="3780892" y="3840067"/>
                  <a:chExt cx="914400" cy="978189"/>
                </a:xfrm>
              </p:grpSpPr>
              <p:sp>
                <p:nvSpPr>
                  <p:cNvPr id="159" name="TextBox 158">
                    <a:extLst>
                      <a:ext uri="{FF2B5EF4-FFF2-40B4-BE49-F238E27FC236}">
                        <a16:creationId xmlns:a16="http://schemas.microsoft.com/office/drawing/2014/main" id="{75D34029-866A-4985-BC6C-ABB4E0831373}"/>
                      </a:ext>
                    </a:extLst>
                  </p:cNvPr>
                  <p:cNvSpPr txBox="1"/>
                  <p:nvPr/>
                </p:nvSpPr>
                <p:spPr>
                  <a:xfrm>
                    <a:off x="3780892" y="3840067"/>
                    <a:ext cx="914400" cy="276999"/>
                  </a:xfrm>
                  <a:prstGeom prst="rect">
                    <a:avLst/>
                  </a:prstGeom>
                  <a:noFill/>
                </p:spPr>
                <p:txBody>
                  <a:bodyPr wrap="square" lIns="0" tIns="0" rIns="0" bIns="0" rtlCol="0" anchor="b">
                    <a:no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Application </a:t>
                    </a:r>
                    <a:br>
                      <a:rPr lang="en-US" sz="1200">
                        <a:ln w="3175">
                          <a:noFill/>
                        </a:ln>
                        <a:solidFill>
                          <a:srgbClr val="FFFFFF"/>
                        </a:solidFill>
                        <a:latin typeface="Segoe UI"/>
                        <a:cs typeface="Segoe UI Semilight" panose="020B0402040204020203" pitchFamily="34" charset="0"/>
                      </a:rPr>
                    </a:br>
                    <a:r>
                      <a:rPr lang="en-US" sz="1200">
                        <a:ln w="3175">
                          <a:noFill/>
                        </a:ln>
                        <a:solidFill>
                          <a:srgbClr val="FFFFFF"/>
                        </a:solidFill>
                        <a:latin typeface="Segoe UI"/>
                        <a:cs typeface="Segoe UI Semilight" panose="020B0402040204020203" pitchFamily="34" charset="0"/>
                      </a:rPr>
                      <a:t>Insights</a:t>
                    </a:r>
                  </a:p>
                </p:txBody>
              </p:sp>
              <p:grpSp>
                <p:nvGrpSpPr>
                  <p:cNvPr id="21" name="Group 20">
                    <a:extLst>
                      <a:ext uri="{FF2B5EF4-FFF2-40B4-BE49-F238E27FC236}">
                        <a16:creationId xmlns:a16="http://schemas.microsoft.com/office/drawing/2014/main" id="{883D67FD-E8C5-4A80-967D-187C57B3EA7E}"/>
                      </a:ext>
                    </a:extLst>
                  </p:cNvPr>
                  <p:cNvGrpSpPr/>
                  <p:nvPr/>
                </p:nvGrpSpPr>
                <p:grpSpPr>
                  <a:xfrm>
                    <a:off x="3918052" y="4178176"/>
                    <a:ext cx="640080" cy="640080"/>
                    <a:chOff x="4007905" y="4178176"/>
                    <a:chExt cx="457200" cy="457200"/>
                  </a:xfrm>
                </p:grpSpPr>
                <p:sp>
                  <p:nvSpPr>
                    <p:cNvPr id="166" name="Rectangle: Rounded Corners 165">
                      <a:extLst>
                        <a:ext uri="{FF2B5EF4-FFF2-40B4-BE49-F238E27FC236}">
                          <a16:creationId xmlns:a16="http://schemas.microsoft.com/office/drawing/2014/main" id="{8E7E0B36-92C8-4D60-A16B-5C0E045F3276}"/>
                        </a:ext>
                      </a:extLst>
                    </p:cNvPr>
                    <p:cNvSpPr/>
                    <p:nvPr/>
                  </p:nvSpPr>
                  <p:spPr bwMode="auto">
                    <a:xfrm>
                      <a:off x="4007905" y="417817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1" name="Graphic 170">
                      <a:extLst>
                        <a:ext uri="{FF2B5EF4-FFF2-40B4-BE49-F238E27FC236}">
                          <a16:creationId xmlns:a16="http://schemas.microsoft.com/office/drawing/2014/main" id="{CE89872A-F196-4248-8D44-07BF2A832D2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081057" y="4251328"/>
                      <a:ext cx="310896" cy="310896"/>
                    </a:xfrm>
                    <a:prstGeom prst="rect">
                      <a:avLst/>
                    </a:prstGeom>
                  </p:spPr>
                </p:pic>
              </p:grpSp>
            </p:grpSp>
            <p:grpSp>
              <p:nvGrpSpPr>
                <p:cNvPr id="20" name="Group 19">
                  <a:extLst>
                    <a:ext uri="{FF2B5EF4-FFF2-40B4-BE49-F238E27FC236}">
                      <a16:creationId xmlns:a16="http://schemas.microsoft.com/office/drawing/2014/main" id="{5757E4E0-31CA-4732-9534-7C6DED75E159}"/>
                    </a:ext>
                  </a:extLst>
                </p:cNvPr>
                <p:cNvGrpSpPr/>
                <p:nvPr/>
              </p:nvGrpSpPr>
              <p:grpSpPr>
                <a:xfrm>
                  <a:off x="5820363" y="3868652"/>
                  <a:ext cx="914400" cy="1075556"/>
                  <a:chOff x="5307179" y="4195224"/>
                  <a:chExt cx="914400" cy="1075556"/>
                </a:xfrm>
              </p:grpSpPr>
              <p:grpSp>
                <p:nvGrpSpPr>
                  <p:cNvPr id="19" name="Group 18">
                    <a:extLst>
                      <a:ext uri="{FF2B5EF4-FFF2-40B4-BE49-F238E27FC236}">
                        <a16:creationId xmlns:a16="http://schemas.microsoft.com/office/drawing/2014/main" id="{3D9FDC5B-882E-4CC9-BD2F-BDB45BF2871D}"/>
                      </a:ext>
                    </a:extLst>
                  </p:cNvPr>
                  <p:cNvGrpSpPr/>
                  <p:nvPr/>
                </p:nvGrpSpPr>
                <p:grpSpPr>
                  <a:xfrm>
                    <a:off x="5444327" y="4630701"/>
                    <a:ext cx="640079" cy="640079"/>
                    <a:chOff x="5431671" y="4630711"/>
                    <a:chExt cx="457200" cy="457200"/>
                  </a:xfrm>
                </p:grpSpPr>
                <p:pic>
                  <p:nvPicPr>
                    <p:cNvPr id="341" name="Graphic 340">
                      <a:extLst>
                        <a:ext uri="{FF2B5EF4-FFF2-40B4-BE49-F238E27FC236}">
                          <a16:creationId xmlns:a16="http://schemas.microsoft.com/office/drawing/2014/main" id="{24965B01-6D18-4A08-9C42-18AC874E1E8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504826" y="4703321"/>
                      <a:ext cx="310896" cy="310896"/>
                    </a:xfrm>
                    <a:prstGeom prst="rect">
                      <a:avLst/>
                    </a:prstGeom>
                  </p:spPr>
                </p:pic>
                <p:sp>
                  <p:nvSpPr>
                    <p:cNvPr id="342" name="Rectangle: Rounded Corners 341">
                      <a:extLst>
                        <a:ext uri="{FF2B5EF4-FFF2-40B4-BE49-F238E27FC236}">
                          <a16:creationId xmlns:a16="http://schemas.microsoft.com/office/drawing/2014/main" id="{CCDA8233-6CB6-412B-8259-ECEAF0F497AB}"/>
                        </a:ext>
                      </a:extLst>
                    </p:cNvPr>
                    <p:cNvSpPr/>
                    <p:nvPr/>
                  </p:nvSpPr>
                  <p:spPr bwMode="auto">
                    <a:xfrm>
                      <a:off x="5431671" y="4630711"/>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3" name="TextBox 342">
                    <a:extLst>
                      <a:ext uri="{FF2B5EF4-FFF2-40B4-BE49-F238E27FC236}">
                        <a16:creationId xmlns:a16="http://schemas.microsoft.com/office/drawing/2014/main" id="{B7F0CD6C-5190-4FAA-AAA9-8396674753E5}"/>
                      </a:ext>
                    </a:extLst>
                  </p:cNvPr>
                  <p:cNvSpPr txBox="1"/>
                  <p:nvPr/>
                </p:nvSpPr>
                <p:spPr>
                  <a:xfrm>
                    <a:off x="5307179" y="4195224"/>
                    <a:ext cx="914400" cy="378565"/>
                  </a:xfrm>
                  <a:prstGeom prst="rect">
                    <a:avLst/>
                  </a:prstGeom>
                  <a:noFill/>
                </p:spPr>
                <p:txBody>
                  <a:bodyPr wrap="square" lIns="0" tIns="45720" rIns="0" bIns="0" rtlCol="0" anchor="b">
                    <a:no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Log</a:t>
                    </a:r>
                    <a:br>
                      <a:rPr lang="en-US" sz="1200">
                        <a:ln w="3175">
                          <a:noFill/>
                        </a:ln>
                        <a:solidFill>
                          <a:srgbClr val="FFFFFF"/>
                        </a:solidFill>
                        <a:latin typeface="Segoe UI"/>
                        <a:cs typeface="Segoe UI Semilight" panose="020B0402040204020203" pitchFamily="34" charset="0"/>
                      </a:rPr>
                    </a:br>
                    <a:r>
                      <a:rPr lang="en-US" sz="1200">
                        <a:ln w="3175">
                          <a:noFill/>
                        </a:ln>
                        <a:solidFill>
                          <a:srgbClr val="FFFFFF"/>
                        </a:solidFill>
                        <a:latin typeface="Segoe UI"/>
                        <a:cs typeface="Segoe UI Semilight" panose="020B0402040204020203" pitchFamily="34" charset="0"/>
                      </a:rPr>
                      <a:t>Analytics</a:t>
                    </a:r>
                  </a:p>
                </p:txBody>
              </p:sp>
            </p:grpSp>
          </p:grpSp>
          <p:sp>
            <p:nvSpPr>
              <p:cNvPr id="179" name="TextBox 178">
                <a:extLst>
                  <a:ext uri="{FF2B5EF4-FFF2-40B4-BE49-F238E27FC236}">
                    <a16:creationId xmlns:a16="http://schemas.microsoft.com/office/drawing/2014/main" id="{97C1EB81-C9B1-48F8-81C2-CB02016C9CEC}"/>
                  </a:ext>
                </a:extLst>
              </p:cNvPr>
              <p:cNvSpPr txBox="1"/>
              <p:nvPr/>
            </p:nvSpPr>
            <p:spPr>
              <a:xfrm>
                <a:off x="2703985" y="3444834"/>
                <a:ext cx="983390" cy="166199"/>
              </a:xfrm>
              <a:prstGeom prst="rect">
                <a:avLst/>
              </a:prstGeom>
              <a:noFill/>
            </p:spPr>
            <p:txBody>
              <a:bodyPr wrap="square" lIns="0" tIns="0" rIns="0" bIns="0" rtlCol="0" anchor="b">
                <a:spAutoFit/>
              </a:bodyPr>
              <a:lstStyle/>
              <a:p>
                <a:pPr defTabSz="932742">
                  <a:lnSpc>
                    <a:spcPct val="90000"/>
                  </a:lnSpc>
                  <a:spcBef>
                    <a:spcPct val="0"/>
                  </a:spcBef>
                  <a:spcAft>
                    <a:spcPts val="600"/>
                  </a:spcAft>
                  <a:defRPr/>
                </a:pPr>
                <a:r>
                  <a:rPr lang="en-US" sz="1200">
                    <a:ln w="3175">
                      <a:noFill/>
                    </a:ln>
                    <a:solidFill>
                      <a:srgbClr val="FFFFFF"/>
                    </a:solidFill>
                    <a:latin typeface="Segoe UI"/>
                    <a:cs typeface="Segoe UI Semilight" panose="020B0402040204020203" pitchFamily="34" charset="0"/>
                  </a:rPr>
                  <a:t>Infrastructure</a:t>
                </a:r>
              </a:p>
            </p:txBody>
          </p:sp>
        </p:grpSp>
        <p:sp>
          <p:nvSpPr>
            <p:cNvPr id="180" name="Rectangle: Rounded Corners 179">
              <a:extLst>
                <a:ext uri="{FF2B5EF4-FFF2-40B4-BE49-F238E27FC236}">
                  <a16:creationId xmlns:a16="http://schemas.microsoft.com/office/drawing/2014/main" id="{714A7639-171E-4799-ADA2-C8875CE23EF5}"/>
                </a:ext>
              </a:extLst>
            </p:cNvPr>
            <p:cNvSpPr/>
            <p:nvPr/>
          </p:nvSpPr>
          <p:spPr bwMode="auto">
            <a:xfrm>
              <a:off x="3367427" y="2374116"/>
              <a:ext cx="3231445" cy="1464085"/>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1" name="TextBox 180">
              <a:extLst>
                <a:ext uri="{FF2B5EF4-FFF2-40B4-BE49-F238E27FC236}">
                  <a16:creationId xmlns:a16="http://schemas.microsoft.com/office/drawing/2014/main" id="{49793FBD-3370-4D0C-8C46-1438F58D4B64}"/>
                </a:ext>
              </a:extLst>
            </p:cNvPr>
            <p:cNvSpPr txBox="1"/>
            <p:nvPr/>
          </p:nvSpPr>
          <p:spPr>
            <a:xfrm>
              <a:off x="3367427" y="2152069"/>
              <a:ext cx="2163090" cy="166199"/>
            </a:xfrm>
            <a:prstGeom prst="rect">
              <a:avLst/>
            </a:prstGeom>
            <a:noFill/>
          </p:spPr>
          <p:txBody>
            <a:bodyPr wrap="square" lIns="0" tIns="0" rIns="0" bIns="0" rtlCol="0" anchor="b">
              <a:spAutoFit/>
            </a:bodyPr>
            <a:lstStyle/>
            <a:p>
              <a:pPr>
                <a:lnSpc>
                  <a:spcPct val="90000"/>
                </a:lnSpc>
                <a:spcAft>
                  <a:spcPts val="600"/>
                </a:spcAft>
              </a:pPr>
              <a:r>
                <a:rPr lang="en-US" sz="1200">
                  <a:ln w="3175">
                    <a:noFill/>
                  </a:ln>
                  <a:solidFill>
                    <a:srgbClr val="FFFFFF"/>
                  </a:solidFill>
                  <a:latin typeface="Segoe UI"/>
                  <a:cs typeface="Segoe UI Semilight" panose="020B0402040204020203" pitchFamily="34" charset="0"/>
                </a:rPr>
                <a:t>Azure Kubernetes Service (AKS)</a:t>
              </a:r>
            </a:p>
          </p:txBody>
        </p:sp>
        <p:sp>
          <p:nvSpPr>
            <p:cNvPr id="182" name="Rectangle: Rounded Corners 181">
              <a:extLst>
                <a:ext uri="{FF2B5EF4-FFF2-40B4-BE49-F238E27FC236}">
                  <a16:creationId xmlns:a16="http://schemas.microsoft.com/office/drawing/2014/main" id="{8979E428-9AA1-4335-B2C5-847B7A5B6C5E}"/>
                </a:ext>
              </a:extLst>
            </p:cNvPr>
            <p:cNvSpPr/>
            <p:nvPr/>
          </p:nvSpPr>
          <p:spPr bwMode="auto">
            <a:xfrm>
              <a:off x="3489185"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Rounded Corners 182">
              <a:extLst>
                <a:ext uri="{FF2B5EF4-FFF2-40B4-BE49-F238E27FC236}">
                  <a16:creationId xmlns:a16="http://schemas.microsoft.com/office/drawing/2014/main" id="{5F846D6D-4ED7-4BE0-A1DE-EC51AEEF60D4}"/>
                </a:ext>
              </a:extLst>
            </p:cNvPr>
            <p:cNvSpPr/>
            <p:nvPr/>
          </p:nvSpPr>
          <p:spPr bwMode="auto">
            <a:xfrm>
              <a:off x="4028966"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4" name="Rectangle: Rounded Corners 183">
              <a:extLst>
                <a:ext uri="{FF2B5EF4-FFF2-40B4-BE49-F238E27FC236}">
                  <a16:creationId xmlns:a16="http://schemas.microsoft.com/office/drawing/2014/main" id="{7B93D521-F11E-4018-956D-947EE462185D}"/>
                </a:ext>
              </a:extLst>
            </p:cNvPr>
            <p:cNvSpPr/>
            <p:nvPr/>
          </p:nvSpPr>
          <p:spPr bwMode="auto">
            <a:xfrm>
              <a:off x="5293961"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5" name="TextBox 184">
              <a:extLst>
                <a:ext uri="{FF2B5EF4-FFF2-40B4-BE49-F238E27FC236}">
                  <a16:creationId xmlns:a16="http://schemas.microsoft.com/office/drawing/2014/main" id="{A7A41BD5-225D-4D33-841A-F62779856CB9}"/>
                </a:ext>
              </a:extLst>
            </p:cNvPr>
            <p:cNvSpPr txBox="1"/>
            <p:nvPr/>
          </p:nvSpPr>
          <p:spPr>
            <a:xfrm>
              <a:off x="4977075" y="3406364"/>
              <a:ext cx="365760" cy="138499"/>
            </a:xfrm>
            <a:prstGeom prst="rect">
              <a:avLst/>
            </a:prstGeom>
            <a:noFill/>
          </p:spPr>
          <p:txBody>
            <a:bodyPr wrap="square" lIns="0" tIns="0" rIns="0" bIns="0" rtlCol="0" anchor="ctr">
              <a:noAutofit/>
            </a:bodyPr>
            <a:lstStyle/>
            <a:p>
              <a:pPr algn="ctr"/>
              <a:r>
                <a:rPr lang="en-US" sz="1000" b="1">
                  <a:solidFill>
                    <a:schemeClr val="bg1"/>
                  </a:solidFill>
                </a:rPr>
                <a:t>…</a:t>
              </a:r>
            </a:p>
          </p:txBody>
        </p:sp>
        <p:sp>
          <p:nvSpPr>
            <p:cNvPr id="187" name="Rectangle: Rounded Corners 186">
              <a:extLst>
                <a:ext uri="{FF2B5EF4-FFF2-40B4-BE49-F238E27FC236}">
                  <a16:creationId xmlns:a16="http://schemas.microsoft.com/office/drawing/2014/main" id="{FE1DFE8A-E089-48C3-9ADC-7135A2398999}"/>
                </a:ext>
              </a:extLst>
            </p:cNvPr>
            <p:cNvSpPr/>
            <p:nvPr/>
          </p:nvSpPr>
          <p:spPr bwMode="auto">
            <a:xfrm>
              <a:off x="4568748"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a:extLst>
                <a:ext uri="{FF2B5EF4-FFF2-40B4-BE49-F238E27FC236}">
                  <a16:creationId xmlns:a16="http://schemas.microsoft.com/office/drawing/2014/main" id="{DF5C5DC5-2843-4FB9-86C9-EAFBE737E57D}"/>
                </a:ext>
              </a:extLst>
            </p:cNvPr>
            <p:cNvSpPr txBox="1"/>
            <p:nvPr/>
          </p:nvSpPr>
          <p:spPr>
            <a:xfrm>
              <a:off x="3351088" y="3050249"/>
              <a:ext cx="731520"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sp>
          <p:nvSpPr>
            <p:cNvPr id="190" name="TextBox 189">
              <a:extLst>
                <a:ext uri="{FF2B5EF4-FFF2-40B4-BE49-F238E27FC236}">
                  <a16:creationId xmlns:a16="http://schemas.microsoft.com/office/drawing/2014/main" id="{0E79D038-47AB-45A7-95AB-B87B5D5B9729}"/>
                </a:ext>
              </a:extLst>
            </p:cNvPr>
            <p:cNvSpPr txBox="1"/>
            <p:nvPr/>
          </p:nvSpPr>
          <p:spPr>
            <a:xfrm>
              <a:off x="3892119" y="3050249"/>
              <a:ext cx="731520"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sp>
          <p:nvSpPr>
            <p:cNvPr id="191" name="TextBox 190">
              <a:extLst>
                <a:ext uri="{FF2B5EF4-FFF2-40B4-BE49-F238E27FC236}">
                  <a16:creationId xmlns:a16="http://schemas.microsoft.com/office/drawing/2014/main" id="{90B77EC5-18D8-4EC8-893A-D7521B4618DC}"/>
                </a:ext>
              </a:extLst>
            </p:cNvPr>
            <p:cNvSpPr txBox="1"/>
            <p:nvPr/>
          </p:nvSpPr>
          <p:spPr>
            <a:xfrm>
              <a:off x="4511432" y="3050249"/>
              <a:ext cx="580348"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sp>
          <p:nvSpPr>
            <p:cNvPr id="192" name="TextBox 191">
              <a:extLst>
                <a:ext uri="{FF2B5EF4-FFF2-40B4-BE49-F238E27FC236}">
                  <a16:creationId xmlns:a16="http://schemas.microsoft.com/office/drawing/2014/main" id="{CFD52967-BEF1-43C9-82BF-916C661300AA}"/>
                </a:ext>
              </a:extLst>
            </p:cNvPr>
            <p:cNvSpPr txBox="1"/>
            <p:nvPr/>
          </p:nvSpPr>
          <p:spPr>
            <a:xfrm>
              <a:off x="5233649" y="3050249"/>
              <a:ext cx="580348"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pic>
          <p:nvPicPr>
            <p:cNvPr id="193" name="Graphic 192">
              <a:extLst>
                <a:ext uri="{FF2B5EF4-FFF2-40B4-BE49-F238E27FC236}">
                  <a16:creationId xmlns:a16="http://schemas.microsoft.com/office/drawing/2014/main" id="{95756E62-ACFE-4431-9BCC-BDF18D3A4E6B}"/>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562337" y="3320165"/>
              <a:ext cx="310896" cy="310896"/>
            </a:xfrm>
            <a:prstGeom prst="rect">
              <a:avLst/>
            </a:prstGeom>
          </p:spPr>
        </p:pic>
        <p:pic>
          <p:nvPicPr>
            <p:cNvPr id="194" name="Graphic 193">
              <a:extLst>
                <a:ext uri="{FF2B5EF4-FFF2-40B4-BE49-F238E27FC236}">
                  <a16:creationId xmlns:a16="http://schemas.microsoft.com/office/drawing/2014/main" id="{2364D5C9-0EE3-41BA-93E6-105741B1A4BD}"/>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102118" y="3320165"/>
              <a:ext cx="310896" cy="310896"/>
            </a:xfrm>
            <a:prstGeom prst="rect">
              <a:avLst/>
            </a:prstGeom>
          </p:spPr>
        </p:pic>
        <p:pic>
          <p:nvPicPr>
            <p:cNvPr id="195" name="Graphic 194">
              <a:extLst>
                <a:ext uri="{FF2B5EF4-FFF2-40B4-BE49-F238E27FC236}">
                  <a16:creationId xmlns:a16="http://schemas.microsoft.com/office/drawing/2014/main" id="{775BAB60-807E-4CFF-B838-287BFC470357}"/>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641900" y="3320165"/>
              <a:ext cx="310896" cy="310896"/>
            </a:xfrm>
            <a:prstGeom prst="rect">
              <a:avLst/>
            </a:prstGeom>
          </p:spPr>
        </p:pic>
        <p:pic>
          <p:nvPicPr>
            <p:cNvPr id="196" name="Graphic 195">
              <a:extLst>
                <a:ext uri="{FF2B5EF4-FFF2-40B4-BE49-F238E27FC236}">
                  <a16:creationId xmlns:a16="http://schemas.microsoft.com/office/drawing/2014/main" id="{0B308139-E6B9-48B9-90D3-E2441F315BFE}"/>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367113" y="3320165"/>
              <a:ext cx="310896" cy="310896"/>
            </a:xfrm>
            <a:prstGeom prst="rect">
              <a:avLst/>
            </a:prstGeom>
          </p:spPr>
        </p:pic>
        <p:sp>
          <p:nvSpPr>
            <p:cNvPr id="198" name="Rectangle: Rounded Corners 197">
              <a:extLst>
                <a:ext uri="{FF2B5EF4-FFF2-40B4-BE49-F238E27FC236}">
                  <a16:creationId xmlns:a16="http://schemas.microsoft.com/office/drawing/2014/main" id="{E86C94A4-BED9-429A-8FDD-C44B2F56B91B}"/>
                </a:ext>
              </a:extLst>
            </p:cNvPr>
            <p:cNvSpPr/>
            <p:nvPr/>
          </p:nvSpPr>
          <p:spPr bwMode="auto">
            <a:xfrm>
              <a:off x="5100804" y="2534100"/>
              <a:ext cx="650357" cy="228600"/>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bg1"/>
                  </a:solidFill>
                  <a:cs typeface="Segoe UI" pitchFamily="34" charset="0"/>
                </a:rPr>
                <a:t>Namespace</a:t>
              </a:r>
            </a:p>
          </p:txBody>
        </p:sp>
        <p:sp>
          <p:nvSpPr>
            <p:cNvPr id="199" name="TextBox 198">
              <a:extLst>
                <a:ext uri="{FF2B5EF4-FFF2-40B4-BE49-F238E27FC236}">
                  <a16:creationId xmlns:a16="http://schemas.microsoft.com/office/drawing/2014/main" id="{196F214C-1D40-4350-AB5E-8A90925068BF}"/>
                </a:ext>
              </a:extLst>
            </p:cNvPr>
            <p:cNvSpPr txBox="1"/>
            <p:nvPr/>
          </p:nvSpPr>
          <p:spPr>
            <a:xfrm>
              <a:off x="4801193" y="2579151"/>
              <a:ext cx="365760" cy="138499"/>
            </a:xfrm>
            <a:prstGeom prst="rect">
              <a:avLst/>
            </a:prstGeom>
            <a:noFill/>
          </p:spPr>
          <p:txBody>
            <a:bodyPr wrap="square" lIns="0" tIns="0" rIns="0" bIns="0" rtlCol="0" anchor="ctr">
              <a:noAutofit/>
            </a:bodyPr>
            <a:lstStyle/>
            <a:p>
              <a:pPr algn="ctr"/>
              <a:r>
                <a:rPr lang="en-US" sz="1000" b="1">
                  <a:solidFill>
                    <a:schemeClr val="bg1"/>
                  </a:solidFill>
                </a:rPr>
                <a:t>…</a:t>
              </a:r>
            </a:p>
          </p:txBody>
        </p:sp>
        <p:grpSp>
          <p:nvGrpSpPr>
            <p:cNvPr id="67" name="Group 66">
              <a:extLst>
                <a:ext uri="{FF2B5EF4-FFF2-40B4-BE49-F238E27FC236}">
                  <a16:creationId xmlns:a16="http://schemas.microsoft.com/office/drawing/2014/main" id="{376BCDE2-209F-4B19-B7A3-51D473358464}"/>
                </a:ext>
              </a:extLst>
            </p:cNvPr>
            <p:cNvGrpSpPr/>
            <p:nvPr/>
          </p:nvGrpSpPr>
          <p:grpSpPr>
            <a:xfrm>
              <a:off x="1578941" y="3401017"/>
              <a:ext cx="731520" cy="910711"/>
              <a:chOff x="1092167" y="4784623"/>
              <a:chExt cx="731520" cy="910711"/>
            </a:xfrm>
          </p:grpSpPr>
          <p:sp>
            <p:nvSpPr>
              <p:cNvPr id="333" name="TextBox 332">
                <a:extLst>
                  <a:ext uri="{FF2B5EF4-FFF2-40B4-BE49-F238E27FC236}">
                    <a16:creationId xmlns:a16="http://schemas.microsoft.com/office/drawing/2014/main" id="{72D3E707-F92A-474E-A3A6-E2EF5B549E3C}"/>
                  </a:ext>
                </a:extLst>
              </p:cNvPr>
              <p:cNvSpPr txBox="1"/>
              <p:nvPr/>
            </p:nvSpPr>
            <p:spPr>
              <a:xfrm>
                <a:off x="1092167" y="4784623"/>
                <a:ext cx="731520" cy="212366"/>
              </a:xfrm>
              <a:prstGeom prst="rect">
                <a:avLst/>
              </a:prstGeom>
              <a:noFill/>
            </p:spPr>
            <p:txBody>
              <a:bodyPr wrap="square" lIns="0" tIns="45720" rIns="0" bIns="0" rtlCol="0" anchor="b">
                <a:spAutoFit/>
              </a:bodyPr>
              <a:lstStyle/>
              <a:p>
                <a:pPr algn="ctr" defTabSz="932742">
                  <a:lnSpc>
                    <a:spcPct val="90000"/>
                  </a:lnSpc>
                  <a:spcBef>
                    <a:spcPct val="0"/>
                  </a:spcBef>
                  <a:spcAft>
                    <a:spcPts val="600"/>
                  </a:spcAft>
                  <a:defRPr/>
                </a:pPr>
                <a:r>
                  <a:rPr lang="en-US" sz="1200">
                    <a:ln w="3175">
                      <a:noFill/>
                    </a:ln>
                    <a:solidFill>
                      <a:srgbClr val="FFFFFF"/>
                    </a:solidFill>
                    <a:latin typeface="Segoe UI"/>
                    <a:cs typeface="Segoe UI Semilight" panose="020B0402040204020203" pitchFamily="34" charset="0"/>
                  </a:rPr>
                  <a:t>GitHub</a:t>
                </a:r>
              </a:p>
            </p:txBody>
          </p:sp>
          <p:grpSp>
            <p:nvGrpSpPr>
              <p:cNvPr id="64" name="Group 63">
                <a:extLst>
                  <a:ext uri="{FF2B5EF4-FFF2-40B4-BE49-F238E27FC236}">
                    <a16:creationId xmlns:a16="http://schemas.microsoft.com/office/drawing/2014/main" id="{8FFD19FA-4A6F-4D74-B50B-7B74406D7BC1}"/>
                  </a:ext>
                </a:extLst>
              </p:cNvPr>
              <p:cNvGrpSpPr/>
              <p:nvPr/>
            </p:nvGrpSpPr>
            <p:grpSpPr>
              <a:xfrm>
                <a:off x="1137887" y="5055254"/>
                <a:ext cx="640080" cy="640080"/>
                <a:chOff x="1206467" y="5055254"/>
                <a:chExt cx="457200" cy="457200"/>
              </a:xfrm>
            </p:grpSpPr>
            <p:sp>
              <p:nvSpPr>
                <p:cNvPr id="332" name="Rectangle: Rounded Corners 331">
                  <a:extLst>
                    <a:ext uri="{FF2B5EF4-FFF2-40B4-BE49-F238E27FC236}">
                      <a16:creationId xmlns:a16="http://schemas.microsoft.com/office/drawing/2014/main" id="{FBDE1B66-C8EC-4BE5-8F97-9A4D83528B35}"/>
                    </a:ext>
                  </a:extLst>
                </p:cNvPr>
                <p:cNvSpPr/>
                <p:nvPr/>
              </p:nvSpPr>
              <p:spPr bwMode="auto">
                <a:xfrm>
                  <a:off x="1206467" y="5055254"/>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4" name="Picture 4" descr="Image result for github logo white">
                  <a:extLst>
                    <a:ext uri="{FF2B5EF4-FFF2-40B4-BE49-F238E27FC236}">
                      <a16:creationId xmlns:a16="http://schemas.microsoft.com/office/drawing/2014/main" id="{D3BC65F2-F275-4536-8550-DD528759028D}"/>
                    </a:ext>
                  </a:extLst>
                </p:cNvPr>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1279619" y="5128406"/>
                  <a:ext cx="310896" cy="310896"/>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03" name="Connector: Elbow 202">
              <a:extLst>
                <a:ext uri="{FF2B5EF4-FFF2-40B4-BE49-F238E27FC236}">
                  <a16:creationId xmlns:a16="http://schemas.microsoft.com/office/drawing/2014/main" id="{A5DAE44B-CCA8-4A24-9B70-16373D84850C}"/>
                </a:ext>
              </a:extLst>
            </p:cNvPr>
            <p:cNvCxnSpPr>
              <a:stCxn id="330" idx="3"/>
              <a:endCxn id="198" idx="2"/>
            </p:cNvCxnSpPr>
            <p:nvPr/>
          </p:nvCxnSpPr>
          <p:spPr>
            <a:xfrm flipV="1">
              <a:off x="3090368" y="2762700"/>
              <a:ext cx="2335615" cy="161620"/>
            </a:xfrm>
            <a:prstGeom prst="bentConnector2">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7739622D-517B-4A9B-B833-B476E2F16DC1}"/>
                </a:ext>
              </a:extLst>
            </p:cNvPr>
            <p:cNvGrpSpPr/>
            <p:nvPr/>
          </p:nvGrpSpPr>
          <p:grpSpPr>
            <a:xfrm>
              <a:off x="2430448" y="2167450"/>
              <a:ext cx="679760" cy="1076904"/>
              <a:chOff x="1924466" y="1705960"/>
              <a:chExt cx="679760" cy="1076904"/>
            </a:xfrm>
          </p:grpSpPr>
          <p:grpSp>
            <p:nvGrpSpPr>
              <p:cNvPr id="75" name="Group 74">
                <a:extLst>
                  <a:ext uri="{FF2B5EF4-FFF2-40B4-BE49-F238E27FC236}">
                    <a16:creationId xmlns:a16="http://schemas.microsoft.com/office/drawing/2014/main" id="{4EF86AF8-4690-454D-B6FA-E6AE45EA50AE}"/>
                  </a:ext>
                </a:extLst>
              </p:cNvPr>
              <p:cNvGrpSpPr/>
              <p:nvPr/>
            </p:nvGrpSpPr>
            <p:grpSpPr>
              <a:xfrm>
                <a:off x="1944302" y="2142785"/>
                <a:ext cx="640079" cy="640079"/>
                <a:chOff x="1974462" y="2142790"/>
                <a:chExt cx="457200" cy="457200"/>
              </a:xfrm>
            </p:grpSpPr>
            <p:pic>
              <p:nvPicPr>
                <p:cNvPr id="329" name="Graphic 328">
                  <a:extLst>
                    <a:ext uri="{FF2B5EF4-FFF2-40B4-BE49-F238E27FC236}">
                      <a16:creationId xmlns:a16="http://schemas.microsoft.com/office/drawing/2014/main" id="{331213B9-A980-400E-8C9D-AE2AE1A7019F}"/>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047614" y="2215942"/>
                  <a:ext cx="310896" cy="310896"/>
                </a:xfrm>
                <a:prstGeom prst="rect">
                  <a:avLst/>
                </a:prstGeom>
              </p:spPr>
            </p:pic>
            <p:sp>
              <p:nvSpPr>
                <p:cNvPr id="330" name="Rectangle: Rounded Corners 329">
                  <a:extLst>
                    <a:ext uri="{FF2B5EF4-FFF2-40B4-BE49-F238E27FC236}">
                      <a16:creationId xmlns:a16="http://schemas.microsoft.com/office/drawing/2014/main" id="{6D4588EC-959F-4D82-868A-A4153C7AF83B}"/>
                    </a:ext>
                  </a:extLst>
                </p:cNvPr>
                <p:cNvSpPr/>
                <p:nvPr/>
              </p:nvSpPr>
              <p:spPr bwMode="auto">
                <a:xfrm>
                  <a:off x="1974462" y="2142790"/>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1" name="TextBox 330">
                <a:extLst>
                  <a:ext uri="{FF2B5EF4-FFF2-40B4-BE49-F238E27FC236}">
                    <a16:creationId xmlns:a16="http://schemas.microsoft.com/office/drawing/2014/main" id="{9EEB55DF-CB49-4097-AF89-DC0A1F6FFACA}"/>
                  </a:ext>
                </a:extLst>
              </p:cNvPr>
              <p:cNvSpPr txBox="1"/>
              <p:nvPr/>
            </p:nvSpPr>
            <p:spPr>
              <a:xfrm>
                <a:off x="1924466" y="1705960"/>
                <a:ext cx="679760" cy="378565"/>
              </a:xfrm>
              <a:prstGeom prst="rect">
                <a:avLst/>
              </a:prstGeom>
              <a:noFill/>
            </p:spPr>
            <p:txBody>
              <a:bodyPr wrap="square" lIns="0" tIns="45720" rIns="0" bIns="0" rtlCol="0" anchor="b">
                <a:spAutoFit/>
              </a:bodyPr>
              <a:lstStyle/>
              <a:p>
                <a:pPr algn="ctr">
                  <a:lnSpc>
                    <a:spcPct val="90000"/>
                  </a:lnSpc>
                  <a:spcAft>
                    <a:spcPts val="600"/>
                  </a:spcAft>
                </a:pPr>
                <a:r>
                  <a:rPr lang="en-US" sz="1200">
                    <a:ln w="3175">
                      <a:noFill/>
                    </a:ln>
                    <a:solidFill>
                      <a:srgbClr val="FFFFFF"/>
                    </a:solidFill>
                    <a:latin typeface="Segoe UI"/>
                    <a:cs typeface="Segoe UI Semilight" panose="020B0402040204020203" pitchFamily="34" charset="0"/>
                  </a:rPr>
                  <a:t>Active Directory</a:t>
                </a:r>
              </a:p>
            </p:txBody>
          </p:sp>
        </p:grpSp>
        <p:cxnSp>
          <p:nvCxnSpPr>
            <p:cNvPr id="211" name="Straight Connector 210">
              <a:extLst>
                <a:ext uri="{FF2B5EF4-FFF2-40B4-BE49-F238E27FC236}">
                  <a16:creationId xmlns:a16="http://schemas.microsoft.com/office/drawing/2014/main" id="{759EC8E0-5006-435E-9304-52C3502F8483}"/>
                </a:ext>
              </a:extLst>
            </p:cNvPr>
            <p:cNvCxnSpPr>
              <a:cxnSpLocks/>
            </p:cNvCxnSpPr>
            <p:nvPr/>
          </p:nvCxnSpPr>
          <p:spPr>
            <a:xfrm>
              <a:off x="3813108" y="2764513"/>
              <a:ext cx="0" cy="159193"/>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69B0E7C-3149-42D7-A3AF-EC8EC271B5BE}"/>
                </a:ext>
              </a:extLst>
            </p:cNvPr>
            <p:cNvCxnSpPr>
              <a:cxnSpLocks/>
            </p:cNvCxnSpPr>
            <p:nvPr/>
          </p:nvCxnSpPr>
          <p:spPr>
            <a:xfrm>
              <a:off x="4542163" y="2764513"/>
              <a:ext cx="0" cy="162272"/>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3" name="Rectangle: Rounded Corners 212">
              <a:extLst>
                <a:ext uri="{FF2B5EF4-FFF2-40B4-BE49-F238E27FC236}">
                  <a16:creationId xmlns:a16="http://schemas.microsoft.com/office/drawing/2014/main" id="{BE9D2D3C-9E33-4103-B341-7B7FAC42AED4}"/>
                </a:ext>
              </a:extLst>
            </p:cNvPr>
            <p:cNvSpPr/>
            <p:nvPr/>
          </p:nvSpPr>
          <p:spPr bwMode="auto">
            <a:xfrm>
              <a:off x="3487930" y="2534100"/>
              <a:ext cx="650357" cy="228600"/>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bg1"/>
                  </a:solidFill>
                  <a:ea typeface="Segoe UI" pitchFamily="34" charset="0"/>
                  <a:cs typeface="Segoe UI" pitchFamily="34" charset="0"/>
                </a:rPr>
                <a:t>Namespace</a:t>
              </a:r>
            </a:p>
          </p:txBody>
        </p:sp>
        <p:sp>
          <p:nvSpPr>
            <p:cNvPr id="214" name="Rectangle: Rounded Corners 213">
              <a:extLst>
                <a:ext uri="{FF2B5EF4-FFF2-40B4-BE49-F238E27FC236}">
                  <a16:creationId xmlns:a16="http://schemas.microsoft.com/office/drawing/2014/main" id="{A987DBF9-AEBE-4D2B-A4D5-A1F228536308}"/>
                </a:ext>
              </a:extLst>
            </p:cNvPr>
            <p:cNvSpPr/>
            <p:nvPr/>
          </p:nvSpPr>
          <p:spPr bwMode="auto">
            <a:xfrm>
              <a:off x="4216985" y="2534100"/>
              <a:ext cx="650357" cy="228600"/>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bg1"/>
                  </a:solidFill>
                  <a:cs typeface="Segoe UI" pitchFamily="34" charset="0"/>
                </a:rPr>
                <a:t>Namespace</a:t>
              </a:r>
            </a:p>
          </p:txBody>
        </p:sp>
        <p:grpSp>
          <p:nvGrpSpPr>
            <p:cNvPr id="80" name="Group 79">
              <a:extLst>
                <a:ext uri="{FF2B5EF4-FFF2-40B4-BE49-F238E27FC236}">
                  <a16:creationId xmlns:a16="http://schemas.microsoft.com/office/drawing/2014/main" id="{EA644F4A-DDAA-4A27-82B8-6907CBF1566E}"/>
                </a:ext>
              </a:extLst>
            </p:cNvPr>
            <p:cNvGrpSpPr/>
            <p:nvPr/>
          </p:nvGrpSpPr>
          <p:grpSpPr>
            <a:xfrm>
              <a:off x="5958786" y="940828"/>
              <a:ext cx="640079" cy="864542"/>
              <a:chOff x="2597444" y="292725"/>
              <a:chExt cx="640079" cy="864542"/>
            </a:xfrm>
          </p:grpSpPr>
          <p:grpSp>
            <p:nvGrpSpPr>
              <p:cNvPr id="78" name="Group 77">
                <a:extLst>
                  <a:ext uri="{FF2B5EF4-FFF2-40B4-BE49-F238E27FC236}">
                    <a16:creationId xmlns:a16="http://schemas.microsoft.com/office/drawing/2014/main" id="{EE80715E-0077-4140-9316-8E600590C7B5}"/>
                  </a:ext>
                </a:extLst>
              </p:cNvPr>
              <p:cNvGrpSpPr/>
              <p:nvPr/>
            </p:nvGrpSpPr>
            <p:grpSpPr>
              <a:xfrm>
                <a:off x="2597444" y="517188"/>
                <a:ext cx="640079" cy="640079"/>
                <a:chOff x="2627606" y="517189"/>
                <a:chExt cx="457200" cy="457200"/>
              </a:xfrm>
            </p:grpSpPr>
            <p:pic>
              <p:nvPicPr>
                <p:cNvPr id="305" name="Graphic 304">
                  <a:extLst>
                    <a:ext uri="{FF2B5EF4-FFF2-40B4-BE49-F238E27FC236}">
                      <a16:creationId xmlns:a16="http://schemas.microsoft.com/office/drawing/2014/main" id="{0A92BDF3-35F7-451B-803A-F3AFBB5CC7A2}"/>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700758" y="590341"/>
                  <a:ext cx="310896" cy="310896"/>
                </a:xfrm>
                <a:prstGeom prst="rect">
                  <a:avLst/>
                </a:prstGeom>
              </p:spPr>
            </p:pic>
            <p:sp>
              <p:nvSpPr>
                <p:cNvPr id="306" name="Rectangle: Rounded Corners 305">
                  <a:extLst>
                    <a:ext uri="{FF2B5EF4-FFF2-40B4-BE49-F238E27FC236}">
                      <a16:creationId xmlns:a16="http://schemas.microsoft.com/office/drawing/2014/main" id="{3D9DBDFF-E80E-4C7A-898E-5B5EE290BF14}"/>
                    </a:ext>
                  </a:extLst>
                </p:cNvPr>
                <p:cNvSpPr/>
                <p:nvPr/>
              </p:nvSpPr>
              <p:spPr bwMode="auto">
                <a:xfrm>
                  <a:off x="2627606" y="517189"/>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7" name="TextBox 306">
                <a:extLst>
                  <a:ext uri="{FF2B5EF4-FFF2-40B4-BE49-F238E27FC236}">
                    <a16:creationId xmlns:a16="http://schemas.microsoft.com/office/drawing/2014/main" id="{CDFCDC87-3D90-464E-8AD0-8846B0B13FD8}"/>
                  </a:ext>
                </a:extLst>
              </p:cNvPr>
              <p:cNvSpPr txBox="1"/>
              <p:nvPr/>
            </p:nvSpPr>
            <p:spPr>
              <a:xfrm>
                <a:off x="2627316" y="292725"/>
                <a:ext cx="580348" cy="166199"/>
              </a:xfrm>
              <a:prstGeom prst="rect">
                <a:avLst/>
              </a:prstGeom>
              <a:noFill/>
            </p:spPr>
            <p:txBody>
              <a:bodyPr wrap="square" lIns="0" tIns="0" rIns="0" bIns="0" rtlCol="0" anchor="b">
                <a:spAutoFit/>
              </a:bodyPr>
              <a:lstStyle/>
              <a:p>
                <a:pPr algn="ctr">
                  <a:lnSpc>
                    <a:spcPct val="90000"/>
                  </a:lnSpc>
                  <a:spcAft>
                    <a:spcPts val="600"/>
                  </a:spcAft>
                </a:pPr>
                <a:r>
                  <a:rPr lang="en-US" sz="1200">
                    <a:ln w="3175">
                      <a:noFill/>
                    </a:ln>
                    <a:solidFill>
                      <a:srgbClr val="FFFFFF"/>
                    </a:solidFill>
                    <a:latin typeface="Segoe UI"/>
                    <a:cs typeface="Segoe UI Semilight" panose="020B0402040204020203" pitchFamily="34" charset="0"/>
                  </a:rPr>
                  <a:t>ACR</a:t>
                </a:r>
              </a:p>
            </p:txBody>
          </p:sp>
        </p:grpSp>
        <p:grpSp>
          <p:nvGrpSpPr>
            <p:cNvPr id="228" name="Group 227">
              <a:extLst>
                <a:ext uri="{FF2B5EF4-FFF2-40B4-BE49-F238E27FC236}">
                  <a16:creationId xmlns:a16="http://schemas.microsoft.com/office/drawing/2014/main" id="{C83A4A4E-ADC4-4EF5-A223-30F3F2FA7506}"/>
                </a:ext>
              </a:extLst>
            </p:cNvPr>
            <p:cNvGrpSpPr/>
            <p:nvPr/>
          </p:nvGrpSpPr>
          <p:grpSpPr>
            <a:xfrm>
              <a:off x="5929222" y="2802293"/>
              <a:ext cx="612123" cy="901920"/>
              <a:chOff x="10643191" y="2116866"/>
              <a:chExt cx="612123" cy="901920"/>
            </a:xfrm>
          </p:grpSpPr>
          <p:sp>
            <p:nvSpPr>
              <p:cNvPr id="289" name="Rectangle: Rounded Corners 288">
                <a:extLst>
                  <a:ext uri="{FF2B5EF4-FFF2-40B4-BE49-F238E27FC236}">
                    <a16:creationId xmlns:a16="http://schemas.microsoft.com/office/drawing/2014/main" id="{4711662D-BB40-4A72-9BD5-91F893BC5A7A}"/>
                  </a:ext>
                </a:extLst>
              </p:cNvPr>
              <p:cNvSpPr/>
              <p:nvPr/>
            </p:nvSpPr>
            <p:spPr bwMode="auto">
              <a:xfrm>
                <a:off x="10721139" y="256158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0" name="TextBox 289">
                <a:extLst>
                  <a:ext uri="{FF2B5EF4-FFF2-40B4-BE49-F238E27FC236}">
                    <a16:creationId xmlns:a16="http://schemas.microsoft.com/office/drawing/2014/main" id="{D9A97686-2604-4B57-AE8F-0D78502A454E}"/>
                  </a:ext>
                </a:extLst>
              </p:cNvPr>
              <p:cNvSpPr txBox="1"/>
              <p:nvPr/>
            </p:nvSpPr>
            <p:spPr>
              <a:xfrm>
                <a:off x="10643191" y="2116866"/>
                <a:ext cx="612123" cy="387798"/>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Load Balancer</a:t>
                </a:r>
                <a:br>
                  <a:rPr lang="en-US" sz="1000">
                    <a:solidFill>
                      <a:schemeClr val="bg1"/>
                    </a:solidFill>
                  </a:rPr>
                </a:br>
                <a:r>
                  <a:rPr lang="en-US" sz="800" i="1">
                    <a:solidFill>
                      <a:schemeClr val="bg1"/>
                    </a:solidFill>
                  </a:rPr>
                  <a:t>Internal</a:t>
                </a:r>
                <a:endParaRPr lang="en-US" sz="1000" i="1">
                  <a:solidFill>
                    <a:schemeClr val="bg1"/>
                  </a:solidFill>
                </a:endParaRPr>
              </a:p>
            </p:txBody>
          </p:sp>
          <p:pic>
            <p:nvPicPr>
              <p:cNvPr id="296" name="Graphic 295">
                <a:extLst>
                  <a:ext uri="{FF2B5EF4-FFF2-40B4-BE49-F238E27FC236}">
                    <a16:creationId xmlns:a16="http://schemas.microsoft.com/office/drawing/2014/main" id="{A3F24C7A-6AC6-498E-BA57-07D284AC1ED0}"/>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0794291" y="2634738"/>
                <a:ext cx="310896" cy="310896"/>
              </a:xfrm>
              <a:prstGeom prst="rect">
                <a:avLst/>
              </a:prstGeom>
            </p:spPr>
          </p:pic>
        </p:grpSp>
        <p:grpSp>
          <p:nvGrpSpPr>
            <p:cNvPr id="17" name="Group 16">
              <a:extLst>
                <a:ext uri="{FF2B5EF4-FFF2-40B4-BE49-F238E27FC236}">
                  <a16:creationId xmlns:a16="http://schemas.microsoft.com/office/drawing/2014/main" id="{D0D17C67-899C-4344-92C1-54A1E2538D12}"/>
                </a:ext>
              </a:extLst>
            </p:cNvPr>
            <p:cNvGrpSpPr/>
            <p:nvPr/>
          </p:nvGrpSpPr>
          <p:grpSpPr>
            <a:xfrm>
              <a:off x="7939381" y="5065305"/>
              <a:ext cx="723780" cy="1112490"/>
              <a:chOff x="6222861" y="3697278"/>
              <a:chExt cx="723780" cy="1112490"/>
            </a:xfrm>
          </p:grpSpPr>
          <p:grpSp>
            <p:nvGrpSpPr>
              <p:cNvPr id="16" name="Group 15">
                <a:extLst>
                  <a:ext uri="{FF2B5EF4-FFF2-40B4-BE49-F238E27FC236}">
                    <a16:creationId xmlns:a16="http://schemas.microsoft.com/office/drawing/2014/main" id="{9BB6958C-B3B6-42A3-B53B-4BEEFF6EE961}"/>
                  </a:ext>
                </a:extLst>
              </p:cNvPr>
              <p:cNvGrpSpPr/>
              <p:nvPr/>
            </p:nvGrpSpPr>
            <p:grpSpPr>
              <a:xfrm>
                <a:off x="6264696" y="4169689"/>
                <a:ext cx="640079" cy="640079"/>
                <a:chOff x="6270346" y="4169698"/>
                <a:chExt cx="457200" cy="457200"/>
              </a:xfrm>
            </p:grpSpPr>
            <p:pic>
              <p:nvPicPr>
                <p:cNvPr id="267" name="Graphic 266">
                  <a:extLst>
                    <a:ext uri="{FF2B5EF4-FFF2-40B4-BE49-F238E27FC236}">
                      <a16:creationId xmlns:a16="http://schemas.microsoft.com/office/drawing/2014/main" id="{6E1A9742-C8A5-449C-A51D-32E53FA06946}"/>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6343499" y="4242850"/>
                  <a:ext cx="310896" cy="310896"/>
                </a:xfrm>
                <a:prstGeom prst="rect">
                  <a:avLst/>
                </a:prstGeom>
              </p:spPr>
            </p:pic>
            <p:sp>
              <p:nvSpPr>
                <p:cNvPr id="270" name="Rectangle: Rounded Corners 269">
                  <a:extLst>
                    <a:ext uri="{FF2B5EF4-FFF2-40B4-BE49-F238E27FC236}">
                      <a16:creationId xmlns:a16="http://schemas.microsoft.com/office/drawing/2014/main" id="{8C07BDE5-62E5-4E04-985B-C8EFD324A951}"/>
                    </a:ext>
                  </a:extLst>
                </p:cNvPr>
                <p:cNvSpPr/>
                <p:nvPr/>
              </p:nvSpPr>
              <p:spPr bwMode="auto">
                <a:xfrm>
                  <a:off x="6270346" y="4169698"/>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TextBox 271">
                <a:extLst>
                  <a:ext uri="{FF2B5EF4-FFF2-40B4-BE49-F238E27FC236}">
                    <a16:creationId xmlns:a16="http://schemas.microsoft.com/office/drawing/2014/main" id="{3836407A-D25D-497B-B242-0000A6456C78}"/>
                  </a:ext>
                </a:extLst>
              </p:cNvPr>
              <p:cNvSpPr txBox="1"/>
              <p:nvPr/>
            </p:nvSpPr>
            <p:spPr>
              <a:xfrm>
                <a:off x="6222861" y="3697278"/>
                <a:ext cx="723780" cy="415498"/>
              </a:xfrm>
              <a:prstGeom prst="rect">
                <a:avLst/>
              </a:prstGeom>
              <a:noFill/>
            </p:spPr>
            <p:txBody>
              <a:bodyPr wrap="square" lIns="0" tIns="45720" rIns="0" bIns="0" rtlCol="0" anchor="b">
                <a:sp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Container Monitor</a:t>
                </a:r>
              </a:p>
            </p:txBody>
          </p:sp>
        </p:grpSp>
        <p:grpSp>
          <p:nvGrpSpPr>
            <p:cNvPr id="121" name="Group 120">
              <a:extLst>
                <a:ext uri="{FF2B5EF4-FFF2-40B4-BE49-F238E27FC236}">
                  <a16:creationId xmlns:a16="http://schemas.microsoft.com/office/drawing/2014/main" id="{1CFFA288-274C-496D-BAF1-DFBC43D063D9}"/>
                </a:ext>
              </a:extLst>
            </p:cNvPr>
            <p:cNvGrpSpPr/>
            <p:nvPr/>
          </p:nvGrpSpPr>
          <p:grpSpPr>
            <a:xfrm>
              <a:off x="7935351" y="3613512"/>
              <a:ext cx="708946" cy="1075567"/>
              <a:chOff x="8655948" y="3173473"/>
              <a:chExt cx="708946" cy="1075567"/>
            </a:xfrm>
          </p:grpSpPr>
          <p:sp>
            <p:nvSpPr>
              <p:cNvPr id="265" name="TextBox 264">
                <a:extLst>
                  <a:ext uri="{FF2B5EF4-FFF2-40B4-BE49-F238E27FC236}">
                    <a16:creationId xmlns:a16="http://schemas.microsoft.com/office/drawing/2014/main" id="{23E8EDB6-9F22-44A2-8980-13128C6A836E}"/>
                  </a:ext>
                </a:extLst>
              </p:cNvPr>
              <p:cNvSpPr txBox="1"/>
              <p:nvPr/>
            </p:nvSpPr>
            <p:spPr>
              <a:xfrm>
                <a:off x="8655948" y="3173473"/>
                <a:ext cx="708946" cy="378565"/>
              </a:xfrm>
              <a:prstGeom prst="rect">
                <a:avLst/>
              </a:prstGeom>
              <a:noFill/>
            </p:spPr>
            <p:txBody>
              <a:bodyPr wrap="square" lIns="0" tIns="45720" rIns="0" bIns="0" rtlCol="0" anchor="b">
                <a:spAutoFit/>
              </a:bodyPr>
              <a:lstStyle/>
              <a:p>
                <a:pPr algn="ctr" defTabSz="932742">
                  <a:lnSpc>
                    <a:spcPct val="90000"/>
                  </a:lnSpc>
                  <a:spcBef>
                    <a:spcPct val="0"/>
                  </a:spcBef>
                  <a:spcAft>
                    <a:spcPts val="600"/>
                  </a:spcAft>
                  <a:defRPr/>
                </a:pPr>
                <a:r>
                  <a:rPr lang="en-US" sz="1200">
                    <a:ln w="3175">
                      <a:noFill/>
                    </a:ln>
                    <a:solidFill>
                      <a:srgbClr val="FFFFFF"/>
                    </a:solidFill>
                    <a:latin typeface="Segoe UI"/>
                    <a:cs typeface="Segoe UI Semilight" panose="020B0402040204020203" pitchFamily="34" charset="0"/>
                  </a:rPr>
                  <a:t>On-prem services</a:t>
                </a:r>
              </a:p>
            </p:txBody>
          </p:sp>
          <p:grpSp>
            <p:nvGrpSpPr>
              <p:cNvPr id="120" name="Group 119">
                <a:extLst>
                  <a:ext uri="{FF2B5EF4-FFF2-40B4-BE49-F238E27FC236}">
                    <a16:creationId xmlns:a16="http://schemas.microsoft.com/office/drawing/2014/main" id="{B81AD07F-5AEC-4BA6-9FCD-4D2851F1C024}"/>
                  </a:ext>
                </a:extLst>
              </p:cNvPr>
              <p:cNvGrpSpPr/>
              <p:nvPr/>
            </p:nvGrpSpPr>
            <p:grpSpPr>
              <a:xfrm>
                <a:off x="8690381" y="3608960"/>
                <a:ext cx="640080" cy="640080"/>
                <a:chOff x="8717522" y="3608960"/>
                <a:chExt cx="457200" cy="457200"/>
              </a:xfrm>
            </p:grpSpPr>
            <p:sp>
              <p:nvSpPr>
                <p:cNvPr id="262" name="Rectangle: Rounded Corners 261">
                  <a:extLst>
                    <a:ext uri="{FF2B5EF4-FFF2-40B4-BE49-F238E27FC236}">
                      <a16:creationId xmlns:a16="http://schemas.microsoft.com/office/drawing/2014/main" id="{F20F667F-6731-4805-8292-BACB05CCB36A}"/>
                    </a:ext>
                  </a:extLst>
                </p:cNvPr>
                <p:cNvSpPr/>
                <p:nvPr/>
              </p:nvSpPr>
              <p:spPr bwMode="auto">
                <a:xfrm>
                  <a:off x="8717522" y="3608960"/>
                  <a:ext cx="457200" cy="457200"/>
                </a:xfrm>
                <a:prstGeom prst="roundRect">
                  <a:avLst>
                    <a:gd name="adj" fmla="val 5334"/>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6" name="Graphic 265">
                  <a:extLst>
                    <a:ext uri="{FF2B5EF4-FFF2-40B4-BE49-F238E27FC236}">
                      <a16:creationId xmlns:a16="http://schemas.microsoft.com/office/drawing/2014/main" id="{DC9E7207-5D9E-4329-8B17-272AE2F51259}"/>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8790674" y="3682112"/>
                  <a:ext cx="310896" cy="310896"/>
                </a:xfrm>
                <a:prstGeom prst="rect">
                  <a:avLst/>
                </a:prstGeom>
              </p:spPr>
            </p:pic>
          </p:grpSp>
        </p:grpSp>
        <p:sp>
          <p:nvSpPr>
            <p:cNvPr id="239" name="TextBox 238">
              <a:extLst>
                <a:ext uri="{FF2B5EF4-FFF2-40B4-BE49-F238E27FC236}">
                  <a16:creationId xmlns:a16="http://schemas.microsoft.com/office/drawing/2014/main" id="{3C918700-F2AE-4476-B00F-03FD8FFB4293}"/>
                </a:ext>
              </a:extLst>
            </p:cNvPr>
            <p:cNvSpPr txBox="1"/>
            <p:nvPr/>
          </p:nvSpPr>
          <p:spPr>
            <a:xfrm>
              <a:off x="6976896" y="3593710"/>
              <a:ext cx="580348" cy="276999"/>
            </a:xfrm>
            <a:prstGeom prst="rect">
              <a:avLst/>
            </a:prstGeom>
            <a:noFill/>
          </p:spPr>
          <p:txBody>
            <a:bodyPr wrap="square" lIns="0" tIns="0" rIns="0" bIns="0" rtlCol="0" anchor="b">
              <a:spAutoFit/>
            </a:bodyPr>
            <a:lstStyle/>
            <a:p>
              <a:pPr algn="ctr">
                <a:lnSpc>
                  <a:spcPct val="90000"/>
                </a:lnSpc>
                <a:spcAft>
                  <a:spcPts val="600"/>
                </a:spcAft>
              </a:pPr>
              <a:r>
                <a:rPr lang="en-US" sz="1000" i="1">
                  <a:solidFill>
                    <a:schemeClr val="bg1"/>
                  </a:solidFill>
                </a:rPr>
                <a:t>Express Routes</a:t>
              </a:r>
            </a:p>
          </p:txBody>
        </p:sp>
        <p:sp>
          <p:nvSpPr>
            <p:cNvPr id="241" name="TextBox 240">
              <a:extLst>
                <a:ext uri="{FF2B5EF4-FFF2-40B4-BE49-F238E27FC236}">
                  <a16:creationId xmlns:a16="http://schemas.microsoft.com/office/drawing/2014/main" id="{CD5CA786-AD5B-4BF4-85DB-0DF746F51BDB}"/>
                </a:ext>
              </a:extLst>
            </p:cNvPr>
            <p:cNvSpPr txBox="1"/>
            <p:nvPr/>
          </p:nvSpPr>
          <p:spPr>
            <a:xfrm>
              <a:off x="6831316" y="2243620"/>
              <a:ext cx="580348" cy="276999"/>
            </a:xfrm>
            <a:prstGeom prst="rect">
              <a:avLst/>
            </a:prstGeom>
            <a:noFill/>
          </p:spPr>
          <p:txBody>
            <a:bodyPr wrap="square" lIns="0" tIns="0" rIns="0" bIns="0" rtlCol="0" anchor="b">
              <a:spAutoFit/>
            </a:bodyPr>
            <a:lstStyle/>
            <a:p>
              <a:pPr>
                <a:lnSpc>
                  <a:spcPct val="90000"/>
                </a:lnSpc>
                <a:spcAft>
                  <a:spcPts val="600"/>
                </a:spcAft>
              </a:pPr>
              <a:r>
                <a:rPr lang="en-US" sz="1000" i="1">
                  <a:solidFill>
                    <a:schemeClr val="bg1"/>
                  </a:solidFill>
                </a:rPr>
                <a:t>Virtual Network</a:t>
              </a:r>
            </a:p>
          </p:txBody>
        </p:sp>
        <p:grpSp>
          <p:nvGrpSpPr>
            <p:cNvPr id="15" name="Group 14">
              <a:extLst>
                <a:ext uri="{FF2B5EF4-FFF2-40B4-BE49-F238E27FC236}">
                  <a16:creationId xmlns:a16="http://schemas.microsoft.com/office/drawing/2014/main" id="{F8274B28-D022-4A86-B0E7-F2A30146EA7F}"/>
                </a:ext>
              </a:extLst>
            </p:cNvPr>
            <p:cNvGrpSpPr/>
            <p:nvPr/>
          </p:nvGrpSpPr>
          <p:grpSpPr>
            <a:xfrm>
              <a:off x="8905100" y="2170952"/>
              <a:ext cx="761312" cy="1066334"/>
              <a:chOff x="10082685" y="678762"/>
              <a:chExt cx="761312" cy="1066334"/>
            </a:xfrm>
          </p:grpSpPr>
          <p:sp>
            <p:nvSpPr>
              <p:cNvPr id="353" name="TextBox 352">
                <a:extLst>
                  <a:ext uri="{FF2B5EF4-FFF2-40B4-BE49-F238E27FC236}">
                    <a16:creationId xmlns:a16="http://schemas.microsoft.com/office/drawing/2014/main" id="{46E9D70B-D7D4-4E23-A387-D546E307895A}"/>
                  </a:ext>
                </a:extLst>
              </p:cNvPr>
              <p:cNvSpPr txBox="1"/>
              <p:nvPr/>
            </p:nvSpPr>
            <p:spPr>
              <a:xfrm>
                <a:off x="10082685" y="678762"/>
                <a:ext cx="761312" cy="369332"/>
              </a:xfrm>
              <a:prstGeom prst="rect">
                <a:avLst/>
              </a:prstGeom>
              <a:noFill/>
            </p:spPr>
            <p:txBody>
              <a:bodyPr wrap="square" lIns="0" tIns="0" rIns="0" bIns="0" rtlCol="0" anchor="b">
                <a:sp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API </a:t>
                </a:r>
                <a:br>
                  <a:rPr lang="en-US" sz="1200">
                    <a:ln w="3175">
                      <a:noFill/>
                    </a:ln>
                    <a:solidFill>
                      <a:srgbClr val="FFFFFF"/>
                    </a:solidFill>
                    <a:latin typeface="Segoe UI"/>
                    <a:cs typeface="Segoe UI Semilight" panose="020B0402040204020203" pitchFamily="34" charset="0"/>
                  </a:rPr>
                </a:br>
                <a:r>
                  <a:rPr lang="en-US" sz="1200" err="1">
                    <a:ln w="3175">
                      <a:noFill/>
                    </a:ln>
                    <a:solidFill>
                      <a:srgbClr val="FFFFFF"/>
                    </a:solidFill>
                    <a:latin typeface="Segoe UI"/>
                    <a:cs typeface="Segoe UI Semilight" panose="020B0402040204020203" pitchFamily="34" charset="0"/>
                  </a:rPr>
                  <a:t>Mgmt</a:t>
                </a:r>
                <a:endParaRPr lang="en-US" sz="1200">
                  <a:ln w="3175">
                    <a:noFill/>
                  </a:ln>
                  <a:solidFill>
                    <a:srgbClr val="FFFFFF"/>
                  </a:solidFill>
                  <a:latin typeface="Segoe UI"/>
                  <a:cs typeface="Segoe UI Semilight" panose="020B0402040204020203" pitchFamily="34" charset="0"/>
                </a:endParaRPr>
              </a:p>
            </p:txBody>
          </p:sp>
          <p:grpSp>
            <p:nvGrpSpPr>
              <p:cNvPr id="9" name="Group 8">
                <a:extLst>
                  <a:ext uri="{FF2B5EF4-FFF2-40B4-BE49-F238E27FC236}">
                    <a16:creationId xmlns:a16="http://schemas.microsoft.com/office/drawing/2014/main" id="{ED7854CA-DBF9-40B8-84CF-B035316C04FE}"/>
                  </a:ext>
                </a:extLst>
              </p:cNvPr>
              <p:cNvGrpSpPr/>
              <p:nvPr/>
            </p:nvGrpSpPr>
            <p:grpSpPr>
              <a:xfrm>
                <a:off x="10143301" y="1105016"/>
                <a:ext cx="640080" cy="640080"/>
                <a:chOff x="10217812" y="1105016"/>
                <a:chExt cx="457200" cy="457200"/>
              </a:xfrm>
            </p:grpSpPr>
            <p:sp>
              <p:nvSpPr>
                <p:cNvPr id="352" name="Rectangle: Rounded Corners 351">
                  <a:extLst>
                    <a:ext uri="{FF2B5EF4-FFF2-40B4-BE49-F238E27FC236}">
                      <a16:creationId xmlns:a16="http://schemas.microsoft.com/office/drawing/2014/main" id="{641A4357-6D09-469E-826A-71D065DB51FD}"/>
                    </a:ext>
                  </a:extLst>
                </p:cNvPr>
                <p:cNvSpPr/>
                <p:nvPr/>
              </p:nvSpPr>
              <p:spPr bwMode="auto">
                <a:xfrm>
                  <a:off x="10217812" y="110501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54" name="Graphic 353">
                  <a:extLst>
                    <a:ext uri="{FF2B5EF4-FFF2-40B4-BE49-F238E27FC236}">
                      <a16:creationId xmlns:a16="http://schemas.microsoft.com/office/drawing/2014/main" id="{CBC8D560-D965-4FE9-BB90-73B41484E816}"/>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290964" y="1178168"/>
                  <a:ext cx="310896" cy="310896"/>
                </a:xfrm>
                <a:prstGeom prst="rect">
                  <a:avLst/>
                </a:prstGeom>
              </p:spPr>
            </p:pic>
          </p:grpSp>
        </p:grpSp>
        <p:grpSp>
          <p:nvGrpSpPr>
            <p:cNvPr id="13" name="Group 12">
              <a:extLst>
                <a:ext uri="{FF2B5EF4-FFF2-40B4-BE49-F238E27FC236}">
                  <a16:creationId xmlns:a16="http://schemas.microsoft.com/office/drawing/2014/main" id="{E0964381-405E-4797-BB75-B638CE0A25EF}"/>
                </a:ext>
              </a:extLst>
            </p:cNvPr>
            <p:cNvGrpSpPr/>
            <p:nvPr/>
          </p:nvGrpSpPr>
          <p:grpSpPr>
            <a:xfrm>
              <a:off x="7953645" y="2017064"/>
              <a:ext cx="640080" cy="1220222"/>
              <a:chOff x="9538131" y="524874"/>
              <a:chExt cx="640080" cy="1220222"/>
            </a:xfrm>
          </p:grpSpPr>
          <p:sp>
            <p:nvSpPr>
              <p:cNvPr id="356" name="TextBox 355">
                <a:extLst>
                  <a:ext uri="{FF2B5EF4-FFF2-40B4-BE49-F238E27FC236}">
                    <a16:creationId xmlns:a16="http://schemas.microsoft.com/office/drawing/2014/main" id="{E50D5B50-0156-43A4-A98F-11D295ACF109}"/>
                  </a:ext>
                </a:extLst>
              </p:cNvPr>
              <p:cNvSpPr txBox="1"/>
              <p:nvPr/>
            </p:nvSpPr>
            <p:spPr>
              <a:xfrm>
                <a:off x="9552110" y="524874"/>
                <a:ext cx="612123" cy="523220"/>
              </a:xfrm>
              <a:prstGeom prst="rect">
                <a:avLst/>
              </a:prstGeom>
              <a:noFill/>
            </p:spPr>
            <p:txBody>
              <a:bodyPr wrap="square" lIns="0" tIns="0" rIns="0" bIns="0" rtlCol="0" anchor="b">
                <a:sp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Load Balancer</a:t>
                </a:r>
                <a:br>
                  <a:rPr lang="en-US" sz="1200">
                    <a:ln w="3175">
                      <a:noFill/>
                    </a:ln>
                    <a:solidFill>
                      <a:srgbClr val="FFFFFF"/>
                    </a:solidFill>
                    <a:latin typeface="Segoe UI"/>
                    <a:cs typeface="Segoe UI Semilight" panose="020B0402040204020203" pitchFamily="34" charset="0"/>
                  </a:rPr>
                </a:br>
                <a:r>
                  <a:rPr lang="en-US" sz="1000" i="1">
                    <a:ln w="3175">
                      <a:noFill/>
                    </a:ln>
                    <a:solidFill>
                      <a:srgbClr val="FFFFFF"/>
                    </a:solidFill>
                    <a:latin typeface="Segoe UI"/>
                    <a:cs typeface="Segoe UI Semilight" panose="020B0402040204020203" pitchFamily="34" charset="0"/>
                  </a:rPr>
                  <a:t>External</a:t>
                </a:r>
              </a:p>
            </p:txBody>
          </p:sp>
          <p:grpSp>
            <p:nvGrpSpPr>
              <p:cNvPr id="11" name="Group 10">
                <a:extLst>
                  <a:ext uri="{FF2B5EF4-FFF2-40B4-BE49-F238E27FC236}">
                    <a16:creationId xmlns:a16="http://schemas.microsoft.com/office/drawing/2014/main" id="{DA5498DA-8974-46C8-A976-4F618C277F22}"/>
                  </a:ext>
                </a:extLst>
              </p:cNvPr>
              <p:cNvGrpSpPr/>
              <p:nvPr/>
            </p:nvGrpSpPr>
            <p:grpSpPr>
              <a:xfrm>
                <a:off x="9538131" y="1105016"/>
                <a:ext cx="640080" cy="640080"/>
                <a:chOff x="9577105" y="1105016"/>
                <a:chExt cx="457200" cy="457200"/>
              </a:xfrm>
            </p:grpSpPr>
            <p:sp>
              <p:nvSpPr>
                <p:cNvPr id="355" name="Rectangle: Rounded Corners 354">
                  <a:extLst>
                    <a:ext uri="{FF2B5EF4-FFF2-40B4-BE49-F238E27FC236}">
                      <a16:creationId xmlns:a16="http://schemas.microsoft.com/office/drawing/2014/main" id="{3159B564-4D9A-4C15-856D-DBD131D46CA3}"/>
                    </a:ext>
                  </a:extLst>
                </p:cNvPr>
                <p:cNvSpPr/>
                <p:nvPr/>
              </p:nvSpPr>
              <p:spPr bwMode="auto">
                <a:xfrm>
                  <a:off x="9577105" y="110501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7" name="Graphic 356">
                  <a:extLst>
                    <a:ext uri="{FF2B5EF4-FFF2-40B4-BE49-F238E27FC236}">
                      <a16:creationId xmlns:a16="http://schemas.microsoft.com/office/drawing/2014/main" id="{7ACBFAE3-2FE2-4AE4-8FE8-E08D0450159A}"/>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650257" y="1178168"/>
                  <a:ext cx="310896" cy="310896"/>
                </a:xfrm>
                <a:prstGeom prst="rect">
                  <a:avLst/>
                </a:prstGeom>
              </p:spPr>
            </p:pic>
          </p:grpSp>
        </p:grpSp>
        <p:cxnSp>
          <p:nvCxnSpPr>
            <p:cNvPr id="358" name="Straight Arrow Connector 357">
              <a:extLst>
                <a:ext uri="{FF2B5EF4-FFF2-40B4-BE49-F238E27FC236}">
                  <a16:creationId xmlns:a16="http://schemas.microsoft.com/office/drawing/2014/main" id="{3059F2D7-6697-4B2A-9AA9-F1C1B6A817BE}"/>
                </a:ext>
              </a:extLst>
            </p:cNvPr>
            <p:cNvCxnSpPr>
              <a:cxnSpLocks/>
              <a:stCxn id="342" idx="3"/>
              <a:endCxn id="270" idx="1"/>
            </p:cNvCxnSpPr>
            <p:nvPr/>
          </p:nvCxnSpPr>
          <p:spPr>
            <a:xfrm>
              <a:off x="7256177" y="5856913"/>
              <a:ext cx="725053" cy="852"/>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F577B0E7-C808-408C-9F84-2A06A02815EC}"/>
                </a:ext>
              </a:extLst>
            </p:cNvPr>
            <p:cNvGrpSpPr/>
            <p:nvPr/>
          </p:nvGrpSpPr>
          <p:grpSpPr>
            <a:xfrm>
              <a:off x="1578941" y="5267446"/>
              <a:ext cx="1780972" cy="910711"/>
              <a:chOff x="1735460" y="4188316"/>
              <a:chExt cx="1780972" cy="910711"/>
            </a:xfrm>
          </p:grpSpPr>
          <p:grpSp>
            <p:nvGrpSpPr>
              <p:cNvPr id="63" name="Group 62">
                <a:extLst>
                  <a:ext uri="{FF2B5EF4-FFF2-40B4-BE49-F238E27FC236}">
                    <a16:creationId xmlns:a16="http://schemas.microsoft.com/office/drawing/2014/main" id="{4F51C671-395D-41CF-80CF-F7842011CA14}"/>
                  </a:ext>
                </a:extLst>
              </p:cNvPr>
              <p:cNvGrpSpPr/>
              <p:nvPr/>
            </p:nvGrpSpPr>
            <p:grpSpPr>
              <a:xfrm>
                <a:off x="1781180" y="4458947"/>
                <a:ext cx="640080" cy="640080"/>
                <a:chOff x="1975724" y="5617229"/>
                <a:chExt cx="457200" cy="457200"/>
              </a:xfrm>
            </p:grpSpPr>
            <p:pic>
              <p:nvPicPr>
                <p:cNvPr id="338" name="Picture 2" descr="Image result for terraform logo png">
                  <a:extLst>
                    <a:ext uri="{FF2B5EF4-FFF2-40B4-BE49-F238E27FC236}">
                      <a16:creationId xmlns:a16="http://schemas.microsoft.com/office/drawing/2014/main" id="{B5296B5B-8BF6-4049-AACE-D14BC99E33ED}"/>
                    </a:ext>
                  </a:extLst>
                </p:cNvPr>
                <p:cNvPicPr>
                  <a:picLocks noChangeAspect="1" noChangeArrowheads="1"/>
                </p:cNvPicPr>
                <p:nvPr/>
              </p:nvPicPr>
              <p:blipFill>
                <a:blip r:embed="rId28" cstate="hqprint">
                  <a:extLst>
                    <a:ext uri="{28A0092B-C50C-407E-A947-70E740481C1C}">
                      <a14:useLocalDpi xmlns:a14="http://schemas.microsoft.com/office/drawing/2010/main"/>
                    </a:ext>
                  </a:extLst>
                </a:blip>
                <a:srcRect/>
                <a:stretch>
                  <a:fillRect/>
                </a:stretch>
              </p:blipFill>
              <p:spPr bwMode="auto">
                <a:xfrm>
                  <a:off x="2020628" y="5662133"/>
                  <a:ext cx="367393" cy="367393"/>
                </a:xfrm>
                <a:prstGeom prst="rect">
                  <a:avLst/>
                </a:prstGeom>
                <a:noFill/>
                <a:extLst>
                  <a:ext uri="{909E8E84-426E-40DD-AFC4-6F175D3DCCD1}">
                    <a14:hiddenFill xmlns:a14="http://schemas.microsoft.com/office/drawing/2010/main">
                      <a:solidFill>
                        <a:srgbClr val="FFFFFF"/>
                      </a:solidFill>
                    </a14:hiddenFill>
                  </a:ext>
                </a:extLst>
              </p:spPr>
            </p:pic>
            <p:sp>
              <p:nvSpPr>
                <p:cNvPr id="339" name="Rectangle: Rounded Corners 338">
                  <a:extLst>
                    <a:ext uri="{FF2B5EF4-FFF2-40B4-BE49-F238E27FC236}">
                      <a16:creationId xmlns:a16="http://schemas.microsoft.com/office/drawing/2014/main" id="{8823EDA3-B5A3-4B45-86D6-230763A9866B}"/>
                    </a:ext>
                  </a:extLst>
                </p:cNvPr>
                <p:cNvSpPr/>
                <p:nvPr/>
              </p:nvSpPr>
              <p:spPr bwMode="auto">
                <a:xfrm>
                  <a:off x="1975724" y="5617229"/>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0" name="TextBox 339">
                <a:extLst>
                  <a:ext uri="{FF2B5EF4-FFF2-40B4-BE49-F238E27FC236}">
                    <a16:creationId xmlns:a16="http://schemas.microsoft.com/office/drawing/2014/main" id="{9E16D721-19C9-4020-922D-1662035C215A}"/>
                  </a:ext>
                </a:extLst>
              </p:cNvPr>
              <p:cNvSpPr txBox="1"/>
              <p:nvPr/>
            </p:nvSpPr>
            <p:spPr>
              <a:xfrm>
                <a:off x="1735460" y="4188316"/>
                <a:ext cx="731520" cy="212366"/>
              </a:xfrm>
              <a:prstGeom prst="rect">
                <a:avLst/>
              </a:prstGeom>
              <a:noFill/>
            </p:spPr>
            <p:txBody>
              <a:bodyPr wrap="square" lIns="0" tIns="45720" rIns="0" bIns="0" rtlCol="0" anchor="b">
                <a:spAutoFit/>
              </a:bodyPr>
              <a:lstStyle/>
              <a:p>
                <a:pPr algn="ctr" defTabSz="932742">
                  <a:lnSpc>
                    <a:spcPct val="90000"/>
                  </a:lnSpc>
                  <a:spcBef>
                    <a:spcPct val="0"/>
                  </a:spcBef>
                  <a:spcAft>
                    <a:spcPts val="600"/>
                  </a:spcAft>
                  <a:defRPr/>
                </a:pPr>
                <a:r>
                  <a:rPr lang="en-US" sz="1200">
                    <a:ln w="3175">
                      <a:noFill/>
                    </a:ln>
                    <a:solidFill>
                      <a:srgbClr val="FFFFFF"/>
                    </a:solidFill>
                    <a:latin typeface="Segoe UI"/>
                    <a:cs typeface="Segoe UI Semilight" panose="020B0402040204020203" pitchFamily="34" charset="0"/>
                  </a:rPr>
                  <a:t>Terraform</a:t>
                </a:r>
              </a:p>
            </p:txBody>
          </p:sp>
          <p:cxnSp>
            <p:nvCxnSpPr>
              <p:cNvPr id="359" name="Straight Arrow Connector 358">
                <a:extLst>
                  <a:ext uri="{FF2B5EF4-FFF2-40B4-BE49-F238E27FC236}">
                    <a16:creationId xmlns:a16="http://schemas.microsoft.com/office/drawing/2014/main" id="{822DC644-EE2E-4AB5-B2D4-2D392AC6E5CE}"/>
                  </a:ext>
                </a:extLst>
              </p:cNvPr>
              <p:cNvCxnSpPr>
                <a:cxnSpLocks/>
              </p:cNvCxnSpPr>
              <p:nvPr/>
            </p:nvCxnSpPr>
            <p:spPr>
              <a:xfrm>
                <a:off x="2424675" y="4778561"/>
                <a:ext cx="1091757"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EDC9EA63-9A39-43E2-BD8B-3C7C7BE7E204}"/>
                </a:ext>
              </a:extLst>
            </p:cNvPr>
            <p:cNvGrpSpPr/>
            <p:nvPr/>
          </p:nvGrpSpPr>
          <p:grpSpPr>
            <a:xfrm>
              <a:off x="4627839" y="894661"/>
              <a:ext cx="710620" cy="910711"/>
              <a:chOff x="4187014" y="559131"/>
              <a:chExt cx="710620" cy="910711"/>
            </a:xfrm>
          </p:grpSpPr>
          <p:sp>
            <p:nvSpPr>
              <p:cNvPr id="327" name="Rectangle: Rounded Corners 326">
                <a:extLst>
                  <a:ext uri="{FF2B5EF4-FFF2-40B4-BE49-F238E27FC236}">
                    <a16:creationId xmlns:a16="http://schemas.microsoft.com/office/drawing/2014/main" id="{502632CE-1912-49DA-94F9-C2AB9CAB2F23}"/>
                  </a:ext>
                </a:extLst>
              </p:cNvPr>
              <p:cNvSpPr/>
              <p:nvPr/>
            </p:nvSpPr>
            <p:spPr bwMode="auto">
              <a:xfrm>
                <a:off x="4222284" y="829762"/>
                <a:ext cx="640080" cy="64008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8" name="TextBox 327">
                <a:extLst>
                  <a:ext uri="{FF2B5EF4-FFF2-40B4-BE49-F238E27FC236}">
                    <a16:creationId xmlns:a16="http://schemas.microsoft.com/office/drawing/2014/main" id="{336A0B87-EE07-4C19-B829-A6F85EDC284C}"/>
                  </a:ext>
                </a:extLst>
              </p:cNvPr>
              <p:cNvSpPr txBox="1"/>
              <p:nvPr/>
            </p:nvSpPr>
            <p:spPr>
              <a:xfrm>
                <a:off x="4187014" y="559131"/>
                <a:ext cx="710620" cy="212366"/>
              </a:xfrm>
              <a:prstGeom prst="rect">
                <a:avLst/>
              </a:prstGeom>
              <a:noFill/>
            </p:spPr>
            <p:txBody>
              <a:bodyPr wrap="square" lIns="0" tIns="45720" rIns="0" bIns="0" rtlCol="0" anchor="b">
                <a:spAutoFit/>
              </a:bodyPr>
              <a:lstStyle/>
              <a:p>
                <a:pPr algn="ctr">
                  <a:lnSpc>
                    <a:spcPct val="90000"/>
                  </a:lnSpc>
                  <a:spcAft>
                    <a:spcPts val="600"/>
                  </a:spcAft>
                </a:pPr>
                <a:r>
                  <a:rPr lang="en-US" sz="1200">
                    <a:ln w="3175">
                      <a:noFill/>
                    </a:ln>
                    <a:solidFill>
                      <a:srgbClr val="FFFFFF"/>
                    </a:solidFill>
                    <a:latin typeface="Segoe UI"/>
                    <a:cs typeface="Segoe UI Semilight" panose="020B0402040204020203" pitchFamily="34" charset="0"/>
                  </a:rPr>
                  <a:t>Pipelines</a:t>
                </a:r>
              </a:p>
            </p:txBody>
          </p:sp>
          <p:pic>
            <p:nvPicPr>
              <p:cNvPr id="360" name="Azure DevOps 1" descr="Azure DevOps">
                <a:extLst>
                  <a:ext uri="{FF2B5EF4-FFF2-40B4-BE49-F238E27FC236}">
                    <a16:creationId xmlns:a16="http://schemas.microsoft.com/office/drawing/2014/main" id="{0817FCDF-8E82-4B22-8FAE-1B99A3B27326}"/>
                  </a:ext>
                </a:extLst>
              </p:cNvPr>
              <p:cNvPicPr>
                <a:picLocks noChangeAspect="1"/>
              </p:cNvPicPr>
              <p:nvPr/>
            </p:nvPicPr>
            <p:blipFill>
              <a:blip r:embed="rId29"/>
              <a:stretch>
                <a:fillRect/>
              </a:stretch>
            </p:blipFill>
            <p:spPr>
              <a:xfrm>
                <a:off x="4327440" y="934844"/>
                <a:ext cx="429768" cy="429916"/>
              </a:xfrm>
              <a:prstGeom prst="rect">
                <a:avLst/>
              </a:prstGeom>
            </p:spPr>
          </p:pic>
        </p:grpSp>
        <p:cxnSp>
          <p:nvCxnSpPr>
            <p:cNvPr id="361" name="Straight Arrow Connector 360">
              <a:extLst>
                <a:ext uri="{FF2B5EF4-FFF2-40B4-BE49-F238E27FC236}">
                  <a16:creationId xmlns:a16="http://schemas.microsoft.com/office/drawing/2014/main" id="{59F92DAD-D253-4AB0-8AB9-091A1BA50083}"/>
                </a:ext>
              </a:extLst>
            </p:cNvPr>
            <p:cNvCxnSpPr>
              <a:cxnSpLocks/>
              <a:stCxn id="340" idx="0"/>
              <a:endCxn id="332" idx="2"/>
            </p:cNvCxnSpPr>
            <p:nvPr/>
          </p:nvCxnSpPr>
          <p:spPr>
            <a:xfrm flipV="1">
              <a:off x="1944701" y="4311728"/>
              <a:ext cx="0" cy="955718"/>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A8567BA9-EDFB-44A6-871C-108EDA9FAE61}"/>
                </a:ext>
              </a:extLst>
            </p:cNvPr>
            <p:cNvCxnSpPr>
              <a:stCxn id="333" idx="0"/>
              <a:endCxn id="327" idx="1"/>
            </p:cNvCxnSpPr>
            <p:nvPr/>
          </p:nvCxnSpPr>
          <p:spPr>
            <a:xfrm rot="5400000" flipH="1" flipV="1">
              <a:off x="2346063" y="1083971"/>
              <a:ext cx="1915685" cy="2718408"/>
            </a:xfrm>
            <a:prstGeom prst="bentConnector2">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A2D4FB44-A46A-4B70-85C8-60651D95FEA8}"/>
                </a:ext>
              </a:extLst>
            </p:cNvPr>
            <p:cNvCxnSpPr>
              <a:cxnSpLocks/>
            </p:cNvCxnSpPr>
            <p:nvPr/>
          </p:nvCxnSpPr>
          <p:spPr>
            <a:xfrm>
              <a:off x="4983576" y="1810007"/>
              <a:ext cx="0" cy="280462"/>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5984A4B8-3113-4204-B0A3-54FA5048E7C2}"/>
                </a:ext>
              </a:extLst>
            </p:cNvPr>
            <p:cNvCxnSpPr>
              <a:cxnSpLocks/>
              <a:stCxn id="306" idx="1"/>
              <a:endCxn id="327" idx="3"/>
            </p:cNvCxnSpPr>
            <p:nvPr/>
          </p:nvCxnSpPr>
          <p:spPr>
            <a:xfrm flipH="1">
              <a:off x="5303189" y="1485332"/>
              <a:ext cx="655603" cy="0"/>
            </a:xfrm>
            <a:prstGeom prst="straightConnector1">
              <a:avLst/>
            </a:prstGeom>
            <a:ln w="127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BCEACC3D-31D8-4475-AAB8-4CB5FDEDC641}"/>
                </a:ext>
              </a:extLst>
            </p:cNvPr>
            <p:cNvGrpSpPr/>
            <p:nvPr/>
          </p:nvGrpSpPr>
          <p:grpSpPr>
            <a:xfrm>
              <a:off x="9977786" y="2602012"/>
              <a:ext cx="635274" cy="635274"/>
              <a:chOff x="2300106" y="1733851"/>
              <a:chExt cx="635274" cy="635274"/>
            </a:xfrm>
          </p:grpSpPr>
          <p:pic>
            <p:nvPicPr>
              <p:cNvPr id="365" name="Browser" descr="Browser">
                <a:extLst>
                  <a:ext uri="{FF2B5EF4-FFF2-40B4-BE49-F238E27FC236}">
                    <a16:creationId xmlns:a16="http://schemas.microsoft.com/office/drawing/2014/main" id="{5BBEC440-28A8-4F1C-B722-46DC327E069F}"/>
                  </a:ext>
                </a:extLst>
              </p:cNvPr>
              <p:cNvPicPr>
                <a:picLocks noChangeAspect="1"/>
              </p:cNvPicPr>
              <p:nvPr/>
            </p:nvPicPr>
            <p:blipFill>
              <a:blip r:embed="rId30"/>
              <a:stretch>
                <a:fillRect/>
              </a:stretch>
            </p:blipFill>
            <p:spPr>
              <a:xfrm>
                <a:off x="2389143" y="1854196"/>
                <a:ext cx="457200" cy="394584"/>
              </a:xfrm>
              <a:prstGeom prst="rect">
                <a:avLst/>
              </a:prstGeom>
            </p:spPr>
          </p:pic>
          <p:sp>
            <p:nvSpPr>
              <p:cNvPr id="366" name="Rectangle: Rounded Corners 365">
                <a:extLst>
                  <a:ext uri="{FF2B5EF4-FFF2-40B4-BE49-F238E27FC236}">
                    <a16:creationId xmlns:a16="http://schemas.microsoft.com/office/drawing/2014/main" id="{F6CBA6BD-5B7C-4B72-95BD-965BD35BD019}"/>
                  </a:ext>
                </a:extLst>
              </p:cNvPr>
              <p:cNvSpPr/>
              <p:nvPr/>
            </p:nvSpPr>
            <p:spPr bwMode="auto">
              <a:xfrm>
                <a:off x="2300106" y="1733851"/>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67" name="Straight Arrow Connector 366">
              <a:extLst>
                <a:ext uri="{FF2B5EF4-FFF2-40B4-BE49-F238E27FC236}">
                  <a16:creationId xmlns:a16="http://schemas.microsoft.com/office/drawing/2014/main" id="{7094D1C2-2044-4873-BB0E-57174FC01E61}"/>
                </a:ext>
              </a:extLst>
            </p:cNvPr>
            <p:cNvCxnSpPr>
              <a:cxnSpLocks/>
              <a:stCxn id="366" idx="1"/>
              <a:endCxn id="352" idx="3"/>
            </p:cNvCxnSpPr>
            <p:nvPr/>
          </p:nvCxnSpPr>
          <p:spPr>
            <a:xfrm flipH="1" flipV="1">
              <a:off x="9605796" y="2917246"/>
              <a:ext cx="371990" cy="2403"/>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FB1D0EB7-6764-4476-9B6C-4F3BD65431A0}"/>
                </a:ext>
              </a:extLst>
            </p:cNvPr>
            <p:cNvCxnSpPr>
              <a:cxnSpLocks/>
            </p:cNvCxnSpPr>
            <p:nvPr/>
          </p:nvCxnSpPr>
          <p:spPr>
            <a:xfrm flipH="1">
              <a:off x="8593725" y="2917246"/>
              <a:ext cx="371991"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5C41D4F7-3623-4A61-9698-B0C9977422CE}"/>
                </a:ext>
              </a:extLst>
            </p:cNvPr>
            <p:cNvCxnSpPr>
              <a:cxnSpLocks/>
            </p:cNvCxnSpPr>
            <p:nvPr/>
          </p:nvCxnSpPr>
          <p:spPr>
            <a:xfrm flipH="1">
              <a:off x="6603635" y="2917246"/>
              <a:ext cx="1349757"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0" name="Connector: Elbow 369">
              <a:extLst>
                <a:ext uri="{FF2B5EF4-FFF2-40B4-BE49-F238E27FC236}">
                  <a16:creationId xmlns:a16="http://schemas.microsoft.com/office/drawing/2014/main" id="{E188F229-F0D0-4D16-8B67-F8A397965A07}"/>
                </a:ext>
              </a:extLst>
            </p:cNvPr>
            <p:cNvCxnSpPr>
              <a:cxnSpLocks/>
            </p:cNvCxnSpPr>
            <p:nvPr/>
          </p:nvCxnSpPr>
          <p:spPr>
            <a:xfrm rot="16200000" flipV="1">
              <a:off x="7350826" y="2678207"/>
              <a:ext cx="188113" cy="1682496"/>
            </a:xfrm>
            <a:prstGeom prst="bentConnector2">
              <a:avLst/>
            </a:prstGeom>
            <a:ln w="12700">
              <a:solidFill>
                <a:schemeClr val="bg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D33A8F24-E921-407F-A33C-7BD0B57D0749}"/>
                </a:ext>
              </a:extLst>
            </p:cNvPr>
            <p:cNvSpPr/>
            <p:nvPr/>
          </p:nvSpPr>
          <p:spPr bwMode="auto">
            <a:xfrm>
              <a:off x="6366485" y="2250334"/>
              <a:ext cx="397135" cy="299086"/>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7" name="Graphic 336">
              <a:extLst>
                <a:ext uri="{FF2B5EF4-FFF2-40B4-BE49-F238E27FC236}">
                  <a16:creationId xmlns:a16="http://schemas.microsoft.com/office/drawing/2014/main" id="{7F5DC165-D749-4786-8D80-80FB85413EA0}"/>
                </a:ext>
              </a:extLst>
            </p:cNvPr>
            <p:cNvPicPr>
              <a:picLocks noChangeAspect="1"/>
            </p:cNvPicPr>
            <p:nvPr/>
          </p:nvPicPr>
          <p:blipFill>
            <a:blip r:embed="rId31">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6444240" y="2213677"/>
              <a:ext cx="310896" cy="310896"/>
            </a:xfrm>
            <a:prstGeom prst="rect">
              <a:avLst/>
            </a:prstGeom>
          </p:spPr>
        </p:pic>
        <p:sp>
          <p:nvSpPr>
            <p:cNvPr id="374" name="Rectangle 373">
              <a:extLst>
                <a:ext uri="{FF2B5EF4-FFF2-40B4-BE49-F238E27FC236}">
                  <a16:creationId xmlns:a16="http://schemas.microsoft.com/office/drawing/2014/main" id="{1409D9EB-6292-4A4B-AA71-0FDBD18DE479}"/>
                </a:ext>
              </a:extLst>
            </p:cNvPr>
            <p:cNvSpPr/>
            <p:nvPr/>
          </p:nvSpPr>
          <p:spPr bwMode="auto">
            <a:xfrm>
              <a:off x="7069952" y="3256577"/>
              <a:ext cx="397135" cy="299086"/>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38" name="Graphic 237">
              <a:extLst>
                <a:ext uri="{FF2B5EF4-FFF2-40B4-BE49-F238E27FC236}">
                  <a16:creationId xmlns:a16="http://schemas.microsoft.com/office/drawing/2014/main" id="{2218510E-E6D9-48D9-A3BB-C3BF9CFAE578}"/>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7147775" y="3304152"/>
              <a:ext cx="238591" cy="238591"/>
            </a:xfrm>
            <a:prstGeom prst="rect">
              <a:avLst/>
            </a:prstGeom>
          </p:spPr>
        </p:pic>
        <p:cxnSp>
          <p:nvCxnSpPr>
            <p:cNvPr id="122" name="Straight Arrow Connector 121">
              <a:extLst>
                <a:ext uri="{FF2B5EF4-FFF2-40B4-BE49-F238E27FC236}">
                  <a16:creationId xmlns:a16="http://schemas.microsoft.com/office/drawing/2014/main" id="{7A292ED4-F5DD-44E7-8643-A8C6CBDFEE58}"/>
                </a:ext>
              </a:extLst>
            </p:cNvPr>
            <p:cNvCxnSpPr>
              <a:cxnSpLocks/>
            </p:cNvCxnSpPr>
            <p:nvPr/>
          </p:nvCxnSpPr>
          <p:spPr>
            <a:xfrm>
              <a:off x="6111192" y="1805370"/>
              <a:ext cx="1" cy="568746"/>
            </a:xfrm>
            <a:prstGeom prst="straightConnector1">
              <a:avLst/>
            </a:prstGeom>
            <a:ln w="127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7173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Python, Java, .NET, php, My SQL, Visual Studio">
            <a:extLst>
              <a:ext uri="{FF2B5EF4-FFF2-40B4-BE49-F238E27FC236}">
                <a16:creationId xmlns:a16="http://schemas.microsoft.com/office/drawing/2014/main" id="{68E1CC55-88E5-4835-8CF8-D829C3111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157" y="-121755"/>
            <a:ext cx="5578007" cy="36538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67E451-CFF9-4F63-9031-B7D1101318A6}"/>
              </a:ext>
            </a:extLst>
          </p:cNvPr>
          <p:cNvSpPr>
            <a:spLocks noGrp="1"/>
          </p:cNvSpPr>
          <p:nvPr>
            <p:ph type="title"/>
          </p:nvPr>
        </p:nvSpPr>
        <p:spPr>
          <a:xfrm>
            <a:off x="269239" y="236774"/>
            <a:ext cx="11653523" cy="1270797"/>
          </a:xfrm>
        </p:spPr>
        <p:txBody>
          <a:bodyPr/>
          <a:lstStyle/>
          <a:p>
            <a:r>
              <a:rPr lang="en-US" dirty="0"/>
              <a:t>Choice…</a:t>
            </a:r>
          </a:p>
        </p:txBody>
      </p:sp>
      <p:sp>
        <p:nvSpPr>
          <p:cNvPr id="4" name="TextBox 3">
            <a:extLst>
              <a:ext uri="{FF2B5EF4-FFF2-40B4-BE49-F238E27FC236}">
                <a16:creationId xmlns:a16="http://schemas.microsoft.com/office/drawing/2014/main" id="{01566869-6CF1-483F-8E7F-200D93BAD335}"/>
              </a:ext>
            </a:extLst>
          </p:cNvPr>
          <p:cNvSpPr txBox="1"/>
          <p:nvPr/>
        </p:nvSpPr>
        <p:spPr>
          <a:xfrm>
            <a:off x="5257800" y="298374"/>
            <a:ext cx="2514600" cy="954107"/>
          </a:xfrm>
          <a:prstGeom prst="rect">
            <a:avLst/>
          </a:prstGeom>
          <a:noFill/>
        </p:spPr>
        <p:txBody>
          <a:bodyPr wrap="square" rtlCol="0">
            <a:spAutoFit/>
          </a:bodyPr>
          <a:lstStyle/>
          <a:p>
            <a:r>
              <a:rPr lang="en-US" sz="2800" dirty="0"/>
              <a:t>Development</a:t>
            </a:r>
            <a:br>
              <a:rPr lang="en-US" sz="2800" dirty="0"/>
            </a:br>
            <a:r>
              <a:rPr lang="en-US" sz="2800" dirty="0"/>
              <a:t>Tools</a:t>
            </a:r>
          </a:p>
        </p:txBody>
      </p:sp>
      <p:sp>
        <p:nvSpPr>
          <p:cNvPr id="5" name="TextBox 4">
            <a:extLst>
              <a:ext uri="{FF2B5EF4-FFF2-40B4-BE49-F238E27FC236}">
                <a16:creationId xmlns:a16="http://schemas.microsoft.com/office/drawing/2014/main" id="{C9987F23-7E47-4D50-A5E9-82BD785CE6A8}"/>
              </a:ext>
            </a:extLst>
          </p:cNvPr>
          <p:cNvSpPr txBox="1"/>
          <p:nvPr/>
        </p:nvSpPr>
        <p:spPr>
          <a:xfrm>
            <a:off x="5279136" y="1524000"/>
            <a:ext cx="2286000" cy="369332"/>
          </a:xfrm>
          <a:prstGeom prst="rect">
            <a:avLst/>
          </a:prstGeom>
          <a:noFill/>
        </p:spPr>
        <p:txBody>
          <a:bodyPr wrap="square" rtlCol="0">
            <a:spAutoFit/>
          </a:bodyPr>
          <a:lstStyle/>
          <a:p>
            <a:r>
              <a:rPr lang="en-US" dirty="0"/>
              <a:t>Components</a:t>
            </a:r>
          </a:p>
        </p:txBody>
      </p:sp>
      <p:sp>
        <p:nvSpPr>
          <p:cNvPr id="6" name="TextBox 5">
            <a:extLst>
              <a:ext uri="{FF2B5EF4-FFF2-40B4-BE49-F238E27FC236}">
                <a16:creationId xmlns:a16="http://schemas.microsoft.com/office/drawing/2014/main" id="{86CD30B4-4B90-4417-A8DD-3996EF221201}"/>
              </a:ext>
            </a:extLst>
          </p:cNvPr>
          <p:cNvSpPr txBox="1"/>
          <p:nvPr/>
        </p:nvSpPr>
        <p:spPr>
          <a:xfrm>
            <a:off x="7315200" y="5486400"/>
            <a:ext cx="2286000" cy="523220"/>
          </a:xfrm>
          <a:prstGeom prst="rect">
            <a:avLst/>
          </a:prstGeom>
          <a:noFill/>
        </p:spPr>
        <p:txBody>
          <a:bodyPr wrap="square" rtlCol="0">
            <a:spAutoFit/>
          </a:bodyPr>
          <a:lstStyle/>
          <a:p>
            <a:r>
              <a:rPr lang="en-US" sz="2800" dirty="0"/>
              <a:t>Services</a:t>
            </a:r>
          </a:p>
        </p:txBody>
      </p:sp>
      <p:sp>
        <p:nvSpPr>
          <p:cNvPr id="7" name="TextBox 6">
            <a:extLst>
              <a:ext uri="{FF2B5EF4-FFF2-40B4-BE49-F238E27FC236}">
                <a16:creationId xmlns:a16="http://schemas.microsoft.com/office/drawing/2014/main" id="{1B490F47-BF93-47CE-BC40-6A08222952E3}"/>
              </a:ext>
            </a:extLst>
          </p:cNvPr>
          <p:cNvSpPr txBox="1"/>
          <p:nvPr/>
        </p:nvSpPr>
        <p:spPr>
          <a:xfrm>
            <a:off x="4572000" y="3748186"/>
            <a:ext cx="2286000" cy="954107"/>
          </a:xfrm>
          <a:prstGeom prst="rect">
            <a:avLst/>
          </a:prstGeom>
          <a:noFill/>
        </p:spPr>
        <p:txBody>
          <a:bodyPr wrap="square" rtlCol="0">
            <a:spAutoFit/>
          </a:bodyPr>
          <a:lstStyle/>
          <a:p>
            <a:r>
              <a:rPr lang="en-US" sz="2800" dirty="0">
                <a:solidFill>
                  <a:srgbClr val="58F5FF"/>
                </a:solidFill>
              </a:rPr>
              <a:t>Source Control</a:t>
            </a:r>
          </a:p>
        </p:txBody>
      </p:sp>
      <p:sp>
        <p:nvSpPr>
          <p:cNvPr id="8" name="TextBox 7">
            <a:extLst>
              <a:ext uri="{FF2B5EF4-FFF2-40B4-BE49-F238E27FC236}">
                <a16:creationId xmlns:a16="http://schemas.microsoft.com/office/drawing/2014/main" id="{59247E0B-EBE0-43DC-8576-B490E29D8A7B}"/>
              </a:ext>
            </a:extLst>
          </p:cNvPr>
          <p:cNvSpPr txBox="1"/>
          <p:nvPr/>
        </p:nvSpPr>
        <p:spPr>
          <a:xfrm>
            <a:off x="6858000" y="3748186"/>
            <a:ext cx="2590800" cy="954107"/>
          </a:xfrm>
          <a:prstGeom prst="rect">
            <a:avLst/>
          </a:prstGeom>
          <a:noFill/>
        </p:spPr>
        <p:txBody>
          <a:bodyPr wrap="square" rtlCol="0">
            <a:spAutoFit/>
          </a:bodyPr>
          <a:lstStyle/>
          <a:p>
            <a:r>
              <a:rPr lang="en-US" sz="2800" dirty="0">
                <a:solidFill>
                  <a:srgbClr val="58F5FF"/>
                </a:solidFill>
              </a:rPr>
              <a:t>Release Management</a:t>
            </a:r>
          </a:p>
        </p:txBody>
      </p:sp>
      <p:sp>
        <p:nvSpPr>
          <p:cNvPr id="9" name="TextBox 8">
            <a:extLst>
              <a:ext uri="{FF2B5EF4-FFF2-40B4-BE49-F238E27FC236}">
                <a16:creationId xmlns:a16="http://schemas.microsoft.com/office/drawing/2014/main" id="{5EB125F5-412C-44D6-B0B5-D3B5C796F9C0}"/>
              </a:ext>
            </a:extLst>
          </p:cNvPr>
          <p:cNvSpPr txBox="1"/>
          <p:nvPr/>
        </p:nvSpPr>
        <p:spPr>
          <a:xfrm>
            <a:off x="9525000" y="3742264"/>
            <a:ext cx="2590800" cy="954107"/>
          </a:xfrm>
          <a:prstGeom prst="rect">
            <a:avLst/>
          </a:prstGeom>
          <a:noFill/>
        </p:spPr>
        <p:txBody>
          <a:bodyPr wrap="square" rtlCol="0">
            <a:spAutoFit/>
          </a:bodyPr>
          <a:lstStyle/>
          <a:p>
            <a:r>
              <a:rPr lang="en-US" sz="2800" dirty="0">
                <a:solidFill>
                  <a:srgbClr val="58F5FF"/>
                </a:solidFill>
              </a:rPr>
              <a:t>Secret Management</a:t>
            </a:r>
          </a:p>
        </p:txBody>
      </p:sp>
      <p:sp>
        <p:nvSpPr>
          <p:cNvPr id="10" name="Title 1">
            <a:extLst>
              <a:ext uri="{FF2B5EF4-FFF2-40B4-BE49-F238E27FC236}">
                <a16:creationId xmlns:a16="http://schemas.microsoft.com/office/drawing/2014/main" id="{43853ECB-74CB-456C-B4E4-84DEB417303D}"/>
              </a:ext>
            </a:extLst>
          </p:cNvPr>
          <p:cNvSpPr txBox="1">
            <a:spLocks/>
          </p:cNvSpPr>
          <p:nvPr/>
        </p:nvSpPr>
        <p:spPr bwMode="auto">
          <a:xfrm>
            <a:off x="302767" y="3532056"/>
            <a:ext cx="11653523" cy="1015663"/>
          </a:xfrm>
          <a:prstGeom prst="rect">
            <a:avLst/>
          </a:prstGeom>
          <a:noFill/>
          <a:ln w="9525">
            <a:noFill/>
            <a:miter lim="800000"/>
            <a:headEnd/>
            <a:tailEnd/>
          </a:ln>
        </p:spPr>
        <p:txBody>
          <a:bodyPr vert="horz" wrap="square" lIns="91440" tIns="91440" rIns="91440" bIns="91440" numCol="1" anchor="t" anchorCtr="0" compatLnSpc="1">
            <a:prstTxWarp prst="textNoShape">
              <a:avLst/>
            </a:prstTxWarp>
            <a:spAutoFit/>
          </a:bodyPr>
          <a:lstStyle>
            <a:lvl1pPr algn="l" rtl="0" eaLnBrk="1" fontAlgn="base" hangingPunct="1">
              <a:spcBef>
                <a:spcPct val="0"/>
              </a:spcBef>
              <a:spcAft>
                <a:spcPct val="0"/>
              </a:spcAft>
              <a:defRPr sz="7058" kern="1200" spc="-98" baseline="0">
                <a:gradFill>
                  <a:gsLst>
                    <a:gs pos="100000">
                      <a:schemeClr val="tx1"/>
                    </a:gs>
                    <a:gs pos="0">
                      <a:schemeClr val="tx1"/>
                    </a:gs>
                  </a:gsLst>
                  <a:lin ang="5400000" scaled="0"/>
                </a:gra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5pPr>
            <a:lvl6pPr marL="609585"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6pPr>
            <a:lvl7pPr marL="1219170"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7pPr>
            <a:lvl8pPr marL="1828754"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8pPr>
            <a:lvl9pPr marL="2438339"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9pPr>
          </a:lstStyle>
          <a:p>
            <a:r>
              <a:rPr lang="en-US" sz="5400" dirty="0">
                <a:solidFill>
                  <a:srgbClr val="58F5FF"/>
                </a:solidFill>
              </a:rPr>
              <a:t>Stability</a:t>
            </a:r>
          </a:p>
        </p:txBody>
      </p:sp>
      <p:sp>
        <p:nvSpPr>
          <p:cNvPr id="11" name="TextBox 10">
            <a:extLst>
              <a:ext uri="{FF2B5EF4-FFF2-40B4-BE49-F238E27FC236}">
                <a16:creationId xmlns:a16="http://schemas.microsoft.com/office/drawing/2014/main" id="{50125904-822C-4CA8-895A-DEDD30593CC9}"/>
              </a:ext>
            </a:extLst>
          </p:cNvPr>
          <p:cNvSpPr txBox="1"/>
          <p:nvPr/>
        </p:nvSpPr>
        <p:spPr>
          <a:xfrm>
            <a:off x="7239000" y="3109814"/>
            <a:ext cx="1638300" cy="523220"/>
          </a:xfrm>
          <a:prstGeom prst="rect">
            <a:avLst/>
          </a:prstGeom>
          <a:noFill/>
        </p:spPr>
        <p:txBody>
          <a:bodyPr wrap="square" rtlCol="0">
            <a:spAutoFit/>
          </a:bodyPr>
          <a:lstStyle/>
          <a:p>
            <a:r>
              <a:rPr lang="en-US" sz="2800" dirty="0">
                <a:solidFill>
                  <a:schemeClr val="accent2">
                    <a:lumMod val="20000"/>
                    <a:lumOff val="80000"/>
                  </a:schemeClr>
                </a:solidFill>
              </a:rPr>
              <a:t>Builds</a:t>
            </a:r>
          </a:p>
        </p:txBody>
      </p:sp>
      <p:sp>
        <p:nvSpPr>
          <p:cNvPr id="13" name="Title 2">
            <a:extLst>
              <a:ext uri="{FF2B5EF4-FFF2-40B4-BE49-F238E27FC236}">
                <a16:creationId xmlns:a16="http://schemas.microsoft.com/office/drawing/2014/main" id="{E968D42A-9B85-49ED-8048-CAE3DD610FB7}"/>
              </a:ext>
            </a:extLst>
          </p:cNvPr>
          <p:cNvSpPr txBox="1">
            <a:spLocks/>
          </p:cNvSpPr>
          <p:nvPr/>
        </p:nvSpPr>
        <p:spPr>
          <a:xfrm>
            <a:off x="97183" y="1487057"/>
            <a:ext cx="4932017" cy="1846659"/>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1" i="0" u="none" strike="noStrike" kern="1200" cap="none" spc="-50" normalizeH="0" baseline="0" noProof="0" dirty="0">
                <a:ln w="3175">
                  <a:noFill/>
                </a:ln>
                <a:gradFill>
                  <a:gsLst>
                    <a:gs pos="0">
                      <a:srgbClr val="FFFFFF"/>
                    </a:gs>
                    <a:gs pos="100000">
                      <a:srgbClr val="FFFFFF"/>
                    </a:gs>
                  </a:gsLst>
                  <a:lin ang="5400000" scaled="0"/>
                </a:gradFill>
                <a:effectLst/>
                <a:uLnTx/>
                <a:uFillTx/>
                <a:latin typeface="Segoe UI Semibold"/>
                <a:ea typeface="+mn-ea"/>
                <a:cs typeface="Segoe UI" pitchFamily="34" charset="0"/>
              </a:rPr>
              <a:t>Develop in your favorite language</a:t>
            </a:r>
          </a:p>
          <a:p>
            <a:pPr marL="342900" marR="0" lvl="0" indent="-34290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b="1" dirty="0">
                <a:gradFill>
                  <a:gsLst>
                    <a:gs pos="0">
                      <a:srgbClr val="FFFFFF"/>
                    </a:gs>
                    <a:gs pos="100000">
                      <a:srgbClr val="FFFFFF"/>
                    </a:gs>
                  </a:gsLst>
                  <a:lin ang="5400000" scaled="0"/>
                </a:gradFill>
                <a:latin typeface="Segoe UI Semibold"/>
              </a:rPr>
              <a:t>With your favorite tool</a:t>
            </a:r>
          </a:p>
          <a:p>
            <a:pPr marL="342900" marR="0" lvl="0" indent="-34290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1" i="0" u="none" strike="noStrike" kern="1200" cap="none" spc="-50" normalizeH="0" baseline="0" noProof="0" dirty="0">
                <a:ln w="3175">
                  <a:noFill/>
                </a:ln>
                <a:gradFill>
                  <a:gsLst>
                    <a:gs pos="0">
                      <a:srgbClr val="FFFFFF"/>
                    </a:gs>
                    <a:gs pos="100000">
                      <a:srgbClr val="FFFFFF"/>
                    </a:gs>
                  </a:gsLst>
                  <a:lin ang="5400000" scaled="0"/>
                </a:gradFill>
                <a:effectLst/>
                <a:uLnTx/>
                <a:uFillTx/>
                <a:latin typeface="Segoe UI Semibold"/>
                <a:ea typeface="+mn-ea"/>
                <a:cs typeface="Segoe UI" pitchFamily="34" charset="0"/>
              </a:rPr>
              <a:t>Using</a:t>
            </a:r>
            <a:r>
              <a:rPr kumimoji="0" lang="en-US" sz="2400" b="1" i="0" u="none" strike="noStrike" kern="1200" cap="none" spc="-50" normalizeH="0" noProof="0" dirty="0">
                <a:ln w="3175">
                  <a:noFill/>
                </a:ln>
                <a:gradFill>
                  <a:gsLst>
                    <a:gs pos="0">
                      <a:srgbClr val="FFFFFF"/>
                    </a:gs>
                    <a:gs pos="100000">
                      <a:srgbClr val="FFFFFF"/>
                    </a:gs>
                  </a:gsLst>
                  <a:lin ang="5400000" scaled="0"/>
                </a:gradFill>
                <a:effectLst/>
                <a:uLnTx/>
                <a:uFillTx/>
                <a:latin typeface="Segoe UI Semibold"/>
                <a:ea typeface="+mn-ea"/>
                <a:cs typeface="Segoe UI" pitchFamily="34" charset="0"/>
              </a:rPr>
              <a:t> the components and services that make sense for your team</a:t>
            </a:r>
            <a:endParaRPr kumimoji="0" lang="en-US" sz="2400" b="0" i="0" u="none" strike="noStrike" kern="1200" cap="none" spc="-50" normalizeH="0" baseline="0" noProof="0" dirty="0">
              <a:ln w="3175">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4" name="Title 2">
            <a:extLst>
              <a:ext uri="{FF2B5EF4-FFF2-40B4-BE49-F238E27FC236}">
                <a16:creationId xmlns:a16="http://schemas.microsoft.com/office/drawing/2014/main" id="{7B054634-8D93-436B-A7FD-B64015D5186D}"/>
              </a:ext>
            </a:extLst>
          </p:cNvPr>
          <p:cNvSpPr txBox="1">
            <a:spLocks/>
          </p:cNvSpPr>
          <p:nvPr/>
        </p:nvSpPr>
        <p:spPr>
          <a:xfrm>
            <a:off x="-55216" y="4589148"/>
            <a:ext cx="4932017" cy="1107996"/>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1" i="0" u="none" strike="noStrike" kern="1200" cap="none" spc="-50" normalizeH="0" baseline="0" noProof="0" dirty="0">
                <a:ln w="3175">
                  <a:noFill/>
                </a:ln>
                <a:gradFill>
                  <a:gsLst>
                    <a:gs pos="0">
                      <a:srgbClr val="FFFFFF"/>
                    </a:gs>
                    <a:gs pos="100000">
                      <a:srgbClr val="FFFFFF"/>
                    </a:gs>
                  </a:gsLst>
                  <a:lin ang="5400000" scaled="0"/>
                </a:gradFill>
                <a:effectLst/>
                <a:uLnTx/>
                <a:uFillTx/>
                <a:latin typeface="Segoe UI Semibold"/>
                <a:ea typeface="+mn-ea"/>
                <a:cs typeface="Segoe UI" pitchFamily="34" charset="0"/>
              </a:rPr>
              <a:t>Find a point</a:t>
            </a:r>
            <a:r>
              <a:rPr kumimoji="0" lang="en-US" sz="2400" b="1" i="0" u="none" strike="noStrike" kern="1200" cap="none" spc="-50" normalizeH="0" noProof="0" dirty="0">
                <a:ln w="3175">
                  <a:noFill/>
                </a:ln>
                <a:gradFill>
                  <a:gsLst>
                    <a:gs pos="0">
                      <a:srgbClr val="FFFFFF"/>
                    </a:gs>
                    <a:gs pos="100000">
                      <a:srgbClr val="FFFFFF"/>
                    </a:gs>
                  </a:gsLst>
                  <a:lin ang="5400000" scaled="0"/>
                </a:gradFill>
                <a:effectLst/>
                <a:uLnTx/>
                <a:uFillTx/>
                <a:latin typeface="Segoe UI Semibold"/>
                <a:ea typeface="+mn-ea"/>
                <a:cs typeface="Segoe UI" pitchFamily="34" charset="0"/>
              </a:rPr>
              <a:t> of stability, giving a </a:t>
            </a:r>
            <a:r>
              <a:rPr lang="en-US" sz="2400" b="1" dirty="0">
                <a:gradFill>
                  <a:gsLst>
                    <a:gs pos="0">
                      <a:srgbClr val="FFFFFF"/>
                    </a:gs>
                    <a:gs pos="100000">
                      <a:srgbClr val="FFFFFF"/>
                    </a:gs>
                  </a:gsLst>
                  <a:lin ang="5400000" scaled="0"/>
                </a:gradFill>
                <a:latin typeface="Segoe UI Semibold"/>
              </a:rPr>
              <a:t>central </a:t>
            </a:r>
            <a:r>
              <a:rPr kumimoji="0" lang="en-US" sz="2400" b="1" i="0" u="none" strike="noStrike" kern="1200" cap="none" spc="-50" normalizeH="0" noProof="0" dirty="0">
                <a:ln w="3175">
                  <a:noFill/>
                </a:ln>
                <a:gradFill>
                  <a:gsLst>
                    <a:gs pos="0">
                      <a:srgbClr val="FFFFFF"/>
                    </a:gs>
                    <a:gs pos="100000">
                      <a:srgbClr val="FFFFFF"/>
                    </a:gs>
                  </a:gsLst>
                  <a:lin ang="5400000" scaled="0"/>
                </a:gradFill>
                <a:effectLst/>
                <a:uLnTx/>
                <a:uFillTx/>
                <a:latin typeface="Segoe UI Semibold"/>
                <a:ea typeface="+mn-ea"/>
                <a:cs typeface="Segoe UI" pitchFamily="34" charset="0"/>
              </a:rPr>
              <a:t>place to look for incoming and outgoing</a:t>
            </a:r>
            <a:endParaRPr kumimoji="0" lang="en-US" sz="2400" b="0" i="0" u="none" strike="noStrike" kern="1200" cap="none" spc="-50" normalizeH="0" baseline="0" noProof="0" dirty="0">
              <a:ln w="3175">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pic>
        <p:nvPicPr>
          <p:cNvPr id="16" name="Picture 15">
            <a:extLst>
              <a:ext uri="{FF2B5EF4-FFF2-40B4-BE49-F238E27FC236}">
                <a16:creationId xmlns:a16="http://schemas.microsoft.com/office/drawing/2014/main" id="{5391C903-D897-42B9-BE1A-43ADCE5BFA9A}"/>
              </a:ext>
            </a:extLst>
          </p:cNvPr>
          <p:cNvPicPr>
            <a:picLocks noChangeAspect="1"/>
          </p:cNvPicPr>
          <p:nvPr/>
        </p:nvPicPr>
        <p:blipFill rotWithShape="1">
          <a:blip r:embed="rId3"/>
          <a:srcRect l="254" t="782" r="5371" b="6048"/>
          <a:stretch/>
        </p:blipFill>
        <p:spPr>
          <a:xfrm>
            <a:off x="5344242" y="1818510"/>
            <a:ext cx="1970958" cy="1070321"/>
          </a:xfrm>
          <a:prstGeom prst="rect">
            <a:avLst/>
          </a:prstGeom>
        </p:spPr>
      </p:pic>
    </p:spTree>
    <p:extLst>
      <p:ext uri="{BB962C8B-B14F-4D97-AF65-F5344CB8AC3E}">
        <p14:creationId xmlns:p14="http://schemas.microsoft.com/office/powerpoint/2010/main" val="45036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3.75E-6 1.11111E-6 L 3.75E-6 0.07778 " pathEditMode="relative" rAng="0" ptsTypes="AA">
                                      <p:cBhvr>
                                        <p:cTn id="9" dur="750" spd="-100000" fill="hold"/>
                                        <p:tgtEl>
                                          <p:spTgt spid="13"/>
                                        </p:tgtEl>
                                        <p:attrNameLst>
                                          <p:attrName>ppt_x</p:attrName>
                                          <p:attrName>ppt_y</p:attrName>
                                        </p:attrNameLst>
                                      </p:cBhvr>
                                      <p:rCtr x="0" y="3889"/>
                                    </p:animMotion>
                                  </p:childTnLst>
                                </p:cTn>
                              </p:par>
                            </p:childTnLst>
                          </p:cTn>
                        </p:par>
                        <p:par>
                          <p:cTn id="10" fill="hold">
                            <p:stCondLst>
                              <p:cond delay="750"/>
                            </p:stCondLst>
                            <p:childTnLst>
                              <p:par>
                                <p:cTn id="11" presetID="9"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par>
                          <p:cTn id="14" fill="hold">
                            <p:stCondLst>
                              <p:cond delay="1250"/>
                            </p:stCondLst>
                            <p:childTnLst>
                              <p:par>
                                <p:cTn id="15" presetID="9" presetClass="entr" presetSubtype="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par>
                          <p:cTn id="18" fill="hold">
                            <p:stCondLst>
                              <p:cond delay="1750"/>
                            </p:stCondLst>
                            <p:childTnLst>
                              <p:par>
                                <p:cTn id="19" presetID="9"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par>
                          <p:cTn id="22" fill="hold">
                            <p:stCondLst>
                              <p:cond delay="2250"/>
                            </p:stCondLst>
                            <p:childTnLst>
                              <p:par>
                                <p:cTn id="23" presetID="9"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2750"/>
                            </p:stCondLst>
                            <p:childTnLst>
                              <p:par>
                                <p:cTn id="27" presetID="9"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dissolv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42" presetClass="path" presetSubtype="0" decel="100000" fill="hold" grpId="1" nodeType="withEffect">
                                  <p:stCondLst>
                                    <p:cond delay="0"/>
                                  </p:stCondLst>
                                  <p:childTnLst>
                                    <p:animMotion origin="layout" path="M 3.75E-6 1.11022E-16 L 3.75E-6 0.07778 " pathEditMode="relative" rAng="0" ptsTypes="AA">
                                      <p:cBhvr>
                                        <p:cTn id="39" dur="750" spd="-100000" fill="hold"/>
                                        <p:tgtEl>
                                          <p:spTgt spid="14"/>
                                        </p:tgtEl>
                                        <p:attrNameLst>
                                          <p:attrName>ppt_x</p:attrName>
                                          <p:attrName>ppt_y</p:attrName>
                                        </p:attrNameLst>
                                      </p:cBhvr>
                                      <p:rCtr x="0" y="3889"/>
                                    </p:animMotion>
                                  </p:childTnLst>
                                </p:cTn>
                              </p:par>
                            </p:childTnLst>
                          </p:cTn>
                        </p:par>
                        <p:par>
                          <p:cTn id="40" fill="hold">
                            <p:stCondLst>
                              <p:cond delay="750"/>
                            </p:stCondLst>
                            <p:childTnLst>
                              <p:par>
                                <p:cTn id="41" presetID="42"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9" presetClass="entr" presetSubtype="0"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dissolve">
                                      <p:cBhvr>
                                        <p:cTn id="49" dur="500"/>
                                        <p:tgtEl>
                                          <p:spTgt spid="7"/>
                                        </p:tgtEl>
                                      </p:cBhvr>
                                    </p:animEffect>
                                  </p:childTnLst>
                                </p:cTn>
                              </p:par>
                            </p:childTnLst>
                          </p:cTn>
                        </p:par>
                        <p:par>
                          <p:cTn id="50" fill="hold">
                            <p:stCondLst>
                              <p:cond delay="2250"/>
                            </p:stCondLst>
                            <p:childTnLst>
                              <p:par>
                                <p:cTn id="51" presetID="9"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dissolve">
                                      <p:cBhvr>
                                        <p:cTn id="53" dur="500"/>
                                        <p:tgtEl>
                                          <p:spTgt spid="8"/>
                                        </p:tgtEl>
                                      </p:cBhvr>
                                    </p:animEffect>
                                  </p:childTnLst>
                                </p:cTn>
                              </p:par>
                            </p:childTnLst>
                          </p:cTn>
                        </p:par>
                        <p:par>
                          <p:cTn id="54" fill="hold">
                            <p:stCondLst>
                              <p:cond delay="2750"/>
                            </p:stCondLst>
                            <p:childTnLst>
                              <p:par>
                                <p:cTn id="55" presetID="9" presetClass="entr" presetSubtype="0" fill="hold" grpId="0"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3" grpId="0"/>
      <p:bldP spid="13" grpId="1"/>
      <p:bldP spid="14" grpId="0"/>
      <p:bldP spid="1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E48DC6-AA4C-4D21-89E0-C8198564040C}"/>
              </a:ext>
            </a:extLst>
          </p:cNvPr>
          <p:cNvSpPr/>
          <p:nvPr/>
        </p:nvSpPr>
        <p:spPr bwMode="auto">
          <a:xfrm>
            <a:off x="0" y="0"/>
            <a:ext cx="12192000" cy="6858000"/>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197943D9-E64F-4C4A-8E2A-741E3EF455FB}"/>
              </a:ext>
            </a:extLst>
          </p:cNvPr>
          <p:cNvPicPr>
            <a:picLocks noChangeAspect="1"/>
          </p:cNvPicPr>
          <p:nvPr/>
        </p:nvPicPr>
        <p:blipFill rotWithShape="1">
          <a:blip r:embed="rId2"/>
          <a:srcRect l="254" t="782" r="5371" b="6048"/>
          <a:stretch/>
        </p:blipFill>
        <p:spPr>
          <a:xfrm>
            <a:off x="838200" y="1255669"/>
            <a:ext cx="9810750" cy="5327692"/>
          </a:xfrm>
          <a:prstGeom prst="rect">
            <a:avLst/>
          </a:prstGeom>
        </p:spPr>
      </p:pic>
      <p:sp>
        <p:nvSpPr>
          <p:cNvPr id="3" name="Title 2">
            <a:extLst>
              <a:ext uri="{FF2B5EF4-FFF2-40B4-BE49-F238E27FC236}">
                <a16:creationId xmlns:a16="http://schemas.microsoft.com/office/drawing/2014/main" id="{446D4503-1BCA-468E-AC67-2F8BD1EDF257}"/>
              </a:ext>
            </a:extLst>
          </p:cNvPr>
          <p:cNvSpPr>
            <a:spLocks noGrp="1"/>
          </p:cNvSpPr>
          <p:nvPr>
            <p:ph type="title"/>
          </p:nvPr>
        </p:nvSpPr>
        <p:spPr/>
        <p:txBody>
          <a:bodyPr/>
          <a:lstStyle/>
          <a:p>
            <a:r>
              <a:rPr lang="en-US" dirty="0">
                <a:solidFill>
                  <a:schemeClr val="bg1"/>
                </a:solidFill>
              </a:rPr>
              <a:t>Cloud Native Enables Choice</a:t>
            </a:r>
          </a:p>
        </p:txBody>
      </p:sp>
    </p:spTree>
    <p:extLst>
      <p:ext uri="{BB962C8B-B14F-4D97-AF65-F5344CB8AC3E}">
        <p14:creationId xmlns:p14="http://schemas.microsoft.com/office/powerpoint/2010/main" val="222889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91AAE0C6-854F-4E2E-A692-79576135C8BB}"/>
              </a:ext>
            </a:extLst>
          </p:cNvPr>
          <p:cNvGrpSpPr/>
          <p:nvPr/>
        </p:nvGrpSpPr>
        <p:grpSpPr>
          <a:xfrm>
            <a:off x="2016906" y="381000"/>
            <a:ext cx="8158187" cy="5184151"/>
            <a:chOff x="3810000" y="-1763364"/>
            <a:chExt cx="10896600" cy="6924287"/>
          </a:xfrm>
        </p:grpSpPr>
        <p:pic>
          <p:nvPicPr>
            <p:cNvPr id="35" name="ACR Task">
              <a:extLst>
                <a:ext uri="{FF2B5EF4-FFF2-40B4-BE49-F238E27FC236}">
                  <a16:creationId xmlns:a16="http://schemas.microsoft.com/office/drawing/2014/main" id="{41AC03AD-4CC7-4B48-86BE-FB9B36F2120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10000" y="1755614"/>
              <a:ext cx="3033938" cy="3308535"/>
            </a:xfrm>
            <a:prstGeom prst="rect">
              <a:avLst/>
            </a:prstGeom>
          </p:spPr>
        </p:pic>
        <p:pic>
          <p:nvPicPr>
            <p:cNvPr id="37" name="FunctionalTests">
              <a:extLst>
                <a:ext uri="{FF2B5EF4-FFF2-40B4-BE49-F238E27FC236}">
                  <a16:creationId xmlns:a16="http://schemas.microsoft.com/office/drawing/2014/main" id="{22909099-CAB0-4900-8FE7-E7E188A226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990179" y="1697076"/>
              <a:ext cx="3405308" cy="3405308"/>
            </a:xfrm>
            <a:prstGeom prst="rect">
              <a:avLst/>
            </a:prstGeom>
          </p:spPr>
        </p:pic>
        <p:pic>
          <p:nvPicPr>
            <p:cNvPr id="39" name="DevOpsPipelines">
              <a:extLst>
                <a:ext uri="{FF2B5EF4-FFF2-40B4-BE49-F238E27FC236}">
                  <a16:creationId xmlns:a16="http://schemas.microsoft.com/office/drawing/2014/main" id="{DD77D57F-69FA-48A5-9C70-80976D8FDE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21231" y="-1763364"/>
              <a:ext cx="3346769" cy="3346769"/>
            </a:xfrm>
            <a:prstGeom prst="rect">
              <a:avLst/>
            </a:prstGeom>
          </p:spPr>
        </p:pic>
        <p:pic>
          <p:nvPicPr>
            <p:cNvPr id="1026" name="Picture 2" descr="Image result for cnab duffle logo">
              <a:extLst>
                <a:ext uri="{FF2B5EF4-FFF2-40B4-BE49-F238E27FC236}">
                  <a16:creationId xmlns:a16="http://schemas.microsoft.com/office/drawing/2014/main" id="{E8D3F79D-96A2-449B-B1B0-C82AC663DD3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2500" t="5555" r="22500" b="32222"/>
            <a:stretch/>
          </p:blipFill>
          <p:spPr bwMode="auto">
            <a:xfrm>
              <a:off x="10668000" y="1734232"/>
              <a:ext cx="4038600" cy="3426691"/>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227C3597-E632-49C1-A2B2-FE96A471BBF4}"/>
              </a:ext>
            </a:extLst>
          </p:cNvPr>
          <p:cNvSpPr txBox="1"/>
          <p:nvPr/>
        </p:nvSpPr>
        <p:spPr>
          <a:xfrm>
            <a:off x="2274183" y="5638800"/>
            <a:ext cx="1756928"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Build</a:t>
            </a:r>
          </a:p>
        </p:txBody>
      </p:sp>
      <p:sp>
        <p:nvSpPr>
          <p:cNvPr id="44" name="TextBox 43">
            <a:extLst>
              <a:ext uri="{FF2B5EF4-FFF2-40B4-BE49-F238E27FC236}">
                <a16:creationId xmlns:a16="http://schemas.microsoft.com/office/drawing/2014/main" id="{F90717F9-7181-43C9-AF6B-908A32B04CE0}"/>
              </a:ext>
            </a:extLst>
          </p:cNvPr>
          <p:cNvSpPr txBox="1"/>
          <p:nvPr/>
        </p:nvSpPr>
        <p:spPr>
          <a:xfrm>
            <a:off x="4794176" y="5638800"/>
            <a:ext cx="1756928"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Test</a:t>
            </a:r>
          </a:p>
        </p:txBody>
      </p:sp>
      <p:sp>
        <p:nvSpPr>
          <p:cNvPr id="45" name="TextBox 44">
            <a:extLst>
              <a:ext uri="{FF2B5EF4-FFF2-40B4-BE49-F238E27FC236}">
                <a16:creationId xmlns:a16="http://schemas.microsoft.com/office/drawing/2014/main" id="{87E3D21B-2742-4D95-A9D3-714E0B3CCCFB}"/>
              </a:ext>
            </a:extLst>
          </p:cNvPr>
          <p:cNvSpPr txBox="1"/>
          <p:nvPr/>
        </p:nvSpPr>
        <p:spPr>
          <a:xfrm>
            <a:off x="7572922" y="5638800"/>
            <a:ext cx="2180678"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Deploy</a:t>
            </a:r>
          </a:p>
        </p:txBody>
      </p:sp>
    </p:spTree>
    <p:extLst>
      <p:ext uri="{BB962C8B-B14F-4D97-AF65-F5344CB8AC3E}">
        <p14:creationId xmlns:p14="http://schemas.microsoft.com/office/powerpoint/2010/main" val="13977458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1" name="DevSpaces-&gt;DevEnv">
            <a:extLst>
              <a:ext uri="{FF2B5EF4-FFF2-40B4-BE49-F238E27FC236}">
                <a16:creationId xmlns:a16="http://schemas.microsoft.com/office/drawing/2014/main" id="{BD2FA695-0886-4654-B90E-2A0CFF87DFFC}"/>
              </a:ext>
            </a:extLst>
          </p:cNvPr>
          <p:cNvCxnSpPr>
            <a:cxnSpLocks/>
            <a:stCxn id="425" idx="3"/>
            <a:endCxn id="164" idx="1"/>
          </p:cNvCxnSpPr>
          <p:nvPr/>
        </p:nvCxnSpPr>
        <p:spPr>
          <a:xfrm flipV="1">
            <a:off x="2744919" y="5802876"/>
            <a:ext cx="6403674" cy="13958"/>
          </a:xfrm>
          <a:prstGeom prst="straightConnector1">
            <a:avLst/>
          </a:prstGeom>
          <a:noFill/>
          <a:ln w="19050" cap="flat" cmpd="sng" algn="ctr">
            <a:solidFill>
              <a:srgbClr val="00B050"/>
            </a:solidFill>
            <a:prstDash val="solid"/>
            <a:miter lim="800000"/>
            <a:tailEnd type="triangle"/>
          </a:ln>
          <a:effectLst/>
        </p:spPr>
      </p:cxnSp>
      <p:grpSp>
        <p:nvGrpSpPr>
          <p:cNvPr id="81" name="OCI Artifacts">
            <a:extLst>
              <a:ext uri="{FF2B5EF4-FFF2-40B4-BE49-F238E27FC236}">
                <a16:creationId xmlns:a16="http://schemas.microsoft.com/office/drawing/2014/main" id="{A83839C0-1429-4EA2-B6FF-6869D8CEB3B5}"/>
              </a:ext>
            </a:extLst>
          </p:cNvPr>
          <p:cNvGrpSpPr/>
          <p:nvPr/>
        </p:nvGrpSpPr>
        <p:grpSpPr>
          <a:xfrm>
            <a:off x="5875948" y="4808976"/>
            <a:ext cx="1286455" cy="397915"/>
            <a:chOff x="5434132" y="4835545"/>
            <a:chExt cx="1947992" cy="602536"/>
          </a:xfrm>
        </p:grpSpPr>
        <p:pic>
          <p:nvPicPr>
            <p:cNvPr id="161" name="Picture 2" descr="image007">
              <a:extLst>
                <a:ext uri="{FF2B5EF4-FFF2-40B4-BE49-F238E27FC236}">
                  <a16:creationId xmlns:a16="http://schemas.microsoft.com/office/drawing/2014/main" id="{E85A8820-C0C3-4E61-BA55-12929FADB88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496" t="75603" r="74859" b="6539"/>
            <a:stretch/>
          </p:blipFill>
          <p:spPr bwMode="auto">
            <a:xfrm>
              <a:off x="5434132" y="4835545"/>
              <a:ext cx="590628" cy="56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530CE989-CD31-4ADD-A1A2-CA1663BD5CF5}"/>
                </a:ext>
              </a:extLst>
            </p:cNvPr>
            <p:cNvSpPr/>
            <p:nvPr/>
          </p:nvSpPr>
          <p:spPr>
            <a:xfrm>
              <a:off x="5913111" y="5018640"/>
              <a:ext cx="1469013" cy="419441"/>
            </a:xfrm>
            <a:prstGeom prst="rect">
              <a:avLst/>
            </a:prstGeom>
          </p:spPr>
          <p:txBody>
            <a:bodyPr wrap="none">
              <a:spAutoFit/>
            </a:bodyPr>
            <a:lstStyle/>
            <a:p>
              <a:pPr algn="ctr" defTabSz="895848">
                <a:defRPr/>
              </a:pPr>
              <a:r>
                <a:rPr lang="en-US" sz="1200" kern="0" dirty="0">
                  <a:solidFill>
                    <a:sysClr val="windowText" lastClr="000000"/>
                  </a:solidFill>
                  <a:latin typeface="Calibri" panose="020F0502020204030204"/>
                  <a:ea typeface="Segoe UI" panose="020B0502040204020203" pitchFamily="34" charset="0"/>
                  <a:cs typeface="Segoe UI" panose="020B0502040204020203" pitchFamily="34" charset="0"/>
                </a:rPr>
                <a:t>OCI Artifacts</a:t>
              </a:r>
            </a:p>
          </p:txBody>
        </p:sp>
      </p:grpSp>
      <p:grpSp>
        <p:nvGrpSpPr>
          <p:cNvPr id="421" name="VirtualBuildEnv">
            <a:extLst>
              <a:ext uri="{FF2B5EF4-FFF2-40B4-BE49-F238E27FC236}">
                <a16:creationId xmlns:a16="http://schemas.microsoft.com/office/drawing/2014/main" id="{78F5C3E8-C96C-46EF-88BF-B05A64830219}"/>
              </a:ext>
            </a:extLst>
          </p:cNvPr>
          <p:cNvGrpSpPr/>
          <p:nvPr/>
        </p:nvGrpSpPr>
        <p:grpSpPr>
          <a:xfrm>
            <a:off x="4398165" y="1145491"/>
            <a:ext cx="2772734" cy="3768444"/>
            <a:chOff x="1427527" y="1193044"/>
            <a:chExt cx="2772734" cy="3657640"/>
          </a:xfrm>
        </p:grpSpPr>
        <p:sp>
          <p:nvSpPr>
            <p:cNvPr id="444" name="Freeform: Shape 443">
              <a:extLst>
                <a:ext uri="{FF2B5EF4-FFF2-40B4-BE49-F238E27FC236}">
                  <a16:creationId xmlns:a16="http://schemas.microsoft.com/office/drawing/2014/main" id="{BA66E4DE-8FE9-437A-A0A1-8101074794CA}"/>
                </a:ext>
              </a:extLst>
            </p:cNvPr>
            <p:cNvSpPr/>
            <p:nvPr/>
          </p:nvSpPr>
          <p:spPr>
            <a:xfrm>
              <a:off x="1427527" y="1193044"/>
              <a:ext cx="2772734" cy="3657640"/>
            </a:xfrm>
            <a:custGeom>
              <a:avLst/>
              <a:gdLst>
                <a:gd name="connsiteX0" fmla="*/ 0 w 2772734"/>
                <a:gd name="connsiteY0" fmla="*/ 0 h 3657640"/>
                <a:gd name="connsiteX1" fmla="*/ 488350 w 2772734"/>
                <a:gd name="connsiteY1" fmla="*/ 0 h 3657640"/>
                <a:gd name="connsiteX2" fmla="*/ 957165 w 2772734"/>
                <a:gd name="connsiteY2" fmla="*/ 0 h 3657640"/>
                <a:gd name="connsiteX3" fmla="*/ 1406447 w 2772734"/>
                <a:gd name="connsiteY3" fmla="*/ 0 h 3657640"/>
                <a:gd name="connsiteX4" fmla="*/ 1953398 w 2772734"/>
                <a:gd name="connsiteY4" fmla="*/ 0 h 3657640"/>
                <a:gd name="connsiteX5" fmla="*/ 1953398 w 2772734"/>
                <a:gd name="connsiteY5" fmla="*/ 443662 h 3657640"/>
                <a:gd name="connsiteX6" fmla="*/ 1953398 w 2772734"/>
                <a:gd name="connsiteY6" fmla="*/ 901045 h 3657640"/>
                <a:gd name="connsiteX7" fmla="*/ 1953398 w 2772734"/>
                <a:gd name="connsiteY7" fmla="*/ 1372150 h 3657640"/>
                <a:gd name="connsiteX8" fmla="*/ 2371259 w 2772734"/>
                <a:gd name="connsiteY8" fmla="*/ 1372150 h 3657640"/>
                <a:gd name="connsiteX9" fmla="*/ 2772734 w 2772734"/>
                <a:gd name="connsiteY9" fmla="*/ 1372150 h 3657640"/>
                <a:gd name="connsiteX10" fmla="*/ 2772734 w 2772734"/>
                <a:gd name="connsiteY10" fmla="*/ 1989232 h 3657640"/>
                <a:gd name="connsiteX11" fmla="*/ 2772734 w 2772734"/>
                <a:gd name="connsiteY11" fmla="*/ 2492040 h 3657640"/>
                <a:gd name="connsiteX12" fmla="*/ 2772734 w 2772734"/>
                <a:gd name="connsiteY12" fmla="*/ 3086268 h 3657640"/>
                <a:gd name="connsiteX13" fmla="*/ 2772734 w 2772734"/>
                <a:gd name="connsiteY13" fmla="*/ 3657640 h 3657640"/>
                <a:gd name="connsiteX14" fmla="*/ 2301369 w 2772734"/>
                <a:gd name="connsiteY14" fmla="*/ 3657640 h 3657640"/>
                <a:gd name="connsiteX15" fmla="*/ 1691368 w 2772734"/>
                <a:gd name="connsiteY15" fmla="*/ 3657640 h 3657640"/>
                <a:gd name="connsiteX16" fmla="*/ 1192276 w 2772734"/>
                <a:gd name="connsiteY16" fmla="*/ 3657640 h 3657640"/>
                <a:gd name="connsiteX17" fmla="*/ 665456 w 2772734"/>
                <a:gd name="connsiteY17" fmla="*/ 3657640 h 3657640"/>
                <a:gd name="connsiteX18" fmla="*/ 0 w 2772734"/>
                <a:gd name="connsiteY18" fmla="*/ 3657640 h 3657640"/>
                <a:gd name="connsiteX19" fmla="*/ 0 w 2772734"/>
                <a:gd name="connsiteY19" fmla="*/ 3244849 h 3657640"/>
                <a:gd name="connsiteX20" fmla="*/ 0 w 2772734"/>
                <a:gd name="connsiteY20" fmla="*/ 2685753 h 3657640"/>
                <a:gd name="connsiteX21" fmla="*/ 0 w 2772734"/>
                <a:gd name="connsiteY21" fmla="*/ 2272962 h 3657640"/>
                <a:gd name="connsiteX22" fmla="*/ 0 w 2772734"/>
                <a:gd name="connsiteY22" fmla="*/ 1750442 h 3657640"/>
                <a:gd name="connsiteX23" fmla="*/ 0 w 2772734"/>
                <a:gd name="connsiteY23" fmla="*/ 1227922 h 3657640"/>
                <a:gd name="connsiteX24" fmla="*/ 0 w 2772734"/>
                <a:gd name="connsiteY24" fmla="*/ 668826 h 3657640"/>
                <a:gd name="connsiteX25" fmla="*/ 0 w 2772734"/>
                <a:gd name="connsiteY25" fmla="*/ 0 h 365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72734" h="3657640" fill="none" extrusionOk="0">
                  <a:moveTo>
                    <a:pt x="0" y="0"/>
                  </a:moveTo>
                  <a:cubicBezTo>
                    <a:pt x="135419" y="-40519"/>
                    <a:pt x="293809" y="44597"/>
                    <a:pt x="488350" y="0"/>
                  </a:cubicBezTo>
                  <a:cubicBezTo>
                    <a:pt x="682891" y="-44597"/>
                    <a:pt x="740279" y="52897"/>
                    <a:pt x="957165" y="0"/>
                  </a:cubicBezTo>
                  <a:cubicBezTo>
                    <a:pt x="1174051" y="-52897"/>
                    <a:pt x="1223052" y="50718"/>
                    <a:pt x="1406447" y="0"/>
                  </a:cubicBezTo>
                  <a:cubicBezTo>
                    <a:pt x="1589842" y="-50718"/>
                    <a:pt x="1778352" y="11799"/>
                    <a:pt x="1953398" y="0"/>
                  </a:cubicBezTo>
                  <a:cubicBezTo>
                    <a:pt x="2001090" y="160945"/>
                    <a:pt x="1947637" y="346795"/>
                    <a:pt x="1953398" y="443662"/>
                  </a:cubicBezTo>
                  <a:cubicBezTo>
                    <a:pt x="1959159" y="540529"/>
                    <a:pt x="1952354" y="798021"/>
                    <a:pt x="1953398" y="901045"/>
                  </a:cubicBezTo>
                  <a:cubicBezTo>
                    <a:pt x="1954442" y="1004069"/>
                    <a:pt x="1899656" y="1219173"/>
                    <a:pt x="1953398" y="1372150"/>
                  </a:cubicBezTo>
                  <a:cubicBezTo>
                    <a:pt x="2137779" y="1349197"/>
                    <a:pt x="2205429" y="1390445"/>
                    <a:pt x="2371259" y="1372150"/>
                  </a:cubicBezTo>
                  <a:cubicBezTo>
                    <a:pt x="2537089" y="1353855"/>
                    <a:pt x="2625085" y="1375846"/>
                    <a:pt x="2772734" y="1372150"/>
                  </a:cubicBezTo>
                  <a:cubicBezTo>
                    <a:pt x="2775689" y="1561680"/>
                    <a:pt x="2742543" y="1859901"/>
                    <a:pt x="2772734" y="1989232"/>
                  </a:cubicBezTo>
                  <a:cubicBezTo>
                    <a:pt x="2802925" y="2118563"/>
                    <a:pt x="2743996" y="2363882"/>
                    <a:pt x="2772734" y="2492040"/>
                  </a:cubicBezTo>
                  <a:cubicBezTo>
                    <a:pt x="2801472" y="2620198"/>
                    <a:pt x="2753264" y="2865906"/>
                    <a:pt x="2772734" y="3086268"/>
                  </a:cubicBezTo>
                  <a:cubicBezTo>
                    <a:pt x="2792204" y="3306630"/>
                    <a:pt x="2737713" y="3462859"/>
                    <a:pt x="2772734" y="3657640"/>
                  </a:cubicBezTo>
                  <a:cubicBezTo>
                    <a:pt x="2612433" y="3700171"/>
                    <a:pt x="2409632" y="3643085"/>
                    <a:pt x="2301369" y="3657640"/>
                  </a:cubicBezTo>
                  <a:cubicBezTo>
                    <a:pt x="2193106" y="3672195"/>
                    <a:pt x="1879723" y="3647980"/>
                    <a:pt x="1691368" y="3657640"/>
                  </a:cubicBezTo>
                  <a:cubicBezTo>
                    <a:pt x="1503013" y="3667300"/>
                    <a:pt x="1420797" y="3642296"/>
                    <a:pt x="1192276" y="3657640"/>
                  </a:cubicBezTo>
                  <a:cubicBezTo>
                    <a:pt x="963755" y="3672984"/>
                    <a:pt x="814406" y="3601173"/>
                    <a:pt x="665456" y="3657640"/>
                  </a:cubicBezTo>
                  <a:cubicBezTo>
                    <a:pt x="516506" y="3714107"/>
                    <a:pt x="145769" y="3595312"/>
                    <a:pt x="0" y="3657640"/>
                  </a:cubicBezTo>
                  <a:cubicBezTo>
                    <a:pt x="-6348" y="3528995"/>
                    <a:pt x="3193" y="3422647"/>
                    <a:pt x="0" y="3244849"/>
                  </a:cubicBezTo>
                  <a:cubicBezTo>
                    <a:pt x="-3193" y="3067051"/>
                    <a:pt x="11680" y="2933857"/>
                    <a:pt x="0" y="2685753"/>
                  </a:cubicBezTo>
                  <a:cubicBezTo>
                    <a:pt x="-11680" y="2437649"/>
                    <a:pt x="47663" y="2403508"/>
                    <a:pt x="0" y="2272962"/>
                  </a:cubicBezTo>
                  <a:cubicBezTo>
                    <a:pt x="-47663" y="2142416"/>
                    <a:pt x="52195" y="1932923"/>
                    <a:pt x="0" y="1750442"/>
                  </a:cubicBezTo>
                  <a:cubicBezTo>
                    <a:pt x="-52195" y="1567961"/>
                    <a:pt x="10636" y="1378319"/>
                    <a:pt x="0" y="1227922"/>
                  </a:cubicBezTo>
                  <a:cubicBezTo>
                    <a:pt x="-10636" y="1077525"/>
                    <a:pt x="17954" y="785176"/>
                    <a:pt x="0" y="668826"/>
                  </a:cubicBezTo>
                  <a:cubicBezTo>
                    <a:pt x="-17954" y="552476"/>
                    <a:pt x="34278" y="203515"/>
                    <a:pt x="0" y="0"/>
                  </a:cubicBezTo>
                  <a:close/>
                </a:path>
                <a:path w="2772734" h="3657640" stroke="0" extrusionOk="0">
                  <a:moveTo>
                    <a:pt x="0" y="0"/>
                  </a:moveTo>
                  <a:cubicBezTo>
                    <a:pt x="208643" y="-47884"/>
                    <a:pt x="326684" y="12933"/>
                    <a:pt x="488350" y="0"/>
                  </a:cubicBezTo>
                  <a:cubicBezTo>
                    <a:pt x="650016" y="-12933"/>
                    <a:pt x="771830" y="27421"/>
                    <a:pt x="937631" y="0"/>
                  </a:cubicBezTo>
                  <a:cubicBezTo>
                    <a:pt x="1103432" y="-27421"/>
                    <a:pt x="1324076" y="7074"/>
                    <a:pt x="1465049" y="0"/>
                  </a:cubicBezTo>
                  <a:cubicBezTo>
                    <a:pt x="1606022" y="-7074"/>
                    <a:pt x="1754884" y="49201"/>
                    <a:pt x="1953398" y="0"/>
                  </a:cubicBezTo>
                  <a:cubicBezTo>
                    <a:pt x="1994617" y="188449"/>
                    <a:pt x="1926630" y="273914"/>
                    <a:pt x="1953398" y="443662"/>
                  </a:cubicBezTo>
                  <a:cubicBezTo>
                    <a:pt x="1980166" y="613410"/>
                    <a:pt x="1949609" y="805865"/>
                    <a:pt x="1953398" y="901045"/>
                  </a:cubicBezTo>
                  <a:cubicBezTo>
                    <a:pt x="1957187" y="996225"/>
                    <a:pt x="1931212" y="1263357"/>
                    <a:pt x="1953398" y="1372150"/>
                  </a:cubicBezTo>
                  <a:cubicBezTo>
                    <a:pt x="2035515" y="1332829"/>
                    <a:pt x="2249287" y="1419033"/>
                    <a:pt x="2346679" y="1372150"/>
                  </a:cubicBezTo>
                  <a:cubicBezTo>
                    <a:pt x="2444071" y="1325267"/>
                    <a:pt x="2614930" y="1381776"/>
                    <a:pt x="2772734" y="1372150"/>
                  </a:cubicBezTo>
                  <a:cubicBezTo>
                    <a:pt x="2808832" y="1595035"/>
                    <a:pt x="2714937" y="1733233"/>
                    <a:pt x="2772734" y="1874958"/>
                  </a:cubicBezTo>
                  <a:cubicBezTo>
                    <a:pt x="2830531" y="2016683"/>
                    <a:pt x="2764414" y="2257137"/>
                    <a:pt x="2772734" y="2446330"/>
                  </a:cubicBezTo>
                  <a:cubicBezTo>
                    <a:pt x="2781054" y="2635523"/>
                    <a:pt x="2751595" y="2762683"/>
                    <a:pt x="2772734" y="2949138"/>
                  </a:cubicBezTo>
                  <a:cubicBezTo>
                    <a:pt x="2793873" y="3135593"/>
                    <a:pt x="2732863" y="3439917"/>
                    <a:pt x="2772734" y="3657640"/>
                  </a:cubicBezTo>
                  <a:cubicBezTo>
                    <a:pt x="2601896" y="3688316"/>
                    <a:pt x="2397649" y="3631144"/>
                    <a:pt x="2301369" y="3657640"/>
                  </a:cubicBezTo>
                  <a:cubicBezTo>
                    <a:pt x="2205089" y="3684136"/>
                    <a:pt x="1942108" y="3609112"/>
                    <a:pt x="1802277" y="3657640"/>
                  </a:cubicBezTo>
                  <a:cubicBezTo>
                    <a:pt x="1662446" y="3706168"/>
                    <a:pt x="1514482" y="3656327"/>
                    <a:pt x="1330912" y="3657640"/>
                  </a:cubicBezTo>
                  <a:cubicBezTo>
                    <a:pt x="1147342" y="3658953"/>
                    <a:pt x="926118" y="3614033"/>
                    <a:pt x="748638" y="3657640"/>
                  </a:cubicBezTo>
                  <a:cubicBezTo>
                    <a:pt x="571158" y="3701247"/>
                    <a:pt x="328325" y="3620202"/>
                    <a:pt x="0" y="3657640"/>
                  </a:cubicBezTo>
                  <a:cubicBezTo>
                    <a:pt x="-68627" y="3481442"/>
                    <a:pt x="7183" y="3191014"/>
                    <a:pt x="0" y="3061967"/>
                  </a:cubicBezTo>
                  <a:cubicBezTo>
                    <a:pt x="-7183" y="2932920"/>
                    <a:pt x="8913" y="2702684"/>
                    <a:pt x="0" y="2576024"/>
                  </a:cubicBezTo>
                  <a:cubicBezTo>
                    <a:pt x="-8913" y="2449364"/>
                    <a:pt x="40009" y="2201640"/>
                    <a:pt x="0" y="2016927"/>
                  </a:cubicBezTo>
                  <a:cubicBezTo>
                    <a:pt x="-40009" y="1832214"/>
                    <a:pt x="2723" y="1619406"/>
                    <a:pt x="0" y="1421254"/>
                  </a:cubicBezTo>
                  <a:cubicBezTo>
                    <a:pt x="-2723" y="1223102"/>
                    <a:pt x="15497" y="1133885"/>
                    <a:pt x="0" y="935311"/>
                  </a:cubicBezTo>
                  <a:cubicBezTo>
                    <a:pt x="-15497" y="736737"/>
                    <a:pt x="11791" y="621906"/>
                    <a:pt x="0" y="522520"/>
                  </a:cubicBezTo>
                  <a:cubicBezTo>
                    <a:pt x="-11791" y="423134"/>
                    <a:pt x="27705" y="140027"/>
                    <a:pt x="0" y="0"/>
                  </a:cubicBezTo>
                  <a:close/>
                </a:path>
              </a:pathLst>
            </a:custGeom>
            <a:solidFill>
              <a:srgbClr val="50E6FF">
                <a:alpha val="25098"/>
              </a:srgbClr>
            </a:solidFill>
            <a:ln w="57150">
              <a:solidFill>
                <a:srgbClr val="0F78D3"/>
              </a:solidFill>
              <a:prstDash val="dash"/>
              <a:headEnd type="none" w="med" len="med"/>
              <a:tailEnd type="none" w="med" len="med"/>
              <a:extLst>
                <a:ext uri="{C807C97D-BFC1-408E-A445-0C87EB9F89A2}">
                  <ask:lineSketchStyleProps xmlns:ask="http://schemas.microsoft.com/office/drawing/2018/sketchyshapes" sd="3662256295">
                    <a:custGeom>
                      <a:avLst/>
                      <a:gdLst>
                        <a:gd name="connsiteX0" fmla="*/ 0 w 2772734"/>
                        <a:gd name="connsiteY0" fmla="*/ 0 h 3657640"/>
                        <a:gd name="connsiteX1" fmla="*/ 1953398 w 2772734"/>
                        <a:gd name="connsiteY1" fmla="*/ 0 h 3657640"/>
                        <a:gd name="connsiteX2" fmla="*/ 1953398 w 2772734"/>
                        <a:gd name="connsiteY2" fmla="*/ 1372150 h 3657640"/>
                        <a:gd name="connsiteX3" fmla="*/ 2772734 w 2772734"/>
                        <a:gd name="connsiteY3" fmla="*/ 1372150 h 3657640"/>
                        <a:gd name="connsiteX4" fmla="*/ 2772734 w 2772734"/>
                        <a:gd name="connsiteY4" fmla="*/ 3657640 h 3657640"/>
                        <a:gd name="connsiteX5" fmla="*/ 0 w 2772734"/>
                        <a:gd name="connsiteY5" fmla="*/ 3657640 h 365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734" h="3657640">
                          <a:moveTo>
                            <a:pt x="0" y="0"/>
                          </a:moveTo>
                          <a:lnTo>
                            <a:pt x="1953398" y="0"/>
                          </a:lnTo>
                          <a:lnTo>
                            <a:pt x="1953398" y="1372150"/>
                          </a:lnTo>
                          <a:lnTo>
                            <a:pt x="2772734" y="1372150"/>
                          </a:lnTo>
                          <a:lnTo>
                            <a:pt x="2772734" y="3657640"/>
                          </a:lnTo>
                          <a:lnTo>
                            <a:pt x="0" y="3657640"/>
                          </a:lnTo>
                          <a:close/>
                        </a:path>
                      </a:pathLst>
                    </a:cu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a:gradFill>
                  <a:gsLst>
                    <a:gs pos="0">
                      <a:srgbClr val="FFFFFF"/>
                    </a:gs>
                    <a:gs pos="100000">
                      <a:srgbClr val="FFFFFF"/>
                    </a:gs>
                  </a:gsLst>
                  <a:lin ang="5400000" scaled="0"/>
                </a:gradFill>
                <a:cs typeface="Segoe UI" pitchFamily="34" charset="0"/>
              </a:endParaRPr>
            </a:p>
          </p:txBody>
        </p:sp>
        <p:sp>
          <p:nvSpPr>
            <p:cNvPr id="447" name="Rectangle 446">
              <a:extLst>
                <a:ext uri="{FF2B5EF4-FFF2-40B4-BE49-F238E27FC236}">
                  <a16:creationId xmlns:a16="http://schemas.microsoft.com/office/drawing/2014/main" id="{0611CF22-413E-41FC-B0B3-E476CA35FDA1}"/>
                </a:ext>
              </a:extLst>
            </p:cNvPr>
            <p:cNvSpPr/>
            <p:nvPr/>
          </p:nvSpPr>
          <p:spPr>
            <a:xfrm>
              <a:off x="2098210" y="2295355"/>
              <a:ext cx="1196161" cy="430887"/>
            </a:xfrm>
            <a:prstGeom prst="rect">
              <a:avLst/>
            </a:prstGeom>
          </p:spPr>
          <p:txBody>
            <a:bodyPr wrap="none">
              <a:spAutoFit/>
            </a:bodyPr>
            <a:lstStyle/>
            <a:p>
              <a:pPr algn="ctr" defTabSz="895848">
                <a:defRPr/>
              </a:pP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Virtual Build &amp;</a:t>
              </a:r>
              <a:b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Test Environment</a:t>
              </a:r>
            </a:p>
          </p:txBody>
        </p:sp>
      </p:grpSp>
      <p:grpSp>
        <p:nvGrpSpPr>
          <p:cNvPr id="465" name="DevACR">
            <a:extLst>
              <a:ext uri="{FF2B5EF4-FFF2-40B4-BE49-F238E27FC236}">
                <a16:creationId xmlns:a16="http://schemas.microsoft.com/office/drawing/2014/main" id="{1FAAAB15-00BD-444A-A44B-52672A4B5AF6}"/>
              </a:ext>
            </a:extLst>
          </p:cNvPr>
          <p:cNvGrpSpPr/>
          <p:nvPr/>
        </p:nvGrpSpPr>
        <p:grpSpPr>
          <a:xfrm>
            <a:off x="4554617" y="3331074"/>
            <a:ext cx="2448285" cy="1448834"/>
            <a:chOff x="4554617" y="5232106"/>
            <a:chExt cx="2448285" cy="1448834"/>
          </a:xfrm>
        </p:grpSpPr>
        <p:sp>
          <p:nvSpPr>
            <p:cNvPr id="466" name="ACR Env">
              <a:extLst>
                <a:ext uri="{FF2B5EF4-FFF2-40B4-BE49-F238E27FC236}">
                  <a16:creationId xmlns:a16="http://schemas.microsoft.com/office/drawing/2014/main" id="{28E8A86C-0A11-45F7-A8B7-D4A2A0E2C350}"/>
                </a:ext>
              </a:extLst>
            </p:cNvPr>
            <p:cNvSpPr/>
            <p:nvPr/>
          </p:nvSpPr>
          <p:spPr>
            <a:xfrm>
              <a:off x="4554617" y="5232106"/>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t" anchorCtr="0" forceAA="0" compatLnSpc="1">
              <a:prstTxWarp prst="textNoShape">
                <a:avLst/>
              </a:prstTxWarp>
              <a:noAutofit/>
            </a:bodyPr>
            <a:lstStyle/>
            <a:p>
              <a:pPr algn="ctr" defTabSz="878201">
                <a:defRPr/>
              </a:pPr>
              <a:r>
                <a:rPr lang="en-US" sz="1075" kern="0" dirty="0">
                  <a:solidFill>
                    <a:schemeClr val="bg1"/>
                  </a:solidFill>
                  <a:latin typeface="Calibri" panose="020F0502020204030204"/>
                </a:rPr>
                <a:t>Dev Registry</a:t>
              </a:r>
            </a:p>
          </p:txBody>
        </p:sp>
        <p:sp>
          <p:nvSpPr>
            <p:cNvPr id="467" name="Rectangle 466">
              <a:extLst>
                <a:ext uri="{FF2B5EF4-FFF2-40B4-BE49-F238E27FC236}">
                  <a16:creationId xmlns:a16="http://schemas.microsoft.com/office/drawing/2014/main" id="{892D1143-6D10-4B93-8FEA-203851408493}"/>
                </a:ext>
              </a:extLst>
            </p:cNvPr>
            <p:cNvSpPr/>
            <p:nvPr/>
          </p:nvSpPr>
          <p:spPr>
            <a:xfrm>
              <a:off x="5497220" y="6068432"/>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nvGrpSpPr>
            <p:cNvPr id="468" name="Container">
              <a:extLst>
                <a:ext uri="{FF2B5EF4-FFF2-40B4-BE49-F238E27FC236}">
                  <a16:creationId xmlns:a16="http://schemas.microsoft.com/office/drawing/2014/main" id="{6E237241-75A5-438F-8002-C0E1BBF19637}"/>
                </a:ext>
              </a:extLst>
            </p:cNvPr>
            <p:cNvGrpSpPr/>
            <p:nvPr/>
          </p:nvGrpSpPr>
          <p:grpSpPr>
            <a:xfrm>
              <a:off x="4725678" y="5897328"/>
              <a:ext cx="275193" cy="183947"/>
              <a:chOff x="-2998296" y="4774637"/>
              <a:chExt cx="2042042" cy="1364963"/>
            </a:xfrm>
          </p:grpSpPr>
          <p:sp>
            <p:nvSpPr>
              <p:cNvPr id="515" name="Freeform: Shape 514">
                <a:extLst>
                  <a:ext uri="{FF2B5EF4-FFF2-40B4-BE49-F238E27FC236}">
                    <a16:creationId xmlns:a16="http://schemas.microsoft.com/office/drawing/2014/main" id="{E9868FA3-7300-4EED-86EF-40AAD757CD8D}"/>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81459D1E-C7BF-4CD6-94B0-F0D4EF25D2B6}"/>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8DC3F85C-585B-475D-92BE-D4C34DDBD5F3}"/>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8D48ACC2-40D7-47D8-B6E6-312FD0C4583D}"/>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CC957081-5104-414B-B334-8703A32218A0}"/>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2E317623-5A6F-407C-AAD8-A75F593E00FC}"/>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F309EC0C-34AC-48E5-80D9-230467CFE6CB}"/>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D6B8321B-3CE8-4424-9732-C47777499985}"/>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9B3509AD-E60C-42F5-9A05-7AF8917564DE}"/>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pic>
          <p:nvPicPr>
            <p:cNvPr id="469" name="Duffle">
              <a:extLst>
                <a:ext uri="{FF2B5EF4-FFF2-40B4-BE49-F238E27FC236}">
                  <a16:creationId xmlns:a16="http://schemas.microsoft.com/office/drawing/2014/main" id="{BC105DE4-03A2-4585-AC1C-B37608F5E4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684279" y="5860155"/>
              <a:ext cx="297295" cy="248486"/>
            </a:xfrm>
            <a:prstGeom prst="rect">
              <a:avLst/>
            </a:prstGeom>
            <a:noFill/>
            <a:extLst>
              <a:ext uri="{909E8E84-426E-40DD-AFC4-6F175D3DCCD1}">
                <a14:hiddenFill xmlns:a14="http://schemas.microsoft.com/office/drawing/2010/main">
                  <a:solidFill>
                    <a:srgbClr val="FFFFFF"/>
                  </a:solidFill>
                </a14:hiddenFill>
              </a:ext>
            </a:extLst>
          </p:spPr>
        </p:pic>
        <p:grpSp>
          <p:nvGrpSpPr>
            <p:cNvPr id="470" name="Container">
              <a:extLst>
                <a:ext uri="{FF2B5EF4-FFF2-40B4-BE49-F238E27FC236}">
                  <a16:creationId xmlns:a16="http://schemas.microsoft.com/office/drawing/2014/main" id="{4E3E12C3-2F90-4C1C-B9A5-0E1E951512D1}"/>
                </a:ext>
              </a:extLst>
            </p:cNvPr>
            <p:cNvGrpSpPr/>
            <p:nvPr/>
          </p:nvGrpSpPr>
          <p:grpSpPr>
            <a:xfrm>
              <a:off x="4719881" y="5893670"/>
              <a:ext cx="275193" cy="183947"/>
              <a:chOff x="-2998296" y="4774637"/>
              <a:chExt cx="2042042" cy="1364963"/>
            </a:xfrm>
          </p:grpSpPr>
          <p:sp>
            <p:nvSpPr>
              <p:cNvPr id="499" name="Freeform: Shape 498">
                <a:extLst>
                  <a:ext uri="{FF2B5EF4-FFF2-40B4-BE49-F238E27FC236}">
                    <a16:creationId xmlns:a16="http://schemas.microsoft.com/office/drawing/2014/main" id="{7DBEBFD4-20A9-41F7-A274-B32B6108CDB5}"/>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D3980FA8-CD2A-4923-AA7C-22A833D8A605}"/>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6FFCC2FF-CD96-45BE-8C66-5AF5314B9977}"/>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2B6127B1-D89F-4F57-8E3D-874FA70BC377}"/>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A0EC36DD-9A00-4A2F-8BED-5642D099C834}"/>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8C2308DB-CDFA-4700-85F7-1DB121215185}"/>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685621BC-93E2-4989-9749-23284661819F}"/>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C369326C-5B91-401C-AAB6-F593C0892597}"/>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036F0EE4-2D03-4087-98E4-5C70E0E1A983}"/>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471" name="Container">
              <a:extLst>
                <a:ext uri="{FF2B5EF4-FFF2-40B4-BE49-F238E27FC236}">
                  <a16:creationId xmlns:a16="http://schemas.microsoft.com/office/drawing/2014/main" id="{ABA5B0F7-724B-46AB-BAE2-A2D294853383}"/>
                </a:ext>
              </a:extLst>
            </p:cNvPr>
            <p:cNvGrpSpPr/>
            <p:nvPr/>
          </p:nvGrpSpPr>
          <p:grpSpPr>
            <a:xfrm>
              <a:off x="4726297" y="5904253"/>
              <a:ext cx="275193" cy="183947"/>
              <a:chOff x="-2998296" y="4774637"/>
              <a:chExt cx="2042042" cy="1364963"/>
            </a:xfrm>
          </p:grpSpPr>
          <p:sp>
            <p:nvSpPr>
              <p:cNvPr id="490" name="Freeform: Shape 489">
                <a:extLst>
                  <a:ext uri="{FF2B5EF4-FFF2-40B4-BE49-F238E27FC236}">
                    <a16:creationId xmlns:a16="http://schemas.microsoft.com/office/drawing/2014/main" id="{64D318A6-862B-4F5B-902D-FE716CE38823}"/>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CBA9DDC4-12D1-40E7-9710-05832A453EFA}"/>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4D145D32-AF5E-46A3-AE6F-3616D53D3542}"/>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33F92BB3-B1E2-436D-BCE8-CBB81EAEFF7B}"/>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FE7B0E2F-7570-41EB-AF62-10DE223E515E}"/>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2AF650EE-E8DC-4443-AC02-5823D47259B8}"/>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470CB50E-A784-4DCF-811F-FC1A191A0307}"/>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28CF68E2-46CE-49C2-B5B2-E82CAFE96D65}"/>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9E0D3F13-3807-4D53-985B-E028B1214EB4}"/>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481" name="ACRTasks">
              <a:extLst>
                <a:ext uri="{FF2B5EF4-FFF2-40B4-BE49-F238E27FC236}">
                  <a16:creationId xmlns:a16="http://schemas.microsoft.com/office/drawing/2014/main" id="{59A81548-B373-4C49-B407-D55D33C57F62}"/>
                </a:ext>
              </a:extLst>
            </p:cNvPr>
            <p:cNvGrpSpPr/>
            <p:nvPr/>
          </p:nvGrpSpPr>
          <p:grpSpPr>
            <a:xfrm>
              <a:off x="4567240" y="5610704"/>
              <a:ext cx="529889" cy="857844"/>
              <a:chOff x="4567240" y="3717646"/>
              <a:chExt cx="529889" cy="857844"/>
            </a:xfrm>
          </p:grpSpPr>
          <p:sp>
            <p:nvSpPr>
              <p:cNvPr id="486" name="Rectangle 485">
                <a:extLst>
                  <a:ext uri="{FF2B5EF4-FFF2-40B4-BE49-F238E27FC236}">
                    <a16:creationId xmlns:a16="http://schemas.microsoft.com/office/drawing/2014/main" id="{51EE501F-F963-4561-A5A0-E1BD08684C3A}"/>
                  </a:ext>
                </a:extLst>
              </p:cNvPr>
              <p:cNvSpPr/>
              <p:nvPr/>
            </p:nvSpPr>
            <p:spPr>
              <a:xfrm>
                <a:off x="4567240" y="4175380"/>
                <a:ext cx="529889" cy="400110"/>
              </a:xfrm>
              <a:prstGeom prst="rect">
                <a:avLst/>
              </a:prstGeom>
            </p:spPr>
            <p:txBody>
              <a:bodyPr wrap="square">
                <a:spAutoFit/>
              </a:bodyPr>
              <a:lstStyle/>
              <a:p>
                <a:pPr algn="ctr" defTabSz="895848">
                  <a:defRPr/>
                </a:pPr>
                <a:r>
                  <a:rPr lang="en-US" sz="1000" kern="0" dirty="0">
                    <a:solidFill>
                      <a:srgbClr val="FFFFFF"/>
                    </a:solidFill>
                    <a:latin typeface="Calibri" panose="020F0502020204030204"/>
                    <a:ea typeface="Segoe UI" panose="020B0502040204020203" pitchFamily="34" charset="0"/>
                    <a:cs typeface="Segoe UI" panose="020B0502040204020203" pitchFamily="34" charset="0"/>
                  </a:rPr>
                  <a:t>ACR</a:t>
                </a:r>
                <a:br>
                  <a:rPr lang="en-US" sz="1000" kern="0" dirty="0">
                    <a:solidFill>
                      <a:srgbClr val="FFFFFF"/>
                    </a:solidFill>
                    <a:latin typeface="Calibri" panose="020F0502020204030204"/>
                    <a:ea typeface="Segoe UI" panose="020B0502040204020203" pitchFamily="34" charset="0"/>
                    <a:cs typeface="Segoe UI" panose="020B0502040204020203" pitchFamily="34" charset="0"/>
                  </a:rPr>
                </a:br>
                <a:r>
                  <a:rPr lang="en-US" sz="1000" kern="0" dirty="0">
                    <a:solidFill>
                      <a:srgbClr val="FFFFFF"/>
                    </a:solidFill>
                    <a:latin typeface="Calibri" panose="020F0502020204030204"/>
                    <a:ea typeface="Segoe UI" panose="020B0502040204020203" pitchFamily="34" charset="0"/>
                    <a:cs typeface="Segoe UI" panose="020B0502040204020203" pitchFamily="34" charset="0"/>
                  </a:rPr>
                  <a:t>Tasks</a:t>
                </a:r>
              </a:p>
            </p:txBody>
          </p:sp>
          <p:pic>
            <p:nvPicPr>
              <p:cNvPr id="489" name="ACR Task">
                <a:extLst>
                  <a:ext uri="{FF2B5EF4-FFF2-40B4-BE49-F238E27FC236}">
                    <a16:creationId xmlns:a16="http://schemas.microsoft.com/office/drawing/2014/main" id="{208E0DBD-E268-49CB-872A-5C75DF1AD3E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4604868" y="3717646"/>
                <a:ext cx="456610" cy="497937"/>
              </a:xfrm>
              <a:prstGeom prst="rect">
                <a:avLst/>
              </a:prstGeom>
            </p:spPr>
          </p:pic>
        </p:grpSp>
        <p:pic>
          <p:nvPicPr>
            <p:cNvPr id="483" name="ACR">
              <a:extLst>
                <a:ext uri="{FF2B5EF4-FFF2-40B4-BE49-F238E27FC236}">
                  <a16:creationId xmlns:a16="http://schemas.microsoft.com/office/drawing/2014/main" id="{AA1FFC76-3FB0-4B2D-8992-DB7A068DDBD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736819" y="5685618"/>
              <a:ext cx="463488" cy="476152"/>
            </a:xfrm>
            <a:prstGeom prst="rect">
              <a:avLst/>
            </a:prstGeom>
          </p:spPr>
        </p:pic>
        <p:pic>
          <p:nvPicPr>
            <p:cNvPr id="485" name="Quarantine" descr="Related image">
              <a:extLst>
                <a:ext uri="{FF2B5EF4-FFF2-40B4-BE49-F238E27FC236}">
                  <a16:creationId xmlns:a16="http://schemas.microsoft.com/office/drawing/2014/main" id="{241ED5D8-7460-4766-B230-50236FAD3AB7}"/>
                </a:ext>
              </a:extLst>
            </p:cNvPr>
            <p:cNvPicPr>
              <a:picLocks noChangeAspect="1" noChangeArrowheads="1"/>
            </p:cNvPicPr>
            <p:nvPr/>
          </p:nvPicPr>
          <p:blipFill>
            <a:blip r:embed="rId8" cstate="print">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483371" y="5803802"/>
              <a:ext cx="318453" cy="318453"/>
            </a:xfrm>
            <a:prstGeom prst="rect">
              <a:avLst/>
            </a:prstGeom>
            <a:noFill/>
            <a:extLst>
              <a:ext uri="{909E8E84-426E-40DD-AFC4-6F175D3DCCD1}">
                <a14:hiddenFill xmlns:a14="http://schemas.microsoft.com/office/drawing/2010/main">
                  <a:solidFill>
                    <a:srgbClr val="FFFFFF"/>
                  </a:solidFill>
                </a14:hiddenFill>
              </a:ext>
            </a:extLst>
          </p:spPr>
        </p:pic>
      </p:grpSp>
      <p:sp>
        <p:nvSpPr>
          <p:cNvPr id="461" name="ACR Env">
            <a:extLst>
              <a:ext uri="{FF2B5EF4-FFF2-40B4-BE49-F238E27FC236}">
                <a16:creationId xmlns:a16="http://schemas.microsoft.com/office/drawing/2014/main" id="{05192387-F7D5-4C8B-84CD-3897871BD71E}"/>
              </a:ext>
            </a:extLst>
          </p:cNvPr>
          <p:cNvSpPr/>
          <p:nvPr/>
        </p:nvSpPr>
        <p:spPr>
          <a:xfrm>
            <a:off x="4554617" y="3339048"/>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292" name="SCC-&gt;CI">
            <a:extLst>
              <a:ext uri="{FF2B5EF4-FFF2-40B4-BE49-F238E27FC236}">
                <a16:creationId xmlns:a16="http://schemas.microsoft.com/office/drawing/2014/main" id="{6CC1EC19-4CA5-41FD-A126-260C6A52556E}"/>
              </a:ext>
            </a:extLst>
          </p:cNvPr>
          <p:cNvSpPr/>
          <p:nvPr/>
        </p:nvSpPr>
        <p:spPr>
          <a:xfrm>
            <a:off x="1669504" y="1229556"/>
            <a:ext cx="2894058" cy="925219"/>
          </a:xfrm>
          <a:prstGeom prst="rightArrow">
            <a:avLst>
              <a:gd name="adj1" fmla="val 50000"/>
              <a:gd name="adj2" fmla="val 73537"/>
            </a:avLst>
          </a:prstGeom>
          <a:solidFill>
            <a:srgbClr val="89CBFF">
              <a:alpha val="50196"/>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dirty="0">
              <a:solidFill>
                <a:sysClr val="windowText" lastClr="000000"/>
              </a:solidFill>
            </a:endParaRPr>
          </a:p>
        </p:txBody>
      </p:sp>
      <p:sp>
        <p:nvSpPr>
          <p:cNvPr id="191" name="-&gt;InnerLoop-&gt;Git">
            <a:extLst>
              <a:ext uri="{FF2B5EF4-FFF2-40B4-BE49-F238E27FC236}">
                <a16:creationId xmlns:a16="http://schemas.microsoft.com/office/drawing/2014/main" id="{91DDDA46-270C-47D0-A068-D4D80CE9A1A7}"/>
              </a:ext>
            </a:extLst>
          </p:cNvPr>
          <p:cNvSpPr/>
          <p:nvPr/>
        </p:nvSpPr>
        <p:spPr>
          <a:xfrm rot="16200000">
            <a:off x="-167623" y="3117091"/>
            <a:ext cx="2722694" cy="925219"/>
          </a:xfrm>
          <a:prstGeom prst="rightArrow">
            <a:avLst>
              <a:gd name="adj1" fmla="val 50000"/>
              <a:gd name="adj2" fmla="val 73537"/>
            </a:avLst>
          </a:prstGeom>
          <a:solidFill>
            <a:srgbClr val="89CBFF">
              <a:alpha val="50196"/>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4" name="Title 3"/>
          <p:cNvSpPr>
            <a:spLocks noGrp="1"/>
          </p:cNvSpPr>
          <p:nvPr>
            <p:ph type="title"/>
          </p:nvPr>
        </p:nvSpPr>
        <p:spPr>
          <a:xfrm>
            <a:off x="609600" y="8636"/>
            <a:ext cx="10972800" cy="1143000"/>
          </a:xfrm>
        </p:spPr>
        <p:txBody>
          <a:bodyPr/>
          <a:lstStyle/>
          <a:p>
            <a:r>
              <a:rPr lang="en-US" dirty="0"/>
              <a:t>Build, Test, Deploy</a:t>
            </a:r>
          </a:p>
        </p:txBody>
      </p:sp>
      <p:sp>
        <p:nvSpPr>
          <p:cNvPr id="448" name="AutoShape 21">
            <a:extLst>
              <a:ext uri="{FF2B5EF4-FFF2-40B4-BE49-F238E27FC236}">
                <a16:creationId xmlns:a16="http://schemas.microsoft.com/office/drawing/2014/main" id="{E07B7679-66C8-4B5E-803F-CAEC732B196D}"/>
              </a:ext>
            </a:extLst>
          </p:cNvPr>
          <p:cNvSpPr>
            <a:spLocks noChangeAspect="1" noChangeArrowheads="1" noTextEdit="1"/>
          </p:cNvSpPr>
          <p:nvPr/>
        </p:nvSpPr>
        <p:spPr bwMode="auto">
          <a:xfrm>
            <a:off x="392723" y="5306612"/>
            <a:ext cx="2189736" cy="141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62" name="Rectangle 461">
            <a:extLst>
              <a:ext uri="{FF2B5EF4-FFF2-40B4-BE49-F238E27FC236}">
                <a16:creationId xmlns:a16="http://schemas.microsoft.com/office/drawing/2014/main" id="{EAB6DE45-BABC-4F25-8C06-FF4B0C2BD7A5}"/>
              </a:ext>
            </a:extLst>
          </p:cNvPr>
          <p:cNvSpPr/>
          <p:nvPr/>
        </p:nvSpPr>
        <p:spPr>
          <a:xfrm>
            <a:off x="5497220" y="4175374"/>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cxnSp>
        <p:nvCxnSpPr>
          <p:cNvPr id="473" name="Straight Arrow Connector 472">
            <a:extLst>
              <a:ext uri="{FF2B5EF4-FFF2-40B4-BE49-F238E27FC236}">
                <a16:creationId xmlns:a16="http://schemas.microsoft.com/office/drawing/2014/main" id="{2B93CABC-1FCB-4894-A6EF-6993A46B5BF0}"/>
              </a:ext>
            </a:extLst>
          </p:cNvPr>
          <p:cNvCxnSpPr>
            <a:cxnSpLocks/>
            <a:stCxn id="475" idx="3"/>
            <a:endCxn id="100" idx="1"/>
          </p:cNvCxnSpPr>
          <p:nvPr/>
        </p:nvCxnSpPr>
        <p:spPr>
          <a:xfrm>
            <a:off x="3574279" y="3539929"/>
            <a:ext cx="1030589" cy="426686"/>
          </a:xfrm>
          <a:prstGeom prst="straightConnector1">
            <a:avLst/>
          </a:prstGeom>
          <a:noFill/>
          <a:ln w="19050" cap="flat" cmpd="sng" algn="ctr">
            <a:solidFill>
              <a:srgbClr val="00B050"/>
            </a:solidFill>
            <a:prstDash val="solid"/>
            <a:miter lim="800000"/>
            <a:tailEnd type="triangle"/>
          </a:ln>
          <a:effectLst/>
        </p:spPr>
      </p:cxnSp>
      <p:grpSp>
        <p:nvGrpSpPr>
          <p:cNvPr id="474" name="DockerHub">
            <a:extLst>
              <a:ext uri="{FF2B5EF4-FFF2-40B4-BE49-F238E27FC236}">
                <a16:creationId xmlns:a16="http://schemas.microsoft.com/office/drawing/2014/main" id="{83991105-1F5B-437D-AC7D-8902768F9F78}"/>
              </a:ext>
            </a:extLst>
          </p:cNvPr>
          <p:cNvGrpSpPr/>
          <p:nvPr/>
        </p:nvGrpSpPr>
        <p:grpSpPr>
          <a:xfrm>
            <a:off x="2700939" y="3143584"/>
            <a:ext cx="873340" cy="792690"/>
            <a:chOff x="3030178" y="3362203"/>
            <a:chExt cx="873712" cy="793028"/>
          </a:xfrm>
        </p:grpSpPr>
        <p:sp>
          <p:nvSpPr>
            <p:cNvPr id="475" name="Rounded Rectangle 12">
              <a:extLst>
                <a:ext uri="{FF2B5EF4-FFF2-40B4-BE49-F238E27FC236}">
                  <a16:creationId xmlns:a16="http://schemas.microsoft.com/office/drawing/2014/main" id="{BF1A9772-9B11-4583-A0A2-B312A3F009D4}"/>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grpSp>
          <p:nvGrpSpPr>
            <p:cNvPr id="476" name="Group 475">
              <a:extLst>
                <a:ext uri="{FF2B5EF4-FFF2-40B4-BE49-F238E27FC236}">
                  <a16:creationId xmlns:a16="http://schemas.microsoft.com/office/drawing/2014/main" id="{C4FE5E06-9F98-4FFA-8857-82D9C5B8FEC7}"/>
                </a:ext>
              </a:extLst>
            </p:cNvPr>
            <p:cNvGrpSpPr/>
            <p:nvPr/>
          </p:nvGrpSpPr>
          <p:grpSpPr>
            <a:xfrm>
              <a:off x="3038233" y="3465523"/>
              <a:ext cx="793570" cy="617876"/>
              <a:chOff x="8081204" y="5137617"/>
              <a:chExt cx="1358036" cy="1057369"/>
            </a:xfrm>
          </p:grpSpPr>
          <p:pic>
            <p:nvPicPr>
              <p:cNvPr id="477" name="Picture 4" descr="Image result for docker hub logo">
                <a:extLst>
                  <a:ext uri="{FF2B5EF4-FFF2-40B4-BE49-F238E27FC236}">
                    <a16:creationId xmlns:a16="http://schemas.microsoft.com/office/drawing/2014/main" id="{D4C916FE-A8A2-409B-8F61-627B36B2B7CE}"/>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478" name="TextBox 477">
                <a:extLst>
                  <a:ext uri="{FF2B5EF4-FFF2-40B4-BE49-F238E27FC236}">
                    <a16:creationId xmlns:a16="http://schemas.microsoft.com/office/drawing/2014/main" id="{CBD8D53E-D6ED-41C8-9BD8-A06180671E5F}"/>
                  </a:ext>
                </a:extLst>
              </p:cNvPr>
              <p:cNvSpPr txBox="1"/>
              <p:nvPr/>
            </p:nvSpPr>
            <p:spPr>
              <a:xfrm>
                <a:off x="8081204" y="5795130"/>
                <a:ext cx="1358036" cy="399856"/>
              </a:xfrm>
              <a:prstGeom prst="rect">
                <a:avLst/>
              </a:prstGeom>
              <a:noFill/>
            </p:spPr>
            <p:txBody>
              <a:bodyPr wrap="square" rtlCol="0">
                <a:spAutoFit/>
              </a:bodyPr>
              <a:lstStyle/>
              <a:p>
                <a:pPr algn="ctr" defTabSz="914201"/>
                <a:r>
                  <a:rPr lang="en-US" sz="900">
                    <a:solidFill>
                      <a:prstClr val="white"/>
                    </a:solidFill>
                    <a:latin typeface="Calibri" panose="020F0502020204030204"/>
                  </a:rPr>
                  <a:t>Docker Hub</a:t>
                </a:r>
              </a:p>
            </p:txBody>
          </p:sp>
        </p:grpSp>
      </p:grpSp>
      <p:pic>
        <p:nvPicPr>
          <p:cNvPr id="460" name="ScanResults">
            <a:extLst>
              <a:ext uri="{FF2B5EF4-FFF2-40B4-BE49-F238E27FC236}">
                <a16:creationId xmlns:a16="http://schemas.microsoft.com/office/drawing/2014/main" id="{BBA42D01-2294-401B-8438-AC1334C00D5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20334" y="4007174"/>
            <a:ext cx="151388" cy="151388"/>
          </a:xfrm>
          <a:prstGeom prst="rect">
            <a:avLst/>
          </a:prstGeom>
        </p:spPr>
      </p:pic>
      <p:pic>
        <p:nvPicPr>
          <p:cNvPr id="480" name="SecurityCenter" descr="Image result for azure security center logo">
            <a:extLst>
              <a:ext uri="{FF2B5EF4-FFF2-40B4-BE49-F238E27FC236}">
                <a16:creationId xmlns:a16="http://schemas.microsoft.com/office/drawing/2014/main" id="{D5F4C9C4-3749-436F-B89F-A588B039524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47509" y="3847788"/>
            <a:ext cx="283612" cy="374818"/>
          </a:xfrm>
          <a:prstGeom prst="rect">
            <a:avLst/>
          </a:prstGeom>
          <a:noFill/>
          <a:extLst>
            <a:ext uri="{909E8E84-426E-40DD-AFC4-6F175D3DCCD1}">
              <a14:hiddenFill xmlns:a14="http://schemas.microsoft.com/office/drawing/2010/main">
                <a:solidFill>
                  <a:srgbClr val="FFFFFF"/>
                </a:solidFill>
              </a14:hiddenFill>
            </a:ext>
          </a:extLst>
        </p:spPr>
      </p:pic>
      <p:cxnSp>
        <p:nvCxnSpPr>
          <p:cNvPr id="487" name="ACR--&gt;CD">
            <a:extLst>
              <a:ext uri="{FF2B5EF4-FFF2-40B4-BE49-F238E27FC236}">
                <a16:creationId xmlns:a16="http://schemas.microsoft.com/office/drawing/2014/main" id="{7F0DA416-E1E9-46CF-BB88-06D94E547BF4}"/>
              </a:ext>
            </a:extLst>
          </p:cNvPr>
          <p:cNvCxnSpPr>
            <a:cxnSpLocks/>
            <a:stCxn id="534" idx="6"/>
            <a:endCxn id="457" idx="2"/>
          </p:cNvCxnSpPr>
          <p:nvPr/>
        </p:nvCxnSpPr>
        <p:spPr>
          <a:xfrm flipV="1">
            <a:off x="6113653" y="2251258"/>
            <a:ext cx="1294595" cy="1441438"/>
          </a:xfrm>
          <a:prstGeom prst="straightConnector1">
            <a:avLst/>
          </a:prstGeom>
          <a:noFill/>
          <a:ln w="19050" cap="flat" cmpd="sng" algn="ctr">
            <a:solidFill>
              <a:srgbClr val="00B050"/>
            </a:solidFill>
            <a:prstDash val="solid"/>
            <a:miter lim="800000"/>
            <a:tailEnd type="triangle"/>
          </a:ln>
          <a:effectLst/>
        </p:spPr>
      </p:cxnSp>
      <p:cxnSp>
        <p:nvCxnSpPr>
          <p:cNvPr id="500" name="Straight Arrow Connector 499">
            <a:extLst>
              <a:ext uri="{FF2B5EF4-FFF2-40B4-BE49-F238E27FC236}">
                <a16:creationId xmlns:a16="http://schemas.microsoft.com/office/drawing/2014/main" id="{03CAE6D2-9404-455B-B162-E5F9001878BA}"/>
              </a:ext>
            </a:extLst>
          </p:cNvPr>
          <p:cNvCxnSpPr>
            <a:cxnSpLocks/>
            <a:stCxn id="504" idx="3"/>
            <a:endCxn id="100" idx="1"/>
          </p:cNvCxnSpPr>
          <p:nvPr/>
        </p:nvCxnSpPr>
        <p:spPr>
          <a:xfrm flipV="1">
            <a:off x="3571465" y="3966615"/>
            <a:ext cx="1033403" cy="361987"/>
          </a:xfrm>
          <a:prstGeom prst="straightConnector1">
            <a:avLst/>
          </a:prstGeom>
          <a:noFill/>
          <a:ln w="19050" cap="flat" cmpd="sng" algn="ctr">
            <a:solidFill>
              <a:srgbClr val="00B050"/>
            </a:solidFill>
            <a:prstDash val="solid"/>
            <a:miter lim="800000"/>
            <a:tailEnd type="triangle"/>
          </a:ln>
          <a:effectLst/>
        </p:spPr>
      </p:cxnSp>
      <p:grpSp>
        <p:nvGrpSpPr>
          <p:cNvPr id="501" name="MCR">
            <a:extLst>
              <a:ext uri="{FF2B5EF4-FFF2-40B4-BE49-F238E27FC236}">
                <a16:creationId xmlns:a16="http://schemas.microsoft.com/office/drawing/2014/main" id="{8DF017AA-75A8-4BF9-B8C4-6F6816FEA7E7}"/>
              </a:ext>
            </a:extLst>
          </p:cNvPr>
          <p:cNvGrpSpPr/>
          <p:nvPr/>
        </p:nvGrpSpPr>
        <p:grpSpPr>
          <a:xfrm>
            <a:off x="2700397" y="3953320"/>
            <a:ext cx="871068" cy="764451"/>
            <a:chOff x="2649629" y="4156166"/>
            <a:chExt cx="871192" cy="764560"/>
          </a:xfrm>
        </p:grpSpPr>
        <p:grpSp>
          <p:nvGrpSpPr>
            <p:cNvPr id="502" name="Group 501">
              <a:extLst>
                <a:ext uri="{FF2B5EF4-FFF2-40B4-BE49-F238E27FC236}">
                  <a16:creationId xmlns:a16="http://schemas.microsoft.com/office/drawing/2014/main" id="{EBFC07C5-C39A-4ECE-A12E-3A4ECDD2540E}"/>
                </a:ext>
              </a:extLst>
            </p:cNvPr>
            <p:cNvGrpSpPr/>
            <p:nvPr/>
          </p:nvGrpSpPr>
          <p:grpSpPr>
            <a:xfrm>
              <a:off x="2649629" y="4156166"/>
              <a:ext cx="871192" cy="764560"/>
              <a:chOff x="2649629" y="4156161"/>
              <a:chExt cx="871192" cy="764559"/>
            </a:xfrm>
          </p:grpSpPr>
          <p:sp>
            <p:nvSpPr>
              <p:cNvPr id="504" name="Rounded Rectangle 12">
                <a:extLst>
                  <a:ext uri="{FF2B5EF4-FFF2-40B4-BE49-F238E27FC236}">
                    <a16:creationId xmlns:a16="http://schemas.microsoft.com/office/drawing/2014/main" id="{10C2F2BF-5287-4586-9D89-B97BBE65B7EC}"/>
                  </a:ext>
                </a:extLst>
              </p:cNvPr>
              <p:cNvSpPr/>
              <p:nvPr/>
            </p:nvSpPr>
            <p:spPr>
              <a:xfrm>
                <a:off x="2649629" y="4156161"/>
                <a:ext cx="871192" cy="75066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505" name="TextBox 504">
                <a:extLst>
                  <a:ext uri="{FF2B5EF4-FFF2-40B4-BE49-F238E27FC236}">
                    <a16:creationId xmlns:a16="http://schemas.microsoft.com/office/drawing/2014/main" id="{ADBF1618-E7BB-491D-AD05-7E7A899DAE09}"/>
                  </a:ext>
                </a:extLst>
              </p:cNvPr>
              <p:cNvSpPr txBox="1"/>
              <p:nvPr/>
            </p:nvSpPr>
            <p:spPr>
              <a:xfrm>
                <a:off x="2693604" y="4608583"/>
                <a:ext cx="789935" cy="312137"/>
              </a:xfrm>
              <a:prstGeom prst="rect">
                <a:avLst/>
              </a:prstGeom>
              <a:noFill/>
            </p:spPr>
            <p:txBody>
              <a:bodyPr wrap="square" lIns="0" rIns="0" rtlCol="0">
                <a:spAutoFit/>
              </a:bodyPr>
              <a:lstStyle/>
              <a:p>
                <a:pPr algn="ctr" defTabSz="914201">
                  <a:defRPr/>
                </a:pPr>
                <a:r>
                  <a:rPr lang="en-US" sz="700" kern="0">
                    <a:solidFill>
                      <a:srgbClr val="FFFFFF"/>
                    </a:solidFill>
                    <a:latin typeface="Calibri" panose="020F0502020204030204"/>
                  </a:rPr>
                  <a:t>Microsoft Container Registry</a:t>
                </a:r>
              </a:p>
            </p:txBody>
          </p:sp>
          <p:pic>
            <p:nvPicPr>
              <p:cNvPr id="506" name="Picture 12" descr="C:\Users\steve\AppData\Local\Temp\SNAGHTML3c2ca0f.PNG">
                <a:extLst>
                  <a:ext uri="{FF2B5EF4-FFF2-40B4-BE49-F238E27FC236}">
                    <a16:creationId xmlns:a16="http://schemas.microsoft.com/office/drawing/2014/main" id="{F5668919-A3B0-4860-B752-E9FDFBDF7CB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sp>
          <p:nvSpPr>
            <p:cNvPr id="503" name="Lightning Bolt 502">
              <a:extLst>
                <a:ext uri="{FF2B5EF4-FFF2-40B4-BE49-F238E27FC236}">
                  <a16:creationId xmlns:a16="http://schemas.microsoft.com/office/drawing/2014/main" id="{1B320CBA-4238-4705-809C-F1E2EA4FFE36}"/>
                </a:ext>
              </a:extLst>
            </p:cNvPr>
            <p:cNvSpPr/>
            <p:nvPr/>
          </p:nvSpPr>
          <p:spPr>
            <a:xfrm>
              <a:off x="3302984" y="4260612"/>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grpSp>
      <p:cxnSp>
        <p:nvCxnSpPr>
          <p:cNvPr id="306" name="Tasks--&gt;ACR">
            <a:extLst>
              <a:ext uri="{FF2B5EF4-FFF2-40B4-BE49-F238E27FC236}">
                <a16:creationId xmlns:a16="http://schemas.microsoft.com/office/drawing/2014/main" id="{32E4B10B-2EC1-4945-A570-65CFFA7E00AB}"/>
              </a:ext>
            </a:extLst>
          </p:cNvPr>
          <p:cNvCxnSpPr>
            <a:cxnSpLocks/>
          </p:cNvCxnSpPr>
          <p:nvPr/>
        </p:nvCxnSpPr>
        <p:spPr>
          <a:xfrm>
            <a:off x="4998432" y="4093540"/>
            <a:ext cx="853271" cy="0"/>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cxnSp>
        <p:nvCxnSpPr>
          <p:cNvPr id="633" name="Straight Arrow Connector 632">
            <a:extLst>
              <a:ext uri="{FF2B5EF4-FFF2-40B4-BE49-F238E27FC236}">
                <a16:creationId xmlns:a16="http://schemas.microsoft.com/office/drawing/2014/main" id="{244BF9C4-3A81-4235-8E34-ECB8D432FE2D}"/>
              </a:ext>
            </a:extLst>
          </p:cNvPr>
          <p:cNvCxnSpPr>
            <a:cxnSpLocks/>
          </p:cNvCxnSpPr>
          <p:nvPr/>
        </p:nvCxnSpPr>
        <p:spPr>
          <a:xfrm>
            <a:off x="6386238" y="4463181"/>
            <a:ext cx="2782596" cy="1141331"/>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grpSp>
        <p:nvGrpSpPr>
          <p:cNvPr id="234" name="Container">
            <a:extLst>
              <a:ext uri="{FF2B5EF4-FFF2-40B4-BE49-F238E27FC236}">
                <a16:creationId xmlns:a16="http://schemas.microsoft.com/office/drawing/2014/main" id="{DF048D44-E3D3-41AE-BD8D-EFEF32BC37F5}"/>
              </a:ext>
            </a:extLst>
          </p:cNvPr>
          <p:cNvGrpSpPr/>
          <p:nvPr/>
        </p:nvGrpSpPr>
        <p:grpSpPr>
          <a:xfrm>
            <a:off x="4725678" y="4004270"/>
            <a:ext cx="275193" cy="183947"/>
            <a:chOff x="-2998296" y="4774637"/>
            <a:chExt cx="2042042" cy="1364963"/>
          </a:xfrm>
        </p:grpSpPr>
        <p:sp>
          <p:nvSpPr>
            <p:cNvPr id="255" name="Freeform: Shape 254">
              <a:extLst>
                <a:ext uri="{FF2B5EF4-FFF2-40B4-BE49-F238E27FC236}">
                  <a16:creationId xmlns:a16="http://schemas.microsoft.com/office/drawing/2014/main" id="{138B5FD5-54B4-458B-B609-590E1C0AAAE3}"/>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83243B5-3FDD-4BAD-9E40-90D4BB27FDDD}"/>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DB24B8DF-89BB-47D9-B156-F276BB4BA769}"/>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4A3344C7-0DFD-4BBB-91F1-3EF3FE7B28F3}"/>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C3E592BD-BE25-420B-8E8C-2DE5CB817A4B}"/>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845017BB-9D36-4562-AB9A-A1FA54DC4A41}"/>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8CD2291-76D8-4822-9395-C4993C09E5D6}"/>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4964179D-6751-49ED-A803-8936F37AB6CF}"/>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657A239-757F-46EE-8303-73C9F81EC930}"/>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pic>
        <p:nvPicPr>
          <p:cNvPr id="160" name="Duffle">
            <a:extLst>
              <a:ext uri="{FF2B5EF4-FFF2-40B4-BE49-F238E27FC236}">
                <a16:creationId xmlns:a16="http://schemas.microsoft.com/office/drawing/2014/main" id="{D52F1773-056E-4DB6-AC5C-9C27095A0EB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p:blipFill>
        <p:spPr bwMode="auto">
          <a:xfrm>
            <a:off x="4686550" y="3967097"/>
            <a:ext cx="292753" cy="248486"/>
          </a:xfrm>
          <a:prstGeom prst="rect">
            <a:avLst/>
          </a:prstGeom>
          <a:noFill/>
          <a:extLst>
            <a:ext uri="{909E8E84-426E-40DD-AFC4-6F175D3DCCD1}">
              <a14:hiddenFill xmlns:a14="http://schemas.microsoft.com/office/drawing/2010/main">
                <a:solidFill>
                  <a:srgbClr val="FFFFFF"/>
                </a:solidFill>
              </a14:hiddenFill>
            </a:ext>
          </a:extLst>
        </p:spPr>
      </p:pic>
      <p:grpSp>
        <p:nvGrpSpPr>
          <p:cNvPr id="649" name="Container">
            <a:extLst>
              <a:ext uri="{FF2B5EF4-FFF2-40B4-BE49-F238E27FC236}">
                <a16:creationId xmlns:a16="http://schemas.microsoft.com/office/drawing/2014/main" id="{B4254B42-1D3D-4AC3-B8E0-76D0ADD581AC}"/>
              </a:ext>
            </a:extLst>
          </p:cNvPr>
          <p:cNvGrpSpPr/>
          <p:nvPr/>
        </p:nvGrpSpPr>
        <p:grpSpPr>
          <a:xfrm>
            <a:off x="4719881" y="4000612"/>
            <a:ext cx="275193" cy="183947"/>
            <a:chOff x="-2998296" y="4774637"/>
            <a:chExt cx="2042042" cy="1364963"/>
          </a:xfrm>
        </p:grpSpPr>
        <p:sp>
          <p:nvSpPr>
            <p:cNvPr id="650" name="Freeform: Shape 649">
              <a:extLst>
                <a:ext uri="{FF2B5EF4-FFF2-40B4-BE49-F238E27FC236}">
                  <a16:creationId xmlns:a16="http://schemas.microsoft.com/office/drawing/2014/main" id="{C07C27E3-39EC-4376-A2E1-1FA40964225A}"/>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9405B6C8-E6AC-42E6-A753-9B9956157F58}"/>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0BF50CBB-0EDC-45BC-BCE1-17E1DBF0A55B}"/>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1B73C725-052C-4CDD-9E16-3A8F2621ED76}"/>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B16D71C6-356F-4B02-98A6-361AE15EB144}"/>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4A9F7977-39C2-4F12-88FC-41E9479129CE}"/>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51836C71-B5D6-4262-80DB-AD976667D450}"/>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D98F52CB-EE65-480D-A156-35BBD210B57C}"/>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209E52A5-357C-4683-9619-313D9E07286F}"/>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229" name="Container">
            <a:extLst>
              <a:ext uri="{FF2B5EF4-FFF2-40B4-BE49-F238E27FC236}">
                <a16:creationId xmlns:a16="http://schemas.microsoft.com/office/drawing/2014/main" id="{3AB97661-EC1D-4E20-979D-1A3020338A7F}"/>
              </a:ext>
            </a:extLst>
          </p:cNvPr>
          <p:cNvGrpSpPr/>
          <p:nvPr/>
        </p:nvGrpSpPr>
        <p:grpSpPr>
          <a:xfrm>
            <a:off x="4726297" y="4011195"/>
            <a:ext cx="275193" cy="183947"/>
            <a:chOff x="-2998296" y="4774637"/>
            <a:chExt cx="2042042" cy="1364963"/>
          </a:xfrm>
        </p:grpSpPr>
        <p:sp>
          <p:nvSpPr>
            <p:cNvPr id="230" name="Freeform: Shape 229">
              <a:extLst>
                <a:ext uri="{FF2B5EF4-FFF2-40B4-BE49-F238E27FC236}">
                  <a16:creationId xmlns:a16="http://schemas.microsoft.com/office/drawing/2014/main" id="{4B0CBB33-A4C6-4517-8438-0832FA4C0C8D}"/>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3E5540D-2B80-4E03-A4E2-DED87A594547}"/>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8C581FA-56F8-4247-8CB8-830F0F4E46EC}"/>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102E670C-9365-405A-8898-BC2C1E2B0B55}"/>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7359684A-414C-424C-B67C-10356F893659}"/>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5F900D4E-9495-40BE-8DBB-396B5B3785D9}"/>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953FFFB7-EFC2-4091-8877-543729CF8855}"/>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8B0FB640-55B8-4D32-847F-6F003E22481F}"/>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7CB2158-3999-4F9B-B831-95EB31EC381D}"/>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522" name="ScannedContainer">
            <a:extLst>
              <a:ext uri="{FF2B5EF4-FFF2-40B4-BE49-F238E27FC236}">
                <a16:creationId xmlns:a16="http://schemas.microsoft.com/office/drawing/2014/main" id="{8A9CE957-0C36-4F87-88EC-7EF39602EC19}"/>
              </a:ext>
            </a:extLst>
          </p:cNvPr>
          <p:cNvGrpSpPr/>
          <p:nvPr/>
        </p:nvGrpSpPr>
        <p:grpSpPr>
          <a:xfrm>
            <a:off x="6254919" y="4069593"/>
            <a:ext cx="275193" cy="183947"/>
            <a:chOff x="-2998296" y="4774637"/>
            <a:chExt cx="2042042" cy="1364963"/>
          </a:xfrm>
        </p:grpSpPr>
        <p:sp>
          <p:nvSpPr>
            <p:cNvPr id="523" name="Freeform: Shape 522">
              <a:extLst>
                <a:ext uri="{FF2B5EF4-FFF2-40B4-BE49-F238E27FC236}">
                  <a16:creationId xmlns:a16="http://schemas.microsoft.com/office/drawing/2014/main" id="{90AB633E-9925-46F9-BA54-C627CF27D296}"/>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A84BE5F7-A850-426E-85BD-368E493D02D7}"/>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0C8EF99D-D64C-4082-AF5A-31D5239ABDFB}"/>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7FEB94FE-E268-400C-8AF8-B74F9B74FA5F}"/>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7224DC15-AB89-4062-BEF8-D1612B7FF3FD}"/>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9DA7C87F-57C5-4C86-AAC5-15D658A74960}"/>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BE7907C0-4393-4F71-969D-A729DD3965CC}"/>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F005FF2-BFA3-492B-8CA5-173BD94D5725}"/>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C57094F9-1787-498E-9CD1-ACAB26FF2D38}"/>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pic>
        <p:nvPicPr>
          <p:cNvPr id="463" name="ACR">
            <a:extLst>
              <a:ext uri="{FF2B5EF4-FFF2-40B4-BE49-F238E27FC236}">
                <a16:creationId xmlns:a16="http://schemas.microsoft.com/office/drawing/2014/main" id="{666E99BF-0528-46A0-A2F6-02601132F12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736819" y="3792560"/>
            <a:ext cx="463488" cy="476152"/>
          </a:xfrm>
          <a:prstGeom prst="rect">
            <a:avLst/>
          </a:prstGeom>
        </p:spPr>
      </p:pic>
      <p:grpSp>
        <p:nvGrpSpPr>
          <p:cNvPr id="146" name="Config">
            <a:extLst>
              <a:ext uri="{FF2B5EF4-FFF2-40B4-BE49-F238E27FC236}">
                <a16:creationId xmlns:a16="http://schemas.microsoft.com/office/drawing/2014/main" id="{492FA3F2-EDCE-413B-90A0-488BF9BC609B}"/>
              </a:ext>
            </a:extLst>
          </p:cNvPr>
          <p:cNvGrpSpPr/>
          <p:nvPr/>
        </p:nvGrpSpPr>
        <p:grpSpPr>
          <a:xfrm>
            <a:off x="9129833" y="303913"/>
            <a:ext cx="686354" cy="835746"/>
            <a:chOff x="8536244" y="5186284"/>
            <a:chExt cx="973108" cy="1184916"/>
          </a:xfrm>
        </p:grpSpPr>
        <p:pic>
          <p:nvPicPr>
            <p:cNvPr id="147" name="Graphic 146">
              <a:extLst>
                <a:ext uri="{FF2B5EF4-FFF2-40B4-BE49-F238E27FC236}">
                  <a16:creationId xmlns:a16="http://schemas.microsoft.com/office/drawing/2014/main" id="{B5B10EA3-6E8B-41C8-AB32-EFD4DB0BAEE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36244" y="5186284"/>
              <a:ext cx="925357" cy="925357"/>
            </a:xfrm>
            <a:prstGeom prst="rect">
              <a:avLst/>
            </a:prstGeom>
          </p:spPr>
        </p:pic>
        <p:sp>
          <p:nvSpPr>
            <p:cNvPr id="148" name="Title 1">
              <a:extLst>
                <a:ext uri="{FF2B5EF4-FFF2-40B4-BE49-F238E27FC236}">
                  <a16:creationId xmlns:a16="http://schemas.microsoft.com/office/drawing/2014/main" id="{EA6A4289-DC40-4159-B5AC-F81172C506EB}"/>
                </a:ext>
              </a:extLst>
            </p:cNvPr>
            <p:cNvSpPr txBox="1">
              <a:spLocks/>
            </p:cNvSpPr>
            <p:nvPr/>
          </p:nvSpPr>
          <p:spPr>
            <a:xfrm>
              <a:off x="8546531" y="613859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Config</a:t>
              </a:r>
            </a:p>
          </p:txBody>
        </p:sp>
      </p:grpSp>
      <p:grpSp>
        <p:nvGrpSpPr>
          <p:cNvPr id="149" name="Secrets">
            <a:extLst>
              <a:ext uri="{FF2B5EF4-FFF2-40B4-BE49-F238E27FC236}">
                <a16:creationId xmlns:a16="http://schemas.microsoft.com/office/drawing/2014/main" id="{0735CF01-C415-4FC3-A781-96CCF8305696}"/>
              </a:ext>
            </a:extLst>
          </p:cNvPr>
          <p:cNvGrpSpPr/>
          <p:nvPr/>
        </p:nvGrpSpPr>
        <p:grpSpPr>
          <a:xfrm>
            <a:off x="8368971" y="343891"/>
            <a:ext cx="679098" cy="796355"/>
            <a:chOff x="7544001" y="5226853"/>
            <a:chExt cx="962821" cy="1129067"/>
          </a:xfrm>
        </p:grpSpPr>
        <p:pic>
          <p:nvPicPr>
            <p:cNvPr id="150" name="Picture 149" descr="A close up of a sign&#10;&#10;Description automatically generated">
              <a:extLst>
                <a:ext uri="{FF2B5EF4-FFF2-40B4-BE49-F238E27FC236}">
                  <a16:creationId xmlns:a16="http://schemas.microsoft.com/office/drawing/2014/main" id="{133FEB7D-1F8D-46BE-BEB6-61B70330999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639362" y="5226853"/>
              <a:ext cx="772101" cy="772101"/>
            </a:xfrm>
            <a:prstGeom prst="rect">
              <a:avLst/>
            </a:prstGeom>
          </p:spPr>
        </p:pic>
        <p:sp>
          <p:nvSpPr>
            <p:cNvPr id="151" name="Title 1">
              <a:extLst>
                <a:ext uri="{FF2B5EF4-FFF2-40B4-BE49-F238E27FC236}">
                  <a16:creationId xmlns:a16="http://schemas.microsoft.com/office/drawing/2014/main" id="{9F8FEC1B-7B37-4598-A44A-9C9CE218E024}"/>
                </a:ext>
              </a:extLst>
            </p:cNvPr>
            <p:cNvSpPr txBox="1">
              <a:spLocks/>
            </p:cNvSpPr>
            <p:nvPr/>
          </p:nvSpPr>
          <p:spPr>
            <a:xfrm>
              <a:off x="7544001" y="612331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Secrets</a:t>
              </a:r>
            </a:p>
          </p:txBody>
        </p:sp>
      </p:grpSp>
      <p:grpSp>
        <p:nvGrpSpPr>
          <p:cNvPr id="152" name="Dev">
            <a:extLst>
              <a:ext uri="{FF2B5EF4-FFF2-40B4-BE49-F238E27FC236}">
                <a16:creationId xmlns:a16="http://schemas.microsoft.com/office/drawing/2014/main" id="{DD2E4FAB-3EA9-4ED3-8E1E-082127A1356A}"/>
              </a:ext>
            </a:extLst>
          </p:cNvPr>
          <p:cNvGrpSpPr/>
          <p:nvPr/>
        </p:nvGrpSpPr>
        <p:grpSpPr>
          <a:xfrm>
            <a:off x="9148594" y="2919641"/>
            <a:ext cx="2932979" cy="1424558"/>
            <a:chOff x="6059162" y="5235529"/>
            <a:chExt cx="2932979" cy="1424558"/>
          </a:xfrm>
        </p:grpSpPr>
        <p:sp>
          <p:nvSpPr>
            <p:cNvPr id="153" name="Environment">
              <a:extLst>
                <a:ext uri="{FF2B5EF4-FFF2-40B4-BE49-F238E27FC236}">
                  <a16:creationId xmlns:a16="http://schemas.microsoft.com/office/drawing/2014/main" id="{B72CC49F-1244-4652-83FF-C8BE622B859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Staging</a:t>
              </a:r>
            </a:p>
          </p:txBody>
        </p:sp>
        <p:pic>
          <p:nvPicPr>
            <p:cNvPr id="154" name="AKS">
              <a:extLst>
                <a:ext uri="{FF2B5EF4-FFF2-40B4-BE49-F238E27FC236}">
                  <a16:creationId xmlns:a16="http://schemas.microsoft.com/office/drawing/2014/main" id="{9FF4A7E5-F948-4E61-8C25-B5FB474FD177}"/>
                </a:ext>
              </a:extLst>
            </p:cNvPr>
            <p:cNvPicPr>
              <a:picLocks noChangeAspect="1"/>
            </p:cNvPicPr>
            <p:nvPr/>
          </p:nvPicPr>
          <p:blipFill>
            <a:blip r:embed="rId18"/>
            <a:stretch>
              <a:fillRect/>
            </a:stretch>
          </p:blipFill>
          <p:spPr>
            <a:xfrm>
              <a:off x="6135736" y="5424994"/>
              <a:ext cx="637674" cy="485768"/>
            </a:xfrm>
            <a:prstGeom prst="rect">
              <a:avLst/>
            </a:prstGeom>
          </p:spPr>
        </p:pic>
        <p:pic>
          <p:nvPicPr>
            <p:cNvPr id="155" name="ACI" descr="Image result for azure container instances logo">
              <a:extLst>
                <a:ext uri="{FF2B5EF4-FFF2-40B4-BE49-F238E27FC236}">
                  <a16:creationId xmlns:a16="http://schemas.microsoft.com/office/drawing/2014/main" id="{91FE10F5-AE63-4207-8064-D9A6BD5ADA92}"/>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56" name="AppService">
              <a:extLst>
                <a:ext uri="{FF2B5EF4-FFF2-40B4-BE49-F238E27FC236}">
                  <a16:creationId xmlns:a16="http://schemas.microsoft.com/office/drawing/2014/main" id="{7C9075D4-83BB-4CA0-BED9-18ACC637963D}"/>
                </a:ext>
              </a:extLst>
            </p:cNvPr>
            <p:cNvPicPr>
              <a:picLocks noChangeAspect="1"/>
            </p:cNvPicPr>
            <p:nvPr/>
          </p:nvPicPr>
          <p:blipFill>
            <a:blip r:embed="rId20"/>
            <a:stretch>
              <a:fillRect/>
            </a:stretch>
          </p:blipFill>
          <p:spPr>
            <a:xfrm>
              <a:off x="7504814" y="5394671"/>
              <a:ext cx="485393" cy="485768"/>
            </a:xfrm>
            <a:prstGeom prst="rect">
              <a:avLst/>
            </a:prstGeom>
          </p:spPr>
        </p:pic>
        <p:pic>
          <p:nvPicPr>
            <p:cNvPr id="157" name="Functions">
              <a:extLst>
                <a:ext uri="{FF2B5EF4-FFF2-40B4-BE49-F238E27FC236}">
                  <a16:creationId xmlns:a16="http://schemas.microsoft.com/office/drawing/2014/main" id="{504DCAF4-3C37-4CB6-9453-1E492F2E1944}"/>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58" name="IoT">
              <a:extLst>
                <a:ext uri="{FF2B5EF4-FFF2-40B4-BE49-F238E27FC236}">
                  <a16:creationId xmlns:a16="http://schemas.microsoft.com/office/drawing/2014/main" id="{74B8A0E2-4CAD-4F59-AF64-03DBBF869012}"/>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62" name="Batch">
              <a:extLst>
                <a:ext uri="{FF2B5EF4-FFF2-40B4-BE49-F238E27FC236}">
                  <a16:creationId xmlns:a16="http://schemas.microsoft.com/office/drawing/2014/main" id="{EED5493C-F905-40A2-8066-FCA9BF03C2D1}"/>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Dev">
            <a:extLst>
              <a:ext uri="{FF2B5EF4-FFF2-40B4-BE49-F238E27FC236}">
                <a16:creationId xmlns:a16="http://schemas.microsoft.com/office/drawing/2014/main" id="{E53AF6BF-BF6D-481E-B006-AAA547F4C0A4}"/>
              </a:ext>
            </a:extLst>
          </p:cNvPr>
          <p:cNvGrpSpPr/>
          <p:nvPr/>
        </p:nvGrpSpPr>
        <p:grpSpPr>
          <a:xfrm>
            <a:off x="9154311" y="1413025"/>
            <a:ext cx="2932979" cy="1424558"/>
            <a:chOff x="6059162" y="5235529"/>
            <a:chExt cx="2932979" cy="1424558"/>
          </a:xfrm>
        </p:grpSpPr>
        <p:sp>
          <p:nvSpPr>
            <p:cNvPr id="171" name="Environment">
              <a:extLst>
                <a:ext uri="{FF2B5EF4-FFF2-40B4-BE49-F238E27FC236}">
                  <a16:creationId xmlns:a16="http://schemas.microsoft.com/office/drawing/2014/main" id="{13E9F5EE-7895-47B1-8EE8-B9F940FD346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Prod</a:t>
              </a:r>
            </a:p>
          </p:txBody>
        </p:sp>
        <p:pic>
          <p:nvPicPr>
            <p:cNvPr id="172" name="AKS">
              <a:extLst>
                <a:ext uri="{FF2B5EF4-FFF2-40B4-BE49-F238E27FC236}">
                  <a16:creationId xmlns:a16="http://schemas.microsoft.com/office/drawing/2014/main" id="{CB1E3E8F-B4DE-43F1-A888-D9BF555B2027}"/>
                </a:ext>
              </a:extLst>
            </p:cNvPr>
            <p:cNvPicPr>
              <a:picLocks noChangeAspect="1"/>
            </p:cNvPicPr>
            <p:nvPr/>
          </p:nvPicPr>
          <p:blipFill>
            <a:blip r:embed="rId18"/>
            <a:stretch>
              <a:fillRect/>
            </a:stretch>
          </p:blipFill>
          <p:spPr>
            <a:xfrm>
              <a:off x="6135736" y="5424994"/>
              <a:ext cx="637674" cy="485768"/>
            </a:xfrm>
            <a:prstGeom prst="rect">
              <a:avLst/>
            </a:prstGeom>
          </p:spPr>
        </p:pic>
        <p:pic>
          <p:nvPicPr>
            <p:cNvPr id="173" name="ACI" descr="Image result for azure container instances logo">
              <a:extLst>
                <a:ext uri="{FF2B5EF4-FFF2-40B4-BE49-F238E27FC236}">
                  <a16:creationId xmlns:a16="http://schemas.microsoft.com/office/drawing/2014/main" id="{6EEE7822-E83F-43BD-9DF3-D6653369C5C2}"/>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74" name="AppService">
              <a:extLst>
                <a:ext uri="{FF2B5EF4-FFF2-40B4-BE49-F238E27FC236}">
                  <a16:creationId xmlns:a16="http://schemas.microsoft.com/office/drawing/2014/main" id="{294A9BD1-A7A2-43D6-A4A9-C406AAF3ABA1}"/>
                </a:ext>
              </a:extLst>
            </p:cNvPr>
            <p:cNvPicPr>
              <a:picLocks noChangeAspect="1"/>
            </p:cNvPicPr>
            <p:nvPr/>
          </p:nvPicPr>
          <p:blipFill>
            <a:blip r:embed="rId20"/>
            <a:stretch>
              <a:fillRect/>
            </a:stretch>
          </p:blipFill>
          <p:spPr>
            <a:xfrm>
              <a:off x="7504814" y="5394671"/>
              <a:ext cx="485393" cy="485768"/>
            </a:xfrm>
            <a:prstGeom prst="rect">
              <a:avLst/>
            </a:prstGeom>
          </p:spPr>
        </p:pic>
        <p:pic>
          <p:nvPicPr>
            <p:cNvPr id="175" name="Functions">
              <a:extLst>
                <a:ext uri="{FF2B5EF4-FFF2-40B4-BE49-F238E27FC236}">
                  <a16:creationId xmlns:a16="http://schemas.microsoft.com/office/drawing/2014/main" id="{D522611B-B928-4456-BF49-5AF89EAFA627}"/>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6" name="IoT">
              <a:extLst>
                <a:ext uri="{FF2B5EF4-FFF2-40B4-BE49-F238E27FC236}">
                  <a16:creationId xmlns:a16="http://schemas.microsoft.com/office/drawing/2014/main" id="{B12B0218-751F-4C4F-9063-6AF38637D930}"/>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7" name="Batch">
              <a:extLst>
                <a:ext uri="{FF2B5EF4-FFF2-40B4-BE49-F238E27FC236}">
                  <a16:creationId xmlns:a16="http://schemas.microsoft.com/office/drawing/2014/main" id="{C0C17A15-C1C0-450D-B370-D4B44BFDA9E3}"/>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94" name="Straight Arrow Connector 193">
            <a:extLst>
              <a:ext uri="{FF2B5EF4-FFF2-40B4-BE49-F238E27FC236}">
                <a16:creationId xmlns:a16="http://schemas.microsoft.com/office/drawing/2014/main" id="{4ADB02C9-5224-4ABE-AFAE-9B9F1DB69815}"/>
              </a:ext>
            </a:extLst>
          </p:cNvPr>
          <p:cNvCxnSpPr>
            <a:cxnSpLocks/>
            <a:endCxn id="457" idx="1"/>
          </p:cNvCxnSpPr>
          <p:nvPr/>
        </p:nvCxnSpPr>
        <p:spPr>
          <a:xfrm>
            <a:off x="6018516" y="1689629"/>
            <a:ext cx="662775" cy="48938"/>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80" name="DevSpaces">
            <a:extLst>
              <a:ext uri="{FF2B5EF4-FFF2-40B4-BE49-F238E27FC236}">
                <a16:creationId xmlns:a16="http://schemas.microsoft.com/office/drawing/2014/main" id="{DE621B97-2BBC-47F1-8B44-2EC6EAB828DD}"/>
              </a:ext>
            </a:extLst>
          </p:cNvPr>
          <p:cNvGrpSpPr/>
          <p:nvPr/>
        </p:nvGrpSpPr>
        <p:grpSpPr>
          <a:xfrm>
            <a:off x="3039451" y="5890423"/>
            <a:ext cx="1584780" cy="551143"/>
            <a:chOff x="4615528" y="5890423"/>
            <a:chExt cx="1584780" cy="551143"/>
          </a:xfrm>
        </p:grpSpPr>
        <p:pic>
          <p:nvPicPr>
            <p:cNvPr id="2050" name="Picture 2">
              <a:extLst>
                <a:ext uri="{FF2B5EF4-FFF2-40B4-BE49-F238E27FC236}">
                  <a16:creationId xmlns:a16="http://schemas.microsoft.com/office/drawing/2014/main" id="{9C4AE0ED-0348-4EA2-BFBD-61BA2CC79974}"/>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615528" y="5890423"/>
              <a:ext cx="551143" cy="551143"/>
            </a:xfrm>
            <a:prstGeom prst="rect">
              <a:avLst/>
            </a:prstGeom>
            <a:noFill/>
            <a:extLst>
              <a:ext uri="{909E8E84-426E-40DD-AFC4-6F175D3DCCD1}">
                <a14:hiddenFill xmlns:a14="http://schemas.microsoft.com/office/drawing/2010/main">
                  <a:solidFill>
                    <a:srgbClr val="FFFFFF"/>
                  </a:solidFill>
                </a14:hiddenFill>
              </a:ext>
            </a:extLst>
          </p:spPr>
        </p:pic>
        <p:sp>
          <p:nvSpPr>
            <p:cNvPr id="275" name="Rectangle 274">
              <a:extLst>
                <a:ext uri="{FF2B5EF4-FFF2-40B4-BE49-F238E27FC236}">
                  <a16:creationId xmlns:a16="http://schemas.microsoft.com/office/drawing/2014/main" id="{02B51ADA-01CE-4176-AA59-80248DB027FC}"/>
                </a:ext>
              </a:extLst>
            </p:cNvPr>
            <p:cNvSpPr/>
            <p:nvPr/>
          </p:nvSpPr>
          <p:spPr>
            <a:xfrm>
              <a:off x="5041016" y="5902716"/>
              <a:ext cx="1159292" cy="261610"/>
            </a:xfrm>
            <a:prstGeom prst="rect">
              <a:avLst/>
            </a:prstGeom>
          </p:spPr>
          <p:txBody>
            <a:bodyPr wrap="none">
              <a:spAutoFit/>
            </a:bodyPr>
            <a:lstStyle/>
            <a:p>
              <a:pPr algn="ctr" defTabSz="895848">
                <a:defRPr/>
              </a:pP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Azure </a:t>
              </a:r>
              <a:r>
                <a:rPr lang="en-US" sz="1100" kern="0" dirty="0" err="1">
                  <a:solidFill>
                    <a:sysClr val="windowText" lastClr="000000"/>
                  </a:solidFill>
                  <a:latin typeface="Calibri" panose="020F0502020204030204"/>
                  <a:ea typeface="Segoe UI" panose="020B0502040204020203" pitchFamily="34" charset="0"/>
                  <a:cs typeface="Segoe UI" panose="020B0502040204020203" pitchFamily="34" charset="0"/>
                </a:rPr>
                <a:t>DevSpaces</a:t>
              </a:r>
              <a:endPar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endParaRPr>
            </a:p>
          </p:txBody>
        </p:sp>
      </p:grpSp>
      <p:cxnSp>
        <p:nvCxnSpPr>
          <p:cNvPr id="302" name="ACR--&gt;Staging">
            <a:extLst>
              <a:ext uri="{FF2B5EF4-FFF2-40B4-BE49-F238E27FC236}">
                <a16:creationId xmlns:a16="http://schemas.microsoft.com/office/drawing/2014/main" id="{EADF3D28-72EC-4CE1-BFC8-FB43353486CE}"/>
              </a:ext>
            </a:extLst>
          </p:cNvPr>
          <p:cNvCxnSpPr>
            <a:cxnSpLocks/>
            <a:stCxn id="463" idx="3"/>
            <a:endCxn id="153" idx="1"/>
          </p:cNvCxnSpPr>
          <p:nvPr/>
        </p:nvCxnSpPr>
        <p:spPr>
          <a:xfrm flipV="1">
            <a:off x="6200308" y="3631920"/>
            <a:ext cx="2948286" cy="398716"/>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sp>
        <p:nvSpPr>
          <p:cNvPr id="62" name="git-commit">
            <a:extLst>
              <a:ext uri="{FF2B5EF4-FFF2-40B4-BE49-F238E27FC236}">
                <a16:creationId xmlns:a16="http://schemas.microsoft.com/office/drawing/2014/main" id="{FEF0CE13-D2BF-4948-8D78-38A780617776}"/>
              </a:ext>
            </a:extLst>
          </p:cNvPr>
          <p:cNvSpPr/>
          <p:nvPr/>
        </p:nvSpPr>
        <p:spPr>
          <a:xfrm>
            <a:off x="79106" y="4045152"/>
            <a:ext cx="1178528" cy="307777"/>
          </a:xfrm>
          <a:prstGeom prst="rect">
            <a:avLst/>
          </a:prstGeom>
        </p:spPr>
        <p:txBody>
          <a:bodyPr wrap="none">
            <a:spAutoFit/>
          </a:bodyPr>
          <a:lstStyle/>
          <a:p>
            <a:r>
              <a:rPr lang="en-US" sz="1400" b="1" dirty="0">
                <a:latin typeface="Consolas" panose="020B0609020204030204" pitchFamily="49" charset="0"/>
              </a:rPr>
              <a:t>git commit</a:t>
            </a:r>
          </a:p>
        </p:txBody>
      </p:sp>
      <p:pic>
        <p:nvPicPr>
          <p:cNvPr id="320" name="Test-Fail">
            <a:extLst>
              <a:ext uri="{FF2B5EF4-FFF2-40B4-BE49-F238E27FC236}">
                <a16:creationId xmlns:a16="http://schemas.microsoft.com/office/drawing/2014/main" id="{F9AA1B8E-8A9C-4A95-BB4A-BB2CCB14E75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flipV="1">
            <a:off x="6159308" y="2610889"/>
            <a:ext cx="269823" cy="269823"/>
          </a:xfrm>
          <a:prstGeom prst="rect">
            <a:avLst/>
          </a:prstGeom>
        </p:spPr>
      </p:pic>
      <p:pic>
        <p:nvPicPr>
          <p:cNvPr id="321" name="Test-Pass">
            <a:extLst>
              <a:ext uri="{FF2B5EF4-FFF2-40B4-BE49-F238E27FC236}">
                <a16:creationId xmlns:a16="http://schemas.microsoft.com/office/drawing/2014/main" id="{AF69DA8D-AA65-4615-9FE9-EDF36244F53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159308" y="2904288"/>
            <a:ext cx="269823" cy="269823"/>
          </a:xfrm>
          <a:prstGeom prst="rect">
            <a:avLst/>
          </a:prstGeom>
        </p:spPr>
      </p:pic>
      <p:grpSp>
        <p:nvGrpSpPr>
          <p:cNvPr id="79" name="CD">
            <a:extLst>
              <a:ext uri="{FF2B5EF4-FFF2-40B4-BE49-F238E27FC236}">
                <a16:creationId xmlns:a16="http://schemas.microsoft.com/office/drawing/2014/main" id="{FBBEE295-D783-4269-9681-E9DF4CBA4D53}"/>
              </a:ext>
            </a:extLst>
          </p:cNvPr>
          <p:cNvGrpSpPr/>
          <p:nvPr/>
        </p:nvGrpSpPr>
        <p:grpSpPr>
          <a:xfrm>
            <a:off x="6681291" y="1225875"/>
            <a:ext cx="1453914" cy="1025383"/>
            <a:chOff x="6681291" y="1141919"/>
            <a:chExt cx="1453914" cy="1109340"/>
          </a:xfrm>
        </p:grpSpPr>
        <p:sp>
          <p:nvSpPr>
            <p:cNvPr id="457" name="Rounded Rectangle 12">
              <a:extLst>
                <a:ext uri="{FF2B5EF4-FFF2-40B4-BE49-F238E27FC236}">
                  <a16:creationId xmlns:a16="http://schemas.microsoft.com/office/drawing/2014/main" id="{6BA09A36-AAE7-4DFA-8D0C-4ACCE8602C7D}"/>
                </a:ext>
              </a:extLst>
            </p:cNvPr>
            <p:cNvSpPr/>
            <p:nvPr/>
          </p:nvSpPr>
          <p:spPr>
            <a:xfrm>
              <a:off x="6681291" y="1141919"/>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458" name="TextBox 457">
              <a:extLst>
                <a:ext uri="{FF2B5EF4-FFF2-40B4-BE49-F238E27FC236}">
                  <a16:creationId xmlns:a16="http://schemas.microsoft.com/office/drawing/2014/main" id="{C139C409-162C-49E6-8317-818E6A693E41}"/>
                </a:ext>
              </a:extLst>
            </p:cNvPr>
            <p:cNvSpPr txBox="1"/>
            <p:nvPr/>
          </p:nvSpPr>
          <p:spPr>
            <a:xfrm>
              <a:off x="6735586" y="1497860"/>
              <a:ext cx="1333675" cy="469617"/>
            </a:xfrm>
            <a:prstGeom prst="rect">
              <a:avLst/>
            </a:prstGeom>
          </p:spPr>
          <p:txBody>
            <a:bodyPr vert="horz" wrap="square" lIns="0" tIns="0" rIns="0" bIns="0"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CD</a:t>
              </a:r>
              <a:br>
                <a:rPr lang="en-US" sz="1567" kern="0" dirty="0">
                  <a:solidFill>
                    <a:prstClr val="white"/>
                  </a:solidFill>
                  <a:latin typeface="Calibri" panose="020F0502020204030204"/>
                  <a:ea typeface="Segoe UI" panose="020B0502040204020203" pitchFamily="34" charset="0"/>
                  <a:cs typeface="Segoe UI" panose="020B0502040204020203" pitchFamily="34" charset="0"/>
                </a:rPr>
              </a:br>
              <a:r>
                <a:rPr lang="en-US" sz="1100" kern="0" dirty="0">
                  <a:solidFill>
                    <a:prstClr val="white"/>
                  </a:solidFill>
                  <a:latin typeface="Calibri" panose="020F0502020204030204"/>
                  <a:ea typeface="Segoe UI" panose="020B0502040204020203" pitchFamily="34" charset="0"/>
                  <a:cs typeface="Segoe UI" panose="020B0502040204020203" pitchFamily="34" charset="0"/>
                </a:rPr>
                <a:t>Deployments</a:t>
              </a:r>
              <a:endParaRPr lang="en-US" sz="1567" kern="0" dirty="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398" name="DevOpsPipelines">
              <a:extLst>
                <a:ext uri="{FF2B5EF4-FFF2-40B4-BE49-F238E27FC236}">
                  <a16:creationId xmlns:a16="http://schemas.microsoft.com/office/drawing/2014/main" id="{B49569F7-452F-4310-8C03-8A6582BD9CA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7781472" y="1175274"/>
              <a:ext cx="298769" cy="298769"/>
            </a:xfrm>
            <a:prstGeom prst="rect">
              <a:avLst/>
            </a:prstGeom>
          </p:spPr>
        </p:pic>
      </p:grpSp>
      <p:pic>
        <p:nvPicPr>
          <p:cNvPr id="479" name="SecurityCenter" descr="Image result for azure security center logo">
            <a:extLst>
              <a:ext uri="{FF2B5EF4-FFF2-40B4-BE49-F238E27FC236}">
                <a16:creationId xmlns:a16="http://schemas.microsoft.com/office/drawing/2014/main" id="{378DCB47-4ACB-4A76-A56D-4ADF6F8AB8BC}"/>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1726653" y="1471005"/>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400" name="SecurityCenter" descr="Image result for azure security center logo">
            <a:extLst>
              <a:ext uri="{FF2B5EF4-FFF2-40B4-BE49-F238E27FC236}">
                <a16:creationId xmlns:a16="http://schemas.microsoft.com/office/drawing/2014/main" id="{D5534895-F7F5-4702-B944-0EAA7FA09450}"/>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1726653" y="2961770"/>
            <a:ext cx="272321" cy="359897"/>
          </a:xfrm>
          <a:prstGeom prst="rect">
            <a:avLst/>
          </a:prstGeom>
          <a:noFill/>
          <a:extLst>
            <a:ext uri="{909E8E84-426E-40DD-AFC4-6F175D3DCCD1}">
              <a14:hiddenFill xmlns:a14="http://schemas.microsoft.com/office/drawing/2010/main">
                <a:solidFill>
                  <a:srgbClr val="FFFFFF"/>
                </a:solidFill>
              </a14:hiddenFill>
            </a:ext>
          </a:extLst>
        </p:spPr>
      </p:pic>
      <p:cxnSp>
        <p:nvCxnSpPr>
          <p:cNvPr id="521" name="Straight Arrow Connector 520">
            <a:extLst>
              <a:ext uri="{FF2B5EF4-FFF2-40B4-BE49-F238E27FC236}">
                <a16:creationId xmlns:a16="http://schemas.microsoft.com/office/drawing/2014/main" id="{43FD88E4-C842-4CAE-A1EF-224DE9BA5CE2}"/>
              </a:ext>
            </a:extLst>
          </p:cNvPr>
          <p:cNvCxnSpPr>
            <a:cxnSpLocks/>
            <a:stCxn id="314" idx="5"/>
          </p:cNvCxnSpPr>
          <p:nvPr/>
        </p:nvCxnSpPr>
        <p:spPr>
          <a:xfrm flipV="1">
            <a:off x="2172182" y="1287207"/>
            <a:ext cx="2391380" cy="4573"/>
          </a:xfrm>
          <a:prstGeom prst="straightConnector1">
            <a:avLst/>
          </a:prstGeom>
          <a:noFill/>
          <a:ln w="19050" cap="flat" cmpd="sng" algn="ctr">
            <a:solidFill>
              <a:srgbClr val="00B050"/>
            </a:solidFill>
            <a:prstDash val="solid"/>
            <a:miter lim="800000"/>
            <a:tailEnd type="triangle"/>
          </a:ln>
          <a:effectLst/>
        </p:spPr>
      </p:cxnSp>
      <p:sp>
        <p:nvSpPr>
          <p:cNvPr id="534" name="RegistryEvent">
            <a:extLst>
              <a:ext uri="{FF2B5EF4-FFF2-40B4-BE49-F238E27FC236}">
                <a16:creationId xmlns:a16="http://schemas.microsoft.com/office/drawing/2014/main" id="{DC951455-D992-4D04-9E6E-7A723BFE17B7}"/>
              </a:ext>
            </a:extLst>
          </p:cNvPr>
          <p:cNvSpPr/>
          <p:nvPr/>
        </p:nvSpPr>
        <p:spPr>
          <a:xfrm>
            <a:off x="6035971" y="3636839"/>
            <a:ext cx="130477" cy="198438"/>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cxnSp>
        <p:nvCxnSpPr>
          <p:cNvPr id="536" name="Straight Arrow Connector 535">
            <a:extLst>
              <a:ext uri="{FF2B5EF4-FFF2-40B4-BE49-F238E27FC236}">
                <a16:creationId xmlns:a16="http://schemas.microsoft.com/office/drawing/2014/main" id="{764AA728-9226-43B7-A75F-3E0CEE18D57E}"/>
              </a:ext>
            </a:extLst>
          </p:cNvPr>
          <p:cNvCxnSpPr>
            <a:cxnSpLocks/>
            <a:stCxn id="534" idx="5"/>
            <a:endCxn id="480" idx="0"/>
          </p:cNvCxnSpPr>
          <p:nvPr/>
        </p:nvCxnSpPr>
        <p:spPr>
          <a:xfrm>
            <a:off x="6136106" y="3747147"/>
            <a:ext cx="1253209" cy="100641"/>
          </a:xfrm>
          <a:prstGeom prst="straightConnector1">
            <a:avLst/>
          </a:prstGeom>
          <a:noFill/>
          <a:ln w="19050" cap="flat" cmpd="sng" algn="ctr">
            <a:solidFill>
              <a:srgbClr val="00B050"/>
            </a:solidFill>
            <a:prstDash val="solid"/>
            <a:miter lim="800000"/>
            <a:tailEnd type="triangle"/>
          </a:ln>
          <a:effectLst/>
        </p:spPr>
      </p:cxnSp>
      <p:cxnSp>
        <p:nvCxnSpPr>
          <p:cNvPr id="541" name="CI-&gt;Tasks">
            <a:extLst>
              <a:ext uri="{FF2B5EF4-FFF2-40B4-BE49-F238E27FC236}">
                <a16:creationId xmlns:a16="http://schemas.microsoft.com/office/drawing/2014/main" id="{A6E6F663-0DE2-4DEE-86F2-985D91CB7866}"/>
              </a:ext>
            </a:extLst>
          </p:cNvPr>
          <p:cNvCxnSpPr>
            <a:cxnSpLocks/>
            <a:endCxn id="100" idx="0"/>
          </p:cNvCxnSpPr>
          <p:nvPr/>
        </p:nvCxnSpPr>
        <p:spPr>
          <a:xfrm flipH="1">
            <a:off x="4833173" y="2256892"/>
            <a:ext cx="324202" cy="1460754"/>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sp>
        <p:nvSpPr>
          <p:cNvPr id="542" name="NoCI--&gt;CD">
            <a:extLst>
              <a:ext uri="{FF2B5EF4-FFF2-40B4-BE49-F238E27FC236}">
                <a16:creationId xmlns:a16="http://schemas.microsoft.com/office/drawing/2014/main" id="{BE97079A-0DB2-4405-B183-67F51565FCC3}"/>
              </a:ext>
            </a:extLst>
          </p:cNvPr>
          <p:cNvSpPr/>
          <p:nvPr/>
        </p:nvSpPr>
        <p:spPr bwMode="auto">
          <a:xfrm>
            <a:off x="5991196" y="1535137"/>
            <a:ext cx="582362" cy="310382"/>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4" name="CD--&gt;Staging">
            <a:extLst>
              <a:ext uri="{FF2B5EF4-FFF2-40B4-BE49-F238E27FC236}">
                <a16:creationId xmlns:a16="http://schemas.microsoft.com/office/drawing/2014/main" id="{6F6CB983-11A9-49EE-B1AC-19D1E8270F17}"/>
              </a:ext>
            </a:extLst>
          </p:cNvPr>
          <p:cNvCxnSpPr>
            <a:cxnSpLocks/>
            <a:stCxn id="457" idx="3"/>
            <a:endCxn id="153" idx="1"/>
          </p:cNvCxnSpPr>
          <p:nvPr/>
        </p:nvCxnSpPr>
        <p:spPr>
          <a:xfrm>
            <a:off x="8135205" y="1738567"/>
            <a:ext cx="1013389" cy="1893353"/>
          </a:xfrm>
          <a:prstGeom prst="straightConnector1">
            <a:avLst/>
          </a:prstGeom>
          <a:noFill/>
          <a:ln w="19050" cap="flat" cmpd="sng" algn="ctr">
            <a:solidFill>
              <a:srgbClr val="00B050"/>
            </a:solidFill>
            <a:prstDash val="solid"/>
            <a:miter lim="800000"/>
            <a:tailEnd type="triangle"/>
          </a:ln>
          <a:effectLst/>
        </p:spPr>
      </p:cxnSp>
      <p:pic>
        <p:nvPicPr>
          <p:cNvPr id="545" name="Test-Fail">
            <a:extLst>
              <a:ext uri="{FF2B5EF4-FFF2-40B4-BE49-F238E27FC236}">
                <a16:creationId xmlns:a16="http://schemas.microsoft.com/office/drawing/2014/main" id="{63713B13-28EE-4F81-AA91-9AD2756A4EC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flipV="1">
            <a:off x="8220528" y="2896338"/>
            <a:ext cx="269823" cy="269823"/>
          </a:xfrm>
          <a:prstGeom prst="rect">
            <a:avLst/>
          </a:prstGeom>
        </p:spPr>
      </p:pic>
      <p:pic>
        <p:nvPicPr>
          <p:cNvPr id="546" name="Test-Pass">
            <a:extLst>
              <a:ext uri="{FF2B5EF4-FFF2-40B4-BE49-F238E27FC236}">
                <a16:creationId xmlns:a16="http://schemas.microsoft.com/office/drawing/2014/main" id="{263E6CE3-A891-43A3-BE98-F6A9895EC032}"/>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202893" y="3196591"/>
            <a:ext cx="269823" cy="269823"/>
          </a:xfrm>
          <a:prstGeom prst="rect">
            <a:avLst/>
          </a:prstGeom>
        </p:spPr>
      </p:pic>
      <p:pic>
        <p:nvPicPr>
          <p:cNvPr id="138" name="Quarantine" descr="Related image">
            <a:extLst>
              <a:ext uri="{FF2B5EF4-FFF2-40B4-BE49-F238E27FC236}">
                <a16:creationId xmlns:a16="http://schemas.microsoft.com/office/drawing/2014/main" id="{FAA78E7F-AEA2-409F-B315-BDA782BCF118}"/>
              </a:ext>
            </a:extLst>
          </p:cNvPr>
          <p:cNvPicPr>
            <a:picLocks noChangeAspect="1" noChangeArrowheads="1"/>
          </p:cNvPicPr>
          <p:nvPr/>
        </p:nvPicPr>
        <p:blipFill>
          <a:blip r:embed="rId8" cstate="print">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483371" y="3910744"/>
            <a:ext cx="318453" cy="318453"/>
          </a:xfrm>
          <a:prstGeom prst="rect">
            <a:avLst/>
          </a:prstGeom>
          <a:noFill/>
          <a:extLst>
            <a:ext uri="{909E8E84-426E-40DD-AFC4-6F175D3DCCD1}">
              <a14:hiddenFill xmlns:a14="http://schemas.microsoft.com/office/drawing/2010/main">
                <a:solidFill>
                  <a:srgbClr val="FFFFFF"/>
                </a:solidFill>
              </a14:hiddenFill>
            </a:ext>
          </a:extLst>
        </p:spPr>
      </p:pic>
      <p:grpSp>
        <p:nvGrpSpPr>
          <p:cNvPr id="552" name="UnitTesting">
            <a:extLst>
              <a:ext uri="{FF2B5EF4-FFF2-40B4-BE49-F238E27FC236}">
                <a16:creationId xmlns:a16="http://schemas.microsoft.com/office/drawing/2014/main" id="{3C1F4111-1971-43EB-AB88-6454F52743C7}"/>
              </a:ext>
            </a:extLst>
          </p:cNvPr>
          <p:cNvGrpSpPr/>
          <p:nvPr/>
        </p:nvGrpSpPr>
        <p:grpSpPr>
          <a:xfrm>
            <a:off x="5707652" y="2643762"/>
            <a:ext cx="447558" cy="574969"/>
            <a:chOff x="5707652" y="2643762"/>
            <a:chExt cx="447558" cy="574969"/>
          </a:xfrm>
        </p:grpSpPr>
        <p:pic>
          <p:nvPicPr>
            <p:cNvPr id="301" name="Unit-test">
              <a:extLst>
                <a:ext uri="{FF2B5EF4-FFF2-40B4-BE49-F238E27FC236}">
                  <a16:creationId xmlns:a16="http://schemas.microsoft.com/office/drawing/2014/main" id="{A509AF9F-E6CF-4D5F-8653-817FDFCF8760}"/>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5784976" y="2643762"/>
              <a:ext cx="326624" cy="326624"/>
            </a:xfrm>
            <a:prstGeom prst="rect">
              <a:avLst/>
            </a:prstGeom>
          </p:spPr>
        </p:pic>
        <p:sp>
          <p:nvSpPr>
            <p:cNvPr id="549" name="Rectangle 548">
              <a:extLst>
                <a:ext uri="{FF2B5EF4-FFF2-40B4-BE49-F238E27FC236}">
                  <a16:creationId xmlns:a16="http://schemas.microsoft.com/office/drawing/2014/main" id="{B9F4F5C3-850A-467E-9466-BDF831E3832F}"/>
                </a:ext>
              </a:extLst>
            </p:cNvPr>
            <p:cNvSpPr/>
            <p:nvPr/>
          </p:nvSpPr>
          <p:spPr>
            <a:xfrm>
              <a:off x="5707652" y="2910954"/>
              <a:ext cx="447558" cy="307777"/>
            </a:xfrm>
            <a:prstGeom prst="rect">
              <a:avLst/>
            </a:prstGeom>
          </p:spPr>
          <p:txBody>
            <a:bodyPr wrap="none">
              <a:spAutoFit/>
            </a:bodyPr>
            <a:lstStyle/>
            <a:p>
              <a:pPr algn="ct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Unit</a:t>
              </a:r>
              <a:b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Testing</a:t>
              </a:r>
              <a:endParaRPr lang="en-US" sz="1050" dirty="0"/>
            </a:p>
          </p:txBody>
        </p:sp>
      </p:grpSp>
      <p:grpSp>
        <p:nvGrpSpPr>
          <p:cNvPr id="553" name="FunctionalTesting">
            <a:extLst>
              <a:ext uri="{FF2B5EF4-FFF2-40B4-BE49-F238E27FC236}">
                <a16:creationId xmlns:a16="http://schemas.microsoft.com/office/drawing/2014/main" id="{8F7131B3-9339-4948-84E9-6CCBA09003F1}"/>
              </a:ext>
            </a:extLst>
          </p:cNvPr>
          <p:cNvGrpSpPr/>
          <p:nvPr/>
        </p:nvGrpSpPr>
        <p:grpSpPr>
          <a:xfrm>
            <a:off x="8409774" y="2996667"/>
            <a:ext cx="567784" cy="576498"/>
            <a:chOff x="8409774" y="3180466"/>
            <a:chExt cx="567784" cy="576498"/>
          </a:xfrm>
        </p:grpSpPr>
        <p:pic>
          <p:nvPicPr>
            <p:cNvPr id="322" name="FunctionalTests">
              <a:extLst>
                <a:ext uri="{FF2B5EF4-FFF2-40B4-BE49-F238E27FC236}">
                  <a16:creationId xmlns:a16="http://schemas.microsoft.com/office/drawing/2014/main" id="{962E9804-A5AB-4A76-832B-6206438D188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8518629" y="3180466"/>
              <a:ext cx="326624" cy="326624"/>
            </a:xfrm>
            <a:prstGeom prst="rect">
              <a:avLst/>
            </a:prstGeom>
          </p:spPr>
        </p:pic>
        <p:sp>
          <p:nvSpPr>
            <p:cNvPr id="550" name="Rectangle 549">
              <a:extLst>
                <a:ext uri="{FF2B5EF4-FFF2-40B4-BE49-F238E27FC236}">
                  <a16:creationId xmlns:a16="http://schemas.microsoft.com/office/drawing/2014/main" id="{205E906C-53AE-4D4C-91B6-D37819BA8572}"/>
                </a:ext>
              </a:extLst>
            </p:cNvPr>
            <p:cNvSpPr/>
            <p:nvPr/>
          </p:nvSpPr>
          <p:spPr>
            <a:xfrm>
              <a:off x="8409774" y="3449187"/>
              <a:ext cx="567784" cy="307777"/>
            </a:xfrm>
            <a:prstGeom prst="rect">
              <a:avLst/>
            </a:prstGeom>
          </p:spPr>
          <p:txBody>
            <a:bodyPr wrap="none">
              <a:spAutoFit/>
            </a:bodyPr>
            <a:lstStyle/>
            <a:p>
              <a:pPr algn="ct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Functional</a:t>
              </a:r>
              <a:b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Testing</a:t>
              </a:r>
              <a:endParaRPr lang="en-US" sz="1050" dirty="0"/>
            </a:p>
          </p:txBody>
        </p:sp>
      </p:grpSp>
      <p:sp>
        <p:nvSpPr>
          <p:cNvPr id="559" name="CNAB-Label">
            <a:extLst>
              <a:ext uri="{FF2B5EF4-FFF2-40B4-BE49-F238E27FC236}">
                <a16:creationId xmlns:a16="http://schemas.microsoft.com/office/drawing/2014/main" id="{E40EDD21-F1EE-46CA-8096-8E267BC7C444}"/>
              </a:ext>
            </a:extLst>
          </p:cNvPr>
          <p:cNvSpPr/>
          <p:nvPr/>
        </p:nvSpPr>
        <p:spPr bwMode="auto">
          <a:xfrm>
            <a:off x="7141368" y="3183069"/>
            <a:ext cx="947923" cy="398715"/>
          </a:xfrm>
          <a:prstGeom prst="wedgeRectCallout">
            <a:avLst>
              <a:gd name="adj1" fmla="val -106086"/>
              <a:gd name="adj2" fmla="val 117864"/>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201"/>
            <a:r>
              <a:rPr lang="en-US" sz="1200" kern="0" dirty="0">
                <a:solidFill>
                  <a:prstClr val="white"/>
                </a:solidFill>
                <a:latin typeface="Calibri" panose="020F0502020204030204"/>
                <a:ea typeface="ＭＳ Ｐゴシック" pitchFamily="-72" charset="-128"/>
              </a:rPr>
              <a:t>Helm Chart, </a:t>
            </a:r>
          </a:p>
          <a:p>
            <a:pPr defTabSz="914201"/>
            <a:r>
              <a:rPr lang="en-US" sz="1200" kern="0" dirty="0">
                <a:solidFill>
                  <a:prstClr val="white"/>
                </a:solidFill>
                <a:latin typeface="Calibri" panose="020F0502020204030204"/>
                <a:ea typeface="ＭＳ Ｐゴシック" pitchFamily="-72" charset="-128"/>
              </a:rPr>
              <a:t>CNAB</a:t>
            </a:r>
          </a:p>
        </p:txBody>
      </p:sp>
      <p:grpSp>
        <p:nvGrpSpPr>
          <p:cNvPr id="560" name="StagingDeployedImage">
            <a:extLst>
              <a:ext uri="{FF2B5EF4-FFF2-40B4-BE49-F238E27FC236}">
                <a16:creationId xmlns:a16="http://schemas.microsoft.com/office/drawing/2014/main" id="{7C7B16D6-F039-4F72-A719-C59D7E400814}"/>
              </a:ext>
            </a:extLst>
          </p:cNvPr>
          <p:cNvGrpSpPr/>
          <p:nvPr/>
        </p:nvGrpSpPr>
        <p:grpSpPr>
          <a:xfrm>
            <a:off x="6254919" y="4069593"/>
            <a:ext cx="275193" cy="183947"/>
            <a:chOff x="-2998296" y="4774637"/>
            <a:chExt cx="2042042" cy="1364963"/>
          </a:xfrm>
        </p:grpSpPr>
        <p:sp>
          <p:nvSpPr>
            <p:cNvPr id="561" name="Freeform: Shape 560">
              <a:extLst>
                <a:ext uri="{FF2B5EF4-FFF2-40B4-BE49-F238E27FC236}">
                  <a16:creationId xmlns:a16="http://schemas.microsoft.com/office/drawing/2014/main" id="{E69B3D34-757A-47AE-83CD-EFC7E43ACC8F}"/>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800801A2-11DB-4CB4-9B65-FAED6F70354D}"/>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F332CFAC-35F1-47AD-B0E4-3829913D3207}"/>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269CE159-5546-40F3-A4BF-59617036575A}"/>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92D5AD9B-5804-4BF5-A438-CFCDE5AEFE98}"/>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F84F3FB4-A971-4491-BC9C-1CA7CEDB14DE}"/>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30542979-8D95-4592-A5C9-DF8ADAFF92BD}"/>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586715C1-DADD-4F6C-875F-877F9F64A9F4}"/>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1656158F-EDF3-4727-B1F4-A4FB26C4245E}"/>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591" name="StagingDeployedImage">
            <a:extLst>
              <a:ext uri="{FF2B5EF4-FFF2-40B4-BE49-F238E27FC236}">
                <a16:creationId xmlns:a16="http://schemas.microsoft.com/office/drawing/2014/main" id="{D1942CB0-EF74-4466-A555-7B894E06BAA3}"/>
              </a:ext>
            </a:extLst>
          </p:cNvPr>
          <p:cNvGrpSpPr/>
          <p:nvPr/>
        </p:nvGrpSpPr>
        <p:grpSpPr>
          <a:xfrm>
            <a:off x="6254919" y="4069593"/>
            <a:ext cx="275193" cy="183947"/>
            <a:chOff x="-2998296" y="4774637"/>
            <a:chExt cx="2042042" cy="1364963"/>
          </a:xfrm>
        </p:grpSpPr>
        <p:sp>
          <p:nvSpPr>
            <p:cNvPr id="592" name="Freeform: Shape 591">
              <a:extLst>
                <a:ext uri="{FF2B5EF4-FFF2-40B4-BE49-F238E27FC236}">
                  <a16:creationId xmlns:a16="http://schemas.microsoft.com/office/drawing/2014/main" id="{EB96C4E0-40E3-4C14-9F37-7C1FF711ACEC}"/>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6DC083E7-16F3-49BF-A629-D44CCE0CD3F4}"/>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14FEF3B0-230C-4B83-A5E1-8AB75740F990}"/>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CE34F49C-637D-4F3F-962C-CDCEDF9E8F92}"/>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35172D01-9CE0-4902-AD9F-412E565974C5}"/>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A1050E66-C668-4A52-ABA9-BA044FBBE692}"/>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DDAC20B6-4F74-4AB0-823E-AD2F120F943E}"/>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06E15B96-F43E-49F2-9C31-D2EC923577EC}"/>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985394B4-B83B-4C18-B5E5-8E1B94C7105D}"/>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601" name="StagingDeployedImage">
            <a:extLst>
              <a:ext uri="{FF2B5EF4-FFF2-40B4-BE49-F238E27FC236}">
                <a16:creationId xmlns:a16="http://schemas.microsoft.com/office/drawing/2014/main" id="{5FC009DD-E8BF-4B8A-9D7B-E1CB14943239}"/>
              </a:ext>
            </a:extLst>
          </p:cNvPr>
          <p:cNvGrpSpPr/>
          <p:nvPr/>
        </p:nvGrpSpPr>
        <p:grpSpPr>
          <a:xfrm>
            <a:off x="6254919" y="4069593"/>
            <a:ext cx="275193" cy="183947"/>
            <a:chOff x="-2998296" y="4774637"/>
            <a:chExt cx="2042042" cy="1364963"/>
          </a:xfrm>
        </p:grpSpPr>
        <p:sp>
          <p:nvSpPr>
            <p:cNvPr id="602" name="Freeform: Shape 601">
              <a:extLst>
                <a:ext uri="{FF2B5EF4-FFF2-40B4-BE49-F238E27FC236}">
                  <a16:creationId xmlns:a16="http://schemas.microsoft.com/office/drawing/2014/main" id="{7137B8A7-D131-4956-8296-556442B2312E}"/>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5FD1F0EE-07C3-4291-AC97-8EDCA3BF3B0E}"/>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D1235920-F90F-4FD4-8BB7-DAE60347078A}"/>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D9AE9DB1-144F-4A2F-8D6C-36D60DF291DE}"/>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DCE38EC4-8F0E-4FF7-9C06-BB44B6A08BE5}"/>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1B54D6BE-9214-4696-BE51-C0595AF8E958}"/>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C8BF7128-E030-4099-AC9B-D0598E8A4F57}"/>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BEF94BBA-9239-4080-80CD-657EA8626986}"/>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AA9AFC60-D2CC-475B-B49D-7EEF5ADFF058}"/>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622" name="StagingDeployedImage">
            <a:extLst>
              <a:ext uri="{FF2B5EF4-FFF2-40B4-BE49-F238E27FC236}">
                <a16:creationId xmlns:a16="http://schemas.microsoft.com/office/drawing/2014/main" id="{981D4AF8-BB68-458D-A242-BE75616C39DD}"/>
              </a:ext>
            </a:extLst>
          </p:cNvPr>
          <p:cNvGrpSpPr/>
          <p:nvPr/>
        </p:nvGrpSpPr>
        <p:grpSpPr>
          <a:xfrm>
            <a:off x="6254919" y="4069593"/>
            <a:ext cx="275193" cy="183947"/>
            <a:chOff x="-2998296" y="4774637"/>
            <a:chExt cx="2042042" cy="1364963"/>
          </a:xfrm>
        </p:grpSpPr>
        <p:sp>
          <p:nvSpPr>
            <p:cNvPr id="623" name="Freeform: Shape 622">
              <a:extLst>
                <a:ext uri="{FF2B5EF4-FFF2-40B4-BE49-F238E27FC236}">
                  <a16:creationId xmlns:a16="http://schemas.microsoft.com/office/drawing/2014/main" id="{0B0F45EC-36D7-4FB0-BFC8-4BD2BD57D411}"/>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32DE53C2-639C-418C-98F4-5B62301390C1}"/>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A91843B5-531B-4FD0-9801-B83D9333EED3}"/>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89ECC0D9-1A80-4C15-81E8-9AD16953C7CE}"/>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F0265407-F1F5-4D1D-BAF1-74D834C00C86}"/>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29F05780-4569-44BB-BCDB-D8689FBD8102}"/>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E64919DE-451C-4D0E-A105-7E6B64818FF9}"/>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0DE9D23F-06FE-4606-83F8-47DD8C27BAD4}"/>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C2F32F70-3BEA-4EAF-AE8B-9D32811E57FF}"/>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sp>
        <p:nvSpPr>
          <p:cNvPr id="632" name="CD-Label">
            <a:extLst>
              <a:ext uri="{FF2B5EF4-FFF2-40B4-BE49-F238E27FC236}">
                <a16:creationId xmlns:a16="http://schemas.microsoft.com/office/drawing/2014/main" id="{5DFD66FA-5FB1-4FEF-8733-D9A0E724E3D2}"/>
              </a:ext>
            </a:extLst>
          </p:cNvPr>
          <p:cNvSpPr/>
          <p:nvPr/>
        </p:nvSpPr>
        <p:spPr bwMode="auto">
          <a:xfrm>
            <a:off x="6315507" y="512619"/>
            <a:ext cx="1845791" cy="552835"/>
          </a:xfrm>
          <a:prstGeom prst="wedgeRectCallout">
            <a:avLst>
              <a:gd name="adj1" fmla="val -20713"/>
              <a:gd name="adj2" fmla="val 224777"/>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201"/>
            <a:r>
              <a:rPr lang="en-US" sz="1200" kern="0" dirty="0">
                <a:solidFill>
                  <a:prstClr val="white"/>
                </a:solidFill>
                <a:latin typeface="Calibri" panose="020F0502020204030204"/>
                <a:ea typeface="ＭＳ Ｐゴシック" pitchFamily="-72" charset="-128"/>
              </a:rPr>
              <a:t>Deployments triggered on artifact availability</a:t>
            </a:r>
          </a:p>
        </p:txBody>
      </p:sp>
      <p:cxnSp>
        <p:nvCxnSpPr>
          <p:cNvPr id="634" name="Straight Arrow Connector 633">
            <a:extLst>
              <a:ext uri="{FF2B5EF4-FFF2-40B4-BE49-F238E27FC236}">
                <a16:creationId xmlns:a16="http://schemas.microsoft.com/office/drawing/2014/main" id="{406A11ED-0762-4BBC-BBEA-11DF4127B2C1}"/>
              </a:ext>
            </a:extLst>
          </p:cNvPr>
          <p:cNvCxnSpPr>
            <a:cxnSpLocks/>
            <a:stCxn id="425" idx="3"/>
          </p:cNvCxnSpPr>
          <p:nvPr/>
        </p:nvCxnSpPr>
        <p:spPr>
          <a:xfrm flipV="1">
            <a:off x="2744919" y="4362960"/>
            <a:ext cx="1938270" cy="1453874"/>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pic>
        <p:nvPicPr>
          <p:cNvPr id="659" name="helm-chart" descr="https://ngeor.files.wordpress.com/2017/11/helm-small.png">
            <a:extLst>
              <a:ext uri="{FF2B5EF4-FFF2-40B4-BE49-F238E27FC236}">
                <a16:creationId xmlns:a16="http://schemas.microsoft.com/office/drawing/2014/main" id="{8E229768-B372-410C-8CCA-63E41AB72352}"/>
              </a:ext>
            </a:extLst>
          </p:cNvPr>
          <p:cNvPicPr>
            <a:picLocks noChangeAspect="1" noChangeArrowheads="1"/>
          </p:cNvPicPr>
          <p:nvPr/>
        </p:nvPicPr>
        <p:blipFill>
          <a:blip r:embed="rId37" cstate="print">
            <a:extLst>
              <a:ext uri="{BEBA8EAE-BF5A-486C-A8C5-ECC9F3942E4B}">
                <a14:imgProps xmlns:a14="http://schemas.microsoft.com/office/drawing/2010/main">
                  <a14:imgLayer r:embed="rId3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1888832" y="5666269"/>
            <a:ext cx="464404" cy="481469"/>
          </a:xfrm>
          <a:prstGeom prst="rect">
            <a:avLst/>
          </a:prstGeom>
          <a:noFill/>
          <a:extLst>
            <a:ext uri="{909E8E84-426E-40DD-AFC4-6F175D3DCCD1}">
              <a14:hiddenFill xmlns:a14="http://schemas.microsoft.com/office/drawing/2010/main">
                <a:solidFill>
                  <a:srgbClr val="FFFFFF"/>
                </a:solidFill>
              </a14:hiddenFill>
            </a:ext>
          </a:extLst>
        </p:spPr>
      </p:pic>
      <p:pic>
        <p:nvPicPr>
          <p:cNvPr id="660" name="Code">
            <a:extLst>
              <a:ext uri="{FF2B5EF4-FFF2-40B4-BE49-F238E27FC236}">
                <a16:creationId xmlns:a16="http://schemas.microsoft.com/office/drawing/2014/main" id="{83690229-4B96-4739-8419-5C53A258F489}"/>
              </a:ext>
            </a:extLst>
          </p:cNvPr>
          <p:cNvPicPr>
            <a:picLocks noChangeAspect="1"/>
          </p:cNvPicPr>
          <p:nvPr/>
        </p:nvPicPr>
        <p:blipFill>
          <a:blip r:embed="rId39"/>
          <a:stretch>
            <a:fillRect/>
          </a:stretch>
        </p:blipFill>
        <p:spPr>
          <a:xfrm>
            <a:off x="1899183" y="5237222"/>
            <a:ext cx="439103" cy="439103"/>
          </a:xfrm>
          <a:prstGeom prst="rect">
            <a:avLst/>
          </a:prstGeom>
        </p:spPr>
      </p:pic>
      <p:grpSp>
        <p:nvGrpSpPr>
          <p:cNvPr id="9" name="Dev">
            <a:extLst>
              <a:ext uri="{FF2B5EF4-FFF2-40B4-BE49-F238E27FC236}">
                <a16:creationId xmlns:a16="http://schemas.microsoft.com/office/drawing/2014/main" id="{F86DEED7-1BAB-499F-BB1B-8CA74479A245}"/>
              </a:ext>
            </a:extLst>
          </p:cNvPr>
          <p:cNvGrpSpPr/>
          <p:nvPr/>
        </p:nvGrpSpPr>
        <p:grpSpPr>
          <a:xfrm>
            <a:off x="9148593" y="5090597"/>
            <a:ext cx="2932979" cy="1424558"/>
            <a:chOff x="6059162" y="5235529"/>
            <a:chExt cx="2932979" cy="1424558"/>
          </a:xfrm>
        </p:grpSpPr>
        <p:sp>
          <p:nvSpPr>
            <p:cNvPr id="164" name="Environment">
              <a:extLst>
                <a:ext uri="{FF2B5EF4-FFF2-40B4-BE49-F238E27FC236}">
                  <a16:creationId xmlns:a16="http://schemas.microsoft.com/office/drawing/2014/main" id="{80CC54DE-1629-42DA-82E0-0476136B4F0C}"/>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Dev</a:t>
              </a:r>
            </a:p>
          </p:txBody>
        </p:sp>
        <p:pic>
          <p:nvPicPr>
            <p:cNvPr id="165" name="AKS">
              <a:extLst>
                <a:ext uri="{FF2B5EF4-FFF2-40B4-BE49-F238E27FC236}">
                  <a16:creationId xmlns:a16="http://schemas.microsoft.com/office/drawing/2014/main" id="{337CF627-D5BE-4BBA-A407-C1E2E920F439}"/>
                </a:ext>
              </a:extLst>
            </p:cNvPr>
            <p:cNvPicPr>
              <a:picLocks noChangeAspect="1"/>
            </p:cNvPicPr>
            <p:nvPr/>
          </p:nvPicPr>
          <p:blipFill>
            <a:blip r:embed="rId18"/>
            <a:stretch>
              <a:fillRect/>
            </a:stretch>
          </p:blipFill>
          <p:spPr>
            <a:xfrm>
              <a:off x="6135736" y="5424994"/>
              <a:ext cx="637674" cy="485768"/>
            </a:xfrm>
            <a:prstGeom prst="rect">
              <a:avLst/>
            </a:prstGeom>
          </p:spPr>
        </p:pic>
        <p:pic>
          <p:nvPicPr>
            <p:cNvPr id="166" name="ACI" descr="Image result for azure container instances logo">
              <a:extLst>
                <a:ext uri="{FF2B5EF4-FFF2-40B4-BE49-F238E27FC236}">
                  <a16:creationId xmlns:a16="http://schemas.microsoft.com/office/drawing/2014/main" id="{68A9F3DB-7154-4539-A27F-E9D01BD49F57}"/>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67" name="AppService">
              <a:extLst>
                <a:ext uri="{FF2B5EF4-FFF2-40B4-BE49-F238E27FC236}">
                  <a16:creationId xmlns:a16="http://schemas.microsoft.com/office/drawing/2014/main" id="{7BE29DD8-60D2-4316-A797-6B309DA4CEFB}"/>
                </a:ext>
              </a:extLst>
            </p:cNvPr>
            <p:cNvPicPr>
              <a:picLocks noChangeAspect="1"/>
            </p:cNvPicPr>
            <p:nvPr/>
          </p:nvPicPr>
          <p:blipFill>
            <a:blip r:embed="rId20"/>
            <a:stretch>
              <a:fillRect/>
            </a:stretch>
          </p:blipFill>
          <p:spPr>
            <a:xfrm>
              <a:off x="7504814" y="5394671"/>
              <a:ext cx="485393" cy="485768"/>
            </a:xfrm>
            <a:prstGeom prst="rect">
              <a:avLst/>
            </a:prstGeom>
          </p:spPr>
        </p:pic>
        <p:pic>
          <p:nvPicPr>
            <p:cNvPr id="168" name="Functions">
              <a:extLst>
                <a:ext uri="{FF2B5EF4-FFF2-40B4-BE49-F238E27FC236}">
                  <a16:creationId xmlns:a16="http://schemas.microsoft.com/office/drawing/2014/main" id="{426CFF85-919E-4857-BB0E-BF57E71A0354}"/>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69" name="IoT">
              <a:extLst>
                <a:ext uri="{FF2B5EF4-FFF2-40B4-BE49-F238E27FC236}">
                  <a16:creationId xmlns:a16="http://schemas.microsoft.com/office/drawing/2014/main" id="{4C13C8D2-9A2D-4E82-9113-F24084FD676F}"/>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0" name="Batch">
              <a:extLst>
                <a:ext uri="{FF2B5EF4-FFF2-40B4-BE49-F238E27FC236}">
                  <a16:creationId xmlns:a16="http://schemas.microsoft.com/office/drawing/2014/main" id="{0DAEA8D9-1297-41A8-BADA-15DAAC037C19}"/>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pic>
        <p:nvPicPr>
          <p:cNvPr id="401" name="SecurityCenter" descr="Image result for azure security center logo">
            <a:extLst>
              <a:ext uri="{FF2B5EF4-FFF2-40B4-BE49-F238E27FC236}">
                <a16:creationId xmlns:a16="http://schemas.microsoft.com/office/drawing/2014/main" id="{5E426D84-944F-4DCE-9CC5-8501CDCCFB71}"/>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1726653" y="5132726"/>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159" name="helm-chart" descr="https://ngeor.files.wordpress.com/2017/11/helm-small.png">
            <a:extLst>
              <a:ext uri="{FF2B5EF4-FFF2-40B4-BE49-F238E27FC236}">
                <a16:creationId xmlns:a16="http://schemas.microsoft.com/office/drawing/2014/main" id="{379BD2A7-392A-4A37-BEEB-6467CE79D042}"/>
              </a:ext>
            </a:extLst>
          </p:cNvPr>
          <p:cNvPicPr>
            <a:picLocks noChangeAspect="1" noChangeArrowheads="1"/>
          </p:cNvPicPr>
          <p:nvPr/>
        </p:nvPicPr>
        <p:blipFill>
          <a:blip r:embed="rId37" cstate="print">
            <a:extLst>
              <a:ext uri="{BEBA8EAE-BF5A-486C-A8C5-ECC9F3942E4B}">
                <a14:imgProps xmlns:a14="http://schemas.microsoft.com/office/drawing/2010/main">
                  <a14:imgLayer r:embed="rId3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1447360" y="4978338"/>
            <a:ext cx="464404" cy="481469"/>
          </a:xfrm>
          <a:prstGeom prst="rect">
            <a:avLst/>
          </a:prstGeom>
          <a:noFill/>
          <a:extLst>
            <a:ext uri="{909E8E84-426E-40DD-AFC4-6F175D3DCCD1}">
              <a14:hiddenFill xmlns:a14="http://schemas.microsoft.com/office/drawing/2010/main">
                <a:solidFill>
                  <a:srgbClr val="FFFFFF"/>
                </a:solidFill>
              </a14:hiddenFill>
            </a:ext>
          </a:extLst>
        </p:spPr>
      </p:pic>
      <p:pic>
        <p:nvPicPr>
          <p:cNvPr id="181" name="Code">
            <a:extLst>
              <a:ext uri="{FF2B5EF4-FFF2-40B4-BE49-F238E27FC236}">
                <a16:creationId xmlns:a16="http://schemas.microsoft.com/office/drawing/2014/main" id="{20E3C5D5-E00A-4CD0-A15E-6A5F352E31C0}"/>
              </a:ext>
            </a:extLst>
          </p:cNvPr>
          <p:cNvPicPr>
            <a:picLocks noChangeAspect="1"/>
          </p:cNvPicPr>
          <p:nvPr/>
        </p:nvPicPr>
        <p:blipFill>
          <a:blip r:embed="rId39"/>
          <a:stretch>
            <a:fillRect/>
          </a:stretch>
        </p:blipFill>
        <p:spPr>
          <a:xfrm>
            <a:off x="474971" y="5052314"/>
            <a:ext cx="439103" cy="439103"/>
          </a:xfrm>
          <a:prstGeom prst="rect">
            <a:avLst/>
          </a:prstGeom>
        </p:spPr>
      </p:pic>
      <p:grpSp>
        <p:nvGrpSpPr>
          <p:cNvPr id="422" name="InnerLoop">
            <a:extLst>
              <a:ext uri="{FF2B5EF4-FFF2-40B4-BE49-F238E27FC236}">
                <a16:creationId xmlns:a16="http://schemas.microsoft.com/office/drawing/2014/main" id="{C1076CBC-4A3E-48F3-BF42-5701321D3E20}"/>
              </a:ext>
            </a:extLst>
          </p:cNvPr>
          <p:cNvGrpSpPr/>
          <p:nvPr/>
        </p:nvGrpSpPr>
        <p:grpSpPr>
          <a:xfrm>
            <a:off x="176438" y="4913935"/>
            <a:ext cx="2568481" cy="1778341"/>
            <a:chOff x="173917" y="4914564"/>
            <a:chExt cx="2569574" cy="1779099"/>
          </a:xfrm>
        </p:grpSpPr>
        <p:grpSp>
          <p:nvGrpSpPr>
            <p:cNvPr id="423" name="Group 422">
              <a:extLst>
                <a:ext uri="{FF2B5EF4-FFF2-40B4-BE49-F238E27FC236}">
                  <a16:creationId xmlns:a16="http://schemas.microsoft.com/office/drawing/2014/main" id="{367125B4-DE00-4BDD-9235-6D40BFD8F166}"/>
                </a:ext>
              </a:extLst>
            </p:cNvPr>
            <p:cNvGrpSpPr/>
            <p:nvPr/>
          </p:nvGrpSpPr>
          <p:grpSpPr>
            <a:xfrm>
              <a:off x="173917" y="4942033"/>
              <a:ext cx="2569574" cy="1751630"/>
              <a:chOff x="252964" y="4780912"/>
              <a:chExt cx="2621099" cy="1786754"/>
            </a:xfrm>
          </p:grpSpPr>
          <p:sp>
            <p:nvSpPr>
              <p:cNvPr id="425" name="Rounded Rectangle 11">
                <a:extLst>
                  <a:ext uri="{FF2B5EF4-FFF2-40B4-BE49-F238E27FC236}">
                    <a16:creationId xmlns:a16="http://schemas.microsoft.com/office/drawing/2014/main" id="{25434529-B527-4861-94C8-9B7CE6287403}"/>
                  </a:ext>
                </a:extLst>
              </p:cNvPr>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grpSp>
            <p:nvGrpSpPr>
              <p:cNvPr id="426" name="Group 425">
                <a:extLst>
                  <a:ext uri="{FF2B5EF4-FFF2-40B4-BE49-F238E27FC236}">
                    <a16:creationId xmlns:a16="http://schemas.microsoft.com/office/drawing/2014/main" id="{874B7D0F-DAF7-4038-BF10-EB1E893528B7}"/>
                  </a:ext>
                </a:extLst>
              </p:cNvPr>
              <p:cNvGrpSpPr/>
              <p:nvPr/>
            </p:nvGrpSpPr>
            <p:grpSpPr>
              <a:xfrm>
                <a:off x="1756065" y="5902498"/>
                <a:ext cx="658373" cy="378242"/>
                <a:chOff x="2195243" y="5902498"/>
                <a:chExt cx="658373" cy="378242"/>
              </a:xfrm>
            </p:grpSpPr>
            <p:sp>
              <p:nvSpPr>
                <p:cNvPr id="438" name="Rectangle 30">
                  <a:extLst>
                    <a:ext uri="{FF2B5EF4-FFF2-40B4-BE49-F238E27FC236}">
                      <a16:creationId xmlns:a16="http://schemas.microsoft.com/office/drawing/2014/main" id="{405596C5-7195-4E1C-9925-912A0213F7C2}"/>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9" name="Oval 31">
                  <a:extLst>
                    <a:ext uri="{FF2B5EF4-FFF2-40B4-BE49-F238E27FC236}">
                      <a16:creationId xmlns:a16="http://schemas.microsoft.com/office/drawing/2014/main" id="{0874789B-55C0-4204-9BCB-41E5B06258B6}"/>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0" name="Rectangle 32">
                  <a:extLst>
                    <a:ext uri="{FF2B5EF4-FFF2-40B4-BE49-F238E27FC236}">
                      <a16:creationId xmlns:a16="http://schemas.microsoft.com/office/drawing/2014/main" id="{77A4B491-A5F2-4644-979C-935CE6D5B2FC}"/>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1" name="Freeform 33">
                  <a:extLst>
                    <a:ext uri="{FF2B5EF4-FFF2-40B4-BE49-F238E27FC236}">
                      <a16:creationId xmlns:a16="http://schemas.microsoft.com/office/drawing/2014/main" id="{CF6CA24C-F594-46C8-8ABF-826691FD57AA}"/>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2" name="Freeform 38">
                  <a:extLst>
                    <a:ext uri="{FF2B5EF4-FFF2-40B4-BE49-F238E27FC236}">
                      <a16:creationId xmlns:a16="http://schemas.microsoft.com/office/drawing/2014/main" id="{3DC52C5F-5424-46B9-88AE-42975EC03F41}"/>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3" name="Freeform 39">
                  <a:extLst>
                    <a:ext uri="{FF2B5EF4-FFF2-40B4-BE49-F238E27FC236}">
                      <a16:creationId xmlns:a16="http://schemas.microsoft.com/office/drawing/2014/main" id="{1A48F4D9-8A57-47AC-9092-31C5572993CF}"/>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909608E9-7886-4794-A75E-824B855BD18B}"/>
                  </a:ext>
                </a:extLst>
              </p:cNvPr>
              <p:cNvGrpSpPr/>
              <p:nvPr/>
            </p:nvGrpSpPr>
            <p:grpSpPr>
              <a:xfrm>
                <a:off x="606413" y="5902498"/>
                <a:ext cx="658373" cy="378242"/>
                <a:chOff x="1392286" y="5902498"/>
                <a:chExt cx="658373" cy="378242"/>
              </a:xfrm>
            </p:grpSpPr>
            <p:sp>
              <p:nvSpPr>
                <p:cNvPr id="430" name="Rectangle 34">
                  <a:extLst>
                    <a:ext uri="{FF2B5EF4-FFF2-40B4-BE49-F238E27FC236}">
                      <a16:creationId xmlns:a16="http://schemas.microsoft.com/office/drawing/2014/main" id="{42769254-4BE7-4ED4-B906-0ACFE0542918}"/>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1" name="Oval 35">
                  <a:extLst>
                    <a:ext uri="{FF2B5EF4-FFF2-40B4-BE49-F238E27FC236}">
                      <a16:creationId xmlns:a16="http://schemas.microsoft.com/office/drawing/2014/main" id="{D3691325-86B2-4D07-BFF0-B243DEE6A829}"/>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2" name="Rectangle 36">
                  <a:extLst>
                    <a:ext uri="{FF2B5EF4-FFF2-40B4-BE49-F238E27FC236}">
                      <a16:creationId xmlns:a16="http://schemas.microsoft.com/office/drawing/2014/main" id="{CD45FF50-3410-456F-BA14-F3DB27E4BCD3}"/>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3" name="Freeform 37">
                  <a:extLst>
                    <a:ext uri="{FF2B5EF4-FFF2-40B4-BE49-F238E27FC236}">
                      <a16:creationId xmlns:a16="http://schemas.microsoft.com/office/drawing/2014/main" id="{69B2D367-825F-4F17-ACA8-3F9D646CD6C0}"/>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4" name="Freeform 40">
                  <a:extLst>
                    <a:ext uri="{FF2B5EF4-FFF2-40B4-BE49-F238E27FC236}">
                      <a16:creationId xmlns:a16="http://schemas.microsoft.com/office/drawing/2014/main" id="{29D0DEC2-E5DA-4772-BAE8-14E9512FBE06}"/>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5" name="Freeform 41">
                  <a:extLst>
                    <a:ext uri="{FF2B5EF4-FFF2-40B4-BE49-F238E27FC236}">
                      <a16:creationId xmlns:a16="http://schemas.microsoft.com/office/drawing/2014/main" id="{D50F5727-7F87-4E0D-AFEB-5FC978683731}"/>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6" name="Freeform 42">
                  <a:extLst>
                    <a:ext uri="{FF2B5EF4-FFF2-40B4-BE49-F238E27FC236}">
                      <a16:creationId xmlns:a16="http://schemas.microsoft.com/office/drawing/2014/main" id="{CCB18705-0B60-4350-BF2B-9A638B56DE1D}"/>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7" name="Freeform 43">
                  <a:extLst>
                    <a:ext uri="{FF2B5EF4-FFF2-40B4-BE49-F238E27FC236}">
                      <a16:creationId xmlns:a16="http://schemas.microsoft.com/office/drawing/2014/main" id="{6976B09C-DFBF-432B-8FE8-DB81A450FCC1}"/>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grpSp>
          <p:sp>
            <p:nvSpPr>
              <p:cNvPr id="428" name="TextBox 427">
                <a:extLst>
                  <a:ext uri="{FF2B5EF4-FFF2-40B4-BE49-F238E27FC236}">
                    <a16:creationId xmlns:a16="http://schemas.microsoft.com/office/drawing/2014/main" id="{D42FAE1D-3332-421F-8B41-F6AFC62DCD9C}"/>
                  </a:ext>
                </a:extLst>
              </p:cNvPr>
              <p:cNvSpPr txBox="1"/>
              <p:nvPr/>
            </p:nvSpPr>
            <p:spPr>
              <a:xfrm>
                <a:off x="252964" y="4876684"/>
                <a:ext cx="967141" cy="390626"/>
              </a:xfrm>
              <a:prstGeom prst="rect">
                <a:avLst/>
              </a:prstGeom>
            </p:spPr>
            <p:txBody>
              <a:bodyPr vert="horz" wrap="square" lIns="89555" tIns="89555" rIns="89555" bIns="89555" rtlCol="0" anchor="t">
                <a:noAutofit/>
              </a:bodyPr>
              <a:lstStyle/>
              <a:p>
                <a:pPr marL="228473" indent="-228473" algn="ctr" defTabSz="878201">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429" name="Picture 4" descr="https://zapier.cachefly.net/storage/services/59152a3a91bfe0ddd2fc9b978448593a.128x128.png">
                <a:extLst>
                  <a:ext uri="{FF2B5EF4-FFF2-40B4-BE49-F238E27FC236}">
                    <a16:creationId xmlns:a16="http://schemas.microsoft.com/office/drawing/2014/main" id="{B7B88471-6367-4628-B743-08F6C8081E1D}"/>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424" name="Rectangle 423">
              <a:extLst>
                <a:ext uri="{FF2B5EF4-FFF2-40B4-BE49-F238E27FC236}">
                  <a16:creationId xmlns:a16="http://schemas.microsoft.com/office/drawing/2014/main" id="{3DEBE045-E0A2-47BC-9311-13E72C7BB96B}"/>
                </a:ext>
              </a:extLst>
            </p:cNvPr>
            <p:cNvSpPr/>
            <p:nvPr/>
          </p:nvSpPr>
          <p:spPr>
            <a:xfrm>
              <a:off x="207764" y="4914564"/>
              <a:ext cx="1097365" cy="292022"/>
            </a:xfrm>
            <a:prstGeom prst="rect">
              <a:avLst/>
            </a:prstGeom>
          </p:spPr>
          <p:txBody>
            <a:bodyPr wrap="square">
              <a:spAutoFit/>
            </a:bodyPr>
            <a:lstStyle/>
            <a:p>
              <a:pPr defTabSz="895848">
                <a:defRPr/>
              </a:pPr>
              <a:r>
                <a:rPr lang="en-US" sz="1271" i="1" kern="0">
                  <a:solidFill>
                    <a:prstClr val="white"/>
                  </a:solidFill>
                  <a:latin typeface="Calibri" panose="020F0502020204030204"/>
                  <a:ea typeface="Segoe UI" panose="020B0502040204020203" pitchFamily="34" charset="0"/>
                  <a:cs typeface="Segoe UI" panose="020B0502040204020203" pitchFamily="34" charset="0"/>
                </a:rPr>
                <a:t>Inner-Loop</a:t>
              </a:r>
            </a:p>
          </p:txBody>
        </p:sp>
      </p:grpSp>
      <p:grpSp>
        <p:nvGrpSpPr>
          <p:cNvPr id="450" name="RunCodeValidate">
            <a:extLst>
              <a:ext uri="{FF2B5EF4-FFF2-40B4-BE49-F238E27FC236}">
                <a16:creationId xmlns:a16="http://schemas.microsoft.com/office/drawing/2014/main" id="{B7CAE449-32B1-49F3-9A20-8329361474CA}"/>
              </a:ext>
            </a:extLst>
          </p:cNvPr>
          <p:cNvGrpSpPr/>
          <p:nvPr/>
        </p:nvGrpSpPr>
        <p:grpSpPr>
          <a:xfrm>
            <a:off x="808993" y="5267568"/>
            <a:ext cx="1293633" cy="878656"/>
            <a:chOff x="1883426" y="5104140"/>
            <a:chExt cx="1320136" cy="896657"/>
          </a:xfrm>
        </p:grpSpPr>
        <p:pic>
          <p:nvPicPr>
            <p:cNvPr id="451" name="Picture 450">
              <a:extLst>
                <a:ext uri="{FF2B5EF4-FFF2-40B4-BE49-F238E27FC236}">
                  <a16:creationId xmlns:a16="http://schemas.microsoft.com/office/drawing/2014/main" id="{FE90922A-247A-42B4-A972-AE4D108EE6FF}"/>
                </a:ext>
              </a:extLst>
            </p:cNvPr>
            <p:cNvPicPr>
              <a:picLocks noChangeAspect="1"/>
            </p:cNvPicPr>
            <p:nvPr/>
          </p:nvPicPr>
          <p:blipFill>
            <a:blip r:embed="rId41"/>
            <a:stretch>
              <a:fillRect/>
            </a:stretch>
          </p:blipFill>
          <p:spPr>
            <a:xfrm>
              <a:off x="2145264" y="5243497"/>
              <a:ext cx="668742" cy="618646"/>
            </a:xfrm>
            <a:prstGeom prst="rect">
              <a:avLst/>
            </a:prstGeom>
          </p:spPr>
        </p:pic>
        <p:sp>
          <p:nvSpPr>
            <p:cNvPr id="452" name="Rectangle 451">
              <a:extLst>
                <a:ext uri="{FF2B5EF4-FFF2-40B4-BE49-F238E27FC236}">
                  <a16:creationId xmlns:a16="http://schemas.microsoft.com/office/drawing/2014/main" id="{CF74ED06-23BA-4839-AC54-44835D9FD686}"/>
                </a:ext>
              </a:extLst>
            </p:cNvPr>
            <p:cNvSpPr/>
            <p:nvPr/>
          </p:nvSpPr>
          <p:spPr>
            <a:xfrm>
              <a:off x="1883426" y="5483572"/>
              <a:ext cx="240470"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Code</a:t>
              </a:r>
            </a:p>
          </p:txBody>
        </p:sp>
        <p:sp>
          <p:nvSpPr>
            <p:cNvPr id="453" name="Rectangle 452">
              <a:extLst>
                <a:ext uri="{FF2B5EF4-FFF2-40B4-BE49-F238E27FC236}">
                  <a16:creationId xmlns:a16="http://schemas.microsoft.com/office/drawing/2014/main" id="{AF5D07FE-1A7B-4FE0-8709-31D9067ED4E0}"/>
                </a:ext>
              </a:extLst>
            </p:cNvPr>
            <p:cNvSpPr/>
            <p:nvPr/>
          </p:nvSpPr>
          <p:spPr>
            <a:xfrm>
              <a:off x="2379447" y="5104140"/>
              <a:ext cx="183214"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Run</a:t>
              </a:r>
            </a:p>
          </p:txBody>
        </p:sp>
        <p:sp>
          <p:nvSpPr>
            <p:cNvPr id="454" name="Rectangle 453">
              <a:extLst>
                <a:ext uri="{FF2B5EF4-FFF2-40B4-BE49-F238E27FC236}">
                  <a16:creationId xmlns:a16="http://schemas.microsoft.com/office/drawing/2014/main" id="{06DB2DA2-15C1-4FB2-AF4D-715EB7CFB0CA}"/>
                </a:ext>
              </a:extLst>
            </p:cNvPr>
            <p:cNvSpPr/>
            <p:nvPr/>
          </p:nvSpPr>
          <p:spPr>
            <a:xfrm>
              <a:off x="2817502" y="5483572"/>
              <a:ext cx="386060"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Validate</a:t>
              </a:r>
            </a:p>
          </p:txBody>
        </p:sp>
        <p:sp>
          <p:nvSpPr>
            <p:cNvPr id="455" name="Rectangle 454">
              <a:extLst>
                <a:ext uri="{FF2B5EF4-FFF2-40B4-BE49-F238E27FC236}">
                  <a16:creationId xmlns:a16="http://schemas.microsoft.com/office/drawing/2014/main" id="{8C4839E7-E838-483D-8079-6FA4EB5640E1}"/>
                </a:ext>
              </a:extLst>
            </p:cNvPr>
            <p:cNvSpPr/>
            <p:nvPr/>
          </p:nvSpPr>
          <p:spPr>
            <a:xfrm>
              <a:off x="2308916" y="5862142"/>
              <a:ext cx="302632"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Debug</a:t>
              </a:r>
            </a:p>
          </p:txBody>
        </p:sp>
      </p:grpSp>
      <p:grpSp>
        <p:nvGrpSpPr>
          <p:cNvPr id="102" name="Group 101">
            <a:extLst>
              <a:ext uri="{FF2B5EF4-FFF2-40B4-BE49-F238E27FC236}">
                <a16:creationId xmlns:a16="http://schemas.microsoft.com/office/drawing/2014/main" id="{B58926AB-1BC5-4FF9-8C81-A1D5E48DFEDC}"/>
              </a:ext>
            </a:extLst>
          </p:cNvPr>
          <p:cNvGrpSpPr/>
          <p:nvPr/>
        </p:nvGrpSpPr>
        <p:grpSpPr>
          <a:xfrm>
            <a:off x="517824" y="1225875"/>
            <a:ext cx="1453914" cy="1031016"/>
            <a:chOff x="608671" y="1461030"/>
            <a:chExt cx="1483698" cy="1478514"/>
          </a:xfrm>
        </p:grpSpPr>
        <p:sp>
          <p:nvSpPr>
            <p:cNvPr id="103" name="Rounded Rectangle 11">
              <a:extLst>
                <a:ext uri="{FF2B5EF4-FFF2-40B4-BE49-F238E27FC236}">
                  <a16:creationId xmlns:a16="http://schemas.microsoft.com/office/drawing/2014/main" id="{418DBFFB-0F01-405A-A0DA-56DA5E34E995}"/>
                </a:ext>
              </a:extLst>
            </p:cNvPr>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21">
                <a:defRPr/>
              </a:pPr>
              <a:endParaRPr lang="en-US" sz="1075" kern="0">
                <a:solidFill>
                  <a:sysClr val="windowText" lastClr="000000"/>
                </a:solidFill>
                <a:latin typeface="Segoe UI"/>
              </a:endParaRPr>
            </a:p>
          </p:txBody>
        </p:sp>
        <p:sp>
          <p:nvSpPr>
            <p:cNvPr id="104" name="TextBox 103">
              <a:extLst>
                <a:ext uri="{FF2B5EF4-FFF2-40B4-BE49-F238E27FC236}">
                  <a16:creationId xmlns:a16="http://schemas.microsoft.com/office/drawing/2014/main" id="{8C65179E-710B-483F-B1DB-9AF0E2AA1956}"/>
                </a:ext>
              </a:extLst>
            </p:cNvPr>
            <p:cNvSpPr txBox="1"/>
            <p:nvPr/>
          </p:nvSpPr>
          <p:spPr>
            <a:xfrm>
              <a:off x="659206" y="1806524"/>
              <a:ext cx="1375377" cy="876125"/>
            </a:xfrm>
            <a:prstGeom prst="rect">
              <a:avLst/>
            </a:prstGeom>
          </p:spPr>
          <p:txBody>
            <a:bodyPr vert="horz" wrap="square" lIns="89555" tIns="89555" rIns="89555" bIns="89555" rtlCol="0" anchor="ctr">
              <a:noAutofit/>
            </a:bodyPr>
            <a:lstStyle/>
            <a:p>
              <a:pPr algn="ctr" defTabSz="878221">
                <a:defRPr/>
              </a:pPr>
              <a:r>
                <a:rPr lang="en-US" sz="1567" kern="0" dirty="0">
                  <a:solidFill>
                    <a:prstClr val="white"/>
                  </a:solidFill>
                  <a:latin typeface="Segoe UI"/>
                  <a:ea typeface="Segoe UI" panose="020B0502040204020203" pitchFamily="34" charset="0"/>
                  <a:cs typeface="Segoe UI" panose="020B0502040204020203" pitchFamily="34" charset="0"/>
                </a:rPr>
                <a:t>SCC</a:t>
              </a:r>
            </a:p>
            <a:p>
              <a:pPr algn="ctr" defTabSz="878221">
                <a:defRPr/>
              </a:pPr>
              <a:r>
                <a:rPr lang="en-US" sz="1100" kern="0" dirty="0">
                  <a:solidFill>
                    <a:prstClr val="white"/>
                  </a:solidFill>
                  <a:latin typeface="Segoe UI"/>
                  <a:ea typeface="Segoe UI" panose="020B0502040204020203" pitchFamily="34" charset="0"/>
                  <a:cs typeface="Segoe UI" panose="020B0502040204020203" pitchFamily="34" charset="0"/>
                </a:rPr>
                <a:t>Source Code </a:t>
              </a:r>
              <a:r>
                <a:rPr lang="en-US" sz="1100" kern="0" dirty="0" err="1">
                  <a:solidFill>
                    <a:prstClr val="white"/>
                  </a:solidFill>
                  <a:latin typeface="Segoe UI"/>
                  <a:ea typeface="Segoe UI" panose="020B0502040204020203" pitchFamily="34" charset="0"/>
                  <a:cs typeface="Segoe UI" panose="020B0502040204020203" pitchFamily="34" charset="0"/>
                </a:rPr>
                <a:t>ControL</a:t>
              </a:r>
              <a:endParaRPr lang="en-US" sz="1100" kern="0" dirty="0">
                <a:solidFill>
                  <a:prstClr val="white"/>
                </a:solidFill>
                <a:latin typeface="Segoe UI"/>
                <a:ea typeface="Segoe UI" panose="020B0502040204020203" pitchFamily="34" charset="0"/>
                <a:cs typeface="Segoe UI" panose="020B0502040204020203" pitchFamily="34" charset="0"/>
              </a:endParaRPr>
            </a:p>
          </p:txBody>
        </p:sp>
        <p:pic>
          <p:nvPicPr>
            <p:cNvPr id="106" name="Repos">
              <a:extLst>
                <a:ext uri="{FF2B5EF4-FFF2-40B4-BE49-F238E27FC236}">
                  <a16:creationId xmlns:a16="http://schemas.microsoft.com/office/drawing/2014/main" id="{973CB316-FE7A-49E7-8C62-B72AC082E0E0}"/>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p:blipFill>
          <p:spPr>
            <a:xfrm>
              <a:off x="1757000" y="1558973"/>
              <a:ext cx="274167" cy="358071"/>
            </a:xfrm>
            <a:prstGeom prst="rect">
              <a:avLst/>
            </a:prstGeom>
          </p:spPr>
        </p:pic>
      </p:grpSp>
      <p:sp>
        <p:nvSpPr>
          <p:cNvPr id="314" name="SCCevent">
            <a:extLst>
              <a:ext uri="{FF2B5EF4-FFF2-40B4-BE49-F238E27FC236}">
                <a16:creationId xmlns:a16="http://schemas.microsoft.com/office/drawing/2014/main" id="{FDF6340C-3163-4B3E-9BDD-72D418F6BAC5}"/>
              </a:ext>
            </a:extLst>
          </p:cNvPr>
          <p:cNvSpPr/>
          <p:nvPr/>
        </p:nvSpPr>
        <p:spPr>
          <a:xfrm>
            <a:off x="2022996" y="1127439"/>
            <a:ext cx="194391" cy="295642"/>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grpSp>
        <p:nvGrpSpPr>
          <p:cNvPr id="78" name="CI">
            <a:extLst>
              <a:ext uri="{FF2B5EF4-FFF2-40B4-BE49-F238E27FC236}">
                <a16:creationId xmlns:a16="http://schemas.microsoft.com/office/drawing/2014/main" id="{D2F3631C-FD41-49A0-8C1C-55D61AA12159}"/>
              </a:ext>
            </a:extLst>
          </p:cNvPr>
          <p:cNvGrpSpPr/>
          <p:nvPr/>
        </p:nvGrpSpPr>
        <p:grpSpPr>
          <a:xfrm>
            <a:off x="4555354" y="1231508"/>
            <a:ext cx="1453914" cy="1025383"/>
            <a:chOff x="4555354" y="1147552"/>
            <a:chExt cx="1453914" cy="1109340"/>
          </a:xfrm>
        </p:grpSpPr>
        <p:sp>
          <p:nvSpPr>
            <p:cNvPr id="445" name="Rounded Rectangle 12">
              <a:extLst>
                <a:ext uri="{FF2B5EF4-FFF2-40B4-BE49-F238E27FC236}">
                  <a16:creationId xmlns:a16="http://schemas.microsoft.com/office/drawing/2014/main" id="{2F34B05D-8ADD-4C5B-ABB0-B7C6522DDC12}"/>
                </a:ext>
              </a:extLst>
            </p:cNvPr>
            <p:cNvSpPr/>
            <p:nvPr/>
          </p:nvSpPr>
          <p:spPr>
            <a:xfrm>
              <a:off x="4555354" y="1147552"/>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446" name="TextBox 445">
              <a:extLst>
                <a:ext uri="{FF2B5EF4-FFF2-40B4-BE49-F238E27FC236}">
                  <a16:creationId xmlns:a16="http://schemas.microsoft.com/office/drawing/2014/main" id="{B36129F8-ECBE-4B35-9E88-D6C86B79FC18}"/>
                </a:ext>
              </a:extLst>
            </p:cNvPr>
            <p:cNvSpPr txBox="1"/>
            <p:nvPr/>
          </p:nvSpPr>
          <p:spPr>
            <a:xfrm>
              <a:off x="4602483" y="1397398"/>
              <a:ext cx="1359657" cy="674676"/>
            </a:xfrm>
            <a:prstGeom prst="rect">
              <a:avLst/>
            </a:prstGeom>
          </p:spPr>
          <p:txBody>
            <a:bodyPr vert="horz" wrap="square" lIns="89555" tIns="89555" rIns="89555" bIns="89555"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CI</a:t>
              </a:r>
            </a:p>
            <a:p>
              <a:pPr algn="ctr" defTabSz="878201">
                <a:defRPr/>
              </a:pPr>
              <a:r>
                <a:rPr lang="en-US" sz="1100" kern="0" dirty="0">
                  <a:solidFill>
                    <a:prstClr val="white"/>
                  </a:solidFill>
                  <a:latin typeface="Calibri" panose="020F0502020204030204"/>
                  <a:ea typeface="Segoe UI" panose="020B0502040204020203" pitchFamily="34" charset="0"/>
                  <a:cs typeface="Segoe UI" panose="020B0502040204020203" pitchFamily="34" charset="0"/>
                </a:rPr>
                <a:t>Build, Unit &amp; Integration Testing</a:t>
              </a:r>
            </a:p>
          </p:txBody>
        </p:sp>
        <p:pic>
          <p:nvPicPr>
            <p:cNvPr id="402" name="DevOpsPipelines">
              <a:extLst>
                <a:ext uri="{FF2B5EF4-FFF2-40B4-BE49-F238E27FC236}">
                  <a16:creationId xmlns:a16="http://schemas.microsoft.com/office/drawing/2014/main" id="{1CEDE86E-90F2-4270-A64F-25C4CE07B7BE}"/>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639632" y="1186062"/>
              <a:ext cx="298769" cy="298769"/>
            </a:xfrm>
            <a:prstGeom prst="rect">
              <a:avLst/>
            </a:prstGeom>
          </p:spPr>
        </p:pic>
      </p:grpSp>
      <p:sp>
        <p:nvSpPr>
          <p:cNvPr id="15" name="StagingACRLabel">
            <a:extLst>
              <a:ext uri="{FF2B5EF4-FFF2-40B4-BE49-F238E27FC236}">
                <a16:creationId xmlns:a16="http://schemas.microsoft.com/office/drawing/2014/main" id="{52EFB8F2-09E6-476B-A509-C6A692BE0EDB}"/>
              </a:ext>
            </a:extLst>
          </p:cNvPr>
          <p:cNvSpPr/>
          <p:nvPr/>
        </p:nvSpPr>
        <p:spPr>
          <a:xfrm>
            <a:off x="5160978" y="3378260"/>
            <a:ext cx="1415772" cy="261610"/>
          </a:xfrm>
          <a:prstGeom prst="rect">
            <a:avLst/>
          </a:prstGeom>
        </p:spPr>
        <p:txBody>
          <a:bodyPr wrap="none">
            <a:spAutoFit/>
          </a:bodyPr>
          <a:lstStyle/>
          <a:p>
            <a:r>
              <a:rPr lang="en-US" sz="1100" kern="0" dirty="0">
                <a:solidFill>
                  <a:prstClr val="white"/>
                </a:solidFill>
                <a:latin typeface="Calibri" panose="020F0502020204030204"/>
                <a:ea typeface="Segoe UI" panose="020B0502040204020203" pitchFamily="34" charset="0"/>
                <a:cs typeface="Segoe UI" panose="020B0502040204020203" pitchFamily="34" charset="0"/>
              </a:rPr>
              <a:t>Staging/Prod Registry</a:t>
            </a:r>
            <a:endParaRPr lang="en-US" dirty="0"/>
          </a:p>
        </p:txBody>
      </p:sp>
      <p:sp>
        <p:nvSpPr>
          <p:cNvPr id="407" name="Freeform: Shape 406">
            <a:extLst>
              <a:ext uri="{FF2B5EF4-FFF2-40B4-BE49-F238E27FC236}">
                <a16:creationId xmlns:a16="http://schemas.microsoft.com/office/drawing/2014/main" id="{F35E34C7-DDE5-43C4-B29E-3B87A2E95A5B}"/>
              </a:ext>
            </a:extLst>
          </p:cNvPr>
          <p:cNvSpPr/>
          <p:nvPr/>
        </p:nvSpPr>
        <p:spPr>
          <a:xfrm>
            <a:off x="171450" y="3262066"/>
            <a:ext cx="11953875" cy="3467243"/>
          </a:xfrm>
          <a:custGeom>
            <a:avLst/>
            <a:gdLst>
              <a:gd name="connsiteX0" fmla="*/ 3978940 w 11953875"/>
              <a:gd name="connsiteY0" fmla="*/ 0 h 3467243"/>
              <a:gd name="connsiteX1" fmla="*/ 7337363 w 11953875"/>
              <a:gd name="connsiteY1" fmla="*/ 0 h 3467243"/>
              <a:gd name="connsiteX2" fmla="*/ 7337363 w 11953875"/>
              <a:gd name="connsiteY2" fmla="*/ 1525816 h 3467243"/>
              <a:gd name="connsiteX3" fmla="*/ 11953875 w 11953875"/>
              <a:gd name="connsiteY3" fmla="*/ 1525816 h 3467243"/>
              <a:gd name="connsiteX4" fmla="*/ 11953875 w 11953875"/>
              <a:gd name="connsiteY4" fmla="*/ 3467243 h 3467243"/>
              <a:gd name="connsiteX5" fmla="*/ 0 w 11953875"/>
              <a:gd name="connsiteY5" fmla="*/ 3467243 h 3467243"/>
              <a:gd name="connsiteX6" fmla="*/ 0 w 11953875"/>
              <a:gd name="connsiteY6" fmla="*/ 1525816 h 3467243"/>
              <a:gd name="connsiteX7" fmla="*/ 3978940 w 11953875"/>
              <a:gd name="connsiteY7" fmla="*/ 1525816 h 3467243"/>
              <a:gd name="connsiteX0" fmla="*/ 3978940 w 11953875"/>
              <a:gd name="connsiteY0" fmla="*/ 0 h 3467243"/>
              <a:gd name="connsiteX1" fmla="*/ 6905563 w 11953875"/>
              <a:gd name="connsiteY1" fmla="*/ 0 h 3467243"/>
              <a:gd name="connsiteX2" fmla="*/ 7337363 w 11953875"/>
              <a:gd name="connsiteY2" fmla="*/ 1525816 h 3467243"/>
              <a:gd name="connsiteX3" fmla="*/ 11953875 w 11953875"/>
              <a:gd name="connsiteY3" fmla="*/ 1525816 h 3467243"/>
              <a:gd name="connsiteX4" fmla="*/ 11953875 w 11953875"/>
              <a:gd name="connsiteY4" fmla="*/ 3467243 h 3467243"/>
              <a:gd name="connsiteX5" fmla="*/ 0 w 11953875"/>
              <a:gd name="connsiteY5" fmla="*/ 3467243 h 3467243"/>
              <a:gd name="connsiteX6" fmla="*/ 0 w 11953875"/>
              <a:gd name="connsiteY6" fmla="*/ 1525816 h 3467243"/>
              <a:gd name="connsiteX7" fmla="*/ 3978940 w 11953875"/>
              <a:gd name="connsiteY7" fmla="*/ 1525816 h 3467243"/>
              <a:gd name="connsiteX8" fmla="*/ 3978940 w 11953875"/>
              <a:gd name="connsiteY8" fmla="*/ 0 h 3467243"/>
              <a:gd name="connsiteX0" fmla="*/ 3978940 w 11953875"/>
              <a:gd name="connsiteY0" fmla="*/ 0 h 3467243"/>
              <a:gd name="connsiteX1" fmla="*/ 6905563 w 11953875"/>
              <a:gd name="connsiteY1" fmla="*/ 0 h 3467243"/>
              <a:gd name="connsiteX2" fmla="*/ 6927788 w 11953875"/>
              <a:gd name="connsiteY2" fmla="*/ 1528197 h 3467243"/>
              <a:gd name="connsiteX3" fmla="*/ 11953875 w 11953875"/>
              <a:gd name="connsiteY3" fmla="*/ 1525816 h 3467243"/>
              <a:gd name="connsiteX4" fmla="*/ 11953875 w 11953875"/>
              <a:gd name="connsiteY4" fmla="*/ 3467243 h 3467243"/>
              <a:gd name="connsiteX5" fmla="*/ 0 w 11953875"/>
              <a:gd name="connsiteY5" fmla="*/ 3467243 h 3467243"/>
              <a:gd name="connsiteX6" fmla="*/ 0 w 11953875"/>
              <a:gd name="connsiteY6" fmla="*/ 1525816 h 3467243"/>
              <a:gd name="connsiteX7" fmla="*/ 3978940 w 11953875"/>
              <a:gd name="connsiteY7" fmla="*/ 1525816 h 3467243"/>
              <a:gd name="connsiteX8" fmla="*/ 3978940 w 11953875"/>
              <a:gd name="connsiteY8" fmla="*/ 0 h 3467243"/>
              <a:gd name="connsiteX0" fmla="*/ 3978940 w 11953875"/>
              <a:gd name="connsiteY0" fmla="*/ 0 h 3467243"/>
              <a:gd name="connsiteX1" fmla="*/ 6905563 w 11953875"/>
              <a:gd name="connsiteY1" fmla="*/ 0 h 3467243"/>
              <a:gd name="connsiteX2" fmla="*/ 6927788 w 11953875"/>
              <a:gd name="connsiteY2" fmla="*/ 1528197 h 3467243"/>
              <a:gd name="connsiteX3" fmla="*/ 11953875 w 11953875"/>
              <a:gd name="connsiteY3" fmla="*/ 1525816 h 3467243"/>
              <a:gd name="connsiteX4" fmla="*/ 11953875 w 11953875"/>
              <a:gd name="connsiteY4" fmla="*/ 3467243 h 3467243"/>
              <a:gd name="connsiteX5" fmla="*/ 0 w 11953875"/>
              <a:gd name="connsiteY5" fmla="*/ 3467243 h 3467243"/>
              <a:gd name="connsiteX6" fmla="*/ 0 w 11953875"/>
              <a:gd name="connsiteY6" fmla="*/ 1525816 h 3467243"/>
              <a:gd name="connsiteX7" fmla="*/ 4242465 w 11953875"/>
              <a:gd name="connsiteY7" fmla="*/ 1525816 h 3467243"/>
              <a:gd name="connsiteX8" fmla="*/ 3978940 w 11953875"/>
              <a:gd name="connsiteY8" fmla="*/ 0 h 3467243"/>
              <a:gd name="connsiteX0" fmla="*/ 4242465 w 11953875"/>
              <a:gd name="connsiteY0" fmla="*/ 12700 h 3467243"/>
              <a:gd name="connsiteX1" fmla="*/ 6905563 w 11953875"/>
              <a:gd name="connsiteY1" fmla="*/ 0 h 3467243"/>
              <a:gd name="connsiteX2" fmla="*/ 6927788 w 11953875"/>
              <a:gd name="connsiteY2" fmla="*/ 1528197 h 3467243"/>
              <a:gd name="connsiteX3" fmla="*/ 11953875 w 11953875"/>
              <a:gd name="connsiteY3" fmla="*/ 1525816 h 3467243"/>
              <a:gd name="connsiteX4" fmla="*/ 11953875 w 11953875"/>
              <a:gd name="connsiteY4" fmla="*/ 3467243 h 3467243"/>
              <a:gd name="connsiteX5" fmla="*/ 0 w 11953875"/>
              <a:gd name="connsiteY5" fmla="*/ 3467243 h 3467243"/>
              <a:gd name="connsiteX6" fmla="*/ 0 w 11953875"/>
              <a:gd name="connsiteY6" fmla="*/ 1525816 h 3467243"/>
              <a:gd name="connsiteX7" fmla="*/ 4242465 w 11953875"/>
              <a:gd name="connsiteY7" fmla="*/ 1525816 h 3467243"/>
              <a:gd name="connsiteX8" fmla="*/ 4242465 w 11953875"/>
              <a:gd name="connsiteY8" fmla="*/ 12700 h 3467243"/>
              <a:gd name="connsiteX0" fmla="*/ 4239290 w 11953875"/>
              <a:gd name="connsiteY0" fmla="*/ 0 h 3467243"/>
              <a:gd name="connsiteX1" fmla="*/ 6905563 w 11953875"/>
              <a:gd name="connsiteY1" fmla="*/ 0 h 3467243"/>
              <a:gd name="connsiteX2" fmla="*/ 6927788 w 11953875"/>
              <a:gd name="connsiteY2" fmla="*/ 1528197 h 3467243"/>
              <a:gd name="connsiteX3" fmla="*/ 11953875 w 11953875"/>
              <a:gd name="connsiteY3" fmla="*/ 1525816 h 3467243"/>
              <a:gd name="connsiteX4" fmla="*/ 11953875 w 11953875"/>
              <a:gd name="connsiteY4" fmla="*/ 3467243 h 3467243"/>
              <a:gd name="connsiteX5" fmla="*/ 0 w 11953875"/>
              <a:gd name="connsiteY5" fmla="*/ 3467243 h 3467243"/>
              <a:gd name="connsiteX6" fmla="*/ 0 w 11953875"/>
              <a:gd name="connsiteY6" fmla="*/ 1525816 h 3467243"/>
              <a:gd name="connsiteX7" fmla="*/ 4242465 w 11953875"/>
              <a:gd name="connsiteY7" fmla="*/ 1525816 h 3467243"/>
              <a:gd name="connsiteX8" fmla="*/ 4239290 w 11953875"/>
              <a:gd name="connsiteY8" fmla="*/ 0 h 346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53875" h="3467243">
                <a:moveTo>
                  <a:pt x="4239290" y="0"/>
                </a:moveTo>
                <a:lnTo>
                  <a:pt x="6905563" y="0"/>
                </a:lnTo>
                <a:lnTo>
                  <a:pt x="6927788" y="1528197"/>
                </a:lnTo>
                <a:lnTo>
                  <a:pt x="11953875" y="1525816"/>
                </a:lnTo>
                <a:lnTo>
                  <a:pt x="11953875" y="3467243"/>
                </a:lnTo>
                <a:lnTo>
                  <a:pt x="0" y="3467243"/>
                </a:lnTo>
                <a:lnTo>
                  <a:pt x="0" y="1525816"/>
                </a:lnTo>
                <a:lnTo>
                  <a:pt x="4242465" y="1525816"/>
                </a:lnTo>
                <a:cubicBezTo>
                  <a:pt x="4241407" y="1017211"/>
                  <a:pt x="4240348" y="508605"/>
                  <a:pt x="4239290" y="0"/>
                </a:cubicBezTo>
                <a:close/>
              </a:path>
            </a:pathLst>
          </a:custGeom>
          <a:noFill/>
          <a:ln w="57150">
            <a:solidFill>
              <a:srgbClr val="0F78D3"/>
            </a:solidFill>
            <a:prstDash val="dash"/>
            <a:extLst>
              <a:ext uri="{C807C97D-BFC1-408E-A445-0C87EB9F89A2}">
                <ask:lineSketchStyleProps xmlns:ask="http://schemas.microsoft.com/office/drawing/2018/sketchyshapes" sd="1076693586">
                  <a:custGeom>
                    <a:avLst/>
                    <a:gdLst>
                      <a:gd name="connsiteX0" fmla="*/ 3978940 w 11953875"/>
                      <a:gd name="connsiteY0" fmla="*/ 0 h 3467243"/>
                      <a:gd name="connsiteX1" fmla="*/ 4572261 w 11953875"/>
                      <a:gd name="connsiteY1" fmla="*/ 0 h 3467243"/>
                      <a:gd name="connsiteX2" fmla="*/ 5131999 w 11953875"/>
                      <a:gd name="connsiteY2" fmla="*/ 0 h 3467243"/>
                      <a:gd name="connsiteX3" fmla="*/ 5725320 w 11953875"/>
                      <a:gd name="connsiteY3" fmla="*/ 0 h 3467243"/>
                      <a:gd name="connsiteX4" fmla="*/ 6285057 w 11953875"/>
                      <a:gd name="connsiteY4" fmla="*/ 0 h 3467243"/>
                      <a:gd name="connsiteX5" fmla="*/ 6844794 w 11953875"/>
                      <a:gd name="connsiteY5" fmla="*/ 0 h 3467243"/>
                      <a:gd name="connsiteX6" fmla="*/ 7337363 w 11953875"/>
                      <a:gd name="connsiteY6" fmla="*/ 0 h 3467243"/>
                      <a:gd name="connsiteX7" fmla="*/ 7337363 w 11953875"/>
                      <a:gd name="connsiteY7" fmla="*/ 493347 h 3467243"/>
                      <a:gd name="connsiteX8" fmla="*/ 7337363 w 11953875"/>
                      <a:gd name="connsiteY8" fmla="*/ 1001953 h 3467243"/>
                      <a:gd name="connsiteX9" fmla="*/ 7337363 w 11953875"/>
                      <a:gd name="connsiteY9" fmla="*/ 1525816 h 3467243"/>
                      <a:gd name="connsiteX10" fmla="*/ 7868262 w 11953875"/>
                      <a:gd name="connsiteY10" fmla="*/ 1525816 h 3467243"/>
                      <a:gd name="connsiteX11" fmla="*/ 8352996 w 11953875"/>
                      <a:gd name="connsiteY11" fmla="*/ 1525816 h 3467243"/>
                      <a:gd name="connsiteX12" fmla="*/ 9022390 w 11953875"/>
                      <a:gd name="connsiteY12" fmla="*/ 1525816 h 3467243"/>
                      <a:gd name="connsiteX13" fmla="*/ 9599454 w 11953875"/>
                      <a:gd name="connsiteY13" fmla="*/ 1525816 h 3467243"/>
                      <a:gd name="connsiteX14" fmla="*/ 10084188 w 11953875"/>
                      <a:gd name="connsiteY14" fmla="*/ 1525816 h 3467243"/>
                      <a:gd name="connsiteX15" fmla="*/ 10707417 w 11953875"/>
                      <a:gd name="connsiteY15" fmla="*/ 1525816 h 3467243"/>
                      <a:gd name="connsiteX16" fmla="*/ 11238316 w 11953875"/>
                      <a:gd name="connsiteY16" fmla="*/ 1525816 h 3467243"/>
                      <a:gd name="connsiteX17" fmla="*/ 11953875 w 11953875"/>
                      <a:gd name="connsiteY17" fmla="*/ 1525816 h 3467243"/>
                      <a:gd name="connsiteX18" fmla="*/ 11953875 w 11953875"/>
                      <a:gd name="connsiteY18" fmla="*/ 1952930 h 3467243"/>
                      <a:gd name="connsiteX19" fmla="*/ 11953875 w 11953875"/>
                      <a:gd name="connsiteY19" fmla="*/ 2418872 h 3467243"/>
                      <a:gd name="connsiteX20" fmla="*/ 11953875 w 11953875"/>
                      <a:gd name="connsiteY20" fmla="*/ 2865401 h 3467243"/>
                      <a:gd name="connsiteX21" fmla="*/ 11953875 w 11953875"/>
                      <a:gd name="connsiteY21" fmla="*/ 3467243 h 3467243"/>
                      <a:gd name="connsiteX22" fmla="*/ 11117104 w 11953875"/>
                      <a:gd name="connsiteY22" fmla="*/ 3467243 h 3467243"/>
                      <a:gd name="connsiteX23" fmla="*/ 10519410 w 11953875"/>
                      <a:gd name="connsiteY23" fmla="*/ 3467243 h 3467243"/>
                      <a:gd name="connsiteX24" fmla="*/ 10280333 w 11953875"/>
                      <a:gd name="connsiteY24" fmla="*/ 3467243 h 3467243"/>
                      <a:gd name="connsiteX25" fmla="*/ 9443561 w 11953875"/>
                      <a:gd name="connsiteY25" fmla="*/ 3467243 h 3467243"/>
                      <a:gd name="connsiteX26" fmla="*/ 9084945 w 11953875"/>
                      <a:gd name="connsiteY26" fmla="*/ 3467243 h 3467243"/>
                      <a:gd name="connsiteX27" fmla="*/ 8845868 w 11953875"/>
                      <a:gd name="connsiteY27" fmla="*/ 3467243 h 3467243"/>
                      <a:gd name="connsiteX28" fmla="*/ 8606790 w 11953875"/>
                      <a:gd name="connsiteY28" fmla="*/ 3467243 h 3467243"/>
                      <a:gd name="connsiteX29" fmla="*/ 7770019 w 11953875"/>
                      <a:gd name="connsiteY29" fmla="*/ 3467243 h 3467243"/>
                      <a:gd name="connsiteX30" fmla="*/ 7291864 w 11953875"/>
                      <a:gd name="connsiteY30" fmla="*/ 3467243 h 3467243"/>
                      <a:gd name="connsiteX31" fmla="*/ 6574631 w 11953875"/>
                      <a:gd name="connsiteY31" fmla="*/ 3467243 h 3467243"/>
                      <a:gd name="connsiteX32" fmla="*/ 6335554 w 11953875"/>
                      <a:gd name="connsiteY32" fmla="*/ 3467243 h 3467243"/>
                      <a:gd name="connsiteX33" fmla="*/ 5498783 w 11953875"/>
                      <a:gd name="connsiteY33" fmla="*/ 3467243 h 3467243"/>
                      <a:gd name="connsiteX34" fmla="*/ 4901089 w 11953875"/>
                      <a:gd name="connsiteY34" fmla="*/ 3467243 h 3467243"/>
                      <a:gd name="connsiteX35" fmla="*/ 4662011 w 11953875"/>
                      <a:gd name="connsiteY35" fmla="*/ 3467243 h 3467243"/>
                      <a:gd name="connsiteX36" fmla="*/ 3944779 w 11953875"/>
                      <a:gd name="connsiteY36" fmla="*/ 3467243 h 3467243"/>
                      <a:gd name="connsiteX37" fmla="*/ 3466624 w 11953875"/>
                      <a:gd name="connsiteY37" fmla="*/ 3467243 h 3467243"/>
                      <a:gd name="connsiteX38" fmla="*/ 2749391 w 11953875"/>
                      <a:gd name="connsiteY38" fmla="*/ 3467243 h 3467243"/>
                      <a:gd name="connsiteX39" fmla="*/ 2510314 w 11953875"/>
                      <a:gd name="connsiteY39" fmla="*/ 3467243 h 3467243"/>
                      <a:gd name="connsiteX40" fmla="*/ 2271236 w 11953875"/>
                      <a:gd name="connsiteY40" fmla="*/ 3467243 h 3467243"/>
                      <a:gd name="connsiteX41" fmla="*/ 1554004 w 11953875"/>
                      <a:gd name="connsiteY41" fmla="*/ 3467243 h 3467243"/>
                      <a:gd name="connsiteX42" fmla="*/ 1195387 w 11953875"/>
                      <a:gd name="connsiteY42" fmla="*/ 3467243 h 3467243"/>
                      <a:gd name="connsiteX43" fmla="*/ 0 w 11953875"/>
                      <a:gd name="connsiteY43" fmla="*/ 3467243 h 3467243"/>
                      <a:gd name="connsiteX44" fmla="*/ 0 w 11953875"/>
                      <a:gd name="connsiteY44" fmla="*/ 2962472 h 3467243"/>
                      <a:gd name="connsiteX45" fmla="*/ 0 w 11953875"/>
                      <a:gd name="connsiteY45" fmla="*/ 2477115 h 3467243"/>
                      <a:gd name="connsiteX46" fmla="*/ 0 w 11953875"/>
                      <a:gd name="connsiteY46" fmla="*/ 2050001 h 3467243"/>
                      <a:gd name="connsiteX47" fmla="*/ 0 w 11953875"/>
                      <a:gd name="connsiteY47" fmla="*/ 1525816 h 3467243"/>
                      <a:gd name="connsiteX48" fmla="*/ 449052 w 11953875"/>
                      <a:gd name="connsiteY48" fmla="*/ 1525816 h 3467243"/>
                      <a:gd name="connsiteX49" fmla="*/ 898104 w 11953875"/>
                      <a:gd name="connsiteY49" fmla="*/ 1525816 h 3467243"/>
                      <a:gd name="connsiteX50" fmla="*/ 1506313 w 11953875"/>
                      <a:gd name="connsiteY50" fmla="*/ 1525816 h 3467243"/>
                      <a:gd name="connsiteX51" fmla="*/ 2034944 w 11953875"/>
                      <a:gd name="connsiteY51" fmla="*/ 1525816 h 3467243"/>
                      <a:gd name="connsiteX52" fmla="*/ 2682942 w 11953875"/>
                      <a:gd name="connsiteY52" fmla="*/ 1525816 h 3467243"/>
                      <a:gd name="connsiteX53" fmla="*/ 3131994 w 11953875"/>
                      <a:gd name="connsiteY53" fmla="*/ 1525816 h 3467243"/>
                      <a:gd name="connsiteX54" fmla="*/ 3978940 w 11953875"/>
                      <a:gd name="connsiteY54" fmla="*/ 1525816 h 3467243"/>
                      <a:gd name="connsiteX55" fmla="*/ 3978940 w 11953875"/>
                      <a:gd name="connsiteY55" fmla="*/ 1001953 h 3467243"/>
                      <a:gd name="connsiteX56" fmla="*/ 3978940 w 11953875"/>
                      <a:gd name="connsiteY56" fmla="*/ 462831 h 3467243"/>
                      <a:gd name="connsiteX57" fmla="*/ 3978940 w 11953875"/>
                      <a:gd name="connsiteY57" fmla="*/ 0 h 346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953875" h="3467243" extrusionOk="0">
                        <a:moveTo>
                          <a:pt x="3978940" y="0"/>
                        </a:moveTo>
                        <a:cubicBezTo>
                          <a:pt x="4236683" y="-60162"/>
                          <a:pt x="4331392" y="48387"/>
                          <a:pt x="4572261" y="0"/>
                        </a:cubicBezTo>
                        <a:cubicBezTo>
                          <a:pt x="4813130" y="-48387"/>
                          <a:pt x="4890342" y="42987"/>
                          <a:pt x="5131999" y="0"/>
                        </a:cubicBezTo>
                        <a:cubicBezTo>
                          <a:pt x="5373656" y="-42987"/>
                          <a:pt x="5533207" y="69042"/>
                          <a:pt x="5725320" y="0"/>
                        </a:cubicBezTo>
                        <a:cubicBezTo>
                          <a:pt x="5917433" y="-69042"/>
                          <a:pt x="6032016" y="8489"/>
                          <a:pt x="6285057" y="0"/>
                        </a:cubicBezTo>
                        <a:cubicBezTo>
                          <a:pt x="6538098" y="-8489"/>
                          <a:pt x="6573098" y="43197"/>
                          <a:pt x="6844794" y="0"/>
                        </a:cubicBezTo>
                        <a:cubicBezTo>
                          <a:pt x="7116490" y="-43197"/>
                          <a:pt x="7174135" y="35914"/>
                          <a:pt x="7337363" y="0"/>
                        </a:cubicBezTo>
                        <a:cubicBezTo>
                          <a:pt x="7353327" y="126172"/>
                          <a:pt x="7319285" y="303807"/>
                          <a:pt x="7337363" y="493347"/>
                        </a:cubicBezTo>
                        <a:cubicBezTo>
                          <a:pt x="7355441" y="682887"/>
                          <a:pt x="7283453" y="756606"/>
                          <a:pt x="7337363" y="1001953"/>
                        </a:cubicBezTo>
                        <a:cubicBezTo>
                          <a:pt x="7391273" y="1247300"/>
                          <a:pt x="7290723" y="1351129"/>
                          <a:pt x="7337363" y="1525816"/>
                        </a:cubicBezTo>
                        <a:cubicBezTo>
                          <a:pt x="7600096" y="1478935"/>
                          <a:pt x="7724792" y="1564437"/>
                          <a:pt x="7868262" y="1525816"/>
                        </a:cubicBezTo>
                        <a:cubicBezTo>
                          <a:pt x="8011732" y="1487195"/>
                          <a:pt x="8188503" y="1526773"/>
                          <a:pt x="8352996" y="1525816"/>
                        </a:cubicBezTo>
                        <a:cubicBezTo>
                          <a:pt x="8517489" y="1524859"/>
                          <a:pt x="8766421" y="1580649"/>
                          <a:pt x="9022390" y="1525816"/>
                        </a:cubicBezTo>
                        <a:cubicBezTo>
                          <a:pt x="9278359" y="1470983"/>
                          <a:pt x="9456866" y="1571807"/>
                          <a:pt x="9599454" y="1525816"/>
                        </a:cubicBezTo>
                        <a:cubicBezTo>
                          <a:pt x="9742042" y="1479825"/>
                          <a:pt x="9848471" y="1580421"/>
                          <a:pt x="10084188" y="1525816"/>
                        </a:cubicBezTo>
                        <a:cubicBezTo>
                          <a:pt x="10319905" y="1471211"/>
                          <a:pt x="10564699" y="1547903"/>
                          <a:pt x="10707417" y="1525816"/>
                        </a:cubicBezTo>
                        <a:cubicBezTo>
                          <a:pt x="10850135" y="1503729"/>
                          <a:pt x="11021505" y="1547698"/>
                          <a:pt x="11238316" y="1525816"/>
                        </a:cubicBezTo>
                        <a:cubicBezTo>
                          <a:pt x="11455127" y="1503934"/>
                          <a:pt x="11757253" y="1570177"/>
                          <a:pt x="11953875" y="1525816"/>
                        </a:cubicBezTo>
                        <a:cubicBezTo>
                          <a:pt x="12001209" y="1651778"/>
                          <a:pt x="11941347" y="1754606"/>
                          <a:pt x="11953875" y="1952930"/>
                        </a:cubicBezTo>
                        <a:cubicBezTo>
                          <a:pt x="11966403" y="2151254"/>
                          <a:pt x="11931929" y="2301229"/>
                          <a:pt x="11953875" y="2418872"/>
                        </a:cubicBezTo>
                        <a:cubicBezTo>
                          <a:pt x="11975821" y="2536515"/>
                          <a:pt x="11905374" y="2708902"/>
                          <a:pt x="11953875" y="2865401"/>
                        </a:cubicBezTo>
                        <a:cubicBezTo>
                          <a:pt x="12002376" y="3021900"/>
                          <a:pt x="11937935" y="3288011"/>
                          <a:pt x="11953875" y="3467243"/>
                        </a:cubicBezTo>
                        <a:cubicBezTo>
                          <a:pt x="11749004" y="3481755"/>
                          <a:pt x="11319485" y="3408833"/>
                          <a:pt x="11117104" y="3467243"/>
                        </a:cubicBezTo>
                        <a:cubicBezTo>
                          <a:pt x="10914723" y="3525653"/>
                          <a:pt x="10720636" y="3453440"/>
                          <a:pt x="10519410" y="3467243"/>
                        </a:cubicBezTo>
                        <a:cubicBezTo>
                          <a:pt x="10318184" y="3481046"/>
                          <a:pt x="10384495" y="3453036"/>
                          <a:pt x="10280333" y="3467243"/>
                        </a:cubicBezTo>
                        <a:cubicBezTo>
                          <a:pt x="10176171" y="3481450"/>
                          <a:pt x="9693218" y="3461173"/>
                          <a:pt x="9443561" y="3467243"/>
                        </a:cubicBezTo>
                        <a:cubicBezTo>
                          <a:pt x="9193904" y="3473313"/>
                          <a:pt x="9261991" y="3440063"/>
                          <a:pt x="9084945" y="3467243"/>
                        </a:cubicBezTo>
                        <a:cubicBezTo>
                          <a:pt x="8907899" y="3494423"/>
                          <a:pt x="8926687" y="3455003"/>
                          <a:pt x="8845868" y="3467243"/>
                        </a:cubicBezTo>
                        <a:cubicBezTo>
                          <a:pt x="8765049" y="3479483"/>
                          <a:pt x="8720816" y="3453879"/>
                          <a:pt x="8606790" y="3467243"/>
                        </a:cubicBezTo>
                        <a:cubicBezTo>
                          <a:pt x="8492764" y="3480607"/>
                          <a:pt x="8019138" y="3467194"/>
                          <a:pt x="7770019" y="3467243"/>
                        </a:cubicBezTo>
                        <a:cubicBezTo>
                          <a:pt x="7520900" y="3467292"/>
                          <a:pt x="7519780" y="3432299"/>
                          <a:pt x="7291864" y="3467243"/>
                        </a:cubicBezTo>
                        <a:cubicBezTo>
                          <a:pt x="7063949" y="3502187"/>
                          <a:pt x="6770811" y="3417207"/>
                          <a:pt x="6574631" y="3467243"/>
                        </a:cubicBezTo>
                        <a:cubicBezTo>
                          <a:pt x="6378451" y="3517279"/>
                          <a:pt x="6406037" y="3454905"/>
                          <a:pt x="6335554" y="3467243"/>
                        </a:cubicBezTo>
                        <a:cubicBezTo>
                          <a:pt x="6265071" y="3479581"/>
                          <a:pt x="5743816" y="3462730"/>
                          <a:pt x="5498783" y="3467243"/>
                        </a:cubicBezTo>
                        <a:cubicBezTo>
                          <a:pt x="5253750" y="3471756"/>
                          <a:pt x="5172022" y="3445884"/>
                          <a:pt x="4901089" y="3467243"/>
                        </a:cubicBezTo>
                        <a:cubicBezTo>
                          <a:pt x="4630156" y="3488602"/>
                          <a:pt x="4759554" y="3444958"/>
                          <a:pt x="4662011" y="3467243"/>
                        </a:cubicBezTo>
                        <a:cubicBezTo>
                          <a:pt x="4564468" y="3489528"/>
                          <a:pt x="4241292" y="3450647"/>
                          <a:pt x="3944779" y="3467243"/>
                        </a:cubicBezTo>
                        <a:cubicBezTo>
                          <a:pt x="3648266" y="3483839"/>
                          <a:pt x="3601759" y="3449206"/>
                          <a:pt x="3466624" y="3467243"/>
                        </a:cubicBezTo>
                        <a:cubicBezTo>
                          <a:pt x="3331489" y="3485280"/>
                          <a:pt x="2967857" y="3426898"/>
                          <a:pt x="2749391" y="3467243"/>
                        </a:cubicBezTo>
                        <a:cubicBezTo>
                          <a:pt x="2530925" y="3507588"/>
                          <a:pt x="2576662" y="3459100"/>
                          <a:pt x="2510314" y="3467243"/>
                        </a:cubicBezTo>
                        <a:cubicBezTo>
                          <a:pt x="2443966" y="3475386"/>
                          <a:pt x="2328454" y="3444491"/>
                          <a:pt x="2271236" y="3467243"/>
                        </a:cubicBezTo>
                        <a:cubicBezTo>
                          <a:pt x="2214018" y="3489995"/>
                          <a:pt x="1874681" y="3405289"/>
                          <a:pt x="1554004" y="3467243"/>
                        </a:cubicBezTo>
                        <a:cubicBezTo>
                          <a:pt x="1233327" y="3529197"/>
                          <a:pt x="1335445" y="3444019"/>
                          <a:pt x="1195387" y="3467243"/>
                        </a:cubicBezTo>
                        <a:cubicBezTo>
                          <a:pt x="1055329" y="3490467"/>
                          <a:pt x="545344" y="3379477"/>
                          <a:pt x="0" y="3467243"/>
                        </a:cubicBezTo>
                        <a:cubicBezTo>
                          <a:pt x="-42814" y="3260741"/>
                          <a:pt x="57728" y="3081328"/>
                          <a:pt x="0" y="2962472"/>
                        </a:cubicBezTo>
                        <a:cubicBezTo>
                          <a:pt x="-57728" y="2843616"/>
                          <a:pt x="13158" y="2637076"/>
                          <a:pt x="0" y="2477115"/>
                        </a:cubicBezTo>
                        <a:cubicBezTo>
                          <a:pt x="-13158" y="2317154"/>
                          <a:pt x="47990" y="2228595"/>
                          <a:pt x="0" y="2050001"/>
                        </a:cubicBezTo>
                        <a:cubicBezTo>
                          <a:pt x="-47990" y="1871407"/>
                          <a:pt x="59863" y="1774706"/>
                          <a:pt x="0" y="1525816"/>
                        </a:cubicBezTo>
                        <a:cubicBezTo>
                          <a:pt x="110580" y="1519113"/>
                          <a:pt x="336814" y="1574411"/>
                          <a:pt x="449052" y="1525816"/>
                        </a:cubicBezTo>
                        <a:cubicBezTo>
                          <a:pt x="561290" y="1477221"/>
                          <a:pt x="771406" y="1555430"/>
                          <a:pt x="898104" y="1525816"/>
                        </a:cubicBezTo>
                        <a:cubicBezTo>
                          <a:pt x="1024802" y="1496202"/>
                          <a:pt x="1351580" y="1555978"/>
                          <a:pt x="1506313" y="1525816"/>
                        </a:cubicBezTo>
                        <a:cubicBezTo>
                          <a:pt x="1661046" y="1495654"/>
                          <a:pt x="1888346" y="1534127"/>
                          <a:pt x="2034944" y="1525816"/>
                        </a:cubicBezTo>
                        <a:cubicBezTo>
                          <a:pt x="2181542" y="1517505"/>
                          <a:pt x="2547058" y="1552288"/>
                          <a:pt x="2682942" y="1525816"/>
                        </a:cubicBezTo>
                        <a:cubicBezTo>
                          <a:pt x="2818826" y="1499344"/>
                          <a:pt x="2975244" y="1570734"/>
                          <a:pt x="3131994" y="1525816"/>
                        </a:cubicBezTo>
                        <a:cubicBezTo>
                          <a:pt x="3288744" y="1480898"/>
                          <a:pt x="3597466" y="1556795"/>
                          <a:pt x="3978940" y="1525816"/>
                        </a:cubicBezTo>
                        <a:cubicBezTo>
                          <a:pt x="3926684" y="1385145"/>
                          <a:pt x="4007700" y="1185546"/>
                          <a:pt x="3978940" y="1001953"/>
                        </a:cubicBezTo>
                        <a:cubicBezTo>
                          <a:pt x="3950180" y="818360"/>
                          <a:pt x="4031727" y="707005"/>
                          <a:pt x="3978940" y="462831"/>
                        </a:cubicBezTo>
                        <a:cubicBezTo>
                          <a:pt x="3926153" y="218657"/>
                          <a:pt x="4019441" y="121963"/>
                          <a:pt x="397894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56" name="helm-chart" descr="https://ngeor.files.wordpress.com/2017/11/helm-small.png">
            <a:extLst>
              <a:ext uri="{FF2B5EF4-FFF2-40B4-BE49-F238E27FC236}">
                <a16:creationId xmlns:a16="http://schemas.microsoft.com/office/drawing/2014/main" id="{BB5B105E-F27B-48CC-B7D0-1807CE103B5B}"/>
              </a:ext>
            </a:extLst>
          </p:cNvPr>
          <p:cNvPicPr>
            <a:picLocks noChangeAspect="1" noChangeArrowheads="1"/>
          </p:cNvPicPr>
          <p:nvPr/>
        </p:nvPicPr>
        <p:blipFill>
          <a:blip r:embed="rId44" cstate="print">
            <a:lum bright="70000" contrast="-70000"/>
            <a:extLst>
              <a:ext uri="{BEBA8EAE-BF5A-486C-A8C5-ECC9F3942E4B}">
                <a14:imgProps xmlns:a14="http://schemas.microsoft.com/office/drawing/2010/main">
                  <a14:imgLayer r:embed="rId45">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4717148" y="3983475"/>
            <a:ext cx="235852" cy="244519"/>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ACRTasks">
            <a:extLst>
              <a:ext uri="{FF2B5EF4-FFF2-40B4-BE49-F238E27FC236}">
                <a16:creationId xmlns:a16="http://schemas.microsoft.com/office/drawing/2014/main" id="{2E66AD0A-5D5B-429C-B8CF-236D07AE98A8}"/>
              </a:ext>
            </a:extLst>
          </p:cNvPr>
          <p:cNvGrpSpPr/>
          <p:nvPr/>
        </p:nvGrpSpPr>
        <p:grpSpPr>
          <a:xfrm>
            <a:off x="4567240" y="3717646"/>
            <a:ext cx="529889" cy="857844"/>
            <a:chOff x="4567240" y="3717646"/>
            <a:chExt cx="529889" cy="857844"/>
          </a:xfrm>
        </p:grpSpPr>
        <p:sp>
          <p:nvSpPr>
            <p:cNvPr id="472" name="Rectangle 471">
              <a:extLst>
                <a:ext uri="{FF2B5EF4-FFF2-40B4-BE49-F238E27FC236}">
                  <a16:creationId xmlns:a16="http://schemas.microsoft.com/office/drawing/2014/main" id="{F0A3F93C-E9AC-4992-AAE3-4E9EE076F99F}"/>
                </a:ext>
              </a:extLst>
            </p:cNvPr>
            <p:cNvSpPr/>
            <p:nvPr/>
          </p:nvSpPr>
          <p:spPr>
            <a:xfrm>
              <a:off x="4567240" y="4175380"/>
              <a:ext cx="529889" cy="400110"/>
            </a:xfrm>
            <a:prstGeom prst="rect">
              <a:avLst/>
            </a:prstGeom>
          </p:spPr>
          <p:txBody>
            <a:bodyPr wrap="square">
              <a:spAutoFit/>
            </a:bodyPr>
            <a:lstStyle/>
            <a:p>
              <a:pPr algn="ctr" defTabSz="895848">
                <a:defRPr/>
              </a:pPr>
              <a:r>
                <a:rPr lang="en-US" sz="1000" kern="0" dirty="0">
                  <a:solidFill>
                    <a:srgbClr val="FFFFFF"/>
                  </a:solidFill>
                  <a:latin typeface="Calibri" panose="020F0502020204030204"/>
                  <a:ea typeface="Segoe UI" panose="020B0502040204020203" pitchFamily="34" charset="0"/>
                  <a:cs typeface="Segoe UI" panose="020B0502040204020203" pitchFamily="34" charset="0"/>
                </a:rPr>
                <a:t>ACR</a:t>
              </a:r>
              <a:br>
                <a:rPr lang="en-US" sz="1000" kern="0" dirty="0">
                  <a:solidFill>
                    <a:srgbClr val="FFFFFF"/>
                  </a:solidFill>
                  <a:latin typeface="Calibri" panose="020F0502020204030204"/>
                  <a:ea typeface="Segoe UI" panose="020B0502040204020203" pitchFamily="34" charset="0"/>
                  <a:cs typeface="Segoe UI" panose="020B0502040204020203" pitchFamily="34" charset="0"/>
                </a:rPr>
              </a:br>
              <a:r>
                <a:rPr lang="en-US" sz="1000" kern="0" dirty="0">
                  <a:solidFill>
                    <a:srgbClr val="FFFFFF"/>
                  </a:solidFill>
                  <a:latin typeface="Calibri" panose="020F0502020204030204"/>
                  <a:ea typeface="Segoe UI" panose="020B0502040204020203" pitchFamily="34" charset="0"/>
                  <a:cs typeface="Segoe UI" panose="020B0502040204020203" pitchFamily="34" charset="0"/>
                </a:rPr>
                <a:t>Tasks</a:t>
              </a:r>
            </a:p>
          </p:txBody>
        </p:sp>
        <p:pic>
          <p:nvPicPr>
            <p:cNvPr id="100" name="ACR Task">
              <a:extLst>
                <a:ext uri="{FF2B5EF4-FFF2-40B4-BE49-F238E27FC236}">
                  <a16:creationId xmlns:a16="http://schemas.microsoft.com/office/drawing/2014/main" id="{BE8D4BE8-6D3E-4E92-8C04-26435204DB4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4604868" y="3717646"/>
              <a:ext cx="456610" cy="497937"/>
            </a:xfrm>
            <a:prstGeom prst="rect">
              <a:avLst/>
            </a:prstGeom>
          </p:spPr>
        </p:pic>
      </p:grpSp>
      <p:sp>
        <p:nvSpPr>
          <p:cNvPr id="484" name="ArtifactScanning-Bubble">
            <a:extLst>
              <a:ext uri="{FF2B5EF4-FFF2-40B4-BE49-F238E27FC236}">
                <a16:creationId xmlns:a16="http://schemas.microsoft.com/office/drawing/2014/main" id="{38659134-77D9-4AF8-A535-D5325F5094B6}"/>
              </a:ext>
            </a:extLst>
          </p:cNvPr>
          <p:cNvSpPr/>
          <p:nvPr/>
        </p:nvSpPr>
        <p:spPr>
          <a:xfrm>
            <a:off x="7902322" y="3838684"/>
            <a:ext cx="1387639" cy="418568"/>
          </a:xfrm>
          <a:prstGeom prst="wedgeRectCallout">
            <a:avLst>
              <a:gd name="adj1" fmla="val -77047"/>
              <a:gd name="adj2" fmla="val -19370"/>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201">
              <a:defRPr/>
            </a:pPr>
            <a:r>
              <a:rPr lang="en-US" sz="1200" kern="0" dirty="0">
                <a:solidFill>
                  <a:prstClr val="white"/>
                </a:solidFill>
                <a:latin typeface="Calibri" panose="020F0502020204030204"/>
              </a:rPr>
              <a:t>Artifact </a:t>
            </a:r>
            <a:br>
              <a:rPr lang="en-US" sz="1200" kern="0" dirty="0">
                <a:solidFill>
                  <a:prstClr val="white"/>
                </a:solidFill>
                <a:latin typeface="Calibri" panose="020F0502020204030204"/>
              </a:rPr>
            </a:br>
            <a:r>
              <a:rPr lang="en-US" sz="1200" kern="0" dirty="0">
                <a:solidFill>
                  <a:prstClr val="white"/>
                </a:solidFill>
                <a:latin typeface="Calibri" panose="020F0502020204030204"/>
              </a:rPr>
              <a:t>Security Scanning</a:t>
            </a:r>
            <a:endParaRPr lang="en-US" sz="1200" b="1" i="1" kern="0" dirty="0">
              <a:solidFill>
                <a:srgbClr val="FFC000"/>
              </a:solidFill>
              <a:latin typeface="Calibri" panose="020F0502020204030204"/>
            </a:endParaRPr>
          </a:p>
        </p:txBody>
      </p:sp>
      <p:pic>
        <p:nvPicPr>
          <p:cNvPr id="532" name="Test-Fail">
            <a:extLst>
              <a:ext uri="{FF2B5EF4-FFF2-40B4-BE49-F238E27FC236}">
                <a16:creationId xmlns:a16="http://schemas.microsoft.com/office/drawing/2014/main" id="{4329AD81-A2FE-4682-962C-EDB6F7C23C7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flipV="1">
            <a:off x="7571416" y="3662696"/>
            <a:ext cx="269823" cy="269823"/>
          </a:xfrm>
          <a:prstGeom prst="rect">
            <a:avLst/>
          </a:prstGeom>
        </p:spPr>
      </p:pic>
      <p:pic>
        <p:nvPicPr>
          <p:cNvPr id="533" name="Test-Pass">
            <a:extLst>
              <a:ext uri="{FF2B5EF4-FFF2-40B4-BE49-F238E27FC236}">
                <a16:creationId xmlns:a16="http://schemas.microsoft.com/office/drawing/2014/main" id="{0E5CF9D0-8B49-4ECF-8CC5-2E23B7195ED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7571416" y="3962949"/>
            <a:ext cx="269823" cy="269823"/>
          </a:xfrm>
          <a:prstGeom prst="rect">
            <a:avLst/>
          </a:prstGeom>
        </p:spPr>
      </p:pic>
    </p:spTree>
    <p:custDataLst>
      <p:tags r:id="rId1"/>
    </p:custDataLst>
    <p:extLst>
      <p:ext uri="{BB962C8B-B14F-4D97-AF65-F5344CB8AC3E}">
        <p14:creationId xmlns:p14="http://schemas.microsoft.com/office/powerpoint/2010/main" val="1893682643"/>
      </p:ext>
    </p:extLst>
  </p:cSld>
  <p:clrMapOvr>
    <a:masterClrMapping/>
  </p:clrMapOvr>
  <mc:AlternateContent xmlns:mc="http://schemas.openxmlformats.org/markup-compatibility/2006" xmlns:p14="http://schemas.microsoft.com/office/powerpoint/2010/main">
    <mc:Choice Requires="p14">
      <p:transition spd="med" p14:dur="700" advTm="28817">
        <p:fade/>
      </p:transition>
    </mc:Choice>
    <mc:Fallback xmlns="">
      <p:transition spd="med" advTm="288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7"/>
                                        </p:tgtEl>
                                        <p:attrNameLst>
                                          <p:attrName>style.visibility</p:attrName>
                                        </p:attrNameLst>
                                      </p:cBhvr>
                                      <p:to>
                                        <p:strVal val="visible"/>
                                      </p:to>
                                    </p:set>
                                    <p:animEffect transition="in" filter="fade">
                                      <p:cBhvr>
                                        <p:cTn id="7" dur="500"/>
                                        <p:tgtEl>
                                          <p:spTgt spid="4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par>
                                <p:cTn id="13" presetID="12" presetClass="entr" presetSubtype="8" repeatCount="2000" fill="hold" nodeType="withEffect">
                                  <p:stCondLst>
                                    <p:cond delay="0"/>
                                  </p:stCondLst>
                                  <p:childTnLst>
                                    <p:set>
                                      <p:cBhvr>
                                        <p:cTn id="14" dur="1" fill="hold">
                                          <p:stCondLst>
                                            <p:cond delay="0"/>
                                          </p:stCondLst>
                                        </p:cTn>
                                        <p:tgtEl>
                                          <p:spTgt spid="271"/>
                                        </p:tgtEl>
                                        <p:attrNameLst>
                                          <p:attrName>style.visibility</p:attrName>
                                        </p:attrNameLst>
                                      </p:cBhvr>
                                      <p:to>
                                        <p:strVal val="visible"/>
                                      </p:to>
                                    </p:set>
                                    <p:anim calcmode="lin" valueType="num">
                                      <p:cBhvr additive="base">
                                        <p:cTn id="15" dur="1500"/>
                                        <p:tgtEl>
                                          <p:spTgt spid="271"/>
                                        </p:tgtEl>
                                        <p:attrNameLst>
                                          <p:attrName>ppt_x</p:attrName>
                                        </p:attrNameLst>
                                      </p:cBhvr>
                                      <p:tavLst>
                                        <p:tav tm="0">
                                          <p:val>
                                            <p:strVal val="#ppt_x-#ppt_w*1.125000"/>
                                          </p:val>
                                        </p:tav>
                                        <p:tav tm="100000">
                                          <p:val>
                                            <p:strVal val="#ppt_x"/>
                                          </p:val>
                                        </p:tav>
                                      </p:tavLst>
                                    </p:anim>
                                    <p:animEffect transition="in" filter="wipe(right)">
                                      <p:cBhvr>
                                        <p:cTn id="16" dur="1500"/>
                                        <p:tgtEl>
                                          <p:spTgt spid="27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34"/>
                                        </p:tgtEl>
                                        <p:attrNameLst>
                                          <p:attrName>style.visibility</p:attrName>
                                        </p:attrNameLst>
                                      </p:cBhvr>
                                      <p:to>
                                        <p:strVal val="visible"/>
                                      </p:to>
                                    </p:set>
                                    <p:animEffect transition="in" filter="wipe(left)">
                                      <p:cBhvr>
                                        <p:cTn id="21" dur="500"/>
                                        <p:tgtEl>
                                          <p:spTgt spid="634"/>
                                        </p:tgtEl>
                                      </p:cBhvr>
                                    </p:animEffect>
                                  </p:childTnLst>
                                </p:cTn>
                              </p:par>
                              <p:par>
                                <p:cTn id="22" presetID="42" presetClass="path" presetSubtype="0" accel="50000" decel="50000" fill="hold" nodeType="withEffect">
                                  <p:stCondLst>
                                    <p:cond delay="0"/>
                                  </p:stCondLst>
                                  <p:childTnLst>
                                    <p:animMotion origin="layout" path="M 2.08333E-6 -1.85185E-6 L 0.22474 -0.19884 " pathEditMode="relative" rAng="0" ptsTypes="AA">
                                      <p:cBhvr>
                                        <p:cTn id="23" dur="2000" fill="hold"/>
                                        <p:tgtEl>
                                          <p:spTgt spid="660"/>
                                        </p:tgtEl>
                                        <p:attrNameLst>
                                          <p:attrName>ppt_x</p:attrName>
                                          <p:attrName>ppt_y</p:attrName>
                                        </p:attrNameLst>
                                      </p:cBhvr>
                                      <p:rCtr x="11536" y="-9537"/>
                                    </p:animMotion>
                                  </p:childTnLst>
                                </p:cTn>
                              </p:par>
                              <p:par>
                                <p:cTn id="24" presetID="53" presetClass="exit" presetSubtype="32" fill="hold" nodeType="withEffect">
                                  <p:stCondLst>
                                    <p:cond delay="1400"/>
                                  </p:stCondLst>
                                  <p:childTnLst>
                                    <p:anim calcmode="lin" valueType="num">
                                      <p:cBhvr>
                                        <p:cTn id="25" dur="750"/>
                                        <p:tgtEl>
                                          <p:spTgt spid="660"/>
                                        </p:tgtEl>
                                        <p:attrNameLst>
                                          <p:attrName>ppt_w</p:attrName>
                                        </p:attrNameLst>
                                      </p:cBhvr>
                                      <p:tavLst>
                                        <p:tav tm="0">
                                          <p:val>
                                            <p:strVal val="ppt_w"/>
                                          </p:val>
                                        </p:tav>
                                        <p:tav tm="100000">
                                          <p:val>
                                            <p:fltVal val="0"/>
                                          </p:val>
                                        </p:tav>
                                      </p:tavLst>
                                    </p:anim>
                                    <p:anim calcmode="lin" valueType="num">
                                      <p:cBhvr>
                                        <p:cTn id="26" dur="750"/>
                                        <p:tgtEl>
                                          <p:spTgt spid="660"/>
                                        </p:tgtEl>
                                        <p:attrNameLst>
                                          <p:attrName>ppt_h</p:attrName>
                                        </p:attrNameLst>
                                      </p:cBhvr>
                                      <p:tavLst>
                                        <p:tav tm="0">
                                          <p:val>
                                            <p:strVal val="ppt_h"/>
                                          </p:val>
                                        </p:tav>
                                        <p:tav tm="100000">
                                          <p:val>
                                            <p:fltVal val="0"/>
                                          </p:val>
                                        </p:tav>
                                      </p:tavLst>
                                    </p:anim>
                                    <p:animEffect transition="out" filter="fade">
                                      <p:cBhvr>
                                        <p:cTn id="27" dur="750"/>
                                        <p:tgtEl>
                                          <p:spTgt spid="660"/>
                                        </p:tgtEl>
                                      </p:cBhvr>
                                    </p:animEffect>
                                    <p:set>
                                      <p:cBhvr>
                                        <p:cTn id="28" dur="1" fill="hold">
                                          <p:stCondLst>
                                            <p:cond delay="749"/>
                                          </p:stCondLst>
                                        </p:cTn>
                                        <p:tgtEl>
                                          <p:spTgt spid="660"/>
                                        </p:tgtEl>
                                        <p:attrNameLst>
                                          <p:attrName>style.visibility</p:attrName>
                                        </p:attrNameLst>
                                      </p:cBhvr>
                                      <p:to>
                                        <p:strVal val="hidden"/>
                                      </p:to>
                                    </p:set>
                                  </p:childTnLst>
                                </p:cTn>
                              </p:par>
                              <p:par>
                                <p:cTn id="29" presetID="0" presetClass="path" presetSubtype="0" accel="50000" decel="50000" fill="hold" nodeType="withEffect">
                                  <p:stCondLst>
                                    <p:cond delay="0"/>
                                  </p:stCondLst>
                                  <p:childTnLst>
                                    <p:animMotion origin="layout" path="M 5E-6 -1.85185E-6 C 0.07292 -0.08287 0.11889 -0.23912 0.21876 -0.24861 C 0.31876 -0.25833 0.47266 -0.12129 0.59961 -0.05741 " pathEditMode="relative" rAng="0" ptsTypes="AAA">
                                      <p:cBhvr>
                                        <p:cTn id="30" dur="3500" fill="hold"/>
                                        <p:tgtEl>
                                          <p:spTgt spid="659"/>
                                        </p:tgtEl>
                                        <p:attrNameLst>
                                          <p:attrName>ppt_x</p:attrName>
                                          <p:attrName>ppt_y</p:attrName>
                                        </p:attrNameLst>
                                      </p:cBhvr>
                                      <p:rCtr x="29974" y="-12454"/>
                                    </p:animMotion>
                                  </p:childTnLst>
                                </p:cTn>
                              </p:par>
                              <p:par>
                                <p:cTn id="31" presetID="22" presetClass="entr" presetSubtype="8" fill="hold" nodeType="withEffect">
                                  <p:stCondLst>
                                    <p:cond delay="1000"/>
                                  </p:stCondLst>
                                  <p:childTnLst>
                                    <p:set>
                                      <p:cBhvr>
                                        <p:cTn id="32" dur="1" fill="hold">
                                          <p:stCondLst>
                                            <p:cond delay="0"/>
                                          </p:stCondLst>
                                        </p:cTn>
                                        <p:tgtEl>
                                          <p:spTgt spid="633"/>
                                        </p:tgtEl>
                                        <p:attrNameLst>
                                          <p:attrName>style.visibility</p:attrName>
                                        </p:attrNameLst>
                                      </p:cBhvr>
                                      <p:to>
                                        <p:strVal val="visible"/>
                                      </p:to>
                                    </p:set>
                                    <p:animEffect transition="in" filter="wipe(left)">
                                      <p:cBhvr>
                                        <p:cTn id="33" dur="2400"/>
                                        <p:tgtEl>
                                          <p:spTgt spid="633"/>
                                        </p:tgtEl>
                                      </p:cBhvr>
                                    </p:animEffect>
                                  </p:childTnLst>
                                </p:cTn>
                              </p:par>
                              <p:par>
                                <p:cTn id="34" presetID="53" presetClass="exit" presetSubtype="32" fill="hold" nodeType="withEffect">
                                  <p:stCondLst>
                                    <p:cond delay="3000"/>
                                  </p:stCondLst>
                                  <p:childTnLst>
                                    <p:anim calcmode="lin" valueType="num">
                                      <p:cBhvr>
                                        <p:cTn id="35" dur="750"/>
                                        <p:tgtEl>
                                          <p:spTgt spid="659"/>
                                        </p:tgtEl>
                                        <p:attrNameLst>
                                          <p:attrName>ppt_w</p:attrName>
                                        </p:attrNameLst>
                                      </p:cBhvr>
                                      <p:tavLst>
                                        <p:tav tm="0">
                                          <p:val>
                                            <p:strVal val="ppt_w"/>
                                          </p:val>
                                        </p:tav>
                                        <p:tav tm="100000">
                                          <p:val>
                                            <p:fltVal val="0"/>
                                          </p:val>
                                        </p:tav>
                                      </p:tavLst>
                                    </p:anim>
                                    <p:anim calcmode="lin" valueType="num">
                                      <p:cBhvr>
                                        <p:cTn id="36" dur="750"/>
                                        <p:tgtEl>
                                          <p:spTgt spid="659"/>
                                        </p:tgtEl>
                                        <p:attrNameLst>
                                          <p:attrName>ppt_h</p:attrName>
                                        </p:attrNameLst>
                                      </p:cBhvr>
                                      <p:tavLst>
                                        <p:tav tm="0">
                                          <p:val>
                                            <p:strVal val="ppt_h"/>
                                          </p:val>
                                        </p:tav>
                                        <p:tav tm="100000">
                                          <p:val>
                                            <p:fltVal val="0"/>
                                          </p:val>
                                        </p:tav>
                                      </p:tavLst>
                                    </p:anim>
                                    <p:animEffect transition="out" filter="fade">
                                      <p:cBhvr>
                                        <p:cTn id="37" dur="750"/>
                                        <p:tgtEl>
                                          <p:spTgt spid="659"/>
                                        </p:tgtEl>
                                      </p:cBhvr>
                                    </p:animEffect>
                                    <p:set>
                                      <p:cBhvr>
                                        <p:cTn id="38" dur="1" fill="hold">
                                          <p:stCondLst>
                                            <p:cond delay="749"/>
                                          </p:stCondLst>
                                        </p:cTn>
                                        <p:tgtEl>
                                          <p:spTgt spid="659"/>
                                        </p:tgtEl>
                                        <p:attrNameLst>
                                          <p:attrName>style.visibility</p:attrName>
                                        </p:attrNameLst>
                                      </p:cBhvr>
                                      <p:to>
                                        <p:strVal val="hidden"/>
                                      </p:to>
                                    </p:set>
                                  </p:childTnLst>
                                </p:cTn>
                              </p:par>
                              <p:par>
                                <p:cTn id="39" presetID="42" presetClass="path" presetSubtype="0" accel="50000" decel="50000" fill="hold" nodeType="withEffect">
                                  <p:stCondLst>
                                    <p:cond delay="1500"/>
                                  </p:stCondLst>
                                  <p:childTnLst>
                                    <p:animMotion origin="layout" path="M 2.5E-6 7.40741E-7 L 0.38008 0.20903 " pathEditMode="relative" rAng="0" ptsTypes="AA">
                                      <p:cBhvr>
                                        <p:cTn id="40" dur="2000" fill="hold"/>
                                        <p:tgtEl>
                                          <p:spTgt spid="649"/>
                                        </p:tgtEl>
                                        <p:attrNameLst>
                                          <p:attrName>ppt_x</p:attrName>
                                          <p:attrName>ppt_y</p:attrName>
                                        </p:attrNameLst>
                                      </p:cBhvr>
                                      <p:rCtr x="18997" y="10440"/>
                                    </p:animMotion>
                                  </p:childTnLst>
                                </p:cTn>
                              </p:par>
                              <p:par>
                                <p:cTn id="41" presetID="9" presetClass="exit" presetSubtype="0" fill="hold" nodeType="withEffect">
                                  <p:stCondLst>
                                    <p:cond delay="3100"/>
                                  </p:stCondLst>
                                  <p:childTnLst>
                                    <p:animEffect transition="out" filter="dissolve">
                                      <p:cBhvr>
                                        <p:cTn id="42" dur="500"/>
                                        <p:tgtEl>
                                          <p:spTgt spid="649"/>
                                        </p:tgtEl>
                                      </p:cBhvr>
                                    </p:animEffect>
                                    <p:set>
                                      <p:cBhvr>
                                        <p:cTn id="43" dur="1" fill="hold">
                                          <p:stCondLst>
                                            <p:cond delay="499"/>
                                          </p:stCondLst>
                                        </p:cTn>
                                        <p:tgtEl>
                                          <p:spTgt spid="64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407"/>
                                        </p:tgtEl>
                                      </p:cBhvr>
                                    </p:animEffect>
                                    <p:set>
                                      <p:cBhvr>
                                        <p:cTn id="48" dur="1" fill="hold">
                                          <p:stCondLst>
                                            <p:cond delay="499"/>
                                          </p:stCondLst>
                                        </p:cTn>
                                        <p:tgtEl>
                                          <p:spTgt spid="407"/>
                                        </p:tgtEl>
                                        <p:attrNameLst>
                                          <p:attrName>style.visibility</p:attrName>
                                        </p:attrNameLst>
                                      </p:cBhvr>
                                      <p:to>
                                        <p:strVal val="hidden"/>
                                      </p:to>
                                    </p:set>
                                  </p:childTnLst>
                                </p:cTn>
                              </p:par>
                              <p:par>
                                <p:cTn id="49" presetID="9" presetClass="exit" presetSubtype="0" fill="hold" nodeType="withEffect">
                                  <p:stCondLst>
                                    <p:cond delay="0"/>
                                  </p:stCondLst>
                                  <p:childTnLst>
                                    <p:animEffect transition="out" filter="dissolve">
                                      <p:cBhvr>
                                        <p:cTn id="50" dur="500"/>
                                        <p:tgtEl>
                                          <p:spTgt spid="634"/>
                                        </p:tgtEl>
                                      </p:cBhvr>
                                    </p:animEffect>
                                    <p:set>
                                      <p:cBhvr>
                                        <p:cTn id="51" dur="1" fill="hold">
                                          <p:stCondLst>
                                            <p:cond delay="499"/>
                                          </p:stCondLst>
                                        </p:cTn>
                                        <p:tgtEl>
                                          <p:spTgt spid="634"/>
                                        </p:tgtEl>
                                        <p:attrNameLst>
                                          <p:attrName>style.visibility</p:attrName>
                                        </p:attrNameLst>
                                      </p:cBhvr>
                                      <p:to>
                                        <p:strVal val="hidden"/>
                                      </p:to>
                                    </p:set>
                                  </p:childTnLst>
                                </p:cTn>
                              </p:par>
                              <p:par>
                                <p:cTn id="52" presetID="9" presetClass="exit" presetSubtype="0" fill="hold" nodeType="withEffect">
                                  <p:stCondLst>
                                    <p:cond delay="0"/>
                                  </p:stCondLst>
                                  <p:childTnLst>
                                    <p:animEffect transition="out" filter="dissolve">
                                      <p:cBhvr>
                                        <p:cTn id="53" dur="500"/>
                                        <p:tgtEl>
                                          <p:spTgt spid="633"/>
                                        </p:tgtEl>
                                      </p:cBhvr>
                                    </p:animEffect>
                                    <p:set>
                                      <p:cBhvr>
                                        <p:cTn id="54" dur="1" fill="hold">
                                          <p:stCondLst>
                                            <p:cond delay="499"/>
                                          </p:stCondLst>
                                        </p:cTn>
                                        <p:tgtEl>
                                          <p:spTgt spid="633"/>
                                        </p:tgtEl>
                                        <p:attrNameLst>
                                          <p:attrName>style.visibility</p:attrName>
                                        </p:attrNameLst>
                                      </p:cBhvr>
                                      <p:to>
                                        <p:strVal val="hidden"/>
                                      </p:to>
                                    </p:set>
                                  </p:childTnLst>
                                </p:cTn>
                              </p:par>
                              <p:par>
                                <p:cTn id="55" presetID="22" presetClass="entr" presetSubtype="8"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wipe(left)">
                                      <p:cBhvr>
                                        <p:cTn id="57" dur="500"/>
                                        <p:tgtEl>
                                          <p:spTgt spid="62"/>
                                        </p:tgtEl>
                                      </p:cBhvr>
                                    </p:animEffect>
                                  </p:childTnLst>
                                </p:cTn>
                              </p:par>
                            </p:childTnLst>
                          </p:cTn>
                        </p:par>
                        <p:par>
                          <p:cTn id="58" fill="hold">
                            <p:stCondLst>
                              <p:cond delay="500"/>
                            </p:stCondLst>
                            <p:childTnLst>
                              <p:par>
                                <p:cTn id="59" presetID="12" presetClass="entr" presetSubtype="4" fill="hold" grpId="0" nodeType="afterEffect">
                                  <p:stCondLst>
                                    <p:cond delay="0"/>
                                  </p:stCondLst>
                                  <p:childTnLst>
                                    <p:set>
                                      <p:cBhvr>
                                        <p:cTn id="60" dur="1" fill="hold">
                                          <p:stCondLst>
                                            <p:cond delay="0"/>
                                          </p:stCondLst>
                                        </p:cTn>
                                        <p:tgtEl>
                                          <p:spTgt spid="191"/>
                                        </p:tgtEl>
                                        <p:attrNameLst>
                                          <p:attrName>style.visibility</p:attrName>
                                        </p:attrNameLst>
                                      </p:cBhvr>
                                      <p:to>
                                        <p:strVal val="visible"/>
                                      </p:to>
                                    </p:set>
                                    <p:anim calcmode="lin" valueType="num">
                                      <p:cBhvr additive="base">
                                        <p:cTn id="61" dur="500"/>
                                        <p:tgtEl>
                                          <p:spTgt spid="191"/>
                                        </p:tgtEl>
                                        <p:attrNameLst>
                                          <p:attrName>ppt_y</p:attrName>
                                        </p:attrNameLst>
                                      </p:cBhvr>
                                      <p:tavLst>
                                        <p:tav tm="0">
                                          <p:val>
                                            <p:strVal val="#ppt_y+#ppt_h*1.125000"/>
                                          </p:val>
                                        </p:tav>
                                        <p:tav tm="100000">
                                          <p:val>
                                            <p:strVal val="#ppt_y"/>
                                          </p:val>
                                        </p:tav>
                                      </p:tavLst>
                                    </p:anim>
                                    <p:animEffect transition="in" filter="wipe(up)">
                                      <p:cBhvr>
                                        <p:cTn id="62" dur="500"/>
                                        <p:tgtEl>
                                          <p:spTgt spid="191"/>
                                        </p:tgtEl>
                                      </p:cBhvr>
                                    </p:animEffect>
                                  </p:childTnLst>
                                </p:cTn>
                              </p:par>
                            </p:childTnLst>
                          </p:cTn>
                        </p:par>
                        <p:par>
                          <p:cTn id="63" fill="hold">
                            <p:stCondLst>
                              <p:cond delay="1000"/>
                            </p:stCondLst>
                            <p:childTnLst>
                              <p:par>
                                <p:cTn id="64" presetID="42" presetClass="path" presetSubtype="0" accel="50000" decel="50000" fill="hold" nodeType="afterEffect">
                                  <p:stCondLst>
                                    <p:cond delay="0"/>
                                  </p:stCondLst>
                                  <p:childTnLst>
                                    <p:animMotion origin="layout" path="M -1.04167E-6 1.11022E-16 L 0.02123 -0.47824 " pathEditMode="relative" rAng="0" ptsTypes="AA">
                                      <p:cBhvr>
                                        <p:cTn id="65" dur="2000" fill="hold"/>
                                        <p:tgtEl>
                                          <p:spTgt spid="181"/>
                                        </p:tgtEl>
                                        <p:attrNameLst>
                                          <p:attrName>ppt_x</p:attrName>
                                          <p:attrName>ppt_y</p:attrName>
                                        </p:attrNameLst>
                                      </p:cBhvr>
                                      <p:rCtr x="1055" y="-23912"/>
                                    </p:animMotion>
                                  </p:childTnLst>
                                </p:cTn>
                              </p:par>
                              <p:par>
                                <p:cTn id="66" presetID="42" presetClass="path" presetSubtype="0" accel="50000" decel="50000" fill="hold" nodeType="withEffect">
                                  <p:stCondLst>
                                    <p:cond delay="500"/>
                                  </p:stCondLst>
                                  <p:childTnLst>
                                    <p:animMotion origin="layout" path="M -4.16667E-7 3.7037E-7 L -0.00286 -0.47546 " pathEditMode="relative" rAng="0" ptsTypes="AA">
                                      <p:cBhvr>
                                        <p:cTn id="67" dur="2000" fill="hold"/>
                                        <p:tgtEl>
                                          <p:spTgt spid="159"/>
                                        </p:tgtEl>
                                        <p:attrNameLst>
                                          <p:attrName>ppt_x</p:attrName>
                                          <p:attrName>ppt_y</p:attrName>
                                        </p:attrNameLst>
                                      </p:cBhvr>
                                      <p:rCtr x="-143" y="-23773"/>
                                    </p:animMotion>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2" nodeType="clickEffect">
                                  <p:stCondLst>
                                    <p:cond delay="0"/>
                                  </p:stCondLst>
                                  <p:childTnLst>
                                    <p:set>
                                      <p:cBhvr>
                                        <p:cTn id="71" dur="1" fill="hold">
                                          <p:stCondLst>
                                            <p:cond delay="0"/>
                                          </p:stCondLst>
                                        </p:cTn>
                                        <p:tgtEl>
                                          <p:spTgt spid="314"/>
                                        </p:tgtEl>
                                        <p:attrNameLst>
                                          <p:attrName>style.visibility</p:attrName>
                                        </p:attrNameLst>
                                      </p:cBhvr>
                                      <p:to>
                                        <p:strVal val="visible"/>
                                      </p:to>
                                    </p:set>
                                    <p:animEffect transition="in" filter="dissolve">
                                      <p:cBhvr>
                                        <p:cTn id="72" dur="500"/>
                                        <p:tgtEl>
                                          <p:spTgt spid="314"/>
                                        </p:tgtEl>
                                      </p:cBhvr>
                                    </p:animEffect>
                                  </p:childTnLst>
                                </p:cTn>
                              </p:par>
                              <p:par>
                                <p:cTn id="73" presetID="32" presetClass="emph" presetSubtype="0" fill="hold" grpId="0" nodeType="withEffect">
                                  <p:stCondLst>
                                    <p:cond delay="0"/>
                                  </p:stCondLst>
                                  <p:childTnLst>
                                    <p:animRot by="120000">
                                      <p:cBhvr>
                                        <p:cTn id="74" dur="150" fill="hold">
                                          <p:stCondLst>
                                            <p:cond delay="0"/>
                                          </p:stCondLst>
                                        </p:cTn>
                                        <p:tgtEl>
                                          <p:spTgt spid="314"/>
                                        </p:tgtEl>
                                        <p:attrNameLst>
                                          <p:attrName>r</p:attrName>
                                        </p:attrNameLst>
                                      </p:cBhvr>
                                    </p:animRot>
                                    <p:animRot by="-240000">
                                      <p:cBhvr>
                                        <p:cTn id="75" dur="300" fill="hold">
                                          <p:stCondLst>
                                            <p:cond delay="300"/>
                                          </p:stCondLst>
                                        </p:cTn>
                                        <p:tgtEl>
                                          <p:spTgt spid="314"/>
                                        </p:tgtEl>
                                        <p:attrNameLst>
                                          <p:attrName>r</p:attrName>
                                        </p:attrNameLst>
                                      </p:cBhvr>
                                    </p:animRot>
                                    <p:animRot by="240000">
                                      <p:cBhvr>
                                        <p:cTn id="76" dur="300" fill="hold">
                                          <p:stCondLst>
                                            <p:cond delay="600"/>
                                          </p:stCondLst>
                                        </p:cTn>
                                        <p:tgtEl>
                                          <p:spTgt spid="314"/>
                                        </p:tgtEl>
                                        <p:attrNameLst>
                                          <p:attrName>r</p:attrName>
                                        </p:attrNameLst>
                                      </p:cBhvr>
                                    </p:animRot>
                                    <p:animRot by="-240000">
                                      <p:cBhvr>
                                        <p:cTn id="77" dur="300" fill="hold">
                                          <p:stCondLst>
                                            <p:cond delay="900"/>
                                          </p:stCondLst>
                                        </p:cTn>
                                        <p:tgtEl>
                                          <p:spTgt spid="314"/>
                                        </p:tgtEl>
                                        <p:attrNameLst>
                                          <p:attrName>r</p:attrName>
                                        </p:attrNameLst>
                                      </p:cBhvr>
                                    </p:animRot>
                                    <p:animRot by="120000">
                                      <p:cBhvr>
                                        <p:cTn id="78" dur="300" fill="hold">
                                          <p:stCondLst>
                                            <p:cond delay="1200"/>
                                          </p:stCondLst>
                                        </p:cTn>
                                        <p:tgtEl>
                                          <p:spTgt spid="314"/>
                                        </p:tgtEl>
                                        <p:attrNameLst>
                                          <p:attrName>r</p:attrName>
                                        </p:attrNameLst>
                                      </p:cBhvr>
                                    </p:animRot>
                                  </p:childTnLst>
                                </p:cTn>
                              </p:par>
                              <p:par>
                                <p:cTn id="79" presetID="27" presetClass="emph" presetSubtype="0" fill="remove" grpId="1" nodeType="withEffect">
                                  <p:stCondLst>
                                    <p:cond delay="0"/>
                                  </p:stCondLst>
                                  <p:childTnLst>
                                    <p:animClr clrSpc="rgb" dir="cw">
                                      <p:cBhvr override="childStyle">
                                        <p:cTn id="80" dur="750" autoRev="1" fill="remove"/>
                                        <p:tgtEl>
                                          <p:spTgt spid="314"/>
                                        </p:tgtEl>
                                        <p:attrNameLst>
                                          <p:attrName>style.color</p:attrName>
                                        </p:attrNameLst>
                                      </p:cBhvr>
                                      <p:to>
                                        <a:schemeClr val="bg1"/>
                                      </p:to>
                                    </p:animClr>
                                    <p:animClr clrSpc="rgb" dir="cw">
                                      <p:cBhvr>
                                        <p:cTn id="81" dur="750" autoRev="1" fill="remove"/>
                                        <p:tgtEl>
                                          <p:spTgt spid="314"/>
                                        </p:tgtEl>
                                        <p:attrNameLst>
                                          <p:attrName>fillcolor</p:attrName>
                                        </p:attrNameLst>
                                      </p:cBhvr>
                                      <p:to>
                                        <a:schemeClr val="bg1"/>
                                      </p:to>
                                    </p:animClr>
                                    <p:set>
                                      <p:cBhvr>
                                        <p:cTn id="82" dur="750" autoRev="1" fill="remove"/>
                                        <p:tgtEl>
                                          <p:spTgt spid="314"/>
                                        </p:tgtEl>
                                        <p:attrNameLst>
                                          <p:attrName>fill.type</p:attrName>
                                        </p:attrNameLst>
                                      </p:cBhvr>
                                      <p:to>
                                        <p:strVal val="solid"/>
                                      </p:to>
                                    </p:set>
                                    <p:set>
                                      <p:cBhvr>
                                        <p:cTn id="83" dur="750" autoRev="1" fill="remove"/>
                                        <p:tgtEl>
                                          <p:spTgt spid="314"/>
                                        </p:tgtEl>
                                        <p:attrNameLst>
                                          <p:attrName>fill.on</p:attrName>
                                        </p:attrNameLst>
                                      </p:cBhvr>
                                      <p:to>
                                        <p:strVal val="true"/>
                                      </p:to>
                                    </p:set>
                                  </p:childTnLst>
                                </p:cTn>
                              </p:par>
                            </p:childTnLst>
                          </p:cTn>
                        </p:par>
                        <p:par>
                          <p:cTn id="84" fill="hold">
                            <p:stCondLst>
                              <p:cond delay="1500"/>
                            </p:stCondLst>
                            <p:childTnLst>
                              <p:par>
                                <p:cTn id="85" presetID="22" presetClass="entr" presetSubtype="8" fill="hold" nodeType="afterEffect">
                                  <p:stCondLst>
                                    <p:cond delay="0"/>
                                  </p:stCondLst>
                                  <p:childTnLst>
                                    <p:set>
                                      <p:cBhvr>
                                        <p:cTn id="86" dur="1" fill="hold">
                                          <p:stCondLst>
                                            <p:cond delay="0"/>
                                          </p:stCondLst>
                                        </p:cTn>
                                        <p:tgtEl>
                                          <p:spTgt spid="521"/>
                                        </p:tgtEl>
                                        <p:attrNameLst>
                                          <p:attrName>style.visibility</p:attrName>
                                        </p:attrNameLst>
                                      </p:cBhvr>
                                      <p:to>
                                        <p:strVal val="visible"/>
                                      </p:to>
                                    </p:set>
                                    <p:animEffect transition="in" filter="wipe(left)">
                                      <p:cBhvr>
                                        <p:cTn id="87" dur="1000"/>
                                        <p:tgtEl>
                                          <p:spTgt spid="521"/>
                                        </p:tgtEl>
                                      </p:cBhvr>
                                    </p:animEffect>
                                  </p:childTnLst>
                                </p:cTn>
                              </p:par>
                            </p:childTnLst>
                          </p:cTn>
                        </p:par>
                        <p:par>
                          <p:cTn id="88" fill="hold">
                            <p:stCondLst>
                              <p:cond delay="2500"/>
                            </p:stCondLst>
                            <p:childTnLst>
                              <p:par>
                                <p:cTn id="89" presetID="12" presetClass="entr" presetSubtype="8" fill="hold" grpId="0" nodeType="afterEffect">
                                  <p:stCondLst>
                                    <p:cond delay="0"/>
                                  </p:stCondLst>
                                  <p:childTnLst>
                                    <p:set>
                                      <p:cBhvr>
                                        <p:cTn id="90" dur="1" fill="hold">
                                          <p:stCondLst>
                                            <p:cond delay="0"/>
                                          </p:stCondLst>
                                        </p:cTn>
                                        <p:tgtEl>
                                          <p:spTgt spid="292"/>
                                        </p:tgtEl>
                                        <p:attrNameLst>
                                          <p:attrName>style.visibility</p:attrName>
                                        </p:attrNameLst>
                                      </p:cBhvr>
                                      <p:to>
                                        <p:strVal val="visible"/>
                                      </p:to>
                                    </p:set>
                                    <p:anim calcmode="lin" valueType="num">
                                      <p:cBhvr additive="base">
                                        <p:cTn id="91" dur="1250"/>
                                        <p:tgtEl>
                                          <p:spTgt spid="292"/>
                                        </p:tgtEl>
                                        <p:attrNameLst>
                                          <p:attrName>ppt_x</p:attrName>
                                        </p:attrNameLst>
                                      </p:cBhvr>
                                      <p:tavLst>
                                        <p:tav tm="0">
                                          <p:val>
                                            <p:strVal val="#ppt_x-#ppt_w*1.125000"/>
                                          </p:val>
                                        </p:tav>
                                        <p:tav tm="100000">
                                          <p:val>
                                            <p:strVal val="#ppt_x"/>
                                          </p:val>
                                        </p:tav>
                                      </p:tavLst>
                                    </p:anim>
                                    <p:animEffect transition="in" filter="wipe(right)">
                                      <p:cBhvr>
                                        <p:cTn id="92" dur="1250"/>
                                        <p:tgtEl>
                                          <p:spTgt spid="292"/>
                                        </p:tgtEl>
                                      </p:cBhvr>
                                    </p:animEffect>
                                  </p:childTnLst>
                                </p:cTn>
                              </p:par>
                            </p:childTnLst>
                          </p:cTn>
                        </p:par>
                        <p:par>
                          <p:cTn id="93" fill="hold">
                            <p:stCondLst>
                              <p:cond delay="3750"/>
                            </p:stCondLst>
                            <p:childTnLst>
                              <p:par>
                                <p:cTn id="94" presetID="42" presetClass="path" presetSubtype="0" accel="50000" decel="50000" fill="hold" nodeType="afterEffect">
                                  <p:stCondLst>
                                    <p:cond delay="0"/>
                                  </p:stCondLst>
                                  <p:childTnLst>
                                    <p:animMotion origin="layout" path="M 0.05026 -0.56412 L 0.3431 -0.56273 " pathEditMode="relative" rAng="0" ptsTypes="AA">
                                      <p:cBhvr>
                                        <p:cTn id="95" dur="2250" fill="hold"/>
                                        <p:tgtEl>
                                          <p:spTgt spid="181"/>
                                        </p:tgtEl>
                                        <p:attrNameLst>
                                          <p:attrName>ppt_x</p:attrName>
                                          <p:attrName>ppt_y</p:attrName>
                                        </p:attrNameLst>
                                      </p:cBhvr>
                                      <p:rCtr x="14635" y="69"/>
                                    </p:animMotion>
                                  </p:childTnLst>
                                </p:cTn>
                              </p:par>
                              <p:par>
                                <p:cTn id="96" presetID="42" presetClass="path" presetSubtype="0" accel="50000" decel="50000" fill="hold" nodeType="withEffect">
                                  <p:stCondLst>
                                    <p:cond delay="250"/>
                                  </p:stCondLst>
                                  <p:childTnLst>
                                    <p:animMotion origin="layout" path="M -0.00286 -0.47547 L 0.25833 -0.48333 " pathEditMode="relative" rAng="0" ptsTypes="AA">
                                      <p:cBhvr>
                                        <p:cTn id="97" dur="2250" fill="hold"/>
                                        <p:tgtEl>
                                          <p:spTgt spid="159"/>
                                        </p:tgtEl>
                                        <p:attrNameLst>
                                          <p:attrName>ppt_x</p:attrName>
                                          <p:attrName>ppt_y</p:attrName>
                                        </p:attrNameLst>
                                      </p:cBhvr>
                                      <p:rCtr x="12956" y="93"/>
                                    </p:animMotion>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541"/>
                                        </p:tgtEl>
                                        <p:attrNameLst>
                                          <p:attrName>style.visibility</p:attrName>
                                        </p:attrNameLst>
                                      </p:cBhvr>
                                      <p:to>
                                        <p:strVal val="visible"/>
                                      </p:to>
                                    </p:set>
                                    <p:animEffect transition="in" filter="wipe(up)">
                                      <p:cBhvr>
                                        <p:cTn id="102" dur="500"/>
                                        <p:tgtEl>
                                          <p:spTgt spid="541"/>
                                        </p:tgtEl>
                                      </p:cBhvr>
                                    </p:animEffect>
                                  </p:childTnLst>
                                </p:cTn>
                              </p:par>
                            </p:childTnLst>
                          </p:cTn>
                        </p:par>
                        <p:par>
                          <p:cTn id="103" fill="hold">
                            <p:stCondLst>
                              <p:cond delay="500"/>
                            </p:stCondLst>
                            <p:childTnLst>
                              <p:par>
                                <p:cTn id="104" presetID="42" presetClass="path" presetSubtype="0" accel="50000" decel="50000" fill="hold" nodeType="afterEffect">
                                  <p:stCondLst>
                                    <p:cond delay="0"/>
                                  </p:stCondLst>
                                  <p:childTnLst>
                                    <p:animMotion origin="layout" path="M 0.40378 -0.47731 L 0.34427 -0.16319 " pathEditMode="relative" rAng="0" ptsTypes="AA">
                                      <p:cBhvr>
                                        <p:cTn id="105" dur="2000" fill="hold"/>
                                        <p:tgtEl>
                                          <p:spTgt spid="181"/>
                                        </p:tgtEl>
                                        <p:attrNameLst>
                                          <p:attrName>ppt_x</p:attrName>
                                          <p:attrName>ppt_y</p:attrName>
                                        </p:attrNameLst>
                                      </p:cBhvr>
                                      <p:rCtr x="-2982" y="15694"/>
                                    </p:animMotion>
                                  </p:childTnLst>
                                </p:cTn>
                              </p:par>
                              <p:par>
                                <p:cTn id="106" presetID="53" presetClass="exit" presetSubtype="32" fill="hold" nodeType="withEffect">
                                  <p:stCondLst>
                                    <p:cond delay="1250"/>
                                  </p:stCondLst>
                                  <p:childTnLst>
                                    <p:anim calcmode="lin" valueType="num">
                                      <p:cBhvr>
                                        <p:cTn id="107" dur="750"/>
                                        <p:tgtEl>
                                          <p:spTgt spid="181"/>
                                        </p:tgtEl>
                                        <p:attrNameLst>
                                          <p:attrName>ppt_w</p:attrName>
                                        </p:attrNameLst>
                                      </p:cBhvr>
                                      <p:tavLst>
                                        <p:tav tm="0">
                                          <p:val>
                                            <p:strVal val="ppt_w"/>
                                          </p:val>
                                        </p:tav>
                                        <p:tav tm="100000">
                                          <p:val>
                                            <p:fltVal val="0"/>
                                          </p:val>
                                        </p:tav>
                                      </p:tavLst>
                                    </p:anim>
                                    <p:anim calcmode="lin" valueType="num">
                                      <p:cBhvr>
                                        <p:cTn id="108" dur="750"/>
                                        <p:tgtEl>
                                          <p:spTgt spid="181"/>
                                        </p:tgtEl>
                                        <p:attrNameLst>
                                          <p:attrName>ppt_h</p:attrName>
                                        </p:attrNameLst>
                                      </p:cBhvr>
                                      <p:tavLst>
                                        <p:tav tm="0">
                                          <p:val>
                                            <p:strVal val="ppt_h"/>
                                          </p:val>
                                        </p:tav>
                                        <p:tav tm="100000">
                                          <p:val>
                                            <p:fltVal val="0"/>
                                          </p:val>
                                        </p:tav>
                                      </p:tavLst>
                                    </p:anim>
                                    <p:animEffect transition="out" filter="fade">
                                      <p:cBhvr>
                                        <p:cTn id="109" dur="750"/>
                                        <p:tgtEl>
                                          <p:spTgt spid="181"/>
                                        </p:tgtEl>
                                      </p:cBhvr>
                                    </p:animEffect>
                                    <p:set>
                                      <p:cBhvr>
                                        <p:cTn id="110" dur="1" fill="hold">
                                          <p:stCondLst>
                                            <p:cond delay="749"/>
                                          </p:stCondLst>
                                        </p:cTn>
                                        <p:tgtEl>
                                          <p:spTgt spid="181"/>
                                        </p:tgtEl>
                                        <p:attrNameLst>
                                          <p:attrName>style.visibility</p:attrName>
                                        </p:attrNameLst>
                                      </p:cBhvr>
                                      <p:to>
                                        <p:strVal val="hidden"/>
                                      </p:to>
                                    </p:set>
                                  </p:childTnLst>
                                </p:cTn>
                              </p:par>
                              <p:par>
                                <p:cTn id="111" presetID="42" presetClass="path" presetSubtype="0" accel="50000" decel="50000" fill="hold" nodeType="withEffect">
                                  <p:stCondLst>
                                    <p:cond delay="250"/>
                                  </p:stCondLst>
                                  <p:childTnLst>
                                    <p:animMotion origin="layout" path="M 0.25833 -0.48333 L 0.26354 -0.16482 " pathEditMode="relative" rAng="0" ptsTypes="AA">
                                      <p:cBhvr>
                                        <p:cTn id="112" dur="2000" fill="hold"/>
                                        <p:tgtEl>
                                          <p:spTgt spid="159"/>
                                        </p:tgtEl>
                                        <p:attrNameLst>
                                          <p:attrName>ppt_x</p:attrName>
                                          <p:attrName>ppt_y</p:attrName>
                                        </p:attrNameLst>
                                      </p:cBhvr>
                                      <p:rCtr x="-221" y="15463"/>
                                    </p:animMotion>
                                  </p:childTnLst>
                                </p:cTn>
                              </p:par>
                              <p:par>
                                <p:cTn id="113" presetID="53" presetClass="exit" presetSubtype="32" fill="hold" nodeType="withEffect">
                                  <p:stCondLst>
                                    <p:cond delay="1500"/>
                                  </p:stCondLst>
                                  <p:childTnLst>
                                    <p:anim calcmode="lin" valueType="num">
                                      <p:cBhvr>
                                        <p:cTn id="114" dur="750"/>
                                        <p:tgtEl>
                                          <p:spTgt spid="159"/>
                                        </p:tgtEl>
                                        <p:attrNameLst>
                                          <p:attrName>ppt_w</p:attrName>
                                        </p:attrNameLst>
                                      </p:cBhvr>
                                      <p:tavLst>
                                        <p:tav tm="0">
                                          <p:val>
                                            <p:strVal val="ppt_w"/>
                                          </p:val>
                                        </p:tav>
                                        <p:tav tm="100000">
                                          <p:val>
                                            <p:fltVal val="0"/>
                                          </p:val>
                                        </p:tav>
                                      </p:tavLst>
                                    </p:anim>
                                    <p:anim calcmode="lin" valueType="num">
                                      <p:cBhvr>
                                        <p:cTn id="115" dur="750"/>
                                        <p:tgtEl>
                                          <p:spTgt spid="159"/>
                                        </p:tgtEl>
                                        <p:attrNameLst>
                                          <p:attrName>ppt_h</p:attrName>
                                        </p:attrNameLst>
                                      </p:cBhvr>
                                      <p:tavLst>
                                        <p:tav tm="0">
                                          <p:val>
                                            <p:strVal val="ppt_h"/>
                                          </p:val>
                                        </p:tav>
                                        <p:tav tm="100000">
                                          <p:val>
                                            <p:fltVal val="0"/>
                                          </p:val>
                                        </p:tav>
                                      </p:tavLst>
                                    </p:anim>
                                    <p:animEffect transition="out" filter="fade">
                                      <p:cBhvr>
                                        <p:cTn id="116" dur="750"/>
                                        <p:tgtEl>
                                          <p:spTgt spid="159"/>
                                        </p:tgtEl>
                                      </p:cBhvr>
                                    </p:animEffect>
                                    <p:set>
                                      <p:cBhvr>
                                        <p:cTn id="117" dur="1" fill="hold">
                                          <p:stCondLst>
                                            <p:cond delay="749"/>
                                          </p:stCondLst>
                                        </p:cTn>
                                        <p:tgtEl>
                                          <p:spTgt spid="159"/>
                                        </p:tgtEl>
                                        <p:attrNameLst>
                                          <p:attrName>style.visibility</p:attrName>
                                        </p:attrNameLst>
                                      </p:cBhvr>
                                      <p:to>
                                        <p:strVal val="hidden"/>
                                      </p:to>
                                    </p:set>
                                  </p:childTnLst>
                                </p:cTn>
                              </p:par>
                              <p:par>
                                <p:cTn id="118" presetID="22" presetClass="entr" presetSubtype="8" fill="hold" nodeType="withEffect">
                                  <p:stCondLst>
                                    <p:cond delay="1500"/>
                                  </p:stCondLst>
                                  <p:childTnLst>
                                    <p:set>
                                      <p:cBhvr>
                                        <p:cTn id="119" dur="1" fill="hold">
                                          <p:stCondLst>
                                            <p:cond delay="0"/>
                                          </p:stCondLst>
                                        </p:cTn>
                                        <p:tgtEl>
                                          <p:spTgt spid="473"/>
                                        </p:tgtEl>
                                        <p:attrNameLst>
                                          <p:attrName>style.visibility</p:attrName>
                                        </p:attrNameLst>
                                      </p:cBhvr>
                                      <p:to>
                                        <p:strVal val="visible"/>
                                      </p:to>
                                    </p:set>
                                    <p:animEffect transition="in" filter="wipe(left)">
                                      <p:cBhvr>
                                        <p:cTn id="120" dur="500"/>
                                        <p:tgtEl>
                                          <p:spTgt spid="473"/>
                                        </p:tgtEl>
                                      </p:cBhvr>
                                    </p:animEffect>
                                  </p:childTnLst>
                                </p:cTn>
                              </p:par>
                              <p:par>
                                <p:cTn id="121" presetID="22" presetClass="entr" presetSubtype="8" fill="hold" nodeType="withEffect">
                                  <p:stCondLst>
                                    <p:cond delay="2250"/>
                                  </p:stCondLst>
                                  <p:childTnLst>
                                    <p:set>
                                      <p:cBhvr>
                                        <p:cTn id="122" dur="1" fill="hold">
                                          <p:stCondLst>
                                            <p:cond delay="0"/>
                                          </p:stCondLst>
                                        </p:cTn>
                                        <p:tgtEl>
                                          <p:spTgt spid="500"/>
                                        </p:tgtEl>
                                        <p:attrNameLst>
                                          <p:attrName>style.visibility</p:attrName>
                                        </p:attrNameLst>
                                      </p:cBhvr>
                                      <p:to>
                                        <p:strVal val="visible"/>
                                      </p:to>
                                    </p:set>
                                    <p:animEffect transition="in" filter="wipe(left)">
                                      <p:cBhvr>
                                        <p:cTn id="123" dur="500"/>
                                        <p:tgtEl>
                                          <p:spTgt spid="500"/>
                                        </p:tgtEl>
                                      </p:cBhvr>
                                    </p:animEffec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nodeType="clickEffect">
                                  <p:stCondLst>
                                    <p:cond delay="0"/>
                                  </p:stCondLst>
                                  <p:childTnLst>
                                    <p:set>
                                      <p:cBhvr>
                                        <p:cTn id="127" dur="1" fill="hold">
                                          <p:stCondLst>
                                            <p:cond delay="0"/>
                                          </p:stCondLst>
                                        </p:cTn>
                                        <p:tgtEl>
                                          <p:spTgt spid="552"/>
                                        </p:tgtEl>
                                        <p:attrNameLst>
                                          <p:attrName>style.visibility</p:attrName>
                                        </p:attrNameLst>
                                      </p:cBhvr>
                                      <p:to>
                                        <p:strVal val="visible"/>
                                      </p:to>
                                    </p:set>
                                    <p:animEffect transition="in" filter="dissolve">
                                      <p:cBhvr>
                                        <p:cTn id="128" dur="500"/>
                                        <p:tgtEl>
                                          <p:spTgt spid="552"/>
                                        </p:tgtEl>
                                      </p:cBhvr>
                                    </p:animEffect>
                                  </p:childTnLst>
                                </p:cTn>
                              </p:par>
                              <p:par>
                                <p:cTn id="129" presetID="10" presetClass="exit" presetSubtype="0" fill="hold" nodeType="withEffect">
                                  <p:stCondLst>
                                    <p:cond delay="0"/>
                                  </p:stCondLst>
                                  <p:childTnLst>
                                    <p:animEffect transition="out" filter="fade">
                                      <p:cBhvr>
                                        <p:cTn id="130" dur="500"/>
                                        <p:tgtEl>
                                          <p:spTgt spid="473"/>
                                        </p:tgtEl>
                                      </p:cBhvr>
                                    </p:animEffect>
                                    <p:set>
                                      <p:cBhvr>
                                        <p:cTn id="131" dur="1" fill="hold">
                                          <p:stCondLst>
                                            <p:cond delay="499"/>
                                          </p:stCondLst>
                                        </p:cTn>
                                        <p:tgtEl>
                                          <p:spTgt spid="473"/>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500"/>
                                        </p:tgtEl>
                                      </p:cBhvr>
                                    </p:animEffect>
                                    <p:set>
                                      <p:cBhvr>
                                        <p:cTn id="134" dur="1" fill="hold">
                                          <p:stCondLst>
                                            <p:cond delay="499"/>
                                          </p:stCondLst>
                                        </p:cTn>
                                        <p:tgtEl>
                                          <p:spTgt spid="500"/>
                                        </p:tgtEl>
                                        <p:attrNameLst>
                                          <p:attrName>style.visibility</p:attrName>
                                        </p:attrNameLst>
                                      </p:cBhvr>
                                      <p:to>
                                        <p:strVal val="hidden"/>
                                      </p:to>
                                    </p:set>
                                  </p:childTnLst>
                                </p:cTn>
                              </p:par>
                            </p:childTnLst>
                          </p:cTn>
                        </p:par>
                        <p:par>
                          <p:cTn id="135" fill="hold">
                            <p:stCondLst>
                              <p:cond delay="500"/>
                            </p:stCondLst>
                            <p:childTnLst>
                              <p:par>
                                <p:cTn id="136" presetID="9" presetClass="entr" presetSubtype="0" fill="hold" nodeType="afterEffect">
                                  <p:stCondLst>
                                    <p:cond delay="0"/>
                                  </p:stCondLst>
                                  <p:childTnLst>
                                    <p:set>
                                      <p:cBhvr>
                                        <p:cTn id="137" dur="1" fill="hold">
                                          <p:stCondLst>
                                            <p:cond delay="0"/>
                                          </p:stCondLst>
                                        </p:cTn>
                                        <p:tgtEl>
                                          <p:spTgt spid="321"/>
                                        </p:tgtEl>
                                        <p:attrNameLst>
                                          <p:attrName>style.visibility</p:attrName>
                                        </p:attrNameLst>
                                      </p:cBhvr>
                                      <p:to>
                                        <p:strVal val="visible"/>
                                      </p:to>
                                    </p:set>
                                    <p:animEffect transition="in" filter="dissolve">
                                      <p:cBhvr>
                                        <p:cTn id="138" dur="500"/>
                                        <p:tgtEl>
                                          <p:spTgt spid="321"/>
                                        </p:tgtEl>
                                      </p:cBhvr>
                                    </p:animEffect>
                                  </p:childTnLst>
                                </p:cTn>
                              </p:par>
                            </p:childTnLst>
                          </p:cTn>
                        </p:par>
                        <p:par>
                          <p:cTn id="139" fill="hold">
                            <p:stCondLst>
                              <p:cond delay="1000"/>
                            </p:stCondLst>
                            <p:childTnLst>
                              <p:par>
                                <p:cTn id="140" presetID="9" presetClass="entr" presetSubtype="0" fill="hold" nodeType="afterEffect">
                                  <p:stCondLst>
                                    <p:cond delay="0"/>
                                  </p:stCondLst>
                                  <p:childTnLst>
                                    <p:set>
                                      <p:cBhvr>
                                        <p:cTn id="141" dur="1" fill="hold">
                                          <p:stCondLst>
                                            <p:cond delay="0"/>
                                          </p:stCondLst>
                                        </p:cTn>
                                        <p:tgtEl>
                                          <p:spTgt spid="320"/>
                                        </p:tgtEl>
                                        <p:attrNameLst>
                                          <p:attrName>style.visibility</p:attrName>
                                        </p:attrNameLst>
                                      </p:cBhvr>
                                      <p:to>
                                        <p:strVal val="visible"/>
                                      </p:to>
                                    </p:set>
                                    <p:animEffect transition="in" filter="dissolve">
                                      <p:cBhvr>
                                        <p:cTn id="142" dur="500"/>
                                        <p:tgtEl>
                                          <p:spTgt spid="320"/>
                                        </p:tgtEl>
                                      </p:cBhvr>
                                    </p:animEffect>
                                  </p:childTnLst>
                                </p:cTn>
                              </p:par>
                            </p:childTnLst>
                          </p:cTn>
                        </p:par>
                      </p:childTnLst>
                    </p:cTn>
                  </p:par>
                  <p:par>
                    <p:cTn id="143" fill="hold">
                      <p:stCondLst>
                        <p:cond delay="indefinite"/>
                      </p:stCondLst>
                      <p:childTnLst>
                        <p:par>
                          <p:cTn id="144" fill="hold">
                            <p:stCondLst>
                              <p:cond delay="0"/>
                            </p:stCondLst>
                            <p:childTnLst>
                              <p:par>
                                <p:cTn id="145" presetID="9" presetClass="exit" presetSubtype="0" fill="hold" nodeType="clickEffect">
                                  <p:stCondLst>
                                    <p:cond delay="0"/>
                                  </p:stCondLst>
                                  <p:childTnLst>
                                    <p:animEffect transition="out" filter="dissolve">
                                      <p:cBhvr>
                                        <p:cTn id="146" dur="500"/>
                                        <p:tgtEl>
                                          <p:spTgt spid="320"/>
                                        </p:tgtEl>
                                      </p:cBhvr>
                                    </p:animEffect>
                                    <p:set>
                                      <p:cBhvr>
                                        <p:cTn id="147" dur="1" fill="hold">
                                          <p:stCondLst>
                                            <p:cond delay="499"/>
                                          </p:stCondLst>
                                        </p:cTn>
                                        <p:tgtEl>
                                          <p:spTgt spid="320"/>
                                        </p:tgtEl>
                                        <p:attrNameLst>
                                          <p:attrName>style.visibility</p:attrName>
                                        </p:attrNameLst>
                                      </p:cBhvr>
                                      <p:to>
                                        <p:strVal val="hidden"/>
                                      </p:to>
                                    </p:set>
                                  </p:childTnLst>
                                </p:cTn>
                              </p:par>
                              <p:par>
                                <p:cTn id="148" presetID="22" presetClass="entr" presetSubtype="8" fill="hold" nodeType="withEffect">
                                  <p:stCondLst>
                                    <p:cond delay="750"/>
                                  </p:stCondLst>
                                  <p:childTnLst>
                                    <p:set>
                                      <p:cBhvr>
                                        <p:cTn id="149" dur="1" fill="hold">
                                          <p:stCondLst>
                                            <p:cond delay="0"/>
                                          </p:stCondLst>
                                        </p:cTn>
                                        <p:tgtEl>
                                          <p:spTgt spid="306"/>
                                        </p:tgtEl>
                                        <p:attrNameLst>
                                          <p:attrName>style.visibility</p:attrName>
                                        </p:attrNameLst>
                                      </p:cBhvr>
                                      <p:to>
                                        <p:strVal val="visible"/>
                                      </p:to>
                                    </p:set>
                                    <p:animEffect transition="in" filter="wipe(left)">
                                      <p:cBhvr>
                                        <p:cTn id="150" dur="500"/>
                                        <p:tgtEl>
                                          <p:spTgt spid="306"/>
                                        </p:tgtEl>
                                      </p:cBhvr>
                                    </p:animEffect>
                                  </p:childTnLst>
                                </p:cTn>
                              </p:par>
                              <p:par>
                                <p:cTn id="151" presetID="42" presetClass="path" presetSubtype="0" accel="50000" decel="50000" fill="hold" nodeType="withEffect">
                                  <p:stCondLst>
                                    <p:cond delay="0"/>
                                  </p:stCondLst>
                                  <p:childTnLst>
                                    <p:animMotion origin="layout" path="M 1.66667E-6 3.7037E-7 L 0.12565 0.00856 " pathEditMode="relative" rAng="0" ptsTypes="AA">
                                      <p:cBhvr>
                                        <p:cTn id="152" dur="2000" fill="hold"/>
                                        <p:tgtEl>
                                          <p:spTgt spid="229"/>
                                        </p:tgtEl>
                                        <p:attrNameLst>
                                          <p:attrName>ppt_x</p:attrName>
                                          <p:attrName>ppt_y</p:attrName>
                                        </p:attrNameLst>
                                      </p:cBhvr>
                                      <p:rCtr x="6302" y="417"/>
                                    </p:animMotion>
                                  </p:childTnLst>
                                </p:cTn>
                              </p:par>
                              <p:par>
                                <p:cTn id="153" presetID="0" presetClass="path" presetSubtype="0" accel="50000" decel="50000" fill="hold" nodeType="withEffect">
                                  <p:stCondLst>
                                    <p:cond delay="0"/>
                                  </p:stCondLst>
                                  <p:childTnLst>
                                    <p:animMotion origin="layout" path="M 0.00195 -0.00185 C 0.01406 -0.01898 0.04675 -0.08402 0.07136 -0.09583 C 0.1 -0.09722 0.13529 -0.07106 0.1418 -0.05625 " pathEditMode="relative" rAng="0" ptsTypes="AAA">
                                      <p:cBhvr>
                                        <p:cTn id="154" dur="2000" fill="hold"/>
                                        <p:tgtEl>
                                          <p:spTgt spid="456"/>
                                        </p:tgtEl>
                                        <p:attrNameLst>
                                          <p:attrName>ppt_x</p:attrName>
                                          <p:attrName>ppt_y</p:attrName>
                                        </p:attrNameLst>
                                      </p:cBhvr>
                                      <p:rCtr x="6992" y="-4699"/>
                                    </p:animMotion>
                                  </p:childTnLst>
                                </p:cTn>
                              </p:par>
                              <p:par>
                                <p:cTn id="155" presetID="9" presetClass="entr" presetSubtype="0" fill="hold" nodeType="withEffect">
                                  <p:stCondLst>
                                    <p:cond delay="500"/>
                                  </p:stCondLst>
                                  <p:childTnLst>
                                    <p:set>
                                      <p:cBhvr>
                                        <p:cTn id="156" dur="1" fill="hold">
                                          <p:stCondLst>
                                            <p:cond delay="0"/>
                                          </p:stCondLst>
                                        </p:cTn>
                                        <p:tgtEl>
                                          <p:spTgt spid="160"/>
                                        </p:tgtEl>
                                        <p:attrNameLst>
                                          <p:attrName>style.visibility</p:attrName>
                                        </p:attrNameLst>
                                      </p:cBhvr>
                                      <p:to>
                                        <p:strVal val="visible"/>
                                      </p:to>
                                    </p:set>
                                    <p:animEffect transition="in" filter="dissolve">
                                      <p:cBhvr>
                                        <p:cTn id="157" dur="250"/>
                                        <p:tgtEl>
                                          <p:spTgt spid="160"/>
                                        </p:tgtEl>
                                      </p:cBhvr>
                                    </p:animEffect>
                                  </p:childTnLst>
                                </p:cTn>
                              </p:par>
                              <p:par>
                                <p:cTn id="158" presetID="37" presetClass="path" presetSubtype="0" accel="50000" decel="50000" fill="hold" nodeType="withEffect">
                                  <p:stCondLst>
                                    <p:cond delay="500"/>
                                  </p:stCondLst>
                                  <p:childTnLst>
                                    <p:animMotion origin="layout" path="M -4.16667E-6 2.22222E-6 C -0.00039 -0.0007 0.01615 -0.09167 0.04037 -0.09144 C 0.08178 -0.09144 0.12279 -0.03125 0.12487 -0.03056 " pathEditMode="relative" rAng="0" ptsTypes="AAA">
                                      <p:cBhvr>
                                        <p:cTn id="159" dur="2000" fill="hold"/>
                                        <p:tgtEl>
                                          <p:spTgt spid="160"/>
                                        </p:tgtEl>
                                        <p:attrNameLst>
                                          <p:attrName>ppt_x</p:attrName>
                                          <p:attrName>ppt_y</p:attrName>
                                        </p:attrNameLst>
                                      </p:cBhvr>
                                      <p:rCtr x="6237" y="-4583"/>
                                    </p:animMotion>
                                  </p:childTnLst>
                                </p:cTn>
                              </p:par>
                            </p:childTnLst>
                          </p:cTn>
                        </p:par>
                        <p:par>
                          <p:cTn id="160" fill="hold">
                            <p:stCondLst>
                              <p:cond delay="4500"/>
                            </p:stCondLst>
                            <p:childTnLst>
                              <p:par>
                                <p:cTn id="161" presetID="10" presetClass="entr" presetSubtype="0" fill="hold" grpId="0" nodeType="afterEffect">
                                  <p:stCondLst>
                                    <p:cond delay="0"/>
                                  </p:stCondLst>
                                  <p:childTnLst>
                                    <p:set>
                                      <p:cBhvr>
                                        <p:cTn id="162" dur="1" fill="hold">
                                          <p:stCondLst>
                                            <p:cond delay="0"/>
                                          </p:stCondLst>
                                        </p:cTn>
                                        <p:tgtEl>
                                          <p:spTgt spid="559"/>
                                        </p:tgtEl>
                                        <p:attrNameLst>
                                          <p:attrName>style.visibility</p:attrName>
                                        </p:attrNameLst>
                                      </p:cBhvr>
                                      <p:to>
                                        <p:strVal val="visible"/>
                                      </p:to>
                                    </p:set>
                                    <p:animEffect transition="in" filter="fade">
                                      <p:cBhvr>
                                        <p:cTn id="163" dur="500"/>
                                        <p:tgtEl>
                                          <p:spTgt spid="559"/>
                                        </p:tgtEl>
                                      </p:cBhvr>
                                    </p:animEffect>
                                  </p:childTnLst>
                                </p:cTn>
                              </p:par>
                            </p:childTnLst>
                          </p:cTn>
                        </p:par>
                      </p:childTnLst>
                    </p:cTn>
                  </p:par>
                  <p:par>
                    <p:cTn id="164" fill="hold">
                      <p:stCondLst>
                        <p:cond delay="indefinite"/>
                      </p:stCondLst>
                      <p:childTnLst>
                        <p:par>
                          <p:cTn id="165" fill="hold">
                            <p:stCondLst>
                              <p:cond delay="0"/>
                            </p:stCondLst>
                            <p:childTnLst>
                              <p:par>
                                <p:cTn id="166" presetID="9" presetClass="entr" presetSubtype="0" fill="hold" nodeType="clickEffect">
                                  <p:stCondLst>
                                    <p:cond delay="0"/>
                                  </p:stCondLst>
                                  <p:childTnLst>
                                    <p:set>
                                      <p:cBhvr>
                                        <p:cTn id="167" dur="1" fill="hold">
                                          <p:stCondLst>
                                            <p:cond delay="0"/>
                                          </p:stCondLst>
                                        </p:cTn>
                                        <p:tgtEl>
                                          <p:spTgt spid="81"/>
                                        </p:tgtEl>
                                        <p:attrNameLst>
                                          <p:attrName>style.visibility</p:attrName>
                                        </p:attrNameLst>
                                      </p:cBhvr>
                                      <p:to>
                                        <p:strVal val="visible"/>
                                      </p:to>
                                    </p:set>
                                    <p:animEffect transition="in" filter="dissolve">
                                      <p:cBhvr>
                                        <p:cTn id="168" dur="500"/>
                                        <p:tgtEl>
                                          <p:spTgt spid="81"/>
                                        </p:tgtEl>
                                      </p:cBhvr>
                                    </p:animEffect>
                                  </p:childTnLst>
                                </p:cTn>
                              </p:par>
                            </p:childTnLst>
                          </p:cTn>
                        </p:par>
                      </p:childTnLst>
                    </p:cTn>
                  </p:par>
                  <p:par>
                    <p:cTn id="169" fill="hold">
                      <p:stCondLst>
                        <p:cond delay="indefinite"/>
                      </p:stCondLst>
                      <p:childTnLst>
                        <p:par>
                          <p:cTn id="170" fill="hold">
                            <p:stCondLst>
                              <p:cond delay="0"/>
                            </p:stCondLst>
                            <p:childTnLst>
                              <p:par>
                                <p:cTn id="171" presetID="9" presetClass="entr" presetSubtype="0" fill="hold" grpId="3" nodeType="clickEffect">
                                  <p:stCondLst>
                                    <p:cond delay="0"/>
                                  </p:stCondLst>
                                  <p:childTnLst>
                                    <p:set>
                                      <p:cBhvr>
                                        <p:cTn id="172" dur="1" fill="hold">
                                          <p:stCondLst>
                                            <p:cond delay="0"/>
                                          </p:stCondLst>
                                        </p:cTn>
                                        <p:tgtEl>
                                          <p:spTgt spid="534"/>
                                        </p:tgtEl>
                                        <p:attrNameLst>
                                          <p:attrName>style.visibility</p:attrName>
                                        </p:attrNameLst>
                                      </p:cBhvr>
                                      <p:to>
                                        <p:strVal val="visible"/>
                                      </p:to>
                                    </p:set>
                                    <p:animEffect transition="in" filter="dissolve">
                                      <p:cBhvr>
                                        <p:cTn id="173" dur="500"/>
                                        <p:tgtEl>
                                          <p:spTgt spid="534"/>
                                        </p:tgtEl>
                                      </p:cBhvr>
                                    </p:animEffect>
                                  </p:childTnLst>
                                </p:cTn>
                              </p:par>
                              <p:par>
                                <p:cTn id="174" presetID="32" presetClass="emph" presetSubtype="0" fill="hold" grpId="0" nodeType="withEffect">
                                  <p:stCondLst>
                                    <p:cond delay="0"/>
                                  </p:stCondLst>
                                  <p:childTnLst>
                                    <p:animRot by="120000">
                                      <p:cBhvr>
                                        <p:cTn id="175" dur="150" fill="hold">
                                          <p:stCondLst>
                                            <p:cond delay="0"/>
                                          </p:stCondLst>
                                        </p:cTn>
                                        <p:tgtEl>
                                          <p:spTgt spid="534"/>
                                        </p:tgtEl>
                                        <p:attrNameLst>
                                          <p:attrName>r</p:attrName>
                                        </p:attrNameLst>
                                      </p:cBhvr>
                                    </p:animRot>
                                    <p:animRot by="-240000">
                                      <p:cBhvr>
                                        <p:cTn id="176" dur="300" fill="hold">
                                          <p:stCondLst>
                                            <p:cond delay="300"/>
                                          </p:stCondLst>
                                        </p:cTn>
                                        <p:tgtEl>
                                          <p:spTgt spid="534"/>
                                        </p:tgtEl>
                                        <p:attrNameLst>
                                          <p:attrName>r</p:attrName>
                                        </p:attrNameLst>
                                      </p:cBhvr>
                                    </p:animRot>
                                    <p:animRot by="240000">
                                      <p:cBhvr>
                                        <p:cTn id="177" dur="300" fill="hold">
                                          <p:stCondLst>
                                            <p:cond delay="600"/>
                                          </p:stCondLst>
                                        </p:cTn>
                                        <p:tgtEl>
                                          <p:spTgt spid="534"/>
                                        </p:tgtEl>
                                        <p:attrNameLst>
                                          <p:attrName>r</p:attrName>
                                        </p:attrNameLst>
                                      </p:cBhvr>
                                    </p:animRot>
                                    <p:animRot by="-240000">
                                      <p:cBhvr>
                                        <p:cTn id="178" dur="300" fill="hold">
                                          <p:stCondLst>
                                            <p:cond delay="900"/>
                                          </p:stCondLst>
                                        </p:cTn>
                                        <p:tgtEl>
                                          <p:spTgt spid="534"/>
                                        </p:tgtEl>
                                        <p:attrNameLst>
                                          <p:attrName>r</p:attrName>
                                        </p:attrNameLst>
                                      </p:cBhvr>
                                    </p:animRot>
                                    <p:animRot by="120000">
                                      <p:cBhvr>
                                        <p:cTn id="179" dur="300" fill="hold">
                                          <p:stCondLst>
                                            <p:cond delay="1200"/>
                                          </p:stCondLst>
                                        </p:cTn>
                                        <p:tgtEl>
                                          <p:spTgt spid="534"/>
                                        </p:tgtEl>
                                        <p:attrNameLst>
                                          <p:attrName>r</p:attrName>
                                        </p:attrNameLst>
                                      </p:cBhvr>
                                    </p:animRot>
                                  </p:childTnLst>
                                </p:cTn>
                              </p:par>
                              <p:par>
                                <p:cTn id="180" presetID="27" presetClass="emph" presetSubtype="0" fill="remove" grpId="1" nodeType="withEffect">
                                  <p:stCondLst>
                                    <p:cond delay="0"/>
                                  </p:stCondLst>
                                  <p:childTnLst>
                                    <p:animClr clrSpc="rgb" dir="cw">
                                      <p:cBhvr override="childStyle">
                                        <p:cTn id="181" dur="750" autoRev="1" fill="remove"/>
                                        <p:tgtEl>
                                          <p:spTgt spid="534"/>
                                        </p:tgtEl>
                                        <p:attrNameLst>
                                          <p:attrName>style.color</p:attrName>
                                        </p:attrNameLst>
                                      </p:cBhvr>
                                      <p:to>
                                        <a:schemeClr val="bg1"/>
                                      </p:to>
                                    </p:animClr>
                                    <p:animClr clrSpc="rgb" dir="cw">
                                      <p:cBhvr>
                                        <p:cTn id="182" dur="750" autoRev="1" fill="remove"/>
                                        <p:tgtEl>
                                          <p:spTgt spid="534"/>
                                        </p:tgtEl>
                                        <p:attrNameLst>
                                          <p:attrName>fillcolor</p:attrName>
                                        </p:attrNameLst>
                                      </p:cBhvr>
                                      <p:to>
                                        <a:schemeClr val="bg1"/>
                                      </p:to>
                                    </p:animClr>
                                    <p:set>
                                      <p:cBhvr>
                                        <p:cTn id="183" dur="750" autoRev="1" fill="remove"/>
                                        <p:tgtEl>
                                          <p:spTgt spid="534"/>
                                        </p:tgtEl>
                                        <p:attrNameLst>
                                          <p:attrName>fill.type</p:attrName>
                                        </p:attrNameLst>
                                      </p:cBhvr>
                                      <p:to>
                                        <p:strVal val="solid"/>
                                      </p:to>
                                    </p:set>
                                    <p:set>
                                      <p:cBhvr>
                                        <p:cTn id="184" dur="750" autoRev="1" fill="remove"/>
                                        <p:tgtEl>
                                          <p:spTgt spid="534"/>
                                        </p:tgtEl>
                                        <p:attrNameLst>
                                          <p:attrName>fill.on</p:attrName>
                                        </p:attrNameLst>
                                      </p:cBhvr>
                                      <p:to>
                                        <p:strVal val="true"/>
                                      </p:to>
                                    </p:set>
                                  </p:childTnLst>
                                </p:cTn>
                              </p:par>
                              <p:par>
                                <p:cTn id="185" presetID="9" presetClass="exit" presetSubtype="0" fill="hold" grpId="1" nodeType="withEffect">
                                  <p:stCondLst>
                                    <p:cond delay="0"/>
                                  </p:stCondLst>
                                  <p:childTnLst>
                                    <p:animEffect transition="out" filter="dissolve">
                                      <p:cBhvr>
                                        <p:cTn id="186" dur="500"/>
                                        <p:tgtEl>
                                          <p:spTgt spid="559"/>
                                        </p:tgtEl>
                                      </p:cBhvr>
                                    </p:animEffect>
                                    <p:set>
                                      <p:cBhvr>
                                        <p:cTn id="187" dur="1" fill="hold">
                                          <p:stCondLst>
                                            <p:cond delay="499"/>
                                          </p:stCondLst>
                                        </p:cTn>
                                        <p:tgtEl>
                                          <p:spTgt spid="559"/>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nodeType="clickEffect">
                                  <p:stCondLst>
                                    <p:cond delay="0"/>
                                  </p:stCondLst>
                                  <p:childTnLst>
                                    <p:set>
                                      <p:cBhvr>
                                        <p:cTn id="191" dur="1" fill="hold">
                                          <p:stCondLst>
                                            <p:cond delay="0"/>
                                          </p:stCondLst>
                                        </p:cTn>
                                        <p:tgtEl>
                                          <p:spTgt spid="536"/>
                                        </p:tgtEl>
                                        <p:attrNameLst>
                                          <p:attrName>style.visibility</p:attrName>
                                        </p:attrNameLst>
                                      </p:cBhvr>
                                      <p:to>
                                        <p:strVal val="visible"/>
                                      </p:to>
                                    </p:set>
                                    <p:animEffect transition="in" filter="wipe(left)">
                                      <p:cBhvr>
                                        <p:cTn id="192" dur="750"/>
                                        <p:tgtEl>
                                          <p:spTgt spid="536"/>
                                        </p:tgtEl>
                                      </p:cBhvr>
                                    </p:animEffect>
                                  </p:childTnLst>
                                </p:cTn>
                              </p:par>
                            </p:childTnLst>
                          </p:cTn>
                        </p:par>
                        <p:par>
                          <p:cTn id="193" fill="hold">
                            <p:stCondLst>
                              <p:cond delay="750"/>
                            </p:stCondLst>
                            <p:childTnLst>
                              <p:par>
                                <p:cTn id="194" presetID="22" presetClass="entr" presetSubtype="1" fill="hold" grpId="0" nodeType="afterEffect">
                                  <p:stCondLst>
                                    <p:cond delay="0"/>
                                  </p:stCondLst>
                                  <p:childTnLst>
                                    <p:set>
                                      <p:cBhvr>
                                        <p:cTn id="195" dur="1" fill="hold">
                                          <p:stCondLst>
                                            <p:cond delay="0"/>
                                          </p:stCondLst>
                                        </p:cTn>
                                        <p:tgtEl>
                                          <p:spTgt spid="484"/>
                                        </p:tgtEl>
                                        <p:attrNameLst>
                                          <p:attrName>style.visibility</p:attrName>
                                        </p:attrNameLst>
                                      </p:cBhvr>
                                      <p:to>
                                        <p:strVal val="visible"/>
                                      </p:to>
                                    </p:set>
                                    <p:animEffect transition="in" filter="wipe(up)">
                                      <p:cBhvr>
                                        <p:cTn id="196" dur="500"/>
                                        <p:tgtEl>
                                          <p:spTgt spid="484"/>
                                        </p:tgtEl>
                                      </p:cBhvr>
                                    </p:animEffect>
                                  </p:childTnLst>
                                </p:cTn>
                              </p:par>
                            </p:childTnLst>
                          </p:cTn>
                        </p:par>
                        <p:par>
                          <p:cTn id="197" fill="hold">
                            <p:stCondLst>
                              <p:cond delay="1250"/>
                            </p:stCondLst>
                            <p:childTnLst>
                              <p:par>
                                <p:cTn id="198" presetID="9" presetClass="entr" presetSubtype="0" fill="hold" nodeType="afterEffect">
                                  <p:stCondLst>
                                    <p:cond delay="0"/>
                                  </p:stCondLst>
                                  <p:childTnLst>
                                    <p:set>
                                      <p:cBhvr>
                                        <p:cTn id="199" dur="1" fill="hold">
                                          <p:stCondLst>
                                            <p:cond delay="0"/>
                                          </p:stCondLst>
                                        </p:cTn>
                                        <p:tgtEl>
                                          <p:spTgt spid="522"/>
                                        </p:tgtEl>
                                        <p:attrNameLst>
                                          <p:attrName>style.visibility</p:attrName>
                                        </p:attrNameLst>
                                      </p:cBhvr>
                                      <p:to>
                                        <p:strVal val="visible"/>
                                      </p:to>
                                    </p:set>
                                    <p:animEffect transition="in" filter="dissolve">
                                      <p:cBhvr>
                                        <p:cTn id="200" dur="500"/>
                                        <p:tgtEl>
                                          <p:spTgt spid="522"/>
                                        </p:tgtEl>
                                      </p:cBhvr>
                                    </p:animEffect>
                                  </p:childTnLst>
                                </p:cTn>
                              </p:par>
                              <p:par>
                                <p:cTn id="201" presetID="50" presetClass="path" presetSubtype="0" accel="50000" decel="50000" fill="hold" nodeType="withEffect">
                                  <p:stCondLst>
                                    <p:cond delay="0"/>
                                  </p:stCondLst>
                                  <p:childTnLst>
                                    <p:animMotion origin="layout" path="M 0.00039 0.00023 C 0.00052 0.0007 0.04661 -0.00116 0.072 0.00139 C 0.07747 0.00556 0.08333 0.02222 0.08333 0.02732 " pathEditMode="relative" rAng="0" ptsTypes="AAA">
                                      <p:cBhvr>
                                        <p:cTn id="202" dur="2000" fill="hold"/>
                                        <p:tgtEl>
                                          <p:spTgt spid="522"/>
                                        </p:tgtEl>
                                        <p:attrNameLst>
                                          <p:attrName>ppt_x</p:attrName>
                                          <p:attrName>ppt_y</p:attrName>
                                        </p:attrNameLst>
                                      </p:cBhvr>
                                      <p:rCtr x="4141" y="1343"/>
                                    </p:animMotion>
                                  </p:childTnLst>
                                </p:cTn>
                              </p:par>
                            </p:childTnLst>
                          </p:cTn>
                        </p:par>
                        <p:par>
                          <p:cTn id="203" fill="hold">
                            <p:stCondLst>
                              <p:cond delay="3250"/>
                            </p:stCondLst>
                            <p:childTnLst>
                              <p:par>
                                <p:cTn id="204" presetID="9" presetClass="entr" presetSubtype="0" fill="hold" nodeType="afterEffect">
                                  <p:stCondLst>
                                    <p:cond delay="0"/>
                                  </p:stCondLst>
                                  <p:childTnLst>
                                    <p:set>
                                      <p:cBhvr>
                                        <p:cTn id="205" dur="1" fill="hold">
                                          <p:stCondLst>
                                            <p:cond delay="0"/>
                                          </p:stCondLst>
                                        </p:cTn>
                                        <p:tgtEl>
                                          <p:spTgt spid="533"/>
                                        </p:tgtEl>
                                        <p:attrNameLst>
                                          <p:attrName>style.visibility</p:attrName>
                                        </p:attrNameLst>
                                      </p:cBhvr>
                                      <p:to>
                                        <p:strVal val="visible"/>
                                      </p:to>
                                    </p:set>
                                    <p:animEffect transition="in" filter="dissolve">
                                      <p:cBhvr>
                                        <p:cTn id="206" dur="500"/>
                                        <p:tgtEl>
                                          <p:spTgt spid="533"/>
                                        </p:tgtEl>
                                      </p:cBhvr>
                                    </p:animEffect>
                                  </p:childTnLst>
                                </p:cTn>
                              </p:par>
                            </p:childTnLst>
                          </p:cTn>
                        </p:par>
                        <p:par>
                          <p:cTn id="207" fill="hold">
                            <p:stCondLst>
                              <p:cond delay="3750"/>
                            </p:stCondLst>
                            <p:childTnLst>
                              <p:par>
                                <p:cTn id="208" presetID="9" presetClass="entr" presetSubtype="0" fill="hold" nodeType="afterEffect">
                                  <p:stCondLst>
                                    <p:cond delay="0"/>
                                  </p:stCondLst>
                                  <p:childTnLst>
                                    <p:set>
                                      <p:cBhvr>
                                        <p:cTn id="209" dur="1" fill="hold">
                                          <p:stCondLst>
                                            <p:cond delay="0"/>
                                          </p:stCondLst>
                                        </p:cTn>
                                        <p:tgtEl>
                                          <p:spTgt spid="532"/>
                                        </p:tgtEl>
                                        <p:attrNameLst>
                                          <p:attrName>style.visibility</p:attrName>
                                        </p:attrNameLst>
                                      </p:cBhvr>
                                      <p:to>
                                        <p:strVal val="visible"/>
                                      </p:to>
                                    </p:set>
                                    <p:animEffect transition="in" filter="dissolve">
                                      <p:cBhvr>
                                        <p:cTn id="210" dur="500"/>
                                        <p:tgtEl>
                                          <p:spTgt spid="532"/>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nodeType="clickEffect">
                                  <p:stCondLst>
                                    <p:cond delay="0"/>
                                  </p:stCondLst>
                                  <p:childTnLst>
                                    <p:set>
                                      <p:cBhvr>
                                        <p:cTn id="214" dur="1" fill="hold">
                                          <p:stCondLst>
                                            <p:cond delay="0"/>
                                          </p:stCondLst>
                                        </p:cTn>
                                        <p:tgtEl>
                                          <p:spTgt spid="194"/>
                                        </p:tgtEl>
                                        <p:attrNameLst>
                                          <p:attrName>style.visibility</p:attrName>
                                        </p:attrNameLst>
                                      </p:cBhvr>
                                      <p:to>
                                        <p:strVal val="visible"/>
                                      </p:to>
                                    </p:set>
                                    <p:animEffect transition="in" filter="wipe(left)">
                                      <p:cBhvr>
                                        <p:cTn id="215" dur="500"/>
                                        <p:tgtEl>
                                          <p:spTgt spid="194"/>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542"/>
                                        </p:tgtEl>
                                        <p:attrNameLst>
                                          <p:attrName>style.visibility</p:attrName>
                                        </p:attrNameLst>
                                      </p:cBhvr>
                                      <p:to>
                                        <p:strVal val="visible"/>
                                      </p:to>
                                    </p:set>
                                    <p:animEffect transition="in" filter="fade">
                                      <p:cBhvr>
                                        <p:cTn id="220" dur="500"/>
                                        <p:tgtEl>
                                          <p:spTgt spid="542"/>
                                        </p:tgtEl>
                                      </p:cBhvr>
                                    </p:animEffect>
                                  </p:childTnLst>
                                </p:cTn>
                              </p:par>
                            </p:childTnLst>
                          </p:cTn>
                        </p:par>
                      </p:childTnLst>
                    </p:cTn>
                  </p:par>
                  <p:par>
                    <p:cTn id="221" fill="hold">
                      <p:stCondLst>
                        <p:cond delay="indefinite"/>
                      </p:stCondLst>
                      <p:childTnLst>
                        <p:par>
                          <p:cTn id="222" fill="hold">
                            <p:stCondLst>
                              <p:cond delay="0"/>
                            </p:stCondLst>
                            <p:childTnLst>
                              <p:par>
                                <p:cTn id="223" presetID="9" presetClass="entr" presetSubtype="0" fill="hold" nodeType="clickEffect">
                                  <p:stCondLst>
                                    <p:cond delay="0"/>
                                  </p:stCondLst>
                                  <p:childTnLst>
                                    <p:set>
                                      <p:cBhvr>
                                        <p:cTn id="224" dur="1" fill="hold">
                                          <p:stCondLst>
                                            <p:cond delay="0"/>
                                          </p:stCondLst>
                                        </p:cTn>
                                        <p:tgtEl>
                                          <p:spTgt spid="421"/>
                                        </p:tgtEl>
                                        <p:attrNameLst>
                                          <p:attrName>style.visibility</p:attrName>
                                        </p:attrNameLst>
                                      </p:cBhvr>
                                      <p:to>
                                        <p:strVal val="visible"/>
                                      </p:to>
                                    </p:set>
                                    <p:animEffect transition="in" filter="dissolve">
                                      <p:cBhvr>
                                        <p:cTn id="225" dur="500"/>
                                        <p:tgtEl>
                                          <p:spTgt spid="421"/>
                                        </p:tgtEl>
                                      </p:cBhvr>
                                    </p:animEffect>
                                  </p:childTnLst>
                                </p:cTn>
                              </p:par>
                            </p:childTnLst>
                          </p:cTn>
                        </p:par>
                      </p:childTnLst>
                    </p:cTn>
                  </p:par>
                  <p:par>
                    <p:cTn id="226" fill="hold">
                      <p:stCondLst>
                        <p:cond delay="indefinite"/>
                      </p:stCondLst>
                      <p:childTnLst>
                        <p:par>
                          <p:cTn id="227" fill="hold">
                            <p:stCondLst>
                              <p:cond delay="0"/>
                            </p:stCondLst>
                            <p:childTnLst>
                              <p:par>
                                <p:cTn id="228" presetID="9" presetClass="exit" presetSubtype="0" fill="hold" nodeType="clickEffect">
                                  <p:stCondLst>
                                    <p:cond delay="0"/>
                                  </p:stCondLst>
                                  <p:childTnLst>
                                    <p:animEffect transition="out" filter="dissolve">
                                      <p:cBhvr>
                                        <p:cTn id="229" dur="500"/>
                                        <p:tgtEl>
                                          <p:spTgt spid="532"/>
                                        </p:tgtEl>
                                      </p:cBhvr>
                                    </p:animEffect>
                                    <p:set>
                                      <p:cBhvr>
                                        <p:cTn id="230" dur="1" fill="hold">
                                          <p:stCondLst>
                                            <p:cond delay="499"/>
                                          </p:stCondLst>
                                        </p:cTn>
                                        <p:tgtEl>
                                          <p:spTgt spid="532"/>
                                        </p:tgtEl>
                                        <p:attrNameLst>
                                          <p:attrName>style.visibility</p:attrName>
                                        </p:attrNameLst>
                                      </p:cBhvr>
                                      <p:to>
                                        <p:strVal val="hidden"/>
                                      </p:to>
                                    </p:set>
                                  </p:childTnLst>
                                </p:cTn>
                              </p:par>
                            </p:childTnLst>
                          </p:cTn>
                        </p:par>
                      </p:childTnLst>
                    </p:cTn>
                  </p:par>
                  <p:par>
                    <p:cTn id="231" fill="hold">
                      <p:stCondLst>
                        <p:cond delay="indefinite"/>
                      </p:stCondLst>
                      <p:childTnLst>
                        <p:par>
                          <p:cTn id="232" fill="hold">
                            <p:stCondLst>
                              <p:cond delay="0"/>
                            </p:stCondLst>
                            <p:childTnLst>
                              <p:par>
                                <p:cTn id="233" presetID="0" presetClass="path" presetSubtype="0" accel="50000" decel="50000" fill="hold" nodeType="clickEffect">
                                  <p:stCondLst>
                                    <p:cond delay="0"/>
                                  </p:stCondLst>
                                  <p:childTnLst>
                                    <p:animMotion origin="layout" path="M -6.25E-7 -3.7037E-7 C -0.01406 0.01435 -0.05104 0.05208 -0.06732 0.04977 C -0.08359 0.04745 -0.11003 0.02894 -0.11302 0.00926 " pathEditMode="relative" rAng="0" ptsTypes="AAA">
                                      <p:cBhvr>
                                        <p:cTn id="234" dur="2000" fill="hold"/>
                                        <p:tgtEl>
                                          <p:spTgt spid="460"/>
                                        </p:tgtEl>
                                        <p:attrNameLst>
                                          <p:attrName>ppt_x</p:attrName>
                                          <p:attrName>ppt_y</p:attrName>
                                        </p:attrNameLst>
                                      </p:cBhvr>
                                      <p:rCtr x="-5651" y="2500"/>
                                    </p:animMotion>
                                  </p:childTnLst>
                                </p:cTn>
                              </p:par>
                            </p:childTnLst>
                          </p:cTn>
                        </p:par>
                        <p:par>
                          <p:cTn id="235" fill="hold">
                            <p:stCondLst>
                              <p:cond delay="2000"/>
                            </p:stCondLst>
                            <p:childTnLst>
                              <p:par>
                                <p:cTn id="236" presetID="9" presetClass="exit" presetSubtype="0" fill="hold" nodeType="afterEffect">
                                  <p:stCondLst>
                                    <p:cond delay="0"/>
                                  </p:stCondLst>
                                  <p:childTnLst>
                                    <p:animEffect transition="out" filter="dissolve">
                                      <p:cBhvr>
                                        <p:cTn id="237" dur="500"/>
                                        <p:tgtEl>
                                          <p:spTgt spid="522"/>
                                        </p:tgtEl>
                                      </p:cBhvr>
                                    </p:animEffect>
                                    <p:set>
                                      <p:cBhvr>
                                        <p:cTn id="238" dur="1" fill="hold">
                                          <p:stCondLst>
                                            <p:cond delay="499"/>
                                          </p:stCondLst>
                                        </p:cTn>
                                        <p:tgtEl>
                                          <p:spTgt spid="522"/>
                                        </p:tgtEl>
                                        <p:attrNameLst>
                                          <p:attrName>style.visibility</p:attrName>
                                        </p:attrNameLst>
                                      </p:cBhvr>
                                      <p:to>
                                        <p:strVal val="hidden"/>
                                      </p:to>
                                    </p:set>
                                  </p:childTnLst>
                                </p:cTn>
                              </p:par>
                              <p:par>
                                <p:cTn id="239" presetID="10" presetClass="exit" presetSubtype="0" fill="hold" nodeType="withEffect">
                                  <p:stCondLst>
                                    <p:cond delay="0"/>
                                  </p:stCondLst>
                                  <p:childTnLst>
                                    <p:animEffect transition="out" filter="fade">
                                      <p:cBhvr>
                                        <p:cTn id="240" dur="500"/>
                                        <p:tgtEl>
                                          <p:spTgt spid="536"/>
                                        </p:tgtEl>
                                      </p:cBhvr>
                                    </p:animEffect>
                                    <p:set>
                                      <p:cBhvr>
                                        <p:cTn id="241" dur="1" fill="hold">
                                          <p:stCondLst>
                                            <p:cond delay="499"/>
                                          </p:stCondLst>
                                        </p:cTn>
                                        <p:tgtEl>
                                          <p:spTgt spid="536"/>
                                        </p:tgtEl>
                                        <p:attrNameLst>
                                          <p:attrName>style.visibility</p:attrName>
                                        </p:attrNameLst>
                                      </p:cBhvr>
                                      <p:to>
                                        <p:strVal val="hidden"/>
                                      </p:to>
                                    </p:set>
                                  </p:childTnLst>
                                </p:cTn>
                              </p:par>
                              <p:par>
                                <p:cTn id="242" presetID="9" presetClass="exit" presetSubtype="0" fill="hold" grpId="1" nodeType="withEffect">
                                  <p:stCondLst>
                                    <p:cond delay="0"/>
                                  </p:stCondLst>
                                  <p:childTnLst>
                                    <p:animEffect transition="out" filter="dissolve">
                                      <p:cBhvr>
                                        <p:cTn id="243" dur="500"/>
                                        <p:tgtEl>
                                          <p:spTgt spid="484"/>
                                        </p:tgtEl>
                                      </p:cBhvr>
                                    </p:animEffect>
                                    <p:set>
                                      <p:cBhvr>
                                        <p:cTn id="244" dur="1" fill="hold">
                                          <p:stCondLst>
                                            <p:cond delay="499"/>
                                          </p:stCondLst>
                                        </p:cTn>
                                        <p:tgtEl>
                                          <p:spTgt spid="484"/>
                                        </p:tgtEl>
                                        <p:attrNameLst>
                                          <p:attrName>style.visibility</p:attrName>
                                        </p:attrNameLst>
                                      </p:cBhvr>
                                      <p:to>
                                        <p:strVal val="hidden"/>
                                      </p:to>
                                    </p:set>
                                  </p:childTnLst>
                                </p:cTn>
                              </p:par>
                            </p:childTnLst>
                          </p:cTn>
                        </p:par>
                        <p:par>
                          <p:cTn id="245" fill="hold">
                            <p:stCondLst>
                              <p:cond delay="2500"/>
                            </p:stCondLst>
                            <p:childTnLst>
                              <p:par>
                                <p:cTn id="246" presetID="10" presetClass="entr" presetSubtype="0" fill="hold" grpId="0" nodeType="afterEffect">
                                  <p:stCondLst>
                                    <p:cond delay="0"/>
                                  </p:stCondLst>
                                  <p:childTnLst>
                                    <p:set>
                                      <p:cBhvr>
                                        <p:cTn id="247" dur="1" fill="hold">
                                          <p:stCondLst>
                                            <p:cond delay="0"/>
                                          </p:stCondLst>
                                        </p:cTn>
                                        <p:tgtEl>
                                          <p:spTgt spid="632"/>
                                        </p:tgtEl>
                                        <p:attrNameLst>
                                          <p:attrName>style.visibility</p:attrName>
                                        </p:attrNameLst>
                                      </p:cBhvr>
                                      <p:to>
                                        <p:strVal val="visible"/>
                                      </p:to>
                                    </p:set>
                                    <p:animEffect transition="in" filter="fade">
                                      <p:cBhvr>
                                        <p:cTn id="248" dur="500"/>
                                        <p:tgtEl>
                                          <p:spTgt spid="632"/>
                                        </p:tgtEl>
                                      </p:cBhvr>
                                    </p:animEffect>
                                  </p:childTnLst>
                                </p:cTn>
                              </p:par>
                            </p:childTnLst>
                          </p:cTn>
                        </p:par>
                      </p:childTnLst>
                    </p:cTn>
                  </p:par>
                  <p:par>
                    <p:cTn id="249" fill="hold">
                      <p:stCondLst>
                        <p:cond delay="indefinite"/>
                      </p:stCondLst>
                      <p:childTnLst>
                        <p:par>
                          <p:cTn id="250" fill="hold">
                            <p:stCondLst>
                              <p:cond delay="0"/>
                            </p:stCondLst>
                            <p:childTnLst>
                              <p:par>
                                <p:cTn id="251" presetID="26" presetClass="emph" presetSubtype="0" fill="hold" grpId="2" nodeType="clickEffect">
                                  <p:stCondLst>
                                    <p:cond delay="0"/>
                                  </p:stCondLst>
                                  <p:childTnLst>
                                    <p:animEffect transition="out" filter="fade">
                                      <p:cBhvr>
                                        <p:cTn id="252" dur="500" tmFilter="0, 0; .2, .5; .8, .5; 1, 0"/>
                                        <p:tgtEl>
                                          <p:spTgt spid="534"/>
                                        </p:tgtEl>
                                      </p:cBhvr>
                                    </p:animEffect>
                                    <p:animScale>
                                      <p:cBhvr>
                                        <p:cTn id="253" dur="250" autoRev="1" fill="hold"/>
                                        <p:tgtEl>
                                          <p:spTgt spid="534"/>
                                        </p:tgtEl>
                                      </p:cBhvr>
                                      <p:by x="105000" y="105000"/>
                                    </p:animScale>
                                  </p:childTnLst>
                                </p:cTn>
                              </p:par>
                              <p:par>
                                <p:cTn id="254" presetID="22" presetClass="entr" presetSubtype="4" fill="hold" nodeType="withEffect">
                                  <p:stCondLst>
                                    <p:cond delay="0"/>
                                  </p:stCondLst>
                                  <p:childTnLst>
                                    <p:set>
                                      <p:cBhvr>
                                        <p:cTn id="255" dur="1" fill="hold">
                                          <p:stCondLst>
                                            <p:cond delay="0"/>
                                          </p:stCondLst>
                                        </p:cTn>
                                        <p:tgtEl>
                                          <p:spTgt spid="487"/>
                                        </p:tgtEl>
                                        <p:attrNameLst>
                                          <p:attrName>style.visibility</p:attrName>
                                        </p:attrNameLst>
                                      </p:cBhvr>
                                      <p:to>
                                        <p:strVal val="visible"/>
                                      </p:to>
                                    </p:set>
                                    <p:animEffect transition="in" filter="wipe(down)">
                                      <p:cBhvr>
                                        <p:cTn id="256" dur="500"/>
                                        <p:tgtEl>
                                          <p:spTgt spid="487"/>
                                        </p:tgtEl>
                                      </p:cBhvr>
                                    </p:animEffect>
                                  </p:childTnLst>
                                </p:cTn>
                              </p:par>
                            </p:childTnLst>
                          </p:cTn>
                        </p:par>
                        <p:par>
                          <p:cTn id="257" fill="hold">
                            <p:stCondLst>
                              <p:cond delay="500"/>
                            </p:stCondLst>
                            <p:childTnLst>
                              <p:par>
                                <p:cTn id="258" presetID="22" presetClass="entr" presetSubtype="1" fill="hold" nodeType="afterEffect">
                                  <p:stCondLst>
                                    <p:cond delay="0"/>
                                  </p:stCondLst>
                                  <p:childTnLst>
                                    <p:set>
                                      <p:cBhvr>
                                        <p:cTn id="259" dur="1" fill="hold">
                                          <p:stCondLst>
                                            <p:cond delay="0"/>
                                          </p:stCondLst>
                                        </p:cTn>
                                        <p:tgtEl>
                                          <p:spTgt spid="544"/>
                                        </p:tgtEl>
                                        <p:attrNameLst>
                                          <p:attrName>style.visibility</p:attrName>
                                        </p:attrNameLst>
                                      </p:cBhvr>
                                      <p:to>
                                        <p:strVal val="visible"/>
                                      </p:to>
                                    </p:set>
                                    <p:animEffect transition="in" filter="wipe(up)">
                                      <p:cBhvr>
                                        <p:cTn id="260" dur="500"/>
                                        <p:tgtEl>
                                          <p:spTgt spid="544"/>
                                        </p:tgtEl>
                                      </p:cBhvr>
                                    </p:animEffect>
                                  </p:childTnLst>
                                </p:cTn>
                              </p:par>
                            </p:childTnLst>
                          </p:cTn>
                        </p:par>
                        <p:par>
                          <p:cTn id="261" fill="hold">
                            <p:stCondLst>
                              <p:cond delay="1000"/>
                            </p:stCondLst>
                            <p:childTnLst>
                              <p:par>
                                <p:cTn id="262" presetID="22" presetClass="entr" presetSubtype="8" fill="hold" nodeType="afterEffect">
                                  <p:stCondLst>
                                    <p:cond delay="0"/>
                                  </p:stCondLst>
                                  <p:childTnLst>
                                    <p:set>
                                      <p:cBhvr>
                                        <p:cTn id="263" dur="1" fill="hold">
                                          <p:stCondLst>
                                            <p:cond delay="0"/>
                                          </p:stCondLst>
                                        </p:cTn>
                                        <p:tgtEl>
                                          <p:spTgt spid="302"/>
                                        </p:tgtEl>
                                        <p:attrNameLst>
                                          <p:attrName>style.visibility</p:attrName>
                                        </p:attrNameLst>
                                      </p:cBhvr>
                                      <p:to>
                                        <p:strVal val="visible"/>
                                      </p:to>
                                    </p:set>
                                    <p:animEffect transition="in" filter="wipe(left)">
                                      <p:cBhvr>
                                        <p:cTn id="264" dur="500"/>
                                        <p:tgtEl>
                                          <p:spTgt spid="302"/>
                                        </p:tgtEl>
                                      </p:cBhvr>
                                    </p:animEffect>
                                  </p:childTnLst>
                                </p:cTn>
                              </p:par>
                              <p:par>
                                <p:cTn id="265" presetID="10" presetClass="exit" presetSubtype="0" fill="hold" nodeType="withEffect">
                                  <p:stCondLst>
                                    <p:cond delay="0"/>
                                  </p:stCondLst>
                                  <p:childTnLst>
                                    <p:animEffect transition="out" filter="fade">
                                      <p:cBhvr>
                                        <p:cTn id="266" dur="500"/>
                                        <p:tgtEl>
                                          <p:spTgt spid="487"/>
                                        </p:tgtEl>
                                      </p:cBhvr>
                                    </p:animEffect>
                                    <p:set>
                                      <p:cBhvr>
                                        <p:cTn id="267" dur="1" fill="hold">
                                          <p:stCondLst>
                                            <p:cond delay="499"/>
                                          </p:stCondLst>
                                        </p:cTn>
                                        <p:tgtEl>
                                          <p:spTgt spid="487"/>
                                        </p:tgtEl>
                                        <p:attrNameLst>
                                          <p:attrName>style.visibility</p:attrName>
                                        </p:attrNameLst>
                                      </p:cBhvr>
                                      <p:to>
                                        <p:strVal val="hidden"/>
                                      </p:to>
                                    </p:set>
                                  </p:childTnLst>
                                </p:cTn>
                              </p:par>
                              <p:par>
                                <p:cTn id="268" presetID="9" presetClass="exit" presetSubtype="0" fill="hold" grpId="1" nodeType="withEffect">
                                  <p:stCondLst>
                                    <p:cond delay="0"/>
                                  </p:stCondLst>
                                  <p:childTnLst>
                                    <p:animEffect transition="out" filter="dissolve">
                                      <p:cBhvr>
                                        <p:cTn id="269" dur="500"/>
                                        <p:tgtEl>
                                          <p:spTgt spid="632"/>
                                        </p:tgtEl>
                                      </p:cBhvr>
                                    </p:animEffect>
                                    <p:set>
                                      <p:cBhvr>
                                        <p:cTn id="270" dur="1" fill="hold">
                                          <p:stCondLst>
                                            <p:cond delay="499"/>
                                          </p:stCondLst>
                                        </p:cTn>
                                        <p:tgtEl>
                                          <p:spTgt spid="632"/>
                                        </p:tgtEl>
                                        <p:attrNameLst>
                                          <p:attrName>style.visibility</p:attrName>
                                        </p:attrNameLst>
                                      </p:cBhvr>
                                      <p:to>
                                        <p:strVal val="hidden"/>
                                      </p:to>
                                    </p:set>
                                  </p:childTnLst>
                                </p:cTn>
                              </p:par>
                              <p:par>
                                <p:cTn id="271" presetID="10" presetClass="exit" presetSubtype="0" fill="hold" nodeType="withEffect">
                                  <p:stCondLst>
                                    <p:cond delay="0"/>
                                  </p:stCondLst>
                                  <p:childTnLst>
                                    <p:animEffect transition="out" filter="fade">
                                      <p:cBhvr>
                                        <p:cTn id="272" dur="500"/>
                                        <p:tgtEl>
                                          <p:spTgt spid="544"/>
                                        </p:tgtEl>
                                      </p:cBhvr>
                                    </p:animEffect>
                                    <p:set>
                                      <p:cBhvr>
                                        <p:cTn id="273" dur="1" fill="hold">
                                          <p:stCondLst>
                                            <p:cond delay="499"/>
                                          </p:stCondLst>
                                        </p:cTn>
                                        <p:tgtEl>
                                          <p:spTgt spid="544"/>
                                        </p:tgtEl>
                                        <p:attrNameLst>
                                          <p:attrName>style.visibility</p:attrName>
                                        </p:attrNameLst>
                                      </p:cBhvr>
                                      <p:to>
                                        <p:strVal val="hidden"/>
                                      </p:to>
                                    </p:set>
                                  </p:childTnLst>
                                </p:cTn>
                              </p:par>
                            </p:childTnLst>
                          </p:cTn>
                        </p:par>
                        <p:par>
                          <p:cTn id="274" fill="hold">
                            <p:stCondLst>
                              <p:cond delay="1500"/>
                            </p:stCondLst>
                            <p:childTnLst>
                              <p:par>
                                <p:cTn id="275" presetID="9" presetClass="entr" presetSubtype="0" fill="hold" nodeType="afterEffect">
                                  <p:stCondLst>
                                    <p:cond delay="0"/>
                                  </p:stCondLst>
                                  <p:childTnLst>
                                    <p:set>
                                      <p:cBhvr>
                                        <p:cTn id="276" dur="1" fill="hold">
                                          <p:stCondLst>
                                            <p:cond delay="0"/>
                                          </p:stCondLst>
                                        </p:cTn>
                                        <p:tgtEl>
                                          <p:spTgt spid="560"/>
                                        </p:tgtEl>
                                        <p:attrNameLst>
                                          <p:attrName>style.visibility</p:attrName>
                                        </p:attrNameLst>
                                      </p:cBhvr>
                                      <p:to>
                                        <p:strVal val="visible"/>
                                      </p:to>
                                    </p:set>
                                    <p:animEffect transition="in" filter="dissolve">
                                      <p:cBhvr>
                                        <p:cTn id="277" dur="100"/>
                                        <p:tgtEl>
                                          <p:spTgt spid="560"/>
                                        </p:tgtEl>
                                      </p:cBhvr>
                                    </p:animEffect>
                                  </p:childTnLst>
                                </p:cTn>
                              </p:par>
                              <p:par>
                                <p:cTn id="278" presetID="42" presetClass="path" presetSubtype="0" accel="50000" decel="50000" fill="hold" nodeType="withEffect">
                                  <p:stCondLst>
                                    <p:cond delay="0"/>
                                  </p:stCondLst>
                                  <p:childTnLst>
                                    <p:animMotion origin="layout" path="M 1.25E-6 -2.96296E-6 L 0.25364 -0.13217 " pathEditMode="relative" rAng="0" ptsTypes="AA">
                                      <p:cBhvr>
                                        <p:cTn id="279" dur="2000" fill="hold"/>
                                        <p:tgtEl>
                                          <p:spTgt spid="560"/>
                                        </p:tgtEl>
                                        <p:attrNameLst>
                                          <p:attrName>ppt_x</p:attrName>
                                          <p:attrName>ppt_y</p:attrName>
                                        </p:attrNameLst>
                                      </p:cBhvr>
                                      <p:rCtr x="12682" y="-6620"/>
                                    </p:animMotion>
                                  </p:childTnLst>
                                </p:cTn>
                              </p:par>
                              <p:par>
                                <p:cTn id="280" presetID="9" presetClass="exit" presetSubtype="0" fill="hold" nodeType="withEffect">
                                  <p:stCondLst>
                                    <p:cond delay="1500"/>
                                  </p:stCondLst>
                                  <p:childTnLst>
                                    <p:animEffect transition="out" filter="dissolve">
                                      <p:cBhvr>
                                        <p:cTn id="281" dur="500"/>
                                        <p:tgtEl>
                                          <p:spTgt spid="560"/>
                                        </p:tgtEl>
                                      </p:cBhvr>
                                    </p:animEffect>
                                    <p:set>
                                      <p:cBhvr>
                                        <p:cTn id="282" dur="1" fill="hold">
                                          <p:stCondLst>
                                            <p:cond delay="499"/>
                                          </p:stCondLst>
                                        </p:cTn>
                                        <p:tgtEl>
                                          <p:spTgt spid="560"/>
                                        </p:tgtEl>
                                        <p:attrNameLst>
                                          <p:attrName>style.visibility</p:attrName>
                                        </p:attrNameLst>
                                      </p:cBhvr>
                                      <p:to>
                                        <p:strVal val="hidden"/>
                                      </p:to>
                                    </p:set>
                                  </p:childTnLst>
                                </p:cTn>
                              </p:par>
                              <p:par>
                                <p:cTn id="283" presetID="9" presetClass="entr" presetSubtype="0" fill="hold" nodeType="withEffect">
                                  <p:stCondLst>
                                    <p:cond delay="0"/>
                                  </p:stCondLst>
                                  <p:childTnLst>
                                    <p:set>
                                      <p:cBhvr>
                                        <p:cTn id="284" dur="1" fill="hold">
                                          <p:stCondLst>
                                            <p:cond delay="0"/>
                                          </p:stCondLst>
                                        </p:cTn>
                                        <p:tgtEl>
                                          <p:spTgt spid="591"/>
                                        </p:tgtEl>
                                        <p:attrNameLst>
                                          <p:attrName>style.visibility</p:attrName>
                                        </p:attrNameLst>
                                      </p:cBhvr>
                                      <p:to>
                                        <p:strVal val="visible"/>
                                      </p:to>
                                    </p:set>
                                    <p:animEffect transition="in" filter="dissolve">
                                      <p:cBhvr>
                                        <p:cTn id="285" dur="100"/>
                                        <p:tgtEl>
                                          <p:spTgt spid="591"/>
                                        </p:tgtEl>
                                      </p:cBhvr>
                                    </p:animEffect>
                                  </p:childTnLst>
                                </p:cTn>
                              </p:par>
                              <p:par>
                                <p:cTn id="286" presetID="42" presetClass="path" presetSubtype="0" accel="50000" decel="50000" fill="hold" nodeType="withEffect">
                                  <p:stCondLst>
                                    <p:cond delay="0"/>
                                  </p:stCondLst>
                                  <p:childTnLst>
                                    <p:animMotion origin="layout" path="M 1.25E-6 -2.96296E-6 L 0.26198 -0.10185 " pathEditMode="relative" rAng="0" ptsTypes="AA">
                                      <p:cBhvr>
                                        <p:cTn id="287" dur="2000" fill="hold"/>
                                        <p:tgtEl>
                                          <p:spTgt spid="591"/>
                                        </p:tgtEl>
                                        <p:attrNameLst>
                                          <p:attrName>ppt_x</p:attrName>
                                          <p:attrName>ppt_y</p:attrName>
                                        </p:attrNameLst>
                                      </p:cBhvr>
                                      <p:rCtr x="13099" y="-5093"/>
                                    </p:animMotion>
                                  </p:childTnLst>
                                </p:cTn>
                              </p:par>
                              <p:par>
                                <p:cTn id="288" presetID="9" presetClass="exit" presetSubtype="0" fill="hold" nodeType="withEffect">
                                  <p:stCondLst>
                                    <p:cond delay="1500"/>
                                  </p:stCondLst>
                                  <p:childTnLst>
                                    <p:animEffect transition="out" filter="dissolve">
                                      <p:cBhvr>
                                        <p:cTn id="289" dur="500"/>
                                        <p:tgtEl>
                                          <p:spTgt spid="591"/>
                                        </p:tgtEl>
                                      </p:cBhvr>
                                    </p:animEffect>
                                    <p:set>
                                      <p:cBhvr>
                                        <p:cTn id="290" dur="1" fill="hold">
                                          <p:stCondLst>
                                            <p:cond delay="499"/>
                                          </p:stCondLst>
                                        </p:cTn>
                                        <p:tgtEl>
                                          <p:spTgt spid="591"/>
                                        </p:tgtEl>
                                        <p:attrNameLst>
                                          <p:attrName>style.visibility</p:attrName>
                                        </p:attrNameLst>
                                      </p:cBhvr>
                                      <p:to>
                                        <p:strVal val="hidden"/>
                                      </p:to>
                                    </p:set>
                                  </p:childTnLst>
                                </p:cTn>
                              </p:par>
                              <p:par>
                                <p:cTn id="291" presetID="9" presetClass="entr" presetSubtype="0" fill="hold" nodeType="withEffect">
                                  <p:stCondLst>
                                    <p:cond delay="0"/>
                                  </p:stCondLst>
                                  <p:childTnLst>
                                    <p:set>
                                      <p:cBhvr>
                                        <p:cTn id="292" dur="1" fill="hold">
                                          <p:stCondLst>
                                            <p:cond delay="0"/>
                                          </p:stCondLst>
                                        </p:cTn>
                                        <p:tgtEl>
                                          <p:spTgt spid="601"/>
                                        </p:tgtEl>
                                        <p:attrNameLst>
                                          <p:attrName>style.visibility</p:attrName>
                                        </p:attrNameLst>
                                      </p:cBhvr>
                                      <p:to>
                                        <p:strVal val="visible"/>
                                      </p:to>
                                    </p:set>
                                    <p:animEffect transition="in" filter="dissolve">
                                      <p:cBhvr>
                                        <p:cTn id="293" dur="100"/>
                                        <p:tgtEl>
                                          <p:spTgt spid="601"/>
                                        </p:tgtEl>
                                      </p:cBhvr>
                                    </p:animEffect>
                                  </p:childTnLst>
                                </p:cTn>
                              </p:par>
                              <p:par>
                                <p:cTn id="294" presetID="42" presetClass="path" presetSubtype="0" accel="50000" decel="50000" fill="hold" nodeType="withEffect">
                                  <p:stCondLst>
                                    <p:cond delay="0"/>
                                  </p:stCondLst>
                                  <p:childTnLst>
                                    <p:animMotion origin="layout" path="M 1.25E-6 -2.96296E-6 L 0.25781 -0.0412 " pathEditMode="relative" rAng="0" ptsTypes="AA">
                                      <p:cBhvr>
                                        <p:cTn id="295" dur="2000" fill="hold"/>
                                        <p:tgtEl>
                                          <p:spTgt spid="601"/>
                                        </p:tgtEl>
                                        <p:attrNameLst>
                                          <p:attrName>ppt_x</p:attrName>
                                          <p:attrName>ppt_y</p:attrName>
                                        </p:attrNameLst>
                                      </p:cBhvr>
                                      <p:rCtr x="12891" y="-2060"/>
                                    </p:animMotion>
                                  </p:childTnLst>
                                </p:cTn>
                              </p:par>
                              <p:par>
                                <p:cTn id="296" presetID="9" presetClass="exit" presetSubtype="0" fill="hold" nodeType="withEffect">
                                  <p:stCondLst>
                                    <p:cond delay="1500"/>
                                  </p:stCondLst>
                                  <p:childTnLst>
                                    <p:animEffect transition="out" filter="dissolve">
                                      <p:cBhvr>
                                        <p:cTn id="297" dur="500"/>
                                        <p:tgtEl>
                                          <p:spTgt spid="601"/>
                                        </p:tgtEl>
                                      </p:cBhvr>
                                    </p:animEffect>
                                    <p:set>
                                      <p:cBhvr>
                                        <p:cTn id="298" dur="1" fill="hold">
                                          <p:stCondLst>
                                            <p:cond delay="499"/>
                                          </p:stCondLst>
                                        </p:cTn>
                                        <p:tgtEl>
                                          <p:spTgt spid="601"/>
                                        </p:tgtEl>
                                        <p:attrNameLst>
                                          <p:attrName>style.visibility</p:attrName>
                                        </p:attrNameLst>
                                      </p:cBhvr>
                                      <p:to>
                                        <p:strVal val="hidden"/>
                                      </p:to>
                                    </p:set>
                                  </p:childTnLst>
                                </p:cTn>
                              </p:par>
                              <p:par>
                                <p:cTn id="299" presetID="9" presetClass="entr" presetSubtype="0" fill="hold" nodeType="withEffect">
                                  <p:stCondLst>
                                    <p:cond delay="0"/>
                                  </p:stCondLst>
                                  <p:childTnLst>
                                    <p:set>
                                      <p:cBhvr>
                                        <p:cTn id="300" dur="1" fill="hold">
                                          <p:stCondLst>
                                            <p:cond delay="0"/>
                                          </p:stCondLst>
                                        </p:cTn>
                                        <p:tgtEl>
                                          <p:spTgt spid="622"/>
                                        </p:tgtEl>
                                        <p:attrNameLst>
                                          <p:attrName>style.visibility</p:attrName>
                                        </p:attrNameLst>
                                      </p:cBhvr>
                                      <p:to>
                                        <p:strVal val="visible"/>
                                      </p:to>
                                    </p:set>
                                    <p:animEffect transition="in" filter="dissolve">
                                      <p:cBhvr>
                                        <p:cTn id="301" dur="100"/>
                                        <p:tgtEl>
                                          <p:spTgt spid="622"/>
                                        </p:tgtEl>
                                      </p:cBhvr>
                                    </p:animEffect>
                                  </p:childTnLst>
                                </p:cTn>
                              </p:par>
                              <p:par>
                                <p:cTn id="302" presetID="42" presetClass="path" presetSubtype="0" accel="50000" decel="50000" fill="hold" nodeType="withEffect">
                                  <p:stCondLst>
                                    <p:cond delay="0"/>
                                  </p:stCondLst>
                                  <p:childTnLst>
                                    <p:animMotion origin="layout" path="M 1.25E-6 -2.96296E-6 L 0.36484 -0.11736 " pathEditMode="relative" rAng="0" ptsTypes="AA">
                                      <p:cBhvr>
                                        <p:cTn id="303" dur="2000" fill="hold"/>
                                        <p:tgtEl>
                                          <p:spTgt spid="622"/>
                                        </p:tgtEl>
                                        <p:attrNameLst>
                                          <p:attrName>ppt_x</p:attrName>
                                          <p:attrName>ppt_y</p:attrName>
                                        </p:attrNameLst>
                                      </p:cBhvr>
                                      <p:rCtr x="18242" y="-5880"/>
                                    </p:animMotion>
                                  </p:childTnLst>
                                </p:cTn>
                              </p:par>
                              <p:par>
                                <p:cTn id="304" presetID="9" presetClass="exit" presetSubtype="0" fill="hold" nodeType="withEffect">
                                  <p:stCondLst>
                                    <p:cond delay="1500"/>
                                  </p:stCondLst>
                                  <p:childTnLst>
                                    <p:animEffect transition="out" filter="dissolve">
                                      <p:cBhvr>
                                        <p:cTn id="305" dur="500"/>
                                        <p:tgtEl>
                                          <p:spTgt spid="622"/>
                                        </p:tgtEl>
                                      </p:cBhvr>
                                    </p:animEffect>
                                    <p:set>
                                      <p:cBhvr>
                                        <p:cTn id="306" dur="1" fill="hold">
                                          <p:stCondLst>
                                            <p:cond delay="499"/>
                                          </p:stCondLst>
                                        </p:cTn>
                                        <p:tgtEl>
                                          <p:spTgt spid="622"/>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9" presetClass="entr" presetSubtype="0" fill="hold" nodeType="clickEffect">
                                  <p:stCondLst>
                                    <p:cond delay="0"/>
                                  </p:stCondLst>
                                  <p:childTnLst>
                                    <p:set>
                                      <p:cBhvr>
                                        <p:cTn id="310" dur="1" fill="hold">
                                          <p:stCondLst>
                                            <p:cond delay="0"/>
                                          </p:stCondLst>
                                        </p:cTn>
                                        <p:tgtEl>
                                          <p:spTgt spid="553"/>
                                        </p:tgtEl>
                                        <p:attrNameLst>
                                          <p:attrName>style.visibility</p:attrName>
                                        </p:attrNameLst>
                                      </p:cBhvr>
                                      <p:to>
                                        <p:strVal val="visible"/>
                                      </p:to>
                                    </p:set>
                                    <p:animEffect transition="in" filter="dissolve">
                                      <p:cBhvr>
                                        <p:cTn id="311" dur="500"/>
                                        <p:tgtEl>
                                          <p:spTgt spid="553"/>
                                        </p:tgtEl>
                                      </p:cBhvr>
                                    </p:animEffect>
                                  </p:childTnLst>
                                </p:cTn>
                              </p:par>
                            </p:childTnLst>
                          </p:cTn>
                        </p:par>
                        <p:par>
                          <p:cTn id="312" fill="hold">
                            <p:stCondLst>
                              <p:cond delay="500"/>
                            </p:stCondLst>
                            <p:childTnLst>
                              <p:par>
                                <p:cTn id="313" presetID="9" presetClass="entr" presetSubtype="0" fill="hold" nodeType="afterEffect">
                                  <p:stCondLst>
                                    <p:cond delay="0"/>
                                  </p:stCondLst>
                                  <p:childTnLst>
                                    <p:set>
                                      <p:cBhvr>
                                        <p:cTn id="314" dur="1" fill="hold">
                                          <p:stCondLst>
                                            <p:cond delay="0"/>
                                          </p:stCondLst>
                                        </p:cTn>
                                        <p:tgtEl>
                                          <p:spTgt spid="546"/>
                                        </p:tgtEl>
                                        <p:attrNameLst>
                                          <p:attrName>style.visibility</p:attrName>
                                        </p:attrNameLst>
                                      </p:cBhvr>
                                      <p:to>
                                        <p:strVal val="visible"/>
                                      </p:to>
                                    </p:set>
                                    <p:animEffect transition="in" filter="dissolve">
                                      <p:cBhvr>
                                        <p:cTn id="315" dur="500"/>
                                        <p:tgtEl>
                                          <p:spTgt spid="546"/>
                                        </p:tgtEl>
                                      </p:cBhvr>
                                    </p:animEffect>
                                  </p:childTnLst>
                                </p:cTn>
                              </p:par>
                            </p:childTnLst>
                          </p:cTn>
                        </p:par>
                        <p:par>
                          <p:cTn id="316" fill="hold">
                            <p:stCondLst>
                              <p:cond delay="1000"/>
                            </p:stCondLst>
                            <p:childTnLst>
                              <p:par>
                                <p:cTn id="317" presetID="9" presetClass="entr" presetSubtype="0" fill="hold" nodeType="afterEffect">
                                  <p:stCondLst>
                                    <p:cond delay="0"/>
                                  </p:stCondLst>
                                  <p:childTnLst>
                                    <p:set>
                                      <p:cBhvr>
                                        <p:cTn id="318" dur="1" fill="hold">
                                          <p:stCondLst>
                                            <p:cond delay="0"/>
                                          </p:stCondLst>
                                        </p:cTn>
                                        <p:tgtEl>
                                          <p:spTgt spid="545"/>
                                        </p:tgtEl>
                                        <p:attrNameLst>
                                          <p:attrName>style.visibility</p:attrName>
                                        </p:attrNameLst>
                                      </p:cBhvr>
                                      <p:to>
                                        <p:strVal val="visible"/>
                                      </p:to>
                                    </p:set>
                                    <p:animEffect transition="in" filter="dissolve">
                                      <p:cBhvr>
                                        <p:cTn id="319" dur="500"/>
                                        <p:tgtEl>
                                          <p:spTgt spid="545"/>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xit" presetSubtype="0" fill="hold" nodeType="clickEffect">
                                  <p:stCondLst>
                                    <p:cond delay="0"/>
                                  </p:stCondLst>
                                  <p:childTnLst>
                                    <p:animEffect transition="out" filter="dissolve">
                                      <p:cBhvr>
                                        <p:cTn id="323" dur="500"/>
                                        <p:tgtEl>
                                          <p:spTgt spid="545"/>
                                        </p:tgtEl>
                                      </p:cBhvr>
                                    </p:animEffect>
                                    <p:set>
                                      <p:cBhvr>
                                        <p:cTn id="324" dur="1" fill="hold">
                                          <p:stCondLst>
                                            <p:cond delay="499"/>
                                          </p:stCondLst>
                                        </p:cTn>
                                        <p:tgtEl>
                                          <p:spTgt spid="545"/>
                                        </p:tgtEl>
                                        <p:attrNameLst>
                                          <p:attrName>style.visibility</p:attrName>
                                        </p:attrNameLst>
                                      </p:cBhvr>
                                      <p:to>
                                        <p:strVal val="hidden"/>
                                      </p:to>
                                    </p:set>
                                  </p:childTnLst>
                                </p:cTn>
                              </p:par>
                              <p:par>
                                <p:cTn id="325" presetID="10" presetClass="entr" presetSubtype="0" fill="hold" grpId="0" nodeType="withEffect">
                                  <p:stCondLst>
                                    <p:cond delay="0"/>
                                  </p:stCondLst>
                                  <p:childTnLst>
                                    <p:set>
                                      <p:cBhvr>
                                        <p:cTn id="326" dur="1" fill="hold">
                                          <p:stCondLst>
                                            <p:cond delay="0"/>
                                          </p:stCondLst>
                                        </p:cTn>
                                        <p:tgtEl>
                                          <p:spTgt spid="15"/>
                                        </p:tgtEl>
                                        <p:attrNameLst>
                                          <p:attrName>style.visibility</p:attrName>
                                        </p:attrNameLst>
                                      </p:cBhvr>
                                      <p:to>
                                        <p:strVal val="visible"/>
                                      </p:to>
                                    </p:set>
                                    <p:animEffect transition="in" filter="fade">
                                      <p:cBhvr>
                                        <p:cTn id="327" dur="500"/>
                                        <p:tgtEl>
                                          <p:spTgt spid="15"/>
                                        </p:tgtEl>
                                      </p:cBhvr>
                                    </p:animEffect>
                                  </p:childTnLst>
                                </p:cTn>
                              </p:par>
                            </p:childTnLst>
                          </p:cTn>
                        </p:par>
                      </p:childTnLst>
                    </p:cTn>
                  </p:par>
                  <p:par>
                    <p:cTn id="328" fill="hold">
                      <p:stCondLst>
                        <p:cond delay="indefinite"/>
                      </p:stCondLst>
                      <p:childTnLst>
                        <p:par>
                          <p:cTn id="329" fill="hold">
                            <p:stCondLst>
                              <p:cond delay="0"/>
                            </p:stCondLst>
                            <p:childTnLst>
                              <p:par>
                                <p:cTn id="330" presetID="10" presetClass="entr" presetSubtype="0" fill="hold" nodeType="clickEffect">
                                  <p:stCondLst>
                                    <p:cond delay="0"/>
                                  </p:stCondLst>
                                  <p:childTnLst>
                                    <p:set>
                                      <p:cBhvr>
                                        <p:cTn id="331" dur="1" fill="hold">
                                          <p:stCondLst>
                                            <p:cond delay="0"/>
                                          </p:stCondLst>
                                        </p:cTn>
                                        <p:tgtEl>
                                          <p:spTgt spid="465"/>
                                        </p:tgtEl>
                                        <p:attrNameLst>
                                          <p:attrName>style.visibility</p:attrName>
                                        </p:attrNameLst>
                                      </p:cBhvr>
                                      <p:to>
                                        <p:strVal val="visible"/>
                                      </p:to>
                                    </p:set>
                                    <p:animEffect transition="in" filter="fade">
                                      <p:cBhvr>
                                        <p:cTn id="332" dur="500"/>
                                        <p:tgtEl>
                                          <p:spTgt spid="465"/>
                                        </p:tgtEl>
                                      </p:cBhvr>
                                    </p:animEffect>
                                  </p:childTnLst>
                                </p:cTn>
                              </p:par>
                              <p:par>
                                <p:cTn id="333" presetID="42" presetClass="path" presetSubtype="0" accel="50000" decel="50000" fill="hold" nodeType="withEffect">
                                  <p:stCondLst>
                                    <p:cond delay="0"/>
                                  </p:stCondLst>
                                  <p:childTnLst>
                                    <p:animMotion origin="layout" path="M 1.66667E-6 -3.7037E-6 L 0.00013 0.25834 " pathEditMode="relative" rAng="0" ptsTypes="AA">
                                      <p:cBhvr>
                                        <p:cTn id="334" dur="2000" fill="hold"/>
                                        <p:tgtEl>
                                          <p:spTgt spid="465"/>
                                        </p:tgtEl>
                                        <p:attrNameLst>
                                          <p:attrName>ppt_x</p:attrName>
                                          <p:attrName>ppt_y</p:attrName>
                                        </p:attrNameLst>
                                      </p:cBhvr>
                                      <p:rCtr x="0" y="129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191" grpId="0" animBg="1"/>
      <p:bldP spid="62" grpId="0"/>
      <p:bldP spid="534" grpId="0" animBg="1"/>
      <p:bldP spid="534" grpId="1" animBg="1"/>
      <p:bldP spid="534" grpId="2" animBg="1"/>
      <p:bldP spid="534" grpId="3" animBg="1"/>
      <p:bldP spid="542" grpId="0" animBg="1"/>
      <p:bldP spid="559" grpId="0" animBg="1"/>
      <p:bldP spid="559" grpId="1" animBg="1"/>
      <p:bldP spid="632" grpId="0" animBg="1"/>
      <p:bldP spid="632" grpId="1" animBg="1"/>
      <p:bldP spid="314" grpId="0" animBg="1"/>
      <p:bldP spid="314" grpId="1" animBg="1"/>
      <p:bldP spid="314" grpId="2" animBg="1"/>
      <p:bldP spid="15" grpId="0"/>
      <p:bldP spid="407" grpId="0" animBg="1"/>
      <p:bldP spid="407" grpId="1" animBg="1"/>
      <p:bldP spid="484" grpId="0" animBg="1"/>
      <p:bldP spid="484"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3" name="DevACR">
            <a:extLst>
              <a:ext uri="{FF2B5EF4-FFF2-40B4-BE49-F238E27FC236}">
                <a16:creationId xmlns:a16="http://schemas.microsoft.com/office/drawing/2014/main" id="{D6F290CB-D03F-4511-9066-6EAA2D9EEE72}"/>
              </a:ext>
            </a:extLst>
          </p:cNvPr>
          <p:cNvGrpSpPr/>
          <p:nvPr/>
        </p:nvGrpSpPr>
        <p:grpSpPr>
          <a:xfrm>
            <a:off x="4554617" y="5104366"/>
            <a:ext cx="2448285" cy="1448834"/>
            <a:chOff x="4554617" y="5232106"/>
            <a:chExt cx="2448285" cy="1448834"/>
          </a:xfrm>
        </p:grpSpPr>
        <p:sp>
          <p:nvSpPr>
            <p:cNvPr id="354" name="ACR Env">
              <a:extLst>
                <a:ext uri="{FF2B5EF4-FFF2-40B4-BE49-F238E27FC236}">
                  <a16:creationId xmlns:a16="http://schemas.microsoft.com/office/drawing/2014/main" id="{5AEA412F-D37A-4C33-8FD0-1F8FD69C2FA2}"/>
                </a:ext>
              </a:extLst>
            </p:cNvPr>
            <p:cNvSpPr/>
            <p:nvPr/>
          </p:nvSpPr>
          <p:spPr>
            <a:xfrm>
              <a:off x="4554617" y="5232106"/>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t" anchorCtr="0" forceAA="0" compatLnSpc="1">
              <a:prstTxWarp prst="textNoShape">
                <a:avLst/>
              </a:prstTxWarp>
              <a:noAutofit/>
            </a:bodyPr>
            <a:lstStyle/>
            <a:p>
              <a:pPr algn="ctr" defTabSz="878201">
                <a:defRPr/>
              </a:pPr>
              <a:r>
                <a:rPr lang="en-US" sz="1075" kern="0" dirty="0">
                  <a:solidFill>
                    <a:schemeClr val="bg1"/>
                  </a:solidFill>
                  <a:latin typeface="Calibri" panose="020F0502020204030204"/>
                </a:rPr>
                <a:t>Dev Registry</a:t>
              </a:r>
            </a:p>
          </p:txBody>
        </p:sp>
        <p:sp>
          <p:nvSpPr>
            <p:cNvPr id="355" name="Rectangle 354">
              <a:extLst>
                <a:ext uri="{FF2B5EF4-FFF2-40B4-BE49-F238E27FC236}">
                  <a16:creationId xmlns:a16="http://schemas.microsoft.com/office/drawing/2014/main" id="{8DCF86C6-13FC-41CE-87C6-1F920DDF0C59}"/>
                </a:ext>
              </a:extLst>
            </p:cNvPr>
            <p:cNvSpPr/>
            <p:nvPr/>
          </p:nvSpPr>
          <p:spPr>
            <a:xfrm>
              <a:off x="5497220" y="6068432"/>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nvGrpSpPr>
            <p:cNvPr id="356" name="Container">
              <a:extLst>
                <a:ext uri="{FF2B5EF4-FFF2-40B4-BE49-F238E27FC236}">
                  <a16:creationId xmlns:a16="http://schemas.microsoft.com/office/drawing/2014/main" id="{DF690D64-792C-4BB3-A81B-3ABE4C29EE51}"/>
                </a:ext>
              </a:extLst>
            </p:cNvPr>
            <p:cNvGrpSpPr/>
            <p:nvPr/>
          </p:nvGrpSpPr>
          <p:grpSpPr>
            <a:xfrm>
              <a:off x="4725678" y="5897328"/>
              <a:ext cx="275193" cy="183947"/>
              <a:chOff x="-2998296" y="4774637"/>
              <a:chExt cx="2042042" cy="1364963"/>
            </a:xfrm>
          </p:grpSpPr>
          <p:sp>
            <p:nvSpPr>
              <p:cNvPr id="383" name="Freeform: Shape 382">
                <a:extLst>
                  <a:ext uri="{FF2B5EF4-FFF2-40B4-BE49-F238E27FC236}">
                    <a16:creationId xmlns:a16="http://schemas.microsoft.com/office/drawing/2014/main" id="{12F62E01-868F-45FF-AB86-164864021E84}"/>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B5482785-69E6-4568-8CB6-6F61C7D0D1E5}"/>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0FFBAB33-B458-474F-967D-B6287966101C}"/>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3EF1BCDD-CDBA-4CC4-AE41-1D373D849348}"/>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A953AF01-2143-478E-9E10-A0BD2D3F43F7}"/>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A130A5AE-82A2-4439-94F0-B650B22F545C}"/>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BAE34F01-B993-4761-AD6F-CEC325FBB84D}"/>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078B47C7-854E-4CE7-BFFA-6DB9B4D80B73}"/>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BBBE4DB5-9DED-47DA-B94E-7DA304A3952F}"/>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pic>
          <p:nvPicPr>
            <p:cNvPr id="357" name="Duffle">
              <a:extLst>
                <a:ext uri="{FF2B5EF4-FFF2-40B4-BE49-F238E27FC236}">
                  <a16:creationId xmlns:a16="http://schemas.microsoft.com/office/drawing/2014/main" id="{412291E2-5710-40E3-8F08-597C0296D8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684279" y="5860155"/>
              <a:ext cx="297295" cy="248486"/>
            </a:xfrm>
            <a:prstGeom prst="rect">
              <a:avLst/>
            </a:prstGeom>
            <a:noFill/>
            <a:extLst>
              <a:ext uri="{909E8E84-426E-40DD-AFC4-6F175D3DCCD1}">
                <a14:hiddenFill xmlns:a14="http://schemas.microsoft.com/office/drawing/2010/main">
                  <a:solidFill>
                    <a:srgbClr val="FFFFFF"/>
                  </a:solidFill>
                </a14:hiddenFill>
              </a:ext>
            </a:extLst>
          </p:spPr>
        </p:pic>
        <p:grpSp>
          <p:nvGrpSpPr>
            <p:cNvPr id="359" name="Container">
              <a:extLst>
                <a:ext uri="{FF2B5EF4-FFF2-40B4-BE49-F238E27FC236}">
                  <a16:creationId xmlns:a16="http://schemas.microsoft.com/office/drawing/2014/main" id="{2AF813F6-EE4A-44C6-AB60-8A55CF710B8A}"/>
                </a:ext>
              </a:extLst>
            </p:cNvPr>
            <p:cNvGrpSpPr/>
            <p:nvPr/>
          </p:nvGrpSpPr>
          <p:grpSpPr>
            <a:xfrm>
              <a:off x="4719881" y="5893670"/>
              <a:ext cx="275193" cy="183947"/>
              <a:chOff x="-2998296" y="4774637"/>
              <a:chExt cx="2042042" cy="1364963"/>
            </a:xfrm>
          </p:grpSpPr>
          <p:sp>
            <p:nvSpPr>
              <p:cNvPr id="374" name="Freeform: Shape 373">
                <a:extLst>
                  <a:ext uri="{FF2B5EF4-FFF2-40B4-BE49-F238E27FC236}">
                    <a16:creationId xmlns:a16="http://schemas.microsoft.com/office/drawing/2014/main" id="{F5FAD5FA-D973-46B4-9305-878D6BE9AA0D}"/>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19A346E5-E115-4CAB-B717-3EB2F98FE7A7}"/>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AEA7FF1C-D853-41F4-9464-A9A92DB26F3F}"/>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C1F09458-EFDA-403D-A5E6-F1D21148D9EA}"/>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58996401-1A75-4673-A40F-03549762B592}"/>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5A0A4947-7C7E-4458-BE92-549F25C50C78}"/>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0342D6AE-946F-433B-A3C6-E4302B87B933}"/>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9D3FC1CC-36A6-4E22-849E-601AE00F0E43}"/>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F8CBD028-605A-4EEB-9E53-8B2A826AE1A4}"/>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360" name="Container">
              <a:extLst>
                <a:ext uri="{FF2B5EF4-FFF2-40B4-BE49-F238E27FC236}">
                  <a16:creationId xmlns:a16="http://schemas.microsoft.com/office/drawing/2014/main" id="{7EBC70B8-233C-49A2-B248-9F5CF8F14296}"/>
                </a:ext>
              </a:extLst>
            </p:cNvPr>
            <p:cNvGrpSpPr/>
            <p:nvPr/>
          </p:nvGrpSpPr>
          <p:grpSpPr>
            <a:xfrm>
              <a:off x="4726297" y="5904253"/>
              <a:ext cx="275193" cy="183947"/>
              <a:chOff x="-2998296" y="4774637"/>
              <a:chExt cx="2042042" cy="1364963"/>
            </a:xfrm>
          </p:grpSpPr>
          <p:sp>
            <p:nvSpPr>
              <p:cNvPr id="365" name="Freeform: Shape 364">
                <a:extLst>
                  <a:ext uri="{FF2B5EF4-FFF2-40B4-BE49-F238E27FC236}">
                    <a16:creationId xmlns:a16="http://schemas.microsoft.com/office/drawing/2014/main" id="{DDE66DF3-F52C-49F5-9C0F-5FB0165CE425}"/>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4089DBE3-4471-4A9E-8840-E97B81C535A0}"/>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B9B5733F-6244-4A26-B20E-1D16662EC8AF}"/>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BAEC0F7C-ACBB-48D1-9ED8-52384D92F414}"/>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16B9F976-826F-4B82-903F-2674EE872924}"/>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C19070FD-50BE-4BD4-861C-D9A5660AD5BC}"/>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079C3B53-A95F-4906-81E7-CBFDA7241193}"/>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D468531E-2FE7-4B0A-A9D8-1D7AE68D5E65}"/>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DD722400-EDD9-49D5-B2CE-72569D47F313}"/>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361" name="ACRTasks">
              <a:extLst>
                <a:ext uri="{FF2B5EF4-FFF2-40B4-BE49-F238E27FC236}">
                  <a16:creationId xmlns:a16="http://schemas.microsoft.com/office/drawing/2014/main" id="{B5982785-E6EE-401E-A960-9DD100F89915}"/>
                </a:ext>
              </a:extLst>
            </p:cNvPr>
            <p:cNvGrpSpPr/>
            <p:nvPr/>
          </p:nvGrpSpPr>
          <p:grpSpPr>
            <a:xfrm>
              <a:off x="4567240" y="5610704"/>
              <a:ext cx="529889" cy="857844"/>
              <a:chOff x="4567240" y="3717646"/>
              <a:chExt cx="529889" cy="857844"/>
            </a:xfrm>
          </p:grpSpPr>
          <p:sp>
            <p:nvSpPr>
              <p:cNvPr id="363" name="Rectangle 362">
                <a:extLst>
                  <a:ext uri="{FF2B5EF4-FFF2-40B4-BE49-F238E27FC236}">
                    <a16:creationId xmlns:a16="http://schemas.microsoft.com/office/drawing/2014/main" id="{63886558-370C-4215-A167-9FB9EE5FEDB4}"/>
                  </a:ext>
                </a:extLst>
              </p:cNvPr>
              <p:cNvSpPr/>
              <p:nvPr/>
            </p:nvSpPr>
            <p:spPr>
              <a:xfrm>
                <a:off x="4567240" y="4175380"/>
                <a:ext cx="529889" cy="400110"/>
              </a:xfrm>
              <a:prstGeom prst="rect">
                <a:avLst/>
              </a:prstGeom>
            </p:spPr>
            <p:txBody>
              <a:bodyPr wrap="square">
                <a:spAutoFit/>
              </a:bodyPr>
              <a:lstStyle/>
              <a:p>
                <a:pPr algn="ctr" defTabSz="895848">
                  <a:defRPr/>
                </a:pPr>
                <a:r>
                  <a:rPr lang="en-US" sz="1000" kern="0" dirty="0">
                    <a:solidFill>
                      <a:srgbClr val="FFFFFF"/>
                    </a:solidFill>
                    <a:latin typeface="Calibri" panose="020F0502020204030204"/>
                    <a:ea typeface="Segoe UI" panose="020B0502040204020203" pitchFamily="34" charset="0"/>
                    <a:cs typeface="Segoe UI" panose="020B0502040204020203" pitchFamily="34" charset="0"/>
                  </a:rPr>
                  <a:t>ACR</a:t>
                </a:r>
                <a:br>
                  <a:rPr lang="en-US" sz="1000" kern="0" dirty="0">
                    <a:solidFill>
                      <a:srgbClr val="FFFFFF"/>
                    </a:solidFill>
                    <a:latin typeface="Calibri" panose="020F0502020204030204"/>
                    <a:ea typeface="Segoe UI" panose="020B0502040204020203" pitchFamily="34" charset="0"/>
                    <a:cs typeface="Segoe UI" panose="020B0502040204020203" pitchFamily="34" charset="0"/>
                  </a:rPr>
                </a:br>
                <a:r>
                  <a:rPr lang="en-US" sz="1000" kern="0" dirty="0">
                    <a:solidFill>
                      <a:srgbClr val="FFFFFF"/>
                    </a:solidFill>
                    <a:latin typeface="Calibri" panose="020F0502020204030204"/>
                    <a:ea typeface="Segoe UI" panose="020B0502040204020203" pitchFamily="34" charset="0"/>
                    <a:cs typeface="Segoe UI" panose="020B0502040204020203" pitchFamily="34" charset="0"/>
                  </a:rPr>
                  <a:t>Tasks</a:t>
                </a:r>
              </a:p>
            </p:txBody>
          </p:sp>
          <p:pic>
            <p:nvPicPr>
              <p:cNvPr id="364" name="ACR Task">
                <a:extLst>
                  <a:ext uri="{FF2B5EF4-FFF2-40B4-BE49-F238E27FC236}">
                    <a16:creationId xmlns:a16="http://schemas.microsoft.com/office/drawing/2014/main" id="{97D36562-6E32-4E3C-B04C-3A059368F23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04868" y="3717646"/>
                <a:ext cx="456610" cy="497937"/>
              </a:xfrm>
              <a:prstGeom prst="rect">
                <a:avLst/>
              </a:prstGeom>
            </p:spPr>
          </p:pic>
        </p:grpSp>
        <p:pic>
          <p:nvPicPr>
            <p:cNvPr id="362" name="ACR">
              <a:extLst>
                <a:ext uri="{FF2B5EF4-FFF2-40B4-BE49-F238E27FC236}">
                  <a16:creationId xmlns:a16="http://schemas.microsoft.com/office/drawing/2014/main" id="{9CE28B3D-6967-4194-A0E7-944A527A93B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736819" y="5685618"/>
              <a:ext cx="463488" cy="476152"/>
            </a:xfrm>
            <a:prstGeom prst="rect">
              <a:avLst/>
            </a:prstGeom>
          </p:spPr>
        </p:pic>
      </p:grpSp>
      <p:pic>
        <p:nvPicPr>
          <p:cNvPr id="304" name="Picture 303">
            <a:extLst>
              <a:ext uri="{FF2B5EF4-FFF2-40B4-BE49-F238E27FC236}">
                <a16:creationId xmlns:a16="http://schemas.microsoft.com/office/drawing/2014/main" id="{261BB8ED-6E66-4CE5-AFD6-1DD387D5054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62675" y="182520"/>
            <a:ext cx="990601" cy="990601"/>
          </a:xfrm>
          <a:prstGeom prst="rect">
            <a:avLst/>
          </a:prstGeom>
        </p:spPr>
      </p:pic>
      <p:grpSp>
        <p:nvGrpSpPr>
          <p:cNvPr id="421" name="VirtualBuildEnv">
            <a:extLst>
              <a:ext uri="{FF2B5EF4-FFF2-40B4-BE49-F238E27FC236}">
                <a16:creationId xmlns:a16="http://schemas.microsoft.com/office/drawing/2014/main" id="{78F5C3E8-C96C-46EF-88BF-B05A64830219}"/>
              </a:ext>
            </a:extLst>
          </p:cNvPr>
          <p:cNvGrpSpPr/>
          <p:nvPr/>
        </p:nvGrpSpPr>
        <p:grpSpPr>
          <a:xfrm>
            <a:off x="4398165" y="1145491"/>
            <a:ext cx="2772734" cy="3750029"/>
            <a:chOff x="1427527" y="1193044"/>
            <a:chExt cx="2772734" cy="3657640"/>
          </a:xfrm>
        </p:grpSpPr>
        <p:sp>
          <p:nvSpPr>
            <p:cNvPr id="444" name="Freeform: Shape 443">
              <a:extLst>
                <a:ext uri="{FF2B5EF4-FFF2-40B4-BE49-F238E27FC236}">
                  <a16:creationId xmlns:a16="http://schemas.microsoft.com/office/drawing/2014/main" id="{BA66E4DE-8FE9-437A-A0A1-8101074794CA}"/>
                </a:ext>
              </a:extLst>
            </p:cNvPr>
            <p:cNvSpPr/>
            <p:nvPr/>
          </p:nvSpPr>
          <p:spPr>
            <a:xfrm>
              <a:off x="1427527" y="1193044"/>
              <a:ext cx="2772734" cy="3657640"/>
            </a:xfrm>
            <a:custGeom>
              <a:avLst/>
              <a:gdLst>
                <a:gd name="connsiteX0" fmla="*/ 0 w 2772734"/>
                <a:gd name="connsiteY0" fmla="*/ 0 h 3657640"/>
                <a:gd name="connsiteX1" fmla="*/ 488350 w 2772734"/>
                <a:gd name="connsiteY1" fmla="*/ 0 h 3657640"/>
                <a:gd name="connsiteX2" fmla="*/ 957165 w 2772734"/>
                <a:gd name="connsiteY2" fmla="*/ 0 h 3657640"/>
                <a:gd name="connsiteX3" fmla="*/ 1406447 w 2772734"/>
                <a:gd name="connsiteY3" fmla="*/ 0 h 3657640"/>
                <a:gd name="connsiteX4" fmla="*/ 1953398 w 2772734"/>
                <a:gd name="connsiteY4" fmla="*/ 0 h 3657640"/>
                <a:gd name="connsiteX5" fmla="*/ 1953398 w 2772734"/>
                <a:gd name="connsiteY5" fmla="*/ 443662 h 3657640"/>
                <a:gd name="connsiteX6" fmla="*/ 1953398 w 2772734"/>
                <a:gd name="connsiteY6" fmla="*/ 901045 h 3657640"/>
                <a:gd name="connsiteX7" fmla="*/ 1953398 w 2772734"/>
                <a:gd name="connsiteY7" fmla="*/ 1372150 h 3657640"/>
                <a:gd name="connsiteX8" fmla="*/ 2371259 w 2772734"/>
                <a:gd name="connsiteY8" fmla="*/ 1372150 h 3657640"/>
                <a:gd name="connsiteX9" fmla="*/ 2772734 w 2772734"/>
                <a:gd name="connsiteY9" fmla="*/ 1372150 h 3657640"/>
                <a:gd name="connsiteX10" fmla="*/ 2772734 w 2772734"/>
                <a:gd name="connsiteY10" fmla="*/ 1989232 h 3657640"/>
                <a:gd name="connsiteX11" fmla="*/ 2772734 w 2772734"/>
                <a:gd name="connsiteY11" fmla="*/ 2492040 h 3657640"/>
                <a:gd name="connsiteX12" fmla="*/ 2772734 w 2772734"/>
                <a:gd name="connsiteY12" fmla="*/ 3086268 h 3657640"/>
                <a:gd name="connsiteX13" fmla="*/ 2772734 w 2772734"/>
                <a:gd name="connsiteY13" fmla="*/ 3657640 h 3657640"/>
                <a:gd name="connsiteX14" fmla="*/ 2301369 w 2772734"/>
                <a:gd name="connsiteY14" fmla="*/ 3657640 h 3657640"/>
                <a:gd name="connsiteX15" fmla="*/ 1691368 w 2772734"/>
                <a:gd name="connsiteY15" fmla="*/ 3657640 h 3657640"/>
                <a:gd name="connsiteX16" fmla="*/ 1192276 w 2772734"/>
                <a:gd name="connsiteY16" fmla="*/ 3657640 h 3657640"/>
                <a:gd name="connsiteX17" fmla="*/ 665456 w 2772734"/>
                <a:gd name="connsiteY17" fmla="*/ 3657640 h 3657640"/>
                <a:gd name="connsiteX18" fmla="*/ 0 w 2772734"/>
                <a:gd name="connsiteY18" fmla="*/ 3657640 h 3657640"/>
                <a:gd name="connsiteX19" fmla="*/ 0 w 2772734"/>
                <a:gd name="connsiteY19" fmla="*/ 3244849 h 3657640"/>
                <a:gd name="connsiteX20" fmla="*/ 0 w 2772734"/>
                <a:gd name="connsiteY20" fmla="*/ 2685753 h 3657640"/>
                <a:gd name="connsiteX21" fmla="*/ 0 w 2772734"/>
                <a:gd name="connsiteY21" fmla="*/ 2272962 h 3657640"/>
                <a:gd name="connsiteX22" fmla="*/ 0 w 2772734"/>
                <a:gd name="connsiteY22" fmla="*/ 1750442 h 3657640"/>
                <a:gd name="connsiteX23" fmla="*/ 0 w 2772734"/>
                <a:gd name="connsiteY23" fmla="*/ 1227922 h 3657640"/>
                <a:gd name="connsiteX24" fmla="*/ 0 w 2772734"/>
                <a:gd name="connsiteY24" fmla="*/ 668826 h 3657640"/>
                <a:gd name="connsiteX25" fmla="*/ 0 w 2772734"/>
                <a:gd name="connsiteY25" fmla="*/ 0 h 365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72734" h="3657640" fill="none" extrusionOk="0">
                  <a:moveTo>
                    <a:pt x="0" y="0"/>
                  </a:moveTo>
                  <a:cubicBezTo>
                    <a:pt x="135419" y="-40519"/>
                    <a:pt x="293809" y="44597"/>
                    <a:pt x="488350" y="0"/>
                  </a:cubicBezTo>
                  <a:cubicBezTo>
                    <a:pt x="682891" y="-44597"/>
                    <a:pt x="740279" y="52897"/>
                    <a:pt x="957165" y="0"/>
                  </a:cubicBezTo>
                  <a:cubicBezTo>
                    <a:pt x="1174051" y="-52897"/>
                    <a:pt x="1223052" y="50718"/>
                    <a:pt x="1406447" y="0"/>
                  </a:cubicBezTo>
                  <a:cubicBezTo>
                    <a:pt x="1589842" y="-50718"/>
                    <a:pt x="1778352" y="11799"/>
                    <a:pt x="1953398" y="0"/>
                  </a:cubicBezTo>
                  <a:cubicBezTo>
                    <a:pt x="2001090" y="160945"/>
                    <a:pt x="1947637" y="346795"/>
                    <a:pt x="1953398" y="443662"/>
                  </a:cubicBezTo>
                  <a:cubicBezTo>
                    <a:pt x="1959159" y="540529"/>
                    <a:pt x="1952354" y="798021"/>
                    <a:pt x="1953398" y="901045"/>
                  </a:cubicBezTo>
                  <a:cubicBezTo>
                    <a:pt x="1954442" y="1004069"/>
                    <a:pt x="1899656" y="1219173"/>
                    <a:pt x="1953398" y="1372150"/>
                  </a:cubicBezTo>
                  <a:cubicBezTo>
                    <a:pt x="2137779" y="1349197"/>
                    <a:pt x="2205429" y="1390445"/>
                    <a:pt x="2371259" y="1372150"/>
                  </a:cubicBezTo>
                  <a:cubicBezTo>
                    <a:pt x="2537089" y="1353855"/>
                    <a:pt x="2625085" y="1375846"/>
                    <a:pt x="2772734" y="1372150"/>
                  </a:cubicBezTo>
                  <a:cubicBezTo>
                    <a:pt x="2775689" y="1561680"/>
                    <a:pt x="2742543" y="1859901"/>
                    <a:pt x="2772734" y="1989232"/>
                  </a:cubicBezTo>
                  <a:cubicBezTo>
                    <a:pt x="2802925" y="2118563"/>
                    <a:pt x="2743996" y="2363882"/>
                    <a:pt x="2772734" y="2492040"/>
                  </a:cubicBezTo>
                  <a:cubicBezTo>
                    <a:pt x="2801472" y="2620198"/>
                    <a:pt x="2753264" y="2865906"/>
                    <a:pt x="2772734" y="3086268"/>
                  </a:cubicBezTo>
                  <a:cubicBezTo>
                    <a:pt x="2792204" y="3306630"/>
                    <a:pt x="2737713" y="3462859"/>
                    <a:pt x="2772734" y="3657640"/>
                  </a:cubicBezTo>
                  <a:cubicBezTo>
                    <a:pt x="2612433" y="3700171"/>
                    <a:pt x="2409632" y="3643085"/>
                    <a:pt x="2301369" y="3657640"/>
                  </a:cubicBezTo>
                  <a:cubicBezTo>
                    <a:pt x="2193106" y="3672195"/>
                    <a:pt x="1879723" y="3647980"/>
                    <a:pt x="1691368" y="3657640"/>
                  </a:cubicBezTo>
                  <a:cubicBezTo>
                    <a:pt x="1503013" y="3667300"/>
                    <a:pt x="1420797" y="3642296"/>
                    <a:pt x="1192276" y="3657640"/>
                  </a:cubicBezTo>
                  <a:cubicBezTo>
                    <a:pt x="963755" y="3672984"/>
                    <a:pt x="814406" y="3601173"/>
                    <a:pt x="665456" y="3657640"/>
                  </a:cubicBezTo>
                  <a:cubicBezTo>
                    <a:pt x="516506" y="3714107"/>
                    <a:pt x="145769" y="3595312"/>
                    <a:pt x="0" y="3657640"/>
                  </a:cubicBezTo>
                  <a:cubicBezTo>
                    <a:pt x="-6348" y="3528995"/>
                    <a:pt x="3193" y="3422647"/>
                    <a:pt x="0" y="3244849"/>
                  </a:cubicBezTo>
                  <a:cubicBezTo>
                    <a:pt x="-3193" y="3067051"/>
                    <a:pt x="11680" y="2933857"/>
                    <a:pt x="0" y="2685753"/>
                  </a:cubicBezTo>
                  <a:cubicBezTo>
                    <a:pt x="-11680" y="2437649"/>
                    <a:pt x="47663" y="2403508"/>
                    <a:pt x="0" y="2272962"/>
                  </a:cubicBezTo>
                  <a:cubicBezTo>
                    <a:pt x="-47663" y="2142416"/>
                    <a:pt x="52195" y="1932923"/>
                    <a:pt x="0" y="1750442"/>
                  </a:cubicBezTo>
                  <a:cubicBezTo>
                    <a:pt x="-52195" y="1567961"/>
                    <a:pt x="10636" y="1378319"/>
                    <a:pt x="0" y="1227922"/>
                  </a:cubicBezTo>
                  <a:cubicBezTo>
                    <a:pt x="-10636" y="1077525"/>
                    <a:pt x="17954" y="785176"/>
                    <a:pt x="0" y="668826"/>
                  </a:cubicBezTo>
                  <a:cubicBezTo>
                    <a:pt x="-17954" y="552476"/>
                    <a:pt x="34278" y="203515"/>
                    <a:pt x="0" y="0"/>
                  </a:cubicBezTo>
                  <a:close/>
                </a:path>
                <a:path w="2772734" h="3657640" stroke="0" extrusionOk="0">
                  <a:moveTo>
                    <a:pt x="0" y="0"/>
                  </a:moveTo>
                  <a:cubicBezTo>
                    <a:pt x="208643" y="-47884"/>
                    <a:pt x="326684" y="12933"/>
                    <a:pt x="488350" y="0"/>
                  </a:cubicBezTo>
                  <a:cubicBezTo>
                    <a:pt x="650016" y="-12933"/>
                    <a:pt x="771830" y="27421"/>
                    <a:pt x="937631" y="0"/>
                  </a:cubicBezTo>
                  <a:cubicBezTo>
                    <a:pt x="1103432" y="-27421"/>
                    <a:pt x="1324076" y="7074"/>
                    <a:pt x="1465049" y="0"/>
                  </a:cubicBezTo>
                  <a:cubicBezTo>
                    <a:pt x="1606022" y="-7074"/>
                    <a:pt x="1754884" y="49201"/>
                    <a:pt x="1953398" y="0"/>
                  </a:cubicBezTo>
                  <a:cubicBezTo>
                    <a:pt x="1994617" y="188449"/>
                    <a:pt x="1926630" y="273914"/>
                    <a:pt x="1953398" y="443662"/>
                  </a:cubicBezTo>
                  <a:cubicBezTo>
                    <a:pt x="1980166" y="613410"/>
                    <a:pt x="1949609" y="805865"/>
                    <a:pt x="1953398" y="901045"/>
                  </a:cubicBezTo>
                  <a:cubicBezTo>
                    <a:pt x="1957187" y="996225"/>
                    <a:pt x="1931212" y="1263357"/>
                    <a:pt x="1953398" y="1372150"/>
                  </a:cubicBezTo>
                  <a:cubicBezTo>
                    <a:pt x="2035515" y="1332829"/>
                    <a:pt x="2249287" y="1419033"/>
                    <a:pt x="2346679" y="1372150"/>
                  </a:cubicBezTo>
                  <a:cubicBezTo>
                    <a:pt x="2444071" y="1325267"/>
                    <a:pt x="2614930" y="1381776"/>
                    <a:pt x="2772734" y="1372150"/>
                  </a:cubicBezTo>
                  <a:cubicBezTo>
                    <a:pt x="2808832" y="1595035"/>
                    <a:pt x="2714937" y="1733233"/>
                    <a:pt x="2772734" y="1874958"/>
                  </a:cubicBezTo>
                  <a:cubicBezTo>
                    <a:pt x="2830531" y="2016683"/>
                    <a:pt x="2764414" y="2257137"/>
                    <a:pt x="2772734" y="2446330"/>
                  </a:cubicBezTo>
                  <a:cubicBezTo>
                    <a:pt x="2781054" y="2635523"/>
                    <a:pt x="2751595" y="2762683"/>
                    <a:pt x="2772734" y="2949138"/>
                  </a:cubicBezTo>
                  <a:cubicBezTo>
                    <a:pt x="2793873" y="3135593"/>
                    <a:pt x="2732863" y="3439917"/>
                    <a:pt x="2772734" y="3657640"/>
                  </a:cubicBezTo>
                  <a:cubicBezTo>
                    <a:pt x="2601896" y="3688316"/>
                    <a:pt x="2397649" y="3631144"/>
                    <a:pt x="2301369" y="3657640"/>
                  </a:cubicBezTo>
                  <a:cubicBezTo>
                    <a:pt x="2205089" y="3684136"/>
                    <a:pt x="1942108" y="3609112"/>
                    <a:pt x="1802277" y="3657640"/>
                  </a:cubicBezTo>
                  <a:cubicBezTo>
                    <a:pt x="1662446" y="3706168"/>
                    <a:pt x="1514482" y="3656327"/>
                    <a:pt x="1330912" y="3657640"/>
                  </a:cubicBezTo>
                  <a:cubicBezTo>
                    <a:pt x="1147342" y="3658953"/>
                    <a:pt x="926118" y="3614033"/>
                    <a:pt x="748638" y="3657640"/>
                  </a:cubicBezTo>
                  <a:cubicBezTo>
                    <a:pt x="571158" y="3701247"/>
                    <a:pt x="328325" y="3620202"/>
                    <a:pt x="0" y="3657640"/>
                  </a:cubicBezTo>
                  <a:cubicBezTo>
                    <a:pt x="-68627" y="3481442"/>
                    <a:pt x="7183" y="3191014"/>
                    <a:pt x="0" y="3061967"/>
                  </a:cubicBezTo>
                  <a:cubicBezTo>
                    <a:pt x="-7183" y="2932920"/>
                    <a:pt x="8913" y="2702684"/>
                    <a:pt x="0" y="2576024"/>
                  </a:cubicBezTo>
                  <a:cubicBezTo>
                    <a:pt x="-8913" y="2449364"/>
                    <a:pt x="40009" y="2201640"/>
                    <a:pt x="0" y="2016927"/>
                  </a:cubicBezTo>
                  <a:cubicBezTo>
                    <a:pt x="-40009" y="1832214"/>
                    <a:pt x="2723" y="1619406"/>
                    <a:pt x="0" y="1421254"/>
                  </a:cubicBezTo>
                  <a:cubicBezTo>
                    <a:pt x="-2723" y="1223102"/>
                    <a:pt x="15497" y="1133885"/>
                    <a:pt x="0" y="935311"/>
                  </a:cubicBezTo>
                  <a:cubicBezTo>
                    <a:pt x="-15497" y="736737"/>
                    <a:pt x="11791" y="621906"/>
                    <a:pt x="0" y="522520"/>
                  </a:cubicBezTo>
                  <a:cubicBezTo>
                    <a:pt x="-11791" y="423134"/>
                    <a:pt x="27705" y="140027"/>
                    <a:pt x="0" y="0"/>
                  </a:cubicBezTo>
                  <a:close/>
                </a:path>
              </a:pathLst>
            </a:custGeom>
            <a:solidFill>
              <a:srgbClr val="50E6FF">
                <a:alpha val="25098"/>
              </a:srgbClr>
            </a:solidFill>
            <a:ln w="57150">
              <a:solidFill>
                <a:srgbClr val="0F78D3"/>
              </a:solidFill>
              <a:prstDash val="dash"/>
              <a:headEnd type="none" w="med" len="med"/>
              <a:tailEnd type="none" w="med" len="med"/>
              <a:extLst>
                <a:ext uri="{C807C97D-BFC1-408E-A445-0C87EB9F89A2}">
                  <ask:lineSketchStyleProps xmlns:ask="http://schemas.microsoft.com/office/drawing/2018/sketchyshapes" sd="3662256295">
                    <a:custGeom>
                      <a:avLst/>
                      <a:gdLst>
                        <a:gd name="connsiteX0" fmla="*/ 0 w 2772734"/>
                        <a:gd name="connsiteY0" fmla="*/ 0 h 3657640"/>
                        <a:gd name="connsiteX1" fmla="*/ 1953398 w 2772734"/>
                        <a:gd name="connsiteY1" fmla="*/ 0 h 3657640"/>
                        <a:gd name="connsiteX2" fmla="*/ 1953398 w 2772734"/>
                        <a:gd name="connsiteY2" fmla="*/ 1372150 h 3657640"/>
                        <a:gd name="connsiteX3" fmla="*/ 2772734 w 2772734"/>
                        <a:gd name="connsiteY3" fmla="*/ 1372150 h 3657640"/>
                        <a:gd name="connsiteX4" fmla="*/ 2772734 w 2772734"/>
                        <a:gd name="connsiteY4" fmla="*/ 3657640 h 3657640"/>
                        <a:gd name="connsiteX5" fmla="*/ 0 w 2772734"/>
                        <a:gd name="connsiteY5" fmla="*/ 3657640 h 365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734" h="3657640">
                          <a:moveTo>
                            <a:pt x="0" y="0"/>
                          </a:moveTo>
                          <a:lnTo>
                            <a:pt x="1953398" y="0"/>
                          </a:lnTo>
                          <a:lnTo>
                            <a:pt x="1953398" y="1372150"/>
                          </a:lnTo>
                          <a:lnTo>
                            <a:pt x="2772734" y="1372150"/>
                          </a:lnTo>
                          <a:lnTo>
                            <a:pt x="2772734" y="3657640"/>
                          </a:lnTo>
                          <a:lnTo>
                            <a:pt x="0" y="3657640"/>
                          </a:lnTo>
                          <a:close/>
                        </a:path>
                      </a:pathLst>
                    </a:cu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a:gradFill>
                  <a:gsLst>
                    <a:gs pos="0">
                      <a:srgbClr val="FFFFFF"/>
                    </a:gs>
                    <a:gs pos="100000">
                      <a:srgbClr val="FFFFFF"/>
                    </a:gs>
                  </a:gsLst>
                  <a:lin ang="5400000" scaled="0"/>
                </a:gradFill>
                <a:cs typeface="Segoe UI" pitchFamily="34" charset="0"/>
              </a:endParaRPr>
            </a:p>
          </p:txBody>
        </p:sp>
        <p:sp>
          <p:nvSpPr>
            <p:cNvPr id="447" name="Rectangle 446">
              <a:extLst>
                <a:ext uri="{FF2B5EF4-FFF2-40B4-BE49-F238E27FC236}">
                  <a16:creationId xmlns:a16="http://schemas.microsoft.com/office/drawing/2014/main" id="{0611CF22-413E-41FC-B0B3-E476CA35FDA1}"/>
                </a:ext>
              </a:extLst>
            </p:cNvPr>
            <p:cNvSpPr/>
            <p:nvPr/>
          </p:nvSpPr>
          <p:spPr>
            <a:xfrm>
              <a:off x="2098210" y="2295355"/>
              <a:ext cx="1196161" cy="430887"/>
            </a:xfrm>
            <a:prstGeom prst="rect">
              <a:avLst/>
            </a:prstGeom>
          </p:spPr>
          <p:txBody>
            <a:bodyPr wrap="none">
              <a:spAutoFit/>
            </a:bodyPr>
            <a:lstStyle/>
            <a:p>
              <a:pPr algn="ctr" defTabSz="895848">
                <a:defRPr/>
              </a:pP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Virtual Build &amp;</a:t>
              </a:r>
              <a:b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Test Environment</a:t>
              </a:r>
            </a:p>
          </p:txBody>
        </p:sp>
      </p:grpSp>
      <p:sp>
        <p:nvSpPr>
          <p:cNvPr id="461" name="ACR Env">
            <a:extLst>
              <a:ext uri="{FF2B5EF4-FFF2-40B4-BE49-F238E27FC236}">
                <a16:creationId xmlns:a16="http://schemas.microsoft.com/office/drawing/2014/main" id="{05192387-F7D5-4C8B-84CD-3897871BD71E}"/>
              </a:ext>
            </a:extLst>
          </p:cNvPr>
          <p:cNvSpPr/>
          <p:nvPr/>
        </p:nvSpPr>
        <p:spPr>
          <a:xfrm>
            <a:off x="4554617" y="3339048"/>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292" name="SCC-&gt;CI">
            <a:extLst>
              <a:ext uri="{FF2B5EF4-FFF2-40B4-BE49-F238E27FC236}">
                <a16:creationId xmlns:a16="http://schemas.microsoft.com/office/drawing/2014/main" id="{6CC1EC19-4CA5-41FD-A126-260C6A52556E}"/>
              </a:ext>
            </a:extLst>
          </p:cNvPr>
          <p:cNvSpPr/>
          <p:nvPr/>
        </p:nvSpPr>
        <p:spPr>
          <a:xfrm>
            <a:off x="1669504" y="1229556"/>
            <a:ext cx="2894058" cy="925219"/>
          </a:xfrm>
          <a:prstGeom prst="rightArrow">
            <a:avLst>
              <a:gd name="adj1" fmla="val 50000"/>
              <a:gd name="adj2" fmla="val 73537"/>
            </a:avLst>
          </a:prstGeom>
          <a:solidFill>
            <a:srgbClr val="89CBFF">
              <a:alpha val="50196"/>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dirty="0">
              <a:solidFill>
                <a:sysClr val="windowText" lastClr="000000"/>
              </a:solidFill>
            </a:endParaRPr>
          </a:p>
        </p:txBody>
      </p:sp>
      <p:sp>
        <p:nvSpPr>
          <p:cNvPr id="191" name="-&gt;InnerLoop-&gt;Git">
            <a:extLst>
              <a:ext uri="{FF2B5EF4-FFF2-40B4-BE49-F238E27FC236}">
                <a16:creationId xmlns:a16="http://schemas.microsoft.com/office/drawing/2014/main" id="{91DDDA46-270C-47D0-A068-D4D80CE9A1A7}"/>
              </a:ext>
            </a:extLst>
          </p:cNvPr>
          <p:cNvSpPr/>
          <p:nvPr/>
        </p:nvSpPr>
        <p:spPr>
          <a:xfrm rot="16200000">
            <a:off x="-167623" y="3117091"/>
            <a:ext cx="2722694" cy="925219"/>
          </a:xfrm>
          <a:prstGeom prst="rightArrow">
            <a:avLst>
              <a:gd name="adj1" fmla="val 50000"/>
              <a:gd name="adj2" fmla="val 73537"/>
            </a:avLst>
          </a:prstGeom>
          <a:solidFill>
            <a:srgbClr val="89CBFF">
              <a:alpha val="50196"/>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4" name="Title 3"/>
          <p:cNvSpPr>
            <a:spLocks noGrp="1"/>
          </p:cNvSpPr>
          <p:nvPr>
            <p:ph type="title"/>
          </p:nvPr>
        </p:nvSpPr>
        <p:spPr>
          <a:xfrm>
            <a:off x="609600" y="20128"/>
            <a:ext cx="10972800" cy="1143000"/>
          </a:xfrm>
        </p:spPr>
        <p:txBody>
          <a:bodyPr/>
          <a:lstStyle/>
          <a:p>
            <a:r>
              <a:rPr lang="en-US" dirty="0"/>
              <a:t>Security Boundaries</a:t>
            </a:r>
          </a:p>
        </p:txBody>
      </p:sp>
      <p:sp>
        <p:nvSpPr>
          <p:cNvPr id="448" name="AutoShape 21">
            <a:extLst>
              <a:ext uri="{FF2B5EF4-FFF2-40B4-BE49-F238E27FC236}">
                <a16:creationId xmlns:a16="http://schemas.microsoft.com/office/drawing/2014/main" id="{E07B7679-66C8-4B5E-803F-CAEC732B196D}"/>
              </a:ext>
            </a:extLst>
          </p:cNvPr>
          <p:cNvSpPr>
            <a:spLocks noChangeAspect="1" noChangeArrowheads="1" noTextEdit="1"/>
          </p:cNvSpPr>
          <p:nvPr/>
        </p:nvSpPr>
        <p:spPr bwMode="auto">
          <a:xfrm>
            <a:off x="392723" y="5306612"/>
            <a:ext cx="2189736" cy="141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62" name="Rectangle 461">
            <a:extLst>
              <a:ext uri="{FF2B5EF4-FFF2-40B4-BE49-F238E27FC236}">
                <a16:creationId xmlns:a16="http://schemas.microsoft.com/office/drawing/2014/main" id="{EAB6DE45-BABC-4F25-8C06-FF4B0C2BD7A5}"/>
              </a:ext>
            </a:extLst>
          </p:cNvPr>
          <p:cNvSpPr/>
          <p:nvPr/>
        </p:nvSpPr>
        <p:spPr>
          <a:xfrm>
            <a:off x="5497220" y="4175374"/>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nvGrpSpPr>
          <p:cNvPr id="474" name="DockerHub">
            <a:extLst>
              <a:ext uri="{FF2B5EF4-FFF2-40B4-BE49-F238E27FC236}">
                <a16:creationId xmlns:a16="http://schemas.microsoft.com/office/drawing/2014/main" id="{83991105-1F5B-437D-AC7D-8902768F9F78}"/>
              </a:ext>
            </a:extLst>
          </p:cNvPr>
          <p:cNvGrpSpPr/>
          <p:nvPr/>
        </p:nvGrpSpPr>
        <p:grpSpPr>
          <a:xfrm>
            <a:off x="2700939" y="3143584"/>
            <a:ext cx="873340" cy="792690"/>
            <a:chOff x="3030178" y="3362203"/>
            <a:chExt cx="873712" cy="793028"/>
          </a:xfrm>
        </p:grpSpPr>
        <p:sp>
          <p:nvSpPr>
            <p:cNvPr id="475" name="Rounded Rectangle 12">
              <a:extLst>
                <a:ext uri="{FF2B5EF4-FFF2-40B4-BE49-F238E27FC236}">
                  <a16:creationId xmlns:a16="http://schemas.microsoft.com/office/drawing/2014/main" id="{BF1A9772-9B11-4583-A0A2-B312A3F009D4}"/>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grpSp>
          <p:nvGrpSpPr>
            <p:cNvPr id="476" name="Group 475">
              <a:extLst>
                <a:ext uri="{FF2B5EF4-FFF2-40B4-BE49-F238E27FC236}">
                  <a16:creationId xmlns:a16="http://schemas.microsoft.com/office/drawing/2014/main" id="{C4FE5E06-9F98-4FFA-8857-82D9C5B8FEC7}"/>
                </a:ext>
              </a:extLst>
            </p:cNvPr>
            <p:cNvGrpSpPr/>
            <p:nvPr/>
          </p:nvGrpSpPr>
          <p:grpSpPr>
            <a:xfrm>
              <a:off x="3038233" y="3465523"/>
              <a:ext cx="793570" cy="617876"/>
              <a:chOff x="8081204" y="5137617"/>
              <a:chExt cx="1358036" cy="1057369"/>
            </a:xfrm>
          </p:grpSpPr>
          <p:pic>
            <p:nvPicPr>
              <p:cNvPr id="477" name="Picture 4" descr="Image result for docker hub logo">
                <a:extLst>
                  <a:ext uri="{FF2B5EF4-FFF2-40B4-BE49-F238E27FC236}">
                    <a16:creationId xmlns:a16="http://schemas.microsoft.com/office/drawing/2014/main" id="{D4C916FE-A8A2-409B-8F61-627B36B2B7CE}"/>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478" name="TextBox 477">
                <a:extLst>
                  <a:ext uri="{FF2B5EF4-FFF2-40B4-BE49-F238E27FC236}">
                    <a16:creationId xmlns:a16="http://schemas.microsoft.com/office/drawing/2014/main" id="{CBD8D53E-D6ED-41C8-9BD8-A06180671E5F}"/>
                  </a:ext>
                </a:extLst>
              </p:cNvPr>
              <p:cNvSpPr txBox="1"/>
              <p:nvPr/>
            </p:nvSpPr>
            <p:spPr>
              <a:xfrm>
                <a:off x="8081204" y="5795130"/>
                <a:ext cx="1358036" cy="399856"/>
              </a:xfrm>
              <a:prstGeom prst="rect">
                <a:avLst/>
              </a:prstGeom>
              <a:noFill/>
            </p:spPr>
            <p:txBody>
              <a:bodyPr wrap="square" rtlCol="0">
                <a:spAutoFit/>
              </a:bodyPr>
              <a:lstStyle/>
              <a:p>
                <a:pPr algn="ctr" defTabSz="914201"/>
                <a:r>
                  <a:rPr lang="en-US" sz="900">
                    <a:solidFill>
                      <a:prstClr val="white"/>
                    </a:solidFill>
                    <a:latin typeface="Calibri" panose="020F0502020204030204"/>
                  </a:rPr>
                  <a:t>Docker Hub</a:t>
                </a:r>
              </a:p>
            </p:txBody>
          </p:sp>
        </p:grpSp>
      </p:grpSp>
      <p:pic>
        <p:nvPicPr>
          <p:cNvPr id="480" name="SecurityCenter" descr="Image result for azure security center logo">
            <a:extLst>
              <a:ext uri="{FF2B5EF4-FFF2-40B4-BE49-F238E27FC236}">
                <a16:creationId xmlns:a16="http://schemas.microsoft.com/office/drawing/2014/main" id="{D5F4C9C4-3749-436F-B89F-A588B039524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47509" y="3847788"/>
            <a:ext cx="283612" cy="374818"/>
          </a:xfrm>
          <a:prstGeom prst="rect">
            <a:avLst/>
          </a:prstGeom>
          <a:noFill/>
          <a:extLst>
            <a:ext uri="{909E8E84-426E-40DD-AFC4-6F175D3DCCD1}">
              <a14:hiddenFill xmlns:a14="http://schemas.microsoft.com/office/drawing/2010/main">
                <a:solidFill>
                  <a:srgbClr val="FFFFFF"/>
                </a:solidFill>
              </a14:hiddenFill>
            </a:ext>
          </a:extLst>
        </p:spPr>
      </p:pic>
      <p:grpSp>
        <p:nvGrpSpPr>
          <p:cNvPr id="501" name="MCR">
            <a:extLst>
              <a:ext uri="{FF2B5EF4-FFF2-40B4-BE49-F238E27FC236}">
                <a16:creationId xmlns:a16="http://schemas.microsoft.com/office/drawing/2014/main" id="{8DF017AA-75A8-4BF9-B8C4-6F6816FEA7E7}"/>
              </a:ext>
            </a:extLst>
          </p:cNvPr>
          <p:cNvGrpSpPr/>
          <p:nvPr/>
        </p:nvGrpSpPr>
        <p:grpSpPr>
          <a:xfrm>
            <a:off x="2700397" y="3953320"/>
            <a:ext cx="871068" cy="764451"/>
            <a:chOff x="2649629" y="4156166"/>
            <a:chExt cx="871192" cy="764560"/>
          </a:xfrm>
        </p:grpSpPr>
        <p:grpSp>
          <p:nvGrpSpPr>
            <p:cNvPr id="502" name="Group 501">
              <a:extLst>
                <a:ext uri="{FF2B5EF4-FFF2-40B4-BE49-F238E27FC236}">
                  <a16:creationId xmlns:a16="http://schemas.microsoft.com/office/drawing/2014/main" id="{EBFC07C5-C39A-4ECE-A12E-3A4ECDD2540E}"/>
                </a:ext>
              </a:extLst>
            </p:cNvPr>
            <p:cNvGrpSpPr/>
            <p:nvPr/>
          </p:nvGrpSpPr>
          <p:grpSpPr>
            <a:xfrm>
              <a:off x="2649629" y="4156166"/>
              <a:ext cx="871192" cy="764560"/>
              <a:chOff x="2649629" y="4156161"/>
              <a:chExt cx="871192" cy="764559"/>
            </a:xfrm>
          </p:grpSpPr>
          <p:sp>
            <p:nvSpPr>
              <p:cNvPr id="504" name="Rounded Rectangle 12">
                <a:extLst>
                  <a:ext uri="{FF2B5EF4-FFF2-40B4-BE49-F238E27FC236}">
                    <a16:creationId xmlns:a16="http://schemas.microsoft.com/office/drawing/2014/main" id="{10C2F2BF-5287-4586-9D89-B97BBE65B7EC}"/>
                  </a:ext>
                </a:extLst>
              </p:cNvPr>
              <p:cNvSpPr/>
              <p:nvPr/>
            </p:nvSpPr>
            <p:spPr>
              <a:xfrm>
                <a:off x="2649629" y="4156161"/>
                <a:ext cx="871192" cy="75066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505" name="TextBox 504">
                <a:extLst>
                  <a:ext uri="{FF2B5EF4-FFF2-40B4-BE49-F238E27FC236}">
                    <a16:creationId xmlns:a16="http://schemas.microsoft.com/office/drawing/2014/main" id="{ADBF1618-E7BB-491D-AD05-7E7A899DAE09}"/>
                  </a:ext>
                </a:extLst>
              </p:cNvPr>
              <p:cNvSpPr txBox="1"/>
              <p:nvPr/>
            </p:nvSpPr>
            <p:spPr>
              <a:xfrm>
                <a:off x="2693604" y="4608583"/>
                <a:ext cx="789935" cy="312137"/>
              </a:xfrm>
              <a:prstGeom prst="rect">
                <a:avLst/>
              </a:prstGeom>
              <a:noFill/>
            </p:spPr>
            <p:txBody>
              <a:bodyPr wrap="square" lIns="0" rIns="0" rtlCol="0">
                <a:spAutoFit/>
              </a:bodyPr>
              <a:lstStyle/>
              <a:p>
                <a:pPr algn="ctr" defTabSz="914201">
                  <a:defRPr/>
                </a:pPr>
                <a:r>
                  <a:rPr lang="en-US" sz="700" kern="0" dirty="0">
                    <a:solidFill>
                      <a:srgbClr val="FFFFFF"/>
                    </a:solidFill>
                    <a:latin typeface="Calibri" panose="020F0502020204030204"/>
                  </a:rPr>
                  <a:t>Microsoft Container Registry</a:t>
                </a:r>
              </a:p>
            </p:txBody>
          </p:sp>
          <p:pic>
            <p:nvPicPr>
              <p:cNvPr id="506" name="Picture 12" descr="C:\Users\steve\AppData\Local\Temp\SNAGHTML3c2ca0f.PNG">
                <a:extLst>
                  <a:ext uri="{FF2B5EF4-FFF2-40B4-BE49-F238E27FC236}">
                    <a16:creationId xmlns:a16="http://schemas.microsoft.com/office/drawing/2014/main" id="{F5668919-A3B0-4860-B752-E9FDFBDF7CB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sp>
          <p:nvSpPr>
            <p:cNvPr id="503" name="Lightning Bolt 502">
              <a:extLst>
                <a:ext uri="{FF2B5EF4-FFF2-40B4-BE49-F238E27FC236}">
                  <a16:creationId xmlns:a16="http://schemas.microsoft.com/office/drawing/2014/main" id="{1B320CBA-4238-4705-809C-F1E2EA4FFE36}"/>
                </a:ext>
              </a:extLst>
            </p:cNvPr>
            <p:cNvSpPr/>
            <p:nvPr/>
          </p:nvSpPr>
          <p:spPr>
            <a:xfrm>
              <a:off x="3302984" y="4260612"/>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grpSp>
      <p:pic>
        <p:nvPicPr>
          <p:cNvPr id="463" name="ACR">
            <a:extLst>
              <a:ext uri="{FF2B5EF4-FFF2-40B4-BE49-F238E27FC236}">
                <a16:creationId xmlns:a16="http://schemas.microsoft.com/office/drawing/2014/main" id="{666E99BF-0528-46A0-A2F6-02601132F12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736819" y="3792560"/>
            <a:ext cx="463488" cy="476152"/>
          </a:xfrm>
          <a:prstGeom prst="rect">
            <a:avLst/>
          </a:prstGeom>
        </p:spPr>
      </p:pic>
      <p:grpSp>
        <p:nvGrpSpPr>
          <p:cNvPr id="146" name="Config">
            <a:extLst>
              <a:ext uri="{FF2B5EF4-FFF2-40B4-BE49-F238E27FC236}">
                <a16:creationId xmlns:a16="http://schemas.microsoft.com/office/drawing/2014/main" id="{492FA3F2-EDCE-413B-90A0-488BF9BC609B}"/>
              </a:ext>
            </a:extLst>
          </p:cNvPr>
          <p:cNvGrpSpPr/>
          <p:nvPr/>
        </p:nvGrpSpPr>
        <p:grpSpPr>
          <a:xfrm>
            <a:off x="9129833" y="303913"/>
            <a:ext cx="686354" cy="835746"/>
            <a:chOff x="8536244" y="5186284"/>
            <a:chExt cx="973108" cy="1184916"/>
          </a:xfrm>
        </p:grpSpPr>
        <p:pic>
          <p:nvPicPr>
            <p:cNvPr id="147" name="Graphic 146">
              <a:extLst>
                <a:ext uri="{FF2B5EF4-FFF2-40B4-BE49-F238E27FC236}">
                  <a16:creationId xmlns:a16="http://schemas.microsoft.com/office/drawing/2014/main" id="{B5B10EA3-6E8B-41C8-AB32-EFD4DB0BAE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36244" y="5186284"/>
              <a:ext cx="925357" cy="925357"/>
            </a:xfrm>
            <a:prstGeom prst="rect">
              <a:avLst/>
            </a:prstGeom>
          </p:spPr>
        </p:pic>
        <p:sp>
          <p:nvSpPr>
            <p:cNvPr id="148" name="Title 1">
              <a:extLst>
                <a:ext uri="{FF2B5EF4-FFF2-40B4-BE49-F238E27FC236}">
                  <a16:creationId xmlns:a16="http://schemas.microsoft.com/office/drawing/2014/main" id="{EA6A4289-DC40-4159-B5AC-F81172C506EB}"/>
                </a:ext>
              </a:extLst>
            </p:cNvPr>
            <p:cNvSpPr txBox="1">
              <a:spLocks/>
            </p:cNvSpPr>
            <p:nvPr/>
          </p:nvSpPr>
          <p:spPr>
            <a:xfrm>
              <a:off x="8546531" y="613859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Config</a:t>
              </a:r>
            </a:p>
          </p:txBody>
        </p:sp>
      </p:grpSp>
      <p:grpSp>
        <p:nvGrpSpPr>
          <p:cNvPr id="149" name="Secrets">
            <a:extLst>
              <a:ext uri="{FF2B5EF4-FFF2-40B4-BE49-F238E27FC236}">
                <a16:creationId xmlns:a16="http://schemas.microsoft.com/office/drawing/2014/main" id="{0735CF01-C415-4FC3-A781-96CCF8305696}"/>
              </a:ext>
            </a:extLst>
          </p:cNvPr>
          <p:cNvGrpSpPr/>
          <p:nvPr/>
        </p:nvGrpSpPr>
        <p:grpSpPr>
          <a:xfrm>
            <a:off x="8368971" y="343891"/>
            <a:ext cx="679098" cy="796355"/>
            <a:chOff x="7544001" y="5226853"/>
            <a:chExt cx="962821" cy="1129067"/>
          </a:xfrm>
        </p:grpSpPr>
        <p:pic>
          <p:nvPicPr>
            <p:cNvPr id="150" name="Picture 149" descr="A close up of a sign&#10;&#10;Description automatically generated">
              <a:extLst>
                <a:ext uri="{FF2B5EF4-FFF2-40B4-BE49-F238E27FC236}">
                  <a16:creationId xmlns:a16="http://schemas.microsoft.com/office/drawing/2014/main" id="{133FEB7D-1F8D-46BE-BEB6-61B70330999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39362" y="5226853"/>
              <a:ext cx="772101" cy="772101"/>
            </a:xfrm>
            <a:prstGeom prst="rect">
              <a:avLst/>
            </a:prstGeom>
          </p:spPr>
        </p:pic>
        <p:sp>
          <p:nvSpPr>
            <p:cNvPr id="151" name="Title 1">
              <a:extLst>
                <a:ext uri="{FF2B5EF4-FFF2-40B4-BE49-F238E27FC236}">
                  <a16:creationId xmlns:a16="http://schemas.microsoft.com/office/drawing/2014/main" id="{9F8FEC1B-7B37-4598-A44A-9C9CE218E024}"/>
                </a:ext>
              </a:extLst>
            </p:cNvPr>
            <p:cNvSpPr txBox="1">
              <a:spLocks/>
            </p:cNvSpPr>
            <p:nvPr/>
          </p:nvSpPr>
          <p:spPr>
            <a:xfrm>
              <a:off x="7544001" y="612331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Secrets</a:t>
              </a:r>
            </a:p>
          </p:txBody>
        </p:sp>
      </p:grpSp>
      <p:grpSp>
        <p:nvGrpSpPr>
          <p:cNvPr id="152" name="Dev">
            <a:extLst>
              <a:ext uri="{FF2B5EF4-FFF2-40B4-BE49-F238E27FC236}">
                <a16:creationId xmlns:a16="http://schemas.microsoft.com/office/drawing/2014/main" id="{DD2E4FAB-3EA9-4ED3-8E1E-082127A1356A}"/>
              </a:ext>
            </a:extLst>
          </p:cNvPr>
          <p:cNvGrpSpPr/>
          <p:nvPr/>
        </p:nvGrpSpPr>
        <p:grpSpPr>
          <a:xfrm>
            <a:off x="9148594" y="2919641"/>
            <a:ext cx="2932979" cy="1424558"/>
            <a:chOff x="6059162" y="5235529"/>
            <a:chExt cx="2932979" cy="1424558"/>
          </a:xfrm>
        </p:grpSpPr>
        <p:sp>
          <p:nvSpPr>
            <p:cNvPr id="153" name="Environment">
              <a:extLst>
                <a:ext uri="{FF2B5EF4-FFF2-40B4-BE49-F238E27FC236}">
                  <a16:creationId xmlns:a16="http://schemas.microsoft.com/office/drawing/2014/main" id="{B72CC49F-1244-4652-83FF-C8BE622B859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Staging</a:t>
              </a:r>
            </a:p>
          </p:txBody>
        </p:sp>
        <p:pic>
          <p:nvPicPr>
            <p:cNvPr id="154" name="AKS">
              <a:extLst>
                <a:ext uri="{FF2B5EF4-FFF2-40B4-BE49-F238E27FC236}">
                  <a16:creationId xmlns:a16="http://schemas.microsoft.com/office/drawing/2014/main" id="{9FF4A7E5-F948-4E61-8C25-B5FB474FD177}"/>
                </a:ext>
              </a:extLst>
            </p:cNvPr>
            <p:cNvPicPr>
              <a:picLocks noChangeAspect="1"/>
            </p:cNvPicPr>
            <p:nvPr/>
          </p:nvPicPr>
          <p:blipFill>
            <a:blip r:embed="rId14"/>
            <a:stretch>
              <a:fillRect/>
            </a:stretch>
          </p:blipFill>
          <p:spPr>
            <a:xfrm>
              <a:off x="6135736" y="5424994"/>
              <a:ext cx="637674" cy="485768"/>
            </a:xfrm>
            <a:prstGeom prst="rect">
              <a:avLst/>
            </a:prstGeom>
          </p:spPr>
        </p:pic>
        <p:pic>
          <p:nvPicPr>
            <p:cNvPr id="155" name="ACI" descr="Image result for azure container instances logo">
              <a:extLst>
                <a:ext uri="{FF2B5EF4-FFF2-40B4-BE49-F238E27FC236}">
                  <a16:creationId xmlns:a16="http://schemas.microsoft.com/office/drawing/2014/main" id="{91FE10F5-AE63-4207-8064-D9A6BD5ADA92}"/>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56" name="AppService">
              <a:extLst>
                <a:ext uri="{FF2B5EF4-FFF2-40B4-BE49-F238E27FC236}">
                  <a16:creationId xmlns:a16="http://schemas.microsoft.com/office/drawing/2014/main" id="{7C9075D4-83BB-4CA0-BED9-18ACC637963D}"/>
                </a:ext>
              </a:extLst>
            </p:cNvPr>
            <p:cNvPicPr>
              <a:picLocks noChangeAspect="1"/>
            </p:cNvPicPr>
            <p:nvPr/>
          </p:nvPicPr>
          <p:blipFill>
            <a:blip r:embed="rId16"/>
            <a:stretch>
              <a:fillRect/>
            </a:stretch>
          </p:blipFill>
          <p:spPr>
            <a:xfrm>
              <a:off x="7504814" y="5394671"/>
              <a:ext cx="485393" cy="485768"/>
            </a:xfrm>
            <a:prstGeom prst="rect">
              <a:avLst/>
            </a:prstGeom>
          </p:spPr>
        </p:pic>
        <p:pic>
          <p:nvPicPr>
            <p:cNvPr id="157" name="Functions">
              <a:extLst>
                <a:ext uri="{FF2B5EF4-FFF2-40B4-BE49-F238E27FC236}">
                  <a16:creationId xmlns:a16="http://schemas.microsoft.com/office/drawing/2014/main" id="{504DCAF4-3C37-4CB6-9453-1E492F2E1944}"/>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58" name="IoT">
              <a:extLst>
                <a:ext uri="{FF2B5EF4-FFF2-40B4-BE49-F238E27FC236}">
                  <a16:creationId xmlns:a16="http://schemas.microsoft.com/office/drawing/2014/main" id="{74B8A0E2-4CAD-4F59-AF64-03DBBF869012}"/>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62" name="Batch">
              <a:extLst>
                <a:ext uri="{FF2B5EF4-FFF2-40B4-BE49-F238E27FC236}">
                  <a16:creationId xmlns:a16="http://schemas.microsoft.com/office/drawing/2014/main" id="{EED5493C-F905-40A2-8066-FCA9BF03C2D1}"/>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Dev">
            <a:extLst>
              <a:ext uri="{FF2B5EF4-FFF2-40B4-BE49-F238E27FC236}">
                <a16:creationId xmlns:a16="http://schemas.microsoft.com/office/drawing/2014/main" id="{E53AF6BF-BF6D-481E-B006-AAA547F4C0A4}"/>
              </a:ext>
            </a:extLst>
          </p:cNvPr>
          <p:cNvGrpSpPr/>
          <p:nvPr/>
        </p:nvGrpSpPr>
        <p:grpSpPr>
          <a:xfrm>
            <a:off x="9154311" y="1413025"/>
            <a:ext cx="2932979" cy="1424558"/>
            <a:chOff x="6059162" y="5235529"/>
            <a:chExt cx="2932979" cy="1424558"/>
          </a:xfrm>
        </p:grpSpPr>
        <p:sp>
          <p:nvSpPr>
            <p:cNvPr id="171" name="Environment">
              <a:extLst>
                <a:ext uri="{FF2B5EF4-FFF2-40B4-BE49-F238E27FC236}">
                  <a16:creationId xmlns:a16="http://schemas.microsoft.com/office/drawing/2014/main" id="{13E9F5EE-7895-47B1-8EE8-B9F940FD346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Prod</a:t>
              </a:r>
            </a:p>
          </p:txBody>
        </p:sp>
        <p:pic>
          <p:nvPicPr>
            <p:cNvPr id="172" name="AKS">
              <a:extLst>
                <a:ext uri="{FF2B5EF4-FFF2-40B4-BE49-F238E27FC236}">
                  <a16:creationId xmlns:a16="http://schemas.microsoft.com/office/drawing/2014/main" id="{CB1E3E8F-B4DE-43F1-A888-D9BF555B2027}"/>
                </a:ext>
              </a:extLst>
            </p:cNvPr>
            <p:cNvPicPr>
              <a:picLocks noChangeAspect="1"/>
            </p:cNvPicPr>
            <p:nvPr/>
          </p:nvPicPr>
          <p:blipFill>
            <a:blip r:embed="rId14"/>
            <a:stretch>
              <a:fillRect/>
            </a:stretch>
          </p:blipFill>
          <p:spPr>
            <a:xfrm>
              <a:off x="6135736" y="5424994"/>
              <a:ext cx="637674" cy="485768"/>
            </a:xfrm>
            <a:prstGeom prst="rect">
              <a:avLst/>
            </a:prstGeom>
          </p:spPr>
        </p:pic>
        <p:pic>
          <p:nvPicPr>
            <p:cNvPr id="173" name="ACI" descr="Image result for azure container instances logo">
              <a:extLst>
                <a:ext uri="{FF2B5EF4-FFF2-40B4-BE49-F238E27FC236}">
                  <a16:creationId xmlns:a16="http://schemas.microsoft.com/office/drawing/2014/main" id="{6EEE7822-E83F-43BD-9DF3-D6653369C5C2}"/>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74" name="AppService">
              <a:extLst>
                <a:ext uri="{FF2B5EF4-FFF2-40B4-BE49-F238E27FC236}">
                  <a16:creationId xmlns:a16="http://schemas.microsoft.com/office/drawing/2014/main" id="{294A9BD1-A7A2-43D6-A4A9-C406AAF3ABA1}"/>
                </a:ext>
              </a:extLst>
            </p:cNvPr>
            <p:cNvPicPr>
              <a:picLocks noChangeAspect="1"/>
            </p:cNvPicPr>
            <p:nvPr/>
          </p:nvPicPr>
          <p:blipFill>
            <a:blip r:embed="rId16"/>
            <a:stretch>
              <a:fillRect/>
            </a:stretch>
          </p:blipFill>
          <p:spPr>
            <a:xfrm>
              <a:off x="7504814" y="5394671"/>
              <a:ext cx="485393" cy="485768"/>
            </a:xfrm>
            <a:prstGeom prst="rect">
              <a:avLst/>
            </a:prstGeom>
          </p:spPr>
        </p:pic>
        <p:pic>
          <p:nvPicPr>
            <p:cNvPr id="175" name="Functions">
              <a:extLst>
                <a:ext uri="{FF2B5EF4-FFF2-40B4-BE49-F238E27FC236}">
                  <a16:creationId xmlns:a16="http://schemas.microsoft.com/office/drawing/2014/main" id="{D522611B-B928-4456-BF49-5AF89EAFA627}"/>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6" name="IoT">
              <a:extLst>
                <a:ext uri="{FF2B5EF4-FFF2-40B4-BE49-F238E27FC236}">
                  <a16:creationId xmlns:a16="http://schemas.microsoft.com/office/drawing/2014/main" id="{B12B0218-751F-4C4F-9063-6AF38637D930}"/>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7" name="Batch">
              <a:extLst>
                <a:ext uri="{FF2B5EF4-FFF2-40B4-BE49-F238E27FC236}">
                  <a16:creationId xmlns:a16="http://schemas.microsoft.com/office/drawing/2014/main" id="{C0C17A15-C1C0-450D-B370-D4B44BFDA9E3}"/>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DevSpaces">
            <a:extLst>
              <a:ext uri="{FF2B5EF4-FFF2-40B4-BE49-F238E27FC236}">
                <a16:creationId xmlns:a16="http://schemas.microsoft.com/office/drawing/2014/main" id="{DE621B97-2BBC-47F1-8B44-2EC6EAB828DD}"/>
              </a:ext>
            </a:extLst>
          </p:cNvPr>
          <p:cNvGrpSpPr/>
          <p:nvPr/>
        </p:nvGrpSpPr>
        <p:grpSpPr>
          <a:xfrm>
            <a:off x="3039451" y="5890423"/>
            <a:ext cx="1584780" cy="551143"/>
            <a:chOff x="4615528" y="5890423"/>
            <a:chExt cx="1584780" cy="551143"/>
          </a:xfrm>
        </p:grpSpPr>
        <p:pic>
          <p:nvPicPr>
            <p:cNvPr id="2050" name="Picture 2">
              <a:extLst>
                <a:ext uri="{FF2B5EF4-FFF2-40B4-BE49-F238E27FC236}">
                  <a16:creationId xmlns:a16="http://schemas.microsoft.com/office/drawing/2014/main" id="{9C4AE0ED-0348-4EA2-BFBD-61BA2CC7997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615528" y="5890423"/>
              <a:ext cx="551143" cy="551143"/>
            </a:xfrm>
            <a:prstGeom prst="rect">
              <a:avLst/>
            </a:prstGeom>
            <a:noFill/>
            <a:extLst>
              <a:ext uri="{909E8E84-426E-40DD-AFC4-6F175D3DCCD1}">
                <a14:hiddenFill xmlns:a14="http://schemas.microsoft.com/office/drawing/2010/main">
                  <a:solidFill>
                    <a:srgbClr val="FFFFFF"/>
                  </a:solidFill>
                </a14:hiddenFill>
              </a:ext>
            </a:extLst>
          </p:spPr>
        </p:pic>
        <p:sp>
          <p:nvSpPr>
            <p:cNvPr id="275" name="Rectangle 274">
              <a:extLst>
                <a:ext uri="{FF2B5EF4-FFF2-40B4-BE49-F238E27FC236}">
                  <a16:creationId xmlns:a16="http://schemas.microsoft.com/office/drawing/2014/main" id="{02B51ADA-01CE-4176-AA59-80248DB027FC}"/>
                </a:ext>
              </a:extLst>
            </p:cNvPr>
            <p:cNvSpPr/>
            <p:nvPr/>
          </p:nvSpPr>
          <p:spPr>
            <a:xfrm>
              <a:off x="5041016" y="5902716"/>
              <a:ext cx="1159292" cy="261610"/>
            </a:xfrm>
            <a:prstGeom prst="rect">
              <a:avLst/>
            </a:prstGeom>
          </p:spPr>
          <p:txBody>
            <a:bodyPr wrap="none">
              <a:spAutoFit/>
            </a:bodyPr>
            <a:lstStyle/>
            <a:p>
              <a:pPr algn="ctr" defTabSz="895848">
                <a:defRPr/>
              </a:pP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Azure </a:t>
              </a:r>
              <a:r>
                <a:rPr lang="en-US" sz="1100" kern="0" dirty="0" err="1">
                  <a:solidFill>
                    <a:sysClr val="windowText" lastClr="000000"/>
                  </a:solidFill>
                  <a:latin typeface="Calibri" panose="020F0502020204030204"/>
                  <a:ea typeface="Segoe UI" panose="020B0502040204020203" pitchFamily="34" charset="0"/>
                  <a:cs typeface="Segoe UI" panose="020B0502040204020203" pitchFamily="34" charset="0"/>
                </a:rPr>
                <a:t>DevSpaces</a:t>
              </a:r>
              <a:endPar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endParaRPr>
            </a:p>
          </p:txBody>
        </p:sp>
      </p:grpSp>
      <p:sp>
        <p:nvSpPr>
          <p:cNvPr id="62" name="git-commit">
            <a:extLst>
              <a:ext uri="{FF2B5EF4-FFF2-40B4-BE49-F238E27FC236}">
                <a16:creationId xmlns:a16="http://schemas.microsoft.com/office/drawing/2014/main" id="{FEF0CE13-D2BF-4948-8D78-38A780617776}"/>
              </a:ext>
            </a:extLst>
          </p:cNvPr>
          <p:cNvSpPr/>
          <p:nvPr/>
        </p:nvSpPr>
        <p:spPr>
          <a:xfrm>
            <a:off x="79106" y="4045152"/>
            <a:ext cx="1178528" cy="307777"/>
          </a:xfrm>
          <a:prstGeom prst="rect">
            <a:avLst/>
          </a:prstGeom>
        </p:spPr>
        <p:txBody>
          <a:bodyPr wrap="none">
            <a:spAutoFit/>
          </a:bodyPr>
          <a:lstStyle/>
          <a:p>
            <a:r>
              <a:rPr lang="en-US" sz="1400" b="1" dirty="0">
                <a:latin typeface="Consolas" panose="020B0609020204030204" pitchFamily="49" charset="0"/>
              </a:rPr>
              <a:t>git commit</a:t>
            </a:r>
          </a:p>
        </p:txBody>
      </p:sp>
      <p:grpSp>
        <p:nvGrpSpPr>
          <p:cNvPr id="79" name="CD">
            <a:extLst>
              <a:ext uri="{FF2B5EF4-FFF2-40B4-BE49-F238E27FC236}">
                <a16:creationId xmlns:a16="http://schemas.microsoft.com/office/drawing/2014/main" id="{FBBEE295-D783-4269-9681-E9DF4CBA4D53}"/>
              </a:ext>
            </a:extLst>
          </p:cNvPr>
          <p:cNvGrpSpPr/>
          <p:nvPr/>
        </p:nvGrpSpPr>
        <p:grpSpPr>
          <a:xfrm>
            <a:off x="6681291" y="1225875"/>
            <a:ext cx="1453914" cy="1025383"/>
            <a:chOff x="6681291" y="1141919"/>
            <a:chExt cx="1453914" cy="1109340"/>
          </a:xfrm>
        </p:grpSpPr>
        <p:sp>
          <p:nvSpPr>
            <p:cNvPr id="457" name="Rounded Rectangle 12">
              <a:extLst>
                <a:ext uri="{FF2B5EF4-FFF2-40B4-BE49-F238E27FC236}">
                  <a16:creationId xmlns:a16="http://schemas.microsoft.com/office/drawing/2014/main" id="{6BA09A36-AAE7-4DFA-8D0C-4ACCE8602C7D}"/>
                </a:ext>
              </a:extLst>
            </p:cNvPr>
            <p:cNvSpPr/>
            <p:nvPr/>
          </p:nvSpPr>
          <p:spPr>
            <a:xfrm>
              <a:off x="6681291" y="1141919"/>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458" name="TextBox 457">
              <a:extLst>
                <a:ext uri="{FF2B5EF4-FFF2-40B4-BE49-F238E27FC236}">
                  <a16:creationId xmlns:a16="http://schemas.microsoft.com/office/drawing/2014/main" id="{C139C409-162C-49E6-8317-818E6A693E41}"/>
                </a:ext>
              </a:extLst>
            </p:cNvPr>
            <p:cNvSpPr txBox="1"/>
            <p:nvPr/>
          </p:nvSpPr>
          <p:spPr>
            <a:xfrm>
              <a:off x="6735586" y="1497860"/>
              <a:ext cx="1333675" cy="469617"/>
            </a:xfrm>
            <a:prstGeom prst="rect">
              <a:avLst/>
            </a:prstGeom>
          </p:spPr>
          <p:txBody>
            <a:bodyPr vert="horz" wrap="square" lIns="0" tIns="0" rIns="0" bIns="0"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CD</a:t>
              </a:r>
              <a:br>
                <a:rPr lang="en-US" sz="1567" kern="0" dirty="0">
                  <a:solidFill>
                    <a:prstClr val="white"/>
                  </a:solidFill>
                  <a:latin typeface="Calibri" panose="020F0502020204030204"/>
                  <a:ea typeface="Segoe UI" panose="020B0502040204020203" pitchFamily="34" charset="0"/>
                  <a:cs typeface="Segoe UI" panose="020B0502040204020203" pitchFamily="34" charset="0"/>
                </a:rPr>
              </a:br>
              <a:r>
                <a:rPr lang="en-US" sz="1100" kern="0" dirty="0">
                  <a:solidFill>
                    <a:prstClr val="white"/>
                  </a:solidFill>
                  <a:latin typeface="Calibri" panose="020F0502020204030204"/>
                  <a:ea typeface="Segoe UI" panose="020B0502040204020203" pitchFamily="34" charset="0"/>
                  <a:cs typeface="Segoe UI" panose="020B0502040204020203" pitchFamily="34" charset="0"/>
                </a:rPr>
                <a:t>Deployments</a:t>
              </a:r>
              <a:endParaRPr lang="en-US" sz="1567" kern="0" dirty="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398" name="DevOpsPipelines">
              <a:extLst>
                <a:ext uri="{FF2B5EF4-FFF2-40B4-BE49-F238E27FC236}">
                  <a16:creationId xmlns:a16="http://schemas.microsoft.com/office/drawing/2014/main" id="{B49569F7-452F-4310-8C03-8A6582BD9CA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81472" y="1175274"/>
              <a:ext cx="298769" cy="298769"/>
            </a:xfrm>
            <a:prstGeom prst="rect">
              <a:avLst/>
            </a:prstGeom>
          </p:spPr>
        </p:pic>
      </p:grpSp>
      <p:pic>
        <p:nvPicPr>
          <p:cNvPr id="479" name="SecurityCenter" descr="Image result for azure security center logo">
            <a:extLst>
              <a:ext uri="{FF2B5EF4-FFF2-40B4-BE49-F238E27FC236}">
                <a16:creationId xmlns:a16="http://schemas.microsoft.com/office/drawing/2014/main" id="{378DCB47-4ACB-4A76-A56D-4ADF6F8AB8BC}"/>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726653" y="1471005"/>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400" name="SecurityCenter" descr="Image result for azure security center logo">
            <a:extLst>
              <a:ext uri="{FF2B5EF4-FFF2-40B4-BE49-F238E27FC236}">
                <a16:creationId xmlns:a16="http://schemas.microsoft.com/office/drawing/2014/main" id="{D5534895-F7F5-4702-B944-0EAA7FA09450}"/>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726653" y="2961770"/>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138" name="Quarantine" descr="Related image">
            <a:extLst>
              <a:ext uri="{FF2B5EF4-FFF2-40B4-BE49-F238E27FC236}">
                <a16:creationId xmlns:a16="http://schemas.microsoft.com/office/drawing/2014/main" id="{FAA78E7F-AEA2-409F-B315-BDA782BCF118}"/>
              </a:ext>
            </a:extLst>
          </p:cNvPr>
          <p:cNvPicPr>
            <a:picLocks noChangeAspect="1" noChangeArrowheads="1"/>
          </p:cNvPicPr>
          <p:nvPr/>
        </p:nvPicPr>
        <p:blipFill>
          <a:blip r:embed="rId27" cstate="print">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483371" y="3910744"/>
            <a:ext cx="318453" cy="31845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Dev">
            <a:extLst>
              <a:ext uri="{FF2B5EF4-FFF2-40B4-BE49-F238E27FC236}">
                <a16:creationId xmlns:a16="http://schemas.microsoft.com/office/drawing/2014/main" id="{F86DEED7-1BAB-499F-BB1B-8CA74479A245}"/>
              </a:ext>
            </a:extLst>
          </p:cNvPr>
          <p:cNvGrpSpPr/>
          <p:nvPr/>
        </p:nvGrpSpPr>
        <p:grpSpPr>
          <a:xfrm>
            <a:off x="9148593" y="5090597"/>
            <a:ext cx="2932979" cy="1424558"/>
            <a:chOff x="6059162" y="5235529"/>
            <a:chExt cx="2932979" cy="1424558"/>
          </a:xfrm>
        </p:grpSpPr>
        <p:sp>
          <p:nvSpPr>
            <p:cNvPr id="164" name="Environment">
              <a:extLst>
                <a:ext uri="{FF2B5EF4-FFF2-40B4-BE49-F238E27FC236}">
                  <a16:creationId xmlns:a16="http://schemas.microsoft.com/office/drawing/2014/main" id="{80CC54DE-1629-42DA-82E0-0476136B4F0C}"/>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Dev</a:t>
              </a:r>
            </a:p>
          </p:txBody>
        </p:sp>
        <p:pic>
          <p:nvPicPr>
            <p:cNvPr id="165" name="AKS">
              <a:extLst>
                <a:ext uri="{FF2B5EF4-FFF2-40B4-BE49-F238E27FC236}">
                  <a16:creationId xmlns:a16="http://schemas.microsoft.com/office/drawing/2014/main" id="{337CF627-D5BE-4BBA-A407-C1E2E920F439}"/>
                </a:ext>
              </a:extLst>
            </p:cNvPr>
            <p:cNvPicPr>
              <a:picLocks noChangeAspect="1"/>
            </p:cNvPicPr>
            <p:nvPr/>
          </p:nvPicPr>
          <p:blipFill>
            <a:blip r:embed="rId14"/>
            <a:stretch>
              <a:fillRect/>
            </a:stretch>
          </p:blipFill>
          <p:spPr>
            <a:xfrm>
              <a:off x="6135736" y="5424994"/>
              <a:ext cx="637674" cy="485768"/>
            </a:xfrm>
            <a:prstGeom prst="rect">
              <a:avLst/>
            </a:prstGeom>
          </p:spPr>
        </p:pic>
        <p:pic>
          <p:nvPicPr>
            <p:cNvPr id="166" name="ACI" descr="Image result for azure container instances logo">
              <a:extLst>
                <a:ext uri="{FF2B5EF4-FFF2-40B4-BE49-F238E27FC236}">
                  <a16:creationId xmlns:a16="http://schemas.microsoft.com/office/drawing/2014/main" id="{68A9F3DB-7154-4539-A27F-E9D01BD49F57}"/>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67" name="AppService">
              <a:extLst>
                <a:ext uri="{FF2B5EF4-FFF2-40B4-BE49-F238E27FC236}">
                  <a16:creationId xmlns:a16="http://schemas.microsoft.com/office/drawing/2014/main" id="{7BE29DD8-60D2-4316-A797-6B309DA4CEFB}"/>
                </a:ext>
              </a:extLst>
            </p:cNvPr>
            <p:cNvPicPr>
              <a:picLocks noChangeAspect="1"/>
            </p:cNvPicPr>
            <p:nvPr/>
          </p:nvPicPr>
          <p:blipFill>
            <a:blip r:embed="rId16"/>
            <a:stretch>
              <a:fillRect/>
            </a:stretch>
          </p:blipFill>
          <p:spPr>
            <a:xfrm>
              <a:off x="7504814" y="5394671"/>
              <a:ext cx="485393" cy="485768"/>
            </a:xfrm>
            <a:prstGeom prst="rect">
              <a:avLst/>
            </a:prstGeom>
          </p:spPr>
        </p:pic>
        <p:pic>
          <p:nvPicPr>
            <p:cNvPr id="168" name="Functions">
              <a:extLst>
                <a:ext uri="{FF2B5EF4-FFF2-40B4-BE49-F238E27FC236}">
                  <a16:creationId xmlns:a16="http://schemas.microsoft.com/office/drawing/2014/main" id="{426CFF85-919E-4857-BB0E-BF57E71A0354}"/>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69" name="IoT">
              <a:extLst>
                <a:ext uri="{FF2B5EF4-FFF2-40B4-BE49-F238E27FC236}">
                  <a16:creationId xmlns:a16="http://schemas.microsoft.com/office/drawing/2014/main" id="{4C13C8D2-9A2D-4E82-9113-F24084FD676F}"/>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0" name="Batch">
              <a:extLst>
                <a:ext uri="{FF2B5EF4-FFF2-40B4-BE49-F238E27FC236}">
                  <a16:creationId xmlns:a16="http://schemas.microsoft.com/office/drawing/2014/main" id="{0DAEA8D9-1297-41A8-BADA-15DAAC037C19}"/>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pic>
        <p:nvPicPr>
          <p:cNvPr id="401" name="SecurityCenter" descr="Image result for azure security center logo">
            <a:extLst>
              <a:ext uri="{FF2B5EF4-FFF2-40B4-BE49-F238E27FC236}">
                <a16:creationId xmlns:a16="http://schemas.microsoft.com/office/drawing/2014/main" id="{5E426D84-944F-4DCE-9CC5-8501CDCCFB71}"/>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726653" y="5132726"/>
            <a:ext cx="272321" cy="359897"/>
          </a:xfrm>
          <a:prstGeom prst="rect">
            <a:avLst/>
          </a:prstGeom>
          <a:noFill/>
          <a:extLst>
            <a:ext uri="{909E8E84-426E-40DD-AFC4-6F175D3DCCD1}">
              <a14:hiddenFill xmlns:a14="http://schemas.microsoft.com/office/drawing/2010/main">
                <a:solidFill>
                  <a:srgbClr val="FFFFFF"/>
                </a:solidFill>
              </a14:hiddenFill>
            </a:ext>
          </a:extLst>
        </p:spPr>
      </p:pic>
      <p:grpSp>
        <p:nvGrpSpPr>
          <p:cNvPr id="422" name="InnerLoop">
            <a:extLst>
              <a:ext uri="{FF2B5EF4-FFF2-40B4-BE49-F238E27FC236}">
                <a16:creationId xmlns:a16="http://schemas.microsoft.com/office/drawing/2014/main" id="{C1076CBC-4A3E-48F3-BF42-5701321D3E20}"/>
              </a:ext>
            </a:extLst>
          </p:cNvPr>
          <p:cNvGrpSpPr/>
          <p:nvPr/>
        </p:nvGrpSpPr>
        <p:grpSpPr>
          <a:xfrm>
            <a:off x="176438" y="4913935"/>
            <a:ext cx="2568481" cy="1778341"/>
            <a:chOff x="173917" y="4914564"/>
            <a:chExt cx="2569574" cy="1779099"/>
          </a:xfrm>
        </p:grpSpPr>
        <p:grpSp>
          <p:nvGrpSpPr>
            <p:cNvPr id="423" name="Group 422">
              <a:extLst>
                <a:ext uri="{FF2B5EF4-FFF2-40B4-BE49-F238E27FC236}">
                  <a16:creationId xmlns:a16="http://schemas.microsoft.com/office/drawing/2014/main" id="{367125B4-DE00-4BDD-9235-6D40BFD8F166}"/>
                </a:ext>
              </a:extLst>
            </p:cNvPr>
            <p:cNvGrpSpPr/>
            <p:nvPr/>
          </p:nvGrpSpPr>
          <p:grpSpPr>
            <a:xfrm>
              <a:off x="173917" y="4942033"/>
              <a:ext cx="2569574" cy="1751630"/>
              <a:chOff x="252964" y="4780912"/>
              <a:chExt cx="2621099" cy="1786754"/>
            </a:xfrm>
          </p:grpSpPr>
          <p:sp>
            <p:nvSpPr>
              <p:cNvPr id="425" name="Rounded Rectangle 11">
                <a:extLst>
                  <a:ext uri="{FF2B5EF4-FFF2-40B4-BE49-F238E27FC236}">
                    <a16:creationId xmlns:a16="http://schemas.microsoft.com/office/drawing/2014/main" id="{25434529-B527-4861-94C8-9B7CE6287403}"/>
                  </a:ext>
                </a:extLst>
              </p:cNvPr>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grpSp>
            <p:nvGrpSpPr>
              <p:cNvPr id="426" name="Group 425">
                <a:extLst>
                  <a:ext uri="{FF2B5EF4-FFF2-40B4-BE49-F238E27FC236}">
                    <a16:creationId xmlns:a16="http://schemas.microsoft.com/office/drawing/2014/main" id="{874B7D0F-DAF7-4038-BF10-EB1E893528B7}"/>
                  </a:ext>
                </a:extLst>
              </p:cNvPr>
              <p:cNvGrpSpPr/>
              <p:nvPr/>
            </p:nvGrpSpPr>
            <p:grpSpPr>
              <a:xfrm>
                <a:off x="1756065" y="5902498"/>
                <a:ext cx="658373" cy="378242"/>
                <a:chOff x="2195243" y="5902498"/>
                <a:chExt cx="658373" cy="378242"/>
              </a:xfrm>
            </p:grpSpPr>
            <p:sp>
              <p:nvSpPr>
                <p:cNvPr id="438" name="Rectangle 30">
                  <a:extLst>
                    <a:ext uri="{FF2B5EF4-FFF2-40B4-BE49-F238E27FC236}">
                      <a16:creationId xmlns:a16="http://schemas.microsoft.com/office/drawing/2014/main" id="{405596C5-7195-4E1C-9925-912A0213F7C2}"/>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9" name="Oval 31">
                  <a:extLst>
                    <a:ext uri="{FF2B5EF4-FFF2-40B4-BE49-F238E27FC236}">
                      <a16:creationId xmlns:a16="http://schemas.microsoft.com/office/drawing/2014/main" id="{0874789B-55C0-4204-9BCB-41E5B06258B6}"/>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0" name="Rectangle 32">
                  <a:extLst>
                    <a:ext uri="{FF2B5EF4-FFF2-40B4-BE49-F238E27FC236}">
                      <a16:creationId xmlns:a16="http://schemas.microsoft.com/office/drawing/2014/main" id="{77A4B491-A5F2-4644-979C-935CE6D5B2FC}"/>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1" name="Freeform 33">
                  <a:extLst>
                    <a:ext uri="{FF2B5EF4-FFF2-40B4-BE49-F238E27FC236}">
                      <a16:creationId xmlns:a16="http://schemas.microsoft.com/office/drawing/2014/main" id="{CF6CA24C-F594-46C8-8ABF-826691FD57AA}"/>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2" name="Freeform 38">
                  <a:extLst>
                    <a:ext uri="{FF2B5EF4-FFF2-40B4-BE49-F238E27FC236}">
                      <a16:creationId xmlns:a16="http://schemas.microsoft.com/office/drawing/2014/main" id="{3DC52C5F-5424-46B9-88AE-42975EC03F41}"/>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3" name="Freeform 39">
                  <a:extLst>
                    <a:ext uri="{FF2B5EF4-FFF2-40B4-BE49-F238E27FC236}">
                      <a16:creationId xmlns:a16="http://schemas.microsoft.com/office/drawing/2014/main" id="{1A48F4D9-8A57-47AC-9092-31C5572993CF}"/>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909608E9-7886-4794-A75E-824B855BD18B}"/>
                  </a:ext>
                </a:extLst>
              </p:cNvPr>
              <p:cNvGrpSpPr/>
              <p:nvPr/>
            </p:nvGrpSpPr>
            <p:grpSpPr>
              <a:xfrm>
                <a:off x="606413" y="5902498"/>
                <a:ext cx="658373" cy="378242"/>
                <a:chOff x="1392286" y="5902498"/>
                <a:chExt cx="658373" cy="378242"/>
              </a:xfrm>
            </p:grpSpPr>
            <p:sp>
              <p:nvSpPr>
                <p:cNvPr id="430" name="Rectangle 34">
                  <a:extLst>
                    <a:ext uri="{FF2B5EF4-FFF2-40B4-BE49-F238E27FC236}">
                      <a16:creationId xmlns:a16="http://schemas.microsoft.com/office/drawing/2014/main" id="{42769254-4BE7-4ED4-B906-0ACFE0542918}"/>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1" name="Oval 35">
                  <a:extLst>
                    <a:ext uri="{FF2B5EF4-FFF2-40B4-BE49-F238E27FC236}">
                      <a16:creationId xmlns:a16="http://schemas.microsoft.com/office/drawing/2014/main" id="{D3691325-86B2-4D07-BFF0-B243DEE6A829}"/>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2" name="Rectangle 36">
                  <a:extLst>
                    <a:ext uri="{FF2B5EF4-FFF2-40B4-BE49-F238E27FC236}">
                      <a16:creationId xmlns:a16="http://schemas.microsoft.com/office/drawing/2014/main" id="{CD45FF50-3410-456F-BA14-F3DB27E4BCD3}"/>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3" name="Freeform 37">
                  <a:extLst>
                    <a:ext uri="{FF2B5EF4-FFF2-40B4-BE49-F238E27FC236}">
                      <a16:creationId xmlns:a16="http://schemas.microsoft.com/office/drawing/2014/main" id="{69B2D367-825F-4F17-ACA8-3F9D646CD6C0}"/>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4" name="Freeform 40">
                  <a:extLst>
                    <a:ext uri="{FF2B5EF4-FFF2-40B4-BE49-F238E27FC236}">
                      <a16:creationId xmlns:a16="http://schemas.microsoft.com/office/drawing/2014/main" id="{29D0DEC2-E5DA-4772-BAE8-14E9512FBE06}"/>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5" name="Freeform 41">
                  <a:extLst>
                    <a:ext uri="{FF2B5EF4-FFF2-40B4-BE49-F238E27FC236}">
                      <a16:creationId xmlns:a16="http://schemas.microsoft.com/office/drawing/2014/main" id="{D50F5727-7F87-4E0D-AFEB-5FC978683731}"/>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6" name="Freeform 42">
                  <a:extLst>
                    <a:ext uri="{FF2B5EF4-FFF2-40B4-BE49-F238E27FC236}">
                      <a16:creationId xmlns:a16="http://schemas.microsoft.com/office/drawing/2014/main" id="{CCB18705-0B60-4350-BF2B-9A638B56DE1D}"/>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7" name="Freeform 43">
                  <a:extLst>
                    <a:ext uri="{FF2B5EF4-FFF2-40B4-BE49-F238E27FC236}">
                      <a16:creationId xmlns:a16="http://schemas.microsoft.com/office/drawing/2014/main" id="{6976B09C-DFBF-432B-8FE8-DB81A450FCC1}"/>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grpSp>
          <p:sp>
            <p:nvSpPr>
              <p:cNvPr id="428" name="TextBox 427">
                <a:extLst>
                  <a:ext uri="{FF2B5EF4-FFF2-40B4-BE49-F238E27FC236}">
                    <a16:creationId xmlns:a16="http://schemas.microsoft.com/office/drawing/2014/main" id="{D42FAE1D-3332-421F-8B41-F6AFC62DCD9C}"/>
                  </a:ext>
                </a:extLst>
              </p:cNvPr>
              <p:cNvSpPr txBox="1"/>
              <p:nvPr/>
            </p:nvSpPr>
            <p:spPr>
              <a:xfrm>
                <a:off x="252964" y="4876684"/>
                <a:ext cx="967141" cy="390626"/>
              </a:xfrm>
              <a:prstGeom prst="rect">
                <a:avLst/>
              </a:prstGeom>
            </p:spPr>
            <p:txBody>
              <a:bodyPr vert="horz" wrap="square" lIns="89555" tIns="89555" rIns="89555" bIns="89555" rtlCol="0" anchor="t">
                <a:noAutofit/>
              </a:bodyPr>
              <a:lstStyle/>
              <a:p>
                <a:pPr marL="228473" indent="-228473" algn="ctr" defTabSz="878201">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429" name="Picture 4" descr="https://zapier.cachefly.net/storage/services/59152a3a91bfe0ddd2fc9b978448593a.128x128.png">
                <a:extLst>
                  <a:ext uri="{FF2B5EF4-FFF2-40B4-BE49-F238E27FC236}">
                    <a16:creationId xmlns:a16="http://schemas.microsoft.com/office/drawing/2014/main" id="{B7B88471-6367-4628-B743-08F6C8081E1D}"/>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424" name="Rectangle 423">
              <a:extLst>
                <a:ext uri="{FF2B5EF4-FFF2-40B4-BE49-F238E27FC236}">
                  <a16:creationId xmlns:a16="http://schemas.microsoft.com/office/drawing/2014/main" id="{3DEBE045-E0A2-47BC-9311-13E72C7BB96B}"/>
                </a:ext>
              </a:extLst>
            </p:cNvPr>
            <p:cNvSpPr/>
            <p:nvPr/>
          </p:nvSpPr>
          <p:spPr>
            <a:xfrm>
              <a:off x="207764" y="4914564"/>
              <a:ext cx="1097365" cy="292022"/>
            </a:xfrm>
            <a:prstGeom prst="rect">
              <a:avLst/>
            </a:prstGeom>
          </p:spPr>
          <p:txBody>
            <a:bodyPr wrap="square">
              <a:spAutoFit/>
            </a:bodyPr>
            <a:lstStyle/>
            <a:p>
              <a:pPr defTabSz="895848">
                <a:defRPr/>
              </a:pPr>
              <a:r>
                <a:rPr lang="en-US" sz="1271" i="1" kern="0">
                  <a:solidFill>
                    <a:prstClr val="white"/>
                  </a:solidFill>
                  <a:latin typeface="Calibri" panose="020F0502020204030204"/>
                  <a:ea typeface="Segoe UI" panose="020B0502040204020203" pitchFamily="34" charset="0"/>
                  <a:cs typeface="Segoe UI" panose="020B0502040204020203" pitchFamily="34" charset="0"/>
                </a:rPr>
                <a:t>Inner-Loop</a:t>
              </a:r>
            </a:p>
          </p:txBody>
        </p:sp>
      </p:grpSp>
      <p:grpSp>
        <p:nvGrpSpPr>
          <p:cNvPr id="450" name="RunCodeValidate">
            <a:extLst>
              <a:ext uri="{FF2B5EF4-FFF2-40B4-BE49-F238E27FC236}">
                <a16:creationId xmlns:a16="http://schemas.microsoft.com/office/drawing/2014/main" id="{B7CAE449-32B1-49F3-9A20-8329361474CA}"/>
              </a:ext>
            </a:extLst>
          </p:cNvPr>
          <p:cNvGrpSpPr/>
          <p:nvPr/>
        </p:nvGrpSpPr>
        <p:grpSpPr>
          <a:xfrm>
            <a:off x="808993" y="5267568"/>
            <a:ext cx="1293633" cy="878656"/>
            <a:chOff x="1883426" y="5104140"/>
            <a:chExt cx="1320136" cy="896657"/>
          </a:xfrm>
        </p:grpSpPr>
        <p:pic>
          <p:nvPicPr>
            <p:cNvPr id="451" name="Picture 450">
              <a:extLst>
                <a:ext uri="{FF2B5EF4-FFF2-40B4-BE49-F238E27FC236}">
                  <a16:creationId xmlns:a16="http://schemas.microsoft.com/office/drawing/2014/main" id="{FE90922A-247A-42B4-A972-AE4D108EE6FF}"/>
                </a:ext>
              </a:extLst>
            </p:cNvPr>
            <p:cNvPicPr>
              <a:picLocks noChangeAspect="1"/>
            </p:cNvPicPr>
            <p:nvPr/>
          </p:nvPicPr>
          <p:blipFill>
            <a:blip r:embed="rId29"/>
            <a:stretch>
              <a:fillRect/>
            </a:stretch>
          </p:blipFill>
          <p:spPr>
            <a:xfrm>
              <a:off x="2145264" y="5243497"/>
              <a:ext cx="668742" cy="618646"/>
            </a:xfrm>
            <a:prstGeom prst="rect">
              <a:avLst/>
            </a:prstGeom>
          </p:spPr>
        </p:pic>
        <p:sp>
          <p:nvSpPr>
            <p:cNvPr id="452" name="Rectangle 451">
              <a:extLst>
                <a:ext uri="{FF2B5EF4-FFF2-40B4-BE49-F238E27FC236}">
                  <a16:creationId xmlns:a16="http://schemas.microsoft.com/office/drawing/2014/main" id="{CF74ED06-23BA-4839-AC54-44835D9FD686}"/>
                </a:ext>
              </a:extLst>
            </p:cNvPr>
            <p:cNvSpPr/>
            <p:nvPr/>
          </p:nvSpPr>
          <p:spPr>
            <a:xfrm>
              <a:off x="1883426" y="5483572"/>
              <a:ext cx="240470"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Code</a:t>
              </a:r>
            </a:p>
          </p:txBody>
        </p:sp>
        <p:sp>
          <p:nvSpPr>
            <p:cNvPr id="453" name="Rectangle 452">
              <a:extLst>
                <a:ext uri="{FF2B5EF4-FFF2-40B4-BE49-F238E27FC236}">
                  <a16:creationId xmlns:a16="http://schemas.microsoft.com/office/drawing/2014/main" id="{AF5D07FE-1A7B-4FE0-8709-31D9067ED4E0}"/>
                </a:ext>
              </a:extLst>
            </p:cNvPr>
            <p:cNvSpPr/>
            <p:nvPr/>
          </p:nvSpPr>
          <p:spPr>
            <a:xfrm>
              <a:off x="2379447" y="5104140"/>
              <a:ext cx="183214"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Run</a:t>
              </a:r>
            </a:p>
          </p:txBody>
        </p:sp>
        <p:sp>
          <p:nvSpPr>
            <p:cNvPr id="454" name="Rectangle 453">
              <a:extLst>
                <a:ext uri="{FF2B5EF4-FFF2-40B4-BE49-F238E27FC236}">
                  <a16:creationId xmlns:a16="http://schemas.microsoft.com/office/drawing/2014/main" id="{06DB2DA2-15C1-4FB2-AF4D-715EB7CFB0CA}"/>
                </a:ext>
              </a:extLst>
            </p:cNvPr>
            <p:cNvSpPr/>
            <p:nvPr/>
          </p:nvSpPr>
          <p:spPr>
            <a:xfrm>
              <a:off x="2817502" y="5483572"/>
              <a:ext cx="386060" cy="138655"/>
            </a:xfrm>
            <a:prstGeom prst="rect">
              <a:avLst/>
            </a:prstGeom>
          </p:spPr>
          <p:txBody>
            <a:bodyPr wrap="none" lIns="0" tIns="0" rIns="0" bIns="0">
              <a:spAutoFit/>
            </a:bodyPr>
            <a:lstStyle/>
            <a:p>
              <a:pPr defTabSz="895848">
                <a:defRPr/>
              </a:pPr>
              <a:r>
                <a:rPr lang="en-US" sz="883" kern="0" dirty="0">
                  <a:solidFill>
                    <a:prstClr val="white"/>
                  </a:solidFill>
                  <a:latin typeface="Calibri" panose="020F0502020204030204"/>
                  <a:ea typeface="Segoe UI" panose="020B0502040204020203" pitchFamily="34" charset="0"/>
                  <a:cs typeface="Segoe UI" panose="020B0502040204020203" pitchFamily="34" charset="0"/>
                </a:rPr>
                <a:t>Validate</a:t>
              </a:r>
            </a:p>
          </p:txBody>
        </p:sp>
        <p:sp>
          <p:nvSpPr>
            <p:cNvPr id="455" name="Rectangle 454">
              <a:extLst>
                <a:ext uri="{FF2B5EF4-FFF2-40B4-BE49-F238E27FC236}">
                  <a16:creationId xmlns:a16="http://schemas.microsoft.com/office/drawing/2014/main" id="{8C4839E7-E838-483D-8079-6FA4EB5640E1}"/>
                </a:ext>
              </a:extLst>
            </p:cNvPr>
            <p:cNvSpPr/>
            <p:nvPr/>
          </p:nvSpPr>
          <p:spPr>
            <a:xfrm>
              <a:off x="2308916" y="5862142"/>
              <a:ext cx="302632"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Debug</a:t>
              </a:r>
            </a:p>
          </p:txBody>
        </p:sp>
      </p:grpSp>
      <p:grpSp>
        <p:nvGrpSpPr>
          <p:cNvPr id="102" name="Group 101">
            <a:extLst>
              <a:ext uri="{FF2B5EF4-FFF2-40B4-BE49-F238E27FC236}">
                <a16:creationId xmlns:a16="http://schemas.microsoft.com/office/drawing/2014/main" id="{B58926AB-1BC5-4FF9-8C81-A1D5E48DFEDC}"/>
              </a:ext>
            </a:extLst>
          </p:cNvPr>
          <p:cNvGrpSpPr/>
          <p:nvPr/>
        </p:nvGrpSpPr>
        <p:grpSpPr>
          <a:xfrm>
            <a:off x="517824" y="1225875"/>
            <a:ext cx="1453914" cy="1031016"/>
            <a:chOff x="608671" y="1461030"/>
            <a:chExt cx="1483698" cy="1478514"/>
          </a:xfrm>
        </p:grpSpPr>
        <p:sp>
          <p:nvSpPr>
            <p:cNvPr id="103" name="Rounded Rectangle 11">
              <a:extLst>
                <a:ext uri="{FF2B5EF4-FFF2-40B4-BE49-F238E27FC236}">
                  <a16:creationId xmlns:a16="http://schemas.microsoft.com/office/drawing/2014/main" id="{418DBFFB-0F01-405A-A0DA-56DA5E34E995}"/>
                </a:ext>
              </a:extLst>
            </p:cNvPr>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21">
                <a:defRPr/>
              </a:pPr>
              <a:endParaRPr lang="en-US" sz="1075" kern="0">
                <a:solidFill>
                  <a:sysClr val="windowText" lastClr="000000"/>
                </a:solidFill>
                <a:latin typeface="Segoe UI"/>
              </a:endParaRPr>
            </a:p>
          </p:txBody>
        </p:sp>
        <p:sp>
          <p:nvSpPr>
            <p:cNvPr id="104" name="TextBox 103">
              <a:extLst>
                <a:ext uri="{FF2B5EF4-FFF2-40B4-BE49-F238E27FC236}">
                  <a16:creationId xmlns:a16="http://schemas.microsoft.com/office/drawing/2014/main" id="{8C65179E-710B-483F-B1DB-9AF0E2AA1956}"/>
                </a:ext>
              </a:extLst>
            </p:cNvPr>
            <p:cNvSpPr txBox="1"/>
            <p:nvPr/>
          </p:nvSpPr>
          <p:spPr>
            <a:xfrm>
              <a:off x="659206" y="1806524"/>
              <a:ext cx="1375377" cy="876125"/>
            </a:xfrm>
            <a:prstGeom prst="rect">
              <a:avLst/>
            </a:prstGeom>
          </p:spPr>
          <p:txBody>
            <a:bodyPr vert="horz" wrap="square" lIns="89555" tIns="89555" rIns="89555" bIns="89555" rtlCol="0" anchor="ctr">
              <a:noAutofit/>
            </a:bodyPr>
            <a:lstStyle/>
            <a:p>
              <a:pPr algn="ctr" defTabSz="878221">
                <a:defRPr/>
              </a:pPr>
              <a:r>
                <a:rPr lang="en-US" sz="1567" kern="0" dirty="0">
                  <a:solidFill>
                    <a:prstClr val="white"/>
                  </a:solidFill>
                  <a:latin typeface="Segoe UI"/>
                  <a:ea typeface="Segoe UI" panose="020B0502040204020203" pitchFamily="34" charset="0"/>
                  <a:cs typeface="Segoe UI" panose="020B0502040204020203" pitchFamily="34" charset="0"/>
                </a:rPr>
                <a:t>SCC</a:t>
              </a:r>
            </a:p>
            <a:p>
              <a:pPr algn="ctr" defTabSz="878221">
                <a:defRPr/>
              </a:pPr>
              <a:r>
                <a:rPr lang="en-US" sz="1100" kern="0" dirty="0">
                  <a:solidFill>
                    <a:prstClr val="white"/>
                  </a:solidFill>
                  <a:latin typeface="Segoe UI"/>
                  <a:ea typeface="Segoe UI" panose="020B0502040204020203" pitchFamily="34" charset="0"/>
                  <a:cs typeface="Segoe UI" panose="020B0502040204020203" pitchFamily="34" charset="0"/>
                </a:rPr>
                <a:t>Source Code </a:t>
              </a:r>
              <a:r>
                <a:rPr lang="en-US" sz="1100" kern="0" dirty="0" err="1">
                  <a:solidFill>
                    <a:prstClr val="white"/>
                  </a:solidFill>
                  <a:latin typeface="Segoe UI"/>
                  <a:ea typeface="Segoe UI" panose="020B0502040204020203" pitchFamily="34" charset="0"/>
                  <a:cs typeface="Segoe UI" panose="020B0502040204020203" pitchFamily="34" charset="0"/>
                </a:rPr>
                <a:t>ControL</a:t>
              </a:r>
              <a:endParaRPr lang="en-US" sz="1100" kern="0" dirty="0">
                <a:solidFill>
                  <a:prstClr val="white"/>
                </a:solidFill>
                <a:latin typeface="Segoe UI"/>
                <a:ea typeface="Segoe UI" panose="020B0502040204020203" pitchFamily="34" charset="0"/>
                <a:cs typeface="Segoe UI" panose="020B0502040204020203" pitchFamily="34" charset="0"/>
              </a:endParaRPr>
            </a:p>
          </p:txBody>
        </p:sp>
        <p:pic>
          <p:nvPicPr>
            <p:cNvPr id="106" name="Repos">
              <a:extLst>
                <a:ext uri="{FF2B5EF4-FFF2-40B4-BE49-F238E27FC236}">
                  <a16:creationId xmlns:a16="http://schemas.microsoft.com/office/drawing/2014/main" id="{973CB316-FE7A-49E7-8C62-B72AC082E0E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p:blipFill>
          <p:spPr>
            <a:xfrm>
              <a:off x="1757000" y="1558973"/>
              <a:ext cx="274167" cy="358071"/>
            </a:xfrm>
            <a:prstGeom prst="rect">
              <a:avLst/>
            </a:prstGeom>
          </p:spPr>
        </p:pic>
      </p:grpSp>
      <p:grpSp>
        <p:nvGrpSpPr>
          <p:cNvPr id="78" name="CI">
            <a:extLst>
              <a:ext uri="{FF2B5EF4-FFF2-40B4-BE49-F238E27FC236}">
                <a16:creationId xmlns:a16="http://schemas.microsoft.com/office/drawing/2014/main" id="{D2F3631C-FD41-49A0-8C1C-55D61AA12159}"/>
              </a:ext>
            </a:extLst>
          </p:cNvPr>
          <p:cNvGrpSpPr/>
          <p:nvPr/>
        </p:nvGrpSpPr>
        <p:grpSpPr>
          <a:xfrm>
            <a:off x="4555354" y="1231508"/>
            <a:ext cx="1453914" cy="1025383"/>
            <a:chOff x="4555354" y="1147552"/>
            <a:chExt cx="1453914" cy="1109340"/>
          </a:xfrm>
        </p:grpSpPr>
        <p:sp>
          <p:nvSpPr>
            <p:cNvPr id="445" name="Rounded Rectangle 12">
              <a:extLst>
                <a:ext uri="{FF2B5EF4-FFF2-40B4-BE49-F238E27FC236}">
                  <a16:creationId xmlns:a16="http://schemas.microsoft.com/office/drawing/2014/main" id="{2F34B05D-8ADD-4C5B-ABB0-B7C6522DDC12}"/>
                </a:ext>
              </a:extLst>
            </p:cNvPr>
            <p:cNvSpPr/>
            <p:nvPr/>
          </p:nvSpPr>
          <p:spPr>
            <a:xfrm>
              <a:off x="4555354" y="1147552"/>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446" name="TextBox 445">
              <a:extLst>
                <a:ext uri="{FF2B5EF4-FFF2-40B4-BE49-F238E27FC236}">
                  <a16:creationId xmlns:a16="http://schemas.microsoft.com/office/drawing/2014/main" id="{B36129F8-ECBE-4B35-9E88-D6C86B79FC18}"/>
                </a:ext>
              </a:extLst>
            </p:cNvPr>
            <p:cNvSpPr txBox="1"/>
            <p:nvPr/>
          </p:nvSpPr>
          <p:spPr>
            <a:xfrm>
              <a:off x="4602483" y="1397398"/>
              <a:ext cx="1359657" cy="674676"/>
            </a:xfrm>
            <a:prstGeom prst="rect">
              <a:avLst/>
            </a:prstGeom>
          </p:spPr>
          <p:txBody>
            <a:bodyPr vert="horz" wrap="square" lIns="89555" tIns="89555" rIns="89555" bIns="89555"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CI</a:t>
              </a:r>
            </a:p>
            <a:p>
              <a:pPr algn="ctr" defTabSz="878201">
                <a:defRPr/>
              </a:pPr>
              <a:r>
                <a:rPr lang="en-US" sz="1100" kern="0" dirty="0">
                  <a:solidFill>
                    <a:prstClr val="white"/>
                  </a:solidFill>
                  <a:latin typeface="Calibri" panose="020F0502020204030204"/>
                  <a:ea typeface="Segoe UI" panose="020B0502040204020203" pitchFamily="34" charset="0"/>
                  <a:cs typeface="Segoe UI" panose="020B0502040204020203" pitchFamily="34" charset="0"/>
                </a:rPr>
                <a:t>Build, Unit &amp; Integration Testing</a:t>
              </a:r>
            </a:p>
          </p:txBody>
        </p:sp>
        <p:pic>
          <p:nvPicPr>
            <p:cNvPr id="402" name="DevOpsPipelines">
              <a:extLst>
                <a:ext uri="{FF2B5EF4-FFF2-40B4-BE49-F238E27FC236}">
                  <a16:creationId xmlns:a16="http://schemas.microsoft.com/office/drawing/2014/main" id="{1CEDE86E-90F2-4270-A64F-25C4CE07B7B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639632" y="1186062"/>
              <a:ext cx="298769" cy="298769"/>
            </a:xfrm>
            <a:prstGeom prst="rect">
              <a:avLst/>
            </a:prstGeom>
          </p:spPr>
        </p:pic>
      </p:grpSp>
      <p:sp>
        <p:nvSpPr>
          <p:cNvPr id="15" name="Rectangle 14">
            <a:extLst>
              <a:ext uri="{FF2B5EF4-FFF2-40B4-BE49-F238E27FC236}">
                <a16:creationId xmlns:a16="http://schemas.microsoft.com/office/drawing/2014/main" id="{52EFB8F2-09E6-476B-A509-C6A692BE0EDB}"/>
              </a:ext>
            </a:extLst>
          </p:cNvPr>
          <p:cNvSpPr/>
          <p:nvPr/>
        </p:nvSpPr>
        <p:spPr>
          <a:xfrm>
            <a:off x="5160978" y="3378260"/>
            <a:ext cx="1415772" cy="261610"/>
          </a:xfrm>
          <a:prstGeom prst="rect">
            <a:avLst/>
          </a:prstGeom>
        </p:spPr>
        <p:txBody>
          <a:bodyPr wrap="none">
            <a:spAutoFit/>
          </a:bodyPr>
          <a:lstStyle/>
          <a:p>
            <a:r>
              <a:rPr lang="en-US" sz="1100" kern="0" dirty="0">
                <a:solidFill>
                  <a:prstClr val="white"/>
                </a:solidFill>
                <a:latin typeface="Calibri" panose="020F0502020204030204"/>
                <a:ea typeface="Segoe UI" panose="020B0502040204020203" pitchFamily="34" charset="0"/>
                <a:cs typeface="Segoe UI" panose="020B0502040204020203" pitchFamily="34" charset="0"/>
              </a:rPr>
              <a:t>Staging/Prod Registry</a:t>
            </a:r>
            <a:endParaRPr lang="en-US" dirty="0"/>
          </a:p>
        </p:txBody>
      </p:sp>
      <p:sp>
        <p:nvSpPr>
          <p:cNvPr id="449" name="InnerLoopBoundary">
            <a:extLst>
              <a:ext uri="{FF2B5EF4-FFF2-40B4-BE49-F238E27FC236}">
                <a16:creationId xmlns:a16="http://schemas.microsoft.com/office/drawing/2014/main" id="{5A56555D-F6EB-4453-B3E6-10A91472D1DE}"/>
              </a:ext>
            </a:extLst>
          </p:cNvPr>
          <p:cNvSpPr/>
          <p:nvPr/>
        </p:nvSpPr>
        <p:spPr>
          <a:xfrm>
            <a:off x="171450" y="4924018"/>
            <a:ext cx="11953875" cy="1805291"/>
          </a:xfrm>
          <a:custGeom>
            <a:avLst/>
            <a:gdLst>
              <a:gd name="connsiteX0" fmla="*/ 3978940 w 11953875"/>
              <a:gd name="connsiteY0" fmla="*/ 0 h 3467243"/>
              <a:gd name="connsiteX1" fmla="*/ 7337363 w 11953875"/>
              <a:gd name="connsiteY1" fmla="*/ 0 h 3467243"/>
              <a:gd name="connsiteX2" fmla="*/ 7337363 w 11953875"/>
              <a:gd name="connsiteY2" fmla="*/ 1525816 h 3467243"/>
              <a:gd name="connsiteX3" fmla="*/ 11953875 w 11953875"/>
              <a:gd name="connsiteY3" fmla="*/ 1525816 h 3467243"/>
              <a:gd name="connsiteX4" fmla="*/ 11953875 w 11953875"/>
              <a:gd name="connsiteY4" fmla="*/ 3467243 h 3467243"/>
              <a:gd name="connsiteX5" fmla="*/ 0 w 11953875"/>
              <a:gd name="connsiteY5" fmla="*/ 3467243 h 3467243"/>
              <a:gd name="connsiteX6" fmla="*/ 0 w 11953875"/>
              <a:gd name="connsiteY6" fmla="*/ 1525816 h 3467243"/>
              <a:gd name="connsiteX7" fmla="*/ 3978940 w 11953875"/>
              <a:gd name="connsiteY7" fmla="*/ 1525816 h 3467243"/>
              <a:gd name="connsiteX0" fmla="*/ 3978940 w 11953875"/>
              <a:gd name="connsiteY0" fmla="*/ 0 h 3467243"/>
              <a:gd name="connsiteX1" fmla="*/ 7337363 w 11953875"/>
              <a:gd name="connsiteY1" fmla="*/ 1525816 h 3467243"/>
              <a:gd name="connsiteX2" fmla="*/ 11953875 w 11953875"/>
              <a:gd name="connsiteY2" fmla="*/ 1525816 h 3467243"/>
              <a:gd name="connsiteX3" fmla="*/ 11953875 w 11953875"/>
              <a:gd name="connsiteY3" fmla="*/ 3467243 h 3467243"/>
              <a:gd name="connsiteX4" fmla="*/ 0 w 11953875"/>
              <a:gd name="connsiteY4" fmla="*/ 3467243 h 3467243"/>
              <a:gd name="connsiteX5" fmla="*/ 0 w 11953875"/>
              <a:gd name="connsiteY5" fmla="*/ 1525816 h 3467243"/>
              <a:gd name="connsiteX6" fmla="*/ 3978940 w 11953875"/>
              <a:gd name="connsiteY6" fmla="*/ 1525816 h 3467243"/>
              <a:gd name="connsiteX7" fmla="*/ 3978940 w 11953875"/>
              <a:gd name="connsiteY7" fmla="*/ 0 h 3467243"/>
              <a:gd name="connsiteX0" fmla="*/ 3978940 w 11953875"/>
              <a:gd name="connsiteY0" fmla="*/ 0 h 1941427"/>
              <a:gd name="connsiteX1" fmla="*/ 7337363 w 11953875"/>
              <a:gd name="connsiteY1" fmla="*/ 0 h 1941427"/>
              <a:gd name="connsiteX2" fmla="*/ 11953875 w 11953875"/>
              <a:gd name="connsiteY2" fmla="*/ 0 h 1941427"/>
              <a:gd name="connsiteX3" fmla="*/ 11953875 w 11953875"/>
              <a:gd name="connsiteY3" fmla="*/ 1941427 h 1941427"/>
              <a:gd name="connsiteX4" fmla="*/ 0 w 11953875"/>
              <a:gd name="connsiteY4" fmla="*/ 1941427 h 1941427"/>
              <a:gd name="connsiteX5" fmla="*/ 0 w 11953875"/>
              <a:gd name="connsiteY5" fmla="*/ 0 h 1941427"/>
              <a:gd name="connsiteX6" fmla="*/ 3978940 w 11953875"/>
              <a:gd name="connsiteY6" fmla="*/ 0 h 1941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3875" h="1941427">
                <a:moveTo>
                  <a:pt x="3978940" y="0"/>
                </a:moveTo>
                <a:lnTo>
                  <a:pt x="7337363" y="0"/>
                </a:lnTo>
                <a:lnTo>
                  <a:pt x="11953875" y="0"/>
                </a:lnTo>
                <a:lnTo>
                  <a:pt x="11953875" y="1941427"/>
                </a:lnTo>
                <a:lnTo>
                  <a:pt x="0" y="1941427"/>
                </a:lnTo>
                <a:lnTo>
                  <a:pt x="0" y="0"/>
                </a:lnTo>
                <a:lnTo>
                  <a:pt x="3978940" y="0"/>
                </a:lnTo>
                <a:close/>
              </a:path>
            </a:pathLst>
          </a:custGeom>
          <a:noFill/>
          <a:ln w="57150">
            <a:solidFill>
              <a:srgbClr val="0F78D3"/>
            </a:solidFill>
            <a:prstDash val="dash"/>
            <a:extLst>
              <a:ext uri="{C807C97D-BFC1-408E-A445-0C87EB9F89A2}">
                <ask:lineSketchStyleProps xmlns:ask="http://schemas.microsoft.com/office/drawing/2018/sketchyshapes" sd="1076693586">
                  <a:custGeom>
                    <a:avLst/>
                    <a:gdLst>
                      <a:gd name="connsiteX0" fmla="*/ 3978940 w 11953875"/>
                      <a:gd name="connsiteY0" fmla="*/ 0 h 3467243"/>
                      <a:gd name="connsiteX1" fmla="*/ 4572261 w 11953875"/>
                      <a:gd name="connsiteY1" fmla="*/ 0 h 3467243"/>
                      <a:gd name="connsiteX2" fmla="*/ 5131999 w 11953875"/>
                      <a:gd name="connsiteY2" fmla="*/ 0 h 3467243"/>
                      <a:gd name="connsiteX3" fmla="*/ 5725320 w 11953875"/>
                      <a:gd name="connsiteY3" fmla="*/ 0 h 3467243"/>
                      <a:gd name="connsiteX4" fmla="*/ 6285057 w 11953875"/>
                      <a:gd name="connsiteY4" fmla="*/ 0 h 3467243"/>
                      <a:gd name="connsiteX5" fmla="*/ 6844794 w 11953875"/>
                      <a:gd name="connsiteY5" fmla="*/ 0 h 3467243"/>
                      <a:gd name="connsiteX6" fmla="*/ 7337363 w 11953875"/>
                      <a:gd name="connsiteY6" fmla="*/ 0 h 3467243"/>
                      <a:gd name="connsiteX7" fmla="*/ 7337363 w 11953875"/>
                      <a:gd name="connsiteY7" fmla="*/ 493347 h 3467243"/>
                      <a:gd name="connsiteX8" fmla="*/ 7337363 w 11953875"/>
                      <a:gd name="connsiteY8" fmla="*/ 1001953 h 3467243"/>
                      <a:gd name="connsiteX9" fmla="*/ 7337363 w 11953875"/>
                      <a:gd name="connsiteY9" fmla="*/ 1525816 h 3467243"/>
                      <a:gd name="connsiteX10" fmla="*/ 7868262 w 11953875"/>
                      <a:gd name="connsiteY10" fmla="*/ 1525816 h 3467243"/>
                      <a:gd name="connsiteX11" fmla="*/ 8352996 w 11953875"/>
                      <a:gd name="connsiteY11" fmla="*/ 1525816 h 3467243"/>
                      <a:gd name="connsiteX12" fmla="*/ 9022390 w 11953875"/>
                      <a:gd name="connsiteY12" fmla="*/ 1525816 h 3467243"/>
                      <a:gd name="connsiteX13" fmla="*/ 9599454 w 11953875"/>
                      <a:gd name="connsiteY13" fmla="*/ 1525816 h 3467243"/>
                      <a:gd name="connsiteX14" fmla="*/ 10084188 w 11953875"/>
                      <a:gd name="connsiteY14" fmla="*/ 1525816 h 3467243"/>
                      <a:gd name="connsiteX15" fmla="*/ 10707417 w 11953875"/>
                      <a:gd name="connsiteY15" fmla="*/ 1525816 h 3467243"/>
                      <a:gd name="connsiteX16" fmla="*/ 11238316 w 11953875"/>
                      <a:gd name="connsiteY16" fmla="*/ 1525816 h 3467243"/>
                      <a:gd name="connsiteX17" fmla="*/ 11953875 w 11953875"/>
                      <a:gd name="connsiteY17" fmla="*/ 1525816 h 3467243"/>
                      <a:gd name="connsiteX18" fmla="*/ 11953875 w 11953875"/>
                      <a:gd name="connsiteY18" fmla="*/ 1952930 h 3467243"/>
                      <a:gd name="connsiteX19" fmla="*/ 11953875 w 11953875"/>
                      <a:gd name="connsiteY19" fmla="*/ 2418872 h 3467243"/>
                      <a:gd name="connsiteX20" fmla="*/ 11953875 w 11953875"/>
                      <a:gd name="connsiteY20" fmla="*/ 2865401 h 3467243"/>
                      <a:gd name="connsiteX21" fmla="*/ 11953875 w 11953875"/>
                      <a:gd name="connsiteY21" fmla="*/ 3467243 h 3467243"/>
                      <a:gd name="connsiteX22" fmla="*/ 11117104 w 11953875"/>
                      <a:gd name="connsiteY22" fmla="*/ 3467243 h 3467243"/>
                      <a:gd name="connsiteX23" fmla="*/ 10519410 w 11953875"/>
                      <a:gd name="connsiteY23" fmla="*/ 3467243 h 3467243"/>
                      <a:gd name="connsiteX24" fmla="*/ 10280333 w 11953875"/>
                      <a:gd name="connsiteY24" fmla="*/ 3467243 h 3467243"/>
                      <a:gd name="connsiteX25" fmla="*/ 9443561 w 11953875"/>
                      <a:gd name="connsiteY25" fmla="*/ 3467243 h 3467243"/>
                      <a:gd name="connsiteX26" fmla="*/ 9084945 w 11953875"/>
                      <a:gd name="connsiteY26" fmla="*/ 3467243 h 3467243"/>
                      <a:gd name="connsiteX27" fmla="*/ 8845868 w 11953875"/>
                      <a:gd name="connsiteY27" fmla="*/ 3467243 h 3467243"/>
                      <a:gd name="connsiteX28" fmla="*/ 8606790 w 11953875"/>
                      <a:gd name="connsiteY28" fmla="*/ 3467243 h 3467243"/>
                      <a:gd name="connsiteX29" fmla="*/ 7770019 w 11953875"/>
                      <a:gd name="connsiteY29" fmla="*/ 3467243 h 3467243"/>
                      <a:gd name="connsiteX30" fmla="*/ 7291864 w 11953875"/>
                      <a:gd name="connsiteY30" fmla="*/ 3467243 h 3467243"/>
                      <a:gd name="connsiteX31" fmla="*/ 6574631 w 11953875"/>
                      <a:gd name="connsiteY31" fmla="*/ 3467243 h 3467243"/>
                      <a:gd name="connsiteX32" fmla="*/ 6335554 w 11953875"/>
                      <a:gd name="connsiteY32" fmla="*/ 3467243 h 3467243"/>
                      <a:gd name="connsiteX33" fmla="*/ 5498783 w 11953875"/>
                      <a:gd name="connsiteY33" fmla="*/ 3467243 h 3467243"/>
                      <a:gd name="connsiteX34" fmla="*/ 4901089 w 11953875"/>
                      <a:gd name="connsiteY34" fmla="*/ 3467243 h 3467243"/>
                      <a:gd name="connsiteX35" fmla="*/ 4662011 w 11953875"/>
                      <a:gd name="connsiteY35" fmla="*/ 3467243 h 3467243"/>
                      <a:gd name="connsiteX36" fmla="*/ 3944779 w 11953875"/>
                      <a:gd name="connsiteY36" fmla="*/ 3467243 h 3467243"/>
                      <a:gd name="connsiteX37" fmla="*/ 3466624 w 11953875"/>
                      <a:gd name="connsiteY37" fmla="*/ 3467243 h 3467243"/>
                      <a:gd name="connsiteX38" fmla="*/ 2749391 w 11953875"/>
                      <a:gd name="connsiteY38" fmla="*/ 3467243 h 3467243"/>
                      <a:gd name="connsiteX39" fmla="*/ 2510314 w 11953875"/>
                      <a:gd name="connsiteY39" fmla="*/ 3467243 h 3467243"/>
                      <a:gd name="connsiteX40" fmla="*/ 2271236 w 11953875"/>
                      <a:gd name="connsiteY40" fmla="*/ 3467243 h 3467243"/>
                      <a:gd name="connsiteX41" fmla="*/ 1554004 w 11953875"/>
                      <a:gd name="connsiteY41" fmla="*/ 3467243 h 3467243"/>
                      <a:gd name="connsiteX42" fmla="*/ 1195387 w 11953875"/>
                      <a:gd name="connsiteY42" fmla="*/ 3467243 h 3467243"/>
                      <a:gd name="connsiteX43" fmla="*/ 0 w 11953875"/>
                      <a:gd name="connsiteY43" fmla="*/ 3467243 h 3467243"/>
                      <a:gd name="connsiteX44" fmla="*/ 0 w 11953875"/>
                      <a:gd name="connsiteY44" fmla="*/ 2962472 h 3467243"/>
                      <a:gd name="connsiteX45" fmla="*/ 0 w 11953875"/>
                      <a:gd name="connsiteY45" fmla="*/ 2477115 h 3467243"/>
                      <a:gd name="connsiteX46" fmla="*/ 0 w 11953875"/>
                      <a:gd name="connsiteY46" fmla="*/ 2050001 h 3467243"/>
                      <a:gd name="connsiteX47" fmla="*/ 0 w 11953875"/>
                      <a:gd name="connsiteY47" fmla="*/ 1525816 h 3467243"/>
                      <a:gd name="connsiteX48" fmla="*/ 449052 w 11953875"/>
                      <a:gd name="connsiteY48" fmla="*/ 1525816 h 3467243"/>
                      <a:gd name="connsiteX49" fmla="*/ 898104 w 11953875"/>
                      <a:gd name="connsiteY49" fmla="*/ 1525816 h 3467243"/>
                      <a:gd name="connsiteX50" fmla="*/ 1506313 w 11953875"/>
                      <a:gd name="connsiteY50" fmla="*/ 1525816 h 3467243"/>
                      <a:gd name="connsiteX51" fmla="*/ 2034944 w 11953875"/>
                      <a:gd name="connsiteY51" fmla="*/ 1525816 h 3467243"/>
                      <a:gd name="connsiteX52" fmla="*/ 2682942 w 11953875"/>
                      <a:gd name="connsiteY52" fmla="*/ 1525816 h 3467243"/>
                      <a:gd name="connsiteX53" fmla="*/ 3131994 w 11953875"/>
                      <a:gd name="connsiteY53" fmla="*/ 1525816 h 3467243"/>
                      <a:gd name="connsiteX54" fmla="*/ 3978940 w 11953875"/>
                      <a:gd name="connsiteY54" fmla="*/ 1525816 h 3467243"/>
                      <a:gd name="connsiteX55" fmla="*/ 3978940 w 11953875"/>
                      <a:gd name="connsiteY55" fmla="*/ 1001953 h 3467243"/>
                      <a:gd name="connsiteX56" fmla="*/ 3978940 w 11953875"/>
                      <a:gd name="connsiteY56" fmla="*/ 462831 h 3467243"/>
                      <a:gd name="connsiteX57" fmla="*/ 3978940 w 11953875"/>
                      <a:gd name="connsiteY57" fmla="*/ 0 h 346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953875" h="3467243" extrusionOk="0">
                        <a:moveTo>
                          <a:pt x="3978940" y="0"/>
                        </a:moveTo>
                        <a:cubicBezTo>
                          <a:pt x="4236683" y="-60162"/>
                          <a:pt x="4331392" y="48387"/>
                          <a:pt x="4572261" y="0"/>
                        </a:cubicBezTo>
                        <a:cubicBezTo>
                          <a:pt x="4813130" y="-48387"/>
                          <a:pt x="4890342" y="42987"/>
                          <a:pt x="5131999" y="0"/>
                        </a:cubicBezTo>
                        <a:cubicBezTo>
                          <a:pt x="5373656" y="-42987"/>
                          <a:pt x="5533207" y="69042"/>
                          <a:pt x="5725320" y="0"/>
                        </a:cubicBezTo>
                        <a:cubicBezTo>
                          <a:pt x="5917433" y="-69042"/>
                          <a:pt x="6032016" y="8489"/>
                          <a:pt x="6285057" y="0"/>
                        </a:cubicBezTo>
                        <a:cubicBezTo>
                          <a:pt x="6538098" y="-8489"/>
                          <a:pt x="6573098" y="43197"/>
                          <a:pt x="6844794" y="0"/>
                        </a:cubicBezTo>
                        <a:cubicBezTo>
                          <a:pt x="7116490" y="-43197"/>
                          <a:pt x="7174135" y="35914"/>
                          <a:pt x="7337363" y="0"/>
                        </a:cubicBezTo>
                        <a:cubicBezTo>
                          <a:pt x="7353327" y="126172"/>
                          <a:pt x="7319285" y="303807"/>
                          <a:pt x="7337363" y="493347"/>
                        </a:cubicBezTo>
                        <a:cubicBezTo>
                          <a:pt x="7355441" y="682887"/>
                          <a:pt x="7283453" y="756606"/>
                          <a:pt x="7337363" y="1001953"/>
                        </a:cubicBezTo>
                        <a:cubicBezTo>
                          <a:pt x="7391273" y="1247300"/>
                          <a:pt x="7290723" y="1351129"/>
                          <a:pt x="7337363" y="1525816"/>
                        </a:cubicBezTo>
                        <a:cubicBezTo>
                          <a:pt x="7600096" y="1478935"/>
                          <a:pt x="7724792" y="1564437"/>
                          <a:pt x="7868262" y="1525816"/>
                        </a:cubicBezTo>
                        <a:cubicBezTo>
                          <a:pt x="8011732" y="1487195"/>
                          <a:pt x="8188503" y="1526773"/>
                          <a:pt x="8352996" y="1525816"/>
                        </a:cubicBezTo>
                        <a:cubicBezTo>
                          <a:pt x="8517489" y="1524859"/>
                          <a:pt x="8766421" y="1580649"/>
                          <a:pt x="9022390" y="1525816"/>
                        </a:cubicBezTo>
                        <a:cubicBezTo>
                          <a:pt x="9278359" y="1470983"/>
                          <a:pt x="9456866" y="1571807"/>
                          <a:pt x="9599454" y="1525816"/>
                        </a:cubicBezTo>
                        <a:cubicBezTo>
                          <a:pt x="9742042" y="1479825"/>
                          <a:pt x="9848471" y="1580421"/>
                          <a:pt x="10084188" y="1525816"/>
                        </a:cubicBezTo>
                        <a:cubicBezTo>
                          <a:pt x="10319905" y="1471211"/>
                          <a:pt x="10564699" y="1547903"/>
                          <a:pt x="10707417" y="1525816"/>
                        </a:cubicBezTo>
                        <a:cubicBezTo>
                          <a:pt x="10850135" y="1503729"/>
                          <a:pt x="11021505" y="1547698"/>
                          <a:pt x="11238316" y="1525816"/>
                        </a:cubicBezTo>
                        <a:cubicBezTo>
                          <a:pt x="11455127" y="1503934"/>
                          <a:pt x="11757253" y="1570177"/>
                          <a:pt x="11953875" y="1525816"/>
                        </a:cubicBezTo>
                        <a:cubicBezTo>
                          <a:pt x="12001209" y="1651778"/>
                          <a:pt x="11941347" y="1754606"/>
                          <a:pt x="11953875" y="1952930"/>
                        </a:cubicBezTo>
                        <a:cubicBezTo>
                          <a:pt x="11966403" y="2151254"/>
                          <a:pt x="11931929" y="2301229"/>
                          <a:pt x="11953875" y="2418872"/>
                        </a:cubicBezTo>
                        <a:cubicBezTo>
                          <a:pt x="11975821" y="2536515"/>
                          <a:pt x="11905374" y="2708902"/>
                          <a:pt x="11953875" y="2865401"/>
                        </a:cubicBezTo>
                        <a:cubicBezTo>
                          <a:pt x="12002376" y="3021900"/>
                          <a:pt x="11937935" y="3288011"/>
                          <a:pt x="11953875" y="3467243"/>
                        </a:cubicBezTo>
                        <a:cubicBezTo>
                          <a:pt x="11749004" y="3481755"/>
                          <a:pt x="11319485" y="3408833"/>
                          <a:pt x="11117104" y="3467243"/>
                        </a:cubicBezTo>
                        <a:cubicBezTo>
                          <a:pt x="10914723" y="3525653"/>
                          <a:pt x="10720636" y="3453440"/>
                          <a:pt x="10519410" y="3467243"/>
                        </a:cubicBezTo>
                        <a:cubicBezTo>
                          <a:pt x="10318184" y="3481046"/>
                          <a:pt x="10384495" y="3453036"/>
                          <a:pt x="10280333" y="3467243"/>
                        </a:cubicBezTo>
                        <a:cubicBezTo>
                          <a:pt x="10176171" y="3481450"/>
                          <a:pt x="9693218" y="3461173"/>
                          <a:pt x="9443561" y="3467243"/>
                        </a:cubicBezTo>
                        <a:cubicBezTo>
                          <a:pt x="9193904" y="3473313"/>
                          <a:pt x="9261991" y="3440063"/>
                          <a:pt x="9084945" y="3467243"/>
                        </a:cubicBezTo>
                        <a:cubicBezTo>
                          <a:pt x="8907899" y="3494423"/>
                          <a:pt x="8926687" y="3455003"/>
                          <a:pt x="8845868" y="3467243"/>
                        </a:cubicBezTo>
                        <a:cubicBezTo>
                          <a:pt x="8765049" y="3479483"/>
                          <a:pt x="8720816" y="3453879"/>
                          <a:pt x="8606790" y="3467243"/>
                        </a:cubicBezTo>
                        <a:cubicBezTo>
                          <a:pt x="8492764" y="3480607"/>
                          <a:pt x="8019138" y="3467194"/>
                          <a:pt x="7770019" y="3467243"/>
                        </a:cubicBezTo>
                        <a:cubicBezTo>
                          <a:pt x="7520900" y="3467292"/>
                          <a:pt x="7519780" y="3432299"/>
                          <a:pt x="7291864" y="3467243"/>
                        </a:cubicBezTo>
                        <a:cubicBezTo>
                          <a:pt x="7063949" y="3502187"/>
                          <a:pt x="6770811" y="3417207"/>
                          <a:pt x="6574631" y="3467243"/>
                        </a:cubicBezTo>
                        <a:cubicBezTo>
                          <a:pt x="6378451" y="3517279"/>
                          <a:pt x="6406037" y="3454905"/>
                          <a:pt x="6335554" y="3467243"/>
                        </a:cubicBezTo>
                        <a:cubicBezTo>
                          <a:pt x="6265071" y="3479581"/>
                          <a:pt x="5743816" y="3462730"/>
                          <a:pt x="5498783" y="3467243"/>
                        </a:cubicBezTo>
                        <a:cubicBezTo>
                          <a:pt x="5253750" y="3471756"/>
                          <a:pt x="5172022" y="3445884"/>
                          <a:pt x="4901089" y="3467243"/>
                        </a:cubicBezTo>
                        <a:cubicBezTo>
                          <a:pt x="4630156" y="3488602"/>
                          <a:pt x="4759554" y="3444958"/>
                          <a:pt x="4662011" y="3467243"/>
                        </a:cubicBezTo>
                        <a:cubicBezTo>
                          <a:pt x="4564468" y="3489528"/>
                          <a:pt x="4241292" y="3450647"/>
                          <a:pt x="3944779" y="3467243"/>
                        </a:cubicBezTo>
                        <a:cubicBezTo>
                          <a:pt x="3648266" y="3483839"/>
                          <a:pt x="3601759" y="3449206"/>
                          <a:pt x="3466624" y="3467243"/>
                        </a:cubicBezTo>
                        <a:cubicBezTo>
                          <a:pt x="3331489" y="3485280"/>
                          <a:pt x="2967857" y="3426898"/>
                          <a:pt x="2749391" y="3467243"/>
                        </a:cubicBezTo>
                        <a:cubicBezTo>
                          <a:pt x="2530925" y="3507588"/>
                          <a:pt x="2576662" y="3459100"/>
                          <a:pt x="2510314" y="3467243"/>
                        </a:cubicBezTo>
                        <a:cubicBezTo>
                          <a:pt x="2443966" y="3475386"/>
                          <a:pt x="2328454" y="3444491"/>
                          <a:pt x="2271236" y="3467243"/>
                        </a:cubicBezTo>
                        <a:cubicBezTo>
                          <a:pt x="2214018" y="3489995"/>
                          <a:pt x="1874681" y="3405289"/>
                          <a:pt x="1554004" y="3467243"/>
                        </a:cubicBezTo>
                        <a:cubicBezTo>
                          <a:pt x="1233327" y="3529197"/>
                          <a:pt x="1335445" y="3444019"/>
                          <a:pt x="1195387" y="3467243"/>
                        </a:cubicBezTo>
                        <a:cubicBezTo>
                          <a:pt x="1055329" y="3490467"/>
                          <a:pt x="545344" y="3379477"/>
                          <a:pt x="0" y="3467243"/>
                        </a:cubicBezTo>
                        <a:cubicBezTo>
                          <a:pt x="-42814" y="3260741"/>
                          <a:pt x="57728" y="3081328"/>
                          <a:pt x="0" y="2962472"/>
                        </a:cubicBezTo>
                        <a:cubicBezTo>
                          <a:pt x="-57728" y="2843616"/>
                          <a:pt x="13158" y="2637076"/>
                          <a:pt x="0" y="2477115"/>
                        </a:cubicBezTo>
                        <a:cubicBezTo>
                          <a:pt x="-13158" y="2317154"/>
                          <a:pt x="47990" y="2228595"/>
                          <a:pt x="0" y="2050001"/>
                        </a:cubicBezTo>
                        <a:cubicBezTo>
                          <a:pt x="-47990" y="1871407"/>
                          <a:pt x="59863" y="1774706"/>
                          <a:pt x="0" y="1525816"/>
                        </a:cubicBezTo>
                        <a:cubicBezTo>
                          <a:pt x="110580" y="1519113"/>
                          <a:pt x="336814" y="1574411"/>
                          <a:pt x="449052" y="1525816"/>
                        </a:cubicBezTo>
                        <a:cubicBezTo>
                          <a:pt x="561290" y="1477221"/>
                          <a:pt x="771406" y="1555430"/>
                          <a:pt x="898104" y="1525816"/>
                        </a:cubicBezTo>
                        <a:cubicBezTo>
                          <a:pt x="1024802" y="1496202"/>
                          <a:pt x="1351580" y="1555978"/>
                          <a:pt x="1506313" y="1525816"/>
                        </a:cubicBezTo>
                        <a:cubicBezTo>
                          <a:pt x="1661046" y="1495654"/>
                          <a:pt x="1888346" y="1534127"/>
                          <a:pt x="2034944" y="1525816"/>
                        </a:cubicBezTo>
                        <a:cubicBezTo>
                          <a:pt x="2181542" y="1517505"/>
                          <a:pt x="2547058" y="1552288"/>
                          <a:pt x="2682942" y="1525816"/>
                        </a:cubicBezTo>
                        <a:cubicBezTo>
                          <a:pt x="2818826" y="1499344"/>
                          <a:pt x="2975244" y="1570734"/>
                          <a:pt x="3131994" y="1525816"/>
                        </a:cubicBezTo>
                        <a:cubicBezTo>
                          <a:pt x="3288744" y="1480898"/>
                          <a:pt x="3597466" y="1556795"/>
                          <a:pt x="3978940" y="1525816"/>
                        </a:cubicBezTo>
                        <a:cubicBezTo>
                          <a:pt x="3926684" y="1385145"/>
                          <a:pt x="4007700" y="1185546"/>
                          <a:pt x="3978940" y="1001953"/>
                        </a:cubicBezTo>
                        <a:cubicBezTo>
                          <a:pt x="3950180" y="818360"/>
                          <a:pt x="4031727" y="707005"/>
                          <a:pt x="3978940" y="462831"/>
                        </a:cubicBezTo>
                        <a:cubicBezTo>
                          <a:pt x="3926153" y="218657"/>
                          <a:pt x="4019441" y="121963"/>
                          <a:pt x="397894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ACRTasks">
            <a:extLst>
              <a:ext uri="{FF2B5EF4-FFF2-40B4-BE49-F238E27FC236}">
                <a16:creationId xmlns:a16="http://schemas.microsoft.com/office/drawing/2014/main" id="{2E66AD0A-5D5B-429C-B8CF-236D07AE98A8}"/>
              </a:ext>
            </a:extLst>
          </p:cNvPr>
          <p:cNvGrpSpPr/>
          <p:nvPr/>
        </p:nvGrpSpPr>
        <p:grpSpPr>
          <a:xfrm>
            <a:off x="4567240" y="3717646"/>
            <a:ext cx="529889" cy="857844"/>
            <a:chOff x="4567240" y="3717646"/>
            <a:chExt cx="529889" cy="857844"/>
          </a:xfrm>
        </p:grpSpPr>
        <p:sp>
          <p:nvSpPr>
            <p:cNvPr id="472" name="Rectangle 471">
              <a:extLst>
                <a:ext uri="{FF2B5EF4-FFF2-40B4-BE49-F238E27FC236}">
                  <a16:creationId xmlns:a16="http://schemas.microsoft.com/office/drawing/2014/main" id="{F0A3F93C-E9AC-4992-AAE3-4E9EE076F99F}"/>
                </a:ext>
              </a:extLst>
            </p:cNvPr>
            <p:cNvSpPr/>
            <p:nvPr/>
          </p:nvSpPr>
          <p:spPr>
            <a:xfrm>
              <a:off x="4567240" y="4175380"/>
              <a:ext cx="529889" cy="400110"/>
            </a:xfrm>
            <a:prstGeom prst="rect">
              <a:avLst/>
            </a:prstGeom>
          </p:spPr>
          <p:txBody>
            <a:bodyPr wrap="square">
              <a:spAutoFit/>
            </a:bodyPr>
            <a:lstStyle/>
            <a:p>
              <a:pPr algn="ctr" defTabSz="895848">
                <a:defRPr/>
              </a:pPr>
              <a:r>
                <a:rPr lang="en-US" sz="1000" kern="0" dirty="0">
                  <a:solidFill>
                    <a:srgbClr val="FFFFFF"/>
                  </a:solidFill>
                  <a:latin typeface="Calibri" panose="020F0502020204030204"/>
                  <a:ea typeface="Segoe UI" panose="020B0502040204020203" pitchFamily="34" charset="0"/>
                  <a:cs typeface="Segoe UI" panose="020B0502040204020203" pitchFamily="34" charset="0"/>
                </a:rPr>
                <a:t>ACR</a:t>
              </a:r>
              <a:br>
                <a:rPr lang="en-US" sz="1000" kern="0" dirty="0">
                  <a:solidFill>
                    <a:srgbClr val="FFFFFF"/>
                  </a:solidFill>
                  <a:latin typeface="Calibri" panose="020F0502020204030204"/>
                  <a:ea typeface="Segoe UI" panose="020B0502040204020203" pitchFamily="34" charset="0"/>
                  <a:cs typeface="Segoe UI" panose="020B0502040204020203" pitchFamily="34" charset="0"/>
                </a:rPr>
              </a:br>
              <a:r>
                <a:rPr lang="en-US" sz="1000" kern="0" dirty="0">
                  <a:solidFill>
                    <a:srgbClr val="FFFFFF"/>
                  </a:solidFill>
                  <a:latin typeface="Calibri" panose="020F0502020204030204"/>
                  <a:ea typeface="Segoe UI" panose="020B0502040204020203" pitchFamily="34" charset="0"/>
                  <a:cs typeface="Segoe UI" panose="020B0502040204020203" pitchFamily="34" charset="0"/>
                </a:rPr>
                <a:t>Tasks</a:t>
              </a:r>
            </a:p>
          </p:txBody>
        </p:sp>
        <p:pic>
          <p:nvPicPr>
            <p:cNvPr id="100" name="ACR Task">
              <a:extLst>
                <a:ext uri="{FF2B5EF4-FFF2-40B4-BE49-F238E27FC236}">
                  <a16:creationId xmlns:a16="http://schemas.microsoft.com/office/drawing/2014/main" id="{BE8D4BE8-6D3E-4E92-8C04-26435204DB4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04868" y="3717646"/>
              <a:ext cx="456610" cy="497937"/>
            </a:xfrm>
            <a:prstGeom prst="rect">
              <a:avLst/>
            </a:prstGeom>
          </p:spPr>
        </p:pic>
      </p:grpSp>
      <p:grpSp>
        <p:nvGrpSpPr>
          <p:cNvPr id="291" name="VNet">
            <a:extLst>
              <a:ext uri="{FF2B5EF4-FFF2-40B4-BE49-F238E27FC236}">
                <a16:creationId xmlns:a16="http://schemas.microsoft.com/office/drawing/2014/main" id="{0CD4F19E-8FB0-405B-A453-453C16D38AC6}"/>
              </a:ext>
            </a:extLst>
          </p:cNvPr>
          <p:cNvGrpSpPr/>
          <p:nvPr/>
        </p:nvGrpSpPr>
        <p:grpSpPr>
          <a:xfrm>
            <a:off x="7625189" y="88731"/>
            <a:ext cx="476984" cy="273496"/>
            <a:chOff x="7206054" y="2552301"/>
            <a:chExt cx="476984" cy="273496"/>
          </a:xfrm>
          <a:solidFill>
            <a:srgbClr val="0F78D4"/>
          </a:solidFill>
        </p:grpSpPr>
        <p:sp>
          <p:nvSpPr>
            <p:cNvPr id="293" name="Freeform: Shape 292">
              <a:extLst>
                <a:ext uri="{FF2B5EF4-FFF2-40B4-BE49-F238E27FC236}">
                  <a16:creationId xmlns:a16="http://schemas.microsoft.com/office/drawing/2014/main" id="{1A93B2F9-E878-4BC5-A8FE-189949690238}"/>
                </a:ext>
              </a:extLst>
            </p:cNvPr>
            <p:cNvSpPr/>
            <p:nvPr/>
          </p:nvSpPr>
          <p:spPr>
            <a:xfrm>
              <a:off x="7532415" y="2552301"/>
              <a:ext cx="150623" cy="273496"/>
            </a:xfrm>
            <a:custGeom>
              <a:avLst/>
              <a:gdLst>
                <a:gd name="connsiteX0" fmla="*/ 147399 w 150623"/>
                <a:gd name="connsiteY0" fmla="*/ 143589 h 273496"/>
                <a:gd name="connsiteX1" fmla="*/ 147399 w 150623"/>
                <a:gd name="connsiteY1" fmla="*/ 126444 h 273496"/>
                <a:gd name="connsiteX2" fmla="*/ 124539 w 150623"/>
                <a:gd name="connsiteY2" fmla="*/ 103584 h 273496"/>
                <a:gd name="connsiteX3" fmla="*/ 21669 w 150623"/>
                <a:gd name="connsiteY3" fmla="*/ 3572 h 273496"/>
                <a:gd name="connsiteX4" fmla="*/ 5477 w 150623"/>
                <a:gd name="connsiteY4" fmla="*/ 3572 h 273496"/>
                <a:gd name="connsiteX5" fmla="*/ 5477 w 150623"/>
                <a:gd name="connsiteY5" fmla="*/ 3572 h 273496"/>
                <a:gd name="connsiteX6" fmla="*/ 5477 w 150623"/>
                <a:gd name="connsiteY6" fmla="*/ 20717 h 273496"/>
                <a:gd name="connsiteX7" fmla="*/ 113109 w 150623"/>
                <a:gd name="connsiteY7" fmla="*/ 126444 h 273496"/>
                <a:gd name="connsiteX8" fmla="*/ 113109 w 150623"/>
                <a:gd name="connsiteY8" fmla="*/ 143589 h 273496"/>
                <a:gd name="connsiteX9" fmla="*/ 3572 w 150623"/>
                <a:gd name="connsiteY9" fmla="*/ 253127 h 273496"/>
                <a:gd name="connsiteX10" fmla="*/ 3572 w 150623"/>
                <a:gd name="connsiteY10" fmla="*/ 270272 h 273496"/>
                <a:gd name="connsiteX11" fmla="*/ 3572 w 150623"/>
                <a:gd name="connsiteY11" fmla="*/ 270272 h 273496"/>
                <a:gd name="connsiteX12" fmla="*/ 19764 w 150623"/>
                <a:gd name="connsiteY12" fmla="*/ 270272 h 273496"/>
                <a:gd name="connsiteX13" fmla="*/ 121682 w 150623"/>
                <a:gd name="connsiteY13" fmla="*/ 169307 h 273496"/>
                <a:gd name="connsiteX14" fmla="*/ 122634 w 150623"/>
                <a:gd name="connsiteY14" fmla="*/ 168354 h 273496"/>
                <a:gd name="connsiteX15" fmla="*/ 147399 w 150623"/>
                <a:gd name="connsiteY15" fmla="*/ 143589 h 27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623" h="273496">
                  <a:moveTo>
                    <a:pt x="147399" y="143589"/>
                  </a:moveTo>
                  <a:cubicBezTo>
                    <a:pt x="152162" y="138827"/>
                    <a:pt x="151209" y="131207"/>
                    <a:pt x="147399" y="126444"/>
                  </a:cubicBezTo>
                  <a:lnTo>
                    <a:pt x="124539" y="103584"/>
                  </a:lnTo>
                  <a:lnTo>
                    <a:pt x="21669" y="3572"/>
                  </a:lnTo>
                  <a:cubicBezTo>
                    <a:pt x="16907" y="-1191"/>
                    <a:pt x="10239" y="-1191"/>
                    <a:pt x="5477" y="3572"/>
                  </a:cubicBezTo>
                  <a:lnTo>
                    <a:pt x="5477" y="3572"/>
                  </a:lnTo>
                  <a:cubicBezTo>
                    <a:pt x="714" y="8334"/>
                    <a:pt x="-238" y="15954"/>
                    <a:pt x="5477" y="20717"/>
                  </a:cubicBezTo>
                  <a:lnTo>
                    <a:pt x="113109" y="126444"/>
                  </a:lnTo>
                  <a:cubicBezTo>
                    <a:pt x="117872" y="131207"/>
                    <a:pt x="117872" y="138827"/>
                    <a:pt x="113109" y="143589"/>
                  </a:cubicBezTo>
                  <a:lnTo>
                    <a:pt x="3572" y="253127"/>
                  </a:lnTo>
                  <a:cubicBezTo>
                    <a:pt x="-1191" y="257889"/>
                    <a:pt x="-1191" y="265509"/>
                    <a:pt x="3572" y="270272"/>
                  </a:cubicBezTo>
                  <a:lnTo>
                    <a:pt x="3572" y="270272"/>
                  </a:lnTo>
                  <a:cubicBezTo>
                    <a:pt x="8334" y="275034"/>
                    <a:pt x="15954" y="274082"/>
                    <a:pt x="19764" y="270272"/>
                  </a:cubicBezTo>
                  <a:lnTo>
                    <a:pt x="121682" y="169307"/>
                  </a:lnTo>
                  <a:cubicBezTo>
                    <a:pt x="121682" y="169307"/>
                    <a:pt x="121682" y="169307"/>
                    <a:pt x="122634" y="168354"/>
                  </a:cubicBezTo>
                  <a:lnTo>
                    <a:pt x="147399" y="143589"/>
                  </a:ln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FED891FF-5A09-4CBB-977F-502D927692AA}"/>
                </a:ext>
              </a:extLst>
            </p:cNvPr>
            <p:cNvSpPr/>
            <p:nvPr/>
          </p:nvSpPr>
          <p:spPr>
            <a:xfrm>
              <a:off x="7206054" y="2552301"/>
              <a:ext cx="150623" cy="273496"/>
            </a:xfrm>
            <a:custGeom>
              <a:avLst/>
              <a:gdLst>
                <a:gd name="connsiteX0" fmla="*/ 3225 w 150623"/>
                <a:gd name="connsiteY0" fmla="*/ 143589 h 273496"/>
                <a:gd name="connsiteX1" fmla="*/ 3225 w 150623"/>
                <a:gd name="connsiteY1" fmla="*/ 126444 h 273496"/>
                <a:gd name="connsiteX2" fmla="*/ 26085 w 150623"/>
                <a:gd name="connsiteY2" fmla="*/ 103584 h 273496"/>
                <a:gd name="connsiteX3" fmla="*/ 128955 w 150623"/>
                <a:gd name="connsiteY3" fmla="*/ 3572 h 273496"/>
                <a:gd name="connsiteX4" fmla="*/ 145147 w 150623"/>
                <a:gd name="connsiteY4" fmla="*/ 3572 h 273496"/>
                <a:gd name="connsiteX5" fmla="*/ 145147 w 150623"/>
                <a:gd name="connsiteY5" fmla="*/ 3572 h 273496"/>
                <a:gd name="connsiteX6" fmla="*/ 145147 w 150623"/>
                <a:gd name="connsiteY6" fmla="*/ 20717 h 273496"/>
                <a:gd name="connsiteX7" fmla="*/ 39420 w 150623"/>
                <a:gd name="connsiteY7" fmla="*/ 126444 h 273496"/>
                <a:gd name="connsiteX8" fmla="*/ 39420 w 150623"/>
                <a:gd name="connsiteY8" fmla="*/ 143589 h 273496"/>
                <a:gd name="connsiteX9" fmla="*/ 147052 w 150623"/>
                <a:gd name="connsiteY9" fmla="*/ 253127 h 273496"/>
                <a:gd name="connsiteX10" fmla="*/ 147052 w 150623"/>
                <a:gd name="connsiteY10" fmla="*/ 270272 h 273496"/>
                <a:gd name="connsiteX11" fmla="*/ 147052 w 150623"/>
                <a:gd name="connsiteY11" fmla="*/ 270272 h 273496"/>
                <a:gd name="connsiteX12" fmla="*/ 130860 w 150623"/>
                <a:gd name="connsiteY12" fmla="*/ 270272 h 273496"/>
                <a:gd name="connsiteX13" fmla="*/ 27037 w 150623"/>
                <a:gd name="connsiteY13" fmla="*/ 170259 h 273496"/>
                <a:gd name="connsiteX14" fmla="*/ 26085 w 150623"/>
                <a:gd name="connsiteY14" fmla="*/ 169307 h 273496"/>
                <a:gd name="connsiteX15" fmla="*/ 3225 w 150623"/>
                <a:gd name="connsiteY15" fmla="*/ 143589 h 27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623" h="273496">
                  <a:moveTo>
                    <a:pt x="3225" y="143589"/>
                  </a:moveTo>
                  <a:cubicBezTo>
                    <a:pt x="-1538" y="138827"/>
                    <a:pt x="-585" y="131207"/>
                    <a:pt x="3225" y="126444"/>
                  </a:cubicBezTo>
                  <a:lnTo>
                    <a:pt x="26085" y="103584"/>
                  </a:lnTo>
                  <a:lnTo>
                    <a:pt x="128955" y="3572"/>
                  </a:lnTo>
                  <a:cubicBezTo>
                    <a:pt x="133717" y="-1191"/>
                    <a:pt x="140385" y="-1191"/>
                    <a:pt x="145147" y="3572"/>
                  </a:cubicBezTo>
                  <a:lnTo>
                    <a:pt x="145147" y="3572"/>
                  </a:lnTo>
                  <a:cubicBezTo>
                    <a:pt x="149910" y="8334"/>
                    <a:pt x="150862" y="15954"/>
                    <a:pt x="145147" y="20717"/>
                  </a:cubicBezTo>
                  <a:lnTo>
                    <a:pt x="39420" y="126444"/>
                  </a:lnTo>
                  <a:cubicBezTo>
                    <a:pt x="34657" y="131207"/>
                    <a:pt x="34657" y="138827"/>
                    <a:pt x="39420" y="143589"/>
                  </a:cubicBezTo>
                  <a:lnTo>
                    <a:pt x="147052" y="253127"/>
                  </a:lnTo>
                  <a:cubicBezTo>
                    <a:pt x="151815" y="257889"/>
                    <a:pt x="151815" y="265509"/>
                    <a:pt x="147052" y="270272"/>
                  </a:cubicBezTo>
                  <a:lnTo>
                    <a:pt x="147052" y="270272"/>
                  </a:lnTo>
                  <a:cubicBezTo>
                    <a:pt x="142290" y="275034"/>
                    <a:pt x="134670" y="274082"/>
                    <a:pt x="130860" y="270272"/>
                  </a:cubicBezTo>
                  <a:lnTo>
                    <a:pt x="27037" y="170259"/>
                  </a:lnTo>
                  <a:cubicBezTo>
                    <a:pt x="27037" y="170259"/>
                    <a:pt x="27037" y="170259"/>
                    <a:pt x="26085" y="169307"/>
                  </a:cubicBezTo>
                  <a:lnTo>
                    <a:pt x="3225" y="143589"/>
                  </a:ln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F9E610A-231D-47C3-A4A2-2F3452C8F23F}"/>
                </a:ext>
              </a:extLst>
            </p:cNvPr>
            <p:cNvSpPr/>
            <p:nvPr/>
          </p:nvSpPr>
          <p:spPr>
            <a:xfrm>
              <a:off x="7510269" y="2655885"/>
              <a:ext cx="62864" cy="62865"/>
            </a:xfrm>
            <a:custGeom>
              <a:avLst/>
              <a:gdLst>
                <a:gd name="connsiteX0" fmla="*/ 62865 w 62864"/>
                <a:gd name="connsiteY0" fmla="*/ 31432 h 62865"/>
                <a:gd name="connsiteX1" fmla="*/ 31433 w 62864"/>
                <a:gd name="connsiteY1" fmla="*/ 62865 h 62865"/>
                <a:gd name="connsiteX2" fmla="*/ 0 w 62864"/>
                <a:gd name="connsiteY2" fmla="*/ 31432 h 62865"/>
                <a:gd name="connsiteX3" fmla="*/ 31433 w 62864"/>
                <a:gd name="connsiteY3" fmla="*/ 0 h 62865"/>
                <a:gd name="connsiteX4" fmla="*/ 62865 w 62864"/>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4"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9720AAEC-B5A7-4BF3-A4E7-BAC7168E6BDD}"/>
                </a:ext>
              </a:extLst>
            </p:cNvPr>
            <p:cNvSpPr/>
            <p:nvPr/>
          </p:nvSpPr>
          <p:spPr>
            <a:xfrm>
              <a:off x="7412162" y="2655885"/>
              <a:ext cx="62865" cy="62865"/>
            </a:xfrm>
            <a:custGeom>
              <a:avLst/>
              <a:gdLst>
                <a:gd name="connsiteX0" fmla="*/ 62865 w 62865"/>
                <a:gd name="connsiteY0" fmla="*/ 31432 h 62865"/>
                <a:gd name="connsiteX1" fmla="*/ 31433 w 62865"/>
                <a:gd name="connsiteY1" fmla="*/ 62865 h 62865"/>
                <a:gd name="connsiteX2" fmla="*/ 0 w 62865"/>
                <a:gd name="connsiteY2" fmla="*/ 31432 h 62865"/>
                <a:gd name="connsiteX3" fmla="*/ 31433 w 62865"/>
                <a:gd name="connsiteY3" fmla="*/ 0 h 62865"/>
                <a:gd name="connsiteX4" fmla="*/ 62865 w 62865"/>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E42CB8CF-0314-459B-BB20-62C971648CC9}"/>
                </a:ext>
              </a:extLst>
            </p:cNvPr>
            <p:cNvSpPr/>
            <p:nvPr/>
          </p:nvSpPr>
          <p:spPr>
            <a:xfrm>
              <a:off x="7315959" y="2655885"/>
              <a:ext cx="62865" cy="62865"/>
            </a:xfrm>
            <a:custGeom>
              <a:avLst/>
              <a:gdLst>
                <a:gd name="connsiteX0" fmla="*/ 62865 w 62865"/>
                <a:gd name="connsiteY0" fmla="*/ 31432 h 62865"/>
                <a:gd name="connsiteX1" fmla="*/ 31433 w 62865"/>
                <a:gd name="connsiteY1" fmla="*/ 62865 h 62865"/>
                <a:gd name="connsiteX2" fmla="*/ 0 w 62865"/>
                <a:gd name="connsiteY2" fmla="*/ 31432 h 62865"/>
                <a:gd name="connsiteX3" fmla="*/ 31433 w 62865"/>
                <a:gd name="connsiteY3" fmla="*/ 0 h 62865"/>
                <a:gd name="connsiteX4" fmla="*/ 62865 w 62865"/>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grpSp>
      <p:sp>
        <p:nvSpPr>
          <p:cNvPr id="303" name="StagProdVNet">
            <a:extLst>
              <a:ext uri="{FF2B5EF4-FFF2-40B4-BE49-F238E27FC236}">
                <a16:creationId xmlns:a16="http://schemas.microsoft.com/office/drawing/2014/main" id="{ECD008AC-4089-4C9A-91B5-622325796391}"/>
              </a:ext>
            </a:extLst>
          </p:cNvPr>
          <p:cNvSpPr/>
          <p:nvPr/>
        </p:nvSpPr>
        <p:spPr>
          <a:xfrm>
            <a:off x="4362165" y="202696"/>
            <a:ext cx="7763160" cy="4663850"/>
          </a:xfrm>
          <a:custGeom>
            <a:avLst/>
            <a:gdLst>
              <a:gd name="connsiteX0" fmla="*/ 3840728 w 7763160"/>
              <a:gd name="connsiteY0" fmla="*/ 0 h 4663850"/>
              <a:gd name="connsiteX1" fmla="*/ 5146340 w 7763160"/>
              <a:gd name="connsiteY1" fmla="*/ 0 h 4663850"/>
              <a:gd name="connsiteX2" fmla="*/ 6248341 w 7763160"/>
              <a:gd name="connsiteY2" fmla="*/ 0 h 4663850"/>
              <a:gd name="connsiteX3" fmla="*/ 7763160 w 7763160"/>
              <a:gd name="connsiteY3" fmla="*/ 0 h 4663850"/>
              <a:gd name="connsiteX4" fmla="*/ 7763160 w 7763160"/>
              <a:gd name="connsiteY4" fmla="*/ 943712 h 4663850"/>
              <a:gd name="connsiteX5" fmla="*/ 7763160 w 7763160"/>
              <a:gd name="connsiteY5" fmla="*/ 1199730 h 4663850"/>
              <a:gd name="connsiteX6" fmla="*/ 7763160 w 7763160"/>
              <a:gd name="connsiteY6" fmla="*/ 4663850 h 4663850"/>
              <a:gd name="connsiteX7" fmla="*/ 0 w 7763160"/>
              <a:gd name="connsiteY7" fmla="*/ 4663850 h 4663850"/>
              <a:gd name="connsiteX8" fmla="*/ 0 w 7763160"/>
              <a:gd name="connsiteY8" fmla="*/ 943712 h 4663850"/>
              <a:gd name="connsiteX9" fmla="*/ 2584028 w 7763160"/>
              <a:gd name="connsiteY9" fmla="*/ 943712 h 4663850"/>
              <a:gd name="connsiteX10" fmla="*/ 3840728 w 7763160"/>
              <a:gd name="connsiteY10" fmla="*/ 943712 h 466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63160" h="4663850">
                <a:moveTo>
                  <a:pt x="3840728" y="0"/>
                </a:moveTo>
                <a:lnTo>
                  <a:pt x="5146340" y="0"/>
                </a:lnTo>
                <a:lnTo>
                  <a:pt x="6248341" y="0"/>
                </a:lnTo>
                <a:lnTo>
                  <a:pt x="7763160" y="0"/>
                </a:lnTo>
                <a:lnTo>
                  <a:pt x="7763160" y="943712"/>
                </a:lnTo>
                <a:lnTo>
                  <a:pt x="7763160" y="1199730"/>
                </a:lnTo>
                <a:lnTo>
                  <a:pt x="7763160" y="4663850"/>
                </a:lnTo>
                <a:lnTo>
                  <a:pt x="0" y="4663850"/>
                </a:lnTo>
                <a:lnTo>
                  <a:pt x="0" y="943712"/>
                </a:lnTo>
                <a:lnTo>
                  <a:pt x="2584028" y="943712"/>
                </a:lnTo>
                <a:lnTo>
                  <a:pt x="3840728" y="943712"/>
                </a:lnTo>
                <a:close/>
              </a:path>
            </a:pathLst>
          </a:custGeom>
          <a:noFill/>
          <a:ln w="76200">
            <a:solidFill>
              <a:srgbClr val="C00000"/>
            </a:solidFill>
            <a:prstDash val="solid"/>
            <a:extLst>
              <a:ext uri="{C807C97D-BFC1-408E-A445-0C87EB9F89A2}">
                <ask:lineSketchStyleProps xmlns:ask="http://schemas.microsoft.com/office/drawing/2018/sketchyshapes" sd="971039853">
                  <ask:type>
                    <ask:lineSketchFreehand/>
                  </ask:type>
                </ask:lineSketchStyleProps>
              </a:ext>
            </a:extLst>
          </a:ln>
          <a:effectLst>
            <a:glow rad="50800">
              <a:srgbClr val="C00000">
                <a:alpha val="41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5" name="ACR-Import">
            <a:extLst>
              <a:ext uri="{FF2B5EF4-FFF2-40B4-BE49-F238E27FC236}">
                <a16:creationId xmlns:a16="http://schemas.microsoft.com/office/drawing/2014/main" id="{D968B8B1-D110-4B40-9428-8CA00D7B13E8}"/>
              </a:ext>
            </a:extLst>
          </p:cNvPr>
          <p:cNvCxnSpPr>
            <a:cxnSpLocks/>
          </p:cNvCxnSpPr>
          <p:nvPr/>
        </p:nvCxnSpPr>
        <p:spPr>
          <a:xfrm flipH="1" flipV="1">
            <a:off x="6030479" y="4541376"/>
            <a:ext cx="9253" cy="1107990"/>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grpSp>
        <p:nvGrpSpPr>
          <p:cNvPr id="184" name="ACR-FWRule">
            <a:extLst>
              <a:ext uri="{FF2B5EF4-FFF2-40B4-BE49-F238E27FC236}">
                <a16:creationId xmlns:a16="http://schemas.microsoft.com/office/drawing/2014/main" id="{7D70F15F-496E-4844-8072-CE1363CB6956}"/>
              </a:ext>
            </a:extLst>
          </p:cNvPr>
          <p:cNvGrpSpPr/>
          <p:nvPr/>
        </p:nvGrpSpPr>
        <p:grpSpPr>
          <a:xfrm rot="16200000">
            <a:off x="5926299" y="4721337"/>
            <a:ext cx="181297" cy="379937"/>
            <a:chOff x="6705600" y="4772085"/>
            <a:chExt cx="381001" cy="798448"/>
          </a:xfrm>
        </p:grpSpPr>
        <p:sp>
          <p:nvSpPr>
            <p:cNvPr id="185" name="Freeform: Shape 184">
              <a:extLst>
                <a:ext uri="{FF2B5EF4-FFF2-40B4-BE49-F238E27FC236}">
                  <a16:creationId xmlns:a16="http://schemas.microsoft.com/office/drawing/2014/main" id="{1222A0DC-E474-4D18-BA05-23B8EDC1510C}"/>
                </a:ext>
              </a:extLst>
            </p:cNvPr>
            <p:cNvSpPr/>
            <p:nvPr/>
          </p:nvSpPr>
          <p:spPr>
            <a:xfrm>
              <a:off x="6781801" y="4772086"/>
              <a:ext cx="304800" cy="798447"/>
            </a:xfrm>
            <a:custGeom>
              <a:avLst/>
              <a:gdLst>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7678 w 248207"/>
                <a:gd name="connsiteY5" fmla="*/ 59743 h 535668"/>
                <a:gd name="connsiteX6" fmla="*/ 12943 w 248207"/>
                <a:gd name="connsiteY6" fmla="*/ 80392 h 535668"/>
                <a:gd name="connsiteX7" fmla="*/ 870 w 248207"/>
                <a:gd name="connsiteY7" fmla="*/ 268969 h 535668"/>
                <a:gd name="connsiteX8" fmla="*/ 4109 w 248207"/>
                <a:gd name="connsiteY8" fmla="*/ 372771 h 535668"/>
                <a:gd name="connsiteX9" fmla="*/ 10966 w 248207"/>
                <a:gd name="connsiteY9" fmla="*/ 438573 h 535668"/>
                <a:gd name="connsiteX10" fmla="*/ 3504 w 248207"/>
                <a:gd name="connsiteY10" fmla="*/ 372087 h 535668"/>
                <a:gd name="connsiteX11" fmla="*/ 0 w 248207"/>
                <a:gd name="connsiteY11" fmla="*/ 267834 h 535668"/>
                <a:gd name="connsiteX12" fmla="*/ 13059 w 248207"/>
                <a:gd name="connsiteY12" fmla="*/ 78447 h 535668"/>
                <a:gd name="connsiteX13" fmla="*/ 26999 w 248207"/>
                <a:gd name="connsiteY13" fmla="*/ 21990 h 535668"/>
                <a:gd name="connsiteX14" fmla="*/ 17678 w 248207"/>
                <a:gd name="connsiteY14" fmla="*/ 59743 h 535668"/>
                <a:gd name="connsiteX15" fmla="*/ 26049 w 248207"/>
                <a:gd name="connsiteY15" fmla="*/ 23231 h 535668"/>
                <a:gd name="connsiteX16" fmla="*/ 34087 w 248207"/>
                <a:gd name="connsiteY16" fmla="*/ 12734 h 535668"/>
                <a:gd name="connsiteX17" fmla="*/ 26999 w 248207"/>
                <a:gd name="connsiteY17" fmla="*/ 21990 h 535668"/>
                <a:gd name="connsiteX18" fmla="*/ 27232 w 248207"/>
                <a:gd name="connsiteY18" fmla="*/ 21048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2101 w 248207"/>
                <a:gd name="connsiteY26" fmla="*/ 2269 h 535668"/>
                <a:gd name="connsiteX27" fmla="*/ 42716 w 248207"/>
                <a:gd name="connsiteY27" fmla="*/ 2269 h 535668"/>
                <a:gd name="connsiteX28" fmla="*/ 34087 w 248207"/>
                <a:gd name="connsiteY28" fmla="*/ 12734 h 535668"/>
                <a:gd name="connsiteX29" fmla="*/ 44587 w 248207"/>
                <a:gd name="connsiteY29" fmla="*/ 0 h 535668"/>
                <a:gd name="connsiteX30" fmla="*/ 46458 w 248207"/>
                <a:gd name="connsiteY30" fmla="*/ 2269 h 535668"/>
                <a:gd name="connsiteX31" fmla="*/ 42716 w 248207"/>
                <a:gd name="connsiteY31" fmla="*/ 2269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34087 w 248207"/>
                <a:gd name="connsiteY19" fmla="*/ 12734 h 535668"/>
                <a:gd name="connsiteX20" fmla="*/ 26999 w 248207"/>
                <a:gd name="connsiteY20" fmla="*/ 21990 h 535668"/>
                <a:gd name="connsiteX21" fmla="*/ 34087 w 248207"/>
                <a:gd name="connsiteY21" fmla="*/ 12734 h 535668"/>
                <a:gd name="connsiteX22" fmla="*/ 46458 w 248207"/>
                <a:gd name="connsiteY22" fmla="*/ 2269 h 535668"/>
                <a:gd name="connsiteX23" fmla="*/ 206976 w 248207"/>
                <a:gd name="connsiteY23" fmla="*/ 2269 h 535668"/>
                <a:gd name="connsiteX24" fmla="*/ 248207 w 248207"/>
                <a:gd name="connsiteY24" fmla="*/ 268969 h 535668"/>
                <a:gd name="connsiteX25" fmla="*/ 206976 w 248207"/>
                <a:gd name="connsiteY25" fmla="*/ 535668 h 535668"/>
                <a:gd name="connsiteX26" fmla="*/ 44587 w 248207"/>
                <a:gd name="connsiteY26" fmla="*/ 535668 h 535668"/>
                <a:gd name="connsiteX27" fmla="*/ 89174 w 248207"/>
                <a:gd name="connsiteY27" fmla="*/ 267834 h 535668"/>
                <a:gd name="connsiteX28" fmla="*/ 61943 w 248207"/>
                <a:gd name="connsiteY28" fmla="*/ 21048 h 535668"/>
                <a:gd name="connsiteX29" fmla="*/ 46458 w 248207"/>
                <a:gd name="connsiteY29" fmla="*/ 2269 h 535668"/>
                <a:gd name="connsiteX30" fmla="*/ 42101 w 248207"/>
                <a:gd name="connsiteY30" fmla="*/ 2269 h 535668"/>
                <a:gd name="connsiteX31" fmla="*/ 42716 w 248207"/>
                <a:gd name="connsiteY31" fmla="*/ 2269 h 535668"/>
                <a:gd name="connsiteX32" fmla="*/ 34087 w 248207"/>
                <a:gd name="connsiteY32" fmla="*/ 12734 h 535668"/>
                <a:gd name="connsiteX33" fmla="*/ 42101 w 248207"/>
                <a:gd name="connsiteY33" fmla="*/ 2269 h 535668"/>
                <a:gd name="connsiteX34" fmla="*/ 44587 w 248207"/>
                <a:gd name="connsiteY34" fmla="*/ 0 h 535668"/>
                <a:gd name="connsiteX35" fmla="*/ 46458 w 248207"/>
                <a:gd name="connsiteY35" fmla="*/ 2269 h 535668"/>
                <a:gd name="connsiteX36" fmla="*/ 42716 w 248207"/>
                <a:gd name="connsiteY36" fmla="*/ 2269 h 535668"/>
                <a:gd name="connsiteX37" fmla="*/ 44587 w 248207"/>
                <a:gd name="connsiteY37"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6458 w 248207"/>
                <a:gd name="connsiteY26" fmla="*/ 2269 h 535668"/>
                <a:gd name="connsiteX27" fmla="*/ 42101 w 248207"/>
                <a:gd name="connsiteY27" fmla="*/ 2269 h 535668"/>
                <a:gd name="connsiteX28" fmla="*/ 42716 w 248207"/>
                <a:gd name="connsiteY28" fmla="*/ 2269 h 535668"/>
                <a:gd name="connsiteX29" fmla="*/ 34087 w 248207"/>
                <a:gd name="connsiteY29" fmla="*/ 12734 h 535668"/>
                <a:gd name="connsiteX30" fmla="*/ 42101 w 248207"/>
                <a:gd name="connsiteY30" fmla="*/ 2269 h 535668"/>
                <a:gd name="connsiteX31" fmla="*/ 44587 w 248207"/>
                <a:gd name="connsiteY31" fmla="*/ 0 h 535668"/>
                <a:gd name="connsiteX32" fmla="*/ 46458 w 248207"/>
                <a:gd name="connsiteY32" fmla="*/ 2269 h 535668"/>
                <a:gd name="connsiteX33" fmla="*/ 42716 w 248207"/>
                <a:gd name="connsiteY33" fmla="*/ 2269 h 535668"/>
                <a:gd name="connsiteX34" fmla="*/ 44587 w 248207"/>
                <a:gd name="connsiteY34"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049 w 248207"/>
                <a:gd name="connsiteY15" fmla="*/ 23231 h 535668"/>
                <a:gd name="connsiteX16" fmla="*/ 17678 w 248207"/>
                <a:gd name="connsiteY16" fmla="*/ 59743 h 535668"/>
                <a:gd name="connsiteX17" fmla="*/ 26049 w 248207"/>
                <a:gd name="connsiteY17" fmla="*/ 23231 h 535668"/>
                <a:gd name="connsiteX18" fmla="*/ 46458 w 248207"/>
                <a:gd name="connsiteY18" fmla="*/ 2269 h 535668"/>
                <a:gd name="connsiteX19" fmla="*/ 206976 w 248207"/>
                <a:gd name="connsiteY19" fmla="*/ 2269 h 535668"/>
                <a:gd name="connsiteX20" fmla="*/ 248207 w 248207"/>
                <a:gd name="connsiteY20" fmla="*/ 268969 h 535668"/>
                <a:gd name="connsiteX21" fmla="*/ 206976 w 248207"/>
                <a:gd name="connsiteY21" fmla="*/ 535668 h 535668"/>
                <a:gd name="connsiteX22" fmla="*/ 44587 w 248207"/>
                <a:gd name="connsiteY22" fmla="*/ 535668 h 535668"/>
                <a:gd name="connsiteX23" fmla="*/ 89174 w 248207"/>
                <a:gd name="connsiteY23" fmla="*/ 267834 h 535668"/>
                <a:gd name="connsiteX24" fmla="*/ 61943 w 248207"/>
                <a:gd name="connsiteY24" fmla="*/ 21048 h 535668"/>
                <a:gd name="connsiteX25" fmla="*/ 46458 w 248207"/>
                <a:gd name="connsiteY25" fmla="*/ 2269 h 535668"/>
                <a:gd name="connsiteX26" fmla="*/ 42101 w 248207"/>
                <a:gd name="connsiteY26" fmla="*/ 2269 h 535668"/>
                <a:gd name="connsiteX27" fmla="*/ 42716 w 248207"/>
                <a:gd name="connsiteY27" fmla="*/ 2269 h 535668"/>
                <a:gd name="connsiteX28" fmla="*/ 34087 w 248207"/>
                <a:gd name="connsiteY28" fmla="*/ 12734 h 535668"/>
                <a:gd name="connsiteX29" fmla="*/ 42101 w 248207"/>
                <a:gd name="connsiteY29" fmla="*/ 2269 h 535668"/>
                <a:gd name="connsiteX30" fmla="*/ 44587 w 248207"/>
                <a:gd name="connsiteY30" fmla="*/ 0 h 535668"/>
                <a:gd name="connsiteX31" fmla="*/ 46458 w 248207"/>
                <a:gd name="connsiteY31" fmla="*/ 2269 h 535668"/>
                <a:gd name="connsiteX32" fmla="*/ 42716 w 248207"/>
                <a:gd name="connsiteY32" fmla="*/ 2269 h 535668"/>
                <a:gd name="connsiteX33" fmla="*/ 44587 w 248207"/>
                <a:gd name="connsiteY33"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46458 w 248207"/>
                <a:gd name="connsiteY15" fmla="*/ 2269 h 535668"/>
                <a:gd name="connsiteX16" fmla="*/ 206976 w 248207"/>
                <a:gd name="connsiteY16" fmla="*/ 2269 h 535668"/>
                <a:gd name="connsiteX17" fmla="*/ 248207 w 248207"/>
                <a:gd name="connsiteY17" fmla="*/ 268969 h 535668"/>
                <a:gd name="connsiteX18" fmla="*/ 206976 w 248207"/>
                <a:gd name="connsiteY18" fmla="*/ 535668 h 535668"/>
                <a:gd name="connsiteX19" fmla="*/ 44587 w 248207"/>
                <a:gd name="connsiteY19" fmla="*/ 535668 h 535668"/>
                <a:gd name="connsiteX20" fmla="*/ 89174 w 248207"/>
                <a:gd name="connsiteY20" fmla="*/ 267834 h 535668"/>
                <a:gd name="connsiteX21" fmla="*/ 61943 w 248207"/>
                <a:gd name="connsiteY21" fmla="*/ 21048 h 535668"/>
                <a:gd name="connsiteX22" fmla="*/ 46458 w 248207"/>
                <a:gd name="connsiteY22" fmla="*/ 2269 h 535668"/>
                <a:gd name="connsiteX23" fmla="*/ 42101 w 248207"/>
                <a:gd name="connsiteY23" fmla="*/ 2269 h 535668"/>
                <a:gd name="connsiteX24" fmla="*/ 42716 w 248207"/>
                <a:gd name="connsiteY24" fmla="*/ 2269 h 535668"/>
                <a:gd name="connsiteX25" fmla="*/ 34087 w 248207"/>
                <a:gd name="connsiteY25" fmla="*/ 12734 h 535668"/>
                <a:gd name="connsiteX26" fmla="*/ 42101 w 248207"/>
                <a:gd name="connsiteY26" fmla="*/ 2269 h 535668"/>
                <a:gd name="connsiteX27" fmla="*/ 44587 w 248207"/>
                <a:gd name="connsiteY27" fmla="*/ 0 h 535668"/>
                <a:gd name="connsiteX28" fmla="*/ 46458 w 248207"/>
                <a:gd name="connsiteY28" fmla="*/ 2269 h 535668"/>
                <a:gd name="connsiteX29" fmla="*/ 42716 w 248207"/>
                <a:gd name="connsiteY29" fmla="*/ 2269 h 535668"/>
                <a:gd name="connsiteX30" fmla="*/ 44587 w 248207"/>
                <a:gd name="connsiteY30" fmla="*/ 0 h 535668"/>
                <a:gd name="connsiteX0" fmla="*/ 10096 w 247337"/>
                <a:gd name="connsiteY0" fmla="*/ 438573 h 535668"/>
                <a:gd name="connsiteX1" fmla="*/ 12189 w 247337"/>
                <a:gd name="connsiteY1" fmla="*/ 457222 h 535668"/>
                <a:gd name="connsiteX2" fmla="*/ 43717 w 247337"/>
                <a:gd name="connsiteY2" fmla="*/ 535668 h 535668"/>
                <a:gd name="connsiteX3" fmla="*/ 41231 w 247337"/>
                <a:gd name="connsiteY3" fmla="*/ 535668 h 535668"/>
                <a:gd name="connsiteX4" fmla="*/ 12073 w 247337"/>
                <a:gd name="connsiteY4" fmla="*/ 457545 h 535668"/>
                <a:gd name="connsiteX5" fmla="*/ 10096 w 247337"/>
                <a:gd name="connsiteY5" fmla="*/ 438573 h 535668"/>
                <a:gd name="connsiteX6" fmla="*/ 16808 w 247337"/>
                <a:gd name="connsiteY6" fmla="*/ 59743 h 535668"/>
                <a:gd name="connsiteX7" fmla="*/ 12073 w 247337"/>
                <a:gd name="connsiteY7" fmla="*/ 80392 h 535668"/>
                <a:gd name="connsiteX8" fmla="*/ 0 w 247337"/>
                <a:gd name="connsiteY8" fmla="*/ 268969 h 535668"/>
                <a:gd name="connsiteX9" fmla="*/ 3239 w 247337"/>
                <a:gd name="connsiteY9" fmla="*/ 372771 h 535668"/>
                <a:gd name="connsiteX10" fmla="*/ 10096 w 247337"/>
                <a:gd name="connsiteY10" fmla="*/ 438573 h 535668"/>
                <a:gd name="connsiteX11" fmla="*/ 2634 w 247337"/>
                <a:gd name="connsiteY11" fmla="*/ 372087 h 535668"/>
                <a:gd name="connsiteX12" fmla="*/ 12189 w 247337"/>
                <a:gd name="connsiteY12" fmla="*/ 78447 h 535668"/>
                <a:gd name="connsiteX13" fmla="*/ 16808 w 247337"/>
                <a:gd name="connsiteY13" fmla="*/ 59743 h 535668"/>
                <a:gd name="connsiteX14" fmla="*/ 45588 w 247337"/>
                <a:gd name="connsiteY14" fmla="*/ 2269 h 535668"/>
                <a:gd name="connsiteX15" fmla="*/ 206106 w 247337"/>
                <a:gd name="connsiteY15" fmla="*/ 2269 h 535668"/>
                <a:gd name="connsiteX16" fmla="*/ 247337 w 247337"/>
                <a:gd name="connsiteY16" fmla="*/ 268969 h 535668"/>
                <a:gd name="connsiteX17" fmla="*/ 206106 w 247337"/>
                <a:gd name="connsiteY17" fmla="*/ 535668 h 535668"/>
                <a:gd name="connsiteX18" fmla="*/ 43717 w 247337"/>
                <a:gd name="connsiteY18" fmla="*/ 535668 h 535668"/>
                <a:gd name="connsiteX19" fmla="*/ 88304 w 247337"/>
                <a:gd name="connsiteY19" fmla="*/ 267834 h 535668"/>
                <a:gd name="connsiteX20" fmla="*/ 61073 w 247337"/>
                <a:gd name="connsiteY20" fmla="*/ 21048 h 535668"/>
                <a:gd name="connsiteX21" fmla="*/ 45588 w 247337"/>
                <a:gd name="connsiteY21" fmla="*/ 2269 h 535668"/>
                <a:gd name="connsiteX22" fmla="*/ 41231 w 247337"/>
                <a:gd name="connsiteY22" fmla="*/ 2269 h 535668"/>
                <a:gd name="connsiteX23" fmla="*/ 41846 w 247337"/>
                <a:gd name="connsiteY23" fmla="*/ 2269 h 535668"/>
                <a:gd name="connsiteX24" fmla="*/ 33217 w 247337"/>
                <a:gd name="connsiteY24" fmla="*/ 12734 h 535668"/>
                <a:gd name="connsiteX25" fmla="*/ 41231 w 247337"/>
                <a:gd name="connsiteY25" fmla="*/ 2269 h 535668"/>
                <a:gd name="connsiteX26" fmla="*/ 43717 w 247337"/>
                <a:gd name="connsiteY26" fmla="*/ 0 h 535668"/>
                <a:gd name="connsiteX27" fmla="*/ 45588 w 247337"/>
                <a:gd name="connsiteY27" fmla="*/ 2269 h 535668"/>
                <a:gd name="connsiteX28" fmla="*/ 41846 w 247337"/>
                <a:gd name="connsiteY28" fmla="*/ 2269 h 535668"/>
                <a:gd name="connsiteX29" fmla="*/ 43717 w 247337"/>
                <a:gd name="connsiteY29" fmla="*/ 0 h 535668"/>
                <a:gd name="connsiteX0" fmla="*/ 7462 w 244703"/>
                <a:gd name="connsiteY0" fmla="*/ 438573 h 535668"/>
                <a:gd name="connsiteX1" fmla="*/ 9555 w 244703"/>
                <a:gd name="connsiteY1" fmla="*/ 457222 h 535668"/>
                <a:gd name="connsiteX2" fmla="*/ 41083 w 244703"/>
                <a:gd name="connsiteY2" fmla="*/ 535668 h 535668"/>
                <a:gd name="connsiteX3" fmla="*/ 38597 w 244703"/>
                <a:gd name="connsiteY3" fmla="*/ 535668 h 535668"/>
                <a:gd name="connsiteX4" fmla="*/ 9439 w 244703"/>
                <a:gd name="connsiteY4" fmla="*/ 457545 h 535668"/>
                <a:gd name="connsiteX5" fmla="*/ 7462 w 244703"/>
                <a:gd name="connsiteY5" fmla="*/ 438573 h 535668"/>
                <a:gd name="connsiteX6" fmla="*/ 14174 w 244703"/>
                <a:gd name="connsiteY6" fmla="*/ 59743 h 535668"/>
                <a:gd name="connsiteX7" fmla="*/ 9439 w 244703"/>
                <a:gd name="connsiteY7" fmla="*/ 80392 h 535668"/>
                <a:gd name="connsiteX8" fmla="*/ 605 w 244703"/>
                <a:gd name="connsiteY8" fmla="*/ 372771 h 535668"/>
                <a:gd name="connsiteX9" fmla="*/ 7462 w 244703"/>
                <a:gd name="connsiteY9" fmla="*/ 438573 h 535668"/>
                <a:gd name="connsiteX10" fmla="*/ 0 w 244703"/>
                <a:gd name="connsiteY10" fmla="*/ 372087 h 535668"/>
                <a:gd name="connsiteX11" fmla="*/ 9555 w 244703"/>
                <a:gd name="connsiteY11" fmla="*/ 78447 h 535668"/>
                <a:gd name="connsiteX12" fmla="*/ 14174 w 244703"/>
                <a:gd name="connsiteY12" fmla="*/ 59743 h 535668"/>
                <a:gd name="connsiteX13" fmla="*/ 42954 w 244703"/>
                <a:gd name="connsiteY13" fmla="*/ 2269 h 535668"/>
                <a:gd name="connsiteX14" fmla="*/ 203472 w 244703"/>
                <a:gd name="connsiteY14" fmla="*/ 2269 h 535668"/>
                <a:gd name="connsiteX15" fmla="*/ 244703 w 244703"/>
                <a:gd name="connsiteY15" fmla="*/ 268969 h 535668"/>
                <a:gd name="connsiteX16" fmla="*/ 203472 w 244703"/>
                <a:gd name="connsiteY16" fmla="*/ 535668 h 535668"/>
                <a:gd name="connsiteX17" fmla="*/ 41083 w 244703"/>
                <a:gd name="connsiteY17" fmla="*/ 535668 h 535668"/>
                <a:gd name="connsiteX18" fmla="*/ 85670 w 244703"/>
                <a:gd name="connsiteY18" fmla="*/ 267834 h 535668"/>
                <a:gd name="connsiteX19" fmla="*/ 58439 w 244703"/>
                <a:gd name="connsiteY19" fmla="*/ 21048 h 535668"/>
                <a:gd name="connsiteX20" fmla="*/ 42954 w 244703"/>
                <a:gd name="connsiteY20" fmla="*/ 2269 h 535668"/>
                <a:gd name="connsiteX21" fmla="*/ 38597 w 244703"/>
                <a:gd name="connsiteY21" fmla="*/ 2269 h 535668"/>
                <a:gd name="connsiteX22" fmla="*/ 39212 w 244703"/>
                <a:gd name="connsiteY22" fmla="*/ 2269 h 535668"/>
                <a:gd name="connsiteX23" fmla="*/ 30583 w 244703"/>
                <a:gd name="connsiteY23" fmla="*/ 12734 h 535668"/>
                <a:gd name="connsiteX24" fmla="*/ 38597 w 244703"/>
                <a:gd name="connsiteY24" fmla="*/ 2269 h 535668"/>
                <a:gd name="connsiteX25" fmla="*/ 41083 w 244703"/>
                <a:gd name="connsiteY25" fmla="*/ 0 h 535668"/>
                <a:gd name="connsiteX26" fmla="*/ 42954 w 244703"/>
                <a:gd name="connsiteY26" fmla="*/ 2269 h 535668"/>
                <a:gd name="connsiteX27" fmla="*/ 39212 w 244703"/>
                <a:gd name="connsiteY27" fmla="*/ 2269 h 535668"/>
                <a:gd name="connsiteX28" fmla="*/ 41083 w 244703"/>
                <a:gd name="connsiteY28"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13569 w 244098"/>
                <a:gd name="connsiteY6" fmla="*/ 59743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13569 w 244098"/>
                <a:gd name="connsiteY11" fmla="*/ 59743 h 535668"/>
                <a:gd name="connsiteX12" fmla="*/ 42349 w 244098"/>
                <a:gd name="connsiteY12" fmla="*/ 2269 h 535668"/>
                <a:gd name="connsiteX13" fmla="*/ 202867 w 244098"/>
                <a:gd name="connsiteY13" fmla="*/ 2269 h 535668"/>
                <a:gd name="connsiteX14" fmla="*/ 244098 w 244098"/>
                <a:gd name="connsiteY14" fmla="*/ 268969 h 535668"/>
                <a:gd name="connsiteX15" fmla="*/ 202867 w 244098"/>
                <a:gd name="connsiteY15" fmla="*/ 535668 h 535668"/>
                <a:gd name="connsiteX16" fmla="*/ 40478 w 244098"/>
                <a:gd name="connsiteY16" fmla="*/ 535668 h 535668"/>
                <a:gd name="connsiteX17" fmla="*/ 85065 w 244098"/>
                <a:gd name="connsiteY17" fmla="*/ 267834 h 535668"/>
                <a:gd name="connsiteX18" fmla="*/ 57834 w 244098"/>
                <a:gd name="connsiteY18" fmla="*/ 21048 h 535668"/>
                <a:gd name="connsiteX19" fmla="*/ 42349 w 244098"/>
                <a:gd name="connsiteY19" fmla="*/ 2269 h 535668"/>
                <a:gd name="connsiteX20" fmla="*/ 37992 w 244098"/>
                <a:gd name="connsiteY20" fmla="*/ 2269 h 535668"/>
                <a:gd name="connsiteX21" fmla="*/ 38607 w 244098"/>
                <a:gd name="connsiteY21" fmla="*/ 2269 h 535668"/>
                <a:gd name="connsiteX22" fmla="*/ 29978 w 244098"/>
                <a:gd name="connsiteY22" fmla="*/ 12734 h 535668"/>
                <a:gd name="connsiteX23" fmla="*/ 37992 w 244098"/>
                <a:gd name="connsiteY23" fmla="*/ 2269 h 535668"/>
                <a:gd name="connsiteX24" fmla="*/ 40478 w 244098"/>
                <a:gd name="connsiteY24" fmla="*/ 0 h 535668"/>
                <a:gd name="connsiteX25" fmla="*/ 42349 w 244098"/>
                <a:gd name="connsiteY25" fmla="*/ 2269 h 535668"/>
                <a:gd name="connsiteX26" fmla="*/ 38607 w 244098"/>
                <a:gd name="connsiteY26" fmla="*/ 2269 h 535668"/>
                <a:gd name="connsiteX27" fmla="*/ 40478 w 244098"/>
                <a:gd name="connsiteY27"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8950 w 244098"/>
                <a:gd name="connsiteY6" fmla="*/ 78447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42349 w 244098"/>
                <a:gd name="connsiteY11" fmla="*/ 2269 h 535668"/>
                <a:gd name="connsiteX12" fmla="*/ 202867 w 244098"/>
                <a:gd name="connsiteY12" fmla="*/ 2269 h 535668"/>
                <a:gd name="connsiteX13" fmla="*/ 244098 w 244098"/>
                <a:gd name="connsiteY13" fmla="*/ 268969 h 535668"/>
                <a:gd name="connsiteX14" fmla="*/ 202867 w 244098"/>
                <a:gd name="connsiteY14" fmla="*/ 535668 h 535668"/>
                <a:gd name="connsiteX15" fmla="*/ 40478 w 244098"/>
                <a:gd name="connsiteY15" fmla="*/ 535668 h 535668"/>
                <a:gd name="connsiteX16" fmla="*/ 85065 w 244098"/>
                <a:gd name="connsiteY16" fmla="*/ 267834 h 535668"/>
                <a:gd name="connsiteX17" fmla="*/ 57834 w 244098"/>
                <a:gd name="connsiteY17" fmla="*/ 21048 h 535668"/>
                <a:gd name="connsiteX18" fmla="*/ 42349 w 244098"/>
                <a:gd name="connsiteY18" fmla="*/ 2269 h 535668"/>
                <a:gd name="connsiteX19" fmla="*/ 37992 w 244098"/>
                <a:gd name="connsiteY19" fmla="*/ 2269 h 535668"/>
                <a:gd name="connsiteX20" fmla="*/ 38607 w 244098"/>
                <a:gd name="connsiteY20" fmla="*/ 2269 h 535668"/>
                <a:gd name="connsiteX21" fmla="*/ 29978 w 244098"/>
                <a:gd name="connsiteY21" fmla="*/ 12734 h 535668"/>
                <a:gd name="connsiteX22" fmla="*/ 37992 w 244098"/>
                <a:gd name="connsiteY22" fmla="*/ 2269 h 535668"/>
                <a:gd name="connsiteX23" fmla="*/ 40478 w 244098"/>
                <a:gd name="connsiteY23" fmla="*/ 0 h 535668"/>
                <a:gd name="connsiteX24" fmla="*/ 42349 w 244098"/>
                <a:gd name="connsiteY24" fmla="*/ 2269 h 535668"/>
                <a:gd name="connsiteX25" fmla="*/ 38607 w 244098"/>
                <a:gd name="connsiteY25" fmla="*/ 2269 h 535668"/>
                <a:gd name="connsiteX26" fmla="*/ 40478 w 244098"/>
                <a:gd name="connsiteY26"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8834 w 244098"/>
                <a:gd name="connsiteY7" fmla="*/ 80392 h 535668"/>
                <a:gd name="connsiteX8" fmla="*/ 0 w 244098"/>
                <a:gd name="connsiteY8" fmla="*/ 372771 h 535668"/>
                <a:gd name="connsiteX9" fmla="*/ 6857 w 244098"/>
                <a:gd name="connsiteY9" fmla="*/ 438573 h 535668"/>
                <a:gd name="connsiteX10" fmla="*/ 42349 w 244098"/>
                <a:gd name="connsiteY10" fmla="*/ 2269 h 535668"/>
                <a:gd name="connsiteX11" fmla="*/ 202867 w 244098"/>
                <a:gd name="connsiteY11" fmla="*/ 2269 h 535668"/>
                <a:gd name="connsiteX12" fmla="*/ 244098 w 244098"/>
                <a:gd name="connsiteY12" fmla="*/ 268969 h 535668"/>
                <a:gd name="connsiteX13" fmla="*/ 202867 w 244098"/>
                <a:gd name="connsiteY13" fmla="*/ 535668 h 535668"/>
                <a:gd name="connsiteX14" fmla="*/ 40478 w 244098"/>
                <a:gd name="connsiteY14" fmla="*/ 535668 h 535668"/>
                <a:gd name="connsiteX15" fmla="*/ 85065 w 244098"/>
                <a:gd name="connsiteY15" fmla="*/ 267834 h 535668"/>
                <a:gd name="connsiteX16" fmla="*/ 57834 w 244098"/>
                <a:gd name="connsiteY16" fmla="*/ 21048 h 535668"/>
                <a:gd name="connsiteX17" fmla="*/ 42349 w 244098"/>
                <a:gd name="connsiteY17" fmla="*/ 2269 h 535668"/>
                <a:gd name="connsiteX18" fmla="*/ 37992 w 244098"/>
                <a:gd name="connsiteY18" fmla="*/ 2269 h 535668"/>
                <a:gd name="connsiteX19" fmla="*/ 38607 w 244098"/>
                <a:gd name="connsiteY19" fmla="*/ 2269 h 535668"/>
                <a:gd name="connsiteX20" fmla="*/ 29978 w 244098"/>
                <a:gd name="connsiteY20" fmla="*/ 12734 h 535668"/>
                <a:gd name="connsiteX21" fmla="*/ 37992 w 244098"/>
                <a:gd name="connsiteY21" fmla="*/ 2269 h 535668"/>
                <a:gd name="connsiteX22" fmla="*/ 40478 w 244098"/>
                <a:gd name="connsiteY22" fmla="*/ 0 h 535668"/>
                <a:gd name="connsiteX23" fmla="*/ 42349 w 244098"/>
                <a:gd name="connsiteY23" fmla="*/ 2269 h 535668"/>
                <a:gd name="connsiteX24" fmla="*/ 38607 w 244098"/>
                <a:gd name="connsiteY24" fmla="*/ 2269 h 535668"/>
                <a:gd name="connsiteX25" fmla="*/ 40478 w 244098"/>
                <a:gd name="connsiteY25"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29978 w 244098"/>
                <a:gd name="connsiteY19" fmla="*/ 12734 h 535668"/>
                <a:gd name="connsiteX20" fmla="*/ 37992 w 244098"/>
                <a:gd name="connsiteY20" fmla="*/ 2269 h 535668"/>
                <a:gd name="connsiteX21" fmla="*/ 40478 w 244098"/>
                <a:gd name="connsiteY21" fmla="*/ 0 h 535668"/>
                <a:gd name="connsiteX22" fmla="*/ 42349 w 244098"/>
                <a:gd name="connsiteY22" fmla="*/ 2269 h 535668"/>
                <a:gd name="connsiteX23" fmla="*/ 38607 w 244098"/>
                <a:gd name="connsiteY23" fmla="*/ 2269 h 535668"/>
                <a:gd name="connsiteX24" fmla="*/ 40478 w 244098"/>
                <a:gd name="connsiteY24"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37992 w 244098"/>
                <a:gd name="connsiteY19" fmla="*/ 2269 h 535668"/>
                <a:gd name="connsiteX20" fmla="*/ 40478 w 244098"/>
                <a:gd name="connsiteY20" fmla="*/ 0 h 535668"/>
                <a:gd name="connsiteX21" fmla="*/ 42349 w 244098"/>
                <a:gd name="connsiteY21" fmla="*/ 2269 h 535668"/>
                <a:gd name="connsiteX22" fmla="*/ 38607 w 244098"/>
                <a:gd name="connsiteY22" fmla="*/ 2269 h 535668"/>
                <a:gd name="connsiteX23" fmla="*/ 40478 w 244098"/>
                <a:gd name="connsiteY23" fmla="*/ 0 h 535668"/>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20" fmla="*/ 38607 w 244098"/>
                <a:gd name="connsiteY20" fmla="*/ 0 h 533399"/>
                <a:gd name="connsiteX21" fmla="*/ 42349 w 244098"/>
                <a:gd name="connsiteY21" fmla="*/ 0 h 533399"/>
                <a:gd name="connsiteX22" fmla="*/ 38607 w 244098"/>
                <a:gd name="connsiteY22"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0" fmla="*/ 0 w 237241"/>
                <a:gd name="connsiteY0" fmla="*/ 436304 h 533399"/>
                <a:gd name="connsiteX1" fmla="*/ 2093 w 237241"/>
                <a:gd name="connsiteY1" fmla="*/ 454953 h 533399"/>
                <a:gd name="connsiteX2" fmla="*/ 33621 w 237241"/>
                <a:gd name="connsiteY2" fmla="*/ 533399 h 533399"/>
                <a:gd name="connsiteX3" fmla="*/ 31135 w 237241"/>
                <a:gd name="connsiteY3" fmla="*/ 533399 h 533399"/>
                <a:gd name="connsiteX4" fmla="*/ 1977 w 237241"/>
                <a:gd name="connsiteY4" fmla="*/ 455276 h 533399"/>
                <a:gd name="connsiteX5" fmla="*/ 0 w 237241"/>
                <a:gd name="connsiteY5" fmla="*/ 436304 h 533399"/>
                <a:gd name="connsiteX6" fmla="*/ 35492 w 237241"/>
                <a:gd name="connsiteY6" fmla="*/ 0 h 533399"/>
                <a:gd name="connsiteX7" fmla="*/ 196010 w 237241"/>
                <a:gd name="connsiteY7" fmla="*/ 0 h 533399"/>
                <a:gd name="connsiteX8" fmla="*/ 237241 w 237241"/>
                <a:gd name="connsiteY8" fmla="*/ 266700 h 533399"/>
                <a:gd name="connsiteX9" fmla="*/ 196010 w 237241"/>
                <a:gd name="connsiteY9" fmla="*/ 533399 h 533399"/>
                <a:gd name="connsiteX10" fmla="*/ 33621 w 237241"/>
                <a:gd name="connsiteY10" fmla="*/ 533399 h 533399"/>
                <a:gd name="connsiteX11" fmla="*/ 78208 w 237241"/>
                <a:gd name="connsiteY11" fmla="*/ 265565 h 533399"/>
                <a:gd name="connsiteX12" fmla="*/ 50977 w 237241"/>
                <a:gd name="connsiteY12" fmla="*/ 18779 h 533399"/>
                <a:gd name="connsiteX13" fmla="*/ 35492 w 237241"/>
                <a:gd name="connsiteY13" fmla="*/ 0 h 533399"/>
                <a:gd name="connsiteX0" fmla="*/ 0 w 235264"/>
                <a:gd name="connsiteY0" fmla="*/ 455276 h 533399"/>
                <a:gd name="connsiteX1" fmla="*/ 116 w 235264"/>
                <a:gd name="connsiteY1" fmla="*/ 454953 h 533399"/>
                <a:gd name="connsiteX2" fmla="*/ 31644 w 235264"/>
                <a:gd name="connsiteY2" fmla="*/ 533399 h 533399"/>
                <a:gd name="connsiteX3" fmla="*/ 29158 w 235264"/>
                <a:gd name="connsiteY3" fmla="*/ 533399 h 533399"/>
                <a:gd name="connsiteX4" fmla="*/ 0 w 235264"/>
                <a:gd name="connsiteY4" fmla="*/ 455276 h 533399"/>
                <a:gd name="connsiteX5" fmla="*/ 33515 w 235264"/>
                <a:gd name="connsiteY5" fmla="*/ 0 h 533399"/>
                <a:gd name="connsiteX6" fmla="*/ 194033 w 235264"/>
                <a:gd name="connsiteY6" fmla="*/ 0 h 533399"/>
                <a:gd name="connsiteX7" fmla="*/ 235264 w 235264"/>
                <a:gd name="connsiteY7" fmla="*/ 266700 h 533399"/>
                <a:gd name="connsiteX8" fmla="*/ 194033 w 235264"/>
                <a:gd name="connsiteY8" fmla="*/ 533399 h 533399"/>
                <a:gd name="connsiteX9" fmla="*/ 31644 w 235264"/>
                <a:gd name="connsiteY9" fmla="*/ 533399 h 533399"/>
                <a:gd name="connsiteX10" fmla="*/ 76231 w 235264"/>
                <a:gd name="connsiteY10" fmla="*/ 265565 h 533399"/>
                <a:gd name="connsiteX11" fmla="*/ 49000 w 235264"/>
                <a:gd name="connsiteY11" fmla="*/ 18779 h 533399"/>
                <a:gd name="connsiteX12" fmla="*/ 33515 w 235264"/>
                <a:gd name="connsiteY12" fmla="*/ 0 h 533399"/>
                <a:gd name="connsiteX0" fmla="*/ 29048 w 235154"/>
                <a:gd name="connsiteY0" fmla="*/ 533399 h 533399"/>
                <a:gd name="connsiteX1" fmla="*/ 6 w 235154"/>
                <a:gd name="connsiteY1" fmla="*/ 454953 h 533399"/>
                <a:gd name="connsiteX2" fmla="*/ 31534 w 235154"/>
                <a:gd name="connsiteY2" fmla="*/ 533399 h 533399"/>
                <a:gd name="connsiteX3" fmla="*/ 29048 w 235154"/>
                <a:gd name="connsiteY3" fmla="*/ 533399 h 533399"/>
                <a:gd name="connsiteX4" fmla="*/ 33405 w 235154"/>
                <a:gd name="connsiteY4" fmla="*/ 0 h 533399"/>
                <a:gd name="connsiteX5" fmla="*/ 193923 w 235154"/>
                <a:gd name="connsiteY5" fmla="*/ 0 h 533399"/>
                <a:gd name="connsiteX6" fmla="*/ 235154 w 235154"/>
                <a:gd name="connsiteY6" fmla="*/ 266700 h 533399"/>
                <a:gd name="connsiteX7" fmla="*/ 193923 w 235154"/>
                <a:gd name="connsiteY7" fmla="*/ 533399 h 533399"/>
                <a:gd name="connsiteX8" fmla="*/ 31534 w 235154"/>
                <a:gd name="connsiteY8" fmla="*/ 533399 h 533399"/>
                <a:gd name="connsiteX9" fmla="*/ 76121 w 235154"/>
                <a:gd name="connsiteY9" fmla="*/ 265565 h 533399"/>
                <a:gd name="connsiteX10" fmla="*/ 48890 w 235154"/>
                <a:gd name="connsiteY10" fmla="*/ 18779 h 533399"/>
                <a:gd name="connsiteX11" fmla="*/ 33405 w 235154"/>
                <a:gd name="connsiteY11" fmla="*/ 0 h 533399"/>
                <a:gd name="connsiteX0" fmla="*/ 0 w 206106"/>
                <a:gd name="connsiteY0" fmla="*/ 533399 h 533399"/>
                <a:gd name="connsiteX1" fmla="*/ 2486 w 206106"/>
                <a:gd name="connsiteY1" fmla="*/ 533399 h 533399"/>
                <a:gd name="connsiteX2" fmla="*/ 0 w 206106"/>
                <a:gd name="connsiteY2" fmla="*/ 533399 h 533399"/>
                <a:gd name="connsiteX3" fmla="*/ 4357 w 206106"/>
                <a:gd name="connsiteY3" fmla="*/ 0 h 533399"/>
                <a:gd name="connsiteX4" fmla="*/ 164875 w 206106"/>
                <a:gd name="connsiteY4" fmla="*/ 0 h 533399"/>
                <a:gd name="connsiteX5" fmla="*/ 206106 w 206106"/>
                <a:gd name="connsiteY5" fmla="*/ 266700 h 533399"/>
                <a:gd name="connsiteX6" fmla="*/ 164875 w 206106"/>
                <a:gd name="connsiteY6" fmla="*/ 533399 h 533399"/>
                <a:gd name="connsiteX7" fmla="*/ 2486 w 206106"/>
                <a:gd name="connsiteY7" fmla="*/ 533399 h 533399"/>
                <a:gd name="connsiteX8" fmla="*/ 47073 w 206106"/>
                <a:gd name="connsiteY8" fmla="*/ 265565 h 533399"/>
                <a:gd name="connsiteX9" fmla="*/ 19842 w 206106"/>
                <a:gd name="connsiteY9" fmla="*/ 18779 h 533399"/>
                <a:gd name="connsiteX10" fmla="*/ 4357 w 206106"/>
                <a:gd name="connsiteY10" fmla="*/ 0 h 533399"/>
                <a:gd name="connsiteX0" fmla="*/ 0 w 214703"/>
                <a:gd name="connsiteY0" fmla="*/ 514325 h 533399"/>
                <a:gd name="connsiteX1" fmla="*/ 11083 w 214703"/>
                <a:gd name="connsiteY1" fmla="*/ 533399 h 533399"/>
                <a:gd name="connsiteX2" fmla="*/ 0 w 214703"/>
                <a:gd name="connsiteY2" fmla="*/ 514325 h 533399"/>
                <a:gd name="connsiteX3" fmla="*/ 12954 w 214703"/>
                <a:gd name="connsiteY3" fmla="*/ 0 h 533399"/>
                <a:gd name="connsiteX4" fmla="*/ 173472 w 214703"/>
                <a:gd name="connsiteY4" fmla="*/ 0 h 533399"/>
                <a:gd name="connsiteX5" fmla="*/ 214703 w 214703"/>
                <a:gd name="connsiteY5" fmla="*/ 266700 h 533399"/>
                <a:gd name="connsiteX6" fmla="*/ 173472 w 214703"/>
                <a:gd name="connsiteY6" fmla="*/ 533399 h 533399"/>
                <a:gd name="connsiteX7" fmla="*/ 11083 w 214703"/>
                <a:gd name="connsiteY7" fmla="*/ 533399 h 533399"/>
                <a:gd name="connsiteX8" fmla="*/ 55670 w 214703"/>
                <a:gd name="connsiteY8" fmla="*/ 265565 h 533399"/>
                <a:gd name="connsiteX9" fmla="*/ 28439 w 214703"/>
                <a:gd name="connsiteY9" fmla="*/ 18779 h 533399"/>
                <a:gd name="connsiteX10" fmla="*/ 12954 w 214703"/>
                <a:gd name="connsiteY10" fmla="*/ 0 h 533399"/>
                <a:gd name="connsiteX0" fmla="*/ 1871 w 203620"/>
                <a:gd name="connsiteY0" fmla="*/ 0 h 533399"/>
                <a:gd name="connsiteX1" fmla="*/ 162389 w 203620"/>
                <a:gd name="connsiteY1" fmla="*/ 0 h 533399"/>
                <a:gd name="connsiteX2" fmla="*/ 203620 w 203620"/>
                <a:gd name="connsiteY2" fmla="*/ 266700 h 533399"/>
                <a:gd name="connsiteX3" fmla="*/ 162389 w 203620"/>
                <a:gd name="connsiteY3" fmla="*/ 533399 h 533399"/>
                <a:gd name="connsiteX4" fmla="*/ 0 w 203620"/>
                <a:gd name="connsiteY4" fmla="*/ 533399 h 533399"/>
                <a:gd name="connsiteX5" fmla="*/ 44587 w 203620"/>
                <a:gd name="connsiteY5" fmla="*/ 265565 h 533399"/>
                <a:gd name="connsiteX6" fmla="*/ 17356 w 203620"/>
                <a:gd name="connsiteY6" fmla="*/ 18779 h 533399"/>
                <a:gd name="connsiteX7" fmla="*/ 1871 w 203620"/>
                <a:gd name="connsiteY7" fmla="*/ 0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20" h="533399">
                  <a:moveTo>
                    <a:pt x="1871" y="0"/>
                  </a:moveTo>
                  <a:lnTo>
                    <a:pt x="162389" y="0"/>
                  </a:lnTo>
                  <a:cubicBezTo>
                    <a:pt x="185169" y="0"/>
                    <a:pt x="203620" y="119428"/>
                    <a:pt x="203620" y="266700"/>
                  </a:cubicBezTo>
                  <a:cubicBezTo>
                    <a:pt x="203620" y="413971"/>
                    <a:pt x="185169" y="533399"/>
                    <a:pt x="162389" y="533399"/>
                  </a:cubicBezTo>
                  <a:lnTo>
                    <a:pt x="0" y="533399"/>
                  </a:lnTo>
                  <a:cubicBezTo>
                    <a:pt x="24625" y="533399"/>
                    <a:pt x="44587" y="413486"/>
                    <a:pt x="44587" y="265565"/>
                  </a:cubicBezTo>
                  <a:cubicBezTo>
                    <a:pt x="44587" y="154625"/>
                    <a:pt x="33359" y="59438"/>
                    <a:pt x="17356" y="18779"/>
                  </a:cubicBezTo>
                  <a:lnTo>
                    <a:pt x="1871"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32EE70ED-F0D2-4516-ABA7-6DA164BF1F46}"/>
                </a:ext>
              </a:extLst>
            </p:cNvPr>
            <p:cNvSpPr/>
            <p:nvPr/>
          </p:nvSpPr>
          <p:spPr>
            <a:xfrm>
              <a:off x="6705600" y="4772085"/>
              <a:ext cx="134779" cy="7984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8" name="MCR-Import">
            <a:extLst>
              <a:ext uri="{FF2B5EF4-FFF2-40B4-BE49-F238E27FC236}">
                <a16:creationId xmlns:a16="http://schemas.microsoft.com/office/drawing/2014/main" id="{118A8140-849F-45F5-895C-E2F048D01EAA}"/>
              </a:ext>
            </a:extLst>
          </p:cNvPr>
          <p:cNvCxnSpPr>
            <a:cxnSpLocks/>
            <a:stCxn id="504" idx="3"/>
          </p:cNvCxnSpPr>
          <p:nvPr/>
        </p:nvCxnSpPr>
        <p:spPr>
          <a:xfrm flipV="1">
            <a:off x="3571465" y="4323923"/>
            <a:ext cx="1050756" cy="4679"/>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cxnSp>
        <p:nvCxnSpPr>
          <p:cNvPr id="309" name="MCR-Import">
            <a:extLst>
              <a:ext uri="{FF2B5EF4-FFF2-40B4-BE49-F238E27FC236}">
                <a16:creationId xmlns:a16="http://schemas.microsoft.com/office/drawing/2014/main" id="{D7F6E05B-14C4-44BA-A344-EAF01F08922E}"/>
              </a:ext>
            </a:extLst>
          </p:cNvPr>
          <p:cNvCxnSpPr>
            <a:cxnSpLocks/>
            <a:stCxn id="505" idx="2"/>
          </p:cNvCxnSpPr>
          <p:nvPr/>
        </p:nvCxnSpPr>
        <p:spPr>
          <a:xfrm rot="16200000" flipH="1">
            <a:off x="3942333" y="3914716"/>
            <a:ext cx="963806" cy="2569916"/>
          </a:xfrm>
          <a:prstGeom prst="curvedConnector2">
            <a:avLst/>
          </a:prstGeom>
          <a:noFill/>
          <a:ln w="76200" cap="flat" cmpd="sng" algn="ctr">
            <a:solidFill>
              <a:srgbClr val="89CBFF">
                <a:alpha val="50196"/>
              </a:srgbClr>
            </a:solidFill>
            <a:prstDash val="solid"/>
            <a:miter lim="800000"/>
            <a:headEnd type="none"/>
            <a:tailEnd type="triangle" w="med" len="lg"/>
          </a:ln>
          <a:effectLst/>
        </p:spPr>
      </p:cxnSp>
      <p:pic>
        <p:nvPicPr>
          <p:cNvPr id="394" name="SecurityCenter" descr="Image result for azure security center logo">
            <a:extLst>
              <a:ext uri="{FF2B5EF4-FFF2-40B4-BE49-F238E27FC236}">
                <a16:creationId xmlns:a16="http://schemas.microsoft.com/office/drawing/2014/main" id="{5E6B2B8A-1EE6-48B6-98E7-CA82AF157CD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47862" y="3848240"/>
            <a:ext cx="283612" cy="374818"/>
          </a:xfrm>
          <a:prstGeom prst="rect">
            <a:avLst/>
          </a:prstGeom>
          <a:noFill/>
          <a:extLst>
            <a:ext uri="{909E8E84-426E-40DD-AFC4-6F175D3DCCD1}">
              <a14:hiddenFill xmlns:a14="http://schemas.microsoft.com/office/drawing/2010/main">
                <a:solidFill>
                  <a:srgbClr val="FFFFFF"/>
                </a:solidFill>
              </a14:hiddenFill>
            </a:ext>
          </a:extLst>
        </p:spPr>
      </p:pic>
      <p:grpSp>
        <p:nvGrpSpPr>
          <p:cNvPr id="187" name="MCR-FWRule">
            <a:extLst>
              <a:ext uri="{FF2B5EF4-FFF2-40B4-BE49-F238E27FC236}">
                <a16:creationId xmlns:a16="http://schemas.microsoft.com/office/drawing/2014/main" id="{C71B668F-0970-4E2C-9C6A-002789AA1857}"/>
              </a:ext>
            </a:extLst>
          </p:cNvPr>
          <p:cNvGrpSpPr/>
          <p:nvPr/>
        </p:nvGrpSpPr>
        <p:grpSpPr>
          <a:xfrm>
            <a:off x="4242695" y="4124093"/>
            <a:ext cx="181297" cy="379937"/>
            <a:chOff x="6705600" y="4772085"/>
            <a:chExt cx="381001" cy="798448"/>
          </a:xfrm>
        </p:grpSpPr>
        <p:sp>
          <p:nvSpPr>
            <p:cNvPr id="188" name="Freeform: Shape 187">
              <a:extLst>
                <a:ext uri="{FF2B5EF4-FFF2-40B4-BE49-F238E27FC236}">
                  <a16:creationId xmlns:a16="http://schemas.microsoft.com/office/drawing/2014/main" id="{E8091591-676D-49EA-89E0-0D921A9C9803}"/>
                </a:ext>
              </a:extLst>
            </p:cNvPr>
            <p:cNvSpPr/>
            <p:nvPr/>
          </p:nvSpPr>
          <p:spPr>
            <a:xfrm>
              <a:off x="6781801" y="4772086"/>
              <a:ext cx="304800" cy="798447"/>
            </a:xfrm>
            <a:custGeom>
              <a:avLst/>
              <a:gdLst>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7678 w 248207"/>
                <a:gd name="connsiteY5" fmla="*/ 59743 h 535668"/>
                <a:gd name="connsiteX6" fmla="*/ 12943 w 248207"/>
                <a:gd name="connsiteY6" fmla="*/ 80392 h 535668"/>
                <a:gd name="connsiteX7" fmla="*/ 870 w 248207"/>
                <a:gd name="connsiteY7" fmla="*/ 268969 h 535668"/>
                <a:gd name="connsiteX8" fmla="*/ 4109 w 248207"/>
                <a:gd name="connsiteY8" fmla="*/ 372771 h 535668"/>
                <a:gd name="connsiteX9" fmla="*/ 10966 w 248207"/>
                <a:gd name="connsiteY9" fmla="*/ 438573 h 535668"/>
                <a:gd name="connsiteX10" fmla="*/ 3504 w 248207"/>
                <a:gd name="connsiteY10" fmla="*/ 372087 h 535668"/>
                <a:gd name="connsiteX11" fmla="*/ 0 w 248207"/>
                <a:gd name="connsiteY11" fmla="*/ 267834 h 535668"/>
                <a:gd name="connsiteX12" fmla="*/ 13059 w 248207"/>
                <a:gd name="connsiteY12" fmla="*/ 78447 h 535668"/>
                <a:gd name="connsiteX13" fmla="*/ 26999 w 248207"/>
                <a:gd name="connsiteY13" fmla="*/ 21990 h 535668"/>
                <a:gd name="connsiteX14" fmla="*/ 17678 w 248207"/>
                <a:gd name="connsiteY14" fmla="*/ 59743 h 535668"/>
                <a:gd name="connsiteX15" fmla="*/ 26049 w 248207"/>
                <a:gd name="connsiteY15" fmla="*/ 23231 h 535668"/>
                <a:gd name="connsiteX16" fmla="*/ 34087 w 248207"/>
                <a:gd name="connsiteY16" fmla="*/ 12734 h 535668"/>
                <a:gd name="connsiteX17" fmla="*/ 26999 w 248207"/>
                <a:gd name="connsiteY17" fmla="*/ 21990 h 535668"/>
                <a:gd name="connsiteX18" fmla="*/ 27232 w 248207"/>
                <a:gd name="connsiteY18" fmla="*/ 21048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2101 w 248207"/>
                <a:gd name="connsiteY26" fmla="*/ 2269 h 535668"/>
                <a:gd name="connsiteX27" fmla="*/ 42716 w 248207"/>
                <a:gd name="connsiteY27" fmla="*/ 2269 h 535668"/>
                <a:gd name="connsiteX28" fmla="*/ 34087 w 248207"/>
                <a:gd name="connsiteY28" fmla="*/ 12734 h 535668"/>
                <a:gd name="connsiteX29" fmla="*/ 44587 w 248207"/>
                <a:gd name="connsiteY29" fmla="*/ 0 h 535668"/>
                <a:gd name="connsiteX30" fmla="*/ 46458 w 248207"/>
                <a:gd name="connsiteY30" fmla="*/ 2269 h 535668"/>
                <a:gd name="connsiteX31" fmla="*/ 42716 w 248207"/>
                <a:gd name="connsiteY31" fmla="*/ 2269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34087 w 248207"/>
                <a:gd name="connsiteY19" fmla="*/ 12734 h 535668"/>
                <a:gd name="connsiteX20" fmla="*/ 26999 w 248207"/>
                <a:gd name="connsiteY20" fmla="*/ 21990 h 535668"/>
                <a:gd name="connsiteX21" fmla="*/ 34087 w 248207"/>
                <a:gd name="connsiteY21" fmla="*/ 12734 h 535668"/>
                <a:gd name="connsiteX22" fmla="*/ 46458 w 248207"/>
                <a:gd name="connsiteY22" fmla="*/ 2269 h 535668"/>
                <a:gd name="connsiteX23" fmla="*/ 206976 w 248207"/>
                <a:gd name="connsiteY23" fmla="*/ 2269 h 535668"/>
                <a:gd name="connsiteX24" fmla="*/ 248207 w 248207"/>
                <a:gd name="connsiteY24" fmla="*/ 268969 h 535668"/>
                <a:gd name="connsiteX25" fmla="*/ 206976 w 248207"/>
                <a:gd name="connsiteY25" fmla="*/ 535668 h 535668"/>
                <a:gd name="connsiteX26" fmla="*/ 44587 w 248207"/>
                <a:gd name="connsiteY26" fmla="*/ 535668 h 535668"/>
                <a:gd name="connsiteX27" fmla="*/ 89174 w 248207"/>
                <a:gd name="connsiteY27" fmla="*/ 267834 h 535668"/>
                <a:gd name="connsiteX28" fmla="*/ 61943 w 248207"/>
                <a:gd name="connsiteY28" fmla="*/ 21048 h 535668"/>
                <a:gd name="connsiteX29" fmla="*/ 46458 w 248207"/>
                <a:gd name="connsiteY29" fmla="*/ 2269 h 535668"/>
                <a:gd name="connsiteX30" fmla="*/ 42101 w 248207"/>
                <a:gd name="connsiteY30" fmla="*/ 2269 h 535668"/>
                <a:gd name="connsiteX31" fmla="*/ 42716 w 248207"/>
                <a:gd name="connsiteY31" fmla="*/ 2269 h 535668"/>
                <a:gd name="connsiteX32" fmla="*/ 34087 w 248207"/>
                <a:gd name="connsiteY32" fmla="*/ 12734 h 535668"/>
                <a:gd name="connsiteX33" fmla="*/ 42101 w 248207"/>
                <a:gd name="connsiteY33" fmla="*/ 2269 h 535668"/>
                <a:gd name="connsiteX34" fmla="*/ 44587 w 248207"/>
                <a:gd name="connsiteY34" fmla="*/ 0 h 535668"/>
                <a:gd name="connsiteX35" fmla="*/ 46458 w 248207"/>
                <a:gd name="connsiteY35" fmla="*/ 2269 h 535668"/>
                <a:gd name="connsiteX36" fmla="*/ 42716 w 248207"/>
                <a:gd name="connsiteY36" fmla="*/ 2269 h 535668"/>
                <a:gd name="connsiteX37" fmla="*/ 44587 w 248207"/>
                <a:gd name="connsiteY37"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6458 w 248207"/>
                <a:gd name="connsiteY26" fmla="*/ 2269 h 535668"/>
                <a:gd name="connsiteX27" fmla="*/ 42101 w 248207"/>
                <a:gd name="connsiteY27" fmla="*/ 2269 h 535668"/>
                <a:gd name="connsiteX28" fmla="*/ 42716 w 248207"/>
                <a:gd name="connsiteY28" fmla="*/ 2269 h 535668"/>
                <a:gd name="connsiteX29" fmla="*/ 34087 w 248207"/>
                <a:gd name="connsiteY29" fmla="*/ 12734 h 535668"/>
                <a:gd name="connsiteX30" fmla="*/ 42101 w 248207"/>
                <a:gd name="connsiteY30" fmla="*/ 2269 h 535668"/>
                <a:gd name="connsiteX31" fmla="*/ 44587 w 248207"/>
                <a:gd name="connsiteY31" fmla="*/ 0 h 535668"/>
                <a:gd name="connsiteX32" fmla="*/ 46458 w 248207"/>
                <a:gd name="connsiteY32" fmla="*/ 2269 h 535668"/>
                <a:gd name="connsiteX33" fmla="*/ 42716 w 248207"/>
                <a:gd name="connsiteY33" fmla="*/ 2269 h 535668"/>
                <a:gd name="connsiteX34" fmla="*/ 44587 w 248207"/>
                <a:gd name="connsiteY34"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049 w 248207"/>
                <a:gd name="connsiteY15" fmla="*/ 23231 h 535668"/>
                <a:gd name="connsiteX16" fmla="*/ 17678 w 248207"/>
                <a:gd name="connsiteY16" fmla="*/ 59743 h 535668"/>
                <a:gd name="connsiteX17" fmla="*/ 26049 w 248207"/>
                <a:gd name="connsiteY17" fmla="*/ 23231 h 535668"/>
                <a:gd name="connsiteX18" fmla="*/ 46458 w 248207"/>
                <a:gd name="connsiteY18" fmla="*/ 2269 h 535668"/>
                <a:gd name="connsiteX19" fmla="*/ 206976 w 248207"/>
                <a:gd name="connsiteY19" fmla="*/ 2269 h 535668"/>
                <a:gd name="connsiteX20" fmla="*/ 248207 w 248207"/>
                <a:gd name="connsiteY20" fmla="*/ 268969 h 535668"/>
                <a:gd name="connsiteX21" fmla="*/ 206976 w 248207"/>
                <a:gd name="connsiteY21" fmla="*/ 535668 h 535668"/>
                <a:gd name="connsiteX22" fmla="*/ 44587 w 248207"/>
                <a:gd name="connsiteY22" fmla="*/ 535668 h 535668"/>
                <a:gd name="connsiteX23" fmla="*/ 89174 w 248207"/>
                <a:gd name="connsiteY23" fmla="*/ 267834 h 535668"/>
                <a:gd name="connsiteX24" fmla="*/ 61943 w 248207"/>
                <a:gd name="connsiteY24" fmla="*/ 21048 h 535668"/>
                <a:gd name="connsiteX25" fmla="*/ 46458 w 248207"/>
                <a:gd name="connsiteY25" fmla="*/ 2269 h 535668"/>
                <a:gd name="connsiteX26" fmla="*/ 42101 w 248207"/>
                <a:gd name="connsiteY26" fmla="*/ 2269 h 535668"/>
                <a:gd name="connsiteX27" fmla="*/ 42716 w 248207"/>
                <a:gd name="connsiteY27" fmla="*/ 2269 h 535668"/>
                <a:gd name="connsiteX28" fmla="*/ 34087 w 248207"/>
                <a:gd name="connsiteY28" fmla="*/ 12734 h 535668"/>
                <a:gd name="connsiteX29" fmla="*/ 42101 w 248207"/>
                <a:gd name="connsiteY29" fmla="*/ 2269 h 535668"/>
                <a:gd name="connsiteX30" fmla="*/ 44587 w 248207"/>
                <a:gd name="connsiteY30" fmla="*/ 0 h 535668"/>
                <a:gd name="connsiteX31" fmla="*/ 46458 w 248207"/>
                <a:gd name="connsiteY31" fmla="*/ 2269 h 535668"/>
                <a:gd name="connsiteX32" fmla="*/ 42716 w 248207"/>
                <a:gd name="connsiteY32" fmla="*/ 2269 h 535668"/>
                <a:gd name="connsiteX33" fmla="*/ 44587 w 248207"/>
                <a:gd name="connsiteY33"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46458 w 248207"/>
                <a:gd name="connsiteY15" fmla="*/ 2269 h 535668"/>
                <a:gd name="connsiteX16" fmla="*/ 206976 w 248207"/>
                <a:gd name="connsiteY16" fmla="*/ 2269 h 535668"/>
                <a:gd name="connsiteX17" fmla="*/ 248207 w 248207"/>
                <a:gd name="connsiteY17" fmla="*/ 268969 h 535668"/>
                <a:gd name="connsiteX18" fmla="*/ 206976 w 248207"/>
                <a:gd name="connsiteY18" fmla="*/ 535668 h 535668"/>
                <a:gd name="connsiteX19" fmla="*/ 44587 w 248207"/>
                <a:gd name="connsiteY19" fmla="*/ 535668 h 535668"/>
                <a:gd name="connsiteX20" fmla="*/ 89174 w 248207"/>
                <a:gd name="connsiteY20" fmla="*/ 267834 h 535668"/>
                <a:gd name="connsiteX21" fmla="*/ 61943 w 248207"/>
                <a:gd name="connsiteY21" fmla="*/ 21048 h 535668"/>
                <a:gd name="connsiteX22" fmla="*/ 46458 w 248207"/>
                <a:gd name="connsiteY22" fmla="*/ 2269 h 535668"/>
                <a:gd name="connsiteX23" fmla="*/ 42101 w 248207"/>
                <a:gd name="connsiteY23" fmla="*/ 2269 h 535668"/>
                <a:gd name="connsiteX24" fmla="*/ 42716 w 248207"/>
                <a:gd name="connsiteY24" fmla="*/ 2269 h 535668"/>
                <a:gd name="connsiteX25" fmla="*/ 34087 w 248207"/>
                <a:gd name="connsiteY25" fmla="*/ 12734 h 535668"/>
                <a:gd name="connsiteX26" fmla="*/ 42101 w 248207"/>
                <a:gd name="connsiteY26" fmla="*/ 2269 h 535668"/>
                <a:gd name="connsiteX27" fmla="*/ 44587 w 248207"/>
                <a:gd name="connsiteY27" fmla="*/ 0 h 535668"/>
                <a:gd name="connsiteX28" fmla="*/ 46458 w 248207"/>
                <a:gd name="connsiteY28" fmla="*/ 2269 h 535668"/>
                <a:gd name="connsiteX29" fmla="*/ 42716 w 248207"/>
                <a:gd name="connsiteY29" fmla="*/ 2269 h 535668"/>
                <a:gd name="connsiteX30" fmla="*/ 44587 w 248207"/>
                <a:gd name="connsiteY30" fmla="*/ 0 h 535668"/>
                <a:gd name="connsiteX0" fmla="*/ 10096 w 247337"/>
                <a:gd name="connsiteY0" fmla="*/ 438573 h 535668"/>
                <a:gd name="connsiteX1" fmla="*/ 12189 w 247337"/>
                <a:gd name="connsiteY1" fmla="*/ 457222 h 535668"/>
                <a:gd name="connsiteX2" fmla="*/ 43717 w 247337"/>
                <a:gd name="connsiteY2" fmla="*/ 535668 h 535668"/>
                <a:gd name="connsiteX3" fmla="*/ 41231 w 247337"/>
                <a:gd name="connsiteY3" fmla="*/ 535668 h 535668"/>
                <a:gd name="connsiteX4" fmla="*/ 12073 w 247337"/>
                <a:gd name="connsiteY4" fmla="*/ 457545 h 535668"/>
                <a:gd name="connsiteX5" fmla="*/ 10096 w 247337"/>
                <a:gd name="connsiteY5" fmla="*/ 438573 h 535668"/>
                <a:gd name="connsiteX6" fmla="*/ 16808 w 247337"/>
                <a:gd name="connsiteY6" fmla="*/ 59743 h 535668"/>
                <a:gd name="connsiteX7" fmla="*/ 12073 w 247337"/>
                <a:gd name="connsiteY7" fmla="*/ 80392 h 535668"/>
                <a:gd name="connsiteX8" fmla="*/ 0 w 247337"/>
                <a:gd name="connsiteY8" fmla="*/ 268969 h 535668"/>
                <a:gd name="connsiteX9" fmla="*/ 3239 w 247337"/>
                <a:gd name="connsiteY9" fmla="*/ 372771 h 535668"/>
                <a:gd name="connsiteX10" fmla="*/ 10096 w 247337"/>
                <a:gd name="connsiteY10" fmla="*/ 438573 h 535668"/>
                <a:gd name="connsiteX11" fmla="*/ 2634 w 247337"/>
                <a:gd name="connsiteY11" fmla="*/ 372087 h 535668"/>
                <a:gd name="connsiteX12" fmla="*/ 12189 w 247337"/>
                <a:gd name="connsiteY12" fmla="*/ 78447 h 535668"/>
                <a:gd name="connsiteX13" fmla="*/ 16808 w 247337"/>
                <a:gd name="connsiteY13" fmla="*/ 59743 h 535668"/>
                <a:gd name="connsiteX14" fmla="*/ 45588 w 247337"/>
                <a:gd name="connsiteY14" fmla="*/ 2269 h 535668"/>
                <a:gd name="connsiteX15" fmla="*/ 206106 w 247337"/>
                <a:gd name="connsiteY15" fmla="*/ 2269 h 535668"/>
                <a:gd name="connsiteX16" fmla="*/ 247337 w 247337"/>
                <a:gd name="connsiteY16" fmla="*/ 268969 h 535668"/>
                <a:gd name="connsiteX17" fmla="*/ 206106 w 247337"/>
                <a:gd name="connsiteY17" fmla="*/ 535668 h 535668"/>
                <a:gd name="connsiteX18" fmla="*/ 43717 w 247337"/>
                <a:gd name="connsiteY18" fmla="*/ 535668 h 535668"/>
                <a:gd name="connsiteX19" fmla="*/ 88304 w 247337"/>
                <a:gd name="connsiteY19" fmla="*/ 267834 h 535668"/>
                <a:gd name="connsiteX20" fmla="*/ 61073 w 247337"/>
                <a:gd name="connsiteY20" fmla="*/ 21048 h 535668"/>
                <a:gd name="connsiteX21" fmla="*/ 45588 w 247337"/>
                <a:gd name="connsiteY21" fmla="*/ 2269 h 535668"/>
                <a:gd name="connsiteX22" fmla="*/ 41231 w 247337"/>
                <a:gd name="connsiteY22" fmla="*/ 2269 h 535668"/>
                <a:gd name="connsiteX23" fmla="*/ 41846 w 247337"/>
                <a:gd name="connsiteY23" fmla="*/ 2269 h 535668"/>
                <a:gd name="connsiteX24" fmla="*/ 33217 w 247337"/>
                <a:gd name="connsiteY24" fmla="*/ 12734 h 535668"/>
                <a:gd name="connsiteX25" fmla="*/ 41231 w 247337"/>
                <a:gd name="connsiteY25" fmla="*/ 2269 h 535668"/>
                <a:gd name="connsiteX26" fmla="*/ 43717 w 247337"/>
                <a:gd name="connsiteY26" fmla="*/ 0 h 535668"/>
                <a:gd name="connsiteX27" fmla="*/ 45588 w 247337"/>
                <a:gd name="connsiteY27" fmla="*/ 2269 h 535668"/>
                <a:gd name="connsiteX28" fmla="*/ 41846 w 247337"/>
                <a:gd name="connsiteY28" fmla="*/ 2269 h 535668"/>
                <a:gd name="connsiteX29" fmla="*/ 43717 w 247337"/>
                <a:gd name="connsiteY29" fmla="*/ 0 h 535668"/>
                <a:gd name="connsiteX0" fmla="*/ 7462 w 244703"/>
                <a:gd name="connsiteY0" fmla="*/ 438573 h 535668"/>
                <a:gd name="connsiteX1" fmla="*/ 9555 w 244703"/>
                <a:gd name="connsiteY1" fmla="*/ 457222 h 535668"/>
                <a:gd name="connsiteX2" fmla="*/ 41083 w 244703"/>
                <a:gd name="connsiteY2" fmla="*/ 535668 h 535668"/>
                <a:gd name="connsiteX3" fmla="*/ 38597 w 244703"/>
                <a:gd name="connsiteY3" fmla="*/ 535668 h 535668"/>
                <a:gd name="connsiteX4" fmla="*/ 9439 w 244703"/>
                <a:gd name="connsiteY4" fmla="*/ 457545 h 535668"/>
                <a:gd name="connsiteX5" fmla="*/ 7462 w 244703"/>
                <a:gd name="connsiteY5" fmla="*/ 438573 h 535668"/>
                <a:gd name="connsiteX6" fmla="*/ 14174 w 244703"/>
                <a:gd name="connsiteY6" fmla="*/ 59743 h 535668"/>
                <a:gd name="connsiteX7" fmla="*/ 9439 w 244703"/>
                <a:gd name="connsiteY7" fmla="*/ 80392 h 535668"/>
                <a:gd name="connsiteX8" fmla="*/ 605 w 244703"/>
                <a:gd name="connsiteY8" fmla="*/ 372771 h 535668"/>
                <a:gd name="connsiteX9" fmla="*/ 7462 w 244703"/>
                <a:gd name="connsiteY9" fmla="*/ 438573 h 535668"/>
                <a:gd name="connsiteX10" fmla="*/ 0 w 244703"/>
                <a:gd name="connsiteY10" fmla="*/ 372087 h 535668"/>
                <a:gd name="connsiteX11" fmla="*/ 9555 w 244703"/>
                <a:gd name="connsiteY11" fmla="*/ 78447 h 535668"/>
                <a:gd name="connsiteX12" fmla="*/ 14174 w 244703"/>
                <a:gd name="connsiteY12" fmla="*/ 59743 h 535668"/>
                <a:gd name="connsiteX13" fmla="*/ 42954 w 244703"/>
                <a:gd name="connsiteY13" fmla="*/ 2269 h 535668"/>
                <a:gd name="connsiteX14" fmla="*/ 203472 w 244703"/>
                <a:gd name="connsiteY14" fmla="*/ 2269 h 535668"/>
                <a:gd name="connsiteX15" fmla="*/ 244703 w 244703"/>
                <a:gd name="connsiteY15" fmla="*/ 268969 h 535668"/>
                <a:gd name="connsiteX16" fmla="*/ 203472 w 244703"/>
                <a:gd name="connsiteY16" fmla="*/ 535668 h 535668"/>
                <a:gd name="connsiteX17" fmla="*/ 41083 w 244703"/>
                <a:gd name="connsiteY17" fmla="*/ 535668 h 535668"/>
                <a:gd name="connsiteX18" fmla="*/ 85670 w 244703"/>
                <a:gd name="connsiteY18" fmla="*/ 267834 h 535668"/>
                <a:gd name="connsiteX19" fmla="*/ 58439 w 244703"/>
                <a:gd name="connsiteY19" fmla="*/ 21048 h 535668"/>
                <a:gd name="connsiteX20" fmla="*/ 42954 w 244703"/>
                <a:gd name="connsiteY20" fmla="*/ 2269 h 535668"/>
                <a:gd name="connsiteX21" fmla="*/ 38597 w 244703"/>
                <a:gd name="connsiteY21" fmla="*/ 2269 h 535668"/>
                <a:gd name="connsiteX22" fmla="*/ 39212 w 244703"/>
                <a:gd name="connsiteY22" fmla="*/ 2269 h 535668"/>
                <a:gd name="connsiteX23" fmla="*/ 30583 w 244703"/>
                <a:gd name="connsiteY23" fmla="*/ 12734 h 535668"/>
                <a:gd name="connsiteX24" fmla="*/ 38597 w 244703"/>
                <a:gd name="connsiteY24" fmla="*/ 2269 h 535668"/>
                <a:gd name="connsiteX25" fmla="*/ 41083 w 244703"/>
                <a:gd name="connsiteY25" fmla="*/ 0 h 535668"/>
                <a:gd name="connsiteX26" fmla="*/ 42954 w 244703"/>
                <a:gd name="connsiteY26" fmla="*/ 2269 h 535668"/>
                <a:gd name="connsiteX27" fmla="*/ 39212 w 244703"/>
                <a:gd name="connsiteY27" fmla="*/ 2269 h 535668"/>
                <a:gd name="connsiteX28" fmla="*/ 41083 w 244703"/>
                <a:gd name="connsiteY28"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13569 w 244098"/>
                <a:gd name="connsiteY6" fmla="*/ 59743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13569 w 244098"/>
                <a:gd name="connsiteY11" fmla="*/ 59743 h 535668"/>
                <a:gd name="connsiteX12" fmla="*/ 42349 w 244098"/>
                <a:gd name="connsiteY12" fmla="*/ 2269 h 535668"/>
                <a:gd name="connsiteX13" fmla="*/ 202867 w 244098"/>
                <a:gd name="connsiteY13" fmla="*/ 2269 h 535668"/>
                <a:gd name="connsiteX14" fmla="*/ 244098 w 244098"/>
                <a:gd name="connsiteY14" fmla="*/ 268969 h 535668"/>
                <a:gd name="connsiteX15" fmla="*/ 202867 w 244098"/>
                <a:gd name="connsiteY15" fmla="*/ 535668 h 535668"/>
                <a:gd name="connsiteX16" fmla="*/ 40478 w 244098"/>
                <a:gd name="connsiteY16" fmla="*/ 535668 h 535668"/>
                <a:gd name="connsiteX17" fmla="*/ 85065 w 244098"/>
                <a:gd name="connsiteY17" fmla="*/ 267834 h 535668"/>
                <a:gd name="connsiteX18" fmla="*/ 57834 w 244098"/>
                <a:gd name="connsiteY18" fmla="*/ 21048 h 535668"/>
                <a:gd name="connsiteX19" fmla="*/ 42349 w 244098"/>
                <a:gd name="connsiteY19" fmla="*/ 2269 h 535668"/>
                <a:gd name="connsiteX20" fmla="*/ 37992 w 244098"/>
                <a:gd name="connsiteY20" fmla="*/ 2269 h 535668"/>
                <a:gd name="connsiteX21" fmla="*/ 38607 w 244098"/>
                <a:gd name="connsiteY21" fmla="*/ 2269 h 535668"/>
                <a:gd name="connsiteX22" fmla="*/ 29978 w 244098"/>
                <a:gd name="connsiteY22" fmla="*/ 12734 h 535668"/>
                <a:gd name="connsiteX23" fmla="*/ 37992 w 244098"/>
                <a:gd name="connsiteY23" fmla="*/ 2269 h 535668"/>
                <a:gd name="connsiteX24" fmla="*/ 40478 w 244098"/>
                <a:gd name="connsiteY24" fmla="*/ 0 h 535668"/>
                <a:gd name="connsiteX25" fmla="*/ 42349 w 244098"/>
                <a:gd name="connsiteY25" fmla="*/ 2269 h 535668"/>
                <a:gd name="connsiteX26" fmla="*/ 38607 w 244098"/>
                <a:gd name="connsiteY26" fmla="*/ 2269 h 535668"/>
                <a:gd name="connsiteX27" fmla="*/ 40478 w 244098"/>
                <a:gd name="connsiteY27"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8950 w 244098"/>
                <a:gd name="connsiteY6" fmla="*/ 78447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42349 w 244098"/>
                <a:gd name="connsiteY11" fmla="*/ 2269 h 535668"/>
                <a:gd name="connsiteX12" fmla="*/ 202867 w 244098"/>
                <a:gd name="connsiteY12" fmla="*/ 2269 h 535668"/>
                <a:gd name="connsiteX13" fmla="*/ 244098 w 244098"/>
                <a:gd name="connsiteY13" fmla="*/ 268969 h 535668"/>
                <a:gd name="connsiteX14" fmla="*/ 202867 w 244098"/>
                <a:gd name="connsiteY14" fmla="*/ 535668 h 535668"/>
                <a:gd name="connsiteX15" fmla="*/ 40478 w 244098"/>
                <a:gd name="connsiteY15" fmla="*/ 535668 h 535668"/>
                <a:gd name="connsiteX16" fmla="*/ 85065 w 244098"/>
                <a:gd name="connsiteY16" fmla="*/ 267834 h 535668"/>
                <a:gd name="connsiteX17" fmla="*/ 57834 w 244098"/>
                <a:gd name="connsiteY17" fmla="*/ 21048 h 535668"/>
                <a:gd name="connsiteX18" fmla="*/ 42349 w 244098"/>
                <a:gd name="connsiteY18" fmla="*/ 2269 h 535668"/>
                <a:gd name="connsiteX19" fmla="*/ 37992 w 244098"/>
                <a:gd name="connsiteY19" fmla="*/ 2269 h 535668"/>
                <a:gd name="connsiteX20" fmla="*/ 38607 w 244098"/>
                <a:gd name="connsiteY20" fmla="*/ 2269 h 535668"/>
                <a:gd name="connsiteX21" fmla="*/ 29978 w 244098"/>
                <a:gd name="connsiteY21" fmla="*/ 12734 h 535668"/>
                <a:gd name="connsiteX22" fmla="*/ 37992 w 244098"/>
                <a:gd name="connsiteY22" fmla="*/ 2269 h 535668"/>
                <a:gd name="connsiteX23" fmla="*/ 40478 w 244098"/>
                <a:gd name="connsiteY23" fmla="*/ 0 h 535668"/>
                <a:gd name="connsiteX24" fmla="*/ 42349 w 244098"/>
                <a:gd name="connsiteY24" fmla="*/ 2269 h 535668"/>
                <a:gd name="connsiteX25" fmla="*/ 38607 w 244098"/>
                <a:gd name="connsiteY25" fmla="*/ 2269 h 535668"/>
                <a:gd name="connsiteX26" fmla="*/ 40478 w 244098"/>
                <a:gd name="connsiteY26"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8834 w 244098"/>
                <a:gd name="connsiteY7" fmla="*/ 80392 h 535668"/>
                <a:gd name="connsiteX8" fmla="*/ 0 w 244098"/>
                <a:gd name="connsiteY8" fmla="*/ 372771 h 535668"/>
                <a:gd name="connsiteX9" fmla="*/ 6857 w 244098"/>
                <a:gd name="connsiteY9" fmla="*/ 438573 h 535668"/>
                <a:gd name="connsiteX10" fmla="*/ 42349 w 244098"/>
                <a:gd name="connsiteY10" fmla="*/ 2269 h 535668"/>
                <a:gd name="connsiteX11" fmla="*/ 202867 w 244098"/>
                <a:gd name="connsiteY11" fmla="*/ 2269 h 535668"/>
                <a:gd name="connsiteX12" fmla="*/ 244098 w 244098"/>
                <a:gd name="connsiteY12" fmla="*/ 268969 h 535668"/>
                <a:gd name="connsiteX13" fmla="*/ 202867 w 244098"/>
                <a:gd name="connsiteY13" fmla="*/ 535668 h 535668"/>
                <a:gd name="connsiteX14" fmla="*/ 40478 w 244098"/>
                <a:gd name="connsiteY14" fmla="*/ 535668 h 535668"/>
                <a:gd name="connsiteX15" fmla="*/ 85065 w 244098"/>
                <a:gd name="connsiteY15" fmla="*/ 267834 h 535668"/>
                <a:gd name="connsiteX16" fmla="*/ 57834 w 244098"/>
                <a:gd name="connsiteY16" fmla="*/ 21048 h 535668"/>
                <a:gd name="connsiteX17" fmla="*/ 42349 w 244098"/>
                <a:gd name="connsiteY17" fmla="*/ 2269 h 535668"/>
                <a:gd name="connsiteX18" fmla="*/ 37992 w 244098"/>
                <a:gd name="connsiteY18" fmla="*/ 2269 h 535668"/>
                <a:gd name="connsiteX19" fmla="*/ 38607 w 244098"/>
                <a:gd name="connsiteY19" fmla="*/ 2269 h 535668"/>
                <a:gd name="connsiteX20" fmla="*/ 29978 w 244098"/>
                <a:gd name="connsiteY20" fmla="*/ 12734 h 535668"/>
                <a:gd name="connsiteX21" fmla="*/ 37992 w 244098"/>
                <a:gd name="connsiteY21" fmla="*/ 2269 h 535668"/>
                <a:gd name="connsiteX22" fmla="*/ 40478 w 244098"/>
                <a:gd name="connsiteY22" fmla="*/ 0 h 535668"/>
                <a:gd name="connsiteX23" fmla="*/ 42349 w 244098"/>
                <a:gd name="connsiteY23" fmla="*/ 2269 h 535668"/>
                <a:gd name="connsiteX24" fmla="*/ 38607 w 244098"/>
                <a:gd name="connsiteY24" fmla="*/ 2269 h 535668"/>
                <a:gd name="connsiteX25" fmla="*/ 40478 w 244098"/>
                <a:gd name="connsiteY25"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29978 w 244098"/>
                <a:gd name="connsiteY19" fmla="*/ 12734 h 535668"/>
                <a:gd name="connsiteX20" fmla="*/ 37992 w 244098"/>
                <a:gd name="connsiteY20" fmla="*/ 2269 h 535668"/>
                <a:gd name="connsiteX21" fmla="*/ 40478 w 244098"/>
                <a:gd name="connsiteY21" fmla="*/ 0 h 535668"/>
                <a:gd name="connsiteX22" fmla="*/ 42349 w 244098"/>
                <a:gd name="connsiteY22" fmla="*/ 2269 h 535668"/>
                <a:gd name="connsiteX23" fmla="*/ 38607 w 244098"/>
                <a:gd name="connsiteY23" fmla="*/ 2269 h 535668"/>
                <a:gd name="connsiteX24" fmla="*/ 40478 w 244098"/>
                <a:gd name="connsiteY24"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37992 w 244098"/>
                <a:gd name="connsiteY19" fmla="*/ 2269 h 535668"/>
                <a:gd name="connsiteX20" fmla="*/ 40478 w 244098"/>
                <a:gd name="connsiteY20" fmla="*/ 0 h 535668"/>
                <a:gd name="connsiteX21" fmla="*/ 42349 w 244098"/>
                <a:gd name="connsiteY21" fmla="*/ 2269 h 535668"/>
                <a:gd name="connsiteX22" fmla="*/ 38607 w 244098"/>
                <a:gd name="connsiteY22" fmla="*/ 2269 h 535668"/>
                <a:gd name="connsiteX23" fmla="*/ 40478 w 244098"/>
                <a:gd name="connsiteY23" fmla="*/ 0 h 535668"/>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20" fmla="*/ 38607 w 244098"/>
                <a:gd name="connsiteY20" fmla="*/ 0 h 533399"/>
                <a:gd name="connsiteX21" fmla="*/ 42349 w 244098"/>
                <a:gd name="connsiteY21" fmla="*/ 0 h 533399"/>
                <a:gd name="connsiteX22" fmla="*/ 38607 w 244098"/>
                <a:gd name="connsiteY22"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0" fmla="*/ 0 w 237241"/>
                <a:gd name="connsiteY0" fmla="*/ 436304 h 533399"/>
                <a:gd name="connsiteX1" fmla="*/ 2093 w 237241"/>
                <a:gd name="connsiteY1" fmla="*/ 454953 h 533399"/>
                <a:gd name="connsiteX2" fmla="*/ 33621 w 237241"/>
                <a:gd name="connsiteY2" fmla="*/ 533399 h 533399"/>
                <a:gd name="connsiteX3" fmla="*/ 31135 w 237241"/>
                <a:gd name="connsiteY3" fmla="*/ 533399 h 533399"/>
                <a:gd name="connsiteX4" fmla="*/ 1977 w 237241"/>
                <a:gd name="connsiteY4" fmla="*/ 455276 h 533399"/>
                <a:gd name="connsiteX5" fmla="*/ 0 w 237241"/>
                <a:gd name="connsiteY5" fmla="*/ 436304 h 533399"/>
                <a:gd name="connsiteX6" fmla="*/ 35492 w 237241"/>
                <a:gd name="connsiteY6" fmla="*/ 0 h 533399"/>
                <a:gd name="connsiteX7" fmla="*/ 196010 w 237241"/>
                <a:gd name="connsiteY7" fmla="*/ 0 h 533399"/>
                <a:gd name="connsiteX8" fmla="*/ 237241 w 237241"/>
                <a:gd name="connsiteY8" fmla="*/ 266700 h 533399"/>
                <a:gd name="connsiteX9" fmla="*/ 196010 w 237241"/>
                <a:gd name="connsiteY9" fmla="*/ 533399 h 533399"/>
                <a:gd name="connsiteX10" fmla="*/ 33621 w 237241"/>
                <a:gd name="connsiteY10" fmla="*/ 533399 h 533399"/>
                <a:gd name="connsiteX11" fmla="*/ 78208 w 237241"/>
                <a:gd name="connsiteY11" fmla="*/ 265565 h 533399"/>
                <a:gd name="connsiteX12" fmla="*/ 50977 w 237241"/>
                <a:gd name="connsiteY12" fmla="*/ 18779 h 533399"/>
                <a:gd name="connsiteX13" fmla="*/ 35492 w 237241"/>
                <a:gd name="connsiteY13" fmla="*/ 0 h 533399"/>
                <a:gd name="connsiteX0" fmla="*/ 0 w 235264"/>
                <a:gd name="connsiteY0" fmla="*/ 455276 h 533399"/>
                <a:gd name="connsiteX1" fmla="*/ 116 w 235264"/>
                <a:gd name="connsiteY1" fmla="*/ 454953 h 533399"/>
                <a:gd name="connsiteX2" fmla="*/ 31644 w 235264"/>
                <a:gd name="connsiteY2" fmla="*/ 533399 h 533399"/>
                <a:gd name="connsiteX3" fmla="*/ 29158 w 235264"/>
                <a:gd name="connsiteY3" fmla="*/ 533399 h 533399"/>
                <a:gd name="connsiteX4" fmla="*/ 0 w 235264"/>
                <a:gd name="connsiteY4" fmla="*/ 455276 h 533399"/>
                <a:gd name="connsiteX5" fmla="*/ 33515 w 235264"/>
                <a:gd name="connsiteY5" fmla="*/ 0 h 533399"/>
                <a:gd name="connsiteX6" fmla="*/ 194033 w 235264"/>
                <a:gd name="connsiteY6" fmla="*/ 0 h 533399"/>
                <a:gd name="connsiteX7" fmla="*/ 235264 w 235264"/>
                <a:gd name="connsiteY7" fmla="*/ 266700 h 533399"/>
                <a:gd name="connsiteX8" fmla="*/ 194033 w 235264"/>
                <a:gd name="connsiteY8" fmla="*/ 533399 h 533399"/>
                <a:gd name="connsiteX9" fmla="*/ 31644 w 235264"/>
                <a:gd name="connsiteY9" fmla="*/ 533399 h 533399"/>
                <a:gd name="connsiteX10" fmla="*/ 76231 w 235264"/>
                <a:gd name="connsiteY10" fmla="*/ 265565 h 533399"/>
                <a:gd name="connsiteX11" fmla="*/ 49000 w 235264"/>
                <a:gd name="connsiteY11" fmla="*/ 18779 h 533399"/>
                <a:gd name="connsiteX12" fmla="*/ 33515 w 235264"/>
                <a:gd name="connsiteY12" fmla="*/ 0 h 533399"/>
                <a:gd name="connsiteX0" fmla="*/ 29048 w 235154"/>
                <a:gd name="connsiteY0" fmla="*/ 533399 h 533399"/>
                <a:gd name="connsiteX1" fmla="*/ 6 w 235154"/>
                <a:gd name="connsiteY1" fmla="*/ 454953 h 533399"/>
                <a:gd name="connsiteX2" fmla="*/ 31534 w 235154"/>
                <a:gd name="connsiteY2" fmla="*/ 533399 h 533399"/>
                <a:gd name="connsiteX3" fmla="*/ 29048 w 235154"/>
                <a:gd name="connsiteY3" fmla="*/ 533399 h 533399"/>
                <a:gd name="connsiteX4" fmla="*/ 33405 w 235154"/>
                <a:gd name="connsiteY4" fmla="*/ 0 h 533399"/>
                <a:gd name="connsiteX5" fmla="*/ 193923 w 235154"/>
                <a:gd name="connsiteY5" fmla="*/ 0 h 533399"/>
                <a:gd name="connsiteX6" fmla="*/ 235154 w 235154"/>
                <a:gd name="connsiteY6" fmla="*/ 266700 h 533399"/>
                <a:gd name="connsiteX7" fmla="*/ 193923 w 235154"/>
                <a:gd name="connsiteY7" fmla="*/ 533399 h 533399"/>
                <a:gd name="connsiteX8" fmla="*/ 31534 w 235154"/>
                <a:gd name="connsiteY8" fmla="*/ 533399 h 533399"/>
                <a:gd name="connsiteX9" fmla="*/ 76121 w 235154"/>
                <a:gd name="connsiteY9" fmla="*/ 265565 h 533399"/>
                <a:gd name="connsiteX10" fmla="*/ 48890 w 235154"/>
                <a:gd name="connsiteY10" fmla="*/ 18779 h 533399"/>
                <a:gd name="connsiteX11" fmla="*/ 33405 w 235154"/>
                <a:gd name="connsiteY11" fmla="*/ 0 h 533399"/>
                <a:gd name="connsiteX0" fmla="*/ 0 w 206106"/>
                <a:gd name="connsiteY0" fmla="*/ 533399 h 533399"/>
                <a:gd name="connsiteX1" fmla="*/ 2486 w 206106"/>
                <a:gd name="connsiteY1" fmla="*/ 533399 h 533399"/>
                <a:gd name="connsiteX2" fmla="*/ 0 w 206106"/>
                <a:gd name="connsiteY2" fmla="*/ 533399 h 533399"/>
                <a:gd name="connsiteX3" fmla="*/ 4357 w 206106"/>
                <a:gd name="connsiteY3" fmla="*/ 0 h 533399"/>
                <a:gd name="connsiteX4" fmla="*/ 164875 w 206106"/>
                <a:gd name="connsiteY4" fmla="*/ 0 h 533399"/>
                <a:gd name="connsiteX5" fmla="*/ 206106 w 206106"/>
                <a:gd name="connsiteY5" fmla="*/ 266700 h 533399"/>
                <a:gd name="connsiteX6" fmla="*/ 164875 w 206106"/>
                <a:gd name="connsiteY6" fmla="*/ 533399 h 533399"/>
                <a:gd name="connsiteX7" fmla="*/ 2486 w 206106"/>
                <a:gd name="connsiteY7" fmla="*/ 533399 h 533399"/>
                <a:gd name="connsiteX8" fmla="*/ 47073 w 206106"/>
                <a:gd name="connsiteY8" fmla="*/ 265565 h 533399"/>
                <a:gd name="connsiteX9" fmla="*/ 19842 w 206106"/>
                <a:gd name="connsiteY9" fmla="*/ 18779 h 533399"/>
                <a:gd name="connsiteX10" fmla="*/ 4357 w 206106"/>
                <a:gd name="connsiteY10" fmla="*/ 0 h 533399"/>
                <a:gd name="connsiteX0" fmla="*/ 0 w 214703"/>
                <a:gd name="connsiteY0" fmla="*/ 514325 h 533399"/>
                <a:gd name="connsiteX1" fmla="*/ 11083 w 214703"/>
                <a:gd name="connsiteY1" fmla="*/ 533399 h 533399"/>
                <a:gd name="connsiteX2" fmla="*/ 0 w 214703"/>
                <a:gd name="connsiteY2" fmla="*/ 514325 h 533399"/>
                <a:gd name="connsiteX3" fmla="*/ 12954 w 214703"/>
                <a:gd name="connsiteY3" fmla="*/ 0 h 533399"/>
                <a:gd name="connsiteX4" fmla="*/ 173472 w 214703"/>
                <a:gd name="connsiteY4" fmla="*/ 0 h 533399"/>
                <a:gd name="connsiteX5" fmla="*/ 214703 w 214703"/>
                <a:gd name="connsiteY5" fmla="*/ 266700 h 533399"/>
                <a:gd name="connsiteX6" fmla="*/ 173472 w 214703"/>
                <a:gd name="connsiteY6" fmla="*/ 533399 h 533399"/>
                <a:gd name="connsiteX7" fmla="*/ 11083 w 214703"/>
                <a:gd name="connsiteY7" fmla="*/ 533399 h 533399"/>
                <a:gd name="connsiteX8" fmla="*/ 55670 w 214703"/>
                <a:gd name="connsiteY8" fmla="*/ 265565 h 533399"/>
                <a:gd name="connsiteX9" fmla="*/ 28439 w 214703"/>
                <a:gd name="connsiteY9" fmla="*/ 18779 h 533399"/>
                <a:gd name="connsiteX10" fmla="*/ 12954 w 214703"/>
                <a:gd name="connsiteY10" fmla="*/ 0 h 533399"/>
                <a:gd name="connsiteX0" fmla="*/ 1871 w 203620"/>
                <a:gd name="connsiteY0" fmla="*/ 0 h 533399"/>
                <a:gd name="connsiteX1" fmla="*/ 162389 w 203620"/>
                <a:gd name="connsiteY1" fmla="*/ 0 h 533399"/>
                <a:gd name="connsiteX2" fmla="*/ 203620 w 203620"/>
                <a:gd name="connsiteY2" fmla="*/ 266700 h 533399"/>
                <a:gd name="connsiteX3" fmla="*/ 162389 w 203620"/>
                <a:gd name="connsiteY3" fmla="*/ 533399 h 533399"/>
                <a:gd name="connsiteX4" fmla="*/ 0 w 203620"/>
                <a:gd name="connsiteY4" fmla="*/ 533399 h 533399"/>
                <a:gd name="connsiteX5" fmla="*/ 44587 w 203620"/>
                <a:gd name="connsiteY5" fmla="*/ 265565 h 533399"/>
                <a:gd name="connsiteX6" fmla="*/ 17356 w 203620"/>
                <a:gd name="connsiteY6" fmla="*/ 18779 h 533399"/>
                <a:gd name="connsiteX7" fmla="*/ 1871 w 203620"/>
                <a:gd name="connsiteY7" fmla="*/ 0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20" h="533399">
                  <a:moveTo>
                    <a:pt x="1871" y="0"/>
                  </a:moveTo>
                  <a:lnTo>
                    <a:pt x="162389" y="0"/>
                  </a:lnTo>
                  <a:cubicBezTo>
                    <a:pt x="185169" y="0"/>
                    <a:pt x="203620" y="119428"/>
                    <a:pt x="203620" y="266700"/>
                  </a:cubicBezTo>
                  <a:cubicBezTo>
                    <a:pt x="203620" y="413971"/>
                    <a:pt x="185169" y="533399"/>
                    <a:pt x="162389" y="533399"/>
                  </a:cubicBezTo>
                  <a:lnTo>
                    <a:pt x="0" y="533399"/>
                  </a:lnTo>
                  <a:cubicBezTo>
                    <a:pt x="24625" y="533399"/>
                    <a:pt x="44587" y="413486"/>
                    <a:pt x="44587" y="265565"/>
                  </a:cubicBezTo>
                  <a:cubicBezTo>
                    <a:pt x="44587" y="154625"/>
                    <a:pt x="33359" y="59438"/>
                    <a:pt x="17356" y="18779"/>
                  </a:cubicBezTo>
                  <a:lnTo>
                    <a:pt x="1871"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5C0FF49C-E825-4EC5-8A2E-ABF0F4221E0D}"/>
                </a:ext>
              </a:extLst>
            </p:cNvPr>
            <p:cNvSpPr/>
            <p:nvPr/>
          </p:nvSpPr>
          <p:spPr>
            <a:xfrm>
              <a:off x="6705600" y="4772085"/>
              <a:ext cx="134779" cy="7984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 name="FW-Rules">
            <a:extLst>
              <a:ext uri="{FF2B5EF4-FFF2-40B4-BE49-F238E27FC236}">
                <a16:creationId xmlns:a16="http://schemas.microsoft.com/office/drawing/2014/main" id="{34BFAEDF-4948-4D90-AB13-73C8DFF8C28E}"/>
              </a:ext>
            </a:extLst>
          </p:cNvPr>
          <p:cNvGrpSpPr/>
          <p:nvPr/>
        </p:nvGrpSpPr>
        <p:grpSpPr>
          <a:xfrm>
            <a:off x="6525618" y="4717770"/>
            <a:ext cx="1091276" cy="797365"/>
            <a:chOff x="345233" y="4421462"/>
            <a:chExt cx="5303520" cy="1184815"/>
          </a:xfrm>
          <a:effectLst>
            <a:outerShdw blurRad="88900" dist="38100" dir="2700000" algn="tl" rotWithShape="0">
              <a:prstClr val="black">
                <a:alpha val="28000"/>
              </a:prstClr>
            </a:outerShdw>
          </a:effectLst>
        </p:grpSpPr>
        <p:sp>
          <p:nvSpPr>
            <p:cNvPr id="195" name="Rounded Rectangle 10">
              <a:extLst>
                <a:ext uri="{FF2B5EF4-FFF2-40B4-BE49-F238E27FC236}">
                  <a16:creationId xmlns:a16="http://schemas.microsoft.com/office/drawing/2014/main" id="{3DB49BAD-B384-4F18-B7B1-82F3682FE64A}"/>
                </a:ext>
              </a:extLst>
            </p:cNvPr>
            <p:cNvSpPr/>
            <p:nvPr/>
          </p:nvSpPr>
          <p:spPr>
            <a:xfrm>
              <a:off x="345233" y="4421462"/>
              <a:ext cx="5303520" cy="1184815"/>
            </a:xfrm>
            <a:prstGeom prst="roundRect">
              <a:avLst>
                <a:gd name="adj" fmla="val 0"/>
              </a:avLst>
            </a:prstGeom>
            <a:solidFill>
              <a:srgbClr val="1592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36576"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100" b="1" dirty="0">
                  <a:solidFill>
                    <a:schemeClr val="bg1"/>
                  </a:solidFill>
                </a:rPr>
                <a:t>Rules</a:t>
              </a:r>
            </a:p>
          </p:txBody>
        </p:sp>
        <p:sp>
          <p:nvSpPr>
            <p:cNvPr id="196" name="Rectangle 195">
              <a:extLst>
                <a:ext uri="{FF2B5EF4-FFF2-40B4-BE49-F238E27FC236}">
                  <a16:creationId xmlns:a16="http://schemas.microsoft.com/office/drawing/2014/main" id="{0751CA9C-4128-42D5-A8A6-7B6EA2AE9351}"/>
                </a:ext>
              </a:extLst>
            </p:cNvPr>
            <p:cNvSpPr/>
            <p:nvPr/>
          </p:nvSpPr>
          <p:spPr>
            <a:xfrm>
              <a:off x="345233" y="4727137"/>
              <a:ext cx="5303520" cy="87913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l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p>
          </p:txBody>
        </p:sp>
      </p:grpSp>
      <p:sp>
        <p:nvSpPr>
          <p:cNvPr id="197" name="TextBox 196">
            <a:extLst>
              <a:ext uri="{FF2B5EF4-FFF2-40B4-BE49-F238E27FC236}">
                <a16:creationId xmlns:a16="http://schemas.microsoft.com/office/drawing/2014/main" id="{BCEC4374-86F1-4E2F-B5FB-5F5A217DC6B8}"/>
              </a:ext>
            </a:extLst>
          </p:cNvPr>
          <p:cNvSpPr txBox="1"/>
          <p:nvPr/>
        </p:nvSpPr>
        <p:spPr>
          <a:xfrm>
            <a:off x="6519246" y="5095355"/>
            <a:ext cx="945199" cy="276999"/>
          </a:xfrm>
          <a:prstGeom prst="rect">
            <a:avLst/>
          </a:prstGeom>
          <a:noFill/>
        </p:spPr>
        <p:txBody>
          <a:bodyPr wrap="square" rtlCol="0">
            <a:spAutoFit/>
          </a:bodyPr>
          <a:lstStyle/>
          <a:p>
            <a:r>
              <a:rPr lang="en-US" sz="1200" dirty="0">
                <a:solidFill>
                  <a:schemeClr val="bg1"/>
                </a:solidFill>
              </a:rPr>
              <a:t>IP: 5.5.1.2</a:t>
            </a:r>
          </a:p>
        </p:txBody>
      </p:sp>
    </p:spTree>
    <p:custDataLst>
      <p:tags r:id="rId1"/>
    </p:custDataLst>
    <p:extLst>
      <p:ext uri="{BB962C8B-B14F-4D97-AF65-F5344CB8AC3E}">
        <p14:creationId xmlns:p14="http://schemas.microsoft.com/office/powerpoint/2010/main" val="2489441372"/>
      </p:ext>
    </p:extLst>
  </p:cSld>
  <p:clrMapOvr>
    <a:masterClrMapping/>
  </p:clrMapOvr>
  <mc:AlternateContent xmlns:mc="http://schemas.openxmlformats.org/markup-compatibility/2006" xmlns:p14="http://schemas.microsoft.com/office/powerpoint/2010/main">
    <mc:Choice Requires="p14">
      <p:transition spd="med" p14:dur="700" advTm="28817">
        <p:fade/>
      </p:transition>
    </mc:Choice>
    <mc:Fallback xmlns="">
      <p:transition spd="med" advTm="288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dissolve">
                                      <p:cBhvr>
                                        <p:cTn id="7" dur="500"/>
                                        <p:tgtEl>
                                          <p:spTgt spid="303"/>
                                        </p:tgtEl>
                                      </p:cBhvr>
                                    </p:animEffect>
                                  </p:childTnLst>
                                </p:cTn>
                              </p:par>
                              <p:par>
                                <p:cTn id="8" presetID="12" presetClass="entr" presetSubtype="4"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 calcmode="lin" valueType="num">
                                      <p:cBhvr additive="base">
                                        <p:cTn id="10" dur="500"/>
                                        <p:tgtEl>
                                          <p:spTgt spid="304"/>
                                        </p:tgtEl>
                                        <p:attrNameLst>
                                          <p:attrName>ppt_y</p:attrName>
                                        </p:attrNameLst>
                                      </p:cBhvr>
                                      <p:tavLst>
                                        <p:tav tm="0">
                                          <p:val>
                                            <p:strVal val="#ppt_y+#ppt_h*1.125000"/>
                                          </p:val>
                                        </p:tav>
                                        <p:tav tm="100000">
                                          <p:val>
                                            <p:strVal val="#ppt_y"/>
                                          </p:val>
                                        </p:tav>
                                      </p:tavLst>
                                    </p:anim>
                                    <p:animEffect transition="in" filter="wipe(up)">
                                      <p:cBhvr>
                                        <p:cTn id="11" dur="500"/>
                                        <p:tgtEl>
                                          <p:spTgt spid="304"/>
                                        </p:tgtEl>
                                      </p:cBhvr>
                                    </p:animEffect>
                                  </p:childTnLst>
                                </p:cTn>
                              </p:par>
                              <p:par>
                                <p:cTn id="12" presetID="10" presetClass="entr" presetSubtype="0" fill="hold" nodeType="withEffect">
                                  <p:stCondLst>
                                    <p:cond delay="0"/>
                                  </p:stCondLst>
                                  <p:childTnLst>
                                    <p:set>
                                      <p:cBhvr>
                                        <p:cTn id="13" dur="1" fill="hold">
                                          <p:stCondLst>
                                            <p:cond delay="0"/>
                                          </p:stCondLst>
                                        </p:cTn>
                                        <p:tgtEl>
                                          <p:spTgt spid="291"/>
                                        </p:tgtEl>
                                        <p:attrNameLst>
                                          <p:attrName>style.visibility</p:attrName>
                                        </p:attrNameLst>
                                      </p:cBhvr>
                                      <p:to>
                                        <p:strVal val="visible"/>
                                      </p:to>
                                    </p:set>
                                    <p:animEffect transition="in" filter="fade">
                                      <p:cBhvr>
                                        <p:cTn id="14" dur="500"/>
                                        <p:tgtEl>
                                          <p:spTgt spid="291"/>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449"/>
                                        </p:tgtEl>
                                        <p:attrNameLst>
                                          <p:attrName>style.visibility</p:attrName>
                                        </p:attrNameLst>
                                      </p:cBhvr>
                                      <p:to>
                                        <p:strVal val="visible"/>
                                      </p:to>
                                    </p:set>
                                    <p:animEffect transition="in" filter="fade">
                                      <p:cBhvr>
                                        <p:cTn id="18" dur="500"/>
                                        <p:tgtEl>
                                          <p:spTgt spid="44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84"/>
                                        </p:tgtEl>
                                        <p:attrNameLst>
                                          <p:attrName>style.visibility</p:attrName>
                                        </p:attrNameLst>
                                      </p:cBhvr>
                                      <p:to>
                                        <p:strVal val="visible"/>
                                      </p:to>
                                    </p:set>
                                    <p:animEffect transition="in" filter="wipe(up)">
                                      <p:cBhvr>
                                        <p:cTn id="23" dur="500"/>
                                        <p:tgtEl>
                                          <p:spTgt spid="18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4"/>
                                        </p:tgtEl>
                                        <p:attrNameLst>
                                          <p:attrName>style.visibility</p:attrName>
                                        </p:attrNameLst>
                                      </p:cBhvr>
                                      <p:to>
                                        <p:strVal val="visible"/>
                                      </p:to>
                                    </p:set>
                                    <p:animEffect transition="in" filter="fade">
                                      <p:cBhvr>
                                        <p:cTn id="28" dur="500"/>
                                        <p:tgtEl>
                                          <p:spTgt spid="194"/>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97"/>
                                        </p:tgtEl>
                                        <p:attrNameLst>
                                          <p:attrName>style.visibility</p:attrName>
                                        </p:attrNameLst>
                                      </p:cBhvr>
                                      <p:to>
                                        <p:strVal val="visible"/>
                                      </p:to>
                                    </p:set>
                                    <p:animEffect transition="in" filter="wipe(left)">
                                      <p:cBhvr>
                                        <p:cTn id="32" dur="500"/>
                                        <p:tgtEl>
                                          <p:spTgt spid="197"/>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305"/>
                                        </p:tgtEl>
                                        <p:attrNameLst>
                                          <p:attrName>style.visibility</p:attrName>
                                        </p:attrNameLst>
                                      </p:cBhvr>
                                      <p:to>
                                        <p:strVal val="visible"/>
                                      </p:to>
                                    </p:set>
                                    <p:anim calcmode="lin" valueType="num">
                                      <p:cBhvr additive="base">
                                        <p:cTn id="37" dur="500"/>
                                        <p:tgtEl>
                                          <p:spTgt spid="305"/>
                                        </p:tgtEl>
                                        <p:attrNameLst>
                                          <p:attrName>ppt_y</p:attrName>
                                        </p:attrNameLst>
                                      </p:cBhvr>
                                      <p:tavLst>
                                        <p:tav tm="0">
                                          <p:val>
                                            <p:strVal val="#ppt_y+#ppt_h*1.125000"/>
                                          </p:val>
                                        </p:tav>
                                        <p:tav tm="100000">
                                          <p:val>
                                            <p:strVal val="#ppt_y"/>
                                          </p:val>
                                        </p:tav>
                                      </p:tavLst>
                                    </p:anim>
                                    <p:animEffect transition="in" filter="wipe(up)">
                                      <p:cBhvr>
                                        <p:cTn id="38" dur="500"/>
                                        <p:tgtEl>
                                          <p:spTgt spid="30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87"/>
                                        </p:tgtEl>
                                        <p:attrNameLst>
                                          <p:attrName>style.visibility</p:attrName>
                                        </p:attrNameLst>
                                      </p:cBhvr>
                                      <p:to>
                                        <p:strVal val="visible"/>
                                      </p:to>
                                    </p:set>
                                    <p:animEffect transition="in" filter="wipe(up)">
                                      <p:cBhvr>
                                        <p:cTn id="43" dur="500"/>
                                        <p:tgtEl>
                                          <p:spTgt spid="187"/>
                                        </p:tgtEl>
                                      </p:cBhvr>
                                    </p:animEffect>
                                  </p:childTnLst>
                                </p:cTn>
                              </p:par>
                            </p:childTnLst>
                          </p:cTn>
                        </p:par>
                        <p:par>
                          <p:cTn id="44" fill="hold">
                            <p:stCondLst>
                              <p:cond delay="1000"/>
                            </p:stCondLst>
                            <p:childTnLst>
                              <p:par>
                                <p:cTn id="45" presetID="12" presetClass="entr" presetSubtype="8" fill="hold" nodeType="afterEffect">
                                  <p:stCondLst>
                                    <p:cond delay="0"/>
                                  </p:stCondLst>
                                  <p:childTnLst>
                                    <p:set>
                                      <p:cBhvr>
                                        <p:cTn id="46" dur="1" fill="hold">
                                          <p:stCondLst>
                                            <p:cond delay="0"/>
                                          </p:stCondLst>
                                        </p:cTn>
                                        <p:tgtEl>
                                          <p:spTgt spid="308"/>
                                        </p:tgtEl>
                                        <p:attrNameLst>
                                          <p:attrName>style.visibility</p:attrName>
                                        </p:attrNameLst>
                                      </p:cBhvr>
                                      <p:to>
                                        <p:strVal val="visible"/>
                                      </p:to>
                                    </p:set>
                                    <p:anim calcmode="lin" valueType="num">
                                      <p:cBhvr additive="base">
                                        <p:cTn id="47" dur="500"/>
                                        <p:tgtEl>
                                          <p:spTgt spid="308"/>
                                        </p:tgtEl>
                                        <p:attrNameLst>
                                          <p:attrName>ppt_x</p:attrName>
                                        </p:attrNameLst>
                                      </p:cBhvr>
                                      <p:tavLst>
                                        <p:tav tm="0">
                                          <p:val>
                                            <p:strVal val="#ppt_x-#ppt_w*1.125000"/>
                                          </p:val>
                                        </p:tav>
                                        <p:tav tm="100000">
                                          <p:val>
                                            <p:strVal val="#ppt_x"/>
                                          </p:val>
                                        </p:tav>
                                      </p:tavLst>
                                    </p:anim>
                                    <p:animEffect transition="in" filter="wipe(right)">
                                      <p:cBhvr>
                                        <p:cTn id="48" dur="500"/>
                                        <p:tgtEl>
                                          <p:spTgt spid="30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187"/>
                                        </p:tgtEl>
                                      </p:cBhvr>
                                    </p:animEffect>
                                    <p:set>
                                      <p:cBhvr>
                                        <p:cTn id="53" dur="1" fill="hold">
                                          <p:stCondLst>
                                            <p:cond delay="499"/>
                                          </p:stCondLst>
                                        </p:cTn>
                                        <p:tgtEl>
                                          <p:spTgt spid="187"/>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308"/>
                                        </p:tgtEl>
                                      </p:cBhvr>
                                    </p:animEffect>
                                    <p:set>
                                      <p:cBhvr>
                                        <p:cTn id="56" dur="1" fill="hold">
                                          <p:stCondLst>
                                            <p:cond delay="499"/>
                                          </p:stCondLst>
                                        </p:cTn>
                                        <p:tgtEl>
                                          <p:spTgt spid="30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09"/>
                                        </p:tgtEl>
                                        <p:attrNameLst>
                                          <p:attrName>style.visibility</p:attrName>
                                        </p:attrNameLst>
                                      </p:cBhvr>
                                      <p:to>
                                        <p:strVal val="visible"/>
                                      </p:to>
                                    </p:set>
                                    <p:animEffect transition="in" filter="wipe(left)">
                                      <p:cBhvr>
                                        <p:cTn id="61"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animBg="1"/>
      <p:bldP spid="303" grpId="0" animBg="1"/>
      <p:bldP spid="19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CEE1735-C02B-49D8-BE4D-576635A24C61}"/>
              </a:ext>
            </a:extLst>
          </p:cNvPr>
          <p:cNvSpPr/>
          <p:nvPr/>
        </p:nvSpPr>
        <p:spPr>
          <a:xfrm>
            <a:off x="3963826" y="2059796"/>
            <a:ext cx="4288253" cy="4288253"/>
          </a:xfrm>
          <a:prstGeom prst="ellipse">
            <a:avLst/>
          </a:prstGeom>
          <a:noFill/>
          <a:ln w="38100">
            <a:solidFill>
              <a:srgbClr val="58F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eople_11" title="Icon of two people with a chat bubble">
            <a:extLst>
              <a:ext uri="{FF2B5EF4-FFF2-40B4-BE49-F238E27FC236}">
                <a16:creationId xmlns:a16="http://schemas.microsoft.com/office/drawing/2014/main" id="{405D3CB7-781B-4010-A86D-6114661FF160}"/>
              </a:ext>
            </a:extLst>
          </p:cNvPr>
          <p:cNvSpPr>
            <a:spLocks noChangeAspect="1" noEditPoints="1"/>
          </p:cNvSpPr>
          <p:nvPr/>
        </p:nvSpPr>
        <p:spPr bwMode="auto">
          <a:xfrm>
            <a:off x="7653753" y="3943849"/>
            <a:ext cx="476093" cy="457200"/>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2" name="tool" title="Icon of a skrewdriver and wrench">
            <a:extLst>
              <a:ext uri="{FF2B5EF4-FFF2-40B4-BE49-F238E27FC236}">
                <a16:creationId xmlns:a16="http://schemas.microsoft.com/office/drawing/2014/main" id="{143D1B48-1E0F-48F2-A5DC-1FE80B5D1822}"/>
              </a:ext>
            </a:extLst>
          </p:cNvPr>
          <p:cNvSpPr>
            <a:spLocks noChangeAspect="1" noEditPoints="1"/>
          </p:cNvSpPr>
          <p:nvPr/>
        </p:nvSpPr>
        <p:spPr bwMode="auto">
          <a:xfrm>
            <a:off x="7215221" y="5318123"/>
            <a:ext cx="330718" cy="46585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3" name="gear" title="Icon of a gear surrounded by a circle with lines of varying length">
            <a:extLst>
              <a:ext uri="{FF2B5EF4-FFF2-40B4-BE49-F238E27FC236}">
                <a16:creationId xmlns:a16="http://schemas.microsoft.com/office/drawing/2014/main" id="{2B807338-D762-4CC9-9AA0-8E2F03E0503D}"/>
              </a:ext>
            </a:extLst>
          </p:cNvPr>
          <p:cNvSpPr>
            <a:spLocks noChangeAspect="1" noEditPoints="1"/>
          </p:cNvSpPr>
          <p:nvPr/>
        </p:nvSpPr>
        <p:spPr bwMode="auto">
          <a:xfrm>
            <a:off x="4577168" y="5208407"/>
            <a:ext cx="505601" cy="50341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4" name="box" title="Icon of a box">
            <a:extLst>
              <a:ext uri="{FF2B5EF4-FFF2-40B4-BE49-F238E27FC236}">
                <a16:creationId xmlns:a16="http://schemas.microsoft.com/office/drawing/2014/main" id="{C246A32B-0BB0-4AFB-AC6A-35F216719C8B}"/>
              </a:ext>
            </a:extLst>
          </p:cNvPr>
          <p:cNvSpPr>
            <a:spLocks noChangeAspect="1" noEditPoints="1"/>
          </p:cNvSpPr>
          <p:nvPr/>
        </p:nvSpPr>
        <p:spPr bwMode="auto">
          <a:xfrm>
            <a:off x="4232775" y="4048062"/>
            <a:ext cx="452441" cy="456743"/>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95F06B06-A518-40B7-87E0-628127DBE0AB}"/>
              </a:ext>
            </a:extLst>
          </p:cNvPr>
          <p:cNvSpPr txBox="1"/>
          <p:nvPr/>
        </p:nvSpPr>
        <p:spPr>
          <a:xfrm>
            <a:off x="961049" y="3788809"/>
            <a:ext cx="3271726" cy="935641"/>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Containers</a:t>
            </a:r>
            <a:r>
              <a:rPr lang="en-US" sz="2000" kern="0" dirty="0">
                <a:noFill/>
                <a:latin typeface="Segoe UI Semilight" panose="020B0402040204020203" pitchFamily="34" charset="0"/>
                <a:cs typeface="Segoe UI Semilight" panose="020B0402040204020203" pitchFamily="34" charset="0"/>
              </a:rPr>
              <a:t>.</a:t>
            </a:r>
          </a:p>
          <a:p>
            <a:pPr algn="r" defTabSz="896354">
              <a:spcAft>
                <a:spcPts val="576"/>
              </a:spcAft>
              <a:defRPr/>
            </a:pPr>
            <a:r>
              <a:rPr lang="en-US" sz="1400" dirty="0">
                <a:latin typeface="Segoe UI" panose="020B0502040204020203" pitchFamily="34" charset="0"/>
                <a:cs typeface="Segoe UI" panose="020B0502040204020203" pitchFamily="34" charset="0"/>
              </a:rPr>
              <a:t>Standard deployment format to</a:t>
            </a:r>
            <a:r>
              <a:rPr lang="en-US" sz="1400" dirty="0">
                <a:noFill/>
                <a:latin typeface="Segoe UI" panose="020B0502040204020203" pitchFamily="34" charset="0"/>
                <a:cs typeface="Segoe UI" panose="020B0502040204020203" pitchFamily="34" charset="0"/>
              </a:rPr>
              <a:t>.</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abstract code from underlying</a:t>
            </a:r>
            <a:r>
              <a:rPr lang="en-US" sz="1400" dirty="0">
                <a:noFill/>
                <a:latin typeface="Segoe UI" panose="020B0502040204020203" pitchFamily="34" charset="0"/>
                <a:cs typeface="Segoe UI" panose="020B0502040204020203" pitchFamily="34" charset="0"/>
              </a:rPr>
              <a:t>.</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infrastructure differences</a:t>
            </a:r>
          </a:p>
        </p:txBody>
      </p:sp>
      <p:sp>
        <p:nvSpPr>
          <p:cNvPr id="50" name="TextBox 49">
            <a:extLst>
              <a:ext uri="{FF2B5EF4-FFF2-40B4-BE49-F238E27FC236}">
                <a16:creationId xmlns:a16="http://schemas.microsoft.com/office/drawing/2014/main" id="{42AC56C4-0429-4955-985B-EF06F8D5F893}"/>
              </a:ext>
            </a:extLst>
          </p:cNvPr>
          <p:cNvSpPr txBox="1"/>
          <p:nvPr/>
        </p:nvSpPr>
        <p:spPr>
          <a:xfrm>
            <a:off x="6688643" y="1663078"/>
            <a:ext cx="4036997" cy="7417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Automation</a:t>
            </a:r>
          </a:p>
          <a:p>
            <a:pPr defTabSz="896354">
              <a:spcAft>
                <a:spcPts val="576"/>
              </a:spcAft>
              <a:defRPr/>
            </a:pPr>
            <a:r>
              <a:rPr lang="en-US" sz="1400" dirty="0">
                <a:latin typeface="Segoe UI" panose="020B0502040204020203" pitchFamily="34" charset="0"/>
                <a:cs typeface="Segoe UI" panose="020B0502040204020203" pitchFamily="34" charset="0"/>
              </a:rPr>
              <a:t>    All process, from build, patching, test,</a:t>
            </a:r>
            <a:br>
              <a:rPr lang="en-US" sz="1400" dirty="0">
                <a:latin typeface="Segoe UI" panose="020B0502040204020203" pitchFamily="34" charset="0"/>
                <a:cs typeface="Segoe UI" panose="020B0502040204020203" pitchFamily="34" charset="0"/>
              </a:rPr>
            </a:br>
            <a:r>
              <a:rPr lang="en-US" sz="1400" dirty="0">
                <a:noFill/>
                <a:latin typeface="Segoe UI" panose="020B0502040204020203" pitchFamily="34" charset="0"/>
                <a:cs typeface="Segoe UI" panose="020B0502040204020203" pitchFamily="34" charset="0"/>
              </a:rPr>
              <a:t>.       </a:t>
            </a:r>
            <a:r>
              <a:rPr lang="en-US" sz="1400" dirty="0">
                <a:latin typeface="Segoe UI" panose="020B0502040204020203" pitchFamily="34" charset="0"/>
                <a:cs typeface="Segoe UI" panose="020B0502040204020203" pitchFamily="34" charset="0"/>
              </a:rPr>
              <a:t>     deployment are automated</a:t>
            </a:r>
          </a:p>
        </p:txBody>
      </p:sp>
      <p:sp>
        <p:nvSpPr>
          <p:cNvPr id="52" name="TextBox 51">
            <a:extLst>
              <a:ext uri="{FF2B5EF4-FFF2-40B4-BE49-F238E27FC236}">
                <a16:creationId xmlns:a16="http://schemas.microsoft.com/office/drawing/2014/main" id="{524547B0-2403-4DA3-BBDF-185ABEDC8BE0}"/>
              </a:ext>
            </a:extLst>
          </p:cNvPr>
          <p:cNvSpPr txBox="1"/>
          <p:nvPr/>
        </p:nvSpPr>
        <p:spPr>
          <a:xfrm>
            <a:off x="7924800" y="2654809"/>
            <a:ext cx="3648577" cy="935641"/>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Microservices</a:t>
            </a:r>
          </a:p>
          <a:p>
            <a:pPr algn="l" defTabSz="896354">
              <a:spcAft>
                <a:spcPts val="576"/>
              </a:spcAft>
              <a:defRPr/>
            </a:pPr>
            <a:r>
              <a:rPr lang="en-US" sz="1400" dirty="0">
                <a:latin typeface="Segoe UI" panose="020B0502040204020203" pitchFamily="34" charset="0"/>
                <a:cs typeface="Segoe UI" panose="020B0502040204020203" pitchFamily="34" charset="0"/>
              </a:rPr>
              <a:t>  Loosely coupled services, using fire &amp; forget</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queue processing with apology-based</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transactions</a:t>
            </a:r>
          </a:p>
        </p:txBody>
      </p:sp>
      <p:sp>
        <p:nvSpPr>
          <p:cNvPr id="22" name="TextBox 21">
            <a:extLst>
              <a:ext uri="{FF2B5EF4-FFF2-40B4-BE49-F238E27FC236}">
                <a16:creationId xmlns:a16="http://schemas.microsoft.com/office/drawing/2014/main" id="{CFDC455E-E304-4BA6-9E4D-50FEAB164AC3}"/>
              </a:ext>
            </a:extLst>
          </p:cNvPr>
          <p:cNvSpPr txBox="1"/>
          <p:nvPr/>
        </p:nvSpPr>
        <p:spPr>
          <a:xfrm>
            <a:off x="1947775" y="1663078"/>
            <a:ext cx="3484670"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Infra Deployed Through APIs </a:t>
            </a:r>
            <a:br>
              <a:rPr lang="en-US" sz="2000" kern="0" dirty="0">
                <a:solidFill>
                  <a:srgbClr val="50E6FF"/>
                </a:solidFill>
                <a:latin typeface="Segoe UI Semilight" panose="020B0402040204020203" pitchFamily="34" charset="0"/>
                <a:cs typeface="Segoe UI Semilight" panose="020B0402040204020203" pitchFamily="34" charset="0"/>
              </a:rPr>
            </a:br>
            <a:r>
              <a:rPr lang="en-US" sz="1400" dirty="0">
                <a:latin typeface="Segoe UI" panose="020B0502040204020203" pitchFamily="34" charset="0"/>
                <a:cs typeface="Segoe UI" panose="020B0502040204020203" pitchFamily="34" charset="0"/>
              </a:rPr>
              <a:t>Deployments are software requests,</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not hardware purchase      </a:t>
            </a:r>
            <a:r>
              <a:rPr lang="en-US" sz="1400" dirty="0">
                <a:noFill/>
                <a:latin typeface="Segoe UI" panose="020B0502040204020203" pitchFamily="34" charset="0"/>
                <a:cs typeface="Segoe UI" panose="020B0502040204020203" pitchFamily="34" charset="0"/>
              </a:rPr>
              <a:t>..</a:t>
            </a:r>
          </a:p>
        </p:txBody>
      </p:sp>
      <p:sp>
        <p:nvSpPr>
          <p:cNvPr id="23" name="TextBox 22">
            <a:extLst>
              <a:ext uri="{FF2B5EF4-FFF2-40B4-BE49-F238E27FC236}">
                <a16:creationId xmlns:a16="http://schemas.microsoft.com/office/drawing/2014/main" id="{CAC2A560-9616-47F3-B0E7-AE009F62BC0A}"/>
              </a:ext>
            </a:extLst>
          </p:cNvPr>
          <p:cNvSpPr txBox="1"/>
          <p:nvPr/>
        </p:nvSpPr>
        <p:spPr>
          <a:xfrm>
            <a:off x="304801" y="5318123"/>
            <a:ext cx="4773444" cy="7417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Failure As A Design Principal        </a:t>
            </a:r>
            <a:r>
              <a:rPr lang="en-US" sz="2000" kern="0" dirty="0">
                <a:noFill/>
                <a:latin typeface="Segoe UI Semilight" panose="020B0402040204020203" pitchFamily="34" charset="0"/>
                <a:cs typeface="Segoe UI Semilight" panose="020B0402040204020203" pitchFamily="34" charset="0"/>
              </a:rPr>
              <a:t>.</a:t>
            </a:r>
          </a:p>
          <a:p>
            <a:pPr algn="r" defTabSz="896354">
              <a:spcAft>
                <a:spcPts val="576"/>
              </a:spcAft>
              <a:defRPr/>
            </a:pPr>
            <a:r>
              <a:rPr lang="en-US" sz="1400" dirty="0">
                <a:latin typeface="Segoe UI" panose="020B0502040204020203" pitchFamily="34" charset="0"/>
                <a:cs typeface="Segoe UI" panose="020B0502040204020203" pitchFamily="34" charset="0"/>
              </a:rPr>
              <a:t>Standard deployment format to abstract code  </a:t>
            </a:r>
            <a:r>
              <a:rPr lang="en-US" sz="1400" dirty="0">
                <a:noFill/>
                <a:latin typeface="Segoe UI" panose="020B0502040204020203" pitchFamily="34" charset="0"/>
                <a:cs typeface="Segoe UI" panose="020B0502040204020203" pitchFamily="34" charset="0"/>
              </a:rPr>
              <a:t>   .</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from underlying infrastructure differences</a:t>
            </a:r>
          </a:p>
        </p:txBody>
      </p:sp>
      <p:sp>
        <p:nvSpPr>
          <p:cNvPr id="25" name="TextBox 24">
            <a:extLst>
              <a:ext uri="{FF2B5EF4-FFF2-40B4-BE49-F238E27FC236}">
                <a16:creationId xmlns:a16="http://schemas.microsoft.com/office/drawing/2014/main" id="{0862F505-0F6A-42E3-9BEE-0C3C3620F60F}"/>
              </a:ext>
            </a:extLst>
          </p:cNvPr>
          <p:cNvSpPr txBox="1"/>
          <p:nvPr/>
        </p:nvSpPr>
        <p:spPr>
          <a:xfrm>
            <a:off x="8345354" y="3788809"/>
            <a:ext cx="2637510" cy="741742"/>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OSS</a:t>
            </a:r>
          </a:p>
          <a:p>
            <a:pPr algn="l" defTabSz="896354">
              <a:spcAft>
                <a:spcPts val="576"/>
              </a:spcAft>
              <a:defRPr/>
            </a:pPr>
            <a:r>
              <a:rPr lang="en-US" sz="1400" dirty="0">
                <a:latin typeface="Segoe UI" panose="020B0502040204020203" pitchFamily="34" charset="0"/>
                <a:cs typeface="Segoe UI" panose="020B0502040204020203" pitchFamily="34" charset="0"/>
              </a:rPr>
              <a:t>Embraces community projects to speed development</a:t>
            </a:r>
          </a:p>
        </p:txBody>
      </p:sp>
      <p:sp>
        <p:nvSpPr>
          <p:cNvPr id="27" name="TextBox 26">
            <a:extLst>
              <a:ext uri="{FF2B5EF4-FFF2-40B4-BE49-F238E27FC236}">
                <a16:creationId xmlns:a16="http://schemas.microsoft.com/office/drawing/2014/main" id="{42001A32-C26A-4317-8E8E-5FD35499C5B0}"/>
              </a:ext>
            </a:extLst>
          </p:cNvPr>
          <p:cNvSpPr txBox="1"/>
          <p:nvPr/>
        </p:nvSpPr>
        <p:spPr>
          <a:xfrm>
            <a:off x="642528" y="2654809"/>
            <a:ext cx="4034449" cy="7417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Serverless</a:t>
            </a:r>
          </a:p>
          <a:p>
            <a:pPr algn="r" defTabSz="896354">
              <a:spcAft>
                <a:spcPts val="576"/>
              </a:spcAft>
              <a:defRPr/>
            </a:pPr>
            <a:r>
              <a:rPr lang="en-US" sz="1400" dirty="0">
                <a:latin typeface="Segoe UI" panose="020B0502040204020203" pitchFamily="34" charset="0"/>
                <a:cs typeface="Segoe UI" panose="020B0502040204020203" pitchFamily="34" charset="0"/>
              </a:rPr>
              <a:t>Instancing infrastructure, on-demand, paying   </a:t>
            </a:r>
            <a:r>
              <a:rPr lang="en-US" sz="1400" dirty="0">
                <a:noFill/>
                <a:latin typeface="Segoe UI" panose="020B0502040204020203" pitchFamily="34" charset="0"/>
                <a:cs typeface="Segoe UI" panose="020B0502040204020203" pitchFamily="34" charset="0"/>
              </a:rPr>
              <a:t>.</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for usage over reserved capacity     </a:t>
            </a:r>
            <a:r>
              <a:rPr lang="en-US" sz="1400" dirty="0">
                <a:noFill/>
                <a:latin typeface="Segoe UI" panose="020B0502040204020203" pitchFamily="34" charset="0"/>
                <a:cs typeface="Segoe UI" panose="020B0502040204020203" pitchFamily="34" charset="0"/>
              </a:rPr>
              <a:t>.</a:t>
            </a:r>
          </a:p>
        </p:txBody>
      </p:sp>
      <p:sp>
        <p:nvSpPr>
          <p:cNvPr id="28" name="TextBox 27">
            <a:extLst>
              <a:ext uri="{FF2B5EF4-FFF2-40B4-BE49-F238E27FC236}">
                <a16:creationId xmlns:a16="http://schemas.microsoft.com/office/drawing/2014/main" id="{6ED40039-584A-48AB-ACEA-7DA4B39D3EE5}"/>
              </a:ext>
            </a:extLst>
          </p:cNvPr>
          <p:cNvSpPr txBox="1"/>
          <p:nvPr/>
        </p:nvSpPr>
        <p:spPr>
          <a:xfrm>
            <a:off x="7239000" y="5318123"/>
            <a:ext cx="3648577" cy="935641"/>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           Polyglot</a:t>
            </a:r>
          </a:p>
          <a:p>
            <a:pPr defTabSz="896354">
              <a:spcAft>
                <a:spcPts val="576"/>
              </a:spcAft>
              <a:defRPr/>
            </a:pPr>
            <a:r>
              <a:rPr lang="en-US" sz="1400" dirty="0">
                <a:latin typeface="Segoe UI" panose="020B0502040204020203" pitchFamily="34" charset="0"/>
                <a:cs typeface="Segoe UI" panose="020B0502040204020203" pitchFamily="34" charset="0"/>
              </a:rPr>
              <a:t>          Mixture of languages &amp; runtimes, </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tailored to the development team, </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and/or task being done</a:t>
            </a:r>
          </a:p>
        </p:txBody>
      </p:sp>
      <p:sp>
        <p:nvSpPr>
          <p:cNvPr id="5" name="Title 4">
            <a:extLst>
              <a:ext uri="{FF2B5EF4-FFF2-40B4-BE49-F238E27FC236}">
                <a16:creationId xmlns:a16="http://schemas.microsoft.com/office/drawing/2014/main" id="{134B3105-4523-4C8F-9B83-9E5446326DB2}"/>
              </a:ext>
            </a:extLst>
          </p:cNvPr>
          <p:cNvSpPr>
            <a:spLocks noGrp="1"/>
          </p:cNvSpPr>
          <p:nvPr>
            <p:ph type="title"/>
          </p:nvPr>
        </p:nvSpPr>
        <p:spPr/>
        <p:txBody>
          <a:bodyPr/>
          <a:lstStyle/>
          <a:p>
            <a:r>
              <a:rPr lang="en-US" dirty="0"/>
              <a:t>What Is Cloud Native?</a:t>
            </a:r>
          </a:p>
        </p:txBody>
      </p:sp>
      <p:sp>
        <p:nvSpPr>
          <p:cNvPr id="24" name="Freeform: Shape 185">
            <a:extLst>
              <a:ext uri="{FF2B5EF4-FFF2-40B4-BE49-F238E27FC236}">
                <a16:creationId xmlns:a16="http://schemas.microsoft.com/office/drawing/2014/main" id="{02C0EA1C-C82D-4122-BFDF-85F5C18F3215}"/>
              </a:ext>
            </a:extLst>
          </p:cNvPr>
          <p:cNvSpPr>
            <a:spLocks noChangeAspect="1"/>
          </p:cNvSpPr>
          <p:nvPr/>
        </p:nvSpPr>
        <p:spPr bwMode="auto">
          <a:xfrm flipV="1">
            <a:off x="5660141" y="3911599"/>
            <a:ext cx="871715" cy="48053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08614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63" presetClass="path" presetSubtype="0" decel="100000" fill="hold" grpId="1" nodeType="withEffect">
                                  <p:stCondLst>
                                    <p:cond delay="800"/>
                                  </p:stCondLst>
                                  <p:childTnLst>
                                    <p:animMotion origin="layout" path="M 4.79167E-6 7.40741E-7 L -0.03438 7.40741E-7 " pathEditMode="relative" rAng="0" ptsTypes="AA">
                                      <p:cBhvr>
                                        <p:cTn id="9" dur="1000" spd="-100000" fill="hold"/>
                                        <p:tgtEl>
                                          <p:spTgt spid="50"/>
                                        </p:tgtEl>
                                        <p:attrNameLst>
                                          <p:attrName>ppt_x</p:attrName>
                                          <p:attrName>ppt_y</p:attrName>
                                        </p:attrNameLst>
                                      </p:cBhvr>
                                      <p:rCtr x="-1719" y="0"/>
                                    </p:animMotion>
                                  </p:childTnLst>
                                </p:cTn>
                              </p:par>
                              <p:par>
                                <p:cTn id="10" presetID="10" presetClass="entr" presetSubtype="0" fill="hold" grpId="0" nodeType="withEffect">
                                  <p:stCondLst>
                                    <p:cond delay="80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63" presetClass="path" presetSubtype="0" decel="100000" fill="hold" grpId="1" nodeType="withEffect">
                                  <p:stCondLst>
                                    <p:cond delay="800"/>
                                  </p:stCondLst>
                                  <p:childTnLst>
                                    <p:animMotion origin="layout" path="M 2.70833E-6 4.07407E-6 L -0.03438 4.07407E-6 " pathEditMode="relative" rAng="0" ptsTypes="AA">
                                      <p:cBhvr>
                                        <p:cTn id="14" dur="1000" spd="-100000" fill="hold"/>
                                        <p:tgtEl>
                                          <p:spTgt spid="48"/>
                                        </p:tgtEl>
                                        <p:attrNameLst>
                                          <p:attrName>ppt_x</p:attrName>
                                          <p:attrName>ppt_y</p:attrName>
                                        </p:attrNameLst>
                                      </p:cBhvr>
                                      <p:rCtr x="-1719" y="0"/>
                                    </p:animMotion>
                                  </p:childTnLst>
                                </p:cTn>
                              </p:par>
                              <p:par>
                                <p:cTn id="15" presetID="10" presetClass="entr" presetSubtype="0" fill="hold" grpId="0" nodeType="withEffect">
                                  <p:stCondLst>
                                    <p:cond delay="80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63" presetClass="path" presetSubtype="0" decel="100000" fill="hold" grpId="1" nodeType="withEffect">
                                  <p:stCondLst>
                                    <p:cond delay="800"/>
                                  </p:stCondLst>
                                  <p:childTnLst>
                                    <p:animMotion origin="layout" path="M 4.16667E-6 7.40741E-7 L 0.0375 7.40741E-7 " pathEditMode="relative" rAng="0" ptsTypes="AA">
                                      <p:cBhvr>
                                        <p:cTn id="19" dur="1000" spd="-100000" fill="hold"/>
                                        <p:tgtEl>
                                          <p:spTgt spid="52"/>
                                        </p:tgtEl>
                                        <p:attrNameLst>
                                          <p:attrName>ppt_x</p:attrName>
                                          <p:attrName>ppt_y</p:attrName>
                                        </p:attrNameLst>
                                      </p:cBhvr>
                                      <p:rCtr x="1875" y="0"/>
                                    </p:animMotion>
                                  </p:childTnLst>
                                </p:cTn>
                              </p:par>
                              <p:par>
                                <p:cTn id="20" presetID="53" presetClass="entr" presetSubtype="16" fill="hold" grpId="0" nodeType="withEffect">
                                  <p:stCondLst>
                                    <p:cond delay="800"/>
                                  </p:stCondLst>
                                  <p:childTnLst>
                                    <p:set>
                                      <p:cBhvr>
                                        <p:cTn id="21" dur="1" fill="hold">
                                          <p:stCondLst>
                                            <p:cond delay="0"/>
                                          </p:stCondLst>
                                        </p:cTn>
                                        <p:tgtEl>
                                          <p:spTgt spid="44"/>
                                        </p:tgtEl>
                                        <p:attrNameLst>
                                          <p:attrName>style.visibility</p:attrName>
                                        </p:attrNameLst>
                                      </p:cBhvr>
                                      <p:to>
                                        <p:strVal val="visible"/>
                                      </p:to>
                                    </p:set>
                                    <p:anim calcmode="lin" valueType="num">
                                      <p:cBhvr>
                                        <p:cTn id="22" dur="500" fill="hold"/>
                                        <p:tgtEl>
                                          <p:spTgt spid="44"/>
                                        </p:tgtEl>
                                        <p:attrNameLst>
                                          <p:attrName>ppt_w</p:attrName>
                                        </p:attrNameLst>
                                      </p:cBhvr>
                                      <p:tavLst>
                                        <p:tav tm="0">
                                          <p:val>
                                            <p:fltVal val="0"/>
                                          </p:val>
                                        </p:tav>
                                        <p:tav tm="100000">
                                          <p:val>
                                            <p:strVal val="#ppt_w"/>
                                          </p:val>
                                        </p:tav>
                                      </p:tavLst>
                                    </p:anim>
                                    <p:anim calcmode="lin" valueType="num">
                                      <p:cBhvr>
                                        <p:cTn id="23" dur="500" fill="hold"/>
                                        <p:tgtEl>
                                          <p:spTgt spid="44"/>
                                        </p:tgtEl>
                                        <p:attrNameLst>
                                          <p:attrName>ppt_h</p:attrName>
                                        </p:attrNameLst>
                                      </p:cBhvr>
                                      <p:tavLst>
                                        <p:tav tm="0">
                                          <p:val>
                                            <p:fltVal val="0"/>
                                          </p:val>
                                        </p:tav>
                                        <p:tav tm="100000">
                                          <p:val>
                                            <p:strVal val="#ppt_h"/>
                                          </p:val>
                                        </p:tav>
                                      </p:tavLst>
                                    </p:anim>
                                    <p:animEffect transition="in" filter="fade">
                                      <p:cBhvr>
                                        <p:cTn id="24" dur="500"/>
                                        <p:tgtEl>
                                          <p:spTgt spid="44"/>
                                        </p:tgtEl>
                                      </p:cBhvr>
                                    </p:animEffect>
                                  </p:childTnLst>
                                </p:cTn>
                              </p:par>
                              <p:par>
                                <p:cTn id="25" presetID="53" presetClass="entr" presetSubtype="16" fill="hold" grpId="0" nodeType="withEffect">
                                  <p:stCondLst>
                                    <p:cond delay="800"/>
                                  </p:stCondLst>
                                  <p:childTnLst>
                                    <p:set>
                                      <p:cBhvr>
                                        <p:cTn id="26" dur="1" fill="hold">
                                          <p:stCondLst>
                                            <p:cond delay="0"/>
                                          </p:stCondLst>
                                        </p:cTn>
                                        <p:tgtEl>
                                          <p:spTgt spid="41"/>
                                        </p:tgtEl>
                                        <p:attrNameLst>
                                          <p:attrName>style.visibility</p:attrName>
                                        </p:attrNameLst>
                                      </p:cBhvr>
                                      <p:to>
                                        <p:strVal val="visible"/>
                                      </p:to>
                                    </p:set>
                                    <p:anim calcmode="lin" valueType="num">
                                      <p:cBhvr>
                                        <p:cTn id="27" dur="500" fill="hold"/>
                                        <p:tgtEl>
                                          <p:spTgt spid="41"/>
                                        </p:tgtEl>
                                        <p:attrNameLst>
                                          <p:attrName>ppt_w</p:attrName>
                                        </p:attrNameLst>
                                      </p:cBhvr>
                                      <p:tavLst>
                                        <p:tav tm="0">
                                          <p:val>
                                            <p:fltVal val="0"/>
                                          </p:val>
                                        </p:tav>
                                        <p:tav tm="100000">
                                          <p:val>
                                            <p:strVal val="#ppt_w"/>
                                          </p:val>
                                        </p:tav>
                                      </p:tavLst>
                                    </p:anim>
                                    <p:anim calcmode="lin" valueType="num">
                                      <p:cBhvr>
                                        <p:cTn id="28" dur="500" fill="hold"/>
                                        <p:tgtEl>
                                          <p:spTgt spid="41"/>
                                        </p:tgtEl>
                                        <p:attrNameLst>
                                          <p:attrName>ppt_h</p:attrName>
                                        </p:attrNameLst>
                                      </p:cBhvr>
                                      <p:tavLst>
                                        <p:tav tm="0">
                                          <p:val>
                                            <p:fltVal val="0"/>
                                          </p:val>
                                        </p:tav>
                                        <p:tav tm="100000">
                                          <p:val>
                                            <p:strVal val="#ppt_h"/>
                                          </p:val>
                                        </p:tav>
                                      </p:tavLst>
                                    </p:anim>
                                    <p:animEffect transition="in" filter="fade">
                                      <p:cBhvr>
                                        <p:cTn id="29" dur="500"/>
                                        <p:tgtEl>
                                          <p:spTgt spid="41"/>
                                        </p:tgtEl>
                                      </p:cBhvr>
                                    </p:animEffect>
                                  </p:childTnLst>
                                </p:cTn>
                              </p:par>
                              <p:par>
                                <p:cTn id="30" presetID="53" presetClass="entr" presetSubtype="16" fill="hold" grpId="0" nodeType="withEffect">
                                  <p:stCondLst>
                                    <p:cond delay="80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par>
                                <p:cTn id="35" presetID="53" presetClass="entr" presetSubtype="16" fill="hold" grpId="0" nodeType="withEffect">
                                  <p:stCondLst>
                                    <p:cond delay="80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par>
                                <p:cTn id="40" presetID="53" presetClass="entr" presetSubtype="16" fill="hold" grpId="0" nodeType="withEffect">
                                  <p:stCondLst>
                                    <p:cond delay="800"/>
                                  </p:stCondLst>
                                  <p:childTnLst>
                                    <p:set>
                                      <p:cBhvr>
                                        <p:cTn id="41" dur="1" fill="hold">
                                          <p:stCondLst>
                                            <p:cond delay="0"/>
                                          </p:stCondLst>
                                        </p:cTn>
                                        <p:tgtEl>
                                          <p:spTgt spid="43"/>
                                        </p:tgtEl>
                                        <p:attrNameLst>
                                          <p:attrName>style.visibility</p:attrName>
                                        </p:attrNameLst>
                                      </p:cBhvr>
                                      <p:to>
                                        <p:strVal val="visible"/>
                                      </p:to>
                                    </p:set>
                                    <p:anim calcmode="lin" valueType="num">
                                      <p:cBhvr>
                                        <p:cTn id="42" dur="500" fill="hold"/>
                                        <p:tgtEl>
                                          <p:spTgt spid="43"/>
                                        </p:tgtEl>
                                        <p:attrNameLst>
                                          <p:attrName>ppt_w</p:attrName>
                                        </p:attrNameLst>
                                      </p:cBhvr>
                                      <p:tavLst>
                                        <p:tav tm="0">
                                          <p:val>
                                            <p:fltVal val="0"/>
                                          </p:val>
                                        </p:tav>
                                        <p:tav tm="100000">
                                          <p:val>
                                            <p:strVal val="#ppt_w"/>
                                          </p:val>
                                        </p:tav>
                                      </p:tavLst>
                                    </p:anim>
                                    <p:anim calcmode="lin" valueType="num">
                                      <p:cBhvr>
                                        <p:cTn id="43" dur="500" fill="hold"/>
                                        <p:tgtEl>
                                          <p:spTgt spid="43"/>
                                        </p:tgtEl>
                                        <p:attrNameLst>
                                          <p:attrName>ppt_h</p:attrName>
                                        </p:attrNameLst>
                                      </p:cBhvr>
                                      <p:tavLst>
                                        <p:tav tm="0">
                                          <p:val>
                                            <p:fltVal val="0"/>
                                          </p:val>
                                        </p:tav>
                                        <p:tav tm="100000">
                                          <p:val>
                                            <p:strVal val="#ppt_h"/>
                                          </p:val>
                                        </p:tav>
                                      </p:tavLst>
                                    </p:anim>
                                    <p:animEffect transition="in" filter="fade">
                                      <p:cBhvr>
                                        <p:cTn id="44" dur="500"/>
                                        <p:tgtEl>
                                          <p:spTgt spid="43"/>
                                        </p:tgtEl>
                                      </p:cBhvr>
                                    </p:animEffect>
                                  </p:childTnLst>
                                </p:cTn>
                              </p:par>
                              <p:par>
                                <p:cTn id="45" presetID="10" presetClass="entr" presetSubtype="0" fill="hold" grpId="0" nodeType="withEffect">
                                  <p:stCondLst>
                                    <p:cond delay="8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63" presetClass="path" presetSubtype="0" decel="100000" fill="hold" grpId="1" nodeType="withEffect">
                                  <p:stCondLst>
                                    <p:cond delay="800"/>
                                  </p:stCondLst>
                                  <p:childTnLst>
                                    <p:animMotion origin="layout" path="M -6.25E-7 -2.22222E-6 L 0.0375 -2.22222E-6 " pathEditMode="relative" rAng="0" ptsTypes="AA">
                                      <p:cBhvr>
                                        <p:cTn id="49" dur="1000" spd="-100000" fill="hold"/>
                                        <p:tgtEl>
                                          <p:spTgt spid="22"/>
                                        </p:tgtEl>
                                        <p:attrNameLst>
                                          <p:attrName>ppt_x</p:attrName>
                                          <p:attrName>ppt_y</p:attrName>
                                        </p:attrNameLst>
                                      </p:cBhvr>
                                      <p:rCtr x="1875" y="0"/>
                                    </p:animMotion>
                                  </p:childTnLst>
                                </p:cTn>
                              </p:par>
                              <p:par>
                                <p:cTn id="50" presetID="10" presetClass="entr" presetSubtype="0" fill="hold" grpId="0" nodeType="withEffect">
                                  <p:stCondLst>
                                    <p:cond delay="80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63" presetClass="path" presetSubtype="0" decel="100000" fill="hold" grpId="1" nodeType="withEffect">
                                  <p:stCondLst>
                                    <p:cond delay="800"/>
                                  </p:stCondLst>
                                  <p:childTnLst>
                                    <p:animMotion origin="layout" path="M 2.70833E-6 4.07407E-6 L -0.03438 4.07407E-6 " pathEditMode="relative" rAng="0" ptsTypes="AA">
                                      <p:cBhvr>
                                        <p:cTn id="54" dur="1000" spd="-100000" fill="hold"/>
                                        <p:tgtEl>
                                          <p:spTgt spid="23"/>
                                        </p:tgtEl>
                                        <p:attrNameLst>
                                          <p:attrName>ppt_x</p:attrName>
                                          <p:attrName>ppt_y</p:attrName>
                                        </p:attrNameLst>
                                      </p:cBhvr>
                                      <p:rCtr x="-1719" y="0"/>
                                    </p:animMotion>
                                  </p:childTnLst>
                                </p:cTn>
                              </p:par>
                              <p:par>
                                <p:cTn id="55" presetID="10" presetClass="entr" presetSubtype="0" fill="hold" grpId="0" nodeType="withEffect">
                                  <p:stCondLst>
                                    <p:cond delay="80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63" presetClass="path" presetSubtype="0" decel="100000" fill="hold" grpId="1" nodeType="withEffect">
                                  <p:stCondLst>
                                    <p:cond delay="800"/>
                                  </p:stCondLst>
                                  <p:childTnLst>
                                    <p:animMotion origin="layout" path="M 4.16667E-6 7.40741E-7 L 0.0375 7.40741E-7 " pathEditMode="relative" rAng="0" ptsTypes="AA">
                                      <p:cBhvr>
                                        <p:cTn id="59" dur="1000" spd="-100000" fill="hold"/>
                                        <p:tgtEl>
                                          <p:spTgt spid="25"/>
                                        </p:tgtEl>
                                        <p:attrNameLst>
                                          <p:attrName>ppt_x</p:attrName>
                                          <p:attrName>ppt_y</p:attrName>
                                        </p:attrNameLst>
                                      </p:cBhvr>
                                      <p:rCtr x="1875" y="0"/>
                                    </p:animMotion>
                                  </p:childTnLst>
                                </p:cTn>
                              </p:par>
                              <p:par>
                                <p:cTn id="60" presetID="10" presetClass="entr" presetSubtype="0" fill="hold" grpId="0" nodeType="withEffect">
                                  <p:stCondLst>
                                    <p:cond delay="8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63" presetClass="path" presetSubtype="0" decel="100000" fill="hold" grpId="1" nodeType="withEffect">
                                  <p:stCondLst>
                                    <p:cond delay="800"/>
                                  </p:stCondLst>
                                  <p:childTnLst>
                                    <p:animMotion origin="layout" path="M 2.70833E-6 4.07407E-6 L -0.03438 4.07407E-6 " pathEditMode="relative" rAng="0" ptsTypes="AA">
                                      <p:cBhvr>
                                        <p:cTn id="64" dur="1000" spd="-100000" fill="hold"/>
                                        <p:tgtEl>
                                          <p:spTgt spid="27"/>
                                        </p:tgtEl>
                                        <p:attrNameLst>
                                          <p:attrName>ppt_x</p:attrName>
                                          <p:attrName>ppt_y</p:attrName>
                                        </p:attrNameLst>
                                      </p:cBhvr>
                                      <p:rCtr x="-1719" y="0"/>
                                    </p:animMotion>
                                  </p:childTnLst>
                                </p:cTn>
                              </p:par>
                              <p:par>
                                <p:cTn id="65" presetID="10" presetClass="entr" presetSubtype="0" fill="hold" grpId="0" nodeType="withEffect">
                                  <p:stCondLst>
                                    <p:cond delay="80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63" presetClass="path" presetSubtype="0" decel="100000" fill="hold" grpId="1" nodeType="withEffect">
                                  <p:stCondLst>
                                    <p:cond delay="800"/>
                                  </p:stCondLst>
                                  <p:childTnLst>
                                    <p:animMotion origin="layout" path="M -6.25E-7 -2.22222E-6 L 0.0375 -2.22222E-6 " pathEditMode="relative" rAng="0" ptsTypes="AA">
                                      <p:cBhvr>
                                        <p:cTn id="69" dur="1000" spd="-100000" fill="hold"/>
                                        <p:tgtEl>
                                          <p:spTgt spid="28"/>
                                        </p:tgtEl>
                                        <p:attrNameLst>
                                          <p:attrName>ppt_x</p:attrName>
                                          <p:attrName>ppt_y</p:attrName>
                                        </p:attrNameLst>
                                      </p:cBhvr>
                                      <p:rCtr x="187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8" grpId="0"/>
      <p:bldP spid="48" grpId="1"/>
      <p:bldP spid="50" grpId="0"/>
      <p:bldP spid="50" grpId="1"/>
      <p:bldP spid="52" grpId="0"/>
      <p:bldP spid="52" grpId="1"/>
      <p:bldP spid="22" grpId="0"/>
      <p:bldP spid="22" grpId="1"/>
      <p:bldP spid="23" grpId="0"/>
      <p:bldP spid="23" grpId="1"/>
      <p:bldP spid="25" grpId="0"/>
      <p:bldP spid="25" grpId="1"/>
      <p:bldP spid="27" grpId="0"/>
      <p:bldP spid="27" grpId="1"/>
      <p:bldP spid="28" grpId="0"/>
      <p:bldP spid="28" grpId="1"/>
      <p:bldP spid="2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DevACR">
            <a:extLst>
              <a:ext uri="{FF2B5EF4-FFF2-40B4-BE49-F238E27FC236}">
                <a16:creationId xmlns:a16="http://schemas.microsoft.com/office/drawing/2014/main" id="{CBDE21B2-BD6D-4995-A7B0-46FEE2889873}"/>
              </a:ext>
            </a:extLst>
          </p:cNvPr>
          <p:cNvGrpSpPr/>
          <p:nvPr/>
        </p:nvGrpSpPr>
        <p:grpSpPr>
          <a:xfrm>
            <a:off x="4554617" y="5104366"/>
            <a:ext cx="2448285" cy="1448834"/>
            <a:chOff x="4554617" y="5232106"/>
            <a:chExt cx="2448285" cy="1448834"/>
          </a:xfrm>
        </p:grpSpPr>
        <p:sp>
          <p:nvSpPr>
            <p:cNvPr id="240" name="ACR Env">
              <a:extLst>
                <a:ext uri="{FF2B5EF4-FFF2-40B4-BE49-F238E27FC236}">
                  <a16:creationId xmlns:a16="http://schemas.microsoft.com/office/drawing/2014/main" id="{287524CE-D682-48D6-88F3-B0B1122FB29F}"/>
                </a:ext>
              </a:extLst>
            </p:cNvPr>
            <p:cNvSpPr/>
            <p:nvPr/>
          </p:nvSpPr>
          <p:spPr>
            <a:xfrm>
              <a:off x="4554617" y="5232106"/>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t" anchorCtr="0" forceAA="0" compatLnSpc="1">
              <a:prstTxWarp prst="textNoShape">
                <a:avLst/>
              </a:prstTxWarp>
              <a:noAutofit/>
            </a:bodyPr>
            <a:lstStyle/>
            <a:p>
              <a:pPr algn="ctr" defTabSz="878201">
                <a:defRPr/>
              </a:pPr>
              <a:r>
                <a:rPr lang="en-US" sz="1075" kern="0" dirty="0">
                  <a:solidFill>
                    <a:schemeClr val="bg1"/>
                  </a:solidFill>
                  <a:latin typeface="Calibri" panose="020F0502020204030204"/>
                </a:rPr>
                <a:t>Dev Registry</a:t>
              </a:r>
            </a:p>
          </p:txBody>
        </p:sp>
        <p:sp>
          <p:nvSpPr>
            <p:cNvPr id="241" name="Rectangle 240">
              <a:extLst>
                <a:ext uri="{FF2B5EF4-FFF2-40B4-BE49-F238E27FC236}">
                  <a16:creationId xmlns:a16="http://schemas.microsoft.com/office/drawing/2014/main" id="{495712E2-4875-494B-AE44-4426C722FC51}"/>
                </a:ext>
              </a:extLst>
            </p:cNvPr>
            <p:cNvSpPr/>
            <p:nvPr/>
          </p:nvSpPr>
          <p:spPr>
            <a:xfrm>
              <a:off x="5497220" y="6068432"/>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nvGrpSpPr>
            <p:cNvPr id="244" name="Container">
              <a:extLst>
                <a:ext uri="{FF2B5EF4-FFF2-40B4-BE49-F238E27FC236}">
                  <a16:creationId xmlns:a16="http://schemas.microsoft.com/office/drawing/2014/main" id="{0D7DE206-0C81-4996-BD54-90C301EA0B1D}"/>
                </a:ext>
              </a:extLst>
            </p:cNvPr>
            <p:cNvGrpSpPr/>
            <p:nvPr/>
          </p:nvGrpSpPr>
          <p:grpSpPr>
            <a:xfrm>
              <a:off x="4725678" y="5897328"/>
              <a:ext cx="275193" cy="183947"/>
              <a:chOff x="-2998296" y="4774637"/>
              <a:chExt cx="2042042" cy="1364963"/>
            </a:xfrm>
          </p:grpSpPr>
          <p:sp>
            <p:nvSpPr>
              <p:cNvPr id="245" name="Freeform: Shape 244">
                <a:extLst>
                  <a:ext uri="{FF2B5EF4-FFF2-40B4-BE49-F238E27FC236}">
                    <a16:creationId xmlns:a16="http://schemas.microsoft.com/office/drawing/2014/main" id="{1432939D-EE74-486E-B9EC-278F4D245691}"/>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CC6DF7C-414E-467C-AFAC-749EC271FFA3}"/>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2572CF1B-622F-4EF8-8B58-F6E54DF53C33}"/>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F0769E13-991F-4EBE-8039-B8EBC3855DC2}"/>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03EEE1F1-1603-446A-AE3C-88A3074CF056}"/>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9D97DB14-424A-494E-9046-FFC0D7E92FD3}"/>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DF0451D8-B9DD-4E63-AD95-ECEDF9F8BA2B}"/>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E53FD81-0035-4F93-A8D7-AAB7EF3D64E8}"/>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091F13B6-F7D7-4309-9B8E-10CAE0F92A27}"/>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pic>
          <p:nvPicPr>
            <p:cNvPr id="254" name="Duffle">
              <a:extLst>
                <a:ext uri="{FF2B5EF4-FFF2-40B4-BE49-F238E27FC236}">
                  <a16:creationId xmlns:a16="http://schemas.microsoft.com/office/drawing/2014/main" id="{FF0760BD-1471-4B98-84A8-F7B559AE2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684279" y="5860155"/>
              <a:ext cx="297295" cy="248486"/>
            </a:xfrm>
            <a:prstGeom prst="rect">
              <a:avLst/>
            </a:prstGeom>
            <a:noFill/>
            <a:extLst>
              <a:ext uri="{909E8E84-426E-40DD-AFC4-6F175D3DCCD1}">
                <a14:hiddenFill xmlns:a14="http://schemas.microsoft.com/office/drawing/2010/main">
                  <a:solidFill>
                    <a:srgbClr val="FFFFFF"/>
                  </a:solidFill>
                </a14:hiddenFill>
              </a:ext>
            </a:extLst>
          </p:spPr>
        </p:pic>
        <p:grpSp>
          <p:nvGrpSpPr>
            <p:cNvPr id="264" name="Container">
              <a:extLst>
                <a:ext uri="{FF2B5EF4-FFF2-40B4-BE49-F238E27FC236}">
                  <a16:creationId xmlns:a16="http://schemas.microsoft.com/office/drawing/2014/main" id="{C8A1F835-74C8-47D8-9DF5-F668CB7013DD}"/>
                </a:ext>
              </a:extLst>
            </p:cNvPr>
            <p:cNvGrpSpPr/>
            <p:nvPr/>
          </p:nvGrpSpPr>
          <p:grpSpPr>
            <a:xfrm>
              <a:off x="4719881" y="5893670"/>
              <a:ext cx="275193" cy="183947"/>
              <a:chOff x="-2998296" y="4774637"/>
              <a:chExt cx="2042042" cy="1364963"/>
            </a:xfrm>
          </p:grpSpPr>
          <p:sp>
            <p:nvSpPr>
              <p:cNvPr id="265" name="Freeform: Shape 264">
                <a:extLst>
                  <a:ext uri="{FF2B5EF4-FFF2-40B4-BE49-F238E27FC236}">
                    <a16:creationId xmlns:a16="http://schemas.microsoft.com/office/drawing/2014/main" id="{181F589B-3E94-47CF-BBF7-DDC2199C8263}"/>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8C77076A-C2E1-4481-BE0A-29FE5BA3DE0F}"/>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BF51CBF-C36E-4F1E-8123-D48A590C1D6C}"/>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3B3B1FE7-D3C7-4BAC-98C6-47AA536B4873}"/>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4FBB7C36-5272-4F7E-8E1E-849AD8525A9B}"/>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ABFC88A-6FA3-48AD-8923-D2320C96D8C7}"/>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26F4FEEF-8DDF-4270-9737-5D8AAA63E7A3}"/>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8ACE50A-2666-4EF7-B965-28F02ED4FE46}"/>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4D33E303-3874-451F-8639-F6962B546F92}"/>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276" name="Container">
              <a:extLst>
                <a:ext uri="{FF2B5EF4-FFF2-40B4-BE49-F238E27FC236}">
                  <a16:creationId xmlns:a16="http://schemas.microsoft.com/office/drawing/2014/main" id="{E8ACB37C-F3E9-43C1-9660-F34161DCEF2F}"/>
                </a:ext>
              </a:extLst>
            </p:cNvPr>
            <p:cNvGrpSpPr/>
            <p:nvPr/>
          </p:nvGrpSpPr>
          <p:grpSpPr>
            <a:xfrm>
              <a:off x="4726297" y="5904253"/>
              <a:ext cx="275193" cy="183947"/>
              <a:chOff x="-2998296" y="4774637"/>
              <a:chExt cx="2042042" cy="1364963"/>
            </a:xfrm>
          </p:grpSpPr>
          <p:sp>
            <p:nvSpPr>
              <p:cNvPr id="277" name="Freeform: Shape 276">
                <a:extLst>
                  <a:ext uri="{FF2B5EF4-FFF2-40B4-BE49-F238E27FC236}">
                    <a16:creationId xmlns:a16="http://schemas.microsoft.com/office/drawing/2014/main" id="{D7DAC86D-9A51-412E-A8D8-6685836727CC}"/>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8097BA4-9A63-463C-80EF-A39922FAA3D9}"/>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74FEF002-814D-4563-873D-22438F0244A2}"/>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DEFCF8B6-3492-4014-B2AD-98E7C6F0C18B}"/>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F0E3E86B-C8FE-48A6-AC77-FF4F9754A9B1}"/>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D25615B7-FC2A-456A-9475-3C135E2E02F9}"/>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2F2CC2ED-E469-429E-BB8C-793F6EE5DA62}"/>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1CD74720-7668-478C-A6E9-9E51ED1A07B9}"/>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F365FEAF-F4E9-4817-B687-D1A2EB84FA8F}"/>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286" name="ACRTasks">
              <a:extLst>
                <a:ext uri="{FF2B5EF4-FFF2-40B4-BE49-F238E27FC236}">
                  <a16:creationId xmlns:a16="http://schemas.microsoft.com/office/drawing/2014/main" id="{462349A8-B511-4D7D-B47F-32AB3A46A8A0}"/>
                </a:ext>
              </a:extLst>
            </p:cNvPr>
            <p:cNvGrpSpPr/>
            <p:nvPr/>
          </p:nvGrpSpPr>
          <p:grpSpPr>
            <a:xfrm>
              <a:off x="4567240" y="5610704"/>
              <a:ext cx="529889" cy="857844"/>
              <a:chOff x="4567240" y="3717646"/>
              <a:chExt cx="529889" cy="857844"/>
            </a:xfrm>
          </p:grpSpPr>
          <p:sp>
            <p:nvSpPr>
              <p:cNvPr id="287" name="Rectangle 286">
                <a:extLst>
                  <a:ext uri="{FF2B5EF4-FFF2-40B4-BE49-F238E27FC236}">
                    <a16:creationId xmlns:a16="http://schemas.microsoft.com/office/drawing/2014/main" id="{F93048EA-B124-43D0-A147-CDEDB53A7C1B}"/>
                  </a:ext>
                </a:extLst>
              </p:cNvPr>
              <p:cNvSpPr/>
              <p:nvPr/>
            </p:nvSpPr>
            <p:spPr>
              <a:xfrm>
                <a:off x="4567240" y="4175380"/>
                <a:ext cx="529889" cy="400110"/>
              </a:xfrm>
              <a:prstGeom prst="rect">
                <a:avLst/>
              </a:prstGeom>
            </p:spPr>
            <p:txBody>
              <a:bodyPr wrap="square">
                <a:spAutoFit/>
              </a:bodyPr>
              <a:lstStyle/>
              <a:p>
                <a:pPr algn="ctr" defTabSz="895848">
                  <a:defRPr/>
                </a:pPr>
                <a:r>
                  <a:rPr lang="en-US" sz="1000" kern="0" dirty="0">
                    <a:solidFill>
                      <a:srgbClr val="FFFFFF"/>
                    </a:solidFill>
                    <a:latin typeface="Calibri" panose="020F0502020204030204"/>
                    <a:ea typeface="Segoe UI" panose="020B0502040204020203" pitchFamily="34" charset="0"/>
                    <a:cs typeface="Segoe UI" panose="020B0502040204020203" pitchFamily="34" charset="0"/>
                  </a:rPr>
                  <a:t>ACR</a:t>
                </a:r>
                <a:br>
                  <a:rPr lang="en-US" sz="1000" kern="0" dirty="0">
                    <a:solidFill>
                      <a:srgbClr val="FFFFFF"/>
                    </a:solidFill>
                    <a:latin typeface="Calibri" panose="020F0502020204030204"/>
                    <a:ea typeface="Segoe UI" panose="020B0502040204020203" pitchFamily="34" charset="0"/>
                    <a:cs typeface="Segoe UI" panose="020B0502040204020203" pitchFamily="34" charset="0"/>
                  </a:rPr>
                </a:br>
                <a:r>
                  <a:rPr lang="en-US" sz="1000" kern="0" dirty="0">
                    <a:solidFill>
                      <a:srgbClr val="FFFFFF"/>
                    </a:solidFill>
                    <a:latin typeface="Calibri" panose="020F0502020204030204"/>
                    <a:ea typeface="Segoe UI" panose="020B0502040204020203" pitchFamily="34" charset="0"/>
                    <a:cs typeface="Segoe UI" panose="020B0502040204020203" pitchFamily="34" charset="0"/>
                  </a:rPr>
                  <a:t>Tasks</a:t>
                </a:r>
              </a:p>
            </p:txBody>
          </p:sp>
          <p:pic>
            <p:nvPicPr>
              <p:cNvPr id="288" name="ACR Task">
                <a:extLst>
                  <a:ext uri="{FF2B5EF4-FFF2-40B4-BE49-F238E27FC236}">
                    <a16:creationId xmlns:a16="http://schemas.microsoft.com/office/drawing/2014/main" id="{E49D07F5-F374-42B9-96F3-DFD684F6B8A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04868" y="3717646"/>
                <a:ext cx="456610" cy="497937"/>
              </a:xfrm>
              <a:prstGeom prst="rect">
                <a:avLst/>
              </a:prstGeom>
            </p:spPr>
          </p:pic>
        </p:grpSp>
        <p:pic>
          <p:nvPicPr>
            <p:cNvPr id="300" name="ACR">
              <a:extLst>
                <a:ext uri="{FF2B5EF4-FFF2-40B4-BE49-F238E27FC236}">
                  <a16:creationId xmlns:a16="http://schemas.microsoft.com/office/drawing/2014/main" id="{F6CA455E-075D-4A06-B405-9CFFF7E9358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736819" y="5685618"/>
              <a:ext cx="463488" cy="476152"/>
            </a:xfrm>
            <a:prstGeom prst="rect">
              <a:avLst/>
            </a:prstGeom>
          </p:spPr>
        </p:pic>
      </p:grpSp>
      <p:pic>
        <p:nvPicPr>
          <p:cNvPr id="304" name="Picture 303">
            <a:extLst>
              <a:ext uri="{FF2B5EF4-FFF2-40B4-BE49-F238E27FC236}">
                <a16:creationId xmlns:a16="http://schemas.microsoft.com/office/drawing/2014/main" id="{261BB8ED-6E66-4CE5-AFD6-1DD387D5054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62675" y="182520"/>
            <a:ext cx="990601" cy="990601"/>
          </a:xfrm>
          <a:prstGeom prst="rect">
            <a:avLst/>
          </a:prstGeom>
        </p:spPr>
      </p:pic>
      <p:grpSp>
        <p:nvGrpSpPr>
          <p:cNvPr id="421" name="VirtualBuildEnv">
            <a:extLst>
              <a:ext uri="{FF2B5EF4-FFF2-40B4-BE49-F238E27FC236}">
                <a16:creationId xmlns:a16="http://schemas.microsoft.com/office/drawing/2014/main" id="{78F5C3E8-C96C-46EF-88BF-B05A64830219}"/>
              </a:ext>
            </a:extLst>
          </p:cNvPr>
          <p:cNvGrpSpPr/>
          <p:nvPr/>
        </p:nvGrpSpPr>
        <p:grpSpPr>
          <a:xfrm>
            <a:off x="4398165" y="1145492"/>
            <a:ext cx="2772734" cy="3762852"/>
            <a:chOff x="1427527" y="1193044"/>
            <a:chExt cx="2772734" cy="3657640"/>
          </a:xfrm>
        </p:grpSpPr>
        <p:sp>
          <p:nvSpPr>
            <p:cNvPr id="444" name="Freeform: Shape 443">
              <a:extLst>
                <a:ext uri="{FF2B5EF4-FFF2-40B4-BE49-F238E27FC236}">
                  <a16:creationId xmlns:a16="http://schemas.microsoft.com/office/drawing/2014/main" id="{BA66E4DE-8FE9-437A-A0A1-8101074794CA}"/>
                </a:ext>
              </a:extLst>
            </p:cNvPr>
            <p:cNvSpPr/>
            <p:nvPr/>
          </p:nvSpPr>
          <p:spPr>
            <a:xfrm>
              <a:off x="1427527" y="1193044"/>
              <a:ext cx="2772734" cy="3657640"/>
            </a:xfrm>
            <a:custGeom>
              <a:avLst/>
              <a:gdLst>
                <a:gd name="connsiteX0" fmla="*/ 0 w 2772734"/>
                <a:gd name="connsiteY0" fmla="*/ 0 h 3657640"/>
                <a:gd name="connsiteX1" fmla="*/ 488350 w 2772734"/>
                <a:gd name="connsiteY1" fmla="*/ 0 h 3657640"/>
                <a:gd name="connsiteX2" fmla="*/ 957165 w 2772734"/>
                <a:gd name="connsiteY2" fmla="*/ 0 h 3657640"/>
                <a:gd name="connsiteX3" fmla="*/ 1406447 w 2772734"/>
                <a:gd name="connsiteY3" fmla="*/ 0 h 3657640"/>
                <a:gd name="connsiteX4" fmla="*/ 1953398 w 2772734"/>
                <a:gd name="connsiteY4" fmla="*/ 0 h 3657640"/>
                <a:gd name="connsiteX5" fmla="*/ 1953398 w 2772734"/>
                <a:gd name="connsiteY5" fmla="*/ 443662 h 3657640"/>
                <a:gd name="connsiteX6" fmla="*/ 1953398 w 2772734"/>
                <a:gd name="connsiteY6" fmla="*/ 901045 h 3657640"/>
                <a:gd name="connsiteX7" fmla="*/ 1953398 w 2772734"/>
                <a:gd name="connsiteY7" fmla="*/ 1372150 h 3657640"/>
                <a:gd name="connsiteX8" fmla="*/ 2371259 w 2772734"/>
                <a:gd name="connsiteY8" fmla="*/ 1372150 h 3657640"/>
                <a:gd name="connsiteX9" fmla="*/ 2772734 w 2772734"/>
                <a:gd name="connsiteY9" fmla="*/ 1372150 h 3657640"/>
                <a:gd name="connsiteX10" fmla="*/ 2772734 w 2772734"/>
                <a:gd name="connsiteY10" fmla="*/ 1989232 h 3657640"/>
                <a:gd name="connsiteX11" fmla="*/ 2772734 w 2772734"/>
                <a:gd name="connsiteY11" fmla="*/ 2492040 h 3657640"/>
                <a:gd name="connsiteX12" fmla="*/ 2772734 w 2772734"/>
                <a:gd name="connsiteY12" fmla="*/ 3086268 h 3657640"/>
                <a:gd name="connsiteX13" fmla="*/ 2772734 w 2772734"/>
                <a:gd name="connsiteY13" fmla="*/ 3657640 h 3657640"/>
                <a:gd name="connsiteX14" fmla="*/ 2301369 w 2772734"/>
                <a:gd name="connsiteY14" fmla="*/ 3657640 h 3657640"/>
                <a:gd name="connsiteX15" fmla="*/ 1691368 w 2772734"/>
                <a:gd name="connsiteY15" fmla="*/ 3657640 h 3657640"/>
                <a:gd name="connsiteX16" fmla="*/ 1192276 w 2772734"/>
                <a:gd name="connsiteY16" fmla="*/ 3657640 h 3657640"/>
                <a:gd name="connsiteX17" fmla="*/ 665456 w 2772734"/>
                <a:gd name="connsiteY17" fmla="*/ 3657640 h 3657640"/>
                <a:gd name="connsiteX18" fmla="*/ 0 w 2772734"/>
                <a:gd name="connsiteY18" fmla="*/ 3657640 h 3657640"/>
                <a:gd name="connsiteX19" fmla="*/ 0 w 2772734"/>
                <a:gd name="connsiteY19" fmla="*/ 3244849 h 3657640"/>
                <a:gd name="connsiteX20" fmla="*/ 0 w 2772734"/>
                <a:gd name="connsiteY20" fmla="*/ 2685753 h 3657640"/>
                <a:gd name="connsiteX21" fmla="*/ 0 w 2772734"/>
                <a:gd name="connsiteY21" fmla="*/ 2272962 h 3657640"/>
                <a:gd name="connsiteX22" fmla="*/ 0 w 2772734"/>
                <a:gd name="connsiteY22" fmla="*/ 1750442 h 3657640"/>
                <a:gd name="connsiteX23" fmla="*/ 0 w 2772734"/>
                <a:gd name="connsiteY23" fmla="*/ 1227922 h 3657640"/>
                <a:gd name="connsiteX24" fmla="*/ 0 w 2772734"/>
                <a:gd name="connsiteY24" fmla="*/ 668826 h 3657640"/>
                <a:gd name="connsiteX25" fmla="*/ 0 w 2772734"/>
                <a:gd name="connsiteY25" fmla="*/ 0 h 365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72734" h="3657640" fill="none" extrusionOk="0">
                  <a:moveTo>
                    <a:pt x="0" y="0"/>
                  </a:moveTo>
                  <a:cubicBezTo>
                    <a:pt x="135419" y="-40519"/>
                    <a:pt x="293809" y="44597"/>
                    <a:pt x="488350" y="0"/>
                  </a:cubicBezTo>
                  <a:cubicBezTo>
                    <a:pt x="682891" y="-44597"/>
                    <a:pt x="740279" y="52897"/>
                    <a:pt x="957165" y="0"/>
                  </a:cubicBezTo>
                  <a:cubicBezTo>
                    <a:pt x="1174051" y="-52897"/>
                    <a:pt x="1223052" y="50718"/>
                    <a:pt x="1406447" y="0"/>
                  </a:cubicBezTo>
                  <a:cubicBezTo>
                    <a:pt x="1589842" y="-50718"/>
                    <a:pt x="1778352" y="11799"/>
                    <a:pt x="1953398" y="0"/>
                  </a:cubicBezTo>
                  <a:cubicBezTo>
                    <a:pt x="2001090" y="160945"/>
                    <a:pt x="1947637" y="346795"/>
                    <a:pt x="1953398" y="443662"/>
                  </a:cubicBezTo>
                  <a:cubicBezTo>
                    <a:pt x="1959159" y="540529"/>
                    <a:pt x="1952354" y="798021"/>
                    <a:pt x="1953398" y="901045"/>
                  </a:cubicBezTo>
                  <a:cubicBezTo>
                    <a:pt x="1954442" y="1004069"/>
                    <a:pt x="1899656" y="1219173"/>
                    <a:pt x="1953398" y="1372150"/>
                  </a:cubicBezTo>
                  <a:cubicBezTo>
                    <a:pt x="2137779" y="1349197"/>
                    <a:pt x="2205429" y="1390445"/>
                    <a:pt x="2371259" y="1372150"/>
                  </a:cubicBezTo>
                  <a:cubicBezTo>
                    <a:pt x="2537089" y="1353855"/>
                    <a:pt x="2625085" y="1375846"/>
                    <a:pt x="2772734" y="1372150"/>
                  </a:cubicBezTo>
                  <a:cubicBezTo>
                    <a:pt x="2775689" y="1561680"/>
                    <a:pt x="2742543" y="1859901"/>
                    <a:pt x="2772734" y="1989232"/>
                  </a:cubicBezTo>
                  <a:cubicBezTo>
                    <a:pt x="2802925" y="2118563"/>
                    <a:pt x="2743996" y="2363882"/>
                    <a:pt x="2772734" y="2492040"/>
                  </a:cubicBezTo>
                  <a:cubicBezTo>
                    <a:pt x="2801472" y="2620198"/>
                    <a:pt x="2753264" y="2865906"/>
                    <a:pt x="2772734" y="3086268"/>
                  </a:cubicBezTo>
                  <a:cubicBezTo>
                    <a:pt x="2792204" y="3306630"/>
                    <a:pt x="2737713" y="3462859"/>
                    <a:pt x="2772734" y="3657640"/>
                  </a:cubicBezTo>
                  <a:cubicBezTo>
                    <a:pt x="2612433" y="3700171"/>
                    <a:pt x="2409632" y="3643085"/>
                    <a:pt x="2301369" y="3657640"/>
                  </a:cubicBezTo>
                  <a:cubicBezTo>
                    <a:pt x="2193106" y="3672195"/>
                    <a:pt x="1879723" y="3647980"/>
                    <a:pt x="1691368" y="3657640"/>
                  </a:cubicBezTo>
                  <a:cubicBezTo>
                    <a:pt x="1503013" y="3667300"/>
                    <a:pt x="1420797" y="3642296"/>
                    <a:pt x="1192276" y="3657640"/>
                  </a:cubicBezTo>
                  <a:cubicBezTo>
                    <a:pt x="963755" y="3672984"/>
                    <a:pt x="814406" y="3601173"/>
                    <a:pt x="665456" y="3657640"/>
                  </a:cubicBezTo>
                  <a:cubicBezTo>
                    <a:pt x="516506" y="3714107"/>
                    <a:pt x="145769" y="3595312"/>
                    <a:pt x="0" y="3657640"/>
                  </a:cubicBezTo>
                  <a:cubicBezTo>
                    <a:pt x="-6348" y="3528995"/>
                    <a:pt x="3193" y="3422647"/>
                    <a:pt x="0" y="3244849"/>
                  </a:cubicBezTo>
                  <a:cubicBezTo>
                    <a:pt x="-3193" y="3067051"/>
                    <a:pt x="11680" y="2933857"/>
                    <a:pt x="0" y="2685753"/>
                  </a:cubicBezTo>
                  <a:cubicBezTo>
                    <a:pt x="-11680" y="2437649"/>
                    <a:pt x="47663" y="2403508"/>
                    <a:pt x="0" y="2272962"/>
                  </a:cubicBezTo>
                  <a:cubicBezTo>
                    <a:pt x="-47663" y="2142416"/>
                    <a:pt x="52195" y="1932923"/>
                    <a:pt x="0" y="1750442"/>
                  </a:cubicBezTo>
                  <a:cubicBezTo>
                    <a:pt x="-52195" y="1567961"/>
                    <a:pt x="10636" y="1378319"/>
                    <a:pt x="0" y="1227922"/>
                  </a:cubicBezTo>
                  <a:cubicBezTo>
                    <a:pt x="-10636" y="1077525"/>
                    <a:pt x="17954" y="785176"/>
                    <a:pt x="0" y="668826"/>
                  </a:cubicBezTo>
                  <a:cubicBezTo>
                    <a:pt x="-17954" y="552476"/>
                    <a:pt x="34278" y="203515"/>
                    <a:pt x="0" y="0"/>
                  </a:cubicBezTo>
                  <a:close/>
                </a:path>
                <a:path w="2772734" h="3657640" stroke="0" extrusionOk="0">
                  <a:moveTo>
                    <a:pt x="0" y="0"/>
                  </a:moveTo>
                  <a:cubicBezTo>
                    <a:pt x="208643" y="-47884"/>
                    <a:pt x="326684" y="12933"/>
                    <a:pt x="488350" y="0"/>
                  </a:cubicBezTo>
                  <a:cubicBezTo>
                    <a:pt x="650016" y="-12933"/>
                    <a:pt x="771830" y="27421"/>
                    <a:pt x="937631" y="0"/>
                  </a:cubicBezTo>
                  <a:cubicBezTo>
                    <a:pt x="1103432" y="-27421"/>
                    <a:pt x="1324076" y="7074"/>
                    <a:pt x="1465049" y="0"/>
                  </a:cubicBezTo>
                  <a:cubicBezTo>
                    <a:pt x="1606022" y="-7074"/>
                    <a:pt x="1754884" y="49201"/>
                    <a:pt x="1953398" y="0"/>
                  </a:cubicBezTo>
                  <a:cubicBezTo>
                    <a:pt x="1994617" y="188449"/>
                    <a:pt x="1926630" y="273914"/>
                    <a:pt x="1953398" y="443662"/>
                  </a:cubicBezTo>
                  <a:cubicBezTo>
                    <a:pt x="1980166" y="613410"/>
                    <a:pt x="1949609" y="805865"/>
                    <a:pt x="1953398" y="901045"/>
                  </a:cubicBezTo>
                  <a:cubicBezTo>
                    <a:pt x="1957187" y="996225"/>
                    <a:pt x="1931212" y="1263357"/>
                    <a:pt x="1953398" y="1372150"/>
                  </a:cubicBezTo>
                  <a:cubicBezTo>
                    <a:pt x="2035515" y="1332829"/>
                    <a:pt x="2249287" y="1419033"/>
                    <a:pt x="2346679" y="1372150"/>
                  </a:cubicBezTo>
                  <a:cubicBezTo>
                    <a:pt x="2444071" y="1325267"/>
                    <a:pt x="2614930" y="1381776"/>
                    <a:pt x="2772734" y="1372150"/>
                  </a:cubicBezTo>
                  <a:cubicBezTo>
                    <a:pt x="2808832" y="1595035"/>
                    <a:pt x="2714937" y="1733233"/>
                    <a:pt x="2772734" y="1874958"/>
                  </a:cubicBezTo>
                  <a:cubicBezTo>
                    <a:pt x="2830531" y="2016683"/>
                    <a:pt x="2764414" y="2257137"/>
                    <a:pt x="2772734" y="2446330"/>
                  </a:cubicBezTo>
                  <a:cubicBezTo>
                    <a:pt x="2781054" y="2635523"/>
                    <a:pt x="2751595" y="2762683"/>
                    <a:pt x="2772734" y="2949138"/>
                  </a:cubicBezTo>
                  <a:cubicBezTo>
                    <a:pt x="2793873" y="3135593"/>
                    <a:pt x="2732863" y="3439917"/>
                    <a:pt x="2772734" y="3657640"/>
                  </a:cubicBezTo>
                  <a:cubicBezTo>
                    <a:pt x="2601896" y="3688316"/>
                    <a:pt x="2397649" y="3631144"/>
                    <a:pt x="2301369" y="3657640"/>
                  </a:cubicBezTo>
                  <a:cubicBezTo>
                    <a:pt x="2205089" y="3684136"/>
                    <a:pt x="1942108" y="3609112"/>
                    <a:pt x="1802277" y="3657640"/>
                  </a:cubicBezTo>
                  <a:cubicBezTo>
                    <a:pt x="1662446" y="3706168"/>
                    <a:pt x="1514482" y="3656327"/>
                    <a:pt x="1330912" y="3657640"/>
                  </a:cubicBezTo>
                  <a:cubicBezTo>
                    <a:pt x="1147342" y="3658953"/>
                    <a:pt x="926118" y="3614033"/>
                    <a:pt x="748638" y="3657640"/>
                  </a:cubicBezTo>
                  <a:cubicBezTo>
                    <a:pt x="571158" y="3701247"/>
                    <a:pt x="328325" y="3620202"/>
                    <a:pt x="0" y="3657640"/>
                  </a:cubicBezTo>
                  <a:cubicBezTo>
                    <a:pt x="-68627" y="3481442"/>
                    <a:pt x="7183" y="3191014"/>
                    <a:pt x="0" y="3061967"/>
                  </a:cubicBezTo>
                  <a:cubicBezTo>
                    <a:pt x="-7183" y="2932920"/>
                    <a:pt x="8913" y="2702684"/>
                    <a:pt x="0" y="2576024"/>
                  </a:cubicBezTo>
                  <a:cubicBezTo>
                    <a:pt x="-8913" y="2449364"/>
                    <a:pt x="40009" y="2201640"/>
                    <a:pt x="0" y="2016927"/>
                  </a:cubicBezTo>
                  <a:cubicBezTo>
                    <a:pt x="-40009" y="1832214"/>
                    <a:pt x="2723" y="1619406"/>
                    <a:pt x="0" y="1421254"/>
                  </a:cubicBezTo>
                  <a:cubicBezTo>
                    <a:pt x="-2723" y="1223102"/>
                    <a:pt x="15497" y="1133885"/>
                    <a:pt x="0" y="935311"/>
                  </a:cubicBezTo>
                  <a:cubicBezTo>
                    <a:pt x="-15497" y="736737"/>
                    <a:pt x="11791" y="621906"/>
                    <a:pt x="0" y="522520"/>
                  </a:cubicBezTo>
                  <a:cubicBezTo>
                    <a:pt x="-11791" y="423134"/>
                    <a:pt x="27705" y="140027"/>
                    <a:pt x="0" y="0"/>
                  </a:cubicBezTo>
                  <a:close/>
                </a:path>
              </a:pathLst>
            </a:custGeom>
            <a:solidFill>
              <a:srgbClr val="50E6FF">
                <a:alpha val="25098"/>
              </a:srgbClr>
            </a:solidFill>
            <a:ln w="57150">
              <a:solidFill>
                <a:srgbClr val="0F78D3"/>
              </a:solidFill>
              <a:prstDash val="dash"/>
              <a:headEnd type="none" w="med" len="med"/>
              <a:tailEnd type="none" w="med" len="med"/>
              <a:extLst>
                <a:ext uri="{C807C97D-BFC1-408E-A445-0C87EB9F89A2}">
                  <ask:lineSketchStyleProps xmlns:ask="http://schemas.microsoft.com/office/drawing/2018/sketchyshapes" sd="3662256295">
                    <a:custGeom>
                      <a:avLst/>
                      <a:gdLst>
                        <a:gd name="connsiteX0" fmla="*/ 0 w 2772734"/>
                        <a:gd name="connsiteY0" fmla="*/ 0 h 3657640"/>
                        <a:gd name="connsiteX1" fmla="*/ 1953398 w 2772734"/>
                        <a:gd name="connsiteY1" fmla="*/ 0 h 3657640"/>
                        <a:gd name="connsiteX2" fmla="*/ 1953398 w 2772734"/>
                        <a:gd name="connsiteY2" fmla="*/ 1372150 h 3657640"/>
                        <a:gd name="connsiteX3" fmla="*/ 2772734 w 2772734"/>
                        <a:gd name="connsiteY3" fmla="*/ 1372150 h 3657640"/>
                        <a:gd name="connsiteX4" fmla="*/ 2772734 w 2772734"/>
                        <a:gd name="connsiteY4" fmla="*/ 3657640 h 3657640"/>
                        <a:gd name="connsiteX5" fmla="*/ 0 w 2772734"/>
                        <a:gd name="connsiteY5" fmla="*/ 3657640 h 365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734" h="3657640">
                          <a:moveTo>
                            <a:pt x="0" y="0"/>
                          </a:moveTo>
                          <a:lnTo>
                            <a:pt x="1953398" y="0"/>
                          </a:lnTo>
                          <a:lnTo>
                            <a:pt x="1953398" y="1372150"/>
                          </a:lnTo>
                          <a:lnTo>
                            <a:pt x="2772734" y="1372150"/>
                          </a:lnTo>
                          <a:lnTo>
                            <a:pt x="2772734" y="3657640"/>
                          </a:lnTo>
                          <a:lnTo>
                            <a:pt x="0" y="3657640"/>
                          </a:lnTo>
                          <a:close/>
                        </a:path>
                      </a:pathLst>
                    </a:cu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a:gradFill>
                  <a:gsLst>
                    <a:gs pos="0">
                      <a:srgbClr val="FFFFFF"/>
                    </a:gs>
                    <a:gs pos="100000">
                      <a:srgbClr val="FFFFFF"/>
                    </a:gs>
                  </a:gsLst>
                  <a:lin ang="5400000" scaled="0"/>
                </a:gradFill>
                <a:cs typeface="Segoe UI" pitchFamily="34" charset="0"/>
              </a:endParaRPr>
            </a:p>
          </p:txBody>
        </p:sp>
        <p:sp>
          <p:nvSpPr>
            <p:cNvPr id="447" name="Rectangle 446">
              <a:extLst>
                <a:ext uri="{FF2B5EF4-FFF2-40B4-BE49-F238E27FC236}">
                  <a16:creationId xmlns:a16="http://schemas.microsoft.com/office/drawing/2014/main" id="{0611CF22-413E-41FC-B0B3-E476CA35FDA1}"/>
                </a:ext>
              </a:extLst>
            </p:cNvPr>
            <p:cNvSpPr/>
            <p:nvPr/>
          </p:nvSpPr>
          <p:spPr>
            <a:xfrm>
              <a:off x="2098210" y="2295355"/>
              <a:ext cx="1196161" cy="430887"/>
            </a:xfrm>
            <a:prstGeom prst="rect">
              <a:avLst/>
            </a:prstGeom>
          </p:spPr>
          <p:txBody>
            <a:bodyPr wrap="none">
              <a:spAutoFit/>
            </a:bodyPr>
            <a:lstStyle/>
            <a:p>
              <a:pPr algn="ctr" defTabSz="895848">
                <a:defRPr/>
              </a:pP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Virtual Build &amp;</a:t>
              </a:r>
              <a:b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Test Environment</a:t>
              </a:r>
            </a:p>
          </p:txBody>
        </p:sp>
      </p:grpSp>
      <p:sp>
        <p:nvSpPr>
          <p:cNvPr id="461" name="ACR Env">
            <a:extLst>
              <a:ext uri="{FF2B5EF4-FFF2-40B4-BE49-F238E27FC236}">
                <a16:creationId xmlns:a16="http://schemas.microsoft.com/office/drawing/2014/main" id="{05192387-F7D5-4C8B-84CD-3897871BD71E}"/>
              </a:ext>
            </a:extLst>
          </p:cNvPr>
          <p:cNvSpPr/>
          <p:nvPr/>
        </p:nvSpPr>
        <p:spPr>
          <a:xfrm>
            <a:off x="4554617" y="3339048"/>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292" name="SCC-&gt;CI">
            <a:extLst>
              <a:ext uri="{FF2B5EF4-FFF2-40B4-BE49-F238E27FC236}">
                <a16:creationId xmlns:a16="http://schemas.microsoft.com/office/drawing/2014/main" id="{6CC1EC19-4CA5-41FD-A126-260C6A52556E}"/>
              </a:ext>
            </a:extLst>
          </p:cNvPr>
          <p:cNvSpPr/>
          <p:nvPr/>
        </p:nvSpPr>
        <p:spPr>
          <a:xfrm>
            <a:off x="1669504" y="1229556"/>
            <a:ext cx="2894058" cy="925219"/>
          </a:xfrm>
          <a:prstGeom prst="rightArrow">
            <a:avLst>
              <a:gd name="adj1" fmla="val 50000"/>
              <a:gd name="adj2" fmla="val 73537"/>
            </a:avLst>
          </a:prstGeom>
          <a:solidFill>
            <a:srgbClr val="89CBFF">
              <a:alpha val="50196"/>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dirty="0">
              <a:solidFill>
                <a:sysClr val="windowText" lastClr="000000"/>
              </a:solidFill>
            </a:endParaRPr>
          </a:p>
        </p:txBody>
      </p:sp>
      <p:sp>
        <p:nvSpPr>
          <p:cNvPr id="191" name="-&gt;InnerLoop-&gt;Git">
            <a:extLst>
              <a:ext uri="{FF2B5EF4-FFF2-40B4-BE49-F238E27FC236}">
                <a16:creationId xmlns:a16="http://schemas.microsoft.com/office/drawing/2014/main" id="{91DDDA46-270C-47D0-A068-D4D80CE9A1A7}"/>
              </a:ext>
            </a:extLst>
          </p:cNvPr>
          <p:cNvSpPr/>
          <p:nvPr/>
        </p:nvSpPr>
        <p:spPr>
          <a:xfrm rot="16200000">
            <a:off x="-167623" y="3117091"/>
            <a:ext cx="2722694" cy="925219"/>
          </a:xfrm>
          <a:prstGeom prst="rightArrow">
            <a:avLst>
              <a:gd name="adj1" fmla="val 50000"/>
              <a:gd name="adj2" fmla="val 73537"/>
            </a:avLst>
          </a:prstGeom>
          <a:solidFill>
            <a:srgbClr val="89CBFF">
              <a:alpha val="50196"/>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4" name="Title 3"/>
          <p:cNvSpPr>
            <a:spLocks noGrp="1"/>
          </p:cNvSpPr>
          <p:nvPr>
            <p:ph type="title"/>
          </p:nvPr>
        </p:nvSpPr>
        <p:spPr>
          <a:xfrm>
            <a:off x="609600" y="22429"/>
            <a:ext cx="10972800" cy="1143000"/>
          </a:xfrm>
        </p:spPr>
        <p:txBody>
          <a:bodyPr/>
          <a:lstStyle/>
          <a:p>
            <a:r>
              <a:rPr lang="en-US" dirty="0"/>
              <a:t>Post Development</a:t>
            </a:r>
          </a:p>
        </p:txBody>
      </p:sp>
      <p:sp>
        <p:nvSpPr>
          <p:cNvPr id="448" name="AutoShape 21">
            <a:extLst>
              <a:ext uri="{FF2B5EF4-FFF2-40B4-BE49-F238E27FC236}">
                <a16:creationId xmlns:a16="http://schemas.microsoft.com/office/drawing/2014/main" id="{E07B7679-66C8-4B5E-803F-CAEC732B196D}"/>
              </a:ext>
            </a:extLst>
          </p:cNvPr>
          <p:cNvSpPr>
            <a:spLocks noChangeAspect="1" noChangeArrowheads="1" noTextEdit="1"/>
          </p:cNvSpPr>
          <p:nvPr/>
        </p:nvSpPr>
        <p:spPr bwMode="auto">
          <a:xfrm>
            <a:off x="392723" y="5306612"/>
            <a:ext cx="2189736" cy="141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62" name="Rectangle 461">
            <a:extLst>
              <a:ext uri="{FF2B5EF4-FFF2-40B4-BE49-F238E27FC236}">
                <a16:creationId xmlns:a16="http://schemas.microsoft.com/office/drawing/2014/main" id="{EAB6DE45-BABC-4F25-8C06-FF4B0C2BD7A5}"/>
              </a:ext>
            </a:extLst>
          </p:cNvPr>
          <p:cNvSpPr/>
          <p:nvPr/>
        </p:nvSpPr>
        <p:spPr>
          <a:xfrm>
            <a:off x="5497220" y="4175374"/>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nvGrpSpPr>
          <p:cNvPr id="474" name="DockerHub">
            <a:extLst>
              <a:ext uri="{FF2B5EF4-FFF2-40B4-BE49-F238E27FC236}">
                <a16:creationId xmlns:a16="http://schemas.microsoft.com/office/drawing/2014/main" id="{83991105-1F5B-437D-AC7D-8902768F9F78}"/>
              </a:ext>
            </a:extLst>
          </p:cNvPr>
          <p:cNvGrpSpPr/>
          <p:nvPr/>
        </p:nvGrpSpPr>
        <p:grpSpPr>
          <a:xfrm>
            <a:off x="2700939" y="3143584"/>
            <a:ext cx="873340" cy="792690"/>
            <a:chOff x="3030178" y="3362203"/>
            <a:chExt cx="873712" cy="793028"/>
          </a:xfrm>
        </p:grpSpPr>
        <p:sp>
          <p:nvSpPr>
            <p:cNvPr id="475" name="Rounded Rectangle 12">
              <a:extLst>
                <a:ext uri="{FF2B5EF4-FFF2-40B4-BE49-F238E27FC236}">
                  <a16:creationId xmlns:a16="http://schemas.microsoft.com/office/drawing/2014/main" id="{BF1A9772-9B11-4583-A0A2-B312A3F009D4}"/>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grpSp>
          <p:nvGrpSpPr>
            <p:cNvPr id="476" name="Group 475">
              <a:extLst>
                <a:ext uri="{FF2B5EF4-FFF2-40B4-BE49-F238E27FC236}">
                  <a16:creationId xmlns:a16="http://schemas.microsoft.com/office/drawing/2014/main" id="{C4FE5E06-9F98-4FFA-8857-82D9C5B8FEC7}"/>
                </a:ext>
              </a:extLst>
            </p:cNvPr>
            <p:cNvGrpSpPr/>
            <p:nvPr/>
          </p:nvGrpSpPr>
          <p:grpSpPr>
            <a:xfrm>
              <a:off x="3038233" y="3465523"/>
              <a:ext cx="793570" cy="617876"/>
              <a:chOff x="8081204" y="5137617"/>
              <a:chExt cx="1358036" cy="1057369"/>
            </a:xfrm>
          </p:grpSpPr>
          <p:pic>
            <p:nvPicPr>
              <p:cNvPr id="477" name="Picture 4" descr="Image result for docker hub logo">
                <a:extLst>
                  <a:ext uri="{FF2B5EF4-FFF2-40B4-BE49-F238E27FC236}">
                    <a16:creationId xmlns:a16="http://schemas.microsoft.com/office/drawing/2014/main" id="{D4C916FE-A8A2-409B-8F61-627B36B2B7CE}"/>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478" name="TextBox 477">
                <a:extLst>
                  <a:ext uri="{FF2B5EF4-FFF2-40B4-BE49-F238E27FC236}">
                    <a16:creationId xmlns:a16="http://schemas.microsoft.com/office/drawing/2014/main" id="{CBD8D53E-D6ED-41C8-9BD8-A06180671E5F}"/>
                  </a:ext>
                </a:extLst>
              </p:cNvPr>
              <p:cNvSpPr txBox="1"/>
              <p:nvPr/>
            </p:nvSpPr>
            <p:spPr>
              <a:xfrm>
                <a:off x="8081204" y="5795130"/>
                <a:ext cx="1358036" cy="399856"/>
              </a:xfrm>
              <a:prstGeom prst="rect">
                <a:avLst/>
              </a:prstGeom>
              <a:noFill/>
            </p:spPr>
            <p:txBody>
              <a:bodyPr wrap="square" rtlCol="0">
                <a:spAutoFit/>
              </a:bodyPr>
              <a:lstStyle/>
              <a:p>
                <a:pPr algn="ctr" defTabSz="914201"/>
                <a:r>
                  <a:rPr lang="en-US" sz="900">
                    <a:solidFill>
                      <a:prstClr val="white"/>
                    </a:solidFill>
                    <a:latin typeface="Calibri" panose="020F0502020204030204"/>
                  </a:rPr>
                  <a:t>Docker Hub</a:t>
                </a:r>
              </a:p>
            </p:txBody>
          </p:sp>
        </p:grpSp>
      </p:grpSp>
      <p:pic>
        <p:nvPicPr>
          <p:cNvPr id="480" name="SecurityCenter" descr="Image result for azure security center logo">
            <a:extLst>
              <a:ext uri="{FF2B5EF4-FFF2-40B4-BE49-F238E27FC236}">
                <a16:creationId xmlns:a16="http://schemas.microsoft.com/office/drawing/2014/main" id="{D5F4C9C4-3749-436F-B89F-A588B039524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47509" y="3847788"/>
            <a:ext cx="283612" cy="374818"/>
          </a:xfrm>
          <a:prstGeom prst="rect">
            <a:avLst/>
          </a:prstGeom>
          <a:noFill/>
          <a:extLst>
            <a:ext uri="{909E8E84-426E-40DD-AFC4-6F175D3DCCD1}">
              <a14:hiddenFill xmlns:a14="http://schemas.microsoft.com/office/drawing/2010/main">
                <a:solidFill>
                  <a:srgbClr val="FFFFFF"/>
                </a:solidFill>
              </a14:hiddenFill>
            </a:ext>
          </a:extLst>
        </p:spPr>
      </p:pic>
      <p:grpSp>
        <p:nvGrpSpPr>
          <p:cNvPr id="501" name="MCR">
            <a:extLst>
              <a:ext uri="{FF2B5EF4-FFF2-40B4-BE49-F238E27FC236}">
                <a16:creationId xmlns:a16="http://schemas.microsoft.com/office/drawing/2014/main" id="{8DF017AA-75A8-4BF9-B8C4-6F6816FEA7E7}"/>
              </a:ext>
            </a:extLst>
          </p:cNvPr>
          <p:cNvGrpSpPr/>
          <p:nvPr/>
        </p:nvGrpSpPr>
        <p:grpSpPr>
          <a:xfrm>
            <a:off x="2700397" y="3953320"/>
            <a:ext cx="871068" cy="764451"/>
            <a:chOff x="2649629" y="4156166"/>
            <a:chExt cx="871192" cy="764560"/>
          </a:xfrm>
        </p:grpSpPr>
        <p:grpSp>
          <p:nvGrpSpPr>
            <p:cNvPr id="502" name="Group 501">
              <a:extLst>
                <a:ext uri="{FF2B5EF4-FFF2-40B4-BE49-F238E27FC236}">
                  <a16:creationId xmlns:a16="http://schemas.microsoft.com/office/drawing/2014/main" id="{EBFC07C5-C39A-4ECE-A12E-3A4ECDD2540E}"/>
                </a:ext>
              </a:extLst>
            </p:cNvPr>
            <p:cNvGrpSpPr/>
            <p:nvPr/>
          </p:nvGrpSpPr>
          <p:grpSpPr>
            <a:xfrm>
              <a:off x="2649629" y="4156166"/>
              <a:ext cx="871192" cy="764560"/>
              <a:chOff x="2649629" y="4156161"/>
              <a:chExt cx="871192" cy="764559"/>
            </a:xfrm>
          </p:grpSpPr>
          <p:sp>
            <p:nvSpPr>
              <p:cNvPr id="504" name="Rounded Rectangle 12">
                <a:extLst>
                  <a:ext uri="{FF2B5EF4-FFF2-40B4-BE49-F238E27FC236}">
                    <a16:creationId xmlns:a16="http://schemas.microsoft.com/office/drawing/2014/main" id="{10C2F2BF-5287-4586-9D89-B97BBE65B7EC}"/>
                  </a:ext>
                </a:extLst>
              </p:cNvPr>
              <p:cNvSpPr/>
              <p:nvPr/>
            </p:nvSpPr>
            <p:spPr>
              <a:xfrm>
                <a:off x="2649629" y="4156161"/>
                <a:ext cx="871192" cy="75066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505" name="TextBox 504">
                <a:extLst>
                  <a:ext uri="{FF2B5EF4-FFF2-40B4-BE49-F238E27FC236}">
                    <a16:creationId xmlns:a16="http://schemas.microsoft.com/office/drawing/2014/main" id="{ADBF1618-E7BB-491D-AD05-7E7A899DAE09}"/>
                  </a:ext>
                </a:extLst>
              </p:cNvPr>
              <p:cNvSpPr txBox="1"/>
              <p:nvPr/>
            </p:nvSpPr>
            <p:spPr>
              <a:xfrm>
                <a:off x="2693604" y="4608583"/>
                <a:ext cx="789935" cy="312137"/>
              </a:xfrm>
              <a:prstGeom prst="rect">
                <a:avLst/>
              </a:prstGeom>
              <a:noFill/>
            </p:spPr>
            <p:txBody>
              <a:bodyPr wrap="square" lIns="0" rIns="0" rtlCol="0">
                <a:spAutoFit/>
              </a:bodyPr>
              <a:lstStyle/>
              <a:p>
                <a:pPr algn="ctr" defTabSz="914201">
                  <a:defRPr/>
                </a:pPr>
                <a:r>
                  <a:rPr lang="en-US" sz="700" kern="0">
                    <a:solidFill>
                      <a:srgbClr val="FFFFFF"/>
                    </a:solidFill>
                    <a:latin typeface="Calibri" panose="020F0502020204030204"/>
                  </a:rPr>
                  <a:t>Microsoft Container Registry</a:t>
                </a:r>
              </a:p>
            </p:txBody>
          </p:sp>
          <p:pic>
            <p:nvPicPr>
              <p:cNvPr id="506" name="Picture 12" descr="C:\Users\steve\AppData\Local\Temp\SNAGHTML3c2ca0f.PNG">
                <a:extLst>
                  <a:ext uri="{FF2B5EF4-FFF2-40B4-BE49-F238E27FC236}">
                    <a16:creationId xmlns:a16="http://schemas.microsoft.com/office/drawing/2014/main" id="{F5668919-A3B0-4860-B752-E9FDFBDF7CB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sp>
          <p:nvSpPr>
            <p:cNvPr id="503" name="Lightning Bolt 502">
              <a:extLst>
                <a:ext uri="{FF2B5EF4-FFF2-40B4-BE49-F238E27FC236}">
                  <a16:creationId xmlns:a16="http://schemas.microsoft.com/office/drawing/2014/main" id="{1B320CBA-4238-4705-809C-F1E2EA4FFE36}"/>
                </a:ext>
              </a:extLst>
            </p:cNvPr>
            <p:cNvSpPr/>
            <p:nvPr/>
          </p:nvSpPr>
          <p:spPr>
            <a:xfrm>
              <a:off x="3302984" y="4260612"/>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grpSp>
      <p:pic>
        <p:nvPicPr>
          <p:cNvPr id="463" name="ACR">
            <a:extLst>
              <a:ext uri="{FF2B5EF4-FFF2-40B4-BE49-F238E27FC236}">
                <a16:creationId xmlns:a16="http://schemas.microsoft.com/office/drawing/2014/main" id="{666E99BF-0528-46A0-A2F6-02601132F12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736819" y="3792560"/>
            <a:ext cx="463488" cy="476152"/>
          </a:xfrm>
          <a:prstGeom prst="rect">
            <a:avLst/>
          </a:prstGeom>
        </p:spPr>
      </p:pic>
      <p:grpSp>
        <p:nvGrpSpPr>
          <p:cNvPr id="146" name="Config">
            <a:extLst>
              <a:ext uri="{FF2B5EF4-FFF2-40B4-BE49-F238E27FC236}">
                <a16:creationId xmlns:a16="http://schemas.microsoft.com/office/drawing/2014/main" id="{492FA3F2-EDCE-413B-90A0-488BF9BC609B}"/>
              </a:ext>
            </a:extLst>
          </p:cNvPr>
          <p:cNvGrpSpPr/>
          <p:nvPr/>
        </p:nvGrpSpPr>
        <p:grpSpPr>
          <a:xfrm>
            <a:off x="9129833" y="303913"/>
            <a:ext cx="686354" cy="835746"/>
            <a:chOff x="8536244" y="5186284"/>
            <a:chExt cx="973108" cy="1184916"/>
          </a:xfrm>
        </p:grpSpPr>
        <p:pic>
          <p:nvPicPr>
            <p:cNvPr id="147" name="Graphic 146">
              <a:extLst>
                <a:ext uri="{FF2B5EF4-FFF2-40B4-BE49-F238E27FC236}">
                  <a16:creationId xmlns:a16="http://schemas.microsoft.com/office/drawing/2014/main" id="{B5B10EA3-6E8B-41C8-AB32-EFD4DB0BAE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36244" y="5186284"/>
              <a:ext cx="925357" cy="925357"/>
            </a:xfrm>
            <a:prstGeom prst="rect">
              <a:avLst/>
            </a:prstGeom>
          </p:spPr>
        </p:pic>
        <p:sp>
          <p:nvSpPr>
            <p:cNvPr id="148" name="Title 1">
              <a:extLst>
                <a:ext uri="{FF2B5EF4-FFF2-40B4-BE49-F238E27FC236}">
                  <a16:creationId xmlns:a16="http://schemas.microsoft.com/office/drawing/2014/main" id="{EA6A4289-DC40-4159-B5AC-F81172C506EB}"/>
                </a:ext>
              </a:extLst>
            </p:cNvPr>
            <p:cNvSpPr txBox="1">
              <a:spLocks/>
            </p:cNvSpPr>
            <p:nvPr/>
          </p:nvSpPr>
          <p:spPr>
            <a:xfrm>
              <a:off x="8546531" y="613859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Config</a:t>
              </a:r>
            </a:p>
          </p:txBody>
        </p:sp>
      </p:grpSp>
      <p:grpSp>
        <p:nvGrpSpPr>
          <p:cNvPr id="149" name="Secrets">
            <a:extLst>
              <a:ext uri="{FF2B5EF4-FFF2-40B4-BE49-F238E27FC236}">
                <a16:creationId xmlns:a16="http://schemas.microsoft.com/office/drawing/2014/main" id="{0735CF01-C415-4FC3-A781-96CCF8305696}"/>
              </a:ext>
            </a:extLst>
          </p:cNvPr>
          <p:cNvGrpSpPr/>
          <p:nvPr/>
        </p:nvGrpSpPr>
        <p:grpSpPr>
          <a:xfrm>
            <a:off x="8368971" y="343891"/>
            <a:ext cx="679098" cy="796355"/>
            <a:chOff x="7544001" y="5226853"/>
            <a:chExt cx="962821" cy="1129067"/>
          </a:xfrm>
        </p:grpSpPr>
        <p:pic>
          <p:nvPicPr>
            <p:cNvPr id="150" name="Picture 149" descr="A close up of a sign&#10;&#10;Description automatically generated">
              <a:extLst>
                <a:ext uri="{FF2B5EF4-FFF2-40B4-BE49-F238E27FC236}">
                  <a16:creationId xmlns:a16="http://schemas.microsoft.com/office/drawing/2014/main" id="{133FEB7D-1F8D-46BE-BEB6-61B70330999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39362" y="5226853"/>
              <a:ext cx="772101" cy="772101"/>
            </a:xfrm>
            <a:prstGeom prst="rect">
              <a:avLst/>
            </a:prstGeom>
          </p:spPr>
        </p:pic>
        <p:sp>
          <p:nvSpPr>
            <p:cNvPr id="151" name="Title 1">
              <a:extLst>
                <a:ext uri="{FF2B5EF4-FFF2-40B4-BE49-F238E27FC236}">
                  <a16:creationId xmlns:a16="http://schemas.microsoft.com/office/drawing/2014/main" id="{9F8FEC1B-7B37-4598-A44A-9C9CE218E024}"/>
                </a:ext>
              </a:extLst>
            </p:cNvPr>
            <p:cNvSpPr txBox="1">
              <a:spLocks/>
            </p:cNvSpPr>
            <p:nvPr/>
          </p:nvSpPr>
          <p:spPr>
            <a:xfrm>
              <a:off x="7544001" y="612331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Secrets</a:t>
              </a:r>
            </a:p>
          </p:txBody>
        </p:sp>
      </p:grpSp>
      <p:grpSp>
        <p:nvGrpSpPr>
          <p:cNvPr id="152" name="Dev">
            <a:extLst>
              <a:ext uri="{FF2B5EF4-FFF2-40B4-BE49-F238E27FC236}">
                <a16:creationId xmlns:a16="http://schemas.microsoft.com/office/drawing/2014/main" id="{DD2E4FAB-3EA9-4ED3-8E1E-082127A1356A}"/>
              </a:ext>
            </a:extLst>
          </p:cNvPr>
          <p:cNvGrpSpPr/>
          <p:nvPr/>
        </p:nvGrpSpPr>
        <p:grpSpPr>
          <a:xfrm>
            <a:off x="9148594" y="2919641"/>
            <a:ext cx="2932979" cy="1424558"/>
            <a:chOff x="6059162" y="5235529"/>
            <a:chExt cx="2932979" cy="1424558"/>
          </a:xfrm>
        </p:grpSpPr>
        <p:sp>
          <p:nvSpPr>
            <p:cNvPr id="153" name="Environment">
              <a:extLst>
                <a:ext uri="{FF2B5EF4-FFF2-40B4-BE49-F238E27FC236}">
                  <a16:creationId xmlns:a16="http://schemas.microsoft.com/office/drawing/2014/main" id="{B72CC49F-1244-4652-83FF-C8BE622B859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Staging</a:t>
              </a:r>
            </a:p>
          </p:txBody>
        </p:sp>
        <p:pic>
          <p:nvPicPr>
            <p:cNvPr id="154" name="AKS">
              <a:extLst>
                <a:ext uri="{FF2B5EF4-FFF2-40B4-BE49-F238E27FC236}">
                  <a16:creationId xmlns:a16="http://schemas.microsoft.com/office/drawing/2014/main" id="{9FF4A7E5-F948-4E61-8C25-B5FB474FD177}"/>
                </a:ext>
              </a:extLst>
            </p:cNvPr>
            <p:cNvPicPr>
              <a:picLocks noChangeAspect="1"/>
            </p:cNvPicPr>
            <p:nvPr/>
          </p:nvPicPr>
          <p:blipFill>
            <a:blip r:embed="rId14"/>
            <a:stretch>
              <a:fillRect/>
            </a:stretch>
          </p:blipFill>
          <p:spPr>
            <a:xfrm>
              <a:off x="6135736" y="5424994"/>
              <a:ext cx="637674" cy="485768"/>
            </a:xfrm>
            <a:prstGeom prst="rect">
              <a:avLst/>
            </a:prstGeom>
          </p:spPr>
        </p:pic>
        <p:pic>
          <p:nvPicPr>
            <p:cNvPr id="155" name="ACI" descr="Image result for azure container instances logo">
              <a:extLst>
                <a:ext uri="{FF2B5EF4-FFF2-40B4-BE49-F238E27FC236}">
                  <a16:creationId xmlns:a16="http://schemas.microsoft.com/office/drawing/2014/main" id="{91FE10F5-AE63-4207-8064-D9A6BD5ADA92}"/>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56" name="AppService">
              <a:extLst>
                <a:ext uri="{FF2B5EF4-FFF2-40B4-BE49-F238E27FC236}">
                  <a16:creationId xmlns:a16="http://schemas.microsoft.com/office/drawing/2014/main" id="{7C9075D4-83BB-4CA0-BED9-18ACC637963D}"/>
                </a:ext>
              </a:extLst>
            </p:cNvPr>
            <p:cNvPicPr>
              <a:picLocks noChangeAspect="1"/>
            </p:cNvPicPr>
            <p:nvPr/>
          </p:nvPicPr>
          <p:blipFill>
            <a:blip r:embed="rId16"/>
            <a:stretch>
              <a:fillRect/>
            </a:stretch>
          </p:blipFill>
          <p:spPr>
            <a:xfrm>
              <a:off x="7504814" y="5394671"/>
              <a:ext cx="485393" cy="485768"/>
            </a:xfrm>
            <a:prstGeom prst="rect">
              <a:avLst/>
            </a:prstGeom>
          </p:spPr>
        </p:pic>
        <p:pic>
          <p:nvPicPr>
            <p:cNvPr id="157" name="Functions">
              <a:extLst>
                <a:ext uri="{FF2B5EF4-FFF2-40B4-BE49-F238E27FC236}">
                  <a16:creationId xmlns:a16="http://schemas.microsoft.com/office/drawing/2014/main" id="{504DCAF4-3C37-4CB6-9453-1E492F2E1944}"/>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58" name="IoT">
              <a:extLst>
                <a:ext uri="{FF2B5EF4-FFF2-40B4-BE49-F238E27FC236}">
                  <a16:creationId xmlns:a16="http://schemas.microsoft.com/office/drawing/2014/main" id="{74B8A0E2-4CAD-4F59-AF64-03DBBF869012}"/>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62" name="Batch">
              <a:extLst>
                <a:ext uri="{FF2B5EF4-FFF2-40B4-BE49-F238E27FC236}">
                  <a16:creationId xmlns:a16="http://schemas.microsoft.com/office/drawing/2014/main" id="{EED5493C-F905-40A2-8066-FCA9BF03C2D1}"/>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Dev">
            <a:extLst>
              <a:ext uri="{FF2B5EF4-FFF2-40B4-BE49-F238E27FC236}">
                <a16:creationId xmlns:a16="http://schemas.microsoft.com/office/drawing/2014/main" id="{E53AF6BF-BF6D-481E-B006-AAA547F4C0A4}"/>
              </a:ext>
            </a:extLst>
          </p:cNvPr>
          <p:cNvGrpSpPr/>
          <p:nvPr/>
        </p:nvGrpSpPr>
        <p:grpSpPr>
          <a:xfrm>
            <a:off x="9154311" y="1413025"/>
            <a:ext cx="2932979" cy="1424558"/>
            <a:chOff x="6059162" y="5235529"/>
            <a:chExt cx="2932979" cy="1424558"/>
          </a:xfrm>
        </p:grpSpPr>
        <p:sp>
          <p:nvSpPr>
            <p:cNvPr id="171" name="Environment">
              <a:extLst>
                <a:ext uri="{FF2B5EF4-FFF2-40B4-BE49-F238E27FC236}">
                  <a16:creationId xmlns:a16="http://schemas.microsoft.com/office/drawing/2014/main" id="{13E9F5EE-7895-47B1-8EE8-B9F940FD346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Prod</a:t>
              </a:r>
            </a:p>
          </p:txBody>
        </p:sp>
        <p:pic>
          <p:nvPicPr>
            <p:cNvPr id="172" name="AKS">
              <a:extLst>
                <a:ext uri="{FF2B5EF4-FFF2-40B4-BE49-F238E27FC236}">
                  <a16:creationId xmlns:a16="http://schemas.microsoft.com/office/drawing/2014/main" id="{CB1E3E8F-B4DE-43F1-A888-D9BF555B2027}"/>
                </a:ext>
              </a:extLst>
            </p:cNvPr>
            <p:cNvPicPr>
              <a:picLocks noChangeAspect="1"/>
            </p:cNvPicPr>
            <p:nvPr/>
          </p:nvPicPr>
          <p:blipFill>
            <a:blip r:embed="rId14"/>
            <a:stretch>
              <a:fillRect/>
            </a:stretch>
          </p:blipFill>
          <p:spPr>
            <a:xfrm>
              <a:off x="6135736" y="5424994"/>
              <a:ext cx="637674" cy="485768"/>
            </a:xfrm>
            <a:prstGeom prst="rect">
              <a:avLst/>
            </a:prstGeom>
          </p:spPr>
        </p:pic>
        <p:pic>
          <p:nvPicPr>
            <p:cNvPr id="173" name="ACI" descr="Image result for azure container instances logo">
              <a:extLst>
                <a:ext uri="{FF2B5EF4-FFF2-40B4-BE49-F238E27FC236}">
                  <a16:creationId xmlns:a16="http://schemas.microsoft.com/office/drawing/2014/main" id="{6EEE7822-E83F-43BD-9DF3-D6653369C5C2}"/>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74" name="AppService">
              <a:extLst>
                <a:ext uri="{FF2B5EF4-FFF2-40B4-BE49-F238E27FC236}">
                  <a16:creationId xmlns:a16="http://schemas.microsoft.com/office/drawing/2014/main" id="{294A9BD1-A7A2-43D6-A4A9-C406AAF3ABA1}"/>
                </a:ext>
              </a:extLst>
            </p:cNvPr>
            <p:cNvPicPr>
              <a:picLocks noChangeAspect="1"/>
            </p:cNvPicPr>
            <p:nvPr/>
          </p:nvPicPr>
          <p:blipFill>
            <a:blip r:embed="rId16"/>
            <a:stretch>
              <a:fillRect/>
            </a:stretch>
          </p:blipFill>
          <p:spPr>
            <a:xfrm>
              <a:off x="7504814" y="5394671"/>
              <a:ext cx="485393" cy="485768"/>
            </a:xfrm>
            <a:prstGeom prst="rect">
              <a:avLst/>
            </a:prstGeom>
          </p:spPr>
        </p:pic>
        <p:pic>
          <p:nvPicPr>
            <p:cNvPr id="175" name="Functions">
              <a:extLst>
                <a:ext uri="{FF2B5EF4-FFF2-40B4-BE49-F238E27FC236}">
                  <a16:creationId xmlns:a16="http://schemas.microsoft.com/office/drawing/2014/main" id="{D522611B-B928-4456-BF49-5AF89EAFA627}"/>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6" name="IoT">
              <a:extLst>
                <a:ext uri="{FF2B5EF4-FFF2-40B4-BE49-F238E27FC236}">
                  <a16:creationId xmlns:a16="http://schemas.microsoft.com/office/drawing/2014/main" id="{B12B0218-751F-4C4F-9063-6AF38637D930}"/>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7" name="Batch">
              <a:extLst>
                <a:ext uri="{FF2B5EF4-FFF2-40B4-BE49-F238E27FC236}">
                  <a16:creationId xmlns:a16="http://schemas.microsoft.com/office/drawing/2014/main" id="{C0C17A15-C1C0-450D-B370-D4B44BFDA9E3}"/>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DevSpaces">
            <a:extLst>
              <a:ext uri="{FF2B5EF4-FFF2-40B4-BE49-F238E27FC236}">
                <a16:creationId xmlns:a16="http://schemas.microsoft.com/office/drawing/2014/main" id="{DE621B97-2BBC-47F1-8B44-2EC6EAB828DD}"/>
              </a:ext>
            </a:extLst>
          </p:cNvPr>
          <p:cNvGrpSpPr/>
          <p:nvPr/>
        </p:nvGrpSpPr>
        <p:grpSpPr>
          <a:xfrm>
            <a:off x="3039451" y="5890423"/>
            <a:ext cx="1584780" cy="551143"/>
            <a:chOff x="4615528" y="5890423"/>
            <a:chExt cx="1584780" cy="551143"/>
          </a:xfrm>
        </p:grpSpPr>
        <p:pic>
          <p:nvPicPr>
            <p:cNvPr id="2050" name="Picture 2">
              <a:extLst>
                <a:ext uri="{FF2B5EF4-FFF2-40B4-BE49-F238E27FC236}">
                  <a16:creationId xmlns:a16="http://schemas.microsoft.com/office/drawing/2014/main" id="{9C4AE0ED-0348-4EA2-BFBD-61BA2CC7997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615528" y="5890423"/>
              <a:ext cx="551143" cy="551143"/>
            </a:xfrm>
            <a:prstGeom prst="rect">
              <a:avLst/>
            </a:prstGeom>
            <a:noFill/>
            <a:extLst>
              <a:ext uri="{909E8E84-426E-40DD-AFC4-6F175D3DCCD1}">
                <a14:hiddenFill xmlns:a14="http://schemas.microsoft.com/office/drawing/2010/main">
                  <a:solidFill>
                    <a:srgbClr val="FFFFFF"/>
                  </a:solidFill>
                </a14:hiddenFill>
              </a:ext>
            </a:extLst>
          </p:spPr>
        </p:pic>
        <p:sp>
          <p:nvSpPr>
            <p:cNvPr id="275" name="Rectangle 274">
              <a:extLst>
                <a:ext uri="{FF2B5EF4-FFF2-40B4-BE49-F238E27FC236}">
                  <a16:creationId xmlns:a16="http://schemas.microsoft.com/office/drawing/2014/main" id="{02B51ADA-01CE-4176-AA59-80248DB027FC}"/>
                </a:ext>
              </a:extLst>
            </p:cNvPr>
            <p:cNvSpPr/>
            <p:nvPr/>
          </p:nvSpPr>
          <p:spPr>
            <a:xfrm>
              <a:off x="5041016" y="5902716"/>
              <a:ext cx="1159292" cy="261610"/>
            </a:xfrm>
            <a:prstGeom prst="rect">
              <a:avLst/>
            </a:prstGeom>
          </p:spPr>
          <p:txBody>
            <a:bodyPr wrap="none">
              <a:spAutoFit/>
            </a:bodyPr>
            <a:lstStyle/>
            <a:p>
              <a:pPr algn="ctr" defTabSz="895848">
                <a:defRPr/>
              </a:pP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Azure </a:t>
              </a:r>
              <a:r>
                <a:rPr lang="en-US" sz="1100" kern="0" dirty="0" err="1">
                  <a:solidFill>
                    <a:sysClr val="windowText" lastClr="000000"/>
                  </a:solidFill>
                  <a:latin typeface="Calibri" panose="020F0502020204030204"/>
                  <a:ea typeface="Segoe UI" panose="020B0502040204020203" pitchFamily="34" charset="0"/>
                  <a:cs typeface="Segoe UI" panose="020B0502040204020203" pitchFamily="34" charset="0"/>
                </a:rPr>
                <a:t>DevSpaces</a:t>
              </a:r>
              <a:endPar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endParaRPr>
            </a:p>
          </p:txBody>
        </p:sp>
      </p:grpSp>
      <p:sp>
        <p:nvSpPr>
          <p:cNvPr id="62" name="git-commit">
            <a:extLst>
              <a:ext uri="{FF2B5EF4-FFF2-40B4-BE49-F238E27FC236}">
                <a16:creationId xmlns:a16="http://schemas.microsoft.com/office/drawing/2014/main" id="{FEF0CE13-D2BF-4948-8D78-38A780617776}"/>
              </a:ext>
            </a:extLst>
          </p:cNvPr>
          <p:cNvSpPr/>
          <p:nvPr/>
        </p:nvSpPr>
        <p:spPr>
          <a:xfrm>
            <a:off x="79106" y="4045152"/>
            <a:ext cx="1178528" cy="307777"/>
          </a:xfrm>
          <a:prstGeom prst="rect">
            <a:avLst/>
          </a:prstGeom>
        </p:spPr>
        <p:txBody>
          <a:bodyPr wrap="none">
            <a:spAutoFit/>
          </a:bodyPr>
          <a:lstStyle/>
          <a:p>
            <a:r>
              <a:rPr lang="en-US" sz="1400" b="1" dirty="0">
                <a:latin typeface="Consolas" panose="020B0609020204030204" pitchFamily="49" charset="0"/>
              </a:rPr>
              <a:t>git commit</a:t>
            </a:r>
          </a:p>
        </p:txBody>
      </p:sp>
      <p:grpSp>
        <p:nvGrpSpPr>
          <p:cNvPr id="79" name="CD">
            <a:extLst>
              <a:ext uri="{FF2B5EF4-FFF2-40B4-BE49-F238E27FC236}">
                <a16:creationId xmlns:a16="http://schemas.microsoft.com/office/drawing/2014/main" id="{FBBEE295-D783-4269-9681-E9DF4CBA4D53}"/>
              </a:ext>
            </a:extLst>
          </p:cNvPr>
          <p:cNvGrpSpPr/>
          <p:nvPr/>
        </p:nvGrpSpPr>
        <p:grpSpPr>
          <a:xfrm>
            <a:off x="6681291" y="1225875"/>
            <a:ext cx="1453914" cy="1025383"/>
            <a:chOff x="6681291" y="1141919"/>
            <a:chExt cx="1453914" cy="1109340"/>
          </a:xfrm>
        </p:grpSpPr>
        <p:sp>
          <p:nvSpPr>
            <p:cNvPr id="457" name="Rounded Rectangle 12">
              <a:extLst>
                <a:ext uri="{FF2B5EF4-FFF2-40B4-BE49-F238E27FC236}">
                  <a16:creationId xmlns:a16="http://schemas.microsoft.com/office/drawing/2014/main" id="{6BA09A36-AAE7-4DFA-8D0C-4ACCE8602C7D}"/>
                </a:ext>
              </a:extLst>
            </p:cNvPr>
            <p:cNvSpPr/>
            <p:nvPr/>
          </p:nvSpPr>
          <p:spPr>
            <a:xfrm>
              <a:off x="6681291" y="1141919"/>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458" name="TextBox 457">
              <a:extLst>
                <a:ext uri="{FF2B5EF4-FFF2-40B4-BE49-F238E27FC236}">
                  <a16:creationId xmlns:a16="http://schemas.microsoft.com/office/drawing/2014/main" id="{C139C409-162C-49E6-8317-818E6A693E41}"/>
                </a:ext>
              </a:extLst>
            </p:cNvPr>
            <p:cNvSpPr txBox="1"/>
            <p:nvPr/>
          </p:nvSpPr>
          <p:spPr>
            <a:xfrm>
              <a:off x="6735586" y="1497860"/>
              <a:ext cx="1333675" cy="469617"/>
            </a:xfrm>
            <a:prstGeom prst="rect">
              <a:avLst/>
            </a:prstGeom>
          </p:spPr>
          <p:txBody>
            <a:bodyPr vert="horz" wrap="square" lIns="0" tIns="0" rIns="0" bIns="0"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CD</a:t>
              </a:r>
              <a:br>
                <a:rPr lang="en-US" sz="1567" kern="0" dirty="0">
                  <a:solidFill>
                    <a:prstClr val="white"/>
                  </a:solidFill>
                  <a:latin typeface="Calibri" panose="020F0502020204030204"/>
                  <a:ea typeface="Segoe UI" panose="020B0502040204020203" pitchFamily="34" charset="0"/>
                  <a:cs typeface="Segoe UI" panose="020B0502040204020203" pitchFamily="34" charset="0"/>
                </a:rPr>
              </a:br>
              <a:r>
                <a:rPr lang="en-US" sz="1100" kern="0" dirty="0">
                  <a:solidFill>
                    <a:prstClr val="white"/>
                  </a:solidFill>
                  <a:latin typeface="Calibri" panose="020F0502020204030204"/>
                  <a:ea typeface="Segoe UI" panose="020B0502040204020203" pitchFamily="34" charset="0"/>
                  <a:cs typeface="Segoe UI" panose="020B0502040204020203" pitchFamily="34" charset="0"/>
                </a:rPr>
                <a:t>Deployments</a:t>
              </a:r>
              <a:endParaRPr lang="en-US" sz="1567" kern="0" dirty="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398" name="DevOpsPipelines">
              <a:extLst>
                <a:ext uri="{FF2B5EF4-FFF2-40B4-BE49-F238E27FC236}">
                  <a16:creationId xmlns:a16="http://schemas.microsoft.com/office/drawing/2014/main" id="{B49569F7-452F-4310-8C03-8A6582BD9CA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81472" y="1175274"/>
              <a:ext cx="298769" cy="298769"/>
            </a:xfrm>
            <a:prstGeom prst="rect">
              <a:avLst/>
            </a:prstGeom>
          </p:spPr>
        </p:pic>
      </p:grpSp>
      <p:pic>
        <p:nvPicPr>
          <p:cNvPr id="479" name="SecurityCenter" descr="Image result for azure security center logo">
            <a:extLst>
              <a:ext uri="{FF2B5EF4-FFF2-40B4-BE49-F238E27FC236}">
                <a16:creationId xmlns:a16="http://schemas.microsoft.com/office/drawing/2014/main" id="{378DCB47-4ACB-4A76-A56D-4ADF6F8AB8BC}"/>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726653" y="1471005"/>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400" name="SecurityCenter" descr="Image result for azure security center logo">
            <a:extLst>
              <a:ext uri="{FF2B5EF4-FFF2-40B4-BE49-F238E27FC236}">
                <a16:creationId xmlns:a16="http://schemas.microsoft.com/office/drawing/2014/main" id="{D5534895-F7F5-4702-B944-0EAA7FA09450}"/>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726653" y="2961770"/>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138" name="Quarantine" descr="Related image">
            <a:extLst>
              <a:ext uri="{FF2B5EF4-FFF2-40B4-BE49-F238E27FC236}">
                <a16:creationId xmlns:a16="http://schemas.microsoft.com/office/drawing/2014/main" id="{FAA78E7F-AEA2-409F-B315-BDA782BCF118}"/>
              </a:ext>
            </a:extLst>
          </p:cNvPr>
          <p:cNvPicPr>
            <a:picLocks noChangeAspect="1" noChangeArrowheads="1"/>
          </p:cNvPicPr>
          <p:nvPr/>
        </p:nvPicPr>
        <p:blipFill>
          <a:blip r:embed="rId27" cstate="print">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483371" y="3910744"/>
            <a:ext cx="318453" cy="31845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Dev">
            <a:extLst>
              <a:ext uri="{FF2B5EF4-FFF2-40B4-BE49-F238E27FC236}">
                <a16:creationId xmlns:a16="http://schemas.microsoft.com/office/drawing/2014/main" id="{F86DEED7-1BAB-499F-BB1B-8CA74479A245}"/>
              </a:ext>
            </a:extLst>
          </p:cNvPr>
          <p:cNvGrpSpPr/>
          <p:nvPr/>
        </p:nvGrpSpPr>
        <p:grpSpPr>
          <a:xfrm>
            <a:off x="9148593" y="5090597"/>
            <a:ext cx="2932979" cy="1424558"/>
            <a:chOff x="6059162" y="5235529"/>
            <a:chExt cx="2932979" cy="1424558"/>
          </a:xfrm>
        </p:grpSpPr>
        <p:sp>
          <p:nvSpPr>
            <p:cNvPr id="164" name="Environment">
              <a:extLst>
                <a:ext uri="{FF2B5EF4-FFF2-40B4-BE49-F238E27FC236}">
                  <a16:creationId xmlns:a16="http://schemas.microsoft.com/office/drawing/2014/main" id="{80CC54DE-1629-42DA-82E0-0476136B4F0C}"/>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Dev</a:t>
              </a:r>
            </a:p>
          </p:txBody>
        </p:sp>
        <p:pic>
          <p:nvPicPr>
            <p:cNvPr id="165" name="AKS">
              <a:extLst>
                <a:ext uri="{FF2B5EF4-FFF2-40B4-BE49-F238E27FC236}">
                  <a16:creationId xmlns:a16="http://schemas.microsoft.com/office/drawing/2014/main" id="{337CF627-D5BE-4BBA-A407-C1E2E920F439}"/>
                </a:ext>
              </a:extLst>
            </p:cNvPr>
            <p:cNvPicPr>
              <a:picLocks noChangeAspect="1"/>
            </p:cNvPicPr>
            <p:nvPr/>
          </p:nvPicPr>
          <p:blipFill>
            <a:blip r:embed="rId14"/>
            <a:stretch>
              <a:fillRect/>
            </a:stretch>
          </p:blipFill>
          <p:spPr>
            <a:xfrm>
              <a:off x="6135736" y="5424994"/>
              <a:ext cx="637674" cy="485768"/>
            </a:xfrm>
            <a:prstGeom prst="rect">
              <a:avLst/>
            </a:prstGeom>
          </p:spPr>
        </p:pic>
        <p:pic>
          <p:nvPicPr>
            <p:cNvPr id="166" name="ACI" descr="Image result for azure container instances logo">
              <a:extLst>
                <a:ext uri="{FF2B5EF4-FFF2-40B4-BE49-F238E27FC236}">
                  <a16:creationId xmlns:a16="http://schemas.microsoft.com/office/drawing/2014/main" id="{68A9F3DB-7154-4539-A27F-E9D01BD49F57}"/>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67" name="AppService">
              <a:extLst>
                <a:ext uri="{FF2B5EF4-FFF2-40B4-BE49-F238E27FC236}">
                  <a16:creationId xmlns:a16="http://schemas.microsoft.com/office/drawing/2014/main" id="{7BE29DD8-60D2-4316-A797-6B309DA4CEFB}"/>
                </a:ext>
              </a:extLst>
            </p:cNvPr>
            <p:cNvPicPr>
              <a:picLocks noChangeAspect="1"/>
            </p:cNvPicPr>
            <p:nvPr/>
          </p:nvPicPr>
          <p:blipFill>
            <a:blip r:embed="rId16"/>
            <a:stretch>
              <a:fillRect/>
            </a:stretch>
          </p:blipFill>
          <p:spPr>
            <a:xfrm>
              <a:off x="7504814" y="5394671"/>
              <a:ext cx="485393" cy="485768"/>
            </a:xfrm>
            <a:prstGeom prst="rect">
              <a:avLst/>
            </a:prstGeom>
          </p:spPr>
        </p:pic>
        <p:pic>
          <p:nvPicPr>
            <p:cNvPr id="168" name="Functions">
              <a:extLst>
                <a:ext uri="{FF2B5EF4-FFF2-40B4-BE49-F238E27FC236}">
                  <a16:creationId xmlns:a16="http://schemas.microsoft.com/office/drawing/2014/main" id="{426CFF85-919E-4857-BB0E-BF57E71A0354}"/>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69" name="IoT">
              <a:extLst>
                <a:ext uri="{FF2B5EF4-FFF2-40B4-BE49-F238E27FC236}">
                  <a16:creationId xmlns:a16="http://schemas.microsoft.com/office/drawing/2014/main" id="{4C13C8D2-9A2D-4E82-9113-F24084FD676F}"/>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0" name="Batch">
              <a:extLst>
                <a:ext uri="{FF2B5EF4-FFF2-40B4-BE49-F238E27FC236}">
                  <a16:creationId xmlns:a16="http://schemas.microsoft.com/office/drawing/2014/main" id="{0DAEA8D9-1297-41A8-BADA-15DAAC037C19}"/>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pic>
        <p:nvPicPr>
          <p:cNvPr id="401" name="SecurityCenter" descr="Image result for azure security center logo">
            <a:extLst>
              <a:ext uri="{FF2B5EF4-FFF2-40B4-BE49-F238E27FC236}">
                <a16:creationId xmlns:a16="http://schemas.microsoft.com/office/drawing/2014/main" id="{5E426D84-944F-4DCE-9CC5-8501CDCCFB71}"/>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726653" y="5132726"/>
            <a:ext cx="272321" cy="359897"/>
          </a:xfrm>
          <a:prstGeom prst="rect">
            <a:avLst/>
          </a:prstGeom>
          <a:noFill/>
          <a:extLst>
            <a:ext uri="{909E8E84-426E-40DD-AFC4-6F175D3DCCD1}">
              <a14:hiddenFill xmlns:a14="http://schemas.microsoft.com/office/drawing/2010/main">
                <a:solidFill>
                  <a:srgbClr val="FFFFFF"/>
                </a:solidFill>
              </a14:hiddenFill>
            </a:ext>
          </a:extLst>
        </p:spPr>
      </p:pic>
      <p:grpSp>
        <p:nvGrpSpPr>
          <p:cNvPr id="422" name="InnerLoop">
            <a:extLst>
              <a:ext uri="{FF2B5EF4-FFF2-40B4-BE49-F238E27FC236}">
                <a16:creationId xmlns:a16="http://schemas.microsoft.com/office/drawing/2014/main" id="{C1076CBC-4A3E-48F3-BF42-5701321D3E20}"/>
              </a:ext>
            </a:extLst>
          </p:cNvPr>
          <p:cNvGrpSpPr/>
          <p:nvPr/>
        </p:nvGrpSpPr>
        <p:grpSpPr>
          <a:xfrm>
            <a:off x="176438" y="4913935"/>
            <a:ext cx="2568481" cy="1778341"/>
            <a:chOff x="173917" y="4914564"/>
            <a:chExt cx="2569574" cy="1779099"/>
          </a:xfrm>
        </p:grpSpPr>
        <p:grpSp>
          <p:nvGrpSpPr>
            <p:cNvPr id="423" name="Group 422">
              <a:extLst>
                <a:ext uri="{FF2B5EF4-FFF2-40B4-BE49-F238E27FC236}">
                  <a16:creationId xmlns:a16="http://schemas.microsoft.com/office/drawing/2014/main" id="{367125B4-DE00-4BDD-9235-6D40BFD8F166}"/>
                </a:ext>
              </a:extLst>
            </p:cNvPr>
            <p:cNvGrpSpPr/>
            <p:nvPr/>
          </p:nvGrpSpPr>
          <p:grpSpPr>
            <a:xfrm>
              <a:off x="173917" y="4942033"/>
              <a:ext cx="2569574" cy="1751630"/>
              <a:chOff x="252964" y="4780912"/>
              <a:chExt cx="2621099" cy="1786754"/>
            </a:xfrm>
          </p:grpSpPr>
          <p:sp>
            <p:nvSpPr>
              <p:cNvPr id="425" name="Rounded Rectangle 11">
                <a:extLst>
                  <a:ext uri="{FF2B5EF4-FFF2-40B4-BE49-F238E27FC236}">
                    <a16:creationId xmlns:a16="http://schemas.microsoft.com/office/drawing/2014/main" id="{25434529-B527-4861-94C8-9B7CE6287403}"/>
                  </a:ext>
                </a:extLst>
              </p:cNvPr>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grpSp>
            <p:nvGrpSpPr>
              <p:cNvPr id="426" name="Group 425">
                <a:extLst>
                  <a:ext uri="{FF2B5EF4-FFF2-40B4-BE49-F238E27FC236}">
                    <a16:creationId xmlns:a16="http://schemas.microsoft.com/office/drawing/2014/main" id="{874B7D0F-DAF7-4038-BF10-EB1E893528B7}"/>
                  </a:ext>
                </a:extLst>
              </p:cNvPr>
              <p:cNvGrpSpPr/>
              <p:nvPr/>
            </p:nvGrpSpPr>
            <p:grpSpPr>
              <a:xfrm>
                <a:off x="1756065" y="5902498"/>
                <a:ext cx="658373" cy="378242"/>
                <a:chOff x="2195243" y="5902498"/>
                <a:chExt cx="658373" cy="378242"/>
              </a:xfrm>
            </p:grpSpPr>
            <p:sp>
              <p:nvSpPr>
                <p:cNvPr id="438" name="Rectangle 30">
                  <a:extLst>
                    <a:ext uri="{FF2B5EF4-FFF2-40B4-BE49-F238E27FC236}">
                      <a16:creationId xmlns:a16="http://schemas.microsoft.com/office/drawing/2014/main" id="{405596C5-7195-4E1C-9925-912A0213F7C2}"/>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9" name="Oval 31">
                  <a:extLst>
                    <a:ext uri="{FF2B5EF4-FFF2-40B4-BE49-F238E27FC236}">
                      <a16:creationId xmlns:a16="http://schemas.microsoft.com/office/drawing/2014/main" id="{0874789B-55C0-4204-9BCB-41E5B06258B6}"/>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0" name="Rectangle 32">
                  <a:extLst>
                    <a:ext uri="{FF2B5EF4-FFF2-40B4-BE49-F238E27FC236}">
                      <a16:creationId xmlns:a16="http://schemas.microsoft.com/office/drawing/2014/main" id="{77A4B491-A5F2-4644-979C-935CE6D5B2FC}"/>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1" name="Freeform 33">
                  <a:extLst>
                    <a:ext uri="{FF2B5EF4-FFF2-40B4-BE49-F238E27FC236}">
                      <a16:creationId xmlns:a16="http://schemas.microsoft.com/office/drawing/2014/main" id="{CF6CA24C-F594-46C8-8ABF-826691FD57AA}"/>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2" name="Freeform 38">
                  <a:extLst>
                    <a:ext uri="{FF2B5EF4-FFF2-40B4-BE49-F238E27FC236}">
                      <a16:creationId xmlns:a16="http://schemas.microsoft.com/office/drawing/2014/main" id="{3DC52C5F-5424-46B9-88AE-42975EC03F41}"/>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43" name="Freeform 39">
                  <a:extLst>
                    <a:ext uri="{FF2B5EF4-FFF2-40B4-BE49-F238E27FC236}">
                      <a16:creationId xmlns:a16="http://schemas.microsoft.com/office/drawing/2014/main" id="{1A48F4D9-8A57-47AC-9092-31C5572993CF}"/>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909608E9-7886-4794-A75E-824B855BD18B}"/>
                  </a:ext>
                </a:extLst>
              </p:cNvPr>
              <p:cNvGrpSpPr/>
              <p:nvPr/>
            </p:nvGrpSpPr>
            <p:grpSpPr>
              <a:xfrm>
                <a:off x="606413" y="5902498"/>
                <a:ext cx="658373" cy="378242"/>
                <a:chOff x="1392286" y="5902498"/>
                <a:chExt cx="658373" cy="378242"/>
              </a:xfrm>
            </p:grpSpPr>
            <p:sp>
              <p:nvSpPr>
                <p:cNvPr id="430" name="Rectangle 34">
                  <a:extLst>
                    <a:ext uri="{FF2B5EF4-FFF2-40B4-BE49-F238E27FC236}">
                      <a16:creationId xmlns:a16="http://schemas.microsoft.com/office/drawing/2014/main" id="{42769254-4BE7-4ED4-B906-0ACFE0542918}"/>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1" name="Oval 35">
                  <a:extLst>
                    <a:ext uri="{FF2B5EF4-FFF2-40B4-BE49-F238E27FC236}">
                      <a16:creationId xmlns:a16="http://schemas.microsoft.com/office/drawing/2014/main" id="{D3691325-86B2-4D07-BFF0-B243DEE6A829}"/>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2" name="Rectangle 36">
                  <a:extLst>
                    <a:ext uri="{FF2B5EF4-FFF2-40B4-BE49-F238E27FC236}">
                      <a16:creationId xmlns:a16="http://schemas.microsoft.com/office/drawing/2014/main" id="{CD45FF50-3410-456F-BA14-F3DB27E4BCD3}"/>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3" name="Freeform 37">
                  <a:extLst>
                    <a:ext uri="{FF2B5EF4-FFF2-40B4-BE49-F238E27FC236}">
                      <a16:creationId xmlns:a16="http://schemas.microsoft.com/office/drawing/2014/main" id="{69B2D367-825F-4F17-ACA8-3F9D646CD6C0}"/>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4" name="Freeform 40">
                  <a:extLst>
                    <a:ext uri="{FF2B5EF4-FFF2-40B4-BE49-F238E27FC236}">
                      <a16:creationId xmlns:a16="http://schemas.microsoft.com/office/drawing/2014/main" id="{29D0DEC2-E5DA-4772-BAE8-14E9512FBE06}"/>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5" name="Freeform 41">
                  <a:extLst>
                    <a:ext uri="{FF2B5EF4-FFF2-40B4-BE49-F238E27FC236}">
                      <a16:creationId xmlns:a16="http://schemas.microsoft.com/office/drawing/2014/main" id="{D50F5727-7F87-4E0D-AFEB-5FC978683731}"/>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6" name="Freeform 42">
                  <a:extLst>
                    <a:ext uri="{FF2B5EF4-FFF2-40B4-BE49-F238E27FC236}">
                      <a16:creationId xmlns:a16="http://schemas.microsoft.com/office/drawing/2014/main" id="{CCB18705-0B60-4350-BF2B-9A638B56DE1D}"/>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37" name="Freeform 43">
                  <a:extLst>
                    <a:ext uri="{FF2B5EF4-FFF2-40B4-BE49-F238E27FC236}">
                      <a16:creationId xmlns:a16="http://schemas.microsoft.com/office/drawing/2014/main" id="{6976B09C-DFBF-432B-8FE8-DB81A450FCC1}"/>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grpSp>
          <p:sp>
            <p:nvSpPr>
              <p:cNvPr id="428" name="TextBox 427">
                <a:extLst>
                  <a:ext uri="{FF2B5EF4-FFF2-40B4-BE49-F238E27FC236}">
                    <a16:creationId xmlns:a16="http://schemas.microsoft.com/office/drawing/2014/main" id="{D42FAE1D-3332-421F-8B41-F6AFC62DCD9C}"/>
                  </a:ext>
                </a:extLst>
              </p:cNvPr>
              <p:cNvSpPr txBox="1"/>
              <p:nvPr/>
            </p:nvSpPr>
            <p:spPr>
              <a:xfrm>
                <a:off x="252964" y="4876684"/>
                <a:ext cx="967141" cy="390626"/>
              </a:xfrm>
              <a:prstGeom prst="rect">
                <a:avLst/>
              </a:prstGeom>
            </p:spPr>
            <p:txBody>
              <a:bodyPr vert="horz" wrap="square" lIns="89555" tIns="89555" rIns="89555" bIns="89555" rtlCol="0" anchor="t">
                <a:noAutofit/>
              </a:bodyPr>
              <a:lstStyle/>
              <a:p>
                <a:pPr marL="228473" indent="-228473" algn="ctr" defTabSz="878201">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429" name="Picture 4" descr="https://zapier.cachefly.net/storage/services/59152a3a91bfe0ddd2fc9b978448593a.128x128.png">
                <a:extLst>
                  <a:ext uri="{FF2B5EF4-FFF2-40B4-BE49-F238E27FC236}">
                    <a16:creationId xmlns:a16="http://schemas.microsoft.com/office/drawing/2014/main" id="{B7B88471-6367-4628-B743-08F6C8081E1D}"/>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424" name="Rectangle 423">
              <a:extLst>
                <a:ext uri="{FF2B5EF4-FFF2-40B4-BE49-F238E27FC236}">
                  <a16:creationId xmlns:a16="http://schemas.microsoft.com/office/drawing/2014/main" id="{3DEBE045-E0A2-47BC-9311-13E72C7BB96B}"/>
                </a:ext>
              </a:extLst>
            </p:cNvPr>
            <p:cNvSpPr/>
            <p:nvPr/>
          </p:nvSpPr>
          <p:spPr>
            <a:xfrm>
              <a:off x="207764" y="4914564"/>
              <a:ext cx="1097365" cy="292022"/>
            </a:xfrm>
            <a:prstGeom prst="rect">
              <a:avLst/>
            </a:prstGeom>
          </p:spPr>
          <p:txBody>
            <a:bodyPr wrap="square">
              <a:spAutoFit/>
            </a:bodyPr>
            <a:lstStyle/>
            <a:p>
              <a:pPr defTabSz="895848">
                <a:defRPr/>
              </a:pPr>
              <a:r>
                <a:rPr lang="en-US" sz="1271" i="1" kern="0">
                  <a:solidFill>
                    <a:prstClr val="white"/>
                  </a:solidFill>
                  <a:latin typeface="Calibri" panose="020F0502020204030204"/>
                  <a:ea typeface="Segoe UI" panose="020B0502040204020203" pitchFamily="34" charset="0"/>
                  <a:cs typeface="Segoe UI" panose="020B0502040204020203" pitchFamily="34" charset="0"/>
                </a:rPr>
                <a:t>Inner-Loop</a:t>
              </a:r>
            </a:p>
          </p:txBody>
        </p:sp>
      </p:grpSp>
      <p:grpSp>
        <p:nvGrpSpPr>
          <p:cNvPr id="450" name="RunCodeValidate">
            <a:extLst>
              <a:ext uri="{FF2B5EF4-FFF2-40B4-BE49-F238E27FC236}">
                <a16:creationId xmlns:a16="http://schemas.microsoft.com/office/drawing/2014/main" id="{B7CAE449-32B1-49F3-9A20-8329361474CA}"/>
              </a:ext>
            </a:extLst>
          </p:cNvPr>
          <p:cNvGrpSpPr/>
          <p:nvPr/>
        </p:nvGrpSpPr>
        <p:grpSpPr>
          <a:xfrm>
            <a:off x="808993" y="5267568"/>
            <a:ext cx="1293633" cy="878656"/>
            <a:chOff x="1883426" y="5104140"/>
            <a:chExt cx="1320136" cy="896657"/>
          </a:xfrm>
        </p:grpSpPr>
        <p:pic>
          <p:nvPicPr>
            <p:cNvPr id="451" name="Picture 450">
              <a:extLst>
                <a:ext uri="{FF2B5EF4-FFF2-40B4-BE49-F238E27FC236}">
                  <a16:creationId xmlns:a16="http://schemas.microsoft.com/office/drawing/2014/main" id="{FE90922A-247A-42B4-A972-AE4D108EE6FF}"/>
                </a:ext>
              </a:extLst>
            </p:cNvPr>
            <p:cNvPicPr>
              <a:picLocks noChangeAspect="1"/>
            </p:cNvPicPr>
            <p:nvPr/>
          </p:nvPicPr>
          <p:blipFill>
            <a:blip r:embed="rId29"/>
            <a:stretch>
              <a:fillRect/>
            </a:stretch>
          </p:blipFill>
          <p:spPr>
            <a:xfrm>
              <a:off x="2145264" y="5243497"/>
              <a:ext cx="668742" cy="618646"/>
            </a:xfrm>
            <a:prstGeom prst="rect">
              <a:avLst/>
            </a:prstGeom>
          </p:spPr>
        </p:pic>
        <p:sp>
          <p:nvSpPr>
            <p:cNvPr id="452" name="Rectangle 451">
              <a:extLst>
                <a:ext uri="{FF2B5EF4-FFF2-40B4-BE49-F238E27FC236}">
                  <a16:creationId xmlns:a16="http://schemas.microsoft.com/office/drawing/2014/main" id="{CF74ED06-23BA-4839-AC54-44835D9FD686}"/>
                </a:ext>
              </a:extLst>
            </p:cNvPr>
            <p:cNvSpPr/>
            <p:nvPr/>
          </p:nvSpPr>
          <p:spPr>
            <a:xfrm>
              <a:off x="1883426" y="5483572"/>
              <a:ext cx="240470"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Code</a:t>
              </a:r>
            </a:p>
          </p:txBody>
        </p:sp>
        <p:sp>
          <p:nvSpPr>
            <p:cNvPr id="453" name="Rectangle 452">
              <a:extLst>
                <a:ext uri="{FF2B5EF4-FFF2-40B4-BE49-F238E27FC236}">
                  <a16:creationId xmlns:a16="http://schemas.microsoft.com/office/drawing/2014/main" id="{AF5D07FE-1A7B-4FE0-8709-31D9067ED4E0}"/>
                </a:ext>
              </a:extLst>
            </p:cNvPr>
            <p:cNvSpPr/>
            <p:nvPr/>
          </p:nvSpPr>
          <p:spPr>
            <a:xfrm>
              <a:off x="2379447" y="5104140"/>
              <a:ext cx="183214"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Run</a:t>
              </a:r>
            </a:p>
          </p:txBody>
        </p:sp>
        <p:sp>
          <p:nvSpPr>
            <p:cNvPr id="454" name="Rectangle 453">
              <a:extLst>
                <a:ext uri="{FF2B5EF4-FFF2-40B4-BE49-F238E27FC236}">
                  <a16:creationId xmlns:a16="http://schemas.microsoft.com/office/drawing/2014/main" id="{06DB2DA2-15C1-4FB2-AF4D-715EB7CFB0CA}"/>
                </a:ext>
              </a:extLst>
            </p:cNvPr>
            <p:cNvSpPr/>
            <p:nvPr/>
          </p:nvSpPr>
          <p:spPr>
            <a:xfrm>
              <a:off x="2817502" y="5483572"/>
              <a:ext cx="386060" cy="138655"/>
            </a:xfrm>
            <a:prstGeom prst="rect">
              <a:avLst/>
            </a:prstGeom>
          </p:spPr>
          <p:txBody>
            <a:bodyPr wrap="none" lIns="0" tIns="0" rIns="0" bIns="0">
              <a:spAutoFit/>
            </a:bodyPr>
            <a:lstStyle/>
            <a:p>
              <a:pPr defTabSz="895848">
                <a:defRPr/>
              </a:pPr>
              <a:r>
                <a:rPr lang="en-US" sz="883" kern="0" dirty="0">
                  <a:solidFill>
                    <a:prstClr val="white"/>
                  </a:solidFill>
                  <a:latin typeface="Calibri" panose="020F0502020204030204"/>
                  <a:ea typeface="Segoe UI" panose="020B0502040204020203" pitchFamily="34" charset="0"/>
                  <a:cs typeface="Segoe UI" panose="020B0502040204020203" pitchFamily="34" charset="0"/>
                </a:rPr>
                <a:t>Validate</a:t>
              </a:r>
            </a:p>
          </p:txBody>
        </p:sp>
        <p:sp>
          <p:nvSpPr>
            <p:cNvPr id="455" name="Rectangle 454">
              <a:extLst>
                <a:ext uri="{FF2B5EF4-FFF2-40B4-BE49-F238E27FC236}">
                  <a16:creationId xmlns:a16="http://schemas.microsoft.com/office/drawing/2014/main" id="{8C4839E7-E838-483D-8079-6FA4EB5640E1}"/>
                </a:ext>
              </a:extLst>
            </p:cNvPr>
            <p:cNvSpPr/>
            <p:nvPr/>
          </p:nvSpPr>
          <p:spPr>
            <a:xfrm>
              <a:off x="2308916" y="5862142"/>
              <a:ext cx="302632" cy="138655"/>
            </a:xfrm>
            <a:prstGeom prst="rect">
              <a:avLst/>
            </a:prstGeom>
          </p:spPr>
          <p:txBody>
            <a:bodyPr wrap="none" lIns="0" tIns="0" rIns="0" bIns="0">
              <a:spAutoFit/>
            </a:bodyPr>
            <a:lstStyle/>
            <a:p>
              <a:pPr defTabSz="895848">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Debug</a:t>
              </a:r>
            </a:p>
          </p:txBody>
        </p:sp>
      </p:grpSp>
      <p:grpSp>
        <p:nvGrpSpPr>
          <p:cNvPr id="102" name="Group 101">
            <a:extLst>
              <a:ext uri="{FF2B5EF4-FFF2-40B4-BE49-F238E27FC236}">
                <a16:creationId xmlns:a16="http://schemas.microsoft.com/office/drawing/2014/main" id="{B58926AB-1BC5-4FF9-8C81-A1D5E48DFEDC}"/>
              </a:ext>
            </a:extLst>
          </p:cNvPr>
          <p:cNvGrpSpPr/>
          <p:nvPr/>
        </p:nvGrpSpPr>
        <p:grpSpPr>
          <a:xfrm>
            <a:off x="517824" y="1225875"/>
            <a:ext cx="1453914" cy="1031016"/>
            <a:chOff x="608671" y="1461030"/>
            <a:chExt cx="1483698" cy="1478514"/>
          </a:xfrm>
        </p:grpSpPr>
        <p:sp>
          <p:nvSpPr>
            <p:cNvPr id="103" name="Rounded Rectangle 11">
              <a:extLst>
                <a:ext uri="{FF2B5EF4-FFF2-40B4-BE49-F238E27FC236}">
                  <a16:creationId xmlns:a16="http://schemas.microsoft.com/office/drawing/2014/main" id="{418DBFFB-0F01-405A-A0DA-56DA5E34E995}"/>
                </a:ext>
              </a:extLst>
            </p:cNvPr>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21">
                <a:defRPr/>
              </a:pPr>
              <a:endParaRPr lang="en-US" sz="1075" kern="0">
                <a:solidFill>
                  <a:sysClr val="windowText" lastClr="000000"/>
                </a:solidFill>
                <a:latin typeface="Segoe UI"/>
              </a:endParaRPr>
            </a:p>
          </p:txBody>
        </p:sp>
        <p:sp>
          <p:nvSpPr>
            <p:cNvPr id="104" name="TextBox 103">
              <a:extLst>
                <a:ext uri="{FF2B5EF4-FFF2-40B4-BE49-F238E27FC236}">
                  <a16:creationId xmlns:a16="http://schemas.microsoft.com/office/drawing/2014/main" id="{8C65179E-710B-483F-B1DB-9AF0E2AA1956}"/>
                </a:ext>
              </a:extLst>
            </p:cNvPr>
            <p:cNvSpPr txBox="1"/>
            <p:nvPr/>
          </p:nvSpPr>
          <p:spPr>
            <a:xfrm>
              <a:off x="659206" y="1806524"/>
              <a:ext cx="1375377" cy="876125"/>
            </a:xfrm>
            <a:prstGeom prst="rect">
              <a:avLst/>
            </a:prstGeom>
          </p:spPr>
          <p:txBody>
            <a:bodyPr vert="horz" wrap="square" lIns="89555" tIns="89555" rIns="89555" bIns="89555" rtlCol="0" anchor="ctr">
              <a:noAutofit/>
            </a:bodyPr>
            <a:lstStyle/>
            <a:p>
              <a:pPr algn="ctr" defTabSz="878221">
                <a:defRPr/>
              </a:pPr>
              <a:r>
                <a:rPr lang="en-US" sz="1567" kern="0" dirty="0">
                  <a:solidFill>
                    <a:prstClr val="white"/>
                  </a:solidFill>
                  <a:latin typeface="Segoe UI"/>
                  <a:ea typeface="Segoe UI" panose="020B0502040204020203" pitchFamily="34" charset="0"/>
                  <a:cs typeface="Segoe UI" panose="020B0502040204020203" pitchFamily="34" charset="0"/>
                </a:rPr>
                <a:t>SCC</a:t>
              </a:r>
            </a:p>
            <a:p>
              <a:pPr algn="ctr" defTabSz="878221">
                <a:defRPr/>
              </a:pPr>
              <a:r>
                <a:rPr lang="en-US" sz="1100" kern="0" dirty="0">
                  <a:solidFill>
                    <a:prstClr val="white"/>
                  </a:solidFill>
                  <a:latin typeface="Segoe UI"/>
                  <a:ea typeface="Segoe UI" panose="020B0502040204020203" pitchFamily="34" charset="0"/>
                  <a:cs typeface="Segoe UI" panose="020B0502040204020203" pitchFamily="34" charset="0"/>
                </a:rPr>
                <a:t>Source Code </a:t>
              </a:r>
              <a:r>
                <a:rPr lang="en-US" sz="1100" kern="0" dirty="0" err="1">
                  <a:solidFill>
                    <a:prstClr val="white"/>
                  </a:solidFill>
                  <a:latin typeface="Segoe UI"/>
                  <a:ea typeface="Segoe UI" panose="020B0502040204020203" pitchFamily="34" charset="0"/>
                  <a:cs typeface="Segoe UI" panose="020B0502040204020203" pitchFamily="34" charset="0"/>
                </a:rPr>
                <a:t>ControL</a:t>
              </a:r>
              <a:endParaRPr lang="en-US" sz="1100" kern="0" dirty="0">
                <a:solidFill>
                  <a:prstClr val="white"/>
                </a:solidFill>
                <a:latin typeface="Segoe UI"/>
                <a:ea typeface="Segoe UI" panose="020B0502040204020203" pitchFamily="34" charset="0"/>
                <a:cs typeface="Segoe UI" panose="020B0502040204020203" pitchFamily="34" charset="0"/>
              </a:endParaRPr>
            </a:p>
          </p:txBody>
        </p:sp>
        <p:pic>
          <p:nvPicPr>
            <p:cNvPr id="106" name="Repos">
              <a:extLst>
                <a:ext uri="{FF2B5EF4-FFF2-40B4-BE49-F238E27FC236}">
                  <a16:creationId xmlns:a16="http://schemas.microsoft.com/office/drawing/2014/main" id="{973CB316-FE7A-49E7-8C62-B72AC082E0E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p:blipFill>
          <p:spPr>
            <a:xfrm>
              <a:off x="1757000" y="1558973"/>
              <a:ext cx="274167" cy="358071"/>
            </a:xfrm>
            <a:prstGeom prst="rect">
              <a:avLst/>
            </a:prstGeom>
          </p:spPr>
        </p:pic>
      </p:grpSp>
      <p:grpSp>
        <p:nvGrpSpPr>
          <p:cNvPr id="78" name="CI">
            <a:extLst>
              <a:ext uri="{FF2B5EF4-FFF2-40B4-BE49-F238E27FC236}">
                <a16:creationId xmlns:a16="http://schemas.microsoft.com/office/drawing/2014/main" id="{D2F3631C-FD41-49A0-8C1C-55D61AA12159}"/>
              </a:ext>
            </a:extLst>
          </p:cNvPr>
          <p:cNvGrpSpPr/>
          <p:nvPr/>
        </p:nvGrpSpPr>
        <p:grpSpPr>
          <a:xfrm>
            <a:off x="4555354" y="1231508"/>
            <a:ext cx="1453914" cy="1025383"/>
            <a:chOff x="4555354" y="1147552"/>
            <a:chExt cx="1453914" cy="1109340"/>
          </a:xfrm>
        </p:grpSpPr>
        <p:sp>
          <p:nvSpPr>
            <p:cNvPr id="445" name="Rounded Rectangle 12">
              <a:extLst>
                <a:ext uri="{FF2B5EF4-FFF2-40B4-BE49-F238E27FC236}">
                  <a16:creationId xmlns:a16="http://schemas.microsoft.com/office/drawing/2014/main" id="{2F34B05D-8ADD-4C5B-ABB0-B7C6522DDC12}"/>
                </a:ext>
              </a:extLst>
            </p:cNvPr>
            <p:cNvSpPr/>
            <p:nvPr/>
          </p:nvSpPr>
          <p:spPr>
            <a:xfrm>
              <a:off x="4555354" y="1147552"/>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446" name="TextBox 445">
              <a:extLst>
                <a:ext uri="{FF2B5EF4-FFF2-40B4-BE49-F238E27FC236}">
                  <a16:creationId xmlns:a16="http://schemas.microsoft.com/office/drawing/2014/main" id="{B36129F8-ECBE-4B35-9E88-D6C86B79FC18}"/>
                </a:ext>
              </a:extLst>
            </p:cNvPr>
            <p:cNvSpPr txBox="1"/>
            <p:nvPr/>
          </p:nvSpPr>
          <p:spPr>
            <a:xfrm>
              <a:off x="4602483" y="1397398"/>
              <a:ext cx="1359657" cy="674676"/>
            </a:xfrm>
            <a:prstGeom prst="rect">
              <a:avLst/>
            </a:prstGeom>
          </p:spPr>
          <p:txBody>
            <a:bodyPr vert="horz" wrap="square" lIns="89555" tIns="89555" rIns="89555" bIns="89555"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CI</a:t>
              </a:r>
            </a:p>
            <a:p>
              <a:pPr algn="ctr" defTabSz="878201">
                <a:defRPr/>
              </a:pPr>
              <a:r>
                <a:rPr lang="en-US" sz="1100" kern="0" dirty="0">
                  <a:solidFill>
                    <a:prstClr val="white"/>
                  </a:solidFill>
                  <a:latin typeface="Calibri" panose="020F0502020204030204"/>
                  <a:ea typeface="Segoe UI" panose="020B0502040204020203" pitchFamily="34" charset="0"/>
                  <a:cs typeface="Segoe UI" panose="020B0502040204020203" pitchFamily="34" charset="0"/>
                </a:rPr>
                <a:t>Build, Unit &amp; Integration Testing</a:t>
              </a:r>
            </a:p>
          </p:txBody>
        </p:sp>
        <p:pic>
          <p:nvPicPr>
            <p:cNvPr id="402" name="DevOpsPipelines">
              <a:extLst>
                <a:ext uri="{FF2B5EF4-FFF2-40B4-BE49-F238E27FC236}">
                  <a16:creationId xmlns:a16="http://schemas.microsoft.com/office/drawing/2014/main" id="{1CEDE86E-90F2-4270-A64F-25C4CE07B7B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639632" y="1186062"/>
              <a:ext cx="298769" cy="298769"/>
            </a:xfrm>
            <a:prstGeom prst="rect">
              <a:avLst/>
            </a:prstGeom>
          </p:spPr>
        </p:pic>
      </p:grpSp>
      <p:sp>
        <p:nvSpPr>
          <p:cNvPr id="15" name="Rectangle 14">
            <a:extLst>
              <a:ext uri="{FF2B5EF4-FFF2-40B4-BE49-F238E27FC236}">
                <a16:creationId xmlns:a16="http://schemas.microsoft.com/office/drawing/2014/main" id="{52EFB8F2-09E6-476B-A509-C6A692BE0EDB}"/>
              </a:ext>
            </a:extLst>
          </p:cNvPr>
          <p:cNvSpPr/>
          <p:nvPr/>
        </p:nvSpPr>
        <p:spPr>
          <a:xfrm>
            <a:off x="5160978" y="3378260"/>
            <a:ext cx="1415772" cy="261610"/>
          </a:xfrm>
          <a:prstGeom prst="rect">
            <a:avLst/>
          </a:prstGeom>
        </p:spPr>
        <p:txBody>
          <a:bodyPr wrap="none">
            <a:spAutoFit/>
          </a:bodyPr>
          <a:lstStyle/>
          <a:p>
            <a:r>
              <a:rPr lang="en-US" sz="1100" kern="0" dirty="0">
                <a:solidFill>
                  <a:prstClr val="white"/>
                </a:solidFill>
                <a:latin typeface="Calibri" panose="020F0502020204030204"/>
                <a:ea typeface="Segoe UI" panose="020B0502040204020203" pitchFamily="34" charset="0"/>
                <a:cs typeface="Segoe UI" panose="020B0502040204020203" pitchFamily="34" charset="0"/>
              </a:rPr>
              <a:t>Staging/Prod Registry</a:t>
            </a:r>
            <a:endParaRPr lang="en-US" dirty="0"/>
          </a:p>
        </p:txBody>
      </p:sp>
      <p:sp>
        <p:nvSpPr>
          <p:cNvPr id="449" name="Freeform: Shape 448">
            <a:extLst>
              <a:ext uri="{FF2B5EF4-FFF2-40B4-BE49-F238E27FC236}">
                <a16:creationId xmlns:a16="http://schemas.microsoft.com/office/drawing/2014/main" id="{5A56555D-F6EB-4453-B3E6-10A91472D1DE}"/>
              </a:ext>
            </a:extLst>
          </p:cNvPr>
          <p:cNvSpPr/>
          <p:nvPr/>
        </p:nvSpPr>
        <p:spPr>
          <a:xfrm>
            <a:off x="171450" y="4924018"/>
            <a:ext cx="11953875" cy="1805291"/>
          </a:xfrm>
          <a:custGeom>
            <a:avLst/>
            <a:gdLst>
              <a:gd name="connsiteX0" fmla="*/ 3978940 w 11953875"/>
              <a:gd name="connsiteY0" fmla="*/ 0 h 3467243"/>
              <a:gd name="connsiteX1" fmla="*/ 7337363 w 11953875"/>
              <a:gd name="connsiteY1" fmla="*/ 0 h 3467243"/>
              <a:gd name="connsiteX2" fmla="*/ 7337363 w 11953875"/>
              <a:gd name="connsiteY2" fmla="*/ 1525816 h 3467243"/>
              <a:gd name="connsiteX3" fmla="*/ 11953875 w 11953875"/>
              <a:gd name="connsiteY3" fmla="*/ 1525816 h 3467243"/>
              <a:gd name="connsiteX4" fmla="*/ 11953875 w 11953875"/>
              <a:gd name="connsiteY4" fmla="*/ 3467243 h 3467243"/>
              <a:gd name="connsiteX5" fmla="*/ 0 w 11953875"/>
              <a:gd name="connsiteY5" fmla="*/ 3467243 h 3467243"/>
              <a:gd name="connsiteX6" fmla="*/ 0 w 11953875"/>
              <a:gd name="connsiteY6" fmla="*/ 1525816 h 3467243"/>
              <a:gd name="connsiteX7" fmla="*/ 3978940 w 11953875"/>
              <a:gd name="connsiteY7" fmla="*/ 1525816 h 3467243"/>
              <a:gd name="connsiteX0" fmla="*/ 3978940 w 11953875"/>
              <a:gd name="connsiteY0" fmla="*/ 0 h 3467243"/>
              <a:gd name="connsiteX1" fmla="*/ 7337363 w 11953875"/>
              <a:gd name="connsiteY1" fmla="*/ 1525816 h 3467243"/>
              <a:gd name="connsiteX2" fmla="*/ 11953875 w 11953875"/>
              <a:gd name="connsiteY2" fmla="*/ 1525816 h 3467243"/>
              <a:gd name="connsiteX3" fmla="*/ 11953875 w 11953875"/>
              <a:gd name="connsiteY3" fmla="*/ 3467243 h 3467243"/>
              <a:gd name="connsiteX4" fmla="*/ 0 w 11953875"/>
              <a:gd name="connsiteY4" fmla="*/ 3467243 h 3467243"/>
              <a:gd name="connsiteX5" fmla="*/ 0 w 11953875"/>
              <a:gd name="connsiteY5" fmla="*/ 1525816 h 3467243"/>
              <a:gd name="connsiteX6" fmla="*/ 3978940 w 11953875"/>
              <a:gd name="connsiteY6" fmla="*/ 1525816 h 3467243"/>
              <a:gd name="connsiteX7" fmla="*/ 3978940 w 11953875"/>
              <a:gd name="connsiteY7" fmla="*/ 0 h 3467243"/>
              <a:gd name="connsiteX0" fmla="*/ 3978940 w 11953875"/>
              <a:gd name="connsiteY0" fmla="*/ 0 h 1941427"/>
              <a:gd name="connsiteX1" fmla="*/ 7337363 w 11953875"/>
              <a:gd name="connsiteY1" fmla="*/ 0 h 1941427"/>
              <a:gd name="connsiteX2" fmla="*/ 11953875 w 11953875"/>
              <a:gd name="connsiteY2" fmla="*/ 0 h 1941427"/>
              <a:gd name="connsiteX3" fmla="*/ 11953875 w 11953875"/>
              <a:gd name="connsiteY3" fmla="*/ 1941427 h 1941427"/>
              <a:gd name="connsiteX4" fmla="*/ 0 w 11953875"/>
              <a:gd name="connsiteY4" fmla="*/ 1941427 h 1941427"/>
              <a:gd name="connsiteX5" fmla="*/ 0 w 11953875"/>
              <a:gd name="connsiteY5" fmla="*/ 0 h 1941427"/>
              <a:gd name="connsiteX6" fmla="*/ 3978940 w 11953875"/>
              <a:gd name="connsiteY6" fmla="*/ 0 h 1941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3875" h="1941427">
                <a:moveTo>
                  <a:pt x="3978940" y="0"/>
                </a:moveTo>
                <a:lnTo>
                  <a:pt x="7337363" y="0"/>
                </a:lnTo>
                <a:lnTo>
                  <a:pt x="11953875" y="0"/>
                </a:lnTo>
                <a:lnTo>
                  <a:pt x="11953875" y="1941427"/>
                </a:lnTo>
                <a:lnTo>
                  <a:pt x="0" y="1941427"/>
                </a:lnTo>
                <a:lnTo>
                  <a:pt x="0" y="0"/>
                </a:lnTo>
                <a:lnTo>
                  <a:pt x="3978940" y="0"/>
                </a:lnTo>
                <a:close/>
              </a:path>
            </a:pathLst>
          </a:custGeom>
          <a:noFill/>
          <a:ln w="57150">
            <a:solidFill>
              <a:srgbClr val="0F78D3"/>
            </a:solidFill>
            <a:prstDash val="dash"/>
            <a:extLst>
              <a:ext uri="{C807C97D-BFC1-408E-A445-0C87EB9F89A2}">
                <ask:lineSketchStyleProps xmlns:ask="http://schemas.microsoft.com/office/drawing/2018/sketchyshapes" sd="1076693586">
                  <a:custGeom>
                    <a:avLst/>
                    <a:gdLst>
                      <a:gd name="connsiteX0" fmla="*/ 3978940 w 11953875"/>
                      <a:gd name="connsiteY0" fmla="*/ 0 h 3467243"/>
                      <a:gd name="connsiteX1" fmla="*/ 4572261 w 11953875"/>
                      <a:gd name="connsiteY1" fmla="*/ 0 h 3467243"/>
                      <a:gd name="connsiteX2" fmla="*/ 5131999 w 11953875"/>
                      <a:gd name="connsiteY2" fmla="*/ 0 h 3467243"/>
                      <a:gd name="connsiteX3" fmla="*/ 5725320 w 11953875"/>
                      <a:gd name="connsiteY3" fmla="*/ 0 h 3467243"/>
                      <a:gd name="connsiteX4" fmla="*/ 6285057 w 11953875"/>
                      <a:gd name="connsiteY4" fmla="*/ 0 h 3467243"/>
                      <a:gd name="connsiteX5" fmla="*/ 6844794 w 11953875"/>
                      <a:gd name="connsiteY5" fmla="*/ 0 h 3467243"/>
                      <a:gd name="connsiteX6" fmla="*/ 7337363 w 11953875"/>
                      <a:gd name="connsiteY6" fmla="*/ 0 h 3467243"/>
                      <a:gd name="connsiteX7" fmla="*/ 7337363 w 11953875"/>
                      <a:gd name="connsiteY7" fmla="*/ 493347 h 3467243"/>
                      <a:gd name="connsiteX8" fmla="*/ 7337363 w 11953875"/>
                      <a:gd name="connsiteY8" fmla="*/ 1001953 h 3467243"/>
                      <a:gd name="connsiteX9" fmla="*/ 7337363 w 11953875"/>
                      <a:gd name="connsiteY9" fmla="*/ 1525816 h 3467243"/>
                      <a:gd name="connsiteX10" fmla="*/ 7868262 w 11953875"/>
                      <a:gd name="connsiteY10" fmla="*/ 1525816 h 3467243"/>
                      <a:gd name="connsiteX11" fmla="*/ 8352996 w 11953875"/>
                      <a:gd name="connsiteY11" fmla="*/ 1525816 h 3467243"/>
                      <a:gd name="connsiteX12" fmla="*/ 9022390 w 11953875"/>
                      <a:gd name="connsiteY12" fmla="*/ 1525816 h 3467243"/>
                      <a:gd name="connsiteX13" fmla="*/ 9599454 w 11953875"/>
                      <a:gd name="connsiteY13" fmla="*/ 1525816 h 3467243"/>
                      <a:gd name="connsiteX14" fmla="*/ 10084188 w 11953875"/>
                      <a:gd name="connsiteY14" fmla="*/ 1525816 h 3467243"/>
                      <a:gd name="connsiteX15" fmla="*/ 10707417 w 11953875"/>
                      <a:gd name="connsiteY15" fmla="*/ 1525816 h 3467243"/>
                      <a:gd name="connsiteX16" fmla="*/ 11238316 w 11953875"/>
                      <a:gd name="connsiteY16" fmla="*/ 1525816 h 3467243"/>
                      <a:gd name="connsiteX17" fmla="*/ 11953875 w 11953875"/>
                      <a:gd name="connsiteY17" fmla="*/ 1525816 h 3467243"/>
                      <a:gd name="connsiteX18" fmla="*/ 11953875 w 11953875"/>
                      <a:gd name="connsiteY18" fmla="*/ 1952930 h 3467243"/>
                      <a:gd name="connsiteX19" fmla="*/ 11953875 w 11953875"/>
                      <a:gd name="connsiteY19" fmla="*/ 2418872 h 3467243"/>
                      <a:gd name="connsiteX20" fmla="*/ 11953875 w 11953875"/>
                      <a:gd name="connsiteY20" fmla="*/ 2865401 h 3467243"/>
                      <a:gd name="connsiteX21" fmla="*/ 11953875 w 11953875"/>
                      <a:gd name="connsiteY21" fmla="*/ 3467243 h 3467243"/>
                      <a:gd name="connsiteX22" fmla="*/ 11117104 w 11953875"/>
                      <a:gd name="connsiteY22" fmla="*/ 3467243 h 3467243"/>
                      <a:gd name="connsiteX23" fmla="*/ 10519410 w 11953875"/>
                      <a:gd name="connsiteY23" fmla="*/ 3467243 h 3467243"/>
                      <a:gd name="connsiteX24" fmla="*/ 10280333 w 11953875"/>
                      <a:gd name="connsiteY24" fmla="*/ 3467243 h 3467243"/>
                      <a:gd name="connsiteX25" fmla="*/ 9443561 w 11953875"/>
                      <a:gd name="connsiteY25" fmla="*/ 3467243 h 3467243"/>
                      <a:gd name="connsiteX26" fmla="*/ 9084945 w 11953875"/>
                      <a:gd name="connsiteY26" fmla="*/ 3467243 h 3467243"/>
                      <a:gd name="connsiteX27" fmla="*/ 8845868 w 11953875"/>
                      <a:gd name="connsiteY27" fmla="*/ 3467243 h 3467243"/>
                      <a:gd name="connsiteX28" fmla="*/ 8606790 w 11953875"/>
                      <a:gd name="connsiteY28" fmla="*/ 3467243 h 3467243"/>
                      <a:gd name="connsiteX29" fmla="*/ 7770019 w 11953875"/>
                      <a:gd name="connsiteY29" fmla="*/ 3467243 h 3467243"/>
                      <a:gd name="connsiteX30" fmla="*/ 7291864 w 11953875"/>
                      <a:gd name="connsiteY30" fmla="*/ 3467243 h 3467243"/>
                      <a:gd name="connsiteX31" fmla="*/ 6574631 w 11953875"/>
                      <a:gd name="connsiteY31" fmla="*/ 3467243 h 3467243"/>
                      <a:gd name="connsiteX32" fmla="*/ 6335554 w 11953875"/>
                      <a:gd name="connsiteY32" fmla="*/ 3467243 h 3467243"/>
                      <a:gd name="connsiteX33" fmla="*/ 5498783 w 11953875"/>
                      <a:gd name="connsiteY33" fmla="*/ 3467243 h 3467243"/>
                      <a:gd name="connsiteX34" fmla="*/ 4901089 w 11953875"/>
                      <a:gd name="connsiteY34" fmla="*/ 3467243 h 3467243"/>
                      <a:gd name="connsiteX35" fmla="*/ 4662011 w 11953875"/>
                      <a:gd name="connsiteY35" fmla="*/ 3467243 h 3467243"/>
                      <a:gd name="connsiteX36" fmla="*/ 3944779 w 11953875"/>
                      <a:gd name="connsiteY36" fmla="*/ 3467243 h 3467243"/>
                      <a:gd name="connsiteX37" fmla="*/ 3466624 w 11953875"/>
                      <a:gd name="connsiteY37" fmla="*/ 3467243 h 3467243"/>
                      <a:gd name="connsiteX38" fmla="*/ 2749391 w 11953875"/>
                      <a:gd name="connsiteY38" fmla="*/ 3467243 h 3467243"/>
                      <a:gd name="connsiteX39" fmla="*/ 2510314 w 11953875"/>
                      <a:gd name="connsiteY39" fmla="*/ 3467243 h 3467243"/>
                      <a:gd name="connsiteX40" fmla="*/ 2271236 w 11953875"/>
                      <a:gd name="connsiteY40" fmla="*/ 3467243 h 3467243"/>
                      <a:gd name="connsiteX41" fmla="*/ 1554004 w 11953875"/>
                      <a:gd name="connsiteY41" fmla="*/ 3467243 h 3467243"/>
                      <a:gd name="connsiteX42" fmla="*/ 1195387 w 11953875"/>
                      <a:gd name="connsiteY42" fmla="*/ 3467243 h 3467243"/>
                      <a:gd name="connsiteX43" fmla="*/ 0 w 11953875"/>
                      <a:gd name="connsiteY43" fmla="*/ 3467243 h 3467243"/>
                      <a:gd name="connsiteX44" fmla="*/ 0 w 11953875"/>
                      <a:gd name="connsiteY44" fmla="*/ 2962472 h 3467243"/>
                      <a:gd name="connsiteX45" fmla="*/ 0 w 11953875"/>
                      <a:gd name="connsiteY45" fmla="*/ 2477115 h 3467243"/>
                      <a:gd name="connsiteX46" fmla="*/ 0 w 11953875"/>
                      <a:gd name="connsiteY46" fmla="*/ 2050001 h 3467243"/>
                      <a:gd name="connsiteX47" fmla="*/ 0 w 11953875"/>
                      <a:gd name="connsiteY47" fmla="*/ 1525816 h 3467243"/>
                      <a:gd name="connsiteX48" fmla="*/ 449052 w 11953875"/>
                      <a:gd name="connsiteY48" fmla="*/ 1525816 h 3467243"/>
                      <a:gd name="connsiteX49" fmla="*/ 898104 w 11953875"/>
                      <a:gd name="connsiteY49" fmla="*/ 1525816 h 3467243"/>
                      <a:gd name="connsiteX50" fmla="*/ 1506313 w 11953875"/>
                      <a:gd name="connsiteY50" fmla="*/ 1525816 h 3467243"/>
                      <a:gd name="connsiteX51" fmla="*/ 2034944 w 11953875"/>
                      <a:gd name="connsiteY51" fmla="*/ 1525816 h 3467243"/>
                      <a:gd name="connsiteX52" fmla="*/ 2682942 w 11953875"/>
                      <a:gd name="connsiteY52" fmla="*/ 1525816 h 3467243"/>
                      <a:gd name="connsiteX53" fmla="*/ 3131994 w 11953875"/>
                      <a:gd name="connsiteY53" fmla="*/ 1525816 h 3467243"/>
                      <a:gd name="connsiteX54" fmla="*/ 3978940 w 11953875"/>
                      <a:gd name="connsiteY54" fmla="*/ 1525816 h 3467243"/>
                      <a:gd name="connsiteX55" fmla="*/ 3978940 w 11953875"/>
                      <a:gd name="connsiteY55" fmla="*/ 1001953 h 3467243"/>
                      <a:gd name="connsiteX56" fmla="*/ 3978940 w 11953875"/>
                      <a:gd name="connsiteY56" fmla="*/ 462831 h 3467243"/>
                      <a:gd name="connsiteX57" fmla="*/ 3978940 w 11953875"/>
                      <a:gd name="connsiteY57" fmla="*/ 0 h 346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953875" h="3467243" extrusionOk="0">
                        <a:moveTo>
                          <a:pt x="3978940" y="0"/>
                        </a:moveTo>
                        <a:cubicBezTo>
                          <a:pt x="4236683" y="-60162"/>
                          <a:pt x="4331392" y="48387"/>
                          <a:pt x="4572261" y="0"/>
                        </a:cubicBezTo>
                        <a:cubicBezTo>
                          <a:pt x="4813130" y="-48387"/>
                          <a:pt x="4890342" y="42987"/>
                          <a:pt x="5131999" y="0"/>
                        </a:cubicBezTo>
                        <a:cubicBezTo>
                          <a:pt x="5373656" y="-42987"/>
                          <a:pt x="5533207" y="69042"/>
                          <a:pt x="5725320" y="0"/>
                        </a:cubicBezTo>
                        <a:cubicBezTo>
                          <a:pt x="5917433" y="-69042"/>
                          <a:pt x="6032016" y="8489"/>
                          <a:pt x="6285057" y="0"/>
                        </a:cubicBezTo>
                        <a:cubicBezTo>
                          <a:pt x="6538098" y="-8489"/>
                          <a:pt x="6573098" y="43197"/>
                          <a:pt x="6844794" y="0"/>
                        </a:cubicBezTo>
                        <a:cubicBezTo>
                          <a:pt x="7116490" y="-43197"/>
                          <a:pt x="7174135" y="35914"/>
                          <a:pt x="7337363" y="0"/>
                        </a:cubicBezTo>
                        <a:cubicBezTo>
                          <a:pt x="7353327" y="126172"/>
                          <a:pt x="7319285" y="303807"/>
                          <a:pt x="7337363" y="493347"/>
                        </a:cubicBezTo>
                        <a:cubicBezTo>
                          <a:pt x="7355441" y="682887"/>
                          <a:pt x="7283453" y="756606"/>
                          <a:pt x="7337363" y="1001953"/>
                        </a:cubicBezTo>
                        <a:cubicBezTo>
                          <a:pt x="7391273" y="1247300"/>
                          <a:pt x="7290723" y="1351129"/>
                          <a:pt x="7337363" y="1525816"/>
                        </a:cubicBezTo>
                        <a:cubicBezTo>
                          <a:pt x="7600096" y="1478935"/>
                          <a:pt x="7724792" y="1564437"/>
                          <a:pt x="7868262" y="1525816"/>
                        </a:cubicBezTo>
                        <a:cubicBezTo>
                          <a:pt x="8011732" y="1487195"/>
                          <a:pt x="8188503" y="1526773"/>
                          <a:pt x="8352996" y="1525816"/>
                        </a:cubicBezTo>
                        <a:cubicBezTo>
                          <a:pt x="8517489" y="1524859"/>
                          <a:pt x="8766421" y="1580649"/>
                          <a:pt x="9022390" y="1525816"/>
                        </a:cubicBezTo>
                        <a:cubicBezTo>
                          <a:pt x="9278359" y="1470983"/>
                          <a:pt x="9456866" y="1571807"/>
                          <a:pt x="9599454" y="1525816"/>
                        </a:cubicBezTo>
                        <a:cubicBezTo>
                          <a:pt x="9742042" y="1479825"/>
                          <a:pt x="9848471" y="1580421"/>
                          <a:pt x="10084188" y="1525816"/>
                        </a:cubicBezTo>
                        <a:cubicBezTo>
                          <a:pt x="10319905" y="1471211"/>
                          <a:pt x="10564699" y="1547903"/>
                          <a:pt x="10707417" y="1525816"/>
                        </a:cubicBezTo>
                        <a:cubicBezTo>
                          <a:pt x="10850135" y="1503729"/>
                          <a:pt x="11021505" y="1547698"/>
                          <a:pt x="11238316" y="1525816"/>
                        </a:cubicBezTo>
                        <a:cubicBezTo>
                          <a:pt x="11455127" y="1503934"/>
                          <a:pt x="11757253" y="1570177"/>
                          <a:pt x="11953875" y="1525816"/>
                        </a:cubicBezTo>
                        <a:cubicBezTo>
                          <a:pt x="12001209" y="1651778"/>
                          <a:pt x="11941347" y="1754606"/>
                          <a:pt x="11953875" y="1952930"/>
                        </a:cubicBezTo>
                        <a:cubicBezTo>
                          <a:pt x="11966403" y="2151254"/>
                          <a:pt x="11931929" y="2301229"/>
                          <a:pt x="11953875" y="2418872"/>
                        </a:cubicBezTo>
                        <a:cubicBezTo>
                          <a:pt x="11975821" y="2536515"/>
                          <a:pt x="11905374" y="2708902"/>
                          <a:pt x="11953875" y="2865401"/>
                        </a:cubicBezTo>
                        <a:cubicBezTo>
                          <a:pt x="12002376" y="3021900"/>
                          <a:pt x="11937935" y="3288011"/>
                          <a:pt x="11953875" y="3467243"/>
                        </a:cubicBezTo>
                        <a:cubicBezTo>
                          <a:pt x="11749004" y="3481755"/>
                          <a:pt x="11319485" y="3408833"/>
                          <a:pt x="11117104" y="3467243"/>
                        </a:cubicBezTo>
                        <a:cubicBezTo>
                          <a:pt x="10914723" y="3525653"/>
                          <a:pt x="10720636" y="3453440"/>
                          <a:pt x="10519410" y="3467243"/>
                        </a:cubicBezTo>
                        <a:cubicBezTo>
                          <a:pt x="10318184" y="3481046"/>
                          <a:pt x="10384495" y="3453036"/>
                          <a:pt x="10280333" y="3467243"/>
                        </a:cubicBezTo>
                        <a:cubicBezTo>
                          <a:pt x="10176171" y="3481450"/>
                          <a:pt x="9693218" y="3461173"/>
                          <a:pt x="9443561" y="3467243"/>
                        </a:cubicBezTo>
                        <a:cubicBezTo>
                          <a:pt x="9193904" y="3473313"/>
                          <a:pt x="9261991" y="3440063"/>
                          <a:pt x="9084945" y="3467243"/>
                        </a:cubicBezTo>
                        <a:cubicBezTo>
                          <a:pt x="8907899" y="3494423"/>
                          <a:pt x="8926687" y="3455003"/>
                          <a:pt x="8845868" y="3467243"/>
                        </a:cubicBezTo>
                        <a:cubicBezTo>
                          <a:pt x="8765049" y="3479483"/>
                          <a:pt x="8720816" y="3453879"/>
                          <a:pt x="8606790" y="3467243"/>
                        </a:cubicBezTo>
                        <a:cubicBezTo>
                          <a:pt x="8492764" y="3480607"/>
                          <a:pt x="8019138" y="3467194"/>
                          <a:pt x="7770019" y="3467243"/>
                        </a:cubicBezTo>
                        <a:cubicBezTo>
                          <a:pt x="7520900" y="3467292"/>
                          <a:pt x="7519780" y="3432299"/>
                          <a:pt x="7291864" y="3467243"/>
                        </a:cubicBezTo>
                        <a:cubicBezTo>
                          <a:pt x="7063949" y="3502187"/>
                          <a:pt x="6770811" y="3417207"/>
                          <a:pt x="6574631" y="3467243"/>
                        </a:cubicBezTo>
                        <a:cubicBezTo>
                          <a:pt x="6378451" y="3517279"/>
                          <a:pt x="6406037" y="3454905"/>
                          <a:pt x="6335554" y="3467243"/>
                        </a:cubicBezTo>
                        <a:cubicBezTo>
                          <a:pt x="6265071" y="3479581"/>
                          <a:pt x="5743816" y="3462730"/>
                          <a:pt x="5498783" y="3467243"/>
                        </a:cubicBezTo>
                        <a:cubicBezTo>
                          <a:pt x="5253750" y="3471756"/>
                          <a:pt x="5172022" y="3445884"/>
                          <a:pt x="4901089" y="3467243"/>
                        </a:cubicBezTo>
                        <a:cubicBezTo>
                          <a:pt x="4630156" y="3488602"/>
                          <a:pt x="4759554" y="3444958"/>
                          <a:pt x="4662011" y="3467243"/>
                        </a:cubicBezTo>
                        <a:cubicBezTo>
                          <a:pt x="4564468" y="3489528"/>
                          <a:pt x="4241292" y="3450647"/>
                          <a:pt x="3944779" y="3467243"/>
                        </a:cubicBezTo>
                        <a:cubicBezTo>
                          <a:pt x="3648266" y="3483839"/>
                          <a:pt x="3601759" y="3449206"/>
                          <a:pt x="3466624" y="3467243"/>
                        </a:cubicBezTo>
                        <a:cubicBezTo>
                          <a:pt x="3331489" y="3485280"/>
                          <a:pt x="2967857" y="3426898"/>
                          <a:pt x="2749391" y="3467243"/>
                        </a:cubicBezTo>
                        <a:cubicBezTo>
                          <a:pt x="2530925" y="3507588"/>
                          <a:pt x="2576662" y="3459100"/>
                          <a:pt x="2510314" y="3467243"/>
                        </a:cubicBezTo>
                        <a:cubicBezTo>
                          <a:pt x="2443966" y="3475386"/>
                          <a:pt x="2328454" y="3444491"/>
                          <a:pt x="2271236" y="3467243"/>
                        </a:cubicBezTo>
                        <a:cubicBezTo>
                          <a:pt x="2214018" y="3489995"/>
                          <a:pt x="1874681" y="3405289"/>
                          <a:pt x="1554004" y="3467243"/>
                        </a:cubicBezTo>
                        <a:cubicBezTo>
                          <a:pt x="1233327" y="3529197"/>
                          <a:pt x="1335445" y="3444019"/>
                          <a:pt x="1195387" y="3467243"/>
                        </a:cubicBezTo>
                        <a:cubicBezTo>
                          <a:pt x="1055329" y="3490467"/>
                          <a:pt x="545344" y="3379477"/>
                          <a:pt x="0" y="3467243"/>
                        </a:cubicBezTo>
                        <a:cubicBezTo>
                          <a:pt x="-42814" y="3260741"/>
                          <a:pt x="57728" y="3081328"/>
                          <a:pt x="0" y="2962472"/>
                        </a:cubicBezTo>
                        <a:cubicBezTo>
                          <a:pt x="-57728" y="2843616"/>
                          <a:pt x="13158" y="2637076"/>
                          <a:pt x="0" y="2477115"/>
                        </a:cubicBezTo>
                        <a:cubicBezTo>
                          <a:pt x="-13158" y="2317154"/>
                          <a:pt x="47990" y="2228595"/>
                          <a:pt x="0" y="2050001"/>
                        </a:cubicBezTo>
                        <a:cubicBezTo>
                          <a:pt x="-47990" y="1871407"/>
                          <a:pt x="59863" y="1774706"/>
                          <a:pt x="0" y="1525816"/>
                        </a:cubicBezTo>
                        <a:cubicBezTo>
                          <a:pt x="110580" y="1519113"/>
                          <a:pt x="336814" y="1574411"/>
                          <a:pt x="449052" y="1525816"/>
                        </a:cubicBezTo>
                        <a:cubicBezTo>
                          <a:pt x="561290" y="1477221"/>
                          <a:pt x="771406" y="1555430"/>
                          <a:pt x="898104" y="1525816"/>
                        </a:cubicBezTo>
                        <a:cubicBezTo>
                          <a:pt x="1024802" y="1496202"/>
                          <a:pt x="1351580" y="1555978"/>
                          <a:pt x="1506313" y="1525816"/>
                        </a:cubicBezTo>
                        <a:cubicBezTo>
                          <a:pt x="1661046" y="1495654"/>
                          <a:pt x="1888346" y="1534127"/>
                          <a:pt x="2034944" y="1525816"/>
                        </a:cubicBezTo>
                        <a:cubicBezTo>
                          <a:pt x="2181542" y="1517505"/>
                          <a:pt x="2547058" y="1552288"/>
                          <a:pt x="2682942" y="1525816"/>
                        </a:cubicBezTo>
                        <a:cubicBezTo>
                          <a:pt x="2818826" y="1499344"/>
                          <a:pt x="2975244" y="1570734"/>
                          <a:pt x="3131994" y="1525816"/>
                        </a:cubicBezTo>
                        <a:cubicBezTo>
                          <a:pt x="3288744" y="1480898"/>
                          <a:pt x="3597466" y="1556795"/>
                          <a:pt x="3978940" y="1525816"/>
                        </a:cubicBezTo>
                        <a:cubicBezTo>
                          <a:pt x="3926684" y="1385145"/>
                          <a:pt x="4007700" y="1185546"/>
                          <a:pt x="3978940" y="1001953"/>
                        </a:cubicBezTo>
                        <a:cubicBezTo>
                          <a:pt x="3950180" y="818360"/>
                          <a:pt x="4031727" y="707005"/>
                          <a:pt x="3978940" y="462831"/>
                        </a:cubicBezTo>
                        <a:cubicBezTo>
                          <a:pt x="3926153" y="218657"/>
                          <a:pt x="4019441" y="121963"/>
                          <a:pt x="397894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ACRTasks">
            <a:extLst>
              <a:ext uri="{FF2B5EF4-FFF2-40B4-BE49-F238E27FC236}">
                <a16:creationId xmlns:a16="http://schemas.microsoft.com/office/drawing/2014/main" id="{2E66AD0A-5D5B-429C-B8CF-236D07AE98A8}"/>
              </a:ext>
            </a:extLst>
          </p:cNvPr>
          <p:cNvGrpSpPr/>
          <p:nvPr/>
        </p:nvGrpSpPr>
        <p:grpSpPr>
          <a:xfrm>
            <a:off x="4567240" y="3717646"/>
            <a:ext cx="529889" cy="857844"/>
            <a:chOff x="4567240" y="3717646"/>
            <a:chExt cx="529889" cy="857844"/>
          </a:xfrm>
        </p:grpSpPr>
        <p:sp>
          <p:nvSpPr>
            <p:cNvPr id="472" name="Rectangle 471">
              <a:extLst>
                <a:ext uri="{FF2B5EF4-FFF2-40B4-BE49-F238E27FC236}">
                  <a16:creationId xmlns:a16="http://schemas.microsoft.com/office/drawing/2014/main" id="{F0A3F93C-E9AC-4992-AAE3-4E9EE076F99F}"/>
                </a:ext>
              </a:extLst>
            </p:cNvPr>
            <p:cNvSpPr/>
            <p:nvPr/>
          </p:nvSpPr>
          <p:spPr>
            <a:xfrm>
              <a:off x="4567240" y="4175380"/>
              <a:ext cx="529889" cy="400110"/>
            </a:xfrm>
            <a:prstGeom prst="rect">
              <a:avLst/>
            </a:prstGeom>
          </p:spPr>
          <p:txBody>
            <a:bodyPr wrap="square">
              <a:spAutoFit/>
            </a:bodyPr>
            <a:lstStyle/>
            <a:p>
              <a:pPr algn="ctr" defTabSz="895848">
                <a:defRPr/>
              </a:pPr>
              <a:r>
                <a:rPr lang="en-US" sz="1000" kern="0" dirty="0">
                  <a:solidFill>
                    <a:srgbClr val="FFFFFF"/>
                  </a:solidFill>
                  <a:latin typeface="Calibri" panose="020F0502020204030204"/>
                  <a:ea typeface="Segoe UI" panose="020B0502040204020203" pitchFamily="34" charset="0"/>
                  <a:cs typeface="Segoe UI" panose="020B0502040204020203" pitchFamily="34" charset="0"/>
                </a:rPr>
                <a:t>ACR</a:t>
              </a:r>
              <a:br>
                <a:rPr lang="en-US" sz="1000" kern="0" dirty="0">
                  <a:solidFill>
                    <a:srgbClr val="FFFFFF"/>
                  </a:solidFill>
                  <a:latin typeface="Calibri" panose="020F0502020204030204"/>
                  <a:ea typeface="Segoe UI" panose="020B0502040204020203" pitchFamily="34" charset="0"/>
                  <a:cs typeface="Segoe UI" panose="020B0502040204020203" pitchFamily="34" charset="0"/>
                </a:rPr>
              </a:br>
              <a:r>
                <a:rPr lang="en-US" sz="1000" kern="0" dirty="0">
                  <a:solidFill>
                    <a:srgbClr val="FFFFFF"/>
                  </a:solidFill>
                  <a:latin typeface="Calibri" panose="020F0502020204030204"/>
                  <a:ea typeface="Segoe UI" panose="020B0502040204020203" pitchFamily="34" charset="0"/>
                  <a:cs typeface="Segoe UI" panose="020B0502040204020203" pitchFamily="34" charset="0"/>
                </a:rPr>
                <a:t>Tasks</a:t>
              </a:r>
            </a:p>
          </p:txBody>
        </p:sp>
        <p:pic>
          <p:nvPicPr>
            <p:cNvPr id="100" name="ACR Task">
              <a:extLst>
                <a:ext uri="{FF2B5EF4-FFF2-40B4-BE49-F238E27FC236}">
                  <a16:creationId xmlns:a16="http://schemas.microsoft.com/office/drawing/2014/main" id="{BE8D4BE8-6D3E-4E92-8C04-26435204DB4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04868" y="3717646"/>
              <a:ext cx="456610" cy="497937"/>
            </a:xfrm>
            <a:prstGeom prst="rect">
              <a:avLst/>
            </a:prstGeom>
          </p:spPr>
        </p:pic>
      </p:grpSp>
      <p:grpSp>
        <p:nvGrpSpPr>
          <p:cNvPr id="291" name="VNet">
            <a:extLst>
              <a:ext uri="{FF2B5EF4-FFF2-40B4-BE49-F238E27FC236}">
                <a16:creationId xmlns:a16="http://schemas.microsoft.com/office/drawing/2014/main" id="{0CD4F19E-8FB0-405B-A453-453C16D38AC6}"/>
              </a:ext>
            </a:extLst>
          </p:cNvPr>
          <p:cNvGrpSpPr/>
          <p:nvPr/>
        </p:nvGrpSpPr>
        <p:grpSpPr>
          <a:xfrm>
            <a:off x="7625189" y="88731"/>
            <a:ext cx="476984" cy="273496"/>
            <a:chOff x="7206054" y="2552301"/>
            <a:chExt cx="476984" cy="273496"/>
          </a:xfrm>
          <a:solidFill>
            <a:srgbClr val="0F78D4"/>
          </a:solidFill>
        </p:grpSpPr>
        <p:sp>
          <p:nvSpPr>
            <p:cNvPr id="293" name="Freeform: Shape 292">
              <a:extLst>
                <a:ext uri="{FF2B5EF4-FFF2-40B4-BE49-F238E27FC236}">
                  <a16:creationId xmlns:a16="http://schemas.microsoft.com/office/drawing/2014/main" id="{1A93B2F9-E878-4BC5-A8FE-189949690238}"/>
                </a:ext>
              </a:extLst>
            </p:cNvPr>
            <p:cNvSpPr/>
            <p:nvPr/>
          </p:nvSpPr>
          <p:spPr>
            <a:xfrm>
              <a:off x="7532415" y="2552301"/>
              <a:ext cx="150623" cy="273496"/>
            </a:xfrm>
            <a:custGeom>
              <a:avLst/>
              <a:gdLst>
                <a:gd name="connsiteX0" fmla="*/ 147399 w 150623"/>
                <a:gd name="connsiteY0" fmla="*/ 143589 h 273496"/>
                <a:gd name="connsiteX1" fmla="*/ 147399 w 150623"/>
                <a:gd name="connsiteY1" fmla="*/ 126444 h 273496"/>
                <a:gd name="connsiteX2" fmla="*/ 124539 w 150623"/>
                <a:gd name="connsiteY2" fmla="*/ 103584 h 273496"/>
                <a:gd name="connsiteX3" fmla="*/ 21669 w 150623"/>
                <a:gd name="connsiteY3" fmla="*/ 3572 h 273496"/>
                <a:gd name="connsiteX4" fmla="*/ 5477 w 150623"/>
                <a:gd name="connsiteY4" fmla="*/ 3572 h 273496"/>
                <a:gd name="connsiteX5" fmla="*/ 5477 w 150623"/>
                <a:gd name="connsiteY5" fmla="*/ 3572 h 273496"/>
                <a:gd name="connsiteX6" fmla="*/ 5477 w 150623"/>
                <a:gd name="connsiteY6" fmla="*/ 20717 h 273496"/>
                <a:gd name="connsiteX7" fmla="*/ 113109 w 150623"/>
                <a:gd name="connsiteY7" fmla="*/ 126444 h 273496"/>
                <a:gd name="connsiteX8" fmla="*/ 113109 w 150623"/>
                <a:gd name="connsiteY8" fmla="*/ 143589 h 273496"/>
                <a:gd name="connsiteX9" fmla="*/ 3572 w 150623"/>
                <a:gd name="connsiteY9" fmla="*/ 253127 h 273496"/>
                <a:gd name="connsiteX10" fmla="*/ 3572 w 150623"/>
                <a:gd name="connsiteY10" fmla="*/ 270272 h 273496"/>
                <a:gd name="connsiteX11" fmla="*/ 3572 w 150623"/>
                <a:gd name="connsiteY11" fmla="*/ 270272 h 273496"/>
                <a:gd name="connsiteX12" fmla="*/ 19764 w 150623"/>
                <a:gd name="connsiteY12" fmla="*/ 270272 h 273496"/>
                <a:gd name="connsiteX13" fmla="*/ 121682 w 150623"/>
                <a:gd name="connsiteY13" fmla="*/ 169307 h 273496"/>
                <a:gd name="connsiteX14" fmla="*/ 122634 w 150623"/>
                <a:gd name="connsiteY14" fmla="*/ 168354 h 273496"/>
                <a:gd name="connsiteX15" fmla="*/ 147399 w 150623"/>
                <a:gd name="connsiteY15" fmla="*/ 143589 h 27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623" h="273496">
                  <a:moveTo>
                    <a:pt x="147399" y="143589"/>
                  </a:moveTo>
                  <a:cubicBezTo>
                    <a:pt x="152162" y="138827"/>
                    <a:pt x="151209" y="131207"/>
                    <a:pt x="147399" y="126444"/>
                  </a:cubicBezTo>
                  <a:lnTo>
                    <a:pt x="124539" y="103584"/>
                  </a:lnTo>
                  <a:lnTo>
                    <a:pt x="21669" y="3572"/>
                  </a:lnTo>
                  <a:cubicBezTo>
                    <a:pt x="16907" y="-1191"/>
                    <a:pt x="10239" y="-1191"/>
                    <a:pt x="5477" y="3572"/>
                  </a:cubicBezTo>
                  <a:lnTo>
                    <a:pt x="5477" y="3572"/>
                  </a:lnTo>
                  <a:cubicBezTo>
                    <a:pt x="714" y="8334"/>
                    <a:pt x="-238" y="15954"/>
                    <a:pt x="5477" y="20717"/>
                  </a:cubicBezTo>
                  <a:lnTo>
                    <a:pt x="113109" y="126444"/>
                  </a:lnTo>
                  <a:cubicBezTo>
                    <a:pt x="117872" y="131207"/>
                    <a:pt x="117872" y="138827"/>
                    <a:pt x="113109" y="143589"/>
                  </a:cubicBezTo>
                  <a:lnTo>
                    <a:pt x="3572" y="253127"/>
                  </a:lnTo>
                  <a:cubicBezTo>
                    <a:pt x="-1191" y="257889"/>
                    <a:pt x="-1191" y="265509"/>
                    <a:pt x="3572" y="270272"/>
                  </a:cubicBezTo>
                  <a:lnTo>
                    <a:pt x="3572" y="270272"/>
                  </a:lnTo>
                  <a:cubicBezTo>
                    <a:pt x="8334" y="275034"/>
                    <a:pt x="15954" y="274082"/>
                    <a:pt x="19764" y="270272"/>
                  </a:cubicBezTo>
                  <a:lnTo>
                    <a:pt x="121682" y="169307"/>
                  </a:lnTo>
                  <a:cubicBezTo>
                    <a:pt x="121682" y="169307"/>
                    <a:pt x="121682" y="169307"/>
                    <a:pt x="122634" y="168354"/>
                  </a:cubicBezTo>
                  <a:lnTo>
                    <a:pt x="147399" y="143589"/>
                  </a:ln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FED891FF-5A09-4CBB-977F-502D927692AA}"/>
                </a:ext>
              </a:extLst>
            </p:cNvPr>
            <p:cNvSpPr/>
            <p:nvPr/>
          </p:nvSpPr>
          <p:spPr>
            <a:xfrm>
              <a:off x="7206054" y="2552301"/>
              <a:ext cx="150623" cy="273496"/>
            </a:xfrm>
            <a:custGeom>
              <a:avLst/>
              <a:gdLst>
                <a:gd name="connsiteX0" fmla="*/ 3225 w 150623"/>
                <a:gd name="connsiteY0" fmla="*/ 143589 h 273496"/>
                <a:gd name="connsiteX1" fmla="*/ 3225 w 150623"/>
                <a:gd name="connsiteY1" fmla="*/ 126444 h 273496"/>
                <a:gd name="connsiteX2" fmla="*/ 26085 w 150623"/>
                <a:gd name="connsiteY2" fmla="*/ 103584 h 273496"/>
                <a:gd name="connsiteX3" fmla="*/ 128955 w 150623"/>
                <a:gd name="connsiteY3" fmla="*/ 3572 h 273496"/>
                <a:gd name="connsiteX4" fmla="*/ 145147 w 150623"/>
                <a:gd name="connsiteY4" fmla="*/ 3572 h 273496"/>
                <a:gd name="connsiteX5" fmla="*/ 145147 w 150623"/>
                <a:gd name="connsiteY5" fmla="*/ 3572 h 273496"/>
                <a:gd name="connsiteX6" fmla="*/ 145147 w 150623"/>
                <a:gd name="connsiteY6" fmla="*/ 20717 h 273496"/>
                <a:gd name="connsiteX7" fmla="*/ 39420 w 150623"/>
                <a:gd name="connsiteY7" fmla="*/ 126444 h 273496"/>
                <a:gd name="connsiteX8" fmla="*/ 39420 w 150623"/>
                <a:gd name="connsiteY8" fmla="*/ 143589 h 273496"/>
                <a:gd name="connsiteX9" fmla="*/ 147052 w 150623"/>
                <a:gd name="connsiteY9" fmla="*/ 253127 h 273496"/>
                <a:gd name="connsiteX10" fmla="*/ 147052 w 150623"/>
                <a:gd name="connsiteY10" fmla="*/ 270272 h 273496"/>
                <a:gd name="connsiteX11" fmla="*/ 147052 w 150623"/>
                <a:gd name="connsiteY11" fmla="*/ 270272 h 273496"/>
                <a:gd name="connsiteX12" fmla="*/ 130860 w 150623"/>
                <a:gd name="connsiteY12" fmla="*/ 270272 h 273496"/>
                <a:gd name="connsiteX13" fmla="*/ 27037 w 150623"/>
                <a:gd name="connsiteY13" fmla="*/ 170259 h 273496"/>
                <a:gd name="connsiteX14" fmla="*/ 26085 w 150623"/>
                <a:gd name="connsiteY14" fmla="*/ 169307 h 273496"/>
                <a:gd name="connsiteX15" fmla="*/ 3225 w 150623"/>
                <a:gd name="connsiteY15" fmla="*/ 143589 h 27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623" h="273496">
                  <a:moveTo>
                    <a:pt x="3225" y="143589"/>
                  </a:moveTo>
                  <a:cubicBezTo>
                    <a:pt x="-1538" y="138827"/>
                    <a:pt x="-585" y="131207"/>
                    <a:pt x="3225" y="126444"/>
                  </a:cubicBezTo>
                  <a:lnTo>
                    <a:pt x="26085" y="103584"/>
                  </a:lnTo>
                  <a:lnTo>
                    <a:pt x="128955" y="3572"/>
                  </a:lnTo>
                  <a:cubicBezTo>
                    <a:pt x="133717" y="-1191"/>
                    <a:pt x="140385" y="-1191"/>
                    <a:pt x="145147" y="3572"/>
                  </a:cubicBezTo>
                  <a:lnTo>
                    <a:pt x="145147" y="3572"/>
                  </a:lnTo>
                  <a:cubicBezTo>
                    <a:pt x="149910" y="8334"/>
                    <a:pt x="150862" y="15954"/>
                    <a:pt x="145147" y="20717"/>
                  </a:cubicBezTo>
                  <a:lnTo>
                    <a:pt x="39420" y="126444"/>
                  </a:lnTo>
                  <a:cubicBezTo>
                    <a:pt x="34657" y="131207"/>
                    <a:pt x="34657" y="138827"/>
                    <a:pt x="39420" y="143589"/>
                  </a:cubicBezTo>
                  <a:lnTo>
                    <a:pt x="147052" y="253127"/>
                  </a:lnTo>
                  <a:cubicBezTo>
                    <a:pt x="151815" y="257889"/>
                    <a:pt x="151815" y="265509"/>
                    <a:pt x="147052" y="270272"/>
                  </a:cubicBezTo>
                  <a:lnTo>
                    <a:pt x="147052" y="270272"/>
                  </a:lnTo>
                  <a:cubicBezTo>
                    <a:pt x="142290" y="275034"/>
                    <a:pt x="134670" y="274082"/>
                    <a:pt x="130860" y="270272"/>
                  </a:cubicBezTo>
                  <a:lnTo>
                    <a:pt x="27037" y="170259"/>
                  </a:lnTo>
                  <a:cubicBezTo>
                    <a:pt x="27037" y="170259"/>
                    <a:pt x="27037" y="170259"/>
                    <a:pt x="26085" y="169307"/>
                  </a:cubicBezTo>
                  <a:lnTo>
                    <a:pt x="3225" y="143589"/>
                  </a:ln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F9E610A-231D-47C3-A4A2-2F3452C8F23F}"/>
                </a:ext>
              </a:extLst>
            </p:cNvPr>
            <p:cNvSpPr/>
            <p:nvPr/>
          </p:nvSpPr>
          <p:spPr>
            <a:xfrm>
              <a:off x="7510269" y="2655885"/>
              <a:ext cx="62864" cy="62865"/>
            </a:xfrm>
            <a:custGeom>
              <a:avLst/>
              <a:gdLst>
                <a:gd name="connsiteX0" fmla="*/ 62865 w 62864"/>
                <a:gd name="connsiteY0" fmla="*/ 31432 h 62865"/>
                <a:gd name="connsiteX1" fmla="*/ 31433 w 62864"/>
                <a:gd name="connsiteY1" fmla="*/ 62865 h 62865"/>
                <a:gd name="connsiteX2" fmla="*/ 0 w 62864"/>
                <a:gd name="connsiteY2" fmla="*/ 31432 h 62865"/>
                <a:gd name="connsiteX3" fmla="*/ 31433 w 62864"/>
                <a:gd name="connsiteY3" fmla="*/ 0 h 62865"/>
                <a:gd name="connsiteX4" fmla="*/ 62865 w 62864"/>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4"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9720AAEC-B5A7-4BF3-A4E7-BAC7168E6BDD}"/>
                </a:ext>
              </a:extLst>
            </p:cNvPr>
            <p:cNvSpPr/>
            <p:nvPr/>
          </p:nvSpPr>
          <p:spPr>
            <a:xfrm>
              <a:off x="7412162" y="2655885"/>
              <a:ext cx="62865" cy="62865"/>
            </a:xfrm>
            <a:custGeom>
              <a:avLst/>
              <a:gdLst>
                <a:gd name="connsiteX0" fmla="*/ 62865 w 62865"/>
                <a:gd name="connsiteY0" fmla="*/ 31432 h 62865"/>
                <a:gd name="connsiteX1" fmla="*/ 31433 w 62865"/>
                <a:gd name="connsiteY1" fmla="*/ 62865 h 62865"/>
                <a:gd name="connsiteX2" fmla="*/ 0 w 62865"/>
                <a:gd name="connsiteY2" fmla="*/ 31432 h 62865"/>
                <a:gd name="connsiteX3" fmla="*/ 31433 w 62865"/>
                <a:gd name="connsiteY3" fmla="*/ 0 h 62865"/>
                <a:gd name="connsiteX4" fmla="*/ 62865 w 62865"/>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E42CB8CF-0314-459B-BB20-62C971648CC9}"/>
                </a:ext>
              </a:extLst>
            </p:cNvPr>
            <p:cNvSpPr/>
            <p:nvPr/>
          </p:nvSpPr>
          <p:spPr>
            <a:xfrm>
              <a:off x="7315959" y="2655885"/>
              <a:ext cx="62865" cy="62865"/>
            </a:xfrm>
            <a:custGeom>
              <a:avLst/>
              <a:gdLst>
                <a:gd name="connsiteX0" fmla="*/ 62865 w 62865"/>
                <a:gd name="connsiteY0" fmla="*/ 31432 h 62865"/>
                <a:gd name="connsiteX1" fmla="*/ 31433 w 62865"/>
                <a:gd name="connsiteY1" fmla="*/ 62865 h 62865"/>
                <a:gd name="connsiteX2" fmla="*/ 0 w 62865"/>
                <a:gd name="connsiteY2" fmla="*/ 31432 h 62865"/>
                <a:gd name="connsiteX3" fmla="*/ 31433 w 62865"/>
                <a:gd name="connsiteY3" fmla="*/ 0 h 62865"/>
                <a:gd name="connsiteX4" fmla="*/ 62865 w 62865"/>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grpSp>
      <p:sp>
        <p:nvSpPr>
          <p:cNvPr id="290" name="StagProdVNet">
            <a:extLst>
              <a:ext uri="{FF2B5EF4-FFF2-40B4-BE49-F238E27FC236}">
                <a16:creationId xmlns:a16="http://schemas.microsoft.com/office/drawing/2014/main" id="{236B76D6-6094-430B-8BDB-4D89CF74B994}"/>
              </a:ext>
            </a:extLst>
          </p:cNvPr>
          <p:cNvSpPr/>
          <p:nvPr/>
        </p:nvSpPr>
        <p:spPr>
          <a:xfrm>
            <a:off x="4362165" y="202696"/>
            <a:ext cx="7763160" cy="4663850"/>
          </a:xfrm>
          <a:custGeom>
            <a:avLst/>
            <a:gdLst>
              <a:gd name="connsiteX0" fmla="*/ 3840728 w 7763160"/>
              <a:gd name="connsiteY0" fmla="*/ 0 h 4663850"/>
              <a:gd name="connsiteX1" fmla="*/ 5146340 w 7763160"/>
              <a:gd name="connsiteY1" fmla="*/ 0 h 4663850"/>
              <a:gd name="connsiteX2" fmla="*/ 6248341 w 7763160"/>
              <a:gd name="connsiteY2" fmla="*/ 0 h 4663850"/>
              <a:gd name="connsiteX3" fmla="*/ 7763160 w 7763160"/>
              <a:gd name="connsiteY3" fmla="*/ 0 h 4663850"/>
              <a:gd name="connsiteX4" fmla="*/ 7763160 w 7763160"/>
              <a:gd name="connsiteY4" fmla="*/ 943712 h 4663850"/>
              <a:gd name="connsiteX5" fmla="*/ 7763160 w 7763160"/>
              <a:gd name="connsiteY5" fmla="*/ 1199730 h 4663850"/>
              <a:gd name="connsiteX6" fmla="*/ 7763160 w 7763160"/>
              <a:gd name="connsiteY6" fmla="*/ 4663850 h 4663850"/>
              <a:gd name="connsiteX7" fmla="*/ 0 w 7763160"/>
              <a:gd name="connsiteY7" fmla="*/ 4663850 h 4663850"/>
              <a:gd name="connsiteX8" fmla="*/ 0 w 7763160"/>
              <a:gd name="connsiteY8" fmla="*/ 943712 h 4663850"/>
              <a:gd name="connsiteX9" fmla="*/ 2584028 w 7763160"/>
              <a:gd name="connsiteY9" fmla="*/ 943712 h 4663850"/>
              <a:gd name="connsiteX10" fmla="*/ 3840728 w 7763160"/>
              <a:gd name="connsiteY10" fmla="*/ 943712 h 466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63160" h="4663850">
                <a:moveTo>
                  <a:pt x="3840728" y="0"/>
                </a:moveTo>
                <a:lnTo>
                  <a:pt x="5146340" y="0"/>
                </a:lnTo>
                <a:lnTo>
                  <a:pt x="6248341" y="0"/>
                </a:lnTo>
                <a:lnTo>
                  <a:pt x="7763160" y="0"/>
                </a:lnTo>
                <a:lnTo>
                  <a:pt x="7763160" y="943712"/>
                </a:lnTo>
                <a:lnTo>
                  <a:pt x="7763160" y="1199730"/>
                </a:lnTo>
                <a:lnTo>
                  <a:pt x="7763160" y="4663850"/>
                </a:lnTo>
                <a:lnTo>
                  <a:pt x="0" y="4663850"/>
                </a:lnTo>
                <a:lnTo>
                  <a:pt x="0" y="943712"/>
                </a:lnTo>
                <a:lnTo>
                  <a:pt x="2584028" y="943712"/>
                </a:lnTo>
                <a:lnTo>
                  <a:pt x="3840728" y="943712"/>
                </a:lnTo>
                <a:close/>
              </a:path>
            </a:pathLst>
          </a:custGeom>
          <a:noFill/>
          <a:ln w="76200">
            <a:solidFill>
              <a:srgbClr val="C00000"/>
            </a:solidFill>
            <a:prstDash val="solid"/>
            <a:extLst>
              <a:ext uri="{C807C97D-BFC1-408E-A445-0C87EB9F89A2}">
                <ask:lineSketchStyleProps xmlns:ask="http://schemas.microsoft.com/office/drawing/2018/sketchyshapes" sd="2787628820">
                  <ask:type>
                    <ask:lineSketchFreehand/>
                  </ask:type>
                </ask:lineSketchStyleProps>
              </a:ext>
            </a:extLst>
          </a:ln>
          <a:effectLst>
            <a:glow rad="50800">
              <a:srgbClr val="C00000">
                <a:alpha val="41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9" name="ACR-Import">
            <a:extLst>
              <a:ext uri="{FF2B5EF4-FFF2-40B4-BE49-F238E27FC236}">
                <a16:creationId xmlns:a16="http://schemas.microsoft.com/office/drawing/2014/main" id="{405CD5E6-B2CF-45F4-98DD-77D0E003A39B}"/>
              </a:ext>
            </a:extLst>
          </p:cNvPr>
          <p:cNvCxnSpPr>
            <a:cxnSpLocks/>
          </p:cNvCxnSpPr>
          <p:nvPr/>
        </p:nvCxnSpPr>
        <p:spPr>
          <a:xfrm flipH="1" flipV="1">
            <a:off x="6030479" y="4541376"/>
            <a:ext cx="9253" cy="1107990"/>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cxnSp>
        <p:nvCxnSpPr>
          <p:cNvPr id="305" name="MCR-Import">
            <a:extLst>
              <a:ext uri="{FF2B5EF4-FFF2-40B4-BE49-F238E27FC236}">
                <a16:creationId xmlns:a16="http://schemas.microsoft.com/office/drawing/2014/main" id="{A76E4826-E73D-4302-8BD4-3AE567FF82DA}"/>
              </a:ext>
            </a:extLst>
          </p:cNvPr>
          <p:cNvCxnSpPr>
            <a:cxnSpLocks/>
          </p:cNvCxnSpPr>
          <p:nvPr/>
        </p:nvCxnSpPr>
        <p:spPr>
          <a:xfrm rot="16200000" flipH="1">
            <a:off x="3942333" y="3914716"/>
            <a:ext cx="963806" cy="2569916"/>
          </a:xfrm>
          <a:prstGeom prst="curvedConnector2">
            <a:avLst/>
          </a:prstGeom>
          <a:noFill/>
          <a:ln w="76200" cap="flat" cmpd="sng" algn="ctr">
            <a:solidFill>
              <a:srgbClr val="89CBFF">
                <a:alpha val="50196"/>
              </a:srgbClr>
            </a:solidFill>
            <a:prstDash val="solid"/>
            <a:miter lim="800000"/>
            <a:headEnd type="none"/>
            <a:tailEnd type="triangle" w="med" len="lg"/>
          </a:ln>
          <a:effectLst/>
        </p:spPr>
      </p:cxnSp>
      <p:sp>
        <p:nvSpPr>
          <p:cNvPr id="327" name="Rectangle 326">
            <a:extLst>
              <a:ext uri="{FF2B5EF4-FFF2-40B4-BE49-F238E27FC236}">
                <a16:creationId xmlns:a16="http://schemas.microsoft.com/office/drawing/2014/main" id="{162CC36E-1182-40CB-BD6C-AA694AC3B1A7}"/>
              </a:ext>
            </a:extLst>
          </p:cNvPr>
          <p:cNvSpPr/>
          <p:nvPr/>
        </p:nvSpPr>
        <p:spPr>
          <a:xfrm>
            <a:off x="259601" y="1374405"/>
            <a:ext cx="3699177" cy="1604518"/>
          </a:xfrm>
          <a:prstGeom prst="rect">
            <a:avLst/>
          </a:prstGeom>
          <a:solidFill>
            <a:srgbClr val="FFFFFF"/>
          </a:solidFill>
          <a:ln>
            <a:solidFill>
              <a:srgbClr val="0F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600"/>
              </a:spcAft>
            </a:pPr>
            <a:r>
              <a:rPr lang="en-US" sz="2400" dirty="0">
                <a:solidFill>
                  <a:srgbClr val="50E6FF"/>
                </a:solidFill>
              </a:rPr>
              <a:t>OS &amp; Framework Patching</a:t>
            </a:r>
          </a:p>
          <a:p>
            <a:pPr>
              <a:lnSpc>
                <a:spcPct val="90000"/>
              </a:lnSpc>
              <a:spcAft>
                <a:spcPts val="600"/>
              </a:spcAft>
            </a:pPr>
            <a:r>
              <a:rPr lang="en-US" dirty="0">
                <a:solidFill>
                  <a:srgbClr val="50E6FF"/>
                </a:solidFill>
              </a:rPr>
              <a:t>What happens when developers stop making code changes?</a:t>
            </a:r>
          </a:p>
        </p:txBody>
      </p:sp>
      <p:grpSp>
        <p:nvGrpSpPr>
          <p:cNvPr id="160" name="ACR-FWRule">
            <a:extLst>
              <a:ext uri="{FF2B5EF4-FFF2-40B4-BE49-F238E27FC236}">
                <a16:creationId xmlns:a16="http://schemas.microsoft.com/office/drawing/2014/main" id="{5699D2ED-919B-45B7-9F6B-27257DB8EECA}"/>
              </a:ext>
            </a:extLst>
          </p:cNvPr>
          <p:cNvGrpSpPr/>
          <p:nvPr/>
        </p:nvGrpSpPr>
        <p:grpSpPr>
          <a:xfrm rot="16200000">
            <a:off x="5926299" y="4721337"/>
            <a:ext cx="181297" cy="379937"/>
            <a:chOff x="6705600" y="4772085"/>
            <a:chExt cx="381001" cy="798448"/>
          </a:xfrm>
        </p:grpSpPr>
        <p:sp>
          <p:nvSpPr>
            <p:cNvPr id="161" name="Freeform: Shape 160">
              <a:extLst>
                <a:ext uri="{FF2B5EF4-FFF2-40B4-BE49-F238E27FC236}">
                  <a16:creationId xmlns:a16="http://schemas.microsoft.com/office/drawing/2014/main" id="{131ABBB9-F6DB-46B1-9222-D18E25B9FAFA}"/>
                </a:ext>
              </a:extLst>
            </p:cNvPr>
            <p:cNvSpPr/>
            <p:nvPr/>
          </p:nvSpPr>
          <p:spPr>
            <a:xfrm>
              <a:off x="6781801" y="4772086"/>
              <a:ext cx="304800" cy="798447"/>
            </a:xfrm>
            <a:custGeom>
              <a:avLst/>
              <a:gdLst>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7678 w 248207"/>
                <a:gd name="connsiteY5" fmla="*/ 59743 h 535668"/>
                <a:gd name="connsiteX6" fmla="*/ 12943 w 248207"/>
                <a:gd name="connsiteY6" fmla="*/ 80392 h 535668"/>
                <a:gd name="connsiteX7" fmla="*/ 870 w 248207"/>
                <a:gd name="connsiteY7" fmla="*/ 268969 h 535668"/>
                <a:gd name="connsiteX8" fmla="*/ 4109 w 248207"/>
                <a:gd name="connsiteY8" fmla="*/ 372771 h 535668"/>
                <a:gd name="connsiteX9" fmla="*/ 10966 w 248207"/>
                <a:gd name="connsiteY9" fmla="*/ 438573 h 535668"/>
                <a:gd name="connsiteX10" fmla="*/ 3504 w 248207"/>
                <a:gd name="connsiteY10" fmla="*/ 372087 h 535668"/>
                <a:gd name="connsiteX11" fmla="*/ 0 w 248207"/>
                <a:gd name="connsiteY11" fmla="*/ 267834 h 535668"/>
                <a:gd name="connsiteX12" fmla="*/ 13059 w 248207"/>
                <a:gd name="connsiteY12" fmla="*/ 78447 h 535668"/>
                <a:gd name="connsiteX13" fmla="*/ 26999 w 248207"/>
                <a:gd name="connsiteY13" fmla="*/ 21990 h 535668"/>
                <a:gd name="connsiteX14" fmla="*/ 17678 w 248207"/>
                <a:gd name="connsiteY14" fmla="*/ 59743 h 535668"/>
                <a:gd name="connsiteX15" fmla="*/ 26049 w 248207"/>
                <a:gd name="connsiteY15" fmla="*/ 23231 h 535668"/>
                <a:gd name="connsiteX16" fmla="*/ 34087 w 248207"/>
                <a:gd name="connsiteY16" fmla="*/ 12734 h 535668"/>
                <a:gd name="connsiteX17" fmla="*/ 26999 w 248207"/>
                <a:gd name="connsiteY17" fmla="*/ 21990 h 535668"/>
                <a:gd name="connsiteX18" fmla="*/ 27232 w 248207"/>
                <a:gd name="connsiteY18" fmla="*/ 21048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2101 w 248207"/>
                <a:gd name="connsiteY26" fmla="*/ 2269 h 535668"/>
                <a:gd name="connsiteX27" fmla="*/ 42716 w 248207"/>
                <a:gd name="connsiteY27" fmla="*/ 2269 h 535668"/>
                <a:gd name="connsiteX28" fmla="*/ 34087 w 248207"/>
                <a:gd name="connsiteY28" fmla="*/ 12734 h 535668"/>
                <a:gd name="connsiteX29" fmla="*/ 44587 w 248207"/>
                <a:gd name="connsiteY29" fmla="*/ 0 h 535668"/>
                <a:gd name="connsiteX30" fmla="*/ 46458 w 248207"/>
                <a:gd name="connsiteY30" fmla="*/ 2269 h 535668"/>
                <a:gd name="connsiteX31" fmla="*/ 42716 w 248207"/>
                <a:gd name="connsiteY31" fmla="*/ 2269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34087 w 248207"/>
                <a:gd name="connsiteY19" fmla="*/ 12734 h 535668"/>
                <a:gd name="connsiteX20" fmla="*/ 26999 w 248207"/>
                <a:gd name="connsiteY20" fmla="*/ 21990 h 535668"/>
                <a:gd name="connsiteX21" fmla="*/ 34087 w 248207"/>
                <a:gd name="connsiteY21" fmla="*/ 12734 h 535668"/>
                <a:gd name="connsiteX22" fmla="*/ 46458 w 248207"/>
                <a:gd name="connsiteY22" fmla="*/ 2269 h 535668"/>
                <a:gd name="connsiteX23" fmla="*/ 206976 w 248207"/>
                <a:gd name="connsiteY23" fmla="*/ 2269 h 535668"/>
                <a:gd name="connsiteX24" fmla="*/ 248207 w 248207"/>
                <a:gd name="connsiteY24" fmla="*/ 268969 h 535668"/>
                <a:gd name="connsiteX25" fmla="*/ 206976 w 248207"/>
                <a:gd name="connsiteY25" fmla="*/ 535668 h 535668"/>
                <a:gd name="connsiteX26" fmla="*/ 44587 w 248207"/>
                <a:gd name="connsiteY26" fmla="*/ 535668 h 535668"/>
                <a:gd name="connsiteX27" fmla="*/ 89174 w 248207"/>
                <a:gd name="connsiteY27" fmla="*/ 267834 h 535668"/>
                <a:gd name="connsiteX28" fmla="*/ 61943 w 248207"/>
                <a:gd name="connsiteY28" fmla="*/ 21048 h 535668"/>
                <a:gd name="connsiteX29" fmla="*/ 46458 w 248207"/>
                <a:gd name="connsiteY29" fmla="*/ 2269 h 535668"/>
                <a:gd name="connsiteX30" fmla="*/ 42101 w 248207"/>
                <a:gd name="connsiteY30" fmla="*/ 2269 h 535668"/>
                <a:gd name="connsiteX31" fmla="*/ 42716 w 248207"/>
                <a:gd name="connsiteY31" fmla="*/ 2269 h 535668"/>
                <a:gd name="connsiteX32" fmla="*/ 34087 w 248207"/>
                <a:gd name="connsiteY32" fmla="*/ 12734 h 535668"/>
                <a:gd name="connsiteX33" fmla="*/ 42101 w 248207"/>
                <a:gd name="connsiteY33" fmla="*/ 2269 h 535668"/>
                <a:gd name="connsiteX34" fmla="*/ 44587 w 248207"/>
                <a:gd name="connsiteY34" fmla="*/ 0 h 535668"/>
                <a:gd name="connsiteX35" fmla="*/ 46458 w 248207"/>
                <a:gd name="connsiteY35" fmla="*/ 2269 h 535668"/>
                <a:gd name="connsiteX36" fmla="*/ 42716 w 248207"/>
                <a:gd name="connsiteY36" fmla="*/ 2269 h 535668"/>
                <a:gd name="connsiteX37" fmla="*/ 44587 w 248207"/>
                <a:gd name="connsiteY37"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6458 w 248207"/>
                <a:gd name="connsiteY26" fmla="*/ 2269 h 535668"/>
                <a:gd name="connsiteX27" fmla="*/ 42101 w 248207"/>
                <a:gd name="connsiteY27" fmla="*/ 2269 h 535668"/>
                <a:gd name="connsiteX28" fmla="*/ 42716 w 248207"/>
                <a:gd name="connsiteY28" fmla="*/ 2269 h 535668"/>
                <a:gd name="connsiteX29" fmla="*/ 34087 w 248207"/>
                <a:gd name="connsiteY29" fmla="*/ 12734 h 535668"/>
                <a:gd name="connsiteX30" fmla="*/ 42101 w 248207"/>
                <a:gd name="connsiteY30" fmla="*/ 2269 h 535668"/>
                <a:gd name="connsiteX31" fmla="*/ 44587 w 248207"/>
                <a:gd name="connsiteY31" fmla="*/ 0 h 535668"/>
                <a:gd name="connsiteX32" fmla="*/ 46458 w 248207"/>
                <a:gd name="connsiteY32" fmla="*/ 2269 h 535668"/>
                <a:gd name="connsiteX33" fmla="*/ 42716 w 248207"/>
                <a:gd name="connsiteY33" fmla="*/ 2269 h 535668"/>
                <a:gd name="connsiteX34" fmla="*/ 44587 w 248207"/>
                <a:gd name="connsiteY34"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049 w 248207"/>
                <a:gd name="connsiteY15" fmla="*/ 23231 h 535668"/>
                <a:gd name="connsiteX16" fmla="*/ 17678 w 248207"/>
                <a:gd name="connsiteY16" fmla="*/ 59743 h 535668"/>
                <a:gd name="connsiteX17" fmla="*/ 26049 w 248207"/>
                <a:gd name="connsiteY17" fmla="*/ 23231 h 535668"/>
                <a:gd name="connsiteX18" fmla="*/ 46458 w 248207"/>
                <a:gd name="connsiteY18" fmla="*/ 2269 h 535668"/>
                <a:gd name="connsiteX19" fmla="*/ 206976 w 248207"/>
                <a:gd name="connsiteY19" fmla="*/ 2269 h 535668"/>
                <a:gd name="connsiteX20" fmla="*/ 248207 w 248207"/>
                <a:gd name="connsiteY20" fmla="*/ 268969 h 535668"/>
                <a:gd name="connsiteX21" fmla="*/ 206976 w 248207"/>
                <a:gd name="connsiteY21" fmla="*/ 535668 h 535668"/>
                <a:gd name="connsiteX22" fmla="*/ 44587 w 248207"/>
                <a:gd name="connsiteY22" fmla="*/ 535668 h 535668"/>
                <a:gd name="connsiteX23" fmla="*/ 89174 w 248207"/>
                <a:gd name="connsiteY23" fmla="*/ 267834 h 535668"/>
                <a:gd name="connsiteX24" fmla="*/ 61943 w 248207"/>
                <a:gd name="connsiteY24" fmla="*/ 21048 h 535668"/>
                <a:gd name="connsiteX25" fmla="*/ 46458 w 248207"/>
                <a:gd name="connsiteY25" fmla="*/ 2269 h 535668"/>
                <a:gd name="connsiteX26" fmla="*/ 42101 w 248207"/>
                <a:gd name="connsiteY26" fmla="*/ 2269 h 535668"/>
                <a:gd name="connsiteX27" fmla="*/ 42716 w 248207"/>
                <a:gd name="connsiteY27" fmla="*/ 2269 h 535668"/>
                <a:gd name="connsiteX28" fmla="*/ 34087 w 248207"/>
                <a:gd name="connsiteY28" fmla="*/ 12734 h 535668"/>
                <a:gd name="connsiteX29" fmla="*/ 42101 w 248207"/>
                <a:gd name="connsiteY29" fmla="*/ 2269 h 535668"/>
                <a:gd name="connsiteX30" fmla="*/ 44587 w 248207"/>
                <a:gd name="connsiteY30" fmla="*/ 0 h 535668"/>
                <a:gd name="connsiteX31" fmla="*/ 46458 w 248207"/>
                <a:gd name="connsiteY31" fmla="*/ 2269 h 535668"/>
                <a:gd name="connsiteX32" fmla="*/ 42716 w 248207"/>
                <a:gd name="connsiteY32" fmla="*/ 2269 h 535668"/>
                <a:gd name="connsiteX33" fmla="*/ 44587 w 248207"/>
                <a:gd name="connsiteY33"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46458 w 248207"/>
                <a:gd name="connsiteY15" fmla="*/ 2269 h 535668"/>
                <a:gd name="connsiteX16" fmla="*/ 206976 w 248207"/>
                <a:gd name="connsiteY16" fmla="*/ 2269 h 535668"/>
                <a:gd name="connsiteX17" fmla="*/ 248207 w 248207"/>
                <a:gd name="connsiteY17" fmla="*/ 268969 h 535668"/>
                <a:gd name="connsiteX18" fmla="*/ 206976 w 248207"/>
                <a:gd name="connsiteY18" fmla="*/ 535668 h 535668"/>
                <a:gd name="connsiteX19" fmla="*/ 44587 w 248207"/>
                <a:gd name="connsiteY19" fmla="*/ 535668 h 535668"/>
                <a:gd name="connsiteX20" fmla="*/ 89174 w 248207"/>
                <a:gd name="connsiteY20" fmla="*/ 267834 h 535668"/>
                <a:gd name="connsiteX21" fmla="*/ 61943 w 248207"/>
                <a:gd name="connsiteY21" fmla="*/ 21048 h 535668"/>
                <a:gd name="connsiteX22" fmla="*/ 46458 w 248207"/>
                <a:gd name="connsiteY22" fmla="*/ 2269 h 535668"/>
                <a:gd name="connsiteX23" fmla="*/ 42101 w 248207"/>
                <a:gd name="connsiteY23" fmla="*/ 2269 h 535668"/>
                <a:gd name="connsiteX24" fmla="*/ 42716 w 248207"/>
                <a:gd name="connsiteY24" fmla="*/ 2269 h 535668"/>
                <a:gd name="connsiteX25" fmla="*/ 34087 w 248207"/>
                <a:gd name="connsiteY25" fmla="*/ 12734 h 535668"/>
                <a:gd name="connsiteX26" fmla="*/ 42101 w 248207"/>
                <a:gd name="connsiteY26" fmla="*/ 2269 h 535668"/>
                <a:gd name="connsiteX27" fmla="*/ 44587 w 248207"/>
                <a:gd name="connsiteY27" fmla="*/ 0 h 535668"/>
                <a:gd name="connsiteX28" fmla="*/ 46458 w 248207"/>
                <a:gd name="connsiteY28" fmla="*/ 2269 h 535668"/>
                <a:gd name="connsiteX29" fmla="*/ 42716 w 248207"/>
                <a:gd name="connsiteY29" fmla="*/ 2269 h 535668"/>
                <a:gd name="connsiteX30" fmla="*/ 44587 w 248207"/>
                <a:gd name="connsiteY30" fmla="*/ 0 h 535668"/>
                <a:gd name="connsiteX0" fmla="*/ 10096 w 247337"/>
                <a:gd name="connsiteY0" fmla="*/ 438573 h 535668"/>
                <a:gd name="connsiteX1" fmla="*/ 12189 w 247337"/>
                <a:gd name="connsiteY1" fmla="*/ 457222 h 535668"/>
                <a:gd name="connsiteX2" fmla="*/ 43717 w 247337"/>
                <a:gd name="connsiteY2" fmla="*/ 535668 h 535668"/>
                <a:gd name="connsiteX3" fmla="*/ 41231 w 247337"/>
                <a:gd name="connsiteY3" fmla="*/ 535668 h 535668"/>
                <a:gd name="connsiteX4" fmla="*/ 12073 w 247337"/>
                <a:gd name="connsiteY4" fmla="*/ 457545 h 535668"/>
                <a:gd name="connsiteX5" fmla="*/ 10096 w 247337"/>
                <a:gd name="connsiteY5" fmla="*/ 438573 h 535668"/>
                <a:gd name="connsiteX6" fmla="*/ 16808 w 247337"/>
                <a:gd name="connsiteY6" fmla="*/ 59743 h 535668"/>
                <a:gd name="connsiteX7" fmla="*/ 12073 w 247337"/>
                <a:gd name="connsiteY7" fmla="*/ 80392 h 535668"/>
                <a:gd name="connsiteX8" fmla="*/ 0 w 247337"/>
                <a:gd name="connsiteY8" fmla="*/ 268969 h 535668"/>
                <a:gd name="connsiteX9" fmla="*/ 3239 w 247337"/>
                <a:gd name="connsiteY9" fmla="*/ 372771 h 535668"/>
                <a:gd name="connsiteX10" fmla="*/ 10096 w 247337"/>
                <a:gd name="connsiteY10" fmla="*/ 438573 h 535668"/>
                <a:gd name="connsiteX11" fmla="*/ 2634 w 247337"/>
                <a:gd name="connsiteY11" fmla="*/ 372087 h 535668"/>
                <a:gd name="connsiteX12" fmla="*/ 12189 w 247337"/>
                <a:gd name="connsiteY12" fmla="*/ 78447 h 535668"/>
                <a:gd name="connsiteX13" fmla="*/ 16808 w 247337"/>
                <a:gd name="connsiteY13" fmla="*/ 59743 h 535668"/>
                <a:gd name="connsiteX14" fmla="*/ 45588 w 247337"/>
                <a:gd name="connsiteY14" fmla="*/ 2269 h 535668"/>
                <a:gd name="connsiteX15" fmla="*/ 206106 w 247337"/>
                <a:gd name="connsiteY15" fmla="*/ 2269 h 535668"/>
                <a:gd name="connsiteX16" fmla="*/ 247337 w 247337"/>
                <a:gd name="connsiteY16" fmla="*/ 268969 h 535668"/>
                <a:gd name="connsiteX17" fmla="*/ 206106 w 247337"/>
                <a:gd name="connsiteY17" fmla="*/ 535668 h 535668"/>
                <a:gd name="connsiteX18" fmla="*/ 43717 w 247337"/>
                <a:gd name="connsiteY18" fmla="*/ 535668 h 535668"/>
                <a:gd name="connsiteX19" fmla="*/ 88304 w 247337"/>
                <a:gd name="connsiteY19" fmla="*/ 267834 h 535668"/>
                <a:gd name="connsiteX20" fmla="*/ 61073 w 247337"/>
                <a:gd name="connsiteY20" fmla="*/ 21048 h 535668"/>
                <a:gd name="connsiteX21" fmla="*/ 45588 w 247337"/>
                <a:gd name="connsiteY21" fmla="*/ 2269 h 535668"/>
                <a:gd name="connsiteX22" fmla="*/ 41231 w 247337"/>
                <a:gd name="connsiteY22" fmla="*/ 2269 h 535668"/>
                <a:gd name="connsiteX23" fmla="*/ 41846 w 247337"/>
                <a:gd name="connsiteY23" fmla="*/ 2269 h 535668"/>
                <a:gd name="connsiteX24" fmla="*/ 33217 w 247337"/>
                <a:gd name="connsiteY24" fmla="*/ 12734 h 535668"/>
                <a:gd name="connsiteX25" fmla="*/ 41231 w 247337"/>
                <a:gd name="connsiteY25" fmla="*/ 2269 h 535668"/>
                <a:gd name="connsiteX26" fmla="*/ 43717 w 247337"/>
                <a:gd name="connsiteY26" fmla="*/ 0 h 535668"/>
                <a:gd name="connsiteX27" fmla="*/ 45588 w 247337"/>
                <a:gd name="connsiteY27" fmla="*/ 2269 h 535668"/>
                <a:gd name="connsiteX28" fmla="*/ 41846 w 247337"/>
                <a:gd name="connsiteY28" fmla="*/ 2269 h 535668"/>
                <a:gd name="connsiteX29" fmla="*/ 43717 w 247337"/>
                <a:gd name="connsiteY29" fmla="*/ 0 h 535668"/>
                <a:gd name="connsiteX0" fmla="*/ 7462 w 244703"/>
                <a:gd name="connsiteY0" fmla="*/ 438573 h 535668"/>
                <a:gd name="connsiteX1" fmla="*/ 9555 w 244703"/>
                <a:gd name="connsiteY1" fmla="*/ 457222 h 535668"/>
                <a:gd name="connsiteX2" fmla="*/ 41083 w 244703"/>
                <a:gd name="connsiteY2" fmla="*/ 535668 h 535668"/>
                <a:gd name="connsiteX3" fmla="*/ 38597 w 244703"/>
                <a:gd name="connsiteY3" fmla="*/ 535668 h 535668"/>
                <a:gd name="connsiteX4" fmla="*/ 9439 w 244703"/>
                <a:gd name="connsiteY4" fmla="*/ 457545 h 535668"/>
                <a:gd name="connsiteX5" fmla="*/ 7462 w 244703"/>
                <a:gd name="connsiteY5" fmla="*/ 438573 h 535668"/>
                <a:gd name="connsiteX6" fmla="*/ 14174 w 244703"/>
                <a:gd name="connsiteY6" fmla="*/ 59743 h 535668"/>
                <a:gd name="connsiteX7" fmla="*/ 9439 w 244703"/>
                <a:gd name="connsiteY7" fmla="*/ 80392 h 535668"/>
                <a:gd name="connsiteX8" fmla="*/ 605 w 244703"/>
                <a:gd name="connsiteY8" fmla="*/ 372771 h 535668"/>
                <a:gd name="connsiteX9" fmla="*/ 7462 w 244703"/>
                <a:gd name="connsiteY9" fmla="*/ 438573 h 535668"/>
                <a:gd name="connsiteX10" fmla="*/ 0 w 244703"/>
                <a:gd name="connsiteY10" fmla="*/ 372087 h 535668"/>
                <a:gd name="connsiteX11" fmla="*/ 9555 w 244703"/>
                <a:gd name="connsiteY11" fmla="*/ 78447 h 535668"/>
                <a:gd name="connsiteX12" fmla="*/ 14174 w 244703"/>
                <a:gd name="connsiteY12" fmla="*/ 59743 h 535668"/>
                <a:gd name="connsiteX13" fmla="*/ 42954 w 244703"/>
                <a:gd name="connsiteY13" fmla="*/ 2269 h 535668"/>
                <a:gd name="connsiteX14" fmla="*/ 203472 w 244703"/>
                <a:gd name="connsiteY14" fmla="*/ 2269 h 535668"/>
                <a:gd name="connsiteX15" fmla="*/ 244703 w 244703"/>
                <a:gd name="connsiteY15" fmla="*/ 268969 h 535668"/>
                <a:gd name="connsiteX16" fmla="*/ 203472 w 244703"/>
                <a:gd name="connsiteY16" fmla="*/ 535668 h 535668"/>
                <a:gd name="connsiteX17" fmla="*/ 41083 w 244703"/>
                <a:gd name="connsiteY17" fmla="*/ 535668 h 535668"/>
                <a:gd name="connsiteX18" fmla="*/ 85670 w 244703"/>
                <a:gd name="connsiteY18" fmla="*/ 267834 h 535668"/>
                <a:gd name="connsiteX19" fmla="*/ 58439 w 244703"/>
                <a:gd name="connsiteY19" fmla="*/ 21048 h 535668"/>
                <a:gd name="connsiteX20" fmla="*/ 42954 w 244703"/>
                <a:gd name="connsiteY20" fmla="*/ 2269 h 535668"/>
                <a:gd name="connsiteX21" fmla="*/ 38597 w 244703"/>
                <a:gd name="connsiteY21" fmla="*/ 2269 h 535668"/>
                <a:gd name="connsiteX22" fmla="*/ 39212 w 244703"/>
                <a:gd name="connsiteY22" fmla="*/ 2269 h 535668"/>
                <a:gd name="connsiteX23" fmla="*/ 30583 w 244703"/>
                <a:gd name="connsiteY23" fmla="*/ 12734 h 535668"/>
                <a:gd name="connsiteX24" fmla="*/ 38597 w 244703"/>
                <a:gd name="connsiteY24" fmla="*/ 2269 h 535668"/>
                <a:gd name="connsiteX25" fmla="*/ 41083 w 244703"/>
                <a:gd name="connsiteY25" fmla="*/ 0 h 535668"/>
                <a:gd name="connsiteX26" fmla="*/ 42954 w 244703"/>
                <a:gd name="connsiteY26" fmla="*/ 2269 h 535668"/>
                <a:gd name="connsiteX27" fmla="*/ 39212 w 244703"/>
                <a:gd name="connsiteY27" fmla="*/ 2269 h 535668"/>
                <a:gd name="connsiteX28" fmla="*/ 41083 w 244703"/>
                <a:gd name="connsiteY28"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13569 w 244098"/>
                <a:gd name="connsiteY6" fmla="*/ 59743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13569 w 244098"/>
                <a:gd name="connsiteY11" fmla="*/ 59743 h 535668"/>
                <a:gd name="connsiteX12" fmla="*/ 42349 w 244098"/>
                <a:gd name="connsiteY12" fmla="*/ 2269 h 535668"/>
                <a:gd name="connsiteX13" fmla="*/ 202867 w 244098"/>
                <a:gd name="connsiteY13" fmla="*/ 2269 h 535668"/>
                <a:gd name="connsiteX14" fmla="*/ 244098 w 244098"/>
                <a:gd name="connsiteY14" fmla="*/ 268969 h 535668"/>
                <a:gd name="connsiteX15" fmla="*/ 202867 w 244098"/>
                <a:gd name="connsiteY15" fmla="*/ 535668 h 535668"/>
                <a:gd name="connsiteX16" fmla="*/ 40478 w 244098"/>
                <a:gd name="connsiteY16" fmla="*/ 535668 h 535668"/>
                <a:gd name="connsiteX17" fmla="*/ 85065 w 244098"/>
                <a:gd name="connsiteY17" fmla="*/ 267834 h 535668"/>
                <a:gd name="connsiteX18" fmla="*/ 57834 w 244098"/>
                <a:gd name="connsiteY18" fmla="*/ 21048 h 535668"/>
                <a:gd name="connsiteX19" fmla="*/ 42349 w 244098"/>
                <a:gd name="connsiteY19" fmla="*/ 2269 h 535668"/>
                <a:gd name="connsiteX20" fmla="*/ 37992 w 244098"/>
                <a:gd name="connsiteY20" fmla="*/ 2269 h 535668"/>
                <a:gd name="connsiteX21" fmla="*/ 38607 w 244098"/>
                <a:gd name="connsiteY21" fmla="*/ 2269 h 535668"/>
                <a:gd name="connsiteX22" fmla="*/ 29978 w 244098"/>
                <a:gd name="connsiteY22" fmla="*/ 12734 h 535668"/>
                <a:gd name="connsiteX23" fmla="*/ 37992 w 244098"/>
                <a:gd name="connsiteY23" fmla="*/ 2269 h 535668"/>
                <a:gd name="connsiteX24" fmla="*/ 40478 w 244098"/>
                <a:gd name="connsiteY24" fmla="*/ 0 h 535668"/>
                <a:gd name="connsiteX25" fmla="*/ 42349 w 244098"/>
                <a:gd name="connsiteY25" fmla="*/ 2269 h 535668"/>
                <a:gd name="connsiteX26" fmla="*/ 38607 w 244098"/>
                <a:gd name="connsiteY26" fmla="*/ 2269 h 535668"/>
                <a:gd name="connsiteX27" fmla="*/ 40478 w 244098"/>
                <a:gd name="connsiteY27"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8950 w 244098"/>
                <a:gd name="connsiteY6" fmla="*/ 78447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42349 w 244098"/>
                <a:gd name="connsiteY11" fmla="*/ 2269 h 535668"/>
                <a:gd name="connsiteX12" fmla="*/ 202867 w 244098"/>
                <a:gd name="connsiteY12" fmla="*/ 2269 h 535668"/>
                <a:gd name="connsiteX13" fmla="*/ 244098 w 244098"/>
                <a:gd name="connsiteY13" fmla="*/ 268969 h 535668"/>
                <a:gd name="connsiteX14" fmla="*/ 202867 w 244098"/>
                <a:gd name="connsiteY14" fmla="*/ 535668 h 535668"/>
                <a:gd name="connsiteX15" fmla="*/ 40478 w 244098"/>
                <a:gd name="connsiteY15" fmla="*/ 535668 h 535668"/>
                <a:gd name="connsiteX16" fmla="*/ 85065 w 244098"/>
                <a:gd name="connsiteY16" fmla="*/ 267834 h 535668"/>
                <a:gd name="connsiteX17" fmla="*/ 57834 w 244098"/>
                <a:gd name="connsiteY17" fmla="*/ 21048 h 535668"/>
                <a:gd name="connsiteX18" fmla="*/ 42349 w 244098"/>
                <a:gd name="connsiteY18" fmla="*/ 2269 h 535668"/>
                <a:gd name="connsiteX19" fmla="*/ 37992 w 244098"/>
                <a:gd name="connsiteY19" fmla="*/ 2269 h 535668"/>
                <a:gd name="connsiteX20" fmla="*/ 38607 w 244098"/>
                <a:gd name="connsiteY20" fmla="*/ 2269 h 535668"/>
                <a:gd name="connsiteX21" fmla="*/ 29978 w 244098"/>
                <a:gd name="connsiteY21" fmla="*/ 12734 h 535668"/>
                <a:gd name="connsiteX22" fmla="*/ 37992 w 244098"/>
                <a:gd name="connsiteY22" fmla="*/ 2269 h 535668"/>
                <a:gd name="connsiteX23" fmla="*/ 40478 w 244098"/>
                <a:gd name="connsiteY23" fmla="*/ 0 h 535668"/>
                <a:gd name="connsiteX24" fmla="*/ 42349 w 244098"/>
                <a:gd name="connsiteY24" fmla="*/ 2269 h 535668"/>
                <a:gd name="connsiteX25" fmla="*/ 38607 w 244098"/>
                <a:gd name="connsiteY25" fmla="*/ 2269 h 535668"/>
                <a:gd name="connsiteX26" fmla="*/ 40478 w 244098"/>
                <a:gd name="connsiteY26"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8834 w 244098"/>
                <a:gd name="connsiteY7" fmla="*/ 80392 h 535668"/>
                <a:gd name="connsiteX8" fmla="*/ 0 w 244098"/>
                <a:gd name="connsiteY8" fmla="*/ 372771 h 535668"/>
                <a:gd name="connsiteX9" fmla="*/ 6857 w 244098"/>
                <a:gd name="connsiteY9" fmla="*/ 438573 h 535668"/>
                <a:gd name="connsiteX10" fmla="*/ 42349 w 244098"/>
                <a:gd name="connsiteY10" fmla="*/ 2269 h 535668"/>
                <a:gd name="connsiteX11" fmla="*/ 202867 w 244098"/>
                <a:gd name="connsiteY11" fmla="*/ 2269 h 535668"/>
                <a:gd name="connsiteX12" fmla="*/ 244098 w 244098"/>
                <a:gd name="connsiteY12" fmla="*/ 268969 h 535668"/>
                <a:gd name="connsiteX13" fmla="*/ 202867 w 244098"/>
                <a:gd name="connsiteY13" fmla="*/ 535668 h 535668"/>
                <a:gd name="connsiteX14" fmla="*/ 40478 w 244098"/>
                <a:gd name="connsiteY14" fmla="*/ 535668 h 535668"/>
                <a:gd name="connsiteX15" fmla="*/ 85065 w 244098"/>
                <a:gd name="connsiteY15" fmla="*/ 267834 h 535668"/>
                <a:gd name="connsiteX16" fmla="*/ 57834 w 244098"/>
                <a:gd name="connsiteY16" fmla="*/ 21048 h 535668"/>
                <a:gd name="connsiteX17" fmla="*/ 42349 w 244098"/>
                <a:gd name="connsiteY17" fmla="*/ 2269 h 535668"/>
                <a:gd name="connsiteX18" fmla="*/ 37992 w 244098"/>
                <a:gd name="connsiteY18" fmla="*/ 2269 h 535668"/>
                <a:gd name="connsiteX19" fmla="*/ 38607 w 244098"/>
                <a:gd name="connsiteY19" fmla="*/ 2269 h 535668"/>
                <a:gd name="connsiteX20" fmla="*/ 29978 w 244098"/>
                <a:gd name="connsiteY20" fmla="*/ 12734 h 535668"/>
                <a:gd name="connsiteX21" fmla="*/ 37992 w 244098"/>
                <a:gd name="connsiteY21" fmla="*/ 2269 h 535668"/>
                <a:gd name="connsiteX22" fmla="*/ 40478 w 244098"/>
                <a:gd name="connsiteY22" fmla="*/ 0 h 535668"/>
                <a:gd name="connsiteX23" fmla="*/ 42349 w 244098"/>
                <a:gd name="connsiteY23" fmla="*/ 2269 h 535668"/>
                <a:gd name="connsiteX24" fmla="*/ 38607 w 244098"/>
                <a:gd name="connsiteY24" fmla="*/ 2269 h 535668"/>
                <a:gd name="connsiteX25" fmla="*/ 40478 w 244098"/>
                <a:gd name="connsiteY25"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29978 w 244098"/>
                <a:gd name="connsiteY19" fmla="*/ 12734 h 535668"/>
                <a:gd name="connsiteX20" fmla="*/ 37992 w 244098"/>
                <a:gd name="connsiteY20" fmla="*/ 2269 h 535668"/>
                <a:gd name="connsiteX21" fmla="*/ 40478 w 244098"/>
                <a:gd name="connsiteY21" fmla="*/ 0 h 535668"/>
                <a:gd name="connsiteX22" fmla="*/ 42349 w 244098"/>
                <a:gd name="connsiteY22" fmla="*/ 2269 h 535668"/>
                <a:gd name="connsiteX23" fmla="*/ 38607 w 244098"/>
                <a:gd name="connsiteY23" fmla="*/ 2269 h 535668"/>
                <a:gd name="connsiteX24" fmla="*/ 40478 w 244098"/>
                <a:gd name="connsiteY24"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37992 w 244098"/>
                <a:gd name="connsiteY19" fmla="*/ 2269 h 535668"/>
                <a:gd name="connsiteX20" fmla="*/ 40478 w 244098"/>
                <a:gd name="connsiteY20" fmla="*/ 0 h 535668"/>
                <a:gd name="connsiteX21" fmla="*/ 42349 w 244098"/>
                <a:gd name="connsiteY21" fmla="*/ 2269 h 535668"/>
                <a:gd name="connsiteX22" fmla="*/ 38607 w 244098"/>
                <a:gd name="connsiteY22" fmla="*/ 2269 h 535668"/>
                <a:gd name="connsiteX23" fmla="*/ 40478 w 244098"/>
                <a:gd name="connsiteY23" fmla="*/ 0 h 535668"/>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20" fmla="*/ 38607 w 244098"/>
                <a:gd name="connsiteY20" fmla="*/ 0 h 533399"/>
                <a:gd name="connsiteX21" fmla="*/ 42349 w 244098"/>
                <a:gd name="connsiteY21" fmla="*/ 0 h 533399"/>
                <a:gd name="connsiteX22" fmla="*/ 38607 w 244098"/>
                <a:gd name="connsiteY22"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0" fmla="*/ 0 w 237241"/>
                <a:gd name="connsiteY0" fmla="*/ 436304 h 533399"/>
                <a:gd name="connsiteX1" fmla="*/ 2093 w 237241"/>
                <a:gd name="connsiteY1" fmla="*/ 454953 h 533399"/>
                <a:gd name="connsiteX2" fmla="*/ 33621 w 237241"/>
                <a:gd name="connsiteY2" fmla="*/ 533399 h 533399"/>
                <a:gd name="connsiteX3" fmla="*/ 31135 w 237241"/>
                <a:gd name="connsiteY3" fmla="*/ 533399 h 533399"/>
                <a:gd name="connsiteX4" fmla="*/ 1977 w 237241"/>
                <a:gd name="connsiteY4" fmla="*/ 455276 h 533399"/>
                <a:gd name="connsiteX5" fmla="*/ 0 w 237241"/>
                <a:gd name="connsiteY5" fmla="*/ 436304 h 533399"/>
                <a:gd name="connsiteX6" fmla="*/ 35492 w 237241"/>
                <a:gd name="connsiteY6" fmla="*/ 0 h 533399"/>
                <a:gd name="connsiteX7" fmla="*/ 196010 w 237241"/>
                <a:gd name="connsiteY7" fmla="*/ 0 h 533399"/>
                <a:gd name="connsiteX8" fmla="*/ 237241 w 237241"/>
                <a:gd name="connsiteY8" fmla="*/ 266700 h 533399"/>
                <a:gd name="connsiteX9" fmla="*/ 196010 w 237241"/>
                <a:gd name="connsiteY9" fmla="*/ 533399 h 533399"/>
                <a:gd name="connsiteX10" fmla="*/ 33621 w 237241"/>
                <a:gd name="connsiteY10" fmla="*/ 533399 h 533399"/>
                <a:gd name="connsiteX11" fmla="*/ 78208 w 237241"/>
                <a:gd name="connsiteY11" fmla="*/ 265565 h 533399"/>
                <a:gd name="connsiteX12" fmla="*/ 50977 w 237241"/>
                <a:gd name="connsiteY12" fmla="*/ 18779 h 533399"/>
                <a:gd name="connsiteX13" fmla="*/ 35492 w 237241"/>
                <a:gd name="connsiteY13" fmla="*/ 0 h 533399"/>
                <a:gd name="connsiteX0" fmla="*/ 0 w 235264"/>
                <a:gd name="connsiteY0" fmla="*/ 455276 h 533399"/>
                <a:gd name="connsiteX1" fmla="*/ 116 w 235264"/>
                <a:gd name="connsiteY1" fmla="*/ 454953 h 533399"/>
                <a:gd name="connsiteX2" fmla="*/ 31644 w 235264"/>
                <a:gd name="connsiteY2" fmla="*/ 533399 h 533399"/>
                <a:gd name="connsiteX3" fmla="*/ 29158 w 235264"/>
                <a:gd name="connsiteY3" fmla="*/ 533399 h 533399"/>
                <a:gd name="connsiteX4" fmla="*/ 0 w 235264"/>
                <a:gd name="connsiteY4" fmla="*/ 455276 h 533399"/>
                <a:gd name="connsiteX5" fmla="*/ 33515 w 235264"/>
                <a:gd name="connsiteY5" fmla="*/ 0 h 533399"/>
                <a:gd name="connsiteX6" fmla="*/ 194033 w 235264"/>
                <a:gd name="connsiteY6" fmla="*/ 0 h 533399"/>
                <a:gd name="connsiteX7" fmla="*/ 235264 w 235264"/>
                <a:gd name="connsiteY7" fmla="*/ 266700 h 533399"/>
                <a:gd name="connsiteX8" fmla="*/ 194033 w 235264"/>
                <a:gd name="connsiteY8" fmla="*/ 533399 h 533399"/>
                <a:gd name="connsiteX9" fmla="*/ 31644 w 235264"/>
                <a:gd name="connsiteY9" fmla="*/ 533399 h 533399"/>
                <a:gd name="connsiteX10" fmla="*/ 76231 w 235264"/>
                <a:gd name="connsiteY10" fmla="*/ 265565 h 533399"/>
                <a:gd name="connsiteX11" fmla="*/ 49000 w 235264"/>
                <a:gd name="connsiteY11" fmla="*/ 18779 h 533399"/>
                <a:gd name="connsiteX12" fmla="*/ 33515 w 235264"/>
                <a:gd name="connsiteY12" fmla="*/ 0 h 533399"/>
                <a:gd name="connsiteX0" fmla="*/ 29048 w 235154"/>
                <a:gd name="connsiteY0" fmla="*/ 533399 h 533399"/>
                <a:gd name="connsiteX1" fmla="*/ 6 w 235154"/>
                <a:gd name="connsiteY1" fmla="*/ 454953 h 533399"/>
                <a:gd name="connsiteX2" fmla="*/ 31534 w 235154"/>
                <a:gd name="connsiteY2" fmla="*/ 533399 h 533399"/>
                <a:gd name="connsiteX3" fmla="*/ 29048 w 235154"/>
                <a:gd name="connsiteY3" fmla="*/ 533399 h 533399"/>
                <a:gd name="connsiteX4" fmla="*/ 33405 w 235154"/>
                <a:gd name="connsiteY4" fmla="*/ 0 h 533399"/>
                <a:gd name="connsiteX5" fmla="*/ 193923 w 235154"/>
                <a:gd name="connsiteY5" fmla="*/ 0 h 533399"/>
                <a:gd name="connsiteX6" fmla="*/ 235154 w 235154"/>
                <a:gd name="connsiteY6" fmla="*/ 266700 h 533399"/>
                <a:gd name="connsiteX7" fmla="*/ 193923 w 235154"/>
                <a:gd name="connsiteY7" fmla="*/ 533399 h 533399"/>
                <a:gd name="connsiteX8" fmla="*/ 31534 w 235154"/>
                <a:gd name="connsiteY8" fmla="*/ 533399 h 533399"/>
                <a:gd name="connsiteX9" fmla="*/ 76121 w 235154"/>
                <a:gd name="connsiteY9" fmla="*/ 265565 h 533399"/>
                <a:gd name="connsiteX10" fmla="*/ 48890 w 235154"/>
                <a:gd name="connsiteY10" fmla="*/ 18779 h 533399"/>
                <a:gd name="connsiteX11" fmla="*/ 33405 w 235154"/>
                <a:gd name="connsiteY11" fmla="*/ 0 h 533399"/>
                <a:gd name="connsiteX0" fmla="*/ 0 w 206106"/>
                <a:gd name="connsiteY0" fmla="*/ 533399 h 533399"/>
                <a:gd name="connsiteX1" fmla="*/ 2486 w 206106"/>
                <a:gd name="connsiteY1" fmla="*/ 533399 h 533399"/>
                <a:gd name="connsiteX2" fmla="*/ 0 w 206106"/>
                <a:gd name="connsiteY2" fmla="*/ 533399 h 533399"/>
                <a:gd name="connsiteX3" fmla="*/ 4357 w 206106"/>
                <a:gd name="connsiteY3" fmla="*/ 0 h 533399"/>
                <a:gd name="connsiteX4" fmla="*/ 164875 w 206106"/>
                <a:gd name="connsiteY4" fmla="*/ 0 h 533399"/>
                <a:gd name="connsiteX5" fmla="*/ 206106 w 206106"/>
                <a:gd name="connsiteY5" fmla="*/ 266700 h 533399"/>
                <a:gd name="connsiteX6" fmla="*/ 164875 w 206106"/>
                <a:gd name="connsiteY6" fmla="*/ 533399 h 533399"/>
                <a:gd name="connsiteX7" fmla="*/ 2486 w 206106"/>
                <a:gd name="connsiteY7" fmla="*/ 533399 h 533399"/>
                <a:gd name="connsiteX8" fmla="*/ 47073 w 206106"/>
                <a:gd name="connsiteY8" fmla="*/ 265565 h 533399"/>
                <a:gd name="connsiteX9" fmla="*/ 19842 w 206106"/>
                <a:gd name="connsiteY9" fmla="*/ 18779 h 533399"/>
                <a:gd name="connsiteX10" fmla="*/ 4357 w 206106"/>
                <a:gd name="connsiteY10" fmla="*/ 0 h 533399"/>
                <a:gd name="connsiteX0" fmla="*/ 0 w 214703"/>
                <a:gd name="connsiteY0" fmla="*/ 514325 h 533399"/>
                <a:gd name="connsiteX1" fmla="*/ 11083 w 214703"/>
                <a:gd name="connsiteY1" fmla="*/ 533399 h 533399"/>
                <a:gd name="connsiteX2" fmla="*/ 0 w 214703"/>
                <a:gd name="connsiteY2" fmla="*/ 514325 h 533399"/>
                <a:gd name="connsiteX3" fmla="*/ 12954 w 214703"/>
                <a:gd name="connsiteY3" fmla="*/ 0 h 533399"/>
                <a:gd name="connsiteX4" fmla="*/ 173472 w 214703"/>
                <a:gd name="connsiteY4" fmla="*/ 0 h 533399"/>
                <a:gd name="connsiteX5" fmla="*/ 214703 w 214703"/>
                <a:gd name="connsiteY5" fmla="*/ 266700 h 533399"/>
                <a:gd name="connsiteX6" fmla="*/ 173472 w 214703"/>
                <a:gd name="connsiteY6" fmla="*/ 533399 h 533399"/>
                <a:gd name="connsiteX7" fmla="*/ 11083 w 214703"/>
                <a:gd name="connsiteY7" fmla="*/ 533399 h 533399"/>
                <a:gd name="connsiteX8" fmla="*/ 55670 w 214703"/>
                <a:gd name="connsiteY8" fmla="*/ 265565 h 533399"/>
                <a:gd name="connsiteX9" fmla="*/ 28439 w 214703"/>
                <a:gd name="connsiteY9" fmla="*/ 18779 h 533399"/>
                <a:gd name="connsiteX10" fmla="*/ 12954 w 214703"/>
                <a:gd name="connsiteY10" fmla="*/ 0 h 533399"/>
                <a:gd name="connsiteX0" fmla="*/ 1871 w 203620"/>
                <a:gd name="connsiteY0" fmla="*/ 0 h 533399"/>
                <a:gd name="connsiteX1" fmla="*/ 162389 w 203620"/>
                <a:gd name="connsiteY1" fmla="*/ 0 h 533399"/>
                <a:gd name="connsiteX2" fmla="*/ 203620 w 203620"/>
                <a:gd name="connsiteY2" fmla="*/ 266700 h 533399"/>
                <a:gd name="connsiteX3" fmla="*/ 162389 w 203620"/>
                <a:gd name="connsiteY3" fmla="*/ 533399 h 533399"/>
                <a:gd name="connsiteX4" fmla="*/ 0 w 203620"/>
                <a:gd name="connsiteY4" fmla="*/ 533399 h 533399"/>
                <a:gd name="connsiteX5" fmla="*/ 44587 w 203620"/>
                <a:gd name="connsiteY5" fmla="*/ 265565 h 533399"/>
                <a:gd name="connsiteX6" fmla="*/ 17356 w 203620"/>
                <a:gd name="connsiteY6" fmla="*/ 18779 h 533399"/>
                <a:gd name="connsiteX7" fmla="*/ 1871 w 203620"/>
                <a:gd name="connsiteY7" fmla="*/ 0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20" h="533399">
                  <a:moveTo>
                    <a:pt x="1871" y="0"/>
                  </a:moveTo>
                  <a:lnTo>
                    <a:pt x="162389" y="0"/>
                  </a:lnTo>
                  <a:cubicBezTo>
                    <a:pt x="185169" y="0"/>
                    <a:pt x="203620" y="119428"/>
                    <a:pt x="203620" y="266700"/>
                  </a:cubicBezTo>
                  <a:cubicBezTo>
                    <a:pt x="203620" y="413971"/>
                    <a:pt x="185169" y="533399"/>
                    <a:pt x="162389" y="533399"/>
                  </a:cubicBezTo>
                  <a:lnTo>
                    <a:pt x="0" y="533399"/>
                  </a:lnTo>
                  <a:cubicBezTo>
                    <a:pt x="24625" y="533399"/>
                    <a:pt x="44587" y="413486"/>
                    <a:pt x="44587" y="265565"/>
                  </a:cubicBezTo>
                  <a:cubicBezTo>
                    <a:pt x="44587" y="154625"/>
                    <a:pt x="33359" y="59438"/>
                    <a:pt x="17356" y="18779"/>
                  </a:cubicBezTo>
                  <a:lnTo>
                    <a:pt x="1871"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E2C138DB-799C-427E-90BD-901549D4DEA8}"/>
                </a:ext>
              </a:extLst>
            </p:cNvPr>
            <p:cNvSpPr/>
            <p:nvPr/>
          </p:nvSpPr>
          <p:spPr>
            <a:xfrm>
              <a:off x="6705600" y="4772085"/>
              <a:ext cx="134779" cy="7984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039409641"/>
      </p:ext>
    </p:extLst>
  </p:cSld>
  <p:clrMapOvr>
    <a:masterClrMapping/>
  </p:clrMapOvr>
  <mc:AlternateContent xmlns:mc="http://schemas.openxmlformats.org/markup-compatibility/2006" xmlns:p14="http://schemas.microsoft.com/office/powerpoint/2010/main">
    <mc:Choice Requires="p14">
      <p:transition spd="med" p14:dur="700" advTm="28817">
        <p:fade/>
      </p:transition>
    </mc:Choice>
    <mc:Fallback xmlns="">
      <p:transition spd="med" advTm="288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292"/>
                                        </p:tgtEl>
                                      </p:cBhvr>
                                    </p:animEffect>
                                    <p:anim calcmode="lin" valueType="num">
                                      <p:cBhvr>
                                        <p:cTn id="7" dur="1000"/>
                                        <p:tgtEl>
                                          <p:spTgt spid="292"/>
                                        </p:tgtEl>
                                        <p:attrNameLst>
                                          <p:attrName>ppt_x</p:attrName>
                                        </p:attrNameLst>
                                      </p:cBhvr>
                                      <p:tavLst>
                                        <p:tav tm="0">
                                          <p:val>
                                            <p:strVal val="ppt_x"/>
                                          </p:val>
                                        </p:tav>
                                        <p:tav tm="100000">
                                          <p:val>
                                            <p:strVal val="ppt_x"/>
                                          </p:val>
                                        </p:tav>
                                      </p:tavLst>
                                    </p:anim>
                                    <p:anim calcmode="lin" valueType="num">
                                      <p:cBhvr>
                                        <p:cTn id="8" dur="1000"/>
                                        <p:tgtEl>
                                          <p:spTgt spid="292"/>
                                        </p:tgtEl>
                                        <p:attrNameLst>
                                          <p:attrName>ppt_y</p:attrName>
                                        </p:attrNameLst>
                                      </p:cBhvr>
                                      <p:tavLst>
                                        <p:tav tm="0">
                                          <p:val>
                                            <p:strVal val="ppt_y"/>
                                          </p:val>
                                        </p:tav>
                                        <p:tav tm="100000">
                                          <p:val>
                                            <p:strVal val="ppt_y+.1"/>
                                          </p:val>
                                        </p:tav>
                                      </p:tavLst>
                                    </p:anim>
                                    <p:set>
                                      <p:cBhvr>
                                        <p:cTn id="9" dur="1" fill="hold">
                                          <p:stCondLst>
                                            <p:cond delay="999"/>
                                          </p:stCondLst>
                                        </p:cTn>
                                        <p:tgtEl>
                                          <p:spTgt spid="292"/>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191"/>
                                        </p:tgtEl>
                                      </p:cBhvr>
                                    </p:animEffect>
                                    <p:anim calcmode="lin" valueType="num">
                                      <p:cBhvr>
                                        <p:cTn id="12" dur="1000"/>
                                        <p:tgtEl>
                                          <p:spTgt spid="191"/>
                                        </p:tgtEl>
                                        <p:attrNameLst>
                                          <p:attrName>ppt_x</p:attrName>
                                        </p:attrNameLst>
                                      </p:cBhvr>
                                      <p:tavLst>
                                        <p:tav tm="0">
                                          <p:val>
                                            <p:strVal val="ppt_x"/>
                                          </p:val>
                                        </p:tav>
                                        <p:tav tm="100000">
                                          <p:val>
                                            <p:strVal val="ppt_x"/>
                                          </p:val>
                                        </p:tav>
                                      </p:tavLst>
                                    </p:anim>
                                    <p:anim calcmode="lin" valueType="num">
                                      <p:cBhvr>
                                        <p:cTn id="13" dur="1000"/>
                                        <p:tgtEl>
                                          <p:spTgt spid="191"/>
                                        </p:tgtEl>
                                        <p:attrNameLst>
                                          <p:attrName>ppt_y</p:attrName>
                                        </p:attrNameLst>
                                      </p:cBhvr>
                                      <p:tavLst>
                                        <p:tav tm="0">
                                          <p:val>
                                            <p:strVal val="ppt_y"/>
                                          </p:val>
                                        </p:tav>
                                        <p:tav tm="100000">
                                          <p:val>
                                            <p:strVal val="ppt_y+.1"/>
                                          </p:val>
                                        </p:tav>
                                      </p:tavLst>
                                    </p:anim>
                                    <p:set>
                                      <p:cBhvr>
                                        <p:cTn id="14" dur="1" fill="hold">
                                          <p:stCondLst>
                                            <p:cond delay="999"/>
                                          </p:stCondLst>
                                        </p:cTn>
                                        <p:tgtEl>
                                          <p:spTgt spid="191"/>
                                        </p:tgtEl>
                                        <p:attrNameLst>
                                          <p:attrName>style.visibility</p:attrName>
                                        </p:attrNameLst>
                                      </p:cBhvr>
                                      <p:to>
                                        <p:strVal val="hidden"/>
                                      </p:to>
                                    </p:set>
                                  </p:childTnLst>
                                </p:cTn>
                              </p:par>
                              <p:par>
                                <p:cTn id="15" presetID="42" presetClass="exit" presetSubtype="0" fill="hold" grpId="0" nodeType="withEffect">
                                  <p:stCondLst>
                                    <p:cond delay="0"/>
                                  </p:stCondLst>
                                  <p:childTnLst>
                                    <p:animEffect transition="out" filter="fade">
                                      <p:cBhvr>
                                        <p:cTn id="16" dur="1000"/>
                                        <p:tgtEl>
                                          <p:spTgt spid="62"/>
                                        </p:tgtEl>
                                      </p:cBhvr>
                                    </p:animEffect>
                                    <p:anim calcmode="lin" valueType="num">
                                      <p:cBhvr>
                                        <p:cTn id="17" dur="1000"/>
                                        <p:tgtEl>
                                          <p:spTgt spid="62"/>
                                        </p:tgtEl>
                                        <p:attrNameLst>
                                          <p:attrName>ppt_x</p:attrName>
                                        </p:attrNameLst>
                                      </p:cBhvr>
                                      <p:tavLst>
                                        <p:tav tm="0">
                                          <p:val>
                                            <p:strVal val="ppt_x"/>
                                          </p:val>
                                        </p:tav>
                                        <p:tav tm="100000">
                                          <p:val>
                                            <p:strVal val="ppt_x"/>
                                          </p:val>
                                        </p:tav>
                                      </p:tavLst>
                                    </p:anim>
                                    <p:anim calcmode="lin" valueType="num">
                                      <p:cBhvr>
                                        <p:cTn id="18" dur="1000"/>
                                        <p:tgtEl>
                                          <p:spTgt spid="62"/>
                                        </p:tgtEl>
                                        <p:attrNameLst>
                                          <p:attrName>ppt_y</p:attrName>
                                        </p:attrNameLst>
                                      </p:cBhvr>
                                      <p:tavLst>
                                        <p:tav tm="0">
                                          <p:val>
                                            <p:strVal val="ppt_y"/>
                                          </p:val>
                                        </p:tav>
                                        <p:tav tm="100000">
                                          <p:val>
                                            <p:strVal val="ppt_y+.1"/>
                                          </p:val>
                                        </p:tav>
                                      </p:tavLst>
                                    </p:anim>
                                    <p:set>
                                      <p:cBhvr>
                                        <p:cTn id="19" dur="1" fill="hold">
                                          <p:stCondLst>
                                            <p:cond delay="999"/>
                                          </p:stCondLst>
                                        </p:cTn>
                                        <p:tgtEl>
                                          <p:spTgt spid="62"/>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422"/>
                                        </p:tgtEl>
                                      </p:cBhvr>
                                    </p:animEffect>
                                    <p:anim calcmode="lin" valueType="num">
                                      <p:cBhvr>
                                        <p:cTn id="22" dur="1000"/>
                                        <p:tgtEl>
                                          <p:spTgt spid="422"/>
                                        </p:tgtEl>
                                        <p:attrNameLst>
                                          <p:attrName>ppt_x</p:attrName>
                                        </p:attrNameLst>
                                      </p:cBhvr>
                                      <p:tavLst>
                                        <p:tav tm="0">
                                          <p:val>
                                            <p:strVal val="ppt_x"/>
                                          </p:val>
                                        </p:tav>
                                        <p:tav tm="100000">
                                          <p:val>
                                            <p:strVal val="ppt_x"/>
                                          </p:val>
                                        </p:tav>
                                      </p:tavLst>
                                    </p:anim>
                                    <p:anim calcmode="lin" valueType="num">
                                      <p:cBhvr>
                                        <p:cTn id="23" dur="1000"/>
                                        <p:tgtEl>
                                          <p:spTgt spid="422"/>
                                        </p:tgtEl>
                                        <p:attrNameLst>
                                          <p:attrName>ppt_y</p:attrName>
                                        </p:attrNameLst>
                                      </p:cBhvr>
                                      <p:tavLst>
                                        <p:tav tm="0">
                                          <p:val>
                                            <p:strVal val="ppt_y"/>
                                          </p:val>
                                        </p:tav>
                                        <p:tav tm="100000">
                                          <p:val>
                                            <p:strVal val="ppt_y+.1"/>
                                          </p:val>
                                        </p:tav>
                                      </p:tavLst>
                                    </p:anim>
                                    <p:set>
                                      <p:cBhvr>
                                        <p:cTn id="24" dur="1" fill="hold">
                                          <p:stCondLst>
                                            <p:cond delay="999"/>
                                          </p:stCondLst>
                                        </p:cTn>
                                        <p:tgtEl>
                                          <p:spTgt spid="422"/>
                                        </p:tgtEl>
                                        <p:attrNameLst>
                                          <p:attrName>style.visibility</p:attrName>
                                        </p:attrNameLst>
                                      </p:cBhvr>
                                      <p:to>
                                        <p:strVal val="hidden"/>
                                      </p:to>
                                    </p:set>
                                  </p:childTnLst>
                                </p:cTn>
                              </p:par>
                              <p:par>
                                <p:cTn id="25" presetID="42" presetClass="exit" presetSubtype="0" fill="hold" nodeType="withEffect">
                                  <p:stCondLst>
                                    <p:cond delay="0"/>
                                  </p:stCondLst>
                                  <p:childTnLst>
                                    <p:animEffect transition="out" filter="fade">
                                      <p:cBhvr>
                                        <p:cTn id="26" dur="1000"/>
                                        <p:tgtEl>
                                          <p:spTgt spid="80"/>
                                        </p:tgtEl>
                                      </p:cBhvr>
                                    </p:animEffect>
                                    <p:anim calcmode="lin" valueType="num">
                                      <p:cBhvr>
                                        <p:cTn id="27" dur="1000"/>
                                        <p:tgtEl>
                                          <p:spTgt spid="80"/>
                                        </p:tgtEl>
                                        <p:attrNameLst>
                                          <p:attrName>ppt_x</p:attrName>
                                        </p:attrNameLst>
                                      </p:cBhvr>
                                      <p:tavLst>
                                        <p:tav tm="0">
                                          <p:val>
                                            <p:strVal val="ppt_x"/>
                                          </p:val>
                                        </p:tav>
                                        <p:tav tm="100000">
                                          <p:val>
                                            <p:strVal val="ppt_x"/>
                                          </p:val>
                                        </p:tav>
                                      </p:tavLst>
                                    </p:anim>
                                    <p:anim calcmode="lin" valueType="num">
                                      <p:cBhvr>
                                        <p:cTn id="28" dur="1000"/>
                                        <p:tgtEl>
                                          <p:spTgt spid="80"/>
                                        </p:tgtEl>
                                        <p:attrNameLst>
                                          <p:attrName>ppt_y</p:attrName>
                                        </p:attrNameLst>
                                      </p:cBhvr>
                                      <p:tavLst>
                                        <p:tav tm="0">
                                          <p:val>
                                            <p:strVal val="ppt_y"/>
                                          </p:val>
                                        </p:tav>
                                        <p:tav tm="100000">
                                          <p:val>
                                            <p:strVal val="ppt_y+.1"/>
                                          </p:val>
                                        </p:tav>
                                      </p:tavLst>
                                    </p:anim>
                                    <p:set>
                                      <p:cBhvr>
                                        <p:cTn id="29" dur="1" fill="hold">
                                          <p:stCondLst>
                                            <p:cond delay="999"/>
                                          </p:stCondLst>
                                        </p:cTn>
                                        <p:tgtEl>
                                          <p:spTgt spid="80"/>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1000"/>
                                        <p:tgtEl>
                                          <p:spTgt spid="9"/>
                                        </p:tgtEl>
                                      </p:cBhvr>
                                    </p:animEffect>
                                    <p:anim calcmode="lin" valueType="num">
                                      <p:cBhvr>
                                        <p:cTn id="32" dur="1000"/>
                                        <p:tgtEl>
                                          <p:spTgt spid="9"/>
                                        </p:tgtEl>
                                        <p:attrNameLst>
                                          <p:attrName>ppt_x</p:attrName>
                                        </p:attrNameLst>
                                      </p:cBhvr>
                                      <p:tavLst>
                                        <p:tav tm="0">
                                          <p:val>
                                            <p:strVal val="ppt_x"/>
                                          </p:val>
                                        </p:tav>
                                        <p:tav tm="100000">
                                          <p:val>
                                            <p:strVal val="ppt_x"/>
                                          </p:val>
                                        </p:tav>
                                      </p:tavLst>
                                    </p:anim>
                                    <p:anim calcmode="lin" valueType="num">
                                      <p:cBhvr>
                                        <p:cTn id="33" dur="1000"/>
                                        <p:tgtEl>
                                          <p:spTgt spid="9"/>
                                        </p:tgtEl>
                                        <p:attrNameLst>
                                          <p:attrName>ppt_y</p:attrName>
                                        </p:attrNameLst>
                                      </p:cBhvr>
                                      <p:tavLst>
                                        <p:tav tm="0">
                                          <p:val>
                                            <p:strVal val="ppt_y"/>
                                          </p:val>
                                        </p:tav>
                                        <p:tav tm="100000">
                                          <p:val>
                                            <p:strVal val="ppt_y+.1"/>
                                          </p:val>
                                        </p:tav>
                                      </p:tavLst>
                                    </p:anim>
                                    <p:set>
                                      <p:cBhvr>
                                        <p:cTn id="34" dur="1" fill="hold">
                                          <p:stCondLst>
                                            <p:cond delay="999"/>
                                          </p:stCondLst>
                                        </p:cTn>
                                        <p:tgtEl>
                                          <p:spTgt spid="9"/>
                                        </p:tgtEl>
                                        <p:attrNameLst>
                                          <p:attrName>style.visibility</p:attrName>
                                        </p:attrNameLst>
                                      </p:cBhvr>
                                      <p:to>
                                        <p:strVal val="hidden"/>
                                      </p:to>
                                    </p:set>
                                  </p:childTnLst>
                                </p:cTn>
                              </p:par>
                              <p:par>
                                <p:cTn id="35" presetID="42" presetClass="exit" presetSubtype="0" fill="hold" nodeType="withEffect">
                                  <p:stCondLst>
                                    <p:cond delay="0"/>
                                  </p:stCondLst>
                                  <p:childTnLst>
                                    <p:animEffect transition="out" filter="fade">
                                      <p:cBhvr>
                                        <p:cTn id="36" dur="1000"/>
                                        <p:tgtEl>
                                          <p:spTgt spid="450"/>
                                        </p:tgtEl>
                                      </p:cBhvr>
                                    </p:animEffect>
                                    <p:anim calcmode="lin" valueType="num">
                                      <p:cBhvr>
                                        <p:cTn id="37" dur="1000"/>
                                        <p:tgtEl>
                                          <p:spTgt spid="450"/>
                                        </p:tgtEl>
                                        <p:attrNameLst>
                                          <p:attrName>ppt_x</p:attrName>
                                        </p:attrNameLst>
                                      </p:cBhvr>
                                      <p:tavLst>
                                        <p:tav tm="0">
                                          <p:val>
                                            <p:strVal val="ppt_x"/>
                                          </p:val>
                                        </p:tav>
                                        <p:tav tm="100000">
                                          <p:val>
                                            <p:strVal val="ppt_x"/>
                                          </p:val>
                                        </p:tav>
                                      </p:tavLst>
                                    </p:anim>
                                    <p:anim calcmode="lin" valueType="num">
                                      <p:cBhvr>
                                        <p:cTn id="38" dur="1000"/>
                                        <p:tgtEl>
                                          <p:spTgt spid="450"/>
                                        </p:tgtEl>
                                        <p:attrNameLst>
                                          <p:attrName>ppt_y</p:attrName>
                                        </p:attrNameLst>
                                      </p:cBhvr>
                                      <p:tavLst>
                                        <p:tav tm="0">
                                          <p:val>
                                            <p:strVal val="ppt_y"/>
                                          </p:val>
                                        </p:tav>
                                        <p:tav tm="100000">
                                          <p:val>
                                            <p:strVal val="ppt_y+.1"/>
                                          </p:val>
                                        </p:tav>
                                      </p:tavLst>
                                    </p:anim>
                                    <p:set>
                                      <p:cBhvr>
                                        <p:cTn id="39" dur="1" fill="hold">
                                          <p:stCondLst>
                                            <p:cond delay="999"/>
                                          </p:stCondLst>
                                        </p:cTn>
                                        <p:tgtEl>
                                          <p:spTgt spid="450"/>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401"/>
                                        </p:tgtEl>
                                      </p:cBhvr>
                                    </p:animEffect>
                                    <p:anim calcmode="lin" valueType="num">
                                      <p:cBhvr>
                                        <p:cTn id="42" dur="1000"/>
                                        <p:tgtEl>
                                          <p:spTgt spid="401"/>
                                        </p:tgtEl>
                                        <p:attrNameLst>
                                          <p:attrName>ppt_x</p:attrName>
                                        </p:attrNameLst>
                                      </p:cBhvr>
                                      <p:tavLst>
                                        <p:tav tm="0">
                                          <p:val>
                                            <p:strVal val="ppt_x"/>
                                          </p:val>
                                        </p:tav>
                                        <p:tav tm="100000">
                                          <p:val>
                                            <p:strVal val="ppt_x"/>
                                          </p:val>
                                        </p:tav>
                                      </p:tavLst>
                                    </p:anim>
                                    <p:anim calcmode="lin" valueType="num">
                                      <p:cBhvr>
                                        <p:cTn id="43" dur="1000"/>
                                        <p:tgtEl>
                                          <p:spTgt spid="401"/>
                                        </p:tgtEl>
                                        <p:attrNameLst>
                                          <p:attrName>ppt_y</p:attrName>
                                        </p:attrNameLst>
                                      </p:cBhvr>
                                      <p:tavLst>
                                        <p:tav tm="0">
                                          <p:val>
                                            <p:strVal val="ppt_y"/>
                                          </p:val>
                                        </p:tav>
                                        <p:tav tm="100000">
                                          <p:val>
                                            <p:strVal val="ppt_y+.1"/>
                                          </p:val>
                                        </p:tav>
                                      </p:tavLst>
                                    </p:anim>
                                    <p:set>
                                      <p:cBhvr>
                                        <p:cTn id="44" dur="1" fill="hold">
                                          <p:stCondLst>
                                            <p:cond delay="999"/>
                                          </p:stCondLst>
                                        </p:cTn>
                                        <p:tgtEl>
                                          <p:spTgt spid="401"/>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449"/>
                                        </p:tgtEl>
                                      </p:cBhvr>
                                    </p:animEffect>
                                    <p:set>
                                      <p:cBhvr>
                                        <p:cTn id="47" dur="1" fill="hold">
                                          <p:stCondLst>
                                            <p:cond delay="499"/>
                                          </p:stCondLst>
                                        </p:cTn>
                                        <p:tgtEl>
                                          <p:spTgt spid="44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27"/>
                                        </p:tgtEl>
                                        <p:attrNameLst>
                                          <p:attrName>style.visibility</p:attrName>
                                        </p:attrNameLst>
                                      </p:cBhvr>
                                      <p:to>
                                        <p:strVal val="visible"/>
                                      </p:to>
                                    </p:set>
                                    <p:animEffect transition="in" filter="fade">
                                      <p:cBhvr>
                                        <p:cTn id="52" dur="500"/>
                                        <p:tgtEl>
                                          <p:spTgt spid="3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05"/>
                                        </p:tgtEl>
                                        <p:attrNameLst>
                                          <p:attrName>style.visibility</p:attrName>
                                        </p:attrNameLst>
                                      </p:cBhvr>
                                      <p:to>
                                        <p:strVal val="visible"/>
                                      </p:to>
                                    </p:set>
                                    <p:animEffect transition="in" filter="wipe(left)">
                                      <p:cBhvr>
                                        <p:cTn id="57" dur="500"/>
                                        <p:tgtEl>
                                          <p:spTgt spid="305"/>
                                        </p:tgtEl>
                                      </p:cBhvr>
                                    </p:animEffect>
                                  </p:childTnLst>
                                </p:cTn>
                              </p:par>
                            </p:childTnLst>
                          </p:cTn>
                        </p:par>
                        <p:par>
                          <p:cTn id="58" fill="hold">
                            <p:stCondLst>
                              <p:cond delay="500"/>
                            </p:stCondLst>
                            <p:childTnLst>
                              <p:par>
                                <p:cTn id="59" presetID="22" presetClass="entr" presetSubtype="4" fill="hold" nodeType="afterEffect">
                                  <p:stCondLst>
                                    <p:cond delay="0"/>
                                  </p:stCondLst>
                                  <p:childTnLst>
                                    <p:set>
                                      <p:cBhvr>
                                        <p:cTn id="60" dur="1" fill="hold">
                                          <p:stCondLst>
                                            <p:cond delay="0"/>
                                          </p:stCondLst>
                                        </p:cTn>
                                        <p:tgtEl>
                                          <p:spTgt spid="299"/>
                                        </p:tgtEl>
                                        <p:attrNameLst>
                                          <p:attrName>style.visibility</p:attrName>
                                        </p:attrNameLst>
                                      </p:cBhvr>
                                      <p:to>
                                        <p:strVal val="visible"/>
                                      </p:to>
                                    </p:set>
                                    <p:animEffect transition="in" filter="wipe(down)">
                                      <p:cBhvr>
                                        <p:cTn id="61"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191" grpId="0" animBg="1"/>
      <p:bldP spid="62" grpId="0"/>
      <p:bldP spid="449" grpId="0" animBg="1"/>
      <p:bldP spid="32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1" name="VirtualBuildEnv">
            <a:extLst>
              <a:ext uri="{FF2B5EF4-FFF2-40B4-BE49-F238E27FC236}">
                <a16:creationId xmlns:a16="http://schemas.microsoft.com/office/drawing/2014/main" id="{78F5C3E8-C96C-46EF-88BF-B05A64830219}"/>
              </a:ext>
            </a:extLst>
          </p:cNvPr>
          <p:cNvGrpSpPr/>
          <p:nvPr/>
        </p:nvGrpSpPr>
        <p:grpSpPr>
          <a:xfrm>
            <a:off x="4398165" y="1145491"/>
            <a:ext cx="2772734" cy="3730220"/>
            <a:chOff x="1427527" y="1193044"/>
            <a:chExt cx="2772734" cy="3657640"/>
          </a:xfrm>
        </p:grpSpPr>
        <p:sp>
          <p:nvSpPr>
            <p:cNvPr id="444" name="Freeform: Shape 443">
              <a:extLst>
                <a:ext uri="{FF2B5EF4-FFF2-40B4-BE49-F238E27FC236}">
                  <a16:creationId xmlns:a16="http://schemas.microsoft.com/office/drawing/2014/main" id="{BA66E4DE-8FE9-437A-A0A1-8101074794CA}"/>
                </a:ext>
              </a:extLst>
            </p:cNvPr>
            <p:cNvSpPr/>
            <p:nvPr/>
          </p:nvSpPr>
          <p:spPr>
            <a:xfrm>
              <a:off x="1427527" y="1193044"/>
              <a:ext cx="2772734" cy="3657640"/>
            </a:xfrm>
            <a:custGeom>
              <a:avLst/>
              <a:gdLst>
                <a:gd name="connsiteX0" fmla="*/ 0 w 2772734"/>
                <a:gd name="connsiteY0" fmla="*/ 0 h 3657640"/>
                <a:gd name="connsiteX1" fmla="*/ 488350 w 2772734"/>
                <a:gd name="connsiteY1" fmla="*/ 0 h 3657640"/>
                <a:gd name="connsiteX2" fmla="*/ 957165 w 2772734"/>
                <a:gd name="connsiteY2" fmla="*/ 0 h 3657640"/>
                <a:gd name="connsiteX3" fmla="*/ 1406447 w 2772734"/>
                <a:gd name="connsiteY3" fmla="*/ 0 h 3657640"/>
                <a:gd name="connsiteX4" fmla="*/ 1953398 w 2772734"/>
                <a:gd name="connsiteY4" fmla="*/ 0 h 3657640"/>
                <a:gd name="connsiteX5" fmla="*/ 1953398 w 2772734"/>
                <a:gd name="connsiteY5" fmla="*/ 443662 h 3657640"/>
                <a:gd name="connsiteX6" fmla="*/ 1953398 w 2772734"/>
                <a:gd name="connsiteY6" fmla="*/ 901045 h 3657640"/>
                <a:gd name="connsiteX7" fmla="*/ 1953398 w 2772734"/>
                <a:gd name="connsiteY7" fmla="*/ 1372150 h 3657640"/>
                <a:gd name="connsiteX8" fmla="*/ 2371259 w 2772734"/>
                <a:gd name="connsiteY8" fmla="*/ 1372150 h 3657640"/>
                <a:gd name="connsiteX9" fmla="*/ 2772734 w 2772734"/>
                <a:gd name="connsiteY9" fmla="*/ 1372150 h 3657640"/>
                <a:gd name="connsiteX10" fmla="*/ 2772734 w 2772734"/>
                <a:gd name="connsiteY10" fmla="*/ 1989232 h 3657640"/>
                <a:gd name="connsiteX11" fmla="*/ 2772734 w 2772734"/>
                <a:gd name="connsiteY11" fmla="*/ 2492040 h 3657640"/>
                <a:gd name="connsiteX12" fmla="*/ 2772734 w 2772734"/>
                <a:gd name="connsiteY12" fmla="*/ 3086268 h 3657640"/>
                <a:gd name="connsiteX13" fmla="*/ 2772734 w 2772734"/>
                <a:gd name="connsiteY13" fmla="*/ 3657640 h 3657640"/>
                <a:gd name="connsiteX14" fmla="*/ 2301369 w 2772734"/>
                <a:gd name="connsiteY14" fmla="*/ 3657640 h 3657640"/>
                <a:gd name="connsiteX15" fmla="*/ 1691368 w 2772734"/>
                <a:gd name="connsiteY15" fmla="*/ 3657640 h 3657640"/>
                <a:gd name="connsiteX16" fmla="*/ 1192276 w 2772734"/>
                <a:gd name="connsiteY16" fmla="*/ 3657640 h 3657640"/>
                <a:gd name="connsiteX17" fmla="*/ 665456 w 2772734"/>
                <a:gd name="connsiteY17" fmla="*/ 3657640 h 3657640"/>
                <a:gd name="connsiteX18" fmla="*/ 0 w 2772734"/>
                <a:gd name="connsiteY18" fmla="*/ 3657640 h 3657640"/>
                <a:gd name="connsiteX19" fmla="*/ 0 w 2772734"/>
                <a:gd name="connsiteY19" fmla="*/ 3244849 h 3657640"/>
                <a:gd name="connsiteX20" fmla="*/ 0 w 2772734"/>
                <a:gd name="connsiteY20" fmla="*/ 2685753 h 3657640"/>
                <a:gd name="connsiteX21" fmla="*/ 0 w 2772734"/>
                <a:gd name="connsiteY21" fmla="*/ 2272962 h 3657640"/>
                <a:gd name="connsiteX22" fmla="*/ 0 w 2772734"/>
                <a:gd name="connsiteY22" fmla="*/ 1750442 h 3657640"/>
                <a:gd name="connsiteX23" fmla="*/ 0 w 2772734"/>
                <a:gd name="connsiteY23" fmla="*/ 1227922 h 3657640"/>
                <a:gd name="connsiteX24" fmla="*/ 0 w 2772734"/>
                <a:gd name="connsiteY24" fmla="*/ 668826 h 3657640"/>
                <a:gd name="connsiteX25" fmla="*/ 0 w 2772734"/>
                <a:gd name="connsiteY25" fmla="*/ 0 h 365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72734" h="3657640" fill="none" extrusionOk="0">
                  <a:moveTo>
                    <a:pt x="0" y="0"/>
                  </a:moveTo>
                  <a:cubicBezTo>
                    <a:pt x="135419" y="-40519"/>
                    <a:pt x="293809" y="44597"/>
                    <a:pt x="488350" y="0"/>
                  </a:cubicBezTo>
                  <a:cubicBezTo>
                    <a:pt x="682891" y="-44597"/>
                    <a:pt x="740279" y="52897"/>
                    <a:pt x="957165" y="0"/>
                  </a:cubicBezTo>
                  <a:cubicBezTo>
                    <a:pt x="1174051" y="-52897"/>
                    <a:pt x="1223052" y="50718"/>
                    <a:pt x="1406447" y="0"/>
                  </a:cubicBezTo>
                  <a:cubicBezTo>
                    <a:pt x="1589842" y="-50718"/>
                    <a:pt x="1778352" y="11799"/>
                    <a:pt x="1953398" y="0"/>
                  </a:cubicBezTo>
                  <a:cubicBezTo>
                    <a:pt x="2001090" y="160945"/>
                    <a:pt x="1947637" y="346795"/>
                    <a:pt x="1953398" y="443662"/>
                  </a:cubicBezTo>
                  <a:cubicBezTo>
                    <a:pt x="1959159" y="540529"/>
                    <a:pt x="1952354" y="798021"/>
                    <a:pt x="1953398" y="901045"/>
                  </a:cubicBezTo>
                  <a:cubicBezTo>
                    <a:pt x="1954442" y="1004069"/>
                    <a:pt x="1899656" y="1219173"/>
                    <a:pt x="1953398" y="1372150"/>
                  </a:cubicBezTo>
                  <a:cubicBezTo>
                    <a:pt x="2137779" y="1349197"/>
                    <a:pt x="2205429" y="1390445"/>
                    <a:pt x="2371259" y="1372150"/>
                  </a:cubicBezTo>
                  <a:cubicBezTo>
                    <a:pt x="2537089" y="1353855"/>
                    <a:pt x="2625085" y="1375846"/>
                    <a:pt x="2772734" y="1372150"/>
                  </a:cubicBezTo>
                  <a:cubicBezTo>
                    <a:pt x="2775689" y="1561680"/>
                    <a:pt x="2742543" y="1859901"/>
                    <a:pt x="2772734" y="1989232"/>
                  </a:cubicBezTo>
                  <a:cubicBezTo>
                    <a:pt x="2802925" y="2118563"/>
                    <a:pt x="2743996" y="2363882"/>
                    <a:pt x="2772734" y="2492040"/>
                  </a:cubicBezTo>
                  <a:cubicBezTo>
                    <a:pt x="2801472" y="2620198"/>
                    <a:pt x="2753264" y="2865906"/>
                    <a:pt x="2772734" y="3086268"/>
                  </a:cubicBezTo>
                  <a:cubicBezTo>
                    <a:pt x="2792204" y="3306630"/>
                    <a:pt x="2737713" y="3462859"/>
                    <a:pt x="2772734" y="3657640"/>
                  </a:cubicBezTo>
                  <a:cubicBezTo>
                    <a:pt x="2612433" y="3700171"/>
                    <a:pt x="2409632" y="3643085"/>
                    <a:pt x="2301369" y="3657640"/>
                  </a:cubicBezTo>
                  <a:cubicBezTo>
                    <a:pt x="2193106" y="3672195"/>
                    <a:pt x="1879723" y="3647980"/>
                    <a:pt x="1691368" y="3657640"/>
                  </a:cubicBezTo>
                  <a:cubicBezTo>
                    <a:pt x="1503013" y="3667300"/>
                    <a:pt x="1420797" y="3642296"/>
                    <a:pt x="1192276" y="3657640"/>
                  </a:cubicBezTo>
                  <a:cubicBezTo>
                    <a:pt x="963755" y="3672984"/>
                    <a:pt x="814406" y="3601173"/>
                    <a:pt x="665456" y="3657640"/>
                  </a:cubicBezTo>
                  <a:cubicBezTo>
                    <a:pt x="516506" y="3714107"/>
                    <a:pt x="145769" y="3595312"/>
                    <a:pt x="0" y="3657640"/>
                  </a:cubicBezTo>
                  <a:cubicBezTo>
                    <a:pt x="-6348" y="3528995"/>
                    <a:pt x="3193" y="3422647"/>
                    <a:pt x="0" y="3244849"/>
                  </a:cubicBezTo>
                  <a:cubicBezTo>
                    <a:pt x="-3193" y="3067051"/>
                    <a:pt x="11680" y="2933857"/>
                    <a:pt x="0" y="2685753"/>
                  </a:cubicBezTo>
                  <a:cubicBezTo>
                    <a:pt x="-11680" y="2437649"/>
                    <a:pt x="47663" y="2403508"/>
                    <a:pt x="0" y="2272962"/>
                  </a:cubicBezTo>
                  <a:cubicBezTo>
                    <a:pt x="-47663" y="2142416"/>
                    <a:pt x="52195" y="1932923"/>
                    <a:pt x="0" y="1750442"/>
                  </a:cubicBezTo>
                  <a:cubicBezTo>
                    <a:pt x="-52195" y="1567961"/>
                    <a:pt x="10636" y="1378319"/>
                    <a:pt x="0" y="1227922"/>
                  </a:cubicBezTo>
                  <a:cubicBezTo>
                    <a:pt x="-10636" y="1077525"/>
                    <a:pt x="17954" y="785176"/>
                    <a:pt x="0" y="668826"/>
                  </a:cubicBezTo>
                  <a:cubicBezTo>
                    <a:pt x="-17954" y="552476"/>
                    <a:pt x="34278" y="203515"/>
                    <a:pt x="0" y="0"/>
                  </a:cubicBezTo>
                  <a:close/>
                </a:path>
                <a:path w="2772734" h="3657640" stroke="0" extrusionOk="0">
                  <a:moveTo>
                    <a:pt x="0" y="0"/>
                  </a:moveTo>
                  <a:cubicBezTo>
                    <a:pt x="208643" y="-47884"/>
                    <a:pt x="326684" y="12933"/>
                    <a:pt x="488350" y="0"/>
                  </a:cubicBezTo>
                  <a:cubicBezTo>
                    <a:pt x="650016" y="-12933"/>
                    <a:pt x="771830" y="27421"/>
                    <a:pt x="937631" y="0"/>
                  </a:cubicBezTo>
                  <a:cubicBezTo>
                    <a:pt x="1103432" y="-27421"/>
                    <a:pt x="1324076" y="7074"/>
                    <a:pt x="1465049" y="0"/>
                  </a:cubicBezTo>
                  <a:cubicBezTo>
                    <a:pt x="1606022" y="-7074"/>
                    <a:pt x="1754884" y="49201"/>
                    <a:pt x="1953398" y="0"/>
                  </a:cubicBezTo>
                  <a:cubicBezTo>
                    <a:pt x="1994617" y="188449"/>
                    <a:pt x="1926630" y="273914"/>
                    <a:pt x="1953398" y="443662"/>
                  </a:cubicBezTo>
                  <a:cubicBezTo>
                    <a:pt x="1980166" y="613410"/>
                    <a:pt x="1949609" y="805865"/>
                    <a:pt x="1953398" y="901045"/>
                  </a:cubicBezTo>
                  <a:cubicBezTo>
                    <a:pt x="1957187" y="996225"/>
                    <a:pt x="1931212" y="1263357"/>
                    <a:pt x="1953398" y="1372150"/>
                  </a:cubicBezTo>
                  <a:cubicBezTo>
                    <a:pt x="2035515" y="1332829"/>
                    <a:pt x="2249287" y="1419033"/>
                    <a:pt x="2346679" y="1372150"/>
                  </a:cubicBezTo>
                  <a:cubicBezTo>
                    <a:pt x="2444071" y="1325267"/>
                    <a:pt x="2614930" y="1381776"/>
                    <a:pt x="2772734" y="1372150"/>
                  </a:cubicBezTo>
                  <a:cubicBezTo>
                    <a:pt x="2808832" y="1595035"/>
                    <a:pt x="2714937" y="1733233"/>
                    <a:pt x="2772734" y="1874958"/>
                  </a:cubicBezTo>
                  <a:cubicBezTo>
                    <a:pt x="2830531" y="2016683"/>
                    <a:pt x="2764414" y="2257137"/>
                    <a:pt x="2772734" y="2446330"/>
                  </a:cubicBezTo>
                  <a:cubicBezTo>
                    <a:pt x="2781054" y="2635523"/>
                    <a:pt x="2751595" y="2762683"/>
                    <a:pt x="2772734" y="2949138"/>
                  </a:cubicBezTo>
                  <a:cubicBezTo>
                    <a:pt x="2793873" y="3135593"/>
                    <a:pt x="2732863" y="3439917"/>
                    <a:pt x="2772734" y="3657640"/>
                  </a:cubicBezTo>
                  <a:cubicBezTo>
                    <a:pt x="2601896" y="3688316"/>
                    <a:pt x="2397649" y="3631144"/>
                    <a:pt x="2301369" y="3657640"/>
                  </a:cubicBezTo>
                  <a:cubicBezTo>
                    <a:pt x="2205089" y="3684136"/>
                    <a:pt x="1942108" y="3609112"/>
                    <a:pt x="1802277" y="3657640"/>
                  </a:cubicBezTo>
                  <a:cubicBezTo>
                    <a:pt x="1662446" y="3706168"/>
                    <a:pt x="1514482" y="3656327"/>
                    <a:pt x="1330912" y="3657640"/>
                  </a:cubicBezTo>
                  <a:cubicBezTo>
                    <a:pt x="1147342" y="3658953"/>
                    <a:pt x="926118" y="3614033"/>
                    <a:pt x="748638" y="3657640"/>
                  </a:cubicBezTo>
                  <a:cubicBezTo>
                    <a:pt x="571158" y="3701247"/>
                    <a:pt x="328325" y="3620202"/>
                    <a:pt x="0" y="3657640"/>
                  </a:cubicBezTo>
                  <a:cubicBezTo>
                    <a:pt x="-68627" y="3481442"/>
                    <a:pt x="7183" y="3191014"/>
                    <a:pt x="0" y="3061967"/>
                  </a:cubicBezTo>
                  <a:cubicBezTo>
                    <a:pt x="-7183" y="2932920"/>
                    <a:pt x="8913" y="2702684"/>
                    <a:pt x="0" y="2576024"/>
                  </a:cubicBezTo>
                  <a:cubicBezTo>
                    <a:pt x="-8913" y="2449364"/>
                    <a:pt x="40009" y="2201640"/>
                    <a:pt x="0" y="2016927"/>
                  </a:cubicBezTo>
                  <a:cubicBezTo>
                    <a:pt x="-40009" y="1832214"/>
                    <a:pt x="2723" y="1619406"/>
                    <a:pt x="0" y="1421254"/>
                  </a:cubicBezTo>
                  <a:cubicBezTo>
                    <a:pt x="-2723" y="1223102"/>
                    <a:pt x="15497" y="1133885"/>
                    <a:pt x="0" y="935311"/>
                  </a:cubicBezTo>
                  <a:cubicBezTo>
                    <a:pt x="-15497" y="736737"/>
                    <a:pt x="11791" y="621906"/>
                    <a:pt x="0" y="522520"/>
                  </a:cubicBezTo>
                  <a:cubicBezTo>
                    <a:pt x="-11791" y="423134"/>
                    <a:pt x="27705" y="140027"/>
                    <a:pt x="0" y="0"/>
                  </a:cubicBezTo>
                  <a:close/>
                </a:path>
              </a:pathLst>
            </a:custGeom>
            <a:solidFill>
              <a:srgbClr val="50E6FF">
                <a:alpha val="25098"/>
              </a:srgbClr>
            </a:solidFill>
            <a:ln w="57150">
              <a:solidFill>
                <a:srgbClr val="0F78D3"/>
              </a:solidFill>
              <a:prstDash val="dash"/>
              <a:headEnd type="none" w="med" len="med"/>
              <a:tailEnd type="none" w="med" len="med"/>
              <a:extLst>
                <a:ext uri="{C807C97D-BFC1-408E-A445-0C87EB9F89A2}">
                  <ask:lineSketchStyleProps xmlns:ask="http://schemas.microsoft.com/office/drawing/2018/sketchyshapes" sd="3662256295">
                    <a:custGeom>
                      <a:avLst/>
                      <a:gdLst>
                        <a:gd name="connsiteX0" fmla="*/ 0 w 2772734"/>
                        <a:gd name="connsiteY0" fmla="*/ 0 h 3657640"/>
                        <a:gd name="connsiteX1" fmla="*/ 1953398 w 2772734"/>
                        <a:gd name="connsiteY1" fmla="*/ 0 h 3657640"/>
                        <a:gd name="connsiteX2" fmla="*/ 1953398 w 2772734"/>
                        <a:gd name="connsiteY2" fmla="*/ 1372150 h 3657640"/>
                        <a:gd name="connsiteX3" fmla="*/ 2772734 w 2772734"/>
                        <a:gd name="connsiteY3" fmla="*/ 1372150 h 3657640"/>
                        <a:gd name="connsiteX4" fmla="*/ 2772734 w 2772734"/>
                        <a:gd name="connsiteY4" fmla="*/ 3657640 h 3657640"/>
                        <a:gd name="connsiteX5" fmla="*/ 0 w 2772734"/>
                        <a:gd name="connsiteY5" fmla="*/ 3657640 h 365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734" h="3657640">
                          <a:moveTo>
                            <a:pt x="0" y="0"/>
                          </a:moveTo>
                          <a:lnTo>
                            <a:pt x="1953398" y="0"/>
                          </a:lnTo>
                          <a:lnTo>
                            <a:pt x="1953398" y="1372150"/>
                          </a:lnTo>
                          <a:lnTo>
                            <a:pt x="2772734" y="1372150"/>
                          </a:lnTo>
                          <a:lnTo>
                            <a:pt x="2772734" y="3657640"/>
                          </a:lnTo>
                          <a:lnTo>
                            <a:pt x="0" y="3657640"/>
                          </a:lnTo>
                          <a:close/>
                        </a:path>
                      </a:pathLst>
                    </a:cu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a:gradFill>
                  <a:gsLst>
                    <a:gs pos="0">
                      <a:srgbClr val="FFFFFF"/>
                    </a:gs>
                    <a:gs pos="100000">
                      <a:srgbClr val="FFFFFF"/>
                    </a:gs>
                  </a:gsLst>
                  <a:lin ang="5400000" scaled="0"/>
                </a:gradFill>
                <a:cs typeface="Segoe UI" pitchFamily="34" charset="0"/>
              </a:endParaRPr>
            </a:p>
          </p:txBody>
        </p:sp>
        <p:sp>
          <p:nvSpPr>
            <p:cNvPr id="447" name="Rectangle 446">
              <a:extLst>
                <a:ext uri="{FF2B5EF4-FFF2-40B4-BE49-F238E27FC236}">
                  <a16:creationId xmlns:a16="http://schemas.microsoft.com/office/drawing/2014/main" id="{0611CF22-413E-41FC-B0B3-E476CA35FDA1}"/>
                </a:ext>
              </a:extLst>
            </p:cNvPr>
            <p:cNvSpPr/>
            <p:nvPr/>
          </p:nvSpPr>
          <p:spPr>
            <a:xfrm>
              <a:off x="2098210" y="2295355"/>
              <a:ext cx="1196161" cy="430887"/>
            </a:xfrm>
            <a:prstGeom prst="rect">
              <a:avLst/>
            </a:prstGeom>
          </p:spPr>
          <p:txBody>
            <a:bodyPr wrap="none">
              <a:spAutoFit/>
            </a:bodyPr>
            <a:lstStyle/>
            <a:p>
              <a:pPr algn="ctr" defTabSz="895848">
                <a:defRPr/>
              </a:pP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Virtual Build &amp;</a:t>
              </a:r>
              <a:b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1100" kern="0" dirty="0">
                  <a:solidFill>
                    <a:sysClr val="windowText" lastClr="000000"/>
                  </a:solidFill>
                  <a:latin typeface="Calibri" panose="020F0502020204030204"/>
                  <a:ea typeface="Segoe UI" panose="020B0502040204020203" pitchFamily="34" charset="0"/>
                  <a:cs typeface="Segoe UI" panose="020B0502040204020203" pitchFamily="34" charset="0"/>
                </a:rPr>
                <a:t>Test Environment</a:t>
              </a:r>
            </a:p>
          </p:txBody>
        </p:sp>
      </p:grpSp>
      <p:sp>
        <p:nvSpPr>
          <p:cNvPr id="461" name="ACR Env">
            <a:extLst>
              <a:ext uri="{FF2B5EF4-FFF2-40B4-BE49-F238E27FC236}">
                <a16:creationId xmlns:a16="http://schemas.microsoft.com/office/drawing/2014/main" id="{05192387-F7D5-4C8B-84CD-3897871BD71E}"/>
              </a:ext>
            </a:extLst>
          </p:cNvPr>
          <p:cNvSpPr/>
          <p:nvPr/>
        </p:nvSpPr>
        <p:spPr>
          <a:xfrm>
            <a:off x="4554617" y="3339048"/>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2" name="Rectangle 1">
            <a:extLst>
              <a:ext uri="{FF2B5EF4-FFF2-40B4-BE49-F238E27FC236}">
                <a16:creationId xmlns:a16="http://schemas.microsoft.com/office/drawing/2014/main" id="{0285A0AE-4962-4BC3-82B3-A28CA2A0D536}"/>
              </a:ext>
            </a:extLst>
          </p:cNvPr>
          <p:cNvSpPr/>
          <p:nvPr/>
        </p:nvSpPr>
        <p:spPr>
          <a:xfrm>
            <a:off x="2329159" y="5019438"/>
            <a:ext cx="5512080" cy="1669426"/>
          </a:xfrm>
          <a:custGeom>
            <a:avLst/>
            <a:gdLst>
              <a:gd name="connsiteX0" fmla="*/ 0 w 5512080"/>
              <a:gd name="connsiteY0" fmla="*/ 0 h 1669426"/>
              <a:gd name="connsiteX1" fmla="*/ 606329 w 5512080"/>
              <a:gd name="connsiteY1" fmla="*/ 0 h 1669426"/>
              <a:gd name="connsiteX2" fmla="*/ 1102416 w 5512080"/>
              <a:gd name="connsiteY2" fmla="*/ 0 h 1669426"/>
              <a:gd name="connsiteX3" fmla="*/ 1543382 w 5512080"/>
              <a:gd name="connsiteY3" fmla="*/ 0 h 1669426"/>
              <a:gd name="connsiteX4" fmla="*/ 2039470 w 5512080"/>
              <a:gd name="connsiteY4" fmla="*/ 0 h 1669426"/>
              <a:gd name="connsiteX5" fmla="*/ 2590678 w 5512080"/>
              <a:gd name="connsiteY5" fmla="*/ 0 h 1669426"/>
              <a:gd name="connsiteX6" fmla="*/ 3031644 w 5512080"/>
              <a:gd name="connsiteY6" fmla="*/ 0 h 1669426"/>
              <a:gd name="connsiteX7" fmla="*/ 3637973 w 5512080"/>
              <a:gd name="connsiteY7" fmla="*/ 0 h 1669426"/>
              <a:gd name="connsiteX8" fmla="*/ 4078939 w 5512080"/>
              <a:gd name="connsiteY8" fmla="*/ 0 h 1669426"/>
              <a:gd name="connsiteX9" fmla="*/ 4740389 w 5512080"/>
              <a:gd name="connsiteY9" fmla="*/ 0 h 1669426"/>
              <a:gd name="connsiteX10" fmla="*/ 5512080 w 5512080"/>
              <a:gd name="connsiteY10" fmla="*/ 0 h 1669426"/>
              <a:gd name="connsiteX11" fmla="*/ 5512080 w 5512080"/>
              <a:gd name="connsiteY11" fmla="*/ 539781 h 1669426"/>
              <a:gd name="connsiteX12" fmla="*/ 5512080 w 5512080"/>
              <a:gd name="connsiteY12" fmla="*/ 1046174 h 1669426"/>
              <a:gd name="connsiteX13" fmla="*/ 5512080 w 5512080"/>
              <a:gd name="connsiteY13" fmla="*/ 1669426 h 1669426"/>
              <a:gd name="connsiteX14" fmla="*/ 5071114 w 5512080"/>
              <a:gd name="connsiteY14" fmla="*/ 1669426 h 1669426"/>
              <a:gd name="connsiteX15" fmla="*/ 4685268 w 5512080"/>
              <a:gd name="connsiteY15" fmla="*/ 1669426 h 1669426"/>
              <a:gd name="connsiteX16" fmla="*/ 4134060 w 5512080"/>
              <a:gd name="connsiteY16" fmla="*/ 1669426 h 1669426"/>
              <a:gd name="connsiteX17" fmla="*/ 3637973 w 5512080"/>
              <a:gd name="connsiteY17" fmla="*/ 1669426 h 1669426"/>
              <a:gd name="connsiteX18" fmla="*/ 3086765 w 5512080"/>
              <a:gd name="connsiteY18" fmla="*/ 1669426 h 1669426"/>
              <a:gd name="connsiteX19" fmla="*/ 2480436 w 5512080"/>
              <a:gd name="connsiteY19" fmla="*/ 1669426 h 1669426"/>
              <a:gd name="connsiteX20" fmla="*/ 1874107 w 5512080"/>
              <a:gd name="connsiteY20" fmla="*/ 1669426 h 1669426"/>
              <a:gd name="connsiteX21" fmla="*/ 1212658 w 5512080"/>
              <a:gd name="connsiteY21" fmla="*/ 1669426 h 1669426"/>
              <a:gd name="connsiteX22" fmla="*/ 606329 w 5512080"/>
              <a:gd name="connsiteY22" fmla="*/ 1669426 h 1669426"/>
              <a:gd name="connsiteX23" fmla="*/ 0 w 5512080"/>
              <a:gd name="connsiteY23" fmla="*/ 1669426 h 1669426"/>
              <a:gd name="connsiteX24" fmla="*/ 0 w 5512080"/>
              <a:gd name="connsiteY24" fmla="*/ 1112951 h 1669426"/>
              <a:gd name="connsiteX25" fmla="*/ 0 w 5512080"/>
              <a:gd name="connsiteY25" fmla="*/ 606558 h 1669426"/>
              <a:gd name="connsiteX26" fmla="*/ 0 w 5512080"/>
              <a:gd name="connsiteY26" fmla="*/ 0 h 166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080" h="1669426" fill="none" extrusionOk="0">
                <a:moveTo>
                  <a:pt x="0" y="0"/>
                </a:moveTo>
                <a:cubicBezTo>
                  <a:pt x="184253" y="-18049"/>
                  <a:pt x="459132" y="2915"/>
                  <a:pt x="606329" y="0"/>
                </a:cubicBezTo>
                <a:cubicBezTo>
                  <a:pt x="753526" y="-2915"/>
                  <a:pt x="995056" y="59002"/>
                  <a:pt x="1102416" y="0"/>
                </a:cubicBezTo>
                <a:cubicBezTo>
                  <a:pt x="1209776" y="-59002"/>
                  <a:pt x="1360870" y="17296"/>
                  <a:pt x="1543382" y="0"/>
                </a:cubicBezTo>
                <a:cubicBezTo>
                  <a:pt x="1725894" y="-17296"/>
                  <a:pt x="1894263" y="39138"/>
                  <a:pt x="2039470" y="0"/>
                </a:cubicBezTo>
                <a:cubicBezTo>
                  <a:pt x="2184677" y="-39138"/>
                  <a:pt x="2364760" y="43550"/>
                  <a:pt x="2590678" y="0"/>
                </a:cubicBezTo>
                <a:cubicBezTo>
                  <a:pt x="2816596" y="-43550"/>
                  <a:pt x="2834771" y="36688"/>
                  <a:pt x="3031644" y="0"/>
                </a:cubicBezTo>
                <a:cubicBezTo>
                  <a:pt x="3228517" y="-36688"/>
                  <a:pt x="3374193" y="13186"/>
                  <a:pt x="3637973" y="0"/>
                </a:cubicBezTo>
                <a:cubicBezTo>
                  <a:pt x="3901753" y="-13186"/>
                  <a:pt x="3905534" y="6627"/>
                  <a:pt x="4078939" y="0"/>
                </a:cubicBezTo>
                <a:cubicBezTo>
                  <a:pt x="4252344" y="-6627"/>
                  <a:pt x="4587732" y="66658"/>
                  <a:pt x="4740389" y="0"/>
                </a:cubicBezTo>
                <a:cubicBezTo>
                  <a:pt x="4893046" y="-66658"/>
                  <a:pt x="5182355" y="36346"/>
                  <a:pt x="5512080" y="0"/>
                </a:cubicBezTo>
                <a:cubicBezTo>
                  <a:pt x="5559978" y="235898"/>
                  <a:pt x="5454410" y="312330"/>
                  <a:pt x="5512080" y="539781"/>
                </a:cubicBezTo>
                <a:cubicBezTo>
                  <a:pt x="5569750" y="767232"/>
                  <a:pt x="5467852" y="920626"/>
                  <a:pt x="5512080" y="1046174"/>
                </a:cubicBezTo>
                <a:cubicBezTo>
                  <a:pt x="5556308" y="1171722"/>
                  <a:pt x="5496396" y="1458142"/>
                  <a:pt x="5512080" y="1669426"/>
                </a:cubicBezTo>
                <a:cubicBezTo>
                  <a:pt x="5326052" y="1681198"/>
                  <a:pt x="5168396" y="1619558"/>
                  <a:pt x="5071114" y="1669426"/>
                </a:cubicBezTo>
                <a:cubicBezTo>
                  <a:pt x="4973832" y="1719294"/>
                  <a:pt x="4789450" y="1664246"/>
                  <a:pt x="4685268" y="1669426"/>
                </a:cubicBezTo>
                <a:cubicBezTo>
                  <a:pt x="4581086" y="1674606"/>
                  <a:pt x="4401481" y="1637376"/>
                  <a:pt x="4134060" y="1669426"/>
                </a:cubicBezTo>
                <a:cubicBezTo>
                  <a:pt x="3866639" y="1701476"/>
                  <a:pt x="3853467" y="1660279"/>
                  <a:pt x="3637973" y="1669426"/>
                </a:cubicBezTo>
                <a:cubicBezTo>
                  <a:pt x="3422479" y="1678573"/>
                  <a:pt x="3296990" y="1633645"/>
                  <a:pt x="3086765" y="1669426"/>
                </a:cubicBezTo>
                <a:cubicBezTo>
                  <a:pt x="2876540" y="1705207"/>
                  <a:pt x="2605003" y="1597594"/>
                  <a:pt x="2480436" y="1669426"/>
                </a:cubicBezTo>
                <a:cubicBezTo>
                  <a:pt x="2355869" y="1741258"/>
                  <a:pt x="2123609" y="1654308"/>
                  <a:pt x="1874107" y="1669426"/>
                </a:cubicBezTo>
                <a:cubicBezTo>
                  <a:pt x="1624605" y="1684544"/>
                  <a:pt x="1354939" y="1629626"/>
                  <a:pt x="1212658" y="1669426"/>
                </a:cubicBezTo>
                <a:cubicBezTo>
                  <a:pt x="1070377" y="1709226"/>
                  <a:pt x="729255" y="1612066"/>
                  <a:pt x="606329" y="1669426"/>
                </a:cubicBezTo>
                <a:cubicBezTo>
                  <a:pt x="483403" y="1726786"/>
                  <a:pt x="231155" y="1663865"/>
                  <a:pt x="0" y="1669426"/>
                </a:cubicBezTo>
                <a:cubicBezTo>
                  <a:pt x="-35207" y="1545537"/>
                  <a:pt x="56172" y="1350183"/>
                  <a:pt x="0" y="1112951"/>
                </a:cubicBezTo>
                <a:cubicBezTo>
                  <a:pt x="-56172" y="875720"/>
                  <a:pt x="24122" y="783114"/>
                  <a:pt x="0" y="606558"/>
                </a:cubicBezTo>
                <a:cubicBezTo>
                  <a:pt x="-24122" y="430002"/>
                  <a:pt x="45969" y="286121"/>
                  <a:pt x="0" y="0"/>
                </a:cubicBezTo>
                <a:close/>
              </a:path>
              <a:path w="5512080" h="1669426" stroke="0" extrusionOk="0">
                <a:moveTo>
                  <a:pt x="0" y="0"/>
                </a:moveTo>
                <a:cubicBezTo>
                  <a:pt x="117735" y="-38141"/>
                  <a:pt x="269556" y="6532"/>
                  <a:pt x="385846" y="0"/>
                </a:cubicBezTo>
                <a:cubicBezTo>
                  <a:pt x="502136" y="-6532"/>
                  <a:pt x="889865" y="43097"/>
                  <a:pt x="1047295" y="0"/>
                </a:cubicBezTo>
                <a:cubicBezTo>
                  <a:pt x="1204725" y="-43097"/>
                  <a:pt x="1484974" y="74606"/>
                  <a:pt x="1708745" y="0"/>
                </a:cubicBezTo>
                <a:cubicBezTo>
                  <a:pt x="1932516" y="-74606"/>
                  <a:pt x="1933810" y="40464"/>
                  <a:pt x="2149711" y="0"/>
                </a:cubicBezTo>
                <a:cubicBezTo>
                  <a:pt x="2365612" y="-40464"/>
                  <a:pt x="2427395" y="20286"/>
                  <a:pt x="2535557" y="0"/>
                </a:cubicBezTo>
                <a:cubicBezTo>
                  <a:pt x="2643719" y="-20286"/>
                  <a:pt x="2939942" y="29907"/>
                  <a:pt x="3197006" y="0"/>
                </a:cubicBezTo>
                <a:cubicBezTo>
                  <a:pt x="3454070" y="-29907"/>
                  <a:pt x="3504921" y="5836"/>
                  <a:pt x="3693094" y="0"/>
                </a:cubicBezTo>
                <a:cubicBezTo>
                  <a:pt x="3881267" y="-5836"/>
                  <a:pt x="4217275" y="9534"/>
                  <a:pt x="4354543" y="0"/>
                </a:cubicBezTo>
                <a:cubicBezTo>
                  <a:pt x="4491811" y="-9534"/>
                  <a:pt x="4635405" y="2948"/>
                  <a:pt x="4905751" y="0"/>
                </a:cubicBezTo>
                <a:cubicBezTo>
                  <a:pt x="5176097" y="-2948"/>
                  <a:pt x="5304649" y="59253"/>
                  <a:pt x="5512080" y="0"/>
                </a:cubicBezTo>
                <a:cubicBezTo>
                  <a:pt x="5531862" y="247310"/>
                  <a:pt x="5455876" y="386851"/>
                  <a:pt x="5512080" y="506393"/>
                </a:cubicBezTo>
                <a:cubicBezTo>
                  <a:pt x="5568284" y="625935"/>
                  <a:pt x="5467032" y="903159"/>
                  <a:pt x="5512080" y="1062868"/>
                </a:cubicBezTo>
                <a:cubicBezTo>
                  <a:pt x="5557128" y="1222577"/>
                  <a:pt x="5470990" y="1538944"/>
                  <a:pt x="5512080" y="1669426"/>
                </a:cubicBezTo>
                <a:cubicBezTo>
                  <a:pt x="5328960" y="1694444"/>
                  <a:pt x="5214191" y="1630309"/>
                  <a:pt x="5126234" y="1669426"/>
                </a:cubicBezTo>
                <a:cubicBezTo>
                  <a:pt x="5038277" y="1708543"/>
                  <a:pt x="4836462" y="1639265"/>
                  <a:pt x="4630147" y="1669426"/>
                </a:cubicBezTo>
                <a:cubicBezTo>
                  <a:pt x="4423832" y="1699587"/>
                  <a:pt x="4243600" y="1646984"/>
                  <a:pt x="4078939" y="1669426"/>
                </a:cubicBezTo>
                <a:cubicBezTo>
                  <a:pt x="3914278" y="1691868"/>
                  <a:pt x="3730750" y="1603361"/>
                  <a:pt x="3417490" y="1669426"/>
                </a:cubicBezTo>
                <a:cubicBezTo>
                  <a:pt x="3104230" y="1735491"/>
                  <a:pt x="3120041" y="1658979"/>
                  <a:pt x="2921402" y="1669426"/>
                </a:cubicBezTo>
                <a:cubicBezTo>
                  <a:pt x="2722763" y="1679873"/>
                  <a:pt x="2584156" y="1649301"/>
                  <a:pt x="2370194" y="1669426"/>
                </a:cubicBezTo>
                <a:cubicBezTo>
                  <a:pt x="2156232" y="1689551"/>
                  <a:pt x="2032223" y="1625811"/>
                  <a:pt x="1708745" y="1669426"/>
                </a:cubicBezTo>
                <a:cubicBezTo>
                  <a:pt x="1385267" y="1713041"/>
                  <a:pt x="1454060" y="1611878"/>
                  <a:pt x="1212658" y="1669426"/>
                </a:cubicBezTo>
                <a:cubicBezTo>
                  <a:pt x="971256" y="1726974"/>
                  <a:pt x="901982" y="1623385"/>
                  <a:pt x="771691" y="1669426"/>
                </a:cubicBezTo>
                <a:cubicBezTo>
                  <a:pt x="641400" y="1715467"/>
                  <a:pt x="339887" y="1622534"/>
                  <a:pt x="0" y="1669426"/>
                </a:cubicBezTo>
                <a:cubicBezTo>
                  <a:pt x="-34201" y="1526599"/>
                  <a:pt x="47372" y="1243567"/>
                  <a:pt x="0" y="1079562"/>
                </a:cubicBezTo>
                <a:cubicBezTo>
                  <a:pt x="-47372" y="915557"/>
                  <a:pt x="12921" y="747916"/>
                  <a:pt x="0" y="506393"/>
                </a:cubicBezTo>
                <a:cubicBezTo>
                  <a:pt x="-12921" y="264870"/>
                  <a:pt x="32633" y="162359"/>
                  <a:pt x="0" y="0"/>
                </a:cubicBezTo>
                <a:close/>
              </a:path>
            </a:pathLst>
          </a:custGeom>
          <a:solidFill>
            <a:srgbClr val="50E6FF">
              <a:alpha val="25098"/>
            </a:srgbClr>
          </a:solidFill>
          <a:ln w="57150">
            <a:solidFill>
              <a:srgbClr val="0F78D3"/>
            </a:solidFill>
            <a:prstDash val="dash"/>
            <a:headEnd type="none" w="med" len="med"/>
            <a:tailEnd type="none" w="med" len="med"/>
            <a:extLst>
              <a:ext uri="{C807C97D-BFC1-408E-A445-0C87EB9F89A2}">
                <ask:lineSketchStyleProps xmlns:ask="http://schemas.microsoft.com/office/drawing/2018/sketchyshapes" sd="2412277781">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a:gradFill>
                <a:gsLst>
                  <a:gs pos="0">
                    <a:srgbClr val="FFFFFF"/>
                  </a:gs>
                  <a:gs pos="100000">
                    <a:srgbClr val="FFFFFF"/>
                  </a:gs>
                </a:gsLst>
                <a:lin ang="5400000" scaled="0"/>
              </a:gradFill>
              <a:cs typeface="Segoe UI" pitchFamily="34" charset="0"/>
            </a:endParaRPr>
          </a:p>
        </p:txBody>
      </p:sp>
      <p:grpSp>
        <p:nvGrpSpPr>
          <p:cNvPr id="7" name="DevACR">
            <a:extLst>
              <a:ext uri="{FF2B5EF4-FFF2-40B4-BE49-F238E27FC236}">
                <a16:creationId xmlns:a16="http://schemas.microsoft.com/office/drawing/2014/main" id="{CBDE21B2-BD6D-4995-A7B0-46FEE2889873}"/>
              </a:ext>
            </a:extLst>
          </p:cNvPr>
          <p:cNvGrpSpPr/>
          <p:nvPr/>
        </p:nvGrpSpPr>
        <p:grpSpPr>
          <a:xfrm>
            <a:off x="4554617" y="5104366"/>
            <a:ext cx="2448285" cy="1448834"/>
            <a:chOff x="4554617" y="5232106"/>
            <a:chExt cx="2448285" cy="1448834"/>
          </a:xfrm>
        </p:grpSpPr>
        <p:sp>
          <p:nvSpPr>
            <p:cNvPr id="240" name="ACR Env">
              <a:extLst>
                <a:ext uri="{FF2B5EF4-FFF2-40B4-BE49-F238E27FC236}">
                  <a16:creationId xmlns:a16="http://schemas.microsoft.com/office/drawing/2014/main" id="{287524CE-D682-48D6-88F3-B0B1122FB29F}"/>
                </a:ext>
              </a:extLst>
            </p:cNvPr>
            <p:cNvSpPr/>
            <p:nvPr/>
          </p:nvSpPr>
          <p:spPr>
            <a:xfrm>
              <a:off x="4554617" y="5232106"/>
              <a:ext cx="2448285" cy="144883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t" anchorCtr="0" forceAA="0" compatLnSpc="1">
              <a:prstTxWarp prst="textNoShape">
                <a:avLst/>
              </a:prstTxWarp>
              <a:noAutofit/>
            </a:bodyPr>
            <a:lstStyle/>
            <a:p>
              <a:pPr lvl="0" algn="ctr" defTabSz="878201">
                <a:defRPr/>
              </a:pPr>
              <a:r>
                <a:rPr lang="en-US" sz="1075" kern="0" dirty="0">
                  <a:solidFill>
                    <a:prstClr val="white"/>
                  </a:solidFill>
                  <a:latin typeface="Calibri" panose="020F0502020204030204"/>
                </a:rPr>
                <a:t>Central Base Artifacts</a:t>
              </a:r>
            </a:p>
          </p:txBody>
        </p:sp>
        <p:sp>
          <p:nvSpPr>
            <p:cNvPr id="241" name="Rectangle 240">
              <a:extLst>
                <a:ext uri="{FF2B5EF4-FFF2-40B4-BE49-F238E27FC236}">
                  <a16:creationId xmlns:a16="http://schemas.microsoft.com/office/drawing/2014/main" id="{495712E2-4875-494B-AE44-4426C722FC51}"/>
                </a:ext>
              </a:extLst>
            </p:cNvPr>
            <p:cNvSpPr/>
            <p:nvPr/>
          </p:nvSpPr>
          <p:spPr>
            <a:xfrm>
              <a:off x="5497220" y="6068432"/>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nvGrpSpPr>
            <p:cNvPr id="244" name="Container">
              <a:extLst>
                <a:ext uri="{FF2B5EF4-FFF2-40B4-BE49-F238E27FC236}">
                  <a16:creationId xmlns:a16="http://schemas.microsoft.com/office/drawing/2014/main" id="{0D7DE206-0C81-4996-BD54-90C301EA0B1D}"/>
                </a:ext>
              </a:extLst>
            </p:cNvPr>
            <p:cNvGrpSpPr/>
            <p:nvPr/>
          </p:nvGrpSpPr>
          <p:grpSpPr>
            <a:xfrm>
              <a:off x="4725678" y="5897328"/>
              <a:ext cx="275193" cy="183947"/>
              <a:chOff x="-2998296" y="4774637"/>
              <a:chExt cx="2042042" cy="1364963"/>
            </a:xfrm>
          </p:grpSpPr>
          <p:sp>
            <p:nvSpPr>
              <p:cNvPr id="245" name="Freeform: Shape 244">
                <a:extLst>
                  <a:ext uri="{FF2B5EF4-FFF2-40B4-BE49-F238E27FC236}">
                    <a16:creationId xmlns:a16="http://schemas.microsoft.com/office/drawing/2014/main" id="{1432939D-EE74-486E-B9EC-278F4D245691}"/>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CC6DF7C-414E-467C-AFAC-749EC271FFA3}"/>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2572CF1B-622F-4EF8-8B58-F6E54DF53C33}"/>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F0769E13-991F-4EBE-8039-B8EBC3855DC2}"/>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03EEE1F1-1603-446A-AE3C-88A3074CF056}"/>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9D97DB14-424A-494E-9046-FFC0D7E92FD3}"/>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DF0451D8-B9DD-4E63-AD95-ECEDF9F8BA2B}"/>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E53FD81-0035-4F93-A8D7-AAB7EF3D64E8}"/>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091F13B6-F7D7-4309-9B8E-10CAE0F92A27}"/>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pic>
          <p:nvPicPr>
            <p:cNvPr id="254" name="Duffle">
              <a:extLst>
                <a:ext uri="{FF2B5EF4-FFF2-40B4-BE49-F238E27FC236}">
                  <a16:creationId xmlns:a16="http://schemas.microsoft.com/office/drawing/2014/main" id="{FF0760BD-1471-4B98-84A8-F7B559AE2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684279" y="5860155"/>
              <a:ext cx="297295" cy="248486"/>
            </a:xfrm>
            <a:prstGeom prst="rect">
              <a:avLst/>
            </a:prstGeom>
            <a:noFill/>
            <a:extLst>
              <a:ext uri="{909E8E84-426E-40DD-AFC4-6F175D3DCCD1}">
                <a14:hiddenFill xmlns:a14="http://schemas.microsoft.com/office/drawing/2010/main">
                  <a:solidFill>
                    <a:srgbClr val="FFFFFF"/>
                  </a:solidFill>
                </a14:hiddenFill>
              </a:ext>
            </a:extLst>
          </p:spPr>
        </p:pic>
        <p:grpSp>
          <p:nvGrpSpPr>
            <p:cNvPr id="264" name="Container">
              <a:extLst>
                <a:ext uri="{FF2B5EF4-FFF2-40B4-BE49-F238E27FC236}">
                  <a16:creationId xmlns:a16="http://schemas.microsoft.com/office/drawing/2014/main" id="{C8A1F835-74C8-47D8-9DF5-F668CB7013DD}"/>
                </a:ext>
              </a:extLst>
            </p:cNvPr>
            <p:cNvGrpSpPr/>
            <p:nvPr/>
          </p:nvGrpSpPr>
          <p:grpSpPr>
            <a:xfrm>
              <a:off x="4719881" y="5893670"/>
              <a:ext cx="275193" cy="183947"/>
              <a:chOff x="-2998296" y="4774637"/>
              <a:chExt cx="2042042" cy="1364963"/>
            </a:xfrm>
          </p:grpSpPr>
          <p:sp>
            <p:nvSpPr>
              <p:cNvPr id="265" name="Freeform: Shape 264">
                <a:extLst>
                  <a:ext uri="{FF2B5EF4-FFF2-40B4-BE49-F238E27FC236}">
                    <a16:creationId xmlns:a16="http://schemas.microsoft.com/office/drawing/2014/main" id="{181F589B-3E94-47CF-BBF7-DDC2199C8263}"/>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8C77076A-C2E1-4481-BE0A-29FE5BA3DE0F}"/>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BF51CBF-C36E-4F1E-8123-D48A590C1D6C}"/>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3B3B1FE7-D3C7-4BAC-98C6-47AA536B4873}"/>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4FBB7C36-5272-4F7E-8E1E-849AD8525A9B}"/>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ABFC88A-6FA3-48AD-8923-D2320C96D8C7}"/>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26F4FEEF-8DDF-4270-9737-5D8AAA63E7A3}"/>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8ACE50A-2666-4EF7-B965-28F02ED4FE46}"/>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4D33E303-3874-451F-8639-F6962B546F92}"/>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276" name="Container">
              <a:extLst>
                <a:ext uri="{FF2B5EF4-FFF2-40B4-BE49-F238E27FC236}">
                  <a16:creationId xmlns:a16="http://schemas.microsoft.com/office/drawing/2014/main" id="{E8ACB37C-F3E9-43C1-9660-F34161DCEF2F}"/>
                </a:ext>
              </a:extLst>
            </p:cNvPr>
            <p:cNvGrpSpPr/>
            <p:nvPr/>
          </p:nvGrpSpPr>
          <p:grpSpPr>
            <a:xfrm>
              <a:off x="4726297" y="5904253"/>
              <a:ext cx="275193" cy="183947"/>
              <a:chOff x="-2998296" y="4774637"/>
              <a:chExt cx="2042042" cy="1364963"/>
            </a:xfrm>
          </p:grpSpPr>
          <p:sp>
            <p:nvSpPr>
              <p:cNvPr id="277" name="Freeform: Shape 276">
                <a:extLst>
                  <a:ext uri="{FF2B5EF4-FFF2-40B4-BE49-F238E27FC236}">
                    <a16:creationId xmlns:a16="http://schemas.microsoft.com/office/drawing/2014/main" id="{D7DAC86D-9A51-412E-A8D8-6685836727CC}"/>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8097BA4-9A63-463C-80EF-A39922FAA3D9}"/>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74FEF002-814D-4563-873D-22438F0244A2}"/>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DEFCF8B6-3492-4014-B2AD-98E7C6F0C18B}"/>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F0E3E86B-C8FE-48A6-AC77-FF4F9754A9B1}"/>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D25615B7-FC2A-456A-9475-3C135E2E02F9}"/>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2F2CC2ED-E469-429E-BB8C-793F6EE5DA62}"/>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1CD74720-7668-478C-A6E9-9E51ED1A07B9}"/>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F365FEAF-F4E9-4817-B687-D1A2EB84FA8F}"/>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286" name="ACRTasks">
              <a:extLst>
                <a:ext uri="{FF2B5EF4-FFF2-40B4-BE49-F238E27FC236}">
                  <a16:creationId xmlns:a16="http://schemas.microsoft.com/office/drawing/2014/main" id="{462349A8-B511-4D7D-B47F-32AB3A46A8A0}"/>
                </a:ext>
              </a:extLst>
            </p:cNvPr>
            <p:cNvGrpSpPr/>
            <p:nvPr/>
          </p:nvGrpSpPr>
          <p:grpSpPr>
            <a:xfrm>
              <a:off x="4567240" y="5610704"/>
              <a:ext cx="529889" cy="857844"/>
              <a:chOff x="4567240" y="3717646"/>
              <a:chExt cx="529889" cy="857844"/>
            </a:xfrm>
          </p:grpSpPr>
          <p:sp>
            <p:nvSpPr>
              <p:cNvPr id="287" name="Rectangle 286">
                <a:extLst>
                  <a:ext uri="{FF2B5EF4-FFF2-40B4-BE49-F238E27FC236}">
                    <a16:creationId xmlns:a16="http://schemas.microsoft.com/office/drawing/2014/main" id="{F93048EA-B124-43D0-A147-CDEDB53A7C1B}"/>
                  </a:ext>
                </a:extLst>
              </p:cNvPr>
              <p:cNvSpPr/>
              <p:nvPr/>
            </p:nvSpPr>
            <p:spPr>
              <a:xfrm>
                <a:off x="4567240" y="4175380"/>
                <a:ext cx="529889" cy="400110"/>
              </a:xfrm>
              <a:prstGeom prst="rect">
                <a:avLst/>
              </a:prstGeom>
            </p:spPr>
            <p:txBody>
              <a:bodyPr wrap="square">
                <a:spAutoFit/>
              </a:bodyPr>
              <a:lstStyle/>
              <a:p>
                <a:pPr algn="ctr" defTabSz="895848">
                  <a:defRPr/>
                </a:pPr>
                <a:r>
                  <a:rPr lang="en-US" sz="1000" kern="0" dirty="0">
                    <a:solidFill>
                      <a:srgbClr val="FFFFFF"/>
                    </a:solidFill>
                    <a:latin typeface="Calibri" panose="020F0502020204030204"/>
                    <a:ea typeface="Segoe UI" panose="020B0502040204020203" pitchFamily="34" charset="0"/>
                    <a:cs typeface="Segoe UI" panose="020B0502040204020203" pitchFamily="34" charset="0"/>
                  </a:rPr>
                  <a:t>ACR</a:t>
                </a:r>
                <a:br>
                  <a:rPr lang="en-US" sz="1000" kern="0" dirty="0">
                    <a:solidFill>
                      <a:srgbClr val="FFFFFF"/>
                    </a:solidFill>
                    <a:latin typeface="Calibri" panose="020F0502020204030204"/>
                    <a:ea typeface="Segoe UI" panose="020B0502040204020203" pitchFamily="34" charset="0"/>
                    <a:cs typeface="Segoe UI" panose="020B0502040204020203" pitchFamily="34" charset="0"/>
                  </a:rPr>
                </a:br>
                <a:r>
                  <a:rPr lang="en-US" sz="1000" kern="0" dirty="0">
                    <a:solidFill>
                      <a:srgbClr val="FFFFFF"/>
                    </a:solidFill>
                    <a:latin typeface="Calibri" panose="020F0502020204030204"/>
                    <a:ea typeface="Segoe UI" panose="020B0502040204020203" pitchFamily="34" charset="0"/>
                    <a:cs typeface="Segoe UI" panose="020B0502040204020203" pitchFamily="34" charset="0"/>
                  </a:rPr>
                  <a:t>Tasks</a:t>
                </a:r>
              </a:p>
            </p:txBody>
          </p:sp>
          <p:pic>
            <p:nvPicPr>
              <p:cNvPr id="288" name="ACR Task">
                <a:extLst>
                  <a:ext uri="{FF2B5EF4-FFF2-40B4-BE49-F238E27FC236}">
                    <a16:creationId xmlns:a16="http://schemas.microsoft.com/office/drawing/2014/main" id="{E49D07F5-F374-42B9-96F3-DFD684F6B8A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04868" y="3717646"/>
                <a:ext cx="456610" cy="497937"/>
              </a:xfrm>
              <a:prstGeom prst="rect">
                <a:avLst/>
              </a:prstGeom>
            </p:spPr>
          </p:pic>
        </p:grpSp>
        <p:pic>
          <p:nvPicPr>
            <p:cNvPr id="300" name="ACR">
              <a:extLst>
                <a:ext uri="{FF2B5EF4-FFF2-40B4-BE49-F238E27FC236}">
                  <a16:creationId xmlns:a16="http://schemas.microsoft.com/office/drawing/2014/main" id="{F6CA455E-075D-4A06-B405-9CFFF7E9358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736819" y="5685618"/>
              <a:ext cx="463488" cy="476152"/>
            </a:xfrm>
            <a:prstGeom prst="rect">
              <a:avLst/>
            </a:prstGeom>
          </p:spPr>
        </p:pic>
      </p:grpSp>
      <p:pic>
        <p:nvPicPr>
          <p:cNvPr id="307" name="Windows" descr="Related image">
            <a:extLst>
              <a:ext uri="{FF2B5EF4-FFF2-40B4-BE49-F238E27FC236}">
                <a16:creationId xmlns:a16="http://schemas.microsoft.com/office/drawing/2014/main" id="{4F9DE4D2-CAE8-483D-8433-C2823F14899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9579" t="19617" r="25733" b="15444"/>
          <a:stretch/>
        </p:blipFill>
        <p:spPr bwMode="auto">
          <a:xfrm>
            <a:off x="-870735" y="3335021"/>
            <a:ext cx="438603" cy="432878"/>
          </a:xfrm>
          <a:prstGeom prst="rect">
            <a:avLst/>
          </a:prstGeom>
          <a:noFill/>
          <a:extLst>
            <a:ext uri="{909E8E84-426E-40DD-AFC4-6F175D3DCCD1}">
              <a14:hiddenFill xmlns:a14="http://schemas.microsoft.com/office/drawing/2010/main">
                <a:solidFill>
                  <a:srgbClr val="FFFFFF"/>
                </a:solidFill>
              </a14:hiddenFill>
            </a:ext>
          </a:extLst>
        </p:spPr>
      </p:pic>
      <p:pic>
        <p:nvPicPr>
          <p:cNvPr id="308" name="Linux" descr="Image result for linux icon">
            <a:extLst>
              <a:ext uri="{FF2B5EF4-FFF2-40B4-BE49-F238E27FC236}">
                <a16:creationId xmlns:a16="http://schemas.microsoft.com/office/drawing/2014/main" id="{8D59C302-1D09-4293-8699-5917C626D92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1689" y="3341206"/>
            <a:ext cx="420511" cy="420511"/>
          </a:xfrm>
          <a:prstGeom prst="rect">
            <a:avLst/>
          </a:prstGeom>
          <a:noFill/>
          <a:extLst>
            <a:ext uri="{909E8E84-426E-40DD-AFC4-6F175D3DCCD1}">
              <a14:hiddenFill xmlns:a14="http://schemas.microsoft.com/office/drawing/2010/main">
                <a:solidFill>
                  <a:srgbClr val="FFFFFF"/>
                </a:solidFill>
              </a14:hiddenFill>
            </a:ext>
          </a:extLst>
        </p:spPr>
      </p:pic>
      <p:pic>
        <p:nvPicPr>
          <p:cNvPr id="309" name="IoT">
            <a:extLst>
              <a:ext uri="{FF2B5EF4-FFF2-40B4-BE49-F238E27FC236}">
                <a16:creationId xmlns:a16="http://schemas.microsoft.com/office/drawing/2014/main" id="{7C12039E-01B2-445A-985F-725FAB45E8B8}"/>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tretch>
            <a:fillRect/>
          </a:stretch>
        </p:blipFill>
        <p:spPr bwMode="auto">
          <a:xfrm>
            <a:off x="-870787" y="3332107"/>
            <a:ext cx="438707" cy="438707"/>
          </a:xfrm>
          <a:prstGeom prst="rect">
            <a:avLst/>
          </a:prstGeom>
          <a:noFill/>
          <a:extLst>
            <a:ext uri="{909E8E84-426E-40DD-AFC4-6F175D3DCCD1}">
              <a14:hiddenFill xmlns:a14="http://schemas.microsoft.com/office/drawing/2010/main">
                <a:solidFill>
                  <a:srgbClr val="FFFFFF"/>
                </a:solidFill>
              </a14:hiddenFill>
            </a:ext>
          </a:extLst>
        </p:spPr>
      </p:pic>
      <p:sp>
        <p:nvSpPr>
          <p:cNvPr id="310" name="dotnet">
            <a:extLst>
              <a:ext uri="{FF2B5EF4-FFF2-40B4-BE49-F238E27FC236}">
                <a16:creationId xmlns:a16="http://schemas.microsoft.com/office/drawing/2014/main" id="{B56BEC73-595E-4528-96EE-EBCB70D95B65}"/>
              </a:ext>
            </a:extLst>
          </p:cNvPr>
          <p:cNvSpPr/>
          <p:nvPr/>
        </p:nvSpPr>
        <p:spPr>
          <a:xfrm>
            <a:off x="-963334" y="3366820"/>
            <a:ext cx="699580" cy="374793"/>
          </a:xfrm>
          <a:prstGeom prst="rect">
            <a:avLst/>
          </a:prstGeom>
        </p:spPr>
        <p:txBody>
          <a:bodyPr wrap="none">
            <a:spAutoFit/>
          </a:bodyPr>
          <a:lstStyle/>
          <a:p>
            <a:pPr defTabSz="914225"/>
            <a:r>
              <a:rPr lang="en-US" b="1">
                <a:solidFill>
                  <a:srgbClr val="1A1A1A"/>
                </a:solidFill>
                <a:latin typeface="Segoe UI"/>
              </a:rPr>
              <a:t>.NET</a:t>
            </a:r>
          </a:p>
        </p:txBody>
      </p:sp>
      <p:pic>
        <p:nvPicPr>
          <p:cNvPr id="311" name="Java" descr="Image result for java icon">
            <a:extLst>
              <a:ext uri="{FF2B5EF4-FFF2-40B4-BE49-F238E27FC236}">
                <a16:creationId xmlns:a16="http://schemas.microsoft.com/office/drawing/2014/main" id="{912EE5DB-1E93-48CD-ACDB-A6FB1B884EF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0600" y="3212293"/>
            <a:ext cx="678332" cy="678332"/>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303">
            <a:extLst>
              <a:ext uri="{FF2B5EF4-FFF2-40B4-BE49-F238E27FC236}">
                <a16:creationId xmlns:a16="http://schemas.microsoft.com/office/drawing/2014/main" id="{261BB8ED-6E66-4CE5-AFD6-1DD387D5054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62675" y="182520"/>
            <a:ext cx="990601" cy="990601"/>
          </a:xfrm>
          <a:prstGeom prst="rect">
            <a:avLst/>
          </a:prstGeom>
        </p:spPr>
      </p:pic>
      <p:sp>
        <p:nvSpPr>
          <p:cNvPr id="4" name="Title 3"/>
          <p:cNvSpPr>
            <a:spLocks noGrp="1"/>
          </p:cNvSpPr>
          <p:nvPr>
            <p:ph type="title"/>
          </p:nvPr>
        </p:nvSpPr>
        <p:spPr>
          <a:xfrm>
            <a:off x="838200" y="-40944"/>
            <a:ext cx="10515600" cy="1325563"/>
          </a:xfrm>
        </p:spPr>
        <p:txBody>
          <a:bodyPr/>
          <a:lstStyle/>
          <a:p>
            <a:r>
              <a:rPr lang="en-US" dirty="0"/>
              <a:t>Container Patching</a:t>
            </a:r>
          </a:p>
        </p:txBody>
      </p:sp>
      <p:sp>
        <p:nvSpPr>
          <p:cNvPr id="448" name="AutoShape 21">
            <a:extLst>
              <a:ext uri="{FF2B5EF4-FFF2-40B4-BE49-F238E27FC236}">
                <a16:creationId xmlns:a16="http://schemas.microsoft.com/office/drawing/2014/main" id="{E07B7679-66C8-4B5E-803F-CAEC732B196D}"/>
              </a:ext>
            </a:extLst>
          </p:cNvPr>
          <p:cNvSpPr>
            <a:spLocks noChangeAspect="1" noChangeArrowheads="1" noTextEdit="1"/>
          </p:cNvSpPr>
          <p:nvPr/>
        </p:nvSpPr>
        <p:spPr bwMode="auto">
          <a:xfrm>
            <a:off x="392723" y="5306612"/>
            <a:ext cx="2189736" cy="141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48">
              <a:defRPr/>
            </a:pPr>
            <a:endParaRPr lang="en-US" sz="1765" kern="0">
              <a:solidFill>
                <a:sysClr val="windowText" lastClr="000000"/>
              </a:solidFill>
              <a:latin typeface="Calibri" panose="020F0502020204030204"/>
            </a:endParaRPr>
          </a:p>
        </p:txBody>
      </p:sp>
      <p:sp>
        <p:nvSpPr>
          <p:cNvPr id="462" name="Rectangle 461">
            <a:extLst>
              <a:ext uri="{FF2B5EF4-FFF2-40B4-BE49-F238E27FC236}">
                <a16:creationId xmlns:a16="http://schemas.microsoft.com/office/drawing/2014/main" id="{EAB6DE45-BABC-4F25-8C06-FF4B0C2BD7A5}"/>
              </a:ext>
            </a:extLst>
          </p:cNvPr>
          <p:cNvSpPr/>
          <p:nvPr/>
        </p:nvSpPr>
        <p:spPr>
          <a:xfrm>
            <a:off x="5497220" y="4175374"/>
            <a:ext cx="1066517" cy="406207"/>
          </a:xfrm>
          <a:prstGeom prst="rect">
            <a:avLst/>
          </a:prstGeom>
        </p:spPr>
        <p:txBody>
          <a:bodyPr wrap="square">
            <a:spAutoFit/>
          </a:bodyPr>
          <a:lstStyle/>
          <a:p>
            <a:pPr algn="ctr" defTabSz="895848">
              <a:defRPr/>
            </a:pPr>
            <a:r>
              <a:rPr lang="en-US" sz="1000" kern="0" dirty="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nvGrpSpPr>
          <p:cNvPr id="474" name="DockerHub">
            <a:extLst>
              <a:ext uri="{FF2B5EF4-FFF2-40B4-BE49-F238E27FC236}">
                <a16:creationId xmlns:a16="http://schemas.microsoft.com/office/drawing/2014/main" id="{83991105-1F5B-437D-AC7D-8902768F9F78}"/>
              </a:ext>
            </a:extLst>
          </p:cNvPr>
          <p:cNvGrpSpPr/>
          <p:nvPr/>
        </p:nvGrpSpPr>
        <p:grpSpPr>
          <a:xfrm>
            <a:off x="2700939" y="3143584"/>
            <a:ext cx="873340" cy="792690"/>
            <a:chOff x="3030178" y="3362203"/>
            <a:chExt cx="873712" cy="793028"/>
          </a:xfrm>
        </p:grpSpPr>
        <p:sp>
          <p:nvSpPr>
            <p:cNvPr id="475" name="Rounded Rectangle 12">
              <a:extLst>
                <a:ext uri="{FF2B5EF4-FFF2-40B4-BE49-F238E27FC236}">
                  <a16:creationId xmlns:a16="http://schemas.microsoft.com/office/drawing/2014/main" id="{BF1A9772-9B11-4583-A0A2-B312A3F009D4}"/>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grpSp>
          <p:nvGrpSpPr>
            <p:cNvPr id="476" name="Group 475">
              <a:extLst>
                <a:ext uri="{FF2B5EF4-FFF2-40B4-BE49-F238E27FC236}">
                  <a16:creationId xmlns:a16="http://schemas.microsoft.com/office/drawing/2014/main" id="{C4FE5E06-9F98-4FFA-8857-82D9C5B8FEC7}"/>
                </a:ext>
              </a:extLst>
            </p:cNvPr>
            <p:cNvGrpSpPr/>
            <p:nvPr/>
          </p:nvGrpSpPr>
          <p:grpSpPr>
            <a:xfrm>
              <a:off x="3038233" y="3465523"/>
              <a:ext cx="793570" cy="617876"/>
              <a:chOff x="8081204" y="5137617"/>
              <a:chExt cx="1358036" cy="1057369"/>
            </a:xfrm>
          </p:grpSpPr>
          <p:pic>
            <p:nvPicPr>
              <p:cNvPr id="477" name="Picture 4" descr="Image result for docker hub logo">
                <a:extLst>
                  <a:ext uri="{FF2B5EF4-FFF2-40B4-BE49-F238E27FC236}">
                    <a16:creationId xmlns:a16="http://schemas.microsoft.com/office/drawing/2014/main" id="{D4C916FE-A8A2-409B-8F61-627B36B2B7CE}"/>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478" name="TextBox 477">
                <a:extLst>
                  <a:ext uri="{FF2B5EF4-FFF2-40B4-BE49-F238E27FC236}">
                    <a16:creationId xmlns:a16="http://schemas.microsoft.com/office/drawing/2014/main" id="{CBD8D53E-D6ED-41C8-9BD8-A06180671E5F}"/>
                  </a:ext>
                </a:extLst>
              </p:cNvPr>
              <p:cNvSpPr txBox="1"/>
              <p:nvPr/>
            </p:nvSpPr>
            <p:spPr>
              <a:xfrm>
                <a:off x="8081204" y="5795130"/>
                <a:ext cx="1358036" cy="399856"/>
              </a:xfrm>
              <a:prstGeom prst="rect">
                <a:avLst/>
              </a:prstGeom>
              <a:noFill/>
            </p:spPr>
            <p:txBody>
              <a:bodyPr wrap="square" rtlCol="0">
                <a:spAutoFit/>
              </a:bodyPr>
              <a:lstStyle/>
              <a:p>
                <a:pPr algn="ctr" defTabSz="914201"/>
                <a:r>
                  <a:rPr lang="en-US" sz="900">
                    <a:solidFill>
                      <a:prstClr val="white"/>
                    </a:solidFill>
                    <a:latin typeface="Calibri" panose="020F0502020204030204"/>
                  </a:rPr>
                  <a:t>Docker Hub</a:t>
                </a:r>
              </a:p>
            </p:txBody>
          </p:sp>
        </p:grpSp>
      </p:grpSp>
      <p:pic>
        <p:nvPicPr>
          <p:cNvPr id="460" name="ScanResults">
            <a:extLst>
              <a:ext uri="{FF2B5EF4-FFF2-40B4-BE49-F238E27FC236}">
                <a16:creationId xmlns:a16="http://schemas.microsoft.com/office/drawing/2014/main" id="{BBA42D01-2294-401B-8438-AC1334C00D5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20334" y="4007174"/>
            <a:ext cx="151388" cy="151388"/>
          </a:xfrm>
          <a:prstGeom prst="rect">
            <a:avLst/>
          </a:prstGeom>
        </p:spPr>
      </p:pic>
      <p:pic>
        <p:nvPicPr>
          <p:cNvPr id="480" name="SecurityCenter" descr="Image result for azure security center logo">
            <a:extLst>
              <a:ext uri="{FF2B5EF4-FFF2-40B4-BE49-F238E27FC236}">
                <a16:creationId xmlns:a16="http://schemas.microsoft.com/office/drawing/2014/main" id="{D5F4C9C4-3749-436F-B89F-A588B039524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247509" y="3847788"/>
            <a:ext cx="283612" cy="374818"/>
          </a:xfrm>
          <a:prstGeom prst="rect">
            <a:avLst/>
          </a:prstGeom>
          <a:noFill/>
          <a:extLst>
            <a:ext uri="{909E8E84-426E-40DD-AFC4-6F175D3DCCD1}">
              <a14:hiddenFill xmlns:a14="http://schemas.microsoft.com/office/drawing/2010/main">
                <a:solidFill>
                  <a:srgbClr val="FFFFFF"/>
                </a:solidFill>
              </a14:hiddenFill>
            </a:ext>
          </a:extLst>
        </p:spPr>
      </p:pic>
      <p:cxnSp>
        <p:nvCxnSpPr>
          <p:cNvPr id="487" name="ACR--&gt;CD">
            <a:extLst>
              <a:ext uri="{FF2B5EF4-FFF2-40B4-BE49-F238E27FC236}">
                <a16:creationId xmlns:a16="http://schemas.microsoft.com/office/drawing/2014/main" id="{7F0DA416-E1E9-46CF-BB88-06D94E547BF4}"/>
              </a:ext>
            </a:extLst>
          </p:cNvPr>
          <p:cNvCxnSpPr>
            <a:cxnSpLocks/>
            <a:stCxn id="534" idx="6"/>
            <a:endCxn id="457" idx="2"/>
          </p:cNvCxnSpPr>
          <p:nvPr/>
        </p:nvCxnSpPr>
        <p:spPr>
          <a:xfrm flipV="1">
            <a:off x="6113653" y="2251258"/>
            <a:ext cx="1294595" cy="1441438"/>
          </a:xfrm>
          <a:prstGeom prst="straightConnector1">
            <a:avLst/>
          </a:prstGeom>
          <a:noFill/>
          <a:ln w="19050" cap="flat" cmpd="sng" algn="ctr">
            <a:solidFill>
              <a:srgbClr val="00B050"/>
            </a:solidFill>
            <a:prstDash val="solid"/>
            <a:miter lim="800000"/>
            <a:tailEnd type="triangle"/>
          </a:ln>
          <a:effectLst/>
        </p:spPr>
      </p:cxnSp>
      <p:grpSp>
        <p:nvGrpSpPr>
          <p:cNvPr id="501" name="MCR">
            <a:extLst>
              <a:ext uri="{FF2B5EF4-FFF2-40B4-BE49-F238E27FC236}">
                <a16:creationId xmlns:a16="http://schemas.microsoft.com/office/drawing/2014/main" id="{8DF017AA-75A8-4BF9-B8C4-6F6816FEA7E7}"/>
              </a:ext>
            </a:extLst>
          </p:cNvPr>
          <p:cNvGrpSpPr/>
          <p:nvPr/>
        </p:nvGrpSpPr>
        <p:grpSpPr>
          <a:xfrm>
            <a:off x="2700397" y="3953320"/>
            <a:ext cx="871068" cy="764451"/>
            <a:chOff x="2649629" y="4156166"/>
            <a:chExt cx="871192" cy="764560"/>
          </a:xfrm>
        </p:grpSpPr>
        <p:grpSp>
          <p:nvGrpSpPr>
            <p:cNvPr id="502" name="Group 501">
              <a:extLst>
                <a:ext uri="{FF2B5EF4-FFF2-40B4-BE49-F238E27FC236}">
                  <a16:creationId xmlns:a16="http://schemas.microsoft.com/office/drawing/2014/main" id="{EBFC07C5-C39A-4ECE-A12E-3A4ECDD2540E}"/>
                </a:ext>
              </a:extLst>
            </p:cNvPr>
            <p:cNvGrpSpPr/>
            <p:nvPr/>
          </p:nvGrpSpPr>
          <p:grpSpPr>
            <a:xfrm>
              <a:off x="2649629" y="4156166"/>
              <a:ext cx="871192" cy="764560"/>
              <a:chOff x="2649629" y="4156161"/>
              <a:chExt cx="871192" cy="764559"/>
            </a:xfrm>
          </p:grpSpPr>
          <p:sp>
            <p:nvSpPr>
              <p:cNvPr id="504" name="Rounded Rectangle 12">
                <a:extLst>
                  <a:ext uri="{FF2B5EF4-FFF2-40B4-BE49-F238E27FC236}">
                    <a16:creationId xmlns:a16="http://schemas.microsoft.com/office/drawing/2014/main" id="{10C2F2BF-5287-4586-9D89-B97BBE65B7EC}"/>
                  </a:ext>
                </a:extLst>
              </p:cNvPr>
              <p:cNvSpPr/>
              <p:nvPr/>
            </p:nvSpPr>
            <p:spPr>
              <a:xfrm>
                <a:off x="2649629" y="4156161"/>
                <a:ext cx="871192" cy="75066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505" name="TextBox 504">
                <a:extLst>
                  <a:ext uri="{FF2B5EF4-FFF2-40B4-BE49-F238E27FC236}">
                    <a16:creationId xmlns:a16="http://schemas.microsoft.com/office/drawing/2014/main" id="{ADBF1618-E7BB-491D-AD05-7E7A899DAE09}"/>
                  </a:ext>
                </a:extLst>
              </p:cNvPr>
              <p:cNvSpPr txBox="1"/>
              <p:nvPr/>
            </p:nvSpPr>
            <p:spPr>
              <a:xfrm>
                <a:off x="2693604" y="4608583"/>
                <a:ext cx="789935" cy="312137"/>
              </a:xfrm>
              <a:prstGeom prst="rect">
                <a:avLst/>
              </a:prstGeom>
              <a:noFill/>
            </p:spPr>
            <p:txBody>
              <a:bodyPr wrap="square" lIns="0" rIns="0" rtlCol="0">
                <a:spAutoFit/>
              </a:bodyPr>
              <a:lstStyle/>
              <a:p>
                <a:pPr algn="ctr" defTabSz="914201">
                  <a:defRPr/>
                </a:pPr>
                <a:r>
                  <a:rPr lang="en-US" sz="700" kern="0">
                    <a:solidFill>
                      <a:srgbClr val="FFFFFF"/>
                    </a:solidFill>
                    <a:latin typeface="Calibri" panose="020F0502020204030204"/>
                  </a:rPr>
                  <a:t>Microsoft Container Registry</a:t>
                </a:r>
              </a:p>
            </p:txBody>
          </p:sp>
          <p:pic>
            <p:nvPicPr>
              <p:cNvPr id="506" name="Picture 12" descr="C:\Users\steve\AppData\Local\Temp\SNAGHTML3c2ca0f.PNG">
                <a:extLst>
                  <a:ext uri="{FF2B5EF4-FFF2-40B4-BE49-F238E27FC236}">
                    <a16:creationId xmlns:a16="http://schemas.microsoft.com/office/drawing/2014/main" id="{F5668919-A3B0-4860-B752-E9FDFBDF7CB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sp>
          <p:nvSpPr>
            <p:cNvPr id="503" name="Lightning Bolt 502">
              <a:extLst>
                <a:ext uri="{FF2B5EF4-FFF2-40B4-BE49-F238E27FC236}">
                  <a16:creationId xmlns:a16="http://schemas.microsoft.com/office/drawing/2014/main" id="{1B320CBA-4238-4705-809C-F1E2EA4FFE36}"/>
                </a:ext>
              </a:extLst>
            </p:cNvPr>
            <p:cNvSpPr/>
            <p:nvPr/>
          </p:nvSpPr>
          <p:spPr>
            <a:xfrm>
              <a:off x="3302984" y="4260612"/>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grpSp>
      <p:cxnSp>
        <p:nvCxnSpPr>
          <p:cNvPr id="306" name="Tasks--&gt;ACR">
            <a:extLst>
              <a:ext uri="{FF2B5EF4-FFF2-40B4-BE49-F238E27FC236}">
                <a16:creationId xmlns:a16="http://schemas.microsoft.com/office/drawing/2014/main" id="{32E4B10B-2EC1-4945-A570-65CFFA7E00AB}"/>
              </a:ext>
            </a:extLst>
          </p:cNvPr>
          <p:cNvCxnSpPr>
            <a:cxnSpLocks/>
          </p:cNvCxnSpPr>
          <p:nvPr/>
        </p:nvCxnSpPr>
        <p:spPr>
          <a:xfrm>
            <a:off x="4998432" y="4093540"/>
            <a:ext cx="853271" cy="0"/>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pic>
        <p:nvPicPr>
          <p:cNvPr id="160" name="Duffle">
            <a:extLst>
              <a:ext uri="{FF2B5EF4-FFF2-40B4-BE49-F238E27FC236}">
                <a16:creationId xmlns:a16="http://schemas.microsoft.com/office/drawing/2014/main" id="{D52F1773-056E-4DB6-AC5C-9C27095A0EB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p:blipFill>
        <p:spPr bwMode="auto">
          <a:xfrm>
            <a:off x="4686550" y="3967097"/>
            <a:ext cx="292753" cy="248486"/>
          </a:xfrm>
          <a:prstGeom prst="rect">
            <a:avLst/>
          </a:prstGeom>
          <a:noFill/>
          <a:extLst>
            <a:ext uri="{909E8E84-426E-40DD-AFC4-6F175D3DCCD1}">
              <a14:hiddenFill xmlns:a14="http://schemas.microsoft.com/office/drawing/2010/main">
                <a:solidFill>
                  <a:srgbClr val="FFFFFF"/>
                </a:solidFill>
              </a14:hiddenFill>
            </a:ext>
          </a:extLst>
        </p:spPr>
      </p:pic>
      <p:grpSp>
        <p:nvGrpSpPr>
          <p:cNvPr id="522" name="ScannedContainer">
            <a:extLst>
              <a:ext uri="{FF2B5EF4-FFF2-40B4-BE49-F238E27FC236}">
                <a16:creationId xmlns:a16="http://schemas.microsoft.com/office/drawing/2014/main" id="{8A9CE957-0C36-4F87-88EC-7EF39602EC19}"/>
              </a:ext>
            </a:extLst>
          </p:cNvPr>
          <p:cNvGrpSpPr/>
          <p:nvPr/>
        </p:nvGrpSpPr>
        <p:grpSpPr>
          <a:xfrm>
            <a:off x="6254919" y="4069593"/>
            <a:ext cx="275193" cy="183947"/>
            <a:chOff x="-2998296" y="4774637"/>
            <a:chExt cx="2042042" cy="1364963"/>
          </a:xfrm>
        </p:grpSpPr>
        <p:sp>
          <p:nvSpPr>
            <p:cNvPr id="523" name="Freeform: Shape 522">
              <a:extLst>
                <a:ext uri="{FF2B5EF4-FFF2-40B4-BE49-F238E27FC236}">
                  <a16:creationId xmlns:a16="http://schemas.microsoft.com/office/drawing/2014/main" id="{90AB633E-9925-46F9-BA54-C627CF27D296}"/>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A84BE5F7-A850-426E-85BD-368E493D02D7}"/>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0C8EF99D-D64C-4082-AF5A-31D5239ABDFB}"/>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7FEB94FE-E268-400C-8AF8-B74F9B74FA5F}"/>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7224DC15-AB89-4062-BEF8-D1612B7FF3FD}"/>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9DA7C87F-57C5-4C86-AAC5-15D658A74960}"/>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BE7907C0-4393-4F71-969D-A729DD3965CC}"/>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F005FF2-BFA3-492B-8CA5-173BD94D5725}"/>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C57094F9-1787-498E-9CD1-ACAB26FF2D38}"/>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pic>
        <p:nvPicPr>
          <p:cNvPr id="463" name="ACR">
            <a:extLst>
              <a:ext uri="{FF2B5EF4-FFF2-40B4-BE49-F238E27FC236}">
                <a16:creationId xmlns:a16="http://schemas.microsoft.com/office/drawing/2014/main" id="{666E99BF-0528-46A0-A2F6-02601132F12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736819" y="3792560"/>
            <a:ext cx="463488" cy="476152"/>
          </a:xfrm>
          <a:prstGeom prst="rect">
            <a:avLst/>
          </a:prstGeom>
        </p:spPr>
      </p:pic>
      <p:pic>
        <p:nvPicPr>
          <p:cNvPr id="354" name="helm-chart" descr="https://ngeor.files.wordpress.com/2017/11/helm-small.png">
            <a:extLst>
              <a:ext uri="{FF2B5EF4-FFF2-40B4-BE49-F238E27FC236}">
                <a16:creationId xmlns:a16="http://schemas.microsoft.com/office/drawing/2014/main" id="{3BEC0469-21CD-44AC-AB92-085A1899D705}"/>
              </a:ext>
            </a:extLst>
          </p:cNvPr>
          <p:cNvPicPr>
            <a:picLocks noChangeAspect="1" noChangeArrowheads="1"/>
          </p:cNvPicPr>
          <p:nvPr/>
        </p:nvPicPr>
        <p:blipFill>
          <a:blip r:embed="rId19" cstate="print">
            <a:extLst>
              <a:ext uri="{BEBA8EAE-BF5A-486C-A8C5-ECC9F3942E4B}">
                <a14:imgProps xmlns:a14="http://schemas.microsoft.com/office/drawing/2010/main">
                  <a14:imgLayer r:embed="rId20">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1447436" y="1680827"/>
            <a:ext cx="464404" cy="481469"/>
          </a:xfrm>
          <a:prstGeom prst="rect">
            <a:avLst/>
          </a:prstGeom>
          <a:noFill/>
          <a:extLst>
            <a:ext uri="{909E8E84-426E-40DD-AFC4-6F175D3DCCD1}">
              <a14:hiddenFill xmlns:a14="http://schemas.microsoft.com/office/drawing/2010/main">
                <a:solidFill>
                  <a:srgbClr val="FFFFFF"/>
                </a:solidFill>
              </a14:hiddenFill>
            </a:ext>
          </a:extLst>
        </p:spPr>
      </p:pic>
      <p:pic>
        <p:nvPicPr>
          <p:cNvPr id="355" name="Code">
            <a:extLst>
              <a:ext uri="{FF2B5EF4-FFF2-40B4-BE49-F238E27FC236}">
                <a16:creationId xmlns:a16="http://schemas.microsoft.com/office/drawing/2014/main" id="{F0E7E672-3AC3-4A62-8A03-A98CDFF2C26B}"/>
              </a:ext>
            </a:extLst>
          </p:cNvPr>
          <p:cNvPicPr>
            <a:picLocks noChangeAspect="1"/>
          </p:cNvPicPr>
          <p:nvPr/>
        </p:nvPicPr>
        <p:blipFill>
          <a:blip r:embed="rId21"/>
          <a:stretch>
            <a:fillRect/>
          </a:stretch>
        </p:blipFill>
        <p:spPr>
          <a:xfrm>
            <a:off x="1454040" y="1301377"/>
            <a:ext cx="439103" cy="439103"/>
          </a:xfrm>
          <a:prstGeom prst="rect">
            <a:avLst/>
          </a:prstGeom>
        </p:spPr>
      </p:pic>
      <p:grpSp>
        <p:nvGrpSpPr>
          <p:cNvPr id="146" name="Config">
            <a:extLst>
              <a:ext uri="{FF2B5EF4-FFF2-40B4-BE49-F238E27FC236}">
                <a16:creationId xmlns:a16="http://schemas.microsoft.com/office/drawing/2014/main" id="{492FA3F2-EDCE-413B-90A0-488BF9BC609B}"/>
              </a:ext>
            </a:extLst>
          </p:cNvPr>
          <p:cNvGrpSpPr/>
          <p:nvPr/>
        </p:nvGrpSpPr>
        <p:grpSpPr>
          <a:xfrm>
            <a:off x="9129833" y="303913"/>
            <a:ext cx="686354" cy="835746"/>
            <a:chOff x="8536244" y="5186284"/>
            <a:chExt cx="973108" cy="1184916"/>
          </a:xfrm>
        </p:grpSpPr>
        <p:pic>
          <p:nvPicPr>
            <p:cNvPr id="147" name="Graphic 146">
              <a:extLst>
                <a:ext uri="{FF2B5EF4-FFF2-40B4-BE49-F238E27FC236}">
                  <a16:creationId xmlns:a16="http://schemas.microsoft.com/office/drawing/2014/main" id="{B5B10EA3-6E8B-41C8-AB32-EFD4DB0BAEE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536244" y="5186284"/>
              <a:ext cx="925357" cy="925357"/>
            </a:xfrm>
            <a:prstGeom prst="rect">
              <a:avLst/>
            </a:prstGeom>
          </p:spPr>
        </p:pic>
        <p:sp>
          <p:nvSpPr>
            <p:cNvPr id="148" name="Title 1">
              <a:extLst>
                <a:ext uri="{FF2B5EF4-FFF2-40B4-BE49-F238E27FC236}">
                  <a16:creationId xmlns:a16="http://schemas.microsoft.com/office/drawing/2014/main" id="{EA6A4289-DC40-4159-B5AC-F81172C506EB}"/>
                </a:ext>
              </a:extLst>
            </p:cNvPr>
            <p:cNvSpPr txBox="1">
              <a:spLocks/>
            </p:cNvSpPr>
            <p:nvPr/>
          </p:nvSpPr>
          <p:spPr>
            <a:xfrm>
              <a:off x="8546531" y="613859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Config</a:t>
              </a:r>
            </a:p>
          </p:txBody>
        </p:sp>
      </p:grpSp>
      <p:grpSp>
        <p:nvGrpSpPr>
          <p:cNvPr id="149" name="Secrets">
            <a:extLst>
              <a:ext uri="{FF2B5EF4-FFF2-40B4-BE49-F238E27FC236}">
                <a16:creationId xmlns:a16="http://schemas.microsoft.com/office/drawing/2014/main" id="{0735CF01-C415-4FC3-A781-96CCF8305696}"/>
              </a:ext>
            </a:extLst>
          </p:cNvPr>
          <p:cNvGrpSpPr/>
          <p:nvPr/>
        </p:nvGrpSpPr>
        <p:grpSpPr>
          <a:xfrm>
            <a:off x="8368971" y="343891"/>
            <a:ext cx="679098" cy="796355"/>
            <a:chOff x="7544001" y="5226853"/>
            <a:chExt cx="962821" cy="1129067"/>
          </a:xfrm>
        </p:grpSpPr>
        <p:pic>
          <p:nvPicPr>
            <p:cNvPr id="150" name="Picture 149" descr="A close up of a sign&#10;&#10;Description automatically generated">
              <a:extLst>
                <a:ext uri="{FF2B5EF4-FFF2-40B4-BE49-F238E27FC236}">
                  <a16:creationId xmlns:a16="http://schemas.microsoft.com/office/drawing/2014/main" id="{133FEB7D-1F8D-46BE-BEB6-61B70330999D}"/>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639362" y="5226853"/>
              <a:ext cx="772101" cy="772101"/>
            </a:xfrm>
            <a:prstGeom prst="rect">
              <a:avLst/>
            </a:prstGeom>
          </p:spPr>
        </p:pic>
        <p:sp>
          <p:nvSpPr>
            <p:cNvPr id="151" name="Title 1">
              <a:extLst>
                <a:ext uri="{FF2B5EF4-FFF2-40B4-BE49-F238E27FC236}">
                  <a16:creationId xmlns:a16="http://schemas.microsoft.com/office/drawing/2014/main" id="{9F8FEC1B-7B37-4598-A44A-9C9CE218E024}"/>
                </a:ext>
              </a:extLst>
            </p:cNvPr>
            <p:cNvSpPr txBox="1">
              <a:spLocks/>
            </p:cNvSpPr>
            <p:nvPr/>
          </p:nvSpPr>
          <p:spPr>
            <a:xfrm>
              <a:off x="7544001" y="6123310"/>
              <a:ext cx="962821" cy="2326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50" spc="0" dirty="0">
                  <a:solidFill>
                    <a:srgbClr val="000000"/>
                  </a:solidFill>
                  <a:latin typeface="Segoe UI Semibold" panose="020B0702040204020203" pitchFamily="34" charset="0"/>
                  <a:cs typeface="Segoe UI Semibold" panose="020B0702040204020203" pitchFamily="34" charset="0"/>
                </a:rPr>
                <a:t>Secrets</a:t>
              </a:r>
            </a:p>
          </p:txBody>
        </p:sp>
      </p:grpSp>
      <p:grpSp>
        <p:nvGrpSpPr>
          <p:cNvPr id="152" name="Dev">
            <a:extLst>
              <a:ext uri="{FF2B5EF4-FFF2-40B4-BE49-F238E27FC236}">
                <a16:creationId xmlns:a16="http://schemas.microsoft.com/office/drawing/2014/main" id="{DD2E4FAB-3EA9-4ED3-8E1E-082127A1356A}"/>
              </a:ext>
            </a:extLst>
          </p:cNvPr>
          <p:cNvGrpSpPr/>
          <p:nvPr/>
        </p:nvGrpSpPr>
        <p:grpSpPr>
          <a:xfrm>
            <a:off x="9148594" y="2919641"/>
            <a:ext cx="2932979" cy="1424558"/>
            <a:chOff x="6059162" y="5235529"/>
            <a:chExt cx="2932979" cy="1424558"/>
          </a:xfrm>
        </p:grpSpPr>
        <p:sp>
          <p:nvSpPr>
            <p:cNvPr id="153" name="Environment">
              <a:extLst>
                <a:ext uri="{FF2B5EF4-FFF2-40B4-BE49-F238E27FC236}">
                  <a16:creationId xmlns:a16="http://schemas.microsoft.com/office/drawing/2014/main" id="{B72CC49F-1244-4652-83FF-C8BE622B859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Staging</a:t>
              </a:r>
            </a:p>
          </p:txBody>
        </p:sp>
        <p:pic>
          <p:nvPicPr>
            <p:cNvPr id="154" name="AKS">
              <a:extLst>
                <a:ext uri="{FF2B5EF4-FFF2-40B4-BE49-F238E27FC236}">
                  <a16:creationId xmlns:a16="http://schemas.microsoft.com/office/drawing/2014/main" id="{9FF4A7E5-F948-4E61-8C25-B5FB474FD177}"/>
                </a:ext>
              </a:extLst>
            </p:cNvPr>
            <p:cNvPicPr>
              <a:picLocks noChangeAspect="1"/>
            </p:cNvPicPr>
            <p:nvPr/>
          </p:nvPicPr>
          <p:blipFill>
            <a:blip r:embed="rId25"/>
            <a:stretch>
              <a:fillRect/>
            </a:stretch>
          </p:blipFill>
          <p:spPr>
            <a:xfrm>
              <a:off x="6135736" y="5424994"/>
              <a:ext cx="637674" cy="485768"/>
            </a:xfrm>
            <a:prstGeom prst="rect">
              <a:avLst/>
            </a:prstGeom>
          </p:spPr>
        </p:pic>
        <p:pic>
          <p:nvPicPr>
            <p:cNvPr id="155" name="ACI" descr="Image result for azure container instances logo">
              <a:extLst>
                <a:ext uri="{FF2B5EF4-FFF2-40B4-BE49-F238E27FC236}">
                  <a16:creationId xmlns:a16="http://schemas.microsoft.com/office/drawing/2014/main" id="{91FE10F5-AE63-4207-8064-D9A6BD5ADA92}"/>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56" name="AppService">
              <a:extLst>
                <a:ext uri="{FF2B5EF4-FFF2-40B4-BE49-F238E27FC236}">
                  <a16:creationId xmlns:a16="http://schemas.microsoft.com/office/drawing/2014/main" id="{7C9075D4-83BB-4CA0-BED9-18ACC637963D}"/>
                </a:ext>
              </a:extLst>
            </p:cNvPr>
            <p:cNvPicPr>
              <a:picLocks noChangeAspect="1"/>
            </p:cNvPicPr>
            <p:nvPr/>
          </p:nvPicPr>
          <p:blipFill>
            <a:blip r:embed="rId27"/>
            <a:stretch>
              <a:fillRect/>
            </a:stretch>
          </p:blipFill>
          <p:spPr>
            <a:xfrm>
              <a:off x="7504814" y="5394671"/>
              <a:ext cx="485393" cy="485768"/>
            </a:xfrm>
            <a:prstGeom prst="rect">
              <a:avLst/>
            </a:prstGeom>
          </p:spPr>
        </p:pic>
        <p:pic>
          <p:nvPicPr>
            <p:cNvPr id="157" name="Functions">
              <a:extLst>
                <a:ext uri="{FF2B5EF4-FFF2-40B4-BE49-F238E27FC236}">
                  <a16:creationId xmlns:a16="http://schemas.microsoft.com/office/drawing/2014/main" id="{504DCAF4-3C37-4CB6-9453-1E492F2E194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58" name="IoT">
              <a:extLst>
                <a:ext uri="{FF2B5EF4-FFF2-40B4-BE49-F238E27FC236}">
                  <a16:creationId xmlns:a16="http://schemas.microsoft.com/office/drawing/2014/main" id="{74B8A0E2-4CAD-4F59-AF64-03DBBF86901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62" name="Batch">
              <a:extLst>
                <a:ext uri="{FF2B5EF4-FFF2-40B4-BE49-F238E27FC236}">
                  <a16:creationId xmlns:a16="http://schemas.microsoft.com/office/drawing/2014/main" id="{EED5493C-F905-40A2-8066-FCA9BF03C2D1}"/>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Dev">
            <a:extLst>
              <a:ext uri="{FF2B5EF4-FFF2-40B4-BE49-F238E27FC236}">
                <a16:creationId xmlns:a16="http://schemas.microsoft.com/office/drawing/2014/main" id="{E53AF6BF-BF6D-481E-B006-AAA547F4C0A4}"/>
              </a:ext>
            </a:extLst>
          </p:cNvPr>
          <p:cNvGrpSpPr/>
          <p:nvPr/>
        </p:nvGrpSpPr>
        <p:grpSpPr>
          <a:xfrm>
            <a:off x="9154311" y="1413025"/>
            <a:ext cx="2932979" cy="1424558"/>
            <a:chOff x="6059162" y="5235529"/>
            <a:chExt cx="2932979" cy="1424558"/>
          </a:xfrm>
        </p:grpSpPr>
        <p:sp>
          <p:nvSpPr>
            <p:cNvPr id="171" name="Environment">
              <a:extLst>
                <a:ext uri="{FF2B5EF4-FFF2-40B4-BE49-F238E27FC236}">
                  <a16:creationId xmlns:a16="http://schemas.microsoft.com/office/drawing/2014/main" id="{13E9F5EE-7895-47B1-8EE8-B9F940FD3460}"/>
                </a:ext>
              </a:extLst>
            </p:cNvPr>
            <p:cNvSpPr/>
            <p:nvPr/>
          </p:nvSpPr>
          <p:spPr>
            <a:xfrm>
              <a:off x="6059162" y="5235529"/>
              <a:ext cx="2932979" cy="142455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230" tIns="0" rIns="182880" bIns="0" numCol="1" spcCol="0" rtlCol="0" fromWordArt="0" anchor="ctr" anchorCtr="0" forceAA="0" compatLnSpc="1">
              <a:prstTxWarp prst="textNoShape">
                <a:avLst/>
              </a:prstTxWarp>
              <a:noAutofit/>
            </a:bodyPr>
            <a:lstStyle/>
            <a:p>
              <a:pPr algn="r" defTabSz="878221">
                <a:defRPr/>
              </a:pPr>
              <a:r>
                <a:rPr lang="en-US" sz="1567" kern="0" dirty="0">
                  <a:solidFill>
                    <a:prstClr val="white"/>
                  </a:solidFill>
                  <a:latin typeface="Segoe UI"/>
                </a:rPr>
                <a:t>Prod</a:t>
              </a:r>
            </a:p>
          </p:txBody>
        </p:sp>
        <p:pic>
          <p:nvPicPr>
            <p:cNvPr id="172" name="AKS">
              <a:extLst>
                <a:ext uri="{FF2B5EF4-FFF2-40B4-BE49-F238E27FC236}">
                  <a16:creationId xmlns:a16="http://schemas.microsoft.com/office/drawing/2014/main" id="{CB1E3E8F-B4DE-43F1-A888-D9BF555B2027}"/>
                </a:ext>
              </a:extLst>
            </p:cNvPr>
            <p:cNvPicPr>
              <a:picLocks noChangeAspect="1"/>
            </p:cNvPicPr>
            <p:nvPr/>
          </p:nvPicPr>
          <p:blipFill>
            <a:blip r:embed="rId25"/>
            <a:stretch>
              <a:fillRect/>
            </a:stretch>
          </p:blipFill>
          <p:spPr>
            <a:xfrm>
              <a:off x="6135736" y="5424994"/>
              <a:ext cx="637674" cy="485768"/>
            </a:xfrm>
            <a:prstGeom prst="rect">
              <a:avLst/>
            </a:prstGeom>
          </p:spPr>
        </p:pic>
        <p:pic>
          <p:nvPicPr>
            <p:cNvPr id="173" name="ACI" descr="Image result for azure container instances logo">
              <a:extLst>
                <a:ext uri="{FF2B5EF4-FFF2-40B4-BE49-F238E27FC236}">
                  <a16:creationId xmlns:a16="http://schemas.microsoft.com/office/drawing/2014/main" id="{6EEE7822-E83F-43BD-9DF3-D6653369C5C2}"/>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22641" r="22219"/>
            <a:stretch/>
          </p:blipFill>
          <p:spPr bwMode="auto">
            <a:xfrm>
              <a:off x="6812330" y="5384816"/>
              <a:ext cx="572818" cy="545391"/>
            </a:xfrm>
            <a:prstGeom prst="rect">
              <a:avLst/>
            </a:prstGeom>
            <a:noFill/>
            <a:extLst>
              <a:ext uri="{909E8E84-426E-40DD-AFC4-6F175D3DCCD1}">
                <a14:hiddenFill xmlns:a14="http://schemas.microsoft.com/office/drawing/2010/main">
                  <a:solidFill>
                    <a:srgbClr val="FFFFFF"/>
                  </a:solidFill>
                </a14:hiddenFill>
              </a:ext>
            </a:extLst>
          </p:spPr>
        </p:pic>
        <p:pic>
          <p:nvPicPr>
            <p:cNvPr id="174" name="AppService">
              <a:extLst>
                <a:ext uri="{FF2B5EF4-FFF2-40B4-BE49-F238E27FC236}">
                  <a16:creationId xmlns:a16="http://schemas.microsoft.com/office/drawing/2014/main" id="{294A9BD1-A7A2-43D6-A4A9-C406AAF3ABA1}"/>
                </a:ext>
              </a:extLst>
            </p:cNvPr>
            <p:cNvPicPr>
              <a:picLocks noChangeAspect="1"/>
            </p:cNvPicPr>
            <p:nvPr/>
          </p:nvPicPr>
          <p:blipFill>
            <a:blip r:embed="rId27"/>
            <a:stretch>
              <a:fillRect/>
            </a:stretch>
          </p:blipFill>
          <p:spPr>
            <a:xfrm>
              <a:off x="7504814" y="5394671"/>
              <a:ext cx="485393" cy="485768"/>
            </a:xfrm>
            <a:prstGeom prst="rect">
              <a:avLst/>
            </a:prstGeom>
          </p:spPr>
        </p:pic>
        <p:pic>
          <p:nvPicPr>
            <p:cNvPr id="175" name="Functions">
              <a:extLst>
                <a:ext uri="{FF2B5EF4-FFF2-40B4-BE49-F238E27FC236}">
                  <a16:creationId xmlns:a16="http://schemas.microsoft.com/office/drawing/2014/main" id="{D522611B-B928-4456-BF49-5AF89EAFA627}"/>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tretch>
              <a:fillRect/>
            </a:stretch>
          </p:blipFill>
          <p:spPr bwMode="auto">
            <a:xfrm>
              <a:off x="6257360" y="5984800"/>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6" name="IoT">
              <a:extLst>
                <a:ext uri="{FF2B5EF4-FFF2-40B4-BE49-F238E27FC236}">
                  <a16:creationId xmlns:a16="http://schemas.microsoft.com/office/drawing/2014/main" id="{B12B0218-751F-4C4F-9063-6AF38637D93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tretch>
              <a:fillRect/>
            </a:stretch>
          </p:blipFill>
          <p:spPr bwMode="auto">
            <a:xfrm>
              <a:off x="6849387" y="5974691"/>
              <a:ext cx="438707" cy="438706"/>
            </a:xfrm>
            <a:prstGeom prst="rect">
              <a:avLst/>
            </a:prstGeom>
            <a:noFill/>
            <a:extLst>
              <a:ext uri="{909E8E84-426E-40DD-AFC4-6F175D3DCCD1}">
                <a14:hiddenFill xmlns:a14="http://schemas.microsoft.com/office/drawing/2010/main">
                  <a:solidFill>
                    <a:srgbClr val="FFFFFF"/>
                  </a:solidFill>
                </a14:hiddenFill>
              </a:ext>
            </a:extLst>
          </p:spPr>
        </p:pic>
        <p:pic>
          <p:nvPicPr>
            <p:cNvPr id="177" name="Batch">
              <a:extLst>
                <a:ext uri="{FF2B5EF4-FFF2-40B4-BE49-F238E27FC236}">
                  <a16:creationId xmlns:a16="http://schemas.microsoft.com/office/drawing/2014/main" id="{C0C17A15-C1C0-450D-B370-D4B44BFDA9E3}"/>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tretch>
              <a:fillRect/>
            </a:stretch>
          </p:blipFill>
          <p:spPr bwMode="auto">
            <a:xfrm>
              <a:off x="7551500" y="5955201"/>
              <a:ext cx="438707" cy="43870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02" name="ACR--&gt;Staging">
            <a:extLst>
              <a:ext uri="{FF2B5EF4-FFF2-40B4-BE49-F238E27FC236}">
                <a16:creationId xmlns:a16="http://schemas.microsoft.com/office/drawing/2014/main" id="{EADF3D28-72EC-4CE1-BFC8-FB43353486CE}"/>
              </a:ext>
            </a:extLst>
          </p:cNvPr>
          <p:cNvCxnSpPr>
            <a:cxnSpLocks/>
            <a:stCxn id="463" idx="3"/>
            <a:endCxn id="153" idx="1"/>
          </p:cNvCxnSpPr>
          <p:nvPr/>
        </p:nvCxnSpPr>
        <p:spPr>
          <a:xfrm flipV="1">
            <a:off x="6200308" y="3631920"/>
            <a:ext cx="2948286" cy="398716"/>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pic>
        <p:nvPicPr>
          <p:cNvPr id="320" name="Test-Fail">
            <a:extLst>
              <a:ext uri="{FF2B5EF4-FFF2-40B4-BE49-F238E27FC236}">
                <a16:creationId xmlns:a16="http://schemas.microsoft.com/office/drawing/2014/main" id="{F9AA1B8E-8A9C-4A95-BB4A-BB2CCB14E75E}"/>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flipV="1">
            <a:off x="6159308" y="2610889"/>
            <a:ext cx="269823" cy="269823"/>
          </a:xfrm>
          <a:prstGeom prst="rect">
            <a:avLst/>
          </a:prstGeom>
        </p:spPr>
      </p:pic>
      <p:pic>
        <p:nvPicPr>
          <p:cNvPr id="321" name="Test-Pass">
            <a:extLst>
              <a:ext uri="{FF2B5EF4-FFF2-40B4-BE49-F238E27FC236}">
                <a16:creationId xmlns:a16="http://schemas.microsoft.com/office/drawing/2014/main" id="{AF69DA8D-AA65-4615-9FE9-EDF36244F53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159308" y="2904288"/>
            <a:ext cx="269823" cy="269823"/>
          </a:xfrm>
          <a:prstGeom prst="rect">
            <a:avLst/>
          </a:prstGeom>
        </p:spPr>
      </p:pic>
      <p:grpSp>
        <p:nvGrpSpPr>
          <p:cNvPr id="79" name="CD">
            <a:extLst>
              <a:ext uri="{FF2B5EF4-FFF2-40B4-BE49-F238E27FC236}">
                <a16:creationId xmlns:a16="http://schemas.microsoft.com/office/drawing/2014/main" id="{FBBEE295-D783-4269-9681-E9DF4CBA4D53}"/>
              </a:ext>
            </a:extLst>
          </p:cNvPr>
          <p:cNvGrpSpPr/>
          <p:nvPr/>
        </p:nvGrpSpPr>
        <p:grpSpPr>
          <a:xfrm>
            <a:off x="6681291" y="1225875"/>
            <a:ext cx="1453914" cy="1025383"/>
            <a:chOff x="6681291" y="1141919"/>
            <a:chExt cx="1453914" cy="1109340"/>
          </a:xfrm>
        </p:grpSpPr>
        <p:sp>
          <p:nvSpPr>
            <p:cNvPr id="457" name="Rounded Rectangle 12">
              <a:extLst>
                <a:ext uri="{FF2B5EF4-FFF2-40B4-BE49-F238E27FC236}">
                  <a16:creationId xmlns:a16="http://schemas.microsoft.com/office/drawing/2014/main" id="{6BA09A36-AAE7-4DFA-8D0C-4ACCE8602C7D}"/>
                </a:ext>
              </a:extLst>
            </p:cNvPr>
            <p:cNvSpPr/>
            <p:nvPr/>
          </p:nvSpPr>
          <p:spPr>
            <a:xfrm>
              <a:off x="6681291" y="1141919"/>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a:solidFill>
                  <a:sysClr val="windowText" lastClr="000000"/>
                </a:solidFill>
                <a:latin typeface="Calibri" panose="020F0502020204030204"/>
              </a:endParaRPr>
            </a:p>
          </p:txBody>
        </p:sp>
        <p:sp>
          <p:nvSpPr>
            <p:cNvPr id="458" name="TextBox 457">
              <a:extLst>
                <a:ext uri="{FF2B5EF4-FFF2-40B4-BE49-F238E27FC236}">
                  <a16:creationId xmlns:a16="http://schemas.microsoft.com/office/drawing/2014/main" id="{C139C409-162C-49E6-8317-818E6A693E41}"/>
                </a:ext>
              </a:extLst>
            </p:cNvPr>
            <p:cNvSpPr txBox="1"/>
            <p:nvPr/>
          </p:nvSpPr>
          <p:spPr>
            <a:xfrm>
              <a:off x="6735586" y="1497860"/>
              <a:ext cx="1333675" cy="469617"/>
            </a:xfrm>
            <a:prstGeom prst="rect">
              <a:avLst/>
            </a:prstGeom>
          </p:spPr>
          <p:txBody>
            <a:bodyPr vert="horz" wrap="square" lIns="0" tIns="0" rIns="0" bIns="0"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CD</a:t>
              </a:r>
              <a:br>
                <a:rPr lang="en-US" sz="1567" kern="0" dirty="0">
                  <a:solidFill>
                    <a:prstClr val="white"/>
                  </a:solidFill>
                  <a:latin typeface="Calibri" panose="020F0502020204030204"/>
                  <a:ea typeface="Segoe UI" panose="020B0502040204020203" pitchFamily="34" charset="0"/>
                  <a:cs typeface="Segoe UI" panose="020B0502040204020203" pitchFamily="34" charset="0"/>
                </a:rPr>
              </a:br>
              <a:r>
                <a:rPr lang="en-US" sz="1100" kern="0" dirty="0">
                  <a:solidFill>
                    <a:prstClr val="white"/>
                  </a:solidFill>
                  <a:latin typeface="Calibri" panose="020F0502020204030204"/>
                  <a:ea typeface="Segoe UI" panose="020B0502040204020203" pitchFamily="34" charset="0"/>
                  <a:cs typeface="Segoe UI" panose="020B0502040204020203" pitchFamily="34" charset="0"/>
                </a:rPr>
                <a:t>Deployments</a:t>
              </a:r>
              <a:endParaRPr lang="en-US" sz="1567" kern="0" dirty="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398" name="DevOpsPipelines">
              <a:extLst>
                <a:ext uri="{FF2B5EF4-FFF2-40B4-BE49-F238E27FC236}">
                  <a16:creationId xmlns:a16="http://schemas.microsoft.com/office/drawing/2014/main" id="{B49569F7-452F-4310-8C03-8A6582BD9CA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7781472" y="1175274"/>
              <a:ext cx="298769" cy="298769"/>
            </a:xfrm>
            <a:prstGeom prst="rect">
              <a:avLst/>
            </a:prstGeom>
          </p:spPr>
        </p:pic>
      </p:grpSp>
      <p:pic>
        <p:nvPicPr>
          <p:cNvPr id="479" name="SecurityCenter" descr="Image result for azure security center logo">
            <a:extLst>
              <a:ext uri="{FF2B5EF4-FFF2-40B4-BE49-F238E27FC236}">
                <a16:creationId xmlns:a16="http://schemas.microsoft.com/office/drawing/2014/main" id="{378DCB47-4ACB-4A76-A56D-4ADF6F8AB8BC}"/>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1726653" y="1471005"/>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400" name="SecurityCenter" descr="Image result for azure security center logo">
            <a:extLst>
              <a:ext uri="{FF2B5EF4-FFF2-40B4-BE49-F238E27FC236}">
                <a16:creationId xmlns:a16="http://schemas.microsoft.com/office/drawing/2014/main" id="{D5534895-F7F5-4702-B944-0EAA7FA09450}"/>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1726653" y="2961770"/>
            <a:ext cx="272321" cy="359897"/>
          </a:xfrm>
          <a:prstGeom prst="rect">
            <a:avLst/>
          </a:prstGeom>
          <a:noFill/>
          <a:extLst>
            <a:ext uri="{909E8E84-426E-40DD-AFC4-6F175D3DCCD1}">
              <a14:hiddenFill xmlns:a14="http://schemas.microsoft.com/office/drawing/2010/main">
                <a:solidFill>
                  <a:srgbClr val="FFFFFF"/>
                </a:solidFill>
              </a14:hiddenFill>
            </a:ext>
          </a:extLst>
        </p:spPr>
      </p:pic>
      <p:pic>
        <p:nvPicPr>
          <p:cNvPr id="532" name="Test-Fail">
            <a:extLst>
              <a:ext uri="{FF2B5EF4-FFF2-40B4-BE49-F238E27FC236}">
                <a16:creationId xmlns:a16="http://schemas.microsoft.com/office/drawing/2014/main" id="{4329AD81-A2FE-4682-962C-EDB6F7C23C71}"/>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flipV="1">
            <a:off x="7571416" y="3662696"/>
            <a:ext cx="269823" cy="269823"/>
          </a:xfrm>
          <a:prstGeom prst="rect">
            <a:avLst/>
          </a:prstGeom>
        </p:spPr>
      </p:pic>
      <p:pic>
        <p:nvPicPr>
          <p:cNvPr id="533" name="Test-Pass">
            <a:extLst>
              <a:ext uri="{FF2B5EF4-FFF2-40B4-BE49-F238E27FC236}">
                <a16:creationId xmlns:a16="http://schemas.microsoft.com/office/drawing/2014/main" id="{0E5CF9D0-8B49-4ECF-8CC5-2E23B7195ED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571416" y="3962949"/>
            <a:ext cx="269823" cy="269823"/>
          </a:xfrm>
          <a:prstGeom prst="rect">
            <a:avLst/>
          </a:prstGeom>
        </p:spPr>
      </p:pic>
      <p:sp>
        <p:nvSpPr>
          <p:cNvPr id="534" name="RegistryEvent">
            <a:extLst>
              <a:ext uri="{FF2B5EF4-FFF2-40B4-BE49-F238E27FC236}">
                <a16:creationId xmlns:a16="http://schemas.microsoft.com/office/drawing/2014/main" id="{DC951455-D992-4D04-9E6E-7A723BFE17B7}"/>
              </a:ext>
            </a:extLst>
          </p:cNvPr>
          <p:cNvSpPr/>
          <p:nvPr/>
        </p:nvSpPr>
        <p:spPr>
          <a:xfrm>
            <a:off x="6035971" y="3636839"/>
            <a:ext cx="130477" cy="198438"/>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cxnSp>
        <p:nvCxnSpPr>
          <p:cNvPr id="536" name="Straight Arrow Connector 535">
            <a:extLst>
              <a:ext uri="{FF2B5EF4-FFF2-40B4-BE49-F238E27FC236}">
                <a16:creationId xmlns:a16="http://schemas.microsoft.com/office/drawing/2014/main" id="{764AA728-9226-43B7-A75F-3E0CEE18D57E}"/>
              </a:ext>
            </a:extLst>
          </p:cNvPr>
          <p:cNvCxnSpPr>
            <a:cxnSpLocks/>
            <a:stCxn id="534" idx="5"/>
            <a:endCxn id="480" idx="0"/>
          </p:cNvCxnSpPr>
          <p:nvPr/>
        </p:nvCxnSpPr>
        <p:spPr>
          <a:xfrm>
            <a:off x="6136106" y="3747147"/>
            <a:ext cx="1253209" cy="100641"/>
          </a:xfrm>
          <a:prstGeom prst="straightConnector1">
            <a:avLst/>
          </a:prstGeom>
          <a:noFill/>
          <a:ln w="19050" cap="flat" cmpd="sng" algn="ctr">
            <a:solidFill>
              <a:srgbClr val="00B050"/>
            </a:solidFill>
            <a:prstDash val="solid"/>
            <a:miter lim="800000"/>
            <a:tailEnd type="triangle"/>
          </a:ln>
          <a:effectLst/>
        </p:spPr>
      </p:cxnSp>
      <p:cxnSp>
        <p:nvCxnSpPr>
          <p:cNvPr id="541" name="CI-&gt;Tasks">
            <a:extLst>
              <a:ext uri="{FF2B5EF4-FFF2-40B4-BE49-F238E27FC236}">
                <a16:creationId xmlns:a16="http://schemas.microsoft.com/office/drawing/2014/main" id="{A6E6F663-0DE2-4DEE-86F2-985D91CB7866}"/>
              </a:ext>
            </a:extLst>
          </p:cNvPr>
          <p:cNvCxnSpPr>
            <a:cxnSpLocks/>
            <a:endCxn id="100" idx="0"/>
          </p:cNvCxnSpPr>
          <p:nvPr/>
        </p:nvCxnSpPr>
        <p:spPr>
          <a:xfrm flipH="1">
            <a:off x="4833173" y="2256892"/>
            <a:ext cx="324202" cy="1460754"/>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cxnSp>
        <p:nvCxnSpPr>
          <p:cNvPr id="544" name="CD--&gt;Staging">
            <a:extLst>
              <a:ext uri="{FF2B5EF4-FFF2-40B4-BE49-F238E27FC236}">
                <a16:creationId xmlns:a16="http://schemas.microsoft.com/office/drawing/2014/main" id="{6F6CB983-11A9-49EE-B1AC-19D1E8270F17}"/>
              </a:ext>
            </a:extLst>
          </p:cNvPr>
          <p:cNvCxnSpPr>
            <a:cxnSpLocks/>
            <a:stCxn id="457" idx="3"/>
            <a:endCxn id="153" idx="1"/>
          </p:cNvCxnSpPr>
          <p:nvPr/>
        </p:nvCxnSpPr>
        <p:spPr>
          <a:xfrm>
            <a:off x="8135205" y="1738567"/>
            <a:ext cx="1013389" cy="1893353"/>
          </a:xfrm>
          <a:prstGeom prst="straightConnector1">
            <a:avLst/>
          </a:prstGeom>
          <a:noFill/>
          <a:ln w="19050" cap="flat" cmpd="sng" algn="ctr">
            <a:solidFill>
              <a:srgbClr val="00B050"/>
            </a:solidFill>
            <a:prstDash val="solid"/>
            <a:miter lim="800000"/>
            <a:tailEnd type="triangle"/>
          </a:ln>
          <a:effectLst/>
        </p:spPr>
      </p:cxnSp>
      <p:pic>
        <p:nvPicPr>
          <p:cNvPr id="545" name="Test-Fail">
            <a:extLst>
              <a:ext uri="{FF2B5EF4-FFF2-40B4-BE49-F238E27FC236}">
                <a16:creationId xmlns:a16="http://schemas.microsoft.com/office/drawing/2014/main" id="{63713B13-28EE-4F81-AA91-9AD2756A4EC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flipV="1">
            <a:off x="8220528" y="2896338"/>
            <a:ext cx="269823" cy="269823"/>
          </a:xfrm>
          <a:prstGeom prst="rect">
            <a:avLst/>
          </a:prstGeom>
        </p:spPr>
      </p:pic>
      <p:pic>
        <p:nvPicPr>
          <p:cNvPr id="546" name="Test-Pass">
            <a:extLst>
              <a:ext uri="{FF2B5EF4-FFF2-40B4-BE49-F238E27FC236}">
                <a16:creationId xmlns:a16="http://schemas.microsoft.com/office/drawing/2014/main" id="{263E6CE3-A891-43A3-BE98-F6A9895EC03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202893" y="3196591"/>
            <a:ext cx="269823" cy="269823"/>
          </a:xfrm>
          <a:prstGeom prst="rect">
            <a:avLst/>
          </a:prstGeom>
        </p:spPr>
      </p:pic>
      <p:pic>
        <p:nvPicPr>
          <p:cNvPr id="138" name="Quarantine" descr="Related image">
            <a:extLst>
              <a:ext uri="{FF2B5EF4-FFF2-40B4-BE49-F238E27FC236}">
                <a16:creationId xmlns:a16="http://schemas.microsoft.com/office/drawing/2014/main" id="{FAA78E7F-AEA2-409F-B315-BDA782BCF118}"/>
              </a:ext>
            </a:extLst>
          </p:cNvPr>
          <p:cNvPicPr>
            <a:picLocks noChangeAspect="1" noChangeArrowheads="1"/>
          </p:cNvPicPr>
          <p:nvPr/>
        </p:nvPicPr>
        <p:blipFill>
          <a:blip r:embed="rId39" cstate="print">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483371" y="3910744"/>
            <a:ext cx="318453" cy="318453"/>
          </a:xfrm>
          <a:prstGeom prst="rect">
            <a:avLst/>
          </a:prstGeom>
          <a:noFill/>
          <a:extLst>
            <a:ext uri="{909E8E84-426E-40DD-AFC4-6F175D3DCCD1}">
              <a14:hiddenFill xmlns:a14="http://schemas.microsoft.com/office/drawing/2010/main">
                <a:solidFill>
                  <a:srgbClr val="FFFFFF"/>
                </a:solidFill>
              </a14:hiddenFill>
            </a:ext>
          </a:extLst>
        </p:spPr>
      </p:pic>
      <p:grpSp>
        <p:nvGrpSpPr>
          <p:cNvPr id="552" name="UnitTesting">
            <a:extLst>
              <a:ext uri="{FF2B5EF4-FFF2-40B4-BE49-F238E27FC236}">
                <a16:creationId xmlns:a16="http://schemas.microsoft.com/office/drawing/2014/main" id="{3C1F4111-1971-43EB-AB88-6454F52743C7}"/>
              </a:ext>
            </a:extLst>
          </p:cNvPr>
          <p:cNvGrpSpPr/>
          <p:nvPr/>
        </p:nvGrpSpPr>
        <p:grpSpPr>
          <a:xfrm>
            <a:off x="5707652" y="2643762"/>
            <a:ext cx="447558" cy="574969"/>
            <a:chOff x="5707652" y="2643762"/>
            <a:chExt cx="447558" cy="574969"/>
          </a:xfrm>
        </p:grpSpPr>
        <p:pic>
          <p:nvPicPr>
            <p:cNvPr id="301" name="Unit-test">
              <a:extLst>
                <a:ext uri="{FF2B5EF4-FFF2-40B4-BE49-F238E27FC236}">
                  <a16:creationId xmlns:a16="http://schemas.microsoft.com/office/drawing/2014/main" id="{A509AF9F-E6CF-4D5F-8653-817FDFCF8760}"/>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p:blipFill>
          <p:spPr>
            <a:xfrm>
              <a:off x="5784976" y="2643762"/>
              <a:ext cx="326624" cy="326624"/>
            </a:xfrm>
            <a:prstGeom prst="rect">
              <a:avLst/>
            </a:prstGeom>
          </p:spPr>
        </p:pic>
        <p:sp>
          <p:nvSpPr>
            <p:cNvPr id="549" name="Rectangle 548">
              <a:extLst>
                <a:ext uri="{FF2B5EF4-FFF2-40B4-BE49-F238E27FC236}">
                  <a16:creationId xmlns:a16="http://schemas.microsoft.com/office/drawing/2014/main" id="{B9F4F5C3-850A-467E-9466-BDF831E3832F}"/>
                </a:ext>
              </a:extLst>
            </p:cNvPr>
            <p:cNvSpPr/>
            <p:nvPr/>
          </p:nvSpPr>
          <p:spPr>
            <a:xfrm>
              <a:off x="5707652" y="2910954"/>
              <a:ext cx="447558" cy="307777"/>
            </a:xfrm>
            <a:prstGeom prst="rect">
              <a:avLst/>
            </a:prstGeom>
          </p:spPr>
          <p:txBody>
            <a:bodyPr wrap="none">
              <a:spAutoFit/>
            </a:bodyPr>
            <a:lstStyle/>
            <a:p>
              <a:pPr algn="ct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Unit</a:t>
              </a:r>
              <a:b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Testing</a:t>
              </a:r>
              <a:endParaRPr lang="en-US" sz="1050" dirty="0"/>
            </a:p>
          </p:txBody>
        </p:sp>
      </p:grpSp>
      <p:grpSp>
        <p:nvGrpSpPr>
          <p:cNvPr id="553" name="FunctionalTesting">
            <a:extLst>
              <a:ext uri="{FF2B5EF4-FFF2-40B4-BE49-F238E27FC236}">
                <a16:creationId xmlns:a16="http://schemas.microsoft.com/office/drawing/2014/main" id="{8F7131B3-9339-4948-84E9-6CCBA09003F1}"/>
              </a:ext>
            </a:extLst>
          </p:cNvPr>
          <p:cNvGrpSpPr/>
          <p:nvPr/>
        </p:nvGrpSpPr>
        <p:grpSpPr>
          <a:xfrm>
            <a:off x="8409774" y="2996667"/>
            <a:ext cx="567784" cy="576498"/>
            <a:chOff x="8409774" y="3180466"/>
            <a:chExt cx="567784" cy="576498"/>
          </a:xfrm>
        </p:grpSpPr>
        <p:pic>
          <p:nvPicPr>
            <p:cNvPr id="322" name="FunctionalTests">
              <a:extLst>
                <a:ext uri="{FF2B5EF4-FFF2-40B4-BE49-F238E27FC236}">
                  <a16:creationId xmlns:a16="http://schemas.microsoft.com/office/drawing/2014/main" id="{962E9804-A5AB-4A76-832B-6206438D188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p:blipFill>
          <p:spPr>
            <a:xfrm>
              <a:off x="8518629" y="3180466"/>
              <a:ext cx="326624" cy="326624"/>
            </a:xfrm>
            <a:prstGeom prst="rect">
              <a:avLst/>
            </a:prstGeom>
          </p:spPr>
        </p:pic>
        <p:sp>
          <p:nvSpPr>
            <p:cNvPr id="550" name="Rectangle 549">
              <a:extLst>
                <a:ext uri="{FF2B5EF4-FFF2-40B4-BE49-F238E27FC236}">
                  <a16:creationId xmlns:a16="http://schemas.microsoft.com/office/drawing/2014/main" id="{205E906C-53AE-4D4C-91B6-D37819BA8572}"/>
                </a:ext>
              </a:extLst>
            </p:cNvPr>
            <p:cNvSpPr/>
            <p:nvPr/>
          </p:nvSpPr>
          <p:spPr>
            <a:xfrm>
              <a:off x="8409774" y="3449187"/>
              <a:ext cx="567784" cy="307777"/>
            </a:xfrm>
            <a:prstGeom prst="rect">
              <a:avLst/>
            </a:prstGeom>
          </p:spPr>
          <p:txBody>
            <a:bodyPr wrap="none">
              <a:spAutoFit/>
            </a:bodyPr>
            <a:lstStyle/>
            <a:p>
              <a:pPr algn="ct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Functional</a:t>
              </a:r>
              <a:b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Testing</a:t>
              </a:r>
              <a:endParaRPr lang="en-US" sz="1050" dirty="0"/>
            </a:p>
          </p:txBody>
        </p:sp>
      </p:grpSp>
      <p:grpSp>
        <p:nvGrpSpPr>
          <p:cNvPr id="560" name="StagingDeployedImage">
            <a:extLst>
              <a:ext uri="{FF2B5EF4-FFF2-40B4-BE49-F238E27FC236}">
                <a16:creationId xmlns:a16="http://schemas.microsoft.com/office/drawing/2014/main" id="{7C7B16D6-F039-4F72-A719-C59D7E400814}"/>
              </a:ext>
            </a:extLst>
          </p:cNvPr>
          <p:cNvGrpSpPr/>
          <p:nvPr/>
        </p:nvGrpSpPr>
        <p:grpSpPr>
          <a:xfrm>
            <a:off x="6254919" y="4069593"/>
            <a:ext cx="275193" cy="183947"/>
            <a:chOff x="-2998296" y="4774637"/>
            <a:chExt cx="2042042" cy="1364963"/>
          </a:xfrm>
        </p:grpSpPr>
        <p:sp>
          <p:nvSpPr>
            <p:cNvPr id="561" name="Freeform: Shape 560">
              <a:extLst>
                <a:ext uri="{FF2B5EF4-FFF2-40B4-BE49-F238E27FC236}">
                  <a16:creationId xmlns:a16="http://schemas.microsoft.com/office/drawing/2014/main" id="{E69B3D34-757A-47AE-83CD-EFC7E43ACC8F}"/>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800801A2-11DB-4CB4-9B65-FAED6F70354D}"/>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F332CFAC-35F1-47AD-B0E4-3829913D3207}"/>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269CE159-5546-40F3-A4BF-59617036575A}"/>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92D5AD9B-5804-4BF5-A438-CFCDE5AEFE98}"/>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F84F3FB4-A971-4491-BC9C-1CA7CEDB14DE}"/>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30542979-8D95-4592-A5C9-DF8ADAFF92BD}"/>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586715C1-DADD-4F6C-875F-877F9F64A9F4}"/>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1656158F-EDF3-4727-B1F4-A4FB26C4245E}"/>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591" name="StagingDeployedImage">
            <a:extLst>
              <a:ext uri="{FF2B5EF4-FFF2-40B4-BE49-F238E27FC236}">
                <a16:creationId xmlns:a16="http://schemas.microsoft.com/office/drawing/2014/main" id="{D1942CB0-EF74-4466-A555-7B894E06BAA3}"/>
              </a:ext>
            </a:extLst>
          </p:cNvPr>
          <p:cNvGrpSpPr/>
          <p:nvPr/>
        </p:nvGrpSpPr>
        <p:grpSpPr>
          <a:xfrm>
            <a:off x="6254919" y="4069593"/>
            <a:ext cx="275193" cy="183947"/>
            <a:chOff x="-2998296" y="4774637"/>
            <a:chExt cx="2042042" cy="1364963"/>
          </a:xfrm>
        </p:grpSpPr>
        <p:sp>
          <p:nvSpPr>
            <p:cNvPr id="592" name="Freeform: Shape 591">
              <a:extLst>
                <a:ext uri="{FF2B5EF4-FFF2-40B4-BE49-F238E27FC236}">
                  <a16:creationId xmlns:a16="http://schemas.microsoft.com/office/drawing/2014/main" id="{EB96C4E0-40E3-4C14-9F37-7C1FF711ACEC}"/>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6DC083E7-16F3-49BF-A629-D44CCE0CD3F4}"/>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14FEF3B0-230C-4B83-A5E1-8AB75740F990}"/>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CE34F49C-637D-4F3F-962C-CDCEDF9E8F92}"/>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35172D01-9CE0-4902-AD9F-412E565974C5}"/>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A1050E66-C668-4A52-ABA9-BA044FBBE692}"/>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DDAC20B6-4F74-4AB0-823E-AD2F120F943E}"/>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06E15B96-F43E-49F2-9C31-D2EC923577EC}"/>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985394B4-B83B-4C18-B5E5-8E1B94C7105D}"/>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601" name="StagingDeployedImage">
            <a:extLst>
              <a:ext uri="{FF2B5EF4-FFF2-40B4-BE49-F238E27FC236}">
                <a16:creationId xmlns:a16="http://schemas.microsoft.com/office/drawing/2014/main" id="{5FC009DD-E8BF-4B8A-9D7B-E1CB14943239}"/>
              </a:ext>
            </a:extLst>
          </p:cNvPr>
          <p:cNvGrpSpPr/>
          <p:nvPr/>
        </p:nvGrpSpPr>
        <p:grpSpPr>
          <a:xfrm>
            <a:off x="6254919" y="4069593"/>
            <a:ext cx="275193" cy="183947"/>
            <a:chOff x="-2998296" y="4774637"/>
            <a:chExt cx="2042042" cy="1364963"/>
          </a:xfrm>
        </p:grpSpPr>
        <p:sp>
          <p:nvSpPr>
            <p:cNvPr id="602" name="Freeform: Shape 601">
              <a:extLst>
                <a:ext uri="{FF2B5EF4-FFF2-40B4-BE49-F238E27FC236}">
                  <a16:creationId xmlns:a16="http://schemas.microsoft.com/office/drawing/2014/main" id="{7137B8A7-D131-4956-8296-556442B2312E}"/>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5FD1F0EE-07C3-4291-AC97-8EDCA3BF3B0E}"/>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D1235920-F90F-4FD4-8BB7-DAE60347078A}"/>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D9AE9DB1-144F-4A2F-8D6C-36D60DF291DE}"/>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DCE38EC4-8F0E-4FF7-9C06-BB44B6A08BE5}"/>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1B54D6BE-9214-4696-BE51-C0595AF8E958}"/>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C8BF7128-E030-4099-AC9B-D0598E8A4F57}"/>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BEF94BBA-9239-4080-80CD-657EA8626986}"/>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AA9AFC60-D2CC-475B-B49D-7EEF5ADFF058}"/>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622" name="StagingDeployedImage">
            <a:extLst>
              <a:ext uri="{FF2B5EF4-FFF2-40B4-BE49-F238E27FC236}">
                <a16:creationId xmlns:a16="http://schemas.microsoft.com/office/drawing/2014/main" id="{981D4AF8-BB68-458D-A242-BE75616C39DD}"/>
              </a:ext>
            </a:extLst>
          </p:cNvPr>
          <p:cNvGrpSpPr/>
          <p:nvPr/>
        </p:nvGrpSpPr>
        <p:grpSpPr>
          <a:xfrm>
            <a:off x="6254919" y="4069593"/>
            <a:ext cx="275193" cy="183947"/>
            <a:chOff x="-2998296" y="4774637"/>
            <a:chExt cx="2042042" cy="1364963"/>
          </a:xfrm>
        </p:grpSpPr>
        <p:sp>
          <p:nvSpPr>
            <p:cNvPr id="623" name="Freeform: Shape 622">
              <a:extLst>
                <a:ext uri="{FF2B5EF4-FFF2-40B4-BE49-F238E27FC236}">
                  <a16:creationId xmlns:a16="http://schemas.microsoft.com/office/drawing/2014/main" id="{0B0F45EC-36D7-4FB0-BFC8-4BD2BD57D411}"/>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32DE53C2-639C-418C-98F4-5B62301390C1}"/>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A91843B5-531B-4FD0-9801-B83D9333EED3}"/>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89ECC0D9-1A80-4C15-81E8-9AD16953C7CE}"/>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F0265407-F1F5-4D1D-BAF1-74D834C00C86}"/>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29F05780-4569-44BB-BCDB-D8689FBD8102}"/>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E64919DE-451C-4D0E-A105-7E6B64818FF9}"/>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0DE9D23F-06FE-4606-83F8-47DD8C27BAD4}"/>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C2F32F70-3BEA-4EAF-AE8B-9D32811E57FF}"/>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sp>
        <p:nvSpPr>
          <p:cNvPr id="15" name="Rectangle 14">
            <a:extLst>
              <a:ext uri="{FF2B5EF4-FFF2-40B4-BE49-F238E27FC236}">
                <a16:creationId xmlns:a16="http://schemas.microsoft.com/office/drawing/2014/main" id="{52EFB8F2-09E6-476B-A509-C6A692BE0EDB}"/>
              </a:ext>
            </a:extLst>
          </p:cNvPr>
          <p:cNvSpPr/>
          <p:nvPr/>
        </p:nvSpPr>
        <p:spPr>
          <a:xfrm>
            <a:off x="5160978" y="3378260"/>
            <a:ext cx="1415772" cy="261610"/>
          </a:xfrm>
          <a:prstGeom prst="rect">
            <a:avLst/>
          </a:prstGeom>
        </p:spPr>
        <p:txBody>
          <a:bodyPr wrap="none">
            <a:spAutoFit/>
          </a:bodyPr>
          <a:lstStyle/>
          <a:p>
            <a:r>
              <a:rPr lang="en-US" sz="1100" kern="0" dirty="0">
                <a:solidFill>
                  <a:prstClr val="white"/>
                </a:solidFill>
                <a:latin typeface="Calibri" panose="020F0502020204030204"/>
                <a:ea typeface="Segoe UI" panose="020B0502040204020203" pitchFamily="34" charset="0"/>
                <a:cs typeface="Segoe UI" panose="020B0502040204020203" pitchFamily="34" charset="0"/>
              </a:rPr>
              <a:t>Staging/Prod Registry</a:t>
            </a:r>
            <a:endParaRPr lang="en-US" dirty="0"/>
          </a:p>
        </p:txBody>
      </p:sp>
      <p:pic>
        <p:nvPicPr>
          <p:cNvPr id="456" name="helm-chart" descr="https://ngeor.files.wordpress.com/2017/11/helm-small.png">
            <a:extLst>
              <a:ext uri="{FF2B5EF4-FFF2-40B4-BE49-F238E27FC236}">
                <a16:creationId xmlns:a16="http://schemas.microsoft.com/office/drawing/2014/main" id="{BB5B105E-F27B-48CC-B7D0-1807CE103B5B}"/>
              </a:ext>
            </a:extLst>
          </p:cNvPr>
          <p:cNvPicPr>
            <a:picLocks noChangeAspect="1" noChangeArrowheads="1"/>
          </p:cNvPicPr>
          <p:nvPr/>
        </p:nvPicPr>
        <p:blipFill>
          <a:blip r:embed="rId42" cstate="print">
            <a:lum bright="70000" contrast="-70000"/>
            <a:extLst>
              <a:ext uri="{BEBA8EAE-BF5A-486C-A8C5-ECC9F3942E4B}">
                <a14:imgProps xmlns:a14="http://schemas.microsoft.com/office/drawing/2010/main">
                  <a14:imgLayer r:embed="rId43">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4717148" y="3983475"/>
            <a:ext cx="235852" cy="244519"/>
          </a:xfrm>
          <a:prstGeom prst="rect">
            <a:avLst/>
          </a:prstGeom>
          <a:noFill/>
          <a:extLst>
            <a:ext uri="{909E8E84-426E-40DD-AFC4-6F175D3DCCD1}">
              <a14:hiddenFill xmlns:a14="http://schemas.microsoft.com/office/drawing/2010/main">
                <a:solidFill>
                  <a:srgbClr val="FFFFFF"/>
                </a:solidFill>
              </a14:hiddenFill>
            </a:ext>
          </a:extLst>
        </p:spPr>
      </p:pic>
      <p:grpSp>
        <p:nvGrpSpPr>
          <p:cNvPr id="356" name="Container">
            <a:extLst>
              <a:ext uri="{FF2B5EF4-FFF2-40B4-BE49-F238E27FC236}">
                <a16:creationId xmlns:a16="http://schemas.microsoft.com/office/drawing/2014/main" id="{46D1585E-1066-4499-8393-1E9A6DF29308}"/>
              </a:ext>
            </a:extLst>
          </p:cNvPr>
          <p:cNvGrpSpPr/>
          <p:nvPr/>
        </p:nvGrpSpPr>
        <p:grpSpPr>
          <a:xfrm>
            <a:off x="4717669" y="4011976"/>
            <a:ext cx="275193" cy="183947"/>
            <a:chOff x="-2998296" y="4774637"/>
            <a:chExt cx="2042042" cy="1364963"/>
          </a:xfrm>
        </p:grpSpPr>
        <p:sp>
          <p:nvSpPr>
            <p:cNvPr id="357" name="Freeform: Shape 356">
              <a:extLst>
                <a:ext uri="{FF2B5EF4-FFF2-40B4-BE49-F238E27FC236}">
                  <a16:creationId xmlns:a16="http://schemas.microsoft.com/office/drawing/2014/main" id="{058F14C4-5807-4813-BCFE-343BC8BB354B}"/>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07FDF5-7C3A-475F-884C-E924655827E9}"/>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F65983BE-D91E-41A4-9588-A58F63BEB476}"/>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0A4D2426-1119-4656-9BA7-66B6B2D9AD46}"/>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770BE6E5-9FBE-4F4F-B783-9836DE5712A8}"/>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9D9B6520-966B-4802-BAA8-6281592B0D32}"/>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A9DF9C29-6373-4BC0-9880-EBBB08E9B0C9}"/>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E6ADAE44-BFC7-4F3D-A7CB-051029BB0CF6}"/>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A0F6C998-B13B-4299-8E00-E40013D663FA}"/>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82" name="ACRTasks">
            <a:extLst>
              <a:ext uri="{FF2B5EF4-FFF2-40B4-BE49-F238E27FC236}">
                <a16:creationId xmlns:a16="http://schemas.microsoft.com/office/drawing/2014/main" id="{2E66AD0A-5D5B-429C-B8CF-236D07AE98A8}"/>
              </a:ext>
            </a:extLst>
          </p:cNvPr>
          <p:cNvGrpSpPr/>
          <p:nvPr/>
        </p:nvGrpSpPr>
        <p:grpSpPr>
          <a:xfrm>
            <a:off x="4567240" y="3717646"/>
            <a:ext cx="529889" cy="857844"/>
            <a:chOff x="4567240" y="3717646"/>
            <a:chExt cx="529889" cy="857844"/>
          </a:xfrm>
        </p:grpSpPr>
        <p:sp>
          <p:nvSpPr>
            <p:cNvPr id="472" name="Rectangle 471">
              <a:extLst>
                <a:ext uri="{FF2B5EF4-FFF2-40B4-BE49-F238E27FC236}">
                  <a16:creationId xmlns:a16="http://schemas.microsoft.com/office/drawing/2014/main" id="{F0A3F93C-E9AC-4992-AAE3-4E9EE076F99F}"/>
                </a:ext>
              </a:extLst>
            </p:cNvPr>
            <p:cNvSpPr/>
            <p:nvPr/>
          </p:nvSpPr>
          <p:spPr>
            <a:xfrm>
              <a:off x="4567240" y="4175380"/>
              <a:ext cx="529889" cy="400110"/>
            </a:xfrm>
            <a:prstGeom prst="rect">
              <a:avLst/>
            </a:prstGeom>
          </p:spPr>
          <p:txBody>
            <a:bodyPr wrap="square">
              <a:spAutoFit/>
            </a:bodyPr>
            <a:lstStyle/>
            <a:p>
              <a:pPr algn="ctr" defTabSz="895848">
                <a:defRPr/>
              </a:pPr>
              <a:r>
                <a:rPr lang="en-US" sz="1000" kern="0" dirty="0">
                  <a:solidFill>
                    <a:srgbClr val="FFFFFF"/>
                  </a:solidFill>
                  <a:latin typeface="Calibri" panose="020F0502020204030204"/>
                  <a:ea typeface="Segoe UI" panose="020B0502040204020203" pitchFamily="34" charset="0"/>
                  <a:cs typeface="Segoe UI" panose="020B0502040204020203" pitchFamily="34" charset="0"/>
                </a:rPr>
                <a:t>ACR</a:t>
              </a:r>
              <a:br>
                <a:rPr lang="en-US" sz="1000" kern="0" dirty="0">
                  <a:solidFill>
                    <a:srgbClr val="FFFFFF"/>
                  </a:solidFill>
                  <a:latin typeface="Calibri" panose="020F0502020204030204"/>
                  <a:ea typeface="Segoe UI" panose="020B0502040204020203" pitchFamily="34" charset="0"/>
                  <a:cs typeface="Segoe UI" panose="020B0502040204020203" pitchFamily="34" charset="0"/>
                </a:rPr>
              </a:br>
              <a:r>
                <a:rPr lang="en-US" sz="1000" kern="0" dirty="0">
                  <a:solidFill>
                    <a:srgbClr val="FFFFFF"/>
                  </a:solidFill>
                  <a:latin typeface="Calibri" panose="020F0502020204030204"/>
                  <a:ea typeface="Segoe UI" panose="020B0502040204020203" pitchFamily="34" charset="0"/>
                  <a:cs typeface="Segoe UI" panose="020B0502040204020203" pitchFamily="34" charset="0"/>
                </a:rPr>
                <a:t>Tasks</a:t>
              </a:r>
            </a:p>
          </p:txBody>
        </p:sp>
        <p:pic>
          <p:nvPicPr>
            <p:cNvPr id="100" name="ACR Task">
              <a:extLst>
                <a:ext uri="{FF2B5EF4-FFF2-40B4-BE49-F238E27FC236}">
                  <a16:creationId xmlns:a16="http://schemas.microsoft.com/office/drawing/2014/main" id="{BE8D4BE8-6D3E-4E92-8C04-26435204DB4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04868" y="3717646"/>
              <a:ext cx="456610" cy="497937"/>
            </a:xfrm>
            <a:prstGeom prst="rect">
              <a:avLst/>
            </a:prstGeom>
          </p:spPr>
        </p:pic>
      </p:grpSp>
      <p:grpSp>
        <p:nvGrpSpPr>
          <p:cNvPr id="291" name="VNet">
            <a:extLst>
              <a:ext uri="{FF2B5EF4-FFF2-40B4-BE49-F238E27FC236}">
                <a16:creationId xmlns:a16="http://schemas.microsoft.com/office/drawing/2014/main" id="{0CD4F19E-8FB0-405B-A453-453C16D38AC6}"/>
              </a:ext>
            </a:extLst>
          </p:cNvPr>
          <p:cNvGrpSpPr/>
          <p:nvPr/>
        </p:nvGrpSpPr>
        <p:grpSpPr>
          <a:xfrm>
            <a:off x="7625189" y="88731"/>
            <a:ext cx="476984" cy="273496"/>
            <a:chOff x="7206054" y="2552301"/>
            <a:chExt cx="476984" cy="273496"/>
          </a:xfrm>
          <a:solidFill>
            <a:srgbClr val="0F78D4"/>
          </a:solidFill>
        </p:grpSpPr>
        <p:sp>
          <p:nvSpPr>
            <p:cNvPr id="293" name="Freeform: Shape 292">
              <a:extLst>
                <a:ext uri="{FF2B5EF4-FFF2-40B4-BE49-F238E27FC236}">
                  <a16:creationId xmlns:a16="http://schemas.microsoft.com/office/drawing/2014/main" id="{1A93B2F9-E878-4BC5-A8FE-189949690238}"/>
                </a:ext>
              </a:extLst>
            </p:cNvPr>
            <p:cNvSpPr/>
            <p:nvPr/>
          </p:nvSpPr>
          <p:spPr>
            <a:xfrm>
              <a:off x="7532415" y="2552301"/>
              <a:ext cx="150623" cy="273496"/>
            </a:xfrm>
            <a:custGeom>
              <a:avLst/>
              <a:gdLst>
                <a:gd name="connsiteX0" fmla="*/ 147399 w 150623"/>
                <a:gd name="connsiteY0" fmla="*/ 143589 h 273496"/>
                <a:gd name="connsiteX1" fmla="*/ 147399 w 150623"/>
                <a:gd name="connsiteY1" fmla="*/ 126444 h 273496"/>
                <a:gd name="connsiteX2" fmla="*/ 124539 w 150623"/>
                <a:gd name="connsiteY2" fmla="*/ 103584 h 273496"/>
                <a:gd name="connsiteX3" fmla="*/ 21669 w 150623"/>
                <a:gd name="connsiteY3" fmla="*/ 3572 h 273496"/>
                <a:gd name="connsiteX4" fmla="*/ 5477 w 150623"/>
                <a:gd name="connsiteY4" fmla="*/ 3572 h 273496"/>
                <a:gd name="connsiteX5" fmla="*/ 5477 w 150623"/>
                <a:gd name="connsiteY5" fmla="*/ 3572 h 273496"/>
                <a:gd name="connsiteX6" fmla="*/ 5477 w 150623"/>
                <a:gd name="connsiteY6" fmla="*/ 20717 h 273496"/>
                <a:gd name="connsiteX7" fmla="*/ 113109 w 150623"/>
                <a:gd name="connsiteY7" fmla="*/ 126444 h 273496"/>
                <a:gd name="connsiteX8" fmla="*/ 113109 w 150623"/>
                <a:gd name="connsiteY8" fmla="*/ 143589 h 273496"/>
                <a:gd name="connsiteX9" fmla="*/ 3572 w 150623"/>
                <a:gd name="connsiteY9" fmla="*/ 253127 h 273496"/>
                <a:gd name="connsiteX10" fmla="*/ 3572 w 150623"/>
                <a:gd name="connsiteY10" fmla="*/ 270272 h 273496"/>
                <a:gd name="connsiteX11" fmla="*/ 3572 w 150623"/>
                <a:gd name="connsiteY11" fmla="*/ 270272 h 273496"/>
                <a:gd name="connsiteX12" fmla="*/ 19764 w 150623"/>
                <a:gd name="connsiteY12" fmla="*/ 270272 h 273496"/>
                <a:gd name="connsiteX13" fmla="*/ 121682 w 150623"/>
                <a:gd name="connsiteY13" fmla="*/ 169307 h 273496"/>
                <a:gd name="connsiteX14" fmla="*/ 122634 w 150623"/>
                <a:gd name="connsiteY14" fmla="*/ 168354 h 273496"/>
                <a:gd name="connsiteX15" fmla="*/ 147399 w 150623"/>
                <a:gd name="connsiteY15" fmla="*/ 143589 h 27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623" h="273496">
                  <a:moveTo>
                    <a:pt x="147399" y="143589"/>
                  </a:moveTo>
                  <a:cubicBezTo>
                    <a:pt x="152162" y="138827"/>
                    <a:pt x="151209" y="131207"/>
                    <a:pt x="147399" y="126444"/>
                  </a:cubicBezTo>
                  <a:lnTo>
                    <a:pt x="124539" y="103584"/>
                  </a:lnTo>
                  <a:lnTo>
                    <a:pt x="21669" y="3572"/>
                  </a:lnTo>
                  <a:cubicBezTo>
                    <a:pt x="16907" y="-1191"/>
                    <a:pt x="10239" y="-1191"/>
                    <a:pt x="5477" y="3572"/>
                  </a:cubicBezTo>
                  <a:lnTo>
                    <a:pt x="5477" y="3572"/>
                  </a:lnTo>
                  <a:cubicBezTo>
                    <a:pt x="714" y="8334"/>
                    <a:pt x="-238" y="15954"/>
                    <a:pt x="5477" y="20717"/>
                  </a:cubicBezTo>
                  <a:lnTo>
                    <a:pt x="113109" y="126444"/>
                  </a:lnTo>
                  <a:cubicBezTo>
                    <a:pt x="117872" y="131207"/>
                    <a:pt x="117872" y="138827"/>
                    <a:pt x="113109" y="143589"/>
                  </a:cubicBezTo>
                  <a:lnTo>
                    <a:pt x="3572" y="253127"/>
                  </a:lnTo>
                  <a:cubicBezTo>
                    <a:pt x="-1191" y="257889"/>
                    <a:pt x="-1191" y="265509"/>
                    <a:pt x="3572" y="270272"/>
                  </a:cubicBezTo>
                  <a:lnTo>
                    <a:pt x="3572" y="270272"/>
                  </a:lnTo>
                  <a:cubicBezTo>
                    <a:pt x="8334" y="275034"/>
                    <a:pt x="15954" y="274082"/>
                    <a:pt x="19764" y="270272"/>
                  </a:cubicBezTo>
                  <a:lnTo>
                    <a:pt x="121682" y="169307"/>
                  </a:lnTo>
                  <a:cubicBezTo>
                    <a:pt x="121682" y="169307"/>
                    <a:pt x="121682" y="169307"/>
                    <a:pt x="122634" y="168354"/>
                  </a:cubicBezTo>
                  <a:lnTo>
                    <a:pt x="147399" y="143589"/>
                  </a:ln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FED891FF-5A09-4CBB-977F-502D927692AA}"/>
                </a:ext>
              </a:extLst>
            </p:cNvPr>
            <p:cNvSpPr/>
            <p:nvPr/>
          </p:nvSpPr>
          <p:spPr>
            <a:xfrm>
              <a:off x="7206054" y="2552301"/>
              <a:ext cx="150623" cy="273496"/>
            </a:xfrm>
            <a:custGeom>
              <a:avLst/>
              <a:gdLst>
                <a:gd name="connsiteX0" fmla="*/ 3225 w 150623"/>
                <a:gd name="connsiteY0" fmla="*/ 143589 h 273496"/>
                <a:gd name="connsiteX1" fmla="*/ 3225 w 150623"/>
                <a:gd name="connsiteY1" fmla="*/ 126444 h 273496"/>
                <a:gd name="connsiteX2" fmla="*/ 26085 w 150623"/>
                <a:gd name="connsiteY2" fmla="*/ 103584 h 273496"/>
                <a:gd name="connsiteX3" fmla="*/ 128955 w 150623"/>
                <a:gd name="connsiteY3" fmla="*/ 3572 h 273496"/>
                <a:gd name="connsiteX4" fmla="*/ 145147 w 150623"/>
                <a:gd name="connsiteY4" fmla="*/ 3572 h 273496"/>
                <a:gd name="connsiteX5" fmla="*/ 145147 w 150623"/>
                <a:gd name="connsiteY5" fmla="*/ 3572 h 273496"/>
                <a:gd name="connsiteX6" fmla="*/ 145147 w 150623"/>
                <a:gd name="connsiteY6" fmla="*/ 20717 h 273496"/>
                <a:gd name="connsiteX7" fmla="*/ 39420 w 150623"/>
                <a:gd name="connsiteY7" fmla="*/ 126444 h 273496"/>
                <a:gd name="connsiteX8" fmla="*/ 39420 w 150623"/>
                <a:gd name="connsiteY8" fmla="*/ 143589 h 273496"/>
                <a:gd name="connsiteX9" fmla="*/ 147052 w 150623"/>
                <a:gd name="connsiteY9" fmla="*/ 253127 h 273496"/>
                <a:gd name="connsiteX10" fmla="*/ 147052 w 150623"/>
                <a:gd name="connsiteY10" fmla="*/ 270272 h 273496"/>
                <a:gd name="connsiteX11" fmla="*/ 147052 w 150623"/>
                <a:gd name="connsiteY11" fmla="*/ 270272 h 273496"/>
                <a:gd name="connsiteX12" fmla="*/ 130860 w 150623"/>
                <a:gd name="connsiteY12" fmla="*/ 270272 h 273496"/>
                <a:gd name="connsiteX13" fmla="*/ 27037 w 150623"/>
                <a:gd name="connsiteY13" fmla="*/ 170259 h 273496"/>
                <a:gd name="connsiteX14" fmla="*/ 26085 w 150623"/>
                <a:gd name="connsiteY14" fmla="*/ 169307 h 273496"/>
                <a:gd name="connsiteX15" fmla="*/ 3225 w 150623"/>
                <a:gd name="connsiteY15" fmla="*/ 143589 h 27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623" h="273496">
                  <a:moveTo>
                    <a:pt x="3225" y="143589"/>
                  </a:moveTo>
                  <a:cubicBezTo>
                    <a:pt x="-1538" y="138827"/>
                    <a:pt x="-585" y="131207"/>
                    <a:pt x="3225" y="126444"/>
                  </a:cubicBezTo>
                  <a:lnTo>
                    <a:pt x="26085" y="103584"/>
                  </a:lnTo>
                  <a:lnTo>
                    <a:pt x="128955" y="3572"/>
                  </a:lnTo>
                  <a:cubicBezTo>
                    <a:pt x="133717" y="-1191"/>
                    <a:pt x="140385" y="-1191"/>
                    <a:pt x="145147" y="3572"/>
                  </a:cubicBezTo>
                  <a:lnTo>
                    <a:pt x="145147" y="3572"/>
                  </a:lnTo>
                  <a:cubicBezTo>
                    <a:pt x="149910" y="8334"/>
                    <a:pt x="150862" y="15954"/>
                    <a:pt x="145147" y="20717"/>
                  </a:cubicBezTo>
                  <a:lnTo>
                    <a:pt x="39420" y="126444"/>
                  </a:lnTo>
                  <a:cubicBezTo>
                    <a:pt x="34657" y="131207"/>
                    <a:pt x="34657" y="138827"/>
                    <a:pt x="39420" y="143589"/>
                  </a:cubicBezTo>
                  <a:lnTo>
                    <a:pt x="147052" y="253127"/>
                  </a:lnTo>
                  <a:cubicBezTo>
                    <a:pt x="151815" y="257889"/>
                    <a:pt x="151815" y="265509"/>
                    <a:pt x="147052" y="270272"/>
                  </a:cubicBezTo>
                  <a:lnTo>
                    <a:pt x="147052" y="270272"/>
                  </a:lnTo>
                  <a:cubicBezTo>
                    <a:pt x="142290" y="275034"/>
                    <a:pt x="134670" y="274082"/>
                    <a:pt x="130860" y="270272"/>
                  </a:cubicBezTo>
                  <a:lnTo>
                    <a:pt x="27037" y="170259"/>
                  </a:lnTo>
                  <a:cubicBezTo>
                    <a:pt x="27037" y="170259"/>
                    <a:pt x="27037" y="170259"/>
                    <a:pt x="26085" y="169307"/>
                  </a:cubicBezTo>
                  <a:lnTo>
                    <a:pt x="3225" y="143589"/>
                  </a:ln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F9E610A-231D-47C3-A4A2-2F3452C8F23F}"/>
                </a:ext>
              </a:extLst>
            </p:cNvPr>
            <p:cNvSpPr/>
            <p:nvPr/>
          </p:nvSpPr>
          <p:spPr>
            <a:xfrm>
              <a:off x="7510269" y="2655885"/>
              <a:ext cx="62864" cy="62865"/>
            </a:xfrm>
            <a:custGeom>
              <a:avLst/>
              <a:gdLst>
                <a:gd name="connsiteX0" fmla="*/ 62865 w 62864"/>
                <a:gd name="connsiteY0" fmla="*/ 31432 h 62865"/>
                <a:gd name="connsiteX1" fmla="*/ 31433 w 62864"/>
                <a:gd name="connsiteY1" fmla="*/ 62865 h 62865"/>
                <a:gd name="connsiteX2" fmla="*/ 0 w 62864"/>
                <a:gd name="connsiteY2" fmla="*/ 31432 h 62865"/>
                <a:gd name="connsiteX3" fmla="*/ 31433 w 62864"/>
                <a:gd name="connsiteY3" fmla="*/ 0 h 62865"/>
                <a:gd name="connsiteX4" fmla="*/ 62865 w 62864"/>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4"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9720AAEC-B5A7-4BF3-A4E7-BAC7168E6BDD}"/>
                </a:ext>
              </a:extLst>
            </p:cNvPr>
            <p:cNvSpPr/>
            <p:nvPr/>
          </p:nvSpPr>
          <p:spPr>
            <a:xfrm>
              <a:off x="7412162" y="2655885"/>
              <a:ext cx="62865" cy="62865"/>
            </a:xfrm>
            <a:custGeom>
              <a:avLst/>
              <a:gdLst>
                <a:gd name="connsiteX0" fmla="*/ 62865 w 62865"/>
                <a:gd name="connsiteY0" fmla="*/ 31432 h 62865"/>
                <a:gd name="connsiteX1" fmla="*/ 31433 w 62865"/>
                <a:gd name="connsiteY1" fmla="*/ 62865 h 62865"/>
                <a:gd name="connsiteX2" fmla="*/ 0 w 62865"/>
                <a:gd name="connsiteY2" fmla="*/ 31432 h 62865"/>
                <a:gd name="connsiteX3" fmla="*/ 31433 w 62865"/>
                <a:gd name="connsiteY3" fmla="*/ 0 h 62865"/>
                <a:gd name="connsiteX4" fmla="*/ 62865 w 62865"/>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E42CB8CF-0314-459B-BB20-62C971648CC9}"/>
                </a:ext>
              </a:extLst>
            </p:cNvPr>
            <p:cNvSpPr/>
            <p:nvPr/>
          </p:nvSpPr>
          <p:spPr>
            <a:xfrm>
              <a:off x="7315959" y="2655885"/>
              <a:ext cx="62865" cy="62865"/>
            </a:xfrm>
            <a:custGeom>
              <a:avLst/>
              <a:gdLst>
                <a:gd name="connsiteX0" fmla="*/ 62865 w 62865"/>
                <a:gd name="connsiteY0" fmla="*/ 31432 h 62865"/>
                <a:gd name="connsiteX1" fmla="*/ 31433 w 62865"/>
                <a:gd name="connsiteY1" fmla="*/ 62865 h 62865"/>
                <a:gd name="connsiteX2" fmla="*/ 0 w 62865"/>
                <a:gd name="connsiteY2" fmla="*/ 31432 h 62865"/>
                <a:gd name="connsiteX3" fmla="*/ 31433 w 62865"/>
                <a:gd name="connsiteY3" fmla="*/ 0 h 62865"/>
                <a:gd name="connsiteX4" fmla="*/ 62865 w 62865"/>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grpFill/>
            <a:ln w="9525" cap="flat">
              <a:noFill/>
              <a:prstDash val="solid"/>
              <a:miter/>
            </a:ln>
          </p:spPr>
          <p:txBody>
            <a:bodyPr rtlCol="0" anchor="ctr"/>
            <a:lstStyle/>
            <a:p>
              <a:endParaRPr lang="en-US"/>
            </a:p>
          </p:txBody>
        </p:sp>
      </p:grpSp>
      <p:sp>
        <p:nvSpPr>
          <p:cNvPr id="290" name="StagProdVNet">
            <a:extLst>
              <a:ext uri="{FF2B5EF4-FFF2-40B4-BE49-F238E27FC236}">
                <a16:creationId xmlns:a16="http://schemas.microsoft.com/office/drawing/2014/main" id="{236B76D6-6094-430B-8BDB-4D89CF74B994}"/>
              </a:ext>
            </a:extLst>
          </p:cNvPr>
          <p:cNvSpPr/>
          <p:nvPr/>
        </p:nvSpPr>
        <p:spPr>
          <a:xfrm>
            <a:off x="4362165" y="202696"/>
            <a:ext cx="7763160" cy="4663850"/>
          </a:xfrm>
          <a:custGeom>
            <a:avLst/>
            <a:gdLst>
              <a:gd name="connsiteX0" fmla="*/ 3840728 w 7763160"/>
              <a:gd name="connsiteY0" fmla="*/ 0 h 4663850"/>
              <a:gd name="connsiteX1" fmla="*/ 5146340 w 7763160"/>
              <a:gd name="connsiteY1" fmla="*/ 0 h 4663850"/>
              <a:gd name="connsiteX2" fmla="*/ 6248341 w 7763160"/>
              <a:gd name="connsiteY2" fmla="*/ 0 h 4663850"/>
              <a:gd name="connsiteX3" fmla="*/ 7763160 w 7763160"/>
              <a:gd name="connsiteY3" fmla="*/ 0 h 4663850"/>
              <a:gd name="connsiteX4" fmla="*/ 7763160 w 7763160"/>
              <a:gd name="connsiteY4" fmla="*/ 943712 h 4663850"/>
              <a:gd name="connsiteX5" fmla="*/ 7763160 w 7763160"/>
              <a:gd name="connsiteY5" fmla="*/ 1199730 h 4663850"/>
              <a:gd name="connsiteX6" fmla="*/ 7763160 w 7763160"/>
              <a:gd name="connsiteY6" fmla="*/ 4663850 h 4663850"/>
              <a:gd name="connsiteX7" fmla="*/ 0 w 7763160"/>
              <a:gd name="connsiteY7" fmla="*/ 4663850 h 4663850"/>
              <a:gd name="connsiteX8" fmla="*/ 0 w 7763160"/>
              <a:gd name="connsiteY8" fmla="*/ 943712 h 4663850"/>
              <a:gd name="connsiteX9" fmla="*/ 2584028 w 7763160"/>
              <a:gd name="connsiteY9" fmla="*/ 943712 h 4663850"/>
              <a:gd name="connsiteX10" fmla="*/ 3840728 w 7763160"/>
              <a:gd name="connsiteY10" fmla="*/ 943712 h 466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63160" h="4663850">
                <a:moveTo>
                  <a:pt x="3840728" y="0"/>
                </a:moveTo>
                <a:lnTo>
                  <a:pt x="5146340" y="0"/>
                </a:lnTo>
                <a:lnTo>
                  <a:pt x="6248341" y="0"/>
                </a:lnTo>
                <a:lnTo>
                  <a:pt x="7763160" y="0"/>
                </a:lnTo>
                <a:lnTo>
                  <a:pt x="7763160" y="943712"/>
                </a:lnTo>
                <a:lnTo>
                  <a:pt x="7763160" y="1199730"/>
                </a:lnTo>
                <a:lnTo>
                  <a:pt x="7763160" y="4663850"/>
                </a:lnTo>
                <a:lnTo>
                  <a:pt x="0" y="4663850"/>
                </a:lnTo>
                <a:lnTo>
                  <a:pt x="0" y="943712"/>
                </a:lnTo>
                <a:lnTo>
                  <a:pt x="2584028" y="943712"/>
                </a:lnTo>
                <a:lnTo>
                  <a:pt x="3840728" y="943712"/>
                </a:lnTo>
                <a:close/>
              </a:path>
            </a:pathLst>
          </a:custGeom>
          <a:noFill/>
          <a:ln w="76200">
            <a:solidFill>
              <a:srgbClr val="C00000"/>
            </a:solidFill>
            <a:prstDash val="solid"/>
            <a:extLst>
              <a:ext uri="{C807C97D-BFC1-408E-A445-0C87EB9F89A2}">
                <ask:lineSketchStyleProps xmlns:ask="http://schemas.microsoft.com/office/drawing/2018/sketchyshapes" sd="3370613572">
                  <ask:type>
                    <ask:lineSketchFreehand/>
                  </ask:type>
                </ask:lineSketchStyleProps>
              </a:ext>
            </a:extLst>
          </a:ln>
          <a:effectLst>
            <a:glow rad="50800">
              <a:srgbClr val="C00000">
                <a:alpha val="41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9" name="ACR-Import">
            <a:extLst>
              <a:ext uri="{FF2B5EF4-FFF2-40B4-BE49-F238E27FC236}">
                <a16:creationId xmlns:a16="http://schemas.microsoft.com/office/drawing/2014/main" id="{405CD5E6-B2CF-45F4-98DD-77D0E003A39B}"/>
              </a:ext>
            </a:extLst>
          </p:cNvPr>
          <p:cNvCxnSpPr>
            <a:cxnSpLocks/>
          </p:cNvCxnSpPr>
          <p:nvPr/>
        </p:nvCxnSpPr>
        <p:spPr>
          <a:xfrm flipH="1" flipV="1">
            <a:off x="6030479" y="4541376"/>
            <a:ext cx="9253" cy="1107990"/>
          </a:xfrm>
          <a:prstGeom prst="straightConnector1">
            <a:avLst/>
          </a:prstGeom>
          <a:noFill/>
          <a:ln w="76200" cap="flat" cmpd="sng" algn="ctr">
            <a:solidFill>
              <a:srgbClr val="89CBFF">
                <a:alpha val="50196"/>
              </a:srgbClr>
            </a:solidFill>
            <a:prstDash val="solid"/>
            <a:miter lim="800000"/>
            <a:headEnd type="none"/>
            <a:tailEnd type="triangle" w="med" len="lg"/>
          </a:ln>
          <a:effectLst/>
        </p:spPr>
      </p:cxnSp>
      <p:grpSp>
        <p:nvGrpSpPr>
          <p:cNvPr id="236" name="ACR-FWRule">
            <a:extLst>
              <a:ext uri="{FF2B5EF4-FFF2-40B4-BE49-F238E27FC236}">
                <a16:creationId xmlns:a16="http://schemas.microsoft.com/office/drawing/2014/main" id="{306BCDDC-F158-4C4A-BDE5-69B825AEB392}"/>
              </a:ext>
            </a:extLst>
          </p:cNvPr>
          <p:cNvGrpSpPr/>
          <p:nvPr/>
        </p:nvGrpSpPr>
        <p:grpSpPr>
          <a:xfrm rot="16200000">
            <a:off x="5926299" y="4721337"/>
            <a:ext cx="181297" cy="379937"/>
            <a:chOff x="6705600" y="4772085"/>
            <a:chExt cx="381001" cy="798448"/>
          </a:xfrm>
        </p:grpSpPr>
        <p:sp>
          <p:nvSpPr>
            <p:cNvPr id="237" name="Freeform: Shape 236">
              <a:extLst>
                <a:ext uri="{FF2B5EF4-FFF2-40B4-BE49-F238E27FC236}">
                  <a16:creationId xmlns:a16="http://schemas.microsoft.com/office/drawing/2014/main" id="{54056E25-F80A-4807-81A9-D20F3E6ED48A}"/>
                </a:ext>
              </a:extLst>
            </p:cNvPr>
            <p:cNvSpPr/>
            <p:nvPr/>
          </p:nvSpPr>
          <p:spPr>
            <a:xfrm>
              <a:off x="6781801" y="4772086"/>
              <a:ext cx="304800" cy="798447"/>
            </a:xfrm>
            <a:custGeom>
              <a:avLst/>
              <a:gdLst>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7678 w 248207"/>
                <a:gd name="connsiteY5" fmla="*/ 59743 h 535668"/>
                <a:gd name="connsiteX6" fmla="*/ 12943 w 248207"/>
                <a:gd name="connsiteY6" fmla="*/ 80392 h 535668"/>
                <a:gd name="connsiteX7" fmla="*/ 870 w 248207"/>
                <a:gd name="connsiteY7" fmla="*/ 268969 h 535668"/>
                <a:gd name="connsiteX8" fmla="*/ 4109 w 248207"/>
                <a:gd name="connsiteY8" fmla="*/ 372771 h 535668"/>
                <a:gd name="connsiteX9" fmla="*/ 10966 w 248207"/>
                <a:gd name="connsiteY9" fmla="*/ 438573 h 535668"/>
                <a:gd name="connsiteX10" fmla="*/ 3504 w 248207"/>
                <a:gd name="connsiteY10" fmla="*/ 372087 h 535668"/>
                <a:gd name="connsiteX11" fmla="*/ 0 w 248207"/>
                <a:gd name="connsiteY11" fmla="*/ 267834 h 535668"/>
                <a:gd name="connsiteX12" fmla="*/ 13059 w 248207"/>
                <a:gd name="connsiteY12" fmla="*/ 78447 h 535668"/>
                <a:gd name="connsiteX13" fmla="*/ 26999 w 248207"/>
                <a:gd name="connsiteY13" fmla="*/ 21990 h 535668"/>
                <a:gd name="connsiteX14" fmla="*/ 17678 w 248207"/>
                <a:gd name="connsiteY14" fmla="*/ 59743 h 535668"/>
                <a:gd name="connsiteX15" fmla="*/ 26049 w 248207"/>
                <a:gd name="connsiteY15" fmla="*/ 23231 h 535668"/>
                <a:gd name="connsiteX16" fmla="*/ 34087 w 248207"/>
                <a:gd name="connsiteY16" fmla="*/ 12734 h 535668"/>
                <a:gd name="connsiteX17" fmla="*/ 26999 w 248207"/>
                <a:gd name="connsiteY17" fmla="*/ 21990 h 535668"/>
                <a:gd name="connsiteX18" fmla="*/ 27232 w 248207"/>
                <a:gd name="connsiteY18" fmla="*/ 21048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2101 w 248207"/>
                <a:gd name="connsiteY26" fmla="*/ 2269 h 535668"/>
                <a:gd name="connsiteX27" fmla="*/ 42716 w 248207"/>
                <a:gd name="connsiteY27" fmla="*/ 2269 h 535668"/>
                <a:gd name="connsiteX28" fmla="*/ 34087 w 248207"/>
                <a:gd name="connsiteY28" fmla="*/ 12734 h 535668"/>
                <a:gd name="connsiteX29" fmla="*/ 44587 w 248207"/>
                <a:gd name="connsiteY29" fmla="*/ 0 h 535668"/>
                <a:gd name="connsiteX30" fmla="*/ 46458 w 248207"/>
                <a:gd name="connsiteY30" fmla="*/ 2269 h 535668"/>
                <a:gd name="connsiteX31" fmla="*/ 42716 w 248207"/>
                <a:gd name="connsiteY31" fmla="*/ 2269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34087 w 248207"/>
                <a:gd name="connsiteY19" fmla="*/ 12734 h 535668"/>
                <a:gd name="connsiteX20" fmla="*/ 26999 w 248207"/>
                <a:gd name="connsiteY20" fmla="*/ 21990 h 535668"/>
                <a:gd name="connsiteX21" fmla="*/ 34087 w 248207"/>
                <a:gd name="connsiteY21" fmla="*/ 12734 h 535668"/>
                <a:gd name="connsiteX22" fmla="*/ 46458 w 248207"/>
                <a:gd name="connsiteY22" fmla="*/ 2269 h 535668"/>
                <a:gd name="connsiteX23" fmla="*/ 206976 w 248207"/>
                <a:gd name="connsiteY23" fmla="*/ 2269 h 535668"/>
                <a:gd name="connsiteX24" fmla="*/ 248207 w 248207"/>
                <a:gd name="connsiteY24" fmla="*/ 268969 h 535668"/>
                <a:gd name="connsiteX25" fmla="*/ 206976 w 248207"/>
                <a:gd name="connsiteY25" fmla="*/ 535668 h 535668"/>
                <a:gd name="connsiteX26" fmla="*/ 44587 w 248207"/>
                <a:gd name="connsiteY26" fmla="*/ 535668 h 535668"/>
                <a:gd name="connsiteX27" fmla="*/ 89174 w 248207"/>
                <a:gd name="connsiteY27" fmla="*/ 267834 h 535668"/>
                <a:gd name="connsiteX28" fmla="*/ 61943 w 248207"/>
                <a:gd name="connsiteY28" fmla="*/ 21048 h 535668"/>
                <a:gd name="connsiteX29" fmla="*/ 46458 w 248207"/>
                <a:gd name="connsiteY29" fmla="*/ 2269 h 535668"/>
                <a:gd name="connsiteX30" fmla="*/ 42101 w 248207"/>
                <a:gd name="connsiteY30" fmla="*/ 2269 h 535668"/>
                <a:gd name="connsiteX31" fmla="*/ 42716 w 248207"/>
                <a:gd name="connsiteY31" fmla="*/ 2269 h 535668"/>
                <a:gd name="connsiteX32" fmla="*/ 34087 w 248207"/>
                <a:gd name="connsiteY32" fmla="*/ 12734 h 535668"/>
                <a:gd name="connsiteX33" fmla="*/ 42101 w 248207"/>
                <a:gd name="connsiteY33" fmla="*/ 2269 h 535668"/>
                <a:gd name="connsiteX34" fmla="*/ 44587 w 248207"/>
                <a:gd name="connsiteY34" fmla="*/ 0 h 535668"/>
                <a:gd name="connsiteX35" fmla="*/ 46458 w 248207"/>
                <a:gd name="connsiteY35" fmla="*/ 2269 h 535668"/>
                <a:gd name="connsiteX36" fmla="*/ 42716 w 248207"/>
                <a:gd name="connsiteY36" fmla="*/ 2269 h 535668"/>
                <a:gd name="connsiteX37" fmla="*/ 44587 w 248207"/>
                <a:gd name="connsiteY37"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6458 w 248207"/>
                <a:gd name="connsiteY26" fmla="*/ 2269 h 535668"/>
                <a:gd name="connsiteX27" fmla="*/ 42101 w 248207"/>
                <a:gd name="connsiteY27" fmla="*/ 2269 h 535668"/>
                <a:gd name="connsiteX28" fmla="*/ 42716 w 248207"/>
                <a:gd name="connsiteY28" fmla="*/ 2269 h 535668"/>
                <a:gd name="connsiteX29" fmla="*/ 34087 w 248207"/>
                <a:gd name="connsiteY29" fmla="*/ 12734 h 535668"/>
                <a:gd name="connsiteX30" fmla="*/ 42101 w 248207"/>
                <a:gd name="connsiteY30" fmla="*/ 2269 h 535668"/>
                <a:gd name="connsiteX31" fmla="*/ 44587 w 248207"/>
                <a:gd name="connsiteY31" fmla="*/ 0 h 535668"/>
                <a:gd name="connsiteX32" fmla="*/ 46458 w 248207"/>
                <a:gd name="connsiteY32" fmla="*/ 2269 h 535668"/>
                <a:gd name="connsiteX33" fmla="*/ 42716 w 248207"/>
                <a:gd name="connsiteY33" fmla="*/ 2269 h 535668"/>
                <a:gd name="connsiteX34" fmla="*/ 44587 w 248207"/>
                <a:gd name="connsiteY34"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049 w 248207"/>
                <a:gd name="connsiteY15" fmla="*/ 23231 h 535668"/>
                <a:gd name="connsiteX16" fmla="*/ 17678 w 248207"/>
                <a:gd name="connsiteY16" fmla="*/ 59743 h 535668"/>
                <a:gd name="connsiteX17" fmla="*/ 26049 w 248207"/>
                <a:gd name="connsiteY17" fmla="*/ 23231 h 535668"/>
                <a:gd name="connsiteX18" fmla="*/ 46458 w 248207"/>
                <a:gd name="connsiteY18" fmla="*/ 2269 h 535668"/>
                <a:gd name="connsiteX19" fmla="*/ 206976 w 248207"/>
                <a:gd name="connsiteY19" fmla="*/ 2269 h 535668"/>
                <a:gd name="connsiteX20" fmla="*/ 248207 w 248207"/>
                <a:gd name="connsiteY20" fmla="*/ 268969 h 535668"/>
                <a:gd name="connsiteX21" fmla="*/ 206976 w 248207"/>
                <a:gd name="connsiteY21" fmla="*/ 535668 h 535668"/>
                <a:gd name="connsiteX22" fmla="*/ 44587 w 248207"/>
                <a:gd name="connsiteY22" fmla="*/ 535668 h 535668"/>
                <a:gd name="connsiteX23" fmla="*/ 89174 w 248207"/>
                <a:gd name="connsiteY23" fmla="*/ 267834 h 535668"/>
                <a:gd name="connsiteX24" fmla="*/ 61943 w 248207"/>
                <a:gd name="connsiteY24" fmla="*/ 21048 h 535668"/>
                <a:gd name="connsiteX25" fmla="*/ 46458 w 248207"/>
                <a:gd name="connsiteY25" fmla="*/ 2269 h 535668"/>
                <a:gd name="connsiteX26" fmla="*/ 42101 w 248207"/>
                <a:gd name="connsiteY26" fmla="*/ 2269 h 535668"/>
                <a:gd name="connsiteX27" fmla="*/ 42716 w 248207"/>
                <a:gd name="connsiteY27" fmla="*/ 2269 h 535668"/>
                <a:gd name="connsiteX28" fmla="*/ 34087 w 248207"/>
                <a:gd name="connsiteY28" fmla="*/ 12734 h 535668"/>
                <a:gd name="connsiteX29" fmla="*/ 42101 w 248207"/>
                <a:gd name="connsiteY29" fmla="*/ 2269 h 535668"/>
                <a:gd name="connsiteX30" fmla="*/ 44587 w 248207"/>
                <a:gd name="connsiteY30" fmla="*/ 0 h 535668"/>
                <a:gd name="connsiteX31" fmla="*/ 46458 w 248207"/>
                <a:gd name="connsiteY31" fmla="*/ 2269 h 535668"/>
                <a:gd name="connsiteX32" fmla="*/ 42716 w 248207"/>
                <a:gd name="connsiteY32" fmla="*/ 2269 h 535668"/>
                <a:gd name="connsiteX33" fmla="*/ 44587 w 248207"/>
                <a:gd name="connsiteY33"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46458 w 248207"/>
                <a:gd name="connsiteY15" fmla="*/ 2269 h 535668"/>
                <a:gd name="connsiteX16" fmla="*/ 206976 w 248207"/>
                <a:gd name="connsiteY16" fmla="*/ 2269 h 535668"/>
                <a:gd name="connsiteX17" fmla="*/ 248207 w 248207"/>
                <a:gd name="connsiteY17" fmla="*/ 268969 h 535668"/>
                <a:gd name="connsiteX18" fmla="*/ 206976 w 248207"/>
                <a:gd name="connsiteY18" fmla="*/ 535668 h 535668"/>
                <a:gd name="connsiteX19" fmla="*/ 44587 w 248207"/>
                <a:gd name="connsiteY19" fmla="*/ 535668 h 535668"/>
                <a:gd name="connsiteX20" fmla="*/ 89174 w 248207"/>
                <a:gd name="connsiteY20" fmla="*/ 267834 h 535668"/>
                <a:gd name="connsiteX21" fmla="*/ 61943 w 248207"/>
                <a:gd name="connsiteY21" fmla="*/ 21048 h 535668"/>
                <a:gd name="connsiteX22" fmla="*/ 46458 w 248207"/>
                <a:gd name="connsiteY22" fmla="*/ 2269 h 535668"/>
                <a:gd name="connsiteX23" fmla="*/ 42101 w 248207"/>
                <a:gd name="connsiteY23" fmla="*/ 2269 h 535668"/>
                <a:gd name="connsiteX24" fmla="*/ 42716 w 248207"/>
                <a:gd name="connsiteY24" fmla="*/ 2269 h 535668"/>
                <a:gd name="connsiteX25" fmla="*/ 34087 w 248207"/>
                <a:gd name="connsiteY25" fmla="*/ 12734 h 535668"/>
                <a:gd name="connsiteX26" fmla="*/ 42101 w 248207"/>
                <a:gd name="connsiteY26" fmla="*/ 2269 h 535668"/>
                <a:gd name="connsiteX27" fmla="*/ 44587 w 248207"/>
                <a:gd name="connsiteY27" fmla="*/ 0 h 535668"/>
                <a:gd name="connsiteX28" fmla="*/ 46458 w 248207"/>
                <a:gd name="connsiteY28" fmla="*/ 2269 h 535668"/>
                <a:gd name="connsiteX29" fmla="*/ 42716 w 248207"/>
                <a:gd name="connsiteY29" fmla="*/ 2269 h 535668"/>
                <a:gd name="connsiteX30" fmla="*/ 44587 w 248207"/>
                <a:gd name="connsiteY30" fmla="*/ 0 h 535668"/>
                <a:gd name="connsiteX0" fmla="*/ 10096 w 247337"/>
                <a:gd name="connsiteY0" fmla="*/ 438573 h 535668"/>
                <a:gd name="connsiteX1" fmla="*/ 12189 w 247337"/>
                <a:gd name="connsiteY1" fmla="*/ 457222 h 535668"/>
                <a:gd name="connsiteX2" fmla="*/ 43717 w 247337"/>
                <a:gd name="connsiteY2" fmla="*/ 535668 h 535668"/>
                <a:gd name="connsiteX3" fmla="*/ 41231 w 247337"/>
                <a:gd name="connsiteY3" fmla="*/ 535668 h 535668"/>
                <a:gd name="connsiteX4" fmla="*/ 12073 w 247337"/>
                <a:gd name="connsiteY4" fmla="*/ 457545 h 535668"/>
                <a:gd name="connsiteX5" fmla="*/ 10096 w 247337"/>
                <a:gd name="connsiteY5" fmla="*/ 438573 h 535668"/>
                <a:gd name="connsiteX6" fmla="*/ 16808 w 247337"/>
                <a:gd name="connsiteY6" fmla="*/ 59743 h 535668"/>
                <a:gd name="connsiteX7" fmla="*/ 12073 w 247337"/>
                <a:gd name="connsiteY7" fmla="*/ 80392 h 535668"/>
                <a:gd name="connsiteX8" fmla="*/ 0 w 247337"/>
                <a:gd name="connsiteY8" fmla="*/ 268969 h 535668"/>
                <a:gd name="connsiteX9" fmla="*/ 3239 w 247337"/>
                <a:gd name="connsiteY9" fmla="*/ 372771 h 535668"/>
                <a:gd name="connsiteX10" fmla="*/ 10096 w 247337"/>
                <a:gd name="connsiteY10" fmla="*/ 438573 h 535668"/>
                <a:gd name="connsiteX11" fmla="*/ 2634 w 247337"/>
                <a:gd name="connsiteY11" fmla="*/ 372087 h 535668"/>
                <a:gd name="connsiteX12" fmla="*/ 12189 w 247337"/>
                <a:gd name="connsiteY12" fmla="*/ 78447 h 535668"/>
                <a:gd name="connsiteX13" fmla="*/ 16808 w 247337"/>
                <a:gd name="connsiteY13" fmla="*/ 59743 h 535668"/>
                <a:gd name="connsiteX14" fmla="*/ 45588 w 247337"/>
                <a:gd name="connsiteY14" fmla="*/ 2269 h 535668"/>
                <a:gd name="connsiteX15" fmla="*/ 206106 w 247337"/>
                <a:gd name="connsiteY15" fmla="*/ 2269 h 535668"/>
                <a:gd name="connsiteX16" fmla="*/ 247337 w 247337"/>
                <a:gd name="connsiteY16" fmla="*/ 268969 h 535668"/>
                <a:gd name="connsiteX17" fmla="*/ 206106 w 247337"/>
                <a:gd name="connsiteY17" fmla="*/ 535668 h 535668"/>
                <a:gd name="connsiteX18" fmla="*/ 43717 w 247337"/>
                <a:gd name="connsiteY18" fmla="*/ 535668 h 535668"/>
                <a:gd name="connsiteX19" fmla="*/ 88304 w 247337"/>
                <a:gd name="connsiteY19" fmla="*/ 267834 h 535668"/>
                <a:gd name="connsiteX20" fmla="*/ 61073 w 247337"/>
                <a:gd name="connsiteY20" fmla="*/ 21048 h 535668"/>
                <a:gd name="connsiteX21" fmla="*/ 45588 w 247337"/>
                <a:gd name="connsiteY21" fmla="*/ 2269 h 535668"/>
                <a:gd name="connsiteX22" fmla="*/ 41231 w 247337"/>
                <a:gd name="connsiteY22" fmla="*/ 2269 h 535668"/>
                <a:gd name="connsiteX23" fmla="*/ 41846 w 247337"/>
                <a:gd name="connsiteY23" fmla="*/ 2269 h 535668"/>
                <a:gd name="connsiteX24" fmla="*/ 33217 w 247337"/>
                <a:gd name="connsiteY24" fmla="*/ 12734 h 535668"/>
                <a:gd name="connsiteX25" fmla="*/ 41231 w 247337"/>
                <a:gd name="connsiteY25" fmla="*/ 2269 h 535668"/>
                <a:gd name="connsiteX26" fmla="*/ 43717 w 247337"/>
                <a:gd name="connsiteY26" fmla="*/ 0 h 535668"/>
                <a:gd name="connsiteX27" fmla="*/ 45588 w 247337"/>
                <a:gd name="connsiteY27" fmla="*/ 2269 h 535668"/>
                <a:gd name="connsiteX28" fmla="*/ 41846 w 247337"/>
                <a:gd name="connsiteY28" fmla="*/ 2269 h 535668"/>
                <a:gd name="connsiteX29" fmla="*/ 43717 w 247337"/>
                <a:gd name="connsiteY29" fmla="*/ 0 h 535668"/>
                <a:gd name="connsiteX0" fmla="*/ 7462 w 244703"/>
                <a:gd name="connsiteY0" fmla="*/ 438573 h 535668"/>
                <a:gd name="connsiteX1" fmla="*/ 9555 w 244703"/>
                <a:gd name="connsiteY1" fmla="*/ 457222 h 535668"/>
                <a:gd name="connsiteX2" fmla="*/ 41083 w 244703"/>
                <a:gd name="connsiteY2" fmla="*/ 535668 h 535668"/>
                <a:gd name="connsiteX3" fmla="*/ 38597 w 244703"/>
                <a:gd name="connsiteY3" fmla="*/ 535668 h 535668"/>
                <a:gd name="connsiteX4" fmla="*/ 9439 w 244703"/>
                <a:gd name="connsiteY4" fmla="*/ 457545 h 535668"/>
                <a:gd name="connsiteX5" fmla="*/ 7462 w 244703"/>
                <a:gd name="connsiteY5" fmla="*/ 438573 h 535668"/>
                <a:gd name="connsiteX6" fmla="*/ 14174 w 244703"/>
                <a:gd name="connsiteY6" fmla="*/ 59743 h 535668"/>
                <a:gd name="connsiteX7" fmla="*/ 9439 w 244703"/>
                <a:gd name="connsiteY7" fmla="*/ 80392 h 535668"/>
                <a:gd name="connsiteX8" fmla="*/ 605 w 244703"/>
                <a:gd name="connsiteY8" fmla="*/ 372771 h 535668"/>
                <a:gd name="connsiteX9" fmla="*/ 7462 w 244703"/>
                <a:gd name="connsiteY9" fmla="*/ 438573 h 535668"/>
                <a:gd name="connsiteX10" fmla="*/ 0 w 244703"/>
                <a:gd name="connsiteY10" fmla="*/ 372087 h 535668"/>
                <a:gd name="connsiteX11" fmla="*/ 9555 w 244703"/>
                <a:gd name="connsiteY11" fmla="*/ 78447 h 535668"/>
                <a:gd name="connsiteX12" fmla="*/ 14174 w 244703"/>
                <a:gd name="connsiteY12" fmla="*/ 59743 h 535668"/>
                <a:gd name="connsiteX13" fmla="*/ 42954 w 244703"/>
                <a:gd name="connsiteY13" fmla="*/ 2269 h 535668"/>
                <a:gd name="connsiteX14" fmla="*/ 203472 w 244703"/>
                <a:gd name="connsiteY14" fmla="*/ 2269 h 535668"/>
                <a:gd name="connsiteX15" fmla="*/ 244703 w 244703"/>
                <a:gd name="connsiteY15" fmla="*/ 268969 h 535668"/>
                <a:gd name="connsiteX16" fmla="*/ 203472 w 244703"/>
                <a:gd name="connsiteY16" fmla="*/ 535668 h 535668"/>
                <a:gd name="connsiteX17" fmla="*/ 41083 w 244703"/>
                <a:gd name="connsiteY17" fmla="*/ 535668 h 535668"/>
                <a:gd name="connsiteX18" fmla="*/ 85670 w 244703"/>
                <a:gd name="connsiteY18" fmla="*/ 267834 h 535668"/>
                <a:gd name="connsiteX19" fmla="*/ 58439 w 244703"/>
                <a:gd name="connsiteY19" fmla="*/ 21048 h 535668"/>
                <a:gd name="connsiteX20" fmla="*/ 42954 w 244703"/>
                <a:gd name="connsiteY20" fmla="*/ 2269 h 535668"/>
                <a:gd name="connsiteX21" fmla="*/ 38597 w 244703"/>
                <a:gd name="connsiteY21" fmla="*/ 2269 h 535668"/>
                <a:gd name="connsiteX22" fmla="*/ 39212 w 244703"/>
                <a:gd name="connsiteY22" fmla="*/ 2269 h 535668"/>
                <a:gd name="connsiteX23" fmla="*/ 30583 w 244703"/>
                <a:gd name="connsiteY23" fmla="*/ 12734 h 535668"/>
                <a:gd name="connsiteX24" fmla="*/ 38597 w 244703"/>
                <a:gd name="connsiteY24" fmla="*/ 2269 h 535668"/>
                <a:gd name="connsiteX25" fmla="*/ 41083 w 244703"/>
                <a:gd name="connsiteY25" fmla="*/ 0 h 535668"/>
                <a:gd name="connsiteX26" fmla="*/ 42954 w 244703"/>
                <a:gd name="connsiteY26" fmla="*/ 2269 h 535668"/>
                <a:gd name="connsiteX27" fmla="*/ 39212 w 244703"/>
                <a:gd name="connsiteY27" fmla="*/ 2269 h 535668"/>
                <a:gd name="connsiteX28" fmla="*/ 41083 w 244703"/>
                <a:gd name="connsiteY28"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13569 w 244098"/>
                <a:gd name="connsiteY6" fmla="*/ 59743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13569 w 244098"/>
                <a:gd name="connsiteY11" fmla="*/ 59743 h 535668"/>
                <a:gd name="connsiteX12" fmla="*/ 42349 w 244098"/>
                <a:gd name="connsiteY12" fmla="*/ 2269 h 535668"/>
                <a:gd name="connsiteX13" fmla="*/ 202867 w 244098"/>
                <a:gd name="connsiteY13" fmla="*/ 2269 h 535668"/>
                <a:gd name="connsiteX14" fmla="*/ 244098 w 244098"/>
                <a:gd name="connsiteY14" fmla="*/ 268969 h 535668"/>
                <a:gd name="connsiteX15" fmla="*/ 202867 w 244098"/>
                <a:gd name="connsiteY15" fmla="*/ 535668 h 535668"/>
                <a:gd name="connsiteX16" fmla="*/ 40478 w 244098"/>
                <a:gd name="connsiteY16" fmla="*/ 535668 h 535668"/>
                <a:gd name="connsiteX17" fmla="*/ 85065 w 244098"/>
                <a:gd name="connsiteY17" fmla="*/ 267834 h 535668"/>
                <a:gd name="connsiteX18" fmla="*/ 57834 w 244098"/>
                <a:gd name="connsiteY18" fmla="*/ 21048 h 535668"/>
                <a:gd name="connsiteX19" fmla="*/ 42349 w 244098"/>
                <a:gd name="connsiteY19" fmla="*/ 2269 h 535668"/>
                <a:gd name="connsiteX20" fmla="*/ 37992 w 244098"/>
                <a:gd name="connsiteY20" fmla="*/ 2269 h 535668"/>
                <a:gd name="connsiteX21" fmla="*/ 38607 w 244098"/>
                <a:gd name="connsiteY21" fmla="*/ 2269 h 535668"/>
                <a:gd name="connsiteX22" fmla="*/ 29978 w 244098"/>
                <a:gd name="connsiteY22" fmla="*/ 12734 h 535668"/>
                <a:gd name="connsiteX23" fmla="*/ 37992 w 244098"/>
                <a:gd name="connsiteY23" fmla="*/ 2269 h 535668"/>
                <a:gd name="connsiteX24" fmla="*/ 40478 w 244098"/>
                <a:gd name="connsiteY24" fmla="*/ 0 h 535668"/>
                <a:gd name="connsiteX25" fmla="*/ 42349 w 244098"/>
                <a:gd name="connsiteY25" fmla="*/ 2269 h 535668"/>
                <a:gd name="connsiteX26" fmla="*/ 38607 w 244098"/>
                <a:gd name="connsiteY26" fmla="*/ 2269 h 535668"/>
                <a:gd name="connsiteX27" fmla="*/ 40478 w 244098"/>
                <a:gd name="connsiteY27"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8950 w 244098"/>
                <a:gd name="connsiteY6" fmla="*/ 78447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42349 w 244098"/>
                <a:gd name="connsiteY11" fmla="*/ 2269 h 535668"/>
                <a:gd name="connsiteX12" fmla="*/ 202867 w 244098"/>
                <a:gd name="connsiteY12" fmla="*/ 2269 h 535668"/>
                <a:gd name="connsiteX13" fmla="*/ 244098 w 244098"/>
                <a:gd name="connsiteY13" fmla="*/ 268969 h 535668"/>
                <a:gd name="connsiteX14" fmla="*/ 202867 w 244098"/>
                <a:gd name="connsiteY14" fmla="*/ 535668 h 535668"/>
                <a:gd name="connsiteX15" fmla="*/ 40478 w 244098"/>
                <a:gd name="connsiteY15" fmla="*/ 535668 h 535668"/>
                <a:gd name="connsiteX16" fmla="*/ 85065 w 244098"/>
                <a:gd name="connsiteY16" fmla="*/ 267834 h 535668"/>
                <a:gd name="connsiteX17" fmla="*/ 57834 w 244098"/>
                <a:gd name="connsiteY17" fmla="*/ 21048 h 535668"/>
                <a:gd name="connsiteX18" fmla="*/ 42349 w 244098"/>
                <a:gd name="connsiteY18" fmla="*/ 2269 h 535668"/>
                <a:gd name="connsiteX19" fmla="*/ 37992 w 244098"/>
                <a:gd name="connsiteY19" fmla="*/ 2269 h 535668"/>
                <a:gd name="connsiteX20" fmla="*/ 38607 w 244098"/>
                <a:gd name="connsiteY20" fmla="*/ 2269 h 535668"/>
                <a:gd name="connsiteX21" fmla="*/ 29978 w 244098"/>
                <a:gd name="connsiteY21" fmla="*/ 12734 h 535668"/>
                <a:gd name="connsiteX22" fmla="*/ 37992 w 244098"/>
                <a:gd name="connsiteY22" fmla="*/ 2269 h 535668"/>
                <a:gd name="connsiteX23" fmla="*/ 40478 w 244098"/>
                <a:gd name="connsiteY23" fmla="*/ 0 h 535668"/>
                <a:gd name="connsiteX24" fmla="*/ 42349 w 244098"/>
                <a:gd name="connsiteY24" fmla="*/ 2269 h 535668"/>
                <a:gd name="connsiteX25" fmla="*/ 38607 w 244098"/>
                <a:gd name="connsiteY25" fmla="*/ 2269 h 535668"/>
                <a:gd name="connsiteX26" fmla="*/ 40478 w 244098"/>
                <a:gd name="connsiteY26"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8834 w 244098"/>
                <a:gd name="connsiteY7" fmla="*/ 80392 h 535668"/>
                <a:gd name="connsiteX8" fmla="*/ 0 w 244098"/>
                <a:gd name="connsiteY8" fmla="*/ 372771 h 535668"/>
                <a:gd name="connsiteX9" fmla="*/ 6857 w 244098"/>
                <a:gd name="connsiteY9" fmla="*/ 438573 h 535668"/>
                <a:gd name="connsiteX10" fmla="*/ 42349 w 244098"/>
                <a:gd name="connsiteY10" fmla="*/ 2269 h 535668"/>
                <a:gd name="connsiteX11" fmla="*/ 202867 w 244098"/>
                <a:gd name="connsiteY11" fmla="*/ 2269 h 535668"/>
                <a:gd name="connsiteX12" fmla="*/ 244098 w 244098"/>
                <a:gd name="connsiteY12" fmla="*/ 268969 h 535668"/>
                <a:gd name="connsiteX13" fmla="*/ 202867 w 244098"/>
                <a:gd name="connsiteY13" fmla="*/ 535668 h 535668"/>
                <a:gd name="connsiteX14" fmla="*/ 40478 w 244098"/>
                <a:gd name="connsiteY14" fmla="*/ 535668 h 535668"/>
                <a:gd name="connsiteX15" fmla="*/ 85065 w 244098"/>
                <a:gd name="connsiteY15" fmla="*/ 267834 h 535668"/>
                <a:gd name="connsiteX16" fmla="*/ 57834 w 244098"/>
                <a:gd name="connsiteY16" fmla="*/ 21048 h 535668"/>
                <a:gd name="connsiteX17" fmla="*/ 42349 w 244098"/>
                <a:gd name="connsiteY17" fmla="*/ 2269 h 535668"/>
                <a:gd name="connsiteX18" fmla="*/ 37992 w 244098"/>
                <a:gd name="connsiteY18" fmla="*/ 2269 h 535668"/>
                <a:gd name="connsiteX19" fmla="*/ 38607 w 244098"/>
                <a:gd name="connsiteY19" fmla="*/ 2269 h 535668"/>
                <a:gd name="connsiteX20" fmla="*/ 29978 w 244098"/>
                <a:gd name="connsiteY20" fmla="*/ 12734 h 535668"/>
                <a:gd name="connsiteX21" fmla="*/ 37992 w 244098"/>
                <a:gd name="connsiteY21" fmla="*/ 2269 h 535668"/>
                <a:gd name="connsiteX22" fmla="*/ 40478 w 244098"/>
                <a:gd name="connsiteY22" fmla="*/ 0 h 535668"/>
                <a:gd name="connsiteX23" fmla="*/ 42349 w 244098"/>
                <a:gd name="connsiteY23" fmla="*/ 2269 h 535668"/>
                <a:gd name="connsiteX24" fmla="*/ 38607 w 244098"/>
                <a:gd name="connsiteY24" fmla="*/ 2269 h 535668"/>
                <a:gd name="connsiteX25" fmla="*/ 40478 w 244098"/>
                <a:gd name="connsiteY25"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29978 w 244098"/>
                <a:gd name="connsiteY19" fmla="*/ 12734 h 535668"/>
                <a:gd name="connsiteX20" fmla="*/ 37992 w 244098"/>
                <a:gd name="connsiteY20" fmla="*/ 2269 h 535668"/>
                <a:gd name="connsiteX21" fmla="*/ 40478 w 244098"/>
                <a:gd name="connsiteY21" fmla="*/ 0 h 535668"/>
                <a:gd name="connsiteX22" fmla="*/ 42349 w 244098"/>
                <a:gd name="connsiteY22" fmla="*/ 2269 h 535668"/>
                <a:gd name="connsiteX23" fmla="*/ 38607 w 244098"/>
                <a:gd name="connsiteY23" fmla="*/ 2269 h 535668"/>
                <a:gd name="connsiteX24" fmla="*/ 40478 w 244098"/>
                <a:gd name="connsiteY24"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37992 w 244098"/>
                <a:gd name="connsiteY19" fmla="*/ 2269 h 535668"/>
                <a:gd name="connsiteX20" fmla="*/ 40478 w 244098"/>
                <a:gd name="connsiteY20" fmla="*/ 0 h 535668"/>
                <a:gd name="connsiteX21" fmla="*/ 42349 w 244098"/>
                <a:gd name="connsiteY21" fmla="*/ 2269 h 535668"/>
                <a:gd name="connsiteX22" fmla="*/ 38607 w 244098"/>
                <a:gd name="connsiteY22" fmla="*/ 2269 h 535668"/>
                <a:gd name="connsiteX23" fmla="*/ 40478 w 244098"/>
                <a:gd name="connsiteY23" fmla="*/ 0 h 535668"/>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20" fmla="*/ 38607 w 244098"/>
                <a:gd name="connsiteY20" fmla="*/ 0 h 533399"/>
                <a:gd name="connsiteX21" fmla="*/ 42349 w 244098"/>
                <a:gd name="connsiteY21" fmla="*/ 0 h 533399"/>
                <a:gd name="connsiteX22" fmla="*/ 38607 w 244098"/>
                <a:gd name="connsiteY22"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0" fmla="*/ 0 w 237241"/>
                <a:gd name="connsiteY0" fmla="*/ 436304 h 533399"/>
                <a:gd name="connsiteX1" fmla="*/ 2093 w 237241"/>
                <a:gd name="connsiteY1" fmla="*/ 454953 h 533399"/>
                <a:gd name="connsiteX2" fmla="*/ 33621 w 237241"/>
                <a:gd name="connsiteY2" fmla="*/ 533399 h 533399"/>
                <a:gd name="connsiteX3" fmla="*/ 31135 w 237241"/>
                <a:gd name="connsiteY3" fmla="*/ 533399 h 533399"/>
                <a:gd name="connsiteX4" fmla="*/ 1977 w 237241"/>
                <a:gd name="connsiteY4" fmla="*/ 455276 h 533399"/>
                <a:gd name="connsiteX5" fmla="*/ 0 w 237241"/>
                <a:gd name="connsiteY5" fmla="*/ 436304 h 533399"/>
                <a:gd name="connsiteX6" fmla="*/ 35492 w 237241"/>
                <a:gd name="connsiteY6" fmla="*/ 0 h 533399"/>
                <a:gd name="connsiteX7" fmla="*/ 196010 w 237241"/>
                <a:gd name="connsiteY7" fmla="*/ 0 h 533399"/>
                <a:gd name="connsiteX8" fmla="*/ 237241 w 237241"/>
                <a:gd name="connsiteY8" fmla="*/ 266700 h 533399"/>
                <a:gd name="connsiteX9" fmla="*/ 196010 w 237241"/>
                <a:gd name="connsiteY9" fmla="*/ 533399 h 533399"/>
                <a:gd name="connsiteX10" fmla="*/ 33621 w 237241"/>
                <a:gd name="connsiteY10" fmla="*/ 533399 h 533399"/>
                <a:gd name="connsiteX11" fmla="*/ 78208 w 237241"/>
                <a:gd name="connsiteY11" fmla="*/ 265565 h 533399"/>
                <a:gd name="connsiteX12" fmla="*/ 50977 w 237241"/>
                <a:gd name="connsiteY12" fmla="*/ 18779 h 533399"/>
                <a:gd name="connsiteX13" fmla="*/ 35492 w 237241"/>
                <a:gd name="connsiteY13" fmla="*/ 0 h 533399"/>
                <a:gd name="connsiteX0" fmla="*/ 0 w 235264"/>
                <a:gd name="connsiteY0" fmla="*/ 455276 h 533399"/>
                <a:gd name="connsiteX1" fmla="*/ 116 w 235264"/>
                <a:gd name="connsiteY1" fmla="*/ 454953 h 533399"/>
                <a:gd name="connsiteX2" fmla="*/ 31644 w 235264"/>
                <a:gd name="connsiteY2" fmla="*/ 533399 h 533399"/>
                <a:gd name="connsiteX3" fmla="*/ 29158 w 235264"/>
                <a:gd name="connsiteY3" fmla="*/ 533399 h 533399"/>
                <a:gd name="connsiteX4" fmla="*/ 0 w 235264"/>
                <a:gd name="connsiteY4" fmla="*/ 455276 h 533399"/>
                <a:gd name="connsiteX5" fmla="*/ 33515 w 235264"/>
                <a:gd name="connsiteY5" fmla="*/ 0 h 533399"/>
                <a:gd name="connsiteX6" fmla="*/ 194033 w 235264"/>
                <a:gd name="connsiteY6" fmla="*/ 0 h 533399"/>
                <a:gd name="connsiteX7" fmla="*/ 235264 w 235264"/>
                <a:gd name="connsiteY7" fmla="*/ 266700 h 533399"/>
                <a:gd name="connsiteX8" fmla="*/ 194033 w 235264"/>
                <a:gd name="connsiteY8" fmla="*/ 533399 h 533399"/>
                <a:gd name="connsiteX9" fmla="*/ 31644 w 235264"/>
                <a:gd name="connsiteY9" fmla="*/ 533399 h 533399"/>
                <a:gd name="connsiteX10" fmla="*/ 76231 w 235264"/>
                <a:gd name="connsiteY10" fmla="*/ 265565 h 533399"/>
                <a:gd name="connsiteX11" fmla="*/ 49000 w 235264"/>
                <a:gd name="connsiteY11" fmla="*/ 18779 h 533399"/>
                <a:gd name="connsiteX12" fmla="*/ 33515 w 235264"/>
                <a:gd name="connsiteY12" fmla="*/ 0 h 533399"/>
                <a:gd name="connsiteX0" fmla="*/ 29048 w 235154"/>
                <a:gd name="connsiteY0" fmla="*/ 533399 h 533399"/>
                <a:gd name="connsiteX1" fmla="*/ 6 w 235154"/>
                <a:gd name="connsiteY1" fmla="*/ 454953 h 533399"/>
                <a:gd name="connsiteX2" fmla="*/ 31534 w 235154"/>
                <a:gd name="connsiteY2" fmla="*/ 533399 h 533399"/>
                <a:gd name="connsiteX3" fmla="*/ 29048 w 235154"/>
                <a:gd name="connsiteY3" fmla="*/ 533399 h 533399"/>
                <a:gd name="connsiteX4" fmla="*/ 33405 w 235154"/>
                <a:gd name="connsiteY4" fmla="*/ 0 h 533399"/>
                <a:gd name="connsiteX5" fmla="*/ 193923 w 235154"/>
                <a:gd name="connsiteY5" fmla="*/ 0 h 533399"/>
                <a:gd name="connsiteX6" fmla="*/ 235154 w 235154"/>
                <a:gd name="connsiteY6" fmla="*/ 266700 h 533399"/>
                <a:gd name="connsiteX7" fmla="*/ 193923 w 235154"/>
                <a:gd name="connsiteY7" fmla="*/ 533399 h 533399"/>
                <a:gd name="connsiteX8" fmla="*/ 31534 w 235154"/>
                <a:gd name="connsiteY8" fmla="*/ 533399 h 533399"/>
                <a:gd name="connsiteX9" fmla="*/ 76121 w 235154"/>
                <a:gd name="connsiteY9" fmla="*/ 265565 h 533399"/>
                <a:gd name="connsiteX10" fmla="*/ 48890 w 235154"/>
                <a:gd name="connsiteY10" fmla="*/ 18779 h 533399"/>
                <a:gd name="connsiteX11" fmla="*/ 33405 w 235154"/>
                <a:gd name="connsiteY11" fmla="*/ 0 h 533399"/>
                <a:gd name="connsiteX0" fmla="*/ 0 w 206106"/>
                <a:gd name="connsiteY0" fmla="*/ 533399 h 533399"/>
                <a:gd name="connsiteX1" fmla="*/ 2486 w 206106"/>
                <a:gd name="connsiteY1" fmla="*/ 533399 h 533399"/>
                <a:gd name="connsiteX2" fmla="*/ 0 w 206106"/>
                <a:gd name="connsiteY2" fmla="*/ 533399 h 533399"/>
                <a:gd name="connsiteX3" fmla="*/ 4357 w 206106"/>
                <a:gd name="connsiteY3" fmla="*/ 0 h 533399"/>
                <a:gd name="connsiteX4" fmla="*/ 164875 w 206106"/>
                <a:gd name="connsiteY4" fmla="*/ 0 h 533399"/>
                <a:gd name="connsiteX5" fmla="*/ 206106 w 206106"/>
                <a:gd name="connsiteY5" fmla="*/ 266700 h 533399"/>
                <a:gd name="connsiteX6" fmla="*/ 164875 w 206106"/>
                <a:gd name="connsiteY6" fmla="*/ 533399 h 533399"/>
                <a:gd name="connsiteX7" fmla="*/ 2486 w 206106"/>
                <a:gd name="connsiteY7" fmla="*/ 533399 h 533399"/>
                <a:gd name="connsiteX8" fmla="*/ 47073 w 206106"/>
                <a:gd name="connsiteY8" fmla="*/ 265565 h 533399"/>
                <a:gd name="connsiteX9" fmla="*/ 19842 w 206106"/>
                <a:gd name="connsiteY9" fmla="*/ 18779 h 533399"/>
                <a:gd name="connsiteX10" fmla="*/ 4357 w 206106"/>
                <a:gd name="connsiteY10" fmla="*/ 0 h 533399"/>
                <a:gd name="connsiteX0" fmla="*/ 0 w 214703"/>
                <a:gd name="connsiteY0" fmla="*/ 514325 h 533399"/>
                <a:gd name="connsiteX1" fmla="*/ 11083 w 214703"/>
                <a:gd name="connsiteY1" fmla="*/ 533399 h 533399"/>
                <a:gd name="connsiteX2" fmla="*/ 0 w 214703"/>
                <a:gd name="connsiteY2" fmla="*/ 514325 h 533399"/>
                <a:gd name="connsiteX3" fmla="*/ 12954 w 214703"/>
                <a:gd name="connsiteY3" fmla="*/ 0 h 533399"/>
                <a:gd name="connsiteX4" fmla="*/ 173472 w 214703"/>
                <a:gd name="connsiteY4" fmla="*/ 0 h 533399"/>
                <a:gd name="connsiteX5" fmla="*/ 214703 w 214703"/>
                <a:gd name="connsiteY5" fmla="*/ 266700 h 533399"/>
                <a:gd name="connsiteX6" fmla="*/ 173472 w 214703"/>
                <a:gd name="connsiteY6" fmla="*/ 533399 h 533399"/>
                <a:gd name="connsiteX7" fmla="*/ 11083 w 214703"/>
                <a:gd name="connsiteY7" fmla="*/ 533399 h 533399"/>
                <a:gd name="connsiteX8" fmla="*/ 55670 w 214703"/>
                <a:gd name="connsiteY8" fmla="*/ 265565 h 533399"/>
                <a:gd name="connsiteX9" fmla="*/ 28439 w 214703"/>
                <a:gd name="connsiteY9" fmla="*/ 18779 h 533399"/>
                <a:gd name="connsiteX10" fmla="*/ 12954 w 214703"/>
                <a:gd name="connsiteY10" fmla="*/ 0 h 533399"/>
                <a:gd name="connsiteX0" fmla="*/ 1871 w 203620"/>
                <a:gd name="connsiteY0" fmla="*/ 0 h 533399"/>
                <a:gd name="connsiteX1" fmla="*/ 162389 w 203620"/>
                <a:gd name="connsiteY1" fmla="*/ 0 h 533399"/>
                <a:gd name="connsiteX2" fmla="*/ 203620 w 203620"/>
                <a:gd name="connsiteY2" fmla="*/ 266700 h 533399"/>
                <a:gd name="connsiteX3" fmla="*/ 162389 w 203620"/>
                <a:gd name="connsiteY3" fmla="*/ 533399 h 533399"/>
                <a:gd name="connsiteX4" fmla="*/ 0 w 203620"/>
                <a:gd name="connsiteY4" fmla="*/ 533399 h 533399"/>
                <a:gd name="connsiteX5" fmla="*/ 44587 w 203620"/>
                <a:gd name="connsiteY5" fmla="*/ 265565 h 533399"/>
                <a:gd name="connsiteX6" fmla="*/ 17356 w 203620"/>
                <a:gd name="connsiteY6" fmla="*/ 18779 h 533399"/>
                <a:gd name="connsiteX7" fmla="*/ 1871 w 203620"/>
                <a:gd name="connsiteY7" fmla="*/ 0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20" h="533399">
                  <a:moveTo>
                    <a:pt x="1871" y="0"/>
                  </a:moveTo>
                  <a:lnTo>
                    <a:pt x="162389" y="0"/>
                  </a:lnTo>
                  <a:cubicBezTo>
                    <a:pt x="185169" y="0"/>
                    <a:pt x="203620" y="119428"/>
                    <a:pt x="203620" y="266700"/>
                  </a:cubicBezTo>
                  <a:cubicBezTo>
                    <a:pt x="203620" y="413971"/>
                    <a:pt x="185169" y="533399"/>
                    <a:pt x="162389" y="533399"/>
                  </a:cubicBezTo>
                  <a:lnTo>
                    <a:pt x="0" y="533399"/>
                  </a:lnTo>
                  <a:cubicBezTo>
                    <a:pt x="24625" y="533399"/>
                    <a:pt x="44587" y="413486"/>
                    <a:pt x="44587" y="265565"/>
                  </a:cubicBezTo>
                  <a:cubicBezTo>
                    <a:pt x="44587" y="154625"/>
                    <a:pt x="33359" y="59438"/>
                    <a:pt x="17356" y="18779"/>
                  </a:cubicBezTo>
                  <a:lnTo>
                    <a:pt x="1871"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BA7866F-62EE-43ED-BA8B-2DBAE4FD8680}"/>
                </a:ext>
              </a:extLst>
            </p:cNvPr>
            <p:cNvSpPr/>
            <p:nvPr/>
          </p:nvSpPr>
          <p:spPr>
            <a:xfrm>
              <a:off x="6705600" y="4772085"/>
              <a:ext cx="134779" cy="7984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5" name="MCR-Import">
            <a:extLst>
              <a:ext uri="{FF2B5EF4-FFF2-40B4-BE49-F238E27FC236}">
                <a16:creationId xmlns:a16="http://schemas.microsoft.com/office/drawing/2014/main" id="{A76E4826-E73D-4302-8BD4-3AE567FF82DA}"/>
              </a:ext>
            </a:extLst>
          </p:cNvPr>
          <p:cNvCxnSpPr>
            <a:cxnSpLocks/>
          </p:cNvCxnSpPr>
          <p:nvPr/>
        </p:nvCxnSpPr>
        <p:spPr>
          <a:xfrm rot="16200000" flipH="1">
            <a:off x="3942333" y="3914716"/>
            <a:ext cx="963806" cy="2569916"/>
          </a:xfrm>
          <a:prstGeom prst="curvedConnector2">
            <a:avLst/>
          </a:prstGeom>
          <a:noFill/>
          <a:ln w="76200" cap="flat" cmpd="sng" algn="ctr">
            <a:solidFill>
              <a:srgbClr val="89CBFF">
                <a:alpha val="50196"/>
              </a:srgbClr>
            </a:solidFill>
            <a:prstDash val="solid"/>
            <a:miter lim="800000"/>
            <a:headEnd type="none"/>
            <a:tailEnd type="triangle" w="med" len="lg"/>
          </a:ln>
          <a:effectLst/>
        </p:spPr>
      </p:cxnSp>
      <p:pic>
        <p:nvPicPr>
          <p:cNvPr id="312" name="Test-Fail">
            <a:extLst>
              <a:ext uri="{FF2B5EF4-FFF2-40B4-BE49-F238E27FC236}">
                <a16:creationId xmlns:a16="http://schemas.microsoft.com/office/drawing/2014/main" id="{A9AB9833-8887-49E5-A0E7-7121327D851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flipV="1">
            <a:off x="7434916" y="5574681"/>
            <a:ext cx="269823" cy="269823"/>
          </a:xfrm>
          <a:prstGeom prst="rect">
            <a:avLst/>
          </a:prstGeom>
        </p:spPr>
      </p:pic>
      <p:pic>
        <p:nvPicPr>
          <p:cNvPr id="313" name="Test-Pass">
            <a:extLst>
              <a:ext uri="{FF2B5EF4-FFF2-40B4-BE49-F238E27FC236}">
                <a16:creationId xmlns:a16="http://schemas.microsoft.com/office/drawing/2014/main" id="{617AB07E-DF76-4612-ADC8-9EFCFFDDF92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434916" y="5868080"/>
            <a:ext cx="269823" cy="269823"/>
          </a:xfrm>
          <a:prstGeom prst="rect">
            <a:avLst/>
          </a:prstGeom>
        </p:spPr>
      </p:pic>
      <p:grpSp>
        <p:nvGrpSpPr>
          <p:cNvPr id="315" name="UnitTesting">
            <a:extLst>
              <a:ext uri="{FF2B5EF4-FFF2-40B4-BE49-F238E27FC236}">
                <a16:creationId xmlns:a16="http://schemas.microsoft.com/office/drawing/2014/main" id="{1920CEA7-2DBF-4B8C-8E3E-258D6017EDD7}"/>
              </a:ext>
            </a:extLst>
          </p:cNvPr>
          <p:cNvGrpSpPr/>
          <p:nvPr/>
        </p:nvGrpSpPr>
        <p:grpSpPr>
          <a:xfrm>
            <a:off x="6983260" y="5607554"/>
            <a:ext cx="447558" cy="574969"/>
            <a:chOff x="5707652" y="2643762"/>
            <a:chExt cx="447558" cy="574969"/>
          </a:xfrm>
        </p:grpSpPr>
        <p:pic>
          <p:nvPicPr>
            <p:cNvPr id="316" name="Unit-test">
              <a:extLst>
                <a:ext uri="{FF2B5EF4-FFF2-40B4-BE49-F238E27FC236}">
                  <a16:creationId xmlns:a16="http://schemas.microsoft.com/office/drawing/2014/main" id="{5C4C6D74-FB79-48C5-9C5E-56A0466B2730}"/>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p:blipFill>
          <p:spPr>
            <a:xfrm>
              <a:off x="5784976" y="2643762"/>
              <a:ext cx="326624" cy="326624"/>
            </a:xfrm>
            <a:prstGeom prst="rect">
              <a:avLst/>
            </a:prstGeom>
          </p:spPr>
        </p:pic>
        <p:sp>
          <p:nvSpPr>
            <p:cNvPr id="317" name="Rectangle 316">
              <a:extLst>
                <a:ext uri="{FF2B5EF4-FFF2-40B4-BE49-F238E27FC236}">
                  <a16:creationId xmlns:a16="http://schemas.microsoft.com/office/drawing/2014/main" id="{615CC763-7D09-4DAD-B75F-08BEACCA2DCF}"/>
                </a:ext>
              </a:extLst>
            </p:cNvPr>
            <p:cNvSpPr/>
            <p:nvPr/>
          </p:nvSpPr>
          <p:spPr>
            <a:xfrm>
              <a:off x="5707652" y="2910954"/>
              <a:ext cx="447558" cy="307777"/>
            </a:xfrm>
            <a:prstGeom prst="rect">
              <a:avLst/>
            </a:prstGeom>
          </p:spPr>
          <p:txBody>
            <a:bodyPr wrap="none">
              <a:spAutoFit/>
            </a:bodyPr>
            <a:lstStyle/>
            <a:p>
              <a:pPr algn="ct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Unit</a:t>
              </a:r>
              <a:b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br>
              <a:r>
                <a:rPr lang="en-US" sz="700" kern="0" dirty="0">
                  <a:solidFill>
                    <a:sysClr val="windowText" lastClr="000000"/>
                  </a:solidFill>
                  <a:latin typeface="Calibri" panose="020F0502020204030204"/>
                  <a:ea typeface="Segoe UI" panose="020B0502040204020203" pitchFamily="34" charset="0"/>
                  <a:cs typeface="Segoe UI" panose="020B0502040204020203" pitchFamily="34" charset="0"/>
                </a:rPr>
                <a:t>Testing</a:t>
              </a:r>
              <a:endParaRPr lang="en-US" sz="1050" dirty="0"/>
            </a:p>
          </p:txBody>
        </p:sp>
      </p:grpSp>
      <p:grpSp>
        <p:nvGrpSpPr>
          <p:cNvPr id="318" name="CI">
            <a:extLst>
              <a:ext uri="{FF2B5EF4-FFF2-40B4-BE49-F238E27FC236}">
                <a16:creationId xmlns:a16="http://schemas.microsoft.com/office/drawing/2014/main" id="{644E04EB-2154-4FF2-842B-1C4E7F2442B5}"/>
              </a:ext>
            </a:extLst>
          </p:cNvPr>
          <p:cNvGrpSpPr/>
          <p:nvPr/>
        </p:nvGrpSpPr>
        <p:grpSpPr>
          <a:xfrm>
            <a:off x="2510427" y="5432905"/>
            <a:ext cx="1453914" cy="1025383"/>
            <a:chOff x="4555354" y="1147552"/>
            <a:chExt cx="1453914" cy="1109340"/>
          </a:xfrm>
        </p:grpSpPr>
        <p:sp>
          <p:nvSpPr>
            <p:cNvPr id="319" name="Rounded Rectangle 12">
              <a:extLst>
                <a:ext uri="{FF2B5EF4-FFF2-40B4-BE49-F238E27FC236}">
                  <a16:creationId xmlns:a16="http://schemas.microsoft.com/office/drawing/2014/main" id="{845BFEF1-4D43-4656-B53D-2F1CBD332067}"/>
                </a:ext>
              </a:extLst>
            </p:cNvPr>
            <p:cNvSpPr/>
            <p:nvPr/>
          </p:nvSpPr>
          <p:spPr>
            <a:xfrm>
              <a:off x="4555354" y="1147552"/>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323" name="TextBox 322">
              <a:extLst>
                <a:ext uri="{FF2B5EF4-FFF2-40B4-BE49-F238E27FC236}">
                  <a16:creationId xmlns:a16="http://schemas.microsoft.com/office/drawing/2014/main" id="{102C97E2-9B40-48E7-B162-6AFABDDD8C01}"/>
                </a:ext>
              </a:extLst>
            </p:cNvPr>
            <p:cNvSpPr txBox="1"/>
            <p:nvPr/>
          </p:nvSpPr>
          <p:spPr>
            <a:xfrm>
              <a:off x="4602483" y="1397398"/>
              <a:ext cx="1359657" cy="674676"/>
            </a:xfrm>
            <a:prstGeom prst="rect">
              <a:avLst/>
            </a:prstGeom>
          </p:spPr>
          <p:txBody>
            <a:bodyPr vert="horz" wrap="square" lIns="89555" tIns="89555" rIns="89555" bIns="89555"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CI</a:t>
              </a:r>
            </a:p>
            <a:p>
              <a:pPr algn="ctr" defTabSz="878201">
                <a:defRPr/>
              </a:pPr>
              <a:r>
                <a:rPr lang="en-US" sz="1100" kern="0" dirty="0">
                  <a:solidFill>
                    <a:prstClr val="white"/>
                  </a:solidFill>
                  <a:latin typeface="Calibri" panose="020F0502020204030204"/>
                  <a:ea typeface="Segoe UI" panose="020B0502040204020203" pitchFamily="34" charset="0"/>
                  <a:cs typeface="Segoe UI" panose="020B0502040204020203" pitchFamily="34" charset="0"/>
                </a:rPr>
                <a:t>Build, Unit &amp; Integration Testing</a:t>
              </a:r>
            </a:p>
          </p:txBody>
        </p:sp>
        <p:pic>
          <p:nvPicPr>
            <p:cNvPr id="324" name="DevOpsPipelines">
              <a:extLst>
                <a:ext uri="{FF2B5EF4-FFF2-40B4-BE49-F238E27FC236}">
                  <a16:creationId xmlns:a16="http://schemas.microsoft.com/office/drawing/2014/main" id="{436ACD3E-4250-4BDB-93FC-76DF6B65206F}"/>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5639632" y="1186062"/>
              <a:ext cx="298769" cy="298769"/>
            </a:xfrm>
            <a:prstGeom prst="rect">
              <a:avLst/>
            </a:prstGeom>
          </p:spPr>
        </p:pic>
      </p:grpSp>
      <p:grpSp>
        <p:nvGrpSpPr>
          <p:cNvPr id="329" name="BaseImageIndex">
            <a:extLst>
              <a:ext uri="{FF2B5EF4-FFF2-40B4-BE49-F238E27FC236}">
                <a16:creationId xmlns:a16="http://schemas.microsoft.com/office/drawing/2014/main" id="{BD350605-D78A-478C-94DC-70A38E1E589A}"/>
              </a:ext>
            </a:extLst>
          </p:cNvPr>
          <p:cNvGrpSpPr/>
          <p:nvPr/>
        </p:nvGrpSpPr>
        <p:grpSpPr>
          <a:xfrm>
            <a:off x="4600575" y="5238750"/>
            <a:ext cx="757169" cy="334808"/>
            <a:chOff x="3913058" y="3363628"/>
            <a:chExt cx="757277" cy="334856"/>
          </a:xfrm>
        </p:grpSpPr>
        <p:grpSp>
          <p:nvGrpSpPr>
            <p:cNvPr id="330" name="Group 329">
              <a:extLst>
                <a:ext uri="{FF2B5EF4-FFF2-40B4-BE49-F238E27FC236}">
                  <a16:creationId xmlns:a16="http://schemas.microsoft.com/office/drawing/2014/main" id="{843EB9F4-57F4-4083-9355-31FA7D879D75}"/>
                </a:ext>
              </a:extLst>
            </p:cNvPr>
            <p:cNvGrpSpPr/>
            <p:nvPr/>
          </p:nvGrpSpPr>
          <p:grpSpPr>
            <a:xfrm>
              <a:off x="3913058" y="3401525"/>
              <a:ext cx="757277" cy="296959"/>
              <a:chOff x="3913058" y="3401525"/>
              <a:chExt cx="757277" cy="296959"/>
            </a:xfrm>
          </p:grpSpPr>
          <p:pic>
            <p:nvPicPr>
              <p:cNvPr id="332" name="Picture 331">
                <a:extLst>
                  <a:ext uri="{FF2B5EF4-FFF2-40B4-BE49-F238E27FC236}">
                    <a16:creationId xmlns:a16="http://schemas.microsoft.com/office/drawing/2014/main" id="{C66C02AF-606F-443F-AEC4-AFC841BE80AB}"/>
                  </a:ext>
                </a:extLst>
              </p:cNvPr>
              <p:cNvPicPr>
                <a:picLocks noChangeAspect="1"/>
              </p:cNvPicPr>
              <p:nvPr/>
            </p:nvPicPr>
            <p:blipFill>
              <a:blip r:embed="rId4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3913058" y="3401525"/>
                <a:ext cx="211554" cy="203239"/>
              </a:xfrm>
              <a:prstGeom prst="rect">
                <a:avLst/>
              </a:prstGeom>
            </p:spPr>
          </p:pic>
          <p:sp>
            <p:nvSpPr>
              <p:cNvPr id="333" name="TextBox 332">
                <a:extLst>
                  <a:ext uri="{FF2B5EF4-FFF2-40B4-BE49-F238E27FC236}">
                    <a16:creationId xmlns:a16="http://schemas.microsoft.com/office/drawing/2014/main" id="{EA84909A-2708-438D-BEBD-B8085822904F}"/>
                  </a:ext>
                </a:extLst>
              </p:cNvPr>
              <p:cNvSpPr txBox="1"/>
              <p:nvPr/>
            </p:nvSpPr>
            <p:spPr>
              <a:xfrm>
                <a:off x="4054591" y="3417766"/>
                <a:ext cx="615744" cy="280718"/>
              </a:xfrm>
              <a:prstGeom prst="rect">
                <a:avLst/>
              </a:prstGeom>
              <a:noFill/>
            </p:spPr>
            <p:txBody>
              <a:bodyPr wrap="square" rtlCol="0">
                <a:spAutoFit/>
              </a:bodyPr>
              <a:lstStyle/>
              <a:p>
                <a:pPr algn="ctr" defTabSz="914201">
                  <a:defRPr/>
                </a:pPr>
                <a:r>
                  <a:rPr lang="en-US" sz="600" kern="0" dirty="0">
                    <a:solidFill>
                      <a:srgbClr val="FFC000"/>
                    </a:solidFill>
                    <a:latin typeface="Calibri" panose="020F0502020204030204"/>
                  </a:rPr>
                  <a:t>Base Image Index</a:t>
                </a:r>
              </a:p>
            </p:txBody>
          </p:sp>
        </p:grpSp>
        <p:sp>
          <p:nvSpPr>
            <p:cNvPr id="331" name="Lightning Bolt 330">
              <a:extLst>
                <a:ext uri="{FF2B5EF4-FFF2-40B4-BE49-F238E27FC236}">
                  <a16:creationId xmlns:a16="http://schemas.microsoft.com/office/drawing/2014/main" id="{68867044-DBA2-415C-A93F-322123884E1E}"/>
                </a:ext>
              </a:extLst>
            </p:cNvPr>
            <p:cNvSpPr/>
            <p:nvPr/>
          </p:nvSpPr>
          <p:spPr>
            <a:xfrm>
              <a:off x="4124612" y="3363628"/>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grpSp>
      <p:grpSp>
        <p:nvGrpSpPr>
          <p:cNvPr id="334" name="BaseImageIndex">
            <a:extLst>
              <a:ext uri="{FF2B5EF4-FFF2-40B4-BE49-F238E27FC236}">
                <a16:creationId xmlns:a16="http://schemas.microsoft.com/office/drawing/2014/main" id="{2CBC9C45-2F2D-4A2D-B4BE-54D25519B4F2}"/>
              </a:ext>
            </a:extLst>
          </p:cNvPr>
          <p:cNvGrpSpPr/>
          <p:nvPr/>
        </p:nvGrpSpPr>
        <p:grpSpPr>
          <a:xfrm>
            <a:off x="4619841" y="3447962"/>
            <a:ext cx="757169" cy="334808"/>
            <a:chOff x="3913058" y="3363628"/>
            <a:chExt cx="757277" cy="334856"/>
          </a:xfrm>
        </p:grpSpPr>
        <p:grpSp>
          <p:nvGrpSpPr>
            <p:cNvPr id="335" name="Group 334">
              <a:extLst>
                <a:ext uri="{FF2B5EF4-FFF2-40B4-BE49-F238E27FC236}">
                  <a16:creationId xmlns:a16="http://schemas.microsoft.com/office/drawing/2014/main" id="{B8BECD6E-D051-4C9B-A83E-87681FE041DD}"/>
                </a:ext>
              </a:extLst>
            </p:cNvPr>
            <p:cNvGrpSpPr/>
            <p:nvPr/>
          </p:nvGrpSpPr>
          <p:grpSpPr>
            <a:xfrm>
              <a:off x="3913058" y="3401525"/>
              <a:ext cx="757277" cy="296959"/>
              <a:chOff x="3913058" y="3401525"/>
              <a:chExt cx="757277" cy="296959"/>
            </a:xfrm>
          </p:grpSpPr>
          <p:pic>
            <p:nvPicPr>
              <p:cNvPr id="337" name="Picture 336">
                <a:extLst>
                  <a:ext uri="{FF2B5EF4-FFF2-40B4-BE49-F238E27FC236}">
                    <a16:creationId xmlns:a16="http://schemas.microsoft.com/office/drawing/2014/main" id="{3EEF83E1-27CD-4B04-8F80-09924683E2BF}"/>
                  </a:ext>
                </a:extLst>
              </p:cNvPr>
              <p:cNvPicPr>
                <a:picLocks noChangeAspect="1"/>
              </p:cNvPicPr>
              <p:nvPr/>
            </p:nvPicPr>
            <p:blipFill>
              <a:blip r:embed="rId4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3913058" y="3401525"/>
                <a:ext cx="211554" cy="203239"/>
              </a:xfrm>
              <a:prstGeom prst="rect">
                <a:avLst/>
              </a:prstGeom>
            </p:spPr>
          </p:pic>
          <p:sp>
            <p:nvSpPr>
              <p:cNvPr id="338" name="TextBox 337">
                <a:extLst>
                  <a:ext uri="{FF2B5EF4-FFF2-40B4-BE49-F238E27FC236}">
                    <a16:creationId xmlns:a16="http://schemas.microsoft.com/office/drawing/2014/main" id="{ED7B4B2D-FB3A-4925-8A72-23B9DEA755D8}"/>
                  </a:ext>
                </a:extLst>
              </p:cNvPr>
              <p:cNvSpPr txBox="1"/>
              <p:nvPr/>
            </p:nvSpPr>
            <p:spPr>
              <a:xfrm>
                <a:off x="4054591" y="3417766"/>
                <a:ext cx="615744" cy="280718"/>
              </a:xfrm>
              <a:prstGeom prst="rect">
                <a:avLst/>
              </a:prstGeom>
              <a:noFill/>
            </p:spPr>
            <p:txBody>
              <a:bodyPr wrap="square" rtlCol="0">
                <a:spAutoFit/>
              </a:bodyPr>
              <a:lstStyle/>
              <a:p>
                <a:pPr algn="ctr" defTabSz="914201">
                  <a:defRPr/>
                </a:pPr>
                <a:r>
                  <a:rPr lang="en-US" sz="600" kern="0">
                    <a:solidFill>
                      <a:srgbClr val="FFC000"/>
                    </a:solidFill>
                    <a:latin typeface="Calibri" panose="020F0502020204030204"/>
                  </a:rPr>
                  <a:t>Base Image Index</a:t>
                </a:r>
              </a:p>
            </p:txBody>
          </p:sp>
        </p:grpSp>
        <p:sp>
          <p:nvSpPr>
            <p:cNvPr id="336" name="Lightning Bolt 335">
              <a:extLst>
                <a:ext uri="{FF2B5EF4-FFF2-40B4-BE49-F238E27FC236}">
                  <a16:creationId xmlns:a16="http://schemas.microsoft.com/office/drawing/2014/main" id="{26684C61-66D3-47E9-9F53-2999EA251D63}"/>
                </a:ext>
              </a:extLst>
            </p:cNvPr>
            <p:cNvSpPr/>
            <p:nvPr/>
          </p:nvSpPr>
          <p:spPr>
            <a:xfrm>
              <a:off x="4124612" y="3363628"/>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grpSp>
      <p:pic>
        <p:nvPicPr>
          <p:cNvPr id="344" name="SecurityCenter" descr="Image result for azure security center logo">
            <a:extLst>
              <a:ext uri="{FF2B5EF4-FFF2-40B4-BE49-F238E27FC236}">
                <a16:creationId xmlns:a16="http://schemas.microsoft.com/office/drawing/2014/main" id="{ABB00A2E-C53C-4E93-8B5D-6F99A0952860}"/>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219615" y="5190727"/>
            <a:ext cx="283612" cy="374818"/>
          </a:xfrm>
          <a:prstGeom prst="rect">
            <a:avLst/>
          </a:prstGeom>
          <a:noFill/>
          <a:extLst>
            <a:ext uri="{909E8E84-426E-40DD-AFC4-6F175D3DCCD1}">
              <a14:hiddenFill xmlns:a14="http://schemas.microsoft.com/office/drawing/2010/main">
                <a:solidFill>
                  <a:srgbClr val="FFFFFF"/>
                </a:solidFill>
              </a14:hiddenFill>
            </a:ext>
          </a:extLst>
        </p:spPr>
      </p:pic>
      <p:cxnSp>
        <p:nvCxnSpPr>
          <p:cNvPr id="345" name="Tasks--&gt;CI">
            <a:extLst>
              <a:ext uri="{FF2B5EF4-FFF2-40B4-BE49-F238E27FC236}">
                <a16:creationId xmlns:a16="http://schemas.microsoft.com/office/drawing/2014/main" id="{42965F42-D057-4DE8-8AC8-E3DFB9258B45}"/>
              </a:ext>
            </a:extLst>
          </p:cNvPr>
          <p:cNvCxnSpPr>
            <a:cxnSpLocks/>
          </p:cNvCxnSpPr>
          <p:nvPr/>
        </p:nvCxnSpPr>
        <p:spPr>
          <a:xfrm flipV="1">
            <a:off x="4724400" y="2263876"/>
            <a:ext cx="22163" cy="1200300"/>
          </a:xfrm>
          <a:prstGeom prst="straightConnector1">
            <a:avLst/>
          </a:prstGeom>
          <a:noFill/>
          <a:ln w="19050" cap="flat" cmpd="sng" algn="ctr">
            <a:solidFill>
              <a:srgbClr val="00B050"/>
            </a:solidFill>
            <a:prstDash val="solid"/>
            <a:miter lim="800000"/>
            <a:tailEnd type="triangle"/>
          </a:ln>
          <a:effectLst/>
        </p:spPr>
      </p:cxnSp>
      <p:cxnSp>
        <p:nvCxnSpPr>
          <p:cNvPr id="352" name="SCC--&gt;CI">
            <a:extLst>
              <a:ext uri="{FF2B5EF4-FFF2-40B4-BE49-F238E27FC236}">
                <a16:creationId xmlns:a16="http://schemas.microsoft.com/office/drawing/2014/main" id="{9ABFFF2F-67CB-4C87-A86C-2BCF4E145CD5}"/>
              </a:ext>
            </a:extLst>
          </p:cNvPr>
          <p:cNvCxnSpPr>
            <a:cxnSpLocks/>
            <a:stCxn id="347" idx="3"/>
            <a:endCxn id="445" idx="1"/>
          </p:cNvCxnSpPr>
          <p:nvPr/>
        </p:nvCxnSpPr>
        <p:spPr>
          <a:xfrm>
            <a:off x="1971738" y="1741383"/>
            <a:ext cx="2583616" cy="2817"/>
          </a:xfrm>
          <a:prstGeom prst="straightConnector1">
            <a:avLst/>
          </a:prstGeom>
          <a:noFill/>
          <a:ln w="76200" cap="flat" cmpd="sng" algn="ctr">
            <a:solidFill>
              <a:srgbClr val="89CBFF">
                <a:alpha val="50196"/>
              </a:srgbClr>
            </a:solidFill>
            <a:prstDash val="solid"/>
            <a:miter lim="800000"/>
            <a:headEnd type="triangle" w="med" len="med"/>
            <a:tailEnd type="none" w="med" len="med"/>
          </a:ln>
          <a:effectLst/>
        </p:spPr>
      </p:cxnSp>
      <p:cxnSp>
        <p:nvCxnSpPr>
          <p:cNvPr id="353" name="ACR--&gt;Tasks">
            <a:extLst>
              <a:ext uri="{FF2B5EF4-FFF2-40B4-BE49-F238E27FC236}">
                <a16:creationId xmlns:a16="http://schemas.microsoft.com/office/drawing/2014/main" id="{A78272FF-2304-4971-8EE4-1BDE40CB3CAD}"/>
              </a:ext>
            </a:extLst>
          </p:cNvPr>
          <p:cNvCxnSpPr>
            <a:cxnSpLocks/>
          </p:cNvCxnSpPr>
          <p:nvPr/>
        </p:nvCxnSpPr>
        <p:spPr>
          <a:xfrm flipH="1" flipV="1">
            <a:off x="5001490" y="4195142"/>
            <a:ext cx="850213" cy="149058"/>
          </a:xfrm>
          <a:prstGeom prst="straightConnector1">
            <a:avLst/>
          </a:prstGeom>
          <a:noFill/>
          <a:ln w="19050" cap="flat" cmpd="sng" algn="ctr">
            <a:solidFill>
              <a:srgbClr val="00B050"/>
            </a:solidFill>
            <a:prstDash val="solid"/>
            <a:miter lim="800000"/>
            <a:tailEnd type="triangle"/>
          </a:ln>
          <a:effectLst/>
        </p:spPr>
      </p:cxnSp>
      <p:sp>
        <p:nvSpPr>
          <p:cNvPr id="366" name="Rectangle 365" hidden="1">
            <a:extLst>
              <a:ext uri="{FF2B5EF4-FFF2-40B4-BE49-F238E27FC236}">
                <a16:creationId xmlns:a16="http://schemas.microsoft.com/office/drawing/2014/main" id="{C6713FFA-534A-4B26-9CBA-51EE32520F63}"/>
              </a:ext>
            </a:extLst>
          </p:cNvPr>
          <p:cNvSpPr/>
          <p:nvPr/>
        </p:nvSpPr>
        <p:spPr>
          <a:xfrm>
            <a:off x="259601" y="1374405"/>
            <a:ext cx="3699177" cy="1604518"/>
          </a:xfrm>
          <a:prstGeom prst="rect">
            <a:avLst/>
          </a:prstGeom>
          <a:solidFill>
            <a:srgbClr val="FFFFFF"/>
          </a:solidFill>
          <a:ln>
            <a:solidFill>
              <a:srgbClr val="0F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600"/>
              </a:spcAft>
            </a:pPr>
            <a:r>
              <a:rPr lang="en-US" sz="2400" dirty="0">
                <a:solidFill>
                  <a:srgbClr val="50E6FF"/>
                </a:solidFill>
              </a:rPr>
              <a:t>Unit &amp; Functional Tests provide value for the life of the application</a:t>
            </a:r>
            <a:endParaRPr lang="en-US" dirty="0">
              <a:solidFill>
                <a:srgbClr val="50E6FF"/>
              </a:solidFill>
            </a:endParaRPr>
          </a:p>
        </p:txBody>
      </p:sp>
      <p:pic>
        <p:nvPicPr>
          <p:cNvPr id="380" name="Quay" descr="Image result for quay registry icon">
            <a:extLst>
              <a:ext uri="{FF2B5EF4-FFF2-40B4-BE49-F238E27FC236}">
                <a16:creationId xmlns:a16="http://schemas.microsoft.com/office/drawing/2014/main" id="{6F5E5F57-EB98-4F84-A391-955FF777C7DD}"/>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2033790" y="3841420"/>
            <a:ext cx="516399" cy="143040"/>
          </a:xfrm>
          <a:prstGeom prst="rect">
            <a:avLst/>
          </a:prstGeom>
          <a:noFill/>
          <a:extLst>
            <a:ext uri="{909E8E84-426E-40DD-AFC4-6F175D3DCCD1}">
              <a14:hiddenFill xmlns:a14="http://schemas.microsoft.com/office/drawing/2010/main">
                <a:solidFill>
                  <a:srgbClr val="FFFFFF"/>
                </a:solidFill>
              </a14:hiddenFill>
            </a:ext>
          </a:extLst>
        </p:spPr>
      </p:pic>
      <p:pic>
        <p:nvPicPr>
          <p:cNvPr id="381" name="GitHub" descr="A close up of a logo&#10;&#10;Description automatically generated">
            <a:extLst>
              <a:ext uri="{FF2B5EF4-FFF2-40B4-BE49-F238E27FC236}">
                <a16:creationId xmlns:a16="http://schemas.microsoft.com/office/drawing/2014/main" id="{B7072CC4-0F78-40F6-8F3A-4581E30D7BDC}"/>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782307" y="4081664"/>
            <a:ext cx="506756" cy="506756"/>
          </a:xfrm>
          <a:prstGeom prst="rect">
            <a:avLst/>
          </a:prstGeom>
        </p:spPr>
      </p:pic>
      <p:pic>
        <p:nvPicPr>
          <p:cNvPr id="382" name="Redhat" descr="A close up of a logo&#10;&#10;Description automatically generated">
            <a:extLst>
              <a:ext uri="{FF2B5EF4-FFF2-40B4-BE49-F238E27FC236}">
                <a16:creationId xmlns:a16="http://schemas.microsoft.com/office/drawing/2014/main" id="{E7056947-4046-4B0C-B816-93CA3F1B7B44}"/>
              </a:ext>
            </a:extLst>
          </p:cNvPr>
          <p:cNvPicPr>
            <a:picLocks noChangeAspect="1"/>
          </p:cNvPicPr>
          <p:nvPr/>
        </p:nvPicPr>
        <p:blipFill rotWithShape="1">
          <a:blip r:embed="rId47" cstate="print">
            <a:extLst>
              <a:ext uri="{28A0092B-C50C-407E-A947-70E740481C1C}">
                <a14:useLocalDpi xmlns:a14="http://schemas.microsoft.com/office/drawing/2010/main" val="0"/>
              </a:ext>
            </a:extLst>
          </a:blip>
          <a:srcRect l="17335" t="27708" r="13421" b="13191"/>
          <a:stretch/>
        </p:blipFill>
        <p:spPr>
          <a:xfrm>
            <a:off x="1774128" y="3251183"/>
            <a:ext cx="476665" cy="473973"/>
          </a:xfrm>
          <a:prstGeom prst="rect">
            <a:avLst/>
          </a:prstGeom>
        </p:spPr>
      </p:pic>
      <p:pic>
        <p:nvPicPr>
          <p:cNvPr id="383" name="gcr" descr="Image result for google container registry logo">
            <a:extLst>
              <a:ext uri="{FF2B5EF4-FFF2-40B4-BE49-F238E27FC236}">
                <a16:creationId xmlns:a16="http://schemas.microsoft.com/office/drawing/2014/main" id="{D8C888E8-2D75-43FE-AE90-8F892E792C6A}"/>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1482121" y="3668912"/>
            <a:ext cx="444268" cy="444268"/>
          </a:xfrm>
          <a:prstGeom prst="rect">
            <a:avLst/>
          </a:prstGeom>
          <a:noFill/>
          <a:extLst>
            <a:ext uri="{909E8E84-426E-40DD-AFC4-6F175D3DCCD1}">
              <a14:hiddenFill xmlns:a14="http://schemas.microsoft.com/office/drawing/2010/main">
                <a:solidFill>
                  <a:srgbClr val="FFFFFF"/>
                </a:solidFill>
              </a14:hiddenFill>
            </a:ext>
          </a:extLst>
        </p:spPr>
      </p:pic>
      <p:pic>
        <p:nvPicPr>
          <p:cNvPr id="389" name="Jenkins" descr="https://wiki.jenkins-ci.org/download/attachments/2916393/logo-title.png?version=1&amp;modificationDate=1302753947000">
            <a:extLst>
              <a:ext uri="{FF2B5EF4-FFF2-40B4-BE49-F238E27FC236}">
                <a16:creationId xmlns:a16="http://schemas.microsoft.com/office/drawing/2014/main" id="{FB79E981-1521-47B8-95A1-1AC11E7B5A90}"/>
              </a:ext>
            </a:extLst>
          </p:cNvPr>
          <p:cNvPicPr>
            <a:picLocks noChangeAspect="1" noChangeArrowheads="1"/>
          </p:cNvPicPr>
          <p:nvPr/>
        </p:nvPicPr>
        <p:blipFill rotWithShape="1">
          <a:blip r:embed="rId49" cstate="print">
            <a:extLst>
              <a:ext uri="{28A0092B-C50C-407E-A947-70E740481C1C}">
                <a14:useLocalDpi xmlns:a14="http://schemas.microsoft.com/office/drawing/2010/main" val="0"/>
              </a:ext>
            </a:extLst>
          </a:blip>
          <a:srcRect r="72203"/>
          <a:stretch/>
        </p:blipFill>
        <p:spPr bwMode="auto">
          <a:xfrm>
            <a:off x="6742229" y="1241506"/>
            <a:ext cx="353127" cy="408567"/>
          </a:xfrm>
          <a:prstGeom prst="rect">
            <a:avLst/>
          </a:prstGeom>
          <a:noFill/>
          <a:extLst>
            <a:ext uri="{909E8E84-426E-40DD-AFC4-6F175D3DCCD1}">
              <a14:hiddenFill xmlns:a14="http://schemas.microsoft.com/office/drawing/2010/main">
                <a:solidFill>
                  <a:srgbClr val="FFFFFF"/>
                </a:solidFill>
              </a14:hiddenFill>
            </a:ext>
          </a:extLst>
        </p:spPr>
      </p:pic>
      <p:pic>
        <p:nvPicPr>
          <p:cNvPr id="255" name="helm-chart" descr="https://ngeor.files.wordpress.com/2017/11/helm-small.png">
            <a:extLst>
              <a:ext uri="{FF2B5EF4-FFF2-40B4-BE49-F238E27FC236}">
                <a16:creationId xmlns:a16="http://schemas.microsoft.com/office/drawing/2014/main" id="{75851846-BA33-4848-96D4-704573FB2783}"/>
              </a:ext>
            </a:extLst>
          </p:cNvPr>
          <p:cNvPicPr>
            <a:picLocks noChangeAspect="1" noChangeArrowheads="1"/>
          </p:cNvPicPr>
          <p:nvPr/>
        </p:nvPicPr>
        <p:blipFill>
          <a:blip r:embed="rId19" cstate="print">
            <a:extLst>
              <a:ext uri="{BEBA8EAE-BF5A-486C-A8C5-ECC9F3942E4B}">
                <a14:imgProps xmlns:a14="http://schemas.microsoft.com/office/drawing/2010/main">
                  <a14:imgLayer r:embed="rId20">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1367120" y="1784793"/>
            <a:ext cx="464404" cy="481469"/>
          </a:xfrm>
          <a:prstGeom prst="rect">
            <a:avLst/>
          </a:prstGeom>
          <a:noFill/>
          <a:extLst>
            <a:ext uri="{909E8E84-426E-40DD-AFC4-6F175D3DCCD1}">
              <a14:hiddenFill xmlns:a14="http://schemas.microsoft.com/office/drawing/2010/main">
                <a:solidFill>
                  <a:srgbClr val="FFFFFF"/>
                </a:solidFill>
              </a14:hiddenFill>
            </a:ext>
          </a:extLst>
        </p:spPr>
      </p:pic>
      <p:pic>
        <p:nvPicPr>
          <p:cNvPr id="256" name="Code">
            <a:extLst>
              <a:ext uri="{FF2B5EF4-FFF2-40B4-BE49-F238E27FC236}">
                <a16:creationId xmlns:a16="http://schemas.microsoft.com/office/drawing/2014/main" id="{FA7E429E-27C9-4CFA-9584-9D84CCB560BD}"/>
              </a:ext>
            </a:extLst>
          </p:cNvPr>
          <p:cNvPicPr>
            <a:picLocks noChangeAspect="1"/>
          </p:cNvPicPr>
          <p:nvPr/>
        </p:nvPicPr>
        <p:blipFill>
          <a:blip r:embed="rId21"/>
          <a:stretch>
            <a:fillRect/>
          </a:stretch>
        </p:blipFill>
        <p:spPr>
          <a:xfrm>
            <a:off x="1462695" y="1293707"/>
            <a:ext cx="439103" cy="439103"/>
          </a:xfrm>
          <a:prstGeom prst="rect">
            <a:avLst/>
          </a:prstGeom>
        </p:spPr>
      </p:pic>
      <p:grpSp>
        <p:nvGrpSpPr>
          <p:cNvPr id="346" name="Group 345">
            <a:extLst>
              <a:ext uri="{FF2B5EF4-FFF2-40B4-BE49-F238E27FC236}">
                <a16:creationId xmlns:a16="http://schemas.microsoft.com/office/drawing/2014/main" id="{F553C8B5-BCC2-4498-BAE7-128E24091B86}"/>
              </a:ext>
            </a:extLst>
          </p:cNvPr>
          <p:cNvGrpSpPr/>
          <p:nvPr/>
        </p:nvGrpSpPr>
        <p:grpSpPr>
          <a:xfrm>
            <a:off x="517824" y="1225875"/>
            <a:ext cx="1453914" cy="1031016"/>
            <a:chOff x="608671" y="1461030"/>
            <a:chExt cx="1483698" cy="1478514"/>
          </a:xfrm>
        </p:grpSpPr>
        <p:sp>
          <p:nvSpPr>
            <p:cNvPr id="347" name="Rounded Rectangle 11">
              <a:extLst>
                <a:ext uri="{FF2B5EF4-FFF2-40B4-BE49-F238E27FC236}">
                  <a16:creationId xmlns:a16="http://schemas.microsoft.com/office/drawing/2014/main" id="{802EB307-3194-443A-B802-767F967D8A8A}"/>
                </a:ext>
              </a:extLst>
            </p:cNvPr>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21">
                <a:defRPr/>
              </a:pPr>
              <a:endParaRPr lang="en-US" sz="1075" kern="0">
                <a:solidFill>
                  <a:sysClr val="windowText" lastClr="000000"/>
                </a:solidFill>
                <a:latin typeface="Segoe UI"/>
              </a:endParaRPr>
            </a:p>
          </p:txBody>
        </p:sp>
        <p:sp>
          <p:nvSpPr>
            <p:cNvPr id="348" name="TextBox 347">
              <a:extLst>
                <a:ext uri="{FF2B5EF4-FFF2-40B4-BE49-F238E27FC236}">
                  <a16:creationId xmlns:a16="http://schemas.microsoft.com/office/drawing/2014/main" id="{7BB0CC66-7CCC-4C80-ABB4-3E0B5DC18990}"/>
                </a:ext>
              </a:extLst>
            </p:cNvPr>
            <p:cNvSpPr txBox="1"/>
            <p:nvPr/>
          </p:nvSpPr>
          <p:spPr>
            <a:xfrm>
              <a:off x="659206" y="1806524"/>
              <a:ext cx="1375377" cy="876125"/>
            </a:xfrm>
            <a:prstGeom prst="rect">
              <a:avLst/>
            </a:prstGeom>
          </p:spPr>
          <p:txBody>
            <a:bodyPr vert="horz" wrap="square" lIns="89555" tIns="89555" rIns="89555" bIns="89555" rtlCol="0" anchor="ctr">
              <a:noAutofit/>
            </a:bodyPr>
            <a:lstStyle/>
            <a:p>
              <a:pPr algn="ctr" defTabSz="878221">
                <a:defRPr/>
              </a:pPr>
              <a:r>
                <a:rPr lang="en-US" sz="1567" kern="0" dirty="0">
                  <a:solidFill>
                    <a:prstClr val="white"/>
                  </a:solidFill>
                  <a:latin typeface="Segoe UI"/>
                  <a:ea typeface="Segoe UI" panose="020B0502040204020203" pitchFamily="34" charset="0"/>
                  <a:cs typeface="Segoe UI" panose="020B0502040204020203" pitchFamily="34" charset="0"/>
                </a:rPr>
                <a:t>SCC</a:t>
              </a:r>
            </a:p>
            <a:p>
              <a:pPr algn="ctr" defTabSz="878221">
                <a:defRPr/>
              </a:pPr>
              <a:r>
                <a:rPr lang="en-US" sz="1100" kern="0" dirty="0">
                  <a:solidFill>
                    <a:prstClr val="white"/>
                  </a:solidFill>
                  <a:latin typeface="Segoe UI"/>
                  <a:ea typeface="Segoe UI" panose="020B0502040204020203" pitchFamily="34" charset="0"/>
                  <a:cs typeface="Segoe UI" panose="020B0502040204020203" pitchFamily="34" charset="0"/>
                </a:rPr>
                <a:t>Source Code </a:t>
              </a:r>
              <a:r>
                <a:rPr lang="en-US" sz="1100" kern="0" dirty="0" err="1">
                  <a:solidFill>
                    <a:prstClr val="white"/>
                  </a:solidFill>
                  <a:latin typeface="Segoe UI"/>
                  <a:ea typeface="Segoe UI" panose="020B0502040204020203" pitchFamily="34" charset="0"/>
                  <a:cs typeface="Segoe UI" panose="020B0502040204020203" pitchFamily="34" charset="0"/>
                </a:rPr>
                <a:t>ControL</a:t>
              </a:r>
              <a:endParaRPr lang="en-US" sz="1100" kern="0" dirty="0">
                <a:solidFill>
                  <a:prstClr val="white"/>
                </a:solidFill>
                <a:latin typeface="Segoe UI"/>
                <a:ea typeface="Segoe UI" panose="020B0502040204020203" pitchFamily="34" charset="0"/>
                <a:cs typeface="Segoe UI" panose="020B0502040204020203" pitchFamily="34" charset="0"/>
              </a:endParaRPr>
            </a:p>
          </p:txBody>
        </p:sp>
        <p:pic>
          <p:nvPicPr>
            <p:cNvPr id="349" name="Repos">
              <a:extLst>
                <a:ext uri="{FF2B5EF4-FFF2-40B4-BE49-F238E27FC236}">
                  <a16:creationId xmlns:a16="http://schemas.microsoft.com/office/drawing/2014/main" id="{FAF31CB1-972F-4D63-9393-323396CA7435}"/>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p:blipFill>
          <p:spPr>
            <a:xfrm>
              <a:off x="1757000" y="1558973"/>
              <a:ext cx="274167" cy="358071"/>
            </a:xfrm>
            <a:prstGeom prst="rect">
              <a:avLst/>
            </a:prstGeom>
          </p:spPr>
        </p:pic>
      </p:grpSp>
      <p:grpSp>
        <p:nvGrpSpPr>
          <p:cNvPr id="78" name="CI">
            <a:extLst>
              <a:ext uri="{FF2B5EF4-FFF2-40B4-BE49-F238E27FC236}">
                <a16:creationId xmlns:a16="http://schemas.microsoft.com/office/drawing/2014/main" id="{D2F3631C-FD41-49A0-8C1C-55D61AA12159}"/>
              </a:ext>
            </a:extLst>
          </p:cNvPr>
          <p:cNvGrpSpPr/>
          <p:nvPr/>
        </p:nvGrpSpPr>
        <p:grpSpPr>
          <a:xfrm>
            <a:off x="4555354" y="1231508"/>
            <a:ext cx="1453914" cy="1025383"/>
            <a:chOff x="4555354" y="1147552"/>
            <a:chExt cx="1453914" cy="1109340"/>
          </a:xfrm>
        </p:grpSpPr>
        <p:sp>
          <p:nvSpPr>
            <p:cNvPr id="445" name="Rounded Rectangle 12">
              <a:extLst>
                <a:ext uri="{FF2B5EF4-FFF2-40B4-BE49-F238E27FC236}">
                  <a16:creationId xmlns:a16="http://schemas.microsoft.com/office/drawing/2014/main" id="{2F34B05D-8ADD-4C5B-ABB0-B7C6522DDC12}"/>
                </a:ext>
              </a:extLst>
            </p:cNvPr>
            <p:cNvSpPr/>
            <p:nvPr/>
          </p:nvSpPr>
          <p:spPr>
            <a:xfrm>
              <a:off x="4555354" y="1147552"/>
              <a:ext cx="1453914" cy="110934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algn="r" defTabSz="878201">
                <a:defRPr/>
              </a:pPr>
              <a:endParaRPr lang="en-US" sz="1075" kern="0" dirty="0">
                <a:solidFill>
                  <a:sysClr val="windowText" lastClr="000000"/>
                </a:solidFill>
                <a:latin typeface="Calibri" panose="020F0502020204030204"/>
              </a:endParaRPr>
            </a:p>
          </p:txBody>
        </p:sp>
        <p:sp>
          <p:nvSpPr>
            <p:cNvPr id="446" name="TextBox 445">
              <a:extLst>
                <a:ext uri="{FF2B5EF4-FFF2-40B4-BE49-F238E27FC236}">
                  <a16:creationId xmlns:a16="http://schemas.microsoft.com/office/drawing/2014/main" id="{B36129F8-ECBE-4B35-9E88-D6C86B79FC18}"/>
                </a:ext>
              </a:extLst>
            </p:cNvPr>
            <p:cNvSpPr txBox="1"/>
            <p:nvPr/>
          </p:nvSpPr>
          <p:spPr>
            <a:xfrm>
              <a:off x="4602483" y="1397398"/>
              <a:ext cx="1359657" cy="674676"/>
            </a:xfrm>
            <a:prstGeom prst="rect">
              <a:avLst/>
            </a:prstGeom>
          </p:spPr>
          <p:txBody>
            <a:bodyPr vert="horz" wrap="square" lIns="89555" tIns="89555" rIns="89555" bIns="89555" rtlCol="0" anchor="ctr">
              <a:noAutofit/>
            </a:bodyPr>
            <a:lstStyle/>
            <a:p>
              <a:pPr algn="ctr" defTabSz="878201">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CI</a:t>
              </a:r>
            </a:p>
            <a:p>
              <a:pPr algn="ctr" defTabSz="878201">
                <a:defRPr/>
              </a:pPr>
              <a:r>
                <a:rPr lang="en-US" sz="1100" kern="0" dirty="0">
                  <a:solidFill>
                    <a:prstClr val="white"/>
                  </a:solidFill>
                  <a:latin typeface="Calibri" panose="020F0502020204030204"/>
                  <a:ea typeface="Segoe UI" panose="020B0502040204020203" pitchFamily="34" charset="0"/>
                  <a:cs typeface="Segoe UI" panose="020B0502040204020203" pitchFamily="34" charset="0"/>
                </a:rPr>
                <a:t>Build, Unit &amp; Integration Testing</a:t>
              </a:r>
            </a:p>
          </p:txBody>
        </p:sp>
        <p:pic>
          <p:nvPicPr>
            <p:cNvPr id="402" name="DevOpsPipelines">
              <a:extLst>
                <a:ext uri="{FF2B5EF4-FFF2-40B4-BE49-F238E27FC236}">
                  <a16:creationId xmlns:a16="http://schemas.microsoft.com/office/drawing/2014/main" id="{1CEDE86E-90F2-4270-A64F-25C4CE07B7B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5639632" y="1186062"/>
              <a:ext cx="298769" cy="298769"/>
            </a:xfrm>
            <a:prstGeom prst="rect">
              <a:avLst/>
            </a:prstGeom>
          </p:spPr>
        </p:pic>
      </p:grpSp>
      <p:grpSp>
        <p:nvGrpSpPr>
          <p:cNvPr id="239" name="ACR-FWRule">
            <a:extLst>
              <a:ext uri="{FF2B5EF4-FFF2-40B4-BE49-F238E27FC236}">
                <a16:creationId xmlns:a16="http://schemas.microsoft.com/office/drawing/2014/main" id="{BA009CF6-A32C-4899-8354-1FD16DFE7B68}"/>
              </a:ext>
            </a:extLst>
          </p:cNvPr>
          <p:cNvGrpSpPr/>
          <p:nvPr/>
        </p:nvGrpSpPr>
        <p:grpSpPr>
          <a:xfrm>
            <a:off x="4230535" y="1538195"/>
            <a:ext cx="181297" cy="379937"/>
            <a:chOff x="6705600" y="4772085"/>
            <a:chExt cx="381001" cy="798448"/>
          </a:xfrm>
        </p:grpSpPr>
        <p:sp>
          <p:nvSpPr>
            <p:cNvPr id="242" name="Freeform: Shape 241">
              <a:extLst>
                <a:ext uri="{FF2B5EF4-FFF2-40B4-BE49-F238E27FC236}">
                  <a16:creationId xmlns:a16="http://schemas.microsoft.com/office/drawing/2014/main" id="{2F49826A-5F08-4B3B-92E4-B6A0068A3863}"/>
                </a:ext>
              </a:extLst>
            </p:cNvPr>
            <p:cNvSpPr/>
            <p:nvPr/>
          </p:nvSpPr>
          <p:spPr>
            <a:xfrm>
              <a:off x="6781801" y="4772086"/>
              <a:ext cx="304800" cy="798447"/>
            </a:xfrm>
            <a:custGeom>
              <a:avLst/>
              <a:gdLst>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7678 w 248207"/>
                <a:gd name="connsiteY5" fmla="*/ 59743 h 535668"/>
                <a:gd name="connsiteX6" fmla="*/ 12943 w 248207"/>
                <a:gd name="connsiteY6" fmla="*/ 80392 h 535668"/>
                <a:gd name="connsiteX7" fmla="*/ 870 w 248207"/>
                <a:gd name="connsiteY7" fmla="*/ 268969 h 535668"/>
                <a:gd name="connsiteX8" fmla="*/ 4109 w 248207"/>
                <a:gd name="connsiteY8" fmla="*/ 372771 h 535668"/>
                <a:gd name="connsiteX9" fmla="*/ 10966 w 248207"/>
                <a:gd name="connsiteY9" fmla="*/ 438573 h 535668"/>
                <a:gd name="connsiteX10" fmla="*/ 3504 w 248207"/>
                <a:gd name="connsiteY10" fmla="*/ 372087 h 535668"/>
                <a:gd name="connsiteX11" fmla="*/ 0 w 248207"/>
                <a:gd name="connsiteY11" fmla="*/ 267834 h 535668"/>
                <a:gd name="connsiteX12" fmla="*/ 13059 w 248207"/>
                <a:gd name="connsiteY12" fmla="*/ 78447 h 535668"/>
                <a:gd name="connsiteX13" fmla="*/ 26999 w 248207"/>
                <a:gd name="connsiteY13" fmla="*/ 21990 h 535668"/>
                <a:gd name="connsiteX14" fmla="*/ 17678 w 248207"/>
                <a:gd name="connsiteY14" fmla="*/ 59743 h 535668"/>
                <a:gd name="connsiteX15" fmla="*/ 26049 w 248207"/>
                <a:gd name="connsiteY15" fmla="*/ 23231 h 535668"/>
                <a:gd name="connsiteX16" fmla="*/ 34087 w 248207"/>
                <a:gd name="connsiteY16" fmla="*/ 12734 h 535668"/>
                <a:gd name="connsiteX17" fmla="*/ 26999 w 248207"/>
                <a:gd name="connsiteY17" fmla="*/ 21990 h 535668"/>
                <a:gd name="connsiteX18" fmla="*/ 27232 w 248207"/>
                <a:gd name="connsiteY18" fmla="*/ 21048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2101 w 248207"/>
                <a:gd name="connsiteY26" fmla="*/ 2269 h 535668"/>
                <a:gd name="connsiteX27" fmla="*/ 42716 w 248207"/>
                <a:gd name="connsiteY27" fmla="*/ 2269 h 535668"/>
                <a:gd name="connsiteX28" fmla="*/ 34087 w 248207"/>
                <a:gd name="connsiteY28" fmla="*/ 12734 h 535668"/>
                <a:gd name="connsiteX29" fmla="*/ 44587 w 248207"/>
                <a:gd name="connsiteY29" fmla="*/ 0 h 535668"/>
                <a:gd name="connsiteX30" fmla="*/ 46458 w 248207"/>
                <a:gd name="connsiteY30" fmla="*/ 2269 h 535668"/>
                <a:gd name="connsiteX31" fmla="*/ 42716 w 248207"/>
                <a:gd name="connsiteY31" fmla="*/ 2269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34087 w 248207"/>
                <a:gd name="connsiteY19" fmla="*/ 12734 h 535668"/>
                <a:gd name="connsiteX20" fmla="*/ 26999 w 248207"/>
                <a:gd name="connsiteY20" fmla="*/ 21990 h 535668"/>
                <a:gd name="connsiteX21" fmla="*/ 34087 w 248207"/>
                <a:gd name="connsiteY21" fmla="*/ 12734 h 535668"/>
                <a:gd name="connsiteX22" fmla="*/ 46458 w 248207"/>
                <a:gd name="connsiteY22" fmla="*/ 2269 h 535668"/>
                <a:gd name="connsiteX23" fmla="*/ 206976 w 248207"/>
                <a:gd name="connsiteY23" fmla="*/ 2269 h 535668"/>
                <a:gd name="connsiteX24" fmla="*/ 248207 w 248207"/>
                <a:gd name="connsiteY24" fmla="*/ 268969 h 535668"/>
                <a:gd name="connsiteX25" fmla="*/ 206976 w 248207"/>
                <a:gd name="connsiteY25" fmla="*/ 535668 h 535668"/>
                <a:gd name="connsiteX26" fmla="*/ 44587 w 248207"/>
                <a:gd name="connsiteY26" fmla="*/ 535668 h 535668"/>
                <a:gd name="connsiteX27" fmla="*/ 89174 w 248207"/>
                <a:gd name="connsiteY27" fmla="*/ 267834 h 535668"/>
                <a:gd name="connsiteX28" fmla="*/ 61943 w 248207"/>
                <a:gd name="connsiteY28" fmla="*/ 21048 h 535668"/>
                <a:gd name="connsiteX29" fmla="*/ 46458 w 248207"/>
                <a:gd name="connsiteY29" fmla="*/ 2269 h 535668"/>
                <a:gd name="connsiteX30" fmla="*/ 42101 w 248207"/>
                <a:gd name="connsiteY30" fmla="*/ 2269 h 535668"/>
                <a:gd name="connsiteX31" fmla="*/ 42716 w 248207"/>
                <a:gd name="connsiteY31" fmla="*/ 2269 h 535668"/>
                <a:gd name="connsiteX32" fmla="*/ 34087 w 248207"/>
                <a:gd name="connsiteY32" fmla="*/ 12734 h 535668"/>
                <a:gd name="connsiteX33" fmla="*/ 42101 w 248207"/>
                <a:gd name="connsiteY33" fmla="*/ 2269 h 535668"/>
                <a:gd name="connsiteX34" fmla="*/ 44587 w 248207"/>
                <a:gd name="connsiteY34" fmla="*/ 0 h 535668"/>
                <a:gd name="connsiteX35" fmla="*/ 46458 w 248207"/>
                <a:gd name="connsiteY35" fmla="*/ 2269 h 535668"/>
                <a:gd name="connsiteX36" fmla="*/ 42716 w 248207"/>
                <a:gd name="connsiteY36" fmla="*/ 2269 h 535668"/>
                <a:gd name="connsiteX37" fmla="*/ 44587 w 248207"/>
                <a:gd name="connsiteY37"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999 w 248207"/>
                <a:gd name="connsiteY15" fmla="*/ 21990 h 535668"/>
                <a:gd name="connsiteX16" fmla="*/ 17678 w 248207"/>
                <a:gd name="connsiteY16" fmla="*/ 59743 h 535668"/>
                <a:gd name="connsiteX17" fmla="*/ 26049 w 248207"/>
                <a:gd name="connsiteY17" fmla="*/ 23231 h 535668"/>
                <a:gd name="connsiteX18" fmla="*/ 26999 w 248207"/>
                <a:gd name="connsiteY18" fmla="*/ 21990 h 535668"/>
                <a:gd name="connsiteX19" fmla="*/ 46458 w 248207"/>
                <a:gd name="connsiteY19" fmla="*/ 2269 h 535668"/>
                <a:gd name="connsiteX20" fmla="*/ 206976 w 248207"/>
                <a:gd name="connsiteY20" fmla="*/ 2269 h 535668"/>
                <a:gd name="connsiteX21" fmla="*/ 248207 w 248207"/>
                <a:gd name="connsiteY21" fmla="*/ 268969 h 535668"/>
                <a:gd name="connsiteX22" fmla="*/ 206976 w 248207"/>
                <a:gd name="connsiteY22" fmla="*/ 535668 h 535668"/>
                <a:gd name="connsiteX23" fmla="*/ 44587 w 248207"/>
                <a:gd name="connsiteY23" fmla="*/ 535668 h 535668"/>
                <a:gd name="connsiteX24" fmla="*/ 89174 w 248207"/>
                <a:gd name="connsiteY24" fmla="*/ 267834 h 535668"/>
                <a:gd name="connsiteX25" fmla="*/ 61943 w 248207"/>
                <a:gd name="connsiteY25" fmla="*/ 21048 h 535668"/>
                <a:gd name="connsiteX26" fmla="*/ 46458 w 248207"/>
                <a:gd name="connsiteY26" fmla="*/ 2269 h 535668"/>
                <a:gd name="connsiteX27" fmla="*/ 42101 w 248207"/>
                <a:gd name="connsiteY27" fmla="*/ 2269 h 535668"/>
                <a:gd name="connsiteX28" fmla="*/ 42716 w 248207"/>
                <a:gd name="connsiteY28" fmla="*/ 2269 h 535668"/>
                <a:gd name="connsiteX29" fmla="*/ 34087 w 248207"/>
                <a:gd name="connsiteY29" fmla="*/ 12734 h 535668"/>
                <a:gd name="connsiteX30" fmla="*/ 42101 w 248207"/>
                <a:gd name="connsiteY30" fmla="*/ 2269 h 535668"/>
                <a:gd name="connsiteX31" fmla="*/ 44587 w 248207"/>
                <a:gd name="connsiteY31" fmla="*/ 0 h 535668"/>
                <a:gd name="connsiteX32" fmla="*/ 46458 w 248207"/>
                <a:gd name="connsiteY32" fmla="*/ 2269 h 535668"/>
                <a:gd name="connsiteX33" fmla="*/ 42716 w 248207"/>
                <a:gd name="connsiteY33" fmla="*/ 2269 h 535668"/>
                <a:gd name="connsiteX34" fmla="*/ 44587 w 248207"/>
                <a:gd name="connsiteY34"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26049 w 248207"/>
                <a:gd name="connsiteY15" fmla="*/ 23231 h 535668"/>
                <a:gd name="connsiteX16" fmla="*/ 17678 w 248207"/>
                <a:gd name="connsiteY16" fmla="*/ 59743 h 535668"/>
                <a:gd name="connsiteX17" fmla="*/ 26049 w 248207"/>
                <a:gd name="connsiteY17" fmla="*/ 23231 h 535668"/>
                <a:gd name="connsiteX18" fmla="*/ 46458 w 248207"/>
                <a:gd name="connsiteY18" fmla="*/ 2269 h 535668"/>
                <a:gd name="connsiteX19" fmla="*/ 206976 w 248207"/>
                <a:gd name="connsiteY19" fmla="*/ 2269 h 535668"/>
                <a:gd name="connsiteX20" fmla="*/ 248207 w 248207"/>
                <a:gd name="connsiteY20" fmla="*/ 268969 h 535668"/>
                <a:gd name="connsiteX21" fmla="*/ 206976 w 248207"/>
                <a:gd name="connsiteY21" fmla="*/ 535668 h 535668"/>
                <a:gd name="connsiteX22" fmla="*/ 44587 w 248207"/>
                <a:gd name="connsiteY22" fmla="*/ 535668 h 535668"/>
                <a:gd name="connsiteX23" fmla="*/ 89174 w 248207"/>
                <a:gd name="connsiteY23" fmla="*/ 267834 h 535668"/>
                <a:gd name="connsiteX24" fmla="*/ 61943 w 248207"/>
                <a:gd name="connsiteY24" fmla="*/ 21048 h 535668"/>
                <a:gd name="connsiteX25" fmla="*/ 46458 w 248207"/>
                <a:gd name="connsiteY25" fmla="*/ 2269 h 535668"/>
                <a:gd name="connsiteX26" fmla="*/ 42101 w 248207"/>
                <a:gd name="connsiteY26" fmla="*/ 2269 h 535668"/>
                <a:gd name="connsiteX27" fmla="*/ 42716 w 248207"/>
                <a:gd name="connsiteY27" fmla="*/ 2269 h 535668"/>
                <a:gd name="connsiteX28" fmla="*/ 34087 w 248207"/>
                <a:gd name="connsiteY28" fmla="*/ 12734 h 535668"/>
                <a:gd name="connsiteX29" fmla="*/ 42101 w 248207"/>
                <a:gd name="connsiteY29" fmla="*/ 2269 h 535668"/>
                <a:gd name="connsiteX30" fmla="*/ 44587 w 248207"/>
                <a:gd name="connsiteY30" fmla="*/ 0 h 535668"/>
                <a:gd name="connsiteX31" fmla="*/ 46458 w 248207"/>
                <a:gd name="connsiteY31" fmla="*/ 2269 h 535668"/>
                <a:gd name="connsiteX32" fmla="*/ 42716 w 248207"/>
                <a:gd name="connsiteY32" fmla="*/ 2269 h 535668"/>
                <a:gd name="connsiteX33" fmla="*/ 44587 w 248207"/>
                <a:gd name="connsiteY33" fmla="*/ 0 h 535668"/>
                <a:gd name="connsiteX0" fmla="*/ 10966 w 248207"/>
                <a:gd name="connsiteY0" fmla="*/ 438573 h 535668"/>
                <a:gd name="connsiteX1" fmla="*/ 13059 w 248207"/>
                <a:gd name="connsiteY1" fmla="*/ 457222 h 535668"/>
                <a:gd name="connsiteX2" fmla="*/ 44587 w 248207"/>
                <a:gd name="connsiteY2" fmla="*/ 535668 h 535668"/>
                <a:gd name="connsiteX3" fmla="*/ 42101 w 248207"/>
                <a:gd name="connsiteY3" fmla="*/ 535668 h 535668"/>
                <a:gd name="connsiteX4" fmla="*/ 12943 w 248207"/>
                <a:gd name="connsiteY4" fmla="*/ 457545 h 535668"/>
                <a:gd name="connsiteX5" fmla="*/ 10966 w 248207"/>
                <a:gd name="connsiteY5" fmla="*/ 438573 h 535668"/>
                <a:gd name="connsiteX6" fmla="*/ 17678 w 248207"/>
                <a:gd name="connsiteY6" fmla="*/ 59743 h 535668"/>
                <a:gd name="connsiteX7" fmla="*/ 12943 w 248207"/>
                <a:gd name="connsiteY7" fmla="*/ 80392 h 535668"/>
                <a:gd name="connsiteX8" fmla="*/ 870 w 248207"/>
                <a:gd name="connsiteY8" fmla="*/ 268969 h 535668"/>
                <a:gd name="connsiteX9" fmla="*/ 4109 w 248207"/>
                <a:gd name="connsiteY9" fmla="*/ 372771 h 535668"/>
                <a:gd name="connsiteX10" fmla="*/ 10966 w 248207"/>
                <a:gd name="connsiteY10" fmla="*/ 438573 h 535668"/>
                <a:gd name="connsiteX11" fmla="*/ 3504 w 248207"/>
                <a:gd name="connsiteY11" fmla="*/ 372087 h 535668"/>
                <a:gd name="connsiteX12" fmla="*/ 0 w 248207"/>
                <a:gd name="connsiteY12" fmla="*/ 267834 h 535668"/>
                <a:gd name="connsiteX13" fmla="*/ 13059 w 248207"/>
                <a:gd name="connsiteY13" fmla="*/ 78447 h 535668"/>
                <a:gd name="connsiteX14" fmla="*/ 17678 w 248207"/>
                <a:gd name="connsiteY14" fmla="*/ 59743 h 535668"/>
                <a:gd name="connsiteX15" fmla="*/ 46458 w 248207"/>
                <a:gd name="connsiteY15" fmla="*/ 2269 h 535668"/>
                <a:gd name="connsiteX16" fmla="*/ 206976 w 248207"/>
                <a:gd name="connsiteY16" fmla="*/ 2269 h 535668"/>
                <a:gd name="connsiteX17" fmla="*/ 248207 w 248207"/>
                <a:gd name="connsiteY17" fmla="*/ 268969 h 535668"/>
                <a:gd name="connsiteX18" fmla="*/ 206976 w 248207"/>
                <a:gd name="connsiteY18" fmla="*/ 535668 h 535668"/>
                <a:gd name="connsiteX19" fmla="*/ 44587 w 248207"/>
                <a:gd name="connsiteY19" fmla="*/ 535668 h 535668"/>
                <a:gd name="connsiteX20" fmla="*/ 89174 w 248207"/>
                <a:gd name="connsiteY20" fmla="*/ 267834 h 535668"/>
                <a:gd name="connsiteX21" fmla="*/ 61943 w 248207"/>
                <a:gd name="connsiteY21" fmla="*/ 21048 h 535668"/>
                <a:gd name="connsiteX22" fmla="*/ 46458 w 248207"/>
                <a:gd name="connsiteY22" fmla="*/ 2269 h 535668"/>
                <a:gd name="connsiteX23" fmla="*/ 42101 w 248207"/>
                <a:gd name="connsiteY23" fmla="*/ 2269 h 535668"/>
                <a:gd name="connsiteX24" fmla="*/ 42716 w 248207"/>
                <a:gd name="connsiteY24" fmla="*/ 2269 h 535668"/>
                <a:gd name="connsiteX25" fmla="*/ 34087 w 248207"/>
                <a:gd name="connsiteY25" fmla="*/ 12734 h 535668"/>
                <a:gd name="connsiteX26" fmla="*/ 42101 w 248207"/>
                <a:gd name="connsiteY26" fmla="*/ 2269 h 535668"/>
                <a:gd name="connsiteX27" fmla="*/ 44587 w 248207"/>
                <a:gd name="connsiteY27" fmla="*/ 0 h 535668"/>
                <a:gd name="connsiteX28" fmla="*/ 46458 w 248207"/>
                <a:gd name="connsiteY28" fmla="*/ 2269 h 535668"/>
                <a:gd name="connsiteX29" fmla="*/ 42716 w 248207"/>
                <a:gd name="connsiteY29" fmla="*/ 2269 h 535668"/>
                <a:gd name="connsiteX30" fmla="*/ 44587 w 248207"/>
                <a:gd name="connsiteY30" fmla="*/ 0 h 535668"/>
                <a:gd name="connsiteX0" fmla="*/ 10096 w 247337"/>
                <a:gd name="connsiteY0" fmla="*/ 438573 h 535668"/>
                <a:gd name="connsiteX1" fmla="*/ 12189 w 247337"/>
                <a:gd name="connsiteY1" fmla="*/ 457222 h 535668"/>
                <a:gd name="connsiteX2" fmla="*/ 43717 w 247337"/>
                <a:gd name="connsiteY2" fmla="*/ 535668 h 535668"/>
                <a:gd name="connsiteX3" fmla="*/ 41231 w 247337"/>
                <a:gd name="connsiteY3" fmla="*/ 535668 h 535668"/>
                <a:gd name="connsiteX4" fmla="*/ 12073 w 247337"/>
                <a:gd name="connsiteY4" fmla="*/ 457545 h 535668"/>
                <a:gd name="connsiteX5" fmla="*/ 10096 w 247337"/>
                <a:gd name="connsiteY5" fmla="*/ 438573 h 535668"/>
                <a:gd name="connsiteX6" fmla="*/ 16808 w 247337"/>
                <a:gd name="connsiteY6" fmla="*/ 59743 h 535668"/>
                <a:gd name="connsiteX7" fmla="*/ 12073 w 247337"/>
                <a:gd name="connsiteY7" fmla="*/ 80392 h 535668"/>
                <a:gd name="connsiteX8" fmla="*/ 0 w 247337"/>
                <a:gd name="connsiteY8" fmla="*/ 268969 h 535668"/>
                <a:gd name="connsiteX9" fmla="*/ 3239 w 247337"/>
                <a:gd name="connsiteY9" fmla="*/ 372771 h 535668"/>
                <a:gd name="connsiteX10" fmla="*/ 10096 w 247337"/>
                <a:gd name="connsiteY10" fmla="*/ 438573 h 535668"/>
                <a:gd name="connsiteX11" fmla="*/ 2634 w 247337"/>
                <a:gd name="connsiteY11" fmla="*/ 372087 h 535668"/>
                <a:gd name="connsiteX12" fmla="*/ 12189 w 247337"/>
                <a:gd name="connsiteY12" fmla="*/ 78447 h 535668"/>
                <a:gd name="connsiteX13" fmla="*/ 16808 w 247337"/>
                <a:gd name="connsiteY13" fmla="*/ 59743 h 535668"/>
                <a:gd name="connsiteX14" fmla="*/ 45588 w 247337"/>
                <a:gd name="connsiteY14" fmla="*/ 2269 h 535668"/>
                <a:gd name="connsiteX15" fmla="*/ 206106 w 247337"/>
                <a:gd name="connsiteY15" fmla="*/ 2269 h 535668"/>
                <a:gd name="connsiteX16" fmla="*/ 247337 w 247337"/>
                <a:gd name="connsiteY16" fmla="*/ 268969 h 535668"/>
                <a:gd name="connsiteX17" fmla="*/ 206106 w 247337"/>
                <a:gd name="connsiteY17" fmla="*/ 535668 h 535668"/>
                <a:gd name="connsiteX18" fmla="*/ 43717 w 247337"/>
                <a:gd name="connsiteY18" fmla="*/ 535668 h 535668"/>
                <a:gd name="connsiteX19" fmla="*/ 88304 w 247337"/>
                <a:gd name="connsiteY19" fmla="*/ 267834 h 535668"/>
                <a:gd name="connsiteX20" fmla="*/ 61073 w 247337"/>
                <a:gd name="connsiteY20" fmla="*/ 21048 h 535668"/>
                <a:gd name="connsiteX21" fmla="*/ 45588 w 247337"/>
                <a:gd name="connsiteY21" fmla="*/ 2269 h 535668"/>
                <a:gd name="connsiteX22" fmla="*/ 41231 w 247337"/>
                <a:gd name="connsiteY22" fmla="*/ 2269 h 535668"/>
                <a:gd name="connsiteX23" fmla="*/ 41846 w 247337"/>
                <a:gd name="connsiteY23" fmla="*/ 2269 h 535668"/>
                <a:gd name="connsiteX24" fmla="*/ 33217 w 247337"/>
                <a:gd name="connsiteY24" fmla="*/ 12734 h 535668"/>
                <a:gd name="connsiteX25" fmla="*/ 41231 w 247337"/>
                <a:gd name="connsiteY25" fmla="*/ 2269 h 535668"/>
                <a:gd name="connsiteX26" fmla="*/ 43717 w 247337"/>
                <a:gd name="connsiteY26" fmla="*/ 0 h 535668"/>
                <a:gd name="connsiteX27" fmla="*/ 45588 w 247337"/>
                <a:gd name="connsiteY27" fmla="*/ 2269 h 535668"/>
                <a:gd name="connsiteX28" fmla="*/ 41846 w 247337"/>
                <a:gd name="connsiteY28" fmla="*/ 2269 h 535668"/>
                <a:gd name="connsiteX29" fmla="*/ 43717 w 247337"/>
                <a:gd name="connsiteY29" fmla="*/ 0 h 535668"/>
                <a:gd name="connsiteX0" fmla="*/ 7462 w 244703"/>
                <a:gd name="connsiteY0" fmla="*/ 438573 h 535668"/>
                <a:gd name="connsiteX1" fmla="*/ 9555 w 244703"/>
                <a:gd name="connsiteY1" fmla="*/ 457222 h 535668"/>
                <a:gd name="connsiteX2" fmla="*/ 41083 w 244703"/>
                <a:gd name="connsiteY2" fmla="*/ 535668 h 535668"/>
                <a:gd name="connsiteX3" fmla="*/ 38597 w 244703"/>
                <a:gd name="connsiteY3" fmla="*/ 535668 h 535668"/>
                <a:gd name="connsiteX4" fmla="*/ 9439 w 244703"/>
                <a:gd name="connsiteY4" fmla="*/ 457545 h 535668"/>
                <a:gd name="connsiteX5" fmla="*/ 7462 w 244703"/>
                <a:gd name="connsiteY5" fmla="*/ 438573 h 535668"/>
                <a:gd name="connsiteX6" fmla="*/ 14174 w 244703"/>
                <a:gd name="connsiteY6" fmla="*/ 59743 h 535668"/>
                <a:gd name="connsiteX7" fmla="*/ 9439 w 244703"/>
                <a:gd name="connsiteY7" fmla="*/ 80392 h 535668"/>
                <a:gd name="connsiteX8" fmla="*/ 605 w 244703"/>
                <a:gd name="connsiteY8" fmla="*/ 372771 h 535668"/>
                <a:gd name="connsiteX9" fmla="*/ 7462 w 244703"/>
                <a:gd name="connsiteY9" fmla="*/ 438573 h 535668"/>
                <a:gd name="connsiteX10" fmla="*/ 0 w 244703"/>
                <a:gd name="connsiteY10" fmla="*/ 372087 h 535668"/>
                <a:gd name="connsiteX11" fmla="*/ 9555 w 244703"/>
                <a:gd name="connsiteY11" fmla="*/ 78447 h 535668"/>
                <a:gd name="connsiteX12" fmla="*/ 14174 w 244703"/>
                <a:gd name="connsiteY12" fmla="*/ 59743 h 535668"/>
                <a:gd name="connsiteX13" fmla="*/ 42954 w 244703"/>
                <a:gd name="connsiteY13" fmla="*/ 2269 h 535668"/>
                <a:gd name="connsiteX14" fmla="*/ 203472 w 244703"/>
                <a:gd name="connsiteY14" fmla="*/ 2269 h 535668"/>
                <a:gd name="connsiteX15" fmla="*/ 244703 w 244703"/>
                <a:gd name="connsiteY15" fmla="*/ 268969 h 535668"/>
                <a:gd name="connsiteX16" fmla="*/ 203472 w 244703"/>
                <a:gd name="connsiteY16" fmla="*/ 535668 h 535668"/>
                <a:gd name="connsiteX17" fmla="*/ 41083 w 244703"/>
                <a:gd name="connsiteY17" fmla="*/ 535668 h 535668"/>
                <a:gd name="connsiteX18" fmla="*/ 85670 w 244703"/>
                <a:gd name="connsiteY18" fmla="*/ 267834 h 535668"/>
                <a:gd name="connsiteX19" fmla="*/ 58439 w 244703"/>
                <a:gd name="connsiteY19" fmla="*/ 21048 h 535668"/>
                <a:gd name="connsiteX20" fmla="*/ 42954 w 244703"/>
                <a:gd name="connsiteY20" fmla="*/ 2269 h 535668"/>
                <a:gd name="connsiteX21" fmla="*/ 38597 w 244703"/>
                <a:gd name="connsiteY21" fmla="*/ 2269 h 535668"/>
                <a:gd name="connsiteX22" fmla="*/ 39212 w 244703"/>
                <a:gd name="connsiteY22" fmla="*/ 2269 h 535668"/>
                <a:gd name="connsiteX23" fmla="*/ 30583 w 244703"/>
                <a:gd name="connsiteY23" fmla="*/ 12734 h 535668"/>
                <a:gd name="connsiteX24" fmla="*/ 38597 w 244703"/>
                <a:gd name="connsiteY24" fmla="*/ 2269 h 535668"/>
                <a:gd name="connsiteX25" fmla="*/ 41083 w 244703"/>
                <a:gd name="connsiteY25" fmla="*/ 0 h 535668"/>
                <a:gd name="connsiteX26" fmla="*/ 42954 w 244703"/>
                <a:gd name="connsiteY26" fmla="*/ 2269 h 535668"/>
                <a:gd name="connsiteX27" fmla="*/ 39212 w 244703"/>
                <a:gd name="connsiteY27" fmla="*/ 2269 h 535668"/>
                <a:gd name="connsiteX28" fmla="*/ 41083 w 244703"/>
                <a:gd name="connsiteY28"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13569 w 244098"/>
                <a:gd name="connsiteY6" fmla="*/ 59743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13569 w 244098"/>
                <a:gd name="connsiteY11" fmla="*/ 59743 h 535668"/>
                <a:gd name="connsiteX12" fmla="*/ 42349 w 244098"/>
                <a:gd name="connsiteY12" fmla="*/ 2269 h 535668"/>
                <a:gd name="connsiteX13" fmla="*/ 202867 w 244098"/>
                <a:gd name="connsiteY13" fmla="*/ 2269 h 535668"/>
                <a:gd name="connsiteX14" fmla="*/ 244098 w 244098"/>
                <a:gd name="connsiteY14" fmla="*/ 268969 h 535668"/>
                <a:gd name="connsiteX15" fmla="*/ 202867 w 244098"/>
                <a:gd name="connsiteY15" fmla="*/ 535668 h 535668"/>
                <a:gd name="connsiteX16" fmla="*/ 40478 w 244098"/>
                <a:gd name="connsiteY16" fmla="*/ 535668 h 535668"/>
                <a:gd name="connsiteX17" fmla="*/ 85065 w 244098"/>
                <a:gd name="connsiteY17" fmla="*/ 267834 h 535668"/>
                <a:gd name="connsiteX18" fmla="*/ 57834 w 244098"/>
                <a:gd name="connsiteY18" fmla="*/ 21048 h 535668"/>
                <a:gd name="connsiteX19" fmla="*/ 42349 w 244098"/>
                <a:gd name="connsiteY19" fmla="*/ 2269 h 535668"/>
                <a:gd name="connsiteX20" fmla="*/ 37992 w 244098"/>
                <a:gd name="connsiteY20" fmla="*/ 2269 h 535668"/>
                <a:gd name="connsiteX21" fmla="*/ 38607 w 244098"/>
                <a:gd name="connsiteY21" fmla="*/ 2269 h 535668"/>
                <a:gd name="connsiteX22" fmla="*/ 29978 w 244098"/>
                <a:gd name="connsiteY22" fmla="*/ 12734 h 535668"/>
                <a:gd name="connsiteX23" fmla="*/ 37992 w 244098"/>
                <a:gd name="connsiteY23" fmla="*/ 2269 h 535668"/>
                <a:gd name="connsiteX24" fmla="*/ 40478 w 244098"/>
                <a:gd name="connsiteY24" fmla="*/ 0 h 535668"/>
                <a:gd name="connsiteX25" fmla="*/ 42349 w 244098"/>
                <a:gd name="connsiteY25" fmla="*/ 2269 h 535668"/>
                <a:gd name="connsiteX26" fmla="*/ 38607 w 244098"/>
                <a:gd name="connsiteY26" fmla="*/ 2269 h 535668"/>
                <a:gd name="connsiteX27" fmla="*/ 40478 w 244098"/>
                <a:gd name="connsiteY27"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8950 w 244098"/>
                <a:gd name="connsiteY6" fmla="*/ 78447 h 535668"/>
                <a:gd name="connsiteX7" fmla="*/ 8834 w 244098"/>
                <a:gd name="connsiteY7" fmla="*/ 80392 h 535668"/>
                <a:gd name="connsiteX8" fmla="*/ 0 w 244098"/>
                <a:gd name="connsiteY8" fmla="*/ 372771 h 535668"/>
                <a:gd name="connsiteX9" fmla="*/ 6857 w 244098"/>
                <a:gd name="connsiteY9" fmla="*/ 438573 h 535668"/>
                <a:gd name="connsiteX10" fmla="*/ 8950 w 244098"/>
                <a:gd name="connsiteY10" fmla="*/ 78447 h 535668"/>
                <a:gd name="connsiteX11" fmla="*/ 42349 w 244098"/>
                <a:gd name="connsiteY11" fmla="*/ 2269 h 535668"/>
                <a:gd name="connsiteX12" fmla="*/ 202867 w 244098"/>
                <a:gd name="connsiteY12" fmla="*/ 2269 h 535668"/>
                <a:gd name="connsiteX13" fmla="*/ 244098 w 244098"/>
                <a:gd name="connsiteY13" fmla="*/ 268969 h 535668"/>
                <a:gd name="connsiteX14" fmla="*/ 202867 w 244098"/>
                <a:gd name="connsiteY14" fmla="*/ 535668 h 535668"/>
                <a:gd name="connsiteX15" fmla="*/ 40478 w 244098"/>
                <a:gd name="connsiteY15" fmla="*/ 535668 h 535668"/>
                <a:gd name="connsiteX16" fmla="*/ 85065 w 244098"/>
                <a:gd name="connsiteY16" fmla="*/ 267834 h 535668"/>
                <a:gd name="connsiteX17" fmla="*/ 57834 w 244098"/>
                <a:gd name="connsiteY17" fmla="*/ 21048 h 535668"/>
                <a:gd name="connsiteX18" fmla="*/ 42349 w 244098"/>
                <a:gd name="connsiteY18" fmla="*/ 2269 h 535668"/>
                <a:gd name="connsiteX19" fmla="*/ 37992 w 244098"/>
                <a:gd name="connsiteY19" fmla="*/ 2269 h 535668"/>
                <a:gd name="connsiteX20" fmla="*/ 38607 w 244098"/>
                <a:gd name="connsiteY20" fmla="*/ 2269 h 535668"/>
                <a:gd name="connsiteX21" fmla="*/ 29978 w 244098"/>
                <a:gd name="connsiteY21" fmla="*/ 12734 h 535668"/>
                <a:gd name="connsiteX22" fmla="*/ 37992 w 244098"/>
                <a:gd name="connsiteY22" fmla="*/ 2269 h 535668"/>
                <a:gd name="connsiteX23" fmla="*/ 40478 w 244098"/>
                <a:gd name="connsiteY23" fmla="*/ 0 h 535668"/>
                <a:gd name="connsiteX24" fmla="*/ 42349 w 244098"/>
                <a:gd name="connsiteY24" fmla="*/ 2269 h 535668"/>
                <a:gd name="connsiteX25" fmla="*/ 38607 w 244098"/>
                <a:gd name="connsiteY25" fmla="*/ 2269 h 535668"/>
                <a:gd name="connsiteX26" fmla="*/ 40478 w 244098"/>
                <a:gd name="connsiteY26"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8834 w 244098"/>
                <a:gd name="connsiteY7" fmla="*/ 80392 h 535668"/>
                <a:gd name="connsiteX8" fmla="*/ 0 w 244098"/>
                <a:gd name="connsiteY8" fmla="*/ 372771 h 535668"/>
                <a:gd name="connsiteX9" fmla="*/ 6857 w 244098"/>
                <a:gd name="connsiteY9" fmla="*/ 438573 h 535668"/>
                <a:gd name="connsiteX10" fmla="*/ 42349 w 244098"/>
                <a:gd name="connsiteY10" fmla="*/ 2269 h 535668"/>
                <a:gd name="connsiteX11" fmla="*/ 202867 w 244098"/>
                <a:gd name="connsiteY11" fmla="*/ 2269 h 535668"/>
                <a:gd name="connsiteX12" fmla="*/ 244098 w 244098"/>
                <a:gd name="connsiteY12" fmla="*/ 268969 h 535668"/>
                <a:gd name="connsiteX13" fmla="*/ 202867 w 244098"/>
                <a:gd name="connsiteY13" fmla="*/ 535668 h 535668"/>
                <a:gd name="connsiteX14" fmla="*/ 40478 w 244098"/>
                <a:gd name="connsiteY14" fmla="*/ 535668 h 535668"/>
                <a:gd name="connsiteX15" fmla="*/ 85065 w 244098"/>
                <a:gd name="connsiteY15" fmla="*/ 267834 h 535668"/>
                <a:gd name="connsiteX16" fmla="*/ 57834 w 244098"/>
                <a:gd name="connsiteY16" fmla="*/ 21048 h 535668"/>
                <a:gd name="connsiteX17" fmla="*/ 42349 w 244098"/>
                <a:gd name="connsiteY17" fmla="*/ 2269 h 535668"/>
                <a:gd name="connsiteX18" fmla="*/ 37992 w 244098"/>
                <a:gd name="connsiteY18" fmla="*/ 2269 h 535668"/>
                <a:gd name="connsiteX19" fmla="*/ 38607 w 244098"/>
                <a:gd name="connsiteY19" fmla="*/ 2269 h 535668"/>
                <a:gd name="connsiteX20" fmla="*/ 29978 w 244098"/>
                <a:gd name="connsiteY20" fmla="*/ 12734 h 535668"/>
                <a:gd name="connsiteX21" fmla="*/ 37992 w 244098"/>
                <a:gd name="connsiteY21" fmla="*/ 2269 h 535668"/>
                <a:gd name="connsiteX22" fmla="*/ 40478 w 244098"/>
                <a:gd name="connsiteY22" fmla="*/ 0 h 535668"/>
                <a:gd name="connsiteX23" fmla="*/ 42349 w 244098"/>
                <a:gd name="connsiteY23" fmla="*/ 2269 h 535668"/>
                <a:gd name="connsiteX24" fmla="*/ 38607 w 244098"/>
                <a:gd name="connsiteY24" fmla="*/ 2269 h 535668"/>
                <a:gd name="connsiteX25" fmla="*/ 40478 w 244098"/>
                <a:gd name="connsiteY25"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29978 w 244098"/>
                <a:gd name="connsiteY19" fmla="*/ 12734 h 535668"/>
                <a:gd name="connsiteX20" fmla="*/ 37992 w 244098"/>
                <a:gd name="connsiteY20" fmla="*/ 2269 h 535668"/>
                <a:gd name="connsiteX21" fmla="*/ 40478 w 244098"/>
                <a:gd name="connsiteY21" fmla="*/ 0 h 535668"/>
                <a:gd name="connsiteX22" fmla="*/ 42349 w 244098"/>
                <a:gd name="connsiteY22" fmla="*/ 2269 h 535668"/>
                <a:gd name="connsiteX23" fmla="*/ 38607 w 244098"/>
                <a:gd name="connsiteY23" fmla="*/ 2269 h 535668"/>
                <a:gd name="connsiteX24" fmla="*/ 40478 w 244098"/>
                <a:gd name="connsiteY24" fmla="*/ 0 h 535668"/>
                <a:gd name="connsiteX0" fmla="*/ 6857 w 244098"/>
                <a:gd name="connsiteY0" fmla="*/ 438573 h 535668"/>
                <a:gd name="connsiteX1" fmla="*/ 8950 w 244098"/>
                <a:gd name="connsiteY1" fmla="*/ 457222 h 535668"/>
                <a:gd name="connsiteX2" fmla="*/ 40478 w 244098"/>
                <a:gd name="connsiteY2" fmla="*/ 535668 h 535668"/>
                <a:gd name="connsiteX3" fmla="*/ 37992 w 244098"/>
                <a:gd name="connsiteY3" fmla="*/ 535668 h 535668"/>
                <a:gd name="connsiteX4" fmla="*/ 8834 w 244098"/>
                <a:gd name="connsiteY4" fmla="*/ 457545 h 535668"/>
                <a:gd name="connsiteX5" fmla="*/ 6857 w 244098"/>
                <a:gd name="connsiteY5" fmla="*/ 438573 h 535668"/>
                <a:gd name="connsiteX6" fmla="*/ 6857 w 244098"/>
                <a:gd name="connsiteY6" fmla="*/ 438573 h 535668"/>
                <a:gd name="connsiteX7" fmla="*/ 0 w 244098"/>
                <a:gd name="connsiteY7" fmla="*/ 372771 h 535668"/>
                <a:gd name="connsiteX8" fmla="*/ 6857 w 244098"/>
                <a:gd name="connsiteY8" fmla="*/ 438573 h 535668"/>
                <a:gd name="connsiteX9" fmla="*/ 42349 w 244098"/>
                <a:gd name="connsiteY9" fmla="*/ 2269 h 535668"/>
                <a:gd name="connsiteX10" fmla="*/ 202867 w 244098"/>
                <a:gd name="connsiteY10" fmla="*/ 2269 h 535668"/>
                <a:gd name="connsiteX11" fmla="*/ 244098 w 244098"/>
                <a:gd name="connsiteY11" fmla="*/ 268969 h 535668"/>
                <a:gd name="connsiteX12" fmla="*/ 202867 w 244098"/>
                <a:gd name="connsiteY12" fmla="*/ 535668 h 535668"/>
                <a:gd name="connsiteX13" fmla="*/ 40478 w 244098"/>
                <a:gd name="connsiteY13" fmla="*/ 535668 h 535668"/>
                <a:gd name="connsiteX14" fmla="*/ 85065 w 244098"/>
                <a:gd name="connsiteY14" fmla="*/ 267834 h 535668"/>
                <a:gd name="connsiteX15" fmla="*/ 57834 w 244098"/>
                <a:gd name="connsiteY15" fmla="*/ 21048 h 535668"/>
                <a:gd name="connsiteX16" fmla="*/ 42349 w 244098"/>
                <a:gd name="connsiteY16" fmla="*/ 2269 h 535668"/>
                <a:gd name="connsiteX17" fmla="*/ 37992 w 244098"/>
                <a:gd name="connsiteY17" fmla="*/ 2269 h 535668"/>
                <a:gd name="connsiteX18" fmla="*/ 38607 w 244098"/>
                <a:gd name="connsiteY18" fmla="*/ 2269 h 535668"/>
                <a:gd name="connsiteX19" fmla="*/ 37992 w 244098"/>
                <a:gd name="connsiteY19" fmla="*/ 2269 h 535668"/>
                <a:gd name="connsiteX20" fmla="*/ 40478 w 244098"/>
                <a:gd name="connsiteY20" fmla="*/ 0 h 535668"/>
                <a:gd name="connsiteX21" fmla="*/ 42349 w 244098"/>
                <a:gd name="connsiteY21" fmla="*/ 2269 h 535668"/>
                <a:gd name="connsiteX22" fmla="*/ 38607 w 244098"/>
                <a:gd name="connsiteY22" fmla="*/ 2269 h 535668"/>
                <a:gd name="connsiteX23" fmla="*/ 40478 w 244098"/>
                <a:gd name="connsiteY23" fmla="*/ 0 h 535668"/>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20" fmla="*/ 38607 w 244098"/>
                <a:gd name="connsiteY20" fmla="*/ 0 h 533399"/>
                <a:gd name="connsiteX21" fmla="*/ 42349 w 244098"/>
                <a:gd name="connsiteY21" fmla="*/ 0 h 533399"/>
                <a:gd name="connsiteX22" fmla="*/ 38607 w 244098"/>
                <a:gd name="connsiteY22"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17" fmla="*/ 37992 w 244098"/>
                <a:gd name="connsiteY17" fmla="*/ 0 h 533399"/>
                <a:gd name="connsiteX18" fmla="*/ 38607 w 244098"/>
                <a:gd name="connsiteY18" fmla="*/ 0 h 533399"/>
                <a:gd name="connsiteX19" fmla="*/ 37992 w 244098"/>
                <a:gd name="connsiteY19" fmla="*/ 0 h 533399"/>
                <a:gd name="connsiteX0" fmla="*/ 6857 w 244098"/>
                <a:gd name="connsiteY0" fmla="*/ 436304 h 533399"/>
                <a:gd name="connsiteX1" fmla="*/ 8950 w 244098"/>
                <a:gd name="connsiteY1" fmla="*/ 454953 h 533399"/>
                <a:gd name="connsiteX2" fmla="*/ 40478 w 244098"/>
                <a:gd name="connsiteY2" fmla="*/ 533399 h 533399"/>
                <a:gd name="connsiteX3" fmla="*/ 37992 w 244098"/>
                <a:gd name="connsiteY3" fmla="*/ 533399 h 533399"/>
                <a:gd name="connsiteX4" fmla="*/ 8834 w 244098"/>
                <a:gd name="connsiteY4" fmla="*/ 455276 h 533399"/>
                <a:gd name="connsiteX5" fmla="*/ 6857 w 244098"/>
                <a:gd name="connsiteY5" fmla="*/ 436304 h 533399"/>
                <a:gd name="connsiteX6" fmla="*/ 6857 w 244098"/>
                <a:gd name="connsiteY6" fmla="*/ 436304 h 533399"/>
                <a:gd name="connsiteX7" fmla="*/ 0 w 244098"/>
                <a:gd name="connsiteY7" fmla="*/ 370502 h 533399"/>
                <a:gd name="connsiteX8" fmla="*/ 6857 w 244098"/>
                <a:gd name="connsiteY8" fmla="*/ 436304 h 533399"/>
                <a:gd name="connsiteX9" fmla="*/ 42349 w 244098"/>
                <a:gd name="connsiteY9" fmla="*/ 0 h 533399"/>
                <a:gd name="connsiteX10" fmla="*/ 202867 w 244098"/>
                <a:gd name="connsiteY10" fmla="*/ 0 h 533399"/>
                <a:gd name="connsiteX11" fmla="*/ 244098 w 244098"/>
                <a:gd name="connsiteY11" fmla="*/ 266700 h 533399"/>
                <a:gd name="connsiteX12" fmla="*/ 202867 w 244098"/>
                <a:gd name="connsiteY12" fmla="*/ 533399 h 533399"/>
                <a:gd name="connsiteX13" fmla="*/ 40478 w 244098"/>
                <a:gd name="connsiteY13" fmla="*/ 533399 h 533399"/>
                <a:gd name="connsiteX14" fmla="*/ 85065 w 244098"/>
                <a:gd name="connsiteY14" fmla="*/ 265565 h 533399"/>
                <a:gd name="connsiteX15" fmla="*/ 57834 w 244098"/>
                <a:gd name="connsiteY15" fmla="*/ 18779 h 533399"/>
                <a:gd name="connsiteX16" fmla="*/ 42349 w 244098"/>
                <a:gd name="connsiteY16" fmla="*/ 0 h 533399"/>
                <a:gd name="connsiteX0" fmla="*/ 0 w 237241"/>
                <a:gd name="connsiteY0" fmla="*/ 436304 h 533399"/>
                <a:gd name="connsiteX1" fmla="*/ 2093 w 237241"/>
                <a:gd name="connsiteY1" fmla="*/ 454953 h 533399"/>
                <a:gd name="connsiteX2" fmla="*/ 33621 w 237241"/>
                <a:gd name="connsiteY2" fmla="*/ 533399 h 533399"/>
                <a:gd name="connsiteX3" fmla="*/ 31135 w 237241"/>
                <a:gd name="connsiteY3" fmla="*/ 533399 h 533399"/>
                <a:gd name="connsiteX4" fmla="*/ 1977 w 237241"/>
                <a:gd name="connsiteY4" fmla="*/ 455276 h 533399"/>
                <a:gd name="connsiteX5" fmla="*/ 0 w 237241"/>
                <a:gd name="connsiteY5" fmla="*/ 436304 h 533399"/>
                <a:gd name="connsiteX6" fmla="*/ 35492 w 237241"/>
                <a:gd name="connsiteY6" fmla="*/ 0 h 533399"/>
                <a:gd name="connsiteX7" fmla="*/ 196010 w 237241"/>
                <a:gd name="connsiteY7" fmla="*/ 0 h 533399"/>
                <a:gd name="connsiteX8" fmla="*/ 237241 w 237241"/>
                <a:gd name="connsiteY8" fmla="*/ 266700 h 533399"/>
                <a:gd name="connsiteX9" fmla="*/ 196010 w 237241"/>
                <a:gd name="connsiteY9" fmla="*/ 533399 h 533399"/>
                <a:gd name="connsiteX10" fmla="*/ 33621 w 237241"/>
                <a:gd name="connsiteY10" fmla="*/ 533399 h 533399"/>
                <a:gd name="connsiteX11" fmla="*/ 78208 w 237241"/>
                <a:gd name="connsiteY11" fmla="*/ 265565 h 533399"/>
                <a:gd name="connsiteX12" fmla="*/ 50977 w 237241"/>
                <a:gd name="connsiteY12" fmla="*/ 18779 h 533399"/>
                <a:gd name="connsiteX13" fmla="*/ 35492 w 237241"/>
                <a:gd name="connsiteY13" fmla="*/ 0 h 533399"/>
                <a:gd name="connsiteX0" fmla="*/ 0 w 235264"/>
                <a:gd name="connsiteY0" fmla="*/ 455276 h 533399"/>
                <a:gd name="connsiteX1" fmla="*/ 116 w 235264"/>
                <a:gd name="connsiteY1" fmla="*/ 454953 h 533399"/>
                <a:gd name="connsiteX2" fmla="*/ 31644 w 235264"/>
                <a:gd name="connsiteY2" fmla="*/ 533399 h 533399"/>
                <a:gd name="connsiteX3" fmla="*/ 29158 w 235264"/>
                <a:gd name="connsiteY3" fmla="*/ 533399 h 533399"/>
                <a:gd name="connsiteX4" fmla="*/ 0 w 235264"/>
                <a:gd name="connsiteY4" fmla="*/ 455276 h 533399"/>
                <a:gd name="connsiteX5" fmla="*/ 33515 w 235264"/>
                <a:gd name="connsiteY5" fmla="*/ 0 h 533399"/>
                <a:gd name="connsiteX6" fmla="*/ 194033 w 235264"/>
                <a:gd name="connsiteY6" fmla="*/ 0 h 533399"/>
                <a:gd name="connsiteX7" fmla="*/ 235264 w 235264"/>
                <a:gd name="connsiteY7" fmla="*/ 266700 h 533399"/>
                <a:gd name="connsiteX8" fmla="*/ 194033 w 235264"/>
                <a:gd name="connsiteY8" fmla="*/ 533399 h 533399"/>
                <a:gd name="connsiteX9" fmla="*/ 31644 w 235264"/>
                <a:gd name="connsiteY9" fmla="*/ 533399 h 533399"/>
                <a:gd name="connsiteX10" fmla="*/ 76231 w 235264"/>
                <a:gd name="connsiteY10" fmla="*/ 265565 h 533399"/>
                <a:gd name="connsiteX11" fmla="*/ 49000 w 235264"/>
                <a:gd name="connsiteY11" fmla="*/ 18779 h 533399"/>
                <a:gd name="connsiteX12" fmla="*/ 33515 w 235264"/>
                <a:gd name="connsiteY12" fmla="*/ 0 h 533399"/>
                <a:gd name="connsiteX0" fmla="*/ 29048 w 235154"/>
                <a:gd name="connsiteY0" fmla="*/ 533399 h 533399"/>
                <a:gd name="connsiteX1" fmla="*/ 6 w 235154"/>
                <a:gd name="connsiteY1" fmla="*/ 454953 h 533399"/>
                <a:gd name="connsiteX2" fmla="*/ 31534 w 235154"/>
                <a:gd name="connsiteY2" fmla="*/ 533399 h 533399"/>
                <a:gd name="connsiteX3" fmla="*/ 29048 w 235154"/>
                <a:gd name="connsiteY3" fmla="*/ 533399 h 533399"/>
                <a:gd name="connsiteX4" fmla="*/ 33405 w 235154"/>
                <a:gd name="connsiteY4" fmla="*/ 0 h 533399"/>
                <a:gd name="connsiteX5" fmla="*/ 193923 w 235154"/>
                <a:gd name="connsiteY5" fmla="*/ 0 h 533399"/>
                <a:gd name="connsiteX6" fmla="*/ 235154 w 235154"/>
                <a:gd name="connsiteY6" fmla="*/ 266700 h 533399"/>
                <a:gd name="connsiteX7" fmla="*/ 193923 w 235154"/>
                <a:gd name="connsiteY7" fmla="*/ 533399 h 533399"/>
                <a:gd name="connsiteX8" fmla="*/ 31534 w 235154"/>
                <a:gd name="connsiteY8" fmla="*/ 533399 h 533399"/>
                <a:gd name="connsiteX9" fmla="*/ 76121 w 235154"/>
                <a:gd name="connsiteY9" fmla="*/ 265565 h 533399"/>
                <a:gd name="connsiteX10" fmla="*/ 48890 w 235154"/>
                <a:gd name="connsiteY10" fmla="*/ 18779 h 533399"/>
                <a:gd name="connsiteX11" fmla="*/ 33405 w 235154"/>
                <a:gd name="connsiteY11" fmla="*/ 0 h 533399"/>
                <a:gd name="connsiteX0" fmla="*/ 0 w 206106"/>
                <a:gd name="connsiteY0" fmla="*/ 533399 h 533399"/>
                <a:gd name="connsiteX1" fmla="*/ 2486 w 206106"/>
                <a:gd name="connsiteY1" fmla="*/ 533399 h 533399"/>
                <a:gd name="connsiteX2" fmla="*/ 0 w 206106"/>
                <a:gd name="connsiteY2" fmla="*/ 533399 h 533399"/>
                <a:gd name="connsiteX3" fmla="*/ 4357 w 206106"/>
                <a:gd name="connsiteY3" fmla="*/ 0 h 533399"/>
                <a:gd name="connsiteX4" fmla="*/ 164875 w 206106"/>
                <a:gd name="connsiteY4" fmla="*/ 0 h 533399"/>
                <a:gd name="connsiteX5" fmla="*/ 206106 w 206106"/>
                <a:gd name="connsiteY5" fmla="*/ 266700 h 533399"/>
                <a:gd name="connsiteX6" fmla="*/ 164875 w 206106"/>
                <a:gd name="connsiteY6" fmla="*/ 533399 h 533399"/>
                <a:gd name="connsiteX7" fmla="*/ 2486 w 206106"/>
                <a:gd name="connsiteY7" fmla="*/ 533399 h 533399"/>
                <a:gd name="connsiteX8" fmla="*/ 47073 w 206106"/>
                <a:gd name="connsiteY8" fmla="*/ 265565 h 533399"/>
                <a:gd name="connsiteX9" fmla="*/ 19842 w 206106"/>
                <a:gd name="connsiteY9" fmla="*/ 18779 h 533399"/>
                <a:gd name="connsiteX10" fmla="*/ 4357 w 206106"/>
                <a:gd name="connsiteY10" fmla="*/ 0 h 533399"/>
                <a:gd name="connsiteX0" fmla="*/ 0 w 214703"/>
                <a:gd name="connsiteY0" fmla="*/ 514325 h 533399"/>
                <a:gd name="connsiteX1" fmla="*/ 11083 w 214703"/>
                <a:gd name="connsiteY1" fmla="*/ 533399 h 533399"/>
                <a:gd name="connsiteX2" fmla="*/ 0 w 214703"/>
                <a:gd name="connsiteY2" fmla="*/ 514325 h 533399"/>
                <a:gd name="connsiteX3" fmla="*/ 12954 w 214703"/>
                <a:gd name="connsiteY3" fmla="*/ 0 h 533399"/>
                <a:gd name="connsiteX4" fmla="*/ 173472 w 214703"/>
                <a:gd name="connsiteY4" fmla="*/ 0 h 533399"/>
                <a:gd name="connsiteX5" fmla="*/ 214703 w 214703"/>
                <a:gd name="connsiteY5" fmla="*/ 266700 h 533399"/>
                <a:gd name="connsiteX6" fmla="*/ 173472 w 214703"/>
                <a:gd name="connsiteY6" fmla="*/ 533399 h 533399"/>
                <a:gd name="connsiteX7" fmla="*/ 11083 w 214703"/>
                <a:gd name="connsiteY7" fmla="*/ 533399 h 533399"/>
                <a:gd name="connsiteX8" fmla="*/ 55670 w 214703"/>
                <a:gd name="connsiteY8" fmla="*/ 265565 h 533399"/>
                <a:gd name="connsiteX9" fmla="*/ 28439 w 214703"/>
                <a:gd name="connsiteY9" fmla="*/ 18779 h 533399"/>
                <a:gd name="connsiteX10" fmla="*/ 12954 w 214703"/>
                <a:gd name="connsiteY10" fmla="*/ 0 h 533399"/>
                <a:gd name="connsiteX0" fmla="*/ 1871 w 203620"/>
                <a:gd name="connsiteY0" fmla="*/ 0 h 533399"/>
                <a:gd name="connsiteX1" fmla="*/ 162389 w 203620"/>
                <a:gd name="connsiteY1" fmla="*/ 0 h 533399"/>
                <a:gd name="connsiteX2" fmla="*/ 203620 w 203620"/>
                <a:gd name="connsiteY2" fmla="*/ 266700 h 533399"/>
                <a:gd name="connsiteX3" fmla="*/ 162389 w 203620"/>
                <a:gd name="connsiteY3" fmla="*/ 533399 h 533399"/>
                <a:gd name="connsiteX4" fmla="*/ 0 w 203620"/>
                <a:gd name="connsiteY4" fmla="*/ 533399 h 533399"/>
                <a:gd name="connsiteX5" fmla="*/ 44587 w 203620"/>
                <a:gd name="connsiteY5" fmla="*/ 265565 h 533399"/>
                <a:gd name="connsiteX6" fmla="*/ 17356 w 203620"/>
                <a:gd name="connsiteY6" fmla="*/ 18779 h 533399"/>
                <a:gd name="connsiteX7" fmla="*/ 1871 w 203620"/>
                <a:gd name="connsiteY7" fmla="*/ 0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20" h="533399">
                  <a:moveTo>
                    <a:pt x="1871" y="0"/>
                  </a:moveTo>
                  <a:lnTo>
                    <a:pt x="162389" y="0"/>
                  </a:lnTo>
                  <a:cubicBezTo>
                    <a:pt x="185169" y="0"/>
                    <a:pt x="203620" y="119428"/>
                    <a:pt x="203620" y="266700"/>
                  </a:cubicBezTo>
                  <a:cubicBezTo>
                    <a:pt x="203620" y="413971"/>
                    <a:pt x="185169" y="533399"/>
                    <a:pt x="162389" y="533399"/>
                  </a:cubicBezTo>
                  <a:lnTo>
                    <a:pt x="0" y="533399"/>
                  </a:lnTo>
                  <a:cubicBezTo>
                    <a:pt x="24625" y="533399"/>
                    <a:pt x="44587" y="413486"/>
                    <a:pt x="44587" y="265565"/>
                  </a:cubicBezTo>
                  <a:cubicBezTo>
                    <a:pt x="44587" y="154625"/>
                    <a:pt x="33359" y="59438"/>
                    <a:pt x="17356" y="18779"/>
                  </a:cubicBezTo>
                  <a:lnTo>
                    <a:pt x="1871"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D86F3FA7-22DD-49CA-8918-DEE1904A6A27}"/>
                </a:ext>
              </a:extLst>
            </p:cNvPr>
            <p:cNvSpPr/>
            <p:nvPr/>
          </p:nvSpPr>
          <p:spPr>
            <a:xfrm>
              <a:off x="6705600" y="4772085"/>
              <a:ext cx="134779" cy="7984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8" name="Jenkins" descr="https://wiki.jenkins-ci.org/download/attachments/2916393/logo-title.png?version=1&amp;modificationDate=1302753947000">
            <a:extLst>
              <a:ext uri="{FF2B5EF4-FFF2-40B4-BE49-F238E27FC236}">
                <a16:creationId xmlns:a16="http://schemas.microsoft.com/office/drawing/2014/main" id="{7C8E854F-5AE4-4543-BCF1-A84110C06F7C}"/>
              </a:ext>
            </a:extLst>
          </p:cNvPr>
          <p:cNvPicPr>
            <a:picLocks noChangeAspect="1" noChangeArrowheads="1"/>
          </p:cNvPicPr>
          <p:nvPr/>
        </p:nvPicPr>
        <p:blipFill rotWithShape="1">
          <a:blip r:embed="rId49" cstate="print">
            <a:extLst>
              <a:ext uri="{28A0092B-C50C-407E-A947-70E740481C1C}">
                <a14:useLocalDpi xmlns:a14="http://schemas.microsoft.com/office/drawing/2010/main" val="0"/>
              </a:ext>
            </a:extLst>
          </a:blip>
          <a:srcRect r="72203"/>
          <a:stretch/>
        </p:blipFill>
        <p:spPr bwMode="auto">
          <a:xfrm>
            <a:off x="4601693" y="1241507"/>
            <a:ext cx="353127" cy="40856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00215260"/>
      </p:ext>
    </p:extLst>
  </p:cSld>
  <p:clrMapOvr>
    <a:masterClrMapping/>
  </p:clrMapOvr>
  <mc:AlternateContent xmlns:mc="http://schemas.openxmlformats.org/markup-compatibility/2006" xmlns:p14="http://schemas.microsoft.com/office/powerpoint/2010/main">
    <mc:Choice Requires="p14">
      <p:transition spd="med" p14:dur="700" advTm="28817">
        <p:fade/>
      </p:transition>
    </mc:Choice>
    <mc:Fallback xmlns="">
      <p:transition spd="med" advTm="288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500"/>
                                        <p:tgtEl>
                                          <p:spTgt spid="329"/>
                                        </p:tgtEl>
                                      </p:cBhvr>
                                    </p:animEffect>
                                  </p:childTnLst>
                                </p:cTn>
                              </p:par>
                              <p:par>
                                <p:cTn id="8" presetID="10" presetClass="entr" presetSubtype="0" fill="hold" nodeType="withEffect">
                                  <p:stCondLst>
                                    <p:cond delay="0"/>
                                  </p:stCondLst>
                                  <p:childTnLst>
                                    <p:set>
                                      <p:cBhvr>
                                        <p:cTn id="9" dur="1" fill="hold">
                                          <p:stCondLst>
                                            <p:cond delay="0"/>
                                          </p:stCondLst>
                                        </p:cTn>
                                        <p:tgtEl>
                                          <p:spTgt spid="334"/>
                                        </p:tgtEl>
                                        <p:attrNameLst>
                                          <p:attrName>style.visibility</p:attrName>
                                        </p:attrNameLst>
                                      </p:cBhvr>
                                      <p:to>
                                        <p:strVal val="visible"/>
                                      </p:to>
                                    </p:set>
                                    <p:animEffect transition="in" filter="fade">
                                      <p:cBhvr>
                                        <p:cTn id="10" dur="500"/>
                                        <p:tgtEl>
                                          <p:spTgt spid="3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500"/>
                                        <p:tgtEl>
                                          <p:spTgt spid="308"/>
                                        </p:tgtEl>
                                      </p:cBhvr>
                                    </p:animEffect>
                                  </p:childTnLst>
                                </p:cTn>
                              </p:par>
                              <p:par>
                                <p:cTn id="16" presetID="42" presetClass="path" presetSubtype="0" accel="50000" decel="50000" fill="hold" nodeType="withEffect">
                                  <p:stCondLst>
                                    <p:cond delay="0"/>
                                  </p:stCondLst>
                                  <p:childTnLst>
                                    <p:animMotion origin="layout" path="M -4.58333E-6 -4.07407E-6 L 0.30704 0.00116 " pathEditMode="relative" rAng="0" ptsTypes="AA">
                                      <p:cBhvr>
                                        <p:cTn id="17" dur="1000" fill="hold"/>
                                        <p:tgtEl>
                                          <p:spTgt spid="308"/>
                                        </p:tgtEl>
                                        <p:attrNameLst>
                                          <p:attrName>ppt_x</p:attrName>
                                          <p:attrName>ppt_y</p:attrName>
                                        </p:attrNameLst>
                                      </p:cBhvr>
                                      <p:rCtr x="15352" y="46"/>
                                    </p:animMotion>
                                  </p:childTnLst>
                                </p:cTn>
                              </p:par>
                              <p:par>
                                <p:cTn id="18" presetID="10" presetClass="exit" presetSubtype="0" fill="hold" nodeType="withEffect">
                                  <p:stCondLst>
                                    <p:cond delay="500"/>
                                  </p:stCondLst>
                                  <p:childTnLst>
                                    <p:animEffect transition="out" filter="fade">
                                      <p:cBhvr>
                                        <p:cTn id="19" dur="500"/>
                                        <p:tgtEl>
                                          <p:spTgt spid="308"/>
                                        </p:tgtEl>
                                      </p:cBhvr>
                                    </p:animEffect>
                                    <p:set>
                                      <p:cBhvr>
                                        <p:cTn id="20" dur="1" fill="hold">
                                          <p:stCondLst>
                                            <p:cond delay="499"/>
                                          </p:stCondLst>
                                        </p:cTn>
                                        <p:tgtEl>
                                          <p:spTgt spid="308"/>
                                        </p:tgtEl>
                                        <p:attrNameLst>
                                          <p:attrName>style.visibility</p:attrName>
                                        </p:attrNameLst>
                                      </p:cBhvr>
                                      <p:to>
                                        <p:strVal val="hidden"/>
                                      </p:to>
                                    </p:set>
                                  </p:childTnLst>
                                </p:cTn>
                              </p:par>
                              <p:par>
                                <p:cTn id="21" presetID="10" presetClass="entr" presetSubtype="0" fill="hold" nodeType="withEffect">
                                  <p:stCondLst>
                                    <p:cond delay="200"/>
                                  </p:stCondLst>
                                  <p:childTnLst>
                                    <p:set>
                                      <p:cBhvr>
                                        <p:cTn id="22" dur="1" fill="hold">
                                          <p:stCondLst>
                                            <p:cond delay="0"/>
                                          </p:stCondLst>
                                        </p:cTn>
                                        <p:tgtEl>
                                          <p:spTgt spid="307"/>
                                        </p:tgtEl>
                                        <p:attrNameLst>
                                          <p:attrName>style.visibility</p:attrName>
                                        </p:attrNameLst>
                                      </p:cBhvr>
                                      <p:to>
                                        <p:strVal val="visible"/>
                                      </p:to>
                                    </p:set>
                                    <p:animEffect transition="in" filter="fade">
                                      <p:cBhvr>
                                        <p:cTn id="23" dur="500"/>
                                        <p:tgtEl>
                                          <p:spTgt spid="307"/>
                                        </p:tgtEl>
                                      </p:cBhvr>
                                    </p:animEffect>
                                  </p:childTnLst>
                                </p:cTn>
                              </p:par>
                              <p:par>
                                <p:cTn id="24" presetID="42" presetClass="path" presetSubtype="0" accel="50000" decel="50000" fill="hold" nodeType="withEffect">
                                  <p:stCondLst>
                                    <p:cond delay="250"/>
                                  </p:stCondLst>
                                  <p:childTnLst>
                                    <p:animMotion origin="layout" path="M -4.58333E-6 0.00394 L 0.30951 0.11088 " pathEditMode="relative" rAng="0" ptsTypes="AA">
                                      <p:cBhvr>
                                        <p:cTn id="25" dur="1000" fill="hold"/>
                                        <p:tgtEl>
                                          <p:spTgt spid="307"/>
                                        </p:tgtEl>
                                        <p:attrNameLst>
                                          <p:attrName>ppt_x</p:attrName>
                                          <p:attrName>ppt_y</p:attrName>
                                        </p:attrNameLst>
                                      </p:cBhvr>
                                      <p:rCtr x="15469" y="5347"/>
                                    </p:animMotion>
                                  </p:childTnLst>
                                </p:cTn>
                              </p:par>
                              <p:par>
                                <p:cTn id="26" presetID="10" presetClass="exit" presetSubtype="0" fill="hold" nodeType="withEffect">
                                  <p:stCondLst>
                                    <p:cond delay="700"/>
                                  </p:stCondLst>
                                  <p:childTnLst>
                                    <p:animEffect transition="out" filter="fade">
                                      <p:cBhvr>
                                        <p:cTn id="27" dur="500"/>
                                        <p:tgtEl>
                                          <p:spTgt spid="307"/>
                                        </p:tgtEl>
                                      </p:cBhvr>
                                    </p:animEffect>
                                    <p:set>
                                      <p:cBhvr>
                                        <p:cTn id="28" dur="1" fill="hold">
                                          <p:stCondLst>
                                            <p:cond delay="499"/>
                                          </p:stCondLst>
                                        </p:cTn>
                                        <p:tgtEl>
                                          <p:spTgt spid="307"/>
                                        </p:tgtEl>
                                        <p:attrNameLst>
                                          <p:attrName>style.visibility</p:attrName>
                                        </p:attrNameLst>
                                      </p:cBhvr>
                                      <p:to>
                                        <p:strVal val="hidden"/>
                                      </p:to>
                                    </p:se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309"/>
                                        </p:tgtEl>
                                        <p:attrNameLst>
                                          <p:attrName>style.visibility</p:attrName>
                                        </p:attrNameLst>
                                      </p:cBhvr>
                                      <p:to>
                                        <p:strVal val="visible"/>
                                      </p:to>
                                    </p:set>
                                    <p:animEffect transition="in" filter="fade">
                                      <p:cBhvr>
                                        <p:cTn id="32" dur="500"/>
                                        <p:tgtEl>
                                          <p:spTgt spid="309"/>
                                        </p:tgtEl>
                                      </p:cBhvr>
                                    </p:animEffect>
                                  </p:childTnLst>
                                </p:cTn>
                              </p:par>
                              <p:par>
                                <p:cTn id="33" presetID="42" presetClass="path" presetSubtype="0" accel="50000" decel="50000" fill="hold" nodeType="withEffect">
                                  <p:stCondLst>
                                    <p:cond delay="0"/>
                                  </p:stCondLst>
                                  <p:childTnLst>
                                    <p:animMotion origin="layout" path="M -4.58333E-6 -4.07407E-6 L 0.31511 0.10764 " pathEditMode="relative" rAng="0" ptsTypes="AA">
                                      <p:cBhvr>
                                        <p:cTn id="34" dur="1000" fill="hold"/>
                                        <p:tgtEl>
                                          <p:spTgt spid="309"/>
                                        </p:tgtEl>
                                        <p:attrNameLst>
                                          <p:attrName>ppt_x</p:attrName>
                                          <p:attrName>ppt_y</p:attrName>
                                        </p:attrNameLst>
                                      </p:cBhvr>
                                      <p:rCtr x="15755" y="5370"/>
                                    </p:animMotion>
                                  </p:childTnLst>
                                </p:cTn>
                              </p:par>
                              <p:par>
                                <p:cTn id="35" presetID="10" presetClass="exit" presetSubtype="0" fill="hold" nodeType="withEffect">
                                  <p:stCondLst>
                                    <p:cond delay="550"/>
                                  </p:stCondLst>
                                  <p:childTnLst>
                                    <p:animEffect transition="out" filter="fade">
                                      <p:cBhvr>
                                        <p:cTn id="36" dur="500"/>
                                        <p:tgtEl>
                                          <p:spTgt spid="309"/>
                                        </p:tgtEl>
                                      </p:cBhvr>
                                    </p:animEffect>
                                    <p:set>
                                      <p:cBhvr>
                                        <p:cTn id="37" dur="1" fill="hold">
                                          <p:stCondLst>
                                            <p:cond delay="499"/>
                                          </p:stCondLst>
                                        </p:cTn>
                                        <p:tgtEl>
                                          <p:spTgt spid="309"/>
                                        </p:tgtEl>
                                        <p:attrNameLst>
                                          <p:attrName>style.visibility</p:attrName>
                                        </p:attrNameLst>
                                      </p:cBhvr>
                                      <p:to>
                                        <p:strVal val="hidden"/>
                                      </p:to>
                                    </p:set>
                                  </p:childTnLst>
                                </p:cTn>
                              </p:par>
                            </p:childTnLst>
                          </p:cTn>
                        </p:par>
                        <p:par>
                          <p:cTn id="38" fill="hold">
                            <p:stCondLst>
                              <p:cond delay="2300"/>
                            </p:stCondLst>
                            <p:childTnLst>
                              <p:par>
                                <p:cTn id="39" presetID="10" presetClass="entr" presetSubtype="0" fill="hold" nodeType="afterEffect">
                                  <p:stCondLst>
                                    <p:cond delay="0"/>
                                  </p:stCondLst>
                                  <p:childTnLst>
                                    <p:set>
                                      <p:cBhvr>
                                        <p:cTn id="40" dur="1" fill="hold">
                                          <p:stCondLst>
                                            <p:cond delay="0"/>
                                          </p:stCondLst>
                                        </p:cTn>
                                        <p:tgtEl>
                                          <p:spTgt spid="311"/>
                                        </p:tgtEl>
                                        <p:attrNameLst>
                                          <p:attrName>style.visibility</p:attrName>
                                        </p:attrNameLst>
                                      </p:cBhvr>
                                      <p:to>
                                        <p:strVal val="visible"/>
                                      </p:to>
                                    </p:set>
                                    <p:animEffect transition="in" filter="fade">
                                      <p:cBhvr>
                                        <p:cTn id="41" dur="500"/>
                                        <p:tgtEl>
                                          <p:spTgt spid="311"/>
                                        </p:tgtEl>
                                      </p:cBhvr>
                                    </p:animEffect>
                                  </p:childTnLst>
                                </p:cTn>
                              </p:par>
                              <p:par>
                                <p:cTn id="42" presetID="42" presetClass="path" presetSubtype="0" accel="50000" decel="50000" fill="hold" nodeType="withEffect">
                                  <p:stCondLst>
                                    <p:cond delay="0"/>
                                  </p:stCondLst>
                                  <p:childTnLst>
                                    <p:animMotion origin="layout" path="M -4.58333E-6 -4.07407E-6 L 0.30704 0.00116 " pathEditMode="relative" rAng="0" ptsTypes="AA">
                                      <p:cBhvr>
                                        <p:cTn id="43" dur="1500" fill="hold"/>
                                        <p:tgtEl>
                                          <p:spTgt spid="311"/>
                                        </p:tgtEl>
                                        <p:attrNameLst>
                                          <p:attrName>ppt_x</p:attrName>
                                          <p:attrName>ppt_y</p:attrName>
                                        </p:attrNameLst>
                                      </p:cBhvr>
                                      <p:rCtr x="15352" y="46"/>
                                    </p:animMotion>
                                  </p:childTnLst>
                                </p:cTn>
                              </p:par>
                              <p:par>
                                <p:cTn id="44" presetID="10" presetClass="exit" presetSubtype="0" fill="hold" nodeType="withEffect">
                                  <p:stCondLst>
                                    <p:cond delay="800"/>
                                  </p:stCondLst>
                                  <p:childTnLst>
                                    <p:animEffect transition="out" filter="fade">
                                      <p:cBhvr>
                                        <p:cTn id="45" dur="700"/>
                                        <p:tgtEl>
                                          <p:spTgt spid="311"/>
                                        </p:tgtEl>
                                      </p:cBhvr>
                                    </p:animEffect>
                                    <p:set>
                                      <p:cBhvr>
                                        <p:cTn id="46" dur="1" fill="hold">
                                          <p:stCondLst>
                                            <p:cond delay="699"/>
                                          </p:stCondLst>
                                        </p:cTn>
                                        <p:tgtEl>
                                          <p:spTgt spid="311"/>
                                        </p:tgtEl>
                                        <p:attrNameLst>
                                          <p:attrName>style.visibility</p:attrName>
                                        </p:attrNameLst>
                                      </p:cBhvr>
                                      <p:to>
                                        <p:strVal val="hidden"/>
                                      </p:to>
                                    </p:set>
                                  </p:childTnLst>
                                </p:cTn>
                              </p:par>
                            </p:childTnLst>
                          </p:cTn>
                        </p:par>
                        <p:par>
                          <p:cTn id="47" fill="hold">
                            <p:stCondLst>
                              <p:cond delay="3800"/>
                            </p:stCondLst>
                            <p:childTnLst>
                              <p:par>
                                <p:cTn id="48" presetID="10" presetClass="entr" presetSubtype="0" fill="hold" grpId="1" nodeType="afterEffect">
                                  <p:stCondLst>
                                    <p:cond delay="0"/>
                                  </p:stCondLst>
                                  <p:childTnLst>
                                    <p:set>
                                      <p:cBhvr>
                                        <p:cTn id="49" dur="1" fill="hold">
                                          <p:stCondLst>
                                            <p:cond delay="0"/>
                                          </p:stCondLst>
                                        </p:cTn>
                                        <p:tgtEl>
                                          <p:spTgt spid="310"/>
                                        </p:tgtEl>
                                        <p:attrNameLst>
                                          <p:attrName>style.visibility</p:attrName>
                                        </p:attrNameLst>
                                      </p:cBhvr>
                                      <p:to>
                                        <p:strVal val="visible"/>
                                      </p:to>
                                    </p:set>
                                    <p:animEffect transition="in" filter="fade">
                                      <p:cBhvr>
                                        <p:cTn id="50" dur="500"/>
                                        <p:tgtEl>
                                          <p:spTgt spid="310"/>
                                        </p:tgtEl>
                                      </p:cBhvr>
                                    </p:animEffect>
                                  </p:childTnLst>
                                </p:cTn>
                              </p:par>
                              <p:par>
                                <p:cTn id="51" presetID="42" presetClass="path" presetSubtype="0" accel="50000" decel="50000" fill="hold" grpId="0" nodeType="withEffect">
                                  <p:stCondLst>
                                    <p:cond delay="0"/>
                                  </p:stCondLst>
                                  <p:childTnLst>
                                    <p:animMotion origin="layout" path="M 4.16667E-7 2.96296E-6 L 0.30638 0.10277 " pathEditMode="relative" rAng="0" ptsTypes="AA">
                                      <p:cBhvr>
                                        <p:cTn id="52" dur="1000" fill="hold"/>
                                        <p:tgtEl>
                                          <p:spTgt spid="310"/>
                                        </p:tgtEl>
                                        <p:attrNameLst>
                                          <p:attrName>ppt_x</p:attrName>
                                          <p:attrName>ppt_y</p:attrName>
                                        </p:attrNameLst>
                                      </p:cBhvr>
                                      <p:rCtr x="15313" y="5139"/>
                                    </p:animMotion>
                                  </p:childTnLst>
                                </p:cTn>
                              </p:par>
                              <p:par>
                                <p:cTn id="53" presetID="10" presetClass="exit" presetSubtype="0" fill="hold" grpId="2" nodeType="withEffect">
                                  <p:stCondLst>
                                    <p:cond delay="1000"/>
                                  </p:stCondLst>
                                  <p:childTnLst>
                                    <p:animEffect transition="out" filter="fade">
                                      <p:cBhvr>
                                        <p:cTn id="54" dur="500"/>
                                        <p:tgtEl>
                                          <p:spTgt spid="310"/>
                                        </p:tgtEl>
                                      </p:cBhvr>
                                    </p:animEffect>
                                    <p:set>
                                      <p:cBhvr>
                                        <p:cTn id="55" dur="1" fill="hold">
                                          <p:stCondLst>
                                            <p:cond delay="499"/>
                                          </p:stCondLst>
                                        </p:cTn>
                                        <p:tgtEl>
                                          <p:spTgt spid="31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382"/>
                                        </p:tgtEl>
                                        <p:attrNameLst>
                                          <p:attrName>style.visibility</p:attrName>
                                        </p:attrNameLst>
                                      </p:cBhvr>
                                      <p:to>
                                        <p:strVal val="visible"/>
                                      </p:to>
                                    </p:set>
                                    <p:animEffect transition="in" filter="fade">
                                      <p:cBhvr>
                                        <p:cTn id="60" dur="500"/>
                                        <p:tgtEl>
                                          <p:spTgt spid="382"/>
                                        </p:tgtEl>
                                      </p:cBhvr>
                                    </p:animEffect>
                                    <p:anim calcmode="lin" valueType="num">
                                      <p:cBhvr>
                                        <p:cTn id="61" dur="500" fill="hold"/>
                                        <p:tgtEl>
                                          <p:spTgt spid="382"/>
                                        </p:tgtEl>
                                        <p:attrNameLst>
                                          <p:attrName>ppt_x</p:attrName>
                                        </p:attrNameLst>
                                      </p:cBhvr>
                                      <p:tavLst>
                                        <p:tav tm="0">
                                          <p:val>
                                            <p:strVal val="#ppt_x"/>
                                          </p:val>
                                        </p:tav>
                                        <p:tav tm="100000">
                                          <p:val>
                                            <p:strVal val="#ppt_x"/>
                                          </p:val>
                                        </p:tav>
                                      </p:tavLst>
                                    </p:anim>
                                    <p:anim calcmode="lin" valueType="num">
                                      <p:cBhvr>
                                        <p:cTn id="62" dur="500" fill="hold"/>
                                        <p:tgtEl>
                                          <p:spTgt spid="382"/>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383"/>
                                        </p:tgtEl>
                                        <p:attrNameLst>
                                          <p:attrName>style.visibility</p:attrName>
                                        </p:attrNameLst>
                                      </p:cBhvr>
                                      <p:to>
                                        <p:strVal val="visible"/>
                                      </p:to>
                                    </p:set>
                                    <p:animEffect transition="in" filter="fade">
                                      <p:cBhvr>
                                        <p:cTn id="66" dur="500"/>
                                        <p:tgtEl>
                                          <p:spTgt spid="383"/>
                                        </p:tgtEl>
                                      </p:cBhvr>
                                    </p:animEffect>
                                    <p:anim calcmode="lin" valueType="num">
                                      <p:cBhvr>
                                        <p:cTn id="67" dur="500" fill="hold"/>
                                        <p:tgtEl>
                                          <p:spTgt spid="383"/>
                                        </p:tgtEl>
                                        <p:attrNameLst>
                                          <p:attrName>ppt_x</p:attrName>
                                        </p:attrNameLst>
                                      </p:cBhvr>
                                      <p:tavLst>
                                        <p:tav tm="0">
                                          <p:val>
                                            <p:strVal val="#ppt_x"/>
                                          </p:val>
                                        </p:tav>
                                        <p:tav tm="100000">
                                          <p:val>
                                            <p:strVal val="#ppt_x"/>
                                          </p:val>
                                        </p:tav>
                                      </p:tavLst>
                                    </p:anim>
                                    <p:anim calcmode="lin" valueType="num">
                                      <p:cBhvr>
                                        <p:cTn id="68" dur="500" fill="hold"/>
                                        <p:tgtEl>
                                          <p:spTgt spid="383"/>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380"/>
                                        </p:tgtEl>
                                        <p:attrNameLst>
                                          <p:attrName>style.visibility</p:attrName>
                                        </p:attrNameLst>
                                      </p:cBhvr>
                                      <p:to>
                                        <p:strVal val="visible"/>
                                      </p:to>
                                    </p:set>
                                    <p:animEffect transition="in" filter="fade">
                                      <p:cBhvr>
                                        <p:cTn id="72" dur="500"/>
                                        <p:tgtEl>
                                          <p:spTgt spid="380"/>
                                        </p:tgtEl>
                                      </p:cBhvr>
                                    </p:animEffect>
                                    <p:anim calcmode="lin" valueType="num">
                                      <p:cBhvr>
                                        <p:cTn id="73" dur="500" fill="hold"/>
                                        <p:tgtEl>
                                          <p:spTgt spid="380"/>
                                        </p:tgtEl>
                                        <p:attrNameLst>
                                          <p:attrName>ppt_x</p:attrName>
                                        </p:attrNameLst>
                                      </p:cBhvr>
                                      <p:tavLst>
                                        <p:tav tm="0">
                                          <p:val>
                                            <p:strVal val="#ppt_x"/>
                                          </p:val>
                                        </p:tav>
                                        <p:tav tm="100000">
                                          <p:val>
                                            <p:strVal val="#ppt_x"/>
                                          </p:val>
                                        </p:tav>
                                      </p:tavLst>
                                    </p:anim>
                                    <p:anim calcmode="lin" valueType="num">
                                      <p:cBhvr>
                                        <p:cTn id="74" dur="500" fill="hold"/>
                                        <p:tgtEl>
                                          <p:spTgt spid="380"/>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381"/>
                                        </p:tgtEl>
                                        <p:attrNameLst>
                                          <p:attrName>style.visibility</p:attrName>
                                        </p:attrNameLst>
                                      </p:cBhvr>
                                      <p:to>
                                        <p:strVal val="visible"/>
                                      </p:to>
                                    </p:set>
                                    <p:animEffect transition="in" filter="fade">
                                      <p:cBhvr>
                                        <p:cTn id="78" dur="500"/>
                                        <p:tgtEl>
                                          <p:spTgt spid="381"/>
                                        </p:tgtEl>
                                      </p:cBhvr>
                                    </p:animEffect>
                                    <p:anim calcmode="lin" valueType="num">
                                      <p:cBhvr>
                                        <p:cTn id="79" dur="500" fill="hold"/>
                                        <p:tgtEl>
                                          <p:spTgt spid="381"/>
                                        </p:tgtEl>
                                        <p:attrNameLst>
                                          <p:attrName>ppt_x</p:attrName>
                                        </p:attrNameLst>
                                      </p:cBhvr>
                                      <p:tavLst>
                                        <p:tav tm="0">
                                          <p:val>
                                            <p:strVal val="#ppt_x"/>
                                          </p:val>
                                        </p:tav>
                                        <p:tav tm="100000">
                                          <p:val>
                                            <p:strVal val="#ppt_x"/>
                                          </p:val>
                                        </p:tav>
                                      </p:tavLst>
                                    </p:anim>
                                    <p:anim calcmode="lin" valueType="num">
                                      <p:cBhvr>
                                        <p:cTn id="80" dur="500" fill="hold"/>
                                        <p:tgtEl>
                                          <p:spTgt spid="381"/>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305"/>
                                        </p:tgtEl>
                                        <p:attrNameLst>
                                          <p:attrName>style.visibility</p:attrName>
                                        </p:attrNameLst>
                                      </p:cBhvr>
                                      <p:to>
                                        <p:strVal val="visible"/>
                                      </p:to>
                                    </p:set>
                                    <p:animEffect transition="in" filter="wipe(left)">
                                      <p:cBhvr>
                                        <p:cTn id="85" dur="500"/>
                                        <p:tgtEl>
                                          <p:spTgt spid="305"/>
                                        </p:tgtEl>
                                      </p:cBhvr>
                                    </p:animEffect>
                                  </p:childTnLst>
                                </p:cTn>
                              </p:par>
                            </p:childTnLst>
                          </p:cTn>
                        </p:par>
                        <p:par>
                          <p:cTn id="86" fill="hold">
                            <p:stCondLst>
                              <p:cond delay="500"/>
                            </p:stCondLst>
                            <p:childTnLst>
                              <p:par>
                                <p:cTn id="87" presetID="10" presetClass="entr" presetSubtype="0" fill="hold" nodeType="afterEffect">
                                  <p:stCondLst>
                                    <p:cond delay="0"/>
                                  </p:stCondLst>
                                  <p:childTnLst>
                                    <p:set>
                                      <p:cBhvr>
                                        <p:cTn id="88" dur="1" fill="hold">
                                          <p:stCondLst>
                                            <p:cond delay="0"/>
                                          </p:stCondLst>
                                        </p:cTn>
                                        <p:tgtEl>
                                          <p:spTgt spid="307"/>
                                        </p:tgtEl>
                                        <p:attrNameLst>
                                          <p:attrName>style.visibility</p:attrName>
                                        </p:attrNameLst>
                                      </p:cBhvr>
                                      <p:to>
                                        <p:strVal val="visible"/>
                                      </p:to>
                                    </p:set>
                                    <p:animEffect transition="in" filter="fade">
                                      <p:cBhvr>
                                        <p:cTn id="89" dur="500"/>
                                        <p:tgtEl>
                                          <p:spTgt spid="307"/>
                                        </p:tgtEl>
                                      </p:cBhvr>
                                    </p:animEffect>
                                  </p:childTnLst>
                                </p:cTn>
                              </p:par>
                              <p:par>
                                <p:cTn id="90" presetID="0" presetClass="path" presetSubtype="0" accel="50000" decel="50000" fill="hold" nodeType="withEffect">
                                  <p:stCondLst>
                                    <p:cond delay="0"/>
                                  </p:stCondLst>
                                  <p:childTnLst>
                                    <p:animMotion origin="layout" path="M 0.30951 0.11088 C 0.33906 0.17754 0.36107 0.27454 0.39844 0.31088 C 0.43594 0.34722 0.48867 0.32291 0.53372 0.32893 " pathEditMode="relative" rAng="0" ptsTypes="AAA">
                                      <p:cBhvr>
                                        <p:cTn id="91" dur="2000" fill="hold"/>
                                        <p:tgtEl>
                                          <p:spTgt spid="307"/>
                                        </p:tgtEl>
                                        <p:attrNameLst>
                                          <p:attrName>ppt_x</p:attrName>
                                          <p:attrName>ppt_y</p:attrName>
                                        </p:attrNameLst>
                                      </p:cBhvr>
                                      <p:rCtr x="11211" y="11019"/>
                                    </p:animMotion>
                                  </p:childTnLst>
                                </p:cTn>
                              </p:par>
                              <p:par>
                                <p:cTn id="92" presetID="9" presetClass="exit" presetSubtype="0" fill="hold" nodeType="withEffect">
                                  <p:stCondLst>
                                    <p:cond delay="1500"/>
                                  </p:stCondLst>
                                  <p:childTnLst>
                                    <p:animEffect transition="out" filter="dissolve">
                                      <p:cBhvr>
                                        <p:cTn id="93" dur="500"/>
                                        <p:tgtEl>
                                          <p:spTgt spid="307"/>
                                        </p:tgtEl>
                                      </p:cBhvr>
                                    </p:animEffect>
                                    <p:set>
                                      <p:cBhvr>
                                        <p:cTn id="94" dur="1" fill="hold">
                                          <p:stCondLst>
                                            <p:cond delay="499"/>
                                          </p:stCondLst>
                                        </p:cTn>
                                        <p:tgtEl>
                                          <p:spTgt spid="307"/>
                                        </p:tgtEl>
                                        <p:attrNameLst>
                                          <p:attrName>style.visibility</p:attrName>
                                        </p:attrNameLst>
                                      </p:cBhvr>
                                      <p:to>
                                        <p:strVal val="hidden"/>
                                      </p:to>
                                    </p:set>
                                  </p:childTnLst>
                                </p:cTn>
                              </p:par>
                              <p:par>
                                <p:cTn id="95" presetID="10" presetClass="entr" presetSubtype="0" fill="hold" nodeType="withEffect">
                                  <p:stCondLst>
                                    <p:cond delay="500"/>
                                  </p:stCondLst>
                                  <p:childTnLst>
                                    <p:set>
                                      <p:cBhvr>
                                        <p:cTn id="96" dur="1" fill="hold">
                                          <p:stCondLst>
                                            <p:cond delay="0"/>
                                          </p:stCondLst>
                                        </p:cTn>
                                        <p:tgtEl>
                                          <p:spTgt spid="308"/>
                                        </p:tgtEl>
                                        <p:attrNameLst>
                                          <p:attrName>style.visibility</p:attrName>
                                        </p:attrNameLst>
                                      </p:cBhvr>
                                      <p:to>
                                        <p:strVal val="visible"/>
                                      </p:to>
                                    </p:set>
                                    <p:animEffect transition="in" filter="fade">
                                      <p:cBhvr>
                                        <p:cTn id="97" dur="500"/>
                                        <p:tgtEl>
                                          <p:spTgt spid="308"/>
                                        </p:tgtEl>
                                      </p:cBhvr>
                                    </p:animEffect>
                                  </p:childTnLst>
                                </p:cTn>
                              </p:par>
                              <p:par>
                                <p:cTn id="98" presetID="0" presetClass="path" presetSubtype="0" accel="50000" decel="50000" fill="hold" nodeType="withEffect">
                                  <p:stCondLst>
                                    <p:cond delay="500"/>
                                  </p:stCondLst>
                                  <p:childTnLst>
                                    <p:animMotion origin="layout" path="M 0.30704 0.00115 C 0.33243 0.10208 0.34571 0.24838 0.38347 0.30393 C 0.42136 0.35949 0.48347 0.3243 0.5336 0.33449 " pathEditMode="relative" rAng="0" ptsTypes="AAA">
                                      <p:cBhvr>
                                        <p:cTn id="99" dur="2000" fill="hold"/>
                                        <p:tgtEl>
                                          <p:spTgt spid="308"/>
                                        </p:tgtEl>
                                        <p:attrNameLst>
                                          <p:attrName>ppt_x</p:attrName>
                                          <p:attrName>ppt_y</p:attrName>
                                        </p:attrNameLst>
                                      </p:cBhvr>
                                      <p:rCtr x="11328" y="16759"/>
                                    </p:animMotion>
                                  </p:childTnLst>
                                </p:cTn>
                              </p:par>
                              <p:par>
                                <p:cTn id="100" presetID="9" presetClass="exit" presetSubtype="0" fill="hold" nodeType="withEffect">
                                  <p:stCondLst>
                                    <p:cond delay="2000"/>
                                  </p:stCondLst>
                                  <p:childTnLst>
                                    <p:animEffect transition="out" filter="dissolve">
                                      <p:cBhvr>
                                        <p:cTn id="101" dur="500"/>
                                        <p:tgtEl>
                                          <p:spTgt spid="308"/>
                                        </p:tgtEl>
                                      </p:cBhvr>
                                    </p:animEffect>
                                    <p:set>
                                      <p:cBhvr>
                                        <p:cTn id="102" dur="1" fill="hold">
                                          <p:stCondLst>
                                            <p:cond delay="499"/>
                                          </p:stCondLst>
                                        </p:cTn>
                                        <p:tgtEl>
                                          <p:spTgt spid="308"/>
                                        </p:tgtEl>
                                        <p:attrNameLst>
                                          <p:attrName>style.visibility</p:attrName>
                                        </p:attrNameLst>
                                      </p:cBhvr>
                                      <p:to>
                                        <p:strVal val="hidden"/>
                                      </p:to>
                                    </p:set>
                                  </p:childTnLst>
                                </p:cTn>
                              </p:par>
                              <p:par>
                                <p:cTn id="103" presetID="10" presetClass="entr" presetSubtype="0" fill="hold" grpId="4" nodeType="withEffect">
                                  <p:stCondLst>
                                    <p:cond delay="1000"/>
                                  </p:stCondLst>
                                  <p:childTnLst>
                                    <p:set>
                                      <p:cBhvr>
                                        <p:cTn id="104" dur="1" fill="hold">
                                          <p:stCondLst>
                                            <p:cond delay="0"/>
                                          </p:stCondLst>
                                        </p:cTn>
                                        <p:tgtEl>
                                          <p:spTgt spid="310"/>
                                        </p:tgtEl>
                                        <p:attrNameLst>
                                          <p:attrName>style.visibility</p:attrName>
                                        </p:attrNameLst>
                                      </p:cBhvr>
                                      <p:to>
                                        <p:strVal val="visible"/>
                                      </p:to>
                                    </p:set>
                                    <p:animEffect transition="in" filter="fade">
                                      <p:cBhvr>
                                        <p:cTn id="105" dur="500"/>
                                        <p:tgtEl>
                                          <p:spTgt spid="310"/>
                                        </p:tgtEl>
                                      </p:cBhvr>
                                    </p:animEffect>
                                  </p:childTnLst>
                                </p:cTn>
                              </p:par>
                              <p:par>
                                <p:cTn id="106" presetID="0" presetClass="path" presetSubtype="0" accel="50000" decel="50000" fill="hold" grpId="3" nodeType="withEffect">
                                  <p:stCondLst>
                                    <p:cond delay="1000"/>
                                  </p:stCondLst>
                                  <p:childTnLst>
                                    <p:animMotion origin="layout" path="M 0.30638 0.11041 C 0.33034 0.17615 0.35325 0.26944 0.39128 0.30602 C 0.42969 0.34236 0.4832 0.32222 0.53529 0.32986 " pathEditMode="relative" rAng="0" ptsTypes="AAA">
                                      <p:cBhvr>
                                        <p:cTn id="107" dur="2000" fill="hold"/>
                                        <p:tgtEl>
                                          <p:spTgt spid="310"/>
                                        </p:tgtEl>
                                        <p:attrNameLst>
                                          <p:attrName>ppt_x</p:attrName>
                                          <p:attrName>ppt_y</p:attrName>
                                        </p:attrNameLst>
                                      </p:cBhvr>
                                      <p:rCtr x="11445" y="10972"/>
                                    </p:animMotion>
                                  </p:childTnLst>
                                </p:cTn>
                              </p:par>
                              <p:par>
                                <p:cTn id="108" presetID="9" presetClass="exit" presetSubtype="0" fill="hold" grpId="5" nodeType="withEffect">
                                  <p:stCondLst>
                                    <p:cond delay="2500"/>
                                  </p:stCondLst>
                                  <p:childTnLst>
                                    <p:animEffect transition="out" filter="dissolve">
                                      <p:cBhvr>
                                        <p:cTn id="109" dur="500"/>
                                        <p:tgtEl>
                                          <p:spTgt spid="310"/>
                                        </p:tgtEl>
                                      </p:cBhvr>
                                    </p:animEffect>
                                    <p:set>
                                      <p:cBhvr>
                                        <p:cTn id="110" dur="1" fill="hold">
                                          <p:stCondLst>
                                            <p:cond delay="499"/>
                                          </p:stCondLst>
                                        </p:cTn>
                                        <p:tgtEl>
                                          <p:spTgt spid="310"/>
                                        </p:tgtEl>
                                        <p:attrNameLst>
                                          <p:attrName>style.visibility</p:attrName>
                                        </p:attrNameLst>
                                      </p:cBhvr>
                                      <p:to>
                                        <p:strVal val="hidden"/>
                                      </p:to>
                                    </p:set>
                                  </p:childTnLst>
                                </p:cTn>
                              </p:par>
                            </p:childTnLst>
                          </p:cTn>
                        </p:par>
                        <p:par>
                          <p:cTn id="111" fill="hold">
                            <p:stCondLst>
                              <p:cond delay="3500"/>
                            </p:stCondLst>
                            <p:childTnLst>
                              <p:par>
                                <p:cTn id="112" presetID="9" presetClass="entr" presetSubtype="0" fill="hold" nodeType="afterEffect">
                                  <p:stCondLst>
                                    <p:cond delay="0"/>
                                  </p:stCondLst>
                                  <p:childTnLst>
                                    <p:set>
                                      <p:cBhvr>
                                        <p:cTn id="113" dur="1" fill="hold">
                                          <p:stCondLst>
                                            <p:cond delay="0"/>
                                          </p:stCondLst>
                                        </p:cTn>
                                        <p:tgtEl>
                                          <p:spTgt spid="315"/>
                                        </p:tgtEl>
                                        <p:attrNameLst>
                                          <p:attrName>style.visibility</p:attrName>
                                        </p:attrNameLst>
                                      </p:cBhvr>
                                      <p:to>
                                        <p:strVal val="visible"/>
                                      </p:to>
                                    </p:set>
                                    <p:animEffect transition="in" filter="dissolve">
                                      <p:cBhvr>
                                        <p:cTn id="114" dur="500"/>
                                        <p:tgtEl>
                                          <p:spTgt spid="315"/>
                                        </p:tgtEl>
                                      </p:cBhvr>
                                    </p:animEffect>
                                  </p:childTnLst>
                                </p:cTn>
                              </p:par>
                            </p:childTnLst>
                          </p:cTn>
                        </p:par>
                        <p:par>
                          <p:cTn id="115" fill="hold">
                            <p:stCondLst>
                              <p:cond delay="4000"/>
                            </p:stCondLst>
                            <p:childTnLst>
                              <p:par>
                                <p:cTn id="116" presetID="9" presetClass="entr" presetSubtype="0" fill="hold" nodeType="afterEffect">
                                  <p:stCondLst>
                                    <p:cond delay="0"/>
                                  </p:stCondLst>
                                  <p:childTnLst>
                                    <p:set>
                                      <p:cBhvr>
                                        <p:cTn id="117" dur="1" fill="hold">
                                          <p:stCondLst>
                                            <p:cond delay="0"/>
                                          </p:stCondLst>
                                        </p:cTn>
                                        <p:tgtEl>
                                          <p:spTgt spid="313"/>
                                        </p:tgtEl>
                                        <p:attrNameLst>
                                          <p:attrName>style.visibility</p:attrName>
                                        </p:attrNameLst>
                                      </p:cBhvr>
                                      <p:to>
                                        <p:strVal val="visible"/>
                                      </p:to>
                                    </p:set>
                                    <p:animEffect transition="in" filter="dissolve">
                                      <p:cBhvr>
                                        <p:cTn id="118" dur="500"/>
                                        <p:tgtEl>
                                          <p:spTgt spid="313"/>
                                        </p:tgtEl>
                                      </p:cBhvr>
                                    </p:animEffect>
                                  </p:childTnLst>
                                </p:cTn>
                              </p:par>
                            </p:childTnLst>
                          </p:cTn>
                        </p:par>
                        <p:par>
                          <p:cTn id="119" fill="hold">
                            <p:stCondLst>
                              <p:cond delay="4500"/>
                            </p:stCondLst>
                            <p:childTnLst>
                              <p:par>
                                <p:cTn id="120" presetID="9" presetClass="entr" presetSubtype="0" fill="hold" nodeType="afterEffect">
                                  <p:stCondLst>
                                    <p:cond delay="0"/>
                                  </p:stCondLst>
                                  <p:childTnLst>
                                    <p:set>
                                      <p:cBhvr>
                                        <p:cTn id="121" dur="1" fill="hold">
                                          <p:stCondLst>
                                            <p:cond delay="0"/>
                                          </p:stCondLst>
                                        </p:cTn>
                                        <p:tgtEl>
                                          <p:spTgt spid="312"/>
                                        </p:tgtEl>
                                        <p:attrNameLst>
                                          <p:attrName>style.visibility</p:attrName>
                                        </p:attrNameLst>
                                      </p:cBhvr>
                                      <p:to>
                                        <p:strVal val="visible"/>
                                      </p:to>
                                    </p:set>
                                    <p:animEffect transition="in" filter="dissolve">
                                      <p:cBhvr>
                                        <p:cTn id="122" dur="500"/>
                                        <p:tgtEl>
                                          <p:spTgt spid="312"/>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xit" presetSubtype="0" fill="hold" nodeType="clickEffect">
                                  <p:stCondLst>
                                    <p:cond delay="0"/>
                                  </p:stCondLst>
                                  <p:childTnLst>
                                    <p:animEffect transition="out" filter="dissolve">
                                      <p:cBhvr>
                                        <p:cTn id="126" dur="500"/>
                                        <p:tgtEl>
                                          <p:spTgt spid="312"/>
                                        </p:tgtEl>
                                      </p:cBhvr>
                                    </p:animEffect>
                                    <p:set>
                                      <p:cBhvr>
                                        <p:cTn id="127" dur="1" fill="hold">
                                          <p:stCondLst>
                                            <p:cond delay="499"/>
                                          </p:stCondLst>
                                        </p:cTn>
                                        <p:tgtEl>
                                          <p:spTgt spid="312"/>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299"/>
                                        </p:tgtEl>
                                        <p:attrNameLst>
                                          <p:attrName>style.visibility</p:attrName>
                                        </p:attrNameLst>
                                      </p:cBhvr>
                                      <p:to>
                                        <p:strVal val="visible"/>
                                      </p:to>
                                    </p:set>
                                    <p:animEffect transition="in" filter="wipe(down)">
                                      <p:cBhvr>
                                        <p:cTn id="132" dur="500"/>
                                        <p:tgtEl>
                                          <p:spTgt spid="299"/>
                                        </p:tgtEl>
                                      </p:cBhvr>
                                    </p:animEffect>
                                  </p:childTnLst>
                                </p:cTn>
                              </p:par>
                            </p:childTnLst>
                          </p:cTn>
                        </p:par>
                        <p:par>
                          <p:cTn id="133" fill="hold">
                            <p:stCondLst>
                              <p:cond delay="500"/>
                            </p:stCondLst>
                            <p:childTnLst>
                              <p:par>
                                <p:cTn id="134" presetID="22" presetClass="entr" presetSubtype="2" fill="hold" nodeType="afterEffect">
                                  <p:stCondLst>
                                    <p:cond delay="0"/>
                                  </p:stCondLst>
                                  <p:childTnLst>
                                    <p:set>
                                      <p:cBhvr>
                                        <p:cTn id="135" dur="1" fill="hold">
                                          <p:stCondLst>
                                            <p:cond delay="0"/>
                                          </p:stCondLst>
                                        </p:cTn>
                                        <p:tgtEl>
                                          <p:spTgt spid="353"/>
                                        </p:tgtEl>
                                        <p:attrNameLst>
                                          <p:attrName>style.visibility</p:attrName>
                                        </p:attrNameLst>
                                      </p:cBhvr>
                                      <p:to>
                                        <p:strVal val="visible"/>
                                      </p:to>
                                    </p:set>
                                    <p:animEffect transition="in" filter="wipe(right)">
                                      <p:cBhvr>
                                        <p:cTn id="136" dur="500"/>
                                        <p:tgtEl>
                                          <p:spTgt spid="353"/>
                                        </p:tgtEl>
                                      </p:cBhvr>
                                    </p:animEffect>
                                  </p:childTnLst>
                                </p:cTn>
                              </p:par>
                            </p:childTnLst>
                          </p:cTn>
                        </p:par>
                        <p:par>
                          <p:cTn id="137" fill="hold">
                            <p:stCondLst>
                              <p:cond delay="1000"/>
                            </p:stCondLst>
                            <p:childTnLst>
                              <p:par>
                                <p:cTn id="138" presetID="22" presetClass="entr" presetSubtype="4" fill="hold" nodeType="afterEffect">
                                  <p:stCondLst>
                                    <p:cond delay="0"/>
                                  </p:stCondLst>
                                  <p:childTnLst>
                                    <p:set>
                                      <p:cBhvr>
                                        <p:cTn id="139" dur="1" fill="hold">
                                          <p:stCondLst>
                                            <p:cond delay="0"/>
                                          </p:stCondLst>
                                        </p:cTn>
                                        <p:tgtEl>
                                          <p:spTgt spid="345"/>
                                        </p:tgtEl>
                                        <p:attrNameLst>
                                          <p:attrName>style.visibility</p:attrName>
                                        </p:attrNameLst>
                                      </p:cBhvr>
                                      <p:to>
                                        <p:strVal val="visible"/>
                                      </p:to>
                                    </p:set>
                                    <p:animEffect transition="in" filter="wipe(down)">
                                      <p:cBhvr>
                                        <p:cTn id="140" dur="500"/>
                                        <p:tgtEl>
                                          <p:spTgt spid="345"/>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2" fill="hold" nodeType="clickEffect">
                                  <p:stCondLst>
                                    <p:cond delay="0"/>
                                  </p:stCondLst>
                                  <p:childTnLst>
                                    <p:set>
                                      <p:cBhvr>
                                        <p:cTn id="144" dur="1" fill="hold">
                                          <p:stCondLst>
                                            <p:cond delay="0"/>
                                          </p:stCondLst>
                                        </p:cTn>
                                        <p:tgtEl>
                                          <p:spTgt spid="239"/>
                                        </p:tgtEl>
                                        <p:attrNameLst>
                                          <p:attrName>style.visibility</p:attrName>
                                        </p:attrNameLst>
                                      </p:cBhvr>
                                      <p:to>
                                        <p:strVal val="visible"/>
                                      </p:to>
                                    </p:set>
                                    <p:animEffect transition="in" filter="wipe(right)">
                                      <p:cBhvr>
                                        <p:cTn id="145" dur="500"/>
                                        <p:tgtEl>
                                          <p:spTgt spid="239"/>
                                        </p:tgtEl>
                                      </p:cBhvr>
                                    </p:animEffect>
                                  </p:childTnLst>
                                </p:cTn>
                              </p:par>
                            </p:childTnLst>
                          </p:cTn>
                        </p:par>
                        <p:par>
                          <p:cTn id="146" fill="hold">
                            <p:stCondLst>
                              <p:cond delay="500"/>
                            </p:stCondLst>
                            <p:childTnLst>
                              <p:par>
                                <p:cTn id="147" presetID="22" presetClass="entr" presetSubtype="2" fill="hold" nodeType="afterEffect">
                                  <p:stCondLst>
                                    <p:cond delay="0"/>
                                  </p:stCondLst>
                                  <p:childTnLst>
                                    <p:set>
                                      <p:cBhvr>
                                        <p:cTn id="148" dur="1" fill="hold">
                                          <p:stCondLst>
                                            <p:cond delay="0"/>
                                          </p:stCondLst>
                                        </p:cTn>
                                        <p:tgtEl>
                                          <p:spTgt spid="352"/>
                                        </p:tgtEl>
                                        <p:attrNameLst>
                                          <p:attrName>style.visibility</p:attrName>
                                        </p:attrNameLst>
                                      </p:cBhvr>
                                      <p:to>
                                        <p:strVal val="visible"/>
                                      </p:to>
                                    </p:set>
                                    <p:animEffect transition="in" filter="wipe(right)">
                                      <p:cBhvr>
                                        <p:cTn id="149" dur="500"/>
                                        <p:tgtEl>
                                          <p:spTgt spid="352"/>
                                        </p:tgtEl>
                                      </p:cBhvr>
                                    </p:animEffect>
                                  </p:childTnLst>
                                </p:cTn>
                              </p:par>
                            </p:childTnLst>
                          </p:cTn>
                        </p:par>
                        <p:par>
                          <p:cTn id="150" fill="hold">
                            <p:stCondLst>
                              <p:cond delay="1000"/>
                            </p:stCondLst>
                            <p:childTnLst>
                              <p:par>
                                <p:cTn id="151" presetID="42" presetClass="path" presetSubtype="0" accel="50000" decel="50000" fill="hold" nodeType="afterEffect">
                                  <p:stCondLst>
                                    <p:cond delay="0"/>
                                  </p:stCondLst>
                                  <p:childTnLst>
                                    <p:animMotion origin="layout" path="M -6.25E-7 -1.85185E-6 L 0.29284 0.00139 " pathEditMode="relative" rAng="0" ptsTypes="AA">
                                      <p:cBhvr>
                                        <p:cTn id="152" dur="2250" fill="hold"/>
                                        <p:tgtEl>
                                          <p:spTgt spid="256"/>
                                        </p:tgtEl>
                                        <p:attrNameLst>
                                          <p:attrName>ppt_x</p:attrName>
                                          <p:attrName>ppt_y</p:attrName>
                                        </p:attrNameLst>
                                      </p:cBhvr>
                                      <p:rCtr x="14635" y="69"/>
                                    </p:animMotion>
                                  </p:childTnLst>
                                </p:cTn>
                              </p:par>
                              <p:par>
                                <p:cTn id="153" presetID="42" presetClass="path" presetSubtype="0" accel="50000" decel="50000" fill="hold" nodeType="withEffect">
                                  <p:stCondLst>
                                    <p:cond delay="250"/>
                                  </p:stCondLst>
                                  <p:childTnLst>
                                    <p:animMotion origin="layout" path="M 2.08333E-7 -3.7037E-7 L 0.2612 -0.00787 " pathEditMode="relative" rAng="0" ptsTypes="AA">
                                      <p:cBhvr>
                                        <p:cTn id="154" dur="2250" fill="hold"/>
                                        <p:tgtEl>
                                          <p:spTgt spid="255"/>
                                        </p:tgtEl>
                                        <p:attrNameLst>
                                          <p:attrName>ppt_x</p:attrName>
                                          <p:attrName>ppt_y</p:attrName>
                                        </p:attrNameLst>
                                      </p:cBhvr>
                                      <p:rCtr x="13060" y="-394"/>
                                    </p:animMotion>
                                  </p:childTnLst>
                                </p:cTn>
                              </p:par>
                            </p:childTnLst>
                          </p:cTn>
                        </p:par>
                      </p:childTnLst>
                    </p:cTn>
                  </p:par>
                  <p:par>
                    <p:cTn id="155" fill="hold">
                      <p:stCondLst>
                        <p:cond delay="indefinite"/>
                      </p:stCondLst>
                      <p:childTnLst>
                        <p:par>
                          <p:cTn id="156" fill="hold">
                            <p:stCondLst>
                              <p:cond delay="0"/>
                            </p:stCondLst>
                            <p:childTnLst>
                              <p:par>
                                <p:cTn id="157" presetID="22" presetClass="entr" presetSubtype="1" fill="hold" nodeType="clickEffect">
                                  <p:stCondLst>
                                    <p:cond delay="0"/>
                                  </p:stCondLst>
                                  <p:childTnLst>
                                    <p:set>
                                      <p:cBhvr>
                                        <p:cTn id="158" dur="1" fill="hold">
                                          <p:stCondLst>
                                            <p:cond delay="0"/>
                                          </p:stCondLst>
                                        </p:cTn>
                                        <p:tgtEl>
                                          <p:spTgt spid="541"/>
                                        </p:tgtEl>
                                        <p:attrNameLst>
                                          <p:attrName>style.visibility</p:attrName>
                                        </p:attrNameLst>
                                      </p:cBhvr>
                                      <p:to>
                                        <p:strVal val="visible"/>
                                      </p:to>
                                    </p:set>
                                    <p:animEffect transition="in" filter="wipe(up)">
                                      <p:cBhvr>
                                        <p:cTn id="159" dur="500"/>
                                        <p:tgtEl>
                                          <p:spTgt spid="541"/>
                                        </p:tgtEl>
                                      </p:cBhvr>
                                    </p:animEffect>
                                  </p:childTnLst>
                                </p:cTn>
                              </p:par>
                            </p:childTnLst>
                          </p:cTn>
                        </p:par>
                        <p:par>
                          <p:cTn id="160" fill="hold">
                            <p:stCondLst>
                              <p:cond delay="500"/>
                            </p:stCondLst>
                            <p:childTnLst>
                              <p:par>
                                <p:cTn id="161" presetID="42" presetClass="path" presetSubtype="0" accel="50000" decel="50000" fill="hold" nodeType="afterEffect">
                                  <p:stCondLst>
                                    <p:cond delay="0"/>
                                  </p:stCondLst>
                                  <p:childTnLst>
                                    <p:animMotion origin="layout" path="M 0.29284 0.00139 L 0.26028 0.37778 " pathEditMode="relative" rAng="0" ptsTypes="AA">
                                      <p:cBhvr>
                                        <p:cTn id="162" dur="2000" fill="hold"/>
                                        <p:tgtEl>
                                          <p:spTgt spid="256"/>
                                        </p:tgtEl>
                                        <p:attrNameLst>
                                          <p:attrName>ppt_x</p:attrName>
                                          <p:attrName>ppt_y</p:attrName>
                                        </p:attrNameLst>
                                      </p:cBhvr>
                                      <p:rCtr x="-1432" y="18356"/>
                                    </p:animMotion>
                                  </p:childTnLst>
                                </p:cTn>
                              </p:par>
                              <p:par>
                                <p:cTn id="163" presetID="53" presetClass="exit" presetSubtype="32" fill="hold" nodeType="withEffect">
                                  <p:stCondLst>
                                    <p:cond delay="1250"/>
                                  </p:stCondLst>
                                  <p:childTnLst>
                                    <p:anim calcmode="lin" valueType="num">
                                      <p:cBhvr>
                                        <p:cTn id="164" dur="750"/>
                                        <p:tgtEl>
                                          <p:spTgt spid="256"/>
                                        </p:tgtEl>
                                        <p:attrNameLst>
                                          <p:attrName>ppt_w</p:attrName>
                                        </p:attrNameLst>
                                      </p:cBhvr>
                                      <p:tavLst>
                                        <p:tav tm="0">
                                          <p:val>
                                            <p:strVal val="ppt_w"/>
                                          </p:val>
                                        </p:tav>
                                        <p:tav tm="100000">
                                          <p:val>
                                            <p:fltVal val="0"/>
                                          </p:val>
                                        </p:tav>
                                      </p:tavLst>
                                    </p:anim>
                                    <p:anim calcmode="lin" valueType="num">
                                      <p:cBhvr>
                                        <p:cTn id="165" dur="750"/>
                                        <p:tgtEl>
                                          <p:spTgt spid="256"/>
                                        </p:tgtEl>
                                        <p:attrNameLst>
                                          <p:attrName>ppt_h</p:attrName>
                                        </p:attrNameLst>
                                      </p:cBhvr>
                                      <p:tavLst>
                                        <p:tav tm="0">
                                          <p:val>
                                            <p:strVal val="ppt_h"/>
                                          </p:val>
                                        </p:tav>
                                        <p:tav tm="100000">
                                          <p:val>
                                            <p:fltVal val="0"/>
                                          </p:val>
                                        </p:tav>
                                      </p:tavLst>
                                    </p:anim>
                                    <p:animEffect transition="out" filter="fade">
                                      <p:cBhvr>
                                        <p:cTn id="166" dur="750"/>
                                        <p:tgtEl>
                                          <p:spTgt spid="256"/>
                                        </p:tgtEl>
                                      </p:cBhvr>
                                    </p:animEffect>
                                    <p:set>
                                      <p:cBhvr>
                                        <p:cTn id="167" dur="1" fill="hold">
                                          <p:stCondLst>
                                            <p:cond delay="749"/>
                                          </p:stCondLst>
                                        </p:cTn>
                                        <p:tgtEl>
                                          <p:spTgt spid="256"/>
                                        </p:tgtEl>
                                        <p:attrNameLst>
                                          <p:attrName>style.visibility</p:attrName>
                                        </p:attrNameLst>
                                      </p:cBhvr>
                                      <p:to>
                                        <p:strVal val="hidden"/>
                                      </p:to>
                                    </p:set>
                                  </p:childTnLst>
                                </p:cTn>
                              </p:par>
                              <p:par>
                                <p:cTn id="168" presetID="42" presetClass="path" presetSubtype="0" accel="50000" decel="50000" fill="hold" nodeType="withEffect">
                                  <p:stCondLst>
                                    <p:cond delay="250"/>
                                  </p:stCondLst>
                                  <p:childTnLst>
                                    <p:animMotion origin="layout" path="M 0.26354 -0.08148 L 0.26875 0.23704 " pathEditMode="relative" rAng="0" ptsTypes="AA">
                                      <p:cBhvr>
                                        <p:cTn id="169" dur="2000" fill="hold"/>
                                        <p:tgtEl>
                                          <p:spTgt spid="255"/>
                                        </p:tgtEl>
                                        <p:attrNameLst>
                                          <p:attrName>ppt_x</p:attrName>
                                          <p:attrName>ppt_y</p:attrName>
                                        </p:attrNameLst>
                                      </p:cBhvr>
                                      <p:rCtr x="260" y="15926"/>
                                    </p:animMotion>
                                  </p:childTnLst>
                                </p:cTn>
                              </p:par>
                              <p:par>
                                <p:cTn id="170" presetID="53" presetClass="exit" presetSubtype="32" fill="hold" nodeType="withEffect">
                                  <p:stCondLst>
                                    <p:cond delay="1500"/>
                                  </p:stCondLst>
                                  <p:childTnLst>
                                    <p:anim calcmode="lin" valueType="num">
                                      <p:cBhvr>
                                        <p:cTn id="171" dur="750"/>
                                        <p:tgtEl>
                                          <p:spTgt spid="255"/>
                                        </p:tgtEl>
                                        <p:attrNameLst>
                                          <p:attrName>ppt_w</p:attrName>
                                        </p:attrNameLst>
                                      </p:cBhvr>
                                      <p:tavLst>
                                        <p:tav tm="0">
                                          <p:val>
                                            <p:strVal val="ppt_w"/>
                                          </p:val>
                                        </p:tav>
                                        <p:tav tm="100000">
                                          <p:val>
                                            <p:fltVal val="0"/>
                                          </p:val>
                                        </p:tav>
                                      </p:tavLst>
                                    </p:anim>
                                    <p:anim calcmode="lin" valueType="num">
                                      <p:cBhvr>
                                        <p:cTn id="172" dur="750"/>
                                        <p:tgtEl>
                                          <p:spTgt spid="255"/>
                                        </p:tgtEl>
                                        <p:attrNameLst>
                                          <p:attrName>ppt_h</p:attrName>
                                        </p:attrNameLst>
                                      </p:cBhvr>
                                      <p:tavLst>
                                        <p:tav tm="0">
                                          <p:val>
                                            <p:strVal val="ppt_h"/>
                                          </p:val>
                                        </p:tav>
                                        <p:tav tm="100000">
                                          <p:val>
                                            <p:fltVal val="0"/>
                                          </p:val>
                                        </p:tav>
                                      </p:tavLst>
                                    </p:anim>
                                    <p:animEffect transition="out" filter="fade">
                                      <p:cBhvr>
                                        <p:cTn id="173" dur="750"/>
                                        <p:tgtEl>
                                          <p:spTgt spid="255"/>
                                        </p:tgtEl>
                                      </p:cBhvr>
                                    </p:animEffect>
                                    <p:set>
                                      <p:cBhvr>
                                        <p:cTn id="174" dur="1" fill="hold">
                                          <p:stCondLst>
                                            <p:cond delay="749"/>
                                          </p:stCondLst>
                                        </p:cTn>
                                        <p:tgtEl>
                                          <p:spTgt spid="255"/>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2"/>
                                        </p:tgtEl>
                                        <p:attrNameLst>
                                          <p:attrName>style.visibility</p:attrName>
                                        </p:attrNameLst>
                                      </p:cBhvr>
                                      <p:to>
                                        <p:strVal val="visible"/>
                                      </p:to>
                                    </p:set>
                                    <p:animEffect transition="in" filter="dissolve">
                                      <p:cBhvr>
                                        <p:cTn id="179" dur="500"/>
                                        <p:tgtEl>
                                          <p:spTgt spid="552"/>
                                        </p:tgtEl>
                                      </p:cBhvr>
                                    </p:animEffect>
                                  </p:childTnLst>
                                </p:cTn>
                              </p:par>
                            </p:childTnLst>
                          </p:cTn>
                        </p:par>
                        <p:par>
                          <p:cTn id="180" fill="hold">
                            <p:stCondLst>
                              <p:cond delay="500"/>
                            </p:stCondLst>
                            <p:childTnLst>
                              <p:par>
                                <p:cTn id="181" presetID="9" presetClass="entr" presetSubtype="0" fill="hold" nodeType="afterEffect">
                                  <p:stCondLst>
                                    <p:cond delay="0"/>
                                  </p:stCondLst>
                                  <p:childTnLst>
                                    <p:set>
                                      <p:cBhvr>
                                        <p:cTn id="182" dur="1" fill="hold">
                                          <p:stCondLst>
                                            <p:cond delay="0"/>
                                          </p:stCondLst>
                                        </p:cTn>
                                        <p:tgtEl>
                                          <p:spTgt spid="321"/>
                                        </p:tgtEl>
                                        <p:attrNameLst>
                                          <p:attrName>style.visibility</p:attrName>
                                        </p:attrNameLst>
                                      </p:cBhvr>
                                      <p:to>
                                        <p:strVal val="visible"/>
                                      </p:to>
                                    </p:set>
                                    <p:animEffect transition="in" filter="dissolve">
                                      <p:cBhvr>
                                        <p:cTn id="183" dur="500"/>
                                        <p:tgtEl>
                                          <p:spTgt spid="321"/>
                                        </p:tgtEl>
                                      </p:cBhvr>
                                    </p:animEffect>
                                  </p:childTnLst>
                                </p:cTn>
                              </p:par>
                            </p:childTnLst>
                          </p:cTn>
                        </p:par>
                        <p:par>
                          <p:cTn id="184" fill="hold">
                            <p:stCondLst>
                              <p:cond delay="1000"/>
                            </p:stCondLst>
                            <p:childTnLst>
                              <p:par>
                                <p:cTn id="185" presetID="9" presetClass="entr" presetSubtype="0" fill="hold" nodeType="afterEffect">
                                  <p:stCondLst>
                                    <p:cond delay="0"/>
                                  </p:stCondLst>
                                  <p:childTnLst>
                                    <p:set>
                                      <p:cBhvr>
                                        <p:cTn id="186" dur="1" fill="hold">
                                          <p:stCondLst>
                                            <p:cond delay="0"/>
                                          </p:stCondLst>
                                        </p:cTn>
                                        <p:tgtEl>
                                          <p:spTgt spid="320"/>
                                        </p:tgtEl>
                                        <p:attrNameLst>
                                          <p:attrName>style.visibility</p:attrName>
                                        </p:attrNameLst>
                                      </p:cBhvr>
                                      <p:to>
                                        <p:strVal val="visible"/>
                                      </p:to>
                                    </p:set>
                                    <p:animEffect transition="in" filter="dissolve">
                                      <p:cBhvr>
                                        <p:cTn id="187" dur="500"/>
                                        <p:tgtEl>
                                          <p:spTgt spid="320"/>
                                        </p:tgtEl>
                                      </p:cBhvr>
                                    </p:animEffect>
                                  </p:childTnLst>
                                </p:cTn>
                              </p:par>
                            </p:childTnLst>
                          </p:cTn>
                        </p:par>
                      </p:childTnLst>
                    </p:cTn>
                  </p:par>
                  <p:par>
                    <p:cTn id="188" fill="hold">
                      <p:stCondLst>
                        <p:cond delay="indefinite"/>
                      </p:stCondLst>
                      <p:childTnLst>
                        <p:par>
                          <p:cTn id="189" fill="hold">
                            <p:stCondLst>
                              <p:cond delay="0"/>
                            </p:stCondLst>
                            <p:childTnLst>
                              <p:par>
                                <p:cTn id="190" presetID="9" presetClass="exit" presetSubtype="0" fill="hold" nodeType="clickEffect">
                                  <p:stCondLst>
                                    <p:cond delay="0"/>
                                  </p:stCondLst>
                                  <p:childTnLst>
                                    <p:animEffect transition="out" filter="dissolve">
                                      <p:cBhvr>
                                        <p:cTn id="191" dur="500"/>
                                        <p:tgtEl>
                                          <p:spTgt spid="320"/>
                                        </p:tgtEl>
                                      </p:cBhvr>
                                    </p:animEffect>
                                    <p:set>
                                      <p:cBhvr>
                                        <p:cTn id="192" dur="1" fill="hold">
                                          <p:stCondLst>
                                            <p:cond delay="499"/>
                                          </p:stCondLst>
                                        </p:cTn>
                                        <p:tgtEl>
                                          <p:spTgt spid="320"/>
                                        </p:tgtEl>
                                        <p:attrNameLst>
                                          <p:attrName>style.visibility</p:attrName>
                                        </p:attrNameLst>
                                      </p:cBhvr>
                                      <p:to>
                                        <p:strVal val="hidden"/>
                                      </p:to>
                                    </p:set>
                                  </p:childTnLst>
                                </p:cTn>
                              </p:par>
                              <p:par>
                                <p:cTn id="193" presetID="10" presetClass="exit" presetSubtype="0" fill="hold" nodeType="withEffect">
                                  <p:stCondLst>
                                    <p:cond delay="0"/>
                                  </p:stCondLst>
                                  <p:childTnLst>
                                    <p:animEffect transition="out" filter="fade">
                                      <p:cBhvr>
                                        <p:cTn id="194" dur="500"/>
                                        <p:tgtEl>
                                          <p:spTgt spid="353"/>
                                        </p:tgtEl>
                                      </p:cBhvr>
                                    </p:animEffect>
                                    <p:set>
                                      <p:cBhvr>
                                        <p:cTn id="195" dur="1" fill="hold">
                                          <p:stCondLst>
                                            <p:cond delay="499"/>
                                          </p:stCondLst>
                                        </p:cTn>
                                        <p:tgtEl>
                                          <p:spTgt spid="353"/>
                                        </p:tgtEl>
                                        <p:attrNameLst>
                                          <p:attrName>style.visibility</p:attrName>
                                        </p:attrNameLst>
                                      </p:cBhvr>
                                      <p:to>
                                        <p:strVal val="hidden"/>
                                      </p:to>
                                    </p:set>
                                  </p:childTnLst>
                                </p:cTn>
                              </p:par>
                              <p:par>
                                <p:cTn id="196" presetID="10" presetClass="exit" presetSubtype="0" fill="hold" nodeType="withEffect">
                                  <p:stCondLst>
                                    <p:cond delay="0"/>
                                  </p:stCondLst>
                                  <p:childTnLst>
                                    <p:animEffect transition="out" filter="fade">
                                      <p:cBhvr>
                                        <p:cTn id="197" dur="500"/>
                                        <p:tgtEl>
                                          <p:spTgt spid="345"/>
                                        </p:tgtEl>
                                      </p:cBhvr>
                                    </p:animEffect>
                                    <p:set>
                                      <p:cBhvr>
                                        <p:cTn id="198" dur="1" fill="hold">
                                          <p:stCondLst>
                                            <p:cond delay="499"/>
                                          </p:stCondLst>
                                        </p:cTn>
                                        <p:tgtEl>
                                          <p:spTgt spid="345"/>
                                        </p:tgtEl>
                                        <p:attrNameLst>
                                          <p:attrName>style.visibility</p:attrName>
                                        </p:attrNameLst>
                                      </p:cBhvr>
                                      <p:to>
                                        <p:strVal val="hidden"/>
                                      </p:to>
                                    </p:set>
                                  </p:childTnLst>
                                </p:cTn>
                              </p:par>
                              <p:par>
                                <p:cTn id="199" presetID="22" presetClass="entr" presetSubtype="8" fill="hold" nodeType="withEffect">
                                  <p:stCondLst>
                                    <p:cond delay="750"/>
                                  </p:stCondLst>
                                  <p:childTnLst>
                                    <p:set>
                                      <p:cBhvr>
                                        <p:cTn id="200" dur="1" fill="hold">
                                          <p:stCondLst>
                                            <p:cond delay="0"/>
                                          </p:stCondLst>
                                        </p:cTn>
                                        <p:tgtEl>
                                          <p:spTgt spid="306"/>
                                        </p:tgtEl>
                                        <p:attrNameLst>
                                          <p:attrName>style.visibility</p:attrName>
                                        </p:attrNameLst>
                                      </p:cBhvr>
                                      <p:to>
                                        <p:strVal val="visible"/>
                                      </p:to>
                                    </p:set>
                                    <p:animEffect transition="in" filter="wipe(left)">
                                      <p:cBhvr>
                                        <p:cTn id="201" dur="500"/>
                                        <p:tgtEl>
                                          <p:spTgt spid="306"/>
                                        </p:tgtEl>
                                      </p:cBhvr>
                                    </p:animEffect>
                                  </p:childTnLst>
                                </p:cTn>
                              </p:par>
                            </p:childTnLst>
                          </p:cTn>
                        </p:par>
                        <p:par>
                          <p:cTn id="202" fill="hold">
                            <p:stCondLst>
                              <p:cond delay="1250"/>
                            </p:stCondLst>
                            <p:childTnLst>
                              <p:par>
                                <p:cTn id="203" presetID="42" presetClass="path" presetSubtype="0" accel="50000" decel="50000" fill="hold" nodeType="afterEffect">
                                  <p:stCondLst>
                                    <p:cond delay="0"/>
                                  </p:stCondLst>
                                  <p:childTnLst>
                                    <p:animMotion origin="layout" path="M 2.91667E-6 3.7037E-7 L 0.12643 0.00857 " pathEditMode="relative" rAng="0" ptsTypes="AA">
                                      <p:cBhvr>
                                        <p:cTn id="204" dur="2000" fill="hold"/>
                                        <p:tgtEl>
                                          <p:spTgt spid="356"/>
                                        </p:tgtEl>
                                        <p:attrNameLst>
                                          <p:attrName>ppt_x</p:attrName>
                                          <p:attrName>ppt_y</p:attrName>
                                        </p:attrNameLst>
                                      </p:cBhvr>
                                      <p:rCtr x="6302" y="463"/>
                                    </p:animMotion>
                                  </p:childTnLst>
                                </p:cTn>
                              </p:par>
                              <p:par>
                                <p:cTn id="205" presetID="0" presetClass="path" presetSubtype="0" accel="50000" decel="50000" fill="hold" nodeType="withEffect">
                                  <p:stCondLst>
                                    <p:cond delay="500"/>
                                  </p:stCondLst>
                                  <p:childTnLst>
                                    <p:animMotion origin="layout" path="M 0.00195 -0.00185 C 0.01406 -0.01898 0.04675 -0.08402 0.07136 -0.09583 C 0.1 -0.09722 0.13529 -0.07106 0.1418 -0.05625 " pathEditMode="relative" rAng="0" ptsTypes="AAA">
                                      <p:cBhvr>
                                        <p:cTn id="206" dur="2000" fill="hold"/>
                                        <p:tgtEl>
                                          <p:spTgt spid="456"/>
                                        </p:tgtEl>
                                        <p:attrNameLst>
                                          <p:attrName>ppt_x</p:attrName>
                                          <p:attrName>ppt_y</p:attrName>
                                        </p:attrNameLst>
                                      </p:cBhvr>
                                      <p:rCtr x="6992" y="-4699"/>
                                    </p:animMotion>
                                  </p:childTnLst>
                                </p:cTn>
                              </p:par>
                              <p:par>
                                <p:cTn id="207" presetID="9" presetClass="entr" presetSubtype="0" fill="hold" nodeType="withEffect">
                                  <p:stCondLst>
                                    <p:cond delay="1000"/>
                                  </p:stCondLst>
                                  <p:childTnLst>
                                    <p:set>
                                      <p:cBhvr>
                                        <p:cTn id="208" dur="1" fill="hold">
                                          <p:stCondLst>
                                            <p:cond delay="0"/>
                                          </p:stCondLst>
                                        </p:cTn>
                                        <p:tgtEl>
                                          <p:spTgt spid="160"/>
                                        </p:tgtEl>
                                        <p:attrNameLst>
                                          <p:attrName>style.visibility</p:attrName>
                                        </p:attrNameLst>
                                      </p:cBhvr>
                                      <p:to>
                                        <p:strVal val="visible"/>
                                      </p:to>
                                    </p:set>
                                    <p:animEffect transition="in" filter="dissolve">
                                      <p:cBhvr>
                                        <p:cTn id="209" dur="250"/>
                                        <p:tgtEl>
                                          <p:spTgt spid="160"/>
                                        </p:tgtEl>
                                      </p:cBhvr>
                                    </p:animEffect>
                                  </p:childTnLst>
                                </p:cTn>
                              </p:par>
                              <p:par>
                                <p:cTn id="210" presetID="37" presetClass="path" presetSubtype="0" accel="50000" decel="50000" fill="hold" nodeType="withEffect">
                                  <p:stCondLst>
                                    <p:cond delay="1000"/>
                                  </p:stCondLst>
                                  <p:childTnLst>
                                    <p:animMotion origin="layout" path="M -4.16667E-6 2.22222E-6 C -0.00039 -0.0007 0.01615 -0.09167 0.04037 -0.09144 C 0.08178 -0.09144 0.12279 -0.03125 0.12487 -0.03056 " pathEditMode="relative" rAng="0" ptsTypes="AAA">
                                      <p:cBhvr>
                                        <p:cTn id="211" dur="2000" fill="hold"/>
                                        <p:tgtEl>
                                          <p:spTgt spid="160"/>
                                        </p:tgtEl>
                                        <p:attrNameLst>
                                          <p:attrName>ppt_x</p:attrName>
                                          <p:attrName>ppt_y</p:attrName>
                                        </p:attrNameLst>
                                      </p:cBhvr>
                                      <p:rCtr x="6237" y="-4583"/>
                                    </p:animMotion>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grpId="3" nodeType="clickEffect">
                                  <p:stCondLst>
                                    <p:cond delay="0"/>
                                  </p:stCondLst>
                                  <p:childTnLst>
                                    <p:set>
                                      <p:cBhvr>
                                        <p:cTn id="215" dur="1" fill="hold">
                                          <p:stCondLst>
                                            <p:cond delay="0"/>
                                          </p:stCondLst>
                                        </p:cTn>
                                        <p:tgtEl>
                                          <p:spTgt spid="534"/>
                                        </p:tgtEl>
                                        <p:attrNameLst>
                                          <p:attrName>style.visibility</p:attrName>
                                        </p:attrNameLst>
                                      </p:cBhvr>
                                      <p:to>
                                        <p:strVal val="visible"/>
                                      </p:to>
                                    </p:set>
                                    <p:animEffect transition="in" filter="dissolve">
                                      <p:cBhvr>
                                        <p:cTn id="216" dur="500"/>
                                        <p:tgtEl>
                                          <p:spTgt spid="534"/>
                                        </p:tgtEl>
                                      </p:cBhvr>
                                    </p:animEffect>
                                  </p:childTnLst>
                                </p:cTn>
                              </p:par>
                              <p:par>
                                <p:cTn id="217" presetID="32" presetClass="emph" presetSubtype="0" fill="hold" grpId="0" nodeType="withEffect">
                                  <p:stCondLst>
                                    <p:cond delay="0"/>
                                  </p:stCondLst>
                                  <p:childTnLst>
                                    <p:animRot by="120000">
                                      <p:cBhvr>
                                        <p:cTn id="218" dur="150" fill="hold">
                                          <p:stCondLst>
                                            <p:cond delay="0"/>
                                          </p:stCondLst>
                                        </p:cTn>
                                        <p:tgtEl>
                                          <p:spTgt spid="534"/>
                                        </p:tgtEl>
                                        <p:attrNameLst>
                                          <p:attrName>r</p:attrName>
                                        </p:attrNameLst>
                                      </p:cBhvr>
                                    </p:animRot>
                                    <p:animRot by="-240000">
                                      <p:cBhvr>
                                        <p:cTn id="219" dur="300" fill="hold">
                                          <p:stCondLst>
                                            <p:cond delay="300"/>
                                          </p:stCondLst>
                                        </p:cTn>
                                        <p:tgtEl>
                                          <p:spTgt spid="534"/>
                                        </p:tgtEl>
                                        <p:attrNameLst>
                                          <p:attrName>r</p:attrName>
                                        </p:attrNameLst>
                                      </p:cBhvr>
                                    </p:animRot>
                                    <p:animRot by="240000">
                                      <p:cBhvr>
                                        <p:cTn id="220" dur="300" fill="hold">
                                          <p:stCondLst>
                                            <p:cond delay="600"/>
                                          </p:stCondLst>
                                        </p:cTn>
                                        <p:tgtEl>
                                          <p:spTgt spid="534"/>
                                        </p:tgtEl>
                                        <p:attrNameLst>
                                          <p:attrName>r</p:attrName>
                                        </p:attrNameLst>
                                      </p:cBhvr>
                                    </p:animRot>
                                    <p:animRot by="-240000">
                                      <p:cBhvr>
                                        <p:cTn id="221" dur="300" fill="hold">
                                          <p:stCondLst>
                                            <p:cond delay="900"/>
                                          </p:stCondLst>
                                        </p:cTn>
                                        <p:tgtEl>
                                          <p:spTgt spid="534"/>
                                        </p:tgtEl>
                                        <p:attrNameLst>
                                          <p:attrName>r</p:attrName>
                                        </p:attrNameLst>
                                      </p:cBhvr>
                                    </p:animRot>
                                    <p:animRot by="120000">
                                      <p:cBhvr>
                                        <p:cTn id="222" dur="300" fill="hold">
                                          <p:stCondLst>
                                            <p:cond delay="1200"/>
                                          </p:stCondLst>
                                        </p:cTn>
                                        <p:tgtEl>
                                          <p:spTgt spid="534"/>
                                        </p:tgtEl>
                                        <p:attrNameLst>
                                          <p:attrName>r</p:attrName>
                                        </p:attrNameLst>
                                      </p:cBhvr>
                                    </p:animRot>
                                  </p:childTnLst>
                                </p:cTn>
                              </p:par>
                              <p:par>
                                <p:cTn id="223" presetID="27" presetClass="emph" presetSubtype="0" fill="remove" grpId="1" nodeType="withEffect">
                                  <p:stCondLst>
                                    <p:cond delay="0"/>
                                  </p:stCondLst>
                                  <p:childTnLst>
                                    <p:animClr clrSpc="rgb" dir="cw">
                                      <p:cBhvr override="childStyle">
                                        <p:cTn id="224" dur="750" autoRev="1" fill="remove"/>
                                        <p:tgtEl>
                                          <p:spTgt spid="534"/>
                                        </p:tgtEl>
                                        <p:attrNameLst>
                                          <p:attrName>style.color</p:attrName>
                                        </p:attrNameLst>
                                      </p:cBhvr>
                                      <p:to>
                                        <a:schemeClr val="bg1"/>
                                      </p:to>
                                    </p:animClr>
                                    <p:animClr clrSpc="rgb" dir="cw">
                                      <p:cBhvr>
                                        <p:cTn id="225" dur="750" autoRev="1" fill="remove"/>
                                        <p:tgtEl>
                                          <p:spTgt spid="534"/>
                                        </p:tgtEl>
                                        <p:attrNameLst>
                                          <p:attrName>fillcolor</p:attrName>
                                        </p:attrNameLst>
                                      </p:cBhvr>
                                      <p:to>
                                        <a:schemeClr val="bg1"/>
                                      </p:to>
                                    </p:animClr>
                                    <p:set>
                                      <p:cBhvr>
                                        <p:cTn id="226" dur="750" autoRev="1" fill="remove"/>
                                        <p:tgtEl>
                                          <p:spTgt spid="534"/>
                                        </p:tgtEl>
                                        <p:attrNameLst>
                                          <p:attrName>fill.type</p:attrName>
                                        </p:attrNameLst>
                                      </p:cBhvr>
                                      <p:to>
                                        <p:strVal val="solid"/>
                                      </p:to>
                                    </p:set>
                                    <p:set>
                                      <p:cBhvr>
                                        <p:cTn id="227" dur="750" autoRev="1" fill="remove"/>
                                        <p:tgtEl>
                                          <p:spTgt spid="534"/>
                                        </p:tgtEl>
                                        <p:attrNameLst>
                                          <p:attrName>fill.on</p:attrName>
                                        </p:attrNameLst>
                                      </p:cBhvr>
                                      <p:to>
                                        <p:strVal val="true"/>
                                      </p:to>
                                    </p:se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nodeType="clickEffect">
                                  <p:stCondLst>
                                    <p:cond delay="0"/>
                                  </p:stCondLst>
                                  <p:childTnLst>
                                    <p:set>
                                      <p:cBhvr>
                                        <p:cTn id="231" dur="1" fill="hold">
                                          <p:stCondLst>
                                            <p:cond delay="0"/>
                                          </p:stCondLst>
                                        </p:cTn>
                                        <p:tgtEl>
                                          <p:spTgt spid="536"/>
                                        </p:tgtEl>
                                        <p:attrNameLst>
                                          <p:attrName>style.visibility</p:attrName>
                                        </p:attrNameLst>
                                      </p:cBhvr>
                                      <p:to>
                                        <p:strVal val="visible"/>
                                      </p:to>
                                    </p:set>
                                    <p:animEffect transition="in" filter="wipe(left)">
                                      <p:cBhvr>
                                        <p:cTn id="232" dur="750"/>
                                        <p:tgtEl>
                                          <p:spTgt spid="536"/>
                                        </p:tgtEl>
                                      </p:cBhvr>
                                    </p:animEffect>
                                  </p:childTnLst>
                                </p:cTn>
                              </p:par>
                            </p:childTnLst>
                          </p:cTn>
                        </p:par>
                        <p:par>
                          <p:cTn id="233" fill="hold">
                            <p:stCondLst>
                              <p:cond delay="750"/>
                            </p:stCondLst>
                            <p:childTnLst>
                              <p:par>
                                <p:cTn id="234" presetID="9" presetClass="entr" presetSubtype="0" fill="hold" nodeType="afterEffect">
                                  <p:stCondLst>
                                    <p:cond delay="0"/>
                                  </p:stCondLst>
                                  <p:childTnLst>
                                    <p:set>
                                      <p:cBhvr>
                                        <p:cTn id="235" dur="1" fill="hold">
                                          <p:stCondLst>
                                            <p:cond delay="0"/>
                                          </p:stCondLst>
                                        </p:cTn>
                                        <p:tgtEl>
                                          <p:spTgt spid="522"/>
                                        </p:tgtEl>
                                        <p:attrNameLst>
                                          <p:attrName>style.visibility</p:attrName>
                                        </p:attrNameLst>
                                      </p:cBhvr>
                                      <p:to>
                                        <p:strVal val="visible"/>
                                      </p:to>
                                    </p:set>
                                    <p:animEffect transition="in" filter="dissolve">
                                      <p:cBhvr>
                                        <p:cTn id="236" dur="500"/>
                                        <p:tgtEl>
                                          <p:spTgt spid="522"/>
                                        </p:tgtEl>
                                      </p:cBhvr>
                                    </p:animEffect>
                                  </p:childTnLst>
                                </p:cTn>
                              </p:par>
                              <p:par>
                                <p:cTn id="237" presetID="50" presetClass="path" presetSubtype="0" accel="50000" decel="50000" fill="hold" nodeType="withEffect">
                                  <p:stCondLst>
                                    <p:cond delay="0"/>
                                  </p:stCondLst>
                                  <p:childTnLst>
                                    <p:animMotion origin="layout" path="M 0.00039 0.00023 C 0.00052 0.0007 0.04661 -0.00116 0.072 0.00139 C 0.07747 0.00556 0.08333 0.02222 0.08333 0.02732 " pathEditMode="relative" rAng="0" ptsTypes="AAA">
                                      <p:cBhvr>
                                        <p:cTn id="238" dur="2000" fill="hold"/>
                                        <p:tgtEl>
                                          <p:spTgt spid="522"/>
                                        </p:tgtEl>
                                        <p:attrNameLst>
                                          <p:attrName>ppt_x</p:attrName>
                                          <p:attrName>ppt_y</p:attrName>
                                        </p:attrNameLst>
                                      </p:cBhvr>
                                      <p:rCtr x="4141" y="1343"/>
                                    </p:animMotion>
                                  </p:childTnLst>
                                </p:cTn>
                              </p:par>
                            </p:childTnLst>
                          </p:cTn>
                        </p:par>
                        <p:par>
                          <p:cTn id="239" fill="hold">
                            <p:stCondLst>
                              <p:cond delay="2750"/>
                            </p:stCondLst>
                            <p:childTnLst>
                              <p:par>
                                <p:cTn id="240" presetID="9" presetClass="entr" presetSubtype="0" fill="hold" nodeType="afterEffect">
                                  <p:stCondLst>
                                    <p:cond delay="0"/>
                                  </p:stCondLst>
                                  <p:childTnLst>
                                    <p:set>
                                      <p:cBhvr>
                                        <p:cTn id="241" dur="1" fill="hold">
                                          <p:stCondLst>
                                            <p:cond delay="0"/>
                                          </p:stCondLst>
                                        </p:cTn>
                                        <p:tgtEl>
                                          <p:spTgt spid="533"/>
                                        </p:tgtEl>
                                        <p:attrNameLst>
                                          <p:attrName>style.visibility</p:attrName>
                                        </p:attrNameLst>
                                      </p:cBhvr>
                                      <p:to>
                                        <p:strVal val="visible"/>
                                      </p:to>
                                    </p:set>
                                    <p:animEffect transition="in" filter="dissolve">
                                      <p:cBhvr>
                                        <p:cTn id="242" dur="500"/>
                                        <p:tgtEl>
                                          <p:spTgt spid="533"/>
                                        </p:tgtEl>
                                      </p:cBhvr>
                                    </p:animEffect>
                                  </p:childTnLst>
                                </p:cTn>
                              </p:par>
                            </p:childTnLst>
                          </p:cTn>
                        </p:par>
                        <p:par>
                          <p:cTn id="243" fill="hold">
                            <p:stCondLst>
                              <p:cond delay="3250"/>
                            </p:stCondLst>
                            <p:childTnLst>
                              <p:par>
                                <p:cTn id="244" presetID="9" presetClass="entr" presetSubtype="0" fill="hold" nodeType="afterEffect">
                                  <p:stCondLst>
                                    <p:cond delay="0"/>
                                  </p:stCondLst>
                                  <p:childTnLst>
                                    <p:set>
                                      <p:cBhvr>
                                        <p:cTn id="245" dur="1" fill="hold">
                                          <p:stCondLst>
                                            <p:cond delay="0"/>
                                          </p:stCondLst>
                                        </p:cTn>
                                        <p:tgtEl>
                                          <p:spTgt spid="532"/>
                                        </p:tgtEl>
                                        <p:attrNameLst>
                                          <p:attrName>style.visibility</p:attrName>
                                        </p:attrNameLst>
                                      </p:cBhvr>
                                      <p:to>
                                        <p:strVal val="visible"/>
                                      </p:to>
                                    </p:set>
                                    <p:animEffect transition="in" filter="dissolve">
                                      <p:cBhvr>
                                        <p:cTn id="246" dur="500"/>
                                        <p:tgtEl>
                                          <p:spTgt spid="532"/>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xit" presetSubtype="0" fill="hold" nodeType="clickEffect">
                                  <p:stCondLst>
                                    <p:cond delay="0"/>
                                  </p:stCondLst>
                                  <p:childTnLst>
                                    <p:animEffect transition="out" filter="dissolve">
                                      <p:cBhvr>
                                        <p:cTn id="250" dur="500"/>
                                        <p:tgtEl>
                                          <p:spTgt spid="532"/>
                                        </p:tgtEl>
                                      </p:cBhvr>
                                    </p:animEffect>
                                    <p:set>
                                      <p:cBhvr>
                                        <p:cTn id="251" dur="1" fill="hold">
                                          <p:stCondLst>
                                            <p:cond delay="499"/>
                                          </p:stCondLst>
                                        </p:cTn>
                                        <p:tgtEl>
                                          <p:spTgt spid="532"/>
                                        </p:tgtEl>
                                        <p:attrNameLst>
                                          <p:attrName>style.visibility</p:attrName>
                                        </p:attrNameLst>
                                      </p:cBhvr>
                                      <p:to>
                                        <p:strVal val="hidden"/>
                                      </p:to>
                                    </p:set>
                                  </p:childTnLst>
                                </p:cTn>
                              </p:par>
                            </p:childTnLst>
                          </p:cTn>
                        </p:par>
                        <p:par>
                          <p:cTn id="252" fill="hold">
                            <p:stCondLst>
                              <p:cond delay="500"/>
                            </p:stCondLst>
                            <p:childTnLst>
                              <p:par>
                                <p:cTn id="253" presetID="0" presetClass="path" presetSubtype="0" accel="50000" decel="50000" fill="hold" nodeType="afterEffect">
                                  <p:stCondLst>
                                    <p:cond delay="0"/>
                                  </p:stCondLst>
                                  <p:childTnLst>
                                    <p:animMotion origin="layout" path="M -6.25E-7 -3.7037E-7 C -0.01406 0.01435 -0.05104 0.05208 -0.06732 0.04977 C -0.08359 0.04745 -0.11003 0.02894 -0.11302 0.00926 " pathEditMode="relative" rAng="0" ptsTypes="AAA">
                                      <p:cBhvr>
                                        <p:cTn id="254" dur="2000" fill="hold"/>
                                        <p:tgtEl>
                                          <p:spTgt spid="460"/>
                                        </p:tgtEl>
                                        <p:attrNameLst>
                                          <p:attrName>ppt_x</p:attrName>
                                          <p:attrName>ppt_y</p:attrName>
                                        </p:attrNameLst>
                                      </p:cBhvr>
                                      <p:rCtr x="-5651" y="2500"/>
                                    </p:animMotion>
                                  </p:childTnLst>
                                </p:cTn>
                              </p:par>
                            </p:childTnLst>
                          </p:cTn>
                        </p:par>
                        <p:par>
                          <p:cTn id="255" fill="hold">
                            <p:stCondLst>
                              <p:cond delay="2500"/>
                            </p:stCondLst>
                            <p:childTnLst>
                              <p:par>
                                <p:cTn id="256" presetID="9" presetClass="exit" presetSubtype="0" fill="hold" nodeType="afterEffect">
                                  <p:stCondLst>
                                    <p:cond delay="0"/>
                                  </p:stCondLst>
                                  <p:childTnLst>
                                    <p:animEffect transition="out" filter="dissolve">
                                      <p:cBhvr>
                                        <p:cTn id="257" dur="500"/>
                                        <p:tgtEl>
                                          <p:spTgt spid="522"/>
                                        </p:tgtEl>
                                      </p:cBhvr>
                                    </p:animEffect>
                                    <p:set>
                                      <p:cBhvr>
                                        <p:cTn id="258" dur="1" fill="hold">
                                          <p:stCondLst>
                                            <p:cond delay="499"/>
                                          </p:stCondLst>
                                        </p:cTn>
                                        <p:tgtEl>
                                          <p:spTgt spid="522"/>
                                        </p:tgtEl>
                                        <p:attrNameLst>
                                          <p:attrName>style.visibility</p:attrName>
                                        </p:attrNameLst>
                                      </p:cBhvr>
                                      <p:to>
                                        <p:strVal val="hidden"/>
                                      </p:to>
                                    </p:set>
                                  </p:childTnLst>
                                </p:cTn>
                              </p:par>
                              <p:par>
                                <p:cTn id="259" presetID="10" presetClass="exit" presetSubtype="0" fill="hold" nodeType="withEffect">
                                  <p:stCondLst>
                                    <p:cond delay="0"/>
                                  </p:stCondLst>
                                  <p:childTnLst>
                                    <p:animEffect transition="out" filter="fade">
                                      <p:cBhvr>
                                        <p:cTn id="260" dur="500"/>
                                        <p:tgtEl>
                                          <p:spTgt spid="536"/>
                                        </p:tgtEl>
                                      </p:cBhvr>
                                    </p:animEffect>
                                    <p:set>
                                      <p:cBhvr>
                                        <p:cTn id="261" dur="1" fill="hold">
                                          <p:stCondLst>
                                            <p:cond delay="499"/>
                                          </p:stCondLst>
                                        </p:cTn>
                                        <p:tgtEl>
                                          <p:spTgt spid="536"/>
                                        </p:tgtEl>
                                        <p:attrNameLst>
                                          <p:attrName>style.visibility</p:attrName>
                                        </p:attrNameLst>
                                      </p:cBhvr>
                                      <p:to>
                                        <p:strVal val="hidden"/>
                                      </p:to>
                                    </p:set>
                                  </p:childTnLst>
                                </p:cTn>
                              </p:par>
                            </p:childTnLst>
                          </p:cTn>
                        </p:par>
                      </p:childTnLst>
                    </p:cTn>
                  </p:par>
                  <p:par>
                    <p:cTn id="262" fill="hold">
                      <p:stCondLst>
                        <p:cond delay="indefinite"/>
                      </p:stCondLst>
                      <p:childTnLst>
                        <p:par>
                          <p:cTn id="263" fill="hold">
                            <p:stCondLst>
                              <p:cond delay="0"/>
                            </p:stCondLst>
                            <p:childTnLst>
                              <p:par>
                                <p:cTn id="264" presetID="26" presetClass="emph" presetSubtype="0" fill="hold" grpId="2" nodeType="clickEffect">
                                  <p:stCondLst>
                                    <p:cond delay="0"/>
                                  </p:stCondLst>
                                  <p:childTnLst>
                                    <p:animEffect transition="out" filter="fade">
                                      <p:cBhvr>
                                        <p:cTn id="265" dur="500" tmFilter="0, 0; .2, .5; .8, .5; 1, 0"/>
                                        <p:tgtEl>
                                          <p:spTgt spid="534"/>
                                        </p:tgtEl>
                                      </p:cBhvr>
                                    </p:animEffect>
                                    <p:animScale>
                                      <p:cBhvr>
                                        <p:cTn id="266" dur="250" autoRev="1" fill="hold"/>
                                        <p:tgtEl>
                                          <p:spTgt spid="534"/>
                                        </p:tgtEl>
                                      </p:cBhvr>
                                      <p:by x="105000" y="105000"/>
                                    </p:animScale>
                                  </p:childTnLst>
                                </p:cTn>
                              </p:par>
                              <p:par>
                                <p:cTn id="267" presetID="22" presetClass="entr" presetSubtype="4" fill="hold" nodeType="withEffect">
                                  <p:stCondLst>
                                    <p:cond delay="0"/>
                                  </p:stCondLst>
                                  <p:childTnLst>
                                    <p:set>
                                      <p:cBhvr>
                                        <p:cTn id="268" dur="1" fill="hold">
                                          <p:stCondLst>
                                            <p:cond delay="0"/>
                                          </p:stCondLst>
                                        </p:cTn>
                                        <p:tgtEl>
                                          <p:spTgt spid="487"/>
                                        </p:tgtEl>
                                        <p:attrNameLst>
                                          <p:attrName>style.visibility</p:attrName>
                                        </p:attrNameLst>
                                      </p:cBhvr>
                                      <p:to>
                                        <p:strVal val="visible"/>
                                      </p:to>
                                    </p:set>
                                    <p:animEffect transition="in" filter="wipe(down)">
                                      <p:cBhvr>
                                        <p:cTn id="269" dur="500"/>
                                        <p:tgtEl>
                                          <p:spTgt spid="487"/>
                                        </p:tgtEl>
                                      </p:cBhvr>
                                    </p:animEffect>
                                  </p:childTnLst>
                                </p:cTn>
                              </p:par>
                            </p:childTnLst>
                          </p:cTn>
                        </p:par>
                        <p:par>
                          <p:cTn id="270" fill="hold">
                            <p:stCondLst>
                              <p:cond delay="500"/>
                            </p:stCondLst>
                            <p:childTnLst>
                              <p:par>
                                <p:cTn id="271" presetID="22" presetClass="entr" presetSubtype="1" fill="hold" nodeType="afterEffect">
                                  <p:stCondLst>
                                    <p:cond delay="0"/>
                                  </p:stCondLst>
                                  <p:childTnLst>
                                    <p:set>
                                      <p:cBhvr>
                                        <p:cTn id="272" dur="1" fill="hold">
                                          <p:stCondLst>
                                            <p:cond delay="0"/>
                                          </p:stCondLst>
                                        </p:cTn>
                                        <p:tgtEl>
                                          <p:spTgt spid="544"/>
                                        </p:tgtEl>
                                        <p:attrNameLst>
                                          <p:attrName>style.visibility</p:attrName>
                                        </p:attrNameLst>
                                      </p:cBhvr>
                                      <p:to>
                                        <p:strVal val="visible"/>
                                      </p:to>
                                    </p:set>
                                    <p:animEffect transition="in" filter="wipe(up)">
                                      <p:cBhvr>
                                        <p:cTn id="273" dur="500"/>
                                        <p:tgtEl>
                                          <p:spTgt spid="544"/>
                                        </p:tgtEl>
                                      </p:cBhvr>
                                    </p:animEffect>
                                  </p:childTnLst>
                                </p:cTn>
                              </p:par>
                            </p:childTnLst>
                          </p:cTn>
                        </p:par>
                        <p:par>
                          <p:cTn id="274" fill="hold">
                            <p:stCondLst>
                              <p:cond delay="1000"/>
                            </p:stCondLst>
                            <p:childTnLst>
                              <p:par>
                                <p:cTn id="275" presetID="22" presetClass="entr" presetSubtype="8" fill="hold" nodeType="afterEffect">
                                  <p:stCondLst>
                                    <p:cond delay="0"/>
                                  </p:stCondLst>
                                  <p:childTnLst>
                                    <p:set>
                                      <p:cBhvr>
                                        <p:cTn id="276" dur="1" fill="hold">
                                          <p:stCondLst>
                                            <p:cond delay="0"/>
                                          </p:stCondLst>
                                        </p:cTn>
                                        <p:tgtEl>
                                          <p:spTgt spid="302"/>
                                        </p:tgtEl>
                                        <p:attrNameLst>
                                          <p:attrName>style.visibility</p:attrName>
                                        </p:attrNameLst>
                                      </p:cBhvr>
                                      <p:to>
                                        <p:strVal val="visible"/>
                                      </p:to>
                                    </p:set>
                                    <p:animEffect transition="in" filter="wipe(left)">
                                      <p:cBhvr>
                                        <p:cTn id="277" dur="500"/>
                                        <p:tgtEl>
                                          <p:spTgt spid="302"/>
                                        </p:tgtEl>
                                      </p:cBhvr>
                                    </p:animEffect>
                                  </p:childTnLst>
                                </p:cTn>
                              </p:par>
                              <p:par>
                                <p:cTn id="278" presetID="10" presetClass="exit" presetSubtype="0" fill="hold" nodeType="withEffect">
                                  <p:stCondLst>
                                    <p:cond delay="0"/>
                                  </p:stCondLst>
                                  <p:childTnLst>
                                    <p:animEffect transition="out" filter="fade">
                                      <p:cBhvr>
                                        <p:cTn id="279" dur="500"/>
                                        <p:tgtEl>
                                          <p:spTgt spid="487"/>
                                        </p:tgtEl>
                                      </p:cBhvr>
                                    </p:animEffect>
                                    <p:set>
                                      <p:cBhvr>
                                        <p:cTn id="280" dur="1" fill="hold">
                                          <p:stCondLst>
                                            <p:cond delay="499"/>
                                          </p:stCondLst>
                                        </p:cTn>
                                        <p:tgtEl>
                                          <p:spTgt spid="487"/>
                                        </p:tgtEl>
                                        <p:attrNameLst>
                                          <p:attrName>style.visibility</p:attrName>
                                        </p:attrNameLst>
                                      </p:cBhvr>
                                      <p:to>
                                        <p:strVal val="hidden"/>
                                      </p:to>
                                    </p:set>
                                  </p:childTnLst>
                                </p:cTn>
                              </p:par>
                              <p:par>
                                <p:cTn id="281" presetID="10" presetClass="exit" presetSubtype="0" fill="hold" nodeType="withEffect">
                                  <p:stCondLst>
                                    <p:cond delay="0"/>
                                  </p:stCondLst>
                                  <p:childTnLst>
                                    <p:animEffect transition="out" filter="fade">
                                      <p:cBhvr>
                                        <p:cTn id="282" dur="500"/>
                                        <p:tgtEl>
                                          <p:spTgt spid="544"/>
                                        </p:tgtEl>
                                      </p:cBhvr>
                                    </p:animEffect>
                                    <p:set>
                                      <p:cBhvr>
                                        <p:cTn id="283" dur="1" fill="hold">
                                          <p:stCondLst>
                                            <p:cond delay="499"/>
                                          </p:stCondLst>
                                        </p:cTn>
                                        <p:tgtEl>
                                          <p:spTgt spid="544"/>
                                        </p:tgtEl>
                                        <p:attrNameLst>
                                          <p:attrName>style.visibility</p:attrName>
                                        </p:attrNameLst>
                                      </p:cBhvr>
                                      <p:to>
                                        <p:strVal val="hidden"/>
                                      </p:to>
                                    </p:set>
                                  </p:childTnLst>
                                </p:cTn>
                              </p:par>
                            </p:childTnLst>
                          </p:cTn>
                        </p:par>
                        <p:par>
                          <p:cTn id="284" fill="hold">
                            <p:stCondLst>
                              <p:cond delay="1500"/>
                            </p:stCondLst>
                            <p:childTnLst>
                              <p:par>
                                <p:cTn id="285" presetID="9" presetClass="entr" presetSubtype="0" fill="hold" nodeType="afterEffect">
                                  <p:stCondLst>
                                    <p:cond delay="0"/>
                                  </p:stCondLst>
                                  <p:childTnLst>
                                    <p:set>
                                      <p:cBhvr>
                                        <p:cTn id="286" dur="1" fill="hold">
                                          <p:stCondLst>
                                            <p:cond delay="0"/>
                                          </p:stCondLst>
                                        </p:cTn>
                                        <p:tgtEl>
                                          <p:spTgt spid="560"/>
                                        </p:tgtEl>
                                        <p:attrNameLst>
                                          <p:attrName>style.visibility</p:attrName>
                                        </p:attrNameLst>
                                      </p:cBhvr>
                                      <p:to>
                                        <p:strVal val="visible"/>
                                      </p:to>
                                    </p:set>
                                    <p:animEffect transition="in" filter="dissolve">
                                      <p:cBhvr>
                                        <p:cTn id="287" dur="100"/>
                                        <p:tgtEl>
                                          <p:spTgt spid="560"/>
                                        </p:tgtEl>
                                      </p:cBhvr>
                                    </p:animEffect>
                                  </p:childTnLst>
                                </p:cTn>
                              </p:par>
                              <p:par>
                                <p:cTn id="288" presetID="42" presetClass="path" presetSubtype="0" accel="50000" decel="50000" fill="hold" nodeType="withEffect">
                                  <p:stCondLst>
                                    <p:cond delay="0"/>
                                  </p:stCondLst>
                                  <p:childTnLst>
                                    <p:animMotion origin="layout" path="M 1.25E-6 -2.96296E-6 L 0.25364 -0.13217 " pathEditMode="relative" rAng="0" ptsTypes="AA">
                                      <p:cBhvr>
                                        <p:cTn id="289" dur="2000" fill="hold"/>
                                        <p:tgtEl>
                                          <p:spTgt spid="560"/>
                                        </p:tgtEl>
                                        <p:attrNameLst>
                                          <p:attrName>ppt_x</p:attrName>
                                          <p:attrName>ppt_y</p:attrName>
                                        </p:attrNameLst>
                                      </p:cBhvr>
                                      <p:rCtr x="12682" y="-6620"/>
                                    </p:animMotion>
                                  </p:childTnLst>
                                </p:cTn>
                              </p:par>
                              <p:par>
                                <p:cTn id="290" presetID="9" presetClass="exit" presetSubtype="0" fill="hold" nodeType="withEffect">
                                  <p:stCondLst>
                                    <p:cond delay="1500"/>
                                  </p:stCondLst>
                                  <p:childTnLst>
                                    <p:animEffect transition="out" filter="dissolve">
                                      <p:cBhvr>
                                        <p:cTn id="291" dur="500"/>
                                        <p:tgtEl>
                                          <p:spTgt spid="560"/>
                                        </p:tgtEl>
                                      </p:cBhvr>
                                    </p:animEffect>
                                    <p:set>
                                      <p:cBhvr>
                                        <p:cTn id="292" dur="1" fill="hold">
                                          <p:stCondLst>
                                            <p:cond delay="499"/>
                                          </p:stCondLst>
                                        </p:cTn>
                                        <p:tgtEl>
                                          <p:spTgt spid="560"/>
                                        </p:tgtEl>
                                        <p:attrNameLst>
                                          <p:attrName>style.visibility</p:attrName>
                                        </p:attrNameLst>
                                      </p:cBhvr>
                                      <p:to>
                                        <p:strVal val="hidden"/>
                                      </p:to>
                                    </p:set>
                                  </p:childTnLst>
                                </p:cTn>
                              </p:par>
                              <p:par>
                                <p:cTn id="293" presetID="9" presetClass="entr" presetSubtype="0" fill="hold" nodeType="withEffect">
                                  <p:stCondLst>
                                    <p:cond delay="0"/>
                                  </p:stCondLst>
                                  <p:childTnLst>
                                    <p:set>
                                      <p:cBhvr>
                                        <p:cTn id="294" dur="1" fill="hold">
                                          <p:stCondLst>
                                            <p:cond delay="0"/>
                                          </p:stCondLst>
                                        </p:cTn>
                                        <p:tgtEl>
                                          <p:spTgt spid="591"/>
                                        </p:tgtEl>
                                        <p:attrNameLst>
                                          <p:attrName>style.visibility</p:attrName>
                                        </p:attrNameLst>
                                      </p:cBhvr>
                                      <p:to>
                                        <p:strVal val="visible"/>
                                      </p:to>
                                    </p:set>
                                    <p:animEffect transition="in" filter="dissolve">
                                      <p:cBhvr>
                                        <p:cTn id="295" dur="100"/>
                                        <p:tgtEl>
                                          <p:spTgt spid="591"/>
                                        </p:tgtEl>
                                      </p:cBhvr>
                                    </p:animEffect>
                                  </p:childTnLst>
                                </p:cTn>
                              </p:par>
                              <p:par>
                                <p:cTn id="296" presetID="42" presetClass="path" presetSubtype="0" accel="50000" decel="50000" fill="hold" nodeType="withEffect">
                                  <p:stCondLst>
                                    <p:cond delay="0"/>
                                  </p:stCondLst>
                                  <p:childTnLst>
                                    <p:animMotion origin="layout" path="M 1.25E-6 -2.96296E-6 L 0.26198 -0.10185 " pathEditMode="relative" rAng="0" ptsTypes="AA">
                                      <p:cBhvr>
                                        <p:cTn id="297" dur="2000" fill="hold"/>
                                        <p:tgtEl>
                                          <p:spTgt spid="591"/>
                                        </p:tgtEl>
                                        <p:attrNameLst>
                                          <p:attrName>ppt_x</p:attrName>
                                          <p:attrName>ppt_y</p:attrName>
                                        </p:attrNameLst>
                                      </p:cBhvr>
                                      <p:rCtr x="13099" y="-5093"/>
                                    </p:animMotion>
                                  </p:childTnLst>
                                </p:cTn>
                              </p:par>
                              <p:par>
                                <p:cTn id="298" presetID="9" presetClass="exit" presetSubtype="0" fill="hold" nodeType="withEffect">
                                  <p:stCondLst>
                                    <p:cond delay="1500"/>
                                  </p:stCondLst>
                                  <p:childTnLst>
                                    <p:animEffect transition="out" filter="dissolve">
                                      <p:cBhvr>
                                        <p:cTn id="299" dur="500"/>
                                        <p:tgtEl>
                                          <p:spTgt spid="591"/>
                                        </p:tgtEl>
                                      </p:cBhvr>
                                    </p:animEffect>
                                    <p:set>
                                      <p:cBhvr>
                                        <p:cTn id="300" dur="1" fill="hold">
                                          <p:stCondLst>
                                            <p:cond delay="499"/>
                                          </p:stCondLst>
                                        </p:cTn>
                                        <p:tgtEl>
                                          <p:spTgt spid="591"/>
                                        </p:tgtEl>
                                        <p:attrNameLst>
                                          <p:attrName>style.visibility</p:attrName>
                                        </p:attrNameLst>
                                      </p:cBhvr>
                                      <p:to>
                                        <p:strVal val="hidden"/>
                                      </p:to>
                                    </p:set>
                                  </p:childTnLst>
                                </p:cTn>
                              </p:par>
                              <p:par>
                                <p:cTn id="301" presetID="9" presetClass="entr" presetSubtype="0" fill="hold" nodeType="withEffect">
                                  <p:stCondLst>
                                    <p:cond delay="0"/>
                                  </p:stCondLst>
                                  <p:childTnLst>
                                    <p:set>
                                      <p:cBhvr>
                                        <p:cTn id="302" dur="1" fill="hold">
                                          <p:stCondLst>
                                            <p:cond delay="0"/>
                                          </p:stCondLst>
                                        </p:cTn>
                                        <p:tgtEl>
                                          <p:spTgt spid="601"/>
                                        </p:tgtEl>
                                        <p:attrNameLst>
                                          <p:attrName>style.visibility</p:attrName>
                                        </p:attrNameLst>
                                      </p:cBhvr>
                                      <p:to>
                                        <p:strVal val="visible"/>
                                      </p:to>
                                    </p:set>
                                    <p:animEffect transition="in" filter="dissolve">
                                      <p:cBhvr>
                                        <p:cTn id="303" dur="100"/>
                                        <p:tgtEl>
                                          <p:spTgt spid="601"/>
                                        </p:tgtEl>
                                      </p:cBhvr>
                                    </p:animEffect>
                                  </p:childTnLst>
                                </p:cTn>
                              </p:par>
                              <p:par>
                                <p:cTn id="304" presetID="42" presetClass="path" presetSubtype="0" accel="50000" decel="50000" fill="hold" nodeType="withEffect">
                                  <p:stCondLst>
                                    <p:cond delay="0"/>
                                  </p:stCondLst>
                                  <p:childTnLst>
                                    <p:animMotion origin="layout" path="M 1.25E-6 -2.96296E-6 L 0.25781 -0.0412 " pathEditMode="relative" rAng="0" ptsTypes="AA">
                                      <p:cBhvr>
                                        <p:cTn id="305" dur="2000" fill="hold"/>
                                        <p:tgtEl>
                                          <p:spTgt spid="601"/>
                                        </p:tgtEl>
                                        <p:attrNameLst>
                                          <p:attrName>ppt_x</p:attrName>
                                          <p:attrName>ppt_y</p:attrName>
                                        </p:attrNameLst>
                                      </p:cBhvr>
                                      <p:rCtr x="12891" y="-2060"/>
                                    </p:animMotion>
                                  </p:childTnLst>
                                </p:cTn>
                              </p:par>
                              <p:par>
                                <p:cTn id="306" presetID="9" presetClass="exit" presetSubtype="0" fill="hold" nodeType="withEffect">
                                  <p:stCondLst>
                                    <p:cond delay="1500"/>
                                  </p:stCondLst>
                                  <p:childTnLst>
                                    <p:animEffect transition="out" filter="dissolve">
                                      <p:cBhvr>
                                        <p:cTn id="307" dur="500"/>
                                        <p:tgtEl>
                                          <p:spTgt spid="601"/>
                                        </p:tgtEl>
                                      </p:cBhvr>
                                    </p:animEffect>
                                    <p:set>
                                      <p:cBhvr>
                                        <p:cTn id="308" dur="1" fill="hold">
                                          <p:stCondLst>
                                            <p:cond delay="499"/>
                                          </p:stCondLst>
                                        </p:cTn>
                                        <p:tgtEl>
                                          <p:spTgt spid="601"/>
                                        </p:tgtEl>
                                        <p:attrNameLst>
                                          <p:attrName>style.visibility</p:attrName>
                                        </p:attrNameLst>
                                      </p:cBhvr>
                                      <p:to>
                                        <p:strVal val="hidden"/>
                                      </p:to>
                                    </p:set>
                                  </p:childTnLst>
                                </p:cTn>
                              </p:par>
                              <p:par>
                                <p:cTn id="309" presetID="9" presetClass="entr" presetSubtype="0" fill="hold" nodeType="withEffect">
                                  <p:stCondLst>
                                    <p:cond delay="0"/>
                                  </p:stCondLst>
                                  <p:childTnLst>
                                    <p:set>
                                      <p:cBhvr>
                                        <p:cTn id="310" dur="1" fill="hold">
                                          <p:stCondLst>
                                            <p:cond delay="0"/>
                                          </p:stCondLst>
                                        </p:cTn>
                                        <p:tgtEl>
                                          <p:spTgt spid="622"/>
                                        </p:tgtEl>
                                        <p:attrNameLst>
                                          <p:attrName>style.visibility</p:attrName>
                                        </p:attrNameLst>
                                      </p:cBhvr>
                                      <p:to>
                                        <p:strVal val="visible"/>
                                      </p:to>
                                    </p:set>
                                    <p:animEffect transition="in" filter="dissolve">
                                      <p:cBhvr>
                                        <p:cTn id="311" dur="100"/>
                                        <p:tgtEl>
                                          <p:spTgt spid="622"/>
                                        </p:tgtEl>
                                      </p:cBhvr>
                                    </p:animEffect>
                                  </p:childTnLst>
                                </p:cTn>
                              </p:par>
                              <p:par>
                                <p:cTn id="312" presetID="42" presetClass="path" presetSubtype="0" accel="50000" decel="50000" fill="hold" nodeType="withEffect">
                                  <p:stCondLst>
                                    <p:cond delay="0"/>
                                  </p:stCondLst>
                                  <p:childTnLst>
                                    <p:animMotion origin="layout" path="M 1.25E-6 -2.96296E-6 L 0.36484 -0.11736 " pathEditMode="relative" rAng="0" ptsTypes="AA">
                                      <p:cBhvr>
                                        <p:cTn id="313" dur="2000" fill="hold"/>
                                        <p:tgtEl>
                                          <p:spTgt spid="622"/>
                                        </p:tgtEl>
                                        <p:attrNameLst>
                                          <p:attrName>ppt_x</p:attrName>
                                          <p:attrName>ppt_y</p:attrName>
                                        </p:attrNameLst>
                                      </p:cBhvr>
                                      <p:rCtr x="18242" y="-5880"/>
                                    </p:animMotion>
                                  </p:childTnLst>
                                </p:cTn>
                              </p:par>
                              <p:par>
                                <p:cTn id="314" presetID="9" presetClass="exit" presetSubtype="0" fill="hold" nodeType="withEffect">
                                  <p:stCondLst>
                                    <p:cond delay="1500"/>
                                  </p:stCondLst>
                                  <p:childTnLst>
                                    <p:animEffect transition="out" filter="dissolve">
                                      <p:cBhvr>
                                        <p:cTn id="315" dur="500"/>
                                        <p:tgtEl>
                                          <p:spTgt spid="622"/>
                                        </p:tgtEl>
                                      </p:cBhvr>
                                    </p:animEffect>
                                    <p:set>
                                      <p:cBhvr>
                                        <p:cTn id="316" dur="1" fill="hold">
                                          <p:stCondLst>
                                            <p:cond delay="499"/>
                                          </p:stCondLst>
                                        </p:cTn>
                                        <p:tgtEl>
                                          <p:spTgt spid="622"/>
                                        </p:tgtEl>
                                        <p:attrNameLst>
                                          <p:attrName>style.visibility</p:attrName>
                                        </p:attrNameLst>
                                      </p:cBhvr>
                                      <p:to>
                                        <p:strVal val="hidden"/>
                                      </p:to>
                                    </p:set>
                                  </p:childTnLst>
                                </p:cTn>
                              </p:par>
                            </p:childTnLst>
                          </p:cTn>
                        </p:par>
                      </p:childTnLst>
                    </p:cTn>
                  </p:par>
                  <p:par>
                    <p:cTn id="317" fill="hold">
                      <p:stCondLst>
                        <p:cond delay="indefinite"/>
                      </p:stCondLst>
                      <p:childTnLst>
                        <p:par>
                          <p:cTn id="318" fill="hold">
                            <p:stCondLst>
                              <p:cond delay="0"/>
                            </p:stCondLst>
                            <p:childTnLst>
                              <p:par>
                                <p:cTn id="319" presetID="9" presetClass="entr" presetSubtype="0" fill="hold" nodeType="clickEffect">
                                  <p:stCondLst>
                                    <p:cond delay="0"/>
                                  </p:stCondLst>
                                  <p:childTnLst>
                                    <p:set>
                                      <p:cBhvr>
                                        <p:cTn id="320" dur="1" fill="hold">
                                          <p:stCondLst>
                                            <p:cond delay="0"/>
                                          </p:stCondLst>
                                        </p:cTn>
                                        <p:tgtEl>
                                          <p:spTgt spid="553"/>
                                        </p:tgtEl>
                                        <p:attrNameLst>
                                          <p:attrName>style.visibility</p:attrName>
                                        </p:attrNameLst>
                                      </p:cBhvr>
                                      <p:to>
                                        <p:strVal val="visible"/>
                                      </p:to>
                                    </p:set>
                                    <p:animEffect transition="in" filter="dissolve">
                                      <p:cBhvr>
                                        <p:cTn id="321" dur="500"/>
                                        <p:tgtEl>
                                          <p:spTgt spid="553"/>
                                        </p:tgtEl>
                                      </p:cBhvr>
                                    </p:animEffect>
                                  </p:childTnLst>
                                </p:cTn>
                              </p:par>
                            </p:childTnLst>
                          </p:cTn>
                        </p:par>
                        <p:par>
                          <p:cTn id="322" fill="hold">
                            <p:stCondLst>
                              <p:cond delay="500"/>
                            </p:stCondLst>
                            <p:childTnLst>
                              <p:par>
                                <p:cTn id="323" presetID="9" presetClass="entr" presetSubtype="0" fill="hold" nodeType="afterEffect">
                                  <p:stCondLst>
                                    <p:cond delay="0"/>
                                  </p:stCondLst>
                                  <p:childTnLst>
                                    <p:set>
                                      <p:cBhvr>
                                        <p:cTn id="324" dur="1" fill="hold">
                                          <p:stCondLst>
                                            <p:cond delay="0"/>
                                          </p:stCondLst>
                                        </p:cTn>
                                        <p:tgtEl>
                                          <p:spTgt spid="546"/>
                                        </p:tgtEl>
                                        <p:attrNameLst>
                                          <p:attrName>style.visibility</p:attrName>
                                        </p:attrNameLst>
                                      </p:cBhvr>
                                      <p:to>
                                        <p:strVal val="visible"/>
                                      </p:to>
                                    </p:set>
                                    <p:animEffect transition="in" filter="dissolve">
                                      <p:cBhvr>
                                        <p:cTn id="325" dur="500"/>
                                        <p:tgtEl>
                                          <p:spTgt spid="546"/>
                                        </p:tgtEl>
                                      </p:cBhvr>
                                    </p:animEffect>
                                  </p:childTnLst>
                                </p:cTn>
                              </p:par>
                            </p:childTnLst>
                          </p:cTn>
                        </p:par>
                        <p:par>
                          <p:cTn id="326" fill="hold">
                            <p:stCondLst>
                              <p:cond delay="1000"/>
                            </p:stCondLst>
                            <p:childTnLst>
                              <p:par>
                                <p:cTn id="327" presetID="9" presetClass="entr" presetSubtype="0" fill="hold" nodeType="afterEffect">
                                  <p:stCondLst>
                                    <p:cond delay="0"/>
                                  </p:stCondLst>
                                  <p:childTnLst>
                                    <p:set>
                                      <p:cBhvr>
                                        <p:cTn id="328" dur="1" fill="hold">
                                          <p:stCondLst>
                                            <p:cond delay="0"/>
                                          </p:stCondLst>
                                        </p:cTn>
                                        <p:tgtEl>
                                          <p:spTgt spid="545"/>
                                        </p:tgtEl>
                                        <p:attrNameLst>
                                          <p:attrName>style.visibility</p:attrName>
                                        </p:attrNameLst>
                                      </p:cBhvr>
                                      <p:to>
                                        <p:strVal val="visible"/>
                                      </p:to>
                                    </p:set>
                                    <p:animEffect transition="in" filter="dissolve">
                                      <p:cBhvr>
                                        <p:cTn id="329" dur="500"/>
                                        <p:tgtEl>
                                          <p:spTgt spid="545"/>
                                        </p:tgtEl>
                                      </p:cBhvr>
                                    </p:animEffect>
                                  </p:childTnLst>
                                </p:cTn>
                              </p:par>
                            </p:childTnLst>
                          </p:cTn>
                        </p:par>
                      </p:childTnLst>
                    </p:cTn>
                  </p:par>
                  <p:par>
                    <p:cTn id="330" fill="hold">
                      <p:stCondLst>
                        <p:cond delay="indefinite"/>
                      </p:stCondLst>
                      <p:childTnLst>
                        <p:par>
                          <p:cTn id="331" fill="hold">
                            <p:stCondLst>
                              <p:cond delay="0"/>
                            </p:stCondLst>
                            <p:childTnLst>
                              <p:par>
                                <p:cTn id="332" presetID="9" presetClass="exit" presetSubtype="0" fill="hold" nodeType="clickEffect">
                                  <p:stCondLst>
                                    <p:cond delay="0"/>
                                  </p:stCondLst>
                                  <p:childTnLst>
                                    <p:animEffect transition="out" filter="dissolve">
                                      <p:cBhvr>
                                        <p:cTn id="333" dur="500"/>
                                        <p:tgtEl>
                                          <p:spTgt spid="545"/>
                                        </p:tgtEl>
                                      </p:cBhvr>
                                    </p:animEffect>
                                    <p:set>
                                      <p:cBhvr>
                                        <p:cTn id="334" dur="1" fill="hold">
                                          <p:stCondLst>
                                            <p:cond delay="499"/>
                                          </p:stCondLst>
                                        </p:cTn>
                                        <p:tgtEl>
                                          <p:spTgt spid="545"/>
                                        </p:tgtEl>
                                        <p:attrNameLst>
                                          <p:attrName>style.visibility</p:attrName>
                                        </p:attrNameLst>
                                      </p:cBhvr>
                                      <p:to>
                                        <p:strVal val="hidden"/>
                                      </p:to>
                                    </p:set>
                                  </p:childTnLst>
                                </p:cTn>
                              </p:par>
                            </p:childTnLst>
                          </p:cTn>
                        </p:par>
                      </p:childTnLst>
                    </p:cTn>
                  </p:par>
                  <p:par>
                    <p:cTn id="335" fill="hold">
                      <p:stCondLst>
                        <p:cond delay="indefinite"/>
                      </p:stCondLst>
                      <p:childTnLst>
                        <p:par>
                          <p:cTn id="336" fill="hold">
                            <p:stCondLst>
                              <p:cond delay="0"/>
                            </p:stCondLst>
                            <p:childTnLst>
                              <p:par>
                                <p:cTn id="337" presetID="14" presetClass="entr" presetSubtype="5" fill="hold" nodeType="clickEffect">
                                  <p:stCondLst>
                                    <p:cond delay="0"/>
                                  </p:stCondLst>
                                  <p:childTnLst>
                                    <p:set>
                                      <p:cBhvr>
                                        <p:cTn id="338" dur="1" fill="hold">
                                          <p:stCondLst>
                                            <p:cond delay="0"/>
                                          </p:stCondLst>
                                        </p:cTn>
                                        <p:tgtEl>
                                          <p:spTgt spid="388"/>
                                        </p:tgtEl>
                                        <p:attrNameLst>
                                          <p:attrName>style.visibility</p:attrName>
                                        </p:attrNameLst>
                                      </p:cBhvr>
                                      <p:to>
                                        <p:strVal val="visible"/>
                                      </p:to>
                                    </p:set>
                                    <p:animEffect transition="in" filter="randombar(vertical)">
                                      <p:cBhvr>
                                        <p:cTn id="339" dur="500"/>
                                        <p:tgtEl>
                                          <p:spTgt spid="388"/>
                                        </p:tgtEl>
                                      </p:cBhvr>
                                    </p:animEffect>
                                  </p:childTnLst>
                                </p:cTn>
                              </p:par>
                            </p:childTnLst>
                          </p:cTn>
                        </p:par>
                        <p:par>
                          <p:cTn id="340" fill="hold">
                            <p:stCondLst>
                              <p:cond delay="500"/>
                            </p:stCondLst>
                            <p:childTnLst>
                              <p:par>
                                <p:cTn id="341" presetID="14" presetClass="entr" presetSubtype="5" fill="hold" nodeType="afterEffect">
                                  <p:stCondLst>
                                    <p:cond delay="0"/>
                                  </p:stCondLst>
                                  <p:childTnLst>
                                    <p:set>
                                      <p:cBhvr>
                                        <p:cTn id="342" dur="1" fill="hold">
                                          <p:stCondLst>
                                            <p:cond delay="0"/>
                                          </p:stCondLst>
                                        </p:cTn>
                                        <p:tgtEl>
                                          <p:spTgt spid="389"/>
                                        </p:tgtEl>
                                        <p:attrNameLst>
                                          <p:attrName>style.visibility</p:attrName>
                                        </p:attrNameLst>
                                      </p:cBhvr>
                                      <p:to>
                                        <p:strVal val="visible"/>
                                      </p:to>
                                    </p:set>
                                    <p:animEffect transition="in" filter="randombar(vertical)">
                                      <p:cBhvr>
                                        <p:cTn id="343" dur="500"/>
                                        <p:tgtEl>
                                          <p:spTgt spid="389"/>
                                        </p:tgtEl>
                                      </p:cBhvr>
                                    </p:animEffect>
                                  </p:childTnLst>
                                </p:cTn>
                              </p:par>
                            </p:childTnLst>
                          </p:cTn>
                        </p:par>
                      </p:childTnLst>
                    </p:cTn>
                  </p:par>
                  <p:par>
                    <p:cTn id="344" fill="hold">
                      <p:stCondLst>
                        <p:cond delay="indefinite"/>
                      </p:stCondLst>
                      <p:childTnLst>
                        <p:par>
                          <p:cTn id="345" fill="hold">
                            <p:stCondLst>
                              <p:cond delay="0"/>
                            </p:stCondLst>
                            <p:childTnLst>
                              <p:par>
                                <p:cTn id="346" presetID="10" presetClass="entr" presetSubtype="0" fill="hold" grpId="0" nodeType="clickEffect">
                                  <p:stCondLst>
                                    <p:cond delay="0"/>
                                  </p:stCondLst>
                                  <p:childTnLst>
                                    <p:set>
                                      <p:cBhvr>
                                        <p:cTn id="347" dur="1" fill="hold">
                                          <p:stCondLst>
                                            <p:cond delay="0"/>
                                          </p:stCondLst>
                                        </p:cTn>
                                        <p:tgtEl>
                                          <p:spTgt spid="366"/>
                                        </p:tgtEl>
                                        <p:attrNameLst>
                                          <p:attrName>style.visibility</p:attrName>
                                        </p:attrNameLst>
                                      </p:cBhvr>
                                      <p:to>
                                        <p:strVal val="visible"/>
                                      </p:to>
                                    </p:set>
                                    <p:animEffect transition="in" filter="fade">
                                      <p:cBhvr>
                                        <p:cTn id="348" dur="5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p:bldP spid="310" grpId="1"/>
      <p:bldP spid="310" grpId="2"/>
      <p:bldP spid="310" grpId="3"/>
      <p:bldP spid="310" grpId="4"/>
      <p:bldP spid="310" grpId="5"/>
      <p:bldP spid="534" grpId="0" animBg="1"/>
      <p:bldP spid="534" grpId="1" animBg="1"/>
      <p:bldP spid="534" grpId="2" animBg="1"/>
      <p:bldP spid="534" grpId="3" animBg="1"/>
      <p:bldP spid="36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ACR Tasks">
            <a:extLst>
              <a:ext uri="{FF2B5EF4-FFF2-40B4-BE49-F238E27FC236}">
                <a16:creationId xmlns:a16="http://schemas.microsoft.com/office/drawing/2014/main" id="{6F80AB13-542B-4838-8C1E-9C3FA775E8C1}"/>
              </a:ext>
            </a:extLst>
          </p:cNvPr>
          <p:cNvGrpSpPr/>
          <p:nvPr/>
        </p:nvGrpSpPr>
        <p:grpSpPr>
          <a:xfrm>
            <a:off x="5397620" y="2312981"/>
            <a:ext cx="1789192" cy="1804104"/>
            <a:chOff x="8993932" y="1600201"/>
            <a:chExt cx="1183790" cy="1193656"/>
          </a:xfrm>
        </p:grpSpPr>
        <p:grpSp>
          <p:nvGrpSpPr>
            <p:cNvPr id="68" name="ACR Tasks">
              <a:extLst>
                <a:ext uri="{FF2B5EF4-FFF2-40B4-BE49-F238E27FC236}">
                  <a16:creationId xmlns:a16="http://schemas.microsoft.com/office/drawing/2014/main" id="{BC0B4A9E-2ABD-4F1C-B3A3-2478C0823E90}"/>
                </a:ext>
              </a:extLst>
            </p:cNvPr>
            <p:cNvGrpSpPr/>
            <p:nvPr/>
          </p:nvGrpSpPr>
          <p:grpSpPr>
            <a:xfrm>
              <a:off x="8993932" y="1873012"/>
              <a:ext cx="592394" cy="676900"/>
              <a:chOff x="8993932" y="1873012"/>
              <a:chExt cx="592394" cy="676900"/>
            </a:xfrm>
            <a:solidFill>
              <a:schemeClr val="accent1"/>
            </a:solidFill>
          </p:grpSpPr>
          <p:sp>
            <p:nvSpPr>
              <p:cNvPr id="90" name="Freeform: Shape 89">
                <a:extLst>
                  <a:ext uri="{FF2B5EF4-FFF2-40B4-BE49-F238E27FC236}">
                    <a16:creationId xmlns:a16="http://schemas.microsoft.com/office/drawing/2014/main" id="{DEBF6BA1-B933-44AC-BBB7-83FDAAC3C28E}"/>
                  </a:ext>
                </a:extLst>
              </p:cNvPr>
              <p:cNvSpPr/>
              <p:nvPr/>
            </p:nvSpPr>
            <p:spPr>
              <a:xfrm>
                <a:off x="9049401" y="1873012"/>
                <a:ext cx="536926" cy="676900"/>
              </a:xfrm>
              <a:custGeom>
                <a:avLst/>
                <a:gdLst>
                  <a:gd name="connsiteX0" fmla="*/ 0 w 536926"/>
                  <a:gd name="connsiteY0" fmla="*/ 155711 h 676900"/>
                  <a:gd name="connsiteX1" fmla="*/ 97100 w 536926"/>
                  <a:gd name="connsiteY1" fmla="*/ 676901 h 676900"/>
                  <a:gd name="connsiteX2" fmla="*/ 82533 w 536926"/>
                  <a:gd name="connsiteY2" fmla="*/ 269206 h 676900"/>
                  <a:gd name="connsiteX3" fmla="*/ 536926 w 536926"/>
                  <a:gd name="connsiteY3" fmla="*/ 127575 h 676900"/>
                  <a:gd name="connsiteX4" fmla="*/ 494539 w 536926"/>
                  <a:gd name="connsiteY4" fmla="*/ 0 h 67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26" h="676900">
                    <a:moveTo>
                      <a:pt x="0" y="155711"/>
                    </a:moveTo>
                    <a:lnTo>
                      <a:pt x="97100" y="676901"/>
                    </a:lnTo>
                    <a:lnTo>
                      <a:pt x="82533" y="269206"/>
                    </a:lnTo>
                    <a:lnTo>
                      <a:pt x="536926" y="127575"/>
                    </a:lnTo>
                    <a:lnTo>
                      <a:pt x="494539" y="0"/>
                    </a:lnTo>
                    <a:close/>
                  </a:path>
                </a:pathLst>
              </a:custGeom>
              <a:solidFill>
                <a:srgbClr val="0072C6"/>
              </a:solidFill>
              <a:ln w="2419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47D135D-969C-46CF-BA4F-44FB722C877E}"/>
                  </a:ext>
                </a:extLst>
              </p:cNvPr>
              <p:cNvSpPr/>
              <p:nvPr/>
            </p:nvSpPr>
            <p:spPr>
              <a:xfrm>
                <a:off x="9049408" y="1904434"/>
                <a:ext cx="488189" cy="182973"/>
              </a:xfrm>
              <a:custGeom>
                <a:avLst/>
                <a:gdLst>
                  <a:gd name="connsiteX0" fmla="*/ 24353 w 488189"/>
                  <a:gd name="connsiteY0" fmla="*/ 182974 h 182973"/>
                  <a:gd name="connsiteX1" fmla="*/ 1064 w 488189"/>
                  <a:gd name="connsiteY1" fmla="*/ 165678 h 182973"/>
                  <a:gd name="connsiteX2" fmla="*/ 17264 w 488189"/>
                  <a:gd name="connsiteY2" fmla="*/ 135227 h 182973"/>
                  <a:gd name="connsiteX3" fmla="*/ 456724 w 488189"/>
                  <a:gd name="connsiteY3" fmla="*/ 1075 h 182973"/>
                  <a:gd name="connsiteX4" fmla="*/ 487126 w 488189"/>
                  <a:gd name="connsiteY4" fmla="*/ 17299 h 182973"/>
                  <a:gd name="connsiteX5" fmla="*/ 470926 w 488189"/>
                  <a:gd name="connsiteY5" fmla="*/ 47749 h 182973"/>
                  <a:gd name="connsiteX6" fmla="*/ 31466 w 488189"/>
                  <a:gd name="connsiteY6" fmla="*/ 181902 h 182973"/>
                  <a:gd name="connsiteX7" fmla="*/ 24353 w 488189"/>
                  <a:gd name="connsiteY7" fmla="*/ 182974 h 18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189" h="182973">
                    <a:moveTo>
                      <a:pt x="24353" y="182974"/>
                    </a:moveTo>
                    <a:cubicBezTo>
                      <a:pt x="13926" y="182974"/>
                      <a:pt x="4255" y="176201"/>
                      <a:pt x="1064" y="165678"/>
                    </a:cubicBezTo>
                    <a:cubicBezTo>
                      <a:pt x="-2858" y="152791"/>
                      <a:pt x="4401" y="139149"/>
                      <a:pt x="17264" y="135227"/>
                    </a:cubicBezTo>
                    <a:lnTo>
                      <a:pt x="456724" y="1075"/>
                    </a:lnTo>
                    <a:cubicBezTo>
                      <a:pt x="469562" y="-2872"/>
                      <a:pt x="483204" y="4388"/>
                      <a:pt x="487126" y="17299"/>
                    </a:cubicBezTo>
                    <a:cubicBezTo>
                      <a:pt x="491048" y="30185"/>
                      <a:pt x="483789" y="43827"/>
                      <a:pt x="470926" y="47749"/>
                    </a:cubicBezTo>
                    <a:lnTo>
                      <a:pt x="31466" y="181902"/>
                    </a:lnTo>
                    <a:cubicBezTo>
                      <a:pt x="29103" y="182632"/>
                      <a:pt x="26691" y="182974"/>
                      <a:pt x="24353" y="182974"/>
                    </a:cubicBezTo>
                    <a:close/>
                  </a:path>
                </a:pathLst>
              </a:custGeom>
              <a:solidFill>
                <a:srgbClr val="59B4D9"/>
              </a:solidFill>
              <a:ln w="24194" cap="flat">
                <a:noFill/>
                <a:prstDash val="solid"/>
                <a:miter/>
              </a:ln>
            </p:spPr>
            <p:txBody>
              <a:bodyPr rtlCol="0" anchor="ctr"/>
              <a:lstStyle/>
              <a:p>
                <a:endParaRPr lang="en-US"/>
              </a:p>
            </p:txBody>
          </p:sp>
          <p:grpSp>
            <p:nvGrpSpPr>
              <p:cNvPr id="92" name="ACR Tasks">
                <a:extLst>
                  <a:ext uri="{FF2B5EF4-FFF2-40B4-BE49-F238E27FC236}">
                    <a16:creationId xmlns:a16="http://schemas.microsoft.com/office/drawing/2014/main" id="{A7D4DD58-067C-4A5A-B2D8-3DDBBC483792}"/>
                  </a:ext>
                </a:extLst>
              </p:cNvPr>
              <p:cNvGrpSpPr/>
              <p:nvPr/>
            </p:nvGrpSpPr>
            <p:grpSpPr>
              <a:xfrm>
                <a:off x="8993932" y="1980904"/>
                <a:ext cx="203360" cy="203360"/>
                <a:chOff x="8993932" y="1980904"/>
                <a:chExt cx="203360" cy="203360"/>
              </a:xfrm>
              <a:solidFill>
                <a:schemeClr val="accent1"/>
              </a:solidFill>
            </p:grpSpPr>
            <p:sp>
              <p:nvSpPr>
                <p:cNvPr id="94" name="Freeform: Shape 93">
                  <a:extLst>
                    <a:ext uri="{FF2B5EF4-FFF2-40B4-BE49-F238E27FC236}">
                      <a16:creationId xmlns:a16="http://schemas.microsoft.com/office/drawing/2014/main" id="{111E950A-2D28-4F67-80F7-8274BBE68099}"/>
                    </a:ext>
                  </a:extLst>
                </p:cNvPr>
                <p:cNvSpPr/>
                <p:nvPr/>
              </p:nvSpPr>
              <p:spPr>
                <a:xfrm>
                  <a:off x="9018292" y="2005264"/>
                  <a:ext cx="154639" cy="154639"/>
                </a:xfrm>
                <a:custGeom>
                  <a:avLst/>
                  <a:gdLst>
                    <a:gd name="connsiteX0" fmla="*/ 154639 w 154639"/>
                    <a:gd name="connsiteY0" fmla="*/ 77320 h 154639"/>
                    <a:gd name="connsiteX1" fmla="*/ 77320 w 154639"/>
                    <a:gd name="connsiteY1" fmla="*/ 154639 h 154639"/>
                    <a:gd name="connsiteX2" fmla="*/ 0 w 154639"/>
                    <a:gd name="connsiteY2" fmla="*/ 77320 h 154639"/>
                    <a:gd name="connsiteX3" fmla="*/ 77320 w 154639"/>
                    <a:gd name="connsiteY3" fmla="*/ 0 h 154639"/>
                    <a:gd name="connsiteX4" fmla="*/ 154639 w 154639"/>
                    <a:gd name="connsiteY4" fmla="*/ 77320 h 15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39" h="154639">
                      <a:moveTo>
                        <a:pt x="154639" y="77320"/>
                      </a:moveTo>
                      <a:cubicBezTo>
                        <a:pt x="154639" y="120022"/>
                        <a:pt x="120022" y="154639"/>
                        <a:pt x="77320" y="154639"/>
                      </a:cubicBezTo>
                      <a:cubicBezTo>
                        <a:pt x="34617" y="154639"/>
                        <a:pt x="0" y="120022"/>
                        <a:pt x="0" y="77320"/>
                      </a:cubicBezTo>
                      <a:cubicBezTo>
                        <a:pt x="0" y="34617"/>
                        <a:pt x="34617" y="0"/>
                        <a:pt x="77320" y="0"/>
                      </a:cubicBezTo>
                      <a:cubicBezTo>
                        <a:pt x="120022" y="0"/>
                        <a:pt x="154639" y="34617"/>
                        <a:pt x="154639" y="77320"/>
                      </a:cubicBezTo>
                      <a:close/>
                    </a:path>
                  </a:pathLst>
                </a:custGeom>
                <a:solidFill>
                  <a:srgbClr val="0072C6"/>
                </a:solidFill>
                <a:ln w="2419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9FD9DFE-BFF1-4802-AEA6-6E33346B3A38}"/>
                    </a:ext>
                  </a:extLst>
                </p:cNvPr>
                <p:cNvSpPr/>
                <p:nvPr/>
              </p:nvSpPr>
              <p:spPr>
                <a:xfrm>
                  <a:off x="8993932" y="1980904"/>
                  <a:ext cx="203360" cy="203360"/>
                </a:xfrm>
                <a:custGeom>
                  <a:avLst/>
                  <a:gdLst>
                    <a:gd name="connsiteX0" fmla="*/ 101680 w 203360"/>
                    <a:gd name="connsiteY0" fmla="*/ 24360 h 203360"/>
                    <a:gd name="connsiteX1" fmla="*/ 179000 w 203360"/>
                    <a:gd name="connsiteY1" fmla="*/ 101680 h 203360"/>
                    <a:gd name="connsiteX2" fmla="*/ 101680 w 203360"/>
                    <a:gd name="connsiteY2" fmla="*/ 179000 h 203360"/>
                    <a:gd name="connsiteX3" fmla="*/ 24360 w 203360"/>
                    <a:gd name="connsiteY3" fmla="*/ 101680 h 203360"/>
                    <a:gd name="connsiteX4" fmla="*/ 101680 w 203360"/>
                    <a:gd name="connsiteY4" fmla="*/ 24360 h 203360"/>
                    <a:gd name="connsiteX5" fmla="*/ 101680 w 203360"/>
                    <a:gd name="connsiteY5" fmla="*/ 0 h 203360"/>
                    <a:gd name="connsiteX6" fmla="*/ 0 w 203360"/>
                    <a:gd name="connsiteY6" fmla="*/ 101680 h 203360"/>
                    <a:gd name="connsiteX7" fmla="*/ 101680 w 203360"/>
                    <a:gd name="connsiteY7" fmla="*/ 203360 h 203360"/>
                    <a:gd name="connsiteX8" fmla="*/ 203360 w 203360"/>
                    <a:gd name="connsiteY8" fmla="*/ 101680 h 203360"/>
                    <a:gd name="connsiteX9" fmla="*/ 101680 w 203360"/>
                    <a:gd name="connsiteY9" fmla="*/ 0 h 203360"/>
                    <a:gd name="connsiteX10" fmla="*/ 101680 w 203360"/>
                    <a:gd name="connsiteY10" fmla="*/ 0 h 20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360" h="203360">
                      <a:moveTo>
                        <a:pt x="101680" y="24360"/>
                      </a:moveTo>
                      <a:cubicBezTo>
                        <a:pt x="144384" y="24360"/>
                        <a:pt x="179000" y="58976"/>
                        <a:pt x="179000" y="101680"/>
                      </a:cubicBezTo>
                      <a:cubicBezTo>
                        <a:pt x="179000" y="144384"/>
                        <a:pt x="144384" y="179000"/>
                        <a:pt x="101680" y="179000"/>
                      </a:cubicBezTo>
                      <a:cubicBezTo>
                        <a:pt x="58976" y="179000"/>
                        <a:pt x="24360" y="144384"/>
                        <a:pt x="24360" y="101680"/>
                      </a:cubicBezTo>
                      <a:cubicBezTo>
                        <a:pt x="24360" y="58976"/>
                        <a:pt x="59001" y="24360"/>
                        <a:pt x="101680" y="24360"/>
                      </a:cubicBezTo>
                      <a:moveTo>
                        <a:pt x="101680" y="0"/>
                      </a:moveTo>
                      <a:cubicBezTo>
                        <a:pt x="45627" y="0"/>
                        <a:pt x="0" y="45603"/>
                        <a:pt x="0" y="101680"/>
                      </a:cubicBezTo>
                      <a:cubicBezTo>
                        <a:pt x="0" y="157758"/>
                        <a:pt x="45603" y="203360"/>
                        <a:pt x="101680" y="203360"/>
                      </a:cubicBezTo>
                      <a:cubicBezTo>
                        <a:pt x="157758" y="203360"/>
                        <a:pt x="203360" y="157758"/>
                        <a:pt x="203360" y="101680"/>
                      </a:cubicBezTo>
                      <a:cubicBezTo>
                        <a:pt x="203360" y="45603"/>
                        <a:pt x="157758" y="0"/>
                        <a:pt x="101680" y="0"/>
                      </a:cubicBezTo>
                      <a:lnTo>
                        <a:pt x="101680" y="0"/>
                      </a:lnTo>
                      <a:close/>
                    </a:path>
                  </a:pathLst>
                </a:custGeom>
                <a:solidFill>
                  <a:srgbClr val="59B4D9"/>
                </a:solidFill>
                <a:ln w="24194" cap="flat">
                  <a:noFill/>
                  <a:prstDash val="solid"/>
                  <a:miter/>
                </a:ln>
              </p:spPr>
              <p:txBody>
                <a:bodyPr rtlCol="0" anchor="ctr"/>
                <a:lstStyle/>
                <a:p>
                  <a:endParaRPr lang="en-US"/>
                </a:p>
              </p:txBody>
            </p:sp>
          </p:grpSp>
          <p:sp>
            <p:nvSpPr>
              <p:cNvPr id="93" name="Freeform: Shape 92">
                <a:extLst>
                  <a:ext uri="{FF2B5EF4-FFF2-40B4-BE49-F238E27FC236}">
                    <a16:creationId xmlns:a16="http://schemas.microsoft.com/office/drawing/2014/main" id="{A8506DEC-277A-449F-93EE-2718B0C58999}"/>
                  </a:ext>
                </a:extLst>
              </p:cNvPr>
              <p:cNvSpPr/>
              <p:nvPr/>
            </p:nvSpPr>
            <p:spPr>
              <a:xfrm rot="-4972627">
                <a:off x="9046154" y="2033106"/>
                <a:ext cx="98953" cy="98953"/>
              </a:xfrm>
              <a:custGeom>
                <a:avLst/>
                <a:gdLst>
                  <a:gd name="connsiteX0" fmla="*/ 98953 w 98953"/>
                  <a:gd name="connsiteY0" fmla="*/ 49477 h 98953"/>
                  <a:gd name="connsiteX1" fmla="*/ 49477 w 98953"/>
                  <a:gd name="connsiteY1" fmla="*/ 98953 h 98953"/>
                  <a:gd name="connsiteX2" fmla="*/ 0 w 98953"/>
                  <a:gd name="connsiteY2" fmla="*/ 49477 h 98953"/>
                  <a:gd name="connsiteX3" fmla="*/ 49477 w 98953"/>
                  <a:gd name="connsiteY3" fmla="*/ 0 h 98953"/>
                  <a:gd name="connsiteX4" fmla="*/ 98953 w 98953"/>
                  <a:gd name="connsiteY4" fmla="*/ 49477 h 9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53" h="98953">
                    <a:moveTo>
                      <a:pt x="98953" y="49477"/>
                    </a:moveTo>
                    <a:cubicBezTo>
                      <a:pt x="98953" y="76802"/>
                      <a:pt x="76802" y="98953"/>
                      <a:pt x="49477" y="98953"/>
                    </a:cubicBezTo>
                    <a:cubicBezTo>
                      <a:pt x="22151" y="98953"/>
                      <a:pt x="0" y="76802"/>
                      <a:pt x="0" y="49477"/>
                    </a:cubicBezTo>
                    <a:cubicBezTo>
                      <a:pt x="0" y="22151"/>
                      <a:pt x="22151" y="0"/>
                      <a:pt x="49477" y="0"/>
                    </a:cubicBezTo>
                    <a:cubicBezTo>
                      <a:pt x="76802" y="0"/>
                      <a:pt x="98953" y="22151"/>
                      <a:pt x="98953" y="49477"/>
                    </a:cubicBezTo>
                    <a:close/>
                  </a:path>
                </a:pathLst>
              </a:custGeom>
              <a:solidFill>
                <a:srgbClr val="59B4D9"/>
              </a:solidFill>
              <a:ln w="24194" cap="flat">
                <a:noFill/>
                <a:prstDash val="solid"/>
                <a:miter/>
              </a:ln>
            </p:spPr>
            <p:txBody>
              <a:bodyPr rtlCol="0" anchor="ctr"/>
              <a:lstStyle/>
              <a:p>
                <a:endParaRPr lang="en-US"/>
              </a:p>
            </p:txBody>
          </p:sp>
        </p:grpSp>
        <p:grpSp>
          <p:nvGrpSpPr>
            <p:cNvPr id="69" name="ACR Tasks">
              <a:extLst>
                <a:ext uri="{FF2B5EF4-FFF2-40B4-BE49-F238E27FC236}">
                  <a16:creationId xmlns:a16="http://schemas.microsoft.com/office/drawing/2014/main" id="{8464257C-3548-4BE2-A94D-B403689D4F3E}"/>
                </a:ext>
              </a:extLst>
            </p:cNvPr>
            <p:cNvGrpSpPr/>
            <p:nvPr/>
          </p:nvGrpSpPr>
          <p:grpSpPr>
            <a:xfrm>
              <a:off x="9585328" y="1873012"/>
              <a:ext cx="592394" cy="676900"/>
              <a:chOff x="9585328" y="1873012"/>
              <a:chExt cx="592394" cy="676900"/>
            </a:xfrm>
            <a:solidFill>
              <a:schemeClr val="accent1"/>
            </a:solidFill>
          </p:grpSpPr>
          <p:sp>
            <p:nvSpPr>
              <p:cNvPr id="84" name="Freeform: Shape 83">
                <a:extLst>
                  <a:ext uri="{FF2B5EF4-FFF2-40B4-BE49-F238E27FC236}">
                    <a16:creationId xmlns:a16="http://schemas.microsoft.com/office/drawing/2014/main" id="{E33047AE-8B62-49C2-A201-39DA4CA61F57}"/>
                  </a:ext>
                </a:extLst>
              </p:cNvPr>
              <p:cNvSpPr/>
              <p:nvPr/>
            </p:nvSpPr>
            <p:spPr>
              <a:xfrm>
                <a:off x="9585328" y="1873012"/>
                <a:ext cx="536926" cy="676900"/>
              </a:xfrm>
              <a:custGeom>
                <a:avLst/>
                <a:gdLst>
                  <a:gd name="connsiteX0" fmla="*/ 536926 w 536926"/>
                  <a:gd name="connsiteY0" fmla="*/ 155711 h 676900"/>
                  <a:gd name="connsiteX1" fmla="*/ 439826 w 536926"/>
                  <a:gd name="connsiteY1" fmla="*/ 676901 h 676900"/>
                  <a:gd name="connsiteX2" fmla="*/ 454393 w 536926"/>
                  <a:gd name="connsiteY2" fmla="*/ 269206 h 676900"/>
                  <a:gd name="connsiteX3" fmla="*/ 0 w 536926"/>
                  <a:gd name="connsiteY3" fmla="*/ 127575 h 676900"/>
                  <a:gd name="connsiteX4" fmla="*/ 42411 w 536926"/>
                  <a:gd name="connsiteY4" fmla="*/ 0 h 67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26" h="676900">
                    <a:moveTo>
                      <a:pt x="536926" y="155711"/>
                    </a:moveTo>
                    <a:lnTo>
                      <a:pt x="439826" y="676901"/>
                    </a:lnTo>
                    <a:lnTo>
                      <a:pt x="454393" y="269206"/>
                    </a:lnTo>
                    <a:lnTo>
                      <a:pt x="0" y="127575"/>
                    </a:lnTo>
                    <a:lnTo>
                      <a:pt x="42411" y="0"/>
                    </a:lnTo>
                    <a:close/>
                  </a:path>
                </a:pathLst>
              </a:custGeom>
              <a:solidFill>
                <a:srgbClr val="0072C6"/>
              </a:solidFill>
              <a:ln w="2419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6A4B9CDD-166B-4693-BAD4-C6836C5DC690}"/>
                  </a:ext>
                </a:extLst>
              </p:cNvPr>
              <p:cNvSpPr/>
              <p:nvPr/>
            </p:nvSpPr>
            <p:spPr>
              <a:xfrm>
                <a:off x="9634057" y="1904434"/>
                <a:ext cx="488189" cy="182973"/>
              </a:xfrm>
              <a:custGeom>
                <a:avLst/>
                <a:gdLst>
                  <a:gd name="connsiteX0" fmla="*/ 463837 w 488189"/>
                  <a:gd name="connsiteY0" fmla="*/ 182974 h 182973"/>
                  <a:gd name="connsiteX1" fmla="*/ 487126 w 488189"/>
                  <a:gd name="connsiteY1" fmla="*/ 165678 h 182973"/>
                  <a:gd name="connsiteX2" fmla="*/ 470926 w 488189"/>
                  <a:gd name="connsiteY2" fmla="*/ 135227 h 182973"/>
                  <a:gd name="connsiteX3" fmla="*/ 31466 w 488189"/>
                  <a:gd name="connsiteY3" fmla="*/ 1075 h 182973"/>
                  <a:gd name="connsiteX4" fmla="*/ 1064 w 488189"/>
                  <a:gd name="connsiteY4" fmla="*/ 17299 h 182973"/>
                  <a:gd name="connsiteX5" fmla="*/ 17264 w 488189"/>
                  <a:gd name="connsiteY5" fmla="*/ 47749 h 182973"/>
                  <a:gd name="connsiteX6" fmla="*/ 456724 w 488189"/>
                  <a:gd name="connsiteY6" fmla="*/ 181902 h 182973"/>
                  <a:gd name="connsiteX7" fmla="*/ 463837 w 488189"/>
                  <a:gd name="connsiteY7" fmla="*/ 182974 h 18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189" h="182973">
                    <a:moveTo>
                      <a:pt x="463837" y="182974"/>
                    </a:moveTo>
                    <a:cubicBezTo>
                      <a:pt x="474264" y="182974"/>
                      <a:pt x="483935" y="176201"/>
                      <a:pt x="487126" y="165678"/>
                    </a:cubicBezTo>
                    <a:cubicBezTo>
                      <a:pt x="491048" y="152791"/>
                      <a:pt x="483789" y="139149"/>
                      <a:pt x="470926" y="135227"/>
                    </a:cubicBezTo>
                    <a:lnTo>
                      <a:pt x="31466" y="1075"/>
                    </a:lnTo>
                    <a:cubicBezTo>
                      <a:pt x="18628" y="-2872"/>
                      <a:pt x="4986" y="4388"/>
                      <a:pt x="1064" y="17299"/>
                    </a:cubicBezTo>
                    <a:cubicBezTo>
                      <a:pt x="-2858" y="30185"/>
                      <a:pt x="4401" y="43827"/>
                      <a:pt x="17264" y="47749"/>
                    </a:cubicBezTo>
                    <a:lnTo>
                      <a:pt x="456724" y="181902"/>
                    </a:lnTo>
                    <a:cubicBezTo>
                      <a:pt x="459112" y="182632"/>
                      <a:pt x="461499" y="182974"/>
                      <a:pt x="463837" y="182974"/>
                    </a:cubicBezTo>
                    <a:close/>
                  </a:path>
                </a:pathLst>
              </a:custGeom>
              <a:solidFill>
                <a:srgbClr val="59B4D9"/>
              </a:solidFill>
              <a:ln w="24194" cap="flat">
                <a:noFill/>
                <a:prstDash val="solid"/>
                <a:miter/>
              </a:ln>
            </p:spPr>
            <p:txBody>
              <a:bodyPr rtlCol="0" anchor="ctr"/>
              <a:lstStyle/>
              <a:p>
                <a:endParaRPr lang="en-US"/>
              </a:p>
            </p:txBody>
          </p:sp>
          <p:grpSp>
            <p:nvGrpSpPr>
              <p:cNvPr id="86" name="ACR Tasks">
                <a:extLst>
                  <a:ext uri="{FF2B5EF4-FFF2-40B4-BE49-F238E27FC236}">
                    <a16:creationId xmlns:a16="http://schemas.microsoft.com/office/drawing/2014/main" id="{0C6021BB-B0F7-4293-B9F9-B9E14FB3DA4F}"/>
                  </a:ext>
                </a:extLst>
              </p:cNvPr>
              <p:cNvGrpSpPr/>
              <p:nvPr/>
            </p:nvGrpSpPr>
            <p:grpSpPr>
              <a:xfrm>
                <a:off x="9974363" y="1980904"/>
                <a:ext cx="203360" cy="203360"/>
                <a:chOff x="9974363" y="1980904"/>
                <a:chExt cx="203360" cy="203360"/>
              </a:xfrm>
              <a:solidFill>
                <a:schemeClr val="accent1"/>
              </a:solidFill>
            </p:grpSpPr>
            <p:sp>
              <p:nvSpPr>
                <p:cNvPr id="88" name="Freeform: Shape 87">
                  <a:extLst>
                    <a:ext uri="{FF2B5EF4-FFF2-40B4-BE49-F238E27FC236}">
                      <a16:creationId xmlns:a16="http://schemas.microsoft.com/office/drawing/2014/main" id="{D8F000BB-3D88-49BB-8AC4-66C4EC3377B2}"/>
                    </a:ext>
                  </a:extLst>
                </p:cNvPr>
                <p:cNvSpPr/>
                <p:nvPr/>
              </p:nvSpPr>
              <p:spPr>
                <a:xfrm>
                  <a:off x="9998723" y="2005264"/>
                  <a:ext cx="154639" cy="154639"/>
                </a:xfrm>
                <a:custGeom>
                  <a:avLst/>
                  <a:gdLst>
                    <a:gd name="connsiteX0" fmla="*/ 154639 w 154639"/>
                    <a:gd name="connsiteY0" fmla="*/ 77320 h 154639"/>
                    <a:gd name="connsiteX1" fmla="*/ 77320 w 154639"/>
                    <a:gd name="connsiteY1" fmla="*/ 154639 h 154639"/>
                    <a:gd name="connsiteX2" fmla="*/ 0 w 154639"/>
                    <a:gd name="connsiteY2" fmla="*/ 77320 h 154639"/>
                    <a:gd name="connsiteX3" fmla="*/ 77320 w 154639"/>
                    <a:gd name="connsiteY3" fmla="*/ 0 h 154639"/>
                    <a:gd name="connsiteX4" fmla="*/ 154639 w 154639"/>
                    <a:gd name="connsiteY4" fmla="*/ 77320 h 154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39" h="154639">
                      <a:moveTo>
                        <a:pt x="154639" y="77320"/>
                      </a:moveTo>
                      <a:cubicBezTo>
                        <a:pt x="154639" y="120022"/>
                        <a:pt x="120022" y="154639"/>
                        <a:pt x="77320" y="154639"/>
                      </a:cubicBezTo>
                      <a:cubicBezTo>
                        <a:pt x="34617" y="154639"/>
                        <a:pt x="0" y="120022"/>
                        <a:pt x="0" y="77320"/>
                      </a:cubicBezTo>
                      <a:cubicBezTo>
                        <a:pt x="0" y="34617"/>
                        <a:pt x="34617" y="0"/>
                        <a:pt x="77320" y="0"/>
                      </a:cubicBezTo>
                      <a:cubicBezTo>
                        <a:pt x="120022" y="0"/>
                        <a:pt x="154639" y="34617"/>
                        <a:pt x="154639" y="77320"/>
                      </a:cubicBezTo>
                      <a:close/>
                    </a:path>
                  </a:pathLst>
                </a:custGeom>
                <a:solidFill>
                  <a:srgbClr val="0072C6"/>
                </a:solidFill>
                <a:ln w="2419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8F69F32-8353-4912-9E87-2571944D7DB6}"/>
                    </a:ext>
                  </a:extLst>
                </p:cNvPr>
                <p:cNvSpPr/>
                <p:nvPr/>
              </p:nvSpPr>
              <p:spPr>
                <a:xfrm>
                  <a:off x="9974363" y="1980904"/>
                  <a:ext cx="203360" cy="203360"/>
                </a:xfrm>
                <a:custGeom>
                  <a:avLst/>
                  <a:gdLst>
                    <a:gd name="connsiteX0" fmla="*/ 101680 w 203360"/>
                    <a:gd name="connsiteY0" fmla="*/ 24360 h 203360"/>
                    <a:gd name="connsiteX1" fmla="*/ 179000 w 203360"/>
                    <a:gd name="connsiteY1" fmla="*/ 101680 h 203360"/>
                    <a:gd name="connsiteX2" fmla="*/ 101680 w 203360"/>
                    <a:gd name="connsiteY2" fmla="*/ 179000 h 203360"/>
                    <a:gd name="connsiteX3" fmla="*/ 24360 w 203360"/>
                    <a:gd name="connsiteY3" fmla="*/ 101680 h 203360"/>
                    <a:gd name="connsiteX4" fmla="*/ 101680 w 203360"/>
                    <a:gd name="connsiteY4" fmla="*/ 24360 h 203360"/>
                    <a:gd name="connsiteX5" fmla="*/ 101680 w 203360"/>
                    <a:gd name="connsiteY5" fmla="*/ 0 h 203360"/>
                    <a:gd name="connsiteX6" fmla="*/ 0 w 203360"/>
                    <a:gd name="connsiteY6" fmla="*/ 101680 h 203360"/>
                    <a:gd name="connsiteX7" fmla="*/ 101680 w 203360"/>
                    <a:gd name="connsiteY7" fmla="*/ 203360 h 203360"/>
                    <a:gd name="connsiteX8" fmla="*/ 203360 w 203360"/>
                    <a:gd name="connsiteY8" fmla="*/ 101680 h 203360"/>
                    <a:gd name="connsiteX9" fmla="*/ 101680 w 203360"/>
                    <a:gd name="connsiteY9" fmla="*/ 0 h 203360"/>
                    <a:gd name="connsiteX10" fmla="*/ 101680 w 203360"/>
                    <a:gd name="connsiteY10" fmla="*/ 0 h 20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360" h="203360">
                      <a:moveTo>
                        <a:pt x="101680" y="24360"/>
                      </a:moveTo>
                      <a:cubicBezTo>
                        <a:pt x="144384" y="24360"/>
                        <a:pt x="179000" y="58976"/>
                        <a:pt x="179000" y="101680"/>
                      </a:cubicBezTo>
                      <a:cubicBezTo>
                        <a:pt x="179000" y="144384"/>
                        <a:pt x="144384" y="179000"/>
                        <a:pt x="101680" y="179000"/>
                      </a:cubicBezTo>
                      <a:cubicBezTo>
                        <a:pt x="58976" y="179000"/>
                        <a:pt x="24360" y="144384"/>
                        <a:pt x="24360" y="101680"/>
                      </a:cubicBezTo>
                      <a:cubicBezTo>
                        <a:pt x="24360" y="58976"/>
                        <a:pt x="58976" y="24360"/>
                        <a:pt x="101680" y="24360"/>
                      </a:cubicBezTo>
                      <a:moveTo>
                        <a:pt x="101680" y="0"/>
                      </a:moveTo>
                      <a:cubicBezTo>
                        <a:pt x="45627" y="0"/>
                        <a:pt x="0" y="45603"/>
                        <a:pt x="0" y="101680"/>
                      </a:cubicBezTo>
                      <a:cubicBezTo>
                        <a:pt x="0" y="157758"/>
                        <a:pt x="45603" y="203360"/>
                        <a:pt x="101680" y="203360"/>
                      </a:cubicBezTo>
                      <a:cubicBezTo>
                        <a:pt x="157758" y="203360"/>
                        <a:pt x="203360" y="157758"/>
                        <a:pt x="203360" y="101680"/>
                      </a:cubicBezTo>
                      <a:cubicBezTo>
                        <a:pt x="203360" y="45603"/>
                        <a:pt x="157733" y="0"/>
                        <a:pt x="101680" y="0"/>
                      </a:cubicBezTo>
                      <a:lnTo>
                        <a:pt x="101680" y="0"/>
                      </a:lnTo>
                      <a:close/>
                    </a:path>
                  </a:pathLst>
                </a:custGeom>
                <a:solidFill>
                  <a:srgbClr val="59B4D9"/>
                </a:solidFill>
                <a:ln w="24194" cap="flat">
                  <a:noFill/>
                  <a:prstDash val="solid"/>
                  <a:miter/>
                </a:ln>
              </p:spPr>
              <p:txBody>
                <a:bodyPr rtlCol="0" anchor="ctr"/>
                <a:lstStyle/>
                <a:p>
                  <a:endParaRPr lang="en-US"/>
                </a:p>
              </p:txBody>
            </p:sp>
          </p:grpSp>
          <p:sp>
            <p:nvSpPr>
              <p:cNvPr id="87" name="Freeform: Shape 86">
                <a:extLst>
                  <a:ext uri="{FF2B5EF4-FFF2-40B4-BE49-F238E27FC236}">
                    <a16:creationId xmlns:a16="http://schemas.microsoft.com/office/drawing/2014/main" id="{1AA4E201-BE55-4397-86D2-35B10F6FEB31}"/>
                  </a:ext>
                </a:extLst>
              </p:cNvPr>
              <p:cNvSpPr/>
              <p:nvPr/>
            </p:nvSpPr>
            <p:spPr>
              <a:xfrm rot="-427373">
                <a:off x="10026579" y="2033136"/>
                <a:ext cx="98953" cy="98953"/>
              </a:xfrm>
              <a:custGeom>
                <a:avLst/>
                <a:gdLst>
                  <a:gd name="connsiteX0" fmla="*/ 98953 w 98953"/>
                  <a:gd name="connsiteY0" fmla="*/ 49477 h 98953"/>
                  <a:gd name="connsiteX1" fmla="*/ 49477 w 98953"/>
                  <a:gd name="connsiteY1" fmla="*/ 98953 h 98953"/>
                  <a:gd name="connsiteX2" fmla="*/ 0 w 98953"/>
                  <a:gd name="connsiteY2" fmla="*/ 49477 h 98953"/>
                  <a:gd name="connsiteX3" fmla="*/ 49477 w 98953"/>
                  <a:gd name="connsiteY3" fmla="*/ 0 h 98953"/>
                  <a:gd name="connsiteX4" fmla="*/ 98953 w 98953"/>
                  <a:gd name="connsiteY4" fmla="*/ 49477 h 9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53" h="98953">
                    <a:moveTo>
                      <a:pt x="98953" y="49477"/>
                    </a:moveTo>
                    <a:cubicBezTo>
                      <a:pt x="98953" y="76802"/>
                      <a:pt x="76802" y="98953"/>
                      <a:pt x="49477" y="98953"/>
                    </a:cubicBezTo>
                    <a:cubicBezTo>
                      <a:pt x="22152" y="98953"/>
                      <a:pt x="0" y="76802"/>
                      <a:pt x="0" y="49477"/>
                    </a:cubicBezTo>
                    <a:cubicBezTo>
                      <a:pt x="0" y="22151"/>
                      <a:pt x="22152" y="0"/>
                      <a:pt x="49477" y="0"/>
                    </a:cubicBezTo>
                    <a:cubicBezTo>
                      <a:pt x="76802" y="0"/>
                      <a:pt x="98953" y="22151"/>
                      <a:pt x="98953" y="49477"/>
                    </a:cubicBezTo>
                    <a:close/>
                  </a:path>
                </a:pathLst>
              </a:custGeom>
              <a:solidFill>
                <a:srgbClr val="59B4D9"/>
              </a:solidFill>
              <a:ln w="24194" cap="flat">
                <a:noFill/>
                <a:prstDash val="solid"/>
                <a:miter/>
              </a:ln>
            </p:spPr>
            <p:txBody>
              <a:bodyPr rtlCol="0" anchor="ctr"/>
              <a:lstStyle/>
              <a:p>
                <a:endParaRPr lang="en-US"/>
              </a:p>
            </p:txBody>
          </p:sp>
        </p:grpSp>
        <p:sp>
          <p:nvSpPr>
            <p:cNvPr id="70" name="Freeform: Shape 69">
              <a:extLst>
                <a:ext uri="{FF2B5EF4-FFF2-40B4-BE49-F238E27FC236}">
                  <a16:creationId xmlns:a16="http://schemas.microsoft.com/office/drawing/2014/main" id="{562FC42D-324A-444E-A572-D5C25DD788B1}"/>
                </a:ext>
              </a:extLst>
            </p:cNvPr>
            <p:cNvSpPr/>
            <p:nvPr/>
          </p:nvSpPr>
          <p:spPr>
            <a:xfrm>
              <a:off x="9514123" y="1600201"/>
              <a:ext cx="142215" cy="277171"/>
            </a:xfrm>
            <a:custGeom>
              <a:avLst/>
              <a:gdLst>
                <a:gd name="connsiteX0" fmla="*/ 0 w 142215"/>
                <a:gd name="connsiteY0" fmla="*/ 0 h 277171"/>
                <a:gd name="connsiteX1" fmla="*/ 142216 w 142215"/>
                <a:gd name="connsiteY1" fmla="*/ 0 h 277171"/>
                <a:gd name="connsiteX2" fmla="*/ 142216 w 142215"/>
                <a:gd name="connsiteY2" fmla="*/ 277172 h 277171"/>
                <a:gd name="connsiteX3" fmla="*/ 0 w 142215"/>
                <a:gd name="connsiteY3" fmla="*/ 277172 h 277171"/>
              </a:gdLst>
              <a:ahLst/>
              <a:cxnLst>
                <a:cxn ang="0">
                  <a:pos x="connsiteX0" y="connsiteY0"/>
                </a:cxn>
                <a:cxn ang="0">
                  <a:pos x="connsiteX1" y="connsiteY1"/>
                </a:cxn>
                <a:cxn ang="0">
                  <a:pos x="connsiteX2" y="connsiteY2"/>
                </a:cxn>
                <a:cxn ang="0">
                  <a:pos x="connsiteX3" y="connsiteY3"/>
                </a:cxn>
              </a:cxnLst>
              <a:rect l="l" t="t" r="r" b="b"/>
              <a:pathLst>
                <a:path w="142215" h="277171">
                  <a:moveTo>
                    <a:pt x="0" y="0"/>
                  </a:moveTo>
                  <a:lnTo>
                    <a:pt x="142216" y="0"/>
                  </a:lnTo>
                  <a:lnTo>
                    <a:pt x="142216" y="277172"/>
                  </a:lnTo>
                  <a:lnTo>
                    <a:pt x="0" y="277172"/>
                  </a:lnTo>
                  <a:close/>
                </a:path>
              </a:pathLst>
            </a:custGeom>
            <a:solidFill>
              <a:srgbClr val="0072C6"/>
            </a:solidFill>
            <a:ln w="2419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2D6B6051-A8A8-4B44-8771-A77FFBA48C5F}"/>
                </a:ext>
              </a:extLst>
            </p:cNvPr>
            <p:cNvSpPr/>
            <p:nvPr/>
          </p:nvSpPr>
          <p:spPr>
            <a:xfrm>
              <a:off x="9585328" y="1600201"/>
              <a:ext cx="48891" cy="290204"/>
            </a:xfrm>
            <a:custGeom>
              <a:avLst/>
              <a:gdLst>
                <a:gd name="connsiteX0" fmla="*/ 0 w 48891"/>
                <a:gd name="connsiteY0" fmla="*/ 0 h 290204"/>
                <a:gd name="connsiteX1" fmla="*/ 48891 w 48891"/>
                <a:gd name="connsiteY1" fmla="*/ 0 h 290204"/>
                <a:gd name="connsiteX2" fmla="*/ 48891 w 48891"/>
                <a:gd name="connsiteY2" fmla="*/ 290205 h 290204"/>
                <a:gd name="connsiteX3" fmla="*/ 0 w 48891"/>
                <a:gd name="connsiteY3" fmla="*/ 290205 h 290204"/>
              </a:gdLst>
              <a:ahLst/>
              <a:cxnLst>
                <a:cxn ang="0">
                  <a:pos x="connsiteX0" y="connsiteY0"/>
                </a:cxn>
                <a:cxn ang="0">
                  <a:pos x="connsiteX1" y="connsiteY1"/>
                </a:cxn>
                <a:cxn ang="0">
                  <a:pos x="connsiteX2" y="connsiteY2"/>
                </a:cxn>
                <a:cxn ang="0">
                  <a:pos x="connsiteX3" y="connsiteY3"/>
                </a:cxn>
              </a:cxnLst>
              <a:rect l="l" t="t" r="r" b="b"/>
              <a:pathLst>
                <a:path w="48891" h="290204">
                  <a:moveTo>
                    <a:pt x="0" y="0"/>
                  </a:moveTo>
                  <a:lnTo>
                    <a:pt x="48891" y="0"/>
                  </a:lnTo>
                  <a:lnTo>
                    <a:pt x="48891" y="290205"/>
                  </a:lnTo>
                  <a:lnTo>
                    <a:pt x="0" y="290205"/>
                  </a:lnTo>
                  <a:close/>
                </a:path>
              </a:pathLst>
            </a:custGeom>
            <a:solidFill>
              <a:srgbClr val="59B4D9"/>
            </a:solidFill>
            <a:ln w="2419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F77EF377-1541-4768-8190-D8553747F56E}"/>
                </a:ext>
              </a:extLst>
            </p:cNvPr>
            <p:cNvSpPr/>
            <p:nvPr/>
          </p:nvSpPr>
          <p:spPr>
            <a:xfrm>
              <a:off x="9149156" y="2209209"/>
              <a:ext cx="874658" cy="584648"/>
            </a:xfrm>
            <a:custGeom>
              <a:avLst/>
              <a:gdLst>
                <a:gd name="connsiteX0" fmla="*/ 0 w 874658"/>
                <a:gd name="connsiteY0" fmla="*/ 0 h 584648"/>
                <a:gd name="connsiteX1" fmla="*/ 874658 w 874658"/>
                <a:gd name="connsiteY1" fmla="*/ 0 h 584648"/>
                <a:gd name="connsiteX2" fmla="*/ 874658 w 874658"/>
                <a:gd name="connsiteY2" fmla="*/ 584648 h 584648"/>
                <a:gd name="connsiteX3" fmla="*/ 0 w 874658"/>
                <a:gd name="connsiteY3" fmla="*/ 584648 h 584648"/>
              </a:gdLst>
              <a:ahLst/>
              <a:cxnLst>
                <a:cxn ang="0">
                  <a:pos x="connsiteX0" y="connsiteY0"/>
                </a:cxn>
                <a:cxn ang="0">
                  <a:pos x="connsiteX1" y="connsiteY1"/>
                </a:cxn>
                <a:cxn ang="0">
                  <a:pos x="connsiteX2" y="connsiteY2"/>
                </a:cxn>
                <a:cxn ang="0">
                  <a:pos x="connsiteX3" y="connsiteY3"/>
                </a:cxn>
              </a:cxnLst>
              <a:rect l="l" t="t" r="r" b="b"/>
              <a:pathLst>
                <a:path w="874658" h="584648">
                  <a:moveTo>
                    <a:pt x="0" y="0"/>
                  </a:moveTo>
                  <a:lnTo>
                    <a:pt x="874658" y="0"/>
                  </a:lnTo>
                  <a:lnTo>
                    <a:pt x="874658" y="584648"/>
                  </a:lnTo>
                  <a:lnTo>
                    <a:pt x="0" y="584648"/>
                  </a:lnTo>
                  <a:close/>
                </a:path>
              </a:pathLst>
            </a:custGeom>
            <a:solidFill>
              <a:srgbClr val="A0A1A2"/>
            </a:solidFill>
            <a:ln w="2419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45DCA81-A9F7-470E-8E21-A817DA8D778C}"/>
                </a:ext>
              </a:extLst>
            </p:cNvPr>
            <p:cNvSpPr/>
            <p:nvPr/>
          </p:nvSpPr>
          <p:spPr>
            <a:xfrm>
              <a:off x="9195563" y="2298685"/>
              <a:ext cx="48720" cy="422091"/>
            </a:xfrm>
            <a:custGeom>
              <a:avLst/>
              <a:gdLst>
                <a:gd name="connsiteX0" fmla="*/ 0 w 48720"/>
                <a:gd name="connsiteY0" fmla="*/ 0 h 422091"/>
                <a:gd name="connsiteX1" fmla="*/ 48721 w 48720"/>
                <a:gd name="connsiteY1" fmla="*/ 0 h 422091"/>
                <a:gd name="connsiteX2" fmla="*/ 48721 w 48720"/>
                <a:gd name="connsiteY2" fmla="*/ 422092 h 422091"/>
                <a:gd name="connsiteX3" fmla="*/ 0 w 48720"/>
                <a:gd name="connsiteY3" fmla="*/ 422092 h 422091"/>
              </a:gdLst>
              <a:ahLst/>
              <a:cxnLst>
                <a:cxn ang="0">
                  <a:pos x="connsiteX0" y="connsiteY0"/>
                </a:cxn>
                <a:cxn ang="0">
                  <a:pos x="connsiteX1" y="connsiteY1"/>
                </a:cxn>
                <a:cxn ang="0">
                  <a:pos x="connsiteX2" y="connsiteY2"/>
                </a:cxn>
                <a:cxn ang="0">
                  <a:pos x="connsiteX3" y="connsiteY3"/>
                </a:cxn>
              </a:cxnLst>
              <a:rect l="l" t="t" r="r" b="b"/>
              <a:pathLst>
                <a:path w="48720" h="422091">
                  <a:moveTo>
                    <a:pt x="0" y="0"/>
                  </a:moveTo>
                  <a:lnTo>
                    <a:pt x="48721" y="0"/>
                  </a:lnTo>
                  <a:lnTo>
                    <a:pt x="48721" y="422092"/>
                  </a:lnTo>
                  <a:lnTo>
                    <a:pt x="0" y="422092"/>
                  </a:lnTo>
                  <a:close/>
                </a:path>
              </a:pathLst>
            </a:custGeom>
            <a:solidFill>
              <a:srgbClr val="7A7A7A">
                <a:alpha val="50000"/>
              </a:srgbClr>
            </a:solidFill>
            <a:ln w="2419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F7169A7-3225-4A7E-8278-2BF6A63208D3}"/>
                </a:ext>
              </a:extLst>
            </p:cNvPr>
            <p:cNvSpPr/>
            <p:nvPr/>
          </p:nvSpPr>
          <p:spPr>
            <a:xfrm>
              <a:off x="9487887" y="2287552"/>
              <a:ext cx="48720" cy="408863"/>
            </a:xfrm>
            <a:custGeom>
              <a:avLst/>
              <a:gdLst>
                <a:gd name="connsiteX0" fmla="*/ 0 w 48720"/>
                <a:gd name="connsiteY0" fmla="*/ 0 h 408863"/>
                <a:gd name="connsiteX1" fmla="*/ 48721 w 48720"/>
                <a:gd name="connsiteY1" fmla="*/ 0 h 408863"/>
                <a:gd name="connsiteX2" fmla="*/ 48721 w 48720"/>
                <a:gd name="connsiteY2" fmla="*/ 408864 h 408863"/>
                <a:gd name="connsiteX3" fmla="*/ 0 w 48720"/>
                <a:gd name="connsiteY3" fmla="*/ 408864 h 408863"/>
              </a:gdLst>
              <a:ahLst/>
              <a:cxnLst>
                <a:cxn ang="0">
                  <a:pos x="connsiteX0" y="connsiteY0"/>
                </a:cxn>
                <a:cxn ang="0">
                  <a:pos x="connsiteX1" y="connsiteY1"/>
                </a:cxn>
                <a:cxn ang="0">
                  <a:pos x="connsiteX2" y="connsiteY2"/>
                </a:cxn>
                <a:cxn ang="0">
                  <a:pos x="connsiteX3" y="connsiteY3"/>
                </a:cxn>
              </a:cxnLst>
              <a:rect l="l" t="t" r="r" b="b"/>
              <a:pathLst>
                <a:path w="48720" h="408863">
                  <a:moveTo>
                    <a:pt x="0" y="0"/>
                  </a:moveTo>
                  <a:lnTo>
                    <a:pt x="48721" y="0"/>
                  </a:lnTo>
                  <a:lnTo>
                    <a:pt x="48721" y="408864"/>
                  </a:lnTo>
                  <a:lnTo>
                    <a:pt x="0" y="408864"/>
                  </a:lnTo>
                  <a:close/>
                </a:path>
              </a:pathLst>
            </a:custGeom>
            <a:solidFill>
              <a:srgbClr val="7A7A7A">
                <a:alpha val="50000"/>
              </a:srgbClr>
            </a:solidFill>
            <a:ln w="2419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5BC79F6-0F95-46B7-966F-6B2B9CEF3EC1}"/>
                </a:ext>
              </a:extLst>
            </p:cNvPr>
            <p:cNvSpPr/>
            <p:nvPr/>
          </p:nvSpPr>
          <p:spPr>
            <a:xfrm>
              <a:off x="9341725" y="2282290"/>
              <a:ext cx="48720" cy="422091"/>
            </a:xfrm>
            <a:custGeom>
              <a:avLst/>
              <a:gdLst>
                <a:gd name="connsiteX0" fmla="*/ 0 w 48720"/>
                <a:gd name="connsiteY0" fmla="*/ 0 h 422091"/>
                <a:gd name="connsiteX1" fmla="*/ 48721 w 48720"/>
                <a:gd name="connsiteY1" fmla="*/ 0 h 422091"/>
                <a:gd name="connsiteX2" fmla="*/ 48721 w 48720"/>
                <a:gd name="connsiteY2" fmla="*/ 422092 h 422091"/>
                <a:gd name="connsiteX3" fmla="*/ 0 w 48720"/>
                <a:gd name="connsiteY3" fmla="*/ 422092 h 422091"/>
              </a:gdLst>
              <a:ahLst/>
              <a:cxnLst>
                <a:cxn ang="0">
                  <a:pos x="connsiteX0" y="connsiteY0"/>
                </a:cxn>
                <a:cxn ang="0">
                  <a:pos x="connsiteX1" y="connsiteY1"/>
                </a:cxn>
                <a:cxn ang="0">
                  <a:pos x="connsiteX2" y="connsiteY2"/>
                </a:cxn>
                <a:cxn ang="0">
                  <a:pos x="connsiteX3" y="connsiteY3"/>
                </a:cxn>
              </a:cxnLst>
              <a:rect l="l" t="t" r="r" b="b"/>
              <a:pathLst>
                <a:path w="48720" h="422091">
                  <a:moveTo>
                    <a:pt x="0" y="0"/>
                  </a:moveTo>
                  <a:lnTo>
                    <a:pt x="48721" y="0"/>
                  </a:lnTo>
                  <a:lnTo>
                    <a:pt x="48721" y="422092"/>
                  </a:lnTo>
                  <a:lnTo>
                    <a:pt x="0" y="422092"/>
                  </a:lnTo>
                  <a:close/>
                </a:path>
              </a:pathLst>
            </a:custGeom>
            <a:solidFill>
              <a:srgbClr val="7A7A7A">
                <a:alpha val="50000"/>
              </a:srgbClr>
            </a:solidFill>
            <a:ln w="2419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099DF1C-4D15-4666-B237-DCDF38ED48CF}"/>
                </a:ext>
              </a:extLst>
            </p:cNvPr>
            <p:cNvSpPr/>
            <p:nvPr/>
          </p:nvSpPr>
          <p:spPr>
            <a:xfrm>
              <a:off x="9634049" y="2282290"/>
              <a:ext cx="48720" cy="430374"/>
            </a:xfrm>
            <a:custGeom>
              <a:avLst/>
              <a:gdLst>
                <a:gd name="connsiteX0" fmla="*/ 0 w 48720"/>
                <a:gd name="connsiteY0" fmla="*/ 0 h 430374"/>
                <a:gd name="connsiteX1" fmla="*/ 48721 w 48720"/>
                <a:gd name="connsiteY1" fmla="*/ 0 h 430374"/>
                <a:gd name="connsiteX2" fmla="*/ 48721 w 48720"/>
                <a:gd name="connsiteY2" fmla="*/ 430374 h 430374"/>
                <a:gd name="connsiteX3" fmla="*/ 0 w 48720"/>
                <a:gd name="connsiteY3" fmla="*/ 430374 h 430374"/>
              </a:gdLst>
              <a:ahLst/>
              <a:cxnLst>
                <a:cxn ang="0">
                  <a:pos x="connsiteX0" y="connsiteY0"/>
                </a:cxn>
                <a:cxn ang="0">
                  <a:pos x="connsiteX1" y="connsiteY1"/>
                </a:cxn>
                <a:cxn ang="0">
                  <a:pos x="connsiteX2" y="connsiteY2"/>
                </a:cxn>
                <a:cxn ang="0">
                  <a:pos x="connsiteX3" y="connsiteY3"/>
                </a:cxn>
              </a:cxnLst>
              <a:rect l="l" t="t" r="r" b="b"/>
              <a:pathLst>
                <a:path w="48720" h="430374">
                  <a:moveTo>
                    <a:pt x="0" y="0"/>
                  </a:moveTo>
                  <a:lnTo>
                    <a:pt x="48721" y="0"/>
                  </a:lnTo>
                  <a:lnTo>
                    <a:pt x="48721" y="430374"/>
                  </a:lnTo>
                  <a:lnTo>
                    <a:pt x="0" y="430374"/>
                  </a:lnTo>
                  <a:close/>
                </a:path>
              </a:pathLst>
            </a:custGeom>
            <a:solidFill>
              <a:srgbClr val="7A7A7A">
                <a:alpha val="50000"/>
              </a:srgbClr>
            </a:solidFill>
            <a:ln w="2419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3FB1CF0C-2FC1-41A8-B0D8-C3D8EC200E06}"/>
                </a:ext>
              </a:extLst>
            </p:cNvPr>
            <p:cNvSpPr/>
            <p:nvPr/>
          </p:nvSpPr>
          <p:spPr>
            <a:xfrm>
              <a:off x="9780211" y="2282290"/>
              <a:ext cx="48720" cy="438486"/>
            </a:xfrm>
            <a:custGeom>
              <a:avLst/>
              <a:gdLst>
                <a:gd name="connsiteX0" fmla="*/ 0 w 48720"/>
                <a:gd name="connsiteY0" fmla="*/ 0 h 438486"/>
                <a:gd name="connsiteX1" fmla="*/ 48721 w 48720"/>
                <a:gd name="connsiteY1" fmla="*/ 0 h 438486"/>
                <a:gd name="connsiteX2" fmla="*/ 48721 w 48720"/>
                <a:gd name="connsiteY2" fmla="*/ 438486 h 438486"/>
                <a:gd name="connsiteX3" fmla="*/ 0 w 48720"/>
                <a:gd name="connsiteY3" fmla="*/ 438486 h 438486"/>
              </a:gdLst>
              <a:ahLst/>
              <a:cxnLst>
                <a:cxn ang="0">
                  <a:pos x="connsiteX0" y="connsiteY0"/>
                </a:cxn>
                <a:cxn ang="0">
                  <a:pos x="connsiteX1" y="connsiteY1"/>
                </a:cxn>
                <a:cxn ang="0">
                  <a:pos x="connsiteX2" y="connsiteY2"/>
                </a:cxn>
                <a:cxn ang="0">
                  <a:pos x="connsiteX3" y="connsiteY3"/>
                </a:cxn>
              </a:cxnLst>
              <a:rect l="l" t="t" r="r" b="b"/>
              <a:pathLst>
                <a:path w="48720" h="438486">
                  <a:moveTo>
                    <a:pt x="0" y="0"/>
                  </a:moveTo>
                  <a:lnTo>
                    <a:pt x="48721" y="0"/>
                  </a:lnTo>
                  <a:lnTo>
                    <a:pt x="48721" y="438486"/>
                  </a:lnTo>
                  <a:lnTo>
                    <a:pt x="0" y="438486"/>
                  </a:lnTo>
                  <a:close/>
                </a:path>
              </a:pathLst>
            </a:custGeom>
            <a:solidFill>
              <a:srgbClr val="7A7A7A">
                <a:alpha val="50000"/>
              </a:srgbClr>
            </a:solidFill>
            <a:ln w="2419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2233256-064B-47C6-80DA-502BCAF4FFCE}"/>
                </a:ext>
              </a:extLst>
            </p:cNvPr>
            <p:cNvSpPr/>
            <p:nvPr/>
          </p:nvSpPr>
          <p:spPr>
            <a:xfrm>
              <a:off x="9926373" y="2282290"/>
              <a:ext cx="48720" cy="438486"/>
            </a:xfrm>
            <a:custGeom>
              <a:avLst/>
              <a:gdLst>
                <a:gd name="connsiteX0" fmla="*/ 0 w 48720"/>
                <a:gd name="connsiteY0" fmla="*/ 0 h 438486"/>
                <a:gd name="connsiteX1" fmla="*/ 48721 w 48720"/>
                <a:gd name="connsiteY1" fmla="*/ 0 h 438486"/>
                <a:gd name="connsiteX2" fmla="*/ 48721 w 48720"/>
                <a:gd name="connsiteY2" fmla="*/ 438486 h 438486"/>
                <a:gd name="connsiteX3" fmla="*/ 0 w 48720"/>
                <a:gd name="connsiteY3" fmla="*/ 438486 h 438486"/>
              </a:gdLst>
              <a:ahLst/>
              <a:cxnLst>
                <a:cxn ang="0">
                  <a:pos x="connsiteX0" y="connsiteY0"/>
                </a:cxn>
                <a:cxn ang="0">
                  <a:pos x="connsiteX1" y="connsiteY1"/>
                </a:cxn>
                <a:cxn ang="0">
                  <a:pos x="connsiteX2" y="connsiteY2"/>
                </a:cxn>
                <a:cxn ang="0">
                  <a:pos x="connsiteX3" y="connsiteY3"/>
                </a:cxn>
              </a:cxnLst>
              <a:rect l="l" t="t" r="r" b="b"/>
              <a:pathLst>
                <a:path w="48720" h="438486">
                  <a:moveTo>
                    <a:pt x="0" y="0"/>
                  </a:moveTo>
                  <a:lnTo>
                    <a:pt x="48721" y="0"/>
                  </a:lnTo>
                  <a:lnTo>
                    <a:pt x="48721" y="438486"/>
                  </a:lnTo>
                  <a:lnTo>
                    <a:pt x="0" y="438486"/>
                  </a:lnTo>
                  <a:close/>
                </a:path>
              </a:pathLst>
            </a:custGeom>
            <a:solidFill>
              <a:srgbClr val="7A7A7A">
                <a:alpha val="50000"/>
              </a:srgbClr>
            </a:solidFill>
            <a:ln w="2419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C6839E78-4AFF-4190-A46E-14BDA42F32E5}"/>
                </a:ext>
              </a:extLst>
            </p:cNvPr>
            <p:cNvSpPr/>
            <p:nvPr/>
          </p:nvSpPr>
          <p:spPr>
            <a:xfrm>
              <a:off x="9196951" y="2257930"/>
              <a:ext cx="778142" cy="48720"/>
            </a:xfrm>
            <a:custGeom>
              <a:avLst/>
              <a:gdLst>
                <a:gd name="connsiteX0" fmla="*/ 0 w 778142"/>
                <a:gd name="connsiteY0" fmla="*/ 0 h 48720"/>
                <a:gd name="connsiteX1" fmla="*/ 778142 w 778142"/>
                <a:gd name="connsiteY1" fmla="*/ 0 h 48720"/>
                <a:gd name="connsiteX2" fmla="*/ 778142 w 778142"/>
                <a:gd name="connsiteY2" fmla="*/ 48721 h 48720"/>
                <a:gd name="connsiteX3" fmla="*/ 0 w 778142"/>
                <a:gd name="connsiteY3" fmla="*/ 48721 h 48720"/>
              </a:gdLst>
              <a:ahLst/>
              <a:cxnLst>
                <a:cxn ang="0">
                  <a:pos x="connsiteX0" y="connsiteY0"/>
                </a:cxn>
                <a:cxn ang="0">
                  <a:pos x="connsiteX1" y="connsiteY1"/>
                </a:cxn>
                <a:cxn ang="0">
                  <a:pos x="connsiteX2" y="connsiteY2"/>
                </a:cxn>
                <a:cxn ang="0">
                  <a:pos x="connsiteX3" y="connsiteY3"/>
                </a:cxn>
              </a:cxnLst>
              <a:rect l="l" t="t" r="r" b="b"/>
              <a:pathLst>
                <a:path w="778142" h="48720">
                  <a:moveTo>
                    <a:pt x="0" y="0"/>
                  </a:moveTo>
                  <a:lnTo>
                    <a:pt x="778142" y="0"/>
                  </a:lnTo>
                  <a:lnTo>
                    <a:pt x="778142" y="48721"/>
                  </a:lnTo>
                  <a:lnTo>
                    <a:pt x="0" y="48721"/>
                  </a:lnTo>
                  <a:close/>
                </a:path>
              </a:pathLst>
            </a:custGeom>
            <a:solidFill>
              <a:srgbClr val="7A7A7A"/>
            </a:solidFill>
            <a:ln w="2419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059C3D04-AD36-4A23-82AF-CDB90F526265}"/>
                </a:ext>
              </a:extLst>
            </p:cNvPr>
            <p:cNvSpPr/>
            <p:nvPr/>
          </p:nvSpPr>
          <p:spPr>
            <a:xfrm>
              <a:off x="9196951" y="2696416"/>
              <a:ext cx="778142" cy="48720"/>
            </a:xfrm>
            <a:custGeom>
              <a:avLst/>
              <a:gdLst>
                <a:gd name="connsiteX0" fmla="*/ 0 w 778142"/>
                <a:gd name="connsiteY0" fmla="*/ 0 h 48720"/>
                <a:gd name="connsiteX1" fmla="*/ 778142 w 778142"/>
                <a:gd name="connsiteY1" fmla="*/ 0 h 48720"/>
                <a:gd name="connsiteX2" fmla="*/ 778142 w 778142"/>
                <a:gd name="connsiteY2" fmla="*/ 48721 h 48720"/>
                <a:gd name="connsiteX3" fmla="*/ 0 w 778142"/>
                <a:gd name="connsiteY3" fmla="*/ 48721 h 48720"/>
              </a:gdLst>
              <a:ahLst/>
              <a:cxnLst>
                <a:cxn ang="0">
                  <a:pos x="connsiteX0" y="connsiteY0"/>
                </a:cxn>
                <a:cxn ang="0">
                  <a:pos x="connsiteX1" y="connsiteY1"/>
                </a:cxn>
                <a:cxn ang="0">
                  <a:pos x="connsiteX2" y="connsiteY2"/>
                </a:cxn>
                <a:cxn ang="0">
                  <a:pos x="connsiteX3" y="connsiteY3"/>
                </a:cxn>
              </a:cxnLst>
              <a:rect l="l" t="t" r="r" b="b"/>
              <a:pathLst>
                <a:path w="778142" h="48720">
                  <a:moveTo>
                    <a:pt x="0" y="0"/>
                  </a:moveTo>
                  <a:lnTo>
                    <a:pt x="778142" y="0"/>
                  </a:lnTo>
                  <a:lnTo>
                    <a:pt x="778142" y="48721"/>
                  </a:lnTo>
                  <a:lnTo>
                    <a:pt x="0" y="48721"/>
                  </a:lnTo>
                  <a:close/>
                </a:path>
              </a:pathLst>
            </a:custGeom>
            <a:solidFill>
              <a:srgbClr val="7A7A7A"/>
            </a:solidFill>
            <a:ln w="2419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171EB48B-48B4-4B82-A2DB-3C4ED67DA604}"/>
                </a:ext>
              </a:extLst>
            </p:cNvPr>
            <p:cNvSpPr/>
            <p:nvPr/>
          </p:nvSpPr>
          <p:spPr>
            <a:xfrm>
              <a:off x="9409958" y="1745291"/>
              <a:ext cx="337293" cy="337293"/>
            </a:xfrm>
            <a:custGeom>
              <a:avLst/>
              <a:gdLst>
                <a:gd name="connsiteX0" fmla="*/ 337293 w 337293"/>
                <a:gd name="connsiteY0" fmla="*/ 168647 h 337293"/>
                <a:gd name="connsiteX1" fmla="*/ 168647 w 337293"/>
                <a:gd name="connsiteY1" fmla="*/ 337293 h 337293"/>
                <a:gd name="connsiteX2" fmla="*/ 0 w 337293"/>
                <a:gd name="connsiteY2" fmla="*/ 168647 h 337293"/>
                <a:gd name="connsiteX3" fmla="*/ 168647 w 337293"/>
                <a:gd name="connsiteY3" fmla="*/ 0 h 337293"/>
                <a:gd name="connsiteX4" fmla="*/ 337293 w 337293"/>
                <a:gd name="connsiteY4" fmla="*/ 168647 h 33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293" h="337293">
                  <a:moveTo>
                    <a:pt x="337293" y="168647"/>
                  </a:moveTo>
                  <a:cubicBezTo>
                    <a:pt x="337293" y="261788"/>
                    <a:pt x="261788" y="337293"/>
                    <a:pt x="168647" y="337293"/>
                  </a:cubicBezTo>
                  <a:cubicBezTo>
                    <a:pt x="75506" y="337293"/>
                    <a:pt x="0" y="261788"/>
                    <a:pt x="0" y="168647"/>
                  </a:cubicBezTo>
                  <a:cubicBezTo>
                    <a:pt x="0" y="75506"/>
                    <a:pt x="75506" y="0"/>
                    <a:pt x="168647" y="0"/>
                  </a:cubicBezTo>
                  <a:cubicBezTo>
                    <a:pt x="261788" y="0"/>
                    <a:pt x="337293" y="75506"/>
                    <a:pt x="337293" y="168647"/>
                  </a:cubicBezTo>
                  <a:close/>
                </a:path>
              </a:pathLst>
            </a:custGeom>
            <a:solidFill>
              <a:srgbClr val="FFFFFF"/>
            </a:solidFill>
            <a:ln w="2419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754598AA-DA18-41CB-B4F9-0E0EDF5FA9B0}"/>
                </a:ext>
              </a:extLst>
            </p:cNvPr>
            <p:cNvSpPr/>
            <p:nvPr/>
          </p:nvSpPr>
          <p:spPr>
            <a:xfrm>
              <a:off x="9408082" y="1743415"/>
              <a:ext cx="341044" cy="341044"/>
            </a:xfrm>
            <a:custGeom>
              <a:avLst/>
              <a:gdLst>
                <a:gd name="connsiteX0" fmla="*/ 341045 w 341044"/>
                <a:gd name="connsiteY0" fmla="*/ 170522 h 341044"/>
                <a:gd name="connsiteX1" fmla="*/ 170522 w 341044"/>
                <a:gd name="connsiteY1" fmla="*/ 341045 h 341044"/>
                <a:gd name="connsiteX2" fmla="*/ 0 w 341044"/>
                <a:gd name="connsiteY2" fmla="*/ 170522 h 341044"/>
                <a:gd name="connsiteX3" fmla="*/ 170522 w 341044"/>
                <a:gd name="connsiteY3" fmla="*/ 0 h 341044"/>
                <a:gd name="connsiteX4" fmla="*/ 341045 w 341044"/>
                <a:gd name="connsiteY4" fmla="*/ 170522 h 34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44" h="341044">
                  <a:moveTo>
                    <a:pt x="341045" y="170522"/>
                  </a:moveTo>
                  <a:cubicBezTo>
                    <a:pt x="341045" y="264699"/>
                    <a:pt x="264699" y="341045"/>
                    <a:pt x="170522" y="341045"/>
                  </a:cubicBezTo>
                  <a:cubicBezTo>
                    <a:pt x="76345" y="341045"/>
                    <a:pt x="0" y="264699"/>
                    <a:pt x="0" y="170522"/>
                  </a:cubicBezTo>
                  <a:cubicBezTo>
                    <a:pt x="0" y="76345"/>
                    <a:pt x="76345" y="0"/>
                    <a:pt x="170522" y="0"/>
                  </a:cubicBezTo>
                  <a:cubicBezTo>
                    <a:pt x="264699" y="0"/>
                    <a:pt x="341045" y="76345"/>
                    <a:pt x="341045" y="170522"/>
                  </a:cubicBezTo>
                  <a:close/>
                </a:path>
              </a:pathLst>
            </a:custGeom>
            <a:solidFill>
              <a:srgbClr val="7FBA00"/>
            </a:solidFill>
            <a:ln w="2419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46DE2BE-EB2A-485E-9DDA-654A707F9545}"/>
                </a:ext>
              </a:extLst>
            </p:cNvPr>
            <p:cNvSpPr/>
            <p:nvPr/>
          </p:nvSpPr>
          <p:spPr>
            <a:xfrm>
              <a:off x="9449397" y="1782830"/>
              <a:ext cx="261410" cy="261459"/>
            </a:xfrm>
            <a:custGeom>
              <a:avLst/>
              <a:gdLst>
                <a:gd name="connsiteX0" fmla="*/ 24 w 261410"/>
                <a:gd name="connsiteY0" fmla="*/ 227915 h 261459"/>
                <a:gd name="connsiteX1" fmla="*/ 24 w 261410"/>
                <a:gd name="connsiteY1" fmla="*/ 228768 h 261459"/>
                <a:gd name="connsiteX2" fmla="*/ 682 w 261410"/>
                <a:gd name="connsiteY2" fmla="*/ 228768 h 261459"/>
                <a:gd name="connsiteX3" fmla="*/ 24 w 261410"/>
                <a:gd name="connsiteY3" fmla="*/ 227915 h 261459"/>
                <a:gd name="connsiteX4" fmla="*/ 130742 w 261410"/>
                <a:gd name="connsiteY4" fmla="*/ 98050 h 261459"/>
                <a:gd name="connsiteX5" fmla="*/ 98050 w 261410"/>
                <a:gd name="connsiteY5" fmla="*/ 130742 h 261459"/>
                <a:gd name="connsiteX6" fmla="*/ 130742 w 261410"/>
                <a:gd name="connsiteY6" fmla="*/ 163434 h 261459"/>
                <a:gd name="connsiteX7" fmla="*/ 163434 w 261410"/>
                <a:gd name="connsiteY7" fmla="*/ 130742 h 261459"/>
                <a:gd name="connsiteX8" fmla="*/ 130742 w 261410"/>
                <a:gd name="connsiteY8" fmla="*/ 98050 h 261459"/>
                <a:gd name="connsiteX9" fmla="*/ 27795 w 261410"/>
                <a:gd name="connsiteY9" fmla="*/ 210400 h 261459"/>
                <a:gd name="connsiteX10" fmla="*/ 51059 w 261410"/>
                <a:gd name="connsiteY10" fmla="*/ 233713 h 261459"/>
                <a:gd name="connsiteX11" fmla="*/ 83239 w 261410"/>
                <a:gd name="connsiteY11" fmla="*/ 208622 h 261459"/>
                <a:gd name="connsiteX12" fmla="*/ 109256 w 261410"/>
                <a:gd name="connsiteY12" fmla="*/ 219438 h 261459"/>
                <a:gd name="connsiteX13" fmla="*/ 114250 w 261410"/>
                <a:gd name="connsiteY13" fmla="*/ 259803 h 261459"/>
                <a:gd name="connsiteX14" fmla="*/ 130718 w 261410"/>
                <a:gd name="connsiteY14" fmla="*/ 261460 h 261459"/>
                <a:gd name="connsiteX15" fmla="*/ 147185 w 261410"/>
                <a:gd name="connsiteY15" fmla="*/ 259803 h 261459"/>
                <a:gd name="connsiteX16" fmla="*/ 152179 w 261410"/>
                <a:gd name="connsiteY16" fmla="*/ 219438 h 261459"/>
                <a:gd name="connsiteX17" fmla="*/ 178196 w 261410"/>
                <a:gd name="connsiteY17" fmla="*/ 208622 h 261459"/>
                <a:gd name="connsiteX18" fmla="*/ 210376 w 261410"/>
                <a:gd name="connsiteY18" fmla="*/ 233713 h 261459"/>
                <a:gd name="connsiteX19" fmla="*/ 233640 w 261410"/>
                <a:gd name="connsiteY19" fmla="*/ 210400 h 261459"/>
                <a:gd name="connsiteX20" fmla="*/ 208549 w 261410"/>
                <a:gd name="connsiteY20" fmla="*/ 178245 h 261459"/>
                <a:gd name="connsiteX21" fmla="*/ 219365 w 261410"/>
                <a:gd name="connsiteY21" fmla="*/ 152252 h 261459"/>
                <a:gd name="connsiteX22" fmla="*/ 259754 w 261410"/>
                <a:gd name="connsiteY22" fmla="*/ 147185 h 261459"/>
                <a:gd name="connsiteX23" fmla="*/ 261411 w 261410"/>
                <a:gd name="connsiteY23" fmla="*/ 130718 h 261459"/>
                <a:gd name="connsiteX24" fmla="*/ 259754 w 261410"/>
                <a:gd name="connsiteY24" fmla="*/ 114250 h 261459"/>
                <a:gd name="connsiteX25" fmla="*/ 219389 w 261410"/>
                <a:gd name="connsiteY25" fmla="*/ 109207 h 261459"/>
                <a:gd name="connsiteX26" fmla="*/ 208573 w 261410"/>
                <a:gd name="connsiteY26" fmla="*/ 83215 h 261459"/>
                <a:gd name="connsiteX27" fmla="*/ 233640 w 261410"/>
                <a:gd name="connsiteY27" fmla="*/ 51035 h 261459"/>
                <a:gd name="connsiteX28" fmla="*/ 210376 w 261410"/>
                <a:gd name="connsiteY28" fmla="*/ 27771 h 261459"/>
                <a:gd name="connsiteX29" fmla="*/ 178196 w 261410"/>
                <a:gd name="connsiteY29" fmla="*/ 52838 h 261459"/>
                <a:gd name="connsiteX30" fmla="*/ 152179 w 261410"/>
                <a:gd name="connsiteY30" fmla="*/ 42022 h 261459"/>
                <a:gd name="connsiteX31" fmla="*/ 147185 w 261410"/>
                <a:gd name="connsiteY31" fmla="*/ 1656 h 261459"/>
                <a:gd name="connsiteX32" fmla="*/ 130718 w 261410"/>
                <a:gd name="connsiteY32" fmla="*/ 0 h 261459"/>
                <a:gd name="connsiteX33" fmla="*/ 114250 w 261410"/>
                <a:gd name="connsiteY33" fmla="*/ 1656 h 261459"/>
                <a:gd name="connsiteX34" fmla="*/ 109256 w 261410"/>
                <a:gd name="connsiteY34" fmla="*/ 42022 h 261459"/>
                <a:gd name="connsiteX35" fmla="*/ 83239 w 261410"/>
                <a:gd name="connsiteY35" fmla="*/ 52838 h 261459"/>
                <a:gd name="connsiteX36" fmla="*/ 51059 w 261410"/>
                <a:gd name="connsiteY36" fmla="*/ 27771 h 261459"/>
                <a:gd name="connsiteX37" fmla="*/ 27795 w 261410"/>
                <a:gd name="connsiteY37" fmla="*/ 51035 h 261459"/>
                <a:gd name="connsiteX38" fmla="*/ 52886 w 261410"/>
                <a:gd name="connsiteY38" fmla="*/ 83215 h 261459"/>
                <a:gd name="connsiteX39" fmla="*/ 42070 w 261410"/>
                <a:gd name="connsiteY39" fmla="*/ 109207 h 261459"/>
                <a:gd name="connsiteX40" fmla="*/ 1705 w 261410"/>
                <a:gd name="connsiteY40" fmla="*/ 114250 h 261459"/>
                <a:gd name="connsiteX41" fmla="*/ 0 w 261410"/>
                <a:gd name="connsiteY41" fmla="*/ 130718 h 261459"/>
                <a:gd name="connsiteX42" fmla="*/ 1657 w 261410"/>
                <a:gd name="connsiteY42" fmla="*/ 147185 h 261459"/>
                <a:gd name="connsiteX43" fmla="*/ 42022 w 261410"/>
                <a:gd name="connsiteY43" fmla="*/ 152228 h 261459"/>
                <a:gd name="connsiteX44" fmla="*/ 52838 w 261410"/>
                <a:gd name="connsiteY44" fmla="*/ 178220 h 261459"/>
                <a:gd name="connsiteX45" fmla="*/ 130742 w 261410"/>
                <a:gd name="connsiteY45" fmla="*/ 196076 h 261459"/>
                <a:gd name="connsiteX46" fmla="*/ 65383 w 261410"/>
                <a:gd name="connsiteY46" fmla="*/ 130669 h 261459"/>
                <a:gd name="connsiteX47" fmla="*/ 130791 w 261410"/>
                <a:gd name="connsiteY47" fmla="*/ 65310 h 261459"/>
                <a:gd name="connsiteX48" fmla="*/ 196149 w 261410"/>
                <a:gd name="connsiteY48" fmla="*/ 130718 h 261459"/>
                <a:gd name="connsiteX49" fmla="*/ 130742 w 261410"/>
                <a:gd name="connsiteY49" fmla="*/ 196076 h 261459"/>
                <a:gd name="connsiteX50" fmla="*/ 130742 w 261410"/>
                <a:gd name="connsiteY50" fmla="*/ 196076 h 2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61410" h="261459">
                  <a:moveTo>
                    <a:pt x="24" y="227915"/>
                  </a:moveTo>
                  <a:lnTo>
                    <a:pt x="24" y="228768"/>
                  </a:lnTo>
                  <a:lnTo>
                    <a:pt x="682" y="228768"/>
                  </a:lnTo>
                  <a:lnTo>
                    <a:pt x="24" y="227915"/>
                  </a:lnTo>
                  <a:close/>
                  <a:moveTo>
                    <a:pt x="130742" y="98050"/>
                  </a:moveTo>
                  <a:cubicBezTo>
                    <a:pt x="112691" y="98050"/>
                    <a:pt x="98050" y="112691"/>
                    <a:pt x="98050" y="130742"/>
                  </a:cubicBezTo>
                  <a:cubicBezTo>
                    <a:pt x="98050" y="148793"/>
                    <a:pt x="112691" y="163434"/>
                    <a:pt x="130742" y="163434"/>
                  </a:cubicBezTo>
                  <a:cubicBezTo>
                    <a:pt x="148793" y="163434"/>
                    <a:pt x="163434" y="148793"/>
                    <a:pt x="163434" y="130742"/>
                  </a:cubicBezTo>
                  <a:cubicBezTo>
                    <a:pt x="163434" y="112667"/>
                    <a:pt x="148793" y="98050"/>
                    <a:pt x="130742" y="98050"/>
                  </a:cubicBezTo>
                  <a:close/>
                  <a:moveTo>
                    <a:pt x="27795" y="210400"/>
                  </a:moveTo>
                  <a:cubicBezTo>
                    <a:pt x="34567" y="219170"/>
                    <a:pt x="42338" y="226941"/>
                    <a:pt x="51059" y="233713"/>
                  </a:cubicBezTo>
                  <a:lnTo>
                    <a:pt x="83239" y="208622"/>
                  </a:lnTo>
                  <a:cubicBezTo>
                    <a:pt x="91181" y="213470"/>
                    <a:pt x="99902" y="217172"/>
                    <a:pt x="109256" y="219438"/>
                  </a:cubicBezTo>
                  <a:lnTo>
                    <a:pt x="114250" y="259803"/>
                  </a:lnTo>
                  <a:cubicBezTo>
                    <a:pt x="119707" y="260534"/>
                    <a:pt x="125066" y="261460"/>
                    <a:pt x="130718" y="261460"/>
                  </a:cubicBezTo>
                  <a:cubicBezTo>
                    <a:pt x="136369" y="261460"/>
                    <a:pt x="141728" y="260509"/>
                    <a:pt x="147185" y="259803"/>
                  </a:cubicBezTo>
                  <a:lnTo>
                    <a:pt x="152179" y="219438"/>
                  </a:lnTo>
                  <a:cubicBezTo>
                    <a:pt x="161533" y="217172"/>
                    <a:pt x="170254" y="213445"/>
                    <a:pt x="178196" y="208622"/>
                  </a:cubicBezTo>
                  <a:lnTo>
                    <a:pt x="210376" y="233713"/>
                  </a:lnTo>
                  <a:cubicBezTo>
                    <a:pt x="219097" y="226941"/>
                    <a:pt x="226892" y="219170"/>
                    <a:pt x="233640" y="210400"/>
                  </a:cubicBezTo>
                  <a:lnTo>
                    <a:pt x="208549" y="178245"/>
                  </a:lnTo>
                  <a:cubicBezTo>
                    <a:pt x="213421" y="170279"/>
                    <a:pt x="217148" y="161582"/>
                    <a:pt x="219365" y="152252"/>
                  </a:cubicBezTo>
                  <a:lnTo>
                    <a:pt x="259754" y="147185"/>
                  </a:lnTo>
                  <a:cubicBezTo>
                    <a:pt x="260485" y="141728"/>
                    <a:pt x="261411" y="136369"/>
                    <a:pt x="261411" y="130718"/>
                  </a:cubicBezTo>
                  <a:cubicBezTo>
                    <a:pt x="261411" y="125066"/>
                    <a:pt x="260461" y="119707"/>
                    <a:pt x="259754" y="114250"/>
                  </a:cubicBezTo>
                  <a:lnTo>
                    <a:pt x="219389" y="109207"/>
                  </a:lnTo>
                  <a:cubicBezTo>
                    <a:pt x="217172" y="100024"/>
                    <a:pt x="213518" y="91254"/>
                    <a:pt x="208573" y="83215"/>
                  </a:cubicBezTo>
                  <a:lnTo>
                    <a:pt x="233640" y="51035"/>
                  </a:lnTo>
                  <a:cubicBezTo>
                    <a:pt x="226892" y="42338"/>
                    <a:pt x="219073" y="34519"/>
                    <a:pt x="210376" y="27771"/>
                  </a:cubicBezTo>
                  <a:lnTo>
                    <a:pt x="178196" y="52838"/>
                  </a:lnTo>
                  <a:cubicBezTo>
                    <a:pt x="170157" y="47892"/>
                    <a:pt x="161363" y="44238"/>
                    <a:pt x="152179" y="42022"/>
                  </a:cubicBezTo>
                  <a:lnTo>
                    <a:pt x="147185" y="1656"/>
                  </a:lnTo>
                  <a:cubicBezTo>
                    <a:pt x="141728" y="974"/>
                    <a:pt x="136369" y="0"/>
                    <a:pt x="130718" y="0"/>
                  </a:cubicBezTo>
                  <a:cubicBezTo>
                    <a:pt x="125066" y="0"/>
                    <a:pt x="119707" y="974"/>
                    <a:pt x="114250" y="1656"/>
                  </a:cubicBezTo>
                  <a:lnTo>
                    <a:pt x="109256" y="42022"/>
                  </a:lnTo>
                  <a:cubicBezTo>
                    <a:pt x="100072" y="44238"/>
                    <a:pt x="91303" y="47892"/>
                    <a:pt x="83239" y="52838"/>
                  </a:cubicBezTo>
                  <a:lnTo>
                    <a:pt x="51059" y="27771"/>
                  </a:lnTo>
                  <a:cubicBezTo>
                    <a:pt x="42363" y="34519"/>
                    <a:pt x="34543" y="42338"/>
                    <a:pt x="27795" y="51035"/>
                  </a:cubicBezTo>
                  <a:lnTo>
                    <a:pt x="52886" y="83215"/>
                  </a:lnTo>
                  <a:cubicBezTo>
                    <a:pt x="48014" y="91181"/>
                    <a:pt x="44287" y="99877"/>
                    <a:pt x="42070" y="109207"/>
                  </a:cubicBezTo>
                  <a:lnTo>
                    <a:pt x="1705" y="114250"/>
                  </a:lnTo>
                  <a:cubicBezTo>
                    <a:pt x="950" y="119707"/>
                    <a:pt x="0" y="125066"/>
                    <a:pt x="0" y="130718"/>
                  </a:cubicBezTo>
                  <a:cubicBezTo>
                    <a:pt x="0" y="136369"/>
                    <a:pt x="950" y="141728"/>
                    <a:pt x="1657" y="147185"/>
                  </a:cubicBezTo>
                  <a:lnTo>
                    <a:pt x="42022" y="152228"/>
                  </a:lnTo>
                  <a:cubicBezTo>
                    <a:pt x="44238" y="161533"/>
                    <a:pt x="47966" y="170230"/>
                    <a:pt x="52838" y="178220"/>
                  </a:cubicBezTo>
                  <a:moveTo>
                    <a:pt x="130742" y="196076"/>
                  </a:moveTo>
                  <a:cubicBezTo>
                    <a:pt x="94640" y="196076"/>
                    <a:pt x="65359" y="166795"/>
                    <a:pt x="65383" y="130669"/>
                  </a:cubicBezTo>
                  <a:cubicBezTo>
                    <a:pt x="65408" y="94542"/>
                    <a:pt x="94664" y="65286"/>
                    <a:pt x="130791" y="65310"/>
                  </a:cubicBezTo>
                  <a:cubicBezTo>
                    <a:pt x="166893" y="65310"/>
                    <a:pt x="196174" y="94591"/>
                    <a:pt x="196149" y="130718"/>
                  </a:cubicBezTo>
                  <a:cubicBezTo>
                    <a:pt x="196149" y="166844"/>
                    <a:pt x="166868" y="196101"/>
                    <a:pt x="130742" y="196076"/>
                  </a:cubicBezTo>
                  <a:lnTo>
                    <a:pt x="130742" y="196076"/>
                  </a:lnTo>
                  <a:close/>
                </a:path>
              </a:pathLst>
            </a:custGeom>
            <a:solidFill>
              <a:srgbClr val="FFFFFF"/>
            </a:solidFill>
            <a:ln w="24194"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E801D60A-8A68-4433-9782-4A84DA2EE6AB}"/>
              </a:ext>
            </a:extLst>
          </p:cNvPr>
          <p:cNvSpPr>
            <a:spLocks noGrp="1"/>
          </p:cNvSpPr>
          <p:nvPr>
            <p:ph type="title"/>
          </p:nvPr>
        </p:nvSpPr>
        <p:spPr>
          <a:xfrm>
            <a:off x="588263" y="457200"/>
            <a:ext cx="11018520" cy="553998"/>
          </a:xfrm>
        </p:spPr>
        <p:txBody>
          <a:bodyPr/>
          <a:lstStyle/>
          <a:p>
            <a:r>
              <a:rPr lang="en-US" dirty="0"/>
              <a:t>Container OS &amp; Framework Patching</a:t>
            </a:r>
          </a:p>
        </p:txBody>
      </p:sp>
      <p:pic>
        <p:nvPicPr>
          <p:cNvPr id="7" name="Picture 6">
            <a:extLst>
              <a:ext uri="{FF2B5EF4-FFF2-40B4-BE49-F238E27FC236}">
                <a16:creationId xmlns:a16="http://schemas.microsoft.com/office/drawing/2014/main" id="{943A1406-5808-4559-AD6B-C296733351A7}"/>
              </a:ext>
            </a:extLst>
          </p:cNvPr>
          <p:cNvPicPr>
            <a:picLocks noChangeAspect="1"/>
          </p:cNvPicPr>
          <p:nvPr/>
        </p:nvPicPr>
        <p:blipFill>
          <a:blip r:embed="rId2"/>
          <a:stretch>
            <a:fillRect/>
          </a:stretch>
        </p:blipFill>
        <p:spPr>
          <a:xfrm>
            <a:off x="1950107" y="3753556"/>
            <a:ext cx="845895" cy="840513"/>
          </a:xfrm>
          <a:prstGeom prst="rect">
            <a:avLst/>
          </a:prstGeom>
        </p:spPr>
      </p:pic>
      <p:grpSp>
        <p:nvGrpSpPr>
          <p:cNvPr id="31" name="Group 30">
            <a:extLst>
              <a:ext uri="{FF2B5EF4-FFF2-40B4-BE49-F238E27FC236}">
                <a16:creationId xmlns:a16="http://schemas.microsoft.com/office/drawing/2014/main" id="{7424A6A9-38ED-4BB4-9E01-F45EE413896A}"/>
              </a:ext>
            </a:extLst>
          </p:cNvPr>
          <p:cNvGrpSpPr/>
          <p:nvPr/>
        </p:nvGrpSpPr>
        <p:grpSpPr>
          <a:xfrm>
            <a:off x="1117773" y="2382459"/>
            <a:ext cx="2492245" cy="854388"/>
            <a:chOff x="910094" y="2049251"/>
            <a:chExt cx="2875822" cy="985885"/>
          </a:xfrm>
        </p:grpSpPr>
        <p:pic>
          <p:nvPicPr>
            <p:cNvPr id="5" name="Graphic 4">
              <a:extLst>
                <a:ext uri="{FF2B5EF4-FFF2-40B4-BE49-F238E27FC236}">
                  <a16:creationId xmlns:a16="http://schemas.microsoft.com/office/drawing/2014/main" id="{74DC6FCE-D771-4C64-B711-44973FF87B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5370" y="2049251"/>
              <a:ext cx="900546" cy="900546"/>
            </a:xfrm>
            <a:prstGeom prst="rect">
              <a:avLst/>
            </a:prstGeom>
          </p:spPr>
        </p:pic>
        <p:grpSp>
          <p:nvGrpSpPr>
            <p:cNvPr id="25" name="Group 24">
              <a:extLst>
                <a:ext uri="{FF2B5EF4-FFF2-40B4-BE49-F238E27FC236}">
                  <a16:creationId xmlns:a16="http://schemas.microsoft.com/office/drawing/2014/main" id="{A9E44DFD-BFD9-4A83-AB9D-F7E1AA784B4B}"/>
                </a:ext>
              </a:extLst>
            </p:cNvPr>
            <p:cNvGrpSpPr/>
            <p:nvPr/>
          </p:nvGrpSpPr>
          <p:grpSpPr>
            <a:xfrm>
              <a:off x="910094" y="2132026"/>
              <a:ext cx="1144645" cy="883246"/>
              <a:chOff x="1577773" y="2029935"/>
              <a:chExt cx="1144645" cy="883246"/>
            </a:xfrm>
          </p:grpSpPr>
          <p:pic>
            <p:nvPicPr>
              <p:cNvPr id="8" name="Picture 7" descr="Image result for docker hub logo">
                <a:extLst>
                  <a:ext uri="{FF2B5EF4-FFF2-40B4-BE49-F238E27FC236}">
                    <a16:creationId xmlns:a16="http://schemas.microsoft.com/office/drawing/2014/main" id="{5FA6AA12-CEDA-4894-B28D-95779B22A4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7773" y="2029935"/>
                <a:ext cx="1144645" cy="65087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92C9E09E-62CD-4796-AB38-9FF5A207B3D4}"/>
                  </a:ext>
                </a:extLst>
              </p:cNvPr>
              <p:cNvSpPr/>
              <p:nvPr/>
            </p:nvSpPr>
            <p:spPr>
              <a:xfrm>
                <a:off x="1694724" y="2636182"/>
                <a:ext cx="913904"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Docker Hub</a:t>
                </a:r>
              </a:p>
            </p:txBody>
          </p:sp>
        </p:grpSp>
        <p:pic>
          <p:nvPicPr>
            <p:cNvPr id="24" name="Picture 23">
              <a:extLst>
                <a:ext uri="{FF2B5EF4-FFF2-40B4-BE49-F238E27FC236}">
                  <a16:creationId xmlns:a16="http://schemas.microsoft.com/office/drawing/2014/main" id="{280672FB-402F-4723-AFBF-D609952DBFA4}"/>
                </a:ext>
              </a:extLst>
            </p:cNvPr>
            <p:cNvPicPr>
              <a:picLocks noChangeAspect="1"/>
            </p:cNvPicPr>
            <p:nvPr/>
          </p:nvPicPr>
          <p:blipFill>
            <a:blip r:embed="rId6"/>
            <a:stretch>
              <a:fillRect/>
            </a:stretch>
          </p:blipFill>
          <p:spPr>
            <a:xfrm>
              <a:off x="2183697" y="2132026"/>
              <a:ext cx="702671" cy="686215"/>
            </a:xfrm>
            <a:prstGeom prst="rect">
              <a:avLst/>
            </a:prstGeom>
          </p:spPr>
        </p:pic>
        <p:sp>
          <p:nvSpPr>
            <p:cNvPr id="26" name="Rectangle 25">
              <a:extLst>
                <a:ext uri="{FF2B5EF4-FFF2-40B4-BE49-F238E27FC236}">
                  <a16:creationId xmlns:a16="http://schemas.microsoft.com/office/drawing/2014/main" id="{2A373808-1E84-4B71-A3C3-B73B1890A3F7}"/>
                </a:ext>
              </a:extLst>
            </p:cNvPr>
            <p:cNvSpPr/>
            <p:nvPr/>
          </p:nvSpPr>
          <p:spPr>
            <a:xfrm>
              <a:off x="2263947" y="2738273"/>
              <a:ext cx="481222"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MCR</a:t>
              </a:r>
            </a:p>
          </p:txBody>
        </p:sp>
        <p:sp>
          <p:nvSpPr>
            <p:cNvPr id="27" name="Rectangle 26">
              <a:extLst>
                <a:ext uri="{FF2B5EF4-FFF2-40B4-BE49-F238E27FC236}">
                  <a16:creationId xmlns:a16="http://schemas.microsoft.com/office/drawing/2014/main" id="{B1DC13E2-5246-4EA0-8BD5-BF8E0AEF51A0}"/>
                </a:ext>
              </a:extLst>
            </p:cNvPr>
            <p:cNvSpPr/>
            <p:nvPr/>
          </p:nvSpPr>
          <p:spPr>
            <a:xfrm>
              <a:off x="3118916" y="2738273"/>
              <a:ext cx="438390"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ACR</a:t>
              </a:r>
            </a:p>
          </p:txBody>
        </p:sp>
        <p:sp>
          <p:nvSpPr>
            <p:cNvPr id="28" name="Lightning Bolt 27">
              <a:extLst>
                <a:ext uri="{FF2B5EF4-FFF2-40B4-BE49-F238E27FC236}">
                  <a16:creationId xmlns:a16="http://schemas.microsoft.com/office/drawing/2014/main" id="{0E18C73F-7BA1-43CB-8626-F8B0BC58EE71}"/>
                </a:ext>
              </a:extLst>
            </p:cNvPr>
            <p:cNvSpPr/>
            <p:nvPr/>
          </p:nvSpPr>
          <p:spPr>
            <a:xfrm>
              <a:off x="2896544" y="2718407"/>
              <a:ext cx="208258" cy="31672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sp>
        <p:nvSpPr>
          <p:cNvPr id="30" name="Lightning Bolt 29">
            <a:extLst>
              <a:ext uri="{FF2B5EF4-FFF2-40B4-BE49-F238E27FC236}">
                <a16:creationId xmlns:a16="http://schemas.microsoft.com/office/drawing/2014/main" id="{DEEE2A81-6626-4865-B444-7326BE67EC57}"/>
              </a:ext>
            </a:extLst>
          </p:cNvPr>
          <p:cNvSpPr/>
          <p:nvPr/>
        </p:nvSpPr>
        <p:spPr>
          <a:xfrm>
            <a:off x="2691873" y="3827560"/>
            <a:ext cx="208258" cy="31672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32" name="Rectangle 31">
            <a:extLst>
              <a:ext uri="{FF2B5EF4-FFF2-40B4-BE49-F238E27FC236}">
                <a16:creationId xmlns:a16="http://schemas.microsoft.com/office/drawing/2014/main" id="{F9432CA9-FB17-4370-AE7E-6778CE88C267}"/>
              </a:ext>
            </a:extLst>
          </p:cNvPr>
          <p:cNvSpPr/>
          <p:nvPr/>
        </p:nvSpPr>
        <p:spPr bwMode="auto">
          <a:xfrm>
            <a:off x="910094" y="1988839"/>
            <a:ext cx="3006586" cy="130852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Registries</a:t>
            </a:r>
          </a:p>
        </p:txBody>
      </p:sp>
      <p:sp>
        <p:nvSpPr>
          <p:cNvPr id="33" name="Rectangle 32">
            <a:extLst>
              <a:ext uri="{FF2B5EF4-FFF2-40B4-BE49-F238E27FC236}">
                <a16:creationId xmlns:a16="http://schemas.microsoft.com/office/drawing/2014/main" id="{13E4B48A-1E2C-46A5-91B6-8BA9ED83FCA5}"/>
              </a:ext>
            </a:extLst>
          </p:cNvPr>
          <p:cNvSpPr/>
          <p:nvPr/>
        </p:nvSpPr>
        <p:spPr bwMode="auto">
          <a:xfrm>
            <a:off x="912192" y="3524861"/>
            <a:ext cx="3006586" cy="130852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SCC Providers</a:t>
            </a:r>
          </a:p>
        </p:txBody>
      </p:sp>
      <p:cxnSp>
        <p:nvCxnSpPr>
          <p:cNvPr id="43" name="Straight Arrow Connector 42">
            <a:extLst>
              <a:ext uri="{FF2B5EF4-FFF2-40B4-BE49-F238E27FC236}">
                <a16:creationId xmlns:a16="http://schemas.microsoft.com/office/drawing/2014/main" id="{1EA26DAF-4150-4148-98CC-76357ED76293}"/>
              </a:ext>
            </a:extLst>
          </p:cNvPr>
          <p:cNvCxnSpPr>
            <a:cxnSpLocks/>
            <a:stCxn id="33" idx="3"/>
          </p:cNvCxnSpPr>
          <p:nvPr/>
        </p:nvCxnSpPr>
        <p:spPr>
          <a:xfrm flipV="1">
            <a:off x="3918778" y="3152415"/>
            <a:ext cx="1484231" cy="1026711"/>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E42B7CA-5546-42A3-A9ED-34734F252183}"/>
              </a:ext>
            </a:extLst>
          </p:cNvPr>
          <p:cNvCxnSpPr>
            <a:cxnSpLocks/>
            <a:stCxn id="32" idx="3"/>
          </p:cNvCxnSpPr>
          <p:nvPr/>
        </p:nvCxnSpPr>
        <p:spPr>
          <a:xfrm>
            <a:off x="3916680" y="2643104"/>
            <a:ext cx="1438404" cy="325490"/>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B9BBC71-A0D3-483F-83EB-D7A4D560A90B}"/>
              </a:ext>
            </a:extLst>
          </p:cNvPr>
          <p:cNvCxnSpPr>
            <a:cxnSpLocks/>
          </p:cNvCxnSpPr>
          <p:nvPr/>
        </p:nvCxnSpPr>
        <p:spPr>
          <a:xfrm>
            <a:off x="7211213" y="3228788"/>
            <a:ext cx="1038784" cy="0"/>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62925D7-548D-42D2-A13A-0216FED48ED0}"/>
              </a:ext>
            </a:extLst>
          </p:cNvPr>
          <p:cNvSpPr/>
          <p:nvPr/>
        </p:nvSpPr>
        <p:spPr>
          <a:xfrm>
            <a:off x="5700806" y="4176302"/>
            <a:ext cx="1103828"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Tasks</a:t>
            </a:r>
          </a:p>
        </p:txBody>
      </p:sp>
      <p:sp>
        <p:nvSpPr>
          <p:cNvPr id="58" name="Rectangle 57">
            <a:extLst>
              <a:ext uri="{FF2B5EF4-FFF2-40B4-BE49-F238E27FC236}">
                <a16:creationId xmlns:a16="http://schemas.microsoft.com/office/drawing/2014/main" id="{2D47B626-A839-4D00-A113-76337E584A5C}"/>
              </a:ext>
            </a:extLst>
          </p:cNvPr>
          <p:cNvSpPr/>
          <p:nvPr/>
        </p:nvSpPr>
        <p:spPr>
          <a:xfrm>
            <a:off x="8407125" y="4117085"/>
            <a:ext cx="1905522" cy="646331"/>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Azure </a:t>
            </a:r>
            <a:br>
              <a:rPr lang="en-US" sz="1800" dirty="0">
                <a:solidFill>
                  <a:sysClr val="windowText" lastClr="000000"/>
                </a:solidFill>
                <a:latin typeface="Calibri" panose="020F0502020204030204"/>
              </a:rPr>
            </a:br>
            <a:r>
              <a:rPr lang="en-US" sz="1800" dirty="0">
                <a:solidFill>
                  <a:sysClr val="windowText" lastClr="000000"/>
                </a:solidFill>
                <a:latin typeface="Calibri" panose="020F0502020204030204"/>
              </a:rPr>
              <a:t>Container Registry</a:t>
            </a:r>
          </a:p>
        </p:txBody>
      </p:sp>
      <p:sp>
        <p:nvSpPr>
          <p:cNvPr id="59" name="Rectangle 58">
            <a:extLst>
              <a:ext uri="{FF2B5EF4-FFF2-40B4-BE49-F238E27FC236}">
                <a16:creationId xmlns:a16="http://schemas.microsoft.com/office/drawing/2014/main" id="{25701724-B8F8-4B3E-9EB6-3C77463DE944}"/>
              </a:ext>
            </a:extLst>
          </p:cNvPr>
          <p:cNvSpPr/>
          <p:nvPr/>
        </p:nvSpPr>
        <p:spPr>
          <a:xfrm>
            <a:off x="0" y="1684752"/>
            <a:ext cx="915187"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Triggers</a:t>
            </a:r>
          </a:p>
        </p:txBody>
      </p:sp>
      <p:sp>
        <p:nvSpPr>
          <p:cNvPr id="60" name="Rectangle 59">
            <a:extLst>
              <a:ext uri="{FF2B5EF4-FFF2-40B4-BE49-F238E27FC236}">
                <a16:creationId xmlns:a16="http://schemas.microsoft.com/office/drawing/2014/main" id="{68E4781A-E449-4357-B4ED-8120490BB963}"/>
              </a:ext>
            </a:extLst>
          </p:cNvPr>
          <p:cNvSpPr/>
          <p:nvPr/>
        </p:nvSpPr>
        <p:spPr>
          <a:xfrm>
            <a:off x="5700806" y="5965974"/>
            <a:ext cx="2655407" cy="523220"/>
          </a:xfrm>
          <a:prstGeom prst="rect">
            <a:avLst/>
          </a:prstGeom>
        </p:spPr>
        <p:txBody>
          <a:bodyPr wrap="none">
            <a:spAutoFit/>
          </a:bodyPr>
          <a:lstStyle/>
          <a:p>
            <a:pPr algn="ctr" defTabSz="914377"/>
            <a:r>
              <a:rPr lang="en-US" sz="2800" dirty="0">
                <a:solidFill>
                  <a:sysClr val="windowText" lastClr="000000"/>
                </a:solidFill>
                <a:latin typeface="Calibri" panose="020F0502020204030204"/>
                <a:hlinkClick r:id="rId7" action="ppaction://hlinkfile"/>
              </a:rPr>
              <a:t>aka.ms/acr/tasks</a:t>
            </a:r>
            <a:endParaRPr lang="en-US" sz="2800" dirty="0">
              <a:solidFill>
                <a:sysClr val="windowText" lastClr="000000"/>
              </a:solidFill>
              <a:latin typeface="Calibri" panose="020F0502020204030204"/>
            </a:endParaRPr>
          </a:p>
        </p:txBody>
      </p:sp>
      <p:grpSp>
        <p:nvGrpSpPr>
          <p:cNvPr id="38" name="Group 37">
            <a:extLst>
              <a:ext uri="{FF2B5EF4-FFF2-40B4-BE49-F238E27FC236}">
                <a16:creationId xmlns:a16="http://schemas.microsoft.com/office/drawing/2014/main" id="{BC32735D-5473-40B9-AAD5-E527979A4248}"/>
              </a:ext>
            </a:extLst>
          </p:cNvPr>
          <p:cNvGrpSpPr/>
          <p:nvPr/>
        </p:nvGrpSpPr>
        <p:grpSpPr>
          <a:xfrm>
            <a:off x="8327066" y="2235322"/>
            <a:ext cx="1905522" cy="1957796"/>
            <a:chOff x="4933802" y="2331706"/>
            <a:chExt cx="2647884" cy="2720525"/>
          </a:xfrm>
        </p:grpSpPr>
        <p:sp>
          <p:nvSpPr>
            <p:cNvPr id="40" name="Freeform: Shape 39">
              <a:extLst>
                <a:ext uri="{FF2B5EF4-FFF2-40B4-BE49-F238E27FC236}">
                  <a16:creationId xmlns:a16="http://schemas.microsoft.com/office/drawing/2014/main" id="{3CAFADB3-5DC6-4518-8ADB-8D3AD6C0DF21}"/>
                </a:ext>
              </a:extLst>
            </p:cNvPr>
            <p:cNvSpPr/>
            <p:nvPr/>
          </p:nvSpPr>
          <p:spPr>
            <a:xfrm>
              <a:off x="4933802" y="2331706"/>
              <a:ext cx="2143996" cy="1520275"/>
            </a:xfrm>
            <a:custGeom>
              <a:avLst/>
              <a:gdLst>
                <a:gd name="connsiteX0" fmla="*/ 1566412 w 1677471"/>
                <a:gd name="connsiteY0" fmla="*/ 562433 h 1189469"/>
                <a:gd name="connsiteX1" fmla="*/ 1352021 w 1677471"/>
                <a:gd name="connsiteY1" fmla="*/ 454271 h 1189469"/>
                <a:gd name="connsiteX2" fmla="*/ 859499 w 1677471"/>
                <a:gd name="connsiteY2" fmla="*/ 379 h 1189469"/>
                <a:gd name="connsiteX3" fmla="*/ 392086 w 1677471"/>
                <a:gd name="connsiteY3" fmla="*/ 318103 h 1189469"/>
                <a:gd name="connsiteX4" fmla="*/ 0 w 1677471"/>
                <a:gd name="connsiteY4" fmla="*/ 750750 h 1189469"/>
                <a:gd name="connsiteX5" fmla="*/ 472242 w 1677471"/>
                <a:gd name="connsiteY5" fmla="*/ 1189191 h 1189469"/>
                <a:gd name="connsiteX6" fmla="*/ 513768 w 1677471"/>
                <a:gd name="connsiteY6" fmla="*/ 1189191 h 1189469"/>
                <a:gd name="connsiteX7" fmla="*/ 1278625 w 1677471"/>
                <a:gd name="connsiteY7" fmla="*/ 1189191 h 1189469"/>
                <a:gd name="connsiteX8" fmla="*/ 1298906 w 1677471"/>
                <a:gd name="connsiteY8" fmla="*/ 1189191 h 1189469"/>
                <a:gd name="connsiteX9" fmla="*/ 1677471 w 1677471"/>
                <a:gd name="connsiteY9" fmla="*/ 821248 h 1189469"/>
                <a:gd name="connsiteX10" fmla="*/ 1567378 w 1677471"/>
                <a:gd name="connsiteY10" fmla="*/ 567261 h 118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7471" h="1189469">
                  <a:moveTo>
                    <a:pt x="1566412" y="562433"/>
                  </a:moveTo>
                  <a:cubicBezTo>
                    <a:pt x="1507542" y="505517"/>
                    <a:pt x="1432785" y="467801"/>
                    <a:pt x="1352021" y="454271"/>
                  </a:cubicBezTo>
                  <a:cubicBezTo>
                    <a:pt x="1341040" y="193069"/>
                    <a:pt x="1120729" y="-9968"/>
                    <a:pt x="859499" y="379"/>
                  </a:cubicBezTo>
                  <a:cubicBezTo>
                    <a:pt x="652126" y="-3402"/>
                    <a:pt x="464869" y="123886"/>
                    <a:pt x="392086" y="318103"/>
                  </a:cubicBezTo>
                  <a:cubicBezTo>
                    <a:pt x="172070" y="344911"/>
                    <a:pt x="5089" y="529165"/>
                    <a:pt x="0" y="750750"/>
                  </a:cubicBezTo>
                  <a:cubicBezTo>
                    <a:pt x="9948" y="1001946"/>
                    <a:pt x="220999" y="1197892"/>
                    <a:pt x="472242" y="1189191"/>
                  </a:cubicBezTo>
                  <a:lnTo>
                    <a:pt x="513768" y="1189191"/>
                  </a:lnTo>
                  <a:lnTo>
                    <a:pt x="1278625" y="1189191"/>
                  </a:lnTo>
                  <a:lnTo>
                    <a:pt x="1298906" y="1189191"/>
                  </a:lnTo>
                  <a:cubicBezTo>
                    <a:pt x="1502288" y="1185347"/>
                    <a:pt x="1667843" y="1024437"/>
                    <a:pt x="1677471" y="821248"/>
                  </a:cubicBezTo>
                  <a:cubicBezTo>
                    <a:pt x="1676718" y="725162"/>
                    <a:pt x="1636988" y="633500"/>
                    <a:pt x="1567378" y="567261"/>
                  </a:cubicBezTo>
                </a:path>
              </a:pathLst>
            </a:custGeom>
            <a:solidFill>
              <a:srgbClr val="0078D4"/>
            </a:solidFill>
            <a:ln w="96308"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34DDE927-7F4D-4D61-80F3-4BE7A55C7037}"/>
                </a:ext>
              </a:extLst>
            </p:cNvPr>
            <p:cNvGrpSpPr/>
            <p:nvPr/>
          </p:nvGrpSpPr>
          <p:grpSpPr>
            <a:xfrm>
              <a:off x="5500516" y="2863487"/>
              <a:ext cx="2081170" cy="2188744"/>
              <a:chOff x="3380872" y="2137210"/>
              <a:chExt cx="971523" cy="1021741"/>
            </a:xfrm>
          </p:grpSpPr>
          <p:sp>
            <p:nvSpPr>
              <p:cNvPr id="44" name="Freeform: Shape 43">
                <a:extLst>
                  <a:ext uri="{FF2B5EF4-FFF2-40B4-BE49-F238E27FC236}">
                    <a16:creationId xmlns:a16="http://schemas.microsoft.com/office/drawing/2014/main" id="{ECD162CE-0A4F-4454-8D37-0A75869F1430}"/>
                  </a:ext>
                </a:extLst>
              </p:cNvPr>
              <p:cNvSpPr/>
              <p:nvPr/>
            </p:nvSpPr>
            <p:spPr>
              <a:xfrm>
                <a:off x="3587538" y="2137210"/>
                <a:ext cx="764857" cy="575574"/>
              </a:xfrm>
              <a:custGeom>
                <a:avLst/>
                <a:gdLst>
                  <a:gd name="connsiteX0" fmla="*/ 0 w 764857"/>
                  <a:gd name="connsiteY0" fmla="*/ 0 h 575574"/>
                  <a:gd name="connsiteX1" fmla="*/ 966 w 764857"/>
                  <a:gd name="connsiteY1" fmla="*/ 413332 h 575574"/>
                  <a:gd name="connsiteX2" fmla="*/ 764857 w 764857"/>
                  <a:gd name="connsiteY2" fmla="*/ 575574 h 575574"/>
                  <a:gd name="connsiteX3" fmla="*/ 764857 w 764857"/>
                  <a:gd name="connsiteY3" fmla="*/ 287787 h 575574"/>
                  <a:gd name="connsiteX4" fmla="*/ 0 w 764857"/>
                  <a:gd name="connsiteY4" fmla="*/ 0 h 57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57" h="575574">
                    <a:moveTo>
                      <a:pt x="0" y="0"/>
                    </a:moveTo>
                    <a:lnTo>
                      <a:pt x="966" y="413332"/>
                    </a:lnTo>
                    <a:lnTo>
                      <a:pt x="764857" y="575574"/>
                    </a:lnTo>
                    <a:lnTo>
                      <a:pt x="764857" y="287787"/>
                    </a:lnTo>
                    <a:lnTo>
                      <a:pt x="0" y="0"/>
                    </a:lnTo>
                    <a:close/>
                  </a:path>
                </a:pathLst>
              </a:custGeom>
              <a:solidFill>
                <a:srgbClr val="767676"/>
              </a:solidFill>
              <a:ln w="9630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957DBAF-9CB4-4A48-947E-3C02428AD5B5}"/>
                  </a:ext>
                </a:extLst>
              </p:cNvPr>
              <p:cNvSpPr/>
              <p:nvPr/>
            </p:nvSpPr>
            <p:spPr>
              <a:xfrm>
                <a:off x="3380872" y="2137210"/>
                <a:ext cx="207631" cy="509904"/>
              </a:xfrm>
              <a:custGeom>
                <a:avLst/>
                <a:gdLst>
                  <a:gd name="connsiteX0" fmla="*/ 206666 w 207631"/>
                  <a:gd name="connsiteY0" fmla="*/ 0 h 509904"/>
                  <a:gd name="connsiteX1" fmla="*/ 0 w 207631"/>
                  <a:gd name="connsiteY1" fmla="*/ 125545 h 509904"/>
                  <a:gd name="connsiteX2" fmla="*/ 0 w 207631"/>
                  <a:gd name="connsiteY2" fmla="*/ 509905 h 509904"/>
                  <a:gd name="connsiteX3" fmla="*/ 207632 w 207631"/>
                  <a:gd name="connsiteY3" fmla="*/ 413332 h 509904"/>
                </a:gdLst>
                <a:ahLst/>
                <a:cxnLst>
                  <a:cxn ang="0">
                    <a:pos x="connsiteX0" y="connsiteY0"/>
                  </a:cxn>
                  <a:cxn ang="0">
                    <a:pos x="connsiteX1" y="connsiteY1"/>
                  </a:cxn>
                  <a:cxn ang="0">
                    <a:pos x="connsiteX2" y="connsiteY2"/>
                  </a:cxn>
                  <a:cxn ang="0">
                    <a:pos x="connsiteX3" y="connsiteY3"/>
                  </a:cxn>
                </a:cxnLst>
                <a:rect l="l" t="t" r="r" b="b"/>
                <a:pathLst>
                  <a:path w="207631" h="509904">
                    <a:moveTo>
                      <a:pt x="206666" y="0"/>
                    </a:moveTo>
                    <a:lnTo>
                      <a:pt x="0" y="125545"/>
                    </a:lnTo>
                    <a:lnTo>
                      <a:pt x="0" y="509905"/>
                    </a:lnTo>
                    <a:lnTo>
                      <a:pt x="207632" y="413332"/>
                    </a:lnTo>
                  </a:path>
                </a:pathLst>
              </a:custGeom>
              <a:solidFill>
                <a:srgbClr val="999999"/>
              </a:solidFill>
              <a:ln w="9630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51ADA28-BC23-43B2-8688-D2C6E8438341}"/>
                  </a:ext>
                </a:extLst>
              </p:cNvPr>
              <p:cNvSpPr/>
              <p:nvPr/>
            </p:nvSpPr>
            <p:spPr>
              <a:xfrm>
                <a:off x="3936167" y="2326493"/>
                <a:ext cx="69532" cy="249158"/>
              </a:xfrm>
              <a:custGeom>
                <a:avLst/>
                <a:gdLst>
                  <a:gd name="connsiteX0" fmla="*/ 0 w 69532"/>
                  <a:gd name="connsiteY0" fmla="*/ 229843 h 249158"/>
                  <a:gd name="connsiteX1" fmla="*/ 69532 w 69532"/>
                  <a:gd name="connsiteY1" fmla="*/ 249158 h 249158"/>
                  <a:gd name="connsiteX2" fmla="*/ 69532 w 69532"/>
                  <a:gd name="connsiteY2" fmla="*/ 24143 h 249158"/>
                  <a:gd name="connsiteX3" fmla="*/ 0 w 69532"/>
                  <a:gd name="connsiteY3" fmla="*/ 0 h 249158"/>
                  <a:gd name="connsiteX4" fmla="*/ 0 w 69532"/>
                  <a:gd name="connsiteY4" fmla="*/ 229843 h 249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49158">
                    <a:moveTo>
                      <a:pt x="0" y="229843"/>
                    </a:moveTo>
                    <a:lnTo>
                      <a:pt x="69532" y="249158"/>
                    </a:lnTo>
                    <a:lnTo>
                      <a:pt x="69532" y="24143"/>
                    </a:lnTo>
                    <a:lnTo>
                      <a:pt x="0" y="0"/>
                    </a:lnTo>
                    <a:lnTo>
                      <a:pt x="0" y="229843"/>
                    </a:lnTo>
                    <a:close/>
                  </a:path>
                </a:pathLst>
              </a:custGeom>
              <a:solidFill>
                <a:srgbClr val="A3A3A3"/>
              </a:solidFill>
              <a:ln w="9630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DE33F93-42C3-44F4-B851-8E46384DD059}"/>
                  </a:ext>
                </a:extLst>
              </p:cNvPr>
              <p:cNvSpPr/>
              <p:nvPr/>
            </p:nvSpPr>
            <p:spPr>
              <a:xfrm>
                <a:off x="3797102" y="2279172"/>
                <a:ext cx="69532" cy="259781"/>
              </a:xfrm>
              <a:custGeom>
                <a:avLst/>
                <a:gdLst>
                  <a:gd name="connsiteX0" fmla="*/ 69533 w 69532"/>
                  <a:gd name="connsiteY0" fmla="*/ 25109 h 259781"/>
                  <a:gd name="connsiteX1" fmla="*/ 0 w 69532"/>
                  <a:gd name="connsiteY1" fmla="*/ 0 h 259781"/>
                  <a:gd name="connsiteX2" fmla="*/ 0 w 69532"/>
                  <a:gd name="connsiteY2" fmla="*/ 240467 h 259781"/>
                  <a:gd name="connsiteX3" fmla="*/ 69533 w 69532"/>
                  <a:gd name="connsiteY3" fmla="*/ 259781 h 259781"/>
                  <a:gd name="connsiteX4" fmla="*/ 69533 w 69532"/>
                  <a:gd name="connsiteY4" fmla="*/ 25109 h 259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59781">
                    <a:moveTo>
                      <a:pt x="69533" y="25109"/>
                    </a:moveTo>
                    <a:lnTo>
                      <a:pt x="0" y="0"/>
                    </a:lnTo>
                    <a:lnTo>
                      <a:pt x="0" y="240467"/>
                    </a:lnTo>
                    <a:lnTo>
                      <a:pt x="69533" y="259781"/>
                    </a:lnTo>
                    <a:lnTo>
                      <a:pt x="69533" y="25109"/>
                    </a:lnTo>
                    <a:close/>
                  </a:path>
                </a:pathLst>
              </a:custGeom>
              <a:solidFill>
                <a:srgbClr val="A3A3A3"/>
              </a:solidFill>
              <a:ln w="9630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75C7D8D-DBE1-41A0-A2CD-C0DE554F8F8C}"/>
                  </a:ext>
                </a:extLst>
              </p:cNvPr>
              <p:cNvSpPr/>
              <p:nvPr/>
            </p:nvSpPr>
            <p:spPr>
              <a:xfrm>
                <a:off x="4075232" y="2374779"/>
                <a:ext cx="69532" cy="237569"/>
              </a:xfrm>
              <a:custGeom>
                <a:avLst/>
                <a:gdLst>
                  <a:gd name="connsiteX0" fmla="*/ 0 w 69532"/>
                  <a:gd name="connsiteY0" fmla="*/ 219220 h 237569"/>
                  <a:gd name="connsiteX1" fmla="*/ 67601 w 69532"/>
                  <a:gd name="connsiteY1" fmla="*/ 237569 h 237569"/>
                  <a:gd name="connsiteX2" fmla="*/ 69533 w 69532"/>
                  <a:gd name="connsiteY2" fmla="*/ 23177 h 237569"/>
                  <a:gd name="connsiteX3" fmla="*/ 0 w 69532"/>
                  <a:gd name="connsiteY3" fmla="*/ 0 h 237569"/>
                  <a:gd name="connsiteX4" fmla="*/ 0 w 69532"/>
                  <a:gd name="connsiteY4" fmla="*/ 219220 h 2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37569">
                    <a:moveTo>
                      <a:pt x="0" y="219220"/>
                    </a:moveTo>
                    <a:lnTo>
                      <a:pt x="67601" y="237569"/>
                    </a:lnTo>
                    <a:lnTo>
                      <a:pt x="69533" y="23177"/>
                    </a:lnTo>
                    <a:lnTo>
                      <a:pt x="0" y="0"/>
                    </a:lnTo>
                    <a:lnTo>
                      <a:pt x="0" y="219220"/>
                    </a:lnTo>
                    <a:close/>
                  </a:path>
                </a:pathLst>
              </a:custGeom>
              <a:solidFill>
                <a:srgbClr val="A3A3A3"/>
              </a:solidFill>
              <a:ln w="9630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29E3FAC-1F62-4A6F-A0A4-8303E5DA6376}"/>
                  </a:ext>
                </a:extLst>
              </p:cNvPr>
              <p:cNvSpPr/>
              <p:nvPr/>
            </p:nvSpPr>
            <p:spPr>
              <a:xfrm>
                <a:off x="3659002" y="2233783"/>
                <a:ext cx="69532" cy="267506"/>
              </a:xfrm>
              <a:custGeom>
                <a:avLst/>
                <a:gdLst>
                  <a:gd name="connsiteX0" fmla="*/ 0 w 69532"/>
                  <a:gd name="connsiteY0" fmla="*/ 250124 h 267506"/>
                  <a:gd name="connsiteX1" fmla="*/ 69532 w 69532"/>
                  <a:gd name="connsiteY1" fmla="*/ 267507 h 267506"/>
                  <a:gd name="connsiteX2" fmla="*/ 69532 w 69532"/>
                  <a:gd name="connsiteY2" fmla="*/ 23178 h 267506"/>
                  <a:gd name="connsiteX3" fmla="*/ 0 w 69532"/>
                  <a:gd name="connsiteY3" fmla="*/ 0 h 267506"/>
                  <a:gd name="connsiteX4" fmla="*/ 0 w 69532"/>
                  <a:gd name="connsiteY4" fmla="*/ 250124 h 26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7506">
                    <a:moveTo>
                      <a:pt x="0" y="250124"/>
                    </a:moveTo>
                    <a:lnTo>
                      <a:pt x="69532" y="267507"/>
                    </a:lnTo>
                    <a:lnTo>
                      <a:pt x="69532" y="23178"/>
                    </a:lnTo>
                    <a:lnTo>
                      <a:pt x="0" y="0"/>
                    </a:lnTo>
                    <a:lnTo>
                      <a:pt x="0" y="250124"/>
                    </a:lnTo>
                    <a:close/>
                  </a:path>
                </a:pathLst>
              </a:custGeom>
              <a:solidFill>
                <a:srgbClr val="A3A3A3"/>
              </a:solidFill>
              <a:ln w="9630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267B5AF-0EF3-46BB-BF97-D3091E75DD5A}"/>
                  </a:ext>
                </a:extLst>
              </p:cNvPr>
              <p:cNvSpPr/>
              <p:nvPr/>
            </p:nvSpPr>
            <p:spPr>
              <a:xfrm>
                <a:off x="4213331" y="2421134"/>
                <a:ext cx="69532" cy="228877"/>
              </a:xfrm>
              <a:custGeom>
                <a:avLst/>
                <a:gdLst>
                  <a:gd name="connsiteX0" fmla="*/ 69533 w 69532"/>
                  <a:gd name="connsiteY0" fmla="*/ 24143 h 228877"/>
                  <a:gd name="connsiteX1" fmla="*/ 0 w 69532"/>
                  <a:gd name="connsiteY1" fmla="*/ 0 h 228877"/>
                  <a:gd name="connsiteX2" fmla="*/ 0 w 69532"/>
                  <a:gd name="connsiteY2" fmla="*/ 209563 h 228877"/>
                  <a:gd name="connsiteX3" fmla="*/ 69533 w 69532"/>
                  <a:gd name="connsiteY3" fmla="*/ 228878 h 228877"/>
                  <a:gd name="connsiteX4" fmla="*/ 69533 w 69532"/>
                  <a:gd name="connsiteY4" fmla="*/ 24143 h 228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28877">
                    <a:moveTo>
                      <a:pt x="69533" y="24143"/>
                    </a:moveTo>
                    <a:lnTo>
                      <a:pt x="0" y="0"/>
                    </a:lnTo>
                    <a:lnTo>
                      <a:pt x="0" y="209563"/>
                    </a:lnTo>
                    <a:lnTo>
                      <a:pt x="69533" y="228878"/>
                    </a:lnTo>
                    <a:lnTo>
                      <a:pt x="69533" y="24143"/>
                    </a:lnTo>
                    <a:close/>
                  </a:path>
                </a:pathLst>
              </a:custGeom>
              <a:solidFill>
                <a:srgbClr val="A3A3A3"/>
              </a:solidFill>
              <a:ln w="9630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64829A1-04E2-49DB-9DF3-29FE93E02821}"/>
                  </a:ext>
                </a:extLst>
              </p:cNvPr>
              <p:cNvSpPr/>
              <p:nvPr/>
            </p:nvSpPr>
            <p:spPr>
              <a:xfrm>
                <a:off x="3416604" y="2232817"/>
                <a:ext cx="103332" cy="331245"/>
              </a:xfrm>
              <a:custGeom>
                <a:avLst/>
                <a:gdLst>
                  <a:gd name="connsiteX0" fmla="*/ 34766 w 103332"/>
                  <a:gd name="connsiteY0" fmla="*/ 310965 h 331245"/>
                  <a:gd name="connsiteX1" fmla="*/ 0 w 103332"/>
                  <a:gd name="connsiteY1" fmla="*/ 331245 h 331245"/>
                  <a:gd name="connsiteX2" fmla="*/ 0 w 103332"/>
                  <a:gd name="connsiteY2" fmla="*/ 57944 h 331245"/>
                  <a:gd name="connsiteX3" fmla="*/ 34766 w 103332"/>
                  <a:gd name="connsiteY3" fmla="*/ 39595 h 331245"/>
                  <a:gd name="connsiteX4" fmla="*/ 103333 w 103332"/>
                  <a:gd name="connsiteY4" fmla="*/ 0 h 331245"/>
                  <a:gd name="connsiteX5" fmla="*/ 67601 w 103332"/>
                  <a:gd name="connsiteY5" fmla="*/ 23177 h 331245"/>
                  <a:gd name="connsiteX6" fmla="*/ 67601 w 103332"/>
                  <a:gd name="connsiteY6" fmla="*/ 288753 h 331245"/>
                  <a:gd name="connsiteX7" fmla="*/ 103333 w 103332"/>
                  <a:gd name="connsiteY7" fmla="*/ 269438 h 3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32" h="331245">
                    <a:moveTo>
                      <a:pt x="34766" y="310965"/>
                    </a:moveTo>
                    <a:lnTo>
                      <a:pt x="0" y="331245"/>
                    </a:lnTo>
                    <a:lnTo>
                      <a:pt x="0" y="57944"/>
                    </a:lnTo>
                    <a:lnTo>
                      <a:pt x="34766" y="39595"/>
                    </a:lnTo>
                    <a:close/>
                    <a:moveTo>
                      <a:pt x="103333" y="0"/>
                    </a:moveTo>
                    <a:lnTo>
                      <a:pt x="67601" y="23177"/>
                    </a:lnTo>
                    <a:lnTo>
                      <a:pt x="67601" y="288753"/>
                    </a:lnTo>
                    <a:lnTo>
                      <a:pt x="103333" y="269438"/>
                    </a:lnTo>
                    <a:close/>
                  </a:path>
                </a:pathLst>
              </a:custGeom>
              <a:solidFill>
                <a:srgbClr val="B3B3B3"/>
              </a:solidFill>
              <a:ln w="96308"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2EADC41E-2033-4F63-BD4E-6D3747071D17}"/>
                  </a:ext>
                </a:extLst>
              </p:cNvPr>
              <p:cNvSpPr/>
              <p:nvPr/>
            </p:nvSpPr>
            <p:spPr>
              <a:xfrm>
                <a:off x="3380872" y="2550542"/>
                <a:ext cx="971523" cy="233706"/>
              </a:xfrm>
              <a:custGeom>
                <a:avLst/>
                <a:gdLst>
                  <a:gd name="connsiteX0" fmla="*/ 971523 w 971523"/>
                  <a:gd name="connsiteY0" fmla="*/ 162242 h 233706"/>
                  <a:gd name="connsiteX1" fmla="*/ 762926 w 971523"/>
                  <a:gd name="connsiteY1" fmla="*/ 233706 h 233706"/>
                  <a:gd name="connsiteX2" fmla="*/ 0 w 971523"/>
                  <a:gd name="connsiteY2" fmla="*/ 96573 h 233706"/>
                  <a:gd name="connsiteX3" fmla="*/ 207632 w 971523"/>
                  <a:gd name="connsiteY3" fmla="*/ 0 h 233706"/>
                  <a:gd name="connsiteX4" fmla="*/ 971523 w 971523"/>
                  <a:gd name="connsiteY4" fmla="*/ 162242 h 23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23" h="233706">
                    <a:moveTo>
                      <a:pt x="971523" y="162242"/>
                    </a:moveTo>
                    <a:lnTo>
                      <a:pt x="762926" y="233706"/>
                    </a:lnTo>
                    <a:lnTo>
                      <a:pt x="0" y="96573"/>
                    </a:lnTo>
                    <a:lnTo>
                      <a:pt x="207632" y="0"/>
                    </a:lnTo>
                    <a:lnTo>
                      <a:pt x="971523" y="162242"/>
                    </a:lnTo>
                    <a:close/>
                  </a:path>
                </a:pathLst>
              </a:custGeom>
              <a:solidFill>
                <a:srgbClr val="333132"/>
              </a:solidFill>
              <a:ln w="96308"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F2D3106-613A-40F0-AE95-FAFE9751756B}"/>
                  </a:ext>
                </a:extLst>
              </p:cNvPr>
              <p:cNvSpPr/>
              <p:nvPr/>
            </p:nvSpPr>
            <p:spPr>
              <a:xfrm>
                <a:off x="3584641" y="2613314"/>
                <a:ext cx="767754" cy="539842"/>
              </a:xfrm>
              <a:custGeom>
                <a:avLst/>
                <a:gdLst>
                  <a:gd name="connsiteX0" fmla="*/ 767754 w 767754"/>
                  <a:gd name="connsiteY0" fmla="*/ 394017 h 539842"/>
                  <a:gd name="connsiteX1" fmla="*/ 0 w 767754"/>
                  <a:gd name="connsiteY1" fmla="*/ 539842 h 539842"/>
                  <a:gd name="connsiteX2" fmla="*/ 3863 w 767754"/>
                  <a:gd name="connsiteY2" fmla="*/ 0 h 539842"/>
                  <a:gd name="connsiteX3" fmla="*/ 767754 w 767754"/>
                  <a:gd name="connsiteY3" fmla="*/ 141962 h 539842"/>
                  <a:gd name="connsiteX4" fmla="*/ 767754 w 767754"/>
                  <a:gd name="connsiteY4" fmla="*/ 394017 h 53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754" h="539842">
                    <a:moveTo>
                      <a:pt x="767754" y="394017"/>
                    </a:moveTo>
                    <a:lnTo>
                      <a:pt x="0" y="539842"/>
                    </a:lnTo>
                    <a:lnTo>
                      <a:pt x="3863" y="0"/>
                    </a:lnTo>
                    <a:lnTo>
                      <a:pt x="767754" y="141962"/>
                    </a:lnTo>
                    <a:lnTo>
                      <a:pt x="767754" y="394017"/>
                    </a:lnTo>
                    <a:close/>
                  </a:path>
                </a:pathLst>
              </a:custGeom>
              <a:solidFill>
                <a:srgbClr val="767676"/>
              </a:solidFill>
              <a:ln w="9630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720C290-1D4B-452A-88E0-F4D9686FB606}"/>
                  </a:ext>
                </a:extLst>
              </p:cNvPr>
              <p:cNvSpPr/>
              <p:nvPr/>
            </p:nvSpPr>
            <p:spPr>
              <a:xfrm>
                <a:off x="3659002" y="2721476"/>
                <a:ext cx="69532" cy="342833"/>
              </a:xfrm>
              <a:custGeom>
                <a:avLst/>
                <a:gdLst>
                  <a:gd name="connsiteX0" fmla="*/ 0 w 69532"/>
                  <a:gd name="connsiteY0" fmla="*/ 342834 h 342833"/>
                  <a:gd name="connsiteX1" fmla="*/ 0 w 69532"/>
                  <a:gd name="connsiteY1" fmla="*/ 0 h 342833"/>
                  <a:gd name="connsiteX2" fmla="*/ 69532 w 69532"/>
                  <a:gd name="connsiteY2" fmla="*/ 8691 h 342833"/>
                  <a:gd name="connsiteX3" fmla="*/ 69532 w 69532"/>
                  <a:gd name="connsiteY3" fmla="*/ 331245 h 342833"/>
                  <a:gd name="connsiteX4" fmla="*/ 0 w 69532"/>
                  <a:gd name="connsiteY4" fmla="*/ 342834 h 3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342833">
                    <a:moveTo>
                      <a:pt x="0" y="342834"/>
                    </a:moveTo>
                    <a:lnTo>
                      <a:pt x="0" y="0"/>
                    </a:lnTo>
                    <a:lnTo>
                      <a:pt x="69532" y="8691"/>
                    </a:lnTo>
                    <a:lnTo>
                      <a:pt x="69532" y="331245"/>
                    </a:lnTo>
                    <a:lnTo>
                      <a:pt x="0" y="342834"/>
                    </a:lnTo>
                    <a:close/>
                  </a:path>
                </a:pathLst>
              </a:custGeom>
              <a:solidFill>
                <a:srgbClr val="A3A3A3"/>
              </a:solidFill>
              <a:ln w="96308"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D417D58-D81B-4FC9-B559-A862FD4A8924}"/>
                  </a:ext>
                </a:extLst>
              </p:cNvPr>
              <p:cNvSpPr/>
              <p:nvPr/>
            </p:nvSpPr>
            <p:spPr>
              <a:xfrm>
                <a:off x="3797102" y="2738859"/>
                <a:ext cx="69532" cy="303238"/>
              </a:xfrm>
              <a:custGeom>
                <a:avLst/>
                <a:gdLst>
                  <a:gd name="connsiteX0" fmla="*/ 69533 w 69532"/>
                  <a:gd name="connsiteY0" fmla="*/ 290684 h 303238"/>
                  <a:gd name="connsiteX1" fmla="*/ 0 w 69532"/>
                  <a:gd name="connsiteY1" fmla="*/ 303239 h 303238"/>
                  <a:gd name="connsiteX2" fmla="*/ 0 w 69532"/>
                  <a:gd name="connsiteY2" fmla="*/ 0 h 303238"/>
                  <a:gd name="connsiteX3" fmla="*/ 69533 w 69532"/>
                  <a:gd name="connsiteY3" fmla="*/ 10623 h 303238"/>
                  <a:gd name="connsiteX4" fmla="*/ 69533 w 69532"/>
                  <a:gd name="connsiteY4" fmla="*/ 290684 h 303238"/>
                  <a:gd name="connsiteX5" fmla="*/ 69533 w 69532"/>
                  <a:gd name="connsiteY5" fmla="*/ 290684 h 30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32" h="303238">
                    <a:moveTo>
                      <a:pt x="69533" y="290684"/>
                    </a:moveTo>
                    <a:lnTo>
                      <a:pt x="0" y="303239"/>
                    </a:lnTo>
                    <a:lnTo>
                      <a:pt x="0" y="0"/>
                    </a:lnTo>
                    <a:lnTo>
                      <a:pt x="69533" y="10623"/>
                    </a:lnTo>
                    <a:lnTo>
                      <a:pt x="69533" y="290684"/>
                    </a:lnTo>
                    <a:lnTo>
                      <a:pt x="69533" y="290684"/>
                    </a:lnTo>
                    <a:close/>
                  </a:path>
                </a:pathLst>
              </a:custGeom>
              <a:solidFill>
                <a:srgbClr val="A3A3A3"/>
              </a:solidFill>
              <a:ln w="96308"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0A89257-77F8-4616-81B2-47E40BBF4F7D}"/>
                  </a:ext>
                </a:extLst>
              </p:cNvPr>
              <p:cNvSpPr/>
              <p:nvPr/>
            </p:nvSpPr>
            <p:spPr>
              <a:xfrm>
                <a:off x="3936167" y="2756242"/>
                <a:ext cx="69532" cy="262678"/>
              </a:xfrm>
              <a:custGeom>
                <a:avLst/>
                <a:gdLst>
                  <a:gd name="connsiteX0" fmla="*/ 0 w 69532"/>
                  <a:gd name="connsiteY0" fmla="*/ 262678 h 262678"/>
                  <a:gd name="connsiteX1" fmla="*/ 0 w 69532"/>
                  <a:gd name="connsiteY1" fmla="*/ 0 h 262678"/>
                  <a:gd name="connsiteX2" fmla="*/ 69532 w 69532"/>
                  <a:gd name="connsiteY2" fmla="*/ 8692 h 262678"/>
                  <a:gd name="connsiteX3" fmla="*/ 69532 w 69532"/>
                  <a:gd name="connsiteY3" fmla="*/ 250124 h 262678"/>
                  <a:gd name="connsiteX4" fmla="*/ 0 w 69532"/>
                  <a:gd name="connsiteY4" fmla="*/ 262678 h 26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2678">
                    <a:moveTo>
                      <a:pt x="0" y="262678"/>
                    </a:moveTo>
                    <a:lnTo>
                      <a:pt x="0" y="0"/>
                    </a:lnTo>
                    <a:lnTo>
                      <a:pt x="69532" y="8692"/>
                    </a:lnTo>
                    <a:lnTo>
                      <a:pt x="69532" y="250124"/>
                    </a:lnTo>
                    <a:lnTo>
                      <a:pt x="0" y="262678"/>
                    </a:lnTo>
                    <a:close/>
                  </a:path>
                </a:pathLst>
              </a:custGeom>
              <a:solidFill>
                <a:srgbClr val="A3A3A3"/>
              </a:solidFill>
              <a:ln w="96308"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273D628-A103-4CC3-8ADB-3B0545BE8E88}"/>
                  </a:ext>
                </a:extLst>
              </p:cNvPr>
              <p:cNvSpPr/>
              <p:nvPr/>
            </p:nvSpPr>
            <p:spPr>
              <a:xfrm>
                <a:off x="4075232" y="2773625"/>
                <a:ext cx="68566" cy="221151"/>
              </a:xfrm>
              <a:custGeom>
                <a:avLst/>
                <a:gdLst>
                  <a:gd name="connsiteX0" fmla="*/ 68567 w 68566"/>
                  <a:gd name="connsiteY0" fmla="*/ 208597 h 221151"/>
                  <a:gd name="connsiteX1" fmla="*/ 0 w 68566"/>
                  <a:gd name="connsiteY1" fmla="*/ 221152 h 221151"/>
                  <a:gd name="connsiteX2" fmla="*/ 0 w 68566"/>
                  <a:gd name="connsiteY2" fmla="*/ 0 h 221151"/>
                  <a:gd name="connsiteX3" fmla="*/ 68567 w 68566"/>
                  <a:gd name="connsiteY3" fmla="*/ 10623 h 221151"/>
                  <a:gd name="connsiteX4" fmla="*/ 68567 w 68566"/>
                  <a:gd name="connsiteY4" fmla="*/ 208597 h 221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66" h="221151">
                    <a:moveTo>
                      <a:pt x="68567" y="208597"/>
                    </a:moveTo>
                    <a:lnTo>
                      <a:pt x="0" y="221152"/>
                    </a:lnTo>
                    <a:lnTo>
                      <a:pt x="0" y="0"/>
                    </a:lnTo>
                    <a:lnTo>
                      <a:pt x="68567" y="10623"/>
                    </a:lnTo>
                    <a:lnTo>
                      <a:pt x="68567" y="208597"/>
                    </a:lnTo>
                    <a:close/>
                  </a:path>
                </a:pathLst>
              </a:custGeom>
              <a:solidFill>
                <a:srgbClr val="A3A3A3"/>
              </a:solidFill>
              <a:ln w="96308"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4206EB8-783D-4B29-BFC5-FDC7DE57641A}"/>
                  </a:ext>
                </a:extLst>
              </p:cNvPr>
              <p:cNvSpPr/>
              <p:nvPr/>
            </p:nvSpPr>
            <p:spPr>
              <a:xfrm>
                <a:off x="4213331" y="2791008"/>
                <a:ext cx="71464" cy="181557"/>
              </a:xfrm>
              <a:custGeom>
                <a:avLst/>
                <a:gdLst>
                  <a:gd name="connsiteX0" fmla="*/ 71464 w 71464"/>
                  <a:gd name="connsiteY0" fmla="*/ 169003 h 181557"/>
                  <a:gd name="connsiteX1" fmla="*/ 0 w 71464"/>
                  <a:gd name="connsiteY1" fmla="*/ 181557 h 181557"/>
                  <a:gd name="connsiteX2" fmla="*/ 0 w 71464"/>
                  <a:gd name="connsiteY2" fmla="*/ 0 h 181557"/>
                  <a:gd name="connsiteX3" fmla="*/ 66635 w 71464"/>
                  <a:gd name="connsiteY3" fmla="*/ 8692 h 181557"/>
                  <a:gd name="connsiteX4" fmla="*/ 71464 w 71464"/>
                  <a:gd name="connsiteY4" fmla="*/ 169003 h 181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64" h="181557">
                    <a:moveTo>
                      <a:pt x="71464" y="169003"/>
                    </a:moveTo>
                    <a:lnTo>
                      <a:pt x="0" y="181557"/>
                    </a:lnTo>
                    <a:lnTo>
                      <a:pt x="0" y="0"/>
                    </a:lnTo>
                    <a:lnTo>
                      <a:pt x="66635" y="8692"/>
                    </a:lnTo>
                    <a:lnTo>
                      <a:pt x="71464" y="169003"/>
                    </a:lnTo>
                    <a:close/>
                  </a:path>
                </a:pathLst>
              </a:custGeom>
              <a:solidFill>
                <a:srgbClr val="A3A3A3"/>
              </a:solidFill>
              <a:ln w="96308"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F770F3D5-000D-4A93-8ADC-216A772CF489}"/>
                  </a:ext>
                </a:extLst>
              </p:cNvPr>
              <p:cNvSpPr/>
              <p:nvPr/>
            </p:nvSpPr>
            <p:spPr>
              <a:xfrm>
                <a:off x="3380872" y="2618143"/>
                <a:ext cx="208597" cy="540808"/>
              </a:xfrm>
              <a:custGeom>
                <a:avLst/>
                <a:gdLst>
                  <a:gd name="connsiteX0" fmla="*/ 0 w 208597"/>
                  <a:gd name="connsiteY0" fmla="*/ 411401 h 540808"/>
                  <a:gd name="connsiteX1" fmla="*/ 0 w 208597"/>
                  <a:gd name="connsiteY1" fmla="*/ 96573 h 540808"/>
                  <a:gd name="connsiteX2" fmla="*/ 208597 w 208597"/>
                  <a:gd name="connsiteY2" fmla="*/ 0 h 540808"/>
                  <a:gd name="connsiteX3" fmla="*/ 208597 w 208597"/>
                  <a:gd name="connsiteY3" fmla="*/ 540808 h 540808"/>
                </a:gdLst>
                <a:ahLst/>
                <a:cxnLst>
                  <a:cxn ang="0">
                    <a:pos x="connsiteX0" y="connsiteY0"/>
                  </a:cxn>
                  <a:cxn ang="0">
                    <a:pos x="connsiteX1" y="connsiteY1"/>
                  </a:cxn>
                  <a:cxn ang="0">
                    <a:pos x="connsiteX2" y="connsiteY2"/>
                  </a:cxn>
                  <a:cxn ang="0">
                    <a:pos x="connsiteX3" y="connsiteY3"/>
                  </a:cxn>
                </a:cxnLst>
                <a:rect l="l" t="t" r="r" b="b"/>
                <a:pathLst>
                  <a:path w="208597" h="540808">
                    <a:moveTo>
                      <a:pt x="0" y="411401"/>
                    </a:moveTo>
                    <a:lnTo>
                      <a:pt x="0" y="96573"/>
                    </a:lnTo>
                    <a:lnTo>
                      <a:pt x="208597" y="0"/>
                    </a:lnTo>
                    <a:lnTo>
                      <a:pt x="208597" y="540808"/>
                    </a:lnTo>
                    <a:close/>
                  </a:path>
                </a:pathLst>
              </a:custGeom>
              <a:solidFill>
                <a:srgbClr val="999999"/>
              </a:solidFill>
              <a:ln w="96308"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F35FE669-3C25-43CC-97AB-23F12FAE8DC1}"/>
                  </a:ext>
                </a:extLst>
              </p:cNvPr>
              <p:cNvSpPr/>
              <p:nvPr/>
            </p:nvSpPr>
            <p:spPr>
              <a:xfrm>
                <a:off x="3415639" y="2695401"/>
                <a:ext cx="105264" cy="372771"/>
              </a:xfrm>
              <a:custGeom>
                <a:avLst/>
                <a:gdLst>
                  <a:gd name="connsiteX0" fmla="*/ 30903 w 105264"/>
                  <a:gd name="connsiteY0" fmla="*/ 333176 h 372771"/>
                  <a:gd name="connsiteX1" fmla="*/ 0 w 105264"/>
                  <a:gd name="connsiteY1" fmla="*/ 317725 h 372771"/>
                  <a:gd name="connsiteX2" fmla="*/ 0 w 105264"/>
                  <a:gd name="connsiteY2" fmla="*/ 51184 h 372771"/>
                  <a:gd name="connsiteX3" fmla="*/ 30903 w 105264"/>
                  <a:gd name="connsiteY3" fmla="*/ 36698 h 372771"/>
                  <a:gd name="connsiteX4" fmla="*/ 105264 w 105264"/>
                  <a:gd name="connsiteY4" fmla="*/ 0 h 372771"/>
                  <a:gd name="connsiteX5" fmla="*/ 68567 w 105264"/>
                  <a:gd name="connsiteY5" fmla="*/ 18349 h 372771"/>
                  <a:gd name="connsiteX6" fmla="*/ 68567 w 105264"/>
                  <a:gd name="connsiteY6" fmla="*/ 354423 h 372771"/>
                  <a:gd name="connsiteX7" fmla="*/ 104299 w 105264"/>
                  <a:gd name="connsiteY7" fmla="*/ 372771 h 372771"/>
                  <a:gd name="connsiteX8" fmla="*/ 104299 w 105264"/>
                  <a:gd name="connsiteY8" fmla="*/ 0 h 37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64" h="372771">
                    <a:moveTo>
                      <a:pt x="30903" y="333176"/>
                    </a:moveTo>
                    <a:lnTo>
                      <a:pt x="0" y="317725"/>
                    </a:lnTo>
                    <a:lnTo>
                      <a:pt x="0" y="51184"/>
                    </a:lnTo>
                    <a:lnTo>
                      <a:pt x="30903" y="36698"/>
                    </a:lnTo>
                    <a:close/>
                    <a:moveTo>
                      <a:pt x="105264" y="0"/>
                    </a:moveTo>
                    <a:lnTo>
                      <a:pt x="68567" y="18349"/>
                    </a:lnTo>
                    <a:lnTo>
                      <a:pt x="68567" y="354423"/>
                    </a:lnTo>
                    <a:lnTo>
                      <a:pt x="104299" y="372771"/>
                    </a:lnTo>
                    <a:lnTo>
                      <a:pt x="104299" y="0"/>
                    </a:lnTo>
                    <a:close/>
                  </a:path>
                </a:pathLst>
              </a:custGeom>
              <a:solidFill>
                <a:srgbClr val="B3B3B3"/>
              </a:solidFill>
              <a:ln w="96308" cap="flat">
                <a:noFill/>
                <a:prstDash val="solid"/>
                <a:miter/>
              </a:ln>
            </p:spPr>
            <p:txBody>
              <a:bodyPr rtlCol="0" anchor="ctr"/>
              <a:lstStyle/>
              <a:p>
                <a:endParaRPr lang="en-US"/>
              </a:p>
            </p:txBody>
          </p:sp>
        </p:grpSp>
      </p:grpSp>
      <p:sp>
        <p:nvSpPr>
          <p:cNvPr id="96" name="Rectangle 95">
            <a:extLst>
              <a:ext uri="{FF2B5EF4-FFF2-40B4-BE49-F238E27FC236}">
                <a16:creationId xmlns:a16="http://schemas.microsoft.com/office/drawing/2014/main" id="{5A94D28E-5228-408A-A8CF-7AF81A7DBE6F}"/>
              </a:ext>
            </a:extLst>
          </p:cNvPr>
          <p:cNvSpPr/>
          <p:nvPr/>
        </p:nvSpPr>
        <p:spPr bwMode="auto">
          <a:xfrm>
            <a:off x="912192" y="5113310"/>
            <a:ext cx="3006586" cy="130852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Timers</a:t>
            </a:r>
          </a:p>
        </p:txBody>
      </p:sp>
      <p:pic>
        <p:nvPicPr>
          <p:cNvPr id="12" name="Picture 11" descr="A close up of a logo&#10;&#10;Description automatically generated">
            <a:extLst>
              <a:ext uri="{FF2B5EF4-FFF2-40B4-BE49-F238E27FC236}">
                <a16:creationId xmlns:a16="http://schemas.microsoft.com/office/drawing/2014/main" id="{C8FCEC05-84E9-4302-BB46-7F875C48ADA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50180" y="5498032"/>
            <a:ext cx="798248" cy="810849"/>
          </a:xfrm>
          <a:prstGeom prst="rect">
            <a:avLst/>
          </a:prstGeom>
        </p:spPr>
      </p:pic>
      <p:cxnSp>
        <p:nvCxnSpPr>
          <p:cNvPr id="97" name="Straight Arrow Connector 96">
            <a:extLst>
              <a:ext uri="{FF2B5EF4-FFF2-40B4-BE49-F238E27FC236}">
                <a16:creationId xmlns:a16="http://schemas.microsoft.com/office/drawing/2014/main" id="{638F002C-188F-48C7-80FA-C9CB8290FA78}"/>
              </a:ext>
            </a:extLst>
          </p:cNvPr>
          <p:cNvCxnSpPr>
            <a:cxnSpLocks/>
            <a:stCxn id="96" idx="3"/>
          </p:cNvCxnSpPr>
          <p:nvPr/>
        </p:nvCxnSpPr>
        <p:spPr>
          <a:xfrm flipV="1">
            <a:off x="3918778" y="3349316"/>
            <a:ext cx="1471176" cy="2418259"/>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8345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773E-ACBF-4567-81E9-679FD88D3F26}"/>
              </a:ext>
            </a:extLst>
          </p:cNvPr>
          <p:cNvSpPr>
            <a:spLocks noGrp="1"/>
          </p:cNvSpPr>
          <p:nvPr>
            <p:ph type="title"/>
          </p:nvPr>
        </p:nvSpPr>
        <p:spPr>
          <a:xfrm>
            <a:off x="609600" y="274639"/>
            <a:ext cx="11823104" cy="1143000"/>
          </a:xfrm>
        </p:spPr>
        <p:txBody>
          <a:bodyPr/>
          <a:lstStyle/>
          <a:p>
            <a:r>
              <a:rPr lang="en-US" sz="5400" dirty="0"/>
              <a:t>Demoing Base Image Updates</a:t>
            </a:r>
          </a:p>
        </p:txBody>
      </p:sp>
      <p:sp>
        <p:nvSpPr>
          <p:cNvPr id="335" name="Rectangle 334">
            <a:extLst>
              <a:ext uri="{FF2B5EF4-FFF2-40B4-BE49-F238E27FC236}">
                <a16:creationId xmlns:a16="http://schemas.microsoft.com/office/drawing/2014/main" id="{DA38D535-0ADF-4C78-BA22-5153B9C153C4}"/>
              </a:ext>
            </a:extLst>
          </p:cNvPr>
          <p:cNvSpPr/>
          <p:nvPr/>
        </p:nvSpPr>
        <p:spPr>
          <a:xfrm>
            <a:off x="6393136" y="2550970"/>
            <a:ext cx="2153784" cy="3973637"/>
          </a:xfrm>
          <a:prstGeom prst="rect">
            <a:avLst/>
          </a:prstGeom>
          <a:solidFill>
            <a:srgbClr val="5B9BD5"/>
          </a:solidFill>
          <a:ln w="12700" cap="flat" cmpd="sng" algn="ctr">
            <a:solidFill>
              <a:srgbClr val="5B9BD5">
                <a:shade val="50000"/>
              </a:srgbClr>
            </a:solidFill>
            <a:prstDash val="solid"/>
            <a:miter lim="800000"/>
          </a:ln>
          <a:effectLst/>
        </p:spPr>
        <p:txBody>
          <a:bodyPr rtlCol="0" anchor="t"/>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demo42.azurecr.io</a:t>
            </a:r>
          </a:p>
        </p:txBody>
      </p:sp>
      <p:sp>
        <p:nvSpPr>
          <p:cNvPr id="336" name="staging-artifacts">
            <a:extLst>
              <a:ext uri="{FF2B5EF4-FFF2-40B4-BE49-F238E27FC236}">
                <a16:creationId xmlns:a16="http://schemas.microsoft.com/office/drawing/2014/main" id="{15A8AEDB-861A-4F91-A75D-71B8237D3174}"/>
              </a:ext>
            </a:extLst>
          </p:cNvPr>
          <p:cNvSpPr/>
          <p:nvPr/>
        </p:nvSpPr>
        <p:spPr>
          <a:xfrm>
            <a:off x="6600308" y="3135677"/>
            <a:ext cx="1140755" cy="1025387"/>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45720" tIns="0" rtlCol="0" anchor="t"/>
          <a:lstStyle/>
          <a:p>
            <a:pPr marL="0" marR="0" lvl="0" indent="0" defTabSz="914377" eaLnBrk="1" fontAlgn="auto" latinLnBrk="0" hangingPunct="1">
              <a:lnSpc>
                <a:spcPct val="100000"/>
              </a:lnSpc>
              <a:spcBef>
                <a:spcPts val="0"/>
              </a:spcBef>
              <a:spcAft>
                <a:spcPts val="0"/>
              </a:spcAft>
              <a:buClrTx/>
              <a:buSzTx/>
              <a:buFontTx/>
              <a:buNone/>
              <a:tabLst/>
              <a:defRPr/>
            </a:pPr>
            <a:r>
              <a:rPr lang="en-US" sz="1200" kern="0" dirty="0">
                <a:solidFill>
                  <a:prstClr val="white"/>
                </a:solidFill>
                <a:latin typeface="Calibri" panose="020F0502020204030204"/>
              </a:rPr>
              <a:t>Task </a:t>
            </a:r>
            <a:br>
              <a:rPr lang="en-US" sz="1200" kern="0" dirty="0">
                <a:solidFill>
                  <a:prstClr val="white"/>
                </a:solidFill>
                <a:latin typeface="Calibri" panose="020F0502020204030204"/>
              </a:rPr>
            </a:br>
            <a:r>
              <a:rPr lang="en-US" sz="1200" kern="0" dirty="0">
                <a:solidFill>
                  <a:prstClr val="white"/>
                </a:solidFill>
                <a:latin typeface="Calibri" panose="020F0502020204030204"/>
              </a:rPr>
              <a:t>Image Validation</a:t>
            </a:r>
          </a:p>
        </p:txBody>
      </p:sp>
      <p:sp>
        <p:nvSpPr>
          <p:cNvPr id="339" name="base-artifacts">
            <a:extLst>
              <a:ext uri="{FF2B5EF4-FFF2-40B4-BE49-F238E27FC236}">
                <a16:creationId xmlns:a16="http://schemas.microsoft.com/office/drawing/2014/main" id="{8106CCE9-3912-458D-871C-F14FE62EF589}"/>
              </a:ext>
            </a:extLst>
          </p:cNvPr>
          <p:cNvSpPr/>
          <p:nvPr/>
        </p:nvSpPr>
        <p:spPr>
          <a:xfrm>
            <a:off x="6600308" y="4217637"/>
            <a:ext cx="1140755" cy="1025387"/>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45720" tIns="0" rtlCol="0" anchor="t"/>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base-artifacts</a:t>
            </a:r>
          </a:p>
        </p:txBody>
      </p:sp>
      <p:sp>
        <p:nvSpPr>
          <p:cNvPr id="340" name="base-java-repo">
            <a:extLst>
              <a:ext uri="{FF2B5EF4-FFF2-40B4-BE49-F238E27FC236}">
                <a16:creationId xmlns:a16="http://schemas.microsoft.com/office/drawing/2014/main" id="{EF240E03-8AEB-4258-B899-8CC4DE5F2883}"/>
              </a:ext>
            </a:extLst>
          </p:cNvPr>
          <p:cNvSpPr/>
          <p:nvPr/>
        </p:nvSpPr>
        <p:spPr>
          <a:xfrm>
            <a:off x="7526932" y="4607014"/>
            <a:ext cx="1078479" cy="173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java</a:t>
            </a:r>
          </a:p>
        </p:txBody>
      </p:sp>
      <p:sp>
        <p:nvSpPr>
          <p:cNvPr id="341" name="base-dotnet-repo">
            <a:extLst>
              <a:ext uri="{FF2B5EF4-FFF2-40B4-BE49-F238E27FC236}">
                <a16:creationId xmlns:a16="http://schemas.microsoft.com/office/drawing/2014/main" id="{BB235F0F-DEB6-4397-85CF-3495DF592EE9}"/>
              </a:ext>
            </a:extLst>
          </p:cNvPr>
          <p:cNvSpPr/>
          <p:nvPr/>
        </p:nvSpPr>
        <p:spPr>
          <a:xfrm>
            <a:off x="7526932" y="4822098"/>
            <a:ext cx="1078479" cy="173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dotnet</a:t>
            </a:r>
          </a:p>
        </p:txBody>
      </p:sp>
      <p:sp>
        <p:nvSpPr>
          <p:cNvPr id="346" name="base-wordpress-repo">
            <a:extLst>
              <a:ext uri="{FF2B5EF4-FFF2-40B4-BE49-F238E27FC236}">
                <a16:creationId xmlns:a16="http://schemas.microsoft.com/office/drawing/2014/main" id="{CDC3BB19-DFB5-4EA6-958B-A192DBF40879}"/>
              </a:ext>
            </a:extLst>
          </p:cNvPr>
          <p:cNvSpPr/>
          <p:nvPr/>
        </p:nvSpPr>
        <p:spPr>
          <a:xfrm>
            <a:off x="7526932" y="5037182"/>
            <a:ext cx="1078479" cy="173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white"/>
                </a:solidFill>
                <a:effectLst/>
                <a:uLnTx/>
                <a:uFillTx/>
                <a:latin typeface="Calibri" panose="020F0502020204030204"/>
                <a:ea typeface="+mn-ea"/>
                <a:cs typeface="+mn-cs"/>
              </a:rPr>
              <a:t>wordpress</a:t>
            </a: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staging-node-repo">
            <a:extLst>
              <a:ext uri="{FF2B5EF4-FFF2-40B4-BE49-F238E27FC236}">
                <a16:creationId xmlns:a16="http://schemas.microsoft.com/office/drawing/2014/main" id="{931A8DD3-D180-422F-9B5D-D46068EFAD9C}"/>
              </a:ext>
            </a:extLst>
          </p:cNvPr>
          <p:cNvSpPr/>
          <p:nvPr/>
        </p:nvSpPr>
        <p:spPr>
          <a:xfrm>
            <a:off x="7526932" y="3305639"/>
            <a:ext cx="1078479" cy="173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node</a:t>
            </a:r>
          </a:p>
        </p:txBody>
      </p:sp>
      <p:pic>
        <p:nvPicPr>
          <p:cNvPr id="348" name="Node-base">
            <a:extLst>
              <a:ext uri="{FF2B5EF4-FFF2-40B4-BE49-F238E27FC236}">
                <a16:creationId xmlns:a16="http://schemas.microsoft.com/office/drawing/2014/main" id="{8C20B955-00C9-4F73-B832-ADA7F34E229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500" t="49479" r="15159"/>
          <a:stretch/>
        </p:blipFill>
        <p:spPr>
          <a:xfrm>
            <a:off x="7638435" y="4415304"/>
            <a:ext cx="195941" cy="142757"/>
          </a:xfrm>
          <a:prstGeom prst="rect">
            <a:avLst/>
          </a:prstGeom>
        </p:spPr>
      </p:pic>
      <p:sp>
        <p:nvSpPr>
          <p:cNvPr id="349" name="staging-java-repo">
            <a:extLst>
              <a:ext uri="{FF2B5EF4-FFF2-40B4-BE49-F238E27FC236}">
                <a16:creationId xmlns:a16="http://schemas.microsoft.com/office/drawing/2014/main" id="{B1764A5A-809B-4FA2-A704-9873C03A0A2A}"/>
              </a:ext>
            </a:extLst>
          </p:cNvPr>
          <p:cNvSpPr/>
          <p:nvPr/>
        </p:nvSpPr>
        <p:spPr>
          <a:xfrm>
            <a:off x="7526932" y="3525054"/>
            <a:ext cx="1078479" cy="173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java</a:t>
            </a:r>
          </a:p>
        </p:txBody>
      </p:sp>
      <p:sp>
        <p:nvSpPr>
          <p:cNvPr id="350" name="staging-dotnet-repo">
            <a:extLst>
              <a:ext uri="{FF2B5EF4-FFF2-40B4-BE49-F238E27FC236}">
                <a16:creationId xmlns:a16="http://schemas.microsoft.com/office/drawing/2014/main" id="{7E6E4AC1-C202-4494-AEF4-0F365FC3F4FB}"/>
              </a:ext>
            </a:extLst>
          </p:cNvPr>
          <p:cNvSpPr/>
          <p:nvPr/>
        </p:nvSpPr>
        <p:spPr>
          <a:xfrm>
            <a:off x="7526932" y="3740138"/>
            <a:ext cx="1078479" cy="173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dotnet</a:t>
            </a:r>
          </a:p>
        </p:txBody>
      </p:sp>
      <p:sp>
        <p:nvSpPr>
          <p:cNvPr id="351" name="staging-wordpress-repo">
            <a:extLst>
              <a:ext uri="{FF2B5EF4-FFF2-40B4-BE49-F238E27FC236}">
                <a16:creationId xmlns:a16="http://schemas.microsoft.com/office/drawing/2014/main" id="{A030F892-DA33-4915-AB5E-C2E7A5862E49}"/>
              </a:ext>
            </a:extLst>
          </p:cNvPr>
          <p:cNvSpPr/>
          <p:nvPr/>
        </p:nvSpPr>
        <p:spPr>
          <a:xfrm>
            <a:off x="7526932" y="3955222"/>
            <a:ext cx="1078479" cy="173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white"/>
                </a:solidFill>
                <a:effectLst/>
                <a:uLnTx/>
                <a:uFillTx/>
                <a:latin typeface="Calibri" panose="020F0502020204030204"/>
                <a:ea typeface="+mn-ea"/>
                <a:cs typeface="+mn-cs"/>
              </a:rPr>
              <a:t>wordpress</a:t>
            </a: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6" name="Rectangle 355">
            <a:extLst>
              <a:ext uri="{FF2B5EF4-FFF2-40B4-BE49-F238E27FC236}">
                <a16:creationId xmlns:a16="http://schemas.microsoft.com/office/drawing/2014/main" id="{2CB27701-BCBE-423B-8CA8-1B780EB834C0}"/>
              </a:ext>
            </a:extLst>
          </p:cNvPr>
          <p:cNvSpPr/>
          <p:nvPr/>
        </p:nvSpPr>
        <p:spPr>
          <a:xfrm>
            <a:off x="5591943" y="2147923"/>
            <a:ext cx="1066517" cy="246221"/>
          </a:xfrm>
          <a:prstGeom prst="rect">
            <a:avLst/>
          </a:prstGeom>
        </p:spPr>
        <p:txBody>
          <a:bodyPr wrap="square">
            <a:spAutoFit/>
          </a:bodyPr>
          <a:lstStyle/>
          <a:p>
            <a:pPr algn="ctr" defTabSz="895826" fontAlgn="auto">
              <a:spcBef>
                <a:spcPts val="0"/>
              </a:spcBef>
              <a:spcAft>
                <a:spcPts val="0"/>
              </a:spcAft>
              <a:defRPr/>
            </a:pPr>
            <a:r>
              <a:rPr lang="en-US" sz="1000" b="1" kern="0" dirty="0">
                <a:solidFill>
                  <a:sysClr val="windowText" lastClr="000000"/>
                </a:solidFill>
                <a:latin typeface="Calibri" panose="020F0502020204030204"/>
                <a:ea typeface="Segoe UI" panose="020B0502040204020203" pitchFamily="34" charset="0"/>
                <a:cs typeface="Segoe UI" panose="020B0502040204020203" pitchFamily="34" charset="0"/>
              </a:rPr>
              <a:t>Private Registry</a:t>
            </a:r>
          </a:p>
        </p:txBody>
      </p:sp>
      <p:sp>
        <p:nvSpPr>
          <p:cNvPr id="361" name="Rectangle 360">
            <a:extLst>
              <a:ext uri="{FF2B5EF4-FFF2-40B4-BE49-F238E27FC236}">
                <a16:creationId xmlns:a16="http://schemas.microsoft.com/office/drawing/2014/main" id="{5148973C-6BA9-4A90-BCF7-9091E9D7B7F5}"/>
              </a:ext>
            </a:extLst>
          </p:cNvPr>
          <p:cNvSpPr/>
          <p:nvPr/>
        </p:nvSpPr>
        <p:spPr>
          <a:xfrm>
            <a:off x="5591944" y="1690688"/>
            <a:ext cx="4918769" cy="4957763"/>
          </a:xfrm>
          <a:prstGeom prst="rect">
            <a:avLst/>
          </a:prstGeom>
          <a:noFill/>
          <a:ln w="12700" cap="flat" cmpd="sng" algn="ctr">
            <a:solidFill>
              <a:srgbClr val="4472C4">
                <a:shade val="50000"/>
              </a:srgbClr>
            </a:solidFill>
            <a:prstDash val="solid"/>
            <a:miter lim="800000"/>
          </a:ln>
          <a:effectLst/>
        </p:spPr>
        <p:txBody>
          <a:bodyPr rtlCol="0" anchor="t"/>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libri" panose="020F0502020204030204"/>
                <a:ea typeface="+mn-ea"/>
                <a:cs typeface="+mn-cs"/>
              </a:rPr>
              <a:t>Your Environment</a:t>
            </a:r>
          </a:p>
        </p:txBody>
      </p:sp>
      <p:sp>
        <p:nvSpPr>
          <p:cNvPr id="362" name="Cloud 361">
            <a:extLst>
              <a:ext uri="{FF2B5EF4-FFF2-40B4-BE49-F238E27FC236}">
                <a16:creationId xmlns:a16="http://schemas.microsoft.com/office/drawing/2014/main" id="{36E3987D-659A-47F7-8B1F-F84A50FCEFEC}"/>
              </a:ext>
            </a:extLst>
          </p:cNvPr>
          <p:cNvSpPr/>
          <p:nvPr/>
        </p:nvSpPr>
        <p:spPr>
          <a:xfrm>
            <a:off x="4060600" y="3199028"/>
            <a:ext cx="1405705" cy="724256"/>
          </a:xfrm>
          <a:prstGeom prst="clou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rPr>
              <a:t>Public Internet</a:t>
            </a:r>
          </a:p>
        </p:txBody>
      </p:sp>
      <p:pic>
        <p:nvPicPr>
          <p:cNvPr id="364" name="Picture 363">
            <a:extLst>
              <a:ext uri="{FF2B5EF4-FFF2-40B4-BE49-F238E27FC236}">
                <a16:creationId xmlns:a16="http://schemas.microsoft.com/office/drawing/2014/main" id="{80690642-E743-4E64-B042-46C106085BEB}"/>
              </a:ext>
            </a:extLst>
          </p:cNvPr>
          <p:cNvPicPr>
            <a:picLocks noChangeAspect="1"/>
          </p:cNvPicPr>
          <p:nvPr/>
        </p:nvPicPr>
        <p:blipFill>
          <a:blip r:embed="rId4"/>
          <a:stretch>
            <a:fillRect/>
          </a:stretch>
        </p:blipFill>
        <p:spPr>
          <a:xfrm>
            <a:off x="8953856" y="2753271"/>
            <a:ext cx="637675" cy="485768"/>
          </a:xfrm>
          <a:prstGeom prst="rect">
            <a:avLst/>
          </a:prstGeom>
        </p:spPr>
      </p:pic>
      <p:pic>
        <p:nvPicPr>
          <p:cNvPr id="365" name="Picture 364">
            <a:extLst>
              <a:ext uri="{FF2B5EF4-FFF2-40B4-BE49-F238E27FC236}">
                <a16:creationId xmlns:a16="http://schemas.microsoft.com/office/drawing/2014/main" id="{32065604-F744-44E1-96DC-D949BE81B9EA}"/>
              </a:ext>
            </a:extLst>
          </p:cNvPr>
          <p:cNvPicPr>
            <a:picLocks noChangeAspect="1"/>
          </p:cNvPicPr>
          <p:nvPr/>
        </p:nvPicPr>
        <p:blipFill>
          <a:blip r:embed="rId4"/>
          <a:stretch>
            <a:fillRect/>
          </a:stretch>
        </p:blipFill>
        <p:spPr>
          <a:xfrm>
            <a:off x="9633095" y="3186116"/>
            <a:ext cx="637675" cy="485768"/>
          </a:xfrm>
          <a:prstGeom prst="rect">
            <a:avLst/>
          </a:prstGeom>
        </p:spPr>
      </p:pic>
      <p:pic>
        <p:nvPicPr>
          <p:cNvPr id="366" name="Picture 365">
            <a:extLst>
              <a:ext uri="{FF2B5EF4-FFF2-40B4-BE49-F238E27FC236}">
                <a16:creationId xmlns:a16="http://schemas.microsoft.com/office/drawing/2014/main" id="{1F7431A9-001C-43A7-8FC8-BECD60F97B1D}"/>
              </a:ext>
            </a:extLst>
          </p:cNvPr>
          <p:cNvPicPr>
            <a:picLocks noChangeAspect="1"/>
          </p:cNvPicPr>
          <p:nvPr/>
        </p:nvPicPr>
        <p:blipFill>
          <a:blip r:embed="rId4"/>
          <a:stretch>
            <a:fillRect/>
          </a:stretch>
        </p:blipFill>
        <p:spPr>
          <a:xfrm>
            <a:off x="8932600" y="3399179"/>
            <a:ext cx="637675" cy="485768"/>
          </a:xfrm>
          <a:prstGeom prst="rect">
            <a:avLst/>
          </a:prstGeom>
        </p:spPr>
      </p:pic>
      <p:pic>
        <p:nvPicPr>
          <p:cNvPr id="367" name="Picture 366">
            <a:extLst>
              <a:ext uri="{FF2B5EF4-FFF2-40B4-BE49-F238E27FC236}">
                <a16:creationId xmlns:a16="http://schemas.microsoft.com/office/drawing/2014/main" id="{97667E8F-AE31-479C-8C15-487F49D3F763}"/>
              </a:ext>
            </a:extLst>
          </p:cNvPr>
          <p:cNvPicPr>
            <a:picLocks noChangeAspect="1"/>
          </p:cNvPicPr>
          <p:nvPr/>
        </p:nvPicPr>
        <p:blipFill>
          <a:blip r:embed="rId5"/>
          <a:stretch>
            <a:fillRect/>
          </a:stretch>
        </p:blipFill>
        <p:spPr>
          <a:xfrm>
            <a:off x="9591532" y="3923284"/>
            <a:ext cx="485393" cy="485768"/>
          </a:xfrm>
          <a:prstGeom prst="rect">
            <a:avLst/>
          </a:prstGeom>
        </p:spPr>
      </p:pic>
      <p:pic>
        <p:nvPicPr>
          <p:cNvPr id="369" name="marketing-image">
            <a:extLst>
              <a:ext uri="{FF2B5EF4-FFF2-40B4-BE49-F238E27FC236}">
                <a16:creationId xmlns:a16="http://schemas.microsoft.com/office/drawing/2014/main" id="{1B994889-7285-4C58-B2C9-D83CEF40816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500" t="49479" r="15159"/>
          <a:stretch/>
        </p:blipFill>
        <p:spPr>
          <a:xfrm>
            <a:off x="5779347" y="3808796"/>
            <a:ext cx="195941" cy="142757"/>
          </a:xfrm>
          <a:prstGeom prst="rect">
            <a:avLst/>
          </a:prstGeom>
        </p:spPr>
      </p:pic>
      <p:pic>
        <p:nvPicPr>
          <p:cNvPr id="374" name="ACR Tasks">
            <a:extLst>
              <a:ext uri="{FF2B5EF4-FFF2-40B4-BE49-F238E27FC236}">
                <a16:creationId xmlns:a16="http://schemas.microsoft.com/office/drawing/2014/main" id="{B1108E4D-239C-4F65-8E28-734A1CA806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15440" y="3494893"/>
            <a:ext cx="497937" cy="497937"/>
          </a:xfrm>
          <a:prstGeom prst="rect">
            <a:avLst/>
          </a:prstGeom>
        </p:spPr>
      </p:pic>
      <p:sp>
        <p:nvSpPr>
          <p:cNvPr id="376" name="base-node-repo">
            <a:extLst>
              <a:ext uri="{FF2B5EF4-FFF2-40B4-BE49-F238E27FC236}">
                <a16:creationId xmlns:a16="http://schemas.microsoft.com/office/drawing/2014/main" id="{C6D85281-84B3-437F-9569-16D398AC53BC}"/>
              </a:ext>
            </a:extLst>
          </p:cNvPr>
          <p:cNvSpPr/>
          <p:nvPr/>
        </p:nvSpPr>
        <p:spPr>
          <a:xfrm>
            <a:off x="7526932" y="4387599"/>
            <a:ext cx="1078479" cy="173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node</a:t>
            </a:r>
          </a:p>
        </p:txBody>
      </p:sp>
      <p:pic>
        <p:nvPicPr>
          <p:cNvPr id="377" name="Node-staging">
            <a:extLst>
              <a:ext uri="{FF2B5EF4-FFF2-40B4-BE49-F238E27FC236}">
                <a16:creationId xmlns:a16="http://schemas.microsoft.com/office/drawing/2014/main" id="{8A1ABB34-B330-4B1D-9DF1-23B42BC8126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500" t="49479" r="15159"/>
          <a:stretch/>
        </p:blipFill>
        <p:spPr>
          <a:xfrm>
            <a:off x="7668736" y="3751298"/>
            <a:ext cx="195941" cy="142757"/>
          </a:xfrm>
          <a:prstGeom prst="rect">
            <a:avLst/>
          </a:prstGeom>
        </p:spPr>
      </p:pic>
      <p:sp>
        <p:nvSpPr>
          <p:cNvPr id="380" name="ACR Tasks-text">
            <a:extLst>
              <a:ext uri="{FF2B5EF4-FFF2-40B4-BE49-F238E27FC236}">
                <a16:creationId xmlns:a16="http://schemas.microsoft.com/office/drawing/2014/main" id="{29512B3F-E37A-4F12-9E26-6C19D3519104}"/>
              </a:ext>
            </a:extLst>
          </p:cNvPr>
          <p:cNvSpPr/>
          <p:nvPr/>
        </p:nvSpPr>
        <p:spPr>
          <a:xfrm>
            <a:off x="5560793" y="3923284"/>
            <a:ext cx="594021" cy="400110"/>
          </a:xfrm>
          <a:prstGeom prst="rect">
            <a:avLst/>
          </a:prstGeom>
        </p:spPr>
        <p:txBody>
          <a:bodyPr wrap="square">
            <a:spAutoFit/>
          </a:bodyPr>
          <a:lstStyle/>
          <a:p>
            <a:pPr algn="ctr" defTabSz="895826" fontAlgn="auto">
              <a:spcBef>
                <a:spcPts val="0"/>
              </a:spcBef>
              <a:spcAft>
                <a:spcPts val="0"/>
              </a:spcAft>
              <a:defRPr/>
            </a:pPr>
            <a:r>
              <a:rPr lang="en-US" sz="1000" b="1" kern="0" dirty="0">
                <a:solidFill>
                  <a:sysClr val="windowText" lastClr="000000"/>
                </a:solidFill>
                <a:latin typeface="Calibri" panose="020F0502020204030204"/>
                <a:ea typeface="Segoe UI" panose="020B0502040204020203" pitchFamily="34" charset="0"/>
                <a:cs typeface="Segoe UI" panose="020B0502040204020203" pitchFamily="34" charset="0"/>
              </a:rPr>
              <a:t>ACR Tasks</a:t>
            </a:r>
            <a:endParaRPr lang="en-US" sz="800" kern="0" dirty="0">
              <a:solidFill>
                <a:sysClr val="windowText" lastClr="000000"/>
              </a:solidFill>
              <a:latin typeface="Calibri" panose="020F0502020204030204"/>
              <a:ea typeface="Segoe UI" panose="020B0502040204020203" pitchFamily="34" charset="0"/>
              <a:cs typeface="Segoe UI" panose="020B0502040204020203" pitchFamily="34" charset="0"/>
            </a:endParaRPr>
          </a:p>
        </p:txBody>
      </p:sp>
      <p:pic>
        <p:nvPicPr>
          <p:cNvPr id="8" name="unit-test" descr="A close up of a sign&#10;&#10;Description automatically generated">
            <a:extLst>
              <a:ext uri="{FF2B5EF4-FFF2-40B4-BE49-F238E27FC236}">
                <a16:creationId xmlns:a16="http://schemas.microsoft.com/office/drawing/2014/main" id="{F54BA7D8-AEFD-493B-9F3E-2336585CADEE}"/>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4232" y="2912415"/>
            <a:ext cx="326624" cy="326624"/>
          </a:xfrm>
          <a:prstGeom prst="rect">
            <a:avLst/>
          </a:prstGeom>
        </p:spPr>
      </p:pic>
      <p:grpSp>
        <p:nvGrpSpPr>
          <p:cNvPr id="90" name="Group 89">
            <a:extLst>
              <a:ext uri="{FF2B5EF4-FFF2-40B4-BE49-F238E27FC236}">
                <a16:creationId xmlns:a16="http://schemas.microsoft.com/office/drawing/2014/main" id="{450CCA53-5373-48FB-9475-EAE889C3E213}"/>
              </a:ext>
            </a:extLst>
          </p:cNvPr>
          <p:cNvGrpSpPr/>
          <p:nvPr/>
        </p:nvGrpSpPr>
        <p:grpSpPr>
          <a:xfrm>
            <a:off x="5879976" y="1756434"/>
            <a:ext cx="433971" cy="445876"/>
            <a:chOff x="4933802" y="2331706"/>
            <a:chExt cx="2647884" cy="2720525"/>
          </a:xfrm>
        </p:grpSpPr>
        <p:sp>
          <p:nvSpPr>
            <p:cNvPr id="91" name="Freeform: Shape 90">
              <a:extLst>
                <a:ext uri="{FF2B5EF4-FFF2-40B4-BE49-F238E27FC236}">
                  <a16:creationId xmlns:a16="http://schemas.microsoft.com/office/drawing/2014/main" id="{37B3664F-E5A1-497C-8EDA-AEE6C1F81A92}"/>
                </a:ext>
              </a:extLst>
            </p:cNvPr>
            <p:cNvSpPr/>
            <p:nvPr/>
          </p:nvSpPr>
          <p:spPr>
            <a:xfrm>
              <a:off x="4933802" y="2331706"/>
              <a:ext cx="2143996" cy="1520275"/>
            </a:xfrm>
            <a:custGeom>
              <a:avLst/>
              <a:gdLst>
                <a:gd name="connsiteX0" fmla="*/ 1566412 w 1677471"/>
                <a:gd name="connsiteY0" fmla="*/ 562433 h 1189469"/>
                <a:gd name="connsiteX1" fmla="*/ 1352021 w 1677471"/>
                <a:gd name="connsiteY1" fmla="*/ 454271 h 1189469"/>
                <a:gd name="connsiteX2" fmla="*/ 859499 w 1677471"/>
                <a:gd name="connsiteY2" fmla="*/ 379 h 1189469"/>
                <a:gd name="connsiteX3" fmla="*/ 392086 w 1677471"/>
                <a:gd name="connsiteY3" fmla="*/ 318103 h 1189469"/>
                <a:gd name="connsiteX4" fmla="*/ 0 w 1677471"/>
                <a:gd name="connsiteY4" fmla="*/ 750750 h 1189469"/>
                <a:gd name="connsiteX5" fmla="*/ 472242 w 1677471"/>
                <a:gd name="connsiteY5" fmla="*/ 1189191 h 1189469"/>
                <a:gd name="connsiteX6" fmla="*/ 513768 w 1677471"/>
                <a:gd name="connsiteY6" fmla="*/ 1189191 h 1189469"/>
                <a:gd name="connsiteX7" fmla="*/ 1278625 w 1677471"/>
                <a:gd name="connsiteY7" fmla="*/ 1189191 h 1189469"/>
                <a:gd name="connsiteX8" fmla="*/ 1298906 w 1677471"/>
                <a:gd name="connsiteY8" fmla="*/ 1189191 h 1189469"/>
                <a:gd name="connsiteX9" fmla="*/ 1677471 w 1677471"/>
                <a:gd name="connsiteY9" fmla="*/ 821248 h 1189469"/>
                <a:gd name="connsiteX10" fmla="*/ 1567378 w 1677471"/>
                <a:gd name="connsiteY10" fmla="*/ 567261 h 118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7471" h="1189469">
                  <a:moveTo>
                    <a:pt x="1566412" y="562433"/>
                  </a:moveTo>
                  <a:cubicBezTo>
                    <a:pt x="1507542" y="505517"/>
                    <a:pt x="1432785" y="467801"/>
                    <a:pt x="1352021" y="454271"/>
                  </a:cubicBezTo>
                  <a:cubicBezTo>
                    <a:pt x="1341040" y="193069"/>
                    <a:pt x="1120729" y="-9968"/>
                    <a:pt x="859499" y="379"/>
                  </a:cubicBezTo>
                  <a:cubicBezTo>
                    <a:pt x="652126" y="-3402"/>
                    <a:pt x="464869" y="123886"/>
                    <a:pt x="392086" y="318103"/>
                  </a:cubicBezTo>
                  <a:cubicBezTo>
                    <a:pt x="172070" y="344911"/>
                    <a:pt x="5089" y="529165"/>
                    <a:pt x="0" y="750750"/>
                  </a:cubicBezTo>
                  <a:cubicBezTo>
                    <a:pt x="9948" y="1001946"/>
                    <a:pt x="220999" y="1197892"/>
                    <a:pt x="472242" y="1189191"/>
                  </a:cubicBezTo>
                  <a:lnTo>
                    <a:pt x="513768" y="1189191"/>
                  </a:lnTo>
                  <a:lnTo>
                    <a:pt x="1278625" y="1189191"/>
                  </a:lnTo>
                  <a:lnTo>
                    <a:pt x="1298906" y="1189191"/>
                  </a:lnTo>
                  <a:cubicBezTo>
                    <a:pt x="1502288" y="1185347"/>
                    <a:pt x="1667843" y="1024437"/>
                    <a:pt x="1677471" y="821248"/>
                  </a:cubicBezTo>
                  <a:cubicBezTo>
                    <a:pt x="1676718" y="725162"/>
                    <a:pt x="1636988" y="633500"/>
                    <a:pt x="1567378" y="567261"/>
                  </a:cubicBezTo>
                </a:path>
              </a:pathLst>
            </a:custGeom>
            <a:solidFill>
              <a:srgbClr val="0078D4"/>
            </a:solidFill>
            <a:ln w="96308" cap="flat">
              <a:noFill/>
              <a:prstDash val="solid"/>
              <a:miter/>
            </a:ln>
          </p:spPr>
          <p:txBody>
            <a:bodyPr rtlCol="0" anchor="ctr"/>
            <a:lstStyle/>
            <a:p>
              <a:endParaRPr lang="en-US"/>
            </a:p>
          </p:txBody>
        </p:sp>
        <p:grpSp>
          <p:nvGrpSpPr>
            <p:cNvPr id="92" name="Group 91">
              <a:extLst>
                <a:ext uri="{FF2B5EF4-FFF2-40B4-BE49-F238E27FC236}">
                  <a16:creationId xmlns:a16="http://schemas.microsoft.com/office/drawing/2014/main" id="{36B05AB4-FCEA-4845-AA50-B228B012A6DE}"/>
                </a:ext>
              </a:extLst>
            </p:cNvPr>
            <p:cNvGrpSpPr/>
            <p:nvPr/>
          </p:nvGrpSpPr>
          <p:grpSpPr>
            <a:xfrm>
              <a:off x="5500516" y="2863487"/>
              <a:ext cx="2081170" cy="2188744"/>
              <a:chOff x="3380872" y="2137210"/>
              <a:chExt cx="971523" cy="1021741"/>
            </a:xfrm>
          </p:grpSpPr>
          <p:sp>
            <p:nvSpPr>
              <p:cNvPr id="93" name="Freeform: Shape 92">
                <a:extLst>
                  <a:ext uri="{FF2B5EF4-FFF2-40B4-BE49-F238E27FC236}">
                    <a16:creationId xmlns:a16="http://schemas.microsoft.com/office/drawing/2014/main" id="{0DFCD835-B952-42DF-B4D6-5D5263E9A659}"/>
                  </a:ext>
                </a:extLst>
              </p:cNvPr>
              <p:cNvSpPr/>
              <p:nvPr/>
            </p:nvSpPr>
            <p:spPr>
              <a:xfrm>
                <a:off x="3587538" y="2137210"/>
                <a:ext cx="764857" cy="575574"/>
              </a:xfrm>
              <a:custGeom>
                <a:avLst/>
                <a:gdLst>
                  <a:gd name="connsiteX0" fmla="*/ 0 w 764857"/>
                  <a:gd name="connsiteY0" fmla="*/ 0 h 575574"/>
                  <a:gd name="connsiteX1" fmla="*/ 966 w 764857"/>
                  <a:gd name="connsiteY1" fmla="*/ 413332 h 575574"/>
                  <a:gd name="connsiteX2" fmla="*/ 764857 w 764857"/>
                  <a:gd name="connsiteY2" fmla="*/ 575574 h 575574"/>
                  <a:gd name="connsiteX3" fmla="*/ 764857 w 764857"/>
                  <a:gd name="connsiteY3" fmla="*/ 287787 h 575574"/>
                  <a:gd name="connsiteX4" fmla="*/ 0 w 764857"/>
                  <a:gd name="connsiteY4" fmla="*/ 0 h 57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57" h="575574">
                    <a:moveTo>
                      <a:pt x="0" y="0"/>
                    </a:moveTo>
                    <a:lnTo>
                      <a:pt x="966" y="413332"/>
                    </a:lnTo>
                    <a:lnTo>
                      <a:pt x="764857" y="575574"/>
                    </a:lnTo>
                    <a:lnTo>
                      <a:pt x="764857" y="287787"/>
                    </a:lnTo>
                    <a:lnTo>
                      <a:pt x="0" y="0"/>
                    </a:lnTo>
                    <a:close/>
                  </a:path>
                </a:pathLst>
              </a:custGeom>
              <a:solidFill>
                <a:srgbClr val="767676"/>
              </a:solidFill>
              <a:ln w="96308"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43314627-3E4D-4197-816F-322C0E4EE9B6}"/>
                  </a:ext>
                </a:extLst>
              </p:cNvPr>
              <p:cNvSpPr/>
              <p:nvPr/>
            </p:nvSpPr>
            <p:spPr>
              <a:xfrm>
                <a:off x="3380872" y="2137210"/>
                <a:ext cx="207631" cy="509904"/>
              </a:xfrm>
              <a:custGeom>
                <a:avLst/>
                <a:gdLst>
                  <a:gd name="connsiteX0" fmla="*/ 206666 w 207631"/>
                  <a:gd name="connsiteY0" fmla="*/ 0 h 509904"/>
                  <a:gd name="connsiteX1" fmla="*/ 0 w 207631"/>
                  <a:gd name="connsiteY1" fmla="*/ 125545 h 509904"/>
                  <a:gd name="connsiteX2" fmla="*/ 0 w 207631"/>
                  <a:gd name="connsiteY2" fmla="*/ 509905 h 509904"/>
                  <a:gd name="connsiteX3" fmla="*/ 207632 w 207631"/>
                  <a:gd name="connsiteY3" fmla="*/ 413332 h 509904"/>
                </a:gdLst>
                <a:ahLst/>
                <a:cxnLst>
                  <a:cxn ang="0">
                    <a:pos x="connsiteX0" y="connsiteY0"/>
                  </a:cxn>
                  <a:cxn ang="0">
                    <a:pos x="connsiteX1" y="connsiteY1"/>
                  </a:cxn>
                  <a:cxn ang="0">
                    <a:pos x="connsiteX2" y="connsiteY2"/>
                  </a:cxn>
                  <a:cxn ang="0">
                    <a:pos x="connsiteX3" y="connsiteY3"/>
                  </a:cxn>
                </a:cxnLst>
                <a:rect l="l" t="t" r="r" b="b"/>
                <a:pathLst>
                  <a:path w="207631" h="509904">
                    <a:moveTo>
                      <a:pt x="206666" y="0"/>
                    </a:moveTo>
                    <a:lnTo>
                      <a:pt x="0" y="125545"/>
                    </a:lnTo>
                    <a:lnTo>
                      <a:pt x="0" y="509905"/>
                    </a:lnTo>
                    <a:lnTo>
                      <a:pt x="207632" y="413332"/>
                    </a:lnTo>
                  </a:path>
                </a:pathLst>
              </a:custGeom>
              <a:solidFill>
                <a:srgbClr val="999999"/>
              </a:solidFill>
              <a:ln w="96308"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82FC5E8-B960-4CB1-A98B-A117B000B47E}"/>
                  </a:ext>
                </a:extLst>
              </p:cNvPr>
              <p:cNvSpPr/>
              <p:nvPr/>
            </p:nvSpPr>
            <p:spPr>
              <a:xfrm>
                <a:off x="3936167" y="2326493"/>
                <a:ext cx="69532" cy="249158"/>
              </a:xfrm>
              <a:custGeom>
                <a:avLst/>
                <a:gdLst>
                  <a:gd name="connsiteX0" fmla="*/ 0 w 69532"/>
                  <a:gd name="connsiteY0" fmla="*/ 229843 h 249158"/>
                  <a:gd name="connsiteX1" fmla="*/ 69532 w 69532"/>
                  <a:gd name="connsiteY1" fmla="*/ 249158 h 249158"/>
                  <a:gd name="connsiteX2" fmla="*/ 69532 w 69532"/>
                  <a:gd name="connsiteY2" fmla="*/ 24143 h 249158"/>
                  <a:gd name="connsiteX3" fmla="*/ 0 w 69532"/>
                  <a:gd name="connsiteY3" fmla="*/ 0 h 249158"/>
                  <a:gd name="connsiteX4" fmla="*/ 0 w 69532"/>
                  <a:gd name="connsiteY4" fmla="*/ 229843 h 249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49158">
                    <a:moveTo>
                      <a:pt x="0" y="229843"/>
                    </a:moveTo>
                    <a:lnTo>
                      <a:pt x="69532" y="249158"/>
                    </a:lnTo>
                    <a:lnTo>
                      <a:pt x="69532" y="24143"/>
                    </a:lnTo>
                    <a:lnTo>
                      <a:pt x="0" y="0"/>
                    </a:lnTo>
                    <a:lnTo>
                      <a:pt x="0" y="229843"/>
                    </a:lnTo>
                    <a:close/>
                  </a:path>
                </a:pathLst>
              </a:custGeom>
              <a:solidFill>
                <a:srgbClr val="A3A3A3"/>
              </a:solidFill>
              <a:ln w="96308"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D749EFA-D099-475D-9935-85AE1FF05293}"/>
                  </a:ext>
                </a:extLst>
              </p:cNvPr>
              <p:cNvSpPr/>
              <p:nvPr/>
            </p:nvSpPr>
            <p:spPr>
              <a:xfrm>
                <a:off x="3797102" y="2279172"/>
                <a:ext cx="69532" cy="259781"/>
              </a:xfrm>
              <a:custGeom>
                <a:avLst/>
                <a:gdLst>
                  <a:gd name="connsiteX0" fmla="*/ 69533 w 69532"/>
                  <a:gd name="connsiteY0" fmla="*/ 25109 h 259781"/>
                  <a:gd name="connsiteX1" fmla="*/ 0 w 69532"/>
                  <a:gd name="connsiteY1" fmla="*/ 0 h 259781"/>
                  <a:gd name="connsiteX2" fmla="*/ 0 w 69532"/>
                  <a:gd name="connsiteY2" fmla="*/ 240467 h 259781"/>
                  <a:gd name="connsiteX3" fmla="*/ 69533 w 69532"/>
                  <a:gd name="connsiteY3" fmla="*/ 259781 h 259781"/>
                  <a:gd name="connsiteX4" fmla="*/ 69533 w 69532"/>
                  <a:gd name="connsiteY4" fmla="*/ 25109 h 259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59781">
                    <a:moveTo>
                      <a:pt x="69533" y="25109"/>
                    </a:moveTo>
                    <a:lnTo>
                      <a:pt x="0" y="0"/>
                    </a:lnTo>
                    <a:lnTo>
                      <a:pt x="0" y="240467"/>
                    </a:lnTo>
                    <a:lnTo>
                      <a:pt x="69533" y="259781"/>
                    </a:lnTo>
                    <a:lnTo>
                      <a:pt x="69533" y="25109"/>
                    </a:lnTo>
                    <a:close/>
                  </a:path>
                </a:pathLst>
              </a:custGeom>
              <a:solidFill>
                <a:srgbClr val="A3A3A3"/>
              </a:solidFill>
              <a:ln w="96308"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00DF2E6-E94D-48E9-821D-ABFFDB1B03D3}"/>
                  </a:ext>
                </a:extLst>
              </p:cNvPr>
              <p:cNvSpPr/>
              <p:nvPr/>
            </p:nvSpPr>
            <p:spPr>
              <a:xfrm>
                <a:off x="4075232" y="2374779"/>
                <a:ext cx="69532" cy="237569"/>
              </a:xfrm>
              <a:custGeom>
                <a:avLst/>
                <a:gdLst>
                  <a:gd name="connsiteX0" fmla="*/ 0 w 69532"/>
                  <a:gd name="connsiteY0" fmla="*/ 219220 h 237569"/>
                  <a:gd name="connsiteX1" fmla="*/ 67601 w 69532"/>
                  <a:gd name="connsiteY1" fmla="*/ 237569 h 237569"/>
                  <a:gd name="connsiteX2" fmla="*/ 69533 w 69532"/>
                  <a:gd name="connsiteY2" fmla="*/ 23177 h 237569"/>
                  <a:gd name="connsiteX3" fmla="*/ 0 w 69532"/>
                  <a:gd name="connsiteY3" fmla="*/ 0 h 237569"/>
                  <a:gd name="connsiteX4" fmla="*/ 0 w 69532"/>
                  <a:gd name="connsiteY4" fmla="*/ 219220 h 2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37569">
                    <a:moveTo>
                      <a:pt x="0" y="219220"/>
                    </a:moveTo>
                    <a:lnTo>
                      <a:pt x="67601" y="237569"/>
                    </a:lnTo>
                    <a:lnTo>
                      <a:pt x="69533" y="23177"/>
                    </a:lnTo>
                    <a:lnTo>
                      <a:pt x="0" y="0"/>
                    </a:lnTo>
                    <a:lnTo>
                      <a:pt x="0" y="219220"/>
                    </a:lnTo>
                    <a:close/>
                  </a:path>
                </a:pathLst>
              </a:custGeom>
              <a:solidFill>
                <a:srgbClr val="A3A3A3"/>
              </a:solidFill>
              <a:ln w="96308"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8E603ABD-4BA8-44C3-8CDB-F8D00B3CD9F7}"/>
                  </a:ext>
                </a:extLst>
              </p:cNvPr>
              <p:cNvSpPr/>
              <p:nvPr/>
            </p:nvSpPr>
            <p:spPr>
              <a:xfrm>
                <a:off x="3659002" y="2233783"/>
                <a:ext cx="69532" cy="267506"/>
              </a:xfrm>
              <a:custGeom>
                <a:avLst/>
                <a:gdLst>
                  <a:gd name="connsiteX0" fmla="*/ 0 w 69532"/>
                  <a:gd name="connsiteY0" fmla="*/ 250124 h 267506"/>
                  <a:gd name="connsiteX1" fmla="*/ 69532 w 69532"/>
                  <a:gd name="connsiteY1" fmla="*/ 267507 h 267506"/>
                  <a:gd name="connsiteX2" fmla="*/ 69532 w 69532"/>
                  <a:gd name="connsiteY2" fmla="*/ 23178 h 267506"/>
                  <a:gd name="connsiteX3" fmla="*/ 0 w 69532"/>
                  <a:gd name="connsiteY3" fmla="*/ 0 h 267506"/>
                  <a:gd name="connsiteX4" fmla="*/ 0 w 69532"/>
                  <a:gd name="connsiteY4" fmla="*/ 250124 h 26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7506">
                    <a:moveTo>
                      <a:pt x="0" y="250124"/>
                    </a:moveTo>
                    <a:lnTo>
                      <a:pt x="69532" y="267507"/>
                    </a:lnTo>
                    <a:lnTo>
                      <a:pt x="69532" y="23178"/>
                    </a:lnTo>
                    <a:lnTo>
                      <a:pt x="0" y="0"/>
                    </a:lnTo>
                    <a:lnTo>
                      <a:pt x="0" y="250124"/>
                    </a:lnTo>
                    <a:close/>
                  </a:path>
                </a:pathLst>
              </a:custGeom>
              <a:solidFill>
                <a:srgbClr val="A3A3A3"/>
              </a:solidFill>
              <a:ln w="96308"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0FBDA99-A3C9-4406-89E7-B357041CD70D}"/>
                  </a:ext>
                </a:extLst>
              </p:cNvPr>
              <p:cNvSpPr/>
              <p:nvPr/>
            </p:nvSpPr>
            <p:spPr>
              <a:xfrm>
                <a:off x="4213331" y="2421134"/>
                <a:ext cx="69532" cy="228877"/>
              </a:xfrm>
              <a:custGeom>
                <a:avLst/>
                <a:gdLst>
                  <a:gd name="connsiteX0" fmla="*/ 69533 w 69532"/>
                  <a:gd name="connsiteY0" fmla="*/ 24143 h 228877"/>
                  <a:gd name="connsiteX1" fmla="*/ 0 w 69532"/>
                  <a:gd name="connsiteY1" fmla="*/ 0 h 228877"/>
                  <a:gd name="connsiteX2" fmla="*/ 0 w 69532"/>
                  <a:gd name="connsiteY2" fmla="*/ 209563 h 228877"/>
                  <a:gd name="connsiteX3" fmla="*/ 69533 w 69532"/>
                  <a:gd name="connsiteY3" fmla="*/ 228878 h 228877"/>
                  <a:gd name="connsiteX4" fmla="*/ 69533 w 69532"/>
                  <a:gd name="connsiteY4" fmla="*/ 24143 h 228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28877">
                    <a:moveTo>
                      <a:pt x="69533" y="24143"/>
                    </a:moveTo>
                    <a:lnTo>
                      <a:pt x="0" y="0"/>
                    </a:lnTo>
                    <a:lnTo>
                      <a:pt x="0" y="209563"/>
                    </a:lnTo>
                    <a:lnTo>
                      <a:pt x="69533" y="228878"/>
                    </a:lnTo>
                    <a:lnTo>
                      <a:pt x="69533" y="24143"/>
                    </a:lnTo>
                    <a:close/>
                  </a:path>
                </a:pathLst>
              </a:custGeom>
              <a:solidFill>
                <a:srgbClr val="A3A3A3"/>
              </a:solidFill>
              <a:ln w="96308"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4E0CB9FB-18A3-4186-8442-43831A99A009}"/>
                  </a:ext>
                </a:extLst>
              </p:cNvPr>
              <p:cNvSpPr/>
              <p:nvPr/>
            </p:nvSpPr>
            <p:spPr>
              <a:xfrm>
                <a:off x="3416604" y="2232817"/>
                <a:ext cx="103332" cy="331245"/>
              </a:xfrm>
              <a:custGeom>
                <a:avLst/>
                <a:gdLst>
                  <a:gd name="connsiteX0" fmla="*/ 34766 w 103332"/>
                  <a:gd name="connsiteY0" fmla="*/ 310965 h 331245"/>
                  <a:gd name="connsiteX1" fmla="*/ 0 w 103332"/>
                  <a:gd name="connsiteY1" fmla="*/ 331245 h 331245"/>
                  <a:gd name="connsiteX2" fmla="*/ 0 w 103332"/>
                  <a:gd name="connsiteY2" fmla="*/ 57944 h 331245"/>
                  <a:gd name="connsiteX3" fmla="*/ 34766 w 103332"/>
                  <a:gd name="connsiteY3" fmla="*/ 39595 h 331245"/>
                  <a:gd name="connsiteX4" fmla="*/ 103333 w 103332"/>
                  <a:gd name="connsiteY4" fmla="*/ 0 h 331245"/>
                  <a:gd name="connsiteX5" fmla="*/ 67601 w 103332"/>
                  <a:gd name="connsiteY5" fmla="*/ 23177 h 331245"/>
                  <a:gd name="connsiteX6" fmla="*/ 67601 w 103332"/>
                  <a:gd name="connsiteY6" fmla="*/ 288753 h 331245"/>
                  <a:gd name="connsiteX7" fmla="*/ 103333 w 103332"/>
                  <a:gd name="connsiteY7" fmla="*/ 269438 h 3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32" h="331245">
                    <a:moveTo>
                      <a:pt x="34766" y="310965"/>
                    </a:moveTo>
                    <a:lnTo>
                      <a:pt x="0" y="331245"/>
                    </a:lnTo>
                    <a:lnTo>
                      <a:pt x="0" y="57944"/>
                    </a:lnTo>
                    <a:lnTo>
                      <a:pt x="34766" y="39595"/>
                    </a:lnTo>
                    <a:close/>
                    <a:moveTo>
                      <a:pt x="103333" y="0"/>
                    </a:moveTo>
                    <a:lnTo>
                      <a:pt x="67601" y="23177"/>
                    </a:lnTo>
                    <a:lnTo>
                      <a:pt x="67601" y="288753"/>
                    </a:lnTo>
                    <a:lnTo>
                      <a:pt x="103333" y="269438"/>
                    </a:lnTo>
                    <a:close/>
                  </a:path>
                </a:pathLst>
              </a:custGeom>
              <a:solidFill>
                <a:srgbClr val="B3B3B3"/>
              </a:solidFill>
              <a:ln w="96308"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5D43437-6860-49D8-8F1B-542DC05B2BA0}"/>
                  </a:ext>
                </a:extLst>
              </p:cNvPr>
              <p:cNvSpPr/>
              <p:nvPr/>
            </p:nvSpPr>
            <p:spPr>
              <a:xfrm>
                <a:off x="3380872" y="2550542"/>
                <a:ext cx="971523" cy="233706"/>
              </a:xfrm>
              <a:custGeom>
                <a:avLst/>
                <a:gdLst>
                  <a:gd name="connsiteX0" fmla="*/ 971523 w 971523"/>
                  <a:gd name="connsiteY0" fmla="*/ 162242 h 233706"/>
                  <a:gd name="connsiteX1" fmla="*/ 762926 w 971523"/>
                  <a:gd name="connsiteY1" fmla="*/ 233706 h 233706"/>
                  <a:gd name="connsiteX2" fmla="*/ 0 w 971523"/>
                  <a:gd name="connsiteY2" fmla="*/ 96573 h 233706"/>
                  <a:gd name="connsiteX3" fmla="*/ 207632 w 971523"/>
                  <a:gd name="connsiteY3" fmla="*/ 0 h 233706"/>
                  <a:gd name="connsiteX4" fmla="*/ 971523 w 971523"/>
                  <a:gd name="connsiteY4" fmla="*/ 162242 h 23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23" h="233706">
                    <a:moveTo>
                      <a:pt x="971523" y="162242"/>
                    </a:moveTo>
                    <a:lnTo>
                      <a:pt x="762926" y="233706"/>
                    </a:lnTo>
                    <a:lnTo>
                      <a:pt x="0" y="96573"/>
                    </a:lnTo>
                    <a:lnTo>
                      <a:pt x="207632" y="0"/>
                    </a:lnTo>
                    <a:lnTo>
                      <a:pt x="971523" y="162242"/>
                    </a:lnTo>
                    <a:close/>
                  </a:path>
                </a:pathLst>
              </a:custGeom>
              <a:solidFill>
                <a:srgbClr val="333132"/>
              </a:solidFill>
              <a:ln w="96308"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84F1EE5-B0E9-437E-B615-239F80E0656C}"/>
                  </a:ext>
                </a:extLst>
              </p:cNvPr>
              <p:cNvSpPr/>
              <p:nvPr/>
            </p:nvSpPr>
            <p:spPr>
              <a:xfrm>
                <a:off x="3584641" y="2613314"/>
                <a:ext cx="767754" cy="539842"/>
              </a:xfrm>
              <a:custGeom>
                <a:avLst/>
                <a:gdLst>
                  <a:gd name="connsiteX0" fmla="*/ 767754 w 767754"/>
                  <a:gd name="connsiteY0" fmla="*/ 394017 h 539842"/>
                  <a:gd name="connsiteX1" fmla="*/ 0 w 767754"/>
                  <a:gd name="connsiteY1" fmla="*/ 539842 h 539842"/>
                  <a:gd name="connsiteX2" fmla="*/ 3863 w 767754"/>
                  <a:gd name="connsiteY2" fmla="*/ 0 h 539842"/>
                  <a:gd name="connsiteX3" fmla="*/ 767754 w 767754"/>
                  <a:gd name="connsiteY3" fmla="*/ 141962 h 539842"/>
                  <a:gd name="connsiteX4" fmla="*/ 767754 w 767754"/>
                  <a:gd name="connsiteY4" fmla="*/ 394017 h 53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754" h="539842">
                    <a:moveTo>
                      <a:pt x="767754" y="394017"/>
                    </a:moveTo>
                    <a:lnTo>
                      <a:pt x="0" y="539842"/>
                    </a:lnTo>
                    <a:lnTo>
                      <a:pt x="3863" y="0"/>
                    </a:lnTo>
                    <a:lnTo>
                      <a:pt x="767754" y="141962"/>
                    </a:lnTo>
                    <a:lnTo>
                      <a:pt x="767754" y="394017"/>
                    </a:lnTo>
                    <a:close/>
                  </a:path>
                </a:pathLst>
              </a:custGeom>
              <a:solidFill>
                <a:srgbClr val="767676"/>
              </a:solidFill>
              <a:ln w="96308"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7135D9C-EC35-4B49-B84A-A2D131315FF5}"/>
                  </a:ext>
                </a:extLst>
              </p:cNvPr>
              <p:cNvSpPr/>
              <p:nvPr/>
            </p:nvSpPr>
            <p:spPr>
              <a:xfrm>
                <a:off x="3659002" y="2721476"/>
                <a:ext cx="69532" cy="342833"/>
              </a:xfrm>
              <a:custGeom>
                <a:avLst/>
                <a:gdLst>
                  <a:gd name="connsiteX0" fmla="*/ 0 w 69532"/>
                  <a:gd name="connsiteY0" fmla="*/ 342834 h 342833"/>
                  <a:gd name="connsiteX1" fmla="*/ 0 w 69532"/>
                  <a:gd name="connsiteY1" fmla="*/ 0 h 342833"/>
                  <a:gd name="connsiteX2" fmla="*/ 69532 w 69532"/>
                  <a:gd name="connsiteY2" fmla="*/ 8691 h 342833"/>
                  <a:gd name="connsiteX3" fmla="*/ 69532 w 69532"/>
                  <a:gd name="connsiteY3" fmla="*/ 331245 h 342833"/>
                  <a:gd name="connsiteX4" fmla="*/ 0 w 69532"/>
                  <a:gd name="connsiteY4" fmla="*/ 342834 h 3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342833">
                    <a:moveTo>
                      <a:pt x="0" y="342834"/>
                    </a:moveTo>
                    <a:lnTo>
                      <a:pt x="0" y="0"/>
                    </a:lnTo>
                    <a:lnTo>
                      <a:pt x="69532" y="8691"/>
                    </a:lnTo>
                    <a:lnTo>
                      <a:pt x="69532" y="331245"/>
                    </a:lnTo>
                    <a:lnTo>
                      <a:pt x="0" y="342834"/>
                    </a:lnTo>
                    <a:close/>
                  </a:path>
                </a:pathLst>
              </a:custGeom>
              <a:solidFill>
                <a:srgbClr val="A3A3A3"/>
              </a:solidFill>
              <a:ln w="96308"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7C2273B-889F-420B-AE86-C20CB920FE3E}"/>
                  </a:ext>
                </a:extLst>
              </p:cNvPr>
              <p:cNvSpPr/>
              <p:nvPr/>
            </p:nvSpPr>
            <p:spPr>
              <a:xfrm>
                <a:off x="3797102" y="2738859"/>
                <a:ext cx="69532" cy="303238"/>
              </a:xfrm>
              <a:custGeom>
                <a:avLst/>
                <a:gdLst>
                  <a:gd name="connsiteX0" fmla="*/ 69533 w 69532"/>
                  <a:gd name="connsiteY0" fmla="*/ 290684 h 303238"/>
                  <a:gd name="connsiteX1" fmla="*/ 0 w 69532"/>
                  <a:gd name="connsiteY1" fmla="*/ 303239 h 303238"/>
                  <a:gd name="connsiteX2" fmla="*/ 0 w 69532"/>
                  <a:gd name="connsiteY2" fmla="*/ 0 h 303238"/>
                  <a:gd name="connsiteX3" fmla="*/ 69533 w 69532"/>
                  <a:gd name="connsiteY3" fmla="*/ 10623 h 303238"/>
                  <a:gd name="connsiteX4" fmla="*/ 69533 w 69532"/>
                  <a:gd name="connsiteY4" fmla="*/ 290684 h 303238"/>
                  <a:gd name="connsiteX5" fmla="*/ 69533 w 69532"/>
                  <a:gd name="connsiteY5" fmla="*/ 290684 h 30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32" h="303238">
                    <a:moveTo>
                      <a:pt x="69533" y="290684"/>
                    </a:moveTo>
                    <a:lnTo>
                      <a:pt x="0" y="303239"/>
                    </a:lnTo>
                    <a:lnTo>
                      <a:pt x="0" y="0"/>
                    </a:lnTo>
                    <a:lnTo>
                      <a:pt x="69533" y="10623"/>
                    </a:lnTo>
                    <a:lnTo>
                      <a:pt x="69533" y="290684"/>
                    </a:lnTo>
                    <a:lnTo>
                      <a:pt x="69533" y="290684"/>
                    </a:lnTo>
                    <a:close/>
                  </a:path>
                </a:pathLst>
              </a:custGeom>
              <a:solidFill>
                <a:srgbClr val="A3A3A3"/>
              </a:solidFill>
              <a:ln w="96308"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FC9BC35-70F9-4390-B9C8-4174A49CABAC}"/>
                  </a:ext>
                </a:extLst>
              </p:cNvPr>
              <p:cNvSpPr/>
              <p:nvPr/>
            </p:nvSpPr>
            <p:spPr>
              <a:xfrm>
                <a:off x="3936167" y="2756242"/>
                <a:ext cx="69532" cy="262678"/>
              </a:xfrm>
              <a:custGeom>
                <a:avLst/>
                <a:gdLst>
                  <a:gd name="connsiteX0" fmla="*/ 0 w 69532"/>
                  <a:gd name="connsiteY0" fmla="*/ 262678 h 262678"/>
                  <a:gd name="connsiteX1" fmla="*/ 0 w 69532"/>
                  <a:gd name="connsiteY1" fmla="*/ 0 h 262678"/>
                  <a:gd name="connsiteX2" fmla="*/ 69532 w 69532"/>
                  <a:gd name="connsiteY2" fmla="*/ 8692 h 262678"/>
                  <a:gd name="connsiteX3" fmla="*/ 69532 w 69532"/>
                  <a:gd name="connsiteY3" fmla="*/ 250124 h 262678"/>
                  <a:gd name="connsiteX4" fmla="*/ 0 w 69532"/>
                  <a:gd name="connsiteY4" fmla="*/ 262678 h 26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2678">
                    <a:moveTo>
                      <a:pt x="0" y="262678"/>
                    </a:moveTo>
                    <a:lnTo>
                      <a:pt x="0" y="0"/>
                    </a:lnTo>
                    <a:lnTo>
                      <a:pt x="69532" y="8692"/>
                    </a:lnTo>
                    <a:lnTo>
                      <a:pt x="69532" y="250124"/>
                    </a:lnTo>
                    <a:lnTo>
                      <a:pt x="0" y="262678"/>
                    </a:lnTo>
                    <a:close/>
                  </a:path>
                </a:pathLst>
              </a:custGeom>
              <a:solidFill>
                <a:srgbClr val="A3A3A3"/>
              </a:solidFill>
              <a:ln w="96308"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41A9E65-C944-4132-B9C2-2FFE91C1C10F}"/>
                  </a:ext>
                </a:extLst>
              </p:cNvPr>
              <p:cNvSpPr/>
              <p:nvPr/>
            </p:nvSpPr>
            <p:spPr>
              <a:xfrm>
                <a:off x="4075232" y="2773625"/>
                <a:ext cx="68566" cy="221151"/>
              </a:xfrm>
              <a:custGeom>
                <a:avLst/>
                <a:gdLst>
                  <a:gd name="connsiteX0" fmla="*/ 68567 w 68566"/>
                  <a:gd name="connsiteY0" fmla="*/ 208597 h 221151"/>
                  <a:gd name="connsiteX1" fmla="*/ 0 w 68566"/>
                  <a:gd name="connsiteY1" fmla="*/ 221152 h 221151"/>
                  <a:gd name="connsiteX2" fmla="*/ 0 w 68566"/>
                  <a:gd name="connsiteY2" fmla="*/ 0 h 221151"/>
                  <a:gd name="connsiteX3" fmla="*/ 68567 w 68566"/>
                  <a:gd name="connsiteY3" fmla="*/ 10623 h 221151"/>
                  <a:gd name="connsiteX4" fmla="*/ 68567 w 68566"/>
                  <a:gd name="connsiteY4" fmla="*/ 208597 h 221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66" h="221151">
                    <a:moveTo>
                      <a:pt x="68567" y="208597"/>
                    </a:moveTo>
                    <a:lnTo>
                      <a:pt x="0" y="221152"/>
                    </a:lnTo>
                    <a:lnTo>
                      <a:pt x="0" y="0"/>
                    </a:lnTo>
                    <a:lnTo>
                      <a:pt x="68567" y="10623"/>
                    </a:lnTo>
                    <a:lnTo>
                      <a:pt x="68567" y="208597"/>
                    </a:lnTo>
                    <a:close/>
                  </a:path>
                </a:pathLst>
              </a:custGeom>
              <a:solidFill>
                <a:srgbClr val="A3A3A3"/>
              </a:solidFill>
              <a:ln w="96308"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65D3575B-65B5-4F78-8906-272D7255AE66}"/>
                  </a:ext>
                </a:extLst>
              </p:cNvPr>
              <p:cNvSpPr/>
              <p:nvPr/>
            </p:nvSpPr>
            <p:spPr>
              <a:xfrm>
                <a:off x="4213331" y="2791008"/>
                <a:ext cx="71464" cy="181557"/>
              </a:xfrm>
              <a:custGeom>
                <a:avLst/>
                <a:gdLst>
                  <a:gd name="connsiteX0" fmla="*/ 71464 w 71464"/>
                  <a:gd name="connsiteY0" fmla="*/ 169003 h 181557"/>
                  <a:gd name="connsiteX1" fmla="*/ 0 w 71464"/>
                  <a:gd name="connsiteY1" fmla="*/ 181557 h 181557"/>
                  <a:gd name="connsiteX2" fmla="*/ 0 w 71464"/>
                  <a:gd name="connsiteY2" fmla="*/ 0 h 181557"/>
                  <a:gd name="connsiteX3" fmla="*/ 66635 w 71464"/>
                  <a:gd name="connsiteY3" fmla="*/ 8692 h 181557"/>
                  <a:gd name="connsiteX4" fmla="*/ 71464 w 71464"/>
                  <a:gd name="connsiteY4" fmla="*/ 169003 h 181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64" h="181557">
                    <a:moveTo>
                      <a:pt x="71464" y="169003"/>
                    </a:moveTo>
                    <a:lnTo>
                      <a:pt x="0" y="181557"/>
                    </a:lnTo>
                    <a:lnTo>
                      <a:pt x="0" y="0"/>
                    </a:lnTo>
                    <a:lnTo>
                      <a:pt x="66635" y="8692"/>
                    </a:lnTo>
                    <a:lnTo>
                      <a:pt x="71464" y="169003"/>
                    </a:lnTo>
                    <a:close/>
                  </a:path>
                </a:pathLst>
              </a:custGeom>
              <a:solidFill>
                <a:srgbClr val="A3A3A3"/>
              </a:solidFill>
              <a:ln w="96308"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4E72641-E65A-4A53-830D-EAFFED850587}"/>
                  </a:ext>
                </a:extLst>
              </p:cNvPr>
              <p:cNvSpPr/>
              <p:nvPr/>
            </p:nvSpPr>
            <p:spPr>
              <a:xfrm>
                <a:off x="3380872" y="2618143"/>
                <a:ext cx="208597" cy="540808"/>
              </a:xfrm>
              <a:custGeom>
                <a:avLst/>
                <a:gdLst>
                  <a:gd name="connsiteX0" fmla="*/ 0 w 208597"/>
                  <a:gd name="connsiteY0" fmla="*/ 411401 h 540808"/>
                  <a:gd name="connsiteX1" fmla="*/ 0 w 208597"/>
                  <a:gd name="connsiteY1" fmla="*/ 96573 h 540808"/>
                  <a:gd name="connsiteX2" fmla="*/ 208597 w 208597"/>
                  <a:gd name="connsiteY2" fmla="*/ 0 h 540808"/>
                  <a:gd name="connsiteX3" fmla="*/ 208597 w 208597"/>
                  <a:gd name="connsiteY3" fmla="*/ 540808 h 540808"/>
                </a:gdLst>
                <a:ahLst/>
                <a:cxnLst>
                  <a:cxn ang="0">
                    <a:pos x="connsiteX0" y="connsiteY0"/>
                  </a:cxn>
                  <a:cxn ang="0">
                    <a:pos x="connsiteX1" y="connsiteY1"/>
                  </a:cxn>
                  <a:cxn ang="0">
                    <a:pos x="connsiteX2" y="connsiteY2"/>
                  </a:cxn>
                  <a:cxn ang="0">
                    <a:pos x="connsiteX3" y="connsiteY3"/>
                  </a:cxn>
                </a:cxnLst>
                <a:rect l="l" t="t" r="r" b="b"/>
                <a:pathLst>
                  <a:path w="208597" h="540808">
                    <a:moveTo>
                      <a:pt x="0" y="411401"/>
                    </a:moveTo>
                    <a:lnTo>
                      <a:pt x="0" y="96573"/>
                    </a:lnTo>
                    <a:lnTo>
                      <a:pt x="208597" y="0"/>
                    </a:lnTo>
                    <a:lnTo>
                      <a:pt x="208597" y="540808"/>
                    </a:lnTo>
                    <a:close/>
                  </a:path>
                </a:pathLst>
              </a:custGeom>
              <a:solidFill>
                <a:srgbClr val="999999"/>
              </a:solidFill>
              <a:ln w="96308"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32E69E3-6308-480F-85ED-D34CFA4E57FB}"/>
                  </a:ext>
                </a:extLst>
              </p:cNvPr>
              <p:cNvSpPr/>
              <p:nvPr/>
            </p:nvSpPr>
            <p:spPr>
              <a:xfrm>
                <a:off x="3415639" y="2695401"/>
                <a:ext cx="105264" cy="372771"/>
              </a:xfrm>
              <a:custGeom>
                <a:avLst/>
                <a:gdLst>
                  <a:gd name="connsiteX0" fmla="*/ 30903 w 105264"/>
                  <a:gd name="connsiteY0" fmla="*/ 333176 h 372771"/>
                  <a:gd name="connsiteX1" fmla="*/ 0 w 105264"/>
                  <a:gd name="connsiteY1" fmla="*/ 317725 h 372771"/>
                  <a:gd name="connsiteX2" fmla="*/ 0 w 105264"/>
                  <a:gd name="connsiteY2" fmla="*/ 51184 h 372771"/>
                  <a:gd name="connsiteX3" fmla="*/ 30903 w 105264"/>
                  <a:gd name="connsiteY3" fmla="*/ 36698 h 372771"/>
                  <a:gd name="connsiteX4" fmla="*/ 105264 w 105264"/>
                  <a:gd name="connsiteY4" fmla="*/ 0 h 372771"/>
                  <a:gd name="connsiteX5" fmla="*/ 68567 w 105264"/>
                  <a:gd name="connsiteY5" fmla="*/ 18349 h 372771"/>
                  <a:gd name="connsiteX6" fmla="*/ 68567 w 105264"/>
                  <a:gd name="connsiteY6" fmla="*/ 354423 h 372771"/>
                  <a:gd name="connsiteX7" fmla="*/ 104299 w 105264"/>
                  <a:gd name="connsiteY7" fmla="*/ 372771 h 372771"/>
                  <a:gd name="connsiteX8" fmla="*/ 104299 w 105264"/>
                  <a:gd name="connsiteY8" fmla="*/ 0 h 37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64" h="372771">
                    <a:moveTo>
                      <a:pt x="30903" y="333176"/>
                    </a:moveTo>
                    <a:lnTo>
                      <a:pt x="0" y="317725"/>
                    </a:lnTo>
                    <a:lnTo>
                      <a:pt x="0" y="51184"/>
                    </a:lnTo>
                    <a:lnTo>
                      <a:pt x="30903" y="36698"/>
                    </a:lnTo>
                    <a:close/>
                    <a:moveTo>
                      <a:pt x="105264" y="0"/>
                    </a:moveTo>
                    <a:lnTo>
                      <a:pt x="68567" y="18349"/>
                    </a:lnTo>
                    <a:lnTo>
                      <a:pt x="68567" y="354423"/>
                    </a:lnTo>
                    <a:lnTo>
                      <a:pt x="104299" y="372771"/>
                    </a:lnTo>
                    <a:lnTo>
                      <a:pt x="104299" y="0"/>
                    </a:lnTo>
                    <a:close/>
                  </a:path>
                </a:pathLst>
              </a:custGeom>
              <a:solidFill>
                <a:srgbClr val="B3B3B3"/>
              </a:solidFill>
              <a:ln w="96308" cap="flat">
                <a:noFill/>
                <a:prstDash val="solid"/>
                <a:miter/>
              </a:ln>
            </p:spPr>
            <p:txBody>
              <a:bodyPr rtlCol="0" anchor="ctr"/>
              <a:lstStyle/>
              <a:p>
                <a:endParaRPr lang="en-US"/>
              </a:p>
            </p:txBody>
          </p:sp>
        </p:grpSp>
      </p:grpSp>
      <p:grpSp>
        <p:nvGrpSpPr>
          <p:cNvPr id="10" name="buffer-registry">
            <a:extLst>
              <a:ext uri="{FF2B5EF4-FFF2-40B4-BE49-F238E27FC236}">
                <a16:creationId xmlns:a16="http://schemas.microsoft.com/office/drawing/2014/main" id="{9C769E9A-3E8D-4274-AA2B-CEC37D5218C1}"/>
              </a:ext>
            </a:extLst>
          </p:cNvPr>
          <p:cNvGrpSpPr/>
          <p:nvPr/>
        </p:nvGrpSpPr>
        <p:grpSpPr>
          <a:xfrm>
            <a:off x="2848122" y="1533496"/>
            <a:ext cx="1537601" cy="695620"/>
            <a:chOff x="2848122" y="1533496"/>
            <a:chExt cx="1537601" cy="695620"/>
          </a:xfrm>
        </p:grpSpPr>
        <p:grpSp>
          <p:nvGrpSpPr>
            <p:cNvPr id="110" name="Group 109">
              <a:extLst>
                <a:ext uri="{FF2B5EF4-FFF2-40B4-BE49-F238E27FC236}">
                  <a16:creationId xmlns:a16="http://schemas.microsoft.com/office/drawing/2014/main" id="{6DEA2119-DB76-4BC3-9C80-4FDDA873B67A}"/>
                </a:ext>
              </a:extLst>
            </p:cNvPr>
            <p:cNvGrpSpPr/>
            <p:nvPr/>
          </p:nvGrpSpPr>
          <p:grpSpPr>
            <a:xfrm>
              <a:off x="3353494" y="1533496"/>
              <a:ext cx="433971" cy="445876"/>
              <a:chOff x="4933802" y="2331706"/>
              <a:chExt cx="2647884" cy="2720525"/>
            </a:xfrm>
          </p:grpSpPr>
          <p:sp>
            <p:nvSpPr>
              <p:cNvPr id="111" name="Freeform: Shape 110">
                <a:extLst>
                  <a:ext uri="{FF2B5EF4-FFF2-40B4-BE49-F238E27FC236}">
                    <a16:creationId xmlns:a16="http://schemas.microsoft.com/office/drawing/2014/main" id="{2456C965-9BA0-475D-8835-D5C06806077C}"/>
                  </a:ext>
                </a:extLst>
              </p:cNvPr>
              <p:cNvSpPr/>
              <p:nvPr/>
            </p:nvSpPr>
            <p:spPr>
              <a:xfrm>
                <a:off x="4933802" y="2331706"/>
                <a:ext cx="2143996" cy="1520275"/>
              </a:xfrm>
              <a:custGeom>
                <a:avLst/>
                <a:gdLst>
                  <a:gd name="connsiteX0" fmla="*/ 1566412 w 1677471"/>
                  <a:gd name="connsiteY0" fmla="*/ 562433 h 1189469"/>
                  <a:gd name="connsiteX1" fmla="*/ 1352021 w 1677471"/>
                  <a:gd name="connsiteY1" fmla="*/ 454271 h 1189469"/>
                  <a:gd name="connsiteX2" fmla="*/ 859499 w 1677471"/>
                  <a:gd name="connsiteY2" fmla="*/ 379 h 1189469"/>
                  <a:gd name="connsiteX3" fmla="*/ 392086 w 1677471"/>
                  <a:gd name="connsiteY3" fmla="*/ 318103 h 1189469"/>
                  <a:gd name="connsiteX4" fmla="*/ 0 w 1677471"/>
                  <a:gd name="connsiteY4" fmla="*/ 750750 h 1189469"/>
                  <a:gd name="connsiteX5" fmla="*/ 472242 w 1677471"/>
                  <a:gd name="connsiteY5" fmla="*/ 1189191 h 1189469"/>
                  <a:gd name="connsiteX6" fmla="*/ 513768 w 1677471"/>
                  <a:gd name="connsiteY6" fmla="*/ 1189191 h 1189469"/>
                  <a:gd name="connsiteX7" fmla="*/ 1278625 w 1677471"/>
                  <a:gd name="connsiteY7" fmla="*/ 1189191 h 1189469"/>
                  <a:gd name="connsiteX8" fmla="*/ 1298906 w 1677471"/>
                  <a:gd name="connsiteY8" fmla="*/ 1189191 h 1189469"/>
                  <a:gd name="connsiteX9" fmla="*/ 1677471 w 1677471"/>
                  <a:gd name="connsiteY9" fmla="*/ 821248 h 1189469"/>
                  <a:gd name="connsiteX10" fmla="*/ 1567378 w 1677471"/>
                  <a:gd name="connsiteY10" fmla="*/ 567261 h 118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7471" h="1189469">
                    <a:moveTo>
                      <a:pt x="1566412" y="562433"/>
                    </a:moveTo>
                    <a:cubicBezTo>
                      <a:pt x="1507542" y="505517"/>
                      <a:pt x="1432785" y="467801"/>
                      <a:pt x="1352021" y="454271"/>
                    </a:cubicBezTo>
                    <a:cubicBezTo>
                      <a:pt x="1341040" y="193069"/>
                      <a:pt x="1120729" y="-9968"/>
                      <a:pt x="859499" y="379"/>
                    </a:cubicBezTo>
                    <a:cubicBezTo>
                      <a:pt x="652126" y="-3402"/>
                      <a:pt x="464869" y="123886"/>
                      <a:pt x="392086" y="318103"/>
                    </a:cubicBezTo>
                    <a:cubicBezTo>
                      <a:pt x="172070" y="344911"/>
                      <a:pt x="5089" y="529165"/>
                      <a:pt x="0" y="750750"/>
                    </a:cubicBezTo>
                    <a:cubicBezTo>
                      <a:pt x="9948" y="1001946"/>
                      <a:pt x="220999" y="1197892"/>
                      <a:pt x="472242" y="1189191"/>
                    </a:cubicBezTo>
                    <a:lnTo>
                      <a:pt x="513768" y="1189191"/>
                    </a:lnTo>
                    <a:lnTo>
                      <a:pt x="1278625" y="1189191"/>
                    </a:lnTo>
                    <a:lnTo>
                      <a:pt x="1298906" y="1189191"/>
                    </a:lnTo>
                    <a:cubicBezTo>
                      <a:pt x="1502288" y="1185347"/>
                      <a:pt x="1667843" y="1024437"/>
                      <a:pt x="1677471" y="821248"/>
                    </a:cubicBezTo>
                    <a:cubicBezTo>
                      <a:pt x="1676718" y="725162"/>
                      <a:pt x="1636988" y="633500"/>
                      <a:pt x="1567378" y="567261"/>
                    </a:cubicBezTo>
                  </a:path>
                </a:pathLst>
              </a:custGeom>
              <a:solidFill>
                <a:srgbClr val="0078D4"/>
              </a:solidFill>
              <a:ln w="96308" cap="flat">
                <a:noFill/>
                <a:prstDash val="solid"/>
                <a:miter/>
              </a:ln>
            </p:spPr>
            <p:txBody>
              <a:bodyPr rtlCol="0" anchor="ctr"/>
              <a:lstStyle/>
              <a:p>
                <a:endParaRPr lang="en-US"/>
              </a:p>
            </p:txBody>
          </p:sp>
          <p:grpSp>
            <p:nvGrpSpPr>
              <p:cNvPr id="112" name="Group 111">
                <a:extLst>
                  <a:ext uri="{FF2B5EF4-FFF2-40B4-BE49-F238E27FC236}">
                    <a16:creationId xmlns:a16="http://schemas.microsoft.com/office/drawing/2014/main" id="{B7785A5C-1DA4-43ED-9BDA-625290429129}"/>
                  </a:ext>
                </a:extLst>
              </p:cNvPr>
              <p:cNvGrpSpPr/>
              <p:nvPr/>
            </p:nvGrpSpPr>
            <p:grpSpPr>
              <a:xfrm>
                <a:off x="5500516" y="2863487"/>
                <a:ext cx="2081170" cy="2188744"/>
                <a:chOff x="3380872" y="2137210"/>
                <a:chExt cx="971523" cy="1021741"/>
              </a:xfrm>
            </p:grpSpPr>
            <p:sp>
              <p:nvSpPr>
                <p:cNvPr id="113" name="Freeform: Shape 112">
                  <a:extLst>
                    <a:ext uri="{FF2B5EF4-FFF2-40B4-BE49-F238E27FC236}">
                      <a16:creationId xmlns:a16="http://schemas.microsoft.com/office/drawing/2014/main" id="{00A5BD21-5542-479C-A73F-4B13347EFCD1}"/>
                    </a:ext>
                  </a:extLst>
                </p:cNvPr>
                <p:cNvSpPr/>
                <p:nvPr/>
              </p:nvSpPr>
              <p:spPr>
                <a:xfrm>
                  <a:off x="3587538" y="2137210"/>
                  <a:ext cx="764857" cy="575574"/>
                </a:xfrm>
                <a:custGeom>
                  <a:avLst/>
                  <a:gdLst>
                    <a:gd name="connsiteX0" fmla="*/ 0 w 764857"/>
                    <a:gd name="connsiteY0" fmla="*/ 0 h 575574"/>
                    <a:gd name="connsiteX1" fmla="*/ 966 w 764857"/>
                    <a:gd name="connsiteY1" fmla="*/ 413332 h 575574"/>
                    <a:gd name="connsiteX2" fmla="*/ 764857 w 764857"/>
                    <a:gd name="connsiteY2" fmla="*/ 575574 h 575574"/>
                    <a:gd name="connsiteX3" fmla="*/ 764857 w 764857"/>
                    <a:gd name="connsiteY3" fmla="*/ 287787 h 575574"/>
                    <a:gd name="connsiteX4" fmla="*/ 0 w 764857"/>
                    <a:gd name="connsiteY4" fmla="*/ 0 h 57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57" h="575574">
                      <a:moveTo>
                        <a:pt x="0" y="0"/>
                      </a:moveTo>
                      <a:lnTo>
                        <a:pt x="966" y="413332"/>
                      </a:lnTo>
                      <a:lnTo>
                        <a:pt x="764857" y="575574"/>
                      </a:lnTo>
                      <a:lnTo>
                        <a:pt x="764857" y="287787"/>
                      </a:lnTo>
                      <a:lnTo>
                        <a:pt x="0" y="0"/>
                      </a:lnTo>
                      <a:close/>
                    </a:path>
                  </a:pathLst>
                </a:custGeom>
                <a:solidFill>
                  <a:srgbClr val="767676"/>
                </a:solidFill>
                <a:ln w="96308"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55605414-7BBB-4FD6-B9B4-1DEC50219BCD}"/>
                    </a:ext>
                  </a:extLst>
                </p:cNvPr>
                <p:cNvSpPr/>
                <p:nvPr/>
              </p:nvSpPr>
              <p:spPr>
                <a:xfrm>
                  <a:off x="3380872" y="2137210"/>
                  <a:ext cx="207631" cy="509904"/>
                </a:xfrm>
                <a:custGeom>
                  <a:avLst/>
                  <a:gdLst>
                    <a:gd name="connsiteX0" fmla="*/ 206666 w 207631"/>
                    <a:gd name="connsiteY0" fmla="*/ 0 h 509904"/>
                    <a:gd name="connsiteX1" fmla="*/ 0 w 207631"/>
                    <a:gd name="connsiteY1" fmla="*/ 125545 h 509904"/>
                    <a:gd name="connsiteX2" fmla="*/ 0 w 207631"/>
                    <a:gd name="connsiteY2" fmla="*/ 509905 h 509904"/>
                    <a:gd name="connsiteX3" fmla="*/ 207632 w 207631"/>
                    <a:gd name="connsiteY3" fmla="*/ 413332 h 509904"/>
                  </a:gdLst>
                  <a:ahLst/>
                  <a:cxnLst>
                    <a:cxn ang="0">
                      <a:pos x="connsiteX0" y="connsiteY0"/>
                    </a:cxn>
                    <a:cxn ang="0">
                      <a:pos x="connsiteX1" y="connsiteY1"/>
                    </a:cxn>
                    <a:cxn ang="0">
                      <a:pos x="connsiteX2" y="connsiteY2"/>
                    </a:cxn>
                    <a:cxn ang="0">
                      <a:pos x="connsiteX3" y="connsiteY3"/>
                    </a:cxn>
                  </a:cxnLst>
                  <a:rect l="l" t="t" r="r" b="b"/>
                  <a:pathLst>
                    <a:path w="207631" h="509904">
                      <a:moveTo>
                        <a:pt x="206666" y="0"/>
                      </a:moveTo>
                      <a:lnTo>
                        <a:pt x="0" y="125545"/>
                      </a:lnTo>
                      <a:lnTo>
                        <a:pt x="0" y="509905"/>
                      </a:lnTo>
                      <a:lnTo>
                        <a:pt x="207632" y="413332"/>
                      </a:lnTo>
                    </a:path>
                  </a:pathLst>
                </a:custGeom>
                <a:solidFill>
                  <a:srgbClr val="999999"/>
                </a:solidFill>
                <a:ln w="96308"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C28CC97-5B7E-40C3-8AE8-779C6C6EC086}"/>
                    </a:ext>
                  </a:extLst>
                </p:cNvPr>
                <p:cNvSpPr/>
                <p:nvPr/>
              </p:nvSpPr>
              <p:spPr>
                <a:xfrm>
                  <a:off x="3936167" y="2326493"/>
                  <a:ext cx="69532" cy="249158"/>
                </a:xfrm>
                <a:custGeom>
                  <a:avLst/>
                  <a:gdLst>
                    <a:gd name="connsiteX0" fmla="*/ 0 w 69532"/>
                    <a:gd name="connsiteY0" fmla="*/ 229843 h 249158"/>
                    <a:gd name="connsiteX1" fmla="*/ 69532 w 69532"/>
                    <a:gd name="connsiteY1" fmla="*/ 249158 h 249158"/>
                    <a:gd name="connsiteX2" fmla="*/ 69532 w 69532"/>
                    <a:gd name="connsiteY2" fmla="*/ 24143 h 249158"/>
                    <a:gd name="connsiteX3" fmla="*/ 0 w 69532"/>
                    <a:gd name="connsiteY3" fmla="*/ 0 h 249158"/>
                    <a:gd name="connsiteX4" fmla="*/ 0 w 69532"/>
                    <a:gd name="connsiteY4" fmla="*/ 229843 h 249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49158">
                      <a:moveTo>
                        <a:pt x="0" y="229843"/>
                      </a:moveTo>
                      <a:lnTo>
                        <a:pt x="69532" y="249158"/>
                      </a:lnTo>
                      <a:lnTo>
                        <a:pt x="69532" y="24143"/>
                      </a:lnTo>
                      <a:lnTo>
                        <a:pt x="0" y="0"/>
                      </a:lnTo>
                      <a:lnTo>
                        <a:pt x="0" y="229843"/>
                      </a:lnTo>
                      <a:close/>
                    </a:path>
                  </a:pathLst>
                </a:custGeom>
                <a:solidFill>
                  <a:srgbClr val="A3A3A3"/>
                </a:solidFill>
                <a:ln w="96308"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BBC4FE3-6C1C-4B0C-88C6-B85139777F95}"/>
                    </a:ext>
                  </a:extLst>
                </p:cNvPr>
                <p:cNvSpPr/>
                <p:nvPr/>
              </p:nvSpPr>
              <p:spPr>
                <a:xfrm>
                  <a:off x="3797102" y="2279172"/>
                  <a:ext cx="69532" cy="259781"/>
                </a:xfrm>
                <a:custGeom>
                  <a:avLst/>
                  <a:gdLst>
                    <a:gd name="connsiteX0" fmla="*/ 69533 w 69532"/>
                    <a:gd name="connsiteY0" fmla="*/ 25109 h 259781"/>
                    <a:gd name="connsiteX1" fmla="*/ 0 w 69532"/>
                    <a:gd name="connsiteY1" fmla="*/ 0 h 259781"/>
                    <a:gd name="connsiteX2" fmla="*/ 0 w 69532"/>
                    <a:gd name="connsiteY2" fmla="*/ 240467 h 259781"/>
                    <a:gd name="connsiteX3" fmla="*/ 69533 w 69532"/>
                    <a:gd name="connsiteY3" fmla="*/ 259781 h 259781"/>
                    <a:gd name="connsiteX4" fmla="*/ 69533 w 69532"/>
                    <a:gd name="connsiteY4" fmla="*/ 25109 h 259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59781">
                      <a:moveTo>
                        <a:pt x="69533" y="25109"/>
                      </a:moveTo>
                      <a:lnTo>
                        <a:pt x="0" y="0"/>
                      </a:lnTo>
                      <a:lnTo>
                        <a:pt x="0" y="240467"/>
                      </a:lnTo>
                      <a:lnTo>
                        <a:pt x="69533" y="259781"/>
                      </a:lnTo>
                      <a:lnTo>
                        <a:pt x="69533" y="25109"/>
                      </a:lnTo>
                      <a:close/>
                    </a:path>
                  </a:pathLst>
                </a:custGeom>
                <a:solidFill>
                  <a:srgbClr val="A3A3A3"/>
                </a:solidFill>
                <a:ln w="96308"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3A0E1B9F-91A2-46CE-B782-6D8DC93547F3}"/>
                    </a:ext>
                  </a:extLst>
                </p:cNvPr>
                <p:cNvSpPr/>
                <p:nvPr/>
              </p:nvSpPr>
              <p:spPr>
                <a:xfrm>
                  <a:off x="4075232" y="2374779"/>
                  <a:ext cx="69532" cy="237569"/>
                </a:xfrm>
                <a:custGeom>
                  <a:avLst/>
                  <a:gdLst>
                    <a:gd name="connsiteX0" fmla="*/ 0 w 69532"/>
                    <a:gd name="connsiteY0" fmla="*/ 219220 h 237569"/>
                    <a:gd name="connsiteX1" fmla="*/ 67601 w 69532"/>
                    <a:gd name="connsiteY1" fmla="*/ 237569 h 237569"/>
                    <a:gd name="connsiteX2" fmla="*/ 69533 w 69532"/>
                    <a:gd name="connsiteY2" fmla="*/ 23177 h 237569"/>
                    <a:gd name="connsiteX3" fmla="*/ 0 w 69532"/>
                    <a:gd name="connsiteY3" fmla="*/ 0 h 237569"/>
                    <a:gd name="connsiteX4" fmla="*/ 0 w 69532"/>
                    <a:gd name="connsiteY4" fmla="*/ 219220 h 2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37569">
                      <a:moveTo>
                        <a:pt x="0" y="219220"/>
                      </a:moveTo>
                      <a:lnTo>
                        <a:pt x="67601" y="237569"/>
                      </a:lnTo>
                      <a:lnTo>
                        <a:pt x="69533" y="23177"/>
                      </a:lnTo>
                      <a:lnTo>
                        <a:pt x="0" y="0"/>
                      </a:lnTo>
                      <a:lnTo>
                        <a:pt x="0" y="219220"/>
                      </a:lnTo>
                      <a:close/>
                    </a:path>
                  </a:pathLst>
                </a:custGeom>
                <a:solidFill>
                  <a:srgbClr val="A3A3A3"/>
                </a:solidFill>
                <a:ln w="96308"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5B1E3E43-54B0-46F1-B5B7-130BD00C67C5}"/>
                    </a:ext>
                  </a:extLst>
                </p:cNvPr>
                <p:cNvSpPr/>
                <p:nvPr/>
              </p:nvSpPr>
              <p:spPr>
                <a:xfrm>
                  <a:off x="3659002" y="2233783"/>
                  <a:ext cx="69532" cy="267506"/>
                </a:xfrm>
                <a:custGeom>
                  <a:avLst/>
                  <a:gdLst>
                    <a:gd name="connsiteX0" fmla="*/ 0 w 69532"/>
                    <a:gd name="connsiteY0" fmla="*/ 250124 h 267506"/>
                    <a:gd name="connsiteX1" fmla="*/ 69532 w 69532"/>
                    <a:gd name="connsiteY1" fmla="*/ 267507 h 267506"/>
                    <a:gd name="connsiteX2" fmla="*/ 69532 w 69532"/>
                    <a:gd name="connsiteY2" fmla="*/ 23178 h 267506"/>
                    <a:gd name="connsiteX3" fmla="*/ 0 w 69532"/>
                    <a:gd name="connsiteY3" fmla="*/ 0 h 267506"/>
                    <a:gd name="connsiteX4" fmla="*/ 0 w 69532"/>
                    <a:gd name="connsiteY4" fmla="*/ 250124 h 26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7506">
                      <a:moveTo>
                        <a:pt x="0" y="250124"/>
                      </a:moveTo>
                      <a:lnTo>
                        <a:pt x="69532" y="267507"/>
                      </a:lnTo>
                      <a:lnTo>
                        <a:pt x="69532" y="23178"/>
                      </a:lnTo>
                      <a:lnTo>
                        <a:pt x="0" y="0"/>
                      </a:lnTo>
                      <a:lnTo>
                        <a:pt x="0" y="250124"/>
                      </a:lnTo>
                      <a:close/>
                    </a:path>
                  </a:pathLst>
                </a:custGeom>
                <a:solidFill>
                  <a:srgbClr val="A3A3A3"/>
                </a:solidFill>
                <a:ln w="96308"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2C89A48-54D7-4F8E-9A3F-7F88262E22E9}"/>
                    </a:ext>
                  </a:extLst>
                </p:cNvPr>
                <p:cNvSpPr/>
                <p:nvPr/>
              </p:nvSpPr>
              <p:spPr>
                <a:xfrm>
                  <a:off x="4213331" y="2421134"/>
                  <a:ext cx="69532" cy="228877"/>
                </a:xfrm>
                <a:custGeom>
                  <a:avLst/>
                  <a:gdLst>
                    <a:gd name="connsiteX0" fmla="*/ 69533 w 69532"/>
                    <a:gd name="connsiteY0" fmla="*/ 24143 h 228877"/>
                    <a:gd name="connsiteX1" fmla="*/ 0 w 69532"/>
                    <a:gd name="connsiteY1" fmla="*/ 0 h 228877"/>
                    <a:gd name="connsiteX2" fmla="*/ 0 w 69532"/>
                    <a:gd name="connsiteY2" fmla="*/ 209563 h 228877"/>
                    <a:gd name="connsiteX3" fmla="*/ 69533 w 69532"/>
                    <a:gd name="connsiteY3" fmla="*/ 228878 h 228877"/>
                    <a:gd name="connsiteX4" fmla="*/ 69533 w 69532"/>
                    <a:gd name="connsiteY4" fmla="*/ 24143 h 228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28877">
                      <a:moveTo>
                        <a:pt x="69533" y="24143"/>
                      </a:moveTo>
                      <a:lnTo>
                        <a:pt x="0" y="0"/>
                      </a:lnTo>
                      <a:lnTo>
                        <a:pt x="0" y="209563"/>
                      </a:lnTo>
                      <a:lnTo>
                        <a:pt x="69533" y="228878"/>
                      </a:lnTo>
                      <a:lnTo>
                        <a:pt x="69533" y="24143"/>
                      </a:lnTo>
                      <a:close/>
                    </a:path>
                  </a:pathLst>
                </a:custGeom>
                <a:solidFill>
                  <a:srgbClr val="A3A3A3"/>
                </a:solidFill>
                <a:ln w="96308"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ED35670-9B88-4D2A-89EE-F52B13237724}"/>
                    </a:ext>
                  </a:extLst>
                </p:cNvPr>
                <p:cNvSpPr/>
                <p:nvPr/>
              </p:nvSpPr>
              <p:spPr>
                <a:xfrm>
                  <a:off x="3416604" y="2232817"/>
                  <a:ext cx="103332" cy="331245"/>
                </a:xfrm>
                <a:custGeom>
                  <a:avLst/>
                  <a:gdLst>
                    <a:gd name="connsiteX0" fmla="*/ 34766 w 103332"/>
                    <a:gd name="connsiteY0" fmla="*/ 310965 h 331245"/>
                    <a:gd name="connsiteX1" fmla="*/ 0 w 103332"/>
                    <a:gd name="connsiteY1" fmla="*/ 331245 h 331245"/>
                    <a:gd name="connsiteX2" fmla="*/ 0 w 103332"/>
                    <a:gd name="connsiteY2" fmla="*/ 57944 h 331245"/>
                    <a:gd name="connsiteX3" fmla="*/ 34766 w 103332"/>
                    <a:gd name="connsiteY3" fmla="*/ 39595 h 331245"/>
                    <a:gd name="connsiteX4" fmla="*/ 103333 w 103332"/>
                    <a:gd name="connsiteY4" fmla="*/ 0 h 331245"/>
                    <a:gd name="connsiteX5" fmla="*/ 67601 w 103332"/>
                    <a:gd name="connsiteY5" fmla="*/ 23177 h 331245"/>
                    <a:gd name="connsiteX6" fmla="*/ 67601 w 103332"/>
                    <a:gd name="connsiteY6" fmla="*/ 288753 h 331245"/>
                    <a:gd name="connsiteX7" fmla="*/ 103333 w 103332"/>
                    <a:gd name="connsiteY7" fmla="*/ 269438 h 3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32" h="331245">
                      <a:moveTo>
                        <a:pt x="34766" y="310965"/>
                      </a:moveTo>
                      <a:lnTo>
                        <a:pt x="0" y="331245"/>
                      </a:lnTo>
                      <a:lnTo>
                        <a:pt x="0" y="57944"/>
                      </a:lnTo>
                      <a:lnTo>
                        <a:pt x="34766" y="39595"/>
                      </a:lnTo>
                      <a:close/>
                      <a:moveTo>
                        <a:pt x="103333" y="0"/>
                      </a:moveTo>
                      <a:lnTo>
                        <a:pt x="67601" y="23177"/>
                      </a:lnTo>
                      <a:lnTo>
                        <a:pt x="67601" y="288753"/>
                      </a:lnTo>
                      <a:lnTo>
                        <a:pt x="103333" y="269438"/>
                      </a:lnTo>
                      <a:close/>
                    </a:path>
                  </a:pathLst>
                </a:custGeom>
                <a:solidFill>
                  <a:srgbClr val="B3B3B3"/>
                </a:solidFill>
                <a:ln w="96308"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AD158F6A-01A8-4A87-93DF-3A3D3326DFFD}"/>
                    </a:ext>
                  </a:extLst>
                </p:cNvPr>
                <p:cNvSpPr/>
                <p:nvPr/>
              </p:nvSpPr>
              <p:spPr>
                <a:xfrm>
                  <a:off x="3380872" y="2550542"/>
                  <a:ext cx="971523" cy="233706"/>
                </a:xfrm>
                <a:custGeom>
                  <a:avLst/>
                  <a:gdLst>
                    <a:gd name="connsiteX0" fmla="*/ 971523 w 971523"/>
                    <a:gd name="connsiteY0" fmla="*/ 162242 h 233706"/>
                    <a:gd name="connsiteX1" fmla="*/ 762926 w 971523"/>
                    <a:gd name="connsiteY1" fmla="*/ 233706 h 233706"/>
                    <a:gd name="connsiteX2" fmla="*/ 0 w 971523"/>
                    <a:gd name="connsiteY2" fmla="*/ 96573 h 233706"/>
                    <a:gd name="connsiteX3" fmla="*/ 207632 w 971523"/>
                    <a:gd name="connsiteY3" fmla="*/ 0 h 233706"/>
                    <a:gd name="connsiteX4" fmla="*/ 971523 w 971523"/>
                    <a:gd name="connsiteY4" fmla="*/ 162242 h 23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23" h="233706">
                      <a:moveTo>
                        <a:pt x="971523" y="162242"/>
                      </a:moveTo>
                      <a:lnTo>
                        <a:pt x="762926" y="233706"/>
                      </a:lnTo>
                      <a:lnTo>
                        <a:pt x="0" y="96573"/>
                      </a:lnTo>
                      <a:lnTo>
                        <a:pt x="207632" y="0"/>
                      </a:lnTo>
                      <a:lnTo>
                        <a:pt x="971523" y="162242"/>
                      </a:lnTo>
                      <a:close/>
                    </a:path>
                  </a:pathLst>
                </a:custGeom>
                <a:solidFill>
                  <a:srgbClr val="333132"/>
                </a:solidFill>
                <a:ln w="96308"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4C2B8799-BA14-4DC5-8279-B553A5210337}"/>
                    </a:ext>
                  </a:extLst>
                </p:cNvPr>
                <p:cNvSpPr/>
                <p:nvPr/>
              </p:nvSpPr>
              <p:spPr>
                <a:xfrm>
                  <a:off x="3584641" y="2613314"/>
                  <a:ext cx="767754" cy="539842"/>
                </a:xfrm>
                <a:custGeom>
                  <a:avLst/>
                  <a:gdLst>
                    <a:gd name="connsiteX0" fmla="*/ 767754 w 767754"/>
                    <a:gd name="connsiteY0" fmla="*/ 394017 h 539842"/>
                    <a:gd name="connsiteX1" fmla="*/ 0 w 767754"/>
                    <a:gd name="connsiteY1" fmla="*/ 539842 h 539842"/>
                    <a:gd name="connsiteX2" fmla="*/ 3863 w 767754"/>
                    <a:gd name="connsiteY2" fmla="*/ 0 h 539842"/>
                    <a:gd name="connsiteX3" fmla="*/ 767754 w 767754"/>
                    <a:gd name="connsiteY3" fmla="*/ 141962 h 539842"/>
                    <a:gd name="connsiteX4" fmla="*/ 767754 w 767754"/>
                    <a:gd name="connsiteY4" fmla="*/ 394017 h 53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754" h="539842">
                      <a:moveTo>
                        <a:pt x="767754" y="394017"/>
                      </a:moveTo>
                      <a:lnTo>
                        <a:pt x="0" y="539842"/>
                      </a:lnTo>
                      <a:lnTo>
                        <a:pt x="3863" y="0"/>
                      </a:lnTo>
                      <a:lnTo>
                        <a:pt x="767754" y="141962"/>
                      </a:lnTo>
                      <a:lnTo>
                        <a:pt x="767754" y="394017"/>
                      </a:lnTo>
                      <a:close/>
                    </a:path>
                  </a:pathLst>
                </a:custGeom>
                <a:solidFill>
                  <a:srgbClr val="767676"/>
                </a:solidFill>
                <a:ln w="96308"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2FFAB0D-FC4B-4C27-BE43-E4C8FD0AD139}"/>
                    </a:ext>
                  </a:extLst>
                </p:cNvPr>
                <p:cNvSpPr/>
                <p:nvPr/>
              </p:nvSpPr>
              <p:spPr>
                <a:xfrm>
                  <a:off x="3659002" y="2721476"/>
                  <a:ext cx="69532" cy="342833"/>
                </a:xfrm>
                <a:custGeom>
                  <a:avLst/>
                  <a:gdLst>
                    <a:gd name="connsiteX0" fmla="*/ 0 w 69532"/>
                    <a:gd name="connsiteY0" fmla="*/ 342834 h 342833"/>
                    <a:gd name="connsiteX1" fmla="*/ 0 w 69532"/>
                    <a:gd name="connsiteY1" fmla="*/ 0 h 342833"/>
                    <a:gd name="connsiteX2" fmla="*/ 69532 w 69532"/>
                    <a:gd name="connsiteY2" fmla="*/ 8691 h 342833"/>
                    <a:gd name="connsiteX3" fmla="*/ 69532 w 69532"/>
                    <a:gd name="connsiteY3" fmla="*/ 331245 h 342833"/>
                    <a:gd name="connsiteX4" fmla="*/ 0 w 69532"/>
                    <a:gd name="connsiteY4" fmla="*/ 342834 h 3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342833">
                      <a:moveTo>
                        <a:pt x="0" y="342834"/>
                      </a:moveTo>
                      <a:lnTo>
                        <a:pt x="0" y="0"/>
                      </a:lnTo>
                      <a:lnTo>
                        <a:pt x="69532" y="8691"/>
                      </a:lnTo>
                      <a:lnTo>
                        <a:pt x="69532" y="331245"/>
                      </a:lnTo>
                      <a:lnTo>
                        <a:pt x="0" y="342834"/>
                      </a:lnTo>
                      <a:close/>
                    </a:path>
                  </a:pathLst>
                </a:custGeom>
                <a:solidFill>
                  <a:srgbClr val="A3A3A3"/>
                </a:solidFill>
                <a:ln w="96308"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617AB6D-79ED-4BF2-8A45-5B967313D954}"/>
                    </a:ext>
                  </a:extLst>
                </p:cNvPr>
                <p:cNvSpPr/>
                <p:nvPr/>
              </p:nvSpPr>
              <p:spPr>
                <a:xfrm>
                  <a:off x="3797102" y="2738859"/>
                  <a:ext cx="69532" cy="303238"/>
                </a:xfrm>
                <a:custGeom>
                  <a:avLst/>
                  <a:gdLst>
                    <a:gd name="connsiteX0" fmla="*/ 69533 w 69532"/>
                    <a:gd name="connsiteY0" fmla="*/ 290684 h 303238"/>
                    <a:gd name="connsiteX1" fmla="*/ 0 w 69532"/>
                    <a:gd name="connsiteY1" fmla="*/ 303239 h 303238"/>
                    <a:gd name="connsiteX2" fmla="*/ 0 w 69532"/>
                    <a:gd name="connsiteY2" fmla="*/ 0 h 303238"/>
                    <a:gd name="connsiteX3" fmla="*/ 69533 w 69532"/>
                    <a:gd name="connsiteY3" fmla="*/ 10623 h 303238"/>
                    <a:gd name="connsiteX4" fmla="*/ 69533 w 69532"/>
                    <a:gd name="connsiteY4" fmla="*/ 290684 h 303238"/>
                    <a:gd name="connsiteX5" fmla="*/ 69533 w 69532"/>
                    <a:gd name="connsiteY5" fmla="*/ 290684 h 30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32" h="303238">
                      <a:moveTo>
                        <a:pt x="69533" y="290684"/>
                      </a:moveTo>
                      <a:lnTo>
                        <a:pt x="0" y="303239"/>
                      </a:lnTo>
                      <a:lnTo>
                        <a:pt x="0" y="0"/>
                      </a:lnTo>
                      <a:lnTo>
                        <a:pt x="69533" y="10623"/>
                      </a:lnTo>
                      <a:lnTo>
                        <a:pt x="69533" y="290684"/>
                      </a:lnTo>
                      <a:lnTo>
                        <a:pt x="69533" y="290684"/>
                      </a:lnTo>
                      <a:close/>
                    </a:path>
                  </a:pathLst>
                </a:custGeom>
                <a:solidFill>
                  <a:srgbClr val="A3A3A3"/>
                </a:solidFill>
                <a:ln w="96308"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B127273-F4B4-4662-99F2-2727548B94A7}"/>
                    </a:ext>
                  </a:extLst>
                </p:cNvPr>
                <p:cNvSpPr/>
                <p:nvPr/>
              </p:nvSpPr>
              <p:spPr>
                <a:xfrm>
                  <a:off x="3936167" y="2756242"/>
                  <a:ext cx="69532" cy="262678"/>
                </a:xfrm>
                <a:custGeom>
                  <a:avLst/>
                  <a:gdLst>
                    <a:gd name="connsiteX0" fmla="*/ 0 w 69532"/>
                    <a:gd name="connsiteY0" fmla="*/ 262678 h 262678"/>
                    <a:gd name="connsiteX1" fmla="*/ 0 w 69532"/>
                    <a:gd name="connsiteY1" fmla="*/ 0 h 262678"/>
                    <a:gd name="connsiteX2" fmla="*/ 69532 w 69532"/>
                    <a:gd name="connsiteY2" fmla="*/ 8692 h 262678"/>
                    <a:gd name="connsiteX3" fmla="*/ 69532 w 69532"/>
                    <a:gd name="connsiteY3" fmla="*/ 250124 h 262678"/>
                    <a:gd name="connsiteX4" fmla="*/ 0 w 69532"/>
                    <a:gd name="connsiteY4" fmla="*/ 262678 h 26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2678">
                      <a:moveTo>
                        <a:pt x="0" y="262678"/>
                      </a:moveTo>
                      <a:lnTo>
                        <a:pt x="0" y="0"/>
                      </a:lnTo>
                      <a:lnTo>
                        <a:pt x="69532" y="8692"/>
                      </a:lnTo>
                      <a:lnTo>
                        <a:pt x="69532" y="250124"/>
                      </a:lnTo>
                      <a:lnTo>
                        <a:pt x="0" y="262678"/>
                      </a:lnTo>
                      <a:close/>
                    </a:path>
                  </a:pathLst>
                </a:custGeom>
                <a:solidFill>
                  <a:srgbClr val="A3A3A3"/>
                </a:solidFill>
                <a:ln w="96308"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83774003-0725-45ED-9CC3-5032F72494D4}"/>
                    </a:ext>
                  </a:extLst>
                </p:cNvPr>
                <p:cNvSpPr/>
                <p:nvPr/>
              </p:nvSpPr>
              <p:spPr>
                <a:xfrm>
                  <a:off x="4075232" y="2773625"/>
                  <a:ext cx="68566" cy="221151"/>
                </a:xfrm>
                <a:custGeom>
                  <a:avLst/>
                  <a:gdLst>
                    <a:gd name="connsiteX0" fmla="*/ 68567 w 68566"/>
                    <a:gd name="connsiteY0" fmla="*/ 208597 h 221151"/>
                    <a:gd name="connsiteX1" fmla="*/ 0 w 68566"/>
                    <a:gd name="connsiteY1" fmla="*/ 221152 h 221151"/>
                    <a:gd name="connsiteX2" fmla="*/ 0 w 68566"/>
                    <a:gd name="connsiteY2" fmla="*/ 0 h 221151"/>
                    <a:gd name="connsiteX3" fmla="*/ 68567 w 68566"/>
                    <a:gd name="connsiteY3" fmla="*/ 10623 h 221151"/>
                    <a:gd name="connsiteX4" fmla="*/ 68567 w 68566"/>
                    <a:gd name="connsiteY4" fmla="*/ 208597 h 221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66" h="221151">
                      <a:moveTo>
                        <a:pt x="68567" y="208597"/>
                      </a:moveTo>
                      <a:lnTo>
                        <a:pt x="0" y="221152"/>
                      </a:lnTo>
                      <a:lnTo>
                        <a:pt x="0" y="0"/>
                      </a:lnTo>
                      <a:lnTo>
                        <a:pt x="68567" y="10623"/>
                      </a:lnTo>
                      <a:lnTo>
                        <a:pt x="68567" y="208597"/>
                      </a:lnTo>
                      <a:close/>
                    </a:path>
                  </a:pathLst>
                </a:custGeom>
                <a:solidFill>
                  <a:srgbClr val="A3A3A3"/>
                </a:solidFill>
                <a:ln w="96308"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7983F1D2-8074-4EBF-A06C-DB1993F406E2}"/>
                    </a:ext>
                  </a:extLst>
                </p:cNvPr>
                <p:cNvSpPr/>
                <p:nvPr/>
              </p:nvSpPr>
              <p:spPr>
                <a:xfrm>
                  <a:off x="4213331" y="2791008"/>
                  <a:ext cx="71464" cy="181557"/>
                </a:xfrm>
                <a:custGeom>
                  <a:avLst/>
                  <a:gdLst>
                    <a:gd name="connsiteX0" fmla="*/ 71464 w 71464"/>
                    <a:gd name="connsiteY0" fmla="*/ 169003 h 181557"/>
                    <a:gd name="connsiteX1" fmla="*/ 0 w 71464"/>
                    <a:gd name="connsiteY1" fmla="*/ 181557 h 181557"/>
                    <a:gd name="connsiteX2" fmla="*/ 0 w 71464"/>
                    <a:gd name="connsiteY2" fmla="*/ 0 h 181557"/>
                    <a:gd name="connsiteX3" fmla="*/ 66635 w 71464"/>
                    <a:gd name="connsiteY3" fmla="*/ 8692 h 181557"/>
                    <a:gd name="connsiteX4" fmla="*/ 71464 w 71464"/>
                    <a:gd name="connsiteY4" fmla="*/ 169003 h 181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64" h="181557">
                      <a:moveTo>
                        <a:pt x="71464" y="169003"/>
                      </a:moveTo>
                      <a:lnTo>
                        <a:pt x="0" y="181557"/>
                      </a:lnTo>
                      <a:lnTo>
                        <a:pt x="0" y="0"/>
                      </a:lnTo>
                      <a:lnTo>
                        <a:pt x="66635" y="8692"/>
                      </a:lnTo>
                      <a:lnTo>
                        <a:pt x="71464" y="169003"/>
                      </a:lnTo>
                      <a:close/>
                    </a:path>
                  </a:pathLst>
                </a:custGeom>
                <a:solidFill>
                  <a:srgbClr val="A3A3A3"/>
                </a:solidFill>
                <a:ln w="96308"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CC822BD-4BF5-48B3-9E4C-2BF69FB5A383}"/>
                    </a:ext>
                  </a:extLst>
                </p:cNvPr>
                <p:cNvSpPr/>
                <p:nvPr/>
              </p:nvSpPr>
              <p:spPr>
                <a:xfrm>
                  <a:off x="3380872" y="2618143"/>
                  <a:ext cx="208597" cy="540808"/>
                </a:xfrm>
                <a:custGeom>
                  <a:avLst/>
                  <a:gdLst>
                    <a:gd name="connsiteX0" fmla="*/ 0 w 208597"/>
                    <a:gd name="connsiteY0" fmla="*/ 411401 h 540808"/>
                    <a:gd name="connsiteX1" fmla="*/ 0 w 208597"/>
                    <a:gd name="connsiteY1" fmla="*/ 96573 h 540808"/>
                    <a:gd name="connsiteX2" fmla="*/ 208597 w 208597"/>
                    <a:gd name="connsiteY2" fmla="*/ 0 h 540808"/>
                    <a:gd name="connsiteX3" fmla="*/ 208597 w 208597"/>
                    <a:gd name="connsiteY3" fmla="*/ 540808 h 540808"/>
                  </a:gdLst>
                  <a:ahLst/>
                  <a:cxnLst>
                    <a:cxn ang="0">
                      <a:pos x="connsiteX0" y="connsiteY0"/>
                    </a:cxn>
                    <a:cxn ang="0">
                      <a:pos x="connsiteX1" y="connsiteY1"/>
                    </a:cxn>
                    <a:cxn ang="0">
                      <a:pos x="connsiteX2" y="connsiteY2"/>
                    </a:cxn>
                    <a:cxn ang="0">
                      <a:pos x="connsiteX3" y="connsiteY3"/>
                    </a:cxn>
                  </a:cxnLst>
                  <a:rect l="l" t="t" r="r" b="b"/>
                  <a:pathLst>
                    <a:path w="208597" h="540808">
                      <a:moveTo>
                        <a:pt x="0" y="411401"/>
                      </a:moveTo>
                      <a:lnTo>
                        <a:pt x="0" y="96573"/>
                      </a:lnTo>
                      <a:lnTo>
                        <a:pt x="208597" y="0"/>
                      </a:lnTo>
                      <a:lnTo>
                        <a:pt x="208597" y="540808"/>
                      </a:lnTo>
                      <a:close/>
                    </a:path>
                  </a:pathLst>
                </a:custGeom>
                <a:solidFill>
                  <a:srgbClr val="999999"/>
                </a:solidFill>
                <a:ln w="96308"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C4EE280E-703C-4E69-9064-E85446DEF3C5}"/>
                    </a:ext>
                  </a:extLst>
                </p:cNvPr>
                <p:cNvSpPr/>
                <p:nvPr/>
              </p:nvSpPr>
              <p:spPr>
                <a:xfrm>
                  <a:off x="3415639" y="2695401"/>
                  <a:ext cx="105264" cy="372771"/>
                </a:xfrm>
                <a:custGeom>
                  <a:avLst/>
                  <a:gdLst>
                    <a:gd name="connsiteX0" fmla="*/ 30903 w 105264"/>
                    <a:gd name="connsiteY0" fmla="*/ 333176 h 372771"/>
                    <a:gd name="connsiteX1" fmla="*/ 0 w 105264"/>
                    <a:gd name="connsiteY1" fmla="*/ 317725 h 372771"/>
                    <a:gd name="connsiteX2" fmla="*/ 0 w 105264"/>
                    <a:gd name="connsiteY2" fmla="*/ 51184 h 372771"/>
                    <a:gd name="connsiteX3" fmla="*/ 30903 w 105264"/>
                    <a:gd name="connsiteY3" fmla="*/ 36698 h 372771"/>
                    <a:gd name="connsiteX4" fmla="*/ 105264 w 105264"/>
                    <a:gd name="connsiteY4" fmla="*/ 0 h 372771"/>
                    <a:gd name="connsiteX5" fmla="*/ 68567 w 105264"/>
                    <a:gd name="connsiteY5" fmla="*/ 18349 h 372771"/>
                    <a:gd name="connsiteX6" fmla="*/ 68567 w 105264"/>
                    <a:gd name="connsiteY6" fmla="*/ 354423 h 372771"/>
                    <a:gd name="connsiteX7" fmla="*/ 104299 w 105264"/>
                    <a:gd name="connsiteY7" fmla="*/ 372771 h 372771"/>
                    <a:gd name="connsiteX8" fmla="*/ 104299 w 105264"/>
                    <a:gd name="connsiteY8" fmla="*/ 0 h 37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64" h="372771">
                      <a:moveTo>
                        <a:pt x="30903" y="333176"/>
                      </a:moveTo>
                      <a:lnTo>
                        <a:pt x="0" y="317725"/>
                      </a:lnTo>
                      <a:lnTo>
                        <a:pt x="0" y="51184"/>
                      </a:lnTo>
                      <a:lnTo>
                        <a:pt x="30903" y="36698"/>
                      </a:lnTo>
                      <a:close/>
                      <a:moveTo>
                        <a:pt x="105264" y="0"/>
                      </a:moveTo>
                      <a:lnTo>
                        <a:pt x="68567" y="18349"/>
                      </a:lnTo>
                      <a:lnTo>
                        <a:pt x="68567" y="354423"/>
                      </a:lnTo>
                      <a:lnTo>
                        <a:pt x="104299" y="372771"/>
                      </a:lnTo>
                      <a:lnTo>
                        <a:pt x="104299" y="0"/>
                      </a:lnTo>
                      <a:close/>
                    </a:path>
                  </a:pathLst>
                </a:custGeom>
                <a:solidFill>
                  <a:srgbClr val="B3B3B3"/>
                </a:solidFill>
                <a:ln w="96308" cap="flat">
                  <a:noFill/>
                  <a:prstDash val="solid"/>
                  <a:miter/>
                </a:ln>
              </p:spPr>
              <p:txBody>
                <a:bodyPr rtlCol="0" anchor="ctr"/>
                <a:lstStyle/>
                <a:p>
                  <a:endParaRPr lang="en-US"/>
                </a:p>
              </p:txBody>
            </p:sp>
          </p:grpSp>
        </p:grpSp>
        <p:sp>
          <p:nvSpPr>
            <p:cNvPr id="7" name="Rectangle 6">
              <a:extLst>
                <a:ext uri="{FF2B5EF4-FFF2-40B4-BE49-F238E27FC236}">
                  <a16:creationId xmlns:a16="http://schemas.microsoft.com/office/drawing/2014/main" id="{97EEEE53-25C4-4AF2-A35E-6920B1C84949}"/>
                </a:ext>
              </a:extLst>
            </p:cNvPr>
            <p:cNvSpPr/>
            <p:nvPr/>
          </p:nvSpPr>
          <p:spPr>
            <a:xfrm>
              <a:off x="2848122" y="1967506"/>
              <a:ext cx="1537601" cy="261610"/>
            </a:xfrm>
            <a:prstGeom prst="rect">
              <a:avLst/>
            </a:prstGeom>
          </p:spPr>
          <p:txBody>
            <a:bodyPr wrap="none">
              <a:spAutoFit/>
            </a:bodyPr>
            <a:lstStyle/>
            <a:p>
              <a:pPr algn="ctr" defTabSz="914178" fontAlgn="auto">
                <a:spcBef>
                  <a:spcPts val="0"/>
                </a:spcBef>
                <a:spcAft>
                  <a:spcPts val="0"/>
                </a:spcAft>
                <a:defRPr/>
              </a:pPr>
              <a:r>
                <a:rPr lang="en-US" sz="1100" dirty="0">
                  <a:solidFill>
                    <a:sysClr val="windowText" lastClr="000000"/>
                  </a:solidFill>
                  <a:latin typeface="Calibri" panose="020F0502020204030204"/>
                </a:rPr>
                <a:t>demo42.azurecr.io</a:t>
              </a:r>
              <a:r>
                <a:rPr lang="en-US" sz="1100" b="1" dirty="0">
                  <a:solidFill>
                    <a:sysClr val="windowText" lastClr="000000"/>
                  </a:solidFill>
                  <a:latin typeface="Calibri" panose="020F0502020204030204"/>
                </a:rPr>
                <a:t>/hub</a:t>
              </a:r>
            </a:p>
          </p:txBody>
        </p:sp>
      </p:grpSp>
      <p:grpSp>
        <p:nvGrpSpPr>
          <p:cNvPr id="9" name="Group 8">
            <a:extLst>
              <a:ext uri="{FF2B5EF4-FFF2-40B4-BE49-F238E27FC236}">
                <a16:creationId xmlns:a16="http://schemas.microsoft.com/office/drawing/2014/main" id="{67FD2A40-4EB7-4991-9FB4-6F8A400E03EE}"/>
              </a:ext>
            </a:extLst>
          </p:cNvPr>
          <p:cNvGrpSpPr/>
          <p:nvPr/>
        </p:nvGrpSpPr>
        <p:grpSpPr>
          <a:xfrm>
            <a:off x="2666493" y="1690689"/>
            <a:ext cx="1257300" cy="4957761"/>
            <a:chOff x="2666493" y="1690689"/>
            <a:chExt cx="1257300" cy="4957761"/>
          </a:xfrm>
        </p:grpSpPr>
        <p:grpSp>
          <p:nvGrpSpPr>
            <p:cNvPr id="130" name="MCR">
              <a:extLst>
                <a:ext uri="{FF2B5EF4-FFF2-40B4-BE49-F238E27FC236}">
                  <a16:creationId xmlns:a16="http://schemas.microsoft.com/office/drawing/2014/main" id="{7A70801A-A0D2-4995-A638-4F09F05A8273}"/>
                </a:ext>
              </a:extLst>
            </p:cNvPr>
            <p:cNvGrpSpPr/>
            <p:nvPr/>
          </p:nvGrpSpPr>
          <p:grpSpPr>
            <a:xfrm>
              <a:off x="2829528" y="3386772"/>
              <a:ext cx="789823" cy="553584"/>
              <a:chOff x="2693602" y="4255008"/>
              <a:chExt cx="789935" cy="553663"/>
            </a:xfrm>
          </p:grpSpPr>
          <p:sp>
            <p:nvSpPr>
              <p:cNvPr id="131" name="TextBox 130">
                <a:extLst>
                  <a:ext uri="{FF2B5EF4-FFF2-40B4-BE49-F238E27FC236}">
                    <a16:creationId xmlns:a16="http://schemas.microsoft.com/office/drawing/2014/main" id="{65846EB1-FF52-4F00-9432-1AD56BCFFAA9}"/>
                  </a:ext>
                </a:extLst>
              </p:cNvPr>
              <p:cNvSpPr txBox="1"/>
              <p:nvPr/>
            </p:nvSpPr>
            <p:spPr>
              <a:xfrm>
                <a:off x="2693602" y="4608588"/>
                <a:ext cx="789935" cy="200083"/>
              </a:xfrm>
              <a:prstGeom prst="rect">
                <a:avLst/>
              </a:prstGeom>
              <a:noFill/>
            </p:spPr>
            <p:txBody>
              <a:bodyPr wrap="square" lIns="0" rIns="0" rtlCol="0">
                <a:spAutoFit/>
              </a:bodyPr>
              <a:lstStyle/>
              <a:p>
                <a:pPr algn="ctr" defTabSz="914178" fontAlgn="auto">
                  <a:spcBef>
                    <a:spcPts val="0"/>
                  </a:spcBef>
                  <a:spcAft>
                    <a:spcPts val="0"/>
                  </a:spcAft>
                  <a:defRPr/>
                </a:pPr>
                <a:r>
                  <a:rPr lang="en-US" sz="700" kern="0" dirty="0">
                    <a:solidFill>
                      <a:sysClr val="windowText" lastClr="000000"/>
                    </a:solidFill>
                    <a:latin typeface="Calibri" panose="020F0502020204030204"/>
                    <a:ea typeface="+mn-ea"/>
                    <a:cs typeface="+mn-cs"/>
                  </a:rPr>
                  <a:t>MCR</a:t>
                </a:r>
              </a:p>
            </p:txBody>
          </p:sp>
          <p:pic>
            <p:nvPicPr>
              <p:cNvPr id="132" name="MCR" descr="C:\Users\steve\AppData\Local\Temp\SNAGHTML3c2ca0f.PNG">
                <a:extLst>
                  <a:ext uri="{FF2B5EF4-FFF2-40B4-BE49-F238E27FC236}">
                    <a16:creationId xmlns:a16="http://schemas.microsoft.com/office/drawing/2014/main" id="{5F4A082A-09F0-4407-9E23-907A5B64C73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33" name="Quay" descr="Image result for quay registry icon">
              <a:extLst>
                <a:ext uri="{FF2B5EF4-FFF2-40B4-BE49-F238E27FC236}">
                  <a16:creationId xmlns:a16="http://schemas.microsoft.com/office/drawing/2014/main" id="{9A0C4BBB-5489-47EB-8E59-000BABACD10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66240" y="5513163"/>
              <a:ext cx="516399" cy="143040"/>
            </a:xfrm>
            <a:prstGeom prst="rect">
              <a:avLst/>
            </a:prstGeom>
            <a:noFill/>
            <a:extLst>
              <a:ext uri="{909E8E84-426E-40DD-AFC4-6F175D3DCCD1}">
                <a14:hiddenFill xmlns:a14="http://schemas.microsoft.com/office/drawing/2010/main">
                  <a:solidFill>
                    <a:srgbClr val="FFFFFF"/>
                  </a:solidFill>
                </a14:hiddenFill>
              </a:ext>
            </a:extLst>
          </p:spPr>
        </p:pic>
        <p:pic>
          <p:nvPicPr>
            <p:cNvPr id="134" name="GitHub" descr="A close up of a logo&#10;&#10;Description automatically generated">
              <a:extLst>
                <a:ext uri="{FF2B5EF4-FFF2-40B4-BE49-F238E27FC236}">
                  <a16:creationId xmlns:a16="http://schemas.microsoft.com/office/drawing/2014/main" id="{B70044ED-2797-4246-A429-CF3C3BB321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71060" y="5874391"/>
              <a:ext cx="506756" cy="506756"/>
            </a:xfrm>
            <a:prstGeom prst="rect">
              <a:avLst/>
            </a:prstGeom>
          </p:spPr>
        </p:pic>
        <p:sp>
          <p:nvSpPr>
            <p:cNvPr id="135" name="Rectangle 134">
              <a:extLst>
                <a:ext uri="{FF2B5EF4-FFF2-40B4-BE49-F238E27FC236}">
                  <a16:creationId xmlns:a16="http://schemas.microsoft.com/office/drawing/2014/main" id="{80F6A798-A791-4025-8600-008037CCF826}"/>
                </a:ext>
              </a:extLst>
            </p:cNvPr>
            <p:cNvSpPr/>
            <p:nvPr/>
          </p:nvSpPr>
          <p:spPr>
            <a:xfrm>
              <a:off x="2666493" y="1690689"/>
              <a:ext cx="1257300" cy="4957761"/>
            </a:xfrm>
            <a:prstGeom prst="rect">
              <a:avLst/>
            </a:prstGeom>
            <a:noFill/>
            <a:ln w="12700" cap="flat" cmpd="sng" algn="ctr">
              <a:solidFill>
                <a:srgbClr val="4472C4">
                  <a:shade val="50000"/>
                </a:srgbClr>
              </a:solidFill>
              <a:prstDash val="solid"/>
              <a:miter lim="800000"/>
            </a:ln>
            <a:effectLst/>
          </p:spPr>
          <p:txBody>
            <a:bodyPr rtlCol="0" anchor="t"/>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libri" panose="020F0502020204030204"/>
                  <a:ea typeface="+mn-ea"/>
                  <a:cs typeface="+mn-cs"/>
                </a:rPr>
                <a:t>Public Registries</a:t>
              </a:r>
            </a:p>
          </p:txBody>
        </p:sp>
        <p:pic>
          <p:nvPicPr>
            <p:cNvPr id="136" name="Node-Hub">
              <a:extLst>
                <a:ext uri="{FF2B5EF4-FFF2-40B4-BE49-F238E27FC236}">
                  <a16:creationId xmlns:a16="http://schemas.microsoft.com/office/drawing/2014/main" id="{B33B0BB4-F9C4-4BE7-8C38-BC4F65405DE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500" t="49479" r="15159"/>
            <a:stretch/>
          </p:blipFill>
          <p:spPr>
            <a:xfrm>
              <a:off x="3126467" y="2749712"/>
              <a:ext cx="195941" cy="142757"/>
            </a:xfrm>
            <a:prstGeom prst="rect">
              <a:avLst/>
            </a:prstGeom>
          </p:spPr>
        </p:pic>
        <p:grpSp>
          <p:nvGrpSpPr>
            <p:cNvPr id="137" name="Docker Hub">
              <a:extLst>
                <a:ext uri="{FF2B5EF4-FFF2-40B4-BE49-F238E27FC236}">
                  <a16:creationId xmlns:a16="http://schemas.microsoft.com/office/drawing/2014/main" id="{367B6FF1-8DE6-4735-90B9-D25FA8405E3E}"/>
                </a:ext>
              </a:extLst>
            </p:cNvPr>
            <p:cNvGrpSpPr/>
            <p:nvPr/>
          </p:nvGrpSpPr>
          <p:grpSpPr>
            <a:xfrm>
              <a:off x="2827822" y="2550968"/>
              <a:ext cx="793232" cy="614891"/>
              <a:chOff x="8081204" y="5137617"/>
              <a:chExt cx="1358036" cy="1052709"/>
            </a:xfrm>
          </p:grpSpPr>
          <p:pic>
            <p:nvPicPr>
              <p:cNvPr id="138" name="Docker Hub" descr="Image result for docker hub logo">
                <a:extLst>
                  <a:ext uri="{FF2B5EF4-FFF2-40B4-BE49-F238E27FC236}">
                    <a16:creationId xmlns:a16="http://schemas.microsoft.com/office/drawing/2014/main" id="{7614B852-755B-422F-8409-7E0E78B6706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84CECCE8-6866-45A1-8152-1750757D4E93}"/>
                  </a:ext>
                </a:extLst>
              </p:cNvPr>
              <p:cNvSpPr txBox="1"/>
              <p:nvPr/>
            </p:nvSpPr>
            <p:spPr>
              <a:xfrm>
                <a:off x="8081204" y="5795135"/>
                <a:ext cx="1358036" cy="395191"/>
              </a:xfrm>
              <a:prstGeom prst="rect">
                <a:avLst/>
              </a:prstGeom>
              <a:noFill/>
            </p:spPr>
            <p:txBody>
              <a:bodyPr wrap="square" rtlCol="0">
                <a:spAutoFit/>
              </a:bodyPr>
              <a:lstStyle/>
              <a:p>
                <a:pPr algn="ctr" defTabSz="914178" fontAlgn="auto">
                  <a:spcBef>
                    <a:spcPts val="0"/>
                  </a:spcBef>
                  <a:spcAft>
                    <a:spcPts val="0"/>
                  </a:spcAft>
                  <a:defRPr/>
                </a:pPr>
                <a:r>
                  <a:rPr lang="en-US" sz="900" dirty="0">
                    <a:solidFill>
                      <a:sysClr val="windowText" lastClr="000000"/>
                    </a:solidFill>
                    <a:latin typeface="Calibri" panose="020F0502020204030204"/>
                    <a:ea typeface="+mn-ea"/>
                    <a:cs typeface="+mn-cs"/>
                  </a:rPr>
                  <a:t>Docker Hub</a:t>
                </a:r>
              </a:p>
            </p:txBody>
          </p:sp>
        </p:grpSp>
        <p:pic>
          <p:nvPicPr>
            <p:cNvPr id="140" name="Redhat" descr="A close up of a logo&#10;&#10;Description automatically generated">
              <a:extLst>
                <a:ext uri="{FF2B5EF4-FFF2-40B4-BE49-F238E27FC236}">
                  <a16:creationId xmlns:a16="http://schemas.microsoft.com/office/drawing/2014/main" id="{C38036A9-52AC-43FE-AEA7-4D6A3346ADFE}"/>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7335" t="27708" r="13421" b="13191"/>
            <a:stretch/>
          </p:blipFill>
          <p:spPr>
            <a:xfrm>
              <a:off x="2986107" y="4158543"/>
              <a:ext cx="476665" cy="473973"/>
            </a:xfrm>
            <a:prstGeom prst="rect">
              <a:avLst/>
            </a:prstGeom>
          </p:spPr>
        </p:pic>
        <p:pic>
          <p:nvPicPr>
            <p:cNvPr id="141" name="gcr" descr="Image result for google container registry logo">
              <a:extLst>
                <a:ext uri="{FF2B5EF4-FFF2-40B4-BE49-F238E27FC236}">
                  <a16:creationId xmlns:a16="http://schemas.microsoft.com/office/drawing/2014/main" id="{E426AC4B-1041-4E91-93DC-9B6F505A46A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99097" y="4850706"/>
              <a:ext cx="444268" cy="444268"/>
            </a:xfrm>
            <a:prstGeom prst="rect">
              <a:avLst/>
            </a:prstGeom>
            <a:noFill/>
            <a:extLst>
              <a:ext uri="{909E8E84-426E-40DD-AFC4-6F175D3DCCD1}">
                <a14:hiddenFill xmlns:a14="http://schemas.microsoft.com/office/drawing/2010/main">
                  <a:solidFill>
                    <a:srgbClr val="FFFFFF"/>
                  </a:solidFill>
                </a14:hiddenFill>
              </a:ext>
            </a:extLst>
          </p:spPr>
        </p:pic>
      </p:grpSp>
      <p:pic>
        <p:nvPicPr>
          <p:cNvPr id="262" name="Node-Hub">
            <a:extLst>
              <a:ext uri="{FF2B5EF4-FFF2-40B4-BE49-F238E27FC236}">
                <a16:creationId xmlns:a16="http://schemas.microsoft.com/office/drawing/2014/main" id="{D084C9EF-5ACB-44DF-B58F-DACC507B526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500" t="49479" r="15159"/>
          <a:stretch/>
        </p:blipFill>
        <p:spPr>
          <a:xfrm>
            <a:off x="3079284" y="2744087"/>
            <a:ext cx="195941" cy="142757"/>
          </a:xfrm>
          <a:prstGeom prst="rect">
            <a:avLst/>
          </a:prstGeom>
        </p:spPr>
      </p:pic>
      <p:sp>
        <p:nvSpPr>
          <p:cNvPr id="264" name="Lightning Bolt 263">
            <a:extLst>
              <a:ext uri="{FF2B5EF4-FFF2-40B4-BE49-F238E27FC236}">
                <a16:creationId xmlns:a16="http://schemas.microsoft.com/office/drawing/2014/main" id="{F861634F-EC64-4940-9B2D-9385D8E7D4A6}"/>
              </a:ext>
            </a:extLst>
          </p:cNvPr>
          <p:cNvSpPr/>
          <p:nvPr/>
        </p:nvSpPr>
        <p:spPr>
          <a:xfrm flipH="1">
            <a:off x="6153183" y="3525054"/>
            <a:ext cx="152718" cy="232263"/>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178" fontAlgn="auto">
              <a:spcBef>
                <a:spcPts val="0"/>
              </a:spcBef>
              <a:spcAft>
                <a:spcPts val="0"/>
              </a:spcAft>
              <a:defRPr/>
            </a:pPr>
            <a:endParaRPr lang="en-US" sz="2400" kern="0">
              <a:solidFill>
                <a:prstClr val="white"/>
              </a:solidFill>
              <a:latin typeface="Calibri" panose="020F0502020204030204"/>
              <a:ea typeface="+mn-ea"/>
              <a:cs typeface="+mn-cs"/>
            </a:endParaRPr>
          </a:p>
        </p:txBody>
      </p:sp>
      <p:sp>
        <p:nvSpPr>
          <p:cNvPr id="337" name="dev">
            <a:extLst>
              <a:ext uri="{FF2B5EF4-FFF2-40B4-BE49-F238E27FC236}">
                <a16:creationId xmlns:a16="http://schemas.microsoft.com/office/drawing/2014/main" id="{84D9C5EA-6A97-44E6-8D53-CE013EB7DC7D}"/>
              </a:ext>
            </a:extLst>
          </p:cNvPr>
          <p:cNvSpPr/>
          <p:nvPr/>
        </p:nvSpPr>
        <p:spPr>
          <a:xfrm>
            <a:off x="6600308" y="5285064"/>
            <a:ext cx="1140755" cy="605920"/>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lIns="45720" tIns="0" rtlCol="0" anchor="t"/>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dev</a:t>
            </a:r>
          </a:p>
        </p:txBody>
      </p:sp>
      <p:sp>
        <p:nvSpPr>
          <p:cNvPr id="266" name="Rectangle 265">
            <a:extLst>
              <a:ext uri="{FF2B5EF4-FFF2-40B4-BE49-F238E27FC236}">
                <a16:creationId xmlns:a16="http://schemas.microsoft.com/office/drawing/2014/main" id="{FFF05EEA-A491-42DD-B7E7-18A4FE2A53B8}"/>
              </a:ext>
            </a:extLst>
          </p:cNvPr>
          <p:cNvSpPr/>
          <p:nvPr/>
        </p:nvSpPr>
        <p:spPr>
          <a:xfrm>
            <a:off x="8091442" y="5520258"/>
            <a:ext cx="440864" cy="223826"/>
          </a:xfrm>
          <a:prstGeom prst="rect">
            <a:avLst/>
          </a:prstGeom>
          <a:solidFill>
            <a:srgbClr val="7030A0"/>
          </a:solidFill>
          <a:ln w="25400" cap="flat" cmpd="sng" algn="ctr">
            <a:noFill/>
            <a:prstDash val="solid"/>
          </a:ln>
          <a:effectLst/>
        </p:spPr>
        <p:txBody>
          <a:bodyPr lIns="0" tIns="0" rIns="0" bIns="0" rtlCol="0" anchor="ctr"/>
          <a:lstStyle/>
          <a:p>
            <a:pPr algn="ctr" defTabSz="1243284" fontAlgn="auto">
              <a:spcBef>
                <a:spcPts val="0"/>
              </a:spcBef>
              <a:spcAft>
                <a:spcPts val="0"/>
              </a:spcAft>
              <a:defRPr/>
            </a:pPr>
            <a:r>
              <a:rPr lang="en-US" sz="700" kern="0" dirty="0">
                <a:solidFill>
                  <a:srgbClr val="FFFFFF"/>
                </a:solidFill>
                <a:latin typeface="Calibri"/>
                <a:ea typeface="+mn-ea"/>
                <a:cs typeface="+mn-cs"/>
              </a:rPr>
              <a:t>Helloworld</a:t>
            </a:r>
            <a:br>
              <a:rPr lang="en-US" sz="700" kern="0" dirty="0">
                <a:solidFill>
                  <a:srgbClr val="FFFFFF"/>
                </a:solidFill>
                <a:latin typeface="Calibri"/>
                <a:ea typeface="+mn-ea"/>
                <a:cs typeface="+mn-cs"/>
              </a:rPr>
            </a:br>
            <a:r>
              <a:rPr lang="en-US" sz="600" kern="0" dirty="0">
                <a:solidFill>
                  <a:srgbClr val="FFFFFF"/>
                </a:solidFill>
                <a:latin typeface="Calibri"/>
                <a:ea typeface="+mn-ea"/>
                <a:cs typeface="+mn-cs"/>
              </a:rPr>
              <a:t>digest: 91e</a:t>
            </a:r>
          </a:p>
        </p:txBody>
      </p:sp>
      <p:sp>
        <p:nvSpPr>
          <p:cNvPr id="11" name="Rectangle 10">
            <a:extLst>
              <a:ext uri="{FF2B5EF4-FFF2-40B4-BE49-F238E27FC236}">
                <a16:creationId xmlns:a16="http://schemas.microsoft.com/office/drawing/2014/main" id="{64E307DF-EFBD-4564-89FD-58B98C4CB1BE}"/>
              </a:ext>
            </a:extLst>
          </p:cNvPr>
          <p:cNvSpPr/>
          <p:nvPr/>
        </p:nvSpPr>
        <p:spPr>
          <a:xfrm>
            <a:off x="8041482" y="5541892"/>
            <a:ext cx="486125" cy="223826"/>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ectangle 341">
            <a:extLst>
              <a:ext uri="{FF2B5EF4-FFF2-40B4-BE49-F238E27FC236}">
                <a16:creationId xmlns:a16="http://schemas.microsoft.com/office/drawing/2014/main" id="{88D38276-F9DB-4EFF-B69B-4726F3C67E27}"/>
              </a:ext>
            </a:extLst>
          </p:cNvPr>
          <p:cNvSpPr/>
          <p:nvPr/>
        </p:nvSpPr>
        <p:spPr>
          <a:xfrm>
            <a:off x="7526932" y="5459383"/>
            <a:ext cx="1078479" cy="173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white"/>
                </a:solidFill>
                <a:effectLst/>
                <a:uLnTx/>
                <a:uFillTx/>
                <a:latin typeface="Calibri" panose="020F0502020204030204"/>
                <a:ea typeface="+mn-ea"/>
                <a:cs typeface="+mn-cs"/>
              </a:rPr>
              <a:t>faclon</a:t>
            </a: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-team</a:t>
            </a:r>
          </a:p>
        </p:txBody>
      </p:sp>
      <p:sp>
        <p:nvSpPr>
          <p:cNvPr id="345" name="Rectangle 344">
            <a:extLst>
              <a:ext uri="{FF2B5EF4-FFF2-40B4-BE49-F238E27FC236}">
                <a16:creationId xmlns:a16="http://schemas.microsoft.com/office/drawing/2014/main" id="{81BA0575-32F5-4343-97DE-2DA77C263736}"/>
              </a:ext>
            </a:extLst>
          </p:cNvPr>
          <p:cNvSpPr/>
          <p:nvPr/>
        </p:nvSpPr>
        <p:spPr>
          <a:xfrm>
            <a:off x="7526932" y="5675183"/>
            <a:ext cx="1078479" cy="173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warriors-team</a:t>
            </a:r>
          </a:p>
        </p:txBody>
      </p:sp>
      <p:pic>
        <p:nvPicPr>
          <p:cNvPr id="142" name="Picture 141" descr="A close up of a logo&#10;&#10;Description automatically generated">
            <a:extLst>
              <a:ext uri="{FF2B5EF4-FFF2-40B4-BE49-F238E27FC236}">
                <a16:creationId xmlns:a16="http://schemas.microsoft.com/office/drawing/2014/main" id="{A1F25108-1058-48DF-925C-BF6913BDF68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624815" y="3325875"/>
            <a:ext cx="171947" cy="174661"/>
          </a:xfrm>
          <a:prstGeom prst="rect">
            <a:avLst/>
          </a:prstGeom>
        </p:spPr>
      </p:pic>
      <p:cxnSp>
        <p:nvCxnSpPr>
          <p:cNvPr id="143" name="ACR--&gt;Tasks">
            <a:extLst>
              <a:ext uri="{FF2B5EF4-FFF2-40B4-BE49-F238E27FC236}">
                <a16:creationId xmlns:a16="http://schemas.microsoft.com/office/drawing/2014/main" id="{D7989C1B-606F-4F00-9A51-E5D5D445F6CB}"/>
              </a:ext>
            </a:extLst>
          </p:cNvPr>
          <p:cNvCxnSpPr>
            <a:cxnSpLocks/>
            <a:stCxn id="374" idx="0"/>
            <a:endCxn id="138" idx="3"/>
          </p:cNvCxnSpPr>
          <p:nvPr/>
        </p:nvCxnSpPr>
        <p:spPr>
          <a:xfrm flipH="1" flipV="1">
            <a:off x="3569434" y="2810080"/>
            <a:ext cx="2294975" cy="684813"/>
          </a:xfrm>
          <a:prstGeom prst="straightConnector1">
            <a:avLst/>
          </a:prstGeom>
          <a:noFill/>
          <a:ln w="19050" cap="flat" cmpd="sng" algn="ctr">
            <a:solidFill>
              <a:srgbClr val="00B050"/>
            </a:solidFill>
            <a:prstDash val="solid"/>
            <a:miter lim="800000"/>
            <a:tailEnd type="triangle"/>
          </a:ln>
          <a:effectLst/>
        </p:spPr>
      </p:cxnSp>
    </p:spTree>
    <p:extLst>
      <p:ext uri="{BB962C8B-B14F-4D97-AF65-F5344CB8AC3E}">
        <p14:creationId xmlns:p14="http://schemas.microsoft.com/office/powerpoint/2010/main" val="1333756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dissolve">
                                      <p:cBhvr>
                                        <p:cTn id="7" dur="100"/>
                                        <p:tgtEl>
                                          <p:spTgt spid="142"/>
                                        </p:tgtEl>
                                      </p:cBhvr>
                                    </p:animEffect>
                                  </p:childTnLst>
                                </p:cTn>
                              </p:par>
                              <p:par>
                                <p:cTn id="8" presetID="8" presetClass="emph" presetSubtype="0" fill="hold" nodeType="withEffect">
                                  <p:stCondLst>
                                    <p:cond delay="0"/>
                                  </p:stCondLst>
                                  <p:childTnLst>
                                    <p:animRot by="21600000">
                                      <p:cBhvr>
                                        <p:cTn id="9" dur="1400" fill="hold"/>
                                        <p:tgtEl>
                                          <p:spTgt spid="142"/>
                                        </p:tgtEl>
                                        <p:attrNameLst>
                                          <p:attrName>r</p:attrName>
                                        </p:attrNameLst>
                                      </p:cBhvr>
                                    </p:animRot>
                                  </p:childTnLst>
                                </p:cTn>
                              </p:par>
                            </p:childTnLst>
                          </p:cTn>
                        </p:par>
                        <p:par>
                          <p:cTn id="10" fill="hold">
                            <p:stCondLst>
                              <p:cond delay="1400"/>
                            </p:stCondLst>
                            <p:childTnLst>
                              <p:par>
                                <p:cTn id="11" presetID="22" presetClass="entr" presetSubtype="2" fill="hold" nodeType="after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wipe(right)">
                                      <p:cBhvr>
                                        <p:cTn id="13" dur="500"/>
                                        <p:tgtEl>
                                          <p:spTgt spid="143"/>
                                        </p:tgtEl>
                                      </p:cBhvr>
                                    </p:animEffect>
                                  </p:childTnLst>
                                </p:cTn>
                              </p:par>
                            </p:childTnLst>
                          </p:cTn>
                        </p:par>
                        <p:par>
                          <p:cTn id="14" fill="hold">
                            <p:stCondLst>
                              <p:cond delay="1900"/>
                            </p:stCondLst>
                            <p:childTnLst>
                              <p:par>
                                <p:cTn id="15" presetID="37" presetClass="path" presetSubtype="0" accel="50000" decel="50000" fill="hold" nodeType="afterEffect">
                                  <p:stCondLst>
                                    <p:cond delay="0"/>
                                  </p:stCondLst>
                                  <p:childTnLst>
                                    <p:animMotion origin="layout" path="M 3.125E-6 3.33333E-6 C 0.03919 0.15926 0.19713 0.08125 0.43476 0.08657 " pathEditMode="relative" rAng="0" ptsTypes="AA">
                                      <p:cBhvr>
                                        <p:cTn id="16" dur="2000" fill="hold"/>
                                        <p:tgtEl>
                                          <p:spTgt spid="262"/>
                                        </p:tgtEl>
                                        <p:attrNameLst>
                                          <p:attrName>ppt_x</p:attrName>
                                          <p:attrName>ppt_y</p:attrName>
                                        </p:attrNameLst>
                                      </p:cBhvr>
                                      <p:rCtr x="21732" y="5046"/>
                                    </p:animMotion>
                                  </p:childTnLst>
                                </p:cTn>
                              </p:par>
                              <p:par>
                                <p:cTn id="17" presetID="10" presetClass="exit" presetSubtype="0" fill="hold" nodeType="withEffect">
                                  <p:stCondLst>
                                    <p:cond delay="0"/>
                                  </p:stCondLst>
                                  <p:childTnLst>
                                    <p:animEffect transition="out" filter="fade">
                                      <p:cBhvr>
                                        <p:cTn id="18" dur="500"/>
                                        <p:tgtEl>
                                          <p:spTgt spid="143"/>
                                        </p:tgtEl>
                                      </p:cBhvr>
                                    </p:animEffect>
                                    <p:set>
                                      <p:cBhvr>
                                        <p:cTn id="19" dur="1" fill="hold">
                                          <p:stCondLst>
                                            <p:cond delay="499"/>
                                          </p:stCondLst>
                                        </p:cTn>
                                        <p:tgtEl>
                                          <p:spTgt spid="143"/>
                                        </p:tgtEl>
                                        <p:attrNameLst>
                                          <p:attrName>style.visibility</p:attrName>
                                        </p:attrNameLst>
                                      </p:cBhvr>
                                      <p:to>
                                        <p:strVal val="hidden"/>
                                      </p:to>
                                    </p:set>
                                  </p:childTnLst>
                                </p:cTn>
                              </p:par>
                            </p:childTnLst>
                          </p:cTn>
                        </p:par>
                        <p:par>
                          <p:cTn id="20" fill="hold">
                            <p:stCondLst>
                              <p:cond delay="3900"/>
                            </p:stCondLst>
                            <p:childTnLst>
                              <p:par>
                                <p:cTn id="21" presetID="8" presetClass="emph" presetSubtype="0" fill="hold" nodeType="afterEffect">
                                  <p:stCondLst>
                                    <p:cond delay="0"/>
                                  </p:stCondLst>
                                  <p:childTnLst>
                                    <p:animRot by="21600000">
                                      <p:cBhvr>
                                        <p:cTn id="22" dur="2000" fill="hold"/>
                                        <p:tgtEl>
                                          <p:spTgt spid="8"/>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7"/>
                                        </p:tgtEl>
                                        <p:attrNameLst>
                                          <p:attrName>style.visibility</p:attrName>
                                        </p:attrNameLst>
                                      </p:cBhvr>
                                      <p:to>
                                        <p:strVal val="visible"/>
                                      </p:to>
                                    </p:set>
                                    <p:animEffect transition="in" filter="fade">
                                      <p:cBhvr>
                                        <p:cTn id="27" dur="500"/>
                                        <p:tgtEl>
                                          <p:spTgt spid="377"/>
                                        </p:tgtEl>
                                      </p:cBhvr>
                                    </p:animEffect>
                                  </p:childTnLst>
                                </p:cTn>
                              </p:par>
                              <p:par>
                                <p:cTn id="28" presetID="37" presetClass="path" presetSubtype="0" accel="50000" decel="50000" fill="hold" nodeType="withEffect">
                                  <p:stCondLst>
                                    <p:cond delay="0"/>
                                  </p:stCondLst>
                                  <p:childTnLst>
                                    <p:animMotion origin="layout" path="M -0.00078 -0.06111 C -0.09102 -0.06111 -0.10729 0.09375 0.06198 0.0956 " pathEditMode="relative" rAng="0" ptsTypes="AA">
                                      <p:cBhvr>
                                        <p:cTn id="29" dur="2000" fill="hold"/>
                                        <p:tgtEl>
                                          <p:spTgt spid="377"/>
                                        </p:tgtEl>
                                        <p:attrNameLst>
                                          <p:attrName>ppt_x</p:attrName>
                                          <p:attrName>ppt_y</p:attrName>
                                        </p:attrNameLst>
                                      </p:cBhvr>
                                      <p:rCtr x="-208" y="7824"/>
                                    </p:animMotion>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grpId="0" nodeType="clickEffect">
                                  <p:stCondLst>
                                    <p:cond delay="0"/>
                                  </p:stCondLst>
                                  <p:childTnLst>
                                    <p:set>
                                      <p:cBhvr>
                                        <p:cTn id="33" dur="1" fill="hold">
                                          <p:stCondLst>
                                            <p:cond delay="0"/>
                                          </p:stCondLst>
                                        </p:cTn>
                                        <p:tgtEl>
                                          <p:spTgt spid="264"/>
                                        </p:tgtEl>
                                        <p:attrNameLst>
                                          <p:attrName>style.visibility</p:attrName>
                                        </p:attrNameLst>
                                      </p:cBhvr>
                                      <p:to>
                                        <p:strVal val="visible"/>
                                      </p:to>
                                    </p:set>
                                    <p:anim calcmode="lin" valueType="num">
                                      <p:cBhvr additive="base">
                                        <p:cTn id="34" dur="250"/>
                                        <p:tgtEl>
                                          <p:spTgt spid="264"/>
                                        </p:tgtEl>
                                        <p:attrNameLst>
                                          <p:attrName>ppt_y</p:attrName>
                                        </p:attrNameLst>
                                      </p:cBhvr>
                                      <p:tavLst>
                                        <p:tav tm="0">
                                          <p:val>
                                            <p:strVal val="#ppt_y-#ppt_h*1.125000"/>
                                          </p:val>
                                        </p:tav>
                                        <p:tav tm="100000">
                                          <p:val>
                                            <p:strVal val="#ppt_y"/>
                                          </p:val>
                                        </p:tav>
                                      </p:tavLst>
                                    </p:anim>
                                    <p:animEffect transition="in" filter="wipe(down)">
                                      <p:cBhvr>
                                        <p:cTn id="35" dur="250"/>
                                        <p:tgtEl>
                                          <p:spTgt spid="264"/>
                                        </p:tgtEl>
                                      </p:cBhvr>
                                    </p:animEffect>
                                  </p:childTnLst>
                                </p:cTn>
                              </p:par>
                            </p:childTnLst>
                          </p:cTn>
                        </p:par>
                        <p:par>
                          <p:cTn id="36" fill="hold">
                            <p:stCondLst>
                              <p:cond delay="250"/>
                            </p:stCondLst>
                            <p:childTnLst>
                              <p:par>
                                <p:cTn id="37" presetID="37" presetClass="path" presetSubtype="0" accel="50000" decel="50000" fill="hold" nodeType="afterEffect">
                                  <p:stCondLst>
                                    <p:cond delay="0"/>
                                  </p:stCondLst>
                                  <p:childTnLst>
                                    <p:animMotion origin="layout" path="M 4.79167E-6 3.33333E-6 C -0.08855 3.33333E-6 -0.0793 -0.08542 -0.15482 -0.08635 " pathEditMode="relative" rAng="0" ptsTypes="AA">
                                      <p:cBhvr>
                                        <p:cTn id="38" dur="1300" fill="hold"/>
                                        <p:tgtEl>
                                          <p:spTgt spid="348"/>
                                        </p:tgtEl>
                                        <p:attrNameLst>
                                          <p:attrName>ppt_x</p:attrName>
                                          <p:attrName>ppt_y</p:attrName>
                                        </p:attrNameLst>
                                      </p:cBhvr>
                                      <p:rCtr x="-7747" y="-4329"/>
                                    </p:animMotion>
                                  </p:childTnLst>
                                </p:cTn>
                              </p:par>
                            </p:childTnLst>
                          </p:cTn>
                        </p:par>
                        <p:par>
                          <p:cTn id="39" fill="hold">
                            <p:stCondLst>
                              <p:cond delay="1550"/>
                            </p:stCondLst>
                            <p:childTnLst>
                              <p:par>
                                <p:cTn id="40" presetID="10" presetClass="entr" presetSubtype="0" fill="hold" nodeType="afterEffect">
                                  <p:stCondLst>
                                    <p:cond delay="0"/>
                                  </p:stCondLst>
                                  <p:childTnLst>
                                    <p:set>
                                      <p:cBhvr>
                                        <p:cTn id="41" dur="1" fill="hold">
                                          <p:stCondLst>
                                            <p:cond delay="0"/>
                                          </p:stCondLst>
                                        </p:cTn>
                                        <p:tgtEl>
                                          <p:spTgt spid="369"/>
                                        </p:tgtEl>
                                        <p:attrNameLst>
                                          <p:attrName>style.visibility</p:attrName>
                                        </p:attrNameLst>
                                      </p:cBhvr>
                                      <p:to>
                                        <p:strVal val="visible"/>
                                      </p:to>
                                    </p:set>
                                    <p:animEffect transition="in" filter="fade">
                                      <p:cBhvr>
                                        <p:cTn id="42" dur="500"/>
                                        <p:tgtEl>
                                          <p:spTgt spid="369"/>
                                        </p:tgtEl>
                                      </p:cBhvr>
                                    </p:animEffect>
                                  </p:childTnLst>
                                </p:cTn>
                              </p:par>
                              <p:par>
                                <p:cTn id="43" presetID="37" presetClass="path" presetSubtype="0" accel="50000" decel="50000" fill="hold" nodeType="withEffect">
                                  <p:stCondLst>
                                    <p:cond delay="0"/>
                                  </p:stCondLst>
                                  <p:childTnLst>
                                    <p:animMotion origin="layout" path="M -1.25E-6 -7.40741E-7 C 0.00208 0.17083 0.13737 0.24398 0.21458 0.24213 " pathEditMode="relative" rAng="0" ptsTypes="AA">
                                      <p:cBhvr>
                                        <p:cTn id="44" dur="2000" fill="hold"/>
                                        <p:tgtEl>
                                          <p:spTgt spid="369"/>
                                        </p:tgtEl>
                                        <p:attrNameLst>
                                          <p:attrName>ppt_x</p:attrName>
                                          <p:attrName>ppt_y</p:attrName>
                                        </p:attrNameLst>
                                      </p:cBhvr>
                                      <p:rCtr x="10729" y="12106"/>
                                    </p:animMotion>
                                  </p:childTnLst>
                                </p:cTn>
                              </p:par>
                            </p:childTnLst>
                          </p:cTn>
                        </p:par>
                        <p:par>
                          <p:cTn id="45" fill="hold">
                            <p:stCondLst>
                              <p:cond delay="3550"/>
                            </p:stCondLst>
                            <p:childTnLst>
                              <p:par>
                                <p:cTn id="46" presetID="42" presetClass="path" presetSubtype="0" accel="50000" decel="50000" fill="hold" grpId="0" nodeType="afterEffect">
                                  <p:stCondLst>
                                    <p:cond delay="0"/>
                                  </p:stCondLst>
                                  <p:childTnLst>
                                    <p:animMotion origin="layout" path="M -8.33333E-7 -4.81481E-6 L 0.06576 -0.30949 " pathEditMode="relative" rAng="0" ptsTypes="AA">
                                      <p:cBhvr>
                                        <p:cTn id="47" dur="2000" fill="hold"/>
                                        <p:tgtEl>
                                          <p:spTgt spid="266"/>
                                        </p:tgtEl>
                                        <p:attrNameLst>
                                          <p:attrName>ppt_x</p:attrName>
                                          <p:attrName>ppt_y</p:attrName>
                                        </p:attrNameLst>
                                      </p:cBhvr>
                                      <p:rCtr x="3281" y="-15486"/>
                                    </p:animMotion>
                                  </p:childTnLst>
                                </p:cTn>
                              </p:par>
                              <p:par>
                                <p:cTn id="48" presetID="53" presetClass="exit" presetSubtype="32" fill="hold" grpId="1" nodeType="withEffect">
                                  <p:stCondLst>
                                    <p:cond delay="1400"/>
                                  </p:stCondLst>
                                  <p:childTnLst>
                                    <p:anim calcmode="lin" valueType="num">
                                      <p:cBhvr>
                                        <p:cTn id="49" dur="600"/>
                                        <p:tgtEl>
                                          <p:spTgt spid="266"/>
                                        </p:tgtEl>
                                        <p:attrNameLst>
                                          <p:attrName>ppt_w</p:attrName>
                                        </p:attrNameLst>
                                      </p:cBhvr>
                                      <p:tavLst>
                                        <p:tav tm="0">
                                          <p:val>
                                            <p:strVal val="ppt_w"/>
                                          </p:val>
                                        </p:tav>
                                        <p:tav tm="100000">
                                          <p:val>
                                            <p:fltVal val="0"/>
                                          </p:val>
                                        </p:tav>
                                      </p:tavLst>
                                    </p:anim>
                                    <p:anim calcmode="lin" valueType="num">
                                      <p:cBhvr>
                                        <p:cTn id="50" dur="600"/>
                                        <p:tgtEl>
                                          <p:spTgt spid="266"/>
                                        </p:tgtEl>
                                        <p:attrNameLst>
                                          <p:attrName>ppt_h</p:attrName>
                                        </p:attrNameLst>
                                      </p:cBhvr>
                                      <p:tavLst>
                                        <p:tav tm="0">
                                          <p:val>
                                            <p:strVal val="ppt_h"/>
                                          </p:val>
                                        </p:tav>
                                        <p:tav tm="100000">
                                          <p:val>
                                            <p:fltVal val="0"/>
                                          </p:val>
                                        </p:tav>
                                      </p:tavLst>
                                    </p:anim>
                                    <p:animEffect transition="out" filter="fade">
                                      <p:cBhvr>
                                        <p:cTn id="51" dur="600"/>
                                        <p:tgtEl>
                                          <p:spTgt spid="266"/>
                                        </p:tgtEl>
                                      </p:cBhvr>
                                    </p:animEffect>
                                    <p:set>
                                      <p:cBhvr>
                                        <p:cTn id="52" dur="1" fill="hold">
                                          <p:stCondLst>
                                            <p:cond delay="599"/>
                                          </p:stCondLst>
                                        </p:cTn>
                                        <p:tgtEl>
                                          <p:spTgt spid="26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2.5E-6 -3.7037E-7 L -0.12877 -0.00139 " pathEditMode="relative" rAng="0" ptsTypes="AA">
                                      <p:cBhvr>
                                        <p:cTn id="56" dur="2000" fill="hold"/>
                                        <p:tgtEl>
                                          <p:spTgt spid="9"/>
                                        </p:tgtEl>
                                        <p:attrNameLst>
                                          <p:attrName>ppt_x</p:attrName>
                                          <p:attrName>ppt_y</p:attrName>
                                        </p:attrNameLst>
                                      </p:cBhvr>
                                      <p:rCtr x="-6445" y="-69"/>
                                    </p:animMotion>
                                  </p:childTnLst>
                                </p:cTn>
                              </p:par>
                              <p:par>
                                <p:cTn id="57" presetID="9" presetClass="emph" presetSubtype="0" nodeType="withEffect">
                                  <p:stCondLst>
                                    <p:cond delay="0"/>
                                  </p:stCondLst>
                                  <p:childTnLst>
                                    <p:set>
                                      <p:cBhvr>
                                        <p:cTn id="58" dur="indefinite"/>
                                        <p:tgtEl>
                                          <p:spTgt spid="9"/>
                                        </p:tgtEl>
                                        <p:attrNameLst>
                                          <p:attrName>style.opacity</p:attrName>
                                        </p:attrNameLst>
                                      </p:cBhvr>
                                      <p:to>
                                        <p:strVal val="0.25"/>
                                      </p:to>
                                    </p:set>
                                    <p:animEffect filter="image" prLst="opacity: 0.25">
                                      <p:cBhvr rctx="IE">
                                        <p:cTn id="59" dur="indefinite"/>
                                        <p:tgtEl>
                                          <p:spTgt spid="9"/>
                                        </p:tgtEl>
                                      </p:cBhvr>
                                    </p:animEffect>
                                  </p:childTnLst>
                                </p:cTn>
                              </p:par>
                            </p:childTnLst>
                          </p:cTn>
                        </p:par>
                        <p:par>
                          <p:cTn id="60" fill="hold">
                            <p:stCondLst>
                              <p:cond delay="2000"/>
                            </p:stCondLst>
                            <p:childTnLst>
                              <p:par>
                                <p:cTn id="61" presetID="10" presetClass="entr" presetSubtype="0" fill="hold"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animBg="1"/>
      <p:bldP spid="266" grpId="0" animBg="1"/>
      <p:bldP spid="266"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B346B6-E882-406A-8B6B-25941B3EBCF7}"/>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69A45BF4-39CF-4803-8C91-1006361016A4}"/>
              </a:ext>
            </a:extLst>
          </p:cNvPr>
          <p:cNvSpPr>
            <a:spLocks noGrp="1"/>
          </p:cNvSpPr>
          <p:nvPr>
            <p:ph type="body" idx="1"/>
          </p:nvPr>
        </p:nvSpPr>
        <p:spPr/>
        <p:txBody>
          <a:bodyPr/>
          <a:lstStyle/>
          <a:p>
            <a:r>
              <a:rPr lang="en-US" dirty="0"/>
              <a:t>Event Driven Image Building…</a:t>
            </a:r>
          </a:p>
        </p:txBody>
      </p:sp>
      <p:grpSp>
        <p:nvGrpSpPr>
          <p:cNvPr id="55" name="Group 54">
            <a:extLst>
              <a:ext uri="{FF2B5EF4-FFF2-40B4-BE49-F238E27FC236}">
                <a16:creationId xmlns:a16="http://schemas.microsoft.com/office/drawing/2014/main" id="{67CFDBD1-45A7-493E-8786-5A3C73C4A9C0}"/>
              </a:ext>
            </a:extLst>
          </p:cNvPr>
          <p:cNvGrpSpPr/>
          <p:nvPr/>
        </p:nvGrpSpPr>
        <p:grpSpPr>
          <a:xfrm>
            <a:off x="9124346" y="2070802"/>
            <a:ext cx="2776568" cy="2852737"/>
            <a:chOff x="4933802" y="2331706"/>
            <a:chExt cx="2647884" cy="2720525"/>
          </a:xfrm>
        </p:grpSpPr>
        <p:sp>
          <p:nvSpPr>
            <p:cNvPr id="56" name="Freeform: Shape 55">
              <a:extLst>
                <a:ext uri="{FF2B5EF4-FFF2-40B4-BE49-F238E27FC236}">
                  <a16:creationId xmlns:a16="http://schemas.microsoft.com/office/drawing/2014/main" id="{16F98FDC-8BE7-4634-ACA8-9CD8894B230D}"/>
                </a:ext>
              </a:extLst>
            </p:cNvPr>
            <p:cNvSpPr/>
            <p:nvPr/>
          </p:nvSpPr>
          <p:spPr>
            <a:xfrm>
              <a:off x="4933802" y="2331706"/>
              <a:ext cx="2143996" cy="1520275"/>
            </a:xfrm>
            <a:custGeom>
              <a:avLst/>
              <a:gdLst>
                <a:gd name="connsiteX0" fmla="*/ 1566412 w 1677471"/>
                <a:gd name="connsiteY0" fmla="*/ 562433 h 1189469"/>
                <a:gd name="connsiteX1" fmla="*/ 1352021 w 1677471"/>
                <a:gd name="connsiteY1" fmla="*/ 454271 h 1189469"/>
                <a:gd name="connsiteX2" fmla="*/ 859499 w 1677471"/>
                <a:gd name="connsiteY2" fmla="*/ 379 h 1189469"/>
                <a:gd name="connsiteX3" fmla="*/ 392086 w 1677471"/>
                <a:gd name="connsiteY3" fmla="*/ 318103 h 1189469"/>
                <a:gd name="connsiteX4" fmla="*/ 0 w 1677471"/>
                <a:gd name="connsiteY4" fmla="*/ 750750 h 1189469"/>
                <a:gd name="connsiteX5" fmla="*/ 472242 w 1677471"/>
                <a:gd name="connsiteY5" fmla="*/ 1189191 h 1189469"/>
                <a:gd name="connsiteX6" fmla="*/ 513768 w 1677471"/>
                <a:gd name="connsiteY6" fmla="*/ 1189191 h 1189469"/>
                <a:gd name="connsiteX7" fmla="*/ 1278625 w 1677471"/>
                <a:gd name="connsiteY7" fmla="*/ 1189191 h 1189469"/>
                <a:gd name="connsiteX8" fmla="*/ 1298906 w 1677471"/>
                <a:gd name="connsiteY8" fmla="*/ 1189191 h 1189469"/>
                <a:gd name="connsiteX9" fmla="*/ 1677471 w 1677471"/>
                <a:gd name="connsiteY9" fmla="*/ 821248 h 1189469"/>
                <a:gd name="connsiteX10" fmla="*/ 1567378 w 1677471"/>
                <a:gd name="connsiteY10" fmla="*/ 567261 h 118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7471" h="1189469">
                  <a:moveTo>
                    <a:pt x="1566412" y="562433"/>
                  </a:moveTo>
                  <a:cubicBezTo>
                    <a:pt x="1507542" y="505517"/>
                    <a:pt x="1432785" y="467801"/>
                    <a:pt x="1352021" y="454271"/>
                  </a:cubicBezTo>
                  <a:cubicBezTo>
                    <a:pt x="1341040" y="193069"/>
                    <a:pt x="1120729" y="-9968"/>
                    <a:pt x="859499" y="379"/>
                  </a:cubicBezTo>
                  <a:cubicBezTo>
                    <a:pt x="652126" y="-3402"/>
                    <a:pt x="464869" y="123886"/>
                    <a:pt x="392086" y="318103"/>
                  </a:cubicBezTo>
                  <a:cubicBezTo>
                    <a:pt x="172070" y="344911"/>
                    <a:pt x="5089" y="529165"/>
                    <a:pt x="0" y="750750"/>
                  </a:cubicBezTo>
                  <a:cubicBezTo>
                    <a:pt x="9948" y="1001946"/>
                    <a:pt x="220999" y="1197892"/>
                    <a:pt x="472242" y="1189191"/>
                  </a:cubicBezTo>
                  <a:lnTo>
                    <a:pt x="513768" y="1189191"/>
                  </a:lnTo>
                  <a:lnTo>
                    <a:pt x="1278625" y="1189191"/>
                  </a:lnTo>
                  <a:lnTo>
                    <a:pt x="1298906" y="1189191"/>
                  </a:lnTo>
                  <a:cubicBezTo>
                    <a:pt x="1502288" y="1185347"/>
                    <a:pt x="1667843" y="1024437"/>
                    <a:pt x="1677471" y="821248"/>
                  </a:cubicBezTo>
                  <a:cubicBezTo>
                    <a:pt x="1676718" y="725162"/>
                    <a:pt x="1636988" y="633500"/>
                    <a:pt x="1567378" y="567261"/>
                  </a:cubicBezTo>
                </a:path>
              </a:pathLst>
            </a:custGeom>
            <a:solidFill>
              <a:srgbClr val="0078D4"/>
            </a:solidFill>
            <a:ln w="96308" cap="flat">
              <a:noFill/>
              <a:prstDash val="solid"/>
              <a:miter/>
            </a:ln>
          </p:spPr>
          <p:txBody>
            <a:bodyPr rtlCol="0" anchor="ctr"/>
            <a:lstStyle/>
            <a:p>
              <a:endParaRPr lang="en-US"/>
            </a:p>
          </p:txBody>
        </p:sp>
        <p:grpSp>
          <p:nvGrpSpPr>
            <p:cNvPr id="57" name="Group 56">
              <a:extLst>
                <a:ext uri="{FF2B5EF4-FFF2-40B4-BE49-F238E27FC236}">
                  <a16:creationId xmlns:a16="http://schemas.microsoft.com/office/drawing/2014/main" id="{31D8CB80-C966-4C0C-A348-8CD728BF8D67}"/>
                </a:ext>
              </a:extLst>
            </p:cNvPr>
            <p:cNvGrpSpPr/>
            <p:nvPr/>
          </p:nvGrpSpPr>
          <p:grpSpPr>
            <a:xfrm>
              <a:off x="5500516" y="2863487"/>
              <a:ext cx="2081170" cy="2188744"/>
              <a:chOff x="3380872" y="2137210"/>
              <a:chExt cx="971523" cy="1021741"/>
            </a:xfrm>
          </p:grpSpPr>
          <p:sp>
            <p:nvSpPr>
              <p:cNvPr id="58" name="Freeform: Shape 57">
                <a:extLst>
                  <a:ext uri="{FF2B5EF4-FFF2-40B4-BE49-F238E27FC236}">
                    <a16:creationId xmlns:a16="http://schemas.microsoft.com/office/drawing/2014/main" id="{23AEABBB-2A04-42F1-9086-19D535339ECD}"/>
                  </a:ext>
                </a:extLst>
              </p:cNvPr>
              <p:cNvSpPr/>
              <p:nvPr/>
            </p:nvSpPr>
            <p:spPr>
              <a:xfrm>
                <a:off x="3587538" y="2137210"/>
                <a:ext cx="764857" cy="575574"/>
              </a:xfrm>
              <a:custGeom>
                <a:avLst/>
                <a:gdLst>
                  <a:gd name="connsiteX0" fmla="*/ 0 w 764857"/>
                  <a:gd name="connsiteY0" fmla="*/ 0 h 575574"/>
                  <a:gd name="connsiteX1" fmla="*/ 966 w 764857"/>
                  <a:gd name="connsiteY1" fmla="*/ 413332 h 575574"/>
                  <a:gd name="connsiteX2" fmla="*/ 764857 w 764857"/>
                  <a:gd name="connsiteY2" fmla="*/ 575574 h 575574"/>
                  <a:gd name="connsiteX3" fmla="*/ 764857 w 764857"/>
                  <a:gd name="connsiteY3" fmla="*/ 287787 h 575574"/>
                  <a:gd name="connsiteX4" fmla="*/ 0 w 764857"/>
                  <a:gd name="connsiteY4" fmla="*/ 0 h 57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57" h="575574">
                    <a:moveTo>
                      <a:pt x="0" y="0"/>
                    </a:moveTo>
                    <a:lnTo>
                      <a:pt x="966" y="413332"/>
                    </a:lnTo>
                    <a:lnTo>
                      <a:pt x="764857" y="575574"/>
                    </a:lnTo>
                    <a:lnTo>
                      <a:pt x="764857" y="287787"/>
                    </a:lnTo>
                    <a:lnTo>
                      <a:pt x="0" y="0"/>
                    </a:lnTo>
                    <a:close/>
                  </a:path>
                </a:pathLst>
              </a:custGeom>
              <a:solidFill>
                <a:srgbClr val="767676"/>
              </a:solidFill>
              <a:ln w="9630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EB2CDFD-C35C-44A7-983F-741E42D6B89B}"/>
                  </a:ext>
                </a:extLst>
              </p:cNvPr>
              <p:cNvSpPr/>
              <p:nvPr/>
            </p:nvSpPr>
            <p:spPr>
              <a:xfrm>
                <a:off x="3380872" y="2137210"/>
                <a:ext cx="207631" cy="509904"/>
              </a:xfrm>
              <a:custGeom>
                <a:avLst/>
                <a:gdLst>
                  <a:gd name="connsiteX0" fmla="*/ 206666 w 207631"/>
                  <a:gd name="connsiteY0" fmla="*/ 0 h 509904"/>
                  <a:gd name="connsiteX1" fmla="*/ 0 w 207631"/>
                  <a:gd name="connsiteY1" fmla="*/ 125545 h 509904"/>
                  <a:gd name="connsiteX2" fmla="*/ 0 w 207631"/>
                  <a:gd name="connsiteY2" fmla="*/ 509905 h 509904"/>
                  <a:gd name="connsiteX3" fmla="*/ 207632 w 207631"/>
                  <a:gd name="connsiteY3" fmla="*/ 413332 h 509904"/>
                </a:gdLst>
                <a:ahLst/>
                <a:cxnLst>
                  <a:cxn ang="0">
                    <a:pos x="connsiteX0" y="connsiteY0"/>
                  </a:cxn>
                  <a:cxn ang="0">
                    <a:pos x="connsiteX1" y="connsiteY1"/>
                  </a:cxn>
                  <a:cxn ang="0">
                    <a:pos x="connsiteX2" y="connsiteY2"/>
                  </a:cxn>
                  <a:cxn ang="0">
                    <a:pos x="connsiteX3" y="connsiteY3"/>
                  </a:cxn>
                </a:cxnLst>
                <a:rect l="l" t="t" r="r" b="b"/>
                <a:pathLst>
                  <a:path w="207631" h="509904">
                    <a:moveTo>
                      <a:pt x="206666" y="0"/>
                    </a:moveTo>
                    <a:lnTo>
                      <a:pt x="0" y="125545"/>
                    </a:lnTo>
                    <a:lnTo>
                      <a:pt x="0" y="509905"/>
                    </a:lnTo>
                    <a:lnTo>
                      <a:pt x="207632" y="413332"/>
                    </a:lnTo>
                  </a:path>
                </a:pathLst>
              </a:custGeom>
              <a:solidFill>
                <a:srgbClr val="999999"/>
              </a:solidFill>
              <a:ln w="96308"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AED7A8B-BC15-4D48-91F6-CACBEF11D8B7}"/>
                  </a:ext>
                </a:extLst>
              </p:cNvPr>
              <p:cNvSpPr/>
              <p:nvPr/>
            </p:nvSpPr>
            <p:spPr>
              <a:xfrm>
                <a:off x="3936167" y="2326493"/>
                <a:ext cx="69532" cy="249158"/>
              </a:xfrm>
              <a:custGeom>
                <a:avLst/>
                <a:gdLst>
                  <a:gd name="connsiteX0" fmla="*/ 0 w 69532"/>
                  <a:gd name="connsiteY0" fmla="*/ 229843 h 249158"/>
                  <a:gd name="connsiteX1" fmla="*/ 69532 w 69532"/>
                  <a:gd name="connsiteY1" fmla="*/ 249158 h 249158"/>
                  <a:gd name="connsiteX2" fmla="*/ 69532 w 69532"/>
                  <a:gd name="connsiteY2" fmla="*/ 24143 h 249158"/>
                  <a:gd name="connsiteX3" fmla="*/ 0 w 69532"/>
                  <a:gd name="connsiteY3" fmla="*/ 0 h 249158"/>
                  <a:gd name="connsiteX4" fmla="*/ 0 w 69532"/>
                  <a:gd name="connsiteY4" fmla="*/ 229843 h 249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49158">
                    <a:moveTo>
                      <a:pt x="0" y="229843"/>
                    </a:moveTo>
                    <a:lnTo>
                      <a:pt x="69532" y="249158"/>
                    </a:lnTo>
                    <a:lnTo>
                      <a:pt x="69532" y="24143"/>
                    </a:lnTo>
                    <a:lnTo>
                      <a:pt x="0" y="0"/>
                    </a:lnTo>
                    <a:lnTo>
                      <a:pt x="0" y="229843"/>
                    </a:lnTo>
                    <a:close/>
                  </a:path>
                </a:pathLst>
              </a:custGeom>
              <a:solidFill>
                <a:srgbClr val="A3A3A3"/>
              </a:solidFill>
              <a:ln w="96308"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6D5E2ADC-749F-45FC-9E5E-85C778E9BFDF}"/>
                  </a:ext>
                </a:extLst>
              </p:cNvPr>
              <p:cNvSpPr/>
              <p:nvPr/>
            </p:nvSpPr>
            <p:spPr>
              <a:xfrm>
                <a:off x="3797102" y="2279172"/>
                <a:ext cx="69532" cy="259781"/>
              </a:xfrm>
              <a:custGeom>
                <a:avLst/>
                <a:gdLst>
                  <a:gd name="connsiteX0" fmla="*/ 69533 w 69532"/>
                  <a:gd name="connsiteY0" fmla="*/ 25109 h 259781"/>
                  <a:gd name="connsiteX1" fmla="*/ 0 w 69532"/>
                  <a:gd name="connsiteY1" fmla="*/ 0 h 259781"/>
                  <a:gd name="connsiteX2" fmla="*/ 0 w 69532"/>
                  <a:gd name="connsiteY2" fmla="*/ 240467 h 259781"/>
                  <a:gd name="connsiteX3" fmla="*/ 69533 w 69532"/>
                  <a:gd name="connsiteY3" fmla="*/ 259781 h 259781"/>
                  <a:gd name="connsiteX4" fmla="*/ 69533 w 69532"/>
                  <a:gd name="connsiteY4" fmla="*/ 25109 h 259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59781">
                    <a:moveTo>
                      <a:pt x="69533" y="25109"/>
                    </a:moveTo>
                    <a:lnTo>
                      <a:pt x="0" y="0"/>
                    </a:lnTo>
                    <a:lnTo>
                      <a:pt x="0" y="240467"/>
                    </a:lnTo>
                    <a:lnTo>
                      <a:pt x="69533" y="259781"/>
                    </a:lnTo>
                    <a:lnTo>
                      <a:pt x="69533" y="25109"/>
                    </a:lnTo>
                    <a:close/>
                  </a:path>
                </a:pathLst>
              </a:custGeom>
              <a:solidFill>
                <a:srgbClr val="A3A3A3"/>
              </a:solidFill>
              <a:ln w="96308"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BB25126E-43E2-4AE1-A8E8-A64A4E95803A}"/>
                  </a:ext>
                </a:extLst>
              </p:cNvPr>
              <p:cNvSpPr/>
              <p:nvPr/>
            </p:nvSpPr>
            <p:spPr>
              <a:xfrm>
                <a:off x="4075232" y="2374779"/>
                <a:ext cx="69532" cy="237569"/>
              </a:xfrm>
              <a:custGeom>
                <a:avLst/>
                <a:gdLst>
                  <a:gd name="connsiteX0" fmla="*/ 0 w 69532"/>
                  <a:gd name="connsiteY0" fmla="*/ 219220 h 237569"/>
                  <a:gd name="connsiteX1" fmla="*/ 67601 w 69532"/>
                  <a:gd name="connsiteY1" fmla="*/ 237569 h 237569"/>
                  <a:gd name="connsiteX2" fmla="*/ 69533 w 69532"/>
                  <a:gd name="connsiteY2" fmla="*/ 23177 h 237569"/>
                  <a:gd name="connsiteX3" fmla="*/ 0 w 69532"/>
                  <a:gd name="connsiteY3" fmla="*/ 0 h 237569"/>
                  <a:gd name="connsiteX4" fmla="*/ 0 w 69532"/>
                  <a:gd name="connsiteY4" fmla="*/ 219220 h 2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37569">
                    <a:moveTo>
                      <a:pt x="0" y="219220"/>
                    </a:moveTo>
                    <a:lnTo>
                      <a:pt x="67601" y="237569"/>
                    </a:lnTo>
                    <a:lnTo>
                      <a:pt x="69533" y="23177"/>
                    </a:lnTo>
                    <a:lnTo>
                      <a:pt x="0" y="0"/>
                    </a:lnTo>
                    <a:lnTo>
                      <a:pt x="0" y="219220"/>
                    </a:lnTo>
                    <a:close/>
                  </a:path>
                </a:pathLst>
              </a:custGeom>
              <a:solidFill>
                <a:srgbClr val="A3A3A3"/>
              </a:solidFill>
              <a:ln w="96308"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764B395-ECEC-453A-A87E-49E36C53CA4E}"/>
                  </a:ext>
                </a:extLst>
              </p:cNvPr>
              <p:cNvSpPr/>
              <p:nvPr/>
            </p:nvSpPr>
            <p:spPr>
              <a:xfrm>
                <a:off x="3659002" y="2233783"/>
                <a:ext cx="69532" cy="267506"/>
              </a:xfrm>
              <a:custGeom>
                <a:avLst/>
                <a:gdLst>
                  <a:gd name="connsiteX0" fmla="*/ 0 w 69532"/>
                  <a:gd name="connsiteY0" fmla="*/ 250124 h 267506"/>
                  <a:gd name="connsiteX1" fmla="*/ 69532 w 69532"/>
                  <a:gd name="connsiteY1" fmla="*/ 267507 h 267506"/>
                  <a:gd name="connsiteX2" fmla="*/ 69532 w 69532"/>
                  <a:gd name="connsiteY2" fmla="*/ 23178 h 267506"/>
                  <a:gd name="connsiteX3" fmla="*/ 0 w 69532"/>
                  <a:gd name="connsiteY3" fmla="*/ 0 h 267506"/>
                  <a:gd name="connsiteX4" fmla="*/ 0 w 69532"/>
                  <a:gd name="connsiteY4" fmla="*/ 250124 h 26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7506">
                    <a:moveTo>
                      <a:pt x="0" y="250124"/>
                    </a:moveTo>
                    <a:lnTo>
                      <a:pt x="69532" y="267507"/>
                    </a:lnTo>
                    <a:lnTo>
                      <a:pt x="69532" y="23178"/>
                    </a:lnTo>
                    <a:lnTo>
                      <a:pt x="0" y="0"/>
                    </a:lnTo>
                    <a:lnTo>
                      <a:pt x="0" y="250124"/>
                    </a:lnTo>
                    <a:close/>
                  </a:path>
                </a:pathLst>
              </a:custGeom>
              <a:solidFill>
                <a:srgbClr val="A3A3A3"/>
              </a:solidFill>
              <a:ln w="96308"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423ED7E-C5EA-4C73-BBD3-FDD140E11FC7}"/>
                  </a:ext>
                </a:extLst>
              </p:cNvPr>
              <p:cNvSpPr/>
              <p:nvPr/>
            </p:nvSpPr>
            <p:spPr>
              <a:xfrm>
                <a:off x="4213331" y="2421134"/>
                <a:ext cx="69532" cy="228877"/>
              </a:xfrm>
              <a:custGeom>
                <a:avLst/>
                <a:gdLst>
                  <a:gd name="connsiteX0" fmla="*/ 69533 w 69532"/>
                  <a:gd name="connsiteY0" fmla="*/ 24143 h 228877"/>
                  <a:gd name="connsiteX1" fmla="*/ 0 w 69532"/>
                  <a:gd name="connsiteY1" fmla="*/ 0 h 228877"/>
                  <a:gd name="connsiteX2" fmla="*/ 0 w 69532"/>
                  <a:gd name="connsiteY2" fmla="*/ 209563 h 228877"/>
                  <a:gd name="connsiteX3" fmla="*/ 69533 w 69532"/>
                  <a:gd name="connsiteY3" fmla="*/ 228878 h 228877"/>
                  <a:gd name="connsiteX4" fmla="*/ 69533 w 69532"/>
                  <a:gd name="connsiteY4" fmla="*/ 24143 h 228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28877">
                    <a:moveTo>
                      <a:pt x="69533" y="24143"/>
                    </a:moveTo>
                    <a:lnTo>
                      <a:pt x="0" y="0"/>
                    </a:lnTo>
                    <a:lnTo>
                      <a:pt x="0" y="209563"/>
                    </a:lnTo>
                    <a:lnTo>
                      <a:pt x="69533" y="228878"/>
                    </a:lnTo>
                    <a:lnTo>
                      <a:pt x="69533" y="24143"/>
                    </a:lnTo>
                    <a:close/>
                  </a:path>
                </a:pathLst>
              </a:custGeom>
              <a:solidFill>
                <a:srgbClr val="A3A3A3"/>
              </a:solidFill>
              <a:ln w="96308"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914F908-F02D-4823-932C-F204391B07F1}"/>
                  </a:ext>
                </a:extLst>
              </p:cNvPr>
              <p:cNvSpPr/>
              <p:nvPr/>
            </p:nvSpPr>
            <p:spPr>
              <a:xfrm>
                <a:off x="3416604" y="2232817"/>
                <a:ext cx="103332" cy="331245"/>
              </a:xfrm>
              <a:custGeom>
                <a:avLst/>
                <a:gdLst>
                  <a:gd name="connsiteX0" fmla="*/ 34766 w 103332"/>
                  <a:gd name="connsiteY0" fmla="*/ 310965 h 331245"/>
                  <a:gd name="connsiteX1" fmla="*/ 0 w 103332"/>
                  <a:gd name="connsiteY1" fmla="*/ 331245 h 331245"/>
                  <a:gd name="connsiteX2" fmla="*/ 0 w 103332"/>
                  <a:gd name="connsiteY2" fmla="*/ 57944 h 331245"/>
                  <a:gd name="connsiteX3" fmla="*/ 34766 w 103332"/>
                  <a:gd name="connsiteY3" fmla="*/ 39595 h 331245"/>
                  <a:gd name="connsiteX4" fmla="*/ 103333 w 103332"/>
                  <a:gd name="connsiteY4" fmla="*/ 0 h 331245"/>
                  <a:gd name="connsiteX5" fmla="*/ 67601 w 103332"/>
                  <a:gd name="connsiteY5" fmla="*/ 23177 h 331245"/>
                  <a:gd name="connsiteX6" fmla="*/ 67601 w 103332"/>
                  <a:gd name="connsiteY6" fmla="*/ 288753 h 331245"/>
                  <a:gd name="connsiteX7" fmla="*/ 103333 w 103332"/>
                  <a:gd name="connsiteY7" fmla="*/ 269438 h 3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32" h="331245">
                    <a:moveTo>
                      <a:pt x="34766" y="310965"/>
                    </a:moveTo>
                    <a:lnTo>
                      <a:pt x="0" y="331245"/>
                    </a:lnTo>
                    <a:lnTo>
                      <a:pt x="0" y="57944"/>
                    </a:lnTo>
                    <a:lnTo>
                      <a:pt x="34766" y="39595"/>
                    </a:lnTo>
                    <a:close/>
                    <a:moveTo>
                      <a:pt x="103333" y="0"/>
                    </a:moveTo>
                    <a:lnTo>
                      <a:pt x="67601" y="23177"/>
                    </a:lnTo>
                    <a:lnTo>
                      <a:pt x="67601" y="288753"/>
                    </a:lnTo>
                    <a:lnTo>
                      <a:pt x="103333" y="269438"/>
                    </a:lnTo>
                    <a:close/>
                  </a:path>
                </a:pathLst>
              </a:custGeom>
              <a:solidFill>
                <a:srgbClr val="B3B3B3"/>
              </a:solidFill>
              <a:ln w="96308"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4B8E897F-CEAF-4087-BC91-8131B7790763}"/>
                  </a:ext>
                </a:extLst>
              </p:cNvPr>
              <p:cNvSpPr/>
              <p:nvPr/>
            </p:nvSpPr>
            <p:spPr>
              <a:xfrm>
                <a:off x="3380872" y="2550542"/>
                <a:ext cx="971523" cy="233706"/>
              </a:xfrm>
              <a:custGeom>
                <a:avLst/>
                <a:gdLst>
                  <a:gd name="connsiteX0" fmla="*/ 971523 w 971523"/>
                  <a:gd name="connsiteY0" fmla="*/ 162242 h 233706"/>
                  <a:gd name="connsiteX1" fmla="*/ 762926 w 971523"/>
                  <a:gd name="connsiteY1" fmla="*/ 233706 h 233706"/>
                  <a:gd name="connsiteX2" fmla="*/ 0 w 971523"/>
                  <a:gd name="connsiteY2" fmla="*/ 96573 h 233706"/>
                  <a:gd name="connsiteX3" fmla="*/ 207632 w 971523"/>
                  <a:gd name="connsiteY3" fmla="*/ 0 h 233706"/>
                  <a:gd name="connsiteX4" fmla="*/ 971523 w 971523"/>
                  <a:gd name="connsiteY4" fmla="*/ 162242 h 23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23" h="233706">
                    <a:moveTo>
                      <a:pt x="971523" y="162242"/>
                    </a:moveTo>
                    <a:lnTo>
                      <a:pt x="762926" y="233706"/>
                    </a:lnTo>
                    <a:lnTo>
                      <a:pt x="0" y="96573"/>
                    </a:lnTo>
                    <a:lnTo>
                      <a:pt x="207632" y="0"/>
                    </a:lnTo>
                    <a:lnTo>
                      <a:pt x="971523" y="162242"/>
                    </a:lnTo>
                    <a:close/>
                  </a:path>
                </a:pathLst>
              </a:custGeom>
              <a:solidFill>
                <a:srgbClr val="333132"/>
              </a:solidFill>
              <a:ln w="96308"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2C22A4B-ED57-4CBA-846D-A45866E83D3C}"/>
                  </a:ext>
                </a:extLst>
              </p:cNvPr>
              <p:cNvSpPr/>
              <p:nvPr/>
            </p:nvSpPr>
            <p:spPr>
              <a:xfrm>
                <a:off x="3584641" y="2613314"/>
                <a:ext cx="767754" cy="539842"/>
              </a:xfrm>
              <a:custGeom>
                <a:avLst/>
                <a:gdLst>
                  <a:gd name="connsiteX0" fmla="*/ 767754 w 767754"/>
                  <a:gd name="connsiteY0" fmla="*/ 394017 h 539842"/>
                  <a:gd name="connsiteX1" fmla="*/ 0 w 767754"/>
                  <a:gd name="connsiteY1" fmla="*/ 539842 h 539842"/>
                  <a:gd name="connsiteX2" fmla="*/ 3863 w 767754"/>
                  <a:gd name="connsiteY2" fmla="*/ 0 h 539842"/>
                  <a:gd name="connsiteX3" fmla="*/ 767754 w 767754"/>
                  <a:gd name="connsiteY3" fmla="*/ 141962 h 539842"/>
                  <a:gd name="connsiteX4" fmla="*/ 767754 w 767754"/>
                  <a:gd name="connsiteY4" fmla="*/ 394017 h 53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754" h="539842">
                    <a:moveTo>
                      <a:pt x="767754" y="394017"/>
                    </a:moveTo>
                    <a:lnTo>
                      <a:pt x="0" y="539842"/>
                    </a:lnTo>
                    <a:lnTo>
                      <a:pt x="3863" y="0"/>
                    </a:lnTo>
                    <a:lnTo>
                      <a:pt x="767754" y="141962"/>
                    </a:lnTo>
                    <a:lnTo>
                      <a:pt x="767754" y="394017"/>
                    </a:lnTo>
                    <a:close/>
                  </a:path>
                </a:pathLst>
              </a:custGeom>
              <a:solidFill>
                <a:srgbClr val="767676"/>
              </a:solidFill>
              <a:ln w="96308"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6129489-B94B-490E-A6B9-BC6EC6462BC1}"/>
                  </a:ext>
                </a:extLst>
              </p:cNvPr>
              <p:cNvSpPr/>
              <p:nvPr/>
            </p:nvSpPr>
            <p:spPr>
              <a:xfrm>
                <a:off x="3659002" y="2721476"/>
                <a:ext cx="69532" cy="342833"/>
              </a:xfrm>
              <a:custGeom>
                <a:avLst/>
                <a:gdLst>
                  <a:gd name="connsiteX0" fmla="*/ 0 w 69532"/>
                  <a:gd name="connsiteY0" fmla="*/ 342834 h 342833"/>
                  <a:gd name="connsiteX1" fmla="*/ 0 w 69532"/>
                  <a:gd name="connsiteY1" fmla="*/ 0 h 342833"/>
                  <a:gd name="connsiteX2" fmla="*/ 69532 w 69532"/>
                  <a:gd name="connsiteY2" fmla="*/ 8691 h 342833"/>
                  <a:gd name="connsiteX3" fmla="*/ 69532 w 69532"/>
                  <a:gd name="connsiteY3" fmla="*/ 331245 h 342833"/>
                  <a:gd name="connsiteX4" fmla="*/ 0 w 69532"/>
                  <a:gd name="connsiteY4" fmla="*/ 342834 h 3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342833">
                    <a:moveTo>
                      <a:pt x="0" y="342834"/>
                    </a:moveTo>
                    <a:lnTo>
                      <a:pt x="0" y="0"/>
                    </a:lnTo>
                    <a:lnTo>
                      <a:pt x="69532" y="8691"/>
                    </a:lnTo>
                    <a:lnTo>
                      <a:pt x="69532" y="331245"/>
                    </a:lnTo>
                    <a:lnTo>
                      <a:pt x="0" y="342834"/>
                    </a:lnTo>
                    <a:close/>
                  </a:path>
                </a:pathLst>
              </a:custGeom>
              <a:solidFill>
                <a:srgbClr val="A3A3A3"/>
              </a:solidFill>
              <a:ln w="96308"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2C5094B2-6ADF-4A22-8E99-DF55BADC978C}"/>
                  </a:ext>
                </a:extLst>
              </p:cNvPr>
              <p:cNvSpPr/>
              <p:nvPr/>
            </p:nvSpPr>
            <p:spPr>
              <a:xfrm>
                <a:off x="3797102" y="2738859"/>
                <a:ext cx="69532" cy="303238"/>
              </a:xfrm>
              <a:custGeom>
                <a:avLst/>
                <a:gdLst>
                  <a:gd name="connsiteX0" fmla="*/ 69533 w 69532"/>
                  <a:gd name="connsiteY0" fmla="*/ 290684 h 303238"/>
                  <a:gd name="connsiteX1" fmla="*/ 0 w 69532"/>
                  <a:gd name="connsiteY1" fmla="*/ 303239 h 303238"/>
                  <a:gd name="connsiteX2" fmla="*/ 0 w 69532"/>
                  <a:gd name="connsiteY2" fmla="*/ 0 h 303238"/>
                  <a:gd name="connsiteX3" fmla="*/ 69533 w 69532"/>
                  <a:gd name="connsiteY3" fmla="*/ 10623 h 303238"/>
                  <a:gd name="connsiteX4" fmla="*/ 69533 w 69532"/>
                  <a:gd name="connsiteY4" fmla="*/ 290684 h 303238"/>
                  <a:gd name="connsiteX5" fmla="*/ 69533 w 69532"/>
                  <a:gd name="connsiteY5" fmla="*/ 290684 h 30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32" h="303238">
                    <a:moveTo>
                      <a:pt x="69533" y="290684"/>
                    </a:moveTo>
                    <a:lnTo>
                      <a:pt x="0" y="303239"/>
                    </a:lnTo>
                    <a:lnTo>
                      <a:pt x="0" y="0"/>
                    </a:lnTo>
                    <a:lnTo>
                      <a:pt x="69533" y="10623"/>
                    </a:lnTo>
                    <a:lnTo>
                      <a:pt x="69533" y="290684"/>
                    </a:lnTo>
                    <a:lnTo>
                      <a:pt x="69533" y="290684"/>
                    </a:lnTo>
                    <a:close/>
                  </a:path>
                </a:pathLst>
              </a:custGeom>
              <a:solidFill>
                <a:srgbClr val="A3A3A3"/>
              </a:solidFill>
              <a:ln w="96308"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0FBDED8-FAEC-4557-A361-121466B329A6}"/>
                  </a:ext>
                </a:extLst>
              </p:cNvPr>
              <p:cNvSpPr/>
              <p:nvPr/>
            </p:nvSpPr>
            <p:spPr>
              <a:xfrm>
                <a:off x="3936167" y="2756242"/>
                <a:ext cx="69532" cy="262678"/>
              </a:xfrm>
              <a:custGeom>
                <a:avLst/>
                <a:gdLst>
                  <a:gd name="connsiteX0" fmla="*/ 0 w 69532"/>
                  <a:gd name="connsiteY0" fmla="*/ 262678 h 262678"/>
                  <a:gd name="connsiteX1" fmla="*/ 0 w 69532"/>
                  <a:gd name="connsiteY1" fmla="*/ 0 h 262678"/>
                  <a:gd name="connsiteX2" fmla="*/ 69532 w 69532"/>
                  <a:gd name="connsiteY2" fmla="*/ 8692 h 262678"/>
                  <a:gd name="connsiteX3" fmla="*/ 69532 w 69532"/>
                  <a:gd name="connsiteY3" fmla="*/ 250124 h 262678"/>
                  <a:gd name="connsiteX4" fmla="*/ 0 w 69532"/>
                  <a:gd name="connsiteY4" fmla="*/ 262678 h 26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2678">
                    <a:moveTo>
                      <a:pt x="0" y="262678"/>
                    </a:moveTo>
                    <a:lnTo>
                      <a:pt x="0" y="0"/>
                    </a:lnTo>
                    <a:lnTo>
                      <a:pt x="69532" y="8692"/>
                    </a:lnTo>
                    <a:lnTo>
                      <a:pt x="69532" y="250124"/>
                    </a:lnTo>
                    <a:lnTo>
                      <a:pt x="0" y="262678"/>
                    </a:lnTo>
                    <a:close/>
                  </a:path>
                </a:pathLst>
              </a:custGeom>
              <a:solidFill>
                <a:srgbClr val="A3A3A3"/>
              </a:solidFill>
              <a:ln w="9630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0EAE962-6C5A-4419-ACE2-1A82461D6C90}"/>
                  </a:ext>
                </a:extLst>
              </p:cNvPr>
              <p:cNvSpPr/>
              <p:nvPr/>
            </p:nvSpPr>
            <p:spPr>
              <a:xfrm>
                <a:off x="4075232" y="2773625"/>
                <a:ext cx="68566" cy="221151"/>
              </a:xfrm>
              <a:custGeom>
                <a:avLst/>
                <a:gdLst>
                  <a:gd name="connsiteX0" fmla="*/ 68567 w 68566"/>
                  <a:gd name="connsiteY0" fmla="*/ 208597 h 221151"/>
                  <a:gd name="connsiteX1" fmla="*/ 0 w 68566"/>
                  <a:gd name="connsiteY1" fmla="*/ 221152 h 221151"/>
                  <a:gd name="connsiteX2" fmla="*/ 0 w 68566"/>
                  <a:gd name="connsiteY2" fmla="*/ 0 h 221151"/>
                  <a:gd name="connsiteX3" fmla="*/ 68567 w 68566"/>
                  <a:gd name="connsiteY3" fmla="*/ 10623 h 221151"/>
                  <a:gd name="connsiteX4" fmla="*/ 68567 w 68566"/>
                  <a:gd name="connsiteY4" fmla="*/ 208597 h 221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66" h="221151">
                    <a:moveTo>
                      <a:pt x="68567" y="208597"/>
                    </a:moveTo>
                    <a:lnTo>
                      <a:pt x="0" y="221152"/>
                    </a:lnTo>
                    <a:lnTo>
                      <a:pt x="0" y="0"/>
                    </a:lnTo>
                    <a:lnTo>
                      <a:pt x="68567" y="10623"/>
                    </a:lnTo>
                    <a:lnTo>
                      <a:pt x="68567" y="208597"/>
                    </a:lnTo>
                    <a:close/>
                  </a:path>
                </a:pathLst>
              </a:custGeom>
              <a:solidFill>
                <a:srgbClr val="A3A3A3"/>
              </a:solidFill>
              <a:ln w="9630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EE5EEBC-6C6E-4708-B919-F21096C5F670}"/>
                  </a:ext>
                </a:extLst>
              </p:cNvPr>
              <p:cNvSpPr/>
              <p:nvPr/>
            </p:nvSpPr>
            <p:spPr>
              <a:xfrm>
                <a:off x="4213331" y="2791008"/>
                <a:ext cx="71464" cy="181557"/>
              </a:xfrm>
              <a:custGeom>
                <a:avLst/>
                <a:gdLst>
                  <a:gd name="connsiteX0" fmla="*/ 71464 w 71464"/>
                  <a:gd name="connsiteY0" fmla="*/ 169003 h 181557"/>
                  <a:gd name="connsiteX1" fmla="*/ 0 w 71464"/>
                  <a:gd name="connsiteY1" fmla="*/ 181557 h 181557"/>
                  <a:gd name="connsiteX2" fmla="*/ 0 w 71464"/>
                  <a:gd name="connsiteY2" fmla="*/ 0 h 181557"/>
                  <a:gd name="connsiteX3" fmla="*/ 66635 w 71464"/>
                  <a:gd name="connsiteY3" fmla="*/ 8692 h 181557"/>
                  <a:gd name="connsiteX4" fmla="*/ 71464 w 71464"/>
                  <a:gd name="connsiteY4" fmla="*/ 169003 h 181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64" h="181557">
                    <a:moveTo>
                      <a:pt x="71464" y="169003"/>
                    </a:moveTo>
                    <a:lnTo>
                      <a:pt x="0" y="181557"/>
                    </a:lnTo>
                    <a:lnTo>
                      <a:pt x="0" y="0"/>
                    </a:lnTo>
                    <a:lnTo>
                      <a:pt x="66635" y="8692"/>
                    </a:lnTo>
                    <a:lnTo>
                      <a:pt x="71464" y="169003"/>
                    </a:lnTo>
                    <a:close/>
                  </a:path>
                </a:pathLst>
              </a:custGeom>
              <a:solidFill>
                <a:srgbClr val="A3A3A3"/>
              </a:solidFill>
              <a:ln w="9630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CA1C851E-8352-4198-925F-740C1C08BEC9}"/>
                  </a:ext>
                </a:extLst>
              </p:cNvPr>
              <p:cNvSpPr/>
              <p:nvPr/>
            </p:nvSpPr>
            <p:spPr>
              <a:xfrm>
                <a:off x="3380872" y="2618143"/>
                <a:ext cx="208597" cy="540808"/>
              </a:xfrm>
              <a:custGeom>
                <a:avLst/>
                <a:gdLst>
                  <a:gd name="connsiteX0" fmla="*/ 0 w 208597"/>
                  <a:gd name="connsiteY0" fmla="*/ 411401 h 540808"/>
                  <a:gd name="connsiteX1" fmla="*/ 0 w 208597"/>
                  <a:gd name="connsiteY1" fmla="*/ 96573 h 540808"/>
                  <a:gd name="connsiteX2" fmla="*/ 208597 w 208597"/>
                  <a:gd name="connsiteY2" fmla="*/ 0 h 540808"/>
                  <a:gd name="connsiteX3" fmla="*/ 208597 w 208597"/>
                  <a:gd name="connsiteY3" fmla="*/ 540808 h 540808"/>
                </a:gdLst>
                <a:ahLst/>
                <a:cxnLst>
                  <a:cxn ang="0">
                    <a:pos x="connsiteX0" y="connsiteY0"/>
                  </a:cxn>
                  <a:cxn ang="0">
                    <a:pos x="connsiteX1" y="connsiteY1"/>
                  </a:cxn>
                  <a:cxn ang="0">
                    <a:pos x="connsiteX2" y="connsiteY2"/>
                  </a:cxn>
                  <a:cxn ang="0">
                    <a:pos x="connsiteX3" y="connsiteY3"/>
                  </a:cxn>
                </a:cxnLst>
                <a:rect l="l" t="t" r="r" b="b"/>
                <a:pathLst>
                  <a:path w="208597" h="540808">
                    <a:moveTo>
                      <a:pt x="0" y="411401"/>
                    </a:moveTo>
                    <a:lnTo>
                      <a:pt x="0" y="96573"/>
                    </a:lnTo>
                    <a:lnTo>
                      <a:pt x="208597" y="0"/>
                    </a:lnTo>
                    <a:lnTo>
                      <a:pt x="208597" y="540808"/>
                    </a:lnTo>
                    <a:close/>
                  </a:path>
                </a:pathLst>
              </a:custGeom>
              <a:solidFill>
                <a:srgbClr val="999999"/>
              </a:solidFill>
              <a:ln w="9630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30B39B5-3CC3-4EB7-AB4C-C82D539A04A3}"/>
                  </a:ext>
                </a:extLst>
              </p:cNvPr>
              <p:cNvSpPr/>
              <p:nvPr/>
            </p:nvSpPr>
            <p:spPr>
              <a:xfrm>
                <a:off x="3415639" y="2695401"/>
                <a:ext cx="105264" cy="372771"/>
              </a:xfrm>
              <a:custGeom>
                <a:avLst/>
                <a:gdLst>
                  <a:gd name="connsiteX0" fmla="*/ 30903 w 105264"/>
                  <a:gd name="connsiteY0" fmla="*/ 333176 h 372771"/>
                  <a:gd name="connsiteX1" fmla="*/ 0 w 105264"/>
                  <a:gd name="connsiteY1" fmla="*/ 317725 h 372771"/>
                  <a:gd name="connsiteX2" fmla="*/ 0 w 105264"/>
                  <a:gd name="connsiteY2" fmla="*/ 51184 h 372771"/>
                  <a:gd name="connsiteX3" fmla="*/ 30903 w 105264"/>
                  <a:gd name="connsiteY3" fmla="*/ 36698 h 372771"/>
                  <a:gd name="connsiteX4" fmla="*/ 105264 w 105264"/>
                  <a:gd name="connsiteY4" fmla="*/ 0 h 372771"/>
                  <a:gd name="connsiteX5" fmla="*/ 68567 w 105264"/>
                  <a:gd name="connsiteY5" fmla="*/ 18349 h 372771"/>
                  <a:gd name="connsiteX6" fmla="*/ 68567 w 105264"/>
                  <a:gd name="connsiteY6" fmla="*/ 354423 h 372771"/>
                  <a:gd name="connsiteX7" fmla="*/ 104299 w 105264"/>
                  <a:gd name="connsiteY7" fmla="*/ 372771 h 372771"/>
                  <a:gd name="connsiteX8" fmla="*/ 104299 w 105264"/>
                  <a:gd name="connsiteY8" fmla="*/ 0 h 37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64" h="372771">
                    <a:moveTo>
                      <a:pt x="30903" y="333176"/>
                    </a:moveTo>
                    <a:lnTo>
                      <a:pt x="0" y="317725"/>
                    </a:lnTo>
                    <a:lnTo>
                      <a:pt x="0" y="51184"/>
                    </a:lnTo>
                    <a:lnTo>
                      <a:pt x="30903" y="36698"/>
                    </a:lnTo>
                    <a:close/>
                    <a:moveTo>
                      <a:pt x="105264" y="0"/>
                    </a:moveTo>
                    <a:lnTo>
                      <a:pt x="68567" y="18349"/>
                    </a:lnTo>
                    <a:lnTo>
                      <a:pt x="68567" y="354423"/>
                    </a:lnTo>
                    <a:lnTo>
                      <a:pt x="104299" y="372771"/>
                    </a:lnTo>
                    <a:lnTo>
                      <a:pt x="104299" y="0"/>
                    </a:lnTo>
                    <a:close/>
                  </a:path>
                </a:pathLst>
              </a:custGeom>
              <a:solidFill>
                <a:srgbClr val="B3B3B3"/>
              </a:solidFill>
              <a:ln w="96308" cap="flat">
                <a:noFill/>
                <a:prstDash val="solid"/>
                <a:miter/>
              </a:ln>
            </p:spPr>
            <p:txBody>
              <a:bodyPr rtlCol="0" anchor="ctr"/>
              <a:lstStyle/>
              <a:p>
                <a:endParaRPr lang="en-US"/>
              </a:p>
            </p:txBody>
          </p:sp>
        </p:grpSp>
      </p:grpSp>
      <p:grpSp>
        <p:nvGrpSpPr>
          <p:cNvPr id="75" name="Graphic 6">
            <a:extLst>
              <a:ext uri="{FF2B5EF4-FFF2-40B4-BE49-F238E27FC236}">
                <a16:creationId xmlns:a16="http://schemas.microsoft.com/office/drawing/2014/main" id="{447D0D7F-C015-482B-AC78-F0DB11927A96}"/>
              </a:ext>
            </a:extLst>
          </p:cNvPr>
          <p:cNvGrpSpPr/>
          <p:nvPr/>
        </p:nvGrpSpPr>
        <p:grpSpPr>
          <a:xfrm>
            <a:off x="6006190" y="2076159"/>
            <a:ext cx="2864510" cy="2888383"/>
            <a:chOff x="5651440" y="2076159"/>
            <a:chExt cx="2864510" cy="2888383"/>
          </a:xfrm>
        </p:grpSpPr>
        <p:grpSp>
          <p:nvGrpSpPr>
            <p:cNvPr id="76" name="Graphic 6">
              <a:extLst>
                <a:ext uri="{FF2B5EF4-FFF2-40B4-BE49-F238E27FC236}">
                  <a16:creationId xmlns:a16="http://schemas.microsoft.com/office/drawing/2014/main" id="{A160CA8E-EFF3-4773-ABFE-740646C1D9D5}"/>
                </a:ext>
              </a:extLst>
            </p:cNvPr>
            <p:cNvGrpSpPr/>
            <p:nvPr/>
          </p:nvGrpSpPr>
          <p:grpSpPr>
            <a:xfrm>
              <a:off x="5651440" y="2736301"/>
              <a:ext cx="1433463" cy="1637949"/>
              <a:chOff x="5651440" y="2736301"/>
              <a:chExt cx="1433463" cy="1637949"/>
            </a:xfrm>
            <a:solidFill>
              <a:schemeClr val="accent1"/>
            </a:solidFill>
          </p:grpSpPr>
          <p:sp>
            <p:nvSpPr>
              <p:cNvPr id="98" name="Freeform: Shape 97">
                <a:extLst>
                  <a:ext uri="{FF2B5EF4-FFF2-40B4-BE49-F238E27FC236}">
                    <a16:creationId xmlns:a16="http://schemas.microsoft.com/office/drawing/2014/main" id="{62966CB6-7BA3-4301-8A44-E5B8E8BF82C9}"/>
                  </a:ext>
                </a:extLst>
              </p:cNvPr>
              <p:cNvSpPr/>
              <p:nvPr/>
            </p:nvSpPr>
            <p:spPr>
              <a:xfrm>
                <a:off x="5785661" y="2736301"/>
                <a:ext cx="1299242" cy="1637949"/>
              </a:xfrm>
              <a:custGeom>
                <a:avLst/>
                <a:gdLst>
                  <a:gd name="connsiteX0" fmla="*/ 0 w 1299242"/>
                  <a:gd name="connsiteY0" fmla="*/ 376787 h 1637949"/>
                  <a:gd name="connsiteX1" fmla="*/ 234961 w 1299242"/>
                  <a:gd name="connsiteY1" fmla="*/ 1637949 h 1637949"/>
                  <a:gd name="connsiteX2" fmla="*/ 199711 w 1299242"/>
                  <a:gd name="connsiteY2" fmla="*/ 651419 h 1637949"/>
                  <a:gd name="connsiteX3" fmla="*/ 1299242 w 1299242"/>
                  <a:gd name="connsiteY3" fmla="*/ 308703 h 1637949"/>
                  <a:gd name="connsiteX4" fmla="*/ 1196675 w 1299242"/>
                  <a:gd name="connsiteY4" fmla="*/ 0 h 1637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242" h="1637949">
                    <a:moveTo>
                      <a:pt x="0" y="376787"/>
                    </a:moveTo>
                    <a:lnTo>
                      <a:pt x="234961" y="1637949"/>
                    </a:lnTo>
                    <a:lnTo>
                      <a:pt x="199711" y="651419"/>
                    </a:lnTo>
                    <a:lnTo>
                      <a:pt x="1299242" y="308703"/>
                    </a:lnTo>
                    <a:lnTo>
                      <a:pt x="1196675" y="0"/>
                    </a:lnTo>
                    <a:close/>
                  </a:path>
                </a:pathLst>
              </a:custGeom>
              <a:solidFill>
                <a:srgbClr val="0072C6"/>
              </a:solidFill>
              <a:ln w="5886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C078D8A-7BEA-412B-B620-597CFD5AE3C6}"/>
                  </a:ext>
                </a:extLst>
              </p:cNvPr>
              <p:cNvSpPr/>
              <p:nvPr/>
            </p:nvSpPr>
            <p:spPr>
              <a:xfrm>
                <a:off x="5785680" y="2812335"/>
                <a:ext cx="1181310" cy="442755"/>
              </a:xfrm>
              <a:custGeom>
                <a:avLst/>
                <a:gdLst>
                  <a:gd name="connsiteX0" fmla="*/ 58928 w 1181310"/>
                  <a:gd name="connsiteY0" fmla="*/ 442755 h 442755"/>
                  <a:gd name="connsiteX1" fmla="*/ 2575 w 1181310"/>
                  <a:gd name="connsiteY1" fmla="*/ 400903 h 442755"/>
                  <a:gd name="connsiteX2" fmla="*/ 41774 w 1181310"/>
                  <a:gd name="connsiteY2" fmla="*/ 327220 h 442755"/>
                  <a:gd name="connsiteX3" fmla="*/ 1105171 w 1181310"/>
                  <a:gd name="connsiteY3" fmla="*/ 2601 h 442755"/>
                  <a:gd name="connsiteX4" fmla="*/ 1178736 w 1181310"/>
                  <a:gd name="connsiteY4" fmla="*/ 41859 h 442755"/>
                  <a:gd name="connsiteX5" fmla="*/ 1139537 w 1181310"/>
                  <a:gd name="connsiteY5" fmla="*/ 115543 h 442755"/>
                  <a:gd name="connsiteX6" fmla="*/ 76140 w 1181310"/>
                  <a:gd name="connsiteY6" fmla="*/ 440162 h 442755"/>
                  <a:gd name="connsiteX7" fmla="*/ 58928 w 1181310"/>
                  <a:gd name="connsiteY7" fmla="*/ 442755 h 44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310" h="442755">
                    <a:moveTo>
                      <a:pt x="58928" y="442755"/>
                    </a:moveTo>
                    <a:cubicBezTo>
                      <a:pt x="33699" y="442755"/>
                      <a:pt x="10297" y="426368"/>
                      <a:pt x="2575" y="400903"/>
                    </a:cubicBezTo>
                    <a:cubicBezTo>
                      <a:pt x="-6916" y="369720"/>
                      <a:pt x="10650" y="336710"/>
                      <a:pt x="41774" y="327220"/>
                    </a:cubicBezTo>
                    <a:lnTo>
                      <a:pt x="1105171" y="2601"/>
                    </a:lnTo>
                    <a:cubicBezTo>
                      <a:pt x="1136236" y="-6948"/>
                      <a:pt x="1169246" y="10618"/>
                      <a:pt x="1178736" y="41859"/>
                    </a:cubicBezTo>
                    <a:cubicBezTo>
                      <a:pt x="1188227" y="73042"/>
                      <a:pt x="1170661" y="106052"/>
                      <a:pt x="1139537" y="115543"/>
                    </a:cubicBezTo>
                    <a:lnTo>
                      <a:pt x="76140" y="440162"/>
                    </a:lnTo>
                    <a:cubicBezTo>
                      <a:pt x="70422" y="441930"/>
                      <a:pt x="64587" y="442755"/>
                      <a:pt x="58928" y="442755"/>
                    </a:cubicBezTo>
                    <a:close/>
                  </a:path>
                </a:pathLst>
              </a:custGeom>
              <a:solidFill>
                <a:srgbClr val="59B4D9"/>
              </a:solidFill>
              <a:ln w="58864" cap="flat">
                <a:noFill/>
                <a:prstDash val="solid"/>
                <a:miter/>
              </a:ln>
            </p:spPr>
            <p:txBody>
              <a:bodyPr rtlCol="0" anchor="ctr"/>
              <a:lstStyle/>
              <a:p>
                <a:endParaRPr lang="en-US"/>
              </a:p>
            </p:txBody>
          </p:sp>
          <p:grpSp>
            <p:nvGrpSpPr>
              <p:cNvPr id="100" name="Graphic 6">
                <a:extLst>
                  <a:ext uri="{FF2B5EF4-FFF2-40B4-BE49-F238E27FC236}">
                    <a16:creationId xmlns:a16="http://schemas.microsoft.com/office/drawing/2014/main" id="{FE138C85-FC72-48E8-BD32-AEE8630D2EF7}"/>
                  </a:ext>
                </a:extLst>
              </p:cNvPr>
              <p:cNvGrpSpPr/>
              <p:nvPr/>
            </p:nvGrpSpPr>
            <p:grpSpPr>
              <a:xfrm>
                <a:off x="5651440" y="2997376"/>
                <a:ext cx="492086" cy="492086"/>
                <a:chOff x="5651440" y="2997376"/>
                <a:chExt cx="492086" cy="492086"/>
              </a:xfrm>
              <a:solidFill>
                <a:schemeClr val="accent1"/>
              </a:solidFill>
            </p:grpSpPr>
            <p:sp>
              <p:nvSpPr>
                <p:cNvPr id="102" name="Freeform: Shape 101">
                  <a:extLst>
                    <a:ext uri="{FF2B5EF4-FFF2-40B4-BE49-F238E27FC236}">
                      <a16:creationId xmlns:a16="http://schemas.microsoft.com/office/drawing/2014/main" id="{DE7888E7-C26B-41D8-89DA-441F7A13DB12}"/>
                    </a:ext>
                  </a:extLst>
                </p:cNvPr>
                <p:cNvSpPr/>
                <p:nvPr/>
              </p:nvSpPr>
              <p:spPr>
                <a:xfrm>
                  <a:off x="5710386" y="3056323"/>
                  <a:ext cx="374193" cy="374193"/>
                </a:xfrm>
                <a:custGeom>
                  <a:avLst/>
                  <a:gdLst>
                    <a:gd name="connsiteX0" fmla="*/ 374193 w 374193"/>
                    <a:gd name="connsiteY0" fmla="*/ 187097 h 374193"/>
                    <a:gd name="connsiteX1" fmla="*/ 187097 w 374193"/>
                    <a:gd name="connsiteY1" fmla="*/ 374193 h 374193"/>
                    <a:gd name="connsiteX2" fmla="*/ 0 w 374193"/>
                    <a:gd name="connsiteY2" fmla="*/ 187097 h 374193"/>
                    <a:gd name="connsiteX3" fmla="*/ 187097 w 374193"/>
                    <a:gd name="connsiteY3" fmla="*/ 0 h 374193"/>
                    <a:gd name="connsiteX4" fmla="*/ 374193 w 374193"/>
                    <a:gd name="connsiteY4" fmla="*/ 187097 h 374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93" h="374193">
                      <a:moveTo>
                        <a:pt x="374193" y="187097"/>
                      </a:moveTo>
                      <a:cubicBezTo>
                        <a:pt x="374193" y="290427"/>
                        <a:pt x="290427" y="374193"/>
                        <a:pt x="187097" y="374193"/>
                      </a:cubicBezTo>
                      <a:cubicBezTo>
                        <a:pt x="83766" y="374193"/>
                        <a:pt x="0" y="290427"/>
                        <a:pt x="0" y="187097"/>
                      </a:cubicBezTo>
                      <a:cubicBezTo>
                        <a:pt x="0" y="83766"/>
                        <a:pt x="83766" y="0"/>
                        <a:pt x="187097" y="0"/>
                      </a:cubicBezTo>
                      <a:cubicBezTo>
                        <a:pt x="290427" y="0"/>
                        <a:pt x="374193" y="83766"/>
                        <a:pt x="374193" y="187097"/>
                      </a:cubicBezTo>
                      <a:close/>
                    </a:path>
                  </a:pathLst>
                </a:custGeom>
                <a:solidFill>
                  <a:srgbClr val="0072C6"/>
                </a:solidFill>
                <a:ln w="5886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554318ED-DBC4-455A-B886-EF67A3A55433}"/>
                    </a:ext>
                  </a:extLst>
                </p:cNvPr>
                <p:cNvSpPr/>
                <p:nvPr/>
              </p:nvSpPr>
              <p:spPr>
                <a:xfrm>
                  <a:off x="5651440" y="2997376"/>
                  <a:ext cx="492086" cy="492086"/>
                </a:xfrm>
                <a:custGeom>
                  <a:avLst/>
                  <a:gdLst>
                    <a:gd name="connsiteX0" fmla="*/ 246043 w 492086"/>
                    <a:gd name="connsiteY0" fmla="*/ 58947 h 492086"/>
                    <a:gd name="connsiteX1" fmla="*/ 433140 w 492086"/>
                    <a:gd name="connsiteY1" fmla="*/ 246043 h 492086"/>
                    <a:gd name="connsiteX2" fmla="*/ 246043 w 492086"/>
                    <a:gd name="connsiteY2" fmla="*/ 433140 h 492086"/>
                    <a:gd name="connsiteX3" fmla="*/ 58947 w 492086"/>
                    <a:gd name="connsiteY3" fmla="*/ 246043 h 492086"/>
                    <a:gd name="connsiteX4" fmla="*/ 246043 w 492086"/>
                    <a:gd name="connsiteY4" fmla="*/ 58947 h 492086"/>
                    <a:gd name="connsiteX5" fmla="*/ 246043 w 492086"/>
                    <a:gd name="connsiteY5" fmla="*/ 0 h 492086"/>
                    <a:gd name="connsiteX6" fmla="*/ 0 w 492086"/>
                    <a:gd name="connsiteY6" fmla="*/ 246043 h 492086"/>
                    <a:gd name="connsiteX7" fmla="*/ 246043 w 492086"/>
                    <a:gd name="connsiteY7" fmla="*/ 492086 h 492086"/>
                    <a:gd name="connsiteX8" fmla="*/ 492086 w 492086"/>
                    <a:gd name="connsiteY8" fmla="*/ 246043 h 492086"/>
                    <a:gd name="connsiteX9" fmla="*/ 246043 w 492086"/>
                    <a:gd name="connsiteY9" fmla="*/ 0 h 492086"/>
                    <a:gd name="connsiteX10" fmla="*/ 246043 w 492086"/>
                    <a:gd name="connsiteY10" fmla="*/ 0 h 49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086" h="492086">
                      <a:moveTo>
                        <a:pt x="246043" y="58947"/>
                      </a:moveTo>
                      <a:cubicBezTo>
                        <a:pt x="349377" y="58947"/>
                        <a:pt x="433140" y="142710"/>
                        <a:pt x="433140" y="246043"/>
                      </a:cubicBezTo>
                      <a:cubicBezTo>
                        <a:pt x="433140" y="349377"/>
                        <a:pt x="349377" y="433140"/>
                        <a:pt x="246043" y="433140"/>
                      </a:cubicBezTo>
                      <a:cubicBezTo>
                        <a:pt x="142710" y="433140"/>
                        <a:pt x="58947" y="349377"/>
                        <a:pt x="58947" y="246043"/>
                      </a:cubicBezTo>
                      <a:cubicBezTo>
                        <a:pt x="58947" y="142710"/>
                        <a:pt x="142769" y="58947"/>
                        <a:pt x="246043" y="58947"/>
                      </a:cubicBezTo>
                      <a:moveTo>
                        <a:pt x="246043" y="0"/>
                      </a:moveTo>
                      <a:cubicBezTo>
                        <a:pt x="110407" y="0"/>
                        <a:pt x="0" y="110348"/>
                        <a:pt x="0" y="246043"/>
                      </a:cubicBezTo>
                      <a:cubicBezTo>
                        <a:pt x="0" y="381738"/>
                        <a:pt x="110348" y="492086"/>
                        <a:pt x="246043" y="492086"/>
                      </a:cubicBezTo>
                      <a:cubicBezTo>
                        <a:pt x="381738" y="492086"/>
                        <a:pt x="492086" y="381738"/>
                        <a:pt x="492086" y="246043"/>
                      </a:cubicBezTo>
                      <a:cubicBezTo>
                        <a:pt x="492086" y="110348"/>
                        <a:pt x="381738" y="0"/>
                        <a:pt x="246043" y="0"/>
                      </a:cubicBezTo>
                      <a:lnTo>
                        <a:pt x="246043" y="0"/>
                      </a:lnTo>
                      <a:close/>
                    </a:path>
                  </a:pathLst>
                </a:custGeom>
                <a:solidFill>
                  <a:srgbClr val="59B4D9"/>
                </a:solidFill>
                <a:ln w="58864" cap="flat">
                  <a:noFill/>
                  <a:prstDash val="solid"/>
                  <a:miter/>
                </a:ln>
              </p:spPr>
              <p:txBody>
                <a:bodyPr rtlCol="0" anchor="ctr"/>
                <a:lstStyle/>
                <a:p>
                  <a:endParaRPr lang="en-US"/>
                </a:p>
              </p:txBody>
            </p:sp>
          </p:grpSp>
          <p:sp>
            <p:nvSpPr>
              <p:cNvPr id="101" name="Freeform: Shape 100">
                <a:extLst>
                  <a:ext uri="{FF2B5EF4-FFF2-40B4-BE49-F238E27FC236}">
                    <a16:creationId xmlns:a16="http://schemas.microsoft.com/office/drawing/2014/main" id="{3DEE5A22-88F6-47E7-9438-0FD5B33CA42C}"/>
                  </a:ext>
                </a:extLst>
              </p:cNvPr>
              <p:cNvSpPr/>
              <p:nvPr/>
            </p:nvSpPr>
            <p:spPr>
              <a:xfrm rot="-4972627">
                <a:off x="5777805" y="3123694"/>
                <a:ext cx="239445" cy="239445"/>
              </a:xfrm>
              <a:custGeom>
                <a:avLst/>
                <a:gdLst>
                  <a:gd name="connsiteX0" fmla="*/ 239445 w 239445"/>
                  <a:gd name="connsiteY0" fmla="*/ 119723 h 239445"/>
                  <a:gd name="connsiteX1" fmla="*/ 119723 w 239445"/>
                  <a:gd name="connsiteY1" fmla="*/ 239445 h 239445"/>
                  <a:gd name="connsiteX2" fmla="*/ 0 w 239445"/>
                  <a:gd name="connsiteY2" fmla="*/ 119723 h 239445"/>
                  <a:gd name="connsiteX3" fmla="*/ 119723 w 239445"/>
                  <a:gd name="connsiteY3" fmla="*/ 0 h 239445"/>
                  <a:gd name="connsiteX4" fmla="*/ 239445 w 239445"/>
                  <a:gd name="connsiteY4" fmla="*/ 119723 h 239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445" h="239445">
                    <a:moveTo>
                      <a:pt x="239445" y="119723"/>
                    </a:moveTo>
                    <a:cubicBezTo>
                      <a:pt x="239445" y="185844"/>
                      <a:pt x="185844" y="239445"/>
                      <a:pt x="119723" y="239445"/>
                    </a:cubicBezTo>
                    <a:cubicBezTo>
                      <a:pt x="53602" y="239445"/>
                      <a:pt x="0" y="185844"/>
                      <a:pt x="0" y="119723"/>
                    </a:cubicBezTo>
                    <a:cubicBezTo>
                      <a:pt x="0" y="53602"/>
                      <a:pt x="53602" y="0"/>
                      <a:pt x="119723" y="0"/>
                    </a:cubicBezTo>
                    <a:cubicBezTo>
                      <a:pt x="185844" y="0"/>
                      <a:pt x="239445" y="53602"/>
                      <a:pt x="239445" y="119723"/>
                    </a:cubicBezTo>
                    <a:close/>
                  </a:path>
                </a:pathLst>
              </a:custGeom>
              <a:solidFill>
                <a:srgbClr val="59B4D9"/>
              </a:solidFill>
              <a:ln w="58865" cap="flat">
                <a:noFill/>
                <a:prstDash val="solid"/>
                <a:miter/>
              </a:ln>
            </p:spPr>
            <p:txBody>
              <a:bodyPr rtlCol="0" anchor="ctr"/>
              <a:lstStyle/>
              <a:p>
                <a:endParaRPr lang="en-US"/>
              </a:p>
            </p:txBody>
          </p:sp>
        </p:grpSp>
        <p:grpSp>
          <p:nvGrpSpPr>
            <p:cNvPr id="77" name="Graphic 6">
              <a:extLst>
                <a:ext uri="{FF2B5EF4-FFF2-40B4-BE49-F238E27FC236}">
                  <a16:creationId xmlns:a16="http://schemas.microsoft.com/office/drawing/2014/main" id="{E3187CDD-97A1-4800-B951-270245DB50A1}"/>
                </a:ext>
              </a:extLst>
            </p:cNvPr>
            <p:cNvGrpSpPr/>
            <p:nvPr/>
          </p:nvGrpSpPr>
          <p:grpSpPr>
            <a:xfrm>
              <a:off x="7082487" y="2736301"/>
              <a:ext cx="1433463" cy="1637949"/>
              <a:chOff x="7082487" y="2736301"/>
              <a:chExt cx="1433463" cy="1637949"/>
            </a:xfrm>
            <a:solidFill>
              <a:schemeClr val="accent1"/>
            </a:solidFill>
          </p:grpSpPr>
          <p:sp>
            <p:nvSpPr>
              <p:cNvPr id="92" name="Freeform: Shape 91">
                <a:extLst>
                  <a:ext uri="{FF2B5EF4-FFF2-40B4-BE49-F238E27FC236}">
                    <a16:creationId xmlns:a16="http://schemas.microsoft.com/office/drawing/2014/main" id="{A6C23219-3013-45B1-8055-2348658C08E2}"/>
                  </a:ext>
                </a:extLst>
              </p:cNvPr>
              <p:cNvSpPr/>
              <p:nvPr/>
            </p:nvSpPr>
            <p:spPr>
              <a:xfrm>
                <a:off x="7082487" y="2736301"/>
                <a:ext cx="1299242" cy="1637949"/>
              </a:xfrm>
              <a:custGeom>
                <a:avLst/>
                <a:gdLst>
                  <a:gd name="connsiteX0" fmla="*/ 1299242 w 1299242"/>
                  <a:gd name="connsiteY0" fmla="*/ 376787 h 1637949"/>
                  <a:gd name="connsiteX1" fmla="*/ 1064281 w 1299242"/>
                  <a:gd name="connsiteY1" fmla="*/ 1637949 h 1637949"/>
                  <a:gd name="connsiteX2" fmla="*/ 1099531 w 1299242"/>
                  <a:gd name="connsiteY2" fmla="*/ 651419 h 1637949"/>
                  <a:gd name="connsiteX3" fmla="*/ 0 w 1299242"/>
                  <a:gd name="connsiteY3" fmla="*/ 308703 h 1637949"/>
                  <a:gd name="connsiteX4" fmla="*/ 102626 w 1299242"/>
                  <a:gd name="connsiteY4" fmla="*/ 0 h 1637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242" h="1637949">
                    <a:moveTo>
                      <a:pt x="1299242" y="376787"/>
                    </a:moveTo>
                    <a:lnTo>
                      <a:pt x="1064281" y="1637949"/>
                    </a:lnTo>
                    <a:lnTo>
                      <a:pt x="1099531" y="651419"/>
                    </a:lnTo>
                    <a:lnTo>
                      <a:pt x="0" y="308703"/>
                    </a:lnTo>
                    <a:lnTo>
                      <a:pt x="102626" y="0"/>
                    </a:lnTo>
                    <a:close/>
                  </a:path>
                </a:pathLst>
              </a:custGeom>
              <a:solidFill>
                <a:srgbClr val="0072C6"/>
              </a:solidFill>
              <a:ln w="5886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76E3721D-E1AD-4ECB-AEEA-BD9DC71B8B26}"/>
                  </a:ext>
                </a:extLst>
              </p:cNvPr>
              <p:cNvSpPr/>
              <p:nvPr/>
            </p:nvSpPr>
            <p:spPr>
              <a:xfrm>
                <a:off x="7200399" y="2812335"/>
                <a:ext cx="1181311" cy="442755"/>
              </a:xfrm>
              <a:custGeom>
                <a:avLst/>
                <a:gdLst>
                  <a:gd name="connsiteX0" fmla="*/ 1122383 w 1181311"/>
                  <a:gd name="connsiteY0" fmla="*/ 442755 h 442755"/>
                  <a:gd name="connsiteX1" fmla="*/ 1178736 w 1181311"/>
                  <a:gd name="connsiteY1" fmla="*/ 400903 h 442755"/>
                  <a:gd name="connsiteX2" fmla="*/ 1139537 w 1181311"/>
                  <a:gd name="connsiteY2" fmla="*/ 327220 h 442755"/>
                  <a:gd name="connsiteX3" fmla="*/ 76140 w 1181311"/>
                  <a:gd name="connsiteY3" fmla="*/ 2601 h 442755"/>
                  <a:gd name="connsiteX4" fmla="*/ 2575 w 1181311"/>
                  <a:gd name="connsiteY4" fmla="*/ 41859 h 442755"/>
                  <a:gd name="connsiteX5" fmla="*/ 41774 w 1181311"/>
                  <a:gd name="connsiteY5" fmla="*/ 115543 h 442755"/>
                  <a:gd name="connsiteX6" fmla="*/ 1105171 w 1181311"/>
                  <a:gd name="connsiteY6" fmla="*/ 440162 h 442755"/>
                  <a:gd name="connsiteX7" fmla="*/ 1122383 w 1181311"/>
                  <a:gd name="connsiteY7" fmla="*/ 442755 h 44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311" h="442755">
                    <a:moveTo>
                      <a:pt x="1122383" y="442755"/>
                    </a:moveTo>
                    <a:cubicBezTo>
                      <a:pt x="1147613" y="442755"/>
                      <a:pt x="1171014" y="426368"/>
                      <a:pt x="1178736" y="400903"/>
                    </a:cubicBezTo>
                    <a:cubicBezTo>
                      <a:pt x="1188227" y="369720"/>
                      <a:pt x="1170661" y="336710"/>
                      <a:pt x="1139537" y="327220"/>
                    </a:cubicBezTo>
                    <a:lnTo>
                      <a:pt x="76140" y="2601"/>
                    </a:lnTo>
                    <a:cubicBezTo>
                      <a:pt x="45075" y="-6948"/>
                      <a:pt x="12065" y="10618"/>
                      <a:pt x="2575" y="41859"/>
                    </a:cubicBezTo>
                    <a:cubicBezTo>
                      <a:pt x="-6916" y="73042"/>
                      <a:pt x="10650" y="106052"/>
                      <a:pt x="41774" y="115543"/>
                    </a:cubicBezTo>
                    <a:lnTo>
                      <a:pt x="1105171" y="440162"/>
                    </a:lnTo>
                    <a:cubicBezTo>
                      <a:pt x="1110948" y="441930"/>
                      <a:pt x="1116724" y="442755"/>
                      <a:pt x="1122383" y="442755"/>
                    </a:cubicBezTo>
                    <a:close/>
                  </a:path>
                </a:pathLst>
              </a:custGeom>
              <a:solidFill>
                <a:srgbClr val="59B4D9"/>
              </a:solidFill>
              <a:ln w="58864" cap="flat">
                <a:noFill/>
                <a:prstDash val="solid"/>
                <a:miter/>
              </a:ln>
            </p:spPr>
            <p:txBody>
              <a:bodyPr rtlCol="0" anchor="ctr"/>
              <a:lstStyle/>
              <a:p>
                <a:endParaRPr lang="en-US"/>
              </a:p>
            </p:txBody>
          </p:sp>
          <p:grpSp>
            <p:nvGrpSpPr>
              <p:cNvPr id="94" name="Graphic 6">
                <a:extLst>
                  <a:ext uri="{FF2B5EF4-FFF2-40B4-BE49-F238E27FC236}">
                    <a16:creationId xmlns:a16="http://schemas.microsoft.com/office/drawing/2014/main" id="{D7BC0987-8A2D-447C-9D06-03AF2048278E}"/>
                  </a:ext>
                </a:extLst>
              </p:cNvPr>
              <p:cNvGrpSpPr/>
              <p:nvPr/>
            </p:nvGrpSpPr>
            <p:grpSpPr>
              <a:xfrm>
                <a:off x="8023864" y="2997376"/>
                <a:ext cx="492086" cy="492086"/>
                <a:chOff x="8023864" y="2997376"/>
                <a:chExt cx="492086" cy="492086"/>
              </a:xfrm>
              <a:solidFill>
                <a:schemeClr val="accent1"/>
              </a:solidFill>
            </p:grpSpPr>
            <p:sp>
              <p:nvSpPr>
                <p:cNvPr id="96" name="Freeform: Shape 95">
                  <a:extLst>
                    <a:ext uri="{FF2B5EF4-FFF2-40B4-BE49-F238E27FC236}">
                      <a16:creationId xmlns:a16="http://schemas.microsoft.com/office/drawing/2014/main" id="{13BEEB5C-5CB6-44A0-A745-58110FE720DF}"/>
                    </a:ext>
                  </a:extLst>
                </p:cNvPr>
                <p:cNvSpPr/>
                <p:nvPr/>
              </p:nvSpPr>
              <p:spPr>
                <a:xfrm>
                  <a:off x="8082810" y="3056323"/>
                  <a:ext cx="374193" cy="374193"/>
                </a:xfrm>
                <a:custGeom>
                  <a:avLst/>
                  <a:gdLst>
                    <a:gd name="connsiteX0" fmla="*/ 374193 w 374193"/>
                    <a:gd name="connsiteY0" fmla="*/ 187097 h 374193"/>
                    <a:gd name="connsiteX1" fmla="*/ 187097 w 374193"/>
                    <a:gd name="connsiteY1" fmla="*/ 374193 h 374193"/>
                    <a:gd name="connsiteX2" fmla="*/ 0 w 374193"/>
                    <a:gd name="connsiteY2" fmla="*/ 187097 h 374193"/>
                    <a:gd name="connsiteX3" fmla="*/ 187097 w 374193"/>
                    <a:gd name="connsiteY3" fmla="*/ 0 h 374193"/>
                    <a:gd name="connsiteX4" fmla="*/ 374193 w 374193"/>
                    <a:gd name="connsiteY4" fmla="*/ 187097 h 374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93" h="374193">
                      <a:moveTo>
                        <a:pt x="374193" y="187097"/>
                      </a:moveTo>
                      <a:cubicBezTo>
                        <a:pt x="374193" y="290427"/>
                        <a:pt x="290427" y="374193"/>
                        <a:pt x="187097" y="374193"/>
                      </a:cubicBezTo>
                      <a:cubicBezTo>
                        <a:pt x="83766" y="374193"/>
                        <a:pt x="0" y="290427"/>
                        <a:pt x="0" y="187097"/>
                      </a:cubicBezTo>
                      <a:cubicBezTo>
                        <a:pt x="0" y="83766"/>
                        <a:pt x="83766" y="0"/>
                        <a:pt x="187097" y="0"/>
                      </a:cubicBezTo>
                      <a:cubicBezTo>
                        <a:pt x="290427" y="0"/>
                        <a:pt x="374193" y="83766"/>
                        <a:pt x="374193" y="187097"/>
                      </a:cubicBezTo>
                      <a:close/>
                    </a:path>
                  </a:pathLst>
                </a:custGeom>
                <a:solidFill>
                  <a:srgbClr val="0072C6"/>
                </a:solidFill>
                <a:ln w="5886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E372C42-3DDB-457D-B768-CE4E60B69832}"/>
                    </a:ext>
                  </a:extLst>
                </p:cNvPr>
                <p:cNvSpPr/>
                <p:nvPr/>
              </p:nvSpPr>
              <p:spPr>
                <a:xfrm>
                  <a:off x="8023864" y="2997376"/>
                  <a:ext cx="492086" cy="492086"/>
                </a:xfrm>
                <a:custGeom>
                  <a:avLst/>
                  <a:gdLst>
                    <a:gd name="connsiteX0" fmla="*/ 246043 w 492086"/>
                    <a:gd name="connsiteY0" fmla="*/ 58947 h 492086"/>
                    <a:gd name="connsiteX1" fmla="*/ 433140 w 492086"/>
                    <a:gd name="connsiteY1" fmla="*/ 246043 h 492086"/>
                    <a:gd name="connsiteX2" fmla="*/ 246043 w 492086"/>
                    <a:gd name="connsiteY2" fmla="*/ 433140 h 492086"/>
                    <a:gd name="connsiteX3" fmla="*/ 58947 w 492086"/>
                    <a:gd name="connsiteY3" fmla="*/ 246043 h 492086"/>
                    <a:gd name="connsiteX4" fmla="*/ 246043 w 492086"/>
                    <a:gd name="connsiteY4" fmla="*/ 58947 h 492086"/>
                    <a:gd name="connsiteX5" fmla="*/ 246043 w 492086"/>
                    <a:gd name="connsiteY5" fmla="*/ 0 h 492086"/>
                    <a:gd name="connsiteX6" fmla="*/ 0 w 492086"/>
                    <a:gd name="connsiteY6" fmla="*/ 246043 h 492086"/>
                    <a:gd name="connsiteX7" fmla="*/ 246043 w 492086"/>
                    <a:gd name="connsiteY7" fmla="*/ 492086 h 492086"/>
                    <a:gd name="connsiteX8" fmla="*/ 492086 w 492086"/>
                    <a:gd name="connsiteY8" fmla="*/ 246043 h 492086"/>
                    <a:gd name="connsiteX9" fmla="*/ 246043 w 492086"/>
                    <a:gd name="connsiteY9" fmla="*/ 0 h 492086"/>
                    <a:gd name="connsiteX10" fmla="*/ 246043 w 492086"/>
                    <a:gd name="connsiteY10" fmla="*/ 0 h 49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086" h="492086">
                      <a:moveTo>
                        <a:pt x="246043" y="58947"/>
                      </a:moveTo>
                      <a:cubicBezTo>
                        <a:pt x="349376" y="58947"/>
                        <a:pt x="433140" y="142710"/>
                        <a:pt x="433140" y="246043"/>
                      </a:cubicBezTo>
                      <a:cubicBezTo>
                        <a:pt x="433140" y="349377"/>
                        <a:pt x="349376" y="433140"/>
                        <a:pt x="246043" y="433140"/>
                      </a:cubicBezTo>
                      <a:cubicBezTo>
                        <a:pt x="142710" y="433140"/>
                        <a:pt x="58947" y="349377"/>
                        <a:pt x="58947" y="246043"/>
                      </a:cubicBezTo>
                      <a:cubicBezTo>
                        <a:pt x="58947" y="142710"/>
                        <a:pt x="142710" y="58947"/>
                        <a:pt x="246043" y="58947"/>
                      </a:cubicBezTo>
                      <a:moveTo>
                        <a:pt x="246043" y="0"/>
                      </a:moveTo>
                      <a:cubicBezTo>
                        <a:pt x="110407" y="0"/>
                        <a:pt x="0" y="110348"/>
                        <a:pt x="0" y="246043"/>
                      </a:cubicBezTo>
                      <a:cubicBezTo>
                        <a:pt x="0" y="381738"/>
                        <a:pt x="110348" y="492086"/>
                        <a:pt x="246043" y="492086"/>
                      </a:cubicBezTo>
                      <a:cubicBezTo>
                        <a:pt x="381738" y="492086"/>
                        <a:pt x="492086" y="381738"/>
                        <a:pt x="492086" y="246043"/>
                      </a:cubicBezTo>
                      <a:cubicBezTo>
                        <a:pt x="492086" y="110348"/>
                        <a:pt x="381679" y="0"/>
                        <a:pt x="246043" y="0"/>
                      </a:cubicBezTo>
                      <a:lnTo>
                        <a:pt x="246043" y="0"/>
                      </a:lnTo>
                      <a:close/>
                    </a:path>
                  </a:pathLst>
                </a:custGeom>
                <a:solidFill>
                  <a:srgbClr val="59B4D9"/>
                </a:solidFill>
                <a:ln w="58864" cap="flat">
                  <a:noFill/>
                  <a:prstDash val="solid"/>
                  <a:miter/>
                </a:ln>
              </p:spPr>
              <p:txBody>
                <a:bodyPr rtlCol="0" anchor="ctr"/>
                <a:lstStyle/>
                <a:p>
                  <a:endParaRPr lang="en-US"/>
                </a:p>
              </p:txBody>
            </p:sp>
          </p:grpSp>
          <p:sp>
            <p:nvSpPr>
              <p:cNvPr id="95" name="Freeform: Shape 94">
                <a:extLst>
                  <a:ext uri="{FF2B5EF4-FFF2-40B4-BE49-F238E27FC236}">
                    <a16:creationId xmlns:a16="http://schemas.microsoft.com/office/drawing/2014/main" id="{DA53FBD4-461C-4A23-808A-8D0A3238BE36}"/>
                  </a:ext>
                </a:extLst>
              </p:cNvPr>
              <p:cNvSpPr/>
              <p:nvPr/>
            </p:nvSpPr>
            <p:spPr>
              <a:xfrm rot="-427373">
                <a:off x="8150216" y="3123765"/>
                <a:ext cx="239445" cy="239445"/>
              </a:xfrm>
              <a:custGeom>
                <a:avLst/>
                <a:gdLst>
                  <a:gd name="connsiteX0" fmla="*/ 239445 w 239445"/>
                  <a:gd name="connsiteY0" fmla="*/ 119723 h 239445"/>
                  <a:gd name="connsiteX1" fmla="*/ 119723 w 239445"/>
                  <a:gd name="connsiteY1" fmla="*/ 239445 h 239445"/>
                  <a:gd name="connsiteX2" fmla="*/ 0 w 239445"/>
                  <a:gd name="connsiteY2" fmla="*/ 119723 h 239445"/>
                  <a:gd name="connsiteX3" fmla="*/ 119723 w 239445"/>
                  <a:gd name="connsiteY3" fmla="*/ 0 h 239445"/>
                  <a:gd name="connsiteX4" fmla="*/ 239445 w 239445"/>
                  <a:gd name="connsiteY4" fmla="*/ 119723 h 239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445" h="239445">
                    <a:moveTo>
                      <a:pt x="239445" y="119723"/>
                    </a:moveTo>
                    <a:cubicBezTo>
                      <a:pt x="239445" y="185844"/>
                      <a:pt x="185844" y="239445"/>
                      <a:pt x="119723" y="239445"/>
                    </a:cubicBezTo>
                    <a:cubicBezTo>
                      <a:pt x="53602" y="239445"/>
                      <a:pt x="0" y="185844"/>
                      <a:pt x="0" y="119723"/>
                    </a:cubicBezTo>
                    <a:cubicBezTo>
                      <a:pt x="0" y="53602"/>
                      <a:pt x="53602" y="0"/>
                      <a:pt x="119723" y="0"/>
                    </a:cubicBezTo>
                    <a:cubicBezTo>
                      <a:pt x="185844" y="0"/>
                      <a:pt x="239445" y="53602"/>
                      <a:pt x="239445" y="119723"/>
                    </a:cubicBezTo>
                    <a:close/>
                  </a:path>
                </a:pathLst>
              </a:custGeom>
              <a:solidFill>
                <a:srgbClr val="59B4D9"/>
              </a:solidFill>
              <a:ln w="58865" cap="flat">
                <a:noFill/>
                <a:prstDash val="solid"/>
                <a:miter/>
              </a:ln>
            </p:spPr>
            <p:txBody>
              <a:bodyPr rtlCol="0" anchor="ctr"/>
              <a:lstStyle/>
              <a:p>
                <a:endParaRPr lang="en-US"/>
              </a:p>
            </p:txBody>
          </p:sp>
        </p:grpSp>
        <p:sp>
          <p:nvSpPr>
            <p:cNvPr id="78" name="Freeform: Shape 77">
              <a:extLst>
                <a:ext uri="{FF2B5EF4-FFF2-40B4-BE49-F238E27FC236}">
                  <a16:creationId xmlns:a16="http://schemas.microsoft.com/office/drawing/2014/main" id="{6619BF73-A399-4AB9-BC96-65C3DD8928D8}"/>
                </a:ext>
              </a:extLst>
            </p:cNvPr>
            <p:cNvSpPr/>
            <p:nvPr/>
          </p:nvSpPr>
          <p:spPr>
            <a:xfrm>
              <a:off x="6910186" y="2076159"/>
              <a:ext cx="344130" cy="670694"/>
            </a:xfrm>
            <a:custGeom>
              <a:avLst/>
              <a:gdLst>
                <a:gd name="connsiteX0" fmla="*/ 0 w 344130"/>
                <a:gd name="connsiteY0" fmla="*/ 0 h 670694"/>
                <a:gd name="connsiteX1" fmla="*/ 344130 w 344130"/>
                <a:gd name="connsiteY1" fmla="*/ 0 h 670694"/>
                <a:gd name="connsiteX2" fmla="*/ 344130 w 344130"/>
                <a:gd name="connsiteY2" fmla="*/ 670694 h 670694"/>
                <a:gd name="connsiteX3" fmla="*/ 0 w 344130"/>
                <a:gd name="connsiteY3" fmla="*/ 670694 h 670694"/>
              </a:gdLst>
              <a:ahLst/>
              <a:cxnLst>
                <a:cxn ang="0">
                  <a:pos x="connsiteX0" y="connsiteY0"/>
                </a:cxn>
                <a:cxn ang="0">
                  <a:pos x="connsiteX1" y="connsiteY1"/>
                </a:cxn>
                <a:cxn ang="0">
                  <a:pos x="connsiteX2" y="connsiteY2"/>
                </a:cxn>
                <a:cxn ang="0">
                  <a:pos x="connsiteX3" y="connsiteY3"/>
                </a:cxn>
              </a:cxnLst>
              <a:rect l="l" t="t" r="r" b="b"/>
              <a:pathLst>
                <a:path w="344130" h="670694">
                  <a:moveTo>
                    <a:pt x="0" y="0"/>
                  </a:moveTo>
                  <a:lnTo>
                    <a:pt x="344130" y="0"/>
                  </a:lnTo>
                  <a:lnTo>
                    <a:pt x="344130" y="670694"/>
                  </a:lnTo>
                  <a:lnTo>
                    <a:pt x="0" y="670694"/>
                  </a:lnTo>
                  <a:close/>
                </a:path>
              </a:pathLst>
            </a:custGeom>
            <a:solidFill>
              <a:srgbClr val="0072C6"/>
            </a:solidFill>
            <a:ln w="5886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2A2FF56-D86D-44CF-8E5F-D2F472CD14C2}"/>
                </a:ext>
              </a:extLst>
            </p:cNvPr>
            <p:cNvSpPr/>
            <p:nvPr/>
          </p:nvSpPr>
          <p:spPr>
            <a:xfrm>
              <a:off x="7082487" y="2076159"/>
              <a:ext cx="118305" cy="702230"/>
            </a:xfrm>
            <a:custGeom>
              <a:avLst/>
              <a:gdLst>
                <a:gd name="connsiteX0" fmla="*/ 0 w 118305"/>
                <a:gd name="connsiteY0" fmla="*/ 0 h 702230"/>
                <a:gd name="connsiteX1" fmla="*/ 118306 w 118305"/>
                <a:gd name="connsiteY1" fmla="*/ 0 h 702230"/>
                <a:gd name="connsiteX2" fmla="*/ 118306 w 118305"/>
                <a:gd name="connsiteY2" fmla="*/ 702231 h 702230"/>
                <a:gd name="connsiteX3" fmla="*/ 0 w 118305"/>
                <a:gd name="connsiteY3" fmla="*/ 702231 h 702230"/>
              </a:gdLst>
              <a:ahLst/>
              <a:cxnLst>
                <a:cxn ang="0">
                  <a:pos x="connsiteX0" y="connsiteY0"/>
                </a:cxn>
                <a:cxn ang="0">
                  <a:pos x="connsiteX1" y="connsiteY1"/>
                </a:cxn>
                <a:cxn ang="0">
                  <a:pos x="connsiteX2" y="connsiteY2"/>
                </a:cxn>
                <a:cxn ang="0">
                  <a:pos x="connsiteX3" y="connsiteY3"/>
                </a:cxn>
              </a:cxnLst>
              <a:rect l="l" t="t" r="r" b="b"/>
              <a:pathLst>
                <a:path w="118305" h="702230">
                  <a:moveTo>
                    <a:pt x="0" y="0"/>
                  </a:moveTo>
                  <a:lnTo>
                    <a:pt x="118306" y="0"/>
                  </a:lnTo>
                  <a:lnTo>
                    <a:pt x="118306" y="702231"/>
                  </a:lnTo>
                  <a:lnTo>
                    <a:pt x="0" y="702231"/>
                  </a:lnTo>
                  <a:close/>
                </a:path>
              </a:pathLst>
            </a:custGeom>
            <a:solidFill>
              <a:srgbClr val="59B4D9"/>
            </a:solidFill>
            <a:ln w="5886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F0F2161-0D4F-455E-8DA5-58C003E37D5B}"/>
                </a:ext>
              </a:extLst>
            </p:cNvPr>
            <p:cNvSpPr/>
            <p:nvPr/>
          </p:nvSpPr>
          <p:spPr>
            <a:xfrm>
              <a:off x="6027048" y="3549824"/>
              <a:ext cx="2116477" cy="1414718"/>
            </a:xfrm>
            <a:custGeom>
              <a:avLst/>
              <a:gdLst>
                <a:gd name="connsiteX0" fmla="*/ 0 w 2116477"/>
                <a:gd name="connsiteY0" fmla="*/ 0 h 1414718"/>
                <a:gd name="connsiteX1" fmla="*/ 2116478 w 2116477"/>
                <a:gd name="connsiteY1" fmla="*/ 0 h 1414718"/>
                <a:gd name="connsiteX2" fmla="*/ 2116478 w 2116477"/>
                <a:gd name="connsiteY2" fmla="*/ 1414718 h 1414718"/>
                <a:gd name="connsiteX3" fmla="*/ 0 w 2116477"/>
                <a:gd name="connsiteY3" fmla="*/ 1414718 h 1414718"/>
              </a:gdLst>
              <a:ahLst/>
              <a:cxnLst>
                <a:cxn ang="0">
                  <a:pos x="connsiteX0" y="connsiteY0"/>
                </a:cxn>
                <a:cxn ang="0">
                  <a:pos x="connsiteX1" y="connsiteY1"/>
                </a:cxn>
                <a:cxn ang="0">
                  <a:pos x="connsiteX2" y="connsiteY2"/>
                </a:cxn>
                <a:cxn ang="0">
                  <a:pos x="connsiteX3" y="connsiteY3"/>
                </a:cxn>
              </a:cxnLst>
              <a:rect l="l" t="t" r="r" b="b"/>
              <a:pathLst>
                <a:path w="2116477" h="1414718">
                  <a:moveTo>
                    <a:pt x="0" y="0"/>
                  </a:moveTo>
                  <a:lnTo>
                    <a:pt x="2116478" y="0"/>
                  </a:lnTo>
                  <a:lnTo>
                    <a:pt x="2116478" y="1414718"/>
                  </a:lnTo>
                  <a:lnTo>
                    <a:pt x="0" y="1414718"/>
                  </a:lnTo>
                  <a:close/>
                </a:path>
              </a:pathLst>
            </a:custGeom>
            <a:solidFill>
              <a:srgbClr val="A0A1A2"/>
            </a:solidFill>
            <a:ln w="5886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8D83045-B91D-4C9C-A386-5DCA44E61235}"/>
                </a:ext>
              </a:extLst>
            </p:cNvPr>
            <p:cNvSpPr/>
            <p:nvPr/>
          </p:nvSpPr>
          <p:spPr>
            <a:xfrm>
              <a:off x="6139341" y="3766334"/>
              <a:ext cx="117893" cy="1021367"/>
            </a:xfrm>
            <a:custGeom>
              <a:avLst/>
              <a:gdLst>
                <a:gd name="connsiteX0" fmla="*/ 0 w 117893"/>
                <a:gd name="connsiteY0" fmla="*/ 0 h 1021367"/>
                <a:gd name="connsiteX1" fmla="*/ 117893 w 117893"/>
                <a:gd name="connsiteY1" fmla="*/ 0 h 1021367"/>
                <a:gd name="connsiteX2" fmla="*/ 117893 w 117893"/>
                <a:gd name="connsiteY2" fmla="*/ 1021368 h 1021367"/>
                <a:gd name="connsiteX3" fmla="*/ 0 w 117893"/>
                <a:gd name="connsiteY3" fmla="*/ 1021368 h 1021367"/>
              </a:gdLst>
              <a:ahLst/>
              <a:cxnLst>
                <a:cxn ang="0">
                  <a:pos x="connsiteX0" y="connsiteY0"/>
                </a:cxn>
                <a:cxn ang="0">
                  <a:pos x="connsiteX1" y="connsiteY1"/>
                </a:cxn>
                <a:cxn ang="0">
                  <a:pos x="connsiteX2" y="connsiteY2"/>
                </a:cxn>
                <a:cxn ang="0">
                  <a:pos x="connsiteX3" y="connsiteY3"/>
                </a:cxn>
              </a:cxnLst>
              <a:rect l="l" t="t" r="r" b="b"/>
              <a:pathLst>
                <a:path w="117893" h="1021367">
                  <a:moveTo>
                    <a:pt x="0" y="0"/>
                  </a:moveTo>
                  <a:lnTo>
                    <a:pt x="117893" y="0"/>
                  </a:lnTo>
                  <a:lnTo>
                    <a:pt x="117893" y="1021368"/>
                  </a:lnTo>
                  <a:lnTo>
                    <a:pt x="0" y="1021368"/>
                  </a:lnTo>
                  <a:close/>
                </a:path>
              </a:pathLst>
            </a:custGeom>
            <a:solidFill>
              <a:srgbClr val="7A7A7A">
                <a:alpha val="50000"/>
              </a:srgbClr>
            </a:solidFill>
            <a:ln w="5886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5E63201A-3265-4FA9-A5C7-77F0F66E0AD3}"/>
                </a:ext>
              </a:extLst>
            </p:cNvPr>
            <p:cNvSpPr/>
            <p:nvPr/>
          </p:nvSpPr>
          <p:spPr>
            <a:xfrm>
              <a:off x="6846700" y="3739396"/>
              <a:ext cx="117893" cy="989359"/>
            </a:xfrm>
            <a:custGeom>
              <a:avLst/>
              <a:gdLst>
                <a:gd name="connsiteX0" fmla="*/ 0 w 117893"/>
                <a:gd name="connsiteY0" fmla="*/ 0 h 989359"/>
                <a:gd name="connsiteX1" fmla="*/ 117893 w 117893"/>
                <a:gd name="connsiteY1" fmla="*/ 0 h 989359"/>
                <a:gd name="connsiteX2" fmla="*/ 117893 w 117893"/>
                <a:gd name="connsiteY2" fmla="*/ 989360 h 989359"/>
                <a:gd name="connsiteX3" fmla="*/ 0 w 117893"/>
                <a:gd name="connsiteY3" fmla="*/ 989360 h 989359"/>
              </a:gdLst>
              <a:ahLst/>
              <a:cxnLst>
                <a:cxn ang="0">
                  <a:pos x="connsiteX0" y="connsiteY0"/>
                </a:cxn>
                <a:cxn ang="0">
                  <a:pos x="connsiteX1" y="connsiteY1"/>
                </a:cxn>
                <a:cxn ang="0">
                  <a:pos x="connsiteX2" y="connsiteY2"/>
                </a:cxn>
                <a:cxn ang="0">
                  <a:pos x="connsiteX3" y="connsiteY3"/>
                </a:cxn>
              </a:cxnLst>
              <a:rect l="l" t="t" r="r" b="b"/>
              <a:pathLst>
                <a:path w="117893" h="989359">
                  <a:moveTo>
                    <a:pt x="0" y="0"/>
                  </a:moveTo>
                  <a:lnTo>
                    <a:pt x="117893" y="0"/>
                  </a:lnTo>
                  <a:lnTo>
                    <a:pt x="117893" y="989360"/>
                  </a:lnTo>
                  <a:lnTo>
                    <a:pt x="0" y="989360"/>
                  </a:lnTo>
                  <a:close/>
                </a:path>
              </a:pathLst>
            </a:custGeom>
            <a:solidFill>
              <a:srgbClr val="7A7A7A">
                <a:alpha val="50000"/>
              </a:srgbClr>
            </a:solidFill>
            <a:ln w="5886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F1947E4D-1017-4622-9A8A-34A5BCBCD334}"/>
                </a:ext>
              </a:extLst>
            </p:cNvPr>
            <p:cNvSpPr/>
            <p:nvPr/>
          </p:nvSpPr>
          <p:spPr>
            <a:xfrm>
              <a:off x="6493021" y="3726663"/>
              <a:ext cx="117893" cy="1021367"/>
            </a:xfrm>
            <a:custGeom>
              <a:avLst/>
              <a:gdLst>
                <a:gd name="connsiteX0" fmla="*/ 0 w 117893"/>
                <a:gd name="connsiteY0" fmla="*/ 0 h 1021367"/>
                <a:gd name="connsiteX1" fmla="*/ 117893 w 117893"/>
                <a:gd name="connsiteY1" fmla="*/ 0 h 1021367"/>
                <a:gd name="connsiteX2" fmla="*/ 117893 w 117893"/>
                <a:gd name="connsiteY2" fmla="*/ 1021368 h 1021367"/>
                <a:gd name="connsiteX3" fmla="*/ 0 w 117893"/>
                <a:gd name="connsiteY3" fmla="*/ 1021368 h 1021367"/>
              </a:gdLst>
              <a:ahLst/>
              <a:cxnLst>
                <a:cxn ang="0">
                  <a:pos x="connsiteX0" y="connsiteY0"/>
                </a:cxn>
                <a:cxn ang="0">
                  <a:pos x="connsiteX1" y="connsiteY1"/>
                </a:cxn>
                <a:cxn ang="0">
                  <a:pos x="connsiteX2" y="connsiteY2"/>
                </a:cxn>
                <a:cxn ang="0">
                  <a:pos x="connsiteX3" y="connsiteY3"/>
                </a:cxn>
              </a:cxnLst>
              <a:rect l="l" t="t" r="r" b="b"/>
              <a:pathLst>
                <a:path w="117893" h="1021367">
                  <a:moveTo>
                    <a:pt x="0" y="0"/>
                  </a:moveTo>
                  <a:lnTo>
                    <a:pt x="117893" y="0"/>
                  </a:lnTo>
                  <a:lnTo>
                    <a:pt x="117893" y="1021368"/>
                  </a:lnTo>
                  <a:lnTo>
                    <a:pt x="0" y="1021368"/>
                  </a:lnTo>
                  <a:close/>
                </a:path>
              </a:pathLst>
            </a:custGeom>
            <a:solidFill>
              <a:srgbClr val="7A7A7A">
                <a:alpha val="50000"/>
              </a:srgbClr>
            </a:solidFill>
            <a:ln w="5886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44FE3F05-65D8-44E6-B761-D9611934161D}"/>
                </a:ext>
              </a:extLst>
            </p:cNvPr>
            <p:cNvSpPr/>
            <p:nvPr/>
          </p:nvSpPr>
          <p:spPr>
            <a:xfrm>
              <a:off x="7200380" y="3726663"/>
              <a:ext cx="117893" cy="1041409"/>
            </a:xfrm>
            <a:custGeom>
              <a:avLst/>
              <a:gdLst>
                <a:gd name="connsiteX0" fmla="*/ 0 w 117893"/>
                <a:gd name="connsiteY0" fmla="*/ 0 h 1041409"/>
                <a:gd name="connsiteX1" fmla="*/ 117893 w 117893"/>
                <a:gd name="connsiteY1" fmla="*/ 0 h 1041409"/>
                <a:gd name="connsiteX2" fmla="*/ 117893 w 117893"/>
                <a:gd name="connsiteY2" fmla="*/ 1041410 h 1041409"/>
                <a:gd name="connsiteX3" fmla="*/ 0 w 117893"/>
                <a:gd name="connsiteY3" fmla="*/ 1041410 h 1041409"/>
              </a:gdLst>
              <a:ahLst/>
              <a:cxnLst>
                <a:cxn ang="0">
                  <a:pos x="connsiteX0" y="connsiteY0"/>
                </a:cxn>
                <a:cxn ang="0">
                  <a:pos x="connsiteX1" y="connsiteY1"/>
                </a:cxn>
                <a:cxn ang="0">
                  <a:pos x="connsiteX2" y="connsiteY2"/>
                </a:cxn>
                <a:cxn ang="0">
                  <a:pos x="connsiteX3" y="connsiteY3"/>
                </a:cxn>
              </a:cxnLst>
              <a:rect l="l" t="t" r="r" b="b"/>
              <a:pathLst>
                <a:path w="117893" h="1041409">
                  <a:moveTo>
                    <a:pt x="0" y="0"/>
                  </a:moveTo>
                  <a:lnTo>
                    <a:pt x="117893" y="0"/>
                  </a:lnTo>
                  <a:lnTo>
                    <a:pt x="117893" y="1041410"/>
                  </a:lnTo>
                  <a:lnTo>
                    <a:pt x="0" y="1041410"/>
                  </a:lnTo>
                  <a:close/>
                </a:path>
              </a:pathLst>
            </a:custGeom>
            <a:solidFill>
              <a:srgbClr val="7A7A7A">
                <a:alpha val="50000"/>
              </a:srgbClr>
            </a:solidFill>
            <a:ln w="5886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39767C2-8B0A-411A-BD78-5D9406793FD1}"/>
                </a:ext>
              </a:extLst>
            </p:cNvPr>
            <p:cNvSpPr/>
            <p:nvPr/>
          </p:nvSpPr>
          <p:spPr>
            <a:xfrm>
              <a:off x="7554059" y="3726663"/>
              <a:ext cx="117893" cy="1061038"/>
            </a:xfrm>
            <a:custGeom>
              <a:avLst/>
              <a:gdLst>
                <a:gd name="connsiteX0" fmla="*/ 0 w 117893"/>
                <a:gd name="connsiteY0" fmla="*/ 0 h 1061038"/>
                <a:gd name="connsiteX1" fmla="*/ 117893 w 117893"/>
                <a:gd name="connsiteY1" fmla="*/ 0 h 1061038"/>
                <a:gd name="connsiteX2" fmla="*/ 117893 w 117893"/>
                <a:gd name="connsiteY2" fmla="*/ 1061039 h 1061038"/>
                <a:gd name="connsiteX3" fmla="*/ 0 w 117893"/>
                <a:gd name="connsiteY3" fmla="*/ 1061039 h 1061038"/>
              </a:gdLst>
              <a:ahLst/>
              <a:cxnLst>
                <a:cxn ang="0">
                  <a:pos x="connsiteX0" y="connsiteY0"/>
                </a:cxn>
                <a:cxn ang="0">
                  <a:pos x="connsiteX1" y="connsiteY1"/>
                </a:cxn>
                <a:cxn ang="0">
                  <a:pos x="connsiteX2" y="connsiteY2"/>
                </a:cxn>
                <a:cxn ang="0">
                  <a:pos x="connsiteX3" y="connsiteY3"/>
                </a:cxn>
              </a:cxnLst>
              <a:rect l="l" t="t" r="r" b="b"/>
              <a:pathLst>
                <a:path w="117893" h="1061038">
                  <a:moveTo>
                    <a:pt x="0" y="0"/>
                  </a:moveTo>
                  <a:lnTo>
                    <a:pt x="117893" y="0"/>
                  </a:lnTo>
                  <a:lnTo>
                    <a:pt x="117893" y="1061039"/>
                  </a:lnTo>
                  <a:lnTo>
                    <a:pt x="0" y="1061039"/>
                  </a:lnTo>
                  <a:close/>
                </a:path>
              </a:pathLst>
            </a:custGeom>
            <a:solidFill>
              <a:srgbClr val="7A7A7A">
                <a:alpha val="50000"/>
              </a:srgbClr>
            </a:solidFill>
            <a:ln w="5886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C3FC322B-1E64-44B7-BBC4-05064DB4EE39}"/>
                </a:ext>
              </a:extLst>
            </p:cNvPr>
            <p:cNvSpPr/>
            <p:nvPr/>
          </p:nvSpPr>
          <p:spPr>
            <a:xfrm>
              <a:off x="7907739" y="3726663"/>
              <a:ext cx="117893" cy="1061038"/>
            </a:xfrm>
            <a:custGeom>
              <a:avLst/>
              <a:gdLst>
                <a:gd name="connsiteX0" fmla="*/ 0 w 117893"/>
                <a:gd name="connsiteY0" fmla="*/ 0 h 1061038"/>
                <a:gd name="connsiteX1" fmla="*/ 117893 w 117893"/>
                <a:gd name="connsiteY1" fmla="*/ 0 h 1061038"/>
                <a:gd name="connsiteX2" fmla="*/ 117893 w 117893"/>
                <a:gd name="connsiteY2" fmla="*/ 1061039 h 1061038"/>
                <a:gd name="connsiteX3" fmla="*/ 0 w 117893"/>
                <a:gd name="connsiteY3" fmla="*/ 1061039 h 1061038"/>
              </a:gdLst>
              <a:ahLst/>
              <a:cxnLst>
                <a:cxn ang="0">
                  <a:pos x="connsiteX0" y="connsiteY0"/>
                </a:cxn>
                <a:cxn ang="0">
                  <a:pos x="connsiteX1" y="connsiteY1"/>
                </a:cxn>
                <a:cxn ang="0">
                  <a:pos x="connsiteX2" y="connsiteY2"/>
                </a:cxn>
                <a:cxn ang="0">
                  <a:pos x="connsiteX3" y="connsiteY3"/>
                </a:cxn>
              </a:cxnLst>
              <a:rect l="l" t="t" r="r" b="b"/>
              <a:pathLst>
                <a:path w="117893" h="1061038">
                  <a:moveTo>
                    <a:pt x="0" y="0"/>
                  </a:moveTo>
                  <a:lnTo>
                    <a:pt x="117893" y="0"/>
                  </a:lnTo>
                  <a:lnTo>
                    <a:pt x="117893" y="1061039"/>
                  </a:lnTo>
                  <a:lnTo>
                    <a:pt x="0" y="1061039"/>
                  </a:lnTo>
                  <a:close/>
                </a:path>
              </a:pathLst>
            </a:custGeom>
            <a:solidFill>
              <a:srgbClr val="7A7A7A">
                <a:alpha val="50000"/>
              </a:srgbClr>
            </a:solidFill>
            <a:ln w="5886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2844AE4-C49E-4900-AA0D-9154F28FCDC4}"/>
                </a:ext>
              </a:extLst>
            </p:cNvPr>
            <p:cNvSpPr/>
            <p:nvPr/>
          </p:nvSpPr>
          <p:spPr>
            <a:xfrm>
              <a:off x="6142701" y="3667717"/>
              <a:ext cx="1882931" cy="117893"/>
            </a:xfrm>
            <a:custGeom>
              <a:avLst/>
              <a:gdLst>
                <a:gd name="connsiteX0" fmla="*/ 0 w 1882931"/>
                <a:gd name="connsiteY0" fmla="*/ 0 h 117893"/>
                <a:gd name="connsiteX1" fmla="*/ 1882931 w 1882931"/>
                <a:gd name="connsiteY1" fmla="*/ 0 h 117893"/>
                <a:gd name="connsiteX2" fmla="*/ 1882931 w 1882931"/>
                <a:gd name="connsiteY2" fmla="*/ 117893 h 117893"/>
                <a:gd name="connsiteX3" fmla="*/ 0 w 1882931"/>
                <a:gd name="connsiteY3" fmla="*/ 117893 h 117893"/>
              </a:gdLst>
              <a:ahLst/>
              <a:cxnLst>
                <a:cxn ang="0">
                  <a:pos x="connsiteX0" y="connsiteY0"/>
                </a:cxn>
                <a:cxn ang="0">
                  <a:pos x="connsiteX1" y="connsiteY1"/>
                </a:cxn>
                <a:cxn ang="0">
                  <a:pos x="connsiteX2" y="connsiteY2"/>
                </a:cxn>
                <a:cxn ang="0">
                  <a:pos x="connsiteX3" y="connsiteY3"/>
                </a:cxn>
              </a:cxnLst>
              <a:rect l="l" t="t" r="r" b="b"/>
              <a:pathLst>
                <a:path w="1882931" h="117893">
                  <a:moveTo>
                    <a:pt x="0" y="0"/>
                  </a:moveTo>
                  <a:lnTo>
                    <a:pt x="1882931" y="0"/>
                  </a:lnTo>
                  <a:lnTo>
                    <a:pt x="1882931" y="117893"/>
                  </a:lnTo>
                  <a:lnTo>
                    <a:pt x="0" y="117893"/>
                  </a:lnTo>
                  <a:close/>
                </a:path>
              </a:pathLst>
            </a:custGeom>
            <a:solidFill>
              <a:srgbClr val="7A7A7A"/>
            </a:solidFill>
            <a:ln w="5886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1E30AC8C-8211-4E5E-9A34-496706AD2D60}"/>
                </a:ext>
              </a:extLst>
            </p:cNvPr>
            <p:cNvSpPr/>
            <p:nvPr/>
          </p:nvSpPr>
          <p:spPr>
            <a:xfrm>
              <a:off x="6142701" y="4728756"/>
              <a:ext cx="1882931" cy="117893"/>
            </a:xfrm>
            <a:custGeom>
              <a:avLst/>
              <a:gdLst>
                <a:gd name="connsiteX0" fmla="*/ 0 w 1882931"/>
                <a:gd name="connsiteY0" fmla="*/ 0 h 117893"/>
                <a:gd name="connsiteX1" fmla="*/ 1882931 w 1882931"/>
                <a:gd name="connsiteY1" fmla="*/ 0 h 117893"/>
                <a:gd name="connsiteX2" fmla="*/ 1882931 w 1882931"/>
                <a:gd name="connsiteY2" fmla="*/ 117893 h 117893"/>
                <a:gd name="connsiteX3" fmla="*/ 0 w 1882931"/>
                <a:gd name="connsiteY3" fmla="*/ 117893 h 117893"/>
              </a:gdLst>
              <a:ahLst/>
              <a:cxnLst>
                <a:cxn ang="0">
                  <a:pos x="connsiteX0" y="connsiteY0"/>
                </a:cxn>
                <a:cxn ang="0">
                  <a:pos x="connsiteX1" y="connsiteY1"/>
                </a:cxn>
                <a:cxn ang="0">
                  <a:pos x="connsiteX2" y="connsiteY2"/>
                </a:cxn>
                <a:cxn ang="0">
                  <a:pos x="connsiteX3" y="connsiteY3"/>
                </a:cxn>
              </a:cxnLst>
              <a:rect l="l" t="t" r="r" b="b"/>
              <a:pathLst>
                <a:path w="1882931" h="117893">
                  <a:moveTo>
                    <a:pt x="0" y="0"/>
                  </a:moveTo>
                  <a:lnTo>
                    <a:pt x="1882931" y="0"/>
                  </a:lnTo>
                  <a:lnTo>
                    <a:pt x="1882931" y="117893"/>
                  </a:lnTo>
                  <a:lnTo>
                    <a:pt x="0" y="117893"/>
                  </a:lnTo>
                  <a:close/>
                </a:path>
              </a:pathLst>
            </a:custGeom>
            <a:solidFill>
              <a:srgbClr val="7A7A7A"/>
            </a:solidFill>
            <a:ln w="5886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E30B556-E7C0-4D04-8D6D-DD180604F453}"/>
                </a:ext>
              </a:extLst>
            </p:cNvPr>
            <p:cNvSpPr/>
            <p:nvPr/>
          </p:nvSpPr>
          <p:spPr>
            <a:xfrm>
              <a:off x="6658130" y="2427244"/>
              <a:ext cx="816174" cy="816174"/>
            </a:xfrm>
            <a:custGeom>
              <a:avLst/>
              <a:gdLst>
                <a:gd name="connsiteX0" fmla="*/ 816175 w 816174"/>
                <a:gd name="connsiteY0" fmla="*/ 408087 h 816174"/>
                <a:gd name="connsiteX1" fmla="*/ 408087 w 816174"/>
                <a:gd name="connsiteY1" fmla="*/ 816175 h 816174"/>
                <a:gd name="connsiteX2" fmla="*/ 0 w 816174"/>
                <a:gd name="connsiteY2" fmla="*/ 408087 h 816174"/>
                <a:gd name="connsiteX3" fmla="*/ 408087 w 816174"/>
                <a:gd name="connsiteY3" fmla="*/ 0 h 816174"/>
                <a:gd name="connsiteX4" fmla="*/ 816175 w 816174"/>
                <a:gd name="connsiteY4" fmla="*/ 408087 h 816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174" h="816174">
                  <a:moveTo>
                    <a:pt x="816175" y="408087"/>
                  </a:moveTo>
                  <a:cubicBezTo>
                    <a:pt x="816175" y="633468"/>
                    <a:pt x="633468" y="816175"/>
                    <a:pt x="408087" y="816175"/>
                  </a:cubicBezTo>
                  <a:cubicBezTo>
                    <a:pt x="182707" y="816175"/>
                    <a:pt x="0" y="633468"/>
                    <a:pt x="0" y="408087"/>
                  </a:cubicBezTo>
                  <a:cubicBezTo>
                    <a:pt x="0" y="182707"/>
                    <a:pt x="182707" y="0"/>
                    <a:pt x="408087" y="0"/>
                  </a:cubicBezTo>
                  <a:cubicBezTo>
                    <a:pt x="633468" y="0"/>
                    <a:pt x="816175" y="182707"/>
                    <a:pt x="816175" y="408087"/>
                  </a:cubicBezTo>
                  <a:close/>
                </a:path>
              </a:pathLst>
            </a:custGeom>
            <a:solidFill>
              <a:srgbClr val="FFFFFF"/>
            </a:solidFill>
            <a:ln w="5886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71EEA70-D627-43C4-BE63-7291B796DC1A}"/>
                </a:ext>
              </a:extLst>
            </p:cNvPr>
            <p:cNvSpPr/>
            <p:nvPr/>
          </p:nvSpPr>
          <p:spPr>
            <a:xfrm>
              <a:off x="6653591" y="2422706"/>
              <a:ext cx="825252" cy="825252"/>
            </a:xfrm>
            <a:custGeom>
              <a:avLst/>
              <a:gdLst>
                <a:gd name="connsiteX0" fmla="*/ 825252 w 825252"/>
                <a:gd name="connsiteY0" fmla="*/ 412626 h 825252"/>
                <a:gd name="connsiteX1" fmla="*/ 412626 w 825252"/>
                <a:gd name="connsiteY1" fmla="*/ 825252 h 825252"/>
                <a:gd name="connsiteX2" fmla="*/ 0 w 825252"/>
                <a:gd name="connsiteY2" fmla="*/ 412626 h 825252"/>
                <a:gd name="connsiteX3" fmla="*/ 412626 w 825252"/>
                <a:gd name="connsiteY3" fmla="*/ 0 h 825252"/>
                <a:gd name="connsiteX4" fmla="*/ 825252 w 825252"/>
                <a:gd name="connsiteY4" fmla="*/ 412626 h 825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252" h="825252">
                  <a:moveTo>
                    <a:pt x="825252" y="412626"/>
                  </a:moveTo>
                  <a:cubicBezTo>
                    <a:pt x="825252" y="640513"/>
                    <a:pt x="640513" y="825252"/>
                    <a:pt x="412626" y="825252"/>
                  </a:cubicBezTo>
                  <a:cubicBezTo>
                    <a:pt x="184739" y="825252"/>
                    <a:pt x="0" y="640513"/>
                    <a:pt x="0" y="412626"/>
                  </a:cubicBezTo>
                  <a:cubicBezTo>
                    <a:pt x="0" y="184739"/>
                    <a:pt x="184739" y="0"/>
                    <a:pt x="412626" y="0"/>
                  </a:cubicBezTo>
                  <a:cubicBezTo>
                    <a:pt x="640513" y="0"/>
                    <a:pt x="825252" y="184739"/>
                    <a:pt x="825252" y="412626"/>
                  </a:cubicBezTo>
                  <a:close/>
                </a:path>
              </a:pathLst>
            </a:custGeom>
            <a:solidFill>
              <a:srgbClr val="7FBA00"/>
            </a:solidFill>
            <a:ln w="5886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2B0B18F-AFB5-4C69-8808-CCD724FBD039}"/>
                </a:ext>
              </a:extLst>
            </p:cNvPr>
            <p:cNvSpPr/>
            <p:nvPr/>
          </p:nvSpPr>
          <p:spPr>
            <a:xfrm>
              <a:off x="6753564" y="2518081"/>
              <a:ext cx="632555" cy="632673"/>
            </a:xfrm>
            <a:custGeom>
              <a:avLst/>
              <a:gdLst>
                <a:gd name="connsiteX0" fmla="*/ 59 w 632555"/>
                <a:gd name="connsiteY0" fmla="*/ 551504 h 632673"/>
                <a:gd name="connsiteX1" fmla="*/ 59 w 632555"/>
                <a:gd name="connsiteY1" fmla="*/ 553568 h 632673"/>
                <a:gd name="connsiteX2" fmla="*/ 1650 w 632555"/>
                <a:gd name="connsiteY2" fmla="*/ 553568 h 632673"/>
                <a:gd name="connsiteX3" fmla="*/ 59 w 632555"/>
                <a:gd name="connsiteY3" fmla="*/ 551504 h 632673"/>
                <a:gd name="connsiteX4" fmla="*/ 316366 w 632555"/>
                <a:gd name="connsiteY4" fmla="*/ 237260 h 632673"/>
                <a:gd name="connsiteX5" fmla="*/ 237260 w 632555"/>
                <a:gd name="connsiteY5" fmla="*/ 316366 h 632673"/>
                <a:gd name="connsiteX6" fmla="*/ 316366 w 632555"/>
                <a:gd name="connsiteY6" fmla="*/ 395473 h 632673"/>
                <a:gd name="connsiteX7" fmla="*/ 395473 w 632555"/>
                <a:gd name="connsiteY7" fmla="*/ 316366 h 632673"/>
                <a:gd name="connsiteX8" fmla="*/ 316366 w 632555"/>
                <a:gd name="connsiteY8" fmla="*/ 237260 h 632673"/>
                <a:gd name="connsiteX9" fmla="*/ 67258 w 632555"/>
                <a:gd name="connsiteY9" fmla="*/ 509122 h 632673"/>
                <a:gd name="connsiteX10" fmla="*/ 123552 w 632555"/>
                <a:gd name="connsiteY10" fmla="*/ 565534 h 632673"/>
                <a:gd name="connsiteX11" fmla="*/ 201421 w 632555"/>
                <a:gd name="connsiteY11" fmla="*/ 504819 h 632673"/>
                <a:gd name="connsiteX12" fmla="*/ 264376 w 632555"/>
                <a:gd name="connsiteY12" fmla="*/ 530991 h 632673"/>
                <a:gd name="connsiteX13" fmla="*/ 276460 w 632555"/>
                <a:gd name="connsiteY13" fmla="*/ 628666 h 632673"/>
                <a:gd name="connsiteX14" fmla="*/ 316307 w 632555"/>
                <a:gd name="connsiteY14" fmla="*/ 632674 h 632673"/>
                <a:gd name="connsiteX15" fmla="*/ 356155 w 632555"/>
                <a:gd name="connsiteY15" fmla="*/ 628666 h 632673"/>
                <a:gd name="connsiteX16" fmla="*/ 368239 w 632555"/>
                <a:gd name="connsiteY16" fmla="*/ 530991 h 632673"/>
                <a:gd name="connsiteX17" fmla="*/ 431194 w 632555"/>
                <a:gd name="connsiteY17" fmla="*/ 504819 h 632673"/>
                <a:gd name="connsiteX18" fmla="*/ 509063 w 632555"/>
                <a:gd name="connsiteY18" fmla="*/ 565534 h 632673"/>
                <a:gd name="connsiteX19" fmla="*/ 565357 w 632555"/>
                <a:gd name="connsiteY19" fmla="*/ 509122 h 632673"/>
                <a:gd name="connsiteX20" fmla="*/ 504642 w 632555"/>
                <a:gd name="connsiteY20" fmla="*/ 431312 h 632673"/>
                <a:gd name="connsiteX21" fmla="*/ 530814 w 632555"/>
                <a:gd name="connsiteY21" fmla="*/ 368416 h 632673"/>
                <a:gd name="connsiteX22" fmla="*/ 628548 w 632555"/>
                <a:gd name="connsiteY22" fmla="*/ 356155 h 632673"/>
                <a:gd name="connsiteX23" fmla="*/ 632556 w 632555"/>
                <a:gd name="connsiteY23" fmla="*/ 316307 h 632673"/>
                <a:gd name="connsiteX24" fmla="*/ 628548 w 632555"/>
                <a:gd name="connsiteY24" fmla="*/ 276460 h 632673"/>
                <a:gd name="connsiteX25" fmla="*/ 530873 w 632555"/>
                <a:gd name="connsiteY25" fmla="*/ 264258 h 632673"/>
                <a:gd name="connsiteX26" fmla="*/ 504701 w 632555"/>
                <a:gd name="connsiteY26" fmla="*/ 201362 h 632673"/>
                <a:gd name="connsiteX27" fmla="*/ 565357 w 632555"/>
                <a:gd name="connsiteY27" fmla="*/ 123493 h 632673"/>
                <a:gd name="connsiteX28" fmla="*/ 509063 w 632555"/>
                <a:gd name="connsiteY28" fmla="*/ 67199 h 632673"/>
                <a:gd name="connsiteX29" fmla="*/ 431194 w 632555"/>
                <a:gd name="connsiteY29" fmla="*/ 127855 h 632673"/>
                <a:gd name="connsiteX30" fmla="*/ 368239 w 632555"/>
                <a:gd name="connsiteY30" fmla="*/ 101683 h 632673"/>
                <a:gd name="connsiteX31" fmla="*/ 356155 w 632555"/>
                <a:gd name="connsiteY31" fmla="*/ 4008 h 632673"/>
                <a:gd name="connsiteX32" fmla="*/ 316307 w 632555"/>
                <a:gd name="connsiteY32" fmla="*/ 0 h 632673"/>
                <a:gd name="connsiteX33" fmla="*/ 276460 w 632555"/>
                <a:gd name="connsiteY33" fmla="*/ 4008 h 632673"/>
                <a:gd name="connsiteX34" fmla="*/ 264376 w 632555"/>
                <a:gd name="connsiteY34" fmla="*/ 101683 h 632673"/>
                <a:gd name="connsiteX35" fmla="*/ 201421 w 632555"/>
                <a:gd name="connsiteY35" fmla="*/ 127855 h 632673"/>
                <a:gd name="connsiteX36" fmla="*/ 123552 w 632555"/>
                <a:gd name="connsiteY36" fmla="*/ 67199 h 632673"/>
                <a:gd name="connsiteX37" fmla="*/ 67258 w 632555"/>
                <a:gd name="connsiteY37" fmla="*/ 123493 h 632673"/>
                <a:gd name="connsiteX38" fmla="*/ 127973 w 632555"/>
                <a:gd name="connsiteY38" fmla="*/ 201362 h 632673"/>
                <a:gd name="connsiteX39" fmla="*/ 101801 w 632555"/>
                <a:gd name="connsiteY39" fmla="*/ 264258 h 632673"/>
                <a:gd name="connsiteX40" fmla="*/ 4126 w 632555"/>
                <a:gd name="connsiteY40" fmla="*/ 276460 h 632673"/>
                <a:gd name="connsiteX41" fmla="*/ 0 w 632555"/>
                <a:gd name="connsiteY41" fmla="*/ 316307 h 632673"/>
                <a:gd name="connsiteX42" fmla="*/ 4008 w 632555"/>
                <a:gd name="connsiteY42" fmla="*/ 356155 h 632673"/>
                <a:gd name="connsiteX43" fmla="*/ 101683 w 632555"/>
                <a:gd name="connsiteY43" fmla="*/ 368357 h 632673"/>
                <a:gd name="connsiteX44" fmla="*/ 127855 w 632555"/>
                <a:gd name="connsiteY44" fmla="*/ 431253 h 632673"/>
                <a:gd name="connsiteX45" fmla="*/ 316366 w 632555"/>
                <a:gd name="connsiteY45" fmla="*/ 474461 h 632673"/>
                <a:gd name="connsiteX46" fmla="*/ 158213 w 632555"/>
                <a:gd name="connsiteY46" fmla="*/ 316190 h 632673"/>
                <a:gd name="connsiteX47" fmla="*/ 316484 w 632555"/>
                <a:gd name="connsiteY47" fmla="*/ 158036 h 632673"/>
                <a:gd name="connsiteX48" fmla="*/ 474638 w 632555"/>
                <a:gd name="connsiteY48" fmla="*/ 316307 h 632673"/>
                <a:gd name="connsiteX49" fmla="*/ 316366 w 632555"/>
                <a:gd name="connsiteY49" fmla="*/ 474461 h 632673"/>
                <a:gd name="connsiteX50" fmla="*/ 316366 w 632555"/>
                <a:gd name="connsiteY50" fmla="*/ 474461 h 63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32555" h="632673">
                  <a:moveTo>
                    <a:pt x="59" y="551504"/>
                  </a:moveTo>
                  <a:lnTo>
                    <a:pt x="59" y="553568"/>
                  </a:lnTo>
                  <a:lnTo>
                    <a:pt x="1650" y="553568"/>
                  </a:lnTo>
                  <a:lnTo>
                    <a:pt x="59" y="551504"/>
                  </a:lnTo>
                  <a:close/>
                  <a:moveTo>
                    <a:pt x="316366" y="237260"/>
                  </a:moveTo>
                  <a:cubicBezTo>
                    <a:pt x="272687" y="237260"/>
                    <a:pt x="237260" y="272687"/>
                    <a:pt x="237260" y="316366"/>
                  </a:cubicBezTo>
                  <a:cubicBezTo>
                    <a:pt x="237260" y="360046"/>
                    <a:pt x="272687" y="395473"/>
                    <a:pt x="316366" y="395473"/>
                  </a:cubicBezTo>
                  <a:cubicBezTo>
                    <a:pt x="360046" y="395473"/>
                    <a:pt x="395473" y="360046"/>
                    <a:pt x="395473" y="316366"/>
                  </a:cubicBezTo>
                  <a:cubicBezTo>
                    <a:pt x="395473" y="272628"/>
                    <a:pt x="360046" y="237260"/>
                    <a:pt x="316366" y="237260"/>
                  </a:cubicBezTo>
                  <a:close/>
                  <a:moveTo>
                    <a:pt x="67258" y="509122"/>
                  </a:moveTo>
                  <a:cubicBezTo>
                    <a:pt x="83645" y="530343"/>
                    <a:pt x="102449" y="549147"/>
                    <a:pt x="123552" y="565534"/>
                  </a:cubicBezTo>
                  <a:lnTo>
                    <a:pt x="201421" y="504819"/>
                  </a:lnTo>
                  <a:cubicBezTo>
                    <a:pt x="220637" y="516549"/>
                    <a:pt x="241740" y="525509"/>
                    <a:pt x="264376" y="530991"/>
                  </a:cubicBezTo>
                  <a:lnTo>
                    <a:pt x="276460" y="628666"/>
                  </a:lnTo>
                  <a:cubicBezTo>
                    <a:pt x="289664" y="630434"/>
                    <a:pt x="302632" y="632674"/>
                    <a:pt x="316307" y="632674"/>
                  </a:cubicBezTo>
                  <a:cubicBezTo>
                    <a:pt x="329983" y="632674"/>
                    <a:pt x="342951" y="630375"/>
                    <a:pt x="356155" y="628666"/>
                  </a:cubicBezTo>
                  <a:lnTo>
                    <a:pt x="368239" y="530991"/>
                  </a:lnTo>
                  <a:cubicBezTo>
                    <a:pt x="390875" y="525509"/>
                    <a:pt x="411978" y="516490"/>
                    <a:pt x="431194" y="504819"/>
                  </a:cubicBezTo>
                  <a:lnTo>
                    <a:pt x="509063" y="565534"/>
                  </a:lnTo>
                  <a:cubicBezTo>
                    <a:pt x="530166" y="549147"/>
                    <a:pt x="549029" y="530343"/>
                    <a:pt x="565357" y="509122"/>
                  </a:cubicBezTo>
                  <a:lnTo>
                    <a:pt x="504642" y="431312"/>
                  </a:lnTo>
                  <a:cubicBezTo>
                    <a:pt x="516431" y="412037"/>
                    <a:pt x="525450" y="390993"/>
                    <a:pt x="530814" y="368416"/>
                  </a:cubicBezTo>
                  <a:lnTo>
                    <a:pt x="628548" y="356155"/>
                  </a:lnTo>
                  <a:cubicBezTo>
                    <a:pt x="630316" y="342951"/>
                    <a:pt x="632556" y="329983"/>
                    <a:pt x="632556" y="316307"/>
                  </a:cubicBezTo>
                  <a:cubicBezTo>
                    <a:pt x="632556" y="302632"/>
                    <a:pt x="630257" y="289664"/>
                    <a:pt x="628548" y="276460"/>
                  </a:cubicBezTo>
                  <a:lnTo>
                    <a:pt x="530873" y="264258"/>
                  </a:lnTo>
                  <a:cubicBezTo>
                    <a:pt x="525509" y="242035"/>
                    <a:pt x="516667" y="220814"/>
                    <a:pt x="504701" y="201362"/>
                  </a:cubicBezTo>
                  <a:lnTo>
                    <a:pt x="565357" y="123493"/>
                  </a:lnTo>
                  <a:cubicBezTo>
                    <a:pt x="549029" y="102449"/>
                    <a:pt x="530107" y="83527"/>
                    <a:pt x="509063" y="67199"/>
                  </a:cubicBezTo>
                  <a:lnTo>
                    <a:pt x="431194" y="127855"/>
                  </a:lnTo>
                  <a:cubicBezTo>
                    <a:pt x="411742" y="115889"/>
                    <a:pt x="390462" y="107047"/>
                    <a:pt x="368239" y="101683"/>
                  </a:cubicBezTo>
                  <a:lnTo>
                    <a:pt x="356155" y="4008"/>
                  </a:lnTo>
                  <a:cubicBezTo>
                    <a:pt x="342951" y="2358"/>
                    <a:pt x="329983" y="0"/>
                    <a:pt x="316307" y="0"/>
                  </a:cubicBezTo>
                  <a:cubicBezTo>
                    <a:pt x="302632" y="0"/>
                    <a:pt x="289664" y="2358"/>
                    <a:pt x="276460" y="4008"/>
                  </a:cubicBezTo>
                  <a:lnTo>
                    <a:pt x="264376" y="101683"/>
                  </a:lnTo>
                  <a:cubicBezTo>
                    <a:pt x="242153" y="107047"/>
                    <a:pt x="220932" y="115889"/>
                    <a:pt x="201421" y="127855"/>
                  </a:cubicBezTo>
                  <a:lnTo>
                    <a:pt x="123552" y="67199"/>
                  </a:lnTo>
                  <a:cubicBezTo>
                    <a:pt x="102508" y="83527"/>
                    <a:pt x="83586" y="102449"/>
                    <a:pt x="67258" y="123493"/>
                  </a:cubicBezTo>
                  <a:lnTo>
                    <a:pt x="127973" y="201362"/>
                  </a:lnTo>
                  <a:cubicBezTo>
                    <a:pt x="116184" y="220637"/>
                    <a:pt x="107165" y="241681"/>
                    <a:pt x="101801" y="264258"/>
                  </a:cubicBezTo>
                  <a:lnTo>
                    <a:pt x="4126" y="276460"/>
                  </a:lnTo>
                  <a:cubicBezTo>
                    <a:pt x="2299" y="289664"/>
                    <a:pt x="0" y="302632"/>
                    <a:pt x="0" y="316307"/>
                  </a:cubicBezTo>
                  <a:cubicBezTo>
                    <a:pt x="0" y="329983"/>
                    <a:pt x="2299" y="342951"/>
                    <a:pt x="4008" y="356155"/>
                  </a:cubicBezTo>
                  <a:lnTo>
                    <a:pt x="101683" y="368357"/>
                  </a:lnTo>
                  <a:cubicBezTo>
                    <a:pt x="107047" y="390875"/>
                    <a:pt x="116066" y="411919"/>
                    <a:pt x="127855" y="431253"/>
                  </a:cubicBezTo>
                  <a:moveTo>
                    <a:pt x="316366" y="474461"/>
                  </a:moveTo>
                  <a:cubicBezTo>
                    <a:pt x="229008" y="474461"/>
                    <a:pt x="158154" y="403607"/>
                    <a:pt x="158213" y="316190"/>
                  </a:cubicBezTo>
                  <a:cubicBezTo>
                    <a:pt x="158272" y="228772"/>
                    <a:pt x="229066" y="157977"/>
                    <a:pt x="316484" y="158036"/>
                  </a:cubicBezTo>
                  <a:cubicBezTo>
                    <a:pt x="403843" y="158036"/>
                    <a:pt x="474697" y="228890"/>
                    <a:pt x="474638" y="316307"/>
                  </a:cubicBezTo>
                  <a:cubicBezTo>
                    <a:pt x="474638" y="403725"/>
                    <a:pt x="403784" y="474520"/>
                    <a:pt x="316366" y="474461"/>
                  </a:cubicBezTo>
                  <a:lnTo>
                    <a:pt x="316366" y="474461"/>
                  </a:lnTo>
                  <a:close/>
                </a:path>
              </a:pathLst>
            </a:custGeom>
            <a:solidFill>
              <a:srgbClr val="FFFFFF"/>
            </a:solidFill>
            <a:ln w="58864" cap="flat">
              <a:noFill/>
              <a:prstDash val="solid"/>
              <a:miter/>
            </a:ln>
          </p:spPr>
          <p:txBody>
            <a:bodyPr rtlCol="0" anchor="ctr"/>
            <a:lstStyle/>
            <a:p>
              <a:endParaRPr lang="en-US"/>
            </a:p>
          </p:txBody>
        </p:sp>
      </p:grpSp>
      <p:sp>
        <p:nvSpPr>
          <p:cNvPr id="2" name="Rectangle 1">
            <a:extLst>
              <a:ext uri="{FF2B5EF4-FFF2-40B4-BE49-F238E27FC236}">
                <a16:creationId xmlns:a16="http://schemas.microsoft.com/office/drawing/2014/main" id="{B4018023-2AF3-4540-9845-9FBA92000F4D}"/>
              </a:ext>
            </a:extLst>
          </p:cNvPr>
          <p:cNvSpPr/>
          <p:nvPr/>
        </p:nvSpPr>
        <p:spPr>
          <a:xfrm>
            <a:off x="6708694" y="5135967"/>
            <a:ext cx="2892506" cy="923330"/>
          </a:xfrm>
          <a:prstGeom prst="rect">
            <a:avLst/>
          </a:prstGeom>
        </p:spPr>
        <p:txBody>
          <a:bodyPr wrap="square">
            <a:spAutoFit/>
          </a:bodyPr>
          <a:lstStyle/>
          <a:p>
            <a:r>
              <a:rPr lang="en-US" dirty="0">
                <a:solidFill>
                  <a:sysClr val="windowText" lastClr="000000"/>
                </a:solidFill>
              </a:rPr>
              <a:t>ACR Tasks</a:t>
            </a:r>
          </a:p>
          <a:p>
            <a:r>
              <a:rPr lang="en-US" i="1" dirty="0">
                <a:solidFill>
                  <a:sysClr val="windowText" lastClr="000000"/>
                </a:solidFill>
              </a:rPr>
              <a:t>A primitive of container </a:t>
            </a:r>
            <a:br>
              <a:rPr lang="en-US" i="1" dirty="0">
                <a:solidFill>
                  <a:sysClr val="windowText" lastClr="000000"/>
                </a:solidFill>
              </a:rPr>
            </a:br>
            <a:r>
              <a:rPr lang="en-US" i="1" dirty="0">
                <a:solidFill>
                  <a:sysClr val="windowText" lastClr="000000"/>
                </a:solidFill>
              </a:rPr>
              <a:t>lifecycle management</a:t>
            </a:r>
            <a:endParaRPr lang="en-US" i="1" dirty="0"/>
          </a:p>
        </p:txBody>
      </p:sp>
    </p:spTree>
    <p:extLst>
      <p:ext uri="{BB962C8B-B14F-4D97-AF65-F5344CB8AC3E}">
        <p14:creationId xmlns:p14="http://schemas.microsoft.com/office/powerpoint/2010/main" val="104198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 name="Group 695">
            <a:extLst>
              <a:ext uri="{FF2B5EF4-FFF2-40B4-BE49-F238E27FC236}">
                <a16:creationId xmlns:a16="http://schemas.microsoft.com/office/drawing/2014/main" id="{504CA38D-5656-432B-AC29-0C938B2F567C}"/>
              </a:ext>
            </a:extLst>
          </p:cNvPr>
          <p:cNvGrpSpPr/>
          <p:nvPr/>
        </p:nvGrpSpPr>
        <p:grpSpPr>
          <a:xfrm>
            <a:off x="250244" y="3222882"/>
            <a:ext cx="625473" cy="909207"/>
            <a:chOff x="250242" y="3682288"/>
            <a:chExt cx="625473" cy="909207"/>
          </a:xfrm>
        </p:grpSpPr>
        <p:pic>
          <p:nvPicPr>
            <p:cNvPr id="697" name="Picture 4" descr="Image result for docker hub logo">
              <a:extLst>
                <a:ext uri="{FF2B5EF4-FFF2-40B4-BE49-F238E27FC236}">
                  <a16:creationId xmlns:a16="http://schemas.microsoft.com/office/drawing/2014/main" id="{41E94543-144C-4E04-BA6A-8E2AEA65B6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135"/>
            <a:stretch/>
          </p:blipFill>
          <p:spPr bwMode="auto">
            <a:xfrm>
              <a:off x="250242" y="3682288"/>
              <a:ext cx="625473" cy="518297"/>
            </a:xfrm>
            <a:prstGeom prst="rect">
              <a:avLst/>
            </a:prstGeom>
            <a:noFill/>
            <a:extLst>
              <a:ext uri="{909E8E84-426E-40DD-AFC4-6F175D3DCCD1}">
                <a14:hiddenFill xmlns:a14="http://schemas.microsoft.com/office/drawing/2010/main">
                  <a:solidFill>
                    <a:srgbClr val="FFFFFF"/>
                  </a:solidFill>
                </a14:hiddenFill>
              </a:ext>
            </a:extLst>
          </p:spPr>
        </p:pic>
        <p:pic>
          <p:nvPicPr>
            <p:cNvPr id="698" name="Picture 12" descr="C:\Users\steve\AppData\Local\Temp\SNAGHTML3c2ca0f.PNG">
              <a:extLst>
                <a:ext uri="{FF2B5EF4-FFF2-40B4-BE49-F238E27FC236}">
                  <a16:creationId xmlns:a16="http://schemas.microsoft.com/office/drawing/2014/main" id="{63A14047-46FD-47BE-9562-5254E3DE97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401" y="4187911"/>
              <a:ext cx="439154" cy="403584"/>
            </a:xfrm>
            <a:prstGeom prst="rect">
              <a:avLst/>
            </a:prstGeom>
            <a:noFill/>
            <a:extLst>
              <a:ext uri="{909E8E84-426E-40DD-AFC4-6F175D3DCCD1}">
                <a14:hiddenFill xmlns:a14="http://schemas.microsoft.com/office/drawing/2010/main">
                  <a:solidFill>
                    <a:srgbClr val="FFFFFF"/>
                  </a:solidFill>
                </a14:hiddenFill>
              </a:ext>
            </a:extLst>
          </p:spPr>
        </p:pic>
      </p:grpSp>
      <p:pic>
        <p:nvPicPr>
          <p:cNvPr id="699" name="Picture 6" descr="Image result for azure event grid">
            <a:extLst>
              <a:ext uri="{FF2B5EF4-FFF2-40B4-BE49-F238E27FC236}">
                <a16:creationId xmlns:a16="http://schemas.microsoft.com/office/drawing/2014/main" id="{F465A8B8-7E62-487E-B71B-FDC020B4CA8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894" r="21894"/>
          <a:stretch/>
        </p:blipFill>
        <p:spPr bwMode="auto">
          <a:xfrm>
            <a:off x="979907" y="3348073"/>
            <a:ext cx="625475" cy="5841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00" name="TextBox 699">
                <a:extLst>
                  <a:ext uri="{FF2B5EF4-FFF2-40B4-BE49-F238E27FC236}">
                    <a16:creationId xmlns:a16="http://schemas.microsoft.com/office/drawing/2014/main" id="{63B091E1-676E-4B0F-B031-189240FDA6BD}"/>
                  </a:ext>
                </a:extLst>
              </p:cNvPr>
              <p:cNvSpPr txBox="1"/>
              <p:nvPr/>
            </p:nvSpPr>
            <p:spPr>
              <a:xfrm>
                <a:off x="3476107" y="981658"/>
                <a:ext cx="5171352" cy="276999"/>
              </a:xfrm>
              <a:prstGeom prst="rect">
                <a:avLst/>
              </a:prstGeom>
              <a:noFill/>
            </p:spPr>
            <p:txBody>
              <a:bodyPr wrap="none" lIns="0" tIns="0" rIns="0" bIns="0" rtlCol="0">
                <a:spAutoFit/>
              </a:bodyPr>
              <a:lstStyle/>
              <a:p>
                <a:pPr defTabSz="914367" fontAlgn="auto">
                  <a:spcBef>
                    <a:spcPts val="0"/>
                  </a:spcBef>
                  <a:spcAft>
                    <a:spcPts val="0"/>
                  </a:spcAft>
                </a:pPr>
                <a14:m>
                  <m:oMathPara xmlns:m="http://schemas.openxmlformats.org/officeDocument/2006/math">
                    <m:oMathParaPr>
                      <m:jc m:val="centerGroup"/>
                    </m:oMathParaPr>
                    <m:oMath xmlns:m="http://schemas.openxmlformats.org/officeDocument/2006/math">
                      <m:r>
                        <a:rPr lang="en-US" sz="1765" i="1">
                          <a:solidFill>
                            <a:srgbClr val="1A1A1A"/>
                          </a:solidFill>
                          <a:latin typeface="Cambria Math" panose="02040503050406030204" pitchFamily="18" charset="0"/>
                          <a:ea typeface="+mn-ea"/>
                          <a:cs typeface="+mn-cs"/>
                        </a:rPr>
                        <m:t>(1</m:t>
                      </m:r>
                      <m:r>
                        <a:rPr lang="en-US" sz="1765" i="1">
                          <a:solidFill>
                            <a:srgbClr val="1A1A1A"/>
                          </a:solidFill>
                          <a:latin typeface="Cambria Math" panose="02040503050406030204" pitchFamily="18" charset="0"/>
                          <a:ea typeface="+mn-ea"/>
                          <a:cs typeface="+mn-cs"/>
                        </a:rPr>
                        <m:t>𝑝𝑟</m:t>
                      </m:r>
                      <m:r>
                        <a:rPr lang="en-US" sz="1765" i="1">
                          <a:solidFill>
                            <a:srgbClr val="1A1A1A"/>
                          </a:solidFill>
                          <a:latin typeface="Cambria Math" panose="02040503050406030204" pitchFamily="18" charset="0"/>
                          <a:ea typeface="+mn-ea"/>
                          <a:cs typeface="+mn-cs"/>
                        </a:rPr>
                        <m:t>=1</m:t>
                      </m:r>
                      <m:r>
                        <a:rPr lang="en-US" sz="1765" i="1">
                          <a:solidFill>
                            <a:srgbClr val="1A1A1A"/>
                          </a:solidFill>
                          <a:latin typeface="Cambria Math" panose="02040503050406030204" pitchFamily="18" charset="0"/>
                          <a:ea typeface="+mn-ea"/>
                          <a:cs typeface="+mn-cs"/>
                        </a:rPr>
                        <m:t>𝑏</m:t>
                      </m:r>
                      <m:r>
                        <a:rPr lang="en-US" sz="1765" i="1">
                          <a:solidFill>
                            <a:srgbClr val="1A1A1A"/>
                          </a:solidFill>
                          <a:latin typeface="Cambria Math" panose="02040503050406030204" pitchFamily="18" charset="0"/>
                          <a:ea typeface="+mn-ea"/>
                          <a:cs typeface="+mn-cs"/>
                        </a:rPr>
                        <m:t>+1</m:t>
                      </m:r>
                      <m:r>
                        <a:rPr lang="en-US" sz="1765" i="1">
                          <a:solidFill>
                            <a:srgbClr val="1A1A1A"/>
                          </a:solidFill>
                          <a:latin typeface="Cambria Math" panose="02040503050406030204" pitchFamily="18" charset="0"/>
                          <a:ea typeface="+mn-ea"/>
                          <a:cs typeface="+mn-cs"/>
                        </a:rPr>
                        <m:t>𝑝</m:t>
                      </m:r>
                      <m:r>
                        <a:rPr lang="en-US" sz="1765" i="1">
                          <a:solidFill>
                            <a:srgbClr val="1A1A1A"/>
                          </a:solidFill>
                          <a:latin typeface="Cambria Math" panose="02040503050406030204" pitchFamily="18" charset="0"/>
                          <a:ea typeface="+mn-ea"/>
                          <a:cs typeface="+mn-cs"/>
                        </a:rPr>
                        <m:t>+ 1</m:t>
                      </m:r>
                      <m:r>
                        <a:rPr lang="en-US" sz="1765" i="1">
                          <a:solidFill>
                            <a:srgbClr val="1A1A1A"/>
                          </a:solidFill>
                          <a:latin typeface="Cambria Math" panose="02040503050406030204" pitchFamily="18" charset="0"/>
                          <a:ea typeface="+mn-ea"/>
                          <a:cs typeface="+mn-cs"/>
                        </a:rPr>
                        <m:t>𝑡</m:t>
                      </m:r>
                      <m:r>
                        <a:rPr lang="en-US" sz="1765" i="1">
                          <a:solidFill>
                            <a:srgbClr val="1A1A1A"/>
                          </a:solidFill>
                          <a:latin typeface="Cambria Math" panose="02040503050406030204" pitchFamily="18" charset="0"/>
                          <a:ea typeface="+mn-ea"/>
                          <a:cs typeface="+mn-cs"/>
                        </a:rPr>
                        <m:t>+1</m:t>
                      </m:r>
                      <m:r>
                        <a:rPr lang="en-US" sz="1765" i="1">
                          <a:solidFill>
                            <a:srgbClr val="1A1A1A"/>
                          </a:solidFill>
                          <a:latin typeface="Cambria Math" panose="02040503050406030204" pitchFamily="18" charset="0"/>
                          <a:ea typeface="+mn-ea"/>
                          <a:cs typeface="+mn-cs"/>
                        </a:rPr>
                        <m:t>𝑑</m:t>
                      </m:r>
                      <m:r>
                        <a:rPr lang="en-US" sz="1765" i="1">
                          <a:solidFill>
                            <a:srgbClr val="1A1A1A"/>
                          </a:solidFill>
                          <a:latin typeface="Cambria Math" panose="02040503050406030204" pitchFamily="18" charset="0"/>
                          <a:ea typeface="+mn-ea"/>
                          <a:cs typeface="+mn-cs"/>
                        </a:rPr>
                        <m:t>) ∗</m:t>
                      </m:r>
                      <m:r>
                        <a:rPr lang="en-US" sz="1765" i="1">
                          <a:solidFill>
                            <a:srgbClr val="1A1A1A"/>
                          </a:solidFill>
                          <a:latin typeface="Cambria Math" panose="02040503050406030204" pitchFamily="18" charset="0"/>
                          <a:ea typeface="+mn-ea"/>
                          <a:cs typeface="+mn-cs"/>
                        </a:rPr>
                        <m:t>𝑙𝑖𝑓𝑒</m:t>
                      </m:r>
                      <m:r>
                        <a:rPr lang="en-US" sz="1765" i="1">
                          <a:solidFill>
                            <a:srgbClr val="1A1A1A"/>
                          </a:solidFill>
                          <a:latin typeface="Cambria Math" panose="02040503050406030204" pitchFamily="18" charset="0"/>
                          <a:ea typeface="+mn-ea"/>
                          <a:cs typeface="+mn-cs"/>
                        </a:rPr>
                        <m:t> </m:t>
                      </m:r>
                      <m:r>
                        <a:rPr lang="en-US" sz="1765" i="1">
                          <a:solidFill>
                            <a:srgbClr val="1A1A1A"/>
                          </a:solidFill>
                          <a:latin typeface="Cambria Math" panose="02040503050406030204" pitchFamily="18" charset="0"/>
                          <a:ea typeface="+mn-ea"/>
                          <a:cs typeface="+mn-cs"/>
                        </a:rPr>
                        <m:t>𝑜𝑓</m:t>
                      </m:r>
                      <m:r>
                        <a:rPr lang="en-US" sz="1765" i="1">
                          <a:solidFill>
                            <a:srgbClr val="1A1A1A"/>
                          </a:solidFill>
                          <a:latin typeface="Cambria Math" panose="02040503050406030204" pitchFamily="18" charset="0"/>
                          <a:ea typeface="+mn-ea"/>
                          <a:cs typeface="+mn-cs"/>
                        </a:rPr>
                        <m:t> </m:t>
                      </m:r>
                      <m:r>
                        <a:rPr lang="en-US" sz="1765" i="1">
                          <a:solidFill>
                            <a:srgbClr val="1A1A1A"/>
                          </a:solidFill>
                          <a:latin typeface="Cambria Math" panose="02040503050406030204" pitchFamily="18" charset="0"/>
                          <a:ea typeface="+mn-ea"/>
                          <a:cs typeface="+mn-cs"/>
                        </a:rPr>
                        <m:t>𝑑𝑒𝑣𝑒𝑙𝑜𝑝𝑚𝑒𝑛𝑡</m:t>
                      </m:r>
                    </m:oMath>
                  </m:oMathPara>
                </a14:m>
                <a:endParaRPr lang="en-US" sz="1765">
                  <a:solidFill>
                    <a:srgbClr val="1A1A1A"/>
                  </a:solidFill>
                  <a:latin typeface="Segoe UI"/>
                  <a:ea typeface="+mn-ea"/>
                  <a:cs typeface="+mn-cs"/>
                </a:endParaRPr>
              </a:p>
            </p:txBody>
          </p:sp>
        </mc:Choice>
        <mc:Fallback xmlns="">
          <p:sp>
            <p:nvSpPr>
              <p:cNvPr id="700" name="TextBox 699">
                <a:extLst>
                  <a:ext uri="{FF2B5EF4-FFF2-40B4-BE49-F238E27FC236}">
                    <a16:creationId xmlns:a16="http://schemas.microsoft.com/office/drawing/2014/main" id="{63B091E1-676E-4B0F-B031-189240FDA6BD}"/>
                  </a:ext>
                </a:extLst>
              </p:cNvPr>
              <p:cNvSpPr txBox="1">
                <a:spLocks noRot="1" noChangeAspect="1" noMove="1" noResize="1" noEditPoints="1" noAdjustHandles="1" noChangeArrowheads="1" noChangeShapeType="1" noTextEdit="1"/>
              </p:cNvSpPr>
              <p:nvPr/>
            </p:nvSpPr>
            <p:spPr>
              <a:xfrm>
                <a:off x="3476107" y="981658"/>
                <a:ext cx="5171352" cy="276999"/>
              </a:xfrm>
              <a:prstGeom prst="rect">
                <a:avLst/>
              </a:prstGeom>
              <a:blipFill>
                <a:blip r:embed="rId6"/>
                <a:stretch>
                  <a:fillRect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1" name="TextBox 700">
                <a:extLst>
                  <a:ext uri="{FF2B5EF4-FFF2-40B4-BE49-F238E27FC236}">
                    <a16:creationId xmlns:a16="http://schemas.microsoft.com/office/drawing/2014/main" id="{5E5170E0-0F86-43F4-A89E-95627B24C51A}"/>
                  </a:ext>
                </a:extLst>
              </p:cNvPr>
              <p:cNvSpPr txBox="1"/>
              <p:nvPr/>
            </p:nvSpPr>
            <p:spPr>
              <a:xfrm>
                <a:off x="3245773" y="6186357"/>
                <a:ext cx="6667723" cy="276999"/>
              </a:xfrm>
              <a:prstGeom prst="rect">
                <a:avLst/>
              </a:prstGeom>
              <a:solidFill>
                <a:srgbClr val="FFFF00"/>
              </a:solidFill>
            </p:spPr>
            <p:txBody>
              <a:bodyPr wrap="none" lIns="0" tIns="0" rIns="0" bIns="0" rtlCol="0">
                <a:spAutoFit/>
              </a:bodyPr>
              <a:lstStyle/>
              <a:p>
                <a:pPr defTabSz="914367" fontAlgn="auto">
                  <a:spcBef>
                    <a:spcPts val="0"/>
                  </a:spcBef>
                  <a:spcAft>
                    <a:spcPts val="0"/>
                  </a:spcAft>
                </a:pPr>
                <a14:m>
                  <m:oMathPara xmlns:m="http://schemas.openxmlformats.org/officeDocument/2006/math">
                    <m:oMathParaPr>
                      <m:jc m:val="centerGroup"/>
                    </m:oMathParaPr>
                    <m:oMath xmlns:m="http://schemas.openxmlformats.org/officeDocument/2006/math">
                      <m:r>
                        <a:rPr lang="en-US" sz="1765" i="1">
                          <a:solidFill>
                            <a:srgbClr val="1A1A1A"/>
                          </a:solidFill>
                          <a:latin typeface="Cambria Math" panose="02040503050406030204" pitchFamily="18" charset="0"/>
                          <a:ea typeface="+mn-ea"/>
                          <a:cs typeface="+mn-cs"/>
                        </a:rPr>
                        <m:t>1</m:t>
                      </m:r>
                      <m:r>
                        <a:rPr lang="en-US" sz="1765" b="1" i="1">
                          <a:solidFill>
                            <a:srgbClr val="1A1A1A"/>
                          </a:solidFill>
                          <a:latin typeface="Cambria Math" panose="02040503050406030204" pitchFamily="18" charset="0"/>
                          <a:ea typeface="+mn-ea"/>
                          <a:cs typeface="+mn-cs"/>
                        </a:rPr>
                        <m:t>𝒑𝒂𝒕𝒄𝒉</m:t>
                      </m:r>
                      <m:r>
                        <a:rPr lang="en-US" sz="1765" i="1">
                          <a:solidFill>
                            <a:srgbClr val="1A1A1A"/>
                          </a:solidFill>
                          <a:latin typeface="Cambria Math" panose="02040503050406030204" pitchFamily="18" charset="0"/>
                          <a:ea typeface="+mn-ea"/>
                          <a:cs typeface="+mn-cs"/>
                        </a:rPr>
                        <m:t>=</m:t>
                      </m:r>
                      <m:r>
                        <a:rPr lang="en-US" sz="1765" b="1" i="1">
                          <a:solidFill>
                            <a:srgbClr val="1A1A1A"/>
                          </a:solidFill>
                          <a:latin typeface="Cambria Math" panose="02040503050406030204" pitchFamily="18" charset="0"/>
                          <a:ea typeface="+mn-ea"/>
                          <a:cs typeface="+mn-cs"/>
                        </a:rPr>
                        <m:t>𝒄𝒖𝒔𝒕</m:t>
                      </m:r>
                      <m:r>
                        <a:rPr lang="en-US" sz="1765" b="1" i="1">
                          <a:solidFill>
                            <a:srgbClr val="1A1A1A"/>
                          </a:solidFill>
                          <a:latin typeface="Cambria Math" panose="02040503050406030204" pitchFamily="18" charset="0"/>
                          <a:ea typeface="+mn-ea"/>
                          <a:cs typeface="+mn-cs"/>
                        </a:rPr>
                        <m:t> ∗</m:t>
                      </m:r>
                      <m:r>
                        <a:rPr lang="en-US" sz="1765" b="1" i="1">
                          <a:solidFill>
                            <a:srgbClr val="1A1A1A"/>
                          </a:solidFill>
                          <a:latin typeface="Cambria Math" panose="02040503050406030204" pitchFamily="18" charset="0"/>
                          <a:ea typeface="+mn-ea"/>
                          <a:cs typeface="+mn-cs"/>
                        </a:rPr>
                        <m:t>𝒂𝒑𝒑𝒔</m:t>
                      </m:r>
                      <m:r>
                        <a:rPr lang="en-US" sz="1765" b="1" i="1">
                          <a:solidFill>
                            <a:srgbClr val="1A1A1A"/>
                          </a:solidFill>
                          <a:latin typeface="Cambria Math" panose="02040503050406030204" pitchFamily="18" charset="0"/>
                          <a:ea typeface="+mn-ea"/>
                          <a:cs typeface="+mn-cs"/>
                        </a:rPr>
                        <m:t> ∗ </m:t>
                      </m:r>
                      <m:d>
                        <m:dPr>
                          <m:ctrlPr>
                            <a:rPr lang="en-US" sz="1765" i="1">
                              <a:solidFill>
                                <a:srgbClr val="1A1A1A"/>
                              </a:solidFill>
                              <a:latin typeface="Cambria Math" panose="02040503050406030204" pitchFamily="18" charset="0"/>
                              <a:ea typeface="+mn-ea"/>
                              <a:cs typeface="+mn-cs"/>
                            </a:rPr>
                          </m:ctrlPr>
                        </m:dPr>
                        <m:e>
                          <m:r>
                            <a:rPr lang="en-US" sz="1765" i="1">
                              <a:solidFill>
                                <a:srgbClr val="1A1A1A"/>
                              </a:solidFill>
                              <a:latin typeface="Cambria Math" panose="02040503050406030204" pitchFamily="18" charset="0"/>
                              <a:ea typeface="+mn-ea"/>
                              <a:cs typeface="+mn-cs"/>
                            </a:rPr>
                            <m:t>1</m:t>
                          </m:r>
                          <m:r>
                            <a:rPr lang="en-US" sz="1765" i="1">
                              <a:solidFill>
                                <a:srgbClr val="1A1A1A"/>
                              </a:solidFill>
                              <a:latin typeface="Cambria Math" panose="02040503050406030204" pitchFamily="18" charset="0"/>
                              <a:ea typeface="+mn-ea"/>
                              <a:cs typeface="+mn-cs"/>
                            </a:rPr>
                            <m:t>𝑏</m:t>
                          </m:r>
                          <m:r>
                            <a:rPr lang="en-US" sz="1765" i="1">
                              <a:solidFill>
                                <a:srgbClr val="1A1A1A"/>
                              </a:solidFill>
                              <a:latin typeface="Cambria Math" panose="02040503050406030204" pitchFamily="18" charset="0"/>
                              <a:ea typeface="+mn-ea"/>
                              <a:cs typeface="+mn-cs"/>
                            </a:rPr>
                            <m:t>+1</m:t>
                          </m:r>
                          <m:r>
                            <a:rPr lang="en-US" sz="1765" i="1">
                              <a:solidFill>
                                <a:srgbClr val="1A1A1A"/>
                              </a:solidFill>
                              <a:latin typeface="Cambria Math" panose="02040503050406030204" pitchFamily="18" charset="0"/>
                              <a:ea typeface="+mn-ea"/>
                              <a:cs typeface="+mn-cs"/>
                            </a:rPr>
                            <m:t>𝑝</m:t>
                          </m:r>
                          <m:r>
                            <a:rPr lang="en-US" sz="1765" i="1">
                              <a:solidFill>
                                <a:srgbClr val="1A1A1A"/>
                              </a:solidFill>
                              <a:latin typeface="Cambria Math" panose="02040503050406030204" pitchFamily="18" charset="0"/>
                              <a:ea typeface="+mn-ea"/>
                              <a:cs typeface="+mn-cs"/>
                            </a:rPr>
                            <m:t>+ 1</m:t>
                          </m:r>
                          <m:r>
                            <a:rPr lang="en-US" sz="1765" i="1">
                              <a:solidFill>
                                <a:srgbClr val="1A1A1A"/>
                              </a:solidFill>
                              <a:latin typeface="Cambria Math" panose="02040503050406030204" pitchFamily="18" charset="0"/>
                              <a:ea typeface="+mn-ea"/>
                              <a:cs typeface="+mn-cs"/>
                            </a:rPr>
                            <m:t>𝑡</m:t>
                          </m:r>
                          <m:r>
                            <a:rPr lang="en-US" sz="1765" i="1">
                              <a:solidFill>
                                <a:srgbClr val="1A1A1A"/>
                              </a:solidFill>
                              <a:latin typeface="Cambria Math" panose="02040503050406030204" pitchFamily="18" charset="0"/>
                              <a:ea typeface="+mn-ea"/>
                              <a:cs typeface="+mn-cs"/>
                            </a:rPr>
                            <m:t>+1</m:t>
                          </m:r>
                          <m:r>
                            <a:rPr lang="en-US" sz="1765" i="1">
                              <a:solidFill>
                                <a:srgbClr val="1A1A1A"/>
                              </a:solidFill>
                              <a:latin typeface="Cambria Math" panose="02040503050406030204" pitchFamily="18" charset="0"/>
                              <a:ea typeface="+mn-ea"/>
                              <a:cs typeface="+mn-cs"/>
                            </a:rPr>
                            <m:t>𝑑</m:t>
                          </m:r>
                        </m:e>
                      </m:d>
                      <m:r>
                        <a:rPr lang="en-US" sz="1765" i="1">
                          <a:solidFill>
                            <a:srgbClr val="1A1A1A"/>
                          </a:solidFill>
                          <a:latin typeface="Cambria Math" panose="02040503050406030204" pitchFamily="18" charset="0"/>
                          <a:ea typeface="+mn-ea"/>
                          <a:cs typeface="+mn-cs"/>
                        </a:rPr>
                        <m:t>∗</m:t>
                      </m:r>
                      <m:r>
                        <a:rPr lang="en-US" sz="1765" b="1" i="1">
                          <a:solidFill>
                            <a:srgbClr val="D2D2D2">
                              <a:lumMod val="75000"/>
                            </a:srgbClr>
                          </a:solidFill>
                          <a:effectLst>
                            <a:outerShdw blurRad="50800" dist="38100" dir="2700000" algn="tl" rotWithShape="0">
                              <a:prstClr val="black">
                                <a:alpha val="40000"/>
                              </a:prstClr>
                            </a:outerShdw>
                          </a:effectLst>
                          <a:latin typeface="Cambria Math" panose="02040503050406030204" pitchFamily="18" charset="0"/>
                          <a:ea typeface="+mn-ea"/>
                          <a:cs typeface="+mn-cs"/>
                        </a:rPr>
                        <m:t>𝒍𝒊𝒇𝒆</m:t>
                      </m:r>
                      <m:r>
                        <a:rPr lang="en-US" sz="1765" b="1" i="1">
                          <a:solidFill>
                            <a:srgbClr val="D2D2D2">
                              <a:lumMod val="75000"/>
                            </a:srgbClr>
                          </a:solidFill>
                          <a:effectLst>
                            <a:outerShdw blurRad="50800" dist="38100" dir="2700000" algn="tl" rotWithShape="0">
                              <a:prstClr val="black">
                                <a:alpha val="40000"/>
                              </a:prstClr>
                            </a:outerShdw>
                          </a:effectLst>
                          <a:latin typeface="Cambria Math" panose="02040503050406030204" pitchFamily="18" charset="0"/>
                          <a:ea typeface="+mn-ea"/>
                          <a:cs typeface="+mn-cs"/>
                        </a:rPr>
                        <m:t> </m:t>
                      </m:r>
                      <m:r>
                        <a:rPr lang="en-US" sz="1765" b="1" i="1">
                          <a:solidFill>
                            <a:srgbClr val="D2D2D2">
                              <a:lumMod val="75000"/>
                            </a:srgbClr>
                          </a:solidFill>
                          <a:effectLst>
                            <a:outerShdw blurRad="50800" dist="38100" dir="2700000" algn="tl" rotWithShape="0">
                              <a:prstClr val="black">
                                <a:alpha val="40000"/>
                              </a:prstClr>
                            </a:outerShdw>
                          </a:effectLst>
                          <a:latin typeface="Cambria Math" panose="02040503050406030204" pitchFamily="18" charset="0"/>
                          <a:ea typeface="+mn-ea"/>
                          <a:cs typeface="+mn-cs"/>
                        </a:rPr>
                        <m:t>𝒐𝒇</m:t>
                      </m:r>
                      <m:r>
                        <a:rPr lang="en-US" sz="1765" b="1" i="1">
                          <a:solidFill>
                            <a:srgbClr val="D2D2D2">
                              <a:lumMod val="75000"/>
                            </a:srgbClr>
                          </a:solidFill>
                          <a:effectLst>
                            <a:outerShdw blurRad="50800" dist="38100" dir="2700000" algn="tl" rotWithShape="0">
                              <a:prstClr val="black">
                                <a:alpha val="40000"/>
                              </a:prstClr>
                            </a:outerShdw>
                          </a:effectLst>
                          <a:latin typeface="Cambria Math" panose="02040503050406030204" pitchFamily="18" charset="0"/>
                          <a:ea typeface="+mn-ea"/>
                          <a:cs typeface="+mn-cs"/>
                        </a:rPr>
                        <m:t> </m:t>
                      </m:r>
                      <m:r>
                        <a:rPr lang="en-US" sz="1765" b="1" i="1">
                          <a:solidFill>
                            <a:srgbClr val="D2D2D2">
                              <a:lumMod val="75000"/>
                            </a:srgbClr>
                          </a:solidFill>
                          <a:effectLst>
                            <a:outerShdw blurRad="50800" dist="38100" dir="2700000" algn="tl" rotWithShape="0">
                              <a:prstClr val="black">
                                <a:alpha val="40000"/>
                              </a:prstClr>
                            </a:outerShdw>
                          </a:effectLst>
                          <a:latin typeface="Cambria Math" panose="02040503050406030204" pitchFamily="18" charset="0"/>
                          <a:ea typeface="+mn-ea"/>
                          <a:cs typeface="+mn-cs"/>
                        </a:rPr>
                        <m:t>𝒕𝒉𝒆</m:t>
                      </m:r>
                      <m:r>
                        <a:rPr lang="en-US" sz="1765" b="1" i="1">
                          <a:solidFill>
                            <a:srgbClr val="D2D2D2">
                              <a:lumMod val="75000"/>
                            </a:srgbClr>
                          </a:solidFill>
                          <a:effectLst>
                            <a:outerShdw blurRad="50800" dist="38100" dir="2700000" algn="tl" rotWithShape="0">
                              <a:prstClr val="black">
                                <a:alpha val="40000"/>
                              </a:prstClr>
                            </a:outerShdw>
                          </a:effectLst>
                          <a:latin typeface="Cambria Math" panose="02040503050406030204" pitchFamily="18" charset="0"/>
                          <a:ea typeface="+mn-ea"/>
                          <a:cs typeface="+mn-cs"/>
                        </a:rPr>
                        <m:t> </m:t>
                      </m:r>
                      <m:r>
                        <a:rPr lang="en-US" sz="1765" b="1" i="1">
                          <a:solidFill>
                            <a:srgbClr val="D2D2D2">
                              <a:lumMod val="75000"/>
                            </a:srgbClr>
                          </a:solidFill>
                          <a:effectLst>
                            <a:outerShdw blurRad="50800" dist="38100" dir="2700000" algn="tl" rotWithShape="0">
                              <a:prstClr val="black">
                                <a:alpha val="40000"/>
                              </a:prstClr>
                            </a:outerShdw>
                          </a:effectLst>
                          <a:latin typeface="Cambria Math" panose="02040503050406030204" pitchFamily="18" charset="0"/>
                          <a:ea typeface="+mn-ea"/>
                          <a:cs typeface="+mn-cs"/>
                        </a:rPr>
                        <m:t>𝒂𝒑𝒑</m:t>
                      </m:r>
                    </m:oMath>
                  </m:oMathPara>
                </a14:m>
                <a:endParaRPr lang="en-US" sz="1765" b="1" i="1">
                  <a:solidFill>
                    <a:srgbClr val="1A1A1A"/>
                  </a:solidFill>
                  <a:latin typeface="Segoe UI"/>
                  <a:ea typeface="+mn-ea"/>
                  <a:cs typeface="+mn-cs"/>
                </a:endParaRPr>
              </a:p>
            </p:txBody>
          </p:sp>
        </mc:Choice>
        <mc:Fallback xmlns="">
          <p:sp>
            <p:nvSpPr>
              <p:cNvPr id="701" name="TextBox 700">
                <a:extLst>
                  <a:ext uri="{FF2B5EF4-FFF2-40B4-BE49-F238E27FC236}">
                    <a16:creationId xmlns:a16="http://schemas.microsoft.com/office/drawing/2014/main" id="{5E5170E0-0F86-43F4-A89E-95627B24C51A}"/>
                  </a:ext>
                </a:extLst>
              </p:cNvPr>
              <p:cNvSpPr txBox="1">
                <a:spLocks noRot="1" noChangeAspect="1" noMove="1" noResize="1" noEditPoints="1" noAdjustHandles="1" noChangeArrowheads="1" noChangeShapeType="1" noTextEdit="1"/>
              </p:cNvSpPr>
              <p:nvPr/>
            </p:nvSpPr>
            <p:spPr>
              <a:xfrm>
                <a:off x="3245773" y="6186357"/>
                <a:ext cx="6667723" cy="276999"/>
              </a:xfrm>
              <a:prstGeom prst="rect">
                <a:avLst/>
              </a:prstGeom>
              <a:blipFill>
                <a:blip r:embed="rId7"/>
                <a:stretch>
                  <a:fillRect t="-4444" b="-48889"/>
                </a:stretch>
              </a:blipFill>
            </p:spPr>
            <p:txBody>
              <a:bodyPr/>
              <a:lstStyle/>
              <a:p>
                <a:r>
                  <a:rPr lang="en-US">
                    <a:noFill/>
                  </a:rPr>
                  <a:t> </a:t>
                </a:r>
              </a:p>
            </p:txBody>
          </p:sp>
        </mc:Fallback>
      </mc:AlternateContent>
      <p:grpSp>
        <p:nvGrpSpPr>
          <p:cNvPr id="702" name="Group 701">
            <a:extLst>
              <a:ext uri="{FF2B5EF4-FFF2-40B4-BE49-F238E27FC236}">
                <a16:creationId xmlns:a16="http://schemas.microsoft.com/office/drawing/2014/main" id="{62784714-04CD-4A72-93BE-468D2136E57D}"/>
              </a:ext>
            </a:extLst>
          </p:cNvPr>
          <p:cNvGrpSpPr/>
          <p:nvPr/>
        </p:nvGrpSpPr>
        <p:grpSpPr>
          <a:xfrm>
            <a:off x="2021351" y="139006"/>
            <a:ext cx="8294224" cy="863536"/>
            <a:chOff x="2021351" y="202173"/>
            <a:chExt cx="8294224" cy="863535"/>
          </a:xfrm>
        </p:grpSpPr>
        <p:grpSp>
          <p:nvGrpSpPr>
            <p:cNvPr id="703" name="Group 702">
              <a:extLst>
                <a:ext uri="{FF2B5EF4-FFF2-40B4-BE49-F238E27FC236}">
                  <a16:creationId xmlns:a16="http://schemas.microsoft.com/office/drawing/2014/main" id="{E26849A2-D2F7-4AA9-A652-CAE6CF21359F}"/>
                </a:ext>
              </a:extLst>
            </p:cNvPr>
            <p:cNvGrpSpPr/>
            <p:nvPr/>
          </p:nvGrpSpPr>
          <p:grpSpPr>
            <a:xfrm>
              <a:off x="2021351" y="574733"/>
              <a:ext cx="1576088" cy="350933"/>
              <a:chOff x="2021351" y="574733"/>
              <a:chExt cx="1576088" cy="350933"/>
            </a:xfrm>
          </p:grpSpPr>
          <p:pic>
            <p:nvPicPr>
              <p:cNvPr id="725" name="Picture 724">
                <a:extLst>
                  <a:ext uri="{FF2B5EF4-FFF2-40B4-BE49-F238E27FC236}">
                    <a16:creationId xmlns:a16="http://schemas.microsoft.com/office/drawing/2014/main" id="{505D772D-BCC8-4AD4-AB8B-7056FC8EEF86}"/>
                  </a:ext>
                </a:extLst>
              </p:cNvPr>
              <p:cNvPicPr>
                <a:picLocks noChangeAspect="1"/>
              </p:cNvPicPr>
              <p:nvPr/>
            </p:nvPicPr>
            <p:blipFill>
              <a:blip r:embed="rId8"/>
              <a:stretch>
                <a:fillRect/>
              </a:stretch>
            </p:blipFill>
            <p:spPr>
              <a:xfrm>
                <a:off x="3244259" y="574733"/>
                <a:ext cx="353180" cy="350933"/>
              </a:xfrm>
              <a:prstGeom prst="rect">
                <a:avLst/>
              </a:prstGeom>
            </p:spPr>
          </p:pic>
          <p:sp>
            <p:nvSpPr>
              <p:cNvPr id="726" name="TextBox 725">
                <a:extLst>
                  <a:ext uri="{FF2B5EF4-FFF2-40B4-BE49-F238E27FC236}">
                    <a16:creationId xmlns:a16="http://schemas.microsoft.com/office/drawing/2014/main" id="{50B3940E-42C1-4095-9728-A9CF4CE1724A}"/>
                  </a:ext>
                </a:extLst>
              </p:cNvPr>
              <p:cNvSpPr txBox="1"/>
              <p:nvPr/>
            </p:nvSpPr>
            <p:spPr>
              <a:xfrm>
                <a:off x="2021351" y="596312"/>
                <a:ext cx="1258128" cy="307777"/>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a:ea typeface="+mn-ea"/>
                    <a:cs typeface="+mn-cs"/>
                  </a:rPr>
                  <a:t>1 Pull Request</a:t>
                </a:r>
              </a:p>
            </p:txBody>
          </p:sp>
        </p:grpSp>
        <p:grpSp>
          <p:nvGrpSpPr>
            <p:cNvPr id="704" name="Group 703">
              <a:extLst>
                <a:ext uri="{FF2B5EF4-FFF2-40B4-BE49-F238E27FC236}">
                  <a16:creationId xmlns:a16="http://schemas.microsoft.com/office/drawing/2014/main" id="{E3418B60-C79A-422F-A774-D4C211B20E33}"/>
                </a:ext>
              </a:extLst>
            </p:cNvPr>
            <p:cNvGrpSpPr/>
            <p:nvPr/>
          </p:nvGrpSpPr>
          <p:grpSpPr>
            <a:xfrm>
              <a:off x="3498622" y="254566"/>
              <a:ext cx="1445323" cy="796959"/>
              <a:chOff x="3753808" y="254566"/>
              <a:chExt cx="1445323" cy="796959"/>
            </a:xfrm>
          </p:grpSpPr>
          <p:grpSp>
            <p:nvGrpSpPr>
              <p:cNvPr id="719" name="Group 718">
                <a:extLst>
                  <a:ext uri="{FF2B5EF4-FFF2-40B4-BE49-F238E27FC236}">
                    <a16:creationId xmlns:a16="http://schemas.microsoft.com/office/drawing/2014/main" id="{A9EC62C8-878E-4E3F-82C7-3B4DA2F9C434}"/>
                  </a:ext>
                </a:extLst>
              </p:cNvPr>
              <p:cNvGrpSpPr/>
              <p:nvPr/>
            </p:nvGrpSpPr>
            <p:grpSpPr>
              <a:xfrm>
                <a:off x="4547093" y="254566"/>
                <a:ext cx="652038" cy="796959"/>
                <a:chOff x="4547093" y="254566"/>
                <a:chExt cx="652038" cy="796959"/>
              </a:xfrm>
            </p:grpSpPr>
            <p:grpSp>
              <p:nvGrpSpPr>
                <p:cNvPr id="721" name="Group 720">
                  <a:extLst>
                    <a:ext uri="{FF2B5EF4-FFF2-40B4-BE49-F238E27FC236}">
                      <a16:creationId xmlns:a16="http://schemas.microsoft.com/office/drawing/2014/main" id="{A3CDF31D-3540-479A-B106-D74BF4C32473}"/>
                    </a:ext>
                  </a:extLst>
                </p:cNvPr>
                <p:cNvGrpSpPr/>
                <p:nvPr/>
              </p:nvGrpSpPr>
              <p:grpSpPr>
                <a:xfrm>
                  <a:off x="4547093" y="254566"/>
                  <a:ext cx="652038" cy="332791"/>
                  <a:chOff x="4547093" y="254566"/>
                  <a:chExt cx="652038" cy="332791"/>
                </a:xfrm>
              </p:grpSpPr>
              <p:pic>
                <p:nvPicPr>
                  <p:cNvPr id="723" name="Picture 4">
                    <a:extLst>
                      <a:ext uri="{FF2B5EF4-FFF2-40B4-BE49-F238E27FC236}">
                        <a16:creationId xmlns:a16="http://schemas.microsoft.com/office/drawing/2014/main" id="{6258A6B3-25DF-4381-A128-C47510581881}"/>
                      </a:ext>
                    </a:extLst>
                  </p:cNvPr>
                  <p:cNvPicPr>
                    <a:picLocks noChangeAspect="1" noChangeArrowheads="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bwMode="auto">
                  <a:xfrm>
                    <a:off x="4547093" y="275510"/>
                    <a:ext cx="267681" cy="267681"/>
                  </a:xfrm>
                  <a:prstGeom prst="rect">
                    <a:avLst/>
                  </a:prstGeom>
                  <a:noFill/>
                  <a:extLst>
                    <a:ext uri="{909E8E84-426E-40DD-AFC4-6F175D3DCCD1}">
                      <a14:hiddenFill xmlns:a14="http://schemas.microsoft.com/office/drawing/2010/main">
                        <a:solidFill>
                          <a:srgbClr val="FFFFFF"/>
                        </a:solidFill>
                      </a14:hiddenFill>
                    </a:ext>
                  </a:extLst>
                </p:spPr>
              </p:pic>
              <p:pic>
                <p:nvPicPr>
                  <p:cNvPr id="724" name="Picture 10" descr="https://wiki.jenkins-ci.org/download/attachments/2916393/logo-title.png?version=1&amp;modificationDate=1302753947000">
                    <a:extLst>
                      <a:ext uri="{FF2B5EF4-FFF2-40B4-BE49-F238E27FC236}">
                        <a16:creationId xmlns:a16="http://schemas.microsoft.com/office/drawing/2014/main" id="{5B562AAB-9ECC-4021-9D05-1E4FE8C11B1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911498" y="254566"/>
                    <a:ext cx="287633" cy="332791"/>
                  </a:xfrm>
                  <a:prstGeom prst="rect">
                    <a:avLst/>
                  </a:prstGeom>
                  <a:noFill/>
                  <a:extLst>
                    <a:ext uri="{909E8E84-426E-40DD-AFC4-6F175D3DCCD1}">
                      <a14:hiddenFill xmlns:a14="http://schemas.microsoft.com/office/drawing/2010/main">
                        <a:solidFill>
                          <a:srgbClr val="FFFFFF"/>
                        </a:solidFill>
                      </a14:hiddenFill>
                    </a:ext>
                  </a:extLst>
                </p:spPr>
              </p:pic>
            </p:grpSp>
            <p:pic>
              <p:nvPicPr>
                <p:cNvPr id="722" name="Picture 2" descr="image001">
                  <a:extLst>
                    <a:ext uri="{FF2B5EF4-FFF2-40B4-BE49-F238E27FC236}">
                      <a16:creationId xmlns:a16="http://schemas.microsoft.com/office/drawing/2014/main" id="{96E43AB7-189B-4809-B31F-F067650B3CAE}"/>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562301" y="448874"/>
                  <a:ext cx="611646" cy="60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0" name="TextBox 719">
                <a:extLst>
                  <a:ext uri="{FF2B5EF4-FFF2-40B4-BE49-F238E27FC236}">
                    <a16:creationId xmlns:a16="http://schemas.microsoft.com/office/drawing/2014/main" id="{278B139E-3E7A-4D5F-8637-A9A0DA6691D3}"/>
                  </a:ext>
                </a:extLst>
              </p:cNvPr>
              <p:cNvSpPr txBox="1"/>
              <p:nvPr/>
            </p:nvSpPr>
            <p:spPr>
              <a:xfrm>
                <a:off x="3753808" y="596311"/>
                <a:ext cx="853412" cy="307777"/>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a:ea typeface="+mn-ea"/>
                    <a:cs typeface="+mn-cs"/>
                  </a:rPr>
                  <a:t>= 1 Build</a:t>
                </a:r>
              </a:p>
            </p:txBody>
          </p:sp>
        </p:grpSp>
        <p:grpSp>
          <p:nvGrpSpPr>
            <p:cNvPr id="705" name="Group 704">
              <a:extLst>
                <a:ext uri="{FF2B5EF4-FFF2-40B4-BE49-F238E27FC236}">
                  <a16:creationId xmlns:a16="http://schemas.microsoft.com/office/drawing/2014/main" id="{FBE35B59-327E-4032-A96F-FD75B56B7B3A}"/>
                </a:ext>
              </a:extLst>
            </p:cNvPr>
            <p:cNvGrpSpPr/>
            <p:nvPr/>
          </p:nvGrpSpPr>
          <p:grpSpPr>
            <a:xfrm>
              <a:off x="4845128" y="472888"/>
              <a:ext cx="1355887" cy="554622"/>
              <a:chOff x="5102739" y="472888"/>
              <a:chExt cx="1355887" cy="554622"/>
            </a:xfrm>
          </p:grpSpPr>
          <p:pic>
            <p:nvPicPr>
              <p:cNvPr id="717" name="Picture 716">
                <a:extLst>
                  <a:ext uri="{FF2B5EF4-FFF2-40B4-BE49-F238E27FC236}">
                    <a16:creationId xmlns:a16="http://schemas.microsoft.com/office/drawing/2014/main" id="{6620DF54-367A-4AE5-8CB6-6CD7F78046F5}"/>
                  </a:ext>
                </a:extLst>
              </p:cNvPr>
              <p:cNvPicPr>
                <a:picLocks noChangeAspect="1"/>
              </p:cNvPicPr>
              <p:nvPr/>
            </p:nvPicPr>
            <p:blipFill>
              <a:blip r:embed="rId13"/>
              <a:stretch>
                <a:fillRect/>
              </a:stretch>
            </p:blipFill>
            <p:spPr>
              <a:xfrm>
                <a:off x="5904004" y="472888"/>
                <a:ext cx="554622" cy="554622"/>
              </a:xfrm>
              <a:prstGeom prst="rect">
                <a:avLst/>
              </a:prstGeom>
            </p:spPr>
          </p:pic>
          <p:sp>
            <p:nvSpPr>
              <p:cNvPr id="718" name="TextBox 717">
                <a:extLst>
                  <a:ext uri="{FF2B5EF4-FFF2-40B4-BE49-F238E27FC236}">
                    <a16:creationId xmlns:a16="http://schemas.microsoft.com/office/drawing/2014/main" id="{33B41FF4-82B6-4CCD-8518-CDA06A567312}"/>
                  </a:ext>
                </a:extLst>
              </p:cNvPr>
              <p:cNvSpPr txBox="1"/>
              <p:nvPr/>
            </p:nvSpPr>
            <p:spPr>
              <a:xfrm>
                <a:off x="5102739" y="596311"/>
                <a:ext cx="853412" cy="307777"/>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a:ea typeface="+mn-ea"/>
                    <a:cs typeface="+mn-cs"/>
                  </a:rPr>
                  <a:t>= 1 Push</a:t>
                </a:r>
              </a:p>
            </p:txBody>
          </p:sp>
        </p:grpSp>
        <p:grpSp>
          <p:nvGrpSpPr>
            <p:cNvPr id="706" name="Group 705">
              <a:extLst>
                <a:ext uri="{FF2B5EF4-FFF2-40B4-BE49-F238E27FC236}">
                  <a16:creationId xmlns:a16="http://schemas.microsoft.com/office/drawing/2014/main" id="{4B2A0AA5-13D7-4F2F-9B91-1BC35248E773}"/>
                </a:ext>
              </a:extLst>
            </p:cNvPr>
            <p:cNvGrpSpPr/>
            <p:nvPr/>
          </p:nvGrpSpPr>
          <p:grpSpPr>
            <a:xfrm>
              <a:off x="7149125" y="477465"/>
              <a:ext cx="1369160" cy="545469"/>
              <a:chOff x="7120848" y="477465"/>
              <a:chExt cx="1369160" cy="545469"/>
            </a:xfrm>
          </p:grpSpPr>
          <p:sp>
            <p:nvSpPr>
              <p:cNvPr id="715" name="TextBox 714">
                <a:extLst>
                  <a:ext uri="{FF2B5EF4-FFF2-40B4-BE49-F238E27FC236}">
                    <a16:creationId xmlns:a16="http://schemas.microsoft.com/office/drawing/2014/main" id="{8A51F3C9-C284-4BDF-8828-EBF116068AA5}"/>
                  </a:ext>
                </a:extLst>
              </p:cNvPr>
              <p:cNvSpPr txBox="1"/>
              <p:nvPr/>
            </p:nvSpPr>
            <p:spPr>
              <a:xfrm>
                <a:off x="7120848" y="596312"/>
                <a:ext cx="853412" cy="307777"/>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716" name="Picture 2" descr="Image result for azure container instances logo">
                <a:extLst>
                  <a:ext uri="{FF2B5EF4-FFF2-40B4-BE49-F238E27FC236}">
                    <a16:creationId xmlns:a16="http://schemas.microsoft.com/office/drawing/2014/main" id="{24C6B0BF-3331-4617-ADF4-F872D514A764}"/>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2641" r="22219"/>
              <a:stretch/>
            </p:blipFill>
            <p:spPr bwMode="auto">
              <a:xfrm>
                <a:off x="7917109" y="477465"/>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7" name="Group 706">
              <a:extLst>
                <a:ext uri="{FF2B5EF4-FFF2-40B4-BE49-F238E27FC236}">
                  <a16:creationId xmlns:a16="http://schemas.microsoft.com/office/drawing/2014/main" id="{12208A39-24D9-474A-B57A-45E6FD5DD063}"/>
                </a:ext>
              </a:extLst>
            </p:cNvPr>
            <p:cNvGrpSpPr/>
            <p:nvPr/>
          </p:nvGrpSpPr>
          <p:grpSpPr>
            <a:xfrm>
              <a:off x="8419466" y="507280"/>
              <a:ext cx="1682745" cy="485838"/>
              <a:chOff x="8419466" y="507280"/>
              <a:chExt cx="1682745" cy="485838"/>
            </a:xfrm>
          </p:grpSpPr>
          <p:pic>
            <p:nvPicPr>
              <p:cNvPr id="713" name="Picture 712">
                <a:extLst>
                  <a:ext uri="{FF2B5EF4-FFF2-40B4-BE49-F238E27FC236}">
                    <a16:creationId xmlns:a16="http://schemas.microsoft.com/office/drawing/2014/main" id="{30A8B544-E3C9-4E9A-9137-39A5AC55F181}"/>
                  </a:ext>
                </a:extLst>
              </p:cNvPr>
              <p:cNvPicPr>
                <a:picLocks noChangeAspect="1"/>
              </p:cNvPicPr>
              <p:nvPr/>
            </p:nvPicPr>
            <p:blipFill>
              <a:blip r:embed="rId15"/>
              <a:stretch>
                <a:fillRect/>
              </a:stretch>
            </p:blipFill>
            <p:spPr>
              <a:xfrm>
                <a:off x="9464446" y="507280"/>
                <a:ext cx="637765" cy="485838"/>
              </a:xfrm>
              <a:prstGeom prst="rect">
                <a:avLst/>
              </a:prstGeom>
            </p:spPr>
          </p:pic>
          <p:sp>
            <p:nvSpPr>
              <p:cNvPr id="714" name="TextBox 713">
                <a:extLst>
                  <a:ext uri="{FF2B5EF4-FFF2-40B4-BE49-F238E27FC236}">
                    <a16:creationId xmlns:a16="http://schemas.microsoft.com/office/drawing/2014/main" id="{A7E200B4-1D19-456A-B072-041C168C3082}"/>
                  </a:ext>
                </a:extLst>
              </p:cNvPr>
              <p:cNvSpPr txBox="1"/>
              <p:nvPr/>
            </p:nvSpPr>
            <p:spPr>
              <a:xfrm>
                <a:off x="8419466" y="596311"/>
                <a:ext cx="1070677" cy="307777"/>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a:ea typeface="+mn-ea"/>
                    <a:cs typeface="+mn-cs"/>
                  </a:rPr>
                  <a:t>= 1 Deploy</a:t>
                </a:r>
              </a:p>
            </p:txBody>
          </p:sp>
        </p:grpSp>
        <p:grpSp>
          <p:nvGrpSpPr>
            <p:cNvPr id="708" name="Group 707">
              <a:extLst>
                <a:ext uri="{FF2B5EF4-FFF2-40B4-BE49-F238E27FC236}">
                  <a16:creationId xmlns:a16="http://schemas.microsoft.com/office/drawing/2014/main" id="{6594323A-943D-4E37-8626-1367753EEA08}"/>
                </a:ext>
              </a:extLst>
            </p:cNvPr>
            <p:cNvGrpSpPr/>
            <p:nvPr/>
          </p:nvGrpSpPr>
          <p:grpSpPr>
            <a:xfrm>
              <a:off x="6102198" y="533690"/>
              <a:ext cx="1145744" cy="423507"/>
              <a:chOff x="6297267" y="533690"/>
              <a:chExt cx="1145744" cy="423507"/>
            </a:xfrm>
          </p:grpSpPr>
          <p:pic>
            <p:nvPicPr>
              <p:cNvPr id="711" name="Picture 2" descr="Image result for azure security center logo">
                <a:extLst>
                  <a:ext uri="{FF2B5EF4-FFF2-40B4-BE49-F238E27FC236}">
                    <a16:creationId xmlns:a16="http://schemas.microsoft.com/office/drawing/2014/main" id="{70730CA5-90D1-48C4-95F3-73B5C607FCD0}"/>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22557" y="533690"/>
                <a:ext cx="320454" cy="423507"/>
              </a:xfrm>
              <a:prstGeom prst="rect">
                <a:avLst/>
              </a:prstGeom>
              <a:noFill/>
              <a:extLst>
                <a:ext uri="{909E8E84-426E-40DD-AFC4-6F175D3DCCD1}">
                  <a14:hiddenFill xmlns:a14="http://schemas.microsoft.com/office/drawing/2010/main">
                    <a:solidFill>
                      <a:srgbClr val="FFFFFF"/>
                    </a:solidFill>
                  </a14:hiddenFill>
                </a:ext>
              </a:extLst>
            </p:spPr>
          </p:pic>
          <p:sp>
            <p:nvSpPr>
              <p:cNvPr id="712" name="TextBox 711">
                <a:extLst>
                  <a:ext uri="{FF2B5EF4-FFF2-40B4-BE49-F238E27FC236}">
                    <a16:creationId xmlns:a16="http://schemas.microsoft.com/office/drawing/2014/main" id="{BE9F38E9-6DC0-405E-B1EA-74A287D8AF02}"/>
                  </a:ext>
                </a:extLst>
              </p:cNvPr>
              <p:cNvSpPr txBox="1"/>
              <p:nvPr/>
            </p:nvSpPr>
            <p:spPr>
              <a:xfrm>
                <a:off x="6297267" y="596311"/>
                <a:ext cx="853412" cy="307777"/>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a:ea typeface="+mn-ea"/>
                    <a:cs typeface="+mn-cs"/>
                  </a:rPr>
                  <a:t>= 1 Scan</a:t>
                </a:r>
              </a:p>
            </p:txBody>
          </p:sp>
        </p:grpSp>
        <p:sp>
          <p:nvSpPr>
            <p:cNvPr id="709" name="TextBox 708">
              <a:extLst>
                <a:ext uri="{FF2B5EF4-FFF2-40B4-BE49-F238E27FC236}">
                  <a16:creationId xmlns:a16="http://schemas.microsoft.com/office/drawing/2014/main" id="{C0FC399C-1385-43A1-9FCC-E9ADE92DB08C}"/>
                </a:ext>
              </a:extLst>
            </p:cNvPr>
            <p:cNvSpPr txBox="1"/>
            <p:nvPr/>
          </p:nvSpPr>
          <p:spPr>
            <a:xfrm>
              <a:off x="2062146" y="211228"/>
              <a:ext cx="2242761" cy="369332"/>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a:ln>
                    <a:noFill/>
                  </a:ln>
                  <a:solidFill>
                    <a:srgbClr val="1A1A1A"/>
                  </a:solidFill>
                  <a:effectLst/>
                  <a:uLnTx/>
                  <a:uFillTx/>
                  <a:latin typeface="Segoe UI"/>
                  <a:ea typeface="+mn-ea"/>
                  <a:cs typeface="+mn-cs"/>
                </a:rPr>
                <a:t>Contoso (Returns)</a:t>
              </a:r>
            </a:p>
          </p:txBody>
        </p:sp>
        <p:sp>
          <p:nvSpPr>
            <p:cNvPr id="710" name="Rectangle 709">
              <a:extLst>
                <a:ext uri="{FF2B5EF4-FFF2-40B4-BE49-F238E27FC236}">
                  <a16:creationId xmlns:a16="http://schemas.microsoft.com/office/drawing/2014/main" id="{C6D8C99E-1BFE-4374-9CD0-060687B3BB2C}"/>
                </a:ext>
              </a:extLst>
            </p:cNvPr>
            <p:cNvSpPr/>
            <p:nvPr/>
          </p:nvSpPr>
          <p:spPr>
            <a:xfrm>
              <a:off x="2071688" y="202173"/>
              <a:ext cx="8243887" cy="863535"/>
            </a:xfrm>
            <a:prstGeom prst="rect">
              <a:avLst/>
            </a:prstGeom>
            <a:noFill/>
            <a:ln w="10795" cap="flat" cmpd="sng" algn="ctr">
              <a:solidFill>
                <a:srgbClr val="E6E6E6"/>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27" name="Group 726">
            <a:extLst>
              <a:ext uri="{FF2B5EF4-FFF2-40B4-BE49-F238E27FC236}">
                <a16:creationId xmlns:a16="http://schemas.microsoft.com/office/drawing/2014/main" id="{7AFA23C3-C5D6-48CB-B34A-B10C16FF48D5}"/>
              </a:ext>
            </a:extLst>
          </p:cNvPr>
          <p:cNvGrpSpPr/>
          <p:nvPr/>
        </p:nvGrpSpPr>
        <p:grpSpPr>
          <a:xfrm>
            <a:off x="2086455" y="4117717"/>
            <a:ext cx="8253428" cy="863535"/>
            <a:chOff x="2086455" y="4577125"/>
            <a:chExt cx="8253428" cy="863535"/>
          </a:xfrm>
        </p:grpSpPr>
        <p:grpSp>
          <p:nvGrpSpPr>
            <p:cNvPr id="728" name="Group 727">
              <a:extLst>
                <a:ext uri="{FF2B5EF4-FFF2-40B4-BE49-F238E27FC236}">
                  <a16:creationId xmlns:a16="http://schemas.microsoft.com/office/drawing/2014/main" id="{279B3DD8-2D8B-4EF7-B28D-54A63C0B7C0A}"/>
                </a:ext>
              </a:extLst>
            </p:cNvPr>
            <p:cNvGrpSpPr/>
            <p:nvPr/>
          </p:nvGrpSpPr>
          <p:grpSpPr>
            <a:xfrm>
              <a:off x="3499746" y="4625754"/>
              <a:ext cx="6404923" cy="811683"/>
              <a:chOff x="3498622" y="2423708"/>
              <a:chExt cx="6404923" cy="811683"/>
            </a:xfrm>
          </p:grpSpPr>
          <p:grpSp>
            <p:nvGrpSpPr>
              <p:cNvPr id="731" name="Group 730">
                <a:extLst>
                  <a:ext uri="{FF2B5EF4-FFF2-40B4-BE49-F238E27FC236}">
                    <a16:creationId xmlns:a16="http://schemas.microsoft.com/office/drawing/2014/main" id="{36AA6A02-C360-48A2-9C99-6AB4240571ED}"/>
                  </a:ext>
                </a:extLst>
              </p:cNvPr>
              <p:cNvGrpSpPr/>
              <p:nvPr/>
            </p:nvGrpSpPr>
            <p:grpSpPr>
              <a:xfrm>
                <a:off x="3498622" y="2562028"/>
                <a:ext cx="1257070" cy="673363"/>
                <a:chOff x="3753808" y="402898"/>
                <a:chExt cx="1257070" cy="673363"/>
              </a:xfrm>
            </p:grpSpPr>
            <p:grpSp>
              <p:nvGrpSpPr>
                <p:cNvPr id="762" name="Group 761">
                  <a:extLst>
                    <a:ext uri="{FF2B5EF4-FFF2-40B4-BE49-F238E27FC236}">
                      <a16:creationId xmlns:a16="http://schemas.microsoft.com/office/drawing/2014/main" id="{1793AAF2-0315-48F9-A3C4-A0F5D07A8860}"/>
                    </a:ext>
                  </a:extLst>
                </p:cNvPr>
                <p:cNvGrpSpPr/>
                <p:nvPr/>
              </p:nvGrpSpPr>
              <p:grpSpPr>
                <a:xfrm>
                  <a:off x="4725370" y="402898"/>
                  <a:ext cx="285508" cy="673363"/>
                  <a:chOff x="4725370" y="402898"/>
                  <a:chExt cx="285508" cy="673363"/>
                </a:xfrm>
              </p:grpSpPr>
              <p:pic>
                <p:nvPicPr>
                  <p:cNvPr id="766" name="Picture 2" descr="image001">
                    <a:extLst>
                      <a:ext uri="{FF2B5EF4-FFF2-40B4-BE49-F238E27FC236}">
                        <a16:creationId xmlns:a16="http://schemas.microsoft.com/office/drawing/2014/main" id="{4D031C54-36C1-4A79-A74E-2694AE111AAB}"/>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7" name="Picture 2" descr="image001">
                    <a:extLst>
                      <a:ext uri="{FF2B5EF4-FFF2-40B4-BE49-F238E27FC236}">
                        <a16:creationId xmlns:a16="http://schemas.microsoft.com/office/drawing/2014/main" id="{70CC00AA-26B0-4BFE-8A8C-A914C8681F5C}"/>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 name="Picture 2" descr="image001">
                    <a:extLst>
                      <a:ext uri="{FF2B5EF4-FFF2-40B4-BE49-F238E27FC236}">
                        <a16:creationId xmlns:a16="http://schemas.microsoft.com/office/drawing/2014/main" id="{2802C781-D609-4562-A3FC-FA876670073A}"/>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3" name="TextBox 762">
                  <a:extLst>
                    <a:ext uri="{FF2B5EF4-FFF2-40B4-BE49-F238E27FC236}">
                      <a16:creationId xmlns:a16="http://schemas.microsoft.com/office/drawing/2014/main" id="{10D39C1C-668E-44A4-A446-420C37030C21}"/>
                    </a:ext>
                  </a:extLst>
                </p:cNvPr>
                <p:cNvSpPr txBox="1"/>
                <p:nvPr/>
              </p:nvSpPr>
              <p:spPr>
                <a:xfrm>
                  <a:off x="3753808"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sp>
              <p:nvSpPr>
                <p:cNvPr id="764" name="TextBox 763">
                  <a:extLst>
                    <a:ext uri="{FF2B5EF4-FFF2-40B4-BE49-F238E27FC236}">
                      <a16:creationId xmlns:a16="http://schemas.microsoft.com/office/drawing/2014/main" id="{DF3847BB-1C6F-4835-A881-6B507B67D036}"/>
                    </a:ext>
                  </a:extLst>
                </p:cNvPr>
                <p:cNvSpPr txBox="1"/>
                <p:nvPr/>
              </p:nvSpPr>
              <p:spPr>
                <a:xfrm>
                  <a:off x="3753808" y="641263"/>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sp>
              <p:nvSpPr>
                <p:cNvPr id="765" name="TextBox 764">
                  <a:extLst>
                    <a:ext uri="{FF2B5EF4-FFF2-40B4-BE49-F238E27FC236}">
                      <a16:creationId xmlns:a16="http://schemas.microsoft.com/office/drawing/2014/main" id="{D1C8C781-8513-49E7-90D9-41F8A8FADE99}"/>
                    </a:ext>
                  </a:extLst>
                </p:cNvPr>
                <p:cNvSpPr txBox="1"/>
                <p:nvPr/>
              </p:nvSpPr>
              <p:spPr>
                <a:xfrm>
                  <a:off x="3753808" y="835580"/>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grpSp>
          <p:grpSp>
            <p:nvGrpSpPr>
              <p:cNvPr id="732" name="Group 731">
                <a:extLst>
                  <a:ext uri="{FF2B5EF4-FFF2-40B4-BE49-F238E27FC236}">
                    <a16:creationId xmlns:a16="http://schemas.microsoft.com/office/drawing/2014/main" id="{9DF27DB0-51E8-437C-A902-16003375B5E9}"/>
                  </a:ext>
                </a:extLst>
              </p:cNvPr>
              <p:cNvGrpSpPr/>
              <p:nvPr/>
            </p:nvGrpSpPr>
            <p:grpSpPr>
              <a:xfrm>
                <a:off x="4845128" y="2573238"/>
                <a:ext cx="1208021" cy="650943"/>
                <a:chOff x="5102739" y="414108"/>
                <a:chExt cx="1208021" cy="650943"/>
              </a:xfrm>
            </p:grpSpPr>
            <p:pic>
              <p:nvPicPr>
                <p:cNvPr id="756" name="Picture 755">
                  <a:extLst>
                    <a:ext uri="{FF2B5EF4-FFF2-40B4-BE49-F238E27FC236}">
                      <a16:creationId xmlns:a16="http://schemas.microsoft.com/office/drawing/2014/main" id="{7B227000-1934-4B5E-A0B6-55865ECA1CAF}"/>
                    </a:ext>
                  </a:extLst>
                </p:cNvPr>
                <p:cNvPicPr>
                  <a:picLocks noChangeAspect="1"/>
                </p:cNvPicPr>
                <p:nvPr/>
              </p:nvPicPr>
              <p:blipFill>
                <a:blip r:embed="rId13"/>
                <a:stretch>
                  <a:fillRect/>
                </a:stretch>
              </p:blipFill>
              <p:spPr>
                <a:xfrm>
                  <a:off x="6051870" y="414108"/>
                  <a:ext cx="258890" cy="258890"/>
                </a:xfrm>
                <a:prstGeom prst="rect">
                  <a:avLst/>
                </a:prstGeom>
              </p:spPr>
            </p:pic>
            <p:sp>
              <p:nvSpPr>
                <p:cNvPr id="757" name="TextBox 756">
                  <a:extLst>
                    <a:ext uri="{FF2B5EF4-FFF2-40B4-BE49-F238E27FC236}">
                      <a16:creationId xmlns:a16="http://schemas.microsoft.com/office/drawing/2014/main" id="{12D5FCBF-C40D-4FE2-90EA-B6900DA83F9A}"/>
                    </a:ext>
                  </a:extLst>
                </p:cNvPr>
                <p:cNvSpPr txBox="1"/>
                <p:nvPr/>
              </p:nvSpPr>
              <p:spPr>
                <a:xfrm>
                  <a:off x="5102739" y="443525"/>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pic>
              <p:nvPicPr>
                <p:cNvPr id="758" name="Picture 757">
                  <a:extLst>
                    <a:ext uri="{FF2B5EF4-FFF2-40B4-BE49-F238E27FC236}">
                      <a16:creationId xmlns:a16="http://schemas.microsoft.com/office/drawing/2014/main" id="{2B58AA0B-347C-4295-B5F1-1C5FCDBA95FA}"/>
                    </a:ext>
                  </a:extLst>
                </p:cNvPr>
                <p:cNvPicPr>
                  <a:picLocks noChangeAspect="1"/>
                </p:cNvPicPr>
                <p:nvPr/>
              </p:nvPicPr>
              <p:blipFill>
                <a:blip r:embed="rId13"/>
                <a:stretch>
                  <a:fillRect/>
                </a:stretch>
              </p:blipFill>
              <p:spPr>
                <a:xfrm>
                  <a:off x="6051870" y="611845"/>
                  <a:ext cx="258890" cy="258890"/>
                </a:xfrm>
                <a:prstGeom prst="rect">
                  <a:avLst/>
                </a:prstGeom>
              </p:spPr>
            </p:pic>
            <p:sp>
              <p:nvSpPr>
                <p:cNvPr id="759" name="TextBox 758">
                  <a:extLst>
                    <a:ext uri="{FF2B5EF4-FFF2-40B4-BE49-F238E27FC236}">
                      <a16:creationId xmlns:a16="http://schemas.microsoft.com/office/drawing/2014/main" id="{BFE9AB4A-5A48-424C-A1DB-8359903FE869}"/>
                    </a:ext>
                  </a:extLst>
                </p:cNvPr>
                <p:cNvSpPr txBox="1"/>
                <p:nvPr/>
              </p:nvSpPr>
              <p:spPr>
                <a:xfrm>
                  <a:off x="5102739" y="641263"/>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pic>
              <p:nvPicPr>
                <p:cNvPr id="760" name="Picture 759">
                  <a:extLst>
                    <a:ext uri="{FF2B5EF4-FFF2-40B4-BE49-F238E27FC236}">
                      <a16:creationId xmlns:a16="http://schemas.microsoft.com/office/drawing/2014/main" id="{F90B9BE9-B260-4002-B82C-4F74EFE10BE7}"/>
                    </a:ext>
                  </a:extLst>
                </p:cNvPr>
                <p:cNvPicPr>
                  <a:picLocks noChangeAspect="1"/>
                </p:cNvPicPr>
                <p:nvPr/>
              </p:nvPicPr>
              <p:blipFill>
                <a:blip r:embed="rId13"/>
                <a:stretch>
                  <a:fillRect/>
                </a:stretch>
              </p:blipFill>
              <p:spPr>
                <a:xfrm>
                  <a:off x="6051870" y="806161"/>
                  <a:ext cx="258890" cy="258890"/>
                </a:xfrm>
                <a:prstGeom prst="rect">
                  <a:avLst/>
                </a:prstGeom>
              </p:spPr>
            </p:pic>
            <p:sp>
              <p:nvSpPr>
                <p:cNvPr id="761" name="TextBox 760">
                  <a:extLst>
                    <a:ext uri="{FF2B5EF4-FFF2-40B4-BE49-F238E27FC236}">
                      <a16:creationId xmlns:a16="http://schemas.microsoft.com/office/drawing/2014/main" id="{7B17F1B7-0AF9-4F3D-852C-5FDFFC88B11A}"/>
                    </a:ext>
                  </a:extLst>
                </p:cNvPr>
                <p:cNvSpPr txBox="1"/>
                <p:nvPr/>
              </p:nvSpPr>
              <p:spPr>
                <a:xfrm>
                  <a:off x="5102739"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grpSp>
          <p:grpSp>
            <p:nvGrpSpPr>
              <p:cNvPr id="733" name="Group 732">
                <a:extLst>
                  <a:ext uri="{FF2B5EF4-FFF2-40B4-BE49-F238E27FC236}">
                    <a16:creationId xmlns:a16="http://schemas.microsoft.com/office/drawing/2014/main" id="{71390F4F-DE9D-4E6E-A5BA-E4C7FD077D9C}"/>
                  </a:ext>
                </a:extLst>
              </p:cNvPr>
              <p:cNvGrpSpPr/>
              <p:nvPr/>
            </p:nvGrpSpPr>
            <p:grpSpPr>
              <a:xfrm>
                <a:off x="7149125" y="2602656"/>
                <a:ext cx="1175725" cy="592108"/>
                <a:chOff x="7120848" y="443526"/>
                <a:chExt cx="1175725" cy="592108"/>
              </a:xfrm>
            </p:grpSpPr>
            <p:sp>
              <p:nvSpPr>
                <p:cNvPr id="750" name="TextBox 749">
                  <a:extLst>
                    <a:ext uri="{FF2B5EF4-FFF2-40B4-BE49-F238E27FC236}">
                      <a16:creationId xmlns:a16="http://schemas.microsoft.com/office/drawing/2014/main" id="{E82E991C-07A6-43C4-A8F4-1E3838584C50}"/>
                    </a:ext>
                  </a:extLst>
                </p:cNvPr>
                <p:cNvSpPr txBox="1"/>
                <p:nvPr/>
              </p:nvSpPr>
              <p:spPr>
                <a:xfrm>
                  <a:off x="7120848"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751" name="Picture 2" descr="Image result for azure container instances logo">
                  <a:extLst>
                    <a:ext uri="{FF2B5EF4-FFF2-40B4-BE49-F238E27FC236}">
                      <a16:creationId xmlns:a16="http://schemas.microsoft.com/office/drawing/2014/main" id="{E66ECB37-B05C-4B9B-9290-73725AA0B674}"/>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752" name="TextBox 751">
                  <a:extLst>
                    <a:ext uri="{FF2B5EF4-FFF2-40B4-BE49-F238E27FC236}">
                      <a16:creationId xmlns:a16="http://schemas.microsoft.com/office/drawing/2014/main" id="{4995BB49-B55E-43F7-B2CB-474180AE8EF5}"/>
                    </a:ext>
                  </a:extLst>
                </p:cNvPr>
                <p:cNvSpPr txBox="1"/>
                <p:nvPr/>
              </p:nvSpPr>
              <p:spPr>
                <a:xfrm>
                  <a:off x="7120848" y="641264"/>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753" name="Picture 2" descr="Image result for azure container instances logo">
                  <a:extLst>
                    <a:ext uri="{FF2B5EF4-FFF2-40B4-BE49-F238E27FC236}">
                      <a16:creationId xmlns:a16="http://schemas.microsoft.com/office/drawing/2014/main" id="{D1D2DD87-9773-4798-88BF-A961EA4063C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754" name="TextBox 753">
                  <a:extLst>
                    <a:ext uri="{FF2B5EF4-FFF2-40B4-BE49-F238E27FC236}">
                      <a16:creationId xmlns:a16="http://schemas.microsoft.com/office/drawing/2014/main" id="{BFA09A00-8345-4ECC-A4AB-34A03C1CC5CA}"/>
                    </a:ext>
                  </a:extLst>
                </p:cNvPr>
                <p:cNvSpPr txBox="1"/>
                <p:nvPr/>
              </p:nvSpPr>
              <p:spPr>
                <a:xfrm>
                  <a:off x="7120848"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755" name="Picture 2" descr="Image result for azure container instances logo">
                  <a:extLst>
                    <a:ext uri="{FF2B5EF4-FFF2-40B4-BE49-F238E27FC236}">
                      <a16:creationId xmlns:a16="http://schemas.microsoft.com/office/drawing/2014/main" id="{FBE5333C-B47A-489E-A130-9EF6AC956AB8}"/>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4" name="Group 733">
                <a:extLst>
                  <a:ext uri="{FF2B5EF4-FFF2-40B4-BE49-F238E27FC236}">
                    <a16:creationId xmlns:a16="http://schemas.microsoft.com/office/drawing/2014/main" id="{31EB5EB1-3640-494B-9A57-2763ED4F5A4F}"/>
                  </a:ext>
                </a:extLst>
              </p:cNvPr>
              <p:cNvGrpSpPr/>
              <p:nvPr/>
            </p:nvGrpSpPr>
            <p:grpSpPr>
              <a:xfrm>
                <a:off x="8419466" y="2602656"/>
                <a:ext cx="1484079" cy="592107"/>
                <a:chOff x="8419466" y="443526"/>
                <a:chExt cx="1484079" cy="592107"/>
              </a:xfrm>
            </p:grpSpPr>
            <p:pic>
              <p:nvPicPr>
                <p:cNvPr id="744" name="Picture 743">
                  <a:extLst>
                    <a:ext uri="{FF2B5EF4-FFF2-40B4-BE49-F238E27FC236}">
                      <a16:creationId xmlns:a16="http://schemas.microsoft.com/office/drawing/2014/main" id="{19A927E5-8E87-41E6-A1CF-A3CB83A43336}"/>
                    </a:ext>
                  </a:extLst>
                </p:cNvPr>
                <p:cNvPicPr>
                  <a:picLocks noChangeAspect="1"/>
                </p:cNvPicPr>
                <p:nvPr/>
              </p:nvPicPr>
              <p:blipFill>
                <a:blip r:embed="rId15"/>
                <a:stretch>
                  <a:fillRect/>
                </a:stretch>
              </p:blipFill>
              <p:spPr>
                <a:xfrm>
                  <a:off x="9663113" y="451975"/>
                  <a:ext cx="240432" cy="183156"/>
                </a:xfrm>
                <a:prstGeom prst="rect">
                  <a:avLst/>
                </a:prstGeom>
              </p:spPr>
            </p:pic>
            <p:sp>
              <p:nvSpPr>
                <p:cNvPr id="745" name="TextBox 744">
                  <a:extLst>
                    <a:ext uri="{FF2B5EF4-FFF2-40B4-BE49-F238E27FC236}">
                      <a16:creationId xmlns:a16="http://schemas.microsoft.com/office/drawing/2014/main" id="{D21A9682-75E9-492B-AA9F-9C0C66E4FA74}"/>
                    </a:ext>
                  </a:extLst>
                </p:cNvPr>
                <p:cNvSpPr txBox="1"/>
                <p:nvPr/>
              </p:nvSpPr>
              <p:spPr>
                <a:xfrm>
                  <a:off x="8419466" y="443526"/>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pic>
              <p:nvPicPr>
                <p:cNvPr id="746" name="Picture 745">
                  <a:extLst>
                    <a:ext uri="{FF2B5EF4-FFF2-40B4-BE49-F238E27FC236}">
                      <a16:creationId xmlns:a16="http://schemas.microsoft.com/office/drawing/2014/main" id="{0D98EDDC-AAFC-4388-BE3B-938C23A788DF}"/>
                    </a:ext>
                  </a:extLst>
                </p:cNvPr>
                <p:cNvPicPr>
                  <a:picLocks noChangeAspect="1"/>
                </p:cNvPicPr>
                <p:nvPr/>
              </p:nvPicPr>
              <p:blipFill>
                <a:blip r:embed="rId15"/>
                <a:stretch>
                  <a:fillRect/>
                </a:stretch>
              </p:blipFill>
              <p:spPr>
                <a:xfrm>
                  <a:off x="9663113" y="649712"/>
                  <a:ext cx="240432" cy="183156"/>
                </a:xfrm>
                <a:prstGeom prst="rect">
                  <a:avLst/>
                </a:prstGeom>
              </p:spPr>
            </p:pic>
            <p:sp>
              <p:nvSpPr>
                <p:cNvPr id="747" name="TextBox 746">
                  <a:extLst>
                    <a:ext uri="{FF2B5EF4-FFF2-40B4-BE49-F238E27FC236}">
                      <a16:creationId xmlns:a16="http://schemas.microsoft.com/office/drawing/2014/main" id="{492AF78C-4C82-4A30-8269-075B33F72044}"/>
                    </a:ext>
                  </a:extLst>
                </p:cNvPr>
                <p:cNvSpPr txBox="1"/>
                <p:nvPr/>
              </p:nvSpPr>
              <p:spPr>
                <a:xfrm>
                  <a:off x="8419466" y="641265"/>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pic>
              <p:nvPicPr>
                <p:cNvPr id="748" name="Picture 747">
                  <a:extLst>
                    <a:ext uri="{FF2B5EF4-FFF2-40B4-BE49-F238E27FC236}">
                      <a16:creationId xmlns:a16="http://schemas.microsoft.com/office/drawing/2014/main" id="{81833B75-5891-452B-9B75-B79E2A652BA6}"/>
                    </a:ext>
                  </a:extLst>
                </p:cNvPr>
                <p:cNvPicPr>
                  <a:picLocks noChangeAspect="1"/>
                </p:cNvPicPr>
                <p:nvPr/>
              </p:nvPicPr>
              <p:blipFill>
                <a:blip r:embed="rId15"/>
                <a:stretch>
                  <a:fillRect/>
                </a:stretch>
              </p:blipFill>
              <p:spPr>
                <a:xfrm>
                  <a:off x="9663113" y="844028"/>
                  <a:ext cx="240432" cy="183156"/>
                </a:xfrm>
                <a:prstGeom prst="rect">
                  <a:avLst/>
                </a:prstGeom>
              </p:spPr>
            </p:pic>
            <p:sp>
              <p:nvSpPr>
                <p:cNvPr id="749" name="TextBox 748">
                  <a:extLst>
                    <a:ext uri="{FF2B5EF4-FFF2-40B4-BE49-F238E27FC236}">
                      <a16:creationId xmlns:a16="http://schemas.microsoft.com/office/drawing/2014/main" id="{E98C33F3-C8DE-469B-8B42-A595C2261004}"/>
                    </a:ext>
                  </a:extLst>
                </p:cNvPr>
                <p:cNvSpPr txBox="1"/>
                <p:nvPr/>
              </p:nvSpPr>
              <p:spPr>
                <a:xfrm>
                  <a:off x="8419466" y="835578"/>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grpSp>
          <p:grpSp>
            <p:nvGrpSpPr>
              <p:cNvPr id="735" name="Group 734">
                <a:extLst>
                  <a:ext uri="{FF2B5EF4-FFF2-40B4-BE49-F238E27FC236}">
                    <a16:creationId xmlns:a16="http://schemas.microsoft.com/office/drawing/2014/main" id="{9EFB52D1-40BE-4399-93A3-155A129E8D43}"/>
                  </a:ext>
                </a:extLst>
              </p:cNvPr>
              <p:cNvGrpSpPr/>
              <p:nvPr/>
            </p:nvGrpSpPr>
            <p:grpSpPr>
              <a:xfrm>
                <a:off x="6102198" y="2602656"/>
                <a:ext cx="1060309" cy="592108"/>
                <a:chOff x="6297267" y="443526"/>
                <a:chExt cx="1060309" cy="592108"/>
              </a:xfrm>
            </p:grpSpPr>
            <p:pic>
              <p:nvPicPr>
                <p:cNvPr id="738" name="Picture 2" descr="Image result for azure security center logo">
                  <a:extLst>
                    <a:ext uri="{FF2B5EF4-FFF2-40B4-BE49-F238E27FC236}">
                      <a16:creationId xmlns:a16="http://schemas.microsoft.com/office/drawing/2014/main" id="{F7A54F6B-E27F-4EF7-AB31-2B3CC19B7DA7}"/>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739" name="TextBox 738">
                  <a:extLst>
                    <a:ext uri="{FF2B5EF4-FFF2-40B4-BE49-F238E27FC236}">
                      <a16:creationId xmlns:a16="http://schemas.microsoft.com/office/drawing/2014/main" id="{EAB0D7E4-FF98-4FCD-B888-4EBADEC0AFEB}"/>
                    </a:ext>
                  </a:extLst>
                </p:cNvPr>
                <p:cNvSpPr txBox="1"/>
                <p:nvPr/>
              </p:nvSpPr>
              <p:spPr>
                <a:xfrm>
                  <a:off x="6297267"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pic>
              <p:nvPicPr>
                <p:cNvPr id="740" name="Picture 2" descr="Image result for azure security center logo">
                  <a:extLst>
                    <a:ext uri="{FF2B5EF4-FFF2-40B4-BE49-F238E27FC236}">
                      <a16:creationId xmlns:a16="http://schemas.microsoft.com/office/drawing/2014/main" id="{A7108194-7489-48B2-9CEB-C565D1FA0C2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741" name="TextBox 740">
                  <a:extLst>
                    <a:ext uri="{FF2B5EF4-FFF2-40B4-BE49-F238E27FC236}">
                      <a16:creationId xmlns:a16="http://schemas.microsoft.com/office/drawing/2014/main" id="{10C2BC68-43CE-49B1-B6B2-5EB47C1D037B}"/>
                    </a:ext>
                  </a:extLst>
                </p:cNvPr>
                <p:cNvSpPr txBox="1"/>
                <p:nvPr/>
              </p:nvSpPr>
              <p:spPr>
                <a:xfrm>
                  <a:off x="6297267" y="641264"/>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pic>
              <p:nvPicPr>
                <p:cNvPr id="742" name="Picture 2" descr="Image result for azure security center logo">
                  <a:extLst>
                    <a:ext uri="{FF2B5EF4-FFF2-40B4-BE49-F238E27FC236}">
                      <a16:creationId xmlns:a16="http://schemas.microsoft.com/office/drawing/2014/main" id="{F6B13DDA-EA69-4886-B559-511AA4E78F6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743" name="TextBox 742">
                  <a:extLst>
                    <a:ext uri="{FF2B5EF4-FFF2-40B4-BE49-F238E27FC236}">
                      <a16:creationId xmlns:a16="http://schemas.microsoft.com/office/drawing/2014/main" id="{B6D937AA-0C3B-41FC-9933-627F0333B4FD}"/>
                    </a:ext>
                  </a:extLst>
                </p:cNvPr>
                <p:cNvSpPr txBox="1"/>
                <p:nvPr/>
              </p:nvSpPr>
              <p:spPr>
                <a:xfrm>
                  <a:off x="6297267"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grpSp>
          <p:pic>
            <p:nvPicPr>
              <p:cNvPr id="736" name="Picture 4">
                <a:extLst>
                  <a:ext uri="{FF2B5EF4-FFF2-40B4-BE49-F238E27FC236}">
                    <a16:creationId xmlns:a16="http://schemas.microsoft.com/office/drawing/2014/main" id="{0FF7348F-73B7-4087-827B-D6C8FFC078A1}"/>
                  </a:ext>
                </a:extLst>
              </p:cNvPr>
              <p:cNvPicPr>
                <a:picLocks noChangeAspect="1" noChangeArrowheads="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bwMode="auto">
              <a:xfrm>
                <a:off x="4338809" y="2436200"/>
                <a:ext cx="198186" cy="198186"/>
              </a:xfrm>
              <a:prstGeom prst="rect">
                <a:avLst/>
              </a:prstGeom>
              <a:noFill/>
              <a:extLst>
                <a:ext uri="{909E8E84-426E-40DD-AFC4-6F175D3DCCD1}">
                  <a14:hiddenFill xmlns:a14="http://schemas.microsoft.com/office/drawing/2010/main">
                    <a:solidFill>
                      <a:srgbClr val="FFFFFF"/>
                    </a:solidFill>
                  </a14:hiddenFill>
                </a:ext>
              </a:extLst>
            </p:spPr>
          </p:pic>
          <p:pic>
            <p:nvPicPr>
              <p:cNvPr id="737" name="Picture 10" descr="https://wiki.jenkins-ci.org/download/attachments/2916393/logo-title.png?version=1&amp;modificationDate=1302753947000">
                <a:extLst>
                  <a:ext uri="{FF2B5EF4-FFF2-40B4-BE49-F238E27FC236}">
                    <a16:creationId xmlns:a16="http://schemas.microsoft.com/office/drawing/2014/main" id="{B453B9EE-7948-4B79-B7B9-ADDA8F5B573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729" name="TextBox 728">
              <a:extLst>
                <a:ext uri="{FF2B5EF4-FFF2-40B4-BE49-F238E27FC236}">
                  <a16:creationId xmlns:a16="http://schemas.microsoft.com/office/drawing/2014/main" id="{B20FC5C2-38F0-49FE-8BA0-0F8E93531F2E}"/>
                </a:ext>
              </a:extLst>
            </p:cNvPr>
            <p:cNvSpPr txBox="1"/>
            <p:nvPr/>
          </p:nvSpPr>
          <p:spPr>
            <a:xfrm>
              <a:off x="2086455" y="4586180"/>
              <a:ext cx="1425080" cy="635559"/>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rgbClr val="1A1A1A"/>
                  </a:solidFill>
                  <a:effectLst/>
                  <a:uLnTx/>
                  <a:uFillTx/>
                  <a:latin typeface="Segoe UI"/>
                  <a:ea typeface="+mn-ea"/>
                  <a:cs typeface="+mn-cs"/>
                </a:rPr>
                <a:t>Adventure Works</a:t>
              </a:r>
            </a:p>
          </p:txBody>
        </p:sp>
        <p:sp>
          <p:nvSpPr>
            <p:cNvPr id="730" name="Rectangle 729">
              <a:extLst>
                <a:ext uri="{FF2B5EF4-FFF2-40B4-BE49-F238E27FC236}">
                  <a16:creationId xmlns:a16="http://schemas.microsoft.com/office/drawing/2014/main" id="{F7321AF9-76AD-4AD5-AB7F-8AA9568884A9}"/>
                </a:ext>
              </a:extLst>
            </p:cNvPr>
            <p:cNvSpPr/>
            <p:nvPr/>
          </p:nvSpPr>
          <p:spPr>
            <a:xfrm>
              <a:off x="2095996" y="4577125"/>
              <a:ext cx="8243887" cy="863535"/>
            </a:xfrm>
            <a:prstGeom prst="rect">
              <a:avLst/>
            </a:prstGeom>
            <a:noFill/>
            <a:ln w="10795" cap="flat" cmpd="sng" algn="ctr">
              <a:solidFill>
                <a:srgbClr val="E6E6E6"/>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69" name="Group 768">
            <a:extLst>
              <a:ext uri="{FF2B5EF4-FFF2-40B4-BE49-F238E27FC236}">
                <a16:creationId xmlns:a16="http://schemas.microsoft.com/office/drawing/2014/main" id="{854BF236-4E14-4CC8-9AD2-D4E1CC5EA8D8}"/>
              </a:ext>
            </a:extLst>
          </p:cNvPr>
          <p:cNvGrpSpPr/>
          <p:nvPr/>
        </p:nvGrpSpPr>
        <p:grpSpPr>
          <a:xfrm>
            <a:off x="2095998" y="5027505"/>
            <a:ext cx="8243887" cy="868664"/>
            <a:chOff x="2095996" y="5486916"/>
            <a:chExt cx="8243887" cy="868664"/>
          </a:xfrm>
        </p:grpSpPr>
        <p:grpSp>
          <p:nvGrpSpPr>
            <p:cNvPr id="770" name="Group 769">
              <a:extLst>
                <a:ext uri="{FF2B5EF4-FFF2-40B4-BE49-F238E27FC236}">
                  <a16:creationId xmlns:a16="http://schemas.microsoft.com/office/drawing/2014/main" id="{EDE75576-16BF-401B-9EE8-9A43ADA5B365}"/>
                </a:ext>
              </a:extLst>
            </p:cNvPr>
            <p:cNvGrpSpPr/>
            <p:nvPr/>
          </p:nvGrpSpPr>
          <p:grpSpPr>
            <a:xfrm>
              <a:off x="3500308" y="5543897"/>
              <a:ext cx="6404923" cy="811683"/>
              <a:chOff x="3498622" y="2423708"/>
              <a:chExt cx="6404923" cy="811683"/>
            </a:xfrm>
          </p:grpSpPr>
          <p:grpSp>
            <p:nvGrpSpPr>
              <p:cNvPr id="773" name="Group 772">
                <a:extLst>
                  <a:ext uri="{FF2B5EF4-FFF2-40B4-BE49-F238E27FC236}">
                    <a16:creationId xmlns:a16="http://schemas.microsoft.com/office/drawing/2014/main" id="{5F0FFD34-0C2C-493C-957D-2FE44DF91D33}"/>
                  </a:ext>
                </a:extLst>
              </p:cNvPr>
              <p:cNvGrpSpPr/>
              <p:nvPr/>
            </p:nvGrpSpPr>
            <p:grpSpPr>
              <a:xfrm>
                <a:off x="3498622" y="2562028"/>
                <a:ext cx="1257070" cy="673363"/>
                <a:chOff x="3753808" y="402898"/>
                <a:chExt cx="1257070" cy="673363"/>
              </a:xfrm>
            </p:grpSpPr>
            <p:grpSp>
              <p:nvGrpSpPr>
                <p:cNvPr id="804" name="Group 803">
                  <a:extLst>
                    <a:ext uri="{FF2B5EF4-FFF2-40B4-BE49-F238E27FC236}">
                      <a16:creationId xmlns:a16="http://schemas.microsoft.com/office/drawing/2014/main" id="{F63DB0B7-AE16-4E25-B4A3-EA37B1649361}"/>
                    </a:ext>
                  </a:extLst>
                </p:cNvPr>
                <p:cNvGrpSpPr/>
                <p:nvPr/>
              </p:nvGrpSpPr>
              <p:grpSpPr>
                <a:xfrm>
                  <a:off x="4725370" y="402898"/>
                  <a:ext cx="285508" cy="673363"/>
                  <a:chOff x="4725370" y="402898"/>
                  <a:chExt cx="285508" cy="673363"/>
                </a:xfrm>
              </p:grpSpPr>
              <p:pic>
                <p:nvPicPr>
                  <p:cNvPr id="808" name="Picture 2" descr="image001">
                    <a:extLst>
                      <a:ext uri="{FF2B5EF4-FFF2-40B4-BE49-F238E27FC236}">
                        <a16:creationId xmlns:a16="http://schemas.microsoft.com/office/drawing/2014/main" id="{BF9CF57D-8BB0-4B16-AAFB-5FEB751A004B}"/>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 name="Picture 2" descr="image001">
                    <a:extLst>
                      <a:ext uri="{FF2B5EF4-FFF2-40B4-BE49-F238E27FC236}">
                        <a16:creationId xmlns:a16="http://schemas.microsoft.com/office/drawing/2014/main" id="{F454C6A9-A11B-4269-A873-B51B6027F536}"/>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0" name="Picture 2" descr="image001">
                    <a:extLst>
                      <a:ext uri="{FF2B5EF4-FFF2-40B4-BE49-F238E27FC236}">
                        <a16:creationId xmlns:a16="http://schemas.microsoft.com/office/drawing/2014/main" id="{74718EA9-3B65-47E7-BEDF-C7FFB0005481}"/>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05" name="TextBox 804">
                  <a:extLst>
                    <a:ext uri="{FF2B5EF4-FFF2-40B4-BE49-F238E27FC236}">
                      <a16:creationId xmlns:a16="http://schemas.microsoft.com/office/drawing/2014/main" id="{9675961F-98C5-4C35-B116-FFA2B468C836}"/>
                    </a:ext>
                  </a:extLst>
                </p:cNvPr>
                <p:cNvSpPr txBox="1"/>
                <p:nvPr/>
              </p:nvSpPr>
              <p:spPr>
                <a:xfrm>
                  <a:off x="3753808"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sp>
              <p:nvSpPr>
                <p:cNvPr id="806" name="TextBox 805">
                  <a:extLst>
                    <a:ext uri="{FF2B5EF4-FFF2-40B4-BE49-F238E27FC236}">
                      <a16:creationId xmlns:a16="http://schemas.microsoft.com/office/drawing/2014/main" id="{1BB27408-2BE0-43D6-A3B4-2C803DCC80A2}"/>
                    </a:ext>
                  </a:extLst>
                </p:cNvPr>
                <p:cNvSpPr txBox="1"/>
                <p:nvPr/>
              </p:nvSpPr>
              <p:spPr>
                <a:xfrm>
                  <a:off x="3753808" y="641263"/>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sp>
              <p:nvSpPr>
                <p:cNvPr id="807" name="TextBox 806">
                  <a:extLst>
                    <a:ext uri="{FF2B5EF4-FFF2-40B4-BE49-F238E27FC236}">
                      <a16:creationId xmlns:a16="http://schemas.microsoft.com/office/drawing/2014/main" id="{467356C3-69EA-4B17-82BF-10D2A1C4F04F}"/>
                    </a:ext>
                  </a:extLst>
                </p:cNvPr>
                <p:cNvSpPr txBox="1"/>
                <p:nvPr/>
              </p:nvSpPr>
              <p:spPr>
                <a:xfrm>
                  <a:off x="3753808" y="835580"/>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grpSp>
          <p:grpSp>
            <p:nvGrpSpPr>
              <p:cNvPr id="774" name="Group 773">
                <a:extLst>
                  <a:ext uri="{FF2B5EF4-FFF2-40B4-BE49-F238E27FC236}">
                    <a16:creationId xmlns:a16="http://schemas.microsoft.com/office/drawing/2014/main" id="{8568E237-ACBA-49F4-B678-708407037256}"/>
                  </a:ext>
                </a:extLst>
              </p:cNvPr>
              <p:cNvGrpSpPr/>
              <p:nvPr/>
            </p:nvGrpSpPr>
            <p:grpSpPr>
              <a:xfrm>
                <a:off x="4845128" y="2573238"/>
                <a:ext cx="1208021" cy="650943"/>
                <a:chOff x="5102739" y="414108"/>
                <a:chExt cx="1208021" cy="650943"/>
              </a:xfrm>
            </p:grpSpPr>
            <p:pic>
              <p:nvPicPr>
                <p:cNvPr id="798" name="Picture 797">
                  <a:extLst>
                    <a:ext uri="{FF2B5EF4-FFF2-40B4-BE49-F238E27FC236}">
                      <a16:creationId xmlns:a16="http://schemas.microsoft.com/office/drawing/2014/main" id="{D12F644E-F019-4085-BC4A-2E3BBDE4D27C}"/>
                    </a:ext>
                  </a:extLst>
                </p:cNvPr>
                <p:cNvPicPr>
                  <a:picLocks noChangeAspect="1"/>
                </p:cNvPicPr>
                <p:nvPr/>
              </p:nvPicPr>
              <p:blipFill>
                <a:blip r:embed="rId13"/>
                <a:stretch>
                  <a:fillRect/>
                </a:stretch>
              </p:blipFill>
              <p:spPr>
                <a:xfrm>
                  <a:off x="6051870" y="414108"/>
                  <a:ext cx="258890" cy="258890"/>
                </a:xfrm>
                <a:prstGeom prst="rect">
                  <a:avLst/>
                </a:prstGeom>
              </p:spPr>
            </p:pic>
            <p:sp>
              <p:nvSpPr>
                <p:cNvPr id="799" name="TextBox 798">
                  <a:extLst>
                    <a:ext uri="{FF2B5EF4-FFF2-40B4-BE49-F238E27FC236}">
                      <a16:creationId xmlns:a16="http://schemas.microsoft.com/office/drawing/2014/main" id="{2153718B-5E71-4C18-847C-4C645705A154}"/>
                    </a:ext>
                  </a:extLst>
                </p:cNvPr>
                <p:cNvSpPr txBox="1"/>
                <p:nvPr/>
              </p:nvSpPr>
              <p:spPr>
                <a:xfrm>
                  <a:off x="5102739" y="443525"/>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pic>
              <p:nvPicPr>
                <p:cNvPr id="800" name="Picture 799">
                  <a:extLst>
                    <a:ext uri="{FF2B5EF4-FFF2-40B4-BE49-F238E27FC236}">
                      <a16:creationId xmlns:a16="http://schemas.microsoft.com/office/drawing/2014/main" id="{5E81134F-0035-4846-9265-523AE1C43307}"/>
                    </a:ext>
                  </a:extLst>
                </p:cNvPr>
                <p:cNvPicPr>
                  <a:picLocks noChangeAspect="1"/>
                </p:cNvPicPr>
                <p:nvPr/>
              </p:nvPicPr>
              <p:blipFill>
                <a:blip r:embed="rId13"/>
                <a:stretch>
                  <a:fillRect/>
                </a:stretch>
              </p:blipFill>
              <p:spPr>
                <a:xfrm>
                  <a:off x="6051870" y="611845"/>
                  <a:ext cx="258890" cy="258890"/>
                </a:xfrm>
                <a:prstGeom prst="rect">
                  <a:avLst/>
                </a:prstGeom>
              </p:spPr>
            </p:pic>
            <p:sp>
              <p:nvSpPr>
                <p:cNvPr id="801" name="TextBox 800">
                  <a:extLst>
                    <a:ext uri="{FF2B5EF4-FFF2-40B4-BE49-F238E27FC236}">
                      <a16:creationId xmlns:a16="http://schemas.microsoft.com/office/drawing/2014/main" id="{105F7C10-84BA-42F6-ADB3-EF1DE5388844}"/>
                    </a:ext>
                  </a:extLst>
                </p:cNvPr>
                <p:cNvSpPr txBox="1"/>
                <p:nvPr/>
              </p:nvSpPr>
              <p:spPr>
                <a:xfrm>
                  <a:off x="5102739" y="641263"/>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pic>
              <p:nvPicPr>
                <p:cNvPr id="802" name="Picture 801">
                  <a:extLst>
                    <a:ext uri="{FF2B5EF4-FFF2-40B4-BE49-F238E27FC236}">
                      <a16:creationId xmlns:a16="http://schemas.microsoft.com/office/drawing/2014/main" id="{D2173528-229C-4073-9973-1529296A9085}"/>
                    </a:ext>
                  </a:extLst>
                </p:cNvPr>
                <p:cNvPicPr>
                  <a:picLocks noChangeAspect="1"/>
                </p:cNvPicPr>
                <p:nvPr/>
              </p:nvPicPr>
              <p:blipFill>
                <a:blip r:embed="rId13"/>
                <a:stretch>
                  <a:fillRect/>
                </a:stretch>
              </p:blipFill>
              <p:spPr>
                <a:xfrm>
                  <a:off x="6051870" y="806161"/>
                  <a:ext cx="258890" cy="258890"/>
                </a:xfrm>
                <a:prstGeom prst="rect">
                  <a:avLst/>
                </a:prstGeom>
              </p:spPr>
            </p:pic>
            <p:sp>
              <p:nvSpPr>
                <p:cNvPr id="803" name="TextBox 802">
                  <a:extLst>
                    <a:ext uri="{FF2B5EF4-FFF2-40B4-BE49-F238E27FC236}">
                      <a16:creationId xmlns:a16="http://schemas.microsoft.com/office/drawing/2014/main" id="{C9A5E8C1-177B-40E2-A860-47BE24A9B20B}"/>
                    </a:ext>
                  </a:extLst>
                </p:cNvPr>
                <p:cNvSpPr txBox="1"/>
                <p:nvPr/>
              </p:nvSpPr>
              <p:spPr>
                <a:xfrm>
                  <a:off x="5102739"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grpSp>
          <p:grpSp>
            <p:nvGrpSpPr>
              <p:cNvPr id="775" name="Group 774">
                <a:extLst>
                  <a:ext uri="{FF2B5EF4-FFF2-40B4-BE49-F238E27FC236}">
                    <a16:creationId xmlns:a16="http://schemas.microsoft.com/office/drawing/2014/main" id="{37F26D7A-BC39-45F5-89DC-A97B20C86EEA}"/>
                  </a:ext>
                </a:extLst>
              </p:cNvPr>
              <p:cNvGrpSpPr/>
              <p:nvPr/>
            </p:nvGrpSpPr>
            <p:grpSpPr>
              <a:xfrm>
                <a:off x="7149125" y="2602656"/>
                <a:ext cx="1175725" cy="592108"/>
                <a:chOff x="7120848" y="443526"/>
                <a:chExt cx="1175725" cy="592108"/>
              </a:xfrm>
            </p:grpSpPr>
            <p:sp>
              <p:nvSpPr>
                <p:cNvPr id="792" name="TextBox 791">
                  <a:extLst>
                    <a:ext uri="{FF2B5EF4-FFF2-40B4-BE49-F238E27FC236}">
                      <a16:creationId xmlns:a16="http://schemas.microsoft.com/office/drawing/2014/main" id="{8C0EB290-AAB8-47CB-B35E-7DAF45A7606A}"/>
                    </a:ext>
                  </a:extLst>
                </p:cNvPr>
                <p:cNvSpPr txBox="1"/>
                <p:nvPr/>
              </p:nvSpPr>
              <p:spPr>
                <a:xfrm>
                  <a:off x="7120848"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793" name="Picture 2" descr="Image result for azure container instances logo">
                  <a:extLst>
                    <a:ext uri="{FF2B5EF4-FFF2-40B4-BE49-F238E27FC236}">
                      <a16:creationId xmlns:a16="http://schemas.microsoft.com/office/drawing/2014/main" id="{E71B1FE9-E416-4DD9-8E68-F01BACBA8E52}"/>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794" name="TextBox 793">
                  <a:extLst>
                    <a:ext uri="{FF2B5EF4-FFF2-40B4-BE49-F238E27FC236}">
                      <a16:creationId xmlns:a16="http://schemas.microsoft.com/office/drawing/2014/main" id="{AF3AF5A2-BC62-4AE3-B3BA-4BE307E9BCCE}"/>
                    </a:ext>
                  </a:extLst>
                </p:cNvPr>
                <p:cNvSpPr txBox="1"/>
                <p:nvPr/>
              </p:nvSpPr>
              <p:spPr>
                <a:xfrm>
                  <a:off x="7120848" y="641264"/>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795" name="Picture 2" descr="Image result for azure container instances logo">
                  <a:extLst>
                    <a:ext uri="{FF2B5EF4-FFF2-40B4-BE49-F238E27FC236}">
                      <a16:creationId xmlns:a16="http://schemas.microsoft.com/office/drawing/2014/main" id="{50526C2F-7E5B-4084-9F9B-749184D58677}"/>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796" name="TextBox 795">
                  <a:extLst>
                    <a:ext uri="{FF2B5EF4-FFF2-40B4-BE49-F238E27FC236}">
                      <a16:creationId xmlns:a16="http://schemas.microsoft.com/office/drawing/2014/main" id="{86E713B1-7AF6-43BB-9CE9-36916B73C417}"/>
                    </a:ext>
                  </a:extLst>
                </p:cNvPr>
                <p:cNvSpPr txBox="1"/>
                <p:nvPr/>
              </p:nvSpPr>
              <p:spPr>
                <a:xfrm>
                  <a:off x="7120848"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797" name="Picture 2" descr="Image result for azure container instances logo">
                  <a:extLst>
                    <a:ext uri="{FF2B5EF4-FFF2-40B4-BE49-F238E27FC236}">
                      <a16:creationId xmlns:a16="http://schemas.microsoft.com/office/drawing/2014/main" id="{E39A5613-D9BF-445A-BC7E-94580384F6CA}"/>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6" name="Group 775">
                <a:extLst>
                  <a:ext uri="{FF2B5EF4-FFF2-40B4-BE49-F238E27FC236}">
                    <a16:creationId xmlns:a16="http://schemas.microsoft.com/office/drawing/2014/main" id="{89275C0B-D786-4F9C-9AD3-E6891CA1F873}"/>
                  </a:ext>
                </a:extLst>
              </p:cNvPr>
              <p:cNvGrpSpPr/>
              <p:nvPr/>
            </p:nvGrpSpPr>
            <p:grpSpPr>
              <a:xfrm>
                <a:off x="8419466" y="2602656"/>
                <a:ext cx="1484079" cy="592107"/>
                <a:chOff x="8419466" y="443526"/>
                <a:chExt cx="1484079" cy="592107"/>
              </a:xfrm>
            </p:grpSpPr>
            <p:pic>
              <p:nvPicPr>
                <p:cNvPr id="786" name="Picture 785">
                  <a:extLst>
                    <a:ext uri="{FF2B5EF4-FFF2-40B4-BE49-F238E27FC236}">
                      <a16:creationId xmlns:a16="http://schemas.microsoft.com/office/drawing/2014/main" id="{B5FFA248-A05D-463D-B880-B332C0116DC8}"/>
                    </a:ext>
                  </a:extLst>
                </p:cNvPr>
                <p:cNvPicPr>
                  <a:picLocks noChangeAspect="1"/>
                </p:cNvPicPr>
                <p:nvPr/>
              </p:nvPicPr>
              <p:blipFill>
                <a:blip r:embed="rId15"/>
                <a:stretch>
                  <a:fillRect/>
                </a:stretch>
              </p:blipFill>
              <p:spPr>
                <a:xfrm>
                  <a:off x="9663113" y="451975"/>
                  <a:ext cx="240432" cy="183156"/>
                </a:xfrm>
                <a:prstGeom prst="rect">
                  <a:avLst/>
                </a:prstGeom>
              </p:spPr>
            </p:pic>
            <p:sp>
              <p:nvSpPr>
                <p:cNvPr id="787" name="TextBox 786">
                  <a:extLst>
                    <a:ext uri="{FF2B5EF4-FFF2-40B4-BE49-F238E27FC236}">
                      <a16:creationId xmlns:a16="http://schemas.microsoft.com/office/drawing/2014/main" id="{F3187C4D-9F57-4DBE-884B-6250094FD381}"/>
                    </a:ext>
                  </a:extLst>
                </p:cNvPr>
                <p:cNvSpPr txBox="1"/>
                <p:nvPr/>
              </p:nvSpPr>
              <p:spPr>
                <a:xfrm>
                  <a:off x="8419466" y="443526"/>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pic>
              <p:nvPicPr>
                <p:cNvPr id="788" name="Picture 787">
                  <a:extLst>
                    <a:ext uri="{FF2B5EF4-FFF2-40B4-BE49-F238E27FC236}">
                      <a16:creationId xmlns:a16="http://schemas.microsoft.com/office/drawing/2014/main" id="{E46C3B3A-82D7-4412-B30D-7E0008DE488D}"/>
                    </a:ext>
                  </a:extLst>
                </p:cNvPr>
                <p:cNvPicPr>
                  <a:picLocks noChangeAspect="1"/>
                </p:cNvPicPr>
                <p:nvPr/>
              </p:nvPicPr>
              <p:blipFill>
                <a:blip r:embed="rId15"/>
                <a:stretch>
                  <a:fillRect/>
                </a:stretch>
              </p:blipFill>
              <p:spPr>
                <a:xfrm>
                  <a:off x="9663113" y="649712"/>
                  <a:ext cx="240432" cy="183156"/>
                </a:xfrm>
                <a:prstGeom prst="rect">
                  <a:avLst/>
                </a:prstGeom>
              </p:spPr>
            </p:pic>
            <p:sp>
              <p:nvSpPr>
                <p:cNvPr id="789" name="TextBox 788">
                  <a:extLst>
                    <a:ext uri="{FF2B5EF4-FFF2-40B4-BE49-F238E27FC236}">
                      <a16:creationId xmlns:a16="http://schemas.microsoft.com/office/drawing/2014/main" id="{B49376A0-DBC3-4EF6-987A-523393F521FF}"/>
                    </a:ext>
                  </a:extLst>
                </p:cNvPr>
                <p:cNvSpPr txBox="1"/>
                <p:nvPr/>
              </p:nvSpPr>
              <p:spPr>
                <a:xfrm>
                  <a:off x="8419466" y="641265"/>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pic>
              <p:nvPicPr>
                <p:cNvPr id="790" name="Picture 789">
                  <a:extLst>
                    <a:ext uri="{FF2B5EF4-FFF2-40B4-BE49-F238E27FC236}">
                      <a16:creationId xmlns:a16="http://schemas.microsoft.com/office/drawing/2014/main" id="{91D0927C-739C-468D-B8FA-6447761DD72F}"/>
                    </a:ext>
                  </a:extLst>
                </p:cNvPr>
                <p:cNvPicPr>
                  <a:picLocks noChangeAspect="1"/>
                </p:cNvPicPr>
                <p:nvPr/>
              </p:nvPicPr>
              <p:blipFill>
                <a:blip r:embed="rId15"/>
                <a:stretch>
                  <a:fillRect/>
                </a:stretch>
              </p:blipFill>
              <p:spPr>
                <a:xfrm>
                  <a:off x="9663113" y="844028"/>
                  <a:ext cx="240432" cy="183156"/>
                </a:xfrm>
                <a:prstGeom prst="rect">
                  <a:avLst/>
                </a:prstGeom>
              </p:spPr>
            </p:pic>
            <p:sp>
              <p:nvSpPr>
                <p:cNvPr id="791" name="TextBox 790">
                  <a:extLst>
                    <a:ext uri="{FF2B5EF4-FFF2-40B4-BE49-F238E27FC236}">
                      <a16:creationId xmlns:a16="http://schemas.microsoft.com/office/drawing/2014/main" id="{8862AC6B-8F06-41F0-936B-E145C1F30526}"/>
                    </a:ext>
                  </a:extLst>
                </p:cNvPr>
                <p:cNvSpPr txBox="1"/>
                <p:nvPr/>
              </p:nvSpPr>
              <p:spPr>
                <a:xfrm>
                  <a:off x="8419466" y="835578"/>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grpSp>
          <p:grpSp>
            <p:nvGrpSpPr>
              <p:cNvPr id="777" name="Group 776">
                <a:extLst>
                  <a:ext uri="{FF2B5EF4-FFF2-40B4-BE49-F238E27FC236}">
                    <a16:creationId xmlns:a16="http://schemas.microsoft.com/office/drawing/2014/main" id="{9D0BC6F9-294A-4DB8-B736-124B42E7D82A}"/>
                  </a:ext>
                </a:extLst>
              </p:cNvPr>
              <p:cNvGrpSpPr/>
              <p:nvPr/>
            </p:nvGrpSpPr>
            <p:grpSpPr>
              <a:xfrm>
                <a:off x="6102198" y="2602656"/>
                <a:ext cx="1060309" cy="592108"/>
                <a:chOff x="6297267" y="443526"/>
                <a:chExt cx="1060309" cy="592108"/>
              </a:xfrm>
            </p:grpSpPr>
            <p:pic>
              <p:nvPicPr>
                <p:cNvPr id="780" name="Picture 2" descr="Image result for azure security center logo">
                  <a:extLst>
                    <a:ext uri="{FF2B5EF4-FFF2-40B4-BE49-F238E27FC236}">
                      <a16:creationId xmlns:a16="http://schemas.microsoft.com/office/drawing/2014/main" id="{C730D568-C27D-45D6-97D6-3E3BB3789EC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781" name="TextBox 780">
                  <a:extLst>
                    <a:ext uri="{FF2B5EF4-FFF2-40B4-BE49-F238E27FC236}">
                      <a16:creationId xmlns:a16="http://schemas.microsoft.com/office/drawing/2014/main" id="{AF770B28-A1B8-4488-B77F-23B447708167}"/>
                    </a:ext>
                  </a:extLst>
                </p:cNvPr>
                <p:cNvSpPr txBox="1"/>
                <p:nvPr/>
              </p:nvSpPr>
              <p:spPr>
                <a:xfrm>
                  <a:off x="6297267"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pic>
              <p:nvPicPr>
                <p:cNvPr id="782" name="Picture 2" descr="Image result for azure security center logo">
                  <a:extLst>
                    <a:ext uri="{FF2B5EF4-FFF2-40B4-BE49-F238E27FC236}">
                      <a16:creationId xmlns:a16="http://schemas.microsoft.com/office/drawing/2014/main" id="{D2FC9540-79AE-4899-B225-535FFE224FD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783" name="TextBox 782">
                  <a:extLst>
                    <a:ext uri="{FF2B5EF4-FFF2-40B4-BE49-F238E27FC236}">
                      <a16:creationId xmlns:a16="http://schemas.microsoft.com/office/drawing/2014/main" id="{5325FC16-447D-4F83-A75F-BE50C66C1114}"/>
                    </a:ext>
                  </a:extLst>
                </p:cNvPr>
                <p:cNvSpPr txBox="1"/>
                <p:nvPr/>
              </p:nvSpPr>
              <p:spPr>
                <a:xfrm>
                  <a:off x="6297267" y="641264"/>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pic>
              <p:nvPicPr>
                <p:cNvPr id="784" name="Picture 2" descr="Image result for azure security center logo">
                  <a:extLst>
                    <a:ext uri="{FF2B5EF4-FFF2-40B4-BE49-F238E27FC236}">
                      <a16:creationId xmlns:a16="http://schemas.microsoft.com/office/drawing/2014/main" id="{861841C2-9630-4E47-BD98-032999A4ACB9}"/>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785" name="TextBox 784">
                  <a:extLst>
                    <a:ext uri="{FF2B5EF4-FFF2-40B4-BE49-F238E27FC236}">
                      <a16:creationId xmlns:a16="http://schemas.microsoft.com/office/drawing/2014/main" id="{728AAF85-48F9-4CDD-8B07-CDF21D984FD6}"/>
                    </a:ext>
                  </a:extLst>
                </p:cNvPr>
                <p:cNvSpPr txBox="1"/>
                <p:nvPr/>
              </p:nvSpPr>
              <p:spPr>
                <a:xfrm>
                  <a:off x="6297267"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grpSp>
          <p:pic>
            <p:nvPicPr>
              <p:cNvPr id="778" name="Picture 4">
                <a:extLst>
                  <a:ext uri="{FF2B5EF4-FFF2-40B4-BE49-F238E27FC236}">
                    <a16:creationId xmlns:a16="http://schemas.microsoft.com/office/drawing/2014/main" id="{1EA4B415-0666-4E4D-B41B-17370444DDA2}"/>
                  </a:ext>
                </a:extLst>
              </p:cNvPr>
              <p:cNvPicPr>
                <a:picLocks noChangeAspect="1" noChangeArrowheads="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bwMode="auto">
              <a:xfrm>
                <a:off x="4338809" y="2436200"/>
                <a:ext cx="198186" cy="198186"/>
              </a:xfrm>
              <a:prstGeom prst="rect">
                <a:avLst/>
              </a:prstGeom>
              <a:noFill/>
              <a:extLst>
                <a:ext uri="{909E8E84-426E-40DD-AFC4-6F175D3DCCD1}">
                  <a14:hiddenFill xmlns:a14="http://schemas.microsoft.com/office/drawing/2010/main">
                    <a:solidFill>
                      <a:srgbClr val="FFFFFF"/>
                    </a:solidFill>
                  </a14:hiddenFill>
                </a:ext>
              </a:extLst>
            </p:spPr>
          </p:pic>
          <p:pic>
            <p:nvPicPr>
              <p:cNvPr id="779" name="Picture 10" descr="https://wiki.jenkins-ci.org/download/attachments/2916393/logo-title.png?version=1&amp;modificationDate=1302753947000">
                <a:extLst>
                  <a:ext uri="{FF2B5EF4-FFF2-40B4-BE49-F238E27FC236}">
                    <a16:creationId xmlns:a16="http://schemas.microsoft.com/office/drawing/2014/main" id="{E46A4667-ABC2-43A4-AF9B-B5CC902E2EEB}"/>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771" name="TextBox 770">
              <a:extLst>
                <a:ext uri="{FF2B5EF4-FFF2-40B4-BE49-F238E27FC236}">
                  <a16:creationId xmlns:a16="http://schemas.microsoft.com/office/drawing/2014/main" id="{1E94F0C9-592D-443C-916A-EE70B2354BF5}"/>
                </a:ext>
              </a:extLst>
            </p:cNvPr>
            <p:cNvSpPr txBox="1"/>
            <p:nvPr/>
          </p:nvSpPr>
          <p:spPr>
            <a:xfrm>
              <a:off x="2098609" y="5495971"/>
              <a:ext cx="1242960" cy="369332"/>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err="1">
                  <a:ln>
                    <a:noFill/>
                  </a:ln>
                  <a:solidFill>
                    <a:srgbClr val="1A1A1A"/>
                  </a:solidFill>
                  <a:effectLst/>
                  <a:uLnTx/>
                  <a:uFillTx/>
                  <a:latin typeface="Segoe UI"/>
                  <a:ea typeface="+mn-ea"/>
                  <a:cs typeface="+mn-cs"/>
                </a:rPr>
                <a:t>Fabrikam</a:t>
              </a:r>
              <a:endParaRPr kumimoji="0" lang="en-US" sz="1765" b="1" i="0" u="none" strike="noStrike" kern="0" cap="none" spc="0" normalizeH="0" baseline="0" noProof="0" dirty="0">
                <a:ln>
                  <a:noFill/>
                </a:ln>
                <a:solidFill>
                  <a:srgbClr val="1A1A1A"/>
                </a:solidFill>
                <a:effectLst/>
                <a:uLnTx/>
                <a:uFillTx/>
                <a:latin typeface="Segoe UI"/>
                <a:ea typeface="+mn-ea"/>
                <a:cs typeface="+mn-cs"/>
              </a:endParaRPr>
            </a:p>
          </p:txBody>
        </p:sp>
        <p:sp>
          <p:nvSpPr>
            <p:cNvPr id="772" name="Rectangle 771">
              <a:extLst>
                <a:ext uri="{FF2B5EF4-FFF2-40B4-BE49-F238E27FC236}">
                  <a16:creationId xmlns:a16="http://schemas.microsoft.com/office/drawing/2014/main" id="{CA77D035-D07F-48B6-91FC-75BD7986E8AF}"/>
                </a:ext>
              </a:extLst>
            </p:cNvPr>
            <p:cNvSpPr/>
            <p:nvPr/>
          </p:nvSpPr>
          <p:spPr>
            <a:xfrm>
              <a:off x="2095996" y="5486916"/>
              <a:ext cx="8243887" cy="863535"/>
            </a:xfrm>
            <a:prstGeom prst="rect">
              <a:avLst/>
            </a:prstGeom>
            <a:noFill/>
            <a:ln w="10795" cap="flat" cmpd="sng" algn="ctr">
              <a:solidFill>
                <a:srgbClr val="E6E6E6"/>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cxnSp>
        <p:nvCxnSpPr>
          <p:cNvPr id="811" name="Straight Connector 810">
            <a:extLst>
              <a:ext uri="{FF2B5EF4-FFF2-40B4-BE49-F238E27FC236}">
                <a16:creationId xmlns:a16="http://schemas.microsoft.com/office/drawing/2014/main" id="{4215A0C2-CA58-47F7-8E29-EC75B1968E62}"/>
              </a:ext>
            </a:extLst>
          </p:cNvPr>
          <p:cNvCxnSpPr>
            <a:cxnSpLocks/>
            <a:stCxn id="699" idx="0"/>
          </p:cNvCxnSpPr>
          <p:nvPr/>
        </p:nvCxnSpPr>
        <p:spPr>
          <a:xfrm flipV="1">
            <a:off x="1292645" y="1976091"/>
            <a:ext cx="728707" cy="1371983"/>
          </a:xfrm>
          <a:prstGeom prst="line">
            <a:avLst/>
          </a:prstGeom>
          <a:noFill/>
          <a:ln w="57150" cap="flat" cmpd="sng" algn="ctr">
            <a:solidFill>
              <a:srgbClr val="32145A"/>
            </a:solidFill>
            <a:prstDash val="sysDash"/>
            <a:round/>
            <a:headEnd type="none" w="med" len="med"/>
            <a:tailEnd type="arrow" w="med" len="med"/>
          </a:ln>
          <a:effectLst/>
        </p:spPr>
      </p:cxnSp>
      <p:cxnSp>
        <p:nvCxnSpPr>
          <p:cNvPr id="812" name="Straight Connector 811">
            <a:extLst>
              <a:ext uri="{FF2B5EF4-FFF2-40B4-BE49-F238E27FC236}">
                <a16:creationId xmlns:a16="http://schemas.microsoft.com/office/drawing/2014/main" id="{0C87A491-28EE-4BFC-B4D5-D66F1C5F6C2E}"/>
              </a:ext>
            </a:extLst>
          </p:cNvPr>
          <p:cNvCxnSpPr>
            <a:cxnSpLocks/>
            <a:stCxn id="699" idx="3"/>
            <a:endCxn id="818" idx="1"/>
          </p:cNvCxnSpPr>
          <p:nvPr/>
        </p:nvCxnSpPr>
        <p:spPr>
          <a:xfrm flipV="1">
            <a:off x="1605381" y="2729903"/>
            <a:ext cx="466307" cy="910251"/>
          </a:xfrm>
          <a:prstGeom prst="line">
            <a:avLst/>
          </a:prstGeom>
          <a:noFill/>
          <a:ln w="57150" cap="flat" cmpd="sng" algn="ctr">
            <a:solidFill>
              <a:srgbClr val="32145A"/>
            </a:solidFill>
            <a:prstDash val="sysDash"/>
            <a:round/>
            <a:headEnd type="none" w="med" len="med"/>
            <a:tailEnd type="arrow" w="med" len="med"/>
          </a:ln>
          <a:effectLst/>
        </p:spPr>
      </p:cxnSp>
      <p:cxnSp>
        <p:nvCxnSpPr>
          <p:cNvPr id="813" name="Straight Connector 812">
            <a:extLst>
              <a:ext uri="{FF2B5EF4-FFF2-40B4-BE49-F238E27FC236}">
                <a16:creationId xmlns:a16="http://schemas.microsoft.com/office/drawing/2014/main" id="{02D3B214-8576-4E0A-8D19-C9E07420F5AA}"/>
              </a:ext>
            </a:extLst>
          </p:cNvPr>
          <p:cNvCxnSpPr>
            <a:cxnSpLocks/>
            <a:stCxn id="699" idx="3"/>
            <a:endCxn id="900" idx="1"/>
          </p:cNvCxnSpPr>
          <p:nvPr/>
        </p:nvCxnSpPr>
        <p:spPr>
          <a:xfrm flipV="1">
            <a:off x="1605382" y="3639695"/>
            <a:ext cx="478461" cy="459"/>
          </a:xfrm>
          <a:prstGeom prst="line">
            <a:avLst/>
          </a:prstGeom>
          <a:noFill/>
          <a:ln w="57150" cap="flat" cmpd="sng" algn="ctr">
            <a:solidFill>
              <a:srgbClr val="32145A"/>
            </a:solidFill>
            <a:prstDash val="sysDash"/>
            <a:round/>
            <a:headEnd type="none" w="med" len="med"/>
            <a:tailEnd type="arrow" w="med" len="med"/>
          </a:ln>
          <a:effectLst/>
        </p:spPr>
      </p:cxnSp>
      <p:cxnSp>
        <p:nvCxnSpPr>
          <p:cNvPr id="814" name="Straight Connector 813">
            <a:extLst>
              <a:ext uri="{FF2B5EF4-FFF2-40B4-BE49-F238E27FC236}">
                <a16:creationId xmlns:a16="http://schemas.microsoft.com/office/drawing/2014/main" id="{4013AC23-EB82-497F-9D9F-15C38EF16607}"/>
              </a:ext>
            </a:extLst>
          </p:cNvPr>
          <p:cNvCxnSpPr>
            <a:cxnSpLocks/>
            <a:stCxn id="699" idx="3"/>
            <a:endCxn id="730" idx="1"/>
          </p:cNvCxnSpPr>
          <p:nvPr/>
        </p:nvCxnSpPr>
        <p:spPr>
          <a:xfrm>
            <a:off x="1605382" y="3640154"/>
            <a:ext cx="490615" cy="909332"/>
          </a:xfrm>
          <a:prstGeom prst="line">
            <a:avLst/>
          </a:prstGeom>
          <a:noFill/>
          <a:ln w="57150" cap="flat" cmpd="sng" algn="ctr">
            <a:solidFill>
              <a:srgbClr val="32145A"/>
            </a:solidFill>
            <a:prstDash val="sysDash"/>
            <a:round/>
            <a:headEnd type="none" w="med" len="med"/>
            <a:tailEnd type="arrow" w="med" len="med"/>
          </a:ln>
          <a:effectLst/>
        </p:spPr>
      </p:cxnSp>
      <p:cxnSp>
        <p:nvCxnSpPr>
          <p:cNvPr id="815" name="Straight Connector 814">
            <a:extLst>
              <a:ext uri="{FF2B5EF4-FFF2-40B4-BE49-F238E27FC236}">
                <a16:creationId xmlns:a16="http://schemas.microsoft.com/office/drawing/2014/main" id="{39FBAF91-341B-4141-9A22-39E88800036D}"/>
              </a:ext>
            </a:extLst>
          </p:cNvPr>
          <p:cNvCxnSpPr>
            <a:cxnSpLocks/>
            <a:stCxn id="699" idx="2"/>
            <a:endCxn id="772" idx="1"/>
          </p:cNvCxnSpPr>
          <p:nvPr/>
        </p:nvCxnSpPr>
        <p:spPr>
          <a:xfrm>
            <a:off x="1292644" y="3932233"/>
            <a:ext cx="803352" cy="1527043"/>
          </a:xfrm>
          <a:prstGeom prst="line">
            <a:avLst/>
          </a:prstGeom>
          <a:noFill/>
          <a:ln w="57150" cap="flat" cmpd="sng" algn="ctr">
            <a:solidFill>
              <a:srgbClr val="32145A"/>
            </a:solidFill>
            <a:prstDash val="sysDash"/>
            <a:round/>
            <a:headEnd type="none" w="med" len="med"/>
            <a:tailEnd type="arrow" w="med" len="med"/>
          </a:ln>
          <a:effectLst/>
        </p:spPr>
      </p:cxnSp>
      <p:grpSp>
        <p:nvGrpSpPr>
          <p:cNvPr id="816" name="Group 815">
            <a:extLst>
              <a:ext uri="{FF2B5EF4-FFF2-40B4-BE49-F238E27FC236}">
                <a16:creationId xmlns:a16="http://schemas.microsoft.com/office/drawing/2014/main" id="{3E1422A1-60CE-4735-A1C6-3B107ABD7B4F}"/>
              </a:ext>
            </a:extLst>
          </p:cNvPr>
          <p:cNvGrpSpPr/>
          <p:nvPr/>
        </p:nvGrpSpPr>
        <p:grpSpPr>
          <a:xfrm>
            <a:off x="2062147" y="2298133"/>
            <a:ext cx="8253428" cy="874088"/>
            <a:chOff x="2062147" y="2757543"/>
            <a:chExt cx="8253428" cy="874088"/>
          </a:xfrm>
        </p:grpSpPr>
        <p:sp>
          <p:nvSpPr>
            <p:cNvPr id="817" name="TextBox 816">
              <a:extLst>
                <a:ext uri="{FF2B5EF4-FFF2-40B4-BE49-F238E27FC236}">
                  <a16:creationId xmlns:a16="http://schemas.microsoft.com/office/drawing/2014/main" id="{834F81EE-1202-45C6-9853-D3AFEC83561E}"/>
                </a:ext>
              </a:extLst>
            </p:cNvPr>
            <p:cNvSpPr txBox="1"/>
            <p:nvPr/>
          </p:nvSpPr>
          <p:spPr>
            <a:xfrm>
              <a:off x="2062147" y="2766598"/>
              <a:ext cx="1579060" cy="369332"/>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rgbClr val="1A1A1A"/>
                  </a:solidFill>
                  <a:effectLst/>
                  <a:uLnTx/>
                  <a:uFillTx/>
                  <a:latin typeface="Segoe UI"/>
                  <a:ea typeface="+mn-ea"/>
                  <a:cs typeface="+mn-cs"/>
                </a:rPr>
                <a:t>Northwind</a:t>
              </a:r>
            </a:p>
          </p:txBody>
        </p:sp>
        <p:sp>
          <p:nvSpPr>
            <p:cNvPr id="818" name="Rectangle 817">
              <a:extLst>
                <a:ext uri="{FF2B5EF4-FFF2-40B4-BE49-F238E27FC236}">
                  <a16:creationId xmlns:a16="http://schemas.microsoft.com/office/drawing/2014/main" id="{7D743355-8E35-4A46-9CA5-5C656A76238F}"/>
                </a:ext>
              </a:extLst>
            </p:cNvPr>
            <p:cNvSpPr/>
            <p:nvPr/>
          </p:nvSpPr>
          <p:spPr>
            <a:xfrm>
              <a:off x="2071688" y="2757543"/>
              <a:ext cx="8243887" cy="863535"/>
            </a:xfrm>
            <a:prstGeom prst="rect">
              <a:avLst/>
            </a:prstGeom>
            <a:noFill/>
            <a:ln w="10795" cap="flat" cmpd="sng" algn="ctr">
              <a:solidFill>
                <a:srgbClr val="E6E6E6"/>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nvGrpSpPr>
            <p:cNvPr id="819" name="Group 818">
              <a:extLst>
                <a:ext uri="{FF2B5EF4-FFF2-40B4-BE49-F238E27FC236}">
                  <a16:creationId xmlns:a16="http://schemas.microsoft.com/office/drawing/2014/main" id="{AEF3229E-AE9E-4430-AF64-D25A59A2AF29}"/>
                </a:ext>
              </a:extLst>
            </p:cNvPr>
            <p:cNvGrpSpPr/>
            <p:nvPr/>
          </p:nvGrpSpPr>
          <p:grpSpPr>
            <a:xfrm>
              <a:off x="3498622" y="2819948"/>
              <a:ext cx="6404923" cy="811683"/>
              <a:chOff x="3498622" y="2423708"/>
              <a:chExt cx="6404923" cy="811683"/>
            </a:xfrm>
          </p:grpSpPr>
          <p:grpSp>
            <p:nvGrpSpPr>
              <p:cNvPr id="820" name="Group 819">
                <a:extLst>
                  <a:ext uri="{FF2B5EF4-FFF2-40B4-BE49-F238E27FC236}">
                    <a16:creationId xmlns:a16="http://schemas.microsoft.com/office/drawing/2014/main" id="{BF4A2C7A-AB97-4559-8EEE-2FD584BB3D1D}"/>
                  </a:ext>
                </a:extLst>
              </p:cNvPr>
              <p:cNvGrpSpPr/>
              <p:nvPr/>
            </p:nvGrpSpPr>
            <p:grpSpPr>
              <a:xfrm>
                <a:off x="3498622" y="2562028"/>
                <a:ext cx="1257070" cy="673363"/>
                <a:chOff x="3753808" y="402898"/>
                <a:chExt cx="1257070" cy="673363"/>
              </a:xfrm>
            </p:grpSpPr>
            <p:grpSp>
              <p:nvGrpSpPr>
                <p:cNvPr id="851" name="Group 850">
                  <a:extLst>
                    <a:ext uri="{FF2B5EF4-FFF2-40B4-BE49-F238E27FC236}">
                      <a16:creationId xmlns:a16="http://schemas.microsoft.com/office/drawing/2014/main" id="{C2DE54AB-B74A-4F31-8E98-FF79969FCEC2}"/>
                    </a:ext>
                  </a:extLst>
                </p:cNvPr>
                <p:cNvGrpSpPr/>
                <p:nvPr/>
              </p:nvGrpSpPr>
              <p:grpSpPr>
                <a:xfrm>
                  <a:off x="4725370" y="402898"/>
                  <a:ext cx="285508" cy="673363"/>
                  <a:chOff x="4725370" y="402898"/>
                  <a:chExt cx="285508" cy="673363"/>
                </a:xfrm>
              </p:grpSpPr>
              <p:pic>
                <p:nvPicPr>
                  <p:cNvPr id="855" name="Picture 2" descr="image001">
                    <a:extLst>
                      <a:ext uri="{FF2B5EF4-FFF2-40B4-BE49-F238E27FC236}">
                        <a16:creationId xmlns:a16="http://schemas.microsoft.com/office/drawing/2014/main" id="{F6F1A5B2-835B-431B-892C-3A5BFB266A22}"/>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6" name="Picture 2" descr="image001">
                    <a:extLst>
                      <a:ext uri="{FF2B5EF4-FFF2-40B4-BE49-F238E27FC236}">
                        <a16:creationId xmlns:a16="http://schemas.microsoft.com/office/drawing/2014/main" id="{FE347EBA-1246-4D71-B911-5A99F64D039C}"/>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7" name="Picture 2" descr="image001">
                    <a:extLst>
                      <a:ext uri="{FF2B5EF4-FFF2-40B4-BE49-F238E27FC236}">
                        <a16:creationId xmlns:a16="http://schemas.microsoft.com/office/drawing/2014/main" id="{39E8C684-99F3-42A5-A215-A0895DF665CD}"/>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52" name="TextBox 851">
                  <a:extLst>
                    <a:ext uri="{FF2B5EF4-FFF2-40B4-BE49-F238E27FC236}">
                      <a16:creationId xmlns:a16="http://schemas.microsoft.com/office/drawing/2014/main" id="{72D7ED31-CE80-4780-AA52-6745117F4100}"/>
                    </a:ext>
                  </a:extLst>
                </p:cNvPr>
                <p:cNvSpPr txBox="1"/>
                <p:nvPr/>
              </p:nvSpPr>
              <p:spPr>
                <a:xfrm>
                  <a:off x="3753808"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sp>
              <p:nvSpPr>
                <p:cNvPr id="853" name="TextBox 852">
                  <a:extLst>
                    <a:ext uri="{FF2B5EF4-FFF2-40B4-BE49-F238E27FC236}">
                      <a16:creationId xmlns:a16="http://schemas.microsoft.com/office/drawing/2014/main" id="{4D15540D-FCB2-4BC5-A765-1E42F616FC97}"/>
                    </a:ext>
                  </a:extLst>
                </p:cNvPr>
                <p:cNvSpPr txBox="1"/>
                <p:nvPr/>
              </p:nvSpPr>
              <p:spPr>
                <a:xfrm>
                  <a:off x="3753808" y="641263"/>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sp>
              <p:nvSpPr>
                <p:cNvPr id="854" name="TextBox 853">
                  <a:extLst>
                    <a:ext uri="{FF2B5EF4-FFF2-40B4-BE49-F238E27FC236}">
                      <a16:creationId xmlns:a16="http://schemas.microsoft.com/office/drawing/2014/main" id="{F0E09D79-E1F9-4A25-A574-6569817D8B6B}"/>
                    </a:ext>
                  </a:extLst>
                </p:cNvPr>
                <p:cNvSpPr txBox="1"/>
                <p:nvPr/>
              </p:nvSpPr>
              <p:spPr>
                <a:xfrm>
                  <a:off x="3753808" y="835580"/>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grpSp>
          <p:grpSp>
            <p:nvGrpSpPr>
              <p:cNvPr id="821" name="Group 820">
                <a:extLst>
                  <a:ext uri="{FF2B5EF4-FFF2-40B4-BE49-F238E27FC236}">
                    <a16:creationId xmlns:a16="http://schemas.microsoft.com/office/drawing/2014/main" id="{BCEBF80A-7BBD-48E4-A502-744B743088DF}"/>
                  </a:ext>
                </a:extLst>
              </p:cNvPr>
              <p:cNvGrpSpPr/>
              <p:nvPr/>
            </p:nvGrpSpPr>
            <p:grpSpPr>
              <a:xfrm>
                <a:off x="4845128" y="2573238"/>
                <a:ext cx="1208021" cy="650943"/>
                <a:chOff x="5102739" y="414108"/>
                <a:chExt cx="1208021" cy="650943"/>
              </a:xfrm>
            </p:grpSpPr>
            <p:pic>
              <p:nvPicPr>
                <p:cNvPr id="845" name="Picture 844">
                  <a:extLst>
                    <a:ext uri="{FF2B5EF4-FFF2-40B4-BE49-F238E27FC236}">
                      <a16:creationId xmlns:a16="http://schemas.microsoft.com/office/drawing/2014/main" id="{657C0B75-0FB6-42CF-8B48-D9C814EE59A0}"/>
                    </a:ext>
                  </a:extLst>
                </p:cNvPr>
                <p:cNvPicPr>
                  <a:picLocks noChangeAspect="1"/>
                </p:cNvPicPr>
                <p:nvPr/>
              </p:nvPicPr>
              <p:blipFill>
                <a:blip r:embed="rId13"/>
                <a:stretch>
                  <a:fillRect/>
                </a:stretch>
              </p:blipFill>
              <p:spPr>
                <a:xfrm>
                  <a:off x="6051870" y="414108"/>
                  <a:ext cx="258890" cy="258890"/>
                </a:xfrm>
                <a:prstGeom prst="rect">
                  <a:avLst/>
                </a:prstGeom>
              </p:spPr>
            </p:pic>
            <p:sp>
              <p:nvSpPr>
                <p:cNvPr id="846" name="TextBox 845">
                  <a:extLst>
                    <a:ext uri="{FF2B5EF4-FFF2-40B4-BE49-F238E27FC236}">
                      <a16:creationId xmlns:a16="http://schemas.microsoft.com/office/drawing/2014/main" id="{A6B300F8-9463-4DD6-9AA6-954D714D7B06}"/>
                    </a:ext>
                  </a:extLst>
                </p:cNvPr>
                <p:cNvSpPr txBox="1"/>
                <p:nvPr/>
              </p:nvSpPr>
              <p:spPr>
                <a:xfrm>
                  <a:off x="5102739" y="443525"/>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pic>
              <p:nvPicPr>
                <p:cNvPr id="847" name="Picture 846">
                  <a:extLst>
                    <a:ext uri="{FF2B5EF4-FFF2-40B4-BE49-F238E27FC236}">
                      <a16:creationId xmlns:a16="http://schemas.microsoft.com/office/drawing/2014/main" id="{CFFECA95-1029-4200-A2A0-57891933285A}"/>
                    </a:ext>
                  </a:extLst>
                </p:cNvPr>
                <p:cNvPicPr>
                  <a:picLocks noChangeAspect="1"/>
                </p:cNvPicPr>
                <p:nvPr/>
              </p:nvPicPr>
              <p:blipFill>
                <a:blip r:embed="rId13"/>
                <a:stretch>
                  <a:fillRect/>
                </a:stretch>
              </p:blipFill>
              <p:spPr>
                <a:xfrm>
                  <a:off x="6051870" y="611845"/>
                  <a:ext cx="258890" cy="258890"/>
                </a:xfrm>
                <a:prstGeom prst="rect">
                  <a:avLst/>
                </a:prstGeom>
              </p:spPr>
            </p:pic>
            <p:sp>
              <p:nvSpPr>
                <p:cNvPr id="848" name="TextBox 847">
                  <a:extLst>
                    <a:ext uri="{FF2B5EF4-FFF2-40B4-BE49-F238E27FC236}">
                      <a16:creationId xmlns:a16="http://schemas.microsoft.com/office/drawing/2014/main" id="{B43DDCB2-EAAC-478D-A3C8-FB2BBB89DF9F}"/>
                    </a:ext>
                  </a:extLst>
                </p:cNvPr>
                <p:cNvSpPr txBox="1"/>
                <p:nvPr/>
              </p:nvSpPr>
              <p:spPr>
                <a:xfrm>
                  <a:off x="5102739" y="641263"/>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pic>
              <p:nvPicPr>
                <p:cNvPr id="849" name="Picture 848">
                  <a:extLst>
                    <a:ext uri="{FF2B5EF4-FFF2-40B4-BE49-F238E27FC236}">
                      <a16:creationId xmlns:a16="http://schemas.microsoft.com/office/drawing/2014/main" id="{425A470E-6F9B-4AF4-AB69-421E1B0E5A46}"/>
                    </a:ext>
                  </a:extLst>
                </p:cNvPr>
                <p:cNvPicPr>
                  <a:picLocks noChangeAspect="1"/>
                </p:cNvPicPr>
                <p:nvPr/>
              </p:nvPicPr>
              <p:blipFill>
                <a:blip r:embed="rId13"/>
                <a:stretch>
                  <a:fillRect/>
                </a:stretch>
              </p:blipFill>
              <p:spPr>
                <a:xfrm>
                  <a:off x="6051870" y="806161"/>
                  <a:ext cx="258890" cy="258890"/>
                </a:xfrm>
                <a:prstGeom prst="rect">
                  <a:avLst/>
                </a:prstGeom>
              </p:spPr>
            </p:pic>
            <p:sp>
              <p:nvSpPr>
                <p:cNvPr id="850" name="TextBox 849">
                  <a:extLst>
                    <a:ext uri="{FF2B5EF4-FFF2-40B4-BE49-F238E27FC236}">
                      <a16:creationId xmlns:a16="http://schemas.microsoft.com/office/drawing/2014/main" id="{A9F44304-38E1-45BE-A43B-3CBFD3424E41}"/>
                    </a:ext>
                  </a:extLst>
                </p:cNvPr>
                <p:cNvSpPr txBox="1"/>
                <p:nvPr/>
              </p:nvSpPr>
              <p:spPr>
                <a:xfrm>
                  <a:off x="5102739"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grpSp>
          <p:grpSp>
            <p:nvGrpSpPr>
              <p:cNvPr id="822" name="Group 821">
                <a:extLst>
                  <a:ext uri="{FF2B5EF4-FFF2-40B4-BE49-F238E27FC236}">
                    <a16:creationId xmlns:a16="http://schemas.microsoft.com/office/drawing/2014/main" id="{1104D9D8-9E05-4076-802F-B4A0B629E047}"/>
                  </a:ext>
                </a:extLst>
              </p:cNvPr>
              <p:cNvGrpSpPr/>
              <p:nvPr/>
            </p:nvGrpSpPr>
            <p:grpSpPr>
              <a:xfrm>
                <a:off x="7149125" y="2602656"/>
                <a:ext cx="1175725" cy="592108"/>
                <a:chOff x="7120848" y="443526"/>
                <a:chExt cx="1175725" cy="592108"/>
              </a:xfrm>
            </p:grpSpPr>
            <p:sp>
              <p:nvSpPr>
                <p:cNvPr id="839" name="TextBox 838">
                  <a:extLst>
                    <a:ext uri="{FF2B5EF4-FFF2-40B4-BE49-F238E27FC236}">
                      <a16:creationId xmlns:a16="http://schemas.microsoft.com/office/drawing/2014/main" id="{9A38BE46-6D14-4657-8CDF-3A15E1F388BC}"/>
                    </a:ext>
                  </a:extLst>
                </p:cNvPr>
                <p:cNvSpPr txBox="1"/>
                <p:nvPr/>
              </p:nvSpPr>
              <p:spPr>
                <a:xfrm>
                  <a:off x="7120848"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840" name="Picture 2" descr="Image result for azure container instances logo">
                  <a:extLst>
                    <a:ext uri="{FF2B5EF4-FFF2-40B4-BE49-F238E27FC236}">
                      <a16:creationId xmlns:a16="http://schemas.microsoft.com/office/drawing/2014/main" id="{ECDDFCF6-10CB-4DB1-8A21-15C005EAB5BD}"/>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841" name="TextBox 840">
                  <a:extLst>
                    <a:ext uri="{FF2B5EF4-FFF2-40B4-BE49-F238E27FC236}">
                      <a16:creationId xmlns:a16="http://schemas.microsoft.com/office/drawing/2014/main" id="{A4D9B7E9-6981-45DC-9FE5-1DC28C8A2F56}"/>
                    </a:ext>
                  </a:extLst>
                </p:cNvPr>
                <p:cNvSpPr txBox="1"/>
                <p:nvPr/>
              </p:nvSpPr>
              <p:spPr>
                <a:xfrm>
                  <a:off x="7120848" y="641264"/>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842" name="Picture 2" descr="Image result for azure container instances logo">
                  <a:extLst>
                    <a:ext uri="{FF2B5EF4-FFF2-40B4-BE49-F238E27FC236}">
                      <a16:creationId xmlns:a16="http://schemas.microsoft.com/office/drawing/2014/main" id="{2105A73E-2198-4ABA-A892-C77BEA532270}"/>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843" name="TextBox 842">
                  <a:extLst>
                    <a:ext uri="{FF2B5EF4-FFF2-40B4-BE49-F238E27FC236}">
                      <a16:creationId xmlns:a16="http://schemas.microsoft.com/office/drawing/2014/main" id="{EF5468C4-1E2C-4681-B5F8-711F31D637DD}"/>
                    </a:ext>
                  </a:extLst>
                </p:cNvPr>
                <p:cNvSpPr txBox="1"/>
                <p:nvPr/>
              </p:nvSpPr>
              <p:spPr>
                <a:xfrm>
                  <a:off x="7120848"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844" name="Picture 2" descr="Image result for azure container instances logo">
                  <a:extLst>
                    <a:ext uri="{FF2B5EF4-FFF2-40B4-BE49-F238E27FC236}">
                      <a16:creationId xmlns:a16="http://schemas.microsoft.com/office/drawing/2014/main" id="{C2E36770-D8A1-4338-9294-377E6AEF5E25}"/>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3" name="Group 822">
                <a:extLst>
                  <a:ext uri="{FF2B5EF4-FFF2-40B4-BE49-F238E27FC236}">
                    <a16:creationId xmlns:a16="http://schemas.microsoft.com/office/drawing/2014/main" id="{BC5A9BD9-8AA1-4D0C-AAEB-92F5C23518B3}"/>
                  </a:ext>
                </a:extLst>
              </p:cNvPr>
              <p:cNvGrpSpPr/>
              <p:nvPr/>
            </p:nvGrpSpPr>
            <p:grpSpPr>
              <a:xfrm>
                <a:off x="8419466" y="2602656"/>
                <a:ext cx="1484079" cy="592107"/>
                <a:chOff x="8419466" y="443526"/>
                <a:chExt cx="1484079" cy="592107"/>
              </a:xfrm>
            </p:grpSpPr>
            <p:pic>
              <p:nvPicPr>
                <p:cNvPr id="833" name="Picture 832">
                  <a:extLst>
                    <a:ext uri="{FF2B5EF4-FFF2-40B4-BE49-F238E27FC236}">
                      <a16:creationId xmlns:a16="http://schemas.microsoft.com/office/drawing/2014/main" id="{2B9F36B1-BF86-42D2-8424-4B4B797B6763}"/>
                    </a:ext>
                  </a:extLst>
                </p:cNvPr>
                <p:cNvPicPr>
                  <a:picLocks noChangeAspect="1"/>
                </p:cNvPicPr>
                <p:nvPr/>
              </p:nvPicPr>
              <p:blipFill>
                <a:blip r:embed="rId15"/>
                <a:stretch>
                  <a:fillRect/>
                </a:stretch>
              </p:blipFill>
              <p:spPr>
                <a:xfrm>
                  <a:off x="9663113" y="451975"/>
                  <a:ext cx="240432" cy="183156"/>
                </a:xfrm>
                <a:prstGeom prst="rect">
                  <a:avLst/>
                </a:prstGeom>
              </p:spPr>
            </p:pic>
            <p:sp>
              <p:nvSpPr>
                <p:cNvPr id="834" name="TextBox 833">
                  <a:extLst>
                    <a:ext uri="{FF2B5EF4-FFF2-40B4-BE49-F238E27FC236}">
                      <a16:creationId xmlns:a16="http://schemas.microsoft.com/office/drawing/2014/main" id="{E7AA4F56-19F5-4B9A-93EE-F160728F7E4C}"/>
                    </a:ext>
                  </a:extLst>
                </p:cNvPr>
                <p:cNvSpPr txBox="1"/>
                <p:nvPr/>
              </p:nvSpPr>
              <p:spPr>
                <a:xfrm>
                  <a:off x="8419466" y="443526"/>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pic>
              <p:nvPicPr>
                <p:cNvPr id="835" name="Picture 834">
                  <a:extLst>
                    <a:ext uri="{FF2B5EF4-FFF2-40B4-BE49-F238E27FC236}">
                      <a16:creationId xmlns:a16="http://schemas.microsoft.com/office/drawing/2014/main" id="{A6432B03-E58E-46FA-9F6B-CF49FE3A551F}"/>
                    </a:ext>
                  </a:extLst>
                </p:cNvPr>
                <p:cNvPicPr>
                  <a:picLocks noChangeAspect="1"/>
                </p:cNvPicPr>
                <p:nvPr/>
              </p:nvPicPr>
              <p:blipFill>
                <a:blip r:embed="rId15"/>
                <a:stretch>
                  <a:fillRect/>
                </a:stretch>
              </p:blipFill>
              <p:spPr>
                <a:xfrm>
                  <a:off x="9663113" y="649712"/>
                  <a:ext cx="240432" cy="183156"/>
                </a:xfrm>
                <a:prstGeom prst="rect">
                  <a:avLst/>
                </a:prstGeom>
              </p:spPr>
            </p:pic>
            <p:sp>
              <p:nvSpPr>
                <p:cNvPr id="836" name="TextBox 835">
                  <a:extLst>
                    <a:ext uri="{FF2B5EF4-FFF2-40B4-BE49-F238E27FC236}">
                      <a16:creationId xmlns:a16="http://schemas.microsoft.com/office/drawing/2014/main" id="{11A2FE0C-799D-4A20-93DD-D541AC5A06B0}"/>
                    </a:ext>
                  </a:extLst>
                </p:cNvPr>
                <p:cNvSpPr txBox="1"/>
                <p:nvPr/>
              </p:nvSpPr>
              <p:spPr>
                <a:xfrm>
                  <a:off x="8419466" y="641265"/>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pic>
              <p:nvPicPr>
                <p:cNvPr id="837" name="Picture 836">
                  <a:extLst>
                    <a:ext uri="{FF2B5EF4-FFF2-40B4-BE49-F238E27FC236}">
                      <a16:creationId xmlns:a16="http://schemas.microsoft.com/office/drawing/2014/main" id="{23A8CF19-267B-4156-B1AC-7998B3E586FA}"/>
                    </a:ext>
                  </a:extLst>
                </p:cNvPr>
                <p:cNvPicPr>
                  <a:picLocks noChangeAspect="1"/>
                </p:cNvPicPr>
                <p:nvPr/>
              </p:nvPicPr>
              <p:blipFill>
                <a:blip r:embed="rId15"/>
                <a:stretch>
                  <a:fillRect/>
                </a:stretch>
              </p:blipFill>
              <p:spPr>
                <a:xfrm>
                  <a:off x="9663113" y="844028"/>
                  <a:ext cx="240432" cy="183156"/>
                </a:xfrm>
                <a:prstGeom prst="rect">
                  <a:avLst/>
                </a:prstGeom>
              </p:spPr>
            </p:pic>
            <p:sp>
              <p:nvSpPr>
                <p:cNvPr id="838" name="TextBox 837">
                  <a:extLst>
                    <a:ext uri="{FF2B5EF4-FFF2-40B4-BE49-F238E27FC236}">
                      <a16:creationId xmlns:a16="http://schemas.microsoft.com/office/drawing/2014/main" id="{5FCE432A-2FAD-4183-9954-DF9DAA053B3A}"/>
                    </a:ext>
                  </a:extLst>
                </p:cNvPr>
                <p:cNvSpPr txBox="1"/>
                <p:nvPr/>
              </p:nvSpPr>
              <p:spPr>
                <a:xfrm>
                  <a:off x="8419466" y="835578"/>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grpSp>
          <p:grpSp>
            <p:nvGrpSpPr>
              <p:cNvPr id="824" name="Group 823">
                <a:extLst>
                  <a:ext uri="{FF2B5EF4-FFF2-40B4-BE49-F238E27FC236}">
                    <a16:creationId xmlns:a16="http://schemas.microsoft.com/office/drawing/2014/main" id="{E1E94A4D-B480-4E62-858C-67508BBCC05C}"/>
                  </a:ext>
                </a:extLst>
              </p:cNvPr>
              <p:cNvGrpSpPr/>
              <p:nvPr/>
            </p:nvGrpSpPr>
            <p:grpSpPr>
              <a:xfrm>
                <a:off x="6102198" y="2602656"/>
                <a:ext cx="1060309" cy="592108"/>
                <a:chOff x="6297267" y="443526"/>
                <a:chExt cx="1060309" cy="592108"/>
              </a:xfrm>
            </p:grpSpPr>
            <p:pic>
              <p:nvPicPr>
                <p:cNvPr id="827" name="Picture 2" descr="Image result for azure security center logo">
                  <a:extLst>
                    <a:ext uri="{FF2B5EF4-FFF2-40B4-BE49-F238E27FC236}">
                      <a16:creationId xmlns:a16="http://schemas.microsoft.com/office/drawing/2014/main" id="{25B54390-98DC-4AC8-8D9A-783A5E6549D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828" name="TextBox 827">
                  <a:extLst>
                    <a:ext uri="{FF2B5EF4-FFF2-40B4-BE49-F238E27FC236}">
                      <a16:creationId xmlns:a16="http://schemas.microsoft.com/office/drawing/2014/main" id="{D9E0DA0F-FBFD-4D3A-877B-6CA5B153246F}"/>
                    </a:ext>
                  </a:extLst>
                </p:cNvPr>
                <p:cNvSpPr txBox="1"/>
                <p:nvPr/>
              </p:nvSpPr>
              <p:spPr>
                <a:xfrm>
                  <a:off x="6297267"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pic>
              <p:nvPicPr>
                <p:cNvPr id="829" name="Picture 2" descr="Image result for azure security center logo">
                  <a:extLst>
                    <a:ext uri="{FF2B5EF4-FFF2-40B4-BE49-F238E27FC236}">
                      <a16:creationId xmlns:a16="http://schemas.microsoft.com/office/drawing/2014/main" id="{C6FD754D-B392-4AC8-9B06-75935BE70CC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830" name="TextBox 829">
                  <a:extLst>
                    <a:ext uri="{FF2B5EF4-FFF2-40B4-BE49-F238E27FC236}">
                      <a16:creationId xmlns:a16="http://schemas.microsoft.com/office/drawing/2014/main" id="{9AB1C3E6-3043-4AC3-B5F4-74D2260B268B}"/>
                    </a:ext>
                  </a:extLst>
                </p:cNvPr>
                <p:cNvSpPr txBox="1"/>
                <p:nvPr/>
              </p:nvSpPr>
              <p:spPr>
                <a:xfrm>
                  <a:off x="6297267" y="641264"/>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pic>
              <p:nvPicPr>
                <p:cNvPr id="831" name="Picture 2" descr="Image result for azure security center logo">
                  <a:extLst>
                    <a:ext uri="{FF2B5EF4-FFF2-40B4-BE49-F238E27FC236}">
                      <a16:creationId xmlns:a16="http://schemas.microsoft.com/office/drawing/2014/main" id="{376BFB8E-635C-4995-B531-E3BE2BD95BD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832" name="TextBox 831">
                  <a:extLst>
                    <a:ext uri="{FF2B5EF4-FFF2-40B4-BE49-F238E27FC236}">
                      <a16:creationId xmlns:a16="http://schemas.microsoft.com/office/drawing/2014/main" id="{6D8DF239-3987-44B9-A01C-3F5240A5C04B}"/>
                    </a:ext>
                  </a:extLst>
                </p:cNvPr>
                <p:cNvSpPr txBox="1"/>
                <p:nvPr/>
              </p:nvSpPr>
              <p:spPr>
                <a:xfrm>
                  <a:off x="6297267"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grpSp>
          <p:pic>
            <p:nvPicPr>
              <p:cNvPr id="825" name="Picture 4">
                <a:extLst>
                  <a:ext uri="{FF2B5EF4-FFF2-40B4-BE49-F238E27FC236}">
                    <a16:creationId xmlns:a16="http://schemas.microsoft.com/office/drawing/2014/main" id="{59D28C0A-EDAE-42DC-BFC9-820C375C7804}"/>
                  </a:ext>
                </a:extLst>
              </p:cNvPr>
              <p:cNvPicPr>
                <a:picLocks noChangeAspect="1" noChangeArrowheads="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bwMode="auto">
              <a:xfrm>
                <a:off x="4338809" y="2436200"/>
                <a:ext cx="198186" cy="198186"/>
              </a:xfrm>
              <a:prstGeom prst="rect">
                <a:avLst/>
              </a:prstGeom>
              <a:noFill/>
              <a:extLst>
                <a:ext uri="{909E8E84-426E-40DD-AFC4-6F175D3DCCD1}">
                  <a14:hiddenFill xmlns:a14="http://schemas.microsoft.com/office/drawing/2010/main">
                    <a:solidFill>
                      <a:srgbClr val="FFFFFF"/>
                    </a:solidFill>
                  </a14:hiddenFill>
                </a:ext>
              </a:extLst>
            </p:spPr>
          </p:pic>
          <p:pic>
            <p:nvPicPr>
              <p:cNvPr id="826" name="Picture 10" descr="https://wiki.jenkins-ci.org/download/attachments/2916393/logo-title.png?version=1&amp;modificationDate=1302753947000">
                <a:extLst>
                  <a:ext uri="{FF2B5EF4-FFF2-40B4-BE49-F238E27FC236}">
                    <a16:creationId xmlns:a16="http://schemas.microsoft.com/office/drawing/2014/main" id="{E2255F8F-8D79-480B-8DD4-F5FCE5ABE3CE}"/>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58" name="Group 857">
            <a:extLst>
              <a:ext uri="{FF2B5EF4-FFF2-40B4-BE49-F238E27FC236}">
                <a16:creationId xmlns:a16="http://schemas.microsoft.com/office/drawing/2014/main" id="{3A3F2E48-F69E-4E67-A71C-064FCDD75818}"/>
              </a:ext>
            </a:extLst>
          </p:cNvPr>
          <p:cNvGrpSpPr/>
          <p:nvPr/>
        </p:nvGrpSpPr>
        <p:grpSpPr>
          <a:xfrm>
            <a:off x="2074302" y="3207927"/>
            <a:ext cx="8253428" cy="863535"/>
            <a:chOff x="2074301" y="3667334"/>
            <a:chExt cx="8253428" cy="863535"/>
          </a:xfrm>
        </p:grpSpPr>
        <p:grpSp>
          <p:nvGrpSpPr>
            <p:cNvPr id="859" name="Group 858">
              <a:extLst>
                <a:ext uri="{FF2B5EF4-FFF2-40B4-BE49-F238E27FC236}">
                  <a16:creationId xmlns:a16="http://schemas.microsoft.com/office/drawing/2014/main" id="{CDEB727D-BCF2-4FB0-BE84-A25993CEBB4C}"/>
                </a:ext>
              </a:extLst>
            </p:cNvPr>
            <p:cNvGrpSpPr/>
            <p:nvPr/>
          </p:nvGrpSpPr>
          <p:grpSpPr>
            <a:xfrm>
              <a:off x="2074301" y="3667334"/>
              <a:ext cx="8253428" cy="863535"/>
              <a:chOff x="2062147" y="202173"/>
              <a:chExt cx="8253428" cy="863535"/>
            </a:xfrm>
          </p:grpSpPr>
          <p:sp>
            <p:nvSpPr>
              <p:cNvPr id="899" name="TextBox 898">
                <a:extLst>
                  <a:ext uri="{FF2B5EF4-FFF2-40B4-BE49-F238E27FC236}">
                    <a16:creationId xmlns:a16="http://schemas.microsoft.com/office/drawing/2014/main" id="{74D0D3D4-780C-4DC4-B3E2-09E599B02746}"/>
                  </a:ext>
                </a:extLst>
              </p:cNvPr>
              <p:cNvSpPr txBox="1"/>
              <p:nvPr/>
            </p:nvSpPr>
            <p:spPr>
              <a:xfrm>
                <a:off x="2062147" y="211228"/>
                <a:ext cx="1520948" cy="635559"/>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rgbClr val="1A1A1A"/>
                    </a:solidFill>
                    <a:effectLst/>
                    <a:uLnTx/>
                    <a:uFillTx/>
                    <a:latin typeface="Segoe UI"/>
                    <a:ea typeface="+mn-ea"/>
                    <a:cs typeface="+mn-cs"/>
                  </a:rPr>
                  <a:t>Smart Hotel 360</a:t>
                </a:r>
              </a:p>
            </p:txBody>
          </p:sp>
          <p:sp>
            <p:nvSpPr>
              <p:cNvPr id="900" name="Rectangle 899">
                <a:extLst>
                  <a:ext uri="{FF2B5EF4-FFF2-40B4-BE49-F238E27FC236}">
                    <a16:creationId xmlns:a16="http://schemas.microsoft.com/office/drawing/2014/main" id="{E6DE4214-11C3-4539-BC29-609C5C7E5272}"/>
                  </a:ext>
                </a:extLst>
              </p:cNvPr>
              <p:cNvSpPr/>
              <p:nvPr/>
            </p:nvSpPr>
            <p:spPr>
              <a:xfrm>
                <a:off x="2071688" y="202173"/>
                <a:ext cx="8243887" cy="863535"/>
              </a:xfrm>
              <a:prstGeom prst="rect">
                <a:avLst/>
              </a:prstGeom>
              <a:noFill/>
              <a:ln w="10795" cap="flat" cmpd="sng" algn="ctr">
                <a:solidFill>
                  <a:srgbClr val="E6E6E6"/>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860" name="Group 859">
              <a:extLst>
                <a:ext uri="{FF2B5EF4-FFF2-40B4-BE49-F238E27FC236}">
                  <a16:creationId xmlns:a16="http://schemas.microsoft.com/office/drawing/2014/main" id="{432783FD-05FB-4A43-9F0E-AF88DA6EF483}"/>
                </a:ext>
              </a:extLst>
            </p:cNvPr>
            <p:cNvGrpSpPr/>
            <p:nvPr/>
          </p:nvGrpSpPr>
          <p:grpSpPr>
            <a:xfrm>
              <a:off x="3499184" y="3684751"/>
              <a:ext cx="6404923" cy="811683"/>
              <a:chOff x="3498622" y="2423708"/>
              <a:chExt cx="6404923" cy="811683"/>
            </a:xfrm>
          </p:grpSpPr>
          <p:grpSp>
            <p:nvGrpSpPr>
              <p:cNvPr id="861" name="Group 860">
                <a:extLst>
                  <a:ext uri="{FF2B5EF4-FFF2-40B4-BE49-F238E27FC236}">
                    <a16:creationId xmlns:a16="http://schemas.microsoft.com/office/drawing/2014/main" id="{048D3E89-F25E-4C48-B01F-08FB62650943}"/>
                  </a:ext>
                </a:extLst>
              </p:cNvPr>
              <p:cNvGrpSpPr/>
              <p:nvPr/>
            </p:nvGrpSpPr>
            <p:grpSpPr>
              <a:xfrm>
                <a:off x="3498622" y="2562028"/>
                <a:ext cx="1257070" cy="673363"/>
                <a:chOff x="3753808" y="402898"/>
                <a:chExt cx="1257070" cy="673363"/>
              </a:xfrm>
            </p:grpSpPr>
            <p:grpSp>
              <p:nvGrpSpPr>
                <p:cNvPr id="892" name="Group 891">
                  <a:extLst>
                    <a:ext uri="{FF2B5EF4-FFF2-40B4-BE49-F238E27FC236}">
                      <a16:creationId xmlns:a16="http://schemas.microsoft.com/office/drawing/2014/main" id="{0E35D454-DEA7-4340-865F-EACDC35F218F}"/>
                    </a:ext>
                  </a:extLst>
                </p:cNvPr>
                <p:cNvGrpSpPr/>
                <p:nvPr/>
              </p:nvGrpSpPr>
              <p:grpSpPr>
                <a:xfrm>
                  <a:off x="4725370" y="402898"/>
                  <a:ext cx="285508" cy="673363"/>
                  <a:chOff x="4725370" y="402898"/>
                  <a:chExt cx="285508" cy="673363"/>
                </a:xfrm>
              </p:grpSpPr>
              <p:pic>
                <p:nvPicPr>
                  <p:cNvPr id="896" name="Picture 2" descr="image001">
                    <a:extLst>
                      <a:ext uri="{FF2B5EF4-FFF2-40B4-BE49-F238E27FC236}">
                        <a16:creationId xmlns:a16="http://schemas.microsoft.com/office/drawing/2014/main" id="{CB76BDC5-4B00-453B-84D6-059BAED2784D}"/>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7" name="Picture 2" descr="image001">
                    <a:extLst>
                      <a:ext uri="{FF2B5EF4-FFF2-40B4-BE49-F238E27FC236}">
                        <a16:creationId xmlns:a16="http://schemas.microsoft.com/office/drawing/2014/main" id="{64287A10-0D09-44FE-AA42-425634D7BCAC}"/>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8" name="Picture 2" descr="image001">
                    <a:extLst>
                      <a:ext uri="{FF2B5EF4-FFF2-40B4-BE49-F238E27FC236}">
                        <a16:creationId xmlns:a16="http://schemas.microsoft.com/office/drawing/2014/main" id="{8FCCDA97-001A-4232-9DE2-77971C9AA481}"/>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93" name="TextBox 892">
                  <a:extLst>
                    <a:ext uri="{FF2B5EF4-FFF2-40B4-BE49-F238E27FC236}">
                      <a16:creationId xmlns:a16="http://schemas.microsoft.com/office/drawing/2014/main" id="{9A7EF9A8-3236-42A7-BF64-E2714E1FF4C3}"/>
                    </a:ext>
                  </a:extLst>
                </p:cNvPr>
                <p:cNvSpPr txBox="1"/>
                <p:nvPr/>
              </p:nvSpPr>
              <p:spPr>
                <a:xfrm>
                  <a:off x="3753808"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sp>
              <p:nvSpPr>
                <p:cNvPr id="894" name="TextBox 893">
                  <a:extLst>
                    <a:ext uri="{FF2B5EF4-FFF2-40B4-BE49-F238E27FC236}">
                      <a16:creationId xmlns:a16="http://schemas.microsoft.com/office/drawing/2014/main" id="{7EADDF28-837B-4159-8D42-6631F79CA627}"/>
                    </a:ext>
                  </a:extLst>
                </p:cNvPr>
                <p:cNvSpPr txBox="1"/>
                <p:nvPr/>
              </p:nvSpPr>
              <p:spPr>
                <a:xfrm>
                  <a:off x="3753808" y="641263"/>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sp>
              <p:nvSpPr>
                <p:cNvPr id="895" name="TextBox 894">
                  <a:extLst>
                    <a:ext uri="{FF2B5EF4-FFF2-40B4-BE49-F238E27FC236}">
                      <a16:creationId xmlns:a16="http://schemas.microsoft.com/office/drawing/2014/main" id="{98E9D17E-60F2-4953-8415-E31AB342BEB8}"/>
                    </a:ext>
                  </a:extLst>
                </p:cNvPr>
                <p:cNvSpPr txBox="1"/>
                <p:nvPr/>
              </p:nvSpPr>
              <p:spPr>
                <a:xfrm>
                  <a:off x="3753808" y="835580"/>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grpSp>
          <p:grpSp>
            <p:nvGrpSpPr>
              <p:cNvPr id="862" name="Group 861">
                <a:extLst>
                  <a:ext uri="{FF2B5EF4-FFF2-40B4-BE49-F238E27FC236}">
                    <a16:creationId xmlns:a16="http://schemas.microsoft.com/office/drawing/2014/main" id="{7E685421-2170-46FE-B28B-4E4C607E204E}"/>
                  </a:ext>
                </a:extLst>
              </p:cNvPr>
              <p:cNvGrpSpPr/>
              <p:nvPr/>
            </p:nvGrpSpPr>
            <p:grpSpPr>
              <a:xfrm>
                <a:off x="4845128" y="2573238"/>
                <a:ext cx="1208021" cy="650943"/>
                <a:chOff x="5102739" y="414108"/>
                <a:chExt cx="1208021" cy="650943"/>
              </a:xfrm>
            </p:grpSpPr>
            <p:pic>
              <p:nvPicPr>
                <p:cNvPr id="886" name="Picture 885">
                  <a:extLst>
                    <a:ext uri="{FF2B5EF4-FFF2-40B4-BE49-F238E27FC236}">
                      <a16:creationId xmlns:a16="http://schemas.microsoft.com/office/drawing/2014/main" id="{264FB90D-B894-4D34-BBC1-0A90C4C0125B}"/>
                    </a:ext>
                  </a:extLst>
                </p:cNvPr>
                <p:cNvPicPr>
                  <a:picLocks noChangeAspect="1"/>
                </p:cNvPicPr>
                <p:nvPr/>
              </p:nvPicPr>
              <p:blipFill>
                <a:blip r:embed="rId13"/>
                <a:stretch>
                  <a:fillRect/>
                </a:stretch>
              </p:blipFill>
              <p:spPr>
                <a:xfrm>
                  <a:off x="6051870" y="414108"/>
                  <a:ext cx="258890" cy="258890"/>
                </a:xfrm>
                <a:prstGeom prst="rect">
                  <a:avLst/>
                </a:prstGeom>
              </p:spPr>
            </p:pic>
            <p:sp>
              <p:nvSpPr>
                <p:cNvPr id="887" name="TextBox 886">
                  <a:extLst>
                    <a:ext uri="{FF2B5EF4-FFF2-40B4-BE49-F238E27FC236}">
                      <a16:creationId xmlns:a16="http://schemas.microsoft.com/office/drawing/2014/main" id="{15D40FBA-4C8A-4195-A146-9743ADCB8CD9}"/>
                    </a:ext>
                  </a:extLst>
                </p:cNvPr>
                <p:cNvSpPr txBox="1"/>
                <p:nvPr/>
              </p:nvSpPr>
              <p:spPr>
                <a:xfrm>
                  <a:off x="5102739" y="443525"/>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pic>
              <p:nvPicPr>
                <p:cNvPr id="888" name="Picture 887">
                  <a:extLst>
                    <a:ext uri="{FF2B5EF4-FFF2-40B4-BE49-F238E27FC236}">
                      <a16:creationId xmlns:a16="http://schemas.microsoft.com/office/drawing/2014/main" id="{CF319689-0F9A-4F24-8927-27D74359D15C}"/>
                    </a:ext>
                  </a:extLst>
                </p:cNvPr>
                <p:cNvPicPr>
                  <a:picLocks noChangeAspect="1"/>
                </p:cNvPicPr>
                <p:nvPr/>
              </p:nvPicPr>
              <p:blipFill>
                <a:blip r:embed="rId13"/>
                <a:stretch>
                  <a:fillRect/>
                </a:stretch>
              </p:blipFill>
              <p:spPr>
                <a:xfrm>
                  <a:off x="6051870" y="611845"/>
                  <a:ext cx="258890" cy="258890"/>
                </a:xfrm>
                <a:prstGeom prst="rect">
                  <a:avLst/>
                </a:prstGeom>
              </p:spPr>
            </p:pic>
            <p:sp>
              <p:nvSpPr>
                <p:cNvPr id="889" name="TextBox 888">
                  <a:extLst>
                    <a:ext uri="{FF2B5EF4-FFF2-40B4-BE49-F238E27FC236}">
                      <a16:creationId xmlns:a16="http://schemas.microsoft.com/office/drawing/2014/main" id="{72B187B7-28AD-4210-8845-35D0B2CD9710}"/>
                    </a:ext>
                  </a:extLst>
                </p:cNvPr>
                <p:cNvSpPr txBox="1"/>
                <p:nvPr/>
              </p:nvSpPr>
              <p:spPr>
                <a:xfrm>
                  <a:off x="5102739" y="641263"/>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pic>
              <p:nvPicPr>
                <p:cNvPr id="890" name="Picture 889">
                  <a:extLst>
                    <a:ext uri="{FF2B5EF4-FFF2-40B4-BE49-F238E27FC236}">
                      <a16:creationId xmlns:a16="http://schemas.microsoft.com/office/drawing/2014/main" id="{0B82232C-00B5-4DCA-9FAB-5F3E052340A2}"/>
                    </a:ext>
                  </a:extLst>
                </p:cNvPr>
                <p:cNvPicPr>
                  <a:picLocks noChangeAspect="1"/>
                </p:cNvPicPr>
                <p:nvPr/>
              </p:nvPicPr>
              <p:blipFill>
                <a:blip r:embed="rId13"/>
                <a:stretch>
                  <a:fillRect/>
                </a:stretch>
              </p:blipFill>
              <p:spPr>
                <a:xfrm>
                  <a:off x="6051870" y="806161"/>
                  <a:ext cx="258890" cy="258890"/>
                </a:xfrm>
                <a:prstGeom prst="rect">
                  <a:avLst/>
                </a:prstGeom>
              </p:spPr>
            </p:pic>
            <p:sp>
              <p:nvSpPr>
                <p:cNvPr id="891" name="TextBox 890">
                  <a:extLst>
                    <a:ext uri="{FF2B5EF4-FFF2-40B4-BE49-F238E27FC236}">
                      <a16:creationId xmlns:a16="http://schemas.microsoft.com/office/drawing/2014/main" id="{3322FFFF-50C1-4B52-9C1C-CED3AA1EFBCC}"/>
                    </a:ext>
                  </a:extLst>
                </p:cNvPr>
                <p:cNvSpPr txBox="1"/>
                <p:nvPr/>
              </p:nvSpPr>
              <p:spPr>
                <a:xfrm>
                  <a:off x="5102739"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grpSp>
          <p:grpSp>
            <p:nvGrpSpPr>
              <p:cNvPr id="863" name="Group 862">
                <a:extLst>
                  <a:ext uri="{FF2B5EF4-FFF2-40B4-BE49-F238E27FC236}">
                    <a16:creationId xmlns:a16="http://schemas.microsoft.com/office/drawing/2014/main" id="{60FDD541-A911-4E05-87B8-55857758D684}"/>
                  </a:ext>
                </a:extLst>
              </p:cNvPr>
              <p:cNvGrpSpPr/>
              <p:nvPr/>
            </p:nvGrpSpPr>
            <p:grpSpPr>
              <a:xfrm>
                <a:off x="7149125" y="2602656"/>
                <a:ext cx="1175725" cy="592108"/>
                <a:chOff x="7120848" y="443526"/>
                <a:chExt cx="1175725" cy="592108"/>
              </a:xfrm>
            </p:grpSpPr>
            <p:sp>
              <p:nvSpPr>
                <p:cNvPr id="880" name="TextBox 879">
                  <a:extLst>
                    <a:ext uri="{FF2B5EF4-FFF2-40B4-BE49-F238E27FC236}">
                      <a16:creationId xmlns:a16="http://schemas.microsoft.com/office/drawing/2014/main" id="{03EBA8F3-AE45-4D1B-9866-63CDE40D67D1}"/>
                    </a:ext>
                  </a:extLst>
                </p:cNvPr>
                <p:cNvSpPr txBox="1"/>
                <p:nvPr/>
              </p:nvSpPr>
              <p:spPr>
                <a:xfrm>
                  <a:off x="7120848"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881" name="Picture 2" descr="Image result for azure container instances logo">
                  <a:extLst>
                    <a:ext uri="{FF2B5EF4-FFF2-40B4-BE49-F238E27FC236}">
                      <a16:creationId xmlns:a16="http://schemas.microsoft.com/office/drawing/2014/main" id="{0DFBB5F5-A115-411F-8B3F-F425A17E280E}"/>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882" name="TextBox 881">
                  <a:extLst>
                    <a:ext uri="{FF2B5EF4-FFF2-40B4-BE49-F238E27FC236}">
                      <a16:creationId xmlns:a16="http://schemas.microsoft.com/office/drawing/2014/main" id="{07CD2515-73C2-4D7D-98C6-E78C36116C64}"/>
                    </a:ext>
                  </a:extLst>
                </p:cNvPr>
                <p:cNvSpPr txBox="1"/>
                <p:nvPr/>
              </p:nvSpPr>
              <p:spPr>
                <a:xfrm>
                  <a:off x="7120848" y="641264"/>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883" name="Picture 2" descr="Image result for azure container instances logo">
                  <a:extLst>
                    <a:ext uri="{FF2B5EF4-FFF2-40B4-BE49-F238E27FC236}">
                      <a16:creationId xmlns:a16="http://schemas.microsoft.com/office/drawing/2014/main" id="{2C7F5888-0B0B-476E-BD0F-B77B16A7D767}"/>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884" name="TextBox 883">
                  <a:extLst>
                    <a:ext uri="{FF2B5EF4-FFF2-40B4-BE49-F238E27FC236}">
                      <a16:creationId xmlns:a16="http://schemas.microsoft.com/office/drawing/2014/main" id="{1A54949D-910A-4DEC-80A5-ED2DD5D2E343}"/>
                    </a:ext>
                  </a:extLst>
                </p:cNvPr>
                <p:cNvSpPr txBox="1"/>
                <p:nvPr/>
              </p:nvSpPr>
              <p:spPr>
                <a:xfrm>
                  <a:off x="7120848"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885" name="Picture 2" descr="Image result for azure container instances logo">
                  <a:extLst>
                    <a:ext uri="{FF2B5EF4-FFF2-40B4-BE49-F238E27FC236}">
                      <a16:creationId xmlns:a16="http://schemas.microsoft.com/office/drawing/2014/main" id="{5DB99CEE-7329-4C63-91CF-709EACA8350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4" name="Group 863">
                <a:extLst>
                  <a:ext uri="{FF2B5EF4-FFF2-40B4-BE49-F238E27FC236}">
                    <a16:creationId xmlns:a16="http://schemas.microsoft.com/office/drawing/2014/main" id="{7F90B433-EF36-4770-998E-71CB5A85DFF8}"/>
                  </a:ext>
                </a:extLst>
              </p:cNvPr>
              <p:cNvGrpSpPr/>
              <p:nvPr/>
            </p:nvGrpSpPr>
            <p:grpSpPr>
              <a:xfrm>
                <a:off x="8419466" y="2602656"/>
                <a:ext cx="1484079" cy="592107"/>
                <a:chOff x="8419466" y="443526"/>
                <a:chExt cx="1484079" cy="592107"/>
              </a:xfrm>
            </p:grpSpPr>
            <p:pic>
              <p:nvPicPr>
                <p:cNvPr id="874" name="Picture 873">
                  <a:extLst>
                    <a:ext uri="{FF2B5EF4-FFF2-40B4-BE49-F238E27FC236}">
                      <a16:creationId xmlns:a16="http://schemas.microsoft.com/office/drawing/2014/main" id="{F4EF7878-6F67-42DC-A969-4C40DB3A9FE0}"/>
                    </a:ext>
                  </a:extLst>
                </p:cNvPr>
                <p:cNvPicPr>
                  <a:picLocks noChangeAspect="1"/>
                </p:cNvPicPr>
                <p:nvPr/>
              </p:nvPicPr>
              <p:blipFill>
                <a:blip r:embed="rId15"/>
                <a:stretch>
                  <a:fillRect/>
                </a:stretch>
              </p:blipFill>
              <p:spPr>
                <a:xfrm>
                  <a:off x="9663113" y="451975"/>
                  <a:ext cx="240432" cy="183156"/>
                </a:xfrm>
                <a:prstGeom prst="rect">
                  <a:avLst/>
                </a:prstGeom>
              </p:spPr>
            </p:pic>
            <p:sp>
              <p:nvSpPr>
                <p:cNvPr id="875" name="TextBox 874">
                  <a:extLst>
                    <a:ext uri="{FF2B5EF4-FFF2-40B4-BE49-F238E27FC236}">
                      <a16:creationId xmlns:a16="http://schemas.microsoft.com/office/drawing/2014/main" id="{039D4C3F-494C-4E14-B31F-C96583F6D8F5}"/>
                    </a:ext>
                  </a:extLst>
                </p:cNvPr>
                <p:cNvSpPr txBox="1"/>
                <p:nvPr/>
              </p:nvSpPr>
              <p:spPr>
                <a:xfrm>
                  <a:off x="8419466" y="443526"/>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pic>
              <p:nvPicPr>
                <p:cNvPr id="876" name="Picture 875">
                  <a:extLst>
                    <a:ext uri="{FF2B5EF4-FFF2-40B4-BE49-F238E27FC236}">
                      <a16:creationId xmlns:a16="http://schemas.microsoft.com/office/drawing/2014/main" id="{0A09C712-7F7E-46EA-8FD7-DE98A64FAD9C}"/>
                    </a:ext>
                  </a:extLst>
                </p:cNvPr>
                <p:cNvPicPr>
                  <a:picLocks noChangeAspect="1"/>
                </p:cNvPicPr>
                <p:nvPr/>
              </p:nvPicPr>
              <p:blipFill>
                <a:blip r:embed="rId15"/>
                <a:stretch>
                  <a:fillRect/>
                </a:stretch>
              </p:blipFill>
              <p:spPr>
                <a:xfrm>
                  <a:off x="9663113" y="649712"/>
                  <a:ext cx="240432" cy="183156"/>
                </a:xfrm>
                <a:prstGeom prst="rect">
                  <a:avLst/>
                </a:prstGeom>
              </p:spPr>
            </p:pic>
            <p:sp>
              <p:nvSpPr>
                <p:cNvPr id="877" name="TextBox 876">
                  <a:extLst>
                    <a:ext uri="{FF2B5EF4-FFF2-40B4-BE49-F238E27FC236}">
                      <a16:creationId xmlns:a16="http://schemas.microsoft.com/office/drawing/2014/main" id="{D35DFC95-F1DF-439B-AB01-E1B41A9476F3}"/>
                    </a:ext>
                  </a:extLst>
                </p:cNvPr>
                <p:cNvSpPr txBox="1"/>
                <p:nvPr/>
              </p:nvSpPr>
              <p:spPr>
                <a:xfrm>
                  <a:off x="8419466" y="641265"/>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pic>
              <p:nvPicPr>
                <p:cNvPr id="878" name="Picture 877">
                  <a:extLst>
                    <a:ext uri="{FF2B5EF4-FFF2-40B4-BE49-F238E27FC236}">
                      <a16:creationId xmlns:a16="http://schemas.microsoft.com/office/drawing/2014/main" id="{41652E05-C0E9-4DBC-B9E1-81352003A78B}"/>
                    </a:ext>
                  </a:extLst>
                </p:cNvPr>
                <p:cNvPicPr>
                  <a:picLocks noChangeAspect="1"/>
                </p:cNvPicPr>
                <p:nvPr/>
              </p:nvPicPr>
              <p:blipFill>
                <a:blip r:embed="rId15"/>
                <a:stretch>
                  <a:fillRect/>
                </a:stretch>
              </p:blipFill>
              <p:spPr>
                <a:xfrm>
                  <a:off x="9663113" y="844028"/>
                  <a:ext cx="240432" cy="183156"/>
                </a:xfrm>
                <a:prstGeom prst="rect">
                  <a:avLst/>
                </a:prstGeom>
              </p:spPr>
            </p:pic>
            <p:sp>
              <p:nvSpPr>
                <p:cNvPr id="879" name="TextBox 878">
                  <a:extLst>
                    <a:ext uri="{FF2B5EF4-FFF2-40B4-BE49-F238E27FC236}">
                      <a16:creationId xmlns:a16="http://schemas.microsoft.com/office/drawing/2014/main" id="{6FEA9709-B323-49AF-8499-8DDAB46D530F}"/>
                    </a:ext>
                  </a:extLst>
                </p:cNvPr>
                <p:cNvSpPr txBox="1"/>
                <p:nvPr/>
              </p:nvSpPr>
              <p:spPr>
                <a:xfrm>
                  <a:off x="8419466" y="835578"/>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grpSp>
          <p:grpSp>
            <p:nvGrpSpPr>
              <p:cNvPr id="865" name="Group 864">
                <a:extLst>
                  <a:ext uri="{FF2B5EF4-FFF2-40B4-BE49-F238E27FC236}">
                    <a16:creationId xmlns:a16="http://schemas.microsoft.com/office/drawing/2014/main" id="{35EAD21C-A355-43E6-BEA7-7A375E678DC1}"/>
                  </a:ext>
                </a:extLst>
              </p:cNvPr>
              <p:cNvGrpSpPr/>
              <p:nvPr/>
            </p:nvGrpSpPr>
            <p:grpSpPr>
              <a:xfrm>
                <a:off x="6102198" y="2602656"/>
                <a:ext cx="1060309" cy="592108"/>
                <a:chOff x="6297267" y="443526"/>
                <a:chExt cx="1060309" cy="592108"/>
              </a:xfrm>
            </p:grpSpPr>
            <p:pic>
              <p:nvPicPr>
                <p:cNvPr id="868" name="Picture 2" descr="Image result for azure security center logo">
                  <a:extLst>
                    <a:ext uri="{FF2B5EF4-FFF2-40B4-BE49-F238E27FC236}">
                      <a16:creationId xmlns:a16="http://schemas.microsoft.com/office/drawing/2014/main" id="{FDB01148-D6BC-4A3E-8EFA-69F47AE99F7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869" name="TextBox 868">
                  <a:extLst>
                    <a:ext uri="{FF2B5EF4-FFF2-40B4-BE49-F238E27FC236}">
                      <a16:creationId xmlns:a16="http://schemas.microsoft.com/office/drawing/2014/main" id="{A2D1F943-E560-4B4F-BD36-6DF0CE3D958C}"/>
                    </a:ext>
                  </a:extLst>
                </p:cNvPr>
                <p:cNvSpPr txBox="1"/>
                <p:nvPr/>
              </p:nvSpPr>
              <p:spPr>
                <a:xfrm>
                  <a:off x="6297267"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pic>
              <p:nvPicPr>
                <p:cNvPr id="870" name="Picture 2" descr="Image result for azure security center logo">
                  <a:extLst>
                    <a:ext uri="{FF2B5EF4-FFF2-40B4-BE49-F238E27FC236}">
                      <a16:creationId xmlns:a16="http://schemas.microsoft.com/office/drawing/2014/main" id="{DA71837F-593A-4458-BBBF-5EDEB5F2A6B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871" name="TextBox 870">
                  <a:extLst>
                    <a:ext uri="{FF2B5EF4-FFF2-40B4-BE49-F238E27FC236}">
                      <a16:creationId xmlns:a16="http://schemas.microsoft.com/office/drawing/2014/main" id="{E34AD845-57F2-4D89-A2E8-FE0F255BDC56}"/>
                    </a:ext>
                  </a:extLst>
                </p:cNvPr>
                <p:cNvSpPr txBox="1"/>
                <p:nvPr/>
              </p:nvSpPr>
              <p:spPr>
                <a:xfrm>
                  <a:off x="6297267" y="641264"/>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pic>
              <p:nvPicPr>
                <p:cNvPr id="872" name="Picture 2" descr="Image result for azure security center logo">
                  <a:extLst>
                    <a:ext uri="{FF2B5EF4-FFF2-40B4-BE49-F238E27FC236}">
                      <a16:creationId xmlns:a16="http://schemas.microsoft.com/office/drawing/2014/main" id="{FC5C4532-69EC-45B2-9D0E-2C43D901113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873" name="TextBox 872">
                  <a:extLst>
                    <a:ext uri="{FF2B5EF4-FFF2-40B4-BE49-F238E27FC236}">
                      <a16:creationId xmlns:a16="http://schemas.microsoft.com/office/drawing/2014/main" id="{FD47E626-289F-4921-BA0B-B162E143590B}"/>
                    </a:ext>
                  </a:extLst>
                </p:cNvPr>
                <p:cNvSpPr txBox="1"/>
                <p:nvPr/>
              </p:nvSpPr>
              <p:spPr>
                <a:xfrm>
                  <a:off x="6297267"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grpSp>
          <p:pic>
            <p:nvPicPr>
              <p:cNvPr id="866" name="Picture 4">
                <a:extLst>
                  <a:ext uri="{FF2B5EF4-FFF2-40B4-BE49-F238E27FC236}">
                    <a16:creationId xmlns:a16="http://schemas.microsoft.com/office/drawing/2014/main" id="{0735E730-0706-413E-85E5-8C605AEFFA1E}"/>
                  </a:ext>
                </a:extLst>
              </p:cNvPr>
              <p:cNvPicPr>
                <a:picLocks noChangeAspect="1" noChangeArrowheads="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bwMode="auto">
              <a:xfrm>
                <a:off x="4338809" y="2436200"/>
                <a:ext cx="198186" cy="198186"/>
              </a:xfrm>
              <a:prstGeom prst="rect">
                <a:avLst/>
              </a:prstGeom>
              <a:noFill/>
              <a:extLst>
                <a:ext uri="{909E8E84-426E-40DD-AFC4-6F175D3DCCD1}">
                  <a14:hiddenFill xmlns:a14="http://schemas.microsoft.com/office/drawing/2010/main">
                    <a:solidFill>
                      <a:srgbClr val="FFFFFF"/>
                    </a:solidFill>
                  </a14:hiddenFill>
                </a:ext>
              </a:extLst>
            </p:spPr>
          </p:pic>
          <p:pic>
            <p:nvPicPr>
              <p:cNvPr id="867" name="Picture 10" descr="https://wiki.jenkins-ci.org/download/attachments/2916393/logo-title.png?version=1&amp;modificationDate=1302753947000">
                <a:extLst>
                  <a:ext uri="{FF2B5EF4-FFF2-40B4-BE49-F238E27FC236}">
                    <a16:creationId xmlns:a16="http://schemas.microsoft.com/office/drawing/2014/main" id="{4BCD41C8-D5D3-4C8D-BF41-41B10CF7685C}"/>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901" name="Group 900">
            <a:extLst>
              <a:ext uri="{FF2B5EF4-FFF2-40B4-BE49-F238E27FC236}">
                <a16:creationId xmlns:a16="http://schemas.microsoft.com/office/drawing/2014/main" id="{E1CEB101-7959-4203-B23E-B2203B2306D8}"/>
              </a:ext>
            </a:extLst>
          </p:cNvPr>
          <p:cNvGrpSpPr/>
          <p:nvPr/>
        </p:nvGrpSpPr>
        <p:grpSpPr>
          <a:xfrm>
            <a:off x="2062147" y="1395663"/>
            <a:ext cx="8253429" cy="863534"/>
            <a:chOff x="2062146" y="1855071"/>
            <a:chExt cx="8253429" cy="863535"/>
          </a:xfrm>
        </p:grpSpPr>
        <p:sp>
          <p:nvSpPr>
            <p:cNvPr id="902" name="TextBox 901">
              <a:extLst>
                <a:ext uri="{FF2B5EF4-FFF2-40B4-BE49-F238E27FC236}">
                  <a16:creationId xmlns:a16="http://schemas.microsoft.com/office/drawing/2014/main" id="{82A7816E-78CD-4D08-A60D-98F2427C2EFF}"/>
                </a:ext>
              </a:extLst>
            </p:cNvPr>
            <p:cNvSpPr txBox="1"/>
            <p:nvPr/>
          </p:nvSpPr>
          <p:spPr>
            <a:xfrm>
              <a:off x="2062146" y="1864126"/>
              <a:ext cx="1749749" cy="369332"/>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rgbClr val="1A1A1A"/>
                  </a:solidFill>
                  <a:effectLst/>
                  <a:uLnTx/>
                  <a:uFillTx/>
                  <a:latin typeface="Segoe UI"/>
                  <a:ea typeface="+mn-ea"/>
                  <a:cs typeface="+mn-cs"/>
                </a:rPr>
                <a:t>Contoso (*)</a:t>
              </a:r>
            </a:p>
          </p:txBody>
        </p:sp>
        <p:sp>
          <p:nvSpPr>
            <p:cNvPr id="903" name="Rectangle 902">
              <a:extLst>
                <a:ext uri="{FF2B5EF4-FFF2-40B4-BE49-F238E27FC236}">
                  <a16:creationId xmlns:a16="http://schemas.microsoft.com/office/drawing/2014/main" id="{8846356B-2BE8-4619-A55A-CC5FA9E815A6}"/>
                </a:ext>
              </a:extLst>
            </p:cNvPr>
            <p:cNvSpPr/>
            <p:nvPr/>
          </p:nvSpPr>
          <p:spPr>
            <a:xfrm>
              <a:off x="2071688" y="1855071"/>
              <a:ext cx="8243887" cy="863535"/>
            </a:xfrm>
            <a:prstGeom prst="rect">
              <a:avLst/>
            </a:prstGeom>
            <a:noFill/>
            <a:ln w="10795" cap="flat" cmpd="sng" algn="ctr">
              <a:solidFill>
                <a:srgbClr val="E6E6E6"/>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nvGrpSpPr>
            <p:cNvPr id="904" name="Group 903">
              <a:extLst>
                <a:ext uri="{FF2B5EF4-FFF2-40B4-BE49-F238E27FC236}">
                  <a16:creationId xmlns:a16="http://schemas.microsoft.com/office/drawing/2014/main" id="{CAAFDEF7-5534-43F8-9DCA-39305D5B7615}"/>
                </a:ext>
              </a:extLst>
            </p:cNvPr>
            <p:cNvGrpSpPr/>
            <p:nvPr/>
          </p:nvGrpSpPr>
          <p:grpSpPr>
            <a:xfrm>
              <a:off x="3480211" y="1901022"/>
              <a:ext cx="6404923" cy="811683"/>
              <a:chOff x="3498622" y="2423708"/>
              <a:chExt cx="6404923" cy="811683"/>
            </a:xfrm>
          </p:grpSpPr>
          <p:grpSp>
            <p:nvGrpSpPr>
              <p:cNvPr id="905" name="Group 904">
                <a:extLst>
                  <a:ext uri="{FF2B5EF4-FFF2-40B4-BE49-F238E27FC236}">
                    <a16:creationId xmlns:a16="http://schemas.microsoft.com/office/drawing/2014/main" id="{45F5F15D-231F-434E-AC64-5B0E1160AE17}"/>
                  </a:ext>
                </a:extLst>
              </p:cNvPr>
              <p:cNvGrpSpPr/>
              <p:nvPr/>
            </p:nvGrpSpPr>
            <p:grpSpPr>
              <a:xfrm>
                <a:off x="3498622" y="2562028"/>
                <a:ext cx="1257070" cy="673363"/>
                <a:chOff x="3753808" y="402898"/>
                <a:chExt cx="1257070" cy="673363"/>
              </a:xfrm>
            </p:grpSpPr>
            <p:grpSp>
              <p:nvGrpSpPr>
                <p:cNvPr id="936" name="Group 935">
                  <a:extLst>
                    <a:ext uri="{FF2B5EF4-FFF2-40B4-BE49-F238E27FC236}">
                      <a16:creationId xmlns:a16="http://schemas.microsoft.com/office/drawing/2014/main" id="{977D3653-D5E6-48CB-97BC-8B68E2DA1A01}"/>
                    </a:ext>
                  </a:extLst>
                </p:cNvPr>
                <p:cNvGrpSpPr/>
                <p:nvPr/>
              </p:nvGrpSpPr>
              <p:grpSpPr>
                <a:xfrm>
                  <a:off x="4725370" y="402898"/>
                  <a:ext cx="285508" cy="673363"/>
                  <a:chOff x="4725370" y="402898"/>
                  <a:chExt cx="285508" cy="673363"/>
                </a:xfrm>
              </p:grpSpPr>
              <p:pic>
                <p:nvPicPr>
                  <p:cNvPr id="940" name="Picture 2" descr="image001">
                    <a:extLst>
                      <a:ext uri="{FF2B5EF4-FFF2-40B4-BE49-F238E27FC236}">
                        <a16:creationId xmlns:a16="http://schemas.microsoft.com/office/drawing/2014/main" id="{7BBF52CE-5417-4F36-9FC8-B03ECB393908}"/>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1" name="Picture 2" descr="image001">
                    <a:extLst>
                      <a:ext uri="{FF2B5EF4-FFF2-40B4-BE49-F238E27FC236}">
                        <a16:creationId xmlns:a16="http://schemas.microsoft.com/office/drawing/2014/main" id="{82C84910-CFAD-40EF-9F10-3BAB2BC1FAED}"/>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 name="Picture 2" descr="image001">
                    <a:extLst>
                      <a:ext uri="{FF2B5EF4-FFF2-40B4-BE49-F238E27FC236}">
                        <a16:creationId xmlns:a16="http://schemas.microsoft.com/office/drawing/2014/main" id="{1AA78AC0-2BA0-4BF4-83A3-0AD2EA089B95}"/>
                      </a:ext>
                    </a:extLst>
                  </p:cNvPr>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37" name="TextBox 936">
                  <a:extLst>
                    <a:ext uri="{FF2B5EF4-FFF2-40B4-BE49-F238E27FC236}">
                      <a16:creationId xmlns:a16="http://schemas.microsoft.com/office/drawing/2014/main" id="{7229F59F-661A-4B42-ACF5-6F612A5B1274}"/>
                    </a:ext>
                  </a:extLst>
                </p:cNvPr>
                <p:cNvSpPr txBox="1"/>
                <p:nvPr/>
              </p:nvSpPr>
              <p:spPr>
                <a:xfrm>
                  <a:off x="3753808"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sp>
              <p:nvSpPr>
                <p:cNvPr id="938" name="TextBox 937">
                  <a:extLst>
                    <a:ext uri="{FF2B5EF4-FFF2-40B4-BE49-F238E27FC236}">
                      <a16:creationId xmlns:a16="http://schemas.microsoft.com/office/drawing/2014/main" id="{1D47C9D5-4491-4039-B6C5-BD20301AF404}"/>
                    </a:ext>
                  </a:extLst>
                </p:cNvPr>
                <p:cNvSpPr txBox="1"/>
                <p:nvPr/>
              </p:nvSpPr>
              <p:spPr>
                <a:xfrm>
                  <a:off x="3753808" y="641263"/>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sp>
              <p:nvSpPr>
                <p:cNvPr id="939" name="TextBox 938">
                  <a:extLst>
                    <a:ext uri="{FF2B5EF4-FFF2-40B4-BE49-F238E27FC236}">
                      <a16:creationId xmlns:a16="http://schemas.microsoft.com/office/drawing/2014/main" id="{A548193D-03AB-4D5B-AB3D-6AFA911482D5}"/>
                    </a:ext>
                  </a:extLst>
                </p:cNvPr>
                <p:cNvSpPr txBox="1"/>
                <p:nvPr/>
              </p:nvSpPr>
              <p:spPr>
                <a:xfrm>
                  <a:off x="3753808" y="835580"/>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Build</a:t>
                  </a:r>
                </a:p>
              </p:txBody>
            </p:sp>
          </p:grpSp>
          <p:grpSp>
            <p:nvGrpSpPr>
              <p:cNvPr id="906" name="Group 905">
                <a:extLst>
                  <a:ext uri="{FF2B5EF4-FFF2-40B4-BE49-F238E27FC236}">
                    <a16:creationId xmlns:a16="http://schemas.microsoft.com/office/drawing/2014/main" id="{6F2F6DD1-E998-4A4E-9BFA-8041BC3ADD11}"/>
                  </a:ext>
                </a:extLst>
              </p:cNvPr>
              <p:cNvGrpSpPr/>
              <p:nvPr/>
            </p:nvGrpSpPr>
            <p:grpSpPr>
              <a:xfrm>
                <a:off x="4845128" y="2573238"/>
                <a:ext cx="1208021" cy="650943"/>
                <a:chOff x="5102739" y="414108"/>
                <a:chExt cx="1208021" cy="650943"/>
              </a:xfrm>
            </p:grpSpPr>
            <p:pic>
              <p:nvPicPr>
                <p:cNvPr id="930" name="Picture 929">
                  <a:extLst>
                    <a:ext uri="{FF2B5EF4-FFF2-40B4-BE49-F238E27FC236}">
                      <a16:creationId xmlns:a16="http://schemas.microsoft.com/office/drawing/2014/main" id="{1679BD3E-86EF-46FB-9E52-547D808A3E25}"/>
                    </a:ext>
                  </a:extLst>
                </p:cNvPr>
                <p:cNvPicPr>
                  <a:picLocks noChangeAspect="1"/>
                </p:cNvPicPr>
                <p:nvPr/>
              </p:nvPicPr>
              <p:blipFill>
                <a:blip r:embed="rId13"/>
                <a:stretch>
                  <a:fillRect/>
                </a:stretch>
              </p:blipFill>
              <p:spPr>
                <a:xfrm>
                  <a:off x="6051870" y="414108"/>
                  <a:ext cx="258890" cy="258890"/>
                </a:xfrm>
                <a:prstGeom prst="rect">
                  <a:avLst/>
                </a:prstGeom>
              </p:spPr>
            </p:pic>
            <p:sp>
              <p:nvSpPr>
                <p:cNvPr id="931" name="TextBox 930">
                  <a:extLst>
                    <a:ext uri="{FF2B5EF4-FFF2-40B4-BE49-F238E27FC236}">
                      <a16:creationId xmlns:a16="http://schemas.microsoft.com/office/drawing/2014/main" id="{78CB32E3-B16F-4211-A146-D988411A09CD}"/>
                    </a:ext>
                  </a:extLst>
                </p:cNvPr>
                <p:cNvSpPr txBox="1"/>
                <p:nvPr/>
              </p:nvSpPr>
              <p:spPr>
                <a:xfrm>
                  <a:off x="5102739" y="443525"/>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pic>
              <p:nvPicPr>
                <p:cNvPr id="932" name="Picture 931">
                  <a:extLst>
                    <a:ext uri="{FF2B5EF4-FFF2-40B4-BE49-F238E27FC236}">
                      <a16:creationId xmlns:a16="http://schemas.microsoft.com/office/drawing/2014/main" id="{5EE8D727-5A02-41A2-AE9C-91DFE0164CF9}"/>
                    </a:ext>
                  </a:extLst>
                </p:cNvPr>
                <p:cNvPicPr>
                  <a:picLocks noChangeAspect="1"/>
                </p:cNvPicPr>
                <p:nvPr/>
              </p:nvPicPr>
              <p:blipFill>
                <a:blip r:embed="rId13"/>
                <a:stretch>
                  <a:fillRect/>
                </a:stretch>
              </p:blipFill>
              <p:spPr>
                <a:xfrm>
                  <a:off x="6051870" y="611845"/>
                  <a:ext cx="258890" cy="258890"/>
                </a:xfrm>
                <a:prstGeom prst="rect">
                  <a:avLst/>
                </a:prstGeom>
              </p:spPr>
            </p:pic>
            <p:sp>
              <p:nvSpPr>
                <p:cNvPr id="933" name="TextBox 932">
                  <a:extLst>
                    <a:ext uri="{FF2B5EF4-FFF2-40B4-BE49-F238E27FC236}">
                      <a16:creationId xmlns:a16="http://schemas.microsoft.com/office/drawing/2014/main" id="{42346359-1017-4584-90B5-81BF4B61A58A}"/>
                    </a:ext>
                  </a:extLst>
                </p:cNvPr>
                <p:cNvSpPr txBox="1"/>
                <p:nvPr/>
              </p:nvSpPr>
              <p:spPr>
                <a:xfrm>
                  <a:off x="5102739" y="641263"/>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pic>
              <p:nvPicPr>
                <p:cNvPr id="934" name="Picture 933">
                  <a:extLst>
                    <a:ext uri="{FF2B5EF4-FFF2-40B4-BE49-F238E27FC236}">
                      <a16:creationId xmlns:a16="http://schemas.microsoft.com/office/drawing/2014/main" id="{C4089103-B1DB-4BBE-9F92-B172386C2CC6}"/>
                    </a:ext>
                  </a:extLst>
                </p:cNvPr>
                <p:cNvPicPr>
                  <a:picLocks noChangeAspect="1"/>
                </p:cNvPicPr>
                <p:nvPr/>
              </p:nvPicPr>
              <p:blipFill>
                <a:blip r:embed="rId13"/>
                <a:stretch>
                  <a:fillRect/>
                </a:stretch>
              </p:blipFill>
              <p:spPr>
                <a:xfrm>
                  <a:off x="6051870" y="806161"/>
                  <a:ext cx="258890" cy="258890"/>
                </a:xfrm>
                <a:prstGeom prst="rect">
                  <a:avLst/>
                </a:prstGeom>
              </p:spPr>
            </p:pic>
            <p:sp>
              <p:nvSpPr>
                <p:cNvPr id="935" name="TextBox 934">
                  <a:extLst>
                    <a:ext uri="{FF2B5EF4-FFF2-40B4-BE49-F238E27FC236}">
                      <a16:creationId xmlns:a16="http://schemas.microsoft.com/office/drawing/2014/main" id="{8FB6E7B0-EADC-4984-87A2-060ACD05CC59}"/>
                    </a:ext>
                  </a:extLst>
                </p:cNvPr>
                <p:cNvSpPr txBox="1"/>
                <p:nvPr/>
              </p:nvSpPr>
              <p:spPr>
                <a:xfrm>
                  <a:off x="5102739"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Push</a:t>
                  </a:r>
                </a:p>
              </p:txBody>
            </p:sp>
          </p:grpSp>
          <p:grpSp>
            <p:nvGrpSpPr>
              <p:cNvPr id="907" name="Group 906">
                <a:extLst>
                  <a:ext uri="{FF2B5EF4-FFF2-40B4-BE49-F238E27FC236}">
                    <a16:creationId xmlns:a16="http://schemas.microsoft.com/office/drawing/2014/main" id="{C7D6FC03-7CF3-4234-9802-6B950ADEB4B1}"/>
                  </a:ext>
                </a:extLst>
              </p:cNvPr>
              <p:cNvGrpSpPr/>
              <p:nvPr/>
            </p:nvGrpSpPr>
            <p:grpSpPr>
              <a:xfrm>
                <a:off x="7149125" y="2602656"/>
                <a:ext cx="1175725" cy="592108"/>
                <a:chOff x="7120848" y="443526"/>
                <a:chExt cx="1175725" cy="592108"/>
              </a:xfrm>
            </p:grpSpPr>
            <p:sp>
              <p:nvSpPr>
                <p:cNvPr id="924" name="TextBox 923">
                  <a:extLst>
                    <a:ext uri="{FF2B5EF4-FFF2-40B4-BE49-F238E27FC236}">
                      <a16:creationId xmlns:a16="http://schemas.microsoft.com/office/drawing/2014/main" id="{0A156586-85BE-495E-B2BA-BB3D7D028AFB}"/>
                    </a:ext>
                  </a:extLst>
                </p:cNvPr>
                <p:cNvSpPr txBox="1"/>
                <p:nvPr/>
              </p:nvSpPr>
              <p:spPr>
                <a:xfrm>
                  <a:off x="7120848"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925" name="Picture 2" descr="Image result for azure container instances logo">
                  <a:extLst>
                    <a:ext uri="{FF2B5EF4-FFF2-40B4-BE49-F238E27FC236}">
                      <a16:creationId xmlns:a16="http://schemas.microsoft.com/office/drawing/2014/main" id="{A66DF8C2-33C1-460D-88AB-01BFF2927362}"/>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926" name="TextBox 925">
                  <a:extLst>
                    <a:ext uri="{FF2B5EF4-FFF2-40B4-BE49-F238E27FC236}">
                      <a16:creationId xmlns:a16="http://schemas.microsoft.com/office/drawing/2014/main" id="{F6A28AEC-4B0A-4640-BAA1-22053A16F9D6}"/>
                    </a:ext>
                  </a:extLst>
                </p:cNvPr>
                <p:cNvSpPr txBox="1"/>
                <p:nvPr/>
              </p:nvSpPr>
              <p:spPr>
                <a:xfrm>
                  <a:off x="7120848" y="641264"/>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927" name="Picture 2" descr="Image result for azure container instances logo">
                  <a:extLst>
                    <a:ext uri="{FF2B5EF4-FFF2-40B4-BE49-F238E27FC236}">
                      <a16:creationId xmlns:a16="http://schemas.microsoft.com/office/drawing/2014/main" id="{1E975F1A-8027-4F95-8B82-5ECFD24FB3FF}"/>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928" name="TextBox 927">
                  <a:extLst>
                    <a:ext uri="{FF2B5EF4-FFF2-40B4-BE49-F238E27FC236}">
                      <a16:creationId xmlns:a16="http://schemas.microsoft.com/office/drawing/2014/main" id="{3C84BAC6-893E-452A-9465-ED805CCFB919}"/>
                    </a:ext>
                  </a:extLst>
                </p:cNvPr>
                <p:cNvSpPr txBox="1"/>
                <p:nvPr/>
              </p:nvSpPr>
              <p:spPr>
                <a:xfrm>
                  <a:off x="7120848"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Test</a:t>
                  </a:r>
                </a:p>
              </p:txBody>
            </p:sp>
            <p:pic>
              <p:nvPicPr>
                <p:cNvPr id="929" name="Picture 2" descr="Image result for azure container instances logo">
                  <a:extLst>
                    <a:ext uri="{FF2B5EF4-FFF2-40B4-BE49-F238E27FC236}">
                      <a16:creationId xmlns:a16="http://schemas.microsoft.com/office/drawing/2014/main" id="{88C6877C-4F02-4EFD-9252-4A05A412D530}"/>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8" name="Group 907">
                <a:extLst>
                  <a:ext uri="{FF2B5EF4-FFF2-40B4-BE49-F238E27FC236}">
                    <a16:creationId xmlns:a16="http://schemas.microsoft.com/office/drawing/2014/main" id="{BAD22919-42CD-466E-8269-EBE16F77077C}"/>
                  </a:ext>
                </a:extLst>
              </p:cNvPr>
              <p:cNvGrpSpPr/>
              <p:nvPr/>
            </p:nvGrpSpPr>
            <p:grpSpPr>
              <a:xfrm>
                <a:off x="8419466" y="2602656"/>
                <a:ext cx="1484079" cy="592107"/>
                <a:chOff x="8419466" y="443526"/>
                <a:chExt cx="1484079" cy="592107"/>
              </a:xfrm>
            </p:grpSpPr>
            <p:pic>
              <p:nvPicPr>
                <p:cNvPr id="918" name="Picture 917">
                  <a:extLst>
                    <a:ext uri="{FF2B5EF4-FFF2-40B4-BE49-F238E27FC236}">
                      <a16:creationId xmlns:a16="http://schemas.microsoft.com/office/drawing/2014/main" id="{D8E1F06A-5F29-4AA0-AE38-830BD6B2BE1C}"/>
                    </a:ext>
                  </a:extLst>
                </p:cNvPr>
                <p:cNvPicPr>
                  <a:picLocks noChangeAspect="1"/>
                </p:cNvPicPr>
                <p:nvPr/>
              </p:nvPicPr>
              <p:blipFill>
                <a:blip r:embed="rId15"/>
                <a:stretch>
                  <a:fillRect/>
                </a:stretch>
              </p:blipFill>
              <p:spPr>
                <a:xfrm>
                  <a:off x="9663113" y="451975"/>
                  <a:ext cx="240432" cy="183156"/>
                </a:xfrm>
                <a:prstGeom prst="rect">
                  <a:avLst/>
                </a:prstGeom>
              </p:spPr>
            </p:pic>
            <p:sp>
              <p:nvSpPr>
                <p:cNvPr id="919" name="TextBox 918">
                  <a:extLst>
                    <a:ext uri="{FF2B5EF4-FFF2-40B4-BE49-F238E27FC236}">
                      <a16:creationId xmlns:a16="http://schemas.microsoft.com/office/drawing/2014/main" id="{40DCBC80-713C-419D-B190-F3D30766A5D4}"/>
                    </a:ext>
                  </a:extLst>
                </p:cNvPr>
                <p:cNvSpPr txBox="1"/>
                <p:nvPr/>
              </p:nvSpPr>
              <p:spPr>
                <a:xfrm>
                  <a:off x="8419466" y="443526"/>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pic>
              <p:nvPicPr>
                <p:cNvPr id="920" name="Picture 919">
                  <a:extLst>
                    <a:ext uri="{FF2B5EF4-FFF2-40B4-BE49-F238E27FC236}">
                      <a16:creationId xmlns:a16="http://schemas.microsoft.com/office/drawing/2014/main" id="{9A18BC3F-5461-4B89-BBC6-C573F5517C00}"/>
                    </a:ext>
                  </a:extLst>
                </p:cNvPr>
                <p:cNvPicPr>
                  <a:picLocks noChangeAspect="1"/>
                </p:cNvPicPr>
                <p:nvPr/>
              </p:nvPicPr>
              <p:blipFill>
                <a:blip r:embed="rId15"/>
                <a:stretch>
                  <a:fillRect/>
                </a:stretch>
              </p:blipFill>
              <p:spPr>
                <a:xfrm>
                  <a:off x="9663113" y="649712"/>
                  <a:ext cx="240432" cy="183156"/>
                </a:xfrm>
                <a:prstGeom prst="rect">
                  <a:avLst/>
                </a:prstGeom>
              </p:spPr>
            </p:pic>
            <p:sp>
              <p:nvSpPr>
                <p:cNvPr id="921" name="TextBox 920">
                  <a:extLst>
                    <a:ext uri="{FF2B5EF4-FFF2-40B4-BE49-F238E27FC236}">
                      <a16:creationId xmlns:a16="http://schemas.microsoft.com/office/drawing/2014/main" id="{1A4D8906-7A75-434A-AEDC-3604F064DC17}"/>
                    </a:ext>
                  </a:extLst>
                </p:cNvPr>
                <p:cNvSpPr txBox="1"/>
                <p:nvPr/>
              </p:nvSpPr>
              <p:spPr>
                <a:xfrm>
                  <a:off x="8419466" y="641265"/>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pic>
              <p:nvPicPr>
                <p:cNvPr id="922" name="Picture 921">
                  <a:extLst>
                    <a:ext uri="{FF2B5EF4-FFF2-40B4-BE49-F238E27FC236}">
                      <a16:creationId xmlns:a16="http://schemas.microsoft.com/office/drawing/2014/main" id="{5082ADE6-1184-4203-AB7C-51F64B89BE0D}"/>
                    </a:ext>
                  </a:extLst>
                </p:cNvPr>
                <p:cNvPicPr>
                  <a:picLocks noChangeAspect="1"/>
                </p:cNvPicPr>
                <p:nvPr/>
              </p:nvPicPr>
              <p:blipFill>
                <a:blip r:embed="rId15"/>
                <a:stretch>
                  <a:fillRect/>
                </a:stretch>
              </p:blipFill>
              <p:spPr>
                <a:xfrm>
                  <a:off x="9663113" y="844028"/>
                  <a:ext cx="240432" cy="183156"/>
                </a:xfrm>
                <a:prstGeom prst="rect">
                  <a:avLst/>
                </a:prstGeom>
              </p:spPr>
            </p:pic>
            <p:sp>
              <p:nvSpPr>
                <p:cNvPr id="923" name="TextBox 922">
                  <a:extLst>
                    <a:ext uri="{FF2B5EF4-FFF2-40B4-BE49-F238E27FC236}">
                      <a16:creationId xmlns:a16="http://schemas.microsoft.com/office/drawing/2014/main" id="{D8A9BF9F-2D9C-4675-B10D-6580BD6E2722}"/>
                    </a:ext>
                  </a:extLst>
                </p:cNvPr>
                <p:cNvSpPr txBox="1"/>
                <p:nvPr/>
              </p:nvSpPr>
              <p:spPr>
                <a:xfrm>
                  <a:off x="8419466" y="835578"/>
                  <a:ext cx="1070678"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Deploy</a:t>
                  </a:r>
                </a:p>
              </p:txBody>
            </p:sp>
          </p:grpSp>
          <p:grpSp>
            <p:nvGrpSpPr>
              <p:cNvPr id="909" name="Group 908">
                <a:extLst>
                  <a:ext uri="{FF2B5EF4-FFF2-40B4-BE49-F238E27FC236}">
                    <a16:creationId xmlns:a16="http://schemas.microsoft.com/office/drawing/2014/main" id="{09417FDD-4769-4D8C-B1AA-E8D8F91B78C9}"/>
                  </a:ext>
                </a:extLst>
              </p:cNvPr>
              <p:cNvGrpSpPr/>
              <p:nvPr/>
            </p:nvGrpSpPr>
            <p:grpSpPr>
              <a:xfrm>
                <a:off x="6102198" y="2602656"/>
                <a:ext cx="1060309" cy="592108"/>
                <a:chOff x="6297267" y="443526"/>
                <a:chExt cx="1060309" cy="592108"/>
              </a:xfrm>
            </p:grpSpPr>
            <p:pic>
              <p:nvPicPr>
                <p:cNvPr id="912" name="Picture 2" descr="Image result for azure security center logo">
                  <a:extLst>
                    <a:ext uri="{FF2B5EF4-FFF2-40B4-BE49-F238E27FC236}">
                      <a16:creationId xmlns:a16="http://schemas.microsoft.com/office/drawing/2014/main" id="{22469B92-1010-4766-972C-F40F330C6D4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913" name="TextBox 912">
                  <a:extLst>
                    <a:ext uri="{FF2B5EF4-FFF2-40B4-BE49-F238E27FC236}">
                      <a16:creationId xmlns:a16="http://schemas.microsoft.com/office/drawing/2014/main" id="{F727A24E-066A-43C1-9A2D-CAE7FE750728}"/>
                    </a:ext>
                  </a:extLst>
                </p:cNvPr>
                <p:cNvSpPr txBox="1"/>
                <p:nvPr/>
              </p:nvSpPr>
              <p:spPr>
                <a:xfrm>
                  <a:off x="6297267" y="443526"/>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pic>
              <p:nvPicPr>
                <p:cNvPr id="914" name="Picture 2" descr="Image result for azure security center logo">
                  <a:extLst>
                    <a:ext uri="{FF2B5EF4-FFF2-40B4-BE49-F238E27FC236}">
                      <a16:creationId xmlns:a16="http://schemas.microsoft.com/office/drawing/2014/main" id="{C730C86A-16A8-4105-A8EC-E919F376AB7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915" name="TextBox 914">
                  <a:extLst>
                    <a:ext uri="{FF2B5EF4-FFF2-40B4-BE49-F238E27FC236}">
                      <a16:creationId xmlns:a16="http://schemas.microsoft.com/office/drawing/2014/main" id="{D46FA368-C13D-4982-A489-E72F549B5AF2}"/>
                    </a:ext>
                  </a:extLst>
                </p:cNvPr>
                <p:cNvSpPr txBox="1"/>
                <p:nvPr/>
              </p:nvSpPr>
              <p:spPr>
                <a:xfrm>
                  <a:off x="6297267" y="641264"/>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pic>
              <p:nvPicPr>
                <p:cNvPr id="916" name="Picture 2" descr="Image result for azure security center logo">
                  <a:extLst>
                    <a:ext uri="{FF2B5EF4-FFF2-40B4-BE49-F238E27FC236}">
                      <a16:creationId xmlns:a16="http://schemas.microsoft.com/office/drawing/2014/main" id="{BD860A26-3C82-4F0C-97AC-F27F5DF6920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917" name="TextBox 916">
                  <a:extLst>
                    <a:ext uri="{FF2B5EF4-FFF2-40B4-BE49-F238E27FC236}">
                      <a16:creationId xmlns:a16="http://schemas.microsoft.com/office/drawing/2014/main" id="{094A1D66-A780-4762-843A-2C7D22F0B2AD}"/>
                    </a:ext>
                  </a:extLst>
                </p:cNvPr>
                <p:cNvSpPr txBox="1"/>
                <p:nvPr/>
              </p:nvSpPr>
              <p:spPr>
                <a:xfrm>
                  <a:off x="6297267" y="835579"/>
                  <a:ext cx="853412" cy="200055"/>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 1 Scan</a:t>
                  </a:r>
                </a:p>
              </p:txBody>
            </p:sp>
          </p:grpSp>
          <p:pic>
            <p:nvPicPr>
              <p:cNvPr id="910" name="Picture 4">
                <a:extLst>
                  <a:ext uri="{FF2B5EF4-FFF2-40B4-BE49-F238E27FC236}">
                    <a16:creationId xmlns:a16="http://schemas.microsoft.com/office/drawing/2014/main" id="{38FE9B2F-49A3-482B-ACAE-23B135AD96C0}"/>
                  </a:ext>
                </a:extLst>
              </p:cNvPr>
              <p:cNvPicPr>
                <a:picLocks noChangeAspect="1" noChangeArrowheads="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bwMode="auto">
              <a:xfrm>
                <a:off x="4338809" y="2436200"/>
                <a:ext cx="198186" cy="198186"/>
              </a:xfrm>
              <a:prstGeom prst="rect">
                <a:avLst/>
              </a:prstGeom>
              <a:noFill/>
              <a:extLst>
                <a:ext uri="{909E8E84-426E-40DD-AFC4-6F175D3DCCD1}">
                  <a14:hiddenFill xmlns:a14="http://schemas.microsoft.com/office/drawing/2010/main">
                    <a:solidFill>
                      <a:srgbClr val="FFFFFF"/>
                    </a:solidFill>
                  </a14:hiddenFill>
                </a:ext>
              </a:extLst>
            </p:spPr>
          </p:pic>
          <p:pic>
            <p:nvPicPr>
              <p:cNvPr id="911" name="Picture 10" descr="https://wiki.jenkins-ci.org/download/attachments/2916393/logo-title.png?version=1&amp;modificationDate=1302753947000">
                <a:extLst>
                  <a:ext uri="{FF2B5EF4-FFF2-40B4-BE49-F238E27FC236}">
                    <a16:creationId xmlns:a16="http://schemas.microsoft.com/office/drawing/2014/main" id="{C29A9AE0-FE62-40A1-860C-26C117D6A2BF}"/>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943" name="Picture 2" descr="Related image">
            <a:extLst>
              <a:ext uri="{FF2B5EF4-FFF2-40B4-BE49-F238E27FC236}">
                <a16:creationId xmlns:a16="http://schemas.microsoft.com/office/drawing/2014/main" id="{DAC4A42E-7E68-432D-B3F5-478D78079732}"/>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29579" t="19617" r="25733" b="15444"/>
          <a:stretch/>
        </p:blipFill>
        <p:spPr bwMode="auto">
          <a:xfrm>
            <a:off x="170937" y="1809149"/>
            <a:ext cx="438665" cy="432939"/>
          </a:xfrm>
          <a:prstGeom prst="rect">
            <a:avLst/>
          </a:prstGeom>
          <a:noFill/>
          <a:extLst>
            <a:ext uri="{909E8E84-426E-40DD-AFC4-6F175D3DCCD1}">
              <a14:hiddenFill xmlns:a14="http://schemas.microsoft.com/office/drawing/2010/main">
                <a:solidFill>
                  <a:srgbClr val="FFFFFF"/>
                </a:solidFill>
              </a14:hiddenFill>
            </a:ext>
          </a:extLst>
        </p:spPr>
      </p:pic>
      <p:pic>
        <p:nvPicPr>
          <p:cNvPr id="944" name="Picture 6" descr="Image result for linux icon">
            <a:extLst>
              <a:ext uri="{FF2B5EF4-FFF2-40B4-BE49-F238E27FC236}">
                <a16:creationId xmlns:a16="http://schemas.microsoft.com/office/drawing/2014/main" id="{F20F496B-429A-4619-93A8-A1CB3C825467}"/>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18385" y="1818300"/>
            <a:ext cx="420571" cy="420571"/>
          </a:xfrm>
          <a:prstGeom prst="rect">
            <a:avLst/>
          </a:prstGeom>
          <a:noFill/>
          <a:extLst>
            <a:ext uri="{909E8E84-426E-40DD-AFC4-6F175D3DCCD1}">
              <a14:hiddenFill xmlns:a14="http://schemas.microsoft.com/office/drawing/2010/main">
                <a:solidFill>
                  <a:srgbClr val="FFFFFF"/>
                </a:solidFill>
              </a14:hiddenFill>
            </a:ext>
          </a:extLst>
        </p:spPr>
      </p:pic>
      <p:pic>
        <p:nvPicPr>
          <p:cNvPr id="945" name="Picture 4" descr="Related image">
            <a:extLst>
              <a:ext uri="{FF2B5EF4-FFF2-40B4-BE49-F238E27FC236}">
                <a16:creationId xmlns:a16="http://schemas.microsoft.com/office/drawing/2014/main" id="{E552A999-EA8B-4A01-8142-159B67AD821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1565" y="2351834"/>
            <a:ext cx="438769" cy="438769"/>
          </a:xfrm>
          <a:prstGeom prst="rect">
            <a:avLst/>
          </a:prstGeom>
          <a:noFill/>
          <a:extLst>
            <a:ext uri="{909E8E84-426E-40DD-AFC4-6F175D3DCCD1}">
              <a14:hiddenFill xmlns:a14="http://schemas.microsoft.com/office/drawing/2010/main">
                <a:solidFill>
                  <a:srgbClr val="FFFFFF"/>
                </a:solidFill>
              </a14:hiddenFill>
            </a:ext>
          </a:extLst>
        </p:spPr>
      </p:pic>
      <p:sp>
        <p:nvSpPr>
          <p:cNvPr id="946" name="Rectangle 945">
            <a:extLst>
              <a:ext uri="{FF2B5EF4-FFF2-40B4-BE49-F238E27FC236}">
                <a16:creationId xmlns:a16="http://schemas.microsoft.com/office/drawing/2014/main" id="{5D925293-CF85-42DD-A1D7-A9C56BB12610}"/>
              </a:ext>
            </a:extLst>
          </p:cNvPr>
          <p:cNvSpPr/>
          <p:nvPr/>
        </p:nvSpPr>
        <p:spPr>
          <a:xfrm>
            <a:off x="779098" y="2387547"/>
            <a:ext cx="623889" cy="369332"/>
          </a:xfrm>
          <a:prstGeom prst="rect">
            <a:avLst/>
          </a:prstGeom>
        </p:spPr>
        <p:txBody>
          <a:bodyPr wrap="none">
            <a:spAutoFit/>
          </a:bodyPr>
          <a:lstStyle/>
          <a:p>
            <a:pPr defTabSz="914367" fontAlgn="auto">
              <a:spcBef>
                <a:spcPts val="0"/>
              </a:spcBef>
              <a:spcAft>
                <a:spcPts val="0"/>
              </a:spcAft>
            </a:pPr>
            <a:r>
              <a:rPr lang="en-US" sz="1765" b="1">
                <a:solidFill>
                  <a:srgbClr val="1A1A1A"/>
                </a:solidFill>
                <a:latin typeface="Segoe UI"/>
                <a:ea typeface="+mn-ea"/>
                <a:cs typeface="+mn-cs"/>
              </a:rPr>
              <a:t>.NET</a:t>
            </a:r>
          </a:p>
        </p:txBody>
      </p:sp>
      <p:pic>
        <p:nvPicPr>
          <p:cNvPr id="947" name="Picture 8" descr="Image result for java icon">
            <a:extLst>
              <a:ext uri="{FF2B5EF4-FFF2-40B4-BE49-F238E27FC236}">
                <a16:creationId xmlns:a16="http://schemas.microsoft.com/office/drawing/2014/main" id="{07B62477-6D8F-4AF7-8B1C-D172D877E3E7}"/>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28663" y="2322869"/>
            <a:ext cx="678428" cy="678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78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animEffect transition="in" filter="fade">
                                      <p:cBhvr>
                                        <p:cTn id="7" dur="500"/>
                                        <p:tgtEl>
                                          <p:spTgt spid="7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0"/>
                                        </p:tgtEl>
                                        <p:attrNameLst>
                                          <p:attrName>style.visibility</p:attrName>
                                        </p:attrNameLst>
                                      </p:cBhvr>
                                      <p:to>
                                        <p:strVal val="visible"/>
                                      </p:to>
                                    </p:set>
                                    <p:animEffect transition="in" filter="fade">
                                      <p:cBhvr>
                                        <p:cTn id="12" dur="500"/>
                                        <p:tgtEl>
                                          <p:spTgt spid="7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1"/>
                                        </p:tgtEl>
                                        <p:attrNameLst>
                                          <p:attrName>style.visibility</p:attrName>
                                        </p:attrNameLst>
                                      </p:cBhvr>
                                      <p:to>
                                        <p:strVal val="visible"/>
                                      </p:to>
                                    </p:set>
                                    <p:animEffect transition="in" filter="fade">
                                      <p:cBhvr>
                                        <p:cTn id="17" dur="500"/>
                                        <p:tgtEl>
                                          <p:spTgt spid="901"/>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16"/>
                                        </p:tgtEl>
                                        <p:attrNameLst>
                                          <p:attrName>style.visibility</p:attrName>
                                        </p:attrNameLst>
                                      </p:cBhvr>
                                      <p:to>
                                        <p:strVal val="visible"/>
                                      </p:to>
                                    </p:set>
                                    <p:animEffect transition="in" filter="fade">
                                      <p:cBhvr>
                                        <p:cTn id="21" dur="500"/>
                                        <p:tgtEl>
                                          <p:spTgt spid="816"/>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58"/>
                                        </p:tgtEl>
                                        <p:attrNameLst>
                                          <p:attrName>style.visibility</p:attrName>
                                        </p:attrNameLst>
                                      </p:cBhvr>
                                      <p:to>
                                        <p:strVal val="visible"/>
                                      </p:to>
                                    </p:set>
                                    <p:animEffect transition="in" filter="fade">
                                      <p:cBhvr>
                                        <p:cTn id="25" dur="500"/>
                                        <p:tgtEl>
                                          <p:spTgt spid="858"/>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727"/>
                                        </p:tgtEl>
                                        <p:attrNameLst>
                                          <p:attrName>style.visibility</p:attrName>
                                        </p:attrNameLst>
                                      </p:cBhvr>
                                      <p:to>
                                        <p:strVal val="visible"/>
                                      </p:to>
                                    </p:set>
                                    <p:animEffect transition="in" filter="fade">
                                      <p:cBhvr>
                                        <p:cTn id="29" dur="500"/>
                                        <p:tgtEl>
                                          <p:spTgt spid="727"/>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769"/>
                                        </p:tgtEl>
                                        <p:attrNameLst>
                                          <p:attrName>style.visibility</p:attrName>
                                        </p:attrNameLst>
                                      </p:cBhvr>
                                      <p:to>
                                        <p:strVal val="visible"/>
                                      </p:to>
                                    </p:set>
                                    <p:animEffect transition="in" filter="fade">
                                      <p:cBhvr>
                                        <p:cTn id="33" dur="500"/>
                                        <p:tgtEl>
                                          <p:spTgt spid="76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96"/>
                                        </p:tgtEl>
                                        <p:attrNameLst>
                                          <p:attrName>style.visibility</p:attrName>
                                        </p:attrNameLst>
                                      </p:cBhvr>
                                      <p:to>
                                        <p:strVal val="visible"/>
                                      </p:to>
                                    </p:set>
                                    <p:animEffect transition="in" filter="fade">
                                      <p:cBhvr>
                                        <p:cTn id="38" dur="500"/>
                                        <p:tgtEl>
                                          <p:spTgt spid="69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43"/>
                                        </p:tgtEl>
                                        <p:attrNameLst>
                                          <p:attrName>style.visibility</p:attrName>
                                        </p:attrNameLst>
                                      </p:cBhvr>
                                      <p:to>
                                        <p:strVal val="visible"/>
                                      </p:to>
                                    </p:set>
                                    <p:animEffect transition="in" filter="fade">
                                      <p:cBhvr>
                                        <p:cTn id="43" dur="500"/>
                                        <p:tgtEl>
                                          <p:spTgt spid="943"/>
                                        </p:tgtEl>
                                      </p:cBhvr>
                                    </p:animEffect>
                                  </p:childTnLst>
                                </p:cTn>
                              </p:par>
                              <p:par>
                                <p:cTn id="44" presetID="42" presetClass="path" presetSubtype="0" accel="50000" decel="50000" fill="hold" nodeType="withEffect">
                                  <p:stCondLst>
                                    <p:cond delay="0"/>
                                  </p:stCondLst>
                                  <p:childTnLst>
                                    <p:animMotion origin="layout" path="M -4.44444E-6 -3.7037E-7 L 0.01389 0.23457 " pathEditMode="relative" rAng="0" ptsTypes="AA">
                                      <p:cBhvr>
                                        <p:cTn id="45" dur="1000" fill="hold"/>
                                        <p:tgtEl>
                                          <p:spTgt spid="943"/>
                                        </p:tgtEl>
                                        <p:attrNameLst>
                                          <p:attrName>ppt_x</p:attrName>
                                          <p:attrName>ppt_y</p:attrName>
                                        </p:attrNameLst>
                                      </p:cBhvr>
                                      <p:rCtr x="694" y="11728"/>
                                    </p:animMotion>
                                  </p:childTnLst>
                                </p:cTn>
                              </p:par>
                              <p:par>
                                <p:cTn id="46" presetID="10" presetClass="exit" presetSubtype="0" fill="hold" nodeType="withEffect">
                                  <p:stCondLst>
                                    <p:cond delay="500"/>
                                  </p:stCondLst>
                                  <p:childTnLst>
                                    <p:animEffect transition="out" filter="fade">
                                      <p:cBhvr>
                                        <p:cTn id="47" dur="500"/>
                                        <p:tgtEl>
                                          <p:spTgt spid="943"/>
                                        </p:tgtEl>
                                      </p:cBhvr>
                                    </p:animEffect>
                                    <p:set>
                                      <p:cBhvr>
                                        <p:cTn id="48" dur="1" fill="hold">
                                          <p:stCondLst>
                                            <p:cond delay="499"/>
                                          </p:stCondLst>
                                        </p:cTn>
                                        <p:tgtEl>
                                          <p:spTgt spid="943"/>
                                        </p:tgtEl>
                                        <p:attrNameLst>
                                          <p:attrName>style.visibility</p:attrName>
                                        </p:attrNameLst>
                                      </p:cBhvr>
                                      <p:to>
                                        <p:strVal val="hidden"/>
                                      </p:to>
                                    </p:se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944"/>
                                        </p:tgtEl>
                                        <p:attrNameLst>
                                          <p:attrName>style.visibility</p:attrName>
                                        </p:attrNameLst>
                                      </p:cBhvr>
                                      <p:to>
                                        <p:strVal val="visible"/>
                                      </p:to>
                                    </p:set>
                                    <p:animEffect transition="in" filter="fade">
                                      <p:cBhvr>
                                        <p:cTn id="52" dur="500"/>
                                        <p:tgtEl>
                                          <p:spTgt spid="944"/>
                                        </p:tgtEl>
                                      </p:cBhvr>
                                    </p:animEffect>
                                  </p:childTnLst>
                                </p:cTn>
                              </p:par>
                              <p:par>
                                <p:cTn id="53" presetID="42" presetClass="path" presetSubtype="0" accel="50000" decel="50000" fill="hold" nodeType="withEffect">
                                  <p:stCondLst>
                                    <p:cond delay="0"/>
                                  </p:stCondLst>
                                  <p:childTnLst>
                                    <p:animMotion origin="layout" path="M -1.94444E-6 9.87654E-7 L -0.02205 0.23395 " pathEditMode="relative" rAng="0" ptsTypes="AA">
                                      <p:cBhvr>
                                        <p:cTn id="54" dur="1000" fill="hold"/>
                                        <p:tgtEl>
                                          <p:spTgt spid="944"/>
                                        </p:tgtEl>
                                        <p:attrNameLst>
                                          <p:attrName>ppt_x</p:attrName>
                                          <p:attrName>ppt_y</p:attrName>
                                        </p:attrNameLst>
                                      </p:cBhvr>
                                      <p:rCtr x="-1111" y="11698"/>
                                    </p:animMotion>
                                  </p:childTnLst>
                                </p:cTn>
                              </p:par>
                              <p:par>
                                <p:cTn id="55" presetID="10" presetClass="exit" presetSubtype="0" fill="hold" nodeType="withEffect">
                                  <p:stCondLst>
                                    <p:cond delay="500"/>
                                  </p:stCondLst>
                                  <p:childTnLst>
                                    <p:animEffect transition="out" filter="fade">
                                      <p:cBhvr>
                                        <p:cTn id="56" dur="500"/>
                                        <p:tgtEl>
                                          <p:spTgt spid="944"/>
                                        </p:tgtEl>
                                      </p:cBhvr>
                                    </p:animEffect>
                                    <p:set>
                                      <p:cBhvr>
                                        <p:cTn id="57" dur="1" fill="hold">
                                          <p:stCondLst>
                                            <p:cond delay="499"/>
                                          </p:stCondLst>
                                        </p:cTn>
                                        <p:tgtEl>
                                          <p:spTgt spid="944"/>
                                        </p:tgtEl>
                                        <p:attrNameLst>
                                          <p:attrName>style.visibility</p:attrName>
                                        </p:attrNameLst>
                                      </p:cBhvr>
                                      <p:to>
                                        <p:strVal val="hidden"/>
                                      </p:to>
                                    </p:se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945"/>
                                        </p:tgtEl>
                                        <p:attrNameLst>
                                          <p:attrName>style.visibility</p:attrName>
                                        </p:attrNameLst>
                                      </p:cBhvr>
                                      <p:to>
                                        <p:strVal val="visible"/>
                                      </p:to>
                                    </p:set>
                                    <p:animEffect transition="in" filter="fade">
                                      <p:cBhvr>
                                        <p:cTn id="61" dur="500"/>
                                        <p:tgtEl>
                                          <p:spTgt spid="945"/>
                                        </p:tgtEl>
                                      </p:cBhvr>
                                    </p:animEffect>
                                  </p:childTnLst>
                                </p:cTn>
                              </p:par>
                              <p:par>
                                <p:cTn id="62" presetID="42" presetClass="path" presetSubtype="0" accel="50000" decel="50000" fill="hold" nodeType="withEffect">
                                  <p:stCondLst>
                                    <p:cond delay="0"/>
                                  </p:stCondLst>
                                  <p:childTnLst>
                                    <p:animMotion origin="layout" path="M -2.22222E-6 -1.35802E-6 L 0.02413 0.15587 " pathEditMode="relative" rAng="0" ptsTypes="AA">
                                      <p:cBhvr>
                                        <p:cTn id="63" dur="1000" fill="hold"/>
                                        <p:tgtEl>
                                          <p:spTgt spid="945"/>
                                        </p:tgtEl>
                                        <p:attrNameLst>
                                          <p:attrName>ppt_x</p:attrName>
                                          <p:attrName>ppt_y</p:attrName>
                                        </p:attrNameLst>
                                      </p:cBhvr>
                                      <p:rCtr x="1198" y="7778"/>
                                    </p:animMotion>
                                  </p:childTnLst>
                                </p:cTn>
                              </p:par>
                              <p:par>
                                <p:cTn id="64" presetID="10" presetClass="exit" presetSubtype="0" fill="hold" nodeType="withEffect">
                                  <p:stCondLst>
                                    <p:cond delay="500"/>
                                  </p:stCondLst>
                                  <p:childTnLst>
                                    <p:animEffect transition="out" filter="fade">
                                      <p:cBhvr>
                                        <p:cTn id="65" dur="500"/>
                                        <p:tgtEl>
                                          <p:spTgt spid="945"/>
                                        </p:tgtEl>
                                      </p:cBhvr>
                                    </p:animEffect>
                                    <p:set>
                                      <p:cBhvr>
                                        <p:cTn id="66" dur="1" fill="hold">
                                          <p:stCondLst>
                                            <p:cond delay="499"/>
                                          </p:stCondLst>
                                        </p:cTn>
                                        <p:tgtEl>
                                          <p:spTgt spid="945"/>
                                        </p:tgtEl>
                                        <p:attrNameLst>
                                          <p:attrName>style.visibility</p:attrName>
                                        </p:attrNameLst>
                                      </p:cBhvr>
                                      <p:to>
                                        <p:strVal val="hidden"/>
                                      </p:to>
                                    </p:set>
                                  </p:childTnLst>
                                </p:cTn>
                              </p:par>
                            </p:childTnLst>
                          </p:cTn>
                        </p:par>
                        <p:par>
                          <p:cTn id="67" fill="hold">
                            <p:stCondLst>
                              <p:cond delay="3000"/>
                            </p:stCondLst>
                            <p:childTnLst>
                              <p:par>
                                <p:cTn id="68" presetID="10" presetClass="entr" presetSubtype="0" fill="hold" nodeType="afterEffect">
                                  <p:stCondLst>
                                    <p:cond delay="0"/>
                                  </p:stCondLst>
                                  <p:childTnLst>
                                    <p:set>
                                      <p:cBhvr>
                                        <p:cTn id="69" dur="1" fill="hold">
                                          <p:stCondLst>
                                            <p:cond delay="0"/>
                                          </p:stCondLst>
                                        </p:cTn>
                                        <p:tgtEl>
                                          <p:spTgt spid="947"/>
                                        </p:tgtEl>
                                        <p:attrNameLst>
                                          <p:attrName>style.visibility</p:attrName>
                                        </p:attrNameLst>
                                      </p:cBhvr>
                                      <p:to>
                                        <p:strVal val="visible"/>
                                      </p:to>
                                    </p:set>
                                    <p:animEffect transition="in" filter="fade">
                                      <p:cBhvr>
                                        <p:cTn id="70" dur="500"/>
                                        <p:tgtEl>
                                          <p:spTgt spid="947"/>
                                        </p:tgtEl>
                                      </p:cBhvr>
                                    </p:animEffect>
                                  </p:childTnLst>
                                </p:cTn>
                              </p:par>
                              <p:par>
                                <p:cTn id="71" presetID="42" presetClass="path" presetSubtype="0" accel="50000" decel="50000" fill="hold" nodeType="withEffect">
                                  <p:stCondLst>
                                    <p:cond delay="0"/>
                                  </p:stCondLst>
                                  <p:childTnLst>
                                    <p:animMotion origin="layout" path="M 2.5E-6 -2.96296E-6 L -0.00851 0.14167 " pathEditMode="relative" rAng="0" ptsTypes="AA">
                                      <p:cBhvr>
                                        <p:cTn id="72" dur="1000" fill="hold"/>
                                        <p:tgtEl>
                                          <p:spTgt spid="947"/>
                                        </p:tgtEl>
                                        <p:attrNameLst>
                                          <p:attrName>ppt_x</p:attrName>
                                          <p:attrName>ppt_y</p:attrName>
                                        </p:attrNameLst>
                                      </p:cBhvr>
                                      <p:rCtr x="-434" y="7068"/>
                                    </p:animMotion>
                                  </p:childTnLst>
                                </p:cTn>
                              </p:par>
                              <p:par>
                                <p:cTn id="73" presetID="10" presetClass="exit" presetSubtype="0" fill="hold" nodeType="withEffect">
                                  <p:stCondLst>
                                    <p:cond delay="500"/>
                                  </p:stCondLst>
                                  <p:childTnLst>
                                    <p:animEffect transition="out" filter="fade">
                                      <p:cBhvr>
                                        <p:cTn id="74" dur="500"/>
                                        <p:tgtEl>
                                          <p:spTgt spid="947"/>
                                        </p:tgtEl>
                                      </p:cBhvr>
                                    </p:animEffect>
                                    <p:set>
                                      <p:cBhvr>
                                        <p:cTn id="75" dur="1" fill="hold">
                                          <p:stCondLst>
                                            <p:cond delay="499"/>
                                          </p:stCondLst>
                                        </p:cTn>
                                        <p:tgtEl>
                                          <p:spTgt spid="947"/>
                                        </p:tgtEl>
                                        <p:attrNameLst>
                                          <p:attrName>style.visibility</p:attrName>
                                        </p:attrNameLst>
                                      </p:cBhvr>
                                      <p:to>
                                        <p:strVal val="hidden"/>
                                      </p:to>
                                    </p:set>
                                  </p:childTnLst>
                                </p:cTn>
                              </p:par>
                            </p:childTnLst>
                          </p:cTn>
                        </p:par>
                        <p:par>
                          <p:cTn id="76" fill="hold">
                            <p:stCondLst>
                              <p:cond delay="4000"/>
                            </p:stCondLst>
                            <p:childTnLst>
                              <p:par>
                                <p:cTn id="77" presetID="10" presetClass="entr" presetSubtype="0" fill="hold" grpId="1" nodeType="afterEffect">
                                  <p:stCondLst>
                                    <p:cond delay="0"/>
                                  </p:stCondLst>
                                  <p:childTnLst>
                                    <p:set>
                                      <p:cBhvr>
                                        <p:cTn id="78" dur="1" fill="hold">
                                          <p:stCondLst>
                                            <p:cond delay="0"/>
                                          </p:stCondLst>
                                        </p:cTn>
                                        <p:tgtEl>
                                          <p:spTgt spid="946"/>
                                        </p:tgtEl>
                                        <p:attrNameLst>
                                          <p:attrName>style.visibility</p:attrName>
                                        </p:attrNameLst>
                                      </p:cBhvr>
                                      <p:to>
                                        <p:strVal val="visible"/>
                                      </p:to>
                                    </p:set>
                                    <p:animEffect transition="in" filter="fade">
                                      <p:cBhvr>
                                        <p:cTn id="79" dur="500"/>
                                        <p:tgtEl>
                                          <p:spTgt spid="946"/>
                                        </p:tgtEl>
                                      </p:cBhvr>
                                    </p:animEffect>
                                  </p:childTnLst>
                                </p:cTn>
                              </p:par>
                              <p:par>
                                <p:cTn id="80" presetID="42" presetClass="path" presetSubtype="0" accel="50000" decel="50000" fill="hold" grpId="0" nodeType="withEffect">
                                  <p:stCondLst>
                                    <p:cond delay="0"/>
                                  </p:stCondLst>
                                  <p:childTnLst>
                                    <p:animMotion origin="layout" path="M 1.94444E-6 -4.93827E-7 L -0.04323 0.15586 " pathEditMode="relative" rAng="0" ptsTypes="AA">
                                      <p:cBhvr>
                                        <p:cTn id="81" dur="1000" fill="hold"/>
                                        <p:tgtEl>
                                          <p:spTgt spid="946"/>
                                        </p:tgtEl>
                                        <p:attrNameLst>
                                          <p:attrName>ppt_x</p:attrName>
                                          <p:attrName>ppt_y</p:attrName>
                                        </p:attrNameLst>
                                      </p:cBhvr>
                                      <p:rCtr x="-2170" y="7778"/>
                                    </p:animMotion>
                                  </p:childTnLst>
                                </p:cTn>
                              </p:par>
                              <p:par>
                                <p:cTn id="82" presetID="10" presetClass="exit" presetSubtype="0" fill="hold" grpId="2" nodeType="withEffect">
                                  <p:stCondLst>
                                    <p:cond delay="500"/>
                                  </p:stCondLst>
                                  <p:childTnLst>
                                    <p:animEffect transition="out" filter="fade">
                                      <p:cBhvr>
                                        <p:cTn id="83" dur="500"/>
                                        <p:tgtEl>
                                          <p:spTgt spid="946"/>
                                        </p:tgtEl>
                                      </p:cBhvr>
                                    </p:animEffect>
                                    <p:set>
                                      <p:cBhvr>
                                        <p:cTn id="84" dur="1" fill="hold">
                                          <p:stCondLst>
                                            <p:cond delay="499"/>
                                          </p:stCondLst>
                                        </p:cTn>
                                        <p:tgtEl>
                                          <p:spTgt spid="94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699"/>
                                        </p:tgtEl>
                                        <p:attrNameLst>
                                          <p:attrName>style.visibility</p:attrName>
                                        </p:attrNameLst>
                                      </p:cBhvr>
                                      <p:to>
                                        <p:strVal val="visible"/>
                                      </p:to>
                                    </p:set>
                                    <p:animEffect transition="in" filter="wipe(left)">
                                      <p:cBhvr>
                                        <p:cTn id="89" dur="500"/>
                                        <p:tgtEl>
                                          <p:spTgt spid="699"/>
                                        </p:tgtEl>
                                      </p:cBhvr>
                                    </p:animEffect>
                                  </p:childTnLst>
                                </p:cTn>
                              </p:par>
                            </p:childTnLst>
                          </p:cTn>
                        </p:par>
                        <p:par>
                          <p:cTn id="90" fill="hold">
                            <p:stCondLst>
                              <p:cond delay="500"/>
                            </p:stCondLst>
                            <p:childTnLst>
                              <p:par>
                                <p:cTn id="91" presetID="22" presetClass="entr" presetSubtype="4" fill="hold" nodeType="afterEffect">
                                  <p:stCondLst>
                                    <p:cond delay="0"/>
                                  </p:stCondLst>
                                  <p:childTnLst>
                                    <p:set>
                                      <p:cBhvr>
                                        <p:cTn id="92" dur="1" fill="hold">
                                          <p:stCondLst>
                                            <p:cond delay="0"/>
                                          </p:stCondLst>
                                        </p:cTn>
                                        <p:tgtEl>
                                          <p:spTgt spid="811"/>
                                        </p:tgtEl>
                                        <p:attrNameLst>
                                          <p:attrName>style.visibility</p:attrName>
                                        </p:attrNameLst>
                                      </p:cBhvr>
                                      <p:to>
                                        <p:strVal val="visible"/>
                                      </p:to>
                                    </p:set>
                                    <p:animEffect transition="in" filter="wipe(down)">
                                      <p:cBhvr>
                                        <p:cTn id="93" dur="500"/>
                                        <p:tgtEl>
                                          <p:spTgt spid="811"/>
                                        </p:tgtEl>
                                      </p:cBhvr>
                                    </p:animEffect>
                                  </p:childTnLst>
                                </p:cTn>
                              </p:par>
                              <p:par>
                                <p:cTn id="94" presetID="22" presetClass="entr" presetSubtype="4" fill="hold" nodeType="withEffect">
                                  <p:stCondLst>
                                    <p:cond delay="0"/>
                                  </p:stCondLst>
                                  <p:childTnLst>
                                    <p:set>
                                      <p:cBhvr>
                                        <p:cTn id="95" dur="1" fill="hold">
                                          <p:stCondLst>
                                            <p:cond delay="0"/>
                                          </p:stCondLst>
                                        </p:cTn>
                                        <p:tgtEl>
                                          <p:spTgt spid="812"/>
                                        </p:tgtEl>
                                        <p:attrNameLst>
                                          <p:attrName>style.visibility</p:attrName>
                                        </p:attrNameLst>
                                      </p:cBhvr>
                                      <p:to>
                                        <p:strVal val="visible"/>
                                      </p:to>
                                    </p:set>
                                    <p:animEffect transition="in" filter="wipe(down)">
                                      <p:cBhvr>
                                        <p:cTn id="96" dur="500"/>
                                        <p:tgtEl>
                                          <p:spTgt spid="812"/>
                                        </p:tgtEl>
                                      </p:cBhvr>
                                    </p:animEffect>
                                  </p:childTnLst>
                                </p:cTn>
                              </p:par>
                              <p:par>
                                <p:cTn id="97" presetID="22" presetClass="entr" presetSubtype="1" fill="hold" nodeType="withEffect">
                                  <p:stCondLst>
                                    <p:cond delay="0"/>
                                  </p:stCondLst>
                                  <p:childTnLst>
                                    <p:set>
                                      <p:cBhvr>
                                        <p:cTn id="98" dur="1" fill="hold">
                                          <p:stCondLst>
                                            <p:cond delay="0"/>
                                          </p:stCondLst>
                                        </p:cTn>
                                        <p:tgtEl>
                                          <p:spTgt spid="814"/>
                                        </p:tgtEl>
                                        <p:attrNameLst>
                                          <p:attrName>style.visibility</p:attrName>
                                        </p:attrNameLst>
                                      </p:cBhvr>
                                      <p:to>
                                        <p:strVal val="visible"/>
                                      </p:to>
                                    </p:set>
                                    <p:animEffect transition="in" filter="wipe(up)">
                                      <p:cBhvr>
                                        <p:cTn id="99" dur="500"/>
                                        <p:tgtEl>
                                          <p:spTgt spid="814"/>
                                        </p:tgtEl>
                                      </p:cBhvr>
                                    </p:animEffect>
                                  </p:childTnLst>
                                </p:cTn>
                              </p:par>
                              <p:par>
                                <p:cTn id="100" presetID="22" presetClass="entr" presetSubtype="1" fill="hold" nodeType="withEffect">
                                  <p:stCondLst>
                                    <p:cond delay="0"/>
                                  </p:stCondLst>
                                  <p:childTnLst>
                                    <p:set>
                                      <p:cBhvr>
                                        <p:cTn id="101" dur="1" fill="hold">
                                          <p:stCondLst>
                                            <p:cond delay="0"/>
                                          </p:stCondLst>
                                        </p:cTn>
                                        <p:tgtEl>
                                          <p:spTgt spid="815"/>
                                        </p:tgtEl>
                                        <p:attrNameLst>
                                          <p:attrName>style.visibility</p:attrName>
                                        </p:attrNameLst>
                                      </p:cBhvr>
                                      <p:to>
                                        <p:strVal val="visible"/>
                                      </p:to>
                                    </p:set>
                                    <p:animEffect transition="in" filter="wipe(up)">
                                      <p:cBhvr>
                                        <p:cTn id="102" dur="500"/>
                                        <p:tgtEl>
                                          <p:spTgt spid="815"/>
                                        </p:tgtEl>
                                      </p:cBhvr>
                                    </p:animEffect>
                                  </p:childTnLst>
                                </p:cTn>
                              </p:par>
                              <p:par>
                                <p:cTn id="103" presetID="22" presetClass="entr" presetSubtype="8" fill="hold" nodeType="withEffect">
                                  <p:stCondLst>
                                    <p:cond delay="0"/>
                                  </p:stCondLst>
                                  <p:childTnLst>
                                    <p:set>
                                      <p:cBhvr>
                                        <p:cTn id="104" dur="1" fill="hold">
                                          <p:stCondLst>
                                            <p:cond delay="0"/>
                                          </p:stCondLst>
                                        </p:cTn>
                                        <p:tgtEl>
                                          <p:spTgt spid="813"/>
                                        </p:tgtEl>
                                        <p:attrNameLst>
                                          <p:attrName>style.visibility</p:attrName>
                                        </p:attrNameLst>
                                      </p:cBhvr>
                                      <p:to>
                                        <p:strVal val="visible"/>
                                      </p:to>
                                    </p:set>
                                    <p:animEffect transition="in" filter="wipe(left)">
                                      <p:cBhvr>
                                        <p:cTn id="105" dur="500"/>
                                        <p:tgtEl>
                                          <p:spTgt spid="813"/>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701"/>
                                        </p:tgtEl>
                                        <p:attrNameLst>
                                          <p:attrName>style.visibility</p:attrName>
                                        </p:attrNameLst>
                                      </p:cBhvr>
                                      <p:to>
                                        <p:strVal val="visible"/>
                                      </p:to>
                                    </p:set>
                                    <p:anim calcmode="lin" valueType="num">
                                      <p:cBhvr additive="base">
                                        <p:cTn id="110" dur="500" fill="hold"/>
                                        <p:tgtEl>
                                          <p:spTgt spid="701"/>
                                        </p:tgtEl>
                                        <p:attrNameLst>
                                          <p:attrName>ppt_x</p:attrName>
                                        </p:attrNameLst>
                                      </p:cBhvr>
                                      <p:tavLst>
                                        <p:tav tm="0">
                                          <p:val>
                                            <p:strVal val="#ppt_x"/>
                                          </p:val>
                                        </p:tav>
                                        <p:tav tm="100000">
                                          <p:val>
                                            <p:strVal val="#ppt_x"/>
                                          </p:val>
                                        </p:tav>
                                      </p:tavLst>
                                    </p:anim>
                                    <p:anim calcmode="lin" valueType="num">
                                      <p:cBhvr additive="base">
                                        <p:cTn id="111" dur="500" fill="hold"/>
                                        <p:tgtEl>
                                          <p:spTgt spid="701"/>
                                        </p:tgtEl>
                                        <p:attrNameLst>
                                          <p:attrName>ppt_y</p:attrName>
                                        </p:attrNameLst>
                                      </p:cBhvr>
                                      <p:tavLst>
                                        <p:tav tm="0">
                                          <p:val>
                                            <p:strVal val="1+#ppt_h/2"/>
                                          </p:val>
                                        </p:tav>
                                        <p:tav tm="100000">
                                          <p:val>
                                            <p:strVal val="#ppt_y"/>
                                          </p:val>
                                        </p:tav>
                                      </p:tavLst>
                                    </p:anim>
                                  </p:childTnLst>
                                </p:cTn>
                              </p:par>
                              <p:par>
                                <p:cTn id="112" presetID="6" presetClass="emph" presetSubtype="0" fill="hold" grpId="1" nodeType="withEffect">
                                  <p:stCondLst>
                                    <p:cond delay="200"/>
                                  </p:stCondLst>
                                  <p:childTnLst>
                                    <p:animScale>
                                      <p:cBhvr>
                                        <p:cTn id="113" dur="2000" fill="hold"/>
                                        <p:tgtEl>
                                          <p:spTgt spid="70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 grpId="0"/>
      <p:bldP spid="701" grpId="0" animBg="1"/>
      <p:bldP spid="701" grpId="1" animBg="1"/>
      <p:bldP spid="946" grpId="0"/>
      <p:bldP spid="946" grpId="1"/>
      <p:bldP spid="946" grpId="2"/>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91275B9-2345-4F2E-B410-5AE9CE9891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5000" y="1600201"/>
            <a:ext cx="487361" cy="487361"/>
          </a:xfrm>
          <a:prstGeom prst="rect">
            <a:avLst/>
          </a:prstGeom>
        </p:spPr>
      </p:pic>
      <p:sp>
        <p:nvSpPr>
          <p:cNvPr id="8" name="Title 7">
            <a:extLst>
              <a:ext uri="{FF2B5EF4-FFF2-40B4-BE49-F238E27FC236}">
                <a16:creationId xmlns:a16="http://schemas.microsoft.com/office/drawing/2014/main" id="{DC325DD1-BD63-4DAB-BBF1-2C338BD669FB}"/>
              </a:ext>
            </a:extLst>
          </p:cNvPr>
          <p:cNvSpPr>
            <a:spLocks noGrp="1"/>
          </p:cNvSpPr>
          <p:nvPr>
            <p:ph type="title"/>
          </p:nvPr>
        </p:nvSpPr>
        <p:spPr>
          <a:xfrm>
            <a:off x="609600" y="274639"/>
            <a:ext cx="10972800" cy="1143000"/>
          </a:xfrm>
        </p:spPr>
        <p:txBody>
          <a:bodyPr/>
          <a:lstStyle/>
          <a:p>
            <a:r>
              <a:rPr lang="en-US" dirty="0"/>
              <a:t>Additional Elements</a:t>
            </a:r>
          </a:p>
        </p:txBody>
      </p:sp>
      <p:sp>
        <p:nvSpPr>
          <p:cNvPr id="9" name="Text Placeholder 8">
            <a:extLst>
              <a:ext uri="{FF2B5EF4-FFF2-40B4-BE49-F238E27FC236}">
                <a16:creationId xmlns:a16="http://schemas.microsoft.com/office/drawing/2014/main" id="{D8CBB53C-F584-4D31-B569-10EB319D560D}"/>
              </a:ext>
            </a:extLst>
          </p:cNvPr>
          <p:cNvSpPr>
            <a:spLocks noGrp="1"/>
          </p:cNvSpPr>
          <p:nvPr>
            <p:ph idx="1"/>
          </p:nvPr>
        </p:nvSpPr>
        <p:spPr/>
        <p:txBody>
          <a:bodyPr/>
          <a:lstStyle/>
          <a:p>
            <a:r>
              <a:rPr lang="en-US" dirty="0"/>
              <a:t>Diagnostics &amp; Logging</a:t>
            </a:r>
          </a:p>
          <a:p>
            <a:r>
              <a:rPr lang="en-US" dirty="0"/>
              <a:t>Event Driven</a:t>
            </a:r>
          </a:p>
          <a:p>
            <a:pPr lvl="1"/>
            <a:r>
              <a:rPr lang="en-US" dirty="0"/>
              <a:t>Security Scanning</a:t>
            </a:r>
          </a:p>
          <a:p>
            <a:pPr lvl="1"/>
            <a:r>
              <a:rPr lang="en-US" dirty="0"/>
              <a:t>Geo-replication</a:t>
            </a:r>
          </a:p>
          <a:p>
            <a:pPr lvl="1"/>
            <a:r>
              <a:rPr lang="en-US" dirty="0"/>
              <a:t>Outages and recoverability</a:t>
            </a:r>
          </a:p>
          <a:p>
            <a:pPr lvl="1"/>
            <a:r>
              <a:rPr lang="en-US" dirty="0"/>
              <a:t>Idempotent Execution</a:t>
            </a:r>
          </a:p>
        </p:txBody>
      </p:sp>
      <p:sp>
        <p:nvSpPr>
          <p:cNvPr id="3" name="Footer Placeholder 2">
            <a:extLst>
              <a:ext uri="{FF2B5EF4-FFF2-40B4-BE49-F238E27FC236}">
                <a16:creationId xmlns:a16="http://schemas.microsoft.com/office/drawing/2014/main" id="{15E0DF85-4CC5-40E1-9A04-8B8E9CEA2235}"/>
              </a:ext>
            </a:extLst>
          </p:cNvPr>
          <p:cNvSpPr>
            <a:spLocks noGrp="1"/>
          </p:cNvSpPr>
          <p:nvPr>
            <p:ph type="ftr" sz="quarter" idx="11"/>
          </p:nvPr>
        </p:nvSpPr>
        <p:spPr/>
        <p:txBody>
          <a:bodyPr/>
          <a:lstStyle/>
          <a:p>
            <a:r>
              <a:rPr lang="en-IN"/>
              <a:t>Microsoft Confidential—Internal Only</a:t>
            </a:r>
          </a:p>
        </p:txBody>
      </p:sp>
      <p:pic>
        <p:nvPicPr>
          <p:cNvPr id="13" name="Graphic 12">
            <a:extLst>
              <a:ext uri="{FF2B5EF4-FFF2-40B4-BE49-F238E27FC236}">
                <a16:creationId xmlns:a16="http://schemas.microsoft.com/office/drawing/2014/main" id="{39F6E465-F4E2-4A13-A529-1B381974F6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34600" y="914400"/>
            <a:ext cx="1838325" cy="1838325"/>
          </a:xfrm>
          <a:prstGeom prst="rect">
            <a:avLst/>
          </a:prstGeom>
        </p:spPr>
      </p:pic>
      <p:sp>
        <p:nvSpPr>
          <p:cNvPr id="12" name="SCCevent">
            <a:extLst>
              <a:ext uri="{FF2B5EF4-FFF2-40B4-BE49-F238E27FC236}">
                <a16:creationId xmlns:a16="http://schemas.microsoft.com/office/drawing/2014/main" id="{5BD5C411-7B08-4934-8898-E10565576263}"/>
              </a:ext>
            </a:extLst>
          </p:cNvPr>
          <p:cNvSpPr/>
          <p:nvPr/>
        </p:nvSpPr>
        <p:spPr>
          <a:xfrm>
            <a:off x="304800" y="3048000"/>
            <a:ext cx="952063" cy="144795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201">
              <a:defRPr/>
            </a:pPr>
            <a:endParaRPr lang="en-US" kern="0">
              <a:solidFill>
                <a:prstClr val="white"/>
              </a:solidFill>
              <a:latin typeface="Calibri" panose="020F0502020204030204"/>
            </a:endParaRPr>
          </a:p>
        </p:txBody>
      </p:sp>
      <p:sp>
        <p:nvSpPr>
          <p:cNvPr id="4" name="Rectangle 3">
            <a:extLst>
              <a:ext uri="{FF2B5EF4-FFF2-40B4-BE49-F238E27FC236}">
                <a16:creationId xmlns:a16="http://schemas.microsoft.com/office/drawing/2014/main" id="{FAAD96AD-7954-411D-BA84-86E1F9C78E32}"/>
              </a:ext>
            </a:extLst>
          </p:cNvPr>
          <p:cNvSpPr/>
          <p:nvPr/>
        </p:nvSpPr>
        <p:spPr>
          <a:xfrm>
            <a:off x="5562600" y="1600201"/>
            <a:ext cx="3288080" cy="646331"/>
          </a:xfrm>
          <a:prstGeom prst="rect">
            <a:avLst/>
          </a:prstGeom>
        </p:spPr>
        <p:txBody>
          <a:bodyPr wrap="none">
            <a:spAutoFit/>
          </a:bodyPr>
          <a:lstStyle/>
          <a:p>
            <a:r>
              <a:rPr lang="en-US" sz="3600" dirty="0">
                <a:solidFill>
                  <a:srgbClr val="000000"/>
                </a:solidFill>
              </a:rPr>
              <a:t>, …everywhere</a:t>
            </a:r>
            <a:endParaRPr lang="en-US" dirty="0"/>
          </a:p>
        </p:txBody>
      </p:sp>
    </p:spTree>
    <p:extLst>
      <p:ext uri="{BB962C8B-B14F-4D97-AF65-F5344CB8AC3E}">
        <p14:creationId xmlns:p14="http://schemas.microsoft.com/office/powerpoint/2010/main" val="400678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0" presetClass="path" presetSubtype="0" accel="50000" decel="50000" fill="hold" nodeType="withEffect">
                                  <p:stCondLst>
                                    <p:cond delay="0"/>
                                  </p:stCondLst>
                                  <p:childTnLst>
                                    <p:animMotion origin="layout" path="M -1.875E-6 0 C 0.04349 -0.04213 0.08125 -0.09977 0.13008 -0.12523 C 0.17943 -0.15093 0.23685 -0.17338 0.29362 -0.15394 C 0.34961 -0.13032 0.38698 -0.07546 0.43373 -0.03634 " pathEditMode="relative" rAng="0" ptsTypes="AAAA">
                                      <p:cBhvr>
                                        <p:cTn id="9" dur="2000" fill="hold"/>
                                        <p:tgtEl>
                                          <p:spTgt spid="10"/>
                                        </p:tgtEl>
                                        <p:attrNameLst>
                                          <p:attrName>ppt_x</p:attrName>
                                          <p:attrName>ppt_y</p:attrName>
                                        </p:attrNameLst>
                                      </p:cBhvr>
                                      <p:rCtr x="21680" y="-8056"/>
                                    </p:animMotion>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2"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par>
                                <p:cTn id="18" presetID="32" presetClass="emph" presetSubtype="0" fill="hold" grpId="0" nodeType="withEffect">
                                  <p:stCondLst>
                                    <p:cond delay="0"/>
                                  </p:stCondLst>
                                  <p:childTnLst>
                                    <p:animRot by="120000">
                                      <p:cBhvr>
                                        <p:cTn id="19" dur="150" fill="hold">
                                          <p:stCondLst>
                                            <p:cond delay="0"/>
                                          </p:stCondLst>
                                        </p:cTn>
                                        <p:tgtEl>
                                          <p:spTgt spid="12"/>
                                        </p:tgtEl>
                                        <p:attrNameLst>
                                          <p:attrName>r</p:attrName>
                                        </p:attrNameLst>
                                      </p:cBhvr>
                                    </p:animRot>
                                    <p:animRot by="-240000">
                                      <p:cBhvr>
                                        <p:cTn id="20" dur="300" fill="hold">
                                          <p:stCondLst>
                                            <p:cond delay="300"/>
                                          </p:stCondLst>
                                        </p:cTn>
                                        <p:tgtEl>
                                          <p:spTgt spid="12"/>
                                        </p:tgtEl>
                                        <p:attrNameLst>
                                          <p:attrName>r</p:attrName>
                                        </p:attrNameLst>
                                      </p:cBhvr>
                                    </p:animRot>
                                    <p:animRot by="240000">
                                      <p:cBhvr>
                                        <p:cTn id="21" dur="300" fill="hold">
                                          <p:stCondLst>
                                            <p:cond delay="600"/>
                                          </p:stCondLst>
                                        </p:cTn>
                                        <p:tgtEl>
                                          <p:spTgt spid="12"/>
                                        </p:tgtEl>
                                        <p:attrNameLst>
                                          <p:attrName>r</p:attrName>
                                        </p:attrNameLst>
                                      </p:cBhvr>
                                    </p:animRot>
                                    <p:animRot by="-240000">
                                      <p:cBhvr>
                                        <p:cTn id="22" dur="300" fill="hold">
                                          <p:stCondLst>
                                            <p:cond delay="900"/>
                                          </p:stCondLst>
                                        </p:cTn>
                                        <p:tgtEl>
                                          <p:spTgt spid="12"/>
                                        </p:tgtEl>
                                        <p:attrNameLst>
                                          <p:attrName>r</p:attrName>
                                        </p:attrNameLst>
                                      </p:cBhvr>
                                    </p:animRot>
                                    <p:animRot by="120000">
                                      <p:cBhvr>
                                        <p:cTn id="23" dur="300" fill="hold">
                                          <p:stCondLst>
                                            <p:cond delay="1200"/>
                                          </p:stCondLst>
                                        </p:cTn>
                                        <p:tgtEl>
                                          <p:spTgt spid="12"/>
                                        </p:tgtEl>
                                        <p:attrNameLst>
                                          <p:attrName>r</p:attrName>
                                        </p:attrNameLst>
                                      </p:cBhvr>
                                    </p:animRot>
                                  </p:childTnLst>
                                </p:cTn>
                              </p:par>
                              <p:par>
                                <p:cTn id="24" presetID="27" presetClass="emph" presetSubtype="0" fill="remove" grpId="1" nodeType="withEffect">
                                  <p:stCondLst>
                                    <p:cond delay="0"/>
                                  </p:stCondLst>
                                  <p:childTnLst>
                                    <p:animClr clrSpc="rgb" dir="cw">
                                      <p:cBhvr override="childStyle">
                                        <p:cTn id="25" dur="750" autoRev="1" fill="remove"/>
                                        <p:tgtEl>
                                          <p:spTgt spid="12"/>
                                        </p:tgtEl>
                                        <p:attrNameLst>
                                          <p:attrName>style.color</p:attrName>
                                        </p:attrNameLst>
                                      </p:cBhvr>
                                      <p:to>
                                        <a:schemeClr val="bg1"/>
                                      </p:to>
                                    </p:animClr>
                                    <p:animClr clrSpc="rgb" dir="cw">
                                      <p:cBhvr>
                                        <p:cTn id="26" dur="750" autoRev="1" fill="remove"/>
                                        <p:tgtEl>
                                          <p:spTgt spid="12"/>
                                        </p:tgtEl>
                                        <p:attrNameLst>
                                          <p:attrName>fillcolor</p:attrName>
                                        </p:attrNameLst>
                                      </p:cBhvr>
                                      <p:to>
                                        <a:schemeClr val="bg1"/>
                                      </p:to>
                                    </p:animClr>
                                    <p:set>
                                      <p:cBhvr>
                                        <p:cTn id="27" dur="750" autoRev="1" fill="remove"/>
                                        <p:tgtEl>
                                          <p:spTgt spid="12"/>
                                        </p:tgtEl>
                                        <p:attrNameLst>
                                          <p:attrName>fill.type</p:attrName>
                                        </p:attrNameLst>
                                      </p:cBhvr>
                                      <p:to>
                                        <p:strVal val="solid"/>
                                      </p:to>
                                    </p:set>
                                    <p:set>
                                      <p:cBhvr>
                                        <p:cTn id="28" dur="750" autoRev="1" fill="remove"/>
                                        <p:tgtEl>
                                          <p:spTgt spid="12"/>
                                        </p:tgtEl>
                                        <p:attrNameLst>
                                          <p:attrName>fill.on</p:attrName>
                                        </p:attrNameLst>
                                      </p:cBhvr>
                                      <p:to>
                                        <p:strVal val="true"/>
                                      </p:to>
                                    </p:set>
                                  </p:childTnLst>
                                </p:cTn>
                              </p:par>
                              <p:par>
                                <p:cTn id="29" presetID="22" presetClass="entr" presetSubtype="8" fill="hold" nodeType="with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animEffect transition="in" filter="wipe(left)">
                                      <p:cBhvr>
                                        <p:cTn id="31" dur="500"/>
                                        <p:tgtEl>
                                          <p:spTgt spid="9">
                                            <p:txEl>
                                              <p:pRg st="1" end="1"/>
                                            </p:txEl>
                                          </p:spTgt>
                                        </p:tgtEl>
                                      </p:cBhvr>
                                    </p:animEffect>
                                  </p:childTnLst>
                                </p:cTn>
                              </p:par>
                              <p:par>
                                <p:cTn id="32" presetID="22" presetClass="entr" presetSubtype="8" fill="hold" nodeType="withEffect">
                                  <p:stCondLst>
                                    <p:cond delay="500"/>
                                  </p:stCondLst>
                                  <p:childTnLst>
                                    <p:set>
                                      <p:cBhvr>
                                        <p:cTn id="33" dur="1" fill="hold">
                                          <p:stCondLst>
                                            <p:cond delay="0"/>
                                          </p:stCondLst>
                                        </p:cTn>
                                        <p:tgtEl>
                                          <p:spTgt spid="9">
                                            <p:txEl>
                                              <p:pRg st="2" end="2"/>
                                            </p:txEl>
                                          </p:spTgt>
                                        </p:tgtEl>
                                        <p:attrNameLst>
                                          <p:attrName>style.visibility</p:attrName>
                                        </p:attrNameLst>
                                      </p:cBhvr>
                                      <p:to>
                                        <p:strVal val="visible"/>
                                      </p:to>
                                    </p:set>
                                    <p:animEffect transition="in" filter="wipe(left)">
                                      <p:cBhvr>
                                        <p:cTn id="34" dur="500"/>
                                        <p:tgtEl>
                                          <p:spTgt spid="9">
                                            <p:txEl>
                                              <p:pRg st="2" end="2"/>
                                            </p:txEl>
                                          </p:spTgt>
                                        </p:tgtEl>
                                      </p:cBhvr>
                                    </p:animEffect>
                                  </p:childTnLst>
                                </p:cTn>
                              </p:par>
                              <p:par>
                                <p:cTn id="35" presetID="22" presetClass="entr" presetSubtype="8" fill="hold" nodeType="withEffect">
                                  <p:stCondLst>
                                    <p:cond delay="1000"/>
                                  </p:stCondLst>
                                  <p:childTnLst>
                                    <p:set>
                                      <p:cBhvr>
                                        <p:cTn id="36" dur="1" fill="hold">
                                          <p:stCondLst>
                                            <p:cond delay="0"/>
                                          </p:stCondLst>
                                        </p:cTn>
                                        <p:tgtEl>
                                          <p:spTgt spid="9">
                                            <p:txEl>
                                              <p:pRg st="3" end="3"/>
                                            </p:txEl>
                                          </p:spTgt>
                                        </p:tgtEl>
                                        <p:attrNameLst>
                                          <p:attrName>style.visibility</p:attrName>
                                        </p:attrNameLst>
                                      </p:cBhvr>
                                      <p:to>
                                        <p:strVal val="visible"/>
                                      </p:to>
                                    </p:set>
                                    <p:animEffect transition="in" filter="wipe(left)">
                                      <p:cBhvr>
                                        <p:cTn id="37" dur="500"/>
                                        <p:tgtEl>
                                          <p:spTgt spid="9">
                                            <p:txEl>
                                              <p:pRg st="3" end="3"/>
                                            </p:txEl>
                                          </p:spTgt>
                                        </p:tgtEl>
                                      </p:cBhvr>
                                    </p:animEffect>
                                  </p:childTnLst>
                                </p:cTn>
                              </p:par>
                              <p:par>
                                <p:cTn id="38" presetID="22" presetClass="entr" presetSubtype="8" fill="hold" nodeType="withEffect">
                                  <p:stCondLst>
                                    <p:cond delay="1500"/>
                                  </p:stCondLst>
                                  <p:childTnLst>
                                    <p:set>
                                      <p:cBhvr>
                                        <p:cTn id="39" dur="1" fill="hold">
                                          <p:stCondLst>
                                            <p:cond delay="0"/>
                                          </p:stCondLst>
                                        </p:cTn>
                                        <p:tgtEl>
                                          <p:spTgt spid="9">
                                            <p:txEl>
                                              <p:pRg st="4" end="4"/>
                                            </p:txEl>
                                          </p:spTgt>
                                        </p:tgtEl>
                                        <p:attrNameLst>
                                          <p:attrName>style.visibility</p:attrName>
                                        </p:attrNameLst>
                                      </p:cBhvr>
                                      <p:to>
                                        <p:strVal val="visible"/>
                                      </p:to>
                                    </p:set>
                                    <p:animEffect transition="in" filter="wipe(left)">
                                      <p:cBhvr>
                                        <p:cTn id="40" dur="500"/>
                                        <p:tgtEl>
                                          <p:spTgt spid="9">
                                            <p:txEl>
                                              <p:pRg st="4" end="4"/>
                                            </p:txEl>
                                          </p:spTgt>
                                        </p:tgtEl>
                                      </p:cBhvr>
                                    </p:animEffect>
                                  </p:childTnLst>
                                </p:cTn>
                              </p:par>
                              <p:par>
                                <p:cTn id="41" presetID="22" presetClass="entr" presetSubtype="8" fill="hold" nodeType="withEffect">
                                  <p:stCondLst>
                                    <p:cond delay="2000"/>
                                  </p:stCondLst>
                                  <p:childTnLst>
                                    <p:set>
                                      <p:cBhvr>
                                        <p:cTn id="42" dur="1" fill="hold">
                                          <p:stCondLst>
                                            <p:cond delay="0"/>
                                          </p:stCondLst>
                                        </p:cTn>
                                        <p:tgtEl>
                                          <p:spTgt spid="9">
                                            <p:txEl>
                                              <p:pRg st="5" end="5"/>
                                            </p:txEl>
                                          </p:spTgt>
                                        </p:tgtEl>
                                        <p:attrNameLst>
                                          <p:attrName>style.visibility</p:attrName>
                                        </p:attrNameLst>
                                      </p:cBhvr>
                                      <p:to>
                                        <p:strVal val="visible"/>
                                      </p:to>
                                    </p:set>
                                    <p:animEffect transition="in" filter="wipe(left)">
                                      <p:cBhvr>
                                        <p:cTn id="43"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B1F5082-0495-C54F-9FC0-C258F218F16A}"/>
              </a:ext>
            </a:extLst>
          </p:cNvPr>
          <p:cNvSpPr/>
          <p:nvPr/>
        </p:nvSpPr>
        <p:spPr>
          <a:xfrm>
            <a:off x="6172200" y="1695461"/>
            <a:ext cx="5183188" cy="4615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5579167-EBD6-8B45-A5F2-6CCC19A8EB3B}"/>
              </a:ext>
            </a:extLst>
          </p:cNvPr>
          <p:cNvSpPr/>
          <p:nvPr/>
        </p:nvSpPr>
        <p:spPr>
          <a:xfrm>
            <a:off x="836612" y="1695461"/>
            <a:ext cx="5183188" cy="46153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7CF557-9152-874D-9B50-61DC6527FDED}"/>
              </a:ext>
            </a:extLst>
          </p:cNvPr>
          <p:cNvSpPr>
            <a:spLocks noGrp="1"/>
          </p:cNvSpPr>
          <p:nvPr>
            <p:ph type="title"/>
          </p:nvPr>
        </p:nvSpPr>
        <p:spPr>
          <a:xfrm>
            <a:off x="839788" y="365125"/>
            <a:ext cx="10515600" cy="1046440"/>
          </a:xfrm>
        </p:spPr>
        <p:txBody>
          <a:bodyPr/>
          <a:lstStyle/>
          <a:p>
            <a:r>
              <a:rPr lang="en-US" sz="4400" b="0"/>
              <a:t>Azure Dev Spaces</a:t>
            </a:r>
            <a:br>
              <a:rPr lang="en-US" sz="4400" b="0"/>
            </a:br>
            <a:r>
              <a:rPr lang="en-US" sz="2400" b="0"/>
              <a:t>Iterative Kubernetes development for teams</a:t>
            </a:r>
            <a:endParaRPr lang="en-US" b="0"/>
          </a:p>
        </p:txBody>
      </p:sp>
      <p:sp>
        <p:nvSpPr>
          <p:cNvPr id="3" name="Text Placeholder 2">
            <a:extLst>
              <a:ext uri="{FF2B5EF4-FFF2-40B4-BE49-F238E27FC236}">
                <a16:creationId xmlns:a16="http://schemas.microsoft.com/office/drawing/2014/main" id="{C6CC4E15-DEAA-4E41-BD16-9B37B06E9270}"/>
              </a:ext>
            </a:extLst>
          </p:cNvPr>
          <p:cNvSpPr>
            <a:spLocks noGrp="1"/>
          </p:cNvSpPr>
          <p:nvPr>
            <p:ph type="body" idx="1"/>
          </p:nvPr>
        </p:nvSpPr>
        <p:spPr>
          <a:xfrm>
            <a:off x="839788" y="1802350"/>
            <a:ext cx="5157787" cy="823912"/>
          </a:xfrm>
        </p:spPr>
        <p:txBody>
          <a:bodyPr>
            <a:normAutofit/>
          </a:bodyPr>
          <a:lstStyle/>
          <a:p>
            <a:pPr algn="ctr"/>
            <a:r>
              <a:rPr lang="en-US" sz="3200"/>
              <a:t>Familiar Dev Experience</a:t>
            </a:r>
          </a:p>
        </p:txBody>
      </p:sp>
      <p:sp>
        <p:nvSpPr>
          <p:cNvPr id="5" name="Text Placeholder 4">
            <a:extLst>
              <a:ext uri="{FF2B5EF4-FFF2-40B4-BE49-F238E27FC236}">
                <a16:creationId xmlns:a16="http://schemas.microsoft.com/office/drawing/2014/main" id="{8516E462-A8D4-B747-A6D1-D5EFA374659E}"/>
              </a:ext>
            </a:extLst>
          </p:cNvPr>
          <p:cNvSpPr>
            <a:spLocks noGrp="1"/>
          </p:cNvSpPr>
          <p:nvPr>
            <p:ph type="body" sz="quarter" idx="3"/>
          </p:nvPr>
        </p:nvSpPr>
        <p:spPr>
          <a:xfrm>
            <a:off x="6172200" y="1802350"/>
            <a:ext cx="5186364" cy="823912"/>
          </a:xfrm>
        </p:spPr>
        <p:txBody>
          <a:bodyPr>
            <a:normAutofit/>
          </a:bodyPr>
          <a:lstStyle/>
          <a:p>
            <a:pPr algn="ctr"/>
            <a:r>
              <a:rPr lang="en-US" sz="3200"/>
              <a:t>End-to-end Testing</a:t>
            </a:r>
          </a:p>
        </p:txBody>
      </p:sp>
      <p:sp>
        <p:nvSpPr>
          <p:cNvPr id="7" name="Rounded Rectangle 6">
            <a:extLst>
              <a:ext uri="{FF2B5EF4-FFF2-40B4-BE49-F238E27FC236}">
                <a16:creationId xmlns:a16="http://schemas.microsoft.com/office/drawing/2014/main" id="{F8E22791-1327-3D41-A200-BA2130DBD80A}"/>
              </a:ext>
            </a:extLst>
          </p:cNvPr>
          <p:cNvSpPr/>
          <p:nvPr/>
        </p:nvSpPr>
        <p:spPr bwMode="auto">
          <a:xfrm>
            <a:off x="8720140" y="4801970"/>
            <a:ext cx="1007629" cy="434582"/>
          </a:xfrm>
          <a:prstGeom prst="roundRect">
            <a:avLst>
              <a:gd name="adj" fmla="val 50000"/>
            </a:avLst>
          </a:prstGeom>
          <a:solidFill>
            <a:srgbClr val="E3008C"/>
          </a:solidFill>
          <a:ln>
            <a:noFill/>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Susie’s version</a:t>
            </a:r>
          </a:p>
        </p:txBody>
      </p:sp>
      <p:sp>
        <p:nvSpPr>
          <p:cNvPr id="8" name="Rounded Rectangle 7">
            <a:extLst>
              <a:ext uri="{FF2B5EF4-FFF2-40B4-BE49-F238E27FC236}">
                <a16:creationId xmlns:a16="http://schemas.microsoft.com/office/drawing/2014/main" id="{20F8D773-EE67-4E4B-8B3F-66217C7F6C5B}"/>
              </a:ext>
            </a:extLst>
          </p:cNvPr>
          <p:cNvSpPr/>
          <p:nvPr/>
        </p:nvSpPr>
        <p:spPr bwMode="auto">
          <a:xfrm>
            <a:off x="7155277" y="3999872"/>
            <a:ext cx="1007629" cy="434582"/>
          </a:xfrm>
          <a:prstGeom prst="roundRect">
            <a:avLst>
              <a:gd name="adj" fmla="val 50000"/>
            </a:avLst>
          </a:prstGeom>
          <a:solidFill>
            <a:srgbClr val="32145A"/>
          </a:solidFill>
          <a:ln>
            <a:noFill/>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FrontEnd</a:t>
            </a: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ounded Rectangle 8">
            <a:extLst>
              <a:ext uri="{FF2B5EF4-FFF2-40B4-BE49-F238E27FC236}">
                <a16:creationId xmlns:a16="http://schemas.microsoft.com/office/drawing/2014/main" id="{480FE4AF-0B19-DE4A-9D94-8CF3F19966BB}"/>
              </a:ext>
            </a:extLst>
          </p:cNvPr>
          <p:cNvSpPr/>
          <p:nvPr/>
        </p:nvSpPr>
        <p:spPr bwMode="auto">
          <a:xfrm>
            <a:off x="8720140" y="3999872"/>
            <a:ext cx="1007629" cy="434582"/>
          </a:xfrm>
          <a:prstGeom prst="roundRect">
            <a:avLst>
              <a:gd name="adj" fmla="val 50000"/>
            </a:avLst>
          </a:prstGeom>
          <a:solidFill>
            <a:srgbClr val="32145A"/>
          </a:solidFill>
          <a:ln>
            <a:noFill/>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Service-B</a:t>
            </a:r>
          </a:p>
        </p:txBody>
      </p:sp>
      <p:sp>
        <p:nvSpPr>
          <p:cNvPr id="10" name="Rounded Rectangle 9">
            <a:extLst>
              <a:ext uri="{FF2B5EF4-FFF2-40B4-BE49-F238E27FC236}">
                <a16:creationId xmlns:a16="http://schemas.microsoft.com/office/drawing/2014/main" id="{A96336E9-E045-9B4D-8B6A-14D67497C0C4}"/>
              </a:ext>
            </a:extLst>
          </p:cNvPr>
          <p:cNvSpPr/>
          <p:nvPr/>
        </p:nvSpPr>
        <p:spPr bwMode="auto">
          <a:xfrm>
            <a:off x="10231015" y="3999872"/>
            <a:ext cx="1007629" cy="434582"/>
          </a:xfrm>
          <a:prstGeom prst="roundRect">
            <a:avLst>
              <a:gd name="adj" fmla="val 50000"/>
            </a:avLst>
          </a:prstGeom>
          <a:solidFill>
            <a:srgbClr val="32145A"/>
          </a:solidFill>
          <a:ln>
            <a:noFill/>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Service-C</a:t>
            </a:r>
          </a:p>
        </p:txBody>
      </p:sp>
      <p:sp>
        <p:nvSpPr>
          <p:cNvPr id="11" name="TextBox 10">
            <a:extLst>
              <a:ext uri="{FF2B5EF4-FFF2-40B4-BE49-F238E27FC236}">
                <a16:creationId xmlns:a16="http://schemas.microsoft.com/office/drawing/2014/main" id="{695A3007-B03D-B247-955C-25392A6D5C82}"/>
              </a:ext>
            </a:extLst>
          </p:cNvPr>
          <p:cNvSpPr txBox="1"/>
          <p:nvPr/>
        </p:nvSpPr>
        <p:spPr>
          <a:xfrm>
            <a:off x="6288649" y="3533689"/>
            <a:ext cx="1559722" cy="161583"/>
          </a:xfrm>
          <a:prstGeom prst="rect">
            <a:avLst/>
          </a:prstGeom>
          <a:noFill/>
        </p:spPr>
        <p:txBody>
          <a:bodyPr wrap="none" lIns="0" tIns="0" rIns="0" bIns="0" rtlCol="0">
            <a:spAutoFit/>
          </a:bodyPr>
          <a:lstStyle/>
          <a:p>
            <a:pPr defTabSz="914367"/>
            <a:r>
              <a:rPr lang="en-US" sz="1050" b="1">
                <a:solidFill>
                  <a:srgbClr val="32145A"/>
                </a:solidFill>
                <a:latin typeface="Segoe UI"/>
              </a:rPr>
              <a:t>http://frontend...aksapp.io</a:t>
            </a:r>
          </a:p>
        </p:txBody>
      </p:sp>
      <p:sp>
        <p:nvSpPr>
          <p:cNvPr id="12" name="TextBox 11">
            <a:extLst>
              <a:ext uri="{FF2B5EF4-FFF2-40B4-BE49-F238E27FC236}">
                <a16:creationId xmlns:a16="http://schemas.microsoft.com/office/drawing/2014/main" id="{9DF20E96-BAF1-0646-952C-9FF89988AB27}"/>
              </a:ext>
            </a:extLst>
          </p:cNvPr>
          <p:cNvSpPr txBox="1"/>
          <p:nvPr/>
        </p:nvSpPr>
        <p:spPr>
          <a:xfrm>
            <a:off x="6288649" y="4784741"/>
            <a:ext cx="2002151" cy="161583"/>
          </a:xfrm>
          <a:prstGeom prst="rect">
            <a:avLst/>
          </a:prstGeom>
          <a:noFill/>
        </p:spPr>
        <p:txBody>
          <a:bodyPr wrap="none" lIns="0" tIns="0" rIns="0" bIns="0" rtlCol="0">
            <a:spAutoFit/>
          </a:bodyPr>
          <a:lstStyle/>
          <a:p>
            <a:pPr defTabSz="914367"/>
            <a:r>
              <a:rPr lang="en-US" sz="1050" b="1">
                <a:solidFill>
                  <a:srgbClr val="E3008C"/>
                </a:solidFill>
                <a:latin typeface="Segoe UI"/>
              </a:rPr>
              <a:t>http://</a:t>
            </a:r>
            <a:r>
              <a:rPr lang="en-US" sz="1050" b="1" err="1">
                <a:solidFill>
                  <a:srgbClr val="E3008C"/>
                </a:solidFill>
                <a:highlight>
                  <a:srgbClr val="FFFF00"/>
                </a:highlight>
                <a:latin typeface="Segoe UI"/>
              </a:rPr>
              <a:t>susie.s.</a:t>
            </a:r>
            <a:r>
              <a:rPr lang="en-US" sz="1050" b="1" err="1">
                <a:solidFill>
                  <a:srgbClr val="E3008C"/>
                </a:solidFill>
                <a:latin typeface="Segoe UI"/>
              </a:rPr>
              <a:t>frontend</a:t>
            </a:r>
            <a:r>
              <a:rPr lang="en-US" sz="1050" b="1">
                <a:solidFill>
                  <a:srgbClr val="E3008C"/>
                </a:solidFill>
                <a:latin typeface="Segoe UI"/>
              </a:rPr>
              <a:t>...aksapp.io</a:t>
            </a:r>
          </a:p>
        </p:txBody>
      </p:sp>
      <p:sp>
        <p:nvSpPr>
          <p:cNvPr id="13" name="TextBox 12">
            <a:extLst>
              <a:ext uri="{FF2B5EF4-FFF2-40B4-BE49-F238E27FC236}">
                <a16:creationId xmlns:a16="http://schemas.microsoft.com/office/drawing/2014/main" id="{D4E15AA7-B3C2-5B46-BFA8-914849E11C01}"/>
              </a:ext>
            </a:extLst>
          </p:cNvPr>
          <p:cNvSpPr txBox="1"/>
          <p:nvPr/>
        </p:nvSpPr>
        <p:spPr>
          <a:xfrm>
            <a:off x="9579944" y="5318870"/>
            <a:ext cx="447887" cy="86044"/>
          </a:xfrm>
          <a:prstGeom prst="rect">
            <a:avLst/>
          </a:prstGeom>
          <a:noFill/>
        </p:spPr>
        <p:txBody>
          <a:bodyPr wrap="none" lIns="0" tIns="0" rIns="0" bIns="0" rtlCol="0">
            <a:spAutoFit/>
          </a:bodyPr>
          <a:lstStyle/>
          <a:p>
            <a:pPr defTabSz="914367"/>
            <a:r>
              <a:rPr lang="en-US" sz="1100">
                <a:solidFill>
                  <a:srgbClr val="E3008C"/>
                </a:solidFill>
                <a:latin typeface="Segoe UI"/>
              </a:rPr>
              <a:t>Susie Walter</a:t>
            </a:r>
          </a:p>
        </p:txBody>
      </p:sp>
      <p:pic>
        <p:nvPicPr>
          <p:cNvPr id="14" name="Picture 13">
            <a:extLst>
              <a:ext uri="{FF2B5EF4-FFF2-40B4-BE49-F238E27FC236}">
                <a16:creationId xmlns:a16="http://schemas.microsoft.com/office/drawing/2014/main" id="{D016854A-F3E4-BD4B-959A-78BF354C0B61}"/>
              </a:ext>
            </a:extLst>
          </p:cNvPr>
          <p:cNvPicPr>
            <a:picLocks noChangeAspect="1"/>
          </p:cNvPicPr>
          <p:nvPr/>
        </p:nvPicPr>
        <p:blipFill>
          <a:blip r:embed="rId3"/>
          <a:stretch>
            <a:fillRect/>
          </a:stretch>
        </p:blipFill>
        <p:spPr>
          <a:xfrm>
            <a:off x="9579944" y="4959386"/>
            <a:ext cx="357124" cy="354711"/>
          </a:xfrm>
          <a:prstGeom prst="rect">
            <a:avLst/>
          </a:prstGeom>
        </p:spPr>
      </p:pic>
      <p:cxnSp>
        <p:nvCxnSpPr>
          <p:cNvPr id="15" name="Straight Arrow Connector 14">
            <a:extLst>
              <a:ext uri="{FF2B5EF4-FFF2-40B4-BE49-F238E27FC236}">
                <a16:creationId xmlns:a16="http://schemas.microsoft.com/office/drawing/2014/main" id="{F9670E03-3008-124B-A5EC-AB8EB4D3C991}"/>
              </a:ext>
            </a:extLst>
          </p:cNvPr>
          <p:cNvCxnSpPr>
            <a:cxnSpLocks/>
            <a:endCxn id="8" idx="0"/>
          </p:cNvCxnSpPr>
          <p:nvPr/>
        </p:nvCxnSpPr>
        <p:spPr>
          <a:xfrm>
            <a:off x="7513889" y="3693869"/>
            <a:ext cx="145203" cy="306003"/>
          </a:xfrm>
          <a:prstGeom prst="straightConnector1">
            <a:avLst/>
          </a:prstGeom>
          <a:noFill/>
          <a:ln w="9525" cap="flat" cmpd="sng" algn="ctr">
            <a:solidFill>
              <a:srgbClr val="32145A"/>
            </a:solidFill>
            <a:prstDash val="solid"/>
            <a:headEnd type="none" w="lg" len="med"/>
            <a:tailEnd type="triangle"/>
          </a:ln>
          <a:effectLst/>
        </p:spPr>
      </p:cxnSp>
      <p:cxnSp>
        <p:nvCxnSpPr>
          <p:cNvPr id="16" name="Straight Arrow Connector 15">
            <a:extLst>
              <a:ext uri="{FF2B5EF4-FFF2-40B4-BE49-F238E27FC236}">
                <a16:creationId xmlns:a16="http://schemas.microsoft.com/office/drawing/2014/main" id="{D5E86D84-CFBB-3E42-8F48-5229F1BDAC97}"/>
              </a:ext>
            </a:extLst>
          </p:cNvPr>
          <p:cNvCxnSpPr>
            <a:cxnSpLocks/>
            <a:endCxn id="8" idx="2"/>
          </p:cNvCxnSpPr>
          <p:nvPr/>
        </p:nvCxnSpPr>
        <p:spPr>
          <a:xfrm flipV="1">
            <a:off x="7513889" y="4434454"/>
            <a:ext cx="145203" cy="290800"/>
          </a:xfrm>
          <a:prstGeom prst="straightConnector1">
            <a:avLst/>
          </a:prstGeom>
          <a:noFill/>
          <a:ln w="9525" cap="flat" cmpd="sng" algn="ctr">
            <a:solidFill>
              <a:srgbClr val="E3008C"/>
            </a:solidFill>
            <a:prstDash val="dash"/>
            <a:headEnd type="none" w="lg" len="med"/>
            <a:tailEnd type="triangle"/>
          </a:ln>
          <a:effectLst/>
        </p:spPr>
      </p:cxnSp>
      <p:cxnSp>
        <p:nvCxnSpPr>
          <p:cNvPr id="17" name="Straight Arrow Connector 16">
            <a:extLst>
              <a:ext uri="{FF2B5EF4-FFF2-40B4-BE49-F238E27FC236}">
                <a16:creationId xmlns:a16="http://schemas.microsoft.com/office/drawing/2014/main" id="{DEB426C2-0B70-5547-97DE-C4ECDE2E0DFC}"/>
              </a:ext>
            </a:extLst>
          </p:cNvPr>
          <p:cNvCxnSpPr>
            <a:cxnSpLocks/>
            <a:stCxn id="8" idx="3"/>
            <a:endCxn id="9" idx="1"/>
          </p:cNvCxnSpPr>
          <p:nvPr/>
        </p:nvCxnSpPr>
        <p:spPr>
          <a:xfrm>
            <a:off x="8162906" y="4217163"/>
            <a:ext cx="557234" cy="0"/>
          </a:xfrm>
          <a:prstGeom prst="straightConnector1">
            <a:avLst/>
          </a:prstGeom>
          <a:noFill/>
          <a:ln w="9525" cap="flat" cmpd="sng" algn="ctr">
            <a:solidFill>
              <a:srgbClr val="32145A"/>
            </a:solidFill>
            <a:prstDash val="solid"/>
            <a:headEnd type="none" w="lg" len="med"/>
            <a:tailEnd type="triangle"/>
          </a:ln>
          <a:effectLst/>
        </p:spPr>
      </p:cxnSp>
      <p:cxnSp>
        <p:nvCxnSpPr>
          <p:cNvPr id="18" name="Straight Arrow Connector 17">
            <a:extLst>
              <a:ext uri="{FF2B5EF4-FFF2-40B4-BE49-F238E27FC236}">
                <a16:creationId xmlns:a16="http://schemas.microsoft.com/office/drawing/2014/main" id="{E3971761-1FF7-AB4F-A4D2-7324DD8C1D6E}"/>
              </a:ext>
            </a:extLst>
          </p:cNvPr>
          <p:cNvCxnSpPr>
            <a:cxnSpLocks/>
            <a:stCxn id="9" idx="3"/>
            <a:endCxn id="10" idx="1"/>
          </p:cNvCxnSpPr>
          <p:nvPr/>
        </p:nvCxnSpPr>
        <p:spPr>
          <a:xfrm>
            <a:off x="9727769" y="4217163"/>
            <a:ext cx="503246" cy="0"/>
          </a:xfrm>
          <a:prstGeom prst="straightConnector1">
            <a:avLst/>
          </a:prstGeom>
          <a:noFill/>
          <a:ln w="9525" cap="flat" cmpd="sng" algn="ctr">
            <a:solidFill>
              <a:srgbClr val="32145A"/>
            </a:solidFill>
            <a:prstDash val="solid"/>
            <a:headEnd type="none" w="lg" len="med"/>
            <a:tailEnd type="triangle"/>
          </a:ln>
          <a:effectLst/>
        </p:spPr>
      </p:cxnSp>
      <p:cxnSp>
        <p:nvCxnSpPr>
          <p:cNvPr id="19" name="Straight Arrow Connector 18">
            <a:extLst>
              <a:ext uri="{FF2B5EF4-FFF2-40B4-BE49-F238E27FC236}">
                <a16:creationId xmlns:a16="http://schemas.microsoft.com/office/drawing/2014/main" id="{F3487F2E-D249-774E-8E31-63C6E138DA78}"/>
              </a:ext>
            </a:extLst>
          </p:cNvPr>
          <p:cNvCxnSpPr>
            <a:cxnSpLocks/>
          </p:cNvCxnSpPr>
          <p:nvPr/>
        </p:nvCxnSpPr>
        <p:spPr>
          <a:xfrm>
            <a:off x="8133856" y="4363786"/>
            <a:ext cx="586284" cy="492281"/>
          </a:xfrm>
          <a:prstGeom prst="straightConnector1">
            <a:avLst/>
          </a:prstGeom>
          <a:noFill/>
          <a:ln w="9525" cap="flat" cmpd="sng" algn="ctr">
            <a:solidFill>
              <a:srgbClr val="E3008C"/>
            </a:solidFill>
            <a:prstDash val="dash"/>
            <a:headEnd type="none" w="lg" len="med"/>
            <a:tailEnd type="triangle"/>
          </a:ln>
          <a:effectLst/>
        </p:spPr>
      </p:cxnSp>
      <p:cxnSp>
        <p:nvCxnSpPr>
          <p:cNvPr id="20" name="Straight Arrow Connector 19">
            <a:extLst>
              <a:ext uri="{FF2B5EF4-FFF2-40B4-BE49-F238E27FC236}">
                <a16:creationId xmlns:a16="http://schemas.microsoft.com/office/drawing/2014/main" id="{00021083-BEC4-8145-B2B6-A57062DCF412}"/>
              </a:ext>
            </a:extLst>
          </p:cNvPr>
          <p:cNvCxnSpPr>
            <a:cxnSpLocks/>
          </p:cNvCxnSpPr>
          <p:nvPr/>
        </p:nvCxnSpPr>
        <p:spPr>
          <a:xfrm flipV="1">
            <a:off x="9727769" y="4421485"/>
            <a:ext cx="557234" cy="434582"/>
          </a:xfrm>
          <a:prstGeom prst="straightConnector1">
            <a:avLst/>
          </a:prstGeom>
          <a:noFill/>
          <a:ln w="9525" cap="flat" cmpd="sng" algn="ctr">
            <a:solidFill>
              <a:srgbClr val="E3008C"/>
            </a:solidFill>
            <a:prstDash val="dash"/>
            <a:headEnd type="none" w="lg" len="med"/>
            <a:tailEnd type="triangle"/>
          </a:ln>
          <a:effectLst/>
        </p:spPr>
      </p:cxnSp>
      <p:pic>
        <p:nvPicPr>
          <p:cNvPr id="31" name="Graphic 30" descr="Cloud">
            <a:extLst>
              <a:ext uri="{FF2B5EF4-FFF2-40B4-BE49-F238E27FC236}">
                <a16:creationId xmlns:a16="http://schemas.microsoft.com/office/drawing/2014/main" id="{C1FB9CD8-6517-6A4D-A585-804196BCFC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22942" y="2737654"/>
            <a:ext cx="2280608" cy="2280608"/>
          </a:xfrm>
          <a:prstGeom prst="rect">
            <a:avLst/>
          </a:prstGeom>
        </p:spPr>
      </p:pic>
      <p:pic>
        <p:nvPicPr>
          <p:cNvPr id="32" name="Picture 31">
            <a:extLst>
              <a:ext uri="{FF2B5EF4-FFF2-40B4-BE49-F238E27FC236}">
                <a16:creationId xmlns:a16="http://schemas.microsoft.com/office/drawing/2014/main" id="{3E4A6806-6FDB-A74A-8350-C517A5875B68}"/>
              </a:ext>
            </a:extLst>
          </p:cNvPr>
          <p:cNvPicPr>
            <a:picLocks noChangeAspect="1"/>
          </p:cNvPicPr>
          <p:nvPr/>
        </p:nvPicPr>
        <p:blipFill>
          <a:blip r:embed="rId6"/>
          <a:stretch>
            <a:fillRect/>
          </a:stretch>
        </p:blipFill>
        <p:spPr>
          <a:xfrm>
            <a:off x="4238407" y="4482347"/>
            <a:ext cx="410389" cy="320040"/>
          </a:xfrm>
          <a:prstGeom prst="rect">
            <a:avLst/>
          </a:prstGeom>
        </p:spPr>
      </p:pic>
      <p:sp>
        <p:nvSpPr>
          <p:cNvPr id="33" name="Hexagon 32">
            <a:extLst>
              <a:ext uri="{FF2B5EF4-FFF2-40B4-BE49-F238E27FC236}">
                <a16:creationId xmlns:a16="http://schemas.microsoft.com/office/drawing/2014/main" id="{A95A1A0E-CABF-BC48-AE9E-13D471DE52C4}"/>
              </a:ext>
            </a:extLst>
          </p:cNvPr>
          <p:cNvSpPr/>
          <p:nvPr/>
        </p:nvSpPr>
        <p:spPr>
          <a:xfrm>
            <a:off x="4036303" y="3691724"/>
            <a:ext cx="233347" cy="20116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a:extLst>
              <a:ext uri="{FF2B5EF4-FFF2-40B4-BE49-F238E27FC236}">
                <a16:creationId xmlns:a16="http://schemas.microsoft.com/office/drawing/2014/main" id="{13C37FB1-9BB2-B940-AD06-69CDAEF34F91}"/>
              </a:ext>
            </a:extLst>
          </p:cNvPr>
          <p:cNvSpPr/>
          <p:nvPr/>
        </p:nvSpPr>
        <p:spPr>
          <a:xfrm>
            <a:off x="4462785" y="3670452"/>
            <a:ext cx="233347" cy="20116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exagon 34">
            <a:extLst>
              <a:ext uri="{FF2B5EF4-FFF2-40B4-BE49-F238E27FC236}">
                <a16:creationId xmlns:a16="http://schemas.microsoft.com/office/drawing/2014/main" id="{7A8578F2-E5C6-514C-9100-3B31C52EA252}"/>
              </a:ext>
            </a:extLst>
          </p:cNvPr>
          <p:cNvSpPr/>
          <p:nvPr/>
        </p:nvSpPr>
        <p:spPr>
          <a:xfrm>
            <a:off x="3802224" y="4025104"/>
            <a:ext cx="233347" cy="201161"/>
          </a:xfrm>
          <a:prstGeom prst="hexagon">
            <a:avLst/>
          </a:prstGeom>
          <a:solidFill>
            <a:srgbClr val="E11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an 35">
            <a:extLst>
              <a:ext uri="{FF2B5EF4-FFF2-40B4-BE49-F238E27FC236}">
                <a16:creationId xmlns:a16="http://schemas.microsoft.com/office/drawing/2014/main" id="{FB0B7377-6823-1742-A7EA-8839C39E35FF}"/>
              </a:ext>
            </a:extLst>
          </p:cNvPr>
          <p:cNvSpPr/>
          <p:nvPr/>
        </p:nvSpPr>
        <p:spPr>
          <a:xfrm>
            <a:off x="4268408" y="4009075"/>
            <a:ext cx="159486" cy="20103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F1343B1D-8EDE-B14D-B551-41287AC4EB6B}"/>
              </a:ext>
            </a:extLst>
          </p:cNvPr>
          <p:cNvSpPr/>
          <p:nvPr/>
        </p:nvSpPr>
        <p:spPr>
          <a:xfrm>
            <a:off x="4669587" y="3960782"/>
            <a:ext cx="233347" cy="20116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Monitor">
            <a:extLst>
              <a:ext uri="{FF2B5EF4-FFF2-40B4-BE49-F238E27FC236}">
                <a16:creationId xmlns:a16="http://schemas.microsoft.com/office/drawing/2014/main" id="{CE98387B-0047-5342-998E-B72622C573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07325" y="3816448"/>
            <a:ext cx="486202" cy="486202"/>
          </a:xfrm>
          <a:prstGeom prst="rect">
            <a:avLst/>
          </a:prstGeom>
        </p:spPr>
      </p:pic>
      <p:pic>
        <p:nvPicPr>
          <p:cNvPr id="28" name="Picture 27">
            <a:extLst>
              <a:ext uri="{FF2B5EF4-FFF2-40B4-BE49-F238E27FC236}">
                <a16:creationId xmlns:a16="http://schemas.microsoft.com/office/drawing/2014/main" id="{BAAE31EF-79D1-994D-B730-15B612AA5F17}"/>
              </a:ext>
            </a:extLst>
          </p:cNvPr>
          <p:cNvPicPr>
            <a:picLocks noChangeAspect="1"/>
          </p:cNvPicPr>
          <p:nvPr/>
        </p:nvPicPr>
        <p:blipFill>
          <a:blip r:embed="rId3"/>
          <a:stretch>
            <a:fillRect/>
          </a:stretch>
        </p:blipFill>
        <p:spPr>
          <a:xfrm>
            <a:off x="1545930" y="4009075"/>
            <a:ext cx="357124" cy="354711"/>
          </a:xfrm>
          <a:prstGeom prst="rect">
            <a:avLst/>
          </a:prstGeom>
        </p:spPr>
      </p:pic>
      <p:pic>
        <p:nvPicPr>
          <p:cNvPr id="41" name="Graphic 40" descr="Arrow: Slight curve">
            <a:extLst>
              <a:ext uri="{FF2B5EF4-FFF2-40B4-BE49-F238E27FC236}">
                <a16:creationId xmlns:a16="http://schemas.microsoft.com/office/drawing/2014/main" id="{A2DA8A90-F4A2-334F-84AA-5ED764730F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2468324" y="3867340"/>
            <a:ext cx="645026" cy="645026"/>
          </a:xfrm>
          <a:prstGeom prst="rect">
            <a:avLst/>
          </a:prstGeom>
        </p:spPr>
      </p:pic>
      <p:pic>
        <p:nvPicPr>
          <p:cNvPr id="42" name="Graphic 41" descr="Arrow: Slight curve">
            <a:extLst>
              <a:ext uri="{FF2B5EF4-FFF2-40B4-BE49-F238E27FC236}">
                <a16:creationId xmlns:a16="http://schemas.microsoft.com/office/drawing/2014/main" id="{C6E2A50C-49FD-3643-A7D1-78C5183B36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V="1">
            <a:off x="2468324" y="3583091"/>
            <a:ext cx="645026" cy="645026"/>
          </a:xfrm>
          <a:prstGeom prst="rect">
            <a:avLst/>
          </a:prstGeom>
        </p:spPr>
      </p:pic>
      <p:pic>
        <p:nvPicPr>
          <p:cNvPr id="43" name="Picture 42">
            <a:extLst>
              <a:ext uri="{FF2B5EF4-FFF2-40B4-BE49-F238E27FC236}">
                <a16:creationId xmlns:a16="http://schemas.microsoft.com/office/drawing/2014/main" id="{02856A66-9030-D24C-8F3E-0A52A96C9C7D}"/>
              </a:ext>
            </a:extLst>
          </p:cNvPr>
          <p:cNvPicPr>
            <a:picLocks noChangeAspect="1"/>
          </p:cNvPicPr>
          <p:nvPr/>
        </p:nvPicPr>
        <p:blipFill>
          <a:blip r:embed="rId11"/>
          <a:stretch>
            <a:fillRect/>
          </a:stretch>
        </p:blipFill>
        <p:spPr>
          <a:xfrm>
            <a:off x="1460072" y="4464468"/>
            <a:ext cx="310037" cy="320040"/>
          </a:xfrm>
          <a:prstGeom prst="rect">
            <a:avLst/>
          </a:prstGeom>
        </p:spPr>
      </p:pic>
      <p:pic>
        <p:nvPicPr>
          <p:cNvPr id="44" name="Picture 43">
            <a:extLst>
              <a:ext uri="{FF2B5EF4-FFF2-40B4-BE49-F238E27FC236}">
                <a16:creationId xmlns:a16="http://schemas.microsoft.com/office/drawing/2014/main" id="{F6C884DD-3F03-FD4B-B400-F265E7DCA474}"/>
              </a:ext>
            </a:extLst>
          </p:cNvPr>
          <p:cNvPicPr>
            <a:picLocks noChangeAspect="1"/>
          </p:cNvPicPr>
          <p:nvPr/>
        </p:nvPicPr>
        <p:blipFill>
          <a:blip r:embed="rId12"/>
          <a:stretch>
            <a:fillRect/>
          </a:stretch>
        </p:blipFill>
        <p:spPr>
          <a:xfrm>
            <a:off x="1929513" y="4464468"/>
            <a:ext cx="321377" cy="320040"/>
          </a:xfrm>
          <a:prstGeom prst="rect">
            <a:avLst/>
          </a:prstGeom>
        </p:spPr>
      </p:pic>
    </p:spTree>
    <p:extLst>
      <p:ext uri="{BB962C8B-B14F-4D97-AF65-F5344CB8AC3E}">
        <p14:creationId xmlns:p14="http://schemas.microsoft.com/office/powerpoint/2010/main" val="296648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2"/>
                                        </p:tgtEl>
                                      </p:cBhvr>
                                    </p:animEffect>
                                    <p:animScale>
                                      <p:cBhvr>
                                        <p:cTn id="7" dur="250" autoRev="1" fill="hold"/>
                                        <p:tgtEl>
                                          <p:spTgt spid="42"/>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41"/>
                                        </p:tgtEl>
                                      </p:cBhvr>
                                    </p:animEffect>
                                    <p:animScale>
                                      <p:cBhvr>
                                        <p:cTn id="11" dur="250" autoRev="1" fill="hold"/>
                                        <p:tgtEl>
                                          <p:spTgt spid="41"/>
                                        </p:tgtEl>
                                      </p:cBhvr>
                                      <p:by x="105000" y="105000"/>
                                    </p:animScale>
                                  </p:childTnLst>
                                </p:cTn>
                              </p:par>
                            </p:childTnLst>
                          </p:cTn>
                        </p:par>
                        <p:par>
                          <p:cTn id="12" fill="hold">
                            <p:stCondLst>
                              <p:cond delay="1000"/>
                            </p:stCondLst>
                            <p:childTnLst>
                              <p:par>
                                <p:cTn id="13" presetID="1" presetClass="entr" presetSubtype="0" fill="hold" grpId="1" nodeType="after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1000"/>
                            </p:stCondLst>
                            <p:childTnLst>
                              <p:par>
                                <p:cTn id="16" presetID="42" presetClass="path" presetSubtype="0" repeatCount="0" accel="50000" decel="50000" fill="hold" grpId="0" nodeType="afterEffect">
                                  <p:stCondLst>
                                    <p:cond delay="0"/>
                                  </p:stCondLst>
                                  <p:childTnLst>
                                    <p:animMotion origin="layout" path="M -0.00104 -0.11689 L -4.16667E-7 -4.44444E-6 " pathEditMode="relative" rAng="0" ptsTypes="AA">
                                      <p:cBhvr>
                                        <p:cTn id="17" dur="1000" fill="hold"/>
                                        <p:tgtEl>
                                          <p:spTgt spid="7"/>
                                        </p:tgtEl>
                                        <p:attrNameLst>
                                          <p:attrName>ppt_x</p:attrName>
                                          <p:attrName>ppt_y</p:attrName>
                                        </p:attrNameLst>
                                      </p:cBhvr>
                                      <p:rCtr x="52" y="5833"/>
                                    </p:animMotion>
                                  </p:childTnLst>
                                </p:cTn>
                              </p:par>
                            </p:childTnLst>
                          </p:cTn>
                        </p:par>
                        <p:par>
                          <p:cTn id="18" fill="hold">
                            <p:stCondLst>
                              <p:cond delay="2000"/>
                            </p:stCondLst>
                            <p:childTnLst>
                              <p:par>
                                <p:cTn id="19" presetID="10" presetClass="entr" presetSubtype="0" repeatCount="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repeatCount="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childTnLst>
                          </p:cTn>
                        </p:par>
                        <p:par>
                          <p:cTn id="37" fill="hold">
                            <p:stCondLst>
                              <p:cond delay="4000"/>
                            </p:stCondLst>
                            <p:childTnLst>
                              <p:par>
                                <p:cTn id="38" presetID="22" presetClass="entr" presetSubtype="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CEE1735-C02B-49D8-BE4D-576635A24C61}"/>
              </a:ext>
            </a:extLst>
          </p:cNvPr>
          <p:cNvSpPr/>
          <p:nvPr/>
        </p:nvSpPr>
        <p:spPr>
          <a:xfrm>
            <a:off x="3963826" y="2059796"/>
            <a:ext cx="4288253" cy="4288253"/>
          </a:xfrm>
          <a:prstGeom prst="ellipse">
            <a:avLst/>
          </a:prstGeom>
          <a:noFill/>
          <a:ln w="38100">
            <a:solidFill>
              <a:srgbClr val="58F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eople_11" title="Icon of two people with a chat bubble">
            <a:extLst>
              <a:ext uri="{FF2B5EF4-FFF2-40B4-BE49-F238E27FC236}">
                <a16:creationId xmlns:a16="http://schemas.microsoft.com/office/drawing/2014/main" id="{405D3CB7-781B-4010-A86D-6114661FF160}"/>
              </a:ext>
            </a:extLst>
          </p:cNvPr>
          <p:cNvSpPr>
            <a:spLocks noChangeAspect="1" noEditPoints="1"/>
          </p:cNvSpPr>
          <p:nvPr/>
        </p:nvSpPr>
        <p:spPr bwMode="auto">
          <a:xfrm>
            <a:off x="7653753" y="3943849"/>
            <a:ext cx="476093" cy="457200"/>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2" name="tool" title="Icon of a skrewdriver and wrench">
            <a:extLst>
              <a:ext uri="{FF2B5EF4-FFF2-40B4-BE49-F238E27FC236}">
                <a16:creationId xmlns:a16="http://schemas.microsoft.com/office/drawing/2014/main" id="{143D1B48-1E0F-48F2-A5DC-1FE80B5D1822}"/>
              </a:ext>
            </a:extLst>
          </p:cNvPr>
          <p:cNvSpPr>
            <a:spLocks noChangeAspect="1" noEditPoints="1"/>
          </p:cNvSpPr>
          <p:nvPr/>
        </p:nvSpPr>
        <p:spPr bwMode="auto">
          <a:xfrm>
            <a:off x="7215221" y="5318123"/>
            <a:ext cx="330718" cy="46585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3" name="gear" title="Icon of a gear surrounded by a circle with lines of varying length">
            <a:extLst>
              <a:ext uri="{FF2B5EF4-FFF2-40B4-BE49-F238E27FC236}">
                <a16:creationId xmlns:a16="http://schemas.microsoft.com/office/drawing/2014/main" id="{2B807338-D762-4CC9-9AA0-8E2F03E0503D}"/>
              </a:ext>
            </a:extLst>
          </p:cNvPr>
          <p:cNvSpPr>
            <a:spLocks noChangeAspect="1" noEditPoints="1"/>
          </p:cNvSpPr>
          <p:nvPr/>
        </p:nvSpPr>
        <p:spPr bwMode="auto">
          <a:xfrm>
            <a:off x="4577168" y="5208407"/>
            <a:ext cx="505601" cy="50341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4" name="box" title="Icon of a box">
            <a:extLst>
              <a:ext uri="{FF2B5EF4-FFF2-40B4-BE49-F238E27FC236}">
                <a16:creationId xmlns:a16="http://schemas.microsoft.com/office/drawing/2014/main" id="{C246A32B-0BB0-4AFB-AC6A-35F216719C8B}"/>
              </a:ext>
            </a:extLst>
          </p:cNvPr>
          <p:cNvSpPr>
            <a:spLocks noChangeAspect="1" noEditPoints="1"/>
          </p:cNvSpPr>
          <p:nvPr/>
        </p:nvSpPr>
        <p:spPr bwMode="auto">
          <a:xfrm>
            <a:off x="4232775" y="4048062"/>
            <a:ext cx="452441" cy="456743"/>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95F06B06-A518-40B7-87E0-628127DBE0AB}"/>
              </a:ext>
            </a:extLst>
          </p:cNvPr>
          <p:cNvSpPr txBox="1"/>
          <p:nvPr/>
        </p:nvSpPr>
        <p:spPr>
          <a:xfrm>
            <a:off x="961049" y="3788809"/>
            <a:ext cx="3271726" cy="935641"/>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Containers</a:t>
            </a:r>
            <a:r>
              <a:rPr lang="en-US" sz="2000" kern="0" dirty="0">
                <a:noFill/>
                <a:latin typeface="Segoe UI Semilight" panose="020B0402040204020203" pitchFamily="34" charset="0"/>
                <a:cs typeface="Segoe UI Semilight" panose="020B0402040204020203" pitchFamily="34" charset="0"/>
              </a:rPr>
              <a:t>.</a:t>
            </a:r>
          </a:p>
          <a:p>
            <a:pPr algn="r" defTabSz="896354">
              <a:spcAft>
                <a:spcPts val="576"/>
              </a:spcAft>
              <a:defRPr/>
            </a:pPr>
            <a:r>
              <a:rPr lang="en-US" sz="1400" dirty="0">
                <a:latin typeface="Segoe UI" panose="020B0502040204020203" pitchFamily="34" charset="0"/>
                <a:cs typeface="Segoe UI" panose="020B0502040204020203" pitchFamily="34" charset="0"/>
              </a:rPr>
              <a:t>Standard deployment format to</a:t>
            </a:r>
            <a:r>
              <a:rPr lang="en-US" sz="1400" dirty="0">
                <a:noFill/>
                <a:latin typeface="Segoe UI" panose="020B0502040204020203" pitchFamily="34" charset="0"/>
                <a:cs typeface="Segoe UI" panose="020B0502040204020203" pitchFamily="34" charset="0"/>
              </a:rPr>
              <a:t>.</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abstract code from underlying</a:t>
            </a:r>
            <a:r>
              <a:rPr lang="en-US" sz="1400" dirty="0">
                <a:noFill/>
                <a:latin typeface="Segoe UI" panose="020B0502040204020203" pitchFamily="34" charset="0"/>
                <a:cs typeface="Segoe UI" panose="020B0502040204020203" pitchFamily="34" charset="0"/>
              </a:rPr>
              <a:t>.</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infrastructure differences</a:t>
            </a:r>
          </a:p>
        </p:txBody>
      </p:sp>
      <p:sp>
        <p:nvSpPr>
          <p:cNvPr id="50" name="TextBox 49">
            <a:extLst>
              <a:ext uri="{FF2B5EF4-FFF2-40B4-BE49-F238E27FC236}">
                <a16:creationId xmlns:a16="http://schemas.microsoft.com/office/drawing/2014/main" id="{42AC56C4-0429-4955-985B-EF06F8D5F893}"/>
              </a:ext>
            </a:extLst>
          </p:cNvPr>
          <p:cNvSpPr txBox="1"/>
          <p:nvPr/>
        </p:nvSpPr>
        <p:spPr>
          <a:xfrm>
            <a:off x="6688643" y="1663078"/>
            <a:ext cx="4036997" cy="7417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Automation</a:t>
            </a:r>
          </a:p>
          <a:p>
            <a:pPr defTabSz="896354">
              <a:spcAft>
                <a:spcPts val="576"/>
              </a:spcAft>
              <a:defRPr/>
            </a:pPr>
            <a:r>
              <a:rPr lang="en-US" sz="1400" dirty="0">
                <a:latin typeface="Segoe UI" panose="020B0502040204020203" pitchFamily="34" charset="0"/>
                <a:cs typeface="Segoe UI" panose="020B0502040204020203" pitchFamily="34" charset="0"/>
              </a:rPr>
              <a:t>    All process, from build, patching, test,</a:t>
            </a:r>
            <a:br>
              <a:rPr lang="en-US" sz="1400" dirty="0">
                <a:latin typeface="Segoe UI" panose="020B0502040204020203" pitchFamily="34" charset="0"/>
                <a:cs typeface="Segoe UI" panose="020B0502040204020203" pitchFamily="34" charset="0"/>
              </a:rPr>
            </a:br>
            <a:r>
              <a:rPr lang="en-US" sz="1400" dirty="0">
                <a:noFill/>
                <a:latin typeface="Segoe UI" panose="020B0502040204020203" pitchFamily="34" charset="0"/>
                <a:cs typeface="Segoe UI" panose="020B0502040204020203" pitchFamily="34" charset="0"/>
              </a:rPr>
              <a:t>.       </a:t>
            </a:r>
            <a:r>
              <a:rPr lang="en-US" sz="1400" dirty="0">
                <a:latin typeface="Segoe UI" panose="020B0502040204020203" pitchFamily="34" charset="0"/>
                <a:cs typeface="Segoe UI" panose="020B0502040204020203" pitchFamily="34" charset="0"/>
              </a:rPr>
              <a:t>     deployment are automated</a:t>
            </a:r>
          </a:p>
        </p:txBody>
      </p:sp>
      <p:sp>
        <p:nvSpPr>
          <p:cNvPr id="52" name="TextBox 51">
            <a:extLst>
              <a:ext uri="{FF2B5EF4-FFF2-40B4-BE49-F238E27FC236}">
                <a16:creationId xmlns:a16="http://schemas.microsoft.com/office/drawing/2014/main" id="{524547B0-2403-4DA3-BBDF-185ABEDC8BE0}"/>
              </a:ext>
            </a:extLst>
          </p:cNvPr>
          <p:cNvSpPr txBox="1"/>
          <p:nvPr/>
        </p:nvSpPr>
        <p:spPr>
          <a:xfrm>
            <a:off x="7924800" y="2654809"/>
            <a:ext cx="3648577" cy="935641"/>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Microservices</a:t>
            </a:r>
          </a:p>
          <a:p>
            <a:pPr algn="l" defTabSz="896354">
              <a:spcAft>
                <a:spcPts val="576"/>
              </a:spcAft>
              <a:defRPr/>
            </a:pPr>
            <a:r>
              <a:rPr lang="en-US" sz="1400" dirty="0">
                <a:latin typeface="Segoe UI" panose="020B0502040204020203" pitchFamily="34" charset="0"/>
                <a:cs typeface="Segoe UI" panose="020B0502040204020203" pitchFamily="34" charset="0"/>
              </a:rPr>
              <a:t>  Loosely coupled services, using fire &amp; forget</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queue processing with apology-based</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transactions</a:t>
            </a:r>
          </a:p>
        </p:txBody>
      </p:sp>
      <p:sp>
        <p:nvSpPr>
          <p:cNvPr id="22" name="TextBox 21">
            <a:extLst>
              <a:ext uri="{FF2B5EF4-FFF2-40B4-BE49-F238E27FC236}">
                <a16:creationId xmlns:a16="http://schemas.microsoft.com/office/drawing/2014/main" id="{CFDC455E-E304-4BA6-9E4D-50FEAB164AC3}"/>
              </a:ext>
            </a:extLst>
          </p:cNvPr>
          <p:cNvSpPr txBox="1"/>
          <p:nvPr/>
        </p:nvSpPr>
        <p:spPr>
          <a:xfrm>
            <a:off x="1947775" y="1663078"/>
            <a:ext cx="3484670"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Infra Deployed Through APIs </a:t>
            </a:r>
            <a:br>
              <a:rPr lang="en-US" sz="2000" kern="0" dirty="0">
                <a:solidFill>
                  <a:srgbClr val="50E6FF"/>
                </a:solidFill>
                <a:latin typeface="Segoe UI Semilight" panose="020B0402040204020203" pitchFamily="34" charset="0"/>
                <a:cs typeface="Segoe UI Semilight" panose="020B0402040204020203" pitchFamily="34" charset="0"/>
              </a:rPr>
            </a:br>
            <a:r>
              <a:rPr lang="en-US" sz="1400" dirty="0">
                <a:latin typeface="Segoe UI" panose="020B0502040204020203" pitchFamily="34" charset="0"/>
                <a:cs typeface="Segoe UI" panose="020B0502040204020203" pitchFamily="34" charset="0"/>
              </a:rPr>
              <a:t>Deployments are software requests,</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not hardware purchase      </a:t>
            </a:r>
            <a:r>
              <a:rPr lang="en-US" sz="1400" dirty="0">
                <a:noFill/>
                <a:latin typeface="Segoe UI" panose="020B0502040204020203" pitchFamily="34" charset="0"/>
                <a:cs typeface="Segoe UI" panose="020B0502040204020203" pitchFamily="34" charset="0"/>
              </a:rPr>
              <a:t>..</a:t>
            </a:r>
          </a:p>
        </p:txBody>
      </p:sp>
      <p:sp>
        <p:nvSpPr>
          <p:cNvPr id="23" name="TextBox 22">
            <a:extLst>
              <a:ext uri="{FF2B5EF4-FFF2-40B4-BE49-F238E27FC236}">
                <a16:creationId xmlns:a16="http://schemas.microsoft.com/office/drawing/2014/main" id="{CAC2A560-9616-47F3-B0E7-AE009F62BC0A}"/>
              </a:ext>
            </a:extLst>
          </p:cNvPr>
          <p:cNvSpPr txBox="1"/>
          <p:nvPr/>
        </p:nvSpPr>
        <p:spPr>
          <a:xfrm>
            <a:off x="304801" y="5318123"/>
            <a:ext cx="4773444" cy="7417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Failure As A Design Principal        </a:t>
            </a:r>
            <a:r>
              <a:rPr lang="en-US" sz="2000" kern="0" dirty="0">
                <a:noFill/>
                <a:latin typeface="Segoe UI Semilight" panose="020B0402040204020203" pitchFamily="34" charset="0"/>
                <a:cs typeface="Segoe UI Semilight" panose="020B0402040204020203" pitchFamily="34" charset="0"/>
              </a:rPr>
              <a:t>.</a:t>
            </a:r>
          </a:p>
          <a:p>
            <a:pPr algn="r" defTabSz="896354">
              <a:spcAft>
                <a:spcPts val="576"/>
              </a:spcAft>
              <a:defRPr/>
            </a:pPr>
            <a:r>
              <a:rPr lang="en-US" sz="1400" dirty="0">
                <a:latin typeface="Segoe UI" panose="020B0502040204020203" pitchFamily="34" charset="0"/>
                <a:cs typeface="Segoe UI" panose="020B0502040204020203" pitchFamily="34" charset="0"/>
              </a:rPr>
              <a:t>Standard deployment format to abstract code  </a:t>
            </a:r>
            <a:r>
              <a:rPr lang="en-US" sz="1400" dirty="0">
                <a:noFill/>
                <a:latin typeface="Segoe UI" panose="020B0502040204020203" pitchFamily="34" charset="0"/>
                <a:cs typeface="Segoe UI" panose="020B0502040204020203" pitchFamily="34" charset="0"/>
              </a:rPr>
              <a:t>   .</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from underlying infrastructure differences</a:t>
            </a:r>
          </a:p>
        </p:txBody>
      </p:sp>
      <p:sp>
        <p:nvSpPr>
          <p:cNvPr id="25" name="TextBox 24">
            <a:extLst>
              <a:ext uri="{FF2B5EF4-FFF2-40B4-BE49-F238E27FC236}">
                <a16:creationId xmlns:a16="http://schemas.microsoft.com/office/drawing/2014/main" id="{0862F505-0F6A-42E3-9BEE-0C3C3620F60F}"/>
              </a:ext>
            </a:extLst>
          </p:cNvPr>
          <p:cNvSpPr txBox="1"/>
          <p:nvPr/>
        </p:nvSpPr>
        <p:spPr>
          <a:xfrm>
            <a:off x="8345354" y="3788809"/>
            <a:ext cx="2637510" cy="741742"/>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OSS</a:t>
            </a:r>
          </a:p>
          <a:p>
            <a:pPr algn="l" defTabSz="896354">
              <a:spcAft>
                <a:spcPts val="576"/>
              </a:spcAft>
              <a:defRPr/>
            </a:pPr>
            <a:r>
              <a:rPr lang="en-US" sz="1400" dirty="0">
                <a:latin typeface="Segoe UI" panose="020B0502040204020203" pitchFamily="34" charset="0"/>
                <a:cs typeface="Segoe UI" panose="020B0502040204020203" pitchFamily="34" charset="0"/>
              </a:rPr>
              <a:t>Embraces community projects to speed development</a:t>
            </a:r>
          </a:p>
        </p:txBody>
      </p:sp>
      <p:sp>
        <p:nvSpPr>
          <p:cNvPr id="27" name="TextBox 26">
            <a:extLst>
              <a:ext uri="{FF2B5EF4-FFF2-40B4-BE49-F238E27FC236}">
                <a16:creationId xmlns:a16="http://schemas.microsoft.com/office/drawing/2014/main" id="{42001A32-C26A-4317-8E8E-5FD35499C5B0}"/>
              </a:ext>
            </a:extLst>
          </p:cNvPr>
          <p:cNvSpPr txBox="1"/>
          <p:nvPr/>
        </p:nvSpPr>
        <p:spPr>
          <a:xfrm>
            <a:off x="642528" y="2654809"/>
            <a:ext cx="4034449" cy="7417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Serverless</a:t>
            </a:r>
          </a:p>
          <a:p>
            <a:pPr algn="r" defTabSz="896354">
              <a:spcAft>
                <a:spcPts val="576"/>
              </a:spcAft>
              <a:defRPr/>
            </a:pPr>
            <a:r>
              <a:rPr lang="en-US" sz="1400" dirty="0">
                <a:latin typeface="Segoe UI" panose="020B0502040204020203" pitchFamily="34" charset="0"/>
                <a:cs typeface="Segoe UI" panose="020B0502040204020203" pitchFamily="34" charset="0"/>
              </a:rPr>
              <a:t>Instancing infrastructure, on-demand, paying   </a:t>
            </a:r>
            <a:r>
              <a:rPr lang="en-US" sz="1400" dirty="0">
                <a:noFill/>
                <a:latin typeface="Segoe UI" panose="020B0502040204020203" pitchFamily="34" charset="0"/>
                <a:cs typeface="Segoe UI" panose="020B0502040204020203" pitchFamily="34" charset="0"/>
              </a:rPr>
              <a:t>.</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for usage over reserved capacity     </a:t>
            </a:r>
            <a:r>
              <a:rPr lang="en-US" sz="1400" dirty="0">
                <a:noFill/>
                <a:latin typeface="Segoe UI" panose="020B0502040204020203" pitchFamily="34" charset="0"/>
                <a:cs typeface="Segoe UI" panose="020B0502040204020203" pitchFamily="34" charset="0"/>
              </a:rPr>
              <a:t>.</a:t>
            </a:r>
          </a:p>
        </p:txBody>
      </p:sp>
      <p:sp>
        <p:nvSpPr>
          <p:cNvPr id="28" name="TextBox 27">
            <a:extLst>
              <a:ext uri="{FF2B5EF4-FFF2-40B4-BE49-F238E27FC236}">
                <a16:creationId xmlns:a16="http://schemas.microsoft.com/office/drawing/2014/main" id="{6ED40039-584A-48AB-ACEA-7DA4B39D3EE5}"/>
              </a:ext>
            </a:extLst>
          </p:cNvPr>
          <p:cNvSpPr txBox="1"/>
          <p:nvPr/>
        </p:nvSpPr>
        <p:spPr>
          <a:xfrm>
            <a:off x="7239000" y="5318123"/>
            <a:ext cx="3648577" cy="935641"/>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           Polyglot</a:t>
            </a:r>
          </a:p>
          <a:p>
            <a:pPr defTabSz="896354">
              <a:spcAft>
                <a:spcPts val="576"/>
              </a:spcAft>
              <a:defRPr/>
            </a:pPr>
            <a:r>
              <a:rPr lang="en-US" sz="1400" dirty="0">
                <a:latin typeface="Segoe UI" panose="020B0502040204020203" pitchFamily="34" charset="0"/>
                <a:cs typeface="Segoe UI" panose="020B0502040204020203" pitchFamily="34" charset="0"/>
              </a:rPr>
              <a:t>          Mixture of languages &amp; runtimes, </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tailored to the development team, </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and/or task being done</a:t>
            </a:r>
          </a:p>
        </p:txBody>
      </p:sp>
      <p:sp>
        <p:nvSpPr>
          <p:cNvPr id="5" name="Title 4">
            <a:extLst>
              <a:ext uri="{FF2B5EF4-FFF2-40B4-BE49-F238E27FC236}">
                <a16:creationId xmlns:a16="http://schemas.microsoft.com/office/drawing/2014/main" id="{134B3105-4523-4C8F-9B83-9E5446326DB2}"/>
              </a:ext>
            </a:extLst>
          </p:cNvPr>
          <p:cNvSpPr>
            <a:spLocks noGrp="1"/>
          </p:cNvSpPr>
          <p:nvPr>
            <p:ph type="title"/>
          </p:nvPr>
        </p:nvSpPr>
        <p:spPr/>
        <p:txBody>
          <a:bodyPr/>
          <a:lstStyle/>
          <a:p>
            <a:r>
              <a:rPr lang="en-US" dirty="0"/>
              <a:t>Cloud Native Is</a:t>
            </a:r>
          </a:p>
        </p:txBody>
      </p:sp>
      <p:sp>
        <p:nvSpPr>
          <p:cNvPr id="24" name="Freeform: Shape 185">
            <a:extLst>
              <a:ext uri="{FF2B5EF4-FFF2-40B4-BE49-F238E27FC236}">
                <a16:creationId xmlns:a16="http://schemas.microsoft.com/office/drawing/2014/main" id="{02C0EA1C-C82D-4122-BFDF-85F5C18F3215}"/>
              </a:ext>
            </a:extLst>
          </p:cNvPr>
          <p:cNvSpPr>
            <a:spLocks noChangeAspect="1"/>
          </p:cNvSpPr>
          <p:nvPr/>
        </p:nvSpPr>
        <p:spPr bwMode="auto">
          <a:xfrm flipV="1">
            <a:off x="5660141" y="3911599"/>
            <a:ext cx="871715" cy="48053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22911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63" presetClass="path" presetSubtype="0" decel="100000" fill="hold" grpId="1" nodeType="withEffect">
                                  <p:stCondLst>
                                    <p:cond delay="800"/>
                                  </p:stCondLst>
                                  <p:childTnLst>
                                    <p:animMotion origin="layout" path="M 4.79167E-6 7.40741E-7 L -0.03438 7.40741E-7 " pathEditMode="relative" rAng="0" ptsTypes="AA">
                                      <p:cBhvr>
                                        <p:cTn id="9" dur="1000" spd="-100000" fill="hold"/>
                                        <p:tgtEl>
                                          <p:spTgt spid="50"/>
                                        </p:tgtEl>
                                        <p:attrNameLst>
                                          <p:attrName>ppt_x</p:attrName>
                                          <p:attrName>ppt_y</p:attrName>
                                        </p:attrNameLst>
                                      </p:cBhvr>
                                      <p:rCtr x="-1719" y="0"/>
                                    </p:animMotion>
                                  </p:childTnLst>
                                </p:cTn>
                              </p:par>
                              <p:par>
                                <p:cTn id="10" presetID="10" presetClass="entr" presetSubtype="0" fill="hold" grpId="0" nodeType="withEffect">
                                  <p:stCondLst>
                                    <p:cond delay="80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63" presetClass="path" presetSubtype="0" decel="100000" fill="hold" grpId="1" nodeType="withEffect">
                                  <p:stCondLst>
                                    <p:cond delay="800"/>
                                  </p:stCondLst>
                                  <p:childTnLst>
                                    <p:animMotion origin="layout" path="M 2.70833E-6 4.07407E-6 L -0.03438 4.07407E-6 " pathEditMode="relative" rAng="0" ptsTypes="AA">
                                      <p:cBhvr>
                                        <p:cTn id="14" dur="1000" spd="-100000" fill="hold"/>
                                        <p:tgtEl>
                                          <p:spTgt spid="48"/>
                                        </p:tgtEl>
                                        <p:attrNameLst>
                                          <p:attrName>ppt_x</p:attrName>
                                          <p:attrName>ppt_y</p:attrName>
                                        </p:attrNameLst>
                                      </p:cBhvr>
                                      <p:rCtr x="-1719" y="0"/>
                                    </p:animMotion>
                                  </p:childTnLst>
                                </p:cTn>
                              </p:par>
                              <p:par>
                                <p:cTn id="15" presetID="10" presetClass="entr" presetSubtype="0" fill="hold" grpId="0" nodeType="withEffect">
                                  <p:stCondLst>
                                    <p:cond delay="80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63" presetClass="path" presetSubtype="0" decel="100000" fill="hold" grpId="1" nodeType="withEffect">
                                  <p:stCondLst>
                                    <p:cond delay="800"/>
                                  </p:stCondLst>
                                  <p:childTnLst>
                                    <p:animMotion origin="layout" path="M 4.16667E-6 7.40741E-7 L 0.0375 7.40741E-7 " pathEditMode="relative" rAng="0" ptsTypes="AA">
                                      <p:cBhvr>
                                        <p:cTn id="19" dur="1000" spd="-100000" fill="hold"/>
                                        <p:tgtEl>
                                          <p:spTgt spid="52"/>
                                        </p:tgtEl>
                                        <p:attrNameLst>
                                          <p:attrName>ppt_x</p:attrName>
                                          <p:attrName>ppt_y</p:attrName>
                                        </p:attrNameLst>
                                      </p:cBhvr>
                                      <p:rCtr x="1875" y="0"/>
                                    </p:animMotion>
                                  </p:childTnLst>
                                </p:cTn>
                              </p:par>
                              <p:par>
                                <p:cTn id="20" presetID="53" presetClass="entr" presetSubtype="16" fill="hold" grpId="0" nodeType="withEffect">
                                  <p:stCondLst>
                                    <p:cond delay="800"/>
                                  </p:stCondLst>
                                  <p:childTnLst>
                                    <p:set>
                                      <p:cBhvr>
                                        <p:cTn id="21" dur="1" fill="hold">
                                          <p:stCondLst>
                                            <p:cond delay="0"/>
                                          </p:stCondLst>
                                        </p:cTn>
                                        <p:tgtEl>
                                          <p:spTgt spid="44"/>
                                        </p:tgtEl>
                                        <p:attrNameLst>
                                          <p:attrName>style.visibility</p:attrName>
                                        </p:attrNameLst>
                                      </p:cBhvr>
                                      <p:to>
                                        <p:strVal val="visible"/>
                                      </p:to>
                                    </p:set>
                                    <p:anim calcmode="lin" valueType="num">
                                      <p:cBhvr>
                                        <p:cTn id="22" dur="500" fill="hold"/>
                                        <p:tgtEl>
                                          <p:spTgt spid="44"/>
                                        </p:tgtEl>
                                        <p:attrNameLst>
                                          <p:attrName>ppt_w</p:attrName>
                                        </p:attrNameLst>
                                      </p:cBhvr>
                                      <p:tavLst>
                                        <p:tav tm="0">
                                          <p:val>
                                            <p:fltVal val="0"/>
                                          </p:val>
                                        </p:tav>
                                        <p:tav tm="100000">
                                          <p:val>
                                            <p:strVal val="#ppt_w"/>
                                          </p:val>
                                        </p:tav>
                                      </p:tavLst>
                                    </p:anim>
                                    <p:anim calcmode="lin" valueType="num">
                                      <p:cBhvr>
                                        <p:cTn id="23" dur="500" fill="hold"/>
                                        <p:tgtEl>
                                          <p:spTgt spid="44"/>
                                        </p:tgtEl>
                                        <p:attrNameLst>
                                          <p:attrName>ppt_h</p:attrName>
                                        </p:attrNameLst>
                                      </p:cBhvr>
                                      <p:tavLst>
                                        <p:tav tm="0">
                                          <p:val>
                                            <p:fltVal val="0"/>
                                          </p:val>
                                        </p:tav>
                                        <p:tav tm="100000">
                                          <p:val>
                                            <p:strVal val="#ppt_h"/>
                                          </p:val>
                                        </p:tav>
                                      </p:tavLst>
                                    </p:anim>
                                    <p:animEffect transition="in" filter="fade">
                                      <p:cBhvr>
                                        <p:cTn id="24" dur="500"/>
                                        <p:tgtEl>
                                          <p:spTgt spid="44"/>
                                        </p:tgtEl>
                                      </p:cBhvr>
                                    </p:animEffect>
                                  </p:childTnLst>
                                </p:cTn>
                              </p:par>
                              <p:par>
                                <p:cTn id="25" presetID="53" presetClass="entr" presetSubtype="16" fill="hold" grpId="0" nodeType="withEffect">
                                  <p:stCondLst>
                                    <p:cond delay="800"/>
                                  </p:stCondLst>
                                  <p:childTnLst>
                                    <p:set>
                                      <p:cBhvr>
                                        <p:cTn id="26" dur="1" fill="hold">
                                          <p:stCondLst>
                                            <p:cond delay="0"/>
                                          </p:stCondLst>
                                        </p:cTn>
                                        <p:tgtEl>
                                          <p:spTgt spid="41"/>
                                        </p:tgtEl>
                                        <p:attrNameLst>
                                          <p:attrName>style.visibility</p:attrName>
                                        </p:attrNameLst>
                                      </p:cBhvr>
                                      <p:to>
                                        <p:strVal val="visible"/>
                                      </p:to>
                                    </p:set>
                                    <p:anim calcmode="lin" valueType="num">
                                      <p:cBhvr>
                                        <p:cTn id="27" dur="500" fill="hold"/>
                                        <p:tgtEl>
                                          <p:spTgt spid="41"/>
                                        </p:tgtEl>
                                        <p:attrNameLst>
                                          <p:attrName>ppt_w</p:attrName>
                                        </p:attrNameLst>
                                      </p:cBhvr>
                                      <p:tavLst>
                                        <p:tav tm="0">
                                          <p:val>
                                            <p:fltVal val="0"/>
                                          </p:val>
                                        </p:tav>
                                        <p:tav tm="100000">
                                          <p:val>
                                            <p:strVal val="#ppt_w"/>
                                          </p:val>
                                        </p:tav>
                                      </p:tavLst>
                                    </p:anim>
                                    <p:anim calcmode="lin" valueType="num">
                                      <p:cBhvr>
                                        <p:cTn id="28" dur="500" fill="hold"/>
                                        <p:tgtEl>
                                          <p:spTgt spid="41"/>
                                        </p:tgtEl>
                                        <p:attrNameLst>
                                          <p:attrName>ppt_h</p:attrName>
                                        </p:attrNameLst>
                                      </p:cBhvr>
                                      <p:tavLst>
                                        <p:tav tm="0">
                                          <p:val>
                                            <p:fltVal val="0"/>
                                          </p:val>
                                        </p:tav>
                                        <p:tav tm="100000">
                                          <p:val>
                                            <p:strVal val="#ppt_h"/>
                                          </p:val>
                                        </p:tav>
                                      </p:tavLst>
                                    </p:anim>
                                    <p:animEffect transition="in" filter="fade">
                                      <p:cBhvr>
                                        <p:cTn id="29" dur="500"/>
                                        <p:tgtEl>
                                          <p:spTgt spid="41"/>
                                        </p:tgtEl>
                                      </p:cBhvr>
                                    </p:animEffect>
                                  </p:childTnLst>
                                </p:cTn>
                              </p:par>
                              <p:par>
                                <p:cTn id="30" presetID="53" presetClass="entr" presetSubtype="16" fill="hold" grpId="0" nodeType="withEffect">
                                  <p:stCondLst>
                                    <p:cond delay="80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par>
                                <p:cTn id="35" presetID="53" presetClass="entr" presetSubtype="16" fill="hold" grpId="0" nodeType="withEffect">
                                  <p:stCondLst>
                                    <p:cond delay="80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par>
                                <p:cTn id="40" presetID="53" presetClass="entr" presetSubtype="16" fill="hold" grpId="0" nodeType="withEffect">
                                  <p:stCondLst>
                                    <p:cond delay="800"/>
                                  </p:stCondLst>
                                  <p:childTnLst>
                                    <p:set>
                                      <p:cBhvr>
                                        <p:cTn id="41" dur="1" fill="hold">
                                          <p:stCondLst>
                                            <p:cond delay="0"/>
                                          </p:stCondLst>
                                        </p:cTn>
                                        <p:tgtEl>
                                          <p:spTgt spid="43"/>
                                        </p:tgtEl>
                                        <p:attrNameLst>
                                          <p:attrName>style.visibility</p:attrName>
                                        </p:attrNameLst>
                                      </p:cBhvr>
                                      <p:to>
                                        <p:strVal val="visible"/>
                                      </p:to>
                                    </p:set>
                                    <p:anim calcmode="lin" valueType="num">
                                      <p:cBhvr>
                                        <p:cTn id="42" dur="500" fill="hold"/>
                                        <p:tgtEl>
                                          <p:spTgt spid="43"/>
                                        </p:tgtEl>
                                        <p:attrNameLst>
                                          <p:attrName>ppt_w</p:attrName>
                                        </p:attrNameLst>
                                      </p:cBhvr>
                                      <p:tavLst>
                                        <p:tav tm="0">
                                          <p:val>
                                            <p:fltVal val="0"/>
                                          </p:val>
                                        </p:tav>
                                        <p:tav tm="100000">
                                          <p:val>
                                            <p:strVal val="#ppt_w"/>
                                          </p:val>
                                        </p:tav>
                                      </p:tavLst>
                                    </p:anim>
                                    <p:anim calcmode="lin" valueType="num">
                                      <p:cBhvr>
                                        <p:cTn id="43" dur="500" fill="hold"/>
                                        <p:tgtEl>
                                          <p:spTgt spid="43"/>
                                        </p:tgtEl>
                                        <p:attrNameLst>
                                          <p:attrName>ppt_h</p:attrName>
                                        </p:attrNameLst>
                                      </p:cBhvr>
                                      <p:tavLst>
                                        <p:tav tm="0">
                                          <p:val>
                                            <p:fltVal val="0"/>
                                          </p:val>
                                        </p:tav>
                                        <p:tav tm="100000">
                                          <p:val>
                                            <p:strVal val="#ppt_h"/>
                                          </p:val>
                                        </p:tav>
                                      </p:tavLst>
                                    </p:anim>
                                    <p:animEffect transition="in" filter="fade">
                                      <p:cBhvr>
                                        <p:cTn id="44" dur="500"/>
                                        <p:tgtEl>
                                          <p:spTgt spid="43"/>
                                        </p:tgtEl>
                                      </p:cBhvr>
                                    </p:animEffect>
                                  </p:childTnLst>
                                </p:cTn>
                              </p:par>
                              <p:par>
                                <p:cTn id="45" presetID="10" presetClass="entr" presetSubtype="0" fill="hold" grpId="0" nodeType="withEffect">
                                  <p:stCondLst>
                                    <p:cond delay="8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63" presetClass="path" presetSubtype="0" decel="100000" fill="hold" grpId="1" nodeType="withEffect">
                                  <p:stCondLst>
                                    <p:cond delay="800"/>
                                  </p:stCondLst>
                                  <p:childTnLst>
                                    <p:animMotion origin="layout" path="M -6.25E-7 -2.22222E-6 L 0.0375 -2.22222E-6 " pathEditMode="relative" rAng="0" ptsTypes="AA">
                                      <p:cBhvr>
                                        <p:cTn id="49" dur="1000" spd="-100000" fill="hold"/>
                                        <p:tgtEl>
                                          <p:spTgt spid="22"/>
                                        </p:tgtEl>
                                        <p:attrNameLst>
                                          <p:attrName>ppt_x</p:attrName>
                                          <p:attrName>ppt_y</p:attrName>
                                        </p:attrNameLst>
                                      </p:cBhvr>
                                      <p:rCtr x="1875" y="0"/>
                                    </p:animMotion>
                                  </p:childTnLst>
                                </p:cTn>
                              </p:par>
                              <p:par>
                                <p:cTn id="50" presetID="10" presetClass="entr" presetSubtype="0" fill="hold" grpId="0" nodeType="withEffect">
                                  <p:stCondLst>
                                    <p:cond delay="80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63" presetClass="path" presetSubtype="0" decel="100000" fill="hold" grpId="1" nodeType="withEffect">
                                  <p:stCondLst>
                                    <p:cond delay="800"/>
                                  </p:stCondLst>
                                  <p:childTnLst>
                                    <p:animMotion origin="layout" path="M 2.70833E-6 4.07407E-6 L -0.03438 4.07407E-6 " pathEditMode="relative" rAng="0" ptsTypes="AA">
                                      <p:cBhvr>
                                        <p:cTn id="54" dur="1000" spd="-100000" fill="hold"/>
                                        <p:tgtEl>
                                          <p:spTgt spid="23"/>
                                        </p:tgtEl>
                                        <p:attrNameLst>
                                          <p:attrName>ppt_x</p:attrName>
                                          <p:attrName>ppt_y</p:attrName>
                                        </p:attrNameLst>
                                      </p:cBhvr>
                                      <p:rCtr x="-1719" y="0"/>
                                    </p:animMotion>
                                  </p:childTnLst>
                                </p:cTn>
                              </p:par>
                              <p:par>
                                <p:cTn id="55" presetID="10" presetClass="entr" presetSubtype="0" fill="hold" grpId="0" nodeType="withEffect">
                                  <p:stCondLst>
                                    <p:cond delay="80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63" presetClass="path" presetSubtype="0" decel="100000" fill="hold" grpId="1" nodeType="withEffect">
                                  <p:stCondLst>
                                    <p:cond delay="800"/>
                                  </p:stCondLst>
                                  <p:childTnLst>
                                    <p:animMotion origin="layout" path="M 4.16667E-6 7.40741E-7 L 0.0375 7.40741E-7 " pathEditMode="relative" rAng="0" ptsTypes="AA">
                                      <p:cBhvr>
                                        <p:cTn id="59" dur="1000" spd="-100000" fill="hold"/>
                                        <p:tgtEl>
                                          <p:spTgt spid="25"/>
                                        </p:tgtEl>
                                        <p:attrNameLst>
                                          <p:attrName>ppt_x</p:attrName>
                                          <p:attrName>ppt_y</p:attrName>
                                        </p:attrNameLst>
                                      </p:cBhvr>
                                      <p:rCtr x="1875" y="0"/>
                                    </p:animMotion>
                                  </p:childTnLst>
                                </p:cTn>
                              </p:par>
                              <p:par>
                                <p:cTn id="60" presetID="10" presetClass="entr" presetSubtype="0" fill="hold" grpId="0" nodeType="withEffect">
                                  <p:stCondLst>
                                    <p:cond delay="8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63" presetClass="path" presetSubtype="0" decel="100000" fill="hold" grpId="1" nodeType="withEffect">
                                  <p:stCondLst>
                                    <p:cond delay="800"/>
                                  </p:stCondLst>
                                  <p:childTnLst>
                                    <p:animMotion origin="layout" path="M 2.70833E-6 4.07407E-6 L -0.03438 4.07407E-6 " pathEditMode="relative" rAng="0" ptsTypes="AA">
                                      <p:cBhvr>
                                        <p:cTn id="64" dur="1000" spd="-100000" fill="hold"/>
                                        <p:tgtEl>
                                          <p:spTgt spid="27"/>
                                        </p:tgtEl>
                                        <p:attrNameLst>
                                          <p:attrName>ppt_x</p:attrName>
                                          <p:attrName>ppt_y</p:attrName>
                                        </p:attrNameLst>
                                      </p:cBhvr>
                                      <p:rCtr x="-1719" y="0"/>
                                    </p:animMotion>
                                  </p:childTnLst>
                                </p:cTn>
                              </p:par>
                              <p:par>
                                <p:cTn id="65" presetID="10" presetClass="entr" presetSubtype="0" fill="hold" grpId="0" nodeType="withEffect">
                                  <p:stCondLst>
                                    <p:cond delay="80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63" presetClass="path" presetSubtype="0" decel="100000" fill="hold" grpId="1" nodeType="withEffect">
                                  <p:stCondLst>
                                    <p:cond delay="800"/>
                                  </p:stCondLst>
                                  <p:childTnLst>
                                    <p:animMotion origin="layout" path="M -6.25E-7 -2.22222E-6 L 0.0375 -2.22222E-6 " pathEditMode="relative" rAng="0" ptsTypes="AA">
                                      <p:cBhvr>
                                        <p:cTn id="69" dur="1000" spd="-100000" fill="hold"/>
                                        <p:tgtEl>
                                          <p:spTgt spid="28"/>
                                        </p:tgtEl>
                                        <p:attrNameLst>
                                          <p:attrName>ppt_x</p:attrName>
                                          <p:attrName>ppt_y</p:attrName>
                                        </p:attrNameLst>
                                      </p:cBhvr>
                                      <p:rCtr x="187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8" grpId="0"/>
      <p:bldP spid="48" grpId="1"/>
      <p:bldP spid="50" grpId="0"/>
      <p:bldP spid="50" grpId="1"/>
      <p:bldP spid="52" grpId="0"/>
      <p:bldP spid="52" grpId="1"/>
      <p:bldP spid="22" grpId="0"/>
      <p:bldP spid="22" grpId="1"/>
      <p:bldP spid="23" grpId="0"/>
      <p:bldP spid="23" grpId="1"/>
      <p:bldP spid="25" grpId="0"/>
      <p:bldP spid="25" grpId="1"/>
      <p:bldP spid="27" grpId="0"/>
      <p:bldP spid="27" grpId="1"/>
      <p:bldP spid="28" grpId="0"/>
      <p:bldP spid="28" grpId="1"/>
      <p:bldP spid="2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1331" y="642170"/>
            <a:ext cx="11562588" cy="402302"/>
          </a:xfrm>
        </p:spPr>
        <p:txBody>
          <a:bodyPr/>
          <a:lstStyle/>
          <a:p>
            <a:r>
              <a:rPr lang="en-US"/>
              <a:t>Best support for your enterprise need </a:t>
            </a:r>
          </a:p>
        </p:txBody>
      </p:sp>
      <p:sp>
        <p:nvSpPr>
          <p:cNvPr id="27" name="TextBox 26">
            <a:extLst>
              <a:ext uri="{FF2B5EF4-FFF2-40B4-BE49-F238E27FC236}">
                <a16:creationId xmlns:a16="http://schemas.microsoft.com/office/drawing/2014/main" id="{B1E73EAE-F3C7-4711-82D1-9915B89E524B}"/>
              </a:ext>
            </a:extLst>
          </p:cNvPr>
          <p:cNvSpPr txBox="1"/>
          <p:nvPr/>
        </p:nvSpPr>
        <p:spPr>
          <a:xfrm>
            <a:off x="2208766" y="5873381"/>
            <a:ext cx="7774468"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Feedback on the roadmap? Tell us at https://aka.ms/aks/feedback</a:t>
            </a:r>
          </a:p>
        </p:txBody>
      </p:sp>
      <p:grpSp>
        <p:nvGrpSpPr>
          <p:cNvPr id="20" name="Group 19">
            <a:extLst>
              <a:ext uri="{FF2B5EF4-FFF2-40B4-BE49-F238E27FC236}">
                <a16:creationId xmlns:a16="http://schemas.microsoft.com/office/drawing/2014/main" id="{EACE0BD1-CD81-4FB1-BA0D-7C971E268C5B}"/>
              </a:ext>
            </a:extLst>
          </p:cNvPr>
          <p:cNvGrpSpPr/>
          <p:nvPr/>
        </p:nvGrpSpPr>
        <p:grpSpPr>
          <a:xfrm>
            <a:off x="670495" y="1770618"/>
            <a:ext cx="3585699" cy="1908105"/>
            <a:chOff x="683939" y="2044168"/>
            <a:chExt cx="3657600" cy="1946366"/>
          </a:xfrm>
        </p:grpSpPr>
        <p:grpSp>
          <p:nvGrpSpPr>
            <p:cNvPr id="2" name="Group 1">
              <a:extLst>
                <a:ext uri="{FF2B5EF4-FFF2-40B4-BE49-F238E27FC236}">
                  <a16:creationId xmlns:a16="http://schemas.microsoft.com/office/drawing/2014/main" id="{36CA0552-2DA9-498B-945A-4C4414296C3E}"/>
                </a:ext>
              </a:extLst>
            </p:cNvPr>
            <p:cNvGrpSpPr/>
            <p:nvPr/>
          </p:nvGrpSpPr>
          <p:grpSpPr>
            <a:xfrm>
              <a:off x="683939" y="2044168"/>
              <a:ext cx="3657600" cy="1946366"/>
              <a:chOff x="683939" y="2044168"/>
              <a:chExt cx="3657600" cy="1946366"/>
            </a:xfrm>
          </p:grpSpPr>
          <p:sp>
            <p:nvSpPr>
              <p:cNvPr id="5" name="Rectangle 4">
                <a:extLst>
                  <a:ext uri="{FF2B5EF4-FFF2-40B4-BE49-F238E27FC236}">
                    <a16:creationId xmlns:a16="http://schemas.microsoft.com/office/drawing/2014/main" id="{F79EFE80-2EBB-41A1-A63D-C4FEF89DACB2}"/>
                  </a:ext>
                </a:extLst>
              </p:cNvPr>
              <p:cNvSpPr/>
              <p:nvPr/>
            </p:nvSpPr>
            <p:spPr bwMode="auto">
              <a:xfrm>
                <a:off x="683939"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5416BAB-327A-44CA-8B0D-877F017DC5EA}"/>
                  </a:ext>
                </a:extLst>
              </p:cNvPr>
              <p:cNvSpPr txBox="1"/>
              <p:nvPr/>
            </p:nvSpPr>
            <p:spPr>
              <a:xfrm>
                <a:off x="789095" y="2152499"/>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dirty="0">
                    <a:ln>
                      <a:noFill/>
                    </a:ln>
                    <a:solidFill>
                      <a:srgbClr val="FFFFFF"/>
                    </a:solidFill>
                    <a:effectLst/>
                    <a:uLnTx/>
                    <a:uFillTx/>
                    <a:latin typeface="Segoe UI Semibold"/>
                    <a:ea typeface="+mn-ea"/>
                    <a:cs typeface="+mn-cs"/>
                  </a:rPr>
                  <a:t>Learning path</a:t>
                </a:r>
                <a:br>
                  <a:rPr kumimoji="0" lang="en-US" sz="2353" b="0" i="0" u="none" strike="noStrike" kern="1200" cap="none" spc="0" normalizeH="0" baseline="0" noProof="0" dirty="0">
                    <a:ln>
                      <a:noFill/>
                    </a:ln>
                    <a:solidFill>
                      <a:srgbClr val="FFFFFF"/>
                    </a:solidFill>
                    <a:effectLst/>
                    <a:uLnTx/>
                    <a:uFillTx/>
                    <a:latin typeface="Segoe UI"/>
                    <a:ea typeface="+mn-ea"/>
                    <a:cs typeface="+mn-cs"/>
                  </a:rPr>
                </a:br>
                <a:r>
                  <a:rPr kumimoji="0" lang="en-US" sz="1568" b="0" i="0" u="none" strike="noStrike" kern="1200" cap="none" spc="0" normalizeH="0" baseline="0" noProof="0" dirty="0">
                    <a:ln>
                      <a:noFill/>
                    </a:ln>
                    <a:solidFill>
                      <a:srgbClr val="FFFFFF"/>
                    </a:solidFill>
                    <a:effectLst/>
                    <a:uLnTx/>
                    <a:uFillTx/>
                    <a:latin typeface="Segoe UI"/>
                    <a:ea typeface="+mn-ea"/>
                    <a:cs typeface="+mn-cs"/>
                  </a:rPr>
                  <a:t>aka.ms/</a:t>
                </a:r>
                <a:r>
                  <a:rPr kumimoji="0" lang="en-US" sz="1568" b="0" i="0" u="none" strike="noStrike" kern="1200" cap="none" spc="0" normalizeH="0" baseline="0" noProof="0" dirty="0" err="1">
                    <a:ln>
                      <a:noFill/>
                    </a:ln>
                    <a:solidFill>
                      <a:srgbClr val="FFFFFF"/>
                    </a:solidFill>
                    <a:effectLst/>
                    <a:uLnTx/>
                    <a:uFillTx/>
                    <a:latin typeface="Segoe UI"/>
                    <a:ea typeface="+mn-ea"/>
                    <a:cs typeface="+mn-cs"/>
                  </a:rPr>
                  <a:t>LearnKubernetes</a:t>
                </a:r>
                <a:endParaRPr kumimoji="0" lang="en-US" sz="1568" b="0" i="0" u="none" strike="noStrike" kern="1200" cap="none" spc="0" normalizeH="0" baseline="0" noProof="0" dirty="0">
                  <a:ln>
                    <a:noFill/>
                  </a:ln>
                  <a:solidFill>
                    <a:srgbClr val="FFFFFF"/>
                  </a:solidFill>
                  <a:effectLst/>
                  <a:uLnTx/>
                  <a:uFillTx/>
                  <a:latin typeface="Segoe UI"/>
                  <a:ea typeface="+mn-ea"/>
                  <a:cs typeface="+mn-cs"/>
                </a:endParaRPr>
              </a:p>
            </p:txBody>
          </p:sp>
        </p:grpSp>
        <p:pic>
          <p:nvPicPr>
            <p:cNvPr id="13" name="Picture 12">
              <a:extLst>
                <a:ext uri="{FF2B5EF4-FFF2-40B4-BE49-F238E27FC236}">
                  <a16:creationId xmlns:a16="http://schemas.microsoft.com/office/drawing/2014/main" id="{10D4DF37-DC45-42D6-A5E0-00FBAEAD9054}"/>
                </a:ext>
              </a:extLst>
            </p:cNvPr>
            <p:cNvPicPr>
              <a:picLocks noChangeAspect="1"/>
            </p:cNvPicPr>
            <p:nvPr/>
          </p:nvPicPr>
          <p:blipFill rotWithShape="1">
            <a:blip r:embed="rId3"/>
            <a:srcRect b="8007"/>
            <a:stretch/>
          </p:blipFill>
          <p:spPr>
            <a:xfrm>
              <a:off x="779913" y="3138060"/>
              <a:ext cx="804742" cy="852474"/>
            </a:xfrm>
            <a:prstGeom prst="rect">
              <a:avLst/>
            </a:prstGeom>
          </p:spPr>
        </p:pic>
      </p:grpSp>
      <p:grpSp>
        <p:nvGrpSpPr>
          <p:cNvPr id="21" name="Group 20">
            <a:extLst>
              <a:ext uri="{FF2B5EF4-FFF2-40B4-BE49-F238E27FC236}">
                <a16:creationId xmlns:a16="http://schemas.microsoft.com/office/drawing/2014/main" id="{FB8B50CB-E267-4F0B-A222-46FF6C56FE96}"/>
              </a:ext>
            </a:extLst>
          </p:cNvPr>
          <p:cNvGrpSpPr/>
          <p:nvPr/>
        </p:nvGrpSpPr>
        <p:grpSpPr>
          <a:xfrm>
            <a:off x="4303151" y="1770618"/>
            <a:ext cx="3585699" cy="1908105"/>
            <a:chOff x="4389437" y="2044168"/>
            <a:chExt cx="3657600" cy="1946366"/>
          </a:xfrm>
        </p:grpSpPr>
        <p:grpSp>
          <p:nvGrpSpPr>
            <p:cNvPr id="3" name="Group 2">
              <a:extLst>
                <a:ext uri="{FF2B5EF4-FFF2-40B4-BE49-F238E27FC236}">
                  <a16:creationId xmlns:a16="http://schemas.microsoft.com/office/drawing/2014/main" id="{4E945A08-4174-499A-9660-B4536026BC8D}"/>
                </a:ext>
              </a:extLst>
            </p:cNvPr>
            <p:cNvGrpSpPr/>
            <p:nvPr/>
          </p:nvGrpSpPr>
          <p:grpSpPr>
            <a:xfrm>
              <a:off x="4389437" y="2044168"/>
              <a:ext cx="3657600" cy="1946366"/>
              <a:chOff x="4389437" y="2044168"/>
              <a:chExt cx="3657600" cy="1946366"/>
            </a:xfrm>
          </p:grpSpPr>
          <p:sp>
            <p:nvSpPr>
              <p:cNvPr id="42" name="Rectangle 41">
                <a:extLst>
                  <a:ext uri="{FF2B5EF4-FFF2-40B4-BE49-F238E27FC236}">
                    <a16:creationId xmlns:a16="http://schemas.microsoft.com/office/drawing/2014/main" id="{51910071-DB19-40A2-83AE-DD5ACFA98DB8}"/>
                  </a:ext>
                </a:extLst>
              </p:cNvPr>
              <p:cNvSpPr/>
              <p:nvPr/>
            </p:nvSpPr>
            <p:spPr bwMode="auto">
              <a:xfrm>
                <a:off x="4389437" y="2044168"/>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C235C947-4E7E-4142-A9E2-104AEB6494CC}"/>
                  </a:ext>
                </a:extLst>
              </p:cNvPr>
              <p:cNvSpPr txBox="1"/>
              <p:nvPr/>
            </p:nvSpPr>
            <p:spPr>
              <a:xfrm>
                <a:off x="4494593" y="2152499"/>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000000"/>
                    </a:solidFill>
                    <a:effectLst/>
                    <a:uLnTx/>
                    <a:uFillTx/>
                    <a:latin typeface="Segoe UI Semibold"/>
                    <a:ea typeface="+mn-ea"/>
                    <a:cs typeface="+mn-cs"/>
                  </a:rPr>
                  <a:t>What is Kubernetes</a:t>
                </a:r>
                <a:br>
                  <a:rPr kumimoji="0" lang="en-US" sz="2353"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aka.ms/k8sLearning</a:t>
                </a:r>
              </a:p>
            </p:txBody>
          </p:sp>
        </p:grpSp>
        <p:pic>
          <p:nvPicPr>
            <p:cNvPr id="14" name="Picture 13">
              <a:extLst>
                <a:ext uri="{FF2B5EF4-FFF2-40B4-BE49-F238E27FC236}">
                  <a16:creationId xmlns:a16="http://schemas.microsoft.com/office/drawing/2014/main" id="{0495A98E-8D6F-45DF-A388-F4A000E18B2D}"/>
                </a:ext>
              </a:extLst>
            </p:cNvPr>
            <p:cNvPicPr>
              <a:picLocks noChangeAspect="1"/>
            </p:cNvPicPr>
            <p:nvPr/>
          </p:nvPicPr>
          <p:blipFill rotWithShape="1">
            <a:blip r:embed="rId4"/>
            <a:srcRect l="9556"/>
            <a:stretch/>
          </p:blipFill>
          <p:spPr>
            <a:xfrm>
              <a:off x="4389437" y="3125226"/>
              <a:ext cx="833383" cy="807496"/>
            </a:xfrm>
            <a:prstGeom prst="rect">
              <a:avLst/>
            </a:prstGeom>
          </p:spPr>
        </p:pic>
      </p:grpSp>
      <p:grpSp>
        <p:nvGrpSpPr>
          <p:cNvPr id="22" name="Group 21">
            <a:extLst>
              <a:ext uri="{FF2B5EF4-FFF2-40B4-BE49-F238E27FC236}">
                <a16:creationId xmlns:a16="http://schemas.microsoft.com/office/drawing/2014/main" id="{F0EED14D-A397-4B5C-AF01-0A7A7C3F4706}"/>
              </a:ext>
            </a:extLst>
          </p:cNvPr>
          <p:cNvGrpSpPr/>
          <p:nvPr/>
        </p:nvGrpSpPr>
        <p:grpSpPr>
          <a:xfrm>
            <a:off x="7935806" y="1770618"/>
            <a:ext cx="3585700" cy="1908105"/>
            <a:chOff x="8094934" y="2044168"/>
            <a:chExt cx="3657601" cy="1946366"/>
          </a:xfrm>
        </p:grpSpPr>
        <p:grpSp>
          <p:nvGrpSpPr>
            <p:cNvPr id="6" name="Group 5">
              <a:extLst>
                <a:ext uri="{FF2B5EF4-FFF2-40B4-BE49-F238E27FC236}">
                  <a16:creationId xmlns:a16="http://schemas.microsoft.com/office/drawing/2014/main" id="{0BE0C7FE-7144-4D51-8081-D81813933E3A}"/>
                </a:ext>
              </a:extLst>
            </p:cNvPr>
            <p:cNvGrpSpPr/>
            <p:nvPr/>
          </p:nvGrpSpPr>
          <p:grpSpPr>
            <a:xfrm>
              <a:off x="8094935" y="2044168"/>
              <a:ext cx="3657600" cy="1946366"/>
              <a:chOff x="8094935" y="2044168"/>
              <a:chExt cx="3657600" cy="1946366"/>
            </a:xfrm>
          </p:grpSpPr>
          <p:sp>
            <p:nvSpPr>
              <p:cNvPr id="44" name="Rectangle 43">
                <a:extLst>
                  <a:ext uri="{FF2B5EF4-FFF2-40B4-BE49-F238E27FC236}">
                    <a16:creationId xmlns:a16="http://schemas.microsoft.com/office/drawing/2014/main" id="{71B0AFE2-6193-4401-B8D4-7D27F3206439}"/>
                  </a:ext>
                </a:extLst>
              </p:cNvPr>
              <p:cNvSpPr/>
              <p:nvPr/>
            </p:nvSpPr>
            <p:spPr bwMode="auto">
              <a:xfrm>
                <a:off x="8094935"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C300DB02-E196-4D53-AECD-62F6F6A395BF}"/>
                  </a:ext>
                </a:extLst>
              </p:cNvPr>
              <p:cNvSpPr txBox="1"/>
              <p:nvPr/>
            </p:nvSpPr>
            <p:spPr>
              <a:xfrm>
                <a:off x="8200091" y="2152499"/>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FFFFFF"/>
                    </a:solidFill>
                    <a:effectLst/>
                    <a:uLnTx/>
                    <a:uFillTx/>
                    <a:latin typeface="Segoe UI Semibold"/>
                    <a:ea typeface="+mn-ea"/>
                    <a:cs typeface="+mn-cs"/>
                  </a:rPr>
                  <a:t>Hear from experts</a:t>
                </a:r>
                <a:br>
                  <a:rPr kumimoji="0" lang="en-US" sz="2353" b="0" i="0" u="none" strike="noStrike" kern="1200" cap="none" spc="0" normalizeH="0" baseline="0" noProof="0">
                    <a:ln>
                      <a:noFill/>
                    </a:ln>
                    <a:solidFill>
                      <a:srgbClr val="FFFFFF"/>
                    </a:solidFill>
                    <a:effectLst/>
                    <a:uLnTx/>
                    <a:uFillTx/>
                    <a:latin typeface="Segoe UI"/>
                    <a:ea typeface="+mn-ea"/>
                    <a:cs typeface="+mn-cs"/>
                  </a:rPr>
                </a:br>
                <a:r>
                  <a:rPr kumimoji="0" lang="en-US" sz="1568" b="0" i="0" u="none" strike="noStrike" kern="1200" cap="none" spc="0" normalizeH="0" baseline="0" noProof="0">
                    <a:ln>
                      <a:noFill/>
                    </a:ln>
                    <a:solidFill>
                      <a:srgbClr val="FFFFFF"/>
                    </a:solidFill>
                    <a:effectLst/>
                    <a:uLnTx/>
                    <a:uFillTx/>
                    <a:latin typeface="Segoe UI"/>
                    <a:ea typeface="+mn-ea"/>
                    <a:cs typeface="+mn-cs"/>
                  </a:rPr>
                  <a:t>aka.ms/AKS/videos</a:t>
                </a:r>
              </a:p>
            </p:txBody>
          </p:sp>
        </p:grpSp>
        <p:pic>
          <p:nvPicPr>
            <p:cNvPr id="19" name="Picture 18">
              <a:extLst>
                <a:ext uri="{FF2B5EF4-FFF2-40B4-BE49-F238E27FC236}">
                  <a16:creationId xmlns:a16="http://schemas.microsoft.com/office/drawing/2014/main" id="{EAECB660-F6A4-4336-9881-32BB380CDFDF}"/>
                </a:ext>
              </a:extLst>
            </p:cNvPr>
            <p:cNvPicPr>
              <a:picLocks noChangeAspect="1"/>
            </p:cNvPicPr>
            <p:nvPr/>
          </p:nvPicPr>
          <p:blipFill rotWithShape="1">
            <a:blip r:embed="rId5"/>
            <a:srcRect l="10500" b="5876"/>
            <a:stretch/>
          </p:blipFill>
          <p:spPr>
            <a:xfrm>
              <a:off x="8094934" y="3124051"/>
              <a:ext cx="867571" cy="866483"/>
            </a:xfrm>
            <a:prstGeom prst="rect">
              <a:avLst/>
            </a:prstGeom>
          </p:spPr>
        </p:pic>
      </p:grpSp>
      <p:grpSp>
        <p:nvGrpSpPr>
          <p:cNvPr id="24" name="Group 23">
            <a:extLst>
              <a:ext uri="{FF2B5EF4-FFF2-40B4-BE49-F238E27FC236}">
                <a16:creationId xmlns:a16="http://schemas.microsoft.com/office/drawing/2014/main" id="{61F08AD7-D24E-49FB-9A44-B3714F4C66AD}"/>
              </a:ext>
            </a:extLst>
          </p:cNvPr>
          <p:cNvGrpSpPr/>
          <p:nvPr/>
        </p:nvGrpSpPr>
        <p:grpSpPr>
          <a:xfrm>
            <a:off x="670495" y="3734215"/>
            <a:ext cx="3585699" cy="1908105"/>
            <a:chOff x="683939" y="4047139"/>
            <a:chExt cx="3657600" cy="1946366"/>
          </a:xfrm>
        </p:grpSpPr>
        <p:grpSp>
          <p:nvGrpSpPr>
            <p:cNvPr id="7" name="Group 6">
              <a:extLst>
                <a:ext uri="{FF2B5EF4-FFF2-40B4-BE49-F238E27FC236}">
                  <a16:creationId xmlns:a16="http://schemas.microsoft.com/office/drawing/2014/main" id="{0C1FBE94-51F7-4974-98FB-A2CB2C6D58FA}"/>
                </a:ext>
              </a:extLst>
            </p:cNvPr>
            <p:cNvGrpSpPr/>
            <p:nvPr/>
          </p:nvGrpSpPr>
          <p:grpSpPr>
            <a:xfrm>
              <a:off x="683939" y="4047139"/>
              <a:ext cx="3657600" cy="1946366"/>
              <a:chOff x="683939" y="4047139"/>
              <a:chExt cx="3657600" cy="1946366"/>
            </a:xfrm>
          </p:grpSpPr>
          <p:sp>
            <p:nvSpPr>
              <p:cNvPr id="41" name="Rectangle 40">
                <a:extLst>
                  <a:ext uri="{FF2B5EF4-FFF2-40B4-BE49-F238E27FC236}">
                    <a16:creationId xmlns:a16="http://schemas.microsoft.com/office/drawing/2014/main" id="{E0F7495E-EA43-47CB-B21E-0C084AE16398}"/>
                  </a:ext>
                </a:extLst>
              </p:cNvPr>
              <p:cNvSpPr/>
              <p:nvPr/>
            </p:nvSpPr>
            <p:spPr bwMode="auto">
              <a:xfrm>
                <a:off x="683939"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82" name="TextBox 81">
                <a:extLst>
                  <a:ext uri="{FF2B5EF4-FFF2-40B4-BE49-F238E27FC236}">
                    <a16:creationId xmlns:a16="http://schemas.microsoft.com/office/drawing/2014/main" id="{997316B0-E543-40AD-89B0-8044E4294F3D}"/>
                  </a:ext>
                </a:extLst>
              </p:cNvPr>
              <p:cNvSpPr txBox="1"/>
              <p:nvPr/>
            </p:nvSpPr>
            <p:spPr>
              <a:xfrm>
                <a:off x="789095" y="4155470"/>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000000"/>
                    </a:solidFill>
                    <a:effectLst/>
                    <a:uLnTx/>
                    <a:uFillTx/>
                    <a:latin typeface="Segoe UI Semibold"/>
                    <a:ea typeface="+mn-ea"/>
                    <a:cs typeface="+mn-cs"/>
                  </a:rPr>
                  <a:t>Case studies</a:t>
                </a:r>
                <a:br>
                  <a:rPr kumimoji="0" lang="en-US" sz="2353"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aka.ms/aks/</a:t>
                </a:r>
                <a:r>
                  <a:rPr kumimoji="0" lang="en-US" sz="1568" b="0" i="0" u="none" strike="noStrike" kern="1200" cap="none" spc="0" normalizeH="0" baseline="0" noProof="0" err="1">
                    <a:ln>
                      <a:noFill/>
                    </a:ln>
                    <a:solidFill>
                      <a:srgbClr val="000000"/>
                    </a:solidFill>
                    <a:effectLst/>
                    <a:uLnTx/>
                    <a:uFillTx/>
                    <a:latin typeface="Segoe UI"/>
                    <a:ea typeface="+mn-ea"/>
                    <a:cs typeface="+mn-cs"/>
                  </a:rPr>
                  <a:t>casestudy</a:t>
                </a:r>
                <a:endParaRPr kumimoji="0" lang="en-US" sz="1568"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3" name="Picture 22">
              <a:extLst>
                <a:ext uri="{FF2B5EF4-FFF2-40B4-BE49-F238E27FC236}">
                  <a16:creationId xmlns:a16="http://schemas.microsoft.com/office/drawing/2014/main" id="{DA08A26D-F4C9-41C0-AAA2-001393447250}"/>
                </a:ext>
              </a:extLst>
            </p:cNvPr>
            <p:cNvPicPr>
              <a:picLocks noChangeAspect="1"/>
            </p:cNvPicPr>
            <p:nvPr/>
          </p:nvPicPr>
          <p:blipFill rotWithShape="1">
            <a:blip r:embed="rId6"/>
            <a:srcRect l="5841" r="-1"/>
            <a:stretch/>
          </p:blipFill>
          <p:spPr>
            <a:xfrm>
              <a:off x="683939" y="5175154"/>
              <a:ext cx="759752" cy="739238"/>
            </a:xfrm>
            <a:prstGeom prst="rect">
              <a:avLst/>
            </a:prstGeom>
          </p:spPr>
        </p:pic>
      </p:grpSp>
      <p:grpSp>
        <p:nvGrpSpPr>
          <p:cNvPr id="38" name="Group 37">
            <a:extLst>
              <a:ext uri="{FF2B5EF4-FFF2-40B4-BE49-F238E27FC236}">
                <a16:creationId xmlns:a16="http://schemas.microsoft.com/office/drawing/2014/main" id="{0922B93F-DB3E-4863-B1BB-5996B80466F9}"/>
              </a:ext>
            </a:extLst>
          </p:cNvPr>
          <p:cNvGrpSpPr/>
          <p:nvPr/>
        </p:nvGrpSpPr>
        <p:grpSpPr>
          <a:xfrm>
            <a:off x="4303151" y="3734215"/>
            <a:ext cx="3585699" cy="1908105"/>
            <a:chOff x="4389437" y="4047139"/>
            <a:chExt cx="3657600" cy="1946366"/>
          </a:xfrm>
        </p:grpSpPr>
        <p:grpSp>
          <p:nvGrpSpPr>
            <p:cNvPr id="8" name="Group 7">
              <a:extLst>
                <a:ext uri="{FF2B5EF4-FFF2-40B4-BE49-F238E27FC236}">
                  <a16:creationId xmlns:a16="http://schemas.microsoft.com/office/drawing/2014/main" id="{8B4D1D0C-307A-447A-8AD1-49A7247DEF53}"/>
                </a:ext>
              </a:extLst>
            </p:cNvPr>
            <p:cNvGrpSpPr/>
            <p:nvPr/>
          </p:nvGrpSpPr>
          <p:grpSpPr>
            <a:xfrm>
              <a:off x="4389437" y="4047139"/>
              <a:ext cx="3657600" cy="1946366"/>
              <a:chOff x="4389437" y="4047139"/>
              <a:chExt cx="3657600" cy="1946366"/>
            </a:xfrm>
          </p:grpSpPr>
          <p:sp>
            <p:nvSpPr>
              <p:cNvPr id="43" name="Rectangle 42">
                <a:extLst>
                  <a:ext uri="{FF2B5EF4-FFF2-40B4-BE49-F238E27FC236}">
                    <a16:creationId xmlns:a16="http://schemas.microsoft.com/office/drawing/2014/main" id="{84DD4916-EF30-435F-BBBB-E162825AD86E}"/>
                  </a:ext>
                </a:extLst>
              </p:cNvPr>
              <p:cNvSpPr/>
              <p:nvPr/>
            </p:nvSpPr>
            <p:spPr bwMode="auto">
              <a:xfrm>
                <a:off x="4389437" y="4047139"/>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E30C1304-5960-4B28-948B-90BDBE7A2A3D}"/>
                  </a:ext>
                </a:extLst>
              </p:cNvPr>
              <p:cNvSpPr txBox="1"/>
              <p:nvPr/>
            </p:nvSpPr>
            <p:spPr>
              <a:xfrm>
                <a:off x="4494593" y="4155470"/>
                <a:ext cx="3447288" cy="7940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bold"/>
                    <a:ea typeface="+mn-ea"/>
                    <a:cs typeface="+mn-cs"/>
                  </a:rPr>
                  <a:t>Azure Kubernetes Service</a:t>
                </a:r>
                <a:br>
                  <a:rPr kumimoji="0" lang="en-US" sz="1961" b="0" i="0" u="none" strike="noStrike" kern="1200" cap="none" spc="0" normalizeH="0" baseline="0" noProof="0">
                    <a:ln>
                      <a:noFill/>
                    </a:ln>
                    <a:solidFill>
                      <a:srgbClr val="FFFFFF"/>
                    </a:solidFill>
                    <a:effectLst/>
                    <a:uLnTx/>
                    <a:uFillTx/>
                    <a:latin typeface="Segoe UI Semibold"/>
                    <a:ea typeface="+mn-ea"/>
                    <a:cs typeface="+mn-cs"/>
                  </a:rPr>
                </a:br>
                <a:r>
                  <a:rPr kumimoji="0" lang="en-US" sz="1568" b="0" i="0" u="none" strike="noStrike" kern="1200" cap="none" spc="0" normalizeH="0" baseline="0" noProof="0">
                    <a:ln>
                      <a:noFill/>
                    </a:ln>
                    <a:solidFill>
                      <a:srgbClr val="FFFFFF"/>
                    </a:solidFill>
                    <a:effectLst/>
                    <a:uLnTx/>
                    <a:uFillTx/>
                    <a:latin typeface="Segoe UI"/>
                    <a:ea typeface="+mn-ea"/>
                    <a:cs typeface="+mn-cs"/>
                  </a:rPr>
                  <a:t>aka.ms/AKS/page</a:t>
                </a:r>
              </a:p>
            </p:txBody>
          </p:sp>
        </p:grpSp>
        <p:pic>
          <p:nvPicPr>
            <p:cNvPr id="25" name="Picture 24">
              <a:extLst>
                <a:ext uri="{FF2B5EF4-FFF2-40B4-BE49-F238E27FC236}">
                  <a16:creationId xmlns:a16="http://schemas.microsoft.com/office/drawing/2014/main" id="{F67CB488-8B99-428D-BA8C-8ABD7AF38B2E}"/>
                </a:ext>
              </a:extLst>
            </p:cNvPr>
            <p:cNvPicPr>
              <a:picLocks noChangeAspect="1"/>
            </p:cNvPicPr>
            <p:nvPr/>
          </p:nvPicPr>
          <p:blipFill rotWithShape="1">
            <a:blip r:embed="rId7"/>
            <a:srcRect l="20195" b="6900"/>
            <a:stretch/>
          </p:blipFill>
          <p:spPr>
            <a:xfrm>
              <a:off x="4389437" y="5164778"/>
              <a:ext cx="749260" cy="822994"/>
            </a:xfrm>
            <a:prstGeom prst="rect">
              <a:avLst/>
            </a:prstGeom>
          </p:spPr>
        </p:pic>
      </p:grpSp>
      <p:grpSp>
        <p:nvGrpSpPr>
          <p:cNvPr id="37" name="Group 36">
            <a:extLst>
              <a:ext uri="{FF2B5EF4-FFF2-40B4-BE49-F238E27FC236}">
                <a16:creationId xmlns:a16="http://schemas.microsoft.com/office/drawing/2014/main" id="{4E8AA45A-3AD9-40F5-8D1F-0E93EDCF7475}"/>
              </a:ext>
            </a:extLst>
          </p:cNvPr>
          <p:cNvGrpSpPr/>
          <p:nvPr/>
        </p:nvGrpSpPr>
        <p:grpSpPr>
          <a:xfrm>
            <a:off x="7935806" y="3734215"/>
            <a:ext cx="3585700" cy="1908105"/>
            <a:chOff x="8094934" y="4047139"/>
            <a:chExt cx="3657601" cy="1946366"/>
          </a:xfrm>
        </p:grpSpPr>
        <p:grpSp>
          <p:nvGrpSpPr>
            <p:cNvPr id="10" name="Group 9">
              <a:extLst>
                <a:ext uri="{FF2B5EF4-FFF2-40B4-BE49-F238E27FC236}">
                  <a16:creationId xmlns:a16="http://schemas.microsoft.com/office/drawing/2014/main" id="{D963B375-44C9-4BA8-BF9A-6C5F0BD70588}"/>
                </a:ext>
              </a:extLst>
            </p:cNvPr>
            <p:cNvGrpSpPr/>
            <p:nvPr/>
          </p:nvGrpSpPr>
          <p:grpSpPr>
            <a:xfrm>
              <a:off x="8094935" y="4047139"/>
              <a:ext cx="3657600" cy="1946366"/>
              <a:chOff x="8094935" y="4047139"/>
              <a:chExt cx="3657600" cy="1946366"/>
            </a:xfrm>
          </p:grpSpPr>
          <p:sp>
            <p:nvSpPr>
              <p:cNvPr id="45" name="Rectangle 44">
                <a:extLst>
                  <a:ext uri="{FF2B5EF4-FFF2-40B4-BE49-F238E27FC236}">
                    <a16:creationId xmlns:a16="http://schemas.microsoft.com/office/drawing/2014/main" id="{BF24997C-2AF2-47C0-BD43-EF3820D4E3F0}"/>
                  </a:ext>
                </a:extLst>
              </p:cNvPr>
              <p:cNvSpPr/>
              <p:nvPr/>
            </p:nvSpPr>
            <p:spPr bwMode="auto">
              <a:xfrm>
                <a:off x="8094935"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05951E31-50A1-4418-80A0-871BF998695D}"/>
                  </a:ext>
                </a:extLst>
              </p:cNvPr>
              <p:cNvSpPr txBox="1"/>
              <p:nvPr/>
            </p:nvSpPr>
            <p:spPr>
              <a:xfrm>
                <a:off x="8200091" y="4155470"/>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000000"/>
                    </a:solidFill>
                    <a:effectLst/>
                    <a:uLnTx/>
                    <a:uFillTx/>
                    <a:latin typeface="Segoe UI Semibold"/>
                    <a:ea typeface="+mn-ea"/>
                    <a:cs typeface="+mn-cs"/>
                  </a:rPr>
                  <a:t>Try for free</a:t>
                </a:r>
                <a:br>
                  <a:rPr kumimoji="0" lang="en-US" sz="2353"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aka.ms/</a:t>
                </a:r>
                <a:r>
                  <a:rPr kumimoji="0" lang="en-US" sz="1568" b="0" i="0" u="none" strike="noStrike" kern="1200" cap="none" spc="0" normalizeH="0" baseline="0" noProof="0" err="1">
                    <a:ln>
                      <a:noFill/>
                    </a:ln>
                    <a:solidFill>
                      <a:srgbClr val="000000"/>
                    </a:solidFill>
                    <a:effectLst/>
                    <a:uLnTx/>
                    <a:uFillTx/>
                    <a:latin typeface="Segoe UI"/>
                    <a:ea typeface="+mn-ea"/>
                    <a:cs typeface="+mn-cs"/>
                  </a:rPr>
                  <a:t>aks</a:t>
                </a:r>
                <a:r>
                  <a:rPr kumimoji="0" lang="en-US" sz="1568" b="0" i="0" u="none" strike="noStrike" kern="1200" cap="none" spc="0" normalizeH="0" baseline="0" noProof="0">
                    <a:ln>
                      <a:noFill/>
                    </a:ln>
                    <a:solidFill>
                      <a:srgbClr val="000000"/>
                    </a:solidFill>
                    <a:effectLst/>
                    <a:uLnTx/>
                    <a:uFillTx/>
                    <a:latin typeface="Segoe UI"/>
                    <a:ea typeface="+mn-ea"/>
                    <a:cs typeface="+mn-cs"/>
                  </a:rPr>
                  <a:t>/trial</a:t>
                </a:r>
              </a:p>
            </p:txBody>
          </p:sp>
        </p:grpSp>
        <p:pic>
          <p:nvPicPr>
            <p:cNvPr id="26" name="Picture 25">
              <a:extLst>
                <a:ext uri="{FF2B5EF4-FFF2-40B4-BE49-F238E27FC236}">
                  <a16:creationId xmlns:a16="http://schemas.microsoft.com/office/drawing/2014/main" id="{EFA26D08-9785-43FA-81F4-39A7464CE0F8}"/>
                </a:ext>
              </a:extLst>
            </p:cNvPr>
            <p:cNvPicPr>
              <a:picLocks noChangeAspect="1"/>
            </p:cNvPicPr>
            <p:nvPr/>
          </p:nvPicPr>
          <p:blipFill rotWithShape="1">
            <a:blip r:embed="rId8"/>
            <a:srcRect l="5941" b="6624"/>
            <a:stretch/>
          </p:blipFill>
          <p:spPr>
            <a:xfrm>
              <a:off x="8094934" y="5213565"/>
              <a:ext cx="980570" cy="774207"/>
            </a:xfrm>
            <a:prstGeom prst="rect">
              <a:avLst/>
            </a:prstGeom>
          </p:spPr>
        </p:pic>
      </p:grpSp>
    </p:spTree>
    <p:extLst>
      <p:ext uri="{BB962C8B-B14F-4D97-AF65-F5344CB8AC3E}">
        <p14:creationId xmlns:p14="http://schemas.microsoft.com/office/powerpoint/2010/main" val="265408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Oval 38">
            <a:extLst>
              <a:ext uri="{FF2B5EF4-FFF2-40B4-BE49-F238E27FC236}">
                <a16:creationId xmlns:a16="http://schemas.microsoft.com/office/drawing/2014/main" id="{25A938A6-39F8-47E2-8FA4-2B764D926C23}"/>
              </a:ext>
            </a:extLst>
          </p:cNvPr>
          <p:cNvSpPr/>
          <p:nvPr/>
        </p:nvSpPr>
        <p:spPr>
          <a:xfrm>
            <a:off x="3963826" y="2059796"/>
            <a:ext cx="4288253" cy="4288253"/>
          </a:xfrm>
          <a:prstGeom prst="ellipse">
            <a:avLst/>
          </a:prstGeom>
          <a:noFill/>
          <a:ln w="38100">
            <a:solidFill>
              <a:srgbClr val="58F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AC2A560-9616-47F3-B0E7-AE009F62BC0A}"/>
              </a:ext>
            </a:extLst>
          </p:cNvPr>
          <p:cNvSpPr txBox="1"/>
          <p:nvPr/>
        </p:nvSpPr>
        <p:spPr>
          <a:xfrm>
            <a:off x="586682" y="2397400"/>
            <a:ext cx="4260628" cy="5478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Resources Provisioned On Demand</a:t>
            </a:r>
          </a:p>
          <a:p>
            <a:pPr algn="r" defTabSz="896354">
              <a:spcAft>
                <a:spcPts val="576"/>
              </a:spcAft>
              <a:defRPr/>
            </a:pPr>
            <a:r>
              <a:rPr lang="en-US" sz="1400" dirty="0">
                <a:latin typeface="Segoe UI" panose="020B0502040204020203" pitchFamily="34" charset="0"/>
                <a:cs typeface="Segoe UI" panose="020B0502040204020203" pitchFamily="34" charset="0"/>
              </a:rPr>
              <a:t>Pay for the usage     </a:t>
            </a:r>
            <a:r>
              <a:rPr lang="en-US" sz="1400" dirty="0">
                <a:noFill/>
                <a:latin typeface="Segoe UI" panose="020B0502040204020203" pitchFamily="34" charset="0"/>
                <a:cs typeface="Segoe UI" panose="020B0502040204020203" pitchFamily="34" charset="0"/>
              </a:rPr>
              <a:t>.</a:t>
            </a:r>
          </a:p>
        </p:txBody>
      </p:sp>
      <p:sp>
        <p:nvSpPr>
          <p:cNvPr id="25" name="TextBox 24">
            <a:extLst>
              <a:ext uri="{FF2B5EF4-FFF2-40B4-BE49-F238E27FC236}">
                <a16:creationId xmlns:a16="http://schemas.microsoft.com/office/drawing/2014/main" id="{0862F505-0F6A-42E3-9BEE-0C3C3620F60F}"/>
              </a:ext>
            </a:extLst>
          </p:cNvPr>
          <p:cNvSpPr txBox="1"/>
          <p:nvPr/>
        </p:nvSpPr>
        <p:spPr>
          <a:xfrm>
            <a:off x="152400" y="4356116"/>
            <a:ext cx="3886197" cy="1206484"/>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On The Go  </a:t>
            </a:r>
            <a:r>
              <a:rPr lang="en-US" sz="2000" kern="0" dirty="0">
                <a:noFill/>
                <a:latin typeface="Segoe UI Semilight" panose="020B0402040204020203" pitchFamily="34" charset="0"/>
                <a:cs typeface="Segoe UI Semilight" panose="020B0402040204020203" pitchFamily="34" charset="0"/>
              </a:rPr>
              <a:t>.</a:t>
            </a:r>
          </a:p>
          <a:p>
            <a:pPr defTabSz="896354">
              <a:spcAft>
                <a:spcPts val="576"/>
              </a:spcAft>
              <a:defRPr/>
            </a:pPr>
            <a:r>
              <a:rPr lang="en-US" sz="1400" dirty="0">
                <a:latin typeface="Segoe UI" panose="020B0502040204020203" pitchFamily="34" charset="0"/>
                <a:cs typeface="Segoe UI" panose="020B0502040204020203" pitchFamily="34" charset="0"/>
              </a:rPr>
              <a:t>With Azure Stack Edge, any location is possible  </a:t>
            </a:r>
            <a:r>
              <a:rPr lang="en-US" sz="1400" dirty="0">
                <a:noFill/>
                <a:latin typeface="Segoe UI" panose="020B0502040204020203" pitchFamily="34" charset="0"/>
                <a:cs typeface="Segoe UI" panose="020B0502040204020203" pitchFamily="34" charset="0"/>
              </a:rPr>
              <a:t>.</a:t>
            </a:r>
            <a:r>
              <a:rPr lang="en-US" sz="1400" dirty="0">
                <a:latin typeface="Segoe UI" panose="020B0502040204020203" pitchFamily="34" charset="0"/>
                <a:cs typeface="Segoe UI" panose="020B0502040204020203" pitchFamily="34" charset="0"/>
              </a:rPr>
              <a:t>  Hardened, mobile backpacks to temporary </a:t>
            </a:r>
            <a:r>
              <a:rPr lang="en-US" sz="1400" dirty="0">
                <a:noFill/>
                <a:latin typeface="Segoe UI" panose="020B0502040204020203" pitchFamily="34" charset="0"/>
                <a:cs typeface="Segoe UI" panose="020B0502040204020203" pitchFamily="34" charset="0"/>
              </a:rPr>
              <a:t>.</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shipping container deployments</a:t>
            </a:r>
          </a:p>
          <a:p>
            <a:pPr defTabSz="896354">
              <a:spcAft>
                <a:spcPts val="576"/>
              </a:spcAft>
              <a:defRPr/>
            </a:pPr>
            <a:endParaRPr lang="en-US" sz="1400" dirty="0">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C40E427D-1D96-4E1D-AE3A-75AC94B10F40}"/>
              </a:ext>
            </a:extLst>
          </p:cNvPr>
          <p:cNvSpPr txBox="1"/>
          <p:nvPr/>
        </p:nvSpPr>
        <p:spPr>
          <a:xfrm>
            <a:off x="7575706" y="2300450"/>
            <a:ext cx="3556840" cy="7417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Point Of Presence</a:t>
            </a:r>
          </a:p>
          <a:p>
            <a:pPr defTabSz="896354">
              <a:spcAft>
                <a:spcPts val="576"/>
              </a:spcAft>
              <a:defRPr/>
            </a:pPr>
            <a:r>
              <a:rPr lang="en-US" sz="1400" dirty="0">
                <a:latin typeface="Segoe UI" panose="020B0502040204020203" pitchFamily="34" charset="0"/>
                <a:cs typeface="Segoe UI" panose="020B0502040204020203" pitchFamily="34" charset="0"/>
              </a:rPr>
              <a:t>     Continental &amp; regional deployment,</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providing cross region connectivity</a:t>
            </a:r>
          </a:p>
        </p:txBody>
      </p:sp>
      <p:sp>
        <p:nvSpPr>
          <p:cNvPr id="29" name="TextBox 28">
            <a:extLst>
              <a:ext uri="{FF2B5EF4-FFF2-40B4-BE49-F238E27FC236}">
                <a16:creationId xmlns:a16="http://schemas.microsoft.com/office/drawing/2014/main" id="{445D9AC3-EB95-464C-BB47-DD2CD9D224F3}"/>
              </a:ext>
            </a:extLst>
          </p:cNvPr>
          <p:cNvSpPr txBox="1"/>
          <p:nvPr/>
        </p:nvSpPr>
        <p:spPr>
          <a:xfrm>
            <a:off x="8153400" y="4359350"/>
            <a:ext cx="3962400" cy="935641"/>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   On Prem</a:t>
            </a:r>
          </a:p>
          <a:p>
            <a:pPr algn="l" defTabSz="896354">
              <a:spcAft>
                <a:spcPts val="576"/>
              </a:spcAft>
              <a:defRPr/>
            </a:pPr>
            <a:r>
              <a:rPr lang="en-US" sz="1400" dirty="0">
                <a:latin typeface="Segoe UI" panose="020B0502040204020203" pitchFamily="34" charset="0"/>
                <a:cs typeface="Segoe UI" panose="020B0502040204020203" pitchFamily="34" charset="0"/>
              </a:rPr>
              <a:t>   Azure Stack,  </a:t>
            </a:r>
            <a:r>
              <a:rPr lang="en-US" sz="1400" dirty="0">
                <a:noFill/>
                <a:latin typeface="Segoe UI" panose="020B0502040204020203" pitchFamily="34" charset="0"/>
                <a:cs typeface="Segoe UI" panose="020B0502040204020203" pitchFamily="34" charset="0"/>
              </a:rPr>
              <a:t>.</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On-prem to extend Azure owned  </a:t>
            </a:r>
            <a:r>
              <a:rPr lang="en-US" sz="1400" dirty="0">
                <a:noFill/>
                <a:latin typeface="Segoe UI" panose="020B0502040204020203" pitchFamily="34" charset="0"/>
                <a:cs typeface="Segoe UI" panose="020B0502040204020203" pitchFamily="34" charset="0"/>
              </a:rPr>
              <a:t>.</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regions to your points of presence</a:t>
            </a:r>
          </a:p>
        </p:txBody>
      </p:sp>
      <p:sp>
        <p:nvSpPr>
          <p:cNvPr id="35" name="Freeform: Shape 185">
            <a:extLst>
              <a:ext uri="{FF2B5EF4-FFF2-40B4-BE49-F238E27FC236}">
                <a16:creationId xmlns:a16="http://schemas.microsoft.com/office/drawing/2014/main" id="{A9165D00-1144-4661-B884-EEE82CF71309}"/>
              </a:ext>
            </a:extLst>
          </p:cNvPr>
          <p:cNvSpPr>
            <a:spLocks noChangeAspect="1"/>
          </p:cNvSpPr>
          <p:nvPr/>
        </p:nvSpPr>
        <p:spPr bwMode="auto">
          <a:xfrm flipV="1">
            <a:off x="5660141" y="3911599"/>
            <a:ext cx="871715" cy="48053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4A263ECF-4117-47BC-BE99-8B11E2B1AF94}"/>
              </a:ext>
            </a:extLst>
          </p:cNvPr>
          <p:cNvSpPr>
            <a:spLocks noGrp="1"/>
          </p:cNvSpPr>
          <p:nvPr>
            <p:ph type="title"/>
          </p:nvPr>
        </p:nvSpPr>
        <p:spPr/>
        <p:txBody>
          <a:bodyPr/>
          <a:lstStyle/>
          <a:p>
            <a:r>
              <a:rPr lang="en-US" dirty="0"/>
              <a:t>Where Is Cloud Native?</a:t>
            </a:r>
          </a:p>
        </p:txBody>
      </p:sp>
    </p:spTree>
    <p:extLst>
      <p:ext uri="{BB962C8B-B14F-4D97-AF65-F5344CB8AC3E}">
        <p14:creationId xmlns:p14="http://schemas.microsoft.com/office/powerpoint/2010/main" val="398444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3" presetClass="path" presetSubtype="0" decel="100000" fill="hold" grpId="1" nodeType="withEffect">
                                  <p:stCondLst>
                                    <p:cond delay="800"/>
                                  </p:stCondLst>
                                  <p:childTnLst>
                                    <p:animMotion origin="layout" path="M 3.54167E-6 -1.85185E-6 L -0.03438 -1.85185E-6 " pathEditMode="relative" rAng="0" ptsTypes="AA">
                                      <p:cBhvr>
                                        <p:cTn id="9" dur="1000" spd="-100000" fill="hold"/>
                                        <p:tgtEl>
                                          <p:spTgt spid="23"/>
                                        </p:tgtEl>
                                        <p:attrNameLst>
                                          <p:attrName>ppt_x</p:attrName>
                                          <p:attrName>ppt_y</p:attrName>
                                        </p:attrNameLst>
                                      </p:cBhvr>
                                      <p:rCtr x="-1719" y="0"/>
                                    </p:animMotion>
                                  </p:childTnLst>
                                </p:cTn>
                              </p:par>
                              <p:par>
                                <p:cTn id="10" presetID="10" presetClass="entr" presetSubtype="0" fill="hold" grpId="0" nodeType="withEffect">
                                  <p:stCondLst>
                                    <p:cond delay="8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63" presetClass="path" presetSubtype="0" decel="100000" fill="hold" grpId="1" nodeType="withEffect">
                                  <p:stCondLst>
                                    <p:cond delay="800"/>
                                  </p:stCondLst>
                                  <p:childTnLst>
                                    <p:animMotion origin="layout" path="M 5E-6 1.85185E-6 L 0.03751 1.85185E-6 " pathEditMode="relative" rAng="0" ptsTypes="AA">
                                      <p:cBhvr>
                                        <p:cTn id="14" dur="1000" spd="-100000" fill="hold"/>
                                        <p:tgtEl>
                                          <p:spTgt spid="25"/>
                                        </p:tgtEl>
                                        <p:attrNameLst>
                                          <p:attrName>ppt_x</p:attrName>
                                          <p:attrName>ppt_y</p:attrName>
                                        </p:attrNameLst>
                                      </p:cBhvr>
                                      <p:rCtr x="1875" y="0"/>
                                    </p:animMotion>
                                  </p:childTnLst>
                                </p:cTn>
                              </p:par>
                              <p:par>
                                <p:cTn id="15" presetID="10" presetClass="entr" presetSubtype="0" fill="hold" grpId="0" nodeType="withEffect">
                                  <p:stCondLst>
                                    <p:cond delay="8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63" presetClass="path" presetSubtype="0" decel="100000" fill="hold" grpId="1" nodeType="withEffect">
                                  <p:stCondLst>
                                    <p:cond delay="800"/>
                                  </p:stCondLst>
                                  <p:childTnLst>
                                    <p:animMotion origin="layout" path="M 2.5E-6 -1.85185E-6 L -0.03438 -1.85185E-6 " pathEditMode="relative" rAng="0" ptsTypes="AA">
                                      <p:cBhvr>
                                        <p:cTn id="19" dur="1000" spd="-100000" fill="hold"/>
                                        <p:tgtEl>
                                          <p:spTgt spid="28"/>
                                        </p:tgtEl>
                                        <p:attrNameLst>
                                          <p:attrName>ppt_x</p:attrName>
                                          <p:attrName>ppt_y</p:attrName>
                                        </p:attrNameLst>
                                      </p:cBhvr>
                                      <p:rCtr x="-1719" y="0"/>
                                    </p:animMotion>
                                  </p:childTnLst>
                                </p:cTn>
                              </p:par>
                              <p:par>
                                <p:cTn id="20" presetID="10" presetClass="entr" presetSubtype="0" fill="hold" grpId="0" nodeType="withEffect">
                                  <p:stCondLst>
                                    <p:cond delay="8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63" presetClass="path" presetSubtype="0" decel="100000" fill="hold" grpId="1" nodeType="withEffect">
                                  <p:stCondLst>
                                    <p:cond delay="800"/>
                                  </p:stCondLst>
                                  <p:childTnLst>
                                    <p:animMotion origin="layout" path="M 1.11022E-16 -3.7037E-6 L 0.0375 -3.7037E-6 " pathEditMode="relative" rAng="0" ptsTypes="AA">
                                      <p:cBhvr>
                                        <p:cTn id="24" dur="1000" spd="-100000" fill="hold"/>
                                        <p:tgtEl>
                                          <p:spTgt spid="29"/>
                                        </p:tgtEl>
                                        <p:attrNameLst>
                                          <p:attrName>ppt_x</p:attrName>
                                          <p:attrName>ppt_y</p:attrName>
                                        </p:attrNameLst>
                                      </p:cBhvr>
                                      <p:rCtr x="1875" y="0"/>
                                    </p:animMotion>
                                  </p:childTnLst>
                                </p:cTn>
                              </p:par>
                              <p:par>
                                <p:cTn id="25" presetID="53" presetClass="entr" presetSubtype="16" fill="hold" grpId="0" nodeType="withEffect">
                                  <p:stCondLst>
                                    <p:cond delay="80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5" grpId="0"/>
      <p:bldP spid="25" grpId="1"/>
      <p:bldP spid="28" grpId="0"/>
      <p:bldP spid="28" grpId="1"/>
      <p:bldP spid="29" grpId="0"/>
      <p:bldP spid="29" grpId="1"/>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9E87B-DA3E-49FF-9695-621A0864FE5B}"/>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F4045177-4B90-4A12-ADE7-0AE014CCC589}"/>
              </a:ext>
            </a:extLst>
          </p:cNvPr>
          <p:cNvSpPr>
            <a:spLocks noGrp="1"/>
          </p:cNvSpPr>
          <p:nvPr>
            <p:ph idx="1"/>
          </p:nvPr>
        </p:nvSpPr>
        <p:spPr>
          <a:xfrm>
            <a:off x="609600" y="1447800"/>
            <a:ext cx="10972800" cy="4525963"/>
          </a:xfrm>
        </p:spPr>
        <p:txBody>
          <a:bodyPr/>
          <a:lstStyle/>
          <a:p>
            <a:pPr>
              <a:tabLst>
                <a:tab pos="5373688" algn="l"/>
              </a:tabLst>
            </a:pPr>
            <a:r>
              <a:rPr lang="en-US" sz="3200" dirty="0">
                <a:latin typeface="Segoe UI Semibold"/>
              </a:rPr>
              <a:t>AKS Learning path </a:t>
            </a:r>
            <a:r>
              <a:rPr lang="en-US" sz="3200" dirty="0"/>
              <a:t>	</a:t>
            </a:r>
            <a:r>
              <a:rPr lang="en-US" sz="2400" dirty="0"/>
              <a:t>aka.ms/</a:t>
            </a:r>
            <a:r>
              <a:rPr lang="en-US" sz="3200" b="1" dirty="0" err="1"/>
              <a:t>LearnKubernetes</a:t>
            </a:r>
            <a:endParaRPr lang="en-US" sz="3200" b="1" dirty="0">
              <a:effectLst>
                <a:glow rad="139700">
                  <a:schemeClr val="accent3">
                    <a:satMod val="175000"/>
                    <a:alpha val="40000"/>
                  </a:schemeClr>
                </a:glow>
              </a:effectLst>
            </a:endParaRPr>
          </a:p>
          <a:p>
            <a:pPr>
              <a:tabLst>
                <a:tab pos="5373688" algn="l"/>
              </a:tabLst>
            </a:pPr>
            <a:r>
              <a:rPr lang="en-US" sz="3200" dirty="0"/>
              <a:t>AKS Videos	</a:t>
            </a:r>
            <a:r>
              <a:rPr lang="en-US" sz="2400" dirty="0"/>
              <a:t>aka.ms/</a:t>
            </a:r>
            <a:r>
              <a:rPr lang="en-US" sz="3200" b="1" dirty="0" err="1"/>
              <a:t>aks</a:t>
            </a:r>
            <a:r>
              <a:rPr lang="en-US" sz="3200" b="1" dirty="0"/>
              <a:t>/videos</a:t>
            </a:r>
            <a:endParaRPr lang="en-US" sz="3200" b="1" dirty="0">
              <a:effectLst>
                <a:glow rad="139700">
                  <a:schemeClr val="accent3">
                    <a:satMod val="175000"/>
                    <a:alpha val="40000"/>
                  </a:schemeClr>
                </a:glow>
              </a:effectLst>
            </a:endParaRPr>
          </a:p>
          <a:p>
            <a:pPr>
              <a:tabLst>
                <a:tab pos="5373688" algn="l"/>
              </a:tabLst>
            </a:pPr>
            <a:r>
              <a:rPr lang="en-US" sz="3200" dirty="0"/>
              <a:t>Try AKS 	</a:t>
            </a:r>
            <a:r>
              <a:rPr lang="en-US" sz="2400" dirty="0"/>
              <a:t>aka.ms/</a:t>
            </a:r>
            <a:r>
              <a:rPr lang="en-US" sz="3200" b="1" dirty="0" err="1"/>
              <a:t>aks</a:t>
            </a:r>
            <a:r>
              <a:rPr lang="en-US" sz="3200" b="1" dirty="0"/>
              <a:t>/trial</a:t>
            </a:r>
          </a:p>
          <a:p>
            <a:pPr>
              <a:tabLst>
                <a:tab pos="5373688" algn="l"/>
              </a:tabLst>
            </a:pPr>
            <a:r>
              <a:rPr lang="en-US" sz="3200" dirty="0"/>
              <a:t>ACR Tasks	</a:t>
            </a:r>
            <a:r>
              <a:rPr lang="en-US" sz="2400" dirty="0">
                <a:hlinkClick r:id="rId2" action="ppaction://hlinkfile"/>
              </a:rPr>
              <a:t>aka.ms/</a:t>
            </a:r>
            <a:r>
              <a:rPr lang="en-US" sz="3200" b="1" dirty="0">
                <a:hlinkClick r:id="rId2" action="ppaction://hlinkfile">
                  <a:extLst>
                    <a:ext uri="{A12FA001-AC4F-418D-AE19-62706E023703}">
                      <ahyp:hlinkClr xmlns:ahyp="http://schemas.microsoft.com/office/drawing/2018/hyperlinkcolor" val="tx"/>
                    </a:ext>
                  </a:extLst>
                </a:hlinkClick>
              </a:rPr>
              <a:t>acr/tasks</a:t>
            </a:r>
            <a:endParaRPr lang="en-US" sz="2400" b="1" dirty="0"/>
          </a:p>
          <a:p>
            <a:pPr>
              <a:tabLst>
                <a:tab pos="5373688" algn="l"/>
              </a:tabLst>
            </a:pPr>
            <a:endParaRPr lang="en-US" sz="3200" dirty="0"/>
          </a:p>
          <a:p>
            <a:pPr>
              <a:tabLst>
                <a:tab pos="5373688" algn="l"/>
              </a:tabLst>
            </a:pPr>
            <a:r>
              <a:rPr lang="en-US" sz="3200" dirty="0"/>
              <a:t>Presentations 	</a:t>
            </a:r>
            <a:r>
              <a:rPr lang="en-US" sz="2400" dirty="0">
                <a:hlinkClick r:id="rId3" action="ppaction://hlinkfile"/>
              </a:rPr>
              <a:t>aka.ms/</a:t>
            </a:r>
            <a:r>
              <a:rPr lang="en-US" sz="3200" b="1" dirty="0">
                <a:hlinkClick r:id="rId3" action="ppaction://hlinkfile">
                  <a:extLst>
                    <a:ext uri="{A12FA001-AC4F-418D-AE19-62706E023703}">
                      <ahyp:hlinkClr xmlns:ahyp="http://schemas.microsoft.com/office/drawing/2018/hyperlinkcolor" val="tx"/>
                    </a:ext>
                  </a:extLst>
                </a:hlinkClick>
              </a:rPr>
              <a:t>acr/presentations</a:t>
            </a:r>
            <a:endParaRPr lang="en-US" sz="2400" b="1" dirty="0"/>
          </a:p>
          <a:p>
            <a:pPr marL="0" indent="0">
              <a:buNone/>
              <a:tabLst>
                <a:tab pos="5373688" algn="l"/>
              </a:tabLst>
            </a:pPr>
            <a:endParaRPr lang="en-US" sz="3200" dirty="0">
              <a:effectLst>
                <a:glow rad="139700">
                  <a:schemeClr val="accent3">
                    <a:satMod val="175000"/>
                    <a:alpha val="40000"/>
                  </a:schemeClr>
                </a:glow>
              </a:effectLst>
            </a:endParaRPr>
          </a:p>
        </p:txBody>
      </p:sp>
      <p:sp>
        <p:nvSpPr>
          <p:cNvPr id="9" name="TextBox 8">
            <a:extLst>
              <a:ext uri="{FF2B5EF4-FFF2-40B4-BE49-F238E27FC236}">
                <a16:creationId xmlns:a16="http://schemas.microsoft.com/office/drawing/2014/main" id="{6F7B646D-82DA-4ACE-9401-5CFB22524C58}"/>
              </a:ext>
            </a:extLst>
          </p:cNvPr>
          <p:cNvSpPr txBox="1"/>
          <p:nvPr/>
        </p:nvSpPr>
        <p:spPr>
          <a:xfrm>
            <a:off x="242313" y="4947508"/>
            <a:ext cx="4209887" cy="1939377"/>
          </a:xfrm>
          <a:prstGeom prst="rect">
            <a:avLst/>
          </a:prstGeom>
          <a:noFill/>
        </p:spPr>
        <p:txBody>
          <a:bodyPr wrap="square" rtlCol="0">
            <a:spAutoFit/>
          </a:bodyPr>
          <a:lstStyle/>
          <a:p>
            <a:pPr fontAlgn="auto">
              <a:spcBef>
                <a:spcPts val="0"/>
              </a:spcBef>
              <a:spcAft>
                <a:spcPts val="0"/>
              </a:spcAft>
            </a:pPr>
            <a:r>
              <a:rPr lang="en-US" sz="1867" b="1" dirty="0">
                <a:solidFill>
                  <a:prstClr val="black"/>
                </a:solidFill>
                <a:latin typeface="Calibri" panose="020F0502020204030204"/>
                <a:ea typeface="+mn-ea"/>
                <a:cs typeface="+mn-cs"/>
              </a:rPr>
              <a:t>Steve Lasker</a:t>
            </a:r>
          </a:p>
          <a:p>
            <a:pPr fontAlgn="auto">
              <a:spcBef>
                <a:spcPts val="0"/>
              </a:spcBef>
              <a:spcAft>
                <a:spcPts val="0"/>
              </a:spcAft>
            </a:pPr>
            <a:r>
              <a:rPr lang="en-US" sz="1467" dirty="0">
                <a:solidFill>
                  <a:prstClr val="black"/>
                </a:solidFill>
                <a:latin typeface="Calibri" panose="020F0502020204030204"/>
                <a:ea typeface="+mn-ea"/>
                <a:cs typeface="+mn-cs"/>
              </a:rPr>
              <a:t>Program Manager</a:t>
            </a:r>
          </a:p>
          <a:p>
            <a:pPr fontAlgn="auto">
              <a:spcBef>
                <a:spcPts val="0"/>
              </a:spcBef>
              <a:spcAft>
                <a:spcPts val="0"/>
              </a:spcAft>
            </a:pPr>
            <a:r>
              <a:rPr lang="en-US" sz="1467" dirty="0">
                <a:solidFill>
                  <a:prstClr val="black"/>
                </a:solidFill>
                <a:latin typeface="Calibri" panose="020F0502020204030204"/>
                <a:ea typeface="+mn-ea"/>
                <a:cs typeface="+mn-cs"/>
              </a:rPr>
              <a:t>Azure Container Registries</a:t>
            </a:r>
          </a:p>
          <a:p>
            <a:pPr fontAlgn="auto">
              <a:spcBef>
                <a:spcPts val="0"/>
              </a:spcBef>
              <a:spcAft>
                <a:spcPts val="0"/>
              </a:spcAft>
            </a:pPr>
            <a:r>
              <a:rPr lang="en-US" sz="1333" dirty="0">
                <a:solidFill>
                  <a:prstClr val="black"/>
                </a:solidFill>
                <a:latin typeface="Calibri" panose="020F0502020204030204"/>
                <a:ea typeface="+mn-ea"/>
                <a:cs typeface="+mn-cs"/>
                <a:hlinkClick r:id="rId4"/>
              </a:rPr>
              <a:t>Steve.Lasker@Microsoft.com</a:t>
            </a:r>
            <a:endParaRPr lang="en-US" sz="1333" dirty="0">
              <a:solidFill>
                <a:prstClr val="black"/>
              </a:solidFill>
              <a:latin typeface="Calibri" panose="020F0502020204030204"/>
              <a:ea typeface="+mn-ea"/>
              <a:cs typeface="+mn-cs"/>
            </a:endParaRPr>
          </a:p>
          <a:p>
            <a:pPr fontAlgn="auto">
              <a:spcBef>
                <a:spcPts val="0"/>
              </a:spcBef>
              <a:spcAft>
                <a:spcPts val="0"/>
              </a:spcAft>
            </a:pPr>
            <a:r>
              <a:rPr lang="en-US" sz="1467" dirty="0">
                <a:solidFill>
                  <a:prstClr val="black"/>
                </a:solidFill>
                <a:latin typeface="Calibri" panose="020F0502020204030204"/>
                <a:ea typeface="+mn-ea"/>
                <a:cs typeface="+mn-cs"/>
              </a:rPr>
              <a:t>@</a:t>
            </a:r>
            <a:r>
              <a:rPr lang="en-US" sz="1467" dirty="0" err="1">
                <a:solidFill>
                  <a:prstClr val="black"/>
                </a:solidFill>
                <a:latin typeface="Calibri" panose="020F0502020204030204"/>
                <a:ea typeface="+mn-ea"/>
                <a:cs typeface="+mn-cs"/>
              </a:rPr>
              <a:t>SteveLasker</a:t>
            </a:r>
            <a:endParaRPr lang="en-US" sz="1467" dirty="0">
              <a:solidFill>
                <a:prstClr val="black"/>
              </a:solidFill>
              <a:latin typeface="Calibri" panose="020F0502020204030204"/>
              <a:ea typeface="+mn-ea"/>
              <a:cs typeface="+mn-cs"/>
            </a:endParaRPr>
          </a:p>
          <a:p>
            <a:pPr fontAlgn="auto">
              <a:spcBef>
                <a:spcPts val="0"/>
              </a:spcBef>
              <a:spcAft>
                <a:spcPts val="0"/>
              </a:spcAft>
            </a:pPr>
            <a:r>
              <a:rPr lang="en-US" sz="1467" dirty="0" err="1">
                <a:solidFill>
                  <a:prstClr val="black"/>
                </a:solidFill>
                <a:latin typeface="Calibri" panose="020F0502020204030204"/>
                <a:ea typeface="+mn-ea"/>
                <a:cs typeface="+mn-cs"/>
                <a:hlinkClick r:id="rId5"/>
              </a:rPr>
              <a:t>SteveLasker.blog</a:t>
            </a:r>
            <a:endParaRPr lang="en-US" sz="1467" dirty="0">
              <a:solidFill>
                <a:prstClr val="black"/>
              </a:solidFill>
              <a:latin typeface="Calibri" panose="020F0502020204030204"/>
              <a:ea typeface="+mn-ea"/>
              <a:cs typeface="+mn-cs"/>
            </a:endParaRPr>
          </a:p>
          <a:p>
            <a:pPr fontAlgn="auto">
              <a:spcBef>
                <a:spcPts val="0"/>
              </a:spcBef>
              <a:spcAft>
                <a:spcPts val="0"/>
              </a:spcAft>
            </a:pPr>
            <a:r>
              <a:rPr lang="en-US" sz="1467" dirty="0">
                <a:solidFill>
                  <a:prstClr val="black"/>
                </a:solidFill>
                <a:latin typeface="Calibri" panose="020F0502020204030204"/>
                <a:ea typeface="+mn-ea"/>
                <a:cs typeface="+mn-cs"/>
                <a:hlinkClick r:id="rId6"/>
              </a:rPr>
              <a:t>github.com/</a:t>
            </a:r>
            <a:r>
              <a:rPr lang="en-US" sz="1467" dirty="0" err="1">
                <a:solidFill>
                  <a:prstClr val="black"/>
                </a:solidFill>
                <a:latin typeface="Calibri" panose="020F0502020204030204"/>
                <a:ea typeface="+mn-ea"/>
                <a:cs typeface="+mn-cs"/>
                <a:hlinkClick r:id="rId6"/>
              </a:rPr>
              <a:t>SteveLasker</a:t>
            </a:r>
            <a:endParaRPr lang="en-US" sz="1467" dirty="0">
              <a:solidFill>
                <a:prstClr val="black"/>
              </a:solidFill>
              <a:latin typeface="Calibri" panose="020F0502020204030204"/>
              <a:ea typeface="+mn-ea"/>
              <a:cs typeface="+mn-cs"/>
            </a:endParaRPr>
          </a:p>
          <a:p>
            <a:pPr fontAlgn="auto">
              <a:spcBef>
                <a:spcPts val="0"/>
              </a:spcBef>
              <a:spcAft>
                <a:spcPts val="0"/>
              </a:spcAft>
            </a:pPr>
            <a:r>
              <a:rPr lang="en-US" sz="1467" dirty="0">
                <a:solidFill>
                  <a:prstClr val="black"/>
                </a:solidFill>
                <a:latin typeface="Calibri" panose="020F0502020204030204"/>
                <a:ea typeface="+mn-ea"/>
                <a:cs typeface="+mn-cs"/>
                <a:hlinkClick r:id="rId7"/>
              </a:rPr>
              <a:t>github.com/</a:t>
            </a:r>
            <a:r>
              <a:rPr lang="en-US" sz="1467" dirty="0" err="1">
                <a:solidFill>
                  <a:prstClr val="black"/>
                </a:solidFill>
                <a:latin typeface="Calibri" panose="020F0502020204030204"/>
                <a:ea typeface="+mn-ea"/>
                <a:cs typeface="+mn-cs"/>
                <a:hlinkClick r:id="rId7"/>
              </a:rPr>
              <a:t>SteveLasker</a:t>
            </a:r>
            <a:r>
              <a:rPr lang="en-US" sz="1467" dirty="0">
                <a:solidFill>
                  <a:prstClr val="black"/>
                </a:solidFill>
                <a:latin typeface="Calibri" panose="020F0502020204030204"/>
                <a:ea typeface="+mn-ea"/>
                <a:cs typeface="+mn-cs"/>
                <a:hlinkClick r:id="rId7"/>
              </a:rPr>
              <a:t>/presentations</a:t>
            </a:r>
            <a:endParaRPr lang="en-US" sz="1467" dirty="0">
              <a:solidFill>
                <a:prstClr val="black"/>
              </a:solidFill>
              <a:latin typeface="Calibri" panose="020F0502020204030204"/>
              <a:ea typeface="+mn-ea"/>
              <a:cs typeface="+mn-cs"/>
            </a:endParaRPr>
          </a:p>
        </p:txBody>
      </p:sp>
      <p:pic>
        <p:nvPicPr>
          <p:cNvPr id="10" name="Picture 2" descr="Image result for blog logo">
            <a:extLst>
              <a:ext uri="{FF2B5EF4-FFF2-40B4-BE49-F238E27FC236}">
                <a16:creationId xmlns:a16="http://schemas.microsoft.com/office/drawing/2014/main" id="{CCA82901-8B94-4989-AA36-D1B3CB63545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914" t="25719" r="20598" b="21779"/>
          <a:stretch/>
        </p:blipFill>
        <p:spPr bwMode="auto">
          <a:xfrm>
            <a:off x="34320" y="6252276"/>
            <a:ext cx="278995" cy="1315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twitter logo">
            <a:extLst>
              <a:ext uri="{FF2B5EF4-FFF2-40B4-BE49-F238E27FC236}">
                <a16:creationId xmlns:a16="http://schemas.microsoft.com/office/drawing/2014/main" id="{A25788E0-B981-444A-A870-274884C91D76}"/>
              </a:ext>
            </a:extLst>
          </p:cNvPr>
          <p:cNvPicPr>
            <a:picLocks noChangeAspect="1" noChangeArrowheads="1"/>
          </p:cNvPicPr>
          <p:nvPr/>
        </p:nvPicPr>
        <p:blipFill>
          <a:blip r:embed="rId9" cstate="print">
            <a:biLevel thresh="75000"/>
            <a:extLst>
              <a:ext uri="{28A0092B-C50C-407E-A947-70E740481C1C}">
                <a14:useLocalDpi xmlns:a14="http://schemas.microsoft.com/office/drawing/2010/main" val="0"/>
              </a:ext>
            </a:extLst>
          </a:blip>
          <a:srcRect/>
          <a:stretch>
            <a:fillRect/>
          </a:stretch>
        </p:blipFill>
        <p:spPr bwMode="auto">
          <a:xfrm>
            <a:off x="99517" y="6036634"/>
            <a:ext cx="213799" cy="1603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logo&#10;&#10;Description automatically generated">
            <a:extLst>
              <a:ext uri="{FF2B5EF4-FFF2-40B4-BE49-F238E27FC236}">
                <a16:creationId xmlns:a16="http://schemas.microsoft.com/office/drawing/2014/main" id="{AF51C5D3-E478-4B66-A4B0-E01285C2BA5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1309" y="6439121"/>
            <a:ext cx="142007" cy="142007"/>
          </a:xfrm>
          <a:prstGeom prst="rect">
            <a:avLst/>
          </a:prstGeom>
        </p:spPr>
      </p:pic>
      <p:pic>
        <p:nvPicPr>
          <p:cNvPr id="13" name="Picture 6" descr="Image result for email logo">
            <a:extLst>
              <a:ext uri="{FF2B5EF4-FFF2-40B4-BE49-F238E27FC236}">
                <a16:creationId xmlns:a16="http://schemas.microsoft.com/office/drawing/2014/main" id="{6C8E2CA5-36BA-407D-99C5-BC8B56302868}"/>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4554" t="25210" r="12924" b="24405"/>
          <a:stretch/>
        </p:blipFill>
        <p:spPr bwMode="auto">
          <a:xfrm>
            <a:off x="111783" y="5775550"/>
            <a:ext cx="201532" cy="140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7737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7" name="Group 19">
            <a:extLst>
              <a:ext uri="{FF2B5EF4-FFF2-40B4-BE49-F238E27FC236}">
                <a16:creationId xmlns:a16="http://schemas.microsoft.com/office/drawing/2014/main" id="{BC6024E4-D2EF-4950-AF51-26FD6082A8AD}"/>
              </a:ext>
            </a:extLst>
          </p:cNvPr>
          <p:cNvPicPr>
            <a:picLocks noChangeArrowheads="1"/>
          </p:cNvPicPr>
          <p:nvPr/>
        </p:nvPicPr>
        <p:blipFill>
          <a:blip r:embed="rId2">
            <a:extLst>
              <a:ext uri="{28A0092B-C50C-407E-A947-70E740481C1C}">
                <a14:useLocalDpi xmlns:a14="http://schemas.microsoft.com/office/drawing/2010/main" val="0"/>
              </a:ext>
            </a:extLst>
          </a:blip>
          <a:srcRect l="-4449" t="-10255" r="-4031" b="-5185"/>
          <a:stretch>
            <a:fillRect/>
          </a:stretch>
        </p:blipFill>
        <p:spPr bwMode="auto">
          <a:xfrm>
            <a:off x="6858000" y="688974"/>
            <a:ext cx="3946525" cy="12874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207A7959-D9DC-457E-9D39-15326E2E8E02}"/>
              </a:ext>
            </a:extLst>
          </p:cNvPr>
          <p:cNvSpPr>
            <a:spLocks noChangeArrowheads="1"/>
          </p:cNvSpPr>
          <p:nvPr/>
        </p:nvSpPr>
        <p:spPr bwMode="auto">
          <a:xfrm>
            <a:off x="3805237" y="10620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1" descr="cid:image001.png@01D59972.0A933A40">
            <a:extLst>
              <a:ext uri="{FF2B5EF4-FFF2-40B4-BE49-F238E27FC236}">
                <a16:creationId xmlns:a16="http://schemas.microsoft.com/office/drawing/2014/main" id="{CBF18130-F413-43CA-B015-32D4198759D4}"/>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055870" y="2438400"/>
            <a:ext cx="7143750" cy="40195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74E79F21-69B0-416E-B32A-8918764EEBA1}"/>
              </a:ext>
            </a:extLst>
          </p:cNvPr>
          <p:cNvSpPr>
            <a:spLocks noChangeArrowheads="1"/>
          </p:cNvSpPr>
          <p:nvPr/>
        </p:nvSpPr>
        <p:spPr bwMode="auto">
          <a:xfrm>
            <a:off x="3805237" y="55387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31" name="Picture 20" descr="A close up of a device&#10;&#10;Description automatically generated">
            <a:extLst>
              <a:ext uri="{FF2B5EF4-FFF2-40B4-BE49-F238E27FC236}">
                <a16:creationId xmlns:a16="http://schemas.microsoft.com/office/drawing/2014/main" id="{508F1F01-A987-42CB-AA4A-4A7AC63239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76200"/>
            <a:ext cx="3533775" cy="61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365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D281-189E-45E4-8172-5F6BEC12160B}"/>
              </a:ext>
            </a:extLst>
          </p:cNvPr>
          <p:cNvSpPr>
            <a:spLocks noGrp="1"/>
          </p:cNvSpPr>
          <p:nvPr>
            <p:ph type="title"/>
          </p:nvPr>
        </p:nvSpPr>
        <p:spPr>
          <a:xfrm>
            <a:off x="609600" y="274639"/>
            <a:ext cx="10972800" cy="1143000"/>
          </a:xfrm>
        </p:spPr>
        <p:txBody>
          <a:bodyPr/>
          <a:lstStyle/>
          <a:p>
            <a:r>
              <a:rPr lang="en-US" dirty="0"/>
              <a:t>Resources Provisioned On Demand</a:t>
            </a:r>
          </a:p>
        </p:txBody>
      </p:sp>
      <p:sp>
        <p:nvSpPr>
          <p:cNvPr id="4" name="Text Placeholder 3">
            <a:extLst>
              <a:ext uri="{FF2B5EF4-FFF2-40B4-BE49-F238E27FC236}">
                <a16:creationId xmlns:a16="http://schemas.microsoft.com/office/drawing/2014/main" id="{54E03AC9-951D-4E2D-9388-D21BA51C091D}"/>
              </a:ext>
            </a:extLst>
          </p:cNvPr>
          <p:cNvSpPr>
            <a:spLocks noGrp="1"/>
          </p:cNvSpPr>
          <p:nvPr>
            <p:ph type="body" idx="4294967295"/>
          </p:nvPr>
        </p:nvSpPr>
        <p:spPr>
          <a:xfrm>
            <a:off x="457199" y="1681163"/>
            <a:ext cx="4666949" cy="823912"/>
          </a:xfrm>
        </p:spPr>
        <p:txBody>
          <a:bodyPr>
            <a:normAutofit fontScale="77500" lnSpcReduction="20000"/>
          </a:bodyPr>
          <a:lstStyle/>
          <a:p>
            <a:pPr marL="0" indent="0">
              <a:buNone/>
            </a:pPr>
            <a:r>
              <a:rPr lang="en-US" dirty="0">
                <a:solidFill>
                  <a:schemeClr val="bg1"/>
                </a:solidFill>
              </a:rPr>
              <a:t>With Documents &amp; </a:t>
            </a:r>
            <a:br>
              <a:rPr lang="en-US" dirty="0">
                <a:solidFill>
                  <a:schemeClr val="bg1"/>
                </a:solidFill>
              </a:rPr>
            </a:br>
            <a:r>
              <a:rPr lang="en-US" dirty="0">
                <a:solidFill>
                  <a:schemeClr val="bg1"/>
                </a:solidFill>
              </a:rPr>
              <a:t>Shipping Companies?</a:t>
            </a:r>
          </a:p>
        </p:txBody>
      </p:sp>
      <p:sp>
        <p:nvSpPr>
          <p:cNvPr id="6" name="Text Placeholder 5">
            <a:extLst>
              <a:ext uri="{FF2B5EF4-FFF2-40B4-BE49-F238E27FC236}">
                <a16:creationId xmlns:a16="http://schemas.microsoft.com/office/drawing/2014/main" id="{6AD32303-D2C6-4429-A3CB-EBCDB05AB0F2}"/>
              </a:ext>
            </a:extLst>
          </p:cNvPr>
          <p:cNvSpPr>
            <a:spLocks noGrp="1"/>
          </p:cNvSpPr>
          <p:nvPr>
            <p:ph type="body" sz="quarter" idx="4294967295"/>
          </p:nvPr>
        </p:nvSpPr>
        <p:spPr>
          <a:xfrm>
            <a:off x="6429815" y="1681163"/>
            <a:ext cx="5183187" cy="823912"/>
          </a:xfrm>
        </p:spPr>
        <p:txBody>
          <a:bodyPr>
            <a:normAutofit fontScale="77500" lnSpcReduction="20000"/>
          </a:bodyPr>
          <a:lstStyle/>
          <a:p>
            <a:pPr marL="0" indent="0">
              <a:buNone/>
            </a:pPr>
            <a:r>
              <a:rPr lang="en-US" dirty="0">
                <a:solidFill>
                  <a:schemeClr val="bg1"/>
                </a:solidFill>
              </a:rPr>
              <a:t>With APIs &amp; </a:t>
            </a:r>
            <a:br>
              <a:rPr lang="en-US" dirty="0">
                <a:solidFill>
                  <a:schemeClr val="bg1"/>
                </a:solidFill>
              </a:rPr>
            </a:br>
            <a:r>
              <a:rPr lang="en-US" dirty="0">
                <a:solidFill>
                  <a:schemeClr val="bg1"/>
                </a:solidFill>
              </a:rPr>
              <a:t>Containers</a:t>
            </a:r>
          </a:p>
        </p:txBody>
      </p:sp>
      <p:pic>
        <p:nvPicPr>
          <p:cNvPr id="1026" name="Picture 2" descr="Image result for computer hardware purchase order">
            <a:extLst>
              <a:ext uri="{FF2B5EF4-FFF2-40B4-BE49-F238E27FC236}">
                <a16:creationId xmlns:a16="http://schemas.microsoft.com/office/drawing/2014/main" id="{AB83B68B-3A8A-4CBF-9907-A26E4617B5DA}"/>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288176" y="2789238"/>
            <a:ext cx="5157788" cy="31162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0367FD30-A32B-40BE-8EED-B370120022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9200" y="2049802"/>
            <a:ext cx="5191556" cy="3462727"/>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65BA15C4-7FDD-4E52-A350-64976FDC3131}"/>
              </a:ext>
            </a:extLst>
          </p:cNvPr>
          <p:cNvGrpSpPr/>
          <p:nvPr/>
        </p:nvGrpSpPr>
        <p:grpSpPr>
          <a:xfrm>
            <a:off x="8881215" y="2888113"/>
            <a:ext cx="2514600" cy="807933"/>
            <a:chOff x="5889171" y="4762553"/>
            <a:chExt cx="2514600" cy="807933"/>
          </a:xfrm>
        </p:grpSpPr>
        <p:sp>
          <p:nvSpPr>
            <p:cNvPr id="11" name="Rectangle 10">
              <a:extLst>
                <a:ext uri="{FF2B5EF4-FFF2-40B4-BE49-F238E27FC236}">
                  <a16:creationId xmlns:a16="http://schemas.microsoft.com/office/drawing/2014/main" id="{BFFD3491-F237-4757-AF52-BF46C45FD067}"/>
                </a:ext>
              </a:extLst>
            </p:cNvPr>
            <p:cNvSpPr/>
            <p:nvPr/>
          </p:nvSpPr>
          <p:spPr>
            <a:xfrm>
              <a:off x="5889171" y="4762553"/>
              <a:ext cx="2514600" cy="8079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Helm</a:t>
              </a:r>
            </a:p>
          </p:txBody>
        </p:sp>
        <p:pic>
          <p:nvPicPr>
            <p:cNvPr id="16" name="Picture 6">
              <a:extLst>
                <a:ext uri="{FF2B5EF4-FFF2-40B4-BE49-F238E27FC236}">
                  <a16:creationId xmlns:a16="http://schemas.microsoft.com/office/drawing/2014/main" id="{9BCA7634-D87D-45F1-AA73-482AB818F43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913342" y="4777406"/>
              <a:ext cx="404289" cy="414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1F002A5A-C4CC-45EF-9C84-BD3106AFB841}"/>
              </a:ext>
            </a:extLst>
          </p:cNvPr>
          <p:cNvGrpSpPr/>
          <p:nvPr/>
        </p:nvGrpSpPr>
        <p:grpSpPr>
          <a:xfrm>
            <a:off x="8881215" y="3834430"/>
            <a:ext cx="2514600" cy="807933"/>
            <a:chOff x="5889171" y="5708870"/>
            <a:chExt cx="2514600" cy="807933"/>
          </a:xfrm>
        </p:grpSpPr>
        <p:sp>
          <p:nvSpPr>
            <p:cNvPr id="10" name="Rectangle 9">
              <a:extLst>
                <a:ext uri="{FF2B5EF4-FFF2-40B4-BE49-F238E27FC236}">
                  <a16:creationId xmlns:a16="http://schemas.microsoft.com/office/drawing/2014/main" id="{2D6F6A90-6D19-4D84-9910-473C36E3B369}"/>
                </a:ext>
              </a:extLst>
            </p:cNvPr>
            <p:cNvSpPr/>
            <p:nvPr/>
          </p:nvSpPr>
          <p:spPr>
            <a:xfrm>
              <a:off x="5889171" y="5708870"/>
              <a:ext cx="2514600" cy="8079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CNAB</a:t>
              </a:r>
            </a:p>
          </p:txBody>
        </p:sp>
        <p:pic>
          <p:nvPicPr>
            <p:cNvPr id="17" name="Picture 16">
              <a:extLst>
                <a:ext uri="{FF2B5EF4-FFF2-40B4-BE49-F238E27FC236}">
                  <a16:creationId xmlns:a16="http://schemas.microsoft.com/office/drawing/2014/main" id="{960F9ABE-186B-490A-95C5-F2F85E39824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919614" y="5738310"/>
              <a:ext cx="352771" cy="374526"/>
            </a:xfrm>
            <a:prstGeom prst="rect">
              <a:avLst/>
            </a:prstGeom>
          </p:spPr>
        </p:pic>
      </p:grpSp>
      <p:grpSp>
        <p:nvGrpSpPr>
          <p:cNvPr id="24" name="Group 23">
            <a:extLst>
              <a:ext uri="{FF2B5EF4-FFF2-40B4-BE49-F238E27FC236}">
                <a16:creationId xmlns:a16="http://schemas.microsoft.com/office/drawing/2014/main" id="{CE6E1571-11C8-44C6-96BC-66DFD2C061EE}"/>
              </a:ext>
            </a:extLst>
          </p:cNvPr>
          <p:cNvGrpSpPr/>
          <p:nvPr/>
        </p:nvGrpSpPr>
        <p:grpSpPr>
          <a:xfrm>
            <a:off x="5909918" y="2888113"/>
            <a:ext cx="2514600" cy="807933"/>
            <a:chOff x="5867400" y="2888113"/>
            <a:chExt cx="2514600" cy="807933"/>
          </a:xfrm>
        </p:grpSpPr>
        <p:sp>
          <p:nvSpPr>
            <p:cNvPr id="3" name="Rectangle 2">
              <a:extLst>
                <a:ext uri="{FF2B5EF4-FFF2-40B4-BE49-F238E27FC236}">
                  <a16:creationId xmlns:a16="http://schemas.microsoft.com/office/drawing/2014/main" id="{0065BC61-8257-497F-B358-FD912663E71A}"/>
                </a:ext>
              </a:extLst>
            </p:cNvPr>
            <p:cNvSpPr/>
            <p:nvPr/>
          </p:nvSpPr>
          <p:spPr>
            <a:xfrm>
              <a:off x="5867400" y="2888113"/>
              <a:ext cx="2514600" cy="807933"/>
            </a:xfrm>
            <a:prstGeom prst="rect">
              <a:avLst/>
            </a:prstGeom>
            <a:solidFill>
              <a:schemeClr val="bg1"/>
            </a:solidFill>
            <a:ln>
              <a:solidFill>
                <a:schemeClr val="accent1">
                  <a:lumMod val="95000"/>
                  <a:lumOff val="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ARM</a:t>
              </a:r>
            </a:p>
          </p:txBody>
        </p:sp>
        <p:pic>
          <p:nvPicPr>
            <p:cNvPr id="18" name="Picture 17" descr="A close up of a sign&#10;&#10;Description automatically generated">
              <a:extLst>
                <a:ext uri="{FF2B5EF4-FFF2-40B4-BE49-F238E27FC236}">
                  <a16:creationId xmlns:a16="http://schemas.microsoft.com/office/drawing/2014/main" id="{9FC441AF-FA77-48BC-A422-18A284CA75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04473" y="2888113"/>
              <a:ext cx="390145" cy="390145"/>
            </a:xfrm>
            <a:prstGeom prst="rect">
              <a:avLst/>
            </a:prstGeom>
          </p:spPr>
        </p:pic>
      </p:grpSp>
      <p:grpSp>
        <p:nvGrpSpPr>
          <p:cNvPr id="23" name="Group 22">
            <a:extLst>
              <a:ext uri="{FF2B5EF4-FFF2-40B4-BE49-F238E27FC236}">
                <a16:creationId xmlns:a16="http://schemas.microsoft.com/office/drawing/2014/main" id="{CAD0E873-C3AF-4597-8A7A-82492FB8BF93}"/>
              </a:ext>
            </a:extLst>
          </p:cNvPr>
          <p:cNvGrpSpPr/>
          <p:nvPr/>
        </p:nvGrpSpPr>
        <p:grpSpPr>
          <a:xfrm>
            <a:off x="5909918" y="3834430"/>
            <a:ext cx="2514600" cy="807933"/>
            <a:chOff x="5867400" y="3834430"/>
            <a:chExt cx="2514600" cy="807933"/>
          </a:xfrm>
        </p:grpSpPr>
        <p:sp>
          <p:nvSpPr>
            <p:cNvPr id="9" name="Rectangle 8">
              <a:extLst>
                <a:ext uri="{FF2B5EF4-FFF2-40B4-BE49-F238E27FC236}">
                  <a16:creationId xmlns:a16="http://schemas.microsoft.com/office/drawing/2014/main" id="{D7902B1E-6883-446D-BB4E-4849A1524699}"/>
                </a:ext>
              </a:extLst>
            </p:cNvPr>
            <p:cNvSpPr/>
            <p:nvPr/>
          </p:nvSpPr>
          <p:spPr>
            <a:xfrm>
              <a:off x="5867400" y="3834430"/>
              <a:ext cx="2514600" cy="8079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Terraform</a:t>
              </a:r>
            </a:p>
          </p:txBody>
        </p:sp>
        <p:pic>
          <p:nvPicPr>
            <p:cNvPr id="20" name="Picture 19" descr="A picture containing clock, table&#10;&#10;Description automatically generated">
              <a:extLst>
                <a:ext uri="{FF2B5EF4-FFF2-40B4-BE49-F238E27FC236}">
                  <a16:creationId xmlns:a16="http://schemas.microsoft.com/office/drawing/2014/main" id="{24F3A9A7-58AD-4548-A87F-55D009DA2ED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83759" y="3836936"/>
              <a:ext cx="364642" cy="364642"/>
            </a:xfrm>
            <a:prstGeom prst="rect">
              <a:avLst/>
            </a:prstGeom>
          </p:spPr>
        </p:pic>
      </p:grpSp>
      <p:sp>
        <p:nvSpPr>
          <p:cNvPr id="25" name="AutoShape 4" descr="Delivery truck free icon">
            <a:extLst>
              <a:ext uri="{FF2B5EF4-FFF2-40B4-BE49-F238E27FC236}">
                <a16:creationId xmlns:a16="http://schemas.microsoft.com/office/drawing/2014/main" id="{AF3780C1-6724-4CA3-A463-3F8024F7F03B}"/>
              </a:ext>
            </a:extLst>
          </p:cNvPr>
          <p:cNvSpPr>
            <a:spLocks noChangeAspect="1" noChangeArrowheads="1"/>
          </p:cNvSpPr>
          <p:nvPr/>
        </p:nvSpPr>
        <p:spPr bwMode="auto">
          <a:xfrm>
            <a:off x="5986118"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 name="Graphic 29">
            <a:extLst>
              <a:ext uri="{FF2B5EF4-FFF2-40B4-BE49-F238E27FC236}">
                <a16:creationId xmlns:a16="http://schemas.microsoft.com/office/drawing/2014/main" id="{6B1CDE82-ADBB-4937-81EE-18C75A68E141}"/>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9184" b="19925"/>
          <a:stretch/>
        </p:blipFill>
        <p:spPr>
          <a:xfrm>
            <a:off x="-3130510" y="4995671"/>
            <a:ext cx="3116263" cy="1897513"/>
          </a:xfrm>
          <a:prstGeom prst="rect">
            <a:avLst/>
          </a:prstGeom>
        </p:spPr>
      </p:pic>
    </p:spTree>
    <p:extLst>
      <p:ext uri="{BB962C8B-B14F-4D97-AF65-F5344CB8AC3E}">
        <p14:creationId xmlns:p14="http://schemas.microsoft.com/office/powerpoint/2010/main" val="300604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 calcmode="lin" valueType="num">
                                      <p:cBhvr additive="base">
                                        <p:cTn id="10" dur="500" fill="hold"/>
                                        <p:tgtEl>
                                          <p:spTgt spid="1026"/>
                                        </p:tgtEl>
                                        <p:attrNameLst>
                                          <p:attrName>ppt_x</p:attrName>
                                        </p:attrNameLst>
                                      </p:cBhvr>
                                      <p:tavLst>
                                        <p:tav tm="0">
                                          <p:val>
                                            <p:strVal val="#ppt_x"/>
                                          </p:val>
                                        </p:tav>
                                        <p:tav tm="100000">
                                          <p:val>
                                            <p:strVal val="#ppt_x"/>
                                          </p:val>
                                        </p:tav>
                                      </p:tavLst>
                                    </p:anim>
                                    <p:anim calcmode="lin" valueType="num">
                                      <p:cBhvr additive="base">
                                        <p:cTn id="11" dur="500" fill="hold"/>
                                        <p:tgtEl>
                                          <p:spTgt spid="1026"/>
                                        </p:tgtEl>
                                        <p:attrNameLst>
                                          <p:attrName>ppt_y</p:attrName>
                                        </p:attrNameLst>
                                      </p:cBhvr>
                                      <p:tavLst>
                                        <p:tav tm="0">
                                          <p:val>
                                            <p:strVal val="1+#ppt_h/2"/>
                                          </p:val>
                                        </p:tav>
                                        <p:tav tm="100000">
                                          <p:val>
                                            <p:strVal val="#ppt_y"/>
                                          </p:val>
                                        </p:tav>
                                      </p:tavLst>
                                    </p:anim>
                                  </p:childTnLst>
                                </p:cTn>
                              </p:par>
                              <p:par>
                                <p:cTn id="12" presetID="42" presetClass="path" presetSubtype="0" accel="50000" decel="50000" fill="hold" nodeType="withEffect">
                                  <p:stCondLst>
                                    <p:cond delay="0"/>
                                  </p:stCondLst>
                                  <p:childTnLst>
                                    <p:animMotion origin="layout" path="M -3.75E-6 3.33333E-6 L 1.27266 -0.00695 " pathEditMode="relative" rAng="0" ptsTypes="AA">
                                      <p:cBhvr>
                                        <p:cTn id="13" dur="7000" fill="hold"/>
                                        <p:tgtEl>
                                          <p:spTgt spid="30"/>
                                        </p:tgtEl>
                                        <p:attrNameLst>
                                          <p:attrName>ppt_x</p:attrName>
                                          <p:attrName>ppt_y</p:attrName>
                                        </p:attrNameLst>
                                      </p:cBhvr>
                                      <p:rCtr x="63633" y="-347"/>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par>
                          <p:cTn id="19" fill="hold">
                            <p:stCondLst>
                              <p:cond delay="500"/>
                            </p:stCondLst>
                            <p:childTnLst>
                              <p:par>
                                <p:cTn id="20" presetID="2" presetClass="entr" presetSubtype="4"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 presetClass="entr" presetSubtype="4"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2" presetClass="entr" presetSubtype="4"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1" name="Group 375">
            <a:extLst>
              <a:ext uri="{FF2B5EF4-FFF2-40B4-BE49-F238E27FC236}">
                <a16:creationId xmlns:a16="http://schemas.microsoft.com/office/drawing/2014/main" id="{5E0E9701-11BA-473A-9F1F-BE060F0D5CCE}"/>
              </a:ext>
              <a:ext uri="{C183D7F6-B498-43B3-948B-1728B52AA6E4}">
                <adec:decorative xmlns:adec="http://schemas.microsoft.com/office/drawing/2017/decorative" val="1"/>
              </a:ext>
            </a:extLst>
          </p:cNvPr>
          <p:cNvGrpSpPr>
            <a:grpSpLocks/>
          </p:cNvGrpSpPr>
          <p:nvPr/>
        </p:nvGrpSpPr>
        <p:grpSpPr bwMode="auto">
          <a:xfrm>
            <a:off x="421005" y="606791"/>
            <a:ext cx="11349990" cy="5429524"/>
            <a:chOff x="51" y="390"/>
            <a:chExt cx="7398" cy="3539"/>
          </a:xfrm>
          <a:solidFill>
            <a:schemeClr val="bg1">
              <a:lumMod val="85000"/>
              <a:lumOff val="15000"/>
            </a:schemeClr>
          </a:solidFill>
        </p:grpSpPr>
        <p:sp>
          <p:nvSpPr>
            <p:cNvPr id="1198" name="Freeform 175">
              <a:extLst>
                <a:ext uri="{FF2B5EF4-FFF2-40B4-BE49-F238E27FC236}">
                  <a16:creationId xmlns:a16="http://schemas.microsoft.com/office/drawing/2014/main" id="{3E295EF2-1CB6-4C53-B87B-2D58EA380A14}"/>
                </a:ext>
              </a:extLst>
            </p:cNvPr>
            <p:cNvSpPr>
              <a:spLocks noEditPoints="1"/>
            </p:cNvSpPr>
            <p:nvPr/>
          </p:nvSpPr>
          <p:spPr bwMode="auto">
            <a:xfrm>
              <a:off x="51" y="899"/>
              <a:ext cx="782" cy="582"/>
            </a:xfrm>
            <a:custGeom>
              <a:avLst/>
              <a:gdLst>
                <a:gd name="T0" fmla="*/ 471 w 565"/>
                <a:gd name="T1" fmla="*/ 289 h 424"/>
                <a:gd name="T2" fmla="*/ 401 w 565"/>
                <a:gd name="T3" fmla="*/ 48 h 424"/>
                <a:gd name="T4" fmla="*/ 234 w 565"/>
                <a:gd name="T5" fmla="*/ 22 h 424"/>
                <a:gd name="T6" fmla="*/ 172 w 565"/>
                <a:gd name="T7" fmla="*/ 2 h 424"/>
                <a:gd name="T8" fmla="*/ 119 w 565"/>
                <a:gd name="T9" fmla="*/ 26 h 424"/>
                <a:gd name="T10" fmla="*/ 18 w 565"/>
                <a:gd name="T11" fmla="*/ 82 h 424"/>
                <a:gd name="T12" fmla="*/ 96 w 565"/>
                <a:gd name="T13" fmla="*/ 117 h 424"/>
                <a:gd name="T14" fmla="*/ 88 w 565"/>
                <a:gd name="T15" fmla="*/ 125 h 424"/>
                <a:gd name="T16" fmla="*/ 61 w 565"/>
                <a:gd name="T17" fmla="*/ 127 h 424"/>
                <a:gd name="T18" fmla="*/ 27 w 565"/>
                <a:gd name="T19" fmla="*/ 158 h 424"/>
                <a:gd name="T20" fmla="*/ 69 w 565"/>
                <a:gd name="T21" fmla="*/ 175 h 424"/>
                <a:gd name="T22" fmla="*/ 107 w 565"/>
                <a:gd name="T23" fmla="*/ 191 h 424"/>
                <a:gd name="T24" fmla="*/ 31 w 565"/>
                <a:gd name="T25" fmla="*/ 243 h 424"/>
                <a:gd name="T26" fmla="*/ 44 w 565"/>
                <a:gd name="T27" fmla="*/ 260 h 424"/>
                <a:gd name="T28" fmla="*/ 48 w 565"/>
                <a:gd name="T29" fmla="*/ 261 h 424"/>
                <a:gd name="T30" fmla="*/ 81 w 565"/>
                <a:gd name="T31" fmla="*/ 274 h 424"/>
                <a:gd name="T32" fmla="*/ 89 w 565"/>
                <a:gd name="T33" fmla="*/ 299 h 424"/>
                <a:gd name="T34" fmla="*/ 117 w 565"/>
                <a:gd name="T35" fmla="*/ 305 h 424"/>
                <a:gd name="T36" fmla="*/ 147 w 565"/>
                <a:gd name="T37" fmla="*/ 303 h 424"/>
                <a:gd name="T38" fmla="*/ 154 w 565"/>
                <a:gd name="T39" fmla="*/ 335 h 424"/>
                <a:gd name="T40" fmla="*/ 105 w 565"/>
                <a:gd name="T41" fmla="*/ 367 h 424"/>
                <a:gd name="T42" fmla="*/ 80 w 565"/>
                <a:gd name="T43" fmla="*/ 383 h 424"/>
                <a:gd name="T44" fmla="*/ 123 w 565"/>
                <a:gd name="T45" fmla="*/ 371 h 424"/>
                <a:gd name="T46" fmla="*/ 143 w 565"/>
                <a:gd name="T47" fmla="*/ 360 h 424"/>
                <a:gd name="T48" fmla="*/ 192 w 565"/>
                <a:gd name="T49" fmla="*/ 325 h 424"/>
                <a:gd name="T50" fmla="*/ 205 w 565"/>
                <a:gd name="T51" fmla="*/ 299 h 424"/>
                <a:gd name="T52" fmla="*/ 238 w 565"/>
                <a:gd name="T53" fmla="*/ 265 h 424"/>
                <a:gd name="T54" fmla="*/ 247 w 565"/>
                <a:gd name="T55" fmla="*/ 266 h 424"/>
                <a:gd name="T56" fmla="*/ 257 w 565"/>
                <a:gd name="T57" fmla="*/ 293 h 424"/>
                <a:gd name="T58" fmla="*/ 288 w 565"/>
                <a:gd name="T59" fmla="*/ 282 h 424"/>
                <a:gd name="T60" fmla="*/ 288 w 565"/>
                <a:gd name="T61" fmla="*/ 264 h 424"/>
                <a:gd name="T62" fmla="*/ 304 w 565"/>
                <a:gd name="T63" fmla="*/ 259 h 424"/>
                <a:gd name="T64" fmla="*/ 325 w 565"/>
                <a:gd name="T65" fmla="*/ 264 h 424"/>
                <a:gd name="T66" fmla="*/ 395 w 565"/>
                <a:gd name="T67" fmla="*/ 279 h 424"/>
                <a:gd name="T68" fmla="*/ 438 w 565"/>
                <a:gd name="T69" fmla="*/ 299 h 424"/>
                <a:gd name="T70" fmla="*/ 471 w 565"/>
                <a:gd name="T71" fmla="*/ 307 h 424"/>
                <a:gd name="T72" fmla="*/ 484 w 565"/>
                <a:gd name="T73" fmla="*/ 296 h 424"/>
                <a:gd name="T74" fmla="*/ 509 w 565"/>
                <a:gd name="T75" fmla="*/ 323 h 424"/>
                <a:gd name="T76" fmla="*/ 528 w 565"/>
                <a:gd name="T77" fmla="*/ 351 h 424"/>
                <a:gd name="T78" fmla="*/ 552 w 565"/>
                <a:gd name="T79" fmla="*/ 380 h 424"/>
                <a:gd name="T80" fmla="*/ 480 w 565"/>
                <a:gd name="T81" fmla="*/ 332 h 424"/>
                <a:gd name="T82" fmla="*/ 471 w 565"/>
                <a:gd name="T83" fmla="*/ 324 h 424"/>
                <a:gd name="T84" fmla="*/ 494 w 565"/>
                <a:gd name="T85" fmla="*/ 322 h 424"/>
                <a:gd name="T86" fmla="*/ 481 w 565"/>
                <a:gd name="T87" fmla="*/ 338 h 424"/>
                <a:gd name="T88" fmla="*/ 503 w 565"/>
                <a:gd name="T89" fmla="*/ 348 h 424"/>
                <a:gd name="T90" fmla="*/ 520 w 565"/>
                <a:gd name="T91" fmla="*/ 348 h 424"/>
                <a:gd name="T92" fmla="*/ 526 w 565"/>
                <a:gd name="T93" fmla="*/ 354 h 424"/>
                <a:gd name="T94" fmla="*/ 534 w 565"/>
                <a:gd name="T95" fmla="*/ 387 h 424"/>
                <a:gd name="T96" fmla="*/ 517 w 565"/>
                <a:gd name="T97" fmla="*/ 369 h 424"/>
                <a:gd name="T98" fmla="*/ 525 w 565"/>
                <a:gd name="T99" fmla="*/ 362 h 424"/>
                <a:gd name="T100" fmla="*/ 538 w 565"/>
                <a:gd name="T101" fmla="*/ 383 h 424"/>
                <a:gd name="T102" fmla="*/ 543 w 565"/>
                <a:gd name="T103" fmla="*/ 388 h 424"/>
                <a:gd name="T104" fmla="*/ 230 w 565"/>
                <a:gd name="T105" fmla="*/ 312 h 424"/>
                <a:gd name="T106" fmla="*/ 238 w 565"/>
                <a:gd name="T107" fmla="*/ 319 h 424"/>
                <a:gd name="T108" fmla="*/ 214 w 565"/>
                <a:gd name="T109" fmla="*/ 328 h 424"/>
                <a:gd name="T110" fmla="*/ 210 w 565"/>
                <a:gd name="T111" fmla="*/ 345 h 424"/>
                <a:gd name="T112" fmla="*/ 223 w 565"/>
                <a:gd name="T113" fmla="*/ 342 h 424"/>
                <a:gd name="T114" fmla="*/ 108 w 565"/>
                <a:gd name="T115" fmla="*/ 385 h 424"/>
                <a:gd name="T116" fmla="*/ 14 w 565"/>
                <a:gd name="T117" fmla="*/ 416 h 424"/>
                <a:gd name="T118" fmla="*/ 34 w 565"/>
                <a:gd name="T119" fmla="*/ 407 h 424"/>
                <a:gd name="T120" fmla="*/ 71 w 565"/>
                <a:gd name="T121" fmla="*/ 393 h 424"/>
                <a:gd name="T122" fmla="*/ 31 w 565"/>
                <a:gd name="T123" fmla="*/ 28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5" h="424">
                  <a:moveTo>
                    <a:pt x="564" y="369"/>
                  </a:moveTo>
                  <a:cubicBezTo>
                    <a:pt x="564" y="369"/>
                    <a:pt x="564" y="367"/>
                    <a:pt x="564" y="367"/>
                  </a:cubicBezTo>
                  <a:cubicBezTo>
                    <a:pt x="563" y="365"/>
                    <a:pt x="560" y="364"/>
                    <a:pt x="559" y="363"/>
                  </a:cubicBezTo>
                  <a:cubicBezTo>
                    <a:pt x="559" y="363"/>
                    <a:pt x="555" y="361"/>
                    <a:pt x="554" y="360"/>
                  </a:cubicBezTo>
                  <a:cubicBezTo>
                    <a:pt x="552" y="359"/>
                    <a:pt x="550" y="359"/>
                    <a:pt x="548" y="358"/>
                  </a:cubicBezTo>
                  <a:cubicBezTo>
                    <a:pt x="546" y="357"/>
                    <a:pt x="539" y="355"/>
                    <a:pt x="538" y="354"/>
                  </a:cubicBezTo>
                  <a:cubicBezTo>
                    <a:pt x="537" y="354"/>
                    <a:pt x="537" y="354"/>
                    <a:pt x="537" y="354"/>
                  </a:cubicBezTo>
                  <a:cubicBezTo>
                    <a:pt x="536" y="352"/>
                    <a:pt x="531" y="347"/>
                    <a:pt x="530" y="345"/>
                  </a:cubicBezTo>
                  <a:cubicBezTo>
                    <a:pt x="529" y="344"/>
                    <a:pt x="530" y="343"/>
                    <a:pt x="531" y="342"/>
                  </a:cubicBezTo>
                  <a:cubicBezTo>
                    <a:pt x="532" y="341"/>
                    <a:pt x="527" y="336"/>
                    <a:pt x="526" y="334"/>
                  </a:cubicBezTo>
                  <a:cubicBezTo>
                    <a:pt x="525" y="333"/>
                    <a:pt x="517" y="321"/>
                    <a:pt x="516" y="320"/>
                  </a:cubicBezTo>
                  <a:cubicBezTo>
                    <a:pt x="516" y="319"/>
                    <a:pt x="514" y="316"/>
                    <a:pt x="514" y="316"/>
                  </a:cubicBezTo>
                  <a:cubicBezTo>
                    <a:pt x="513" y="315"/>
                    <a:pt x="509" y="312"/>
                    <a:pt x="507" y="310"/>
                  </a:cubicBezTo>
                  <a:cubicBezTo>
                    <a:pt x="505" y="309"/>
                    <a:pt x="501" y="307"/>
                    <a:pt x="500" y="304"/>
                  </a:cubicBezTo>
                  <a:cubicBezTo>
                    <a:pt x="498" y="301"/>
                    <a:pt x="496" y="299"/>
                    <a:pt x="495" y="299"/>
                  </a:cubicBezTo>
                  <a:cubicBezTo>
                    <a:pt x="494" y="298"/>
                    <a:pt x="492" y="297"/>
                    <a:pt x="490" y="296"/>
                  </a:cubicBezTo>
                  <a:cubicBezTo>
                    <a:pt x="489" y="295"/>
                    <a:pt x="486" y="290"/>
                    <a:pt x="484" y="287"/>
                  </a:cubicBezTo>
                  <a:cubicBezTo>
                    <a:pt x="482" y="284"/>
                    <a:pt x="479" y="287"/>
                    <a:pt x="479" y="287"/>
                  </a:cubicBezTo>
                  <a:cubicBezTo>
                    <a:pt x="477" y="288"/>
                    <a:pt x="477" y="288"/>
                    <a:pt x="475" y="288"/>
                  </a:cubicBezTo>
                  <a:cubicBezTo>
                    <a:pt x="473" y="289"/>
                    <a:pt x="472" y="289"/>
                    <a:pt x="471" y="289"/>
                  </a:cubicBezTo>
                  <a:cubicBezTo>
                    <a:pt x="470" y="289"/>
                    <a:pt x="470" y="289"/>
                    <a:pt x="471" y="290"/>
                  </a:cubicBezTo>
                  <a:cubicBezTo>
                    <a:pt x="472" y="291"/>
                    <a:pt x="470" y="292"/>
                    <a:pt x="470" y="293"/>
                  </a:cubicBezTo>
                  <a:cubicBezTo>
                    <a:pt x="469" y="293"/>
                    <a:pt x="469" y="292"/>
                    <a:pt x="468" y="293"/>
                  </a:cubicBezTo>
                  <a:cubicBezTo>
                    <a:pt x="468" y="294"/>
                    <a:pt x="468" y="294"/>
                    <a:pt x="468" y="297"/>
                  </a:cubicBezTo>
                  <a:cubicBezTo>
                    <a:pt x="468" y="299"/>
                    <a:pt x="464" y="299"/>
                    <a:pt x="463" y="300"/>
                  </a:cubicBezTo>
                  <a:cubicBezTo>
                    <a:pt x="461" y="300"/>
                    <a:pt x="455" y="303"/>
                    <a:pt x="454" y="304"/>
                  </a:cubicBezTo>
                  <a:cubicBezTo>
                    <a:pt x="454" y="304"/>
                    <a:pt x="454" y="304"/>
                    <a:pt x="453" y="304"/>
                  </a:cubicBezTo>
                  <a:cubicBezTo>
                    <a:pt x="453" y="304"/>
                    <a:pt x="453" y="304"/>
                    <a:pt x="453" y="304"/>
                  </a:cubicBezTo>
                  <a:cubicBezTo>
                    <a:pt x="453" y="303"/>
                    <a:pt x="453" y="301"/>
                    <a:pt x="453" y="301"/>
                  </a:cubicBezTo>
                  <a:cubicBezTo>
                    <a:pt x="452" y="299"/>
                    <a:pt x="450" y="297"/>
                    <a:pt x="450" y="296"/>
                  </a:cubicBezTo>
                  <a:cubicBezTo>
                    <a:pt x="449" y="296"/>
                    <a:pt x="431" y="281"/>
                    <a:pt x="429" y="280"/>
                  </a:cubicBezTo>
                  <a:cubicBezTo>
                    <a:pt x="428" y="280"/>
                    <a:pt x="428" y="278"/>
                    <a:pt x="428" y="277"/>
                  </a:cubicBezTo>
                  <a:cubicBezTo>
                    <a:pt x="428" y="277"/>
                    <a:pt x="429" y="274"/>
                    <a:pt x="429" y="274"/>
                  </a:cubicBezTo>
                  <a:cubicBezTo>
                    <a:pt x="429" y="273"/>
                    <a:pt x="429" y="273"/>
                    <a:pt x="428" y="273"/>
                  </a:cubicBezTo>
                  <a:cubicBezTo>
                    <a:pt x="427" y="273"/>
                    <a:pt x="425" y="273"/>
                    <a:pt x="422" y="273"/>
                  </a:cubicBezTo>
                  <a:cubicBezTo>
                    <a:pt x="420" y="273"/>
                    <a:pt x="417" y="275"/>
                    <a:pt x="417" y="276"/>
                  </a:cubicBezTo>
                  <a:cubicBezTo>
                    <a:pt x="416" y="276"/>
                    <a:pt x="415" y="276"/>
                    <a:pt x="415" y="276"/>
                  </a:cubicBezTo>
                  <a:cubicBezTo>
                    <a:pt x="415" y="276"/>
                    <a:pt x="404" y="274"/>
                    <a:pt x="402" y="274"/>
                  </a:cubicBezTo>
                  <a:cubicBezTo>
                    <a:pt x="401" y="274"/>
                    <a:pt x="401" y="270"/>
                    <a:pt x="401" y="270"/>
                  </a:cubicBezTo>
                  <a:cubicBezTo>
                    <a:pt x="401" y="48"/>
                    <a:pt x="401" y="48"/>
                    <a:pt x="401" y="48"/>
                  </a:cubicBezTo>
                  <a:cubicBezTo>
                    <a:pt x="399" y="47"/>
                    <a:pt x="397" y="47"/>
                    <a:pt x="396" y="46"/>
                  </a:cubicBezTo>
                  <a:cubicBezTo>
                    <a:pt x="391" y="44"/>
                    <a:pt x="377" y="39"/>
                    <a:pt x="376" y="39"/>
                  </a:cubicBezTo>
                  <a:cubicBezTo>
                    <a:pt x="375" y="38"/>
                    <a:pt x="371" y="38"/>
                    <a:pt x="369" y="38"/>
                  </a:cubicBezTo>
                  <a:cubicBezTo>
                    <a:pt x="367" y="38"/>
                    <a:pt x="362" y="37"/>
                    <a:pt x="362" y="37"/>
                  </a:cubicBezTo>
                  <a:cubicBezTo>
                    <a:pt x="362" y="37"/>
                    <a:pt x="358" y="37"/>
                    <a:pt x="357" y="38"/>
                  </a:cubicBezTo>
                  <a:cubicBezTo>
                    <a:pt x="355" y="38"/>
                    <a:pt x="355" y="39"/>
                    <a:pt x="354" y="39"/>
                  </a:cubicBezTo>
                  <a:cubicBezTo>
                    <a:pt x="353" y="38"/>
                    <a:pt x="349" y="38"/>
                    <a:pt x="347" y="39"/>
                  </a:cubicBezTo>
                  <a:cubicBezTo>
                    <a:pt x="345" y="40"/>
                    <a:pt x="338" y="39"/>
                    <a:pt x="337" y="38"/>
                  </a:cubicBezTo>
                  <a:cubicBezTo>
                    <a:pt x="336" y="38"/>
                    <a:pt x="330" y="34"/>
                    <a:pt x="327" y="34"/>
                  </a:cubicBezTo>
                  <a:cubicBezTo>
                    <a:pt x="324" y="34"/>
                    <a:pt x="316" y="34"/>
                    <a:pt x="314" y="34"/>
                  </a:cubicBezTo>
                  <a:cubicBezTo>
                    <a:pt x="312" y="34"/>
                    <a:pt x="296" y="32"/>
                    <a:pt x="293" y="31"/>
                  </a:cubicBezTo>
                  <a:cubicBezTo>
                    <a:pt x="290" y="31"/>
                    <a:pt x="267" y="27"/>
                    <a:pt x="264" y="27"/>
                  </a:cubicBezTo>
                  <a:cubicBezTo>
                    <a:pt x="261" y="28"/>
                    <a:pt x="257" y="27"/>
                    <a:pt x="256" y="27"/>
                  </a:cubicBezTo>
                  <a:cubicBezTo>
                    <a:pt x="256" y="27"/>
                    <a:pt x="250" y="27"/>
                    <a:pt x="250" y="27"/>
                  </a:cubicBezTo>
                  <a:cubicBezTo>
                    <a:pt x="249" y="28"/>
                    <a:pt x="250" y="29"/>
                    <a:pt x="248" y="29"/>
                  </a:cubicBezTo>
                  <a:cubicBezTo>
                    <a:pt x="247" y="28"/>
                    <a:pt x="240" y="26"/>
                    <a:pt x="241" y="25"/>
                  </a:cubicBezTo>
                  <a:cubicBezTo>
                    <a:pt x="241" y="24"/>
                    <a:pt x="241" y="24"/>
                    <a:pt x="240" y="24"/>
                  </a:cubicBezTo>
                  <a:cubicBezTo>
                    <a:pt x="239" y="24"/>
                    <a:pt x="232" y="24"/>
                    <a:pt x="232" y="24"/>
                  </a:cubicBezTo>
                  <a:cubicBezTo>
                    <a:pt x="232" y="24"/>
                    <a:pt x="228" y="23"/>
                    <a:pt x="232" y="23"/>
                  </a:cubicBezTo>
                  <a:cubicBezTo>
                    <a:pt x="236" y="23"/>
                    <a:pt x="237" y="23"/>
                    <a:pt x="234" y="22"/>
                  </a:cubicBezTo>
                  <a:cubicBezTo>
                    <a:pt x="231" y="21"/>
                    <a:pt x="229" y="21"/>
                    <a:pt x="231" y="20"/>
                  </a:cubicBezTo>
                  <a:cubicBezTo>
                    <a:pt x="233" y="18"/>
                    <a:pt x="235" y="16"/>
                    <a:pt x="234" y="16"/>
                  </a:cubicBezTo>
                  <a:cubicBezTo>
                    <a:pt x="232" y="16"/>
                    <a:pt x="214" y="15"/>
                    <a:pt x="213" y="15"/>
                  </a:cubicBezTo>
                  <a:cubicBezTo>
                    <a:pt x="213" y="15"/>
                    <a:pt x="209" y="15"/>
                    <a:pt x="208" y="16"/>
                  </a:cubicBezTo>
                  <a:cubicBezTo>
                    <a:pt x="208" y="17"/>
                    <a:pt x="205" y="18"/>
                    <a:pt x="202" y="17"/>
                  </a:cubicBezTo>
                  <a:cubicBezTo>
                    <a:pt x="200" y="16"/>
                    <a:pt x="199" y="15"/>
                    <a:pt x="199" y="13"/>
                  </a:cubicBezTo>
                  <a:cubicBezTo>
                    <a:pt x="199" y="12"/>
                    <a:pt x="199" y="10"/>
                    <a:pt x="196" y="10"/>
                  </a:cubicBezTo>
                  <a:cubicBezTo>
                    <a:pt x="194" y="10"/>
                    <a:pt x="192" y="12"/>
                    <a:pt x="192" y="10"/>
                  </a:cubicBezTo>
                  <a:cubicBezTo>
                    <a:pt x="193" y="8"/>
                    <a:pt x="192" y="8"/>
                    <a:pt x="191" y="9"/>
                  </a:cubicBezTo>
                  <a:cubicBezTo>
                    <a:pt x="190" y="9"/>
                    <a:pt x="189" y="9"/>
                    <a:pt x="190" y="10"/>
                  </a:cubicBezTo>
                  <a:cubicBezTo>
                    <a:pt x="190" y="11"/>
                    <a:pt x="191" y="12"/>
                    <a:pt x="190" y="12"/>
                  </a:cubicBezTo>
                  <a:cubicBezTo>
                    <a:pt x="188" y="12"/>
                    <a:pt x="186" y="12"/>
                    <a:pt x="186" y="14"/>
                  </a:cubicBezTo>
                  <a:cubicBezTo>
                    <a:pt x="185" y="16"/>
                    <a:pt x="184" y="17"/>
                    <a:pt x="183" y="17"/>
                  </a:cubicBezTo>
                  <a:cubicBezTo>
                    <a:pt x="181" y="17"/>
                    <a:pt x="180" y="15"/>
                    <a:pt x="180" y="17"/>
                  </a:cubicBezTo>
                  <a:cubicBezTo>
                    <a:pt x="180" y="18"/>
                    <a:pt x="179" y="19"/>
                    <a:pt x="179" y="17"/>
                  </a:cubicBezTo>
                  <a:cubicBezTo>
                    <a:pt x="178" y="14"/>
                    <a:pt x="177" y="13"/>
                    <a:pt x="180" y="12"/>
                  </a:cubicBezTo>
                  <a:cubicBezTo>
                    <a:pt x="182" y="12"/>
                    <a:pt x="185" y="10"/>
                    <a:pt x="184" y="10"/>
                  </a:cubicBezTo>
                  <a:cubicBezTo>
                    <a:pt x="184" y="9"/>
                    <a:pt x="185" y="9"/>
                    <a:pt x="183" y="8"/>
                  </a:cubicBezTo>
                  <a:cubicBezTo>
                    <a:pt x="180" y="8"/>
                    <a:pt x="171" y="6"/>
                    <a:pt x="171" y="3"/>
                  </a:cubicBezTo>
                  <a:cubicBezTo>
                    <a:pt x="170" y="1"/>
                    <a:pt x="170" y="2"/>
                    <a:pt x="172" y="2"/>
                  </a:cubicBezTo>
                  <a:cubicBezTo>
                    <a:pt x="173" y="2"/>
                    <a:pt x="173" y="0"/>
                    <a:pt x="172" y="1"/>
                  </a:cubicBezTo>
                  <a:cubicBezTo>
                    <a:pt x="170" y="1"/>
                    <a:pt x="169" y="2"/>
                    <a:pt x="168" y="3"/>
                  </a:cubicBezTo>
                  <a:cubicBezTo>
                    <a:pt x="167" y="4"/>
                    <a:pt x="154" y="17"/>
                    <a:pt x="148" y="16"/>
                  </a:cubicBezTo>
                  <a:cubicBezTo>
                    <a:pt x="142" y="16"/>
                    <a:pt x="143" y="16"/>
                    <a:pt x="143" y="17"/>
                  </a:cubicBezTo>
                  <a:cubicBezTo>
                    <a:pt x="142" y="17"/>
                    <a:pt x="140" y="18"/>
                    <a:pt x="139" y="18"/>
                  </a:cubicBezTo>
                  <a:cubicBezTo>
                    <a:pt x="138" y="18"/>
                    <a:pt x="133" y="17"/>
                    <a:pt x="131" y="18"/>
                  </a:cubicBezTo>
                  <a:cubicBezTo>
                    <a:pt x="129" y="19"/>
                    <a:pt x="127" y="19"/>
                    <a:pt x="129" y="18"/>
                  </a:cubicBezTo>
                  <a:cubicBezTo>
                    <a:pt x="130" y="17"/>
                    <a:pt x="131" y="16"/>
                    <a:pt x="129" y="16"/>
                  </a:cubicBezTo>
                  <a:cubicBezTo>
                    <a:pt x="127" y="16"/>
                    <a:pt x="127" y="15"/>
                    <a:pt x="126" y="16"/>
                  </a:cubicBezTo>
                  <a:cubicBezTo>
                    <a:pt x="125" y="17"/>
                    <a:pt x="123" y="19"/>
                    <a:pt x="122" y="19"/>
                  </a:cubicBezTo>
                  <a:cubicBezTo>
                    <a:pt x="120" y="20"/>
                    <a:pt x="117" y="22"/>
                    <a:pt x="119" y="22"/>
                  </a:cubicBezTo>
                  <a:cubicBezTo>
                    <a:pt x="121" y="22"/>
                    <a:pt x="121" y="22"/>
                    <a:pt x="122" y="23"/>
                  </a:cubicBezTo>
                  <a:cubicBezTo>
                    <a:pt x="122" y="24"/>
                    <a:pt x="123" y="25"/>
                    <a:pt x="124" y="25"/>
                  </a:cubicBezTo>
                  <a:cubicBezTo>
                    <a:pt x="126" y="25"/>
                    <a:pt x="127" y="25"/>
                    <a:pt x="125" y="26"/>
                  </a:cubicBezTo>
                  <a:cubicBezTo>
                    <a:pt x="122" y="26"/>
                    <a:pt x="122" y="25"/>
                    <a:pt x="122" y="27"/>
                  </a:cubicBezTo>
                  <a:cubicBezTo>
                    <a:pt x="121" y="29"/>
                    <a:pt x="121" y="30"/>
                    <a:pt x="122" y="31"/>
                  </a:cubicBezTo>
                  <a:cubicBezTo>
                    <a:pt x="123" y="32"/>
                    <a:pt x="122" y="34"/>
                    <a:pt x="121" y="32"/>
                  </a:cubicBezTo>
                  <a:cubicBezTo>
                    <a:pt x="120" y="29"/>
                    <a:pt x="120" y="29"/>
                    <a:pt x="119" y="29"/>
                  </a:cubicBezTo>
                  <a:cubicBezTo>
                    <a:pt x="118" y="30"/>
                    <a:pt x="117" y="30"/>
                    <a:pt x="119" y="28"/>
                  </a:cubicBezTo>
                  <a:cubicBezTo>
                    <a:pt x="120" y="26"/>
                    <a:pt x="120" y="26"/>
                    <a:pt x="119" y="26"/>
                  </a:cubicBezTo>
                  <a:cubicBezTo>
                    <a:pt x="118" y="26"/>
                    <a:pt x="115" y="27"/>
                    <a:pt x="118" y="25"/>
                  </a:cubicBezTo>
                  <a:cubicBezTo>
                    <a:pt x="121" y="24"/>
                    <a:pt x="119" y="24"/>
                    <a:pt x="119" y="23"/>
                  </a:cubicBezTo>
                  <a:cubicBezTo>
                    <a:pt x="118" y="23"/>
                    <a:pt x="118" y="23"/>
                    <a:pt x="117" y="23"/>
                  </a:cubicBezTo>
                  <a:cubicBezTo>
                    <a:pt x="115" y="24"/>
                    <a:pt x="113" y="25"/>
                    <a:pt x="113" y="26"/>
                  </a:cubicBezTo>
                  <a:cubicBezTo>
                    <a:pt x="112" y="26"/>
                    <a:pt x="110" y="27"/>
                    <a:pt x="109" y="27"/>
                  </a:cubicBezTo>
                  <a:cubicBezTo>
                    <a:pt x="108" y="28"/>
                    <a:pt x="104" y="31"/>
                    <a:pt x="101" y="32"/>
                  </a:cubicBezTo>
                  <a:cubicBezTo>
                    <a:pt x="97" y="32"/>
                    <a:pt x="95" y="32"/>
                    <a:pt x="94" y="33"/>
                  </a:cubicBezTo>
                  <a:cubicBezTo>
                    <a:pt x="93" y="34"/>
                    <a:pt x="92" y="33"/>
                    <a:pt x="91" y="34"/>
                  </a:cubicBezTo>
                  <a:cubicBezTo>
                    <a:pt x="89" y="35"/>
                    <a:pt x="90" y="34"/>
                    <a:pt x="91" y="33"/>
                  </a:cubicBezTo>
                  <a:cubicBezTo>
                    <a:pt x="92" y="33"/>
                    <a:pt x="91" y="32"/>
                    <a:pt x="93" y="32"/>
                  </a:cubicBezTo>
                  <a:cubicBezTo>
                    <a:pt x="94" y="32"/>
                    <a:pt x="92" y="31"/>
                    <a:pt x="92" y="31"/>
                  </a:cubicBezTo>
                  <a:cubicBezTo>
                    <a:pt x="91" y="31"/>
                    <a:pt x="89" y="31"/>
                    <a:pt x="88" y="32"/>
                  </a:cubicBezTo>
                  <a:cubicBezTo>
                    <a:pt x="87" y="34"/>
                    <a:pt x="82" y="38"/>
                    <a:pt x="81" y="39"/>
                  </a:cubicBezTo>
                  <a:cubicBezTo>
                    <a:pt x="80" y="41"/>
                    <a:pt x="76" y="44"/>
                    <a:pt x="76" y="45"/>
                  </a:cubicBezTo>
                  <a:cubicBezTo>
                    <a:pt x="75" y="45"/>
                    <a:pt x="73" y="48"/>
                    <a:pt x="72" y="50"/>
                  </a:cubicBezTo>
                  <a:cubicBezTo>
                    <a:pt x="72" y="53"/>
                    <a:pt x="69" y="66"/>
                    <a:pt x="47" y="68"/>
                  </a:cubicBezTo>
                  <a:cubicBezTo>
                    <a:pt x="47" y="68"/>
                    <a:pt x="36" y="68"/>
                    <a:pt x="33" y="68"/>
                  </a:cubicBezTo>
                  <a:cubicBezTo>
                    <a:pt x="30" y="68"/>
                    <a:pt x="27" y="67"/>
                    <a:pt x="27" y="70"/>
                  </a:cubicBezTo>
                  <a:cubicBezTo>
                    <a:pt x="27" y="70"/>
                    <a:pt x="26" y="81"/>
                    <a:pt x="21" y="82"/>
                  </a:cubicBezTo>
                  <a:cubicBezTo>
                    <a:pt x="21" y="82"/>
                    <a:pt x="19" y="82"/>
                    <a:pt x="18" y="82"/>
                  </a:cubicBezTo>
                  <a:cubicBezTo>
                    <a:pt x="17" y="81"/>
                    <a:pt x="18" y="82"/>
                    <a:pt x="20" y="82"/>
                  </a:cubicBezTo>
                  <a:cubicBezTo>
                    <a:pt x="22" y="82"/>
                    <a:pt x="27" y="83"/>
                    <a:pt x="28" y="85"/>
                  </a:cubicBezTo>
                  <a:cubicBezTo>
                    <a:pt x="29" y="86"/>
                    <a:pt x="32" y="88"/>
                    <a:pt x="34" y="88"/>
                  </a:cubicBezTo>
                  <a:cubicBezTo>
                    <a:pt x="37" y="89"/>
                    <a:pt x="41" y="91"/>
                    <a:pt x="43" y="93"/>
                  </a:cubicBezTo>
                  <a:cubicBezTo>
                    <a:pt x="46" y="94"/>
                    <a:pt x="48" y="95"/>
                    <a:pt x="48" y="96"/>
                  </a:cubicBezTo>
                  <a:cubicBezTo>
                    <a:pt x="49" y="96"/>
                    <a:pt x="49" y="96"/>
                    <a:pt x="49" y="95"/>
                  </a:cubicBezTo>
                  <a:cubicBezTo>
                    <a:pt x="49" y="95"/>
                    <a:pt x="49" y="95"/>
                    <a:pt x="50" y="96"/>
                  </a:cubicBezTo>
                  <a:cubicBezTo>
                    <a:pt x="51" y="96"/>
                    <a:pt x="56" y="100"/>
                    <a:pt x="57" y="100"/>
                  </a:cubicBezTo>
                  <a:cubicBezTo>
                    <a:pt x="58" y="101"/>
                    <a:pt x="63" y="106"/>
                    <a:pt x="63" y="110"/>
                  </a:cubicBezTo>
                  <a:cubicBezTo>
                    <a:pt x="63" y="110"/>
                    <a:pt x="62" y="114"/>
                    <a:pt x="67" y="114"/>
                  </a:cubicBezTo>
                  <a:cubicBezTo>
                    <a:pt x="72" y="114"/>
                    <a:pt x="73" y="115"/>
                    <a:pt x="74" y="115"/>
                  </a:cubicBezTo>
                  <a:cubicBezTo>
                    <a:pt x="75" y="116"/>
                    <a:pt x="76" y="116"/>
                    <a:pt x="77" y="115"/>
                  </a:cubicBezTo>
                  <a:cubicBezTo>
                    <a:pt x="78" y="114"/>
                    <a:pt x="79" y="115"/>
                    <a:pt x="79" y="115"/>
                  </a:cubicBezTo>
                  <a:cubicBezTo>
                    <a:pt x="80" y="116"/>
                    <a:pt x="81" y="116"/>
                    <a:pt x="81" y="115"/>
                  </a:cubicBezTo>
                  <a:cubicBezTo>
                    <a:pt x="82" y="114"/>
                    <a:pt x="85" y="110"/>
                    <a:pt x="83" y="113"/>
                  </a:cubicBezTo>
                  <a:cubicBezTo>
                    <a:pt x="82" y="117"/>
                    <a:pt x="83" y="116"/>
                    <a:pt x="84" y="116"/>
                  </a:cubicBezTo>
                  <a:cubicBezTo>
                    <a:pt x="85" y="116"/>
                    <a:pt x="85" y="115"/>
                    <a:pt x="85" y="115"/>
                  </a:cubicBezTo>
                  <a:cubicBezTo>
                    <a:pt x="86" y="115"/>
                    <a:pt x="86" y="115"/>
                    <a:pt x="87" y="115"/>
                  </a:cubicBezTo>
                  <a:cubicBezTo>
                    <a:pt x="87" y="115"/>
                    <a:pt x="92" y="114"/>
                    <a:pt x="95" y="116"/>
                  </a:cubicBezTo>
                  <a:cubicBezTo>
                    <a:pt x="95" y="116"/>
                    <a:pt x="97" y="117"/>
                    <a:pt x="96" y="117"/>
                  </a:cubicBezTo>
                  <a:cubicBezTo>
                    <a:pt x="94" y="118"/>
                    <a:pt x="90" y="121"/>
                    <a:pt x="91" y="123"/>
                  </a:cubicBezTo>
                  <a:cubicBezTo>
                    <a:pt x="93" y="125"/>
                    <a:pt x="95" y="125"/>
                    <a:pt x="96" y="126"/>
                  </a:cubicBezTo>
                  <a:cubicBezTo>
                    <a:pt x="96" y="126"/>
                    <a:pt x="97" y="127"/>
                    <a:pt x="98" y="127"/>
                  </a:cubicBezTo>
                  <a:cubicBezTo>
                    <a:pt x="99" y="127"/>
                    <a:pt x="100" y="127"/>
                    <a:pt x="101" y="126"/>
                  </a:cubicBezTo>
                  <a:cubicBezTo>
                    <a:pt x="101" y="125"/>
                    <a:pt x="105" y="123"/>
                    <a:pt x="108" y="125"/>
                  </a:cubicBezTo>
                  <a:cubicBezTo>
                    <a:pt x="110" y="128"/>
                    <a:pt x="111" y="125"/>
                    <a:pt x="111" y="125"/>
                  </a:cubicBezTo>
                  <a:cubicBezTo>
                    <a:pt x="111" y="125"/>
                    <a:pt x="112" y="125"/>
                    <a:pt x="113" y="125"/>
                  </a:cubicBezTo>
                  <a:cubicBezTo>
                    <a:pt x="113" y="126"/>
                    <a:pt x="113" y="125"/>
                    <a:pt x="114" y="125"/>
                  </a:cubicBezTo>
                  <a:cubicBezTo>
                    <a:pt x="114" y="124"/>
                    <a:pt x="114" y="125"/>
                    <a:pt x="115" y="126"/>
                  </a:cubicBezTo>
                  <a:cubicBezTo>
                    <a:pt x="116" y="127"/>
                    <a:pt x="117" y="131"/>
                    <a:pt x="113" y="131"/>
                  </a:cubicBezTo>
                  <a:cubicBezTo>
                    <a:pt x="110" y="132"/>
                    <a:pt x="107" y="130"/>
                    <a:pt x="105" y="129"/>
                  </a:cubicBezTo>
                  <a:cubicBezTo>
                    <a:pt x="102" y="128"/>
                    <a:pt x="100" y="127"/>
                    <a:pt x="99" y="128"/>
                  </a:cubicBezTo>
                  <a:cubicBezTo>
                    <a:pt x="97" y="128"/>
                    <a:pt x="97" y="128"/>
                    <a:pt x="97" y="127"/>
                  </a:cubicBezTo>
                  <a:cubicBezTo>
                    <a:pt x="96" y="127"/>
                    <a:pt x="95" y="127"/>
                    <a:pt x="94" y="127"/>
                  </a:cubicBezTo>
                  <a:cubicBezTo>
                    <a:pt x="93" y="127"/>
                    <a:pt x="87" y="127"/>
                    <a:pt x="89" y="123"/>
                  </a:cubicBezTo>
                  <a:cubicBezTo>
                    <a:pt x="89" y="123"/>
                    <a:pt x="89" y="122"/>
                    <a:pt x="88" y="121"/>
                  </a:cubicBezTo>
                  <a:cubicBezTo>
                    <a:pt x="87" y="121"/>
                    <a:pt x="86" y="120"/>
                    <a:pt x="85" y="119"/>
                  </a:cubicBezTo>
                  <a:cubicBezTo>
                    <a:pt x="85" y="118"/>
                    <a:pt x="84" y="116"/>
                    <a:pt x="82" y="118"/>
                  </a:cubicBezTo>
                  <a:cubicBezTo>
                    <a:pt x="81" y="120"/>
                    <a:pt x="80" y="123"/>
                    <a:pt x="83" y="123"/>
                  </a:cubicBezTo>
                  <a:cubicBezTo>
                    <a:pt x="86" y="123"/>
                    <a:pt x="87" y="123"/>
                    <a:pt x="88" y="125"/>
                  </a:cubicBezTo>
                  <a:cubicBezTo>
                    <a:pt x="89" y="126"/>
                    <a:pt x="90" y="127"/>
                    <a:pt x="90" y="127"/>
                  </a:cubicBezTo>
                  <a:cubicBezTo>
                    <a:pt x="91" y="128"/>
                    <a:pt x="92" y="129"/>
                    <a:pt x="91" y="131"/>
                  </a:cubicBezTo>
                  <a:cubicBezTo>
                    <a:pt x="89" y="133"/>
                    <a:pt x="89" y="133"/>
                    <a:pt x="90" y="134"/>
                  </a:cubicBezTo>
                  <a:cubicBezTo>
                    <a:pt x="91" y="134"/>
                    <a:pt x="91" y="133"/>
                    <a:pt x="92" y="132"/>
                  </a:cubicBezTo>
                  <a:cubicBezTo>
                    <a:pt x="92" y="131"/>
                    <a:pt x="93" y="130"/>
                    <a:pt x="97" y="131"/>
                  </a:cubicBezTo>
                  <a:cubicBezTo>
                    <a:pt x="101" y="132"/>
                    <a:pt x="104" y="133"/>
                    <a:pt x="104" y="135"/>
                  </a:cubicBezTo>
                  <a:cubicBezTo>
                    <a:pt x="104" y="138"/>
                    <a:pt x="102" y="139"/>
                    <a:pt x="103" y="136"/>
                  </a:cubicBezTo>
                  <a:cubicBezTo>
                    <a:pt x="103" y="134"/>
                    <a:pt x="101" y="135"/>
                    <a:pt x="101" y="135"/>
                  </a:cubicBezTo>
                  <a:cubicBezTo>
                    <a:pt x="100" y="136"/>
                    <a:pt x="95" y="135"/>
                    <a:pt x="93" y="138"/>
                  </a:cubicBezTo>
                  <a:cubicBezTo>
                    <a:pt x="91" y="140"/>
                    <a:pt x="94" y="139"/>
                    <a:pt x="93" y="140"/>
                  </a:cubicBezTo>
                  <a:cubicBezTo>
                    <a:pt x="91" y="141"/>
                    <a:pt x="93" y="141"/>
                    <a:pt x="92" y="141"/>
                  </a:cubicBezTo>
                  <a:cubicBezTo>
                    <a:pt x="91" y="141"/>
                    <a:pt x="89" y="141"/>
                    <a:pt x="87" y="141"/>
                  </a:cubicBezTo>
                  <a:cubicBezTo>
                    <a:pt x="86" y="141"/>
                    <a:pt x="81" y="140"/>
                    <a:pt x="80" y="140"/>
                  </a:cubicBezTo>
                  <a:cubicBezTo>
                    <a:pt x="79" y="141"/>
                    <a:pt x="79" y="141"/>
                    <a:pt x="79" y="141"/>
                  </a:cubicBezTo>
                  <a:cubicBezTo>
                    <a:pt x="78" y="141"/>
                    <a:pt x="70" y="138"/>
                    <a:pt x="67" y="139"/>
                  </a:cubicBezTo>
                  <a:cubicBezTo>
                    <a:pt x="64" y="139"/>
                    <a:pt x="61" y="139"/>
                    <a:pt x="59" y="136"/>
                  </a:cubicBezTo>
                  <a:cubicBezTo>
                    <a:pt x="59" y="136"/>
                    <a:pt x="58" y="136"/>
                    <a:pt x="60" y="135"/>
                  </a:cubicBezTo>
                  <a:cubicBezTo>
                    <a:pt x="61" y="135"/>
                    <a:pt x="61" y="135"/>
                    <a:pt x="62" y="132"/>
                  </a:cubicBezTo>
                  <a:cubicBezTo>
                    <a:pt x="62" y="132"/>
                    <a:pt x="61" y="131"/>
                    <a:pt x="62" y="130"/>
                  </a:cubicBezTo>
                  <a:cubicBezTo>
                    <a:pt x="63" y="129"/>
                    <a:pt x="64" y="126"/>
                    <a:pt x="61" y="127"/>
                  </a:cubicBezTo>
                  <a:cubicBezTo>
                    <a:pt x="59" y="127"/>
                    <a:pt x="52" y="128"/>
                    <a:pt x="51" y="127"/>
                  </a:cubicBezTo>
                  <a:cubicBezTo>
                    <a:pt x="49" y="127"/>
                    <a:pt x="48" y="127"/>
                    <a:pt x="47" y="129"/>
                  </a:cubicBezTo>
                  <a:cubicBezTo>
                    <a:pt x="46" y="130"/>
                    <a:pt x="44" y="131"/>
                    <a:pt x="44" y="131"/>
                  </a:cubicBezTo>
                  <a:cubicBezTo>
                    <a:pt x="43" y="130"/>
                    <a:pt x="40" y="129"/>
                    <a:pt x="37" y="131"/>
                  </a:cubicBezTo>
                  <a:cubicBezTo>
                    <a:pt x="33" y="134"/>
                    <a:pt x="30" y="134"/>
                    <a:pt x="33" y="135"/>
                  </a:cubicBezTo>
                  <a:cubicBezTo>
                    <a:pt x="37" y="137"/>
                    <a:pt x="38" y="137"/>
                    <a:pt x="36" y="138"/>
                  </a:cubicBezTo>
                  <a:cubicBezTo>
                    <a:pt x="33" y="138"/>
                    <a:pt x="29" y="139"/>
                    <a:pt x="28" y="138"/>
                  </a:cubicBezTo>
                  <a:cubicBezTo>
                    <a:pt x="27" y="137"/>
                    <a:pt x="26" y="136"/>
                    <a:pt x="25" y="137"/>
                  </a:cubicBezTo>
                  <a:cubicBezTo>
                    <a:pt x="24" y="138"/>
                    <a:pt x="20" y="138"/>
                    <a:pt x="18" y="141"/>
                  </a:cubicBezTo>
                  <a:cubicBezTo>
                    <a:pt x="16" y="143"/>
                    <a:pt x="17" y="139"/>
                    <a:pt x="15" y="143"/>
                  </a:cubicBezTo>
                  <a:cubicBezTo>
                    <a:pt x="14" y="146"/>
                    <a:pt x="12" y="144"/>
                    <a:pt x="12" y="144"/>
                  </a:cubicBezTo>
                  <a:cubicBezTo>
                    <a:pt x="11" y="144"/>
                    <a:pt x="8" y="143"/>
                    <a:pt x="7" y="146"/>
                  </a:cubicBezTo>
                  <a:cubicBezTo>
                    <a:pt x="6" y="149"/>
                    <a:pt x="5" y="148"/>
                    <a:pt x="5" y="148"/>
                  </a:cubicBezTo>
                  <a:cubicBezTo>
                    <a:pt x="4" y="148"/>
                    <a:pt x="2" y="149"/>
                    <a:pt x="1" y="149"/>
                  </a:cubicBezTo>
                  <a:cubicBezTo>
                    <a:pt x="0" y="150"/>
                    <a:pt x="0" y="150"/>
                    <a:pt x="1" y="151"/>
                  </a:cubicBezTo>
                  <a:cubicBezTo>
                    <a:pt x="2" y="152"/>
                    <a:pt x="7" y="154"/>
                    <a:pt x="11" y="155"/>
                  </a:cubicBezTo>
                  <a:cubicBezTo>
                    <a:pt x="14" y="156"/>
                    <a:pt x="15" y="156"/>
                    <a:pt x="16" y="156"/>
                  </a:cubicBezTo>
                  <a:cubicBezTo>
                    <a:pt x="16" y="156"/>
                    <a:pt x="17" y="156"/>
                    <a:pt x="18" y="156"/>
                  </a:cubicBezTo>
                  <a:cubicBezTo>
                    <a:pt x="18" y="156"/>
                    <a:pt x="21" y="157"/>
                    <a:pt x="23" y="157"/>
                  </a:cubicBezTo>
                  <a:cubicBezTo>
                    <a:pt x="24" y="158"/>
                    <a:pt x="26" y="158"/>
                    <a:pt x="27" y="158"/>
                  </a:cubicBezTo>
                  <a:cubicBezTo>
                    <a:pt x="28" y="158"/>
                    <a:pt x="30" y="159"/>
                    <a:pt x="27" y="159"/>
                  </a:cubicBezTo>
                  <a:cubicBezTo>
                    <a:pt x="24" y="159"/>
                    <a:pt x="23" y="159"/>
                    <a:pt x="23" y="160"/>
                  </a:cubicBezTo>
                  <a:cubicBezTo>
                    <a:pt x="23" y="161"/>
                    <a:pt x="21" y="163"/>
                    <a:pt x="19" y="162"/>
                  </a:cubicBezTo>
                  <a:cubicBezTo>
                    <a:pt x="18" y="162"/>
                    <a:pt x="15" y="161"/>
                    <a:pt x="18" y="163"/>
                  </a:cubicBezTo>
                  <a:cubicBezTo>
                    <a:pt x="20" y="165"/>
                    <a:pt x="21" y="166"/>
                    <a:pt x="22" y="166"/>
                  </a:cubicBezTo>
                  <a:cubicBezTo>
                    <a:pt x="23" y="167"/>
                    <a:pt x="24" y="167"/>
                    <a:pt x="23" y="168"/>
                  </a:cubicBezTo>
                  <a:cubicBezTo>
                    <a:pt x="23" y="170"/>
                    <a:pt x="22" y="172"/>
                    <a:pt x="26" y="174"/>
                  </a:cubicBezTo>
                  <a:cubicBezTo>
                    <a:pt x="30" y="176"/>
                    <a:pt x="31" y="176"/>
                    <a:pt x="32" y="176"/>
                  </a:cubicBezTo>
                  <a:cubicBezTo>
                    <a:pt x="34" y="176"/>
                    <a:pt x="37" y="177"/>
                    <a:pt x="39" y="177"/>
                  </a:cubicBezTo>
                  <a:cubicBezTo>
                    <a:pt x="41" y="178"/>
                    <a:pt x="45" y="179"/>
                    <a:pt x="47" y="178"/>
                  </a:cubicBezTo>
                  <a:cubicBezTo>
                    <a:pt x="49" y="178"/>
                    <a:pt x="48" y="178"/>
                    <a:pt x="46" y="178"/>
                  </a:cubicBezTo>
                  <a:cubicBezTo>
                    <a:pt x="44" y="178"/>
                    <a:pt x="46" y="177"/>
                    <a:pt x="47" y="177"/>
                  </a:cubicBezTo>
                  <a:cubicBezTo>
                    <a:pt x="48" y="177"/>
                    <a:pt x="49" y="177"/>
                    <a:pt x="50" y="177"/>
                  </a:cubicBezTo>
                  <a:cubicBezTo>
                    <a:pt x="51" y="177"/>
                    <a:pt x="52" y="176"/>
                    <a:pt x="53" y="175"/>
                  </a:cubicBezTo>
                  <a:cubicBezTo>
                    <a:pt x="54" y="175"/>
                    <a:pt x="56" y="175"/>
                    <a:pt x="57" y="175"/>
                  </a:cubicBezTo>
                  <a:cubicBezTo>
                    <a:pt x="58" y="176"/>
                    <a:pt x="61" y="175"/>
                    <a:pt x="62" y="175"/>
                  </a:cubicBezTo>
                  <a:cubicBezTo>
                    <a:pt x="63" y="175"/>
                    <a:pt x="68" y="176"/>
                    <a:pt x="70" y="178"/>
                  </a:cubicBezTo>
                  <a:cubicBezTo>
                    <a:pt x="72" y="180"/>
                    <a:pt x="72" y="179"/>
                    <a:pt x="73" y="178"/>
                  </a:cubicBezTo>
                  <a:cubicBezTo>
                    <a:pt x="73" y="177"/>
                    <a:pt x="75" y="177"/>
                    <a:pt x="73" y="177"/>
                  </a:cubicBezTo>
                  <a:cubicBezTo>
                    <a:pt x="71" y="176"/>
                    <a:pt x="70" y="176"/>
                    <a:pt x="69" y="175"/>
                  </a:cubicBezTo>
                  <a:cubicBezTo>
                    <a:pt x="69" y="175"/>
                    <a:pt x="69" y="174"/>
                    <a:pt x="70" y="174"/>
                  </a:cubicBezTo>
                  <a:cubicBezTo>
                    <a:pt x="71" y="174"/>
                    <a:pt x="71" y="173"/>
                    <a:pt x="74" y="175"/>
                  </a:cubicBezTo>
                  <a:cubicBezTo>
                    <a:pt x="76" y="177"/>
                    <a:pt x="77" y="178"/>
                    <a:pt x="77" y="179"/>
                  </a:cubicBezTo>
                  <a:cubicBezTo>
                    <a:pt x="77" y="181"/>
                    <a:pt x="77" y="181"/>
                    <a:pt x="79" y="180"/>
                  </a:cubicBezTo>
                  <a:cubicBezTo>
                    <a:pt x="80" y="179"/>
                    <a:pt x="80" y="177"/>
                    <a:pt x="81" y="176"/>
                  </a:cubicBezTo>
                  <a:cubicBezTo>
                    <a:pt x="82" y="176"/>
                    <a:pt x="85" y="175"/>
                    <a:pt x="86" y="173"/>
                  </a:cubicBezTo>
                  <a:cubicBezTo>
                    <a:pt x="87" y="172"/>
                    <a:pt x="89" y="172"/>
                    <a:pt x="90" y="172"/>
                  </a:cubicBezTo>
                  <a:cubicBezTo>
                    <a:pt x="91" y="172"/>
                    <a:pt x="92" y="171"/>
                    <a:pt x="92" y="171"/>
                  </a:cubicBezTo>
                  <a:cubicBezTo>
                    <a:pt x="93" y="170"/>
                    <a:pt x="94" y="169"/>
                    <a:pt x="95" y="170"/>
                  </a:cubicBezTo>
                  <a:cubicBezTo>
                    <a:pt x="96" y="171"/>
                    <a:pt x="97" y="171"/>
                    <a:pt x="100" y="169"/>
                  </a:cubicBezTo>
                  <a:cubicBezTo>
                    <a:pt x="102" y="166"/>
                    <a:pt x="103" y="167"/>
                    <a:pt x="104" y="167"/>
                  </a:cubicBezTo>
                  <a:cubicBezTo>
                    <a:pt x="104" y="167"/>
                    <a:pt x="104" y="168"/>
                    <a:pt x="105" y="169"/>
                  </a:cubicBezTo>
                  <a:cubicBezTo>
                    <a:pt x="106" y="170"/>
                    <a:pt x="108" y="172"/>
                    <a:pt x="105" y="174"/>
                  </a:cubicBezTo>
                  <a:cubicBezTo>
                    <a:pt x="102" y="176"/>
                    <a:pt x="101" y="177"/>
                    <a:pt x="100" y="177"/>
                  </a:cubicBezTo>
                  <a:cubicBezTo>
                    <a:pt x="99" y="177"/>
                    <a:pt x="98" y="176"/>
                    <a:pt x="98" y="177"/>
                  </a:cubicBezTo>
                  <a:cubicBezTo>
                    <a:pt x="98" y="178"/>
                    <a:pt x="99" y="179"/>
                    <a:pt x="100" y="179"/>
                  </a:cubicBezTo>
                  <a:cubicBezTo>
                    <a:pt x="101" y="179"/>
                    <a:pt x="101" y="179"/>
                    <a:pt x="101" y="180"/>
                  </a:cubicBezTo>
                  <a:cubicBezTo>
                    <a:pt x="102" y="181"/>
                    <a:pt x="102" y="182"/>
                    <a:pt x="103" y="183"/>
                  </a:cubicBezTo>
                  <a:cubicBezTo>
                    <a:pt x="105" y="184"/>
                    <a:pt x="105" y="185"/>
                    <a:pt x="105" y="186"/>
                  </a:cubicBezTo>
                  <a:cubicBezTo>
                    <a:pt x="105" y="188"/>
                    <a:pt x="106" y="189"/>
                    <a:pt x="107" y="191"/>
                  </a:cubicBezTo>
                  <a:cubicBezTo>
                    <a:pt x="108" y="192"/>
                    <a:pt x="107" y="196"/>
                    <a:pt x="105" y="198"/>
                  </a:cubicBezTo>
                  <a:cubicBezTo>
                    <a:pt x="102" y="200"/>
                    <a:pt x="102" y="200"/>
                    <a:pt x="98" y="201"/>
                  </a:cubicBezTo>
                  <a:cubicBezTo>
                    <a:pt x="94" y="201"/>
                    <a:pt x="88" y="201"/>
                    <a:pt x="88" y="201"/>
                  </a:cubicBezTo>
                  <a:cubicBezTo>
                    <a:pt x="87" y="201"/>
                    <a:pt x="85" y="199"/>
                    <a:pt x="84" y="201"/>
                  </a:cubicBezTo>
                  <a:cubicBezTo>
                    <a:pt x="83" y="202"/>
                    <a:pt x="81" y="206"/>
                    <a:pt x="79" y="207"/>
                  </a:cubicBezTo>
                  <a:cubicBezTo>
                    <a:pt x="77" y="208"/>
                    <a:pt x="78" y="208"/>
                    <a:pt x="76" y="210"/>
                  </a:cubicBezTo>
                  <a:cubicBezTo>
                    <a:pt x="74" y="212"/>
                    <a:pt x="69" y="212"/>
                    <a:pt x="65" y="209"/>
                  </a:cubicBezTo>
                  <a:cubicBezTo>
                    <a:pt x="61" y="206"/>
                    <a:pt x="56" y="207"/>
                    <a:pt x="52" y="209"/>
                  </a:cubicBezTo>
                  <a:cubicBezTo>
                    <a:pt x="52" y="209"/>
                    <a:pt x="51" y="209"/>
                    <a:pt x="52" y="210"/>
                  </a:cubicBezTo>
                  <a:cubicBezTo>
                    <a:pt x="53" y="210"/>
                    <a:pt x="56" y="212"/>
                    <a:pt x="54" y="212"/>
                  </a:cubicBezTo>
                  <a:cubicBezTo>
                    <a:pt x="52" y="212"/>
                    <a:pt x="48" y="211"/>
                    <a:pt x="47" y="217"/>
                  </a:cubicBezTo>
                  <a:cubicBezTo>
                    <a:pt x="46" y="222"/>
                    <a:pt x="48" y="221"/>
                    <a:pt x="49" y="220"/>
                  </a:cubicBezTo>
                  <a:cubicBezTo>
                    <a:pt x="49" y="220"/>
                    <a:pt x="55" y="216"/>
                    <a:pt x="49" y="222"/>
                  </a:cubicBezTo>
                  <a:cubicBezTo>
                    <a:pt x="48" y="224"/>
                    <a:pt x="48" y="224"/>
                    <a:pt x="48" y="224"/>
                  </a:cubicBezTo>
                  <a:cubicBezTo>
                    <a:pt x="48" y="224"/>
                    <a:pt x="48" y="224"/>
                    <a:pt x="47" y="224"/>
                  </a:cubicBezTo>
                  <a:cubicBezTo>
                    <a:pt x="46" y="223"/>
                    <a:pt x="44" y="223"/>
                    <a:pt x="42" y="225"/>
                  </a:cubicBezTo>
                  <a:cubicBezTo>
                    <a:pt x="40" y="228"/>
                    <a:pt x="33" y="233"/>
                    <a:pt x="34" y="236"/>
                  </a:cubicBezTo>
                  <a:cubicBezTo>
                    <a:pt x="34" y="239"/>
                    <a:pt x="35" y="239"/>
                    <a:pt x="33" y="240"/>
                  </a:cubicBezTo>
                  <a:cubicBezTo>
                    <a:pt x="31" y="240"/>
                    <a:pt x="25" y="239"/>
                    <a:pt x="32" y="242"/>
                  </a:cubicBezTo>
                  <a:cubicBezTo>
                    <a:pt x="32" y="242"/>
                    <a:pt x="33" y="243"/>
                    <a:pt x="31" y="243"/>
                  </a:cubicBezTo>
                  <a:cubicBezTo>
                    <a:pt x="28" y="244"/>
                    <a:pt x="29" y="244"/>
                    <a:pt x="28" y="244"/>
                  </a:cubicBezTo>
                  <a:cubicBezTo>
                    <a:pt x="27" y="243"/>
                    <a:pt x="27" y="243"/>
                    <a:pt x="27" y="244"/>
                  </a:cubicBezTo>
                  <a:cubicBezTo>
                    <a:pt x="28" y="246"/>
                    <a:pt x="28" y="246"/>
                    <a:pt x="30" y="246"/>
                  </a:cubicBezTo>
                  <a:cubicBezTo>
                    <a:pt x="31" y="246"/>
                    <a:pt x="33" y="246"/>
                    <a:pt x="32" y="248"/>
                  </a:cubicBezTo>
                  <a:cubicBezTo>
                    <a:pt x="31" y="249"/>
                    <a:pt x="31" y="251"/>
                    <a:pt x="34" y="251"/>
                  </a:cubicBezTo>
                  <a:cubicBezTo>
                    <a:pt x="37" y="251"/>
                    <a:pt x="35" y="253"/>
                    <a:pt x="35" y="254"/>
                  </a:cubicBezTo>
                  <a:cubicBezTo>
                    <a:pt x="35" y="255"/>
                    <a:pt x="36" y="257"/>
                    <a:pt x="38" y="256"/>
                  </a:cubicBezTo>
                  <a:cubicBezTo>
                    <a:pt x="41" y="256"/>
                    <a:pt x="39" y="256"/>
                    <a:pt x="39" y="255"/>
                  </a:cubicBezTo>
                  <a:cubicBezTo>
                    <a:pt x="39" y="254"/>
                    <a:pt x="39" y="253"/>
                    <a:pt x="40" y="253"/>
                  </a:cubicBezTo>
                  <a:cubicBezTo>
                    <a:pt x="41" y="252"/>
                    <a:pt x="41" y="251"/>
                    <a:pt x="41" y="251"/>
                  </a:cubicBezTo>
                  <a:cubicBezTo>
                    <a:pt x="41" y="252"/>
                    <a:pt x="41" y="252"/>
                    <a:pt x="40" y="253"/>
                  </a:cubicBezTo>
                  <a:cubicBezTo>
                    <a:pt x="40" y="253"/>
                    <a:pt x="40" y="254"/>
                    <a:pt x="40" y="254"/>
                  </a:cubicBezTo>
                  <a:cubicBezTo>
                    <a:pt x="41" y="254"/>
                    <a:pt x="42" y="255"/>
                    <a:pt x="42" y="254"/>
                  </a:cubicBezTo>
                  <a:cubicBezTo>
                    <a:pt x="43" y="253"/>
                    <a:pt x="44" y="253"/>
                    <a:pt x="43" y="254"/>
                  </a:cubicBezTo>
                  <a:cubicBezTo>
                    <a:pt x="42" y="256"/>
                    <a:pt x="42" y="256"/>
                    <a:pt x="44" y="256"/>
                  </a:cubicBezTo>
                  <a:cubicBezTo>
                    <a:pt x="45" y="256"/>
                    <a:pt x="49" y="255"/>
                    <a:pt x="47" y="256"/>
                  </a:cubicBezTo>
                  <a:cubicBezTo>
                    <a:pt x="45" y="257"/>
                    <a:pt x="45" y="258"/>
                    <a:pt x="45" y="258"/>
                  </a:cubicBezTo>
                  <a:cubicBezTo>
                    <a:pt x="45" y="258"/>
                    <a:pt x="45" y="258"/>
                    <a:pt x="44" y="258"/>
                  </a:cubicBezTo>
                  <a:cubicBezTo>
                    <a:pt x="44" y="258"/>
                    <a:pt x="42" y="258"/>
                    <a:pt x="42" y="259"/>
                  </a:cubicBezTo>
                  <a:cubicBezTo>
                    <a:pt x="42" y="259"/>
                    <a:pt x="43" y="260"/>
                    <a:pt x="44" y="260"/>
                  </a:cubicBezTo>
                  <a:cubicBezTo>
                    <a:pt x="46" y="260"/>
                    <a:pt x="47" y="259"/>
                    <a:pt x="48" y="260"/>
                  </a:cubicBezTo>
                  <a:cubicBezTo>
                    <a:pt x="48" y="260"/>
                    <a:pt x="48" y="260"/>
                    <a:pt x="49" y="260"/>
                  </a:cubicBezTo>
                  <a:cubicBezTo>
                    <a:pt x="50" y="260"/>
                    <a:pt x="51" y="260"/>
                    <a:pt x="52" y="261"/>
                  </a:cubicBezTo>
                  <a:cubicBezTo>
                    <a:pt x="52" y="261"/>
                    <a:pt x="54" y="262"/>
                    <a:pt x="54" y="261"/>
                  </a:cubicBezTo>
                  <a:cubicBezTo>
                    <a:pt x="55" y="261"/>
                    <a:pt x="57" y="262"/>
                    <a:pt x="58" y="261"/>
                  </a:cubicBezTo>
                  <a:cubicBezTo>
                    <a:pt x="59" y="261"/>
                    <a:pt x="60" y="262"/>
                    <a:pt x="61" y="260"/>
                  </a:cubicBezTo>
                  <a:cubicBezTo>
                    <a:pt x="62" y="259"/>
                    <a:pt x="62" y="259"/>
                    <a:pt x="63" y="259"/>
                  </a:cubicBezTo>
                  <a:cubicBezTo>
                    <a:pt x="64" y="258"/>
                    <a:pt x="63" y="259"/>
                    <a:pt x="64" y="260"/>
                  </a:cubicBezTo>
                  <a:cubicBezTo>
                    <a:pt x="66" y="261"/>
                    <a:pt x="66" y="261"/>
                    <a:pt x="64" y="261"/>
                  </a:cubicBezTo>
                  <a:cubicBezTo>
                    <a:pt x="62" y="261"/>
                    <a:pt x="59" y="261"/>
                    <a:pt x="63" y="262"/>
                  </a:cubicBezTo>
                  <a:cubicBezTo>
                    <a:pt x="67" y="262"/>
                    <a:pt x="70" y="264"/>
                    <a:pt x="66" y="267"/>
                  </a:cubicBezTo>
                  <a:cubicBezTo>
                    <a:pt x="62" y="270"/>
                    <a:pt x="62" y="267"/>
                    <a:pt x="62" y="266"/>
                  </a:cubicBezTo>
                  <a:cubicBezTo>
                    <a:pt x="62" y="264"/>
                    <a:pt x="61" y="262"/>
                    <a:pt x="59" y="264"/>
                  </a:cubicBezTo>
                  <a:cubicBezTo>
                    <a:pt x="57" y="266"/>
                    <a:pt x="57" y="266"/>
                    <a:pt x="56" y="266"/>
                  </a:cubicBezTo>
                  <a:cubicBezTo>
                    <a:pt x="55" y="266"/>
                    <a:pt x="52" y="271"/>
                    <a:pt x="54" y="267"/>
                  </a:cubicBezTo>
                  <a:cubicBezTo>
                    <a:pt x="54" y="267"/>
                    <a:pt x="55" y="266"/>
                    <a:pt x="55" y="266"/>
                  </a:cubicBezTo>
                  <a:cubicBezTo>
                    <a:pt x="56" y="265"/>
                    <a:pt x="56" y="264"/>
                    <a:pt x="55" y="264"/>
                  </a:cubicBezTo>
                  <a:cubicBezTo>
                    <a:pt x="54" y="263"/>
                    <a:pt x="53" y="263"/>
                    <a:pt x="51" y="263"/>
                  </a:cubicBezTo>
                  <a:cubicBezTo>
                    <a:pt x="50" y="262"/>
                    <a:pt x="49" y="262"/>
                    <a:pt x="49" y="261"/>
                  </a:cubicBezTo>
                  <a:cubicBezTo>
                    <a:pt x="48" y="261"/>
                    <a:pt x="48" y="260"/>
                    <a:pt x="48" y="261"/>
                  </a:cubicBezTo>
                  <a:cubicBezTo>
                    <a:pt x="47" y="262"/>
                    <a:pt x="47" y="261"/>
                    <a:pt x="46" y="261"/>
                  </a:cubicBezTo>
                  <a:cubicBezTo>
                    <a:pt x="46" y="260"/>
                    <a:pt x="45" y="260"/>
                    <a:pt x="46" y="261"/>
                  </a:cubicBezTo>
                  <a:cubicBezTo>
                    <a:pt x="46" y="262"/>
                    <a:pt x="46" y="263"/>
                    <a:pt x="45" y="263"/>
                  </a:cubicBezTo>
                  <a:cubicBezTo>
                    <a:pt x="44" y="263"/>
                    <a:pt x="44" y="264"/>
                    <a:pt x="44" y="265"/>
                  </a:cubicBezTo>
                  <a:cubicBezTo>
                    <a:pt x="45" y="265"/>
                    <a:pt x="44" y="266"/>
                    <a:pt x="43" y="266"/>
                  </a:cubicBezTo>
                  <a:cubicBezTo>
                    <a:pt x="42" y="267"/>
                    <a:pt x="37" y="268"/>
                    <a:pt x="39" y="269"/>
                  </a:cubicBezTo>
                  <a:cubicBezTo>
                    <a:pt x="41" y="269"/>
                    <a:pt x="42" y="269"/>
                    <a:pt x="43" y="269"/>
                  </a:cubicBezTo>
                  <a:cubicBezTo>
                    <a:pt x="44" y="268"/>
                    <a:pt x="45" y="268"/>
                    <a:pt x="45" y="269"/>
                  </a:cubicBezTo>
                  <a:cubicBezTo>
                    <a:pt x="44" y="270"/>
                    <a:pt x="42" y="271"/>
                    <a:pt x="44" y="272"/>
                  </a:cubicBezTo>
                  <a:cubicBezTo>
                    <a:pt x="45" y="273"/>
                    <a:pt x="47" y="274"/>
                    <a:pt x="48" y="274"/>
                  </a:cubicBezTo>
                  <a:cubicBezTo>
                    <a:pt x="49" y="274"/>
                    <a:pt x="50" y="273"/>
                    <a:pt x="51" y="275"/>
                  </a:cubicBezTo>
                  <a:cubicBezTo>
                    <a:pt x="52" y="276"/>
                    <a:pt x="56" y="285"/>
                    <a:pt x="62" y="285"/>
                  </a:cubicBezTo>
                  <a:cubicBezTo>
                    <a:pt x="68" y="285"/>
                    <a:pt x="75" y="284"/>
                    <a:pt x="77" y="282"/>
                  </a:cubicBezTo>
                  <a:cubicBezTo>
                    <a:pt x="77" y="282"/>
                    <a:pt x="78" y="282"/>
                    <a:pt x="78" y="281"/>
                  </a:cubicBezTo>
                  <a:cubicBezTo>
                    <a:pt x="78" y="280"/>
                    <a:pt x="78" y="281"/>
                    <a:pt x="79" y="281"/>
                  </a:cubicBezTo>
                  <a:cubicBezTo>
                    <a:pt x="79" y="281"/>
                    <a:pt x="80" y="281"/>
                    <a:pt x="81" y="281"/>
                  </a:cubicBezTo>
                  <a:cubicBezTo>
                    <a:pt x="82" y="280"/>
                    <a:pt x="83" y="278"/>
                    <a:pt x="83" y="277"/>
                  </a:cubicBezTo>
                  <a:cubicBezTo>
                    <a:pt x="83" y="276"/>
                    <a:pt x="82" y="276"/>
                    <a:pt x="81" y="276"/>
                  </a:cubicBezTo>
                  <a:cubicBezTo>
                    <a:pt x="80" y="275"/>
                    <a:pt x="79" y="275"/>
                    <a:pt x="80" y="275"/>
                  </a:cubicBezTo>
                  <a:cubicBezTo>
                    <a:pt x="81" y="275"/>
                    <a:pt x="81" y="274"/>
                    <a:pt x="81" y="274"/>
                  </a:cubicBezTo>
                  <a:cubicBezTo>
                    <a:pt x="81" y="273"/>
                    <a:pt x="81" y="273"/>
                    <a:pt x="82" y="273"/>
                  </a:cubicBezTo>
                  <a:cubicBezTo>
                    <a:pt x="82" y="272"/>
                    <a:pt x="83" y="272"/>
                    <a:pt x="83" y="272"/>
                  </a:cubicBezTo>
                  <a:cubicBezTo>
                    <a:pt x="83" y="271"/>
                    <a:pt x="83" y="271"/>
                    <a:pt x="83" y="271"/>
                  </a:cubicBezTo>
                  <a:cubicBezTo>
                    <a:pt x="84" y="271"/>
                    <a:pt x="84" y="270"/>
                    <a:pt x="84" y="269"/>
                  </a:cubicBezTo>
                  <a:cubicBezTo>
                    <a:pt x="85" y="268"/>
                    <a:pt x="85" y="267"/>
                    <a:pt x="86" y="267"/>
                  </a:cubicBezTo>
                  <a:cubicBezTo>
                    <a:pt x="87" y="267"/>
                    <a:pt x="88" y="266"/>
                    <a:pt x="87" y="266"/>
                  </a:cubicBezTo>
                  <a:cubicBezTo>
                    <a:pt x="87" y="265"/>
                    <a:pt x="87" y="265"/>
                    <a:pt x="88" y="265"/>
                  </a:cubicBezTo>
                  <a:cubicBezTo>
                    <a:pt x="89" y="266"/>
                    <a:pt x="89" y="265"/>
                    <a:pt x="89" y="265"/>
                  </a:cubicBezTo>
                  <a:cubicBezTo>
                    <a:pt x="90" y="265"/>
                    <a:pt x="92" y="264"/>
                    <a:pt x="89" y="266"/>
                  </a:cubicBezTo>
                  <a:cubicBezTo>
                    <a:pt x="86" y="268"/>
                    <a:pt x="86" y="269"/>
                    <a:pt x="85" y="270"/>
                  </a:cubicBezTo>
                  <a:cubicBezTo>
                    <a:pt x="85" y="271"/>
                    <a:pt x="84" y="273"/>
                    <a:pt x="83" y="273"/>
                  </a:cubicBezTo>
                  <a:cubicBezTo>
                    <a:pt x="83" y="274"/>
                    <a:pt x="82" y="274"/>
                    <a:pt x="83" y="275"/>
                  </a:cubicBezTo>
                  <a:cubicBezTo>
                    <a:pt x="85" y="276"/>
                    <a:pt x="84" y="276"/>
                    <a:pt x="85" y="277"/>
                  </a:cubicBezTo>
                  <a:cubicBezTo>
                    <a:pt x="85" y="277"/>
                    <a:pt x="85" y="277"/>
                    <a:pt x="85" y="276"/>
                  </a:cubicBezTo>
                  <a:cubicBezTo>
                    <a:pt x="85" y="276"/>
                    <a:pt x="85" y="276"/>
                    <a:pt x="86" y="276"/>
                  </a:cubicBezTo>
                  <a:cubicBezTo>
                    <a:pt x="86" y="276"/>
                    <a:pt x="87" y="275"/>
                    <a:pt x="87" y="277"/>
                  </a:cubicBezTo>
                  <a:cubicBezTo>
                    <a:pt x="87" y="278"/>
                    <a:pt x="88" y="282"/>
                    <a:pt x="89" y="285"/>
                  </a:cubicBezTo>
                  <a:cubicBezTo>
                    <a:pt x="91" y="287"/>
                    <a:pt x="91" y="288"/>
                    <a:pt x="91" y="289"/>
                  </a:cubicBezTo>
                  <a:cubicBezTo>
                    <a:pt x="92" y="290"/>
                    <a:pt x="94" y="291"/>
                    <a:pt x="92" y="293"/>
                  </a:cubicBezTo>
                  <a:cubicBezTo>
                    <a:pt x="89" y="295"/>
                    <a:pt x="88" y="296"/>
                    <a:pt x="89" y="299"/>
                  </a:cubicBezTo>
                  <a:cubicBezTo>
                    <a:pt x="90" y="302"/>
                    <a:pt x="92" y="301"/>
                    <a:pt x="93" y="300"/>
                  </a:cubicBezTo>
                  <a:cubicBezTo>
                    <a:pt x="94" y="300"/>
                    <a:pt x="97" y="300"/>
                    <a:pt x="95" y="301"/>
                  </a:cubicBezTo>
                  <a:cubicBezTo>
                    <a:pt x="92" y="302"/>
                    <a:pt x="91" y="301"/>
                    <a:pt x="92" y="303"/>
                  </a:cubicBezTo>
                  <a:cubicBezTo>
                    <a:pt x="92" y="304"/>
                    <a:pt x="93" y="306"/>
                    <a:pt x="93" y="306"/>
                  </a:cubicBezTo>
                  <a:cubicBezTo>
                    <a:pt x="93" y="307"/>
                    <a:pt x="93" y="307"/>
                    <a:pt x="93" y="307"/>
                  </a:cubicBezTo>
                  <a:cubicBezTo>
                    <a:pt x="94" y="306"/>
                    <a:pt x="95" y="307"/>
                    <a:pt x="94" y="308"/>
                  </a:cubicBezTo>
                  <a:cubicBezTo>
                    <a:pt x="92" y="309"/>
                    <a:pt x="88" y="310"/>
                    <a:pt x="88" y="310"/>
                  </a:cubicBezTo>
                  <a:cubicBezTo>
                    <a:pt x="87" y="311"/>
                    <a:pt x="87" y="311"/>
                    <a:pt x="88" y="311"/>
                  </a:cubicBezTo>
                  <a:cubicBezTo>
                    <a:pt x="89" y="311"/>
                    <a:pt x="91" y="311"/>
                    <a:pt x="92" y="311"/>
                  </a:cubicBezTo>
                  <a:cubicBezTo>
                    <a:pt x="93" y="311"/>
                    <a:pt x="93" y="312"/>
                    <a:pt x="93" y="311"/>
                  </a:cubicBezTo>
                  <a:cubicBezTo>
                    <a:pt x="93" y="310"/>
                    <a:pt x="93" y="311"/>
                    <a:pt x="94" y="311"/>
                  </a:cubicBezTo>
                  <a:cubicBezTo>
                    <a:pt x="94" y="312"/>
                    <a:pt x="94" y="312"/>
                    <a:pt x="94" y="312"/>
                  </a:cubicBezTo>
                  <a:cubicBezTo>
                    <a:pt x="95" y="311"/>
                    <a:pt x="97" y="311"/>
                    <a:pt x="97" y="310"/>
                  </a:cubicBezTo>
                  <a:cubicBezTo>
                    <a:pt x="98" y="310"/>
                    <a:pt x="99" y="309"/>
                    <a:pt x="100" y="309"/>
                  </a:cubicBezTo>
                  <a:cubicBezTo>
                    <a:pt x="100" y="308"/>
                    <a:pt x="101" y="307"/>
                    <a:pt x="102" y="307"/>
                  </a:cubicBezTo>
                  <a:cubicBezTo>
                    <a:pt x="103" y="306"/>
                    <a:pt x="105" y="305"/>
                    <a:pt x="106" y="305"/>
                  </a:cubicBezTo>
                  <a:cubicBezTo>
                    <a:pt x="106" y="306"/>
                    <a:pt x="106" y="306"/>
                    <a:pt x="107" y="305"/>
                  </a:cubicBezTo>
                  <a:cubicBezTo>
                    <a:pt x="108" y="304"/>
                    <a:pt x="114" y="300"/>
                    <a:pt x="114" y="302"/>
                  </a:cubicBezTo>
                  <a:cubicBezTo>
                    <a:pt x="115" y="304"/>
                    <a:pt x="115" y="305"/>
                    <a:pt x="116" y="304"/>
                  </a:cubicBezTo>
                  <a:cubicBezTo>
                    <a:pt x="117" y="304"/>
                    <a:pt x="116" y="305"/>
                    <a:pt x="117" y="305"/>
                  </a:cubicBezTo>
                  <a:cubicBezTo>
                    <a:pt x="117" y="306"/>
                    <a:pt x="117" y="306"/>
                    <a:pt x="118" y="305"/>
                  </a:cubicBezTo>
                  <a:cubicBezTo>
                    <a:pt x="119" y="305"/>
                    <a:pt x="119" y="305"/>
                    <a:pt x="119" y="306"/>
                  </a:cubicBezTo>
                  <a:cubicBezTo>
                    <a:pt x="119" y="307"/>
                    <a:pt x="119" y="307"/>
                    <a:pt x="120" y="307"/>
                  </a:cubicBezTo>
                  <a:cubicBezTo>
                    <a:pt x="120" y="308"/>
                    <a:pt x="121" y="307"/>
                    <a:pt x="122" y="307"/>
                  </a:cubicBezTo>
                  <a:cubicBezTo>
                    <a:pt x="122" y="306"/>
                    <a:pt x="123" y="304"/>
                    <a:pt x="123" y="304"/>
                  </a:cubicBezTo>
                  <a:cubicBezTo>
                    <a:pt x="124" y="304"/>
                    <a:pt x="124" y="304"/>
                    <a:pt x="125" y="305"/>
                  </a:cubicBezTo>
                  <a:cubicBezTo>
                    <a:pt x="125" y="306"/>
                    <a:pt x="125" y="306"/>
                    <a:pt x="126" y="307"/>
                  </a:cubicBezTo>
                  <a:cubicBezTo>
                    <a:pt x="126" y="307"/>
                    <a:pt x="127" y="307"/>
                    <a:pt x="128" y="309"/>
                  </a:cubicBezTo>
                  <a:cubicBezTo>
                    <a:pt x="130" y="311"/>
                    <a:pt x="134" y="317"/>
                    <a:pt x="137" y="315"/>
                  </a:cubicBezTo>
                  <a:cubicBezTo>
                    <a:pt x="139" y="313"/>
                    <a:pt x="137" y="313"/>
                    <a:pt x="135" y="309"/>
                  </a:cubicBezTo>
                  <a:cubicBezTo>
                    <a:pt x="135" y="309"/>
                    <a:pt x="135" y="307"/>
                    <a:pt x="136" y="306"/>
                  </a:cubicBezTo>
                  <a:cubicBezTo>
                    <a:pt x="138" y="305"/>
                    <a:pt x="137" y="305"/>
                    <a:pt x="137" y="304"/>
                  </a:cubicBezTo>
                  <a:cubicBezTo>
                    <a:pt x="137" y="304"/>
                    <a:pt x="138" y="304"/>
                    <a:pt x="138" y="305"/>
                  </a:cubicBezTo>
                  <a:cubicBezTo>
                    <a:pt x="138" y="305"/>
                    <a:pt x="138" y="305"/>
                    <a:pt x="139" y="305"/>
                  </a:cubicBezTo>
                  <a:cubicBezTo>
                    <a:pt x="139" y="304"/>
                    <a:pt x="141" y="303"/>
                    <a:pt x="141" y="302"/>
                  </a:cubicBezTo>
                  <a:cubicBezTo>
                    <a:pt x="142" y="301"/>
                    <a:pt x="142" y="301"/>
                    <a:pt x="141" y="300"/>
                  </a:cubicBezTo>
                  <a:cubicBezTo>
                    <a:pt x="141" y="300"/>
                    <a:pt x="141" y="299"/>
                    <a:pt x="142" y="300"/>
                  </a:cubicBezTo>
                  <a:cubicBezTo>
                    <a:pt x="143" y="301"/>
                    <a:pt x="144" y="302"/>
                    <a:pt x="145" y="302"/>
                  </a:cubicBezTo>
                  <a:cubicBezTo>
                    <a:pt x="146" y="302"/>
                    <a:pt x="148" y="303"/>
                    <a:pt x="148" y="303"/>
                  </a:cubicBezTo>
                  <a:cubicBezTo>
                    <a:pt x="148" y="304"/>
                    <a:pt x="148" y="305"/>
                    <a:pt x="147" y="303"/>
                  </a:cubicBezTo>
                  <a:cubicBezTo>
                    <a:pt x="146" y="302"/>
                    <a:pt x="145" y="302"/>
                    <a:pt x="143" y="302"/>
                  </a:cubicBezTo>
                  <a:cubicBezTo>
                    <a:pt x="142" y="302"/>
                    <a:pt x="141" y="303"/>
                    <a:pt x="141" y="304"/>
                  </a:cubicBezTo>
                  <a:cubicBezTo>
                    <a:pt x="141" y="305"/>
                    <a:pt x="141" y="307"/>
                    <a:pt x="141" y="307"/>
                  </a:cubicBezTo>
                  <a:cubicBezTo>
                    <a:pt x="142" y="308"/>
                    <a:pt x="143" y="308"/>
                    <a:pt x="143" y="309"/>
                  </a:cubicBezTo>
                  <a:cubicBezTo>
                    <a:pt x="144" y="310"/>
                    <a:pt x="144" y="311"/>
                    <a:pt x="146" y="311"/>
                  </a:cubicBezTo>
                  <a:cubicBezTo>
                    <a:pt x="147" y="311"/>
                    <a:pt x="148" y="311"/>
                    <a:pt x="150" y="310"/>
                  </a:cubicBezTo>
                  <a:cubicBezTo>
                    <a:pt x="151" y="309"/>
                    <a:pt x="154" y="308"/>
                    <a:pt x="156" y="307"/>
                  </a:cubicBezTo>
                  <a:cubicBezTo>
                    <a:pt x="158" y="307"/>
                    <a:pt x="160" y="307"/>
                    <a:pt x="162" y="305"/>
                  </a:cubicBezTo>
                  <a:cubicBezTo>
                    <a:pt x="163" y="304"/>
                    <a:pt x="164" y="303"/>
                    <a:pt x="164" y="303"/>
                  </a:cubicBezTo>
                  <a:cubicBezTo>
                    <a:pt x="165" y="303"/>
                    <a:pt x="167" y="299"/>
                    <a:pt x="166" y="301"/>
                  </a:cubicBezTo>
                  <a:cubicBezTo>
                    <a:pt x="165" y="303"/>
                    <a:pt x="162" y="308"/>
                    <a:pt x="163" y="308"/>
                  </a:cubicBezTo>
                  <a:cubicBezTo>
                    <a:pt x="164" y="309"/>
                    <a:pt x="164" y="309"/>
                    <a:pt x="163" y="310"/>
                  </a:cubicBezTo>
                  <a:cubicBezTo>
                    <a:pt x="162" y="310"/>
                    <a:pt x="157" y="316"/>
                    <a:pt x="157" y="316"/>
                  </a:cubicBezTo>
                  <a:cubicBezTo>
                    <a:pt x="157" y="316"/>
                    <a:pt x="154" y="319"/>
                    <a:pt x="158" y="319"/>
                  </a:cubicBezTo>
                  <a:cubicBezTo>
                    <a:pt x="162" y="320"/>
                    <a:pt x="162" y="321"/>
                    <a:pt x="161" y="321"/>
                  </a:cubicBezTo>
                  <a:cubicBezTo>
                    <a:pt x="159" y="320"/>
                    <a:pt x="157" y="320"/>
                    <a:pt x="156" y="321"/>
                  </a:cubicBezTo>
                  <a:cubicBezTo>
                    <a:pt x="156" y="322"/>
                    <a:pt x="154" y="323"/>
                    <a:pt x="154" y="326"/>
                  </a:cubicBezTo>
                  <a:cubicBezTo>
                    <a:pt x="154" y="329"/>
                    <a:pt x="154" y="330"/>
                    <a:pt x="153" y="331"/>
                  </a:cubicBezTo>
                  <a:cubicBezTo>
                    <a:pt x="153" y="331"/>
                    <a:pt x="153" y="332"/>
                    <a:pt x="154" y="333"/>
                  </a:cubicBezTo>
                  <a:cubicBezTo>
                    <a:pt x="155" y="334"/>
                    <a:pt x="155" y="334"/>
                    <a:pt x="154" y="335"/>
                  </a:cubicBezTo>
                  <a:cubicBezTo>
                    <a:pt x="153" y="335"/>
                    <a:pt x="153" y="335"/>
                    <a:pt x="153" y="334"/>
                  </a:cubicBezTo>
                  <a:cubicBezTo>
                    <a:pt x="153" y="333"/>
                    <a:pt x="153" y="333"/>
                    <a:pt x="152" y="334"/>
                  </a:cubicBezTo>
                  <a:cubicBezTo>
                    <a:pt x="151" y="334"/>
                    <a:pt x="148" y="337"/>
                    <a:pt x="146" y="338"/>
                  </a:cubicBezTo>
                  <a:cubicBezTo>
                    <a:pt x="144" y="340"/>
                    <a:pt x="142" y="342"/>
                    <a:pt x="142" y="342"/>
                  </a:cubicBezTo>
                  <a:cubicBezTo>
                    <a:pt x="141" y="343"/>
                    <a:pt x="138" y="344"/>
                    <a:pt x="139" y="347"/>
                  </a:cubicBezTo>
                  <a:cubicBezTo>
                    <a:pt x="140" y="350"/>
                    <a:pt x="139" y="351"/>
                    <a:pt x="137" y="350"/>
                  </a:cubicBezTo>
                  <a:cubicBezTo>
                    <a:pt x="134" y="348"/>
                    <a:pt x="134" y="350"/>
                    <a:pt x="133" y="350"/>
                  </a:cubicBezTo>
                  <a:cubicBezTo>
                    <a:pt x="132" y="351"/>
                    <a:pt x="119" y="359"/>
                    <a:pt x="117" y="360"/>
                  </a:cubicBezTo>
                  <a:cubicBezTo>
                    <a:pt x="115" y="361"/>
                    <a:pt x="113" y="362"/>
                    <a:pt x="113" y="363"/>
                  </a:cubicBezTo>
                  <a:cubicBezTo>
                    <a:pt x="112" y="364"/>
                    <a:pt x="111" y="366"/>
                    <a:pt x="111" y="367"/>
                  </a:cubicBezTo>
                  <a:cubicBezTo>
                    <a:pt x="111" y="368"/>
                    <a:pt x="110" y="368"/>
                    <a:pt x="111" y="368"/>
                  </a:cubicBezTo>
                  <a:cubicBezTo>
                    <a:pt x="112" y="369"/>
                    <a:pt x="115" y="370"/>
                    <a:pt x="115" y="370"/>
                  </a:cubicBezTo>
                  <a:cubicBezTo>
                    <a:pt x="115" y="371"/>
                    <a:pt x="115" y="372"/>
                    <a:pt x="115" y="372"/>
                  </a:cubicBezTo>
                  <a:cubicBezTo>
                    <a:pt x="114" y="371"/>
                    <a:pt x="108" y="370"/>
                    <a:pt x="108" y="370"/>
                  </a:cubicBezTo>
                  <a:cubicBezTo>
                    <a:pt x="108" y="370"/>
                    <a:pt x="107" y="369"/>
                    <a:pt x="108" y="370"/>
                  </a:cubicBezTo>
                  <a:cubicBezTo>
                    <a:pt x="108" y="372"/>
                    <a:pt x="110" y="373"/>
                    <a:pt x="109" y="373"/>
                  </a:cubicBezTo>
                  <a:cubicBezTo>
                    <a:pt x="107" y="372"/>
                    <a:pt x="105" y="371"/>
                    <a:pt x="105" y="370"/>
                  </a:cubicBezTo>
                  <a:cubicBezTo>
                    <a:pt x="105" y="369"/>
                    <a:pt x="105" y="369"/>
                    <a:pt x="105" y="369"/>
                  </a:cubicBezTo>
                  <a:cubicBezTo>
                    <a:pt x="104" y="370"/>
                    <a:pt x="103" y="369"/>
                    <a:pt x="105" y="368"/>
                  </a:cubicBezTo>
                  <a:cubicBezTo>
                    <a:pt x="106" y="368"/>
                    <a:pt x="107" y="367"/>
                    <a:pt x="105" y="367"/>
                  </a:cubicBezTo>
                  <a:cubicBezTo>
                    <a:pt x="104" y="367"/>
                    <a:pt x="102" y="367"/>
                    <a:pt x="100" y="367"/>
                  </a:cubicBezTo>
                  <a:cubicBezTo>
                    <a:pt x="98" y="368"/>
                    <a:pt x="93" y="370"/>
                    <a:pt x="92" y="370"/>
                  </a:cubicBezTo>
                  <a:cubicBezTo>
                    <a:pt x="90" y="371"/>
                    <a:pt x="86" y="374"/>
                    <a:pt x="85" y="375"/>
                  </a:cubicBezTo>
                  <a:cubicBezTo>
                    <a:pt x="83" y="376"/>
                    <a:pt x="75" y="383"/>
                    <a:pt x="75" y="383"/>
                  </a:cubicBezTo>
                  <a:cubicBezTo>
                    <a:pt x="74" y="384"/>
                    <a:pt x="73" y="385"/>
                    <a:pt x="73" y="384"/>
                  </a:cubicBezTo>
                  <a:cubicBezTo>
                    <a:pt x="74" y="383"/>
                    <a:pt x="74" y="383"/>
                    <a:pt x="73" y="383"/>
                  </a:cubicBezTo>
                  <a:cubicBezTo>
                    <a:pt x="72" y="384"/>
                    <a:pt x="70" y="385"/>
                    <a:pt x="70" y="387"/>
                  </a:cubicBezTo>
                  <a:cubicBezTo>
                    <a:pt x="70" y="389"/>
                    <a:pt x="70" y="389"/>
                    <a:pt x="70" y="390"/>
                  </a:cubicBezTo>
                  <a:cubicBezTo>
                    <a:pt x="69" y="391"/>
                    <a:pt x="69" y="392"/>
                    <a:pt x="70" y="390"/>
                  </a:cubicBezTo>
                  <a:cubicBezTo>
                    <a:pt x="72" y="389"/>
                    <a:pt x="73" y="388"/>
                    <a:pt x="72" y="387"/>
                  </a:cubicBezTo>
                  <a:cubicBezTo>
                    <a:pt x="71" y="387"/>
                    <a:pt x="70" y="386"/>
                    <a:pt x="72" y="385"/>
                  </a:cubicBezTo>
                  <a:cubicBezTo>
                    <a:pt x="73" y="385"/>
                    <a:pt x="73" y="385"/>
                    <a:pt x="74" y="386"/>
                  </a:cubicBezTo>
                  <a:cubicBezTo>
                    <a:pt x="75" y="387"/>
                    <a:pt x="76" y="387"/>
                    <a:pt x="75" y="388"/>
                  </a:cubicBezTo>
                  <a:cubicBezTo>
                    <a:pt x="75" y="388"/>
                    <a:pt x="75" y="388"/>
                    <a:pt x="76" y="388"/>
                  </a:cubicBezTo>
                  <a:cubicBezTo>
                    <a:pt x="77" y="389"/>
                    <a:pt x="79" y="389"/>
                    <a:pt x="80" y="388"/>
                  </a:cubicBezTo>
                  <a:cubicBezTo>
                    <a:pt x="81" y="388"/>
                    <a:pt x="81" y="388"/>
                    <a:pt x="80" y="387"/>
                  </a:cubicBezTo>
                  <a:cubicBezTo>
                    <a:pt x="80" y="386"/>
                    <a:pt x="79" y="385"/>
                    <a:pt x="80" y="385"/>
                  </a:cubicBezTo>
                  <a:cubicBezTo>
                    <a:pt x="80" y="385"/>
                    <a:pt x="80" y="384"/>
                    <a:pt x="79" y="384"/>
                  </a:cubicBezTo>
                  <a:cubicBezTo>
                    <a:pt x="79" y="383"/>
                    <a:pt x="78" y="383"/>
                    <a:pt x="78" y="382"/>
                  </a:cubicBezTo>
                  <a:cubicBezTo>
                    <a:pt x="79" y="382"/>
                    <a:pt x="79" y="382"/>
                    <a:pt x="80" y="383"/>
                  </a:cubicBezTo>
                  <a:cubicBezTo>
                    <a:pt x="81" y="384"/>
                    <a:pt x="85" y="385"/>
                    <a:pt x="84" y="386"/>
                  </a:cubicBezTo>
                  <a:cubicBezTo>
                    <a:pt x="82" y="386"/>
                    <a:pt x="82" y="387"/>
                    <a:pt x="83" y="387"/>
                  </a:cubicBezTo>
                  <a:cubicBezTo>
                    <a:pt x="84" y="387"/>
                    <a:pt x="85" y="388"/>
                    <a:pt x="85" y="387"/>
                  </a:cubicBezTo>
                  <a:cubicBezTo>
                    <a:pt x="86" y="386"/>
                    <a:pt x="86" y="385"/>
                    <a:pt x="87" y="385"/>
                  </a:cubicBezTo>
                  <a:cubicBezTo>
                    <a:pt x="88" y="386"/>
                    <a:pt x="89" y="385"/>
                    <a:pt x="89" y="384"/>
                  </a:cubicBezTo>
                  <a:cubicBezTo>
                    <a:pt x="89" y="383"/>
                    <a:pt x="89" y="382"/>
                    <a:pt x="90" y="382"/>
                  </a:cubicBezTo>
                  <a:cubicBezTo>
                    <a:pt x="91" y="382"/>
                    <a:pt x="94" y="380"/>
                    <a:pt x="94" y="378"/>
                  </a:cubicBezTo>
                  <a:cubicBezTo>
                    <a:pt x="94" y="376"/>
                    <a:pt x="96" y="375"/>
                    <a:pt x="97" y="375"/>
                  </a:cubicBezTo>
                  <a:cubicBezTo>
                    <a:pt x="99" y="375"/>
                    <a:pt x="104" y="377"/>
                    <a:pt x="100" y="377"/>
                  </a:cubicBezTo>
                  <a:cubicBezTo>
                    <a:pt x="97" y="377"/>
                    <a:pt x="98" y="376"/>
                    <a:pt x="97" y="379"/>
                  </a:cubicBezTo>
                  <a:cubicBezTo>
                    <a:pt x="95" y="381"/>
                    <a:pt x="96" y="380"/>
                    <a:pt x="98" y="380"/>
                  </a:cubicBezTo>
                  <a:cubicBezTo>
                    <a:pt x="99" y="380"/>
                    <a:pt x="100" y="380"/>
                    <a:pt x="101" y="380"/>
                  </a:cubicBezTo>
                  <a:cubicBezTo>
                    <a:pt x="102" y="380"/>
                    <a:pt x="106" y="379"/>
                    <a:pt x="107" y="379"/>
                  </a:cubicBezTo>
                  <a:cubicBezTo>
                    <a:pt x="108" y="378"/>
                    <a:pt x="108" y="378"/>
                    <a:pt x="108" y="377"/>
                  </a:cubicBezTo>
                  <a:cubicBezTo>
                    <a:pt x="108" y="376"/>
                    <a:pt x="108" y="376"/>
                    <a:pt x="109" y="376"/>
                  </a:cubicBezTo>
                  <a:cubicBezTo>
                    <a:pt x="109" y="375"/>
                    <a:pt x="110" y="375"/>
                    <a:pt x="110" y="376"/>
                  </a:cubicBezTo>
                  <a:cubicBezTo>
                    <a:pt x="110" y="378"/>
                    <a:pt x="110" y="378"/>
                    <a:pt x="111" y="378"/>
                  </a:cubicBezTo>
                  <a:cubicBezTo>
                    <a:pt x="112" y="378"/>
                    <a:pt x="112" y="376"/>
                    <a:pt x="112" y="376"/>
                  </a:cubicBezTo>
                  <a:cubicBezTo>
                    <a:pt x="113" y="375"/>
                    <a:pt x="113" y="374"/>
                    <a:pt x="114" y="374"/>
                  </a:cubicBezTo>
                  <a:cubicBezTo>
                    <a:pt x="114" y="374"/>
                    <a:pt x="123" y="371"/>
                    <a:pt x="123" y="371"/>
                  </a:cubicBezTo>
                  <a:cubicBezTo>
                    <a:pt x="123" y="371"/>
                    <a:pt x="124" y="371"/>
                    <a:pt x="124" y="372"/>
                  </a:cubicBezTo>
                  <a:cubicBezTo>
                    <a:pt x="124" y="373"/>
                    <a:pt x="125" y="373"/>
                    <a:pt x="124" y="373"/>
                  </a:cubicBezTo>
                  <a:cubicBezTo>
                    <a:pt x="124" y="374"/>
                    <a:pt x="123" y="374"/>
                    <a:pt x="124" y="374"/>
                  </a:cubicBezTo>
                  <a:cubicBezTo>
                    <a:pt x="125" y="374"/>
                    <a:pt x="124" y="375"/>
                    <a:pt x="124" y="375"/>
                  </a:cubicBezTo>
                  <a:cubicBezTo>
                    <a:pt x="123" y="375"/>
                    <a:pt x="122" y="377"/>
                    <a:pt x="123" y="376"/>
                  </a:cubicBezTo>
                  <a:cubicBezTo>
                    <a:pt x="124" y="375"/>
                    <a:pt x="126" y="375"/>
                    <a:pt x="126" y="372"/>
                  </a:cubicBezTo>
                  <a:cubicBezTo>
                    <a:pt x="126" y="369"/>
                    <a:pt x="125" y="369"/>
                    <a:pt x="126" y="371"/>
                  </a:cubicBezTo>
                  <a:cubicBezTo>
                    <a:pt x="128" y="372"/>
                    <a:pt x="129" y="371"/>
                    <a:pt x="130" y="370"/>
                  </a:cubicBezTo>
                  <a:cubicBezTo>
                    <a:pt x="130" y="370"/>
                    <a:pt x="135" y="368"/>
                    <a:pt x="136" y="368"/>
                  </a:cubicBezTo>
                  <a:cubicBezTo>
                    <a:pt x="136" y="368"/>
                    <a:pt x="138" y="368"/>
                    <a:pt x="138" y="368"/>
                  </a:cubicBezTo>
                  <a:cubicBezTo>
                    <a:pt x="138" y="368"/>
                    <a:pt x="138" y="368"/>
                    <a:pt x="138" y="367"/>
                  </a:cubicBezTo>
                  <a:cubicBezTo>
                    <a:pt x="138" y="366"/>
                    <a:pt x="139" y="360"/>
                    <a:pt x="140" y="365"/>
                  </a:cubicBezTo>
                  <a:cubicBezTo>
                    <a:pt x="140" y="365"/>
                    <a:pt x="140" y="366"/>
                    <a:pt x="140" y="366"/>
                  </a:cubicBezTo>
                  <a:cubicBezTo>
                    <a:pt x="141" y="366"/>
                    <a:pt x="141" y="366"/>
                    <a:pt x="141" y="366"/>
                  </a:cubicBezTo>
                  <a:cubicBezTo>
                    <a:pt x="141" y="367"/>
                    <a:pt x="141" y="367"/>
                    <a:pt x="141" y="367"/>
                  </a:cubicBezTo>
                  <a:cubicBezTo>
                    <a:pt x="141" y="367"/>
                    <a:pt x="142" y="366"/>
                    <a:pt x="141" y="366"/>
                  </a:cubicBezTo>
                  <a:cubicBezTo>
                    <a:pt x="141" y="365"/>
                    <a:pt x="141" y="364"/>
                    <a:pt x="142" y="364"/>
                  </a:cubicBezTo>
                  <a:cubicBezTo>
                    <a:pt x="143" y="363"/>
                    <a:pt x="143" y="363"/>
                    <a:pt x="143" y="362"/>
                  </a:cubicBezTo>
                  <a:cubicBezTo>
                    <a:pt x="142" y="362"/>
                    <a:pt x="143" y="362"/>
                    <a:pt x="143" y="361"/>
                  </a:cubicBezTo>
                  <a:cubicBezTo>
                    <a:pt x="143" y="361"/>
                    <a:pt x="144" y="360"/>
                    <a:pt x="143" y="360"/>
                  </a:cubicBezTo>
                  <a:cubicBezTo>
                    <a:pt x="143" y="361"/>
                    <a:pt x="142" y="359"/>
                    <a:pt x="141" y="360"/>
                  </a:cubicBezTo>
                  <a:cubicBezTo>
                    <a:pt x="139" y="361"/>
                    <a:pt x="138" y="362"/>
                    <a:pt x="140" y="360"/>
                  </a:cubicBezTo>
                  <a:cubicBezTo>
                    <a:pt x="142" y="357"/>
                    <a:pt x="149" y="354"/>
                    <a:pt x="150" y="353"/>
                  </a:cubicBezTo>
                  <a:cubicBezTo>
                    <a:pt x="151" y="353"/>
                    <a:pt x="153" y="353"/>
                    <a:pt x="154" y="353"/>
                  </a:cubicBezTo>
                  <a:cubicBezTo>
                    <a:pt x="156" y="354"/>
                    <a:pt x="157" y="354"/>
                    <a:pt x="156" y="353"/>
                  </a:cubicBezTo>
                  <a:cubicBezTo>
                    <a:pt x="154" y="351"/>
                    <a:pt x="154" y="351"/>
                    <a:pt x="156" y="351"/>
                  </a:cubicBezTo>
                  <a:cubicBezTo>
                    <a:pt x="158" y="351"/>
                    <a:pt x="162" y="351"/>
                    <a:pt x="164" y="349"/>
                  </a:cubicBezTo>
                  <a:cubicBezTo>
                    <a:pt x="166" y="346"/>
                    <a:pt x="166" y="348"/>
                    <a:pt x="166" y="348"/>
                  </a:cubicBezTo>
                  <a:cubicBezTo>
                    <a:pt x="166" y="348"/>
                    <a:pt x="166" y="348"/>
                    <a:pt x="167" y="347"/>
                  </a:cubicBezTo>
                  <a:cubicBezTo>
                    <a:pt x="167" y="346"/>
                    <a:pt x="167" y="346"/>
                    <a:pt x="168" y="346"/>
                  </a:cubicBezTo>
                  <a:cubicBezTo>
                    <a:pt x="169" y="346"/>
                    <a:pt x="170" y="347"/>
                    <a:pt x="169" y="345"/>
                  </a:cubicBezTo>
                  <a:cubicBezTo>
                    <a:pt x="168" y="344"/>
                    <a:pt x="170" y="343"/>
                    <a:pt x="171" y="342"/>
                  </a:cubicBezTo>
                  <a:cubicBezTo>
                    <a:pt x="171" y="341"/>
                    <a:pt x="173" y="339"/>
                    <a:pt x="172" y="340"/>
                  </a:cubicBezTo>
                  <a:cubicBezTo>
                    <a:pt x="171" y="340"/>
                    <a:pt x="169" y="340"/>
                    <a:pt x="171" y="338"/>
                  </a:cubicBezTo>
                  <a:cubicBezTo>
                    <a:pt x="174" y="336"/>
                    <a:pt x="176" y="336"/>
                    <a:pt x="177" y="335"/>
                  </a:cubicBezTo>
                  <a:cubicBezTo>
                    <a:pt x="179" y="335"/>
                    <a:pt x="182" y="334"/>
                    <a:pt x="183" y="332"/>
                  </a:cubicBezTo>
                  <a:cubicBezTo>
                    <a:pt x="184" y="330"/>
                    <a:pt x="184" y="329"/>
                    <a:pt x="185" y="329"/>
                  </a:cubicBezTo>
                  <a:cubicBezTo>
                    <a:pt x="186" y="330"/>
                    <a:pt x="188" y="330"/>
                    <a:pt x="188" y="329"/>
                  </a:cubicBezTo>
                  <a:cubicBezTo>
                    <a:pt x="189" y="328"/>
                    <a:pt x="190" y="327"/>
                    <a:pt x="191" y="327"/>
                  </a:cubicBezTo>
                  <a:cubicBezTo>
                    <a:pt x="193" y="326"/>
                    <a:pt x="191" y="326"/>
                    <a:pt x="192" y="325"/>
                  </a:cubicBezTo>
                  <a:cubicBezTo>
                    <a:pt x="193" y="324"/>
                    <a:pt x="193" y="324"/>
                    <a:pt x="195" y="323"/>
                  </a:cubicBezTo>
                  <a:cubicBezTo>
                    <a:pt x="197" y="323"/>
                    <a:pt x="200" y="321"/>
                    <a:pt x="200" y="321"/>
                  </a:cubicBezTo>
                  <a:cubicBezTo>
                    <a:pt x="201" y="321"/>
                    <a:pt x="201" y="320"/>
                    <a:pt x="202" y="321"/>
                  </a:cubicBezTo>
                  <a:cubicBezTo>
                    <a:pt x="202" y="322"/>
                    <a:pt x="202" y="323"/>
                    <a:pt x="203" y="321"/>
                  </a:cubicBezTo>
                  <a:cubicBezTo>
                    <a:pt x="204" y="320"/>
                    <a:pt x="204" y="320"/>
                    <a:pt x="205" y="320"/>
                  </a:cubicBezTo>
                  <a:cubicBezTo>
                    <a:pt x="205" y="320"/>
                    <a:pt x="206" y="320"/>
                    <a:pt x="205" y="319"/>
                  </a:cubicBezTo>
                  <a:cubicBezTo>
                    <a:pt x="204" y="319"/>
                    <a:pt x="204" y="319"/>
                    <a:pt x="205" y="318"/>
                  </a:cubicBezTo>
                  <a:cubicBezTo>
                    <a:pt x="206" y="318"/>
                    <a:pt x="206" y="318"/>
                    <a:pt x="205" y="318"/>
                  </a:cubicBezTo>
                  <a:cubicBezTo>
                    <a:pt x="204" y="318"/>
                    <a:pt x="203" y="318"/>
                    <a:pt x="204" y="317"/>
                  </a:cubicBezTo>
                  <a:cubicBezTo>
                    <a:pt x="206" y="317"/>
                    <a:pt x="208" y="316"/>
                    <a:pt x="207" y="316"/>
                  </a:cubicBezTo>
                  <a:cubicBezTo>
                    <a:pt x="207" y="315"/>
                    <a:pt x="207" y="314"/>
                    <a:pt x="208" y="313"/>
                  </a:cubicBezTo>
                  <a:cubicBezTo>
                    <a:pt x="209" y="313"/>
                    <a:pt x="209" y="313"/>
                    <a:pt x="209" y="312"/>
                  </a:cubicBezTo>
                  <a:cubicBezTo>
                    <a:pt x="210" y="312"/>
                    <a:pt x="210" y="311"/>
                    <a:pt x="213" y="310"/>
                  </a:cubicBezTo>
                  <a:cubicBezTo>
                    <a:pt x="216" y="309"/>
                    <a:pt x="217" y="308"/>
                    <a:pt x="217" y="307"/>
                  </a:cubicBezTo>
                  <a:cubicBezTo>
                    <a:pt x="218" y="306"/>
                    <a:pt x="219" y="305"/>
                    <a:pt x="217" y="304"/>
                  </a:cubicBezTo>
                  <a:cubicBezTo>
                    <a:pt x="216" y="303"/>
                    <a:pt x="214" y="303"/>
                    <a:pt x="213" y="302"/>
                  </a:cubicBezTo>
                  <a:cubicBezTo>
                    <a:pt x="213" y="301"/>
                    <a:pt x="213" y="301"/>
                    <a:pt x="211" y="301"/>
                  </a:cubicBezTo>
                  <a:cubicBezTo>
                    <a:pt x="210" y="302"/>
                    <a:pt x="207" y="301"/>
                    <a:pt x="206" y="301"/>
                  </a:cubicBezTo>
                  <a:cubicBezTo>
                    <a:pt x="205" y="301"/>
                    <a:pt x="206" y="301"/>
                    <a:pt x="205" y="300"/>
                  </a:cubicBezTo>
                  <a:cubicBezTo>
                    <a:pt x="204" y="300"/>
                    <a:pt x="204" y="299"/>
                    <a:pt x="205" y="299"/>
                  </a:cubicBezTo>
                  <a:cubicBezTo>
                    <a:pt x="206" y="298"/>
                    <a:pt x="206" y="298"/>
                    <a:pt x="206" y="297"/>
                  </a:cubicBezTo>
                  <a:cubicBezTo>
                    <a:pt x="206" y="296"/>
                    <a:pt x="207" y="296"/>
                    <a:pt x="208" y="295"/>
                  </a:cubicBezTo>
                  <a:cubicBezTo>
                    <a:pt x="209" y="295"/>
                    <a:pt x="209" y="295"/>
                    <a:pt x="207" y="295"/>
                  </a:cubicBezTo>
                  <a:cubicBezTo>
                    <a:pt x="205" y="295"/>
                    <a:pt x="206" y="294"/>
                    <a:pt x="208" y="294"/>
                  </a:cubicBezTo>
                  <a:cubicBezTo>
                    <a:pt x="210" y="293"/>
                    <a:pt x="213" y="292"/>
                    <a:pt x="212" y="292"/>
                  </a:cubicBezTo>
                  <a:cubicBezTo>
                    <a:pt x="211" y="291"/>
                    <a:pt x="210" y="290"/>
                    <a:pt x="212" y="290"/>
                  </a:cubicBezTo>
                  <a:cubicBezTo>
                    <a:pt x="213" y="290"/>
                    <a:pt x="215" y="289"/>
                    <a:pt x="214" y="289"/>
                  </a:cubicBezTo>
                  <a:cubicBezTo>
                    <a:pt x="213" y="289"/>
                    <a:pt x="213" y="288"/>
                    <a:pt x="214" y="288"/>
                  </a:cubicBezTo>
                  <a:cubicBezTo>
                    <a:pt x="215" y="287"/>
                    <a:pt x="216" y="284"/>
                    <a:pt x="217" y="286"/>
                  </a:cubicBezTo>
                  <a:cubicBezTo>
                    <a:pt x="217" y="288"/>
                    <a:pt x="216" y="289"/>
                    <a:pt x="218" y="288"/>
                  </a:cubicBezTo>
                  <a:cubicBezTo>
                    <a:pt x="220" y="288"/>
                    <a:pt x="226" y="285"/>
                    <a:pt x="222" y="284"/>
                  </a:cubicBezTo>
                  <a:cubicBezTo>
                    <a:pt x="218" y="284"/>
                    <a:pt x="218" y="284"/>
                    <a:pt x="221" y="283"/>
                  </a:cubicBezTo>
                  <a:cubicBezTo>
                    <a:pt x="223" y="282"/>
                    <a:pt x="227" y="282"/>
                    <a:pt x="228" y="281"/>
                  </a:cubicBezTo>
                  <a:cubicBezTo>
                    <a:pt x="229" y="280"/>
                    <a:pt x="230" y="279"/>
                    <a:pt x="227" y="277"/>
                  </a:cubicBezTo>
                  <a:cubicBezTo>
                    <a:pt x="224" y="276"/>
                    <a:pt x="225" y="275"/>
                    <a:pt x="223" y="274"/>
                  </a:cubicBezTo>
                  <a:cubicBezTo>
                    <a:pt x="220" y="274"/>
                    <a:pt x="223" y="274"/>
                    <a:pt x="226" y="273"/>
                  </a:cubicBezTo>
                  <a:cubicBezTo>
                    <a:pt x="229" y="273"/>
                    <a:pt x="233" y="272"/>
                    <a:pt x="234" y="272"/>
                  </a:cubicBezTo>
                  <a:cubicBezTo>
                    <a:pt x="234" y="272"/>
                    <a:pt x="234" y="272"/>
                    <a:pt x="234" y="271"/>
                  </a:cubicBezTo>
                  <a:cubicBezTo>
                    <a:pt x="233" y="270"/>
                    <a:pt x="233" y="269"/>
                    <a:pt x="235" y="268"/>
                  </a:cubicBezTo>
                  <a:cubicBezTo>
                    <a:pt x="237" y="267"/>
                    <a:pt x="237" y="266"/>
                    <a:pt x="238" y="265"/>
                  </a:cubicBezTo>
                  <a:cubicBezTo>
                    <a:pt x="239" y="264"/>
                    <a:pt x="239" y="264"/>
                    <a:pt x="240" y="264"/>
                  </a:cubicBezTo>
                  <a:cubicBezTo>
                    <a:pt x="241" y="264"/>
                    <a:pt x="241" y="264"/>
                    <a:pt x="241" y="263"/>
                  </a:cubicBezTo>
                  <a:cubicBezTo>
                    <a:pt x="241" y="261"/>
                    <a:pt x="241" y="260"/>
                    <a:pt x="244" y="259"/>
                  </a:cubicBezTo>
                  <a:cubicBezTo>
                    <a:pt x="247" y="258"/>
                    <a:pt x="250" y="257"/>
                    <a:pt x="251" y="256"/>
                  </a:cubicBezTo>
                  <a:cubicBezTo>
                    <a:pt x="252" y="255"/>
                    <a:pt x="253" y="253"/>
                    <a:pt x="255" y="253"/>
                  </a:cubicBezTo>
                  <a:cubicBezTo>
                    <a:pt x="257" y="253"/>
                    <a:pt x="257" y="252"/>
                    <a:pt x="258" y="251"/>
                  </a:cubicBezTo>
                  <a:cubicBezTo>
                    <a:pt x="259" y="250"/>
                    <a:pt x="260" y="250"/>
                    <a:pt x="263" y="250"/>
                  </a:cubicBezTo>
                  <a:cubicBezTo>
                    <a:pt x="266" y="250"/>
                    <a:pt x="267" y="251"/>
                    <a:pt x="271" y="249"/>
                  </a:cubicBezTo>
                  <a:cubicBezTo>
                    <a:pt x="274" y="247"/>
                    <a:pt x="276" y="247"/>
                    <a:pt x="277" y="247"/>
                  </a:cubicBezTo>
                  <a:cubicBezTo>
                    <a:pt x="278" y="247"/>
                    <a:pt x="279" y="247"/>
                    <a:pt x="276" y="248"/>
                  </a:cubicBezTo>
                  <a:cubicBezTo>
                    <a:pt x="273" y="250"/>
                    <a:pt x="272" y="250"/>
                    <a:pt x="270" y="252"/>
                  </a:cubicBezTo>
                  <a:cubicBezTo>
                    <a:pt x="268" y="254"/>
                    <a:pt x="268" y="254"/>
                    <a:pt x="268" y="254"/>
                  </a:cubicBezTo>
                  <a:cubicBezTo>
                    <a:pt x="267" y="255"/>
                    <a:pt x="266" y="255"/>
                    <a:pt x="268" y="256"/>
                  </a:cubicBezTo>
                  <a:cubicBezTo>
                    <a:pt x="271" y="257"/>
                    <a:pt x="277" y="260"/>
                    <a:pt x="277" y="260"/>
                  </a:cubicBezTo>
                  <a:cubicBezTo>
                    <a:pt x="277" y="260"/>
                    <a:pt x="280" y="261"/>
                    <a:pt x="276" y="260"/>
                  </a:cubicBezTo>
                  <a:cubicBezTo>
                    <a:pt x="272" y="260"/>
                    <a:pt x="271" y="259"/>
                    <a:pt x="269" y="260"/>
                  </a:cubicBezTo>
                  <a:cubicBezTo>
                    <a:pt x="267" y="260"/>
                    <a:pt x="266" y="261"/>
                    <a:pt x="263" y="260"/>
                  </a:cubicBezTo>
                  <a:cubicBezTo>
                    <a:pt x="260" y="259"/>
                    <a:pt x="259" y="257"/>
                    <a:pt x="257" y="260"/>
                  </a:cubicBezTo>
                  <a:cubicBezTo>
                    <a:pt x="254" y="263"/>
                    <a:pt x="250" y="264"/>
                    <a:pt x="248" y="264"/>
                  </a:cubicBezTo>
                  <a:cubicBezTo>
                    <a:pt x="246" y="264"/>
                    <a:pt x="245" y="265"/>
                    <a:pt x="247" y="266"/>
                  </a:cubicBezTo>
                  <a:cubicBezTo>
                    <a:pt x="249" y="268"/>
                    <a:pt x="249" y="271"/>
                    <a:pt x="248" y="272"/>
                  </a:cubicBezTo>
                  <a:cubicBezTo>
                    <a:pt x="247" y="272"/>
                    <a:pt x="247" y="272"/>
                    <a:pt x="247" y="273"/>
                  </a:cubicBezTo>
                  <a:cubicBezTo>
                    <a:pt x="246" y="274"/>
                    <a:pt x="246" y="277"/>
                    <a:pt x="244" y="278"/>
                  </a:cubicBezTo>
                  <a:cubicBezTo>
                    <a:pt x="243" y="279"/>
                    <a:pt x="242" y="281"/>
                    <a:pt x="241" y="283"/>
                  </a:cubicBezTo>
                  <a:cubicBezTo>
                    <a:pt x="240" y="285"/>
                    <a:pt x="239" y="287"/>
                    <a:pt x="242" y="288"/>
                  </a:cubicBezTo>
                  <a:cubicBezTo>
                    <a:pt x="245" y="289"/>
                    <a:pt x="246" y="290"/>
                    <a:pt x="248" y="288"/>
                  </a:cubicBezTo>
                  <a:cubicBezTo>
                    <a:pt x="250" y="285"/>
                    <a:pt x="250" y="286"/>
                    <a:pt x="251" y="286"/>
                  </a:cubicBezTo>
                  <a:cubicBezTo>
                    <a:pt x="251" y="285"/>
                    <a:pt x="252" y="285"/>
                    <a:pt x="251" y="287"/>
                  </a:cubicBezTo>
                  <a:cubicBezTo>
                    <a:pt x="250" y="289"/>
                    <a:pt x="250" y="289"/>
                    <a:pt x="250" y="289"/>
                  </a:cubicBezTo>
                  <a:cubicBezTo>
                    <a:pt x="250" y="290"/>
                    <a:pt x="249" y="290"/>
                    <a:pt x="249" y="290"/>
                  </a:cubicBezTo>
                  <a:cubicBezTo>
                    <a:pt x="248" y="290"/>
                    <a:pt x="246" y="290"/>
                    <a:pt x="247" y="291"/>
                  </a:cubicBezTo>
                  <a:cubicBezTo>
                    <a:pt x="247" y="292"/>
                    <a:pt x="247" y="293"/>
                    <a:pt x="246" y="293"/>
                  </a:cubicBezTo>
                  <a:cubicBezTo>
                    <a:pt x="245" y="293"/>
                    <a:pt x="244" y="292"/>
                    <a:pt x="243" y="293"/>
                  </a:cubicBezTo>
                  <a:cubicBezTo>
                    <a:pt x="242" y="293"/>
                    <a:pt x="241" y="294"/>
                    <a:pt x="240" y="294"/>
                  </a:cubicBezTo>
                  <a:cubicBezTo>
                    <a:pt x="240" y="294"/>
                    <a:pt x="239" y="294"/>
                    <a:pt x="240" y="294"/>
                  </a:cubicBezTo>
                  <a:cubicBezTo>
                    <a:pt x="240" y="295"/>
                    <a:pt x="240" y="295"/>
                    <a:pt x="240" y="295"/>
                  </a:cubicBezTo>
                  <a:cubicBezTo>
                    <a:pt x="239" y="295"/>
                    <a:pt x="238" y="296"/>
                    <a:pt x="239" y="297"/>
                  </a:cubicBezTo>
                  <a:cubicBezTo>
                    <a:pt x="240" y="298"/>
                    <a:pt x="241" y="300"/>
                    <a:pt x="246" y="298"/>
                  </a:cubicBezTo>
                  <a:cubicBezTo>
                    <a:pt x="251" y="296"/>
                    <a:pt x="251" y="296"/>
                    <a:pt x="252" y="296"/>
                  </a:cubicBezTo>
                  <a:cubicBezTo>
                    <a:pt x="254" y="295"/>
                    <a:pt x="256" y="294"/>
                    <a:pt x="257" y="293"/>
                  </a:cubicBezTo>
                  <a:cubicBezTo>
                    <a:pt x="258" y="293"/>
                    <a:pt x="259" y="292"/>
                    <a:pt x="258" y="292"/>
                  </a:cubicBezTo>
                  <a:cubicBezTo>
                    <a:pt x="258" y="291"/>
                    <a:pt x="258" y="290"/>
                    <a:pt x="259" y="290"/>
                  </a:cubicBezTo>
                  <a:cubicBezTo>
                    <a:pt x="259" y="290"/>
                    <a:pt x="259" y="290"/>
                    <a:pt x="260" y="291"/>
                  </a:cubicBezTo>
                  <a:cubicBezTo>
                    <a:pt x="260" y="292"/>
                    <a:pt x="260" y="293"/>
                    <a:pt x="261" y="292"/>
                  </a:cubicBezTo>
                  <a:cubicBezTo>
                    <a:pt x="262" y="290"/>
                    <a:pt x="264" y="286"/>
                    <a:pt x="264" y="287"/>
                  </a:cubicBezTo>
                  <a:cubicBezTo>
                    <a:pt x="263" y="289"/>
                    <a:pt x="261" y="293"/>
                    <a:pt x="262" y="292"/>
                  </a:cubicBezTo>
                  <a:cubicBezTo>
                    <a:pt x="263" y="292"/>
                    <a:pt x="264" y="291"/>
                    <a:pt x="265" y="290"/>
                  </a:cubicBezTo>
                  <a:cubicBezTo>
                    <a:pt x="265" y="289"/>
                    <a:pt x="266" y="287"/>
                    <a:pt x="266" y="287"/>
                  </a:cubicBezTo>
                  <a:cubicBezTo>
                    <a:pt x="267" y="287"/>
                    <a:pt x="269" y="288"/>
                    <a:pt x="268" y="287"/>
                  </a:cubicBezTo>
                  <a:cubicBezTo>
                    <a:pt x="267" y="286"/>
                    <a:pt x="267" y="285"/>
                    <a:pt x="269" y="286"/>
                  </a:cubicBezTo>
                  <a:cubicBezTo>
                    <a:pt x="271" y="288"/>
                    <a:pt x="271" y="288"/>
                    <a:pt x="271" y="287"/>
                  </a:cubicBezTo>
                  <a:cubicBezTo>
                    <a:pt x="271" y="285"/>
                    <a:pt x="269" y="284"/>
                    <a:pt x="271" y="284"/>
                  </a:cubicBezTo>
                  <a:cubicBezTo>
                    <a:pt x="272" y="283"/>
                    <a:pt x="271" y="280"/>
                    <a:pt x="272" y="283"/>
                  </a:cubicBezTo>
                  <a:cubicBezTo>
                    <a:pt x="273" y="286"/>
                    <a:pt x="273" y="288"/>
                    <a:pt x="274" y="287"/>
                  </a:cubicBezTo>
                  <a:cubicBezTo>
                    <a:pt x="274" y="285"/>
                    <a:pt x="273" y="284"/>
                    <a:pt x="274" y="283"/>
                  </a:cubicBezTo>
                  <a:cubicBezTo>
                    <a:pt x="275" y="283"/>
                    <a:pt x="276" y="281"/>
                    <a:pt x="276" y="280"/>
                  </a:cubicBezTo>
                  <a:cubicBezTo>
                    <a:pt x="276" y="279"/>
                    <a:pt x="276" y="277"/>
                    <a:pt x="277" y="280"/>
                  </a:cubicBezTo>
                  <a:cubicBezTo>
                    <a:pt x="279" y="282"/>
                    <a:pt x="277" y="285"/>
                    <a:pt x="279" y="282"/>
                  </a:cubicBezTo>
                  <a:cubicBezTo>
                    <a:pt x="280" y="279"/>
                    <a:pt x="281" y="279"/>
                    <a:pt x="283" y="281"/>
                  </a:cubicBezTo>
                  <a:cubicBezTo>
                    <a:pt x="284" y="283"/>
                    <a:pt x="286" y="283"/>
                    <a:pt x="288" y="282"/>
                  </a:cubicBezTo>
                  <a:cubicBezTo>
                    <a:pt x="289" y="281"/>
                    <a:pt x="290" y="280"/>
                    <a:pt x="291" y="280"/>
                  </a:cubicBezTo>
                  <a:cubicBezTo>
                    <a:pt x="292" y="279"/>
                    <a:pt x="292" y="279"/>
                    <a:pt x="292" y="278"/>
                  </a:cubicBezTo>
                  <a:cubicBezTo>
                    <a:pt x="292" y="277"/>
                    <a:pt x="293" y="277"/>
                    <a:pt x="294" y="277"/>
                  </a:cubicBezTo>
                  <a:cubicBezTo>
                    <a:pt x="294" y="276"/>
                    <a:pt x="296" y="276"/>
                    <a:pt x="294" y="276"/>
                  </a:cubicBezTo>
                  <a:cubicBezTo>
                    <a:pt x="292" y="275"/>
                    <a:pt x="290" y="275"/>
                    <a:pt x="292" y="274"/>
                  </a:cubicBezTo>
                  <a:cubicBezTo>
                    <a:pt x="295" y="273"/>
                    <a:pt x="293" y="273"/>
                    <a:pt x="294" y="272"/>
                  </a:cubicBezTo>
                  <a:cubicBezTo>
                    <a:pt x="295" y="271"/>
                    <a:pt x="296" y="272"/>
                    <a:pt x="297" y="271"/>
                  </a:cubicBezTo>
                  <a:cubicBezTo>
                    <a:pt x="298" y="271"/>
                    <a:pt x="298" y="271"/>
                    <a:pt x="298" y="270"/>
                  </a:cubicBezTo>
                  <a:cubicBezTo>
                    <a:pt x="298" y="270"/>
                    <a:pt x="297" y="269"/>
                    <a:pt x="297" y="268"/>
                  </a:cubicBezTo>
                  <a:cubicBezTo>
                    <a:pt x="296" y="267"/>
                    <a:pt x="296" y="267"/>
                    <a:pt x="295" y="268"/>
                  </a:cubicBezTo>
                  <a:cubicBezTo>
                    <a:pt x="295" y="269"/>
                    <a:pt x="294" y="271"/>
                    <a:pt x="292" y="271"/>
                  </a:cubicBezTo>
                  <a:cubicBezTo>
                    <a:pt x="290" y="270"/>
                    <a:pt x="289" y="270"/>
                    <a:pt x="288" y="270"/>
                  </a:cubicBezTo>
                  <a:cubicBezTo>
                    <a:pt x="288" y="271"/>
                    <a:pt x="287" y="270"/>
                    <a:pt x="288" y="269"/>
                  </a:cubicBezTo>
                  <a:cubicBezTo>
                    <a:pt x="290" y="268"/>
                    <a:pt x="290" y="268"/>
                    <a:pt x="292" y="268"/>
                  </a:cubicBezTo>
                  <a:cubicBezTo>
                    <a:pt x="294" y="267"/>
                    <a:pt x="294" y="267"/>
                    <a:pt x="294" y="265"/>
                  </a:cubicBezTo>
                  <a:cubicBezTo>
                    <a:pt x="294" y="264"/>
                    <a:pt x="294" y="263"/>
                    <a:pt x="293" y="265"/>
                  </a:cubicBezTo>
                  <a:cubicBezTo>
                    <a:pt x="292" y="266"/>
                    <a:pt x="291" y="268"/>
                    <a:pt x="291" y="265"/>
                  </a:cubicBezTo>
                  <a:cubicBezTo>
                    <a:pt x="292" y="262"/>
                    <a:pt x="291" y="263"/>
                    <a:pt x="290" y="264"/>
                  </a:cubicBezTo>
                  <a:cubicBezTo>
                    <a:pt x="290" y="264"/>
                    <a:pt x="288" y="265"/>
                    <a:pt x="288" y="265"/>
                  </a:cubicBezTo>
                  <a:cubicBezTo>
                    <a:pt x="288" y="266"/>
                    <a:pt x="286" y="265"/>
                    <a:pt x="288" y="264"/>
                  </a:cubicBezTo>
                  <a:cubicBezTo>
                    <a:pt x="289" y="263"/>
                    <a:pt x="291" y="263"/>
                    <a:pt x="290" y="263"/>
                  </a:cubicBezTo>
                  <a:cubicBezTo>
                    <a:pt x="290" y="262"/>
                    <a:pt x="289" y="263"/>
                    <a:pt x="288" y="263"/>
                  </a:cubicBezTo>
                  <a:cubicBezTo>
                    <a:pt x="288" y="263"/>
                    <a:pt x="288" y="262"/>
                    <a:pt x="291" y="262"/>
                  </a:cubicBezTo>
                  <a:cubicBezTo>
                    <a:pt x="294" y="261"/>
                    <a:pt x="293" y="260"/>
                    <a:pt x="293" y="260"/>
                  </a:cubicBezTo>
                  <a:cubicBezTo>
                    <a:pt x="292" y="259"/>
                    <a:pt x="292" y="259"/>
                    <a:pt x="293" y="259"/>
                  </a:cubicBezTo>
                  <a:cubicBezTo>
                    <a:pt x="294" y="258"/>
                    <a:pt x="295" y="257"/>
                    <a:pt x="295" y="257"/>
                  </a:cubicBezTo>
                  <a:cubicBezTo>
                    <a:pt x="294" y="257"/>
                    <a:pt x="293" y="257"/>
                    <a:pt x="292" y="258"/>
                  </a:cubicBezTo>
                  <a:cubicBezTo>
                    <a:pt x="291" y="259"/>
                    <a:pt x="290" y="259"/>
                    <a:pt x="292" y="257"/>
                  </a:cubicBezTo>
                  <a:cubicBezTo>
                    <a:pt x="293" y="255"/>
                    <a:pt x="295" y="255"/>
                    <a:pt x="296" y="255"/>
                  </a:cubicBezTo>
                  <a:cubicBezTo>
                    <a:pt x="297" y="255"/>
                    <a:pt x="299" y="255"/>
                    <a:pt x="300" y="254"/>
                  </a:cubicBezTo>
                  <a:cubicBezTo>
                    <a:pt x="301" y="253"/>
                    <a:pt x="302" y="252"/>
                    <a:pt x="301" y="253"/>
                  </a:cubicBezTo>
                  <a:cubicBezTo>
                    <a:pt x="300" y="255"/>
                    <a:pt x="298" y="257"/>
                    <a:pt x="297" y="258"/>
                  </a:cubicBezTo>
                  <a:cubicBezTo>
                    <a:pt x="296" y="259"/>
                    <a:pt x="296" y="260"/>
                    <a:pt x="297" y="260"/>
                  </a:cubicBezTo>
                  <a:cubicBezTo>
                    <a:pt x="298" y="261"/>
                    <a:pt x="299" y="262"/>
                    <a:pt x="300" y="261"/>
                  </a:cubicBezTo>
                  <a:cubicBezTo>
                    <a:pt x="300" y="260"/>
                    <a:pt x="301" y="260"/>
                    <a:pt x="302" y="260"/>
                  </a:cubicBezTo>
                  <a:cubicBezTo>
                    <a:pt x="303" y="260"/>
                    <a:pt x="303" y="259"/>
                    <a:pt x="303" y="259"/>
                  </a:cubicBezTo>
                  <a:cubicBezTo>
                    <a:pt x="303" y="258"/>
                    <a:pt x="302" y="258"/>
                    <a:pt x="303" y="258"/>
                  </a:cubicBezTo>
                  <a:cubicBezTo>
                    <a:pt x="303" y="257"/>
                    <a:pt x="303" y="257"/>
                    <a:pt x="304" y="256"/>
                  </a:cubicBezTo>
                  <a:cubicBezTo>
                    <a:pt x="304" y="255"/>
                    <a:pt x="304" y="254"/>
                    <a:pt x="304" y="256"/>
                  </a:cubicBezTo>
                  <a:cubicBezTo>
                    <a:pt x="304" y="258"/>
                    <a:pt x="304" y="258"/>
                    <a:pt x="304" y="259"/>
                  </a:cubicBezTo>
                  <a:cubicBezTo>
                    <a:pt x="304" y="260"/>
                    <a:pt x="304" y="261"/>
                    <a:pt x="304" y="259"/>
                  </a:cubicBezTo>
                  <a:cubicBezTo>
                    <a:pt x="305" y="258"/>
                    <a:pt x="305" y="258"/>
                    <a:pt x="305" y="259"/>
                  </a:cubicBezTo>
                  <a:cubicBezTo>
                    <a:pt x="306" y="260"/>
                    <a:pt x="306" y="260"/>
                    <a:pt x="307" y="259"/>
                  </a:cubicBezTo>
                  <a:cubicBezTo>
                    <a:pt x="309" y="258"/>
                    <a:pt x="310" y="258"/>
                    <a:pt x="312" y="258"/>
                  </a:cubicBezTo>
                  <a:cubicBezTo>
                    <a:pt x="314" y="259"/>
                    <a:pt x="314" y="258"/>
                    <a:pt x="316" y="257"/>
                  </a:cubicBezTo>
                  <a:cubicBezTo>
                    <a:pt x="318" y="256"/>
                    <a:pt x="319" y="255"/>
                    <a:pt x="321" y="255"/>
                  </a:cubicBezTo>
                  <a:cubicBezTo>
                    <a:pt x="323" y="255"/>
                    <a:pt x="321" y="256"/>
                    <a:pt x="320" y="256"/>
                  </a:cubicBezTo>
                  <a:cubicBezTo>
                    <a:pt x="318" y="256"/>
                    <a:pt x="317" y="257"/>
                    <a:pt x="318" y="257"/>
                  </a:cubicBezTo>
                  <a:cubicBezTo>
                    <a:pt x="318" y="258"/>
                    <a:pt x="318" y="257"/>
                    <a:pt x="317" y="258"/>
                  </a:cubicBezTo>
                  <a:cubicBezTo>
                    <a:pt x="317" y="258"/>
                    <a:pt x="316" y="258"/>
                    <a:pt x="317" y="259"/>
                  </a:cubicBezTo>
                  <a:cubicBezTo>
                    <a:pt x="317" y="259"/>
                    <a:pt x="317" y="260"/>
                    <a:pt x="317" y="259"/>
                  </a:cubicBezTo>
                  <a:cubicBezTo>
                    <a:pt x="316" y="259"/>
                    <a:pt x="315" y="259"/>
                    <a:pt x="316" y="260"/>
                  </a:cubicBezTo>
                  <a:cubicBezTo>
                    <a:pt x="318" y="261"/>
                    <a:pt x="317" y="262"/>
                    <a:pt x="319" y="262"/>
                  </a:cubicBezTo>
                  <a:cubicBezTo>
                    <a:pt x="321" y="262"/>
                    <a:pt x="322" y="262"/>
                    <a:pt x="322" y="262"/>
                  </a:cubicBezTo>
                  <a:cubicBezTo>
                    <a:pt x="323" y="261"/>
                    <a:pt x="324" y="262"/>
                    <a:pt x="322" y="263"/>
                  </a:cubicBezTo>
                  <a:cubicBezTo>
                    <a:pt x="320" y="264"/>
                    <a:pt x="319" y="263"/>
                    <a:pt x="319" y="264"/>
                  </a:cubicBezTo>
                  <a:cubicBezTo>
                    <a:pt x="319" y="264"/>
                    <a:pt x="317" y="264"/>
                    <a:pt x="317" y="264"/>
                  </a:cubicBezTo>
                  <a:cubicBezTo>
                    <a:pt x="317" y="265"/>
                    <a:pt x="317" y="265"/>
                    <a:pt x="319" y="265"/>
                  </a:cubicBezTo>
                  <a:cubicBezTo>
                    <a:pt x="321" y="264"/>
                    <a:pt x="321" y="264"/>
                    <a:pt x="322" y="264"/>
                  </a:cubicBezTo>
                  <a:cubicBezTo>
                    <a:pt x="323" y="264"/>
                    <a:pt x="325" y="264"/>
                    <a:pt x="325" y="264"/>
                  </a:cubicBezTo>
                  <a:cubicBezTo>
                    <a:pt x="326" y="263"/>
                    <a:pt x="326" y="264"/>
                    <a:pt x="325" y="265"/>
                  </a:cubicBezTo>
                  <a:cubicBezTo>
                    <a:pt x="324" y="266"/>
                    <a:pt x="322" y="267"/>
                    <a:pt x="324" y="266"/>
                  </a:cubicBezTo>
                  <a:cubicBezTo>
                    <a:pt x="327" y="265"/>
                    <a:pt x="328" y="265"/>
                    <a:pt x="329" y="265"/>
                  </a:cubicBezTo>
                  <a:cubicBezTo>
                    <a:pt x="331" y="266"/>
                    <a:pt x="332" y="266"/>
                    <a:pt x="332" y="267"/>
                  </a:cubicBezTo>
                  <a:cubicBezTo>
                    <a:pt x="331" y="268"/>
                    <a:pt x="330" y="269"/>
                    <a:pt x="328" y="270"/>
                  </a:cubicBezTo>
                  <a:cubicBezTo>
                    <a:pt x="327" y="271"/>
                    <a:pt x="328" y="270"/>
                    <a:pt x="330" y="270"/>
                  </a:cubicBezTo>
                  <a:cubicBezTo>
                    <a:pt x="331" y="271"/>
                    <a:pt x="339" y="271"/>
                    <a:pt x="339" y="271"/>
                  </a:cubicBezTo>
                  <a:cubicBezTo>
                    <a:pt x="340" y="271"/>
                    <a:pt x="341" y="270"/>
                    <a:pt x="342" y="269"/>
                  </a:cubicBezTo>
                  <a:cubicBezTo>
                    <a:pt x="343" y="268"/>
                    <a:pt x="344" y="267"/>
                    <a:pt x="345" y="265"/>
                  </a:cubicBezTo>
                  <a:cubicBezTo>
                    <a:pt x="347" y="264"/>
                    <a:pt x="347" y="265"/>
                    <a:pt x="346" y="266"/>
                  </a:cubicBezTo>
                  <a:cubicBezTo>
                    <a:pt x="345" y="267"/>
                    <a:pt x="344" y="269"/>
                    <a:pt x="344" y="270"/>
                  </a:cubicBezTo>
                  <a:cubicBezTo>
                    <a:pt x="344" y="271"/>
                    <a:pt x="344" y="272"/>
                    <a:pt x="344" y="272"/>
                  </a:cubicBezTo>
                  <a:cubicBezTo>
                    <a:pt x="343" y="272"/>
                    <a:pt x="343" y="272"/>
                    <a:pt x="343" y="273"/>
                  </a:cubicBezTo>
                  <a:cubicBezTo>
                    <a:pt x="343" y="274"/>
                    <a:pt x="343" y="274"/>
                    <a:pt x="344" y="275"/>
                  </a:cubicBezTo>
                  <a:cubicBezTo>
                    <a:pt x="346" y="275"/>
                    <a:pt x="354" y="278"/>
                    <a:pt x="355" y="279"/>
                  </a:cubicBezTo>
                  <a:cubicBezTo>
                    <a:pt x="356" y="279"/>
                    <a:pt x="357" y="280"/>
                    <a:pt x="357" y="280"/>
                  </a:cubicBezTo>
                  <a:cubicBezTo>
                    <a:pt x="358" y="280"/>
                    <a:pt x="374" y="279"/>
                    <a:pt x="376" y="279"/>
                  </a:cubicBezTo>
                  <a:cubicBezTo>
                    <a:pt x="378" y="279"/>
                    <a:pt x="388" y="280"/>
                    <a:pt x="390" y="281"/>
                  </a:cubicBezTo>
                  <a:cubicBezTo>
                    <a:pt x="392" y="282"/>
                    <a:pt x="393" y="281"/>
                    <a:pt x="394" y="281"/>
                  </a:cubicBezTo>
                  <a:cubicBezTo>
                    <a:pt x="395" y="281"/>
                    <a:pt x="396" y="280"/>
                    <a:pt x="395" y="279"/>
                  </a:cubicBezTo>
                  <a:cubicBezTo>
                    <a:pt x="394" y="278"/>
                    <a:pt x="393" y="278"/>
                    <a:pt x="395" y="278"/>
                  </a:cubicBezTo>
                  <a:cubicBezTo>
                    <a:pt x="396" y="278"/>
                    <a:pt x="396" y="279"/>
                    <a:pt x="397" y="280"/>
                  </a:cubicBezTo>
                  <a:cubicBezTo>
                    <a:pt x="397" y="282"/>
                    <a:pt x="396" y="283"/>
                    <a:pt x="396" y="283"/>
                  </a:cubicBezTo>
                  <a:cubicBezTo>
                    <a:pt x="395" y="283"/>
                    <a:pt x="394" y="283"/>
                    <a:pt x="396" y="284"/>
                  </a:cubicBezTo>
                  <a:cubicBezTo>
                    <a:pt x="398" y="285"/>
                    <a:pt x="406" y="288"/>
                    <a:pt x="410" y="287"/>
                  </a:cubicBezTo>
                  <a:cubicBezTo>
                    <a:pt x="415" y="287"/>
                    <a:pt x="420" y="284"/>
                    <a:pt x="421" y="283"/>
                  </a:cubicBezTo>
                  <a:cubicBezTo>
                    <a:pt x="422" y="282"/>
                    <a:pt x="422" y="282"/>
                    <a:pt x="423" y="281"/>
                  </a:cubicBezTo>
                  <a:cubicBezTo>
                    <a:pt x="423" y="280"/>
                    <a:pt x="423" y="279"/>
                    <a:pt x="425" y="280"/>
                  </a:cubicBezTo>
                  <a:cubicBezTo>
                    <a:pt x="427" y="281"/>
                    <a:pt x="430" y="283"/>
                    <a:pt x="431" y="284"/>
                  </a:cubicBezTo>
                  <a:cubicBezTo>
                    <a:pt x="431" y="284"/>
                    <a:pt x="432" y="285"/>
                    <a:pt x="430" y="284"/>
                  </a:cubicBezTo>
                  <a:cubicBezTo>
                    <a:pt x="428" y="284"/>
                    <a:pt x="426" y="284"/>
                    <a:pt x="427" y="286"/>
                  </a:cubicBezTo>
                  <a:cubicBezTo>
                    <a:pt x="427" y="288"/>
                    <a:pt x="427" y="291"/>
                    <a:pt x="426" y="290"/>
                  </a:cubicBezTo>
                  <a:cubicBezTo>
                    <a:pt x="426" y="289"/>
                    <a:pt x="426" y="287"/>
                    <a:pt x="426" y="286"/>
                  </a:cubicBezTo>
                  <a:cubicBezTo>
                    <a:pt x="426" y="284"/>
                    <a:pt x="425" y="282"/>
                    <a:pt x="424" y="282"/>
                  </a:cubicBezTo>
                  <a:cubicBezTo>
                    <a:pt x="422" y="282"/>
                    <a:pt x="421" y="283"/>
                    <a:pt x="422" y="285"/>
                  </a:cubicBezTo>
                  <a:cubicBezTo>
                    <a:pt x="423" y="287"/>
                    <a:pt x="423" y="288"/>
                    <a:pt x="421" y="290"/>
                  </a:cubicBezTo>
                  <a:cubicBezTo>
                    <a:pt x="420" y="291"/>
                    <a:pt x="416" y="291"/>
                    <a:pt x="419" y="291"/>
                  </a:cubicBezTo>
                  <a:cubicBezTo>
                    <a:pt x="422" y="292"/>
                    <a:pt x="428" y="296"/>
                    <a:pt x="430" y="297"/>
                  </a:cubicBezTo>
                  <a:cubicBezTo>
                    <a:pt x="433" y="298"/>
                    <a:pt x="435" y="299"/>
                    <a:pt x="437" y="299"/>
                  </a:cubicBezTo>
                  <a:cubicBezTo>
                    <a:pt x="438" y="299"/>
                    <a:pt x="439" y="299"/>
                    <a:pt x="438" y="299"/>
                  </a:cubicBezTo>
                  <a:cubicBezTo>
                    <a:pt x="437" y="300"/>
                    <a:pt x="436" y="300"/>
                    <a:pt x="438" y="301"/>
                  </a:cubicBezTo>
                  <a:cubicBezTo>
                    <a:pt x="439" y="302"/>
                    <a:pt x="464" y="319"/>
                    <a:pt x="464" y="319"/>
                  </a:cubicBezTo>
                  <a:cubicBezTo>
                    <a:pt x="464" y="319"/>
                    <a:pt x="465" y="320"/>
                    <a:pt x="466" y="318"/>
                  </a:cubicBezTo>
                  <a:cubicBezTo>
                    <a:pt x="466" y="317"/>
                    <a:pt x="466" y="317"/>
                    <a:pt x="467" y="317"/>
                  </a:cubicBezTo>
                  <a:cubicBezTo>
                    <a:pt x="469" y="318"/>
                    <a:pt x="471" y="318"/>
                    <a:pt x="469" y="316"/>
                  </a:cubicBezTo>
                  <a:cubicBezTo>
                    <a:pt x="466" y="314"/>
                    <a:pt x="468" y="315"/>
                    <a:pt x="469" y="316"/>
                  </a:cubicBezTo>
                  <a:cubicBezTo>
                    <a:pt x="471" y="317"/>
                    <a:pt x="474" y="318"/>
                    <a:pt x="474" y="317"/>
                  </a:cubicBezTo>
                  <a:cubicBezTo>
                    <a:pt x="475" y="316"/>
                    <a:pt x="475" y="314"/>
                    <a:pt x="472" y="312"/>
                  </a:cubicBezTo>
                  <a:cubicBezTo>
                    <a:pt x="472" y="312"/>
                    <a:pt x="473" y="310"/>
                    <a:pt x="471" y="311"/>
                  </a:cubicBezTo>
                  <a:cubicBezTo>
                    <a:pt x="469" y="312"/>
                    <a:pt x="468" y="312"/>
                    <a:pt x="469" y="310"/>
                  </a:cubicBezTo>
                  <a:cubicBezTo>
                    <a:pt x="471" y="309"/>
                    <a:pt x="469" y="308"/>
                    <a:pt x="467" y="307"/>
                  </a:cubicBezTo>
                  <a:cubicBezTo>
                    <a:pt x="465" y="307"/>
                    <a:pt x="466" y="306"/>
                    <a:pt x="468" y="307"/>
                  </a:cubicBezTo>
                  <a:cubicBezTo>
                    <a:pt x="469" y="308"/>
                    <a:pt x="468" y="307"/>
                    <a:pt x="465" y="306"/>
                  </a:cubicBezTo>
                  <a:cubicBezTo>
                    <a:pt x="462" y="305"/>
                    <a:pt x="462" y="305"/>
                    <a:pt x="461" y="306"/>
                  </a:cubicBezTo>
                  <a:cubicBezTo>
                    <a:pt x="459" y="306"/>
                    <a:pt x="458" y="307"/>
                    <a:pt x="460" y="305"/>
                  </a:cubicBezTo>
                  <a:cubicBezTo>
                    <a:pt x="462" y="303"/>
                    <a:pt x="461" y="303"/>
                    <a:pt x="460" y="302"/>
                  </a:cubicBezTo>
                  <a:cubicBezTo>
                    <a:pt x="460" y="302"/>
                    <a:pt x="460" y="301"/>
                    <a:pt x="463" y="303"/>
                  </a:cubicBezTo>
                  <a:cubicBezTo>
                    <a:pt x="465" y="304"/>
                    <a:pt x="466" y="304"/>
                    <a:pt x="466" y="303"/>
                  </a:cubicBezTo>
                  <a:cubicBezTo>
                    <a:pt x="465" y="302"/>
                    <a:pt x="467" y="302"/>
                    <a:pt x="468" y="304"/>
                  </a:cubicBezTo>
                  <a:cubicBezTo>
                    <a:pt x="468" y="306"/>
                    <a:pt x="469" y="307"/>
                    <a:pt x="471" y="307"/>
                  </a:cubicBezTo>
                  <a:cubicBezTo>
                    <a:pt x="473" y="307"/>
                    <a:pt x="474" y="307"/>
                    <a:pt x="474" y="305"/>
                  </a:cubicBezTo>
                  <a:cubicBezTo>
                    <a:pt x="473" y="303"/>
                    <a:pt x="473" y="302"/>
                    <a:pt x="474" y="304"/>
                  </a:cubicBezTo>
                  <a:cubicBezTo>
                    <a:pt x="475" y="306"/>
                    <a:pt x="475" y="306"/>
                    <a:pt x="476" y="305"/>
                  </a:cubicBezTo>
                  <a:cubicBezTo>
                    <a:pt x="478" y="305"/>
                    <a:pt x="478" y="305"/>
                    <a:pt x="476" y="306"/>
                  </a:cubicBezTo>
                  <a:cubicBezTo>
                    <a:pt x="474" y="307"/>
                    <a:pt x="475" y="307"/>
                    <a:pt x="475" y="308"/>
                  </a:cubicBezTo>
                  <a:cubicBezTo>
                    <a:pt x="476" y="309"/>
                    <a:pt x="478" y="312"/>
                    <a:pt x="478" y="314"/>
                  </a:cubicBezTo>
                  <a:cubicBezTo>
                    <a:pt x="477" y="315"/>
                    <a:pt x="476" y="314"/>
                    <a:pt x="477" y="315"/>
                  </a:cubicBezTo>
                  <a:cubicBezTo>
                    <a:pt x="477" y="316"/>
                    <a:pt x="476" y="316"/>
                    <a:pt x="479" y="316"/>
                  </a:cubicBezTo>
                  <a:cubicBezTo>
                    <a:pt x="481" y="316"/>
                    <a:pt x="481" y="315"/>
                    <a:pt x="482" y="316"/>
                  </a:cubicBezTo>
                  <a:cubicBezTo>
                    <a:pt x="483" y="317"/>
                    <a:pt x="484" y="316"/>
                    <a:pt x="483" y="315"/>
                  </a:cubicBezTo>
                  <a:cubicBezTo>
                    <a:pt x="483" y="314"/>
                    <a:pt x="483" y="313"/>
                    <a:pt x="484" y="316"/>
                  </a:cubicBezTo>
                  <a:cubicBezTo>
                    <a:pt x="485" y="319"/>
                    <a:pt x="485" y="319"/>
                    <a:pt x="487" y="319"/>
                  </a:cubicBezTo>
                  <a:cubicBezTo>
                    <a:pt x="488" y="319"/>
                    <a:pt x="491" y="318"/>
                    <a:pt x="489" y="315"/>
                  </a:cubicBezTo>
                  <a:cubicBezTo>
                    <a:pt x="487" y="311"/>
                    <a:pt x="486" y="311"/>
                    <a:pt x="487" y="311"/>
                  </a:cubicBezTo>
                  <a:cubicBezTo>
                    <a:pt x="488" y="311"/>
                    <a:pt x="488" y="311"/>
                    <a:pt x="487" y="309"/>
                  </a:cubicBezTo>
                  <a:cubicBezTo>
                    <a:pt x="486" y="307"/>
                    <a:pt x="484" y="305"/>
                    <a:pt x="484" y="303"/>
                  </a:cubicBezTo>
                  <a:cubicBezTo>
                    <a:pt x="485" y="301"/>
                    <a:pt x="484" y="301"/>
                    <a:pt x="484" y="299"/>
                  </a:cubicBezTo>
                  <a:cubicBezTo>
                    <a:pt x="483" y="298"/>
                    <a:pt x="482" y="297"/>
                    <a:pt x="484" y="298"/>
                  </a:cubicBezTo>
                  <a:cubicBezTo>
                    <a:pt x="486" y="299"/>
                    <a:pt x="485" y="297"/>
                    <a:pt x="484" y="297"/>
                  </a:cubicBezTo>
                  <a:cubicBezTo>
                    <a:pt x="483" y="296"/>
                    <a:pt x="483" y="296"/>
                    <a:pt x="484" y="296"/>
                  </a:cubicBezTo>
                  <a:cubicBezTo>
                    <a:pt x="485" y="296"/>
                    <a:pt x="485" y="292"/>
                    <a:pt x="485" y="296"/>
                  </a:cubicBezTo>
                  <a:cubicBezTo>
                    <a:pt x="485" y="296"/>
                    <a:pt x="485" y="297"/>
                    <a:pt x="486" y="298"/>
                  </a:cubicBezTo>
                  <a:cubicBezTo>
                    <a:pt x="487" y="300"/>
                    <a:pt x="487" y="302"/>
                    <a:pt x="487" y="303"/>
                  </a:cubicBezTo>
                  <a:cubicBezTo>
                    <a:pt x="488" y="304"/>
                    <a:pt x="488" y="306"/>
                    <a:pt x="489" y="307"/>
                  </a:cubicBezTo>
                  <a:cubicBezTo>
                    <a:pt x="490" y="308"/>
                    <a:pt x="489" y="308"/>
                    <a:pt x="490" y="308"/>
                  </a:cubicBezTo>
                  <a:cubicBezTo>
                    <a:pt x="491" y="307"/>
                    <a:pt x="492" y="308"/>
                    <a:pt x="492" y="309"/>
                  </a:cubicBezTo>
                  <a:cubicBezTo>
                    <a:pt x="491" y="310"/>
                    <a:pt x="490" y="310"/>
                    <a:pt x="491" y="311"/>
                  </a:cubicBezTo>
                  <a:cubicBezTo>
                    <a:pt x="491" y="312"/>
                    <a:pt x="492" y="312"/>
                    <a:pt x="493" y="314"/>
                  </a:cubicBezTo>
                  <a:cubicBezTo>
                    <a:pt x="493" y="315"/>
                    <a:pt x="495" y="317"/>
                    <a:pt x="497" y="318"/>
                  </a:cubicBezTo>
                  <a:cubicBezTo>
                    <a:pt x="500" y="319"/>
                    <a:pt x="504" y="321"/>
                    <a:pt x="503" y="319"/>
                  </a:cubicBezTo>
                  <a:cubicBezTo>
                    <a:pt x="503" y="317"/>
                    <a:pt x="502" y="317"/>
                    <a:pt x="503" y="317"/>
                  </a:cubicBezTo>
                  <a:cubicBezTo>
                    <a:pt x="504" y="317"/>
                    <a:pt x="504" y="317"/>
                    <a:pt x="504" y="316"/>
                  </a:cubicBezTo>
                  <a:cubicBezTo>
                    <a:pt x="505" y="315"/>
                    <a:pt x="506" y="313"/>
                    <a:pt x="507" y="313"/>
                  </a:cubicBezTo>
                  <a:cubicBezTo>
                    <a:pt x="507" y="313"/>
                    <a:pt x="508" y="313"/>
                    <a:pt x="506" y="314"/>
                  </a:cubicBezTo>
                  <a:cubicBezTo>
                    <a:pt x="505" y="315"/>
                    <a:pt x="505" y="315"/>
                    <a:pt x="505" y="317"/>
                  </a:cubicBezTo>
                  <a:cubicBezTo>
                    <a:pt x="505" y="318"/>
                    <a:pt x="505" y="318"/>
                    <a:pt x="505" y="319"/>
                  </a:cubicBezTo>
                  <a:cubicBezTo>
                    <a:pt x="504" y="319"/>
                    <a:pt x="504" y="320"/>
                    <a:pt x="504" y="320"/>
                  </a:cubicBezTo>
                  <a:cubicBezTo>
                    <a:pt x="504" y="321"/>
                    <a:pt x="504" y="323"/>
                    <a:pt x="506" y="324"/>
                  </a:cubicBezTo>
                  <a:cubicBezTo>
                    <a:pt x="507" y="324"/>
                    <a:pt x="507" y="324"/>
                    <a:pt x="508" y="323"/>
                  </a:cubicBezTo>
                  <a:cubicBezTo>
                    <a:pt x="509" y="322"/>
                    <a:pt x="510" y="320"/>
                    <a:pt x="509" y="323"/>
                  </a:cubicBezTo>
                  <a:cubicBezTo>
                    <a:pt x="508" y="325"/>
                    <a:pt x="512" y="325"/>
                    <a:pt x="509" y="325"/>
                  </a:cubicBezTo>
                  <a:cubicBezTo>
                    <a:pt x="506" y="325"/>
                    <a:pt x="507" y="325"/>
                    <a:pt x="508" y="326"/>
                  </a:cubicBezTo>
                  <a:cubicBezTo>
                    <a:pt x="508" y="327"/>
                    <a:pt x="509" y="329"/>
                    <a:pt x="510" y="328"/>
                  </a:cubicBezTo>
                  <a:cubicBezTo>
                    <a:pt x="511" y="327"/>
                    <a:pt x="512" y="326"/>
                    <a:pt x="514" y="326"/>
                  </a:cubicBezTo>
                  <a:cubicBezTo>
                    <a:pt x="516" y="327"/>
                    <a:pt x="515" y="327"/>
                    <a:pt x="513" y="327"/>
                  </a:cubicBezTo>
                  <a:cubicBezTo>
                    <a:pt x="511" y="326"/>
                    <a:pt x="511" y="328"/>
                    <a:pt x="512" y="330"/>
                  </a:cubicBezTo>
                  <a:cubicBezTo>
                    <a:pt x="514" y="331"/>
                    <a:pt x="516" y="333"/>
                    <a:pt x="513" y="332"/>
                  </a:cubicBezTo>
                  <a:cubicBezTo>
                    <a:pt x="511" y="330"/>
                    <a:pt x="510" y="331"/>
                    <a:pt x="510" y="332"/>
                  </a:cubicBezTo>
                  <a:cubicBezTo>
                    <a:pt x="510" y="333"/>
                    <a:pt x="511" y="333"/>
                    <a:pt x="513" y="333"/>
                  </a:cubicBezTo>
                  <a:cubicBezTo>
                    <a:pt x="514" y="333"/>
                    <a:pt x="515" y="333"/>
                    <a:pt x="514" y="334"/>
                  </a:cubicBezTo>
                  <a:cubicBezTo>
                    <a:pt x="512" y="335"/>
                    <a:pt x="512" y="338"/>
                    <a:pt x="516" y="339"/>
                  </a:cubicBezTo>
                  <a:cubicBezTo>
                    <a:pt x="520" y="339"/>
                    <a:pt x="518" y="339"/>
                    <a:pt x="516" y="340"/>
                  </a:cubicBezTo>
                  <a:cubicBezTo>
                    <a:pt x="515" y="340"/>
                    <a:pt x="514" y="340"/>
                    <a:pt x="513" y="340"/>
                  </a:cubicBezTo>
                  <a:cubicBezTo>
                    <a:pt x="512" y="341"/>
                    <a:pt x="510" y="342"/>
                    <a:pt x="513" y="342"/>
                  </a:cubicBezTo>
                  <a:cubicBezTo>
                    <a:pt x="515" y="342"/>
                    <a:pt x="518" y="342"/>
                    <a:pt x="519" y="343"/>
                  </a:cubicBezTo>
                  <a:cubicBezTo>
                    <a:pt x="521" y="344"/>
                    <a:pt x="523" y="344"/>
                    <a:pt x="523" y="345"/>
                  </a:cubicBezTo>
                  <a:cubicBezTo>
                    <a:pt x="523" y="346"/>
                    <a:pt x="523" y="346"/>
                    <a:pt x="522" y="346"/>
                  </a:cubicBezTo>
                  <a:cubicBezTo>
                    <a:pt x="521" y="346"/>
                    <a:pt x="521" y="346"/>
                    <a:pt x="522" y="348"/>
                  </a:cubicBezTo>
                  <a:cubicBezTo>
                    <a:pt x="523" y="349"/>
                    <a:pt x="525" y="350"/>
                    <a:pt x="527" y="350"/>
                  </a:cubicBezTo>
                  <a:cubicBezTo>
                    <a:pt x="528" y="350"/>
                    <a:pt x="529" y="350"/>
                    <a:pt x="528" y="351"/>
                  </a:cubicBezTo>
                  <a:cubicBezTo>
                    <a:pt x="527" y="352"/>
                    <a:pt x="529" y="352"/>
                    <a:pt x="527" y="353"/>
                  </a:cubicBezTo>
                  <a:cubicBezTo>
                    <a:pt x="526" y="353"/>
                    <a:pt x="527" y="354"/>
                    <a:pt x="528" y="354"/>
                  </a:cubicBezTo>
                  <a:cubicBezTo>
                    <a:pt x="528" y="354"/>
                    <a:pt x="531" y="356"/>
                    <a:pt x="532" y="358"/>
                  </a:cubicBezTo>
                  <a:cubicBezTo>
                    <a:pt x="532" y="359"/>
                    <a:pt x="533" y="359"/>
                    <a:pt x="535" y="360"/>
                  </a:cubicBezTo>
                  <a:cubicBezTo>
                    <a:pt x="536" y="361"/>
                    <a:pt x="538" y="363"/>
                    <a:pt x="537" y="363"/>
                  </a:cubicBezTo>
                  <a:cubicBezTo>
                    <a:pt x="536" y="363"/>
                    <a:pt x="535" y="364"/>
                    <a:pt x="536" y="365"/>
                  </a:cubicBezTo>
                  <a:cubicBezTo>
                    <a:pt x="536" y="367"/>
                    <a:pt x="536" y="368"/>
                    <a:pt x="535" y="368"/>
                  </a:cubicBezTo>
                  <a:cubicBezTo>
                    <a:pt x="534" y="368"/>
                    <a:pt x="533" y="369"/>
                    <a:pt x="534" y="370"/>
                  </a:cubicBezTo>
                  <a:cubicBezTo>
                    <a:pt x="534" y="372"/>
                    <a:pt x="534" y="371"/>
                    <a:pt x="533" y="371"/>
                  </a:cubicBezTo>
                  <a:cubicBezTo>
                    <a:pt x="533" y="371"/>
                    <a:pt x="532" y="371"/>
                    <a:pt x="532" y="372"/>
                  </a:cubicBezTo>
                  <a:cubicBezTo>
                    <a:pt x="532" y="373"/>
                    <a:pt x="532" y="373"/>
                    <a:pt x="532" y="372"/>
                  </a:cubicBezTo>
                  <a:cubicBezTo>
                    <a:pt x="531" y="372"/>
                    <a:pt x="531" y="372"/>
                    <a:pt x="531" y="374"/>
                  </a:cubicBezTo>
                  <a:cubicBezTo>
                    <a:pt x="532" y="375"/>
                    <a:pt x="535" y="379"/>
                    <a:pt x="535" y="377"/>
                  </a:cubicBezTo>
                  <a:cubicBezTo>
                    <a:pt x="535" y="375"/>
                    <a:pt x="534" y="374"/>
                    <a:pt x="536" y="373"/>
                  </a:cubicBezTo>
                  <a:cubicBezTo>
                    <a:pt x="537" y="373"/>
                    <a:pt x="539" y="371"/>
                    <a:pt x="538" y="371"/>
                  </a:cubicBezTo>
                  <a:cubicBezTo>
                    <a:pt x="536" y="370"/>
                    <a:pt x="536" y="370"/>
                    <a:pt x="538" y="369"/>
                  </a:cubicBezTo>
                  <a:cubicBezTo>
                    <a:pt x="540" y="368"/>
                    <a:pt x="546" y="366"/>
                    <a:pt x="547" y="366"/>
                  </a:cubicBezTo>
                  <a:cubicBezTo>
                    <a:pt x="548" y="365"/>
                    <a:pt x="550" y="364"/>
                    <a:pt x="548" y="366"/>
                  </a:cubicBezTo>
                  <a:cubicBezTo>
                    <a:pt x="546" y="367"/>
                    <a:pt x="547" y="368"/>
                    <a:pt x="548" y="369"/>
                  </a:cubicBezTo>
                  <a:cubicBezTo>
                    <a:pt x="549" y="370"/>
                    <a:pt x="552" y="373"/>
                    <a:pt x="552" y="380"/>
                  </a:cubicBezTo>
                  <a:cubicBezTo>
                    <a:pt x="552" y="380"/>
                    <a:pt x="551" y="381"/>
                    <a:pt x="554" y="381"/>
                  </a:cubicBezTo>
                  <a:cubicBezTo>
                    <a:pt x="556" y="381"/>
                    <a:pt x="555" y="382"/>
                    <a:pt x="552" y="382"/>
                  </a:cubicBezTo>
                  <a:cubicBezTo>
                    <a:pt x="549" y="382"/>
                    <a:pt x="549" y="383"/>
                    <a:pt x="549" y="383"/>
                  </a:cubicBezTo>
                  <a:cubicBezTo>
                    <a:pt x="549" y="384"/>
                    <a:pt x="548" y="386"/>
                    <a:pt x="550" y="386"/>
                  </a:cubicBezTo>
                  <a:cubicBezTo>
                    <a:pt x="552" y="386"/>
                    <a:pt x="553" y="385"/>
                    <a:pt x="551" y="386"/>
                  </a:cubicBezTo>
                  <a:cubicBezTo>
                    <a:pt x="550" y="387"/>
                    <a:pt x="549" y="387"/>
                    <a:pt x="550" y="388"/>
                  </a:cubicBezTo>
                  <a:cubicBezTo>
                    <a:pt x="551" y="389"/>
                    <a:pt x="551" y="390"/>
                    <a:pt x="551" y="391"/>
                  </a:cubicBezTo>
                  <a:cubicBezTo>
                    <a:pt x="551" y="392"/>
                    <a:pt x="553" y="393"/>
                    <a:pt x="555" y="392"/>
                  </a:cubicBezTo>
                  <a:cubicBezTo>
                    <a:pt x="558" y="391"/>
                    <a:pt x="560" y="389"/>
                    <a:pt x="560" y="388"/>
                  </a:cubicBezTo>
                  <a:cubicBezTo>
                    <a:pt x="561" y="387"/>
                    <a:pt x="562" y="384"/>
                    <a:pt x="563" y="383"/>
                  </a:cubicBezTo>
                  <a:cubicBezTo>
                    <a:pt x="563" y="383"/>
                    <a:pt x="565" y="381"/>
                    <a:pt x="563" y="378"/>
                  </a:cubicBezTo>
                  <a:cubicBezTo>
                    <a:pt x="562" y="375"/>
                    <a:pt x="562" y="374"/>
                    <a:pt x="562" y="373"/>
                  </a:cubicBezTo>
                  <a:cubicBezTo>
                    <a:pt x="562" y="373"/>
                    <a:pt x="562" y="372"/>
                    <a:pt x="562" y="372"/>
                  </a:cubicBezTo>
                  <a:cubicBezTo>
                    <a:pt x="563" y="371"/>
                    <a:pt x="563" y="369"/>
                    <a:pt x="564" y="369"/>
                  </a:cubicBezTo>
                  <a:close/>
                  <a:moveTo>
                    <a:pt x="468" y="323"/>
                  </a:moveTo>
                  <a:cubicBezTo>
                    <a:pt x="468" y="324"/>
                    <a:pt x="467" y="325"/>
                    <a:pt x="467" y="326"/>
                  </a:cubicBezTo>
                  <a:cubicBezTo>
                    <a:pt x="467" y="326"/>
                    <a:pt x="469" y="328"/>
                    <a:pt x="469" y="326"/>
                  </a:cubicBezTo>
                  <a:cubicBezTo>
                    <a:pt x="470" y="324"/>
                    <a:pt x="469" y="322"/>
                    <a:pt x="468" y="323"/>
                  </a:cubicBezTo>
                  <a:close/>
                  <a:moveTo>
                    <a:pt x="481" y="335"/>
                  </a:moveTo>
                  <a:cubicBezTo>
                    <a:pt x="483" y="335"/>
                    <a:pt x="482" y="335"/>
                    <a:pt x="480" y="332"/>
                  </a:cubicBezTo>
                  <a:cubicBezTo>
                    <a:pt x="478" y="329"/>
                    <a:pt x="479" y="330"/>
                    <a:pt x="481" y="331"/>
                  </a:cubicBezTo>
                  <a:cubicBezTo>
                    <a:pt x="482" y="332"/>
                    <a:pt x="488" y="335"/>
                    <a:pt x="491" y="335"/>
                  </a:cubicBezTo>
                  <a:cubicBezTo>
                    <a:pt x="494" y="335"/>
                    <a:pt x="492" y="333"/>
                    <a:pt x="492" y="331"/>
                  </a:cubicBezTo>
                  <a:cubicBezTo>
                    <a:pt x="491" y="329"/>
                    <a:pt x="489" y="329"/>
                    <a:pt x="487" y="330"/>
                  </a:cubicBezTo>
                  <a:cubicBezTo>
                    <a:pt x="485" y="331"/>
                    <a:pt x="485" y="329"/>
                    <a:pt x="483" y="327"/>
                  </a:cubicBezTo>
                  <a:cubicBezTo>
                    <a:pt x="480" y="326"/>
                    <a:pt x="479" y="325"/>
                    <a:pt x="480" y="326"/>
                  </a:cubicBezTo>
                  <a:cubicBezTo>
                    <a:pt x="481" y="326"/>
                    <a:pt x="488" y="329"/>
                    <a:pt x="489" y="329"/>
                  </a:cubicBezTo>
                  <a:cubicBezTo>
                    <a:pt x="491" y="329"/>
                    <a:pt x="491" y="328"/>
                    <a:pt x="489" y="327"/>
                  </a:cubicBezTo>
                  <a:cubicBezTo>
                    <a:pt x="487" y="326"/>
                    <a:pt x="489" y="325"/>
                    <a:pt x="490" y="327"/>
                  </a:cubicBezTo>
                  <a:cubicBezTo>
                    <a:pt x="492" y="328"/>
                    <a:pt x="491" y="326"/>
                    <a:pt x="491" y="324"/>
                  </a:cubicBezTo>
                  <a:cubicBezTo>
                    <a:pt x="491" y="322"/>
                    <a:pt x="488" y="322"/>
                    <a:pt x="487" y="322"/>
                  </a:cubicBezTo>
                  <a:cubicBezTo>
                    <a:pt x="485" y="322"/>
                    <a:pt x="484" y="321"/>
                    <a:pt x="483" y="323"/>
                  </a:cubicBezTo>
                  <a:cubicBezTo>
                    <a:pt x="481" y="325"/>
                    <a:pt x="481" y="325"/>
                    <a:pt x="480" y="325"/>
                  </a:cubicBezTo>
                  <a:cubicBezTo>
                    <a:pt x="478" y="324"/>
                    <a:pt x="479" y="323"/>
                    <a:pt x="481" y="322"/>
                  </a:cubicBezTo>
                  <a:cubicBezTo>
                    <a:pt x="483" y="322"/>
                    <a:pt x="482" y="320"/>
                    <a:pt x="480" y="319"/>
                  </a:cubicBezTo>
                  <a:cubicBezTo>
                    <a:pt x="479" y="319"/>
                    <a:pt x="478" y="318"/>
                    <a:pt x="477" y="319"/>
                  </a:cubicBezTo>
                  <a:cubicBezTo>
                    <a:pt x="476" y="320"/>
                    <a:pt x="476" y="321"/>
                    <a:pt x="474" y="320"/>
                  </a:cubicBezTo>
                  <a:cubicBezTo>
                    <a:pt x="472" y="320"/>
                    <a:pt x="473" y="322"/>
                    <a:pt x="471" y="321"/>
                  </a:cubicBezTo>
                  <a:cubicBezTo>
                    <a:pt x="470" y="320"/>
                    <a:pt x="471" y="322"/>
                    <a:pt x="470" y="322"/>
                  </a:cubicBezTo>
                  <a:cubicBezTo>
                    <a:pt x="469" y="322"/>
                    <a:pt x="467" y="321"/>
                    <a:pt x="471" y="324"/>
                  </a:cubicBezTo>
                  <a:cubicBezTo>
                    <a:pt x="475" y="328"/>
                    <a:pt x="473" y="326"/>
                    <a:pt x="472" y="326"/>
                  </a:cubicBezTo>
                  <a:cubicBezTo>
                    <a:pt x="471" y="325"/>
                    <a:pt x="471" y="325"/>
                    <a:pt x="470" y="327"/>
                  </a:cubicBezTo>
                  <a:cubicBezTo>
                    <a:pt x="469" y="329"/>
                    <a:pt x="471" y="328"/>
                    <a:pt x="471" y="328"/>
                  </a:cubicBezTo>
                  <a:cubicBezTo>
                    <a:pt x="473" y="329"/>
                    <a:pt x="474" y="333"/>
                    <a:pt x="476" y="334"/>
                  </a:cubicBezTo>
                  <a:cubicBezTo>
                    <a:pt x="477" y="335"/>
                    <a:pt x="479" y="335"/>
                    <a:pt x="481" y="335"/>
                  </a:cubicBezTo>
                  <a:close/>
                  <a:moveTo>
                    <a:pt x="503" y="340"/>
                  </a:moveTo>
                  <a:cubicBezTo>
                    <a:pt x="503" y="339"/>
                    <a:pt x="506" y="339"/>
                    <a:pt x="507" y="338"/>
                  </a:cubicBezTo>
                  <a:cubicBezTo>
                    <a:pt x="508" y="337"/>
                    <a:pt x="505" y="332"/>
                    <a:pt x="504" y="331"/>
                  </a:cubicBezTo>
                  <a:cubicBezTo>
                    <a:pt x="504" y="330"/>
                    <a:pt x="503" y="329"/>
                    <a:pt x="502" y="328"/>
                  </a:cubicBezTo>
                  <a:cubicBezTo>
                    <a:pt x="500" y="327"/>
                    <a:pt x="501" y="326"/>
                    <a:pt x="501" y="325"/>
                  </a:cubicBezTo>
                  <a:cubicBezTo>
                    <a:pt x="501" y="324"/>
                    <a:pt x="500" y="323"/>
                    <a:pt x="501" y="323"/>
                  </a:cubicBezTo>
                  <a:cubicBezTo>
                    <a:pt x="502" y="324"/>
                    <a:pt x="503" y="327"/>
                    <a:pt x="505" y="330"/>
                  </a:cubicBezTo>
                  <a:cubicBezTo>
                    <a:pt x="507" y="333"/>
                    <a:pt x="507" y="332"/>
                    <a:pt x="507" y="331"/>
                  </a:cubicBezTo>
                  <a:cubicBezTo>
                    <a:pt x="507" y="330"/>
                    <a:pt x="505" y="327"/>
                    <a:pt x="503" y="323"/>
                  </a:cubicBezTo>
                  <a:cubicBezTo>
                    <a:pt x="502" y="319"/>
                    <a:pt x="499" y="321"/>
                    <a:pt x="497" y="321"/>
                  </a:cubicBezTo>
                  <a:cubicBezTo>
                    <a:pt x="495" y="320"/>
                    <a:pt x="495" y="319"/>
                    <a:pt x="493" y="317"/>
                  </a:cubicBezTo>
                  <a:cubicBezTo>
                    <a:pt x="491" y="316"/>
                    <a:pt x="491" y="317"/>
                    <a:pt x="491" y="318"/>
                  </a:cubicBezTo>
                  <a:cubicBezTo>
                    <a:pt x="491" y="319"/>
                    <a:pt x="492" y="319"/>
                    <a:pt x="492" y="320"/>
                  </a:cubicBezTo>
                  <a:cubicBezTo>
                    <a:pt x="492" y="321"/>
                    <a:pt x="492" y="321"/>
                    <a:pt x="493" y="321"/>
                  </a:cubicBezTo>
                  <a:cubicBezTo>
                    <a:pt x="495" y="320"/>
                    <a:pt x="494" y="322"/>
                    <a:pt x="494" y="322"/>
                  </a:cubicBezTo>
                  <a:cubicBezTo>
                    <a:pt x="493" y="322"/>
                    <a:pt x="493" y="324"/>
                    <a:pt x="494" y="326"/>
                  </a:cubicBezTo>
                  <a:cubicBezTo>
                    <a:pt x="494" y="327"/>
                    <a:pt x="495" y="331"/>
                    <a:pt x="496" y="333"/>
                  </a:cubicBezTo>
                  <a:cubicBezTo>
                    <a:pt x="496" y="336"/>
                    <a:pt x="497" y="335"/>
                    <a:pt x="498" y="335"/>
                  </a:cubicBezTo>
                  <a:cubicBezTo>
                    <a:pt x="499" y="334"/>
                    <a:pt x="500" y="334"/>
                    <a:pt x="500" y="336"/>
                  </a:cubicBezTo>
                  <a:cubicBezTo>
                    <a:pt x="500" y="337"/>
                    <a:pt x="500" y="338"/>
                    <a:pt x="499" y="338"/>
                  </a:cubicBezTo>
                  <a:cubicBezTo>
                    <a:pt x="498" y="338"/>
                    <a:pt x="497" y="340"/>
                    <a:pt x="497" y="343"/>
                  </a:cubicBezTo>
                  <a:cubicBezTo>
                    <a:pt x="496" y="346"/>
                    <a:pt x="497" y="345"/>
                    <a:pt x="498" y="344"/>
                  </a:cubicBezTo>
                  <a:cubicBezTo>
                    <a:pt x="500" y="344"/>
                    <a:pt x="501" y="342"/>
                    <a:pt x="502" y="342"/>
                  </a:cubicBezTo>
                  <a:cubicBezTo>
                    <a:pt x="503" y="341"/>
                    <a:pt x="504" y="341"/>
                    <a:pt x="503" y="340"/>
                  </a:cubicBezTo>
                  <a:close/>
                  <a:moveTo>
                    <a:pt x="479" y="339"/>
                  </a:moveTo>
                  <a:cubicBezTo>
                    <a:pt x="477" y="338"/>
                    <a:pt x="478" y="340"/>
                    <a:pt x="479" y="341"/>
                  </a:cubicBezTo>
                  <a:cubicBezTo>
                    <a:pt x="479" y="342"/>
                    <a:pt x="479" y="343"/>
                    <a:pt x="478" y="345"/>
                  </a:cubicBezTo>
                  <a:cubicBezTo>
                    <a:pt x="477" y="347"/>
                    <a:pt x="480" y="346"/>
                    <a:pt x="481" y="345"/>
                  </a:cubicBezTo>
                  <a:cubicBezTo>
                    <a:pt x="483" y="344"/>
                    <a:pt x="481" y="342"/>
                    <a:pt x="481" y="340"/>
                  </a:cubicBezTo>
                  <a:cubicBezTo>
                    <a:pt x="480" y="339"/>
                    <a:pt x="479" y="339"/>
                    <a:pt x="479" y="339"/>
                  </a:cubicBezTo>
                  <a:close/>
                  <a:moveTo>
                    <a:pt x="491" y="338"/>
                  </a:moveTo>
                  <a:cubicBezTo>
                    <a:pt x="489" y="335"/>
                    <a:pt x="486" y="336"/>
                    <a:pt x="485" y="336"/>
                  </a:cubicBezTo>
                  <a:cubicBezTo>
                    <a:pt x="484" y="336"/>
                    <a:pt x="486" y="335"/>
                    <a:pt x="485" y="334"/>
                  </a:cubicBezTo>
                  <a:cubicBezTo>
                    <a:pt x="484" y="334"/>
                    <a:pt x="482" y="336"/>
                    <a:pt x="482" y="337"/>
                  </a:cubicBezTo>
                  <a:cubicBezTo>
                    <a:pt x="482" y="338"/>
                    <a:pt x="483" y="338"/>
                    <a:pt x="481" y="338"/>
                  </a:cubicBezTo>
                  <a:cubicBezTo>
                    <a:pt x="480" y="337"/>
                    <a:pt x="482" y="340"/>
                    <a:pt x="482" y="340"/>
                  </a:cubicBezTo>
                  <a:cubicBezTo>
                    <a:pt x="483" y="341"/>
                    <a:pt x="483" y="341"/>
                    <a:pt x="484" y="341"/>
                  </a:cubicBezTo>
                  <a:cubicBezTo>
                    <a:pt x="485" y="341"/>
                    <a:pt x="485" y="341"/>
                    <a:pt x="485" y="342"/>
                  </a:cubicBezTo>
                  <a:cubicBezTo>
                    <a:pt x="484" y="343"/>
                    <a:pt x="485" y="344"/>
                    <a:pt x="486" y="345"/>
                  </a:cubicBezTo>
                  <a:cubicBezTo>
                    <a:pt x="487" y="346"/>
                    <a:pt x="488" y="345"/>
                    <a:pt x="487" y="346"/>
                  </a:cubicBezTo>
                  <a:cubicBezTo>
                    <a:pt x="485" y="346"/>
                    <a:pt x="486" y="347"/>
                    <a:pt x="485" y="348"/>
                  </a:cubicBezTo>
                  <a:cubicBezTo>
                    <a:pt x="484" y="350"/>
                    <a:pt x="486" y="351"/>
                    <a:pt x="488" y="350"/>
                  </a:cubicBezTo>
                  <a:cubicBezTo>
                    <a:pt x="489" y="349"/>
                    <a:pt x="488" y="350"/>
                    <a:pt x="488" y="351"/>
                  </a:cubicBezTo>
                  <a:cubicBezTo>
                    <a:pt x="487" y="352"/>
                    <a:pt x="488" y="352"/>
                    <a:pt x="489" y="352"/>
                  </a:cubicBezTo>
                  <a:cubicBezTo>
                    <a:pt x="490" y="351"/>
                    <a:pt x="489" y="352"/>
                    <a:pt x="489" y="353"/>
                  </a:cubicBezTo>
                  <a:cubicBezTo>
                    <a:pt x="489" y="355"/>
                    <a:pt x="490" y="354"/>
                    <a:pt x="491" y="353"/>
                  </a:cubicBezTo>
                  <a:cubicBezTo>
                    <a:pt x="492" y="353"/>
                    <a:pt x="492" y="353"/>
                    <a:pt x="492" y="355"/>
                  </a:cubicBezTo>
                  <a:cubicBezTo>
                    <a:pt x="491" y="356"/>
                    <a:pt x="493" y="359"/>
                    <a:pt x="495" y="362"/>
                  </a:cubicBezTo>
                  <a:cubicBezTo>
                    <a:pt x="496" y="365"/>
                    <a:pt x="496" y="359"/>
                    <a:pt x="496" y="359"/>
                  </a:cubicBezTo>
                  <a:cubicBezTo>
                    <a:pt x="496" y="347"/>
                    <a:pt x="493" y="341"/>
                    <a:pt x="491" y="338"/>
                  </a:cubicBezTo>
                  <a:close/>
                  <a:moveTo>
                    <a:pt x="509" y="354"/>
                  </a:moveTo>
                  <a:cubicBezTo>
                    <a:pt x="510" y="353"/>
                    <a:pt x="509" y="351"/>
                    <a:pt x="508" y="350"/>
                  </a:cubicBezTo>
                  <a:cubicBezTo>
                    <a:pt x="507" y="350"/>
                    <a:pt x="508" y="351"/>
                    <a:pt x="507" y="352"/>
                  </a:cubicBezTo>
                  <a:cubicBezTo>
                    <a:pt x="506" y="352"/>
                    <a:pt x="505" y="349"/>
                    <a:pt x="504" y="348"/>
                  </a:cubicBezTo>
                  <a:cubicBezTo>
                    <a:pt x="503" y="347"/>
                    <a:pt x="502" y="347"/>
                    <a:pt x="503" y="348"/>
                  </a:cubicBezTo>
                  <a:cubicBezTo>
                    <a:pt x="503" y="349"/>
                    <a:pt x="503" y="349"/>
                    <a:pt x="501" y="348"/>
                  </a:cubicBezTo>
                  <a:cubicBezTo>
                    <a:pt x="499" y="348"/>
                    <a:pt x="499" y="349"/>
                    <a:pt x="499" y="351"/>
                  </a:cubicBezTo>
                  <a:cubicBezTo>
                    <a:pt x="499" y="353"/>
                    <a:pt x="501" y="352"/>
                    <a:pt x="501" y="352"/>
                  </a:cubicBezTo>
                  <a:cubicBezTo>
                    <a:pt x="501" y="352"/>
                    <a:pt x="503" y="353"/>
                    <a:pt x="501" y="353"/>
                  </a:cubicBezTo>
                  <a:cubicBezTo>
                    <a:pt x="500" y="354"/>
                    <a:pt x="503" y="354"/>
                    <a:pt x="502" y="354"/>
                  </a:cubicBezTo>
                  <a:cubicBezTo>
                    <a:pt x="501" y="354"/>
                    <a:pt x="501" y="355"/>
                    <a:pt x="502" y="355"/>
                  </a:cubicBezTo>
                  <a:cubicBezTo>
                    <a:pt x="503" y="355"/>
                    <a:pt x="504" y="355"/>
                    <a:pt x="505" y="357"/>
                  </a:cubicBezTo>
                  <a:cubicBezTo>
                    <a:pt x="506" y="359"/>
                    <a:pt x="504" y="359"/>
                    <a:pt x="504" y="359"/>
                  </a:cubicBezTo>
                  <a:cubicBezTo>
                    <a:pt x="503" y="358"/>
                    <a:pt x="502" y="358"/>
                    <a:pt x="501" y="359"/>
                  </a:cubicBezTo>
                  <a:cubicBezTo>
                    <a:pt x="501" y="360"/>
                    <a:pt x="501" y="361"/>
                    <a:pt x="501" y="360"/>
                  </a:cubicBezTo>
                  <a:cubicBezTo>
                    <a:pt x="502" y="360"/>
                    <a:pt x="502" y="361"/>
                    <a:pt x="502" y="362"/>
                  </a:cubicBezTo>
                  <a:cubicBezTo>
                    <a:pt x="501" y="363"/>
                    <a:pt x="501" y="363"/>
                    <a:pt x="502" y="363"/>
                  </a:cubicBezTo>
                  <a:cubicBezTo>
                    <a:pt x="502" y="364"/>
                    <a:pt x="502" y="364"/>
                    <a:pt x="502" y="366"/>
                  </a:cubicBezTo>
                  <a:cubicBezTo>
                    <a:pt x="503" y="367"/>
                    <a:pt x="504" y="365"/>
                    <a:pt x="504" y="362"/>
                  </a:cubicBezTo>
                  <a:cubicBezTo>
                    <a:pt x="505" y="359"/>
                    <a:pt x="505" y="363"/>
                    <a:pt x="506" y="364"/>
                  </a:cubicBezTo>
                  <a:cubicBezTo>
                    <a:pt x="506" y="364"/>
                    <a:pt x="506" y="363"/>
                    <a:pt x="506" y="362"/>
                  </a:cubicBezTo>
                  <a:cubicBezTo>
                    <a:pt x="505" y="360"/>
                    <a:pt x="506" y="360"/>
                    <a:pt x="507" y="360"/>
                  </a:cubicBezTo>
                  <a:cubicBezTo>
                    <a:pt x="508" y="360"/>
                    <a:pt x="507" y="357"/>
                    <a:pt x="507" y="355"/>
                  </a:cubicBezTo>
                  <a:cubicBezTo>
                    <a:pt x="507" y="353"/>
                    <a:pt x="508" y="354"/>
                    <a:pt x="509" y="354"/>
                  </a:cubicBezTo>
                  <a:close/>
                  <a:moveTo>
                    <a:pt x="520" y="348"/>
                  </a:moveTo>
                  <a:cubicBezTo>
                    <a:pt x="520" y="346"/>
                    <a:pt x="518" y="346"/>
                    <a:pt x="517" y="346"/>
                  </a:cubicBezTo>
                  <a:cubicBezTo>
                    <a:pt x="516" y="346"/>
                    <a:pt x="516" y="347"/>
                    <a:pt x="515" y="347"/>
                  </a:cubicBezTo>
                  <a:cubicBezTo>
                    <a:pt x="514" y="346"/>
                    <a:pt x="509" y="344"/>
                    <a:pt x="506" y="344"/>
                  </a:cubicBezTo>
                  <a:cubicBezTo>
                    <a:pt x="503" y="345"/>
                    <a:pt x="505" y="346"/>
                    <a:pt x="507" y="347"/>
                  </a:cubicBezTo>
                  <a:cubicBezTo>
                    <a:pt x="508" y="347"/>
                    <a:pt x="508" y="348"/>
                    <a:pt x="507" y="348"/>
                  </a:cubicBezTo>
                  <a:cubicBezTo>
                    <a:pt x="507" y="348"/>
                    <a:pt x="509" y="349"/>
                    <a:pt x="509" y="349"/>
                  </a:cubicBezTo>
                  <a:cubicBezTo>
                    <a:pt x="509" y="349"/>
                    <a:pt x="510" y="348"/>
                    <a:pt x="510" y="350"/>
                  </a:cubicBezTo>
                  <a:cubicBezTo>
                    <a:pt x="509" y="353"/>
                    <a:pt x="510" y="355"/>
                    <a:pt x="511" y="357"/>
                  </a:cubicBezTo>
                  <a:cubicBezTo>
                    <a:pt x="512" y="359"/>
                    <a:pt x="515" y="357"/>
                    <a:pt x="517" y="356"/>
                  </a:cubicBezTo>
                  <a:cubicBezTo>
                    <a:pt x="519" y="355"/>
                    <a:pt x="518" y="354"/>
                    <a:pt x="518" y="354"/>
                  </a:cubicBezTo>
                  <a:cubicBezTo>
                    <a:pt x="517" y="353"/>
                    <a:pt x="517" y="354"/>
                    <a:pt x="517" y="353"/>
                  </a:cubicBezTo>
                  <a:cubicBezTo>
                    <a:pt x="517" y="353"/>
                    <a:pt x="516" y="352"/>
                    <a:pt x="515" y="351"/>
                  </a:cubicBezTo>
                  <a:cubicBezTo>
                    <a:pt x="514" y="349"/>
                    <a:pt x="517" y="350"/>
                    <a:pt x="517" y="351"/>
                  </a:cubicBezTo>
                  <a:cubicBezTo>
                    <a:pt x="517" y="352"/>
                    <a:pt x="518" y="353"/>
                    <a:pt x="519" y="353"/>
                  </a:cubicBezTo>
                  <a:cubicBezTo>
                    <a:pt x="521" y="354"/>
                    <a:pt x="521" y="353"/>
                    <a:pt x="521" y="352"/>
                  </a:cubicBezTo>
                  <a:cubicBezTo>
                    <a:pt x="520" y="351"/>
                    <a:pt x="520" y="350"/>
                    <a:pt x="520" y="348"/>
                  </a:cubicBezTo>
                  <a:close/>
                  <a:moveTo>
                    <a:pt x="521" y="354"/>
                  </a:moveTo>
                  <a:cubicBezTo>
                    <a:pt x="520" y="355"/>
                    <a:pt x="521" y="356"/>
                    <a:pt x="522" y="356"/>
                  </a:cubicBezTo>
                  <a:cubicBezTo>
                    <a:pt x="523" y="356"/>
                    <a:pt x="524" y="355"/>
                    <a:pt x="525" y="356"/>
                  </a:cubicBezTo>
                  <a:cubicBezTo>
                    <a:pt x="525" y="356"/>
                    <a:pt x="527" y="356"/>
                    <a:pt x="526" y="354"/>
                  </a:cubicBezTo>
                  <a:cubicBezTo>
                    <a:pt x="525" y="351"/>
                    <a:pt x="523" y="351"/>
                    <a:pt x="523" y="350"/>
                  </a:cubicBezTo>
                  <a:cubicBezTo>
                    <a:pt x="522" y="350"/>
                    <a:pt x="521" y="349"/>
                    <a:pt x="522" y="352"/>
                  </a:cubicBezTo>
                  <a:cubicBezTo>
                    <a:pt x="522" y="354"/>
                    <a:pt x="522" y="354"/>
                    <a:pt x="521" y="354"/>
                  </a:cubicBezTo>
                  <a:close/>
                  <a:moveTo>
                    <a:pt x="515" y="364"/>
                  </a:moveTo>
                  <a:cubicBezTo>
                    <a:pt x="512" y="364"/>
                    <a:pt x="510" y="365"/>
                    <a:pt x="509" y="367"/>
                  </a:cubicBezTo>
                  <a:cubicBezTo>
                    <a:pt x="508" y="368"/>
                    <a:pt x="509" y="368"/>
                    <a:pt x="509" y="368"/>
                  </a:cubicBezTo>
                  <a:cubicBezTo>
                    <a:pt x="509" y="368"/>
                    <a:pt x="511" y="368"/>
                    <a:pt x="513" y="367"/>
                  </a:cubicBezTo>
                  <a:cubicBezTo>
                    <a:pt x="515" y="367"/>
                    <a:pt x="517" y="365"/>
                    <a:pt x="515" y="364"/>
                  </a:cubicBezTo>
                  <a:close/>
                  <a:moveTo>
                    <a:pt x="520" y="383"/>
                  </a:moveTo>
                  <a:cubicBezTo>
                    <a:pt x="519" y="383"/>
                    <a:pt x="520" y="384"/>
                    <a:pt x="521" y="383"/>
                  </a:cubicBezTo>
                  <a:cubicBezTo>
                    <a:pt x="523" y="382"/>
                    <a:pt x="523" y="382"/>
                    <a:pt x="523" y="383"/>
                  </a:cubicBezTo>
                  <a:cubicBezTo>
                    <a:pt x="523" y="384"/>
                    <a:pt x="524" y="385"/>
                    <a:pt x="525" y="383"/>
                  </a:cubicBezTo>
                  <a:cubicBezTo>
                    <a:pt x="526" y="382"/>
                    <a:pt x="526" y="382"/>
                    <a:pt x="526" y="385"/>
                  </a:cubicBezTo>
                  <a:cubicBezTo>
                    <a:pt x="525" y="387"/>
                    <a:pt x="525" y="386"/>
                    <a:pt x="526" y="386"/>
                  </a:cubicBezTo>
                  <a:cubicBezTo>
                    <a:pt x="527" y="385"/>
                    <a:pt x="528" y="386"/>
                    <a:pt x="526" y="388"/>
                  </a:cubicBezTo>
                  <a:cubicBezTo>
                    <a:pt x="525" y="390"/>
                    <a:pt x="529" y="388"/>
                    <a:pt x="530" y="390"/>
                  </a:cubicBezTo>
                  <a:cubicBezTo>
                    <a:pt x="530" y="392"/>
                    <a:pt x="532" y="391"/>
                    <a:pt x="531" y="392"/>
                  </a:cubicBezTo>
                  <a:cubicBezTo>
                    <a:pt x="531" y="393"/>
                    <a:pt x="530" y="393"/>
                    <a:pt x="532" y="393"/>
                  </a:cubicBezTo>
                  <a:cubicBezTo>
                    <a:pt x="534" y="393"/>
                    <a:pt x="535" y="393"/>
                    <a:pt x="535" y="390"/>
                  </a:cubicBezTo>
                  <a:cubicBezTo>
                    <a:pt x="536" y="387"/>
                    <a:pt x="535" y="387"/>
                    <a:pt x="534" y="387"/>
                  </a:cubicBezTo>
                  <a:cubicBezTo>
                    <a:pt x="533" y="388"/>
                    <a:pt x="531" y="389"/>
                    <a:pt x="534" y="386"/>
                  </a:cubicBezTo>
                  <a:cubicBezTo>
                    <a:pt x="537" y="384"/>
                    <a:pt x="536" y="382"/>
                    <a:pt x="535" y="382"/>
                  </a:cubicBezTo>
                  <a:cubicBezTo>
                    <a:pt x="533" y="383"/>
                    <a:pt x="533" y="381"/>
                    <a:pt x="533" y="381"/>
                  </a:cubicBezTo>
                  <a:cubicBezTo>
                    <a:pt x="532" y="379"/>
                    <a:pt x="532" y="379"/>
                    <a:pt x="529" y="379"/>
                  </a:cubicBezTo>
                  <a:cubicBezTo>
                    <a:pt x="527" y="379"/>
                    <a:pt x="530" y="378"/>
                    <a:pt x="529" y="378"/>
                  </a:cubicBezTo>
                  <a:cubicBezTo>
                    <a:pt x="528" y="377"/>
                    <a:pt x="527" y="377"/>
                    <a:pt x="526" y="378"/>
                  </a:cubicBezTo>
                  <a:cubicBezTo>
                    <a:pt x="525" y="379"/>
                    <a:pt x="525" y="377"/>
                    <a:pt x="526" y="376"/>
                  </a:cubicBezTo>
                  <a:cubicBezTo>
                    <a:pt x="527" y="375"/>
                    <a:pt x="527" y="375"/>
                    <a:pt x="528" y="375"/>
                  </a:cubicBezTo>
                  <a:cubicBezTo>
                    <a:pt x="528" y="376"/>
                    <a:pt x="530" y="377"/>
                    <a:pt x="532" y="377"/>
                  </a:cubicBezTo>
                  <a:cubicBezTo>
                    <a:pt x="533" y="377"/>
                    <a:pt x="530" y="376"/>
                    <a:pt x="529" y="375"/>
                  </a:cubicBezTo>
                  <a:cubicBezTo>
                    <a:pt x="529" y="374"/>
                    <a:pt x="527" y="371"/>
                    <a:pt x="526" y="369"/>
                  </a:cubicBezTo>
                  <a:cubicBezTo>
                    <a:pt x="524" y="366"/>
                    <a:pt x="522" y="366"/>
                    <a:pt x="520" y="366"/>
                  </a:cubicBezTo>
                  <a:cubicBezTo>
                    <a:pt x="519" y="366"/>
                    <a:pt x="518" y="365"/>
                    <a:pt x="519" y="362"/>
                  </a:cubicBezTo>
                  <a:cubicBezTo>
                    <a:pt x="520" y="360"/>
                    <a:pt x="516" y="360"/>
                    <a:pt x="515" y="360"/>
                  </a:cubicBezTo>
                  <a:cubicBezTo>
                    <a:pt x="515" y="360"/>
                    <a:pt x="513" y="360"/>
                    <a:pt x="512" y="360"/>
                  </a:cubicBezTo>
                  <a:cubicBezTo>
                    <a:pt x="511" y="360"/>
                    <a:pt x="511" y="360"/>
                    <a:pt x="511" y="361"/>
                  </a:cubicBezTo>
                  <a:cubicBezTo>
                    <a:pt x="511" y="362"/>
                    <a:pt x="511" y="363"/>
                    <a:pt x="511" y="363"/>
                  </a:cubicBezTo>
                  <a:cubicBezTo>
                    <a:pt x="511" y="363"/>
                    <a:pt x="511" y="363"/>
                    <a:pt x="514" y="363"/>
                  </a:cubicBezTo>
                  <a:cubicBezTo>
                    <a:pt x="516" y="363"/>
                    <a:pt x="517" y="364"/>
                    <a:pt x="517" y="366"/>
                  </a:cubicBezTo>
                  <a:cubicBezTo>
                    <a:pt x="516" y="368"/>
                    <a:pt x="516" y="368"/>
                    <a:pt x="517" y="369"/>
                  </a:cubicBezTo>
                  <a:cubicBezTo>
                    <a:pt x="518" y="370"/>
                    <a:pt x="518" y="371"/>
                    <a:pt x="516" y="372"/>
                  </a:cubicBezTo>
                  <a:cubicBezTo>
                    <a:pt x="515" y="373"/>
                    <a:pt x="514" y="374"/>
                    <a:pt x="515" y="375"/>
                  </a:cubicBezTo>
                  <a:cubicBezTo>
                    <a:pt x="515" y="376"/>
                    <a:pt x="516" y="376"/>
                    <a:pt x="517" y="376"/>
                  </a:cubicBezTo>
                  <a:cubicBezTo>
                    <a:pt x="519" y="375"/>
                    <a:pt x="520" y="375"/>
                    <a:pt x="519" y="376"/>
                  </a:cubicBezTo>
                  <a:cubicBezTo>
                    <a:pt x="518" y="377"/>
                    <a:pt x="518" y="377"/>
                    <a:pt x="519" y="378"/>
                  </a:cubicBezTo>
                  <a:cubicBezTo>
                    <a:pt x="520" y="379"/>
                    <a:pt x="523" y="381"/>
                    <a:pt x="520" y="381"/>
                  </a:cubicBezTo>
                  <a:cubicBezTo>
                    <a:pt x="518" y="380"/>
                    <a:pt x="515" y="381"/>
                    <a:pt x="517" y="381"/>
                  </a:cubicBezTo>
                  <a:cubicBezTo>
                    <a:pt x="520" y="382"/>
                    <a:pt x="520" y="382"/>
                    <a:pt x="520" y="383"/>
                  </a:cubicBezTo>
                  <a:close/>
                  <a:moveTo>
                    <a:pt x="520" y="360"/>
                  </a:moveTo>
                  <a:cubicBezTo>
                    <a:pt x="524" y="364"/>
                    <a:pt x="524" y="360"/>
                    <a:pt x="524" y="358"/>
                  </a:cubicBezTo>
                  <a:cubicBezTo>
                    <a:pt x="524" y="356"/>
                    <a:pt x="523" y="357"/>
                    <a:pt x="521" y="358"/>
                  </a:cubicBezTo>
                  <a:cubicBezTo>
                    <a:pt x="519" y="358"/>
                    <a:pt x="520" y="360"/>
                    <a:pt x="520" y="360"/>
                  </a:cubicBezTo>
                  <a:close/>
                  <a:moveTo>
                    <a:pt x="514" y="381"/>
                  </a:moveTo>
                  <a:cubicBezTo>
                    <a:pt x="513" y="381"/>
                    <a:pt x="513" y="381"/>
                    <a:pt x="513" y="382"/>
                  </a:cubicBezTo>
                  <a:cubicBezTo>
                    <a:pt x="513" y="383"/>
                    <a:pt x="515" y="383"/>
                    <a:pt x="515" y="383"/>
                  </a:cubicBezTo>
                  <a:cubicBezTo>
                    <a:pt x="516" y="383"/>
                    <a:pt x="516" y="383"/>
                    <a:pt x="516" y="382"/>
                  </a:cubicBezTo>
                  <a:cubicBezTo>
                    <a:pt x="516" y="381"/>
                    <a:pt x="515" y="381"/>
                    <a:pt x="514" y="381"/>
                  </a:cubicBezTo>
                  <a:close/>
                  <a:moveTo>
                    <a:pt x="529" y="361"/>
                  </a:moveTo>
                  <a:cubicBezTo>
                    <a:pt x="529" y="361"/>
                    <a:pt x="529" y="359"/>
                    <a:pt x="527" y="360"/>
                  </a:cubicBezTo>
                  <a:cubicBezTo>
                    <a:pt x="526" y="361"/>
                    <a:pt x="526" y="362"/>
                    <a:pt x="525" y="362"/>
                  </a:cubicBezTo>
                  <a:cubicBezTo>
                    <a:pt x="525" y="363"/>
                    <a:pt x="523" y="363"/>
                    <a:pt x="525" y="364"/>
                  </a:cubicBezTo>
                  <a:cubicBezTo>
                    <a:pt x="527" y="365"/>
                    <a:pt x="528" y="365"/>
                    <a:pt x="528" y="366"/>
                  </a:cubicBezTo>
                  <a:cubicBezTo>
                    <a:pt x="528" y="366"/>
                    <a:pt x="530" y="366"/>
                    <a:pt x="529" y="367"/>
                  </a:cubicBezTo>
                  <a:cubicBezTo>
                    <a:pt x="529" y="368"/>
                    <a:pt x="529" y="368"/>
                    <a:pt x="530" y="368"/>
                  </a:cubicBezTo>
                  <a:cubicBezTo>
                    <a:pt x="531" y="368"/>
                    <a:pt x="533" y="368"/>
                    <a:pt x="533" y="367"/>
                  </a:cubicBezTo>
                  <a:cubicBezTo>
                    <a:pt x="534" y="365"/>
                    <a:pt x="533" y="364"/>
                    <a:pt x="532" y="364"/>
                  </a:cubicBezTo>
                  <a:cubicBezTo>
                    <a:pt x="530" y="364"/>
                    <a:pt x="527" y="363"/>
                    <a:pt x="528" y="362"/>
                  </a:cubicBezTo>
                  <a:cubicBezTo>
                    <a:pt x="528" y="361"/>
                    <a:pt x="529" y="361"/>
                    <a:pt x="529" y="361"/>
                  </a:cubicBezTo>
                  <a:close/>
                  <a:moveTo>
                    <a:pt x="535" y="364"/>
                  </a:moveTo>
                  <a:cubicBezTo>
                    <a:pt x="535" y="364"/>
                    <a:pt x="536" y="363"/>
                    <a:pt x="534" y="361"/>
                  </a:cubicBezTo>
                  <a:cubicBezTo>
                    <a:pt x="532" y="359"/>
                    <a:pt x="529" y="355"/>
                    <a:pt x="530" y="358"/>
                  </a:cubicBezTo>
                  <a:cubicBezTo>
                    <a:pt x="530" y="358"/>
                    <a:pt x="530" y="361"/>
                    <a:pt x="532" y="363"/>
                  </a:cubicBezTo>
                  <a:cubicBezTo>
                    <a:pt x="533" y="364"/>
                    <a:pt x="534" y="364"/>
                    <a:pt x="535" y="364"/>
                  </a:cubicBezTo>
                  <a:close/>
                  <a:moveTo>
                    <a:pt x="521" y="392"/>
                  </a:moveTo>
                  <a:cubicBezTo>
                    <a:pt x="521" y="393"/>
                    <a:pt x="525" y="396"/>
                    <a:pt x="524" y="394"/>
                  </a:cubicBezTo>
                  <a:cubicBezTo>
                    <a:pt x="523" y="391"/>
                    <a:pt x="519" y="385"/>
                    <a:pt x="519" y="385"/>
                  </a:cubicBezTo>
                  <a:cubicBezTo>
                    <a:pt x="519" y="385"/>
                    <a:pt x="518" y="381"/>
                    <a:pt x="517" y="384"/>
                  </a:cubicBezTo>
                  <a:cubicBezTo>
                    <a:pt x="516" y="387"/>
                    <a:pt x="517" y="387"/>
                    <a:pt x="518" y="389"/>
                  </a:cubicBezTo>
                  <a:cubicBezTo>
                    <a:pt x="519" y="390"/>
                    <a:pt x="521" y="391"/>
                    <a:pt x="521" y="392"/>
                  </a:cubicBezTo>
                  <a:close/>
                  <a:moveTo>
                    <a:pt x="538" y="383"/>
                  </a:moveTo>
                  <a:cubicBezTo>
                    <a:pt x="538" y="386"/>
                    <a:pt x="539" y="383"/>
                    <a:pt x="539" y="383"/>
                  </a:cubicBezTo>
                  <a:cubicBezTo>
                    <a:pt x="540" y="381"/>
                    <a:pt x="539" y="381"/>
                    <a:pt x="538" y="380"/>
                  </a:cubicBezTo>
                  <a:cubicBezTo>
                    <a:pt x="537" y="379"/>
                    <a:pt x="537" y="381"/>
                    <a:pt x="538" y="383"/>
                  </a:cubicBezTo>
                  <a:close/>
                  <a:moveTo>
                    <a:pt x="539" y="377"/>
                  </a:moveTo>
                  <a:cubicBezTo>
                    <a:pt x="537" y="378"/>
                    <a:pt x="538" y="379"/>
                    <a:pt x="539" y="380"/>
                  </a:cubicBezTo>
                  <a:cubicBezTo>
                    <a:pt x="541" y="381"/>
                    <a:pt x="541" y="379"/>
                    <a:pt x="541" y="379"/>
                  </a:cubicBezTo>
                  <a:cubicBezTo>
                    <a:pt x="542" y="378"/>
                    <a:pt x="544" y="377"/>
                    <a:pt x="544" y="378"/>
                  </a:cubicBezTo>
                  <a:cubicBezTo>
                    <a:pt x="544" y="379"/>
                    <a:pt x="545" y="379"/>
                    <a:pt x="545" y="377"/>
                  </a:cubicBezTo>
                  <a:cubicBezTo>
                    <a:pt x="545" y="375"/>
                    <a:pt x="546" y="378"/>
                    <a:pt x="544" y="380"/>
                  </a:cubicBezTo>
                  <a:cubicBezTo>
                    <a:pt x="543" y="382"/>
                    <a:pt x="545" y="382"/>
                    <a:pt x="546" y="381"/>
                  </a:cubicBezTo>
                  <a:cubicBezTo>
                    <a:pt x="546" y="379"/>
                    <a:pt x="547" y="380"/>
                    <a:pt x="547" y="381"/>
                  </a:cubicBezTo>
                  <a:cubicBezTo>
                    <a:pt x="547" y="383"/>
                    <a:pt x="548" y="383"/>
                    <a:pt x="549" y="382"/>
                  </a:cubicBezTo>
                  <a:cubicBezTo>
                    <a:pt x="550" y="380"/>
                    <a:pt x="551" y="376"/>
                    <a:pt x="549" y="372"/>
                  </a:cubicBezTo>
                  <a:cubicBezTo>
                    <a:pt x="548" y="368"/>
                    <a:pt x="545" y="368"/>
                    <a:pt x="542" y="369"/>
                  </a:cubicBezTo>
                  <a:cubicBezTo>
                    <a:pt x="539" y="370"/>
                    <a:pt x="545" y="369"/>
                    <a:pt x="541" y="370"/>
                  </a:cubicBezTo>
                  <a:cubicBezTo>
                    <a:pt x="537" y="371"/>
                    <a:pt x="544" y="370"/>
                    <a:pt x="541" y="371"/>
                  </a:cubicBezTo>
                  <a:cubicBezTo>
                    <a:pt x="538" y="372"/>
                    <a:pt x="541" y="373"/>
                    <a:pt x="540" y="373"/>
                  </a:cubicBezTo>
                  <a:cubicBezTo>
                    <a:pt x="539" y="374"/>
                    <a:pt x="539" y="375"/>
                    <a:pt x="540" y="375"/>
                  </a:cubicBezTo>
                  <a:cubicBezTo>
                    <a:pt x="541" y="376"/>
                    <a:pt x="540" y="377"/>
                    <a:pt x="539" y="377"/>
                  </a:cubicBezTo>
                  <a:close/>
                  <a:moveTo>
                    <a:pt x="543" y="388"/>
                  </a:moveTo>
                  <a:cubicBezTo>
                    <a:pt x="544" y="387"/>
                    <a:pt x="544" y="387"/>
                    <a:pt x="544" y="385"/>
                  </a:cubicBezTo>
                  <a:cubicBezTo>
                    <a:pt x="543" y="383"/>
                    <a:pt x="543" y="383"/>
                    <a:pt x="542" y="382"/>
                  </a:cubicBezTo>
                  <a:cubicBezTo>
                    <a:pt x="541" y="382"/>
                    <a:pt x="541" y="384"/>
                    <a:pt x="541" y="384"/>
                  </a:cubicBezTo>
                  <a:cubicBezTo>
                    <a:pt x="541" y="385"/>
                    <a:pt x="541" y="386"/>
                    <a:pt x="541" y="387"/>
                  </a:cubicBezTo>
                  <a:cubicBezTo>
                    <a:pt x="540" y="388"/>
                    <a:pt x="541" y="388"/>
                    <a:pt x="543" y="388"/>
                  </a:cubicBezTo>
                  <a:close/>
                  <a:moveTo>
                    <a:pt x="546" y="389"/>
                  </a:moveTo>
                  <a:cubicBezTo>
                    <a:pt x="547" y="388"/>
                    <a:pt x="546" y="388"/>
                    <a:pt x="544" y="388"/>
                  </a:cubicBezTo>
                  <a:cubicBezTo>
                    <a:pt x="543" y="388"/>
                    <a:pt x="544" y="390"/>
                    <a:pt x="544" y="390"/>
                  </a:cubicBezTo>
                  <a:cubicBezTo>
                    <a:pt x="544" y="390"/>
                    <a:pt x="545" y="390"/>
                    <a:pt x="546" y="389"/>
                  </a:cubicBezTo>
                  <a:close/>
                  <a:moveTo>
                    <a:pt x="312" y="274"/>
                  </a:moveTo>
                  <a:cubicBezTo>
                    <a:pt x="311" y="273"/>
                    <a:pt x="311" y="274"/>
                    <a:pt x="310" y="273"/>
                  </a:cubicBezTo>
                  <a:cubicBezTo>
                    <a:pt x="310" y="272"/>
                    <a:pt x="308" y="275"/>
                    <a:pt x="307" y="276"/>
                  </a:cubicBezTo>
                  <a:cubicBezTo>
                    <a:pt x="306" y="277"/>
                    <a:pt x="305" y="279"/>
                    <a:pt x="304" y="280"/>
                  </a:cubicBezTo>
                  <a:cubicBezTo>
                    <a:pt x="302" y="281"/>
                    <a:pt x="301" y="282"/>
                    <a:pt x="299" y="284"/>
                  </a:cubicBezTo>
                  <a:cubicBezTo>
                    <a:pt x="298" y="285"/>
                    <a:pt x="300" y="285"/>
                    <a:pt x="300" y="285"/>
                  </a:cubicBezTo>
                  <a:cubicBezTo>
                    <a:pt x="300" y="285"/>
                    <a:pt x="303" y="282"/>
                    <a:pt x="305" y="282"/>
                  </a:cubicBezTo>
                  <a:cubicBezTo>
                    <a:pt x="306" y="281"/>
                    <a:pt x="307" y="280"/>
                    <a:pt x="307" y="279"/>
                  </a:cubicBezTo>
                  <a:cubicBezTo>
                    <a:pt x="307" y="278"/>
                    <a:pt x="309" y="277"/>
                    <a:pt x="311" y="276"/>
                  </a:cubicBezTo>
                  <a:cubicBezTo>
                    <a:pt x="313" y="275"/>
                    <a:pt x="313" y="274"/>
                    <a:pt x="312" y="274"/>
                  </a:cubicBezTo>
                  <a:close/>
                  <a:moveTo>
                    <a:pt x="230" y="312"/>
                  </a:moveTo>
                  <a:cubicBezTo>
                    <a:pt x="230" y="312"/>
                    <a:pt x="232" y="312"/>
                    <a:pt x="232" y="312"/>
                  </a:cubicBezTo>
                  <a:cubicBezTo>
                    <a:pt x="232" y="311"/>
                    <a:pt x="231" y="310"/>
                    <a:pt x="230" y="312"/>
                  </a:cubicBezTo>
                  <a:close/>
                  <a:moveTo>
                    <a:pt x="236" y="317"/>
                  </a:moveTo>
                  <a:cubicBezTo>
                    <a:pt x="236" y="316"/>
                    <a:pt x="236" y="315"/>
                    <a:pt x="235" y="316"/>
                  </a:cubicBezTo>
                  <a:cubicBezTo>
                    <a:pt x="234" y="317"/>
                    <a:pt x="234" y="315"/>
                    <a:pt x="234" y="315"/>
                  </a:cubicBezTo>
                  <a:cubicBezTo>
                    <a:pt x="233" y="314"/>
                    <a:pt x="233" y="315"/>
                    <a:pt x="233" y="316"/>
                  </a:cubicBezTo>
                  <a:cubicBezTo>
                    <a:pt x="232" y="317"/>
                    <a:pt x="232" y="317"/>
                    <a:pt x="232" y="316"/>
                  </a:cubicBezTo>
                  <a:cubicBezTo>
                    <a:pt x="231" y="315"/>
                    <a:pt x="230" y="315"/>
                    <a:pt x="229" y="314"/>
                  </a:cubicBezTo>
                  <a:cubicBezTo>
                    <a:pt x="228" y="314"/>
                    <a:pt x="228" y="315"/>
                    <a:pt x="226" y="316"/>
                  </a:cubicBezTo>
                  <a:cubicBezTo>
                    <a:pt x="224" y="316"/>
                    <a:pt x="226" y="316"/>
                    <a:pt x="226" y="317"/>
                  </a:cubicBezTo>
                  <a:cubicBezTo>
                    <a:pt x="226" y="319"/>
                    <a:pt x="225" y="318"/>
                    <a:pt x="223" y="318"/>
                  </a:cubicBezTo>
                  <a:cubicBezTo>
                    <a:pt x="221" y="318"/>
                    <a:pt x="221" y="318"/>
                    <a:pt x="223" y="320"/>
                  </a:cubicBezTo>
                  <a:cubicBezTo>
                    <a:pt x="224" y="321"/>
                    <a:pt x="223" y="320"/>
                    <a:pt x="221" y="321"/>
                  </a:cubicBezTo>
                  <a:cubicBezTo>
                    <a:pt x="219" y="321"/>
                    <a:pt x="221" y="322"/>
                    <a:pt x="221" y="322"/>
                  </a:cubicBezTo>
                  <a:cubicBezTo>
                    <a:pt x="222" y="322"/>
                    <a:pt x="223" y="322"/>
                    <a:pt x="224" y="324"/>
                  </a:cubicBezTo>
                  <a:cubicBezTo>
                    <a:pt x="226" y="325"/>
                    <a:pt x="227" y="322"/>
                    <a:pt x="228" y="321"/>
                  </a:cubicBezTo>
                  <a:cubicBezTo>
                    <a:pt x="229" y="320"/>
                    <a:pt x="230" y="320"/>
                    <a:pt x="232" y="321"/>
                  </a:cubicBezTo>
                  <a:cubicBezTo>
                    <a:pt x="233" y="322"/>
                    <a:pt x="233" y="321"/>
                    <a:pt x="234" y="320"/>
                  </a:cubicBezTo>
                  <a:cubicBezTo>
                    <a:pt x="234" y="319"/>
                    <a:pt x="234" y="319"/>
                    <a:pt x="235" y="320"/>
                  </a:cubicBezTo>
                  <a:cubicBezTo>
                    <a:pt x="236" y="321"/>
                    <a:pt x="236" y="321"/>
                    <a:pt x="238" y="319"/>
                  </a:cubicBezTo>
                  <a:cubicBezTo>
                    <a:pt x="239" y="317"/>
                    <a:pt x="238" y="317"/>
                    <a:pt x="237" y="318"/>
                  </a:cubicBezTo>
                  <a:cubicBezTo>
                    <a:pt x="235" y="319"/>
                    <a:pt x="236" y="317"/>
                    <a:pt x="236" y="317"/>
                  </a:cubicBezTo>
                  <a:close/>
                  <a:moveTo>
                    <a:pt x="232" y="333"/>
                  </a:moveTo>
                  <a:cubicBezTo>
                    <a:pt x="231" y="333"/>
                    <a:pt x="232" y="332"/>
                    <a:pt x="231" y="332"/>
                  </a:cubicBezTo>
                  <a:cubicBezTo>
                    <a:pt x="230" y="332"/>
                    <a:pt x="232" y="330"/>
                    <a:pt x="233" y="329"/>
                  </a:cubicBezTo>
                  <a:cubicBezTo>
                    <a:pt x="234" y="328"/>
                    <a:pt x="231" y="328"/>
                    <a:pt x="231" y="327"/>
                  </a:cubicBezTo>
                  <a:cubicBezTo>
                    <a:pt x="231" y="327"/>
                    <a:pt x="229" y="326"/>
                    <a:pt x="229" y="326"/>
                  </a:cubicBezTo>
                  <a:cubicBezTo>
                    <a:pt x="228" y="326"/>
                    <a:pt x="229" y="328"/>
                    <a:pt x="228" y="327"/>
                  </a:cubicBezTo>
                  <a:cubicBezTo>
                    <a:pt x="228" y="327"/>
                    <a:pt x="227" y="327"/>
                    <a:pt x="227" y="328"/>
                  </a:cubicBezTo>
                  <a:cubicBezTo>
                    <a:pt x="226" y="328"/>
                    <a:pt x="226" y="328"/>
                    <a:pt x="226" y="327"/>
                  </a:cubicBezTo>
                  <a:cubicBezTo>
                    <a:pt x="225" y="326"/>
                    <a:pt x="224" y="326"/>
                    <a:pt x="223" y="326"/>
                  </a:cubicBezTo>
                  <a:cubicBezTo>
                    <a:pt x="222" y="326"/>
                    <a:pt x="223" y="327"/>
                    <a:pt x="221" y="325"/>
                  </a:cubicBezTo>
                  <a:cubicBezTo>
                    <a:pt x="219" y="324"/>
                    <a:pt x="219" y="324"/>
                    <a:pt x="220" y="326"/>
                  </a:cubicBezTo>
                  <a:cubicBezTo>
                    <a:pt x="221" y="327"/>
                    <a:pt x="221" y="328"/>
                    <a:pt x="221" y="327"/>
                  </a:cubicBezTo>
                  <a:cubicBezTo>
                    <a:pt x="220" y="327"/>
                    <a:pt x="220" y="327"/>
                    <a:pt x="220" y="329"/>
                  </a:cubicBezTo>
                  <a:cubicBezTo>
                    <a:pt x="220" y="330"/>
                    <a:pt x="218" y="329"/>
                    <a:pt x="216" y="328"/>
                  </a:cubicBezTo>
                  <a:cubicBezTo>
                    <a:pt x="214" y="328"/>
                    <a:pt x="216" y="328"/>
                    <a:pt x="218" y="330"/>
                  </a:cubicBezTo>
                  <a:cubicBezTo>
                    <a:pt x="219" y="331"/>
                    <a:pt x="218" y="331"/>
                    <a:pt x="217" y="330"/>
                  </a:cubicBezTo>
                  <a:cubicBezTo>
                    <a:pt x="216" y="329"/>
                    <a:pt x="216" y="329"/>
                    <a:pt x="216" y="330"/>
                  </a:cubicBezTo>
                  <a:cubicBezTo>
                    <a:pt x="216" y="331"/>
                    <a:pt x="216" y="330"/>
                    <a:pt x="214" y="328"/>
                  </a:cubicBezTo>
                  <a:cubicBezTo>
                    <a:pt x="213" y="326"/>
                    <a:pt x="211" y="327"/>
                    <a:pt x="209" y="328"/>
                  </a:cubicBezTo>
                  <a:cubicBezTo>
                    <a:pt x="208" y="329"/>
                    <a:pt x="209" y="330"/>
                    <a:pt x="212" y="331"/>
                  </a:cubicBezTo>
                  <a:cubicBezTo>
                    <a:pt x="216" y="333"/>
                    <a:pt x="213" y="332"/>
                    <a:pt x="211" y="332"/>
                  </a:cubicBezTo>
                  <a:cubicBezTo>
                    <a:pt x="210" y="332"/>
                    <a:pt x="209" y="332"/>
                    <a:pt x="211" y="333"/>
                  </a:cubicBezTo>
                  <a:cubicBezTo>
                    <a:pt x="213" y="334"/>
                    <a:pt x="212" y="334"/>
                    <a:pt x="211" y="334"/>
                  </a:cubicBezTo>
                  <a:cubicBezTo>
                    <a:pt x="210" y="333"/>
                    <a:pt x="210" y="334"/>
                    <a:pt x="211" y="334"/>
                  </a:cubicBezTo>
                  <a:cubicBezTo>
                    <a:pt x="211" y="335"/>
                    <a:pt x="208" y="335"/>
                    <a:pt x="207" y="334"/>
                  </a:cubicBezTo>
                  <a:cubicBezTo>
                    <a:pt x="207" y="334"/>
                    <a:pt x="207" y="332"/>
                    <a:pt x="206" y="332"/>
                  </a:cubicBezTo>
                  <a:cubicBezTo>
                    <a:pt x="205" y="332"/>
                    <a:pt x="203" y="333"/>
                    <a:pt x="201" y="333"/>
                  </a:cubicBezTo>
                  <a:cubicBezTo>
                    <a:pt x="199" y="334"/>
                    <a:pt x="199" y="335"/>
                    <a:pt x="197" y="337"/>
                  </a:cubicBezTo>
                  <a:cubicBezTo>
                    <a:pt x="195" y="339"/>
                    <a:pt x="197" y="340"/>
                    <a:pt x="197" y="340"/>
                  </a:cubicBezTo>
                  <a:cubicBezTo>
                    <a:pt x="198" y="340"/>
                    <a:pt x="200" y="341"/>
                    <a:pt x="200" y="344"/>
                  </a:cubicBezTo>
                  <a:cubicBezTo>
                    <a:pt x="200" y="346"/>
                    <a:pt x="201" y="346"/>
                    <a:pt x="203" y="347"/>
                  </a:cubicBezTo>
                  <a:cubicBezTo>
                    <a:pt x="204" y="348"/>
                    <a:pt x="204" y="348"/>
                    <a:pt x="205" y="347"/>
                  </a:cubicBezTo>
                  <a:cubicBezTo>
                    <a:pt x="206" y="345"/>
                    <a:pt x="204" y="345"/>
                    <a:pt x="203" y="344"/>
                  </a:cubicBezTo>
                  <a:cubicBezTo>
                    <a:pt x="201" y="343"/>
                    <a:pt x="203" y="343"/>
                    <a:pt x="203" y="343"/>
                  </a:cubicBezTo>
                  <a:cubicBezTo>
                    <a:pt x="204" y="343"/>
                    <a:pt x="206" y="343"/>
                    <a:pt x="207" y="343"/>
                  </a:cubicBezTo>
                  <a:cubicBezTo>
                    <a:pt x="208" y="343"/>
                    <a:pt x="208" y="343"/>
                    <a:pt x="207" y="344"/>
                  </a:cubicBezTo>
                  <a:cubicBezTo>
                    <a:pt x="206" y="345"/>
                    <a:pt x="206" y="347"/>
                    <a:pt x="209" y="345"/>
                  </a:cubicBezTo>
                  <a:cubicBezTo>
                    <a:pt x="212" y="342"/>
                    <a:pt x="210" y="345"/>
                    <a:pt x="210" y="345"/>
                  </a:cubicBezTo>
                  <a:cubicBezTo>
                    <a:pt x="210" y="345"/>
                    <a:pt x="208" y="348"/>
                    <a:pt x="207" y="350"/>
                  </a:cubicBezTo>
                  <a:cubicBezTo>
                    <a:pt x="206" y="352"/>
                    <a:pt x="207" y="351"/>
                    <a:pt x="208" y="351"/>
                  </a:cubicBezTo>
                  <a:cubicBezTo>
                    <a:pt x="209" y="351"/>
                    <a:pt x="210" y="350"/>
                    <a:pt x="210" y="349"/>
                  </a:cubicBezTo>
                  <a:cubicBezTo>
                    <a:pt x="211" y="348"/>
                    <a:pt x="212" y="348"/>
                    <a:pt x="213" y="347"/>
                  </a:cubicBezTo>
                  <a:cubicBezTo>
                    <a:pt x="214" y="347"/>
                    <a:pt x="214" y="346"/>
                    <a:pt x="213" y="345"/>
                  </a:cubicBezTo>
                  <a:cubicBezTo>
                    <a:pt x="211" y="344"/>
                    <a:pt x="213" y="344"/>
                    <a:pt x="214" y="344"/>
                  </a:cubicBezTo>
                  <a:cubicBezTo>
                    <a:pt x="215" y="344"/>
                    <a:pt x="215" y="344"/>
                    <a:pt x="215" y="343"/>
                  </a:cubicBezTo>
                  <a:cubicBezTo>
                    <a:pt x="215" y="342"/>
                    <a:pt x="216" y="342"/>
                    <a:pt x="216" y="342"/>
                  </a:cubicBezTo>
                  <a:cubicBezTo>
                    <a:pt x="216" y="342"/>
                    <a:pt x="217" y="342"/>
                    <a:pt x="218" y="342"/>
                  </a:cubicBezTo>
                  <a:cubicBezTo>
                    <a:pt x="219" y="342"/>
                    <a:pt x="220" y="341"/>
                    <a:pt x="221" y="341"/>
                  </a:cubicBezTo>
                  <a:cubicBezTo>
                    <a:pt x="222" y="341"/>
                    <a:pt x="224" y="341"/>
                    <a:pt x="222" y="340"/>
                  </a:cubicBezTo>
                  <a:cubicBezTo>
                    <a:pt x="221" y="339"/>
                    <a:pt x="224" y="339"/>
                    <a:pt x="226" y="339"/>
                  </a:cubicBezTo>
                  <a:cubicBezTo>
                    <a:pt x="229" y="339"/>
                    <a:pt x="230" y="337"/>
                    <a:pt x="226" y="336"/>
                  </a:cubicBezTo>
                  <a:cubicBezTo>
                    <a:pt x="222" y="334"/>
                    <a:pt x="227" y="335"/>
                    <a:pt x="230" y="336"/>
                  </a:cubicBezTo>
                  <a:cubicBezTo>
                    <a:pt x="233" y="336"/>
                    <a:pt x="233" y="335"/>
                    <a:pt x="235" y="333"/>
                  </a:cubicBezTo>
                  <a:cubicBezTo>
                    <a:pt x="237" y="332"/>
                    <a:pt x="232" y="333"/>
                    <a:pt x="232" y="333"/>
                  </a:cubicBezTo>
                  <a:close/>
                  <a:moveTo>
                    <a:pt x="217" y="326"/>
                  </a:moveTo>
                  <a:cubicBezTo>
                    <a:pt x="216" y="325"/>
                    <a:pt x="216" y="327"/>
                    <a:pt x="219" y="328"/>
                  </a:cubicBezTo>
                  <a:cubicBezTo>
                    <a:pt x="219" y="328"/>
                    <a:pt x="217" y="326"/>
                    <a:pt x="217" y="326"/>
                  </a:cubicBezTo>
                  <a:close/>
                  <a:moveTo>
                    <a:pt x="223" y="342"/>
                  </a:moveTo>
                  <a:cubicBezTo>
                    <a:pt x="220" y="343"/>
                    <a:pt x="219" y="343"/>
                    <a:pt x="219" y="342"/>
                  </a:cubicBezTo>
                  <a:cubicBezTo>
                    <a:pt x="220" y="342"/>
                    <a:pt x="218" y="341"/>
                    <a:pt x="218" y="343"/>
                  </a:cubicBezTo>
                  <a:cubicBezTo>
                    <a:pt x="218" y="343"/>
                    <a:pt x="216" y="345"/>
                    <a:pt x="219" y="344"/>
                  </a:cubicBezTo>
                  <a:cubicBezTo>
                    <a:pt x="222" y="344"/>
                    <a:pt x="227" y="342"/>
                    <a:pt x="223" y="342"/>
                  </a:cubicBezTo>
                  <a:close/>
                  <a:moveTo>
                    <a:pt x="126" y="386"/>
                  </a:moveTo>
                  <a:cubicBezTo>
                    <a:pt x="126" y="385"/>
                    <a:pt x="126" y="385"/>
                    <a:pt x="126" y="384"/>
                  </a:cubicBezTo>
                  <a:cubicBezTo>
                    <a:pt x="126" y="383"/>
                    <a:pt x="125" y="382"/>
                    <a:pt x="125" y="384"/>
                  </a:cubicBezTo>
                  <a:cubicBezTo>
                    <a:pt x="125" y="385"/>
                    <a:pt x="124" y="385"/>
                    <a:pt x="124" y="386"/>
                  </a:cubicBezTo>
                  <a:cubicBezTo>
                    <a:pt x="124" y="386"/>
                    <a:pt x="125" y="387"/>
                    <a:pt x="126" y="386"/>
                  </a:cubicBezTo>
                  <a:close/>
                  <a:moveTo>
                    <a:pt x="120" y="382"/>
                  </a:moveTo>
                  <a:cubicBezTo>
                    <a:pt x="118" y="384"/>
                    <a:pt x="117" y="384"/>
                    <a:pt x="117" y="386"/>
                  </a:cubicBezTo>
                  <a:cubicBezTo>
                    <a:pt x="117" y="387"/>
                    <a:pt x="117" y="387"/>
                    <a:pt x="117" y="388"/>
                  </a:cubicBezTo>
                  <a:cubicBezTo>
                    <a:pt x="117" y="389"/>
                    <a:pt x="117" y="388"/>
                    <a:pt x="118" y="387"/>
                  </a:cubicBezTo>
                  <a:cubicBezTo>
                    <a:pt x="119" y="386"/>
                    <a:pt x="119" y="385"/>
                    <a:pt x="120" y="385"/>
                  </a:cubicBezTo>
                  <a:cubicBezTo>
                    <a:pt x="121" y="385"/>
                    <a:pt x="122" y="384"/>
                    <a:pt x="121" y="383"/>
                  </a:cubicBezTo>
                  <a:cubicBezTo>
                    <a:pt x="121" y="383"/>
                    <a:pt x="121" y="381"/>
                    <a:pt x="120" y="382"/>
                  </a:cubicBezTo>
                  <a:close/>
                  <a:moveTo>
                    <a:pt x="109" y="380"/>
                  </a:moveTo>
                  <a:cubicBezTo>
                    <a:pt x="109" y="380"/>
                    <a:pt x="108" y="379"/>
                    <a:pt x="107" y="380"/>
                  </a:cubicBezTo>
                  <a:cubicBezTo>
                    <a:pt x="106" y="381"/>
                    <a:pt x="107" y="381"/>
                    <a:pt x="107" y="382"/>
                  </a:cubicBezTo>
                  <a:cubicBezTo>
                    <a:pt x="107" y="383"/>
                    <a:pt x="106" y="385"/>
                    <a:pt x="108" y="385"/>
                  </a:cubicBezTo>
                  <a:cubicBezTo>
                    <a:pt x="110" y="384"/>
                    <a:pt x="112" y="385"/>
                    <a:pt x="111" y="383"/>
                  </a:cubicBezTo>
                  <a:cubicBezTo>
                    <a:pt x="110" y="381"/>
                    <a:pt x="109" y="380"/>
                    <a:pt x="109" y="380"/>
                  </a:cubicBezTo>
                  <a:close/>
                  <a:moveTo>
                    <a:pt x="85" y="388"/>
                  </a:moveTo>
                  <a:cubicBezTo>
                    <a:pt x="85" y="388"/>
                    <a:pt x="84" y="388"/>
                    <a:pt x="84" y="389"/>
                  </a:cubicBezTo>
                  <a:cubicBezTo>
                    <a:pt x="84" y="389"/>
                    <a:pt x="84" y="392"/>
                    <a:pt x="85" y="390"/>
                  </a:cubicBezTo>
                  <a:cubicBezTo>
                    <a:pt x="86" y="389"/>
                    <a:pt x="86" y="388"/>
                    <a:pt x="85" y="388"/>
                  </a:cubicBezTo>
                  <a:close/>
                  <a:moveTo>
                    <a:pt x="78" y="399"/>
                  </a:moveTo>
                  <a:cubicBezTo>
                    <a:pt x="78" y="399"/>
                    <a:pt x="79" y="401"/>
                    <a:pt x="80" y="401"/>
                  </a:cubicBezTo>
                  <a:cubicBezTo>
                    <a:pt x="82" y="401"/>
                    <a:pt x="79" y="399"/>
                    <a:pt x="78" y="399"/>
                  </a:cubicBezTo>
                  <a:close/>
                  <a:moveTo>
                    <a:pt x="0" y="419"/>
                  </a:moveTo>
                  <a:cubicBezTo>
                    <a:pt x="0" y="419"/>
                    <a:pt x="0" y="421"/>
                    <a:pt x="1" y="420"/>
                  </a:cubicBezTo>
                  <a:cubicBezTo>
                    <a:pt x="2" y="419"/>
                    <a:pt x="3" y="418"/>
                    <a:pt x="2" y="418"/>
                  </a:cubicBezTo>
                  <a:cubicBezTo>
                    <a:pt x="1" y="418"/>
                    <a:pt x="0" y="417"/>
                    <a:pt x="0" y="419"/>
                  </a:cubicBezTo>
                  <a:close/>
                  <a:moveTo>
                    <a:pt x="23" y="409"/>
                  </a:moveTo>
                  <a:cubicBezTo>
                    <a:pt x="22" y="410"/>
                    <a:pt x="20" y="411"/>
                    <a:pt x="21" y="410"/>
                  </a:cubicBezTo>
                  <a:cubicBezTo>
                    <a:pt x="21" y="408"/>
                    <a:pt x="20" y="408"/>
                    <a:pt x="19" y="408"/>
                  </a:cubicBezTo>
                  <a:cubicBezTo>
                    <a:pt x="18" y="408"/>
                    <a:pt x="14" y="408"/>
                    <a:pt x="14" y="411"/>
                  </a:cubicBezTo>
                  <a:cubicBezTo>
                    <a:pt x="15" y="413"/>
                    <a:pt x="16" y="413"/>
                    <a:pt x="16" y="413"/>
                  </a:cubicBezTo>
                  <a:cubicBezTo>
                    <a:pt x="16" y="413"/>
                    <a:pt x="21" y="413"/>
                    <a:pt x="16" y="414"/>
                  </a:cubicBezTo>
                  <a:cubicBezTo>
                    <a:pt x="16" y="414"/>
                    <a:pt x="14" y="414"/>
                    <a:pt x="14" y="416"/>
                  </a:cubicBezTo>
                  <a:cubicBezTo>
                    <a:pt x="14" y="417"/>
                    <a:pt x="15" y="418"/>
                    <a:pt x="13" y="418"/>
                  </a:cubicBezTo>
                  <a:cubicBezTo>
                    <a:pt x="11" y="418"/>
                    <a:pt x="4" y="421"/>
                    <a:pt x="4" y="421"/>
                  </a:cubicBezTo>
                  <a:cubicBezTo>
                    <a:pt x="4" y="421"/>
                    <a:pt x="2" y="422"/>
                    <a:pt x="4" y="423"/>
                  </a:cubicBezTo>
                  <a:cubicBezTo>
                    <a:pt x="6" y="423"/>
                    <a:pt x="7" y="424"/>
                    <a:pt x="8" y="423"/>
                  </a:cubicBezTo>
                  <a:cubicBezTo>
                    <a:pt x="8" y="422"/>
                    <a:pt x="9" y="422"/>
                    <a:pt x="10" y="421"/>
                  </a:cubicBezTo>
                  <a:cubicBezTo>
                    <a:pt x="11" y="421"/>
                    <a:pt x="15" y="419"/>
                    <a:pt x="15" y="419"/>
                  </a:cubicBezTo>
                  <a:cubicBezTo>
                    <a:pt x="16" y="419"/>
                    <a:pt x="17" y="418"/>
                    <a:pt x="17" y="419"/>
                  </a:cubicBezTo>
                  <a:cubicBezTo>
                    <a:pt x="17" y="419"/>
                    <a:pt x="18" y="420"/>
                    <a:pt x="18" y="419"/>
                  </a:cubicBezTo>
                  <a:cubicBezTo>
                    <a:pt x="18" y="418"/>
                    <a:pt x="19" y="418"/>
                    <a:pt x="19" y="418"/>
                  </a:cubicBezTo>
                  <a:cubicBezTo>
                    <a:pt x="20" y="419"/>
                    <a:pt x="20" y="418"/>
                    <a:pt x="20" y="417"/>
                  </a:cubicBezTo>
                  <a:cubicBezTo>
                    <a:pt x="21" y="416"/>
                    <a:pt x="23" y="415"/>
                    <a:pt x="24" y="415"/>
                  </a:cubicBezTo>
                  <a:cubicBezTo>
                    <a:pt x="25" y="415"/>
                    <a:pt x="27" y="414"/>
                    <a:pt x="25" y="414"/>
                  </a:cubicBezTo>
                  <a:cubicBezTo>
                    <a:pt x="23" y="414"/>
                    <a:pt x="21" y="413"/>
                    <a:pt x="23" y="412"/>
                  </a:cubicBezTo>
                  <a:cubicBezTo>
                    <a:pt x="24" y="412"/>
                    <a:pt x="24" y="411"/>
                    <a:pt x="25" y="411"/>
                  </a:cubicBezTo>
                  <a:cubicBezTo>
                    <a:pt x="26" y="411"/>
                    <a:pt x="27" y="411"/>
                    <a:pt x="26" y="410"/>
                  </a:cubicBezTo>
                  <a:cubicBezTo>
                    <a:pt x="25" y="409"/>
                    <a:pt x="24" y="407"/>
                    <a:pt x="23" y="409"/>
                  </a:cubicBezTo>
                  <a:close/>
                  <a:moveTo>
                    <a:pt x="32" y="404"/>
                  </a:moveTo>
                  <a:cubicBezTo>
                    <a:pt x="31" y="404"/>
                    <a:pt x="30" y="404"/>
                    <a:pt x="29" y="404"/>
                  </a:cubicBezTo>
                  <a:cubicBezTo>
                    <a:pt x="28" y="405"/>
                    <a:pt x="29" y="406"/>
                    <a:pt x="29" y="406"/>
                  </a:cubicBezTo>
                  <a:cubicBezTo>
                    <a:pt x="30" y="407"/>
                    <a:pt x="32" y="408"/>
                    <a:pt x="34" y="407"/>
                  </a:cubicBezTo>
                  <a:cubicBezTo>
                    <a:pt x="36" y="406"/>
                    <a:pt x="33" y="405"/>
                    <a:pt x="32" y="404"/>
                  </a:cubicBezTo>
                  <a:close/>
                  <a:moveTo>
                    <a:pt x="37" y="404"/>
                  </a:moveTo>
                  <a:cubicBezTo>
                    <a:pt x="36" y="403"/>
                    <a:pt x="37" y="403"/>
                    <a:pt x="36" y="402"/>
                  </a:cubicBezTo>
                  <a:cubicBezTo>
                    <a:pt x="35" y="402"/>
                    <a:pt x="35" y="403"/>
                    <a:pt x="35" y="403"/>
                  </a:cubicBezTo>
                  <a:cubicBezTo>
                    <a:pt x="35" y="405"/>
                    <a:pt x="37" y="406"/>
                    <a:pt x="37" y="405"/>
                  </a:cubicBezTo>
                  <a:cubicBezTo>
                    <a:pt x="38" y="404"/>
                    <a:pt x="39" y="405"/>
                    <a:pt x="37" y="404"/>
                  </a:cubicBezTo>
                  <a:close/>
                  <a:moveTo>
                    <a:pt x="71" y="393"/>
                  </a:moveTo>
                  <a:cubicBezTo>
                    <a:pt x="68" y="392"/>
                    <a:pt x="68" y="390"/>
                    <a:pt x="67" y="387"/>
                  </a:cubicBezTo>
                  <a:cubicBezTo>
                    <a:pt x="66" y="385"/>
                    <a:pt x="63" y="387"/>
                    <a:pt x="62" y="387"/>
                  </a:cubicBezTo>
                  <a:cubicBezTo>
                    <a:pt x="60" y="387"/>
                    <a:pt x="58" y="389"/>
                    <a:pt x="55" y="389"/>
                  </a:cubicBezTo>
                  <a:cubicBezTo>
                    <a:pt x="53" y="389"/>
                    <a:pt x="52" y="390"/>
                    <a:pt x="51" y="391"/>
                  </a:cubicBezTo>
                  <a:cubicBezTo>
                    <a:pt x="50" y="393"/>
                    <a:pt x="48" y="394"/>
                    <a:pt x="47" y="395"/>
                  </a:cubicBezTo>
                  <a:cubicBezTo>
                    <a:pt x="46" y="396"/>
                    <a:pt x="46" y="397"/>
                    <a:pt x="46" y="397"/>
                  </a:cubicBezTo>
                  <a:cubicBezTo>
                    <a:pt x="46" y="397"/>
                    <a:pt x="47" y="399"/>
                    <a:pt x="48" y="400"/>
                  </a:cubicBezTo>
                  <a:cubicBezTo>
                    <a:pt x="50" y="401"/>
                    <a:pt x="53" y="399"/>
                    <a:pt x="54" y="399"/>
                  </a:cubicBezTo>
                  <a:cubicBezTo>
                    <a:pt x="55" y="399"/>
                    <a:pt x="54" y="398"/>
                    <a:pt x="55" y="397"/>
                  </a:cubicBezTo>
                  <a:cubicBezTo>
                    <a:pt x="55" y="397"/>
                    <a:pt x="60" y="396"/>
                    <a:pt x="63" y="396"/>
                  </a:cubicBezTo>
                  <a:cubicBezTo>
                    <a:pt x="66" y="395"/>
                    <a:pt x="68" y="394"/>
                    <a:pt x="69" y="393"/>
                  </a:cubicBezTo>
                  <a:cubicBezTo>
                    <a:pt x="70" y="393"/>
                    <a:pt x="72" y="395"/>
                    <a:pt x="73" y="395"/>
                  </a:cubicBezTo>
                  <a:cubicBezTo>
                    <a:pt x="74" y="395"/>
                    <a:pt x="73" y="394"/>
                    <a:pt x="71" y="393"/>
                  </a:cubicBezTo>
                  <a:close/>
                  <a:moveTo>
                    <a:pt x="108" y="308"/>
                  </a:moveTo>
                  <a:cubicBezTo>
                    <a:pt x="110" y="305"/>
                    <a:pt x="105" y="309"/>
                    <a:pt x="104" y="309"/>
                  </a:cubicBezTo>
                  <a:cubicBezTo>
                    <a:pt x="102" y="310"/>
                    <a:pt x="103" y="311"/>
                    <a:pt x="103" y="311"/>
                  </a:cubicBezTo>
                  <a:cubicBezTo>
                    <a:pt x="104" y="313"/>
                    <a:pt x="105" y="311"/>
                    <a:pt x="108" y="308"/>
                  </a:cubicBezTo>
                  <a:close/>
                  <a:moveTo>
                    <a:pt x="35" y="280"/>
                  </a:moveTo>
                  <a:cubicBezTo>
                    <a:pt x="33" y="279"/>
                    <a:pt x="35" y="278"/>
                    <a:pt x="34" y="278"/>
                  </a:cubicBezTo>
                  <a:cubicBezTo>
                    <a:pt x="34" y="277"/>
                    <a:pt x="33" y="277"/>
                    <a:pt x="34" y="276"/>
                  </a:cubicBezTo>
                  <a:cubicBezTo>
                    <a:pt x="34" y="275"/>
                    <a:pt x="33" y="273"/>
                    <a:pt x="32" y="273"/>
                  </a:cubicBezTo>
                  <a:cubicBezTo>
                    <a:pt x="31" y="273"/>
                    <a:pt x="29" y="274"/>
                    <a:pt x="29" y="272"/>
                  </a:cubicBezTo>
                  <a:cubicBezTo>
                    <a:pt x="28" y="271"/>
                    <a:pt x="28" y="271"/>
                    <a:pt x="27" y="272"/>
                  </a:cubicBezTo>
                  <a:cubicBezTo>
                    <a:pt x="25" y="273"/>
                    <a:pt x="24" y="273"/>
                    <a:pt x="23" y="272"/>
                  </a:cubicBezTo>
                  <a:cubicBezTo>
                    <a:pt x="23" y="271"/>
                    <a:pt x="21" y="274"/>
                    <a:pt x="20" y="274"/>
                  </a:cubicBezTo>
                  <a:cubicBezTo>
                    <a:pt x="18" y="274"/>
                    <a:pt x="18" y="274"/>
                    <a:pt x="17" y="275"/>
                  </a:cubicBezTo>
                  <a:cubicBezTo>
                    <a:pt x="17" y="276"/>
                    <a:pt x="16" y="276"/>
                    <a:pt x="15" y="276"/>
                  </a:cubicBezTo>
                  <a:cubicBezTo>
                    <a:pt x="13" y="276"/>
                    <a:pt x="13" y="275"/>
                    <a:pt x="10" y="276"/>
                  </a:cubicBezTo>
                  <a:cubicBezTo>
                    <a:pt x="7" y="276"/>
                    <a:pt x="11" y="277"/>
                    <a:pt x="11" y="277"/>
                  </a:cubicBezTo>
                  <a:cubicBezTo>
                    <a:pt x="11" y="277"/>
                    <a:pt x="23" y="284"/>
                    <a:pt x="25" y="285"/>
                  </a:cubicBezTo>
                  <a:cubicBezTo>
                    <a:pt x="27" y="287"/>
                    <a:pt x="27" y="286"/>
                    <a:pt x="27" y="285"/>
                  </a:cubicBezTo>
                  <a:cubicBezTo>
                    <a:pt x="26" y="284"/>
                    <a:pt x="27" y="284"/>
                    <a:pt x="27" y="284"/>
                  </a:cubicBezTo>
                  <a:cubicBezTo>
                    <a:pt x="28" y="284"/>
                    <a:pt x="30" y="284"/>
                    <a:pt x="31" y="283"/>
                  </a:cubicBezTo>
                  <a:cubicBezTo>
                    <a:pt x="31" y="283"/>
                    <a:pt x="33" y="283"/>
                    <a:pt x="35" y="283"/>
                  </a:cubicBezTo>
                  <a:cubicBezTo>
                    <a:pt x="37" y="284"/>
                    <a:pt x="37" y="281"/>
                    <a:pt x="35" y="280"/>
                  </a:cubicBezTo>
                  <a:close/>
                  <a:moveTo>
                    <a:pt x="2" y="147"/>
                  </a:moveTo>
                  <a:cubicBezTo>
                    <a:pt x="1" y="147"/>
                    <a:pt x="0" y="148"/>
                    <a:pt x="1" y="148"/>
                  </a:cubicBezTo>
                  <a:cubicBezTo>
                    <a:pt x="1" y="148"/>
                    <a:pt x="3" y="147"/>
                    <a:pt x="2" y="14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9" name="Freeform 176">
              <a:extLst>
                <a:ext uri="{FF2B5EF4-FFF2-40B4-BE49-F238E27FC236}">
                  <a16:creationId xmlns:a16="http://schemas.microsoft.com/office/drawing/2014/main" id="{9ECADCC6-72A9-4F32-8BE6-2FEF5BC2CC4E}"/>
                </a:ext>
              </a:extLst>
            </p:cNvPr>
            <p:cNvSpPr>
              <a:spLocks noEditPoints="1"/>
            </p:cNvSpPr>
            <p:nvPr/>
          </p:nvSpPr>
          <p:spPr bwMode="auto">
            <a:xfrm>
              <a:off x="218" y="1584"/>
              <a:ext cx="1910" cy="708"/>
            </a:xfrm>
            <a:custGeom>
              <a:avLst/>
              <a:gdLst>
                <a:gd name="T0" fmla="*/ 1250 w 1380"/>
                <a:gd name="T1" fmla="*/ 254 h 516"/>
                <a:gd name="T2" fmla="*/ 927 w 1380"/>
                <a:gd name="T3" fmla="*/ 384 h 516"/>
                <a:gd name="T4" fmla="*/ 944 w 1380"/>
                <a:gd name="T5" fmla="*/ 362 h 516"/>
                <a:gd name="T6" fmla="*/ 965 w 1380"/>
                <a:gd name="T7" fmla="*/ 345 h 516"/>
                <a:gd name="T8" fmla="*/ 989 w 1380"/>
                <a:gd name="T9" fmla="*/ 341 h 516"/>
                <a:gd name="T10" fmla="*/ 1035 w 1380"/>
                <a:gd name="T11" fmla="*/ 355 h 516"/>
                <a:gd name="T12" fmla="*/ 1043 w 1380"/>
                <a:gd name="T13" fmla="*/ 349 h 516"/>
                <a:gd name="T14" fmla="*/ 1063 w 1380"/>
                <a:gd name="T15" fmla="*/ 335 h 516"/>
                <a:gd name="T16" fmla="*/ 1095 w 1380"/>
                <a:gd name="T17" fmla="*/ 334 h 516"/>
                <a:gd name="T18" fmla="*/ 1130 w 1380"/>
                <a:gd name="T19" fmla="*/ 341 h 516"/>
                <a:gd name="T20" fmla="*/ 1149 w 1380"/>
                <a:gd name="T21" fmla="*/ 386 h 516"/>
                <a:gd name="T22" fmla="*/ 1171 w 1380"/>
                <a:gd name="T23" fmla="*/ 419 h 516"/>
                <a:gd name="T24" fmla="*/ 1175 w 1380"/>
                <a:gd name="T25" fmla="*/ 361 h 516"/>
                <a:gd name="T26" fmla="*/ 1178 w 1380"/>
                <a:gd name="T27" fmla="*/ 302 h 516"/>
                <a:gd name="T28" fmla="*/ 1216 w 1380"/>
                <a:gd name="T29" fmla="*/ 276 h 516"/>
                <a:gd name="T30" fmla="*/ 1237 w 1380"/>
                <a:gd name="T31" fmla="*/ 253 h 516"/>
                <a:gd name="T32" fmla="*/ 1235 w 1380"/>
                <a:gd name="T33" fmla="*/ 242 h 516"/>
                <a:gd name="T34" fmla="*/ 1244 w 1380"/>
                <a:gd name="T35" fmla="*/ 226 h 516"/>
                <a:gd name="T36" fmla="*/ 1229 w 1380"/>
                <a:gd name="T37" fmla="*/ 202 h 516"/>
                <a:gd name="T38" fmla="*/ 1238 w 1380"/>
                <a:gd name="T39" fmla="*/ 191 h 516"/>
                <a:gd name="T40" fmla="*/ 1240 w 1380"/>
                <a:gd name="T41" fmla="*/ 191 h 516"/>
                <a:gd name="T42" fmla="*/ 1248 w 1380"/>
                <a:gd name="T43" fmla="*/ 206 h 516"/>
                <a:gd name="T44" fmla="*/ 1258 w 1380"/>
                <a:gd name="T45" fmla="*/ 193 h 516"/>
                <a:gd name="T46" fmla="*/ 1272 w 1380"/>
                <a:gd name="T47" fmla="*/ 178 h 516"/>
                <a:gd name="T48" fmla="*/ 1300 w 1380"/>
                <a:gd name="T49" fmla="*/ 153 h 516"/>
                <a:gd name="T50" fmla="*/ 1302 w 1380"/>
                <a:gd name="T51" fmla="*/ 149 h 516"/>
                <a:gd name="T52" fmla="*/ 1320 w 1380"/>
                <a:gd name="T53" fmla="*/ 130 h 516"/>
                <a:gd name="T54" fmla="*/ 1351 w 1380"/>
                <a:gd name="T55" fmla="*/ 93 h 516"/>
                <a:gd name="T56" fmla="*/ 1378 w 1380"/>
                <a:gd name="T57" fmla="*/ 85 h 516"/>
                <a:gd name="T58" fmla="*/ 1353 w 1380"/>
                <a:gd name="T59" fmla="*/ 42 h 516"/>
                <a:gd name="T60" fmla="*/ 1247 w 1380"/>
                <a:gd name="T61" fmla="*/ 92 h 516"/>
                <a:gd name="T62" fmla="*/ 1200 w 1380"/>
                <a:gd name="T63" fmla="*/ 118 h 516"/>
                <a:gd name="T64" fmla="*/ 1146 w 1380"/>
                <a:gd name="T65" fmla="*/ 127 h 516"/>
                <a:gd name="T66" fmla="*/ 1124 w 1380"/>
                <a:gd name="T67" fmla="*/ 72 h 516"/>
                <a:gd name="T68" fmla="*/ 1095 w 1380"/>
                <a:gd name="T69" fmla="*/ 85 h 516"/>
                <a:gd name="T70" fmla="*/ 1071 w 1380"/>
                <a:gd name="T71" fmla="*/ 103 h 516"/>
                <a:gd name="T72" fmla="*/ 1067 w 1380"/>
                <a:gd name="T73" fmla="*/ 91 h 516"/>
                <a:gd name="T74" fmla="*/ 1097 w 1380"/>
                <a:gd name="T75" fmla="*/ 65 h 516"/>
                <a:gd name="T76" fmla="*/ 1119 w 1380"/>
                <a:gd name="T77" fmla="*/ 56 h 516"/>
                <a:gd name="T78" fmla="*/ 1069 w 1380"/>
                <a:gd name="T79" fmla="*/ 38 h 516"/>
                <a:gd name="T80" fmla="*/ 1045 w 1380"/>
                <a:gd name="T81" fmla="*/ 27 h 516"/>
                <a:gd name="T82" fmla="*/ 974 w 1380"/>
                <a:gd name="T83" fmla="*/ 14 h 516"/>
                <a:gd name="T84" fmla="*/ 555 w 1380"/>
                <a:gd name="T85" fmla="*/ 14 h 516"/>
                <a:gd name="T86" fmla="*/ 557 w 1380"/>
                <a:gd name="T87" fmla="*/ 37 h 516"/>
                <a:gd name="T88" fmla="*/ 555 w 1380"/>
                <a:gd name="T89" fmla="*/ 30 h 516"/>
                <a:gd name="T90" fmla="*/ 549 w 1380"/>
                <a:gd name="T91" fmla="*/ 26 h 516"/>
                <a:gd name="T92" fmla="*/ 533 w 1380"/>
                <a:gd name="T93" fmla="*/ 50 h 516"/>
                <a:gd name="T94" fmla="*/ 533 w 1380"/>
                <a:gd name="T95" fmla="*/ 73 h 516"/>
                <a:gd name="T96" fmla="*/ 530 w 1380"/>
                <a:gd name="T97" fmla="*/ 158 h 516"/>
                <a:gd name="T98" fmla="*/ 555 w 1380"/>
                <a:gd name="T99" fmla="*/ 208 h 516"/>
                <a:gd name="T100" fmla="*/ 556 w 1380"/>
                <a:gd name="T101" fmla="*/ 211 h 516"/>
                <a:gd name="T102" fmla="*/ 583 w 1380"/>
                <a:gd name="T103" fmla="*/ 261 h 516"/>
                <a:gd name="T104" fmla="*/ 719 w 1380"/>
                <a:gd name="T105" fmla="*/ 317 h 516"/>
                <a:gd name="T106" fmla="*/ 830 w 1380"/>
                <a:gd name="T107" fmla="*/ 352 h 516"/>
                <a:gd name="T108" fmla="*/ 896 w 1380"/>
                <a:gd name="T109" fmla="*/ 383 h 516"/>
                <a:gd name="T110" fmla="*/ 615 w 1380"/>
                <a:gd name="T111" fmla="*/ 285 h 516"/>
                <a:gd name="T112" fmla="*/ 551 w 1380"/>
                <a:gd name="T113" fmla="*/ 15 h 516"/>
                <a:gd name="T114" fmla="*/ 59 w 1380"/>
                <a:gd name="T115" fmla="*/ 509 h 516"/>
                <a:gd name="T116" fmla="*/ 51 w 1380"/>
                <a:gd name="T117" fmla="*/ 488 h 516"/>
                <a:gd name="T118" fmla="*/ 29 w 1380"/>
                <a:gd name="T119" fmla="*/ 473 h 516"/>
                <a:gd name="T120" fmla="*/ 8 w 1380"/>
                <a:gd name="T121" fmla="*/ 467 h 516"/>
                <a:gd name="T122" fmla="*/ 1050 w 1380"/>
                <a:gd name="T123" fmla="*/ 29 h 516"/>
                <a:gd name="T124" fmla="*/ 1326 w 1380"/>
                <a:gd name="T125" fmla="*/ 14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0" h="516">
                  <a:moveTo>
                    <a:pt x="1361" y="95"/>
                  </a:moveTo>
                  <a:cubicBezTo>
                    <a:pt x="1361" y="94"/>
                    <a:pt x="1361" y="93"/>
                    <a:pt x="1360" y="93"/>
                  </a:cubicBezTo>
                  <a:cubicBezTo>
                    <a:pt x="1359" y="94"/>
                    <a:pt x="1357" y="94"/>
                    <a:pt x="1358" y="96"/>
                  </a:cubicBezTo>
                  <a:cubicBezTo>
                    <a:pt x="1358" y="96"/>
                    <a:pt x="1361" y="96"/>
                    <a:pt x="1361" y="95"/>
                  </a:cubicBezTo>
                  <a:close/>
                  <a:moveTo>
                    <a:pt x="1334" y="150"/>
                  </a:moveTo>
                  <a:cubicBezTo>
                    <a:pt x="1334" y="149"/>
                    <a:pt x="1332" y="149"/>
                    <a:pt x="1331" y="150"/>
                  </a:cubicBezTo>
                  <a:cubicBezTo>
                    <a:pt x="1331" y="150"/>
                    <a:pt x="1334" y="151"/>
                    <a:pt x="1334" y="150"/>
                  </a:cubicBezTo>
                  <a:close/>
                  <a:moveTo>
                    <a:pt x="1255" y="209"/>
                  </a:moveTo>
                  <a:cubicBezTo>
                    <a:pt x="1257" y="207"/>
                    <a:pt x="1259" y="202"/>
                    <a:pt x="1258" y="203"/>
                  </a:cubicBezTo>
                  <a:cubicBezTo>
                    <a:pt x="1258" y="203"/>
                    <a:pt x="1255" y="209"/>
                    <a:pt x="1255" y="209"/>
                  </a:cubicBezTo>
                  <a:close/>
                  <a:moveTo>
                    <a:pt x="1252" y="254"/>
                  </a:moveTo>
                  <a:cubicBezTo>
                    <a:pt x="1253" y="253"/>
                    <a:pt x="1254" y="249"/>
                    <a:pt x="1253" y="246"/>
                  </a:cubicBezTo>
                  <a:cubicBezTo>
                    <a:pt x="1253" y="246"/>
                    <a:pt x="1252" y="250"/>
                    <a:pt x="1252" y="252"/>
                  </a:cubicBezTo>
                  <a:cubicBezTo>
                    <a:pt x="1252" y="253"/>
                    <a:pt x="1250" y="254"/>
                    <a:pt x="1250" y="254"/>
                  </a:cubicBezTo>
                  <a:cubicBezTo>
                    <a:pt x="1250" y="255"/>
                    <a:pt x="1251" y="256"/>
                    <a:pt x="1252" y="254"/>
                  </a:cubicBezTo>
                  <a:close/>
                  <a:moveTo>
                    <a:pt x="1238" y="265"/>
                  </a:moveTo>
                  <a:cubicBezTo>
                    <a:pt x="1238" y="265"/>
                    <a:pt x="1241" y="262"/>
                    <a:pt x="1242" y="260"/>
                  </a:cubicBezTo>
                  <a:cubicBezTo>
                    <a:pt x="1242" y="260"/>
                    <a:pt x="1238" y="264"/>
                    <a:pt x="1238" y="265"/>
                  </a:cubicBezTo>
                  <a:close/>
                  <a:moveTo>
                    <a:pt x="931" y="406"/>
                  </a:moveTo>
                  <a:cubicBezTo>
                    <a:pt x="931" y="405"/>
                    <a:pt x="931" y="404"/>
                    <a:pt x="931" y="404"/>
                  </a:cubicBezTo>
                  <a:cubicBezTo>
                    <a:pt x="930" y="405"/>
                    <a:pt x="929" y="405"/>
                    <a:pt x="929" y="403"/>
                  </a:cubicBezTo>
                  <a:cubicBezTo>
                    <a:pt x="929" y="401"/>
                    <a:pt x="928" y="399"/>
                    <a:pt x="927" y="397"/>
                  </a:cubicBezTo>
                  <a:cubicBezTo>
                    <a:pt x="926" y="396"/>
                    <a:pt x="924" y="390"/>
                    <a:pt x="925" y="389"/>
                  </a:cubicBezTo>
                  <a:cubicBezTo>
                    <a:pt x="926" y="388"/>
                    <a:pt x="927" y="386"/>
                    <a:pt x="927" y="386"/>
                  </a:cubicBezTo>
                  <a:cubicBezTo>
                    <a:pt x="927" y="385"/>
                    <a:pt x="926" y="385"/>
                    <a:pt x="925" y="385"/>
                  </a:cubicBezTo>
                  <a:cubicBezTo>
                    <a:pt x="925" y="385"/>
                    <a:pt x="922" y="384"/>
                    <a:pt x="922" y="383"/>
                  </a:cubicBezTo>
                  <a:cubicBezTo>
                    <a:pt x="922" y="382"/>
                    <a:pt x="922" y="382"/>
                    <a:pt x="924" y="383"/>
                  </a:cubicBezTo>
                  <a:cubicBezTo>
                    <a:pt x="926" y="385"/>
                    <a:pt x="927" y="385"/>
                    <a:pt x="927" y="384"/>
                  </a:cubicBezTo>
                  <a:cubicBezTo>
                    <a:pt x="928" y="383"/>
                    <a:pt x="928" y="382"/>
                    <a:pt x="929" y="381"/>
                  </a:cubicBezTo>
                  <a:cubicBezTo>
                    <a:pt x="929" y="380"/>
                    <a:pt x="930" y="379"/>
                    <a:pt x="929" y="378"/>
                  </a:cubicBezTo>
                  <a:cubicBezTo>
                    <a:pt x="928" y="377"/>
                    <a:pt x="928" y="376"/>
                    <a:pt x="928" y="376"/>
                  </a:cubicBezTo>
                  <a:cubicBezTo>
                    <a:pt x="927" y="376"/>
                    <a:pt x="927" y="375"/>
                    <a:pt x="929" y="375"/>
                  </a:cubicBezTo>
                  <a:cubicBezTo>
                    <a:pt x="931" y="375"/>
                    <a:pt x="931" y="376"/>
                    <a:pt x="932" y="375"/>
                  </a:cubicBezTo>
                  <a:cubicBezTo>
                    <a:pt x="932" y="374"/>
                    <a:pt x="934" y="372"/>
                    <a:pt x="933" y="372"/>
                  </a:cubicBezTo>
                  <a:cubicBezTo>
                    <a:pt x="932" y="371"/>
                    <a:pt x="932" y="370"/>
                    <a:pt x="933" y="370"/>
                  </a:cubicBezTo>
                  <a:cubicBezTo>
                    <a:pt x="934" y="370"/>
                    <a:pt x="935" y="369"/>
                    <a:pt x="935" y="368"/>
                  </a:cubicBezTo>
                  <a:cubicBezTo>
                    <a:pt x="936" y="366"/>
                    <a:pt x="937" y="365"/>
                    <a:pt x="938" y="366"/>
                  </a:cubicBezTo>
                  <a:cubicBezTo>
                    <a:pt x="939" y="368"/>
                    <a:pt x="939" y="368"/>
                    <a:pt x="940" y="367"/>
                  </a:cubicBezTo>
                  <a:cubicBezTo>
                    <a:pt x="942" y="366"/>
                    <a:pt x="942" y="366"/>
                    <a:pt x="941" y="364"/>
                  </a:cubicBezTo>
                  <a:cubicBezTo>
                    <a:pt x="940" y="363"/>
                    <a:pt x="938" y="361"/>
                    <a:pt x="940" y="362"/>
                  </a:cubicBezTo>
                  <a:cubicBezTo>
                    <a:pt x="941" y="364"/>
                    <a:pt x="942" y="364"/>
                    <a:pt x="942" y="362"/>
                  </a:cubicBezTo>
                  <a:cubicBezTo>
                    <a:pt x="943" y="361"/>
                    <a:pt x="943" y="362"/>
                    <a:pt x="944" y="362"/>
                  </a:cubicBezTo>
                  <a:cubicBezTo>
                    <a:pt x="944" y="363"/>
                    <a:pt x="945" y="361"/>
                    <a:pt x="945" y="362"/>
                  </a:cubicBezTo>
                  <a:cubicBezTo>
                    <a:pt x="945" y="364"/>
                    <a:pt x="947" y="363"/>
                    <a:pt x="947" y="363"/>
                  </a:cubicBezTo>
                  <a:cubicBezTo>
                    <a:pt x="948" y="363"/>
                    <a:pt x="948" y="363"/>
                    <a:pt x="947" y="364"/>
                  </a:cubicBezTo>
                  <a:cubicBezTo>
                    <a:pt x="945" y="365"/>
                    <a:pt x="946" y="366"/>
                    <a:pt x="948" y="365"/>
                  </a:cubicBezTo>
                  <a:cubicBezTo>
                    <a:pt x="949" y="363"/>
                    <a:pt x="952" y="362"/>
                    <a:pt x="950" y="363"/>
                  </a:cubicBezTo>
                  <a:cubicBezTo>
                    <a:pt x="948" y="363"/>
                    <a:pt x="949" y="362"/>
                    <a:pt x="950" y="362"/>
                  </a:cubicBezTo>
                  <a:cubicBezTo>
                    <a:pt x="952" y="362"/>
                    <a:pt x="955" y="361"/>
                    <a:pt x="957" y="359"/>
                  </a:cubicBezTo>
                  <a:cubicBezTo>
                    <a:pt x="958" y="357"/>
                    <a:pt x="960" y="354"/>
                    <a:pt x="961" y="354"/>
                  </a:cubicBezTo>
                  <a:cubicBezTo>
                    <a:pt x="963" y="354"/>
                    <a:pt x="964" y="352"/>
                    <a:pt x="965" y="352"/>
                  </a:cubicBezTo>
                  <a:cubicBezTo>
                    <a:pt x="965" y="351"/>
                    <a:pt x="966" y="350"/>
                    <a:pt x="965" y="350"/>
                  </a:cubicBezTo>
                  <a:cubicBezTo>
                    <a:pt x="964" y="350"/>
                    <a:pt x="965" y="349"/>
                    <a:pt x="964" y="349"/>
                  </a:cubicBezTo>
                  <a:cubicBezTo>
                    <a:pt x="962" y="349"/>
                    <a:pt x="964" y="347"/>
                    <a:pt x="963" y="346"/>
                  </a:cubicBezTo>
                  <a:cubicBezTo>
                    <a:pt x="962" y="346"/>
                    <a:pt x="963" y="345"/>
                    <a:pt x="964" y="346"/>
                  </a:cubicBezTo>
                  <a:cubicBezTo>
                    <a:pt x="965" y="346"/>
                    <a:pt x="965" y="346"/>
                    <a:pt x="965" y="345"/>
                  </a:cubicBezTo>
                  <a:cubicBezTo>
                    <a:pt x="966" y="344"/>
                    <a:pt x="968" y="343"/>
                    <a:pt x="967" y="345"/>
                  </a:cubicBezTo>
                  <a:cubicBezTo>
                    <a:pt x="967" y="347"/>
                    <a:pt x="966" y="348"/>
                    <a:pt x="967" y="348"/>
                  </a:cubicBezTo>
                  <a:cubicBezTo>
                    <a:pt x="969" y="348"/>
                    <a:pt x="971" y="348"/>
                    <a:pt x="968" y="349"/>
                  </a:cubicBezTo>
                  <a:cubicBezTo>
                    <a:pt x="965" y="350"/>
                    <a:pt x="966" y="352"/>
                    <a:pt x="967" y="351"/>
                  </a:cubicBezTo>
                  <a:cubicBezTo>
                    <a:pt x="968" y="350"/>
                    <a:pt x="972" y="348"/>
                    <a:pt x="973" y="348"/>
                  </a:cubicBezTo>
                  <a:cubicBezTo>
                    <a:pt x="975" y="347"/>
                    <a:pt x="977" y="347"/>
                    <a:pt x="978" y="346"/>
                  </a:cubicBezTo>
                  <a:cubicBezTo>
                    <a:pt x="980" y="346"/>
                    <a:pt x="980" y="346"/>
                    <a:pt x="980" y="344"/>
                  </a:cubicBezTo>
                  <a:cubicBezTo>
                    <a:pt x="980" y="343"/>
                    <a:pt x="981" y="340"/>
                    <a:pt x="981" y="342"/>
                  </a:cubicBezTo>
                  <a:cubicBezTo>
                    <a:pt x="981" y="345"/>
                    <a:pt x="980" y="345"/>
                    <a:pt x="981" y="345"/>
                  </a:cubicBezTo>
                  <a:cubicBezTo>
                    <a:pt x="983" y="345"/>
                    <a:pt x="985" y="345"/>
                    <a:pt x="986" y="345"/>
                  </a:cubicBezTo>
                  <a:cubicBezTo>
                    <a:pt x="987" y="344"/>
                    <a:pt x="988" y="344"/>
                    <a:pt x="987" y="344"/>
                  </a:cubicBezTo>
                  <a:cubicBezTo>
                    <a:pt x="986" y="343"/>
                    <a:pt x="986" y="343"/>
                    <a:pt x="987" y="343"/>
                  </a:cubicBezTo>
                  <a:cubicBezTo>
                    <a:pt x="988" y="342"/>
                    <a:pt x="988" y="342"/>
                    <a:pt x="988" y="341"/>
                  </a:cubicBezTo>
                  <a:cubicBezTo>
                    <a:pt x="988" y="340"/>
                    <a:pt x="988" y="339"/>
                    <a:pt x="989" y="341"/>
                  </a:cubicBezTo>
                  <a:cubicBezTo>
                    <a:pt x="989" y="342"/>
                    <a:pt x="991" y="343"/>
                    <a:pt x="995" y="344"/>
                  </a:cubicBezTo>
                  <a:cubicBezTo>
                    <a:pt x="999" y="346"/>
                    <a:pt x="1002" y="348"/>
                    <a:pt x="1004" y="348"/>
                  </a:cubicBezTo>
                  <a:cubicBezTo>
                    <a:pt x="1006" y="347"/>
                    <a:pt x="1007" y="347"/>
                    <a:pt x="1006" y="346"/>
                  </a:cubicBezTo>
                  <a:cubicBezTo>
                    <a:pt x="1005" y="346"/>
                    <a:pt x="1005" y="345"/>
                    <a:pt x="1006" y="344"/>
                  </a:cubicBezTo>
                  <a:cubicBezTo>
                    <a:pt x="1007" y="344"/>
                    <a:pt x="1010" y="343"/>
                    <a:pt x="1012" y="344"/>
                  </a:cubicBezTo>
                  <a:cubicBezTo>
                    <a:pt x="1013" y="345"/>
                    <a:pt x="1013" y="345"/>
                    <a:pt x="1014" y="346"/>
                  </a:cubicBezTo>
                  <a:cubicBezTo>
                    <a:pt x="1015" y="347"/>
                    <a:pt x="1018" y="350"/>
                    <a:pt x="1018" y="348"/>
                  </a:cubicBezTo>
                  <a:cubicBezTo>
                    <a:pt x="1019" y="347"/>
                    <a:pt x="1019" y="347"/>
                    <a:pt x="1019" y="349"/>
                  </a:cubicBezTo>
                  <a:cubicBezTo>
                    <a:pt x="1019" y="350"/>
                    <a:pt x="1019" y="350"/>
                    <a:pt x="1021" y="351"/>
                  </a:cubicBezTo>
                  <a:cubicBezTo>
                    <a:pt x="1022" y="352"/>
                    <a:pt x="1024" y="354"/>
                    <a:pt x="1024" y="354"/>
                  </a:cubicBezTo>
                  <a:cubicBezTo>
                    <a:pt x="1025" y="354"/>
                    <a:pt x="1028" y="356"/>
                    <a:pt x="1028" y="354"/>
                  </a:cubicBezTo>
                  <a:cubicBezTo>
                    <a:pt x="1029" y="352"/>
                    <a:pt x="1029" y="352"/>
                    <a:pt x="1031" y="352"/>
                  </a:cubicBezTo>
                  <a:cubicBezTo>
                    <a:pt x="1032" y="352"/>
                    <a:pt x="1034" y="353"/>
                    <a:pt x="1034" y="354"/>
                  </a:cubicBezTo>
                  <a:cubicBezTo>
                    <a:pt x="1034" y="355"/>
                    <a:pt x="1034" y="356"/>
                    <a:pt x="1035" y="355"/>
                  </a:cubicBezTo>
                  <a:cubicBezTo>
                    <a:pt x="1036" y="354"/>
                    <a:pt x="1036" y="354"/>
                    <a:pt x="1036" y="353"/>
                  </a:cubicBezTo>
                  <a:cubicBezTo>
                    <a:pt x="1037" y="352"/>
                    <a:pt x="1037" y="351"/>
                    <a:pt x="1037" y="350"/>
                  </a:cubicBezTo>
                  <a:cubicBezTo>
                    <a:pt x="1036" y="349"/>
                    <a:pt x="1036" y="349"/>
                    <a:pt x="1035" y="349"/>
                  </a:cubicBezTo>
                  <a:cubicBezTo>
                    <a:pt x="1035" y="348"/>
                    <a:pt x="1035" y="347"/>
                    <a:pt x="1037" y="348"/>
                  </a:cubicBezTo>
                  <a:cubicBezTo>
                    <a:pt x="1038" y="349"/>
                    <a:pt x="1039" y="349"/>
                    <a:pt x="1040" y="350"/>
                  </a:cubicBezTo>
                  <a:cubicBezTo>
                    <a:pt x="1041" y="350"/>
                    <a:pt x="1044" y="353"/>
                    <a:pt x="1045" y="354"/>
                  </a:cubicBezTo>
                  <a:cubicBezTo>
                    <a:pt x="1046" y="355"/>
                    <a:pt x="1046" y="356"/>
                    <a:pt x="1047" y="355"/>
                  </a:cubicBezTo>
                  <a:cubicBezTo>
                    <a:pt x="1048" y="354"/>
                    <a:pt x="1048" y="354"/>
                    <a:pt x="1047" y="356"/>
                  </a:cubicBezTo>
                  <a:cubicBezTo>
                    <a:pt x="1046" y="358"/>
                    <a:pt x="1047" y="358"/>
                    <a:pt x="1048" y="357"/>
                  </a:cubicBezTo>
                  <a:cubicBezTo>
                    <a:pt x="1048" y="357"/>
                    <a:pt x="1050" y="357"/>
                    <a:pt x="1051" y="356"/>
                  </a:cubicBezTo>
                  <a:cubicBezTo>
                    <a:pt x="1052" y="354"/>
                    <a:pt x="1052" y="354"/>
                    <a:pt x="1051" y="354"/>
                  </a:cubicBezTo>
                  <a:cubicBezTo>
                    <a:pt x="1050" y="354"/>
                    <a:pt x="1051" y="352"/>
                    <a:pt x="1050" y="352"/>
                  </a:cubicBezTo>
                  <a:cubicBezTo>
                    <a:pt x="1048" y="352"/>
                    <a:pt x="1047" y="351"/>
                    <a:pt x="1045" y="351"/>
                  </a:cubicBezTo>
                  <a:cubicBezTo>
                    <a:pt x="1044" y="351"/>
                    <a:pt x="1044" y="349"/>
                    <a:pt x="1043" y="349"/>
                  </a:cubicBezTo>
                  <a:cubicBezTo>
                    <a:pt x="1042" y="348"/>
                    <a:pt x="1042" y="347"/>
                    <a:pt x="1043" y="347"/>
                  </a:cubicBezTo>
                  <a:cubicBezTo>
                    <a:pt x="1044" y="347"/>
                    <a:pt x="1045" y="346"/>
                    <a:pt x="1044" y="346"/>
                  </a:cubicBezTo>
                  <a:cubicBezTo>
                    <a:pt x="1043" y="346"/>
                    <a:pt x="1044" y="345"/>
                    <a:pt x="1045" y="345"/>
                  </a:cubicBezTo>
                  <a:cubicBezTo>
                    <a:pt x="1047" y="345"/>
                    <a:pt x="1048" y="344"/>
                    <a:pt x="1047" y="343"/>
                  </a:cubicBezTo>
                  <a:cubicBezTo>
                    <a:pt x="1047" y="342"/>
                    <a:pt x="1046" y="342"/>
                    <a:pt x="1046" y="342"/>
                  </a:cubicBezTo>
                  <a:cubicBezTo>
                    <a:pt x="1046" y="341"/>
                    <a:pt x="1046" y="339"/>
                    <a:pt x="1045" y="340"/>
                  </a:cubicBezTo>
                  <a:cubicBezTo>
                    <a:pt x="1043" y="342"/>
                    <a:pt x="1044" y="342"/>
                    <a:pt x="1042" y="342"/>
                  </a:cubicBezTo>
                  <a:cubicBezTo>
                    <a:pt x="1040" y="342"/>
                    <a:pt x="1039" y="341"/>
                    <a:pt x="1040" y="341"/>
                  </a:cubicBezTo>
                  <a:cubicBezTo>
                    <a:pt x="1041" y="340"/>
                    <a:pt x="1043" y="339"/>
                    <a:pt x="1041" y="339"/>
                  </a:cubicBezTo>
                  <a:cubicBezTo>
                    <a:pt x="1038" y="340"/>
                    <a:pt x="1030" y="339"/>
                    <a:pt x="1031" y="338"/>
                  </a:cubicBezTo>
                  <a:cubicBezTo>
                    <a:pt x="1032" y="337"/>
                    <a:pt x="1036" y="335"/>
                    <a:pt x="1040" y="336"/>
                  </a:cubicBezTo>
                  <a:cubicBezTo>
                    <a:pt x="1043" y="338"/>
                    <a:pt x="1044" y="338"/>
                    <a:pt x="1045" y="337"/>
                  </a:cubicBezTo>
                  <a:cubicBezTo>
                    <a:pt x="1046" y="335"/>
                    <a:pt x="1052" y="334"/>
                    <a:pt x="1053" y="334"/>
                  </a:cubicBezTo>
                  <a:cubicBezTo>
                    <a:pt x="1054" y="334"/>
                    <a:pt x="1061" y="335"/>
                    <a:pt x="1063" y="335"/>
                  </a:cubicBezTo>
                  <a:cubicBezTo>
                    <a:pt x="1065" y="336"/>
                    <a:pt x="1065" y="334"/>
                    <a:pt x="1066" y="333"/>
                  </a:cubicBezTo>
                  <a:cubicBezTo>
                    <a:pt x="1066" y="332"/>
                    <a:pt x="1066" y="328"/>
                    <a:pt x="1067" y="330"/>
                  </a:cubicBezTo>
                  <a:cubicBezTo>
                    <a:pt x="1068" y="332"/>
                    <a:pt x="1068" y="331"/>
                    <a:pt x="1068" y="333"/>
                  </a:cubicBezTo>
                  <a:cubicBezTo>
                    <a:pt x="1068" y="334"/>
                    <a:pt x="1068" y="333"/>
                    <a:pt x="1070" y="334"/>
                  </a:cubicBezTo>
                  <a:cubicBezTo>
                    <a:pt x="1071" y="335"/>
                    <a:pt x="1070" y="337"/>
                    <a:pt x="1072" y="337"/>
                  </a:cubicBezTo>
                  <a:cubicBezTo>
                    <a:pt x="1073" y="337"/>
                    <a:pt x="1073" y="336"/>
                    <a:pt x="1074" y="336"/>
                  </a:cubicBezTo>
                  <a:cubicBezTo>
                    <a:pt x="1075" y="335"/>
                    <a:pt x="1075" y="336"/>
                    <a:pt x="1076" y="336"/>
                  </a:cubicBezTo>
                  <a:cubicBezTo>
                    <a:pt x="1078" y="335"/>
                    <a:pt x="1079" y="334"/>
                    <a:pt x="1079" y="333"/>
                  </a:cubicBezTo>
                  <a:cubicBezTo>
                    <a:pt x="1080" y="332"/>
                    <a:pt x="1080" y="331"/>
                    <a:pt x="1080" y="332"/>
                  </a:cubicBezTo>
                  <a:cubicBezTo>
                    <a:pt x="1081" y="333"/>
                    <a:pt x="1081" y="330"/>
                    <a:pt x="1082" y="332"/>
                  </a:cubicBezTo>
                  <a:cubicBezTo>
                    <a:pt x="1083" y="333"/>
                    <a:pt x="1083" y="334"/>
                    <a:pt x="1082" y="334"/>
                  </a:cubicBezTo>
                  <a:cubicBezTo>
                    <a:pt x="1081" y="334"/>
                    <a:pt x="1080" y="335"/>
                    <a:pt x="1081" y="335"/>
                  </a:cubicBezTo>
                  <a:cubicBezTo>
                    <a:pt x="1082" y="335"/>
                    <a:pt x="1087" y="333"/>
                    <a:pt x="1088" y="334"/>
                  </a:cubicBezTo>
                  <a:cubicBezTo>
                    <a:pt x="1088" y="334"/>
                    <a:pt x="1095" y="332"/>
                    <a:pt x="1095" y="334"/>
                  </a:cubicBezTo>
                  <a:cubicBezTo>
                    <a:pt x="1095" y="335"/>
                    <a:pt x="1094" y="334"/>
                    <a:pt x="1094" y="334"/>
                  </a:cubicBezTo>
                  <a:cubicBezTo>
                    <a:pt x="1093" y="334"/>
                    <a:pt x="1091" y="334"/>
                    <a:pt x="1093" y="335"/>
                  </a:cubicBezTo>
                  <a:cubicBezTo>
                    <a:pt x="1095" y="336"/>
                    <a:pt x="1097" y="337"/>
                    <a:pt x="1098" y="338"/>
                  </a:cubicBezTo>
                  <a:cubicBezTo>
                    <a:pt x="1100" y="339"/>
                    <a:pt x="1102" y="339"/>
                    <a:pt x="1100" y="338"/>
                  </a:cubicBezTo>
                  <a:cubicBezTo>
                    <a:pt x="1099" y="337"/>
                    <a:pt x="1099" y="337"/>
                    <a:pt x="1101" y="336"/>
                  </a:cubicBezTo>
                  <a:cubicBezTo>
                    <a:pt x="1103" y="336"/>
                    <a:pt x="1104" y="336"/>
                    <a:pt x="1103" y="336"/>
                  </a:cubicBezTo>
                  <a:cubicBezTo>
                    <a:pt x="1102" y="337"/>
                    <a:pt x="1101" y="337"/>
                    <a:pt x="1103" y="338"/>
                  </a:cubicBezTo>
                  <a:cubicBezTo>
                    <a:pt x="1105" y="339"/>
                    <a:pt x="1107" y="340"/>
                    <a:pt x="1105" y="340"/>
                  </a:cubicBezTo>
                  <a:cubicBezTo>
                    <a:pt x="1104" y="340"/>
                    <a:pt x="1101" y="338"/>
                    <a:pt x="1103" y="340"/>
                  </a:cubicBezTo>
                  <a:cubicBezTo>
                    <a:pt x="1104" y="341"/>
                    <a:pt x="1106" y="342"/>
                    <a:pt x="1106" y="343"/>
                  </a:cubicBezTo>
                  <a:cubicBezTo>
                    <a:pt x="1107" y="344"/>
                    <a:pt x="1108" y="346"/>
                    <a:pt x="1109" y="346"/>
                  </a:cubicBezTo>
                  <a:cubicBezTo>
                    <a:pt x="1110" y="345"/>
                    <a:pt x="1112" y="345"/>
                    <a:pt x="1113" y="344"/>
                  </a:cubicBezTo>
                  <a:cubicBezTo>
                    <a:pt x="1114" y="344"/>
                    <a:pt x="1122" y="341"/>
                    <a:pt x="1124" y="340"/>
                  </a:cubicBezTo>
                  <a:cubicBezTo>
                    <a:pt x="1125" y="340"/>
                    <a:pt x="1127" y="339"/>
                    <a:pt x="1130" y="341"/>
                  </a:cubicBezTo>
                  <a:cubicBezTo>
                    <a:pt x="1133" y="343"/>
                    <a:pt x="1133" y="344"/>
                    <a:pt x="1134" y="346"/>
                  </a:cubicBezTo>
                  <a:cubicBezTo>
                    <a:pt x="1136" y="347"/>
                    <a:pt x="1135" y="349"/>
                    <a:pt x="1137" y="350"/>
                  </a:cubicBezTo>
                  <a:cubicBezTo>
                    <a:pt x="1139" y="351"/>
                    <a:pt x="1144" y="354"/>
                    <a:pt x="1145" y="355"/>
                  </a:cubicBezTo>
                  <a:cubicBezTo>
                    <a:pt x="1146" y="356"/>
                    <a:pt x="1147" y="362"/>
                    <a:pt x="1147" y="364"/>
                  </a:cubicBezTo>
                  <a:cubicBezTo>
                    <a:pt x="1146" y="366"/>
                    <a:pt x="1145" y="368"/>
                    <a:pt x="1145" y="370"/>
                  </a:cubicBezTo>
                  <a:cubicBezTo>
                    <a:pt x="1144" y="373"/>
                    <a:pt x="1144" y="373"/>
                    <a:pt x="1144" y="375"/>
                  </a:cubicBezTo>
                  <a:cubicBezTo>
                    <a:pt x="1144" y="376"/>
                    <a:pt x="1146" y="379"/>
                    <a:pt x="1147" y="378"/>
                  </a:cubicBezTo>
                  <a:cubicBezTo>
                    <a:pt x="1147" y="377"/>
                    <a:pt x="1147" y="376"/>
                    <a:pt x="1147" y="375"/>
                  </a:cubicBezTo>
                  <a:cubicBezTo>
                    <a:pt x="1146" y="375"/>
                    <a:pt x="1147" y="375"/>
                    <a:pt x="1148" y="375"/>
                  </a:cubicBezTo>
                  <a:cubicBezTo>
                    <a:pt x="1149" y="376"/>
                    <a:pt x="1150" y="374"/>
                    <a:pt x="1150" y="376"/>
                  </a:cubicBezTo>
                  <a:cubicBezTo>
                    <a:pt x="1150" y="378"/>
                    <a:pt x="1148" y="379"/>
                    <a:pt x="1148" y="380"/>
                  </a:cubicBezTo>
                  <a:cubicBezTo>
                    <a:pt x="1148" y="380"/>
                    <a:pt x="1148" y="381"/>
                    <a:pt x="1148" y="381"/>
                  </a:cubicBezTo>
                  <a:cubicBezTo>
                    <a:pt x="1147" y="381"/>
                    <a:pt x="1147" y="381"/>
                    <a:pt x="1147" y="382"/>
                  </a:cubicBezTo>
                  <a:cubicBezTo>
                    <a:pt x="1148" y="383"/>
                    <a:pt x="1148" y="385"/>
                    <a:pt x="1149" y="386"/>
                  </a:cubicBezTo>
                  <a:cubicBezTo>
                    <a:pt x="1150" y="388"/>
                    <a:pt x="1151" y="390"/>
                    <a:pt x="1152" y="391"/>
                  </a:cubicBezTo>
                  <a:cubicBezTo>
                    <a:pt x="1154" y="392"/>
                    <a:pt x="1154" y="392"/>
                    <a:pt x="1154" y="391"/>
                  </a:cubicBezTo>
                  <a:cubicBezTo>
                    <a:pt x="1154" y="390"/>
                    <a:pt x="1156" y="389"/>
                    <a:pt x="1155" y="390"/>
                  </a:cubicBezTo>
                  <a:cubicBezTo>
                    <a:pt x="1155" y="392"/>
                    <a:pt x="1155" y="392"/>
                    <a:pt x="1155" y="394"/>
                  </a:cubicBezTo>
                  <a:cubicBezTo>
                    <a:pt x="1156" y="395"/>
                    <a:pt x="1156" y="397"/>
                    <a:pt x="1157" y="396"/>
                  </a:cubicBezTo>
                  <a:cubicBezTo>
                    <a:pt x="1158" y="395"/>
                    <a:pt x="1159" y="394"/>
                    <a:pt x="1158" y="397"/>
                  </a:cubicBezTo>
                  <a:cubicBezTo>
                    <a:pt x="1157" y="399"/>
                    <a:pt x="1158" y="398"/>
                    <a:pt x="1159" y="399"/>
                  </a:cubicBezTo>
                  <a:cubicBezTo>
                    <a:pt x="1159" y="401"/>
                    <a:pt x="1160" y="403"/>
                    <a:pt x="1160" y="404"/>
                  </a:cubicBezTo>
                  <a:cubicBezTo>
                    <a:pt x="1161" y="406"/>
                    <a:pt x="1161" y="407"/>
                    <a:pt x="1161" y="406"/>
                  </a:cubicBezTo>
                  <a:cubicBezTo>
                    <a:pt x="1162" y="406"/>
                    <a:pt x="1164" y="408"/>
                    <a:pt x="1165" y="409"/>
                  </a:cubicBezTo>
                  <a:cubicBezTo>
                    <a:pt x="1166" y="410"/>
                    <a:pt x="1170" y="414"/>
                    <a:pt x="1171" y="415"/>
                  </a:cubicBezTo>
                  <a:cubicBezTo>
                    <a:pt x="1172" y="416"/>
                    <a:pt x="1173" y="417"/>
                    <a:pt x="1171" y="417"/>
                  </a:cubicBezTo>
                  <a:cubicBezTo>
                    <a:pt x="1169" y="417"/>
                    <a:pt x="1169" y="416"/>
                    <a:pt x="1169" y="418"/>
                  </a:cubicBezTo>
                  <a:cubicBezTo>
                    <a:pt x="1170" y="420"/>
                    <a:pt x="1170" y="420"/>
                    <a:pt x="1171" y="419"/>
                  </a:cubicBezTo>
                  <a:cubicBezTo>
                    <a:pt x="1172" y="419"/>
                    <a:pt x="1172" y="417"/>
                    <a:pt x="1173" y="418"/>
                  </a:cubicBezTo>
                  <a:cubicBezTo>
                    <a:pt x="1175" y="419"/>
                    <a:pt x="1176" y="419"/>
                    <a:pt x="1176" y="418"/>
                  </a:cubicBezTo>
                  <a:cubicBezTo>
                    <a:pt x="1177" y="418"/>
                    <a:pt x="1178" y="417"/>
                    <a:pt x="1179" y="418"/>
                  </a:cubicBezTo>
                  <a:cubicBezTo>
                    <a:pt x="1179" y="418"/>
                    <a:pt x="1179" y="418"/>
                    <a:pt x="1180" y="416"/>
                  </a:cubicBezTo>
                  <a:cubicBezTo>
                    <a:pt x="1181" y="415"/>
                    <a:pt x="1183" y="412"/>
                    <a:pt x="1183" y="410"/>
                  </a:cubicBezTo>
                  <a:cubicBezTo>
                    <a:pt x="1184" y="407"/>
                    <a:pt x="1185" y="395"/>
                    <a:pt x="1185" y="394"/>
                  </a:cubicBezTo>
                  <a:cubicBezTo>
                    <a:pt x="1185" y="392"/>
                    <a:pt x="1185" y="389"/>
                    <a:pt x="1184" y="387"/>
                  </a:cubicBezTo>
                  <a:cubicBezTo>
                    <a:pt x="1182" y="385"/>
                    <a:pt x="1181" y="384"/>
                    <a:pt x="1181" y="382"/>
                  </a:cubicBezTo>
                  <a:cubicBezTo>
                    <a:pt x="1180" y="380"/>
                    <a:pt x="1178" y="373"/>
                    <a:pt x="1177" y="371"/>
                  </a:cubicBezTo>
                  <a:cubicBezTo>
                    <a:pt x="1176" y="368"/>
                    <a:pt x="1174" y="365"/>
                    <a:pt x="1174" y="364"/>
                  </a:cubicBezTo>
                  <a:cubicBezTo>
                    <a:pt x="1174" y="363"/>
                    <a:pt x="1173" y="360"/>
                    <a:pt x="1175" y="363"/>
                  </a:cubicBezTo>
                  <a:cubicBezTo>
                    <a:pt x="1176" y="367"/>
                    <a:pt x="1175" y="360"/>
                    <a:pt x="1176" y="365"/>
                  </a:cubicBezTo>
                  <a:cubicBezTo>
                    <a:pt x="1177" y="371"/>
                    <a:pt x="1177" y="369"/>
                    <a:pt x="1177" y="367"/>
                  </a:cubicBezTo>
                  <a:cubicBezTo>
                    <a:pt x="1178" y="366"/>
                    <a:pt x="1177" y="364"/>
                    <a:pt x="1175" y="361"/>
                  </a:cubicBezTo>
                  <a:cubicBezTo>
                    <a:pt x="1173" y="358"/>
                    <a:pt x="1170" y="352"/>
                    <a:pt x="1168" y="348"/>
                  </a:cubicBezTo>
                  <a:cubicBezTo>
                    <a:pt x="1167" y="344"/>
                    <a:pt x="1164" y="333"/>
                    <a:pt x="1164" y="331"/>
                  </a:cubicBezTo>
                  <a:cubicBezTo>
                    <a:pt x="1163" y="330"/>
                    <a:pt x="1163" y="321"/>
                    <a:pt x="1165" y="322"/>
                  </a:cubicBezTo>
                  <a:cubicBezTo>
                    <a:pt x="1168" y="322"/>
                    <a:pt x="1167" y="320"/>
                    <a:pt x="1166" y="320"/>
                  </a:cubicBezTo>
                  <a:cubicBezTo>
                    <a:pt x="1165" y="319"/>
                    <a:pt x="1165" y="318"/>
                    <a:pt x="1166" y="317"/>
                  </a:cubicBezTo>
                  <a:cubicBezTo>
                    <a:pt x="1168" y="317"/>
                    <a:pt x="1168" y="316"/>
                    <a:pt x="1167" y="316"/>
                  </a:cubicBezTo>
                  <a:cubicBezTo>
                    <a:pt x="1167" y="316"/>
                    <a:pt x="1167" y="314"/>
                    <a:pt x="1167" y="313"/>
                  </a:cubicBezTo>
                  <a:cubicBezTo>
                    <a:pt x="1167" y="313"/>
                    <a:pt x="1167" y="312"/>
                    <a:pt x="1168" y="312"/>
                  </a:cubicBezTo>
                  <a:cubicBezTo>
                    <a:pt x="1170" y="313"/>
                    <a:pt x="1170" y="312"/>
                    <a:pt x="1171" y="311"/>
                  </a:cubicBezTo>
                  <a:cubicBezTo>
                    <a:pt x="1172" y="310"/>
                    <a:pt x="1173" y="308"/>
                    <a:pt x="1174" y="307"/>
                  </a:cubicBezTo>
                  <a:cubicBezTo>
                    <a:pt x="1175" y="306"/>
                    <a:pt x="1176" y="305"/>
                    <a:pt x="1175" y="304"/>
                  </a:cubicBezTo>
                  <a:cubicBezTo>
                    <a:pt x="1174" y="303"/>
                    <a:pt x="1173" y="299"/>
                    <a:pt x="1174" y="300"/>
                  </a:cubicBezTo>
                  <a:cubicBezTo>
                    <a:pt x="1176" y="301"/>
                    <a:pt x="1176" y="300"/>
                    <a:pt x="1176" y="301"/>
                  </a:cubicBezTo>
                  <a:cubicBezTo>
                    <a:pt x="1176" y="303"/>
                    <a:pt x="1177" y="303"/>
                    <a:pt x="1178" y="302"/>
                  </a:cubicBezTo>
                  <a:cubicBezTo>
                    <a:pt x="1179" y="302"/>
                    <a:pt x="1179" y="300"/>
                    <a:pt x="1178" y="300"/>
                  </a:cubicBezTo>
                  <a:cubicBezTo>
                    <a:pt x="1177" y="300"/>
                    <a:pt x="1177" y="299"/>
                    <a:pt x="1178" y="299"/>
                  </a:cubicBezTo>
                  <a:cubicBezTo>
                    <a:pt x="1180" y="300"/>
                    <a:pt x="1180" y="299"/>
                    <a:pt x="1181" y="299"/>
                  </a:cubicBezTo>
                  <a:cubicBezTo>
                    <a:pt x="1182" y="298"/>
                    <a:pt x="1183" y="298"/>
                    <a:pt x="1184" y="298"/>
                  </a:cubicBezTo>
                  <a:cubicBezTo>
                    <a:pt x="1186" y="298"/>
                    <a:pt x="1187" y="297"/>
                    <a:pt x="1187" y="296"/>
                  </a:cubicBezTo>
                  <a:cubicBezTo>
                    <a:pt x="1187" y="295"/>
                    <a:pt x="1187" y="294"/>
                    <a:pt x="1188" y="295"/>
                  </a:cubicBezTo>
                  <a:cubicBezTo>
                    <a:pt x="1189" y="296"/>
                    <a:pt x="1190" y="295"/>
                    <a:pt x="1191" y="294"/>
                  </a:cubicBezTo>
                  <a:cubicBezTo>
                    <a:pt x="1192" y="293"/>
                    <a:pt x="1194" y="292"/>
                    <a:pt x="1195" y="291"/>
                  </a:cubicBezTo>
                  <a:cubicBezTo>
                    <a:pt x="1197" y="290"/>
                    <a:pt x="1198" y="289"/>
                    <a:pt x="1197" y="288"/>
                  </a:cubicBezTo>
                  <a:cubicBezTo>
                    <a:pt x="1196" y="286"/>
                    <a:pt x="1197" y="285"/>
                    <a:pt x="1198" y="286"/>
                  </a:cubicBezTo>
                  <a:cubicBezTo>
                    <a:pt x="1199" y="287"/>
                    <a:pt x="1198" y="287"/>
                    <a:pt x="1199" y="285"/>
                  </a:cubicBezTo>
                  <a:cubicBezTo>
                    <a:pt x="1200" y="282"/>
                    <a:pt x="1202" y="281"/>
                    <a:pt x="1203" y="280"/>
                  </a:cubicBezTo>
                  <a:cubicBezTo>
                    <a:pt x="1205" y="279"/>
                    <a:pt x="1207" y="276"/>
                    <a:pt x="1210" y="276"/>
                  </a:cubicBezTo>
                  <a:cubicBezTo>
                    <a:pt x="1212" y="277"/>
                    <a:pt x="1216" y="278"/>
                    <a:pt x="1216" y="276"/>
                  </a:cubicBezTo>
                  <a:cubicBezTo>
                    <a:pt x="1216" y="274"/>
                    <a:pt x="1216" y="271"/>
                    <a:pt x="1217" y="274"/>
                  </a:cubicBezTo>
                  <a:cubicBezTo>
                    <a:pt x="1217" y="277"/>
                    <a:pt x="1217" y="275"/>
                    <a:pt x="1218" y="274"/>
                  </a:cubicBezTo>
                  <a:cubicBezTo>
                    <a:pt x="1218" y="272"/>
                    <a:pt x="1219" y="271"/>
                    <a:pt x="1221" y="269"/>
                  </a:cubicBezTo>
                  <a:cubicBezTo>
                    <a:pt x="1222" y="268"/>
                    <a:pt x="1225" y="267"/>
                    <a:pt x="1225" y="265"/>
                  </a:cubicBezTo>
                  <a:cubicBezTo>
                    <a:pt x="1225" y="264"/>
                    <a:pt x="1224" y="263"/>
                    <a:pt x="1225" y="263"/>
                  </a:cubicBezTo>
                  <a:cubicBezTo>
                    <a:pt x="1226" y="264"/>
                    <a:pt x="1227" y="263"/>
                    <a:pt x="1228" y="262"/>
                  </a:cubicBezTo>
                  <a:cubicBezTo>
                    <a:pt x="1228" y="262"/>
                    <a:pt x="1229" y="262"/>
                    <a:pt x="1230" y="263"/>
                  </a:cubicBezTo>
                  <a:cubicBezTo>
                    <a:pt x="1230" y="263"/>
                    <a:pt x="1231" y="263"/>
                    <a:pt x="1233" y="262"/>
                  </a:cubicBezTo>
                  <a:cubicBezTo>
                    <a:pt x="1235" y="261"/>
                    <a:pt x="1237" y="262"/>
                    <a:pt x="1238" y="261"/>
                  </a:cubicBezTo>
                  <a:cubicBezTo>
                    <a:pt x="1239" y="260"/>
                    <a:pt x="1242" y="259"/>
                    <a:pt x="1240" y="259"/>
                  </a:cubicBezTo>
                  <a:cubicBezTo>
                    <a:pt x="1239" y="259"/>
                    <a:pt x="1239" y="258"/>
                    <a:pt x="1238" y="259"/>
                  </a:cubicBezTo>
                  <a:cubicBezTo>
                    <a:pt x="1236" y="260"/>
                    <a:pt x="1237" y="257"/>
                    <a:pt x="1235" y="260"/>
                  </a:cubicBezTo>
                  <a:cubicBezTo>
                    <a:pt x="1233" y="262"/>
                    <a:pt x="1228" y="257"/>
                    <a:pt x="1232" y="258"/>
                  </a:cubicBezTo>
                  <a:cubicBezTo>
                    <a:pt x="1237" y="258"/>
                    <a:pt x="1241" y="254"/>
                    <a:pt x="1237" y="253"/>
                  </a:cubicBezTo>
                  <a:cubicBezTo>
                    <a:pt x="1233" y="252"/>
                    <a:pt x="1229" y="250"/>
                    <a:pt x="1233" y="251"/>
                  </a:cubicBezTo>
                  <a:cubicBezTo>
                    <a:pt x="1238" y="252"/>
                    <a:pt x="1236" y="249"/>
                    <a:pt x="1237" y="249"/>
                  </a:cubicBezTo>
                  <a:cubicBezTo>
                    <a:pt x="1238" y="250"/>
                    <a:pt x="1237" y="251"/>
                    <a:pt x="1238" y="251"/>
                  </a:cubicBezTo>
                  <a:cubicBezTo>
                    <a:pt x="1239" y="251"/>
                    <a:pt x="1239" y="251"/>
                    <a:pt x="1240" y="251"/>
                  </a:cubicBezTo>
                  <a:cubicBezTo>
                    <a:pt x="1241" y="252"/>
                    <a:pt x="1243" y="251"/>
                    <a:pt x="1244" y="251"/>
                  </a:cubicBezTo>
                  <a:cubicBezTo>
                    <a:pt x="1245" y="251"/>
                    <a:pt x="1250" y="248"/>
                    <a:pt x="1249" y="245"/>
                  </a:cubicBezTo>
                  <a:cubicBezTo>
                    <a:pt x="1248" y="241"/>
                    <a:pt x="1248" y="242"/>
                    <a:pt x="1247" y="242"/>
                  </a:cubicBezTo>
                  <a:cubicBezTo>
                    <a:pt x="1247" y="243"/>
                    <a:pt x="1246" y="244"/>
                    <a:pt x="1246" y="245"/>
                  </a:cubicBezTo>
                  <a:cubicBezTo>
                    <a:pt x="1246" y="246"/>
                    <a:pt x="1244" y="247"/>
                    <a:pt x="1245" y="243"/>
                  </a:cubicBezTo>
                  <a:cubicBezTo>
                    <a:pt x="1245" y="240"/>
                    <a:pt x="1244" y="241"/>
                    <a:pt x="1244" y="242"/>
                  </a:cubicBezTo>
                  <a:cubicBezTo>
                    <a:pt x="1243" y="242"/>
                    <a:pt x="1242" y="241"/>
                    <a:pt x="1242" y="242"/>
                  </a:cubicBezTo>
                  <a:cubicBezTo>
                    <a:pt x="1241" y="243"/>
                    <a:pt x="1240" y="243"/>
                    <a:pt x="1240" y="243"/>
                  </a:cubicBezTo>
                  <a:cubicBezTo>
                    <a:pt x="1240" y="242"/>
                    <a:pt x="1239" y="242"/>
                    <a:pt x="1238" y="243"/>
                  </a:cubicBezTo>
                  <a:cubicBezTo>
                    <a:pt x="1236" y="243"/>
                    <a:pt x="1235" y="243"/>
                    <a:pt x="1235" y="242"/>
                  </a:cubicBezTo>
                  <a:cubicBezTo>
                    <a:pt x="1236" y="241"/>
                    <a:pt x="1234" y="238"/>
                    <a:pt x="1235" y="239"/>
                  </a:cubicBezTo>
                  <a:cubicBezTo>
                    <a:pt x="1236" y="241"/>
                    <a:pt x="1237" y="241"/>
                    <a:pt x="1238" y="241"/>
                  </a:cubicBezTo>
                  <a:cubicBezTo>
                    <a:pt x="1239" y="241"/>
                    <a:pt x="1240" y="240"/>
                    <a:pt x="1240" y="240"/>
                  </a:cubicBezTo>
                  <a:cubicBezTo>
                    <a:pt x="1239" y="239"/>
                    <a:pt x="1239" y="238"/>
                    <a:pt x="1241" y="239"/>
                  </a:cubicBezTo>
                  <a:cubicBezTo>
                    <a:pt x="1243" y="240"/>
                    <a:pt x="1241" y="238"/>
                    <a:pt x="1242" y="238"/>
                  </a:cubicBezTo>
                  <a:cubicBezTo>
                    <a:pt x="1244" y="239"/>
                    <a:pt x="1244" y="239"/>
                    <a:pt x="1243" y="238"/>
                  </a:cubicBezTo>
                  <a:cubicBezTo>
                    <a:pt x="1241" y="236"/>
                    <a:pt x="1243" y="236"/>
                    <a:pt x="1245" y="238"/>
                  </a:cubicBezTo>
                  <a:cubicBezTo>
                    <a:pt x="1247" y="240"/>
                    <a:pt x="1246" y="238"/>
                    <a:pt x="1246" y="237"/>
                  </a:cubicBezTo>
                  <a:cubicBezTo>
                    <a:pt x="1246" y="236"/>
                    <a:pt x="1247" y="237"/>
                    <a:pt x="1247" y="238"/>
                  </a:cubicBezTo>
                  <a:cubicBezTo>
                    <a:pt x="1247" y="239"/>
                    <a:pt x="1249" y="240"/>
                    <a:pt x="1247" y="236"/>
                  </a:cubicBezTo>
                  <a:cubicBezTo>
                    <a:pt x="1245" y="232"/>
                    <a:pt x="1244" y="232"/>
                    <a:pt x="1245" y="232"/>
                  </a:cubicBezTo>
                  <a:cubicBezTo>
                    <a:pt x="1246" y="232"/>
                    <a:pt x="1246" y="229"/>
                    <a:pt x="1247" y="231"/>
                  </a:cubicBezTo>
                  <a:cubicBezTo>
                    <a:pt x="1247" y="233"/>
                    <a:pt x="1248" y="232"/>
                    <a:pt x="1247" y="229"/>
                  </a:cubicBezTo>
                  <a:cubicBezTo>
                    <a:pt x="1246" y="226"/>
                    <a:pt x="1246" y="226"/>
                    <a:pt x="1244" y="226"/>
                  </a:cubicBezTo>
                  <a:cubicBezTo>
                    <a:pt x="1243" y="226"/>
                    <a:pt x="1243" y="226"/>
                    <a:pt x="1242" y="226"/>
                  </a:cubicBezTo>
                  <a:cubicBezTo>
                    <a:pt x="1241" y="226"/>
                    <a:pt x="1241" y="226"/>
                    <a:pt x="1240" y="226"/>
                  </a:cubicBezTo>
                  <a:cubicBezTo>
                    <a:pt x="1240" y="227"/>
                    <a:pt x="1239" y="227"/>
                    <a:pt x="1238" y="227"/>
                  </a:cubicBezTo>
                  <a:cubicBezTo>
                    <a:pt x="1238" y="226"/>
                    <a:pt x="1238" y="226"/>
                    <a:pt x="1238" y="225"/>
                  </a:cubicBezTo>
                  <a:cubicBezTo>
                    <a:pt x="1237" y="224"/>
                    <a:pt x="1235" y="221"/>
                    <a:pt x="1237" y="223"/>
                  </a:cubicBezTo>
                  <a:cubicBezTo>
                    <a:pt x="1239" y="225"/>
                    <a:pt x="1240" y="225"/>
                    <a:pt x="1240" y="224"/>
                  </a:cubicBezTo>
                  <a:cubicBezTo>
                    <a:pt x="1241" y="224"/>
                    <a:pt x="1241" y="222"/>
                    <a:pt x="1240" y="221"/>
                  </a:cubicBezTo>
                  <a:cubicBezTo>
                    <a:pt x="1239" y="220"/>
                    <a:pt x="1238" y="219"/>
                    <a:pt x="1240" y="219"/>
                  </a:cubicBezTo>
                  <a:cubicBezTo>
                    <a:pt x="1241" y="219"/>
                    <a:pt x="1243" y="217"/>
                    <a:pt x="1241" y="215"/>
                  </a:cubicBezTo>
                  <a:cubicBezTo>
                    <a:pt x="1239" y="213"/>
                    <a:pt x="1238" y="212"/>
                    <a:pt x="1239" y="213"/>
                  </a:cubicBezTo>
                  <a:cubicBezTo>
                    <a:pt x="1241" y="213"/>
                    <a:pt x="1241" y="212"/>
                    <a:pt x="1241" y="210"/>
                  </a:cubicBezTo>
                  <a:cubicBezTo>
                    <a:pt x="1242" y="209"/>
                    <a:pt x="1242" y="208"/>
                    <a:pt x="1240" y="208"/>
                  </a:cubicBezTo>
                  <a:cubicBezTo>
                    <a:pt x="1239" y="207"/>
                    <a:pt x="1233" y="204"/>
                    <a:pt x="1232" y="204"/>
                  </a:cubicBezTo>
                  <a:cubicBezTo>
                    <a:pt x="1231" y="203"/>
                    <a:pt x="1230" y="203"/>
                    <a:pt x="1229" y="202"/>
                  </a:cubicBezTo>
                  <a:cubicBezTo>
                    <a:pt x="1229" y="201"/>
                    <a:pt x="1229" y="201"/>
                    <a:pt x="1228" y="201"/>
                  </a:cubicBezTo>
                  <a:cubicBezTo>
                    <a:pt x="1228" y="201"/>
                    <a:pt x="1226" y="202"/>
                    <a:pt x="1226" y="200"/>
                  </a:cubicBezTo>
                  <a:cubicBezTo>
                    <a:pt x="1227" y="199"/>
                    <a:pt x="1227" y="197"/>
                    <a:pt x="1228" y="196"/>
                  </a:cubicBezTo>
                  <a:cubicBezTo>
                    <a:pt x="1229" y="195"/>
                    <a:pt x="1228" y="197"/>
                    <a:pt x="1228" y="198"/>
                  </a:cubicBezTo>
                  <a:cubicBezTo>
                    <a:pt x="1227" y="200"/>
                    <a:pt x="1227" y="200"/>
                    <a:pt x="1229" y="200"/>
                  </a:cubicBezTo>
                  <a:cubicBezTo>
                    <a:pt x="1230" y="199"/>
                    <a:pt x="1231" y="199"/>
                    <a:pt x="1231" y="200"/>
                  </a:cubicBezTo>
                  <a:cubicBezTo>
                    <a:pt x="1231" y="201"/>
                    <a:pt x="1232" y="201"/>
                    <a:pt x="1233" y="201"/>
                  </a:cubicBezTo>
                  <a:cubicBezTo>
                    <a:pt x="1233" y="201"/>
                    <a:pt x="1234" y="201"/>
                    <a:pt x="1236" y="202"/>
                  </a:cubicBezTo>
                  <a:cubicBezTo>
                    <a:pt x="1237" y="203"/>
                    <a:pt x="1241" y="207"/>
                    <a:pt x="1240" y="204"/>
                  </a:cubicBezTo>
                  <a:cubicBezTo>
                    <a:pt x="1240" y="202"/>
                    <a:pt x="1241" y="203"/>
                    <a:pt x="1239" y="202"/>
                  </a:cubicBezTo>
                  <a:cubicBezTo>
                    <a:pt x="1238" y="201"/>
                    <a:pt x="1233" y="196"/>
                    <a:pt x="1236" y="198"/>
                  </a:cubicBezTo>
                  <a:cubicBezTo>
                    <a:pt x="1239" y="200"/>
                    <a:pt x="1240" y="201"/>
                    <a:pt x="1239" y="199"/>
                  </a:cubicBezTo>
                  <a:cubicBezTo>
                    <a:pt x="1237" y="197"/>
                    <a:pt x="1237" y="195"/>
                    <a:pt x="1238" y="194"/>
                  </a:cubicBezTo>
                  <a:cubicBezTo>
                    <a:pt x="1238" y="192"/>
                    <a:pt x="1238" y="191"/>
                    <a:pt x="1238" y="191"/>
                  </a:cubicBezTo>
                  <a:cubicBezTo>
                    <a:pt x="1238" y="190"/>
                    <a:pt x="1237" y="188"/>
                    <a:pt x="1238" y="190"/>
                  </a:cubicBezTo>
                  <a:cubicBezTo>
                    <a:pt x="1240" y="191"/>
                    <a:pt x="1239" y="189"/>
                    <a:pt x="1238" y="187"/>
                  </a:cubicBezTo>
                  <a:cubicBezTo>
                    <a:pt x="1236" y="186"/>
                    <a:pt x="1236" y="186"/>
                    <a:pt x="1238" y="185"/>
                  </a:cubicBezTo>
                  <a:cubicBezTo>
                    <a:pt x="1239" y="184"/>
                    <a:pt x="1239" y="183"/>
                    <a:pt x="1240" y="183"/>
                  </a:cubicBezTo>
                  <a:cubicBezTo>
                    <a:pt x="1241" y="183"/>
                    <a:pt x="1241" y="183"/>
                    <a:pt x="1242" y="182"/>
                  </a:cubicBezTo>
                  <a:cubicBezTo>
                    <a:pt x="1243" y="182"/>
                    <a:pt x="1245" y="179"/>
                    <a:pt x="1246" y="179"/>
                  </a:cubicBezTo>
                  <a:cubicBezTo>
                    <a:pt x="1247" y="180"/>
                    <a:pt x="1248" y="180"/>
                    <a:pt x="1247" y="181"/>
                  </a:cubicBezTo>
                  <a:cubicBezTo>
                    <a:pt x="1245" y="183"/>
                    <a:pt x="1245" y="183"/>
                    <a:pt x="1246" y="183"/>
                  </a:cubicBezTo>
                  <a:cubicBezTo>
                    <a:pt x="1246" y="184"/>
                    <a:pt x="1245" y="183"/>
                    <a:pt x="1244" y="184"/>
                  </a:cubicBezTo>
                  <a:cubicBezTo>
                    <a:pt x="1243" y="184"/>
                    <a:pt x="1243" y="185"/>
                    <a:pt x="1242" y="186"/>
                  </a:cubicBezTo>
                  <a:cubicBezTo>
                    <a:pt x="1242" y="187"/>
                    <a:pt x="1242" y="187"/>
                    <a:pt x="1243" y="187"/>
                  </a:cubicBezTo>
                  <a:cubicBezTo>
                    <a:pt x="1244" y="187"/>
                    <a:pt x="1244" y="188"/>
                    <a:pt x="1243" y="189"/>
                  </a:cubicBezTo>
                  <a:cubicBezTo>
                    <a:pt x="1243" y="189"/>
                    <a:pt x="1243" y="190"/>
                    <a:pt x="1242" y="190"/>
                  </a:cubicBezTo>
                  <a:cubicBezTo>
                    <a:pt x="1241" y="189"/>
                    <a:pt x="1241" y="190"/>
                    <a:pt x="1240" y="191"/>
                  </a:cubicBezTo>
                  <a:cubicBezTo>
                    <a:pt x="1240" y="192"/>
                    <a:pt x="1240" y="192"/>
                    <a:pt x="1241" y="191"/>
                  </a:cubicBezTo>
                  <a:cubicBezTo>
                    <a:pt x="1242" y="191"/>
                    <a:pt x="1242" y="191"/>
                    <a:pt x="1243" y="192"/>
                  </a:cubicBezTo>
                  <a:cubicBezTo>
                    <a:pt x="1244" y="193"/>
                    <a:pt x="1244" y="193"/>
                    <a:pt x="1243" y="194"/>
                  </a:cubicBezTo>
                  <a:cubicBezTo>
                    <a:pt x="1242" y="194"/>
                    <a:pt x="1242" y="195"/>
                    <a:pt x="1243" y="196"/>
                  </a:cubicBezTo>
                  <a:cubicBezTo>
                    <a:pt x="1244" y="196"/>
                    <a:pt x="1246" y="197"/>
                    <a:pt x="1244" y="197"/>
                  </a:cubicBezTo>
                  <a:cubicBezTo>
                    <a:pt x="1242" y="197"/>
                    <a:pt x="1241" y="197"/>
                    <a:pt x="1241" y="198"/>
                  </a:cubicBezTo>
                  <a:cubicBezTo>
                    <a:pt x="1241" y="198"/>
                    <a:pt x="1242" y="198"/>
                    <a:pt x="1241" y="199"/>
                  </a:cubicBezTo>
                  <a:cubicBezTo>
                    <a:pt x="1240" y="199"/>
                    <a:pt x="1242" y="200"/>
                    <a:pt x="1243" y="201"/>
                  </a:cubicBezTo>
                  <a:cubicBezTo>
                    <a:pt x="1244" y="202"/>
                    <a:pt x="1245" y="203"/>
                    <a:pt x="1245" y="202"/>
                  </a:cubicBezTo>
                  <a:cubicBezTo>
                    <a:pt x="1245" y="201"/>
                    <a:pt x="1245" y="203"/>
                    <a:pt x="1246" y="202"/>
                  </a:cubicBezTo>
                  <a:cubicBezTo>
                    <a:pt x="1247" y="201"/>
                    <a:pt x="1248" y="201"/>
                    <a:pt x="1248" y="202"/>
                  </a:cubicBezTo>
                  <a:cubicBezTo>
                    <a:pt x="1247" y="203"/>
                    <a:pt x="1247" y="203"/>
                    <a:pt x="1247" y="204"/>
                  </a:cubicBezTo>
                  <a:cubicBezTo>
                    <a:pt x="1246" y="204"/>
                    <a:pt x="1246" y="205"/>
                    <a:pt x="1247" y="205"/>
                  </a:cubicBezTo>
                  <a:cubicBezTo>
                    <a:pt x="1249" y="205"/>
                    <a:pt x="1249" y="205"/>
                    <a:pt x="1248" y="206"/>
                  </a:cubicBezTo>
                  <a:cubicBezTo>
                    <a:pt x="1247" y="208"/>
                    <a:pt x="1247" y="208"/>
                    <a:pt x="1248" y="208"/>
                  </a:cubicBezTo>
                  <a:cubicBezTo>
                    <a:pt x="1249" y="208"/>
                    <a:pt x="1251" y="207"/>
                    <a:pt x="1250" y="209"/>
                  </a:cubicBezTo>
                  <a:cubicBezTo>
                    <a:pt x="1248" y="212"/>
                    <a:pt x="1247" y="215"/>
                    <a:pt x="1246" y="216"/>
                  </a:cubicBezTo>
                  <a:cubicBezTo>
                    <a:pt x="1246" y="217"/>
                    <a:pt x="1245" y="218"/>
                    <a:pt x="1246" y="220"/>
                  </a:cubicBezTo>
                  <a:cubicBezTo>
                    <a:pt x="1246" y="222"/>
                    <a:pt x="1246" y="222"/>
                    <a:pt x="1247" y="222"/>
                  </a:cubicBezTo>
                  <a:cubicBezTo>
                    <a:pt x="1247" y="222"/>
                    <a:pt x="1248" y="221"/>
                    <a:pt x="1248" y="219"/>
                  </a:cubicBezTo>
                  <a:cubicBezTo>
                    <a:pt x="1248" y="217"/>
                    <a:pt x="1248" y="217"/>
                    <a:pt x="1249" y="216"/>
                  </a:cubicBezTo>
                  <a:cubicBezTo>
                    <a:pt x="1251" y="216"/>
                    <a:pt x="1252" y="215"/>
                    <a:pt x="1252" y="214"/>
                  </a:cubicBezTo>
                  <a:cubicBezTo>
                    <a:pt x="1252" y="212"/>
                    <a:pt x="1254" y="208"/>
                    <a:pt x="1254" y="206"/>
                  </a:cubicBezTo>
                  <a:cubicBezTo>
                    <a:pt x="1255" y="205"/>
                    <a:pt x="1258" y="199"/>
                    <a:pt x="1258" y="200"/>
                  </a:cubicBezTo>
                  <a:cubicBezTo>
                    <a:pt x="1259" y="200"/>
                    <a:pt x="1259" y="200"/>
                    <a:pt x="1259" y="199"/>
                  </a:cubicBezTo>
                  <a:cubicBezTo>
                    <a:pt x="1259" y="197"/>
                    <a:pt x="1258" y="197"/>
                    <a:pt x="1258" y="197"/>
                  </a:cubicBezTo>
                  <a:cubicBezTo>
                    <a:pt x="1258" y="197"/>
                    <a:pt x="1258" y="197"/>
                    <a:pt x="1258" y="196"/>
                  </a:cubicBezTo>
                  <a:cubicBezTo>
                    <a:pt x="1259" y="195"/>
                    <a:pt x="1260" y="194"/>
                    <a:pt x="1258" y="193"/>
                  </a:cubicBezTo>
                  <a:cubicBezTo>
                    <a:pt x="1257" y="192"/>
                    <a:pt x="1255" y="191"/>
                    <a:pt x="1254" y="188"/>
                  </a:cubicBezTo>
                  <a:cubicBezTo>
                    <a:pt x="1253" y="185"/>
                    <a:pt x="1253" y="184"/>
                    <a:pt x="1252" y="183"/>
                  </a:cubicBezTo>
                  <a:cubicBezTo>
                    <a:pt x="1252" y="182"/>
                    <a:pt x="1251" y="179"/>
                    <a:pt x="1252" y="178"/>
                  </a:cubicBezTo>
                  <a:cubicBezTo>
                    <a:pt x="1252" y="177"/>
                    <a:pt x="1256" y="174"/>
                    <a:pt x="1254" y="176"/>
                  </a:cubicBezTo>
                  <a:cubicBezTo>
                    <a:pt x="1252" y="179"/>
                    <a:pt x="1252" y="180"/>
                    <a:pt x="1253" y="182"/>
                  </a:cubicBezTo>
                  <a:cubicBezTo>
                    <a:pt x="1255" y="184"/>
                    <a:pt x="1258" y="186"/>
                    <a:pt x="1259" y="186"/>
                  </a:cubicBezTo>
                  <a:cubicBezTo>
                    <a:pt x="1260" y="187"/>
                    <a:pt x="1262" y="186"/>
                    <a:pt x="1262" y="189"/>
                  </a:cubicBezTo>
                  <a:cubicBezTo>
                    <a:pt x="1261" y="191"/>
                    <a:pt x="1261" y="191"/>
                    <a:pt x="1263" y="190"/>
                  </a:cubicBezTo>
                  <a:cubicBezTo>
                    <a:pt x="1264" y="189"/>
                    <a:pt x="1264" y="188"/>
                    <a:pt x="1264" y="187"/>
                  </a:cubicBezTo>
                  <a:cubicBezTo>
                    <a:pt x="1265" y="187"/>
                    <a:pt x="1266" y="186"/>
                    <a:pt x="1266" y="185"/>
                  </a:cubicBezTo>
                  <a:cubicBezTo>
                    <a:pt x="1267" y="184"/>
                    <a:pt x="1267" y="184"/>
                    <a:pt x="1268" y="184"/>
                  </a:cubicBezTo>
                  <a:cubicBezTo>
                    <a:pt x="1268" y="184"/>
                    <a:pt x="1269" y="183"/>
                    <a:pt x="1269" y="183"/>
                  </a:cubicBezTo>
                  <a:cubicBezTo>
                    <a:pt x="1268" y="182"/>
                    <a:pt x="1269" y="182"/>
                    <a:pt x="1270" y="182"/>
                  </a:cubicBezTo>
                  <a:cubicBezTo>
                    <a:pt x="1271" y="181"/>
                    <a:pt x="1272" y="180"/>
                    <a:pt x="1272" y="178"/>
                  </a:cubicBezTo>
                  <a:cubicBezTo>
                    <a:pt x="1273" y="177"/>
                    <a:pt x="1272" y="176"/>
                    <a:pt x="1273" y="175"/>
                  </a:cubicBezTo>
                  <a:cubicBezTo>
                    <a:pt x="1274" y="174"/>
                    <a:pt x="1274" y="172"/>
                    <a:pt x="1275" y="171"/>
                  </a:cubicBezTo>
                  <a:cubicBezTo>
                    <a:pt x="1275" y="170"/>
                    <a:pt x="1275" y="168"/>
                    <a:pt x="1275" y="167"/>
                  </a:cubicBezTo>
                  <a:cubicBezTo>
                    <a:pt x="1276" y="167"/>
                    <a:pt x="1275" y="166"/>
                    <a:pt x="1274" y="165"/>
                  </a:cubicBezTo>
                  <a:cubicBezTo>
                    <a:pt x="1274" y="165"/>
                    <a:pt x="1270" y="165"/>
                    <a:pt x="1271" y="163"/>
                  </a:cubicBezTo>
                  <a:cubicBezTo>
                    <a:pt x="1273" y="161"/>
                    <a:pt x="1274" y="160"/>
                    <a:pt x="1274" y="159"/>
                  </a:cubicBezTo>
                  <a:cubicBezTo>
                    <a:pt x="1275" y="158"/>
                    <a:pt x="1276" y="158"/>
                    <a:pt x="1275" y="159"/>
                  </a:cubicBezTo>
                  <a:cubicBezTo>
                    <a:pt x="1274" y="161"/>
                    <a:pt x="1275" y="161"/>
                    <a:pt x="1278" y="161"/>
                  </a:cubicBezTo>
                  <a:cubicBezTo>
                    <a:pt x="1280" y="161"/>
                    <a:pt x="1286" y="160"/>
                    <a:pt x="1287" y="160"/>
                  </a:cubicBezTo>
                  <a:cubicBezTo>
                    <a:pt x="1288" y="160"/>
                    <a:pt x="1294" y="159"/>
                    <a:pt x="1295" y="158"/>
                  </a:cubicBezTo>
                  <a:cubicBezTo>
                    <a:pt x="1296" y="158"/>
                    <a:pt x="1297" y="157"/>
                    <a:pt x="1298" y="157"/>
                  </a:cubicBezTo>
                  <a:cubicBezTo>
                    <a:pt x="1298" y="158"/>
                    <a:pt x="1300" y="156"/>
                    <a:pt x="1301" y="156"/>
                  </a:cubicBezTo>
                  <a:cubicBezTo>
                    <a:pt x="1302" y="156"/>
                    <a:pt x="1309" y="153"/>
                    <a:pt x="1303" y="154"/>
                  </a:cubicBezTo>
                  <a:cubicBezTo>
                    <a:pt x="1298" y="155"/>
                    <a:pt x="1298" y="154"/>
                    <a:pt x="1300" y="153"/>
                  </a:cubicBezTo>
                  <a:cubicBezTo>
                    <a:pt x="1302" y="151"/>
                    <a:pt x="1299" y="152"/>
                    <a:pt x="1297" y="153"/>
                  </a:cubicBezTo>
                  <a:cubicBezTo>
                    <a:pt x="1295" y="154"/>
                    <a:pt x="1294" y="154"/>
                    <a:pt x="1293" y="155"/>
                  </a:cubicBezTo>
                  <a:cubicBezTo>
                    <a:pt x="1292" y="155"/>
                    <a:pt x="1289" y="156"/>
                    <a:pt x="1288" y="156"/>
                  </a:cubicBezTo>
                  <a:cubicBezTo>
                    <a:pt x="1287" y="156"/>
                    <a:pt x="1286" y="156"/>
                    <a:pt x="1285" y="156"/>
                  </a:cubicBezTo>
                  <a:cubicBezTo>
                    <a:pt x="1284" y="156"/>
                    <a:pt x="1282" y="156"/>
                    <a:pt x="1281" y="156"/>
                  </a:cubicBezTo>
                  <a:cubicBezTo>
                    <a:pt x="1281" y="156"/>
                    <a:pt x="1280" y="158"/>
                    <a:pt x="1280" y="157"/>
                  </a:cubicBezTo>
                  <a:cubicBezTo>
                    <a:pt x="1279" y="157"/>
                    <a:pt x="1279" y="158"/>
                    <a:pt x="1279" y="158"/>
                  </a:cubicBezTo>
                  <a:cubicBezTo>
                    <a:pt x="1278" y="159"/>
                    <a:pt x="1278" y="159"/>
                    <a:pt x="1277" y="159"/>
                  </a:cubicBezTo>
                  <a:cubicBezTo>
                    <a:pt x="1277" y="158"/>
                    <a:pt x="1275" y="159"/>
                    <a:pt x="1277" y="158"/>
                  </a:cubicBezTo>
                  <a:cubicBezTo>
                    <a:pt x="1278" y="157"/>
                    <a:pt x="1278" y="156"/>
                    <a:pt x="1279" y="156"/>
                  </a:cubicBezTo>
                  <a:cubicBezTo>
                    <a:pt x="1280" y="155"/>
                    <a:pt x="1282" y="154"/>
                    <a:pt x="1283" y="153"/>
                  </a:cubicBezTo>
                  <a:cubicBezTo>
                    <a:pt x="1285" y="153"/>
                    <a:pt x="1287" y="151"/>
                    <a:pt x="1289" y="150"/>
                  </a:cubicBezTo>
                  <a:cubicBezTo>
                    <a:pt x="1290" y="150"/>
                    <a:pt x="1292" y="150"/>
                    <a:pt x="1293" y="150"/>
                  </a:cubicBezTo>
                  <a:cubicBezTo>
                    <a:pt x="1293" y="150"/>
                    <a:pt x="1300" y="149"/>
                    <a:pt x="1302" y="149"/>
                  </a:cubicBezTo>
                  <a:cubicBezTo>
                    <a:pt x="1304" y="149"/>
                    <a:pt x="1313" y="149"/>
                    <a:pt x="1313" y="147"/>
                  </a:cubicBezTo>
                  <a:cubicBezTo>
                    <a:pt x="1313" y="144"/>
                    <a:pt x="1313" y="140"/>
                    <a:pt x="1315" y="141"/>
                  </a:cubicBezTo>
                  <a:cubicBezTo>
                    <a:pt x="1316" y="142"/>
                    <a:pt x="1316" y="142"/>
                    <a:pt x="1317" y="141"/>
                  </a:cubicBezTo>
                  <a:cubicBezTo>
                    <a:pt x="1318" y="141"/>
                    <a:pt x="1317" y="141"/>
                    <a:pt x="1317" y="143"/>
                  </a:cubicBezTo>
                  <a:cubicBezTo>
                    <a:pt x="1317" y="144"/>
                    <a:pt x="1317" y="146"/>
                    <a:pt x="1319" y="145"/>
                  </a:cubicBezTo>
                  <a:cubicBezTo>
                    <a:pt x="1320" y="144"/>
                    <a:pt x="1324" y="141"/>
                    <a:pt x="1325" y="142"/>
                  </a:cubicBezTo>
                  <a:cubicBezTo>
                    <a:pt x="1325" y="143"/>
                    <a:pt x="1328" y="143"/>
                    <a:pt x="1329" y="143"/>
                  </a:cubicBezTo>
                  <a:cubicBezTo>
                    <a:pt x="1330" y="143"/>
                    <a:pt x="1336" y="143"/>
                    <a:pt x="1335" y="140"/>
                  </a:cubicBezTo>
                  <a:cubicBezTo>
                    <a:pt x="1335" y="138"/>
                    <a:pt x="1334" y="136"/>
                    <a:pt x="1333" y="136"/>
                  </a:cubicBezTo>
                  <a:cubicBezTo>
                    <a:pt x="1331" y="135"/>
                    <a:pt x="1332" y="136"/>
                    <a:pt x="1333" y="137"/>
                  </a:cubicBezTo>
                  <a:cubicBezTo>
                    <a:pt x="1334" y="138"/>
                    <a:pt x="1335" y="140"/>
                    <a:pt x="1333" y="141"/>
                  </a:cubicBezTo>
                  <a:cubicBezTo>
                    <a:pt x="1331" y="142"/>
                    <a:pt x="1328" y="143"/>
                    <a:pt x="1326" y="140"/>
                  </a:cubicBezTo>
                  <a:cubicBezTo>
                    <a:pt x="1325" y="136"/>
                    <a:pt x="1324" y="132"/>
                    <a:pt x="1321" y="132"/>
                  </a:cubicBezTo>
                  <a:cubicBezTo>
                    <a:pt x="1319" y="132"/>
                    <a:pt x="1319" y="131"/>
                    <a:pt x="1320" y="130"/>
                  </a:cubicBezTo>
                  <a:cubicBezTo>
                    <a:pt x="1321" y="129"/>
                    <a:pt x="1322" y="127"/>
                    <a:pt x="1323" y="127"/>
                  </a:cubicBezTo>
                  <a:cubicBezTo>
                    <a:pt x="1324" y="127"/>
                    <a:pt x="1326" y="126"/>
                    <a:pt x="1325" y="125"/>
                  </a:cubicBezTo>
                  <a:cubicBezTo>
                    <a:pt x="1323" y="125"/>
                    <a:pt x="1323" y="126"/>
                    <a:pt x="1323" y="123"/>
                  </a:cubicBezTo>
                  <a:cubicBezTo>
                    <a:pt x="1323" y="120"/>
                    <a:pt x="1323" y="117"/>
                    <a:pt x="1326" y="115"/>
                  </a:cubicBezTo>
                  <a:cubicBezTo>
                    <a:pt x="1328" y="113"/>
                    <a:pt x="1331" y="110"/>
                    <a:pt x="1332" y="108"/>
                  </a:cubicBezTo>
                  <a:cubicBezTo>
                    <a:pt x="1332" y="106"/>
                    <a:pt x="1333" y="103"/>
                    <a:pt x="1335" y="103"/>
                  </a:cubicBezTo>
                  <a:cubicBezTo>
                    <a:pt x="1337" y="104"/>
                    <a:pt x="1337" y="105"/>
                    <a:pt x="1337" y="103"/>
                  </a:cubicBezTo>
                  <a:cubicBezTo>
                    <a:pt x="1338" y="100"/>
                    <a:pt x="1338" y="107"/>
                    <a:pt x="1339" y="103"/>
                  </a:cubicBezTo>
                  <a:cubicBezTo>
                    <a:pt x="1340" y="98"/>
                    <a:pt x="1339" y="106"/>
                    <a:pt x="1341" y="102"/>
                  </a:cubicBezTo>
                  <a:cubicBezTo>
                    <a:pt x="1341" y="102"/>
                    <a:pt x="1342" y="102"/>
                    <a:pt x="1343" y="101"/>
                  </a:cubicBezTo>
                  <a:cubicBezTo>
                    <a:pt x="1344" y="100"/>
                    <a:pt x="1343" y="100"/>
                    <a:pt x="1344" y="101"/>
                  </a:cubicBezTo>
                  <a:cubicBezTo>
                    <a:pt x="1345" y="102"/>
                    <a:pt x="1346" y="101"/>
                    <a:pt x="1347" y="101"/>
                  </a:cubicBezTo>
                  <a:cubicBezTo>
                    <a:pt x="1348" y="101"/>
                    <a:pt x="1348" y="100"/>
                    <a:pt x="1348" y="98"/>
                  </a:cubicBezTo>
                  <a:cubicBezTo>
                    <a:pt x="1349" y="97"/>
                    <a:pt x="1350" y="94"/>
                    <a:pt x="1351" y="93"/>
                  </a:cubicBezTo>
                  <a:cubicBezTo>
                    <a:pt x="1352" y="92"/>
                    <a:pt x="1354" y="89"/>
                    <a:pt x="1353" y="92"/>
                  </a:cubicBezTo>
                  <a:cubicBezTo>
                    <a:pt x="1351" y="94"/>
                    <a:pt x="1355" y="91"/>
                    <a:pt x="1352" y="94"/>
                  </a:cubicBezTo>
                  <a:cubicBezTo>
                    <a:pt x="1350" y="97"/>
                    <a:pt x="1353" y="94"/>
                    <a:pt x="1354" y="95"/>
                  </a:cubicBezTo>
                  <a:cubicBezTo>
                    <a:pt x="1355" y="96"/>
                    <a:pt x="1356" y="96"/>
                    <a:pt x="1356" y="94"/>
                  </a:cubicBezTo>
                  <a:cubicBezTo>
                    <a:pt x="1357" y="93"/>
                    <a:pt x="1358" y="91"/>
                    <a:pt x="1361" y="92"/>
                  </a:cubicBezTo>
                  <a:cubicBezTo>
                    <a:pt x="1363" y="92"/>
                    <a:pt x="1363" y="96"/>
                    <a:pt x="1364" y="94"/>
                  </a:cubicBezTo>
                  <a:cubicBezTo>
                    <a:pt x="1365" y="91"/>
                    <a:pt x="1365" y="92"/>
                    <a:pt x="1365" y="93"/>
                  </a:cubicBezTo>
                  <a:cubicBezTo>
                    <a:pt x="1365" y="93"/>
                    <a:pt x="1366" y="92"/>
                    <a:pt x="1367" y="91"/>
                  </a:cubicBezTo>
                  <a:cubicBezTo>
                    <a:pt x="1367" y="90"/>
                    <a:pt x="1368" y="90"/>
                    <a:pt x="1368" y="90"/>
                  </a:cubicBezTo>
                  <a:cubicBezTo>
                    <a:pt x="1369" y="90"/>
                    <a:pt x="1370" y="89"/>
                    <a:pt x="1372" y="89"/>
                  </a:cubicBezTo>
                  <a:cubicBezTo>
                    <a:pt x="1373" y="88"/>
                    <a:pt x="1374" y="88"/>
                    <a:pt x="1375" y="89"/>
                  </a:cubicBezTo>
                  <a:cubicBezTo>
                    <a:pt x="1375" y="89"/>
                    <a:pt x="1377" y="88"/>
                    <a:pt x="1377" y="88"/>
                  </a:cubicBezTo>
                  <a:cubicBezTo>
                    <a:pt x="1378" y="87"/>
                    <a:pt x="1380" y="86"/>
                    <a:pt x="1379" y="85"/>
                  </a:cubicBezTo>
                  <a:cubicBezTo>
                    <a:pt x="1379" y="85"/>
                    <a:pt x="1378" y="85"/>
                    <a:pt x="1378" y="85"/>
                  </a:cubicBezTo>
                  <a:cubicBezTo>
                    <a:pt x="1377" y="85"/>
                    <a:pt x="1376" y="85"/>
                    <a:pt x="1377" y="84"/>
                  </a:cubicBezTo>
                  <a:cubicBezTo>
                    <a:pt x="1378" y="83"/>
                    <a:pt x="1378" y="83"/>
                    <a:pt x="1378" y="82"/>
                  </a:cubicBezTo>
                  <a:cubicBezTo>
                    <a:pt x="1377" y="81"/>
                    <a:pt x="1377" y="81"/>
                    <a:pt x="1376" y="80"/>
                  </a:cubicBezTo>
                  <a:cubicBezTo>
                    <a:pt x="1375" y="79"/>
                    <a:pt x="1375" y="80"/>
                    <a:pt x="1374" y="80"/>
                  </a:cubicBezTo>
                  <a:cubicBezTo>
                    <a:pt x="1373" y="80"/>
                    <a:pt x="1372" y="79"/>
                    <a:pt x="1372" y="78"/>
                  </a:cubicBezTo>
                  <a:cubicBezTo>
                    <a:pt x="1372" y="77"/>
                    <a:pt x="1372" y="75"/>
                    <a:pt x="1372" y="74"/>
                  </a:cubicBezTo>
                  <a:cubicBezTo>
                    <a:pt x="1371" y="73"/>
                    <a:pt x="1373" y="73"/>
                    <a:pt x="1373" y="73"/>
                  </a:cubicBezTo>
                  <a:cubicBezTo>
                    <a:pt x="1373" y="72"/>
                    <a:pt x="1370" y="71"/>
                    <a:pt x="1369" y="71"/>
                  </a:cubicBezTo>
                  <a:cubicBezTo>
                    <a:pt x="1369" y="71"/>
                    <a:pt x="1368" y="71"/>
                    <a:pt x="1368" y="70"/>
                  </a:cubicBezTo>
                  <a:cubicBezTo>
                    <a:pt x="1367" y="70"/>
                    <a:pt x="1367" y="70"/>
                    <a:pt x="1367" y="69"/>
                  </a:cubicBezTo>
                  <a:cubicBezTo>
                    <a:pt x="1367" y="69"/>
                    <a:pt x="1367" y="66"/>
                    <a:pt x="1367" y="65"/>
                  </a:cubicBezTo>
                  <a:cubicBezTo>
                    <a:pt x="1367" y="64"/>
                    <a:pt x="1367" y="50"/>
                    <a:pt x="1367" y="47"/>
                  </a:cubicBezTo>
                  <a:cubicBezTo>
                    <a:pt x="1367" y="44"/>
                    <a:pt x="1363" y="41"/>
                    <a:pt x="1361" y="40"/>
                  </a:cubicBezTo>
                  <a:cubicBezTo>
                    <a:pt x="1359" y="39"/>
                    <a:pt x="1355" y="41"/>
                    <a:pt x="1353" y="42"/>
                  </a:cubicBezTo>
                  <a:cubicBezTo>
                    <a:pt x="1351" y="42"/>
                    <a:pt x="1350" y="41"/>
                    <a:pt x="1349" y="41"/>
                  </a:cubicBezTo>
                  <a:cubicBezTo>
                    <a:pt x="1348" y="41"/>
                    <a:pt x="1348" y="40"/>
                    <a:pt x="1348" y="40"/>
                  </a:cubicBezTo>
                  <a:cubicBezTo>
                    <a:pt x="1348" y="39"/>
                    <a:pt x="1348" y="37"/>
                    <a:pt x="1346" y="37"/>
                  </a:cubicBezTo>
                  <a:cubicBezTo>
                    <a:pt x="1345" y="37"/>
                    <a:pt x="1343" y="41"/>
                    <a:pt x="1342" y="43"/>
                  </a:cubicBezTo>
                  <a:cubicBezTo>
                    <a:pt x="1340" y="45"/>
                    <a:pt x="1331" y="61"/>
                    <a:pt x="1330" y="62"/>
                  </a:cubicBezTo>
                  <a:cubicBezTo>
                    <a:pt x="1330" y="63"/>
                    <a:pt x="1330" y="65"/>
                    <a:pt x="1330" y="65"/>
                  </a:cubicBezTo>
                  <a:cubicBezTo>
                    <a:pt x="1331" y="66"/>
                    <a:pt x="1330" y="67"/>
                    <a:pt x="1330" y="67"/>
                  </a:cubicBezTo>
                  <a:cubicBezTo>
                    <a:pt x="1330" y="67"/>
                    <a:pt x="1325" y="75"/>
                    <a:pt x="1324" y="77"/>
                  </a:cubicBezTo>
                  <a:cubicBezTo>
                    <a:pt x="1322" y="78"/>
                    <a:pt x="1320" y="78"/>
                    <a:pt x="1319" y="78"/>
                  </a:cubicBezTo>
                  <a:cubicBezTo>
                    <a:pt x="1318" y="77"/>
                    <a:pt x="1317" y="77"/>
                    <a:pt x="1317" y="77"/>
                  </a:cubicBezTo>
                  <a:cubicBezTo>
                    <a:pt x="1312" y="77"/>
                    <a:pt x="1312" y="83"/>
                    <a:pt x="1312" y="83"/>
                  </a:cubicBezTo>
                  <a:cubicBezTo>
                    <a:pt x="1312" y="83"/>
                    <a:pt x="1273" y="83"/>
                    <a:pt x="1266" y="83"/>
                  </a:cubicBezTo>
                  <a:cubicBezTo>
                    <a:pt x="1260" y="83"/>
                    <a:pt x="1257" y="85"/>
                    <a:pt x="1255" y="86"/>
                  </a:cubicBezTo>
                  <a:cubicBezTo>
                    <a:pt x="1254" y="87"/>
                    <a:pt x="1247" y="92"/>
                    <a:pt x="1247" y="92"/>
                  </a:cubicBezTo>
                  <a:cubicBezTo>
                    <a:pt x="1247" y="93"/>
                    <a:pt x="1247" y="93"/>
                    <a:pt x="1246" y="94"/>
                  </a:cubicBezTo>
                  <a:cubicBezTo>
                    <a:pt x="1243" y="97"/>
                    <a:pt x="1239" y="99"/>
                    <a:pt x="1241" y="100"/>
                  </a:cubicBezTo>
                  <a:cubicBezTo>
                    <a:pt x="1242" y="101"/>
                    <a:pt x="1243" y="99"/>
                    <a:pt x="1243" y="101"/>
                  </a:cubicBezTo>
                  <a:cubicBezTo>
                    <a:pt x="1243" y="103"/>
                    <a:pt x="1243" y="103"/>
                    <a:pt x="1242" y="103"/>
                  </a:cubicBezTo>
                  <a:cubicBezTo>
                    <a:pt x="1241" y="104"/>
                    <a:pt x="1241" y="104"/>
                    <a:pt x="1242" y="105"/>
                  </a:cubicBezTo>
                  <a:cubicBezTo>
                    <a:pt x="1242" y="106"/>
                    <a:pt x="1244" y="109"/>
                    <a:pt x="1242" y="109"/>
                  </a:cubicBezTo>
                  <a:cubicBezTo>
                    <a:pt x="1240" y="110"/>
                    <a:pt x="1239" y="109"/>
                    <a:pt x="1238" y="111"/>
                  </a:cubicBezTo>
                  <a:cubicBezTo>
                    <a:pt x="1236" y="113"/>
                    <a:pt x="1233" y="114"/>
                    <a:pt x="1232" y="115"/>
                  </a:cubicBezTo>
                  <a:cubicBezTo>
                    <a:pt x="1230" y="115"/>
                    <a:pt x="1225" y="114"/>
                    <a:pt x="1224" y="114"/>
                  </a:cubicBezTo>
                  <a:cubicBezTo>
                    <a:pt x="1223" y="114"/>
                    <a:pt x="1222" y="114"/>
                    <a:pt x="1220" y="113"/>
                  </a:cubicBezTo>
                  <a:cubicBezTo>
                    <a:pt x="1218" y="113"/>
                    <a:pt x="1215" y="111"/>
                    <a:pt x="1209" y="113"/>
                  </a:cubicBezTo>
                  <a:cubicBezTo>
                    <a:pt x="1206" y="113"/>
                    <a:pt x="1202" y="114"/>
                    <a:pt x="1200" y="114"/>
                  </a:cubicBezTo>
                  <a:cubicBezTo>
                    <a:pt x="1200" y="114"/>
                    <a:pt x="1200" y="115"/>
                    <a:pt x="1199" y="116"/>
                  </a:cubicBezTo>
                  <a:cubicBezTo>
                    <a:pt x="1199" y="117"/>
                    <a:pt x="1200" y="118"/>
                    <a:pt x="1200" y="118"/>
                  </a:cubicBezTo>
                  <a:cubicBezTo>
                    <a:pt x="1200" y="118"/>
                    <a:pt x="1200" y="118"/>
                    <a:pt x="1201" y="118"/>
                  </a:cubicBezTo>
                  <a:cubicBezTo>
                    <a:pt x="1202" y="118"/>
                    <a:pt x="1203" y="118"/>
                    <a:pt x="1202" y="119"/>
                  </a:cubicBezTo>
                  <a:cubicBezTo>
                    <a:pt x="1202" y="120"/>
                    <a:pt x="1202" y="120"/>
                    <a:pt x="1203" y="122"/>
                  </a:cubicBezTo>
                  <a:cubicBezTo>
                    <a:pt x="1203" y="125"/>
                    <a:pt x="1199" y="126"/>
                    <a:pt x="1196" y="128"/>
                  </a:cubicBezTo>
                  <a:cubicBezTo>
                    <a:pt x="1194" y="130"/>
                    <a:pt x="1184" y="136"/>
                    <a:pt x="1178" y="138"/>
                  </a:cubicBezTo>
                  <a:cubicBezTo>
                    <a:pt x="1172" y="140"/>
                    <a:pt x="1165" y="142"/>
                    <a:pt x="1163" y="144"/>
                  </a:cubicBezTo>
                  <a:cubicBezTo>
                    <a:pt x="1161" y="146"/>
                    <a:pt x="1158" y="147"/>
                    <a:pt x="1157" y="147"/>
                  </a:cubicBezTo>
                  <a:cubicBezTo>
                    <a:pt x="1155" y="147"/>
                    <a:pt x="1152" y="147"/>
                    <a:pt x="1150" y="148"/>
                  </a:cubicBezTo>
                  <a:cubicBezTo>
                    <a:pt x="1149" y="148"/>
                    <a:pt x="1147" y="149"/>
                    <a:pt x="1143" y="147"/>
                  </a:cubicBezTo>
                  <a:cubicBezTo>
                    <a:pt x="1139" y="146"/>
                    <a:pt x="1144" y="146"/>
                    <a:pt x="1145" y="146"/>
                  </a:cubicBezTo>
                  <a:cubicBezTo>
                    <a:pt x="1147" y="145"/>
                    <a:pt x="1140" y="143"/>
                    <a:pt x="1137" y="142"/>
                  </a:cubicBezTo>
                  <a:cubicBezTo>
                    <a:pt x="1133" y="141"/>
                    <a:pt x="1135" y="140"/>
                    <a:pt x="1135" y="140"/>
                  </a:cubicBezTo>
                  <a:cubicBezTo>
                    <a:pt x="1135" y="140"/>
                    <a:pt x="1144" y="126"/>
                    <a:pt x="1145" y="125"/>
                  </a:cubicBezTo>
                  <a:cubicBezTo>
                    <a:pt x="1146" y="124"/>
                    <a:pt x="1146" y="126"/>
                    <a:pt x="1146" y="127"/>
                  </a:cubicBezTo>
                  <a:cubicBezTo>
                    <a:pt x="1146" y="127"/>
                    <a:pt x="1146" y="128"/>
                    <a:pt x="1146" y="128"/>
                  </a:cubicBezTo>
                  <a:cubicBezTo>
                    <a:pt x="1147" y="127"/>
                    <a:pt x="1150" y="118"/>
                    <a:pt x="1150" y="118"/>
                  </a:cubicBezTo>
                  <a:cubicBezTo>
                    <a:pt x="1149" y="120"/>
                    <a:pt x="1147" y="109"/>
                    <a:pt x="1146" y="103"/>
                  </a:cubicBezTo>
                  <a:cubicBezTo>
                    <a:pt x="1144" y="96"/>
                    <a:pt x="1132" y="105"/>
                    <a:pt x="1130" y="107"/>
                  </a:cubicBezTo>
                  <a:cubicBezTo>
                    <a:pt x="1127" y="108"/>
                    <a:pt x="1127" y="106"/>
                    <a:pt x="1128" y="104"/>
                  </a:cubicBezTo>
                  <a:cubicBezTo>
                    <a:pt x="1128" y="101"/>
                    <a:pt x="1130" y="101"/>
                    <a:pt x="1131" y="100"/>
                  </a:cubicBezTo>
                  <a:cubicBezTo>
                    <a:pt x="1133" y="100"/>
                    <a:pt x="1133" y="99"/>
                    <a:pt x="1133" y="98"/>
                  </a:cubicBezTo>
                  <a:cubicBezTo>
                    <a:pt x="1133" y="97"/>
                    <a:pt x="1133" y="97"/>
                    <a:pt x="1135" y="96"/>
                  </a:cubicBezTo>
                  <a:cubicBezTo>
                    <a:pt x="1136" y="95"/>
                    <a:pt x="1136" y="95"/>
                    <a:pt x="1137" y="91"/>
                  </a:cubicBezTo>
                  <a:cubicBezTo>
                    <a:pt x="1137" y="88"/>
                    <a:pt x="1136" y="86"/>
                    <a:pt x="1135" y="84"/>
                  </a:cubicBezTo>
                  <a:cubicBezTo>
                    <a:pt x="1134" y="82"/>
                    <a:pt x="1135" y="82"/>
                    <a:pt x="1137" y="82"/>
                  </a:cubicBezTo>
                  <a:cubicBezTo>
                    <a:pt x="1138" y="82"/>
                    <a:pt x="1137" y="81"/>
                    <a:pt x="1135" y="78"/>
                  </a:cubicBezTo>
                  <a:cubicBezTo>
                    <a:pt x="1134" y="76"/>
                    <a:pt x="1133" y="76"/>
                    <a:pt x="1131" y="75"/>
                  </a:cubicBezTo>
                  <a:cubicBezTo>
                    <a:pt x="1129" y="75"/>
                    <a:pt x="1125" y="73"/>
                    <a:pt x="1124" y="72"/>
                  </a:cubicBezTo>
                  <a:cubicBezTo>
                    <a:pt x="1123" y="70"/>
                    <a:pt x="1121" y="71"/>
                    <a:pt x="1117" y="70"/>
                  </a:cubicBezTo>
                  <a:cubicBezTo>
                    <a:pt x="1114" y="68"/>
                    <a:pt x="1114" y="68"/>
                    <a:pt x="1112" y="69"/>
                  </a:cubicBezTo>
                  <a:cubicBezTo>
                    <a:pt x="1110" y="70"/>
                    <a:pt x="1111" y="74"/>
                    <a:pt x="1112" y="75"/>
                  </a:cubicBezTo>
                  <a:cubicBezTo>
                    <a:pt x="1113" y="76"/>
                    <a:pt x="1110" y="76"/>
                    <a:pt x="1108" y="77"/>
                  </a:cubicBezTo>
                  <a:cubicBezTo>
                    <a:pt x="1106" y="77"/>
                    <a:pt x="1106" y="80"/>
                    <a:pt x="1106" y="81"/>
                  </a:cubicBezTo>
                  <a:cubicBezTo>
                    <a:pt x="1106" y="83"/>
                    <a:pt x="1105" y="84"/>
                    <a:pt x="1104" y="83"/>
                  </a:cubicBezTo>
                  <a:cubicBezTo>
                    <a:pt x="1104" y="83"/>
                    <a:pt x="1103" y="84"/>
                    <a:pt x="1103" y="84"/>
                  </a:cubicBezTo>
                  <a:cubicBezTo>
                    <a:pt x="1102" y="88"/>
                    <a:pt x="1102" y="85"/>
                    <a:pt x="1102" y="85"/>
                  </a:cubicBezTo>
                  <a:cubicBezTo>
                    <a:pt x="1102" y="85"/>
                    <a:pt x="1102" y="84"/>
                    <a:pt x="1102" y="83"/>
                  </a:cubicBezTo>
                  <a:cubicBezTo>
                    <a:pt x="1103" y="82"/>
                    <a:pt x="1103" y="80"/>
                    <a:pt x="1102" y="79"/>
                  </a:cubicBezTo>
                  <a:cubicBezTo>
                    <a:pt x="1102" y="79"/>
                    <a:pt x="1101" y="81"/>
                    <a:pt x="1100" y="83"/>
                  </a:cubicBezTo>
                  <a:cubicBezTo>
                    <a:pt x="1099" y="85"/>
                    <a:pt x="1099" y="84"/>
                    <a:pt x="1098" y="83"/>
                  </a:cubicBezTo>
                  <a:cubicBezTo>
                    <a:pt x="1098" y="83"/>
                    <a:pt x="1098" y="84"/>
                    <a:pt x="1097" y="84"/>
                  </a:cubicBezTo>
                  <a:cubicBezTo>
                    <a:pt x="1096" y="84"/>
                    <a:pt x="1096" y="84"/>
                    <a:pt x="1095" y="85"/>
                  </a:cubicBezTo>
                  <a:cubicBezTo>
                    <a:pt x="1094" y="86"/>
                    <a:pt x="1095" y="87"/>
                    <a:pt x="1093" y="88"/>
                  </a:cubicBezTo>
                  <a:cubicBezTo>
                    <a:pt x="1092" y="90"/>
                    <a:pt x="1091" y="94"/>
                    <a:pt x="1090" y="95"/>
                  </a:cubicBezTo>
                  <a:cubicBezTo>
                    <a:pt x="1090" y="97"/>
                    <a:pt x="1090" y="100"/>
                    <a:pt x="1090" y="101"/>
                  </a:cubicBezTo>
                  <a:cubicBezTo>
                    <a:pt x="1090" y="103"/>
                    <a:pt x="1091" y="103"/>
                    <a:pt x="1090" y="106"/>
                  </a:cubicBezTo>
                  <a:cubicBezTo>
                    <a:pt x="1090" y="109"/>
                    <a:pt x="1090" y="111"/>
                    <a:pt x="1091" y="113"/>
                  </a:cubicBezTo>
                  <a:cubicBezTo>
                    <a:pt x="1092" y="115"/>
                    <a:pt x="1093" y="115"/>
                    <a:pt x="1093" y="116"/>
                  </a:cubicBezTo>
                  <a:cubicBezTo>
                    <a:pt x="1093" y="117"/>
                    <a:pt x="1094" y="119"/>
                    <a:pt x="1094" y="123"/>
                  </a:cubicBezTo>
                  <a:cubicBezTo>
                    <a:pt x="1094" y="128"/>
                    <a:pt x="1090" y="133"/>
                    <a:pt x="1088" y="137"/>
                  </a:cubicBezTo>
                  <a:cubicBezTo>
                    <a:pt x="1086" y="140"/>
                    <a:pt x="1084" y="141"/>
                    <a:pt x="1082" y="143"/>
                  </a:cubicBezTo>
                  <a:cubicBezTo>
                    <a:pt x="1079" y="145"/>
                    <a:pt x="1076" y="143"/>
                    <a:pt x="1074" y="142"/>
                  </a:cubicBezTo>
                  <a:cubicBezTo>
                    <a:pt x="1073" y="141"/>
                    <a:pt x="1070" y="132"/>
                    <a:pt x="1070" y="129"/>
                  </a:cubicBezTo>
                  <a:cubicBezTo>
                    <a:pt x="1070" y="126"/>
                    <a:pt x="1069" y="122"/>
                    <a:pt x="1069" y="120"/>
                  </a:cubicBezTo>
                  <a:cubicBezTo>
                    <a:pt x="1069" y="117"/>
                    <a:pt x="1069" y="113"/>
                    <a:pt x="1070" y="111"/>
                  </a:cubicBezTo>
                  <a:cubicBezTo>
                    <a:pt x="1070" y="109"/>
                    <a:pt x="1070" y="105"/>
                    <a:pt x="1071" y="103"/>
                  </a:cubicBezTo>
                  <a:cubicBezTo>
                    <a:pt x="1072" y="101"/>
                    <a:pt x="1073" y="97"/>
                    <a:pt x="1074" y="96"/>
                  </a:cubicBezTo>
                  <a:cubicBezTo>
                    <a:pt x="1074" y="95"/>
                    <a:pt x="1075" y="92"/>
                    <a:pt x="1075" y="91"/>
                  </a:cubicBezTo>
                  <a:cubicBezTo>
                    <a:pt x="1076" y="90"/>
                    <a:pt x="1077" y="87"/>
                    <a:pt x="1077" y="86"/>
                  </a:cubicBezTo>
                  <a:cubicBezTo>
                    <a:pt x="1077" y="86"/>
                    <a:pt x="1076" y="86"/>
                    <a:pt x="1078" y="85"/>
                  </a:cubicBezTo>
                  <a:cubicBezTo>
                    <a:pt x="1080" y="85"/>
                    <a:pt x="1081" y="81"/>
                    <a:pt x="1081" y="79"/>
                  </a:cubicBezTo>
                  <a:cubicBezTo>
                    <a:pt x="1081" y="76"/>
                    <a:pt x="1080" y="78"/>
                    <a:pt x="1080" y="79"/>
                  </a:cubicBezTo>
                  <a:cubicBezTo>
                    <a:pt x="1080" y="79"/>
                    <a:pt x="1079" y="80"/>
                    <a:pt x="1079" y="80"/>
                  </a:cubicBezTo>
                  <a:cubicBezTo>
                    <a:pt x="1078" y="80"/>
                    <a:pt x="1078" y="82"/>
                    <a:pt x="1077" y="82"/>
                  </a:cubicBezTo>
                  <a:cubicBezTo>
                    <a:pt x="1077" y="82"/>
                    <a:pt x="1076" y="83"/>
                    <a:pt x="1076" y="84"/>
                  </a:cubicBezTo>
                  <a:cubicBezTo>
                    <a:pt x="1076" y="85"/>
                    <a:pt x="1075" y="85"/>
                    <a:pt x="1075" y="85"/>
                  </a:cubicBezTo>
                  <a:cubicBezTo>
                    <a:pt x="1074" y="85"/>
                    <a:pt x="1074" y="86"/>
                    <a:pt x="1073" y="86"/>
                  </a:cubicBezTo>
                  <a:cubicBezTo>
                    <a:pt x="1071" y="87"/>
                    <a:pt x="1071" y="89"/>
                    <a:pt x="1070" y="90"/>
                  </a:cubicBezTo>
                  <a:cubicBezTo>
                    <a:pt x="1069" y="90"/>
                    <a:pt x="1069" y="90"/>
                    <a:pt x="1068" y="91"/>
                  </a:cubicBezTo>
                  <a:cubicBezTo>
                    <a:pt x="1067" y="92"/>
                    <a:pt x="1067" y="91"/>
                    <a:pt x="1067" y="91"/>
                  </a:cubicBezTo>
                  <a:cubicBezTo>
                    <a:pt x="1066" y="88"/>
                    <a:pt x="1069" y="85"/>
                    <a:pt x="1070" y="84"/>
                  </a:cubicBezTo>
                  <a:cubicBezTo>
                    <a:pt x="1071" y="83"/>
                    <a:pt x="1071" y="84"/>
                    <a:pt x="1072" y="83"/>
                  </a:cubicBezTo>
                  <a:cubicBezTo>
                    <a:pt x="1073" y="81"/>
                    <a:pt x="1075" y="78"/>
                    <a:pt x="1076" y="76"/>
                  </a:cubicBezTo>
                  <a:cubicBezTo>
                    <a:pt x="1077" y="74"/>
                    <a:pt x="1078" y="73"/>
                    <a:pt x="1079" y="72"/>
                  </a:cubicBezTo>
                  <a:cubicBezTo>
                    <a:pt x="1080" y="71"/>
                    <a:pt x="1080" y="71"/>
                    <a:pt x="1081" y="68"/>
                  </a:cubicBezTo>
                  <a:cubicBezTo>
                    <a:pt x="1083" y="65"/>
                    <a:pt x="1082" y="68"/>
                    <a:pt x="1082" y="69"/>
                  </a:cubicBezTo>
                  <a:cubicBezTo>
                    <a:pt x="1082" y="71"/>
                    <a:pt x="1083" y="70"/>
                    <a:pt x="1085" y="68"/>
                  </a:cubicBezTo>
                  <a:cubicBezTo>
                    <a:pt x="1086" y="67"/>
                    <a:pt x="1085" y="68"/>
                    <a:pt x="1087" y="67"/>
                  </a:cubicBezTo>
                  <a:cubicBezTo>
                    <a:pt x="1089" y="66"/>
                    <a:pt x="1089" y="67"/>
                    <a:pt x="1088" y="68"/>
                  </a:cubicBezTo>
                  <a:cubicBezTo>
                    <a:pt x="1088" y="68"/>
                    <a:pt x="1087" y="68"/>
                    <a:pt x="1086" y="70"/>
                  </a:cubicBezTo>
                  <a:cubicBezTo>
                    <a:pt x="1086" y="72"/>
                    <a:pt x="1088" y="71"/>
                    <a:pt x="1088" y="70"/>
                  </a:cubicBezTo>
                  <a:cubicBezTo>
                    <a:pt x="1088" y="70"/>
                    <a:pt x="1089" y="69"/>
                    <a:pt x="1090" y="69"/>
                  </a:cubicBezTo>
                  <a:cubicBezTo>
                    <a:pt x="1092" y="68"/>
                    <a:pt x="1092" y="68"/>
                    <a:pt x="1093" y="66"/>
                  </a:cubicBezTo>
                  <a:cubicBezTo>
                    <a:pt x="1094" y="65"/>
                    <a:pt x="1095" y="65"/>
                    <a:pt x="1097" y="65"/>
                  </a:cubicBezTo>
                  <a:cubicBezTo>
                    <a:pt x="1098" y="66"/>
                    <a:pt x="1099" y="65"/>
                    <a:pt x="1100" y="64"/>
                  </a:cubicBezTo>
                  <a:cubicBezTo>
                    <a:pt x="1101" y="64"/>
                    <a:pt x="1103" y="65"/>
                    <a:pt x="1103" y="63"/>
                  </a:cubicBezTo>
                  <a:cubicBezTo>
                    <a:pt x="1104" y="62"/>
                    <a:pt x="1107" y="63"/>
                    <a:pt x="1108" y="63"/>
                  </a:cubicBezTo>
                  <a:cubicBezTo>
                    <a:pt x="1110" y="63"/>
                    <a:pt x="1112" y="64"/>
                    <a:pt x="1114" y="66"/>
                  </a:cubicBezTo>
                  <a:cubicBezTo>
                    <a:pt x="1115" y="68"/>
                    <a:pt x="1116" y="67"/>
                    <a:pt x="1116" y="65"/>
                  </a:cubicBezTo>
                  <a:cubicBezTo>
                    <a:pt x="1116" y="63"/>
                    <a:pt x="1116" y="64"/>
                    <a:pt x="1118" y="64"/>
                  </a:cubicBezTo>
                  <a:cubicBezTo>
                    <a:pt x="1120" y="64"/>
                    <a:pt x="1125" y="65"/>
                    <a:pt x="1127" y="65"/>
                  </a:cubicBezTo>
                  <a:cubicBezTo>
                    <a:pt x="1130" y="65"/>
                    <a:pt x="1127" y="64"/>
                    <a:pt x="1127" y="63"/>
                  </a:cubicBezTo>
                  <a:cubicBezTo>
                    <a:pt x="1126" y="63"/>
                    <a:pt x="1125" y="62"/>
                    <a:pt x="1126" y="62"/>
                  </a:cubicBezTo>
                  <a:cubicBezTo>
                    <a:pt x="1126" y="62"/>
                    <a:pt x="1125" y="61"/>
                    <a:pt x="1124" y="61"/>
                  </a:cubicBezTo>
                  <a:cubicBezTo>
                    <a:pt x="1123" y="60"/>
                    <a:pt x="1123" y="60"/>
                    <a:pt x="1123" y="59"/>
                  </a:cubicBezTo>
                  <a:cubicBezTo>
                    <a:pt x="1124" y="57"/>
                    <a:pt x="1123" y="57"/>
                    <a:pt x="1122" y="56"/>
                  </a:cubicBezTo>
                  <a:cubicBezTo>
                    <a:pt x="1121" y="55"/>
                    <a:pt x="1122" y="55"/>
                    <a:pt x="1121" y="55"/>
                  </a:cubicBezTo>
                  <a:cubicBezTo>
                    <a:pt x="1121" y="55"/>
                    <a:pt x="1119" y="56"/>
                    <a:pt x="1119" y="56"/>
                  </a:cubicBezTo>
                  <a:cubicBezTo>
                    <a:pt x="1118" y="56"/>
                    <a:pt x="1116" y="54"/>
                    <a:pt x="1116" y="54"/>
                  </a:cubicBezTo>
                  <a:cubicBezTo>
                    <a:pt x="1115" y="54"/>
                    <a:pt x="1113" y="54"/>
                    <a:pt x="1113" y="54"/>
                  </a:cubicBezTo>
                  <a:cubicBezTo>
                    <a:pt x="1110" y="53"/>
                    <a:pt x="1111" y="52"/>
                    <a:pt x="1111" y="52"/>
                  </a:cubicBezTo>
                  <a:cubicBezTo>
                    <a:pt x="1113" y="50"/>
                    <a:pt x="1113" y="50"/>
                    <a:pt x="1111" y="50"/>
                  </a:cubicBezTo>
                  <a:cubicBezTo>
                    <a:pt x="1109" y="50"/>
                    <a:pt x="1092" y="53"/>
                    <a:pt x="1090" y="54"/>
                  </a:cubicBezTo>
                  <a:cubicBezTo>
                    <a:pt x="1088" y="56"/>
                    <a:pt x="1086" y="57"/>
                    <a:pt x="1085" y="56"/>
                  </a:cubicBezTo>
                  <a:cubicBezTo>
                    <a:pt x="1083" y="55"/>
                    <a:pt x="1082" y="54"/>
                    <a:pt x="1079" y="54"/>
                  </a:cubicBezTo>
                  <a:cubicBezTo>
                    <a:pt x="1077" y="54"/>
                    <a:pt x="1075" y="54"/>
                    <a:pt x="1075" y="52"/>
                  </a:cubicBezTo>
                  <a:cubicBezTo>
                    <a:pt x="1074" y="50"/>
                    <a:pt x="1070" y="48"/>
                    <a:pt x="1067" y="47"/>
                  </a:cubicBezTo>
                  <a:cubicBezTo>
                    <a:pt x="1064" y="47"/>
                    <a:pt x="1063" y="47"/>
                    <a:pt x="1061" y="49"/>
                  </a:cubicBezTo>
                  <a:cubicBezTo>
                    <a:pt x="1060" y="51"/>
                    <a:pt x="1060" y="49"/>
                    <a:pt x="1060" y="48"/>
                  </a:cubicBezTo>
                  <a:cubicBezTo>
                    <a:pt x="1061" y="47"/>
                    <a:pt x="1060" y="46"/>
                    <a:pt x="1062" y="45"/>
                  </a:cubicBezTo>
                  <a:cubicBezTo>
                    <a:pt x="1063" y="44"/>
                    <a:pt x="1067" y="39"/>
                    <a:pt x="1068" y="39"/>
                  </a:cubicBezTo>
                  <a:cubicBezTo>
                    <a:pt x="1069" y="38"/>
                    <a:pt x="1068" y="38"/>
                    <a:pt x="1069" y="38"/>
                  </a:cubicBezTo>
                  <a:cubicBezTo>
                    <a:pt x="1071" y="38"/>
                    <a:pt x="1072" y="38"/>
                    <a:pt x="1069" y="37"/>
                  </a:cubicBezTo>
                  <a:cubicBezTo>
                    <a:pt x="1067" y="36"/>
                    <a:pt x="1062" y="37"/>
                    <a:pt x="1061" y="38"/>
                  </a:cubicBezTo>
                  <a:cubicBezTo>
                    <a:pt x="1060" y="39"/>
                    <a:pt x="1057" y="42"/>
                    <a:pt x="1058" y="42"/>
                  </a:cubicBezTo>
                  <a:cubicBezTo>
                    <a:pt x="1060" y="43"/>
                    <a:pt x="1061" y="44"/>
                    <a:pt x="1060" y="44"/>
                  </a:cubicBezTo>
                  <a:cubicBezTo>
                    <a:pt x="1059" y="44"/>
                    <a:pt x="1057" y="41"/>
                    <a:pt x="1057" y="42"/>
                  </a:cubicBezTo>
                  <a:cubicBezTo>
                    <a:pt x="1056" y="42"/>
                    <a:pt x="1033" y="53"/>
                    <a:pt x="1033" y="53"/>
                  </a:cubicBezTo>
                  <a:cubicBezTo>
                    <a:pt x="1033" y="53"/>
                    <a:pt x="1031" y="54"/>
                    <a:pt x="1030" y="53"/>
                  </a:cubicBezTo>
                  <a:cubicBezTo>
                    <a:pt x="1029" y="53"/>
                    <a:pt x="1024" y="51"/>
                    <a:pt x="1025" y="50"/>
                  </a:cubicBezTo>
                  <a:cubicBezTo>
                    <a:pt x="1026" y="48"/>
                    <a:pt x="1027" y="45"/>
                    <a:pt x="1023" y="47"/>
                  </a:cubicBezTo>
                  <a:cubicBezTo>
                    <a:pt x="1019" y="48"/>
                    <a:pt x="1013" y="52"/>
                    <a:pt x="1008" y="51"/>
                  </a:cubicBezTo>
                  <a:cubicBezTo>
                    <a:pt x="1008" y="51"/>
                    <a:pt x="1005" y="51"/>
                    <a:pt x="1007" y="49"/>
                  </a:cubicBezTo>
                  <a:cubicBezTo>
                    <a:pt x="1009" y="47"/>
                    <a:pt x="1021" y="38"/>
                    <a:pt x="1023" y="36"/>
                  </a:cubicBezTo>
                  <a:cubicBezTo>
                    <a:pt x="1024" y="35"/>
                    <a:pt x="1029" y="33"/>
                    <a:pt x="1032" y="32"/>
                  </a:cubicBezTo>
                  <a:cubicBezTo>
                    <a:pt x="1035" y="31"/>
                    <a:pt x="1043" y="28"/>
                    <a:pt x="1045" y="27"/>
                  </a:cubicBezTo>
                  <a:cubicBezTo>
                    <a:pt x="1045" y="27"/>
                    <a:pt x="1039" y="27"/>
                    <a:pt x="1035" y="26"/>
                  </a:cubicBezTo>
                  <a:cubicBezTo>
                    <a:pt x="1032" y="26"/>
                    <a:pt x="1027" y="25"/>
                    <a:pt x="1027" y="25"/>
                  </a:cubicBezTo>
                  <a:cubicBezTo>
                    <a:pt x="1026" y="25"/>
                    <a:pt x="1026" y="26"/>
                    <a:pt x="1025" y="24"/>
                  </a:cubicBezTo>
                  <a:cubicBezTo>
                    <a:pt x="1024" y="21"/>
                    <a:pt x="1020" y="24"/>
                    <a:pt x="1020" y="24"/>
                  </a:cubicBezTo>
                  <a:cubicBezTo>
                    <a:pt x="1015" y="28"/>
                    <a:pt x="1012" y="24"/>
                    <a:pt x="1010" y="23"/>
                  </a:cubicBezTo>
                  <a:cubicBezTo>
                    <a:pt x="1008" y="21"/>
                    <a:pt x="1006" y="20"/>
                    <a:pt x="1005" y="20"/>
                  </a:cubicBezTo>
                  <a:cubicBezTo>
                    <a:pt x="1005" y="20"/>
                    <a:pt x="1004" y="21"/>
                    <a:pt x="1003" y="21"/>
                  </a:cubicBezTo>
                  <a:cubicBezTo>
                    <a:pt x="1003" y="22"/>
                    <a:pt x="1003" y="22"/>
                    <a:pt x="1003" y="22"/>
                  </a:cubicBezTo>
                  <a:cubicBezTo>
                    <a:pt x="1002" y="23"/>
                    <a:pt x="1002" y="22"/>
                    <a:pt x="1001" y="21"/>
                  </a:cubicBezTo>
                  <a:cubicBezTo>
                    <a:pt x="1001" y="19"/>
                    <a:pt x="1000" y="18"/>
                    <a:pt x="999" y="18"/>
                  </a:cubicBezTo>
                  <a:cubicBezTo>
                    <a:pt x="998" y="18"/>
                    <a:pt x="998" y="17"/>
                    <a:pt x="997" y="16"/>
                  </a:cubicBezTo>
                  <a:cubicBezTo>
                    <a:pt x="996" y="16"/>
                    <a:pt x="990" y="15"/>
                    <a:pt x="989" y="15"/>
                  </a:cubicBezTo>
                  <a:cubicBezTo>
                    <a:pt x="987" y="15"/>
                    <a:pt x="986" y="16"/>
                    <a:pt x="983" y="17"/>
                  </a:cubicBezTo>
                  <a:cubicBezTo>
                    <a:pt x="980" y="18"/>
                    <a:pt x="975" y="15"/>
                    <a:pt x="974" y="14"/>
                  </a:cubicBezTo>
                  <a:cubicBezTo>
                    <a:pt x="973" y="13"/>
                    <a:pt x="973" y="13"/>
                    <a:pt x="972" y="14"/>
                  </a:cubicBezTo>
                  <a:cubicBezTo>
                    <a:pt x="971" y="14"/>
                    <a:pt x="970" y="14"/>
                    <a:pt x="969" y="13"/>
                  </a:cubicBezTo>
                  <a:cubicBezTo>
                    <a:pt x="968" y="12"/>
                    <a:pt x="966" y="7"/>
                    <a:pt x="966" y="4"/>
                  </a:cubicBezTo>
                  <a:cubicBezTo>
                    <a:pt x="966" y="2"/>
                    <a:pt x="963" y="1"/>
                    <a:pt x="961" y="1"/>
                  </a:cubicBezTo>
                  <a:cubicBezTo>
                    <a:pt x="960" y="0"/>
                    <a:pt x="961" y="1"/>
                    <a:pt x="961" y="1"/>
                  </a:cubicBezTo>
                  <a:cubicBezTo>
                    <a:pt x="961" y="1"/>
                    <a:pt x="961" y="6"/>
                    <a:pt x="961" y="7"/>
                  </a:cubicBezTo>
                  <a:cubicBezTo>
                    <a:pt x="961" y="8"/>
                    <a:pt x="960" y="8"/>
                    <a:pt x="960" y="8"/>
                  </a:cubicBezTo>
                  <a:cubicBezTo>
                    <a:pt x="552" y="8"/>
                    <a:pt x="552" y="8"/>
                    <a:pt x="552" y="8"/>
                  </a:cubicBezTo>
                  <a:cubicBezTo>
                    <a:pt x="546" y="8"/>
                    <a:pt x="546" y="8"/>
                    <a:pt x="546" y="8"/>
                  </a:cubicBezTo>
                  <a:cubicBezTo>
                    <a:pt x="546" y="9"/>
                    <a:pt x="547" y="8"/>
                    <a:pt x="548" y="8"/>
                  </a:cubicBezTo>
                  <a:cubicBezTo>
                    <a:pt x="548" y="8"/>
                    <a:pt x="552" y="8"/>
                    <a:pt x="551" y="9"/>
                  </a:cubicBezTo>
                  <a:cubicBezTo>
                    <a:pt x="551" y="9"/>
                    <a:pt x="552" y="11"/>
                    <a:pt x="552" y="12"/>
                  </a:cubicBezTo>
                  <a:cubicBezTo>
                    <a:pt x="553" y="12"/>
                    <a:pt x="553" y="13"/>
                    <a:pt x="554" y="13"/>
                  </a:cubicBezTo>
                  <a:cubicBezTo>
                    <a:pt x="555" y="13"/>
                    <a:pt x="555" y="13"/>
                    <a:pt x="555" y="14"/>
                  </a:cubicBezTo>
                  <a:cubicBezTo>
                    <a:pt x="555" y="14"/>
                    <a:pt x="556" y="15"/>
                    <a:pt x="556" y="16"/>
                  </a:cubicBezTo>
                  <a:cubicBezTo>
                    <a:pt x="555" y="17"/>
                    <a:pt x="555" y="17"/>
                    <a:pt x="555" y="18"/>
                  </a:cubicBezTo>
                  <a:cubicBezTo>
                    <a:pt x="555" y="18"/>
                    <a:pt x="555" y="19"/>
                    <a:pt x="554" y="19"/>
                  </a:cubicBezTo>
                  <a:cubicBezTo>
                    <a:pt x="553" y="19"/>
                    <a:pt x="554" y="20"/>
                    <a:pt x="555" y="20"/>
                  </a:cubicBezTo>
                  <a:cubicBezTo>
                    <a:pt x="555" y="20"/>
                    <a:pt x="557" y="21"/>
                    <a:pt x="557" y="24"/>
                  </a:cubicBezTo>
                  <a:cubicBezTo>
                    <a:pt x="557" y="26"/>
                    <a:pt x="558" y="26"/>
                    <a:pt x="558" y="26"/>
                  </a:cubicBezTo>
                  <a:cubicBezTo>
                    <a:pt x="559" y="27"/>
                    <a:pt x="559" y="27"/>
                    <a:pt x="558" y="28"/>
                  </a:cubicBezTo>
                  <a:cubicBezTo>
                    <a:pt x="557" y="28"/>
                    <a:pt x="558" y="28"/>
                    <a:pt x="558" y="29"/>
                  </a:cubicBezTo>
                  <a:cubicBezTo>
                    <a:pt x="557" y="29"/>
                    <a:pt x="557" y="30"/>
                    <a:pt x="557" y="30"/>
                  </a:cubicBezTo>
                  <a:cubicBezTo>
                    <a:pt x="556" y="30"/>
                    <a:pt x="557" y="31"/>
                    <a:pt x="557" y="31"/>
                  </a:cubicBezTo>
                  <a:cubicBezTo>
                    <a:pt x="557" y="32"/>
                    <a:pt x="557" y="32"/>
                    <a:pt x="557" y="32"/>
                  </a:cubicBezTo>
                  <a:cubicBezTo>
                    <a:pt x="557" y="33"/>
                    <a:pt x="556" y="33"/>
                    <a:pt x="557" y="34"/>
                  </a:cubicBezTo>
                  <a:cubicBezTo>
                    <a:pt x="557" y="35"/>
                    <a:pt x="557" y="35"/>
                    <a:pt x="557" y="35"/>
                  </a:cubicBezTo>
                  <a:cubicBezTo>
                    <a:pt x="557" y="36"/>
                    <a:pt x="556" y="36"/>
                    <a:pt x="557" y="37"/>
                  </a:cubicBezTo>
                  <a:cubicBezTo>
                    <a:pt x="558" y="38"/>
                    <a:pt x="557" y="39"/>
                    <a:pt x="557" y="39"/>
                  </a:cubicBezTo>
                  <a:cubicBezTo>
                    <a:pt x="557" y="39"/>
                    <a:pt x="553" y="43"/>
                    <a:pt x="552" y="43"/>
                  </a:cubicBezTo>
                  <a:cubicBezTo>
                    <a:pt x="550" y="44"/>
                    <a:pt x="549" y="44"/>
                    <a:pt x="549" y="44"/>
                  </a:cubicBezTo>
                  <a:cubicBezTo>
                    <a:pt x="549" y="44"/>
                    <a:pt x="548" y="44"/>
                    <a:pt x="548" y="43"/>
                  </a:cubicBezTo>
                  <a:cubicBezTo>
                    <a:pt x="548" y="43"/>
                    <a:pt x="548" y="42"/>
                    <a:pt x="548" y="43"/>
                  </a:cubicBezTo>
                  <a:cubicBezTo>
                    <a:pt x="547" y="43"/>
                    <a:pt x="547" y="43"/>
                    <a:pt x="548" y="42"/>
                  </a:cubicBezTo>
                  <a:cubicBezTo>
                    <a:pt x="549" y="41"/>
                    <a:pt x="548" y="41"/>
                    <a:pt x="549" y="40"/>
                  </a:cubicBezTo>
                  <a:cubicBezTo>
                    <a:pt x="550" y="39"/>
                    <a:pt x="550" y="39"/>
                    <a:pt x="550" y="40"/>
                  </a:cubicBezTo>
                  <a:cubicBezTo>
                    <a:pt x="551" y="41"/>
                    <a:pt x="550" y="42"/>
                    <a:pt x="551" y="40"/>
                  </a:cubicBezTo>
                  <a:cubicBezTo>
                    <a:pt x="552" y="39"/>
                    <a:pt x="553" y="37"/>
                    <a:pt x="553" y="38"/>
                  </a:cubicBezTo>
                  <a:cubicBezTo>
                    <a:pt x="552" y="40"/>
                    <a:pt x="552" y="40"/>
                    <a:pt x="554" y="39"/>
                  </a:cubicBezTo>
                  <a:cubicBezTo>
                    <a:pt x="555" y="38"/>
                    <a:pt x="555" y="35"/>
                    <a:pt x="553" y="33"/>
                  </a:cubicBezTo>
                  <a:cubicBezTo>
                    <a:pt x="552" y="31"/>
                    <a:pt x="553" y="32"/>
                    <a:pt x="554" y="32"/>
                  </a:cubicBezTo>
                  <a:cubicBezTo>
                    <a:pt x="556" y="32"/>
                    <a:pt x="555" y="31"/>
                    <a:pt x="555" y="30"/>
                  </a:cubicBezTo>
                  <a:cubicBezTo>
                    <a:pt x="555" y="29"/>
                    <a:pt x="555" y="28"/>
                    <a:pt x="554" y="30"/>
                  </a:cubicBezTo>
                  <a:cubicBezTo>
                    <a:pt x="552" y="31"/>
                    <a:pt x="551" y="32"/>
                    <a:pt x="550" y="33"/>
                  </a:cubicBezTo>
                  <a:cubicBezTo>
                    <a:pt x="549" y="33"/>
                    <a:pt x="548" y="35"/>
                    <a:pt x="547" y="35"/>
                  </a:cubicBezTo>
                  <a:cubicBezTo>
                    <a:pt x="547" y="36"/>
                    <a:pt x="545" y="38"/>
                    <a:pt x="547" y="38"/>
                  </a:cubicBezTo>
                  <a:cubicBezTo>
                    <a:pt x="548" y="38"/>
                    <a:pt x="550" y="38"/>
                    <a:pt x="548" y="38"/>
                  </a:cubicBezTo>
                  <a:cubicBezTo>
                    <a:pt x="546" y="39"/>
                    <a:pt x="545" y="39"/>
                    <a:pt x="546" y="37"/>
                  </a:cubicBezTo>
                  <a:cubicBezTo>
                    <a:pt x="547" y="35"/>
                    <a:pt x="548" y="34"/>
                    <a:pt x="549" y="33"/>
                  </a:cubicBezTo>
                  <a:cubicBezTo>
                    <a:pt x="549" y="32"/>
                    <a:pt x="549" y="31"/>
                    <a:pt x="550" y="30"/>
                  </a:cubicBezTo>
                  <a:cubicBezTo>
                    <a:pt x="551" y="29"/>
                    <a:pt x="550" y="30"/>
                    <a:pt x="550" y="31"/>
                  </a:cubicBezTo>
                  <a:cubicBezTo>
                    <a:pt x="550" y="33"/>
                    <a:pt x="550" y="32"/>
                    <a:pt x="552" y="31"/>
                  </a:cubicBezTo>
                  <a:cubicBezTo>
                    <a:pt x="553" y="29"/>
                    <a:pt x="553" y="29"/>
                    <a:pt x="553" y="28"/>
                  </a:cubicBezTo>
                  <a:cubicBezTo>
                    <a:pt x="552" y="27"/>
                    <a:pt x="551" y="26"/>
                    <a:pt x="551" y="25"/>
                  </a:cubicBezTo>
                  <a:cubicBezTo>
                    <a:pt x="551" y="25"/>
                    <a:pt x="551" y="24"/>
                    <a:pt x="550" y="26"/>
                  </a:cubicBezTo>
                  <a:cubicBezTo>
                    <a:pt x="550" y="27"/>
                    <a:pt x="550" y="28"/>
                    <a:pt x="549" y="26"/>
                  </a:cubicBezTo>
                  <a:cubicBezTo>
                    <a:pt x="547" y="25"/>
                    <a:pt x="546" y="23"/>
                    <a:pt x="544" y="24"/>
                  </a:cubicBezTo>
                  <a:cubicBezTo>
                    <a:pt x="543" y="24"/>
                    <a:pt x="534" y="24"/>
                    <a:pt x="530" y="22"/>
                  </a:cubicBezTo>
                  <a:cubicBezTo>
                    <a:pt x="526" y="20"/>
                    <a:pt x="522" y="18"/>
                    <a:pt x="522" y="20"/>
                  </a:cubicBezTo>
                  <a:cubicBezTo>
                    <a:pt x="522" y="22"/>
                    <a:pt x="522" y="28"/>
                    <a:pt x="524" y="30"/>
                  </a:cubicBezTo>
                  <a:cubicBezTo>
                    <a:pt x="526" y="33"/>
                    <a:pt x="528" y="36"/>
                    <a:pt x="528" y="38"/>
                  </a:cubicBezTo>
                  <a:cubicBezTo>
                    <a:pt x="528" y="39"/>
                    <a:pt x="530" y="43"/>
                    <a:pt x="530" y="44"/>
                  </a:cubicBezTo>
                  <a:cubicBezTo>
                    <a:pt x="531" y="45"/>
                    <a:pt x="530" y="46"/>
                    <a:pt x="530" y="46"/>
                  </a:cubicBezTo>
                  <a:cubicBezTo>
                    <a:pt x="530" y="47"/>
                    <a:pt x="530" y="46"/>
                    <a:pt x="531" y="46"/>
                  </a:cubicBezTo>
                  <a:cubicBezTo>
                    <a:pt x="532" y="45"/>
                    <a:pt x="531" y="45"/>
                    <a:pt x="533" y="45"/>
                  </a:cubicBezTo>
                  <a:cubicBezTo>
                    <a:pt x="534" y="46"/>
                    <a:pt x="537" y="46"/>
                    <a:pt x="534" y="47"/>
                  </a:cubicBezTo>
                  <a:cubicBezTo>
                    <a:pt x="532" y="48"/>
                    <a:pt x="532" y="48"/>
                    <a:pt x="532" y="48"/>
                  </a:cubicBezTo>
                  <a:cubicBezTo>
                    <a:pt x="532" y="49"/>
                    <a:pt x="532" y="49"/>
                    <a:pt x="531" y="48"/>
                  </a:cubicBezTo>
                  <a:cubicBezTo>
                    <a:pt x="531" y="48"/>
                    <a:pt x="531" y="48"/>
                    <a:pt x="531" y="49"/>
                  </a:cubicBezTo>
                  <a:cubicBezTo>
                    <a:pt x="531" y="50"/>
                    <a:pt x="532" y="51"/>
                    <a:pt x="533" y="50"/>
                  </a:cubicBezTo>
                  <a:cubicBezTo>
                    <a:pt x="534" y="50"/>
                    <a:pt x="536" y="51"/>
                    <a:pt x="534" y="51"/>
                  </a:cubicBezTo>
                  <a:cubicBezTo>
                    <a:pt x="533" y="52"/>
                    <a:pt x="534" y="52"/>
                    <a:pt x="534" y="53"/>
                  </a:cubicBezTo>
                  <a:cubicBezTo>
                    <a:pt x="534" y="53"/>
                    <a:pt x="535" y="54"/>
                    <a:pt x="534" y="55"/>
                  </a:cubicBezTo>
                  <a:cubicBezTo>
                    <a:pt x="534" y="56"/>
                    <a:pt x="533" y="59"/>
                    <a:pt x="533" y="56"/>
                  </a:cubicBezTo>
                  <a:cubicBezTo>
                    <a:pt x="533" y="53"/>
                    <a:pt x="532" y="52"/>
                    <a:pt x="532" y="54"/>
                  </a:cubicBezTo>
                  <a:cubicBezTo>
                    <a:pt x="531" y="57"/>
                    <a:pt x="532" y="57"/>
                    <a:pt x="532" y="58"/>
                  </a:cubicBezTo>
                  <a:cubicBezTo>
                    <a:pt x="532" y="59"/>
                    <a:pt x="532" y="59"/>
                    <a:pt x="533" y="59"/>
                  </a:cubicBezTo>
                  <a:cubicBezTo>
                    <a:pt x="533" y="59"/>
                    <a:pt x="543" y="61"/>
                    <a:pt x="543" y="61"/>
                  </a:cubicBezTo>
                  <a:cubicBezTo>
                    <a:pt x="543" y="61"/>
                    <a:pt x="546" y="61"/>
                    <a:pt x="543" y="61"/>
                  </a:cubicBezTo>
                  <a:cubicBezTo>
                    <a:pt x="539" y="62"/>
                    <a:pt x="536" y="62"/>
                    <a:pt x="535" y="61"/>
                  </a:cubicBezTo>
                  <a:cubicBezTo>
                    <a:pt x="533" y="60"/>
                    <a:pt x="532" y="59"/>
                    <a:pt x="533" y="62"/>
                  </a:cubicBezTo>
                  <a:cubicBezTo>
                    <a:pt x="534" y="64"/>
                    <a:pt x="533" y="66"/>
                    <a:pt x="533" y="67"/>
                  </a:cubicBezTo>
                  <a:cubicBezTo>
                    <a:pt x="533" y="68"/>
                    <a:pt x="533" y="69"/>
                    <a:pt x="534" y="70"/>
                  </a:cubicBezTo>
                  <a:cubicBezTo>
                    <a:pt x="534" y="71"/>
                    <a:pt x="533" y="72"/>
                    <a:pt x="533" y="73"/>
                  </a:cubicBezTo>
                  <a:cubicBezTo>
                    <a:pt x="533" y="75"/>
                    <a:pt x="533" y="75"/>
                    <a:pt x="533" y="77"/>
                  </a:cubicBezTo>
                  <a:cubicBezTo>
                    <a:pt x="533" y="79"/>
                    <a:pt x="533" y="81"/>
                    <a:pt x="533" y="82"/>
                  </a:cubicBezTo>
                  <a:cubicBezTo>
                    <a:pt x="532" y="84"/>
                    <a:pt x="531" y="88"/>
                    <a:pt x="531" y="89"/>
                  </a:cubicBezTo>
                  <a:cubicBezTo>
                    <a:pt x="532" y="91"/>
                    <a:pt x="531" y="103"/>
                    <a:pt x="530" y="104"/>
                  </a:cubicBezTo>
                  <a:cubicBezTo>
                    <a:pt x="530" y="106"/>
                    <a:pt x="529" y="109"/>
                    <a:pt x="529" y="110"/>
                  </a:cubicBezTo>
                  <a:cubicBezTo>
                    <a:pt x="528" y="111"/>
                    <a:pt x="528" y="113"/>
                    <a:pt x="529" y="112"/>
                  </a:cubicBezTo>
                  <a:cubicBezTo>
                    <a:pt x="530" y="110"/>
                    <a:pt x="531" y="112"/>
                    <a:pt x="530" y="112"/>
                  </a:cubicBezTo>
                  <a:cubicBezTo>
                    <a:pt x="529" y="113"/>
                    <a:pt x="527" y="117"/>
                    <a:pt x="526" y="117"/>
                  </a:cubicBezTo>
                  <a:cubicBezTo>
                    <a:pt x="526" y="118"/>
                    <a:pt x="524" y="122"/>
                    <a:pt x="525" y="123"/>
                  </a:cubicBezTo>
                  <a:cubicBezTo>
                    <a:pt x="526" y="125"/>
                    <a:pt x="527" y="126"/>
                    <a:pt x="527" y="127"/>
                  </a:cubicBezTo>
                  <a:cubicBezTo>
                    <a:pt x="526" y="129"/>
                    <a:pt x="526" y="135"/>
                    <a:pt x="529" y="136"/>
                  </a:cubicBezTo>
                  <a:cubicBezTo>
                    <a:pt x="531" y="138"/>
                    <a:pt x="530" y="138"/>
                    <a:pt x="530" y="139"/>
                  </a:cubicBezTo>
                  <a:cubicBezTo>
                    <a:pt x="530" y="141"/>
                    <a:pt x="530" y="153"/>
                    <a:pt x="530" y="154"/>
                  </a:cubicBezTo>
                  <a:cubicBezTo>
                    <a:pt x="530" y="156"/>
                    <a:pt x="529" y="159"/>
                    <a:pt x="530" y="158"/>
                  </a:cubicBezTo>
                  <a:cubicBezTo>
                    <a:pt x="531" y="157"/>
                    <a:pt x="532" y="157"/>
                    <a:pt x="530" y="159"/>
                  </a:cubicBezTo>
                  <a:cubicBezTo>
                    <a:pt x="529" y="160"/>
                    <a:pt x="529" y="160"/>
                    <a:pt x="529" y="161"/>
                  </a:cubicBezTo>
                  <a:cubicBezTo>
                    <a:pt x="528" y="162"/>
                    <a:pt x="527" y="163"/>
                    <a:pt x="528" y="165"/>
                  </a:cubicBezTo>
                  <a:cubicBezTo>
                    <a:pt x="528" y="167"/>
                    <a:pt x="532" y="172"/>
                    <a:pt x="533" y="173"/>
                  </a:cubicBezTo>
                  <a:cubicBezTo>
                    <a:pt x="534" y="174"/>
                    <a:pt x="537" y="179"/>
                    <a:pt x="536" y="181"/>
                  </a:cubicBezTo>
                  <a:cubicBezTo>
                    <a:pt x="536" y="182"/>
                    <a:pt x="535" y="184"/>
                    <a:pt x="536" y="185"/>
                  </a:cubicBezTo>
                  <a:cubicBezTo>
                    <a:pt x="537" y="187"/>
                    <a:pt x="537" y="187"/>
                    <a:pt x="537" y="189"/>
                  </a:cubicBezTo>
                  <a:cubicBezTo>
                    <a:pt x="537" y="190"/>
                    <a:pt x="538" y="192"/>
                    <a:pt x="539" y="194"/>
                  </a:cubicBezTo>
                  <a:cubicBezTo>
                    <a:pt x="540" y="195"/>
                    <a:pt x="548" y="205"/>
                    <a:pt x="548" y="205"/>
                  </a:cubicBezTo>
                  <a:cubicBezTo>
                    <a:pt x="548" y="205"/>
                    <a:pt x="547" y="205"/>
                    <a:pt x="549" y="206"/>
                  </a:cubicBezTo>
                  <a:cubicBezTo>
                    <a:pt x="550" y="206"/>
                    <a:pt x="550" y="207"/>
                    <a:pt x="551" y="207"/>
                  </a:cubicBezTo>
                  <a:cubicBezTo>
                    <a:pt x="552" y="208"/>
                    <a:pt x="552" y="209"/>
                    <a:pt x="553" y="209"/>
                  </a:cubicBezTo>
                  <a:cubicBezTo>
                    <a:pt x="554" y="209"/>
                    <a:pt x="556" y="211"/>
                    <a:pt x="555" y="210"/>
                  </a:cubicBezTo>
                  <a:cubicBezTo>
                    <a:pt x="555" y="209"/>
                    <a:pt x="556" y="211"/>
                    <a:pt x="555" y="208"/>
                  </a:cubicBezTo>
                  <a:cubicBezTo>
                    <a:pt x="554" y="206"/>
                    <a:pt x="556" y="207"/>
                    <a:pt x="555" y="206"/>
                  </a:cubicBezTo>
                  <a:cubicBezTo>
                    <a:pt x="555" y="206"/>
                    <a:pt x="556" y="205"/>
                    <a:pt x="556" y="205"/>
                  </a:cubicBezTo>
                  <a:cubicBezTo>
                    <a:pt x="557" y="204"/>
                    <a:pt x="557" y="205"/>
                    <a:pt x="558" y="205"/>
                  </a:cubicBezTo>
                  <a:cubicBezTo>
                    <a:pt x="559" y="206"/>
                    <a:pt x="561" y="206"/>
                    <a:pt x="561" y="205"/>
                  </a:cubicBezTo>
                  <a:cubicBezTo>
                    <a:pt x="562" y="204"/>
                    <a:pt x="563" y="204"/>
                    <a:pt x="563" y="205"/>
                  </a:cubicBezTo>
                  <a:cubicBezTo>
                    <a:pt x="564" y="206"/>
                    <a:pt x="565" y="206"/>
                    <a:pt x="566" y="206"/>
                  </a:cubicBezTo>
                  <a:cubicBezTo>
                    <a:pt x="566" y="205"/>
                    <a:pt x="568" y="206"/>
                    <a:pt x="566" y="207"/>
                  </a:cubicBezTo>
                  <a:cubicBezTo>
                    <a:pt x="564" y="207"/>
                    <a:pt x="563" y="206"/>
                    <a:pt x="562" y="206"/>
                  </a:cubicBezTo>
                  <a:cubicBezTo>
                    <a:pt x="561" y="207"/>
                    <a:pt x="559" y="206"/>
                    <a:pt x="559" y="206"/>
                  </a:cubicBezTo>
                  <a:cubicBezTo>
                    <a:pt x="558" y="206"/>
                    <a:pt x="557" y="206"/>
                    <a:pt x="557" y="208"/>
                  </a:cubicBezTo>
                  <a:cubicBezTo>
                    <a:pt x="557" y="210"/>
                    <a:pt x="557" y="210"/>
                    <a:pt x="559" y="213"/>
                  </a:cubicBezTo>
                  <a:cubicBezTo>
                    <a:pt x="561" y="216"/>
                    <a:pt x="562" y="217"/>
                    <a:pt x="560" y="216"/>
                  </a:cubicBezTo>
                  <a:cubicBezTo>
                    <a:pt x="559" y="215"/>
                    <a:pt x="556" y="215"/>
                    <a:pt x="557" y="213"/>
                  </a:cubicBezTo>
                  <a:cubicBezTo>
                    <a:pt x="557" y="211"/>
                    <a:pt x="557" y="211"/>
                    <a:pt x="556" y="211"/>
                  </a:cubicBezTo>
                  <a:cubicBezTo>
                    <a:pt x="555" y="211"/>
                    <a:pt x="555" y="211"/>
                    <a:pt x="555" y="212"/>
                  </a:cubicBezTo>
                  <a:cubicBezTo>
                    <a:pt x="555" y="214"/>
                    <a:pt x="554" y="215"/>
                    <a:pt x="555" y="217"/>
                  </a:cubicBezTo>
                  <a:cubicBezTo>
                    <a:pt x="557" y="218"/>
                    <a:pt x="557" y="219"/>
                    <a:pt x="557" y="220"/>
                  </a:cubicBezTo>
                  <a:cubicBezTo>
                    <a:pt x="557" y="221"/>
                    <a:pt x="557" y="221"/>
                    <a:pt x="558" y="222"/>
                  </a:cubicBezTo>
                  <a:cubicBezTo>
                    <a:pt x="559" y="223"/>
                    <a:pt x="562" y="225"/>
                    <a:pt x="563" y="225"/>
                  </a:cubicBezTo>
                  <a:cubicBezTo>
                    <a:pt x="564" y="225"/>
                    <a:pt x="564" y="224"/>
                    <a:pt x="565" y="227"/>
                  </a:cubicBezTo>
                  <a:cubicBezTo>
                    <a:pt x="566" y="229"/>
                    <a:pt x="565" y="231"/>
                    <a:pt x="564" y="231"/>
                  </a:cubicBezTo>
                  <a:cubicBezTo>
                    <a:pt x="563" y="230"/>
                    <a:pt x="563" y="231"/>
                    <a:pt x="564" y="232"/>
                  </a:cubicBezTo>
                  <a:cubicBezTo>
                    <a:pt x="564" y="233"/>
                    <a:pt x="563" y="235"/>
                    <a:pt x="564" y="236"/>
                  </a:cubicBezTo>
                  <a:cubicBezTo>
                    <a:pt x="565" y="238"/>
                    <a:pt x="576" y="249"/>
                    <a:pt x="577" y="251"/>
                  </a:cubicBezTo>
                  <a:cubicBezTo>
                    <a:pt x="579" y="253"/>
                    <a:pt x="579" y="253"/>
                    <a:pt x="579" y="254"/>
                  </a:cubicBezTo>
                  <a:cubicBezTo>
                    <a:pt x="579" y="254"/>
                    <a:pt x="580" y="255"/>
                    <a:pt x="580" y="256"/>
                  </a:cubicBezTo>
                  <a:cubicBezTo>
                    <a:pt x="581" y="256"/>
                    <a:pt x="583" y="257"/>
                    <a:pt x="583" y="258"/>
                  </a:cubicBezTo>
                  <a:cubicBezTo>
                    <a:pt x="582" y="259"/>
                    <a:pt x="583" y="260"/>
                    <a:pt x="583" y="261"/>
                  </a:cubicBezTo>
                  <a:cubicBezTo>
                    <a:pt x="583" y="262"/>
                    <a:pt x="583" y="263"/>
                    <a:pt x="583" y="264"/>
                  </a:cubicBezTo>
                  <a:cubicBezTo>
                    <a:pt x="583" y="264"/>
                    <a:pt x="582" y="265"/>
                    <a:pt x="584" y="266"/>
                  </a:cubicBezTo>
                  <a:cubicBezTo>
                    <a:pt x="586" y="267"/>
                    <a:pt x="594" y="268"/>
                    <a:pt x="596" y="268"/>
                  </a:cubicBezTo>
                  <a:cubicBezTo>
                    <a:pt x="598" y="268"/>
                    <a:pt x="599" y="268"/>
                    <a:pt x="601" y="269"/>
                  </a:cubicBezTo>
                  <a:cubicBezTo>
                    <a:pt x="603" y="271"/>
                    <a:pt x="609" y="275"/>
                    <a:pt x="610" y="275"/>
                  </a:cubicBezTo>
                  <a:cubicBezTo>
                    <a:pt x="612" y="274"/>
                    <a:pt x="613" y="274"/>
                    <a:pt x="614" y="276"/>
                  </a:cubicBezTo>
                  <a:cubicBezTo>
                    <a:pt x="615" y="278"/>
                    <a:pt x="615" y="279"/>
                    <a:pt x="617" y="279"/>
                  </a:cubicBezTo>
                  <a:cubicBezTo>
                    <a:pt x="619" y="279"/>
                    <a:pt x="620" y="279"/>
                    <a:pt x="621" y="280"/>
                  </a:cubicBezTo>
                  <a:cubicBezTo>
                    <a:pt x="623" y="281"/>
                    <a:pt x="625" y="283"/>
                    <a:pt x="626" y="283"/>
                  </a:cubicBezTo>
                  <a:cubicBezTo>
                    <a:pt x="627" y="284"/>
                    <a:pt x="630" y="287"/>
                    <a:pt x="632" y="291"/>
                  </a:cubicBezTo>
                  <a:cubicBezTo>
                    <a:pt x="632" y="294"/>
                    <a:pt x="634" y="296"/>
                    <a:pt x="635" y="299"/>
                  </a:cubicBezTo>
                  <a:cubicBezTo>
                    <a:pt x="670" y="296"/>
                    <a:pt x="670" y="296"/>
                    <a:pt x="670" y="296"/>
                  </a:cubicBezTo>
                  <a:cubicBezTo>
                    <a:pt x="669" y="300"/>
                    <a:pt x="669" y="300"/>
                    <a:pt x="669" y="300"/>
                  </a:cubicBezTo>
                  <a:cubicBezTo>
                    <a:pt x="719" y="317"/>
                    <a:pt x="719" y="317"/>
                    <a:pt x="719" y="317"/>
                  </a:cubicBezTo>
                  <a:cubicBezTo>
                    <a:pt x="719" y="317"/>
                    <a:pt x="721" y="318"/>
                    <a:pt x="722" y="318"/>
                  </a:cubicBezTo>
                  <a:cubicBezTo>
                    <a:pt x="722" y="318"/>
                    <a:pt x="728" y="319"/>
                    <a:pt x="729" y="319"/>
                  </a:cubicBezTo>
                  <a:cubicBezTo>
                    <a:pt x="730" y="319"/>
                    <a:pt x="765" y="319"/>
                    <a:pt x="765" y="319"/>
                  </a:cubicBezTo>
                  <a:cubicBezTo>
                    <a:pt x="765" y="319"/>
                    <a:pt x="767" y="316"/>
                    <a:pt x="767" y="313"/>
                  </a:cubicBezTo>
                  <a:cubicBezTo>
                    <a:pt x="767" y="311"/>
                    <a:pt x="767" y="312"/>
                    <a:pt x="768" y="312"/>
                  </a:cubicBezTo>
                  <a:cubicBezTo>
                    <a:pt x="769" y="312"/>
                    <a:pt x="791" y="312"/>
                    <a:pt x="791" y="312"/>
                  </a:cubicBezTo>
                  <a:cubicBezTo>
                    <a:pt x="791" y="312"/>
                    <a:pt x="792" y="312"/>
                    <a:pt x="793" y="313"/>
                  </a:cubicBezTo>
                  <a:cubicBezTo>
                    <a:pt x="793" y="314"/>
                    <a:pt x="796" y="317"/>
                    <a:pt x="798" y="318"/>
                  </a:cubicBezTo>
                  <a:cubicBezTo>
                    <a:pt x="800" y="319"/>
                    <a:pt x="802" y="320"/>
                    <a:pt x="803" y="321"/>
                  </a:cubicBezTo>
                  <a:cubicBezTo>
                    <a:pt x="804" y="322"/>
                    <a:pt x="810" y="327"/>
                    <a:pt x="812" y="328"/>
                  </a:cubicBezTo>
                  <a:cubicBezTo>
                    <a:pt x="814" y="329"/>
                    <a:pt x="816" y="331"/>
                    <a:pt x="816" y="333"/>
                  </a:cubicBezTo>
                  <a:cubicBezTo>
                    <a:pt x="817" y="334"/>
                    <a:pt x="819" y="338"/>
                    <a:pt x="819" y="340"/>
                  </a:cubicBezTo>
                  <a:cubicBezTo>
                    <a:pt x="819" y="341"/>
                    <a:pt x="819" y="343"/>
                    <a:pt x="820" y="344"/>
                  </a:cubicBezTo>
                  <a:cubicBezTo>
                    <a:pt x="821" y="346"/>
                    <a:pt x="825" y="349"/>
                    <a:pt x="830" y="352"/>
                  </a:cubicBezTo>
                  <a:cubicBezTo>
                    <a:pt x="834" y="354"/>
                    <a:pt x="839" y="357"/>
                    <a:pt x="841" y="357"/>
                  </a:cubicBezTo>
                  <a:cubicBezTo>
                    <a:pt x="842" y="357"/>
                    <a:pt x="844" y="356"/>
                    <a:pt x="845" y="354"/>
                  </a:cubicBezTo>
                  <a:cubicBezTo>
                    <a:pt x="845" y="353"/>
                    <a:pt x="846" y="351"/>
                    <a:pt x="847" y="349"/>
                  </a:cubicBezTo>
                  <a:cubicBezTo>
                    <a:pt x="848" y="347"/>
                    <a:pt x="849" y="345"/>
                    <a:pt x="851" y="345"/>
                  </a:cubicBezTo>
                  <a:cubicBezTo>
                    <a:pt x="854" y="344"/>
                    <a:pt x="853" y="344"/>
                    <a:pt x="854" y="344"/>
                  </a:cubicBezTo>
                  <a:cubicBezTo>
                    <a:pt x="854" y="343"/>
                    <a:pt x="854" y="343"/>
                    <a:pt x="855" y="343"/>
                  </a:cubicBezTo>
                  <a:cubicBezTo>
                    <a:pt x="856" y="343"/>
                    <a:pt x="859" y="344"/>
                    <a:pt x="861" y="344"/>
                  </a:cubicBezTo>
                  <a:cubicBezTo>
                    <a:pt x="864" y="344"/>
                    <a:pt x="865" y="345"/>
                    <a:pt x="866" y="345"/>
                  </a:cubicBezTo>
                  <a:cubicBezTo>
                    <a:pt x="866" y="344"/>
                    <a:pt x="867" y="344"/>
                    <a:pt x="869" y="345"/>
                  </a:cubicBezTo>
                  <a:cubicBezTo>
                    <a:pt x="870" y="346"/>
                    <a:pt x="876" y="352"/>
                    <a:pt x="877" y="353"/>
                  </a:cubicBezTo>
                  <a:cubicBezTo>
                    <a:pt x="878" y="354"/>
                    <a:pt x="881" y="361"/>
                    <a:pt x="883" y="363"/>
                  </a:cubicBezTo>
                  <a:cubicBezTo>
                    <a:pt x="884" y="366"/>
                    <a:pt x="889" y="373"/>
                    <a:pt x="890" y="375"/>
                  </a:cubicBezTo>
                  <a:cubicBezTo>
                    <a:pt x="891" y="376"/>
                    <a:pt x="892" y="378"/>
                    <a:pt x="893" y="378"/>
                  </a:cubicBezTo>
                  <a:cubicBezTo>
                    <a:pt x="894" y="379"/>
                    <a:pt x="896" y="379"/>
                    <a:pt x="896" y="383"/>
                  </a:cubicBezTo>
                  <a:cubicBezTo>
                    <a:pt x="896" y="383"/>
                    <a:pt x="896" y="384"/>
                    <a:pt x="896" y="385"/>
                  </a:cubicBezTo>
                  <a:cubicBezTo>
                    <a:pt x="897" y="386"/>
                    <a:pt x="902" y="398"/>
                    <a:pt x="902" y="398"/>
                  </a:cubicBezTo>
                  <a:cubicBezTo>
                    <a:pt x="902" y="398"/>
                    <a:pt x="902" y="399"/>
                    <a:pt x="903" y="399"/>
                  </a:cubicBezTo>
                  <a:cubicBezTo>
                    <a:pt x="904" y="399"/>
                    <a:pt x="906" y="399"/>
                    <a:pt x="907" y="400"/>
                  </a:cubicBezTo>
                  <a:cubicBezTo>
                    <a:pt x="909" y="401"/>
                    <a:pt x="915" y="403"/>
                    <a:pt x="916" y="404"/>
                  </a:cubicBezTo>
                  <a:cubicBezTo>
                    <a:pt x="916" y="404"/>
                    <a:pt x="918" y="404"/>
                    <a:pt x="918" y="404"/>
                  </a:cubicBezTo>
                  <a:cubicBezTo>
                    <a:pt x="919" y="404"/>
                    <a:pt x="922" y="404"/>
                    <a:pt x="923" y="405"/>
                  </a:cubicBezTo>
                  <a:cubicBezTo>
                    <a:pt x="923" y="405"/>
                    <a:pt x="926" y="408"/>
                    <a:pt x="928" y="407"/>
                  </a:cubicBezTo>
                  <a:cubicBezTo>
                    <a:pt x="930" y="406"/>
                    <a:pt x="931" y="406"/>
                    <a:pt x="931" y="406"/>
                  </a:cubicBezTo>
                  <a:close/>
                  <a:moveTo>
                    <a:pt x="614" y="292"/>
                  </a:moveTo>
                  <a:cubicBezTo>
                    <a:pt x="614" y="292"/>
                    <a:pt x="617" y="295"/>
                    <a:pt x="616" y="294"/>
                  </a:cubicBezTo>
                  <a:cubicBezTo>
                    <a:pt x="616" y="292"/>
                    <a:pt x="615" y="292"/>
                    <a:pt x="614" y="292"/>
                  </a:cubicBezTo>
                  <a:close/>
                  <a:moveTo>
                    <a:pt x="617" y="286"/>
                  </a:moveTo>
                  <a:cubicBezTo>
                    <a:pt x="616" y="284"/>
                    <a:pt x="615" y="285"/>
                    <a:pt x="615" y="285"/>
                  </a:cubicBezTo>
                  <a:cubicBezTo>
                    <a:pt x="615" y="285"/>
                    <a:pt x="618" y="288"/>
                    <a:pt x="617" y="286"/>
                  </a:cubicBezTo>
                  <a:close/>
                  <a:moveTo>
                    <a:pt x="589" y="275"/>
                  </a:moveTo>
                  <a:cubicBezTo>
                    <a:pt x="589" y="275"/>
                    <a:pt x="590" y="277"/>
                    <a:pt x="591" y="276"/>
                  </a:cubicBezTo>
                  <a:cubicBezTo>
                    <a:pt x="592" y="275"/>
                    <a:pt x="590" y="274"/>
                    <a:pt x="589" y="275"/>
                  </a:cubicBezTo>
                  <a:close/>
                  <a:moveTo>
                    <a:pt x="598" y="275"/>
                  </a:moveTo>
                  <a:cubicBezTo>
                    <a:pt x="601" y="274"/>
                    <a:pt x="596" y="274"/>
                    <a:pt x="594" y="274"/>
                  </a:cubicBezTo>
                  <a:cubicBezTo>
                    <a:pt x="594" y="274"/>
                    <a:pt x="595" y="276"/>
                    <a:pt x="598" y="275"/>
                  </a:cubicBezTo>
                  <a:close/>
                  <a:moveTo>
                    <a:pt x="546" y="16"/>
                  </a:moveTo>
                  <a:cubicBezTo>
                    <a:pt x="546" y="16"/>
                    <a:pt x="544" y="17"/>
                    <a:pt x="546" y="18"/>
                  </a:cubicBezTo>
                  <a:cubicBezTo>
                    <a:pt x="547" y="19"/>
                    <a:pt x="548" y="19"/>
                    <a:pt x="547" y="17"/>
                  </a:cubicBezTo>
                  <a:cubicBezTo>
                    <a:pt x="546" y="16"/>
                    <a:pt x="547" y="16"/>
                    <a:pt x="546" y="16"/>
                  </a:cubicBezTo>
                  <a:close/>
                  <a:moveTo>
                    <a:pt x="550" y="14"/>
                  </a:moveTo>
                  <a:cubicBezTo>
                    <a:pt x="550" y="14"/>
                    <a:pt x="546" y="14"/>
                    <a:pt x="548" y="15"/>
                  </a:cubicBezTo>
                  <a:cubicBezTo>
                    <a:pt x="549" y="16"/>
                    <a:pt x="550" y="16"/>
                    <a:pt x="551" y="15"/>
                  </a:cubicBezTo>
                  <a:cubicBezTo>
                    <a:pt x="551" y="15"/>
                    <a:pt x="551" y="13"/>
                    <a:pt x="550" y="14"/>
                  </a:cubicBezTo>
                  <a:close/>
                  <a:moveTo>
                    <a:pt x="553" y="22"/>
                  </a:moveTo>
                  <a:cubicBezTo>
                    <a:pt x="555" y="21"/>
                    <a:pt x="554" y="20"/>
                    <a:pt x="553" y="20"/>
                  </a:cubicBezTo>
                  <a:cubicBezTo>
                    <a:pt x="553" y="20"/>
                    <a:pt x="550" y="22"/>
                    <a:pt x="552" y="24"/>
                  </a:cubicBezTo>
                  <a:cubicBezTo>
                    <a:pt x="554" y="25"/>
                    <a:pt x="554" y="26"/>
                    <a:pt x="554" y="26"/>
                  </a:cubicBezTo>
                  <a:cubicBezTo>
                    <a:pt x="555" y="27"/>
                    <a:pt x="556" y="28"/>
                    <a:pt x="556" y="27"/>
                  </a:cubicBezTo>
                  <a:cubicBezTo>
                    <a:pt x="555" y="25"/>
                    <a:pt x="554" y="25"/>
                    <a:pt x="554" y="24"/>
                  </a:cubicBezTo>
                  <a:cubicBezTo>
                    <a:pt x="553" y="22"/>
                    <a:pt x="552" y="22"/>
                    <a:pt x="553" y="22"/>
                  </a:cubicBezTo>
                  <a:close/>
                  <a:moveTo>
                    <a:pt x="71" y="503"/>
                  </a:moveTo>
                  <a:cubicBezTo>
                    <a:pt x="70" y="500"/>
                    <a:pt x="68" y="498"/>
                    <a:pt x="65" y="497"/>
                  </a:cubicBezTo>
                  <a:cubicBezTo>
                    <a:pt x="61" y="496"/>
                    <a:pt x="59" y="494"/>
                    <a:pt x="59" y="496"/>
                  </a:cubicBezTo>
                  <a:cubicBezTo>
                    <a:pt x="60" y="499"/>
                    <a:pt x="60" y="500"/>
                    <a:pt x="59" y="501"/>
                  </a:cubicBezTo>
                  <a:cubicBezTo>
                    <a:pt x="57" y="502"/>
                    <a:pt x="56" y="503"/>
                    <a:pt x="57" y="504"/>
                  </a:cubicBezTo>
                  <a:cubicBezTo>
                    <a:pt x="58" y="506"/>
                    <a:pt x="59" y="508"/>
                    <a:pt x="59" y="509"/>
                  </a:cubicBezTo>
                  <a:cubicBezTo>
                    <a:pt x="59" y="511"/>
                    <a:pt x="58" y="514"/>
                    <a:pt x="61" y="515"/>
                  </a:cubicBezTo>
                  <a:cubicBezTo>
                    <a:pt x="61" y="515"/>
                    <a:pt x="62" y="516"/>
                    <a:pt x="63" y="515"/>
                  </a:cubicBezTo>
                  <a:cubicBezTo>
                    <a:pt x="64" y="514"/>
                    <a:pt x="72" y="509"/>
                    <a:pt x="73" y="508"/>
                  </a:cubicBezTo>
                  <a:cubicBezTo>
                    <a:pt x="75" y="507"/>
                    <a:pt x="75" y="506"/>
                    <a:pt x="74" y="505"/>
                  </a:cubicBezTo>
                  <a:cubicBezTo>
                    <a:pt x="73" y="504"/>
                    <a:pt x="72" y="505"/>
                    <a:pt x="71" y="503"/>
                  </a:cubicBezTo>
                  <a:close/>
                  <a:moveTo>
                    <a:pt x="48" y="490"/>
                  </a:moveTo>
                  <a:cubicBezTo>
                    <a:pt x="48" y="490"/>
                    <a:pt x="49" y="491"/>
                    <a:pt x="49" y="491"/>
                  </a:cubicBezTo>
                  <a:cubicBezTo>
                    <a:pt x="49" y="490"/>
                    <a:pt x="48" y="490"/>
                    <a:pt x="48" y="490"/>
                  </a:cubicBezTo>
                  <a:close/>
                  <a:moveTo>
                    <a:pt x="57" y="487"/>
                  </a:moveTo>
                  <a:cubicBezTo>
                    <a:pt x="55" y="485"/>
                    <a:pt x="55" y="484"/>
                    <a:pt x="53" y="484"/>
                  </a:cubicBezTo>
                  <a:cubicBezTo>
                    <a:pt x="51" y="485"/>
                    <a:pt x="51" y="485"/>
                    <a:pt x="50" y="484"/>
                  </a:cubicBezTo>
                  <a:cubicBezTo>
                    <a:pt x="49" y="483"/>
                    <a:pt x="48" y="483"/>
                    <a:pt x="47" y="484"/>
                  </a:cubicBezTo>
                  <a:cubicBezTo>
                    <a:pt x="47" y="485"/>
                    <a:pt x="46" y="485"/>
                    <a:pt x="48" y="486"/>
                  </a:cubicBezTo>
                  <a:cubicBezTo>
                    <a:pt x="49" y="487"/>
                    <a:pt x="51" y="487"/>
                    <a:pt x="51" y="488"/>
                  </a:cubicBezTo>
                  <a:cubicBezTo>
                    <a:pt x="51" y="488"/>
                    <a:pt x="51" y="490"/>
                    <a:pt x="53" y="489"/>
                  </a:cubicBezTo>
                  <a:cubicBezTo>
                    <a:pt x="55" y="489"/>
                    <a:pt x="59" y="489"/>
                    <a:pt x="57" y="487"/>
                  </a:cubicBezTo>
                  <a:close/>
                  <a:moveTo>
                    <a:pt x="43" y="485"/>
                  </a:moveTo>
                  <a:cubicBezTo>
                    <a:pt x="42" y="485"/>
                    <a:pt x="42" y="486"/>
                    <a:pt x="42" y="486"/>
                  </a:cubicBezTo>
                  <a:cubicBezTo>
                    <a:pt x="43" y="487"/>
                    <a:pt x="43" y="488"/>
                    <a:pt x="44" y="487"/>
                  </a:cubicBezTo>
                  <a:cubicBezTo>
                    <a:pt x="44" y="487"/>
                    <a:pt x="46" y="487"/>
                    <a:pt x="45" y="486"/>
                  </a:cubicBezTo>
                  <a:cubicBezTo>
                    <a:pt x="43" y="484"/>
                    <a:pt x="44" y="485"/>
                    <a:pt x="43" y="485"/>
                  </a:cubicBezTo>
                  <a:close/>
                  <a:moveTo>
                    <a:pt x="46" y="481"/>
                  </a:moveTo>
                  <a:cubicBezTo>
                    <a:pt x="42" y="481"/>
                    <a:pt x="41" y="480"/>
                    <a:pt x="40" y="480"/>
                  </a:cubicBezTo>
                  <a:cubicBezTo>
                    <a:pt x="39" y="480"/>
                    <a:pt x="39" y="480"/>
                    <a:pt x="38" y="481"/>
                  </a:cubicBezTo>
                  <a:cubicBezTo>
                    <a:pt x="38" y="482"/>
                    <a:pt x="38" y="482"/>
                    <a:pt x="40" y="482"/>
                  </a:cubicBezTo>
                  <a:cubicBezTo>
                    <a:pt x="40" y="482"/>
                    <a:pt x="42" y="482"/>
                    <a:pt x="44" y="482"/>
                  </a:cubicBezTo>
                  <a:cubicBezTo>
                    <a:pt x="45" y="482"/>
                    <a:pt x="49" y="481"/>
                    <a:pt x="46" y="481"/>
                  </a:cubicBezTo>
                  <a:close/>
                  <a:moveTo>
                    <a:pt x="29" y="473"/>
                  </a:moveTo>
                  <a:cubicBezTo>
                    <a:pt x="28" y="473"/>
                    <a:pt x="27" y="472"/>
                    <a:pt x="27" y="473"/>
                  </a:cubicBezTo>
                  <a:cubicBezTo>
                    <a:pt x="26" y="475"/>
                    <a:pt x="26" y="474"/>
                    <a:pt x="25" y="474"/>
                  </a:cubicBezTo>
                  <a:cubicBezTo>
                    <a:pt x="24" y="475"/>
                    <a:pt x="23" y="474"/>
                    <a:pt x="24" y="476"/>
                  </a:cubicBezTo>
                  <a:cubicBezTo>
                    <a:pt x="25" y="477"/>
                    <a:pt x="25" y="480"/>
                    <a:pt x="26" y="479"/>
                  </a:cubicBezTo>
                  <a:cubicBezTo>
                    <a:pt x="28" y="478"/>
                    <a:pt x="28" y="478"/>
                    <a:pt x="29" y="478"/>
                  </a:cubicBezTo>
                  <a:cubicBezTo>
                    <a:pt x="29" y="479"/>
                    <a:pt x="30" y="479"/>
                    <a:pt x="30" y="479"/>
                  </a:cubicBezTo>
                  <a:cubicBezTo>
                    <a:pt x="30" y="479"/>
                    <a:pt x="30" y="480"/>
                    <a:pt x="31" y="479"/>
                  </a:cubicBezTo>
                  <a:cubicBezTo>
                    <a:pt x="32" y="478"/>
                    <a:pt x="33" y="479"/>
                    <a:pt x="32" y="477"/>
                  </a:cubicBezTo>
                  <a:cubicBezTo>
                    <a:pt x="30" y="475"/>
                    <a:pt x="30" y="474"/>
                    <a:pt x="29" y="473"/>
                  </a:cubicBezTo>
                  <a:close/>
                  <a:moveTo>
                    <a:pt x="6" y="464"/>
                  </a:moveTo>
                  <a:cubicBezTo>
                    <a:pt x="4" y="465"/>
                    <a:pt x="3" y="465"/>
                    <a:pt x="3" y="466"/>
                  </a:cubicBezTo>
                  <a:cubicBezTo>
                    <a:pt x="2" y="467"/>
                    <a:pt x="0" y="468"/>
                    <a:pt x="2" y="469"/>
                  </a:cubicBezTo>
                  <a:cubicBezTo>
                    <a:pt x="5" y="469"/>
                    <a:pt x="5" y="469"/>
                    <a:pt x="5" y="469"/>
                  </a:cubicBezTo>
                  <a:cubicBezTo>
                    <a:pt x="5" y="469"/>
                    <a:pt x="8" y="470"/>
                    <a:pt x="8" y="467"/>
                  </a:cubicBezTo>
                  <a:cubicBezTo>
                    <a:pt x="8" y="465"/>
                    <a:pt x="8" y="464"/>
                    <a:pt x="6" y="464"/>
                  </a:cubicBezTo>
                  <a:close/>
                  <a:moveTo>
                    <a:pt x="942" y="368"/>
                  </a:moveTo>
                  <a:cubicBezTo>
                    <a:pt x="939" y="369"/>
                    <a:pt x="938" y="369"/>
                    <a:pt x="937" y="370"/>
                  </a:cubicBezTo>
                  <a:cubicBezTo>
                    <a:pt x="937" y="370"/>
                    <a:pt x="936" y="372"/>
                    <a:pt x="938" y="370"/>
                  </a:cubicBezTo>
                  <a:cubicBezTo>
                    <a:pt x="941" y="369"/>
                    <a:pt x="944" y="367"/>
                    <a:pt x="942" y="368"/>
                  </a:cubicBezTo>
                  <a:close/>
                  <a:moveTo>
                    <a:pt x="933" y="375"/>
                  </a:moveTo>
                  <a:cubicBezTo>
                    <a:pt x="934" y="375"/>
                    <a:pt x="936" y="371"/>
                    <a:pt x="935" y="372"/>
                  </a:cubicBezTo>
                  <a:cubicBezTo>
                    <a:pt x="935" y="372"/>
                    <a:pt x="932" y="376"/>
                    <a:pt x="933" y="375"/>
                  </a:cubicBezTo>
                  <a:close/>
                  <a:moveTo>
                    <a:pt x="1132" y="66"/>
                  </a:moveTo>
                  <a:cubicBezTo>
                    <a:pt x="1133" y="66"/>
                    <a:pt x="1133" y="65"/>
                    <a:pt x="1133" y="64"/>
                  </a:cubicBezTo>
                  <a:cubicBezTo>
                    <a:pt x="1132" y="63"/>
                    <a:pt x="1132" y="63"/>
                    <a:pt x="1131" y="63"/>
                  </a:cubicBezTo>
                  <a:cubicBezTo>
                    <a:pt x="1130" y="64"/>
                    <a:pt x="1130" y="64"/>
                    <a:pt x="1130" y="64"/>
                  </a:cubicBezTo>
                  <a:cubicBezTo>
                    <a:pt x="1127" y="64"/>
                    <a:pt x="1130" y="66"/>
                    <a:pt x="1132" y="66"/>
                  </a:cubicBezTo>
                  <a:close/>
                  <a:moveTo>
                    <a:pt x="1050" y="29"/>
                  </a:moveTo>
                  <a:cubicBezTo>
                    <a:pt x="1050" y="29"/>
                    <a:pt x="1053" y="28"/>
                    <a:pt x="1057" y="26"/>
                  </a:cubicBezTo>
                  <a:cubicBezTo>
                    <a:pt x="1061" y="23"/>
                    <a:pt x="1059" y="24"/>
                    <a:pt x="1057" y="24"/>
                  </a:cubicBezTo>
                  <a:cubicBezTo>
                    <a:pt x="1055" y="25"/>
                    <a:pt x="1051" y="27"/>
                    <a:pt x="1050" y="28"/>
                  </a:cubicBezTo>
                  <a:cubicBezTo>
                    <a:pt x="1048" y="29"/>
                    <a:pt x="1050" y="29"/>
                    <a:pt x="1050" y="29"/>
                  </a:cubicBezTo>
                  <a:close/>
                  <a:moveTo>
                    <a:pt x="1155" y="398"/>
                  </a:moveTo>
                  <a:cubicBezTo>
                    <a:pt x="1155" y="397"/>
                    <a:pt x="1153" y="397"/>
                    <a:pt x="1154" y="397"/>
                  </a:cubicBezTo>
                  <a:cubicBezTo>
                    <a:pt x="1154" y="397"/>
                    <a:pt x="1155" y="399"/>
                    <a:pt x="1155" y="398"/>
                  </a:cubicBezTo>
                  <a:close/>
                  <a:moveTo>
                    <a:pt x="1181" y="418"/>
                  </a:moveTo>
                  <a:cubicBezTo>
                    <a:pt x="1182" y="416"/>
                    <a:pt x="1181" y="417"/>
                    <a:pt x="1177" y="422"/>
                  </a:cubicBezTo>
                  <a:cubicBezTo>
                    <a:pt x="1177" y="422"/>
                    <a:pt x="1181" y="419"/>
                    <a:pt x="1181" y="418"/>
                  </a:cubicBezTo>
                  <a:close/>
                  <a:moveTo>
                    <a:pt x="1326" y="147"/>
                  </a:moveTo>
                  <a:cubicBezTo>
                    <a:pt x="1326" y="146"/>
                    <a:pt x="1325" y="147"/>
                    <a:pt x="1324" y="147"/>
                  </a:cubicBezTo>
                  <a:cubicBezTo>
                    <a:pt x="1324" y="148"/>
                    <a:pt x="1323" y="148"/>
                    <a:pt x="1324" y="148"/>
                  </a:cubicBezTo>
                  <a:cubicBezTo>
                    <a:pt x="1324" y="148"/>
                    <a:pt x="1327" y="149"/>
                    <a:pt x="1326" y="14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0" name="Freeform 177">
              <a:extLst>
                <a:ext uri="{FF2B5EF4-FFF2-40B4-BE49-F238E27FC236}">
                  <a16:creationId xmlns:a16="http://schemas.microsoft.com/office/drawing/2014/main" id="{FC5B61D6-54D9-4F75-8F20-C02E199531E4}"/>
                </a:ext>
              </a:extLst>
            </p:cNvPr>
            <p:cNvSpPr>
              <a:spLocks/>
            </p:cNvSpPr>
            <p:nvPr/>
          </p:nvSpPr>
          <p:spPr bwMode="auto">
            <a:xfrm>
              <a:off x="7047" y="1487"/>
              <a:ext cx="20" cy="8"/>
            </a:xfrm>
            <a:custGeom>
              <a:avLst/>
              <a:gdLst>
                <a:gd name="T0" fmla="*/ 8 w 15"/>
                <a:gd name="T1" fmla="*/ 1 h 6"/>
                <a:gd name="T2" fmla="*/ 2 w 15"/>
                <a:gd name="T3" fmla="*/ 0 h 6"/>
                <a:gd name="T4" fmla="*/ 1 w 15"/>
                <a:gd name="T5" fmla="*/ 3 h 6"/>
                <a:gd name="T6" fmla="*/ 5 w 15"/>
                <a:gd name="T7" fmla="*/ 5 h 6"/>
                <a:gd name="T8" fmla="*/ 8 w 15"/>
                <a:gd name="T9" fmla="*/ 5 h 6"/>
                <a:gd name="T10" fmla="*/ 10 w 15"/>
                <a:gd name="T11" fmla="*/ 5 h 6"/>
                <a:gd name="T12" fmla="*/ 12 w 15"/>
                <a:gd name="T13" fmla="*/ 4 h 6"/>
                <a:gd name="T14" fmla="*/ 14 w 15"/>
                <a:gd name="T15" fmla="*/ 4 h 6"/>
                <a:gd name="T16" fmla="*/ 11 w 15"/>
                <a:gd name="T17" fmla="*/ 2 h 6"/>
                <a:gd name="T18" fmla="*/ 10 w 15"/>
                <a:gd name="T19" fmla="*/ 1 h 6"/>
                <a:gd name="T20" fmla="*/ 8 w 15"/>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6">
                  <a:moveTo>
                    <a:pt x="8" y="1"/>
                  </a:moveTo>
                  <a:cubicBezTo>
                    <a:pt x="7" y="1"/>
                    <a:pt x="4" y="0"/>
                    <a:pt x="2" y="0"/>
                  </a:cubicBezTo>
                  <a:cubicBezTo>
                    <a:pt x="0" y="1"/>
                    <a:pt x="1" y="3"/>
                    <a:pt x="1" y="3"/>
                  </a:cubicBezTo>
                  <a:cubicBezTo>
                    <a:pt x="1" y="3"/>
                    <a:pt x="4" y="4"/>
                    <a:pt x="5" y="5"/>
                  </a:cubicBezTo>
                  <a:cubicBezTo>
                    <a:pt x="6" y="6"/>
                    <a:pt x="7" y="5"/>
                    <a:pt x="8" y="5"/>
                  </a:cubicBezTo>
                  <a:cubicBezTo>
                    <a:pt x="8" y="4"/>
                    <a:pt x="9" y="4"/>
                    <a:pt x="10" y="5"/>
                  </a:cubicBezTo>
                  <a:cubicBezTo>
                    <a:pt x="10" y="6"/>
                    <a:pt x="10" y="5"/>
                    <a:pt x="12" y="4"/>
                  </a:cubicBezTo>
                  <a:cubicBezTo>
                    <a:pt x="13" y="3"/>
                    <a:pt x="13" y="4"/>
                    <a:pt x="14" y="4"/>
                  </a:cubicBezTo>
                  <a:cubicBezTo>
                    <a:pt x="15" y="3"/>
                    <a:pt x="12" y="2"/>
                    <a:pt x="11" y="2"/>
                  </a:cubicBezTo>
                  <a:cubicBezTo>
                    <a:pt x="10" y="2"/>
                    <a:pt x="10" y="2"/>
                    <a:pt x="10" y="1"/>
                  </a:cubicBezTo>
                  <a:cubicBezTo>
                    <a:pt x="10" y="0"/>
                    <a:pt x="9" y="1"/>
                    <a:pt x="8"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1" name="Freeform 178">
              <a:extLst>
                <a:ext uri="{FF2B5EF4-FFF2-40B4-BE49-F238E27FC236}">
                  <a16:creationId xmlns:a16="http://schemas.microsoft.com/office/drawing/2014/main" id="{043DABEA-4B4E-4B47-AD8D-7CDAAF3724AB}"/>
                </a:ext>
              </a:extLst>
            </p:cNvPr>
            <p:cNvSpPr>
              <a:spLocks/>
            </p:cNvSpPr>
            <p:nvPr/>
          </p:nvSpPr>
          <p:spPr bwMode="auto">
            <a:xfrm>
              <a:off x="7065" y="1500"/>
              <a:ext cx="8" cy="6"/>
            </a:xfrm>
            <a:custGeom>
              <a:avLst/>
              <a:gdLst>
                <a:gd name="T0" fmla="*/ 2 w 6"/>
                <a:gd name="T1" fmla="*/ 3 h 4"/>
                <a:gd name="T2" fmla="*/ 4 w 6"/>
                <a:gd name="T3" fmla="*/ 3 h 4"/>
                <a:gd name="T4" fmla="*/ 6 w 6"/>
                <a:gd name="T5" fmla="*/ 1 h 4"/>
                <a:gd name="T6" fmla="*/ 5 w 6"/>
                <a:gd name="T7" fmla="*/ 1 h 4"/>
                <a:gd name="T8" fmla="*/ 2 w 6"/>
                <a:gd name="T9" fmla="*/ 2 h 4"/>
                <a:gd name="T10" fmla="*/ 2 w 6"/>
                <a:gd name="T11" fmla="*/ 3 h 4"/>
              </a:gdLst>
              <a:ahLst/>
              <a:cxnLst>
                <a:cxn ang="0">
                  <a:pos x="T0" y="T1"/>
                </a:cxn>
                <a:cxn ang="0">
                  <a:pos x="T2" y="T3"/>
                </a:cxn>
                <a:cxn ang="0">
                  <a:pos x="T4" y="T5"/>
                </a:cxn>
                <a:cxn ang="0">
                  <a:pos x="T6" y="T7"/>
                </a:cxn>
                <a:cxn ang="0">
                  <a:pos x="T8" y="T9"/>
                </a:cxn>
                <a:cxn ang="0">
                  <a:pos x="T10" y="T11"/>
                </a:cxn>
              </a:cxnLst>
              <a:rect l="0" t="0" r="r" b="b"/>
              <a:pathLst>
                <a:path w="6" h="4">
                  <a:moveTo>
                    <a:pt x="2" y="3"/>
                  </a:moveTo>
                  <a:cubicBezTo>
                    <a:pt x="2" y="3"/>
                    <a:pt x="3" y="4"/>
                    <a:pt x="4" y="3"/>
                  </a:cubicBezTo>
                  <a:cubicBezTo>
                    <a:pt x="5" y="3"/>
                    <a:pt x="5" y="2"/>
                    <a:pt x="6" y="1"/>
                  </a:cubicBezTo>
                  <a:cubicBezTo>
                    <a:pt x="6" y="1"/>
                    <a:pt x="5" y="0"/>
                    <a:pt x="5" y="1"/>
                  </a:cubicBezTo>
                  <a:cubicBezTo>
                    <a:pt x="4" y="1"/>
                    <a:pt x="4" y="1"/>
                    <a:pt x="2" y="2"/>
                  </a:cubicBezTo>
                  <a:cubicBezTo>
                    <a:pt x="0" y="2"/>
                    <a:pt x="2"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2" name="Freeform 179">
              <a:extLst>
                <a:ext uri="{FF2B5EF4-FFF2-40B4-BE49-F238E27FC236}">
                  <a16:creationId xmlns:a16="http://schemas.microsoft.com/office/drawing/2014/main" id="{3FF5ACF3-173D-4FE2-AD08-CE61DE70775C}"/>
                </a:ext>
              </a:extLst>
            </p:cNvPr>
            <p:cNvSpPr>
              <a:spLocks/>
            </p:cNvSpPr>
            <p:nvPr/>
          </p:nvSpPr>
          <p:spPr bwMode="auto">
            <a:xfrm>
              <a:off x="7145" y="1511"/>
              <a:ext cx="10" cy="9"/>
            </a:xfrm>
            <a:custGeom>
              <a:avLst/>
              <a:gdLst>
                <a:gd name="T0" fmla="*/ 5 w 7"/>
                <a:gd name="T1" fmla="*/ 1 h 6"/>
                <a:gd name="T2" fmla="*/ 0 w 7"/>
                <a:gd name="T3" fmla="*/ 5 h 6"/>
                <a:gd name="T4" fmla="*/ 2 w 7"/>
                <a:gd name="T5" fmla="*/ 5 h 6"/>
                <a:gd name="T6" fmla="*/ 5 w 7"/>
                <a:gd name="T7" fmla="*/ 4 h 6"/>
                <a:gd name="T8" fmla="*/ 5 w 7"/>
                <a:gd name="T9" fmla="*/ 2 h 6"/>
                <a:gd name="T10" fmla="*/ 5 w 7"/>
                <a:gd name="T11" fmla="*/ 1 h 6"/>
              </a:gdLst>
              <a:ahLst/>
              <a:cxnLst>
                <a:cxn ang="0">
                  <a:pos x="T0" y="T1"/>
                </a:cxn>
                <a:cxn ang="0">
                  <a:pos x="T2" y="T3"/>
                </a:cxn>
                <a:cxn ang="0">
                  <a:pos x="T4" y="T5"/>
                </a:cxn>
                <a:cxn ang="0">
                  <a:pos x="T6" y="T7"/>
                </a:cxn>
                <a:cxn ang="0">
                  <a:pos x="T8" y="T9"/>
                </a:cxn>
                <a:cxn ang="0">
                  <a:pos x="T10" y="T11"/>
                </a:cxn>
              </a:cxnLst>
              <a:rect l="0" t="0" r="r" b="b"/>
              <a:pathLst>
                <a:path w="7" h="6">
                  <a:moveTo>
                    <a:pt x="5" y="1"/>
                  </a:moveTo>
                  <a:cubicBezTo>
                    <a:pt x="3" y="2"/>
                    <a:pt x="0" y="5"/>
                    <a:pt x="0" y="5"/>
                  </a:cubicBezTo>
                  <a:cubicBezTo>
                    <a:pt x="0" y="6"/>
                    <a:pt x="1" y="5"/>
                    <a:pt x="2" y="5"/>
                  </a:cubicBezTo>
                  <a:cubicBezTo>
                    <a:pt x="2" y="4"/>
                    <a:pt x="3" y="4"/>
                    <a:pt x="5" y="4"/>
                  </a:cubicBezTo>
                  <a:cubicBezTo>
                    <a:pt x="6" y="4"/>
                    <a:pt x="5" y="3"/>
                    <a:pt x="5" y="2"/>
                  </a:cubicBezTo>
                  <a:cubicBezTo>
                    <a:pt x="6" y="0"/>
                    <a:pt x="7" y="1"/>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3" name="Freeform 180">
              <a:extLst>
                <a:ext uri="{FF2B5EF4-FFF2-40B4-BE49-F238E27FC236}">
                  <a16:creationId xmlns:a16="http://schemas.microsoft.com/office/drawing/2014/main" id="{949EF700-946C-4465-9999-F5D38CB42701}"/>
                </a:ext>
              </a:extLst>
            </p:cNvPr>
            <p:cNvSpPr>
              <a:spLocks/>
            </p:cNvSpPr>
            <p:nvPr/>
          </p:nvSpPr>
          <p:spPr bwMode="auto">
            <a:xfrm>
              <a:off x="7171" y="1524"/>
              <a:ext cx="18" cy="8"/>
            </a:xfrm>
            <a:custGeom>
              <a:avLst/>
              <a:gdLst>
                <a:gd name="T0" fmla="*/ 9 w 13"/>
                <a:gd name="T1" fmla="*/ 5 h 6"/>
                <a:gd name="T2" fmla="*/ 12 w 13"/>
                <a:gd name="T3" fmla="*/ 6 h 6"/>
                <a:gd name="T4" fmla="*/ 10 w 13"/>
                <a:gd name="T5" fmla="*/ 5 h 6"/>
                <a:gd name="T6" fmla="*/ 8 w 13"/>
                <a:gd name="T7" fmla="*/ 3 h 6"/>
                <a:gd name="T8" fmla="*/ 3 w 13"/>
                <a:gd name="T9" fmla="*/ 0 h 6"/>
                <a:gd name="T10" fmla="*/ 4 w 13"/>
                <a:gd name="T11" fmla="*/ 2 h 6"/>
                <a:gd name="T12" fmla="*/ 9 w 13"/>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13" h="6">
                  <a:moveTo>
                    <a:pt x="9" y="5"/>
                  </a:moveTo>
                  <a:cubicBezTo>
                    <a:pt x="10" y="6"/>
                    <a:pt x="10" y="6"/>
                    <a:pt x="12" y="6"/>
                  </a:cubicBezTo>
                  <a:cubicBezTo>
                    <a:pt x="13" y="5"/>
                    <a:pt x="12" y="5"/>
                    <a:pt x="10" y="5"/>
                  </a:cubicBezTo>
                  <a:cubicBezTo>
                    <a:pt x="9" y="4"/>
                    <a:pt x="9" y="4"/>
                    <a:pt x="8" y="3"/>
                  </a:cubicBezTo>
                  <a:cubicBezTo>
                    <a:pt x="6" y="2"/>
                    <a:pt x="6" y="0"/>
                    <a:pt x="3" y="0"/>
                  </a:cubicBezTo>
                  <a:cubicBezTo>
                    <a:pt x="0" y="0"/>
                    <a:pt x="4" y="2"/>
                    <a:pt x="4" y="2"/>
                  </a:cubicBezTo>
                  <a:cubicBezTo>
                    <a:pt x="4" y="2"/>
                    <a:pt x="8" y="4"/>
                    <a:pt x="9"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4" name="Freeform 181">
              <a:extLst>
                <a:ext uri="{FF2B5EF4-FFF2-40B4-BE49-F238E27FC236}">
                  <a16:creationId xmlns:a16="http://schemas.microsoft.com/office/drawing/2014/main" id="{67C018E7-BD1B-4CFF-8772-81A19F22B8AA}"/>
                </a:ext>
              </a:extLst>
            </p:cNvPr>
            <p:cNvSpPr>
              <a:spLocks/>
            </p:cNvSpPr>
            <p:nvPr/>
          </p:nvSpPr>
          <p:spPr bwMode="auto">
            <a:xfrm>
              <a:off x="7191" y="1514"/>
              <a:ext cx="5" cy="4"/>
            </a:xfrm>
            <a:custGeom>
              <a:avLst/>
              <a:gdLst>
                <a:gd name="T0" fmla="*/ 4 w 4"/>
                <a:gd name="T1" fmla="*/ 2 h 3"/>
                <a:gd name="T2" fmla="*/ 3 w 4"/>
                <a:gd name="T3" fmla="*/ 0 h 3"/>
                <a:gd name="T4" fmla="*/ 0 w 4"/>
                <a:gd name="T5" fmla="*/ 1 h 3"/>
                <a:gd name="T6" fmla="*/ 2 w 4"/>
                <a:gd name="T7" fmla="*/ 2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4" y="2"/>
                    <a:pt x="4" y="1"/>
                    <a:pt x="3" y="0"/>
                  </a:cubicBezTo>
                  <a:cubicBezTo>
                    <a:pt x="2" y="0"/>
                    <a:pt x="0" y="0"/>
                    <a:pt x="0" y="1"/>
                  </a:cubicBezTo>
                  <a:cubicBezTo>
                    <a:pt x="1" y="2"/>
                    <a:pt x="2" y="2"/>
                    <a:pt x="2" y="2"/>
                  </a:cubicBezTo>
                  <a:cubicBezTo>
                    <a:pt x="2" y="2"/>
                    <a:pt x="3" y="3"/>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5" name="Freeform 182">
              <a:extLst>
                <a:ext uri="{FF2B5EF4-FFF2-40B4-BE49-F238E27FC236}">
                  <a16:creationId xmlns:a16="http://schemas.microsoft.com/office/drawing/2014/main" id="{465B44A3-542A-4741-B1D1-A4C9B3C4F00C}"/>
                </a:ext>
              </a:extLst>
            </p:cNvPr>
            <p:cNvSpPr>
              <a:spLocks/>
            </p:cNvSpPr>
            <p:nvPr/>
          </p:nvSpPr>
          <p:spPr bwMode="auto">
            <a:xfrm>
              <a:off x="7238" y="1517"/>
              <a:ext cx="12" cy="10"/>
            </a:xfrm>
            <a:custGeom>
              <a:avLst/>
              <a:gdLst>
                <a:gd name="T0" fmla="*/ 7 w 9"/>
                <a:gd name="T1" fmla="*/ 2 h 7"/>
                <a:gd name="T2" fmla="*/ 5 w 9"/>
                <a:gd name="T3" fmla="*/ 1 h 7"/>
                <a:gd name="T4" fmla="*/ 2 w 9"/>
                <a:gd name="T5" fmla="*/ 0 h 7"/>
                <a:gd name="T6" fmla="*/ 1 w 9"/>
                <a:gd name="T7" fmla="*/ 1 h 7"/>
                <a:gd name="T8" fmla="*/ 4 w 9"/>
                <a:gd name="T9" fmla="*/ 6 h 7"/>
                <a:gd name="T10" fmla="*/ 6 w 9"/>
                <a:gd name="T11" fmla="*/ 4 h 7"/>
                <a:gd name="T12" fmla="*/ 7 w 9"/>
                <a:gd name="T13" fmla="*/ 2 h 7"/>
                <a:gd name="T14" fmla="*/ 7 w 9"/>
                <a:gd name="T15" fmla="*/ 2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2"/>
                  </a:moveTo>
                  <a:cubicBezTo>
                    <a:pt x="6" y="2"/>
                    <a:pt x="6" y="1"/>
                    <a:pt x="5" y="1"/>
                  </a:cubicBezTo>
                  <a:cubicBezTo>
                    <a:pt x="4" y="0"/>
                    <a:pt x="4" y="0"/>
                    <a:pt x="2" y="0"/>
                  </a:cubicBezTo>
                  <a:cubicBezTo>
                    <a:pt x="0" y="0"/>
                    <a:pt x="1" y="1"/>
                    <a:pt x="1" y="1"/>
                  </a:cubicBezTo>
                  <a:cubicBezTo>
                    <a:pt x="1" y="1"/>
                    <a:pt x="3" y="4"/>
                    <a:pt x="4" y="6"/>
                  </a:cubicBezTo>
                  <a:cubicBezTo>
                    <a:pt x="5" y="7"/>
                    <a:pt x="6" y="5"/>
                    <a:pt x="6" y="4"/>
                  </a:cubicBezTo>
                  <a:cubicBezTo>
                    <a:pt x="7" y="3"/>
                    <a:pt x="5" y="3"/>
                    <a:pt x="7" y="2"/>
                  </a:cubicBezTo>
                  <a:cubicBezTo>
                    <a:pt x="9" y="1"/>
                    <a:pt x="8" y="2"/>
                    <a:pt x="7"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6" name="Freeform 183">
              <a:extLst>
                <a:ext uri="{FF2B5EF4-FFF2-40B4-BE49-F238E27FC236}">
                  <a16:creationId xmlns:a16="http://schemas.microsoft.com/office/drawing/2014/main" id="{5BAE97F4-F53D-4608-9BB7-E7400E8ABE25}"/>
                </a:ext>
              </a:extLst>
            </p:cNvPr>
            <p:cNvSpPr>
              <a:spLocks/>
            </p:cNvSpPr>
            <p:nvPr/>
          </p:nvSpPr>
          <p:spPr bwMode="auto">
            <a:xfrm>
              <a:off x="7250" y="1517"/>
              <a:ext cx="13" cy="7"/>
            </a:xfrm>
            <a:custGeom>
              <a:avLst/>
              <a:gdLst>
                <a:gd name="T0" fmla="*/ 4 w 9"/>
                <a:gd name="T1" fmla="*/ 3 h 5"/>
                <a:gd name="T2" fmla="*/ 3 w 9"/>
                <a:gd name="T3" fmla="*/ 4 h 5"/>
                <a:gd name="T4" fmla="*/ 5 w 9"/>
                <a:gd name="T5" fmla="*/ 4 h 5"/>
                <a:gd name="T6" fmla="*/ 8 w 9"/>
                <a:gd name="T7" fmla="*/ 2 h 5"/>
                <a:gd name="T8" fmla="*/ 4 w 9"/>
                <a:gd name="T9" fmla="*/ 3 h 5"/>
              </a:gdLst>
              <a:ahLst/>
              <a:cxnLst>
                <a:cxn ang="0">
                  <a:pos x="T0" y="T1"/>
                </a:cxn>
                <a:cxn ang="0">
                  <a:pos x="T2" y="T3"/>
                </a:cxn>
                <a:cxn ang="0">
                  <a:pos x="T4" y="T5"/>
                </a:cxn>
                <a:cxn ang="0">
                  <a:pos x="T6" y="T7"/>
                </a:cxn>
                <a:cxn ang="0">
                  <a:pos x="T8" y="T9"/>
                </a:cxn>
              </a:cxnLst>
              <a:rect l="0" t="0" r="r" b="b"/>
              <a:pathLst>
                <a:path w="9" h="5">
                  <a:moveTo>
                    <a:pt x="4" y="3"/>
                  </a:moveTo>
                  <a:cubicBezTo>
                    <a:pt x="0" y="4"/>
                    <a:pt x="3" y="4"/>
                    <a:pt x="3" y="4"/>
                  </a:cubicBezTo>
                  <a:cubicBezTo>
                    <a:pt x="3" y="4"/>
                    <a:pt x="4" y="3"/>
                    <a:pt x="5" y="4"/>
                  </a:cubicBezTo>
                  <a:cubicBezTo>
                    <a:pt x="6" y="5"/>
                    <a:pt x="7" y="4"/>
                    <a:pt x="8" y="2"/>
                  </a:cubicBezTo>
                  <a:cubicBezTo>
                    <a:pt x="9" y="0"/>
                    <a:pt x="8" y="1"/>
                    <a:pt x="4"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7" name="Freeform 184">
              <a:extLst>
                <a:ext uri="{FF2B5EF4-FFF2-40B4-BE49-F238E27FC236}">
                  <a16:creationId xmlns:a16="http://schemas.microsoft.com/office/drawing/2014/main" id="{0DBE6530-0684-421C-8AEB-3B77E26FE72E}"/>
                </a:ext>
              </a:extLst>
            </p:cNvPr>
            <p:cNvSpPr>
              <a:spLocks/>
            </p:cNvSpPr>
            <p:nvPr/>
          </p:nvSpPr>
          <p:spPr bwMode="auto">
            <a:xfrm>
              <a:off x="7264" y="1516"/>
              <a:ext cx="11" cy="11"/>
            </a:xfrm>
            <a:custGeom>
              <a:avLst/>
              <a:gdLst>
                <a:gd name="T0" fmla="*/ 2 w 8"/>
                <a:gd name="T1" fmla="*/ 6 h 8"/>
                <a:gd name="T2" fmla="*/ 3 w 8"/>
                <a:gd name="T3" fmla="*/ 6 h 8"/>
                <a:gd name="T4" fmla="*/ 4 w 8"/>
                <a:gd name="T5" fmla="*/ 5 h 8"/>
                <a:gd name="T6" fmla="*/ 6 w 8"/>
                <a:gd name="T7" fmla="*/ 5 h 8"/>
                <a:gd name="T8" fmla="*/ 8 w 8"/>
                <a:gd name="T9" fmla="*/ 4 h 8"/>
                <a:gd name="T10" fmla="*/ 6 w 8"/>
                <a:gd name="T11" fmla="*/ 2 h 8"/>
                <a:gd name="T12" fmla="*/ 6 w 8"/>
                <a:gd name="T13" fmla="*/ 1 h 8"/>
                <a:gd name="T14" fmla="*/ 4 w 8"/>
                <a:gd name="T15" fmla="*/ 0 h 8"/>
                <a:gd name="T16" fmla="*/ 3 w 8"/>
                <a:gd name="T17" fmla="*/ 2 h 8"/>
                <a:gd name="T18" fmla="*/ 2 w 8"/>
                <a:gd name="T19" fmla="*/ 3 h 8"/>
                <a:gd name="T20" fmla="*/ 1 w 8"/>
                <a:gd name="T21" fmla="*/ 4 h 8"/>
                <a:gd name="T22" fmla="*/ 1 w 8"/>
                <a:gd name="T23" fmla="*/ 6 h 8"/>
                <a:gd name="T24" fmla="*/ 2 w 8"/>
                <a:gd name="T25"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8">
                  <a:moveTo>
                    <a:pt x="2" y="6"/>
                  </a:moveTo>
                  <a:cubicBezTo>
                    <a:pt x="3" y="8"/>
                    <a:pt x="4" y="6"/>
                    <a:pt x="3" y="6"/>
                  </a:cubicBezTo>
                  <a:cubicBezTo>
                    <a:pt x="3" y="6"/>
                    <a:pt x="4" y="5"/>
                    <a:pt x="4" y="5"/>
                  </a:cubicBezTo>
                  <a:cubicBezTo>
                    <a:pt x="5" y="5"/>
                    <a:pt x="6" y="6"/>
                    <a:pt x="6" y="5"/>
                  </a:cubicBezTo>
                  <a:cubicBezTo>
                    <a:pt x="7" y="4"/>
                    <a:pt x="8" y="5"/>
                    <a:pt x="8" y="4"/>
                  </a:cubicBezTo>
                  <a:cubicBezTo>
                    <a:pt x="8" y="3"/>
                    <a:pt x="7" y="2"/>
                    <a:pt x="6" y="2"/>
                  </a:cubicBezTo>
                  <a:cubicBezTo>
                    <a:pt x="5" y="2"/>
                    <a:pt x="5" y="1"/>
                    <a:pt x="6" y="1"/>
                  </a:cubicBezTo>
                  <a:cubicBezTo>
                    <a:pt x="7" y="0"/>
                    <a:pt x="5" y="0"/>
                    <a:pt x="4" y="0"/>
                  </a:cubicBezTo>
                  <a:cubicBezTo>
                    <a:pt x="3" y="0"/>
                    <a:pt x="3" y="1"/>
                    <a:pt x="3" y="2"/>
                  </a:cubicBezTo>
                  <a:cubicBezTo>
                    <a:pt x="3" y="3"/>
                    <a:pt x="4" y="4"/>
                    <a:pt x="2" y="3"/>
                  </a:cubicBezTo>
                  <a:cubicBezTo>
                    <a:pt x="1" y="3"/>
                    <a:pt x="1" y="4"/>
                    <a:pt x="1" y="4"/>
                  </a:cubicBezTo>
                  <a:cubicBezTo>
                    <a:pt x="0" y="8"/>
                    <a:pt x="1" y="7"/>
                    <a:pt x="1" y="6"/>
                  </a:cubicBezTo>
                  <a:cubicBezTo>
                    <a:pt x="2" y="5"/>
                    <a:pt x="2" y="5"/>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8" name="Freeform 185">
              <a:extLst>
                <a:ext uri="{FF2B5EF4-FFF2-40B4-BE49-F238E27FC236}">
                  <a16:creationId xmlns:a16="http://schemas.microsoft.com/office/drawing/2014/main" id="{38BC4431-7DCD-4E13-82A9-76FE2B05AD01}"/>
                </a:ext>
              </a:extLst>
            </p:cNvPr>
            <p:cNvSpPr>
              <a:spLocks/>
            </p:cNvSpPr>
            <p:nvPr/>
          </p:nvSpPr>
          <p:spPr bwMode="auto">
            <a:xfrm>
              <a:off x="7275" y="1518"/>
              <a:ext cx="3" cy="6"/>
            </a:xfrm>
            <a:custGeom>
              <a:avLst/>
              <a:gdLst>
                <a:gd name="T0" fmla="*/ 1 w 2"/>
                <a:gd name="T1" fmla="*/ 0 h 4"/>
                <a:gd name="T2" fmla="*/ 1 w 2"/>
                <a:gd name="T3" fmla="*/ 2 h 4"/>
                <a:gd name="T4" fmla="*/ 1 w 2"/>
                <a:gd name="T5" fmla="*/ 0 h 4"/>
              </a:gdLst>
              <a:ahLst/>
              <a:cxnLst>
                <a:cxn ang="0">
                  <a:pos x="T0" y="T1"/>
                </a:cxn>
                <a:cxn ang="0">
                  <a:pos x="T2" y="T3"/>
                </a:cxn>
                <a:cxn ang="0">
                  <a:pos x="T4" y="T5"/>
                </a:cxn>
              </a:cxnLst>
              <a:rect l="0" t="0" r="r" b="b"/>
              <a:pathLst>
                <a:path w="2" h="4">
                  <a:moveTo>
                    <a:pt x="1" y="0"/>
                  </a:moveTo>
                  <a:cubicBezTo>
                    <a:pt x="0" y="0"/>
                    <a:pt x="1" y="2"/>
                    <a:pt x="1" y="2"/>
                  </a:cubicBezTo>
                  <a:cubicBezTo>
                    <a:pt x="2" y="4"/>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9" name="Freeform 186">
              <a:extLst>
                <a:ext uri="{FF2B5EF4-FFF2-40B4-BE49-F238E27FC236}">
                  <a16:creationId xmlns:a16="http://schemas.microsoft.com/office/drawing/2014/main" id="{932DA041-1B37-45B1-83A7-B5BA86161C86}"/>
                </a:ext>
              </a:extLst>
            </p:cNvPr>
            <p:cNvSpPr>
              <a:spLocks/>
            </p:cNvSpPr>
            <p:nvPr/>
          </p:nvSpPr>
          <p:spPr bwMode="auto">
            <a:xfrm>
              <a:off x="7279" y="1517"/>
              <a:ext cx="4" cy="4"/>
            </a:xfrm>
            <a:custGeom>
              <a:avLst/>
              <a:gdLst>
                <a:gd name="T0" fmla="*/ 1 w 3"/>
                <a:gd name="T1" fmla="*/ 2 h 3"/>
                <a:gd name="T2" fmla="*/ 2 w 3"/>
                <a:gd name="T3" fmla="*/ 2 h 3"/>
                <a:gd name="T4" fmla="*/ 2 w 3"/>
                <a:gd name="T5" fmla="*/ 1 h 3"/>
                <a:gd name="T6" fmla="*/ 1 w 3"/>
                <a:gd name="T7" fmla="*/ 2 h 3"/>
              </a:gdLst>
              <a:ahLst/>
              <a:cxnLst>
                <a:cxn ang="0">
                  <a:pos x="T0" y="T1"/>
                </a:cxn>
                <a:cxn ang="0">
                  <a:pos x="T2" y="T3"/>
                </a:cxn>
                <a:cxn ang="0">
                  <a:pos x="T4" y="T5"/>
                </a:cxn>
                <a:cxn ang="0">
                  <a:pos x="T6" y="T7"/>
                </a:cxn>
              </a:cxnLst>
              <a:rect l="0" t="0" r="r" b="b"/>
              <a:pathLst>
                <a:path w="3" h="3">
                  <a:moveTo>
                    <a:pt x="1" y="2"/>
                  </a:moveTo>
                  <a:cubicBezTo>
                    <a:pt x="1" y="2"/>
                    <a:pt x="1" y="3"/>
                    <a:pt x="2" y="2"/>
                  </a:cubicBezTo>
                  <a:cubicBezTo>
                    <a:pt x="3" y="2"/>
                    <a:pt x="3" y="2"/>
                    <a:pt x="2" y="1"/>
                  </a:cubicBezTo>
                  <a:cubicBezTo>
                    <a:pt x="1" y="1"/>
                    <a:pt x="0"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0" name="Freeform 187">
              <a:extLst>
                <a:ext uri="{FF2B5EF4-FFF2-40B4-BE49-F238E27FC236}">
                  <a16:creationId xmlns:a16="http://schemas.microsoft.com/office/drawing/2014/main" id="{3E094761-C214-4737-89E4-F825CE86ABE1}"/>
                </a:ext>
              </a:extLst>
            </p:cNvPr>
            <p:cNvSpPr>
              <a:spLocks/>
            </p:cNvSpPr>
            <p:nvPr/>
          </p:nvSpPr>
          <p:spPr bwMode="auto">
            <a:xfrm>
              <a:off x="7281" y="1510"/>
              <a:ext cx="4" cy="7"/>
            </a:xfrm>
            <a:custGeom>
              <a:avLst/>
              <a:gdLst>
                <a:gd name="T0" fmla="*/ 2 w 3"/>
                <a:gd name="T1" fmla="*/ 2 h 5"/>
                <a:gd name="T2" fmla="*/ 1 w 3"/>
                <a:gd name="T3" fmla="*/ 3 h 5"/>
                <a:gd name="T4" fmla="*/ 2 w 3"/>
                <a:gd name="T5" fmla="*/ 4 h 5"/>
                <a:gd name="T6" fmla="*/ 2 w 3"/>
                <a:gd name="T7" fmla="*/ 2 h 5"/>
              </a:gdLst>
              <a:ahLst/>
              <a:cxnLst>
                <a:cxn ang="0">
                  <a:pos x="T0" y="T1"/>
                </a:cxn>
                <a:cxn ang="0">
                  <a:pos x="T2" y="T3"/>
                </a:cxn>
                <a:cxn ang="0">
                  <a:pos x="T4" y="T5"/>
                </a:cxn>
                <a:cxn ang="0">
                  <a:pos x="T6" y="T7"/>
                </a:cxn>
              </a:cxnLst>
              <a:rect l="0" t="0" r="r" b="b"/>
              <a:pathLst>
                <a:path w="3" h="5">
                  <a:moveTo>
                    <a:pt x="2" y="2"/>
                  </a:moveTo>
                  <a:cubicBezTo>
                    <a:pt x="1" y="1"/>
                    <a:pt x="0" y="0"/>
                    <a:pt x="1" y="3"/>
                  </a:cubicBezTo>
                  <a:cubicBezTo>
                    <a:pt x="1" y="3"/>
                    <a:pt x="1" y="5"/>
                    <a:pt x="2" y="4"/>
                  </a:cubicBezTo>
                  <a:cubicBezTo>
                    <a:pt x="2" y="3"/>
                    <a:pt x="3" y="3"/>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1" name="Freeform 188">
              <a:extLst>
                <a:ext uri="{FF2B5EF4-FFF2-40B4-BE49-F238E27FC236}">
                  <a16:creationId xmlns:a16="http://schemas.microsoft.com/office/drawing/2014/main" id="{24FCF5FC-2824-46EA-983E-29BA89C5C76A}"/>
                </a:ext>
              </a:extLst>
            </p:cNvPr>
            <p:cNvSpPr>
              <a:spLocks/>
            </p:cNvSpPr>
            <p:nvPr/>
          </p:nvSpPr>
          <p:spPr bwMode="auto">
            <a:xfrm>
              <a:off x="7292" y="1503"/>
              <a:ext cx="34" cy="11"/>
            </a:xfrm>
            <a:custGeom>
              <a:avLst/>
              <a:gdLst>
                <a:gd name="T0" fmla="*/ 22 w 25"/>
                <a:gd name="T1" fmla="*/ 0 h 8"/>
                <a:gd name="T2" fmla="*/ 21 w 25"/>
                <a:gd name="T3" fmla="*/ 3 h 8"/>
                <a:gd name="T4" fmla="*/ 15 w 25"/>
                <a:gd name="T5" fmla="*/ 6 h 8"/>
                <a:gd name="T6" fmla="*/ 11 w 25"/>
                <a:gd name="T7" fmla="*/ 7 h 8"/>
                <a:gd name="T8" fmla="*/ 7 w 25"/>
                <a:gd name="T9" fmla="*/ 8 h 8"/>
                <a:gd name="T10" fmla="*/ 10 w 25"/>
                <a:gd name="T11" fmla="*/ 8 h 8"/>
                <a:gd name="T12" fmla="*/ 16 w 25"/>
                <a:gd name="T13" fmla="*/ 7 h 8"/>
                <a:gd name="T14" fmla="*/ 21 w 25"/>
                <a:gd name="T15" fmla="*/ 6 h 8"/>
                <a:gd name="T16" fmla="*/ 22 w 25"/>
                <a:gd name="T17" fmla="*/ 5 h 8"/>
                <a:gd name="T18" fmla="*/ 22 w 25"/>
                <a:gd name="T19" fmla="*/ 4 h 8"/>
                <a:gd name="T20" fmla="*/ 24 w 25"/>
                <a:gd name="T21" fmla="*/ 3 h 8"/>
                <a:gd name="T22" fmla="*/ 22 w 25"/>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22" y="0"/>
                  </a:moveTo>
                  <a:cubicBezTo>
                    <a:pt x="21" y="0"/>
                    <a:pt x="21" y="1"/>
                    <a:pt x="21" y="3"/>
                  </a:cubicBezTo>
                  <a:cubicBezTo>
                    <a:pt x="20" y="4"/>
                    <a:pt x="16" y="6"/>
                    <a:pt x="15" y="6"/>
                  </a:cubicBezTo>
                  <a:cubicBezTo>
                    <a:pt x="14" y="6"/>
                    <a:pt x="13" y="7"/>
                    <a:pt x="11" y="7"/>
                  </a:cubicBezTo>
                  <a:cubicBezTo>
                    <a:pt x="8" y="7"/>
                    <a:pt x="7" y="8"/>
                    <a:pt x="7" y="8"/>
                  </a:cubicBezTo>
                  <a:cubicBezTo>
                    <a:pt x="0" y="8"/>
                    <a:pt x="10" y="8"/>
                    <a:pt x="10" y="8"/>
                  </a:cubicBezTo>
                  <a:cubicBezTo>
                    <a:pt x="12" y="8"/>
                    <a:pt x="15" y="8"/>
                    <a:pt x="16" y="7"/>
                  </a:cubicBezTo>
                  <a:cubicBezTo>
                    <a:pt x="17" y="7"/>
                    <a:pt x="20" y="6"/>
                    <a:pt x="21" y="6"/>
                  </a:cubicBezTo>
                  <a:cubicBezTo>
                    <a:pt x="22" y="6"/>
                    <a:pt x="23" y="6"/>
                    <a:pt x="22" y="5"/>
                  </a:cubicBezTo>
                  <a:cubicBezTo>
                    <a:pt x="21" y="4"/>
                    <a:pt x="21" y="4"/>
                    <a:pt x="22" y="4"/>
                  </a:cubicBezTo>
                  <a:cubicBezTo>
                    <a:pt x="23" y="4"/>
                    <a:pt x="23" y="4"/>
                    <a:pt x="24" y="3"/>
                  </a:cubicBezTo>
                  <a:cubicBezTo>
                    <a:pt x="25" y="2"/>
                    <a:pt x="23" y="1"/>
                    <a:pt x="2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2" name="Freeform 189">
              <a:extLst>
                <a:ext uri="{FF2B5EF4-FFF2-40B4-BE49-F238E27FC236}">
                  <a16:creationId xmlns:a16="http://schemas.microsoft.com/office/drawing/2014/main" id="{8ECC9D01-1029-46A3-BFFE-862D27B8D232}"/>
                </a:ext>
              </a:extLst>
            </p:cNvPr>
            <p:cNvSpPr>
              <a:spLocks/>
            </p:cNvSpPr>
            <p:nvPr/>
          </p:nvSpPr>
          <p:spPr bwMode="auto">
            <a:xfrm>
              <a:off x="7323" y="1510"/>
              <a:ext cx="29" cy="4"/>
            </a:xfrm>
            <a:custGeom>
              <a:avLst/>
              <a:gdLst>
                <a:gd name="T0" fmla="*/ 12 w 21"/>
                <a:gd name="T1" fmla="*/ 1 h 3"/>
                <a:gd name="T2" fmla="*/ 8 w 21"/>
                <a:gd name="T3" fmla="*/ 1 h 3"/>
                <a:gd name="T4" fmla="*/ 6 w 21"/>
                <a:gd name="T5" fmla="*/ 1 h 3"/>
                <a:gd name="T6" fmla="*/ 3 w 21"/>
                <a:gd name="T7" fmla="*/ 1 h 3"/>
                <a:gd name="T8" fmla="*/ 4 w 21"/>
                <a:gd name="T9" fmla="*/ 2 h 3"/>
                <a:gd name="T10" fmla="*/ 8 w 21"/>
                <a:gd name="T11" fmla="*/ 3 h 3"/>
                <a:gd name="T12" fmla="*/ 12 w 21"/>
                <a:gd name="T13" fmla="*/ 2 h 3"/>
                <a:gd name="T14" fmla="*/ 12 w 21"/>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
                  <a:moveTo>
                    <a:pt x="12" y="1"/>
                  </a:moveTo>
                  <a:cubicBezTo>
                    <a:pt x="12" y="1"/>
                    <a:pt x="9" y="1"/>
                    <a:pt x="8" y="1"/>
                  </a:cubicBezTo>
                  <a:cubicBezTo>
                    <a:pt x="8" y="0"/>
                    <a:pt x="7" y="0"/>
                    <a:pt x="6" y="1"/>
                  </a:cubicBezTo>
                  <a:cubicBezTo>
                    <a:pt x="5" y="1"/>
                    <a:pt x="6" y="2"/>
                    <a:pt x="3" y="1"/>
                  </a:cubicBezTo>
                  <a:cubicBezTo>
                    <a:pt x="0" y="1"/>
                    <a:pt x="4" y="2"/>
                    <a:pt x="4" y="2"/>
                  </a:cubicBezTo>
                  <a:cubicBezTo>
                    <a:pt x="4" y="2"/>
                    <a:pt x="6" y="3"/>
                    <a:pt x="8" y="3"/>
                  </a:cubicBezTo>
                  <a:cubicBezTo>
                    <a:pt x="9" y="3"/>
                    <a:pt x="12" y="2"/>
                    <a:pt x="12" y="2"/>
                  </a:cubicBezTo>
                  <a:cubicBezTo>
                    <a:pt x="21" y="1"/>
                    <a:pt x="12" y="1"/>
                    <a:pt x="1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3" name="Freeform 190">
              <a:extLst>
                <a:ext uri="{FF2B5EF4-FFF2-40B4-BE49-F238E27FC236}">
                  <a16:creationId xmlns:a16="http://schemas.microsoft.com/office/drawing/2014/main" id="{A9C5BFD1-D7B7-4E99-85DA-80774C554236}"/>
                </a:ext>
              </a:extLst>
            </p:cNvPr>
            <p:cNvSpPr>
              <a:spLocks/>
            </p:cNvSpPr>
            <p:nvPr/>
          </p:nvSpPr>
          <p:spPr bwMode="auto">
            <a:xfrm>
              <a:off x="7354" y="1505"/>
              <a:ext cx="5" cy="4"/>
            </a:xfrm>
            <a:custGeom>
              <a:avLst/>
              <a:gdLst>
                <a:gd name="T0" fmla="*/ 2 w 4"/>
                <a:gd name="T1" fmla="*/ 2 h 3"/>
                <a:gd name="T2" fmla="*/ 3 w 4"/>
                <a:gd name="T3" fmla="*/ 0 h 3"/>
                <a:gd name="T4" fmla="*/ 1 w 4"/>
                <a:gd name="T5" fmla="*/ 1 h 3"/>
                <a:gd name="T6" fmla="*/ 2 w 4"/>
                <a:gd name="T7" fmla="*/ 2 h 3"/>
              </a:gdLst>
              <a:ahLst/>
              <a:cxnLst>
                <a:cxn ang="0">
                  <a:pos x="T0" y="T1"/>
                </a:cxn>
                <a:cxn ang="0">
                  <a:pos x="T2" y="T3"/>
                </a:cxn>
                <a:cxn ang="0">
                  <a:pos x="T4" y="T5"/>
                </a:cxn>
                <a:cxn ang="0">
                  <a:pos x="T6" y="T7"/>
                </a:cxn>
              </a:cxnLst>
              <a:rect l="0" t="0" r="r" b="b"/>
              <a:pathLst>
                <a:path w="4" h="3">
                  <a:moveTo>
                    <a:pt x="2" y="2"/>
                  </a:moveTo>
                  <a:cubicBezTo>
                    <a:pt x="4" y="0"/>
                    <a:pt x="4" y="0"/>
                    <a:pt x="3" y="0"/>
                  </a:cubicBezTo>
                  <a:cubicBezTo>
                    <a:pt x="2" y="0"/>
                    <a:pt x="1" y="0"/>
                    <a:pt x="1" y="1"/>
                  </a:cubicBezTo>
                  <a:cubicBezTo>
                    <a:pt x="0" y="3"/>
                    <a:pt x="2"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4" name="Freeform 191">
              <a:extLst>
                <a:ext uri="{FF2B5EF4-FFF2-40B4-BE49-F238E27FC236}">
                  <a16:creationId xmlns:a16="http://schemas.microsoft.com/office/drawing/2014/main" id="{1C92BDF8-E112-4409-8B57-0A112F9DF542}"/>
                </a:ext>
              </a:extLst>
            </p:cNvPr>
            <p:cNvSpPr>
              <a:spLocks/>
            </p:cNvSpPr>
            <p:nvPr/>
          </p:nvSpPr>
          <p:spPr bwMode="auto">
            <a:xfrm>
              <a:off x="7393" y="1496"/>
              <a:ext cx="2" cy="3"/>
            </a:xfrm>
            <a:custGeom>
              <a:avLst/>
              <a:gdLst>
                <a:gd name="T0" fmla="*/ 0 w 2"/>
                <a:gd name="T1" fmla="*/ 2 h 2"/>
                <a:gd name="T2" fmla="*/ 2 w 2"/>
                <a:gd name="T3" fmla="*/ 1 h 2"/>
                <a:gd name="T4" fmla="*/ 0 w 2"/>
                <a:gd name="T5" fmla="*/ 2 h 2"/>
              </a:gdLst>
              <a:ahLst/>
              <a:cxnLst>
                <a:cxn ang="0">
                  <a:pos x="T0" y="T1"/>
                </a:cxn>
                <a:cxn ang="0">
                  <a:pos x="T2" y="T3"/>
                </a:cxn>
                <a:cxn ang="0">
                  <a:pos x="T4" y="T5"/>
                </a:cxn>
              </a:cxnLst>
              <a:rect l="0" t="0" r="r" b="b"/>
              <a:pathLst>
                <a:path w="2" h="2">
                  <a:moveTo>
                    <a:pt x="0" y="2"/>
                  </a:moveTo>
                  <a:cubicBezTo>
                    <a:pt x="0" y="2"/>
                    <a:pt x="2" y="2"/>
                    <a:pt x="2" y="1"/>
                  </a:cubicBezTo>
                  <a:cubicBezTo>
                    <a:pt x="2" y="0"/>
                    <a:pt x="1"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5" name="Freeform 192">
              <a:extLst>
                <a:ext uri="{FF2B5EF4-FFF2-40B4-BE49-F238E27FC236}">
                  <a16:creationId xmlns:a16="http://schemas.microsoft.com/office/drawing/2014/main" id="{38E64BBA-390D-4E68-B91F-4ED5D2C9EC33}"/>
                </a:ext>
              </a:extLst>
            </p:cNvPr>
            <p:cNvSpPr>
              <a:spLocks/>
            </p:cNvSpPr>
            <p:nvPr/>
          </p:nvSpPr>
          <p:spPr bwMode="auto">
            <a:xfrm>
              <a:off x="7406" y="1489"/>
              <a:ext cx="7" cy="6"/>
            </a:xfrm>
            <a:custGeom>
              <a:avLst/>
              <a:gdLst>
                <a:gd name="T0" fmla="*/ 3 w 5"/>
                <a:gd name="T1" fmla="*/ 1 h 4"/>
                <a:gd name="T2" fmla="*/ 1 w 5"/>
                <a:gd name="T3" fmla="*/ 2 h 4"/>
                <a:gd name="T4" fmla="*/ 5 w 5"/>
                <a:gd name="T5" fmla="*/ 3 h 4"/>
                <a:gd name="T6" fmla="*/ 3 w 5"/>
                <a:gd name="T7" fmla="*/ 1 h 4"/>
              </a:gdLst>
              <a:ahLst/>
              <a:cxnLst>
                <a:cxn ang="0">
                  <a:pos x="T0" y="T1"/>
                </a:cxn>
                <a:cxn ang="0">
                  <a:pos x="T2" y="T3"/>
                </a:cxn>
                <a:cxn ang="0">
                  <a:pos x="T4" y="T5"/>
                </a:cxn>
                <a:cxn ang="0">
                  <a:pos x="T6" y="T7"/>
                </a:cxn>
              </a:cxnLst>
              <a:rect l="0" t="0" r="r" b="b"/>
              <a:pathLst>
                <a:path w="5" h="4">
                  <a:moveTo>
                    <a:pt x="3" y="1"/>
                  </a:moveTo>
                  <a:cubicBezTo>
                    <a:pt x="1" y="1"/>
                    <a:pt x="0" y="1"/>
                    <a:pt x="1" y="2"/>
                  </a:cubicBezTo>
                  <a:cubicBezTo>
                    <a:pt x="1" y="2"/>
                    <a:pt x="4" y="4"/>
                    <a:pt x="5" y="3"/>
                  </a:cubicBezTo>
                  <a:cubicBezTo>
                    <a:pt x="5" y="1"/>
                    <a:pt x="5"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6" name="Freeform 193">
              <a:extLst>
                <a:ext uri="{FF2B5EF4-FFF2-40B4-BE49-F238E27FC236}">
                  <a16:creationId xmlns:a16="http://schemas.microsoft.com/office/drawing/2014/main" id="{4DECA07A-840A-4F36-B036-E1C451F6F208}"/>
                </a:ext>
              </a:extLst>
            </p:cNvPr>
            <p:cNvSpPr>
              <a:spLocks/>
            </p:cNvSpPr>
            <p:nvPr/>
          </p:nvSpPr>
          <p:spPr bwMode="auto">
            <a:xfrm>
              <a:off x="7426" y="1470"/>
              <a:ext cx="23" cy="22"/>
            </a:xfrm>
            <a:custGeom>
              <a:avLst/>
              <a:gdLst>
                <a:gd name="T0" fmla="*/ 14 w 17"/>
                <a:gd name="T1" fmla="*/ 1 h 16"/>
                <a:gd name="T2" fmla="*/ 10 w 17"/>
                <a:gd name="T3" fmla="*/ 5 h 16"/>
                <a:gd name="T4" fmla="*/ 9 w 17"/>
                <a:gd name="T5" fmla="*/ 8 h 16"/>
                <a:gd name="T6" fmla="*/ 5 w 17"/>
                <a:gd name="T7" fmla="*/ 8 h 16"/>
                <a:gd name="T8" fmla="*/ 5 w 17"/>
                <a:gd name="T9" fmla="*/ 10 h 16"/>
                <a:gd name="T10" fmla="*/ 4 w 17"/>
                <a:gd name="T11" fmla="*/ 12 h 16"/>
                <a:gd name="T12" fmla="*/ 2 w 17"/>
                <a:gd name="T13" fmla="*/ 15 h 16"/>
                <a:gd name="T14" fmla="*/ 15 w 17"/>
                <a:gd name="T15" fmla="*/ 5 h 16"/>
                <a:gd name="T16" fmla="*/ 16 w 17"/>
                <a:gd name="T17" fmla="*/ 3 h 16"/>
                <a:gd name="T18" fmla="*/ 14 w 17"/>
                <a:gd name="T19"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6">
                  <a:moveTo>
                    <a:pt x="14" y="1"/>
                  </a:moveTo>
                  <a:cubicBezTo>
                    <a:pt x="12" y="2"/>
                    <a:pt x="10" y="3"/>
                    <a:pt x="10" y="5"/>
                  </a:cubicBezTo>
                  <a:cubicBezTo>
                    <a:pt x="10" y="7"/>
                    <a:pt x="10" y="8"/>
                    <a:pt x="9" y="8"/>
                  </a:cubicBezTo>
                  <a:cubicBezTo>
                    <a:pt x="8" y="7"/>
                    <a:pt x="7" y="7"/>
                    <a:pt x="5" y="8"/>
                  </a:cubicBezTo>
                  <a:cubicBezTo>
                    <a:pt x="4" y="9"/>
                    <a:pt x="5" y="9"/>
                    <a:pt x="5" y="10"/>
                  </a:cubicBezTo>
                  <a:cubicBezTo>
                    <a:pt x="5" y="11"/>
                    <a:pt x="4" y="12"/>
                    <a:pt x="4" y="12"/>
                  </a:cubicBezTo>
                  <a:cubicBezTo>
                    <a:pt x="3" y="13"/>
                    <a:pt x="0" y="16"/>
                    <a:pt x="2" y="15"/>
                  </a:cubicBezTo>
                  <a:cubicBezTo>
                    <a:pt x="15" y="5"/>
                    <a:pt x="15" y="5"/>
                    <a:pt x="15" y="5"/>
                  </a:cubicBezTo>
                  <a:cubicBezTo>
                    <a:pt x="15" y="5"/>
                    <a:pt x="16" y="5"/>
                    <a:pt x="16" y="3"/>
                  </a:cubicBezTo>
                  <a:cubicBezTo>
                    <a:pt x="16" y="2"/>
                    <a:pt x="17" y="0"/>
                    <a:pt x="1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7" name="Freeform 194">
              <a:extLst>
                <a:ext uri="{FF2B5EF4-FFF2-40B4-BE49-F238E27FC236}">
                  <a16:creationId xmlns:a16="http://schemas.microsoft.com/office/drawing/2014/main" id="{76574840-4684-4942-A4C1-7EEE4F4767C8}"/>
                </a:ext>
              </a:extLst>
            </p:cNvPr>
            <p:cNvSpPr>
              <a:spLocks/>
            </p:cNvSpPr>
            <p:nvPr/>
          </p:nvSpPr>
          <p:spPr bwMode="auto">
            <a:xfrm>
              <a:off x="6474" y="2402"/>
              <a:ext cx="10" cy="10"/>
            </a:xfrm>
            <a:custGeom>
              <a:avLst/>
              <a:gdLst>
                <a:gd name="T0" fmla="*/ 5 w 7"/>
                <a:gd name="T1" fmla="*/ 2 h 7"/>
                <a:gd name="T2" fmla="*/ 1 w 7"/>
                <a:gd name="T3" fmla="*/ 3 h 7"/>
                <a:gd name="T4" fmla="*/ 1 w 7"/>
                <a:gd name="T5" fmla="*/ 5 h 7"/>
                <a:gd name="T6" fmla="*/ 5 w 7"/>
                <a:gd name="T7" fmla="*/ 2 h 7"/>
              </a:gdLst>
              <a:ahLst/>
              <a:cxnLst>
                <a:cxn ang="0">
                  <a:pos x="T0" y="T1"/>
                </a:cxn>
                <a:cxn ang="0">
                  <a:pos x="T2" y="T3"/>
                </a:cxn>
                <a:cxn ang="0">
                  <a:pos x="T4" y="T5"/>
                </a:cxn>
                <a:cxn ang="0">
                  <a:pos x="T6" y="T7"/>
                </a:cxn>
              </a:cxnLst>
              <a:rect l="0" t="0" r="r" b="b"/>
              <a:pathLst>
                <a:path w="7" h="7">
                  <a:moveTo>
                    <a:pt x="5" y="2"/>
                  </a:moveTo>
                  <a:cubicBezTo>
                    <a:pt x="7" y="0"/>
                    <a:pt x="3" y="2"/>
                    <a:pt x="1" y="3"/>
                  </a:cubicBezTo>
                  <a:cubicBezTo>
                    <a:pt x="0" y="3"/>
                    <a:pt x="1" y="5"/>
                    <a:pt x="1" y="5"/>
                  </a:cubicBezTo>
                  <a:cubicBezTo>
                    <a:pt x="1" y="7"/>
                    <a:pt x="3" y="5"/>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8" name="Freeform 195">
              <a:extLst>
                <a:ext uri="{FF2B5EF4-FFF2-40B4-BE49-F238E27FC236}">
                  <a16:creationId xmlns:a16="http://schemas.microsoft.com/office/drawing/2014/main" id="{73A4AA98-E5AA-40B1-9E8C-D96C433234C5}"/>
                </a:ext>
              </a:extLst>
            </p:cNvPr>
            <p:cNvSpPr>
              <a:spLocks/>
            </p:cNvSpPr>
            <p:nvPr/>
          </p:nvSpPr>
          <p:spPr bwMode="auto">
            <a:xfrm>
              <a:off x="1056" y="823"/>
              <a:ext cx="374" cy="185"/>
            </a:xfrm>
            <a:custGeom>
              <a:avLst/>
              <a:gdLst>
                <a:gd name="T0" fmla="*/ 269 w 271"/>
                <a:gd name="T1" fmla="*/ 91 h 135"/>
                <a:gd name="T2" fmla="*/ 261 w 271"/>
                <a:gd name="T3" fmla="*/ 91 h 135"/>
                <a:gd name="T4" fmla="*/ 253 w 271"/>
                <a:gd name="T5" fmla="*/ 86 h 135"/>
                <a:gd name="T6" fmla="*/ 239 w 271"/>
                <a:gd name="T7" fmla="*/ 77 h 135"/>
                <a:gd name="T8" fmla="*/ 233 w 271"/>
                <a:gd name="T9" fmla="*/ 79 h 135"/>
                <a:gd name="T10" fmla="*/ 220 w 271"/>
                <a:gd name="T11" fmla="*/ 68 h 135"/>
                <a:gd name="T12" fmla="*/ 213 w 271"/>
                <a:gd name="T13" fmla="*/ 44 h 135"/>
                <a:gd name="T14" fmla="*/ 206 w 271"/>
                <a:gd name="T15" fmla="*/ 24 h 135"/>
                <a:gd name="T16" fmla="*/ 201 w 271"/>
                <a:gd name="T17" fmla="*/ 15 h 135"/>
                <a:gd name="T18" fmla="*/ 190 w 271"/>
                <a:gd name="T19" fmla="*/ 9 h 135"/>
                <a:gd name="T20" fmla="*/ 175 w 271"/>
                <a:gd name="T21" fmla="*/ 5 h 135"/>
                <a:gd name="T22" fmla="*/ 162 w 271"/>
                <a:gd name="T23" fmla="*/ 7 h 135"/>
                <a:gd name="T24" fmla="*/ 164 w 271"/>
                <a:gd name="T25" fmla="*/ 19 h 135"/>
                <a:gd name="T26" fmla="*/ 168 w 271"/>
                <a:gd name="T27" fmla="*/ 30 h 135"/>
                <a:gd name="T28" fmla="*/ 170 w 271"/>
                <a:gd name="T29" fmla="*/ 39 h 135"/>
                <a:gd name="T30" fmla="*/ 175 w 271"/>
                <a:gd name="T31" fmla="*/ 46 h 135"/>
                <a:gd name="T32" fmla="*/ 168 w 271"/>
                <a:gd name="T33" fmla="*/ 51 h 135"/>
                <a:gd name="T34" fmla="*/ 161 w 271"/>
                <a:gd name="T35" fmla="*/ 42 h 135"/>
                <a:gd name="T36" fmla="*/ 156 w 271"/>
                <a:gd name="T37" fmla="*/ 28 h 135"/>
                <a:gd name="T38" fmla="*/ 145 w 271"/>
                <a:gd name="T39" fmla="*/ 19 h 135"/>
                <a:gd name="T40" fmla="*/ 137 w 271"/>
                <a:gd name="T41" fmla="*/ 14 h 135"/>
                <a:gd name="T42" fmla="*/ 131 w 271"/>
                <a:gd name="T43" fmla="*/ 19 h 135"/>
                <a:gd name="T44" fmla="*/ 133 w 271"/>
                <a:gd name="T45" fmla="*/ 21 h 135"/>
                <a:gd name="T46" fmla="*/ 137 w 271"/>
                <a:gd name="T47" fmla="*/ 27 h 135"/>
                <a:gd name="T48" fmla="*/ 121 w 271"/>
                <a:gd name="T49" fmla="*/ 27 h 135"/>
                <a:gd name="T50" fmla="*/ 116 w 271"/>
                <a:gd name="T51" fmla="*/ 29 h 135"/>
                <a:gd name="T52" fmla="*/ 109 w 271"/>
                <a:gd name="T53" fmla="*/ 33 h 135"/>
                <a:gd name="T54" fmla="*/ 115 w 271"/>
                <a:gd name="T55" fmla="*/ 25 h 135"/>
                <a:gd name="T56" fmla="*/ 83 w 271"/>
                <a:gd name="T57" fmla="*/ 18 h 135"/>
                <a:gd name="T58" fmla="*/ 80 w 271"/>
                <a:gd name="T59" fmla="*/ 22 h 135"/>
                <a:gd name="T60" fmla="*/ 71 w 271"/>
                <a:gd name="T61" fmla="*/ 21 h 135"/>
                <a:gd name="T62" fmla="*/ 75 w 271"/>
                <a:gd name="T63" fmla="*/ 16 h 135"/>
                <a:gd name="T64" fmla="*/ 71 w 271"/>
                <a:gd name="T65" fmla="*/ 4 h 135"/>
                <a:gd name="T66" fmla="*/ 30 w 271"/>
                <a:gd name="T67" fmla="*/ 14 h 135"/>
                <a:gd name="T68" fmla="*/ 8 w 271"/>
                <a:gd name="T69" fmla="*/ 28 h 135"/>
                <a:gd name="T70" fmla="*/ 3 w 271"/>
                <a:gd name="T71" fmla="*/ 41 h 135"/>
                <a:gd name="T72" fmla="*/ 10 w 271"/>
                <a:gd name="T73" fmla="*/ 52 h 135"/>
                <a:gd name="T74" fmla="*/ 15 w 271"/>
                <a:gd name="T75" fmla="*/ 53 h 135"/>
                <a:gd name="T76" fmla="*/ 24 w 271"/>
                <a:gd name="T77" fmla="*/ 57 h 135"/>
                <a:gd name="T78" fmla="*/ 27 w 271"/>
                <a:gd name="T79" fmla="*/ 57 h 135"/>
                <a:gd name="T80" fmla="*/ 18 w 271"/>
                <a:gd name="T81" fmla="*/ 75 h 135"/>
                <a:gd name="T82" fmla="*/ 37 w 271"/>
                <a:gd name="T83" fmla="*/ 78 h 135"/>
                <a:gd name="T84" fmla="*/ 66 w 271"/>
                <a:gd name="T85" fmla="*/ 78 h 135"/>
                <a:gd name="T86" fmla="*/ 85 w 271"/>
                <a:gd name="T87" fmla="*/ 77 h 135"/>
                <a:gd name="T88" fmla="*/ 101 w 271"/>
                <a:gd name="T89" fmla="*/ 81 h 135"/>
                <a:gd name="T90" fmla="*/ 113 w 271"/>
                <a:gd name="T91" fmla="*/ 87 h 135"/>
                <a:gd name="T92" fmla="*/ 89 w 271"/>
                <a:gd name="T93" fmla="*/ 88 h 135"/>
                <a:gd name="T94" fmla="*/ 26 w 271"/>
                <a:gd name="T95" fmla="*/ 97 h 135"/>
                <a:gd name="T96" fmla="*/ 43 w 271"/>
                <a:gd name="T97" fmla="*/ 112 h 135"/>
                <a:gd name="T98" fmla="*/ 81 w 271"/>
                <a:gd name="T99" fmla="*/ 118 h 135"/>
                <a:gd name="T100" fmla="*/ 98 w 271"/>
                <a:gd name="T101" fmla="*/ 133 h 135"/>
                <a:gd name="T102" fmla="*/ 157 w 271"/>
                <a:gd name="T103" fmla="*/ 123 h 135"/>
                <a:gd name="T104" fmla="*/ 187 w 271"/>
                <a:gd name="T105" fmla="*/ 108 h 135"/>
                <a:gd name="T106" fmla="*/ 209 w 271"/>
                <a:gd name="T107" fmla="*/ 118 h 135"/>
                <a:gd name="T108" fmla="*/ 230 w 271"/>
                <a:gd name="T109" fmla="*/ 125 h 135"/>
                <a:gd name="T110" fmla="*/ 256 w 271"/>
                <a:gd name="T111" fmla="*/ 120 h 135"/>
                <a:gd name="T112" fmla="*/ 252 w 271"/>
                <a:gd name="T113" fmla="*/ 113 h 135"/>
                <a:gd name="T114" fmla="*/ 244 w 271"/>
                <a:gd name="T115" fmla="*/ 111 h 135"/>
                <a:gd name="T116" fmla="*/ 239 w 271"/>
                <a:gd name="T117" fmla="*/ 111 h 135"/>
                <a:gd name="T118" fmla="*/ 233 w 271"/>
                <a:gd name="T119" fmla="*/ 104 h 135"/>
                <a:gd name="T120" fmla="*/ 246 w 271"/>
                <a:gd name="T121" fmla="*/ 103 h 135"/>
                <a:gd name="T122" fmla="*/ 253 w 271"/>
                <a:gd name="T123" fmla="*/ 99 h 135"/>
                <a:gd name="T124" fmla="*/ 260 w 271"/>
                <a:gd name="T125" fmla="*/ 10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 h="135">
                  <a:moveTo>
                    <a:pt x="268" y="103"/>
                  </a:moveTo>
                  <a:cubicBezTo>
                    <a:pt x="271" y="104"/>
                    <a:pt x="271" y="100"/>
                    <a:pt x="271" y="99"/>
                  </a:cubicBezTo>
                  <a:cubicBezTo>
                    <a:pt x="271" y="98"/>
                    <a:pt x="270" y="94"/>
                    <a:pt x="269" y="93"/>
                  </a:cubicBezTo>
                  <a:cubicBezTo>
                    <a:pt x="269" y="91"/>
                    <a:pt x="270" y="92"/>
                    <a:pt x="269" y="91"/>
                  </a:cubicBezTo>
                  <a:cubicBezTo>
                    <a:pt x="268" y="89"/>
                    <a:pt x="268" y="90"/>
                    <a:pt x="267" y="90"/>
                  </a:cubicBezTo>
                  <a:cubicBezTo>
                    <a:pt x="266" y="91"/>
                    <a:pt x="266" y="91"/>
                    <a:pt x="265" y="91"/>
                  </a:cubicBezTo>
                  <a:cubicBezTo>
                    <a:pt x="264" y="90"/>
                    <a:pt x="264" y="90"/>
                    <a:pt x="263" y="91"/>
                  </a:cubicBezTo>
                  <a:cubicBezTo>
                    <a:pt x="263" y="91"/>
                    <a:pt x="263" y="91"/>
                    <a:pt x="261" y="91"/>
                  </a:cubicBezTo>
                  <a:cubicBezTo>
                    <a:pt x="260" y="92"/>
                    <a:pt x="260" y="90"/>
                    <a:pt x="260" y="88"/>
                  </a:cubicBezTo>
                  <a:cubicBezTo>
                    <a:pt x="260" y="86"/>
                    <a:pt x="257" y="86"/>
                    <a:pt x="257" y="87"/>
                  </a:cubicBezTo>
                  <a:cubicBezTo>
                    <a:pt x="256" y="88"/>
                    <a:pt x="255" y="88"/>
                    <a:pt x="254" y="87"/>
                  </a:cubicBezTo>
                  <a:cubicBezTo>
                    <a:pt x="254" y="87"/>
                    <a:pt x="253" y="86"/>
                    <a:pt x="253" y="86"/>
                  </a:cubicBezTo>
                  <a:cubicBezTo>
                    <a:pt x="252" y="86"/>
                    <a:pt x="251" y="86"/>
                    <a:pt x="250" y="85"/>
                  </a:cubicBezTo>
                  <a:cubicBezTo>
                    <a:pt x="249" y="84"/>
                    <a:pt x="246" y="82"/>
                    <a:pt x="244" y="82"/>
                  </a:cubicBezTo>
                  <a:cubicBezTo>
                    <a:pt x="243" y="81"/>
                    <a:pt x="242" y="81"/>
                    <a:pt x="242" y="80"/>
                  </a:cubicBezTo>
                  <a:cubicBezTo>
                    <a:pt x="241" y="78"/>
                    <a:pt x="240" y="77"/>
                    <a:pt x="239" y="77"/>
                  </a:cubicBezTo>
                  <a:cubicBezTo>
                    <a:pt x="237" y="77"/>
                    <a:pt x="237" y="77"/>
                    <a:pt x="237" y="77"/>
                  </a:cubicBezTo>
                  <a:cubicBezTo>
                    <a:pt x="237" y="78"/>
                    <a:pt x="237" y="79"/>
                    <a:pt x="239" y="81"/>
                  </a:cubicBezTo>
                  <a:cubicBezTo>
                    <a:pt x="242" y="83"/>
                    <a:pt x="239" y="81"/>
                    <a:pt x="237" y="80"/>
                  </a:cubicBezTo>
                  <a:cubicBezTo>
                    <a:pt x="236" y="79"/>
                    <a:pt x="234" y="79"/>
                    <a:pt x="233" y="79"/>
                  </a:cubicBezTo>
                  <a:cubicBezTo>
                    <a:pt x="232" y="79"/>
                    <a:pt x="230" y="78"/>
                    <a:pt x="229" y="77"/>
                  </a:cubicBezTo>
                  <a:cubicBezTo>
                    <a:pt x="228" y="76"/>
                    <a:pt x="227" y="75"/>
                    <a:pt x="227" y="75"/>
                  </a:cubicBezTo>
                  <a:cubicBezTo>
                    <a:pt x="226" y="75"/>
                    <a:pt x="224" y="75"/>
                    <a:pt x="224" y="73"/>
                  </a:cubicBezTo>
                  <a:cubicBezTo>
                    <a:pt x="223" y="70"/>
                    <a:pt x="221" y="69"/>
                    <a:pt x="220" y="68"/>
                  </a:cubicBezTo>
                  <a:cubicBezTo>
                    <a:pt x="219" y="68"/>
                    <a:pt x="214" y="67"/>
                    <a:pt x="217" y="63"/>
                  </a:cubicBezTo>
                  <a:cubicBezTo>
                    <a:pt x="221" y="59"/>
                    <a:pt x="220" y="56"/>
                    <a:pt x="220" y="54"/>
                  </a:cubicBezTo>
                  <a:cubicBezTo>
                    <a:pt x="219" y="52"/>
                    <a:pt x="215" y="46"/>
                    <a:pt x="214" y="46"/>
                  </a:cubicBezTo>
                  <a:cubicBezTo>
                    <a:pt x="214" y="45"/>
                    <a:pt x="213" y="44"/>
                    <a:pt x="213" y="44"/>
                  </a:cubicBezTo>
                  <a:cubicBezTo>
                    <a:pt x="213" y="43"/>
                    <a:pt x="212" y="42"/>
                    <a:pt x="212" y="41"/>
                  </a:cubicBezTo>
                  <a:cubicBezTo>
                    <a:pt x="211" y="41"/>
                    <a:pt x="211" y="39"/>
                    <a:pt x="210" y="38"/>
                  </a:cubicBezTo>
                  <a:cubicBezTo>
                    <a:pt x="210" y="37"/>
                    <a:pt x="210" y="34"/>
                    <a:pt x="209" y="33"/>
                  </a:cubicBezTo>
                  <a:cubicBezTo>
                    <a:pt x="208" y="32"/>
                    <a:pt x="206" y="26"/>
                    <a:pt x="206" y="24"/>
                  </a:cubicBezTo>
                  <a:cubicBezTo>
                    <a:pt x="205" y="23"/>
                    <a:pt x="204" y="22"/>
                    <a:pt x="203" y="20"/>
                  </a:cubicBezTo>
                  <a:cubicBezTo>
                    <a:pt x="202" y="19"/>
                    <a:pt x="202" y="19"/>
                    <a:pt x="204" y="19"/>
                  </a:cubicBezTo>
                  <a:cubicBezTo>
                    <a:pt x="205" y="20"/>
                    <a:pt x="204" y="18"/>
                    <a:pt x="203" y="17"/>
                  </a:cubicBezTo>
                  <a:cubicBezTo>
                    <a:pt x="203" y="17"/>
                    <a:pt x="202" y="16"/>
                    <a:pt x="201" y="15"/>
                  </a:cubicBezTo>
                  <a:cubicBezTo>
                    <a:pt x="201" y="14"/>
                    <a:pt x="200" y="14"/>
                    <a:pt x="200" y="14"/>
                  </a:cubicBezTo>
                  <a:cubicBezTo>
                    <a:pt x="199" y="14"/>
                    <a:pt x="199" y="13"/>
                    <a:pt x="198" y="12"/>
                  </a:cubicBezTo>
                  <a:cubicBezTo>
                    <a:pt x="197" y="12"/>
                    <a:pt x="198" y="10"/>
                    <a:pt x="196" y="11"/>
                  </a:cubicBezTo>
                  <a:cubicBezTo>
                    <a:pt x="194" y="12"/>
                    <a:pt x="190" y="9"/>
                    <a:pt x="190" y="9"/>
                  </a:cubicBezTo>
                  <a:cubicBezTo>
                    <a:pt x="189" y="8"/>
                    <a:pt x="188" y="6"/>
                    <a:pt x="186" y="6"/>
                  </a:cubicBezTo>
                  <a:cubicBezTo>
                    <a:pt x="185" y="6"/>
                    <a:pt x="184" y="5"/>
                    <a:pt x="183" y="4"/>
                  </a:cubicBezTo>
                  <a:cubicBezTo>
                    <a:pt x="182" y="3"/>
                    <a:pt x="178" y="3"/>
                    <a:pt x="179" y="6"/>
                  </a:cubicBezTo>
                  <a:cubicBezTo>
                    <a:pt x="179" y="8"/>
                    <a:pt x="178" y="7"/>
                    <a:pt x="175" y="5"/>
                  </a:cubicBezTo>
                  <a:cubicBezTo>
                    <a:pt x="172" y="4"/>
                    <a:pt x="169" y="3"/>
                    <a:pt x="168" y="3"/>
                  </a:cubicBezTo>
                  <a:cubicBezTo>
                    <a:pt x="166" y="2"/>
                    <a:pt x="166" y="3"/>
                    <a:pt x="164" y="4"/>
                  </a:cubicBezTo>
                  <a:cubicBezTo>
                    <a:pt x="162" y="5"/>
                    <a:pt x="165" y="6"/>
                    <a:pt x="167" y="7"/>
                  </a:cubicBezTo>
                  <a:cubicBezTo>
                    <a:pt x="168" y="8"/>
                    <a:pt x="165" y="6"/>
                    <a:pt x="162" y="7"/>
                  </a:cubicBezTo>
                  <a:cubicBezTo>
                    <a:pt x="159" y="9"/>
                    <a:pt x="163" y="10"/>
                    <a:pt x="162" y="11"/>
                  </a:cubicBezTo>
                  <a:cubicBezTo>
                    <a:pt x="161" y="12"/>
                    <a:pt x="162" y="12"/>
                    <a:pt x="163" y="12"/>
                  </a:cubicBezTo>
                  <a:cubicBezTo>
                    <a:pt x="163" y="13"/>
                    <a:pt x="163" y="14"/>
                    <a:pt x="163" y="15"/>
                  </a:cubicBezTo>
                  <a:cubicBezTo>
                    <a:pt x="163" y="16"/>
                    <a:pt x="164" y="18"/>
                    <a:pt x="164" y="19"/>
                  </a:cubicBezTo>
                  <a:cubicBezTo>
                    <a:pt x="164" y="20"/>
                    <a:pt x="164" y="21"/>
                    <a:pt x="165" y="22"/>
                  </a:cubicBezTo>
                  <a:cubicBezTo>
                    <a:pt x="165" y="24"/>
                    <a:pt x="166" y="24"/>
                    <a:pt x="166" y="25"/>
                  </a:cubicBezTo>
                  <a:cubicBezTo>
                    <a:pt x="165" y="27"/>
                    <a:pt x="166" y="27"/>
                    <a:pt x="167" y="28"/>
                  </a:cubicBezTo>
                  <a:cubicBezTo>
                    <a:pt x="167" y="29"/>
                    <a:pt x="167" y="29"/>
                    <a:pt x="168" y="30"/>
                  </a:cubicBezTo>
                  <a:cubicBezTo>
                    <a:pt x="169" y="32"/>
                    <a:pt x="169" y="33"/>
                    <a:pt x="168" y="32"/>
                  </a:cubicBezTo>
                  <a:cubicBezTo>
                    <a:pt x="167" y="32"/>
                    <a:pt x="168" y="33"/>
                    <a:pt x="168" y="34"/>
                  </a:cubicBezTo>
                  <a:cubicBezTo>
                    <a:pt x="167" y="36"/>
                    <a:pt x="168" y="36"/>
                    <a:pt x="169" y="36"/>
                  </a:cubicBezTo>
                  <a:cubicBezTo>
                    <a:pt x="170" y="36"/>
                    <a:pt x="170" y="37"/>
                    <a:pt x="170" y="39"/>
                  </a:cubicBezTo>
                  <a:cubicBezTo>
                    <a:pt x="171" y="41"/>
                    <a:pt x="172" y="41"/>
                    <a:pt x="173" y="41"/>
                  </a:cubicBezTo>
                  <a:cubicBezTo>
                    <a:pt x="174" y="42"/>
                    <a:pt x="173" y="42"/>
                    <a:pt x="175" y="43"/>
                  </a:cubicBezTo>
                  <a:cubicBezTo>
                    <a:pt x="176" y="43"/>
                    <a:pt x="176" y="44"/>
                    <a:pt x="174" y="44"/>
                  </a:cubicBezTo>
                  <a:cubicBezTo>
                    <a:pt x="172" y="44"/>
                    <a:pt x="173" y="45"/>
                    <a:pt x="175" y="46"/>
                  </a:cubicBezTo>
                  <a:cubicBezTo>
                    <a:pt x="177" y="47"/>
                    <a:pt x="174" y="46"/>
                    <a:pt x="172" y="47"/>
                  </a:cubicBezTo>
                  <a:cubicBezTo>
                    <a:pt x="170" y="47"/>
                    <a:pt x="171" y="48"/>
                    <a:pt x="170" y="49"/>
                  </a:cubicBezTo>
                  <a:cubicBezTo>
                    <a:pt x="169" y="49"/>
                    <a:pt x="169" y="48"/>
                    <a:pt x="168" y="49"/>
                  </a:cubicBezTo>
                  <a:cubicBezTo>
                    <a:pt x="167" y="49"/>
                    <a:pt x="167" y="50"/>
                    <a:pt x="168" y="51"/>
                  </a:cubicBezTo>
                  <a:cubicBezTo>
                    <a:pt x="169" y="52"/>
                    <a:pt x="167" y="52"/>
                    <a:pt x="166" y="50"/>
                  </a:cubicBezTo>
                  <a:cubicBezTo>
                    <a:pt x="165" y="49"/>
                    <a:pt x="165" y="49"/>
                    <a:pt x="164" y="48"/>
                  </a:cubicBezTo>
                  <a:cubicBezTo>
                    <a:pt x="162" y="48"/>
                    <a:pt x="163" y="44"/>
                    <a:pt x="163" y="43"/>
                  </a:cubicBezTo>
                  <a:cubicBezTo>
                    <a:pt x="162" y="41"/>
                    <a:pt x="162" y="41"/>
                    <a:pt x="161" y="42"/>
                  </a:cubicBezTo>
                  <a:cubicBezTo>
                    <a:pt x="161" y="42"/>
                    <a:pt x="160" y="40"/>
                    <a:pt x="159" y="39"/>
                  </a:cubicBezTo>
                  <a:cubicBezTo>
                    <a:pt x="159" y="38"/>
                    <a:pt x="160" y="38"/>
                    <a:pt x="159" y="36"/>
                  </a:cubicBezTo>
                  <a:cubicBezTo>
                    <a:pt x="158" y="35"/>
                    <a:pt x="158" y="37"/>
                    <a:pt x="157" y="36"/>
                  </a:cubicBezTo>
                  <a:cubicBezTo>
                    <a:pt x="157" y="35"/>
                    <a:pt x="156" y="32"/>
                    <a:pt x="156" y="28"/>
                  </a:cubicBezTo>
                  <a:cubicBezTo>
                    <a:pt x="156" y="24"/>
                    <a:pt x="155" y="24"/>
                    <a:pt x="153" y="24"/>
                  </a:cubicBezTo>
                  <a:cubicBezTo>
                    <a:pt x="151" y="25"/>
                    <a:pt x="151" y="23"/>
                    <a:pt x="150" y="22"/>
                  </a:cubicBezTo>
                  <a:cubicBezTo>
                    <a:pt x="150" y="20"/>
                    <a:pt x="149" y="22"/>
                    <a:pt x="148" y="20"/>
                  </a:cubicBezTo>
                  <a:cubicBezTo>
                    <a:pt x="147" y="18"/>
                    <a:pt x="146" y="19"/>
                    <a:pt x="145" y="19"/>
                  </a:cubicBezTo>
                  <a:cubicBezTo>
                    <a:pt x="145" y="19"/>
                    <a:pt x="142" y="17"/>
                    <a:pt x="140" y="16"/>
                  </a:cubicBezTo>
                  <a:cubicBezTo>
                    <a:pt x="139" y="16"/>
                    <a:pt x="140" y="16"/>
                    <a:pt x="141" y="15"/>
                  </a:cubicBezTo>
                  <a:cubicBezTo>
                    <a:pt x="142" y="14"/>
                    <a:pt x="139" y="14"/>
                    <a:pt x="138" y="14"/>
                  </a:cubicBezTo>
                  <a:cubicBezTo>
                    <a:pt x="138" y="15"/>
                    <a:pt x="138" y="15"/>
                    <a:pt x="137" y="14"/>
                  </a:cubicBezTo>
                  <a:cubicBezTo>
                    <a:pt x="137" y="13"/>
                    <a:pt x="128" y="13"/>
                    <a:pt x="126" y="13"/>
                  </a:cubicBezTo>
                  <a:cubicBezTo>
                    <a:pt x="125" y="13"/>
                    <a:pt x="125" y="14"/>
                    <a:pt x="125" y="15"/>
                  </a:cubicBezTo>
                  <a:cubicBezTo>
                    <a:pt x="126" y="16"/>
                    <a:pt x="128" y="18"/>
                    <a:pt x="129" y="17"/>
                  </a:cubicBezTo>
                  <a:cubicBezTo>
                    <a:pt x="130" y="17"/>
                    <a:pt x="131" y="18"/>
                    <a:pt x="131" y="19"/>
                  </a:cubicBezTo>
                  <a:cubicBezTo>
                    <a:pt x="131" y="19"/>
                    <a:pt x="132" y="20"/>
                    <a:pt x="132" y="20"/>
                  </a:cubicBezTo>
                  <a:cubicBezTo>
                    <a:pt x="133" y="20"/>
                    <a:pt x="135" y="19"/>
                    <a:pt x="137" y="20"/>
                  </a:cubicBezTo>
                  <a:cubicBezTo>
                    <a:pt x="140" y="20"/>
                    <a:pt x="138" y="21"/>
                    <a:pt x="137" y="21"/>
                  </a:cubicBezTo>
                  <a:cubicBezTo>
                    <a:pt x="136" y="21"/>
                    <a:pt x="135" y="21"/>
                    <a:pt x="133" y="21"/>
                  </a:cubicBezTo>
                  <a:cubicBezTo>
                    <a:pt x="131" y="21"/>
                    <a:pt x="132" y="22"/>
                    <a:pt x="133" y="22"/>
                  </a:cubicBezTo>
                  <a:cubicBezTo>
                    <a:pt x="134" y="22"/>
                    <a:pt x="134" y="22"/>
                    <a:pt x="136" y="24"/>
                  </a:cubicBezTo>
                  <a:cubicBezTo>
                    <a:pt x="138" y="25"/>
                    <a:pt x="140" y="26"/>
                    <a:pt x="138" y="26"/>
                  </a:cubicBezTo>
                  <a:cubicBezTo>
                    <a:pt x="135" y="27"/>
                    <a:pt x="133" y="26"/>
                    <a:pt x="137" y="27"/>
                  </a:cubicBezTo>
                  <a:cubicBezTo>
                    <a:pt x="140" y="28"/>
                    <a:pt x="137" y="29"/>
                    <a:pt x="137" y="28"/>
                  </a:cubicBezTo>
                  <a:cubicBezTo>
                    <a:pt x="136" y="28"/>
                    <a:pt x="126" y="25"/>
                    <a:pt x="125" y="25"/>
                  </a:cubicBezTo>
                  <a:cubicBezTo>
                    <a:pt x="124" y="24"/>
                    <a:pt x="123" y="26"/>
                    <a:pt x="122" y="26"/>
                  </a:cubicBezTo>
                  <a:cubicBezTo>
                    <a:pt x="121" y="27"/>
                    <a:pt x="121" y="27"/>
                    <a:pt x="121" y="27"/>
                  </a:cubicBezTo>
                  <a:cubicBezTo>
                    <a:pt x="121" y="27"/>
                    <a:pt x="121" y="29"/>
                    <a:pt x="120" y="29"/>
                  </a:cubicBezTo>
                  <a:cubicBezTo>
                    <a:pt x="120" y="29"/>
                    <a:pt x="119" y="29"/>
                    <a:pt x="119" y="31"/>
                  </a:cubicBezTo>
                  <a:cubicBezTo>
                    <a:pt x="119" y="33"/>
                    <a:pt x="118" y="31"/>
                    <a:pt x="117" y="31"/>
                  </a:cubicBezTo>
                  <a:cubicBezTo>
                    <a:pt x="117" y="30"/>
                    <a:pt x="115" y="31"/>
                    <a:pt x="116" y="29"/>
                  </a:cubicBezTo>
                  <a:cubicBezTo>
                    <a:pt x="116" y="27"/>
                    <a:pt x="115" y="28"/>
                    <a:pt x="113" y="29"/>
                  </a:cubicBezTo>
                  <a:cubicBezTo>
                    <a:pt x="112" y="30"/>
                    <a:pt x="112" y="31"/>
                    <a:pt x="112" y="31"/>
                  </a:cubicBezTo>
                  <a:cubicBezTo>
                    <a:pt x="113" y="31"/>
                    <a:pt x="113" y="32"/>
                    <a:pt x="111" y="34"/>
                  </a:cubicBezTo>
                  <a:cubicBezTo>
                    <a:pt x="109" y="35"/>
                    <a:pt x="109" y="35"/>
                    <a:pt x="109" y="33"/>
                  </a:cubicBezTo>
                  <a:cubicBezTo>
                    <a:pt x="110" y="32"/>
                    <a:pt x="110" y="33"/>
                    <a:pt x="108" y="32"/>
                  </a:cubicBezTo>
                  <a:cubicBezTo>
                    <a:pt x="107" y="30"/>
                    <a:pt x="108" y="30"/>
                    <a:pt x="109" y="30"/>
                  </a:cubicBezTo>
                  <a:cubicBezTo>
                    <a:pt x="110" y="30"/>
                    <a:pt x="113" y="27"/>
                    <a:pt x="114" y="27"/>
                  </a:cubicBezTo>
                  <a:cubicBezTo>
                    <a:pt x="114" y="26"/>
                    <a:pt x="112" y="26"/>
                    <a:pt x="115" y="25"/>
                  </a:cubicBezTo>
                  <a:cubicBezTo>
                    <a:pt x="118" y="24"/>
                    <a:pt x="115" y="24"/>
                    <a:pt x="115" y="24"/>
                  </a:cubicBezTo>
                  <a:cubicBezTo>
                    <a:pt x="115" y="24"/>
                    <a:pt x="97" y="15"/>
                    <a:pt x="93" y="13"/>
                  </a:cubicBezTo>
                  <a:cubicBezTo>
                    <a:pt x="89" y="11"/>
                    <a:pt x="87" y="14"/>
                    <a:pt x="85" y="15"/>
                  </a:cubicBezTo>
                  <a:cubicBezTo>
                    <a:pt x="84" y="17"/>
                    <a:pt x="84" y="16"/>
                    <a:pt x="83" y="18"/>
                  </a:cubicBezTo>
                  <a:cubicBezTo>
                    <a:pt x="81" y="19"/>
                    <a:pt x="82" y="20"/>
                    <a:pt x="84" y="20"/>
                  </a:cubicBezTo>
                  <a:cubicBezTo>
                    <a:pt x="86" y="19"/>
                    <a:pt x="85" y="21"/>
                    <a:pt x="83" y="22"/>
                  </a:cubicBezTo>
                  <a:cubicBezTo>
                    <a:pt x="81" y="23"/>
                    <a:pt x="80" y="23"/>
                    <a:pt x="81" y="22"/>
                  </a:cubicBezTo>
                  <a:cubicBezTo>
                    <a:pt x="83" y="21"/>
                    <a:pt x="82" y="21"/>
                    <a:pt x="80" y="22"/>
                  </a:cubicBezTo>
                  <a:cubicBezTo>
                    <a:pt x="79" y="22"/>
                    <a:pt x="76" y="22"/>
                    <a:pt x="75" y="23"/>
                  </a:cubicBezTo>
                  <a:cubicBezTo>
                    <a:pt x="73" y="23"/>
                    <a:pt x="71" y="25"/>
                    <a:pt x="68" y="24"/>
                  </a:cubicBezTo>
                  <a:cubicBezTo>
                    <a:pt x="65" y="24"/>
                    <a:pt x="70" y="23"/>
                    <a:pt x="70" y="22"/>
                  </a:cubicBezTo>
                  <a:cubicBezTo>
                    <a:pt x="71" y="22"/>
                    <a:pt x="72" y="22"/>
                    <a:pt x="71" y="21"/>
                  </a:cubicBezTo>
                  <a:cubicBezTo>
                    <a:pt x="70" y="20"/>
                    <a:pt x="71" y="19"/>
                    <a:pt x="72" y="19"/>
                  </a:cubicBezTo>
                  <a:cubicBezTo>
                    <a:pt x="72" y="18"/>
                    <a:pt x="74" y="18"/>
                    <a:pt x="75" y="18"/>
                  </a:cubicBezTo>
                  <a:cubicBezTo>
                    <a:pt x="76" y="18"/>
                    <a:pt x="77" y="18"/>
                    <a:pt x="76" y="17"/>
                  </a:cubicBezTo>
                  <a:cubicBezTo>
                    <a:pt x="76" y="17"/>
                    <a:pt x="75" y="16"/>
                    <a:pt x="75" y="16"/>
                  </a:cubicBezTo>
                  <a:cubicBezTo>
                    <a:pt x="75" y="16"/>
                    <a:pt x="76" y="15"/>
                    <a:pt x="75" y="14"/>
                  </a:cubicBezTo>
                  <a:cubicBezTo>
                    <a:pt x="75" y="13"/>
                    <a:pt x="76" y="11"/>
                    <a:pt x="76" y="10"/>
                  </a:cubicBezTo>
                  <a:cubicBezTo>
                    <a:pt x="77" y="9"/>
                    <a:pt x="77" y="8"/>
                    <a:pt x="76" y="8"/>
                  </a:cubicBezTo>
                  <a:cubicBezTo>
                    <a:pt x="76" y="8"/>
                    <a:pt x="76" y="7"/>
                    <a:pt x="71" y="4"/>
                  </a:cubicBezTo>
                  <a:cubicBezTo>
                    <a:pt x="66" y="0"/>
                    <a:pt x="64" y="3"/>
                    <a:pt x="63" y="3"/>
                  </a:cubicBezTo>
                  <a:cubicBezTo>
                    <a:pt x="63" y="3"/>
                    <a:pt x="53" y="7"/>
                    <a:pt x="52" y="7"/>
                  </a:cubicBezTo>
                  <a:cubicBezTo>
                    <a:pt x="51" y="7"/>
                    <a:pt x="39" y="11"/>
                    <a:pt x="38" y="11"/>
                  </a:cubicBezTo>
                  <a:cubicBezTo>
                    <a:pt x="37" y="11"/>
                    <a:pt x="32" y="14"/>
                    <a:pt x="30" y="14"/>
                  </a:cubicBezTo>
                  <a:cubicBezTo>
                    <a:pt x="29" y="14"/>
                    <a:pt x="25" y="16"/>
                    <a:pt x="24" y="17"/>
                  </a:cubicBezTo>
                  <a:cubicBezTo>
                    <a:pt x="22" y="19"/>
                    <a:pt x="20" y="20"/>
                    <a:pt x="18" y="21"/>
                  </a:cubicBezTo>
                  <a:cubicBezTo>
                    <a:pt x="17" y="21"/>
                    <a:pt x="13" y="24"/>
                    <a:pt x="13" y="24"/>
                  </a:cubicBezTo>
                  <a:cubicBezTo>
                    <a:pt x="12" y="25"/>
                    <a:pt x="9" y="26"/>
                    <a:pt x="8" y="28"/>
                  </a:cubicBezTo>
                  <a:cubicBezTo>
                    <a:pt x="7" y="31"/>
                    <a:pt x="10" y="31"/>
                    <a:pt x="14" y="31"/>
                  </a:cubicBezTo>
                  <a:cubicBezTo>
                    <a:pt x="17" y="31"/>
                    <a:pt x="10" y="35"/>
                    <a:pt x="8" y="35"/>
                  </a:cubicBezTo>
                  <a:cubicBezTo>
                    <a:pt x="7" y="36"/>
                    <a:pt x="6" y="36"/>
                    <a:pt x="6" y="38"/>
                  </a:cubicBezTo>
                  <a:cubicBezTo>
                    <a:pt x="5" y="39"/>
                    <a:pt x="5" y="39"/>
                    <a:pt x="3" y="41"/>
                  </a:cubicBezTo>
                  <a:cubicBezTo>
                    <a:pt x="1" y="43"/>
                    <a:pt x="0" y="45"/>
                    <a:pt x="0" y="48"/>
                  </a:cubicBezTo>
                  <a:cubicBezTo>
                    <a:pt x="0" y="51"/>
                    <a:pt x="2" y="51"/>
                    <a:pt x="3" y="50"/>
                  </a:cubicBezTo>
                  <a:cubicBezTo>
                    <a:pt x="5" y="50"/>
                    <a:pt x="5" y="50"/>
                    <a:pt x="8" y="50"/>
                  </a:cubicBezTo>
                  <a:cubicBezTo>
                    <a:pt x="11" y="50"/>
                    <a:pt x="11" y="51"/>
                    <a:pt x="10" y="52"/>
                  </a:cubicBezTo>
                  <a:cubicBezTo>
                    <a:pt x="9" y="53"/>
                    <a:pt x="12" y="52"/>
                    <a:pt x="13" y="51"/>
                  </a:cubicBezTo>
                  <a:cubicBezTo>
                    <a:pt x="15" y="50"/>
                    <a:pt x="15" y="50"/>
                    <a:pt x="17" y="50"/>
                  </a:cubicBezTo>
                  <a:cubicBezTo>
                    <a:pt x="19" y="49"/>
                    <a:pt x="19" y="50"/>
                    <a:pt x="18" y="50"/>
                  </a:cubicBezTo>
                  <a:cubicBezTo>
                    <a:pt x="18" y="50"/>
                    <a:pt x="16" y="52"/>
                    <a:pt x="15" y="53"/>
                  </a:cubicBezTo>
                  <a:cubicBezTo>
                    <a:pt x="14" y="54"/>
                    <a:pt x="12" y="54"/>
                    <a:pt x="12" y="56"/>
                  </a:cubicBezTo>
                  <a:cubicBezTo>
                    <a:pt x="11" y="58"/>
                    <a:pt x="16" y="58"/>
                    <a:pt x="17" y="58"/>
                  </a:cubicBezTo>
                  <a:cubicBezTo>
                    <a:pt x="19" y="57"/>
                    <a:pt x="21" y="58"/>
                    <a:pt x="22" y="58"/>
                  </a:cubicBezTo>
                  <a:cubicBezTo>
                    <a:pt x="23" y="58"/>
                    <a:pt x="24" y="59"/>
                    <a:pt x="24" y="57"/>
                  </a:cubicBezTo>
                  <a:cubicBezTo>
                    <a:pt x="23" y="54"/>
                    <a:pt x="23" y="55"/>
                    <a:pt x="24" y="55"/>
                  </a:cubicBezTo>
                  <a:cubicBezTo>
                    <a:pt x="25" y="54"/>
                    <a:pt x="24" y="55"/>
                    <a:pt x="25" y="55"/>
                  </a:cubicBezTo>
                  <a:cubicBezTo>
                    <a:pt x="25" y="55"/>
                    <a:pt x="26" y="55"/>
                    <a:pt x="25" y="56"/>
                  </a:cubicBezTo>
                  <a:cubicBezTo>
                    <a:pt x="25" y="57"/>
                    <a:pt x="24" y="58"/>
                    <a:pt x="27" y="57"/>
                  </a:cubicBezTo>
                  <a:cubicBezTo>
                    <a:pt x="30" y="56"/>
                    <a:pt x="28" y="57"/>
                    <a:pt x="40" y="55"/>
                  </a:cubicBezTo>
                  <a:cubicBezTo>
                    <a:pt x="52" y="52"/>
                    <a:pt x="45" y="55"/>
                    <a:pt x="45" y="55"/>
                  </a:cubicBezTo>
                  <a:cubicBezTo>
                    <a:pt x="45" y="55"/>
                    <a:pt x="18" y="65"/>
                    <a:pt x="12" y="68"/>
                  </a:cubicBezTo>
                  <a:cubicBezTo>
                    <a:pt x="6" y="70"/>
                    <a:pt x="17" y="74"/>
                    <a:pt x="18" y="75"/>
                  </a:cubicBezTo>
                  <a:cubicBezTo>
                    <a:pt x="20" y="75"/>
                    <a:pt x="20" y="75"/>
                    <a:pt x="21" y="77"/>
                  </a:cubicBezTo>
                  <a:cubicBezTo>
                    <a:pt x="22" y="79"/>
                    <a:pt x="23" y="79"/>
                    <a:pt x="23" y="78"/>
                  </a:cubicBezTo>
                  <a:cubicBezTo>
                    <a:pt x="24" y="78"/>
                    <a:pt x="25" y="78"/>
                    <a:pt x="27" y="78"/>
                  </a:cubicBezTo>
                  <a:cubicBezTo>
                    <a:pt x="28" y="79"/>
                    <a:pt x="36" y="79"/>
                    <a:pt x="37" y="78"/>
                  </a:cubicBezTo>
                  <a:cubicBezTo>
                    <a:pt x="39" y="78"/>
                    <a:pt x="41" y="77"/>
                    <a:pt x="43" y="78"/>
                  </a:cubicBezTo>
                  <a:cubicBezTo>
                    <a:pt x="45" y="80"/>
                    <a:pt x="48" y="79"/>
                    <a:pt x="50" y="79"/>
                  </a:cubicBezTo>
                  <a:cubicBezTo>
                    <a:pt x="52" y="79"/>
                    <a:pt x="54" y="79"/>
                    <a:pt x="57" y="79"/>
                  </a:cubicBezTo>
                  <a:cubicBezTo>
                    <a:pt x="59" y="79"/>
                    <a:pt x="65" y="78"/>
                    <a:pt x="66" y="78"/>
                  </a:cubicBezTo>
                  <a:cubicBezTo>
                    <a:pt x="67" y="77"/>
                    <a:pt x="70" y="76"/>
                    <a:pt x="71" y="77"/>
                  </a:cubicBezTo>
                  <a:cubicBezTo>
                    <a:pt x="72" y="77"/>
                    <a:pt x="74" y="77"/>
                    <a:pt x="75" y="76"/>
                  </a:cubicBezTo>
                  <a:cubicBezTo>
                    <a:pt x="77" y="75"/>
                    <a:pt x="78" y="75"/>
                    <a:pt x="80" y="77"/>
                  </a:cubicBezTo>
                  <a:cubicBezTo>
                    <a:pt x="83" y="78"/>
                    <a:pt x="84" y="77"/>
                    <a:pt x="85" y="77"/>
                  </a:cubicBezTo>
                  <a:cubicBezTo>
                    <a:pt x="87" y="78"/>
                    <a:pt x="90" y="78"/>
                    <a:pt x="92" y="80"/>
                  </a:cubicBezTo>
                  <a:cubicBezTo>
                    <a:pt x="93" y="81"/>
                    <a:pt x="93" y="79"/>
                    <a:pt x="95" y="80"/>
                  </a:cubicBezTo>
                  <a:cubicBezTo>
                    <a:pt x="96" y="80"/>
                    <a:pt x="97" y="81"/>
                    <a:pt x="98" y="81"/>
                  </a:cubicBezTo>
                  <a:cubicBezTo>
                    <a:pt x="100" y="80"/>
                    <a:pt x="99" y="81"/>
                    <a:pt x="101" y="81"/>
                  </a:cubicBezTo>
                  <a:cubicBezTo>
                    <a:pt x="103" y="81"/>
                    <a:pt x="103" y="82"/>
                    <a:pt x="105" y="83"/>
                  </a:cubicBezTo>
                  <a:cubicBezTo>
                    <a:pt x="106" y="85"/>
                    <a:pt x="108" y="85"/>
                    <a:pt x="110" y="85"/>
                  </a:cubicBezTo>
                  <a:cubicBezTo>
                    <a:pt x="112" y="85"/>
                    <a:pt x="112" y="85"/>
                    <a:pt x="112" y="86"/>
                  </a:cubicBezTo>
                  <a:cubicBezTo>
                    <a:pt x="111" y="87"/>
                    <a:pt x="112" y="86"/>
                    <a:pt x="113" y="87"/>
                  </a:cubicBezTo>
                  <a:cubicBezTo>
                    <a:pt x="114" y="88"/>
                    <a:pt x="110" y="88"/>
                    <a:pt x="107" y="87"/>
                  </a:cubicBezTo>
                  <a:cubicBezTo>
                    <a:pt x="105" y="87"/>
                    <a:pt x="103" y="88"/>
                    <a:pt x="102" y="88"/>
                  </a:cubicBezTo>
                  <a:cubicBezTo>
                    <a:pt x="101" y="89"/>
                    <a:pt x="100" y="90"/>
                    <a:pt x="97" y="89"/>
                  </a:cubicBezTo>
                  <a:cubicBezTo>
                    <a:pt x="93" y="88"/>
                    <a:pt x="94" y="89"/>
                    <a:pt x="89" y="88"/>
                  </a:cubicBezTo>
                  <a:cubicBezTo>
                    <a:pt x="84" y="87"/>
                    <a:pt x="82" y="88"/>
                    <a:pt x="75" y="87"/>
                  </a:cubicBezTo>
                  <a:cubicBezTo>
                    <a:pt x="68" y="86"/>
                    <a:pt x="65" y="87"/>
                    <a:pt x="56" y="88"/>
                  </a:cubicBezTo>
                  <a:cubicBezTo>
                    <a:pt x="48" y="88"/>
                    <a:pt x="28" y="94"/>
                    <a:pt x="27" y="94"/>
                  </a:cubicBezTo>
                  <a:cubicBezTo>
                    <a:pt x="25" y="94"/>
                    <a:pt x="25" y="94"/>
                    <a:pt x="26" y="97"/>
                  </a:cubicBezTo>
                  <a:cubicBezTo>
                    <a:pt x="27" y="99"/>
                    <a:pt x="28" y="102"/>
                    <a:pt x="31" y="103"/>
                  </a:cubicBezTo>
                  <a:cubicBezTo>
                    <a:pt x="33" y="104"/>
                    <a:pt x="33" y="104"/>
                    <a:pt x="33" y="104"/>
                  </a:cubicBezTo>
                  <a:cubicBezTo>
                    <a:pt x="33" y="105"/>
                    <a:pt x="32" y="105"/>
                    <a:pt x="34" y="106"/>
                  </a:cubicBezTo>
                  <a:cubicBezTo>
                    <a:pt x="35" y="106"/>
                    <a:pt x="38" y="109"/>
                    <a:pt x="43" y="112"/>
                  </a:cubicBezTo>
                  <a:cubicBezTo>
                    <a:pt x="48" y="114"/>
                    <a:pt x="59" y="114"/>
                    <a:pt x="62" y="114"/>
                  </a:cubicBezTo>
                  <a:cubicBezTo>
                    <a:pt x="65" y="114"/>
                    <a:pt x="78" y="115"/>
                    <a:pt x="80" y="116"/>
                  </a:cubicBezTo>
                  <a:cubicBezTo>
                    <a:pt x="83" y="116"/>
                    <a:pt x="84" y="117"/>
                    <a:pt x="82" y="116"/>
                  </a:cubicBezTo>
                  <a:cubicBezTo>
                    <a:pt x="80" y="116"/>
                    <a:pt x="81" y="118"/>
                    <a:pt x="81" y="118"/>
                  </a:cubicBezTo>
                  <a:cubicBezTo>
                    <a:pt x="80" y="118"/>
                    <a:pt x="83" y="120"/>
                    <a:pt x="83" y="120"/>
                  </a:cubicBezTo>
                  <a:cubicBezTo>
                    <a:pt x="82" y="120"/>
                    <a:pt x="82" y="120"/>
                    <a:pt x="82" y="123"/>
                  </a:cubicBezTo>
                  <a:cubicBezTo>
                    <a:pt x="81" y="126"/>
                    <a:pt x="85" y="131"/>
                    <a:pt x="88" y="133"/>
                  </a:cubicBezTo>
                  <a:cubicBezTo>
                    <a:pt x="90" y="135"/>
                    <a:pt x="96" y="133"/>
                    <a:pt x="98" y="133"/>
                  </a:cubicBezTo>
                  <a:cubicBezTo>
                    <a:pt x="99" y="133"/>
                    <a:pt x="111" y="132"/>
                    <a:pt x="113" y="132"/>
                  </a:cubicBezTo>
                  <a:cubicBezTo>
                    <a:pt x="114" y="132"/>
                    <a:pt x="130" y="131"/>
                    <a:pt x="132" y="131"/>
                  </a:cubicBezTo>
                  <a:cubicBezTo>
                    <a:pt x="135" y="131"/>
                    <a:pt x="143" y="129"/>
                    <a:pt x="147" y="129"/>
                  </a:cubicBezTo>
                  <a:cubicBezTo>
                    <a:pt x="152" y="128"/>
                    <a:pt x="155" y="125"/>
                    <a:pt x="157" y="123"/>
                  </a:cubicBezTo>
                  <a:cubicBezTo>
                    <a:pt x="159" y="122"/>
                    <a:pt x="169" y="121"/>
                    <a:pt x="172" y="121"/>
                  </a:cubicBezTo>
                  <a:cubicBezTo>
                    <a:pt x="175" y="121"/>
                    <a:pt x="179" y="117"/>
                    <a:pt x="180" y="116"/>
                  </a:cubicBezTo>
                  <a:cubicBezTo>
                    <a:pt x="182" y="115"/>
                    <a:pt x="181" y="115"/>
                    <a:pt x="181" y="113"/>
                  </a:cubicBezTo>
                  <a:cubicBezTo>
                    <a:pt x="181" y="111"/>
                    <a:pt x="184" y="108"/>
                    <a:pt x="187" y="108"/>
                  </a:cubicBezTo>
                  <a:cubicBezTo>
                    <a:pt x="190" y="109"/>
                    <a:pt x="192" y="113"/>
                    <a:pt x="189" y="115"/>
                  </a:cubicBezTo>
                  <a:cubicBezTo>
                    <a:pt x="187" y="117"/>
                    <a:pt x="192" y="117"/>
                    <a:pt x="194" y="117"/>
                  </a:cubicBezTo>
                  <a:cubicBezTo>
                    <a:pt x="196" y="117"/>
                    <a:pt x="200" y="116"/>
                    <a:pt x="202" y="118"/>
                  </a:cubicBezTo>
                  <a:cubicBezTo>
                    <a:pt x="205" y="119"/>
                    <a:pt x="203" y="118"/>
                    <a:pt x="209" y="118"/>
                  </a:cubicBezTo>
                  <a:cubicBezTo>
                    <a:pt x="214" y="119"/>
                    <a:pt x="210" y="120"/>
                    <a:pt x="207" y="122"/>
                  </a:cubicBezTo>
                  <a:cubicBezTo>
                    <a:pt x="203" y="123"/>
                    <a:pt x="214" y="123"/>
                    <a:pt x="218" y="122"/>
                  </a:cubicBezTo>
                  <a:cubicBezTo>
                    <a:pt x="222" y="122"/>
                    <a:pt x="221" y="123"/>
                    <a:pt x="221" y="124"/>
                  </a:cubicBezTo>
                  <a:cubicBezTo>
                    <a:pt x="222" y="124"/>
                    <a:pt x="221" y="124"/>
                    <a:pt x="230" y="125"/>
                  </a:cubicBezTo>
                  <a:cubicBezTo>
                    <a:pt x="239" y="126"/>
                    <a:pt x="244" y="125"/>
                    <a:pt x="245" y="125"/>
                  </a:cubicBezTo>
                  <a:cubicBezTo>
                    <a:pt x="247" y="124"/>
                    <a:pt x="251" y="123"/>
                    <a:pt x="252" y="122"/>
                  </a:cubicBezTo>
                  <a:cubicBezTo>
                    <a:pt x="253" y="122"/>
                    <a:pt x="254" y="122"/>
                    <a:pt x="256" y="121"/>
                  </a:cubicBezTo>
                  <a:cubicBezTo>
                    <a:pt x="258" y="121"/>
                    <a:pt x="257" y="121"/>
                    <a:pt x="256" y="120"/>
                  </a:cubicBezTo>
                  <a:cubicBezTo>
                    <a:pt x="256" y="119"/>
                    <a:pt x="257" y="119"/>
                    <a:pt x="258" y="117"/>
                  </a:cubicBezTo>
                  <a:cubicBezTo>
                    <a:pt x="258" y="115"/>
                    <a:pt x="254" y="116"/>
                    <a:pt x="253" y="116"/>
                  </a:cubicBezTo>
                  <a:cubicBezTo>
                    <a:pt x="252" y="117"/>
                    <a:pt x="252" y="115"/>
                    <a:pt x="253" y="115"/>
                  </a:cubicBezTo>
                  <a:cubicBezTo>
                    <a:pt x="254" y="114"/>
                    <a:pt x="254" y="113"/>
                    <a:pt x="252" y="113"/>
                  </a:cubicBezTo>
                  <a:cubicBezTo>
                    <a:pt x="251" y="112"/>
                    <a:pt x="253" y="112"/>
                    <a:pt x="255" y="111"/>
                  </a:cubicBezTo>
                  <a:cubicBezTo>
                    <a:pt x="256" y="110"/>
                    <a:pt x="254" y="109"/>
                    <a:pt x="253" y="109"/>
                  </a:cubicBezTo>
                  <a:cubicBezTo>
                    <a:pt x="252" y="109"/>
                    <a:pt x="248" y="108"/>
                    <a:pt x="248" y="109"/>
                  </a:cubicBezTo>
                  <a:cubicBezTo>
                    <a:pt x="247" y="109"/>
                    <a:pt x="245" y="110"/>
                    <a:pt x="244" y="111"/>
                  </a:cubicBezTo>
                  <a:cubicBezTo>
                    <a:pt x="242" y="111"/>
                    <a:pt x="240" y="113"/>
                    <a:pt x="239" y="115"/>
                  </a:cubicBezTo>
                  <a:cubicBezTo>
                    <a:pt x="238" y="117"/>
                    <a:pt x="238" y="118"/>
                    <a:pt x="236" y="118"/>
                  </a:cubicBezTo>
                  <a:cubicBezTo>
                    <a:pt x="235" y="117"/>
                    <a:pt x="236" y="116"/>
                    <a:pt x="237" y="115"/>
                  </a:cubicBezTo>
                  <a:cubicBezTo>
                    <a:pt x="239" y="114"/>
                    <a:pt x="239" y="112"/>
                    <a:pt x="239" y="111"/>
                  </a:cubicBezTo>
                  <a:cubicBezTo>
                    <a:pt x="239" y="110"/>
                    <a:pt x="239" y="109"/>
                    <a:pt x="239" y="110"/>
                  </a:cubicBezTo>
                  <a:cubicBezTo>
                    <a:pt x="238" y="110"/>
                    <a:pt x="238" y="109"/>
                    <a:pt x="237" y="108"/>
                  </a:cubicBezTo>
                  <a:cubicBezTo>
                    <a:pt x="236" y="106"/>
                    <a:pt x="236" y="106"/>
                    <a:pt x="235" y="106"/>
                  </a:cubicBezTo>
                  <a:cubicBezTo>
                    <a:pt x="233" y="106"/>
                    <a:pt x="232" y="105"/>
                    <a:pt x="233" y="104"/>
                  </a:cubicBezTo>
                  <a:cubicBezTo>
                    <a:pt x="233" y="102"/>
                    <a:pt x="234" y="103"/>
                    <a:pt x="237" y="105"/>
                  </a:cubicBezTo>
                  <a:cubicBezTo>
                    <a:pt x="239" y="106"/>
                    <a:pt x="243" y="107"/>
                    <a:pt x="244" y="107"/>
                  </a:cubicBezTo>
                  <a:cubicBezTo>
                    <a:pt x="245" y="107"/>
                    <a:pt x="247" y="106"/>
                    <a:pt x="247" y="105"/>
                  </a:cubicBezTo>
                  <a:cubicBezTo>
                    <a:pt x="247" y="105"/>
                    <a:pt x="248" y="103"/>
                    <a:pt x="246" y="103"/>
                  </a:cubicBezTo>
                  <a:cubicBezTo>
                    <a:pt x="245" y="102"/>
                    <a:pt x="247" y="102"/>
                    <a:pt x="248" y="101"/>
                  </a:cubicBezTo>
                  <a:cubicBezTo>
                    <a:pt x="250" y="101"/>
                    <a:pt x="250" y="99"/>
                    <a:pt x="251" y="98"/>
                  </a:cubicBezTo>
                  <a:cubicBezTo>
                    <a:pt x="251" y="97"/>
                    <a:pt x="252" y="97"/>
                    <a:pt x="252" y="98"/>
                  </a:cubicBezTo>
                  <a:cubicBezTo>
                    <a:pt x="251" y="99"/>
                    <a:pt x="252" y="99"/>
                    <a:pt x="253" y="99"/>
                  </a:cubicBezTo>
                  <a:cubicBezTo>
                    <a:pt x="254" y="99"/>
                    <a:pt x="254" y="99"/>
                    <a:pt x="254" y="100"/>
                  </a:cubicBezTo>
                  <a:cubicBezTo>
                    <a:pt x="255" y="102"/>
                    <a:pt x="255" y="102"/>
                    <a:pt x="256" y="102"/>
                  </a:cubicBezTo>
                  <a:cubicBezTo>
                    <a:pt x="257" y="102"/>
                    <a:pt x="258" y="103"/>
                    <a:pt x="259" y="104"/>
                  </a:cubicBezTo>
                  <a:cubicBezTo>
                    <a:pt x="260" y="104"/>
                    <a:pt x="259" y="103"/>
                    <a:pt x="260" y="102"/>
                  </a:cubicBezTo>
                  <a:cubicBezTo>
                    <a:pt x="260" y="102"/>
                    <a:pt x="261" y="101"/>
                    <a:pt x="262" y="98"/>
                  </a:cubicBezTo>
                  <a:cubicBezTo>
                    <a:pt x="263" y="95"/>
                    <a:pt x="263" y="98"/>
                    <a:pt x="263" y="100"/>
                  </a:cubicBezTo>
                  <a:cubicBezTo>
                    <a:pt x="262" y="102"/>
                    <a:pt x="264" y="102"/>
                    <a:pt x="268" y="10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9" name="Freeform 196">
              <a:extLst>
                <a:ext uri="{FF2B5EF4-FFF2-40B4-BE49-F238E27FC236}">
                  <a16:creationId xmlns:a16="http://schemas.microsoft.com/office/drawing/2014/main" id="{6E33C322-AE8F-4229-9FEF-F9FD29F1E16D}"/>
                </a:ext>
              </a:extLst>
            </p:cNvPr>
            <p:cNvSpPr>
              <a:spLocks/>
            </p:cNvSpPr>
            <p:nvPr/>
          </p:nvSpPr>
          <p:spPr bwMode="auto">
            <a:xfrm>
              <a:off x="917" y="777"/>
              <a:ext cx="217" cy="137"/>
            </a:xfrm>
            <a:custGeom>
              <a:avLst/>
              <a:gdLst>
                <a:gd name="T0" fmla="*/ 12 w 157"/>
                <a:gd name="T1" fmla="*/ 75 h 100"/>
                <a:gd name="T2" fmla="*/ 24 w 157"/>
                <a:gd name="T3" fmla="*/ 81 h 100"/>
                <a:gd name="T4" fmla="*/ 39 w 157"/>
                <a:gd name="T5" fmla="*/ 97 h 100"/>
                <a:gd name="T6" fmla="*/ 51 w 157"/>
                <a:gd name="T7" fmla="*/ 95 h 100"/>
                <a:gd name="T8" fmla="*/ 64 w 157"/>
                <a:gd name="T9" fmla="*/ 89 h 100"/>
                <a:gd name="T10" fmla="*/ 75 w 157"/>
                <a:gd name="T11" fmla="*/ 88 h 100"/>
                <a:gd name="T12" fmla="*/ 84 w 157"/>
                <a:gd name="T13" fmla="*/ 72 h 100"/>
                <a:gd name="T14" fmla="*/ 83 w 157"/>
                <a:gd name="T15" fmla="*/ 67 h 100"/>
                <a:gd name="T16" fmla="*/ 88 w 157"/>
                <a:gd name="T17" fmla="*/ 67 h 100"/>
                <a:gd name="T18" fmla="*/ 97 w 157"/>
                <a:gd name="T19" fmla="*/ 62 h 100"/>
                <a:gd name="T20" fmla="*/ 99 w 157"/>
                <a:gd name="T21" fmla="*/ 57 h 100"/>
                <a:gd name="T22" fmla="*/ 112 w 157"/>
                <a:gd name="T23" fmla="*/ 51 h 100"/>
                <a:gd name="T24" fmla="*/ 127 w 157"/>
                <a:gd name="T25" fmla="*/ 44 h 100"/>
                <a:gd name="T26" fmla="*/ 144 w 157"/>
                <a:gd name="T27" fmla="*/ 37 h 100"/>
                <a:gd name="T28" fmla="*/ 155 w 157"/>
                <a:gd name="T29" fmla="*/ 29 h 100"/>
                <a:gd name="T30" fmla="*/ 136 w 157"/>
                <a:gd name="T31" fmla="*/ 16 h 100"/>
                <a:gd name="T32" fmla="*/ 105 w 157"/>
                <a:gd name="T33" fmla="*/ 13 h 100"/>
                <a:gd name="T34" fmla="*/ 100 w 157"/>
                <a:gd name="T35" fmla="*/ 12 h 100"/>
                <a:gd name="T36" fmla="*/ 94 w 157"/>
                <a:gd name="T37" fmla="*/ 12 h 100"/>
                <a:gd name="T38" fmla="*/ 92 w 157"/>
                <a:gd name="T39" fmla="*/ 11 h 100"/>
                <a:gd name="T40" fmla="*/ 85 w 157"/>
                <a:gd name="T41" fmla="*/ 8 h 100"/>
                <a:gd name="T42" fmla="*/ 72 w 157"/>
                <a:gd name="T43" fmla="*/ 4 h 100"/>
                <a:gd name="T44" fmla="*/ 65 w 157"/>
                <a:gd name="T45" fmla="*/ 1 h 100"/>
                <a:gd name="T46" fmla="*/ 43 w 157"/>
                <a:gd name="T47" fmla="*/ 4 h 100"/>
                <a:gd name="T48" fmla="*/ 18 w 157"/>
                <a:gd name="T49" fmla="*/ 6 h 100"/>
                <a:gd name="T50" fmla="*/ 21 w 157"/>
                <a:gd name="T51" fmla="*/ 13 h 100"/>
                <a:gd name="T52" fmla="*/ 24 w 157"/>
                <a:gd name="T53" fmla="*/ 19 h 100"/>
                <a:gd name="T54" fmla="*/ 29 w 157"/>
                <a:gd name="T55" fmla="*/ 25 h 100"/>
                <a:gd name="T56" fmla="*/ 24 w 157"/>
                <a:gd name="T57" fmla="*/ 31 h 100"/>
                <a:gd name="T58" fmla="*/ 16 w 157"/>
                <a:gd name="T59" fmla="*/ 42 h 100"/>
                <a:gd name="T60" fmla="*/ 18 w 157"/>
                <a:gd name="T61" fmla="*/ 48 h 100"/>
                <a:gd name="T62" fmla="*/ 11 w 157"/>
                <a:gd name="T63" fmla="*/ 49 h 100"/>
                <a:gd name="T64" fmla="*/ 11 w 157"/>
                <a:gd name="T65" fmla="*/ 58 h 100"/>
                <a:gd name="T66" fmla="*/ 7 w 157"/>
                <a:gd name="T67" fmla="*/ 61 h 100"/>
                <a:gd name="T68" fmla="*/ 6 w 157"/>
                <a:gd name="T69" fmla="*/ 64 h 100"/>
                <a:gd name="T70" fmla="*/ 4 w 157"/>
                <a:gd name="T71" fmla="*/ 67 h 100"/>
                <a:gd name="T72" fmla="*/ 2 w 157"/>
                <a:gd name="T73" fmla="*/ 69 h 100"/>
                <a:gd name="T74" fmla="*/ 1 w 157"/>
                <a:gd name="T75" fmla="*/ 7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0">
                  <a:moveTo>
                    <a:pt x="9" y="74"/>
                  </a:moveTo>
                  <a:cubicBezTo>
                    <a:pt x="13" y="74"/>
                    <a:pt x="14" y="74"/>
                    <a:pt x="12" y="75"/>
                  </a:cubicBezTo>
                  <a:cubicBezTo>
                    <a:pt x="10" y="75"/>
                    <a:pt x="8" y="74"/>
                    <a:pt x="11" y="76"/>
                  </a:cubicBezTo>
                  <a:cubicBezTo>
                    <a:pt x="13" y="77"/>
                    <a:pt x="22" y="80"/>
                    <a:pt x="24" y="81"/>
                  </a:cubicBezTo>
                  <a:cubicBezTo>
                    <a:pt x="25" y="81"/>
                    <a:pt x="27" y="82"/>
                    <a:pt x="30" y="86"/>
                  </a:cubicBezTo>
                  <a:cubicBezTo>
                    <a:pt x="33" y="89"/>
                    <a:pt x="36" y="94"/>
                    <a:pt x="39" y="97"/>
                  </a:cubicBezTo>
                  <a:cubicBezTo>
                    <a:pt x="42" y="100"/>
                    <a:pt x="45" y="99"/>
                    <a:pt x="46" y="98"/>
                  </a:cubicBezTo>
                  <a:cubicBezTo>
                    <a:pt x="47" y="97"/>
                    <a:pt x="47" y="96"/>
                    <a:pt x="51" y="95"/>
                  </a:cubicBezTo>
                  <a:cubicBezTo>
                    <a:pt x="55" y="94"/>
                    <a:pt x="58" y="91"/>
                    <a:pt x="60" y="89"/>
                  </a:cubicBezTo>
                  <a:cubicBezTo>
                    <a:pt x="62" y="87"/>
                    <a:pt x="64" y="88"/>
                    <a:pt x="64" y="89"/>
                  </a:cubicBezTo>
                  <a:cubicBezTo>
                    <a:pt x="65" y="91"/>
                    <a:pt x="66" y="91"/>
                    <a:pt x="67" y="90"/>
                  </a:cubicBezTo>
                  <a:cubicBezTo>
                    <a:pt x="68" y="90"/>
                    <a:pt x="71" y="90"/>
                    <a:pt x="75" y="88"/>
                  </a:cubicBezTo>
                  <a:cubicBezTo>
                    <a:pt x="79" y="87"/>
                    <a:pt x="81" y="86"/>
                    <a:pt x="81" y="79"/>
                  </a:cubicBezTo>
                  <a:cubicBezTo>
                    <a:pt x="81" y="73"/>
                    <a:pt x="83" y="73"/>
                    <a:pt x="84" y="72"/>
                  </a:cubicBezTo>
                  <a:cubicBezTo>
                    <a:pt x="85" y="70"/>
                    <a:pt x="85" y="69"/>
                    <a:pt x="84" y="68"/>
                  </a:cubicBezTo>
                  <a:cubicBezTo>
                    <a:pt x="84" y="67"/>
                    <a:pt x="83" y="68"/>
                    <a:pt x="83" y="67"/>
                  </a:cubicBezTo>
                  <a:cubicBezTo>
                    <a:pt x="84" y="65"/>
                    <a:pt x="85" y="66"/>
                    <a:pt x="85" y="67"/>
                  </a:cubicBezTo>
                  <a:cubicBezTo>
                    <a:pt x="86" y="67"/>
                    <a:pt x="86" y="67"/>
                    <a:pt x="88" y="67"/>
                  </a:cubicBezTo>
                  <a:cubicBezTo>
                    <a:pt x="90" y="68"/>
                    <a:pt x="95" y="65"/>
                    <a:pt x="96" y="64"/>
                  </a:cubicBezTo>
                  <a:cubicBezTo>
                    <a:pt x="98" y="63"/>
                    <a:pt x="98" y="63"/>
                    <a:pt x="97" y="62"/>
                  </a:cubicBezTo>
                  <a:cubicBezTo>
                    <a:pt x="97" y="61"/>
                    <a:pt x="98" y="60"/>
                    <a:pt x="98" y="60"/>
                  </a:cubicBezTo>
                  <a:cubicBezTo>
                    <a:pt x="99" y="59"/>
                    <a:pt x="99" y="59"/>
                    <a:pt x="99" y="57"/>
                  </a:cubicBezTo>
                  <a:cubicBezTo>
                    <a:pt x="99" y="56"/>
                    <a:pt x="103" y="53"/>
                    <a:pt x="106" y="53"/>
                  </a:cubicBezTo>
                  <a:cubicBezTo>
                    <a:pt x="109" y="52"/>
                    <a:pt x="110" y="51"/>
                    <a:pt x="112" y="51"/>
                  </a:cubicBezTo>
                  <a:cubicBezTo>
                    <a:pt x="113" y="50"/>
                    <a:pt x="118" y="47"/>
                    <a:pt x="120" y="46"/>
                  </a:cubicBezTo>
                  <a:cubicBezTo>
                    <a:pt x="122" y="45"/>
                    <a:pt x="125" y="44"/>
                    <a:pt x="127" y="44"/>
                  </a:cubicBezTo>
                  <a:cubicBezTo>
                    <a:pt x="128" y="44"/>
                    <a:pt x="132" y="42"/>
                    <a:pt x="133" y="41"/>
                  </a:cubicBezTo>
                  <a:cubicBezTo>
                    <a:pt x="134" y="41"/>
                    <a:pt x="136" y="39"/>
                    <a:pt x="144" y="37"/>
                  </a:cubicBezTo>
                  <a:cubicBezTo>
                    <a:pt x="152" y="35"/>
                    <a:pt x="149" y="35"/>
                    <a:pt x="153" y="33"/>
                  </a:cubicBezTo>
                  <a:cubicBezTo>
                    <a:pt x="157" y="32"/>
                    <a:pt x="156" y="30"/>
                    <a:pt x="155" y="29"/>
                  </a:cubicBezTo>
                  <a:cubicBezTo>
                    <a:pt x="154" y="28"/>
                    <a:pt x="152" y="26"/>
                    <a:pt x="149" y="26"/>
                  </a:cubicBezTo>
                  <a:cubicBezTo>
                    <a:pt x="146" y="25"/>
                    <a:pt x="136" y="16"/>
                    <a:pt x="136" y="16"/>
                  </a:cubicBezTo>
                  <a:cubicBezTo>
                    <a:pt x="123" y="5"/>
                    <a:pt x="107" y="10"/>
                    <a:pt x="106" y="11"/>
                  </a:cubicBezTo>
                  <a:cubicBezTo>
                    <a:pt x="104" y="11"/>
                    <a:pt x="104" y="12"/>
                    <a:pt x="105" y="13"/>
                  </a:cubicBezTo>
                  <a:cubicBezTo>
                    <a:pt x="105" y="14"/>
                    <a:pt x="103" y="16"/>
                    <a:pt x="100" y="17"/>
                  </a:cubicBezTo>
                  <a:cubicBezTo>
                    <a:pt x="98" y="18"/>
                    <a:pt x="100" y="14"/>
                    <a:pt x="100" y="12"/>
                  </a:cubicBezTo>
                  <a:cubicBezTo>
                    <a:pt x="101" y="10"/>
                    <a:pt x="98" y="11"/>
                    <a:pt x="97" y="10"/>
                  </a:cubicBezTo>
                  <a:cubicBezTo>
                    <a:pt x="96" y="10"/>
                    <a:pt x="95" y="11"/>
                    <a:pt x="94" y="12"/>
                  </a:cubicBezTo>
                  <a:cubicBezTo>
                    <a:pt x="92" y="13"/>
                    <a:pt x="92" y="13"/>
                    <a:pt x="90" y="14"/>
                  </a:cubicBezTo>
                  <a:cubicBezTo>
                    <a:pt x="88" y="15"/>
                    <a:pt x="91" y="13"/>
                    <a:pt x="92" y="11"/>
                  </a:cubicBezTo>
                  <a:cubicBezTo>
                    <a:pt x="93" y="9"/>
                    <a:pt x="92" y="10"/>
                    <a:pt x="91" y="10"/>
                  </a:cubicBezTo>
                  <a:cubicBezTo>
                    <a:pt x="90" y="10"/>
                    <a:pt x="86" y="9"/>
                    <a:pt x="85" y="8"/>
                  </a:cubicBezTo>
                  <a:cubicBezTo>
                    <a:pt x="83" y="8"/>
                    <a:pt x="82" y="8"/>
                    <a:pt x="77" y="7"/>
                  </a:cubicBezTo>
                  <a:cubicBezTo>
                    <a:pt x="73" y="5"/>
                    <a:pt x="73" y="4"/>
                    <a:pt x="72" y="4"/>
                  </a:cubicBezTo>
                  <a:cubicBezTo>
                    <a:pt x="72" y="3"/>
                    <a:pt x="70" y="2"/>
                    <a:pt x="70" y="2"/>
                  </a:cubicBezTo>
                  <a:cubicBezTo>
                    <a:pt x="69" y="2"/>
                    <a:pt x="68" y="2"/>
                    <a:pt x="65" y="1"/>
                  </a:cubicBezTo>
                  <a:cubicBezTo>
                    <a:pt x="63" y="0"/>
                    <a:pt x="56" y="2"/>
                    <a:pt x="54" y="2"/>
                  </a:cubicBezTo>
                  <a:cubicBezTo>
                    <a:pt x="53" y="3"/>
                    <a:pt x="44" y="4"/>
                    <a:pt x="43" y="4"/>
                  </a:cubicBezTo>
                  <a:cubicBezTo>
                    <a:pt x="42" y="4"/>
                    <a:pt x="35" y="4"/>
                    <a:pt x="34" y="4"/>
                  </a:cubicBezTo>
                  <a:cubicBezTo>
                    <a:pt x="33" y="4"/>
                    <a:pt x="20" y="6"/>
                    <a:pt x="18" y="6"/>
                  </a:cubicBezTo>
                  <a:cubicBezTo>
                    <a:pt x="17" y="7"/>
                    <a:pt x="14" y="7"/>
                    <a:pt x="17" y="7"/>
                  </a:cubicBezTo>
                  <a:cubicBezTo>
                    <a:pt x="19" y="8"/>
                    <a:pt x="21" y="13"/>
                    <a:pt x="21" y="13"/>
                  </a:cubicBezTo>
                  <a:cubicBezTo>
                    <a:pt x="21" y="13"/>
                    <a:pt x="22" y="15"/>
                    <a:pt x="22" y="16"/>
                  </a:cubicBezTo>
                  <a:cubicBezTo>
                    <a:pt x="22" y="18"/>
                    <a:pt x="23" y="18"/>
                    <a:pt x="24" y="19"/>
                  </a:cubicBezTo>
                  <a:cubicBezTo>
                    <a:pt x="25" y="21"/>
                    <a:pt x="26" y="21"/>
                    <a:pt x="29" y="22"/>
                  </a:cubicBezTo>
                  <a:cubicBezTo>
                    <a:pt x="32" y="23"/>
                    <a:pt x="30" y="24"/>
                    <a:pt x="29" y="25"/>
                  </a:cubicBezTo>
                  <a:cubicBezTo>
                    <a:pt x="27" y="27"/>
                    <a:pt x="27" y="27"/>
                    <a:pt x="27" y="28"/>
                  </a:cubicBezTo>
                  <a:cubicBezTo>
                    <a:pt x="26" y="29"/>
                    <a:pt x="27" y="30"/>
                    <a:pt x="24" y="31"/>
                  </a:cubicBezTo>
                  <a:cubicBezTo>
                    <a:pt x="21" y="33"/>
                    <a:pt x="21" y="35"/>
                    <a:pt x="20" y="37"/>
                  </a:cubicBezTo>
                  <a:cubicBezTo>
                    <a:pt x="19" y="39"/>
                    <a:pt x="19" y="38"/>
                    <a:pt x="16" y="42"/>
                  </a:cubicBezTo>
                  <a:cubicBezTo>
                    <a:pt x="14" y="45"/>
                    <a:pt x="15" y="42"/>
                    <a:pt x="18" y="45"/>
                  </a:cubicBezTo>
                  <a:cubicBezTo>
                    <a:pt x="22" y="47"/>
                    <a:pt x="18" y="48"/>
                    <a:pt x="18" y="48"/>
                  </a:cubicBezTo>
                  <a:cubicBezTo>
                    <a:pt x="17" y="48"/>
                    <a:pt x="16" y="48"/>
                    <a:pt x="15" y="49"/>
                  </a:cubicBezTo>
                  <a:cubicBezTo>
                    <a:pt x="14" y="50"/>
                    <a:pt x="13" y="49"/>
                    <a:pt x="11" y="49"/>
                  </a:cubicBezTo>
                  <a:cubicBezTo>
                    <a:pt x="10" y="49"/>
                    <a:pt x="11" y="52"/>
                    <a:pt x="12" y="53"/>
                  </a:cubicBezTo>
                  <a:cubicBezTo>
                    <a:pt x="12" y="54"/>
                    <a:pt x="11" y="57"/>
                    <a:pt x="11" y="58"/>
                  </a:cubicBezTo>
                  <a:cubicBezTo>
                    <a:pt x="10" y="60"/>
                    <a:pt x="9" y="60"/>
                    <a:pt x="8" y="60"/>
                  </a:cubicBezTo>
                  <a:cubicBezTo>
                    <a:pt x="7" y="61"/>
                    <a:pt x="8" y="61"/>
                    <a:pt x="7" y="61"/>
                  </a:cubicBezTo>
                  <a:cubicBezTo>
                    <a:pt x="7" y="62"/>
                    <a:pt x="6" y="62"/>
                    <a:pt x="6" y="62"/>
                  </a:cubicBezTo>
                  <a:cubicBezTo>
                    <a:pt x="6" y="63"/>
                    <a:pt x="6" y="63"/>
                    <a:pt x="6" y="64"/>
                  </a:cubicBezTo>
                  <a:cubicBezTo>
                    <a:pt x="5" y="64"/>
                    <a:pt x="5" y="65"/>
                    <a:pt x="5" y="65"/>
                  </a:cubicBezTo>
                  <a:cubicBezTo>
                    <a:pt x="5" y="66"/>
                    <a:pt x="4" y="66"/>
                    <a:pt x="4" y="67"/>
                  </a:cubicBezTo>
                  <a:cubicBezTo>
                    <a:pt x="3" y="67"/>
                    <a:pt x="3" y="67"/>
                    <a:pt x="3" y="67"/>
                  </a:cubicBezTo>
                  <a:cubicBezTo>
                    <a:pt x="3" y="68"/>
                    <a:pt x="3" y="68"/>
                    <a:pt x="2" y="69"/>
                  </a:cubicBezTo>
                  <a:cubicBezTo>
                    <a:pt x="1" y="70"/>
                    <a:pt x="1" y="70"/>
                    <a:pt x="1" y="71"/>
                  </a:cubicBezTo>
                  <a:cubicBezTo>
                    <a:pt x="2" y="73"/>
                    <a:pt x="2" y="73"/>
                    <a:pt x="1" y="74"/>
                  </a:cubicBezTo>
                  <a:cubicBezTo>
                    <a:pt x="0" y="75"/>
                    <a:pt x="5" y="74"/>
                    <a:pt x="9" y="7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0" name="Freeform 197">
              <a:extLst>
                <a:ext uri="{FF2B5EF4-FFF2-40B4-BE49-F238E27FC236}">
                  <a16:creationId xmlns:a16="http://schemas.microsoft.com/office/drawing/2014/main" id="{E95C1CF8-E919-4904-950A-CF64BBB46F01}"/>
                </a:ext>
              </a:extLst>
            </p:cNvPr>
            <p:cNvSpPr>
              <a:spLocks/>
            </p:cNvSpPr>
            <p:nvPr/>
          </p:nvSpPr>
          <p:spPr bwMode="auto">
            <a:xfrm>
              <a:off x="1085" y="683"/>
              <a:ext cx="253" cy="102"/>
            </a:xfrm>
            <a:custGeom>
              <a:avLst/>
              <a:gdLst>
                <a:gd name="T0" fmla="*/ 32 w 183"/>
                <a:gd name="T1" fmla="*/ 19 h 75"/>
                <a:gd name="T2" fmla="*/ 32 w 183"/>
                <a:gd name="T3" fmla="*/ 21 h 75"/>
                <a:gd name="T4" fmla="*/ 16 w 183"/>
                <a:gd name="T5" fmla="*/ 25 h 75"/>
                <a:gd name="T6" fmla="*/ 27 w 183"/>
                <a:gd name="T7" fmla="*/ 30 h 75"/>
                <a:gd name="T8" fmla="*/ 36 w 183"/>
                <a:gd name="T9" fmla="*/ 31 h 75"/>
                <a:gd name="T10" fmla="*/ 8 w 183"/>
                <a:gd name="T11" fmla="*/ 37 h 75"/>
                <a:gd name="T12" fmla="*/ 37 w 183"/>
                <a:gd name="T13" fmla="*/ 36 h 75"/>
                <a:gd name="T14" fmla="*/ 33 w 183"/>
                <a:gd name="T15" fmla="*/ 39 h 75"/>
                <a:gd name="T16" fmla="*/ 5 w 183"/>
                <a:gd name="T17" fmla="*/ 44 h 75"/>
                <a:gd name="T18" fmla="*/ 12 w 183"/>
                <a:gd name="T19" fmla="*/ 52 h 75"/>
                <a:gd name="T20" fmla="*/ 21 w 183"/>
                <a:gd name="T21" fmla="*/ 50 h 75"/>
                <a:gd name="T22" fmla="*/ 22 w 183"/>
                <a:gd name="T23" fmla="*/ 54 h 75"/>
                <a:gd name="T24" fmla="*/ 32 w 183"/>
                <a:gd name="T25" fmla="*/ 57 h 75"/>
                <a:gd name="T26" fmla="*/ 37 w 183"/>
                <a:gd name="T27" fmla="*/ 51 h 75"/>
                <a:gd name="T28" fmla="*/ 42 w 183"/>
                <a:gd name="T29" fmla="*/ 57 h 75"/>
                <a:gd name="T30" fmla="*/ 48 w 183"/>
                <a:gd name="T31" fmla="*/ 48 h 75"/>
                <a:gd name="T32" fmla="*/ 55 w 183"/>
                <a:gd name="T33" fmla="*/ 44 h 75"/>
                <a:gd name="T34" fmla="*/ 57 w 183"/>
                <a:gd name="T35" fmla="*/ 48 h 75"/>
                <a:gd name="T36" fmla="*/ 72 w 183"/>
                <a:gd name="T37" fmla="*/ 53 h 75"/>
                <a:gd name="T38" fmla="*/ 78 w 183"/>
                <a:gd name="T39" fmla="*/ 50 h 75"/>
                <a:gd name="T40" fmla="*/ 87 w 183"/>
                <a:gd name="T41" fmla="*/ 52 h 75"/>
                <a:gd name="T42" fmla="*/ 96 w 183"/>
                <a:gd name="T43" fmla="*/ 50 h 75"/>
                <a:gd name="T44" fmla="*/ 51 w 183"/>
                <a:gd name="T45" fmla="*/ 64 h 75"/>
                <a:gd name="T46" fmla="*/ 129 w 183"/>
                <a:gd name="T47" fmla="*/ 55 h 75"/>
                <a:gd name="T48" fmla="*/ 145 w 183"/>
                <a:gd name="T49" fmla="*/ 57 h 75"/>
                <a:gd name="T50" fmla="*/ 173 w 183"/>
                <a:gd name="T51" fmla="*/ 55 h 75"/>
                <a:gd name="T52" fmla="*/ 175 w 183"/>
                <a:gd name="T53" fmla="*/ 50 h 75"/>
                <a:gd name="T54" fmla="*/ 179 w 183"/>
                <a:gd name="T55" fmla="*/ 43 h 75"/>
                <a:gd name="T56" fmla="*/ 182 w 183"/>
                <a:gd name="T57" fmla="*/ 34 h 75"/>
                <a:gd name="T58" fmla="*/ 161 w 183"/>
                <a:gd name="T59" fmla="*/ 29 h 75"/>
                <a:gd name="T60" fmla="*/ 161 w 183"/>
                <a:gd name="T61" fmla="*/ 36 h 75"/>
                <a:gd name="T62" fmla="*/ 154 w 183"/>
                <a:gd name="T63" fmla="*/ 29 h 75"/>
                <a:gd name="T64" fmla="*/ 143 w 183"/>
                <a:gd name="T65" fmla="*/ 19 h 75"/>
                <a:gd name="T66" fmla="*/ 136 w 183"/>
                <a:gd name="T67" fmla="*/ 10 h 75"/>
                <a:gd name="T68" fmla="*/ 136 w 183"/>
                <a:gd name="T69" fmla="*/ 3 h 75"/>
                <a:gd name="T70" fmla="*/ 128 w 183"/>
                <a:gd name="T71" fmla="*/ 1 h 75"/>
                <a:gd name="T72" fmla="*/ 121 w 183"/>
                <a:gd name="T73" fmla="*/ 6 h 75"/>
                <a:gd name="T74" fmla="*/ 116 w 183"/>
                <a:gd name="T75" fmla="*/ 11 h 75"/>
                <a:gd name="T76" fmla="*/ 111 w 183"/>
                <a:gd name="T77" fmla="*/ 17 h 75"/>
                <a:gd name="T78" fmla="*/ 123 w 183"/>
                <a:gd name="T79" fmla="*/ 26 h 75"/>
                <a:gd name="T80" fmla="*/ 131 w 183"/>
                <a:gd name="T81" fmla="*/ 36 h 75"/>
                <a:gd name="T82" fmla="*/ 97 w 183"/>
                <a:gd name="T83" fmla="*/ 41 h 75"/>
                <a:gd name="T84" fmla="*/ 82 w 183"/>
                <a:gd name="T85" fmla="*/ 32 h 75"/>
                <a:gd name="T86" fmla="*/ 82 w 183"/>
                <a:gd name="T87" fmla="*/ 26 h 75"/>
                <a:gd name="T88" fmla="*/ 66 w 183"/>
                <a:gd name="T89" fmla="*/ 18 h 75"/>
                <a:gd name="T90" fmla="*/ 55 w 183"/>
                <a:gd name="T91" fmla="*/ 19 h 75"/>
                <a:gd name="T92" fmla="*/ 43 w 183"/>
                <a:gd name="T93" fmla="*/ 10 h 75"/>
                <a:gd name="T94" fmla="*/ 31 w 183"/>
                <a:gd name="T95" fmla="*/ 1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 h="75">
                  <a:moveTo>
                    <a:pt x="27" y="15"/>
                  </a:moveTo>
                  <a:cubicBezTo>
                    <a:pt x="26" y="16"/>
                    <a:pt x="27" y="16"/>
                    <a:pt x="27" y="17"/>
                  </a:cubicBezTo>
                  <a:cubicBezTo>
                    <a:pt x="27" y="18"/>
                    <a:pt x="31" y="19"/>
                    <a:pt x="32" y="19"/>
                  </a:cubicBezTo>
                  <a:cubicBezTo>
                    <a:pt x="34" y="19"/>
                    <a:pt x="39" y="20"/>
                    <a:pt x="43" y="21"/>
                  </a:cubicBezTo>
                  <a:cubicBezTo>
                    <a:pt x="48" y="22"/>
                    <a:pt x="42" y="22"/>
                    <a:pt x="39" y="22"/>
                  </a:cubicBezTo>
                  <a:cubicBezTo>
                    <a:pt x="37" y="21"/>
                    <a:pt x="33" y="20"/>
                    <a:pt x="32" y="21"/>
                  </a:cubicBezTo>
                  <a:cubicBezTo>
                    <a:pt x="31" y="21"/>
                    <a:pt x="27" y="20"/>
                    <a:pt x="25" y="20"/>
                  </a:cubicBezTo>
                  <a:cubicBezTo>
                    <a:pt x="23" y="20"/>
                    <a:pt x="20" y="21"/>
                    <a:pt x="17" y="22"/>
                  </a:cubicBezTo>
                  <a:cubicBezTo>
                    <a:pt x="14" y="23"/>
                    <a:pt x="15" y="25"/>
                    <a:pt x="16" y="25"/>
                  </a:cubicBezTo>
                  <a:cubicBezTo>
                    <a:pt x="17" y="25"/>
                    <a:pt x="17" y="26"/>
                    <a:pt x="15" y="27"/>
                  </a:cubicBezTo>
                  <a:cubicBezTo>
                    <a:pt x="13" y="28"/>
                    <a:pt x="15" y="30"/>
                    <a:pt x="17" y="30"/>
                  </a:cubicBezTo>
                  <a:cubicBezTo>
                    <a:pt x="18" y="30"/>
                    <a:pt x="25" y="30"/>
                    <a:pt x="27" y="30"/>
                  </a:cubicBezTo>
                  <a:cubicBezTo>
                    <a:pt x="29" y="30"/>
                    <a:pt x="37" y="29"/>
                    <a:pt x="41" y="29"/>
                  </a:cubicBezTo>
                  <a:cubicBezTo>
                    <a:pt x="45" y="29"/>
                    <a:pt x="42" y="30"/>
                    <a:pt x="41" y="31"/>
                  </a:cubicBezTo>
                  <a:cubicBezTo>
                    <a:pt x="40" y="31"/>
                    <a:pt x="37" y="31"/>
                    <a:pt x="36" y="31"/>
                  </a:cubicBezTo>
                  <a:cubicBezTo>
                    <a:pt x="34" y="31"/>
                    <a:pt x="26" y="31"/>
                    <a:pt x="25" y="32"/>
                  </a:cubicBezTo>
                  <a:cubicBezTo>
                    <a:pt x="24" y="32"/>
                    <a:pt x="17" y="32"/>
                    <a:pt x="14" y="32"/>
                  </a:cubicBezTo>
                  <a:cubicBezTo>
                    <a:pt x="11" y="33"/>
                    <a:pt x="10" y="35"/>
                    <a:pt x="8" y="37"/>
                  </a:cubicBezTo>
                  <a:cubicBezTo>
                    <a:pt x="5" y="40"/>
                    <a:pt x="11" y="39"/>
                    <a:pt x="15" y="39"/>
                  </a:cubicBezTo>
                  <a:cubicBezTo>
                    <a:pt x="19" y="40"/>
                    <a:pt x="23" y="39"/>
                    <a:pt x="25" y="38"/>
                  </a:cubicBezTo>
                  <a:cubicBezTo>
                    <a:pt x="27" y="38"/>
                    <a:pt x="35" y="36"/>
                    <a:pt x="37" y="36"/>
                  </a:cubicBezTo>
                  <a:cubicBezTo>
                    <a:pt x="40" y="35"/>
                    <a:pt x="39" y="36"/>
                    <a:pt x="39" y="36"/>
                  </a:cubicBezTo>
                  <a:cubicBezTo>
                    <a:pt x="38" y="36"/>
                    <a:pt x="37" y="37"/>
                    <a:pt x="37" y="37"/>
                  </a:cubicBezTo>
                  <a:cubicBezTo>
                    <a:pt x="36" y="38"/>
                    <a:pt x="35" y="39"/>
                    <a:pt x="33" y="39"/>
                  </a:cubicBezTo>
                  <a:cubicBezTo>
                    <a:pt x="32" y="39"/>
                    <a:pt x="30" y="39"/>
                    <a:pt x="29" y="40"/>
                  </a:cubicBezTo>
                  <a:cubicBezTo>
                    <a:pt x="28" y="40"/>
                    <a:pt x="25" y="41"/>
                    <a:pt x="25" y="41"/>
                  </a:cubicBezTo>
                  <a:cubicBezTo>
                    <a:pt x="25" y="41"/>
                    <a:pt x="6" y="44"/>
                    <a:pt x="5" y="44"/>
                  </a:cubicBezTo>
                  <a:cubicBezTo>
                    <a:pt x="3" y="45"/>
                    <a:pt x="1" y="46"/>
                    <a:pt x="1" y="48"/>
                  </a:cubicBezTo>
                  <a:cubicBezTo>
                    <a:pt x="0" y="50"/>
                    <a:pt x="6" y="52"/>
                    <a:pt x="8" y="52"/>
                  </a:cubicBezTo>
                  <a:cubicBezTo>
                    <a:pt x="9" y="52"/>
                    <a:pt x="11" y="52"/>
                    <a:pt x="12" y="52"/>
                  </a:cubicBezTo>
                  <a:cubicBezTo>
                    <a:pt x="13" y="53"/>
                    <a:pt x="15" y="52"/>
                    <a:pt x="16" y="52"/>
                  </a:cubicBezTo>
                  <a:cubicBezTo>
                    <a:pt x="16" y="51"/>
                    <a:pt x="18" y="51"/>
                    <a:pt x="18" y="51"/>
                  </a:cubicBezTo>
                  <a:cubicBezTo>
                    <a:pt x="18" y="51"/>
                    <a:pt x="20" y="51"/>
                    <a:pt x="21" y="50"/>
                  </a:cubicBezTo>
                  <a:cubicBezTo>
                    <a:pt x="22" y="50"/>
                    <a:pt x="22" y="51"/>
                    <a:pt x="21" y="52"/>
                  </a:cubicBezTo>
                  <a:cubicBezTo>
                    <a:pt x="20" y="53"/>
                    <a:pt x="20" y="54"/>
                    <a:pt x="22" y="53"/>
                  </a:cubicBezTo>
                  <a:cubicBezTo>
                    <a:pt x="23" y="53"/>
                    <a:pt x="22" y="54"/>
                    <a:pt x="22" y="54"/>
                  </a:cubicBezTo>
                  <a:cubicBezTo>
                    <a:pt x="22" y="54"/>
                    <a:pt x="23" y="55"/>
                    <a:pt x="24" y="56"/>
                  </a:cubicBezTo>
                  <a:cubicBezTo>
                    <a:pt x="25" y="56"/>
                    <a:pt x="27" y="56"/>
                    <a:pt x="28" y="57"/>
                  </a:cubicBezTo>
                  <a:cubicBezTo>
                    <a:pt x="29" y="57"/>
                    <a:pt x="31" y="57"/>
                    <a:pt x="32" y="57"/>
                  </a:cubicBezTo>
                  <a:cubicBezTo>
                    <a:pt x="33" y="56"/>
                    <a:pt x="32" y="55"/>
                    <a:pt x="31" y="54"/>
                  </a:cubicBezTo>
                  <a:cubicBezTo>
                    <a:pt x="31" y="52"/>
                    <a:pt x="30" y="52"/>
                    <a:pt x="32" y="52"/>
                  </a:cubicBezTo>
                  <a:cubicBezTo>
                    <a:pt x="33" y="53"/>
                    <a:pt x="35" y="52"/>
                    <a:pt x="37" y="51"/>
                  </a:cubicBezTo>
                  <a:cubicBezTo>
                    <a:pt x="38" y="51"/>
                    <a:pt x="38" y="53"/>
                    <a:pt x="37" y="54"/>
                  </a:cubicBezTo>
                  <a:cubicBezTo>
                    <a:pt x="36" y="54"/>
                    <a:pt x="37" y="54"/>
                    <a:pt x="38" y="56"/>
                  </a:cubicBezTo>
                  <a:cubicBezTo>
                    <a:pt x="40" y="58"/>
                    <a:pt x="42" y="57"/>
                    <a:pt x="42" y="57"/>
                  </a:cubicBezTo>
                  <a:cubicBezTo>
                    <a:pt x="45" y="56"/>
                    <a:pt x="49" y="54"/>
                    <a:pt x="50" y="53"/>
                  </a:cubicBezTo>
                  <a:cubicBezTo>
                    <a:pt x="51" y="52"/>
                    <a:pt x="51" y="51"/>
                    <a:pt x="49" y="49"/>
                  </a:cubicBezTo>
                  <a:cubicBezTo>
                    <a:pt x="47" y="47"/>
                    <a:pt x="48" y="47"/>
                    <a:pt x="48" y="48"/>
                  </a:cubicBezTo>
                  <a:cubicBezTo>
                    <a:pt x="49" y="48"/>
                    <a:pt x="51" y="49"/>
                    <a:pt x="52" y="49"/>
                  </a:cubicBezTo>
                  <a:cubicBezTo>
                    <a:pt x="53" y="49"/>
                    <a:pt x="54" y="46"/>
                    <a:pt x="54" y="44"/>
                  </a:cubicBezTo>
                  <a:cubicBezTo>
                    <a:pt x="54" y="42"/>
                    <a:pt x="55" y="43"/>
                    <a:pt x="55" y="44"/>
                  </a:cubicBezTo>
                  <a:cubicBezTo>
                    <a:pt x="56" y="44"/>
                    <a:pt x="56" y="46"/>
                    <a:pt x="59" y="45"/>
                  </a:cubicBezTo>
                  <a:cubicBezTo>
                    <a:pt x="61" y="44"/>
                    <a:pt x="60" y="45"/>
                    <a:pt x="59" y="46"/>
                  </a:cubicBezTo>
                  <a:cubicBezTo>
                    <a:pt x="59" y="46"/>
                    <a:pt x="58" y="46"/>
                    <a:pt x="57" y="48"/>
                  </a:cubicBezTo>
                  <a:cubicBezTo>
                    <a:pt x="56" y="50"/>
                    <a:pt x="56" y="50"/>
                    <a:pt x="56" y="53"/>
                  </a:cubicBezTo>
                  <a:cubicBezTo>
                    <a:pt x="55" y="56"/>
                    <a:pt x="60" y="55"/>
                    <a:pt x="61" y="54"/>
                  </a:cubicBezTo>
                  <a:cubicBezTo>
                    <a:pt x="63" y="54"/>
                    <a:pt x="70" y="54"/>
                    <a:pt x="72" y="53"/>
                  </a:cubicBezTo>
                  <a:cubicBezTo>
                    <a:pt x="75" y="53"/>
                    <a:pt x="75" y="51"/>
                    <a:pt x="75" y="50"/>
                  </a:cubicBezTo>
                  <a:cubicBezTo>
                    <a:pt x="75" y="49"/>
                    <a:pt x="75" y="47"/>
                    <a:pt x="75" y="49"/>
                  </a:cubicBezTo>
                  <a:cubicBezTo>
                    <a:pt x="76" y="51"/>
                    <a:pt x="76" y="50"/>
                    <a:pt x="78" y="50"/>
                  </a:cubicBezTo>
                  <a:cubicBezTo>
                    <a:pt x="80" y="49"/>
                    <a:pt x="79" y="51"/>
                    <a:pt x="78" y="52"/>
                  </a:cubicBezTo>
                  <a:cubicBezTo>
                    <a:pt x="78" y="53"/>
                    <a:pt x="81" y="53"/>
                    <a:pt x="83" y="52"/>
                  </a:cubicBezTo>
                  <a:cubicBezTo>
                    <a:pt x="84" y="52"/>
                    <a:pt x="86" y="53"/>
                    <a:pt x="87" y="52"/>
                  </a:cubicBezTo>
                  <a:cubicBezTo>
                    <a:pt x="88" y="51"/>
                    <a:pt x="88" y="51"/>
                    <a:pt x="89" y="52"/>
                  </a:cubicBezTo>
                  <a:cubicBezTo>
                    <a:pt x="90" y="52"/>
                    <a:pt x="92" y="51"/>
                    <a:pt x="94" y="50"/>
                  </a:cubicBezTo>
                  <a:cubicBezTo>
                    <a:pt x="95" y="49"/>
                    <a:pt x="98" y="46"/>
                    <a:pt x="96" y="50"/>
                  </a:cubicBezTo>
                  <a:cubicBezTo>
                    <a:pt x="95" y="54"/>
                    <a:pt x="90" y="57"/>
                    <a:pt x="87" y="57"/>
                  </a:cubicBezTo>
                  <a:cubicBezTo>
                    <a:pt x="83" y="56"/>
                    <a:pt x="79" y="57"/>
                    <a:pt x="77" y="57"/>
                  </a:cubicBezTo>
                  <a:cubicBezTo>
                    <a:pt x="75" y="58"/>
                    <a:pt x="58" y="63"/>
                    <a:pt x="51" y="64"/>
                  </a:cubicBezTo>
                  <a:cubicBezTo>
                    <a:pt x="44" y="66"/>
                    <a:pt x="55" y="71"/>
                    <a:pt x="61" y="73"/>
                  </a:cubicBezTo>
                  <a:cubicBezTo>
                    <a:pt x="67" y="75"/>
                    <a:pt x="76" y="73"/>
                    <a:pt x="76" y="73"/>
                  </a:cubicBezTo>
                  <a:cubicBezTo>
                    <a:pt x="76" y="73"/>
                    <a:pt x="125" y="57"/>
                    <a:pt x="129" y="55"/>
                  </a:cubicBezTo>
                  <a:cubicBezTo>
                    <a:pt x="132" y="54"/>
                    <a:pt x="134" y="55"/>
                    <a:pt x="134" y="55"/>
                  </a:cubicBezTo>
                  <a:cubicBezTo>
                    <a:pt x="136" y="56"/>
                    <a:pt x="143" y="58"/>
                    <a:pt x="143" y="58"/>
                  </a:cubicBezTo>
                  <a:cubicBezTo>
                    <a:pt x="144" y="58"/>
                    <a:pt x="144" y="58"/>
                    <a:pt x="145" y="57"/>
                  </a:cubicBezTo>
                  <a:cubicBezTo>
                    <a:pt x="145" y="57"/>
                    <a:pt x="146" y="55"/>
                    <a:pt x="147" y="54"/>
                  </a:cubicBezTo>
                  <a:cubicBezTo>
                    <a:pt x="148" y="53"/>
                    <a:pt x="149" y="54"/>
                    <a:pt x="149" y="54"/>
                  </a:cubicBezTo>
                  <a:cubicBezTo>
                    <a:pt x="149" y="54"/>
                    <a:pt x="172" y="55"/>
                    <a:pt x="173" y="55"/>
                  </a:cubicBezTo>
                  <a:cubicBezTo>
                    <a:pt x="174" y="54"/>
                    <a:pt x="174" y="55"/>
                    <a:pt x="173" y="54"/>
                  </a:cubicBezTo>
                  <a:cubicBezTo>
                    <a:pt x="173" y="53"/>
                    <a:pt x="174" y="53"/>
                    <a:pt x="176" y="52"/>
                  </a:cubicBezTo>
                  <a:cubicBezTo>
                    <a:pt x="177" y="51"/>
                    <a:pt x="176" y="51"/>
                    <a:pt x="175" y="50"/>
                  </a:cubicBezTo>
                  <a:cubicBezTo>
                    <a:pt x="174" y="49"/>
                    <a:pt x="177" y="48"/>
                    <a:pt x="178" y="47"/>
                  </a:cubicBezTo>
                  <a:cubicBezTo>
                    <a:pt x="179" y="45"/>
                    <a:pt x="179" y="45"/>
                    <a:pt x="178" y="45"/>
                  </a:cubicBezTo>
                  <a:cubicBezTo>
                    <a:pt x="178" y="44"/>
                    <a:pt x="178" y="43"/>
                    <a:pt x="179" y="43"/>
                  </a:cubicBezTo>
                  <a:cubicBezTo>
                    <a:pt x="179" y="43"/>
                    <a:pt x="180" y="42"/>
                    <a:pt x="179" y="42"/>
                  </a:cubicBezTo>
                  <a:cubicBezTo>
                    <a:pt x="178" y="42"/>
                    <a:pt x="177" y="42"/>
                    <a:pt x="180" y="40"/>
                  </a:cubicBezTo>
                  <a:cubicBezTo>
                    <a:pt x="183" y="37"/>
                    <a:pt x="182" y="34"/>
                    <a:pt x="182" y="34"/>
                  </a:cubicBezTo>
                  <a:cubicBezTo>
                    <a:pt x="182" y="27"/>
                    <a:pt x="175" y="26"/>
                    <a:pt x="170" y="25"/>
                  </a:cubicBezTo>
                  <a:cubicBezTo>
                    <a:pt x="166" y="24"/>
                    <a:pt x="163" y="26"/>
                    <a:pt x="163" y="26"/>
                  </a:cubicBezTo>
                  <a:cubicBezTo>
                    <a:pt x="162" y="27"/>
                    <a:pt x="161" y="27"/>
                    <a:pt x="161" y="29"/>
                  </a:cubicBezTo>
                  <a:cubicBezTo>
                    <a:pt x="160" y="31"/>
                    <a:pt x="162" y="31"/>
                    <a:pt x="163" y="32"/>
                  </a:cubicBezTo>
                  <a:cubicBezTo>
                    <a:pt x="164" y="33"/>
                    <a:pt x="164" y="33"/>
                    <a:pt x="163" y="33"/>
                  </a:cubicBezTo>
                  <a:cubicBezTo>
                    <a:pt x="162" y="33"/>
                    <a:pt x="161" y="34"/>
                    <a:pt x="161" y="36"/>
                  </a:cubicBezTo>
                  <a:cubicBezTo>
                    <a:pt x="160" y="38"/>
                    <a:pt x="160" y="35"/>
                    <a:pt x="159" y="34"/>
                  </a:cubicBezTo>
                  <a:cubicBezTo>
                    <a:pt x="159" y="33"/>
                    <a:pt x="159" y="33"/>
                    <a:pt x="158" y="31"/>
                  </a:cubicBezTo>
                  <a:cubicBezTo>
                    <a:pt x="158" y="29"/>
                    <a:pt x="156" y="29"/>
                    <a:pt x="154" y="29"/>
                  </a:cubicBezTo>
                  <a:cubicBezTo>
                    <a:pt x="152" y="29"/>
                    <a:pt x="151" y="31"/>
                    <a:pt x="150" y="28"/>
                  </a:cubicBezTo>
                  <a:cubicBezTo>
                    <a:pt x="148" y="24"/>
                    <a:pt x="146" y="24"/>
                    <a:pt x="143" y="25"/>
                  </a:cubicBezTo>
                  <a:cubicBezTo>
                    <a:pt x="140" y="25"/>
                    <a:pt x="142" y="21"/>
                    <a:pt x="143" y="19"/>
                  </a:cubicBezTo>
                  <a:cubicBezTo>
                    <a:pt x="143" y="18"/>
                    <a:pt x="143" y="18"/>
                    <a:pt x="141" y="16"/>
                  </a:cubicBezTo>
                  <a:cubicBezTo>
                    <a:pt x="140" y="15"/>
                    <a:pt x="139" y="15"/>
                    <a:pt x="138" y="14"/>
                  </a:cubicBezTo>
                  <a:cubicBezTo>
                    <a:pt x="136" y="14"/>
                    <a:pt x="136" y="12"/>
                    <a:pt x="136" y="10"/>
                  </a:cubicBezTo>
                  <a:cubicBezTo>
                    <a:pt x="136" y="9"/>
                    <a:pt x="135" y="9"/>
                    <a:pt x="134" y="7"/>
                  </a:cubicBezTo>
                  <a:cubicBezTo>
                    <a:pt x="133" y="6"/>
                    <a:pt x="136" y="6"/>
                    <a:pt x="137" y="5"/>
                  </a:cubicBezTo>
                  <a:cubicBezTo>
                    <a:pt x="138" y="4"/>
                    <a:pt x="137" y="3"/>
                    <a:pt x="136" y="3"/>
                  </a:cubicBezTo>
                  <a:cubicBezTo>
                    <a:pt x="135" y="3"/>
                    <a:pt x="135" y="3"/>
                    <a:pt x="134" y="1"/>
                  </a:cubicBezTo>
                  <a:cubicBezTo>
                    <a:pt x="133" y="0"/>
                    <a:pt x="132" y="0"/>
                    <a:pt x="132" y="1"/>
                  </a:cubicBezTo>
                  <a:cubicBezTo>
                    <a:pt x="131" y="1"/>
                    <a:pt x="130" y="1"/>
                    <a:pt x="128" y="1"/>
                  </a:cubicBezTo>
                  <a:cubicBezTo>
                    <a:pt x="126" y="1"/>
                    <a:pt x="125" y="2"/>
                    <a:pt x="125" y="2"/>
                  </a:cubicBezTo>
                  <a:cubicBezTo>
                    <a:pt x="124" y="2"/>
                    <a:pt x="124" y="4"/>
                    <a:pt x="123" y="4"/>
                  </a:cubicBezTo>
                  <a:cubicBezTo>
                    <a:pt x="122" y="4"/>
                    <a:pt x="122" y="5"/>
                    <a:pt x="121" y="6"/>
                  </a:cubicBezTo>
                  <a:cubicBezTo>
                    <a:pt x="121" y="7"/>
                    <a:pt x="120" y="8"/>
                    <a:pt x="119" y="8"/>
                  </a:cubicBezTo>
                  <a:cubicBezTo>
                    <a:pt x="118" y="9"/>
                    <a:pt x="117" y="10"/>
                    <a:pt x="118" y="10"/>
                  </a:cubicBezTo>
                  <a:cubicBezTo>
                    <a:pt x="119" y="11"/>
                    <a:pt x="117" y="11"/>
                    <a:pt x="116" y="11"/>
                  </a:cubicBezTo>
                  <a:cubicBezTo>
                    <a:pt x="115" y="11"/>
                    <a:pt x="114" y="12"/>
                    <a:pt x="114" y="12"/>
                  </a:cubicBezTo>
                  <a:cubicBezTo>
                    <a:pt x="113" y="12"/>
                    <a:pt x="110" y="13"/>
                    <a:pt x="109" y="15"/>
                  </a:cubicBezTo>
                  <a:cubicBezTo>
                    <a:pt x="108" y="18"/>
                    <a:pt x="110" y="17"/>
                    <a:pt x="111" y="17"/>
                  </a:cubicBezTo>
                  <a:cubicBezTo>
                    <a:pt x="111" y="18"/>
                    <a:pt x="112" y="18"/>
                    <a:pt x="113" y="18"/>
                  </a:cubicBezTo>
                  <a:cubicBezTo>
                    <a:pt x="114" y="19"/>
                    <a:pt x="121" y="23"/>
                    <a:pt x="123" y="24"/>
                  </a:cubicBezTo>
                  <a:cubicBezTo>
                    <a:pt x="125" y="25"/>
                    <a:pt x="124" y="26"/>
                    <a:pt x="123" y="26"/>
                  </a:cubicBezTo>
                  <a:cubicBezTo>
                    <a:pt x="122" y="26"/>
                    <a:pt x="120" y="28"/>
                    <a:pt x="116" y="29"/>
                  </a:cubicBezTo>
                  <a:cubicBezTo>
                    <a:pt x="113" y="29"/>
                    <a:pt x="115" y="30"/>
                    <a:pt x="116" y="31"/>
                  </a:cubicBezTo>
                  <a:cubicBezTo>
                    <a:pt x="117" y="31"/>
                    <a:pt x="129" y="35"/>
                    <a:pt x="131" y="36"/>
                  </a:cubicBezTo>
                  <a:cubicBezTo>
                    <a:pt x="132" y="36"/>
                    <a:pt x="131" y="40"/>
                    <a:pt x="131" y="41"/>
                  </a:cubicBezTo>
                  <a:cubicBezTo>
                    <a:pt x="131" y="43"/>
                    <a:pt x="128" y="42"/>
                    <a:pt x="128" y="42"/>
                  </a:cubicBezTo>
                  <a:cubicBezTo>
                    <a:pt x="114" y="39"/>
                    <a:pt x="102" y="41"/>
                    <a:pt x="97" y="41"/>
                  </a:cubicBezTo>
                  <a:cubicBezTo>
                    <a:pt x="93" y="41"/>
                    <a:pt x="94" y="36"/>
                    <a:pt x="94" y="34"/>
                  </a:cubicBezTo>
                  <a:cubicBezTo>
                    <a:pt x="93" y="31"/>
                    <a:pt x="91" y="31"/>
                    <a:pt x="90" y="31"/>
                  </a:cubicBezTo>
                  <a:cubicBezTo>
                    <a:pt x="88" y="32"/>
                    <a:pt x="83" y="32"/>
                    <a:pt x="82" y="32"/>
                  </a:cubicBezTo>
                  <a:cubicBezTo>
                    <a:pt x="81" y="32"/>
                    <a:pt x="82" y="31"/>
                    <a:pt x="83" y="30"/>
                  </a:cubicBezTo>
                  <a:cubicBezTo>
                    <a:pt x="84" y="30"/>
                    <a:pt x="84" y="29"/>
                    <a:pt x="86" y="29"/>
                  </a:cubicBezTo>
                  <a:cubicBezTo>
                    <a:pt x="88" y="30"/>
                    <a:pt x="84" y="27"/>
                    <a:pt x="82" y="26"/>
                  </a:cubicBezTo>
                  <a:cubicBezTo>
                    <a:pt x="80" y="25"/>
                    <a:pt x="74" y="20"/>
                    <a:pt x="73" y="19"/>
                  </a:cubicBezTo>
                  <a:cubicBezTo>
                    <a:pt x="72" y="18"/>
                    <a:pt x="70" y="18"/>
                    <a:pt x="69" y="18"/>
                  </a:cubicBezTo>
                  <a:cubicBezTo>
                    <a:pt x="69" y="19"/>
                    <a:pt x="68" y="19"/>
                    <a:pt x="66" y="18"/>
                  </a:cubicBezTo>
                  <a:cubicBezTo>
                    <a:pt x="65" y="18"/>
                    <a:pt x="64" y="18"/>
                    <a:pt x="62" y="19"/>
                  </a:cubicBezTo>
                  <a:cubicBezTo>
                    <a:pt x="61" y="19"/>
                    <a:pt x="57" y="20"/>
                    <a:pt x="56" y="20"/>
                  </a:cubicBezTo>
                  <a:cubicBezTo>
                    <a:pt x="55" y="19"/>
                    <a:pt x="54" y="19"/>
                    <a:pt x="55" y="19"/>
                  </a:cubicBezTo>
                  <a:cubicBezTo>
                    <a:pt x="56" y="18"/>
                    <a:pt x="55" y="18"/>
                    <a:pt x="54" y="17"/>
                  </a:cubicBezTo>
                  <a:cubicBezTo>
                    <a:pt x="53" y="17"/>
                    <a:pt x="48" y="12"/>
                    <a:pt x="47" y="11"/>
                  </a:cubicBezTo>
                  <a:cubicBezTo>
                    <a:pt x="46" y="11"/>
                    <a:pt x="44" y="10"/>
                    <a:pt x="43" y="10"/>
                  </a:cubicBezTo>
                  <a:cubicBezTo>
                    <a:pt x="41" y="10"/>
                    <a:pt x="40" y="11"/>
                    <a:pt x="40" y="12"/>
                  </a:cubicBezTo>
                  <a:cubicBezTo>
                    <a:pt x="39" y="12"/>
                    <a:pt x="36" y="12"/>
                    <a:pt x="34" y="12"/>
                  </a:cubicBezTo>
                  <a:cubicBezTo>
                    <a:pt x="33" y="12"/>
                    <a:pt x="31" y="13"/>
                    <a:pt x="31" y="14"/>
                  </a:cubicBezTo>
                  <a:cubicBezTo>
                    <a:pt x="30" y="14"/>
                    <a:pt x="29" y="15"/>
                    <a:pt x="27" y="1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1" name="Freeform 198">
              <a:extLst>
                <a:ext uri="{FF2B5EF4-FFF2-40B4-BE49-F238E27FC236}">
                  <a16:creationId xmlns:a16="http://schemas.microsoft.com/office/drawing/2014/main" id="{2269B530-1E67-41EB-821B-7261016386C9}"/>
                </a:ext>
              </a:extLst>
            </p:cNvPr>
            <p:cNvSpPr>
              <a:spLocks/>
            </p:cNvSpPr>
            <p:nvPr/>
          </p:nvSpPr>
          <p:spPr bwMode="auto">
            <a:xfrm>
              <a:off x="1049" y="713"/>
              <a:ext cx="40" cy="27"/>
            </a:xfrm>
            <a:custGeom>
              <a:avLst/>
              <a:gdLst>
                <a:gd name="T0" fmla="*/ 27 w 29"/>
                <a:gd name="T1" fmla="*/ 1 h 20"/>
                <a:gd name="T2" fmla="*/ 23 w 29"/>
                <a:gd name="T3" fmla="*/ 3 h 20"/>
                <a:gd name="T4" fmla="*/ 20 w 29"/>
                <a:gd name="T5" fmla="*/ 4 h 20"/>
                <a:gd name="T6" fmla="*/ 16 w 29"/>
                <a:gd name="T7" fmla="*/ 5 h 20"/>
                <a:gd name="T8" fmla="*/ 11 w 29"/>
                <a:gd name="T9" fmla="*/ 8 h 20"/>
                <a:gd name="T10" fmla="*/ 4 w 29"/>
                <a:gd name="T11" fmla="*/ 13 h 20"/>
                <a:gd name="T12" fmla="*/ 4 w 29"/>
                <a:gd name="T13" fmla="*/ 17 h 20"/>
                <a:gd name="T14" fmla="*/ 10 w 29"/>
                <a:gd name="T15" fmla="*/ 19 h 20"/>
                <a:gd name="T16" fmla="*/ 16 w 29"/>
                <a:gd name="T17" fmla="*/ 18 h 20"/>
                <a:gd name="T18" fmla="*/ 26 w 29"/>
                <a:gd name="T19" fmla="*/ 7 h 20"/>
                <a:gd name="T20" fmla="*/ 27 w 29"/>
                <a:gd name="T21"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0">
                  <a:moveTo>
                    <a:pt x="27" y="1"/>
                  </a:moveTo>
                  <a:cubicBezTo>
                    <a:pt x="25" y="0"/>
                    <a:pt x="23" y="3"/>
                    <a:pt x="23" y="3"/>
                  </a:cubicBezTo>
                  <a:cubicBezTo>
                    <a:pt x="23" y="3"/>
                    <a:pt x="21" y="3"/>
                    <a:pt x="20" y="4"/>
                  </a:cubicBezTo>
                  <a:cubicBezTo>
                    <a:pt x="20" y="5"/>
                    <a:pt x="17" y="5"/>
                    <a:pt x="16" y="5"/>
                  </a:cubicBezTo>
                  <a:cubicBezTo>
                    <a:pt x="14" y="5"/>
                    <a:pt x="12" y="7"/>
                    <a:pt x="11" y="8"/>
                  </a:cubicBezTo>
                  <a:cubicBezTo>
                    <a:pt x="9" y="10"/>
                    <a:pt x="6" y="12"/>
                    <a:pt x="4" y="13"/>
                  </a:cubicBezTo>
                  <a:cubicBezTo>
                    <a:pt x="3" y="14"/>
                    <a:pt x="0" y="16"/>
                    <a:pt x="4" y="17"/>
                  </a:cubicBezTo>
                  <a:cubicBezTo>
                    <a:pt x="7" y="17"/>
                    <a:pt x="9" y="18"/>
                    <a:pt x="10" y="19"/>
                  </a:cubicBezTo>
                  <a:cubicBezTo>
                    <a:pt x="10" y="19"/>
                    <a:pt x="13" y="20"/>
                    <a:pt x="16" y="18"/>
                  </a:cubicBezTo>
                  <a:cubicBezTo>
                    <a:pt x="19" y="15"/>
                    <a:pt x="25" y="9"/>
                    <a:pt x="26" y="7"/>
                  </a:cubicBezTo>
                  <a:cubicBezTo>
                    <a:pt x="28" y="4"/>
                    <a:pt x="29" y="3"/>
                    <a:pt x="27"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2" name="Freeform 199">
              <a:extLst>
                <a:ext uri="{FF2B5EF4-FFF2-40B4-BE49-F238E27FC236}">
                  <a16:creationId xmlns:a16="http://schemas.microsoft.com/office/drawing/2014/main" id="{E6038B98-C4B7-4D66-9093-E874BF9F3715}"/>
                </a:ext>
              </a:extLst>
            </p:cNvPr>
            <p:cNvSpPr>
              <a:spLocks/>
            </p:cNvSpPr>
            <p:nvPr/>
          </p:nvSpPr>
          <p:spPr bwMode="auto">
            <a:xfrm>
              <a:off x="974" y="652"/>
              <a:ext cx="159" cy="74"/>
            </a:xfrm>
            <a:custGeom>
              <a:avLst/>
              <a:gdLst>
                <a:gd name="T0" fmla="*/ 6 w 115"/>
                <a:gd name="T1" fmla="*/ 44 h 54"/>
                <a:gd name="T2" fmla="*/ 18 w 115"/>
                <a:gd name="T3" fmla="*/ 51 h 54"/>
                <a:gd name="T4" fmla="*/ 31 w 115"/>
                <a:gd name="T5" fmla="*/ 48 h 54"/>
                <a:gd name="T6" fmla="*/ 35 w 115"/>
                <a:gd name="T7" fmla="*/ 44 h 54"/>
                <a:gd name="T8" fmla="*/ 36 w 115"/>
                <a:gd name="T9" fmla="*/ 46 h 54"/>
                <a:gd name="T10" fmla="*/ 40 w 115"/>
                <a:gd name="T11" fmla="*/ 50 h 54"/>
                <a:gd name="T12" fmla="*/ 42 w 115"/>
                <a:gd name="T13" fmla="*/ 53 h 54"/>
                <a:gd name="T14" fmla="*/ 53 w 115"/>
                <a:gd name="T15" fmla="*/ 47 h 54"/>
                <a:gd name="T16" fmla="*/ 51 w 115"/>
                <a:gd name="T17" fmla="*/ 40 h 54"/>
                <a:gd name="T18" fmla="*/ 54 w 115"/>
                <a:gd name="T19" fmla="*/ 38 h 54"/>
                <a:gd name="T20" fmla="*/ 65 w 115"/>
                <a:gd name="T21" fmla="*/ 41 h 54"/>
                <a:gd name="T22" fmla="*/ 63 w 115"/>
                <a:gd name="T23" fmla="*/ 33 h 54"/>
                <a:gd name="T24" fmla="*/ 70 w 115"/>
                <a:gd name="T25" fmla="*/ 31 h 54"/>
                <a:gd name="T26" fmla="*/ 71 w 115"/>
                <a:gd name="T27" fmla="*/ 26 h 54"/>
                <a:gd name="T28" fmla="*/ 79 w 115"/>
                <a:gd name="T29" fmla="*/ 24 h 54"/>
                <a:gd name="T30" fmla="*/ 76 w 115"/>
                <a:gd name="T31" fmla="*/ 30 h 54"/>
                <a:gd name="T32" fmla="*/ 77 w 115"/>
                <a:gd name="T33" fmla="*/ 32 h 54"/>
                <a:gd name="T34" fmla="*/ 76 w 115"/>
                <a:gd name="T35" fmla="*/ 37 h 54"/>
                <a:gd name="T36" fmla="*/ 84 w 115"/>
                <a:gd name="T37" fmla="*/ 39 h 54"/>
                <a:gd name="T38" fmla="*/ 91 w 115"/>
                <a:gd name="T39" fmla="*/ 38 h 54"/>
                <a:gd name="T40" fmla="*/ 106 w 115"/>
                <a:gd name="T41" fmla="*/ 28 h 54"/>
                <a:gd name="T42" fmla="*/ 105 w 115"/>
                <a:gd name="T43" fmla="*/ 24 h 54"/>
                <a:gd name="T44" fmla="*/ 105 w 115"/>
                <a:gd name="T45" fmla="*/ 20 h 54"/>
                <a:gd name="T46" fmla="*/ 101 w 115"/>
                <a:gd name="T47" fmla="*/ 14 h 54"/>
                <a:gd name="T48" fmla="*/ 112 w 115"/>
                <a:gd name="T49" fmla="*/ 6 h 54"/>
                <a:gd name="T50" fmla="*/ 101 w 115"/>
                <a:gd name="T51" fmla="*/ 1 h 54"/>
                <a:gd name="T52" fmla="*/ 94 w 115"/>
                <a:gd name="T53" fmla="*/ 2 h 54"/>
                <a:gd name="T54" fmla="*/ 90 w 115"/>
                <a:gd name="T55" fmla="*/ 5 h 54"/>
                <a:gd name="T56" fmla="*/ 95 w 115"/>
                <a:gd name="T57" fmla="*/ 6 h 54"/>
                <a:gd name="T58" fmla="*/ 90 w 115"/>
                <a:gd name="T59" fmla="*/ 7 h 54"/>
                <a:gd name="T60" fmla="*/ 87 w 115"/>
                <a:gd name="T61" fmla="*/ 8 h 54"/>
                <a:gd name="T62" fmla="*/ 79 w 115"/>
                <a:gd name="T63" fmla="*/ 6 h 54"/>
                <a:gd name="T64" fmla="*/ 68 w 115"/>
                <a:gd name="T65" fmla="*/ 6 h 54"/>
                <a:gd name="T66" fmla="*/ 60 w 115"/>
                <a:gd name="T67" fmla="*/ 7 h 54"/>
                <a:gd name="T68" fmla="*/ 52 w 115"/>
                <a:gd name="T69" fmla="*/ 13 h 54"/>
                <a:gd name="T70" fmla="*/ 46 w 115"/>
                <a:gd name="T71" fmla="*/ 17 h 54"/>
                <a:gd name="T72" fmla="*/ 41 w 115"/>
                <a:gd name="T73" fmla="*/ 21 h 54"/>
                <a:gd name="T74" fmla="*/ 36 w 115"/>
                <a:gd name="T75" fmla="*/ 25 h 54"/>
                <a:gd name="T76" fmla="*/ 30 w 115"/>
                <a:gd name="T77" fmla="*/ 27 h 54"/>
                <a:gd name="T78" fmla="*/ 26 w 115"/>
                <a:gd name="T79" fmla="*/ 31 h 54"/>
                <a:gd name="T80" fmla="*/ 19 w 115"/>
                <a:gd name="T81" fmla="*/ 35 h 54"/>
                <a:gd name="T82" fmla="*/ 7 w 115"/>
                <a:gd name="T83" fmla="*/ 40 h 54"/>
                <a:gd name="T84" fmla="*/ 1 w 115"/>
                <a:gd name="T85"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54">
                  <a:moveTo>
                    <a:pt x="2" y="45"/>
                  </a:moveTo>
                  <a:cubicBezTo>
                    <a:pt x="3" y="45"/>
                    <a:pt x="2" y="44"/>
                    <a:pt x="6" y="44"/>
                  </a:cubicBezTo>
                  <a:cubicBezTo>
                    <a:pt x="10" y="43"/>
                    <a:pt x="9" y="47"/>
                    <a:pt x="9" y="47"/>
                  </a:cubicBezTo>
                  <a:cubicBezTo>
                    <a:pt x="7" y="52"/>
                    <a:pt x="15" y="50"/>
                    <a:pt x="18" y="51"/>
                  </a:cubicBezTo>
                  <a:cubicBezTo>
                    <a:pt x="20" y="51"/>
                    <a:pt x="30" y="51"/>
                    <a:pt x="31" y="50"/>
                  </a:cubicBezTo>
                  <a:cubicBezTo>
                    <a:pt x="32" y="49"/>
                    <a:pt x="32" y="49"/>
                    <a:pt x="31" y="48"/>
                  </a:cubicBezTo>
                  <a:cubicBezTo>
                    <a:pt x="30" y="46"/>
                    <a:pt x="32" y="45"/>
                    <a:pt x="32" y="44"/>
                  </a:cubicBezTo>
                  <a:cubicBezTo>
                    <a:pt x="33" y="42"/>
                    <a:pt x="34" y="43"/>
                    <a:pt x="35" y="44"/>
                  </a:cubicBezTo>
                  <a:cubicBezTo>
                    <a:pt x="36" y="44"/>
                    <a:pt x="35" y="44"/>
                    <a:pt x="36" y="45"/>
                  </a:cubicBezTo>
                  <a:cubicBezTo>
                    <a:pt x="36" y="45"/>
                    <a:pt x="36" y="45"/>
                    <a:pt x="36" y="46"/>
                  </a:cubicBezTo>
                  <a:cubicBezTo>
                    <a:pt x="35" y="46"/>
                    <a:pt x="37" y="47"/>
                    <a:pt x="38" y="48"/>
                  </a:cubicBezTo>
                  <a:cubicBezTo>
                    <a:pt x="40" y="49"/>
                    <a:pt x="40" y="49"/>
                    <a:pt x="40" y="50"/>
                  </a:cubicBezTo>
                  <a:cubicBezTo>
                    <a:pt x="39" y="51"/>
                    <a:pt x="40" y="51"/>
                    <a:pt x="40" y="53"/>
                  </a:cubicBezTo>
                  <a:cubicBezTo>
                    <a:pt x="41" y="54"/>
                    <a:pt x="42" y="54"/>
                    <a:pt x="42" y="53"/>
                  </a:cubicBezTo>
                  <a:cubicBezTo>
                    <a:pt x="43" y="53"/>
                    <a:pt x="49" y="51"/>
                    <a:pt x="52" y="50"/>
                  </a:cubicBezTo>
                  <a:cubicBezTo>
                    <a:pt x="54" y="49"/>
                    <a:pt x="54" y="48"/>
                    <a:pt x="53" y="47"/>
                  </a:cubicBezTo>
                  <a:cubicBezTo>
                    <a:pt x="52" y="46"/>
                    <a:pt x="52" y="45"/>
                    <a:pt x="52" y="44"/>
                  </a:cubicBezTo>
                  <a:cubicBezTo>
                    <a:pt x="52" y="43"/>
                    <a:pt x="52" y="42"/>
                    <a:pt x="51" y="40"/>
                  </a:cubicBezTo>
                  <a:cubicBezTo>
                    <a:pt x="50" y="39"/>
                    <a:pt x="50" y="39"/>
                    <a:pt x="52" y="38"/>
                  </a:cubicBezTo>
                  <a:cubicBezTo>
                    <a:pt x="54" y="37"/>
                    <a:pt x="54" y="38"/>
                    <a:pt x="54" y="38"/>
                  </a:cubicBezTo>
                  <a:cubicBezTo>
                    <a:pt x="54" y="38"/>
                    <a:pt x="53" y="40"/>
                    <a:pt x="55" y="42"/>
                  </a:cubicBezTo>
                  <a:cubicBezTo>
                    <a:pt x="58" y="45"/>
                    <a:pt x="61" y="44"/>
                    <a:pt x="65" y="41"/>
                  </a:cubicBezTo>
                  <a:cubicBezTo>
                    <a:pt x="69" y="38"/>
                    <a:pt x="66" y="35"/>
                    <a:pt x="65" y="35"/>
                  </a:cubicBezTo>
                  <a:cubicBezTo>
                    <a:pt x="65" y="34"/>
                    <a:pt x="64" y="34"/>
                    <a:pt x="63" y="33"/>
                  </a:cubicBezTo>
                  <a:cubicBezTo>
                    <a:pt x="62" y="32"/>
                    <a:pt x="65" y="31"/>
                    <a:pt x="65" y="32"/>
                  </a:cubicBezTo>
                  <a:cubicBezTo>
                    <a:pt x="66" y="33"/>
                    <a:pt x="69" y="32"/>
                    <a:pt x="70" y="31"/>
                  </a:cubicBezTo>
                  <a:cubicBezTo>
                    <a:pt x="71" y="31"/>
                    <a:pt x="71" y="31"/>
                    <a:pt x="71" y="30"/>
                  </a:cubicBezTo>
                  <a:cubicBezTo>
                    <a:pt x="70" y="29"/>
                    <a:pt x="71" y="28"/>
                    <a:pt x="71" y="26"/>
                  </a:cubicBezTo>
                  <a:cubicBezTo>
                    <a:pt x="71" y="24"/>
                    <a:pt x="76" y="24"/>
                    <a:pt x="76" y="23"/>
                  </a:cubicBezTo>
                  <a:cubicBezTo>
                    <a:pt x="77" y="23"/>
                    <a:pt x="78" y="23"/>
                    <a:pt x="79" y="24"/>
                  </a:cubicBezTo>
                  <a:cubicBezTo>
                    <a:pt x="80" y="25"/>
                    <a:pt x="79" y="26"/>
                    <a:pt x="77" y="26"/>
                  </a:cubicBezTo>
                  <a:cubicBezTo>
                    <a:pt x="76" y="27"/>
                    <a:pt x="76" y="29"/>
                    <a:pt x="76" y="30"/>
                  </a:cubicBezTo>
                  <a:cubicBezTo>
                    <a:pt x="76" y="30"/>
                    <a:pt x="76" y="31"/>
                    <a:pt x="77" y="31"/>
                  </a:cubicBezTo>
                  <a:cubicBezTo>
                    <a:pt x="77" y="32"/>
                    <a:pt x="77" y="32"/>
                    <a:pt x="77" y="32"/>
                  </a:cubicBezTo>
                  <a:cubicBezTo>
                    <a:pt x="77" y="32"/>
                    <a:pt x="76" y="33"/>
                    <a:pt x="75" y="34"/>
                  </a:cubicBezTo>
                  <a:cubicBezTo>
                    <a:pt x="75" y="35"/>
                    <a:pt x="75" y="36"/>
                    <a:pt x="76" y="37"/>
                  </a:cubicBezTo>
                  <a:cubicBezTo>
                    <a:pt x="78" y="38"/>
                    <a:pt x="79" y="39"/>
                    <a:pt x="80" y="38"/>
                  </a:cubicBezTo>
                  <a:cubicBezTo>
                    <a:pt x="81" y="38"/>
                    <a:pt x="83" y="39"/>
                    <a:pt x="84" y="39"/>
                  </a:cubicBezTo>
                  <a:cubicBezTo>
                    <a:pt x="85" y="39"/>
                    <a:pt x="88" y="39"/>
                    <a:pt x="89" y="39"/>
                  </a:cubicBezTo>
                  <a:cubicBezTo>
                    <a:pt x="89" y="39"/>
                    <a:pt x="90" y="38"/>
                    <a:pt x="91" y="38"/>
                  </a:cubicBezTo>
                  <a:cubicBezTo>
                    <a:pt x="91" y="37"/>
                    <a:pt x="93" y="35"/>
                    <a:pt x="94" y="35"/>
                  </a:cubicBezTo>
                  <a:cubicBezTo>
                    <a:pt x="94" y="35"/>
                    <a:pt x="104" y="28"/>
                    <a:pt x="106" y="28"/>
                  </a:cubicBezTo>
                  <a:cubicBezTo>
                    <a:pt x="107" y="27"/>
                    <a:pt x="107" y="26"/>
                    <a:pt x="106" y="26"/>
                  </a:cubicBezTo>
                  <a:cubicBezTo>
                    <a:pt x="106" y="26"/>
                    <a:pt x="106" y="25"/>
                    <a:pt x="105" y="24"/>
                  </a:cubicBezTo>
                  <a:cubicBezTo>
                    <a:pt x="105" y="23"/>
                    <a:pt x="103" y="22"/>
                    <a:pt x="103" y="22"/>
                  </a:cubicBezTo>
                  <a:cubicBezTo>
                    <a:pt x="98" y="20"/>
                    <a:pt x="102" y="19"/>
                    <a:pt x="105" y="20"/>
                  </a:cubicBezTo>
                  <a:cubicBezTo>
                    <a:pt x="108" y="20"/>
                    <a:pt x="111" y="19"/>
                    <a:pt x="106" y="18"/>
                  </a:cubicBezTo>
                  <a:cubicBezTo>
                    <a:pt x="102" y="16"/>
                    <a:pt x="101" y="16"/>
                    <a:pt x="101" y="14"/>
                  </a:cubicBezTo>
                  <a:cubicBezTo>
                    <a:pt x="101" y="12"/>
                    <a:pt x="111" y="8"/>
                    <a:pt x="113" y="8"/>
                  </a:cubicBezTo>
                  <a:cubicBezTo>
                    <a:pt x="115" y="7"/>
                    <a:pt x="113" y="7"/>
                    <a:pt x="112" y="6"/>
                  </a:cubicBezTo>
                  <a:cubicBezTo>
                    <a:pt x="111" y="5"/>
                    <a:pt x="108" y="4"/>
                    <a:pt x="107" y="3"/>
                  </a:cubicBezTo>
                  <a:cubicBezTo>
                    <a:pt x="105" y="3"/>
                    <a:pt x="104" y="2"/>
                    <a:pt x="101" y="1"/>
                  </a:cubicBezTo>
                  <a:cubicBezTo>
                    <a:pt x="99" y="0"/>
                    <a:pt x="96" y="0"/>
                    <a:pt x="94" y="0"/>
                  </a:cubicBezTo>
                  <a:cubicBezTo>
                    <a:pt x="93" y="0"/>
                    <a:pt x="93" y="1"/>
                    <a:pt x="94" y="2"/>
                  </a:cubicBezTo>
                  <a:cubicBezTo>
                    <a:pt x="94" y="2"/>
                    <a:pt x="92" y="3"/>
                    <a:pt x="90" y="3"/>
                  </a:cubicBezTo>
                  <a:cubicBezTo>
                    <a:pt x="88" y="3"/>
                    <a:pt x="89" y="4"/>
                    <a:pt x="90" y="5"/>
                  </a:cubicBezTo>
                  <a:cubicBezTo>
                    <a:pt x="91" y="5"/>
                    <a:pt x="93" y="5"/>
                    <a:pt x="94" y="5"/>
                  </a:cubicBezTo>
                  <a:cubicBezTo>
                    <a:pt x="96" y="5"/>
                    <a:pt x="96" y="6"/>
                    <a:pt x="95" y="6"/>
                  </a:cubicBezTo>
                  <a:cubicBezTo>
                    <a:pt x="94" y="6"/>
                    <a:pt x="94" y="7"/>
                    <a:pt x="94" y="7"/>
                  </a:cubicBezTo>
                  <a:cubicBezTo>
                    <a:pt x="93" y="8"/>
                    <a:pt x="92" y="8"/>
                    <a:pt x="90" y="7"/>
                  </a:cubicBezTo>
                  <a:cubicBezTo>
                    <a:pt x="89" y="6"/>
                    <a:pt x="88" y="6"/>
                    <a:pt x="89" y="7"/>
                  </a:cubicBezTo>
                  <a:cubicBezTo>
                    <a:pt x="91" y="9"/>
                    <a:pt x="88" y="9"/>
                    <a:pt x="87" y="8"/>
                  </a:cubicBezTo>
                  <a:cubicBezTo>
                    <a:pt x="86" y="8"/>
                    <a:pt x="84" y="7"/>
                    <a:pt x="83" y="7"/>
                  </a:cubicBezTo>
                  <a:cubicBezTo>
                    <a:pt x="83" y="7"/>
                    <a:pt x="81" y="8"/>
                    <a:pt x="79" y="6"/>
                  </a:cubicBezTo>
                  <a:cubicBezTo>
                    <a:pt x="77" y="5"/>
                    <a:pt x="76" y="6"/>
                    <a:pt x="74" y="6"/>
                  </a:cubicBezTo>
                  <a:cubicBezTo>
                    <a:pt x="73" y="6"/>
                    <a:pt x="69" y="6"/>
                    <a:pt x="68" y="6"/>
                  </a:cubicBezTo>
                  <a:cubicBezTo>
                    <a:pt x="67" y="6"/>
                    <a:pt x="65" y="6"/>
                    <a:pt x="64" y="7"/>
                  </a:cubicBezTo>
                  <a:cubicBezTo>
                    <a:pt x="63" y="7"/>
                    <a:pt x="62" y="7"/>
                    <a:pt x="60" y="7"/>
                  </a:cubicBezTo>
                  <a:cubicBezTo>
                    <a:pt x="58" y="7"/>
                    <a:pt x="57" y="9"/>
                    <a:pt x="56" y="10"/>
                  </a:cubicBezTo>
                  <a:cubicBezTo>
                    <a:pt x="56" y="11"/>
                    <a:pt x="55" y="12"/>
                    <a:pt x="52" y="13"/>
                  </a:cubicBezTo>
                  <a:cubicBezTo>
                    <a:pt x="50" y="13"/>
                    <a:pt x="49" y="15"/>
                    <a:pt x="48" y="15"/>
                  </a:cubicBezTo>
                  <a:cubicBezTo>
                    <a:pt x="48" y="16"/>
                    <a:pt x="47" y="16"/>
                    <a:pt x="46" y="17"/>
                  </a:cubicBezTo>
                  <a:cubicBezTo>
                    <a:pt x="46" y="17"/>
                    <a:pt x="44" y="18"/>
                    <a:pt x="44" y="19"/>
                  </a:cubicBezTo>
                  <a:cubicBezTo>
                    <a:pt x="43" y="20"/>
                    <a:pt x="43" y="21"/>
                    <a:pt x="41" y="21"/>
                  </a:cubicBezTo>
                  <a:cubicBezTo>
                    <a:pt x="39" y="21"/>
                    <a:pt x="40" y="23"/>
                    <a:pt x="40" y="24"/>
                  </a:cubicBezTo>
                  <a:cubicBezTo>
                    <a:pt x="40" y="25"/>
                    <a:pt x="37" y="25"/>
                    <a:pt x="36" y="25"/>
                  </a:cubicBezTo>
                  <a:cubicBezTo>
                    <a:pt x="35" y="25"/>
                    <a:pt x="34" y="26"/>
                    <a:pt x="33" y="26"/>
                  </a:cubicBezTo>
                  <a:cubicBezTo>
                    <a:pt x="32" y="27"/>
                    <a:pt x="32" y="27"/>
                    <a:pt x="30" y="27"/>
                  </a:cubicBezTo>
                  <a:cubicBezTo>
                    <a:pt x="28" y="27"/>
                    <a:pt x="28" y="28"/>
                    <a:pt x="28" y="29"/>
                  </a:cubicBezTo>
                  <a:cubicBezTo>
                    <a:pt x="27" y="30"/>
                    <a:pt x="27" y="31"/>
                    <a:pt x="26" y="31"/>
                  </a:cubicBezTo>
                  <a:cubicBezTo>
                    <a:pt x="25" y="32"/>
                    <a:pt x="25" y="32"/>
                    <a:pt x="24" y="33"/>
                  </a:cubicBezTo>
                  <a:cubicBezTo>
                    <a:pt x="24" y="34"/>
                    <a:pt x="23" y="35"/>
                    <a:pt x="19" y="35"/>
                  </a:cubicBezTo>
                  <a:cubicBezTo>
                    <a:pt x="16" y="35"/>
                    <a:pt x="18" y="35"/>
                    <a:pt x="12" y="36"/>
                  </a:cubicBezTo>
                  <a:cubicBezTo>
                    <a:pt x="7" y="37"/>
                    <a:pt x="7" y="39"/>
                    <a:pt x="7" y="40"/>
                  </a:cubicBezTo>
                  <a:cubicBezTo>
                    <a:pt x="7" y="40"/>
                    <a:pt x="6" y="41"/>
                    <a:pt x="5" y="41"/>
                  </a:cubicBezTo>
                  <a:cubicBezTo>
                    <a:pt x="4" y="41"/>
                    <a:pt x="3" y="42"/>
                    <a:pt x="1" y="44"/>
                  </a:cubicBezTo>
                  <a:cubicBezTo>
                    <a:pt x="0" y="45"/>
                    <a:pt x="1" y="46"/>
                    <a:pt x="2" y="4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3" name="Freeform 200">
              <a:extLst>
                <a:ext uri="{FF2B5EF4-FFF2-40B4-BE49-F238E27FC236}">
                  <a16:creationId xmlns:a16="http://schemas.microsoft.com/office/drawing/2014/main" id="{D615FFD0-039C-40EF-898E-B27A068F05CA}"/>
                </a:ext>
              </a:extLst>
            </p:cNvPr>
            <p:cNvSpPr>
              <a:spLocks/>
            </p:cNvSpPr>
            <p:nvPr/>
          </p:nvSpPr>
          <p:spPr bwMode="auto">
            <a:xfrm>
              <a:off x="1141" y="681"/>
              <a:ext cx="32" cy="10"/>
            </a:xfrm>
            <a:custGeom>
              <a:avLst/>
              <a:gdLst>
                <a:gd name="T0" fmla="*/ 2 w 23"/>
                <a:gd name="T1" fmla="*/ 2 h 7"/>
                <a:gd name="T2" fmla="*/ 3 w 23"/>
                <a:gd name="T3" fmla="*/ 4 h 7"/>
                <a:gd name="T4" fmla="*/ 20 w 23"/>
                <a:gd name="T5" fmla="*/ 5 h 7"/>
                <a:gd name="T6" fmla="*/ 18 w 23"/>
                <a:gd name="T7" fmla="*/ 0 h 7"/>
                <a:gd name="T8" fmla="*/ 2 w 23"/>
                <a:gd name="T9" fmla="*/ 2 h 7"/>
              </a:gdLst>
              <a:ahLst/>
              <a:cxnLst>
                <a:cxn ang="0">
                  <a:pos x="T0" y="T1"/>
                </a:cxn>
                <a:cxn ang="0">
                  <a:pos x="T2" y="T3"/>
                </a:cxn>
                <a:cxn ang="0">
                  <a:pos x="T4" y="T5"/>
                </a:cxn>
                <a:cxn ang="0">
                  <a:pos x="T6" y="T7"/>
                </a:cxn>
                <a:cxn ang="0">
                  <a:pos x="T8" y="T9"/>
                </a:cxn>
              </a:cxnLst>
              <a:rect l="0" t="0" r="r" b="b"/>
              <a:pathLst>
                <a:path w="23" h="7">
                  <a:moveTo>
                    <a:pt x="2" y="2"/>
                  </a:moveTo>
                  <a:cubicBezTo>
                    <a:pt x="2" y="2"/>
                    <a:pt x="0" y="3"/>
                    <a:pt x="3" y="4"/>
                  </a:cubicBezTo>
                  <a:cubicBezTo>
                    <a:pt x="5" y="4"/>
                    <a:pt x="17" y="7"/>
                    <a:pt x="20" y="5"/>
                  </a:cubicBezTo>
                  <a:cubicBezTo>
                    <a:pt x="23" y="4"/>
                    <a:pt x="21" y="1"/>
                    <a:pt x="18" y="0"/>
                  </a:cubicBezTo>
                  <a:cubicBezTo>
                    <a:pt x="15" y="0"/>
                    <a:pt x="6" y="0"/>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4" name="Freeform 201">
              <a:extLst>
                <a:ext uri="{FF2B5EF4-FFF2-40B4-BE49-F238E27FC236}">
                  <a16:creationId xmlns:a16="http://schemas.microsoft.com/office/drawing/2014/main" id="{34E480B5-13A5-4227-9A0D-0B6F768905B0}"/>
                </a:ext>
              </a:extLst>
            </p:cNvPr>
            <p:cNvSpPr>
              <a:spLocks/>
            </p:cNvSpPr>
            <p:nvPr/>
          </p:nvSpPr>
          <p:spPr bwMode="auto">
            <a:xfrm>
              <a:off x="1137" y="629"/>
              <a:ext cx="33" cy="19"/>
            </a:xfrm>
            <a:custGeom>
              <a:avLst/>
              <a:gdLst>
                <a:gd name="T0" fmla="*/ 4 w 24"/>
                <a:gd name="T1" fmla="*/ 7 h 14"/>
                <a:gd name="T2" fmla="*/ 11 w 24"/>
                <a:gd name="T3" fmla="*/ 11 h 14"/>
                <a:gd name="T4" fmla="*/ 22 w 24"/>
                <a:gd name="T5" fmla="*/ 10 h 14"/>
                <a:gd name="T6" fmla="*/ 23 w 24"/>
                <a:gd name="T7" fmla="*/ 8 h 14"/>
                <a:gd name="T8" fmla="*/ 13 w 24"/>
                <a:gd name="T9" fmla="*/ 1 h 14"/>
                <a:gd name="T10" fmla="*/ 10 w 24"/>
                <a:gd name="T11" fmla="*/ 1 h 14"/>
                <a:gd name="T12" fmla="*/ 5 w 24"/>
                <a:gd name="T13" fmla="*/ 3 h 14"/>
                <a:gd name="T14" fmla="*/ 2 w 24"/>
                <a:gd name="T15" fmla="*/ 4 h 14"/>
                <a:gd name="T16" fmla="*/ 4 w 24"/>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4" y="7"/>
                  </a:moveTo>
                  <a:cubicBezTo>
                    <a:pt x="6" y="8"/>
                    <a:pt x="7" y="9"/>
                    <a:pt x="11" y="11"/>
                  </a:cubicBezTo>
                  <a:cubicBezTo>
                    <a:pt x="15" y="14"/>
                    <a:pt x="21" y="10"/>
                    <a:pt x="22" y="10"/>
                  </a:cubicBezTo>
                  <a:cubicBezTo>
                    <a:pt x="24" y="9"/>
                    <a:pt x="23" y="8"/>
                    <a:pt x="23" y="8"/>
                  </a:cubicBezTo>
                  <a:cubicBezTo>
                    <a:pt x="22" y="8"/>
                    <a:pt x="14" y="2"/>
                    <a:pt x="13" y="1"/>
                  </a:cubicBezTo>
                  <a:cubicBezTo>
                    <a:pt x="12" y="0"/>
                    <a:pt x="12" y="0"/>
                    <a:pt x="10" y="1"/>
                  </a:cubicBezTo>
                  <a:cubicBezTo>
                    <a:pt x="9" y="1"/>
                    <a:pt x="5" y="3"/>
                    <a:pt x="5" y="3"/>
                  </a:cubicBezTo>
                  <a:cubicBezTo>
                    <a:pt x="4" y="4"/>
                    <a:pt x="4" y="4"/>
                    <a:pt x="2" y="4"/>
                  </a:cubicBezTo>
                  <a:cubicBezTo>
                    <a:pt x="0" y="4"/>
                    <a:pt x="3" y="7"/>
                    <a:pt x="4"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5" name="Freeform 202">
              <a:extLst>
                <a:ext uri="{FF2B5EF4-FFF2-40B4-BE49-F238E27FC236}">
                  <a16:creationId xmlns:a16="http://schemas.microsoft.com/office/drawing/2014/main" id="{E9E3264B-6462-4CA9-BCE9-C818A69AFE2E}"/>
                </a:ext>
              </a:extLst>
            </p:cNvPr>
            <p:cNvSpPr>
              <a:spLocks/>
            </p:cNvSpPr>
            <p:nvPr/>
          </p:nvSpPr>
          <p:spPr bwMode="auto">
            <a:xfrm>
              <a:off x="1173" y="599"/>
              <a:ext cx="86" cy="22"/>
            </a:xfrm>
            <a:custGeom>
              <a:avLst/>
              <a:gdLst>
                <a:gd name="T0" fmla="*/ 4 w 62"/>
                <a:gd name="T1" fmla="*/ 16 h 16"/>
                <a:gd name="T2" fmla="*/ 13 w 62"/>
                <a:gd name="T3" fmla="*/ 14 h 16"/>
                <a:gd name="T4" fmla="*/ 21 w 62"/>
                <a:gd name="T5" fmla="*/ 14 h 16"/>
                <a:gd name="T6" fmla="*/ 26 w 62"/>
                <a:gd name="T7" fmla="*/ 16 h 16"/>
                <a:gd name="T8" fmla="*/ 31 w 62"/>
                <a:gd name="T9" fmla="*/ 14 h 16"/>
                <a:gd name="T10" fmla="*/ 36 w 62"/>
                <a:gd name="T11" fmla="*/ 13 h 16"/>
                <a:gd name="T12" fmla="*/ 53 w 62"/>
                <a:gd name="T13" fmla="*/ 15 h 16"/>
                <a:gd name="T14" fmla="*/ 61 w 62"/>
                <a:gd name="T15" fmla="*/ 11 h 16"/>
                <a:gd name="T16" fmla="*/ 58 w 62"/>
                <a:gd name="T17" fmla="*/ 6 h 16"/>
                <a:gd name="T18" fmla="*/ 54 w 62"/>
                <a:gd name="T19" fmla="*/ 5 h 16"/>
                <a:gd name="T20" fmla="*/ 47 w 62"/>
                <a:gd name="T21" fmla="*/ 2 h 16"/>
                <a:gd name="T22" fmla="*/ 36 w 62"/>
                <a:gd name="T23" fmla="*/ 2 h 16"/>
                <a:gd name="T24" fmla="*/ 4 w 62"/>
                <a:gd name="T25" fmla="*/ 11 h 16"/>
                <a:gd name="T26" fmla="*/ 2 w 62"/>
                <a:gd name="T27" fmla="*/ 15 h 16"/>
                <a:gd name="T28" fmla="*/ 4 w 62"/>
                <a:gd name="T2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6">
                  <a:moveTo>
                    <a:pt x="4" y="16"/>
                  </a:moveTo>
                  <a:cubicBezTo>
                    <a:pt x="5" y="16"/>
                    <a:pt x="12" y="14"/>
                    <a:pt x="13" y="14"/>
                  </a:cubicBezTo>
                  <a:cubicBezTo>
                    <a:pt x="15" y="13"/>
                    <a:pt x="19" y="12"/>
                    <a:pt x="21" y="14"/>
                  </a:cubicBezTo>
                  <a:cubicBezTo>
                    <a:pt x="23" y="16"/>
                    <a:pt x="25" y="16"/>
                    <a:pt x="26" y="16"/>
                  </a:cubicBezTo>
                  <a:cubicBezTo>
                    <a:pt x="27" y="16"/>
                    <a:pt x="29" y="16"/>
                    <a:pt x="31" y="14"/>
                  </a:cubicBezTo>
                  <a:cubicBezTo>
                    <a:pt x="33" y="12"/>
                    <a:pt x="34" y="12"/>
                    <a:pt x="36" y="13"/>
                  </a:cubicBezTo>
                  <a:cubicBezTo>
                    <a:pt x="39" y="14"/>
                    <a:pt x="48" y="14"/>
                    <a:pt x="53" y="15"/>
                  </a:cubicBezTo>
                  <a:cubicBezTo>
                    <a:pt x="58" y="16"/>
                    <a:pt x="61" y="14"/>
                    <a:pt x="61" y="11"/>
                  </a:cubicBezTo>
                  <a:cubicBezTo>
                    <a:pt x="62" y="9"/>
                    <a:pt x="59" y="7"/>
                    <a:pt x="58" y="6"/>
                  </a:cubicBezTo>
                  <a:cubicBezTo>
                    <a:pt x="57" y="6"/>
                    <a:pt x="55" y="5"/>
                    <a:pt x="54" y="5"/>
                  </a:cubicBezTo>
                  <a:cubicBezTo>
                    <a:pt x="54" y="5"/>
                    <a:pt x="54" y="3"/>
                    <a:pt x="47" y="2"/>
                  </a:cubicBezTo>
                  <a:cubicBezTo>
                    <a:pt x="41" y="0"/>
                    <a:pt x="37" y="1"/>
                    <a:pt x="36" y="2"/>
                  </a:cubicBezTo>
                  <a:cubicBezTo>
                    <a:pt x="34" y="2"/>
                    <a:pt x="8" y="10"/>
                    <a:pt x="4" y="11"/>
                  </a:cubicBezTo>
                  <a:cubicBezTo>
                    <a:pt x="0" y="12"/>
                    <a:pt x="2" y="15"/>
                    <a:pt x="2" y="15"/>
                  </a:cubicBezTo>
                  <a:cubicBezTo>
                    <a:pt x="2" y="16"/>
                    <a:pt x="4" y="16"/>
                    <a:pt x="4" y="1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6" name="Freeform 203">
              <a:extLst>
                <a:ext uri="{FF2B5EF4-FFF2-40B4-BE49-F238E27FC236}">
                  <a16:creationId xmlns:a16="http://schemas.microsoft.com/office/drawing/2014/main" id="{747A3787-14DA-462F-8781-E6932D82E274}"/>
                </a:ext>
              </a:extLst>
            </p:cNvPr>
            <p:cNvSpPr>
              <a:spLocks/>
            </p:cNvSpPr>
            <p:nvPr/>
          </p:nvSpPr>
          <p:spPr bwMode="auto">
            <a:xfrm>
              <a:off x="1172" y="628"/>
              <a:ext cx="79" cy="35"/>
            </a:xfrm>
            <a:custGeom>
              <a:avLst/>
              <a:gdLst>
                <a:gd name="T0" fmla="*/ 4 w 57"/>
                <a:gd name="T1" fmla="*/ 14 h 26"/>
                <a:gd name="T2" fmla="*/ 4 w 57"/>
                <a:gd name="T3" fmla="*/ 15 h 26"/>
                <a:gd name="T4" fmla="*/ 4 w 57"/>
                <a:gd name="T5" fmla="*/ 17 h 26"/>
                <a:gd name="T6" fmla="*/ 6 w 57"/>
                <a:gd name="T7" fmla="*/ 19 h 26"/>
                <a:gd name="T8" fmla="*/ 8 w 57"/>
                <a:gd name="T9" fmla="*/ 21 h 26"/>
                <a:gd name="T10" fmla="*/ 10 w 57"/>
                <a:gd name="T11" fmla="*/ 21 h 26"/>
                <a:gd name="T12" fmla="*/ 14 w 57"/>
                <a:gd name="T13" fmla="*/ 23 h 26"/>
                <a:gd name="T14" fmla="*/ 23 w 57"/>
                <a:gd name="T15" fmla="*/ 25 h 26"/>
                <a:gd name="T16" fmla="*/ 48 w 57"/>
                <a:gd name="T17" fmla="*/ 20 h 26"/>
                <a:gd name="T18" fmla="*/ 50 w 57"/>
                <a:gd name="T19" fmla="*/ 18 h 26"/>
                <a:gd name="T20" fmla="*/ 50 w 57"/>
                <a:gd name="T21" fmla="*/ 16 h 26"/>
                <a:gd name="T22" fmla="*/ 50 w 57"/>
                <a:gd name="T23" fmla="*/ 14 h 26"/>
                <a:gd name="T24" fmla="*/ 50 w 57"/>
                <a:gd name="T25" fmla="*/ 12 h 26"/>
                <a:gd name="T26" fmla="*/ 43 w 57"/>
                <a:gd name="T27" fmla="*/ 11 h 26"/>
                <a:gd name="T28" fmla="*/ 39 w 57"/>
                <a:gd name="T29" fmla="*/ 9 h 26"/>
                <a:gd name="T30" fmla="*/ 51 w 57"/>
                <a:gd name="T31" fmla="*/ 6 h 26"/>
                <a:gd name="T32" fmla="*/ 57 w 57"/>
                <a:gd name="T33" fmla="*/ 1 h 26"/>
                <a:gd name="T34" fmla="*/ 50 w 57"/>
                <a:gd name="T35" fmla="*/ 1 h 26"/>
                <a:gd name="T36" fmla="*/ 5 w 57"/>
                <a:gd name="T37" fmla="*/ 7 h 26"/>
                <a:gd name="T38" fmla="*/ 4 w 57"/>
                <a:gd name="T39" fmla="*/ 13 h 26"/>
                <a:gd name="T40" fmla="*/ 4 w 57"/>
                <a:gd name="T4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26">
                  <a:moveTo>
                    <a:pt x="4" y="14"/>
                  </a:moveTo>
                  <a:cubicBezTo>
                    <a:pt x="3" y="14"/>
                    <a:pt x="3" y="15"/>
                    <a:pt x="4" y="15"/>
                  </a:cubicBezTo>
                  <a:cubicBezTo>
                    <a:pt x="5" y="16"/>
                    <a:pt x="4" y="15"/>
                    <a:pt x="4" y="17"/>
                  </a:cubicBezTo>
                  <a:cubicBezTo>
                    <a:pt x="3" y="18"/>
                    <a:pt x="5" y="19"/>
                    <a:pt x="6" y="19"/>
                  </a:cubicBezTo>
                  <a:cubicBezTo>
                    <a:pt x="6" y="19"/>
                    <a:pt x="7" y="20"/>
                    <a:pt x="8" y="21"/>
                  </a:cubicBezTo>
                  <a:cubicBezTo>
                    <a:pt x="8" y="21"/>
                    <a:pt x="9" y="22"/>
                    <a:pt x="10" y="21"/>
                  </a:cubicBezTo>
                  <a:cubicBezTo>
                    <a:pt x="12" y="21"/>
                    <a:pt x="11" y="21"/>
                    <a:pt x="14" y="23"/>
                  </a:cubicBezTo>
                  <a:cubicBezTo>
                    <a:pt x="17" y="26"/>
                    <a:pt x="23" y="25"/>
                    <a:pt x="23" y="25"/>
                  </a:cubicBezTo>
                  <a:cubicBezTo>
                    <a:pt x="23" y="25"/>
                    <a:pt x="46" y="20"/>
                    <a:pt x="48" y="20"/>
                  </a:cubicBezTo>
                  <a:cubicBezTo>
                    <a:pt x="50" y="19"/>
                    <a:pt x="50" y="19"/>
                    <a:pt x="50" y="18"/>
                  </a:cubicBezTo>
                  <a:cubicBezTo>
                    <a:pt x="49" y="17"/>
                    <a:pt x="50" y="17"/>
                    <a:pt x="50" y="16"/>
                  </a:cubicBezTo>
                  <a:cubicBezTo>
                    <a:pt x="51" y="16"/>
                    <a:pt x="51" y="15"/>
                    <a:pt x="50" y="14"/>
                  </a:cubicBezTo>
                  <a:cubicBezTo>
                    <a:pt x="50" y="13"/>
                    <a:pt x="49" y="14"/>
                    <a:pt x="50" y="12"/>
                  </a:cubicBezTo>
                  <a:cubicBezTo>
                    <a:pt x="51" y="10"/>
                    <a:pt x="45" y="11"/>
                    <a:pt x="43" y="11"/>
                  </a:cubicBezTo>
                  <a:cubicBezTo>
                    <a:pt x="41" y="12"/>
                    <a:pt x="40" y="10"/>
                    <a:pt x="39" y="9"/>
                  </a:cubicBezTo>
                  <a:cubicBezTo>
                    <a:pt x="38" y="8"/>
                    <a:pt x="47" y="7"/>
                    <a:pt x="51" y="6"/>
                  </a:cubicBezTo>
                  <a:cubicBezTo>
                    <a:pt x="54" y="6"/>
                    <a:pt x="57" y="3"/>
                    <a:pt x="57" y="1"/>
                  </a:cubicBezTo>
                  <a:cubicBezTo>
                    <a:pt x="56" y="0"/>
                    <a:pt x="50" y="1"/>
                    <a:pt x="50" y="1"/>
                  </a:cubicBezTo>
                  <a:cubicBezTo>
                    <a:pt x="50" y="1"/>
                    <a:pt x="10" y="6"/>
                    <a:pt x="5" y="7"/>
                  </a:cubicBezTo>
                  <a:cubicBezTo>
                    <a:pt x="0" y="8"/>
                    <a:pt x="4" y="13"/>
                    <a:pt x="4" y="13"/>
                  </a:cubicBezTo>
                  <a:cubicBezTo>
                    <a:pt x="4" y="13"/>
                    <a:pt x="4" y="13"/>
                    <a:pt x="4"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7" name="Freeform 204">
              <a:extLst>
                <a:ext uri="{FF2B5EF4-FFF2-40B4-BE49-F238E27FC236}">
                  <a16:creationId xmlns:a16="http://schemas.microsoft.com/office/drawing/2014/main" id="{F3D1CEB5-ACB1-4F3B-9F0B-FB152445F70D}"/>
                </a:ext>
              </a:extLst>
            </p:cNvPr>
            <p:cNvSpPr>
              <a:spLocks/>
            </p:cNvSpPr>
            <p:nvPr/>
          </p:nvSpPr>
          <p:spPr bwMode="auto">
            <a:xfrm>
              <a:off x="1323" y="643"/>
              <a:ext cx="37" cy="29"/>
            </a:xfrm>
            <a:custGeom>
              <a:avLst/>
              <a:gdLst>
                <a:gd name="T0" fmla="*/ 2 w 27"/>
                <a:gd name="T1" fmla="*/ 3 h 21"/>
                <a:gd name="T2" fmla="*/ 4 w 27"/>
                <a:gd name="T3" fmla="*/ 7 h 21"/>
                <a:gd name="T4" fmla="*/ 7 w 27"/>
                <a:gd name="T5" fmla="*/ 12 h 21"/>
                <a:gd name="T6" fmla="*/ 11 w 27"/>
                <a:gd name="T7" fmla="*/ 18 h 21"/>
                <a:gd name="T8" fmla="*/ 15 w 27"/>
                <a:gd name="T9" fmla="*/ 19 h 21"/>
                <a:gd name="T10" fmla="*/ 19 w 27"/>
                <a:gd name="T11" fmla="*/ 20 h 21"/>
                <a:gd name="T12" fmla="*/ 26 w 27"/>
                <a:gd name="T13" fmla="*/ 18 h 21"/>
                <a:gd name="T14" fmla="*/ 22 w 27"/>
                <a:gd name="T15" fmla="*/ 13 h 21"/>
                <a:gd name="T16" fmla="*/ 21 w 27"/>
                <a:gd name="T17" fmla="*/ 12 h 21"/>
                <a:gd name="T18" fmla="*/ 19 w 27"/>
                <a:gd name="T19" fmla="*/ 11 h 21"/>
                <a:gd name="T20" fmla="*/ 17 w 27"/>
                <a:gd name="T21" fmla="*/ 9 h 21"/>
                <a:gd name="T22" fmla="*/ 8 w 27"/>
                <a:gd name="T23" fmla="*/ 1 h 21"/>
                <a:gd name="T24" fmla="*/ 2 w 27"/>
                <a:gd name="T25" fmla="*/ 2 h 21"/>
                <a:gd name="T26" fmla="*/ 2 w 27"/>
                <a:gd name="T2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1">
                  <a:moveTo>
                    <a:pt x="2" y="3"/>
                  </a:moveTo>
                  <a:cubicBezTo>
                    <a:pt x="3" y="3"/>
                    <a:pt x="4" y="6"/>
                    <a:pt x="4" y="7"/>
                  </a:cubicBezTo>
                  <a:cubicBezTo>
                    <a:pt x="5" y="9"/>
                    <a:pt x="6" y="11"/>
                    <a:pt x="7" y="12"/>
                  </a:cubicBezTo>
                  <a:cubicBezTo>
                    <a:pt x="7" y="13"/>
                    <a:pt x="10" y="17"/>
                    <a:pt x="11" y="18"/>
                  </a:cubicBezTo>
                  <a:cubicBezTo>
                    <a:pt x="13" y="20"/>
                    <a:pt x="14" y="19"/>
                    <a:pt x="15" y="19"/>
                  </a:cubicBezTo>
                  <a:cubicBezTo>
                    <a:pt x="16" y="19"/>
                    <a:pt x="17" y="19"/>
                    <a:pt x="19" y="20"/>
                  </a:cubicBezTo>
                  <a:cubicBezTo>
                    <a:pt x="21" y="21"/>
                    <a:pt x="24" y="20"/>
                    <a:pt x="26" y="18"/>
                  </a:cubicBezTo>
                  <a:cubicBezTo>
                    <a:pt x="27" y="15"/>
                    <a:pt x="23" y="14"/>
                    <a:pt x="22" y="13"/>
                  </a:cubicBezTo>
                  <a:cubicBezTo>
                    <a:pt x="22" y="13"/>
                    <a:pt x="21" y="13"/>
                    <a:pt x="21" y="12"/>
                  </a:cubicBezTo>
                  <a:cubicBezTo>
                    <a:pt x="21" y="11"/>
                    <a:pt x="20" y="11"/>
                    <a:pt x="19" y="11"/>
                  </a:cubicBezTo>
                  <a:cubicBezTo>
                    <a:pt x="17" y="11"/>
                    <a:pt x="17" y="11"/>
                    <a:pt x="17" y="9"/>
                  </a:cubicBezTo>
                  <a:cubicBezTo>
                    <a:pt x="17" y="7"/>
                    <a:pt x="10" y="2"/>
                    <a:pt x="8" y="1"/>
                  </a:cubicBezTo>
                  <a:cubicBezTo>
                    <a:pt x="7" y="0"/>
                    <a:pt x="4" y="1"/>
                    <a:pt x="2" y="2"/>
                  </a:cubicBezTo>
                  <a:cubicBezTo>
                    <a:pt x="0" y="2"/>
                    <a:pt x="2"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8" name="Freeform 205">
              <a:extLst>
                <a:ext uri="{FF2B5EF4-FFF2-40B4-BE49-F238E27FC236}">
                  <a16:creationId xmlns:a16="http://schemas.microsoft.com/office/drawing/2014/main" id="{134C95C6-10D4-441F-B79A-263B20946DAF}"/>
                </a:ext>
              </a:extLst>
            </p:cNvPr>
            <p:cNvSpPr>
              <a:spLocks/>
            </p:cNvSpPr>
            <p:nvPr/>
          </p:nvSpPr>
          <p:spPr bwMode="auto">
            <a:xfrm>
              <a:off x="1334" y="571"/>
              <a:ext cx="137" cy="72"/>
            </a:xfrm>
            <a:custGeom>
              <a:avLst/>
              <a:gdLst>
                <a:gd name="T0" fmla="*/ 12 w 99"/>
                <a:gd name="T1" fmla="*/ 11 h 52"/>
                <a:gd name="T2" fmla="*/ 9 w 99"/>
                <a:gd name="T3" fmla="*/ 19 h 52"/>
                <a:gd name="T4" fmla="*/ 16 w 99"/>
                <a:gd name="T5" fmla="*/ 15 h 52"/>
                <a:gd name="T6" fmla="*/ 25 w 99"/>
                <a:gd name="T7" fmla="*/ 15 h 52"/>
                <a:gd name="T8" fmla="*/ 22 w 99"/>
                <a:gd name="T9" fmla="*/ 19 h 52"/>
                <a:gd name="T10" fmla="*/ 25 w 99"/>
                <a:gd name="T11" fmla="*/ 21 h 52"/>
                <a:gd name="T12" fmla="*/ 33 w 99"/>
                <a:gd name="T13" fmla="*/ 20 h 52"/>
                <a:gd name="T14" fmla="*/ 31 w 99"/>
                <a:gd name="T15" fmla="*/ 22 h 52"/>
                <a:gd name="T16" fmla="*/ 25 w 99"/>
                <a:gd name="T17" fmla="*/ 25 h 52"/>
                <a:gd name="T18" fmla="*/ 32 w 99"/>
                <a:gd name="T19" fmla="*/ 26 h 52"/>
                <a:gd name="T20" fmla="*/ 25 w 99"/>
                <a:gd name="T21" fmla="*/ 28 h 52"/>
                <a:gd name="T22" fmla="*/ 10 w 99"/>
                <a:gd name="T23" fmla="*/ 27 h 52"/>
                <a:gd name="T24" fmla="*/ 18 w 99"/>
                <a:gd name="T25" fmla="*/ 37 h 52"/>
                <a:gd name="T26" fmla="*/ 26 w 99"/>
                <a:gd name="T27" fmla="*/ 36 h 52"/>
                <a:gd name="T28" fmla="*/ 34 w 99"/>
                <a:gd name="T29" fmla="*/ 34 h 52"/>
                <a:gd name="T30" fmla="*/ 41 w 99"/>
                <a:gd name="T31" fmla="*/ 35 h 52"/>
                <a:gd name="T32" fmla="*/ 53 w 99"/>
                <a:gd name="T33" fmla="*/ 36 h 52"/>
                <a:gd name="T34" fmla="*/ 66 w 99"/>
                <a:gd name="T35" fmla="*/ 39 h 52"/>
                <a:gd name="T36" fmla="*/ 70 w 99"/>
                <a:gd name="T37" fmla="*/ 41 h 52"/>
                <a:gd name="T38" fmla="*/ 72 w 99"/>
                <a:gd name="T39" fmla="*/ 47 h 52"/>
                <a:gd name="T40" fmla="*/ 79 w 99"/>
                <a:gd name="T41" fmla="*/ 51 h 52"/>
                <a:gd name="T42" fmla="*/ 87 w 99"/>
                <a:gd name="T43" fmla="*/ 51 h 52"/>
                <a:gd name="T44" fmla="*/ 97 w 99"/>
                <a:gd name="T45" fmla="*/ 47 h 52"/>
                <a:gd name="T46" fmla="*/ 96 w 99"/>
                <a:gd name="T47" fmla="*/ 41 h 52"/>
                <a:gd name="T48" fmla="*/ 91 w 99"/>
                <a:gd name="T49" fmla="*/ 37 h 52"/>
                <a:gd name="T50" fmla="*/ 87 w 99"/>
                <a:gd name="T51" fmla="*/ 34 h 52"/>
                <a:gd name="T52" fmla="*/ 89 w 99"/>
                <a:gd name="T53" fmla="*/ 27 h 52"/>
                <a:gd name="T54" fmla="*/ 84 w 99"/>
                <a:gd name="T55" fmla="*/ 25 h 52"/>
                <a:gd name="T56" fmla="*/ 82 w 99"/>
                <a:gd name="T57" fmla="*/ 21 h 52"/>
                <a:gd name="T58" fmla="*/ 77 w 99"/>
                <a:gd name="T59" fmla="*/ 18 h 52"/>
                <a:gd name="T60" fmla="*/ 71 w 99"/>
                <a:gd name="T61" fmla="*/ 20 h 52"/>
                <a:gd name="T62" fmla="*/ 67 w 99"/>
                <a:gd name="T63" fmla="*/ 15 h 52"/>
                <a:gd name="T64" fmla="*/ 59 w 99"/>
                <a:gd name="T65" fmla="*/ 10 h 52"/>
                <a:gd name="T66" fmla="*/ 49 w 99"/>
                <a:gd name="T67" fmla="*/ 12 h 52"/>
                <a:gd name="T68" fmla="*/ 43 w 99"/>
                <a:gd name="T69" fmla="*/ 14 h 52"/>
                <a:gd name="T70" fmla="*/ 43 w 99"/>
                <a:gd name="T71" fmla="*/ 10 h 52"/>
                <a:gd name="T72" fmla="*/ 35 w 99"/>
                <a:gd name="T73" fmla="*/ 3 h 52"/>
                <a:gd name="T74" fmla="*/ 22 w 99"/>
                <a:gd name="T75" fmla="*/ 0 h 52"/>
                <a:gd name="T76" fmla="*/ 10 w 99"/>
                <a:gd name="T77" fmla="*/ 2 h 52"/>
                <a:gd name="T78" fmla="*/ 2 w 99"/>
                <a:gd name="T79" fmla="*/ 2 h 52"/>
                <a:gd name="T80" fmla="*/ 0 w 99"/>
                <a:gd name="T81"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 h="52">
                  <a:moveTo>
                    <a:pt x="3" y="12"/>
                  </a:moveTo>
                  <a:cubicBezTo>
                    <a:pt x="5" y="12"/>
                    <a:pt x="10" y="11"/>
                    <a:pt x="12" y="11"/>
                  </a:cubicBezTo>
                  <a:cubicBezTo>
                    <a:pt x="15" y="11"/>
                    <a:pt x="12" y="14"/>
                    <a:pt x="10" y="16"/>
                  </a:cubicBezTo>
                  <a:cubicBezTo>
                    <a:pt x="9" y="17"/>
                    <a:pt x="9" y="18"/>
                    <a:pt x="9" y="19"/>
                  </a:cubicBezTo>
                  <a:cubicBezTo>
                    <a:pt x="9" y="19"/>
                    <a:pt x="11" y="19"/>
                    <a:pt x="12" y="18"/>
                  </a:cubicBezTo>
                  <a:cubicBezTo>
                    <a:pt x="14" y="18"/>
                    <a:pt x="15" y="16"/>
                    <a:pt x="16" y="15"/>
                  </a:cubicBezTo>
                  <a:cubicBezTo>
                    <a:pt x="16" y="14"/>
                    <a:pt x="17" y="14"/>
                    <a:pt x="19" y="13"/>
                  </a:cubicBezTo>
                  <a:cubicBezTo>
                    <a:pt x="21" y="13"/>
                    <a:pt x="24" y="14"/>
                    <a:pt x="25" y="15"/>
                  </a:cubicBezTo>
                  <a:cubicBezTo>
                    <a:pt x="26" y="15"/>
                    <a:pt x="26" y="16"/>
                    <a:pt x="26" y="16"/>
                  </a:cubicBezTo>
                  <a:cubicBezTo>
                    <a:pt x="25" y="16"/>
                    <a:pt x="24" y="17"/>
                    <a:pt x="22" y="19"/>
                  </a:cubicBezTo>
                  <a:cubicBezTo>
                    <a:pt x="20" y="20"/>
                    <a:pt x="23" y="20"/>
                    <a:pt x="23" y="20"/>
                  </a:cubicBezTo>
                  <a:cubicBezTo>
                    <a:pt x="23" y="20"/>
                    <a:pt x="24" y="20"/>
                    <a:pt x="25" y="21"/>
                  </a:cubicBezTo>
                  <a:cubicBezTo>
                    <a:pt x="26" y="21"/>
                    <a:pt x="27" y="21"/>
                    <a:pt x="28" y="20"/>
                  </a:cubicBezTo>
                  <a:cubicBezTo>
                    <a:pt x="30" y="20"/>
                    <a:pt x="31" y="20"/>
                    <a:pt x="33" y="20"/>
                  </a:cubicBezTo>
                  <a:cubicBezTo>
                    <a:pt x="34" y="21"/>
                    <a:pt x="33" y="22"/>
                    <a:pt x="32" y="21"/>
                  </a:cubicBezTo>
                  <a:cubicBezTo>
                    <a:pt x="32" y="21"/>
                    <a:pt x="31" y="21"/>
                    <a:pt x="31" y="22"/>
                  </a:cubicBezTo>
                  <a:cubicBezTo>
                    <a:pt x="31" y="23"/>
                    <a:pt x="28" y="23"/>
                    <a:pt x="26" y="23"/>
                  </a:cubicBezTo>
                  <a:cubicBezTo>
                    <a:pt x="23" y="24"/>
                    <a:pt x="24" y="25"/>
                    <a:pt x="25" y="25"/>
                  </a:cubicBezTo>
                  <a:cubicBezTo>
                    <a:pt x="26" y="24"/>
                    <a:pt x="29" y="25"/>
                    <a:pt x="31" y="25"/>
                  </a:cubicBezTo>
                  <a:cubicBezTo>
                    <a:pt x="33" y="25"/>
                    <a:pt x="33" y="26"/>
                    <a:pt x="32" y="26"/>
                  </a:cubicBezTo>
                  <a:cubicBezTo>
                    <a:pt x="31" y="27"/>
                    <a:pt x="31" y="27"/>
                    <a:pt x="31" y="28"/>
                  </a:cubicBezTo>
                  <a:cubicBezTo>
                    <a:pt x="31" y="29"/>
                    <a:pt x="27" y="28"/>
                    <a:pt x="25" y="28"/>
                  </a:cubicBezTo>
                  <a:cubicBezTo>
                    <a:pt x="24" y="28"/>
                    <a:pt x="21" y="28"/>
                    <a:pt x="19" y="27"/>
                  </a:cubicBezTo>
                  <a:cubicBezTo>
                    <a:pt x="17" y="25"/>
                    <a:pt x="13" y="27"/>
                    <a:pt x="10" y="27"/>
                  </a:cubicBezTo>
                  <a:cubicBezTo>
                    <a:pt x="7" y="28"/>
                    <a:pt x="8" y="30"/>
                    <a:pt x="10" y="32"/>
                  </a:cubicBezTo>
                  <a:cubicBezTo>
                    <a:pt x="12" y="34"/>
                    <a:pt x="17" y="37"/>
                    <a:pt x="18" y="37"/>
                  </a:cubicBezTo>
                  <a:cubicBezTo>
                    <a:pt x="20" y="37"/>
                    <a:pt x="22" y="37"/>
                    <a:pt x="24" y="37"/>
                  </a:cubicBezTo>
                  <a:cubicBezTo>
                    <a:pt x="25" y="37"/>
                    <a:pt x="26" y="36"/>
                    <a:pt x="26" y="36"/>
                  </a:cubicBezTo>
                  <a:cubicBezTo>
                    <a:pt x="27" y="35"/>
                    <a:pt x="29" y="34"/>
                    <a:pt x="30" y="34"/>
                  </a:cubicBezTo>
                  <a:cubicBezTo>
                    <a:pt x="31" y="34"/>
                    <a:pt x="33" y="34"/>
                    <a:pt x="34" y="34"/>
                  </a:cubicBezTo>
                  <a:cubicBezTo>
                    <a:pt x="35" y="33"/>
                    <a:pt x="37" y="33"/>
                    <a:pt x="39" y="33"/>
                  </a:cubicBezTo>
                  <a:cubicBezTo>
                    <a:pt x="40" y="33"/>
                    <a:pt x="41" y="34"/>
                    <a:pt x="41" y="35"/>
                  </a:cubicBezTo>
                  <a:cubicBezTo>
                    <a:pt x="41" y="36"/>
                    <a:pt x="44" y="37"/>
                    <a:pt x="46" y="37"/>
                  </a:cubicBezTo>
                  <a:cubicBezTo>
                    <a:pt x="48" y="36"/>
                    <a:pt x="52" y="36"/>
                    <a:pt x="53" y="36"/>
                  </a:cubicBezTo>
                  <a:cubicBezTo>
                    <a:pt x="55" y="36"/>
                    <a:pt x="59" y="37"/>
                    <a:pt x="61" y="37"/>
                  </a:cubicBezTo>
                  <a:cubicBezTo>
                    <a:pt x="63" y="38"/>
                    <a:pt x="64" y="39"/>
                    <a:pt x="66" y="39"/>
                  </a:cubicBezTo>
                  <a:cubicBezTo>
                    <a:pt x="67" y="38"/>
                    <a:pt x="68" y="39"/>
                    <a:pt x="68" y="39"/>
                  </a:cubicBezTo>
                  <a:cubicBezTo>
                    <a:pt x="68" y="40"/>
                    <a:pt x="68" y="41"/>
                    <a:pt x="70" y="41"/>
                  </a:cubicBezTo>
                  <a:cubicBezTo>
                    <a:pt x="71" y="42"/>
                    <a:pt x="71" y="43"/>
                    <a:pt x="71" y="44"/>
                  </a:cubicBezTo>
                  <a:cubicBezTo>
                    <a:pt x="71" y="45"/>
                    <a:pt x="71" y="46"/>
                    <a:pt x="72" y="47"/>
                  </a:cubicBezTo>
                  <a:cubicBezTo>
                    <a:pt x="73" y="47"/>
                    <a:pt x="73" y="48"/>
                    <a:pt x="74" y="49"/>
                  </a:cubicBezTo>
                  <a:cubicBezTo>
                    <a:pt x="74" y="49"/>
                    <a:pt x="78" y="51"/>
                    <a:pt x="79" y="51"/>
                  </a:cubicBezTo>
                  <a:cubicBezTo>
                    <a:pt x="80" y="51"/>
                    <a:pt x="82" y="51"/>
                    <a:pt x="83" y="51"/>
                  </a:cubicBezTo>
                  <a:cubicBezTo>
                    <a:pt x="84" y="52"/>
                    <a:pt x="86" y="51"/>
                    <a:pt x="87" y="51"/>
                  </a:cubicBezTo>
                  <a:cubicBezTo>
                    <a:pt x="87" y="51"/>
                    <a:pt x="96" y="49"/>
                    <a:pt x="96" y="49"/>
                  </a:cubicBezTo>
                  <a:cubicBezTo>
                    <a:pt x="97" y="48"/>
                    <a:pt x="97" y="48"/>
                    <a:pt x="97" y="47"/>
                  </a:cubicBezTo>
                  <a:cubicBezTo>
                    <a:pt x="97" y="46"/>
                    <a:pt x="97" y="46"/>
                    <a:pt x="98" y="44"/>
                  </a:cubicBezTo>
                  <a:cubicBezTo>
                    <a:pt x="99" y="43"/>
                    <a:pt x="96" y="42"/>
                    <a:pt x="96" y="41"/>
                  </a:cubicBezTo>
                  <a:cubicBezTo>
                    <a:pt x="96" y="41"/>
                    <a:pt x="94" y="39"/>
                    <a:pt x="93" y="39"/>
                  </a:cubicBezTo>
                  <a:cubicBezTo>
                    <a:pt x="92" y="39"/>
                    <a:pt x="92" y="38"/>
                    <a:pt x="91" y="37"/>
                  </a:cubicBezTo>
                  <a:cubicBezTo>
                    <a:pt x="90" y="35"/>
                    <a:pt x="89" y="36"/>
                    <a:pt x="88" y="36"/>
                  </a:cubicBezTo>
                  <a:cubicBezTo>
                    <a:pt x="87" y="36"/>
                    <a:pt x="87" y="35"/>
                    <a:pt x="87" y="34"/>
                  </a:cubicBezTo>
                  <a:cubicBezTo>
                    <a:pt x="86" y="33"/>
                    <a:pt x="86" y="32"/>
                    <a:pt x="85" y="31"/>
                  </a:cubicBezTo>
                  <a:cubicBezTo>
                    <a:pt x="85" y="30"/>
                    <a:pt x="88" y="28"/>
                    <a:pt x="89" y="27"/>
                  </a:cubicBezTo>
                  <a:cubicBezTo>
                    <a:pt x="91" y="26"/>
                    <a:pt x="87" y="25"/>
                    <a:pt x="87" y="25"/>
                  </a:cubicBezTo>
                  <a:cubicBezTo>
                    <a:pt x="86" y="25"/>
                    <a:pt x="84" y="25"/>
                    <a:pt x="84" y="25"/>
                  </a:cubicBezTo>
                  <a:cubicBezTo>
                    <a:pt x="83" y="24"/>
                    <a:pt x="83" y="24"/>
                    <a:pt x="84" y="23"/>
                  </a:cubicBezTo>
                  <a:cubicBezTo>
                    <a:pt x="85" y="22"/>
                    <a:pt x="83" y="21"/>
                    <a:pt x="82" y="21"/>
                  </a:cubicBezTo>
                  <a:cubicBezTo>
                    <a:pt x="82" y="21"/>
                    <a:pt x="81" y="20"/>
                    <a:pt x="80" y="20"/>
                  </a:cubicBezTo>
                  <a:cubicBezTo>
                    <a:pt x="79" y="19"/>
                    <a:pt x="78" y="18"/>
                    <a:pt x="77" y="18"/>
                  </a:cubicBezTo>
                  <a:cubicBezTo>
                    <a:pt x="75" y="18"/>
                    <a:pt x="74" y="19"/>
                    <a:pt x="74" y="19"/>
                  </a:cubicBezTo>
                  <a:cubicBezTo>
                    <a:pt x="73" y="19"/>
                    <a:pt x="72" y="19"/>
                    <a:pt x="71" y="20"/>
                  </a:cubicBezTo>
                  <a:cubicBezTo>
                    <a:pt x="69" y="21"/>
                    <a:pt x="67" y="19"/>
                    <a:pt x="66" y="19"/>
                  </a:cubicBezTo>
                  <a:cubicBezTo>
                    <a:pt x="64" y="18"/>
                    <a:pt x="67" y="16"/>
                    <a:pt x="67" y="15"/>
                  </a:cubicBezTo>
                  <a:cubicBezTo>
                    <a:pt x="68" y="14"/>
                    <a:pt x="67" y="13"/>
                    <a:pt x="65" y="14"/>
                  </a:cubicBezTo>
                  <a:cubicBezTo>
                    <a:pt x="64" y="14"/>
                    <a:pt x="62" y="11"/>
                    <a:pt x="59" y="10"/>
                  </a:cubicBezTo>
                  <a:cubicBezTo>
                    <a:pt x="56" y="9"/>
                    <a:pt x="54" y="10"/>
                    <a:pt x="53" y="10"/>
                  </a:cubicBezTo>
                  <a:cubicBezTo>
                    <a:pt x="52" y="11"/>
                    <a:pt x="50" y="11"/>
                    <a:pt x="49" y="12"/>
                  </a:cubicBezTo>
                  <a:cubicBezTo>
                    <a:pt x="47" y="12"/>
                    <a:pt x="47" y="11"/>
                    <a:pt x="47" y="13"/>
                  </a:cubicBezTo>
                  <a:cubicBezTo>
                    <a:pt x="48" y="16"/>
                    <a:pt x="44" y="15"/>
                    <a:pt x="43" y="14"/>
                  </a:cubicBezTo>
                  <a:cubicBezTo>
                    <a:pt x="42" y="14"/>
                    <a:pt x="42" y="13"/>
                    <a:pt x="43" y="12"/>
                  </a:cubicBezTo>
                  <a:cubicBezTo>
                    <a:pt x="44" y="12"/>
                    <a:pt x="43" y="10"/>
                    <a:pt x="43" y="10"/>
                  </a:cubicBezTo>
                  <a:cubicBezTo>
                    <a:pt x="42" y="9"/>
                    <a:pt x="41" y="7"/>
                    <a:pt x="40" y="6"/>
                  </a:cubicBezTo>
                  <a:cubicBezTo>
                    <a:pt x="39" y="5"/>
                    <a:pt x="36" y="3"/>
                    <a:pt x="35" y="3"/>
                  </a:cubicBezTo>
                  <a:cubicBezTo>
                    <a:pt x="35" y="2"/>
                    <a:pt x="31" y="2"/>
                    <a:pt x="29" y="1"/>
                  </a:cubicBezTo>
                  <a:cubicBezTo>
                    <a:pt x="27" y="0"/>
                    <a:pt x="23" y="0"/>
                    <a:pt x="22" y="0"/>
                  </a:cubicBezTo>
                  <a:cubicBezTo>
                    <a:pt x="21" y="1"/>
                    <a:pt x="17" y="2"/>
                    <a:pt x="16" y="2"/>
                  </a:cubicBezTo>
                  <a:cubicBezTo>
                    <a:pt x="14" y="1"/>
                    <a:pt x="11" y="2"/>
                    <a:pt x="10" y="2"/>
                  </a:cubicBezTo>
                  <a:cubicBezTo>
                    <a:pt x="8" y="3"/>
                    <a:pt x="6" y="3"/>
                    <a:pt x="4" y="2"/>
                  </a:cubicBezTo>
                  <a:cubicBezTo>
                    <a:pt x="3" y="1"/>
                    <a:pt x="1" y="2"/>
                    <a:pt x="2" y="2"/>
                  </a:cubicBezTo>
                  <a:cubicBezTo>
                    <a:pt x="3" y="3"/>
                    <a:pt x="1" y="4"/>
                    <a:pt x="1" y="4"/>
                  </a:cubicBezTo>
                  <a:cubicBezTo>
                    <a:pt x="0" y="5"/>
                    <a:pt x="0" y="8"/>
                    <a:pt x="0" y="10"/>
                  </a:cubicBezTo>
                  <a:cubicBezTo>
                    <a:pt x="0" y="11"/>
                    <a:pt x="2" y="12"/>
                    <a:pt x="3"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9" name="Freeform 206">
              <a:extLst>
                <a:ext uri="{FF2B5EF4-FFF2-40B4-BE49-F238E27FC236}">
                  <a16:creationId xmlns:a16="http://schemas.microsoft.com/office/drawing/2014/main" id="{05A00AA5-DEAC-43A9-AE34-C41690ED0CEB}"/>
                </a:ext>
              </a:extLst>
            </p:cNvPr>
            <p:cNvSpPr>
              <a:spLocks/>
            </p:cNvSpPr>
            <p:nvPr/>
          </p:nvSpPr>
          <p:spPr bwMode="auto">
            <a:xfrm>
              <a:off x="1396" y="637"/>
              <a:ext cx="33" cy="10"/>
            </a:xfrm>
            <a:custGeom>
              <a:avLst/>
              <a:gdLst>
                <a:gd name="T0" fmla="*/ 14 w 24"/>
                <a:gd name="T1" fmla="*/ 1 h 7"/>
                <a:gd name="T2" fmla="*/ 11 w 24"/>
                <a:gd name="T3" fmla="*/ 0 h 7"/>
                <a:gd name="T4" fmla="*/ 2 w 24"/>
                <a:gd name="T5" fmla="*/ 2 h 7"/>
                <a:gd name="T6" fmla="*/ 1 w 24"/>
                <a:gd name="T7" fmla="*/ 4 h 7"/>
                <a:gd name="T8" fmla="*/ 6 w 24"/>
                <a:gd name="T9" fmla="*/ 7 h 7"/>
                <a:gd name="T10" fmla="*/ 14 w 24"/>
                <a:gd name="T11" fmla="*/ 6 h 7"/>
                <a:gd name="T12" fmla="*/ 22 w 24"/>
                <a:gd name="T13" fmla="*/ 6 h 7"/>
                <a:gd name="T14" fmla="*/ 23 w 24"/>
                <a:gd name="T15" fmla="*/ 4 h 7"/>
                <a:gd name="T16" fmla="*/ 14 w 24"/>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7">
                  <a:moveTo>
                    <a:pt x="14" y="1"/>
                  </a:moveTo>
                  <a:cubicBezTo>
                    <a:pt x="13" y="0"/>
                    <a:pt x="11" y="0"/>
                    <a:pt x="11" y="0"/>
                  </a:cubicBezTo>
                  <a:cubicBezTo>
                    <a:pt x="10" y="1"/>
                    <a:pt x="5" y="2"/>
                    <a:pt x="2" y="2"/>
                  </a:cubicBezTo>
                  <a:cubicBezTo>
                    <a:pt x="0" y="3"/>
                    <a:pt x="1" y="4"/>
                    <a:pt x="1" y="4"/>
                  </a:cubicBezTo>
                  <a:cubicBezTo>
                    <a:pt x="2" y="5"/>
                    <a:pt x="4" y="7"/>
                    <a:pt x="6" y="7"/>
                  </a:cubicBezTo>
                  <a:cubicBezTo>
                    <a:pt x="8" y="7"/>
                    <a:pt x="12" y="7"/>
                    <a:pt x="14" y="6"/>
                  </a:cubicBezTo>
                  <a:cubicBezTo>
                    <a:pt x="15" y="5"/>
                    <a:pt x="20" y="6"/>
                    <a:pt x="22" y="6"/>
                  </a:cubicBezTo>
                  <a:cubicBezTo>
                    <a:pt x="24" y="6"/>
                    <a:pt x="24" y="5"/>
                    <a:pt x="23" y="4"/>
                  </a:cubicBezTo>
                  <a:cubicBezTo>
                    <a:pt x="22" y="3"/>
                    <a:pt x="15" y="1"/>
                    <a:pt x="1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0" name="Freeform 207">
              <a:extLst>
                <a:ext uri="{FF2B5EF4-FFF2-40B4-BE49-F238E27FC236}">
                  <a16:creationId xmlns:a16="http://schemas.microsoft.com/office/drawing/2014/main" id="{CF8D97E3-6F3E-4E8C-9CB5-241F39B0A1FC}"/>
                </a:ext>
              </a:extLst>
            </p:cNvPr>
            <p:cNvSpPr>
              <a:spLocks/>
            </p:cNvSpPr>
            <p:nvPr/>
          </p:nvSpPr>
          <p:spPr bwMode="auto">
            <a:xfrm>
              <a:off x="1478" y="596"/>
              <a:ext cx="78" cy="47"/>
            </a:xfrm>
            <a:custGeom>
              <a:avLst/>
              <a:gdLst>
                <a:gd name="T0" fmla="*/ 5 w 57"/>
                <a:gd name="T1" fmla="*/ 13 h 34"/>
                <a:gd name="T2" fmla="*/ 8 w 57"/>
                <a:gd name="T3" fmla="*/ 16 h 34"/>
                <a:gd name="T4" fmla="*/ 9 w 57"/>
                <a:gd name="T5" fmla="*/ 17 h 34"/>
                <a:gd name="T6" fmla="*/ 10 w 57"/>
                <a:gd name="T7" fmla="*/ 19 h 34"/>
                <a:gd name="T8" fmla="*/ 11 w 57"/>
                <a:gd name="T9" fmla="*/ 20 h 34"/>
                <a:gd name="T10" fmla="*/ 17 w 57"/>
                <a:gd name="T11" fmla="*/ 20 h 34"/>
                <a:gd name="T12" fmla="*/ 24 w 57"/>
                <a:gd name="T13" fmla="*/ 22 h 34"/>
                <a:gd name="T14" fmla="*/ 22 w 57"/>
                <a:gd name="T15" fmla="*/ 24 h 34"/>
                <a:gd name="T16" fmla="*/ 14 w 57"/>
                <a:gd name="T17" fmla="*/ 25 h 34"/>
                <a:gd name="T18" fmla="*/ 13 w 57"/>
                <a:gd name="T19" fmla="*/ 26 h 34"/>
                <a:gd name="T20" fmla="*/ 20 w 57"/>
                <a:gd name="T21" fmla="*/ 29 h 34"/>
                <a:gd name="T22" fmla="*/ 22 w 57"/>
                <a:gd name="T23" fmla="*/ 33 h 34"/>
                <a:gd name="T24" fmla="*/ 27 w 57"/>
                <a:gd name="T25" fmla="*/ 33 h 34"/>
                <a:gd name="T26" fmla="*/ 49 w 57"/>
                <a:gd name="T27" fmla="*/ 29 h 34"/>
                <a:gd name="T28" fmla="*/ 54 w 57"/>
                <a:gd name="T29" fmla="*/ 26 h 34"/>
                <a:gd name="T30" fmla="*/ 53 w 57"/>
                <a:gd name="T31" fmla="*/ 23 h 34"/>
                <a:gd name="T32" fmla="*/ 54 w 57"/>
                <a:gd name="T33" fmla="*/ 17 h 34"/>
                <a:gd name="T34" fmla="*/ 54 w 57"/>
                <a:gd name="T35" fmla="*/ 14 h 34"/>
                <a:gd name="T36" fmla="*/ 47 w 57"/>
                <a:gd name="T37" fmla="*/ 11 h 34"/>
                <a:gd name="T38" fmla="*/ 40 w 57"/>
                <a:gd name="T39" fmla="*/ 11 h 34"/>
                <a:gd name="T40" fmla="*/ 36 w 57"/>
                <a:gd name="T41" fmla="*/ 9 h 34"/>
                <a:gd name="T42" fmla="*/ 34 w 57"/>
                <a:gd name="T43" fmla="*/ 7 h 34"/>
                <a:gd name="T44" fmla="*/ 32 w 57"/>
                <a:gd name="T45" fmla="*/ 6 h 34"/>
                <a:gd name="T46" fmla="*/ 28 w 57"/>
                <a:gd name="T47" fmla="*/ 5 h 34"/>
                <a:gd name="T48" fmla="*/ 24 w 57"/>
                <a:gd name="T49" fmla="*/ 3 h 34"/>
                <a:gd name="T50" fmla="*/ 19 w 57"/>
                <a:gd name="T51" fmla="*/ 2 h 34"/>
                <a:gd name="T52" fmla="*/ 12 w 57"/>
                <a:gd name="T53" fmla="*/ 1 h 34"/>
                <a:gd name="T54" fmla="*/ 4 w 57"/>
                <a:gd name="T55" fmla="*/ 2 h 34"/>
                <a:gd name="T56" fmla="*/ 5 w 57"/>
                <a:gd name="T57" fmla="*/ 6 h 34"/>
                <a:gd name="T58" fmla="*/ 6 w 57"/>
                <a:gd name="T59" fmla="*/ 10 h 34"/>
                <a:gd name="T60" fmla="*/ 5 w 57"/>
                <a:gd name="T61"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 h="34">
                  <a:moveTo>
                    <a:pt x="5" y="13"/>
                  </a:moveTo>
                  <a:cubicBezTo>
                    <a:pt x="7" y="14"/>
                    <a:pt x="8" y="15"/>
                    <a:pt x="8" y="16"/>
                  </a:cubicBezTo>
                  <a:cubicBezTo>
                    <a:pt x="8" y="17"/>
                    <a:pt x="8" y="17"/>
                    <a:pt x="9" y="17"/>
                  </a:cubicBezTo>
                  <a:cubicBezTo>
                    <a:pt x="9" y="18"/>
                    <a:pt x="10" y="19"/>
                    <a:pt x="10" y="19"/>
                  </a:cubicBezTo>
                  <a:cubicBezTo>
                    <a:pt x="10" y="19"/>
                    <a:pt x="11" y="20"/>
                    <a:pt x="11" y="20"/>
                  </a:cubicBezTo>
                  <a:cubicBezTo>
                    <a:pt x="12" y="20"/>
                    <a:pt x="15" y="20"/>
                    <a:pt x="17" y="20"/>
                  </a:cubicBezTo>
                  <a:cubicBezTo>
                    <a:pt x="18" y="20"/>
                    <a:pt x="21" y="20"/>
                    <a:pt x="24" y="22"/>
                  </a:cubicBezTo>
                  <a:cubicBezTo>
                    <a:pt x="28" y="24"/>
                    <a:pt x="23" y="24"/>
                    <a:pt x="22" y="24"/>
                  </a:cubicBezTo>
                  <a:cubicBezTo>
                    <a:pt x="20" y="24"/>
                    <a:pt x="17" y="24"/>
                    <a:pt x="14" y="25"/>
                  </a:cubicBezTo>
                  <a:cubicBezTo>
                    <a:pt x="11" y="25"/>
                    <a:pt x="12" y="26"/>
                    <a:pt x="13" y="26"/>
                  </a:cubicBezTo>
                  <a:cubicBezTo>
                    <a:pt x="14" y="26"/>
                    <a:pt x="18" y="28"/>
                    <a:pt x="20" y="29"/>
                  </a:cubicBezTo>
                  <a:cubicBezTo>
                    <a:pt x="22" y="29"/>
                    <a:pt x="21" y="31"/>
                    <a:pt x="22" y="33"/>
                  </a:cubicBezTo>
                  <a:cubicBezTo>
                    <a:pt x="23" y="34"/>
                    <a:pt x="27" y="34"/>
                    <a:pt x="27" y="33"/>
                  </a:cubicBezTo>
                  <a:cubicBezTo>
                    <a:pt x="28" y="33"/>
                    <a:pt x="47" y="29"/>
                    <a:pt x="49" y="29"/>
                  </a:cubicBezTo>
                  <a:cubicBezTo>
                    <a:pt x="51" y="28"/>
                    <a:pt x="53" y="27"/>
                    <a:pt x="54" y="26"/>
                  </a:cubicBezTo>
                  <a:cubicBezTo>
                    <a:pt x="55" y="25"/>
                    <a:pt x="55" y="24"/>
                    <a:pt x="53" y="23"/>
                  </a:cubicBezTo>
                  <a:cubicBezTo>
                    <a:pt x="51" y="22"/>
                    <a:pt x="52" y="20"/>
                    <a:pt x="54" y="17"/>
                  </a:cubicBezTo>
                  <a:cubicBezTo>
                    <a:pt x="57" y="14"/>
                    <a:pt x="54" y="14"/>
                    <a:pt x="54" y="14"/>
                  </a:cubicBezTo>
                  <a:cubicBezTo>
                    <a:pt x="54" y="14"/>
                    <a:pt x="50" y="12"/>
                    <a:pt x="47" y="11"/>
                  </a:cubicBezTo>
                  <a:cubicBezTo>
                    <a:pt x="44" y="10"/>
                    <a:pt x="43" y="10"/>
                    <a:pt x="40" y="11"/>
                  </a:cubicBezTo>
                  <a:cubicBezTo>
                    <a:pt x="38" y="12"/>
                    <a:pt x="36" y="10"/>
                    <a:pt x="36" y="9"/>
                  </a:cubicBezTo>
                  <a:cubicBezTo>
                    <a:pt x="36" y="7"/>
                    <a:pt x="35" y="7"/>
                    <a:pt x="34" y="7"/>
                  </a:cubicBezTo>
                  <a:cubicBezTo>
                    <a:pt x="34" y="7"/>
                    <a:pt x="33" y="7"/>
                    <a:pt x="32" y="6"/>
                  </a:cubicBezTo>
                  <a:cubicBezTo>
                    <a:pt x="31" y="5"/>
                    <a:pt x="29" y="5"/>
                    <a:pt x="28" y="5"/>
                  </a:cubicBezTo>
                  <a:cubicBezTo>
                    <a:pt x="26" y="5"/>
                    <a:pt x="25" y="4"/>
                    <a:pt x="24" y="3"/>
                  </a:cubicBezTo>
                  <a:cubicBezTo>
                    <a:pt x="22" y="2"/>
                    <a:pt x="20" y="2"/>
                    <a:pt x="19" y="2"/>
                  </a:cubicBezTo>
                  <a:cubicBezTo>
                    <a:pt x="18" y="2"/>
                    <a:pt x="14" y="1"/>
                    <a:pt x="12" y="1"/>
                  </a:cubicBezTo>
                  <a:cubicBezTo>
                    <a:pt x="10" y="0"/>
                    <a:pt x="6" y="1"/>
                    <a:pt x="4" y="2"/>
                  </a:cubicBezTo>
                  <a:cubicBezTo>
                    <a:pt x="2" y="4"/>
                    <a:pt x="5" y="6"/>
                    <a:pt x="5" y="6"/>
                  </a:cubicBezTo>
                  <a:cubicBezTo>
                    <a:pt x="5" y="6"/>
                    <a:pt x="12" y="9"/>
                    <a:pt x="6" y="10"/>
                  </a:cubicBezTo>
                  <a:cubicBezTo>
                    <a:pt x="0" y="10"/>
                    <a:pt x="4" y="13"/>
                    <a:pt x="5"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1" name="Freeform 208">
              <a:extLst>
                <a:ext uri="{FF2B5EF4-FFF2-40B4-BE49-F238E27FC236}">
                  <a16:creationId xmlns:a16="http://schemas.microsoft.com/office/drawing/2014/main" id="{5B50BC4A-F005-4BC7-9D5D-DAD0DBC310FF}"/>
                </a:ext>
              </a:extLst>
            </p:cNvPr>
            <p:cNvSpPr>
              <a:spLocks/>
            </p:cNvSpPr>
            <p:nvPr/>
          </p:nvSpPr>
          <p:spPr bwMode="auto">
            <a:xfrm>
              <a:off x="1522" y="640"/>
              <a:ext cx="68" cy="18"/>
            </a:xfrm>
            <a:custGeom>
              <a:avLst/>
              <a:gdLst>
                <a:gd name="T0" fmla="*/ 25 w 49"/>
                <a:gd name="T1" fmla="*/ 11 h 13"/>
                <a:gd name="T2" fmla="*/ 39 w 49"/>
                <a:gd name="T3" fmla="*/ 13 h 13"/>
                <a:gd name="T4" fmla="*/ 48 w 49"/>
                <a:gd name="T5" fmla="*/ 5 h 13"/>
                <a:gd name="T6" fmla="*/ 44 w 49"/>
                <a:gd name="T7" fmla="*/ 2 h 13"/>
                <a:gd name="T8" fmla="*/ 39 w 49"/>
                <a:gd name="T9" fmla="*/ 3 h 13"/>
                <a:gd name="T10" fmla="*/ 36 w 49"/>
                <a:gd name="T11" fmla="*/ 3 h 13"/>
                <a:gd name="T12" fmla="*/ 35 w 49"/>
                <a:gd name="T13" fmla="*/ 2 h 13"/>
                <a:gd name="T14" fmla="*/ 33 w 49"/>
                <a:gd name="T15" fmla="*/ 2 h 13"/>
                <a:gd name="T16" fmla="*/ 31 w 49"/>
                <a:gd name="T17" fmla="*/ 2 h 13"/>
                <a:gd name="T18" fmla="*/ 28 w 49"/>
                <a:gd name="T19" fmla="*/ 2 h 13"/>
                <a:gd name="T20" fmla="*/ 21 w 49"/>
                <a:gd name="T21" fmla="*/ 3 h 13"/>
                <a:gd name="T22" fmla="*/ 18 w 49"/>
                <a:gd name="T23" fmla="*/ 3 h 13"/>
                <a:gd name="T24" fmla="*/ 16 w 49"/>
                <a:gd name="T25" fmla="*/ 3 h 13"/>
                <a:gd name="T26" fmla="*/ 15 w 49"/>
                <a:gd name="T27" fmla="*/ 2 h 13"/>
                <a:gd name="T28" fmla="*/ 13 w 49"/>
                <a:gd name="T29" fmla="*/ 2 h 13"/>
                <a:gd name="T30" fmla="*/ 11 w 49"/>
                <a:gd name="T31" fmla="*/ 2 h 13"/>
                <a:gd name="T32" fmla="*/ 5 w 49"/>
                <a:gd name="T33" fmla="*/ 4 h 13"/>
                <a:gd name="T34" fmla="*/ 4 w 49"/>
                <a:gd name="T35" fmla="*/ 9 h 13"/>
                <a:gd name="T36" fmla="*/ 25 w 49"/>
                <a:gd name="T3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13">
                  <a:moveTo>
                    <a:pt x="25" y="11"/>
                  </a:moveTo>
                  <a:cubicBezTo>
                    <a:pt x="28" y="11"/>
                    <a:pt x="35" y="13"/>
                    <a:pt x="39" y="13"/>
                  </a:cubicBezTo>
                  <a:cubicBezTo>
                    <a:pt x="43" y="13"/>
                    <a:pt x="47" y="7"/>
                    <a:pt x="48" y="5"/>
                  </a:cubicBezTo>
                  <a:cubicBezTo>
                    <a:pt x="49" y="4"/>
                    <a:pt x="46" y="3"/>
                    <a:pt x="44" y="2"/>
                  </a:cubicBezTo>
                  <a:cubicBezTo>
                    <a:pt x="41" y="2"/>
                    <a:pt x="40" y="2"/>
                    <a:pt x="39" y="3"/>
                  </a:cubicBezTo>
                  <a:cubicBezTo>
                    <a:pt x="38" y="3"/>
                    <a:pt x="37" y="3"/>
                    <a:pt x="36" y="3"/>
                  </a:cubicBezTo>
                  <a:cubicBezTo>
                    <a:pt x="36" y="2"/>
                    <a:pt x="35" y="2"/>
                    <a:pt x="35" y="2"/>
                  </a:cubicBezTo>
                  <a:cubicBezTo>
                    <a:pt x="34" y="3"/>
                    <a:pt x="33" y="3"/>
                    <a:pt x="33" y="2"/>
                  </a:cubicBezTo>
                  <a:cubicBezTo>
                    <a:pt x="33" y="2"/>
                    <a:pt x="31" y="2"/>
                    <a:pt x="31" y="2"/>
                  </a:cubicBezTo>
                  <a:cubicBezTo>
                    <a:pt x="30" y="2"/>
                    <a:pt x="30" y="3"/>
                    <a:pt x="28" y="2"/>
                  </a:cubicBezTo>
                  <a:cubicBezTo>
                    <a:pt x="25" y="2"/>
                    <a:pt x="22" y="2"/>
                    <a:pt x="21" y="3"/>
                  </a:cubicBezTo>
                  <a:cubicBezTo>
                    <a:pt x="20" y="3"/>
                    <a:pt x="19" y="3"/>
                    <a:pt x="18" y="3"/>
                  </a:cubicBezTo>
                  <a:cubicBezTo>
                    <a:pt x="18" y="2"/>
                    <a:pt x="17" y="3"/>
                    <a:pt x="16" y="3"/>
                  </a:cubicBezTo>
                  <a:cubicBezTo>
                    <a:pt x="16" y="3"/>
                    <a:pt x="15" y="3"/>
                    <a:pt x="15" y="2"/>
                  </a:cubicBezTo>
                  <a:cubicBezTo>
                    <a:pt x="15" y="0"/>
                    <a:pt x="13" y="2"/>
                    <a:pt x="13" y="2"/>
                  </a:cubicBezTo>
                  <a:cubicBezTo>
                    <a:pt x="12" y="2"/>
                    <a:pt x="12" y="2"/>
                    <a:pt x="11" y="2"/>
                  </a:cubicBezTo>
                  <a:cubicBezTo>
                    <a:pt x="9" y="2"/>
                    <a:pt x="7" y="3"/>
                    <a:pt x="5" y="4"/>
                  </a:cubicBezTo>
                  <a:cubicBezTo>
                    <a:pt x="4" y="4"/>
                    <a:pt x="0" y="6"/>
                    <a:pt x="4" y="9"/>
                  </a:cubicBezTo>
                  <a:cubicBezTo>
                    <a:pt x="8" y="13"/>
                    <a:pt x="22" y="12"/>
                    <a:pt x="25"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2" name="Freeform 209">
              <a:extLst>
                <a:ext uri="{FF2B5EF4-FFF2-40B4-BE49-F238E27FC236}">
                  <a16:creationId xmlns:a16="http://schemas.microsoft.com/office/drawing/2014/main" id="{5B40F543-BF76-4EC0-9FB7-036A4FEEE8BD}"/>
                </a:ext>
              </a:extLst>
            </p:cNvPr>
            <p:cNvSpPr>
              <a:spLocks/>
            </p:cNvSpPr>
            <p:nvPr/>
          </p:nvSpPr>
          <p:spPr bwMode="auto">
            <a:xfrm>
              <a:off x="1514" y="477"/>
              <a:ext cx="243" cy="151"/>
            </a:xfrm>
            <a:custGeom>
              <a:avLst/>
              <a:gdLst>
                <a:gd name="T0" fmla="*/ 10 w 176"/>
                <a:gd name="T1" fmla="*/ 57 h 110"/>
                <a:gd name="T2" fmla="*/ 30 w 176"/>
                <a:gd name="T3" fmla="*/ 61 h 110"/>
                <a:gd name="T4" fmla="*/ 22 w 176"/>
                <a:gd name="T5" fmla="*/ 69 h 110"/>
                <a:gd name="T6" fmla="*/ 38 w 176"/>
                <a:gd name="T7" fmla="*/ 68 h 110"/>
                <a:gd name="T8" fmla="*/ 49 w 176"/>
                <a:gd name="T9" fmla="*/ 70 h 110"/>
                <a:gd name="T10" fmla="*/ 56 w 176"/>
                <a:gd name="T11" fmla="*/ 67 h 110"/>
                <a:gd name="T12" fmla="*/ 69 w 176"/>
                <a:gd name="T13" fmla="*/ 70 h 110"/>
                <a:gd name="T14" fmla="*/ 70 w 176"/>
                <a:gd name="T15" fmla="*/ 71 h 110"/>
                <a:gd name="T16" fmla="*/ 92 w 176"/>
                <a:gd name="T17" fmla="*/ 73 h 110"/>
                <a:gd name="T18" fmla="*/ 58 w 176"/>
                <a:gd name="T19" fmla="*/ 77 h 110"/>
                <a:gd name="T20" fmla="*/ 39 w 176"/>
                <a:gd name="T21" fmla="*/ 83 h 110"/>
                <a:gd name="T22" fmla="*/ 53 w 176"/>
                <a:gd name="T23" fmla="*/ 90 h 110"/>
                <a:gd name="T24" fmla="*/ 62 w 176"/>
                <a:gd name="T25" fmla="*/ 94 h 110"/>
                <a:gd name="T26" fmla="*/ 65 w 176"/>
                <a:gd name="T27" fmla="*/ 97 h 110"/>
                <a:gd name="T28" fmla="*/ 67 w 176"/>
                <a:gd name="T29" fmla="*/ 105 h 110"/>
                <a:gd name="T30" fmla="*/ 85 w 176"/>
                <a:gd name="T31" fmla="*/ 109 h 110"/>
                <a:gd name="T32" fmla="*/ 91 w 176"/>
                <a:gd name="T33" fmla="*/ 104 h 110"/>
                <a:gd name="T34" fmla="*/ 108 w 176"/>
                <a:gd name="T35" fmla="*/ 109 h 110"/>
                <a:gd name="T36" fmla="*/ 101 w 176"/>
                <a:gd name="T37" fmla="*/ 97 h 110"/>
                <a:gd name="T38" fmla="*/ 112 w 176"/>
                <a:gd name="T39" fmla="*/ 105 h 110"/>
                <a:gd name="T40" fmla="*/ 122 w 176"/>
                <a:gd name="T41" fmla="*/ 99 h 110"/>
                <a:gd name="T42" fmla="*/ 128 w 176"/>
                <a:gd name="T43" fmla="*/ 92 h 110"/>
                <a:gd name="T44" fmla="*/ 128 w 176"/>
                <a:gd name="T45" fmla="*/ 83 h 110"/>
                <a:gd name="T46" fmla="*/ 135 w 176"/>
                <a:gd name="T47" fmla="*/ 90 h 110"/>
                <a:gd name="T48" fmla="*/ 150 w 176"/>
                <a:gd name="T49" fmla="*/ 83 h 110"/>
                <a:gd name="T50" fmla="*/ 170 w 176"/>
                <a:gd name="T51" fmla="*/ 75 h 110"/>
                <a:gd name="T52" fmla="*/ 168 w 176"/>
                <a:gd name="T53" fmla="*/ 63 h 110"/>
                <a:gd name="T54" fmla="*/ 160 w 176"/>
                <a:gd name="T55" fmla="*/ 62 h 110"/>
                <a:gd name="T56" fmla="*/ 143 w 176"/>
                <a:gd name="T57" fmla="*/ 63 h 110"/>
                <a:gd name="T58" fmla="*/ 147 w 176"/>
                <a:gd name="T59" fmla="*/ 51 h 110"/>
                <a:gd name="T60" fmla="*/ 145 w 176"/>
                <a:gd name="T61" fmla="*/ 50 h 110"/>
                <a:gd name="T62" fmla="*/ 131 w 176"/>
                <a:gd name="T63" fmla="*/ 45 h 110"/>
                <a:gd name="T64" fmla="*/ 122 w 176"/>
                <a:gd name="T65" fmla="*/ 34 h 110"/>
                <a:gd name="T66" fmla="*/ 113 w 176"/>
                <a:gd name="T67" fmla="*/ 39 h 110"/>
                <a:gd name="T68" fmla="*/ 105 w 176"/>
                <a:gd name="T69" fmla="*/ 31 h 110"/>
                <a:gd name="T70" fmla="*/ 90 w 176"/>
                <a:gd name="T71" fmla="*/ 28 h 110"/>
                <a:gd name="T72" fmla="*/ 74 w 176"/>
                <a:gd name="T73" fmla="*/ 10 h 110"/>
                <a:gd name="T74" fmla="*/ 49 w 176"/>
                <a:gd name="T75" fmla="*/ 1 h 110"/>
                <a:gd name="T76" fmla="*/ 37 w 176"/>
                <a:gd name="T77" fmla="*/ 3 h 110"/>
                <a:gd name="T78" fmla="*/ 55 w 176"/>
                <a:gd name="T79" fmla="*/ 9 h 110"/>
                <a:gd name="T80" fmla="*/ 27 w 176"/>
                <a:gd name="T81" fmla="*/ 12 h 110"/>
                <a:gd name="T82" fmla="*/ 22 w 176"/>
                <a:gd name="T83" fmla="*/ 18 h 110"/>
                <a:gd name="T84" fmla="*/ 27 w 176"/>
                <a:gd name="T85" fmla="*/ 22 h 110"/>
                <a:gd name="T86" fmla="*/ 14 w 176"/>
                <a:gd name="T87" fmla="*/ 28 h 110"/>
                <a:gd name="T88" fmla="*/ 15 w 176"/>
                <a:gd name="T89" fmla="*/ 33 h 110"/>
                <a:gd name="T90" fmla="*/ 6 w 176"/>
                <a:gd name="T91" fmla="*/ 39 h 110"/>
                <a:gd name="T92" fmla="*/ 19 w 176"/>
                <a:gd name="T93" fmla="*/ 41 h 110"/>
                <a:gd name="T94" fmla="*/ 36 w 176"/>
                <a:gd name="T95" fmla="*/ 41 h 110"/>
                <a:gd name="T96" fmla="*/ 27 w 176"/>
                <a:gd name="T97" fmla="*/ 47 h 110"/>
                <a:gd name="T98" fmla="*/ 3 w 176"/>
                <a:gd name="T99"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10">
                  <a:moveTo>
                    <a:pt x="3" y="51"/>
                  </a:moveTo>
                  <a:cubicBezTo>
                    <a:pt x="3" y="52"/>
                    <a:pt x="4" y="53"/>
                    <a:pt x="6" y="54"/>
                  </a:cubicBezTo>
                  <a:cubicBezTo>
                    <a:pt x="7" y="54"/>
                    <a:pt x="7" y="55"/>
                    <a:pt x="8" y="55"/>
                  </a:cubicBezTo>
                  <a:cubicBezTo>
                    <a:pt x="9" y="56"/>
                    <a:pt x="9" y="57"/>
                    <a:pt x="10" y="57"/>
                  </a:cubicBezTo>
                  <a:cubicBezTo>
                    <a:pt x="12" y="58"/>
                    <a:pt x="13" y="59"/>
                    <a:pt x="15" y="60"/>
                  </a:cubicBezTo>
                  <a:cubicBezTo>
                    <a:pt x="18" y="60"/>
                    <a:pt x="23" y="60"/>
                    <a:pt x="26" y="59"/>
                  </a:cubicBezTo>
                  <a:cubicBezTo>
                    <a:pt x="28" y="59"/>
                    <a:pt x="30" y="58"/>
                    <a:pt x="34" y="57"/>
                  </a:cubicBezTo>
                  <a:cubicBezTo>
                    <a:pt x="37" y="57"/>
                    <a:pt x="32" y="60"/>
                    <a:pt x="30" y="61"/>
                  </a:cubicBezTo>
                  <a:cubicBezTo>
                    <a:pt x="28" y="62"/>
                    <a:pt x="23" y="62"/>
                    <a:pt x="20" y="62"/>
                  </a:cubicBezTo>
                  <a:cubicBezTo>
                    <a:pt x="17" y="63"/>
                    <a:pt x="16" y="64"/>
                    <a:pt x="16" y="66"/>
                  </a:cubicBezTo>
                  <a:cubicBezTo>
                    <a:pt x="15" y="67"/>
                    <a:pt x="16" y="68"/>
                    <a:pt x="17" y="68"/>
                  </a:cubicBezTo>
                  <a:cubicBezTo>
                    <a:pt x="19" y="69"/>
                    <a:pt x="21" y="69"/>
                    <a:pt x="22" y="69"/>
                  </a:cubicBezTo>
                  <a:cubicBezTo>
                    <a:pt x="23" y="69"/>
                    <a:pt x="22" y="70"/>
                    <a:pt x="23" y="71"/>
                  </a:cubicBezTo>
                  <a:cubicBezTo>
                    <a:pt x="24" y="72"/>
                    <a:pt x="24" y="73"/>
                    <a:pt x="26" y="72"/>
                  </a:cubicBezTo>
                  <a:cubicBezTo>
                    <a:pt x="29" y="72"/>
                    <a:pt x="32" y="70"/>
                    <a:pt x="33" y="69"/>
                  </a:cubicBezTo>
                  <a:cubicBezTo>
                    <a:pt x="35" y="68"/>
                    <a:pt x="36" y="67"/>
                    <a:pt x="38" y="68"/>
                  </a:cubicBezTo>
                  <a:cubicBezTo>
                    <a:pt x="40" y="68"/>
                    <a:pt x="40" y="70"/>
                    <a:pt x="39" y="71"/>
                  </a:cubicBezTo>
                  <a:cubicBezTo>
                    <a:pt x="39" y="73"/>
                    <a:pt x="41" y="73"/>
                    <a:pt x="44" y="73"/>
                  </a:cubicBezTo>
                  <a:cubicBezTo>
                    <a:pt x="46" y="72"/>
                    <a:pt x="46" y="71"/>
                    <a:pt x="47" y="70"/>
                  </a:cubicBezTo>
                  <a:cubicBezTo>
                    <a:pt x="48" y="70"/>
                    <a:pt x="48" y="70"/>
                    <a:pt x="49" y="70"/>
                  </a:cubicBezTo>
                  <a:cubicBezTo>
                    <a:pt x="49" y="70"/>
                    <a:pt x="50" y="70"/>
                    <a:pt x="50" y="69"/>
                  </a:cubicBezTo>
                  <a:cubicBezTo>
                    <a:pt x="51" y="68"/>
                    <a:pt x="52" y="68"/>
                    <a:pt x="52" y="69"/>
                  </a:cubicBezTo>
                  <a:cubicBezTo>
                    <a:pt x="52" y="70"/>
                    <a:pt x="54" y="69"/>
                    <a:pt x="55" y="69"/>
                  </a:cubicBezTo>
                  <a:cubicBezTo>
                    <a:pt x="56" y="69"/>
                    <a:pt x="57" y="68"/>
                    <a:pt x="56" y="67"/>
                  </a:cubicBezTo>
                  <a:cubicBezTo>
                    <a:pt x="55" y="65"/>
                    <a:pt x="57" y="66"/>
                    <a:pt x="58" y="67"/>
                  </a:cubicBezTo>
                  <a:cubicBezTo>
                    <a:pt x="59" y="68"/>
                    <a:pt x="60" y="68"/>
                    <a:pt x="62" y="67"/>
                  </a:cubicBezTo>
                  <a:cubicBezTo>
                    <a:pt x="63" y="66"/>
                    <a:pt x="64" y="67"/>
                    <a:pt x="64" y="68"/>
                  </a:cubicBezTo>
                  <a:cubicBezTo>
                    <a:pt x="64" y="69"/>
                    <a:pt x="63" y="69"/>
                    <a:pt x="69" y="70"/>
                  </a:cubicBezTo>
                  <a:cubicBezTo>
                    <a:pt x="76" y="71"/>
                    <a:pt x="76" y="68"/>
                    <a:pt x="81" y="69"/>
                  </a:cubicBezTo>
                  <a:cubicBezTo>
                    <a:pt x="87" y="69"/>
                    <a:pt x="81" y="70"/>
                    <a:pt x="80" y="70"/>
                  </a:cubicBezTo>
                  <a:cubicBezTo>
                    <a:pt x="80" y="70"/>
                    <a:pt x="76" y="71"/>
                    <a:pt x="75" y="71"/>
                  </a:cubicBezTo>
                  <a:cubicBezTo>
                    <a:pt x="74" y="71"/>
                    <a:pt x="71" y="71"/>
                    <a:pt x="70" y="71"/>
                  </a:cubicBezTo>
                  <a:cubicBezTo>
                    <a:pt x="68" y="71"/>
                    <a:pt x="64" y="72"/>
                    <a:pt x="63" y="72"/>
                  </a:cubicBezTo>
                  <a:cubicBezTo>
                    <a:pt x="62" y="72"/>
                    <a:pt x="63" y="73"/>
                    <a:pt x="63" y="74"/>
                  </a:cubicBezTo>
                  <a:cubicBezTo>
                    <a:pt x="64" y="74"/>
                    <a:pt x="71" y="74"/>
                    <a:pt x="73" y="74"/>
                  </a:cubicBezTo>
                  <a:cubicBezTo>
                    <a:pt x="76" y="74"/>
                    <a:pt x="84" y="74"/>
                    <a:pt x="92" y="73"/>
                  </a:cubicBezTo>
                  <a:cubicBezTo>
                    <a:pt x="100" y="73"/>
                    <a:pt x="92" y="75"/>
                    <a:pt x="91" y="75"/>
                  </a:cubicBezTo>
                  <a:cubicBezTo>
                    <a:pt x="90" y="75"/>
                    <a:pt x="77" y="76"/>
                    <a:pt x="75" y="76"/>
                  </a:cubicBezTo>
                  <a:cubicBezTo>
                    <a:pt x="73" y="76"/>
                    <a:pt x="68" y="77"/>
                    <a:pt x="64" y="76"/>
                  </a:cubicBezTo>
                  <a:cubicBezTo>
                    <a:pt x="61" y="76"/>
                    <a:pt x="59" y="77"/>
                    <a:pt x="58" y="77"/>
                  </a:cubicBezTo>
                  <a:cubicBezTo>
                    <a:pt x="57" y="76"/>
                    <a:pt x="56" y="77"/>
                    <a:pt x="55" y="76"/>
                  </a:cubicBezTo>
                  <a:cubicBezTo>
                    <a:pt x="53" y="76"/>
                    <a:pt x="52" y="76"/>
                    <a:pt x="50" y="78"/>
                  </a:cubicBezTo>
                  <a:cubicBezTo>
                    <a:pt x="49" y="79"/>
                    <a:pt x="41" y="81"/>
                    <a:pt x="39" y="81"/>
                  </a:cubicBezTo>
                  <a:cubicBezTo>
                    <a:pt x="37" y="82"/>
                    <a:pt x="38" y="83"/>
                    <a:pt x="39" y="83"/>
                  </a:cubicBezTo>
                  <a:cubicBezTo>
                    <a:pt x="39" y="84"/>
                    <a:pt x="40" y="84"/>
                    <a:pt x="41" y="85"/>
                  </a:cubicBezTo>
                  <a:cubicBezTo>
                    <a:pt x="42" y="86"/>
                    <a:pt x="45" y="86"/>
                    <a:pt x="47" y="87"/>
                  </a:cubicBezTo>
                  <a:cubicBezTo>
                    <a:pt x="48" y="87"/>
                    <a:pt x="52" y="87"/>
                    <a:pt x="55" y="89"/>
                  </a:cubicBezTo>
                  <a:cubicBezTo>
                    <a:pt x="58" y="90"/>
                    <a:pt x="55" y="90"/>
                    <a:pt x="53" y="90"/>
                  </a:cubicBezTo>
                  <a:cubicBezTo>
                    <a:pt x="52" y="90"/>
                    <a:pt x="48" y="89"/>
                    <a:pt x="46" y="89"/>
                  </a:cubicBezTo>
                  <a:cubicBezTo>
                    <a:pt x="45" y="90"/>
                    <a:pt x="48" y="91"/>
                    <a:pt x="51" y="93"/>
                  </a:cubicBezTo>
                  <a:cubicBezTo>
                    <a:pt x="54" y="96"/>
                    <a:pt x="56" y="95"/>
                    <a:pt x="58" y="94"/>
                  </a:cubicBezTo>
                  <a:cubicBezTo>
                    <a:pt x="59" y="93"/>
                    <a:pt x="60" y="93"/>
                    <a:pt x="62" y="94"/>
                  </a:cubicBezTo>
                  <a:cubicBezTo>
                    <a:pt x="64" y="95"/>
                    <a:pt x="69" y="95"/>
                    <a:pt x="75" y="96"/>
                  </a:cubicBezTo>
                  <a:cubicBezTo>
                    <a:pt x="80" y="96"/>
                    <a:pt x="74" y="97"/>
                    <a:pt x="74" y="97"/>
                  </a:cubicBezTo>
                  <a:cubicBezTo>
                    <a:pt x="73" y="96"/>
                    <a:pt x="71" y="97"/>
                    <a:pt x="70" y="97"/>
                  </a:cubicBezTo>
                  <a:cubicBezTo>
                    <a:pt x="69" y="97"/>
                    <a:pt x="66" y="97"/>
                    <a:pt x="65" y="97"/>
                  </a:cubicBezTo>
                  <a:cubicBezTo>
                    <a:pt x="64" y="98"/>
                    <a:pt x="63" y="98"/>
                    <a:pt x="61" y="98"/>
                  </a:cubicBezTo>
                  <a:cubicBezTo>
                    <a:pt x="59" y="98"/>
                    <a:pt x="58" y="98"/>
                    <a:pt x="57" y="99"/>
                  </a:cubicBezTo>
                  <a:cubicBezTo>
                    <a:pt x="57" y="100"/>
                    <a:pt x="60" y="102"/>
                    <a:pt x="61" y="102"/>
                  </a:cubicBezTo>
                  <a:cubicBezTo>
                    <a:pt x="62" y="103"/>
                    <a:pt x="67" y="105"/>
                    <a:pt x="67" y="105"/>
                  </a:cubicBezTo>
                  <a:cubicBezTo>
                    <a:pt x="68" y="105"/>
                    <a:pt x="69" y="105"/>
                    <a:pt x="70" y="106"/>
                  </a:cubicBezTo>
                  <a:cubicBezTo>
                    <a:pt x="71" y="107"/>
                    <a:pt x="72" y="107"/>
                    <a:pt x="73" y="106"/>
                  </a:cubicBezTo>
                  <a:cubicBezTo>
                    <a:pt x="74" y="106"/>
                    <a:pt x="73" y="106"/>
                    <a:pt x="76" y="107"/>
                  </a:cubicBezTo>
                  <a:cubicBezTo>
                    <a:pt x="79" y="108"/>
                    <a:pt x="82" y="108"/>
                    <a:pt x="85" y="109"/>
                  </a:cubicBezTo>
                  <a:cubicBezTo>
                    <a:pt x="87" y="109"/>
                    <a:pt x="92" y="110"/>
                    <a:pt x="95" y="109"/>
                  </a:cubicBezTo>
                  <a:cubicBezTo>
                    <a:pt x="98" y="109"/>
                    <a:pt x="97" y="108"/>
                    <a:pt x="97" y="108"/>
                  </a:cubicBezTo>
                  <a:cubicBezTo>
                    <a:pt x="97" y="108"/>
                    <a:pt x="96" y="107"/>
                    <a:pt x="96" y="106"/>
                  </a:cubicBezTo>
                  <a:cubicBezTo>
                    <a:pt x="96" y="105"/>
                    <a:pt x="94" y="105"/>
                    <a:pt x="91" y="104"/>
                  </a:cubicBezTo>
                  <a:cubicBezTo>
                    <a:pt x="89" y="103"/>
                    <a:pt x="96" y="103"/>
                    <a:pt x="98" y="103"/>
                  </a:cubicBezTo>
                  <a:cubicBezTo>
                    <a:pt x="99" y="103"/>
                    <a:pt x="101" y="104"/>
                    <a:pt x="101" y="105"/>
                  </a:cubicBezTo>
                  <a:cubicBezTo>
                    <a:pt x="102" y="106"/>
                    <a:pt x="103" y="107"/>
                    <a:pt x="105" y="107"/>
                  </a:cubicBezTo>
                  <a:cubicBezTo>
                    <a:pt x="106" y="107"/>
                    <a:pt x="106" y="108"/>
                    <a:pt x="108" y="109"/>
                  </a:cubicBezTo>
                  <a:cubicBezTo>
                    <a:pt x="110" y="109"/>
                    <a:pt x="109" y="108"/>
                    <a:pt x="109" y="108"/>
                  </a:cubicBezTo>
                  <a:cubicBezTo>
                    <a:pt x="109" y="107"/>
                    <a:pt x="108" y="106"/>
                    <a:pt x="107" y="105"/>
                  </a:cubicBezTo>
                  <a:cubicBezTo>
                    <a:pt x="107" y="104"/>
                    <a:pt x="106" y="103"/>
                    <a:pt x="105" y="102"/>
                  </a:cubicBezTo>
                  <a:cubicBezTo>
                    <a:pt x="104" y="101"/>
                    <a:pt x="102" y="100"/>
                    <a:pt x="101" y="97"/>
                  </a:cubicBezTo>
                  <a:cubicBezTo>
                    <a:pt x="99" y="95"/>
                    <a:pt x="100" y="95"/>
                    <a:pt x="101" y="94"/>
                  </a:cubicBezTo>
                  <a:cubicBezTo>
                    <a:pt x="101" y="94"/>
                    <a:pt x="104" y="96"/>
                    <a:pt x="104" y="97"/>
                  </a:cubicBezTo>
                  <a:cubicBezTo>
                    <a:pt x="105" y="98"/>
                    <a:pt x="109" y="102"/>
                    <a:pt x="109" y="102"/>
                  </a:cubicBezTo>
                  <a:cubicBezTo>
                    <a:pt x="110" y="103"/>
                    <a:pt x="111" y="103"/>
                    <a:pt x="112" y="105"/>
                  </a:cubicBezTo>
                  <a:cubicBezTo>
                    <a:pt x="113" y="107"/>
                    <a:pt x="115" y="108"/>
                    <a:pt x="117" y="108"/>
                  </a:cubicBezTo>
                  <a:cubicBezTo>
                    <a:pt x="119" y="109"/>
                    <a:pt x="119" y="109"/>
                    <a:pt x="120" y="107"/>
                  </a:cubicBezTo>
                  <a:cubicBezTo>
                    <a:pt x="120" y="106"/>
                    <a:pt x="121" y="104"/>
                    <a:pt x="122" y="103"/>
                  </a:cubicBezTo>
                  <a:cubicBezTo>
                    <a:pt x="123" y="102"/>
                    <a:pt x="123" y="101"/>
                    <a:pt x="122" y="99"/>
                  </a:cubicBezTo>
                  <a:cubicBezTo>
                    <a:pt x="120" y="96"/>
                    <a:pt x="119" y="96"/>
                    <a:pt x="120" y="94"/>
                  </a:cubicBezTo>
                  <a:cubicBezTo>
                    <a:pt x="122" y="92"/>
                    <a:pt x="124" y="96"/>
                    <a:pt x="127" y="99"/>
                  </a:cubicBezTo>
                  <a:cubicBezTo>
                    <a:pt x="130" y="101"/>
                    <a:pt x="132" y="97"/>
                    <a:pt x="132" y="95"/>
                  </a:cubicBezTo>
                  <a:cubicBezTo>
                    <a:pt x="133" y="93"/>
                    <a:pt x="130" y="93"/>
                    <a:pt x="128" y="92"/>
                  </a:cubicBezTo>
                  <a:cubicBezTo>
                    <a:pt x="125" y="92"/>
                    <a:pt x="126" y="92"/>
                    <a:pt x="128" y="92"/>
                  </a:cubicBezTo>
                  <a:cubicBezTo>
                    <a:pt x="129" y="91"/>
                    <a:pt x="129" y="91"/>
                    <a:pt x="129" y="90"/>
                  </a:cubicBezTo>
                  <a:cubicBezTo>
                    <a:pt x="128" y="89"/>
                    <a:pt x="128" y="89"/>
                    <a:pt x="128" y="87"/>
                  </a:cubicBezTo>
                  <a:cubicBezTo>
                    <a:pt x="129" y="86"/>
                    <a:pt x="128" y="86"/>
                    <a:pt x="128" y="83"/>
                  </a:cubicBezTo>
                  <a:cubicBezTo>
                    <a:pt x="129" y="81"/>
                    <a:pt x="130" y="81"/>
                    <a:pt x="131" y="81"/>
                  </a:cubicBezTo>
                  <a:cubicBezTo>
                    <a:pt x="131" y="81"/>
                    <a:pt x="132" y="81"/>
                    <a:pt x="134" y="80"/>
                  </a:cubicBezTo>
                  <a:cubicBezTo>
                    <a:pt x="135" y="79"/>
                    <a:pt x="135" y="79"/>
                    <a:pt x="134" y="81"/>
                  </a:cubicBezTo>
                  <a:cubicBezTo>
                    <a:pt x="133" y="83"/>
                    <a:pt x="134" y="86"/>
                    <a:pt x="135" y="90"/>
                  </a:cubicBezTo>
                  <a:cubicBezTo>
                    <a:pt x="136" y="94"/>
                    <a:pt x="138" y="92"/>
                    <a:pt x="139" y="90"/>
                  </a:cubicBezTo>
                  <a:cubicBezTo>
                    <a:pt x="140" y="88"/>
                    <a:pt x="144" y="86"/>
                    <a:pt x="145" y="86"/>
                  </a:cubicBezTo>
                  <a:cubicBezTo>
                    <a:pt x="147" y="85"/>
                    <a:pt x="147" y="84"/>
                    <a:pt x="146" y="82"/>
                  </a:cubicBezTo>
                  <a:cubicBezTo>
                    <a:pt x="146" y="81"/>
                    <a:pt x="148" y="82"/>
                    <a:pt x="150" y="83"/>
                  </a:cubicBezTo>
                  <a:cubicBezTo>
                    <a:pt x="151" y="83"/>
                    <a:pt x="152" y="81"/>
                    <a:pt x="153" y="80"/>
                  </a:cubicBezTo>
                  <a:cubicBezTo>
                    <a:pt x="154" y="79"/>
                    <a:pt x="154" y="79"/>
                    <a:pt x="156" y="78"/>
                  </a:cubicBezTo>
                  <a:cubicBezTo>
                    <a:pt x="157" y="78"/>
                    <a:pt x="164" y="77"/>
                    <a:pt x="165" y="76"/>
                  </a:cubicBezTo>
                  <a:cubicBezTo>
                    <a:pt x="166" y="76"/>
                    <a:pt x="169" y="75"/>
                    <a:pt x="170" y="75"/>
                  </a:cubicBezTo>
                  <a:cubicBezTo>
                    <a:pt x="172" y="75"/>
                    <a:pt x="172" y="74"/>
                    <a:pt x="174" y="73"/>
                  </a:cubicBezTo>
                  <a:cubicBezTo>
                    <a:pt x="176" y="73"/>
                    <a:pt x="175" y="72"/>
                    <a:pt x="175" y="70"/>
                  </a:cubicBezTo>
                  <a:cubicBezTo>
                    <a:pt x="175" y="69"/>
                    <a:pt x="173" y="69"/>
                    <a:pt x="172" y="68"/>
                  </a:cubicBezTo>
                  <a:cubicBezTo>
                    <a:pt x="171" y="67"/>
                    <a:pt x="169" y="64"/>
                    <a:pt x="168" y="63"/>
                  </a:cubicBezTo>
                  <a:cubicBezTo>
                    <a:pt x="167" y="62"/>
                    <a:pt x="165" y="61"/>
                    <a:pt x="164" y="61"/>
                  </a:cubicBezTo>
                  <a:cubicBezTo>
                    <a:pt x="163" y="60"/>
                    <a:pt x="163" y="62"/>
                    <a:pt x="163" y="63"/>
                  </a:cubicBezTo>
                  <a:cubicBezTo>
                    <a:pt x="162" y="65"/>
                    <a:pt x="162" y="66"/>
                    <a:pt x="161" y="67"/>
                  </a:cubicBezTo>
                  <a:cubicBezTo>
                    <a:pt x="160" y="68"/>
                    <a:pt x="160" y="64"/>
                    <a:pt x="160" y="62"/>
                  </a:cubicBezTo>
                  <a:cubicBezTo>
                    <a:pt x="159" y="61"/>
                    <a:pt x="155" y="60"/>
                    <a:pt x="154" y="60"/>
                  </a:cubicBezTo>
                  <a:cubicBezTo>
                    <a:pt x="153" y="59"/>
                    <a:pt x="151" y="61"/>
                    <a:pt x="150" y="62"/>
                  </a:cubicBezTo>
                  <a:cubicBezTo>
                    <a:pt x="149" y="63"/>
                    <a:pt x="149" y="63"/>
                    <a:pt x="149" y="62"/>
                  </a:cubicBezTo>
                  <a:cubicBezTo>
                    <a:pt x="148" y="61"/>
                    <a:pt x="145" y="62"/>
                    <a:pt x="143" y="63"/>
                  </a:cubicBezTo>
                  <a:cubicBezTo>
                    <a:pt x="142" y="64"/>
                    <a:pt x="142" y="65"/>
                    <a:pt x="140" y="64"/>
                  </a:cubicBezTo>
                  <a:cubicBezTo>
                    <a:pt x="138" y="63"/>
                    <a:pt x="141" y="61"/>
                    <a:pt x="143" y="60"/>
                  </a:cubicBezTo>
                  <a:cubicBezTo>
                    <a:pt x="145" y="59"/>
                    <a:pt x="145" y="56"/>
                    <a:pt x="145" y="55"/>
                  </a:cubicBezTo>
                  <a:cubicBezTo>
                    <a:pt x="145" y="54"/>
                    <a:pt x="146" y="53"/>
                    <a:pt x="147" y="51"/>
                  </a:cubicBezTo>
                  <a:cubicBezTo>
                    <a:pt x="147" y="50"/>
                    <a:pt x="146" y="51"/>
                    <a:pt x="145" y="51"/>
                  </a:cubicBezTo>
                  <a:cubicBezTo>
                    <a:pt x="144" y="52"/>
                    <a:pt x="143" y="53"/>
                    <a:pt x="141" y="53"/>
                  </a:cubicBezTo>
                  <a:cubicBezTo>
                    <a:pt x="138" y="54"/>
                    <a:pt x="140" y="52"/>
                    <a:pt x="140" y="52"/>
                  </a:cubicBezTo>
                  <a:cubicBezTo>
                    <a:pt x="141" y="52"/>
                    <a:pt x="143" y="51"/>
                    <a:pt x="145" y="50"/>
                  </a:cubicBezTo>
                  <a:cubicBezTo>
                    <a:pt x="146" y="49"/>
                    <a:pt x="145" y="49"/>
                    <a:pt x="145" y="49"/>
                  </a:cubicBezTo>
                  <a:cubicBezTo>
                    <a:pt x="144" y="48"/>
                    <a:pt x="144" y="49"/>
                    <a:pt x="143" y="47"/>
                  </a:cubicBezTo>
                  <a:cubicBezTo>
                    <a:pt x="142" y="46"/>
                    <a:pt x="139" y="46"/>
                    <a:pt x="137" y="46"/>
                  </a:cubicBezTo>
                  <a:cubicBezTo>
                    <a:pt x="134" y="46"/>
                    <a:pt x="133" y="46"/>
                    <a:pt x="131" y="45"/>
                  </a:cubicBezTo>
                  <a:cubicBezTo>
                    <a:pt x="129" y="44"/>
                    <a:pt x="134" y="43"/>
                    <a:pt x="136" y="42"/>
                  </a:cubicBezTo>
                  <a:cubicBezTo>
                    <a:pt x="139" y="41"/>
                    <a:pt x="137" y="37"/>
                    <a:pt x="137" y="35"/>
                  </a:cubicBezTo>
                  <a:cubicBezTo>
                    <a:pt x="136" y="34"/>
                    <a:pt x="134" y="33"/>
                    <a:pt x="132" y="33"/>
                  </a:cubicBezTo>
                  <a:cubicBezTo>
                    <a:pt x="131" y="33"/>
                    <a:pt x="125" y="32"/>
                    <a:pt x="122" y="34"/>
                  </a:cubicBezTo>
                  <a:cubicBezTo>
                    <a:pt x="119" y="36"/>
                    <a:pt x="126" y="42"/>
                    <a:pt x="126" y="42"/>
                  </a:cubicBezTo>
                  <a:cubicBezTo>
                    <a:pt x="126" y="43"/>
                    <a:pt x="130" y="45"/>
                    <a:pt x="128" y="44"/>
                  </a:cubicBezTo>
                  <a:cubicBezTo>
                    <a:pt x="125" y="44"/>
                    <a:pt x="127" y="44"/>
                    <a:pt x="124" y="44"/>
                  </a:cubicBezTo>
                  <a:cubicBezTo>
                    <a:pt x="120" y="45"/>
                    <a:pt x="114" y="40"/>
                    <a:pt x="113" y="39"/>
                  </a:cubicBezTo>
                  <a:cubicBezTo>
                    <a:pt x="112" y="38"/>
                    <a:pt x="113" y="38"/>
                    <a:pt x="114" y="37"/>
                  </a:cubicBezTo>
                  <a:cubicBezTo>
                    <a:pt x="115" y="36"/>
                    <a:pt x="115" y="34"/>
                    <a:pt x="115" y="33"/>
                  </a:cubicBezTo>
                  <a:cubicBezTo>
                    <a:pt x="115" y="32"/>
                    <a:pt x="113" y="30"/>
                    <a:pt x="111" y="30"/>
                  </a:cubicBezTo>
                  <a:cubicBezTo>
                    <a:pt x="108" y="29"/>
                    <a:pt x="107" y="30"/>
                    <a:pt x="105" y="31"/>
                  </a:cubicBezTo>
                  <a:cubicBezTo>
                    <a:pt x="104" y="32"/>
                    <a:pt x="103" y="31"/>
                    <a:pt x="103" y="30"/>
                  </a:cubicBezTo>
                  <a:cubicBezTo>
                    <a:pt x="102" y="30"/>
                    <a:pt x="99" y="29"/>
                    <a:pt x="98" y="29"/>
                  </a:cubicBezTo>
                  <a:cubicBezTo>
                    <a:pt x="97" y="29"/>
                    <a:pt x="92" y="29"/>
                    <a:pt x="91" y="29"/>
                  </a:cubicBezTo>
                  <a:cubicBezTo>
                    <a:pt x="90" y="29"/>
                    <a:pt x="90" y="28"/>
                    <a:pt x="90" y="28"/>
                  </a:cubicBezTo>
                  <a:cubicBezTo>
                    <a:pt x="91" y="27"/>
                    <a:pt x="88" y="25"/>
                    <a:pt x="88" y="24"/>
                  </a:cubicBezTo>
                  <a:cubicBezTo>
                    <a:pt x="87" y="24"/>
                    <a:pt x="84" y="22"/>
                    <a:pt x="84" y="21"/>
                  </a:cubicBezTo>
                  <a:cubicBezTo>
                    <a:pt x="84" y="21"/>
                    <a:pt x="82" y="18"/>
                    <a:pt x="80" y="17"/>
                  </a:cubicBezTo>
                  <a:cubicBezTo>
                    <a:pt x="79" y="16"/>
                    <a:pt x="75" y="11"/>
                    <a:pt x="74" y="10"/>
                  </a:cubicBezTo>
                  <a:cubicBezTo>
                    <a:pt x="73" y="8"/>
                    <a:pt x="70" y="6"/>
                    <a:pt x="69" y="5"/>
                  </a:cubicBezTo>
                  <a:cubicBezTo>
                    <a:pt x="67" y="4"/>
                    <a:pt x="60" y="3"/>
                    <a:pt x="59" y="2"/>
                  </a:cubicBezTo>
                  <a:cubicBezTo>
                    <a:pt x="58" y="2"/>
                    <a:pt x="52" y="1"/>
                    <a:pt x="50" y="0"/>
                  </a:cubicBezTo>
                  <a:cubicBezTo>
                    <a:pt x="48" y="0"/>
                    <a:pt x="49" y="1"/>
                    <a:pt x="49" y="1"/>
                  </a:cubicBezTo>
                  <a:cubicBezTo>
                    <a:pt x="49" y="1"/>
                    <a:pt x="49" y="2"/>
                    <a:pt x="48" y="2"/>
                  </a:cubicBezTo>
                  <a:cubicBezTo>
                    <a:pt x="47" y="2"/>
                    <a:pt x="42" y="1"/>
                    <a:pt x="41" y="1"/>
                  </a:cubicBezTo>
                  <a:cubicBezTo>
                    <a:pt x="39" y="1"/>
                    <a:pt x="39" y="1"/>
                    <a:pt x="38" y="2"/>
                  </a:cubicBezTo>
                  <a:cubicBezTo>
                    <a:pt x="38" y="2"/>
                    <a:pt x="38" y="2"/>
                    <a:pt x="37" y="3"/>
                  </a:cubicBezTo>
                  <a:cubicBezTo>
                    <a:pt x="36" y="4"/>
                    <a:pt x="37" y="5"/>
                    <a:pt x="37" y="5"/>
                  </a:cubicBezTo>
                  <a:cubicBezTo>
                    <a:pt x="41" y="7"/>
                    <a:pt x="45" y="6"/>
                    <a:pt x="49" y="6"/>
                  </a:cubicBezTo>
                  <a:cubicBezTo>
                    <a:pt x="52" y="6"/>
                    <a:pt x="53" y="7"/>
                    <a:pt x="54" y="7"/>
                  </a:cubicBezTo>
                  <a:cubicBezTo>
                    <a:pt x="55" y="8"/>
                    <a:pt x="55" y="8"/>
                    <a:pt x="55" y="9"/>
                  </a:cubicBezTo>
                  <a:cubicBezTo>
                    <a:pt x="54" y="10"/>
                    <a:pt x="55" y="9"/>
                    <a:pt x="54" y="10"/>
                  </a:cubicBezTo>
                  <a:cubicBezTo>
                    <a:pt x="54" y="11"/>
                    <a:pt x="52" y="11"/>
                    <a:pt x="51" y="11"/>
                  </a:cubicBezTo>
                  <a:cubicBezTo>
                    <a:pt x="49" y="11"/>
                    <a:pt x="42" y="10"/>
                    <a:pt x="40" y="10"/>
                  </a:cubicBezTo>
                  <a:cubicBezTo>
                    <a:pt x="39" y="9"/>
                    <a:pt x="28" y="12"/>
                    <a:pt x="27" y="12"/>
                  </a:cubicBezTo>
                  <a:cubicBezTo>
                    <a:pt x="26" y="12"/>
                    <a:pt x="24" y="13"/>
                    <a:pt x="23" y="14"/>
                  </a:cubicBezTo>
                  <a:cubicBezTo>
                    <a:pt x="23" y="15"/>
                    <a:pt x="23" y="15"/>
                    <a:pt x="21" y="16"/>
                  </a:cubicBezTo>
                  <a:cubicBezTo>
                    <a:pt x="18" y="17"/>
                    <a:pt x="19" y="17"/>
                    <a:pt x="23" y="18"/>
                  </a:cubicBezTo>
                  <a:cubicBezTo>
                    <a:pt x="26" y="18"/>
                    <a:pt x="23" y="18"/>
                    <a:pt x="22" y="18"/>
                  </a:cubicBezTo>
                  <a:cubicBezTo>
                    <a:pt x="21" y="19"/>
                    <a:pt x="19" y="19"/>
                    <a:pt x="20" y="20"/>
                  </a:cubicBezTo>
                  <a:cubicBezTo>
                    <a:pt x="20" y="21"/>
                    <a:pt x="25" y="21"/>
                    <a:pt x="27" y="21"/>
                  </a:cubicBezTo>
                  <a:cubicBezTo>
                    <a:pt x="28" y="20"/>
                    <a:pt x="29" y="21"/>
                    <a:pt x="28" y="21"/>
                  </a:cubicBezTo>
                  <a:cubicBezTo>
                    <a:pt x="28" y="21"/>
                    <a:pt x="27" y="22"/>
                    <a:pt x="27" y="22"/>
                  </a:cubicBezTo>
                  <a:cubicBezTo>
                    <a:pt x="28" y="21"/>
                    <a:pt x="29" y="22"/>
                    <a:pt x="30" y="23"/>
                  </a:cubicBezTo>
                  <a:cubicBezTo>
                    <a:pt x="32" y="23"/>
                    <a:pt x="34" y="23"/>
                    <a:pt x="36" y="22"/>
                  </a:cubicBezTo>
                  <a:cubicBezTo>
                    <a:pt x="37" y="22"/>
                    <a:pt x="40" y="23"/>
                    <a:pt x="37" y="24"/>
                  </a:cubicBezTo>
                  <a:cubicBezTo>
                    <a:pt x="34" y="25"/>
                    <a:pt x="15" y="28"/>
                    <a:pt x="14" y="28"/>
                  </a:cubicBezTo>
                  <a:cubicBezTo>
                    <a:pt x="12" y="28"/>
                    <a:pt x="11" y="29"/>
                    <a:pt x="13" y="29"/>
                  </a:cubicBezTo>
                  <a:cubicBezTo>
                    <a:pt x="15" y="30"/>
                    <a:pt x="13" y="30"/>
                    <a:pt x="12" y="31"/>
                  </a:cubicBezTo>
                  <a:cubicBezTo>
                    <a:pt x="11" y="31"/>
                    <a:pt x="11" y="32"/>
                    <a:pt x="14" y="32"/>
                  </a:cubicBezTo>
                  <a:cubicBezTo>
                    <a:pt x="16" y="33"/>
                    <a:pt x="15" y="33"/>
                    <a:pt x="15" y="33"/>
                  </a:cubicBezTo>
                  <a:cubicBezTo>
                    <a:pt x="15" y="33"/>
                    <a:pt x="5" y="36"/>
                    <a:pt x="4" y="36"/>
                  </a:cubicBezTo>
                  <a:cubicBezTo>
                    <a:pt x="2" y="36"/>
                    <a:pt x="3" y="36"/>
                    <a:pt x="4" y="37"/>
                  </a:cubicBezTo>
                  <a:cubicBezTo>
                    <a:pt x="5" y="37"/>
                    <a:pt x="5" y="37"/>
                    <a:pt x="5" y="38"/>
                  </a:cubicBezTo>
                  <a:cubicBezTo>
                    <a:pt x="4" y="39"/>
                    <a:pt x="5" y="39"/>
                    <a:pt x="6" y="39"/>
                  </a:cubicBezTo>
                  <a:cubicBezTo>
                    <a:pt x="7" y="39"/>
                    <a:pt x="10" y="40"/>
                    <a:pt x="12" y="40"/>
                  </a:cubicBezTo>
                  <a:cubicBezTo>
                    <a:pt x="14" y="41"/>
                    <a:pt x="15" y="40"/>
                    <a:pt x="17" y="40"/>
                  </a:cubicBezTo>
                  <a:cubicBezTo>
                    <a:pt x="18" y="39"/>
                    <a:pt x="17" y="40"/>
                    <a:pt x="19" y="40"/>
                  </a:cubicBezTo>
                  <a:cubicBezTo>
                    <a:pt x="21" y="41"/>
                    <a:pt x="20" y="41"/>
                    <a:pt x="19" y="41"/>
                  </a:cubicBezTo>
                  <a:cubicBezTo>
                    <a:pt x="18" y="41"/>
                    <a:pt x="17" y="42"/>
                    <a:pt x="18" y="42"/>
                  </a:cubicBezTo>
                  <a:cubicBezTo>
                    <a:pt x="19" y="43"/>
                    <a:pt x="20" y="43"/>
                    <a:pt x="22" y="43"/>
                  </a:cubicBezTo>
                  <a:cubicBezTo>
                    <a:pt x="23" y="43"/>
                    <a:pt x="27" y="42"/>
                    <a:pt x="31" y="41"/>
                  </a:cubicBezTo>
                  <a:cubicBezTo>
                    <a:pt x="34" y="40"/>
                    <a:pt x="33" y="41"/>
                    <a:pt x="36" y="41"/>
                  </a:cubicBezTo>
                  <a:cubicBezTo>
                    <a:pt x="38" y="42"/>
                    <a:pt x="34" y="43"/>
                    <a:pt x="32" y="44"/>
                  </a:cubicBezTo>
                  <a:cubicBezTo>
                    <a:pt x="30" y="44"/>
                    <a:pt x="29" y="44"/>
                    <a:pt x="33" y="46"/>
                  </a:cubicBezTo>
                  <a:cubicBezTo>
                    <a:pt x="37" y="49"/>
                    <a:pt x="33" y="48"/>
                    <a:pt x="33" y="47"/>
                  </a:cubicBezTo>
                  <a:cubicBezTo>
                    <a:pt x="32" y="47"/>
                    <a:pt x="28" y="47"/>
                    <a:pt x="27" y="47"/>
                  </a:cubicBezTo>
                  <a:cubicBezTo>
                    <a:pt x="26" y="47"/>
                    <a:pt x="18" y="47"/>
                    <a:pt x="16" y="46"/>
                  </a:cubicBezTo>
                  <a:cubicBezTo>
                    <a:pt x="14" y="46"/>
                    <a:pt x="3" y="45"/>
                    <a:pt x="2" y="45"/>
                  </a:cubicBezTo>
                  <a:cubicBezTo>
                    <a:pt x="0" y="45"/>
                    <a:pt x="1" y="46"/>
                    <a:pt x="2" y="47"/>
                  </a:cubicBezTo>
                  <a:cubicBezTo>
                    <a:pt x="3" y="48"/>
                    <a:pt x="3" y="50"/>
                    <a:pt x="3" y="5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3" name="Freeform 210">
              <a:extLst>
                <a:ext uri="{FF2B5EF4-FFF2-40B4-BE49-F238E27FC236}">
                  <a16:creationId xmlns:a16="http://schemas.microsoft.com/office/drawing/2014/main" id="{D9B4D210-AFA0-449A-A250-3DC3E92E069D}"/>
                </a:ext>
              </a:extLst>
            </p:cNvPr>
            <p:cNvSpPr>
              <a:spLocks/>
            </p:cNvSpPr>
            <p:nvPr/>
          </p:nvSpPr>
          <p:spPr bwMode="auto">
            <a:xfrm>
              <a:off x="1390" y="802"/>
              <a:ext cx="136" cy="104"/>
            </a:xfrm>
            <a:custGeom>
              <a:avLst/>
              <a:gdLst>
                <a:gd name="T0" fmla="*/ 96 w 98"/>
                <a:gd name="T1" fmla="*/ 44 h 76"/>
                <a:gd name="T2" fmla="*/ 93 w 98"/>
                <a:gd name="T3" fmla="*/ 36 h 76"/>
                <a:gd name="T4" fmla="*/ 86 w 98"/>
                <a:gd name="T5" fmla="*/ 37 h 76"/>
                <a:gd name="T6" fmla="*/ 84 w 98"/>
                <a:gd name="T7" fmla="*/ 34 h 76"/>
                <a:gd name="T8" fmla="*/ 72 w 98"/>
                <a:gd name="T9" fmla="*/ 27 h 76"/>
                <a:gd name="T10" fmla="*/ 64 w 98"/>
                <a:gd name="T11" fmla="*/ 29 h 76"/>
                <a:gd name="T12" fmla="*/ 70 w 98"/>
                <a:gd name="T13" fmla="*/ 24 h 76"/>
                <a:gd name="T14" fmla="*/ 80 w 98"/>
                <a:gd name="T15" fmla="*/ 18 h 76"/>
                <a:gd name="T16" fmla="*/ 82 w 98"/>
                <a:gd name="T17" fmla="*/ 14 h 76"/>
                <a:gd name="T18" fmla="*/ 77 w 98"/>
                <a:gd name="T19" fmla="*/ 13 h 76"/>
                <a:gd name="T20" fmla="*/ 81 w 98"/>
                <a:gd name="T21" fmla="*/ 11 h 76"/>
                <a:gd name="T22" fmla="*/ 84 w 98"/>
                <a:gd name="T23" fmla="*/ 3 h 76"/>
                <a:gd name="T24" fmla="*/ 76 w 98"/>
                <a:gd name="T25" fmla="*/ 1 h 76"/>
                <a:gd name="T26" fmla="*/ 68 w 98"/>
                <a:gd name="T27" fmla="*/ 5 h 76"/>
                <a:gd name="T28" fmla="*/ 58 w 98"/>
                <a:gd name="T29" fmla="*/ 6 h 76"/>
                <a:gd name="T30" fmla="*/ 51 w 98"/>
                <a:gd name="T31" fmla="*/ 5 h 76"/>
                <a:gd name="T32" fmla="*/ 44 w 98"/>
                <a:gd name="T33" fmla="*/ 0 h 76"/>
                <a:gd name="T34" fmla="*/ 39 w 98"/>
                <a:gd name="T35" fmla="*/ 4 h 76"/>
                <a:gd name="T36" fmla="*/ 44 w 98"/>
                <a:gd name="T37" fmla="*/ 3 h 76"/>
                <a:gd name="T38" fmla="*/ 37 w 98"/>
                <a:gd name="T39" fmla="*/ 4 h 76"/>
                <a:gd name="T40" fmla="*/ 29 w 98"/>
                <a:gd name="T41" fmla="*/ 4 h 76"/>
                <a:gd name="T42" fmla="*/ 26 w 98"/>
                <a:gd name="T43" fmla="*/ 7 h 76"/>
                <a:gd name="T44" fmla="*/ 32 w 98"/>
                <a:gd name="T45" fmla="*/ 10 h 76"/>
                <a:gd name="T46" fmla="*/ 34 w 98"/>
                <a:gd name="T47" fmla="*/ 14 h 76"/>
                <a:gd name="T48" fmla="*/ 30 w 98"/>
                <a:gd name="T49" fmla="*/ 11 h 76"/>
                <a:gd name="T50" fmla="*/ 22 w 98"/>
                <a:gd name="T51" fmla="*/ 11 h 76"/>
                <a:gd name="T52" fmla="*/ 26 w 98"/>
                <a:gd name="T53" fmla="*/ 18 h 76"/>
                <a:gd name="T54" fmla="*/ 36 w 98"/>
                <a:gd name="T55" fmla="*/ 17 h 76"/>
                <a:gd name="T56" fmla="*/ 43 w 98"/>
                <a:gd name="T57" fmla="*/ 21 h 76"/>
                <a:gd name="T58" fmla="*/ 39 w 98"/>
                <a:gd name="T59" fmla="*/ 20 h 76"/>
                <a:gd name="T60" fmla="*/ 34 w 98"/>
                <a:gd name="T61" fmla="*/ 23 h 76"/>
                <a:gd name="T62" fmla="*/ 37 w 98"/>
                <a:gd name="T63" fmla="*/ 24 h 76"/>
                <a:gd name="T64" fmla="*/ 41 w 98"/>
                <a:gd name="T65" fmla="*/ 29 h 76"/>
                <a:gd name="T66" fmla="*/ 38 w 98"/>
                <a:gd name="T67" fmla="*/ 30 h 76"/>
                <a:gd name="T68" fmla="*/ 36 w 98"/>
                <a:gd name="T69" fmla="*/ 26 h 76"/>
                <a:gd name="T70" fmla="*/ 37 w 98"/>
                <a:gd name="T71" fmla="*/ 31 h 76"/>
                <a:gd name="T72" fmla="*/ 30 w 98"/>
                <a:gd name="T73" fmla="*/ 34 h 76"/>
                <a:gd name="T74" fmla="*/ 26 w 98"/>
                <a:gd name="T75" fmla="*/ 35 h 76"/>
                <a:gd name="T76" fmla="*/ 9 w 98"/>
                <a:gd name="T77" fmla="*/ 25 h 76"/>
                <a:gd name="T78" fmla="*/ 2 w 98"/>
                <a:gd name="T79" fmla="*/ 32 h 76"/>
                <a:gd name="T80" fmla="*/ 12 w 98"/>
                <a:gd name="T81" fmla="*/ 41 h 76"/>
                <a:gd name="T82" fmla="*/ 18 w 98"/>
                <a:gd name="T83" fmla="*/ 47 h 76"/>
                <a:gd name="T84" fmla="*/ 22 w 98"/>
                <a:gd name="T85" fmla="*/ 47 h 76"/>
                <a:gd name="T86" fmla="*/ 30 w 98"/>
                <a:gd name="T87" fmla="*/ 50 h 76"/>
                <a:gd name="T88" fmla="*/ 42 w 98"/>
                <a:gd name="T89" fmla="*/ 59 h 76"/>
                <a:gd name="T90" fmla="*/ 48 w 98"/>
                <a:gd name="T91" fmla="*/ 65 h 76"/>
                <a:gd name="T92" fmla="*/ 51 w 98"/>
                <a:gd name="T93" fmla="*/ 68 h 76"/>
                <a:gd name="T94" fmla="*/ 56 w 98"/>
                <a:gd name="T95" fmla="*/ 73 h 76"/>
                <a:gd name="T96" fmla="*/ 63 w 98"/>
                <a:gd name="T97" fmla="*/ 74 h 76"/>
                <a:gd name="T98" fmla="*/ 68 w 98"/>
                <a:gd name="T99" fmla="*/ 67 h 76"/>
                <a:gd name="T100" fmla="*/ 68 w 98"/>
                <a:gd name="T101" fmla="*/ 64 h 76"/>
                <a:gd name="T102" fmla="*/ 73 w 98"/>
                <a:gd name="T103" fmla="*/ 65 h 76"/>
                <a:gd name="T104" fmla="*/ 92 w 98"/>
                <a:gd name="T105" fmla="*/ 59 h 76"/>
                <a:gd name="T106" fmla="*/ 93 w 98"/>
                <a:gd name="T107" fmla="*/ 54 h 76"/>
                <a:gd name="T108" fmla="*/ 93 w 98"/>
                <a:gd name="T109" fmla="*/ 50 h 76"/>
                <a:gd name="T110" fmla="*/ 90 w 98"/>
                <a:gd name="T111" fmla="*/ 4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 h="76">
                  <a:moveTo>
                    <a:pt x="90" y="46"/>
                  </a:moveTo>
                  <a:cubicBezTo>
                    <a:pt x="91" y="46"/>
                    <a:pt x="94" y="45"/>
                    <a:pt x="96" y="44"/>
                  </a:cubicBezTo>
                  <a:cubicBezTo>
                    <a:pt x="98" y="43"/>
                    <a:pt x="95" y="39"/>
                    <a:pt x="95" y="39"/>
                  </a:cubicBezTo>
                  <a:cubicBezTo>
                    <a:pt x="94" y="38"/>
                    <a:pt x="94" y="37"/>
                    <a:pt x="93" y="36"/>
                  </a:cubicBezTo>
                  <a:cubicBezTo>
                    <a:pt x="92" y="34"/>
                    <a:pt x="92" y="35"/>
                    <a:pt x="91" y="35"/>
                  </a:cubicBezTo>
                  <a:cubicBezTo>
                    <a:pt x="89" y="36"/>
                    <a:pt x="89" y="36"/>
                    <a:pt x="86" y="37"/>
                  </a:cubicBezTo>
                  <a:cubicBezTo>
                    <a:pt x="84" y="39"/>
                    <a:pt x="85" y="37"/>
                    <a:pt x="86" y="36"/>
                  </a:cubicBezTo>
                  <a:cubicBezTo>
                    <a:pt x="86" y="34"/>
                    <a:pt x="85" y="34"/>
                    <a:pt x="84" y="34"/>
                  </a:cubicBezTo>
                  <a:cubicBezTo>
                    <a:pt x="83" y="33"/>
                    <a:pt x="83" y="32"/>
                    <a:pt x="83" y="30"/>
                  </a:cubicBezTo>
                  <a:cubicBezTo>
                    <a:pt x="83" y="27"/>
                    <a:pt x="74" y="26"/>
                    <a:pt x="72" y="27"/>
                  </a:cubicBezTo>
                  <a:cubicBezTo>
                    <a:pt x="69" y="27"/>
                    <a:pt x="67" y="28"/>
                    <a:pt x="66" y="30"/>
                  </a:cubicBezTo>
                  <a:cubicBezTo>
                    <a:pt x="65" y="32"/>
                    <a:pt x="65" y="31"/>
                    <a:pt x="64" y="29"/>
                  </a:cubicBezTo>
                  <a:cubicBezTo>
                    <a:pt x="63" y="27"/>
                    <a:pt x="65" y="27"/>
                    <a:pt x="66" y="26"/>
                  </a:cubicBezTo>
                  <a:cubicBezTo>
                    <a:pt x="67" y="26"/>
                    <a:pt x="69" y="25"/>
                    <a:pt x="70" y="24"/>
                  </a:cubicBezTo>
                  <a:cubicBezTo>
                    <a:pt x="71" y="23"/>
                    <a:pt x="73" y="21"/>
                    <a:pt x="74" y="20"/>
                  </a:cubicBezTo>
                  <a:cubicBezTo>
                    <a:pt x="76" y="19"/>
                    <a:pt x="79" y="18"/>
                    <a:pt x="80" y="18"/>
                  </a:cubicBezTo>
                  <a:cubicBezTo>
                    <a:pt x="82" y="17"/>
                    <a:pt x="83" y="17"/>
                    <a:pt x="84" y="15"/>
                  </a:cubicBezTo>
                  <a:cubicBezTo>
                    <a:pt x="85" y="14"/>
                    <a:pt x="82" y="14"/>
                    <a:pt x="82" y="14"/>
                  </a:cubicBezTo>
                  <a:cubicBezTo>
                    <a:pt x="81" y="14"/>
                    <a:pt x="80" y="13"/>
                    <a:pt x="79" y="14"/>
                  </a:cubicBezTo>
                  <a:cubicBezTo>
                    <a:pt x="77" y="14"/>
                    <a:pt x="78" y="14"/>
                    <a:pt x="77" y="13"/>
                  </a:cubicBezTo>
                  <a:cubicBezTo>
                    <a:pt x="77" y="12"/>
                    <a:pt x="78" y="12"/>
                    <a:pt x="79" y="11"/>
                  </a:cubicBezTo>
                  <a:cubicBezTo>
                    <a:pt x="80" y="10"/>
                    <a:pt x="80" y="11"/>
                    <a:pt x="81" y="11"/>
                  </a:cubicBezTo>
                  <a:cubicBezTo>
                    <a:pt x="83" y="11"/>
                    <a:pt x="85" y="10"/>
                    <a:pt x="87" y="8"/>
                  </a:cubicBezTo>
                  <a:cubicBezTo>
                    <a:pt x="88" y="7"/>
                    <a:pt x="84" y="4"/>
                    <a:pt x="84" y="3"/>
                  </a:cubicBezTo>
                  <a:cubicBezTo>
                    <a:pt x="83" y="3"/>
                    <a:pt x="82" y="3"/>
                    <a:pt x="80" y="3"/>
                  </a:cubicBezTo>
                  <a:cubicBezTo>
                    <a:pt x="78" y="3"/>
                    <a:pt x="78" y="2"/>
                    <a:pt x="76" y="1"/>
                  </a:cubicBezTo>
                  <a:cubicBezTo>
                    <a:pt x="74" y="1"/>
                    <a:pt x="73" y="2"/>
                    <a:pt x="72" y="3"/>
                  </a:cubicBezTo>
                  <a:cubicBezTo>
                    <a:pt x="72" y="4"/>
                    <a:pt x="70" y="4"/>
                    <a:pt x="68" y="5"/>
                  </a:cubicBezTo>
                  <a:cubicBezTo>
                    <a:pt x="66" y="5"/>
                    <a:pt x="63" y="5"/>
                    <a:pt x="61" y="5"/>
                  </a:cubicBezTo>
                  <a:cubicBezTo>
                    <a:pt x="60" y="6"/>
                    <a:pt x="59" y="6"/>
                    <a:pt x="58" y="6"/>
                  </a:cubicBezTo>
                  <a:cubicBezTo>
                    <a:pt x="56" y="6"/>
                    <a:pt x="55" y="6"/>
                    <a:pt x="55" y="7"/>
                  </a:cubicBezTo>
                  <a:cubicBezTo>
                    <a:pt x="54" y="7"/>
                    <a:pt x="53" y="6"/>
                    <a:pt x="51" y="5"/>
                  </a:cubicBezTo>
                  <a:cubicBezTo>
                    <a:pt x="49" y="3"/>
                    <a:pt x="47" y="3"/>
                    <a:pt x="46" y="2"/>
                  </a:cubicBezTo>
                  <a:cubicBezTo>
                    <a:pt x="45" y="2"/>
                    <a:pt x="45" y="1"/>
                    <a:pt x="44" y="0"/>
                  </a:cubicBezTo>
                  <a:cubicBezTo>
                    <a:pt x="43" y="0"/>
                    <a:pt x="41" y="0"/>
                    <a:pt x="39" y="2"/>
                  </a:cubicBezTo>
                  <a:cubicBezTo>
                    <a:pt x="37" y="3"/>
                    <a:pt x="38" y="4"/>
                    <a:pt x="39" y="4"/>
                  </a:cubicBezTo>
                  <a:cubicBezTo>
                    <a:pt x="40" y="4"/>
                    <a:pt x="41" y="3"/>
                    <a:pt x="43" y="2"/>
                  </a:cubicBezTo>
                  <a:cubicBezTo>
                    <a:pt x="45" y="1"/>
                    <a:pt x="44" y="3"/>
                    <a:pt x="44" y="3"/>
                  </a:cubicBezTo>
                  <a:cubicBezTo>
                    <a:pt x="43" y="4"/>
                    <a:pt x="43" y="4"/>
                    <a:pt x="42" y="5"/>
                  </a:cubicBezTo>
                  <a:cubicBezTo>
                    <a:pt x="41" y="6"/>
                    <a:pt x="38" y="4"/>
                    <a:pt x="37" y="4"/>
                  </a:cubicBezTo>
                  <a:cubicBezTo>
                    <a:pt x="35" y="3"/>
                    <a:pt x="33" y="3"/>
                    <a:pt x="32" y="4"/>
                  </a:cubicBezTo>
                  <a:cubicBezTo>
                    <a:pt x="31" y="4"/>
                    <a:pt x="31" y="4"/>
                    <a:pt x="29" y="4"/>
                  </a:cubicBezTo>
                  <a:cubicBezTo>
                    <a:pt x="27" y="3"/>
                    <a:pt x="27" y="4"/>
                    <a:pt x="27" y="4"/>
                  </a:cubicBezTo>
                  <a:cubicBezTo>
                    <a:pt x="27" y="6"/>
                    <a:pt x="26" y="6"/>
                    <a:pt x="26" y="7"/>
                  </a:cubicBezTo>
                  <a:cubicBezTo>
                    <a:pt x="26" y="9"/>
                    <a:pt x="27" y="8"/>
                    <a:pt x="28" y="9"/>
                  </a:cubicBezTo>
                  <a:cubicBezTo>
                    <a:pt x="29" y="9"/>
                    <a:pt x="31" y="10"/>
                    <a:pt x="32" y="10"/>
                  </a:cubicBezTo>
                  <a:cubicBezTo>
                    <a:pt x="33" y="10"/>
                    <a:pt x="33" y="11"/>
                    <a:pt x="33" y="11"/>
                  </a:cubicBezTo>
                  <a:cubicBezTo>
                    <a:pt x="34" y="12"/>
                    <a:pt x="33" y="12"/>
                    <a:pt x="34" y="14"/>
                  </a:cubicBezTo>
                  <a:cubicBezTo>
                    <a:pt x="35" y="15"/>
                    <a:pt x="36" y="16"/>
                    <a:pt x="35" y="15"/>
                  </a:cubicBezTo>
                  <a:cubicBezTo>
                    <a:pt x="33" y="15"/>
                    <a:pt x="31" y="13"/>
                    <a:pt x="30" y="11"/>
                  </a:cubicBezTo>
                  <a:cubicBezTo>
                    <a:pt x="28" y="10"/>
                    <a:pt x="27" y="10"/>
                    <a:pt x="25" y="10"/>
                  </a:cubicBezTo>
                  <a:cubicBezTo>
                    <a:pt x="23" y="10"/>
                    <a:pt x="24" y="11"/>
                    <a:pt x="22" y="11"/>
                  </a:cubicBezTo>
                  <a:cubicBezTo>
                    <a:pt x="21" y="11"/>
                    <a:pt x="20" y="12"/>
                    <a:pt x="20" y="12"/>
                  </a:cubicBezTo>
                  <a:cubicBezTo>
                    <a:pt x="16" y="14"/>
                    <a:pt x="22" y="16"/>
                    <a:pt x="26" y="18"/>
                  </a:cubicBezTo>
                  <a:cubicBezTo>
                    <a:pt x="30" y="20"/>
                    <a:pt x="32" y="19"/>
                    <a:pt x="34" y="19"/>
                  </a:cubicBezTo>
                  <a:cubicBezTo>
                    <a:pt x="37" y="18"/>
                    <a:pt x="36" y="18"/>
                    <a:pt x="36" y="17"/>
                  </a:cubicBezTo>
                  <a:cubicBezTo>
                    <a:pt x="36" y="15"/>
                    <a:pt x="38" y="17"/>
                    <a:pt x="40" y="19"/>
                  </a:cubicBezTo>
                  <a:cubicBezTo>
                    <a:pt x="41" y="20"/>
                    <a:pt x="40" y="20"/>
                    <a:pt x="43" y="21"/>
                  </a:cubicBezTo>
                  <a:cubicBezTo>
                    <a:pt x="45" y="22"/>
                    <a:pt x="45" y="22"/>
                    <a:pt x="44" y="22"/>
                  </a:cubicBezTo>
                  <a:cubicBezTo>
                    <a:pt x="43" y="22"/>
                    <a:pt x="41" y="21"/>
                    <a:pt x="39" y="20"/>
                  </a:cubicBezTo>
                  <a:cubicBezTo>
                    <a:pt x="36" y="19"/>
                    <a:pt x="36" y="20"/>
                    <a:pt x="35" y="21"/>
                  </a:cubicBezTo>
                  <a:cubicBezTo>
                    <a:pt x="35" y="21"/>
                    <a:pt x="35" y="22"/>
                    <a:pt x="34" y="23"/>
                  </a:cubicBezTo>
                  <a:cubicBezTo>
                    <a:pt x="32" y="23"/>
                    <a:pt x="33" y="23"/>
                    <a:pt x="34" y="24"/>
                  </a:cubicBezTo>
                  <a:cubicBezTo>
                    <a:pt x="36" y="25"/>
                    <a:pt x="36" y="24"/>
                    <a:pt x="37" y="24"/>
                  </a:cubicBezTo>
                  <a:cubicBezTo>
                    <a:pt x="38" y="23"/>
                    <a:pt x="40" y="25"/>
                    <a:pt x="40" y="26"/>
                  </a:cubicBezTo>
                  <a:cubicBezTo>
                    <a:pt x="40" y="27"/>
                    <a:pt x="40" y="27"/>
                    <a:pt x="41" y="29"/>
                  </a:cubicBezTo>
                  <a:cubicBezTo>
                    <a:pt x="42" y="30"/>
                    <a:pt x="40" y="31"/>
                    <a:pt x="39" y="31"/>
                  </a:cubicBezTo>
                  <a:cubicBezTo>
                    <a:pt x="39" y="31"/>
                    <a:pt x="38" y="31"/>
                    <a:pt x="38" y="30"/>
                  </a:cubicBezTo>
                  <a:cubicBezTo>
                    <a:pt x="38" y="29"/>
                    <a:pt x="37" y="28"/>
                    <a:pt x="36" y="28"/>
                  </a:cubicBezTo>
                  <a:cubicBezTo>
                    <a:pt x="36" y="27"/>
                    <a:pt x="37" y="26"/>
                    <a:pt x="36" y="26"/>
                  </a:cubicBezTo>
                  <a:cubicBezTo>
                    <a:pt x="35" y="27"/>
                    <a:pt x="36" y="28"/>
                    <a:pt x="36" y="29"/>
                  </a:cubicBezTo>
                  <a:cubicBezTo>
                    <a:pt x="36" y="30"/>
                    <a:pt x="36" y="30"/>
                    <a:pt x="37" y="31"/>
                  </a:cubicBezTo>
                  <a:cubicBezTo>
                    <a:pt x="38" y="32"/>
                    <a:pt x="37" y="33"/>
                    <a:pt x="36" y="34"/>
                  </a:cubicBezTo>
                  <a:cubicBezTo>
                    <a:pt x="35" y="35"/>
                    <a:pt x="31" y="35"/>
                    <a:pt x="30" y="34"/>
                  </a:cubicBezTo>
                  <a:cubicBezTo>
                    <a:pt x="29" y="34"/>
                    <a:pt x="30" y="35"/>
                    <a:pt x="29" y="36"/>
                  </a:cubicBezTo>
                  <a:cubicBezTo>
                    <a:pt x="29" y="36"/>
                    <a:pt x="27" y="36"/>
                    <a:pt x="26" y="35"/>
                  </a:cubicBezTo>
                  <a:cubicBezTo>
                    <a:pt x="25" y="35"/>
                    <a:pt x="17" y="28"/>
                    <a:pt x="15" y="26"/>
                  </a:cubicBezTo>
                  <a:cubicBezTo>
                    <a:pt x="13" y="25"/>
                    <a:pt x="11" y="25"/>
                    <a:pt x="9" y="25"/>
                  </a:cubicBezTo>
                  <a:cubicBezTo>
                    <a:pt x="6" y="26"/>
                    <a:pt x="4" y="28"/>
                    <a:pt x="3" y="29"/>
                  </a:cubicBezTo>
                  <a:cubicBezTo>
                    <a:pt x="3" y="30"/>
                    <a:pt x="4" y="31"/>
                    <a:pt x="2" y="32"/>
                  </a:cubicBezTo>
                  <a:cubicBezTo>
                    <a:pt x="0" y="34"/>
                    <a:pt x="2" y="36"/>
                    <a:pt x="2" y="36"/>
                  </a:cubicBezTo>
                  <a:cubicBezTo>
                    <a:pt x="4" y="39"/>
                    <a:pt x="10" y="41"/>
                    <a:pt x="12" y="41"/>
                  </a:cubicBezTo>
                  <a:cubicBezTo>
                    <a:pt x="13" y="42"/>
                    <a:pt x="14" y="45"/>
                    <a:pt x="14" y="45"/>
                  </a:cubicBezTo>
                  <a:cubicBezTo>
                    <a:pt x="16" y="48"/>
                    <a:pt x="17" y="47"/>
                    <a:pt x="18" y="47"/>
                  </a:cubicBezTo>
                  <a:cubicBezTo>
                    <a:pt x="18" y="46"/>
                    <a:pt x="18" y="46"/>
                    <a:pt x="19" y="48"/>
                  </a:cubicBezTo>
                  <a:cubicBezTo>
                    <a:pt x="20" y="49"/>
                    <a:pt x="21" y="49"/>
                    <a:pt x="22" y="47"/>
                  </a:cubicBezTo>
                  <a:cubicBezTo>
                    <a:pt x="23" y="45"/>
                    <a:pt x="24" y="46"/>
                    <a:pt x="26" y="48"/>
                  </a:cubicBezTo>
                  <a:cubicBezTo>
                    <a:pt x="27" y="49"/>
                    <a:pt x="27" y="50"/>
                    <a:pt x="30" y="50"/>
                  </a:cubicBezTo>
                  <a:cubicBezTo>
                    <a:pt x="33" y="50"/>
                    <a:pt x="34" y="52"/>
                    <a:pt x="36" y="54"/>
                  </a:cubicBezTo>
                  <a:cubicBezTo>
                    <a:pt x="38" y="56"/>
                    <a:pt x="41" y="59"/>
                    <a:pt x="42" y="59"/>
                  </a:cubicBezTo>
                  <a:cubicBezTo>
                    <a:pt x="43" y="59"/>
                    <a:pt x="44" y="60"/>
                    <a:pt x="45" y="60"/>
                  </a:cubicBezTo>
                  <a:cubicBezTo>
                    <a:pt x="46" y="61"/>
                    <a:pt x="48" y="63"/>
                    <a:pt x="48" y="65"/>
                  </a:cubicBezTo>
                  <a:cubicBezTo>
                    <a:pt x="48" y="66"/>
                    <a:pt x="49" y="67"/>
                    <a:pt x="50" y="67"/>
                  </a:cubicBezTo>
                  <a:cubicBezTo>
                    <a:pt x="51" y="67"/>
                    <a:pt x="51" y="68"/>
                    <a:pt x="51" y="68"/>
                  </a:cubicBezTo>
                  <a:cubicBezTo>
                    <a:pt x="51" y="68"/>
                    <a:pt x="52" y="70"/>
                    <a:pt x="52" y="72"/>
                  </a:cubicBezTo>
                  <a:cubicBezTo>
                    <a:pt x="53" y="74"/>
                    <a:pt x="55" y="73"/>
                    <a:pt x="56" y="73"/>
                  </a:cubicBezTo>
                  <a:cubicBezTo>
                    <a:pt x="57" y="72"/>
                    <a:pt x="57" y="72"/>
                    <a:pt x="59" y="74"/>
                  </a:cubicBezTo>
                  <a:cubicBezTo>
                    <a:pt x="61" y="76"/>
                    <a:pt x="63" y="74"/>
                    <a:pt x="63" y="74"/>
                  </a:cubicBezTo>
                  <a:cubicBezTo>
                    <a:pt x="63" y="74"/>
                    <a:pt x="69" y="69"/>
                    <a:pt x="70" y="69"/>
                  </a:cubicBezTo>
                  <a:cubicBezTo>
                    <a:pt x="71" y="68"/>
                    <a:pt x="70" y="67"/>
                    <a:pt x="68" y="67"/>
                  </a:cubicBezTo>
                  <a:cubicBezTo>
                    <a:pt x="67" y="66"/>
                    <a:pt x="67" y="65"/>
                    <a:pt x="67" y="64"/>
                  </a:cubicBezTo>
                  <a:cubicBezTo>
                    <a:pt x="67" y="63"/>
                    <a:pt x="68" y="63"/>
                    <a:pt x="68" y="64"/>
                  </a:cubicBezTo>
                  <a:cubicBezTo>
                    <a:pt x="68" y="66"/>
                    <a:pt x="70" y="65"/>
                    <a:pt x="71" y="65"/>
                  </a:cubicBezTo>
                  <a:cubicBezTo>
                    <a:pt x="72" y="65"/>
                    <a:pt x="72" y="65"/>
                    <a:pt x="73" y="65"/>
                  </a:cubicBezTo>
                  <a:cubicBezTo>
                    <a:pt x="74" y="66"/>
                    <a:pt x="76" y="65"/>
                    <a:pt x="78" y="64"/>
                  </a:cubicBezTo>
                  <a:cubicBezTo>
                    <a:pt x="80" y="63"/>
                    <a:pt x="88" y="60"/>
                    <a:pt x="92" y="59"/>
                  </a:cubicBezTo>
                  <a:cubicBezTo>
                    <a:pt x="95" y="57"/>
                    <a:pt x="94" y="57"/>
                    <a:pt x="94" y="56"/>
                  </a:cubicBezTo>
                  <a:cubicBezTo>
                    <a:pt x="94" y="55"/>
                    <a:pt x="94" y="54"/>
                    <a:pt x="93" y="54"/>
                  </a:cubicBezTo>
                  <a:cubicBezTo>
                    <a:pt x="92" y="55"/>
                    <a:pt x="93" y="54"/>
                    <a:pt x="94" y="53"/>
                  </a:cubicBezTo>
                  <a:cubicBezTo>
                    <a:pt x="94" y="52"/>
                    <a:pt x="94" y="51"/>
                    <a:pt x="93" y="50"/>
                  </a:cubicBezTo>
                  <a:cubicBezTo>
                    <a:pt x="93" y="48"/>
                    <a:pt x="94" y="48"/>
                    <a:pt x="91" y="47"/>
                  </a:cubicBezTo>
                  <a:cubicBezTo>
                    <a:pt x="89" y="47"/>
                    <a:pt x="90" y="47"/>
                    <a:pt x="90" y="4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4" name="Freeform 211">
              <a:extLst>
                <a:ext uri="{FF2B5EF4-FFF2-40B4-BE49-F238E27FC236}">
                  <a16:creationId xmlns:a16="http://schemas.microsoft.com/office/drawing/2014/main" id="{FC74B24B-B38B-4431-88A7-17E4FBD5DEF8}"/>
                </a:ext>
              </a:extLst>
            </p:cNvPr>
            <p:cNvSpPr>
              <a:spLocks/>
            </p:cNvSpPr>
            <p:nvPr/>
          </p:nvSpPr>
          <p:spPr bwMode="auto">
            <a:xfrm>
              <a:off x="1282" y="813"/>
              <a:ext cx="9" cy="4"/>
            </a:xfrm>
            <a:custGeom>
              <a:avLst/>
              <a:gdLst>
                <a:gd name="T0" fmla="*/ 0 w 6"/>
                <a:gd name="T1" fmla="*/ 3 h 3"/>
                <a:gd name="T2" fmla="*/ 6 w 6"/>
                <a:gd name="T3" fmla="*/ 3 h 3"/>
                <a:gd name="T4" fmla="*/ 0 w 6"/>
                <a:gd name="T5" fmla="*/ 3 h 3"/>
              </a:gdLst>
              <a:ahLst/>
              <a:cxnLst>
                <a:cxn ang="0">
                  <a:pos x="T0" y="T1"/>
                </a:cxn>
                <a:cxn ang="0">
                  <a:pos x="T2" y="T3"/>
                </a:cxn>
                <a:cxn ang="0">
                  <a:pos x="T4" y="T5"/>
                </a:cxn>
              </a:cxnLst>
              <a:rect l="0" t="0" r="r" b="b"/>
              <a:pathLst>
                <a:path w="6" h="3">
                  <a:moveTo>
                    <a:pt x="0" y="3"/>
                  </a:moveTo>
                  <a:cubicBezTo>
                    <a:pt x="1" y="3"/>
                    <a:pt x="6" y="3"/>
                    <a:pt x="6" y="3"/>
                  </a:cubicBezTo>
                  <a:cubicBezTo>
                    <a:pt x="2" y="0"/>
                    <a:pt x="0" y="2"/>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5" name="Freeform 212">
              <a:extLst>
                <a:ext uri="{FF2B5EF4-FFF2-40B4-BE49-F238E27FC236}">
                  <a16:creationId xmlns:a16="http://schemas.microsoft.com/office/drawing/2014/main" id="{E0BDF12A-70A1-4A8A-A2B5-6B844F4685F8}"/>
                </a:ext>
              </a:extLst>
            </p:cNvPr>
            <p:cNvSpPr>
              <a:spLocks/>
            </p:cNvSpPr>
            <p:nvPr/>
          </p:nvSpPr>
          <p:spPr bwMode="auto">
            <a:xfrm>
              <a:off x="1303" y="809"/>
              <a:ext cx="54" cy="35"/>
            </a:xfrm>
            <a:custGeom>
              <a:avLst/>
              <a:gdLst>
                <a:gd name="T0" fmla="*/ 20 w 39"/>
                <a:gd name="T1" fmla="*/ 1 h 26"/>
                <a:gd name="T2" fmla="*/ 11 w 39"/>
                <a:gd name="T3" fmla="*/ 1 h 26"/>
                <a:gd name="T4" fmla="*/ 5 w 39"/>
                <a:gd name="T5" fmla="*/ 4 h 26"/>
                <a:gd name="T6" fmla="*/ 1 w 39"/>
                <a:gd name="T7" fmla="*/ 8 h 26"/>
                <a:gd name="T8" fmla="*/ 3 w 39"/>
                <a:gd name="T9" fmla="*/ 9 h 26"/>
                <a:gd name="T10" fmla="*/ 11 w 39"/>
                <a:gd name="T11" fmla="*/ 12 h 26"/>
                <a:gd name="T12" fmla="*/ 13 w 39"/>
                <a:gd name="T13" fmla="*/ 14 h 26"/>
                <a:gd name="T14" fmla="*/ 14 w 39"/>
                <a:gd name="T15" fmla="*/ 16 h 26"/>
                <a:gd name="T16" fmla="*/ 16 w 39"/>
                <a:gd name="T17" fmla="*/ 18 h 26"/>
                <a:gd name="T18" fmla="*/ 24 w 39"/>
                <a:gd name="T19" fmla="*/ 25 h 26"/>
                <a:gd name="T20" fmla="*/ 27 w 39"/>
                <a:gd name="T21" fmla="*/ 25 h 26"/>
                <a:gd name="T22" fmla="*/ 30 w 39"/>
                <a:gd name="T23" fmla="*/ 23 h 26"/>
                <a:gd name="T24" fmla="*/ 34 w 39"/>
                <a:gd name="T25" fmla="*/ 18 h 26"/>
                <a:gd name="T26" fmla="*/ 37 w 39"/>
                <a:gd name="T27" fmla="*/ 11 h 26"/>
                <a:gd name="T28" fmla="*/ 38 w 39"/>
                <a:gd name="T29" fmla="*/ 8 h 26"/>
                <a:gd name="T30" fmla="*/ 36 w 39"/>
                <a:gd name="T31" fmla="*/ 5 h 26"/>
                <a:gd name="T32" fmla="*/ 30 w 39"/>
                <a:gd name="T33" fmla="*/ 2 h 26"/>
                <a:gd name="T34" fmla="*/ 20 w 39"/>
                <a:gd name="T35"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26">
                  <a:moveTo>
                    <a:pt x="20" y="1"/>
                  </a:moveTo>
                  <a:cubicBezTo>
                    <a:pt x="19" y="2"/>
                    <a:pt x="13" y="1"/>
                    <a:pt x="11" y="1"/>
                  </a:cubicBezTo>
                  <a:cubicBezTo>
                    <a:pt x="8" y="1"/>
                    <a:pt x="6" y="3"/>
                    <a:pt x="5" y="4"/>
                  </a:cubicBezTo>
                  <a:cubicBezTo>
                    <a:pt x="4" y="5"/>
                    <a:pt x="2" y="7"/>
                    <a:pt x="1" y="8"/>
                  </a:cubicBezTo>
                  <a:cubicBezTo>
                    <a:pt x="0" y="9"/>
                    <a:pt x="3" y="9"/>
                    <a:pt x="3" y="9"/>
                  </a:cubicBezTo>
                  <a:cubicBezTo>
                    <a:pt x="5" y="9"/>
                    <a:pt x="10" y="12"/>
                    <a:pt x="11" y="12"/>
                  </a:cubicBezTo>
                  <a:cubicBezTo>
                    <a:pt x="11" y="13"/>
                    <a:pt x="13" y="14"/>
                    <a:pt x="13" y="14"/>
                  </a:cubicBezTo>
                  <a:cubicBezTo>
                    <a:pt x="14" y="15"/>
                    <a:pt x="14" y="15"/>
                    <a:pt x="14" y="16"/>
                  </a:cubicBezTo>
                  <a:cubicBezTo>
                    <a:pt x="14" y="17"/>
                    <a:pt x="15" y="17"/>
                    <a:pt x="16" y="18"/>
                  </a:cubicBezTo>
                  <a:cubicBezTo>
                    <a:pt x="17" y="18"/>
                    <a:pt x="24" y="24"/>
                    <a:pt x="24" y="25"/>
                  </a:cubicBezTo>
                  <a:cubicBezTo>
                    <a:pt x="25" y="26"/>
                    <a:pt x="26" y="25"/>
                    <a:pt x="27" y="25"/>
                  </a:cubicBezTo>
                  <a:cubicBezTo>
                    <a:pt x="28" y="24"/>
                    <a:pt x="29" y="23"/>
                    <a:pt x="30" y="23"/>
                  </a:cubicBezTo>
                  <a:cubicBezTo>
                    <a:pt x="30" y="22"/>
                    <a:pt x="32" y="21"/>
                    <a:pt x="34" y="18"/>
                  </a:cubicBezTo>
                  <a:cubicBezTo>
                    <a:pt x="36" y="14"/>
                    <a:pt x="37" y="12"/>
                    <a:pt x="37" y="11"/>
                  </a:cubicBezTo>
                  <a:cubicBezTo>
                    <a:pt x="37" y="10"/>
                    <a:pt x="37" y="10"/>
                    <a:pt x="38" y="8"/>
                  </a:cubicBezTo>
                  <a:cubicBezTo>
                    <a:pt x="39" y="7"/>
                    <a:pt x="37" y="5"/>
                    <a:pt x="36" y="5"/>
                  </a:cubicBezTo>
                  <a:cubicBezTo>
                    <a:pt x="35" y="4"/>
                    <a:pt x="32" y="3"/>
                    <a:pt x="30" y="2"/>
                  </a:cubicBezTo>
                  <a:cubicBezTo>
                    <a:pt x="28" y="0"/>
                    <a:pt x="21" y="1"/>
                    <a:pt x="2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6" name="Freeform 213">
              <a:extLst>
                <a:ext uri="{FF2B5EF4-FFF2-40B4-BE49-F238E27FC236}">
                  <a16:creationId xmlns:a16="http://schemas.microsoft.com/office/drawing/2014/main" id="{D971EDCB-20FC-4A57-9D24-D1376D795B4F}"/>
                </a:ext>
              </a:extLst>
            </p:cNvPr>
            <p:cNvSpPr>
              <a:spLocks/>
            </p:cNvSpPr>
            <p:nvPr/>
          </p:nvSpPr>
          <p:spPr bwMode="auto">
            <a:xfrm>
              <a:off x="1433" y="927"/>
              <a:ext cx="11" cy="8"/>
            </a:xfrm>
            <a:custGeom>
              <a:avLst/>
              <a:gdLst>
                <a:gd name="T0" fmla="*/ 8 w 8"/>
                <a:gd name="T1" fmla="*/ 5 h 6"/>
                <a:gd name="T2" fmla="*/ 7 w 8"/>
                <a:gd name="T3" fmla="*/ 3 h 6"/>
                <a:gd name="T4" fmla="*/ 3 w 8"/>
                <a:gd name="T5" fmla="*/ 1 h 6"/>
                <a:gd name="T6" fmla="*/ 1 w 8"/>
                <a:gd name="T7" fmla="*/ 1 h 6"/>
                <a:gd name="T8" fmla="*/ 0 w 8"/>
                <a:gd name="T9" fmla="*/ 2 h 6"/>
                <a:gd name="T10" fmla="*/ 6 w 8"/>
                <a:gd name="T11" fmla="*/ 6 h 6"/>
                <a:gd name="T12" fmla="*/ 8 w 8"/>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8" y="5"/>
                  </a:moveTo>
                  <a:cubicBezTo>
                    <a:pt x="8" y="4"/>
                    <a:pt x="8" y="4"/>
                    <a:pt x="7" y="3"/>
                  </a:cubicBezTo>
                  <a:cubicBezTo>
                    <a:pt x="6" y="2"/>
                    <a:pt x="5" y="1"/>
                    <a:pt x="3" y="1"/>
                  </a:cubicBezTo>
                  <a:cubicBezTo>
                    <a:pt x="2" y="1"/>
                    <a:pt x="2" y="1"/>
                    <a:pt x="1" y="1"/>
                  </a:cubicBezTo>
                  <a:cubicBezTo>
                    <a:pt x="0" y="0"/>
                    <a:pt x="0" y="2"/>
                    <a:pt x="0" y="2"/>
                  </a:cubicBezTo>
                  <a:cubicBezTo>
                    <a:pt x="1" y="5"/>
                    <a:pt x="5" y="5"/>
                    <a:pt x="6" y="6"/>
                  </a:cubicBezTo>
                  <a:cubicBezTo>
                    <a:pt x="8" y="6"/>
                    <a:pt x="8" y="6"/>
                    <a:pt x="8"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7" name="Freeform 214">
              <a:extLst>
                <a:ext uri="{FF2B5EF4-FFF2-40B4-BE49-F238E27FC236}">
                  <a16:creationId xmlns:a16="http://schemas.microsoft.com/office/drawing/2014/main" id="{8297D73D-24EB-4B97-974C-31BBA39FFBF1}"/>
                </a:ext>
              </a:extLst>
            </p:cNvPr>
            <p:cNvSpPr>
              <a:spLocks/>
            </p:cNvSpPr>
            <p:nvPr/>
          </p:nvSpPr>
          <p:spPr bwMode="auto">
            <a:xfrm>
              <a:off x="1280" y="1042"/>
              <a:ext cx="8" cy="7"/>
            </a:xfrm>
            <a:custGeom>
              <a:avLst/>
              <a:gdLst>
                <a:gd name="T0" fmla="*/ 3 w 6"/>
                <a:gd name="T1" fmla="*/ 3 h 5"/>
                <a:gd name="T2" fmla="*/ 4 w 6"/>
                <a:gd name="T3" fmla="*/ 3 h 5"/>
                <a:gd name="T4" fmla="*/ 4 w 6"/>
                <a:gd name="T5" fmla="*/ 0 h 5"/>
                <a:gd name="T6" fmla="*/ 3 w 6"/>
                <a:gd name="T7" fmla="*/ 3 h 5"/>
              </a:gdLst>
              <a:ahLst/>
              <a:cxnLst>
                <a:cxn ang="0">
                  <a:pos x="T0" y="T1"/>
                </a:cxn>
                <a:cxn ang="0">
                  <a:pos x="T2" y="T3"/>
                </a:cxn>
                <a:cxn ang="0">
                  <a:pos x="T4" y="T5"/>
                </a:cxn>
                <a:cxn ang="0">
                  <a:pos x="T6" y="T7"/>
                </a:cxn>
              </a:cxnLst>
              <a:rect l="0" t="0" r="r" b="b"/>
              <a:pathLst>
                <a:path w="6" h="5">
                  <a:moveTo>
                    <a:pt x="3" y="3"/>
                  </a:moveTo>
                  <a:cubicBezTo>
                    <a:pt x="3" y="3"/>
                    <a:pt x="4" y="5"/>
                    <a:pt x="4" y="3"/>
                  </a:cubicBezTo>
                  <a:cubicBezTo>
                    <a:pt x="5" y="1"/>
                    <a:pt x="6" y="0"/>
                    <a:pt x="4" y="0"/>
                  </a:cubicBezTo>
                  <a:cubicBezTo>
                    <a:pt x="3" y="0"/>
                    <a:pt x="0" y="1"/>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8" name="Freeform 215">
              <a:extLst>
                <a:ext uri="{FF2B5EF4-FFF2-40B4-BE49-F238E27FC236}">
                  <a16:creationId xmlns:a16="http://schemas.microsoft.com/office/drawing/2014/main" id="{4CA56D71-80F9-408A-A306-4DDA234835E8}"/>
                </a:ext>
              </a:extLst>
            </p:cNvPr>
            <p:cNvSpPr>
              <a:spLocks/>
            </p:cNvSpPr>
            <p:nvPr/>
          </p:nvSpPr>
          <p:spPr bwMode="auto">
            <a:xfrm>
              <a:off x="1281" y="1035"/>
              <a:ext cx="4" cy="7"/>
            </a:xfrm>
            <a:custGeom>
              <a:avLst/>
              <a:gdLst>
                <a:gd name="T0" fmla="*/ 1 w 3"/>
                <a:gd name="T1" fmla="*/ 0 h 5"/>
                <a:gd name="T2" fmla="*/ 0 w 3"/>
                <a:gd name="T3" fmla="*/ 2 h 5"/>
                <a:gd name="T4" fmla="*/ 1 w 3"/>
                <a:gd name="T5" fmla="*/ 5 h 5"/>
                <a:gd name="T6" fmla="*/ 3 w 3"/>
                <a:gd name="T7" fmla="*/ 3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1" y="0"/>
                    <a:pt x="0" y="1"/>
                    <a:pt x="0" y="2"/>
                  </a:cubicBezTo>
                  <a:cubicBezTo>
                    <a:pt x="0" y="4"/>
                    <a:pt x="0" y="5"/>
                    <a:pt x="1" y="5"/>
                  </a:cubicBezTo>
                  <a:cubicBezTo>
                    <a:pt x="1" y="5"/>
                    <a:pt x="3" y="5"/>
                    <a:pt x="3" y="3"/>
                  </a:cubicBezTo>
                  <a:cubicBezTo>
                    <a:pt x="2" y="1"/>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9" name="Freeform 216">
              <a:extLst>
                <a:ext uri="{FF2B5EF4-FFF2-40B4-BE49-F238E27FC236}">
                  <a16:creationId xmlns:a16="http://schemas.microsoft.com/office/drawing/2014/main" id="{3275A915-08FD-4A11-BA5E-D11669B784BE}"/>
                </a:ext>
              </a:extLst>
            </p:cNvPr>
            <p:cNvSpPr>
              <a:spLocks/>
            </p:cNvSpPr>
            <p:nvPr/>
          </p:nvSpPr>
          <p:spPr bwMode="auto">
            <a:xfrm>
              <a:off x="1343" y="1004"/>
              <a:ext cx="16" cy="7"/>
            </a:xfrm>
            <a:custGeom>
              <a:avLst/>
              <a:gdLst>
                <a:gd name="T0" fmla="*/ 8 w 11"/>
                <a:gd name="T1" fmla="*/ 1 h 5"/>
                <a:gd name="T2" fmla="*/ 2 w 11"/>
                <a:gd name="T3" fmla="*/ 0 h 5"/>
                <a:gd name="T4" fmla="*/ 1 w 11"/>
                <a:gd name="T5" fmla="*/ 1 h 5"/>
                <a:gd name="T6" fmla="*/ 10 w 11"/>
                <a:gd name="T7" fmla="*/ 4 h 5"/>
                <a:gd name="T8" fmla="*/ 8 w 11"/>
                <a:gd name="T9" fmla="*/ 1 h 5"/>
              </a:gdLst>
              <a:ahLst/>
              <a:cxnLst>
                <a:cxn ang="0">
                  <a:pos x="T0" y="T1"/>
                </a:cxn>
                <a:cxn ang="0">
                  <a:pos x="T2" y="T3"/>
                </a:cxn>
                <a:cxn ang="0">
                  <a:pos x="T4" y="T5"/>
                </a:cxn>
                <a:cxn ang="0">
                  <a:pos x="T6" y="T7"/>
                </a:cxn>
                <a:cxn ang="0">
                  <a:pos x="T8" y="T9"/>
                </a:cxn>
              </a:cxnLst>
              <a:rect l="0" t="0" r="r" b="b"/>
              <a:pathLst>
                <a:path w="11" h="5">
                  <a:moveTo>
                    <a:pt x="8" y="1"/>
                  </a:moveTo>
                  <a:cubicBezTo>
                    <a:pt x="6" y="0"/>
                    <a:pt x="4" y="0"/>
                    <a:pt x="2" y="0"/>
                  </a:cubicBezTo>
                  <a:cubicBezTo>
                    <a:pt x="0" y="0"/>
                    <a:pt x="1" y="1"/>
                    <a:pt x="1" y="1"/>
                  </a:cubicBezTo>
                  <a:cubicBezTo>
                    <a:pt x="6" y="5"/>
                    <a:pt x="9" y="5"/>
                    <a:pt x="10" y="4"/>
                  </a:cubicBezTo>
                  <a:cubicBezTo>
                    <a:pt x="11" y="4"/>
                    <a:pt x="10" y="2"/>
                    <a:pt x="8"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0" name="Freeform 217">
              <a:extLst>
                <a:ext uri="{FF2B5EF4-FFF2-40B4-BE49-F238E27FC236}">
                  <a16:creationId xmlns:a16="http://schemas.microsoft.com/office/drawing/2014/main" id="{795B97D4-0088-4F67-A6C9-FB9AE04A698A}"/>
                </a:ext>
              </a:extLst>
            </p:cNvPr>
            <p:cNvSpPr>
              <a:spLocks/>
            </p:cNvSpPr>
            <p:nvPr/>
          </p:nvSpPr>
          <p:spPr bwMode="auto">
            <a:xfrm>
              <a:off x="1400" y="994"/>
              <a:ext cx="14" cy="10"/>
            </a:xfrm>
            <a:custGeom>
              <a:avLst/>
              <a:gdLst>
                <a:gd name="T0" fmla="*/ 4 w 10"/>
                <a:gd name="T1" fmla="*/ 2 h 7"/>
                <a:gd name="T2" fmla="*/ 1 w 10"/>
                <a:gd name="T3" fmla="*/ 4 h 7"/>
                <a:gd name="T4" fmla="*/ 1 w 10"/>
                <a:gd name="T5" fmla="*/ 5 h 7"/>
                <a:gd name="T6" fmla="*/ 5 w 10"/>
                <a:gd name="T7" fmla="*/ 6 h 7"/>
                <a:gd name="T8" fmla="*/ 7 w 10"/>
                <a:gd name="T9" fmla="*/ 7 h 7"/>
                <a:gd name="T10" fmla="*/ 8 w 10"/>
                <a:gd name="T11" fmla="*/ 6 h 7"/>
                <a:gd name="T12" fmla="*/ 10 w 10"/>
                <a:gd name="T13" fmla="*/ 2 h 7"/>
                <a:gd name="T14" fmla="*/ 7 w 10"/>
                <a:gd name="T15" fmla="*/ 1 h 7"/>
                <a:gd name="T16" fmla="*/ 4 w 10"/>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7">
                  <a:moveTo>
                    <a:pt x="4" y="2"/>
                  </a:moveTo>
                  <a:cubicBezTo>
                    <a:pt x="4" y="2"/>
                    <a:pt x="3" y="3"/>
                    <a:pt x="1" y="4"/>
                  </a:cubicBezTo>
                  <a:cubicBezTo>
                    <a:pt x="0" y="4"/>
                    <a:pt x="1" y="5"/>
                    <a:pt x="1" y="5"/>
                  </a:cubicBezTo>
                  <a:cubicBezTo>
                    <a:pt x="2" y="5"/>
                    <a:pt x="4" y="6"/>
                    <a:pt x="5" y="6"/>
                  </a:cubicBezTo>
                  <a:cubicBezTo>
                    <a:pt x="5" y="6"/>
                    <a:pt x="6" y="6"/>
                    <a:pt x="7" y="7"/>
                  </a:cubicBezTo>
                  <a:cubicBezTo>
                    <a:pt x="7" y="7"/>
                    <a:pt x="8" y="6"/>
                    <a:pt x="8" y="6"/>
                  </a:cubicBezTo>
                  <a:cubicBezTo>
                    <a:pt x="9" y="5"/>
                    <a:pt x="9" y="3"/>
                    <a:pt x="10" y="2"/>
                  </a:cubicBezTo>
                  <a:cubicBezTo>
                    <a:pt x="10" y="1"/>
                    <a:pt x="8" y="1"/>
                    <a:pt x="7" y="1"/>
                  </a:cubicBezTo>
                  <a:cubicBezTo>
                    <a:pt x="6" y="0"/>
                    <a:pt x="5" y="1"/>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1" name="Freeform 218">
              <a:extLst>
                <a:ext uri="{FF2B5EF4-FFF2-40B4-BE49-F238E27FC236}">
                  <a16:creationId xmlns:a16="http://schemas.microsoft.com/office/drawing/2014/main" id="{D3B4709D-8AB7-47C1-BD27-482E41EEABF0}"/>
                </a:ext>
              </a:extLst>
            </p:cNvPr>
            <p:cNvSpPr>
              <a:spLocks/>
            </p:cNvSpPr>
            <p:nvPr/>
          </p:nvSpPr>
          <p:spPr bwMode="auto">
            <a:xfrm>
              <a:off x="1435" y="987"/>
              <a:ext cx="11" cy="13"/>
            </a:xfrm>
            <a:custGeom>
              <a:avLst/>
              <a:gdLst>
                <a:gd name="T0" fmla="*/ 6 w 8"/>
                <a:gd name="T1" fmla="*/ 7 h 9"/>
                <a:gd name="T2" fmla="*/ 7 w 8"/>
                <a:gd name="T3" fmla="*/ 3 h 9"/>
                <a:gd name="T4" fmla="*/ 2 w 8"/>
                <a:gd name="T5" fmla="*/ 0 h 9"/>
                <a:gd name="T6" fmla="*/ 0 w 8"/>
                <a:gd name="T7" fmla="*/ 5 h 9"/>
                <a:gd name="T8" fmla="*/ 2 w 8"/>
                <a:gd name="T9" fmla="*/ 7 h 9"/>
                <a:gd name="T10" fmla="*/ 3 w 8"/>
                <a:gd name="T11" fmla="*/ 8 h 9"/>
                <a:gd name="T12" fmla="*/ 6 w 8"/>
                <a:gd name="T13" fmla="*/ 7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6" y="7"/>
                  </a:moveTo>
                  <a:cubicBezTo>
                    <a:pt x="7" y="6"/>
                    <a:pt x="8" y="6"/>
                    <a:pt x="7" y="3"/>
                  </a:cubicBezTo>
                  <a:cubicBezTo>
                    <a:pt x="7" y="1"/>
                    <a:pt x="4" y="0"/>
                    <a:pt x="2" y="0"/>
                  </a:cubicBezTo>
                  <a:cubicBezTo>
                    <a:pt x="1" y="0"/>
                    <a:pt x="0" y="4"/>
                    <a:pt x="0" y="5"/>
                  </a:cubicBezTo>
                  <a:cubicBezTo>
                    <a:pt x="0" y="7"/>
                    <a:pt x="1" y="7"/>
                    <a:pt x="2" y="7"/>
                  </a:cubicBezTo>
                  <a:cubicBezTo>
                    <a:pt x="3" y="7"/>
                    <a:pt x="3" y="8"/>
                    <a:pt x="3" y="8"/>
                  </a:cubicBezTo>
                  <a:cubicBezTo>
                    <a:pt x="3" y="9"/>
                    <a:pt x="5" y="8"/>
                    <a:pt x="6"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2" name="Freeform 219">
              <a:extLst>
                <a:ext uri="{FF2B5EF4-FFF2-40B4-BE49-F238E27FC236}">
                  <a16:creationId xmlns:a16="http://schemas.microsoft.com/office/drawing/2014/main" id="{89C8BFDA-F8F6-4028-B18C-46427F703C72}"/>
                </a:ext>
              </a:extLst>
            </p:cNvPr>
            <p:cNvSpPr>
              <a:spLocks/>
            </p:cNvSpPr>
            <p:nvPr/>
          </p:nvSpPr>
          <p:spPr bwMode="auto">
            <a:xfrm>
              <a:off x="1443" y="982"/>
              <a:ext cx="5" cy="11"/>
            </a:xfrm>
            <a:custGeom>
              <a:avLst/>
              <a:gdLst>
                <a:gd name="T0" fmla="*/ 3 w 4"/>
                <a:gd name="T1" fmla="*/ 6 h 8"/>
                <a:gd name="T2" fmla="*/ 3 w 4"/>
                <a:gd name="T3" fmla="*/ 2 h 8"/>
                <a:gd name="T4" fmla="*/ 1 w 4"/>
                <a:gd name="T5" fmla="*/ 3 h 8"/>
                <a:gd name="T6" fmla="*/ 3 w 4"/>
                <a:gd name="T7" fmla="*/ 6 h 8"/>
              </a:gdLst>
              <a:ahLst/>
              <a:cxnLst>
                <a:cxn ang="0">
                  <a:pos x="T0" y="T1"/>
                </a:cxn>
                <a:cxn ang="0">
                  <a:pos x="T2" y="T3"/>
                </a:cxn>
                <a:cxn ang="0">
                  <a:pos x="T4" y="T5"/>
                </a:cxn>
                <a:cxn ang="0">
                  <a:pos x="T6" y="T7"/>
                </a:cxn>
              </a:cxnLst>
              <a:rect l="0" t="0" r="r" b="b"/>
              <a:pathLst>
                <a:path w="4" h="8">
                  <a:moveTo>
                    <a:pt x="3" y="6"/>
                  </a:moveTo>
                  <a:cubicBezTo>
                    <a:pt x="4" y="8"/>
                    <a:pt x="4" y="4"/>
                    <a:pt x="3" y="2"/>
                  </a:cubicBezTo>
                  <a:cubicBezTo>
                    <a:pt x="2" y="0"/>
                    <a:pt x="1" y="2"/>
                    <a:pt x="1" y="3"/>
                  </a:cubicBezTo>
                  <a:cubicBezTo>
                    <a:pt x="0" y="4"/>
                    <a:pt x="3" y="6"/>
                    <a:pt x="3"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3" name="Freeform 220">
              <a:extLst>
                <a:ext uri="{FF2B5EF4-FFF2-40B4-BE49-F238E27FC236}">
                  <a16:creationId xmlns:a16="http://schemas.microsoft.com/office/drawing/2014/main" id="{65875046-12E0-458F-BF22-4FE46D52516D}"/>
                </a:ext>
              </a:extLst>
            </p:cNvPr>
            <p:cNvSpPr>
              <a:spLocks/>
            </p:cNvSpPr>
            <p:nvPr/>
          </p:nvSpPr>
          <p:spPr bwMode="auto">
            <a:xfrm>
              <a:off x="1457" y="957"/>
              <a:ext cx="90" cy="52"/>
            </a:xfrm>
            <a:custGeom>
              <a:avLst/>
              <a:gdLst>
                <a:gd name="T0" fmla="*/ 44 w 65"/>
                <a:gd name="T1" fmla="*/ 11 h 38"/>
                <a:gd name="T2" fmla="*/ 26 w 65"/>
                <a:gd name="T3" fmla="*/ 1 h 38"/>
                <a:gd name="T4" fmla="*/ 23 w 65"/>
                <a:gd name="T5" fmla="*/ 0 h 38"/>
                <a:gd name="T6" fmla="*/ 19 w 65"/>
                <a:gd name="T7" fmla="*/ 5 h 38"/>
                <a:gd name="T8" fmla="*/ 16 w 65"/>
                <a:gd name="T9" fmla="*/ 7 h 38"/>
                <a:gd name="T10" fmla="*/ 15 w 65"/>
                <a:gd name="T11" fmla="*/ 10 h 38"/>
                <a:gd name="T12" fmla="*/ 16 w 65"/>
                <a:gd name="T13" fmla="*/ 13 h 38"/>
                <a:gd name="T14" fmla="*/ 16 w 65"/>
                <a:gd name="T15" fmla="*/ 15 h 38"/>
                <a:gd name="T16" fmla="*/ 13 w 65"/>
                <a:gd name="T17" fmla="*/ 17 h 38"/>
                <a:gd name="T18" fmla="*/ 5 w 65"/>
                <a:gd name="T19" fmla="*/ 19 h 38"/>
                <a:gd name="T20" fmla="*/ 1 w 65"/>
                <a:gd name="T21" fmla="*/ 21 h 38"/>
                <a:gd name="T22" fmla="*/ 1 w 65"/>
                <a:gd name="T23" fmla="*/ 23 h 38"/>
                <a:gd name="T24" fmla="*/ 2 w 65"/>
                <a:gd name="T25" fmla="*/ 24 h 38"/>
                <a:gd name="T26" fmla="*/ 3 w 65"/>
                <a:gd name="T27" fmla="*/ 26 h 38"/>
                <a:gd name="T28" fmla="*/ 6 w 65"/>
                <a:gd name="T29" fmla="*/ 27 h 38"/>
                <a:gd name="T30" fmla="*/ 7 w 65"/>
                <a:gd name="T31" fmla="*/ 26 h 38"/>
                <a:gd name="T32" fmla="*/ 9 w 65"/>
                <a:gd name="T33" fmla="*/ 24 h 38"/>
                <a:gd name="T34" fmla="*/ 10 w 65"/>
                <a:gd name="T35" fmla="*/ 26 h 38"/>
                <a:gd name="T36" fmla="*/ 13 w 65"/>
                <a:gd name="T37" fmla="*/ 28 h 38"/>
                <a:gd name="T38" fmla="*/ 15 w 65"/>
                <a:gd name="T39" fmla="*/ 29 h 38"/>
                <a:gd name="T40" fmla="*/ 17 w 65"/>
                <a:gd name="T41" fmla="*/ 28 h 38"/>
                <a:gd name="T42" fmla="*/ 20 w 65"/>
                <a:gd name="T43" fmla="*/ 29 h 38"/>
                <a:gd name="T44" fmla="*/ 23 w 65"/>
                <a:gd name="T45" fmla="*/ 31 h 38"/>
                <a:gd name="T46" fmla="*/ 27 w 65"/>
                <a:gd name="T47" fmla="*/ 32 h 38"/>
                <a:gd name="T48" fmla="*/ 32 w 65"/>
                <a:gd name="T49" fmla="*/ 35 h 38"/>
                <a:gd name="T50" fmla="*/ 35 w 65"/>
                <a:gd name="T51" fmla="*/ 36 h 38"/>
                <a:gd name="T52" fmla="*/ 37 w 65"/>
                <a:gd name="T53" fmla="*/ 34 h 38"/>
                <a:gd name="T54" fmla="*/ 38 w 65"/>
                <a:gd name="T55" fmla="*/ 35 h 38"/>
                <a:gd name="T56" fmla="*/ 44 w 65"/>
                <a:gd name="T57" fmla="*/ 37 h 38"/>
                <a:gd name="T58" fmla="*/ 50 w 65"/>
                <a:gd name="T59" fmla="*/ 35 h 38"/>
                <a:gd name="T60" fmla="*/ 63 w 65"/>
                <a:gd name="T61" fmla="*/ 28 h 38"/>
                <a:gd name="T62" fmla="*/ 64 w 65"/>
                <a:gd name="T63" fmla="*/ 26 h 38"/>
                <a:gd name="T64" fmla="*/ 61 w 65"/>
                <a:gd name="T65" fmla="*/ 27 h 38"/>
                <a:gd name="T66" fmla="*/ 58 w 65"/>
                <a:gd name="T67" fmla="*/ 27 h 38"/>
                <a:gd name="T68" fmla="*/ 57 w 65"/>
                <a:gd name="T69" fmla="*/ 26 h 38"/>
                <a:gd name="T70" fmla="*/ 56 w 65"/>
                <a:gd name="T71" fmla="*/ 25 h 38"/>
                <a:gd name="T72" fmla="*/ 55 w 65"/>
                <a:gd name="T73" fmla="*/ 23 h 38"/>
                <a:gd name="T74" fmla="*/ 54 w 65"/>
                <a:gd name="T75" fmla="*/ 21 h 38"/>
                <a:gd name="T76" fmla="*/ 53 w 65"/>
                <a:gd name="T77" fmla="*/ 18 h 38"/>
                <a:gd name="T78" fmla="*/ 52 w 65"/>
                <a:gd name="T79" fmla="*/ 20 h 38"/>
                <a:gd name="T80" fmla="*/ 51 w 65"/>
                <a:gd name="T81" fmla="*/ 21 h 38"/>
                <a:gd name="T82" fmla="*/ 50 w 65"/>
                <a:gd name="T83" fmla="*/ 19 h 38"/>
                <a:gd name="T84" fmla="*/ 50 w 65"/>
                <a:gd name="T85" fmla="*/ 16 h 38"/>
                <a:gd name="T86" fmla="*/ 44 w 65"/>
                <a:gd name="T87" fmla="*/ 1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38">
                  <a:moveTo>
                    <a:pt x="44" y="11"/>
                  </a:moveTo>
                  <a:cubicBezTo>
                    <a:pt x="41" y="11"/>
                    <a:pt x="27" y="1"/>
                    <a:pt x="26" y="1"/>
                  </a:cubicBezTo>
                  <a:cubicBezTo>
                    <a:pt x="25" y="0"/>
                    <a:pt x="25" y="0"/>
                    <a:pt x="23" y="0"/>
                  </a:cubicBezTo>
                  <a:cubicBezTo>
                    <a:pt x="22" y="1"/>
                    <a:pt x="20" y="2"/>
                    <a:pt x="19" y="5"/>
                  </a:cubicBezTo>
                  <a:cubicBezTo>
                    <a:pt x="18" y="7"/>
                    <a:pt x="18" y="7"/>
                    <a:pt x="16" y="7"/>
                  </a:cubicBezTo>
                  <a:cubicBezTo>
                    <a:pt x="13" y="8"/>
                    <a:pt x="16" y="10"/>
                    <a:pt x="15" y="10"/>
                  </a:cubicBezTo>
                  <a:cubicBezTo>
                    <a:pt x="14" y="11"/>
                    <a:pt x="14" y="11"/>
                    <a:pt x="16" y="13"/>
                  </a:cubicBezTo>
                  <a:cubicBezTo>
                    <a:pt x="18" y="15"/>
                    <a:pt x="18" y="15"/>
                    <a:pt x="16" y="15"/>
                  </a:cubicBezTo>
                  <a:cubicBezTo>
                    <a:pt x="14" y="15"/>
                    <a:pt x="13" y="16"/>
                    <a:pt x="13" y="17"/>
                  </a:cubicBezTo>
                  <a:cubicBezTo>
                    <a:pt x="12" y="19"/>
                    <a:pt x="7" y="19"/>
                    <a:pt x="5" y="19"/>
                  </a:cubicBezTo>
                  <a:cubicBezTo>
                    <a:pt x="3" y="19"/>
                    <a:pt x="2" y="20"/>
                    <a:pt x="1" y="21"/>
                  </a:cubicBezTo>
                  <a:cubicBezTo>
                    <a:pt x="0" y="23"/>
                    <a:pt x="0" y="23"/>
                    <a:pt x="1" y="23"/>
                  </a:cubicBezTo>
                  <a:cubicBezTo>
                    <a:pt x="1" y="23"/>
                    <a:pt x="2" y="24"/>
                    <a:pt x="2" y="24"/>
                  </a:cubicBezTo>
                  <a:cubicBezTo>
                    <a:pt x="2" y="25"/>
                    <a:pt x="2" y="25"/>
                    <a:pt x="3" y="26"/>
                  </a:cubicBezTo>
                  <a:cubicBezTo>
                    <a:pt x="4" y="27"/>
                    <a:pt x="5" y="26"/>
                    <a:pt x="6" y="27"/>
                  </a:cubicBezTo>
                  <a:cubicBezTo>
                    <a:pt x="7" y="28"/>
                    <a:pt x="7" y="27"/>
                    <a:pt x="7" y="26"/>
                  </a:cubicBezTo>
                  <a:cubicBezTo>
                    <a:pt x="7" y="25"/>
                    <a:pt x="8" y="25"/>
                    <a:pt x="9" y="24"/>
                  </a:cubicBezTo>
                  <a:cubicBezTo>
                    <a:pt x="10" y="24"/>
                    <a:pt x="10" y="24"/>
                    <a:pt x="10" y="26"/>
                  </a:cubicBezTo>
                  <a:cubicBezTo>
                    <a:pt x="11" y="27"/>
                    <a:pt x="12" y="28"/>
                    <a:pt x="13" y="28"/>
                  </a:cubicBezTo>
                  <a:cubicBezTo>
                    <a:pt x="14" y="29"/>
                    <a:pt x="13" y="27"/>
                    <a:pt x="15" y="29"/>
                  </a:cubicBezTo>
                  <a:cubicBezTo>
                    <a:pt x="16" y="30"/>
                    <a:pt x="17" y="30"/>
                    <a:pt x="17" y="28"/>
                  </a:cubicBezTo>
                  <a:cubicBezTo>
                    <a:pt x="18" y="25"/>
                    <a:pt x="19" y="27"/>
                    <a:pt x="20" y="29"/>
                  </a:cubicBezTo>
                  <a:cubicBezTo>
                    <a:pt x="20" y="31"/>
                    <a:pt x="22" y="31"/>
                    <a:pt x="23" y="31"/>
                  </a:cubicBezTo>
                  <a:cubicBezTo>
                    <a:pt x="25" y="30"/>
                    <a:pt x="26" y="31"/>
                    <a:pt x="27" y="32"/>
                  </a:cubicBezTo>
                  <a:cubicBezTo>
                    <a:pt x="29" y="33"/>
                    <a:pt x="32" y="35"/>
                    <a:pt x="32" y="35"/>
                  </a:cubicBezTo>
                  <a:cubicBezTo>
                    <a:pt x="33" y="35"/>
                    <a:pt x="34" y="35"/>
                    <a:pt x="35" y="36"/>
                  </a:cubicBezTo>
                  <a:cubicBezTo>
                    <a:pt x="37" y="36"/>
                    <a:pt x="37" y="35"/>
                    <a:pt x="37" y="34"/>
                  </a:cubicBezTo>
                  <a:cubicBezTo>
                    <a:pt x="37" y="33"/>
                    <a:pt x="37" y="34"/>
                    <a:pt x="38" y="35"/>
                  </a:cubicBezTo>
                  <a:cubicBezTo>
                    <a:pt x="39" y="35"/>
                    <a:pt x="41" y="37"/>
                    <a:pt x="44" y="37"/>
                  </a:cubicBezTo>
                  <a:cubicBezTo>
                    <a:pt x="48" y="38"/>
                    <a:pt x="49" y="36"/>
                    <a:pt x="50" y="35"/>
                  </a:cubicBezTo>
                  <a:cubicBezTo>
                    <a:pt x="52" y="34"/>
                    <a:pt x="62" y="29"/>
                    <a:pt x="63" y="28"/>
                  </a:cubicBezTo>
                  <a:cubicBezTo>
                    <a:pt x="65" y="27"/>
                    <a:pt x="65" y="27"/>
                    <a:pt x="64" y="26"/>
                  </a:cubicBezTo>
                  <a:cubicBezTo>
                    <a:pt x="63" y="26"/>
                    <a:pt x="62" y="26"/>
                    <a:pt x="61" y="27"/>
                  </a:cubicBezTo>
                  <a:cubicBezTo>
                    <a:pt x="60" y="28"/>
                    <a:pt x="59" y="27"/>
                    <a:pt x="58" y="27"/>
                  </a:cubicBezTo>
                  <a:cubicBezTo>
                    <a:pt x="58" y="26"/>
                    <a:pt x="58" y="26"/>
                    <a:pt x="57" y="26"/>
                  </a:cubicBezTo>
                  <a:cubicBezTo>
                    <a:pt x="56" y="26"/>
                    <a:pt x="56" y="26"/>
                    <a:pt x="56" y="25"/>
                  </a:cubicBezTo>
                  <a:cubicBezTo>
                    <a:pt x="56" y="24"/>
                    <a:pt x="55" y="24"/>
                    <a:pt x="55" y="23"/>
                  </a:cubicBezTo>
                  <a:cubicBezTo>
                    <a:pt x="55" y="22"/>
                    <a:pt x="55" y="22"/>
                    <a:pt x="54" y="21"/>
                  </a:cubicBezTo>
                  <a:cubicBezTo>
                    <a:pt x="54" y="19"/>
                    <a:pt x="53" y="19"/>
                    <a:pt x="53" y="18"/>
                  </a:cubicBezTo>
                  <a:cubicBezTo>
                    <a:pt x="52" y="16"/>
                    <a:pt x="52" y="18"/>
                    <a:pt x="52" y="20"/>
                  </a:cubicBezTo>
                  <a:cubicBezTo>
                    <a:pt x="52" y="21"/>
                    <a:pt x="51" y="22"/>
                    <a:pt x="51" y="21"/>
                  </a:cubicBezTo>
                  <a:cubicBezTo>
                    <a:pt x="51" y="21"/>
                    <a:pt x="50" y="20"/>
                    <a:pt x="50" y="19"/>
                  </a:cubicBezTo>
                  <a:cubicBezTo>
                    <a:pt x="50" y="18"/>
                    <a:pt x="50" y="17"/>
                    <a:pt x="50" y="16"/>
                  </a:cubicBezTo>
                  <a:cubicBezTo>
                    <a:pt x="50" y="14"/>
                    <a:pt x="46" y="12"/>
                    <a:pt x="44"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4" name="Freeform 221">
              <a:extLst>
                <a:ext uri="{FF2B5EF4-FFF2-40B4-BE49-F238E27FC236}">
                  <a16:creationId xmlns:a16="http://schemas.microsoft.com/office/drawing/2014/main" id="{596F1E40-5AEE-4F01-818F-390BE0E3683F}"/>
                </a:ext>
              </a:extLst>
            </p:cNvPr>
            <p:cNvSpPr>
              <a:spLocks/>
            </p:cNvSpPr>
            <p:nvPr/>
          </p:nvSpPr>
          <p:spPr bwMode="auto">
            <a:xfrm>
              <a:off x="1530" y="965"/>
              <a:ext cx="15" cy="15"/>
            </a:xfrm>
            <a:custGeom>
              <a:avLst/>
              <a:gdLst>
                <a:gd name="T0" fmla="*/ 10 w 11"/>
                <a:gd name="T1" fmla="*/ 6 h 11"/>
                <a:gd name="T2" fmla="*/ 7 w 11"/>
                <a:gd name="T3" fmla="*/ 1 h 11"/>
                <a:gd name="T4" fmla="*/ 2 w 11"/>
                <a:gd name="T5" fmla="*/ 1 h 11"/>
                <a:gd name="T6" fmla="*/ 0 w 11"/>
                <a:gd name="T7" fmla="*/ 5 h 11"/>
                <a:gd name="T8" fmla="*/ 1 w 11"/>
                <a:gd name="T9" fmla="*/ 6 h 11"/>
                <a:gd name="T10" fmla="*/ 3 w 11"/>
                <a:gd name="T11" fmla="*/ 4 h 11"/>
                <a:gd name="T12" fmla="*/ 4 w 11"/>
                <a:gd name="T13" fmla="*/ 3 h 11"/>
                <a:gd name="T14" fmla="*/ 5 w 11"/>
                <a:gd name="T15" fmla="*/ 5 h 11"/>
                <a:gd name="T16" fmla="*/ 4 w 11"/>
                <a:gd name="T17" fmla="*/ 8 h 11"/>
                <a:gd name="T18" fmla="*/ 10 w 11"/>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10" y="6"/>
                  </a:moveTo>
                  <a:cubicBezTo>
                    <a:pt x="11" y="4"/>
                    <a:pt x="9" y="2"/>
                    <a:pt x="7" y="1"/>
                  </a:cubicBezTo>
                  <a:cubicBezTo>
                    <a:pt x="6" y="0"/>
                    <a:pt x="4" y="1"/>
                    <a:pt x="2" y="1"/>
                  </a:cubicBezTo>
                  <a:cubicBezTo>
                    <a:pt x="1" y="2"/>
                    <a:pt x="1" y="2"/>
                    <a:pt x="0" y="5"/>
                  </a:cubicBezTo>
                  <a:cubicBezTo>
                    <a:pt x="0" y="8"/>
                    <a:pt x="1" y="7"/>
                    <a:pt x="1" y="6"/>
                  </a:cubicBezTo>
                  <a:cubicBezTo>
                    <a:pt x="2" y="6"/>
                    <a:pt x="2" y="5"/>
                    <a:pt x="3" y="4"/>
                  </a:cubicBezTo>
                  <a:cubicBezTo>
                    <a:pt x="3" y="2"/>
                    <a:pt x="4" y="3"/>
                    <a:pt x="4" y="3"/>
                  </a:cubicBezTo>
                  <a:cubicBezTo>
                    <a:pt x="4" y="3"/>
                    <a:pt x="4" y="4"/>
                    <a:pt x="5" y="5"/>
                  </a:cubicBezTo>
                  <a:cubicBezTo>
                    <a:pt x="6" y="6"/>
                    <a:pt x="4" y="5"/>
                    <a:pt x="4" y="8"/>
                  </a:cubicBezTo>
                  <a:cubicBezTo>
                    <a:pt x="4" y="11"/>
                    <a:pt x="8" y="8"/>
                    <a:pt x="10"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5" name="Freeform 222">
              <a:extLst>
                <a:ext uri="{FF2B5EF4-FFF2-40B4-BE49-F238E27FC236}">
                  <a16:creationId xmlns:a16="http://schemas.microsoft.com/office/drawing/2014/main" id="{2640B62D-4602-47F9-B107-C6ED94AC1E90}"/>
                </a:ext>
              </a:extLst>
            </p:cNvPr>
            <p:cNvSpPr>
              <a:spLocks/>
            </p:cNvSpPr>
            <p:nvPr/>
          </p:nvSpPr>
          <p:spPr bwMode="auto">
            <a:xfrm>
              <a:off x="1507" y="832"/>
              <a:ext cx="13" cy="11"/>
            </a:xfrm>
            <a:custGeom>
              <a:avLst/>
              <a:gdLst>
                <a:gd name="T0" fmla="*/ 1 w 10"/>
                <a:gd name="T1" fmla="*/ 3 h 8"/>
                <a:gd name="T2" fmla="*/ 2 w 10"/>
                <a:gd name="T3" fmla="*/ 7 h 8"/>
                <a:gd name="T4" fmla="*/ 7 w 10"/>
                <a:gd name="T5" fmla="*/ 7 h 8"/>
                <a:gd name="T6" fmla="*/ 8 w 10"/>
                <a:gd name="T7" fmla="*/ 3 h 8"/>
                <a:gd name="T8" fmla="*/ 4 w 10"/>
                <a:gd name="T9" fmla="*/ 0 h 8"/>
                <a:gd name="T10" fmla="*/ 1 w 10"/>
                <a:gd name="T11" fmla="*/ 3 h 8"/>
              </a:gdLst>
              <a:ahLst/>
              <a:cxnLst>
                <a:cxn ang="0">
                  <a:pos x="T0" y="T1"/>
                </a:cxn>
                <a:cxn ang="0">
                  <a:pos x="T2" y="T3"/>
                </a:cxn>
                <a:cxn ang="0">
                  <a:pos x="T4" y="T5"/>
                </a:cxn>
                <a:cxn ang="0">
                  <a:pos x="T6" y="T7"/>
                </a:cxn>
                <a:cxn ang="0">
                  <a:pos x="T8" y="T9"/>
                </a:cxn>
                <a:cxn ang="0">
                  <a:pos x="T10" y="T11"/>
                </a:cxn>
              </a:cxnLst>
              <a:rect l="0" t="0" r="r" b="b"/>
              <a:pathLst>
                <a:path w="10" h="8">
                  <a:moveTo>
                    <a:pt x="1" y="3"/>
                  </a:moveTo>
                  <a:cubicBezTo>
                    <a:pt x="1" y="6"/>
                    <a:pt x="1" y="6"/>
                    <a:pt x="2" y="7"/>
                  </a:cubicBezTo>
                  <a:cubicBezTo>
                    <a:pt x="4" y="8"/>
                    <a:pt x="6" y="7"/>
                    <a:pt x="7" y="7"/>
                  </a:cubicBezTo>
                  <a:cubicBezTo>
                    <a:pt x="7" y="7"/>
                    <a:pt x="10" y="5"/>
                    <a:pt x="8" y="3"/>
                  </a:cubicBezTo>
                  <a:cubicBezTo>
                    <a:pt x="7" y="1"/>
                    <a:pt x="6" y="0"/>
                    <a:pt x="4" y="0"/>
                  </a:cubicBezTo>
                  <a:cubicBezTo>
                    <a:pt x="3" y="0"/>
                    <a:pt x="0" y="1"/>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6" name="Freeform 223">
              <a:extLst>
                <a:ext uri="{FF2B5EF4-FFF2-40B4-BE49-F238E27FC236}">
                  <a16:creationId xmlns:a16="http://schemas.microsoft.com/office/drawing/2014/main" id="{5EE8ACAF-A53A-4E25-9406-04C948996BEA}"/>
                </a:ext>
              </a:extLst>
            </p:cNvPr>
            <p:cNvSpPr>
              <a:spLocks/>
            </p:cNvSpPr>
            <p:nvPr/>
          </p:nvSpPr>
          <p:spPr bwMode="auto">
            <a:xfrm>
              <a:off x="1458" y="796"/>
              <a:ext cx="40" cy="13"/>
            </a:xfrm>
            <a:custGeom>
              <a:avLst/>
              <a:gdLst>
                <a:gd name="T0" fmla="*/ 7 w 29"/>
                <a:gd name="T1" fmla="*/ 8 h 9"/>
                <a:gd name="T2" fmla="*/ 10 w 29"/>
                <a:gd name="T3" fmla="*/ 8 h 9"/>
                <a:gd name="T4" fmla="*/ 11 w 29"/>
                <a:gd name="T5" fmla="*/ 7 h 9"/>
                <a:gd name="T6" fmla="*/ 14 w 29"/>
                <a:gd name="T7" fmla="*/ 7 h 9"/>
                <a:gd name="T8" fmla="*/ 21 w 29"/>
                <a:gd name="T9" fmla="*/ 6 h 9"/>
                <a:gd name="T10" fmla="*/ 27 w 29"/>
                <a:gd name="T11" fmla="*/ 1 h 9"/>
                <a:gd name="T12" fmla="*/ 27 w 29"/>
                <a:gd name="T13" fmla="*/ 0 h 9"/>
                <a:gd name="T14" fmla="*/ 2 w 29"/>
                <a:gd name="T15" fmla="*/ 5 h 9"/>
                <a:gd name="T16" fmla="*/ 2 w 29"/>
                <a:gd name="T17" fmla="*/ 6 h 9"/>
                <a:gd name="T18" fmla="*/ 7 w 29"/>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9">
                  <a:moveTo>
                    <a:pt x="7" y="8"/>
                  </a:moveTo>
                  <a:cubicBezTo>
                    <a:pt x="8" y="9"/>
                    <a:pt x="10" y="8"/>
                    <a:pt x="10" y="8"/>
                  </a:cubicBezTo>
                  <a:cubicBezTo>
                    <a:pt x="11" y="8"/>
                    <a:pt x="11" y="8"/>
                    <a:pt x="11" y="7"/>
                  </a:cubicBezTo>
                  <a:cubicBezTo>
                    <a:pt x="11" y="6"/>
                    <a:pt x="13" y="7"/>
                    <a:pt x="14" y="7"/>
                  </a:cubicBezTo>
                  <a:cubicBezTo>
                    <a:pt x="16" y="8"/>
                    <a:pt x="20" y="6"/>
                    <a:pt x="21" y="6"/>
                  </a:cubicBezTo>
                  <a:cubicBezTo>
                    <a:pt x="22" y="5"/>
                    <a:pt x="26" y="3"/>
                    <a:pt x="27" y="1"/>
                  </a:cubicBezTo>
                  <a:cubicBezTo>
                    <a:pt x="29" y="0"/>
                    <a:pt x="27" y="0"/>
                    <a:pt x="27" y="0"/>
                  </a:cubicBezTo>
                  <a:cubicBezTo>
                    <a:pt x="27" y="0"/>
                    <a:pt x="4" y="5"/>
                    <a:pt x="2" y="5"/>
                  </a:cubicBezTo>
                  <a:cubicBezTo>
                    <a:pt x="0" y="6"/>
                    <a:pt x="2" y="6"/>
                    <a:pt x="2" y="6"/>
                  </a:cubicBezTo>
                  <a:cubicBezTo>
                    <a:pt x="3" y="7"/>
                    <a:pt x="5" y="7"/>
                    <a:pt x="7"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7" name="Freeform 224">
              <a:extLst>
                <a:ext uri="{FF2B5EF4-FFF2-40B4-BE49-F238E27FC236}">
                  <a16:creationId xmlns:a16="http://schemas.microsoft.com/office/drawing/2014/main" id="{CC6FE4D0-0EBA-4B0F-BE06-408D3D7645E6}"/>
                </a:ext>
              </a:extLst>
            </p:cNvPr>
            <p:cNvSpPr>
              <a:spLocks/>
            </p:cNvSpPr>
            <p:nvPr/>
          </p:nvSpPr>
          <p:spPr bwMode="auto">
            <a:xfrm>
              <a:off x="1536" y="796"/>
              <a:ext cx="114" cy="84"/>
            </a:xfrm>
            <a:custGeom>
              <a:avLst/>
              <a:gdLst>
                <a:gd name="T0" fmla="*/ 82 w 83"/>
                <a:gd name="T1" fmla="*/ 6 h 61"/>
                <a:gd name="T2" fmla="*/ 74 w 83"/>
                <a:gd name="T3" fmla="*/ 4 h 61"/>
                <a:gd name="T4" fmla="*/ 55 w 83"/>
                <a:gd name="T5" fmla="*/ 3 h 61"/>
                <a:gd name="T6" fmla="*/ 42 w 83"/>
                <a:gd name="T7" fmla="*/ 0 h 61"/>
                <a:gd name="T8" fmla="*/ 12 w 83"/>
                <a:gd name="T9" fmla="*/ 1 h 61"/>
                <a:gd name="T10" fmla="*/ 9 w 83"/>
                <a:gd name="T11" fmla="*/ 7 h 61"/>
                <a:gd name="T12" fmla="*/ 15 w 83"/>
                <a:gd name="T13" fmla="*/ 12 h 61"/>
                <a:gd name="T14" fmla="*/ 2 w 83"/>
                <a:gd name="T15" fmla="*/ 12 h 61"/>
                <a:gd name="T16" fmla="*/ 1 w 83"/>
                <a:gd name="T17" fmla="*/ 17 h 61"/>
                <a:gd name="T18" fmla="*/ 2 w 83"/>
                <a:gd name="T19" fmla="*/ 23 h 61"/>
                <a:gd name="T20" fmla="*/ 1 w 83"/>
                <a:gd name="T21" fmla="*/ 32 h 61"/>
                <a:gd name="T22" fmla="*/ 2 w 83"/>
                <a:gd name="T23" fmla="*/ 37 h 61"/>
                <a:gd name="T24" fmla="*/ 4 w 83"/>
                <a:gd name="T25" fmla="*/ 40 h 61"/>
                <a:gd name="T26" fmla="*/ 7 w 83"/>
                <a:gd name="T27" fmla="*/ 45 h 61"/>
                <a:gd name="T28" fmla="*/ 8 w 83"/>
                <a:gd name="T29" fmla="*/ 49 h 61"/>
                <a:gd name="T30" fmla="*/ 12 w 83"/>
                <a:gd name="T31" fmla="*/ 55 h 61"/>
                <a:gd name="T32" fmla="*/ 9 w 83"/>
                <a:gd name="T33" fmla="*/ 59 h 61"/>
                <a:gd name="T34" fmla="*/ 20 w 83"/>
                <a:gd name="T35" fmla="*/ 59 h 61"/>
                <a:gd name="T36" fmla="*/ 26 w 83"/>
                <a:gd name="T37" fmla="*/ 59 h 61"/>
                <a:gd name="T38" fmla="*/ 24 w 83"/>
                <a:gd name="T39" fmla="*/ 57 h 61"/>
                <a:gd name="T40" fmla="*/ 27 w 83"/>
                <a:gd name="T41" fmla="*/ 53 h 61"/>
                <a:gd name="T42" fmla="*/ 32 w 83"/>
                <a:gd name="T43" fmla="*/ 49 h 61"/>
                <a:gd name="T44" fmla="*/ 34 w 83"/>
                <a:gd name="T45" fmla="*/ 45 h 61"/>
                <a:gd name="T46" fmla="*/ 29 w 83"/>
                <a:gd name="T47" fmla="*/ 40 h 61"/>
                <a:gd name="T48" fmla="*/ 21 w 83"/>
                <a:gd name="T49" fmla="*/ 39 h 61"/>
                <a:gd name="T50" fmla="*/ 30 w 83"/>
                <a:gd name="T51" fmla="*/ 37 h 61"/>
                <a:gd name="T52" fmla="*/ 39 w 83"/>
                <a:gd name="T53" fmla="*/ 38 h 61"/>
                <a:gd name="T54" fmla="*/ 57 w 83"/>
                <a:gd name="T55" fmla="*/ 36 h 61"/>
                <a:gd name="T56" fmla="*/ 64 w 83"/>
                <a:gd name="T57" fmla="*/ 25 h 61"/>
                <a:gd name="T58" fmla="*/ 67 w 83"/>
                <a:gd name="T59" fmla="*/ 23 h 61"/>
                <a:gd name="T60" fmla="*/ 71 w 83"/>
                <a:gd name="T61" fmla="*/ 17 h 61"/>
                <a:gd name="T62" fmla="*/ 77 w 83"/>
                <a:gd name="T63" fmla="*/ 1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61">
                  <a:moveTo>
                    <a:pt x="77" y="12"/>
                  </a:moveTo>
                  <a:cubicBezTo>
                    <a:pt x="78" y="11"/>
                    <a:pt x="81" y="8"/>
                    <a:pt x="82" y="6"/>
                  </a:cubicBezTo>
                  <a:cubicBezTo>
                    <a:pt x="83" y="5"/>
                    <a:pt x="81" y="5"/>
                    <a:pt x="80" y="5"/>
                  </a:cubicBezTo>
                  <a:cubicBezTo>
                    <a:pt x="79" y="5"/>
                    <a:pt x="76" y="4"/>
                    <a:pt x="74" y="4"/>
                  </a:cubicBezTo>
                  <a:cubicBezTo>
                    <a:pt x="72" y="4"/>
                    <a:pt x="67" y="2"/>
                    <a:pt x="64" y="2"/>
                  </a:cubicBezTo>
                  <a:cubicBezTo>
                    <a:pt x="61" y="2"/>
                    <a:pt x="58" y="2"/>
                    <a:pt x="55" y="3"/>
                  </a:cubicBezTo>
                  <a:cubicBezTo>
                    <a:pt x="53" y="4"/>
                    <a:pt x="53" y="4"/>
                    <a:pt x="52" y="2"/>
                  </a:cubicBezTo>
                  <a:cubicBezTo>
                    <a:pt x="50" y="0"/>
                    <a:pt x="44" y="0"/>
                    <a:pt x="42" y="0"/>
                  </a:cubicBezTo>
                  <a:cubicBezTo>
                    <a:pt x="41" y="0"/>
                    <a:pt x="22" y="0"/>
                    <a:pt x="20" y="0"/>
                  </a:cubicBezTo>
                  <a:cubicBezTo>
                    <a:pt x="19" y="0"/>
                    <a:pt x="14" y="1"/>
                    <a:pt x="12" y="1"/>
                  </a:cubicBezTo>
                  <a:cubicBezTo>
                    <a:pt x="10" y="1"/>
                    <a:pt x="6" y="3"/>
                    <a:pt x="6" y="5"/>
                  </a:cubicBezTo>
                  <a:cubicBezTo>
                    <a:pt x="7" y="7"/>
                    <a:pt x="9" y="7"/>
                    <a:pt x="9" y="7"/>
                  </a:cubicBezTo>
                  <a:cubicBezTo>
                    <a:pt x="10" y="7"/>
                    <a:pt x="11" y="6"/>
                    <a:pt x="10" y="8"/>
                  </a:cubicBezTo>
                  <a:cubicBezTo>
                    <a:pt x="8" y="9"/>
                    <a:pt x="12" y="10"/>
                    <a:pt x="15" y="12"/>
                  </a:cubicBezTo>
                  <a:cubicBezTo>
                    <a:pt x="18" y="14"/>
                    <a:pt x="14" y="13"/>
                    <a:pt x="12" y="12"/>
                  </a:cubicBezTo>
                  <a:cubicBezTo>
                    <a:pt x="10" y="12"/>
                    <a:pt x="3" y="12"/>
                    <a:pt x="2" y="12"/>
                  </a:cubicBezTo>
                  <a:cubicBezTo>
                    <a:pt x="1" y="12"/>
                    <a:pt x="0" y="13"/>
                    <a:pt x="1" y="14"/>
                  </a:cubicBezTo>
                  <a:cubicBezTo>
                    <a:pt x="2" y="14"/>
                    <a:pt x="2" y="15"/>
                    <a:pt x="1" y="17"/>
                  </a:cubicBezTo>
                  <a:cubicBezTo>
                    <a:pt x="1" y="18"/>
                    <a:pt x="2" y="20"/>
                    <a:pt x="2" y="21"/>
                  </a:cubicBezTo>
                  <a:cubicBezTo>
                    <a:pt x="2" y="22"/>
                    <a:pt x="2" y="22"/>
                    <a:pt x="2" y="23"/>
                  </a:cubicBezTo>
                  <a:cubicBezTo>
                    <a:pt x="3" y="25"/>
                    <a:pt x="2" y="27"/>
                    <a:pt x="1" y="29"/>
                  </a:cubicBezTo>
                  <a:cubicBezTo>
                    <a:pt x="0" y="31"/>
                    <a:pt x="1" y="31"/>
                    <a:pt x="1" y="32"/>
                  </a:cubicBezTo>
                  <a:cubicBezTo>
                    <a:pt x="2" y="33"/>
                    <a:pt x="2" y="33"/>
                    <a:pt x="2" y="34"/>
                  </a:cubicBezTo>
                  <a:cubicBezTo>
                    <a:pt x="1" y="35"/>
                    <a:pt x="1" y="36"/>
                    <a:pt x="2" y="37"/>
                  </a:cubicBezTo>
                  <a:cubicBezTo>
                    <a:pt x="2" y="37"/>
                    <a:pt x="2" y="37"/>
                    <a:pt x="2" y="38"/>
                  </a:cubicBezTo>
                  <a:cubicBezTo>
                    <a:pt x="2" y="39"/>
                    <a:pt x="2" y="40"/>
                    <a:pt x="4" y="40"/>
                  </a:cubicBezTo>
                  <a:cubicBezTo>
                    <a:pt x="5" y="40"/>
                    <a:pt x="5" y="41"/>
                    <a:pt x="6" y="42"/>
                  </a:cubicBezTo>
                  <a:cubicBezTo>
                    <a:pt x="6" y="43"/>
                    <a:pt x="6" y="44"/>
                    <a:pt x="7" y="45"/>
                  </a:cubicBezTo>
                  <a:cubicBezTo>
                    <a:pt x="8" y="45"/>
                    <a:pt x="8" y="45"/>
                    <a:pt x="8" y="46"/>
                  </a:cubicBezTo>
                  <a:cubicBezTo>
                    <a:pt x="7" y="47"/>
                    <a:pt x="8" y="48"/>
                    <a:pt x="8" y="49"/>
                  </a:cubicBezTo>
                  <a:cubicBezTo>
                    <a:pt x="9" y="49"/>
                    <a:pt x="8" y="50"/>
                    <a:pt x="8" y="53"/>
                  </a:cubicBezTo>
                  <a:cubicBezTo>
                    <a:pt x="8" y="56"/>
                    <a:pt x="9" y="56"/>
                    <a:pt x="12" y="55"/>
                  </a:cubicBezTo>
                  <a:cubicBezTo>
                    <a:pt x="15" y="55"/>
                    <a:pt x="13" y="56"/>
                    <a:pt x="13" y="56"/>
                  </a:cubicBezTo>
                  <a:cubicBezTo>
                    <a:pt x="12" y="56"/>
                    <a:pt x="13" y="56"/>
                    <a:pt x="9" y="59"/>
                  </a:cubicBezTo>
                  <a:cubicBezTo>
                    <a:pt x="6" y="61"/>
                    <a:pt x="10" y="60"/>
                    <a:pt x="12" y="60"/>
                  </a:cubicBezTo>
                  <a:cubicBezTo>
                    <a:pt x="13" y="59"/>
                    <a:pt x="18" y="59"/>
                    <a:pt x="20" y="59"/>
                  </a:cubicBezTo>
                  <a:cubicBezTo>
                    <a:pt x="22" y="59"/>
                    <a:pt x="23" y="60"/>
                    <a:pt x="24" y="60"/>
                  </a:cubicBezTo>
                  <a:cubicBezTo>
                    <a:pt x="25" y="60"/>
                    <a:pt x="26" y="59"/>
                    <a:pt x="26" y="59"/>
                  </a:cubicBezTo>
                  <a:cubicBezTo>
                    <a:pt x="26" y="58"/>
                    <a:pt x="25" y="58"/>
                    <a:pt x="24" y="58"/>
                  </a:cubicBezTo>
                  <a:cubicBezTo>
                    <a:pt x="23" y="59"/>
                    <a:pt x="24" y="58"/>
                    <a:pt x="24" y="57"/>
                  </a:cubicBezTo>
                  <a:cubicBezTo>
                    <a:pt x="25" y="57"/>
                    <a:pt x="26" y="57"/>
                    <a:pt x="26" y="56"/>
                  </a:cubicBezTo>
                  <a:cubicBezTo>
                    <a:pt x="26" y="55"/>
                    <a:pt x="27" y="53"/>
                    <a:pt x="27" y="53"/>
                  </a:cubicBezTo>
                  <a:cubicBezTo>
                    <a:pt x="28" y="51"/>
                    <a:pt x="29" y="51"/>
                    <a:pt x="30" y="50"/>
                  </a:cubicBezTo>
                  <a:cubicBezTo>
                    <a:pt x="31" y="50"/>
                    <a:pt x="32" y="50"/>
                    <a:pt x="32" y="49"/>
                  </a:cubicBezTo>
                  <a:cubicBezTo>
                    <a:pt x="32" y="49"/>
                    <a:pt x="32" y="48"/>
                    <a:pt x="33" y="48"/>
                  </a:cubicBezTo>
                  <a:cubicBezTo>
                    <a:pt x="34" y="47"/>
                    <a:pt x="34" y="45"/>
                    <a:pt x="34" y="45"/>
                  </a:cubicBezTo>
                  <a:cubicBezTo>
                    <a:pt x="33" y="44"/>
                    <a:pt x="31" y="43"/>
                    <a:pt x="30" y="42"/>
                  </a:cubicBezTo>
                  <a:cubicBezTo>
                    <a:pt x="30" y="42"/>
                    <a:pt x="28" y="42"/>
                    <a:pt x="29" y="40"/>
                  </a:cubicBezTo>
                  <a:cubicBezTo>
                    <a:pt x="29" y="38"/>
                    <a:pt x="28" y="39"/>
                    <a:pt x="26" y="39"/>
                  </a:cubicBezTo>
                  <a:cubicBezTo>
                    <a:pt x="24" y="40"/>
                    <a:pt x="22" y="40"/>
                    <a:pt x="21" y="39"/>
                  </a:cubicBezTo>
                  <a:cubicBezTo>
                    <a:pt x="20" y="39"/>
                    <a:pt x="21" y="38"/>
                    <a:pt x="22" y="38"/>
                  </a:cubicBezTo>
                  <a:cubicBezTo>
                    <a:pt x="23" y="38"/>
                    <a:pt x="28" y="37"/>
                    <a:pt x="30" y="37"/>
                  </a:cubicBezTo>
                  <a:cubicBezTo>
                    <a:pt x="31" y="37"/>
                    <a:pt x="32" y="37"/>
                    <a:pt x="33" y="37"/>
                  </a:cubicBezTo>
                  <a:cubicBezTo>
                    <a:pt x="35" y="36"/>
                    <a:pt x="37" y="38"/>
                    <a:pt x="39" y="38"/>
                  </a:cubicBezTo>
                  <a:cubicBezTo>
                    <a:pt x="40" y="38"/>
                    <a:pt x="45" y="39"/>
                    <a:pt x="49" y="40"/>
                  </a:cubicBezTo>
                  <a:cubicBezTo>
                    <a:pt x="52" y="40"/>
                    <a:pt x="56" y="37"/>
                    <a:pt x="57" y="36"/>
                  </a:cubicBezTo>
                  <a:cubicBezTo>
                    <a:pt x="58" y="35"/>
                    <a:pt x="63" y="29"/>
                    <a:pt x="63" y="29"/>
                  </a:cubicBezTo>
                  <a:cubicBezTo>
                    <a:pt x="63" y="29"/>
                    <a:pt x="67" y="26"/>
                    <a:pt x="64" y="25"/>
                  </a:cubicBezTo>
                  <a:cubicBezTo>
                    <a:pt x="61" y="24"/>
                    <a:pt x="63" y="24"/>
                    <a:pt x="64" y="24"/>
                  </a:cubicBezTo>
                  <a:cubicBezTo>
                    <a:pt x="66" y="24"/>
                    <a:pt x="66" y="24"/>
                    <a:pt x="67" y="23"/>
                  </a:cubicBezTo>
                  <a:cubicBezTo>
                    <a:pt x="68" y="22"/>
                    <a:pt x="70" y="19"/>
                    <a:pt x="71" y="19"/>
                  </a:cubicBezTo>
                  <a:cubicBezTo>
                    <a:pt x="71" y="18"/>
                    <a:pt x="72" y="18"/>
                    <a:pt x="71" y="17"/>
                  </a:cubicBezTo>
                  <a:cubicBezTo>
                    <a:pt x="71" y="16"/>
                    <a:pt x="72" y="16"/>
                    <a:pt x="73" y="16"/>
                  </a:cubicBezTo>
                  <a:cubicBezTo>
                    <a:pt x="75" y="15"/>
                    <a:pt x="76" y="13"/>
                    <a:pt x="77"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8" name="Freeform 225">
              <a:extLst>
                <a:ext uri="{FF2B5EF4-FFF2-40B4-BE49-F238E27FC236}">
                  <a16:creationId xmlns:a16="http://schemas.microsoft.com/office/drawing/2014/main" id="{F1A68C88-A244-4AF0-888E-E3D797A5C55C}"/>
                </a:ext>
              </a:extLst>
            </p:cNvPr>
            <p:cNvSpPr>
              <a:spLocks/>
            </p:cNvSpPr>
            <p:nvPr/>
          </p:nvSpPr>
          <p:spPr bwMode="auto">
            <a:xfrm>
              <a:off x="1346" y="742"/>
              <a:ext cx="29" cy="20"/>
            </a:xfrm>
            <a:custGeom>
              <a:avLst/>
              <a:gdLst>
                <a:gd name="T0" fmla="*/ 2 w 21"/>
                <a:gd name="T1" fmla="*/ 8 h 15"/>
                <a:gd name="T2" fmla="*/ 2 w 21"/>
                <a:gd name="T3" fmla="*/ 10 h 15"/>
                <a:gd name="T4" fmla="*/ 19 w 21"/>
                <a:gd name="T5" fmla="*/ 10 h 15"/>
                <a:gd name="T6" fmla="*/ 19 w 21"/>
                <a:gd name="T7" fmla="*/ 7 h 15"/>
                <a:gd name="T8" fmla="*/ 18 w 21"/>
                <a:gd name="T9" fmla="*/ 4 h 15"/>
                <a:gd name="T10" fmla="*/ 14 w 21"/>
                <a:gd name="T11" fmla="*/ 1 h 15"/>
                <a:gd name="T12" fmla="*/ 10 w 21"/>
                <a:gd name="T13" fmla="*/ 1 h 15"/>
                <a:gd name="T14" fmla="*/ 2 w 21"/>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5">
                  <a:moveTo>
                    <a:pt x="2" y="8"/>
                  </a:moveTo>
                  <a:cubicBezTo>
                    <a:pt x="0" y="10"/>
                    <a:pt x="2" y="10"/>
                    <a:pt x="2" y="10"/>
                  </a:cubicBezTo>
                  <a:cubicBezTo>
                    <a:pt x="13" y="15"/>
                    <a:pt x="17" y="11"/>
                    <a:pt x="19" y="10"/>
                  </a:cubicBezTo>
                  <a:cubicBezTo>
                    <a:pt x="21" y="8"/>
                    <a:pt x="20" y="7"/>
                    <a:pt x="19" y="7"/>
                  </a:cubicBezTo>
                  <a:cubicBezTo>
                    <a:pt x="19" y="6"/>
                    <a:pt x="18" y="7"/>
                    <a:pt x="18" y="4"/>
                  </a:cubicBezTo>
                  <a:cubicBezTo>
                    <a:pt x="18" y="2"/>
                    <a:pt x="15" y="1"/>
                    <a:pt x="14" y="1"/>
                  </a:cubicBezTo>
                  <a:cubicBezTo>
                    <a:pt x="13" y="0"/>
                    <a:pt x="10" y="1"/>
                    <a:pt x="10" y="1"/>
                  </a:cubicBezTo>
                  <a:cubicBezTo>
                    <a:pt x="3" y="3"/>
                    <a:pt x="3" y="6"/>
                    <a:pt x="2"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9" name="Freeform 226">
              <a:extLst>
                <a:ext uri="{FF2B5EF4-FFF2-40B4-BE49-F238E27FC236}">
                  <a16:creationId xmlns:a16="http://schemas.microsoft.com/office/drawing/2014/main" id="{D72617B1-0038-46EB-AE87-57F1BE79501D}"/>
                </a:ext>
              </a:extLst>
            </p:cNvPr>
            <p:cNvSpPr>
              <a:spLocks/>
            </p:cNvSpPr>
            <p:nvPr/>
          </p:nvSpPr>
          <p:spPr bwMode="auto">
            <a:xfrm>
              <a:off x="1352" y="689"/>
              <a:ext cx="36" cy="17"/>
            </a:xfrm>
            <a:custGeom>
              <a:avLst/>
              <a:gdLst>
                <a:gd name="T0" fmla="*/ 24 w 26"/>
                <a:gd name="T1" fmla="*/ 7 h 12"/>
                <a:gd name="T2" fmla="*/ 11 w 26"/>
                <a:gd name="T3" fmla="*/ 2 h 12"/>
                <a:gd name="T4" fmla="*/ 7 w 26"/>
                <a:gd name="T5" fmla="*/ 1 h 12"/>
                <a:gd name="T6" fmla="*/ 1 w 26"/>
                <a:gd name="T7" fmla="*/ 3 h 12"/>
                <a:gd name="T8" fmla="*/ 1 w 26"/>
                <a:gd name="T9" fmla="*/ 4 h 12"/>
                <a:gd name="T10" fmla="*/ 4 w 26"/>
                <a:gd name="T11" fmla="*/ 6 h 12"/>
                <a:gd name="T12" fmla="*/ 5 w 26"/>
                <a:gd name="T13" fmla="*/ 8 h 12"/>
                <a:gd name="T14" fmla="*/ 5 w 26"/>
                <a:gd name="T15" fmla="*/ 10 h 12"/>
                <a:gd name="T16" fmla="*/ 5 w 26"/>
                <a:gd name="T17" fmla="*/ 11 h 12"/>
                <a:gd name="T18" fmla="*/ 7 w 26"/>
                <a:gd name="T19" fmla="*/ 12 h 12"/>
                <a:gd name="T20" fmla="*/ 14 w 26"/>
                <a:gd name="T21" fmla="*/ 12 h 12"/>
                <a:gd name="T22" fmla="*/ 25 w 26"/>
                <a:gd name="T23" fmla="*/ 9 h 12"/>
                <a:gd name="T24" fmla="*/ 24 w 26"/>
                <a:gd name="T2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2">
                  <a:moveTo>
                    <a:pt x="24" y="7"/>
                  </a:moveTo>
                  <a:cubicBezTo>
                    <a:pt x="24" y="7"/>
                    <a:pt x="13" y="3"/>
                    <a:pt x="11" y="2"/>
                  </a:cubicBezTo>
                  <a:cubicBezTo>
                    <a:pt x="9" y="1"/>
                    <a:pt x="8" y="0"/>
                    <a:pt x="7" y="1"/>
                  </a:cubicBezTo>
                  <a:cubicBezTo>
                    <a:pt x="5" y="1"/>
                    <a:pt x="3" y="2"/>
                    <a:pt x="1" y="3"/>
                  </a:cubicBezTo>
                  <a:cubicBezTo>
                    <a:pt x="0" y="3"/>
                    <a:pt x="1" y="4"/>
                    <a:pt x="1" y="4"/>
                  </a:cubicBezTo>
                  <a:cubicBezTo>
                    <a:pt x="2" y="5"/>
                    <a:pt x="3" y="6"/>
                    <a:pt x="4" y="6"/>
                  </a:cubicBezTo>
                  <a:cubicBezTo>
                    <a:pt x="5" y="6"/>
                    <a:pt x="5" y="6"/>
                    <a:pt x="5" y="8"/>
                  </a:cubicBezTo>
                  <a:cubicBezTo>
                    <a:pt x="5" y="9"/>
                    <a:pt x="4" y="9"/>
                    <a:pt x="5" y="10"/>
                  </a:cubicBezTo>
                  <a:cubicBezTo>
                    <a:pt x="6" y="10"/>
                    <a:pt x="5" y="10"/>
                    <a:pt x="5" y="11"/>
                  </a:cubicBezTo>
                  <a:cubicBezTo>
                    <a:pt x="4" y="12"/>
                    <a:pt x="5" y="12"/>
                    <a:pt x="7" y="12"/>
                  </a:cubicBezTo>
                  <a:cubicBezTo>
                    <a:pt x="8" y="11"/>
                    <a:pt x="10" y="11"/>
                    <a:pt x="14" y="12"/>
                  </a:cubicBezTo>
                  <a:cubicBezTo>
                    <a:pt x="19" y="12"/>
                    <a:pt x="23" y="10"/>
                    <a:pt x="25" y="9"/>
                  </a:cubicBezTo>
                  <a:cubicBezTo>
                    <a:pt x="26" y="8"/>
                    <a:pt x="24" y="7"/>
                    <a:pt x="24"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0" name="Freeform 227">
              <a:extLst>
                <a:ext uri="{FF2B5EF4-FFF2-40B4-BE49-F238E27FC236}">
                  <a16:creationId xmlns:a16="http://schemas.microsoft.com/office/drawing/2014/main" id="{E7AEDF5B-96B9-4590-9423-41FD00637018}"/>
                </a:ext>
              </a:extLst>
            </p:cNvPr>
            <p:cNvSpPr>
              <a:spLocks/>
            </p:cNvSpPr>
            <p:nvPr/>
          </p:nvSpPr>
          <p:spPr bwMode="auto">
            <a:xfrm>
              <a:off x="1356" y="704"/>
              <a:ext cx="41" cy="16"/>
            </a:xfrm>
            <a:custGeom>
              <a:avLst/>
              <a:gdLst>
                <a:gd name="T0" fmla="*/ 24 w 30"/>
                <a:gd name="T1" fmla="*/ 0 h 11"/>
                <a:gd name="T2" fmla="*/ 11 w 30"/>
                <a:gd name="T3" fmla="*/ 3 h 11"/>
                <a:gd name="T4" fmla="*/ 4 w 30"/>
                <a:gd name="T5" fmla="*/ 3 h 11"/>
                <a:gd name="T6" fmla="*/ 1 w 30"/>
                <a:gd name="T7" fmla="*/ 5 h 11"/>
                <a:gd name="T8" fmla="*/ 2 w 30"/>
                <a:gd name="T9" fmla="*/ 7 h 11"/>
                <a:gd name="T10" fmla="*/ 22 w 30"/>
                <a:gd name="T11" fmla="*/ 8 h 11"/>
                <a:gd name="T12" fmla="*/ 28 w 30"/>
                <a:gd name="T13" fmla="*/ 3 h 11"/>
                <a:gd name="T14" fmla="*/ 24 w 30"/>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1">
                  <a:moveTo>
                    <a:pt x="24" y="0"/>
                  </a:moveTo>
                  <a:cubicBezTo>
                    <a:pt x="23" y="0"/>
                    <a:pt x="13" y="2"/>
                    <a:pt x="11" y="3"/>
                  </a:cubicBezTo>
                  <a:cubicBezTo>
                    <a:pt x="9" y="3"/>
                    <a:pt x="6" y="3"/>
                    <a:pt x="4" y="3"/>
                  </a:cubicBezTo>
                  <a:cubicBezTo>
                    <a:pt x="2" y="4"/>
                    <a:pt x="3" y="5"/>
                    <a:pt x="1" y="5"/>
                  </a:cubicBezTo>
                  <a:cubicBezTo>
                    <a:pt x="0" y="6"/>
                    <a:pt x="2" y="7"/>
                    <a:pt x="2" y="7"/>
                  </a:cubicBezTo>
                  <a:cubicBezTo>
                    <a:pt x="8" y="11"/>
                    <a:pt x="15" y="9"/>
                    <a:pt x="22" y="8"/>
                  </a:cubicBezTo>
                  <a:cubicBezTo>
                    <a:pt x="30" y="8"/>
                    <a:pt x="29" y="4"/>
                    <a:pt x="28" y="3"/>
                  </a:cubicBezTo>
                  <a:cubicBezTo>
                    <a:pt x="27" y="1"/>
                    <a:pt x="25" y="1"/>
                    <a:pt x="24"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1" name="Freeform 228">
              <a:extLst>
                <a:ext uri="{FF2B5EF4-FFF2-40B4-BE49-F238E27FC236}">
                  <a16:creationId xmlns:a16="http://schemas.microsoft.com/office/drawing/2014/main" id="{A7DA06D3-63BF-4FF5-AA88-437305DC71A9}"/>
                </a:ext>
              </a:extLst>
            </p:cNvPr>
            <p:cNvSpPr>
              <a:spLocks/>
            </p:cNvSpPr>
            <p:nvPr/>
          </p:nvSpPr>
          <p:spPr bwMode="auto">
            <a:xfrm>
              <a:off x="1378" y="720"/>
              <a:ext cx="30" cy="8"/>
            </a:xfrm>
            <a:custGeom>
              <a:avLst/>
              <a:gdLst>
                <a:gd name="T0" fmla="*/ 2 w 22"/>
                <a:gd name="T1" fmla="*/ 5 h 6"/>
                <a:gd name="T2" fmla="*/ 2 w 22"/>
                <a:gd name="T3" fmla="*/ 6 h 6"/>
                <a:gd name="T4" fmla="*/ 19 w 22"/>
                <a:gd name="T5" fmla="*/ 2 h 6"/>
                <a:gd name="T6" fmla="*/ 20 w 22"/>
                <a:gd name="T7" fmla="*/ 0 h 6"/>
                <a:gd name="T8" fmla="*/ 17 w 22"/>
                <a:gd name="T9" fmla="*/ 0 h 6"/>
                <a:gd name="T10" fmla="*/ 6 w 22"/>
                <a:gd name="T11" fmla="*/ 2 h 6"/>
                <a:gd name="T12" fmla="*/ 2 w 22"/>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22" h="6">
                  <a:moveTo>
                    <a:pt x="2" y="5"/>
                  </a:moveTo>
                  <a:cubicBezTo>
                    <a:pt x="0" y="6"/>
                    <a:pt x="2" y="6"/>
                    <a:pt x="2" y="6"/>
                  </a:cubicBezTo>
                  <a:cubicBezTo>
                    <a:pt x="3" y="6"/>
                    <a:pt x="17" y="3"/>
                    <a:pt x="19" y="2"/>
                  </a:cubicBezTo>
                  <a:cubicBezTo>
                    <a:pt x="22" y="1"/>
                    <a:pt x="21" y="1"/>
                    <a:pt x="20" y="0"/>
                  </a:cubicBezTo>
                  <a:cubicBezTo>
                    <a:pt x="19" y="0"/>
                    <a:pt x="18" y="0"/>
                    <a:pt x="17" y="0"/>
                  </a:cubicBezTo>
                  <a:cubicBezTo>
                    <a:pt x="16" y="0"/>
                    <a:pt x="8" y="1"/>
                    <a:pt x="6" y="2"/>
                  </a:cubicBezTo>
                  <a:cubicBezTo>
                    <a:pt x="5" y="3"/>
                    <a:pt x="5" y="4"/>
                    <a:pt x="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2" name="Freeform 229">
              <a:extLst>
                <a:ext uri="{FF2B5EF4-FFF2-40B4-BE49-F238E27FC236}">
                  <a16:creationId xmlns:a16="http://schemas.microsoft.com/office/drawing/2014/main" id="{BF221B56-770C-4E7F-B404-7B9F3EAFB134}"/>
                </a:ext>
              </a:extLst>
            </p:cNvPr>
            <p:cNvSpPr>
              <a:spLocks/>
            </p:cNvSpPr>
            <p:nvPr/>
          </p:nvSpPr>
          <p:spPr bwMode="auto">
            <a:xfrm>
              <a:off x="1389" y="689"/>
              <a:ext cx="113" cy="72"/>
            </a:xfrm>
            <a:custGeom>
              <a:avLst/>
              <a:gdLst>
                <a:gd name="T0" fmla="*/ 63 w 82"/>
                <a:gd name="T1" fmla="*/ 3 h 52"/>
                <a:gd name="T2" fmla="*/ 59 w 82"/>
                <a:gd name="T3" fmla="*/ 6 h 52"/>
                <a:gd name="T4" fmla="*/ 57 w 82"/>
                <a:gd name="T5" fmla="*/ 9 h 52"/>
                <a:gd name="T6" fmla="*/ 55 w 82"/>
                <a:gd name="T7" fmla="*/ 6 h 52"/>
                <a:gd name="T8" fmla="*/ 49 w 82"/>
                <a:gd name="T9" fmla="*/ 3 h 52"/>
                <a:gd name="T10" fmla="*/ 46 w 82"/>
                <a:gd name="T11" fmla="*/ 2 h 52"/>
                <a:gd name="T12" fmla="*/ 33 w 82"/>
                <a:gd name="T13" fmla="*/ 4 h 52"/>
                <a:gd name="T14" fmla="*/ 30 w 82"/>
                <a:gd name="T15" fmla="*/ 6 h 52"/>
                <a:gd name="T16" fmla="*/ 32 w 82"/>
                <a:gd name="T17" fmla="*/ 9 h 52"/>
                <a:gd name="T18" fmla="*/ 40 w 82"/>
                <a:gd name="T19" fmla="*/ 10 h 52"/>
                <a:gd name="T20" fmla="*/ 44 w 82"/>
                <a:gd name="T21" fmla="*/ 12 h 52"/>
                <a:gd name="T22" fmla="*/ 41 w 82"/>
                <a:gd name="T23" fmla="*/ 13 h 52"/>
                <a:gd name="T24" fmla="*/ 37 w 82"/>
                <a:gd name="T25" fmla="*/ 13 h 52"/>
                <a:gd name="T26" fmla="*/ 43 w 82"/>
                <a:gd name="T27" fmla="*/ 15 h 52"/>
                <a:gd name="T28" fmla="*/ 47 w 82"/>
                <a:gd name="T29" fmla="*/ 17 h 52"/>
                <a:gd name="T30" fmla="*/ 41 w 82"/>
                <a:gd name="T31" fmla="*/ 17 h 52"/>
                <a:gd name="T32" fmla="*/ 43 w 82"/>
                <a:gd name="T33" fmla="*/ 21 h 52"/>
                <a:gd name="T34" fmla="*/ 46 w 82"/>
                <a:gd name="T35" fmla="*/ 24 h 52"/>
                <a:gd name="T36" fmla="*/ 36 w 82"/>
                <a:gd name="T37" fmla="*/ 19 h 52"/>
                <a:gd name="T38" fmla="*/ 34 w 82"/>
                <a:gd name="T39" fmla="*/ 18 h 52"/>
                <a:gd name="T40" fmla="*/ 29 w 82"/>
                <a:gd name="T41" fmla="*/ 14 h 52"/>
                <a:gd name="T42" fmla="*/ 21 w 82"/>
                <a:gd name="T43" fmla="*/ 8 h 52"/>
                <a:gd name="T44" fmla="*/ 13 w 82"/>
                <a:gd name="T45" fmla="*/ 10 h 52"/>
                <a:gd name="T46" fmla="*/ 11 w 82"/>
                <a:gd name="T47" fmla="*/ 14 h 52"/>
                <a:gd name="T48" fmla="*/ 15 w 82"/>
                <a:gd name="T49" fmla="*/ 15 h 52"/>
                <a:gd name="T50" fmla="*/ 17 w 82"/>
                <a:gd name="T51" fmla="*/ 16 h 52"/>
                <a:gd name="T52" fmla="*/ 22 w 82"/>
                <a:gd name="T53" fmla="*/ 21 h 52"/>
                <a:gd name="T54" fmla="*/ 21 w 82"/>
                <a:gd name="T55" fmla="*/ 26 h 52"/>
                <a:gd name="T56" fmla="*/ 27 w 82"/>
                <a:gd name="T57" fmla="*/ 28 h 52"/>
                <a:gd name="T58" fmla="*/ 14 w 82"/>
                <a:gd name="T59" fmla="*/ 25 h 52"/>
                <a:gd name="T60" fmla="*/ 10 w 82"/>
                <a:gd name="T61" fmla="*/ 27 h 52"/>
                <a:gd name="T62" fmla="*/ 11 w 82"/>
                <a:gd name="T63" fmla="*/ 29 h 52"/>
                <a:gd name="T64" fmla="*/ 7 w 82"/>
                <a:gd name="T65" fmla="*/ 30 h 52"/>
                <a:gd name="T66" fmla="*/ 1 w 82"/>
                <a:gd name="T67" fmla="*/ 33 h 52"/>
                <a:gd name="T68" fmla="*/ 7 w 82"/>
                <a:gd name="T69" fmla="*/ 36 h 52"/>
                <a:gd name="T70" fmla="*/ 19 w 82"/>
                <a:gd name="T71" fmla="*/ 34 h 52"/>
                <a:gd name="T72" fmla="*/ 24 w 82"/>
                <a:gd name="T73" fmla="*/ 34 h 52"/>
                <a:gd name="T74" fmla="*/ 49 w 82"/>
                <a:gd name="T75" fmla="*/ 31 h 52"/>
                <a:gd name="T76" fmla="*/ 56 w 82"/>
                <a:gd name="T77" fmla="*/ 32 h 52"/>
                <a:gd name="T78" fmla="*/ 46 w 82"/>
                <a:gd name="T79" fmla="*/ 34 h 52"/>
                <a:gd name="T80" fmla="*/ 42 w 82"/>
                <a:gd name="T81" fmla="*/ 37 h 52"/>
                <a:gd name="T82" fmla="*/ 37 w 82"/>
                <a:gd name="T83" fmla="*/ 38 h 52"/>
                <a:gd name="T84" fmla="*/ 34 w 82"/>
                <a:gd name="T85" fmla="*/ 41 h 52"/>
                <a:gd name="T86" fmla="*/ 37 w 82"/>
                <a:gd name="T87" fmla="*/ 42 h 52"/>
                <a:gd name="T88" fmla="*/ 40 w 82"/>
                <a:gd name="T89" fmla="*/ 44 h 52"/>
                <a:gd name="T90" fmla="*/ 37 w 82"/>
                <a:gd name="T91" fmla="*/ 45 h 52"/>
                <a:gd name="T92" fmla="*/ 37 w 82"/>
                <a:gd name="T93" fmla="*/ 49 h 52"/>
                <a:gd name="T94" fmla="*/ 47 w 82"/>
                <a:gd name="T95" fmla="*/ 52 h 52"/>
                <a:gd name="T96" fmla="*/ 54 w 82"/>
                <a:gd name="T97" fmla="*/ 49 h 52"/>
                <a:gd name="T98" fmla="*/ 73 w 82"/>
                <a:gd name="T99" fmla="*/ 51 h 52"/>
                <a:gd name="T100" fmla="*/ 72 w 82"/>
                <a:gd name="T101" fmla="*/ 45 h 52"/>
                <a:gd name="T102" fmla="*/ 77 w 82"/>
                <a:gd name="T103" fmla="*/ 46 h 52"/>
                <a:gd name="T104" fmla="*/ 74 w 82"/>
                <a:gd name="T105" fmla="*/ 43 h 52"/>
                <a:gd name="T106" fmla="*/ 75 w 82"/>
                <a:gd name="T107" fmla="*/ 39 h 52"/>
                <a:gd name="T108" fmla="*/ 80 w 82"/>
                <a:gd name="T109" fmla="*/ 37 h 52"/>
                <a:gd name="T110" fmla="*/ 82 w 82"/>
                <a:gd name="T111" fmla="*/ 33 h 52"/>
                <a:gd name="T112" fmla="*/ 79 w 82"/>
                <a:gd name="T113" fmla="*/ 28 h 52"/>
                <a:gd name="T114" fmla="*/ 79 w 82"/>
                <a:gd name="T115" fmla="*/ 19 h 52"/>
                <a:gd name="T116" fmla="*/ 77 w 82"/>
                <a:gd name="T117" fmla="*/ 8 h 52"/>
                <a:gd name="T118" fmla="*/ 71 w 82"/>
                <a:gd name="T119" fmla="*/ 4 h 52"/>
                <a:gd name="T120" fmla="*/ 69 w 82"/>
                <a:gd name="T121" fmla="*/ 3 h 52"/>
                <a:gd name="T122" fmla="*/ 66 w 82"/>
                <a:gd name="T123" fmla="*/ 1 h 52"/>
                <a:gd name="T124" fmla="*/ 64 w 82"/>
                <a:gd name="T125"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 h="52">
                  <a:moveTo>
                    <a:pt x="64" y="1"/>
                  </a:moveTo>
                  <a:cubicBezTo>
                    <a:pt x="67" y="1"/>
                    <a:pt x="64" y="2"/>
                    <a:pt x="63" y="3"/>
                  </a:cubicBezTo>
                  <a:cubicBezTo>
                    <a:pt x="62" y="3"/>
                    <a:pt x="59" y="2"/>
                    <a:pt x="58" y="3"/>
                  </a:cubicBezTo>
                  <a:cubicBezTo>
                    <a:pt x="56" y="3"/>
                    <a:pt x="58" y="4"/>
                    <a:pt x="59" y="6"/>
                  </a:cubicBezTo>
                  <a:cubicBezTo>
                    <a:pt x="60" y="8"/>
                    <a:pt x="59" y="8"/>
                    <a:pt x="59" y="7"/>
                  </a:cubicBezTo>
                  <a:cubicBezTo>
                    <a:pt x="58" y="7"/>
                    <a:pt x="57" y="7"/>
                    <a:pt x="57" y="9"/>
                  </a:cubicBezTo>
                  <a:cubicBezTo>
                    <a:pt x="56" y="10"/>
                    <a:pt x="55" y="8"/>
                    <a:pt x="54" y="7"/>
                  </a:cubicBezTo>
                  <a:cubicBezTo>
                    <a:pt x="54" y="7"/>
                    <a:pt x="55" y="6"/>
                    <a:pt x="55" y="6"/>
                  </a:cubicBezTo>
                  <a:cubicBezTo>
                    <a:pt x="55" y="6"/>
                    <a:pt x="53" y="6"/>
                    <a:pt x="52" y="5"/>
                  </a:cubicBezTo>
                  <a:cubicBezTo>
                    <a:pt x="52" y="5"/>
                    <a:pt x="50" y="4"/>
                    <a:pt x="49" y="3"/>
                  </a:cubicBezTo>
                  <a:cubicBezTo>
                    <a:pt x="48" y="3"/>
                    <a:pt x="48" y="3"/>
                    <a:pt x="49" y="2"/>
                  </a:cubicBezTo>
                  <a:cubicBezTo>
                    <a:pt x="49" y="2"/>
                    <a:pt x="47" y="2"/>
                    <a:pt x="46" y="2"/>
                  </a:cubicBezTo>
                  <a:cubicBezTo>
                    <a:pt x="44" y="3"/>
                    <a:pt x="42" y="2"/>
                    <a:pt x="40" y="2"/>
                  </a:cubicBezTo>
                  <a:cubicBezTo>
                    <a:pt x="39" y="1"/>
                    <a:pt x="34" y="3"/>
                    <a:pt x="33" y="4"/>
                  </a:cubicBezTo>
                  <a:cubicBezTo>
                    <a:pt x="32" y="4"/>
                    <a:pt x="32" y="4"/>
                    <a:pt x="32" y="5"/>
                  </a:cubicBezTo>
                  <a:cubicBezTo>
                    <a:pt x="33" y="5"/>
                    <a:pt x="31" y="5"/>
                    <a:pt x="30" y="6"/>
                  </a:cubicBezTo>
                  <a:cubicBezTo>
                    <a:pt x="29" y="6"/>
                    <a:pt x="28" y="6"/>
                    <a:pt x="29" y="7"/>
                  </a:cubicBezTo>
                  <a:cubicBezTo>
                    <a:pt x="30" y="7"/>
                    <a:pt x="31" y="9"/>
                    <a:pt x="32" y="9"/>
                  </a:cubicBezTo>
                  <a:cubicBezTo>
                    <a:pt x="33" y="10"/>
                    <a:pt x="35" y="10"/>
                    <a:pt x="36" y="10"/>
                  </a:cubicBezTo>
                  <a:cubicBezTo>
                    <a:pt x="36" y="10"/>
                    <a:pt x="38" y="10"/>
                    <a:pt x="40" y="10"/>
                  </a:cubicBezTo>
                  <a:cubicBezTo>
                    <a:pt x="41" y="10"/>
                    <a:pt x="41" y="11"/>
                    <a:pt x="42" y="11"/>
                  </a:cubicBezTo>
                  <a:cubicBezTo>
                    <a:pt x="44" y="11"/>
                    <a:pt x="43" y="12"/>
                    <a:pt x="44" y="12"/>
                  </a:cubicBezTo>
                  <a:cubicBezTo>
                    <a:pt x="46" y="13"/>
                    <a:pt x="44" y="13"/>
                    <a:pt x="42" y="12"/>
                  </a:cubicBezTo>
                  <a:cubicBezTo>
                    <a:pt x="41" y="11"/>
                    <a:pt x="41" y="12"/>
                    <a:pt x="41" y="13"/>
                  </a:cubicBezTo>
                  <a:cubicBezTo>
                    <a:pt x="41" y="13"/>
                    <a:pt x="41" y="13"/>
                    <a:pt x="40" y="13"/>
                  </a:cubicBezTo>
                  <a:cubicBezTo>
                    <a:pt x="39" y="13"/>
                    <a:pt x="38" y="13"/>
                    <a:pt x="37" y="13"/>
                  </a:cubicBezTo>
                  <a:cubicBezTo>
                    <a:pt x="36" y="13"/>
                    <a:pt x="36" y="14"/>
                    <a:pt x="37" y="15"/>
                  </a:cubicBezTo>
                  <a:cubicBezTo>
                    <a:pt x="38" y="16"/>
                    <a:pt x="41" y="15"/>
                    <a:pt x="43" y="15"/>
                  </a:cubicBezTo>
                  <a:cubicBezTo>
                    <a:pt x="44" y="15"/>
                    <a:pt x="45" y="16"/>
                    <a:pt x="48" y="17"/>
                  </a:cubicBezTo>
                  <a:cubicBezTo>
                    <a:pt x="50" y="17"/>
                    <a:pt x="48" y="17"/>
                    <a:pt x="47" y="17"/>
                  </a:cubicBezTo>
                  <a:cubicBezTo>
                    <a:pt x="46" y="17"/>
                    <a:pt x="45" y="17"/>
                    <a:pt x="44" y="17"/>
                  </a:cubicBezTo>
                  <a:cubicBezTo>
                    <a:pt x="43" y="16"/>
                    <a:pt x="42" y="17"/>
                    <a:pt x="41" y="17"/>
                  </a:cubicBezTo>
                  <a:cubicBezTo>
                    <a:pt x="40" y="17"/>
                    <a:pt x="40" y="18"/>
                    <a:pt x="41" y="18"/>
                  </a:cubicBezTo>
                  <a:cubicBezTo>
                    <a:pt x="41" y="18"/>
                    <a:pt x="42" y="19"/>
                    <a:pt x="43" y="21"/>
                  </a:cubicBezTo>
                  <a:cubicBezTo>
                    <a:pt x="45" y="23"/>
                    <a:pt x="45" y="22"/>
                    <a:pt x="48" y="22"/>
                  </a:cubicBezTo>
                  <a:cubicBezTo>
                    <a:pt x="52" y="22"/>
                    <a:pt x="48" y="23"/>
                    <a:pt x="46" y="24"/>
                  </a:cubicBezTo>
                  <a:cubicBezTo>
                    <a:pt x="44" y="25"/>
                    <a:pt x="41" y="22"/>
                    <a:pt x="40" y="22"/>
                  </a:cubicBezTo>
                  <a:cubicBezTo>
                    <a:pt x="39" y="21"/>
                    <a:pt x="38" y="19"/>
                    <a:pt x="36" y="19"/>
                  </a:cubicBezTo>
                  <a:cubicBezTo>
                    <a:pt x="34" y="19"/>
                    <a:pt x="35" y="19"/>
                    <a:pt x="36" y="18"/>
                  </a:cubicBezTo>
                  <a:cubicBezTo>
                    <a:pt x="36" y="18"/>
                    <a:pt x="35" y="17"/>
                    <a:pt x="34" y="18"/>
                  </a:cubicBezTo>
                  <a:cubicBezTo>
                    <a:pt x="33" y="18"/>
                    <a:pt x="33" y="18"/>
                    <a:pt x="33" y="17"/>
                  </a:cubicBezTo>
                  <a:cubicBezTo>
                    <a:pt x="33" y="16"/>
                    <a:pt x="30" y="14"/>
                    <a:pt x="29" y="14"/>
                  </a:cubicBezTo>
                  <a:cubicBezTo>
                    <a:pt x="28" y="14"/>
                    <a:pt x="26" y="11"/>
                    <a:pt x="25" y="10"/>
                  </a:cubicBezTo>
                  <a:cubicBezTo>
                    <a:pt x="24" y="9"/>
                    <a:pt x="21" y="8"/>
                    <a:pt x="21" y="8"/>
                  </a:cubicBezTo>
                  <a:cubicBezTo>
                    <a:pt x="20" y="8"/>
                    <a:pt x="15" y="8"/>
                    <a:pt x="14" y="8"/>
                  </a:cubicBezTo>
                  <a:cubicBezTo>
                    <a:pt x="12" y="9"/>
                    <a:pt x="13" y="9"/>
                    <a:pt x="13" y="10"/>
                  </a:cubicBezTo>
                  <a:cubicBezTo>
                    <a:pt x="14" y="11"/>
                    <a:pt x="13" y="11"/>
                    <a:pt x="12" y="11"/>
                  </a:cubicBezTo>
                  <a:cubicBezTo>
                    <a:pt x="11" y="11"/>
                    <a:pt x="12" y="13"/>
                    <a:pt x="11" y="14"/>
                  </a:cubicBezTo>
                  <a:cubicBezTo>
                    <a:pt x="11" y="15"/>
                    <a:pt x="12" y="15"/>
                    <a:pt x="13" y="15"/>
                  </a:cubicBezTo>
                  <a:cubicBezTo>
                    <a:pt x="14" y="14"/>
                    <a:pt x="15" y="15"/>
                    <a:pt x="15" y="15"/>
                  </a:cubicBezTo>
                  <a:cubicBezTo>
                    <a:pt x="16" y="15"/>
                    <a:pt x="18" y="14"/>
                    <a:pt x="21" y="14"/>
                  </a:cubicBezTo>
                  <a:cubicBezTo>
                    <a:pt x="23" y="14"/>
                    <a:pt x="19" y="15"/>
                    <a:pt x="17" y="16"/>
                  </a:cubicBezTo>
                  <a:cubicBezTo>
                    <a:pt x="16" y="17"/>
                    <a:pt x="16" y="18"/>
                    <a:pt x="16" y="20"/>
                  </a:cubicBezTo>
                  <a:cubicBezTo>
                    <a:pt x="16" y="22"/>
                    <a:pt x="19" y="22"/>
                    <a:pt x="22" y="21"/>
                  </a:cubicBezTo>
                  <a:cubicBezTo>
                    <a:pt x="24" y="21"/>
                    <a:pt x="22" y="22"/>
                    <a:pt x="21" y="23"/>
                  </a:cubicBezTo>
                  <a:cubicBezTo>
                    <a:pt x="20" y="24"/>
                    <a:pt x="19" y="24"/>
                    <a:pt x="21" y="26"/>
                  </a:cubicBezTo>
                  <a:cubicBezTo>
                    <a:pt x="23" y="28"/>
                    <a:pt x="25" y="27"/>
                    <a:pt x="28" y="27"/>
                  </a:cubicBezTo>
                  <a:cubicBezTo>
                    <a:pt x="30" y="27"/>
                    <a:pt x="27" y="28"/>
                    <a:pt x="27" y="28"/>
                  </a:cubicBezTo>
                  <a:cubicBezTo>
                    <a:pt x="23" y="29"/>
                    <a:pt x="17" y="25"/>
                    <a:pt x="16" y="25"/>
                  </a:cubicBezTo>
                  <a:cubicBezTo>
                    <a:pt x="15" y="24"/>
                    <a:pt x="15" y="24"/>
                    <a:pt x="14" y="25"/>
                  </a:cubicBezTo>
                  <a:cubicBezTo>
                    <a:pt x="13" y="25"/>
                    <a:pt x="12" y="24"/>
                    <a:pt x="10" y="25"/>
                  </a:cubicBezTo>
                  <a:cubicBezTo>
                    <a:pt x="8" y="26"/>
                    <a:pt x="8" y="26"/>
                    <a:pt x="10" y="27"/>
                  </a:cubicBezTo>
                  <a:cubicBezTo>
                    <a:pt x="11" y="27"/>
                    <a:pt x="11" y="28"/>
                    <a:pt x="11" y="28"/>
                  </a:cubicBezTo>
                  <a:cubicBezTo>
                    <a:pt x="11" y="28"/>
                    <a:pt x="8" y="27"/>
                    <a:pt x="11" y="29"/>
                  </a:cubicBezTo>
                  <a:cubicBezTo>
                    <a:pt x="14" y="31"/>
                    <a:pt x="11" y="30"/>
                    <a:pt x="11" y="30"/>
                  </a:cubicBezTo>
                  <a:cubicBezTo>
                    <a:pt x="10" y="30"/>
                    <a:pt x="8" y="30"/>
                    <a:pt x="7" y="30"/>
                  </a:cubicBezTo>
                  <a:cubicBezTo>
                    <a:pt x="6" y="29"/>
                    <a:pt x="5" y="30"/>
                    <a:pt x="5" y="31"/>
                  </a:cubicBezTo>
                  <a:cubicBezTo>
                    <a:pt x="5" y="31"/>
                    <a:pt x="3" y="32"/>
                    <a:pt x="1" y="33"/>
                  </a:cubicBezTo>
                  <a:cubicBezTo>
                    <a:pt x="0" y="33"/>
                    <a:pt x="2" y="35"/>
                    <a:pt x="3" y="36"/>
                  </a:cubicBezTo>
                  <a:cubicBezTo>
                    <a:pt x="4" y="37"/>
                    <a:pt x="7" y="36"/>
                    <a:pt x="7" y="36"/>
                  </a:cubicBezTo>
                  <a:cubicBezTo>
                    <a:pt x="8" y="35"/>
                    <a:pt x="10" y="35"/>
                    <a:pt x="12" y="35"/>
                  </a:cubicBezTo>
                  <a:cubicBezTo>
                    <a:pt x="13" y="35"/>
                    <a:pt x="18" y="34"/>
                    <a:pt x="19" y="34"/>
                  </a:cubicBezTo>
                  <a:cubicBezTo>
                    <a:pt x="20" y="33"/>
                    <a:pt x="22" y="33"/>
                    <a:pt x="22" y="34"/>
                  </a:cubicBezTo>
                  <a:cubicBezTo>
                    <a:pt x="22" y="34"/>
                    <a:pt x="23" y="34"/>
                    <a:pt x="24" y="34"/>
                  </a:cubicBezTo>
                  <a:cubicBezTo>
                    <a:pt x="25" y="33"/>
                    <a:pt x="44" y="31"/>
                    <a:pt x="45" y="31"/>
                  </a:cubicBezTo>
                  <a:cubicBezTo>
                    <a:pt x="46" y="31"/>
                    <a:pt x="48" y="30"/>
                    <a:pt x="49" y="31"/>
                  </a:cubicBezTo>
                  <a:cubicBezTo>
                    <a:pt x="49" y="32"/>
                    <a:pt x="53" y="30"/>
                    <a:pt x="57" y="30"/>
                  </a:cubicBezTo>
                  <a:cubicBezTo>
                    <a:pt x="62" y="30"/>
                    <a:pt x="57" y="32"/>
                    <a:pt x="56" y="32"/>
                  </a:cubicBezTo>
                  <a:cubicBezTo>
                    <a:pt x="54" y="32"/>
                    <a:pt x="50" y="31"/>
                    <a:pt x="47" y="32"/>
                  </a:cubicBezTo>
                  <a:cubicBezTo>
                    <a:pt x="44" y="32"/>
                    <a:pt x="48" y="34"/>
                    <a:pt x="46" y="34"/>
                  </a:cubicBezTo>
                  <a:cubicBezTo>
                    <a:pt x="44" y="34"/>
                    <a:pt x="44" y="35"/>
                    <a:pt x="41" y="35"/>
                  </a:cubicBezTo>
                  <a:cubicBezTo>
                    <a:pt x="39" y="36"/>
                    <a:pt x="45" y="37"/>
                    <a:pt x="42" y="37"/>
                  </a:cubicBezTo>
                  <a:cubicBezTo>
                    <a:pt x="38" y="37"/>
                    <a:pt x="42" y="38"/>
                    <a:pt x="41" y="38"/>
                  </a:cubicBezTo>
                  <a:cubicBezTo>
                    <a:pt x="40" y="38"/>
                    <a:pt x="39" y="38"/>
                    <a:pt x="37" y="38"/>
                  </a:cubicBezTo>
                  <a:cubicBezTo>
                    <a:pt x="35" y="38"/>
                    <a:pt x="35" y="38"/>
                    <a:pt x="36" y="39"/>
                  </a:cubicBezTo>
                  <a:cubicBezTo>
                    <a:pt x="37" y="41"/>
                    <a:pt x="35" y="41"/>
                    <a:pt x="34" y="41"/>
                  </a:cubicBezTo>
                  <a:cubicBezTo>
                    <a:pt x="33" y="41"/>
                    <a:pt x="33" y="42"/>
                    <a:pt x="34" y="42"/>
                  </a:cubicBezTo>
                  <a:cubicBezTo>
                    <a:pt x="35" y="43"/>
                    <a:pt x="36" y="43"/>
                    <a:pt x="37" y="42"/>
                  </a:cubicBezTo>
                  <a:cubicBezTo>
                    <a:pt x="39" y="42"/>
                    <a:pt x="39" y="43"/>
                    <a:pt x="38" y="43"/>
                  </a:cubicBezTo>
                  <a:cubicBezTo>
                    <a:pt x="38" y="43"/>
                    <a:pt x="35" y="43"/>
                    <a:pt x="40" y="44"/>
                  </a:cubicBezTo>
                  <a:cubicBezTo>
                    <a:pt x="45" y="44"/>
                    <a:pt x="40" y="45"/>
                    <a:pt x="40" y="45"/>
                  </a:cubicBezTo>
                  <a:cubicBezTo>
                    <a:pt x="40" y="45"/>
                    <a:pt x="39" y="45"/>
                    <a:pt x="37" y="45"/>
                  </a:cubicBezTo>
                  <a:cubicBezTo>
                    <a:pt x="35" y="45"/>
                    <a:pt x="36" y="46"/>
                    <a:pt x="36" y="46"/>
                  </a:cubicBezTo>
                  <a:cubicBezTo>
                    <a:pt x="37" y="46"/>
                    <a:pt x="37" y="47"/>
                    <a:pt x="37" y="49"/>
                  </a:cubicBezTo>
                  <a:cubicBezTo>
                    <a:pt x="38" y="52"/>
                    <a:pt x="42" y="52"/>
                    <a:pt x="43" y="52"/>
                  </a:cubicBezTo>
                  <a:cubicBezTo>
                    <a:pt x="43" y="51"/>
                    <a:pt x="45" y="52"/>
                    <a:pt x="47" y="52"/>
                  </a:cubicBezTo>
                  <a:cubicBezTo>
                    <a:pt x="49" y="52"/>
                    <a:pt x="51" y="51"/>
                    <a:pt x="52" y="49"/>
                  </a:cubicBezTo>
                  <a:cubicBezTo>
                    <a:pt x="54" y="48"/>
                    <a:pt x="54" y="49"/>
                    <a:pt x="54" y="49"/>
                  </a:cubicBezTo>
                  <a:cubicBezTo>
                    <a:pt x="54" y="49"/>
                    <a:pt x="64" y="50"/>
                    <a:pt x="65" y="50"/>
                  </a:cubicBezTo>
                  <a:cubicBezTo>
                    <a:pt x="67" y="50"/>
                    <a:pt x="71" y="51"/>
                    <a:pt x="73" y="51"/>
                  </a:cubicBezTo>
                  <a:cubicBezTo>
                    <a:pt x="74" y="51"/>
                    <a:pt x="73" y="49"/>
                    <a:pt x="72" y="48"/>
                  </a:cubicBezTo>
                  <a:cubicBezTo>
                    <a:pt x="71" y="46"/>
                    <a:pt x="71" y="46"/>
                    <a:pt x="72" y="45"/>
                  </a:cubicBezTo>
                  <a:cubicBezTo>
                    <a:pt x="72" y="44"/>
                    <a:pt x="75" y="47"/>
                    <a:pt x="77" y="47"/>
                  </a:cubicBezTo>
                  <a:cubicBezTo>
                    <a:pt x="79" y="48"/>
                    <a:pt x="78" y="47"/>
                    <a:pt x="77" y="46"/>
                  </a:cubicBezTo>
                  <a:cubicBezTo>
                    <a:pt x="77" y="45"/>
                    <a:pt x="76" y="46"/>
                    <a:pt x="76" y="45"/>
                  </a:cubicBezTo>
                  <a:cubicBezTo>
                    <a:pt x="77" y="45"/>
                    <a:pt x="75" y="44"/>
                    <a:pt x="74" y="43"/>
                  </a:cubicBezTo>
                  <a:cubicBezTo>
                    <a:pt x="73" y="43"/>
                    <a:pt x="73" y="43"/>
                    <a:pt x="73" y="43"/>
                  </a:cubicBezTo>
                  <a:cubicBezTo>
                    <a:pt x="72" y="42"/>
                    <a:pt x="74" y="40"/>
                    <a:pt x="75" y="39"/>
                  </a:cubicBezTo>
                  <a:cubicBezTo>
                    <a:pt x="76" y="38"/>
                    <a:pt x="76" y="37"/>
                    <a:pt x="76" y="35"/>
                  </a:cubicBezTo>
                  <a:cubicBezTo>
                    <a:pt x="77" y="34"/>
                    <a:pt x="79" y="36"/>
                    <a:pt x="80" y="37"/>
                  </a:cubicBezTo>
                  <a:cubicBezTo>
                    <a:pt x="81" y="38"/>
                    <a:pt x="82" y="38"/>
                    <a:pt x="81" y="37"/>
                  </a:cubicBezTo>
                  <a:cubicBezTo>
                    <a:pt x="81" y="36"/>
                    <a:pt x="82" y="35"/>
                    <a:pt x="82" y="33"/>
                  </a:cubicBezTo>
                  <a:cubicBezTo>
                    <a:pt x="82" y="32"/>
                    <a:pt x="82" y="31"/>
                    <a:pt x="80" y="30"/>
                  </a:cubicBezTo>
                  <a:cubicBezTo>
                    <a:pt x="77" y="30"/>
                    <a:pt x="78" y="29"/>
                    <a:pt x="79" y="28"/>
                  </a:cubicBezTo>
                  <a:cubicBezTo>
                    <a:pt x="79" y="27"/>
                    <a:pt x="79" y="26"/>
                    <a:pt x="78" y="25"/>
                  </a:cubicBezTo>
                  <a:cubicBezTo>
                    <a:pt x="77" y="23"/>
                    <a:pt x="78" y="21"/>
                    <a:pt x="79" y="19"/>
                  </a:cubicBezTo>
                  <a:cubicBezTo>
                    <a:pt x="81" y="17"/>
                    <a:pt x="80" y="15"/>
                    <a:pt x="78" y="14"/>
                  </a:cubicBezTo>
                  <a:cubicBezTo>
                    <a:pt x="76" y="13"/>
                    <a:pt x="77" y="10"/>
                    <a:pt x="77" y="8"/>
                  </a:cubicBezTo>
                  <a:cubicBezTo>
                    <a:pt x="77" y="5"/>
                    <a:pt x="76" y="5"/>
                    <a:pt x="74" y="5"/>
                  </a:cubicBezTo>
                  <a:cubicBezTo>
                    <a:pt x="72" y="5"/>
                    <a:pt x="72" y="5"/>
                    <a:pt x="71" y="4"/>
                  </a:cubicBezTo>
                  <a:cubicBezTo>
                    <a:pt x="70" y="4"/>
                    <a:pt x="70" y="5"/>
                    <a:pt x="68" y="4"/>
                  </a:cubicBezTo>
                  <a:cubicBezTo>
                    <a:pt x="67" y="4"/>
                    <a:pt x="67" y="3"/>
                    <a:pt x="69" y="3"/>
                  </a:cubicBezTo>
                  <a:cubicBezTo>
                    <a:pt x="70" y="3"/>
                    <a:pt x="70" y="3"/>
                    <a:pt x="68" y="3"/>
                  </a:cubicBezTo>
                  <a:cubicBezTo>
                    <a:pt x="67" y="3"/>
                    <a:pt x="67" y="2"/>
                    <a:pt x="66" y="1"/>
                  </a:cubicBezTo>
                  <a:cubicBezTo>
                    <a:pt x="65" y="0"/>
                    <a:pt x="64" y="0"/>
                    <a:pt x="62" y="0"/>
                  </a:cubicBezTo>
                  <a:cubicBezTo>
                    <a:pt x="59" y="1"/>
                    <a:pt x="62" y="1"/>
                    <a:pt x="6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3" name="Freeform 230">
              <a:extLst>
                <a:ext uri="{FF2B5EF4-FFF2-40B4-BE49-F238E27FC236}">
                  <a16:creationId xmlns:a16="http://schemas.microsoft.com/office/drawing/2014/main" id="{4FD2999E-C602-4FFE-BAF9-43076DCACE08}"/>
                </a:ext>
              </a:extLst>
            </p:cNvPr>
            <p:cNvSpPr>
              <a:spLocks/>
            </p:cNvSpPr>
            <p:nvPr/>
          </p:nvSpPr>
          <p:spPr bwMode="auto">
            <a:xfrm>
              <a:off x="1414" y="685"/>
              <a:ext cx="29" cy="9"/>
            </a:xfrm>
            <a:custGeom>
              <a:avLst/>
              <a:gdLst>
                <a:gd name="T0" fmla="*/ 3 w 21"/>
                <a:gd name="T1" fmla="*/ 5 h 6"/>
                <a:gd name="T2" fmla="*/ 2 w 21"/>
                <a:gd name="T3" fmla="*/ 6 h 6"/>
                <a:gd name="T4" fmla="*/ 17 w 21"/>
                <a:gd name="T5" fmla="*/ 3 h 6"/>
                <a:gd name="T6" fmla="*/ 19 w 21"/>
                <a:gd name="T7" fmla="*/ 2 h 6"/>
                <a:gd name="T8" fmla="*/ 8 w 21"/>
                <a:gd name="T9" fmla="*/ 4 h 6"/>
                <a:gd name="T10" fmla="*/ 3 w 21"/>
                <a:gd name="T11" fmla="*/ 5 h 6"/>
              </a:gdLst>
              <a:ahLst/>
              <a:cxnLst>
                <a:cxn ang="0">
                  <a:pos x="T0" y="T1"/>
                </a:cxn>
                <a:cxn ang="0">
                  <a:pos x="T2" y="T3"/>
                </a:cxn>
                <a:cxn ang="0">
                  <a:pos x="T4" y="T5"/>
                </a:cxn>
                <a:cxn ang="0">
                  <a:pos x="T6" y="T7"/>
                </a:cxn>
                <a:cxn ang="0">
                  <a:pos x="T8" y="T9"/>
                </a:cxn>
                <a:cxn ang="0">
                  <a:pos x="T10" y="T11"/>
                </a:cxn>
              </a:cxnLst>
              <a:rect l="0" t="0" r="r" b="b"/>
              <a:pathLst>
                <a:path w="21" h="6">
                  <a:moveTo>
                    <a:pt x="3" y="5"/>
                  </a:moveTo>
                  <a:cubicBezTo>
                    <a:pt x="0" y="6"/>
                    <a:pt x="2" y="6"/>
                    <a:pt x="2" y="6"/>
                  </a:cubicBezTo>
                  <a:cubicBezTo>
                    <a:pt x="2" y="6"/>
                    <a:pt x="13" y="3"/>
                    <a:pt x="17" y="3"/>
                  </a:cubicBezTo>
                  <a:cubicBezTo>
                    <a:pt x="21" y="2"/>
                    <a:pt x="19" y="2"/>
                    <a:pt x="19" y="2"/>
                  </a:cubicBezTo>
                  <a:cubicBezTo>
                    <a:pt x="14" y="0"/>
                    <a:pt x="10" y="3"/>
                    <a:pt x="8" y="4"/>
                  </a:cubicBezTo>
                  <a:cubicBezTo>
                    <a:pt x="7" y="4"/>
                    <a:pt x="6" y="4"/>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4" name="Freeform 231">
              <a:extLst>
                <a:ext uri="{FF2B5EF4-FFF2-40B4-BE49-F238E27FC236}">
                  <a16:creationId xmlns:a16="http://schemas.microsoft.com/office/drawing/2014/main" id="{D1F2512F-62E2-4758-86A2-FB92729CA63F}"/>
                </a:ext>
              </a:extLst>
            </p:cNvPr>
            <p:cNvSpPr>
              <a:spLocks/>
            </p:cNvSpPr>
            <p:nvPr/>
          </p:nvSpPr>
          <p:spPr bwMode="auto">
            <a:xfrm>
              <a:off x="1518" y="733"/>
              <a:ext cx="66" cy="43"/>
            </a:xfrm>
            <a:custGeom>
              <a:avLst/>
              <a:gdLst>
                <a:gd name="T0" fmla="*/ 6 w 48"/>
                <a:gd name="T1" fmla="*/ 21 h 31"/>
                <a:gd name="T2" fmla="*/ 7 w 48"/>
                <a:gd name="T3" fmla="*/ 21 h 31"/>
                <a:gd name="T4" fmla="*/ 14 w 48"/>
                <a:gd name="T5" fmla="*/ 25 h 31"/>
                <a:gd name="T6" fmla="*/ 16 w 48"/>
                <a:gd name="T7" fmla="*/ 26 h 31"/>
                <a:gd name="T8" fmla="*/ 17 w 48"/>
                <a:gd name="T9" fmla="*/ 26 h 31"/>
                <a:gd name="T10" fmla="*/ 18 w 48"/>
                <a:gd name="T11" fmla="*/ 26 h 31"/>
                <a:gd name="T12" fmla="*/ 22 w 48"/>
                <a:gd name="T13" fmla="*/ 27 h 31"/>
                <a:gd name="T14" fmla="*/ 26 w 48"/>
                <a:gd name="T15" fmla="*/ 29 h 31"/>
                <a:gd name="T16" fmla="*/ 28 w 48"/>
                <a:gd name="T17" fmla="*/ 30 h 31"/>
                <a:gd name="T18" fmla="*/ 33 w 48"/>
                <a:gd name="T19" fmla="*/ 30 h 31"/>
                <a:gd name="T20" fmla="*/ 42 w 48"/>
                <a:gd name="T21" fmla="*/ 30 h 31"/>
                <a:gd name="T22" fmla="*/ 48 w 48"/>
                <a:gd name="T23" fmla="*/ 22 h 31"/>
                <a:gd name="T24" fmla="*/ 46 w 48"/>
                <a:gd name="T25" fmla="*/ 19 h 31"/>
                <a:gd name="T26" fmla="*/ 46 w 48"/>
                <a:gd name="T27" fmla="*/ 17 h 31"/>
                <a:gd name="T28" fmla="*/ 46 w 48"/>
                <a:gd name="T29" fmla="*/ 13 h 31"/>
                <a:gd name="T30" fmla="*/ 45 w 48"/>
                <a:gd name="T31" fmla="*/ 11 h 31"/>
                <a:gd name="T32" fmla="*/ 44 w 48"/>
                <a:gd name="T33" fmla="*/ 9 h 31"/>
                <a:gd name="T34" fmla="*/ 42 w 48"/>
                <a:gd name="T35" fmla="*/ 8 h 31"/>
                <a:gd name="T36" fmla="*/ 38 w 48"/>
                <a:gd name="T37" fmla="*/ 5 h 31"/>
                <a:gd name="T38" fmla="*/ 33 w 48"/>
                <a:gd name="T39" fmla="*/ 1 h 31"/>
                <a:gd name="T40" fmla="*/ 27 w 48"/>
                <a:gd name="T41" fmla="*/ 0 h 31"/>
                <a:gd name="T42" fmla="*/ 24 w 48"/>
                <a:gd name="T43" fmla="*/ 2 h 31"/>
                <a:gd name="T44" fmla="*/ 14 w 48"/>
                <a:gd name="T45" fmla="*/ 5 h 31"/>
                <a:gd name="T46" fmla="*/ 8 w 48"/>
                <a:gd name="T47" fmla="*/ 7 h 31"/>
                <a:gd name="T48" fmla="*/ 8 w 48"/>
                <a:gd name="T49" fmla="*/ 8 h 31"/>
                <a:gd name="T50" fmla="*/ 9 w 48"/>
                <a:gd name="T51" fmla="*/ 9 h 31"/>
                <a:gd name="T52" fmla="*/ 1 w 48"/>
                <a:gd name="T53" fmla="*/ 17 h 31"/>
                <a:gd name="T54" fmla="*/ 1 w 48"/>
                <a:gd name="T55" fmla="*/ 19 h 31"/>
                <a:gd name="T56" fmla="*/ 3 w 48"/>
                <a:gd name="T57" fmla="*/ 21 h 31"/>
                <a:gd name="T58" fmla="*/ 6 w 48"/>
                <a:gd name="T59" fmla="*/ 2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31">
                  <a:moveTo>
                    <a:pt x="6" y="21"/>
                  </a:moveTo>
                  <a:cubicBezTo>
                    <a:pt x="7" y="20"/>
                    <a:pt x="7" y="20"/>
                    <a:pt x="7" y="21"/>
                  </a:cubicBezTo>
                  <a:cubicBezTo>
                    <a:pt x="8" y="23"/>
                    <a:pt x="13" y="25"/>
                    <a:pt x="14" y="25"/>
                  </a:cubicBezTo>
                  <a:cubicBezTo>
                    <a:pt x="14" y="24"/>
                    <a:pt x="15" y="25"/>
                    <a:pt x="16" y="26"/>
                  </a:cubicBezTo>
                  <a:cubicBezTo>
                    <a:pt x="17" y="28"/>
                    <a:pt x="17" y="27"/>
                    <a:pt x="17" y="26"/>
                  </a:cubicBezTo>
                  <a:cubicBezTo>
                    <a:pt x="17" y="26"/>
                    <a:pt x="18" y="26"/>
                    <a:pt x="18" y="26"/>
                  </a:cubicBezTo>
                  <a:cubicBezTo>
                    <a:pt x="19" y="26"/>
                    <a:pt x="20" y="24"/>
                    <a:pt x="22" y="27"/>
                  </a:cubicBezTo>
                  <a:cubicBezTo>
                    <a:pt x="24" y="30"/>
                    <a:pt x="26" y="29"/>
                    <a:pt x="26" y="29"/>
                  </a:cubicBezTo>
                  <a:cubicBezTo>
                    <a:pt x="27" y="29"/>
                    <a:pt x="28" y="29"/>
                    <a:pt x="28" y="30"/>
                  </a:cubicBezTo>
                  <a:cubicBezTo>
                    <a:pt x="29" y="31"/>
                    <a:pt x="32" y="31"/>
                    <a:pt x="33" y="30"/>
                  </a:cubicBezTo>
                  <a:cubicBezTo>
                    <a:pt x="34" y="30"/>
                    <a:pt x="36" y="30"/>
                    <a:pt x="42" y="30"/>
                  </a:cubicBezTo>
                  <a:cubicBezTo>
                    <a:pt x="48" y="30"/>
                    <a:pt x="48" y="24"/>
                    <a:pt x="48" y="22"/>
                  </a:cubicBezTo>
                  <a:cubicBezTo>
                    <a:pt x="48" y="21"/>
                    <a:pt x="47" y="20"/>
                    <a:pt x="46" y="19"/>
                  </a:cubicBezTo>
                  <a:cubicBezTo>
                    <a:pt x="44" y="18"/>
                    <a:pt x="45" y="17"/>
                    <a:pt x="46" y="17"/>
                  </a:cubicBezTo>
                  <a:cubicBezTo>
                    <a:pt x="47" y="16"/>
                    <a:pt x="47" y="14"/>
                    <a:pt x="46" y="13"/>
                  </a:cubicBezTo>
                  <a:cubicBezTo>
                    <a:pt x="46" y="12"/>
                    <a:pt x="46" y="11"/>
                    <a:pt x="45" y="11"/>
                  </a:cubicBezTo>
                  <a:cubicBezTo>
                    <a:pt x="45" y="10"/>
                    <a:pt x="44" y="10"/>
                    <a:pt x="44" y="9"/>
                  </a:cubicBezTo>
                  <a:cubicBezTo>
                    <a:pt x="44" y="8"/>
                    <a:pt x="43" y="8"/>
                    <a:pt x="42" y="8"/>
                  </a:cubicBezTo>
                  <a:cubicBezTo>
                    <a:pt x="41" y="8"/>
                    <a:pt x="39" y="6"/>
                    <a:pt x="38" y="5"/>
                  </a:cubicBezTo>
                  <a:cubicBezTo>
                    <a:pt x="37" y="4"/>
                    <a:pt x="34" y="2"/>
                    <a:pt x="33" y="1"/>
                  </a:cubicBezTo>
                  <a:cubicBezTo>
                    <a:pt x="32" y="1"/>
                    <a:pt x="28" y="1"/>
                    <a:pt x="27" y="0"/>
                  </a:cubicBezTo>
                  <a:cubicBezTo>
                    <a:pt x="26" y="0"/>
                    <a:pt x="25" y="1"/>
                    <a:pt x="24" y="2"/>
                  </a:cubicBezTo>
                  <a:cubicBezTo>
                    <a:pt x="23" y="2"/>
                    <a:pt x="15" y="4"/>
                    <a:pt x="14" y="5"/>
                  </a:cubicBezTo>
                  <a:cubicBezTo>
                    <a:pt x="13" y="5"/>
                    <a:pt x="10" y="6"/>
                    <a:pt x="8" y="7"/>
                  </a:cubicBezTo>
                  <a:cubicBezTo>
                    <a:pt x="6" y="8"/>
                    <a:pt x="6" y="8"/>
                    <a:pt x="8" y="8"/>
                  </a:cubicBezTo>
                  <a:cubicBezTo>
                    <a:pt x="11" y="7"/>
                    <a:pt x="9" y="9"/>
                    <a:pt x="9" y="9"/>
                  </a:cubicBezTo>
                  <a:cubicBezTo>
                    <a:pt x="3" y="12"/>
                    <a:pt x="2" y="15"/>
                    <a:pt x="1" y="17"/>
                  </a:cubicBezTo>
                  <a:cubicBezTo>
                    <a:pt x="0" y="20"/>
                    <a:pt x="1" y="20"/>
                    <a:pt x="1" y="19"/>
                  </a:cubicBezTo>
                  <a:cubicBezTo>
                    <a:pt x="2" y="19"/>
                    <a:pt x="2" y="19"/>
                    <a:pt x="3" y="21"/>
                  </a:cubicBezTo>
                  <a:cubicBezTo>
                    <a:pt x="4" y="23"/>
                    <a:pt x="6" y="22"/>
                    <a:pt x="6" y="2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5" name="Freeform 232">
              <a:extLst>
                <a:ext uri="{FF2B5EF4-FFF2-40B4-BE49-F238E27FC236}">
                  <a16:creationId xmlns:a16="http://schemas.microsoft.com/office/drawing/2014/main" id="{FF67F5FC-EBA9-4A7A-92E6-245C76C47D01}"/>
                </a:ext>
              </a:extLst>
            </p:cNvPr>
            <p:cNvSpPr>
              <a:spLocks/>
            </p:cNvSpPr>
            <p:nvPr/>
          </p:nvSpPr>
          <p:spPr bwMode="auto">
            <a:xfrm>
              <a:off x="1443" y="534"/>
              <a:ext cx="33" cy="25"/>
            </a:xfrm>
            <a:custGeom>
              <a:avLst/>
              <a:gdLst>
                <a:gd name="T0" fmla="*/ 4 w 24"/>
                <a:gd name="T1" fmla="*/ 11 h 18"/>
                <a:gd name="T2" fmla="*/ 20 w 24"/>
                <a:gd name="T3" fmla="*/ 17 h 18"/>
                <a:gd name="T4" fmla="*/ 23 w 24"/>
                <a:gd name="T5" fmla="*/ 14 h 18"/>
                <a:gd name="T6" fmla="*/ 23 w 24"/>
                <a:gd name="T7" fmla="*/ 11 h 18"/>
                <a:gd name="T8" fmla="*/ 23 w 24"/>
                <a:gd name="T9" fmla="*/ 8 h 18"/>
                <a:gd name="T10" fmla="*/ 21 w 24"/>
                <a:gd name="T11" fmla="*/ 4 h 18"/>
                <a:gd name="T12" fmla="*/ 19 w 24"/>
                <a:gd name="T13" fmla="*/ 2 h 18"/>
                <a:gd name="T14" fmla="*/ 15 w 24"/>
                <a:gd name="T15" fmla="*/ 2 h 18"/>
                <a:gd name="T16" fmla="*/ 11 w 24"/>
                <a:gd name="T17" fmla="*/ 2 h 18"/>
                <a:gd name="T18" fmla="*/ 7 w 24"/>
                <a:gd name="T19" fmla="*/ 1 h 18"/>
                <a:gd name="T20" fmla="*/ 2 w 24"/>
                <a:gd name="T21" fmla="*/ 5 h 18"/>
                <a:gd name="T22" fmla="*/ 4 w 24"/>
                <a:gd name="T23"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4" y="11"/>
                  </a:moveTo>
                  <a:cubicBezTo>
                    <a:pt x="4" y="11"/>
                    <a:pt x="19" y="16"/>
                    <a:pt x="20" y="17"/>
                  </a:cubicBezTo>
                  <a:cubicBezTo>
                    <a:pt x="22" y="18"/>
                    <a:pt x="22" y="16"/>
                    <a:pt x="23" y="14"/>
                  </a:cubicBezTo>
                  <a:cubicBezTo>
                    <a:pt x="24" y="13"/>
                    <a:pt x="24" y="12"/>
                    <a:pt x="23" y="11"/>
                  </a:cubicBezTo>
                  <a:cubicBezTo>
                    <a:pt x="22" y="10"/>
                    <a:pt x="23" y="10"/>
                    <a:pt x="23" y="8"/>
                  </a:cubicBezTo>
                  <a:cubicBezTo>
                    <a:pt x="23" y="7"/>
                    <a:pt x="21" y="5"/>
                    <a:pt x="21" y="4"/>
                  </a:cubicBezTo>
                  <a:cubicBezTo>
                    <a:pt x="20" y="3"/>
                    <a:pt x="20" y="3"/>
                    <a:pt x="19" y="2"/>
                  </a:cubicBezTo>
                  <a:cubicBezTo>
                    <a:pt x="18" y="2"/>
                    <a:pt x="16" y="1"/>
                    <a:pt x="15" y="2"/>
                  </a:cubicBezTo>
                  <a:cubicBezTo>
                    <a:pt x="14" y="2"/>
                    <a:pt x="12" y="2"/>
                    <a:pt x="11" y="2"/>
                  </a:cubicBezTo>
                  <a:cubicBezTo>
                    <a:pt x="10" y="1"/>
                    <a:pt x="9" y="0"/>
                    <a:pt x="7" y="1"/>
                  </a:cubicBezTo>
                  <a:cubicBezTo>
                    <a:pt x="5" y="1"/>
                    <a:pt x="3" y="2"/>
                    <a:pt x="2" y="5"/>
                  </a:cubicBezTo>
                  <a:cubicBezTo>
                    <a:pt x="0" y="9"/>
                    <a:pt x="4" y="11"/>
                    <a:pt x="4"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6" name="Freeform 233">
              <a:extLst>
                <a:ext uri="{FF2B5EF4-FFF2-40B4-BE49-F238E27FC236}">
                  <a16:creationId xmlns:a16="http://schemas.microsoft.com/office/drawing/2014/main" id="{F5CEA558-25DF-479F-9EA0-9E62C64D8BA9}"/>
                </a:ext>
              </a:extLst>
            </p:cNvPr>
            <p:cNvSpPr>
              <a:spLocks/>
            </p:cNvSpPr>
            <p:nvPr/>
          </p:nvSpPr>
          <p:spPr bwMode="auto">
            <a:xfrm>
              <a:off x="1509" y="673"/>
              <a:ext cx="364" cy="110"/>
            </a:xfrm>
            <a:custGeom>
              <a:avLst/>
              <a:gdLst>
                <a:gd name="T0" fmla="*/ 113 w 263"/>
                <a:gd name="T1" fmla="*/ 76 h 80"/>
                <a:gd name="T2" fmla="*/ 118 w 263"/>
                <a:gd name="T3" fmla="*/ 70 h 80"/>
                <a:gd name="T4" fmla="*/ 124 w 263"/>
                <a:gd name="T5" fmla="*/ 69 h 80"/>
                <a:gd name="T6" fmla="*/ 128 w 263"/>
                <a:gd name="T7" fmla="*/ 70 h 80"/>
                <a:gd name="T8" fmla="*/ 128 w 263"/>
                <a:gd name="T9" fmla="*/ 78 h 80"/>
                <a:gd name="T10" fmla="*/ 138 w 263"/>
                <a:gd name="T11" fmla="*/ 79 h 80"/>
                <a:gd name="T12" fmla="*/ 150 w 263"/>
                <a:gd name="T13" fmla="*/ 79 h 80"/>
                <a:gd name="T14" fmla="*/ 160 w 263"/>
                <a:gd name="T15" fmla="*/ 76 h 80"/>
                <a:gd name="T16" fmla="*/ 173 w 263"/>
                <a:gd name="T17" fmla="*/ 75 h 80"/>
                <a:gd name="T18" fmla="*/ 182 w 263"/>
                <a:gd name="T19" fmla="*/ 78 h 80"/>
                <a:gd name="T20" fmla="*/ 202 w 263"/>
                <a:gd name="T21" fmla="*/ 74 h 80"/>
                <a:gd name="T22" fmla="*/ 206 w 263"/>
                <a:gd name="T23" fmla="*/ 69 h 80"/>
                <a:gd name="T24" fmla="*/ 218 w 263"/>
                <a:gd name="T25" fmla="*/ 77 h 80"/>
                <a:gd name="T26" fmla="*/ 250 w 263"/>
                <a:gd name="T27" fmla="*/ 73 h 80"/>
                <a:gd name="T28" fmla="*/ 250 w 263"/>
                <a:gd name="T29" fmla="*/ 67 h 80"/>
                <a:gd name="T30" fmla="*/ 262 w 263"/>
                <a:gd name="T31" fmla="*/ 67 h 80"/>
                <a:gd name="T32" fmla="*/ 248 w 263"/>
                <a:gd name="T33" fmla="*/ 62 h 80"/>
                <a:gd name="T34" fmla="*/ 251 w 263"/>
                <a:gd name="T35" fmla="*/ 49 h 80"/>
                <a:gd name="T36" fmla="*/ 237 w 263"/>
                <a:gd name="T37" fmla="*/ 41 h 80"/>
                <a:gd name="T38" fmla="*/ 196 w 263"/>
                <a:gd name="T39" fmla="*/ 39 h 80"/>
                <a:gd name="T40" fmla="*/ 187 w 263"/>
                <a:gd name="T41" fmla="*/ 42 h 80"/>
                <a:gd name="T42" fmla="*/ 173 w 263"/>
                <a:gd name="T43" fmla="*/ 46 h 80"/>
                <a:gd name="T44" fmla="*/ 166 w 263"/>
                <a:gd name="T45" fmla="*/ 51 h 80"/>
                <a:gd name="T46" fmla="*/ 139 w 263"/>
                <a:gd name="T47" fmla="*/ 47 h 80"/>
                <a:gd name="T48" fmla="*/ 121 w 263"/>
                <a:gd name="T49" fmla="*/ 46 h 80"/>
                <a:gd name="T50" fmla="*/ 115 w 263"/>
                <a:gd name="T51" fmla="*/ 45 h 80"/>
                <a:gd name="T52" fmla="*/ 105 w 263"/>
                <a:gd name="T53" fmla="*/ 33 h 80"/>
                <a:gd name="T54" fmla="*/ 92 w 263"/>
                <a:gd name="T55" fmla="*/ 35 h 80"/>
                <a:gd name="T56" fmla="*/ 89 w 263"/>
                <a:gd name="T57" fmla="*/ 34 h 80"/>
                <a:gd name="T58" fmla="*/ 86 w 263"/>
                <a:gd name="T59" fmla="*/ 29 h 80"/>
                <a:gd name="T60" fmla="*/ 90 w 263"/>
                <a:gd name="T61" fmla="*/ 28 h 80"/>
                <a:gd name="T62" fmla="*/ 110 w 263"/>
                <a:gd name="T63" fmla="*/ 29 h 80"/>
                <a:gd name="T64" fmla="*/ 92 w 263"/>
                <a:gd name="T65" fmla="*/ 21 h 80"/>
                <a:gd name="T66" fmla="*/ 94 w 263"/>
                <a:gd name="T67" fmla="*/ 19 h 80"/>
                <a:gd name="T68" fmla="*/ 66 w 263"/>
                <a:gd name="T69" fmla="*/ 15 h 80"/>
                <a:gd name="T70" fmla="*/ 52 w 263"/>
                <a:gd name="T71" fmla="*/ 19 h 80"/>
                <a:gd name="T72" fmla="*/ 38 w 263"/>
                <a:gd name="T73" fmla="*/ 4 h 80"/>
                <a:gd name="T74" fmla="*/ 11 w 263"/>
                <a:gd name="T75" fmla="*/ 3 h 80"/>
                <a:gd name="T76" fmla="*/ 9 w 263"/>
                <a:gd name="T77" fmla="*/ 8 h 80"/>
                <a:gd name="T78" fmla="*/ 2 w 263"/>
                <a:gd name="T79" fmla="*/ 11 h 80"/>
                <a:gd name="T80" fmla="*/ 12 w 263"/>
                <a:gd name="T81" fmla="*/ 15 h 80"/>
                <a:gd name="T82" fmla="*/ 28 w 263"/>
                <a:gd name="T83" fmla="*/ 23 h 80"/>
                <a:gd name="T84" fmla="*/ 33 w 263"/>
                <a:gd name="T85" fmla="*/ 24 h 80"/>
                <a:gd name="T86" fmla="*/ 51 w 263"/>
                <a:gd name="T87" fmla="*/ 24 h 80"/>
                <a:gd name="T88" fmla="*/ 65 w 263"/>
                <a:gd name="T89" fmla="*/ 30 h 80"/>
                <a:gd name="T90" fmla="*/ 74 w 263"/>
                <a:gd name="T91" fmla="*/ 43 h 80"/>
                <a:gd name="T92" fmla="*/ 69 w 263"/>
                <a:gd name="T93" fmla="*/ 52 h 80"/>
                <a:gd name="T94" fmla="*/ 74 w 263"/>
                <a:gd name="T95" fmla="*/ 68 h 80"/>
                <a:gd name="T96" fmla="*/ 84 w 263"/>
                <a:gd name="T97" fmla="*/ 73 h 80"/>
                <a:gd name="T98" fmla="*/ 92 w 263"/>
                <a:gd name="T99" fmla="*/ 67 h 80"/>
                <a:gd name="T100" fmla="*/ 99 w 263"/>
                <a:gd name="T101" fmla="*/ 7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3" h="80">
                  <a:moveTo>
                    <a:pt x="104" y="76"/>
                  </a:moveTo>
                  <a:cubicBezTo>
                    <a:pt x="104" y="75"/>
                    <a:pt x="105" y="76"/>
                    <a:pt x="105" y="77"/>
                  </a:cubicBezTo>
                  <a:cubicBezTo>
                    <a:pt x="106" y="77"/>
                    <a:pt x="107" y="77"/>
                    <a:pt x="108" y="77"/>
                  </a:cubicBezTo>
                  <a:cubicBezTo>
                    <a:pt x="109" y="77"/>
                    <a:pt x="112" y="77"/>
                    <a:pt x="113" y="76"/>
                  </a:cubicBezTo>
                  <a:cubicBezTo>
                    <a:pt x="113" y="76"/>
                    <a:pt x="114" y="76"/>
                    <a:pt x="115" y="76"/>
                  </a:cubicBezTo>
                  <a:cubicBezTo>
                    <a:pt x="116" y="76"/>
                    <a:pt x="119" y="75"/>
                    <a:pt x="117" y="72"/>
                  </a:cubicBezTo>
                  <a:cubicBezTo>
                    <a:pt x="115" y="70"/>
                    <a:pt x="117" y="71"/>
                    <a:pt x="117" y="71"/>
                  </a:cubicBezTo>
                  <a:cubicBezTo>
                    <a:pt x="119" y="72"/>
                    <a:pt x="119" y="71"/>
                    <a:pt x="118" y="70"/>
                  </a:cubicBezTo>
                  <a:cubicBezTo>
                    <a:pt x="118" y="68"/>
                    <a:pt x="118" y="68"/>
                    <a:pt x="119" y="69"/>
                  </a:cubicBezTo>
                  <a:cubicBezTo>
                    <a:pt x="120" y="69"/>
                    <a:pt x="120" y="70"/>
                    <a:pt x="120" y="71"/>
                  </a:cubicBezTo>
                  <a:cubicBezTo>
                    <a:pt x="120" y="72"/>
                    <a:pt x="121" y="73"/>
                    <a:pt x="122" y="73"/>
                  </a:cubicBezTo>
                  <a:cubicBezTo>
                    <a:pt x="123" y="73"/>
                    <a:pt x="123" y="71"/>
                    <a:pt x="124" y="69"/>
                  </a:cubicBezTo>
                  <a:cubicBezTo>
                    <a:pt x="124" y="68"/>
                    <a:pt x="124" y="68"/>
                    <a:pt x="125" y="69"/>
                  </a:cubicBezTo>
                  <a:cubicBezTo>
                    <a:pt x="125" y="69"/>
                    <a:pt x="125" y="69"/>
                    <a:pt x="126" y="67"/>
                  </a:cubicBezTo>
                  <a:cubicBezTo>
                    <a:pt x="127" y="65"/>
                    <a:pt x="127" y="67"/>
                    <a:pt x="127" y="68"/>
                  </a:cubicBezTo>
                  <a:cubicBezTo>
                    <a:pt x="127" y="70"/>
                    <a:pt x="127" y="69"/>
                    <a:pt x="128" y="70"/>
                  </a:cubicBezTo>
                  <a:cubicBezTo>
                    <a:pt x="129" y="70"/>
                    <a:pt x="129" y="70"/>
                    <a:pt x="129" y="70"/>
                  </a:cubicBezTo>
                  <a:cubicBezTo>
                    <a:pt x="128" y="70"/>
                    <a:pt x="128" y="70"/>
                    <a:pt x="128" y="72"/>
                  </a:cubicBezTo>
                  <a:cubicBezTo>
                    <a:pt x="128" y="73"/>
                    <a:pt x="127" y="74"/>
                    <a:pt x="126" y="76"/>
                  </a:cubicBezTo>
                  <a:cubicBezTo>
                    <a:pt x="125" y="78"/>
                    <a:pt x="127" y="78"/>
                    <a:pt x="128" y="78"/>
                  </a:cubicBezTo>
                  <a:cubicBezTo>
                    <a:pt x="129" y="79"/>
                    <a:pt x="130" y="78"/>
                    <a:pt x="131" y="78"/>
                  </a:cubicBezTo>
                  <a:cubicBezTo>
                    <a:pt x="132" y="78"/>
                    <a:pt x="132" y="78"/>
                    <a:pt x="133" y="79"/>
                  </a:cubicBezTo>
                  <a:cubicBezTo>
                    <a:pt x="134" y="79"/>
                    <a:pt x="136" y="79"/>
                    <a:pt x="137" y="78"/>
                  </a:cubicBezTo>
                  <a:cubicBezTo>
                    <a:pt x="137" y="78"/>
                    <a:pt x="138" y="78"/>
                    <a:pt x="138" y="79"/>
                  </a:cubicBezTo>
                  <a:cubicBezTo>
                    <a:pt x="139" y="80"/>
                    <a:pt x="141" y="79"/>
                    <a:pt x="142" y="78"/>
                  </a:cubicBezTo>
                  <a:cubicBezTo>
                    <a:pt x="143" y="78"/>
                    <a:pt x="143" y="78"/>
                    <a:pt x="144" y="79"/>
                  </a:cubicBezTo>
                  <a:cubicBezTo>
                    <a:pt x="145" y="80"/>
                    <a:pt x="148" y="79"/>
                    <a:pt x="148" y="78"/>
                  </a:cubicBezTo>
                  <a:cubicBezTo>
                    <a:pt x="149" y="78"/>
                    <a:pt x="149" y="78"/>
                    <a:pt x="150" y="79"/>
                  </a:cubicBezTo>
                  <a:cubicBezTo>
                    <a:pt x="150" y="79"/>
                    <a:pt x="153" y="79"/>
                    <a:pt x="154" y="79"/>
                  </a:cubicBezTo>
                  <a:cubicBezTo>
                    <a:pt x="156" y="79"/>
                    <a:pt x="153" y="77"/>
                    <a:pt x="153" y="77"/>
                  </a:cubicBezTo>
                  <a:cubicBezTo>
                    <a:pt x="151" y="73"/>
                    <a:pt x="153" y="76"/>
                    <a:pt x="156" y="78"/>
                  </a:cubicBezTo>
                  <a:cubicBezTo>
                    <a:pt x="158" y="80"/>
                    <a:pt x="159" y="78"/>
                    <a:pt x="160" y="76"/>
                  </a:cubicBezTo>
                  <a:cubicBezTo>
                    <a:pt x="161" y="74"/>
                    <a:pt x="162" y="76"/>
                    <a:pt x="162" y="78"/>
                  </a:cubicBezTo>
                  <a:cubicBezTo>
                    <a:pt x="163" y="80"/>
                    <a:pt x="167" y="78"/>
                    <a:pt x="169" y="78"/>
                  </a:cubicBezTo>
                  <a:cubicBezTo>
                    <a:pt x="171" y="78"/>
                    <a:pt x="171" y="78"/>
                    <a:pt x="171" y="75"/>
                  </a:cubicBezTo>
                  <a:cubicBezTo>
                    <a:pt x="171" y="72"/>
                    <a:pt x="171" y="72"/>
                    <a:pt x="173" y="75"/>
                  </a:cubicBezTo>
                  <a:cubicBezTo>
                    <a:pt x="174" y="79"/>
                    <a:pt x="175" y="78"/>
                    <a:pt x="176" y="78"/>
                  </a:cubicBezTo>
                  <a:cubicBezTo>
                    <a:pt x="178" y="78"/>
                    <a:pt x="178" y="76"/>
                    <a:pt x="178" y="74"/>
                  </a:cubicBezTo>
                  <a:cubicBezTo>
                    <a:pt x="179" y="71"/>
                    <a:pt x="179" y="75"/>
                    <a:pt x="179" y="77"/>
                  </a:cubicBezTo>
                  <a:cubicBezTo>
                    <a:pt x="179" y="78"/>
                    <a:pt x="182" y="78"/>
                    <a:pt x="182" y="78"/>
                  </a:cubicBezTo>
                  <a:cubicBezTo>
                    <a:pt x="183" y="78"/>
                    <a:pt x="185" y="78"/>
                    <a:pt x="186" y="78"/>
                  </a:cubicBezTo>
                  <a:cubicBezTo>
                    <a:pt x="188" y="78"/>
                    <a:pt x="192" y="77"/>
                    <a:pt x="194" y="77"/>
                  </a:cubicBezTo>
                  <a:cubicBezTo>
                    <a:pt x="196" y="76"/>
                    <a:pt x="195" y="77"/>
                    <a:pt x="198" y="77"/>
                  </a:cubicBezTo>
                  <a:cubicBezTo>
                    <a:pt x="202" y="77"/>
                    <a:pt x="202" y="75"/>
                    <a:pt x="202" y="74"/>
                  </a:cubicBezTo>
                  <a:cubicBezTo>
                    <a:pt x="202" y="74"/>
                    <a:pt x="202" y="73"/>
                    <a:pt x="203" y="72"/>
                  </a:cubicBezTo>
                  <a:cubicBezTo>
                    <a:pt x="203" y="72"/>
                    <a:pt x="203" y="71"/>
                    <a:pt x="201" y="68"/>
                  </a:cubicBezTo>
                  <a:cubicBezTo>
                    <a:pt x="199" y="65"/>
                    <a:pt x="202" y="67"/>
                    <a:pt x="203" y="68"/>
                  </a:cubicBezTo>
                  <a:cubicBezTo>
                    <a:pt x="204" y="68"/>
                    <a:pt x="205" y="69"/>
                    <a:pt x="206" y="69"/>
                  </a:cubicBezTo>
                  <a:cubicBezTo>
                    <a:pt x="207" y="69"/>
                    <a:pt x="207" y="69"/>
                    <a:pt x="207" y="71"/>
                  </a:cubicBezTo>
                  <a:cubicBezTo>
                    <a:pt x="206" y="73"/>
                    <a:pt x="207" y="74"/>
                    <a:pt x="210" y="77"/>
                  </a:cubicBezTo>
                  <a:cubicBezTo>
                    <a:pt x="212" y="79"/>
                    <a:pt x="215" y="78"/>
                    <a:pt x="216" y="77"/>
                  </a:cubicBezTo>
                  <a:cubicBezTo>
                    <a:pt x="217" y="76"/>
                    <a:pt x="218" y="77"/>
                    <a:pt x="218" y="77"/>
                  </a:cubicBezTo>
                  <a:cubicBezTo>
                    <a:pt x="221" y="80"/>
                    <a:pt x="231" y="79"/>
                    <a:pt x="232" y="78"/>
                  </a:cubicBezTo>
                  <a:cubicBezTo>
                    <a:pt x="234" y="78"/>
                    <a:pt x="240" y="77"/>
                    <a:pt x="244" y="77"/>
                  </a:cubicBezTo>
                  <a:cubicBezTo>
                    <a:pt x="247" y="76"/>
                    <a:pt x="249" y="76"/>
                    <a:pt x="250" y="75"/>
                  </a:cubicBezTo>
                  <a:cubicBezTo>
                    <a:pt x="251" y="75"/>
                    <a:pt x="250" y="74"/>
                    <a:pt x="250" y="73"/>
                  </a:cubicBezTo>
                  <a:cubicBezTo>
                    <a:pt x="250" y="73"/>
                    <a:pt x="250" y="73"/>
                    <a:pt x="250" y="73"/>
                  </a:cubicBezTo>
                  <a:cubicBezTo>
                    <a:pt x="251" y="72"/>
                    <a:pt x="251" y="72"/>
                    <a:pt x="250" y="71"/>
                  </a:cubicBezTo>
                  <a:cubicBezTo>
                    <a:pt x="250" y="71"/>
                    <a:pt x="250" y="70"/>
                    <a:pt x="251" y="70"/>
                  </a:cubicBezTo>
                  <a:cubicBezTo>
                    <a:pt x="251" y="70"/>
                    <a:pt x="251" y="69"/>
                    <a:pt x="250" y="67"/>
                  </a:cubicBezTo>
                  <a:cubicBezTo>
                    <a:pt x="248" y="66"/>
                    <a:pt x="249" y="66"/>
                    <a:pt x="250" y="66"/>
                  </a:cubicBezTo>
                  <a:cubicBezTo>
                    <a:pt x="251" y="66"/>
                    <a:pt x="251" y="66"/>
                    <a:pt x="251" y="67"/>
                  </a:cubicBezTo>
                  <a:cubicBezTo>
                    <a:pt x="250" y="68"/>
                    <a:pt x="252" y="68"/>
                    <a:pt x="253" y="67"/>
                  </a:cubicBezTo>
                  <a:cubicBezTo>
                    <a:pt x="254" y="67"/>
                    <a:pt x="260" y="67"/>
                    <a:pt x="262" y="67"/>
                  </a:cubicBezTo>
                  <a:cubicBezTo>
                    <a:pt x="263" y="67"/>
                    <a:pt x="261" y="65"/>
                    <a:pt x="259" y="63"/>
                  </a:cubicBezTo>
                  <a:cubicBezTo>
                    <a:pt x="258" y="62"/>
                    <a:pt x="255" y="63"/>
                    <a:pt x="252" y="64"/>
                  </a:cubicBezTo>
                  <a:cubicBezTo>
                    <a:pt x="249" y="65"/>
                    <a:pt x="250" y="63"/>
                    <a:pt x="248" y="63"/>
                  </a:cubicBezTo>
                  <a:cubicBezTo>
                    <a:pt x="246" y="62"/>
                    <a:pt x="247" y="62"/>
                    <a:pt x="248" y="62"/>
                  </a:cubicBezTo>
                  <a:cubicBezTo>
                    <a:pt x="249" y="61"/>
                    <a:pt x="259" y="56"/>
                    <a:pt x="260" y="56"/>
                  </a:cubicBezTo>
                  <a:cubicBezTo>
                    <a:pt x="262" y="55"/>
                    <a:pt x="260" y="54"/>
                    <a:pt x="261" y="53"/>
                  </a:cubicBezTo>
                  <a:cubicBezTo>
                    <a:pt x="261" y="52"/>
                    <a:pt x="260" y="52"/>
                    <a:pt x="259" y="50"/>
                  </a:cubicBezTo>
                  <a:cubicBezTo>
                    <a:pt x="258" y="49"/>
                    <a:pt x="256" y="50"/>
                    <a:pt x="251" y="49"/>
                  </a:cubicBezTo>
                  <a:cubicBezTo>
                    <a:pt x="246" y="49"/>
                    <a:pt x="251" y="48"/>
                    <a:pt x="252" y="48"/>
                  </a:cubicBezTo>
                  <a:cubicBezTo>
                    <a:pt x="254" y="47"/>
                    <a:pt x="252" y="47"/>
                    <a:pt x="251" y="45"/>
                  </a:cubicBezTo>
                  <a:cubicBezTo>
                    <a:pt x="249" y="44"/>
                    <a:pt x="244" y="44"/>
                    <a:pt x="241" y="44"/>
                  </a:cubicBezTo>
                  <a:cubicBezTo>
                    <a:pt x="237" y="45"/>
                    <a:pt x="237" y="44"/>
                    <a:pt x="237" y="41"/>
                  </a:cubicBezTo>
                  <a:cubicBezTo>
                    <a:pt x="236" y="39"/>
                    <a:pt x="231" y="39"/>
                    <a:pt x="230" y="39"/>
                  </a:cubicBezTo>
                  <a:cubicBezTo>
                    <a:pt x="229" y="39"/>
                    <a:pt x="229" y="40"/>
                    <a:pt x="223" y="39"/>
                  </a:cubicBezTo>
                  <a:cubicBezTo>
                    <a:pt x="217" y="38"/>
                    <a:pt x="211" y="40"/>
                    <a:pt x="207" y="41"/>
                  </a:cubicBezTo>
                  <a:cubicBezTo>
                    <a:pt x="204" y="42"/>
                    <a:pt x="198" y="39"/>
                    <a:pt x="196" y="39"/>
                  </a:cubicBezTo>
                  <a:cubicBezTo>
                    <a:pt x="194" y="39"/>
                    <a:pt x="194" y="39"/>
                    <a:pt x="194" y="40"/>
                  </a:cubicBezTo>
                  <a:cubicBezTo>
                    <a:pt x="194" y="41"/>
                    <a:pt x="193" y="40"/>
                    <a:pt x="192" y="40"/>
                  </a:cubicBezTo>
                  <a:cubicBezTo>
                    <a:pt x="191" y="41"/>
                    <a:pt x="191" y="41"/>
                    <a:pt x="190" y="41"/>
                  </a:cubicBezTo>
                  <a:cubicBezTo>
                    <a:pt x="189" y="42"/>
                    <a:pt x="189" y="42"/>
                    <a:pt x="187" y="42"/>
                  </a:cubicBezTo>
                  <a:cubicBezTo>
                    <a:pt x="185" y="43"/>
                    <a:pt x="184" y="42"/>
                    <a:pt x="185" y="44"/>
                  </a:cubicBezTo>
                  <a:cubicBezTo>
                    <a:pt x="186" y="45"/>
                    <a:pt x="181" y="44"/>
                    <a:pt x="179" y="44"/>
                  </a:cubicBezTo>
                  <a:cubicBezTo>
                    <a:pt x="177" y="43"/>
                    <a:pt x="177" y="45"/>
                    <a:pt x="176" y="46"/>
                  </a:cubicBezTo>
                  <a:cubicBezTo>
                    <a:pt x="175" y="46"/>
                    <a:pt x="174" y="46"/>
                    <a:pt x="173" y="46"/>
                  </a:cubicBezTo>
                  <a:cubicBezTo>
                    <a:pt x="172" y="46"/>
                    <a:pt x="170" y="45"/>
                    <a:pt x="169" y="46"/>
                  </a:cubicBezTo>
                  <a:cubicBezTo>
                    <a:pt x="168" y="47"/>
                    <a:pt x="167" y="47"/>
                    <a:pt x="164" y="48"/>
                  </a:cubicBezTo>
                  <a:cubicBezTo>
                    <a:pt x="161" y="48"/>
                    <a:pt x="162" y="49"/>
                    <a:pt x="167" y="50"/>
                  </a:cubicBezTo>
                  <a:cubicBezTo>
                    <a:pt x="172" y="52"/>
                    <a:pt x="167" y="51"/>
                    <a:pt x="166" y="51"/>
                  </a:cubicBezTo>
                  <a:cubicBezTo>
                    <a:pt x="164" y="51"/>
                    <a:pt x="162" y="50"/>
                    <a:pt x="158" y="51"/>
                  </a:cubicBezTo>
                  <a:cubicBezTo>
                    <a:pt x="154" y="52"/>
                    <a:pt x="150" y="48"/>
                    <a:pt x="148" y="46"/>
                  </a:cubicBezTo>
                  <a:cubicBezTo>
                    <a:pt x="146" y="44"/>
                    <a:pt x="144" y="44"/>
                    <a:pt x="142" y="47"/>
                  </a:cubicBezTo>
                  <a:cubicBezTo>
                    <a:pt x="140" y="50"/>
                    <a:pt x="140" y="50"/>
                    <a:pt x="139" y="47"/>
                  </a:cubicBezTo>
                  <a:cubicBezTo>
                    <a:pt x="138" y="45"/>
                    <a:pt x="134" y="48"/>
                    <a:pt x="132" y="49"/>
                  </a:cubicBezTo>
                  <a:cubicBezTo>
                    <a:pt x="130" y="50"/>
                    <a:pt x="127" y="46"/>
                    <a:pt x="126" y="44"/>
                  </a:cubicBezTo>
                  <a:cubicBezTo>
                    <a:pt x="124" y="42"/>
                    <a:pt x="123" y="44"/>
                    <a:pt x="123" y="44"/>
                  </a:cubicBezTo>
                  <a:cubicBezTo>
                    <a:pt x="122" y="45"/>
                    <a:pt x="121" y="45"/>
                    <a:pt x="121" y="46"/>
                  </a:cubicBezTo>
                  <a:cubicBezTo>
                    <a:pt x="122" y="48"/>
                    <a:pt x="122" y="47"/>
                    <a:pt x="121" y="47"/>
                  </a:cubicBezTo>
                  <a:cubicBezTo>
                    <a:pt x="120" y="47"/>
                    <a:pt x="111" y="47"/>
                    <a:pt x="109" y="47"/>
                  </a:cubicBezTo>
                  <a:cubicBezTo>
                    <a:pt x="107" y="46"/>
                    <a:pt x="108" y="46"/>
                    <a:pt x="109" y="45"/>
                  </a:cubicBezTo>
                  <a:cubicBezTo>
                    <a:pt x="111" y="45"/>
                    <a:pt x="112" y="45"/>
                    <a:pt x="115" y="45"/>
                  </a:cubicBezTo>
                  <a:cubicBezTo>
                    <a:pt x="118" y="44"/>
                    <a:pt x="114" y="40"/>
                    <a:pt x="113" y="39"/>
                  </a:cubicBezTo>
                  <a:cubicBezTo>
                    <a:pt x="111" y="37"/>
                    <a:pt x="110" y="38"/>
                    <a:pt x="108" y="39"/>
                  </a:cubicBezTo>
                  <a:cubicBezTo>
                    <a:pt x="107" y="40"/>
                    <a:pt x="108" y="38"/>
                    <a:pt x="108" y="37"/>
                  </a:cubicBezTo>
                  <a:cubicBezTo>
                    <a:pt x="108" y="36"/>
                    <a:pt x="106" y="34"/>
                    <a:pt x="105" y="33"/>
                  </a:cubicBezTo>
                  <a:cubicBezTo>
                    <a:pt x="104" y="33"/>
                    <a:pt x="104" y="33"/>
                    <a:pt x="104" y="34"/>
                  </a:cubicBezTo>
                  <a:cubicBezTo>
                    <a:pt x="103" y="34"/>
                    <a:pt x="103" y="34"/>
                    <a:pt x="102" y="34"/>
                  </a:cubicBezTo>
                  <a:cubicBezTo>
                    <a:pt x="101" y="34"/>
                    <a:pt x="96" y="34"/>
                    <a:pt x="94" y="33"/>
                  </a:cubicBezTo>
                  <a:cubicBezTo>
                    <a:pt x="93" y="33"/>
                    <a:pt x="93" y="34"/>
                    <a:pt x="92" y="35"/>
                  </a:cubicBezTo>
                  <a:cubicBezTo>
                    <a:pt x="91" y="36"/>
                    <a:pt x="90" y="36"/>
                    <a:pt x="89" y="37"/>
                  </a:cubicBezTo>
                  <a:cubicBezTo>
                    <a:pt x="87" y="38"/>
                    <a:pt x="88" y="37"/>
                    <a:pt x="88" y="36"/>
                  </a:cubicBezTo>
                  <a:cubicBezTo>
                    <a:pt x="88" y="36"/>
                    <a:pt x="89" y="35"/>
                    <a:pt x="90" y="35"/>
                  </a:cubicBezTo>
                  <a:cubicBezTo>
                    <a:pt x="91" y="35"/>
                    <a:pt x="90" y="34"/>
                    <a:pt x="89" y="34"/>
                  </a:cubicBezTo>
                  <a:cubicBezTo>
                    <a:pt x="87" y="33"/>
                    <a:pt x="89" y="33"/>
                    <a:pt x="90" y="33"/>
                  </a:cubicBezTo>
                  <a:cubicBezTo>
                    <a:pt x="91" y="32"/>
                    <a:pt x="96" y="32"/>
                    <a:pt x="98" y="32"/>
                  </a:cubicBezTo>
                  <a:cubicBezTo>
                    <a:pt x="100" y="32"/>
                    <a:pt x="101" y="31"/>
                    <a:pt x="100" y="31"/>
                  </a:cubicBezTo>
                  <a:cubicBezTo>
                    <a:pt x="99" y="31"/>
                    <a:pt x="87" y="30"/>
                    <a:pt x="86" y="29"/>
                  </a:cubicBezTo>
                  <a:cubicBezTo>
                    <a:pt x="84" y="29"/>
                    <a:pt x="84" y="28"/>
                    <a:pt x="84" y="28"/>
                  </a:cubicBezTo>
                  <a:cubicBezTo>
                    <a:pt x="85" y="27"/>
                    <a:pt x="84" y="28"/>
                    <a:pt x="82" y="26"/>
                  </a:cubicBezTo>
                  <a:cubicBezTo>
                    <a:pt x="80" y="24"/>
                    <a:pt x="85" y="26"/>
                    <a:pt x="86" y="27"/>
                  </a:cubicBezTo>
                  <a:cubicBezTo>
                    <a:pt x="87" y="27"/>
                    <a:pt x="89" y="27"/>
                    <a:pt x="90" y="28"/>
                  </a:cubicBezTo>
                  <a:cubicBezTo>
                    <a:pt x="92" y="28"/>
                    <a:pt x="96" y="28"/>
                    <a:pt x="96" y="28"/>
                  </a:cubicBezTo>
                  <a:cubicBezTo>
                    <a:pt x="98" y="28"/>
                    <a:pt x="98" y="29"/>
                    <a:pt x="98" y="28"/>
                  </a:cubicBezTo>
                  <a:cubicBezTo>
                    <a:pt x="98" y="27"/>
                    <a:pt x="99" y="28"/>
                    <a:pt x="99" y="28"/>
                  </a:cubicBezTo>
                  <a:cubicBezTo>
                    <a:pt x="101" y="28"/>
                    <a:pt x="107" y="28"/>
                    <a:pt x="110" y="29"/>
                  </a:cubicBezTo>
                  <a:cubicBezTo>
                    <a:pt x="114" y="29"/>
                    <a:pt x="114" y="27"/>
                    <a:pt x="115" y="26"/>
                  </a:cubicBezTo>
                  <a:cubicBezTo>
                    <a:pt x="115" y="24"/>
                    <a:pt x="111" y="24"/>
                    <a:pt x="110" y="24"/>
                  </a:cubicBezTo>
                  <a:cubicBezTo>
                    <a:pt x="109" y="23"/>
                    <a:pt x="106" y="23"/>
                    <a:pt x="103" y="22"/>
                  </a:cubicBezTo>
                  <a:cubicBezTo>
                    <a:pt x="100" y="21"/>
                    <a:pt x="93" y="21"/>
                    <a:pt x="92" y="21"/>
                  </a:cubicBezTo>
                  <a:cubicBezTo>
                    <a:pt x="91" y="20"/>
                    <a:pt x="86" y="20"/>
                    <a:pt x="83" y="19"/>
                  </a:cubicBezTo>
                  <a:cubicBezTo>
                    <a:pt x="80" y="17"/>
                    <a:pt x="84" y="17"/>
                    <a:pt x="85" y="18"/>
                  </a:cubicBezTo>
                  <a:cubicBezTo>
                    <a:pt x="86" y="18"/>
                    <a:pt x="89" y="18"/>
                    <a:pt x="90" y="18"/>
                  </a:cubicBezTo>
                  <a:cubicBezTo>
                    <a:pt x="91" y="18"/>
                    <a:pt x="92" y="19"/>
                    <a:pt x="94" y="19"/>
                  </a:cubicBezTo>
                  <a:cubicBezTo>
                    <a:pt x="95" y="19"/>
                    <a:pt x="94" y="17"/>
                    <a:pt x="94" y="17"/>
                  </a:cubicBezTo>
                  <a:cubicBezTo>
                    <a:pt x="87" y="9"/>
                    <a:pt x="75" y="13"/>
                    <a:pt x="74" y="14"/>
                  </a:cubicBezTo>
                  <a:cubicBezTo>
                    <a:pt x="73" y="14"/>
                    <a:pt x="70" y="15"/>
                    <a:pt x="69" y="15"/>
                  </a:cubicBezTo>
                  <a:cubicBezTo>
                    <a:pt x="68" y="15"/>
                    <a:pt x="67" y="15"/>
                    <a:pt x="66" y="15"/>
                  </a:cubicBezTo>
                  <a:cubicBezTo>
                    <a:pt x="65" y="15"/>
                    <a:pt x="63" y="14"/>
                    <a:pt x="61" y="14"/>
                  </a:cubicBezTo>
                  <a:cubicBezTo>
                    <a:pt x="60" y="14"/>
                    <a:pt x="59" y="14"/>
                    <a:pt x="58" y="15"/>
                  </a:cubicBezTo>
                  <a:cubicBezTo>
                    <a:pt x="57" y="17"/>
                    <a:pt x="55" y="19"/>
                    <a:pt x="53" y="20"/>
                  </a:cubicBezTo>
                  <a:cubicBezTo>
                    <a:pt x="51" y="22"/>
                    <a:pt x="50" y="20"/>
                    <a:pt x="52" y="19"/>
                  </a:cubicBezTo>
                  <a:cubicBezTo>
                    <a:pt x="54" y="17"/>
                    <a:pt x="56" y="14"/>
                    <a:pt x="57" y="13"/>
                  </a:cubicBezTo>
                  <a:cubicBezTo>
                    <a:pt x="58" y="12"/>
                    <a:pt x="52" y="7"/>
                    <a:pt x="51" y="6"/>
                  </a:cubicBezTo>
                  <a:cubicBezTo>
                    <a:pt x="50" y="5"/>
                    <a:pt x="48" y="5"/>
                    <a:pt x="46" y="5"/>
                  </a:cubicBezTo>
                  <a:cubicBezTo>
                    <a:pt x="44" y="5"/>
                    <a:pt x="40" y="4"/>
                    <a:pt x="38" y="4"/>
                  </a:cubicBezTo>
                  <a:cubicBezTo>
                    <a:pt x="37" y="3"/>
                    <a:pt x="34" y="3"/>
                    <a:pt x="33" y="3"/>
                  </a:cubicBezTo>
                  <a:cubicBezTo>
                    <a:pt x="32" y="3"/>
                    <a:pt x="27" y="2"/>
                    <a:pt x="25" y="1"/>
                  </a:cubicBezTo>
                  <a:cubicBezTo>
                    <a:pt x="23" y="0"/>
                    <a:pt x="13" y="1"/>
                    <a:pt x="11" y="1"/>
                  </a:cubicBezTo>
                  <a:cubicBezTo>
                    <a:pt x="10" y="1"/>
                    <a:pt x="11" y="2"/>
                    <a:pt x="11" y="3"/>
                  </a:cubicBezTo>
                  <a:cubicBezTo>
                    <a:pt x="12" y="3"/>
                    <a:pt x="7" y="3"/>
                    <a:pt x="6" y="3"/>
                  </a:cubicBezTo>
                  <a:cubicBezTo>
                    <a:pt x="5" y="3"/>
                    <a:pt x="4" y="3"/>
                    <a:pt x="5" y="4"/>
                  </a:cubicBezTo>
                  <a:cubicBezTo>
                    <a:pt x="6" y="4"/>
                    <a:pt x="6" y="4"/>
                    <a:pt x="3" y="5"/>
                  </a:cubicBezTo>
                  <a:cubicBezTo>
                    <a:pt x="1" y="6"/>
                    <a:pt x="7" y="7"/>
                    <a:pt x="9" y="8"/>
                  </a:cubicBezTo>
                  <a:cubicBezTo>
                    <a:pt x="11" y="8"/>
                    <a:pt x="10" y="9"/>
                    <a:pt x="9" y="9"/>
                  </a:cubicBezTo>
                  <a:cubicBezTo>
                    <a:pt x="7" y="9"/>
                    <a:pt x="8" y="9"/>
                    <a:pt x="10" y="10"/>
                  </a:cubicBezTo>
                  <a:cubicBezTo>
                    <a:pt x="11" y="10"/>
                    <a:pt x="10" y="11"/>
                    <a:pt x="8" y="11"/>
                  </a:cubicBezTo>
                  <a:cubicBezTo>
                    <a:pt x="7" y="11"/>
                    <a:pt x="4" y="11"/>
                    <a:pt x="2" y="11"/>
                  </a:cubicBezTo>
                  <a:cubicBezTo>
                    <a:pt x="0" y="12"/>
                    <a:pt x="4" y="12"/>
                    <a:pt x="5" y="12"/>
                  </a:cubicBezTo>
                  <a:cubicBezTo>
                    <a:pt x="7" y="11"/>
                    <a:pt x="7" y="12"/>
                    <a:pt x="8" y="13"/>
                  </a:cubicBezTo>
                  <a:cubicBezTo>
                    <a:pt x="9" y="14"/>
                    <a:pt x="10" y="14"/>
                    <a:pt x="11" y="14"/>
                  </a:cubicBezTo>
                  <a:cubicBezTo>
                    <a:pt x="11" y="14"/>
                    <a:pt x="12" y="15"/>
                    <a:pt x="12" y="15"/>
                  </a:cubicBezTo>
                  <a:cubicBezTo>
                    <a:pt x="15" y="17"/>
                    <a:pt x="20" y="15"/>
                    <a:pt x="20" y="15"/>
                  </a:cubicBezTo>
                  <a:cubicBezTo>
                    <a:pt x="23" y="14"/>
                    <a:pt x="20" y="16"/>
                    <a:pt x="17" y="17"/>
                  </a:cubicBezTo>
                  <a:cubicBezTo>
                    <a:pt x="15" y="19"/>
                    <a:pt x="13" y="17"/>
                    <a:pt x="15" y="19"/>
                  </a:cubicBezTo>
                  <a:cubicBezTo>
                    <a:pt x="17" y="22"/>
                    <a:pt x="24" y="22"/>
                    <a:pt x="28" y="23"/>
                  </a:cubicBezTo>
                  <a:cubicBezTo>
                    <a:pt x="33" y="23"/>
                    <a:pt x="30" y="23"/>
                    <a:pt x="29" y="24"/>
                  </a:cubicBezTo>
                  <a:cubicBezTo>
                    <a:pt x="29" y="24"/>
                    <a:pt x="27" y="24"/>
                    <a:pt x="25" y="25"/>
                  </a:cubicBezTo>
                  <a:cubicBezTo>
                    <a:pt x="24" y="26"/>
                    <a:pt x="26" y="26"/>
                    <a:pt x="28" y="26"/>
                  </a:cubicBezTo>
                  <a:cubicBezTo>
                    <a:pt x="29" y="26"/>
                    <a:pt x="32" y="25"/>
                    <a:pt x="33" y="24"/>
                  </a:cubicBezTo>
                  <a:cubicBezTo>
                    <a:pt x="34" y="24"/>
                    <a:pt x="35" y="25"/>
                    <a:pt x="36" y="25"/>
                  </a:cubicBezTo>
                  <a:cubicBezTo>
                    <a:pt x="38" y="25"/>
                    <a:pt x="43" y="25"/>
                    <a:pt x="45" y="25"/>
                  </a:cubicBezTo>
                  <a:cubicBezTo>
                    <a:pt x="47" y="26"/>
                    <a:pt x="47" y="25"/>
                    <a:pt x="48" y="25"/>
                  </a:cubicBezTo>
                  <a:cubicBezTo>
                    <a:pt x="49" y="24"/>
                    <a:pt x="49" y="24"/>
                    <a:pt x="51" y="24"/>
                  </a:cubicBezTo>
                  <a:cubicBezTo>
                    <a:pt x="52" y="24"/>
                    <a:pt x="55" y="22"/>
                    <a:pt x="56" y="22"/>
                  </a:cubicBezTo>
                  <a:cubicBezTo>
                    <a:pt x="58" y="21"/>
                    <a:pt x="58" y="23"/>
                    <a:pt x="59" y="24"/>
                  </a:cubicBezTo>
                  <a:cubicBezTo>
                    <a:pt x="59" y="24"/>
                    <a:pt x="60" y="25"/>
                    <a:pt x="62" y="26"/>
                  </a:cubicBezTo>
                  <a:cubicBezTo>
                    <a:pt x="64" y="27"/>
                    <a:pt x="64" y="29"/>
                    <a:pt x="65" y="30"/>
                  </a:cubicBezTo>
                  <a:cubicBezTo>
                    <a:pt x="65" y="31"/>
                    <a:pt x="65" y="32"/>
                    <a:pt x="66" y="33"/>
                  </a:cubicBezTo>
                  <a:cubicBezTo>
                    <a:pt x="67" y="34"/>
                    <a:pt x="69" y="36"/>
                    <a:pt x="71" y="36"/>
                  </a:cubicBezTo>
                  <a:cubicBezTo>
                    <a:pt x="74" y="37"/>
                    <a:pt x="73" y="39"/>
                    <a:pt x="73" y="40"/>
                  </a:cubicBezTo>
                  <a:cubicBezTo>
                    <a:pt x="73" y="41"/>
                    <a:pt x="73" y="42"/>
                    <a:pt x="74" y="43"/>
                  </a:cubicBezTo>
                  <a:cubicBezTo>
                    <a:pt x="75" y="43"/>
                    <a:pt x="74" y="44"/>
                    <a:pt x="74" y="45"/>
                  </a:cubicBezTo>
                  <a:cubicBezTo>
                    <a:pt x="74" y="46"/>
                    <a:pt x="73" y="46"/>
                    <a:pt x="73" y="46"/>
                  </a:cubicBezTo>
                  <a:cubicBezTo>
                    <a:pt x="72" y="47"/>
                    <a:pt x="71" y="48"/>
                    <a:pt x="70" y="49"/>
                  </a:cubicBezTo>
                  <a:cubicBezTo>
                    <a:pt x="68" y="50"/>
                    <a:pt x="68" y="51"/>
                    <a:pt x="69" y="52"/>
                  </a:cubicBezTo>
                  <a:cubicBezTo>
                    <a:pt x="70" y="52"/>
                    <a:pt x="69" y="53"/>
                    <a:pt x="68" y="54"/>
                  </a:cubicBezTo>
                  <a:cubicBezTo>
                    <a:pt x="67" y="55"/>
                    <a:pt x="66" y="56"/>
                    <a:pt x="69" y="58"/>
                  </a:cubicBezTo>
                  <a:cubicBezTo>
                    <a:pt x="72" y="61"/>
                    <a:pt x="70" y="61"/>
                    <a:pt x="72" y="63"/>
                  </a:cubicBezTo>
                  <a:cubicBezTo>
                    <a:pt x="74" y="65"/>
                    <a:pt x="74" y="67"/>
                    <a:pt x="74" y="68"/>
                  </a:cubicBezTo>
                  <a:cubicBezTo>
                    <a:pt x="74" y="69"/>
                    <a:pt x="74" y="69"/>
                    <a:pt x="75" y="70"/>
                  </a:cubicBezTo>
                  <a:cubicBezTo>
                    <a:pt x="76" y="72"/>
                    <a:pt x="76" y="72"/>
                    <a:pt x="78" y="72"/>
                  </a:cubicBezTo>
                  <a:cubicBezTo>
                    <a:pt x="79" y="71"/>
                    <a:pt x="79" y="73"/>
                    <a:pt x="81" y="74"/>
                  </a:cubicBezTo>
                  <a:cubicBezTo>
                    <a:pt x="82" y="74"/>
                    <a:pt x="83" y="74"/>
                    <a:pt x="84" y="73"/>
                  </a:cubicBezTo>
                  <a:cubicBezTo>
                    <a:pt x="85" y="72"/>
                    <a:pt x="85" y="72"/>
                    <a:pt x="85" y="73"/>
                  </a:cubicBezTo>
                  <a:cubicBezTo>
                    <a:pt x="85" y="73"/>
                    <a:pt x="85" y="74"/>
                    <a:pt x="86" y="74"/>
                  </a:cubicBezTo>
                  <a:cubicBezTo>
                    <a:pt x="87" y="74"/>
                    <a:pt x="87" y="73"/>
                    <a:pt x="86" y="72"/>
                  </a:cubicBezTo>
                  <a:cubicBezTo>
                    <a:pt x="86" y="72"/>
                    <a:pt x="88" y="70"/>
                    <a:pt x="92" y="67"/>
                  </a:cubicBezTo>
                  <a:cubicBezTo>
                    <a:pt x="96" y="65"/>
                    <a:pt x="91" y="70"/>
                    <a:pt x="90" y="72"/>
                  </a:cubicBezTo>
                  <a:cubicBezTo>
                    <a:pt x="89" y="73"/>
                    <a:pt x="91" y="73"/>
                    <a:pt x="92" y="72"/>
                  </a:cubicBezTo>
                  <a:cubicBezTo>
                    <a:pt x="93" y="71"/>
                    <a:pt x="93" y="71"/>
                    <a:pt x="94" y="73"/>
                  </a:cubicBezTo>
                  <a:cubicBezTo>
                    <a:pt x="94" y="75"/>
                    <a:pt x="98" y="75"/>
                    <a:pt x="99" y="75"/>
                  </a:cubicBezTo>
                  <a:cubicBezTo>
                    <a:pt x="100" y="75"/>
                    <a:pt x="101" y="76"/>
                    <a:pt x="102" y="76"/>
                  </a:cubicBezTo>
                  <a:cubicBezTo>
                    <a:pt x="103" y="76"/>
                    <a:pt x="103" y="77"/>
                    <a:pt x="104" y="7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7" name="Freeform 234">
              <a:extLst>
                <a:ext uri="{FF2B5EF4-FFF2-40B4-BE49-F238E27FC236}">
                  <a16:creationId xmlns:a16="http://schemas.microsoft.com/office/drawing/2014/main" id="{C42A35C6-4B4C-4EB0-85AE-39EB60645E50}"/>
                </a:ext>
              </a:extLst>
            </p:cNvPr>
            <p:cNvSpPr>
              <a:spLocks/>
            </p:cNvSpPr>
            <p:nvPr/>
          </p:nvSpPr>
          <p:spPr bwMode="auto">
            <a:xfrm>
              <a:off x="1716" y="1013"/>
              <a:ext cx="12" cy="21"/>
            </a:xfrm>
            <a:custGeom>
              <a:avLst/>
              <a:gdLst>
                <a:gd name="T0" fmla="*/ 1 w 9"/>
                <a:gd name="T1" fmla="*/ 11 h 15"/>
                <a:gd name="T2" fmla="*/ 5 w 9"/>
                <a:gd name="T3" fmla="*/ 15 h 15"/>
                <a:gd name="T4" fmla="*/ 9 w 9"/>
                <a:gd name="T5" fmla="*/ 9 h 15"/>
                <a:gd name="T6" fmla="*/ 6 w 9"/>
                <a:gd name="T7" fmla="*/ 0 h 15"/>
                <a:gd name="T8" fmla="*/ 1 w 9"/>
                <a:gd name="T9" fmla="*/ 4 h 15"/>
                <a:gd name="T10" fmla="*/ 1 w 9"/>
                <a:gd name="T11" fmla="*/ 6 h 15"/>
                <a:gd name="T12" fmla="*/ 2 w 9"/>
                <a:gd name="T13" fmla="*/ 9 h 15"/>
                <a:gd name="T14" fmla="*/ 1 w 9"/>
                <a:gd name="T15" fmla="*/ 1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1" y="11"/>
                  </a:moveTo>
                  <a:cubicBezTo>
                    <a:pt x="1" y="11"/>
                    <a:pt x="3" y="15"/>
                    <a:pt x="5" y="15"/>
                  </a:cubicBezTo>
                  <a:cubicBezTo>
                    <a:pt x="7" y="14"/>
                    <a:pt x="9" y="13"/>
                    <a:pt x="9" y="9"/>
                  </a:cubicBezTo>
                  <a:cubicBezTo>
                    <a:pt x="9" y="6"/>
                    <a:pt x="8" y="0"/>
                    <a:pt x="6" y="0"/>
                  </a:cubicBezTo>
                  <a:cubicBezTo>
                    <a:pt x="3" y="0"/>
                    <a:pt x="1" y="3"/>
                    <a:pt x="1" y="4"/>
                  </a:cubicBezTo>
                  <a:cubicBezTo>
                    <a:pt x="0" y="5"/>
                    <a:pt x="0" y="5"/>
                    <a:pt x="1" y="6"/>
                  </a:cubicBezTo>
                  <a:cubicBezTo>
                    <a:pt x="2" y="8"/>
                    <a:pt x="3" y="9"/>
                    <a:pt x="2" y="9"/>
                  </a:cubicBezTo>
                  <a:cubicBezTo>
                    <a:pt x="1" y="10"/>
                    <a:pt x="0" y="10"/>
                    <a:pt x="1"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8" name="Freeform 235">
              <a:extLst>
                <a:ext uri="{FF2B5EF4-FFF2-40B4-BE49-F238E27FC236}">
                  <a16:creationId xmlns:a16="http://schemas.microsoft.com/office/drawing/2014/main" id="{BF83ED12-AE16-4A87-8BAD-336645B20B2C}"/>
                </a:ext>
              </a:extLst>
            </p:cNvPr>
            <p:cNvSpPr>
              <a:spLocks/>
            </p:cNvSpPr>
            <p:nvPr/>
          </p:nvSpPr>
          <p:spPr bwMode="auto">
            <a:xfrm>
              <a:off x="1840" y="807"/>
              <a:ext cx="101" cy="43"/>
            </a:xfrm>
            <a:custGeom>
              <a:avLst/>
              <a:gdLst>
                <a:gd name="T0" fmla="*/ 67 w 73"/>
                <a:gd name="T1" fmla="*/ 20 h 31"/>
                <a:gd name="T2" fmla="*/ 63 w 73"/>
                <a:gd name="T3" fmla="*/ 16 h 31"/>
                <a:gd name="T4" fmla="*/ 60 w 73"/>
                <a:gd name="T5" fmla="*/ 14 h 31"/>
                <a:gd name="T6" fmla="*/ 58 w 73"/>
                <a:gd name="T7" fmla="*/ 11 h 31"/>
                <a:gd name="T8" fmla="*/ 50 w 73"/>
                <a:gd name="T9" fmla="*/ 7 h 31"/>
                <a:gd name="T10" fmla="*/ 38 w 73"/>
                <a:gd name="T11" fmla="*/ 4 h 31"/>
                <a:gd name="T12" fmla="*/ 30 w 73"/>
                <a:gd name="T13" fmla="*/ 5 h 31"/>
                <a:gd name="T14" fmla="*/ 20 w 73"/>
                <a:gd name="T15" fmla="*/ 5 h 31"/>
                <a:gd name="T16" fmla="*/ 16 w 73"/>
                <a:gd name="T17" fmla="*/ 3 h 31"/>
                <a:gd name="T18" fmla="*/ 13 w 73"/>
                <a:gd name="T19" fmla="*/ 3 h 31"/>
                <a:gd name="T20" fmla="*/ 9 w 73"/>
                <a:gd name="T21" fmla="*/ 2 h 31"/>
                <a:gd name="T22" fmla="*/ 3 w 73"/>
                <a:gd name="T23" fmla="*/ 2 h 31"/>
                <a:gd name="T24" fmla="*/ 2 w 73"/>
                <a:gd name="T25" fmla="*/ 5 h 31"/>
                <a:gd name="T26" fmla="*/ 2 w 73"/>
                <a:gd name="T27" fmla="*/ 9 h 31"/>
                <a:gd name="T28" fmla="*/ 2 w 73"/>
                <a:gd name="T29" fmla="*/ 11 h 31"/>
                <a:gd name="T30" fmla="*/ 1 w 73"/>
                <a:gd name="T31" fmla="*/ 14 h 31"/>
                <a:gd name="T32" fmla="*/ 9 w 73"/>
                <a:gd name="T33" fmla="*/ 17 h 31"/>
                <a:gd name="T34" fmla="*/ 11 w 73"/>
                <a:gd name="T35" fmla="*/ 21 h 31"/>
                <a:gd name="T36" fmla="*/ 21 w 73"/>
                <a:gd name="T37" fmla="*/ 30 h 31"/>
                <a:gd name="T38" fmla="*/ 38 w 73"/>
                <a:gd name="T39" fmla="*/ 27 h 31"/>
                <a:gd name="T40" fmla="*/ 70 w 73"/>
                <a:gd name="T41" fmla="*/ 26 h 31"/>
                <a:gd name="T42" fmla="*/ 70 w 73"/>
                <a:gd name="T43" fmla="*/ 25 h 31"/>
                <a:gd name="T44" fmla="*/ 69 w 73"/>
                <a:gd name="T45" fmla="*/ 22 h 31"/>
                <a:gd name="T46" fmla="*/ 67 w 73"/>
                <a:gd name="T47"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31">
                  <a:moveTo>
                    <a:pt x="67" y="20"/>
                  </a:moveTo>
                  <a:cubicBezTo>
                    <a:pt x="66" y="20"/>
                    <a:pt x="63" y="17"/>
                    <a:pt x="63" y="16"/>
                  </a:cubicBezTo>
                  <a:cubicBezTo>
                    <a:pt x="62" y="14"/>
                    <a:pt x="61" y="15"/>
                    <a:pt x="60" y="14"/>
                  </a:cubicBezTo>
                  <a:cubicBezTo>
                    <a:pt x="59" y="14"/>
                    <a:pt x="58" y="13"/>
                    <a:pt x="58" y="11"/>
                  </a:cubicBezTo>
                  <a:cubicBezTo>
                    <a:pt x="57" y="10"/>
                    <a:pt x="51" y="8"/>
                    <a:pt x="50" y="7"/>
                  </a:cubicBezTo>
                  <a:cubicBezTo>
                    <a:pt x="49" y="7"/>
                    <a:pt x="40" y="5"/>
                    <a:pt x="38" y="4"/>
                  </a:cubicBezTo>
                  <a:cubicBezTo>
                    <a:pt x="35" y="4"/>
                    <a:pt x="32" y="5"/>
                    <a:pt x="30" y="5"/>
                  </a:cubicBezTo>
                  <a:cubicBezTo>
                    <a:pt x="28" y="6"/>
                    <a:pt x="21" y="5"/>
                    <a:pt x="20" y="5"/>
                  </a:cubicBezTo>
                  <a:cubicBezTo>
                    <a:pt x="19" y="4"/>
                    <a:pt x="16" y="4"/>
                    <a:pt x="16" y="3"/>
                  </a:cubicBezTo>
                  <a:cubicBezTo>
                    <a:pt x="15" y="2"/>
                    <a:pt x="14" y="3"/>
                    <a:pt x="13" y="3"/>
                  </a:cubicBezTo>
                  <a:cubicBezTo>
                    <a:pt x="12" y="3"/>
                    <a:pt x="11" y="4"/>
                    <a:pt x="9" y="2"/>
                  </a:cubicBezTo>
                  <a:cubicBezTo>
                    <a:pt x="8" y="0"/>
                    <a:pt x="3" y="2"/>
                    <a:pt x="3" y="2"/>
                  </a:cubicBezTo>
                  <a:cubicBezTo>
                    <a:pt x="1" y="2"/>
                    <a:pt x="3" y="4"/>
                    <a:pt x="2" y="5"/>
                  </a:cubicBezTo>
                  <a:cubicBezTo>
                    <a:pt x="1" y="6"/>
                    <a:pt x="0" y="7"/>
                    <a:pt x="2" y="9"/>
                  </a:cubicBezTo>
                  <a:cubicBezTo>
                    <a:pt x="4" y="10"/>
                    <a:pt x="3" y="10"/>
                    <a:pt x="2" y="11"/>
                  </a:cubicBezTo>
                  <a:cubicBezTo>
                    <a:pt x="1" y="11"/>
                    <a:pt x="1" y="10"/>
                    <a:pt x="1" y="14"/>
                  </a:cubicBezTo>
                  <a:cubicBezTo>
                    <a:pt x="1" y="17"/>
                    <a:pt x="8" y="17"/>
                    <a:pt x="9" y="17"/>
                  </a:cubicBezTo>
                  <a:cubicBezTo>
                    <a:pt x="10" y="17"/>
                    <a:pt x="12" y="15"/>
                    <a:pt x="11" y="21"/>
                  </a:cubicBezTo>
                  <a:cubicBezTo>
                    <a:pt x="11" y="27"/>
                    <a:pt x="19" y="30"/>
                    <a:pt x="21" y="30"/>
                  </a:cubicBezTo>
                  <a:cubicBezTo>
                    <a:pt x="24" y="31"/>
                    <a:pt x="35" y="28"/>
                    <a:pt x="38" y="27"/>
                  </a:cubicBezTo>
                  <a:cubicBezTo>
                    <a:pt x="40" y="26"/>
                    <a:pt x="67" y="26"/>
                    <a:pt x="70" y="26"/>
                  </a:cubicBezTo>
                  <a:cubicBezTo>
                    <a:pt x="73" y="26"/>
                    <a:pt x="71" y="25"/>
                    <a:pt x="70" y="25"/>
                  </a:cubicBezTo>
                  <a:cubicBezTo>
                    <a:pt x="69" y="25"/>
                    <a:pt x="68" y="23"/>
                    <a:pt x="69" y="22"/>
                  </a:cubicBezTo>
                  <a:cubicBezTo>
                    <a:pt x="70" y="21"/>
                    <a:pt x="69" y="21"/>
                    <a:pt x="67" y="2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9" name="Freeform 236">
              <a:extLst>
                <a:ext uri="{FF2B5EF4-FFF2-40B4-BE49-F238E27FC236}">
                  <a16:creationId xmlns:a16="http://schemas.microsoft.com/office/drawing/2014/main" id="{96D9E31B-14D7-4C7D-92A7-3FC64674EC17}"/>
                </a:ext>
              </a:extLst>
            </p:cNvPr>
            <p:cNvSpPr>
              <a:spLocks/>
            </p:cNvSpPr>
            <p:nvPr/>
          </p:nvSpPr>
          <p:spPr bwMode="auto">
            <a:xfrm>
              <a:off x="1753" y="1091"/>
              <a:ext cx="14" cy="18"/>
            </a:xfrm>
            <a:custGeom>
              <a:avLst/>
              <a:gdLst>
                <a:gd name="T0" fmla="*/ 2 w 10"/>
                <a:gd name="T1" fmla="*/ 8 h 13"/>
                <a:gd name="T2" fmla="*/ 5 w 10"/>
                <a:gd name="T3" fmla="*/ 11 h 13"/>
                <a:gd name="T4" fmla="*/ 8 w 10"/>
                <a:gd name="T5" fmla="*/ 11 h 13"/>
                <a:gd name="T6" fmla="*/ 5 w 10"/>
                <a:gd name="T7" fmla="*/ 3 h 13"/>
                <a:gd name="T8" fmla="*/ 2 w 10"/>
                <a:gd name="T9" fmla="*/ 1 h 13"/>
                <a:gd name="T10" fmla="*/ 0 w 10"/>
                <a:gd name="T11" fmla="*/ 2 h 13"/>
                <a:gd name="T12" fmla="*/ 2 w 10"/>
                <a:gd name="T13" fmla="*/ 8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2" y="8"/>
                  </a:moveTo>
                  <a:cubicBezTo>
                    <a:pt x="3" y="8"/>
                    <a:pt x="4" y="9"/>
                    <a:pt x="5" y="11"/>
                  </a:cubicBezTo>
                  <a:cubicBezTo>
                    <a:pt x="6" y="13"/>
                    <a:pt x="7" y="12"/>
                    <a:pt x="8" y="11"/>
                  </a:cubicBezTo>
                  <a:cubicBezTo>
                    <a:pt x="10" y="10"/>
                    <a:pt x="6" y="5"/>
                    <a:pt x="5" y="3"/>
                  </a:cubicBezTo>
                  <a:cubicBezTo>
                    <a:pt x="4" y="0"/>
                    <a:pt x="4" y="1"/>
                    <a:pt x="2" y="1"/>
                  </a:cubicBezTo>
                  <a:cubicBezTo>
                    <a:pt x="0" y="0"/>
                    <a:pt x="0" y="2"/>
                    <a:pt x="0" y="2"/>
                  </a:cubicBezTo>
                  <a:cubicBezTo>
                    <a:pt x="0" y="4"/>
                    <a:pt x="2" y="7"/>
                    <a:pt x="2"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0" name="Freeform 237">
              <a:extLst>
                <a:ext uri="{FF2B5EF4-FFF2-40B4-BE49-F238E27FC236}">
                  <a16:creationId xmlns:a16="http://schemas.microsoft.com/office/drawing/2014/main" id="{BFAF7B4E-2E84-401A-A5F2-E23FC433B2CB}"/>
                </a:ext>
              </a:extLst>
            </p:cNvPr>
            <p:cNvSpPr>
              <a:spLocks/>
            </p:cNvSpPr>
            <p:nvPr/>
          </p:nvSpPr>
          <p:spPr bwMode="auto">
            <a:xfrm>
              <a:off x="1767" y="1087"/>
              <a:ext cx="27" cy="20"/>
            </a:xfrm>
            <a:custGeom>
              <a:avLst/>
              <a:gdLst>
                <a:gd name="T0" fmla="*/ 11 w 20"/>
                <a:gd name="T1" fmla="*/ 5 h 14"/>
                <a:gd name="T2" fmla="*/ 9 w 20"/>
                <a:gd name="T3" fmla="*/ 3 h 14"/>
                <a:gd name="T4" fmla="*/ 6 w 20"/>
                <a:gd name="T5" fmla="*/ 2 h 14"/>
                <a:gd name="T6" fmla="*/ 2 w 20"/>
                <a:gd name="T7" fmla="*/ 1 h 14"/>
                <a:gd name="T8" fmla="*/ 1 w 20"/>
                <a:gd name="T9" fmla="*/ 2 h 14"/>
                <a:gd name="T10" fmla="*/ 5 w 20"/>
                <a:gd name="T11" fmla="*/ 5 h 14"/>
                <a:gd name="T12" fmla="*/ 6 w 20"/>
                <a:gd name="T13" fmla="*/ 10 h 14"/>
                <a:gd name="T14" fmla="*/ 10 w 20"/>
                <a:gd name="T15" fmla="*/ 9 h 14"/>
                <a:gd name="T16" fmla="*/ 11 w 20"/>
                <a:gd name="T17" fmla="*/ 11 h 14"/>
                <a:gd name="T18" fmla="*/ 10 w 20"/>
                <a:gd name="T19" fmla="*/ 12 h 14"/>
                <a:gd name="T20" fmla="*/ 13 w 20"/>
                <a:gd name="T21" fmla="*/ 12 h 14"/>
                <a:gd name="T22" fmla="*/ 15 w 20"/>
                <a:gd name="T23" fmla="*/ 13 h 14"/>
                <a:gd name="T24" fmla="*/ 18 w 20"/>
                <a:gd name="T25" fmla="*/ 12 h 14"/>
                <a:gd name="T26" fmla="*/ 15 w 20"/>
                <a:gd name="T27" fmla="*/ 11 h 14"/>
                <a:gd name="T28" fmla="*/ 12 w 20"/>
                <a:gd name="T29" fmla="*/ 9 h 14"/>
                <a:gd name="T30" fmla="*/ 12 w 20"/>
                <a:gd name="T31" fmla="*/ 8 h 14"/>
                <a:gd name="T32" fmla="*/ 11 w 20"/>
                <a:gd name="T33"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4">
                  <a:moveTo>
                    <a:pt x="11" y="5"/>
                  </a:moveTo>
                  <a:cubicBezTo>
                    <a:pt x="10" y="4"/>
                    <a:pt x="9" y="4"/>
                    <a:pt x="9" y="3"/>
                  </a:cubicBezTo>
                  <a:cubicBezTo>
                    <a:pt x="8" y="2"/>
                    <a:pt x="7" y="2"/>
                    <a:pt x="6" y="2"/>
                  </a:cubicBezTo>
                  <a:cubicBezTo>
                    <a:pt x="6" y="2"/>
                    <a:pt x="5" y="2"/>
                    <a:pt x="2" y="1"/>
                  </a:cubicBezTo>
                  <a:cubicBezTo>
                    <a:pt x="0" y="0"/>
                    <a:pt x="1" y="2"/>
                    <a:pt x="1" y="2"/>
                  </a:cubicBezTo>
                  <a:cubicBezTo>
                    <a:pt x="1" y="2"/>
                    <a:pt x="4" y="4"/>
                    <a:pt x="5" y="5"/>
                  </a:cubicBezTo>
                  <a:cubicBezTo>
                    <a:pt x="6" y="6"/>
                    <a:pt x="6" y="9"/>
                    <a:pt x="6" y="10"/>
                  </a:cubicBezTo>
                  <a:cubicBezTo>
                    <a:pt x="6" y="11"/>
                    <a:pt x="8" y="10"/>
                    <a:pt x="10" y="9"/>
                  </a:cubicBezTo>
                  <a:cubicBezTo>
                    <a:pt x="12" y="9"/>
                    <a:pt x="11" y="10"/>
                    <a:pt x="11" y="11"/>
                  </a:cubicBezTo>
                  <a:cubicBezTo>
                    <a:pt x="11" y="11"/>
                    <a:pt x="10" y="11"/>
                    <a:pt x="10" y="12"/>
                  </a:cubicBezTo>
                  <a:cubicBezTo>
                    <a:pt x="11" y="13"/>
                    <a:pt x="12" y="12"/>
                    <a:pt x="13" y="12"/>
                  </a:cubicBezTo>
                  <a:cubicBezTo>
                    <a:pt x="13" y="11"/>
                    <a:pt x="14" y="12"/>
                    <a:pt x="15" y="13"/>
                  </a:cubicBezTo>
                  <a:cubicBezTo>
                    <a:pt x="16" y="13"/>
                    <a:pt x="17" y="14"/>
                    <a:pt x="18" y="12"/>
                  </a:cubicBezTo>
                  <a:cubicBezTo>
                    <a:pt x="20" y="10"/>
                    <a:pt x="16" y="11"/>
                    <a:pt x="15" y="11"/>
                  </a:cubicBezTo>
                  <a:cubicBezTo>
                    <a:pt x="14" y="10"/>
                    <a:pt x="13" y="10"/>
                    <a:pt x="12" y="9"/>
                  </a:cubicBezTo>
                  <a:cubicBezTo>
                    <a:pt x="11" y="9"/>
                    <a:pt x="11" y="8"/>
                    <a:pt x="12" y="8"/>
                  </a:cubicBezTo>
                  <a:cubicBezTo>
                    <a:pt x="13" y="7"/>
                    <a:pt x="11" y="5"/>
                    <a:pt x="1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1" name="Freeform 238">
              <a:extLst>
                <a:ext uri="{FF2B5EF4-FFF2-40B4-BE49-F238E27FC236}">
                  <a16:creationId xmlns:a16="http://schemas.microsoft.com/office/drawing/2014/main" id="{BC1064F1-8596-4A87-98C8-00F5B517D6F7}"/>
                </a:ext>
              </a:extLst>
            </p:cNvPr>
            <p:cNvSpPr>
              <a:spLocks/>
            </p:cNvSpPr>
            <p:nvPr/>
          </p:nvSpPr>
          <p:spPr bwMode="auto">
            <a:xfrm>
              <a:off x="1709" y="1094"/>
              <a:ext cx="149" cy="94"/>
            </a:xfrm>
            <a:custGeom>
              <a:avLst/>
              <a:gdLst>
                <a:gd name="T0" fmla="*/ 106 w 108"/>
                <a:gd name="T1" fmla="*/ 52 h 68"/>
                <a:gd name="T2" fmla="*/ 97 w 108"/>
                <a:gd name="T3" fmla="*/ 47 h 68"/>
                <a:gd name="T4" fmla="*/ 95 w 108"/>
                <a:gd name="T5" fmla="*/ 45 h 68"/>
                <a:gd name="T6" fmla="*/ 93 w 108"/>
                <a:gd name="T7" fmla="*/ 46 h 68"/>
                <a:gd name="T8" fmla="*/ 88 w 108"/>
                <a:gd name="T9" fmla="*/ 45 h 68"/>
                <a:gd name="T10" fmla="*/ 86 w 108"/>
                <a:gd name="T11" fmla="*/ 46 h 68"/>
                <a:gd name="T12" fmla="*/ 81 w 108"/>
                <a:gd name="T13" fmla="*/ 47 h 68"/>
                <a:gd name="T14" fmla="*/ 81 w 108"/>
                <a:gd name="T15" fmla="*/ 45 h 68"/>
                <a:gd name="T16" fmla="*/ 85 w 108"/>
                <a:gd name="T17" fmla="*/ 43 h 68"/>
                <a:gd name="T18" fmla="*/ 83 w 108"/>
                <a:gd name="T19" fmla="*/ 39 h 68"/>
                <a:gd name="T20" fmla="*/ 77 w 108"/>
                <a:gd name="T21" fmla="*/ 31 h 68"/>
                <a:gd name="T22" fmla="*/ 66 w 108"/>
                <a:gd name="T23" fmla="*/ 25 h 68"/>
                <a:gd name="T24" fmla="*/ 55 w 108"/>
                <a:gd name="T25" fmla="*/ 19 h 68"/>
                <a:gd name="T26" fmla="*/ 45 w 108"/>
                <a:gd name="T27" fmla="*/ 14 h 68"/>
                <a:gd name="T28" fmla="*/ 39 w 108"/>
                <a:gd name="T29" fmla="*/ 13 h 68"/>
                <a:gd name="T30" fmla="*/ 36 w 108"/>
                <a:gd name="T31" fmla="*/ 18 h 68"/>
                <a:gd name="T32" fmla="*/ 35 w 108"/>
                <a:gd name="T33" fmla="*/ 14 h 68"/>
                <a:gd name="T34" fmla="*/ 32 w 108"/>
                <a:gd name="T35" fmla="*/ 12 h 68"/>
                <a:gd name="T36" fmla="*/ 31 w 108"/>
                <a:gd name="T37" fmla="*/ 10 h 68"/>
                <a:gd name="T38" fmla="*/ 32 w 108"/>
                <a:gd name="T39" fmla="*/ 5 h 68"/>
                <a:gd name="T40" fmla="*/ 29 w 108"/>
                <a:gd name="T41" fmla="*/ 4 h 68"/>
                <a:gd name="T42" fmla="*/ 27 w 108"/>
                <a:gd name="T43" fmla="*/ 2 h 68"/>
                <a:gd name="T44" fmla="*/ 25 w 108"/>
                <a:gd name="T45" fmla="*/ 1 h 68"/>
                <a:gd name="T46" fmla="*/ 20 w 108"/>
                <a:gd name="T47" fmla="*/ 6 h 68"/>
                <a:gd name="T48" fmla="*/ 18 w 108"/>
                <a:gd name="T49" fmla="*/ 14 h 68"/>
                <a:gd name="T50" fmla="*/ 18 w 108"/>
                <a:gd name="T51" fmla="*/ 15 h 68"/>
                <a:gd name="T52" fmla="*/ 17 w 108"/>
                <a:gd name="T53" fmla="*/ 17 h 68"/>
                <a:gd name="T54" fmla="*/ 18 w 108"/>
                <a:gd name="T55" fmla="*/ 21 h 68"/>
                <a:gd name="T56" fmla="*/ 17 w 108"/>
                <a:gd name="T57" fmla="*/ 24 h 68"/>
                <a:gd name="T58" fmla="*/ 17 w 108"/>
                <a:gd name="T59" fmla="*/ 25 h 68"/>
                <a:gd name="T60" fmla="*/ 17 w 108"/>
                <a:gd name="T61" fmla="*/ 27 h 68"/>
                <a:gd name="T62" fmla="*/ 16 w 108"/>
                <a:gd name="T63" fmla="*/ 29 h 68"/>
                <a:gd name="T64" fmla="*/ 14 w 108"/>
                <a:gd name="T65" fmla="*/ 36 h 68"/>
                <a:gd name="T66" fmla="*/ 15 w 108"/>
                <a:gd name="T67" fmla="*/ 41 h 68"/>
                <a:gd name="T68" fmla="*/ 16 w 108"/>
                <a:gd name="T69" fmla="*/ 45 h 68"/>
                <a:gd name="T70" fmla="*/ 2 w 108"/>
                <a:gd name="T71" fmla="*/ 54 h 68"/>
                <a:gd name="T72" fmla="*/ 6 w 108"/>
                <a:gd name="T73" fmla="*/ 55 h 68"/>
                <a:gd name="T74" fmla="*/ 24 w 108"/>
                <a:gd name="T75" fmla="*/ 53 h 68"/>
                <a:gd name="T76" fmla="*/ 25 w 108"/>
                <a:gd name="T77" fmla="*/ 55 h 68"/>
                <a:gd name="T78" fmla="*/ 26 w 108"/>
                <a:gd name="T79" fmla="*/ 58 h 68"/>
                <a:gd name="T80" fmla="*/ 26 w 108"/>
                <a:gd name="T81" fmla="*/ 63 h 68"/>
                <a:gd name="T82" fmla="*/ 33 w 108"/>
                <a:gd name="T83" fmla="*/ 67 h 68"/>
                <a:gd name="T84" fmla="*/ 43 w 108"/>
                <a:gd name="T85" fmla="*/ 61 h 68"/>
                <a:gd name="T86" fmla="*/ 46 w 108"/>
                <a:gd name="T87" fmla="*/ 56 h 68"/>
                <a:gd name="T88" fmla="*/ 50 w 108"/>
                <a:gd name="T89" fmla="*/ 55 h 68"/>
                <a:gd name="T90" fmla="*/ 53 w 108"/>
                <a:gd name="T91" fmla="*/ 53 h 68"/>
                <a:gd name="T92" fmla="*/ 55 w 108"/>
                <a:gd name="T93" fmla="*/ 50 h 68"/>
                <a:gd name="T94" fmla="*/ 56 w 108"/>
                <a:gd name="T95" fmla="*/ 46 h 68"/>
                <a:gd name="T96" fmla="*/ 64 w 108"/>
                <a:gd name="T97" fmla="*/ 44 h 68"/>
                <a:gd name="T98" fmla="*/ 66 w 108"/>
                <a:gd name="T99" fmla="*/ 47 h 68"/>
                <a:gd name="T100" fmla="*/ 73 w 108"/>
                <a:gd name="T101" fmla="*/ 51 h 68"/>
                <a:gd name="T102" fmla="*/ 74 w 108"/>
                <a:gd name="T103" fmla="*/ 54 h 68"/>
                <a:gd name="T104" fmla="*/ 85 w 108"/>
                <a:gd name="T105" fmla="*/ 57 h 68"/>
                <a:gd name="T106" fmla="*/ 95 w 108"/>
                <a:gd name="T107" fmla="*/ 59 h 68"/>
                <a:gd name="T108" fmla="*/ 98 w 108"/>
                <a:gd name="T109" fmla="*/ 57 h 68"/>
                <a:gd name="T110" fmla="*/ 104 w 108"/>
                <a:gd name="T111" fmla="*/ 54 h 68"/>
                <a:gd name="T112" fmla="*/ 106 w 108"/>
                <a:gd name="T113" fmla="*/ 5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 h="68">
                  <a:moveTo>
                    <a:pt x="106" y="52"/>
                  </a:moveTo>
                  <a:cubicBezTo>
                    <a:pt x="103" y="52"/>
                    <a:pt x="99" y="50"/>
                    <a:pt x="97" y="47"/>
                  </a:cubicBezTo>
                  <a:cubicBezTo>
                    <a:pt x="96" y="44"/>
                    <a:pt x="96" y="44"/>
                    <a:pt x="95" y="45"/>
                  </a:cubicBezTo>
                  <a:cubicBezTo>
                    <a:pt x="94" y="46"/>
                    <a:pt x="94" y="46"/>
                    <a:pt x="93" y="46"/>
                  </a:cubicBezTo>
                  <a:cubicBezTo>
                    <a:pt x="92" y="45"/>
                    <a:pt x="87" y="44"/>
                    <a:pt x="88" y="45"/>
                  </a:cubicBezTo>
                  <a:cubicBezTo>
                    <a:pt x="88" y="46"/>
                    <a:pt x="87" y="46"/>
                    <a:pt x="86" y="46"/>
                  </a:cubicBezTo>
                  <a:cubicBezTo>
                    <a:pt x="84" y="46"/>
                    <a:pt x="81" y="47"/>
                    <a:pt x="81" y="47"/>
                  </a:cubicBezTo>
                  <a:cubicBezTo>
                    <a:pt x="81" y="47"/>
                    <a:pt x="79" y="46"/>
                    <a:pt x="81" y="45"/>
                  </a:cubicBezTo>
                  <a:cubicBezTo>
                    <a:pt x="82" y="45"/>
                    <a:pt x="85" y="44"/>
                    <a:pt x="85" y="43"/>
                  </a:cubicBezTo>
                  <a:cubicBezTo>
                    <a:pt x="85" y="42"/>
                    <a:pt x="83" y="41"/>
                    <a:pt x="83" y="39"/>
                  </a:cubicBezTo>
                  <a:cubicBezTo>
                    <a:pt x="83" y="37"/>
                    <a:pt x="80" y="32"/>
                    <a:pt x="77" y="31"/>
                  </a:cubicBezTo>
                  <a:cubicBezTo>
                    <a:pt x="74" y="29"/>
                    <a:pt x="68" y="26"/>
                    <a:pt x="66" y="25"/>
                  </a:cubicBezTo>
                  <a:cubicBezTo>
                    <a:pt x="63" y="23"/>
                    <a:pt x="58" y="20"/>
                    <a:pt x="55" y="19"/>
                  </a:cubicBezTo>
                  <a:cubicBezTo>
                    <a:pt x="52" y="19"/>
                    <a:pt x="47" y="17"/>
                    <a:pt x="45" y="14"/>
                  </a:cubicBezTo>
                  <a:cubicBezTo>
                    <a:pt x="42" y="11"/>
                    <a:pt x="41" y="10"/>
                    <a:pt x="39" y="13"/>
                  </a:cubicBezTo>
                  <a:cubicBezTo>
                    <a:pt x="38" y="16"/>
                    <a:pt x="36" y="19"/>
                    <a:pt x="36" y="18"/>
                  </a:cubicBezTo>
                  <a:cubicBezTo>
                    <a:pt x="36" y="16"/>
                    <a:pt x="35" y="16"/>
                    <a:pt x="35" y="14"/>
                  </a:cubicBezTo>
                  <a:cubicBezTo>
                    <a:pt x="34" y="13"/>
                    <a:pt x="33" y="12"/>
                    <a:pt x="32" y="12"/>
                  </a:cubicBezTo>
                  <a:cubicBezTo>
                    <a:pt x="31" y="11"/>
                    <a:pt x="29" y="10"/>
                    <a:pt x="31" y="10"/>
                  </a:cubicBezTo>
                  <a:cubicBezTo>
                    <a:pt x="33" y="9"/>
                    <a:pt x="34" y="8"/>
                    <a:pt x="32" y="5"/>
                  </a:cubicBezTo>
                  <a:cubicBezTo>
                    <a:pt x="31" y="2"/>
                    <a:pt x="30" y="3"/>
                    <a:pt x="29" y="4"/>
                  </a:cubicBezTo>
                  <a:cubicBezTo>
                    <a:pt x="27" y="4"/>
                    <a:pt x="26" y="4"/>
                    <a:pt x="27" y="2"/>
                  </a:cubicBezTo>
                  <a:cubicBezTo>
                    <a:pt x="27" y="0"/>
                    <a:pt x="26" y="1"/>
                    <a:pt x="25" y="1"/>
                  </a:cubicBezTo>
                  <a:cubicBezTo>
                    <a:pt x="25" y="1"/>
                    <a:pt x="21" y="2"/>
                    <a:pt x="20" y="6"/>
                  </a:cubicBezTo>
                  <a:cubicBezTo>
                    <a:pt x="19" y="10"/>
                    <a:pt x="18" y="12"/>
                    <a:pt x="18" y="14"/>
                  </a:cubicBezTo>
                  <a:cubicBezTo>
                    <a:pt x="18" y="15"/>
                    <a:pt x="19" y="14"/>
                    <a:pt x="18" y="15"/>
                  </a:cubicBezTo>
                  <a:cubicBezTo>
                    <a:pt x="17" y="16"/>
                    <a:pt x="17" y="16"/>
                    <a:pt x="17" y="17"/>
                  </a:cubicBezTo>
                  <a:cubicBezTo>
                    <a:pt x="18" y="18"/>
                    <a:pt x="19" y="20"/>
                    <a:pt x="18" y="21"/>
                  </a:cubicBezTo>
                  <a:cubicBezTo>
                    <a:pt x="16" y="23"/>
                    <a:pt x="16" y="23"/>
                    <a:pt x="17" y="24"/>
                  </a:cubicBezTo>
                  <a:cubicBezTo>
                    <a:pt x="17" y="24"/>
                    <a:pt x="18" y="24"/>
                    <a:pt x="17" y="25"/>
                  </a:cubicBezTo>
                  <a:cubicBezTo>
                    <a:pt x="17" y="26"/>
                    <a:pt x="17" y="27"/>
                    <a:pt x="17" y="27"/>
                  </a:cubicBezTo>
                  <a:cubicBezTo>
                    <a:pt x="17" y="28"/>
                    <a:pt x="17" y="29"/>
                    <a:pt x="16" y="29"/>
                  </a:cubicBezTo>
                  <a:cubicBezTo>
                    <a:pt x="15" y="30"/>
                    <a:pt x="14" y="32"/>
                    <a:pt x="14" y="36"/>
                  </a:cubicBezTo>
                  <a:cubicBezTo>
                    <a:pt x="15" y="39"/>
                    <a:pt x="14" y="40"/>
                    <a:pt x="15" y="41"/>
                  </a:cubicBezTo>
                  <a:cubicBezTo>
                    <a:pt x="16" y="43"/>
                    <a:pt x="19" y="44"/>
                    <a:pt x="16" y="45"/>
                  </a:cubicBezTo>
                  <a:cubicBezTo>
                    <a:pt x="14" y="46"/>
                    <a:pt x="5" y="48"/>
                    <a:pt x="2" y="54"/>
                  </a:cubicBezTo>
                  <a:cubicBezTo>
                    <a:pt x="0" y="59"/>
                    <a:pt x="3" y="55"/>
                    <a:pt x="6" y="55"/>
                  </a:cubicBezTo>
                  <a:cubicBezTo>
                    <a:pt x="9" y="55"/>
                    <a:pt x="24" y="51"/>
                    <a:pt x="24" y="53"/>
                  </a:cubicBezTo>
                  <a:cubicBezTo>
                    <a:pt x="25" y="55"/>
                    <a:pt x="25" y="54"/>
                    <a:pt x="25" y="55"/>
                  </a:cubicBezTo>
                  <a:cubicBezTo>
                    <a:pt x="26" y="56"/>
                    <a:pt x="26" y="57"/>
                    <a:pt x="26" y="58"/>
                  </a:cubicBezTo>
                  <a:cubicBezTo>
                    <a:pt x="25" y="59"/>
                    <a:pt x="25" y="62"/>
                    <a:pt x="26" y="63"/>
                  </a:cubicBezTo>
                  <a:cubicBezTo>
                    <a:pt x="27" y="65"/>
                    <a:pt x="30" y="68"/>
                    <a:pt x="33" y="67"/>
                  </a:cubicBezTo>
                  <a:cubicBezTo>
                    <a:pt x="36" y="66"/>
                    <a:pt x="42" y="63"/>
                    <a:pt x="43" y="61"/>
                  </a:cubicBezTo>
                  <a:cubicBezTo>
                    <a:pt x="43" y="58"/>
                    <a:pt x="45" y="57"/>
                    <a:pt x="46" y="56"/>
                  </a:cubicBezTo>
                  <a:cubicBezTo>
                    <a:pt x="48" y="56"/>
                    <a:pt x="49" y="55"/>
                    <a:pt x="50" y="55"/>
                  </a:cubicBezTo>
                  <a:cubicBezTo>
                    <a:pt x="51" y="54"/>
                    <a:pt x="53" y="53"/>
                    <a:pt x="53" y="53"/>
                  </a:cubicBezTo>
                  <a:cubicBezTo>
                    <a:pt x="54" y="53"/>
                    <a:pt x="55" y="52"/>
                    <a:pt x="55" y="50"/>
                  </a:cubicBezTo>
                  <a:cubicBezTo>
                    <a:pt x="55" y="48"/>
                    <a:pt x="55" y="47"/>
                    <a:pt x="56" y="46"/>
                  </a:cubicBezTo>
                  <a:cubicBezTo>
                    <a:pt x="57" y="45"/>
                    <a:pt x="67" y="40"/>
                    <a:pt x="64" y="44"/>
                  </a:cubicBezTo>
                  <a:cubicBezTo>
                    <a:pt x="62" y="48"/>
                    <a:pt x="62" y="47"/>
                    <a:pt x="66" y="47"/>
                  </a:cubicBezTo>
                  <a:cubicBezTo>
                    <a:pt x="69" y="47"/>
                    <a:pt x="76" y="49"/>
                    <a:pt x="73" y="51"/>
                  </a:cubicBezTo>
                  <a:cubicBezTo>
                    <a:pt x="70" y="54"/>
                    <a:pt x="72" y="54"/>
                    <a:pt x="74" y="54"/>
                  </a:cubicBezTo>
                  <a:cubicBezTo>
                    <a:pt x="77" y="54"/>
                    <a:pt x="83" y="55"/>
                    <a:pt x="85" y="57"/>
                  </a:cubicBezTo>
                  <a:cubicBezTo>
                    <a:pt x="88" y="58"/>
                    <a:pt x="95" y="61"/>
                    <a:pt x="95" y="59"/>
                  </a:cubicBezTo>
                  <a:cubicBezTo>
                    <a:pt x="96" y="58"/>
                    <a:pt x="97" y="57"/>
                    <a:pt x="98" y="57"/>
                  </a:cubicBezTo>
                  <a:cubicBezTo>
                    <a:pt x="100" y="56"/>
                    <a:pt x="104" y="54"/>
                    <a:pt x="104" y="54"/>
                  </a:cubicBezTo>
                  <a:cubicBezTo>
                    <a:pt x="105" y="53"/>
                    <a:pt x="108" y="52"/>
                    <a:pt x="106" y="5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2" name="Freeform 239">
              <a:extLst>
                <a:ext uri="{FF2B5EF4-FFF2-40B4-BE49-F238E27FC236}">
                  <a16:creationId xmlns:a16="http://schemas.microsoft.com/office/drawing/2014/main" id="{97D2718C-D1A4-484C-9B2B-FC494535C081}"/>
                </a:ext>
              </a:extLst>
            </p:cNvPr>
            <p:cNvSpPr>
              <a:spLocks/>
            </p:cNvSpPr>
            <p:nvPr/>
          </p:nvSpPr>
          <p:spPr bwMode="auto">
            <a:xfrm>
              <a:off x="1779" y="1190"/>
              <a:ext cx="43" cy="28"/>
            </a:xfrm>
            <a:custGeom>
              <a:avLst/>
              <a:gdLst>
                <a:gd name="T0" fmla="*/ 30 w 31"/>
                <a:gd name="T1" fmla="*/ 3 h 20"/>
                <a:gd name="T2" fmla="*/ 27 w 31"/>
                <a:gd name="T3" fmla="*/ 1 h 20"/>
                <a:gd name="T4" fmla="*/ 23 w 31"/>
                <a:gd name="T5" fmla="*/ 1 h 20"/>
                <a:gd name="T6" fmla="*/ 20 w 31"/>
                <a:gd name="T7" fmla="*/ 2 h 20"/>
                <a:gd name="T8" fmla="*/ 15 w 31"/>
                <a:gd name="T9" fmla="*/ 3 h 20"/>
                <a:gd name="T10" fmla="*/ 10 w 31"/>
                <a:gd name="T11" fmla="*/ 2 h 20"/>
                <a:gd name="T12" fmla="*/ 5 w 31"/>
                <a:gd name="T13" fmla="*/ 7 h 20"/>
                <a:gd name="T14" fmla="*/ 1 w 31"/>
                <a:gd name="T15" fmla="*/ 12 h 20"/>
                <a:gd name="T16" fmla="*/ 0 w 31"/>
                <a:gd name="T17" fmla="*/ 14 h 20"/>
                <a:gd name="T18" fmla="*/ 2 w 31"/>
                <a:gd name="T19" fmla="*/ 19 h 20"/>
                <a:gd name="T20" fmla="*/ 6 w 31"/>
                <a:gd name="T21" fmla="*/ 19 h 20"/>
                <a:gd name="T22" fmla="*/ 10 w 31"/>
                <a:gd name="T23" fmla="*/ 19 h 20"/>
                <a:gd name="T24" fmla="*/ 20 w 31"/>
                <a:gd name="T25" fmla="*/ 14 h 20"/>
                <a:gd name="T26" fmla="*/ 27 w 31"/>
                <a:gd name="T27" fmla="*/ 9 h 20"/>
                <a:gd name="T28" fmla="*/ 30 w 31"/>
                <a:gd name="T2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20">
                  <a:moveTo>
                    <a:pt x="30" y="3"/>
                  </a:moveTo>
                  <a:cubicBezTo>
                    <a:pt x="31" y="2"/>
                    <a:pt x="28" y="2"/>
                    <a:pt x="27" y="1"/>
                  </a:cubicBezTo>
                  <a:cubicBezTo>
                    <a:pt x="25" y="0"/>
                    <a:pt x="24" y="1"/>
                    <a:pt x="23" y="1"/>
                  </a:cubicBezTo>
                  <a:cubicBezTo>
                    <a:pt x="22" y="2"/>
                    <a:pt x="22" y="2"/>
                    <a:pt x="20" y="2"/>
                  </a:cubicBezTo>
                  <a:cubicBezTo>
                    <a:pt x="18" y="2"/>
                    <a:pt x="18" y="1"/>
                    <a:pt x="15" y="3"/>
                  </a:cubicBezTo>
                  <a:cubicBezTo>
                    <a:pt x="12" y="6"/>
                    <a:pt x="10" y="3"/>
                    <a:pt x="10" y="2"/>
                  </a:cubicBezTo>
                  <a:cubicBezTo>
                    <a:pt x="9" y="1"/>
                    <a:pt x="6" y="4"/>
                    <a:pt x="5" y="7"/>
                  </a:cubicBezTo>
                  <a:cubicBezTo>
                    <a:pt x="5" y="9"/>
                    <a:pt x="3" y="11"/>
                    <a:pt x="1" y="12"/>
                  </a:cubicBezTo>
                  <a:cubicBezTo>
                    <a:pt x="0" y="13"/>
                    <a:pt x="0" y="14"/>
                    <a:pt x="0" y="14"/>
                  </a:cubicBezTo>
                  <a:cubicBezTo>
                    <a:pt x="0" y="14"/>
                    <a:pt x="1" y="17"/>
                    <a:pt x="2" y="19"/>
                  </a:cubicBezTo>
                  <a:cubicBezTo>
                    <a:pt x="3" y="20"/>
                    <a:pt x="4" y="20"/>
                    <a:pt x="6" y="19"/>
                  </a:cubicBezTo>
                  <a:cubicBezTo>
                    <a:pt x="7" y="18"/>
                    <a:pt x="7" y="19"/>
                    <a:pt x="10" y="19"/>
                  </a:cubicBezTo>
                  <a:cubicBezTo>
                    <a:pt x="14" y="20"/>
                    <a:pt x="18" y="16"/>
                    <a:pt x="20" y="14"/>
                  </a:cubicBezTo>
                  <a:cubicBezTo>
                    <a:pt x="23" y="11"/>
                    <a:pt x="24" y="11"/>
                    <a:pt x="27" y="9"/>
                  </a:cubicBezTo>
                  <a:cubicBezTo>
                    <a:pt x="30" y="8"/>
                    <a:pt x="29" y="5"/>
                    <a:pt x="3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3" name="Freeform 240">
              <a:extLst>
                <a:ext uri="{FF2B5EF4-FFF2-40B4-BE49-F238E27FC236}">
                  <a16:creationId xmlns:a16="http://schemas.microsoft.com/office/drawing/2014/main" id="{E5B3FB19-4AF4-42B1-AB42-3F3B373CDCCD}"/>
                </a:ext>
              </a:extLst>
            </p:cNvPr>
            <p:cNvSpPr>
              <a:spLocks/>
            </p:cNvSpPr>
            <p:nvPr/>
          </p:nvSpPr>
          <p:spPr bwMode="auto">
            <a:xfrm>
              <a:off x="1884" y="1259"/>
              <a:ext cx="11" cy="4"/>
            </a:xfrm>
            <a:custGeom>
              <a:avLst/>
              <a:gdLst>
                <a:gd name="T0" fmla="*/ 8 w 8"/>
                <a:gd name="T1" fmla="*/ 0 h 3"/>
                <a:gd name="T2" fmla="*/ 2 w 8"/>
                <a:gd name="T3" fmla="*/ 3 h 3"/>
                <a:gd name="T4" fmla="*/ 8 w 8"/>
                <a:gd name="T5" fmla="*/ 0 h 3"/>
              </a:gdLst>
              <a:ahLst/>
              <a:cxnLst>
                <a:cxn ang="0">
                  <a:pos x="T0" y="T1"/>
                </a:cxn>
                <a:cxn ang="0">
                  <a:pos x="T2" y="T3"/>
                </a:cxn>
                <a:cxn ang="0">
                  <a:pos x="T4" y="T5"/>
                </a:cxn>
              </a:cxnLst>
              <a:rect l="0" t="0" r="r" b="b"/>
              <a:pathLst>
                <a:path w="8" h="3">
                  <a:moveTo>
                    <a:pt x="8" y="0"/>
                  </a:moveTo>
                  <a:cubicBezTo>
                    <a:pt x="5" y="1"/>
                    <a:pt x="0" y="3"/>
                    <a:pt x="2" y="3"/>
                  </a:cubicBezTo>
                  <a:cubicBezTo>
                    <a:pt x="4" y="3"/>
                    <a:pt x="8" y="0"/>
                    <a:pt x="8"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4" name="Freeform 241">
              <a:extLst>
                <a:ext uri="{FF2B5EF4-FFF2-40B4-BE49-F238E27FC236}">
                  <a16:creationId xmlns:a16="http://schemas.microsoft.com/office/drawing/2014/main" id="{E8FF068A-FFBC-4F0B-9B0F-DE3D0E2B1817}"/>
                </a:ext>
              </a:extLst>
            </p:cNvPr>
            <p:cNvSpPr>
              <a:spLocks/>
            </p:cNvSpPr>
            <p:nvPr/>
          </p:nvSpPr>
          <p:spPr bwMode="auto">
            <a:xfrm>
              <a:off x="1851" y="1210"/>
              <a:ext cx="24" cy="27"/>
            </a:xfrm>
            <a:custGeom>
              <a:avLst/>
              <a:gdLst>
                <a:gd name="T0" fmla="*/ 7 w 17"/>
                <a:gd name="T1" fmla="*/ 18 h 20"/>
                <a:gd name="T2" fmla="*/ 10 w 17"/>
                <a:gd name="T3" fmla="*/ 19 h 20"/>
                <a:gd name="T4" fmla="*/ 12 w 17"/>
                <a:gd name="T5" fmla="*/ 14 h 20"/>
                <a:gd name="T6" fmla="*/ 15 w 17"/>
                <a:gd name="T7" fmla="*/ 10 h 20"/>
                <a:gd name="T8" fmla="*/ 17 w 17"/>
                <a:gd name="T9" fmla="*/ 5 h 20"/>
                <a:gd name="T10" fmla="*/ 13 w 17"/>
                <a:gd name="T11" fmla="*/ 1 h 20"/>
                <a:gd name="T12" fmla="*/ 9 w 17"/>
                <a:gd name="T13" fmla="*/ 1 h 20"/>
                <a:gd name="T14" fmla="*/ 6 w 17"/>
                <a:gd name="T15" fmla="*/ 2 h 20"/>
                <a:gd name="T16" fmla="*/ 3 w 17"/>
                <a:gd name="T17" fmla="*/ 6 h 20"/>
                <a:gd name="T18" fmla="*/ 2 w 17"/>
                <a:gd name="T19" fmla="*/ 14 h 20"/>
                <a:gd name="T20" fmla="*/ 7 w 17"/>
                <a:gd name="T21"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0">
                  <a:moveTo>
                    <a:pt x="7" y="18"/>
                  </a:moveTo>
                  <a:cubicBezTo>
                    <a:pt x="9" y="20"/>
                    <a:pt x="10" y="19"/>
                    <a:pt x="10" y="19"/>
                  </a:cubicBezTo>
                  <a:cubicBezTo>
                    <a:pt x="11" y="18"/>
                    <a:pt x="11" y="15"/>
                    <a:pt x="12" y="14"/>
                  </a:cubicBezTo>
                  <a:cubicBezTo>
                    <a:pt x="12" y="13"/>
                    <a:pt x="14" y="11"/>
                    <a:pt x="15" y="10"/>
                  </a:cubicBezTo>
                  <a:cubicBezTo>
                    <a:pt x="16" y="9"/>
                    <a:pt x="16" y="7"/>
                    <a:pt x="17" y="5"/>
                  </a:cubicBezTo>
                  <a:cubicBezTo>
                    <a:pt x="17" y="3"/>
                    <a:pt x="15" y="1"/>
                    <a:pt x="13" y="1"/>
                  </a:cubicBezTo>
                  <a:cubicBezTo>
                    <a:pt x="12" y="0"/>
                    <a:pt x="10" y="1"/>
                    <a:pt x="9" y="1"/>
                  </a:cubicBezTo>
                  <a:cubicBezTo>
                    <a:pt x="8" y="1"/>
                    <a:pt x="7" y="1"/>
                    <a:pt x="6" y="2"/>
                  </a:cubicBezTo>
                  <a:cubicBezTo>
                    <a:pt x="5" y="3"/>
                    <a:pt x="5" y="3"/>
                    <a:pt x="3" y="6"/>
                  </a:cubicBezTo>
                  <a:cubicBezTo>
                    <a:pt x="0" y="9"/>
                    <a:pt x="2" y="13"/>
                    <a:pt x="2" y="14"/>
                  </a:cubicBezTo>
                  <a:cubicBezTo>
                    <a:pt x="3" y="15"/>
                    <a:pt x="5" y="17"/>
                    <a:pt x="7" y="1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5" name="Freeform 242">
              <a:extLst>
                <a:ext uri="{FF2B5EF4-FFF2-40B4-BE49-F238E27FC236}">
                  <a16:creationId xmlns:a16="http://schemas.microsoft.com/office/drawing/2014/main" id="{6572006F-3681-4A90-AE0F-D4464D173B20}"/>
                </a:ext>
              </a:extLst>
            </p:cNvPr>
            <p:cNvSpPr>
              <a:spLocks/>
            </p:cNvSpPr>
            <p:nvPr/>
          </p:nvSpPr>
          <p:spPr bwMode="auto">
            <a:xfrm>
              <a:off x="1888" y="1175"/>
              <a:ext cx="25" cy="13"/>
            </a:xfrm>
            <a:custGeom>
              <a:avLst/>
              <a:gdLst>
                <a:gd name="T0" fmla="*/ 11 w 18"/>
                <a:gd name="T1" fmla="*/ 9 h 9"/>
                <a:gd name="T2" fmla="*/ 14 w 18"/>
                <a:gd name="T3" fmla="*/ 2 h 9"/>
                <a:gd name="T4" fmla="*/ 12 w 18"/>
                <a:gd name="T5" fmla="*/ 1 h 9"/>
                <a:gd name="T6" fmla="*/ 7 w 18"/>
                <a:gd name="T7" fmla="*/ 0 h 9"/>
                <a:gd name="T8" fmla="*/ 2 w 18"/>
                <a:gd name="T9" fmla="*/ 2 h 9"/>
                <a:gd name="T10" fmla="*/ 3 w 18"/>
                <a:gd name="T11" fmla="*/ 4 h 9"/>
                <a:gd name="T12" fmla="*/ 7 w 18"/>
                <a:gd name="T13" fmla="*/ 8 h 9"/>
                <a:gd name="T14" fmla="*/ 11 w 1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9">
                  <a:moveTo>
                    <a:pt x="11" y="9"/>
                  </a:moveTo>
                  <a:cubicBezTo>
                    <a:pt x="18" y="6"/>
                    <a:pt x="15" y="4"/>
                    <a:pt x="14" y="2"/>
                  </a:cubicBezTo>
                  <a:cubicBezTo>
                    <a:pt x="13" y="1"/>
                    <a:pt x="12" y="2"/>
                    <a:pt x="12" y="1"/>
                  </a:cubicBezTo>
                  <a:cubicBezTo>
                    <a:pt x="11" y="1"/>
                    <a:pt x="9" y="1"/>
                    <a:pt x="7" y="0"/>
                  </a:cubicBezTo>
                  <a:cubicBezTo>
                    <a:pt x="5" y="0"/>
                    <a:pt x="4" y="1"/>
                    <a:pt x="2" y="2"/>
                  </a:cubicBezTo>
                  <a:cubicBezTo>
                    <a:pt x="0" y="2"/>
                    <a:pt x="1" y="3"/>
                    <a:pt x="3" y="4"/>
                  </a:cubicBezTo>
                  <a:cubicBezTo>
                    <a:pt x="4" y="5"/>
                    <a:pt x="6" y="6"/>
                    <a:pt x="7" y="8"/>
                  </a:cubicBezTo>
                  <a:cubicBezTo>
                    <a:pt x="9" y="9"/>
                    <a:pt x="11" y="9"/>
                    <a:pt x="11"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6" name="Freeform 243">
              <a:extLst>
                <a:ext uri="{FF2B5EF4-FFF2-40B4-BE49-F238E27FC236}">
                  <a16:creationId xmlns:a16="http://schemas.microsoft.com/office/drawing/2014/main" id="{47D7E32A-DF5D-45E3-85C1-464CE8A2A436}"/>
                </a:ext>
              </a:extLst>
            </p:cNvPr>
            <p:cNvSpPr>
              <a:spLocks/>
            </p:cNvSpPr>
            <p:nvPr/>
          </p:nvSpPr>
          <p:spPr bwMode="auto">
            <a:xfrm>
              <a:off x="1900" y="1157"/>
              <a:ext cx="8" cy="3"/>
            </a:xfrm>
            <a:custGeom>
              <a:avLst/>
              <a:gdLst>
                <a:gd name="T0" fmla="*/ 6 w 6"/>
                <a:gd name="T1" fmla="*/ 1 h 2"/>
                <a:gd name="T2" fmla="*/ 1 w 6"/>
                <a:gd name="T3" fmla="*/ 1 h 2"/>
                <a:gd name="T4" fmla="*/ 6 w 6"/>
                <a:gd name="T5" fmla="*/ 1 h 2"/>
              </a:gdLst>
              <a:ahLst/>
              <a:cxnLst>
                <a:cxn ang="0">
                  <a:pos x="T0" y="T1"/>
                </a:cxn>
                <a:cxn ang="0">
                  <a:pos x="T2" y="T3"/>
                </a:cxn>
                <a:cxn ang="0">
                  <a:pos x="T4" y="T5"/>
                </a:cxn>
              </a:cxnLst>
              <a:rect l="0" t="0" r="r" b="b"/>
              <a:pathLst>
                <a:path w="6" h="2">
                  <a:moveTo>
                    <a:pt x="6" y="1"/>
                  </a:moveTo>
                  <a:cubicBezTo>
                    <a:pt x="6" y="1"/>
                    <a:pt x="2" y="0"/>
                    <a:pt x="1" y="1"/>
                  </a:cubicBezTo>
                  <a:cubicBezTo>
                    <a:pt x="0" y="2"/>
                    <a:pt x="4" y="1"/>
                    <a:pt x="6"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7" name="Freeform 244">
              <a:extLst>
                <a:ext uri="{FF2B5EF4-FFF2-40B4-BE49-F238E27FC236}">
                  <a16:creationId xmlns:a16="http://schemas.microsoft.com/office/drawing/2014/main" id="{05507712-35EC-44CF-B78E-F7ACB5C4610B}"/>
                </a:ext>
              </a:extLst>
            </p:cNvPr>
            <p:cNvSpPr>
              <a:spLocks/>
            </p:cNvSpPr>
            <p:nvPr/>
          </p:nvSpPr>
          <p:spPr bwMode="auto">
            <a:xfrm>
              <a:off x="1909" y="1168"/>
              <a:ext cx="22" cy="13"/>
            </a:xfrm>
            <a:custGeom>
              <a:avLst/>
              <a:gdLst>
                <a:gd name="T0" fmla="*/ 12 w 16"/>
                <a:gd name="T1" fmla="*/ 4 h 9"/>
                <a:gd name="T2" fmla="*/ 5 w 16"/>
                <a:gd name="T3" fmla="*/ 0 h 9"/>
                <a:gd name="T4" fmla="*/ 4 w 16"/>
                <a:gd name="T5" fmla="*/ 4 h 9"/>
                <a:gd name="T6" fmla="*/ 14 w 16"/>
                <a:gd name="T7" fmla="*/ 7 h 9"/>
                <a:gd name="T8" fmla="*/ 15 w 16"/>
                <a:gd name="T9" fmla="*/ 6 h 9"/>
                <a:gd name="T10" fmla="*/ 12 w 16"/>
                <a:gd name="T11" fmla="*/ 4 h 9"/>
              </a:gdLst>
              <a:ahLst/>
              <a:cxnLst>
                <a:cxn ang="0">
                  <a:pos x="T0" y="T1"/>
                </a:cxn>
                <a:cxn ang="0">
                  <a:pos x="T2" y="T3"/>
                </a:cxn>
                <a:cxn ang="0">
                  <a:pos x="T4" y="T5"/>
                </a:cxn>
                <a:cxn ang="0">
                  <a:pos x="T6" y="T7"/>
                </a:cxn>
                <a:cxn ang="0">
                  <a:pos x="T8" y="T9"/>
                </a:cxn>
                <a:cxn ang="0">
                  <a:pos x="T10" y="T11"/>
                </a:cxn>
              </a:cxnLst>
              <a:rect l="0" t="0" r="r" b="b"/>
              <a:pathLst>
                <a:path w="16" h="9">
                  <a:moveTo>
                    <a:pt x="12" y="4"/>
                  </a:moveTo>
                  <a:cubicBezTo>
                    <a:pt x="11" y="3"/>
                    <a:pt x="6" y="0"/>
                    <a:pt x="5" y="0"/>
                  </a:cubicBezTo>
                  <a:cubicBezTo>
                    <a:pt x="4" y="1"/>
                    <a:pt x="0" y="2"/>
                    <a:pt x="4" y="4"/>
                  </a:cubicBezTo>
                  <a:cubicBezTo>
                    <a:pt x="8" y="6"/>
                    <a:pt x="10" y="9"/>
                    <a:pt x="14" y="7"/>
                  </a:cubicBezTo>
                  <a:cubicBezTo>
                    <a:pt x="14" y="7"/>
                    <a:pt x="16" y="6"/>
                    <a:pt x="15" y="6"/>
                  </a:cubicBezTo>
                  <a:cubicBezTo>
                    <a:pt x="13" y="5"/>
                    <a:pt x="12" y="5"/>
                    <a:pt x="1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8" name="Freeform 245">
              <a:extLst>
                <a:ext uri="{FF2B5EF4-FFF2-40B4-BE49-F238E27FC236}">
                  <a16:creationId xmlns:a16="http://schemas.microsoft.com/office/drawing/2014/main" id="{0B863A3D-75DD-40C5-A3E7-917640F2454F}"/>
                </a:ext>
              </a:extLst>
            </p:cNvPr>
            <p:cNvSpPr>
              <a:spLocks/>
            </p:cNvSpPr>
            <p:nvPr/>
          </p:nvSpPr>
          <p:spPr bwMode="auto">
            <a:xfrm>
              <a:off x="1969" y="1199"/>
              <a:ext cx="15" cy="5"/>
            </a:xfrm>
            <a:custGeom>
              <a:avLst/>
              <a:gdLst>
                <a:gd name="T0" fmla="*/ 2 w 11"/>
                <a:gd name="T1" fmla="*/ 2 h 4"/>
                <a:gd name="T2" fmla="*/ 10 w 11"/>
                <a:gd name="T3" fmla="*/ 4 h 4"/>
                <a:gd name="T4" fmla="*/ 5 w 11"/>
                <a:gd name="T5" fmla="*/ 1 h 4"/>
                <a:gd name="T6" fmla="*/ 2 w 11"/>
                <a:gd name="T7" fmla="*/ 2 h 4"/>
              </a:gdLst>
              <a:ahLst/>
              <a:cxnLst>
                <a:cxn ang="0">
                  <a:pos x="T0" y="T1"/>
                </a:cxn>
                <a:cxn ang="0">
                  <a:pos x="T2" y="T3"/>
                </a:cxn>
                <a:cxn ang="0">
                  <a:pos x="T4" y="T5"/>
                </a:cxn>
                <a:cxn ang="0">
                  <a:pos x="T6" y="T7"/>
                </a:cxn>
              </a:cxnLst>
              <a:rect l="0" t="0" r="r" b="b"/>
              <a:pathLst>
                <a:path w="11" h="4">
                  <a:moveTo>
                    <a:pt x="2" y="2"/>
                  </a:moveTo>
                  <a:cubicBezTo>
                    <a:pt x="3" y="3"/>
                    <a:pt x="10" y="4"/>
                    <a:pt x="10" y="4"/>
                  </a:cubicBezTo>
                  <a:cubicBezTo>
                    <a:pt x="11" y="3"/>
                    <a:pt x="7" y="2"/>
                    <a:pt x="5" y="1"/>
                  </a:cubicBezTo>
                  <a:cubicBezTo>
                    <a:pt x="2" y="0"/>
                    <a:pt x="0" y="0"/>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9" name="Freeform 246">
              <a:extLst>
                <a:ext uri="{FF2B5EF4-FFF2-40B4-BE49-F238E27FC236}">
                  <a16:creationId xmlns:a16="http://schemas.microsoft.com/office/drawing/2014/main" id="{1B143CE0-51BC-44F9-8B14-F32C6BFD6084}"/>
                </a:ext>
              </a:extLst>
            </p:cNvPr>
            <p:cNvSpPr>
              <a:spLocks/>
            </p:cNvSpPr>
            <p:nvPr/>
          </p:nvSpPr>
          <p:spPr bwMode="auto">
            <a:xfrm>
              <a:off x="2037" y="1194"/>
              <a:ext cx="26" cy="13"/>
            </a:xfrm>
            <a:custGeom>
              <a:avLst/>
              <a:gdLst>
                <a:gd name="T0" fmla="*/ 5 w 19"/>
                <a:gd name="T1" fmla="*/ 0 h 9"/>
                <a:gd name="T2" fmla="*/ 4 w 19"/>
                <a:gd name="T3" fmla="*/ 1 h 9"/>
                <a:gd name="T4" fmla="*/ 9 w 19"/>
                <a:gd name="T5" fmla="*/ 6 h 9"/>
                <a:gd name="T6" fmla="*/ 15 w 19"/>
                <a:gd name="T7" fmla="*/ 8 h 9"/>
                <a:gd name="T8" fmla="*/ 14 w 19"/>
                <a:gd name="T9" fmla="*/ 5 h 9"/>
                <a:gd name="T10" fmla="*/ 5 w 19"/>
                <a:gd name="T11" fmla="*/ 0 h 9"/>
              </a:gdLst>
              <a:ahLst/>
              <a:cxnLst>
                <a:cxn ang="0">
                  <a:pos x="T0" y="T1"/>
                </a:cxn>
                <a:cxn ang="0">
                  <a:pos x="T2" y="T3"/>
                </a:cxn>
                <a:cxn ang="0">
                  <a:pos x="T4" y="T5"/>
                </a:cxn>
                <a:cxn ang="0">
                  <a:pos x="T6" y="T7"/>
                </a:cxn>
                <a:cxn ang="0">
                  <a:pos x="T8" y="T9"/>
                </a:cxn>
                <a:cxn ang="0">
                  <a:pos x="T10" y="T11"/>
                </a:cxn>
              </a:cxnLst>
              <a:rect l="0" t="0" r="r" b="b"/>
              <a:pathLst>
                <a:path w="19" h="9">
                  <a:moveTo>
                    <a:pt x="5" y="0"/>
                  </a:moveTo>
                  <a:cubicBezTo>
                    <a:pt x="0" y="0"/>
                    <a:pt x="4" y="1"/>
                    <a:pt x="4" y="1"/>
                  </a:cubicBezTo>
                  <a:cubicBezTo>
                    <a:pt x="6" y="2"/>
                    <a:pt x="8" y="4"/>
                    <a:pt x="9" y="6"/>
                  </a:cubicBezTo>
                  <a:cubicBezTo>
                    <a:pt x="9" y="9"/>
                    <a:pt x="12" y="8"/>
                    <a:pt x="15" y="8"/>
                  </a:cubicBezTo>
                  <a:cubicBezTo>
                    <a:pt x="19" y="8"/>
                    <a:pt x="15" y="6"/>
                    <a:pt x="14" y="5"/>
                  </a:cubicBezTo>
                  <a:cubicBezTo>
                    <a:pt x="13" y="4"/>
                    <a:pt x="10" y="1"/>
                    <a:pt x="5"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0" name="Freeform 247">
              <a:extLst>
                <a:ext uri="{FF2B5EF4-FFF2-40B4-BE49-F238E27FC236}">
                  <a16:creationId xmlns:a16="http://schemas.microsoft.com/office/drawing/2014/main" id="{0F3983B8-DBA2-491B-A278-0701D7F04D1B}"/>
                </a:ext>
              </a:extLst>
            </p:cNvPr>
            <p:cNvSpPr>
              <a:spLocks/>
            </p:cNvSpPr>
            <p:nvPr/>
          </p:nvSpPr>
          <p:spPr bwMode="auto">
            <a:xfrm>
              <a:off x="2097" y="1267"/>
              <a:ext cx="11" cy="12"/>
            </a:xfrm>
            <a:custGeom>
              <a:avLst/>
              <a:gdLst>
                <a:gd name="T0" fmla="*/ 3 w 8"/>
                <a:gd name="T1" fmla="*/ 2 h 9"/>
                <a:gd name="T2" fmla="*/ 2 w 8"/>
                <a:gd name="T3" fmla="*/ 4 h 9"/>
                <a:gd name="T4" fmla="*/ 1 w 8"/>
                <a:gd name="T5" fmla="*/ 7 h 9"/>
                <a:gd name="T6" fmla="*/ 6 w 8"/>
                <a:gd name="T7" fmla="*/ 6 h 9"/>
                <a:gd name="T8" fmla="*/ 8 w 8"/>
                <a:gd name="T9" fmla="*/ 3 h 9"/>
                <a:gd name="T10" fmla="*/ 6 w 8"/>
                <a:gd name="T11" fmla="*/ 0 h 9"/>
                <a:gd name="T12" fmla="*/ 3 w 8"/>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3" y="2"/>
                  </a:moveTo>
                  <a:cubicBezTo>
                    <a:pt x="2" y="3"/>
                    <a:pt x="4" y="3"/>
                    <a:pt x="2" y="4"/>
                  </a:cubicBezTo>
                  <a:cubicBezTo>
                    <a:pt x="0" y="6"/>
                    <a:pt x="1" y="7"/>
                    <a:pt x="1" y="7"/>
                  </a:cubicBezTo>
                  <a:cubicBezTo>
                    <a:pt x="2" y="9"/>
                    <a:pt x="4" y="7"/>
                    <a:pt x="6" y="6"/>
                  </a:cubicBezTo>
                  <a:cubicBezTo>
                    <a:pt x="7" y="6"/>
                    <a:pt x="8" y="4"/>
                    <a:pt x="8" y="3"/>
                  </a:cubicBezTo>
                  <a:cubicBezTo>
                    <a:pt x="8" y="2"/>
                    <a:pt x="7" y="1"/>
                    <a:pt x="6" y="0"/>
                  </a:cubicBezTo>
                  <a:cubicBezTo>
                    <a:pt x="5" y="0"/>
                    <a:pt x="4" y="0"/>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1" name="Freeform 248">
              <a:extLst>
                <a:ext uri="{FF2B5EF4-FFF2-40B4-BE49-F238E27FC236}">
                  <a16:creationId xmlns:a16="http://schemas.microsoft.com/office/drawing/2014/main" id="{22E03544-2175-44CE-BDFC-9153988AAFBC}"/>
                </a:ext>
              </a:extLst>
            </p:cNvPr>
            <p:cNvSpPr>
              <a:spLocks/>
            </p:cNvSpPr>
            <p:nvPr/>
          </p:nvSpPr>
          <p:spPr bwMode="auto">
            <a:xfrm>
              <a:off x="2161" y="1223"/>
              <a:ext cx="10" cy="8"/>
            </a:xfrm>
            <a:custGeom>
              <a:avLst/>
              <a:gdLst>
                <a:gd name="T0" fmla="*/ 6 w 7"/>
                <a:gd name="T1" fmla="*/ 6 h 6"/>
                <a:gd name="T2" fmla="*/ 5 w 7"/>
                <a:gd name="T3" fmla="*/ 3 h 6"/>
                <a:gd name="T4" fmla="*/ 1 w 7"/>
                <a:gd name="T5" fmla="*/ 2 h 6"/>
                <a:gd name="T6" fmla="*/ 3 w 7"/>
                <a:gd name="T7" fmla="*/ 5 h 6"/>
                <a:gd name="T8" fmla="*/ 6 w 7"/>
                <a:gd name="T9" fmla="*/ 6 h 6"/>
              </a:gdLst>
              <a:ahLst/>
              <a:cxnLst>
                <a:cxn ang="0">
                  <a:pos x="T0" y="T1"/>
                </a:cxn>
                <a:cxn ang="0">
                  <a:pos x="T2" y="T3"/>
                </a:cxn>
                <a:cxn ang="0">
                  <a:pos x="T4" y="T5"/>
                </a:cxn>
                <a:cxn ang="0">
                  <a:pos x="T6" y="T7"/>
                </a:cxn>
                <a:cxn ang="0">
                  <a:pos x="T8" y="T9"/>
                </a:cxn>
              </a:cxnLst>
              <a:rect l="0" t="0" r="r" b="b"/>
              <a:pathLst>
                <a:path w="7" h="6">
                  <a:moveTo>
                    <a:pt x="6" y="6"/>
                  </a:moveTo>
                  <a:cubicBezTo>
                    <a:pt x="6" y="6"/>
                    <a:pt x="7" y="5"/>
                    <a:pt x="5" y="3"/>
                  </a:cubicBezTo>
                  <a:cubicBezTo>
                    <a:pt x="3" y="1"/>
                    <a:pt x="2" y="0"/>
                    <a:pt x="1" y="2"/>
                  </a:cubicBezTo>
                  <a:cubicBezTo>
                    <a:pt x="0" y="3"/>
                    <a:pt x="1" y="4"/>
                    <a:pt x="3" y="5"/>
                  </a:cubicBezTo>
                  <a:cubicBezTo>
                    <a:pt x="4" y="6"/>
                    <a:pt x="6" y="6"/>
                    <a:pt x="6"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2" name="Freeform 249">
              <a:extLst>
                <a:ext uri="{FF2B5EF4-FFF2-40B4-BE49-F238E27FC236}">
                  <a16:creationId xmlns:a16="http://schemas.microsoft.com/office/drawing/2014/main" id="{4033FBBA-5893-438E-9C84-9355B2A6532A}"/>
                </a:ext>
              </a:extLst>
            </p:cNvPr>
            <p:cNvSpPr>
              <a:spLocks/>
            </p:cNvSpPr>
            <p:nvPr/>
          </p:nvSpPr>
          <p:spPr bwMode="auto">
            <a:xfrm>
              <a:off x="2156" y="1234"/>
              <a:ext cx="19" cy="10"/>
            </a:xfrm>
            <a:custGeom>
              <a:avLst/>
              <a:gdLst>
                <a:gd name="T0" fmla="*/ 3 w 14"/>
                <a:gd name="T1" fmla="*/ 2 h 7"/>
                <a:gd name="T2" fmla="*/ 8 w 14"/>
                <a:gd name="T3" fmla="*/ 5 h 7"/>
                <a:gd name="T4" fmla="*/ 11 w 14"/>
                <a:gd name="T5" fmla="*/ 7 h 7"/>
                <a:gd name="T6" fmla="*/ 13 w 14"/>
                <a:gd name="T7" fmla="*/ 5 h 7"/>
                <a:gd name="T8" fmla="*/ 13 w 14"/>
                <a:gd name="T9" fmla="*/ 2 h 7"/>
                <a:gd name="T10" fmla="*/ 4 w 14"/>
                <a:gd name="T11" fmla="*/ 0 h 7"/>
                <a:gd name="T12" fmla="*/ 3 w 14"/>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14" h="7">
                  <a:moveTo>
                    <a:pt x="3" y="2"/>
                  </a:moveTo>
                  <a:cubicBezTo>
                    <a:pt x="3" y="1"/>
                    <a:pt x="6" y="4"/>
                    <a:pt x="8" y="5"/>
                  </a:cubicBezTo>
                  <a:cubicBezTo>
                    <a:pt x="10" y="7"/>
                    <a:pt x="10" y="7"/>
                    <a:pt x="11" y="7"/>
                  </a:cubicBezTo>
                  <a:cubicBezTo>
                    <a:pt x="12" y="6"/>
                    <a:pt x="12" y="5"/>
                    <a:pt x="13" y="5"/>
                  </a:cubicBezTo>
                  <a:cubicBezTo>
                    <a:pt x="13" y="5"/>
                    <a:pt x="13" y="3"/>
                    <a:pt x="13" y="2"/>
                  </a:cubicBezTo>
                  <a:cubicBezTo>
                    <a:pt x="14" y="0"/>
                    <a:pt x="7" y="0"/>
                    <a:pt x="4" y="0"/>
                  </a:cubicBezTo>
                  <a:cubicBezTo>
                    <a:pt x="0" y="0"/>
                    <a:pt x="3"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3" name="Freeform 250">
              <a:extLst>
                <a:ext uri="{FF2B5EF4-FFF2-40B4-BE49-F238E27FC236}">
                  <a16:creationId xmlns:a16="http://schemas.microsoft.com/office/drawing/2014/main" id="{5B2E1DFB-044F-4987-B8EA-029757664A9C}"/>
                </a:ext>
              </a:extLst>
            </p:cNvPr>
            <p:cNvSpPr>
              <a:spLocks/>
            </p:cNvSpPr>
            <p:nvPr/>
          </p:nvSpPr>
          <p:spPr bwMode="auto">
            <a:xfrm>
              <a:off x="2168" y="1204"/>
              <a:ext cx="12" cy="8"/>
            </a:xfrm>
            <a:custGeom>
              <a:avLst/>
              <a:gdLst>
                <a:gd name="T0" fmla="*/ 5 w 9"/>
                <a:gd name="T1" fmla="*/ 1 h 6"/>
                <a:gd name="T2" fmla="*/ 1 w 9"/>
                <a:gd name="T3" fmla="*/ 2 h 6"/>
                <a:gd name="T4" fmla="*/ 1 w 9"/>
                <a:gd name="T5" fmla="*/ 4 h 6"/>
                <a:gd name="T6" fmla="*/ 8 w 9"/>
                <a:gd name="T7" fmla="*/ 2 h 6"/>
                <a:gd name="T8" fmla="*/ 5 w 9"/>
                <a:gd name="T9" fmla="*/ 1 h 6"/>
              </a:gdLst>
              <a:ahLst/>
              <a:cxnLst>
                <a:cxn ang="0">
                  <a:pos x="T0" y="T1"/>
                </a:cxn>
                <a:cxn ang="0">
                  <a:pos x="T2" y="T3"/>
                </a:cxn>
                <a:cxn ang="0">
                  <a:pos x="T4" y="T5"/>
                </a:cxn>
                <a:cxn ang="0">
                  <a:pos x="T6" y="T7"/>
                </a:cxn>
                <a:cxn ang="0">
                  <a:pos x="T8" y="T9"/>
                </a:cxn>
              </a:cxnLst>
              <a:rect l="0" t="0" r="r" b="b"/>
              <a:pathLst>
                <a:path w="9" h="6">
                  <a:moveTo>
                    <a:pt x="5" y="1"/>
                  </a:moveTo>
                  <a:cubicBezTo>
                    <a:pt x="3" y="0"/>
                    <a:pt x="2" y="1"/>
                    <a:pt x="1" y="2"/>
                  </a:cubicBezTo>
                  <a:cubicBezTo>
                    <a:pt x="0" y="3"/>
                    <a:pt x="1" y="4"/>
                    <a:pt x="1" y="4"/>
                  </a:cubicBezTo>
                  <a:cubicBezTo>
                    <a:pt x="7" y="6"/>
                    <a:pt x="7" y="3"/>
                    <a:pt x="8" y="2"/>
                  </a:cubicBezTo>
                  <a:cubicBezTo>
                    <a:pt x="9" y="1"/>
                    <a:pt x="7" y="2"/>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4" name="Freeform 251">
              <a:extLst>
                <a:ext uri="{FF2B5EF4-FFF2-40B4-BE49-F238E27FC236}">
                  <a16:creationId xmlns:a16="http://schemas.microsoft.com/office/drawing/2014/main" id="{6623B7BC-6C21-4867-A5E2-C19B081B25D4}"/>
                </a:ext>
              </a:extLst>
            </p:cNvPr>
            <p:cNvSpPr>
              <a:spLocks/>
            </p:cNvSpPr>
            <p:nvPr/>
          </p:nvSpPr>
          <p:spPr bwMode="auto">
            <a:xfrm>
              <a:off x="2168" y="1270"/>
              <a:ext cx="11" cy="5"/>
            </a:xfrm>
            <a:custGeom>
              <a:avLst/>
              <a:gdLst>
                <a:gd name="T0" fmla="*/ 6 w 8"/>
                <a:gd name="T1" fmla="*/ 3 h 4"/>
                <a:gd name="T2" fmla="*/ 8 w 8"/>
                <a:gd name="T3" fmla="*/ 3 h 4"/>
                <a:gd name="T4" fmla="*/ 6 w 8"/>
                <a:gd name="T5" fmla="*/ 2 h 4"/>
                <a:gd name="T6" fmla="*/ 2 w 8"/>
                <a:gd name="T7" fmla="*/ 1 h 4"/>
                <a:gd name="T8" fmla="*/ 6 w 8"/>
                <a:gd name="T9" fmla="*/ 3 h 4"/>
              </a:gdLst>
              <a:ahLst/>
              <a:cxnLst>
                <a:cxn ang="0">
                  <a:pos x="T0" y="T1"/>
                </a:cxn>
                <a:cxn ang="0">
                  <a:pos x="T2" y="T3"/>
                </a:cxn>
                <a:cxn ang="0">
                  <a:pos x="T4" y="T5"/>
                </a:cxn>
                <a:cxn ang="0">
                  <a:pos x="T6" y="T7"/>
                </a:cxn>
                <a:cxn ang="0">
                  <a:pos x="T8" y="T9"/>
                </a:cxn>
              </a:cxnLst>
              <a:rect l="0" t="0" r="r" b="b"/>
              <a:pathLst>
                <a:path w="8" h="4">
                  <a:moveTo>
                    <a:pt x="6" y="3"/>
                  </a:moveTo>
                  <a:cubicBezTo>
                    <a:pt x="6" y="3"/>
                    <a:pt x="7" y="4"/>
                    <a:pt x="8" y="3"/>
                  </a:cubicBezTo>
                  <a:cubicBezTo>
                    <a:pt x="8" y="2"/>
                    <a:pt x="8" y="2"/>
                    <a:pt x="6" y="2"/>
                  </a:cubicBezTo>
                  <a:cubicBezTo>
                    <a:pt x="5" y="1"/>
                    <a:pt x="0" y="0"/>
                    <a:pt x="2" y="1"/>
                  </a:cubicBezTo>
                  <a:cubicBezTo>
                    <a:pt x="4" y="3"/>
                    <a:pt x="6" y="3"/>
                    <a:pt x="6"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5" name="Freeform 252">
              <a:extLst>
                <a:ext uri="{FF2B5EF4-FFF2-40B4-BE49-F238E27FC236}">
                  <a16:creationId xmlns:a16="http://schemas.microsoft.com/office/drawing/2014/main" id="{E21FE126-9227-4671-983D-415C04B11F54}"/>
                </a:ext>
              </a:extLst>
            </p:cNvPr>
            <p:cNvSpPr>
              <a:spLocks/>
            </p:cNvSpPr>
            <p:nvPr/>
          </p:nvSpPr>
          <p:spPr bwMode="auto">
            <a:xfrm>
              <a:off x="2234" y="1376"/>
              <a:ext cx="9" cy="11"/>
            </a:xfrm>
            <a:custGeom>
              <a:avLst/>
              <a:gdLst>
                <a:gd name="T0" fmla="*/ 5 w 6"/>
                <a:gd name="T1" fmla="*/ 1 h 8"/>
                <a:gd name="T2" fmla="*/ 4 w 6"/>
                <a:gd name="T3" fmla="*/ 1 h 8"/>
                <a:gd name="T4" fmla="*/ 1 w 6"/>
                <a:gd name="T5" fmla="*/ 4 h 8"/>
                <a:gd name="T6" fmla="*/ 2 w 6"/>
                <a:gd name="T7" fmla="*/ 6 h 8"/>
                <a:gd name="T8" fmla="*/ 4 w 6"/>
                <a:gd name="T9" fmla="*/ 6 h 8"/>
                <a:gd name="T10" fmla="*/ 5 w 6"/>
                <a:gd name="T11" fmla="*/ 6 h 8"/>
                <a:gd name="T12" fmla="*/ 4 w 6"/>
                <a:gd name="T13" fmla="*/ 4 h 8"/>
                <a:gd name="T14" fmla="*/ 3 w 6"/>
                <a:gd name="T15" fmla="*/ 3 h 8"/>
                <a:gd name="T16" fmla="*/ 5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5" y="1"/>
                  </a:moveTo>
                  <a:cubicBezTo>
                    <a:pt x="6" y="0"/>
                    <a:pt x="5" y="0"/>
                    <a:pt x="4" y="1"/>
                  </a:cubicBezTo>
                  <a:cubicBezTo>
                    <a:pt x="3" y="1"/>
                    <a:pt x="1" y="2"/>
                    <a:pt x="1" y="4"/>
                  </a:cubicBezTo>
                  <a:cubicBezTo>
                    <a:pt x="1" y="5"/>
                    <a:pt x="0" y="6"/>
                    <a:pt x="2" y="6"/>
                  </a:cubicBezTo>
                  <a:cubicBezTo>
                    <a:pt x="3" y="5"/>
                    <a:pt x="4" y="6"/>
                    <a:pt x="4" y="6"/>
                  </a:cubicBezTo>
                  <a:cubicBezTo>
                    <a:pt x="4" y="6"/>
                    <a:pt x="5" y="8"/>
                    <a:pt x="5" y="6"/>
                  </a:cubicBezTo>
                  <a:cubicBezTo>
                    <a:pt x="5" y="4"/>
                    <a:pt x="5" y="4"/>
                    <a:pt x="4" y="4"/>
                  </a:cubicBezTo>
                  <a:cubicBezTo>
                    <a:pt x="3" y="4"/>
                    <a:pt x="2" y="3"/>
                    <a:pt x="3" y="3"/>
                  </a:cubicBezTo>
                  <a:cubicBezTo>
                    <a:pt x="4" y="2"/>
                    <a:pt x="5" y="2"/>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6" name="Freeform 253">
              <a:extLst>
                <a:ext uri="{FF2B5EF4-FFF2-40B4-BE49-F238E27FC236}">
                  <a16:creationId xmlns:a16="http://schemas.microsoft.com/office/drawing/2014/main" id="{9C67D349-89BC-4AED-9B06-082C22168EC6}"/>
                </a:ext>
              </a:extLst>
            </p:cNvPr>
            <p:cNvSpPr>
              <a:spLocks/>
            </p:cNvSpPr>
            <p:nvPr/>
          </p:nvSpPr>
          <p:spPr bwMode="auto">
            <a:xfrm>
              <a:off x="2305" y="1433"/>
              <a:ext cx="10" cy="6"/>
            </a:xfrm>
            <a:custGeom>
              <a:avLst/>
              <a:gdLst>
                <a:gd name="T0" fmla="*/ 4 w 7"/>
                <a:gd name="T1" fmla="*/ 4 h 4"/>
                <a:gd name="T2" fmla="*/ 6 w 7"/>
                <a:gd name="T3" fmla="*/ 1 h 4"/>
                <a:gd name="T4" fmla="*/ 1 w 7"/>
                <a:gd name="T5" fmla="*/ 2 h 4"/>
                <a:gd name="T6" fmla="*/ 4 w 7"/>
                <a:gd name="T7" fmla="*/ 4 h 4"/>
              </a:gdLst>
              <a:ahLst/>
              <a:cxnLst>
                <a:cxn ang="0">
                  <a:pos x="T0" y="T1"/>
                </a:cxn>
                <a:cxn ang="0">
                  <a:pos x="T2" y="T3"/>
                </a:cxn>
                <a:cxn ang="0">
                  <a:pos x="T4" y="T5"/>
                </a:cxn>
                <a:cxn ang="0">
                  <a:pos x="T6" y="T7"/>
                </a:cxn>
              </a:cxnLst>
              <a:rect l="0" t="0" r="r" b="b"/>
              <a:pathLst>
                <a:path w="7" h="4">
                  <a:moveTo>
                    <a:pt x="4" y="4"/>
                  </a:moveTo>
                  <a:cubicBezTo>
                    <a:pt x="5" y="3"/>
                    <a:pt x="7" y="3"/>
                    <a:pt x="6" y="1"/>
                  </a:cubicBezTo>
                  <a:cubicBezTo>
                    <a:pt x="5" y="0"/>
                    <a:pt x="0" y="0"/>
                    <a:pt x="1" y="2"/>
                  </a:cubicBezTo>
                  <a:cubicBezTo>
                    <a:pt x="1" y="2"/>
                    <a:pt x="3" y="4"/>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7" name="Freeform 254">
              <a:extLst>
                <a:ext uri="{FF2B5EF4-FFF2-40B4-BE49-F238E27FC236}">
                  <a16:creationId xmlns:a16="http://schemas.microsoft.com/office/drawing/2014/main" id="{44AFE024-0390-49A0-8998-412AB1F00CA8}"/>
                </a:ext>
              </a:extLst>
            </p:cNvPr>
            <p:cNvSpPr>
              <a:spLocks/>
            </p:cNvSpPr>
            <p:nvPr/>
          </p:nvSpPr>
          <p:spPr bwMode="auto">
            <a:xfrm>
              <a:off x="2283" y="1522"/>
              <a:ext cx="140" cy="136"/>
            </a:xfrm>
            <a:custGeom>
              <a:avLst/>
              <a:gdLst>
                <a:gd name="T0" fmla="*/ 53 w 101"/>
                <a:gd name="T1" fmla="*/ 4 h 99"/>
                <a:gd name="T2" fmla="*/ 44 w 101"/>
                <a:gd name="T3" fmla="*/ 6 h 99"/>
                <a:gd name="T4" fmla="*/ 36 w 101"/>
                <a:gd name="T5" fmla="*/ 15 h 99"/>
                <a:gd name="T6" fmla="*/ 32 w 101"/>
                <a:gd name="T7" fmla="*/ 22 h 99"/>
                <a:gd name="T8" fmla="*/ 20 w 101"/>
                <a:gd name="T9" fmla="*/ 42 h 99"/>
                <a:gd name="T10" fmla="*/ 21 w 101"/>
                <a:gd name="T11" fmla="*/ 50 h 99"/>
                <a:gd name="T12" fmla="*/ 19 w 101"/>
                <a:gd name="T13" fmla="*/ 52 h 99"/>
                <a:gd name="T14" fmla="*/ 10 w 101"/>
                <a:gd name="T15" fmla="*/ 59 h 99"/>
                <a:gd name="T16" fmla="*/ 8 w 101"/>
                <a:gd name="T17" fmla="*/ 58 h 99"/>
                <a:gd name="T18" fmla="*/ 12 w 101"/>
                <a:gd name="T19" fmla="*/ 62 h 99"/>
                <a:gd name="T20" fmla="*/ 10 w 101"/>
                <a:gd name="T21" fmla="*/ 66 h 99"/>
                <a:gd name="T22" fmla="*/ 1 w 101"/>
                <a:gd name="T23" fmla="*/ 79 h 99"/>
                <a:gd name="T24" fmla="*/ 22 w 101"/>
                <a:gd name="T25" fmla="*/ 78 h 99"/>
                <a:gd name="T26" fmla="*/ 38 w 101"/>
                <a:gd name="T27" fmla="*/ 81 h 99"/>
                <a:gd name="T28" fmla="*/ 46 w 101"/>
                <a:gd name="T29" fmla="*/ 78 h 99"/>
                <a:gd name="T30" fmla="*/ 51 w 101"/>
                <a:gd name="T31" fmla="*/ 77 h 99"/>
                <a:gd name="T32" fmla="*/ 50 w 101"/>
                <a:gd name="T33" fmla="*/ 81 h 99"/>
                <a:gd name="T34" fmla="*/ 53 w 101"/>
                <a:gd name="T35" fmla="*/ 82 h 99"/>
                <a:gd name="T36" fmla="*/ 59 w 101"/>
                <a:gd name="T37" fmla="*/ 80 h 99"/>
                <a:gd name="T38" fmla="*/ 64 w 101"/>
                <a:gd name="T39" fmla="*/ 78 h 99"/>
                <a:gd name="T40" fmla="*/ 68 w 101"/>
                <a:gd name="T41" fmla="*/ 79 h 99"/>
                <a:gd name="T42" fmla="*/ 56 w 101"/>
                <a:gd name="T43" fmla="*/ 93 h 99"/>
                <a:gd name="T44" fmla="*/ 63 w 101"/>
                <a:gd name="T45" fmla="*/ 90 h 99"/>
                <a:gd name="T46" fmla="*/ 70 w 101"/>
                <a:gd name="T47" fmla="*/ 83 h 99"/>
                <a:gd name="T48" fmla="*/ 75 w 101"/>
                <a:gd name="T49" fmla="*/ 80 h 99"/>
                <a:gd name="T50" fmla="*/ 80 w 101"/>
                <a:gd name="T51" fmla="*/ 76 h 99"/>
                <a:gd name="T52" fmla="*/ 78 w 101"/>
                <a:gd name="T53" fmla="*/ 89 h 99"/>
                <a:gd name="T54" fmla="*/ 87 w 101"/>
                <a:gd name="T55" fmla="*/ 87 h 99"/>
                <a:gd name="T56" fmla="*/ 86 w 101"/>
                <a:gd name="T57" fmla="*/ 92 h 99"/>
                <a:gd name="T58" fmla="*/ 88 w 101"/>
                <a:gd name="T59" fmla="*/ 97 h 99"/>
                <a:gd name="T60" fmla="*/ 96 w 101"/>
                <a:gd name="T61" fmla="*/ 91 h 99"/>
                <a:gd name="T62" fmla="*/ 94 w 101"/>
                <a:gd name="T63" fmla="*/ 82 h 99"/>
                <a:gd name="T64" fmla="*/ 94 w 101"/>
                <a:gd name="T65" fmla="*/ 71 h 99"/>
                <a:gd name="T66" fmla="*/ 87 w 101"/>
                <a:gd name="T67" fmla="*/ 80 h 99"/>
                <a:gd name="T68" fmla="*/ 86 w 101"/>
                <a:gd name="T69" fmla="*/ 72 h 99"/>
                <a:gd name="T70" fmla="*/ 86 w 101"/>
                <a:gd name="T71" fmla="*/ 70 h 99"/>
                <a:gd name="T72" fmla="*/ 91 w 101"/>
                <a:gd name="T73" fmla="*/ 65 h 99"/>
                <a:gd name="T74" fmla="*/ 92 w 101"/>
                <a:gd name="T75" fmla="*/ 62 h 99"/>
                <a:gd name="T76" fmla="*/ 86 w 101"/>
                <a:gd name="T77" fmla="*/ 64 h 99"/>
                <a:gd name="T78" fmla="*/ 82 w 101"/>
                <a:gd name="T79" fmla="*/ 63 h 99"/>
                <a:gd name="T80" fmla="*/ 84 w 101"/>
                <a:gd name="T81" fmla="*/ 59 h 99"/>
                <a:gd name="T82" fmla="*/ 83 w 101"/>
                <a:gd name="T83" fmla="*/ 57 h 99"/>
                <a:gd name="T84" fmla="*/ 83 w 101"/>
                <a:gd name="T85" fmla="*/ 54 h 99"/>
                <a:gd name="T86" fmla="*/ 80 w 101"/>
                <a:gd name="T87" fmla="*/ 44 h 99"/>
                <a:gd name="T88" fmla="*/ 74 w 101"/>
                <a:gd name="T89" fmla="*/ 46 h 99"/>
                <a:gd name="T90" fmla="*/ 70 w 101"/>
                <a:gd name="T91" fmla="*/ 45 h 99"/>
                <a:gd name="T92" fmla="*/ 63 w 101"/>
                <a:gd name="T93" fmla="*/ 47 h 99"/>
                <a:gd name="T94" fmla="*/ 62 w 101"/>
                <a:gd name="T95" fmla="*/ 45 h 99"/>
                <a:gd name="T96" fmla="*/ 59 w 101"/>
                <a:gd name="T97" fmla="*/ 46 h 99"/>
                <a:gd name="T98" fmla="*/ 55 w 101"/>
                <a:gd name="T99" fmla="*/ 45 h 99"/>
                <a:gd name="T100" fmla="*/ 52 w 101"/>
                <a:gd name="T101" fmla="*/ 41 h 99"/>
                <a:gd name="T102" fmla="*/ 57 w 101"/>
                <a:gd name="T103" fmla="*/ 35 h 99"/>
                <a:gd name="T104" fmla="*/ 50 w 101"/>
                <a:gd name="T105" fmla="*/ 34 h 99"/>
                <a:gd name="T106" fmla="*/ 44 w 101"/>
                <a:gd name="T107" fmla="*/ 36 h 99"/>
                <a:gd name="T108" fmla="*/ 38 w 101"/>
                <a:gd name="T109" fmla="*/ 42 h 99"/>
                <a:gd name="T110" fmla="*/ 46 w 101"/>
                <a:gd name="T111" fmla="*/ 23 h 99"/>
                <a:gd name="T112" fmla="*/ 51 w 101"/>
                <a:gd name="T113" fmla="*/ 18 h 99"/>
                <a:gd name="T114" fmla="*/ 49 w 101"/>
                <a:gd name="T115" fmla="*/ 8 h 99"/>
                <a:gd name="T116" fmla="*/ 56 w 101"/>
                <a:gd name="T117" fmla="*/ 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99">
                  <a:moveTo>
                    <a:pt x="56" y="2"/>
                  </a:moveTo>
                  <a:cubicBezTo>
                    <a:pt x="55" y="2"/>
                    <a:pt x="55" y="3"/>
                    <a:pt x="55" y="4"/>
                  </a:cubicBezTo>
                  <a:cubicBezTo>
                    <a:pt x="56" y="5"/>
                    <a:pt x="54" y="5"/>
                    <a:pt x="53" y="4"/>
                  </a:cubicBezTo>
                  <a:cubicBezTo>
                    <a:pt x="52" y="4"/>
                    <a:pt x="52" y="4"/>
                    <a:pt x="52" y="2"/>
                  </a:cubicBezTo>
                  <a:cubicBezTo>
                    <a:pt x="52" y="0"/>
                    <a:pt x="51" y="2"/>
                    <a:pt x="51" y="2"/>
                  </a:cubicBezTo>
                  <a:cubicBezTo>
                    <a:pt x="51" y="2"/>
                    <a:pt x="48" y="5"/>
                    <a:pt x="44" y="6"/>
                  </a:cubicBezTo>
                  <a:cubicBezTo>
                    <a:pt x="41" y="6"/>
                    <a:pt x="40" y="9"/>
                    <a:pt x="39" y="9"/>
                  </a:cubicBezTo>
                  <a:cubicBezTo>
                    <a:pt x="38" y="10"/>
                    <a:pt x="38" y="12"/>
                    <a:pt x="37" y="13"/>
                  </a:cubicBezTo>
                  <a:cubicBezTo>
                    <a:pt x="35" y="14"/>
                    <a:pt x="35" y="14"/>
                    <a:pt x="36" y="15"/>
                  </a:cubicBezTo>
                  <a:cubicBezTo>
                    <a:pt x="36" y="17"/>
                    <a:pt x="34" y="19"/>
                    <a:pt x="31" y="19"/>
                  </a:cubicBezTo>
                  <a:cubicBezTo>
                    <a:pt x="29" y="19"/>
                    <a:pt x="30" y="21"/>
                    <a:pt x="31" y="21"/>
                  </a:cubicBezTo>
                  <a:cubicBezTo>
                    <a:pt x="32" y="22"/>
                    <a:pt x="32" y="22"/>
                    <a:pt x="32" y="22"/>
                  </a:cubicBezTo>
                  <a:cubicBezTo>
                    <a:pt x="31" y="22"/>
                    <a:pt x="30" y="22"/>
                    <a:pt x="30" y="23"/>
                  </a:cubicBezTo>
                  <a:cubicBezTo>
                    <a:pt x="29" y="24"/>
                    <a:pt x="23" y="35"/>
                    <a:pt x="23" y="36"/>
                  </a:cubicBezTo>
                  <a:cubicBezTo>
                    <a:pt x="22" y="37"/>
                    <a:pt x="21" y="41"/>
                    <a:pt x="20" y="42"/>
                  </a:cubicBezTo>
                  <a:cubicBezTo>
                    <a:pt x="20" y="43"/>
                    <a:pt x="18" y="45"/>
                    <a:pt x="17" y="46"/>
                  </a:cubicBezTo>
                  <a:cubicBezTo>
                    <a:pt x="17" y="47"/>
                    <a:pt x="18" y="48"/>
                    <a:pt x="21" y="49"/>
                  </a:cubicBezTo>
                  <a:cubicBezTo>
                    <a:pt x="21" y="49"/>
                    <a:pt x="19" y="49"/>
                    <a:pt x="21" y="50"/>
                  </a:cubicBezTo>
                  <a:cubicBezTo>
                    <a:pt x="23" y="50"/>
                    <a:pt x="20" y="50"/>
                    <a:pt x="19" y="50"/>
                  </a:cubicBezTo>
                  <a:cubicBezTo>
                    <a:pt x="17" y="50"/>
                    <a:pt x="19" y="52"/>
                    <a:pt x="21" y="53"/>
                  </a:cubicBezTo>
                  <a:cubicBezTo>
                    <a:pt x="23" y="54"/>
                    <a:pt x="19" y="53"/>
                    <a:pt x="19" y="52"/>
                  </a:cubicBezTo>
                  <a:cubicBezTo>
                    <a:pt x="18" y="52"/>
                    <a:pt x="16" y="53"/>
                    <a:pt x="15" y="51"/>
                  </a:cubicBezTo>
                  <a:cubicBezTo>
                    <a:pt x="14" y="49"/>
                    <a:pt x="13" y="55"/>
                    <a:pt x="12" y="56"/>
                  </a:cubicBezTo>
                  <a:cubicBezTo>
                    <a:pt x="11" y="58"/>
                    <a:pt x="10" y="57"/>
                    <a:pt x="10" y="59"/>
                  </a:cubicBezTo>
                  <a:cubicBezTo>
                    <a:pt x="10" y="62"/>
                    <a:pt x="9" y="61"/>
                    <a:pt x="9" y="61"/>
                  </a:cubicBezTo>
                  <a:cubicBezTo>
                    <a:pt x="8" y="60"/>
                    <a:pt x="9" y="59"/>
                    <a:pt x="8" y="60"/>
                  </a:cubicBezTo>
                  <a:cubicBezTo>
                    <a:pt x="7" y="62"/>
                    <a:pt x="7" y="59"/>
                    <a:pt x="8" y="58"/>
                  </a:cubicBezTo>
                  <a:cubicBezTo>
                    <a:pt x="10" y="57"/>
                    <a:pt x="5" y="59"/>
                    <a:pt x="3" y="61"/>
                  </a:cubicBezTo>
                  <a:cubicBezTo>
                    <a:pt x="1" y="63"/>
                    <a:pt x="7" y="62"/>
                    <a:pt x="8" y="62"/>
                  </a:cubicBezTo>
                  <a:cubicBezTo>
                    <a:pt x="10" y="61"/>
                    <a:pt x="11" y="61"/>
                    <a:pt x="12" y="62"/>
                  </a:cubicBezTo>
                  <a:cubicBezTo>
                    <a:pt x="13" y="62"/>
                    <a:pt x="14" y="62"/>
                    <a:pt x="15" y="62"/>
                  </a:cubicBezTo>
                  <a:cubicBezTo>
                    <a:pt x="16" y="62"/>
                    <a:pt x="16" y="62"/>
                    <a:pt x="15" y="63"/>
                  </a:cubicBezTo>
                  <a:cubicBezTo>
                    <a:pt x="13" y="64"/>
                    <a:pt x="11" y="65"/>
                    <a:pt x="10" y="66"/>
                  </a:cubicBezTo>
                  <a:cubicBezTo>
                    <a:pt x="8" y="68"/>
                    <a:pt x="5" y="70"/>
                    <a:pt x="3" y="72"/>
                  </a:cubicBezTo>
                  <a:cubicBezTo>
                    <a:pt x="0" y="73"/>
                    <a:pt x="0" y="75"/>
                    <a:pt x="0" y="75"/>
                  </a:cubicBezTo>
                  <a:cubicBezTo>
                    <a:pt x="1" y="76"/>
                    <a:pt x="1" y="76"/>
                    <a:pt x="1" y="79"/>
                  </a:cubicBezTo>
                  <a:cubicBezTo>
                    <a:pt x="1" y="81"/>
                    <a:pt x="4" y="80"/>
                    <a:pt x="6" y="80"/>
                  </a:cubicBezTo>
                  <a:cubicBezTo>
                    <a:pt x="8" y="80"/>
                    <a:pt x="14" y="78"/>
                    <a:pt x="16" y="78"/>
                  </a:cubicBezTo>
                  <a:cubicBezTo>
                    <a:pt x="17" y="78"/>
                    <a:pt x="21" y="78"/>
                    <a:pt x="22" y="78"/>
                  </a:cubicBezTo>
                  <a:cubicBezTo>
                    <a:pt x="23" y="78"/>
                    <a:pt x="27" y="79"/>
                    <a:pt x="29" y="79"/>
                  </a:cubicBezTo>
                  <a:cubicBezTo>
                    <a:pt x="31" y="79"/>
                    <a:pt x="34" y="79"/>
                    <a:pt x="34" y="80"/>
                  </a:cubicBezTo>
                  <a:cubicBezTo>
                    <a:pt x="35" y="80"/>
                    <a:pt x="38" y="81"/>
                    <a:pt x="38" y="81"/>
                  </a:cubicBezTo>
                  <a:cubicBezTo>
                    <a:pt x="39" y="81"/>
                    <a:pt x="40" y="81"/>
                    <a:pt x="39" y="80"/>
                  </a:cubicBezTo>
                  <a:cubicBezTo>
                    <a:pt x="39" y="79"/>
                    <a:pt x="41" y="79"/>
                    <a:pt x="42" y="79"/>
                  </a:cubicBezTo>
                  <a:cubicBezTo>
                    <a:pt x="43" y="80"/>
                    <a:pt x="45" y="79"/>
                    <a:pt x="46" y="78"/>
                  </a:cubicBezTo>
                  <a:cubicBezTo>
                    <a:pt x="46" y="77"/>
                    <a:pt x="46" y="77"/>
                    <a:pt x="47" y="77"/>
                  </a:cubicBezTo>
                  <a:cubicBezTo>
                    <a:pt x="47" y="78"/>
                    <a:pt x="48" y="78"/>
                    <a:pt x="48" y="76"/>
                  </a:cubicBezTo>
                  <a:cubicBezTo>
                    <a:pt x="49" y="75"/>
                    <a:pt x="50" y="77"/>
                    <a:pt x="51" y="77"/>
                  </a:cubicBezTo>
                  <a:cubicBezTo>
                    <a:pt x="52" y="76"/>
                    <a:pt x="53" y="76"/>
                    <a:pt x="52" y="77"/>
                  </a:cubicBezTo>
                  <a:cubicBezTo>
                    <a:pt x="52" y="77"/>
                    <a:pt x="51" y="79"/>
                    <a:pt x="53" y="79"/>
                  </a:cubicBezTo>
                  <a:cubicBezTo>
                    <a:pt x="55" y="78"/>
                    <a:pt x="52" y="80"/>
                    <a:pt x="50" y="81"/>
                  </a:cubicBezTo>
                  <a:cubicBezTo>
                    <a:pt x="47" y="82"/>
                    <a:pt x="49" y="82"/>
                    <a:pt x="51" y="81"/>
                  </a:cubicBezTo>
                  <a:cubicBezTo>
                    <a:pt x="54" y="80"/>
                    <a:pt x="53" y="81"/>
                    <a:pt x="52" y="82"/>
                  </a:cubicBezTo>
                  <a:cubicBezTo>
                    <a:pt x="51" y="82"/>
                    <a:pt x="52" y="82"/>
                    <a:pt x="53" y="82"/>
                  </a:cubicBezTo>
                  <a:cubicBezTo>
                    <a:pt x="54" y="81"/>
                    <a:pt x="56" y="82"/>
                    <a:pt x="56" y="81"/>
                  </a:cubicBezTo>
                  <a:cubicBezTo>
                    <a:pt x="56" y="80"/>
                    <a:pt x="57" y="82"/>
                    <a:pt x="58" y="83"/>
                  </a:cubicBezTo>
                  <a:cubicBezTo>
                    <a:pt x="59" y="83"/>
                    <a:pt x="59" y="82"/>
                    <a:pt x="59" y="80"/>
                  </a:cubicBezTo>
                  <a:cubicBezTo>
                    <a:pt x="59" y="77"/>
                    <a:pt x="60" y="78"/>
                    <a:pt x="60" y="78"/>
                  </a:cubicBezTo>
                  <a:cubicBezTo>
                    <a:pt x="60" y="78"/>
                    <a:pt x="62" y="78"/>
                    <a:pt x="63" y="79"/>
                  </a:cubicBezTo>
                  <a:cubicBezTo>
                    <a:pt x="63" y="80"/>
                    <a:pt x="63" y="79"/>
                    <a:pt x="64" y="78"/>
                  </a:cubicBezTo>
                  <a:cubicBezTo>
                    <a:pt x="65" y="77"/>
                    <a:pt x="66" y="76"/>
                    <a:pt x="66" y="78"/>
                  </a:cubicBezTo>
                  <a:cubicBezTo>
                    <a:pt x="66" y="79"/>
                    <a:pt x="64" y="79"/>
                    <a:pt x="67" y="79"/>
                  </a:cubicBezTo>
                  <a:cubicBezTo>
                    <a:pt x="70" y="78"/>
                    <a:pt x="68" y="79"/>
                    <a:pt x="68" y="79"/>
                  </a:cubicBezTo>
                  <a:cubicBezTo>
                    <a:pt x="68" y="79"/>
                    <a:pt x="57" y="87"/>
                    <a:pt x="55" y="88"/>
                  </a:cubicBezTo>
                  <a:cubicBezTo>
                    <a:pt x="53" y="90"/>
                    <a:pt x="52" y="90"/>
                    <a:pt x="52" y="92"/>
                  </a:cubicBezTo>
                  <a:cubicBezTo>
                    <a:pt x="52" y="95"/>
                    <a:pt x="55" y="93"/>
                    <a:pt x="56" y="93"/>
                  </a:cubicBezTo>
                  <a:cubicBezTo>
                    <a:pt x="57" y="93"/>
                    <a:pt x="57" y="92"/>
                    <a:pt x="58" y="93"/>
                  </a:cubicBezTo>
                  <a:cubicBezTo>
                    <a:pt x="59" y="93"/>
                    <a:pt x="61" y="93"/>
                    <a:pt x="62" y="92"/>
                  </a:cubicBezTo>
                  <a:cubicBezTo>
                    <a:pt x="62" y="91"/>
                    <a:pt x="63" y="91"/>
                    <a:pt x="63" y="90"/>
                  </a:cubicBezTo>
                  <a:cubicBezTo>
                    <a:pt x="64" y="89"/>
                    <a:pt x="66" y="85"/>
                    <a:pt x="66" y="84"/>
                  </a:cubicBezTo>
                  <a:cubicBezTo>
                    <a:pt x="67" y="84"/>
                    <a:pt x="68" y="83"/>
                    <a:pt x="68" y="84"/>
                  </a:cubicBezTo>
                  <a:cubicBezTo>
                    <a:pt x="69" y="84"/>
                    <a:pt x="70" y="84"/>
                    <a:pt x="70" y="83"/>
                  </a:cubicBezTo>
                  <a:cubicBezTo>
                    <a:pt x="71" y="83"/>
                    <a:pt x="73" y="80"/>
                    <a:pt x="72" y="82"/>
                  </a:cubicBezTo>
                  <a:cubicBezTo>
                    <a:pt x="71" y="84"/>
                    <a:pt x="71" y="84"/>
                    <a:pt x="72" y="83"/>
                  </a:cubicBezTo>
                  <a:cubicBezTo>
                    <a:pt x="73" y="83"/>
                    <a:pt x="74" y="82"/>
                    <a:pt x="75" y="80"/>
                  </a:cubicBezTo>
                  <a:cubicBezTo>
                    <a:pt x="75" y="79"/>
                    <a:pt x="77" y="76"/>
                    <a:pt x="77" y="75"/>
                  </a:cubicBezTo>
                  <a:cubicBezTo>
                    <a:pt x="78" y="75"/>
                    <a:pt x="78" y="75"/>
                    <a:pt x="79" y="75"/>
                  </a:cubicBezTo>
                  <a:cubicBezTo>
                    <a:pt x="79" y="76"/>
                    <a:pt x="80" y="75"/>
                    <a:pt x="80" y="76"/>
                  </a:cubicBezTo>
                  <a:cubicBezTo>
                    <a:pt x="80" y="77"/>
                    <a:pt x="81" y="81"/>
                    <a:pt x="82" y="82"/>
                  </a:cubicBezTo>
                  <a:cubicBezTo>
                    <a:pt x="83" y="83"/>
                    <a:pt x="82" y="84"/>
                    <a:pt x="81" y="85"/>
                  </a:cubicBezTo>
                  <a:cubicBezTo>
                    <a:pt x="80" y="85"/>
                    <a:pt x="79" y="86"/>
                    <a:pt x="78" y="89"/>
                  </a:cubicBezTo>
                  <a:cubicBezTo>
                    <a:pt x="77" y="92"/>
                    <a:pt x="77" y="92"/>
                    <a:pt x="78" y="94"/>
                  </a:cubicBezTo>
                  <a:cubicBezTo>
                    <a:pt x="79" y="96"/>
                    <a:pt x="84" y="90"/>
                    <a:pt x="85" y="89"/>
                  </a:cubicBezTo>
                  <a:cubicBezTo>
                    <a:pt x="86" y="88"/>
                    <a:pt x="86" y="88"/>
                    <a:pt x="87" y="87"/>
                  </a:cubicBezTo>
                  <a:cubicBezTo>
                    <a:pt x="87" y="86"/>
                    <a:pt x="87" y="89"/>
                    <a:pt x="86" y="89"/>
                  </a:cubicBezTo>
                  <a:cubicBezTo>
                    <a:pt x="85" y="90"/>
                    <a:pt x="85" y="90"/>
                    <a:pt x="86" y="91"/>
                  </a:cubicBezTo>
                  <a:cubicBezTo>
                    <a:pt x="86" y="91"/>
                    <a:pt x="87" y="91"/>
                    <a:pt x="86" y="92"/>
                  </a:cubicBezTo>
                  <a:cubicBezTo>
                    <a:pt x="85" y="93"/>
                    <a:pt x="86" y="94"/>
                    <a:pt x="87" y="93"/>
                  </a:cubicBezTo>
                  <a:cubicBezTo>
                    <a:pt x="88" y="93"/>
                    <a:pt x="87" y="93"/>
                    <a:pt x="86" y="96"/>
                  </a:cubicBezTo>
                  <a:cubicBezTo>
                    <a:pt x="84" y="98"/>
                    <a:pt x="87" y="99"/>
                    <a:pt x="88" y="97"/>
                  </a:cubicBezTo>
                  <a:cubicBezTo>
                    <a:pt x="90" y="96"/>
                    <a:pt x="89" y="97"/>
                    <a:pt x="90" y="97"/>
                  </a:cubicBezTo>
                  <a:cubicBezTo>
                    <a:pt x="91" y="96"/>
                    <a:pt x="90" y="95"/>
                    <a:pt x="92" y="97"/>
                  </a:cubicBezTo>
                  <a:cubicBezTo>
                    <a:pt x="94" y="99"/>
                    <a:pt x="95" y="94"/>
                    <a:pt x="96" y="91"/>
                  </a:cubicBezTo>
                  <a:cubicBezTo>
                    <a:pt x="97" y="89"/>
                    <a:pt x="98" y="86"/>
                    <a:pt x="100" y="83"/>
                  </a:cubicBezTo>
                  <a:cubicBezTo>
                    <a:pt x="101" y="81"/>
                    <a:pt x="99" y="80"/>
                    <a:pt x="98" y="79"/>
                  </a:cubicBezTo>
                  <a:cubicBezTo>
                    <a:pt x="97" y="78"/>
                    <a:pt x="96" y="80"/>
                    <a:pt x="94" y="82"/>
                  </a:cubicBezTo>
                  <a:cubicBezTo>
                    <a:pt x="92" y="84"/>
                    <a:pt x="93" y="83"/>
                    <a:pt x="92" y="81"/>
                  </a:cubicBezTo>
                  <a:cubicBezTo>
                    <a:pt x="92" y="79"/>
                    <a:pt x="94" y="73"/>
                    <a:pt x="95" y="71"/>
                  </a:cubicBezTo>
                  <a:cubicBezTo>
                    <a:pt x="97" y="70"/>
                    <a:pt x="95" y="70"/>
                    <a:pt x="94" y="71"/>
                  </a:cubicBezTo>
                  <a:cubicBezTo>
                    <a:pt x="92" y="71"/>
                    <a:pt x="90" y="72"/>
                    <a:pt x="90" y="73"/>
                  </a:cubicBezTo>
                  <a:cubicBezTo>
                    <a:pt x="89" y="75"/>
                    <a:pt x="89" y="74"/>
                    <a:pt x="88" y="76"/>
                  </a:cubicBezTo>
                  <a:cubicBezTo>
                    <a:pt x="88" y="77"/>
                    <a:pt x="87" y="78"/>
                    <a:pt x="87" y="80"/>
                  </a:cubicBezTo>
                  <a:cubicBezTo>
                    <a:pt x="86" y="81"/>
                    <a:pt x="86" y="80"/>
                    <a:pt x="85" y="81"/>
                  </a:cubicBezTo>
                  <a:cubicBezTo>
                    <a:pt x="84" y="81"/>
                    <a:pt x="83" y="79"/>
                    <a:pt x="83" y="78"/>
                  </a:cubicBezTo>
                  <a:cubicBezTo>
                    <a:pt x="82" y="77"/>
                    <a:pt x="85" y="73"/>
                    <a:pt x="86" y="72"/>
                  </a:cubicBezTo>
                  <a:cubicBezTo>
                    <a:pt x="86" y="71"/>
                    <a:pt x="85" y="71"/>
                    <a:pt x="85" y="71"/>
                  </a:cubicBezTo>
                  <a:cubicBezTo>
                    <a:pt x="84" y="71"/>
                    <a:pt x="83" y="71"/>
                    <a:pt x="83" y="70"/>
                  </a:cubicBezTo>
                  <a:cubicBezTo>
                    <a:pt x="83" y="69"/>
                    <a:pt x="85" y="70"/>
                    <a:pt x="86" y="70"/>
                  </a:cubicBezTo>
                  <a:cubicBezTo>
                    <a:pt x="87" y="69"/>
                    <a:pt x="87" y="67"/>
                    <a:pt x="88" y="67"/>
                  </a:cubicBezTo>
                  <a:cubicBezTo>
                    <a:pt x="88" y="67"/>
                    <a:pt x="89" y="67"/>
                    <a:pt x="89" y="66"/>
                  </a:cubicBezTo>
                  <a:cubicBezTo>
                    <a:pt x="89" y="65"/>
                    <a:pt x="90" y="65"/>
                    <a:pt x="91" y="65"/>
                  </a:cubicBezTo>
                  <a:cubicBezTo>
                    <a:pt x="93" y="65"/>
                    <a:pt x="93" y="64"/>
                    <a:pt x="94" y="63"/>
                  </a:cubicBezTo>
                  <a:cubicBezTo>
                    <a:pt x="95" y="62"/>
                    <a:pt x="95" y="61"/>
                    <a:pt x="94" y="60"/>
                  </a:cubicBezTo>
                  <a:cubicBezTo>
                    <a:pt x="93" y="59"/>
                    <a:pt x="92" y="61"/>
                    <a:pt x="92" y="62"/>
                  </a:cubicBezTo>
                  <a:cubicBezTo>
                    <a:pt x="91" y="63"/>
                    <a:pt x="91" y="62"/>
                    <a:pt x="90" y="61"/>
                  </a:cubicBezTo>
                  <a:cubicBezTo>
                    <a:pt x="89" y="60"/>
                    <a:pt x="88" y="61"/>
                    <a:pt x="88" y="62"/>
                  </a:cubicBezTo>
                  <a:cubicBezTo>
                    <a:pt x="87" y="63"/>
                    <a:pt x="87" y="63"/>
                    <a:pt x="86" y="64"/>
                  </a:cubicBezTo>
                  <a:cubicBezTo>
                    <a:pt x="85" y="65"/>
                    <a:pt x="85" y="63"/>
                    <a:pt x="85" y="63"/>
                  </a:cubicBezTo>
                  <a:cubicBezTo>
                    <a:pt x="86" y="62"/>
                    <a:pt x="85" y="61"/>
                    <a:pt x="84" y="63"/>
                  </a:cubicBezTo>
                  <a:cubicBezTo>
                    <a:pt x="82" y="64"/>
                    <a:pt x="81" y="63"/>
                    <a:pt x="82" y="63"/>
                  </a:cubicBezTo>
                  <a:cubicBezTo>
                    <a:pt x="84" y="62"/>
                    <a:pt x="84" y="62"/>
                    <a:pt x="83" y="61"/>
                  </a:cubicBezTo>
                  <a:cubicBezTo>
                    <a:pt x="81" y="61"/>
                    <a:pt x="83" y="61"/>
                    <a:pt x="84" y="60"/>
                  </a:cubicBezTo>
                  <a:cubicBezTo>
                    <a:pt x="86" y="60"/>
                    <a:pt x="86" y="59"/>
                    <a:pt x="84" y="59"/>
                  </a:cubicBezTo>
                  <a:cubicBezTo>
                    <a:pt x="82" y="58"/>
                    <a:pt x="82" y="59"/>
                    <a:pt x="82" y="59"/>
                  </a:cubicBezTo>
                  <a:cubicBezTo>
                    <a:pt x="83" y="59"/>
                    <a:pt x="81" y="60"/>
                    <a:pt x="80" y="59"/>
                  </a:cubicBezTo>
                  <a:cubicBezTo>
                    <a:pt x="80" y="57"/>
                    <a:pt x="82" y="58"/>
                    <a:pt x="83" y="57"/>
                  </a:cubicBezTo>
                  <a:cubicBezTo>
                    <a:pt x="84" y="56"/>
                    <a:pt x="81" y="57"/>
                    <a:pt x="79" y="57"/>
                  </a:cubicBezTo>
                  <a:cubicBezTo>
                    <a:pt x="78" y="57"/>
                    <a:pt x="79" y="56"/>
                    <a:pt x="80" y="56"/>
                  </a:cubicBezTo>
                  <a:cubicBezTo>
                    <a:pt x="81" y="55"/>
                    <a:pt x="81" y="54"/>
                    <a:pt x="83" y="54"/>
                  </a:cubicBezTo>
                  <a:cubicBezTo>
                    <a:pt x="84" y="53"/>
                    <a:pt x="85" y="52"/>
                    <a:pt x="86" y="52"/>
                  </a:cubicBezTo>
                  <a:cubicBezTo>
                    <a:pt x="86" y="51"/>
                    <a:pt x="88" y="48"/>
                    <a:pt x="88" y="48"/>
                  </a:cubicBezTo>
                  <a:cubicBezTo>
                    <a:pt x="89" y="48"/>
                    <a:pt x="81" y="45"/>
                    <a:pt x="80" y="44"/>
                  </a:cubicBezTo>
                  <a:cubicBezTo>
                    <a:pt x="80" y="44"/>
                    <a:pt x="78" y="44"/>
                    <a:pt x="78" y="45"/>
                  </a:cubicBezTo>
                  <a:cubicBezTo>
                    <a:pt x="77" y="46"/>
                    <a:pt x="77" y="46"/>
                    <a:pt x="76" y="45"/>
                  </a:cubicBezTo>
                  <a:cubicBezTo>
                    <a:pt x="76" y="44"/>
                    <a:pt x="75" y="44"/>
                    <a:pt x="74" y="46"/>
                  </a:cubicBezTo>
                  <a:cubicBezTo>
                    <a:pt x="73" y="47"/>
                    <a:pt x="73" y="48"/>
                    <a:pt x="73" y="46"/>
                  </a:cubicBezTo>
                  <a:cubicBezTo>
                    <a:pt x="73" y="45"/>
                    <a:pt x="73" y="44"/>
                    <a:pt x="73" y="43"/>
                  </a:cubicBezTo>
                  <a:cubicBezTo>
                    <a:pt x="73" y="42"/>
                    <a:pt x="71" y="44"/>
                    <a:pt x="70" y="45"/>
                  </a:cubicBezTo>
                  <a:cubicBezTo>
                    <a:pt x="69" y="46"/>
                    <a:pt x="68" y="47"/>
                    <a:pt x="68" y="47"/>
                  </a:cubicBezTo>
                  <a:cubicBezTo>
                    <a:pt x="67" y="47"/>
                    <a:pt x="66" y="47"/>
                    <a:pt x="65" y="48"/>
                  </a:cubicBezTo>
                  <a:cubicBezTo>
                    <a:pt x="65" y="49"/>
                    <a:pt x="64" y="48"/>
                    <a:pt x="63" y="47"/>
                  </a:cubicBezTo>
                  <a:cubicBezTo>
                    <a:pt x="62" y="47"/>
                    <a:pt x="61" y="51"/>
                    <a:pt x="60" y="52"/>
                  </a:cubicBezTo>
                  <a:cubicBezTo>
                    <a:pt x="58" y="53"/>
                    <a:pt x="61" y="49"/>
                    <a:pt x="62" y="47"/>
                  </a:cubicBezTo>
                  <a:cubicBezTo>
                    <a:pt x="62" y="46"/>
                    <a:pt x="61" y="46"/>
                    <a:pt x="62" y="45"/>
                  </a:cubicBezTo>
                  <a:cubicBezTo>
                    <a:pt x="64" y="44"/>
                    <a:pt x="62" y="43"/>
                    <a:pt x="61" y="43"/>
                  </a:cubicBezTo>
                  <a:cubicBezTo>
                    <a:pt x="60" y="43"/>
                    <a:pt x="61" y="45"/>
                    <a:pt x="60" y="46"/>
                  </a:cubicBezTo>
                  <a:cubicBezTo>
                    <a:pt x="59" y="47"/>
                    <a:pt x="59" y="46"/>
                    <a:pt x="59" y="46"/>
                  </a:cubicBezTo>
                  <a:cubicBezTo>
                    <a:pt x="60" y="45"/>
                    <a:pt x="60" y="45"/>
                    <a:pt x="59" y="44"/>
                  </a:cubicBezTo>
                  <a:cubicBezTo>
                    <a:pt x="58" y="43"/>
                    <a:pt x="58" y="43"/>
                    <a:pt x="57" y="45"/>
                  </a:cubicBezTo>
                  <a:cubicBezTo>
                    <a:pt x="56" y="45"/>
                    <a:pt x="56" y="44"/>
                    <a:pt x="55" y="45"/>
                  </a:cubicBezTo>
                  <a:cubicBezTo>
                    <a:pt x="55" y="46"/>
                    <a:pt x="54" y="44"/>
                    <a:pt x="54" y="44"/>
                  </a:cubicBezTo>
                  <a:cubicBezTo>
                    <a:pt x="53" y="43"/>
                    <a:pt x="52" y="43"/>
                    <a:pt x="50" y="44"/>
                  </a:cubicBezTo>
                  <a:cubicBezTo>
                    <a:pt x="49" y="44"/>
                    <a:pt x="51" y="42"/>
                    <a:pt x="52" y="41"/>
                  </a:cubicBezTo>
                  <a:cubicBezTo>
                    <a:pt x="53" y="40"/>
                    <a:pt x="52" y="39"/>
                    <a:pt x="50" y="40"/>
                  </a:cubicBezTo>
                  <a:cubicBezTo>
                    <a:pt x="48" y="41"/>
                    <a:pt x="48" y="42"/>
                    <a:pt x="48" y="40"/>
                  </a:cubicBezTo>
                  <a:cubicBezTo>
                    <a:pt x="49" y="39"/>
                    <a:pt x="55" y="37"/>
                    <a:pt x="57" y="35"/>
                  </a:cubicBezTo>
                  <a:cubicBezTo>
                    <a:pt x="60" y="34"/>
                    <a:pt x="56" y="34"/>
                    <a:pt x="55" y="34"/>
                  </a:cubicBezTo>
                  <a:cubicBezTo>
                    <a:pt x="53" y="35"/>
                    <a:pt x="53" y="34"/>
                    <a:pt x="52" y="33"/>
                  </a:cubicBezTo>
                  <a:cubicBezTo>
                    <a:pt x="52" y="32"/>
                    <a:pt x="52" y="33"/>
                    <a:pt x="50" y="34"/>
                  </a:cubicBezTo>
                  <a:cubicBezTo>
                    <a:pt x="50" y="34"/>
                    <a:pt x="49" y="33"/>
                    <a:pt x="49" y="34"/>
                  </a:cubicBezTo>
                  <a:cubicBezTo>
                    <a:pt x="48" y="35"/>
                    <a:pt x="47" y="34"/>
                    <a:pt x="48" y="32"/>
                  </a:cubicBezTo>
                  <a:cubicBezTo>
                    <a:pt x="48" y="30"/>
                    <a:pt x="44" y="35"/>
                    <a:pt x="44" y="36"/>
                  </a:cubicBezTo>
                  <a:cubicBezTo>
                    <a:pt x="44" y="37"/>
                    <a:pt x="44" y="36"/>
                    <a:pt x="43" y="36"/>
                  </a:cubicBezTo>
                  <a:cubicBezTo>
                    <a:pt x="42" y="36"/>
                    <a:pt x="40" y="39"/>
                    <a:pt x="39" y="41"/>
                  </a:cubicBezTo>
                  <a:cubicBezTo>
                    <a:pt x="38" y="42"/>
                    <a:pt x="38" y="43"/>
                    <a:pt x="38" y="42"/>
                  </a:cubicBezTo>
                  <a:cubicBezTo>
                    <a:pt x="38" y="42"/>
                    <a:pt x="38" y="39"/>
                    <a:pt x="37" y="39"/>
                  </a:cubicBezTo>
                  <a:cubicBezTo>
                    <a:pt x="37" y="38"/>
                    <a:pt x="38" y="35"/>
                    <a:pt x="40" y="31"/>
                  </a:cubicBezTo>
                  <a:cubicBezTo>
                    <a:pt x="42" y="28"/>
                    <a:pt x="45" y="24"/>
                    <a:pt x="46" y="23"/>
                  </a:cubicBezTo>
                  <a:cubicBezTo>
                    <a:pt x="47" y="22"/>
                    <a:pt x="48" y="22"/>
                    <a:pt x="48" y="20"/>
                  </a:cubicBezTo>
                  <a:cubicBezTo>
                    <a:pt x="48" y="19"/>
                    <a:pt x="49" y="18"/>
                    <a:pt x="49" y="19"/>
                  </a:cubicBezTo>
                  <a:cubicBezTo>
                    <a:pt x="49" y="20"/>
                    <a:pt x="50" y="19"/>
                    <a:pt x="51" y="18"/>
                  </a:cubicBezTo>
                  <a:cubicBezTo>
                    <a:pt x="52" y="17"/>
                    <a:pt x="53" y="12"/>
                    <a:pt x="53" y="11"/>
                  </a:cubicBezTo>
                  <a:cubicBezTo>
                    <a:pt x="54" y="9"/>
                    <a:pt x="52" y="10"/>
                    <a:pt x="51" y="10"/>
                  </a:cubicBezTo>
                  <a:cubicBezTo>
                    <a:pt x="50" y="11"/>
                    <a:pt x="49" y="9"/>
                    <a:pt x="49" y="8"/>
                  </a:cubicBezTo>
                  <a:cubicBezTo>
                    <a:pt x="49" y="7"/>
                    <a:pt x="54" y="8"/>
                    <a:pt x="56" y="8"/>
                  </a:cubicBezTo>
                  <a:cubicBezTo>
                    <a:pt x="57" y="9"/>
                    <a:pt x="58" y="4"/>
                    <a:pt x="59" y="3"/>
                  </a:cubicBezTo>
                  <a:cubicBezTo>
                    <a:pt x="60" y="2"/>
                    <a:pt x="57" y="2"/>
                    <a:pt x="5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8" name="Freeform 255">
              <a:extLst>
                <a:ext uri="{FF2B5EF4-FFF2-40B4-BE49-F238E27FC236}">
                  <a16:creationId xmlns:a16="http://schemas.microsoft.com/office/drawing/2014/main" id="{FFAAFFCE-3225-42EC-8406-F08F29D8F910}"/>
                </a:ext>
              </a:extLst>
            </p:cNvPr>
            <p:cNvSpPr>
              <a:spLocks/>
            </p:cNvSpPr>
            <p:nvPr/>
          </p:nvSpPr>
          <p:spPr bwMode="auto">
            <a:xfrm>
              <a:off x="2359" y="1546"/>
              <a:ext cx="4" cy="2"/>
            </a:xfrm>
            <a:custGeom>
              <a:avLst/>
              <a:gdLst>
                <a:gd name="T0" fmla="*/ 0 w 3"/>
                <a:gd name="T1" fmla="*/ 2 h 2"/>
                <a:gd name="T2" fmla="*/ 3 w 3"/>
                <a:gd name="T3" fmla="*/ 2 h 2"/>
                <a:gd name="T4" fmla="*/ 0 w 3"/>
                <a:gd name="T5" fmla="*/ 2 h 2"/>
              </a:gdLst>
              <a:ahLst/>
              <a:cxnLst>
                <a:cxn ang="0">
                  <a:pos x="T0" y="T1"/>
                </a:cxn>
                <a:cxn ang="0">
                  <a:pos x="T2" y="T3"/>
                </a:cxn>
                <a:cxn ang="0">
                  <a:pos x="T4" y="T5"/>
                </a:cxn>
              </a:cxnLst>
              <a:rect l="0" t="0" r="r" b="b"/>
              <a:pathLst>
                <a:path w="3" h="2">
                  <a:moveTo>
                    <a:pt x="0" y="2"/>
                  </a:moveTo>
                  <a:cubicBezTo>
                    <a:pt x="3" y="2"/>
                    <a:pt x="3" y="2"/>
                    <a:pt x="3" y="2"/>
                  </a:cubicBezTo>
                  <a:cubicBezTo>
                    <a:pt x="3" y="2"/>
                    <a:pt x="2"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9" name="Freeform 256">
              <a:extLst>
                <a:ext uri="{FF2B5EF4-FFF2-40B4-BE49-F238E27FC236}">
                  <a16:creationId xmlns:a16="http://schemas.microsoft.com/office/drawing/2014/main" id="{BB5A4C38-7E24-4ACE-A576-FCBD12A9DB8C}"/>
                </a:ext>
              </a:extLst>
            </p:cNvPr>
            <p:cNvSpPr>
              <a:spLocks/>
            </p:cNvSpPr>
            <p:nvPr/>
          </p:nvSpPr>
          <p:spPr bwMode="auto">
            <a:xfrm>
              <a:off x="2380" y="1579"/>
              <a:ext cx="2" cy="1"/>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0" name="Freeform 257">
              <a:extLst>
                <a:ext uri="{FF2B5EF4-FFF2-40B4-BE49-F238E27FC236}">
                  <a16:creationId xmlns:a16="http://schemas.microsoft.com/office/drawing/2014/main" id="{35E9DDF3-7B28-4812-9808-292B064F1C57}"/>
                </a:ext>
              </a:extLst>
            </p:cNvPr>
            <p:cNvSpPr>
              <a:spLocks/>
            </p:cNvSpPr>
            <p:nvPr/>
          </p:nvSpPr>
          <p:spPr bwMode="auto">
            <a:xfrm>
              <a:off x="2388" y="1575"/>
              <a:ext cx="7" cy="5"/>
            </a:xfrm>
            <a:custGeom>
              <a:avLst/>
              <a:gdLst>
                <a:gd name="T0" fmla="*/ 1 w 5"/>
                <a:gd name="T1" fmla="*/ 2 h 4"/>
                <a:gd name="T2" fmla="*/ 0 w 5"/>
                <a:gd name="T3" fmla="*/ 2 h 4"/>
                <a:gd name="T4" fmla="*/ 1 w 5"/>
                <a:gd name="T5" fmla="*/ 4 h 4"/>
                <a:gd name="T6" fmla="*/ 4 w 5"/>
                <a:gd name="T7" fmla="*/ 2 h 4"/>
                <a:gd name="T8" fmla="*/ 1 w 5"/>
                <a:gd name="T9" fmla="*/ 2 h 4"/>
              </a:gdLst>
              <a:ahLst/>
              <a:cxnLst>
                <a:cxn ang="0">
                  <a:pos x="T0" y="T1"/>
                </a:cxn>
                <a:cxn ang="0">
                  <a:pos x="T2" y="T3"/>
                </a:cxn>
                <a:cxn ang="0">
                  <a:pos x="T4" y="T5"/>
                </a:cxn>
                <a:cxn ang="0">
                  <a:pos x="T6" y="T7"/>
                </a:cxn>
                <a:cxn ang="0">
                  <a:pos x="T8" y="T9"/>
                </a:cxn>
              </a:cxnLst>
              <a:rect l="0" t="0" r="r" b="b"/>
              <a:pathLst>
                <a:path w="5" h="4">
                  <a:moveTo>
                    <a:pt x="1" y="2"/>
                  </a:moveTo>
                  <a:cubicBezTo>
                    <a:pt x="0" y="2"/>
                    <a:pt x="0" y="0"/>
                    <a:pt x="0" y="2"/>
                  </a:cubicBezTo>
                  <a:cubicBezTo>
                    <a:pt x="0" y="2"/>
                    <a:pt x="0" y="4"/>
                    <a:pt x="1" y="4"/>
                  </a:cubicBezTo>
                  <a:cubicBezTo>
                    <a:pt x="3" y="3"/>
                    <a:pt x="5" y="3"/>
                    <a:pt x="4" y="2"/>
                  </a:cubicBezTo>
                  <a:cubicBezTo>
                    <a:pt x="3" y="1"/>
                    <a:pt x="2"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1" name="Freeform 258">
              <a:extLst>
                <a:ext uri="{FF2B5EF4-FFF2-40B4-BE49-F238E27FC236}">
                  <a16:creationId xmlns:a16="http://schemas.microsoft.com/office/drawing/2014/main" id="{AE09F604-89D7-4F62-AA94-9CE303FD92BE}"/>
                </a:ext>
              </a:extLst>
            </p:cNvPr>
            <p:cNvSpPr>
              <a:spLocks/>
            </p:cNvSpPr>
            <p:nvPr/>
          </p:nvSpPr>
          <p:spPr bwMode="auto">
            <a:xfrm>
              <a:off x="2344" y="1640"/>
              <a:ext cx="4" cy="16"/>
            </a:xfrm>
            <a:custGeom>
              <a:avLst/>
              <a:gdLst>
                <a:gd name="T0" fmla="*/ 1 w 3"/>
                <a:gd name="T1" fmla="*/ 7 h 11"/>
                <a:gd name="T2" fmla="*/ 1 w 3"/>
                <a:gd name="T3" fmla="*/ 3 h 11"/>
                <a:gd name="T4" fmla="*/ 0 w 3"/>
                <a:gd name="T5" fmla="*/ 8 h 11"/>
                <a:gd name="T6" fmla="*/ 1 w 3"/>
                <a:gd name="T7" fmla="*/ 7 h 11"/>
              </a:gdLst>
              <a:ahLst/>
              <a:cxnLst>
                <a:cxn ang="0">
                  <a:pos x="T0" y="T1"/>
                </a:cxn>
                <a:cxn ang="0">
                  <a:pos x="T2" y="T3"/>
                </a:cxn>
                <a:cxn ang="0">
                  <a:pos x="T4" y="T5"/>
                </a:cxn>
                <a:cxn ang="0">
                  <a:pos x="T6" y="T7"/>
                </a:cxn>
              </a:cxnLst>
              <a:rect l="0" t="0" r="r" b="b"/>
              <a:pathLst>
                <a:path w="3" h="11">
                  <a:moveTo>
                    <a:pt x="1" y="7"/>
                  </a:moveTo>
                  <a:cubicBezTo>
                    <a:pt x="3" y="4"/>
                    <a:pt x="1" y="0"/>
                    <a:pt x="1" y="3"/>
                  </a:cubicBezTo>
                  <a:cubicBezTo>
                    <a:pt x="1" y="5"/>
                    <a:pt x="2" y="6"/>
                    <a:pt x="0" y="8"/>
                  </a:cubicBezTo>
                  <a:cubicBezTo>
                    <a:pt x="0" y="8"/>
                    <a:pt x="0" y="11"/>
                    <a:pt x="1"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2" name="Freeform 259">
              <a:extLst>
                <a:ext uri="{FF2B5EF4-FFF2-40B4-BE49-F238E27FC236}">
                  <a16:creationId xmlns:a16="http://schemas.microsoft.com/office/drawing/2014/main" id="{9DD7857C-9D10-4772-909C-7207D9E64637}"/>
                </a:ext>
              </a:extLst>
            </p:cNvPr>
            <p:cNvSpPr>
              <a:spLocks/>
            </p:cNvSpPr>
            <p:nvPr/>
          </p:nvSpPr>
          <p:spPr bwMode="auto">
            <a:xfrm>
              <a:off x="2174" y="1624"/>
              <a:ext cx="4" cy="4"/>
            </a:xfrm>
            <a:custGeom>
              <a:avLst/>
              <a:gdLst>
                <a:gd name="T0" fmla="*/ 0 w 3"/>
                <a:gd name="T1" fmla="*/ 2 h 3"/>
                <a:gd name="T2" fmla="*/ 3 w 3"/>
                <a:gd name="T3" fmla="*/ 0 h 3"/>
                <a:gd name="T4" fmla="*/ 0 w 3"/>
                <a:gd name="T5" fmla="*/ 2 h 3"/>
              </a:gdLst>
              <a:ahLst/>
              <a:cxnLst>
                <a:cxn ang="0">
                  <a:pos x="T0" y="T1"/>
                </a:cxn>
                <a:cxn ang="0">
                  <a:pos x="T2" y="T3"/>
                </a:cxn>
                <a:cxn ang="0">
                  <a:pos x="T4" y="T5"/>
                </a:cxn>
              </a:cxnLst>
              <a:rect l="0" t="0" r="r" b="b"/>
              <a:pathLst>
                <a:path w="3" h="3">
                  <a:moveTo>
                    <a:pt x="0" y="2"/>
                  </a:moveTo>
                  <a:cubicBezTo>
                    <a:pt x="1" y="3"/>
                    <a:pt x="3" y="0"/>
                    <a:pt x="3" y="0"/>
                  </a:cubicBezTo>
                  <a:cubicBezTo>
                    <a:pt x="2" y="0"/>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3" name="Freeform 260">
              <a:extLst>
                <a:ext uri="{FF2B5EF4-FFF2-40B4-BE49-F238E27FC236}">
                  <a16:creationId xmlns:a16="http://schemas.microsoft.com/office/drawing/2014/main" id="{E559C1A5-599A-43F8-B2AF-B4806BF082A9}"/>
                </a:ext>
              </a:extLst>
            </p:cNvPr>
            <p:cNvSpPr>
              <a:spLocks/>
            </p:cNvSpPr>
            <p:nvPr/>
          </p:nvSpPr>
          <p:spPr bwMode="auto">
            <a:xfrm>
              <a:off x="2179" y="1645"/>
              <a:ext cx="51" cy="30"/>
            </a:xfrm>
            <a:custGeom>
              <a:avLst/>
              <a:gdLst>
                <a:gd name="T0" fmla="*/ 29 w 37"/>
                <a:gd name="T1" fmla="*/ 16 h 22"/>
                <a:gd name="T2" fmla="*/ 31 w 37"/>
                <a:gd name="T3" fmla="*/ 15 h 22"/>
                <a:gd name="T4" fmla="*/ 36 w 37"/>
                <a:gd name="T5" fmla="*/ 13 h 22"/>
                <a:gd name="T6" fmla="*/ 35 w 37"/>
                <a:gd name="T7" fmla="*/ 12 h 22"/>
                <a:gd name="T8" fmla="*/ 9 w 37"/>
                <a:gd name="T9" fmla="*/ 11 h 22"/>
                <a:gd name="T10" fmla="*/ 9 w 37"/>
                <a:gd name="T11" fmla="*/ 10 h 22"/>
                <a:gd name="T12" fmla="*/ 7 w 37"/>
                <a:gd name="T13" fmla="*/ 7 h 22"/>
                <a:gd name="T14" fmla="*/ 6 w 37"/>
                <a:gd name="T15" fmla="*/ 5 h 22"/>
                <a:gd name="T16" fmla="*/ 7 w 37"/>
                <a:gd name="T17" fmla="*/ 2 h 22"/>
                <a:gd name="T18" fmla="*/ 5 w 37"/>
                <a:gd name="T19" fmla="*/ 2 h 22"/>
                <a:gd name="T20" fmla="*/ 1 w 37"/>
                <a:gd name="T21" fmla="*/ 7 h 22"/>
                <a:gd name="T22" fmla="*/ 2 w 37"/>
                <a:gd name="T23" fmla="*/ 9 h 22"/>
                <a:gd name="T24" fmla="*/ 5 w 37"/>
                <a:gd name="T25" fmla="*/ 9 h 22"/>
                <a:gd name="T26" fmla="*/ 5 w 37"/>
                <a:gd name="T27" fmla="*/ 11 h 22"/>
                <a:gd name="T28" fmla="*/ 6 w 37"/>
                <a:gd name="T29" fmla="*/ 13 h 22"/>
                <a:gd name="T30" fmla="*/ 9 w 37"/>
                <a:gd name="T31" fmla="*/ 14 h 22"/>
                <a:gd name="T32" fmla="*/ 12 w 37"/>
                <a:gd name="T33" fmla="*/ 16 h 22"/>
                <a:gd name="T34" fmla="*/ 16 w 37"/>
                <a:gd name="T35" fmla="*/ 17 h 22"/>
                <a:gd name="T36" fmla="*/ 18 w 37"/>
                <a:gd name="T37" fmla="*/ 17 h 22"/>
                <a:gd name="T38" fmla="*/ 19 w 37"/>
                <a:gd name="T39" fmla="*/ 16 h 22"/>
                <a:gd name="T40" fmla="*/ 21 w 37"/>
                <a:gd name="T41" fmla="*/ 19 h 22"/>
                <a:gd name="T42" fmla="*/ 28 w 37"/>
                <a:gd name="T43" fmla="*/ 21 h 22"/>
                <a:gd name="T44" fmla="*/ 29 w 37"/>
                <a:gd name="T45" fmla="*/ 20 h 22"/>
                <a:gd name="T46" fmla="*/ 29 w 37"/>
                <a:gd name="T47" fmla="*/ 19 h 22"/>
                <a:gd name="T48" fmla="*/ 28 w 37"/>
                <a:gd name="T49" fmla="*/ 17 h 22"/>
                <a:gd name="T50" fmla="*/ 29 w 37"/>
                <a:gd name="T5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22">
                  <a:moveTo>
                    <a:pt x="29" y="16"/>
                  </a:moveTo>
                  <a:cubicBezTo>
                    <a:pt x="30" y="16"/>
                    <a:pt x="30" y="15"/>
                    <a:pt x="31" y="15"/>
                  </a:cubicBezTo>
                  <a:cubicBezTo>
                    <a:pt x="32" y="14"/>
                    <a:pt x="34" y="14"/>
                    <a:pt x="36" y="13"/>
                  </a:cubicBezTo>
                  <a:cubicBezTo>
                    <a:pt x="37" y="12"/>
                    <a:pt x="36" y="12"/>
                    <a:pt x="35" y="12"/>
                  </a:cubicBezTo>
                  <a:cubicBezTo>
                    <a:pt x="35" y="12"/>
                    <a:pt x="10" y="12"/>
                    <a:pt x="9" y="11"/>
                  </a:cubicBezTo>
                  <a:cubicBezTo>
                    <a:pt x="7" y="11"/>
                    <a:pt x="8" y="11"/>
                    <a:pt x="9" y="10"/>
                  </a:cubicBezTo>
                  <a:cubicBezTo>
                    <a:pt x="9" y="10"/>
                    <a:pt x="9" y="9"/>
                    <a:pt x="7" y="7"/>
                  </a:cubicBezTo>
                  <a:cubicBezTo>
                    <a:pt x="5" y="6"/>
                    <a:pt x="6" y="6"/>
                    <a:pt x="6" y="5"/>
                  </a:cubicBezTo>
                  <a:cubicBezTo>
                    <a:pt x="6" y="4"/>
                    <a:pt x="7" y="4"/>
                    <a:pt x="7" y="2"/>
                  </a:cubicBezTo>
                  <a:cubicBezTo>
                    <a:pt x="7" y="0"/>
                    <a:pt x="7" y="1"/>
                    <a:pt x="5" y="2"/>
                  </a:cubicBezTo>
                  <a:cubicBezTo>
                    <a:pt x="3" y="3"/>
                    <a:pt x="3" y="5"/>
                    <a:pt x="1" y="7"/>
                  </a:cubicBezTo>
                  <a:cubicBezTo>
                    <a:pt x="0" y="9"/>
                    <a:pt x="2" y="9"/>
                    <a:pt x="2" y="9"/>
                  </a:cubicBezTo>
                  <a:cubicBezTo>
                    <a:pt x="2" y="9"/>
                    <a:pt x="3" y="9"/>
                    <a:pt x="5" y="9"/>
                  </a:cubicBezTo>
                  <a:cubicBezTo>
                    <a:pt x="6" y="9"/>
                    <a:pt x="6" y="10"/>
                    <a:pt x="5" y="11"/>
                  </a:cubicBezTo>
                  <a:cubicBezTo>
                    <a:pt x="5" y="13"/>
                    <a:pt x="5" y="13"/>
                    <a:pt x="6" y="13"/>
                  </a:cubicBezTo>
                  <a:cubicBezTo>
                    <a:pt x="8" y="13"/>
                    <a:pt x="8" y="13"/>
                    <a:pt x="9" y="14"/>
                  </a:cubicBezTo>
                  <a:cubicBezTo>
                    <a:pt x="10" y="15"/>
                    <a:pt x="12" y="16"/>
                    <a:pt x="12" y="16"/>
                  </a:cubicBezTo>
                  <a:cubicBezTo>
                    <a:pt x="13" y="16"/>
                    <a:pt x="14" y="17"/>
                    <a:pt x="16" y="17"/>
                  </a:cubicBezTo>
                  <a:cubicBezTo>
                    <a:pt x="17" y="18"/>
                    <a:pt x="17" y="18"/>
                    <a:pt x="18" y="17"/>
                  </a:cubicBezTo>
                  <a:cubicBezTo>
                    <a:pt x="18" y="17"/>
                    <a:pt x="18" y="16"/>
                    <a:pt x="19" y="16"/>
                  </a:cubicBezTo>
                  <a:cubicBezTo>
                    <a:pt x="20" y="15"/>
                    <a:pt x="20" y="17"/>
                    <a:pt x="21" y="19"/>
                  </a:cubicBezTo>
                  <a:cubicBezTo>
                    <a:pt x="23" y="22"/>
                    <a:pt x="26" y="21"/>
                    <a:pt x="28" y="21"/>
                  </a:cubicBezTo>
                  <a:cubicBezTo>
                    <a:pt x="30" y="21"/>
                    <a:pt x="30" y="20"/>
                    <a:pt x="29" y="20"/>
                  </a:cubicBezTo>
                  <a:cubicBezTo>
                    <a:pt x="28" y="19"/>
                    <a:pt x="28" y="20"/>
                    <a:pt x="29" y="19"/>
                  </a:cubicBezTo>
                  <a:cubicBezTo>
                    <a:pt x="30" y="19"/>
                    <a:pt x="29" y="18"/>
                    <a:pt x="28" y="17"/>
                  </a:cubicBezTo>
                  <a:cubicBezTo>
                    <a:pt x="27" y="17"/>
                    <a:pt x="28" y="17"/>
                    <a:pt x="29" y="1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4" name="Freeform 261">
              <a:extLst>
                <a:ext uri="{FF2B5EF4-FFF2-40B4-BE49-F238E27FC236}">
                  <a16:creationId xmlns:a16="http://schemas.microsoft.com/office/drawing/2014/main" id="{279D13F7-51DD-436C-BD5D-C733849ED92D}"/>
                </a:ext>
              </a:extLst>
            </p:cNvPr>
            <p:cNvSpPr>
              <a:spLocks/>
            </p:cNvSpPr>
            <p:nvPr/>
          </p:nvSpPr>
          <p:spPr bwMode="auto">
            <a:xfrm>
              <a:off x="2174" y="1572"/>
              <a:ext cx="63" cy="23"/>
            </a:xfrm>
            <a:custGeom>
              <a:avLst/>
              <a:gdLst>
                <a:gd name="T0" fmla="*/ 43 w 46"/>
                <a:gd name="T1" fmla="*/ 11 h 17"/>
                <a:gd name="T2" fmla="*/ 38 w 46"/>
                <a:gd name="T3" fmla="*/ 9 h 17"/>
                <a:gd name="T4" fmla="*/ 34 w 46"/>
                <a:gd name="T5" fmla="*/ 7 h 17"/>
                <a:gd name="T6" fmla="*/ 31 w 46"/>
                <a:gd name="T7" fmla="*/ 5 h 17"/>
                <a:gd name="T8" fmla="*/ 26 w 46"/>
                <a:gd name="T9" fmla="*/ 3 h 17"/>
                <a:gd name="T10" fmla="*/ 6 w 46"/>
                <a:gd name="T11" fmla="*/ 0 h 17"/>
                <a:gd name="T12" fmla="*/ 5 w 46"/>
                <a:gd name="T13" fmla="*/ 2 h 17"/>
                <a:gd name="T14" fmla="*/ 16 w 46"/>
                <a:gd name="T15" fmla="*/ 7 h 17"/>
                <a:gd name="T16" fmla="*/ 20 w 46"/>
                <a:gd name="T17" fmla="*/ 10 h 17"/>
                <a:gd name="T18" fmla="*/ 27 w 46"/>
                <a:gd name="T19" fmla="*/ 14 h 17"/>
                <a:gd name="T20" fmla="*/ 35 w 46"/>
                <a:gd name="T21" fmla="*/ 15 h 17"/>
                <a:gd name="T22" fmla="*/ 44 w 46"/>
                <a:gd name="T23" fmla="*/ 15 h 17"/>
                <a:gd name="T24" fmla="*/ 43 w 46"/>
                <a:gd name="T25"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17">
                  <a:moveTo>
                    <a:pt x="43" y="11"/>
                  </a:moveTo>
                  <a:cubicBezTo>
                    <a:pt x="42" y="10"/>
                    <a:pt x="39" y="10"/>
                    <a:pt x="38" y="9"/>
                  </a:cubicBezTo>
                  <a:cubicBezTo>
                    <a:pt x="36" y="8"/>
                    <a:pt x="35" y="8"/>
                    <a:pt x="34" y="7"/>
                  </a:cubicBezTo>
                  <a:cubicBezTo>
                    <a:pt x="33" y="5"/>
                    <a:pt x="32" y="6"/>
                    <a:pt x="31" y="5"/>
                  </a:cubicBezTo>
                  <a:cubicBezTo>
                    <a:pt x="29" y="4"/>
                    <a:pt x="26" y="3"/>
                    <a:pt x="26" y="3"/>
                  </a:cubicBezTo>
                  <a:cubicBezTo>
                    <a:pt x="21" y="1"/>
                    <a:pt x="12" y="0"/>
                    <a:pt x="6" y="0"/>
                  </a:cubicBezTo>
                  <a:cubicBezTo>
                    <a:pt x="0" y="0"/>
                    <a:pt x="5" y="2"/>
                    <a:pt x="5" y="2"/>
                  </a:cubicBezTo>
                  <a:cubicBezTo>
                    <a:pt x="8" y="3"/>
                    <a:pt x="15" y="5"/>
                    <a:pt x="16" y="7"/>
                  </a:cubicBezTo>
                  <a:cubicBezTo>
                    <a:pt x="17" y="10"/>
                    <a:pt x="19" y="10"/>
                    <a:pt x="20" y="10"/>
                  </a:cubicBezTo>
                  <a:cubicBezTo>
                    <a:pt x="21" y="11"/>
                    <a:pt x="25" y="13"/>
                    <a:pt x="27" y="14"/>
                  </a:cubicBezTo>
                  <a:cubicBezTo>
                    <a:pt x="29" y="14"/>
                    <a:pt x="30" y="13"/>
                    <a:pt x="35" y="15"/>
                  </a:cubicBezTo>
                  <a:cubicBezTo>
                    <a:pt x="39" y="17"/>
                    <a:pt x="42" y="16"/>
                    <a:pt x="44" y="15"/>
                  </a:cubicBezTo>
                  <a:cubicBezTo>
                    <a:pt x="46" y="14"/>
                    <a:pt x="44" y="13"/>
                    <a:pt x="43"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5" name="Freeform 262">
              <a:extLst>
                <a:ext uri="{FF2B5EF4-FFF2-40B4-BE49-F238E27FC236}">
                  <a16:creationId xmlns:a16="http://schemas.microsoft.com/office/drawing/2014/main" id="{AA92CDDE-8B05-45EE-A408-27A6FAB7FC4C}"/>
                </a:ext>
              </a:extLst>
            </p:cNvPr>
            <p:cNvSpPr>
              <a:spLocks/>
            </p:cNvSpPr>
            <p:nvPr/>
          </p:nvSpPr>
          <p:spPr bwMode="auto">
            <a:xfrm>
              <a:off x="2230" y="1631"/>
              <a:ext cx="9" cy="11"/>
            </a:xfrm>
            <a:custGeom>
              <a:avLst/>
              <a:gdLst>
                <a:gd name="T0" fmla="*/ 1 w 6"/>
                <a:gd name="T1" fmla="*/ 5 h 8"/>
                <a:gd name="T2" fmla="*/ 4 w 6"/>
                <a:gd name="T3" fmla="*/ 2 h 8"/>
                <a:gd name="T4" fmla="*/ 4 w 6"/>
                <a:gd name="T5" fmla="*/ 1 h 8"/>
                <a:gd name="T6" fmla="*/ 0 w 6"/>
                <a:gd name="T7" fmla="*/ 6 h 8"/>
                <a:gd name="T8" fmla="*/ 1 w 6"/>
                <a:gd name="T9" fmla="*/ 7 h 8"/>
                <a:gd name="T10" fmla="*/ 1 w 6"/>
                <a:gd name="T11" fmla="*/ 6 h 8"/>
                <a:gd name="T12" fmla="*/ 1 w 6"/>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1" y="5"/>
                  </a:moveTo>
                  <a:cubicBezTo>
                    <a:pt x="3" y="4"/>
                    <a:pt x="3" y="3"/>
                    <a:pt x="4" y="2"/>
                  </a:cubicBezTo>
                  <a:cubicBezTo>
                    <a:pt x="6" y="0"/>
                    <a:pt x="5" y="0"/>
                    <a:pt x="4" y="1"/>
                  </a:cubicBezTo>
                  <a:cubicBezTo>
                    <a:pt x="2" y="2"/>
                    <a:pt x="0" y="5"/>
                    <a:pt x="0" y="6"/>
                  </a:cubicBezTo>
                  <a:cubicBezTo>
                    <a:pt x="0" y="8"/>
                    <a:pt x="1" y="8"/>
                    <a:pt x="1" y="7"/>
                  </a:cubicBezTo>
                  <a:cubicBezTo>
                    <a:pt x="2" y="7"/>
                    <a:pt x="2" y="7"/>
                    <a:pt x="1" y="6"/>
                  </a:cubicBezTo>
                  <a:cubicBezTo>
                    <a:pt x="0" y="6"/>
                    <a:pt x="0" y="5"/>
                    <a:pt x="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6" name="Freeform 263">
              <a:extLst>
                <a:ext uri="{FF2B5EF4-FFF2-40B4-BE49-F238E27FC236}">
                  <a16:creationId xmlns:a16="http://schemas.microsoft.com/office/drawing/2014/main" id="{97801EA3-278F-4790-A329-B4793C38F7E0}"/>
                </a:ext>
              </a:extLst>
            </p:cNvPr>
            <p:cNvSpPr>
              <a:spLocks noEditPoints="1"/>
            </p:cNvSpPr>
            <p:nvPr/>
          </p:nvSpPr>
          <p:spPr bwMode="auto">
            <a:xfrm>
              <a:off x="2239" y="1645"/>
              <a:ext cx="36" cy="41"/>
            </a:xfrm>
            <a:custGeom>
              <a:avLst/>
              <a:gdLst>
                <a:gd name="T0" fmla="*/ 25 w 26"/>
                <a:gd name="T1" fmla="*/ 18 h 30"/>
                <a:gd name="T2" fmla="*/ 21 w 26"/>
                <a:gd name="T3" fmla="*/ 16 h 30"/>
                <a:gd name="T4" fmla="*/ 17 w 26"/>
                <a:gd name="T5" fmla="*/ 15 h 30"/>
                <a:gd name="T6" fmla="*/ 16 w 26"/>
                <a:gd name="T7" fmla="*/ 16 h 30"/>
                <a:gd name="T8" fmla="*/ 15 w 26"/>
                <a:gd name="T9" fmla="*/ 16 h 30"/>
                <a:gd name="T10" fmla="*/ 16 w 26"/>
                <a:gd name="T11" fmla="*/ 11 h 30"/>
                <a:gd name="T12" fmla="*/ 18 w 26"/>
                <a:gd name="T13" fmla="*/ 6 h 30"/>
                <a:gd name="T14" fmla="*/ 17 w 26"/>
                <a:gd name="T15" fmla="*/ 4 h 30"/>
                <a:gd name="T16" fmla="*/ 16 w 26"/>
                <a:gd name="T17" fmla="*/ 2 h 30"/>
                <a:gd name="T18" fmla="*/ 15 w 26"/>
                <a:gd name="T19" fmla="*/ 1 h 30"/>
                <a:gd name="T20" fmla="*/ 13 w 26"/>
                <a:gd name="T21" fmla="*/ 2 h 30"/>
                <a:gd name="T22" fmla="*/ 11 w 26"/>
                <a:gd name="T23" fmla="*/ 5 h 30"/>
                <a:gd name="T24" fmla="*/ 8 w 26"/>
                <a:gd name="T25" fmla="*/ 9 h 30"/>
                <a:gd name="T26" fmla="*/ 7 w 26"/>
                <a:gd name="T27" fmla="*/ 10 h 30"/>
                <a:gd name="T28" fmla="*/ 2 w 26"/>
                <a:gd name="T29" fmla="*/ 17 h 30"/>
                <a:gd name="T30" fmla="*/ 0 w 26"/>
                <a:gd name="T31" fmla="*/ 21 h 30"/>
                <a:gd name="T32" fmla="*/ 2 w 26"/>
                <a:gd name="T33" fmla="*/ 27 h 30"/>
                <a:gd name="T34" fmla="*/ 5 w 26"/>
                <a:gd name="T35" fmla="*/ 28 h 30"/>
                <a:gd name="T36" fmla="*/ 9 w 26"/>
                <a:gd name="T37" fmla="*/ 28 h 30"/>
                <a:gd name="T38" fmla="*/ 9 w 26"/>
                <a:gd name="T39" fmla="*/ 28 h 30"/>
                <a:gd name="T40" fmla="*/ 11 w 26"/>
                <a:gd name="T41" fmla="*/ 28 h 30"/>
                <a:gd name="T42" fmla="*/ 17 w 26"/>
                <a:gd name="T43" fmla="*/ 27 h 30"/>
                <a:gd name="T44" fmla="*/ 20 w 26"/>
                <a:gd name="T45" fmla="*/ 24 h 30"/>
                <a:gd name="T46" fmla="*/ 24 w 26"/>
                <a:gd name="T47" fmla="*/ 23 h 30"/>
                <a:gd name="T48" fmla="*/ 26 w 26"/>
                <a:gd name="T49" fmla="*/ 19 h 30"/>
                <a:gd name="T50" fmla="*/ 25 w 26"/>
                <a:gd name="T51" fmla="*/ 18 h 30"/>
                <a:gd name="T52" fmla="*/ 16 w 26"/>
                <a:gd name="T53" fmla="*/ 21 h 30"/>
                <a:gd name="T54" fmla="*/ 12 w 26"/>
                <a:gd name="T55" fmla="*/ 25 h 30"/>
                <a:gd name="T56" fmla="*/ 9 w 26"/>
                <a:gd name="T57" fmla="*/ 27 h 30"/>
                <a:gd name="T58" fmla="*/ 9 w 26"/>
                <a:gd name="T59" fmla="*/ 27 h 30"/>
                <a:gd name="T60" fmla="*/ 7 w 26"/>
                <a:gd name="T61" fmla="*/ 26 h 30"/>
                <a:gd name="T62" fmla="*/ 7 w 26"/>
                <a:gd name="T63" fmla="*/ 24 h 30"/>
                <a:gd name="T64" fmla="*/ 7 w 26"/>
                <a:gd name="T65" fmla="*/ 23 h 30"/>
                <a:gd name="T66" fmla="*/ 10 w 26"/>
                <a:gd name="T67" fmla="*/ 21 h 30"/>
                <a:gd name="T68" fmla="*/ 10 w 26"/>
                <a:gd name="T69" fmla="*/ 20 h 30"/>
                <a:gd name="T70" fmla="*/ 13 w 26"/>
                <a:gd name="T71" fmla="*/ 18 h 30"/>
                <a:gd name="T72" fmla="*/ 15 w 26"/>
                <a:gd name="T73" fmla="*/ 19 h 30"/>
                <a:gd name="T74" fmla="*/ 12 w 26"/>
                <a:gd name="T75" fmla="*/ 20 h 30"/>
                <a:gd name="T76" fmla="*/ 13 w 26"/>
                <a:gd name="T77" fmla="*/ 22 h 30"/>
                <a:gd name="T78" fmla="*/ 16 w 26"/>
                <a:gd name="T7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 h="30">
                  <a:moveTo>
                    <a:pt x="25" y="18"/>
                  </a:moveTo>
                  <a:cubicBezTo>
                    <a:pt x="25" y="17"/>
                    <a:pt x="22" y="16"/>
                    <a:pt x="21" y="16"/>
                  </a:cubicBezTo>
                  <a:cubicBezTo>
                    <a:pt x="20" y="15"/>
                    <a:pt x="19" y="15"/>
                    <a:pt x="17" y="15"/>
                  </a:cubicBezTo>
                  <a:cubicBezTo>
                    <a:pt x="16" y="16"/>
                    <a:pt x="16" y="17"/>
                    <a:pt x="16" y="16"/>
                  </a:cubicBezTo>
                  <a:cubicBezTo>
                    <a:pt x="16" y="14"/>
                    <a:pt x="16" y="15"/>
                    <a:pt x="15" y="16"/>
                  </a:cubicBezTo>
                  <a:cubicBezTo>
                    <a:pt x="13" y="16"/>
                    <a:pt x="16" y="13"/>
                    <a:pt x="16" y="11"/>
                  </a:cubicBezTo>
                  <a:cubicBezTo>
                    <a:pt x="17" y="10"/>
                    <a:pt x="17" y="8"/>
                    <a:pt x="18" y="6"/>
                  </a:cubicBezTo>
                  <a:cubicBezTo>
                    <a:pt x="19" y="4"/>
                    <a:pt x="18" y="4"/>
                    <a:pt x="17" y="4"/>
                  </a:cubicBezTo>
                  <a:cubicBezTo>
                    <a:pt x="15" y="4"/>
                    <a:pt x="16" y="3"/>
                    <a:pt x="16" y="2"/>
                  </a:cubicBezTo>
                  <a:cubicBezTo>
                    <a:pt x="17" y="0"/>
                    <a:pt x="16" y="2"/>
                    <a:pt x="15" y="1"/>
                  </a:cubicBezTo>
                  <a:cubicBezTo>
                    <a:pt x="15" y="1"/>
                    <a:pt x="14" y="2"/>
                    <a:pt x="13" y="2"/>
                  </a:cubicBezTo>
                  <a:cubicBezTo>
                    <a:pt x="12" y="3"/>
                    <a:pt x="12" y="4"/>
                    <a:pt x="11" y="5"/>
                  </a:cubicBezTo>
                  <a:cubicBezTo>
                    <a:pt x="10" y="5"/>
                    <a:pt x="9" y="8"/>
                    <a:pt x="8" y="9"/>
                  </a:cubicBezTo>
                  <a:cubicBezTo>
                    <a:pt x="7" y="9"/>
                    <a:pt x="8" y="9"/>
                    <a:pt x="7" y="10"/>
                  </a:cubicBezTo>
                  <a:cubicBezTo>
                    <a:pt x="7" y="11"/>
                    <a:pt x="4" y="15"/>
                    <a:pt x="2" y="17"/>
                  </a:cubicBezTo>
                  <a:cubicBezTo>
                    <a:pt x="0" y="18"/>
                    <a:pt x="0" y="21"/>
                    <a:pt x="0" y="21"/>
                  </a:cubicBezTo>
                  <a:cubicBezTo>
                    <a:pt x="0" y="21"/>
                    <a:pt x="1" y="24"/>
                    <a:pt x="2" y="27"/>
                  </a:cubicBezTo>
                  <a:cubicBezTo>
                    <a:pt x="4" y="30"/>
                    <a:pt x="5" y="28"/>
                    <a:pt x="5" y="28"/>
                  </a:cubicBezTo>
                  <a:cubicBezTo>
                    <a:pt x="5" y="29"/>
                    <a:pt x="7" y="28"/>
                    <a:pt x="9" y="28"/>
                  </a:cubicBezTo>
                  <a:cubicBezTo>
                    <a:pt x="9" y="28"/>
                    <a:pt x="9" y="28"/>
                    <a:pt x="9" y="28"/>
                  </a:cubicBezTo>
                  <a:cubicBezTo>
                    <a:pt x="9" y="28"/>
                    <a:pt x="10" y="28"/>
                    <a:pt x="11" y="28"/>
                  </a:cubicBezTo>
                  <a:cubicBezTo>
                    <a:pt x="12" y="29"/>
                    <a:pt x="15" y="27"/>
                    <a:pt x="17" y="27"/>
                  </a:cubicBezTo>
                  <a:cubicBezTo>
                    <a:pt x="18" y="26"/>
                    <a:pt x="20" y="26"/>
                    <a:pt x="20" y="24"/>
                  </a:cubicBezTo>
                  <a:cubicBezTo>
                    <a:pt x="21" y="23"/>
                    <a:pt x="21" y="23"/>
                    <a:pt x="24" y="23"/>
                  </a:cubicBezTo>
                  <a:cubicBezTo>
                    <a:pt x="26" y="23"/>
                    <a:pt x="26" y="21"/>
                    <a:pt x="26" y="19"/>
                  </a:cubicBezTo>
                  <a:cubicBezTo>
                    <a:pt x="26" y="18"/>
                    <a:pt x="26" y="18"/>
                    <a:pt x="25" y="18"/>
                  </a:cubicBezTo>
                  <a:close/>
                  <a:moveTo>
                    <a:pt x="16" y="21"/>
                  </a:moveTo>
                  <a:cubicBezTo>
                    <a:pt x="16" y="22"/>
                    <a:pt x="12" y="24"/>
                    <a:pt x="12" y="25"/>
                  </a:cubicBezTo>
                  <a:cubicBezTo>
                    <a:pt x="11" y="26"/>
                    <a:pt x="11" y="27"/>
                    <a:pt x="9" y="27"/>
                  </a:cubicBezTo>
                  <a:cubicBezTo>
                    <a:pt x="9" y="27"/>
                    <a:pt x="9" y="27"/>
                    <a:pt x="9" y="27"/>
                  </a:cubicBezTo>
                  <a:cubicBezTo>
                    <a:pt x="9" y="27"/>
                    <a:pt x="8" y="26"/>
                    <a:pt x="7" y="26"/>
                  </a:cubicBezTo>
                  <a:cubicBezTo>
                    <a:pt x="6" y="25"/>
                    <a:pt x="6" y="25"/>
                    <a:pt x="7" y="24"/>
                  </a:cubicBezTo>
                  <a:cubicBezTo>
                    <a:pt x="8" y="24"/>
                    <a:pt x="9" y="24"/>
                    <a:pt x="7" y="23"/>
                  </a:cubicBezTo>
                  <a:cubicBezTo>
                    <a:pt x="5" y="23"/>
                    <a:pt x="9" y="22"/>
                    <a:pt x="10" y="21"/>
                  </a:cubicBezTo>
                  <a:cubicBezTo>
                    <a:pt x="12" y="21"/>
                    <a:pt x="11" y="20"/>
                    <a:pt x="10" y="20"/>
                  </a:cubicBezTo>
                  <a:cubicBezTo>
                    <a:pt x="8" y="20"/>
                    <a:pt x="12" y="19"/>
                    <a:pt x="13" y="18"/>
                  </a:cubicBezTo>
                  <a:cubicBezTo>
                    <a:pt x="14" y="17"/>
                    <a:pt x="12" y="19"/>
                    <a:pt x="15" y="19"/>
                  </a:cubicBezTo>
                  <a:cubicBezTo>
                    <a:pt x="17" y="19"/>
                    <a:pt x="15" y="19"/>
                    <a:pt x="12" y="20"/>
                  </a:cubicBezTo>
                  <a:cubicBezTo>
                    <a:pt x="10" y="22"/>
                    <a:pt x="12" y="23"/>
                    <a:pt x="13" y="22"/>
                  </a:cubicBezTo>
                  <a:cubicBezTo>
                    <a:pt x="14" y="22"/>
                    <a:pt x="16" y="21"/>
                    <a:pt x="16" y="2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7" name="Freeform 264">
              <a:extLst>
                <a:ext uri="{FF2B5EF4-FFF2-40B4-BE49-F238E27FC236}">
                  <a16:creationId xmlns:a16="http://schemas.microsoft.com/office/drawing/2014/main" id="{7D51B961-D3D0-437B-8F54-C362DBA9DB08}"/>
                </a:ext>
              </a:extLst>
            </p:cNvPr>
            <p:cNvSpPr>
              <a:spLocks/>
            </p:cNvSpPr>
            <p:nvPr/>
          </p:nvSpPr>
          <p:spPr bwMode="auto">
            <a:xfrm>
              <a:off x="2270" y="1723"/>
              <a:ext cx="6" cy="3"/>
            </a:xfrm>
            <a:custGeom>
              <a:avLst/>
              <a:gdLst>
                <a:gd name="T0" fmla="*/ 0 w 4"/>
                <a:gd name="T1" fmla="*/ 2 h 2"/>
                <a:gd name="T2" fmla="*/ 4 w 4"/>
                <a:gd name="T3" fmla="*/ 1 h 2"/>
                <a:gd name="T4" fmla="*/ 0 w 4"/>
                <a:gd name="T5" fmla="*/ 2 h 2"/>
              </a:gdLst>
              <a:ahLst/>
              <a:cxnLst>
                <a:cxn ang="0">
                  <a:pos x="T0" y="T1"/>
                </a:cxn>
                <a:cxn ang="0">
                  <a:pos x="T2" y="T3"/>
                </a:cxn>
                <a:cxn ang="0">
                  <a:pos x="T4" y="T5"/>
                </a:cxn>
              </a:cxnLst>
              <a:rect l="0" t="0" r="r" b="b"/>
              <a:pathLst>
                <a:path w="4" h="2">
                  <a:moveTo>
                    <a:pt x="0" y="2"/>
                  </a:moveTo>
                  <a:cubicBezTo>
                    <a:pt x="4" y="1"/>
                    <a:pt x="4" y="1"/>
                    <a:pt x="4" y="1"/>
                  </a:cubicBezTo>
                  <a:cubicBezTo>
                    <a:pt x="4" y="1"/>
                    <a:pt x="3"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8" name="Freeform 265">
              <a:extLst>
                <a:ext uri="{FF2B5EF4-FFF2-40B4-BE49-F238E27FC236}">
                  <a16:creationId xmlns:a16="http://schemas.microsoft.com/office/drawing/2014/main" id="{1024C755-C8A3-4E28-8853-4534C975F8E2}"/>
                </a:ext>
              </a:extLst>
            </p:cNvPr>
            <p:cNvSpPr>
              <a:spLocks/>
            </p:cNvSpPr>
            <p:nvPr/>
          </p:nvSpPr>
          <p:spPr bwMode="auto">
            <a:xfrm>
              <a:off x="2128" y="1702"/>
              <a:ext cx="3" cy="6"/>
            </a:xfrm>
            <a:custGeom>
              <a:avLst/>
              <a:gdLst>
                <a:gd name="T0" fmla="*/ 0 w 2"/>
                <a:gd name="T1" fmla="*/ 4 h 4"/>
                <a:gd name="T2" fmla="*/ 2 w 2"/>
                <a:gd name="T3" fmla="*/ 1 h 4"/>
                <a:gd name="T4" fmla="*/ 0 w 2"/>
                <a:gd name="T5" fmla="*/ 4 h 4"/>
              </a:gdLst>
              <a:ahLst/>
              <a:cxnLst>
                <a:cxn ang="0">
                  <a:pos x="T0" y="T1"/>
                </a:cxn>
                <a:cxn ang="0">
                  <a:pos x="T2" y="T3"/>
                </a:cxn>
                <a:cxn ang="0">
                  <a:pos x="T4" y="T5"/>
                </a:cxn>
              </a:cxnLst>
              <a:rect l="0" t="0" r="r" b="b"/>
              <a:pathLst>
                <a:path w="2" h="4">
                  <a:moveTo>
                    <a:pt x="0" y="4"/>
                  </a:moveTo>
                  <a:cubicBezTo>
                    <a:pt x="0" y="4"/>
                    <a:pt x="2" y="3"/>
                    <a:pt x="2" y="1"/>
                  </a:cubicBezTo>
                  <a:cubicBezTo>
                    <a:pt x="2" y="0"/>
                    <a:pt x="1" y="2"/>
                    <a:pt x="0"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9" name="Freeform 266">
              <a:extLst>
                <a:ext uri="{FF2B5EF4-FFF2-40B4-BE49-F238E27FC236}">
                  <a16:creationId xmlns:a16="http://schemas.microsoft.com/office/drawing/2014/main" id="{BEC4833E-4505-4223-8500-1E9B884D7EE3}"/>
                </a:ext>
              </a:extLst>
            </p:cNvPr>
            <p:cNvSpPr>
              <a:spLocks noEditPoints="1"/>
            </p:cNvSpPr>
            <p:nvPr/>
          </p:nvSpPr>
          <p:spPr bwMode="auto">
            <a:xfrm>
              <a:off x="606" y="877"/>
              <a:ext cx="1756" cy="898"/>
            </a:xfrm>
            <a:custGeom>
              <a:avLst/>
              <a:gdLst>
                <a:gd name="T0" fmla="*/ 1215 w 1269"/>
                <a:gd name="T1" fmla="*/ 430 h 654"/>
                <a:gd name="T2" fmla="*/ 1220 w 1269"/>
                <a:gd name="T3" fmla="*/ 407 h 654"/>
                <a:gd name="T4" fmla="*/ 1189 w 1269"/>
                <a:gd name="T5" fmla="*/ 388 h 654"/>
                <a:gd name="T6" fmla="*/ 1178 w 1269"/>
                <a:gd name="T7" fmla="*/ 358 h 654"/>
                <a:gd name="T8" fmla="*/ 1162 w 1269"/>
                <a:gd name="T9" fmla="*/ 330 h 654"/>
                <a:gd name="T10" fmla="*/ 1148 w 1269"/>
                <a:gd name="T11" fmla="*/ 312 h 654"/>
                <a:gd name="T12" fmla="*/ 1127 w 1269"/>
                <a:gd name="T13" fmla="*/ 298 h 654"/>
                <a:gd name="T14" fmla="*/ 1114 w 1269"/>
                <a:gd name="T15" fmla="*/ 325 h 654"/>
                <a:gd name="T16" fmla="*/ 1081 w 1269"/>
                <a:gd name="T17" fmla="*/ 335 h 654"/>
                <a:gd name="T18" fmla="*/ 1057 w 1269"/>
                <a:gd name="T19" fmla="*/ 319 h 654"/>
                <a:gd name="T20" fmla="*/ 1061 w 1269"/>
                <a:gd name="T21" fmla="*/ 273 h 654"/>
                <a:gd name="T22" fmla="*/ 987 w 1269"/>
                <a:gd name="T23" fmla="*/ 246 h 654"/>
                <a:gd name="T24" fmla="*/ 944 w 1269"/>
                <a:gd name="T25" fmla="*/ 302 h 654"/>
                <a:gd name="T26" fmla="*/ 942 w 1269"/>
                <a:gd name="T27" fmla="*/ 335 h 654"/>
                <a:gd name="T28" fmla="*/ 919 w 1269"/>
                <a:gd name="T29" fmla="*/ 429 h 654"/>
                <a:gd name="T30" fmla="*/ 908 w 1269"/>
                <a:gd name="T31" fmla="*/ 481 h 654"/>
                <a:gd name="T32" fmla="*/ 870 w 1269"/>
                <a:gd name="T33" fmla="*/ 419 h 654"/>
                <a:gd name="T34" fmla="*/ 722 w 1269"/>
                <a:gd name="T35" fmla="*/ 363 h 654"/>
                <a:gd name="T36" fmla="*/ 697 w 1269"/>
                <a:gd name="T37" fmla="*/ 268 h 654"/>
                <a:gd name="T38" fmla="*/ 721 w 1269"/>
                <a:gd name="T39" fmla="*/ 238 h 654"/>
                <a:gd name="T40" fmla="*/ 720 w 1269"/>
                <a:gd name="T41" fmla="*/ 209 h 654"/>
                <a:gd name="T42" fmla="*/ 770 w 1269"/>
                <a:gd name="T43" fmla="*/ 171 h 654"/>
                <a:gd name="T44" fmla="*/ 848 w 1269"/>
                <a:gd name="T45" fmla="*/ 147 h 654"/>
                <a:gd name="T46" fmla="*/ 870 w 1269"/>
                <a:gd name="T47" fmla="*/ 99 h 654"/>
                <a:gd name="T48" fmla="*/ 825 w 1269"/>
                <a:gd name="T49" fmla="*/ 73 h 654"/>
                <a:gd name="T50" fmla="*/ 797 w 1269"/>
                <a:gd name="T51" fmla="*/ 128 h 654"/>
                <a:gd name="T52" fmla="*/ 745 w 1269"/>
                <a:gd name="T53" fmla="*/ 73 h 654"/>
                <a:gd name="T54" fmla="*/ 723 w 1269"/>
                <a:gd name="T55" fmla="*/ 38 h 654"/>
                <a:gd name="T56" fmla="*/ 668 w 1269"/>
                <a:gd name="T57" fmla="*/ 18 h 654"/>
                <a:gd name="T58" fmla="*/ 689 w 1269"/>
                <a:gd name="T59" fmla="*/ 84 h 654"/>
                <a:gd name="T60" fmla="*/ 666 w 1269"/>
                <a:gd name="T61" fmla="*/ 132 h 654"/>
                <a:gd name="T62" fmla="*/ 629 w 1269"/>
                <a:gd name="T63" fmla="*/ 98 h 654"/>
                <a:gd name="T64" fmla="*/ 540 w 1269"/>
                <a:gd name="T65" fmla="*/ 103 h 654"/>
                <a:gd name="T66" fmla="*/ 492 w 1269"/>
                <a:gd name="T67" fmla="*/ 105 h 654"/>
                <a:gd name="T68" fmla="*/ 492 w 1269"/>
                <a:gd name="T69" fmla="*/ 128 h 654"/>
                <a:gd name="T70" fmla="*/ 370 w 1269"/>
                <a:gd name="T71" fmla="*/ 86 h 654"/>
                <a:gd name="T72" fmla="*/ 237 w 1269"/>
                <a:gd name="T73" fmla="*/ 62 h 654"/>
                <a:gd name="T74" fmla="*/ 149 w 1269"/>
                <a:gd name="T75" fmla="*/ 73 h 654"/>
                <a:gd name="T76" fmla="*/ 151 w 1269"/>
                <a:gd name="T77" fmla="*/ 64 h 654"/>
                <a:gd name="T78" fmla="*/ 80 w 1269"/>
                <a:gd name="T79" fmla="*/ 74 h 654"/>
                <a:gd name="T80" fmla="*/ 67 w 1269"/>
                <a:gd name="T81" fmla="*/ 309 h 654"/>
                <a:gd name="T82" fmla="*/ 163 w 1269"/>
                <a:gd name="T83" fmla="*/ 405 h 654"/>
                <a:gd name="T84" fmla="*/ 182 w 1269"/>
                <a:gd name="T85" fmla="*/ 433 h 654"/>
                <a:gd name="T86" fmla="*/ 205 w 1269"/>
                <a:gd name="T87" fmla="*/ 454 h 654"/>
                <a:gd name="T88" fmla="*/ 200 w 1269"/>
                <a:gd name="T89" fmla="*/ 484 h 654"/>
                <a:gd name="T90" fmla="*/ 244 w 1269"/>
                <a:gd name="T91" fmla="*/ 496 h 654"/>
                <a:gd name="T92" fmla="*/ 723 w 1269"/>
                <a:gd name="T93" fmla="*/ 537 h 654"/>
                <a:gd name="T94" fmla="*/ 832 w 1269"/>
                <a:gd name="T95" fmla="*/ 547 h 654"/>
                <a:gd name="T96" fmla="*/ 894 w 1269"/>
                <a:gd name="T97" fmla="*/ 603 h 654"/>
                <a:gd name="T98" fmla="*/ 919 w 1269"/>
                <a:gd name="T99" fmla="*/ 631 h 654"/>
                <a:gd name="T100" fmla="*/ 1092 w 1269"/>
                <a:gd name="T101" fmla="*/ 589 h 654"/>
                <a:gd name="T102" fmla="*/ 1135 w 1269"/>
                <a:gd name="T103" fmla="*/ 613 h 654"/>
                <a:gd name="T104" fmla="*/ 1130 w 1269"/>
                <a:gd name="T105" fmla="*/ 562 h 654"/>
                <a:gd name="T106" fmla="*/ 1037 w 1269"/>
                <a:gd name="T107" fmla="*/ 565 h 654"/>
                <a:gd name="T108" fmla="*/ 1127 w 1269"/>
                <a:gd name="T109" fmla="*/ 498 h 654"/>
                <a:gd name="T110" fmla="*/ 320 w 1269"/>
                <a:gd name="T111" fmla="*/ 162 h 654"/>
                <a:gd name="T112" fmla="*/ 281 w 1269"/>
                <a:gd name="T113" fmla="*/ 157 h 654"/>
                <a:gd name="T114" fmla="*/ 312 w 1269"/>
                <a:gd name="T115" fmla="*/ 131 h 654"/>
                <a:gd name="T116" fmla="*/ 436 w 1269"/>
                <a:gd name="T117" fmla="*/ 242 h 654"/>
                <a:gd name="T118" fmla="*/ 375 w 1269"/>
                <a:gd name="T119" fmla="*/ 263 h 654"/>
                <a:gd name="T120" fmla="*/ 475 w 1269"/>
                <a:gd name="T121" fmla="*/ 233 h 654"/>
                <a:gd name="T122" fmla="*/ 645 w 1269"/>
                <a:gd name="T123" fmla="*/ 462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9" h="654">
                  <a:moveTo>
                    <a:pt x="1263" y="457"/>
                  </a:moveTo>
                  <a:cubicBezTo>
                    <a:pt x="1263" y="457"/>
                    <a:pt x="1266" y="458"/>
                    <a:pt x="1266" y="457"/>
                  </a:cubicBezTo>
                  <a:cubicBezTo>
                    <a:pt x="1265" y="457"/>
                    <a:pt x="1267" y="457"/>
                    <a:pt x="1267" y="457"/>
                  </a:cubicBezTo>
                  <a:cubicBezTo>
                    <a:pt x="1267" y="457"/>
                    <a:pt x="1269" y="456"/>
                    <a:pt x="1267" y="455"/>
                  </a:cubicBezTo>
                  <a:cubicBezTo>
                    <a:pt x="1265" y="454"/>
                    <a:pt x="1262" y="454"/>
                    <a:pt x="1260" y="454"/>
                  </a:cubicBezTo>
                  <a:cubicBezTo>
                    <a:pt x="1259" y="454"/>
                    <a:pt x="1254" y="453"/>
                    <a:pt x="1257" y="453"/>
                  </a:cubicBezTo>
                  <a:cubicBezTo>
                    <a:pt x="1260" y="453"/>
                    <a:pt x="1261" y="453"/>
                    <a:pt x="1262" y="453"/>
                  </a:cubicBezTo>
                  <a:cubicBezTo>
                    <a:pt x="1262" y="453"/>
                    <a:pt x="1262" y="451"/>
                    <a:pt x="1263" y="452"/>
                  </a:cubicBezTo>
                  <a:cubicBezTo>
                    <a:pt x="1263" y="452"/>
                    <a:pt x="1266" y="452"/>
                    <a:pt x="1266" y="451"/>
                  </a:cubicBezTo>
                  <a:cubicBezTo>
                    <a:pt x="1266" y="450"/>
                    <a:pt x="1265" y="451"/>
                    <a:pt x="1263" y="451"/>
                  </a:cubicBezTo>
                  <a:cubicBezTo>
                    <a:pt x="1262" y="451"/>
                    <a:pt x="1259" y="448"/>
                    <a:pt x="1261" y="449"/>
                  </a:cubicBezTo>
                  <a:cubicBezTo>
                    <a:pt x="1263" y="449"/>
                    <a:pt x="1266" y="446"/>
                    <a:pt x="1263" y="446"/>
                  </a:cubicBezTo>
                  <a:cubicBezTo>
                    <a:pt x="1261" y="445"/>
                    <a:pt x="1260" y="444"/>
                    <a:pt x="1262" y="444"/>
                  </a:cubicBezTo>
                  <a:cubicBezTo>
                    <a:pt x="1264" y="444"/>
                    <a:pt x="1264" y="443"/>
                    <a:pt x="1264" y="443"/>
                  </a:cubicBezTo>
                  <a:cubicBezTo>
                    <a:pt x="1264" y="442"/>
                    <a:pt x="1265" y="442"/>
                    <a:pt x="1265" y="442"/>
                  </a:cubicBezTo>
                  <a:cubicBezTo>
                    <a:pt x="1266" y="442"/>
                    <a:pt x="1267" y="440"/>
                    <a:pt x="1266" y="438"/>
                  </a:cubicBezTo>
                  <a:cubicBezTo>
                    <a:pt x="1265" y="437"/>
                    <a:pt x="1263" y="438"/>
                    <a:pt x="1262" y="437"/>
                  </a:cubicBezTo>
                  <a:cubicBezTo>
                    <a:pt x="1261" y="436"/>
                    <a:pt x="1258" y="433"/>
                    <a:pt x="1260" y="434"/>
                  </a:cubicBezTo>
                  <a:cubicBezTo>
                    <a:pt x="1263" y="434"/>
                    <a:pt x="1263" y="434"/>
                    <a:pt x="1260" y="433"/>
                  </a:cubicBezTo>
                  <a:cubicBezTo>
                    <a:pt x="1256" y="432"/>
                    <a:pt x="1250" y="431"/>
                    <a:pt x="1254" y="430"/>
                  </a:cubicBezTo>
                  <a:cubicBezTo>
                    <a:pt x="1257" y="429"/>
                    <a:pt x="1255" y="429"/>
                    <a:pt x="1254" y="429"/>
                  </a:cubicBezTo>
                  <a:cubicBezTo>
                    <a:pt x="1253" y="430"/>
                    <a:pt x="1252" y="430"/>
                    <a:pt x="1252" y="430"/>
                  </a:cubicBezTo>
                  <a:cubicBezTo>
                    <a:pt x="1251" y="429"/>
                    <a:pt x="1248" y="429"/>
                    <a:pt x="1246" y="431"/>
                  </a:cubicBezTo>
                  <a:cubicBezTo>
                    <a:pt x="1244" y="434"/>
                    <a:pt x="1243" y="437"/>
                    <a:pt x="1242" y="436"/>
                  </a:cubicBezTo>
                  <a:cubicBezTo>
                    <a:pt x="1241" y="435"/>
                    <a:pt x="1242" y="435"/>
                    <a:pt x="1242" y="434"/>
                  </a:cubicBezTo>
                  <a:cubicBezTo>
                    <a:pt x="1243" y="432"/>
                    <a:pt x="1242" y="432"/>
                    <a:pt x="1241" y="432"/>
                  </a:cubicBezTo>
                  <a:cubicBezTo>
                    <a:pt x="1240" y="432"/>
                    <a:pt x="1238" y="432"/>
                    <a:pt x="1242" y="431"/>
                  </a:cubicBezTo>
                  <a:cubicBezTo>
                    <a:pt x="1246" y="430"/>
                    <a:pt x="1247" y="428"/>
                    <a:pt x="1246" y="426"/>
                  </a:cubicBezTo>
                  <a:cubicBezTo>
                    <a:pt x="1244" y="425"/>
                    <a:pt x="1243" y="422"/>
                    <a:pt x="1239" y="421"/>
                  </a:cubicBezTo>
                  <a:cubicBezTo>
                    <a:pt x="1236" y="420"/>
                    <a:pt x="1232" y="419"/>
                    <a:pt x="1231" y="420"/>
                  </a:cubicBezTo>
                  <a:cubicBezTo>
                    <a:pt x="1230" y="420"/>
                    <a:pt x="1227" y="420"/>
                    <a:pt x="1227" y="421"/>
                  </a:cubicBezTo>
                  <a:cubicBezTo>
                    <a:pt x="1226" y="422"/>
                    <a:pt x="1228" y="422"/>
                    <a:pt x="1230" y="422"/>
                  </a:cubicBezTo>
                  <a:cubicBezTo>
                    <a:pt x="1232" y="422"/>
                    <a:pt x="1239" y="422"/>
                    <a:pt x="1233" y="422"/>
                  </a:cubicBezTo>
                  <a:cubicBezTo>
                    <a:pt x="1228" y="423"/>
                    <a:pt x="1227" y="423"/>
                    <a:pt x="1226" y="424"/>
                  </a:cubicBezTo>
                  <a:cubicBezTo>
                    <a:pt x="1224" y="424"/>
                    <a:pt x="1220" y="426"/>
                    <a:pt x="1219" y="427"/>
                  </a:cubicBezTo>
                  <a:cubicBezTo>
                    <a:pt x="1217" y="428"/>
                    <a:pt x="1217" y="428"/>
                    <a:pt x="1217" y="429"/>
                  </a:cubicBezTo>
                  <a:cubicBezTo>
                    <a:pt x="1217" y="430"/>
                    <a:pt x="1217" y="430"/>
                    <a:pt x="1215" y="430"/>
                  </a:cubicBezTo>
                  <a:cubicBezTo>
                    <a:pt x="1214" y="431"/>
                    <a:pt x="1213" y="431"/>
                    <a:pt x="1211" y="433"/>
                  </a:cubicBezTo>
                  <a:cubicBezTo>
                    <a:pt x="1209" y="434"/>
                    <a:pt x="1207" y="434"/>
                    <a:pt x="1206" y="434"/>
                  </a:cubicBezTo>
                  <a:cubicBezTo>
                    <a:pt x="1205" y="434"/>
                    <a:pt x="1205" y="433"/>
                    <a:pt x="1205" y="435"/>
                  </a:cubicBezTo>
                  <a:cubicBezTo>
                    <a:pt x="1205" y="436"/>
                    <a:pt x="1205" y="436"/>
                    <a:pt x="1204" y="436"/>
                  </a:cubicBezTo>
                  <a:cubicBezTo>
                    <a:pt x="1203" y="436"/>
                    <a:pt x="1202" y="438"/>
                    <a:pt x="1202" y="438"/>
                  </a:cubicBezTo>
                  <a:cubicBezTo>
                    <a:pt x="1202" y="438"/>
                    <a:pt x="1201" y="438"/>
                    <a:pt x="1201" y="439"/>
                  </a:cubicBezTo>
                  <a:cubicBezTo>
                    <a:pt x="1201" y="439"/>
                    <a:pt x="1197" y="439"/>
                    <a:pt x="1199" y="438"/>
                  </a:cubicBezTo>
                  <a:cubicBezTo>
                    <a:pt x="1201" y="438"/>
                    <a:pt x="1201" y="438"/>
                    <a:pt x="1199" y="438"/>
                  </a:cubicBezTo>
                  <a:cubicBezTo>
                    <a:pt x="1198" y="437"/>
                    <a:pt x="1197" y="437"/>
                    <a:pt x="1199" y="436"/>
                  </a:cubicBezTo>
                  <a:cubicBezTo>
                    <a:pt x="1202" y="435"/>
                    <a:pt x="1204" y="435"/>
                    <a:pt x="1202" y="434"/>
                  </a:cubicBezTo>
                  <a:cubicBezTo>
                    <a:pt x="1201" y="433"/>
                    <a:pt x="1201" y="433"/>
                    <a:pt x="1202" y="432"/>
                  </a:cubicBezTo>
                  <a:cubicBezTo>
                    <a:pt x="1202" y="430"/>
                    <a:pt x="1201" y="431"/>
                    <a:pt x="1202" y="430"/>
                  </a:cubicBezTo>
                  <a:cubicBezTo>
                    <a:pt x="1203" y="429"/>
                    <a:pt x="1203" y="429"/>
                    <a:pt x="1204" y="428"/>
                  </a:cubicBezTo>
                  <a:cubicBezTo>
                    <a:pt x="1206" y="428"/>
                    <a:pt x="1206" y="427"/>
                    <a:pt x="1208" y="427"/>
                  </a:cubicBezTo>
                  <a:cubicBezTo>
                    <a:pt x="1209" y="427"/>
                    <a:pt x="1212" y="427"/>
                    <a:pt x="1213" y="427"/>
                  </a:cubicBezTo>
                  <a:cubicBezTo>
                    <a:pt x="1214" y="426"/>
                    <a:pt x="1218" y="425"/>
                    <a:pt x="1219" y="424"/>
                  </a:cubicBezTo>
                  <a:cubicBezTo>
                    <a:pt x="1220" y="423"/>
                    <a:pt x="1220" y="423"/>
                    <a:pt x="1221" y="423"/>
                  </a:cubicBezTo>
                  <a:cubicBezTo>
                    <a:pt x="1222" y="423"/>
                    <a:pt x="1224" y="423"/>
                    <a:pt x="1225" y="422"/>
                  </a:cubicBezTo>
                  <a:cubicBezTo>
                    <a:pt x="1225" y="421"/>
                    <a:pt x="1228" y="419"/>
                    <a:pt x="1224" y="420"/>
                  </a:cubicBezTo>
                  <a:cubicBezTo>
                    <a:pt x="1221" y="422"/>
                    <a:pt x="1215" y="424"/>
                    <a:pt x="1213" y="424"/>
                  </a:cubicBezTo>
                  <a:cubicBezTo>
                    <a:pt x="1211" y="424"/>
                    <a:pt x="1207" y="423"/>
                    <a:pt x="1212" y="423"/>
                  </a:cubicBezTo>
                  <a:cubicBezTo>
                    <a:pt x="1216" y="422"/>
                    <a:pt x="1219" y="422"/>
                    <a:pt x="1221" y="421"/>
                  </a:cubicBezTo>
                  <a:cubicBezTo>
                    <a:pt x="1222" y="421"/>
                    <a:pt x="1225" y="419"/>
                    <a:pt x="1226" y="419"/>
                  </a:cubicBezTo>
                  <a:cubicBezTo>
                    <a:pt x="1227" y="419"/>
                    <a:pt x="1230" y="419"/>
                    <a:pt x="1230" y="418"/>
                  </a:cubicBezTo>
                  <a:cubicBezTo>
                    <a:pt x="1231" y="418"/>
                    <a:pt x="1228" y="417"/>
                    <a:pt x="1230" y="417"/>
                  </a:cubicBezTo>
                  <a:cubicBezTo>
                    <a:pt x="1232" y="416"/>
                    <a:pt x="1235" y="417"/>
                    <a:pt x="1236" y="416"/>
                  </a:cubicBezTo>
                  <a:cubicBezTo>
                    <a:pt x="1238" y="416"/>
                    <a:pt x="1241" y="415"/>
                    <a:pt x="1239" y="415"/>
                  </a:cubicBezTo>
                  <a:cubicBezTo>
                    <a:pt x="1238" y="415"/>
                    <a:pt x="1238" y="414"/>
                    <a:pt x="1240" y="414"/>
                  </a:cubicBezTo>
                  <a:cubicBezTo>
                    <a:pt x="1241" y="414"/>
                    <a:pt x="1243" y="413"/>
                    <a:pt x="1242" y="413"/>
                  </a:cubicBezTo>
                  <a:cubicBezTo>
                    <a:pt x="1241" y="412"/>
                    <a:pt x="1242" y="412"/>
                    <a:pt x="1240" y="412"/>
                  </a:cubicBezTo>
                  <a:cubicBezTo>
                    <a:pt x="1237" y="412"/>
                    <a:pt x="1236" y="411"/>
                    <a:pt x="1236" y="410"/>
                  </a:cubicBezTo>
                  <a:cubicBezTo>
                    <a:pt x="1235" y="409"/>
                    <a:pt x="1234" y="409"/>
                    <a:pt x="1233" y="409"/>
                  </a:cubicBezTo>
                  <a:cubicBezTo>
                    <a:pt x="1232" y="409"/>
                    <a:pt x="1231" y="409"/>
                    <a:pt x="1230" y="409"/>
                  </a:cubicBezTo>
                  <a:cubicBezTo>
                    <a:pt x="1230" y="408"/>
                    <a:pt x="1227" y="407"/>
                    <a:pt x="1227" y="408"/>
                  </a:cubicBezTo>
                  <a:cubicBezTo>
                    <a:pt x="1227" y="409"/>
                    <a:pt x="1227" y="409"/>
                    <a:pt x="1226" y="409"/>
                  </a:cubicBezTo>
                  <a:cubicBezTo>
                    <a:pt x="1225" y="408"/>
                    <a:pt x="1222" y="407"/>
                    <a:pt x="1222" y="408"/>
                  </a:cubicBezTo>
                  <a:cubicBezTo>
                    <a:pt x="1222" y="408"/>
                    <a:pt x="1221" y="407"/>
                    <a:pt x="1220" y="407"/>
                  </a:cubicBezTo>
                  <a:cubicBezTo>
                    <a:pt x="1219" y="406"/>
                    <a:pt x="1217" y="406"/>
                    <a:pt x="1218" y="405"/>
                  </a:cubicBezTo>
                  <a:cubicBezTo>
                    <a:pt x="1219" y="404"/>
                    <a:pt x="1217" y="404"/>
                    <a:pt x="1218" y="403"/>
                  </a:cubicBezTo>
                  <a:cubicBezTo>
                    <a:pt x="1218" y="401"/>
                    <a:pt x="1218" y="401"/>
                    <a:pt x="1216" y="402"/>
                  </a:cubicBezTo>
                  <a:cubicBezTo>
                    <a:pt x="1214" y="403"/>
                    <a:pt x="1212" y="404"/>
                    <a:pt x="1214" y="402"/>
                  </a:cubicBezTo>
                  <a:cubicBezTo>
                    <a:pt x="1216" y="399"/>
                    <a:pt x="1216" y="398"/>
                    <a:pt x="1214" y="400"/>
                  </a:cubicBezTo>
                  <a:cubicBezTo>
                    <a:pt x="1212" y="401"/>
                    <a:pt x="1212" y="402"/>
                    <a:pt x="1212" y="403"/>
                  </a:cubicBezTo>
                  <a:cubicBezTo>
                    <a:pt x="1211" y="403"/>
                    <a:pt x="1210" y="404"/>
                    <a:pt x="1209" y="404"/>
                  </a:cubicBezTo>
                  <a:cubicBezTo>
                    <a:pt x="1208" y="405"/>
                    <a:pt x="1207" y="406"/>
                    <a:pt x="1206" y="407"/>
                  </a:cubicBezTo>
                  <a:cubicBezTo>
                    <a:pt x="1206" y="407"/>
                    <a:pt x="1204" y="410"/>
                    <a:pt x="1205" y="407"/>
                  </a:cubicBezTo>
                  <a:cubicBezTo>
                    <a:pt x="1207" y="404"/>
                    <a:pt x="1207" y="404"/>
                    <a:pt x="1208" y="403"/>
                  </a:cubicBezTo>
                  <a:cubicBezTo>
                    <a:pt x="1209" y="403"/>
                    <a:pt x="1210" y="402"/>
                    <a:pt x="1210" y="402"/>
                  </a:cubicBezTo>
                  <a:cubicBezTo>
                    <a:pt x="1211" y="401"/>
                    <a:pt x="1212" y="400"/>
                    <a:pt x="1210" y="401"/>
                  </a:cubicBezTo>
                  <a:cubicBezTo>
                    <a:pt x="1208" y="401"/>
                    <a:pt x="1203" y="401"/>
                    <a:pt x="1205" y="400"/>
                  </a:cubicBezTo>
                  <a:cubicBezTo>
                    <a:pt x="1208" y="399"/>
                    <a:pt x="1207" y="398"/>
                    <a:pt x="1206" y="398"/>
                  </a:cubicBezTo>
                  <a:cubicBezTo>
                    <a:pt x="1205" y="398"/>
                    <a:pt x="1203" y="399"/>
                    <a:pt x="1202" y="400"/>
                  </a:cubicBezTo>
                  <a:cubicBezTo>
                    <a:pt x="1202" y="400"/>
                    <a:pt x="1198" y="403"/>
                    <a:pt x="1200" y="401"/>
                  </a:cubicBezTo>
                  <a:cubicBezTo>
                    <a:pt x="1202" y="398"/>
                    <a:pt x="1202" y="398"/>
                    <a:pt x="1200" y="399"/>
                  </a:cubicBezTo>
                  <a:cubicBezTo>
                    <a:pt x="1199" y="400"/>
                    <a:pt x="1201" y="396"/>
                    <a:pt x="1198" y="400"/>
                  </a:cubicBezTo>
                  <a:cubicBezTo>
                    <a:pt x="1195" y="403"/>
                    <a:pt x="1195" y="402"/>
                    <a:pt x="1194" y="403"/>
                  </a:cubicBezTo>
                  <a:cubicBezTo>
                    <a:pt x="1193" y="404"/>
                    <a:pt x="1193" y="402"/>
                    <a:pt x="1195" y="401"/>
                  </a:cubicBezTo>
                  <a:cubicBezTo>
                    <a:pt x="1197" y="399"/>
                    <a:pt x="1199" y="398"/>
                    <a:pt x="1196" y="399"/>
                  </a:cubicBezTo>
                  <a:cubicBezTo>
                    <a:pt x="1194" y="400"/>
                    <a:pt x="1194" y="399"/>
                    <a:pt x="1195" y="398"/>
                  </a:cubicBezTo>
                  <a:cubicBezTo>
                    <a:pt x="1197" y="397"/>
                    <a:pt x="1197" y="398"/>
                    <a:pt x="1198" y="396"/>
                  </a:cubicBezTo>
                  <a:cubicBezTo>
                    <a:pt x="1199" y="395"/>
                    <a:pt x="1199" y="395"/>
                    <a:pt x="1199" y="395"/>
                  </a:cubicBezTo>
                  <a:cubicBezTo>
                    <a:pt x="1200" y="394"/>
                    <a:pt x="1201" y="393"/>
                    <a:pt x="1200" y="394"/>
                  </a:cubicBezTo>
                  <a:cubicBezTo>
                    <a:pt x="1198" y="395"/>
                    <a:pt x="1196" y="396"/>
                    <a:pt x="1197" y="394"/>
                  </a:cubicBezTo>
                  <a:cubicBezTo>
                    <a:pt x="1199" y="392"/>
                    <a:pt x="1199" y="391"/>
                    <a:pt x="1198" y="392"/>
                  </a:cubicBezTo>
                  <a:cubicBezTo>
                    <a:pt x="1197" y="392"/>
                    <a:pt x="1197" y="394"/>
                    <a:pt x="1197" y="392"/>
                  </a:cubicBezTo>
                  <a:cubicBezTo>
                    <a:pt x="1197" y="391"/>
                    <a:pt x="1195" y="391"/>
                    <a:pt x="1195" y="391"/>
                  </a:cubicBezTo>
                  <a:cubicBezTo>
                    <a:pt x="1195" y="391"/>
                    <a:pt x="1195" y="391"/>
                    <a:pt x="1196" y="390"/>
                  </a:cubicBezTo>
                  <a:cubicBezTo>
                    <a:pt x="1197" y="389"/>
                    <a:pt x="1198" y="389"/>
                    <a:pt x="1198" y="388"/>
                  </a:cubicBezTo>
                  <a:cubicBezTo>
                    <a:pt x="1198" y="388"/>
                    <a:pt x="1197" y="386"/>
                    <a:pt x="1196" y="387"/>
                  </a:cubicBezTo>
                  <a:cubicBezTo>
                    <a:pt x="1196" y="387"/>
                    <a:pt x="1194" y="389"/>
                    <a:pt x="1194" y="390"/>
                  </a:cubicBezTo>
                  <a:cubicBezTo>
                    <a:pt x="1193" y="392"/>
                    <a:pt x="1193" y="392"/>
                    <a:pt x="1194" y="390"/>
                  </a:cubicBezTo>
                  <a:cubicBezTo>
                    <a:pt x="1195" y="387"/>
                    <a:pt x="1194" y="388"/>
                    <a:pt x="1194" y="388"/>
                  </a:cubicBezTo>
                  <a:cubicBezTo>
                    <a:pt x="1194" y="387"/>
                    <a:pt x="1194" y="387"/>
                    <a:pt x="1193" y="388"/>
                  </a:cubicBezTo>
                  <a:cubicBezTo>
                    <a:pt x="1192" y="388"/>
                    <a:pt x="1187" y="389"/>
                    <a:pt x="1189" y="388"/>
                  </a:cubicBezTo>
                  <a:cubicBezTo>
                    <a:pt x="1191" y="388"/>
                    <a:pt x="1193" y="387"/>
                    <a:pt x="1191" y="386"/>
                  </a:cubicBezTo>
                  <a:cubicBezTo>
                    <a:pt x="1189" y="386"/>
                    <a:pt x="1187" y="386"/>
                    <a:pt x="1186" y="386"/>
                  </a:cubicBezTo>
                  <a:cubicBezTo>
                    <a:pt x="1185" y="386"/>
                    <a:pt x="1185" y="386"/>
                    <a:pt x="1186" y="386"/>
                  </a:cubicBezTo>
                  <a:cubicBezTo>
                    <a:pt x="1186" y="385"/>
                    <a:pt x="1187" y="385"/>
                    <a:pt x="1185" y="384"/>
                  </a:cubicBezTo>
                  <a:cubicBezTo>
                    <a:pt x="1184" y="384"/>
                    <a:pt x="1179" y="383"/>
                    <a:pt x="1182" y="383"/>
                  </a:cubicBezTo>
                  <a:cubicBezTo>
                    <a:pt x="1184" y="382"/>
                    <a:pt x="1185" y="382"/>
                    <a:pt x="1183" y="382"/>
                  </a:cubicBezTo>
                  <a:cubicBezTo>
                    <a:pt x="1181" y="381"/>
                    <a:pt x="1182" y="382"/>
                    <a:pt x="1183" y="380"/>
                  </a:cubicBezTo>
                  <a:cubicBezTo>
                    <a:pt x="1184" y="379"/>
                    <a:pt x="1183" y="379"/>
                    <a:pt x="1182" y="379"/>
                  </a:cubicBezTo>
                  <a:cubicBezTo>
                    <a:pt x="1180" y="378"/>
                    <a:pt x="1177" y="378"/>
                    <a:pt x="1176" y="378"/>
                  </a:cubicBezTo>
                  <a:cubicBezTo>
                    <a:pt x="1175" y="379"/>
                    <a:pt x="1171" y="377"/>
                    <a:pt x="1173" y="377"/>
                  </a:cubicBezTo>
                  <a:cubicBezTo>
                    <a:pt x="1174" y="377"/>
                    <a:pt x="1175" y="377"/>
                    <a:pt x="1176" y="377"/>
                  </a:cubicBezTo>
                  <a:cubicBezTo>
                    <a:pt x="1177" y="377"/>
                    <a:pt x="1179" y="378"/>
                    <a:pt x="1177" y="377"/>
                  </a:cubicBezTo>
                  <a:cubicBezTo>
                    <a:pt x="1176" y="376"/>
                    <a:pt x="1177" y="377"/>
                    <a:pt x="1178" y="377"/>
                  </a:cubicBezTo>
                  <a:cubicBezTo>
                    <a:pt x="1179" y="377"/>
                    <a:pt x="1180" y="377"/>
                    <a:pt x="1178" y="376"/>
                  </a:cubicBezTo>
                  <a:cubicBezTo>
                    <a:pt x="1175" y="375"/>
                    <a:pt x="1176" y="375"/>
                    <a:pt x="1175" y="374"/>
                  </a:cubicBezTo>
                  <a:cubicBezTo>
                    <a:pt x="1174" y="374"/>
                    <a:pt x="1174" y="374"/>
                    <a:pt x="1173" y="374"/>
                  </a:cubicBezTo>
                  <a:cubicBezTo>
                    <a:pt x="1172" y="374"/>
                    <a:pt x="1171" y="374"/>
                    <a:pt x="1173" y="373"/>
                  </a:cubicBezTo>
                  <a:cubicBezTo>
                    <a:pt x="1174" y="373"/>
                    <a:pt x="1173" y="372"/>
                    <a:pt x="1174" y="372"/>
                  </a:cubicBezTo>
                  <a:cubicBezTo>
                    <a:pt x="1175" y="372"/>
                    <a:pt x="1179" y="372"/>
                    <a:pt x="1178" y="372"/>
                  </a:cubicBezTo>
                  <a:cubicBezTo>
                    <a:pt x="1177" y="371"/>
                    <a:pt x="1176" y="371"/>
                    <a:pt x="1174" y="371"/>
                  </a:cubicBezTo>
                  <a:cubicBezTo>
                    <a:pt x="1173" y="370"/>
                    <a:pt x="1169" y="370"/>
                    <a:pt x="1172" y="370"/>
                  </a:cubicBezTo>
                  <a:cubicBezTo>
                    <a:pt x="1175" y="370"/>
                    <a:pt x="1173" y="370"/>
                    <a:pt x="1172" y="369"/>
                  </a:cubicBezTo>
                  <a:cubicBezTo>
                    <a:pt x="1170" y="369"/>
                    <a:pt x="1164" y="367"/>
                    <a:pt x="1165" y="366"/>
                  </a:cubicBezTo>
                  <a:cubicBezTo>
                    <a:pt x="1165" y="365"/>
                    <a:pt x="1165" y="365"/>
                    <a:pt x="1167" y="365"/>
                  </a:cubicBezTo>
                  <a:cubicBezTo>
                    <a:pt x="1169" y="365"/>
                    <a:pt x="1173" y="365"/>
                    <a:pt x="1170" y="366"/>
                  </a:cubicBezTo>
                  <a:cubicBezTo>
                    <a:pt x="1168" y="366"/>
                    <a:pt x="1164" y="365"/>
                    <a:pt x="1167" y="367"/>
                  </a:cubicBezTo>
                  <a:cubicBezTo>
                    <a:pt x="1169" y="368"/>
                    <a:pt x="1172" y="369"/>
                    <a:pt x="1174" y="369"/>
                  </a:cubicBezTo>
                  <a:cubicBezTo>
                    <a:pt x="1176" y="368"/>
                    <a:pt x="1175" y="369"/>
                    <a:pt x="1175" y="369"/>
                  </a:cubicBezTo>
                  <a:cubicBezTo>
                    <a:pt x="1176" y="369"/>
                    <a:pt x="1179" y="371"/>
                    <a:pt x="1178" y="369"/>
                  </a:cubicBezTo>
                  <a:cubicBezTo>
                    <a:pt x="1177" y="368"/>
                    <a:pt x="1176" y="369"/>
                    <a:pt x="1177" y="368"/>
                  </a:cubicBezTo>
                  <a:cubicBezTo>
                    <a:pt x="1177" y="368"/>
                    <a:pt x="1177" y="367"/>
                    <a:pt x="1176" y="367"/>
                  </a:cubicBezTo>
                  <a:cubicBezTo>
                    <a:pt x="1176" y="367"/>
                    <a:pt x="1175" y="367"/>
                    <a:pt x="1176" y="366"/>
                  </a:cubicBezTo>
                  <a:cubicBezTo>
                    <a:pt x="1177" y="366"/>
                    <a:pt x="1178" y="366"/>
                    <a:pt x="1178" y="365"/>
                  </a:cubicBezTo>
                  <a:cubicBezTo>
                    <a:pt x="1179" y="364"/>
                    <a:pt x="1180" y="362"/>
                    <a:pt x="1181" y="362"/>
                  </a:cubicBezTo>
                  <a:cubicBezTo>
                    <a:pt x="1182" y="362"/>
                    <a:pt x="1183" y="363"/>
                    <a:pt x="1183" y="362"/>
                  </a:cubicBezTo>
                  <a:cubicBezTo>
                    <a:pt x="1183" y="361"/>
                    <a:pt x="1182" y="359"/>
                    <a:pt x="1180" y="359"/>
                  </a:cubicBezTo>
                  <a:cubicBezTo>
                    <a:pt x="1178" y="359"/>
                    <a:pt x="1178" y="358"/>
                    <a:pt x="1178" y="358"/>
                  </a:cubicBezTo>
                  <a:cubicBezTo>
                    <a:pt x="1179" y="357"/>
                    <a:pt x="1178" y="358"/>
                    <a:pt x="1177" y="358"/>
                  </a:cubicBezTo>
                  <a:cubicBezTo>
                    <a:pt x="1177" y="358"/>
                    <a:pt x="1176" y="359"/>
                    <a:pt x="1175" y="358"/>
                  </a:cubicBezTo>
                  <a:cubicBezTo>
                    <a:pt x="1173" y="357"/>
                    <a:pt x="1172" y="357"/>
                    <a:pt x="1174" y="356"/>
                  </a:cubicBezTo>
                  <a:cubicBezTo>
                    <a:pt x="1176" y="356"/>
                    <a:pt x="1175" y="355"/>
                    <a:pt x="1175" y="355"/>
                  </a:cubicBezTo>
                  <a:cubicBezTo>
                    <a:pt x="1175" y="354"/>
                    <a:pt x="1175" y="354"/>
                    <a:pt x="1176" y="354"/>
                  </a:cubicBezTo>
                  <a:cubicBezTo>
                    <a:pt x="1176" y="354"/>
                    <a:pt x="1176" y="354"/>
                    <a:pt x="1175" y="353"/>
                  </a:cubicBezTo>
                  <a:cubicBezTo>
                    <a:pt x="1174" y="353"/>
                    <a:pt x="1173" y="352"/>
                    <a:pt x="1169" y="352"/>
                  </a:cubicBezTo>
                  <a:cubicBezTo>
                    <a:pt x="1169" y="352"/>
                    <a:pt x="1167" y="353"/>
                    <a:pt x="1166" y="352"/>
                  </a:cubicBezTo>
                  <a:cubicBezTo>
                    <a:pt x="1164" y="351"/>
                    <a:pt x="1166" y="351"/>
                    <a:pt x="1167" y="352"/>
                  </a:cubicBezTo>
                  <a:cubicBezTo>
                    <a:pt x="1168" y="352"/>
                    <a:pt x="1168" y="352"/>
                    <a:pt x="1169" y="351"/>
                  </a:cubicBezTo>
                  <a:cubicBezTo>
                    <a:pt x="1169" y="351"/>
                    <a:pt x="1169" y="350"/>
                    <a:pt x="1170" y="350"/>
                  </a:cubicBezTo>
                  <a:cubicBezTo>
                    <a:pt x="1171" y="350"/>
                    <a:pt x="1174" y="349"/>
                    <a:pt x="1174" y="349"/>
                  </a:cubicBezTo>
                  <a:cubicBezTo>
                    <a:pt x="1175" y="349"/>
                    <a:pt x="1176" y="348"/>
                    <a:pt x="1174" y="347"/>
                  </a:cubicBezTo>
                  <a:cubicBezTo>
                    <a:pt x="1173" y="345"/>
                    <a:pt x="1169" y="343"/>
                    <a:pt x="1169" y="342"/>
                  </a:cubicBezTo>
                  <a:cubicBezTo>
                    <a:pt x="1168" y="342"/>
                    <a:pt x="1167" y="342"/>
                    <a:pt x="1167" y="342"/>
                  </a:cubicBezTo>
                  <a:cubicBezTo>
                    <a:pt x="1168" y="343"/>
                    <a:pt x="1168" y="344"/>
                    <a:pt x="1166" y="342"/>
                  </a:cubicBezTo>
                  <a:cubicBezTo>
                    <a:pt x="1165" y="341"/>
                    <a:pt x="1165" y="341"/>
                    <a:pt x="1164" y="342"/>
                  </a:cubicBezTo>
                  <a:cubicBezTo>
                    <a:pt x="1164" y="342"/>
                    <a:pt x="1163" y="341"/>
                    <a:pt x="1165" y="341"/>
                  </a:cubicBezTo>
                  <a:cubicBezTo>
                    <a:pt x="1167" y="341"/>
                    <a:pt x="1167" y="340"/>
                    <a:pt x="1168" y="340"/>
                  </a:cubicBezTo>
                  <a:cubicBezTo>
                    <a:pt x="1169" y="341"/>
                    <a:pt x="1169" y="340"/>
                    <a:pt x="1168" y="339"/>
                  </a:cubicBezTo>
                  <a:cubicBezTo>
                    <a:pt x="1167" y="339"/>
                    <a:pt x="1167" y="339"/>
                    <a:pt x="1166" y="339"/>
                  </a:cubicBezTo>
                  <a:cubicBezTo>
                    <a:pt x="1165" y="340"/>
                    <a:pt x="1166" y="339"/>
                    <a:pt x="1166" y="338"/>
                  </a:cubicBezTo>
                  <a:cubicBezTo>
                    <a:pt x="1166" y="337"/>
                    <a:pt x="1167" y="337"/>
                    <a:pt x="1166" y="337"/>
                  </a:cubicBezTo>
                  <a:cubicBezTo>
                    <a:pt x="1165" y="338"/>
                    <a:pt x="1163" y="338"/>
                    <a:pt x="1162" y="338"/>
                  </a:cubicBezTo>
                  <a:cubicBezTo>
                    <a:pt x="1161" y="337"/>
                    <a:pt x="1159" y="337"/>
                    <a:pt x="1158" y="339"/>
                  </a:cubicBezTo>
                  <a:cubicBezTo>
                    <a:pt x="1157" y="340"/>
                    <a:pt x="1156" y="341"/>
                    <a:pt x="1155" y="341"/>
                  </a:cubicBezTo>
                  <a:cubicBezTo>
                    <a:pt x="1155" y="341"/>
                    <a:pt x="1154" y="341"/>
                    <a:pt x="1156" y="340"/>
                  </a:cubicBezTo>
                  <a:cubicBezTo>
                    <a:pt x="1157" y="339"/>
                    <a:pt x="1156" y="339"/>
                    <a:pt x="1158" y="338"/>
                  </a:cubicBezTo>
                  <a:cubicBezTo>
                    <a:pt x="1159" y="337"/>
                    <a:pt x="1160" y="336"/>
                    <a:pt x="1162" y="337"/>
                  </a:cubicBezTo>
                  <a:cubicBezTo>
                    <a:pt x="1163" y="337"/>
                    <a:pt x="1164" y="336"/>
                    <a:pt x="1164" y="336"/>
                  </a:cubicBezTo>
                  <a:cubicBezTo>
                    <a:pt x="1164" y="336"/>
                    <a:pt x="1165" y="336"/>
                    <a:pt x="1164" y="335"/>
                  </a:cubicBezTo>
                  <a:cubicBezTo>
                    <a:pt x="1162" y="335"/>
                    <a:pt x="1162" y="335"/>
                    <a:pt x="1161" y="335"/>
                  </a:cubicBezTo>
                  <a:cubicBezTo>
                    <a:pt x="1161" y="335"/>
                    <a:pt x="1161" y="334"/>
                    <a:pt x="1162" y="334"/>
                  </a:cubicBezTo>
                  <a:cubicBezTo>
                    <a:pt x="1164" y="334"/>
                    <a:pt x="1164" y="334"/>
                    <a:pt x="1164" y="333"/>
                  </a:cubicBezTo>
                  <a:cubicBezTo>
                    <a:pt x="1164" y="332"/>
                    <a:pt x="1164" y="331"/>
                    <a:pt x="1164" y="331"/>
                  </a:cubicBezTo>
                  <a:cubicBezTo>
                    <a:pt x="1165" y="330"/>
                    <a:pt x="1165" y="330"/>
                    <a:pt x="1164" y="330"/>
                  </a:cubicBezTo>
                  <a:cubicBezTo>
                    <a:pt x="1163" y="330"/>
                    <a:pt x="1162" y="330"/>
                    <a:pt x="1162" y="330"/>
                  </a:cubicBezTo>
                  <a:cubicBezTo>
                    <a:pt x="1162" y="330"/>
                    <a:pt x="1161" y="330"/>
                    <a:pt x="1161" y="330"/>
                  </a:cubicBezTo>
                  <a:cubicBezTo>
                    <a:pt x="1161" y="330"/>
                    <a:pt x="1158" y="330"/>
                    <a:pt x="1157" y="332"/>
                  </a:cubicBezTo>
                  <a:cubicBezTo>
                    <a:pt x="1157" y="332"/>
                    <a:pt x="1156" y="333"/>
                    <a:pt x="1156" y="332"/>
                  </a:cubicBezTo>
                  <a:cubicBezTo>
                    <a:pt x="1157" y="331"/>
                    <a:pt x="1157" y="331"/>
                    <a:pt x="1156" y="331"/>
                  </a:cubicBezTo>
                  <a:cubicBezTo>
                    <a:pt x="1155" y="331"/>
                    <a:pt x="1154" y="331"/>
                    <a:pt x="1153" y="332"/>
                  </a:cubicBezTo>
                  <a:cubicBezTo>
                    <a:pt x="1151" y="333"/>
                    <a:pt x="1151" y="333"/>
                    <a:pt x="1150" y="334"/>
                  </a:cubicBezTo>
                  <a:cubicBezTo>
                    <a:pt x="1150" y="334"/>
                    <a:pt x="1150" y="333"/>
                    <a:pt x="1151" y="333"/>
                  </a:cubicBezTo>
                  <a:cubicBezTo>
                    <a:pt x="1152" y="332"/>
                    <a:pt x="1153" y="331"/>
                    <a:pt x="1153" y="331"/>
                  </a:cubicBezTo>
                  <a:cubicBezTo>
                    <a:pt x="1153" y="331"/>
                    <a:pt x="1153" y="330"/>
                    <a:pt x="1152" y="330"/>
                  </a:cubicBezTo>
                  <a:cubicBezTo>
                    <a:pt x="1152" y="330"/>
                    <a:pt x="1152" y="330"/>
                    <a:pt x="1151" y="330"/>
                  </a:cubicBezTo>
                  <a:cubicBezTo>
                    <a:pt x="1151" y="330"/>
                    <a:pt x="1150" y="330"/>
                    <a:pt x="1152" y="330"/>
                  </a:cubicBezTo>
                  <a:cubicBezTo>
                    <a:pt x="1154" y="330"/>
                    <a:pt x="1155" y="329"/>
                    <a:pt x="1156" y="329"/>
                  </a:cubicBezTo>
                  <a:cubicBezTo>
                    <a:pt x="1157" y="329"/>
                    <a:pt x="1159" y="328"/>
                    <a:pt x="1160" y="327"/>
                  </a:cubicBezTo>
                  <a:cubicBezTo>
                    <a:pt x="1160" y="327"/>
                    <a:pt x="1161" y="326"/>
                    <a:pt x="1160" y="326"/>
                  </a:cubicBezTo>
                  <a:cubicBezTo>
                    <a:pt x="1158" y="325"/>
                    <a:pt x="1158" y="325"/>
                    <a:pt x="1159" y="325"/>
                  </a:cubicBezTo>
                  <a:cubicBezTo>
                    <a:pt x="1160" y="324"/>
                    <a:pt x="1159" y="322"/>
                    <a:pt x="1157" y="322"/>
                  </a:cubicBezTo>
                  <a:cubicBezTo>
                    <a:pt x="1157" y="322"/>
                    <a:pt x="1157" y="322"/>
                    <a:pt x="1156" y="322"/>
                  </a:cubicBezTo>
                  <a:cubicBezTo>
                    <a:pt x="1156" y="322"/>
                    <a:pt x="1156" y="323"/>
                    <a:pt x="1156" y="322"/>
                  </a:cubicBezTo>
                  <a:cubicBezTo>
                    <a:pt x="1155" y="322"/>
                    <a:pt x="1155" y="322"/>
                    <a:pt x="1154" y="322"/>
                  </a:cubicBezTo>
                  <a:cubicBezTo>
                    <a:pt x="1154" y="322"/>
                    <a:pt x="1154" y="322"/>
                    <a:pt x="1155" y="321"/>
                  </a:cubicBezTo>
                  <a:cubicBezTo>
                    <a:pt x="1156" y="321"/>
                    <a:pt x="1156" y="320"/>
                    <a:pt x="1156" y="320"/>
                  </a:cubicBezTo>
                  <a:cubicBezTo>
                    <a:pt x="1156" y="319"/>
                    <a:pt x="1156" y="319"/>
                    <a:pt x="1155" y="320"/>
                  </a:cubicBezTo>
                  <a:cubicBezTo>
                    <a:pt x="1154" y="320"/>
                    <a:pt x="1153" y="320"/>
                    <a:pt x="1155" y="319"/>
                  </a:cubicBezTo>
                  <a:cubicBezTo>
                    <a:pt x="1156" y="318"/>
                    <a:pt x="1157" y="318"/>
                    <a:pt x="1156" y="318"/>
                  </a:cubicBezTo>
                  <a:cubicBezTo>
                    <a:pt x="1155" y="317"/>
                    <a:pt x="1154" y="316"/>
                    <a:pt x="1152" y="317"/>
                  </a:cubicBezTo>
                  <a:cubicBezTo>
                    <a:pt x="1150" y="318"/>
                    <a:pt x="1148" y="318"/>
                    <a:pt x="1147" y="318"/>
                  </a:cubicBezTo>
                  <a:cubicBezTo>
                    <a:pt x="1146" y="318"/>
                    <a:pt x="1145" y="318"/>
                    <a:pt x="1146" y="319"/>
                  </a:cubicBezTo>
                  <a:cubicBezTo>
                    <a:pt x="1146" y="320"/>
                    <a:pt x="1146" y="320"/>
                    <a:pt x="1145" y="319"/>
                  </a:cubicBezTo>
                  <a:cubicBezTo>
                    <a:pt x="1144" y="318"/>
                    <a:pt x="1144" y="318"/>
                    <a:pt x="1143" y="319"/>
                  </a:cubicBezTo>
                  <a:cubicBezTo>
                    <a:pt x="1143" y="319"/>
                    <a:pt x="1143" y="318"/>
                    <a:pt x="1144" y="318"/>
                  </a:cubicBezTo>
                  <a:cubicBezTo>
                    <a:pt x="1145" y="317"/>
                    <a:pt x="1145" y="317"/>
                    <a:pt x="1147" y="317"/>
                  </a:cubicBezTo>
                  <a:cubicBezTo>
                    <a:pt x="1149" y="317"/>
                    <a:pt x="1151" y="317"/>
                    <a:pt x="1152" y="315"/>
                  </a:cubicBezTo>
                  <a:cubicBezTo>
                    <a:pt x="1153" y="314"/>
                    <a:pt x="1153" y="314"/>
                    <a:pt x="1152" y="314"/>
                  </a:cubicBezTo>
                  <a:cubicBezTo>
                    <a:pt x="1151" y="314"/>
                    <a:pt x="1150" y="314"/>
                    <a:pt x="1149" y="314"/>
                  </a:cubicBezTo>
                  <a:cubicBezTo>
                    <a:pt x="1149" y="314"/>
                    <a:pt x="1149" y="314"/>
                    <a:pt x="1150" y="313"/>
                  </a:cubicBezTo>
                  <a:cubicBezTo>
                    <a:pt x="1150" y="313"/>
                    <a:pt x="1151" y="311"/>
                    <a:pt x="1150" y="311"/>
                  </a:cubicBezTo>
                  <a:cubicBezTo>
                    <a:pt x="1148" y="311"/>
                    <a:pt x="1148" y="312"/>
                    <a:pt x="1148" y="312"/>
                  </a:cubicBezTo>
                  <a:cubicBezTo>
                    <a:pt x="1147" y="313"/>
                    <a:pt x="1147" y="313"/>
                    <a:pt x="1146" y="313"/>
                  </a:cubicBezTo>
                  <a:cubicBezTo>
                    <a:pt x="1146" y="313"/>
                    <a:pt x="1147" y="312"/>
                    <a:pt x="1147" y="312"/>
                  </a:cubicBezTo>
                  <a:cubicBezTo>
                    <a:pt x="1147" y="312"/>
                    <a:pt x="1148" y="311"/>
                    <a:pt x="1146" y="311"/>
                  </a:cubicBezTo>
                  <a:cubicBezTo>
                    <a:pt x="1145" y="311"/>
                    <a:pt x="1144" y="310"/>
                    <a:pt x="1144" y="310"/>
                  </a:cubicBezTo>
                  <a:cubicBezTo>
                    <a:pt x="1143" y="310"/>
                    <a:pt x="1143" y="310"/>
                    <a:pt x="1145" y="309"/>
                  </a:cubicBezTo>
                  <a:cubicBezTo>
                    <a:pt x="1146" y="309"/>
                    <a:pt x="1147" y="309"/>
                    <a:pt x="1147" y="308"/>
                  </a:cubicBezTo>
                  <a:cubicBezTo>
                    <a:pt x="1147" y="307"/>
                    <a:pt x="1146" y="307"/>
                    <a:pt x="1146" y="307"/>
                  </a:cubicBezTo>
                  <a:cubicBezTo>
                    <a:pt x="1145" y="307"/>
                    <a:pt x="1145" y="307"/>
                    <a:pt x="1144" y="307"/>
                  </a:cubicBezTo>
                  <a:cubicBezTo>
                    <a:pt x="1144" y="307"/>
                    <a:pt x="1146" y="306"/>
                    <a:pt x="1145" y="305"/>
                  </a:cubicBezTo>
                  <a:cubicBezTo>
                    <a:pt x="1144" y="305"/>
                    <a:pt x="1143" y="305"/>
                    <a:pt x="1143" y="306"/>
                  </a:cubicBezTo>
                  <a:cubicBezTo>
                    <a:pt x="1142" y="307"/>
                    <a:pt x="1142" y="307"/>
                    <a:pt x="1142" y="307"/>
                  </a:cubicBezTo>
                  <a:cubicBezTo>
                    <a:pt x="1142" y="308"/>
                    <a:pt x="1142" y="307"/>
                    <a:pt x="1142" y="306"/>
                  </a:cubicBezTo>
                  <a:cubicBezTo>
                    <a:pt x="1143" y="305"/>
                    <a:pt x="1143" y="305"/>
                    <a:pt x="1144" y="304"/>
                  </a:cubicBezTo>
                  <a:cubicBezTo>
                    <a:pt x="1144" y="304"/>
                    <a:pt x="1144" y="304"/>
                    <a:pt x="1143" y="304"/>
                  </a:cubicBezTo>
                  <a:cubicBezTo>
                    <a:pt x="1142" y="304"/>
                    <a:pt x="1139" y="304"/>
                    <a:pt x="1140" y="302"/>
                  </a:cubicBezTo>
                  <a:cubicBezTo>
                    <a:pt x="1141" y="300"/>
                    <a:pt x="1142" y="299"/>
                    <a:pt x="1141" y="299"/>
                  </a:cubicBezTo>
                  <a:cubicBezTo>
                    <a:pt x="1139" y="300"/>
                    <a:pt x="1140" y="299"/>
                    <a:pt x="1141" y="298"/>
                  </a:cubicBezTo>
                  <a:cubicBezTo>
                    <a:pt x="1141" y="297"/>
                    <a:pt x="1141" y="297"/>
                    <a:pt x="1140" y="297"/>
                  </a:cubicBezTo>
                  <a:cubicBezTo>
                    <a:pt x="1139" y="296"/>
                    <a:pt x="1139" y="296"/>
                    <a:pt x="1139" y="297"/>
                  </a:cubicBezTo>
                  <a:cubicBezTo>
                    <a:pt x="1138" y="298"/>
                    <a:pt x="1137" y="298"/>
                    <a:pt x="1137" y="299"/>
                  </a:cubicBezTo>
                  <a:cubicBezTo>
                    <a:pt x="1136" y="299"/>
                    <a:pt x="1136" y="299"/>
                    <a:pt x="1136" y="298"/>
                  </a:cubicBezTo>
                  <a:cubicBezTo>
                    <a:pt x="1135" y="298"/>
                    <a:pt x="1135" y="297"/>
                    <a:pt x="1136" y="297"/>
                  </a:cubicBezTo>
                  <a:cubicBezTo>
                    <a:pt x="1137" y="297"/>
                    <a:pt x="1138" y="297"/>
                    <a:pt x="1138" y="296"/>
                  </a:cubicBezTo>
                  <a:cubicBezTo>
                    <a:pt x="1138" y="296"/>
                    <a:pt x="1137" y="295"/>
                    <a:pt x="1136" y="295"/>
                  </a:cubicBezTo>
                  <a:cubicBezTo>
                    <a:pt x="1136" y="296"/>
                    <a:pt x="1134" y="295"/>
                    <a:pt x="1132" y="297"/>
                  </a:cubicBezTo>
                  <a:cubicBezTo>
                    <a:pt x="1132" y="297"/>
                    <a:pt x="1131" y="298"/>
                    <a:pt x="1132" y="296"/>
                  </a:cubicBezTo>
                  <a:cubicBezTo>
                    <a:pt x="1133" y="294"/>
                    <a:pt x="1134" y="292"/>
                    <a:pt x="1134" y="292"/>
                  </a:cubicBezTo>
                  <a:cubicBezTo>
                    <a:pt x="1135" y="292"/>
                    <a:pt x="1134" y="291"/>
                    <a:pt x="1135" y="291"/>
                  </a:cubicBezTo>
                  <a:cubicBezTo>
                    <a:pt x="1137" y="291"/>
                    <a:pt x="1138" y="292"/>
                    <a:pt x="1137" y="291"/>
                  </a:cubicBezTo>
                  <a:cubicBezTo>
                    <a:pt x="1136" y="290"/>
                    <a:pt x="1135" y="290"/>
                    <a:pt x="1135" y="290"/>
                  </a:cubicBezTo>
                  <a:cubicBezTo>
                    <a:pt x="1134" y="290"/>
                    <a:pt x="1133" y="289"/>
                    <a:pt x="1133" y="289"/>
                  </a:cubicBezTo>
                  <a:cubicBezTo>
                    <a:pt x="1132" y="289"/>
                    <a:pt x="1131" y="289"/>
                    <a:pt x="1131" y="289"/>
                  </a:cubicBezTo>
                  <a:cubicBezTo>
                    <a:pt x="1131" y="289"/>
                    <a:pt x="1131" y="289"/>
                    <a:pt x="1131" y="290"/>
                  </a:cubicBezTo>
                  <a:cubicBezTo>
                    <a:pt x="1131" y="291"/>
                    <a:pt x="1130" y="292"/>
                    <a:pt x="1130" y="293"/>
                  </a:cubicBezTo>
                  <a:cubicBezTo>
                    <a:pt x="1130" y="293"/>
                    <a:pt x="1128" y="295"/>
                    <a:pt x="1128" y="296"/>
                  </a:cubicBezTo>
                  <a:cubicBezTo>
                    <a:pt x="1127" y="297"/>
                    <a:pt x="1127" y="297"/>
                    <a:pt x="1127" y="297"/>
                  </a:cubicBezTo>
                  <a:cubicBezTo>
                    <a:pt x="1128" y="298"/>
                    <a:pt x="1128" y="298"/>
                    <a:pt x="1127" y="298"/>
                  </a:cubicBezTo>
                  <a:cubicBezTo>
                    <a:pt x="1127" y="299"/>
                    <a:pt x="1126" y="300"/>
                    <a:pt x="1126" y="301"/>
                  </a:cubicBezTo>
                  <a:cubicBezTo>
                    <a:pt x="1127" y="301"/>
                    <a:pt x="1129" y="302"/>
                    <a:pt x="1128" y="302"/>
                  </a:cubicBezTo>
                  <a:cubicBezTo>
                    <a:pt x="1127" y="302"/>
                    <a:pt x="1126" y="301"/>
                    <a:pt x="1126" y="301"/>
                  </a:cubicBezTo>
                  <a:cubicBezTo>
                    <a:pt x="1125" y="301"/>
                    <a:pt x="1125" y="300"/>
                    <a:pt x="1124" y="300"/>
                  </a:cubicBezTo>
                  <a:cubicBezTo>
                    <a:pt x="1123" y="300"/>
                    <a:pt x="1123" y="300"/>
                    <a:pt x="1122" y="301"/>
                  </a:cubicBezTo>
                  <a:cubicBezTo>
                    <a:pt x="1122" y="301"/>
                    <a:pt x="1121" y="302"/>
                    <a:pt x="1121" y="302"/>
                  </a:cubicBezTo>
                  <a:cubicBezTo>
                    <a:pt x="1121" y="303"/>
                    <a:pt x="1121" y="305"/>
                    <a:pt x="1122" y="306"/>
                  </a:cubicBezTo>
                  <a:cubicBezTo>
                    <a:pt x="1122" y="306"/>
                    <a:pt x="1122" y="308"/>
                    <a:pt x="1123" y="307"/>
                  </a:cubicBezTo>
                  <a:cubicBezTo>
                    <a:pt x="1124" y="307"/>
                    <a:pt x="1124" y="307"/>
                    <a:pt x="1125" y="308"/>
                  </a:cubicBezTo>
                  <a:cubicBezTo>
                    <a:pt x="1125" y="308"/>
                    <a:pt x="1125" y="308"/>
                    <a:pt x="1126" y="308"/>
                  </a:cubicBezTo>
                  <a:cubicBezTo>
                    <a:pt x="1126" y="308"/>
                    <a:pt x="1126" y="309"/>
                    <a:pt x="1127" y="309"/>
                  </a:cubicBezTo>
                  <a:cubicBezTo>
                    <a:pt x="1127" y="310"/>
                    <a:pt x="1127" y="310"/>
                    <a:pt x="1126" y="309"/>
                  </a:cubicBezTo>
                  <a:cubicBezTo>
                    <a:pt x="1125" y="309"/>
                    <a:pt x="1125" y="308"/>
                    <a:pt x="1124" y="308"/>
                  </a:cubicBezTo>
                  <a:cubicBezTo>
                    <a:pt x="1124" y="308"/>
                    <a:pt x="1123" y="308"/>
                    <a:pt x="1123" y="308"/>
                  </a:cubicBezTo>
                  <a:cubicBezTo>
                    <a:pt x="1122" y="309"/>
                    <a:pt x="1122" y="309"/>
                    <a:pt x="1122" y="309"/>
                  </a:cubicBezTo>
                  <a:cubicBezTo>
                    <a:pt x="1121" y="308"/>
                    <a:pt x="1120" y="308"/>
                    <a:pt x="1121" y="309"/>
                  </a:cubicBezTo>
                  <a:cubicBezTo>
                    <a:pt x="1122" y="310"/>
                    <a:pt x="1122" y="310"/>
                    <a:pt x="1123" y="310"/>
                  </a:cubicBezTo>
                  <a:cubicBezTo>
                    <a:pt x="1123" y="310"/>
                    <a:pt x="1123" y="310"/>
                    <a:pt x="1123" y="310"/>
                  </a:cubicBezTo>
                  <a:cubicBezTo>
                    <a:pt x="1123" y="311"/>
                    <a:pt x="1122" y="311"/>
                    <a:pt x="1123" y="311"/>
                  </a:cubicBezTo>
                  <a:cubicBezTo>
                    <a:pt x="1123" y="312"/>
                    <a:pt x="1124" y="313"/>
                    <a:pt x="1123" y="313"/>
                  </a:cubicBezTo>
                  <a:cubicBezTo>
                    <a:pt x="1122" y="312"/>
                    <a:pt x="1121" y="311"/>
                    <a:pt x="1121" y="311"/>
                  </a:cubicBezTo>
                  <a:cubicBezTo>
                    <a:pt x="1121" y="311"/>
                    <a:pt x="1120" y="310"/>
                    <a:pt x="1121" y="311"/>
                  </a:cubicBezTo>
                  <a:cubicBezTo>
                    <a:pt x="1121" y="312"/>
                    <a:pt x="1121" y="313"/>
                    <a:pt x="1121" y="313"/>
                  </a:cubicBezTo>
                  <a:cubicBezTo>
                    <a:pt x="1121" y="313"/>
                    <a:pt x="1121" y="313"/>
                    <a:pt x="1121" y="314"/>
                  </a:cubicBezTo>
                  <a:cubicBezTo>
                    <a:pt x="1121" y="314"/>
                    <a:pt x="1120" y="315"/>
                    <a:pt x="1120" y="314"/>
                  </a:cubicBezTo>
                  <a:cubicBezTo>
                    <a:pt x="1119" y="314"/>
                    <a:pt x="1118" y="313"/>
                    <a:pt x="1118" y="313"/>
                  </a:cubicBezTo>
                  <a:cubicBezTo>
                    <a:pt x="1118" y="314"/>
                    <a:pt x="1118" y="315"/>
                    <a:pt x="1118" y="315"/>
                  </a:cubicBezTo>
                  <a:cubicBezTo>
                    <a:pt x="1119" y="316"/>
                    <a:pt x="1118" y="317"/>
                    <a:pt x="1119" y="317"/>
                  </a:cubicBezTo>
                  <a:cubicBezTo>
                    <a:pt x="1120" y="317"/>
                    <a:pt x="1120" y="317"/>
                    <a:pt x="1121" y="317"/>
                  </a:cubicBezTo>
                  <a:cubicBezTo>
                    <a:pt x="1121" y="317"/>
                    <a:pt x="1122" y="317"/>
                    <a:pt x="1122" y="317"/>
                  </a:cubicBezTo>
                  <a:cubicBezTo>
                    <a:pt x="1123" y="317"/>
                    <a:pt x="1123" y="318"/>
                    <a:pt x="1121" y="318"/>
                  </a:cubicBezTo>
                  <a:cubicBezTo>
                    <a:pt x="1119" y="318"/>
                    <a:pt x="1118" y="318"/>
                    <a:pt x="1118" y="318"/>
                  </a:cubicBezTo>
                  <a:cubicBezTo>
                    <a:pt x="1118" y="319"/>
                    <a:pt x="1119" y="320"/>
                    <a:pt x="1118" y="320"/>
                  </a:cubicBezTo>
                  <a:cubicBezTo>
                    <a:pt x="1117" y="319"/>
                    <a:pt x="1116" y="318"/>
                    <a:pt x="1116" y="320"/>
                  </a:cubicBezTo>
                  <a:cubicBezTo>
                    <a:pt x="1115" y="321"/>
                    <a:pt x="1115" y="321"/>
                    <a:pt x="1115" y="321"/>
                  </a:cubicBezTo>
                  <a:cubicBezTo>
                    <a:pt x="1116" y="322"/>
                    <a:pt x="1117" y="322"/>
                    <a:pt x="1116" y="323"/>
                  </a:cubicBezTo>
                  <a:cubicBezTo>
                    <a:pt x="1114" y="324"/>
                    <a:pt x="1113" y="324"/>
                    <a:pt x="1114" y="325"/>
                  </a:cubicBezTo>
                  <a:cubicBezTo>
                    <a:pt x="1115" y="326"/>
                    <a:pt x="1117" y="328"/>
                    <a:pt x="1116" y="329"/>
                  </a:cubicBezTo>
                  <a:cubicBezTo>
                    <a:pt x="1115" y="330"/>
                    <a:pt x="1113" y="334"/>
                    <a:pt x="1114" y="330"/>
                  </a:cubicBezTo>
                  <a:cubicBezTo>
                    <a:pt x="1115" y="326"/>
                    <a:pt x="1114" y="327"/>
                    <a:pt x="1114" y="327"/>
                  </a:cubicBezTo>
                  <a:cubicBezTo>
                    <a:pt x="1113" y="326"/>
                    <a:pt x="1113" y="326"/>
                    <a:pt x="1112" y="325"/>
                  </a:cubicBezTo>
                  <a:cubicBezTo>
                    <a:pt x="1112" y="325"/>
                    <a:pt x="1111" y="324"/>
                    <a:pt x="1110" y="324"/>
                  </a:cubicBezTo>
                  <a:cubicBezTo>
                    <a:pt x="1110" y="324"/>
                    <a:pt x="1109" y="323"/>
                    <a:pt x="1109" y="323"/>
                  </a:cubicBezTo>
                  <a:cubicBezTo>
                    <a:pt x="1109" y="323"/>
                    <a:pt x="1108" y="322"/>
                    <a:pt x="1107" y="323"/>
                  </a:cubicBezTo>
                  <a:cubicBezTo>
                    <a:pt x="1107" y="324"/>
                    <a:pt x="1105" y="327"/>
                    <a:pt x="1105" y="327"/>
                  </a:cubicBezTo>
                  <a:cubicBezTo>
                    <a:pt x="1105" y="327"/>
                    <a:pt x="1104" y="327"/>
                    <a:pt x="1104" y="328"/>
                  </a:cubicBezTo>
                  <a:cubicBezTo>
                    <a:pt x="1105" y="328"/>
                    <a:pt x="1104" y="329"/>
                    <a:pt x="1104" y="330"/>
                  </a:cubicBezTo>
                  <a:cubicBezTo>
                    <a:pt x="1104" y="330"/>
                    <a:pt x="1104" y="330"/>
                    <a:pt x="1103" y="330"/>
                  </a:cubicBezTo>
                  <a:cubicBezTo>
                    <a:pt x="1103" y="331"/>
                    <a:pt x="1092" y="335"/>
                    <a:pt x="1092" y="335"/>
                  </a:cubicBezTo>
                  <a:cubicBezTo>
                    <a:pt x="1092" y="335"/>
                    <a:pt x="1091" y="335"/>
                    <a:pt x="1090" y="336"/>
                  </a:cubicBezTo>
                  <a:cubicBezTo>
                    <a:pt x="1090" y="337"/>
                    <a:pt x="1089" y="338"/>
                    <a:pt x="1089" y="338"/>
                  </a:cubicBezTo>
                  <a:cubicBezTo>
                    <a:pt x="1090" y="339"/>
                    <a:pt x="1090" y="339"/>
                    <a:pt x="1089" y="340"/>
                  </a:cubicBezTo>
                  <a:cubicBezTo>
                    <a:pt x="1089" y="340"/>
                    <a:pt x="1089" y="339"/>
                    <a:pt x="1089" y="338"/>
                  </a:cubicBezTo>
                  <a:cubicBezTo>
                    <a:pt x="1089" y="337"/>
                    <a:pt x="1089" y="337"/>
                    <a:pt x="1089" y="336"/>
                  </a:cubicBezTo>
                  <a:cubicBezTo>
                    <a:pt x="1089" y="336"/>
                    <a:pt x="1089" y="335"/>
                    <a:pt x="1089" y="334"/>
                  </a:cubicBezTo>
                  <a:cubicBezTo>
                    <a:pt x="1088" y="333"/>
                    <a:pt x="1088" y="334"/>
                    <a:pt x="1088" y="333"/>
                  </a:cubicBezTo>
                  <a:cubicBezTo>
                    <a:pt x="1089" y="333"/>
                    <a:pt x="1088" y="332"/>
                    <a:pt x="1089" y="332"/>
                  </a:cubicBezTo>
                  <a:cubicBezTo>
                    <a:pt x="1089" y="331"/>
                    <a:pt x="1089" y="331"/>
                    <a:pt x="1088" y="331"/>
                  </a:cubicBezTo>
                  <a:cubicBezTo>
                    <a:pt x="1088" y="332"/>
                    <a:pt x="1087" y="332"/>
                    <a:pt x="1087" y="333"/>
                  </a:cubicBezTo>
                  <a:cubicBezTo>
                    <a:pt x="1087" y="333"/>
                    <a:pt x="1087" y="334"/>
                    <a:pt x="1087" y="334"/>
                  </a:cubicBezTo>
                  <a:cubicBezTo>
                    <a:pt x="1087" y="334"/>
                    <a:pt x="1086" y="335"/>
                    <a:pt x="1086" y="335"/>
                  </a:cubicBezTo>
                  <a:cubicBezTo>
                    <a:pt x="1086" y="335"/>
                    <a:pt x="1086" y="336"/>
                    <a:pt x="1086" y="336"/>
                  </a:cubicBezTo>
                  <a:cubicBezTo>
                    <a:pt x="1085" y="336"/>
                    <a:pt x="1085" y="336"/>
                    <a:pt x="1085" y="337"/>
                  </a:cubicBezTo>
                  <a:cubicBezTo>
                    <a:pt x="1085" y="337"/>
                    <a:pt x="1084" y="338"/>
                    <a:pt x="1083" y="338"/>
                  </a:cubicBezTo>
                  <a:cubicBezTo>
                    <a:pt x="1083" y="338"/>
                    <a:pt x="1082" y="338"/>
                    <a:pt x="1083" y="337"/>
                  </a:cubicBezTo>
                  <a:cubicBezTo>
                    <a:pt x="1084" y="336"/>
                    <a:pt x="1085" y="336"/>
                    <a:pt x="1085" y="335"/>
                  </a:cubicBezTo>
                  <a:cubicBezTo>
                    <a:pt x="1086" y="335"/>
                    <a:pt x="1086" y="334"/>
                    <a:pt x="1086" y="333"/>
                  </a:cubicBezTo>
                  <a:cubicBezTo>
                    <a:pt x="1086" y="332"/>
                    <a:pt x="1085" y="332"/>
                    <a:pt x="1085" y="331"/>
                  </a:cubicBezTo>
                  <a:cubicBezTo>
                    <a:pt x="1085" y="330"/>
                    <a:pt x="1086" y="329"/>
                    <a:pt x="1085" y="329"/>
                  </a:cubicBezTo>
                  <a:cubicBezTo>
                    <a:pt x="1085" y="328"/>
                    <a:pt x="1084" y="328"/>
                    <a:pt x="1083" y="329"/>
                  </a:cubicBezTo>
                  <a:cubicBezTo>
                    <a:pt x="1083" y="329"/>
                    <a:pt x="1082" y="329"/>
                    <a:pt x="1082" y="330"/>
                  </a:cubicBezTo>
                  <a:cubicBezTo>
                    <a:pt x="1081" y="330"/>
                    <a:pt x="1081" y="331"/>
                    <a:pt x="1081" y="332"/>
                  </a:cubicBezTo>
                  <a:cubicBezTo>
                    <a:pt x="1081" y="332"/>
                    <a:pt x="1081" y="333"/>
                    <a:pt x="1081" y="333"/>
                  </a:cubicBezTo>
                  <a:cubicBezTo>
                    <a:pt x="1081" y="334"/>
                    <a:pt x="1080" y="335"/>
                    <a:pt x="1081" y="335"/>
                  </a:cubicBezTo>
                  <a:cubicBezTo>
                    <a:pt x="1081" y="336"/>
                    <a:pt x="1080" y="336"/>
                    <a:pt x="1080" y="336"/>
                  </a:cubicBezTo>
                  <a:cubicBezTo>
                    <a:pt x="1080" y="337"/>
                    <a:pt x="1080" y="338"/>
                    <a:pt x="1079" y="338"/>
                  </a:cubicBezTo>
                  <a:cubicBezTo>
                    <a:pt x="1079" y="339"/>
                    <a:pt x="1078" y="339"/>
                    <a:pt x="1078" y="340"/>
                  </a:cubicBezTo>
                  <a:cubicBezTo>
                    <a:pt x="1078" y="340"/>
                    <a:pt x="1075" y="340"/>
                    <a:pt x="1073" y="341"/>
                  </a:cubicBezTo>
                  <a:cubicBezTo>
                    <a:pt x="1072" y="341"/>
                    <a:pt x="1071" y="341"/>
                    <a:pt x="1071" y="342"/>
                  </a:cubicBezTo>
                  <a:cubicBezTo>
                    <a:pt x="1070" y="342"/>
                    <a:pt x="1069" y="342"/>
                    <a:pt x="1068" y="343"/>
                  </a:cubicBezTo>
                  <a:cubicBezTo>
                    <a:pt x="1067" y="343"/>
                    <a:pt x="1066" y="345"/>
                    <a:pt x="1065" y="345"/>
                  </a:cubicBezTo>
                  <a:cubicBezTo>
                    <a:pt x="1064" y="346"/>
                    <a:pt x="1064" y="345"/>
                    <a:pt x="1066" y="344"/>
                  </a:cubicBezTo>
                  <a:cubicBezTo>
                    <a:pt x="1067" y="343"/>
                    <a:pt x="1067" y="342"/>
                    <a:pt x="1068" y="342"/>
                  </a:cubicBezTo>
                  <a:cubicBezTo>
                    <a:pt x="1069" y="341"/>
                    <a:pt x="1071" y="341"/>
                    <a:pt x="1072" y="341"/>
                  </a:cubicBezTo>
                  <a:cubicBezTo>
                    <a:pt x="1073" y="340"/>
                    <a:pt x="1076" y="340"/>
                    <a:pt x="1076" y="340"/>
                  </a:cubicBezTo>
                  <a:cubicBezTo>
                    <a:pt x="1077" y="339"/>
                    <a:pt x="1077" y="340"/>
                    <a:pt x="1078" y="339"/>
                  </a:cubicBezTo>
                  <a:cubicBezTo>
                    <a:pt x="1079" y="337"/>
                    <a:pt x="1079" y="337"/>
                    <a:pt x="1079" y="336"/>
                  </a:cubicBezTo>
                  <a:cubicBezTo>
                    <a:pt x="1079" y="335"/>
                    <a:pt x="1080" y="334"/>
                    <a:pt x="1080" y="334"/>
                  </a:cubicBezTo>
                  <a:cubicBezTo>
                    <a:pt x="1080" y="333"/>
                    <a:pt x="1081" y="332"/>
                    <a:pt x="1081" y="331"/>
                  </a:cubicBezTo>
                  <a:cubicBezTo>
                    <a:pt x="1081" y="330"/>
                    <a:pt x="1081" y="330"/>
                    <a:pt x="1081" y="329"/>
                  </a:cubicBezTo>
                  <a:cubicBezTo>
                    <a:pt x="1081" y="329"/>
                    <a:pt x="1081" y="328"/>
                    <a:pt x="1081" y="328"/>
                  </a:cubicBezTo>
                  <a:cubicBezTo>
                    <a:pt x="1081" y="328"/>
                    <a:pt x="1079" y="324"/>
                    <a:pt x="1079" y="324"/>
                  </a:cubicBezTo>
                  <a:cubicBezTo>
                    <a:pt x="1079" y="323"/>
                    <a:pt x="1078" y="323"/>
                    <a:pt x="1077" y="322"/>
                  </a:cubicBezTo>
                  <a:cubicBezTo>
                    <a:pt x="1075" y="322"/>
                    <a:pt x="1073" y="321"/>
                    <a:pt x="1073" y="321"/>
                  </a:cubicBezTo>
                  <a:cubicBezTo>
                    <a:pt x="1073" y="321"/>
                    <a:pt x="1072" y="321"/>
                    <a:pt x="1071" y="321"/>
                  </a:cubicBezTo>
                  <a:cubicBezTo>
                    <a:pt x="1070" y="321"/>
                    <a:pt x="1069" y="321"/>
                    <a:pt x="1068" y="321"/>
                  </a:cubicBezTo>
                  <a:cubicBezTo>
                    <a:pt x="1068" y="321"/>
                    <a:pt x="1067" y="321"/>
                    <a:pt x="1067" y="321"/>
                  </a:cubicBezTo>
                  <a:cubicBezTo>
                    <a:pt x="1066" y="321"/>
                    <a:pt x="1066" y="321"/>
                    <a:pt x="1065" y="321"/>
                  </a:cubicBezTo>
                  <a:cubicBezTo>
                    <a:pt x="1064" y="322"/>
                    <a:pt x="1064" y="321"/>
                    <a:pt x="1063" y="322"/>
                  </a:cubicBezTo>
                  <a:cubicBezTo>
                    <a:pt x="1062" y="323"/>
                    <a:pt x="1062" y="324"/>
                    <a:pt x="1061" y="324"/>
                  </a:cubicBezTo>
                  <a:cubicBezTo>
                    <a:pt x="1061" y="324"/>
                    <a:pt x="1060" y="324"/>
                    <a:pt x="1060" y="325"/>
                  </a:cubicBezTo>
                  <a:cubicBezTo>
                    <a:pt x="1060" y="325"/>
                    <a:pt x="1060" y="326"/>
                    <a:pt x="1059" y="325"/>
                  </a:cubicBezTo>
                  <a:cubicBezTo>
                    <a:pt x="1058" y="325"/>
                    <a:pt x="1058" y="326"/>
                    <a:pt x="1058" y="326"/>
                  </a:cubicBezTo>
                  <a:cubicBezTo>
                    <a:pt x="1058" y="327"/>
                    <a:pt x="1057" y="328"/>
                    <a:pt x="1057" y="327"/>
                  </a:cubicBezTo>
                  <a:cubicBezTo>
                    <a:pt x="1056" y="327"/>
                    <a:pt x="1054" y="325"/>
                    <a:pt x="1054" y="325"/>
                  </a:cubicBezTo>
                  <a:cubicBezTo>
                    <a:pt x="1054" y="325"/>
                    <a:pt x="1051" y="324"/>
                    <a:pt x="1052" y="324"/>
                  </a:cubicBezTo>
                  <a:cubicBezTo>
                    <a:pt x="1054" y="323"/>
                    <a:pt x="1053" y="323"/>
                    <a:pt x="1054" y="323"/>
                  </a:cubicBezTo>
                  <a:cubicBezTo>
                    <a:pt x="1054" y="323"/>
                    <a:pt x="1055" y="323"/>
                    <a:pt x="1055" y="323"/>
                  </a:cubicBezTo>
                  <a:cubicBezTo>
                    <a:pt x="1056" y="322"/>
                    <a:pt x="1056" y="322"/>
                    <a:pt x="1056" y="322"/>
                  </a:cubicBezTo>
                  <a:cubicBezTo>
                    <a:pt x="1057" y="323"/>
                    <a:pt x="1058" y="323"/>
                    <a:pt x="1057" y="321"/>
                  </a:cubicBezTo>
                  <a:cubicBezTo>
                    <a:pt x="1057" y="320"/>
                    <a:pt x="1057" y="318"/>
                    <a:pt x="1057" y="319"/>
                  </a:cubicBezTo>
                  <a:cubicBezTo>
                    <a:pt x="1058" y="320"/>
                    <a:pt x="1058" y="318"/>
                    <a:pt x="1059" y="320"/>
                  </a:cubicBezTo>
                  <a:cubicBezTo>
                    <a:pt x="1060" y="322"/>
                    <a:pt x="1060" y="322"/>
                    <a:pt x="1060" y="322"/>
                  </a:cubicBezTo>
                  <a:cubicBezTo>
                    <a:pt x="1060" y="323"/>
                    <a:pt x="1061" y="323"/>
                    <a:pt x="1061" y="323"/>
                  </a:cubicBezTo>
                  <a:cubicBezTo>
                    <a:pt x="1061" y="322"/>
                    <a:pt x="1061" y="321"/>
                    <a:pt x="1062" y="321"/>
                  </a:cubicBezTo>
                  <a:cubicBezTo>
                    <a:pt x="1062" y="322"/>
                    <a:pt x="1063" y="322"/>
                    <a:pt x="1062" y="321"/>
                  </a:cubicBezTo>
                  <a:cubicBezTo>
                    <a:pt x="1062" y="319"/>
                    <a:pt x="1062" y="317"/>
                    <a:pt x="1062" y="317"/>
                  </a:cubicBezTo>
                  <a:cubicBezTo>
                    <a:pt x="1063" y="318"/>
                    <a:pt x="1063" y="318"/>
                    <a:pt x="1063" y="318"/>
                  </a:cubicBezTo>
                  <a:cubicBezTo>
                    <a:pt x="1063" y="317"/>
                    <a:pt x="1064" y="317"/>
                    <a:pt x="1064" y="317"/>
                  </a:cubicBezTo>
                  <a:cubicBezTo>
                    <a:pt x="1064" y="316"/>
                    <a:pt x="1064" y="313"/>
                    <a:pt x="1064" y="314"/>
                  </a:cubicBezTo>
                  <a:cubicBezTo>
                    <a:pt x="1065" y="315"/>
                    <a:pt x="1065" y="314"/>
                    <a:pt x="1066" y="314"/>
                  </a:cubicBezTo>
                  <a:cubicBezTo>
                    <a:pt x="1066" y="313"/>
                    <a:pt x="1066" y="312"/>
                    <a:pt x="1065" y="312"/>
                  </a:cubicBezTo>
                  <a:cubicBezTo>
                    <a:pt x="1065" y="312"/>
                    <a:pt x="1062" y="311"/>
                    <a:pt x="1061" y="311"/>
                  </a:cubicBezTo>
                  <a:cubicBezTo>
                    <a:pt x="1061" y="312"/>
                    <a:pt x="1061" y="312"/>
                    <a:pt x="1060" y="312"/>
                  </a:cubicBezTo>
                  <a:cubicBezTo>
                    <a:pt x="1059" y="312"/>
                    <a:pt x="1058" y="312"/>
                    <a:pt x="1059" y="311"/>
                  </a:cubicBezTo>
                  <a:cubicBezTo>
                    <a:pt x="1060" y="311"/>
                    <a:pt x="1059" y="310"/>
                    <a:pt x="1059" y="310"/>
                  </a:cubicBezTo>
                  <a:cubicBezTo>
                    <a:pt x="1059" y="309"/>
                    <a:pt x="1058" y="307"/>
                    <a:pt x="1060" y="306"/>
                  </a:cubicBezTo>
                  <a:cubicBezTo>
                    <a:pt x="1060" y="306"/>
                    <a:pt x="1061" y="306"/>
                    <a:pt x="1061" y="305"/>
                  </a:cubicBezTo>
                  <a:cubicBezTo>
                    <a:pt x="1062" y="304"/>
                    <a:pt x="1060" y="303"/>
                    <a:pt x="1061" y="302"/>
                  </a:cubicBezTo>
                  <a:cubicBezTo>
                    <a:pt x="1061" y="302"/>
                    <a:pt x="1061" y="302"/>
                    <a:pt x="1061" y="301"/>
                  </a:cubicBezTo>
                  <a:cubicBezTo>
                    <a:pt x="1060" y="301"/>
                    <a:pt x="1060" y="300"/>
                    <a:pt x="1060" y="300"/>
                  </a:cubicBezTo>
                  <a:cubicBezTo>
                    <a:pt x="1061" y="300"/>
                    <a:pt x="1061" y="300"/>
                    <a:pt x="1060" y="299"/>
                  </a:cubicBezTo>
                  <a:cubicBezTo>
                    <a:pt x="1060" y="299"/>
                    <a:pt x="1058" y="298"/>
                    <a:pt x="1058" y="298"/>
                  </a:cubicBezTo>
                  <a:cubicBezTo>
                    <a:pt x="1057" y="298"/>
                    <a:pt x="1049" y="297"/>
                    <a:pt x="1049" y="297"/>
                  </a:cubicBezTo>
                  <a:cubicBezTo>
                    <a:pt x="1049" y="297"/>
                    <a:pt x="1046" y="297"/>
                    <a:pt x="1050" y="296"/>
                  </a:cubicBezTo>
                  <a:cubicBezTo>
                    <a:pt x="1054" y="296"/>
                    <a:pt x="1056" y="297"/>
                    <a:pt x="1056" y="297"/>
                  </a:cubicBezTo>
                  <a:cubicBezTo>
                    <a:pt x="1057" y="297"/>
                    <a:pt x="1058" y="297"/>
                    <a:pt x="1057" y="296"/>
                  </a:cubicBezTo>
                  <a:cubicBezTo>
                    <a:pt x="1056" y="295"/>
                    <a:pt x="1057" y="295"/>
                    <a:pt x="1058" y="295"/>
                  </a:cubicBezTo>
                  <a:cubicBezTo>
                    <a:pt x="1059" y="295"/>
                    <a:pt x="1060" y="296"/>
                    <a:pt x="1060" y="294"/>
                  </a:cubicBezTo>
                  <a:cubicBezTo>
                    <a:pt x="1060" y="293"/>
                    <a:pt x="1060" y="292"/>
                    <a:pt x="1059" y="291"/>
                  </a:cubicBezTo>
                  <a:cubicBezTo>
                    <a:pt x="1059" y="290"/>
                    <a:pt x="1058" y="290"/>
                    <a:pt x="1058" y="289"/>
                  </a:cubicBezTo>
                  <a:cubicBezTo>
                    <a:pt x="1059" y="289"/>
                    <a:pt x="1058" y="287"/>
                    <a:pt x="1058" y="286"/>
                  </a:cubicBezTo>
                  <a:cubicBezTo>
                    <a:pt x="1057" y="285"/>
                    <a:pt x="1057" y="284"/>
                    <a:pt x="1058" y="284"/>
                  </a:cubicBezTo>
                  <a:cubicBezTo>
                    <a:pt x="1059" y="284"/>
                    <a:pt x="1060" y="284"/>
                    <a:pt x="1059" y="283"/>
                  </a:cubicBezTo>
                  <a:cubicBezTo>
                    <a:pt x="1059" y="283"/>
                    <a:pt x="1059" y="281"/>
                    <a:pt x="1060" y="281"/>
                  </a:cubicBezTo>
                  <a:cubicBezTo>
                    <a:pt x="1062" y="280"/>
                    <a:pt x="1064" y="280"/>
                    <a:pt x="1064" y="278"/>
                  </a:cubicBezTo>
                  <a:cubicBezTo>
                    <a:pt x="1063" y="277"/>
                    <a:pt x="1062" y="274"/>
                    <a:pt x="1062" y="274"/>
                  </a:cubicBezTo>
                  <a:cubicBezTo>
                    <a:pt x="1062" y="273"/>
                    <a:pt x="1062" y="273"/>
                    <a:pt x="1061" y="273"/>
                  </a:cubicBezTo>
                  <a:cubicBezTo>
                    <a:pt x="1060" y="274"/>
                    <a:pt x="1059" y="274"/>
                    <a:pt x="1059" y="274"/>
                  </a:cubicBezTo>
                  <a:cubicBezTo>
                    <a:pt x="1059" y="275"/>
                    <a:pt x="1060" y="276"/>
                    <a:pt x="1059" y="276"/>
                  </a:cubicBezTo>
                  <a:cubicBezTo>
                    <a:pt x="1059" y="277"/>
                    <a:pt x="1058" y="277"/>
                    <a:pt x="1058" y="277"/>
                  </a:cubicBezTo>
                  <a:cubicBezTo>
                    <a:pt x="1057" y="277"/>
                    <a:pt x="1056" y="277"/>
                    <a:pt x="1056" y="278"/>
                  </a:cubicBezTo>
                  <a:cubicBezTo>
                    <a:pt x="1056" y="278"/>
                    <a:pt x="1055" y="278"/>
                    <a:pt x="1054" y="277"/>
                  </a:cubicBezTo>
                  <a:cubicBezTo>
                    <a:pt x="1054" y="276"/>
                    <a:pt x="1052" y="275"/>
                    <a:pt x="1053" y="274"/>
                  </a:cubicBezTo>
                  <a:cubicBezTo>
                    <a:pt x="1053" y="273"/>
                    <a:pt x="1053" y="273"/>
                    <a:pt x="1052" y="273"/>
                  </a:cubicBezTo>
                  <a:cubicBezTo>
                    <a:pt x="1051" y="273"/>
                    <a:pt x="1048" y="273"/>
                    <a:pt x="1047" y="273"/>
                  </a:cubicBezTo>
                  <a:cubicBezTo>
                    <a:pt x="1047" y="274"/>
                    <a:pt x="1046" y="273"/>
                    <a:pt x="1046" y="274"/>
                  </a:cubicBezTo>
                  <a:cubicBezTo>
                    <a:pt x="1046" y="275"/>
                    <a:pt x="1046" y="274"/>
                    <a:pt x="1045" y="274"/>
                  </a:cubicBezTo>
                  <a:cubicBezTo>
                    <a:pt x="1044" y="274"/>
                    <a:pt x="1033" y="272"/>
                    <a:pt x="1029" y="268"/>
                  </a:cubicBezTo>
                  <a:cubicBezTo>
                    <a:pt x="1029" y="268"/>
                    <a:pt x="1029" y="268"/>
                    <a:pt x="1029" y="268"/>
                  </a:cubicBezTo>
                  <a:cubicBezTo>
                    <a:pt x="1030" y="267"/>
                    <a:pt x="1030" y="267"/>
                    <a:pt x="1029" y="267"/>
                  </a:cubicBezTo>
                  <a:cubicBezTo>
                    <a:pt x="1029" y="266"/>
                    <a:pt x="1027" y="266"/>
                    <a:pt x="1029" y="266"/>
                  </a:cubicBezTo>
                  <a:cubicBezTo>
                    <a:pt x="1031" y="266"/>
                    <a:pt x="1031" y="265"/>
                    <a:pt x="1030" y="265"/>
                  </a:cubicBezTo>
                  <a:cubicBezTo>
                    <a:pt x="1029" y="265"/>
                    <a:pt x="1028" y="264"/>
                    <a:pt x="1028" y="264"/>
                  </a:cubicBezTo>
                  <a:cubicBezTo>
                    <a:pt x="1029" y="263"/>
                    <a:pt x="1028" y="263"/>
                    <a:pt x="1028" y="263"/>
                  </a:cubicBezTo>
                  <a:cubicBezTo>
                    <a:pt x="1028" y="262"/>
                    <a:pt x="1028" y="262"/>
                    <a:pt x="1029" y="262"/>
                  </a:cubicBezTo>
                  <a:cubicBezTo>
                    <a:pt x="1030" y="262"/>
                    <a:pt x="1032" y="262"/>
                    <a:pt x="1031" y="261"/>
                  </a:cubicBezTo>
                  <a:cubicBezTo>
                    <a:pt x="1030" y="260"/>
                    <a:pt x="1029" y="259"/>
                    <a:pt x="1027" y="259"/>
                  </a:cubicBezTo>
                  <a:cubicBezTo>
                    <a:pt x="1025" y="260"/>
                    <a:pt x="1025" y="261"/>
                    <a:pt x="1023" y="261"/>
                  </a:cubicBezTo>
                  <a:cubicBezTo>
                    <a:pt x="1021" y="261"/>
                    <a:pt x="1022" y="261"/>
                    <a:pt x="1023" y="260"/>
                  </a:cubicBezTo>
                  <a:cubicBezTo>
                    <a:pt x="1025" y="260"/>
                    <a:pt x="1025" y="259"/>
                    <a:pt x="1024" y="258"/>
                  </a:cubicBezTo>
                  <a:cubicBezTo>
                    <a:pt x="1023" y="258"/>
                    <a:pt x="1022" y="257"/>
                    <a:pt x="1022" y="256"/>
                  </a:cubicBezTo>
                  <a:cubicBezTo>
                    <a:pt x="1023" y="256"/>
                    <a:pt x="1023" y="256"/>
                    <a:pt x="1022" y="255"/>
                  </a:cubicBezTo>
                  <a:cubicBezTo>
                    <a:pt x="1022" y="255"/>
                    <a:pt x="1019" y="254"/>
                    <a:pt x="1018" y="254"/>
                  </a:cubicBezTo>
                  <a:cubicBezTo>
                    <a:pt x="1017" y="253"/>
                    <a:pt x="1016" y="253"/>
                    <a:pt x="1016" y="253"/>
                  </a:cubicBezTo>
                  <a:cubicBezTo>
                    <a:pt x="1016" y="254"/>
                    <a:pt x="1016" y="257"/>
                    <a:pt x="1015" y="255"/>
                  </a:cubicBezTo>
                  <a:cubicBezTo>
                    <a:pt x="1014" y="252"/>
                    <a:pt x="1015" y="253"/>
                    <a:pt x="1015" y="253"/>
                  </a:cubicBezTo>
                  <a:cubicBezTo>
                    <a:pt x="1016" y="252"/>
                    <a:pt x="1016" y="252"/>
                    <a:pt x="1016" y="251"/>
                  </a:cubicBezTo>
                  <a:cubicBezTo>
                    <a:pt x="1016" y="250"/>
                    <a:pt x="1015" y="249"/>
                    <a:pt x="1014" y="249"/>
                  </a:cubicBezTo>
                  <a:cubicBezTo>
                    <a:pt x="1014" y="248"/>
                    <a:pt x="1008" y="247"/>
                    <a:pt x="1007" y="246"/>
                  </a:cubicBezTo>
                  <a:cubicBezTo>
                    <a:pt x="1007" y="245"/>
                    <a:pt x="1005" y="244"/>
                    <a:pt x="1003" y="243"/>
                  </a:cubicBezTo>
                  <a:cubicBezTo>
                    <a:pt x="1001" y="242"/>
                    <a:pt x="1000" y="241"/>
                    <a:pt x="999" y="241"/>
                  </a:cubicBezTo>
                  <a:cubicBezTo>
                    <a:pt x="997" y="242"/>
                    <a:pt x="994" y="244"/>
                    <a:pt x="993" y="244"/>
                  </a:cubicBezTo>
                  <a:cubicBezTo>
                    <a:pt x="992" y="244"/>
                    <a:pt x="990" y="245"/>
                    <a:pt x="990" y="245"/>
                  </a:cubicBezTo>
                  <a:cubicBezTo>
                    <a:pt x="989" y="246"/>
                    <a:pt x="987" y="246"/>
                    <a:pt x="987" y="246"/>
                  </a:cubicBezTo>
                  <a:cubicBezTo>
                    <a:pt x="986" y="246"/>
                    <a:pt x="984" y="246"/>
                    <a:pt x="984" y="247"/>
                  </a:cubicBezTo>
                  <a:cubicBezTo>
                    <a:pt x="984" y="248"/>
                    <a:pt x="987" y="249"/>
                    <a:pt x="984" y="248"/>
                  </a:cubicBezTo>
                  <a:cubicBezTo>
                    <a:pt x="982" y="247"/>
                    <a:pt x="977" y="244"/>
                    <a:pt x="973" y="245"/>
                  </a:cubicBezTo>
                  <a:cubicBezTo>
                    <a:pt x="969" y="247"/>
                    <a:pt x="967" y="249"/>
                    <a:pt x="970" y="246"/>
                  </a:cubicBezTo>
                  <a:cubicBezTo>
                    <a:pt x="970" y="246"/>
                    <a:pt x="971" y="245"/>
                    <a:pt x="970" y="245"/>
                  </a:cubicBezTo>
                  <a:cubicBezTo>
                    <a:pt x="968" y="244"/>
                    <a:pt x="960" y="242"/>
                    <a:pt x="958" y="241"/>
                  </a:cubicBezTo>
                  <a:cubicBezTo>
                    <a:pt x="957" y="241"/>
                    <a:pt x="951" y="239"/>
                    <a:pt x="950" y="239"/>
                  </a:cubicBezTo>
                  <a:cubicBezTo>
                    <a:pt x="949" y="239"/>
                    <a:pt x="944" y="238"/>
                    <a:pt x="942" y="239"/>
                  </a:cubicBezTo>
                  <a:cubicBezTo>
                    <a:pt x="941" y="240"/>
                    <a:pt x="936" y="243"/>
                    <a:pt x="935" y="244"/>
                  </a:cubicBezTo>
                  <a:cubicBezTo>
                    <a:pt x="934" y="245"/>
                    <a:pt x="933" y="244"/>
                    <a:pt x="934" y="246"/>
                  </a:cubicBezTo>
                  <a:cubicBezTo>
                    <a:pt x="934" y="247"/>
                    <a:pt x="937" y="255"/>
                    <a:pt x="937" y="256"/>
                  </a:cubicBezTo>
                  <a:cubicBezTo>
                    <a:pt x="938" y="258"/>
                    <a:pt x="939" y="260"/>
                    <a:pt x="940" y="260"/>
                  </a:cubicBezTo>
                  <a:cubicBezTo>
                    <a:pt x="942" y="261"/>
                    <a:pt x="942" y="261"/>
                    <a:pt x="943" y="261"/>
                  </a:cubicBezTo>
                  <a:cubicBezTo>
                    <a:pt x="943" y="262"/>
                    <a:pt x="943" y="262"/>
                    <a:pt x="942" y="262"/>
                  </a:cubicBezTo>
                  <a:cubicBezTo>
                    <a:pt x="941" y="261"/>
                    <a:pt x="940" y="262"/>
                    <a:pt x="941" y="262"/>
                  </a:cubicBezTo>
                  <a:cubicBezTo>
                    <a:pt x="942" y="263"/>
                    <a:pt x="942" y="263"/>
                    <a:pt x="941" y="264"/>
                  </a:cubicBezTo>
                  <a:cubicBezTo>
                    <a:pt x="940" y="264"/>
                    <a:pt x="940" y="265"/>
                    <a:pt x="940" y="264"/>
                  </a:cubicBezTo>
                  <a:cubicBezTo>
                    <a:pt x="939" y="264"/>
                    <a:pt x="939" y="264"/>
                    <a:pt x="939" y="264"/>
                  </a:cubicBezTo>
                  <a:cubicBezTo>
                    <a:pt x="938" y="265"/>
                    <a:pt x="938" y="266"/>
                    <a:pt x="939" y="268"/>
                  </a:cubicBezTo>
                  <a:cubicBezTo>
                    <a:pt x="939" y="269"/>
                    <a:pt x="939" y="272"/>
                    <a:pt x="938" y="273"/>
                  </a:cubicBezTo>
                  <a:cubicBezTo>
                    <a:pt x="937" y="274"/>
                    <a:pt x="934" y="276"/>
                    <a:pt x="933" y="277"/>
                  </a:cubicBezTo>
                  <a:cubicBezTo>
                    <a:pt x="933" y="278"/>
                    <a:pt x="933" y="279"/>
                    <a:pt x="934" y="279"/>
                  </a:cubicBezTo>
                  <a:cubicBezTo>
                    <a:pt x="936" y="278"/>
                    <a:pt x="937" y="278"/>
                    <a:pt x="938" y="279"/>
                  </a:cubicBezTo>
                  <a:cubicBezTo>
                    <a:pt x="939" y="279"/>
                    <a:pt x="939" y="279"/>
                    <a:pt x="940" y="279"/>
                  </a:cubicBezTo>
                  <a:cubicBezTo>
                    <a:pt x="941" y="279"/>
                    <a:pt x="940" y="279"/>
                    <a:pt x="940" y="280"/>
                  </a:cubicBezTo>
                  <a:cubicBezTo>
                    <a:pt x="940" y="280"/>
                    <a:pt x="941" y="280"/>
                    <a:pt x="940" y="281"/>
                  </a:cubicBezTo>
                  <a:cubicBezTo>
                    <a:pt x="939" y="282"/>
                    <a:pt x="938" y="282"/>
                    <a:pt x="939" y="283"/>
                  </a:cubicBezTo>
                  <a:cubicBezTo>
                    <a:pt x="941" y="284"/>
                    <a:pt x="942" y="284"/>
                    <a:pt x="943" y="284"/>
                  </a:cubicBezTo>
                  <a:cubicBezTo>
                    <a:pt x="943" y="284"/>
                    <a:pt x="944" y="284"/>
                    <a:pt x="943" y="285"/>
                  </a:cubicBezTo>
                  <a:cubicBezTo>
                    <a:pt x="941" y="285"/>
                    <a:pt x="939" y="287"/>
                    <a:pt x="940" y="289"/>
                  </a:cubicBezTo>
                  <a:cubicBezTo>
                    <a:pt x="941" y="291"/>
                    <a:pt x="942" y="293"/>
                    <a:pt x="942" y="294"/>
                  </a:cubicBezTo>
                  <a:cubicBezTo>
                    <a:pt x="942" y="295"/>
                    <a:pt x="941" y="296"/>
                    <a:pt x="942" y="296"/>
                  </a:cubicBezTo>
                  <a:cubicBezTo>
                    <a:pt x="943" y="296"/>
                    <a:pt x="945" y="297"/>
                    <a:pt x="945" y="297"/>
                  </a:cubicBezTo>
                  <a:cubicBezTo>
                    <a:pt x="945" y="297"/>
                    <a:pt x="947" y="296"/>
                    <a:pt x="945" y="297"/>
                  </a:cubicBezTo>
                  <a:cubicBezTo>
                    <a:pt x="944" y="298"/>
                    <a:pt x="944" y="299"/>
                    <a:pt x="945" y="299"/>
                  </a:cubicBezTo>
                  <a:cubicBezTo>
                    <a:pt x="946" y="300"/>
                    <a:pt x="946" y="301"/>
                    <a:pt x="945" y="301"/>
                  </a:cubicBezTo>
                  <a:cubicBezTo>
                    <a:pt x="944" y="301"/>
                    <a:pt x="944" y="301"/>
                    <a:pt x="944" y="302"/>
                  </a:cubicBezTo>
                  <a:cubicBezTo>
                    <a:pt x="944" y="302"/>
                    <a:pt x="943" y="302"/>
                    <a:pt x="943" y="303"/>
                  </a:cubicBezTo>
                  <a:cubicBezTo>
                    <a:pt x="944" y="304"/>
                    <a:pt x="944" y="305"/>
                    <a:pt x="944" y="305"/>
                  </a:cubicBezTo>
                  <a:cubicBezTo>
                    <a:pt x="944" y="305"/>
                    <a:pt x="945" y="306"/>
                    <a:pt x="945" y="306"/>
                  </a:cubicBezTo>
                  <a:cubicBezTo>
                    <a:pt x="945" y="306"/>
                    <a:pt x="946" y="306"/>
                    <a:pt x="945" y="306"/>
                  </a:cubicBezTo>
                  <a:cubicBezTo>
                    <a:pt x="944" y="306"/>
                    <a:pt x="944" y="306"/>
                    <a:pt x="943" y="305"/>
                  </a:cubicBezTo>
                  <a:cubicBezTo>
                    <a:pt x="943" y="304"/>
                    <a:pt x="943" y="305"/>
                    <a:pt x="942" y="304"/>
                  </a:cubicBezTo>
                  <a:cubicBezTo>
                    <a:pt x="942" y="304"/>
                    <a:pt x="942" y="303"/>
                    <a:pt x="942" y="304"/>
                  </a:cubicBezTo>
                  <a:cubicBezTo>
                    <a:pt x="941" y="304"/>
                    <a:pt x="941" y="304"/>
                    <a:pt x="940" y="304"/>
                  </a:cubicBezTo>
                  <a:cubicBezTo>
                    <a:pt x="940" y="303"/>
                    <a:pt x="939" y="303"/>
                    <a:pt x="939" y="304"/>
                  </a:cubicBezTo>
                  <a:cubicBezTo>
                    <a:pt x="939" y="305"/>
                    <a:pt x="939" y="305"/>
                    <a:pt x="940" y="305"/>
                  </a:cubicBezTo>
                  <a:cubicBezTo>
                    <a:pt x="940" y="306"/>
                    <a:pt x="940" y="307"/>
                    <a:pt x="939" y="307"/>
                  </a:cubicBezTo>
                  <a:cubicBezTo>
                    <a:pt x="939" y="307"/>
                    <a:pt x="938" y="308"/>
                    <a:pt x="937" y="308"/>
                  </a:cubicBezTo>
                  <a:cubicBezTo>
                    <a:pt x="937" y="309"/>
                    <a:pt x="937" y="309"/>
                    <a:pt x="938" y="309"/>
                  </a:cubicBezTo>
                  <a:cubicBezTo>
                    <a:pt x="939" y="309"/>
                    <a:pt x="939" y="310"/>
                    <a:pt x="940" y="310"/>
                  </a:cubicBezTo>
                  <a:cubicBezTo>
                    <a:pt x="940" y="310"/>
                    <a:pt x="940" y="310"/>
                    <a:pt x="939" y="310"/>
                  </a:cubicBezTo>
                  <a:cubicBezTo>
                    <a:pt x="939" y="311"/>
                    <a:pt x="938" y="312"/>
                    <a:pt x="938" y="312"/>
                  </a:cubicBezTo>
                  <a:cubicBezTo>
                    <a:pt x="938" y="312"/>
                    <a:pt x="937" y="312"/>
                    <a:pt x="937" y="312"/>
                  </a:cubicBezTo>
                  <a:cubicBezTo>
                    <a:pt x="937" y="313"/>
                    <a:pt x="937" y="313"/>
                    <a:pt x="936" y="313"/>
                  </a:cubicBezTo>
                  <a:cubicBezTo>
                    <a:pt x="936" y="314"/>
                    <a:pt x="935" y="313"/>
                    <a:pt x="934" y="314"/>
                  </a:cubicBezTo>
                  <a:cubicBezTo>
                    <a:pt x="934" y="315"/>
                    <a:pt x="934" y="315"/>
                    <a:pt x="933" y="316"/>
                  </a:cubicBezTo>
                  <a:cubicBezTo>
                    <a:pt x="933" y="317"/>
                    <a:pt x="932" y="317"/>
                    <a:pt x="932" y="317"/>
                  </a:cubicBezTo>
                  <a:cubicBezTo>
                    <a:pt x="931" y="318"/>
                    <a:pt x="930" y="319"/>
                    <a:pt x="930" y="320"/>
                  </a:cubicBezTo>
                  <a:cubicBezTo>
                    <a:pt x="930" y="320"/>
                    <a:pt x="930" y="321"/>
                    <a:pt x="930" y="320"/>
                  </a:cubicBezTo>
                  <a:cubicBezTo>
                    <a:pt x="930" y="319"/>
                    <a:pt x="929" y="319"/>
                    <a:pt x="929" y="320"/>
                  </a:cubicBezTo>
                  <a:cubicBezTo>
                    <a:pt x="929" y="321"/>
                    <a:pt x="928" y="320"/>
                    <a:pt x="928" y="320"/>
                  </a:cubicBezTo>
                  <a:cubicBezTo>
                    <a:pt x="928" y="319"/>
                    <a:pt x="927" y="319"/>
                    <a:pt x="927" y="320"/>
                  </a:cubicBezTo>
                  <a:cubicBezTo>
                    <a:pt x="928" y="322"/>
                    <a:pt x="928" y="322"/>
                    <a:pt x="928" y="323"/>
                  </a:cubicBezTo>
                  <a:cubicBezTo>
                    <a:pt x="928" y="324"/>
                    <a:pt x="928" y="325"/>
                    <a:pt x="928" y="326"/>
                  </a:cubicBezTo>
                  <a:cubicBezTo>
                    <a:pt x="929" y="326"/>
                    <a:pt x="928" y="328"/>
                    <a:pt x="929" y="328"/>
                  </a:cubicBezTo>
                  <a:cubicBezTo>
                    <a:pt x="930" y="329"/>
                    <a:pt x="931" y="329"/>
                    <a:pt x="930" y="328"/>
                  </a:cubicBezTo>
                  <a:cubicBezTo>
                    <a:pt x="929" y="327"/>
                    <a:pt x="930" y="327"/>
                    <a:pt x="931" y="328"/>
                  </a:cubicBezTo>
                  <a:cubicBezTo>
                    <a:pt x="932" y="329"/>
                    <a:pt x="931" y="329"/>
                    <a:pt x="932" y="329"/>
                  </a:cubicBezTo>
                  <a:cubicBezTo>
                    <a:pt x="933" y="330"/>
                    <a:pt x="933" y="330"/>
                    <a:pt x="933" y="330"/>
                  </a:cubicBezTo>
                  <a:cubicBezTo>
                    <a:pt x="934" y="331"/>
                    <a:pt x="934" y="330"/>
                    <a:pt x="935" y="331"/>
                  </a:cubicBezTo>
                  <a:cubicBezTo>
                    <a:pt x="936" y="333"/>
                    <a:pt x="935" y="332"/>
                    <a:pt x="936" y="333"/>
                  </a:cubicBezTo>
                  <a:cubicBezTo>
                    <a:pt x="936" y="333"/>
                    <a:pt x="938" y="333"/>
                    <a:pt x="939" y="334"/>
                  </a:cubicBezTo>
                  <a:cubicBezTo>
                    <a:pt x="940" y="334"/>
                    <a:pt x="942" y="334"/>
                    <a:pt x="942" y="335"/>
                  </a:cubicBezTo>
                  <a:cubicBezTo>
                    <a:pt x="942" y="335"/>
                    <a:pt x="943" y="335"/>
                    <a:pt x="944" y="336"/>
                  </a:cubicBezTo>
                  <a:cubicBezTo>
                    <a:pt x="944" y="337"/>
                    <a:pt x="945" y="338"/>
                    <a:pt x="945" y="338"/>
                  </a:cubicBezTo>
                  <a:cubicBezTo>
                    <a:pt x="946" y="339"/>
                    <a:pt x="948" y="339"/>
                    <a:pt x="949" y="341"/>
                  </a:cubicBezTo>
                  <a:cubicBezTo>
                    <a:pt x="950" y="342"/>
                    <a:pt x="951" y="344"/>
                    <a:pt x="952" y="345"/>
                  </a:cubicBezTo>
                  <a:cubicBezTo>
                    <a:pt x="952" y="346"/>
                    <a:pt x="953" y="348"/>
                    <a:pt x="954" y="349"/>
                  </a:cubicBezTo>
                  <a:cubicBezTo>
                    <a:pt x="954" y="350"/>
                    <a:pt x="956" y="354"/>
                    <a:pt x="956" y="355"/>
                  </a:cubicBezTo>
                  <a:cubicBezTo>
                    <a:pt x="957" y="356"/>
                    <a:pt x="957" y="358"/>
                    <a:pt x="957" y="359"/>
                  </a:cubicBezTo>
                  <a:cubicBezTo>
                    <a:pt x="958" y="360"/>
                    <a:pt x="957" y="360"/>
                    <a:pt x="957" y="361"/>
                  </a:cubicBezTo>
                  <a:cubicBezTo>
                    <a:pt x="957" y="362"/>
                    <a:pt x="958" y="366"/>
                    <a:pt x="958" y="367"/>
                  </a:cubicBezTo>
                  <a:cubicBezTo>
                    <a:pt x="958" y="368"/>
                    <a:pt x="957" y="374"/>
                    <a:pt x="958" y="375"/>
                  </a:cubicBezTo>
                  <a:cubicBezTo>
                    <a:pt x="958" y="376"/>
                    <a:pt x="956" y="381"/>
                    <a:pt x="955" y="382"/>
                  </a:cubicBezTo>
                  <a:cubicBezTo>
                    <a:pt x="955" y="383"/>
                    <a:pt x="953" y="384"/>
                    <a:pt x="952" y="385"/>
                  </a:cubicBezTo>
                  <a:cubicBezTo>
                    <a:pt x="951" y="386"/>
                    <a:pt x="950" y="388"/>
                    <a:pt x="949" y="388"/>
                  </a:cubicBezTo>
                  <a:cubicBezTo>
                    <a:pt x="949" y="389"/>
                    <a:pt x="947" y="390"/>
                    <a:pt x="949" y="389"/>
                  </a:cubicBezTo>
                  <a:cubicBezTo>
                    <a:pt x="950" y="389"/>
                    <a:pt x="949" y="390"/>
                    <a:pt x="948" y="391"/>
                  </a:cubicBezTo>
                  <a:cubicBezTo>
                    <a:pt x="946" y="392"/>
                    <a:pt x="944" y="394"/>
                    <a:pt x="944" y="394"/>
                  </a:cubicBezTo>
                  <a:cubicBezTo>
                    <a:pt x="943" y="395"/>
                    <a:pt x="940" y="397"/>
                    <a:pt x="939" y="397"/>
                  </a:cubicBezTo>
                  <a:cubicBezTo>
                    <a:pt x="939" y="398"/>
                    <a:pt x="934" y="400"/>
                    <a:pt x="933" y="401"/>
                  </a:cubicBezTo>
                  <a:cubicBezTo>
                    <a:pt x="931" y="401"/>
                    <a:pt x="911" y="410"/>
                    <a:pt x="911" y="410"/>
                  </a:cubicBezTo>
                  <a:cubicBezTo>
                    <a:pt x="910" y="410"/>
                    <a:pt x="909" y="411"/>
                    <a:pt x="910" y="411"/>
                  </a:cubicBezTo>
                  <a:cubicBezTo>
                    <a:pt x="911" y="411"/>
                    <a:pt x="911" y="412"/>
                    <a:pt x="912" y="411"/>
                  </a:cubicBezTo>
                  <a:cubicBezTo>
                    <a:pt x="913" y="411"/>
                    <a:pt x="912" y="412"/>
                    <a:pt x="913" y="412"/>
                  </a:cubicBezTo>
                  <a:cubicBezTo>
                    <a:pt x="913" y="412"/>
                    <a:pt x="913" y="413"/>
                    <a:pt x="913" y="414"/>
                  </a:cubicBezTo>
                  <a:cubicBezTo>
                    <a:pt x="913" y="414"/>
                    <a:pt x="914" y="416"/>
                    <a:pt x="914" y="417"/>
                  </a:cubicBezTo>
                  <a:cubicBezTo>
                    <a:pt x="914" y="417"/>
                    <a:pt x="915" y="419"/>
                    <a:pt x="915" y="419"/>
                  </a:cubicBezTo>
                  <a:cubicBezTo>
                    <a:pt x="916" y="419"/>
                    <a:pt x="916" y="419"/>
                    <a:pt x="917" y="419"/>
                  </a:cubicBezTo>
                  <a:cubicBezTo>
                    <a:pt x="917" y="420"/>
                    <a:pt x="917" y="421"/>
                    <a:pt x="918" y="421"/>
                  </a:cubicBezTo>
                  <a:cubicBezTo>
                    <a:pt x="919" y="420"/>
                    <a:pt x="921" y="420"/>
                    <a:pt x="918" y="422"/>
                  </a:cubicBezTo>
                  <a:cubicBezTo>
                    <a:pt x="918" y="422"/>
                    <a:pt x="918" y="422"/>
                    <a:pt x="917" y="422"/>
                  </a:cubicBezTo>
                  <a:cubicBezTo>
                    <a:pt x="917" y="422"/>
                    <a:pt x="917" y="423"/>
                    <a:pt x="918" y="423"/>
                  </a:cubicBezTo>
                  <a:cubicBezTo>
                    <a:pt x="919" y="422"/>
                    <a:pt x="919" y="423"/>
                    <a:pt x="919" y="423"/>
                  </a:cubicBezTo>
                  <a:cubicBezTo>
                    <a:pt x="920" y="423"/>
                    <a:pt x="922" y="423"/>
                    <a:pt x="921" y="424"/>
                  </a:cubicBezTo>
                  <a:cubicBezTo>
                    <a:pt x="919" y="424"/>
                    <a:pt x="919" y="425"/>
                    <a:pt x="920" y="425"/>
                  </a:cubicBezTo>
                  <a:cubicBezTo>
                    <a:pt x="921" y="425"/>
                    <a:pt x="921" y="426"/>
                    <a:pt x="920" y="426"/>
                  </a:cubicBezTo>
                  <a:cubicBezTo>
                    <a:pt x="920" y="426"/>
                    <a:pt x="919" y="426"/>
                    <a:pt x="921" y="427"/>
                  </a:cubicBezTo>
                  <a:cubicBezTo>
                    <a:pt x="923" y="428"/>
                    <a:pt x="922" y="428"/>
                    <a:pt x="921" y="428"/>
                  </a:cubicBezTo>
                  <a:cubicBezTo>
                    <a:pt x="920" y="428"/>
                    <a:pt x="920" y="428"/>
                    <a:pt x="919" y="429"/>
                  </a:cubicBezTo>
                  <a:cubicBezTo>
                    <a:pt x="919" y="430"/>
                    <a:pt x="918" y="430"/>
                    <a:pt x="919" y="430"/>
                  </a:cubicBezTo>
                  <a:cubicBezTo>
                    <a:pt x="920" y="430"/>
                    <a:pt x="921" y="430"/>
                    <a:pt x="921" y="431"/>
                  </a:cubicBezTo>
                  <a:cubicBezTo>
                    <a:pt x="921" y="432"/>
                    <a:pt x="921" y="432"/>
                    <a:pt x="921" y="432"/>
                  </a:cubicBezTo>
                  <a:cubicBezTo>
                    <a:pt x="922" y="433"/>
                    <a:pt x="923" y="433"/>
                    <a:pt x="922" y="433"/>
                  </a:cubicBezTo>
                  <a:cubicBezTo>
                    <a:pt x="921" y="433"/>
                    <a:pt x="920" y="434"/>
                    <a:pt x="920" y="434"/>
                  </a:cubicBezTo>
                  <a:cubicBezTo>
                    <a:pt x="920" y="434"/>
                    <a:pt x="919" y="435"/>
                    <a:pt x="920" y="435"/>
                  </a:cubicBezTo>
                  <a:cubicBezTo>
                    <a:pt x="921" y="435"/>
                    <a:pt x="921" y="436"/>
                    <a:pt x="922" y="437"/>
                  </a:cubicBezTo>
                  <a:cubicBezTo>
                    <a:pt x="922" y="438"/>
                    <a:pt x="922" y="438"/>
                    <a:pt x="922" y="439"/>
                  </a:cubicBezTo>
                  <a:cubicBezTo>
                    <a:pt x="922" y="439"/>
                    <a:pt x="922" y="441"/>
                    <a:pt x="922" y="442"/>
                  </a:cubicBezTo>
                  <a:cubicBezTo>
                    <a:pt x="922" y="443"/>
                    <a:pt x="921" y="444"/>
                    <a:pt x="922" y="445"/>
                  </a:cubicBezTo>
                  <a:cubicBezTo>
                    <a:pt x="923" y="445"/>
                    <a:pt x="924" y="444"/>
                    <a:pt x="924" y="445"/>
                  </a:cubicBezTo>
                  <a:cubicBezTo>
                    <a:pt x="924" y="446"/>
                    <a:pt x="924" y="447"/>
                    <a:pt x="925" y="447"/>
                  </a:cubicBezTo>
                  <a:cubicBezTo>
                    <a:pt x="925" y="447"/>
                    <a:pt x="925" y="447"/>
                    <a:pt x="925" y="448"/>
                  </a:cubicBezTo>
                  <a:cubicBezTo>
                    <a:pt x="925" y="450"/>
                    <a:pt x="925" y="454"/>
                    <a:pt x="926" y="454"/>
                  </a:cubicBezTo>
                  <a:cubicBezTo>
                    <a:pt x="927" y="454"/>
                    <a:pt x="927" y="453"/>
                    <a:pt x="928" y="456"/>
                  </a:cubicBezTo>
                  <a:cubicBezTo>
                    <a:pt x="929" y="459"/>
                    <a:pt x="928" y="458"/>
                    <a:pt x="929" y="459"/>
                  </a:cubicBezTo>
                  <a:cubicBezTo>
                    <a:pt x="929" y="459"/>
                    <a:pt x="930" y="459"/>
                    <a:pt x="929" y="460"/>
                  </a:cubicBezTo>
                  <a:cubicBezTo>
                    <a:pt x="928" y="461"/>
                    <a:pt x="923" y="468"/>
                    <a:pt x="922" y="469"/>
                  </a:cubicBezTo>
                  <a:cubicBezTo>
                    <a:pt x="921" y="470"/>
                    <a:pt x="921" y="470"/>
                    <a:pt x="921" y="470"/>
                  </a:cubicBezTo>
                  <a:cubicBezTo>
                    <a:pt x="922" y="471"/>
                    <a:pt x="921" y="471"/>
                    <a:pt x="922" y="471"/>
                  </a:cubicBezTo>
                  <a:cubicBezTo>
                    <a:pt x="923" y="472"/>
                    <a:pt x="924" y="472"/>
                    <a:pt x="924" y="473"/>
                  </a:cubicBezTo>
                  <a:cubicBezTo>
                    <a:pt x="924" y="473"/>
                    <a:pt x="922" y="474"/>
                    <a:pt x="924" y="474"/>
                  </a:cubicBezTo>
                  <a:cubicBezTo>
                    <a:pt x="925" y="474"/>
                    <a:pt x="926" y="474"/>
                    <a:pt x="925" y="475"/>
                  </a:cubicBezTo>
                  <a:cubicBezTo>
                    <a:pt x="923" y="477"/>
                    <a:pt x="923" y="476"/>
                    <a:pt x="923" y="477"/>
                  </a:cubicBezTo>
                  <a:cubicBezTo>
                    <a:pt x="923" y="477"/>
                    <a:pt x="923" y="477"/>
                    <a:pt x="923" y="478"/>
                  </a:cubicBezTo>
                  <a:cubicBezTo>
                    <a:pt x="922" y="479"/>
                    <a:pt x="922" y="479"/>
                    <a:pt x="922" y="479"/>
                  </a:cubicBezTo>
                  <a:cubicBezTo>
                    <a:pt x="922" y="479"/>
                    <a:pt x="922" y="479"/>
                    <a:pt x="921" y="478"/>
                  </a:cubicBezTo>
                  <a:cubicBezTo>
                    <a:pt x="921" y="476"/>
                    <a:pt x="921" y="476"/>
                    <a:pt x="920" y="475"/>
                  </a:cubicBezTo>
                  <a:cubicBezTo>
                    <a:pt x="919" y="474"/>
                    <a:pt x="918" y="473"/>
                    <a:pt x="917" y="473"/>
                  </a:cubicBezTo>
                  <a:cubicBezTo>
                    <a:pt x="917" y="472"/>
                    <a:pt x="917" y="472"/>
                    <a:pt x="917" y="472"/>
                  </a:cubicBezTo>
                  <a:cubicBezTo>
                    <a:pt x="916" y="473"/>
                    <a:pt x="912" y="476"/>
                    <a:pt x="911" y="476"/>
                  </a:cubicBezTo>
                  <a:cubicBezTo>
                    <a:pt x="910" y="476"/>
                    <a:pt x="910" y="477"/>
                    <a:pt x="910" y="477"/>
                  </a:cubicBezTo>
                  <a:cubicBezTo>
                    <a:pt x="911" y="478"/>
                    <a:pt x="911" y="480"/>
                    <a:pt x="910" y="480"/>
                  </a:cubicBezTo>
                  <a:cubicBezTo>
                    <a:pt x="910" y="481"/>
                    <a:pt x="910" y="481"/>
                    <a:pt x="910" y="481"/>
                  </a:cubicBezTo>
                  <a:cubicBezTo>
                    <a:pt x="911" y="482"/>
                    <a:pt x="913" y="484"/>
                    <a:pt x="913" y="485"/>
                  </a:cubicBezTo>
                  <a:cubicBezTo>
                    <a:pt x="914" y="486"/>
                    <a:pt x="917" y="490"/>
                    <a:pt x="912" y="485"/>
                  </a:cubicBezTo>
                  <a:cubicBezTo>
                    <a:pt x="912" y="485"/>
                    <a:pt x="909" y="481"/>
                    <a:pt x="908" y="481"/>
                  </a:cubicBezTo>
                  <a:cubicBezTo>
                    <a:pt x="907" y="481"/>
                    <a:pt x="907" y="480"/>
                    <a:pt x="906" y="480"/>
                  </a:cubicBezTo>
                  <a:cubicBezTo>
                    <a:pt x="906" y="479"/>
                    <a:pt x="906" y="479"/>
                    <a:pt x="905" y="479"/>
                  </a:cubicBezTo>
                  <a:cubicBezTo>
                    <a:pt x="904" y="479"/>
                    <a:pt x="904" y="478"/>
                    <a:pt x="903" y="478"/>
                  </a:cubicBezTo>
                  <a:cubicBezTo>
                    <a:pt x="902" y="478"/>
                    <a:pt x="901" y="478"/>
                    <a:pt x="901" y="478"/>
                  </a:cubicBezTo>
                  <a:cubicBezTo>
                    <a:pt x="900" y="478"/>
                    <a:pt x="899" y="478"/>
                    <a:pt x="898" y="479"/>
                  </a:cubicBezTo>
                  <a:cubicBezTo>
                    <a:pt x="898" y="479"/>
                    <a:pt x="896" y="481"/>
                    <a:pt x="896" y="481"/>
                  </a:cubicBezTo>
                  <a:cubicBezTo>
                    <a:pt x="895" y="481"/>
                    <a:pt x="893" y="482"/>
                    <a:pt x="893" y="482"/>
                  </a:cubicBezTo>
                  <a:cubicBezTo>
                    <a:pt x="893" y="483"/>
                    <a:pt x="892" y="485"/>
                    <a:pt x="892" y="483"/>
                  </a:cubicBezTo>
                  <a:cubicBezTo>
                    <a:pt x="892" y="482"/>
                    <a:pt x="892" y="482"/>
                    <a:pt x="893" y="481"/>
                  </a:cubicBezTo>
                  <a:cubicBezTo>
                    <a:pt x="894" y="481"/>
                    <a:pt x="895" y="481"/>
                    <a:pt x="895" y="480"/>
                  </a:cubicBezTo>
                  <a:cubicBezTo>
                    <a:pt x="896" y="479"/>
                    <a:pt x="897" y="478"/>
                    <a:pt x="898" y="478"/>
                  </a:cubicBezTo>
                  <a:cubicBezTo>
                    <a:pt x="899" y="477"/>
                    <a:pt x="900" y="477"/>
                    <a:pt x="899" y="476"/>
                  </a:cubicBezTo>
                  <a:cubicBezTo>
                    <a:pt x="899" y="475"/>
                    <a:pt x="898" y="473"/>
                    <a:pt x="898" y="472"/>
                  </a:cubicBezTo>
                  <a:cubicBezTo>
                    <a:pt x="897" y="472"/>
                    <a:pt x="895" y="468"/>
                    <a:pt x="894" y="467"/>
                  </a:cubicBezTo>
                  <a:cubicBezTo>
                    <a:pt x="893" y="467"/>
                    <a:pt x="892" y="466"/>
                    <a:pt x="892" y="465"/>
                  </a:cubicBezTo>
                  <a:cubicBezTo>
                    <a:pt x="891" y="464"/>
                    <a:pt x="890" y="464"/>
                    <a:pt x="890" y="464"/>
                  </a:cubicBezTo>
                  <a:cubicBezTo>
                    <a:pt x="889" y="463"/>
                    <a:pt x="889" y="464"/>
                    <a:pt x="889" y="463"/>
                  </a:cubicBezTo>
                  <a:cubicBezTo>
                    <a:pt x="888" y="463"/>
                    <a:pt x="887" y="462"/>
                    <a:pt x="886" y="462"/>
                  </a:cubicBezTo>
                  <a:cubicBezTo>
                    <a:pt x="885" y="462"/>
                    <a:pt x="885" y="462"/>
                    <a:pt x="885" y="461"/>
                  </a:cubicBezTo>
                  <a:cubicBezTo>
                    <a:pt x="885" y="461"/>
                    <a:pt x="884" y="460"/>
                    <a:pt x="883" y="460"/>
                  </a:cubicBezTo>
                  <a:cubicBezTo>
                    <a:pt x="881" y="460"/>
                    <a:pt x="881" y="460"/>
                    <a:pt x="881" y="460"/>
                  </a:cubicBezTo>
                  <a:cubicBezTo>
                    <a:pt x="880" y="460"/>
                    <a:pt x="880" y="460"/>
                    <a:pt x="879" y="460"/>
                  </a:cubicBezTo>
                  <a:cubicBezTo>
                    <a:pt x="879" y="461"/>
                    <a:pt x="878" y="460"/>
                    <a:pt x="880" y="459"/>
                  </a:cubicBezTo>
                  <a:cubicBezTo>
                    <a:pt x="881" y="458"/>
                    <a:pt x="882" y="458"/>
                    <a:pt x="883" y="458"/>
                  </a:cubicBezTo>
                  <a:cubicBezTo>
                    <a:pt x="883" y="458"/>
                    <a:pt x="884" y="458"/>
                    <a:pt x="883" y="457"/>
                  </a:cubicBezTo>
                  <a:cubicBezTo>
                    <a:pt x="882" y="456"/>
                    <a:pt x="882" y="455"/>
                    <a:pt x="881" y="455"/>
                  </a:cubicBezTo>
                  <a:cubicBezTo>
                    <a:pt x="881" y="454"/>
                    <a:pt x="880" y="453"/>
                    <a:pt x="880" y="453"/>
                  </a:cubicBezTo>
                  <a:cubicBezTo>
                    <a:pt x="879" y="452"/>
                    <a:pt x="879" y="452"/>
                    <a:pt x="878" y="451"/>
                  </a:cubicBezTo>
                  <a:cubicBezTo>
                    <a:pt x="877" y="451"/>
                    <a:pt x="877" y="450"/>
                    <a:pt x="876" y="449"/>
                  </a:cubicBezTo>
                  <a:cubicBezTo>
                    <a:pt x="876" y="447"/>
                    <a:pt x="874" y="447"/>
                    <a:pt x="873" y="446"/>
                  </a:cubicBezTo>
                  <a:cubicBezTo>
                    <a:pt x="873" y="446"/>
                    <a:pt x="872" y="446"/>
                    <a:pt x="872" y="443"/>
                  </a:cubicBezTo>
                  <a:cubicBezTo>
                    <a:pt x="873" y="441"/>
                    <a:pt x="873" y="441"/>
                    <a:pt x="874" y="440"/>
                  </a:cubicBezTo>
                  <a:cubicBezTo>
                    <a:pt x="874" y="439"/>
                    <a:pt x="875" y="439"/>
                    <a:pt x="874" y="437"/>
                  </a:cubicBezTo>
                  <a:cubicBezTo>
                    <a:pt x="874" y="436"/>
                    <a:pt x="872" y="423"/>
                    <a:pt x="872" y="423"/>
                  </a:cubicBezTo>
                  <a:cubicBezTo>
                    <a:pt x="872" y="423"/>
                    <a:pt x="872" y="421"/>
                    <a:pt x="871" y="422"/>
                  </a:cubicBezTo>
                  <a:cubicBezTo>
                    <a:pt x="871" y="422"/>
                    <a:pt x="870" y="421"/>
                    <a:pt x="870" y="421"/>
                  </a:cubicBezTo>
                  <a:cubicBezTo>
                    <a:pt x="870" y="420"/>
                    <a:pt x="870" y="419"/>
                    <a:pt x="870" y="419"/>
                  </a:cubicBezTo>
                  <a:cubicBezTo>
                    <a:pt x="870" y="418"/>
                    <a:pt x="872" y="411"/>
                    <a:pt x="872" y="410"/>
                  </a:cubicBezTo>
                  <a:cubicBezTo>
                    <a:pt x="872" y="409"/>
                    <a:pt x="873" y="407"/>
                    <a:pt x="873" y="404"/>
                  </a:cubicBezTo>
                  <a:cubicBezTo>
                    <a:pt x="873" y="402"/>
                    <a:pt x="873" y="401"/>
                    <a:pt x="872" y="401"/>
                  </a:cubicBezTo>
                  <a:cubicBezTo>
                    <a:pt x="871" y="401"/>
                    <a:pt x="865" y="401"/>
                    <a:pt x="864" y="401"/>
                  </a:cubicBezTo>
                  <a:cubicBezTo>
                    <a:pt x="863" y="400"/>
                    <a:pt x="863" y="400"/>
                    <a:pt x="863" y="401"/>
                  </a:cubicBezTo>
                  <a:cubicBezTo>
                    <a:pt x="862" y="401"/>
                    <a:pt x="862" y="401"/>
                    <a:pt x="862" y="400"/>
                  </a:cubicBezTo>
                  <a:cubicBezTo>
                    <a:pt x="862" y="399"/>
                    <a:pt x="862" y="399"/>
                    <a:pt x="861" y="399"/>
                  </a:cubicBezTo>
                  <a:cubicBezTo>
                    <a:pt x="860" y="399"/>
                    <a:pt x="856" y="399"/>
                    <a:pt x="855" y="399"/>
                  </a:cubicBezTo>
                  <a:cubicBezTo>
                    <a:pt x="855" y="399"/>
                    <a:pt x="855" y="399"/>
                    <a:pt x="854" y="399"/>
                  </a:cubicBezTo>
                  <a:cubicBezTo>
                    <a:pt x="853" y="398"/>
                    <a:pt x="851" y="397"/>
                    <a:pt x="851" y="398"/>
                  </a:cubicBezTo>
                  <a:cubicBezTo>
                    <a:pt x="852" y="399"/>
                    <a:pt x="853" y="399"/>
                    <a:pt x="853" y="400"/>
                  </a:cubicBezTo>
                  <a:cubicBezTo>
                    <a:pt x="853" y="400"/>
                    <a:pt x="854" y="401"/>
                    <a:pt x="853" y="401"/>
                  </a:cubicBezTo>
                  <a:cubicBezTo>
                    <a:pt x="852" y="400"/>
                    <a:pt x="845" y="398"/>
                    <a:pt x="844" y="398"/>
                  </a:cubicBezTo>
                  <a:cubicBezTo>
                    <a:pt x="843" y="398"/>
                    <a:pt x="842" y="397"/>
                    <a:pt x="841" y="398"/>
                  </a:cubicBezTo>
                  <a:cubicBezTo>
                    <a:pt x="840" y="398"/>
                    <a:pt x="838" y="399"/>
                    <a:pt x="836" y="399"/>
                  </a:cubicBezTo>
                  <a:cubicBezTo>
                    <a:pt x="835" y="398"/>
                    <a:pt x="831" y="397"/>
                    <a:pt x="830" y="398"/>
                  </a:cubicBezTo>
                  <a:cubicBezTo>
                    <a:pt x="829" y="399"/>
                    <a:pt x="828" y="400"/>
                    <a:pt x="828" y="400"/>
                  </a:cubicBezTo>
                  <a:cubicBezTo>
                    <a:pt x="827" y="401"/>
                    <a:pt x="827" y="401"/>
                    <a:pt x="827" y="402"/>
                  </a:cubicBezTo>
                  <a:cubicBezTo>
                    <a:pt x="826" y="403"/>
                    <a:pt x="825" y="405"/>
                    <a:pt x="825" y="403"/>
                  </a:cubicBezTo>
                  <a:cubicBezTo>
                    <a:pt x="825" y="401"/>
                    <a:pt x="827" y="401"/>
                    <a:pt x="827" y="400"/>
                  </a:cubicBezTo>
                  <a:cubicBezTo>
                    <a:pt x="828" y="399"/>
                    <a:pt x="828" y="398"/>
                    <a:pt x="829" y="398"/>
                  </a:cubicBezTo>
                  <a:cubicBezTo>
                    <a:pt x="829" y="398"/>
                    <a:pt x="831" y="397"/>
                    <a:pt x="829" y="396"/>
                  </a:cubicBezTo>
                  <a:cubicBezTo>
                    <a:pt x="827" y="396"/>
                    <a:pt x="804" y="385"/>
                    <a:pt x="804" y="385"/>
                  </a:cubicBezTo>
                  <a:cubicBezTo>
                    <a:pt x="804" y="385"/>
                    <a:pt x="804" y="385"/>
                    <a:pt x="803" y="385"/>
                  </a:cubicBezTo>
                  <a:cubicBezTo>
                    <a:pt x="802" y="385"/>
                    <a:pt x="801" y="384"/>
                    <a:pt x="801" y="384"/>
                  </a:cubicBezTo>
                  <a:cubicBezTo>
                    <a:pt x="800" y="385"/>
                    <a:pt x="799" y="384"/>
                    <a:pt x="798" y="384"/>
                  </a:cubicBezTo>
                  <a:cubicBezTo>
                    <a:pt x="798" y="384"/>
                    <a:pt x="797" y="383"/>
                    <a:pt x="797" y="384"/>
                  </a:cubicBezTo>
                  <a:cubicBezTo>
                    <a:pt x="796" y="384"/>
                    <a:pt x="795" y="383"/>
                    <a:pt x="795" y="383"/>
                  </a:cubicBezTo>
                  <a:cubicBezTo>
                    <a:pt x="794" y="383"/>
                    <a:pt x="793" y="382"/>
                    <a:pt x="793" y="382"/>
                  </a:cubicBezTo>
                  <a:cubicBezTo>
                    <a:pt x="793" y="383"/>
                    <a:pt x="793" y="383"/>
                    <a:pt x="792" y="382"/>
                  </a:cubicBezTo>
                  <a:cubicBezTo>
                    <a:pt x="792" y="380"/>
                    <a:pt x="791" y="377"/>
                    <a:pt x="789" y="376"/>
                  </a:cubicBezTo>
                  <a:cubicBezTo>
                    <a:pt x="788" y="375"/>
                    <a:pt x="788" y="374"/>
                    <a:pt x="787" y="373"/>
                  </a:cubicBezTo>
                  <a:cubicBezTo>
                    <a:pt x="786" y="373"/>
                    <a:pt x="774" y="366"/>
                    <a:pt x="771" y="365"/>
                  </a:cubicBezTo>
                  <a:cubicBezTo>
                    <a:pt x="769" y="364"/>
                    <a:pt x="758" y="362"/>
                    <a:pt x="757" y="361"/>
                  </a:cubicBezTo>
                  <a:cubicBezTo>
                    <a:pt x="756" y="361"/>
                    <a:pt x="749" y="358"/>
                    <a:pt x="747" y="357"/>
                  </a:cubicBezTo>
                  <a:cubicBezTo>
                    <a:pt x="745" y="357"/>
                    <a:pt x="741" y="356"/>
                    <a:pt x="738" y="357"/>
                  </a:cubicBezTo>
                  <a:cubicBezTo>
                    <a:pt x="736" y="358"/>
                    <a:pt x="724" y="363"/>
                    <a:pt x="722" y="363"/>
                  </a:cubicBezTo>
                  <a:cubicBezTo>
                    <a:pt x="721" y="363"/>
                    <a:pt x="721" y="363"/>
                    <a:pt x="722" y="362"/>
                  </a:cubicBezTo>
                  <a:cubicBezTo>
                    <a:pt x="724" y="360"/>
                    <a:pt x="724" y="360"/>
                    <a:pt x="723" y="361"/>
                  </a:cubicBezTo>
                  <a:cubicBezTo>
                    <a:pt x="721" y="361"/>
                    <a:pt x="718" y="363"/>
                    <a:pt x="717" y="363"/>
                  </a:cubicBezTo>
                  <a:cubicBezTo>
                    <a:pt x="716" y="363"/>
                    <a:pt x="717" y="363"/>
                    <a:pt x="719" y="361"/>
                  </a:cubicBezTo>
                  <a:cubicBezTo>
                    <a:pt x="721" y="359"/>
                    <a:pt x="722" y="356"/>
                    <a:pt x="720" y="351"/>
                  </a:cubicBezTo>
                  <a:cubicBezTo>
                    <a:pt x="718" y="347"/>
                    <a:pt x="718" y="346"/>
                    <a:pt x="717" y="346"/>
                  </a:cubicBezTo>
                  <a:cubicBezTo>
                    <a:pt x="717" y="345"/>
                    <a:pt x="716" y="344"/>
                    <a:pt x="716" y="343"/>
                  </a:cubicBezTo>
                  <a:cubicBezTo>
                    <a:pt x="717" y="342"/>
                    <a:pt x="716" y="340"/>
                    <a:pt x="715" y="338"/>
                  </a:cubicBezTo>
                  <a:cubicBezTo>
                    <a:pt x="715" y="337"/>
                    <a:pt x="712" y="334"/>
                    <a:pt x="712" y="331"/>
                  </a:cubicBezTo>
                  <a:cubicBezTo>
                    <a:pt x="711" y="327"/>
                    <a:pt x="710" y="324"/>
                    <a:pt x="709" y="324"/>
                  </a:cubicBezTo>
                  <a:cubicBezTo>
                    <a:pt x="709" y="324"/>
                    <a:pt x="703" y="324"/>
                    <a:pt x="700" y="324"/>
                  </a:cubicBezTo>
                  <a:cubicBezTo>
                    <a:pt x="697" y="324"/>
                    <a:pt x="697" y="324"/>
                    <a:pt x="696" y="324"/>
                  </a:cubicBezTo>
                  <a:cubicBezTo>
                    <a:pt x="696" y="324"/>
                    <a:pt x="696" y="323"/>
                    <a:pt x="696" y="325"/>
                  </a:cubicBezTo>
                  <a:cubicBezTo>
                    <a:pt x="696" y="326"/>
                    <a:pt x="694" y="327"/>
                    <a:pt x="695" y="329"/>
                  </a:cubicBezTo>
                  <a:cubicBezTo>
                    <a:pt x="695" y="330"/>
                    <a:pt x="694" y="334"/>
                    <a:pt x="693" y="335"/>
                  </a:cubicBezTo>
                  <a:cubicBezTo>
                    <a:pt x="693" y="335"/>
                    <a:pt x="693" y="336"/>
                    <a:pt x="693" y="332"/>
                  </a:cubicBezTo>
                  <a:cubicBezTo>
                    <a:pt x="693" y="329"/>
                    <a:pt x="693" y="328"/>
                    <a:pt x="694" y="327"/>
                  </a:cubicBezTo>
                  <a:cubicBezTo>
                    <a:pt x="695" y="326"/>
                    <a:pt x="695" y="324"/>
                    <a:pt x="695" y="324"/>
                  </a:cubicBezTo>
                  <a:cubicBezTo>
                    <a:pt x="695" y="323"/>
                    <a:pt x="695" y="323"/>
                    <a:pt x="694" y="324"/>
                  </a:cubicBezTo>
                  <a:cubicBezTo>
                    <a:pt x="694" y="324"/>
                    <a:pt x="690" y="323"/>
                    <a:pt x="689" y="323"/>
                  </a:cubicBezTo>
                  <a:cubicBezTo>
                    <a:pt x="688" y="323"/>
                    <a:pt x="685" y="320"/>
                    <a:pt x="684" y="318"/>
                  </a:cubicBezTo>
                  <a:cubicBezTo>
                    <a:pt x="683" y="317"/>
                    <a:pt x="684" y="317"/>
                    <a:pt x="685" y="317"/>
                  </a:cubicBezTo>
                  <a:cubicBezTo>
                    <a:pt x="687" y="317"/>
                    <a:pt x="687" y="316"/>
                    <a:pt x="687" y="315"/>
                  </a:cubicBezTo>
                  <a:cubicBezTo>
                    <a:pt x="686" y="313"/>
                    <a:pt x="687" y="313"/>
                    <a:pt x="687" y="312"/>
                  </a:cubicBezTo>
                  <a:cubicBezTo>
                    <a:pt x="687" y="312"/>
                    <a:pt x="687" y="309"/>
                    <a:pt x="687" y="308"/>
                  </a:cubicBezTo>
                  <a:cubicBezTo>
                    <a:pt x="686" y="306"/>
                    <a:pt x="686" y="304"/>
                    <a:pt x="686" y="302"/>
                  </a:cubicBezTo>
                  <a:cubicBezTo>
                    <a:pt x="686" y="301"/>
                    <a:pt x="686" y="298"/>
                    <a:pt x="686" y="297"/>
                  </a:cubicBezTo>
                  <a:cubicBezTo>
                    <a:pt x="686" y="296"/>
                    <a:pt x="686" y="297"/>
                    <a:pt x="687" y="295"/>
                  </a:cubicBezTo>
                  <a:cubicBezTo>
                    <a:pt x="687" y="294"/>
                    <a:pt x="689" y="288"/>
                    <a:pt x="689" y="287"/>
                  </a:cubicBezTo>
                  <a:cubicBezTo>
                    <a:pt x="688" y="286"/>
                    <a:pt x="685" y="286"/>
                    <a:pt x="687" y="285"/>
                  </a:cubicBezTo>
                  <a:cubicBezTo>
                    <a:pt x="688" y="285"/>
                    <a:pt x="689" y="285"/>
                    <a:pt x="689" y="284"/>
                  </a:cubicBezTo>
                  <a:cubicBezTo>
                    <a:pt x="690" y="283"/>
                    <a:pt x="691" y="282"/>
                    <a:pt x="691" y="280"/>
                  </a:cubicBezTo>
                  <a:cubicBezTo>
                    <a:pt x="692" y="278"/>
                    <a:pt x="693" y="278"/>
                    <a:pt x="694" y="276"/>
                  </a:cubicBezTo>
                  <a:cubicBezTo>
                    <a:pt x="695" y="275"/>
                    <a:pt x="695" y="274"/>
                    <a:pt x="696" y="273"/>
                  </a:cubicBezTo>
                  <a:cubicBezTo>
                    <a:pt x="697" y="273"/>
                    <a:pt x="698" y="273"/>
                    <a:pt x="698" y="272"/>
                  </a:cubicBezTo>
                  <a:cubicBezTo>
                    <a:pt x="697" y="271"/>
                    <a:pt x="697" y="271"/>
                    <a:pt x="697" y="270"/>
                  </a:cubicBezTo>
                  <a:cubicBezTo>
                    <a:pt x="698" y="269"/>
                    <a:pt x="698" y="268"/>
                    <a:pt x="697" y="268"/>
                  </a:cubicBezTo>
                  <a:cubicBezTo>
                    <a:pt x="697" y="267"/>
                    <a:pt x="696" y="267"/>
                    <a:pt x="698" y="267"/>
                  </a:cubicBezTo>
                  <a:cubicBezTo>
                    <a:pt x="699" y="268"/>
                    <a:pt x="701" y="267"/>
                    <a:pt x="700" y="266"/>
                  </a:cubicBezTo>
                  <a:cubicBezTo>
                    <a:pt x="700" y="265"/>
                    <a:pt x="698" y="265"/>
                    <a:pt x="699" y="264"/>
                  </a:cubicBezTo>
                  <a:cubicBezTo>
                    <a:pt x="700" y="262"/>
                    <a:pt x="700" y="261"/>
                    <a:pt x="701" y="262"/>
                  </a:cubicBezTo>
                  <a:cubicBezTo>
                    <a:pt x="702" y="262"/>
                    <a:pt x="702" y="261"/>
                    <a:pt x="702" y="261"/>
                  </a:cubicBezTo>
                  <a:cubicBezTo>
                    <a:pt x="703" y="260"/>
                    <a:pt x="705" y="259"/>
                    <a:pt x="706" y="259"/>
                  </a:cubicBezTo>
                  <a:cubicBezTo>
                    <a:pt x="707" y="258"/>
                    <a:pt x="708" y="258"/>
                    <a:pt x="707" y="258"/>
                  </a:cubicBezTo>
                  <a:cubicBezTo>
                    <a:pt x="706" y="257"/>
                    <a:pt x="706" y="257"/>
                    <a:pt x="708" y="257"/>
                  </a:cubicBezTo>
                  <a:cubicBezTo>
                    <a:pt x="710" y="257"/>
                    <a:pt x="709" y="257"/>
                    <a:pt x="709" y="257"/>
                  </a:cubicBezTo>
                  <a:cubicBezTo>
                    <a:pt x="709" y="256"/>
                    <a:pt x="709" y="256"/>
                    <a:pt x="708" y="256"/>
                  </a:cubicBezTo>
                  <a:cubicBezTo>
                    <a:pt x="708" y="257"/>
                    <a:pt x="707" y="256"/>
                    <a:pt x="707" y="256"/>
                  </a:cubicBezTo>
                  <a:cubicBezTo>
                    <a:pt x="707" y="256"/>
                    <a:pt x="707" y="255"/>
                    <a:pt x="706" y="255"/>
                  </a:cubicBezTo>
                  <a:cubicBezTo>
                    <a:pt x="705" y="255"/>
                    <a:pt x="705" y="255"/>
                    <a:pt x="705" y="255"/>
                  </a:cubicBezTo>
                  <a:cubicBezTo>
                    <a:pt x="705" y="254"/>
                    <a:pt x="705" y="253"/>
                    <a:pt x="705" y="253"/>
                  </a:cubicBezTo>
                  <a:cubicBezTo>
                    <a:pt x="704" y="253"/>
                    <a:pt x="703" y="252"/>
                    <a:pt x="706" y="253"/>
                  </a:cubicBezTo>
                  <a:cubicBezTo>
                    <a:pt x="708" y="254"/>
                    <a:pt x="709" y="254"/>
                    <a:pt x="708" y="253"/>
                  </a:cubicBezTo>
                  <a:cubicBezTo>
                    <a:pt x="707" y="253"/>
                    <a:pt x="707" y="253"/>
                    <a:pt x="708" y="253"/>
                  </a:cubicBezTo>
                  <a:cubicBezTo>
                    <a:pt x="709" y="253"/>
                    <a:pt x="710" y="253"/>
                    <a:pt x="709" y="252"/>
                  </a:cubicBezTo>
                  <a:cubicBezTo>
                    <a:pt x="708" y="251"/>
                    <a:pt x="706" y="251"/>
                    <a:pt x="708" y="251"/>
                  </a:cubicBezTo>
                  <a:cubicBezTo>
                    <a:pt x="709" y="251"/>
                    <a:pt x="709" y="252"/>
                    <a:pt x="710" y="251"/>
                  </a:cubicBezTo>
                  <a:cubicBezTo>
                    <a:pt x="711" y="250"/>
                    <a:pt x="712" y="250"/>
                    <a:pt x="713" y="250"/>
                  </a:cubicBezTo>
                  <a:cubicBezTo>
                    <a:pt x="713" y="249"/>
                    <a:pt x="714" y="249"/>
                    <a:pt x="713" y="249"/>
                  </a:cubicBezTo>
                  <a:cubicBezTo>
                    <a:pt x="712" y="248"/>
                    <a:pt x="711" y="247"/>
                    <a:pt x="714" y="247"/>
                  </a:cubicBezTo>
                  <a:cubicBezTo>
                    <a:pt x="716" y="247"/>
                    <a:pt x="717" y="247"/>
                    <a:pt x="715" y="246"/>
                  </a:cubicBezTo>
                  <a:cubicBezTo>
                    <a:pt x="713" y="245"/>
                    <a:pt x="713" y="245"/>
                    <a:pt x="712" y="244"/>
                  </a:cubicBezTo>
                  <a:cubicBezTo>
                    <a:pt x="711" y="244"/>
                    <a:pt x="709" y="243"/>
                    <a:pt x="713" y="244"/>
                  </a:cubicBezTo>
                  <a:cubicBezTo>
                    <a:pt x="717" y="245"/>
                    <a:pt x="718" y="246"/>
                    <a:pt x="718" y="246"/>
                  </a:cubicBezTo>
                  <a:cubicBezTo>
                    <a:pt x="719" y="247"/>
                    <a:pt x="719" y="248"/>
                    <a:pt x="720" y="248"/>
                  </a:cubicBezTo>
                  <a:cubicBezTo>
                    <a:pt x="721" y="248"/>
                    <a:pt x="720" y="248"/>
                    <a:pt x="720" y="247"/>
                  </a:cubicBezTo>
                  <a:cubicBezTo>
                    <a:pt x="719" y="247"/>
                    <a:pt x="719" y="247"/>
                    <a:pt x="719" y="245"/>
                  </a:cubicBezTo>
                  <a:cubicBezTo>
                    <a:pt x="719" y="244"/>
                    <a:pt x="719" y="244"/>
                    <a:pt x="718" y="243"/>
                  </a:cubicBezTo>
                  <a:cubicBezTo>
                    <a:pt x="717" y="243"/>
                    <a:pt x="715" y="243"/>
                    <a:pt x="717" y="242"/>
                  </a:cubicBezTo>
                  <a:cubicBezTo>
                    <a:pt x="718" y="241"/>
                    <a:pt x="718" y="241"/>
                    <a:pt x="719" y="241"/>
                  </a:cubicBezTo>
                  <a:cubicBezTo>
                    <a:pt x="720" y="241"/>
                    <a:pt x="720" y="241"/>
                    <a:pt x="720" y="240"/>
                  </a:cubicBezTo>
                  <a:cubicBezTo>
                    <a:pt x="720" y="240"/>
                    <a:pt x="720" y="240"/>
                    <a:pt x="719" y="239"/>
                  </a:cubicBezTo>
                  <a:cubicBezTo>
                    <a:pt x="719" y="238"/>
                    <a:pt x="718" y="237"/>
                    <a:pt x="719" y="238"/>
                  </a:cubicBezTo>
                  <a:cubicBezTo>
                    <a:pt x="720" y="238"/>
                    <a:pt x="721" y="237"/>
                    <a:pt x="721" y="238"/>
                  </a:cubicBezTo>
                  <a:cubicBezTo>
                    <a:pt x="721" y="240"/>
                    <a:pt x="721" y="240"/>
                    <a:pt x="722" y="239"/>
                  </a:cubicBezTo>
                  <a:cubicBezTo>
                    <a:pt x="723" y="239"/>
                    <a:pt x="724" y="237"/>
                    <a:pt x="725" y="238"/>
                  </a:cubicBezTo>
                  <a:cubicBezTo>
                    <a:pt x="726" y="239"/>
                    <a:pt x="726" y="239"/>
                    <a:pt x="727" y="239"/>
                  </a:cubicBezTo>
                  <a:cubicBezTo>
                    <a:pt x="728" y="238"/>
                    <a:pt x="731" y="237"/>
                    <a:pt x="729" y="237"/>
                  </a:cubicBezTo>
                  <a:cubicBezTo>
                    <a:pt x="727" y="236"/>
                    <a:pt x="724" y="236"/>
                    <a:pt x="722" y="235"/>
                  </a:cubicBezTo>
                  <a:cubicBezTo>
                    <a:pt x="721" y="233"/>
                    <a:pt x="721" y="232"/>
                    <a:pt x="723" y="232"/>
                  </a:cubicBezTo>
                  <a:cubicBezTo>
                    <a:pt x="725" y="232"/>
                    <a:pt x="725" y="232"/>
                    <a:pt x="728" y="232"/>
                  </a:cubicBezTo>
                  <a:cubicBezTo>
                    <a:pt x="730" y="232"/>
                    <a:pt x="735" y="234"/>
                    <a:pt x="737" y="233"/>
                  </a:cubicBezTo>
                  <a:cubicBezTo>
                    <a:pt x="739" y="232"/>
                    <a:pt x="739" y="231"/>
                    <a:pt x="742" y="230"/>
                  </a:cubicBezTo>
                  <a:cubicBezTo>
                    <a:pt x="744" y="230"/>
                    <a:pt x="748" y="228"/>
                    <a:pt x="748" y="225"/>
                  </a:cubicBezTo>
                  <a:cubicBezTo>
                    <a:pt x="747" y="222"/>
                    <a:pt x="748" y="220"/>
                    <a:pt x="746" y="220"/>
                  </a:cubicBezTo>
                  <a:cubicBezTo>
                    <a:pt x="744" y="219"/>
                    <a:pt x="743" y="218"/>
                    <a:pt x="742" y="218"/>
                  </a:cubicBezTo>
                  <a:cubicBezTo>
                    <a:pt x="741" y="218"/>
                    <a:pt x="739" y="216"/>
                    <a:pt x="738" y="217"/>
                  </a:cubicBezTo>
                  <a:cubicBezTo>
                    <a:pt x="738" y="217"/>
                    <a:pt x="737" y="217"/>
                    <a:pt x="736" y="216"/>
                  </a:cubicBezTo>
                  <a:cubicBezTo>
                    <a:pt x="736" y="216"/>
                    <a:pt x="734" y="215"/>
                    <a:pt x="734" y="214"/>
                  </a:cubicBezTo>
                  <a:cubicBezTo>
                    <a:pt x="734" y="213"/>
                    <a:pt x="732" y="211"/>
                    <a:pt x="730" y="212"/>
                  </a:cubicBezTo>
                  <a:cubicBezTo>
                    <a:pt x="728" y="213"/>
                    <a:pt x="727" y="213"/>
                    <a:pt x="727" y="213"/>
                  </a:cubicBezTo>
                  <a:cubicBezTo>
                    <a:pt x="726" y="214"/>
                    <a:pt x="725" y="214"/>
                    <a:pt x="725" y="215"/>
                  </a:cubicBezTo>
                  <a:cubicBezTo>
                    <a:pt x="725" y="215"/>
                    <a:pt x="723" y="216"/>
                    <a:pt x="722" y="216"/>
                  </a:cubicBezTo>
                  <a:cubicBezTo>
                    <a:pt x="721" y="216"/>
                    <a:pt x="719" y="216"/>
                    <a:pt x="721" y="215"/>
                  </a:cubicBezTo>
                  <a:cubicBezTo>
                    <a:pt x="723" y="214"/>
                    <a:pt x="722" y="213"/>
                    <a:pt x="723" y="213"/>
                  </a:cubicBezTo>
                  <a:cubicBezTo>
                    <a:pt x="725" y="213"/>
                    <a:pt x="727" y="212"/>
                    <a:pt x="725" y="212"/>
                  </a:cubicBezTo>
                  <a:cubicBezTo>
                    <a:pt x="723" y="211"/>
                    <a:pt x="722" y="211"/>
                    <a:pt x="721" y="210"/>
                  </a:cubicBezTo>
                  <a:cubicBezTo>
                    <a:pt x="721" y="210"/>
                    <a:pt x="720" y="210"/>
                    <a:pt x="719" y="210"/>
                  </a:cubicBezTo>
                  <a:cubicBezTo>
                    <a:pt x="719" y="210"/>
                    <a:pt x="716" y="210"/>
                    <a:pt x="714" y="209"/>
                  </a:cubicBezTo>
                  <a:cubicBezTo>
                    <a:pt x="713" y="208"/>
                    <a:pt x="707" y="206"/>
                    <a:pt x="707" y="207"/>
                  </a:cubicBezTo>
                  <a:cubicBezTo>
                    <a:pt x="707" y="208"/>
                    <a:pt x="707" y="208"/>
                    <a:pt x="708" y="209"/>
                  </a:cubicBezTo>
                  <a:cubicBezTo>
                    <a:pt x="709" y="209"/>
                    <a:pt x="709" y="209"/>
                    <a:pt x="707" y="209"/>
                  </a:cubicBezTo>
                  <a:cubicBezTo>
                    <a:pt x="706" y="209"/>
                    <a:pt x="703" y="209"/>
                    <a:pt x="702" y="206"/>
                  </a:cubicBezTo>
                  <a:cubicBezTo>
                    <a:pt x="702" y="206"/>
                    <a:pt x="702" y="205"/>
                    <a:pt x="703" y="205"/>
                  </a:cubicBezTo>
                  <a:cubicBezTo>
                    <a:pt x="705" y="205"/>
                    <a:pt x="705" y="205"/>
                    <a:pt x="704" y="204"/>
                  </a:cubicBezTo>
                  <a:cubicBezTo>
                    <a:pt x="703" y="203"/>
                    <a:pt x="701" y="200"/>
                    <a:pt x="702" y="201"/>
                  </a:cubicBezTo>
                  <a:cubicBezTo>
                    <a:pt x="704" y="202"/>
                    <a:pt x="703" y="201"/>
                    <a:pt x="704" y="202"/>
                  </a:cubicBezTo>
                  <a:cubicBezTo>
                    <a:pt x="704" y="204"/>
                    <a:pt x="706" y="204"/>
                    <a:pt x="707" y="205"/>
                  </a:cubicBezTo>
                  <a:cubicBezTo>
                    <a:pt x="709" y="206"/>
                    <a:pt x="713" y="206"/>
                    <a:pt x="714" y="207"/>
                  </a:cubicBezTo>
                  <a:cubicBezTo>
                    <a:pt x="715" y="208"/>
                    <a:pt x="716" y="207"/>
                    <a:pt x="717" y="208"/>
                  </a:cubicBezTo>
                  <a:cubicBezTo>
                    <a:pt x="718" y="209"/>
                    <a:pt x="718" y="208"/>
                    <a:pt x="720" y="209"/>
                  </a:cubicBezTo>
                  <a:cubicBezTo>
                    <a:pt x="721" y="209"/>
                    <a:pt x="721" y="210"/>
                    <a:pt x="722" y="210"/>
                  </a:cubicBezTo>
                  <a:cubicBezTo>
                    <a:pt x="723" y="210"/>
                    <a:pt x="725" y="210"/>
                    <a:pt x="725" y="211"/>
                  </a:cubicBezTo>
                  <a:cubicBezTo>
                    <a:pt x="726" y="211"/>
                    <a:pt x="728" y="209"/>
                    <a:pt x="728" y="210"/>
                  </a:cubicBezTo>
                  <a:cubicBezTo>
                    <a:pt x="728" y="211"/>
                    <a:pt x="730" y="212"/>
                    <a:pt x="732" y="211"/>
                  </a:cubicBezTo>
                  <a:cubicBezTo>
                    <a:pt x="734" y="210"/>
                    <a:pt x="731" y="212"/>
                    <a:pt x="734" y="212"/>
                  </a:cubicBezTo>
                  <a:cubicBezTo>
                    <a:pt x="737" y="212"/>
                    <a:pt x="736" y="212"/>
                    <a:pt x="737" y="213"/>
                  </a:cubicBezTo>
                  <a:cubicBezTo>
                    <a:pt x="738" y="214"/>
                    <a:pt x="739" y="214"/>
                    <a:pt x="740" y="214"/>
                  </a:cubicBezTo>
                  <a:cubicBezTo>
                    <a:pt x="742" y="215"/>
                    <a:pt x="743" y="216"/>
                    <a:pt x="745" y="215"/>
                  </a:cubicBezTo>
                  <a:cubicBezTo>
                    <a:pt x="747" y="215"/>
                    <a:pt x="749" y="214"/>
                    <a:pt x="749" y="214"/>
                  </a:cubicBezTo>
                  <a:cubicBezTo>
                    <a:pt x="748" y="213"/>
                    <a:pt x="747" y="213"/>
                    <a:pt x="748" y="212"/>
                  </a:cubicBezTo>
                  <a:cubicBezTo>
                    <a:pt x="749" y="212"/>
                    <a:pt x="749" y="212"/>
                    <a:pt x="750" y="213"/>
                  </a:cubicBezTo>
                  <a:cubicBezTo>
                    <a:pt x="751" y="214"/>
                    <a:pt x="752" y="214"/>
                    <a:pt x="753" y="213"/>
                  </a:cubicBezTo>
                  <a:cubicBezTo>
                    <a:pt x="754" y="213"/>
                    <a:pt x="756" y="211"/>
                    <a:pt x="757" y="211"/>
                  </a:cubicBezTo>
                  <a:cubicBezTo>
                    <a:pt x="758" y="211"/>
                    <a:pt x="758" y="210"/>
                    <a:pt x="757" y="209"/>
                  </a:cubicBezTo>
                  <a:cubicBezTo>
                    <a:pt x="757" y="208"/>
                    <a:pt x="756" y="208"/>
                    <a:pt x="756" y="207"/>
                  </a:cubicBezTo>
                  <a:cubicBezTo>
                    <a:pt x="756" y="206"/>
                    <a:pt x="755" y="207"/>
                    <a:pt x="755" y="206"/>
                  </a:cubicBezTo>
                  <a:cubicBezTo>
                    <a:pt x="754" y="205"/>
                    <a:pt x="753" y="204"/>
                    <a:pt x="755" y="205"/>
                  </a:cubicBezTo>
                  <a:cubicBezTo>
                    <a:pt x="757" y="206"/>
                    <a:pt x="757" y="205"/>
                    <a:pt x="758" y="206"/>
                  </a:cubicBezTo>
                  <a:cubicBezTo>
                    <a:pt x="758" y="206"/>
                    <a:pt x="759" y="207"/>
                    <a:pt x="760" y="207"/>
                  </a:cubicBezTo>
                  <a:cubicBezTo>
                    <a:pt x="761" y="206"/>
                    <a:pt x="760" y="205"/>
                    <a:pt x="759" y="205"/>
                  </a:cubicBezTo>
                  <a:cubicBezTo>
                    <a:pt x="758" y="204"/>
                    <a:pt x="757" y="202"/>
                    <a:pt x="758" y="201"/>
                  </a:cubicBezTo>
                  <a:cubicBezTo>
                    <a:pt x="759" y="200"/>
                    <a:pt x="761" y="199"/>
                    <a:pt x="761" y="201"/>
                  </a:cubicBezTo>
                  <a:cubicBezTo>
                    <a:pt x="762" y="203"/>
                    <a:pt x="763" y="203"/>
                    <a:pt x="764" y="204"/>
                  </a:cubicBezTo>
                  <a:cubicBezTo>
                    <a:pt x="765" y="206"/>
                    <a:pt x="765" y="205"/>
                    <a:pt x="767" y="205"/>
                  </a:cubicBezTo>
                  <a:cubicBezTo>
                    <a:pt x="768" y="205"/>
                    <a:pt x="775" y="205"/>
                    <a:pt x="777" y="205"/>
                  </a:cubicBezTo>
                  <a:cubicBezTo>
                    <a:pt x="778" y="205"/>
                    <a:pt x="779" y="205"/>
                    <a:pt x="781" y="204"/>
                  </a:cubicBezTo>
                  <a:cubicBezTo>
                    <a:pt x="782" y="203"/>
                    <a:pt x="783" y="202"/>
                    <a:pt x="785" y="202"/>
                  </a:cubicBezTo>
                  <a:cubicBezTo>
                    <a:pt x="786" y="202"/>
                    <a:pt x="787" y="201"/>
                    <a:pt x="787" y="200"/>
                  </a:cubicBezTo>
                  <a:cubicBezTo>
                    <a:pt x="787" y="199"/>
                    <a:pt x="787" y="199"/>
                    <a:pt x="788" y="198"/>
                  </a:cubicBezTo>
                  <a:cubicBezTo>
                    <a:pt x="789" y="197"/>
                    <a:pt x="792" y="193"/>
                    <a:pt x="793" y="192"/>
                  </a:cubicBezTo>
                  <a:cubicBezTo>
                    <a:pt x="794" y="191"/>
                    <a:pt x="797" y="187"/>
                    <a:pt x="798" y="185"/>
                  </a:cubicBezTo>
                  <a:cubicBezTo>
                    <a:pt x="799" y="184"/>
                    <a:pt x="800" y="182"/>
                    <a:pt x="801" y="181"/>
                  </a:cubicBezTo>
                  <a:cubicBezTo>
                    <a:pt x="802" y="179"/>
                    <a:pt x="804" y="176"/>
                    <a:pt x="801" y="176"/>
                  </a:cubicBezTo>
                  <a:cubicBezTo>
                    <a:pt x="798" y="175"/>
                    <a:pt x="795" y="175"/>
                    <a:pt x="795" y="175"/>
                  </a:cubicBezTo>
                  <a:cubicBezTo>
                    <a:pt x="794" y="174"/>
                    <a:pt x="792" y="174"/>
                    <a:pt x="791" y="175"/>
                  </a:cubicBezTo>
                  <a:cubicBezTo>
                    <a:pt x="790" y="175"/>
                    <a:pt x="776" y="174"/>
                    <a:pt x="774" y="173"/>
                  </a:cubicBezTo>
                  <a:cubicBezTo>
                    <a:pt x="771" y="173"/>
                    <a:pt x="770" y="172"/>
                    <a:pt x="770" y="171"/>
                  </a:cubicBezTo>
                  <a:cubicBezTo>
                    <a:pt x="769" y="170"/>
                    <a:pt x="769" y="170"/>
                    <a:pt x="768" y="170"/>
                  </a:cubicBezTo>
                  <a:cubicBezTo>
                    <a:pt x="767" y="169"/>
                    <a:pt x="766" y="168"/>
                    <a:pt x="766" y="167"/>
                  </a:cubicBezTo>
                  <a:cubicBezTo>
                    <a:pt x="765" y="167"/>
                    <a:pt x="764" y="165"/>
                    <a:pt x="763" y="165"/>
                  </a:cubicBezTo>
                  <a:cubicBezTo>
                    <a:pt x="762" y="165"/>
                    <a:pt x="758" y="162"/>
                    <a:pt x="757" y="162"/>
                  </a:cubicBezTo>
                  <a:cubicBezTo>
                    <a:pt x="757" y="162"/>
                    <a:pt x="738" y="159"/>
                    <a:pt x="737" y="158"/>
                  </a:cubicBezTo>
                  <a:cubicBezTo>
                    <a:pt x="736" y="158"/>
                    <a:pt x="737" y="158"/>
                    <a:pt x="740" y="158"/>
                  </a:cubicBezTo>
                  <a:cubicBezTo>
                    <a:pt x="743" y="158"/>
                    <a:pt x="747" y="159"/>
                    <a:pt x="748" y="159"/>
                  </a:cubicBezTo>
                  <a:cubicBezTo>
                    <a:pt x="749" y="159"/>
                    <a:pt x="752" y="160"/>
                    <a:pt x="753" y="160"/>
                  </a:cubicBezTo>
                  <a:cubicBezTo>
                    <a:pt x="755" y="160"/>
                    <a:pt x="757" y="160"/>
                    <a:pt x="758" y="160"/>
                  </a:cubicBezTo>
                  <a:cubicBezTo>
                    <a:pt x="759" y="159"/>
                    <a:pt x="762" y="158"/>
                    <a:pt x="764" y="159"/>
                  </a:cubicBezTo>
                  <a:cubicBezTo>
                    <a:pt x="766" y="160"/>
                    <a:pt x="771" y="162"/>
                    <a:pt x="773" y="163"/>
                  </a:cubicBezTo>
                  <a:cubicBezTo>
                    <a:pt x="775" y="163"/>
                    <a:pt x="783" y="166"/>
                    <a:pt x="780" y="166"/>
                  </a:cubicBezTo>
                  <a:cubicBezTo>
                    <a:pt x="777" y="165"/>
                    <a:pt x="775" y="165"/>
                    <a:pt x="778" y="167"/>
                  </a:cubicBezTo>
                  <a:cubicBezTo>
                    <a:pt x="781" y="168"/>
                    <a:pt x="786" y="173"/>
                    <a:pt x="788" y="173"/>
                  </a:cubicBezTo>
                  <a:cubicBezTo>
                    <a:pt x="789" y="174"/>
                    <a:pt x="797" y="173"/>
                    <a:pt x="800" y="172"/>
                  </a:cubicBezTo>
                  <a:cubicBezTo>
                    <a:pt x="803" y="171"/>
                    <a:pt x="799" y="171"/>
                    <a:pt x="801" y="169"/>
                  </a:cubicBezTo>
                  <a:cubicBezTo>
                    <a:pt x="804" y="168"/>
                    <a:pt x="810" y="165"/>
                    <a:pt x="810" y="163"/>
                  </a:cubicBezTo>
                  <a:cubicBezTo>
                    <a:pt x="810" y="161"/>
                    <a:pt x="809" y="160"/>
                    <a:pt x="812" y="159"/>
                  </a:cubicBezTo>
                  <a:cubicBezTo>
                    <a:pt x="814" y="157"/>
                    <a:pt x="817" y="156"/>
                    <a:pt x="817" y="155"/>
                  </a:cubicBezTo>
                  <a:cubicBezTo>
                    <a:pt x="817" y="154"/>
                    <a:pt x="817" y="154"/>
                    <a:pt x="818" y="154"/>
                  </a:cubicBezTo>
                  <a:cubicBezTo>
                    <a:pt x="819" y="153"/>
                    <a:pt x="818" y="152"/>
                    <a:pt x="816" y="151"/>
                  </a:cubicBezTo>
                  <a:cubicBezTo>
                    <a:pt x="814" y="151"/>
                    <a:pt x="804" y="149"/>
                    <a:pt x="807" y="146"/>
                  </a:cubicBezTo>
                  <a:cubicBezTo>
                    <a:pt x="809" y="144"/>
                    <a:pt x="808" y="144"/>
                    <a:pt x="808" y="144"/>
                  </a:cubicBezTo>
                  <a:cubicBezTo>
                    <a:pt x="809" y="143"/>
                    <a:pt x="810" y="143"/>
                    <a:pt x="812" y="143"/>
                  </a:cubicBezTo>
                  <a:cubicBezTo>
                    <a:pt x="813" y="143"/>
                    <a:pt x="826" y="141"/>
                    <a:pt x="826" y="144"/>
                  </a:cubicBezTo>
                  <a:cubicBezTo>
                    <a:pt x="827" y="148"/>
                    <a:pt x="827" y="149"/>
                    <a:pt x="829" y="149"/>
                  </a:cubicBezTo>
                  <a:cubicBezTo>
                    <a:pt x="830" y="149"/>
                    <a:pt x="830" y="149"/>
                    <a:pt x="831" y="150"/>
                  </a:cubicBezTo>
                  <a:cubicBezTo>
                    <a:pt x="832" y="150"/>
                    <a:pt x="833" y="150"/>
                    <a:pt x="834" y="150"/>
                  </a:cubicBezTo>
                  <a:cubicBezTo>
                    <a:pt x="834" y="150"/>
                    <a:pt x="838" y="151"/>
                    <a:pt x="839" y="152"/>
                  </a:cubicBezTo>
                  <a:cubicBezTo>
                    <a:pt x="840" y="152"/>
                    <a:pt x="842" y="153"/>
                    <a:pt x="840" y="151"/>
                  </a:cubicBezTo>
                  <a:cubicBezTo>
                    <a:pt x="838" y="149"/>
                    <a:pt x="838" y="149"/>
                    <a:pt x="839" y="148"/>
                  </a:cubicBezTo>
                  <a:cubicBezTo>
                    <a:pt x="839" y="147"/>
                    <a:pt x="839" y="147"/>
                    <a:pt x="840" y="148"/>
                  </a:cubicBezTo>
                  <a:cubicBezTo>
                    <a:pt x="841" y="149"/>
                    <a:pt x="840" y="149"/>
                    <a:pt x="842" y="149"/>
                  </a:cubicBezTo>
                  <a:cubicBezTo>
                    <a:pt x="843" y="149"/>
                    <a:pt x="844" y="149"/>
                    <a:pt x="845" y="150"/>
                  </a:cubicBezTo>
                  <a:cubicBezTo>
                    <a:pt x="846" y="151"/>
                    <a:pt x="849" y="153"/>
                    <a:pt x="850" y="152"/>
                  </a:cubicBezTo>
                  <a:cubicBezTo>
                    <a:pt x="852" y="152"/>
                    <a:pt x="851" y="152"/>
                    <a:pt x="851" y="151"/>
                  </a:cubicBezTo>
                  <a:cubicBezTo>
                    <a:pt x="850" y="150"/>
                    <a:pt x="848" y="149"/>
                    <a:pt x="848" y="147"/>
                  </a:cubicBezTo>
                  <a:cubicBezTo>
                    <a:pt x="848" y="146"/>
                    <a:pt x="848" y="146"/>
                    <a:pt x="847" y="145"/>
                  </a:cubicBezTo>
                  <a:cubicBezTo>
                    <a:pt x="846" y="144"/>
                    <a:pt x="844" y="143"/>
                    <a:pt x="844" y="141"/>
                  </a:cubicBezTo>
                  <a:cubicBezTo>
                    <a:pt x="845" y="139"/>
                    <a:pt x="843" y="140"/>
                    <a:pt x="842" y="140"/>
                  </a:cubicBezTo>
                  <a:cubicBezTo>
                    <a:pt x="841" y="140"/>
                    <a:pt x="840" y="139"/>
                    <a:pt x="841" y="138"/>
                  </a:cubicBezTo>
                  <a:cubicBezTo>
                    <a:pt x="842" y="138"/>
                    <a:pt x="841" y="138"/>
                    <a:pt x="840" y="137"/>
                  </a:cubicBezTo>
                  <a:cubicBezTo>
                    <a:pt x="839" y="137"/>
                    <a:pt x="839" y="137"/>
                    <a:pt x="838" y="136"/>
                  </a:cubicBezTo>
                  <a:cubicBezTo>
                    <a:pt x="838" y="136"/>
                    <a:pt x="837" y="135"/>
                    <a:pt x="837" y="135"/>
                  </a:cubicBezTo>
                  <a:cubicBezTo>
                    <a:pt x="838" y="134"/>
                    <a:pt x="837" y="134"/>
                    <a:pt x="836" y="134"/>
                  </a:cubicBezTo>
                  <a:cubicBezTo>
                    <a:pt x="835" y="135"/>
                    <a:pt x="832" y="136"/>
                    <a:pt x="831" y="136"/>
                  </a:cubicBezTo>
                  <a:cubicBezTo>
                    <a:pt x="830" y="136"/>
                    <a:pt x="830" y="136"/>
                    <a:pt x="832" y="135"/>
                  </a:cubicBezTo>
                  <a:cubicBezTo>
                    <a:pt x="835" y="134"/>
                    <a:pt x="837" y="133"/>
                    <a:pt x="836" y="133"/>
                  </a:cubicBezTo>
                  <a:cubicBezTo>
                    <a:pt x="836" y="133"/>
                    <a:pt x="833" y="131"/>
                    <a:pt x="836" y="132"/>
                  </a:cubicBezTo>
                  <a:cubicBezTo>
                    <a:pt x="839" y="133"/>
                    <a:pt x="839" y="131"/>
                    <a:pt x="839" y="133"/>
                  </a:cubicBezTo>
                  <a:cubicBezTo>
                    <a:pt x="839" y="134"/>
                    <a:pt x="840" y="132"/>
                    <a:pt x="840" y="134"/>
                  </a:cubicBezTo>
                  <a:cubicBezTo>
                    <a:pt x="841" y="137"/>
                    <a:pt x="842" y="135"/>
                    <a:pt x="841" y="136"/>
                  </a:cubicBezTo>
                  <a:cubicBezTo>
                    <a:pt x="840" y="137"/>
                    <a:pt x="840" y="136"/>
                    <a:pt x="842" y="137"/>
                  </a:cubicBezTo>
                  <a:cubicBezTo>
                    <a:pt x="843" y="138"/>
                    <a:pt x="845" y="140"/>
                    <a:pt x="845" y="138"/>
                  </a:cubicBezTo>
                  <a:cubicBezTo>
                    <a:pt x="846" y="137"/>
                    <a:pt x="849" y="134"/>
                    <a:pt x="848" y="136"/>
                  </a:cubicBezTo>
                  <a:cubicBezTo>
                    <a:pt x="847" y="139"/>
                    <a:pt x="848" y="139"/>
                    <a:pt x="847" y="139"/>
                  </a:cubicBezTo>
                  <a:cubicBezTo>
                    <a:pt x="846" y="140"/>
                    <a:pt x="846" y="140"/>
                    <a:pt x="847" y="141"/>
                  </a:cubicBezTo>
                  <a:cubicBezTo>
                    <a:pt x="847" y="142"/>
                    <a:pt x="848" y="143"/>
                    <a:pt x="849" y="143"/>
                  </a:cubicBezTo>
                  <a:cubicBezTo>
                    <a:pt x="851" y="143"/>
                    <a:pt x="852" y="144"/>
                    <a:pt x="852" y="145"/>
                  </a:cubicBezTo>
                  <a:cubicBezTo>
                    <a:pt x="852" y="146"/>
                    <a:pt x="855" y="148"/>
                    <a:pt x="856" y="148"/>
                  </a:cubicBezTo>
                  <a:cubicBezTo>
                    <a:pt x="858" y="147"/>
                    <a:pt x="860" y="145"/>
                    <a:pt x="862" y="145"/>
                  </a:cubicBezTo>
                  <a:cubicBezTo>
                    <a:pt x="864" y="145"/>
                    <a:pt x="866" y="143"/>
                    <a:pt x="867" y="142"/>
                  </a:cubicBezTo>
                  <a:cubicBezTo>
                    <a:pt x="868" y="141"/>
                    <a:pt x="871" y="140"/>
                    <a:pt x="872" y="140"/>
                  </a:cubicBezTo>
                  <a:cubicBezTo>
                    <a:pt x="874" y="139"/>
                    <a:pt x="873" y="139"/>
                    <a:pt x="874" y="138"/>
                  </a:cubicBezTo>
                  <a:cubicBezTo>
                    <a:pt x="875" y="136"/>
                    <a:pt x="876" y="134"/>
                    <a:pt x="879" y="134"/>
                  </a:cubicBezTo>
                  <a:cubicBezTo>
                    <a:pt x="881" y="133"/>
                    <a:pt x="884" y="133"/>
                    <a:pt x="885" y="127"/>
                  </a:cubicBezTo>
                  <a:cubicBezTo>
                    <a:pt x="886" y="122"/>
                    <a:pt x="888" y="121"/>
                    <a:pt x="886" y="119"/>
                  </a:cubicBezTo>
                  <a:cubicBezTo>
                    <a:pt x="885" y="117"/>
                    <a:pt x="879" y="113"/>
                    <a:pt x="879" y="112"/>
                  </a:cubicBezTo>
                  <a:cubicBezTo>
                    <a:pt x="879" y="112"/>
                    <a:pt x="880" y="112"/>
                    <a:pt x="878" y="111"/>
                  </a:cubicBezTo>
                  <a:cubicBezTo>
                    <a:pt x="877" y="111"/>
                    <a:pt x="873" y="109"/>
                    <a:pt x="875" y="106"/>
                  </a:cubicBezTo>
                  <a:cubicBezTo>
                    <a:pt x="877" y="103"/>
                    <a:pt x="877" y="102"/>
                    <a:pt x="874" y="103"/>
                  </a:cubicBezTo>
                  <a:cubicBezTo>
                    <a:pt x="872" y="104"/>
                    <a:pt x="870" y="103"/>
                    <a:pt x="872" y="101"/>
                  </a:cubicBezTo>
                  <a:cubicBezTo>
                    <a:pt x="873" y="100"/>
                    <a:pt x="873" y="100"/>
                    <a:pt x="872" y="100"/>
                  </a:cubicBezTo>
                  <a:cubicBezTo>
                    <a:pt x="871" y="100"/>
                    <a:pt x="869" y="100"/>
                    <a:pt x="870" y="99"/>
                  </a:cubicBezTo>
                  <a:cubicBezTo>
                    <a:pt x="871" y="98"/>
                    <a:pt x="870" y="97"/>
                    <a:pt x="869" y="97"/>
                  </a:cubicBezTo>
                  <a:cubicBezTo>
                    <a:pt x="868" y="96"/>
                    <a:pt x="867" y="96"/>
                    <a:pt x="867" y="94"/>
                  </a:cubicBezTo>
                  <a:cubicBezTo>
                    <a:pt x="868" y="93"/>
                    <a:pt x="867" y="93"/>
                    <a:pt x="868" y="94"/>
                  </a:cubicBezTo>
                  <a:cubicBezTo>
                    <a:pt x="869" y="94"/>
                    <a:pt x="870" y="94"/>
                    <a:pt x="871" y="93"/>
                  </a:cubicBezTo>
                  <a:cubicBezTo>
                    <a:pt x="872" y="93"/>
                    <a:pt x="873" y="93"/>
                    <a:pt x="874" y="93"/>
                  </a:cubicBezTo>
                  <a:cubicBezTo>
                    <a:pt x="876" y="94"/>
                    <a:pt x="881" y="95"/>
                    <a:pt x="884" y="92"/>
                  </a:cubicBezTo>
                  <a:cubicBezTo>
                    <a:pt x="888" y="90"/>
                    <a:pt x="888" y="88"/>
                    <a:pt x="887" y="86"/>
                  </a:cubicBezTo>
                  <a:cubicBezTo>
                    <a:pt x="885" y="83"/>
                    <a:pt x="883" y="85"/>
                    <a:pt x="883" y="85"/>
                  </a:cubicBezTo>
                  <a:cubicBezTo>
                    <a:pt x="883" y="85"/>
                    <a:pt x="881" y="86"/>
                    <a:pt x="883" y="83"/>
                  </a:cubicBezTo>
                  <a:cubicBezTo>
                    <a:pt x="886" y="80"/>
                    <a:pt x="888" y="77"/>
                    <a:pt x="885" y="76"/>
                  </a:cubicBezTo>
                  <a:cubicBezTo>
                    <a:pt x="881" y="75"/>
                    <a:pt x="881" y="74"/>
                    <a:pt x="880" y="74"/>
                  </a:cubicBezTo>
                  <a:cubicBezTo>
                    <a:pt x="880" y="74"/>
                    <a:pt x="877" y="74"/>
                    <a:pt x="876" y="74"/>
                  </a:cubicBezTo>
                  <a:cubicBezTo>
                    <a:pt x="875" y="75"/>
                    <a:pt x="874" y="74"/>
                    <a:pt x="873" y="72"/>
                  </a:cubicBezTo>
                  <a:cubicBezTo>
                    <a:pt x="872" y="70"/>
                    <a:pt x="871" y="70"/>
                    <a:pt x="869" y="69"/>
                  </a:cubicBezTo>
                  <a:cubicBezTo>
                    <a:pt x="868" y="69"/>
                    <a:pt x="860" y="68"/>
                    <a:pt x="859" y="67"/>
                  </a:cubicBezTo>
                  <a:cubicBezTo>
                    <a:pt x="857" y="66"/>
                    <a:pt x="857" y="66"/>
                    <a:pt x="860" y="67"/>
                  </a:cubicBezTo>
                  <a:cubicBezTo>
                    <a:pt x="863" y="68"/>
                    <a:pt x="866" y="68"/>
                    <a:pt x="867" y="68"/>
                  </a:cubicBezTo>
                  <a:cubicBezTo>
                    <a:pt x="869" y="68"/>
                    <a:pt x="869" y="68"/>
                    <a:pt x="868" y="66"/>
                  </a:cubicBezTo>
                  <a:cubicBezTo>
                    <a:pt x="866" y="64"/>
                    <a:pt x="867" y="64"/>
                    <a:pt x="868" y="64"/>
                  </a:cubicBezTo>
                  <a:cubicBezTo>
                    <a:pt x="869" y="64"/>
                    <a:pt x="870" y="64"/>
                    <a:pt x="869" y="64"/>
                  </a:cubicBezTo>
                  <a:cubicBezTo>
                    <a:pt x="867" y="63"/>
                    <a:pt x="866" y="63"/>
                    <a:pt x="865" y="63"/>
                  </a:cubicBezTo>
                  <a:cubicBezTo>
                    <a:pt x="863" y="63"/>
                    <a:pt x="860" y="63"/>
                    <a:pt x="859" y="63"/>
                  </a:cubicBezTo>
                  <a:cubicBezTo>
                    <a:pt x="859" y="63"/>
                    <a:pt x="857" y="63"/>
                    <a:pt x="856" y="63"/>
                  </a:cubicBezTo>
                  <a:cubicBezTo>
                    <a:pt x="855" y="63"/>
                    <a:pt x="849" y="62"/>
                    <a:pt x="847" y="61"/>
                  </a:cubicBezTo>
                  <a:cubicBezTo>
                    <a:pt x="845" y="60"/>
                    <a:pt x="840" y="57"/>
                    <a:pt x="834" y="59"/>
                  </a:cubicBezTo>
                  <a:cubicBezTo>
                    <a:pt x="828" y="61"/>
                    <a:pt x="830" y="61"/>
                    <a:pt x="828" y="59"/>
                  </a:cubicBezTo>
                  <a:cubicBezTo>
                    <a:pt x="825" y="58"/>
                    <a:pt x="825" y="58"/>
                    <a:pt x="824" y="58"/>
                  </a:cubicBezTo>
                  <a:cubicBezTo>
                    <a:pt x="823" y="59"/>
                    <a:pt x="823" y="59"/>
                    <a:pt x="824" y="59"/>
                  </a:cubicBezTo>
                  <a:cubicBezTo>
                    <a:pt x="825" y="59"/>
                    <a:pt x="827" y="60"/>
                    <a:pt x="826" y="60"/>
                  </a:cubicBezTo>
                  <a:cubicBezTo>
                    <a:pt x="825" y="61"/>
                    <a:pt x="824" y="61"/>
                    <a:pt x="825" y="61"/>
                  </a:cubicBezTo>
                  <a:cubicBezTo>
                    <a:pt x="825" y="62"/>
                    <a:pt x="825" y="62"/>
                    <a:pt x="824" y="63"/>
                  </a:cubicBezTo>
                  <a:cubicBezTo>
                    <a:pt x="824" y="63"/>
                    <a:pt x="823" y="64"/>
                    <a:pt x="824" y="65"/>
                  </a:cubicBezTo>
                  <a:cubicBezTo>
                    <a:pt x="825" y="65"/>
                    <a:pt x="825" y="66"/>
                    <a:pt x="824" y="67"/>
                  </a:cubicBezTo>
                  <a:cubicBezTo>
                    <a:pt x="824" y="69"/>
                    <a:pt x="824" y="70"/>
                    <a:pt x="824" y="70"/>
                  </a:cubicBezTo>
                  <a:cubicBezTo>
                    <a:pt x="825" y="69"/>
                    <a:pt x="825" y="69"/>
                    <a:pt x="825" y="70"/>
                  </a:cubicBezTo>
                  <a:cubicBezTo>
                    <a:pt x="824" y="71"/>
                    <a:pt x="825" y="71"/>
                    <a:pt x="825" y="72"/>
                  </a:cubicBezTo>
                  <a:cubicBezTo>
                    <a:pt x="826" y="73"/>
                    <a:pt x="826" y="73"/>
                    <a:pt x="825" y="73"/>
                  </a:cubicBezTo>
                  <a:cubicBezTo>
                    <a:pt x="825" y="73"/>
                    <a:pt x="824" y="73"/>
                    <a:pt x="825" y="74"/>
                  </a:cubicBezTo>
                  <a:cubicBezTo>
                    <a:pt x="826" y="75"/>
                    <a:pt x="826" y="76"/>
                    <a:pt x="827" y="76"/>
                  </a:cubicBezTo>
                  <a:cubicBezTo>
                    <a:pt x="828" y="76"/>
                    <a:pt x="828" y="76"/>
                    <a:pt x="827" y="77"/>
                  </a:cubicBezTo>
                  <a:cubicBezTo>
                    <a:pt x="827" y="77"/>
                    <a:pt x="827" y="78"/>
                    <a:pt x="828" y="77"/>
                  </a:cubicBezTo>
                  <a:cubicBezTo>
                    <a:pt x="829" y="77"/>
                    <a:pt x="831" y="76"/>
                    <a:pt x="830" y="77"/>
                  </a:cubicBezTo>
                  <a:cubicBezTo>
                    <a:pt x="829" y="78"/>
                    <a:pt x="830" y="78"/>
                    <a:pt x="831" y="78"/>
                  </a:cubicBezTo>
                  <a:cubicBezTo>
                    <a:pt x="831" y="77"/>
                    <a:pt x="832" y="77"/>
                    <a:pt x="832" y="78"/>
                  </a:cubicBezTo>
                  <a:cubicBezTo>
                    <a:pt x="832" y="78"/>
                    <a:pt x="833" y="79"/>
                    <a:pt x="834" y="79"/>
                  </a:cubicBezTo>
                  <a:cubicBezTo>
                    <a:pt x="834" y="79"/>
                    <a:pt x="835" y="78"/>
                    <a:pt x="835" y="79"/>
                  </a:cubicBezTo>
                  <a:cubicBezTo>
                    <a:pt x="836" y="80"/>
                    <a:pt x="841" y="82"/>
                    <a:pt x="837" y="81"/>
                  </a:cubicBezTo>
                  <a:cubicBezTo>
                    <a:pt x="834" y="81"/>
                    <a:pt x="831" y="81"/>
                    <a:pt x="832" y="81"/>
                  </a:cubicBezTo>
                  <a:cubicBezTo>
                    <a:pt x="834" y="82"/>
                    <a:pt x="834" y="82"/>
                    <a:pt x="832" y="82"/>
                  </a:cubicBezTo>
                  <a:cubicBezTo>
                    <a:pt x="829" y="82"/>
                    <a:pt x="830" y="82"/>
                    <a:pt x="830" y="83"/>
                  </a:cubicBezTo>
                  <a:cubicBezTo>
                    <a:pt x="829" y="84"/>
                    <a:pt x="828" y="84"/>
                    <a:pt x="829" y="85"/>
                  </a:cubicBezTo>
                  <a:cubicBezTo>
                    <a:pt x="829" y="85"/>
                    <a:pt x="831" y="86"/>
                    <a:pt x="832" y="86"/>
                  </a:cubicBezTo>
                  <a:cubicBezTo>
                    <a:pt x="833" y="86"/>
                    <a:pt x="836" y="88"/>
                    <a:pt x="834" y="88"/>
                  </a:cubicBezTo>
                  <a:cubicBezTo>
                    <a:pt x="831" y="87"/>
                    <a:pt x="830" y="87"/>
                    <a:pt x="829" y="87"/>
                  </a:cubicBezTo>
                  <a:cubicBezTo>
                    <a:pt x="829" y="88"/>
                    <a:pt x="829" y="88"/>
                    <a:pt x="828" y="88"/>
                  </a:cubicBezTo>
                  <a:cubicBezTo>
                    <a:pt x="828" y="89"/>
                    <a:pt x="827" y="89"/>
                    <a:pt x="827" y="88"/>
                  </a:cubicBezTo>
                  <a:cubicBezTo>
                    <a:pt x="827" y="87"/>
                    <a:pt x="826" y="87"/>
                    <a:pt x="825" y="87"/>
                  </a:cubicBezTo>
                  <a:cubicBezTo>
                    <a:pt x="824" y="88"/>
                    <a:pt x="824" y="88"/>
                    <a:pt x="823" y="88"/>
                  </a:cubicBezTo>
                  <a:cubicBezTo>
                    <a:pt x="823" y="88"/>
                    <a:pt x="821" y="88"/>
                    <a:pt x="821" y="90"/>
                  </a:cubicBezTo>
                  <a:cubicBezTo>
                    <a:pt x="820" y="92"/>
                    <a:pt x="821" y="92"/>
                    <a:pt x="821" y="94"/>
                  </a:cubicBezTo>
                  <a:cubicBezTo>
                    <a:pt x="821" y="95"/>
                    <a:pt x="821" y="97"/>
                    <a:pt x="820" y="97"/>
                  </a:cubicBezTo>
                  <a:cubicBezTo>
                    <a:pt x="819" y="98"/>
                    <a:pt x="819" y="99"/>
                    <a:pt x="819" y="100"/>
                  </a:cubicBezTo>
                  <a:cubicBezTo>
                    <a:pt x="820" y="101"/>
                    <a:pt x="819" y="106"/>
                    <a:pt x="816" y="107"/>
                  </a:cubicBezTo>
                  <a:cubicBezTo>
                    <a:pt x="814" y="107"/>
                    <a:pt x="815" y="107"/>
                    <a:pt x="814" y="108"/>
                  </a:cubicBezTo>
                  <a:cubicBezTo>
                    <a:pt x="813" y="110"/>
                    <a:pt x="809" y="112"/>
                    <a:pt x="810" y="118"/>
                  </a:cubicBezTo>
                  <a:cubicBezTo>
                    <a:pt x="810" y="123"/>
                    <a:pt x="809" y="124"/>
                    <a:pt x="808" y="123"/>
                  </a:cubicBezTo>
                  <a:cubicBezTo>
                    <a:pt x="808" y="122"/>
                    <a:pt x="808" y="122"/>
                    <a:pt x="807" y="123"/>
                  </a:cubicBezTo>
                  <a:cubicBezTo>
                    <a:pt x="806" y="123"/>
                    <a:pt x="805" y="122"/>
                    <a:pt x="805" y="122"/>
                  </a:cubicBezTo>
                  <a:cubicBezTo>
                    <a:pt x="805" y="122"/>
                    <a:pt x="803" y="122"/>
                    <a:pt x="802" y="123"/>
                  </a:cubicBezTo>
                  <a:cubicBezTo>
                    <a:pt x="801" y="124"/>
                    <a:pt x="801" y="123"/>
                    <a:pt x="801" y="124"/>
                  </a:cubicBezTo>
                  <a:cubicBezTo>
                    <a:pt x="802" y="125"/>
                    <a:pt x="802" y="126"/>
                    <a:pt x="802" y="126"/>
                  </a:cubicBezTo>
                  <a:cubicBezTo>
                    <a:pt x="801" y="125"/>
                    <a:pt x="801" y="126"/>
                    <a:pt x="801" y="127"/>
                  </a:cubicBezTo>
                  <a:cubicBezTo>
                    <a:pt x="801" y="127"/>
                    <a:pt x="800" y="126"/>
                    <a:pt x="799" y="127"/>
                  </a:cubicBezTo>
                  <a:cubicBezTo>
                    <a:pt x="798" y="128"/>
                    <a:pt x="798" y="131"/>
                    <a:pt x="797" y="128"/>
                  </a:cubicBezTo>
                  <a:cubicBezTo>
                    <a:pt x="797" y="126"/>
                    <a:pt x="795" y="126"/>
                    <a:pt x="795" y="124"/>
                  </a:cubicBezTo>
                  <a:cubicBezTo>
                    <a:pt x="795" y="123"/>
                    <a:pt x="792" y="121"/>
                    <a:pt x="792" y="121"/>
                  </a:cubicBezTo>
                  <a:cubicBezTo>
                    <a:pt x="792" y="121"/>
                    <a:pt x="788" y="117"/>
                    <a:pt x="787" y="117"/>
                  </a:cubicBezTo>
                  <a:cubicBezTo>
                    <a:pt x="785" y="116"/>
                    <a:pt x="783" y="112"/>
                    <a:pt x="783" y="110"/>
                  </a:cubicBezTo>
                  <a:cubicBezTo>
                    <a:pt x="782" y="108"/>
                    <a:pt x="782" y="106"/>
                    <a:pt x="783" y="105"/>
                  </a:cubicBezTo>
                  <a:cubicBezTo>
                    <a:pt x="783" y="103"/>
                    <a:pt x="783" y="103"/>
                    <a:pt x="782" y="101"/>
                  </a:cubicBezTo>
                  <a:cubicBezTo>
                    <a:pt x="782" y="100"/>
                    <a:pt x="781" y="99"/>
                    <a:pt x="782" y="99"/>
                  </a:cubicBezTo>
                  <a:cubicBezTo>
                    <a:pt x="783" y="98"/>
                    <a:pt x="785" y="95"/>
                    <a:pt x="784" y="98"/>
                  </a:cubicBezTo>
                  <a:cubicBezTo>
                    <a:pt x="784" y="100"/>
                    <a:pt x="784" y="101"/>
                    <a:pt x="786" y="101"/>
                  </a:cubicBezTo>
                  <a:cubicBezTo>
                    <a:pt x="788" y="100"/>
                    <a:pt x="791" y="99"/>
                    <a:pt x="790" y="95"/>
                  </a:cubicBezTo>
                  <a:cubicBezTo>
                    <a:pt x="789" y="92"/>
                    <a:pt x="788" y="91"/>
                    <a:pt x="788" y="90"/>
                  </a:cubicBezTo>
                  <a:cubicBezTo>
                    <a:pt x="788" y="88"/>
                    <a:pt x="787" y="84"/>
                    <a:pt x="779" y="81"/>
                  </a:cubicBezTo>
                  <a:cubicBezTo>
                    <a:pt x="779" y="81"/>
                    <a:pt x="776" y="78"/>
                    <a:pt x="774" y="76"/>
                  </a:cubicBezTo>
                  <a:cubicBezTo>
                    <a:pt x="772" y="74"/>
                    <a:pt x="768" y="73"/>
                    <a:pt x="767" y="75"/>
                  </a:cubicBezTo>
                  <a:cubicBezTo>
                    <a:pt x="765" y="78"/>
                    <a:pt x="764" y="79"/>
                    <a:pt x="763" y="79"/>
                  </a:cubicBezTo>
                  <a:cubicBezTo>
                    <a:pt x="762" y="80"/>
                    <a:pt x="762" y="80"/>
                    <a:pt x="762" y="81"/>
                  </a:cubicBezTo>
                  <a:cubicBezTo>
                    <a:pt x="763" y="82"/>
                    <a:pt x="763" y="88"/>
                    <a:pt x="762" y="89"/>
                  </a:cubicBezTo>
                  <a:cubicBezTo>
                    <a:pt x="761" y="91"/>
                    <a:pt x="761" y="91"/>
                    <a:pt x="761" y="90"/>
                  </a:cubicBezTo>
                  <a:cubicBezTo>
                    <a:pt x="761" y="89"/>
                    <a:pt x="760" y="89"/>
                    <a:pt x="759" y="90"/>
                  </a:cubicBezTo>
                  <a:cubicBezTo>
                    <a:pt x="759" y="91"/>
                    <a:pt x="758" y="92"/>
                    <a:pt x="759" y="93"/>
                  </a:cubicBezTo>
                  <a:cubicBezTo>
                    <a:pt x="759" y="94"/>
                    <a:pt x="759" y="95"/>
                    <a:pt x="759" y="96"/>
                  </a:cubicBezTo>
                  <a:cubicBezTo>
                    <a:pt x="758" y="96"/>
                    <a:pt x="757" y="97"/>
                    <a:pt x="757" y="98"/>
                  </a:cubicBezTo>
                  <a:cubicBezTo>
                    <a:pt x="756" y="99"/>
                    <a:pt x="754" y="102"/>
                    <a:pt x="753" y="101"/>
                  </a:cubicBezTo>
                  <a:cubicBezTo>
                    <a:pt x="753" y="99"/>
                    <a:pt x="751" y="98"/>
                    <a:pt x="750" y="97"/>
                  </a:cubicBezTo>
                  <a:cubicBezTo>
                    <a:pt x="749" y="97"/>
                    <a:pt x="748" y="96"/>
                    <a:pt x="749" y="95"/>
                  </a:cubicBezTo>
                  <a:cubicBezTo>
                    <a:pt x="750" y="94"/>
                    <a:pt x="750" y="93"/>
                    <a:pt x="750" y="92"/>
                  </a:cubicBezTo>
                  <a:cubicBezTo>
                    <a:pt x="749" y="90"/>
                    <a:pt x="749" y="91"/>
                    <a:pt x="750" y="90"/>
                  </a:cubicBezTo>
                  <a:cubicBezTo>
                    <a:pt x="751" y="89"/>
                    <a:pt x="750" y="89"/>
                    <a:pt x="750" y="88"/>
                  </a:cubicBezTo>
                  <a:cubicBezTo>
                    <a:pt x="750" y="87"/>
                    <a:pt x="751" y="85"/>
                    <a:pt x="750" y="85"/>
                  </a:cubicBezTo>
                  <a:cubicBezTo>
                    <a:pt x="750" y="86"/>
                    <a:pt x="750" y="86"/>
                    <a:pt x="750" y="86"/>
                  </a:cubicBezTo>
                  <a:cubicBezTo>
                    <a:pt x="750" y="85"/>
                    <a:pt x="751" y="85"/>
                    <a:pt x="750" y="83"/>
                  </a:cubicBezTo>
                  <a:cubicBezTo>
                    <a:pt x="749" y="81"/>
                    <a:pt x="746" y="78"/>
                    <a:pt x="743" y="76"/>
                  </a:cubicBezTo>
                  <a:cubicBezTo>
                    <a:pt x="739" y="75"/>
                    <a:pt x="737" y="72"/>
                    <a:pt x="737" y="72"/>
                  </a:cubicBezTo>
                  <a:cubicBezTo>
                    <a:pt x="737" y="72"/>
                    <a:pt x="738" y="72"/>
                    <a:pt x="739" y="73"/>
                  </a:cubicBezTo>
                  <a:cubicBezTo>
                    <a:pt x="741" y="73"/>
                    <a:pt x="744" y="71"/>
                    <a:pt x="742" y="73"/>
                  </a:cubicBezTo>
                  <a:cubicBezTo>
                    <a:pt x="741" y="74"/>
                    <a:pt x="742" y="74"/>
                    <a:pt x="743" y="74"/>
                  </a:cubicBezTo>
                  <a:cubicBezTo>
                    <a:pt x="744" y="74"/>
                    <a:pt x="744" y="76"/>
                    <a:pt x="745" y="73"/>
                  </a:cubicBezTo>
                  <a:cubicBezTo>
                    <a:pt x="746" y="71"/>
                    <a:pt x="746" y="71"/>
                    <a:pt x="747" y="70"/>
                  </a:cubicBezTo>
                  <a:cubicBezTo>
                    <a:pt x="747" y="70"/>
                    <a:pt x="746" y="69"/>
                    <a:pt x="747" y="69"/>
                  </a:cubicBezTo>
                  <a:cubicBezTo>
                    <a:pt x="749" y="70"/>
                    <a:pt x="750" y="70"/>
                    <a:pt x="751" y="69"/>
                  </a:cubicBezTo>
                  <a:cubicBezTo>
                    <a:pt x="752" y="69"/>
                    <a:pt x="752" y="69"/>
                    <a:pt x="751" y="68"/>
                  </a:cubicBezTo>
                  <a:cubicBezTo>
                    <a:pt x="749" y="67"/>
                    <a:pt x="747" y="66"/>
                    <a:pt x="746" y="67"/>
                  </a:cubicBezTo>
                  <a:cubicBezTo>
                    <a:pt x="746" y="68"/>
                    <a:pt x="745" y="68"/>
                    <a:pt x="745" y="67"/>
                  </a:cubicBezTo>
                  <a:cubicBezTo>
                    <a:pt x="744" y="67"/>
                    <a:pt x="744" y="67"/>
                    <a:pt x="743" y="67"/>
                  </a:cubicBezTo>
                  <a:cubicBezTo>
                    <a:pt x="742" y="67"/>
                    <a:pt x="741" y="67"/>
                    <a:pt x="741" y="67"/>
                  </a:cubicBezTo>
                  <a:cubicBezTo>
                    <a:pt x="740" y="66"/>
                    <a:pt x="739" y="66"/>
                    <a:pt x="738" y="67"/>
                  </a:cubicBezTo>
                  <a:cubicBezTo>
                    <a:pt x="737" y="67"/>
                    <a:pt x="736" y="67"/>
                    <a:pt x="735" y="67"/>
                  </a:cubicBezTo>
                  <a:cubicBezTo>
                    <a:pt x="735" y="67"/>
                    <a:pt x="734" y="67"/>
                    <a:pt x="737" y="67"/>
                  </a:cubicBezTo>
                  <a:cubicBezTo>
                    <a:pt x="740" y="66"/>
                    <a:pt x="738" y="66"/>
                    <a:pt x="739" y="65"/>
                  </a:cubicBezTo>
                  <a:cubicBezTo>
                    <a:pt x="741" y="64"/>
                    <a:pt x="741" y="64"/>
                    <a:pt x="739" y="64"/>
                  </a:cubicBezTo>
                  <a:cubicBezTo>
                    <a:pt x="737" y="64"/>
                    <a:pt x="736" y="63"/>
                    <a:pt x="735" y="65"/>
                  </a:cubicBezTo>
                  <a:cubicBezTo>
                    <a:pt x="733" y="66"/>
                    <a:pt x="732" y="67"/>
                    <a:pt x="730" y="67"/>
                  </a:cubicBezTo>
                  <a:cubicBezTo>
                    <a:pt x="727" y="66"/>
                    <a:pt x="721" y="63"/>
                    <a:pt x="719" y="63"/>
                  </a:cubicBezTo>
                  <a:cubicBezTo>
                    <a:pt x="717" y="63"/>
                    <a:pt x="712" y="64"/>
                    <a:pt x="716" y="62"/>
                  </a:cubicBezTo>
                  <a:cubicBezTo>
                    <a:pt x="716" y="62"/>
                    <a:pt x="718" y="61"/>
                    <a:pt x="720" y="60"/>
                  </a:cubicBezTo>
                  <a:cubicBezTo>
                    <a:pt x="722" y="59"/>
                    <a:pt x="726" y="56"/>
                    <a:pt x="727" y="55"/>
                  </a:cubicBezTo>
                  <a:cubicBezTo>
                    <a:pt x="728" y="55"/>
                    <a:pt x="729" y="52"/>
                    <a:pt x="726" y="52"/>
                  </a:cubicBezTo>
                  <a:cubicBezTo>
                    <a:pt x="723" y="52"/>
                    <a:pt x="722" y="53"/>
                    <a:pt x="721" y="53"/>
                  </a:cubicBezTo>
                  <a:cubicBezTo>
                    <a:pt x="720" y="53"/>
                    <a:pt x="719" y="53"/>
                    <a:pt x="720" y="52"/>
                  </a:cubicBezTo>
                  <a:cubicBezTo>
                    <a:pt x="721" y="51"/>
                    <a:pt x="721" y="51"/>
                    <a:pt x="721" y="50"/>
                  </a:cubicBezTo>
                  <a:cubicBezTo>
                    <a:pt x="721" y="50"/>
                    <a:pt x="721" y="49"/>
                    <a:pt x="722" y="49"/>
                  </a:cubicBezTo>
                  <a:cubicBezTo>
                    <a:pt x="723" y="50"/>
                    <a:pt x="723" y="49"/>
                    <a:pt x="723" y="49"/>
                  </a:cubicBezTo>
                  <a:cubicBezTo>
                    <a:pt x="723" y="48"/>
                    <a:pt x="723" y="48"/>
                    <a:pt x="724" y="49"/>
                  </a:cubicBezTo>
                  <a:cubicBezTo>
                    <a:pt x="725" y="50"/>
                    <a:pt x="727" y="52"/>
                    <a:pt x="729" y="52"/>
                  </a:cubicBezTo>
                  <a:cubicBezTo>
                    <a:pt x="731" y="51"/>
                    <a:pt x="733" y="51"/>
                    <a:pt x="734" y="51"/>
                  </a:cubicBezTo>
                  <a:cubicBezTo>
                    <a:pt x="735" y="50"/>
                    <a:pt x="736" y="50"/>
                    <a:pt x="734" y="49"/>
                  </a:cubicBezTo>
                  <a:cubicBezTo>
                    <a:pt x="732" y="48"/>
                    <a:pt x="732" y="50"/>
                    <a:pt x="732" y="48"/>
                  </a:cubicBezTo>
                  <a:cubicBezTo>
                    <a:pt x="733" y="45"/>
                    <a:pt x="732" y="45"/>
                    <a:pt x="731" y="46"/>
                  </a:cubicBezTo>
                  <a:cubicBezTo>
                    <a:pt x="730" y="46"/>
                    <a:pt x="731" y="45"/>
                    <a:pt x="730" y="46"/>
                  </a:cubicBezTo>
                  <a:cubicBezTo>
                    <a:pt x="729" y="47"/>
                    <a:pt x="728" y="48"/>
                    <a:pt x="728" y="46"/>
                  </a:cubicBezTo>
                  <a:cubicBezTo>
                    <a:pt x="728" y="45"/>
                    <a:pt x="728" y="44"/>
                    <a:pt x="727" y="43"/>
                  </a:cubicBezTo>
                  <a:cubicBezTo>
                    <a:pt x="726" y="43"/>
                    <a:pt x="726" y="41"/>
                    <a:pt x="725" y="40"/>
                  </a:cubicBezTo>
                  <a:cubicBezTo>
                    <a:pt x="725" y="39"/>
                    <a:pt x="724" y="38"/>
                    <a:pt x="724" y="38"/>
                  </a:cubicBezTo>
                  <a:cubicBezTo>
                    <a:pt x="724" y="39"/>
                    <a:pt x="724" y="38"/>
                    <a:pt x="723" y="38"/>
                  </a:cubicBezTo>
                  <a:cubicBezTo>
                    <a:pt x="722" y="37"/>
                    <a:pt x="720" y="37"/>
                    <a:pt x="719" y="37"/>
                  </a:cubicBezTo>
                  <a:cubicBezTo>
                    <a:pt x="719" y="37"/>
                    <a:pt x="718" y="36"/>
                    <a:pt x="718" y="35"/>
                  </a:cubicBezTo>
                  <a:cubicBezTo>
                    <a:pt x="717" y="34"/>
                    <a:pt x="715" y="33"/>
                    <a:pt x="715" y="33"/>
                  </a:cubicBezTo>
                  <a:cubicBezTo>
                    <a:pt x="714" y="32"/>
                    <a:pt x="714" y="31"/>
                    <a:pt x="714" y="31"/>
                  </a:cubicBezTo>
                  <a:cubicBezTo>
                    <a:pt x="714" y="30"/>
                    <a:pt x="714" y="18"/>
                    <a:pt x="712" y="17"/>
                  </a:cubicBezTo>
                  <a:cubicBezTo>
                    <a:pt x="710" y="16"/>
                    <a:pt x="710" y="15"/>
                    <a:pt x="708" y="14"/>
                  </a:cubicBezTo>
                  <a:cubicBezTo>
                    <a:pt x="706" y="13"/>
                    <a:pt x="700" y="12"/>
                    <a:pt x="701" y="9"/>
                  </a:cubicBezTo>
                  <a:cubicBezTo>
                    <a:pt x="702" y="6"/>
                    <a:pt x="701" y="6"/>
                    <a:pt x="700" y="7"/>
                  </a:cubicBezTo>
                  <a:cubicBezTo>
                    <a:pt x="699" y="7"/>
                    <a:pt x="699" y="8"/>
                    <a:pt x="698" y="7"/>
                  </a:cubicBezTo>
                  <a:cubicBezTo>
                    <a:pt x="698" y="6"/>
                    <a:pt x="698" y="6"/>
                    <a:pt x="697" y="6"/>
                  </a:cubicBezTo>
                  <a:cubicBezTo>
                    <a:pt x="697" y="7"/>
                    <a:pt x="696" y="7"/>
                    <a:pt x="696" y="7"/>
                  </a:cubicBezTo>
                  <a:cubicBezTo>
                    <a:pt x="695" y="6"/>
                    <a:pt x="694" y="6"/>
                    <a:pt x="694" y="7"/>
                  </a:cubicBezTo>
                  <a:cubicBezTo>
                    <a:pt x="694" y="8"/>
                    <a:pt x="693" y="8"/>
                    <a:pt x="692" y="9"/>
                  </a:cubicBezTo>
                  <a:cubicBezTo>
                    <a:pt x="692" y="10"/>
                    <a:pt x="693" y="8"/>
                    <a:pt x="693" y="7"/>
                  </a:cubicBezTo>
                  <a:cubicBezTo>
                    <a:pt x="693" y="6"/>
                    <a:pt x="693" y="5"/>
                    <a:pt x="692" y="6"/>
                  </a:cubicBezTo>
                  <a:cubicBezTo>
                    <a:pt x="691" y="6"/>
                    <a:pt x="691" y="5"/>
                    <a:pt x="690" y="6"/>
                  </a:cubicBezTo>
                  <a:cubicBezTo>
                    <a:pt x="689" y="7"/>
                    <a:pt x="688" y="7"/>
                    <a:pt x="689" y="6"/>
                  </a:cubicBezTo>
                  <a:cubicBezTo>
                    <a:pt x="690" y="5"/>
                    <a:pt x="690" y="4"/>
                    <a:pt x="690" y="4"/>
                  </a:cubicBezTo>
                  <a:cubicBezTo>
                    <a:pt x="691" y="4"/>
                    <a:pt x="691" y="3"/>
                    <a:pt x="691" y="3"/>
                  </a:cubicBezTo>
                  <a:cubicBezTo>
                    <a:pt x="692" y="3"/>
                    <a:pt x="692" y="1"/>
                    <a:pt x="691" y="1"/>
                  </a:cubicBezTo>
                  <a:cubicBezTo>
                    <a:pt x="689" y="0"/>
                    <a:pt x="688" y="0"/>
                    <a:pt x="687" y="0"/>
                  </a:cubicBezTo>
                  <a:cubicBezTo>
                    <a:pt x="685" y="1"/>
                    <a:pt x="680" y="1"/>
                    <a:pt x="680" y="2"/>
                  </a:cubicBezTo>
                  <a:cubicBezTo>
                    <a:pt x="679" y="3"/>
                    <a:pt x="678" y="4"/>
                    <a:pt x="680" y="4"/>
                  </a:cubicBezTo>
                  <a:cubicBezTo>
                    <a:pt x="681" y="5"/>
                    <a:pt x="684" y="5"/>
                    <a:pt x="685" y="4"/>
                  </a:cubicBezTo>
                  <a:cubicBezTo>
                    <a:pt x="686" y="4"/>
                    <a:pt x="690" y="5"/>
                    <a:pt x="687" y="5"/>
                  </a:cubicBezTo>
                  <a:cubicBezTo>
                    <a:pt x="684" y="6"/>
                    <a:pt x="679" y="4"/>
                    <a:pt x="679" y="6"/>
                  </a:cubicBezTo>
                  <a:cubicBezTo>
                    <a:pt x="679" y="7"/>
                    <a:pt x="679" y="9"/>
                    <a:pt x="678" y="9"/>
                  </a:cubicBezTo>
                  <a:cubicBezTo>
                    <a:pt x="677" y="9"/>
                    <a:pt x="676" y="8"/>
                    <a:pt x="674" y="9"/>
                  </a:cubicBezTo>
                  <a:cubicBezTo>
                    <a:pt x="672" y="11"/>
                    <a:pt x="672" y="11"/>
                    <a:pt x="671" y="11"/>
                  </a:cubicBezTo>
                  <a:cubicBezTo>
                    <a:pt x="670" y="11"/>
                    <a:pt x="668" y="13"/>
                    <a:pt x="670" y="13"/>
                  </a:cubicBezTo>
                  <a:cubicBezTo>
                    <a:pt x="672" y="14"/>
                    <a:pt x="675" y="15"/>
                    <a:pt x="676" y="14"/>
                  </a:cubicBezTo>
                  <a:cubicBezTo>
                    <a:pt x="677" y="14"/>
                    <a:pt x="677" y="14"/>
                    <a:pt x="676" y="15"/>
                  </a:cubicBezTo>
                  <a:cubicBezTo>
                    <a:pt x="675" y="16"/>
                    <a:pt x="676" y="16"/>
                    <a:pt x="676" y="17"/>
                  </a:cubicBezTo>
                  <a:cubicBezTo>
                    <a:pt x="676" y="17"/>
                    <a:pt x="677" y="18"/>
                    <a:pt x="676" y="18"/>
                  </a:cubicBezTo>
                  <a:cubicBezTo>
                    <a:pt x="675" y="18"/>
                    <a:pt x="675" y="18"/>
                    <a:pt x="675" y="19"/>
                  </a:cubicBezTo>
                  <a:cubicBezTo>
                    <a:pt x="675" y="20"/>
                    <a:pt x="675" y="20"/>
                    <a:pt x="674" y="20"/>
                  </a:cubicBezTo>
                  <a:cubicBezTo>
                    <a:pt x="673" y="20"/>
                    <a:pt x="669" y="18"/>
                    <a:pt x="668" y="18"/>
                  </a:cubicBezTo>
                  <a:cubicBezTo>
                    <a:pt x="667" y="17"/>
                    <a:pt x="666" y="17"/>
                    <a:pt x="665" y="18"/>
                  </a:cubicBezTo>
                  <a:cubicBezTo>
                    <a:pt x="664" y="19"/>
                    <a:pt x="664" y="19"/>
                    <a:pt x="662" y="20"/>
                  </a:cubicBezTo>
                  <a:cubicBezTo>
                    <a:pt x="661" y="21"/>
                    <a:pt x="661" y="20"/>
                    <a:pt x="662" y="21"/>
                  </a:cubicBezTo>
                  <a:cubicBezTo>
                    <a:pt x="662" y="22"/>
                    <a:pt x="662" y="22"/>
                    <a:pt x="662" y="23"/>
                  </a:cubicBezTo>
                  <a:cubicBezTo>
                    <a:pt x="661" y="23"/>
                    <a:pt x="660" y="24"/>
                    <a:pt x="660" y="24"/>
                  </a:cubicBezTo>
                  <a:cubicBezTo>
                    <a:pt x="661" y="25"/>
                    <a:pt x="660" y="25"/>
                    <a:pt x="662" y="25"/>
                  </a:cubicBezTo>
                  <a:cubicBezTo>
                    <a:pt x="663" y="24"/>
                    <a:pt x="663" y="25"/>
                    <a:pt x="662" y="26"/>
                  </a:cubicBezTo>
                  <a:cubicBezTo>
                    <a:pt x="661" y="27"/>
                    <a:pt x="661" y="28"/>
                    <a:pt x="661" y="28"/>
                  </a:cubicBezTo>
                  <a:cubicBezTo>
                    <a:pt x="661" y="29"/>
                    <a:pt x="660" y="30"/>
                    <a:pt x="660" y="31"/>
                  </a:cubicBezTo>
                  <a:cubicBezTo>
                    <a:pt x="659" y="32"/>
                    <a:pt x="658" y="34"/>
                    <a:pt x="660" y="34"/>
                  </a:cubicBezTo>
                  <a:cubicBezTo>
                    <a:pt x="663" y="35"/>
                    <a:pt x="663" y="36"/>
                    <a:pt x="664" y="37"/>
                  </a:cubicBezTo>
                  <a:cubicBezTo>
                    <a:pt x="664" y="37"/>
                    <a:pt x="666" y="37"/>
                    <a:pt x="667" y="37"/>
                  </a:cubicBezTo>
                  <a:cubicBezTo>
                    <a:pt x="669" y="36"/>
                    <a:pt x="671" y="35"/>
                    <a:pt x="668" y="37"/>
                  </a:cubicBezTo>
                  <a:cubicBezTo>
                    <a:pt x="665" y="39"/>
                    <a:pt x="664" y="40"/>
                    <a:pt x="664" y="41"/>
                  </a:cubicBezTo>
                  <a:cubicBezTo>
                    <a:pt x="663" y="42"/>
                    <a:pt x="663" y="44"/>
                    <a:pt x="662" y="44"/>
                  </a:cubicBezTo>
                  <a:cubicBezTo>
                    <a:pt x="661" y="45"/>
                    <a:pt x="659" y="46"/>
                    <a:pt x="660" y="49"/>
                  </a:cubicBezTo>
                  <a:cubicBezTo>
                    <a:pt x="661" y="52"/>
                    <a:pt x="662" y="55"/>
                    <a:pt x="664" y="55"/>
                  </a:cubicBezTo>
                  <a:cubicBezTo>
                    <a:pt x="666" y="56"/>
                    <a:pt x="667" y="56"/>
                    <a:pt x="667" y="57"/>
                  </a:cubicBezTo>
                  <a:cubicBezTo>
                    <a:pt x="666" y="58"/>
                    <a:pt x="666" y="58"/>
                    <a:pt x="667" y="59"/>
                  </a:cubicBezTo>
                  <a:cubicBezTo>
                    <a:pt x="669" y="61"/>
                    <a:pt x="669" y="60"/>
                    <a:pt x="670" y="60"/>
                  </a:cubicBezTo>
                  <a:cubicBezTo>
                    <a:pt x="671" y="60"/>
                    <a:pt x="671" y="61"/>
                    <a:pt x="672" y="61"/>
                  </a:cubicBezTo>
                  <a:cubicBezTo>
                    <a:pt x="674" y="61"/>
                    <a:pt x="676" y="61"/>
                    <a:pt x="677" y="63"/>
                  </a:cubicBezTo>
                  <a:cubicBezTo>
                    <a:pt x="679" y="64"/>
                    <a:pt x="682" y="65"/>
                    <a:pt x="685" y="64"/>
                  </a:cubicBezTo>
                  <a:cubicBezTo>
                    <a:pt x="687" y="64"/>
                    <a:pt x="689" y="63"/>
                    <a:pt x="689" y="64"/>
                  </a:cubicBezTo>
                  <a:cubicBezTo>
                    <a:pt x="689" y="65"/>
                    <a:pt x="692" y="71"/>
                    <a:pt x="697" y="69"/>
                  </a:cubicBezTo>
                  <a:cubicBezTo>
                    <a:pt x="702" y="67"/>
                    <a:pt x="704" y="66"/>
                    <a:pt x="705" y="67"/>
                  </a:cubicBezTo>
                  <a:cubicBezTo>
                    <a:pt x="705" y="68"/>
                    <a:pt x="706" y="69"/>
                    <a:pt x="705" y="70"/>
                  </a:cubicBezTo>
                  <a:cubicBezTo>
                    <a:pt x="704" y="71"/>
                    <a:pt x="704" y="72"/>
                    <a:pt x="705" y="71"/>
                  </a:cubicBezTo>
                  <a:cubicBezTo>
                    <a:pt x="706" y="71"/>
                    <a:pt x="709" y="71"/>
                    <a:pt x="706" y="72"/>
                  </a:cubicBezTo>
                  <a:cubicBezTo>
                    <a:pt x="703" y="74"/>
                    <a:pt x="701" y="76"/>
                    <a:pt x="701" y="76"/>
                  </a:cubicBezTo>
                  <a:cubicBezTo>
                    <a:pt x="701" y="76"/>
                    <a:pt x="701" y="76"/>
                    <a:pt x="700" y="75"/>
                  </a:cubicBezTo>
                  <a:cubicBezTo>
                    <a:pt x="700" y="75"/>
                    <a:pt x="696" y="73"/>
                    <a:pt x="695" y="73"/>
                  </a:cubicBezTo>
                  <a:cubicBezTo>
                    <a:pt x="694" y="73"/>
                    <a:pt x="693" y="73"/>
                    <a:pt x="694" y="74"/>
                  </a:cubicBezTo>
                  <a:cubicBezTo>
                    <a:pt x="694" y="75"/>
                    <a:pt x="694" y="75"/>
                    <a:pt x="693" y="76"/>
                  </a:cubicBezTo>
                  <a:cubicBezTo>
                    <a:pt x="693" y="76"/>
                    <a:pt x="693" y="76"/>
                    <a:pt x="693" y="77"/>
                  </a:cubicBezTo>
                  <a:cubicBezTo>
                    <a:pt x="694" y="77"/>
                    <a:pt x="694" y="77"/>
                    <a:pt x="693" y="78"/>
                  </a:cubicBezTo>
                  <a:cubicBezTo>
                    <a:pt x="693" y="79"/>
                    <a:pt x="689" y="82"/>
                    <a:pt x="689" y="84"/>
                  </a:cubicBezTo>
                  <a:cubicBezTo>
                    <a:pt x="689" y="87"/>
                    <a:pt x="688" y="87"/>
                    <a:pt x="689" y="88"/>
                  </a:cubicBezTo>
                  <a:cubicBezTo>
                    <a:pt x="690" y="88"/>
                    <a:pt x="691" y="88"/>
                    <a:pt x="693" y="88"/>
                  </a:cubicBezTo>
                  <a:cubicBezTo>
                    <a:pt x="694" y="87"/>
                    <a:pt x="699" y="86"/>
                    <a:pt x="699" y="85"/>
                  </a:cubicBezTo>
                  <a:cubicBezTo>
                    <a:pt x="700" y="85"/>
                    <a:pt x="702" y="83"/>
                    <a:pt x="699" y="84"/>
                  </a:cubicBezTo>
                  <a:cubicBezTo>
                    <a:pt x="697" y="85"/>
                    <a:pt x="697" y="84"/>
                    <a:pt x="698" y="83"/>
                  </a:cubicBezTo>
                  <a:cubicBezTo>
                    <a:pt x="699" y="82"/>
                    <a:pt x="699" y="81"/>
                    <a:pt x="699" y="81"/>
                  </a:cubicBezTo>
                  <a:cubicBezTo>
                    <a:pt x="699" y="80"/>
                    <a:pt x="700" y="80"/>
                    <a:pt x="700" y="81"/>
                  </a:cubicBezTo>
                  <a:cubicBezTo>
                    <a:pt x="700" y="82"/>
                    <a:pt x="700" y="82"/>
                    <a:pt x="701" y="82"/>
                  </a:cubicBezTo>
                  <a:cubicBezTo>
                    <a:pt x="701" y="82"/>
                    <a:pt x="702" y="81"/>
                    <a:pt x="702" y="83"/>
                  </a:cubicBezTo>
                  <a:cubicBezTo>
                    <a:pt x="703" y="85"/>
                    <a:pt x="702" y="88"/>
                    <a:pt x="702" y="89"/>
                  </a:cubicBezTo>
                  <a:cubicBezTo>
                    <a:pt x="702" y="90"/>
                    <a:pt x="701" y="91"/>
                    <a:pt x="703" y="91"/>
                  </a:cubicBezTo>
                  <a:cubicBezTo>
                    <a:pt x="704" y="90"/>
                    <a:pt x="709" y="90"/>
                    <a:pt x="705" y="92"/>
                  </a:cubicBezTo>
                  <a:cubicBezTo>
                    <a:pt x="701" y="94"/>
                    <a:pt x="699" y="96"/>
                    <a:pt x="697" y="97"/>
                  </a:cubicBezTo>
                  <a:cubicBezTo>
                    <a:pt x="696" y="99"/>
                    <a:pt x="693" y="101"/>
                    <a:pt x="692" y="101"/>
                  </a:cubicBezTo>
                  <a:cubicBezTo>
                    <a:pt x="691" y="102"/>
                    <a:pt x="689" y="104"/>
                    <a:pt x="688" y="105"/>
                  </a:cubicBezTo>
                  <a:cubicBezTo>
                    <a:pt x="687" y="105"/>
                    <a:pt x="685" y="106"/>
                    <a:pt x="684" y="105"/>
                  </a:cubicBezTo>
                  <a:cubicBezTo>
                    <a:pt x="683" y="105"/>
                    <a:pt x="682" y="105"/>
                    <a:pt x="681" y="105"/>
                  </a:cubicBezTo>
                  <a:cubicBezTo>
                    <a:pt x="680" y="106"/>
                    <a:pt x="679" y="106"/>
                    <a:pt x="679" y="105"/>
                  </a:cubicBezTo>
                  <a:cubicBezTo>
                    <a:pt x="680" y="105"/>
                    <a:pt x="679" y="104"/>
                    <a:pt x="679" y="105"/>
                  </a:cubicBezTo>
                  <a:cubicBezTo>
                    <a:pt x="678" y="105"/>
                    <a:pt x="677" y="105"/>
                    <a:pt x="676" y="107"/>
                  </a:cubicBezTo>
                  <a:cubicBezTo>
                    <a:pt x="675" y="110"/>
                    <a:pt x="674" y="110"/>
                    <a:pt x="673" y="111"/>
                  </a:cubicBezTo>
                  <a:cubicBezTo>
                    <a:pt x="673" y="112"/>
                    <a:pt x="672" y="114"/>
                    <a:pt x="674" y="115"/>
                  </a:cubicBezTo>
                  <a:cubicBezTo>
                    <a:pt x="676" y="115"/>
                    <a:pt x="677" y="117"/>
                    <a:pt x="677" y="119"/>
                  </a:cubicBezTo>
                  <a:cubicBezTo>
                    <a:pt x="678" y="120"/>
                    <a:pt x="678" y="123"/>
                    <a:pt x="678" y="123"/>
                  </a:cubicBezTo>
                  <a:cubicBezTo>
                    <a:pt x="679" y="124"/>
                    <a:pt x="680" y="126"/>
                    <a:pt x="679" y="127"/>
                  </a:cubicBezTo>
                  <a:cubicBezTo>
                    <a:pt x="679" y="129"/>
                    <a:pt x="679" y="130"/>
                    <a:pt x="679" y="132"/>
                  </a:cubicBezTo>
                  <a:cubicBezTo>
                    <a:pt x="680" y="134"/>
                    <a:pt x="679" y="135"/>
                    <a:pt x="678" y="135"/>
                  </a:cubicBezTo>
                  <a:cubicBezTo>
                    <a:pt x="677" y="134"/>
                    <a:pt x="676" y="134"/>
                    <a:pt x="675" y="134"/>
                  </a:cubicBezTo>
                  <a:cubicBezTo>
                    <a:pt x="674" y="135"/>
                    <a:pt x="672" y="135"/>
                    <a:pt x="671" y="134"/>
                  </a:cubicBezTo>
                  <a:cubicBezTo>
                    <a:pt x="671" y="134"/>
                    <a:pt x="667" y="133"/>
                    <a:pt x="668" y="134"/>
                  </a:cubicBezTo>
                  <a:cubicBezTo>
                    <a:pt x="669" y="135"/>
                    <a:pt x="673" y="139"/>
                    <a:pt x="672" y="141"/>
                  </a:cubicBezTo>
                  <a:cubicBezTo>
                    <a:pt x="671" y="142"/>
                    <a:pt x="671" y="142"/>
                    <a:pt x="671" y="141"/>
                  </a:cubicBezTo>
                  <a:cubicBezTo>
                    <a:pt x="670" y="139"/>
                    <a:pt x="671" y="138"/>
                    <a:pt x="669" y="138"/>
                  </a:cubicBezTo>
                  <a:cubicBezTo>
                    <a:pt x="667" y="137"/>
                    <a:pt x="667" y="135"/>
                    <a:pt x="666" y="135"/>
                  </a:cubicBezTo>
                  <a:cubicBezTo>
                    <a:pt x="664" y="134"/>
                    <a:pt x="663" y="132"/>
                    <a:pt x="662" y="131"/>
                  </a:cubicBezTo>
                  <a:cubicBezTo>
                    <a:pt x="662" y="131"/>
                    <a:pt x="664" y="129"/>
                    <a:pt x="664" y="130"/>
                  </a:cubicBezTo>
                  <a:cubicBezTo>
                    <a:pt x="664" y="132"/>
                    <a:pt x="665" y="132"/>
                    <a:pt x="666" y="132"/>
                  </a:cubicBezTo>
                  <a:cubicBezTo>
                    <a:pt x="667" y="132"/>
                    <a:pt x="667" y="131"/>
                    <a:pt x="668" y="131"/>
                  </a:cubicBezTo>
                  <a:cubicBezTo>
                    <a:pt x="669" y="131"/>
                    <a:pt x="668" y="131"/>
                    <a:pt x="669" y="132"/>
                  </a:cubicBezTo>
                  <a:cubicBezTo>
                    <a:pt x="670" y="132"/>
                    <a:pt x="672" y="132"/>
                    <a:pt x="673" y="132"/>
                  </a:cubicBezTo>
                  <a:cubicBezTo>
                    <a:pt x="674" y="132"/>
                    <a:pt x="675" y="133"/>
                    <a:pt x="675" y="133"/>
                  </a:cubicBezTo>
                  <a:cubicBezTo>
                    <a:pt x="675" y="133"/>
                    <a:pt x="678" y="134"/>
                    <a:pt x="678" y="132"/>
                  </a:cubicBezTo>
                  <a:cubicBezTo>
                    <a:pt x="677" y="130"/>
                    <a:pt x="677" y="130"/>
                    <a:pt x="677" y="129"/>
                  </a:cubicBezTo>
                  <a:cubicBezTo>
                    <a:pt x="676" y="128"/>
                    <a:pt x="677" y="128"/>
                    <a:pt x="675" y="127"/>
                  </a:cubicBezTo>
                  <a:cubicBezTo>
                    <a:pt x="674" y="127"/>
                    <a:pt x="673" y="127"/>
                    <a:pt x="673" y="128"/>
                  </a:cubicBezTo>
                  <a:cubicBezTo>
                    <a:pt x="672" y="128"/>
                    <a:pt x="670" y="128"/>
                    <a:pt x="672" y="126"/>
                  </a:cubicBezTo>
                  <a:cubicBezTo>
                    <a:pt x="674" y="125"/>
                    <a:pt x="676" y="121"/>
                    <a:pt x="674" y="123"/>
                  </a:cubicBezTo>
                  <a:cubicBezTo>
                    <a:pt x="673" y="124"/>
                    <a:pt x="673" y="124"/>
                    <a:pt x="672" y="123"/>
                  </a:cubicBezTo>
                  <a:cubicBezTo>
                    <a:pt x="672" y="123"/>
                    <a:pt x="671" y="122"/>
                    <a:pt x="671" y="123"/>
                  </a:cubicBezTo>
                  <a:cubicBezTo>
                    <a:pt x="670" y="125"/>
                    <a:pt x="668" y="126"/>
                    <a:pt x="667" y="126"/>
                  </a:cubicBezTo>
                  <a:cubicBezTo>
                    <a:pt x="666" y="126"/>
                    <a:pt x="664" y="126"/>
                    <a:pt x="665" y="125"/>
                  </a:cubicBezTo>
                  <a:cubicBezTo>
                    <a:pt x="665" y="124"/>
                    <a:pt x="668" y="121"/>
                    <a:pt x="666" y="122"/>
                  </a:cubicBezTo>
                  <a:cubicBezTo>
                    <a:pt x="664" y="122"/>
                    <a:pt x="662" y="121"/>
                    <a:pt x="662" y="119"/>
                  </a:cubicBezTo>
                  <a:cubicBezTo>
                    <a:pt x="661" y="118"/>
                    <a:pt x="662" y="118"/>
                    <a:pt x="663" y="117"/>
                  </a:cubicBezTo>
                  <a:cubicBezTo>
                    <a:pt x="664" y="115"/>
                    <a:pt x="663" y="114"/>
                    <a:pt x="664" y="115"/>
                  </a:cubicBezTo>
                  <a:cubicBezTo>
                    <a:pt x="665" y="116"/>
                    <a:pt x="666" y="116"/>
                    <a:pt x="665" y="114"/>
                  </a:cubicBezTo>
                  <a:cubicBezTo>
                    <a:pt x="665" y="112"/>
                    <a:pt x="665" y="112"/>
                    <a:pt x="666" y="110"/>
                  </a:cubicBezTo>
                  <a:cubicBezTo>
                    <a:pt x="667" y="108"/>
                    <a:pt x="668" y="105"/>
                    <a:pt x="668" y="104"/>
                  </a:cubicBezTo>
                  <a:cubicBezTo>
                    <a:pt x="668" y="103"/>
                    <a:pt x="669" y="100"/>
                    <a:pt x="667" y="102"/>
                  </a:cubicBezTo>
                  <a:cubicBezTo>
                    <a:pt x="665" y="103"/>
                    <a:pt x="663" y="103"/>
                    <a:pt x="662" y="104"/>
                  </a:cubicBezTo>
                  <a:cubicBezTo>
                    <a:pt x="661" y="105"/>
                    <a:pt x="659" y="107"/>
                    <a:pt x="658" y="106"/>
                  </a:cubicBezTo>
                  <a:cubicBezTo>
                    <a:pt x="657" y="106"/>
                    <a:pt x="656" y="105"/>
                    <a:pt x="658" y="104"/>
                  </a:cubicBezTo>
                  <a:cubicBezTo>
                    <a:pt x="660" y="103"/>
                    <a:pt x="661" y="102"/>
                    <a:pt x="660" y="102"/>
                  </a:cubicBezTo>
                  <a:cubicBezTo>
                    <a:pt x="659" y="102"/>
                    <a:pt x="658" y="101"/>
                    <a:pt x="658" y="101"/>
                  </a:cubicBezTo>
                  <a:cubicBezTo>
                    <a:pt x="659" y="100"/>
                    <a:pt x="659" y="99"/>
                    <a:pt x="658" y="100"/>
                  </a:cubicBezTo>
                  <a:cubicBezTo>
                    <a:pt x="656" y="100"/>
                    <a:pt x="652" y="100"/>
                    <a:pt x="653" y="99"/>
                  </a:cubicBezTo>
                  <a:cubicBezTo>
                    <a:pt x="654" y="99"/>
                    <a:pt x="654" y="98"/>
                    <a:pt x="652" y="97"/>
                  </a:cubicBezTo>
                  <a:cubicBezTo>
                    <a:pt x="651" y="97"/>
                    <a:pt x="652" y="95"/>
                    <a:pt x="649" y="95"/>
                  </a:cubicBezTo>
                  <a:cubicBezTo>
                    <a:pt x="646" y="95"/>
                    <a:pt x="647" y="96"/>
                    <a:pt x="645" y="96"/>
                  </a:cubicBezTo>
                  <a:cubicBezTo>
                    <a:pt x="644" y="95"/>
                    <a:pt x="643" y="94"/>
                    <a:pt x="641" y="93"/>
                  </a:cubicBezTo>
                  <a:cubicBezTo>
                    <a:pt x="639" y="93"/>
                    <a:pt x="638" y="93"/>
                    <a:pt x="639" y="94"/>
                  </a:cubicBezTo>
                  <a:cubicBezTo>
                    <a:pt x="641" y="95"/>
                    <a:pt x="642" y="98"/>
                    <a:pt x="640" y="98"/>
                  </a:cubicBezTo>
                  <a:cubicBezTo>
                    <a:pt x="638" y="98"/>
                    <a:pt x="635" y="99"/>
                    <a:pt x="633" y="98"/>
                  </a:cubicBezTo>
                  <a:cubicBezTo>
                    <a:pt x="630" y="97"/>
                    <a:pt x="627" y="96"/>
                    <a:pt x="629" y="98"/>
                  </a:cubicBezTo>
                  <a:cubicBezTo>
                    <a:pt x="630" y="100"/>
                    <a:pt x="630" y="100"/>
                    <a:pt x="631" y="101"/>
                  </a:cubicBezTo>
                  <a:cubicBezTo>
                    <a:pt x="632" y="102"/>
                    <a:pt x="634" y="102"/>
                    <a:pt x="633" y="104"/>
                  </a:cubicBezTo>
                  <a:cubicBezTo>
                    <a:pt x="633" y="105"/>
                    <a:pt x="633" y="105"/>
                    <a:pt x="632" y="104"/>
                  </a:cubicBezTo>
                  <a:cubicBezTo>
                    <a:pt x="631" y="103"/>
                    <a:pt x="629" y="102"/>
                    <a:pt x="631" y="103"/>
                  </a:cubicBezTo>
                  <a:cubicBezTo>
                    <a:pt x="632" y="104"/>
                    <a:pt x="632" y="106"/>
                    <a:pt x="633" y="107"/>
                  </a:cubicBezTo>
                  <a:cubicBezTo>
                    <a:pt x="635" y="107"/>
                    <a:pt x="635" y="109"/>
                    <a:pt x="636" y="109"/>
                  </a:cubicBezTo>
                  <a:cubicBezTo>
                    <a:pt x="637" y="109"/>
                    <a:pt x="637" y="109"/>
                    <a:pt x="638" y="108"/>
                  </a:cubicBezTo>
                  <a:cubicBezTo>
                    <a:pt x="639" y="107"/>
                    <a:pt x="641" y="107"/>
                    <a:pt x="643" y="106"/>
                  </a:cubicBezTo>
                  <a:cubicBezTo>
                    <a:pt x="644" y="106"/>
                    <a:pt x="644" y="107"/>
                    <a:pt x="646" y="108"/>
                  </a:cubicBezTo>
                  <a:cubicBezTo>
                    <a:pt x="647" y="109"/>
                    <a:pt x="647" y="111"/>
                    <a:pt x="648" y="109"/>
                  </a:cubicBezTo>
                  <a:cubicBezTo>
                    <a:pt x="650" y="108"/>
                    <a:pt x="650" y="109"/>
                    <a:pt x="651" y="110"/>
                  </a:cubicBezTo>
                  <a:cubicBezTo>
                    <a:pt x="651" y="111"/>
                    <a:pt x="652" y="112"/>
                    <a:pt x="651" y="113"/>
                  </a:cubicBezTo>
                  <a:cubicBezTo>
                    <a:pt x="651" y="114"/>
                    <a:pt x="651" y="114"/>
                    <a:pt x="651" y="114"/>
                  </a:cubicBezTo>
                  <a:cubicBezTo>
                    <a:pt x="652" y="115"/>
                    <a:pt x="652" y="115"/>
                    <a:pt x="651" y="116"/>
                  </a:cubicBezTo>
                  <a:cubicBezTo>
                    <a:pt x="650" y="117"/>
                    <a:pt x="647" y="117"/>
                    <a:pt x="646" y="117"/>
                  </a:cubicBezTo>
                  <a:cubicBezTo>
                    <a:pt x="645" y="117"/>
                    <a:pt x="643" y="116"/>
                    <a:pt x="641" y="115"/>
                  </a:cubicBezTo>
                  <a:cubicBezTo>
                    <a:pt x="640" y="114"/>
                    <a:pt x="637" y="113"/>
                    <a:pt x="636" y="112"/>
                  </a:cubicBezTo>
                  <a:cubicBezTo>
                    <a:pt x="636" y="110"/>
                    <a:pt x="633" y="107"/>
                    <a:pt x="630" y="106"/>
                  </a:cubicBezTo>
                  <a:cubicBezTo>
                    <a:pt x="628" y="105"/>
                    <a:pt x="628" y="105"/>
                    <a:pt x="628" y="106"/>
                  </a:cubicBezTo>
                  <a:cubicBezTo>
                    <a:pt x="628" y="108"/>
                    <a:pt x="628" y="108"/>
                    <a:pt x="628" y="108"/>
                  </a:cubicBezTo>
                  <a:cubicBezTo>
                    <a:pt x="629" y="109"/>
                    <a:pt x="630" y="108"/>
                    <a:pt x="629" y="109"/>
                  </a:cubicBezTo>
                  <a:cubicBezTo>
                    <a:pt x="628" y="110"/>
                    <a:pt x="626" y="114"/>
                    <a:pt x="623" y="114"/>
                  </a:cubicBezTo>
                  <a:cubicBezTo>
                    <a:pt x="619" y="114"/>
                    <a:pt x="616" y="111"/>
                    <a:pt x="613" y="112"/>
                  </a:cubicBezTo>
                  <a:cubicBezTo>
                    <a:pt x="609" y="112"/>
                    <a:pt x="606" y="110"/>
                    <a:pt x="601" y="111"/>
                  </a:cubicBezTo>
                  <a:cubicBezTo>
                    <a:pt x="595" y="113"/>
                    <a:pt x="589" y="115"/>
                    <a:pt x="586" y="115"/>
                  </a:cubicBezTo>
                  <a:cubicBezTo>
                    <a:pt x="583" y="114"/>
                    <a:pt x="580" y="114"/>
                    <a:pt x="578" y="114"/>
                  </a:cubicBezTo>
                  <a:cubicBezTo>
                    <a:pt x="577" y="115"/>
                    <a:pt x="575" y="114"/>
                    <a:pt x="574" y="113"/>
                  </a:cubicBezTo>
                  <a:cubicBezTo>
                    <a:pt x="573" y="113"/>
                    <a:pt x="571" y="111"/>
                    <a:pt x="569" y="111"/>
                  </a:cubicBezTo>
                  <a:cubicBezTo>
                    <a:pt x="568" y="112"/>
                    <a:pt x="567" y="111"/>
                    <a:pt x="566" y="110"/>
                  </a:cubicBezTo>
                  <a:cubicBezTo>
                    <a:pt x="565" y="109"/>
                    <a:pt x="564" y="108"/>
                    <a:pt x="562" y="108"/>
                  </a:cubicBezTo>
                  <a:cubicBezTo>
                    <a:pt x="561" y="108"/>
                    <a:pt x="560" y="107"/>
                    <a:pt x="559" y="107"/>
                  </a:cubicBezTo>
                  <a:cubicBezTo>
                    <a:pt x="559" y="106"/>
                    <a:pt x="559" y="105"/>
                    <a:pt x="557" y="106"/>
                  </a:cubicBezTo>
                  <a:cubicBezTo>
                    <a:pt x="555" y="106"/>
                    <a:pt x="551" y="106"/>
                    <a:pt x="549" y="106"/>
                  </a:cubicBezTo>
                  <a:cubicBezTo>
                    <a:pt x="548" y="107"/>
                    <a:pt x="545" y="106"/>
                    <a:pt x="544" y="106"/>
                  </a:cubicBezTo>
                  <a:cubicBezTo>
                    <a:pt x="543" y="106"/>
                    <a:pt x="542" y="106"/>
                    <a:pt x="542" y="105"/>
                  </a:cubicBezTo>
                  <a:cubicBezTo>
                    <a:pt x="542" y="105"/>
                    <a:pt x="542" y="104"/>
                    <a:pt x="541" y="104"/>
                  </a:cubicBezTo>
                  <a:cubicBezTo>
                    <a:pt x="540" y="104"/>
                    <a:pt x="540" y="103"/>
                    <a:pt x="540" y="103"/>
                  </a:cubicBezTo>
                  <a:cubicBezTo>
                    <a:pt x="540" y="102"/>
                    <a:pt x="540" y="100"/>
                    <a:pt x="539" y="101"/>
                  </a:cubicBezTo>
                  <a:cubicBezTo>
                    <a:pt x="539" y="101"/>
                    <a:pt x="536" y="101"/>
                    <a:pt x="536" y="101"/>
                  </a:cubicBezTo>
                  <a:cubicBezTo>
                    <a:pt x="535" y="100"/>
                    <a:pt x="536" y="100"/>
                    <a:pt x="535" y="100"/>
                  </a:cubicBezTo>
                  <a:cubicBezTo>
                    <a:pt x="533" y="100"/>
                    <a:pt x="530" y="98"/>
                    <a:pt x="530" y="98"/>
                  </a:cubicBezTo>
                  <a:cubicBezTo>
                    <a:pt x="529" y="97"/>
                    <a:pt x="531" y="96"/>
                    <a:pt x="529" y="96"/>
                  </a:cubicBezTo>
                  <a:cubicBezTo>
                    <a:pt x="527" y="96"/>
                    <a:pt x="525" y="96"/>
                    <a:pt x="528" y="95"/>
                  </a:cubicBezTo>
                  <a:cubicBezTo>
                    <a:pt x="530" y="94"/>
                    <a:pt x="530" y="94"/>
                    <a:pt x="529" y="93"/>
                  </a:cubicBezTo>
                  <a:cubicBezTo>
                    <a:pt x="528" y="92"/>
                    <a:pt x="526" y="90"/>
                    <a:pt x="527" y="90"/>
                  </a:cubicBezTo>
                  <a:cubicBezTo>
                    <a:pt x="528" y="89"/>
                    <a:pt x="528" y="88"/>
                    <a:pt x="527" y="87"/>
                  </a:cubicBezTo>
                  <a:cubicBezTo>
                    <a:pt x="526" y="87"/>
                    <a:pt x="519" y="81"/>
                    <a:pt x="515" y="83"/>
                  </a:cubicBezTo>
                  <a:cubicBezTo>
                    <a:pt x="511" y="85"/>
                    <a:pt x="492" y="89"/>
                    <a:pt x="488" y="90"/>
                  </a:cubicBezTo>
                  <a:cubicBezTo>
                    <a:pt x="484" y="91"/>
                    <a:pt x="484" y="92"/>
                    <a:pt x="483" y="94"/>
                  </a:cubicBezTo>
                  <a:cubicBezTo>
                    <a:pt x="482" y="96"/>
                    <a:pt x="481" y="96"/>
                    <a:pt x="480" y="97"/>
                  </a:cubicBezTo>
                  <a:cubicBezTo>
                    <a:pt x="478" y="98"/>
                    <a:pt x="477" y="101"/>
                    <a:pt x="479" y="100"/>
                  </a:cubicBezTo>
                  <a:cubicBezTo>
                    <a:pt x="482" y="99"/>
                    <a:pt x="485" y="99"/>
                    <a:pt x="484" y="100"/>
                  </a:cubicBezTo>
                  <a:cubicBezTo>
                    <a:pt x="484" y="101"/>
                    <a:pt x="484" y="101"/>
                    <a:pt x="485" y="101"/>
                  </a:cubicBezTo>
                  <a:cubicBezTo>
                    <a:pt x="487" y="101"/>
                    <a:pt x="490" y="101"/>
                    <a:pt x="492" y="102"/>
                  </a:cubicBezTo>
                  <a:cubicBezTo>
                    <a:pt x="493" y="102"/>
                    <a:pt x="497" y="103"/>
                    <a:pt x="496" y="102"/>
                  </a:cubicBezTo>
                  <a:cubicBezTo>
                    <a:pt x="494" y="101"/>
                    <a:pt x="492" y="99"/>
                    <a:pt x="493" y="99"/>
                  </a:cubicBezTo>
                  <a:cubicBezTo>
                    <a:pt x="494" y="98"/>
                    <a:pt x="495" y="97"/>
                    <a:pt x="497" y="98"/>
                  </a:cubicBezTo>
                  <a:cubicBezTo>
                    <a:pt x="499" y="99"/>
                    <a:pt x="501" y="101"/>
                    <a:pt x="504" y="98"/>
                  </a:cubicBezTo>
                  <a:cubicBezTo>
                    <a:pt x="507" y="96"/>
                    <a:pt x="508" y="96"/>
                    <a:pt x="509" y="97"/>
                  </a:cubicBezTo>
                  <a:cubicBezTo>
                    <a:pt x="511" y="98"/>
                    <a:pt x="512" y="100"/>
                    <a:pt x="512" y="98"/>
                  </a:cubicBezTo>
                  <a:cubicBezTo>
                    <a:pt x="512" y="96"/>
                    <a:pt x="513" y="97"/>
                    <a:pt x="512" y="95"/>
                  </a:cubicBezTo>
                  <a:cubicBezTo>
                    <a:pt x="512" y="93"/>
                    <a:pt x="511" y="93"/>
                    <a:pt x="513" y="93"/>
                  </a:cubicBezTo>
                  <a:cubicBezTo>
                    <a:pt x="515" y="92"/>
                    <a:pt x="521" y="91"/>
                    <a:pt x="523" y="90"/>
                  </a:cubicBezTo>
                  <a:cubicBezTo>
                    <a:pt x="524" y="90"/>
                    <a:pt x="526" y="90"/>
                    <a:pt x="524" y="91"/>
                  </a:cubicBezTo>
                  <a:cubicBezTo>
                    <a:pt x="523" y="92"/>
                    <a:pt x="523" y="92"/>
                    <a:pt x="524" y="93"/>
                  </a:cubicBezTo>
                  <a:cubicBezTo>
                    <a:pt x="524" y="94"/>
                    <a:pt x="525" y="94"/>
                    <a:pt x="523" y="95"/>
                  </a:cubicBezTo>
                  <a:cubicBezTo>
                    <a:pt x="521" y="96"/>
                    <a:pt x="517" y="97"/>
                    <a:pt x="515" y="97"/>
                  </a:cubicBezTo>
                  <a:cubicBezTo>
                    <a:pt x="514" y="97"/>
                    <a:pt x="513" y="98"/>
                    <a:pt x="513" y="99"/>
                  </a:cubicBezTo>
                  <a:cubicBezTo>
                    <a:pt x="513" y="101"/>
                    <a:pt x="513" y="103"/>
                    <a:pt x="512" y="102"/>
                  </a:cubicBezTo>
                  <a:cubicBezTo>
                    <a:pt x="511" y="100"/>
                    <a:pt x="509" y="101"/>
                    <a:pt x="508" y="101"/>
                  </a:cubicBezTo>
                  <a:cubicBezTo>
                    <a:pt x="508" y="101"/>
                    <a:pt x="509" y="102"/>
                    <a:pt x="507" y="102"/>
                  </a:cubicBezTo>
                  <a:cubicBezTo>
                    <a:pt x="506" y="103"/>
                    <a:pt x="495" y="106"/>
                    <a:pt x="495" y="107"/>
                  </a:cubicBezTo>
                  <a:cubicBezTo>
                    <a:pt x="494" y="107"/>
                    <a:pt x="493" y="107"/>
                    <a:pt x="493" y="106"/>
                  </a:cubicBezTo>
                  <a:cubicBezTo>
                    <a:pt x="493" y="105"/>
                    <a:pt x="492" y="104"/>
                    <a:pt x="492" y="105"/>
                  </a:cubicBezTo>
                  <a:cubicBezTo>
                    <a:pt x="492" y="106"/>
                    <a:pt x="491" y="107"/>
                    <a:pt x="492" y="107"/>
                  </a:cubicBezTo>
                  <a:cubicBezTo>
                    <a:pt x="493" y="108"/>
                    <a:pt x="495" y="107"/>
                    <a:pt x="495" y="108"/>
                  </a:cubicBezTo>
                  <a:cubicBezTo>
                    <a:pt x="494" y="109"/>
                    <a:pt x="493" y="110"/>
                    <a:pt x="492" y="110"/>
                  </a:cubicBezTo>
                  <a:cubicBezTo>
                    <a:pt x="491" y="111"/>
                    <a:pt x="490" y="112"/>
                    <a:pt x="490" y="114"/>
                  </a:cubicBezTo>
                  <a:cubicBezTo>
                    <a:pt x="491" y="115"/>
                    <a:pt x="493" y="116"/>
                    <a:pt x="495" y="118"/>
                  </a:cubicBezTo>
                  <a:cubicBezTo>
                    <a:pt x="496" y="120"/>
                    <a:pt x="496" y="120"/>
                    <a:pt x="495" y="121"/>
                  </a:cubicBezTo>
                  <a:cubicBezTo>
                    <a:pt x="494" y="122"/>
                    <a:pt x="494" y="122"/>
                    <a:pt x="495" y="123"/>
                  </a:cubicBezTo>
                  <a:cubicBezTo>
                    <a:pt x="496" y="124"/>
                    <a:pt x="496" y="125"/>
                    <a:pt x="497" y="126"/>
                  </a:cubicBezTo>
                  <a:cubicBezTo>
                    <a:pt x="497" y="126"/>
                    <a:pt x="498" y="128"/>
                    <a:pt x="500" y="129"/>
                  </a:cubicBezTo>
                  <a:cubicBezTo>
                    <a:pt x="502" y="129"/>
                    <a:pt x="502" y="129"/>
                    <a:pt x="500" y="130"/>
                  </a:cubicBezTo>
                  <a:cubicBezTo>
                    <a:pt x="499" y="131"/>
                    <a:pt x="499" y="131"/>
                    <a:pt x="500" y="132"/>
                  </a:cubicBezTo>
                  <a:cubicBezTo>
                    <a:pt x="501" y="132"/>
                    <a:pt x="503" y="134"/>
                    <a:pt x="503" y="135"/>
                  </a:cubicBezTo>
                  <a:cubicBezTo>
                    <a:pt x="503" y="137"/>
                    <a:pt x="503" y="136"/>
                    <a:pt x="502" y="134"/>
                  </a:cubicBezTo>
                  <a:cubicBezTo>
                    <a:pt x="500" y="133"/>
                    <a:pt x="499" y="133"/>
                    <a:pt x="499" y="133"/>
                  </a:cubicBezTo>
                  <a:cubicBezTo>
                    <a:pt x="499" y="133"/>
                    <a:pt x="499" y="133"/>
                    <a:pt x="499" y="134"/>
                  </a:cubicBezTo>
                  <a:cubicBezTo>
                    <a:pt x="499" y="135"/>
                    <a:pt x="499" y="137"/>
                    <a:pt x="498" y="136"/>
                  </a:cubicBezTo>
                  <a:cubicBezTo>
                    <a:pt x="498" y="136"/>
                    <a:pt x="496" y="135"/>
                    <a:pt x="496" y="135"/>
                  </a:cubicBezTo>
                  <a:cubicBezTo>
                    <a:pt x="498" y="133"/>
                    <a:pt x="497" y="131"/>
                    <a:pt x="496" y="131"/>
                  </a:cubicBezTo>
                  <a:cubicBezTo>
                    <a:pt x="495" y="130"/>
                    <a:pt x="496" y="130"/>
                    <a:pt x="495" y="131"/>
                  </a:cubicBezTo>
                  <a:cubicBezTo>
                    <a:pt x="494" y="133"/>
                    <a:pt x="493" y="132"/>
                    <a:pt x="494" y="134"/>
                  </a:cubicBezTo>
                  <a:cubicBezTo>
                    <a:pt x="494" y="135"/>
                    <a:pt x="495" y="136"/>
                    <a:pt x="494" y="137"/>
                  </a:cubicBezTo>
                  <a:cubicBezTo>
                    <a:pt x="494" y="138"/>
                    <a:pt x="493" y="138"/>
                    <a:pt x="494" y="138"/>
                  </a:cubicBezTo>
                  <a:cubicBezTo>
                    <a:pt x="496" y="139"/>
                    <a:pt x="496" y="141"/>
                    <a:pt x="497" y="141"/>
                  </a:cubicBezTo>
                  <a:cubicBezTo>
                    <a:pt x="497" y="142"/>
                    <a:pt x="500" y="145"/>
                    <a:pt x="500" y="146"/>
                  </a:cubicBezTo>
                  <a:cubicBezTo>
                    <a:pt x="501" y="147"/>
                    <a:pt x="501" y="150"/>
                    <a:pt x="500" y="147"/>
                  </a:cubicBezTo>
                  <a:cubicBezTo>
                    <a:pt x="499" y="145"/>
                    <a:pt x="498" y="144"/>
                    <a:pt x="497" y="144"/>
                  </a:cubicBezTo>
                  <a:cubicBezTo>
                    <a:pt x="496" y="143"/>
                    <a:pt x="495" y="142"/>
                    <a:pt x="495" y="141"/>
                  </a:cubicBezTo>
                  <a:cubicBezTo>
                    <a:pt x="494" y="141"/>
                    <a:pt x="494" y="140"/>
                    <a:pt x="493" y="140"/>
                  </a:cubicBezTo>
                  <a:cubicBezTo>
                    <a:pt x="493" y="140"/>
                    <a:pt x="491" y="139"/>
                    <a:pt x="491" y="138"/>
                  </a:cubicBezTo>
                  <a:cubicBezTo>
                    <a:pt x="491" y="137"/>
                    <a:pt x="490" y="135"/>
                    <a:pt x="490" y="136"/>
                  </a:cubicBezTo>
                  <a:cubicBezTo>
                    <a:pt x="489" y="136"/>
                    <a:pt x="487" y="136"/>
                    <a:pt x="488" y="135"/>
                  </a:cubicBezTo>
                  <a:cubicBezTo>
                    <a:pt x="489" y="134"/>
                    <a:pt x="488" y="133"/>
                    <a:pt x="486" y="133"/>
                  </a:cubicBezTo>
                  <a:cubicBezTo>
                    <a:pt x="485" y="132"/>
                    <a:pt x="483" y="131"/>
                    <a:pt x="482" y="130"/>
                  </a:cubicBezTo>
                  <a:cubicBezTo>
                    <a:pt x="481" y="129"/>
                    <a:pt x="482" y="128"/>
                    <a:pt x="483" y="130"/>
                  </a:cubicBezTo>
                  <a:cubicBezTo>
                    <a:pt x="485" y="131"/>
                    <a:pt x="487" y="131"/>
                    <a:pt x="488" y="131"/>
                  </a:cubicBezTo>
                  <a:cubicBezTo>
                    <a:pt x="490" y="131"/>
                    <a:pt x="491" y="130"/>
                    <a:pt x="491" y="130"/>
                  </a:cubicBezTo>
                  <a:cubicBezTo>
                    <a:pt x="492" y="130"/>
                    <a:pt x="492" y="129"/>
                    <a:pt x="492" y="128"/>
                  </a:cubicBezTo>
                  <a:cubicBezTo>
                    <a:pt x="491" y="127"/>
                    <a:pt x="489" y="123"/>
                    <a:pt x="486" y="123"/>
                  </a:cubicBezTo>
                  <a:cubicBezTo>
                    <a:pt x="482" y="124"/>
                    <a:pt x="482" y="121"/>
                    <a:pt x="482" y="119"/>
                  </a:cubicBezTo>
                  <a:cubicBezTo>
                    <a:pt x="482" y="118"/>
                    <a:pt x="480" y="116"/>
                    <a:pt x="480" y="117"/>
                  </a:cubicBezTo>
                  <a:cubicBezTo>
                    <a:pt x="479" y="117"/>
                    <a:pt x="479" y="119"/>
                    <a:pt x="479" y="121"/>
                  </a:cubicBezTo>
                  <a:cubicBezTo>
                    <a:pt x="479" y="122"/>
                    <a:pt x="478" y="122"/>
                    <a:pt x="478" y="123"/>
                  </a:cubicBezTo>
                  <a:cubicBezTo>
                    <a:pt x="478" y="123"/>
                    <a:pt x="477" y="122"/>
                    <a:pt x="476" y="121"/>
                  </a:cubicBezTo>
                  <a:cubicBezTo>
                    <a:pt x="475" y="121"/>
                    <a:pt x="475" y="120"/>
                    <a:pt x="476" y="120"/>
                  </a:cubicBezTo>
                  <a:cubicBezTo>
                    <a:pt x="476" y="119"/>
                    <a:pt x="477" y="119"/>
                    <a:pt x="476" y="118"/>
                  </a:cubicBezTo>
                  <a:cubicBezTo>
                    <a:pt x="476" y="117"/>
                    <a:pt x="475" y="116"/>
                    <a:pt x="475" y="115"/>
                  </a:cubicBezTo>
                  <a:cubicBezTo>
                    <a:pt x="475" y="114"/>
                    <a:pt x="474" y="114"/>
                    <a:pt x="472" y="114"/>
                  </a:cubicBezTo>
                  <a:cubicBezTo>
                    <a:pt x="469" y="114"/>
                    <a:pt x="467" y="115"/>
                    <a:pt x="466" y="114"/>
                  </a:cubicBezTo>
                  <a:cubicBezTo>
                    <a:pt x="465" y="114"/>
                    <a:pt x="465" y="113"/>
                    <a:pt x="465" y="113"/>
                  </a:cubicBezTo>
                  <a:cubicBezTo>
                    <a:pt x="464" y="112"/>
                    <a:pt x="464" y="111"/>
                    <a:pt x="462" y="111"/>
                  </a:cubicBezTo>
                  <a:cubicBezTo>
                    <a:pt x="459" y="111"/>
                    <a:pt x="416" y="115"/>
                    <a:pt x="414" y="115"/>
                  </a:cubicBezTo>
                  <a:cubicBezTo>
                    <a:pt x="413" y="115"/>
                    <a:pt x="404" y="114"/>
                    <a:pt x="403" y="114"/>
                  </a:cubicBezTo>
                  <a:cubicBezTo>
                    <a:pt x="401" y="114"/>
                    <a:pt x="390" y="112"/>
                    <a:pt x="388" y="112"/>
                  </a:cubicBezTo>
                  <a:cubicBezTo>
                    <a:pt x="385" y="112"/>
                    <a:pt x="384" y="111"/>
                    <a:pt x="383" y="111"/>
                  </a:cubicBezTo>
                  <a:cubicBezTo>
                    <a:pt x="382" y="110"/>
                    <a:pt x="381" y="110"/>
                    <a:pt x="380" y="110"/>
                  </a:cubicBezTo>
                  <a:cubicBezTo>
                    <a:pt x="380" y="110"/>
                    <a:pt x="377" y="109"/>
                    <a:pt x="380" y="108"/>
                  </a:cubicBezTo>
                  <a:cubicBezTo>
                    <a:pt x="384" y="107"/>
                    <a:pt x="385" y="107"/>
                    <a:pt x="384" y="106"/>
                  </a:cubicBezTo>
                  <a:cubicBezTo>
                    <a:pt x="383" y="105"/>
                    <a:pt x="381" y="105"/>
                    <a:pt x="384" y="103"/>
                  </a:cubicBezTo>
                  <a:cubicBezTo>
                    <a:pt x="387" y="102"/>
                    <a:pt x="387" y="103"/>
                    <a:pt x="389" y="102"/>
                  </a:cubicBezTo>
                  <a:cubicBezTo>
                    <a:pt x="390" y="101"/>
                    <a:pt x="389" y="101"/>
                    <a:pt x="391" y="101"/>
                  </a:cubicBezTo>
                  <a:cubicBezTo>
                    <a:pt x="394" y="101"/>
                    <a:pt x="396" y="101"/>
                    <a:pt x="398" y="101"/>
                  </a:cubicBezTo>
                  <a:cubicBezTo>
                    <a:pt x="400" y="100"/>
                    <a:pt x="400" y="100"/>
                    <a:pt x="401" y="99"/>
                  </a:cubicBezTo>
                  <a:cubicBezTo>
                    <a:pt x="401" y="98"/>
                    <a:pt x="403" y="97"/>
                    <a:pt x="402" y="97"/>
                  </a:cubicBezTo>
                  <a:cubicBezTo>
                    <a:pt x="400" y="96"/>
                    <a:pt x="399" y="96"/>
                    <a:pt x="399" y="96"/>
                  </a:cubicBezTo>
                  <a:cubicBezTo>
                    <a:pt x="400" y="95"/>
                    <a:pt x="400" y="94"/>
                    <a:pt x="399" y="93"/>
                  </a:cubicBezTo>
                  <a:cubicBezTo>
                    <a:pt x="398" y="93"/>
                    <a:pt x="396" y="91"/>
                    <a:pt x="396" y="91"/>
                  </a:cubicBezTo>
                  <a:cubicBezTo>
                    <a:pt x="395" y="91"/>
                    <a:pt x="394" y="90"/>
                    <a:pt x="394" y="89"/>
                  </a:cubicBezTo>
                  <a:cubicBezTo>
                    <a:pt x="394" y="89"/>
                    <a:pt x="393" y="88"/>
                    <a:pt x="392" y="88"/>
                  </a:cubicBezTo>
                  <a:cubicBezTo>
                    <a:pt x="391" y="88"/>
                    <a:pt x="390" y="87"/>
                    <a:pt x="389" y="86"/>
                  </a:cubicBezTo>
                  <a:cubicBezTo>
                    <a:pt x="389" y="86"/>
                    <a:pt x="388" y="85"/>
                    <a:pt x="387" y="85"/>
                  </a:cubicBezTo>
                  <a:cubicBezTo>
                    <a:pt x="386" y="85"/>
                    <a:pt x="379" y="83"/>
                    <a:pt x="378" y="82"/>
                  </a:cubicBezTo>
                  <a:cubicBezTo>
                    <a:pt x="376" y="81"/>
                    <a:pt x="371" y="81"/>
                    <a:pt x="369" y="81"/>
                  </a:cubicBezTo>
                  <a:cubicBezTo>
                    <a:pt x="367" y="81"/>
                    <a:pt x="366" y="82"/>
                    <a:pt x="368" y="83"/>
                  </a:cubicBezTo>
                  <a:cubicBezTo>
                    <a:pt x="371" y="84"/>
                    <a:pt x="372" y="86"/>
                    <a:pt x="370" y="86"/>
                  </a:cubicBezTo>
                  <a:cubicBezTo>
                    <a:pt x="367" y="85"/>
                    <a:pt x="361" y="84"/>
                    <a:pt x="359" y="84"/>
                  </a:cubicBezTo>
                  <a:cubicBezTo>
                    <a:pt x="357" y="84"/>
                    <a:pt x="353" y="84"/>
                    <a:pt x="352" y="83"/>
                  </a:cubicBezTo>
                  <a:cubicBezTo>
                    <a:pt x="351" y="82"/>
                    <a:pt x="347" y="81"/>
                    <a:pt x="345" y="81"/>
                  </a:cubicBezTo>
                  <a:cubicBezTo>
                    <a:pt x="344" y="81"/>
                    <a:pt x="340" y="80"/>
                    <a:pt x="339" y="80"/>
                  </a:cubicBezTo>
                  <a:cubicBezTo>
                    <a:pt x="338" y="79"/>
                    <a:pt x="337" y="78"/>
                    <a:pt x="336" y="78"/>
                  </a:cubicBezTo>
                  <a:cubicBezTo>
                    <a:pt x="335" y="78"/>
                    <a:pt x="333" y="77"/>
                    <a:pt x="333" y="76"/>
                  </a:cubicBezTo>
                  <a:cubicBezTo>
                    <a:pt x="332" y="76"/>
                    <a:pt x="330" y="74"/>
                    <a:pt x="327" y="74"/>
                  </a:cubicBezTo>
                  <a:cubicBezTo>
                    <a:pt x="325" y="74"/>
                    <a:pt x="314" y="72"/>
                    <a:pt x="313" y="72"/>
                  </a:cubicBezTo>
                  <a:cubicBezTo>
                    <a:pt x="311" y="72"/>
                    <a:pt x="305" y="68"/>
                    <a:pt x="303" y="67"/>
                  </a:cubicBezTo>
                  <a:cubicBezTo>
                    <a:pt x="302" y="66"/>
                    <a:pt x="289" y="60"/>
                    <a:pt x="286" y="60"/>
                  </a:cubicBezTo>
                  <a:cubicBezTo>
                    <a:pt x="283" y="60"/>
                    <a:pt x="278" y="59"/>
                    <a:pt x="277" y="59"/>
                  </a:cubicBezTo>
                  <a:cubicBezTo>
                    <a:pt x="275" y="59"/>
                    <a:pt x="268" y="59"/>
                    <a:pt x="267" y="60"/>
                  </a:cubicBezTo>
                  <a:cubicBezTo>
                    <a:pt x="265" y="60"/>
                    <a:pt x="265" y="60"/>
                    <a:pt x="266" y="61"/>
                  </a:cubicBezTo>
                  <a:cubicBezTo>
                    <a:pt x="266" y="62"/>
                    <a:pt x="266" y="63"/>
                    <a:pt x="266" y="63"/>
                  </a:cubicBezTo>
                  <a:cubicBezTo>
                    <a:pt x="265" y="64"/>
                    <a:pt x="265" y="64"/>
                    <a:pt x="265" y="65"/>
                  </a:cubicBezTo>
                  <a:cubicBezTo>
                    <a:pt x="266" y="66"/>
                    <a:pt x="266" y="67"/>
                    <a:pt x="264" y="68"/>
                  </a:cubicBezTo>
                  <a:cubicBezTo>
                    <a:pt x="262" y="69"/>
                    <a:pt x="257" y="69"/>
                    <a:pt x="254" y="71"/>
                  </a:cubicBezTo>
                  <a:cubicBezTo>
                    <a:pt x="251" y="72"/>
                    <a:pt x="243" y="71"/>
                    <a:pt x="245" y="70"/>
                  </a:cubicBezTo>
                  <a:cubicBezTo>
                    <a:pt x="247" y="68"/>
                    <a:pt x="246" y="69"/>
                    <a:pt x="247" y="68"/>
                  </a:cubicBezTo>
                  <a:cubicBezTo>
                    <a:pt x="248" y="66"/>
                    <a:pt x="249" y="67"/>
                    <a:pt x="249" y="66"/>
                  </a:cubicBezTo>
                  <a:cubicBezTo>
                    <a:pt x="250" y="65"/>
                    <a:pt x="249" y="64"/>
                    <a:pt x="250" y="64"/>
                  </a:cubicBezTo>
                  <a:cubicBezTo>
                    <a:pt x="251" y="64"/>
                    <a:pt x="250" y="63"/>
                    <a:pt x="249" y="63"/>
                  </a:cubicBezTo>
                  <a:cubicBezTo>
                    <a:pt x="248" y="63"/>
                    <a:pt x="244" y="63"/>
                    <a:pt x="245" y="60"/>
                  </a:cubicBezTo>
                  <a:cubicBezTo>
                    <a:pt x="247" y="58"/>
                    <a:pt x="246" y="59"/>
                    <a:pt x="246" y="56"/>
                  </a:cubicBezTo>
                  <a:cubicBezTo>
                    <a:pt x="246" y="53"/>
                    <a:pt x="247" y="51"/>
                    <a:pt x="246" y="51"/>
                  </a:cubicBezTo>
                  <a:cubicBezTo>
                    <a:pt x="244" y="51"/>
                    <a:pt x="242" y="51"/>
                    <a:pt x="243" y="50"/>
                  </a:cubicBezTo>
                  <a:cubicBezTo>
                    <a:pt x="244" y="49"/>
                    <a:pt x="244" y="49"/>
                    <a:pt x="243" y="49"/>
                  </a:cubicBezTo>
                  <a:cubicBezTo>
                    <a:pt x="242" y="49"/>
                    <a:pt x="241" y="49"/>
                    <a:pt x="242" y="50"/>
                  </a:cubicBezTo>
                  <a:cubicBezTo>
                    <a:pt x="242" y="51"/>
                    <a:pt x="241" y="51"/>
                    <a:pt x="242" y="51"/>
                  </a:cubicBezTo>
                  <a:cubicBezTo>
                    <a:pt x="243" y="51"/>
                    <a:pt x="244" y="52"/>
                    <a:pt x="243" y="52"/>
                  </a:cubicBezTo>
                  <a:cubicBezTo>
                    <a:pt x="241" y="53"/>
                    <a:pt x="236" y="54"/>
                    <a:pt x="235" y="55"/>
                  </a:cubicBezTo>
                  <a:cubicBezTo>
                    <a:pt x="234" y="56"/>
                    <a:pt x="234" y="57"/>
                    <a:pt x="236" y="56"/>
                  </a:cubicBezTo>
                  <a:cubicBezTo>
                    <a:pt x="237" y="54"/>
                    <a:pt x="240" y="53"/>
                    <a:pt x="239" y="55"/>
                  </a:cubicBezTo>
                  <a:cubicBezTo>
                    <a:pt x="238" y="56"/>
                    <a:pt x="235" y="58"/>
                    <a:pt x="235" y="59"/>
                  </a:cubicBezTo>
                  <a:cubicBezTo>
                    <a:pt x="234" y="59"/>
                    <a:pt x="233" y="61"/>
                    <a:pt x="235" y="61"/>
                  </a:cubicBezTo>
                  <a:cubicBezTo>
                    <a:pt x="238" y="61"/>
                    <a:pt x="239" y="62"/>
                    <a:pt x="238" y="62"/>
                  </a:cubicBezTo>
                  <a:cubicBezTo>
                    <a:pt x="238" y="63"/>
                    <a:pt x="238" y="62"/>
                    <a:pt x="237" y="62"/>
                  </a:cubicBezTo>
                  <a:cubicBezTo>
                    <a:pt x="236" y="62"/>
                    <a:pt x="232" y="63"/>
                    <a:pt x="232" y="63"/>
                  </a:cubicBezTo>
                  <a:cubicBezTo>
                    <a:pt x="231" y="64"/>
                    <a:pt x="231" y="65"/>
                    <a:pt x="232" y="65"/>
                  </a:cubicBezTo>
                  <a:cubicBezTo>
                    <a:pt x="234" y="65"/>
                    <a:pt x="234" y="66"/>
                    <a:pt x="234" y="66"/>
                  </a:cubicBezTo>
                  <a:cubicBezTo>
                    <a:pt x="234" y="66"/>
                    <a:pt x="233" y="67"/>
                    <a:pt x="234" y="67"/>
                  </a:cubicBezTo>
                  <a:cubicBezTo>
                    <a:pt x="235" y="67"/>
                    <a:pt x="235" y="68"/>
                    <a:pt x="233" y="68"/>
                  </a:cubicBezTo>
                  <a:cubicBezTo>
                    <a:pt x="230" y="67"/>
                    <a:pt x="229" y="69"/>
                    <a:pt x="229" y="69"/>
                  </a:cubicBezTo>
                  <a:cubicBezTo>
                    <a:pt x="229" y="70"/>
                    <a:pt x="229" y="70"/>
                    <a:pt x="230" y="69"/>
                  </a:cubicBezTo>
                  <a:cubicBezTo>
                    <a:pt x="232" y="69"/>
                    <a:pt x="235" y="68"/>
                    <a:pt x="234" y="70"/>
                  </a:cubicBezTo>
                  <a:cubicBezTo>
                    <a:pt x="233" y="72"/>
                    <a:pt x="232" y="73"/>
                    <a:pt x="231" y="72"/>
                  </a:cubicBezTo>
                  <a:cubicBezTo>
                    <a:pt x="229" y="72"/>
                    <a:pt x="217" y="69"/>
                    <a:pt x="211" y="58"/>
                  </a:cubicBezTo>
                  <a:cubicBezTo>
                    <a:pt x="211" y="58"/>
                    <a:pt x="211" y="57"/>
                    <a:pt x="211" y="57"/>
                  </a:cubicBezTo>
                  <a:cubicBezTo>
                    <a:pt x="211" y="56"/>
                    <a:pt x="211" y="55"/>
                    <a:pt x="210" y="55"/>
                  </a:cubicBezTo>
                  <a:cubicBezTo>
                    <a:pt x="209" y="55"/>
                    <a:pt x="209" y="54"/>
                    <a:pt x="209" y="53"/>
                  </a:cubicBezTo>
                  <a:cubicBezTo>
                    <a:pt x="208" y="52"/>
                    <a:pt x="206" y="46"/>
                    <a:pt x="194" y="39"/>
                  </a:cubicBezTo>
                  <a:cubicBezTo>
                    <a:pt x="194" y="39"/>
                    <a:pt x="193" y="39"/>
                    <a:pt x="192" y="40"/>
                  </a:cubicBezTo>
                  <a:cubicBezTo>
                    <a:pt x="192" y="41"/>
                    <a:pt x="189" y="45"/>
                    <a:pt x="191" y="45"/>
                  </a:cubicBezTo>
                  <a:cubicBezTo>
                    <a:pt x="192" y="45"/>
                    <a:pt x="195" y="44"/>
                    <a:pt x="194" y="45"/>
                  </a:cubicBezTo>
                  <a:cubicBezTo>
                    <a:pt x="192" y="47"/>
                    <a:pt x="193" y="47"/>
                    <a:pt x="195" y="47"/>
                  </a:cubicBezTo>
                  <a:cubicBezTo>
                    <a:pt x="197" y="47"/>
                    <a:pt x="201" y="48"/>
                    <a:pt x="197" y="49"/>
                  </a:cubicBezTo>
                  <a:cubicBezTo>
                    <a:pt x="193" y="49"/>
                    <a:pt x="187" y="50"/>
                    <a:pt x="188" y="53"/>
                  </a:cubicBezTo>
                  <a:cubicBezTo>
                    <a:pt x="188" y="56"/>
                    <a:pt x="188" y="56"/>
                    <a:pt x="186" y="57"/>
                  </a:cubicBezTo>
                  <a:cubicBezTo>
                    <a:pt x="185" y="58"/>
                    <a:pt x="181" y="61"/>
                    <a:pt x="180" y="62"/>
                  </a:cubicBezTo>
                  <a:cubicBezTo>
                    <a:pt x="180" y="63"/>
                    <a:pt x="178" y="63"/>
                    <a:pt x="177" y="63"/>
                  </a:cubicBezTo>
                  <a:cubicBezTo>
                    <a:pt x="176" y="63"/>
                    <a:pt x="175" y="62"/>
                    <a:pt x="176" y="60"/>
                  </a:cubicBezTo>
                  <a:cubicBezTo>
                    <a:pt x="176" y="59"/>
                    <a:pt x="176" y="58"/>
                    <a:pt x="177" y="59"/>
                  </a:cubicBezTo>
                  <a:cubicBezTo>
                    <a:pt x="179" y="59"/>
                    <a:pt x="179" y="59"/>
                    <a:pt x="179" y="58"/>
                  </a:cubicBezTo>
                  <a:cubicBezTo>
                    <a:pt x="180" y="57"/>
                    <a:pt x="179" y="57"/>
                    <a:pt x="178" y="57"/>
                  </a:cubicBezTo>
                  <a:cubicBezTo>
                    <a:pt x="177" y="58"/>
                    <a:pt x="177" y="58"/>
                    <a:pt x="176" y="59"/>
                  </a:cubicBezTo>
                  <a:cubicBezTo>
                    <a:pt x="175" y="59"/>
                    <a:pt x="172" y="59"/>
                    <a:pt x="169" y="60"/>
                  </a:cubicBezTo>
                  <a:cubicBezTo>
                    <a:pt x="166" y="61"/>
                    <a:pt x="162" y="62"/>
                    <a:pt x="161" y="62"/>
                  </a:cubicBezTo>
                  <a:cubicBezTo>
                    <a:pt x="160" y="62"/>
                    <a:pt x="158" y="63"/>
                    <a:pt x="156" y="66"/>
                  </a:cubicBezTo>
                  <a:cubicBezTo>
                    <a:pt x="154" y="68"/>
                    <a:pt x="154" y="68"/>
                    <a:pt x="153" y="68"/>
                  </a:cubicBezTo>
                  <a:cubicBezTo>
                    <a:pt x="153" y="69"/>
                    <a:pt x="152" y="69"/>
                    <a:pt x="152" y="70"/>
                  </a:cubicBezTo>
                  <a:cubicBezTo>
                    <a:pt x="152" y="71"/>
                    <a:pt x="151" y="72"/>
                    <a:pt x="150" y="73"/>
                  </a:cubicBezTo>
                  <a:cubicBezTo>
                    <a:pt x="150" y="74"/>
                    <a:pt x="150" y="78"/>
                    <a:pt x="149" y="77"/>
                  </a:cubicBezTo>
                  <a:cubicBezTo>
                    <a:pt x="148" y="77"/>
                    <a:pt x="148" y="76"/>
                    <a:pt x="149" y="75"/>
                  </a:cubicBezTo>
                  <a:cubicBezTo>
                    <a:pt x="150" y="73"/>
                    <a:pt x="150" y="73"/>
                    <a:pt x="149" y="73"/>
                  </a:cubicBezTo>
                  <a:cubicBezTo>
                    <a:pt x="148" y="73"/>
                    <a:pt x="148" y="72"/>
                    <a:pt x="149" y="71"/>
                  </a:cubicBezTo>
                  <a:cubicBezTo>
                    <a:pt x="150" y="70"/>
                    <a:pt x="149" y="67"/>
                    <a:pt x="149" y="67"/>
                  </a:cubicBezTo>
                  <a:cubicBezTo>
                    <a:pt x="149" y="67"/>
                    <a:pt x="149" y="67"/>
                    <a:pt x="149" y="69"/>
                  </a:cubicBezTo>
                  <a:cubicBezTo>
                    <a:pt x="148" y="71"/>
                    <a:pt x="148" y="71"/>
                    <a:pt x="148" y="71"/>
                  </a:cubicBezTo>
                  <a:cubicBezTo>
                    <a:pt x="148" y="71"/>
                    <a:pt x="148" y="67"/>
                    <a:pt x="147" y="67"/>
                  </a:cubicBezTo>
                  <a:cubicBezTo>
                    <a:pt x="147" y="66"/>
                    <a:pt x="146" y="64"/>
                    <a:pt x="147" y="66"/>
                  </a:cubicBezTo>
                  <a:cubicBezTo>
                    <a:pt x="147" y="68"/>
                    <a:pt x="147" y="70"/>
                    <a:pt x="147" y="70"/>
                  </a:cubicBezTo>
                  <a:cubicBezTo>
                    <a:pt x="147" y="71"/>
                    <a:pt x="147" y="67"/>
                    <a:pt x="146" y="67"/>
                  </a:cubicBezTo>
                  <a:cubicBezTo>
                    <a:pt x="146" y="67"/>
                    <a:pt x="145" y="66"/>
                    <a:pt x="145" y="67"/>
                  </a:cubicBezTo>
                  <a:cubicBezTo>
                    <a:pt x="146" y="69"/>
                    <a:pt x="144" y="71"/>
                    <a:pt x="143" y="71"/>
                  </a:cubicBezTo>
                  <a:cubicBezTo>
                    <a:pt x="141" y="72"/>
                    <a:pt x="140" y="72"/>
                    <a:pt x="141" y="71"/>
                  </a:cubicBezTo>
                  <a:cubicBezTo>
                    <a:pt x="142" y="70"/>
                    <a:pt x="143" y="69"/>
                    <a:pt x="141" y="69"/>
                  </a:cubicBezTo>
                  <a:cubicBezTo>
                    <a:pt x="139" y="70"/>
                    <a:pt x="135" y="70"/>
                    <a:pt x="135" y="71"/>
                  </a:cubicBezTo>
                  <a:cubicBezTo>
                    <a:pt x="135" y="72"/>
                    <a:pt x="135" y="72"/>
                    <a:pt x="134" y="73"/>
                  </a:cubicBezTo>
                  <a:cubicBezTo>
                    <a:pt x="133" y="75"/>
                    <a:pt x="128" y="78"/>
                    <a:pt x="123" y="79"/>
                  </a:cubicBezTo>
                  <a:cubicBezTo>
                    <a:pt x="123" y="79"/>
                    <a:pt x="121" y="79"/>
                    <a:pt x="121" y="81"/>
                  </a:cubicBezTo>
                  <a:cubicBezTo>
                    <a:pt x="122" y="83"/>
                    <a:pt x="121" y="83"/>
                    <a:pt x="122" y="84"/>
                  </a:cubicBezTo>
                  <a:cubicBezTo>
                    <a:pt x="123" y="85"/>
                    <a:pt x="123" y="84"/>
                    <a:pt x="124" y="84"/>
                  </a:cubicBezTo>
                  <a:cubicBezTo>
                    <a:pt x="125" y="83"/>
                    <a:pt x="127" y="83"/>
                    <a:pt x="127" y="84"/>
                  </a:cubicBezTo>
                  <a:cubicBezTo>
                    <a:pt x="127" y="86"/>
                    <a:pt x="125" y="87"/>
                    <a:pt x="123" y="86"/>
                  </a:cubicBezTo>
                  <a:cubicBezTo>
                    <a:pt x="122" y="86"/>
                    <a:pt x="121" y="86"/>
                    <a:pt x="120" y="86"/>
                  </a:cubicBezTo>
                  <a:cubicBezTo>
                    <a:pt x="119" y="86"/>
                    <a:pt x="115" y="85"/>
                    <a:pt x="115" y="85"/>
                  </a:cubicBezTo>
                  <a:cubicBezTo>
                    <a:pt x="115" y="85"/>
                    <a:pt x="112" y="85"/>
                    <a:pt x="114" y="86"/>
                  </a:cubicBezTo>
                  <a:cubicBezTo>
                    <a:pt x="116" y="87"/>
                    <a:pt x="115" y="86"/>
                    <a:pt x="116" y="87"/>
                  </a:cubicBezTo>
                  <a:cubicBezTo>
                    <a:pt x="117" y="88"/>
                    <a:pt x="120" y="89"/>
                    <a:pt x="118" y="89"/>
                  </a:cubicBezTo>
                  <a:cubicBezTo>
                    <a:pt x="115" y="88"/>
                    <a:pt x="110" y="87"/>
                    <a:pt x="112" y="85"/>
                  </a:cubicBezTo>
                  <a:cubicBezTo>
                    <a:pt x="113" y="84"/>
                    <a:pt x="114" y="84"/>
                    <a:pt x="115" y="82"/>
                  </a:cubicBezTo>
                  <a:cubicBezTo>
                    <a:pt x="116" y="81"/>
                    <a:pt x="116" y="79"/>
                    <a:pt x="118" y="79"/>
                  </a:cubicBezTo>
                  <a:cubicBezTo>
                    <a:pt x="120" y="80"/>
                    <a:pt x="121" y="80"/>
                    <a:pt x="121" y="78"/>
                  </a:cubicBezTo>
                  <a:cubicBezTo>
                    <a:pt x="121" y="77"/>
                    <a:pt x="123" y="73"/>
                    <a:pt x="124" y="74"/>
                  </a:cubicBezTo>
                  <a:cubicBezTo>
                    <a:pt x="126" y="74"/>
                    <a:pt x="126" y="76"/>
                    <a:pt x="127" y="75"/>
                  </a:cubicBezTo>
                  <a:cubicBezTo>
                    <a:pt x="129" y="74"/>
                    <a:pt x="128" y="73"/>
                    <a:pt x="129" y="73"/>
                  </a:cubicBezTo>
                  <a:cubicBezTo>
                    <a:pt x="131" y="72"/>
                    <a:pt x="132" y="71"/>
                    <a:pt x="134" y="68"/>
                  </a:cubicBezTo>
                  <a:cubicBezTo>
                    <a:pt x="135" y="66"/>
                    <a:pt x="136" y="66"/>
                    <a:pt x="138" y="66"/>
                  </a:cubicBezTo>
                  <a:cubicBezTo>
                    <a:pt x="140" y="66"/>
                    <a:pt x="143" y="65"/>
                    <a:pt x="145" y="65"/>
                  </a:cubicBezTo>
                  <a:cubicBezTo>
                    <a:pt x="147" y="64"/>
                    <a:pt x="148" y="64"/>
                    <a:pt x="148" y="65"/>
                  </a:cubicBezTo>
                  <a:cubicBezTo>
                    <a:pt x="149" y="65"/>
                    <a:pt x="150" y="66"/>
                    <a:pt x="151" y="64"/>
                  </a:cubicBezTo>
                  <a:cubicBezTo>
                    <a:pt x="153" y="62"/>
                    <a:pt x="152" y="64"/>
                    <a:pt x="155" y="61"/>
                  </a:cubicBezTo>
                  <a:cubicBezTo>
                    <a:pt x="157" y="59"/>
                    <a:pt x="157" y="59"/>
                    <a:pt x="160" y="59"/>
                  </a:cubicBezTo>
                  <a:cubicBezTo>
                    <a:pt x="162" y="58"/>
                    <a:pt x="169" y="55"/>
                    <a:pt x="170" y="54"/>
                  </a:cubicBezTo>
                  <a:cubicBezTo>
                    <a:pt x="172" y="53"/>
                    <a:pt x="172" y="53"/>
                    <a:pt x="172" y="52"/>
                  </a:cubicBezTo>
                  <a:cubicBezTo>
                    <a:pt x="171" y="51"/>
                    <a:pt x="172" y="51"/>
                    <a:pt x="170" y="50"/>
                  </a:cubicBezTo>
                  <a:cubicBezTo>
                    <a:pt x="169" y="50"/>
                    <a:pt x="169" y="49"/>
                    <a:pt x="168" y="49"/>
                  </a:cubicBezTo>
                  <a:cubicBezTo>
                    <a:pt x="168" y="48"/>
                    <a:pt x="168" y="47"/>
                    <a:pt x="167" y="49"/>
                  </a:cubicBezTo>
                  <a:cubicBezTo>
                    <a:pt x="165" y="51"/>
                    <a:pt x="165" y="52"/>
                    <a:pt x="163" y="53"/>
                  </a:cubicBezTo>
                  <a:cubicBezTo>
                    <a:pt x="161" y="53"/>
                    <a:pt x="161" y="53"/>
                    <a:pt x="159" y="53"/>
                  </a:cubicBezTo>
                  <a:cubicBezTo>
                    <a:pt x="157" y="52"/>
                    <a:pt x="152" y="52"/>
                    <a:pt x="150" y="53"/>
                  </a:cubicBezTo>
                  <a:cubicBezTo>
                    <a:pt x="148" y="54"/>
                    <a:pt x="148" y="54"/>
                    <a:pt x="147" y="56"/>
                  </a:cubicBezTo>
                  <a:cubicBezTo>
                    <a:pt x="147" y="57"/>
                    <a:pt x="146" y="58"/>
                    <a:pt x="146" y="58"/>
                  </a:cubicBezTo>
                  <a:cubicBezTo>
                    <a:pt x="146" y="59"/>
                    <a:pt x="146" y="59"/>
                    <a:pt x="145" y="58"/>
                  </a:cubicBezTo>
                  <a:cubicBezTo>
                    <a:pt x="145" y="56"/>
                    <a:pt x="143" y="56"/>
                    <a:pt x="141" y="57"/>
                  </a:cubicBezTo>
                  <a:cubicBezTo>
                    <a:pt x="139" y="58"/>
                    <a:pt x="135" y="62"/>
                    <a:pt x="132" y="63"/>
                  </a:cubicBezTo>
                  <a:cubicBezTo>
                    <a:pt x="130" y="64"/>
                    <a:pt x="130" y="63"/>
                    <a:pt x="128" y="62"/>
                  </a:cubicBezTo>
                  <a:cubicBezTo>
                    <a:pt x="127" y="62"/>
                    <a:pt x="125" y="61"/>
                    <a:pt x="126" y="62"/>
                  </a:cubicBezTo>
                  <a:cubicBezTo>
                    <a:pt x="127" y="64"/>
                    <a:pt x="128" y="64"/>
                    <a:pt x="125" y="64"/>
                  </a:cubicBezTo>
                  <a:cubicBezTo>
                    <a:pt x="122" y="64"/>
                    <a:pt x="119" y="65"/>
                    <a:pt x="118" y="66"/>
                  </a:cubicBezTo>
                  <a:cubicBezTo>
                    <a:pt x="116" y="66"/>
                    <a:pt x="104" y="74"/>
                    <a:pt x="102" y="75"/>
                  </a:cubicBezTo>
                  <a:cubicBezTo>
                    <a:pt x="101" y="75"/>
                    <a:pt x="99" y="77"/>
                    <a:pt x="100" y="75"/>
                  </a:cubicBezTo>
                  <a:cubicBezTo>
                    <a:pt x="102" y="73"/>
                    <a:pt x="102" y="73"/>
                    <a:pt x="103" y="71"/>
                  </a:cubicBezTo>
                  <a:cubicBezTo>
                    <a:pt x="105" y="69"/>
                    <a:pt x="106" y="70"/>
                    <a:pt x="106" y="69"/>
                  </a:cubicBezTo>
                  <a:cubicBezTo>
                    <a:pt x="107" y="69"/>
                    <a:pt x="109" y="65"/>
                    <a:pt x="107" y="66"/>
                  </a:cubicBezTo>
                  <a:cubicBezTo>
                    <a:pt x="106" y="67"/>
                    <a:pt x="106" y="68"/>
                    <a:pt x="105" y="67"/>
                  </a:cubicBezTo>
                  <a:cubicBezTo>
                    <a:pt x="104" y="67"/>
                    <a:pt x="104" y="66"/>
                    <a:pt x="103" y="67"/>
                  </a:cubicBezTo>
                  <a:cubicBezTo>
                    <a:pt x="102" y="67"/>
                    <a:pt x="102" y="66"/>
                    <a:pt x="102" y="65"/>
                  </a:cubicBezTo>
                  <a:cubicBezTo>
                    <a:pt x="101" y="65"/>
                    <a:pt x="100" y="63"/>
                    <a:pt x="99" y="62"/>
                  </a:cubicBezTo>
                  <a:cubicBezTo>
                    <a:pt x="98" y="62"/>
                    <a:pt x="98" y="62"/>
                    <a:pt x="98" y="63"/>
                  </a:cubicBezTo>
                  <a:cubicBezTo>
                    <a:pt x="98" y="65"/>
                    <a:pt x="98" y="68"/>
                    <a:pt x="97" y="69"/>
                  </a:cubicBezTo>
                  <a:cubicBezTo>
                    <a:pt x="96" y="69"/>
                    <a:pt x="94" y="69"/>
                    <a:pt x="93" y="69"/>
                  </a:cubicBezTo>
                  <a:cubicBezTo>
                    <a:pt x="93" y="68"/>
                    <a:pt x="92" y="68"/>
                    <a:pt x="91" y="68"/>
                  </a:cubicBezTo>
                  <a:cubicBezTo>
                    <a:pt x="90" y="69"/>
                    <a:pt x="88" y="69"/>
                    <a:pt x="88" y="69"/>
                  </a:cubicBezTo>
                  <a:cubicBezTo>
                    <a:pt x="88" y="69"/>
                    <a:pt x="85" y="69"/>
                    <a:pt x="86" y="71"/>
                  </a:cubicBezTo>
                  <a:cubicBezTo>
                    <a:pt x="87" y="74"/>
                    <a:pt x="87" y="74"/>
                    <a:pt x="86" y="74"/>
                  </a:cubicBezTo>
                  <a:cubicBezTo>
                    <a:pt x="85" y="73"/>
                    <a:pt x="81" y="72"/>
                    <a:pt x="81" y="73"/>
                  </a:cubicBezTo>
                  <a:cubicBezTo>
                    <a:pt x="80" y="74"/>
                    <a:pt x="81" y="75"/>
                    <a:pt x="80" y="74"/>
                  </a:cubicBezTo>
                  <a:cubicBezTo>
                    <a:pt x="79" y="74"/>
                    <a:pt x="76" y="73"/>
                    <a:pt x="77" y="74"/>
                  </a:cubicBezTo>
                  <a:cubicBezTo>
                    <a:pt x="77" y="74"/>
                    <a:pt x="79" y="76"/>
                    <a:pt x="81" y="77"/>
                  </a:cubicBezTo>
                  <a:cubicBezTo>
                    <a:pt x="83" y="78"/>
                    <a:pt x="81" y="78"/>
                    <a:pt x="80" y="77"/>
                  </a:cubicBezTo>
                  <a:cubicBezTo>
                    <a:pt x="78" y="77"/>
                    <a:pt x="77" y="76"/>
                    <a:pt x="77" y="75"/>
                  </a:cubicBezTo>
                  <a:cubicBezTo>
                    <a:pt x="77" y="75"/>
                    <a:pt x="75" y="74"/>
                    <a:pt x="75" y="76"/>
                  </a:cubicBezTo>
                  <a:cubicBezTo>
                    <a:pt x="75" y="77"/>
                    <a:pt x="74" y="78"/>
                    <a:pt x="76" y="79"/>
                  </a:cubicBezTo>
                  <a:cubicBezTo>
                    <a:pt x="79" y="79"/>
                    <a:pt x="78" y="80"/>
                    <a:pt x="80" y="80"/>
                  </a:cubicBezTo>
                  <a:cubicBezTo>
                    <a:pt x="81" y="80"/>
                    <a:pt x="81" y="81"/>
                    <a:pt x="79" y="81"/>
                  </a:cubicBezTo>
                  <a:cubicBezTo>
                    <a:pt x="77" y="81"/>
                    <a:pt x="73" y="82"/>
                    <a:pt x="76" y="83"/>
                  </a:cubicBezTo>
                  <a:cubicBezTo>
                    <a:pt x="78" y="83"/>
                    <a:pt x="80" y="84"/>
                    <a:pt x="81" y="83"/>
                  </a:cubicBezTo>
                  <a:cubicBezTo>
                    <a:pt x="82" y="82"/>
                    <a:pt x="82" y="82"/>
                    <a:pt x="83" y="82"/>
                  </a:cubicBezTo>
                  <a:cubicBezTo>
                    <a:pt x="84" y="83"/>
                    <a:pt x="85" y="83"/>
                    <a:pt x="85" y="83"/>
                  </a:cubicBezTo>
                  <a:cubicBezTo>
                    <a:pt x="86" y="82"/>
                    <a:pt x="89" y="83"/>
                    <a:pt x="87" y="84"/>
                  </a:cubicBezTo>
                  <a:cubicBezTo>
                    <a:pt x="85" y="85"/>
                    <a:pt x="81" y="85"/>
                    <a:pt x="83" y="86"/>
                  </a:cubicBezTo>
                  <a:cubicBezTo>
                    <a:pt x="84" y="87"/>
                    <a:pt x="89" y="90"/>
                    <a:pt x="85" y="89"/>
                  </a:cubicBezTo>
                  <a:cubicBezTo>
                    <a:pt x="81" y="88"/>
                    <a:pt x="32" y="71"/>
                    <a:pt x="32" y="71"/>
                  </a:cubicBezTo>
                  <a:cubicBezTo>
                    <a:pt x="32" y="71"/>
                    <a:pt x="29" y="69"/>
                    <a:pt x="29" y="69"/>
                  </a:cubicBezTo>
                  <a:cubicBezTo>
                    <a:pt x="28" y="68"/>
                    <a:pt x="27" y="67"/>
                    <a:pt x="26" y="67"/>
                  </a:cubicBezTo>
                  <a:cubicBezTo>
                    <a:pt x="26" y="68"/>
                    <a:pt x="3" y="64"/>
                    <a:pt x="3" y="64"/>
                  </a:cubicBezTo>
                  <a:cubicBezTo>
                    <a:pt x="3" y="64"/>
                    <a:pt x="2" y="64"/>
                    <a:pt x="0" y="64"/>
                  </a:cubicBezTo>
                  <a:cubicBezTo>
                    <a:pt x="0" y="286"/>
                    <a:pt x="0" y="286"/>
                    <a:pt x="0" y="286"/>
                  </a:cubicBezTo>
                  <a:cubicBezTo>
                    <a:pt x="0" y="286"/>
                    <a:pt x="0" y="290"/>
                    <a:pt x="1" y="290"/>
                  </a:cubicBezTo>
                  <a:cubicBezTo>
                    <a:pt x="3" y="290"/>
                    <a:pt x="14" y="292"/>
                    <a:pt x="14" y="292"/>
                  </a:cubicBezTo>
                  <a:cubicBezTo>
                    <a:pt x="14" y="292"/>
                    <a:pt x="15" y="292"/>
                    <a:pt x="16" y="292"/>
                  </a:cubicBezTo>
                  <a:cubicBezTo>
                    <a:pt x="16" y="291"/>
                    <a:pt x="19" y="289"/>
                    <a:pt x="21" y="289"/>
                  </a:cubicBezTo>
                  <a:cubicBezTo>
                    <a:pt x="27" y="289"/>
                    <a:pt x="27" y="289"/>
                    <a:pt x="27" y="289"/>
                  </a:cubicBezTo>
                  <a:cubicBezTo>
                    <a:pt x="28" y="289"/>
                    <a:pt x="28" y="289"/>
                    <a:pt x="28" y="290"/>
                  </a:cubicBezTo>
                  <a:cubicBezTo>
                    <a:pt x="28" y="290"/>
                    <a:pt x="27" y="293"/>
                    <a:pt x="27" y="293"/>
                  </a:cubicBezTo>
                  <a:cubicBezTo>
                    <a:pt x="27" y="294"/>
                    <a:pt x="27" y="296"/>
                    <a:pt x="28" y="296"/>
                  </a:cubicBezTo>
                  <a:cubicBezTo>
                    <a:pt x="30" y="297"/>
                    <a:pt x="48" y="312"/>
                    <a:pt x="49" y="312"/>
                  </a:cubicBezTo>
                  <a:cubicBezTo>
                    <a:pt x="49" y="313"/>
                    <a:pt x="51" y="315"/>
                    <a:pt x="52" y="317"/>
                  </a:cubicBezTo>
                  <a:cubicBezTo>
                    <a:pt x="52" y="317"/>
                    <a:pt x="52" y="319"/>
                    <a:pt x="52" y="320"/>
                  </a:cubicBezTo>
                  <a:cubicBezTo>
                    <a:pt x="52" y="320"/>
                    <a:pt x="52" y="320"/>
                    <a:pt x="52" y="320"/>
                  </a:cubicBezTo>
                  <a:cubicBezTo>
                    <a:pt x="53" y="320"/>
                    <a:pt x="53" y="320"/>
                    <a:pt x="53" y="320"/>
                  </a:cubicBezTo>
                  <a:cubicBezTo>
                    <a:pt x="54" y="319"/>
                    <a:pt x="60" y="316"/>
                    <a:pt x="62" y="316"/>
                  </a:cubicBezTo>
                  <a:cubicBezTo>
                    <a:pt x="63" y="315"/>
                    <a:pt x="67" y="315"/>
                    <a:pt x="67" y="313"/>
                  </a:cubicBezTo>
                  <a:cubicBezTo>
                    <a:pt x="67" y="310"/>
                    <a:pt x="67" y="310"/>
                    <a:pt x="67" y="309"/>
                  </a:cubicBezTo>
                  <a:cubicBezTo>
                    <a:pt x="68" y="308"/>
                    <a:pt x="68" y="309"/>
                    <a:pt x="69" y="309"/>
                  </a:cubicBezTo>
                  <a:cubicBezTo>
                    <a:pt x="69" y="308"/>
                    <a:pt x="71" y="307"/>
                    <a:pt x="70" y="306"/>
                  </a:cubicBezTo>
                  <a:cubicBezTo>
                    <a:pt x="69" y="305"/>
                    <a:pt x="69" y="305"/>
                    <a:pt x="70" y="305"/>
                  </a:cubicBezTo>
                  <a:cubicBezTo>
                    <a:pt x="71" y="305"/>
                    <a:pt x="72" y="305"/>
                    <a:pt x="74" y="304"/>
                  </a:cubicBezTo>
                  <a:cubicBezTo>
                    <a:pt x="76" y="304"/>
                    <a:pt x="76" y="304"/>
                    <a:pt x="78" y="303"/>
                  </a:cubicBezTo>
                  <a:cubicBezTo>
                    <a:pt x="78" y="303"/>
                    <a:pt x="81" y="300"/>
                    <a:pt x="83" y="303"/>
                  </a:cubicBezTo>
                  <a:cubicBezTo>
                    <a:pt x="85" y="306"/>
                    <a:pt x="88" y="311"/>
                    <a:pt x="89" y="312"/>
                  </a:cubicBezTo>
                  <a:cubicBezTo>
                    <a:pt x="91" y="313"/>
                    <a:pt x="93" y="314"/>
                    <a:pt x="94" y="315"/>
                  </a:cubicBezTo>
                  <a:cubicBezTo>
                    <a:pt x="95" y="315"/>
                    <a:pt x="97" y="317"/>
                    <a:pt x="99" y="320"/>
                  </a:cubicBezTo>
                  <a:cubicBezTo>
                    <a:pt x="100" y="323"/>
                    <a:pt x="104" y="325"/>
                    <a:pt x="106" y="326"/>
                  </a:cubicBezTo>
                  <a:cubicBezTo>
                    <a:pt x="108" y="328"/>
                    <a:pt x="112" y="331"/>
                    <a:pt x="113" y="332"/>
                  </a:cubicBezTo>
                  <a:cubicBezTo>
                    <a:pt x="113" y="332"/>
                    <a:pt x="115" y="335"/>
                    <a:pt x="115" y="336"/>
                  </a:cubicBezTo>
                  <a:cubicBezTo>
                    <a:pt x="116" y="337"/>
                    <a:pt x="124" y="349"/>
                    <a:pt x="125" y="350"/>
                  </a:cubicBezTo>
                  <a:cubicBezTo>
                    <a:pt x="126" y="352"/>
                    <a:pt x="131" y="357"/>
                    <a:pt x="130" y="358"/>
                  </a:cubicBezTo>
                  <a:cubicBezTo>
                    <a:pt x="129" y="359"/>
                    <a:pt x="128" y="360"/>
                    <a:pt x="129" y="361"/>
                  </a:cubicBezTo>
                  <a:cubicBezTo>
                    <a:pt x="130" y="363"/>
                    <a:pt x="135" y="368"/>
                    <a:pt x="136" y="370"/>
                  </a:cubicBezTo>
                  <a:cubicBezTo>
                    <a:pt x="136" y="370"/>
                    <a:pt x="136" y="370"/>
                    <a:pt x="137" y="370"/>
                  </a:cubicBezTo>
                  <a:cubicBezTo>
                    <a:pt x="138" y="371"/>
                    <a:pt x="145" y="373"/>
                    <a:pt x="147" y="374"/>
                  </a:cubicBezTo>
                  <a:cubicBezTo>
                    <a:pt x="149" y="375"/>
                    <a:pt x="151" y="375"/>
                    <a:pt x="153" y="376"/>
                  </a:cubicBezTo>
                  <a:cubicBezTo>
                    <a:pt x="154" y="377"/>
                    <a:pt x="158" y="379"/>
                    <a:pt x="158" y="379"/>
                  </a:cubicBezTo>
                  <a:cubicBezTo>
                    <a:pt x="159" y="380"/>
                    <a:pt x="162" y="381"/>
                    <a:pt x="163" y="383"/>
                  </a:cubicBezTo>
                  <a:cubicBezTo>
                    <a:pt x="163" y="383"/>
                    <a:pt x="163" y="385"/>
                    <a:pt x="163" y="385"/>
                  </a:cubicBezTo>
                  <a:cubicBezTo>
                    <a:pt x="162" y="385"/>
                    <a:pt x="162" y="387"/>
                    <a:pt x="161" y="388"/>
                  </a:cubicBezTo>
                  <a:cubicBezTo>
                    <a:pt x="161" y="388"/>
                    <a:pt x="161" y="388"/>
                    <a:pt x="162" y="389"/>
                  </a:cubicBezTo>
                  <a:cubicBezTo>
                    <a:pt x="162" y="390"/>
                    <a:pt x="162" y="391"/>
                    <a:pt x="163" y="394"/>
                  </a:cubicBezTo>
                  <a:cubicBezTo>
                    <a:pt x="164" y="396"/>
                    <a:pt x="165" y="397"/>
                    <a:pt x="164" y="399"/>
                  </a:cubicBezTo>
                  <a:cubicBezTo>
                    <a:pt x="162" y="400"/>
                    <a:pt x="161" y="401"/>
                    <a:pt x="161" y="403"/>
                  </a:cubicBezTo>
                  <a:cubicBezTo>
                    <a:pt x="162" y="404"/>
                    <a:pt x="163" y="404"/>
                    <a:pt x="163" y="403"/>
                  </a:cubicBezTo>
                  <a:cubicBezTo>
                    <a:pt x="164" y="401"/>
                    <a:pt x="167" y="398"/>
                    <a:pt x="166" y="393"/>
                  </a:cubicBezTo>
                  <a:cubicBezTo>
                    <a:pt x="166" y="393"/>
                    <a:pt x="166" y="390"/>
                    <a:pt x="167" y="391"/>
                  </a:cubicBezTo>
                  <a:cubicBezTo>
                    <a:pt x="168" y="393"/>
                    <a:pt x="169" y="394"/>
                    <a:pt x="169" y="394"/>
                  </a:cubicBezTo>
                  <a:cubicBezTo>
                    <a:pt x="170" y="394"/>
                    <a:pt x="170" y="394"/>
                    <a:pt x="169" y="395"/>
                  </a:cubicBezTo>
                  <a:cubicBezTo>
                    <a:pt x="167" y="396"/>
                    <a:pt x="167" y="399"/>
                    <a:pt x="166" y="400"/>
                  </a:cubicBezTo>
                  <a:cubicBezTo>
                    <a:pt x="165" y="401"/>
                    <a:pt x="162" y="403"/>
                    <a:pt x="164" y="403"/>
                  </a:cubicBezTo>
                  <a:cubicBezTo>
                    <a:pt x="165" y="403"/>
                    <a:pt x="167" y="404"/>
                    <a:pt x="168" y="404"/>
                  </a:cubicBezTo>
                  <a:cubicBezTo>
                    <a:pt x="168" y="404"/>
                    <a:pt x="168" y="404"/>
                    <a:pt x="166" y="404"/>
                  </a:cubicBezTo>
                  <a:cubicBezTo>
                    <a:pt x="165" y="404"/>
                    <a:pt x="164" y="405"/>
                    <a:pt x="163" y="405"/>
                  </a:cubicBezTo>
                  <a:cubicBezTo>
                    <a:pt x="162" y="405"/>
                    <a:pt x="162" y="405"/>
                    <a:pt x="161" y="406"/>
                  </a:cubicBezTo>
                  <a:cubicBezTo>
                    <a:pt x="161" y="407"/>
                    <a:pt x="160" y="407"/>
                    <a:pt x="161" y="407"/>
                  </a:cubicBezTo>
                  <a:cubicBezTo>
                    <a:pt x="162" y="406"/>
                    <a:pt x="162" y="407"/>
                    <a:pt x="161" y="407"/>
                  </a:cubicBezTo>
                  <a:cubicBezTo>
                    <a:pt x="161" y="408"/>
                    <a:pt x="161" y="410"/>
                    <a:pt x="163" y="411"/>
                  </a:cubicBezTo>
                  <a:cubicBezTo>
                    <a:pt x="166" y="412"/>
                    <a:pt x="164" y="412"/>
                    <a:pt x="162" y="411"/>
                  </a:cubicBezTo>
                  <a:cubicBezTo>
                    <a:pt x="160" y="410"/>
                    <a:pt x="160" y="409"/>
                    <a:pt x="159" y="410"/>
                  </a:cubicBezTo>
                  <a:cubicBezTo>
                    <a:pt x="158" y="411"/>
                    <a:pt x="158" y="412"/>
                    <a:pt x="160" y="413"/>
                  </a:cubicBezTo>
                  <a:cubicBezTo>
                    <a:pt x="162" y="413"/>
                    <a:pt x="164" y="414"/>
                    <a:pt x="163" y="414"/>
                  </a:cubicBezTo>
                  <a:cubicBezTo>
                    <a:pt x="162" y="415"/>
                    <a:pt x="162" y="416"/>
                    <a:pt x="163" y="417"/>
                  </a:cubicBezTo>
                  <a:cubicBezTo>
                    <a:pt x="163" y="417"/>
                    <a:pt x="163" y="417"/>
                    <a:pt x="161" y="416"/>
                  </a:cubicBezTo>
                  <a:cubicBezTo>
                    <a:pt x="160" y="414"/>
                    <a:pt x="157" y="410"/>
                    <a:pt x="157" y="412"/>
                  </a:cubicBezTo>
                  <a:cubicBezTo>
                    <a:pt x="157" y="415"/>
                    <a:pt x="157" y="415"/>
                    <a:pt x="157" y="415"/>
                  </a:cubicBezTo>
                  <a:cubicBezTo>
                    <a:pt x="156" y="416"/>
                    <a:pt x="156" y="416"/>
                    <a:pt x="157" y="417"/>
                  </a:cubicBezTo>
                  <a:cubicBezTo>
                    <a:pt x="158" y="417"/>
                    <a:pt x="158" y="417"/>
                    <a:pt x="159" y="416"/>
                  </a:cubicBezTo>
                  <a:cubicBezTo>
                    <a:pt x="160" y="416"/>
                    <a:pt x="160" y="417"/>
                    <a:pt x="160" y="418"/>
                  </a:cubicBezTo>
                  <a:cubicBezTo>
                    <a:pt x="160" y="419"/>
                    <a:pt x="159" y="419"/>
                    <a:pt x="160" y="420"/>
                  </a:cubicBezTo>
                  <a:cubicBezTo>
                    <a:pt x="162" y="421"/>
                    <a:pt x="163" y="420"/>
                    <a:pt x="164" y="420"/>
                  </a:cubicBezTo>
                  <a:cubicBezTo>
                    <a:pt x="165" y="419"/>
                    <a:pt x="166" y="419"/>
                    <a:pt x="167" y="420"/>
                  </a:cubicBezTo>
                  <a:cubicBezTo>
                    <a:pt x="168" y="420"/>
                    <a:pt x="167" y="420"/>
                    <a:pt x="166" y="420"/>
                  </a:cubicBezTo>
                  <a:cubicBezTo>
                    <a:pt x="164" y="420"/>
                    <a:pt x="164" y="421"/>
                    <a:pt x="166" y="422"/>
                  </a:cubicBezTo>
                  <a:cubicBezTo>
                    <a:pt x="167" y="424"/>
                    <a:pt x="167" y="424"/>
                    <a:pt x="165" y="422"/>
                  </a:cubicBezTo>
                  <a:cubicBezTo>
                    <a:pt x="163" y="421"/>
                    <a:pt x="162" y="421"/>
                    <a:pt x="162" y="422"/>
                  </a:cubicBezTo>
                  <a:cubicBezTo>
                    <a:pt x="162" y="423"/>
                    <a:pt x="162" y="425"/>
                    <a:pt x="164" y="427"/>
                  </a:cubicBezTo>
                  <a:cubicBezTo>
                    <a:pt x="166" y="429"/>
                    <a:pt x="172" y="434"/>
                    <a:pt x="173" y="435"/>
                  </a:cubicBezTo>
                  <a:cubicBezTo>
                    <a:pt x="175" y="436"/>
                    <a:pt x="175" y="436"/>
                    <a:pt x="175" y="433"/>
                  </a:cubicBezTo>
                  <a:cubicBezTo>
                    <a:pt x="175" y="430"/>
                    <a:pt x="175" y="431"/>
                    <a:pt x="176" y="430"/>
                  </a:cubicBezTo>
                  <a:cubicBezTo>
                    <a:pt x="177" y="429"/>
                    <a:pt x="178" y="429"/>
                    <a:pt x="178" y="429"/>
                  </a:cubicBezTo>
                  <a:cubicBezTo>
                    <a:pt x="177" y="428"/>
                    <a:pt x="178" y="428"/>
                    <a:pt x="178" y="429"/>
                  </a:cubicBezTo>
                  <a:cubicBezTo>
                    <a:pt x="179" y="429"/>
                    <a:pt x="179" y="429"/>
                    <a:pt x="179" y="427"/>
                  </a:cubicBezTo>
                  <a:cubicBezTo>
                    <a:pt x="179" y="426"/>
                    <a:pt x="179" y="426"/>
                    <a:pt x="180" y="427"/>
                  </a:cubicBezTo>
                  <a:cubicBezTo>
                    <a:pt x="180" y="427"/>
                    <a:pt x="180" y="428"/>
                    <a:pt x="182" y="426"/>
                  </a:cubicBezTo>
                  <a:cubicBezTo>
                    <a:pt x="183" y="424"/>
                    <a:pt x="185" y="422"/>
                    <a:pt x="184" y="424"/>
                  </a:cubicBezTo>
                  <a:cubicBezTo>
                    <a:pt x="183" y="426"/>
                    <a:pt x="183" y="426"/>
                    <a:pt x="184" y="427"/>
                  </a:cubicBezTo>
                  <a:cubicBezTo>
                    <a:pt x="185" y="427"/>
                    <a:pt x="184" y="427"/>
                    <a:pt x="183" y="428"/>
                  </a:cubicBezTo>
                  <a:cubicBezTo>
                    <a:pt x="182" y="428"/>
                    <a:pt x="181" y="428"/>
                    <a:pt x="181" y="430"/>
                  </a:cubicBezTo>
                  <a:cubicBezTo>
                    <a:pt x="181" y="431"/>
                    <a:pt x="181" y="431"/>
                    <a:pt x="181" y="431"/>
                  </a:cubicBezTo>
                  <a:cubicBezTo>
                    <a:pt x="181" y="432"/>
                    <a:pt x="181" y="432"/>
                    <a:pt x="182" y="433"/>
                  </a:cubicBezTo>
                  <a:cubicBezTo>
                    <a:pt x="183" y="433"/>
                    <a:pt x="185" y="436"/>
                    <a:pt x="187" y="435"/>
                  </a:cubicBezTo>
                  <a:cubicBezTo>
                    <a:pt x="189" y="434"/>
                    <a:pt x="190" y="434"/>
                    <a:pt x="191" y="435"/>
                  </a:cubicBezTo>
                  <a:cubicBezTo>
                    <a:pt x="192" y="436"/>
                    <a:pt x="191" y="436"/>
                    <a:pt x="190" y="436"/>
                  </a:cubicBezTo>
                  <a:cubicBezTo>
                    <a:pt x="189" y="435"/>
                    <a:pt x="186" y="435"/>
                    <a:pt x="186" y="436"/>
                  </a:cubicBezTo>
                  <a:cubicBezTo>
                    <a:pt x="186" y="438"/>
                    <a:pt x="186" y="438"/>
                    <a:pt x="185" y="437"/>
                  </a:cubicBezTo>
                  <a:cubicBezTo>
                    <a:pt x="185" y="435"/>
                    <a:pt x="184" y="434"/>
                    <a:pt x="183" y="435"/>
                  </a:cubicBezTo>
                  <a:cubicBezTo>
                    <a:pt x="183" y="435"/>
                    <a:pt x="183" y="435"/>
                    <a:pt x="182" y="434"/>
                  </a:cubicBezTo>
                  <a:cubicBezTo>
                    <a:pt x="180" y="433"/>
                    <a:pt x="178" y="433"/>
                    <a:pt x="179" y="435"/>
                  </a:cubicBezTo>
                  <a:cubicBezTo>
                    <a:pt x="179" y="437"/>
                    <a:pt x="180" y="437"/>
                    <a:pt x="180" y="438"/>
                  </a:cubicBezTo>
                  <a:cubicBezTo>
                    <a:pt x="180" y="439"/>
                    <a:pt x="181" y="439"/>
                    <a:pt x="182" y="439"/>
                  </a:cubicBezTo>
                  <a:cubicBezTo>
                    <a:pt x="182" y="440"/>
                    <a:pt x="185" y="441"/>
                    <a:pt x="186" y="442"/>
                  </a:cubicBezTo>
                  <a:cubicBezTo>
                    <a:pt x="186" y="444"/>
                    <a:pt x="185" y="448"/>
                    <a:pt x="188" y="448"/>
                  </a:cubicBezTo>
                  <a:cubicBezTo>
                    <a:pt x="190" y="449"/>
                    <a:pt x="190" y="448"/>
                    <a:pt x="191" y="447"/>
                  </a:cubicBezTo>
                  <a:cubicBezTo>
                    <a:pt x="191" y="446"/>
                    <a:pt x="193" y="445"/>
                    <a:pt x="192" y="447"/>
                  </a:cubicBezTo>
                  <a:cubicBezTo>
                    <a:pt x="191" y="448"/>
                    <a:pt x="191" y="448"/>
                    <a:pt x="191" y="449"/>
                  </a:cubicBezTo>
                  <a:cubicBezTo>
                    <a:pt x="191" y="449"/>
                    <a:pt x="191" y="451"/>
                    <a:pt x="190" y="451"/>
                  </a:cubicBezTo>
                  <a:cubicBezTo>
                    <a:pt x="190" y="452"/>
                    <a:pt x="190" y="453"/>
                    <a:pt x="190" y="455"/>
                  </a:cubicBezTo>
                  <a:cubicBezTo>
                    <a:pt x="190" y="456"/>
                    <a:pt x="189" y="457"/>
                    <a:pt x="189" y="457"/>
                  </a:cubicBezTo>
                  <a:cubicBezTo>
                    <a:pt x="188" y="457"/>
                    <a:pt x="188" y="457"/>
                    <a:pt x="188" y="458"/>
                  </a:cubicBezTo>
                  <a:cubicBezTo>
                    <a:pt x="188" y="458"/>
                    <a:pt x="187" y="459"/>
                    <a:pt x="189" y="458"/>
                  </a:cubicBezTo>
                  <a:cubicBezTo>
                    <a:pt x="190" y="458"/>
                    <a:pt x="190" y="457"/>
                    <a:pt x="191" y="456"/>
                  </a:cubicBezTo>
                  <a:cubicBezTo>
                    <a:pt x="192" y="454"/>
                    <a:pt x="193" y="454"/>
                    <a:pt x="193" y="454"/>
                  </a:cubicBezTo>
                  <a:cubicBezTo>
                    <a:pt x="194" y="454"/>
                    <a:pt x="194" y="453"/>
                    <a:pt x="193" y="455"/>
                  </a:cubicBezTo>
                  <a:cubicBezTo>
                    <a:pt x="192" y="456"/>
                    <a:pt x="192" y="457"/>
                    <a:pt x="193" y="457"/>
                  </a:cubicBezTo>
                  <a:cubicBezTo>
                    <a:pt x="194" y="458"/>
                    <a:pt x="194" y="457"/>
                    <a:pt x="194" y="456"/>
                  </a:cubicBezTo>
                  <a:cubicBezTo>
                    <a:pt x="194" y="454"/>
                    <a:pt x="195" y="454"/>
                    <a:pt x="195" y="455"/>
                  </a:cubicBezTo>
                  <a:cubicBezTo>
                    <a:pt x="195" y="457"/>
                    <a:pt x="195" y="457"/>
                    <a:pt x="195" y="458"/>
                  </a:cubicBezTo>
                  <a:cubicBezTo>
                    <a:pt x="194" y="458"/>
                    <a:pt x="194" y="458"/>
                    <a:pt x="194" y="459"/>
                  </a:cubicBezTo>
                  <a:cubicBezTo>
                    <a:pt x="195" y="460"/>
                    <a:pt x="195" y="460"/>
                    <a:pt x="196" y="459"/>
                  </a:cubicBezTo>
                  <a:cubicBezTo>
                    <a:pt x="197" y="458"/>
                    <a:pt x="197" y="458"/>
                    <a:pt x="198" y="458"/>
                  </a:cubicBezTo>
                  <a:cubicBezTo>
                    <a:pt x="199" y="458"/>
                    <a:pt x="199" y="458"/>
                    <a:pt x="200" y="457"/>
                  </a:cubicBezTo>
                  <a:cubicBezTo>
                    <a:pt x="201" y="456"/>
                    <a:pt x="202" y="456"/>
                    <a:pt x="203" y="455"/>
                  </a:cubicBezTo>
                  <a:cubicBezTo>
                    <a:pt x="204" y="455"/>
                    <a:pt x="204" y="454"/>
                    <a:pt x="204" y="454"/>
                  </a:cubicBezTo>
                  <a:cubicBezTo>
                    <a:pt x="205" y="453"/>
                    <a:pt x="205" y="452"/>
                    <a:pt x="206" y="452"/>
                  </a:cubicBezTo>
                  <a:cubicBezTo>
                    <a:pt x="207" y="452"/>
                    <a:pt x="208" y="451"/>
                    <a:pt x="208" y="450"/>
                  </a:cubicBezTo>
                  <a:cubicBezTo>
                    <a:pt x="208" y="449"/>
                    <a:pt x="209" y="450"/>
                    <a:pt x="208" y="451"/>
                  </a:cubicBezTo>
                  <a:cubicBezTo>
                    <a:pt x="207" y="453"/>
                    <a:pt x="205" y="453"/>
                    <a:pt x="205" y="454"/>
                  </a:cubicBezTo>
                  <a:cubicBezTo>
                    <a:pt x="204" y="455"/>
                    <a:pt x="205" y="456"/>
                    <a:pt x="206" y="457"/>
                  </a:cubicBezTo>
                  <a:cubicBezTo>
                    <a:pt x="206" y="458"/>
                    <a:pt x="208" y="458"/>
                    <a:pt x="209" y="457"/>
                  </a:cubicBezTo>
                  <a:cubicBezTo>
                    <a:pt x="210" y="457"/>
                    <a:pt x="212" y="456"/>
                    <a:pt x="210" y="458"/>
                  </a:cubicBezTo>
                  <a:cubicBezTo>
                    <a:pt x="208" y="459"/>
                    <a:pt x="209" y="459"/>
                    <a:pt x="209" y="459"/>
                  </a:cubicBezTo>
                  <a:cubicBezTo>
                    <a:pt x="209" y="460"/>
                    <a:pt x="209" y="460"/>
                    <a:pt x="208" y="459"/>
                  </a:cubicBezTo>
                  <a:cubicBezTo>
                    <a:pt x="207" y="458"/>
                    <a:pt x="207" y="458"/>
                    <a:pt x="205" y="459"/>
                  </a:cubicBezTo>
                  <a:cubicBezTo>
                    <a:pt x="204" y="460"/>
                    <a:pt x="203" y="460"/>
                    <a:pt x="203" y="460"/>
                  </a:cubicBezTo>
                  <a:cubicBezTo>
                    <a:pt x="202" y="460"/>
                    <a:pt x="202" y="461"/>
                    <a:pt x="202" y="461"/>
                  </a:cubicBezTo>
                  <a:cubicBezTo>
                    <a:pt x="202" y="462"/>
                    <a:pt x="200" y="464"/>
                    <a:pt x="200" y="463"/>
                  </a:cubicBezTo>
                  <a:cubicBezTo>
                    <a:pt x="201" y="462"/>
                    <a:pt x="201" y="461"/>
                    <a:pt x="200" y="462"/>
                  </a:cubicBezTo>
                  <a:cubicBezTo>
                    <a:pt x="199" y="462"/>
                    <a:pt x="199" y="462"/>
                    <a:pt x="199" y="463"/>
                  </a:cubicBezTo>
                  <a:cubicBezTo>
                    <a:pt x="198" y="464"/>
                    <a:pt x="198" y="465"/>
                    <a:pt x="197" y="465"/>
                  </a:cubicBezTo>
                  <a:cubicBezTo>
                    <a:pt x="196" y="466"/>
                    <a:pt x="195" y="467"/>
                    <a:pt x="195" y="467"/>
                  </a:cubicBezTo>
                  <a:cubicBezTo>
                    <a:pt x="195" y="468"/>
                    <a:pt x="195" y="472"/>
                    <a:pt x="196" y="473"/>
                  </a:cubicBezTo>
                  <a:cubicBezTo>
                    <a:pt x="197" y="474"/>
                    <a:pt x="198" y="475"/>
                    <a:pt x="199" y="474"/>
                  </a:cubicBezTo>
                  <a:cubicBezTo>
                    <a:pt x="200" y="472"/>
                    <a:pt x="199" y="473"/>
                    <a:pt x="200" y="472"/>
                  </a:cubicBezTo>
                  <a:cubicBezTo>
                    <a:pt x="201" y="471"/>
                    <a:pt x="201" y="471"/>
                    <a:pt x="201" y="470"/>
                  </a:cubicBezTo>
                  <a:cubicBezTo>
                    <a:pt x="201" y="469"/>
                    <a:pt x="201" y="469"/>
                    <a:pt x="202" y="468"/>
                  </a:cubicBezTo>
                  <a:cubicBezTo>
                    <a:pt x="203" y="468"/>
                    <a:pt x="202" y="469"/>
                    <a:pt x="202" y="470"/>
                  </a:cubicBezTo>
                  <a:cubicBezTo>
                    <a:pt x="202" y="470"/>
                    <a:pt x="202" y="471"/>
                    <a:pt x="203" y="471"/>
                  </a:cubicBezTo>
                  <a:cubicBezTo>
                    <a:pt x="204" y="470"/>
                    <a:pt x="208" y="470"/>
                    <a:pt x="209" y="470"/>
                  </a:cubicBezTo>
                  <a:cubicBezTo>
                    <a:pt x="210" y="471"/>
                    <a:pt x="211" y="471"/>
                    <a:pt x="211" y="471"/>
                  </a:cubicBezTo>
                  <a:cubicBezTo>
                    <a:pt x="212" y="471"/>
                    <a:pt x="211" y="472"/>
                    <a:pt x="209" y="471"/>
                  </a:cubicBezTo>
                  <a:cubicBezTo>
                    <a:pt x="208" y="471"/>
                    <a:pt x="203" y="471"/>
                    <a:pt x="202" y="471"/>
                  </a:cubicBezTo>
                  <a:cubicBezTo>
                    <a:pt x="202" y="472"/>
                    <a:pt x="201" y="472"/>
                    <a:pt x="200" y="473"/>
                  </a:cubicBezTo>
                  <a:cubicBezTo>
                    <a:pt x="200" y="474"/>
                    <a:pt x="199" y="475"/>
                    <a:pt x="199" y="476"/>
                  </a:cubicBezTo>
                  <a:cubicBezTo>
                    <a:pt x="198" y="477"/>
                    <a:pt x="195" y="477"/>
                    <a:pt x="197" y="478"/>
                  </a:cubicBezTo>
                  <a:cubicBezTo>
                    <a:pt x="198" y="478"/>
                    <a:pt x="199" y="477"/>
                    <a:pt x="200" y="477"/>
                  </a:cubicBezTo>
                  <a:cubicBezTo>
                    <a:pt x="201" y="477"/>
                    <a:pt x="202" y="477"/>
                    <a:pt x="202" y="478"/>
                  </a:cubicBezTo>
                  <a:cubicBezTo>
                    <a:pt x="203" y="478"/>
                    <a:pt x="204" y="478"/>
                    <a:pt x="205" y="478"/>
                  </a:cubicBezTo>
                  <a:cubicBezTo>
                    <a:pt x="206" y="477"/>
                    <a:pt x="207" y="477"/>
                    <a:pt x="205" y="478"/>
                  </a:cubicBezTo>
                  <a:cubicBezTo>
                    <a:pt x="204" y="479"/>
                    <a:pt x="203" y="479"/>
                    <a:pt x="201" y="478"/>
                  </a:cubicBezTo>
                  <a:cubicBezTo>
                    <a:pt x="200" y="478"/>
                    <a:pt x="198" y="478"/>
                    <a:pt x="198" y="479"/>
                  </a:cubicBezTo>
                  <a:cubicBezTo>
                    <a:pt x="197" y="480"/>
                    <a:pt x="196" y="480"/>
                    <a:pt x="197" y="480"/>
                  </a:cubicBezTo>
                  <a:cubicBezTo>
                    <a:pt x="199" y="481"/>
                    <a:pt x="201" y="482"/>
                    <a:pt x="203" y="483"/>
                  </a:cubicBezTo>
                  <a:cubicBezTo>
                    <a:pt x="206" y="483"/>
                    <a:pt x="203" y="483"/>
                    <a:pt x="202" y="483"/>
                  </a:cubicBezTo>
                  <a:cubicBezTo>
                    <a:pt x="200" y="482"/>
                    <a:pt x="199" y="483"/>
                    <a:pt x="200" y="484"/>
                  </a:cubicBezTo>
                  <a:cubicBezTo>
                    <a:pt x="201" y="485"/>
                    <a:pt x="203" y="485"/>
                    <a:pt x="205" y="486"/>
                  </a:cubicBezTo>
                  <a:cubicBezTo>
                    <a:pt x="206" y="486"/>
                    <a:pt x="209" y="487"/>
                    <a:pt x="209" y="486"/>
                  </a:cubicBezTo>
                  <a:cubicBezTo>
                    <a:pt x="209" y="486"/>
                    <a:pt x="209" y="486"/>
                    <a:pt x="210" y="486"/>
                  </a:cubicBezTo>
                  <a:cubicBezTo>
                    <a:pt x="211" y="486"/>
                    <a:pt x="215" y="487"/>
                    <a:pt x="215" y="485"/>
                  </a:cubicBezTo>
                  <a:cubicBezTo>
                    <a:pt x="215" y="484"/>
                    <a:pt x="215" y="483"/>
                    <a:pt x="216" y="483"/>
                  </a:cubicBezTo>
                  <a:cubicBezTo>
                    <a:pt x="218" y="484"/>
                    <a:pt x="222" y="485"/>
                    <a:pt x="218" y="486"/>
                  </a:cubicBezTo>
                  <a:cubicBezTo>
                    <a:pt x="215" y="486"/>
                    <a:pt x="214" y="487"/>
                    <a:pt x="215" y="487"/>
                  </a:cubicBezTo>
                  <a:cubicBezTo>
                    <a:pt x="215" y="487"/>
                    <a:pt x="217" y="487"/>
                    <a:pt x="217" y="487"/>
                  </a:cubicBezTo>
                  <a:cubicBezTo>
                    <a:pt x="218" y="487"/>
                    <a:pt x="223" y="487"/>
                    <a:pt x="221" y="489"/>
                  </a:cubicBezTo>
                  <a:cubicBezTo>
                    <a:pt x="219" y="491"/>
                    <a:pt x="219" y="491"/>
                    <a:pt x="221" y="490"/>
                  </a:cubicBezTo>
                  <a:cubicBezTo>
                    <a:pt x="224" y="490"/>
                    <a:pt x="226" y="490"/>
                    <a:pt x="226" y="490"/>
                  </a:cubicBezTo>
                  <a:cubicBezTo>
                    <a:pt x="227" y="490"/>
                    <a:pt x="228" y="489"/>
                    <a:pt x="228" y="488"/>
                  </a:cubicBezTo>
                  <a:cubicBezTo>
                    <a:pt x="228" y="487"/>
                    <a:pt x="228" y="485"/>
                    <a:pt x="228" y="487"/>
                  </a:cubicBezTo>
                  <a:cubicBezTo>
                    <a:pt x="228" y="489"/>
                    <a:pt x="228" y="490"/>
                    <a:pt x="227" y="490"/>
                  </a:cubicBezTo>
                  <a:cubicBezTo>
                    <a:pt x="226" y="491"/>
                    <a:pt x="224" y="491"/>
                    <a:pt x="223" y="491"/>
                  </a:cubicBezTo>
                  <a:cubicBezTo>
                    <a:pt x="222" y="491"/>
                    <a:pt x="218" y="491"/>
                    <a:pt x="219" y="491"/>
                  </a:cubicBezTo>
                  <a:cubicBezTo>
                    <a:pt x="220" y="492"/>
                    <a:pt x="223" y="491"/>
                    <a:pt x="222" y="492"/>
                  </a:cubicBezTo>
                  <a:cubicBezTo>
                    <a:pt x="222" y="492"/>
                    <a:pt x="221" y="492"/>
                    <a:pt x="221" y="493"/>
                  </a:cubicBezTo>
                  <a:cubicBezTo>
                    <a:pt x="221" y="494"/>
                    <a:pt x="220" y="494"/>
                    <a:pt x="222" y="494"/>
                  </a:cubicBezTo>
                  <a:cubicBezTo>
                    <a:pt x="223" y="494"/>
                    <a:pt x="225" y="493"/>
                    <a:pt x="226" y="493"/>
                  </a:cubicBezTo>
                  <a:cubicBezTo>
                    <a:pt x="227" y="494"/>
                    <a:pt x="227" y="495"/>
                    <a:pt x="228" y="494"/>
                  </a:cubicBezTo>
                  <a:cubicBezTo>
                    <a:pt x="229" y="494"/>
                    <a:pt x="228" y="493"/>
                    <a:pt x="229" y="492"/>
                  </a:cubicBezTo>
                  <a:cubicBezTo>
                    <a:pt x="230" y="491"/>
                    <a:pt x="230" y="491"/>
                    <a:pt x="230" y="493"/>
                  </a:cubicBezTo>
                  <a:cubicBezTo>
                    <a:pt x="229" y="494"/>
                    <a:pt x="229" y="494"/>
                    <a:pt x="230" y="494"/>
                  </a:cubicBezTo>
                  <a:cubicBezTo>
                    <a:pt x="231" y="494"/>
                    <a:pt x="232" y="494"/>
                    <a:pt x="232" y="494"/>
                  </a:cubicBezTo>
                  <a:cubicBezTo>
                    <a:pt x="232" y="493"/>
                    <a:pt x="233" y="493"/>
                    <a:pt x="233" y="494"/>
                  </a:cubicBezTo>
                  <a:cubicBezTo>
                    <a:pt x="234" y="494"/>
                    <a:pt x="236" y="495"/>
                    <a:pt x="236" y="494"/>
                  </a:cubicBezTo>
                  <a:cubicBezTo>
                    <a:pt x="236" y="493"/>
                    <a:pt x="237" y="493"/>
                    <a:pt x="238" y="493"/>
                  </a:cubicBezTo>
                  <a:cubicBezTo>
                    <a:pt x="238" y="492"/>
                    <a:pt x="239" y="492"/>
                    <a:pt x="239" y="490"/>
                  </a:cubicBezTo>
                  <a:cubicBezTo>
                    <a:pt x="239" y="489"/>
                    <a:pt x="240" y="490"/>
                    <a:pt x="240" y="491"/>
                  </a:cubicBezTo>
                  <a:cubicBezTo>
                    <a:pt x="240" y="492"/>
                    <a:pt x="239" y="493"/>
                    <a:pt x="238" y="494"/>
                  </a:cubicBezTo>
                  <a:cubicBezTo>
                    <a:pt x="237" y="494"/>
                    <a:pt x="236" y="496"/>
                    <a:pt x="237" y="497"/>
                  </a:cubicBezTo>
                  <a:cubicBezTo>
                    <a:pt x="237" y="497"/>
                    <a:pt x="237" y="497"/>
                    <a:pt x="238" y="496"/>
                  </a:cubicBezTo>
                  <a:cubicBezTo>
                    <a:pt x="238" y="495"/>
                    <a:pt x="238" y="495"/>
                    <a:pt x="239" y="496"/>
                  </a:cubicBezTo>
                  <a:cubicBezTo>
                    <a:pt x="240" y="497"/>
                    <a:pt x="241" y="497"/>
                    <a:pt x="242" y="496"/>
                  </a:cubicBezTo>
                  <a:cubicBezTo>
                    <a:pt x="242" y="496"/>
                    <a:pt x="243" y="495"/>
                    <a:pt x="244" y="495"/>
                  </a:cubicBezTo>
                  <a:cubicBezTo>
                    <a:pt x="244" y="495"/>
                    <a:pt x="246" y="495"/>
                    <a:pt x="244" y="496"/>
                  </a:cubicBezTo>
                  <a:cubicBezTo>
                    <a:pt x="242" y="496"/>
                    <a:pt x="242" y="497"/>
                    <a:pt x="243" y="498"/>
                  </a:cubicBezTo>
                  <a:cubicBezTo>
                    <a:pt x="243" y="499"/>
                    <a:pt x="243" y="501"/>
                    <a:pt x="243" y="501"/>
                  </a:cubicBezTo>
                  <a:cubicBezTo>
                    <a:pt x="242" y="502"/>
                    <a:pt x="242" y="502"/>
                    <a:pt x="242" y="503"/>
                  </a:cubicBezTo>
                  <a:cubicBezTo>
                    <a:pt x="242" y="504"/>
                    <a:pt x="242" y="504"/>
                    <a:pt x="241" y="503"/>
                  </a:cubicBezTo>
                  <a:cubicBezTo>
                    <a:pt x="240" y="502"/>
                    <a:pt x="239" y="502"/>
                    <a:pt x="241" y="503"/>
                  </a:cubicBezTo>
                  <a:cubicBezTo>
                    <a:pt x="243" y="505"/>
                    <a:pt x="245" y="506"/>
                    <a:pt x="246" y="506"/>
                  </a:cubicBezTo>
                  <a:cubicBezTo>
                    <a:pt x="247" y="507"/>
                    <a:pt x="252" y="509"/>
                    <a:pt x="252" y="507"/>
                  </a:cubicBezTo>
                  <a:cubicBezTo>
                    <a:pt x="252" y="504"/>
                    <a:pt x="252" y="505"/>
                    <a:pt x="253" y="506"/>
                  </a:cubicBezTo>
                  <a:cubicBezTo>
                    <a:pt x="254" y="506"/>
                    <a:pt x="254" y="506"/>
                    <a:pt x="254" y="507"/>
                  </a:cubicBezTo>
                  <a:cubicBezTo>
                    <a:pt x="254" y="508"/>
                    <a:pt x="254" y="510"/>
                    <a:pt x="256" y="510"/>
                  </a:cubicBezTo>
                  <a:cubicBezTo>
                    <a:pt x="258" y="510"/>
                    <a:pt x="259" y="510"/>
                    <a:pt x="257" y="511"/>
                  </a:cubicBezTo>
                  <a:cubicBezTo>
                    <a:pt x="256" y="511"/>
                    <a:pt x="256" y="511"/>
                    <a:pt x="256" y="512"/>
                  </a:cubicBezTo>
                  <a:cubicBezTo>
                    <a:pt x="256" y="514"/>
                    <a:pt x="257" y="514"/>
                    <a:pt x="259" y="515"/>
                  </a:cubicBezTo>
                  <a:cubicBezTo>
                    <a:pt x="260" y="515"/>
                    <a:pt x="260" y="515"/>
                    <a:pt x="260" y="514"/>
                  </a:cubicBezTo>
                  <a:cubicBezTo>
                    <a:pt x="261" y="512"/>
                    <a:pt x="261" y="512"/>
                    <a:pt x="262" y="512"/>
                  </a:cubicBezTo>
                  <a:cubicBezTo>
                    <a:pt x="263" y="512"/>
                    <a:pt x="264" y="512"/>
                    <a:pt x="264" y="511"/>
                  </a:cubicBezTo>
                  <a:cubicBezTo>
                    <a:pt x="264" y="510"/>
                    <a:pt x="265" y="510"/>
                    <a:pt x="264" y="512"/>
                  </a:cubicBezTo>
                  <a:cubicBezTo>
                    <a:pt x="263" y="515"/>
                    <a:pt x="263" y="516"/>
                    <a:pt x="264" y="516"/>
                  </a:cubicBezTo>
                  <a:cubicBezTo>
                    <a:pt x="265" y="517"/>
                    <a:pt x="268" y="517"/>
                    <a:pt x="265" y="517"/>
                  </a:cubicBezTo>
                  <a:cubicBezTo>
                    <a:pt x="263" y="518"/>
                    <a:pt x="264" y="518"/>
                    <a:pt x="265" y="518"/>
                  </a:cubicBezTo>
                  <a:cubicBezTo>
                    <a:pt x="266" y="519"/>
                    <a:pt x="267" y="520"/>
                    <a:pt x="266" y="522"/>
                  </a:cubicBezTo>
                  <a:cubicBezTo>
                    <a:pt x="266" y="523"/>
                    <a:pt x="266" y="523"/>
                    <a:pt x="266" y="523"/>
                  </a:cubicBezTo>
                  <a:cubicBezTo>
                    <a:pt x="272" y="523"/>
                    <a:pt x="272" y="523"/>
                    <a:pt x="272" y="523"/>
                  </a:cubicBezTo>
                  <a:cubicBezTo>
                    <a:pt x="680" y="523"/>
                    <a:pt x="680" y="523"/>
                    <a:pt x="680" y="523"/>
                  </a:cubicBezTo>
                  <a:cubicBezTo>
                    <a:pt x="680" y="523"/>
                    <a:pt x="681" y="523"/>
                    <a:pt x="681" y="522"/>
                  </a:cubicBezTo>
                  <a:cubicBezTo>
                    <a:pt x="681" y="521"/>
                    <a:pt x="681" y="516"/>
                    <a:pt x="681" y="516"/>
                  </a:cubicBezTo>
                  <a:cubicBezTo>
                    <a:pt x="681" y="516"/>
                    <a:pt x="680" y="515"/>
                    <a:pt x="681" y="516"/>
                  </a:cubicBezTo>
                  <a:cubicBezTo>
                    <a:pt x="683" y="516"/>
                    <a:pt x="686" y="517"/>
                    <a:pt x="686" y="519"/>
                  </a:cubicBezTo>
                  <a:cubicBezTo>
                    <a:pt x="686" y="522"/>
                    <a:pt x="688" y="527"/>
                    <a:pt x="689" y="528"/>
                  </a:cubicBezTo>
                  <a:cubicBezTo>
                    <a:pt x="690" y="529"/>
                    <a:pt x="691" y="529"/>
                    <a:pt x="692" y="529"/>
                  </a:cubicBezTo>
                  <a:cubicBezTo>
                    <a:pt x="693" y="528"/>
                    <a:pt x="693" y="528"/>
                    <a:pt x="694" y="529"/>
                  </a:cubicBezTo>
                  <a:cubicBezTo>
                    <a:pt x="695" y="530"/>
                    <a:pt x="700" y="533"/>
                    <a:pt x="703" y="532"/>
                  </a:cubicBezTo>
                  <a:cubicBezTo>
                    <a:pt x="706" y="531"/>
                    <a:pt x="707" y="530"/>
                    <a:pt x="709" y="530"/>
                  </a:cubicBezTo>
                  <a:cubicBezTo>
                    <a:pt x="710" y="530"/>
                    <a:pt x="716" y="531"/>
                    <a:pt x="717" y="531"/>
                  </a:cubicBezTo>
                  <a:cubicBezTo>
                    <a:pt x="718" y="532"/>
                    <a:pt x="718" y="533"/>
                    <a:pt x="719" y="533"/>
                  </a:cubicBezTo>
                  <a:cubicBezTo>
                    <a:pt x="720" y="533"/>
                    <a:pt x="721" y="534"/>
                    <a:pt x="721" y="536"/>
                  </a:cubicBezTo>
                  <a:cubicBezTo>
                    <a:pt x="722" y="537"/>
                    <a:pt x="722" y="538"/>
                    <a:pt x="723" y="537"/>
                  </a:cubicBezTo>
                  <a:cubicBezTo>
                    <a:pt x="723" y="537"/>
                    <a:pt x="723" y="537"/>
                    <a:pt x="723" y="536"/>
                  </a:cubicBezTo>
                  <a:cubicBezTo>
                    <a:pt x="724" y="536"/>
                    <a:pt x="725" y="535"/>
                    <a:pt x="725" y="535"/>
                  </a:cubicBezTo>
                  <a:cubicBezTo>
                    <a:pt x="726" y="535"/>
                    <a:pt x="728" y="536"/>
                    <a:pt x="730" y="538"/>
                  </a:cubicBezTo>
                  <a:cubicBezTo>
                    <a:pt x="732" y="539"/>
                    <a:pt x="735" y="543"/>
                    <a:pt x="740" y="539"/>
                  </a:cubicBezTo>
                  <a:cubicBezTo>
                    <a:pt x="740" y="539"/>
                    <a:pt x="744" y="536"/>
                    <a:pt x="745" y="539"/>
                  </a:cubicBezTo>
                  <a:cubicBezTo>
                    <a:pt x="746" y="541"/>
                    <a:pt x="746" y="540"/>
                    <a:pt x="747" y="540"/>
                  </a:cubicBezTo>
                  <a:cubicBezTo>
                    <a:pt x="747" y="540"/>
                    <a:pt x="752" y="541"/>
                    <a:pt x="755" y="541"/>
                  </a:cubicBezTo>
                  <a:cubicBezTo>
                    <a:pt x="759" y="542"/>
                    <a:pt x="765" y="542"/>
                    <a:pt x="765" y="542"/>
                  </a:cubicBezTo>
                  <a:cubicBezTo>
                    <a:pt x="767" y="540"/>
                    <a:pt x="769" y="537"/>
                    <a:pt x="769" y="535"/>
                  </a:cubicBezTo>
                  <a:cubicBezTo>
                    <a:pt x="769" y="533"/>
                    <a:pt x="769" y="533"/>
                    <a:pt x="770" y="533"/>
                  </a:cubicBezTo>
                  <a:cubicBezTo>
                    <a:pt x="772" y="532"/>
                    <a:pt x="776" y="530"/>
                    <a:pt x="775" y="531"/>
                  </a:cubicBezTo>
                  <a:cubicBezTo>
                    <a:pt x="774" y="533"/>
                    <a:pt x="775" y="533"/>
                    <a:pt x="774" y="534"/>
                  </a:cubicBezTo>
                  <a:cubicBezTo>
                    <a:pt x="774" y="534"/>
                    <a:pt x="773" y="536"/>
                    <a:pt x="774" y="536"/>
                  </a:cubicBezTo>
                  <a:cubicBezTo>
                    <a:pt x="775" y="535"/>
                    <a:pt x="777" y="534"/>
                    <a:pt x="777" y="533"/>
                  </a:cubicBezTo>
                  <a:cubicBezTo>
                    <a:pt x="777" y="532"/>
                    <a:pt x="778" y="532"/>
                    <a:pt x="778" y="531"/>
                  </a:cubicBezTo>
                  <a:cubicBezTo>
                    <a:pt x="778" y="530"/>
                    <a:pt x="780" y="529"/>
                    <a:pt x="779" y="528"/>
                  </a:cubicBezTo>
                  <a:cubicBezTo>
                    <a:pt x="779" y="527"/>
                    <a:pt x="779" y="526"/>
                    <a:pt x="780" y="526"/>
                  </a:cubicBezTo>
                  <a:cubicBezTo>
                    <a:pt x="781" y="526"/>
                    <a:pt x="781" y="526"/>
                    <a:pt x="782" y="527"/>
                  </a:cubicBezTo>
                  <a:cubicBezTo>
                    <a:pt x="782" y="528"/>
                    <a:pt x="782" y="529"/>
                    <a:pt x="781" y="530"/>
                  </a:cubicBezTo>
                  <a:cubicBezTo>
                    <a:pt x="780" y="530"/>
                    <a:pt x="778" y="531"/>
                    <a:pt x="779" y="532"/>
                  </a:cubicBezTo>
                  <a:cubicBezTo>
                    <a:pt x="779" y="534"/>
                    <a:pt x="779" y="532"/>
                    <a:pt x="780" y="531"/>
                  </a:cubicBezTo>
                  <a:cubicBezTo>
                    <a:pt x="781" y="531"/>
                    <a:pt x="781" y="532"/>
                    <a:pt x="782" y="531"/>
                  </a:cubicBezTo>
                  <a:cubicBezTo>
                    <a:pt x="783" y="531"/>
                    <a:pt x="782" y="528"/>
                    <a:pt x="783" y="530"/>
                  </a:cubicBezTo>
                  <a:cubicBezTo>
                    <a:pt x="784" y="531"/>
                    <a:pt x="784" y="530"/>
                    <a:pt x="785" y="529"/>
                  </a:cubicBezTo>
                  <a:cubicBezTo>
                    <a:pt x="786" y="528"/>
                    <a:pt x="785" y="526"/>
                    <a:pt x="784" y="526"/>
                  </a:cubicBezTo>
                  <a:cubicBezTo>
                    <a:pt x="784" y="526"/>
                    <a:pt x="782" y="524"/>
                    <a:pt x="783" y="523"/>
                  </a:cubicBezTo>
                  <a:cubicBezTo>
                    <a:pt x="785" y="523"/>
                    <a:pt x="785" y="522"/>
                    <a:pt x="787" y="523"/>
                  </a:cubicBezTo>
                  <a:cubicBezTo>
                    <a:pt x="789" y="524"/>
                    <a:pt x="799" y="527"/>
                    <a:pt x="800" y="527"/>
                  </a:cubicBezTo>
                  <a:cubicBezTo>
                    <a:pt x="801" y="527"/>
                    <a:pt x="802" y="526"/>
                    <a:pt x="803" y="527"/>
                  </a:cubicBezTo>
                  <a:cubicBezTo>
                    <a:pt x="805" y="527"/>
                    <a:pt x="805" y="527"/>
                    <a:pt x="807" y="527"/>
                  </a:cubicBezTo>
                  <a:cubicBezTo>
                    <a:pt x="808" y="527"/>
                    <a:pt x="810" y="527"/>
                    <a:pt x="811" y="528"/>
                  </a:cubicBezTo>
                  <a:cubicBezTo>
                    <a:pt x="812" y="529"/>
                    <a:pt x="814" y="534"/>
                    <a:pt x="815" y="537"/>
                  </a:cubicBezTo>
                  <a:cubicBezTo>
                    <a:pt x="816" y="540"/>
                    <a:pt x="818" y="541"/>
                    <a:pt x="821" y="542"/>
                  </a:cubicBezTo>
                  <a:cubicBezTo>
                    <a:pt x="824" y="543"/>
                    <a:pt x="825" y="543"/>
                    <a:pt x="826" y="543"/>
                  </a:cubicBezTo>
                  <a:cubicBezTo>
                    <a:pt x="826" y="543"/>
                    <a:pt x="835" y="542"/>
                    <a:pt x="833" y="543"/>
                  </a:cubicBezTo>
                  <a:cubicBezTo>
                    <a:pt x="832" y="545"/>
                    <a:pt x="832" y="545"/>
                    <a:pt x="833" y="545"/>
                  </a:cubicBezTo>
                  <a:cubicBezTo>
                    <a:pt x="833" y="546"/>
                    <a:pt x="833" y="546"/>
                    <a:pt x="832" y="547"/>
                  </a:cubicBezTo>
                  <a:cubicBezTo>
                    <a:pt x="832" y="547"/>
                    <a:pt x="831" y="547"/>
                    <a:pt x="832" y="547"/>
                  </a:cubicBezTo>
                  <a:cubicBezTo>
                    <a:pt x="832" y="548"/>
                    <a:pt x="831" y="549"/>
                    <a:pt x="831" y="550"/>
                  </a:cubicBezTo>
                  <a:cubicBezTo>
                    <a:pt x="832" y="551"/>
                    <a:pt x="837" y="554"/>
                    <a:pt x="837" y="554"/>
                  </a:cubicBezTo>
                  <a:cubicBezTo>
                    <a:pt x="837" y="554"/>
                    <a:pt x="838" y="556"/>
                    <a:pt x="837" y="556"/>
                  </a:cubicBezTo>
                  <a:cubicBezTo>
                    <a:pt x="836" y="557"/>
                    <a:pt x="836" y="558"/>
                    <a:pt x="836" y="558"/>
                  </a:cubicBezTo>
                  <a:cubicBezTo>
                    <a:pt x="836" y="559"/>
                    <a:pt x="834" y="560"/>
                    <a:pt x="835" y="561"/>
                  </a:cubicBezTo>
                  <a:cubicBezTo>
                    <a:pt x="836" y="562"/>
                    <a:pt x="839" y="563"/>
                    <a:pt x="839" y="565"/>
                  </a:cubicBezTo>
                  <a:cubicBezTo>
                    <a:pt x="838" y="566"/>
                    <a:pt x="838" y="566"/>
                    <a:pt x="839" y="567"/>
                  </a:cubicBezTo>
                  <a:cubicBezTo>
                    <a:pt x="839" y="567"/>
                    <a:pt x="839" y="567"/>
                    <a:pt x="838" y="568"/>
                  </a:cubicBezTo>
                  <a:cubicBezTo>
                    <a:pt x="838" y="568"/>
                    <a:pt x="838" y="570"/>
                    <a:pt x="836" y="569"/>
                  </a:cubicBezTo>
                  <a:cubicBezTo>
                    <a:pt x="836" y="569"/>
                    <a:pt x="838" y="571"/>
                    <a:pt x="839" y="571"/>
                  </a:cubicBezTo>
                  <a:cubicBezTo>
                    <a:pt x="839" y="571"/>
                    <a:pt x="841" y="570"/>
                    <a:pt x="841" y="570"/>
                  </a:cubicBezTo>
                  <a:cubicBezTo>
                    <a:pt x="841" y="570"/>
                    <a:pt x="843" y="569"/>
                    <a:pt x="844" y="569"/>
                  </a:cubicBezTo>
                  <a:cubicBezTo>
                    <a:pt x="845" y="569"/>
                    <a:pt x="845" y="571"/>
                    <a:pt x="845" y="572"/>
                  </a:cubicBezTo>
                  <a:cubicBezTo>
                    <a:pt x="844" y="574"/>
                    <a:pt x="847" y="574"/>
                    <a:pt x="849" y="574"/>
                  </a:cubicBezTo>
                  <a:cubicBezTo>
                    <a:pt x="850" y="574"/>
                    <a:pt x="857" y="575"/>
                    <a:pt x="858" y="576"/>
                  </a:cubicBezTo>
                  <a:cubicBezTo>
                    <a:pt x="859" y="576"/>
                    <a:pt x="861" y="576"/>
                    <a:pt x="863" y="576"/>
                  </a:cubicBezTo>
                  <a:cubicBezTo>
                    <a:pt x="865" y="576"/>
                    <a:pt x="866" y="576"/>
                    <a:pt x="867" y="576"/>
                  </a:cubicBezTo>
                  <a:cubicBezTo>
                    <a:pt x="868" y="576"/>
                    <a:pt x="869" y="575"/>
                    <a:pt x="871" y="576"/>
                  </a:cubicBezTo>
                  <a:cubicBezTo>
                    <a:pt x="872" y="576"/>
                    <a:pt x="879" y="577"/>
                    <a:pt x="880" y="578"/>
                  </a:cubicBezTo>
                  <a:cubicBezTo>
                    <a:pt x="881" y="578"/>
                    <a:pt x="881" y="577"/>
                    <a:pt x="881" y="578"/>
                  </a:cubicBezTo>
                  <a:cubicBezTo>
                    <a:pt x="881" y="579"/>
                    <a:pt x="881" y="579"/>
                    <a:pt x="882" y="579"/>
                  </a:cubicBezTo>
                  <a:cubicBezTo>
                    <a:pt x="883" y="578"/>
                    <a:pt x="883" y="578"/>
                    <a:pt x="885" y="579"/>
                  </a:cubicBezTo>
                  <a:cubicBezTo>
                    <a:pt x="886" y="580"/>
                    <a:pt x="886" y="580"/>
                    <a:pt x="888" y="579"/>
                  </a:cubicBezTo>
                  <a:cubicBezTo>
                    <a:pt x="889" y="579"/>
                    <a:pt x="889" y="579"/>
                    <a:pt x="890" y="579"/>
                  </a:cubicBezTo>
                  <a:cubicBezTo>
                    <a:pt x="891" y="580"/>
                    <a:pt x="893" y="580"/>
                    <a:pt x="894" y="580"/>
                  </a:cubicBezTo>
                  <a:cubicBezTo>
                    <a:pt x="895" y="581"/>
                    <a:pt x="902" y="588"/>
                    <a:pt x="903" y="589"/>
                  </a:cubicBezTo>
                  <a:cubicBezTo>
                    <a:pt x="904" y="590"/>
                    <a:pt x="906" y="589"/>
                    <a:pt x="905" y="591"/>
                  </a:cubicBezTo>
                  <a:cubicBezTo>
                    <a:pt x="904" y="593"/>
                    <a:pt x="905" y="593"/>
                    <a:pt x="905" y="595"/>
                  </a:cubicBezTo>
                  <a:cubicBezTo>
                    <a:pt x="905" y="596"/>
                    <a:pt x="906" y="597"/>
                    <a:pt x="907" y="599"/>
                  </a:cubicBezTo>
                  <a:cubicBezTo>
                    <a:pt x="909" y="601"/>
                    <a:pt x="910" y="601"/>
                    <a:pt x="910" y="602"/>
                  </a:cubicBezTo>
                  <a:cubicBezTo>
                    <a:pt x="909" y="603"/>
                    <a:pt x="908" y="602"/>
                    <a:pt x="907" y="601"/>
                  </a:cubicBezTo>
                  <a:cubicBezTo>
                    <a:pt x="907" y="600"/>
                    <a:pt x="907" y="600"/>
                    <a:pt x="905" y="601"/>
                  </a:cubicBezTo>
                  <a:cubicBezTo>
                    <a:pt x="904" y="603"/>
                    <a:pt x="906" y="603"/>
                    <a:pt x="905" y="606"/>
                  </a:cubicBezTo>
                  <a:cubicBezTo>
                    <a:pt x="904" y="608"/>
                    <a:pt x="903" y="607"/>
                    <a:pt x="902" y="607"/>
                  </a:cubicBezTo>
                  <a:cubicBezTo>
                    <a:pt x="900" y="606"/>
                    <a:pt x="898" y="605"/>
                    <a:pt x="897" y="604"/>
                  </a:cubicBezTo>
                  <a:cubicBezTo>
                    <a:pt x="896" y="603"/>
                    <a:pt x="895" y="602"/>
                    <a:pt x="894" y="603"/>
                  </a:cubicBezTo>
                  <a:cubicBezTo>
                    <a:pt x="892" y="605"/>
                    <a:pt x="891" y="603"/>
                    <a:pt x="890" y="602"/>
                  </a:cubicBezTo>
                  <a:cubicBezTo>
                    <a:pt x="889" y="601"/>
                    <a:pt x="891" y="601"/>
                    <a:pt x="891" y="600"/>
                  </a:cubicBezTo>
                  <a:cubicBezTo>
                    <a:pt x="892" y="599"/>
                    <a:pt x="892" y="599"/>
                    <a:pt x="891" y="599"/>
                  </a:cubicBezTo>
                  <a:cubicBezTo>
                    <a:pt x="890" y="599"/>
                    <a:pt x="889" y="599"/>
                    <a:pt x="888" y="599"/>
                  </a:cubicBezTo>
                  <a:cubicBezTo>
                    <a:pt x="888" y="598"/>
                    <a:pt x="888" y="597"/>
                    <a:pt x="887" y="596"/>
                  </a:cubicBezTo>
                  <a:cubicBezTo>
                    <a:pt x="886" y="596"/>
                    <a:pt x="886" y="595"/>
                    <a:pt x="887" y="594"/>
                  </a:cubicBezTo>
                  <a:cubicBezTo>
                    <a:pt x="887" y="593"/>
                    <a:pt x="884" y="593"/>
                    <a:pt x="882" y="593"/>
                  </a:cubicBezTo>
                  <a:cubicBezTo>
                    <a:pt x="880" y="593"/>
                    <a:pt x="881" y="594"/>
                    <a:pt x="882" y="594"/>
                  </a:cubicBezTo>
                  <a:cubicBezTo>
                    <a:pt x="883" y="594"/>
                    <a:pt x="883" y="595"/>
                    <a:pt x="884" y="596"/>
                  </a:cubicBezTo>
                  <a:cubicBezTo>
                    <a:pt x="884" y="596"/>
                    <a:pt x="885" y="598"/>
                    <a:pt x="885" y="598"/>
                  </a:cubicBezTo>
                  <a:cubicBezTo>
                    <a:pt x="886" y="598"/>
                    <a:pt x="886" y="599"/>
                    <a:pt x="886" y="600"/>
                  </a:cubicBezTo>
                  <a:cubicBezTo>
                    <a:pt x="887" y="601"/>
                    <a:pt x="887" y="602"/>
                    <a:pt x="887" y="604"/>
                  </a:cubicBezTo>
                  <a:cubicBezTo>
                    <a:pt x="887" y="606"/>
                    <a:pt x="885" y="607"/>
                    <a:pt x="884" y="608"/>
                  </a:cubicBezTo>
                  <a:cubicBezTo>
                    <a:pt x="883" y="609"/>
                    <a:pt x="882" y="610"/>
                    <a:pt x="882" y="611"/>
                  </a:cubicBezTo>
                  <a:cubicBezTo>
                    <a:pt x="882" y="612"/>
                    <a:pt x="882" y="613"/>
                    <a:pt x="881" y="613"/>
                  </a:cubicBezTo>
                  <a:cubicBezTo>
                    <a:pt x="880" y="614"/>
                    <a:pt x="880" y="621"/>
                    <a:pt x="880" y="623"/>
                  </a:cubicBezTo>
                  <a:cubicBezTo>
                    <a:pt x="880" y="625"/>
                    <a:pt x="872" y="631"/>
                    <a:pt x="870" y="633"/>
                  </a:cubicBezTo>
                  <a:cubicBezTo>
                    <a:pt x="870" y="633"/>
                    <a:pt x="867" y="642"/>
                    <a:pt x="866" y="643"/>
                  </a:cubicBezTo>
                  <a:cubicBezTo>
                    <a:pt x="866" y="643"/>
                    <a:pt x="868" y="643"/>
                    <a:pt x="869" y="643"/>
                  </a:cubicBezTo>
                  <a:cubicBezTo>
                    <a:pt x="871" y="644"/>
                    <a:pt x="870" y="643"/>
                    <a:pt x="870" y="646"/>
                  </a:cubicBezTo>
                  <a:cubicBezTo>
                    <a:pt x="870" y="648"/>
                    <a:pt x="868" y="646"/>
                    <a:pt x="868" y="646"/>
                  </a:cubicBezTo>
                  <a:cubicBezTo>
                    <a:pt x="866" y="645"/>
                    <a:pt x="864" y="646"/>
                    <a:pt x="862" y="646"/>
                  </a:cubicBezTo>
                  <a:cubicBezTo>
                    <a:pt x="860" y="647"/>
                    <a:pt x="860" y="648"/>
                    <a:pt x="860" y="650"/>
                  </a:cubicBezTo>
                  <a:cubicBezTo>
                    <a:pt x="860" y="651"/>
                    <a:pt x="860" y="651"/>
                    <a:pt x="861" y="652"/>
                  </a:cubicBezTo>
                  <a:cubicBezTo>
                    <a:pt x="862" y="652"/>
                    <a:pt x="864" y="652"/>
                    <a:pt x="866" y="652"/>
                  </a:cubicBezTo>
                  <a:cubicBezTo>
                    <a:pt x="868" y="652"/>
                    <a:pt x="867" y="652"/>
                    <a:pt x="868" y="653"/>
                  </a:cubicBezTo>
                  <a:cubicBezTo>
                    <a:pt x="869" y="654"/>
                    <a:pt x="869" y="652"/>
                    <a:pt x="869" y="652"/>
                  </a:cubicBezTo>
                  <a:cubicBezTo>
                    <a:pt x="869" y="651"/>
                    <a:pt x="870" y="650"/>
                    <a:pt x="871" y="649"/>
                  </a:cubicBezTo>
                  <a:cubicBezTo>
                    <a:pt x="872" y="649"/>
                    <a:pt x="877" y="647"/>
                    <a:pt x="878" y="646"/>
                  </a:cubicBezTo>
                  <a:cubicBezTo>
                    <a:pt x="879" y="645"/>
                    <a:pt x="883" y="642"/>
                    <a:pt x="885" y="641"/>
                  </a:cubicBezTo>
                  <a:cubicBezTo>
                    <a:pt x="887" y="640"/>
                    <a:pt x="898" y="641"/>
                    <a:pt x="901" y="642"/>
                  </a:cubicBezTo>
                  <a:cubicBezTo>
                    <a:pt x="905" y="642"/>
                    <a:pt x="903" y="642"/>
                    <a:pt x="901" y="641"/>
                  </a:cubicBezTo>
                  <a:cubicBezTo>
                    <a:pt x="899" y="641"/>
                    <a:pt x="900" y="641"/>
                    <a:pt x="902" y="639"/>
                  </a:cubicBezTo>
                  <a:cubicBezTo>
                    <a:pt x="905" y="637"/>
                    <a:pt x="917" y="636"/>
                    <a:pt x="919" y="636"/>
                  </a:cubicBezTo>
                  <a:cubicBezTo>
                    <a:pt x="920" y="635"/>
                    <a:pt x="920" y="635"/>
                    <a:pt x="920" y="634"/>
                  </a:cubicBezTo>
                  <a:cubicBezTo>
                    <a:pt x="920" y="634"/>
                    <a:pt x="920" y="633"/>
                    <a:pt x="920" y="633"/>
                  </a:cubicBezTo>
                  <a:cubicBezTo>
                    <a:pt x="920" y="633"/>
                    <a:pt x="919" y="632"/>
                    <a:pt x="919" y="631"/>
                  </a:cubicBezTo>
                  <a:cubicBezTo>
                    <a:pt x="920" y="630"/>
                    <a:pt x="920" y="629"/>
                    <a:pt x="920" y="629"/>
                  </a:cubicBezTo>
                  <a:cubicBezTo>
                    <a:pt x="920" y="629"/>
                    <a:pt x="914" y="630"/>
                    <a:pt x="913" y="630"/>
                  </a:cubicBezTo>
                  <a:cubicBezTo>
                    <a:pt x="911" y="630"/>
                    <a:pt x="911" y="630"/>
                    <a:pt x="910" y="629"/>
                  </a:cubicBezTo>
                  <a:cubicBezTo>
                    <a:pt x="910" y="629"/>
                    <a:pt x="909" y="629"/>
                    <a:pt x="910" y="628"/>
                  </a:cubicBezTo>
                  <a:cubicBezTo>
                    <a:pt x="911" y="626"/>
                    <a:pt x="911" y="626"/>
                    <a:pt x="912" y="625"/>
                  </a:cubicBezTo>
                  <a:cubicBezTo>
                    <a:pt x="912" y="624"/>
                    <a:pt x="912" y="624"/>
                    <a:pt x="913" y="623"/>
                  </a:cubicBezTo>
                  <a:cubicBezTo>
                    <a:pt x="914" y="623"/>
                    <a:pt x="917" y="621"/>
                    <a:pt x="918" y="621"/>
                  </a:cubicBezTo>
                  <a:cubicBezTo>
                    <a:pt x="919" y="620"/>
                    <a:pt x="919" y="619"/>
                    <a:pt x="921" y="619"/>
                  </a:cubicBezTo>
                  <a:cubicBezTo>
                    <a:pt x="923" y="619"/>
                    <a:pt x="941" y="616"/>
                    <a:pt x="941" y="616"/>
                  </a:cubicBezTo>
                  <a:cubicBezTo>
                    <a:pt x="941" y="616"/>
                    <a:pt x="942" y="617"/>
                    <a:pt x="943" y="617"/>
                  </a:cubicBezTo>
                  <a:cubicBezTo>
                    <a:pt x="944" y="617"/>
                    <a:pt x="945" y="616"/>
                    <a:pt x="946" y="617"/>
                  </a:cubicBezTo>
                  <a:cubicBezTo>
                    <a:pt x="946" y="618"/>
                    <a:pt x="948" y="620"/>
                    <a:pt x="949" y="618"/>
                  </a:cubicBezTo>
                  <a:cubicBezTo>
                    <a:pt x="950" y="617"/>
                    <a:pt x="952" y="614"/>
                    <a:pt x="953" y="614"/>
                  </a:cubicBezTo>
                  <a:cubicBezTo>
                    <a:pt x="954" y="614"/>
                    <a:pt x="965" y="609"/>
                    <a:pt x="965" y="609"/>
                  </a:cubicBezTo>
                  <a:cubicBezTo>
                    <a:pt x="965" y="608"/>
                    <a:pt x="967" y="607"/>
                    <a:pt x="967" y="607"/>
                  </a:cubicBezTo>
                  <a:cubicBezTo>
                    <a:pt x="967" y="607"/>
                    <a:pt x="974" y="602"/>
                    <a:pt x="975" y="601"/>
                  </a:cubicBezTo>
                  <a:cubicBezTo>
                    <a:pt x="977" y="600"/>
                    <a:pt x="980" y="598"/>
                    <a:pt x="986" y="598"/>
                  </a:cubicBezTo>
                  <a:cubicBezTo>
                    <a:pt x="993" y="598"/>
                    <a:pt x="1032" y="598"/>
                    <a:pt x="1032" y="598"/>
                  </a:cubicBezTo>
                  <a:cubicBezTo>
                    <a:pt x="1032" y="598"/>
                    <a:pt x="1032" y="592"/>
                    <a:pt x="1037" y="592"/>
                  </a:cubicBezTo>
                  <a:cubicBezTo>
                    <a:pt x="1037" y="592"/>
                    <a:pt x="1038" y="592"/>
                    <a:pt x="1039" y="593"/>
                  </a:cubicBezTo>
                  <a:cubicBezTo>
                    <a:pt x="1040" y="593"/>
                    <a:pt x="1042" y="593"/>
                    <a:pt x="1044" y="592"/>
                  </a:cubicBezTo>
                  <a:cubicBezTo>
                    <a:pt x="1045" y="590"/>
                    <a:pt x="1050" y="582"/>
                    <a:pt x="1050" y="582"/>
                  </a:cubicBezTo>
                  <a:cubicBezTo>
                    <a:pt x="1050" y="582"/>
                    <a:pt x="1051" y="581"/>
                    <a:pt x="1050" y="580"/>
                  </a:cubicBezTo>
                  <a:cubicBezTo>
                    <a:pt x="1050" y="580"/>
                    <a:pt x="1050" y="578"/>
                    <a:pt x="1050" y="577"/>
                  </a:cubicBezTo>
                  <a:cubicBezTo>
                    <a:pt x="1051" y="576"/>
                    <a:pt x="1060" y="560"/>
                    <a:pt x="1062" y="558"/>
                  </a:cubicBezTo>
                  <a:cubicBezTo>
                    <a:pt x="1063" y="556"/>
                    <a:pt x="1065" y="552"/>
                    <a:pt x="1066" y="552"/>
                  </a:cubicBezTo>
                  <a:cubicBezTo>
                    <a:pt x="1068" y="552"/>
                    <a:pt x="1068" y="554"/>
                    <a:pt x="1068" y="555"/>
                  </a:cubicBezTo>
                  <a:cubicBezTo>
                    <a:pt x="1068" y="555"/>
                    <a:pt x="1068" y="556"/>
                    <a:pt x="1069" y="556"/>
                  </a:cubicBezTo>
                  <a:cubicBezTo>
                    <a:pt x="1070" y="556"/>
                    <a:pt x="1071" y="557"/>
                    <a:pt x="1073" y="557"/>
                  </a:cubicBezTo>
                  <a:cubicBezTo>
                    <a:pt x="1075" y="556"/>
                    <a:pt x="1079" y="554"/>
                    <a:pt x="1081" y="555"/>
                  </a:cubicBezTo>
                  <a:cubicBezTo>
                    <a:pt x="1083" y="556"/>
                    <a:pt x="1087" y="559"/>
                    <a:pt x="1087" y="562"/>
                  </a:cubicBezTo>
                  <a:cubicBezTo>
                    <a:pt x="1087" y="565"/>
                    <a:pt x="1087" y="579"/>
                    <a:pt x="1087" y="580"/>
                  </a:cubicBezTo>
                  <a:cubicBezTo>
                    <a:pt x="1087" y="581"/>
                    <a:pt x="1087" y="584"/>
                    <a:pt x="1087" y="584"/>
                  </a:cubicBezTo>
                  <a:cubicBezTo>
                    <a:pt x="1087" y="585"/>
                    <a:pt x="1087" y="585"/>
                    <a:pt x="1088" y="585"/>
                  </a:cubicBezTo>
                  <a:cubicBezTo>
                    <a:pt x="1088" y="586"/>
                    <a:pt x="1089" y="586"/>
                    <a:pt x="1089" y="586"/>
                  </a:cubicBezTo>
                  <a:cubicBezTo>
                    <a:pt x="1090" y="586"/>
                    <a:pt x="1093" y="587"/>
                    <a:pt x="1093" y="588"/>
                  </a:cubicBezTo>
                  <a:cubicBezTo>
                    <a:pt x="1093" y="588"/>
                    <a:pt x="1091" y="588"/>
                    <a:pt x="1092" y="589"/>
                  </a:cubicBezTo>
                  <a:cubicBezTo>
                    <a:pt x="1092" y="590"/>
                    <a:pt x="1092" y="592"/>
                    <a:pt x="1092" y="593"/>
                  </a:cubicBezTo>
                  <a:cubicBezTo>
                    <a:pt x="1092" y="594"/>
                    <a:pt x="1093" y="595"/>
                    <a:pt x="1094" y="595"/>
                  </a:cubicBezTo>
                  <a:cubicBezTo>
                    <a:pt x="1095" y="595"/>
                    <a:pt x="1095" y="594"/>
                    <a:pt x="1096" y="595"/>
                  </a:cubicBezTo>
                  <a:cubicBezTo>
                    <a:pt x="1097" y="596"/>
                    <a:pt x="1097" y="596"/>
                    <a:pt x="1098" y="597"/>
                  </a:cubicBezTo>
                  <a:cubicBezTo>
                    <a:pt x="1097" y="596"/>
                    <a:pt x="1097" y="595"/>
                    <a:pt x="1098" y="596"/>
                  </a:cubicBezTo>
                  <a:cubicBezTo>
                    <a:pt x="1100" y="596"/>
                    <a:pt x="1100" y="596"/>
                    <a:pt x="1101" y="596"/>
                  </a:cubicBezTo>
                  <a:cubicBezTo>
                    <a:pt x="1102" y="597"/>
                    <a:pt x="1104" y="597"/>
                    <a:pt x="1106" y="596"/>
                  </a:cubicBezTo>
                  <a:cubicBezTo>
                    <a:pt x="1107" y="596"/>
                    <a:pt x="1108" y="596"/>
                    <a:pt x="1109" y="595"/>
                  </a:cubicBezTo>
                  <a:cubicBezTo>
                    <a:pt x="1110" y="594"/>
                    <a:pt x="1110" y="592"/>
                    <a:pt x="1112" y="591"/>
                  </a:cubicBezTo>
                  <a:cubicBezTo>
                    <a:pt x="1113" y="590"/>
                    <a:pt x="1111" y="592"/>
                    <a:pt x="1113" y="592"/>
                  </a:cubicBezTo>
                  <a:cubicBezTo>
                    <a:pt x="1114" y="593"/>
                    <a:pt x="1116" y="594"/>
                    <a:pt x="1118" y="592"/>
                  </a:cubicBezTo>
                  <a:cubicBezTo>
                    <a:pt x="1119" y="591"/>
                    <a:pt x="1129" y="586"/>
                    <a:pt x="1131" y="585"/>
                  </a:cubicBezTo>
                  <a:cubicBezTo>
                    <a:pt x="1133" y="584"/>
                    <a:pt x="1135" y="583"/>
                    <a:pt x="1135" y="582"/>
                  </a:cubicBezTo>
                  <a:cubicBezTo>
                    <a:pt x="1134" y="580"/>
                    <a:pt x="1134" y="579"/>
                    <a:pt x="1135" y="581"/>
                  </a:cubicBezTo>
                  <a:cubicBezTo>
                    <a:pt x="1136" y="584"/>
                    <a:pt x="1136" y="584"/>
                    <a:pt x="1138" y="583"/>
                  </a:cubicBezTo>
                  <a:cubicBezTo>
                    <a:pt x="1140" y="582"/>
                    <a:pt x="1138" y="584"/>
                    <a:pt x="1137" y="586"/>
                  </a:cubicBezTo>
                  <a:cubicBezTo>
                    <a:pt x="1135" y="587"/>
                    <a:pt x="1131" y="592"/>
                    <a:pt x="1132" y="592"/>
                  </a:cubicBezTo>
                  <a:cubicBezTo>
                    <a:pt x="1133" y="592"/>
                    <a:pt x="1134" y="591"/>
                    <a:pt x="1135" y="591"/>
                  </a:cubicBezTo>
                  <a:cubicBezTo>
                    <a:pt x="1136" y="590"/>
                    <a:pt x="1139" y="591"/>
                    <a:pt x="1140" y="591"/>
                  </a:cubicBezTo>
                  <a:cubicBezTo>
                    <a:pt x="1141" y="590"/>
                    <a:pt x="1144" y="591"/>
                    <a:pt x="1147" y="590"/>
                  </a:cubicBezTo>
                  <a:cubicBezTo>
                    <a:pt x="1149" y="590"/>
                    <a:pt x="1155" y="590"/>
                    <a:pt x="1150" y="593"/>
                  </a:cubicBezTo>
                  <a:cubicBezTo>
                    <a:pt x="1146" y="595"/>
                    <a:pt x="1143" y="599"/>
                    <a:pt x="1141" y="597"/>
                  </a:cubicBezTo>
                  <a:cubicBezTo>
                    <a:pt x="1140" y="595"/>
                    <a:pt x="1138" y="596"/>
                    <a:pt x="1138" y="594"/>
                  </a:cubicBezTo>
                  <a:cubicBezTo>
                    <a:pt x="1139" y="592"/>
                    <a:pt x="1138" y="591"/>
                    <a:pt x="1135" y="592"/>
                  </a:cubicBezTo>
                  <a:cubicBezTo>
                    <a:pt x="1133" y="594"/>
                    <a:pt x="1119" y="603"/>
                    <a:pt x="1117" y="604"/>
                  </a:cubicBezTo>
                  <a:cubicBezTo>
                    <a:pt x="1115" y="605"/>
                    <a:pt x="1113" y="609"/>
                    <a:pt x="1112" y="610"/>
                  </a:cubicBezTo>
                  <a:cubicBezTo>
                    <a:pt x="1112" y="612"/>
                    <a:pt x="1110" y="614"/>
                    <a:pt x="1111" y="616"/>
                  </a:cubicBezTo>
                  <a:cubicBezTo>
                    <a:pt x="1112" y="618"/>
                    <a:pt x="1112" y="620"/>
                    <a:pt x="1113" y="621"/>
                  </a:cubicBezTo>
                  <a:cubicBezTo>
                    <a:pt x="1114" y="621"/>
                    <a:pt x="1114" y="621"/>
                    <a:pt x="1114" y="620"/>
                  </a:cubicBezTo>
                  <a:cubicBezTo>
                    <a:pt x="1115" y="619"/>
                    <a:pt x="1116" y="620"/>
                    <a:pt x="1116" y="621"/>
                  </a:cubicBezTo>
                  <a:cubicBezTo>
                    <a:pt x="1117" y="623"/>
                    <a:pt x="1117" y="625"/>
                    <a:pt x="1119" y="625"/>
                  </a:cubicBezTo>
                  <a:cubicBezTo>
                    <a:pt x="1121" y="625"/>
                    <a:pt x="1122" y="626"/>
                    <a:pt x="1123" y="624"/>
                  </a:cubicBezTo>
                  <a:cubicBezTo>
                    <a:pt x="1124" y="622"/>
                    <a:pt x="1123" y="620"/>
                    <a:pt x="1124" y="621"/>
                  </a:cubicBezTo>
                  <a:cubicBezTo>
                    <a:pt x="1125" y="622"/>
                    <a:pt x="1125" y="619"/>
                    <a:pt x="1126" y="622"/>
                  </a:cubicBezTo>
                  <a:cubicBezTo>
                    <a:pt x="1127" y="624"/>
                    <a:pt x="1127" y="621"/>
                    <a:pt x="1129" y="619"/>
                  </a:cubicBezTo>
                  <a:cubicBezTo>
                    <a:pt x="1131" y="617"/>
                    <a:pt x="1134" y="617"/>
                    <a:pt x="1134" y="616"/>
                  </a:cubicBezTo>
                  <a:cubicBezTo>
                    <a:pt x="1133" y="614"/>
                    <a:pt x="1134" y="614"/>
                    <a:pt x="1135" y="613"/>
                  </a:cubicBezTo>
                  <a:cubicBezTo>
                    <a:pt x="1136" y="612"/>
                    <a:pt x="1137" y="612"/>
                    <a:pt x="1138" y="611"/>
                  </a:cubicBezTo>
                  <a:cubicBezTo>
                    <a:pt x="1138" y="611"/>
                    <a:pt x="1139" y="612"/>
                    <a:pt x="1139" y="610"/>
                  </a:cubicBezTo>
                  <a:cubicBezTo>
                    <a:pt x="1138" y="609"/>
                    <a:pt x="1140" y="609"/>
                    <a:pt x="1138" y="609"/>
                  </a:cubicBezTo>
                  <a:cubicBezTo>
                    <a:pt x="1138" y="609"/>
                    <a:pt x="1139" y="606"/>
                    <a:pt x="1140" y="606"/>
                  </a:cubicBezTo>
                  <a:cubicBezTo>
                    <a:pt x="1141" y="607"/>
                    <a:pt x="1142" y="608"/>
                    <a:pt x="1142" y="606"/>
                  </a:cubicBezTo>
                  <a:cubicBezTo>
                    <a:pt x="1143" y="604"/>
                    <a:pt x="1143" y="603"/>
                    <a:pt x="1144" y="604"/>
                  </a:cubicBezTo>
                  <a:cubicBezTo>
                    <a:pt x="1145" y="604"/>
                    <a:pt x="1144" y="607"/>
                    <a:pt x="1145" y="607"/>
                  </a:cubicBezTo>
                  <a:cubicBezTo>
                    <a:pt x="1147" y="607"/>
                    <a:pt x="1147" y="608"/>
                    <a:pt x="1148" y="608"/>
                  </a:cubicBezTo>
                  <a:cubicBezTo>
                    <a:pt x="1150" y="608"/>
                    <a:pt x="1150" y="607"/>
                    <a:pt x="1150" y="606"/>
                  </a:cubicBezTo>
                  <a:cubicBezTo>
                    <a:pt x="1150" y="605"/>
                    <a:pt x="1148" y="602"/>
                    <a:pt x="1149" y="604"/>
                  </a:cubicBezTo>
                  <a:cubicBezTo>
                    <a:pt x="1151" y="605"/>
                    <a:pt x="1152" y="605"/>
                    <a:pt x="1155" y="605"/>
                  </a:cubicBezTo>
                  <a:cubicBezTo>
                    <a:pt x="1158" y="604"/>
                    <a:pt x="1163" y="602"/>
                    <a:pt x="1165" y="601"/>
                  </a:cubicBezTo>
                  <a:cubicBezTo>
                    <a:pt x="1167" y="600"/>
                    <a:pt x="1187" y="593"/>
                    <a:pt x="1188" y="593"/>
                  </a:cubicBezTo>
                  <a:cubicBezTo>
                    <a:pt x="1188" y="592"/>
                    <a:pt x="1188" y="592"/>
                    <a:pt x="1187" y="591"/>
                  </a:cubicBezTo>
                  <a:cubicBezTo>
                    <a:pt x="1185" y="590"/>
                    <a:pt x="1182" y="587"/>
                    <a:pt x="1181" y="586"/>
                  </a:cubicBezTo>
                  <a:cubicBezTo>
                    <a:pt x="1181" y="585"/>
                    <a:pt x="1179" y="585"/>
                    <a:pt x="1177" y="586"/>
                  </a:cubicBezTo>
                  <a:cubicBezTo>
                    <a:pt x="1175" y="586"/>
                    <a:pt x="1175" y="586"/>
                    <a:pt x="1175" y="585"/>
                  </a:cubicBezTo>
                  <a:cubicBezTo>
                    <a:pt x="1175" y="584"/>
                    <a:pt x="1175" y="581"/>
                    <a:pt x="1173" y="582"/>
                  </a:cubicBezTo>
                  <a:cubicBezTo>
                    <a:pt x="1172" y="584"/>
                    <a:pt x="1170" y="585"/>
                    <a:pt x="1169" y="585"/>
                  </a:cubicBezTo>
                  <a:cubicBezTo>
                    <a:pt x="1168" y="585"/>
                    <a:pt x="1167" y="585"/>
                    <a:pt x="1167" y="586"/>
                  </a:cubicBezTo>
                  <a:cubicBezTo>
                    <a:pt x="1167" y="586"/>
                    <a:pt x="1166" y="587"/>
                    <a:pt x="1165" y="587"/>
                  </a:cubicBezTo>
                  <a:cubicBezTo>
                    <a:pt x="1163" y="586"/>
                    <a:pt x="1162" y="586"/>
                    <a:pt x="1163" y="585"/>
                  </a:cubicBezTo>
                  <a:cubicBezTo>
                    <a:pt x="1164" y="585"/>
                    <a:pt x="1163" y="584"/>
                    <a:pt x="1162" y="584"/>
                  </a:cubicBezTo>
                  <a:cubicBezTo>
                    <a:pt x="1160" y="584"/>
                    <a:pt x="1156" y="584"/>
                    <a:pt x="1155" y="584"/>
                  </a:cubicBezTo>
                  <a:cubicBezTo>
                    <a:pt x="1155" y="584"/>
                    <a:pt x="1154" y="584"/>
                    <a:pt x="1154" y="583"/>
                  </a:cubicBezTo>
                  <a:cubicBezTo>
                    <a:pt x="1154" y="583"/>
                    <a:pt x="1149" y="581"/>
                    <a:pt x="1145" y="580"/>
                  </a:cubicBezTo>
                  <a:cubicBezTo>
                    <a:pt x="1142" y="579"/>
                    <a:pt x="1142" y="579"/>
                    <a:pt x="1145" y="578"/>
                  </a:cubicBezTo>
                  <a:cubicBezTo>
                    <a:pt x="1148" y="577"/>
                    <a:pt x="1147" y="577"/>
                    <a:pt x="1145" y="577"/>
                  </a:cubicBezTo>
                  <a:cubicBezTo>
                    <a:pt x="1143" y="577"/>
                    <a:pt x="1141" y="576"/>
                    <a:pt x="1140" y="575"/>
                  </a:cubicBezTo>
                  <a:cubicBezTo>
                    <a:pt x="1139" y="575"/>
                    <a:pt x="1137" y="575"/>
                    <a:pt x="1136" y="575"/>
                  </a:cubicBezTo>
                  <a:cubicBezTo>
                    <a:pt x="1136" y="575"/>
                    <a:pt x="1135" y="575"/>
                    <a:pt x="1136" y="574"/>
                  </a:cubicBezTo>
                  <a:cubicBezTo>
                    <a:pt x="1136" y="573"/>
                    <a:pt x="1135" y="573"/>
                    <a:pt x="1135" y="573"/>
                  </a:cubicBezTo>
                  <a:cubicBezTo>
                    <a:pt x="1134" y="573"/>
                    <a:pt x="1134" y="574"/>
                    <a:pt x="1134" y="572"/>
                  </a:cubicBezTo>
                  <a:cubicBezTo>
                    <a:pt x="1135" y="570"/>
                    <a:pt x="1134" y="571"/>
                    <a:pt x="1133" y="570"/>
                  </a:cubicBezTo>
                  <a:cubicBezTo>
                    <a:pt x="1133" y="569"/>
                    <a:pt x="1133" y="568"/>
                    <a:pt x="1133" y="567"/>
                  </a:cubicBezTo>
                  <a:cubicBezTo>
                    <a:pt x="1133" y="566"/>
                    <a:pt x="1132" y="566"/>
                    <a:pt x="1131" y="565"/>
                  </a:cubicBezTo>
                  <a:cubicBezTo>
                    <a:pt x="1130" y="564"/>
                    <a:pt x="1130" y="562"/>
                    <a:pt x="1130" y="562"/>
                  </a:cubicBezTo>
                  <a:cubicBezTo>
                    <a:pt x="1131" y="561"/>
                    <a:pt x="1131" y="561"/>
                    <a:pt x="1131" y="560"/>
                  </a:cubicBezTo>
                  <a:cubicBezTo>
                    <a:pt x="1132" y="559"/>
                    <a:pt x="1131" y="559"/>
                    <a:pt x="1130" y="559"/>
                  </a:cubicBezTo>
                  <a:cubicBezTo>
                    <a:pt x="1130" y="559"/>
                    <a:pt x="1120" y="561"/>
                    <a:pt x="1125" y="558"/>
                  </a:cubicBezTo>
                  <a:cubicBezTo>
                    <a:pt x="1131" y="555"/>
                    <a:pt x="1130" y="554"/>
                    <a:pt x="1130" y="552"/>
                  </a:cubicBezTo>
                  <a:cubicBezTo>
                    <a:pt x="1130" y="551"/>
                    <a:pt x="1131" y="549"/>
                    <a:pt x="1132" y="548"/>
                  </a:cubicBezTo>
                  <a:cubicBezTo>
                    <a:pt x="1133" y="547"/>
                    <a:pt x="1134" y="547"/>
                    <a:pt x="1132" y="547"/>
                  </a:cubicBezTo>
                  <a:cubicBezTo>
                    <a:pt x="1129" y="547"/>
                    <a:pt x="1122" y="547"/>
                    <a:pt x="1121" y="548"/>
                  </a:cubicBezTo>
                  <a:cubicBezTo>
                    <a:pt x="1120" y="548"/>
                    <a:pt x="1119" y="549"/>
                    <a:pt x="1119" y="548"/>
                  </a:cubicBezTo>
                  <a:cubicBezTo>
                    <a:pt x="1119" y="546"/>
                    <a:pt x="1115" y="543"/>
                    <a:pt x="1113" y="542"/>
                  </a:cubicBezTo>
                  <a:cubicBezTo>
                    <a:pt x="1112" y="542"/>
                    <a:pt x="1107" y="541"/>
                    <a:pt x="1111" y="540"/>
                  </a:cubicBezTo>
                  <a:cubicBezTo>
                    <a:pt x="1115" y="540"/>
                    <a:pt x="1116" y="539"/>
                    <a:pt x="1117" y="539"/>
                  </a:cubicBezTo>
                  <a:cubicBezTo>
                    <a:pt x="1119" y="540"/>
                    <a:pt x="1122" y="542"/>
                    <a:pt x="1123" y="542"/>
                  </a:cubicBezTo>
                  <a:cubicBezTo>
                    <a:pt x="1125" y="542"/>
                    <a:pt x="1127" y="540"/>
                    <a:pt x="1128" y="539"/>
                  </a:cubicBezTo>
                  <a:cubicBezTo>
                    <a:pt x="1129" y="539"/>
                    <a:pt x="1130" y="538"/>
                    <a:pt x="1131" y="538"/>
                  </a:cubicBezTo>
                  <a:cubicBezTo>
                    <a:pt x="1132" y="538"/>
                    <a:pt x="1133" y="536"/>
                    <a:pt x="1133" y="536"/>
                  </a:cubicBezTo>
                  <a:cubicBezTo>
                    <a:pt x="1134" y="535"/>
                    <a:pt x="1135" y="535"/>
                    <a:pt x="1136" y="535"/>
                  </a:cubicBezTo>
                  <a:cubicBezTo>
                    <a:pt x="1136" y="534"/>
                    <a:pt x="1139" y="533"/>
                    <a:pt x="1139" y="533"/>
                  </a:cubicBezTo>
                  <a:cubicBezTo>
                    <a:pt x="1140" y="532"/>
                    <a:pt x="1141" y="532"/>
                    <a:pt x="1140" y="532"/>
                  </a:cubicBezTo>
                  <a:cubicBezTo>
                    <a:pt x="1139" y="531"/>
                    <a:pt x="1140" y="530"/>
                    <a:pt x="1140" y="530"/>
                  </a:cubicBezTo>
                  <a:cubicBezTo>
                    <a:pt x="1141" y="530"/>
                    <a:pt x="1140" y="530"/>
                    <a:pt x="1139" y="529"/>
                  </a:cubicBezTo>
                  <a:cubicBezTo>
                    <a:pt x="1138" y="528"/>
                    <a:pt x="1138" y="527"/>
                    <a:pt x="1138" y="527"/>
                  </a:cubicBezTo>
                  <a:cubicBezTo>
                    <a:pt x="1137" y="527"/>
                    <a:pt x="1137" y="526"/>
                    <a:pt x="1136" y="526"/>
                  </a:cubicBezTo>
                  <a:cubicBezTo>
                    <a:pt x="1136" y="527"/>
                    <a:pt x="1135" y="525"/>
                    <a:pt x="1138" y="526"/>
                  </a:cubicBezTo>
                  <a:cubicBezTo>
                    <a:pt x="1141" y="527"/>
                    <a:pt x="1141" y="527"/>
                    <a:pt x="1140" y="525"/>
                  </a:cubicBezTo>
                  <a:cubicBezTo>
                    <a:pt x="1139" y="523"/>
                    <a:pt x="1138" y="524"/>
                    <a:pt x="1138" y="523"/>
                  </a:cubicBezTo>
                  <a:cubicBezTo>
                    <a:pt x="1137" y="522"/>
                    <a:pt x="1134" y="521"/>
                    <a:pt x="1134" y="520"/>
                  </a:cubicBezTo>
                  <a:cubicBezTo>
                    <a:pt x="1133" y="520"/>
                    <a:pt x="1129" y="518"/>
                    <a:pt x="1127" y="518"/>
                  </a:cubicBezTo>
                  <a:cubicBezTo>
                    <a:pt x="1126" y="519"/>
                    <a:pt x="1122" y="517"/>
                    <a:pt x="1120" y="518"/>
                  </a:cubicBezTo>
                  <a:cubicBezTo>
                    <a:pt x="1118" y="519"/>
                    <a:pt x="1114" y="519"/>
                    <a:pt x="1110" y="519"/>
                  </a:cubicBezTo>
                  <a:cubicBezTo>
                    <a:pt x="1107" y="520"/>
                    <a:pt x="1094" y="525"/>
                    <a:pt x="1092" y="526"/>
                  </a:cubicBezTo>
                  <a:cubicBezTo>
                    <a:pt x="1090" y="526"/>
                    <a:pt x="1085" y="529"/>
                    <a:pt x="1084" y="529"/>
                  </a:cubicBezTo>
                  <a:cubicBezTo>
                    <a:pt x="1083" y="529"/>
                    <a:pt x="1079" y="532"/>
                    <a:pt x="1076" y="533"/>
                  </a:cubicBezTo>
                  <a:cubicBezTo>
                    <a:pt x="1074" y="534"/>
                    <a:pt x="1070" y="537"/>
                    <a:pt x="1069" y="538"/>
                  </a:cubicBezTo>
                  <a:cubicBezTo>
                    <a:pt x="1068" y="539"/>
                    <a:pt x="1058" y="549"/>
                    <a:pt x="1056" y="551"/>
                  </a:cubicBezTo>
                  <a:cubicBezTo>
                    <a:pt x="1054" y="553"/>
                    <a:pt x="1053" y="555"/>
                    <a:pt x="1052" y="556"/>
                  </a:cubicBezTo>
                  <a:cubicBezTo>
                    <a:pt x="1051" y="557"/>
                    <a:pt x="1048" y="560"/>
                    <a:pt x="1047" y="561"/>
                  </a:cubicBezTo>
                  <a:cubicBezTo>
                    <a:pt x="1046" y="561"/>
                    <a:pt x="1039" y="564"/>
                    <a:pt x="1037" y="565"/>
                  </a:cubicBezTo>
                  <a:cubicBezTo>
                    <a:pt x="1036" y="565"/>
                    <a:pt x="1035" y="566"/>
                    <a:pt x="1037" y="564"/>
                  </a:cubicBezTo>
                  <a:cubicBezTo>
                    <a:pt x="1039" y="563"/>
                    <a:pt x="1039" y="561"/>
                    <a:pt x="1040" y="560"/>
                  </a:cubicBezTo>
                  <a:cubicBezTo>
                    <a:pt x="1042" y="560"/>
                    <a:pt x="1043" y="559"/>
                    <a:pt x="1044" y="557"/>
                  </a:cubicBezTo>
                  <a:cubicBezTo>
                    <a:pt x="1045" y="556"/>
                    <a:pt x="1048" y="552"/>
                    <a:pt x="1048" y="552"/>
                  </a:cubicBezTo>
                  <a:cubicBezTo>
                    <a:pt x="1049" y="551"/>
                    <a:pt x="1051" y="550"/>
                    <a:pt x="1052" y="549"/>
                  </a:cubicBezTo>
                  <a:cubicBezTo>
                    <a:pt x="1052" y="549"/>
                    <a:pt x="1053" y="548"/>
                    <a:pt x="1054" y="547"/>
                  </a:cubicBezTo>
                  <a:cubicBezTo>
                    <a:pt x="1055" y="547"/>
                    <a:pt x="1056" y="546"/>
                    <a:pt x="1056" y="545"/>
                  </a:cubicBezTo>
                  <a:cubicBezTo>
                    <a:pt x="1056" y="544"/>
                    <a:pt x="1057" y="541"/>
                    <a:pt x="1058" y="541"/>
                  </a:cubicBezTo>
                  <a:cubicBezTo>
                    <a:pt x="1058" y="540"/>
                    <a:pt x="1058" y="540"/>
                    <a:pt x="1057" y="539"/>
                  </a:cubicBezTo>
                  <a:cubicBezTo>
                    <a:pt x="1056" y="539"/>
                    <a:pt x="1055" y="537"/>
                    <a:pt x="1055" y="537"/>
                  </a:cubicBezTo>
                  <a:cubicBezTo>
                    <a:pt x="1054" y="537"/>
                    <a:pt x="1053" y="538"/>
                    <a:pt x="1052" y="537"/>
                  </a:cubicBezTo>
                  <a:cubicBezTo>
                    <a:pt x="1050" y="537"/>
                    <a:pt x="1049" y="536"/>
                    <a:pt x="1049" y="536"/>
                  </a:cubicBezTo>
                  <a:cubicBezTo>
                    <a:pt x="1048" y="536"/>
                    <a:pt x="1043" y="535"/>
                    <a:pt x="1043" y="535"/>
                  </a:cubicBezTo>
                  <a:cubicBezTo>
                    <a:pt x="1042" y="536"/>
                    <a:pt x="1041" y="536"/>
                    <a:pt x="1042" y="535"/>
                  </a:cubicBezTo>
                  <a:cubicBezTo>
                    <a:pt x="1043" y="534"/>
                    <a:pt x="1040" y="533"/>
                    <a:pt x="1042" y="534"/>
                  </a:cubicBezTo>
                  <a:cubicBezTo>
                    <a:pt x="1045" y="534"/>
                    <a:pt x="1042" y="534"/>
                    <a:pt x="1045" y="535"/>
                  </a:cubicBezTo>
                  <a:cubicBezTo>
                    <a:pt x="1048" y="535"/>
                    <a:pt x="1049" y="535"/>
                    <a:pt x="1050" y="535"/>
                  </a:cubicBezTo>
                  <a:cubicBezTo>
                    <a:pt x="1050" y="536"/>
                    <a:pt x="1052" y="537"/>
                    <a:pt x="1053" y="537"/>
                  </a:cubicBezTo>
                  <a:cubicBezTo>
                    <a:pt x="1054" y="536"/>
                    <a:pt x="1055" y="536"/>
                    <a:pt x="1056" y="537"/>
                  </a:cubicBezTo>
                  <a:cubicBezTo>
                    <a:pt x="1057" y="538"/>
                    <a:pt x="1058" y="540"/>
                    <a:pt x="1059" y="539"/>
                  </a:cubicBezTo>
                  <a:cubicBezTo>
                    <a:pt x="1060" y="538"/>
                    <a:pt x="1062" y="537"/>
                    <a:pt x="1062" y="536"/>
                  </a:cubicBezTo>
                  <a:cubicBezTo>
                    <a:pt x="1063" y="535"/>
                    <a:pt x="1064" y="534"/>
                    <a:pt x="1064" y="534"/>
                  </a:cubicBezTo>
                  <a:cubicBezTo>
                    <a:pt x="1065" y="534"/>
                    <a:pt x="1065" y="531"/>
                    <a:pt x="1066" y="531"/>
                  </a:cubicBezTo>
                  <a:cubicBezTo>
                    <a:pt x="1067" y="530"/>
                    <a:pt x="1068" y="527"/>
                    <a:pt x="1069" y="527"/>
                  </a:cubicBezTo>
                  <a:cubicBezTo>
                    <a:pt x="1069" y="527"/>
                    <a:pt x="1074" y="524"/>
                    <a:pt x="1075" y="522"/>
                  </a:cubicBezTo>
                  <a:cubicBezTo>
                    <a:pt x="1076" y="521"/>
                    <a:pt x="1077" y="521"/>
                    <a:pt x="1078" y="521"/>
                  </a:cubicBezTo>
                  <a:cubicBezTo>
                    <a:pt x="1078" y="521"/>
                    <a:pt x="1079" y="521"/>
                    <a:pt x="1080" y="520"/>
                  </a:cubicBezTo>
                  <a:cubicBezTo>
                    <a:pt x="1081" y="518"/>
                    <a:pt x="1084" y="517"/>
                    <a:pt x="1085" y="517"/>
                  </a:cubicBezTo>
                  <a:cubicBezTo>
                    <a:pt x="1086" y="516"/>
                    <a:pt x="1094" y="515"/>
                    <a:pt x="1094" y="514"/>
                  </a:cubicBezTo>
                  <a:cubicBezTo>
                    <a:pt x="1095" y="514"/>
                    <a:pt x="1096" y="514"/>
                    <a:pt x="1096" y="512"/>
                  </a:cubicBezTo>
                  <a:cubicBezTo>
                    <a:pt x="1096" y="511"/>
                    <a:pt x="1096" y="510"/>
                    <a:pt x="1096" y="510"/>
                  </a:cubicBezTo>
                  <a:cubicBezTo>
                    <a:pt x="1097" y="509"/>
                    <a:pt x="1096" y="508"/>
                    <a:pt x="1097" y="507"/>
                  </a:cubicBezTo>
                  <a:cubicBezTo>
                    <a:pt x="1098" y="506"/>
                    <a:pt x="1099" y="505"/>
                    <a:pt x="1100" y="504"/>
                  </a:cubicBezTo>
                  <a:cubicBezTo>
                    <a:pt x="1100" y="504"/>
                    <a:pt x="1102" y="503"/>
                    <a:pt x="1103" y="502"/>
                  </a:cubicBezTo>
                  <a:cubicBezTo>
                    <a:pt x="1104" y="501"/>
                    <a:pt x="1106" y="498"/>
                    <a:pt x="1108" y="499"/>
                  </a:cubicBezTo>
                  <a:cubicBezTo>
                    <a:pt x="1109" y="499"/>
                    <a:pt x="1112" y="500"/>
                    <a:pt x="1115" y="499"/>
                  </a:cubicBezTo>
                  <a:cubicBezTo>
                    <a:pt x="1118" y="498"/>
                    <a:pt x="1127" y="497"/>
                    <a:pt x="1127" y="498"/>
                  </a:cubicBezTo>
                  <a:cubicBezTo>
                    <a:pt x="1128" y="498"/>
                    <a:pt x="1136" y="498"/>
                    <a:pt x="1137" y="498"/>
                  </a:cubicBezTo>
                  <a:cubicBezTo>
                    <a:pt x="1138" y="498"/>
                    <a:pt x="1142" y="499"/>
                    <a:pt x="1143" y="498"/>
                  </a:cubicBezTo>
                  <a:cubicBezTo>
                    <a:pt x="1144" y="497"/>
                    <a:pt x="1147" y="498"/>
                    <a:pt x="1148" y="498"/>
                  </a:cubicBezTo>
                  <a:cubicBezTo>
                    <a:pt x="1149" y="498"/>
                    <a:pt x="1151" y="498"/>
                    <a:pt x="1151" y="499"/>
                  </a:cubicBezTo>
                  <a:cubicBezTo>
                    <a:pt x="1152" y="499"/>
                    <a:pt x="1152" y="499"/>
                    <a:pt x="1153" y="499"/>
                  </a:cubicBezTo>
                  <a:cubicBezTo>
                    <a:pt x="1154" y="499"/>
                    <a:pt x="1158" y="499"/>
                    <a:pt x="1160" y="498"/>
                  </a:cubicBezTo>
                  <a:cubicBezTo>
                    <a:pt x="1162" y="497"/>
                    <a:pt x="1165" y="498"/>
                    <a:pt x="1166" y="499"/>
                  </a:cubicBezTo>
                  <a:cubicBezTo>
                    <a:pt x="1167" y="499"/>
                    <a:pt x="1170" y="499"/>
                    <a:pt x="1171" y="499"/>
                  </a:cubicBezTo>
                  <a:cubicBezTo>
                    <a:pt x="1172" y="499"/>
                    <a:pt x="1176" y="500"/>
                    <a:pt x="1177" y="501"/>
                  </a:cubicBezTo>
                  <a:cubicBezTo>
                    <a:pt x="1177" y="501"/>
                    <a:pt x="1176" y="502"/>
                    <a:pt x="1179" y="502"/>
                  </a:cubicBezTo>
                  <a:cubicBezTo>
                    <a:pt x="1181" y="502"/>
                    <a:pt x="1185" y="500"/>
                    <a:pt x="1188" y="500"/>
                  </a:cubicBezTo>
                  <a:cubicBezTo>
                    <a:pt x="1192" y="500"/>
                    <a:pt x="1197" y="499"/>
                    <a:pt x="1198" y="499"/>
                  </a:cubicBezTo>
                  <a:cubicBezTo>
                    <a:pt x="1199" y="499"/>
                    <a:pt x="1201" y="499"/>
                    <a:pt x="1202" y="498"/>
                  </a:cubicBezTo>
                  <a:cubicBezTo>
                    <a:pt x="1203" y="498"/>
                    <a:pt x="1213" y="490"/>
                    <a:pt x="1215" y="488"/>
                  </a:cubicBezTo>
                  <a:cubicBezTo>
                    <a:pt x="1216" y="487"/>
                    <a:pt x="1217" y="486"/>
                    <a:pt x="1217" y="488"/>
                  </a:cubicBezTo>
                  <a:cubicBezTo>
                    <a:pt x="1217" y="489"/>
                    <a:pt x="1218" y="488"/>
                    <a:pt x="1218" y="487"/>
                  </a:cubicBezTo>
                  <a:cubicBezTo>
                    <a:pt x="1218" y="485"/>
                    <a:pt x="1218" y="484"/>
                    <a:pt x="1219" y="483"/>
                  </a:cubicBezTo>
                  <a:cubicBezTo>
                    <a:pt x="1220" y="482"/>
                    <a:pt x="1224" y="481"/>
                    <a:pt x="1223" y="480"/>
                  </a:cubicBezTo>
                  <a:cubicBezTo>
                    <a:pt x="1223" y="479"/>
                    <a:pt x="1224" y="479"/>
                    <a:pt x="1225" y="479"/>
                  </a:cubicBezTo>
                  <a:cubicBezTo>
                    <a:pt x="1226" y="478"/>
                    <a:pt x="1233" y="474"/>
                    <a:pt x="1238" y="475"/>
                  </a:cubicBezTo>
                  <a:cubicBezTo>
                    <a:pt x="1243" y="476"/>
                    <a:pt x="1247" y="476"/>
                    <a:pt x="1249" y="474"/>
                  </a:cubicBezTo>
                  <a:cubicBezTo>
                    <a:pt x="1251" y="472"/>
                    <a:pt x="1257" y="469"/>
                    <a:pt x="1259" y="468"/>
                  </a:cubicBezTo>
                  <a:cubicBezTo>
                    <a:pt x="1261" y="467"/>
                    <a:pt x="1263" y="466"/>
                    <a:pt x="1264" y="464"/>
                  </a:cubicBezTo>
                  <a:cubicBezTo>
                    <a:pt x="1265" y="462"/>
                    <a:pt x="1265" y="460"/>
                    <a:pt x="1266" y="460"/>
                  </a:cubicBezTo>
                  <a:cubicBezTo>
                    <a:pt x="1267" y="460"/>
                    <a:pt x="1268" y="460"/>
                    <a:pt x="1266" y="459"/>
                  </a:cubicBezTo>
                  <a:cubicBezTo>
                    <a:pt x="1264" y="458"/>
                    <a:pt x="1258" y="455"/>
                    <a:pt x="1263" y="457"/>
                  </a:cubicBezTo>
                  <a:close/>
                  <a:moveTo>
                    <a:pt x="340" y="161"/>
                  </a:moveTo>
                  <a:cubicBezTo>
                    <a:pt x="342" y="161"/>
                    <a:pt x="345" y="160"/>
                    <a:pt x="345" y="161"/>
                  </a:cubicBezTo>
                  <a:cubicBezTo>
                    <a:pt x="344" y="162"/>
                    <a:pt x="344" y="164"/>
                    <a:pt x="343" y="163"/>
                  </a:cubicBezTo>
                  <a:cubicBezTo>
                    <a:pt x="342" y="163"/>
                    <a:pt x="342" y="163"/>
                    <a:pt x="342" y="164"/>
                  </a:cubicBezTo>
                  <a:cubicBezTo>
                    <a:pt x="341" y="165"/>
                    <a:pt x="341" y="165"/>
                    <a:pt x="340" y="164"/>
                  </a:cubicBezTo>
                  <a:cubicBezTo>
                    <a:pt x="339" y="164"/>
                    <a:pt x="339" y="164"/>
                    <a:pt x="338" y="165"/>
                  </a:cubicBezTo>
                  <a:cubicBezTo>
                    <a:pt x="337" y="165"/>
                    <a:pt x="337" y="165"/>
                    <a:pt x="336" y="164"/>
                  </a:cubicBezTo>
                  <a:cubicBezTo>
                    <a:pt x="335" y="164"/>
                    <a:pt x="334" y="164"/>
                    <a:pt x="334" y="165"/>
                  </a:cubicBezTo>
                  <a:cubicBezTo>
                    <a:pt x="334" y="166"/>
                    <a:pt x="333" y="167"/>
                    <a:pt x="332" y="166"/>
                  </a:cubicBezTo>
                  <a:cubicBezTo>
                    <a:pt x="331" y="164"/>
                    <a:pt x="328" y="161"/>
                    <a:pt x="326" y="161"/>
                  </a:cubicBezTo>
                  <a:cubicBezTo>
                    <a:pt x="324" y="162"/>
                    <a:pt x="322" y="162"/>
                    <a:pt x="320" y="162"/>
                  </a:cubicBezTo>
                  <a:cubicBezTo>
                    <a:pt x="319" y="162"/>
                    <a:pt x="317" y="161"/>
                    <a:pt x="317" y="162"/>
                  </a:cubicBezTo>
                  <a:cubicBezTo>
                    <a:pt x="316" y="163"/>
                    <a:pt x="316" y="164"/>
                    <a:pt x="317" y="164"/>
                  </a:cubicBezTo>
                  <a:cubicBezTo>
                    <a:pt x="318" y="164"/>
                    <a:pt x="317" y="164"/>
                    <a:pt x="315" y="165"/>
                  </a:cubicBezTo>
                  <a:cubicBezTo>
                    <a:pt x="314" y="165"/>
                    <a:pt x="315" y="165"/>
                    <a:pt x="314" y="166"/>
                  </a:cubicBezTo>
                  <a:cubicBezTo>
                    <a:pt x="312" y="166"/>
                    <a:pt x="310" y="166"/>
                    <a:pt x="312" y="167"/>
                  </a:cubicBezTo>
                  <a:cubicBezTo>
                    <a:pt x="313" y="168"/>
                    <a:pt x="314" y="169"/>
                    <a:pt x="316" y="169"/>
                  </a:cubicBezTo>
                  <a:cubicBezTo>
                    <a:pt x="317" y="170"/>
                    <a:pt x="318" y="170"/>
                    <a:pt x="318" y="172"/>
                  </a:cubicBezTo>
                  <a:cubicBezTo>
                    <a:pt x="319" y="173"/>
                    <a:pt x="321" y="174"/>
                    <a:pt x="318" y="173"/>
                  </a:cubicBezTo>
                  <a:cubicBezTo>
                    <a:pt x="316" y="173"/>
                    <a:pt x="314" y="173"/>
                    <a:pt x="313" y="174"/>
                  </a:cubicBezTo>
                  <a:cubicBezTo>
                    <a:pt x="311" y="175"/>
                    <a:pt x="311" y="176"/>
                    <a:pt x="310" y="176"/>
                  </a:cubicBezTo>
                  <a:cubicBezTo>
                    <a:pt x="309" y="176"/>
                    <a:pt x="299" y="183"/>
                    <a:pt x="298" y="184"/>
                  </a:cubicBezTo>
                  <a:cubicBezTo>
                    <a:pt x="297" y="184"/>
                    <a:pt x="295" y="186"/>
                    <a:pt x="293" y="185"/>
                  </a:cubicBezTo>
                  <a:cubicBezTo>
                    <a:pt x="291" y="185"/>
                    <a:pt x="288" y="184"/>
                    <a:pt x="290" y="183"/>
                  </a:cubicBezTo>
                  <a:cubicBezTo>
                    <a:pt x="291" y="181"/>
                    <a:pt x="291" y="182"/>
                    <a:pt x="292" y="182"/>
                  </a:cubicBezTo>
                  <a:cubicBezTo>
                    <a:pt x="293" y="182"/>
                    <a:pt x="294" y="181"/>
                    <a:pt x="295" y="181"/>
                  </a:cubicBezTo>
                  <a:cubicBezTo>
                    <a:pt x="297" y="182"/>
                    <a:pt x="298" y="181"/>
                    <a:pt x="297" y="180"/>
                  </a:cubicBezTo>
                  <a:cubicBezTo>
                    <a:pt x="297" y="179"/>
                    <a:pt x="297" y="178"/>
                    <a:pt x="298" y="178"/>
                  </a:cubicBezTo>
                  <a:cubicBezTo>
                    <a:pt x="300" y="177"/>
                    <a:pt x="306" y="174"/>
                    <a:pt x="306" y="171"/>
                  </a:cubicBezTo>
                  <a:cubicBezTo>
                    <a:pt x="306" y="167"/>
                    <a:pt x="306" y="167"/>
                    <a:pt x="305" y="167"/>
                  </a:cubicBezTo>
                  <a:cubicBezTo>
                    <a:pt x="303" y="166"/>
                    <a:pt x="299" y="166"/>
                    <a:pt x="297" y="167"/>
                  </a:cubicBezTo>
                  <a:cubicBezTo>
                    <a:pt x="296" y="169"/>
                    <a:pt x="294" y="170"/>
                    <a:pt x="292" y="171"/>
                  </a:cubicBezTo>
                  <a:cubicBezTo>
                    <a:pt x="290" y="171"/>
                    <a:pt x="289" y="171"/>
                    <a:pt x="289" y="172"/>
                  </a:cubicBezTo>
                  <a:cubicBezTo>
                    <a:pt x="289" y="173"/>
                    <a:pt x="289" y="174"/>
                    <a:pt x="288" y="174"/>
                  </a:cubicBezTo>
                  <a:cubicBezTo>
                    <a:pt x="288" y="175"/>
                    <a:pt x="288" y="175"/>
                    <a:pt x="288" y="175"/>
                  </a:cubicBezTo>
                  <a:cubicBezTo>
                    <a:pt x="289" y="176"/>
                    <a:pt x="288" y="179"/>
                    <a:pt x="285" y="180"/>
                  </a:cubicBezTo>
                  <a:cubicBezTo>
                    <a:pt x="282" y="181"/>
                    <a:pt x="282" y="183"/>
                    <a:pt x="281" y="182"/>
                  </a:cubicBezTo>
                  <a:cubicBezTo>
                    <a:pt x="279" y="180"/>
                    <a:pt x="278" y="181"/>
                    <a:pt x="276" y="181"/>
                  </a:cubicBezTo>
                  <a:cubicBezTo>
                    <a:pt x="273" y="181"/>
                    <a:pt x="252" y="178"/>
                    <a:pt x="262" y="176"/>
                  </a:cubicBezTo>
                  <a:cubicBezTo>
                    <a:pt x="262" y="176"/>
                    <a:pt x="265" y="176"/>
                    <a:pt x="267" y="176"/>
                  </a:cubicBezTo>
                  <a:cubicBezTo>
                    <a:pt x="268" y="176"/>
                    <a:pt x="270" y="175"/>
                    <a:pt x="271" y="173"/>
                  </a:cubicBezTo>
                  <a:cubicBezTo>
                    <a:pt x="271" y="171"/>
                    <a:pt x="270" y="171"/>
                    <a:pt x="269" y="170"/>
                  </a:cubicBezTo>
                  <a:cubicBezTo>
                    <a:pt x="269" y="170"/>
                    <a:pt x="268" y="169"/>
                    <a:pt x="269" y="169"/>
                  </a:cubicBezTo>
                  <a:cubicBezTo>
                    <a:pt x="270" y="169"/>
                    <a:pt x="270" y="167"/>
                    <a:pt x="272" y="167"/>
                  </a:cubicBezTo>
                  <a:cubicBezTo>
                    <a:pt x="273" y="167"/>
                    <a:pt x="279" y="166"/>
                    <a:pt x="278" y="164"/>
                  </a:cubicBezTo>
                  <a:cubicBezTo>
                    <a:pt x="278" y="162"/>
                    <a:pt x="274" y="159"/>
                    <a:pt x="272" y="159"/>
                  </a:cubicBezTo>
                  <a:cubicBezTo>
                    <a:pt x="271" y="158"/>
                    <a:pt x="270" y="157"/>
                    <a:pt x="273" y="157"/>
                  </a:cubicBezTo>
                  <a:cubicBezTo>
                    <a:pt x="276" y="157"/>
                    <a:pt x="278" y="156"/>
                    <a:pt x="281" y="157"/>
                  </a:cubicBezTo>
                  <a:cubicBezTo>
                    <a:pt x="284" y="158"/>
                    <a:pt x="287" y="159"/>
                    <a:pt x="290" y="158"/>
                  </a:cubicBezTo>
                  <a:cubicBezTo>
                    <a:pt x="293" y="157"/>
                    <a:pt x="295" y="156"/>
                    <a:pt x="293" y="155"/>
                  </a:cubicBezTo>
                  <a:cubicBezTo>
                    <a:pt x="292" y="154"/>
                    <a:pt x="287" y="151"/>
                    <a:pt x="279" y="150"/>
                  </a:cubicBezTo>
                  <a:cubicBezTo>
                    <a:pt x="272" y="150"/>
                    <a:pt x="265" y="150"/>
                    <a:pt x="267" y="151"/>
                  </a:cubicBezTo>
                  <a:cubicBezTo>
                    <a:pt x="268" y="152"/>
                    <a:pt x="268" y="153"/>
                    <a:pt x="266" y="153"/>
                  </a:cubicBezTo>
                  <a:cubicBezTo>
                    <a:pt x="265" y="152"/>
                    <a:pt x="262" y="152"/>
                    <a:pt x="260" y="153"/>
                  </a:cubicBezTo>
                  <a:cubicBezTo>
                    <a:pt x="258" y="154"/>
                    <a:pt x="256" y="154"/>
                    <a:pt x="254" y="153"/>
                  </a:cubicBezTo>
                  <a:cubicBezTo>
                    <a:pt x="251" y="152"/>
                    <a:pt x="249" y="152"/>
                    <a:pt x="247" y="152"/>
                  </a:cubicBezTo>
                  <a:cubicBezTo>
                    <a:pt x="245" y="153"/>
                    <a:pt x="242" y="153"/>
                    <a:pt x="243" y="154"/>
                  </a:cubicBezTo>
                  <a:cubicBezTo>
                    <a:pt x="244" y="154"/>
                    <a:pt x="244" y="155"/>
                    <a:pt x="244" y="155"/>
                  </a:cubicBezTo>
                  <a:cubicBezTo>
                    <a:pt x="243" y="155"/>
                    <a:pt x="241" y="155"/>
                    <a:pt x="240" y="158"/>
                  </a:cubicBezTo>
                  <a:cubicBezTo>
                    <a:pt x="240" y="158"/>
                    <a:pt x="240" y="159"/>
                    <a:pt x="239" y="158"/>
                  </a:cubicBezTo>
                  <a:cubicBezTo>
                    <a:pt x="238" y="156"/>
                    <a:pt x="237" y="156"/>
                    <a:pt x="237" y="154"/>
                  </a:cubicBezTo>
                  <a:cubicBezTo>
                    <a:pt x="236" y="153"/>
                    <a:pt x="236" y="150"/>
                    <a:pt x="237" y="149"/>
                  </a:cubicBezTo>
                  <a:cubicBezTo>
                    <a:pt x="238" y="149"/>
                    <a:pt x="238" y="149"/>
                    <a:pt x="239" y="150"/>
                  </a:cubicBezTo>
                  <a:cubicBezTo>
                    <a:pt x="240" y="150"/>
                    <a:pt x="240" y="151"/>
                    <a:pt x="241" y="150"/>
                  </a:cubicBezTo>
                  <a:cubicBezTo>
                    <a:pt x="242" y="150"/>
                    <a:pt x="242" y="150"/>
                    <a:pt x="243" y="150"/>
                  </a:cubicBezTo>
                  <a:cubicBezTo>
                    <a:pt x="244" y="150"/>
                    <a:pt x="246" y="151"/>
                    <a:pt x="247" y="150"/>
                  </a:cubicBezTo>
                  <a:cubicBezTo>
                    <a:pt x="247" y="148"/>
                    <a:pt x="249" y="147"/>
                    <a:pt x="251" y="148"/>
                  </a:cubicBezTo>
                  <a:cubicBezTo>
                    <a:pt x="252" y="149"/>
                    <a:pt x="253" y="149"/>
                    <a:pt x="255" y="148"/>
                  </a:cubicBezTo>
                  <a:cubicBezTo>
                    <a:pt x="256" y="147"/>
                    <a:pt x="257" y="147"/>
                    <a:pt x="258" y="147"/>
                  </a:cubicBezTo>
                  <a:cubicBezTo>
                    <a:pt x="260" y="147"/>
                    <a:pt x="262" y="146"/>
                    <a:pt x="263" y="145"/>
                  </a:cubicBezTo>
                  <a:cubicBezTo>
                    <a:pt x="264" y="145"/>
                    <a:pt x="265" y="144"/>
                    <a:pt x="265" y="144"/>
                  </a:cubicBezTo>
                  <a:cubicBezTo>
                    <a:pt x="265" y="145"/>
                    <a:pt x="266" y="145"/>
                    <a:pt x="266" y="145"/>
                  </a:cubicBezTo>
                  <a:cubicBezTo>
                    <a:pt x="267" y="145"/>
                    <a:pt x="268" y="145"/>
                    <a:pt x="268" y="144"/>
                  </a:cubicBezTo>
                  <a:cubicBezTo>
                    <a:pt x="269" y="143"/>
                    <a:pt x="269" y="143"/>
                    <a:pt x="271" y="143"/>
                  </a:cubicBezTo>
                  <a:cubicBezTo>
                    <a:pt x="273" y="143"/>
                    <a:pt x="273" y="144"/>
                    <a:pt x="274" y="143"/>
                  </a:cubicBezTo>
                  <a:cubicBezTo>
                    <a:pt x="274" y="142"/>
                    <a:pt x="276" y="142"/>
                    <a:pt x="276" y="142"/>
                  </a:cubicBezTo>
                  <a:cubicBezTo>
                    <a:pt x="277" y="142"/>
                    <a:pt x="278" y="143"/>
                    <a:pt x="278" y="143"/>
                  </a:cubicBezTo>
                  <a:cubicBezTo>
                    <a:pt x="278" y="143"/>
                    <a:pt x="279" y="142"/>
                    <a:pt x="280" y="142"/>
                  </a:cubicBezTo>
                  <a:cubicBezTo>
                    <a:pt x="281" y="142"/>
                    <a:pt x="283" y="142"/>
                    <a:pt x="284" y="141"/>
                  </a:cubicBezTo>
                  <a:cubicBezTo>
                    <a:pt x="285" y="140"/>
                    <a:pt x="287" y="140"/>
                    <a:pt x="288" y="140"/>
                  </a:cubicBezTo>
                  <a:cubicBezTo>
                    <a:pt x="289" y="140"/>
                    <a:pt x="290" y="138"/>
                    <a:pt x="291" y="138"/>
                  </a:cubicBezTo>
                  <a:cubicBezTo>
                    <a:pt x="292" y="138"/>
                    <a:pt x="293" y="137"/>
                    <a:pt x="294" y="136"/>
                  </a:cubicBezTo>
                  <a:cubicBezTo>
                    <a:pt x="295" y="136"/>
                    <a:pt x="298" y="136"/>
                    <a:pt x="299" y="135"/>
                  </a:cubicBezTo>
                  <a:cubicBezTo>
                    <a:pt x="300" y="135"/>
                    <a:pt x="306" y="133"/>
                    <a:pt x="307" y="133"/>
                  </a:cubicBezTo>
                  <a:cubicBezTo>
                    <a:pt x="308" y="133"/>
                    <a:pt x="311" y="131"/>
                    <a:pt x="312" y="131"/>
                  </a:cubicBezTo>
                  <a:cubicBezTo>
                    <a:pt x="313" y="132"/>
                    <a:pt x="329" y="135"/>
                    <a:pt x="327" y="135"/>
                  </a:cubicBezTo>
                  <a:cubicBezTo>
                    <a:pt x="325" y="136"/>
                    <a:pt x="323" y="136"/>
                    <a:pt x="322" y="137"/>
                  </a:cubicBezTo>
                  <a:cubicBezTo>
                    <a:pt x="321" y="138"/>
                    <a:pt x="320" y="139"/>
                    <a:pt x="318" y="139"/>
                  </a:cubicBezTo>
                  <a:cubicBezTo>
                    <a:pt x="317" y="139"/>
                    <a:pt x="315" y="139"/>
                    <a:pt x="314" y="140"/>
                  </a:cubicBezTo>
                  <a:cubicBezTo>
                    <a:pt x="314" y="140"/>
                    <a:pt x="311" y="141"/>
                    <a:pt x="311" y="142"/>
                  </a:cubicBezTo>
                  <a:cubicBezTo>
                    <a:pt x="310" y="142"/>
                    <a:pt x="309" y="143"/>
                    <a:pt x="309" y="144"/>
                  </a:cubicBezTo>
                  <a:cubicBezTo>
                    <a:pt x="308" y="144"/>
                    <a:pt x="306" y="145"/>
                    <a:pt x="307" y="145"/>
                  </a:cubicBezTo>
                  <a:cubicBezTo>
                    <a:pt x="308" y="145"/>
                    <a:pt x="308" y="145"/>
                    <a:pt x="307" y="146"/>
                  </a:cubicBezTo>
                  <a:cubicBezTo>
                    <a:pt x="306" y="147"/>
                    <a:pt x="306" y="148"/>
                    <a:pt x="308" y="147"/>
                  </a:cubicBezTo>
                  <a:cubicBezTo>
                    <a:pt x="309" y="147"/>
                    <a:pt x="310" y="147"/>
                    <a:pt x="311" y="147"/>
                  </a:cubicBezTo>
                  <a:cubicBezTo>
                    <a:pt x="312" y="148"/>
                    <a:pt x="315" y="149"/>
                    <a:pt x="315" y="148"/>
                  </a:cubicBezTo>
                  <a:cubicBezTo>
                    <a:pt x="316" y="148"/>
                    <a:pt x="319" y="148"/>
                    <a:pt x="317" y="148"/>
                  </a:cubicBezTo>
                  <a:cubicBezTo>
                    <a:pt x="315" y="149"/>
                    <a:pt x="315" y="149"/>
                    <a:pt x="317" y="149"/>
                  </a:cubicBezTo>
                  <a:cubicBezTo>
                    <a:pt x="318" y="150"/>
                    <a:pt x="320" y="150"/>
                    <a:pt x="320" y="149"/>
                  </a:cubicBezTo>
                  <a:cubicBezTo>
                    <a:pt x="319" y="148"/>
                    <a:pt x="320" y="148"/>
                    <a:pt x="321" y="148"/>
                  </a:cubicBezTo>
                  <a:cubicBezTo>
                    <a:pt x="323" y="149"/>
                    <a:pt x="329" y="150"/>
                    <a:pt x="331" y="149"/>
                  </a:cubicBezTo>
                  <a:cubicBezTo>
                    <a:pt x="331" y="149"/>
                    <a:pt x="336" y="148"/>
                    <a:pt x="337" y="147"/>
                  </a:cubicBezTo>
                  <a:cubicBezTo>
                    <a:pt x="339" y="145"/>
                    <a:pt x="339" y="145"/>
                    <a:pt x="338" y="145"/>
                  </a:cubicBezTo>
                  <a:cubicBezTo>
                    <a:pt x="337" y="146"/>
                    <a:pt x="338" y="144"/>
                    <a:pt x="340" y="143"/>
                  </a:cubicBezTo>
                  <a:cubicBezTo>
                    <a:pt x="342" y="142"/>
                    <a:pt x="347" y="139"/>
                    <a:pt x="347" y="141"/>
                  </a:cubicBezTo>
                  <a:cubicBezTo>
                    <a:pt x="347" y="143"/>
                    <a:pt x="346" y="142"/>
                    <a:pt x="345" y="143"/>
                  </a:cubicBezTo>
                  <a:cubicBezTo>
                    <a:pt x="344" y="144"/>
                    <a:pt x="344" y="145"/>
                    <a:pt x="343" y="146"/>
                  </a:cubicBezTo>
                  <a:cubicBezTo>
                    <a:pt x="343" y="146"/>
                    <a:pt x="343" y="147"/>
                    <a:pt x="345" y="146"/>
                  </a:cubicBezTo>
                  <a:cubicBezTo>
                    <a:pt x="346" y="146"/>
                    <a:pt x="350" y="145"/>
                    <a:pt x="349" y="146"/>
                  </a:cubicBezTo>
                  <a:cubicBezTo>
                    <a:pt x="348" y="147"/>
                    <a:pt x="348" y="148"/>
                    <a:pt x="347" y="149"/>
                  </a:cubicBezTo>
                  <a:cubicBezTo>
                    <a:pt x="346" y="151"/>
                    <a:pt x="345" y="153"/>
                    <a:pt x="345" y="154"/>
                  </a:cubicBezTo>
                  <a:cubicBezTo>
                    <a:pt x="345" y="155"/>
                    <a:pt x="344" y="156"/>
                    <a:pt x="343" y="156"/>
                  </a:cubicBezTo>
                  <a:cubicBezTo>
                    <a:pt x="342" y="155"/>
                    <a:pt x="341" y="156"/>
                    <a:pt x="340" y="157"/>
                  </a:cubicBezTo>
                  <a:cubicBezTo>
                    <a:pt x="339" y="158"/>
                    <a:pt x="339" y="159"/>
                    <a:pt x="339" y="159"/>
                  </a:cubicBezTo>
                  <a:cubicBezTo>
                    <a:pt x="338" y="160"/>
                    <a:pt x="338" y="162"/>
                    <a:pt x="340" y="161"/>
                  </a:cubicBezTo>
                  <a:close/>
                  <a:moveTo>
                    <a:pt x="475" y="234"/>
                  </a:moveTo>
                  <a:cubicBezTo>
                    <a:pt x="473" y="235"/>
                    <a:pt x="471" y="240"/>
                    <a:pt x="471" y="237"/>
                  </a:cubicBezTo>
                  <a:cubicBezTo>
                    <a:pt x="471" y="235"/>
                    <a:pt x="469" y="236"/>
                    <a:pt x="468" y="235"/>
                  </a:cubicBezTo>
                  <a:cubicBezTo>
                    <a:pt x="467" y="234"/>
                    <a:pt x="463" y="233"/>
                    <a:pt x="462" y="233"/>
                  </a:cubicBezTo>
                  <a:cubicBezTo>
                    <a:pt x="460" y="233"/>
                    <a:pt x="452" y="232"/>
                    <a:pt x="451" y="232"/>
                  </a:cubicBezTo>
                  <a:cubicBezTo>
                    <a:pt x="449" y="233"/>
                    <a:pt x="443" y="235"/>
                    <a:pt x="441" y="236"/>
                  </a:cubicBezTo>
                  <a:cubicBezTo>
                    <a:pt x="439" y="238"/>
                    <a:pt x="434" y="244"/>
                    <a:pt x="436" y="242"/>
                  </a:cubicBezTo>
                  <a:cubicBezTo>
                    <a:pt x="438" y="241"/>
                    <a:pt x="441" y="239"/>
                    <a:pt x="444" y="238"/>
                  </a:cubicBezTo>
                  <a:cubicBezTo>
                    <a:pt x="446" y="237"/>
                    <a:pt x="449" y="236"/>
                    <a:pt x="451" y="236"/>
                  </a:cubicBezTo>
                  <a:cubicBezTo>
                    <a:pt x="453" y="236"/>
                    <a:pt x="453" y="236"/>
                    <a:pt x="453" y="235"/>
                  </a:cubicBezTo>
                  <a:cubicBezTo>
                    <a:pt x="453" y="234"/>
                    <a:pt x="453" y="234"/>
                    <a:pt x="454" y="234"/>
                  </a:cubicBezTo>
                  <a:cubicBezTo>
                    <a:pt x="456" y="234"/>
                    <a:pt x="467" y="234"/>
                    <a:pt x="462" y="235"/>
                  </a:cubicBezTo>
                  <a:cubicBezTo>
                    <a:pt x="457" y="235"/>
                    <a:pt x="454" y="234"/>
                    <a:pt x="455" y="235"/>
                  </a:cubicBezTo>
                  <a:cubicBezTo>
                    <a:pt x="456" y="236"/>
                    <a:pt x="457" y="236"/>
                    <a:pt x="460" y="236"/>
                  </a:cubicBezTo>
                  <a:cubicBezTo>
                    <a:pt x="462" y="236"/>
                    <a:pt x="468" y="235"/>
                    <a:pt x="464" y="237"/>
                  </a:cubicBezTo>
                  <a:cubicBezTo>
                    <a:pt x="460" y="238"/>
                    <a:pt x="456" y="239"/>
                    <a:pt x="455" y="239"/>
                  </a:cubicBezTo>
                  <a:cubicBezTo>
                    <a:pt x="453" y="239"/>
                    <a:pt x="450" y="238"/>
                    <a:pt x="450" y="239"/>
                  </a:cubicBezTo>
                  <a:cubicBezTo>
                    <a:pt x="451" y="240"/>
                    <a:pt x="452" y="240"/>
                    <a:pt x="453" y="240"/>
                  </a:cubicBezTo>
                  <a:cubicBezTo>
                    <a:pt x="454" y="239"/>
                    <a:pt x="456" y="239"/>
                    <a:pt x="455" y="239"/>
                  </a:cubicBezTo>
                  <a:cubicBezTo>
                    <a:pt x="454" y="240"/>
                    <a:pt x="456" y="240"/>
                    <a:pt x="457" y="240"/>
                  </a:cubicBezTo>
                  <a:cubicBezTo>
                    <a:pt x="458" y="240"/>
                    <a:pt x="459" y="239"/>
                    <a:pt x="460" y="239"/>
                  </a:cubicBezTo>
                  <a:cubicBezTo>
                    <a:pt x="461" y="239"/>
                    <a:pt x="465" y="238"/>
                    <a:pt x="461" y="240"/>
                  </a:cubicBezTo>
                  <a:cubicBezTo>
                    <a:pt x="457" y="242"/>
                    <a:pt x="454" y="243"/>
                    <a:pt x="452" y="243"/>
                  </a:cubicBezTo>
                  <a:cubicBezTo>
                    <a:pt x="450" y="243"/>
                    <a:pt x="447" y="242"/>
                    <a:pt x="445" y="242"/>
                  </a:cubicBezTo>
                  <a:cubicBezTo>
                    <a:pt x="444" y="243"/>
                    <a:pt x="441" y="246"/>
                    <a:pt x="439" y="248"/>
                  </a:cubicBezTo>
                  <a:cubicBezTo>
                    <a:pt x="437" y="249"/>
                    <a:pt x="434" y="251"/>
                    <a:pt x="437" y="250"/>
                  </a:cubicBezTo>
                  <a:cubicBezTo>
                    <a:pt x="439" y="249"/>
                    <a:pt x="440" y="250"/>
                    <a:pt x="437" y="252"/>
                  </a:cubicBezTo>
                  <a:cubicBezTo>
                    <a:pt x="435" y="253"/>
                    <a:pt x="429" y="258"/>
                    <a:pt x="428" y="259"/>
                  </a:cubicBezTo>
                  <a:cubicBezTo>
                    <a:pt x="427" y="261"/>
                    <a:pt x="425" y="263"/>
                    <a:pt x="416" y="264"/>
                  </a:cubicBezTo>
                  <a:cubicBezTo>
                    <a:pt x="407" y="264"/>
                    <a:pt x="407" y="267"/>
                    <a:pt x="406" y="269"/>
                  </a:cubicBezTo>
                  <a:cubicBezTo>
                    <a:pt x="405" y="270"/>
                    <a:pt x="407" y="270"/>
                    <a:pt x="406" y="271"/>
                  </a:cubicBezTo>
                  <a:cubicBezTo>
                    <a:pt x="406" y="273"/>
                    <a:pt x="406" y="275"/>
                    <a:pt x="403" y="275"/>
                  </a:cubicBezTo>
                  <a:cubicBezTo>
                    <a:pt x="399" y="275"/>
                    <a:pt x="386" y="277"/>
                    <a:pt x="383" y="277"/>
                  </a:cubicBezTo>
                  <a:cubicBezTo>
                    <a:pt x="380" y="278"/>
                    <a:pt x="376" y="277"/>
                    <a:pt x="374" y="278"/>
                  </a:cubicBezTo>
                  <a:cubicBezTo>
                    <a:pt x="374" y="278"/>
                    <a:pt x="367" y="276"/>
                    <a:pt x="365" y="275"/>
                  </a:cubicBezTo>
                  <a:cubicBezTo>
                    <a:pt x="364" y="274"/>
                    <a:pt x="361" y="273"/>
                    <a:pt x="359" y="273"/>
                  </a:cubicBezTo>
                  <a:cubicBezTo>
                    <a:pt x="357" y="273"/>
                    <a:pt x="353" y="274"/>
                    <a:pt x="351" y="271"/>
                  </a:cubicBezTo>
                  <a:cubicBezTo>
                    <a:pt x="351" y="271"/>
                    <a:pt x="350" y="270"/>
                    <a:pt x="349" y="269"/>
                  </a:cubicBezTo>
                  <a:cubicBezTo>
                    <a:pt x="349" y="269"/>
                    <a:pt x="344" y="267"/>
                    <a:pt x="349" y="268"/>
                  </a:cubicBezTo>
                  <a:cubicBezTo>
                    <a:pt x="354" y="269"/>
                    <a:pt x="361" y="270"/>
                    <a:pt x="360" y="269"/>
                  </a:cubicBezTo>
                  <a:cubicBezTo>
                    <a:pt x="360" y="268"/>
                    <a:pt x="359" y="266"/>
                    <a:pt x="363" y="267"/>
                  </a:cubicBezTo>
                  <a:cubicBezTo>
                    <a:pt x="367" y="268"/>
                    <a:pt x="372" y="270"/>
                    <a:pt x="373" y="268"/>
                  </a:cubicBezTo>
                  <a:cubicBezTo>
                    <a:pt x="373" y="266"/>
                    <a:pt x="369" y="266"/>
                    <a:pt x="373" y="265"/>
                  </a:cubicBezTo>
                  <a:cubicBezTo>
                    <a:pt x="376" y="265"/>
                    <a:pt x="375" y="265"/>
                    <a:pt x="375" y="263"/>
                  </a:cubicBezTo>
                  <a:cubicBezTo>
                    <a:pt x="375" y="261"/>
                    <a:pt x="376" y="260"/>
                    <a:pt x="377" y="260"/>
                  </a:cubicBezTo>
                  <a:cubicBezTo>
                    <a:pt x="378" y="259"/>
                    <a:pt x="378" y="256"/>
                    <a:pt x="380" y="257"/>
                  </a:cubicBezTo>
                  <a:cubicBezTo>
                    <a:pt x="382" y="257"/>
                    <a:pt x="385" y="258"/>
                    <a:pt x="387" y="257"/>
                  </a:cubicBezTo>
                  <a:cubicBezTo>
                    <a:pt x="390" y="257"/>
                    <a:pt x="391" y="256"/>
                    <a:pt x="391" y="254"/>
                  </a:cubicBezTo>
                  <a:cubicBezTo>
                    <a:pt x="391" y="252"/>
                    <a:pt x="390" y="254"/>
                    <a:pt x="390" y="252"/>
                  </a:cubicBezTo>
                  <a:cubicBezTo>
                    <a:pt x="390" y="251"/>
                    <a:pt x="389" y="251"/>
                    <a:pt x="387" y="250"/>
                  </a:cubicBezTo>
                  <a:cubicBezTo>
                    <a:pt x="386" y="250"/>
                    <a:pt x="385" y="250"/>
                    <a:pt x="385" y="249"/>
                  </a:cubicBezTo>
                  <a:cubicBezTo>
                    <a:pt x="386" y="247"/>
                    <a:pt x="385" y="246"/>
                    <a:pt x="383" y="246"/>
                  </a:cubicBezTo>
                  <a:cubicBezTo>
                    <a:pt x="381" y="246"/>
                    <a:pt x="381" y="246"/>
                    <a:pt x="382" y="245"/>
                  </a:cubicBezTo>
                  <a:cubicBezTo>
                    <a:pt x="383" y="244"/>
                    <a:pt x="382" y="245"/>
                    <a:pt x="382" y="243"/>
                  </a:cubicBezTo>
                  <a:cubicBezTo>
                    <a:pt x="382" y="241"/>
                    <a:pt x="383" y="240"/>
                    <a:pt x="381" y="241"/>
                  </a:cubicBezTo>
                  <a:cubicBezTo>
                    <a:pt x="380" y="241"/>
                    <a:pt x="376" y="242"/>
                    <a:pt x="375" y="240"/>
                  </a:cubicBezTo>
                  <a:cubicBezTo>
                    <a:pt x="374" y="238"/>
                    <a:pt x="374" y="237"/>
                    <a:pt x="373" y="237"/>
                  </a:cubicBezTo>
                  <a:cubicBezTo>
                    <a:pt x="371" y="236"/>
                    <a:pt x="369" y="235"/>
                    <a:pt x="371" y="234"/>
                  </a:cubicBezTo>
                  <a:cubicBezTo>
                    <a:pt x="372" y="233"/>
                    <a:pt x="373" y="234"/>
                    <a:pt x="375" y="235"/>
                  </a:cubicBezTo>
                  <a:cubicBezTo>
                    <a:pt x="377" y="236"/>
                    <a:pt x="378" y="237"/>
                    <a:pt x="380" y="237"/>
                  </a:cubicBezTo>
                  <a:cubicBezTo>
                    <a:pt x="381" y="237"/>
                    <a:pt x="382" y="238"/>
                    <a:pt x="383" y="239"/>
                  </a:cubicBezTo>
                  <a:cubicBezTo>
                    <a:pt x="384" y="240"/>
                    <a:pt x="385" y="240"/>
                    <a:pt x="387" y="241"/>
                  </a:cubicBezTo>
                  <a:cubicBezTo>
                    <a:pt x="389" y="242"/>
                    <a:pt x="391" y="243"/>
                    <a:pt x="392" y="243"/>
                  </a:cubicBezTo>
                  <a:cubicBezTo>
                    <a:pt x="392" y="244"/>
                    <a:pt x="393" y="243"/>
                    <a:pt x="395" y="243"/>
                  </a:cubicBezTo>
                  <a:cubicBezTo>
                    <a:pt x="397" y="242"/>
                    <a:pt x="396" y="241"/>
                    <a:pt x="397" y="243"/>
                  </a:cubicBezTo>
                  <a:cubicBezTo>
                    <a:pt x="399" y="244"/>
                    <a:pt x="398" y="245"/>
                    <a:pt x="400" y="245"/>
                  </a:cubicBezTo>
                  <a:cubicBezTo>
                    <a:pt x="402" y="246"/>
                    <a:pt x="402" y="247"/>
                    <a:pt x="403" y="248"/>
                  </a:cubicBezTo>
                  <a:cubicBezTo>
                    <a:pt x="404" y="249"/>
                    <a:pt x="405" y="248"/>
                    <a:pt x="406" y="249"/>
                  </a:cubicBezTo>
                  <a:cubicBezTo>
                    <a:pt x="406" y="251"/>
                    <a:pt x="408" y="251"/>
                    <a:pt x="409" y="251"/>
                  </a:cubicBezTo>
                  <a:cubicBezTo>
                    <a:pt x="410" y="251"/>
                    <a:pt x="411" y="252"/>
                    <a:pt x="412" y="252"/>
                  </a:cubicBezTo>
                  <a:cubicBezTo>
                    <a:pt x="413" y="252"/>
                    <a:pt x="413" y="251"/>
                    <a:pt x="415" y="251"/>
                  </a:cubicBezTo>
                  <a:cubicBezTo>
                    <a:pt x="416" y="252"/>
                    <a:pt x="417" y="249"/>
                    <a:pt x="418" y="250"/>
                  </a:cubicBezTo>
                  <a:cubicBezTo>
                    <a:pt x="418" y="251"/>
                    <a:pt x="419" y="250"/>
                    <a:pt x="420" y="251"/>
                  </a:cubicBezTo>
                  <a:cubicBezTo>
                    <a:pt x="422" y="251"/>
                    <a:pt x="424" y="251"/>
                    <a:pt x="426" y="249"/>
                  </a:cubicBezTo>
                  <a:cubicBezTo>
                    <a:pt x="428" y="248"/>
                    <a:pt x="432" y="244"/>
                    <a:pt x="433" y="243"/>
                  </a:cubicBezTo>
                  <a:cubicBezTo>
                    <a:pt x="435" y="243"/>
                    <a:pt x="435" y="242"/>
                    <a:pt x="436" y="240"/>
                  </a:cubicBezTo>
                  <a:cubicBezTo>
                    <a:pt x="437" y="238"/>
                    <a:pt x="437" y="238"/>
                    <a:pt x="439" y="236"/>
                  </a:cubicBezTo>
                  <a:cubicBezTo>
                    <a:pt x="440" y="235"/>
                    <a:pt x="442" y="233"/>
                    <a:pt x="445" y="232"/>
                  </a:cubicBezTo>
                  <a:cubicBezTo>
                    <a:pt x="449" y="231"/>
                    <a:pt x="456" y="229"/>
                    <a:pt x="460" y="230"/>
                  </a:cubicBezTo>
                  <a:cubicBezTo>
                    <a:pt x="463" y="231"/>
                    <a:pt x="467" y="231"/>
                    <a:pt x="469" y="232"/>
                  </a:cubicBezTo>
                  <a:cubicBezTo>
                    <a:pt x="470" y="232"/>
                    <a:pt x="474" y="233"/>
                    <a:pt x="475" y="233"/>
                  </a:cubicBezTo>
                  <a:cubicBezTo>
                    <a:pt x="476" y="233"/>
                    <a:pt x="477" y="233"/>
                    <a:pt x="475" y="234"/>
                  </a:cubicBezTo>
                  <a:close/>
                  <a:moveTo>
                    <a:pt x="634" y="424"/>
                  </a:moveTo>
                  <a:cubicBezTo>
                    <a:pt x="635" y="422"/>
                    <a:pt x="638" y="417"/>
                    <a:pt x="638" y="417"/>
                  </a:cubicBezTo>
                  <a:cubicBezTo>
                    <a:pt x="638" y="417"/>
                    <a:pt x="639" y="414"/>
                    <a:pt x="639" y="416"/>
                  </a:cubicBezTo>
                  <a:cubicBezTo>
                    <a:pt x="640" y="418"/>
                    <a:pt x="640" y="418"/>
                    <a:pt x="640" y="418"/>
                  </a:cubicBezTo>
                  <a:cubicBezTo>
                    <a:pt x="641" y="418"/>
                    <a:pt x="641" y="418"/>
                    <a:pt x="640" y="419"/>
                  </a:cubicBezTo>
                  <a:cubicBezTo>
                    <a:pt x="638" y="420"/>
                    <a:pt x="636" y="421"/>
                    <a:pt x="636" y="422"/>
                  </a:cubicBezTo>
                  <a:cubicBezTo>
                    <a:pt x="636" y="423"/>
                    <a:pt x="635" y="423"/>
                    <a:pt x="636" y="424"/>
                  </a:cubicBezTo>
                  <a:cubicBezTo>
                    <a:pt x="636" y="425"/>
                    <a:pt x="637" y="425"/>
                    <a:pt x="638" y="424"/>
                  </a:cubicBezTo>
                  <a:cubicBezTo>
                    <a:pt x="640" y="423"/>
                    <a:pt x="640" y="423"/>
                    <a:pt x="640" y="423"/>
                  </a:cubicBezTo>
                  <a:cubicBezTo>
                    <a:pt x="641" y="424"/>
                    <a:pt x="641" y="424"/>
                    <a:pt x="642" y="423"/>
                  </a:cubicBezTo>
                  <a:cubicBezTo>
                    <a:pt x="643" y="422"/>
                    <a:pt x="642" y="424"/>
                    <a:pt x="641" y="424"/>
                  </a:cubicBezTo>
                  <a:cubicBezTo>
                    <a:pt x="639" y="425"/>
                    <a:pt x="639" y="426"/>
                    <a:pt x="640" y="427"/>
                  </a:cubicBezTo>
                  <a:cubicBezTo>
                    <a:pt x="640" y="428"/>
                    <a:pt x="641" y="430"/>
                    <a:pt x="639" y="429"/>
                  </a:cubicBezTo>
                  <a:cubicBezTo>
                    <a:pt x="638" y="428"/>
                    <a:pt x="638" y="427"/>
                    <a:pt x="637" y="427"/>
                  </a:cubicBezTo>
                  <a:cubicBezTo>
                    <a:pt x="636" y="426"/>
                    <a:pt x="634" y="427"/>
                    <a:pt x="634" y="424"/>
                  </a:cubicBezTo>
                  <a:close/>
                  <a:moveTo>
                    <a:pt x="664" y="481"/>
                  </a:moveTo>
                  <a:cubicBezTo>
                    <a:pt x="663" y="483"/>
                    <a:pt x="663" y="482"/>
                    <a:pt x="663" y="484"/>
                  </a:cubicBezTo>
                  <a:cubicBezTo>
                    <a:pt x="662" y="486"/>
                    <a:pt x="663" y="487"/>
                    <a:pt x="663" y="489"/>
                  </a:cubicBezTo>
                  <a:cubicBezTo>
                    <a:pt x="663" y="491"/>
                    <a:pt x="664" y="492"/>
                    <a:pt x="663" y="491"/>
                  </a:cubicBezTo>
                  <a:cubicBezTo>
                    <a:pt x="662" y="490"/>
                    <a:pt x="660" y="489"/>
                    <a:pt x="660" y="492"/>
                  </a:cubicBezTo>
                  <a:cubicBezTo>
                    <a:pt x="660" y="494"/>
                    <a:pt x="660" y="496"/>
                    <a:pt x="657" y="496"/>
                  </a:cubicBezTo>
                  <a:cubicBezTo>
                    <a:pt x="654" y="495"/>
                    <a:pt x="654" y="495"/>
                    <a:pt x="654" y="489"/>
                  </a:cubicBezTo>
                  <a:cubicBezTo>
                    <a:pt x="654" y="484"/>
                    <a:pt x="654" y="482"/>
                    <a:pt x="655" y="482"/>
                  </a:cubicBezTo>
                  <a:cubicBezTo>
                    <a:pt x="656" y="482"/>
                    <a:pt x="656" y="481"/>
                    <a:pt x="657" y="480"/>
                  </a:cubicBezTo>
                  <a:cubicBezTo>
                    <a:pt x="657" y="479"/>
                    <a:pt x="658" y="479"/>
                    <a:pt x="658" y="478"/>
                  </a:cubicBezTo>
                  <a:cubicBezTo>
                    <a:pt x="659" y="478"/>
                    <a:pt x="660" y="477"/>
                    <a:pt x="658" y="477"/>
                  </a:cubicBezTo>
                  <a:cubicBezTo>
                    <a:pt x="657" y="478"/>
                    <a:pt x="654" y="482"/>
                    <a:pt x="654" y="481"/>
                  </a:cubicBezTo>
                  <a:cubicBezTo>
                    <a:pt x="654" y="479"/>
                    <a:pt x="653" y="478"/>
                    <a:pt x="654" y="477"/>
                  </a:cubicBezTo>
                  <a:cubicBezTo>
                    <a:pt x="655" y="475"/>
                    <a:pt x="657" y="475"/>
                    <a:pt x="657" y="473"/>
                  </a:cubicBezTo>
                  <a:cubicBezTo>
                    <a:pt x="656" y="471"/>
                    <a:pt x="657" y="472"/>
                    <a:pt x="655" y="471"/>
                  </a:cubicBezTo>
                  <a:cubicBezTo>
                    <a:pt x="653" y="470"/>
                    <a:pt x="652" y="471"/>
                    <a:pt x="652" y="473"/>
                  </a:cubicBezTo>
                  <a:cubicBezTo>
                    <a:pt x="651" y="475"/>
                    <a:pt x="648" y="478"/>
                    <a:pt x="649" y="474"/>
                  </a:cubicBezTo>
                  <a:cubicBezTo>
                    <a:pt x="649" y="471"/>
                    <a:pt x="651" y="467"/>
                    <a:pt x="649" y="465"/>
                  </a:cubicBezTo>
                  <a:cubicBezTo>
                    <a:pt x="648" y="464"/>
                    <a:pt x="646" y="463"/>
                    <a:pt x="646" y="464"/>
                  </a:cubicBezTo>
                  <a:cubicBezTo>
                    <a:pt x="646" y="465"/>
                    <a:pt x="644" y="467"/>
                    <a:pt x="645" y="464"/>
                  </a:cubicBezTo>
                  <a:cubicBezTo>
                    <a:pt x="646" y="462"/>
                    <a:pt x="647" y="462"/>
                    <a:pt x="645" y="462"/>
                  </a:cubicBezTo>
                  <a:cubicBezTo>
                    <a:pt x="644" y="462"/>
                    <a:pt x="642" y="461"/>
                    <a:pt x="642" y="462"/>
                  </a:cubicBezTo>
                  <a:cubicBezTo>
                    <a:pt x="642" y="464"/>
                    <a:pt x="642" y="467"/>
                    <a:pt x="641" y="467"/>
                  </a:cubicBezTo>
                  <a:cubicBezTo>
                    <a:pt x="641" y="466"/>
                    <a:pt x="638" y="466"/>
                    <a:pt x="636" y="461"/>
                  </a:cubicBezTo>
                  <a:cubicBezTo>
                    <a:pt x="634" y="456"/>
                    <a:pt x="632" y="457"/>
                    <a:pt x="631" y="456"/>
                  </a:cubicBezTo>
                  <a:cubicBezTo>
                    <a:pt x="630" y="454"/>
                    <a:pt x="629" y="453"/>
                    <a:pt x="628" y="451"/>
                  </a:cubicBezTo>
                  <a:cubicBezTo>
                    <a:pt x="627" y="449"/>
                    <a:pt x="626" y="449"/>
                    <a:pt x="627" y="447"/>
                  </a:cubicBezTo>
                  <a:cubicBezTo>
                    <a:pt x="628" y="444"/>
                    <a:pt x="629" y="445"/>
                    <a:pt x="630" y="444"/>
                  </a:cubicBezTo>
                  <a:cubicBezTo>
                    <a:pt x="631" y="444"/>
                    <a:pt x="634" y="444"/>
                    <a:pt x="631" y="444"/>
                  </a:cubicBezTo>
                  <a:cubicBezTo>
                    <a:pt x="629" y="443"/>
                    <a:pt x="629" y="443"/>
                    <a:pt x="626" y="443"/>
                  </a:cubicBezTo>
                  <a:cubicBezTo>
                    <a:pt x="624" y="444"/>
                    <a:pt x="623" y="444"/>
                    <a:pt x="622" y="442"/>
                  </a:cubicBezTo>
                  <a:cubicBezTo>
                    <a:pt x="621" y="441"/>
                    <a:pt x="620" y="441"/>
                    <a:pt x="620" y="439"/>
                  </a:cubicBezTo>
                  <a:cubicBezTo>
                    <a:pt x="621" y="437"/>
                    <a:pt x="622" y="430"/>
                    <a:pt x="624" y="428"/>
                  </a:cubicBezTo>
                  <a:cubicBezTo>
                    <a:pt x="624" y="428"/>
                    <a:pt x="624" y="426"/>
                    <a:pt x="627" y="427"/>
                  </a:cubicBezTo>
                  <a:cubicBezTo>
                    <a:pt x="630" y="428"/>
                    <a:pt x="631" y="427"/>
                    <a:pt x="632" y="427"/>
                  </a:cubicBezTo>
                  <a:cubicBezTo>
                    <a:pt x="633" y="427"/>
                    <a:pt x="635" y="428"/>
                    <a:pt x="637" y="429"/>
                  </a:cubicBezTo>
                  <a:cubicBezTo>
                    <a:pt x="639" y="430"/>
                    <a:pt x="640" y="430"/>
                    <a:pt x="640" y="430"/>
                  </a:cubicBezTo>
                  <a:cubicBezTo>
                    <a:pt x="641" y="430"/>
                    <a:pt x="641" y="430"/>
                    <a:pt x="641" y="431"/>
                  </a:cubicBezTo>
                  <a:cubicBezTo>
                    <a:pt x="641" y="433"/>
                    <a:pt x="641" y="433"/>
                    <a:pt x="642" y="434"/>
                  </a:cubicBezTo>
                  <a:cubicBezTo>
                    <a:pt x="643" y="435"/>
                    <a:pt x="644" y="437"/>
                    <a:pt x="645" y="438"/>
                  </a:cubicBezTo>
                  <a:cubicBezTo>
                    <a:pt x="646" y="439"/>
                    <a:pt x="647" y="440"/>
                    <a:pt x="647" y="441"/>
                  </a:cubicBezTo>
                  <a:cubicBezTo>
                    <a:pt x="647" y="443"/>
                    <a:pt x="648" y="443"/>
                    <a:pt x="648" y="445"/>
                  </a:cubicBezTo>
                  <a:cubicBezTo>
                    <a:pt x="647" y="447"/>
                    <a:pt x="647" y="447"/>
                    <a:pt x="649" y="449"/>
                  </a:cubicBezTo>
                  <a:cubicBezTo>
                    <a:pt x="651" y="451"/>
                    <a:pt x="651" y="453"/>
                    <a:pt x="652" y="454"/>
                  </a:cubicBezTo>
                  <a:cubicBezTo>
                    <a:pt x="652" y="456"/>
                    <a:pt x="653" y="457"/>
                    <a:pt x="653" y="460"/>
                  </a:cubicBezTo>
                  <a:cubicBezTo>
                    <a:pt x="654" y="463"/>
                    <a:pt x="656" y="463"/>
                    <a:pt x="656" y="465"/>
                  </a:cubicBezTo>
                  <a:cubicBezTo>
                    <a:pt x="655" y="467"/>
                    <a:pt x="655" y="467"/>
                    <a:pt x="656" y="467"/>
                  </a:cubicBezTo>
                  <a:cubicBezTo>
                    <a:pt x="657" y="467"/>
                    <a:pt x="658" y="468"/>
                    <a:pt x="658" y="469"/>
                  </a:cubicBezTo>
                  <a:cubicBezTo>
                    <a:pt x="657" y="470"/>
                    <a:pt x="658" y="470"/>
                    <a:pt x="658" y="471"/>
                  </a:cubicBezTo>
                  <a:cubicBezTo>
                    <a:pt x="659" y="472"/>
                    <a:pt x="660" y="474"/>
                    <a:pt x="661" y="475"/>
                  </a:cubicBezTo>
                  <a:cubicBezTo>
                    <a:pt x="661" y="477"/>
                    <a:pt x="661" y="477"/>
                    <a:pt x="663" y="478"/>
                  </a:cubicBezTo>
                  <a:cubicBezTo>
                    <a:pt x="664" y="479"/>
                    <a:pt x="665" y="480"/>
                    <a:pt x="664" y="48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0" name="Freeform 267">
              <a:extLst>
                <a:ext uri="{FF2B5EF4-FFF2-40B4-BE49-F238E27FC236}">
                  <a16:creationId xmlns:a16="http://schemas.microsoft.com/office/drawing/2014/main" id="{5CED3E30-7529-4646-A13A-A8429416F137}"/>
                </a:ext>
              </a:extLst>
            </p:cNvPr>
            <p:cNvSpPr>
              <a:spLocks/>
            </p:cNvSpPr>
            <p:nvPr/>
          </p:nvSpPr>
          <p:spPr bwMode="auto">
            <a:xfrm>
              <a:off x="863" y="1544"/>
              <a:ext cx="108" cy="69"/>
            </a:xfrm>
            <a:custGeom>
              <a:avLst/>
              <a:gdLst>
                <a:gd name="T0" fmla="*/ 76 w 78"/>
                <a:gd name="T1" fmla="*/ 49 h 50"/>
                <a:gd name="T2" fmla="*/ 75 w 78"/>
                <a:gd name="T3" fmla="*/ 44 h 50"/>
                <a:gd name="T4" fmla="*/ 72 w 78"/>
                <a:gd name="T5" fmla="*/ 41 h 50"/>
                <a:gd name="T6" fmla="*/ 69 w 78"/>
                <a:gd name="T7" fmla="*/ 36 h 50"/>
                <a:gd name="T8" fmla="*/ 66 w 78"/>
                <a:gd name="T9" fmla="*/ 32 h 50"/>
                <a:gd name="T10" fmla="*/ 58 w 78"/>
                <a:gd name="T11" fmla="*/ 29 h 50"/>
                <a:gd name="T12" fmla="*/ 53 w 78"/>
                <a:gd name="T13" fmla="*/ 25 h 50"/>
                <a:gd name="T14" fmla="*/ 51 w 78"/>
                <a:gd name="T15" fmla="*/ 21 h 50"/>
                <a:gd name="T16" fmla="*/ 46 w 78"/>
                <a:gd name="T17" fmla="*/ 13 h 50"/>
                <a:gd name="T18" fmla="*/ 37 w 78"/>
                <a:gd name="T19" fmla="*/ 10 h 50"/>
                <a:gd name="T20" fmla="*/ 26 w 78"/>
                <a:gd name="T21" fmla="*/ 7 h 50"/>
                <a:gd name="T22" fmla="*/ 17 w 78"/>
                <a:gd name="T23" fmla="*/ 4 h 50"/>
                <a:gd name="T24" fmla="*/ 3 w 78"/>
                <a:gd name="T25" fmla="*/ 2 h 50"/>
                <a:gd name="T26" fmla="*/ 5 w 78"/>
                <a:gd name="T27" fmla="*/ 8 h 50"/>
                <a:gd name="T28" fmla="*/ 13 w 78"/>
                <a:gd name="T29" fmla="*/ 7 h 50"/>
                <a:gd name="T30" fmla="*/ 15 w 78"/>
                <a:gd name="T31" fmla="*/ 7 h 50"/>
                <a:gd name="T32" fmla="*/ 13 w 78"/>
                <a:gd name="T33" fmla="*/ 9 h 50"/>
                <a:gd name="T34" fmla="*/ 9 w 78"/>
                <a:gd name="T35" fmla="*/ 12 h 50"/>
                <a:gd name="T36" fmla="*/ 11 w 78"/>
                <a:gd name="T37" fmla="*/ 15 h 50"/>
                <a:gd name="T38" fmla="*/ 15 w 78"/>
                <a:gd name="T39" fmla="*/ 15 h 50"/>
                <a:gd name="T40" fmla="*/ 18 w 78"/>
                <a:gd name="T41" fmla="*/ 15 h 50"/>
                <a:gd name="T42" fmla="*/ 19 w 78"/>
                <a:gd name="T43" fmla="*/ 17 h 50"/>
                <a:gd name="T44" fmla="*/ 23 w 78"/>
                <a:gd name="T45" fmla="*/ 19 h 50"/>
                <a:gd name="T46" fmla="*/ 29 w 78"/>
                <a:gd name="T47" fmla="*/ 23 h 50"/>
                <a:gd name="T48" fmla="*/ 32 w 78"/>
                <a:gd name="T49" fmla="*/ 24 h 50"/>
                <a:gd name="T50" fmla="*/ 28 w 78"/>
                <a:gd name="T51" fmla="*/ 27 h 50"/>
                <a:gd name="T52" fmla="*/ 31 w 78"/>
                <a:gd name="T53" fmla="*/ 29 h 50"/>
                <a:gd name="T54" fmla="*/ 37 w 78"/>
                <a:gd name="T55" fmla="*/ 31 h 50"/>
                <a:gd name="T56" fmla="*/ 40 w 78"/>
                <a:gd name="T57" fmla="*/ 32 h 50"/>
                <a:gd name="T58" fmla="*/ 42 w 78"/>
                <a:gd name="T59" fmla="*/ 33 h 50"/>
                <a:gd name="T60" fmla="*/ 42 w 78"/>
                <a:gd name="T61" fmla="*/ 36 h 50"/>
                <a:gd name="T62" fmla="*/ 53 w 78"/>
                <a:gd name="T63" fmla="*/ 36 h 50"/>
                <a:gd name="T64" fmla="*/ 54 w 78"/>
                <a:gd name="T65" fmla="*/ 35 h 50"/>
                <a:gd name="T66" fmla="*/ 51 w 78"/>
                <a:gd name="T67" fmla="*/ 42 h 50"/>
                <a:gd name="T68" fmla="*/ 74 w 78"/>
                <a:gd name="T69" fmla="*/ 4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8" h="50">
                  <a:moveTo>
                    <a:pt x="74" y="49"/>
                  </a:moveTo>
                  <a:cubicBezTo>
                    <a:pt x="75" y="48"/>
                    <a:pt x="75" y="49"/>
                    <a:pt x="76" y="49"/>
                  </a:cubicBezTo>
                  <a:cubicBezTo>
                    <a:pt x="78" y="49"/>
                    <a:pt x="77" y="47"/>
                    <a:pt x="76" y="45"/>
                  </a:cubicBezTo>
                  <a:cubicBezTo>
                    <a:pt x="76" y="44"/>
                    <a:pt x="76" y="44"/>
                    <a:pt x="75" y="44"/>
                  </a:cubicBezTo>
                  <a:cubicBezTo>
                    <a:pt x="74" y="44"/>
                    <a:pt x="73" y="43"/>
                    <a:pt x="73" y="43"/>
                  </a:cubicBezTo>
                  <a:cubicBezTo>
                    <a:pt x="72" y="42"/>
                    <a:pt x="72" y="42"/>
                    <a:pt x="72" y="41"/>
                  </a:cubicBezTo>
                  <a:cubicBezTo>
                    <a:pt x="73" y="41"/>
                    <a:pt x="73" y="40"/>
                    <a:pt x="71" y="38"/>
                  </a:cubicBezTo>
                  <a:cubicBezTo>
                    <a:pt x="69" y="37"/>
                    <a:pt x="68" y="37"/>
                    <a:pt x="69" y="36"/>
                  </a:cubicBezTo>
                  <a:cubicBezTo>
                    <a:pt x="71" y="35"/>
                    <a:pt x="69" y="35"/>
                    <a:pt x="68" y="34"/>
                  </a:cubicBezTo>
                  <a:cubicBezTo>
                    <a:pt x="66" y="33"/>
                    <a:pt x="67" y="33"/>
                    <a:pt x="66" y="32"/>
                  </a:cubicBezTo>
                  <a:cubicBezTo>
                    <a:pt x="65" y="32"/>
                    <a:pt x="64" y="32"/>
                    <a:pt x="64" y="32"/>
                  </a:cubicBezTo>
                  <a:cubicBezTo>
                    <a:pt x="64" y="31"/>
                    <a:pt x="59" y="29"/>
                    <a:pt x="58" y="29"/>
                  </a:cubicBezTo>
                  <a:cubicBezTo>
                    <a:pt x="57" y="29"/>
                    <a:pt x="54" y="27"/>
                    <a:pt x="54" y="27"/>
                  </a:cubicBezTo>
                  <a:cubicBezTo>
                    <a:pt x="53" y="26"/>
                    <a:pt x="54" y="26"/>
                    <a:pt x="53" y="25"/>
                  </a:cubicBezTo>
                  <a:cubicBezTo>
                    <a:pt x="52" y="24"/>
                    <a:pt x="52" y="24"/>
                    <a:pt x="52" y="23"/>
                  </a:cubicBezTo>
                  <a:cubicBezTo>
                    <a:pt x="53" y="22"/>
                    <a:pt x="52" y="22"/>
                    <a:pt x="51" y="21"/>
                  </a:cubicBezTo>
                  <a:cubicBezTo>
                    <a:pt x="50" y="20"/>
                    <a:pt x="50" y="20"/>
                    <a:pt x="48" y="18"/>
                  </a:cubicBezTo>
                  <a:cubicBezTo>
                    <a:pt x="47" y="16"/>
                    <a:pt x="46" y="15"/>
                    <a:pt x="46" y="13"/>
                  </a:cubicBezTo>
                  <a:cubicBezTo>
                    <a:pt x="45" y="11"/>
                    <a:pt x="43" y="11"/>
                    <a:pt x="43" y="11"/>
                  </a:cubicBezTo>
                  <a:cubicBezTo>
                    <a:pt x="42" y="11"/>
                    <a:pt x="39" y="11"/>
                    <a:pt x="37" y="10"/>
                  </a:cubicBezTo>
                  <a:cubicBezTo>
                    <a:pt x="35" y="9"/>
                    <a:pt x="33" y="9"/>
                    <a:pt x="32" y="8"/>
                  </a:cubicBezTo>
                  <a:cubicBezTo>
                    <a:pt x="31" y="8"/>
                    <a:pt x="28" y="8"/>
                    <a:pt x="26" y="7"/>
                  </a:cubicBezTo>
                  <a:cubicBezTo>
                    <a:pt x="24" y="7"/>
                    <a:pt x="23" y="6"/>
                    <a:pt x="22" y="6"/>
                  </a:cubicBezTo>
                  <a:cubicBezTo>
                    <a:pt x="21" y="5"/>
                    <a:pt x="18" y="6"/>
                    <a:pt x="17" y="4"/>
                  </a:cubicBezTo>
                  <a:cubicBezTo>
                    <a:pt x="15" y="3"/>
                    <a:pt x="16" y="5"/>
                    <a:pt x="14" y="3"/>
                  </a:cubicBezTo>
                  <a:cubicBezTo>
                    <a:pt x="12" y="0"/>
                    <a:pt x="6" y="1"/>
                    <a:pt x="3" y="2"/>
                  </a:cubicBezTo>
                  <a:cubicBezTo>
                    <a:pt x="0" y="2"/>
                    <a:pt x="2" y="3"/>
                    <a:pt x="2" y="3"/>
                  </a:cubicBezTo>
                  <a:cubicBezTo>
                    <a:pt x="2" y="3"/>
                    <a:pt x="3" y="7"/>
                    <a:pt x="5" y="8"/>
                  </a:cubicBezTo>
                  <a:cubicBezTo>
                    <a:pt x="6" y="9"/>
                    <a:pt x="10" y="8"/>
                    <a:pt x="11" y="7"/>
                  </a:cubicBezTo>
                  <a:cubicBezTo>
                    <a:pt x="12" y="7"/>
                    <a:pt x="13" y="7"/>
                    <a:pt x="13" y="7"/>
                  </a:cubicBezTo>
                  <a:cubicBezTo>
                    <a:pt x="12" y="6"/>
                    <a:pt x="13" y="6"/>
                    <a:pt x="14" y="6"/>
                  </a:cubicBezTo>
                  <a:cubicBezTo>
                    <a:pt x="16" y="6"/>
                    <a:pt x="15" y="6"/>
                    <a:pt x="15" y="7"/>
                  </a:cubicBezTo>
                  <a:cubicBezTo>
                    <a:pt x="14" y="8"/>
                    <a:pt x="13" y="7"/>
                    <a:pt x="14" y="9"/>
                  </a:cubicBezTo>
                  <a:cubicBezTo>
                    <a:pt x="16" y="11"/>
                    <a:pt x="15" y="10"/>
                    <a:pt x="13" y="9"/>
                  </a:cubicBezTo>
                  <a:cubicBezTo>
                    <a:pt x="12" y="8"/>
                    <a:pt x="10" y="8"/>
                    <a:pt x="9" y="9"/>
                  </a:cubicBezTo>
                  <a:cubicBezTo>
                    <a:pt x="7" y="10"/>
                    <a:pt x="7" y="12"/>
                    <a:pt x="9" y="12"/>
                  </a:cubicBezTo>
                  <a:cubicBezTo>
                    <a:pt x="10" y="13"/>
                    <a:pt x="10" y="13"/>
                    <a:pt x="9" y="14"/>
                  </a:cubicBezTo>
                  <a:cubicBezTo>
                    <a:pt x="8" y="16"/>
                    <a:pt x="9" y="15"/>
                    <a:pt x="11" y="15"/>
                  </a:cubicBezTo>
                  <a:cubicBezTo>
                    <a:pt x="12" y="14"/>
                    <a:pt x="12" y="15"/>
                    <a:pt x="14" y="15"/>
                  </a:cubicBezTo>
                  <a:cubicBezTo>
                    <a:pt x="15" y="14"/>
                    <a:pt x="15" y="14"/>
                    <a:pt x="15" y="15"/>
                  </a:cubicBezTo>
                  <a:cubicBezTo>
                    <a:pt x="15" y="16"/>
                    <a:pt x="15" y="16"/>
                    <a:pt x="16" y="16"/>
                  </a:cubicBezTo>
                  <a:cubicBezTo>
                    <a:pt x="17" y="17"/>
                    <a:pt x="17" y="16"/>
                    <a:pt x="18" y="15"/>
                  </a:cubicBezTo>
                  <a:cubicBezTo>
                    <a:pt x="18" y="14"/>
                    <a:pt x="19" y="15"/>
                    <a:pt x="19" y="15"/>
                  </a:cubicBezTo>
                  <a:cubicBezTo>
                    <a:pt x="20" y="15"/>
                    <a:pt x="20" y="16"/>
                    <a:pt x="19" y="17"/>
                  </a:cubicBezTo>
                  <a:cubicBezTo>
                    <a:pt x="18" y="18"/>
                    <a:pt x="19" y="20"/>
                    <a:pt x="20" y="20"/>
                  </a:cubicBezTo>
                  <a:cubicBezTo>
                    <a:pt x="22" y="20"/>
                    <a:pt x="22" y="19"/>
                    <a:pt x="23" y="19"/>
                  </a:cubicBezTo>
                  <a:cubicBezTo>
                    <a:pt x="24" y="18"/>
                    <a:pt x="25" y="19"/>
                    <a:pt x="27" y="20"/>
                  </a:cubicBezTo>
                  <a:cubicBezTo>
                    <a:pt x="28" y="22"/>
                    <a:pt x="27" y="24"/>
                    <a:pt x="29" y="23"/>
                  </a:cubicBezTo>
                  <a:cubicBezTo>
                    <a:pt x="30" y="21"/>
                    <a:pt x="31" y="22"/>
                    <a:pt x="30" y="22"/>
                  </a:cubicBezTo>
                  <a:cubicBezTo>
                    <a:pt x="30" y="23"/>
                    <a:pt x="29" y="24"/>
                    <a:pt x="32" y="24"/>
                  </a:cubicBezTo>
                  <a:cubicBezTo>
                    <a:pt x="34" y="24"/>
                    <a:pt x="32" y="24"/>
                    <a:pt x="30" y="25"/>
                  </a:cubicBezTo>
                  <a:cubicBezTo>
                    <a:pt x="28" y="25"/>
                    <a:pt x="28" y="25"/>
                    <a:pt x="28" y="27"/>
                  </a:cubicBezTo>
                  <a:cubicBezTo>
                    <a:pt x="28" y="29"/>
                    <a:pt x="29" y="29"/>
                    <a:pt x="29" y="29"/>
                  </a:cubicBezTo>
                  <a:cubicBezTo>
                    <a:pt x="30" y="28"/>
                    <a:pt x="30" y="28"/>
                    <a:pt x="31" y="29"/>
                  </a:cubicBezTo>
                  <a:cubicBezTo>
                    <a:pt x="32" y="29"/>
                    <a:pt x="34" y="29"/>
                    <a:pt x="36" y="29"/>
                  </a:cubicBezTo>
                  <a:cubicBezTo>
                    <a:pt x="38" y="29"/>
                    <a:pt x="38" y="29"/>
                    <a:pt x="37" y="31"/>
                  </a:cubicBezTo>
                  <a:cubicBezTo>
                    <a:pt x="36" y="33"/>
                    <a:pt x="37" y="32"/>
                    <a:pt x="39" y="31"/>
                  </a:cubicBezTo>
                  <a:cubicBezTo>
                    <a:pt x="40" y="30"/>
                    <a:pt x="40" y="31"/>
                    <a:pt x="40" y="32"/>
                  </a:cubicBezTo>
                  <a:cubicBezTo>
                    <a:pt x="40" y="33"/>
                    <a:pt x="40" y="35"/>
                    <a:pt x="41" y="34"/>
                  </a:cubicBezTo>
                  <a:cubicBezTo>
                    <a:pt x="42" y="33"/>
                    <a:pt x="42" y="32"/>
                    <a:pt x="42" y="33"/>
                  </a:cubicBezTo>
                  <a:cubicBezTo>
                    <a:pt x="42" y="34"/>
                    <a:pt x="41" y="35"/>
                    <a:pt x="39" y="35"/>
                  </a:cubicBezTo>
                  <a:cubicBezTo>
                    <a:pt x="38" y="35"/>
                    <a:pt x="41" y="37"/>
                    <a:pt x="42" y="36"/>
                  </a:cubicBezTo>
                  <a:cubicBezTo>
                    <a:pt x="43" y="36"/>
                    <a:pt x="46" y="36"/>
                    <a:pt x="48" y="36"/>
                  </a:cubicBezTo>
                  <a:cubicBezTo>
                    <a:pt x="50" y="37"/>
                    <a:pt x="52" y="38"/>
                    <a:pt x="53" y="36"/>
                  </a:cubicBezTo>
                  <a:cubicBezTo>
                    <a:pt x="54" y="35"/>
                    <a:pt x="54" y="34"/>
                    <a:pt x="54" y="34"/>
                  </a:cubicBezTo>
                  <a:cubicBezTo>
                    <a:pt x="54" y="34"/>
                    <a:pt x="54" y="34"/>
                    <a:pt x="54" y="35"/>
                  </a:cubicBezTo>
                  <a:cubicBezTo>
                    <a:pt x="55" y="37"/>
                    <a:pt x="53" y="38"/>
                    <a:pt x="50" y="40"/>
                  </a:cubicBezTo>
                  <a:cubicBezTo>
                    <a:pt x="48" y="41"/>
                    <a:pt x="51" y="42"/>
                    <a:pt x="51" y="42"/>
                  </a:cubicBezTo>
                  <a:cubicBezTo>
                    <a:pt x="51" y="42"/>
                    <a:pt x="70" y="49"/>
                    <a:pt x="71" y="49"/>
                  </a:cubicBezTo>
                  <a:cubicBezTo>
                    <a:pt x="73" y="50"/>
                    <a:pt x="73" y="50"/>
                    <a:pt x="74" y="4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1" name="Freeform 268">
              <a:extLst>
                <a:ext uri="{FF2B5EF4-FFF2-40B4-BE49-F238E27FC236}">
                  <a16:creationId xmlns:a16="http://schemas.microsoft.com/office/drawing/2014/main" id="{9B0105A7-199B-46B3-819C-5D7D50A74F69}"/>
                </a:ext>
              </a:extLst>
            </p:cNvPr>
            <p:cNvSpPr>
              <a:spLocks/>
            </p:cNvSpPr>
            <p:nvPr/>
          </p:nvSpPr>
          <p:spPr bwMode="auto">
            <a:xfrm>
              <a:off x="894" y="1572"/>
              <a:ext cx="7" cy="9"/>
            </a:xfrm>
            <a:custGeom>
              <a:avLst/>
              <a:gdLst>
                <a:gd name="T0" fmla="*/ 2 w 5"/>
                <a:gd name="T1" fmla="*/ 1 h 7"/>
                <a:gd name="T2" fmla="*/ 1 w 5"/>
                <a:gd name="T3" fmla="*/ 3 h 7"/>
                <a:gd name="T4" fmla="*/ 4 w 5"/>
                <a:gd name="T5" fmla="*/ 5 h 7"/>
                <a:gd name="T6" fmla="*/ 4 w 5"/>
                <a:gd name="T7" fmla="*/ 2 h 7"/>
                <a:gd name="T8" fmla="*/ 2 w 5"/>
                <a:gd name="T9" fmla="*/ 1 h 7"/>
              </a:gdLst>
              <a:ahLst/>
              <a:cxnLst>
                <a:cxn ang="0">
                  <a:pos x="T0" y="T1"/>
                </a:cxn>
                <a:cxn ang="0">
                  <a:pos x="T2" y="T3"/>
                </a:cxn>
                <a:cxn ang="0">
                  <a:pos x="T4" y="T5"/>
                </a:cxn>
                <a:cxn ang="0">
                  <a:pos x="T6" y="T7"/>
                </a:cxn>
                <a:cxn ang="0">
                  <a:pos x="T8" y="T9"/>
                </a:cxn>
              </a:cxnLst>
              <a:rect l="0" t="0" r="r" b="b"/>
              <a:pathLst>
                <a:path w="5" h="7">
                  <a:moveTo>
                    <a:pt x="2" y="1"/>
                  </a:moveTo>
                  <a:cubicBezTo>
                    <a:pt x="0" y="1"/>
                    <a:pt x="1" y="3"/>
                    <a:pt x="1" y="3"/>
                  </a:cubicBezTo>
                  <a:cubicBezTo>
                    <a:pt x="1" y="3"/>
                    <a:pt x="2" y="4"/>
                    <a:pt x="4" y="5"/>
                  </a:cubicBezTo>
                  <a:cubicBezTo>
                    <a:pt x="5" y="7"/>
                    <a:pt x="5" y="4"/>
                    <a:pt x="4" y="2"/>
                  </a:cubicBezTo>
                  <a:cubicBezTo>
                    <a:pt x="4" y="0"/>
                    <a:pt x="4"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2" name="Freeform 269">
              <a:extLst>
                <a:ext uri="{FF2B5EF4-FFF2-40B4-BE49-F238E27FC236}">
                  <a16:creationId xmlns:a16="http://schemas.microsoft.com/office/drawing/2014/main" id="{32F0E876-3CD7-4D8C-BF3D-830CEE034AFC}"/>
                </a:ext>
              </a:extLst>
            </p:cNvPr>
            <p:cNvSpPr>
              <a:spLocks/>
            </p:cNvSpPr>
            <p:nvPr/>
          </p:nvSpPr>
          <p:spPr bwMode="auto">
            <a:xfrm>
              <a:off x="909" y="1584"/>
              <a:ext cx="4" cy="4"/>
            </a:xfrm>
            <a:custGeom>
              <a:avLst/>
              <a:gdLst>
                <a:gd name="T0" fmla="*/ 1 w 3"/>
                <a:gd name="T1" fmla="*/ 1 h 3"/>
                <a:gd name="T2" fmla="*/ 1 w 3"/>
                <a:gd name="T3" fmla="*/ 3 h 3"/>
                <a:gd name="T4" fmla="*/ 2 w 3"/>
                <a:gd name="T5" fmla="*/ 2 h 3"/>
                <a:gd name="T6" fmla="*/ 1 w 3"/>
                <a:gd name="T7" fmla="*/ 1 h 3"/>
              </a:gdLst>
              <a:ahLst/>
              <a:cxnLst>
                <a:cxn ang="0">
                  <a:pos x="T0" y="T1"/>
                </a:cxn>
                <a:cxn ang="0">
                  <a:pos x="T2" y="T3"/>
                </a:cxn>
                <a:cxn ang="0">
                  <a:pos x="T4" y="T5"/>
                </a:cxn>
                <a:cxn ang="0">
                  <a:pos x="T6" y="T7"/>
                </a:cxn>
              </a:cxnLst>
              <a:rect l="0" t="0" r="r" b="b"/>
              <a:pathLst>
                <a:path w="3" h="3">
                  <a:moveTo>
                    <a:pt x="1" y="1"/>
                  </a:moveTo>
                  <a:cubicBezTo>
                    <a:pt x="1" y="1"/>
                    <a:pt x="0" y="2"/>
                    <a:pt x="1" y="3"/>
                  </a:cubicBezTo>
                  <a:cubicBezTo>
                    <a:pt x="2" y="3"/>
                    <a:pt x="3" y="3"/>
                    <a:pt x="2" y="2"/>
                  </a:cubicBezTo>
                  <a:cubicBezTo>
                    <a:pt x="2" y="0"/>
                    <a:pt x="1"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3" name="Freeform 270">
              <a:extLst>
                <a:ext uri="{FF2B5EF4-FFF2-40B4-BE49-F238E27FC236}">
                  <a16:creationId xmlns:a16="http://schemas.microsoft.com/office/drawing/2014/main" id="{A641B3F8-7E87-479C-BCCC-CCA8ADF7E753}"/>
                </a:ext>
              </a:extLst>
            </p:cNvPr>
            <p:cNvSpPr>
              <a:spLocks/>
            </p:cNvSpPr>
            <p:nvPr/>
          </p:nvSpPr>
          <p:spPr bwMode="auto">
            <a:xfrm>
              <a:off x="964" y="1597"/>
              <a:ext cx="4" cy="5"/>
            </a:xfrm>
            <a:custGeom>
              <a:avLst/>
              <a:gdLst>
                <a:gd name="T0" fmla="*/ 0 w 3"/>
                <a:gd name="T1" fmla="*/ 1 h 4"/>
                <a:gd name="T2" fmla="*/ 1 w 3"/>
                <a:gd name="T3" fmla="*/ 4 h 4"/>
                <a:gd name="T4" fmla="*/ 2 w 3"/>
                <a:gd name="T5" fmla="*/ 2 h 4"/>
                <a:gd name="T6" fmla="*/ 0 w 3"/>
                <a:gd name="T7" fmla="*/ 1 h 4"/>
              </a:gdLst>
              <a:ahLst/>
              <a:cxnLst>
                <a:cxn ang="0">
                  <a:pos x="T0" y="T1"/>
                </a:cxn>
                <a:cxn ang="0">
                  <a:pos x="T2" y="T3"/>
                </a:cxn>
                <a:cxn ang="0">
                  <a:pos x="T4" y="T5"/>
                </a:cxn>
                <a:cxn ang="0">
                  <a:pos x="T6" y="T7"/>
                </a:cxn>
              </a:cxnLst>
              <a:rect l="0" t="0" r="r" b="b"/>
              <a:pathLst>
                <a:path w="3" h="4">
                  <a:moveTo>
                    <a:pt x="0" y="1"/>
                  </a:moveTo>
                  <a:cubicBezTo>
                    <a:pt x="0" y="1"/>
                    <a:pt x="0" y="4"/>
                    <a:pt x="1" y="4"/>
                  </a:cubicBezTo>
                  <a:cubicBezTo>
                    <a:pt x="3" y="4"/>
                    <a:pt x="3" y="3"/>
                    <a:pt x="2" y="2"/>
                  </a:cubicBezTo>
                  <a:cubicBezTo>
                    <a:pt x="1" y="2"/>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4" name="Freeform 271">
              <a:extLst>
                <a:ext uri="{FF2B5EF4-FFF2-40B4-BE49-F238E27FC236}">
                  <a16:creationId xmlns:a16="http://schemas.microsoft.com/office/drawing/2014/main" id="{659D7176-B8F8-47B2-ABD3-0D1C3D492090}"/>
                </a:ext>
              </a:extLst>
            </p:cNvPr>
            <p:cNvSpPr>
              <a:spLocks/>
            </p:cNvSpPr>
            <p:nvPr/>
          </p:nvSpPr>
          <p:spPr bwMode="auto">
            <a:xfrm>
              <a:off x="964" y="1595"/>
              <a:ext cx="6" cy="4"/>
            </a:xfrm>
            <a:custGeom>
              <a:avLst/>
              <a:gdLst>
                <a:gd name="T0" fmla="*/ 0 w 4"/>
                <a:gd name="T1" fmla="*/ 0 h 3"/>
                <a:gd name="T2" fmla="*/ 3 w 4"/>
                <a:gd name="T3" fmla="*/ 3 h 3"/>
                <a:gd name="T4" fmla="*/ 0 w 4"/>
                <a:gd name="T5" fmla="*/ 0 h 3"/>
              </a:gdLst>
              <a:ahLst/>
              <a:cxnLst>
                <a:cxn ang="0">
                  <a:pos x="T0" y="T1"/>
                </a:cxn>
                <a:cxn ang="0">
                  <a:pos x="T2" y="T3"/>
                </a:cxn>
                <a:cxn ang="0">
                  <a:pos x="T4" y="T5"/>
                </a:cxn>
              </a:cxnLst>
              <a:rect l="0" t="0" r="r" b="b"/>
              <a:pathLst>
                <a:path w="4" h="3">
                  <a:moveTo>
                    <a:pt x="0" y="0"/>
                  </a:moveTo>
                  <a:cubicBezTo>
                    <a:pt x="0" y="0"/>
                    <a:pt x="2" y="3"/>
                    <a:pt x="3" y="3"/>
                  </a:cubicBezTo>
                  <a:cubicBezTo>
                    <a:pt x="4" y="3"/>
                    <a:pt x="1" y="1"/>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5" name="Freeform 272">
              <a:extLst>
                <a:ext uri="{FF2B5EF4-FFF2-40B4-BE49-F238E27FC236}">
                  <a16:creationId xmlns:a16="http://schemas.microsoft.com/office/drawing/2014/main" id="{FE7D932E-D8DD-4320-9665-06E469C832C2}"/>
                </a:ext>
              </a:extLst>
            </p:cNvPr>
            <p:cNvSpPr>
              <a:spLocks/>
            </p:cNvSpPr>
            <p:nvPr/>
          </p:nvSpPr>
          <p:spPr bwMode="auto">
            <a:xfrm>
              <a:off x="942" y="1573"/>
              <a:ext cx="10" cy="10"/>
            </a:xfrm>
            <a:custGeom>
              <a:avLst/>
              <a:gdLst>
                <a:gd name="T0" fmla="*/ 7 w 7"/>
                <a:gd name="T1" fmla="*/ 6 h 7"/>
                <a:gd name="T2" fmla="*/ 5 w 7"/>
                <a:gd name="T3" fmla="*/ 3 h 7"/>
                <a:gd name="T4" fmla="*/ 1 w 7"/>
                <a:gd name="T5" fmla="*/ 1 h 7"/>
                <a:gd name="T6" fmla="*/ 0 w 7"/>
                <a:gd name="T7" fmla="*/ 1 h 7"/>
                <a:gd name="T8" fmla="*/ 3 w 7"/>
                <a:gd name="T9" fmla="*/ 4 h 7"/>
                <a:gd name="T10" fmla="*/ 7 w 7"/>
                <a:gd name="T11" fmla="*/ 6 h 7"/>
              </a:gdLst>
              <a:ahLst/>
              <a:cxnLst>
                <a:cxn ang="0">
                  <a:pos x="T0" y="T1"/>
                </a:cxn>
                <a:cxn ang="0">
                  <a:pos x="T2" y="T3"/>
                </a:cxn>
                <a:cxn ang="0">
                  <a:pos x="T4" y="T5"/>
                </a:cxn>
                <a:cxn ang="0">
                  <a:pos x="T6" y="T7"/>
                </a:cxn>
                <a:cxn ang="0">
                  <a:pos x="T8" y="T9"/>
                </a:cxn>
                <a:cxn ang="0">
                  <a:pos x="T10" y="T11"/>
                </a:cxn>
              </a:cxnLst>
              <a:rect l="0" t="0" r="r" b="b"/>
              <a:pathLst>
                <a:path w="7" h="7">
                  <a:moveTo>
                    <a:pt x="7" y="6"/>
                  </a:moveTo>
                  <a:cubicBezTo>
                    <a:pt x="7" y="6"/>
                    <a:pt x="7" y="5"/>
                    <a:pt x="5" y="3"/>
                  </a:cubicBezTo>
                  <a:cubicBezTo>
                    <a:pt x="3" y="2"/>
                    <a:pt x="1" y="2"/>
                    <a:pt x="1" y="1"/>
                  </a:cubicBezTo>
                  <a:cubicBezTo>
                    <a:pt x="1" y="1"/>
                    <a:pt x="0" y="0"/>
                    <a:pt x="0" y="1"/>
                  </a:cubicBezTo>
                  <a:cubicBezTo>
                    <a:pt x="0" y="3"/>
                    <a:pt x="2" y="3"/>
                    <a:pt x="3" y="4"/>
                  </a:cubicBezTo>
                  <a:cubicBezTo>
                    <a:pt x="5" y="5"/>
                    <a:pt x="7" y="7"/>
                    <a:pt x="7"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6" name="Freeform 273">
              <a:extLst>
                <a:ext uri="{FF2B5EF4-FFF2-40B4-BE49-F238E27FC236}">
                  <a16:creationId xmlns:a16="http://schemas.microsoft.com/office/drawing/2014/main" id="{FAD243EC-86DA-443F-8737-4752F217103A}"/>
                </a:ext>
              </a:extLst>
            </p:cNvPr>
            <p:cNvSpPr>
              <a:spLocks/>
            </p:cNvSpPr>
            <p:nvPr/>
          </p:nvSpPr>
          <p:spPr bwMode="auto">
            <a:xfrm>
              <a:off x="935" y="1561"/>
              <a:ext cx="2" cy="7"/>
            </a:xfrm>
            <a:custGeom>
              <a:avLst/>
              <a:gdLst>
                <a:gd name="T0" fmla="*/ 1 w 1"/>
                <a:gd name="T1" fmla="*/ 4 h 5"/>
                <a:gd name="T2" fmla="*/ 0 w 1"/>
                <a:gd name="T3" fmla="*/ 3 h 5"/>
                <a:gd name="T4" fmla="*/ 1 w 1"/>
                <a:gd name="T5" fmla="*/ 4 h 5"/>
              </a:gdLst>
              <a:ahLst/>
              <a:cxnLst>
                <a:cxn ang="0">
                  <a:pos x="T0" y="T1"/>
                </a:cxn>
                <a:cxn ang="0">
                  <a:pos x="T2" y="T3"/>
                </a:cxn>
                <a:cxn ang="0">
                  <a:pos x="T4" y="T5"/>
                </a:cxn>
              </a:cxnLst>
              <a:rect l="0" t="0" r="r" b="b"/>
              <a:pathLst>
                <a:path w="1" h="5">
                  <a:moveTo>
                    <a:pt x="1" y="4"/>
                  </a:moveTo>
                  <a:cubicBezTo>
                    <a:pt x="1" y="3"/>
                    <a:pt x="0" y="0"/>
                    <a:pt x="0" y="3"/>
                  </a:cubicBezTo>
                  <a:cubicBezTo>
                    <a:pt x="0" y="3"/>
                    <a:pt x="0" y="5"/>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7" name="Freeform 274">
              <a:extLst>
                <a:ext uri="{FF2B5EF4-FFF2-40B4-BE49-F238E27FC236}">
                  <a16:creationId xmlns:a16="http://schemas.microsoft.com/office/drawing/2014/main" id="{6E37CFCA-1A27-4B43-82CE-63D21858B812}"/>
                </a:ext>
              </a:extLst>
            </p:cNvPr>
            <p:cNvSpPr>
              <a:spLocks/>
            </p:cNvSpPr>
            <p:nvPr/>
          </p:nvSpPr>
          <p:spPr bwMode="auto">
            <a:xfrm>
              <a:off x="927" y="1557"/>
              <a:ext cx="8" cy="12"/>
            </a:xfrm>
            <a:custGeom>
              <a:avLst/>
              <a:gdLst>
                <a:gd name="T0" fmla="*/ 4 w 6"/>
                <a:gd name="T1" fmla="*/ 6 h 9"/>
                <a:gd name="T2" fmla="*/ 4 w 6"/>
                <a:gd name="T3" fmla="*/ 2 h 9"/>
                <a:gd name="T4" fmla="*/ 1 w 6"/>
                <a:gd name="T5" fmla="*/ 1 h 9"/>
                <a:gd name="T6" fmla="*/ 1 w 6"/>
                <a:gd name="T7" fmla="*/ 4 h 9"/>
                <a:gd name="T8" fmla="*/ 3 w 6"/>
                <a:gd name="T9" fmla="*/ 6 h 9"/>
                <a:gd name="T10" fmla="*/ 4 w 6"/>
                <a:gd name="T11" fmla="*/ 6 h 9"/>
              </a:gdLst>
              <a:ahLst/>
              <a:cxnLst>
                <a:cxn ang="0">
                  <a:pos x="T0" y="T1"/>
                </a:cxn>
                <a:cxn ang="0">
                  <a:pos x="T2" y="T3"/>
                </a:cxn>
                <a:cxn ang="0">
                  <a:pos x="T4" y="T5"/>
                </a:cxn>
                <a:cxn ang="0">
                  <a:pos x="T6" y="T7"/>
                </a:cxn>
                <a:cxn ang="0">
                  <a:pos x="T8" y="T9"/>
                </a:cxn>
                <a:cxn ang="0">
                  <a:pos x="T10" y="T11"/>
                </a:cxn>
              </a:cxnLst>
              <a:rect l="0" t="0" r="r" b="b"/>
              <a:pathLst>
                <a:path w="6" h="9">
                  <a:moveTo>
                    <a:pt x="4" y="6"/>
                  </a:moveTo>
                  <a:cubicBezTo>
                    <a:pt x="4" y="6"/>
                    <a:pt x="6" y="4"/>
                    <a:pt x="4" y="2"/>
                  </a:cubicBezTo>
                  <a:cubicBezTo>
                    <a:pt x="2" y="0"/>
                    <a:pt x="2" y="0"/>
                    <a:pt x="1" y="1"/>
                  </a:cubicBezTo>
                  <a:cubicBezTo>
                    <a:pt x="0" y="3"/>
                    <a:pt x="1" y="2"/>
                    <a:pt x="1" y="4"/>
                  </a:cubicBezTo>
                  <a:cubicBezTo>
                    <a:pt x="1" y="5"/>
                    <a:pt x="3" y="9"/>
                    <a:pt x="3" y="6"/>
                  </a:cubicBezTo>
                  <a:cubicBezTo>
                    <a:pt x="2" y="4"/>
                    <a:pt x="4" y="6"/>
                    <a:pt x="4"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8" name="Freeform 275">
              <a:extLst>
                <a:ext uri="{FF2B5EF4-FFF2-40B4-BE49-F238E27FC236}">
                  <a16:creationId xmlns:a16="http://schemas.microsoft.com/office/drawing/2014/main" id="{11B65BEF-5989-434B-813F-B2F8FBB51331}"/>
                </a:ext>
              </a:extLst>
            </p:cNvPr>
            <p:cNvSpPr>
              <a:spLocks/>
            </p:cNvSpPr>
            <p:nvPr/>
          </p:nvSpPr>
          <p:spPr bwMode="auto">
            <a:xfrm>
              <a:off x="901" y="1546"/>
              <a:ext cx="8" cy="5"/>
            </a:xfrm>
            <a:custGeom>
              <a:avLst/>
              <a:gdLst>
                <a:gd name="T0" fmla="*/ 6 w 6"/>
                <a:gd name="T1" fmla="*/ 2 h 4"/>
                <a:gd name="T2" fmla="*/ 4 w 6"/>
                <a:gd name="T3" fmla="*/ 1 h 4"/>
                <a:gd name="T4" fmla="*/ 4 w 6"/>
                <a:gd name="T5" fmla="*/ 4 h 4"/>
                <a:gd name="T6" fmla="*/ 6 w 6"/>
                <a:gd name="T7" fmla="*/ 2 h 4"/>
              </a:gdLst>
              <a:ahLst/>
              <a:cxnLst>
                <a:cxn ang="0">
                  <a:pos x="T0" y="T1"/>
                </a:cxn>
                <a:cxn ang="0">
                  <a:pos x="T2" y="T3"/>
                </a:cxn>
                <a:cxn ang="0">
                  <a:pos x="T4" y="T5"/>
                </a:cxn>
                <a:cxn ang="0">
                  <a:pos x="T6" y="T7"/>
                </a:cxn>
              </a:cxnLst>
              <a:rect l="0" t="0" r="r" b="b"/>
              <a:pathLst>
                <a:path w="6" h="4">
                  <a:moveTo>
                    <a:pt x="6" y="2"/>
                  </a:moveTo>
                  <a:cubicBezTo>
                    <a:pt x="6" y="1"/>
                    <a:pt x="6" y="0"/>
                    <a:pt x="4" y="1"/>
                  </a:cubicBezTo>
                  <a:cubicBezTo>
                    <a:pt x="2" y="2"/>
                    <a:pt x="0" y="4"/>
                    <a:pt x="4" y="4"/>
                  </a:cubicBezTo>
                  <a:cubicBezTo>
                    <a:pt x="4" y="4"/>
                    <a:pt x="6" y="4"/>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9" name="Freeform 276">
              <a:extLst>
                <a:ext uri="{FF2B5EF4-FFF2-40B4-BE49-F238E27FC236}">
                  <a16:creationId xmlns:a16="http://schemas.microsoft.com/office/drawing/2014/main" id="{36E76941-3B89-40A6-AA68-3FC19CC43AEE}"/>
                </a:ext>
              </a:extLst>
            </p:cNvPr>
            <p:cNvSpPr>
              <a:spLocks/>
            </p:cNvSpPr>
            <p:nvPr/>
          </p:nvSpPr>
          <p:spPr bwMode="auto">
            <a:xfrm>
              <a:off x="876" y="1502"/>
              <a:ext cx="13" cy="15"/>
            </a:xfrm>
            <a:custGeom>
              <a:avLst/>
              <a:gdLst>
                <a:gd name="T0" fmla="*/ 1 w 10"/>
                <a:gd name="T1" fmla="*/ 10 h 11"/>
                <a:gd name="T2" fmla="*/ 5 w 10"/>
                <a:gd name="T3" fmla="*/ 5 h 11"/>
                <a:gd name="T4" fmla="*/ 8 w 10"/>
                <a:gd name="T5" fmla="*/ 2 h 11"/>
                <a:gd name="T6" fmla="*/ 6 w 10"/>
                <a:gd name="T7" fmla="*/ 2 h 11"/>
                <a:gd name="T8" fmla="*/ 0 w 10"/>
                <a:gd name="T9" fmla="*/ 7 h 11"/>
                <a:gd name="T10" fmla="*/ 1 w 10"/>
                <a:gd name="T11" fmla="*/ 10 h 11"/>
              </a:gdLst>
              <a:ahLst/>
              <a:cxnLst>
                <a:cxn ang="0">
                  <a:pos x="T0" y="T1"/>
                </a:cxn>
                <a:cxn ang="0">
                  <a:pos x="T2" y="T3"/>
                </a:cxn>
                <a:cxn ang="0">
                  <a:pos x="T4" y="T5"/>
                </a:cxn>
                <a:cxn ang="0">
                  <a:pos x="T6" y="T7"/>
                </a:cxn>
                <a:cxn ang="0">
                  <a:pos x="T8" y="T9"/>
                </a:cxn>
                <a:cxn ang="0">
                  <a:pos x="T10" y="T11"/>
                </a:cxn>
              </a:cxnLst>
              <a:rect l="0" t="0" r="r" b="b"/>
              <a:pathLst>
                <a:path w="10" h="11">
                  <a:moveTo>
                    <a:pt x="1" y="10"/>
                  </a:moveTo>
                  <a:cubicBezTo>
                    <a:pt x="3" y="8"/>
                    <a:pt x="3" y="7"/>
                    <a:pt x="5" y="5"/>
                  </a:cubicBezTo>
                  <a:cubicBezTo>
                    <a:pt x="6" y="4"/>
                    <a:pt x="8" y="2"/>
                    <a:pt x="8" y="2"/>
                  </a:cubicBezTo>
                  <a:cubicBezTo>
                    <a:pt x="8" y="2"/>
                    <a:pt x="10" y="0"/>
                    <a:pt x="6" y="2"/>
                  </a:cubicBezTo>
                  <a:cubicBezTo>
                    <a:pt x="3" y="5"/>
                    <a:pt x="1" y="5"/>
                    <a:pt x="0" y="7"/>
                  </a:cubicBezTo>
                  <a:cubicBezTo>
                    <a:pt x="0" y="9"/>
                    <a:pt x="0" y="11"/>
                    <a:pt x="1"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0" name="Freeform 277">
              <a:extLst>
                <a:ext uri="{FF2B5EF4-FFF2-40B4-BE49-F238E27FC236}">
                  <a16:creationId xmlns:a16="http://schemas.microsoft.com/office/drawing/2014/main" id="{609C5038-BC56-4BE2-8B20-873E298CC29B}"/>
                </a:ext>
              </a:extLst>
            </p:cNvPr>
            <p:cNvSpPr>
              <a:spLocks/>
            </p:cNvSpPr>
            <p:nvPr/>
          </p:nvSpPr>
          <p:spPr bwMode="auto">
            <a:xfrm>
              <a:off x="870" y="1521"/>
              <a:ext cx="4" cy="11"/>
            </a:xfrm>
            <a:custGeom>
              <a:avLst/>
              <a:gdLst>
                <a:gd name="T0" fmla="*/ 1 w 3"/>
                <a:gd name="T1" fmla="*/ 1 h 8"/>
                <a:gd name="T2" fmla="*/ 0 w 3"/>
                <a:gd name="T3" fmla="*/ 5 h 8"/>
                <a:gd name="T4" fmla="*/ 3 w 3"/>
                <a:gd name="T5" fmla="*/ 5 h 8"/>
                <a:gd name="T6" fmla="*/ 3 w 3"/>
                <a:gd name="T7" fmla="*/ 2 h 8"/>
                <a:gd name="T8" fmla="*/ 1 w 3"/>
                <a:gd name="T9" fmla="*/ 1 h 8"/>
              </a:gdLst>
              <a:ahLst/>
              <a:cxnLst>
                <a:cxn ang="0">
                  <a:pos x="T0" y="T1"/>
                </a:cxn>
                <a:cxn ang="0">
                  <a:pos x="T2" y="T3"/>
                </a:cxn>
                <a:cxn ang="0">
                  <a:pos x="T4" y="T5"/>
                </a:cxn>
                <a:cxn ang="0">
                  <a:pos x="T6" y="T7"/>
                </a:cxn>
                <a:cxn ang="0">
                  <a:pos x="T8" y="T9"/>
                </a:cxn>
              </a:cxnLst>
              <a:rect l="0" t="0" r="r" b="b"/>
              <a:pathLst>
                <a:path w="3" h="8">
                  <a:moveTo>
                    <a:pt x="1" y="1"/>
                  </a:moveTo>
                  <a:cubicBezTo>
                    <a:pt x="0" y="2"/>
                    <a:pt x="0" y="4"/>
                    <a:pt x="0" y="5"/>
                  </a:cubicBezTo>
                  <a:cubicBezTo>
                    <a:pt x="1" y="5"/>
                    <a:pt x="3" y="8"/>
                    <a:pt x="3" y="5"/>
                  </a:cubicBezTo>
                  <a:cubicBezTo>
                    <a:pt x="3" y="3"/>
                    <a:pt x="3" y="2"/>
                    <a:pt x="3" y="2"/>
                  </a:cubicBezTo>
                  <a:cubicBezTo>
                    <a:pt x="3" y="2"/>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1" name="Freeform 278">
              <a:extLst>
                <a:ext uri="{FF2B5EF4-FFF2-40B4-BE49-F238E27FC236}">
                  <a16:creationId xmlns:a16="http://schemas.microsoft.com/office/drawing/2014/main" id="{FFD7A400-9BDE-4427-90A6-54DBC4048326}"/>
                </a:ext>
              </a:extLst>
            </p:cNvPr>
            <p:cNvSpPr>
              <a:spLocks/>
            </p:cNvSpPr>
            <p:nvPr/>
          </p:nvSpPr>
          <p:spPr bwMode="auto">
            <a:xfrm>
              <a:off x="866" y="1513"/>
              <a:ext cx="8" cy="11"/>
            </a:xfrm>
            <a:custGeom>
              <a:avLst/>
              <a:gdLst>
                <a:gd name="T0" fmla="*/ 5 w 6"/>
                <a:gd name="T1" fmla="*/ 0 h 8"/>
                <a:gd name="T2" fmla="*/ 2 w 6"/>
                <a:gd name="T3" fmla="*/ 3 h 8"/>
                <a:gd name="T4" fmla="*/ 3 w 6"/>
                <a:gd name="T5" fmla="*/ 5 h 8"/>
                <a:gd name="T6" fmla="*/ 5 w 6"/>
                <a:gd name="T7" fmla="*/ 5 h 8"/>
                <a:gd name="T8" fmla="*/ 5 w 6"/>
                <a:gd name="T9" fmla="*/ 0 h 8"/>
              </a:gdLst>
              <a:ahLst/>
              <a:cxnLst>
                <a:cxn ang="0">
                  <a:pos x="T0" y="T1"/>
                </a:cxn>
                <a:cxn ang="0">
                  <a:pos x="T2" y="T3"/>
                </a:cxn>
                <a:cxn ang="0">
                  <a:pos x="T4" y="T5"/>
                </a:cxn>
                <a:cxn ang="0">
                  <a:pos x="T6" y="T7"/>
                </a:cxn>
                <a:cxn ang="0">
                  <a:pos x="T8" y="T9"/>
                </a:cxn>
              </a:cxnLst>
              <a:rect l="0" t="0" r="r" b="b"/>
              <a:pathLst>
                <a:path w="6" h="8">
                  <a:moveTo>
                    <a:pt x="5" y="0"/>
                  </a:moveTo>
                  <a:cubicBezTo>
                    <a:pt x="4" y="0"/>
                    <a:pt x="0" y="2"/>
                    <a:pt x="2" y="3"/>
                  </a:cubicBezTo>
                  <a:cubicBezTo>
                    <a:pt x="3" y="5"/>
                    <a:pt x="3" y="5"/>
                    <a:pt x="3" y="5"/>
                  </a:cubicBezTo>
                  <a:cubicBezTo>
                    <a:pt x="3" y="5"/>
                    <a:pt x="4" y="8"/>
                    <a:pt x="5" y="5"/>
                  </a:cubicBezTo>
                  <a:cubicBezTo>
                    <a:pt x="6" y="2"/>
                    <a:pt x="6" y="0"/>
                    <a:pt x="5"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2" name="Freeform 279">
              <a:extLst>
                <a:ext uri="{FF2B5EF4-FFF2-40B4-BE49-F238E27FC236}">
                  <a16:creationId xmlns:a16="http://schemas.microsoft.com/office/drawing/2014/main" id="{9891BDE6-FA32-4832-984B-D1130E9B3AFA}"/>
                </a:ext>
              </a:extLst>
            </p:cNvPr>
            <p:cNvSpPr>
              <a:spLocks/>
            </p:cNvSpPr>
            <p:nvPr/>
          </p:nvSpPr>
          <p:spPr bwMode="auto">
            <a:xfrm>
              <a:off x="867" y="1509"/>
              <a:ext cx="3" cy="4"/>
            </a:xfrm>
            <a:custGeom>
              <a:avLst/>
              <a:gdLst>
                <a:gd name="T0" fmla="*/ 1 w 2"/>
                <a:gd name="T1" fmla="*/ 1 h 3"/>
                <a:gd name="T2" fmla="*/ 0 w 2"/>
                <a:gd name="T3" fmla="*/ 3 h 3"/>
                <a:gd name="T4" fmla="*/ 2 w 2"/>
                <a:gd name="T5" fmla="*/ 2 h 3"/>
                <a:gd name="T6" fmla="*/ 1 w 2"/>
                <a:gd name="T7" fmla="*/ 1 h 3"/>
              </a:gdLst>
              <a:ahLst/>
              <a:cxnLst>
                <a:cxn ang="0">
                  <a:pos x="T0" y="T1"/>
                </a:cxn>
                <a:cxn ang="0">
                  <a:pos x="T2" y="T3"/>
                </a:cxn>
                <a:cxn ang="0">
                  <a:pos x="T4" y="T5"/>
                </a:cxn>
                <a:cxn ang="0">
                  <a:pos x="T6" y="T7"/>
                </a:cxn>
              </a:cxnLst>
              <a:rect l="0" t="0" r="r" b="b"/>
              <a:pathLst>
                <a:path w="2" h="3">
                  <a:moveTo>
                    <a:pt x="1" y="1"/>
                  </a:moveTo>
                  <a:cubicBezTo>
                    <a:pt x="0" y="1"/>
                    <a:pt x="0" y="3"/>
                    <a:pt x="0" y="3"/>
                  </a:cubicBezTo>
                  <a:cubicBezTo>
                    <a:pt x="0" y="3"/>
                    <a:pt x="1" y="3"/>
                    <a:pt x="2" y="2"/>
                  </a:cubicBezTo>
                  <a:cubicBezTo>
                    <a:pt x="2" y="0"/>
                    <a:pt x="1"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3" name="Freeform 280">
              <a:extLst>
                <a:ext uri="{FF2B5EF4-FFF2-40B4-BE49-F238E27FC236}">
                  <a16:creationId xmlns:a16="http://schemas.microsoft.com/office/drawing/2014/main" id="{157CEB18-1675-4735-B48A-6E109354CEFB}"/>
                </a:ext>
              </a:extLst>
            </p:cNvPr>
            <p:cNvSpPr>
              <a:spLocks/>
            </p:cNvSpPr>
            <p:nvPr/>
          </p:nvSpPr>
          <p:spPr bwMode="auto">
            <a:xfrm>
              <a:off x="822" y="1432"/>
              <a:ext cx="8" cy="4"/>
            </a:xfrm>
            <a:custGeom>
              <a:avLst/>
              <a:gdLst>
                <a:gd name="T0" fmla="*/ 1 w 6"/>
                <a:gd name="T1" fmla="*/ 3 h 3"/>
                <a:gd name="T2" fmla="*/ 4 w 6"/>
                <a:gd name="T3" fmla="*/ 2 h 3"/>
                <a:gd name="T4" fmla="*/ 4 w 6"/>
                <a:gd name="T5" fmla="*/ 1 h 3"/>
                <a:gd name="T6" fmla="*/ 1 w 6"/>
                <a:gd name="T7" fmla="*/ 3 h 3"/>
              </a:gdLst>
              <a:ahLst/>
              <a:cxnLst>
                <a:cxn ang="0">
                  <a:pos x="T0" y="T1"/>
                </a:cxn>
                <a:cxn ang="0">
                  <a:pos x="T2" y="T3"/>
                </a:cxn>
                <a:cxn ang="0">
                  <a:pos x="T4" y="T5"/>
                </a:cxn>
                <a:cxn ang="0">
                  <a:pos x="T6" y="T7"/>
                </a:cxn>
              </a:cxnLst>
              <a:rect l="0" t="0" r="r" b="b"/>
              <a:pathLst>
                <a:path w="6" h="3">
                  <a:moveTo>
                    <a:pt x="1" y="3"/>
                  </a:moveTo>
                  <a:cubicBezTo>
                    <a:pt x="1" y="3"/>
                    <a:pt x="3" y="3"/>
                    <a:pt x="4" y="2"/>
                  </a:cubicBezTo>
                  <a:cubicBezTo>
                    <a:pt x="5" y="1"/>
                    <a:pt x="6" y="0"/>
                    <a:pt x="4" y="1"/>
                  </a:cubicBezTo>
                  <a:cubicBezTo>
                    <a:pt x="1" y="2"/>
                    <a:pt x="0" y="3"/>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4" name="Freeform 281">
              <a:extLst>
                <a:ext uri="{FF2B5EF4-FFF2-40B4-BE49-F238E27FC236}">
                  <a16:creationId xmlns:a16="http://schemas.microsoft.com/office/drawing/2014/main" id="{36DE693B-AA32-46EE-A938-58A74A52F2D4}"/>
                </a:ext>
              </a:extLst>
            </p:cNvPr>
            <p:cNvSpPr>
              <a:spLocks/>
            </p:cNvSpPr>
            <p:nvPr/>
          </p:nvSpPr>
          <p:spPr bwMode="auto">
            <a:xfrm>
              <a:off x="766" y="1455"/>
              <a:ext cx="32" cy="29"/>
            </a:xfrm>
            <a:custGeom>
              <a:avLst/>
              <a:gdLst>
                <a:gd name="T0" fmla="*/ 14 w 23"/>
                <a:gd name="T1" fmla="*/ 20 h 21"/>
                <a:gd name="T2" fmla="*/ 14 w 23"/>
                <a:gd name="T3" fmla="*/ 19 h 21"/>
                <a:gd name="T4" fmla="*/ 18 w 23"/>
                <a:gd name="T5" fmla="*/ 18 h 21"/>
                <a:gd name="T6" fmla="*/ 19 w 23"/>
                <a:gd name="T7" fmla="*/ 10 h 21"/>
                <a:gd name="T8" fmla="*/ 22 w 23"/>
                <a:gd name="T9" fmla="*/ 3 h 21"/>
                <a:gd name="T10" fmla="*/ 21 w 23"/>
                <a:gd name="T11" fmla="*/ 1 h 21"/>
                <a:gd name="T12" fmla="*/ 17 w 23"/>
                <a:gd name="T13" fmla="*/ 3 h 21"/>
                <a:gd name="T14" fmla="*/ 16 w 23"/>
                <a:gd name="T15" fmla="*/ 2 h 21"/>
                <a:gd name="T16" fmla="*/ 16 w 23"/>
                <a:gd name="T17" fmla="*/ 3 h 21"/>
                <a:gd name="T18" fmla="*/ 15 w 23"/>
                <a:gd name="T19" fmla="*/ 9 h 21"/>
                <a:gd name="T20" fmla="*/ 11 w 23"/>
                <a:gd name="T21" fmla="*/ 11 h 21"/>
                <a:gd name="T22" fmla="*/ 14 w 23"/>
                <a:gd name="T23" fmla="*/ 8 h 21"/>
                <a:gd name="T24" fmla="*/ 15 w 23"/>
                <a:gd name="T25" fmla="*/ 2 h 21"/>
                <a:gd name="T26" fmla="*/ 11 w 23"/>
                <a:gd name="T27" fmla="*/ 2 h 21"/>
                <a:gd name="T28" fmla="*/ 9 w 23"/>
                <a:gd name="T29" fmla="*/ 1 h 21"/>
                <a:gd name="T30" fmla="*/ 7 w 23"/>
                <a:gd name="T31" fmla="*/ 1 h 21"/>
                <a:gd name="T32" fmla="*/ 3 w 23"/>
                <a:gd name="T33" fmla="*/ 0 h 21"/>
                <a:gd name="T34" fmla="*/ 2 w 23"/>
                <a:gd name="T35" fmla="*/ 1 h 21"/>
                <a:gd name="T36" fmla="*/ 2 w 23"/>
                <a:gd name="T37" fmla="*/ 3 h 21"/>
                <a:gd name="T38" fmla="*/ 1 w 23"/>
                <a:gd name="T39" fmla="*/ 4 h 21"/>
                <a:gd name="T40" fmla="*/ 3 w 23"/>
                <a:gd name="T41" fmla="*/ 8 h 21"/>
                <a:gd name="T42" fmla="*/ 4 w 23"/>
                <a:gd name="T43" fmla="*/ 11 h 21"/>
                <a:gd name="T44" fmla="*/ 10 w 23"/>
                <a:gd name="T45" fmla="*/ 16 h 21"/>
                <a:gd name="T46" fmla="*/ 11 w 23"/>
                <a:gd name="T47" fmla="*/ 17 h 21"/>
                <a:gd name="T48" fmla="*/ 9 w 23"/>
                <a:gd name="T49" fmla="*/ 16 h 21"/>
                <a:gd name="T50" fmla="*/ 8 w 23"/>
                <a:gd name="T51" fmla="*/ 17 h 21"/>
                <a:gd name="T52" fmla="*/ 9 w 23"/>
                <a:gd name="T53" fmla="*/ 17 h 21"/>
                <a:gd name="T54" fmla="*/ 9 w 23"/>
                <a:gd name="T55" fmla="*/ 19 h 21"/>
                <a:gd name="T56" fmla="*/ 14 w 23"/>
                <a:gd name="T5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1">
                  <a:moveTo>
                    <a:pt x="14" y="20"/>
                  </a:moveTo>
                  <a:cubicBezTo>
                    <a:pt x="15" y="20"/>
                    <a:pt x="15" y="19"/>
                    <a:pt x="14" y="19"/>
                  </a:cubicBezTo>
                  <a:cubicBezTo>
                    <a:pt x="13" y="19"/>
                    <a:pt x="15" y="19"/>
                    <a:pt x="18" y="18"/>
                  </a:cubicBezTo>
                  <a:cubicBezTo>
                    <a:pt x="20" y="17"/>
                    <a:pt x="19" y="12"/>
                    <a:pt x="19" y="10"/>
                  </a:cubicBezTo>
                  <a:cubicBezTo>
                    <a:pt x="19" y="8"/>
                    <a:pt x="21" y="5"/>
                    <a:pt x="22" y="3"/>
                  </a:cubicBezTo>
                  <a:cubicBezTo>
                    <a:pt x="23" y="0"/>
                    <a:pt x="22" y="0"/>
                    <a:pt x="21" y="1"/>
                  </a:cubicBezTo>
                  <a:cubicBezTo>
                    <a:pt x="21" y="2"/>
                    <a:pt x="19" y="3"/>
                    <a:pt x="17" y="3"/>
                  </a:cubicBezTo>
                  <a:cubicBezTo>
                    <a:pt x="16" y="3"/>
                    <a:pt x="16" y="3"/>
                    <a:pt x="16" y="2"/>
                  </a:cubicBezTo>
                  <a:cubicBezTo>
                    <a:pt x="16" y="3"/>
                    <a:pt x="16" y="3"/>
                    <a:pt x="16" y="3"/>
                  </a:cubicBezTo>
                  <a:cubicBezTo>
                    <a:pt x="17" y="5"/>
                    <a:pt x="16" y="6"/>
                    <a:pt x="15" y="9"/>
                  </a:cubicBezTo>
                  <a:cubicBezTo>
                    <a:pt x="14" y="11"/>
                    <a:pt x="13" y="11"/>
                    <a:pt x="11" y="11"/>
                  </a:cubicBezTo>
                  <a:cubicBezTo>
                    <a:pt x="10" y="11"/>
                    <a:pt x="12" y="9"/>
                    <a:pt x="14" y="8"/>
                  </a:cubicBezTo>
                  <a:cubicBezTo>
                    <a:pt x="16" y="7"/>
                    <a:pt x="16" y="5"/>
                    <a:pt x="15" y="2"/>
                  </a:cubicBezTo>
                  <a:cubicBezTo>
                    <a:pt x="14" y="0"/>
                    <a:pt x="12" y="1"/>
                    <a:pt x="11" y="2"/>
                  </a:cubicBezTo>
                  <a:cubicBezTo>
                    <a:pt x="10" y="2"/>
                    <a:pt x="10" y="2"/>
                    <a:pt x="9" y="1"/>
                  </a:cubicBezTo>
                  <a:cubicBezTo>
                    <a:pt x="9" y="0"/>
                    <a:pt x="8" y="0"/>
                    <a:pt x="7" y="1"/>
                  </a:cubicBezTo>
                  <a:cubicBezTo>
                    <a:pt x="6" y="1"/>
                    <a:pt x="4" y="0"/>
                    <a:pt x="3" y="0"/>
                  </a:cubicBezTo>
                  <a:cubicBezTo>
                    <a:pt x="1" y="0"/>
                    <a:pt x="2" y="1"/>
                    <a:pt x="2" y="1"/>
                  </a:cubicBezTo>
                  <a:cubicBezTo>
                    <a:pt x="3" y="2"/>
                    <a:pt x="3" y="2"/>
                    <a:pt x="2" y="3"/>
                  </a:cubicBezTo>
                  <a:cubicBezTo>
                    <a:pt x="2" y="3"/>
                    <a:pt x="1" y="4"/>
                    <a:pt x="1" y="4"/>
                  </a:cubicBezTo>
                  <a:cubicBezTo>
                    <a:pt x="0" y="10"/>
                    <a:pt x="5" y="6"/>
                    <a:pt x="3" y="8"/>
                  </a:cubicBezTo>
                  <a:cubicBezTo>
                    <a:pt x="2" y="10"/>
                    <a:pt x="5" y="11"/>
                    <a:pt x="4" y="11"/>
                  </a:cubicBezTo>
                  <a:cubicBezTo>
                    <a:pt x="2" y="12"/>
                    <a:pt x="8" y="15"/>
                    <a:pt x="10" y="16"/>
                  </a:cubicBezTo>
                  <a:cubicBezTo>
                    <a:pt x="11" y="16"/>
                    <a:pt x="11" y="17"/>
                    <a:pt x="11" y="17"/>
                  </a:cubicBezTo>
                  <a:cubicBezTo>
                    <a:pt x="10" y="16"/>
                    <a:pt x="11" y="16"/>
                    <a:pt x="9" y="16"/>
                  </a:cubicBezTo>
                  <a:cubicBezTo>
                    <a:pt x="7" y="16"/>
                    <a:pt x="7" y="17"/>
                    <a:pt x="8" y="17"/>
                  </a:cubicBezTo>
                  <a:cubicBezTo>
                    <a:pt x="9" y="16"/>
                    <a:pt x="9" y="17"/>
                    <a:pt x="9" y="17"/>
                  </a:cubicBezTo>
                  <a:cubicBezTo>
                    <a:pt x="8" y="18"/>
                    <a:pt x="7" y="17"/>
                    <a:pt x="9" y="19"/>
                  </a:cubicBezTo>
                  <a:cubicBezTo>
                    <a:pt x="10" y="21"/>
                    <a:pt x="13" y="20"/>
                    <a:pt x="14" y="2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5" name="Freeform 282">
              <a:extLst>
                <a:ext uri="{FF2B5EF4-FFF2-40B4-BE49-F238E27FC236}">
                  <a16:creationId xmlns:a16="http://schemas.microsoft.com/office/drawing/2014/main" id="{E81CE7B0-D575-4540-A46D-506B00FA48CC}"/>
                </a:ext>
              </a:extLst>
            </p:cNvPr>
            <p:cNvSpPr>
              <a:spLocks/>
            </p:cNvSpPr>
            <p:nvPr/>
          </p:nvSpPr>
          <p:spPr bwMode="auto">
            <a:xfrm>
              <a:off x="777" y="1478"/>
              <a:ext cx="34" cy="33"/>
            </a:xfrm>
            <a:custGeom>
              <a:avLst/>
              <a:gdLst>
                <a:gd name="T0" fmla="*/ 21 w 24"/>
                <a:gd name="T1" fmla="*/ 20 h 24"/>
                <a:gd name="T2" fmla="*/ 19 w 24"/>
                <a:gd name="T3" fmla="*/ 18 h 24"/>
                <a:gd name="T4" fmla="*/ 13 w 24"/>
                <a:gd name="T5" fmla="*/ 12 h 24"/>
                <a:gd name="T6" fmla="*/ 14 w 24"/>
                <a:gd name="T7" fmla="*/ 11 h 24"/>
                <a:gd name="T8" fmla="*/ 11 w 24"/>
                <a:gd name="T9" fmla="*/ 9 h 24"/>
                <a:gd name="T10" fmla="*/ 10 w 24"/>
                <a:gd name="T11" fmla="*/ 7 h 24"/>
                <a:gd name="T12" fmla="*/ 11 w 24"/>
                <a:gd name="T13" fmla="*/ 5 h 24"/>
                <a:gd name="T14" fmla="*/ 13 w 24"/>
                <a:gd name="T15" fmla="*/ 2 h 24"/>
                <a:gd name="T16" fmla="*/ 9 w 24"/>
                <a:gd name="T17" fmla="*/ 3 h 24"/>
                <a:gd name="T18" fmla="*/ 2 w 24"/>
                <a:gd name="T19" fmla="*/ 4 h 24"/>
                <a:gd name="T20" fmla="*/ 3 w 24"/>
                <a:gd name="T21" fmla="*/ 5 h 24"/>
                <a:gd name="T22" fmla="*/ 7 w 24"/>
                <a:gd name="T23" fmla="*/ 6 h 24"/>
                <a:gd name="T24" fmla="*/ 5 w 24"/>
                <a:gd name="T25" fmla="*/ 7 h 24"/>
                <a:gd name="T26" fmla="*/ 7 w 24"/>
                <a:gd name="T27" fmla="*/ 10 h 24"/>
                <a:gd name="T28" fmla="*/ 8 w 24"/>
                <a:gd name="T29" fmla="*/ 11 h 24"/>
                <a:gd name="T30" fmla="*/ 9 w 24"/>
                <a:gd name="T31" fmla="*/ 10 h 24"/>
                <a:gd name="T32" fmla="*/ 9 w 24"/>
                <a:gd name="T33" fmla="*/ 11 h 24"/>
                <a:gd name="T34" fmla="*/ 10 w 24"/>
                <a:gd name="T35" fmla="*/ 13 h 24"/>
                <a:gd name="T36" fmla="*/ 14 w 24"/>
                <a:gd name="T37" fmla="*/ 16 h 24"/>
                <a:gd name="T38" fmla="*/ 17 w 24"/>
                <a:gd name="T39" fmla="*/ 20 h 24"/>
                <a:gd name="T40" fmla="*/ 20 w 24"/>
                <a:gd name="T41" fmla="*/ 23 h 24"/>
                <a:gd name="T42" fmla="*/ 21 w 24"/>
                <a:gd name="T43" fmla="*/ 22 h 24"/>
                <a:gd name="T44" fmla="*/ 22 w 24"/>
                <a:gd name="T45" fmla="*/ 23 h 24"/>
                <a:gd name="T46" fmla="*/ 23 w 24"/>
                <a:gd name="T47" fmla="*/ 23 h 24"/>
                <a:gd name="T48" fmla="*/ 21 w 24"/>
                <a:gd name="T4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4">
                  <a:moveTo>
                    <a:pt x="21" y="20"/>
                  </a:moveTo>
                  <a:cubicBezTo>
                    <a:pt x="20" y="19"/>
                    <a:pt x="20" y="19"/>
                    <a:pt x="19" y="18"/>
                  </a:cubicBezTo>
                  <a:cubicBezTo>
                    <a:pt x="17" y="17"/>
                    <a:pt x="15" y="14"/>
                    <a:pt x="13" y="12"/>
                  </a:cubicBezTo>
                  <a:cubicBezTo>
                    <a:pt x="11" y="11"/>
                    <a:pt x="12" y="11"/>
                    <a:pt x="14" y="11"/>
                  </a:cubicBezTo>
                  <a:cubicBezTo>
                    <a:pt x="16" y="10"/>
                    <a:pt x="12" y="10"/>
                    <a:pt x="11" y="9"/>
                  </a:cubicBezTo>
                  <a:cubicBezTo>
                    <a:pt x="9" y="8"/>
                    <a:pt x="11" y="8"/>
                    <a:pt x="10" y="7"/>
                  </a:cubicBezTo>
                  <a:cubicBezTo>
                    <a:pt x="10" y="6"/>
                    <a:pt x="9" y="5"/>
                    <a:pt x="11" y="5"/>
                  </a:cubicBezTo>
                  <a:cubicBezTo>
                    <a:pt x="13" y="5"/>
                    <a:pt x="13" y="3"/>
                    <a:pt x="13" y="2"/>
                  </a:cubicBezTo>
                  <a:cubicBezTo>
                    <a:pt x="12" y="0"/>
                    <a:pt x="10" y="3"/>
                    <a:pt x="9" y="3"/>
                  </a:cubicBezTo>
                  <a:cubicBezTo>
                    <a:pt x="7" y="4"/>
                    <a:pt x="5" y="4"/>
                    <a:pt x="2" y="4"/>
                  </a:cubicBezTo>
                  <a:cubicBezTo>
                    <a:pt x="0" y="4"/>
                    <a:pt x="3" y="5"/>
                    <a:pt x="3" y="5"/>
                  </a:cubicBezTo>
                  <a:cubicBezTo>
                    <a:pt x="3" y="5"/>
                    <a:pt x="5" y="6"/>
                    <a:pt x="7" y="6"/>
                  </a:cubicBezTo>
                  <a:cubicBezTo>
                    <a:pt x="10" y="7"/>
                    <a:pt x="7" y="8"/>
                    <a:pt x="5" y="7"/>
                  </a:cubicBezTo>
                  <a:cubicBezTo>
                    <a:pt x="4" y="7"/>
                    <a:pt x="6" y="9"/>
                    <a:pt x="7" y="10"/>
                  </a:cubicBezTo>
                  <a:cubicBezTo>
                    <a:pt x="8" y="11"/>
                    <a:pt x="8" y="11"/>
                    <a:pt x="8" y="11"/>
                  </a:cubicBezTo>
                  <a:cubicBezTo>
                    <a:pt x="8" y="10"/>
                    <a:pt x="9" y="9"/>
                    <a:pt x="9" y="10"/>
                  </a:cubicBezTo>
                  <a:cubicBezTo>
                    <a:pt x="10" y="11"/>
                    <a:pt x="10" y="10"/>
                    <a:pt x="9" y="11"/>
                  </a:cubicBezTo>
                  <a:cubicBezTo>
                    <a:pt x="8" y="12"/>
                    <a:pt x="9" y="13"/>
                    <a:pt x="10" y="13"/>
                  </a:cubicBezTo>
                  <a:cubicBezTo>
                    <a:pt x="11" y="14"/>
                    <a:pt x="13" y="16"/>
                    <a:pt x="14" y="16"/>
                  </a:cubicBezTo>
                  <a:cubicBezTo>
                    <a:pt x="15" y="17"/>
                    <a:pt x="16" y="18"/>
                    <a:pt x="17" y="20"/>
                  </a:cubicBezTo>
                  <a:cubicBezTo>
                    <a:pt x="18" y="22"/>
                    <a:pt x="20" y="22"/>
                    <a:pt x="20" y="23"/>
                  </a:cubicBezTo>
                  <a:cubicBezTo>
                    <a:pt x="20" y="24"/>
                    <a:pt x="21" y="23"/>
                    <a:pt x="21" y="22"/>
                  </a:cubicBezTo>
                  <a:cubicBezTo>
                    <a:pt x="21" y="21"/>
                    <a:pt x="21" y="22"/>
                    <a:pt x="22" y="23"/>
                  </a:cubicBezTo>
                  <a:cubicBezTo>
                    <a:pt x="22" y="24"/>
                    <a:pt x="22" y="24"/>
                    <a:pt x="23" y="23"/>
                  </a:cubicBezTo>
                  <a:cubicBezTo>
                    <a:pt x="24" y="22"/>
                    <a:pt x="23" y="21"/>
                    <a:pt x="21" y="2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6" name="Freeform 283">
              <a:extLst>
                <a:ext uri="{FF2B5EF4-FFF2-40B4-BE49-F238E27FC236}">
                  <a16:creationId xmlns:a16="http://schemas.microsoft.com/office/drawing/2014/main" id="{99AE8B06-D8F2-4ED9-A81B-82F299DDBDB2}"/>
                </a:ext>
              </a:extLst>
            </p:cNvPr>
            <p:cNvSpPr>
              <a:spLocks/>
            </p:cNvSpPr>
            <p:nvPr/>
          </p:nvSpPr>
          <p:spPr bwMode="auto">
            <a:xfrm>
              <a:off x="793" y="1487"/>
              <a:ext cx="8" cy="1"/>
            </a:xfrm>
            <a:custGeom>
              <a:avLst/>
              <a:gdLst>
                <a:gd name="T0" fmla="*/ 2 w 6"/>
                <a:gd name="T1" fmla="*/ 1 h 1"/>
                <a:gd name="T2" fmla="*/ 3 w 6"/>
                <a:gd name="T3" fmla="*/ 0 h 1"/>
                <a:gd name="T4" fmla="*/ 1 w 6"/>
                <a:gd name="T5" fmla="*/ 0 h 1"/>
                <a:gd name="T6" fmla="*/ 2 w 6"/>
                <a:gd name="T7" fmla="*/ 1 h 1"/>
              </a:gdLst>
              <a:ahLst/>
              <a:cxnLst>
                <a:cxn ang="0">
                  <a:pos x="T0" y="T1"/>
                </a:cxn>
                <a:cxn ang="0">
                  <a:pos x="T2" y="T3"/>
                </a:cxn>
                <a:cxn ang="0">
                  <a:pos x="T4" y="T5"/>
                </a:cxn>
                <a:cxn ang="0">
                  <a:pos x="T6" y="T7"/>
                </a:cxn>
              </a:cxnLst>
              <a:rect l="0" t="0" r="r" b="b"/>
              <a:pathLst>
                <a:path w="6" h="1">
                  <a:moveTo>
                    <a:pt x="2" y="1"/>
                  </a:moveTo>
                  <a:cubicBezTo>
                    <a:pt x="3" y="1"/>
                    <a:pt x="6" y="1"/>
                    <a:pt x="3" y="0"/>
                  </a:cubicBezTo>
                  <a:cubicBezTo>
                    <a:pt x="0" y="0"/>
                    <a:pt x="1" y="0"/>
                    <a:pt x="1" y="0"/>
                  </a:cubicBezTo>
                  <a:cubicBezTo>
                    <a:pt x="1" y="0"/>
                    <a:pt x="0"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7" name="Freeform 284">
              <a:extLst>
                <a:ext uri="{FF2B5EF4-FFF2-40B4-BE49-F238E27FC236}">
                  <a16:creationId xmlns:a16="http://schemas.microsoft.com/office/drawing/2014/main" id="{F0E0793F-63FC-4A47-A3AE-1506C6A54CF2}"/>
                </a:ext>
              </a:extLst>
            </p:cNvPr>
            <p:cNvSpPr>
              <a:spLocks/>
            </p:cNvSpPr>
            <p:nvPr/>
          </p:nvSpPr>
          <p:spPr bwMode="auto">
            <a:xfrm>
              <a:off x="815" y="1457"/>
              <a:ext cx="14" cy="8"/>
            </a:xfrm>
            <a:custGeom>
              <a:avLst/>
              <a:gdLst>
                <a:gd name="T0" fmla="*/ 8 w 10"/>
                <a:gd name="T1" fmla="*/ 5 h 6"/>
                <a:gd name="T2" fmla="*/ 8 w 10"/>
                <a:gd name="T3" fmla="*/ 1 h 6"/>
                <a:gd name="T4" fmla="*/ 3 w 10"/>
                <a:gd name="T5" fmla="*/ 2 h 6"/>
                <a:gd name="T6" fmla="*/ 3 w 10"/>
                <a:gd name="T7" fmla="*/ 5 h 6"/>
                <a:gd name="T8" fmla="*/ 8 w 10"/>
                <a:gd name="T9" fmla="*/ 5 h 6"/>
              </a:gdLst>
              <a:ahLst/>
              <a:cxnLst>
                <a:cxn ang="0">
                  <a:pos x="T0" y="T1"/>
                </a:cxn>
                <a:cxn ang="0">
                  <a:pos x="T2" y="T3"/>
                </a:cxn>
                <a:cxn ang="0">
                  <a:pos x="T4" y="T5"/>
                </a:cxn>
                <a:cxn ang="0">
                  <a:pos x="T6" y="T7"/>
                </a:cxn>
                <a:cxn ang="0">
                  <a:pos x="T8" y="T9"/>
                </a:cxn>
              </a:cxnLst>
              <a:rect l="0" t="0" r="r" b="b"/>
              <a:pathLst>
                <a:path w="10" h="6">
                  <a:moveTo>
                    <a:pt x="8" y="5"/>
                  </a:moveTo>
                  <a:cubicBezTo>
                    <a:pt x="10" y="4"/>
                    <a:pt x="9" y="2"/>
                    <a:pt x="8" y="1"/>
                  </a:cubicBezTo>
                  <a:cubicBezTo>
                    <a:pt x="6" y="0"/>
                    <a:pt x="6" y="0"/>
                    <a:pt x="3" y="2"/>
                  </a:cubicBezTo>
                  <a:cubicBezTo>
                    <a:pt x="0" y="4"/>
                    <a:pt x="3" y="5"/>
                    <a:pt x="3" y="5"/>
                  </a:cubicBezTo>
                  <a:cubicBezTo>
                    <a:pt x="4" y="5"/>
                    <a:pt x="6" y="6"/>
                    <a:pt x="8"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8" name="Freeform 285">
              <a:extLst>
                <a:ext uri="{FF2B5EF4-FFF2-40B4-BE49-F238E27FC236}">
                  <a16:creationId xmlns:a16="http://schemas.microsoft.com/office/drawing/2014/main" id="{E63C379D-B580-4947-A178-F1332829E3CD}"/>
                </a:ext>
              </a:extLst>
            </p:cNvPr>
            <p:cNvSpPr>
              <a:spLocks/>
            </p:cNvSpPr>
            <p:nvPr/>
          </p:nvSpPr>
          <p:spPr bwMode="auto">
            <a:xfrm>
              <a:off x="818" y="1469"/>
              <a:ext cx="20" cy="15"/>
            </a:xfrm>
            <a:custGeom>
              <a:avLst/>
              <a:gdLst>
                <a:gd name="T0" fmla="*/ 5 w 15"/>
                <a:gd name="T1" fmla="*/ 1 h 11"/>
                <a:gd name="T2" fmla="*/ 4 w 15"/>
                <a:gd name="T3" fmla="*/ 2 h 11"/>
                <a:gd name="T4" fmla="*/ 12 w 15"/>
                <a:gd name="T5" fmla="*/ 9 h 11"/>
                <a:gd name="T6" fmla="*/ 14 w 15"/>
                <a:gd name="T7" fmla="*/ 8 h 11"/>
                <a:gd name="T8" fmla="*/ 5 w 15"/>
                <a:gd name="T9" fmla="*/ 1 h 11"/>
              </a:gdLst>
              <a:ahLst/>
              <a:cxnLst>
                <a:cxn ang="0">
                  <a:pos x="T0" y="T1"/>
                </a:cxn>
                <a:cxn ang="0">
                  <a:pos x="T2" y="T3"/>
                </a:cxn>
                <a:cxn ang="0">
                  <a:pos x="T4" y="T5"/>
                </a:cxn>
                <a:cxn ang="0">
                  <a:pos x="T6" y="T7"/>
                </a:cxn>
                <a:cxn ang="0">
                  <a:pos x="T8" y="T9"/>
                </a:cxn>
              </a:cxnLst>
              <a:rect l="0" t="0" r="r" b="b"/>
              <a:pathLst>
                <a:path w="15" h="11">
                  <a:moveTo>
                    <a:pt x="5" y="1"/>
                  </a:moveTo>
                  <a:cubicBezTo>
                    <a:pt x="0" y="0"/>
                    <a:pt x="4" y="2"/>
                    <a:pt x="4" y="2"/>
                  </a:cubicBezTo>
                  <a:cubicBezTo>
                    <a:pt x="4" y="2"/>
                    <a:pt x="10" y="7"/>
                    <a:pt x="12" y="9"/>
                  </a:cubicBezTo>
                  <a:cubicBezTo>
                    <a:pt x="13" y="11"/>
                    <a:pt x="15" y="11"/>
                    <a:pt x="14" y="8"/>
                  </a:cubicBezTo>
                  <a:cubicBezTo>
                    <a:pt x="12" y="5"/>
                    <a:pt x="9" y="2"/>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9" name="Freeform 286">
              <a:extLst>
                <a:ext uri="{FF2B5EF4-FFF2-40B4-BE49-F238E27FC236}">
                  <a16:creationId xmlns:a16="http://schemas.microsoft.com/office/drawing/2014/main" id="{A93B53B8-4C47-4CEE-BA20-20138812EB71}"/>
                </a:ext>
              </a:extLst>
            </p:cNvPr>
            <p:cNvSpPr>
              <a:spLocks/>
            </p:cNvSpPr>
            <p:nvPr/>
          </p:nvSpPr>
          <p:spPr bwMode="auto">
            <a:xfrm>
              <a:off x="823" y="1462"/>
              <a:ext cx="21" cy="21"/>
            </a:xfrm>
            <a:custGeom>
              <a:avLst/>
              <a:gdLst>
                <a:gd name="T0" fmla="*/ 14 w 15"/>
                <a:gd name="T1" fmla="*/ 9 h 15"/>
                <a:gd name="T2" fmla="*/ 13 w 15"/>
                <a:gd name="T3" fmla="*/ 8 h 15"/>
                <a:gd name="T4" fmla="*/ 8 w 15"/>
                <a:gd name="T5" fmla="*/ 2 h 15"/>
                <a:gd name="T6" fmla="*/ 3 w 15"/>
                <a:gd name="T7" fmla="*/ 1 h 15"/>
                <a:gd name="T8" fmla="*/ 3 w 15"/>
                <a:gd name="T9" fmla="*/ 2 h 15"/>
                <a:gd name="T10" fmla="*/ 3 w 15"/>
                <a:gd name="T11" fmla="*/ 3 h 15"/>
                <a:gd name="T12" fmla="*/ 3 w 15"/>
                <a:gd name="T13" fmla="*/ 3 h 15"/>
                <a:gd name="T14" fmla="*/ 2 w 15"/>
                <a:gd name="T15" fmla="*/ 3 h 15"/>
                <a:gd name="T16" fmla="*/ 2 w 15"/>
                <a:gd name="T17" fmla="*/ 6 h 15"/>
                <a:gd name="T18" fmla="*/ 3 w 15"/>
                <a:gd name="T19" fmla="*/ 3 h 15"/>
                <a:gd name="T20" fmla="*/ 5 w 15"/>
                <a:gd name="T21" fmla="*/ 4 h 15"/>
                <a:gd name="T22" fmla="*/ 6 w 15"/>
                <a:gd name="T23" fmla="*/ 5 h 15"/>
                <a:gd name="T24" fmla="*/ 7 w 15"/>
                <a:gd name="T25" fmla="*/ 6 h 15"/>
                <a:gd name="T26" fmla="*/ 8 w 15"/>
                <a:gd name="T27" fmla="*/ 7 h 15"/>
                <a:gd name="T28" fmla="*/ 9 w 15"/>
                <a:gd name="T29" fmla="*/ 10 h 15"/>
                <a:gd name="T30" fmla="*/ 12 w 15"/>
                <a:gd name="T31" fmla="*/ 11 h 15"/>
                <a:gd name="T32" fmla="*/ 12 w 15"/>
                <a:gd name="T33" fmla="*/ 13 h 15"/>
                <a:gd name="T34" fmla="*/ 14 w 15"/>
                <a:gd name="T35" fmla="*/ 12 h 15"/>
                <a:gd name="T36" fmla="*/ 14 w 15"/>
                <a:gd name="T3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15">
                  <a:moveTo>
                    <a:pt x="14" y="9"/>
                  </a:moveTo>
                  <a:cubicBezTo>
                    <a:pt x="13" y="9"/>
                    <a:pt x="13" y="9"/>
                    <a:pt x="13" y="8"/>
                  </a:cubicBezTo>
                  <a:cubicBezTo>
                    <a:pt x="14" y="7"/>
                    <a:pt x="9" y="4"/>
                    <a:pt x="8" y="2"/>
                  </a:cubicBezTo>
                  <a:cubicBezTo>
                    <a:pt x="6" y="1"/>
                    <a:pt x="5" y="1"/>
                    <a:pt x="3" y="1"/>
                  </a:cubicBezTo>
                  <a:cubicBezTo>
                    <a:pt x="2" y="0"/>
                    <a:pt x="3" y="2"/>
                    <a:pt x="3" y="2"/>
                  </a:cubicBezTo>
                  <a:cubicBezTo>
                    <a:pt x="3" y="2"/>
                    <a:pt x="4" y="1"/>
                    <a:pt x="3" y="3"/>
                  </a:cubicBezTo>
                  <a:cubicBezTo>
                    <a:pt x="3" y="3"/>
                    <a:pt x="3" y="3"/>
                    <a:pt x="3" y="3"/>
                  </a:cubicBezTo>
                  <a:cubicBezTo>
                    <a:pt x="3" y="3"/>
                    <a:pt x="2" y="2"/>
                    <a:pt x="2" y="3"/>
                  </a:cubicBezTo>
                  <a:cubicBezTo>
                    <a:pt x="0" y="5"/>
                    <a:pt x="0" y="5"/>
                    <a:pt x="2" y="6"/>
                  </a:cubicBezTo>
                  <a:cubicBezTo>
                    <a:pt x="3" y="7"/>
                    <a:pt x="5" y="7"/>
                    <a:pt x="3" y="3"/>
                  </a:cubicBezTo>
                  <a:cubicBezTo>
                    <a:pt x="3" y="4"/>
                    <a:pt x="4" y="4"/>
                    <a:pt x="5" y="4"/>
                  </a:cubicBezTo>
                  <a:cubicBezTo>
                    <a:pt x="5" y="5"/>
                    <a:pt x="5" y="5"/>
                    <a:pt x="6" y="5"/>
                  </a:cubicBezTo>
                  <a:cubicBezTo>
                    <a:pt x="7" y="5"/>
                    <a:pt x="7" y="5"/>
                    <a:pt x="7" y="6"/>
                  </a:cubicBezTo>
                  <a:cubicBezTo>
                    <a:pt x="7" y="7"/>
                    <a:pt x="8" y="5"/>
                    <a:pt x="8" y="7"/>
                  </a:cubicBezTo>
                  <a:cubicBezTo>
                    <a:pt x="8" y="9"/>
                    <a:pt x="9" y="8"/>
                    <a:pt x="9" y="10"/>
                  </a:cubicBezTo>
                  <a:cubicBezTo>
                    <a:pt x="9" y="11"/>
                    <a:pt x="11" y="11"/>
                    <a:pt x="12" y="11"/>
                  </a:cubicBezTo>
                  <a:cubicBezTo>
                    <a:pt x="12" y="11"/>
                    <a:pt x="12" y="11"/>
                    <a:pt x="12" y="13"/>
                  </a:cubicBezTo>
                  <a:cubicBezTo>
                    <a:pt x="12" y="15"/>
                    <a:pt x="13" y="13"/>
                    <a:pt x="14" y="12"/>
                  </a:cubicBezTo>
                  <a:cubicBezTo>
                    <a:pt x="15" y="11"/>
                    <a:pt x="15" y="9"/>
                    <a:pt x="14"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0" name="Freeform 287">
              <a:extLst>
                <a:ext uri="{FF2B5EF4-FFF2-40B4-BE49-F238E27FC236}">
                  <a16:creationId xmlns:a16="http://schemas.microsoft.com/office/drawing/2014/main" id="{1564CE6F-5508-4267-901A-9A298117A047}"/>
                </a:ext>
              </a:extLst>
            </p:cNvPr>
            <p:cNvSpPr>
              <a:spLocks/>
            </p:cNvSpPr>
            <p:nvPr/>
          </p:nvSpPr>
          <p:spPr bwMode="auto">
            <a:xfrm>
              <a:off x="849" y="1468"/>
              <a:ext cx="9" cy="10"/>
            </a:xfrm>
            <a:custGeom>
              <a:avLst/>
              <a:gdLst>
                <a:gd name="T0" fmla="*/ 1 w 6"/>
                <a:gd name="T1" fmla="*/ 6 h 8"/>
                <a:gd name="T2" fmla="*/ 4 w 6"/>
                <a:gd name="T3" fmla="*/ 1 h 8"/>
                <a:gd name="T4" fmla="*/ 2 w 6"/>
                <a:gd name="T5" fmla="*/ 1 h 8"/>
                <a:gd name="T6" fmla="*/ 0 w 6"/>
                <a:gd name="T7" fmla="*/ 5 h 8"/>
                <a:gd name="T8" fmla="*/ 1 w 6"/>
                <a:gd name="T9" fmla="*/ 6 h 8"/>
              </a:gdLst>
              <a:ahLst/>
              <a:cxnLst>
                <a:cxn ang="0">
                  <a:pos x="T0" y="T1"/>
                </a:cxn>
                <a:cxn ang="0">
                  <a:pos x="T2" y="T3"/>
                </a:cxn>
                <a:cxn ang="0">
                  <a:pos x="T4" y="T5"/>
                </a:cxn>
                <a:cxn ang="0">
                  <a:pos x="T6" y="T7"/>
                </a:cxn>
                <a:cxn ang="0">
                  <a:pos x="T8" y="T9"/>
                </a:cxn>
              </a:cxnLst>
              <a:rect l="0" t="0" r="r" b="b"/>
              <a:pathLst>
                <a:path w="6" h="8">
                  <a:moveTo>
                    <a:pt x="1" y="6"/>
                  </a:moveTo>
                  <a:cubicBezTo>
                    <a:pt x="1" y="6"/>
                    <a:pt x="3" y="2"/>
                    <a:pt x="4" y="1"/>
                  </a:cubicBezTo>
                  <a:cubicBezTo>
                    <a:pt x="6" y="0"/>
                    <a:pt x="3" y="0"/>
                    <a:pt x="2" y="1"/>
                  </a:cubicBezTo>
                  <a:cubicBezTo>
                    <a:pt x="0" y="2"/>
                    <a:pt x="0" y="3"/>
                    <a:pt x="0" y="5"/>
                  </a:cubicBezTo>
                  <a:cubicBezTo>
                    <a:pt x="0" y="8"/>
                    <a:pt x="1" y="6"/>
                    <a:pt x="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1" name="Freeform 288">
              <a:extLst>
                <a:ext uri="{FF2B5EF4-FFF2-40B4-BE49-F238E27FC236}">
                  <a16:creationId xmlns:a16="http://schemas.microsoft.com/office/drawing/2014/main" id="{266A73C5-2FD3-4E96-A61F-67124CCFAA0F}"/>
                </a:ext>
              </a:extLst>
            </p:cNvPr>
            <p:cNvSpPr>
              <a:spLocks/>
            </p:cNvSpPr>
            <p:nvPr/>
          </p:nvSpPr>
          <p:spPr bwMode="auto">
            <a:xfrm>
              <a:off x="847" y="1492"/>
              <a:ext cx="8" cy="11"/>
            </a:xfrm>
            <a:custGeom>
              <a:avLst/>
              <a:gdLst>
                <a:gd name="T0" fmla="*/ 2 w 6"/>
                <a:gd name="T1" fmla="*/ 1 h 8"/>
                <a:gd name="T2" fmla="*/ 1 w 6"/>
                <a:gd name="T3" fmla="*/ 2 h 8"/>
                <a:gd name="T4" fmla="*/ 3 w 6"/>
                <a:gd name="T5" fmla="*/ 6 h 8"/>
                <a:gd name="T6" fmla="*/ 5 w 6"/>
                <a:gd name="T7" fmla="*/ 5 h 8"/>
                <a:gd name="T8" fmla="*/ 2 w 6"/>
                <a:gd name="T9" fmla="*/ 1 h 8"/>
              </a:gdLst>
              <a:ahLst/>
              <a:cxnLst>
                <a:cxn ang="0">
                  <a:pos x="T0" y="T1"/>
                </a:cxn>
                <a:cxn ang="0">
                  <a:pos x="T2" y="T3"/>
                </a:cxn>
                <a:cxn ang="0">
                  <a:pos x="T4" y="T5"/>
                </a:cxn>
                <a:cxn ang="0">
                  <a:pos x="T6" y="T7"/>
                </a:cxn>
                <a:cxn ang="0">
                  <a:pos x="T8" y="T9"/>
                </a:cxn>
              </a:cxnLst>
              <a:rect l="0" t="0" r="r" b="b"/>
              <a:pathLst>
                <a:path w="6" h="8">
                  <a:moveTo>
                    <a:pt x="2" y="1"/>
                  </a:moveTo>
                  <a:cubicBezTo>
                    <a:pt x="2" y="1"/>
                    <a:pt x="0" y="0"/>
                    <a:pt x="1" y="2"/>
                  </a:cubicBezTo>
                  <a:cubicBezTo>
                    <a:pt x="2" y="4"/>
                    <a:pt x="1" y="5"/>
                    <a:pt x="3" y="6"/>
                  </a:cubicBezTo>
                  <a:cubicBezTo>
                    <a:pt x="5" y="7"/>
                    <a:pt x="6" y="8"/>
                    <a:pt x="5" y="5"/>
                  </a:cubicBezTo>
                  <a:cubicBezTo>
                    <a:pt x="4" y="3"/>
                    <a:pt x="2"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2" name="Freeform 289">
              <a:extLst>
                <a:ext uri="{FF2B5EF4-FFF2-40B4-BE49-F238E27FC236}">
                  <a16:creationId xmlns:a16="http://schemas.microsoft.com/office/drawing/2014/main" id="{5BA721D7-F2E5-4BAE-8A7B-B05495E0AB03}"/>
                </a:ext>
              </a:extLst>
            </p:cNvPr>
            <p:cNvSpPr>
              <a:spLocks/>
            </p:cNvSpPr>
            <p:nvPr/>
          </p:nvSpPr>
          <p:spPr bwMode="auto">
            <a:xfrm>
              <a:off x="848" y="1478"/>
              <a:ext cx="15" cy="20"/>
            </a:xfrm>
            <a:custGeom>
              <a:avLst/>
              <a:gdLst>
                <a:gd name="T0" fmla="*/ 8 w 11"/>
                <a:gd name="T1" fmla="*/ 13 h 14"/>
                <a:gd name="T2" fmla="*/ 10 w 11"/>
                <a:gd name="T3" fmla="*/ 12 h 14"/>
                <a:gd name="T4" fmla="*/ 9 w 11"/>
                <a:gd name="T5" fmla="*/ 3 h 14"/>
                <a:gd name="T6" fmla="*/ 3 w 11"/>
                <a:gd name="T7" fmla="*/ 0 h 14"/>
                <a:gd name="T8" fmla="*/ 2 w 11"/>
                <a:gd name="T9" fmla="*/ 2 h 14"/>
                <a:gd name="T10" fmla="*/ 2 w 11"/>
                <a:gd name="T11" fmla="*/ 4 h 14"/>
                <a:gd name="T12" fmla="*/ 1 w 11"/>
                <a:gd name="T13" fmla="*/ 7 h 14"/>
                <a:gd name="T14" fmla="*/ 3 w 11"/>
                <a:gd name="T15" fmla="*/ 11 h 14"/>
                <a:gd name="T16" fmla="*/ 7 w 11"/>
                <a:gd name="T17" fmla="*/ 13 h 14"/>
                <a:gd name="T18" fmla="*/ 8 w 11"/>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4">
                  <a:moveTo>
                    <a:pt x="8" y="13"/>
                  </a:moveTo>
                  <a:cubicBezTo>
                    <a:pt x="9" y="14"/>
                    <a:pt x="9" y="14"/>
                    <a:pt x="10" y="12"/>
                  </a:cubicBezTo>
                  <a:cubicBezTo>
                    <a:pt x="10" y="9"/>
                    <a:pt x="11" y="5"/>
                    <a:pt x="9" y="3"/>
                  </a:cubicBezTo>
                  <a:cubicBezTo>
                    <a:pt x="6" y="1"/>
                    <a:pt x="4" y="0"/>
                    <a:pt x="3" y="0"/>
                  </a:cubicBezTo>
                  <a:cubicBezTo>
                    <a:pt x="2" y="1"/>
                    <a:pt x="2" y="0"/>
                    <a:pt x="2" y="2"/>
                  </a:cubicBezTo>
                  <a:cubicBezTo>
                    <a:pt x="2" y="3"/>
                    <a:pt x="3" y="4"/>
                    <a:pt x="2" y="4"/>
                  </a:cubicBezTo>
                  <a:cubicBezTo>
                    <a:pt x="2" y="4"/>
                    <a:pt x="0" y="6"/>
                    <a:pt x="1" y="7"/>
                  </a:cubicBezTo>
                  <a:cubicBezTo>
                    <a:pt x="2" y="9"/>
                    <a:pt x="1" y="9"/>
                    <a:pt x="3" y="11"/>
                  </a:cubicBezTo>
                  <a:cubicBezTo>
                    <a:pt x="4" y="12"/>
                    <a:pt x="5" y="13"/>
                    <a:pt x="7" y="13"/>
                  </a:cubicBezTo>
                  <a:cubicBezTo>
                    <a:pt x="8" y="12"/>
                    <a:pt x="7" y="12"/>
                    <a:pt x="8"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3" name="Freeform 290">
              <a:extLst>
                <a:ext uri="{FF2B5EF4-FFF2-40B4-BE49-F238E27FC236}">
                  <a16:creationId xmlns:a16="http://schemas.microsoft.com/office/drawing/2014/main" id="{A0060F70-AD8C-43E2-9E62-B5A61F4E6D3B}"/>
                </a:ext>
              </a:extLst>
            </p:cNvPr>
            <p:cNvSpPr>
              <a:spLocks/>
            </p:cNvSpPr>
            <p:nvPr/>
          </p:nvSpPr>
          <p:spPr bwMode="auto">
            <a:xfrm>
              <a:off x="856" y="1496"/>
              <a:ext cx="9" cy="9"/>
            </a:xfrm>
            <a:custGeom>
              <a:avLst/>
              <a:gdLst>
                <a:gd name="T0" fmla="*/ 1 w 6"/>
                <a:gd name="T1" fmla="*/ 2 h 6"/>
                <a:gd name="T2" fmla="*/ 2 w 6"/>
                <a:gd name="T3" fmla="*/ 4 h 6"/>
                <a:gd name="T4" fmla="*/ 4 w 6"/>
                <a:gd name="T5" fmla="*/ 5 h 6"/>
                <a:gd name="T6" fmla="*/ 4 w 6"/>
                <a:gd name="T7" fmla="*/ 1 h 6"/>
                <a:gd name="T8" fmla="*/ 1 w 6"/>
                <a:gd name="T9" fmla="*/ 2 h 6"/>
              </a:gdLst>
              <a:ahLst/>
              <a:cxnLst>
                <a:cxn ang="0">
                  <a:pos x="T0" y="T1"/>
                </a:cxn>
                <a:cxn ang="0">
                  <a:pos x="T2" y="T3"/>
                </a:cxn>
                <a:cxn ang="0">
                  <a:pos x="T4" y="T5"/>
                </a:cxn>
                <a:cxn ang="0">
                  <a:pos x="T6" y="T7"/>
                </a:cxn>
                <a:cxn ang="0">
                  <a:pos x="T8" y="T9"/>
                </a:cxn>
              </a:cxnLst>
              <a:rect l="0" t="0" r="r" b="b"/>
              <a:pathLst>
                <a:path w="6" h="6">
                  <a:moveTo>
                    <a:pt x="1" y="2"/>
                  </a:moveTo>
                  <a:cubicBezTo>
                    <a:pt x="0" y="3"/>
                    <a:pt x="2" y="4"/>
                    <a:pt x="2" y="4"/>
                  </a:cubicBezTo>
                  <a:cubicBezTo>
                    <a:pt x="2" y="4"/>
                    <a:pt x="2" y="4"/>
                    <a:pt x="4" y="5"/>
                  </a:cubicBezTo>
                  <a:cubicBezTo>
                    <a:pt x="6" y="6"/>
                    <a:pt x="5" y="2"/>
                    <a:pt x="4" y="1"/>
                  </a:cubicBezTo>
                  <a:cubicBezTo>
                    <a:pt x="4" y="0"/>
                    <a:pt x="2"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4" name="Freeform 291">
              <a:extLst>
                <a:ext uri="{FF2B5EF4-FFF2-40B4-BE49-F238E27FC236}">
                  <a16:creationId xmlns:a16="http://schemas.microsoft.com/office/drawing/2014/main" id="{E002E0A5-2A54-40DF-BB51-D14655B6D256}"/>
                </a:ext>
              </a:extLst>
            </p:cNvPr>
            <p:cNvSpPr>
              <a:spLocks/>
            </p:cNvSpPr>
            <p:nvPr/>
          </p:nvSpPr>
          <p:spPr bwMode="auto">
            <a:xfrm>
              <a:off x="863" y="1492"/>
              <a:ext cx="6" cy="14"/>
            </a:xfrm>
            <a:custGeom>
              <a:avLst/>
              <a:gdLst>
                <a:gd name="T0" fmla="*/ 2 w 4"/>
                <a:gd name="T1" fmla="*/ 7 h 10"/>
                <a:gd name="T2" fmla="*/ 2 w 4"/>
                <a:gd name="T3" fmla="*/ 2 h 10"/>
                <a:gd name="T4" fmla="*/ 1 w 4"/>
                <a:gd name="T5" fmla="*/ 3 h 10"/>
                <a:gd name="T6" fmla="*/ 1 w 4"/>
                <a:gd name="T7" fmla="*/ 8 h 10"/>
                <a:gd name="T8" fmla="*/ 2 w 4"/>
                <a:gd name="T9" fmla="*/ 7 h 10"/>
              </a:gdLst>
              <a:ahLst/>
              <a:cxnLst>
                <a:cxn ang="0">
                  <a:pos x="T0" y="T1"/>
                </a:cxn>
                <a:cxn ang="0">
                  <a:pos x="T2" y="T3"/>
                </a:cxn>
                <a:cxn ang="0">
                  <a:pos x="T4" y="T5"/>
                </a:cxn>
                <a:cxn ang="0">
                  <a:pos x="T6" y="T7"/>
                </a:cxn>
                <a:cxn ang="0">
                  <a:pos x="T8" y="T9"/>
                </a:cxn>
              </a:cxnLst>
              <a:rect l="0" t="0" r="r" b="b"/>
              <a:pathLst>
                <a:path w="4" h="10">
                  <a:moveTo>
                    <a:pt x="2" y="7"/>
                  </a:moveTo>
                  <a:cubicBezTo>
                    <a:pt x="4" y="6"/>
                    <a:pt x="3" y="4"/>
                    <a:pt x="2" y="2"/>
                  </a:cubicBezTo>
                  <a:cubicBezTo>
                    <a:pt x="2" y="0"/>
                    <a:pt x="1" y="3"/>
                    <a:pt x="1" y="3"/>
                  </a:cubicBezTo>
                  <a:cubicBezTo>
                    <a:pt x="1" y="3"/>
                    <a:pt x="1" y="6"/>
                    <a:pt x="1" y="8"/>
                  </a:cubicBezTo>
                  <a:cubicBezTo>
                    <a:pt x="0" y="10"/>
                    <a:pt x="1" y="9"/>
                    <a:pt x="2"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5" name="Freeform 292">
              <a:extLst>
                <a:ext uri="{FF2B5EF4-FFF2-40B4-BE49-F238E27FC236}">
                  <a16:creationId xmlns:a16="http://schemas.microsoft.com/office/drawing/2014/main" id="{73E54E35-3796-489E-AD7F-3A21672B6439}"/>
                </a:ext>
              </a:extLst>
            </p:cNvPr>
            <p:cNvSpPr>
              <a:spLocks/>
            </p:cNvSpPr>
            <p:nvPr/>
          </p:nvSpPr>
          <p:spPr bwMode="auto">
            <a:xfrm>
              <a:off x="1626" y="647"/>
              <a:ext cx="37" cy="22"/>
            </a:xfrm>
            <a:custGeom>
              <a:avLst/>
              <a:gdLst>
                <a:gd name="T0" fmla="*/ 25 w 27"/>
                <a:gd name="T1" fmla="*/ 9 h 16"/>
                <a:gd name="T2" fmla="*/ 18 w 27"/>
                <a:gd name="T3" fmla="*/ 3 h 16"/>
                <a:gd name="T4" fmla="*/ 9 w 27"/>
                <a:gd name="T5" fmla="*/ 1 h 16"/>
                <a:gd name="T6" fmla="*/ 3 w 27"/>
                <a:gd name="T7" fmla="*/ 4 h 16"/>
                <a:gd name="T8" fmla="*/ 5 w 27"/>
                <a:gd name="T9" fmla="*/ 11 h 16"/>
                <a:gd name="T10" fmla="*/ 14 w 27"/>
                <a:gd name="T11" fmla="*/ 15 h 16"/>
                <a:gd name="T12" fmla="*/ 23 w 27"/>
                <a:gd name="T13" fmla="*/ 13 h 16"/>
                <a:gd name="T14" fmla="*/ 25 w 27"/>
                <a:gd name="T15" fmla="*/ 9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6">
                  <a:moveTo>
                    <a:pt x="25" y="9"/>
                  </a:moveTo>
                  <a:cubicBezTo>
                    <a:pt x="25" y="7"/>
                    <a:pt x="22" y="5"/>
                    <a:pt x="18" y="3"/>
                  </a:cubicBezTo>
                  <a:cubicBezTo>
                    <a:pt x="15" y="1"/>
                    <a:pt x="14" y="3"/>
                    <a:pt x="9" y="1"/>
                  </a:cubicBezTo>
                  <a:cubicBezTo>
                    <a:pt x="5" y="0"/>
                    <a:pt x="3" y="4"/>
                    <a:pt x="3" y="4"/>
                  </a:cubicBezTo>
                  <a:cubicBezTo>
                    <a:pt x="0" y="9"/>
                    <a:pt x="4" y="10"/>
                    <a:pt x="5" y="11"/>
                  </a:cubicBezTo>
                  <a:cubicBezTo>
                    <a:pt x="7" y="12"/>
                    <a:pt x="12" y="14"/>
                    <a:pt x="14" y="15"/>
                  </a:cubicBezTo>
                  <a:cubicBezTo>
                    <a:pt x="15" y="16"/>
                    <a:pt x="20" y="14"/>
                    <a:pt x="23" y="13"/>
                  </a:cubicBezTo>
                  <a:cubicBezTo>
                    <a:pt x="27" y="11"/>
                    <a:pt x="26" y="10"/>
                    <a:pt x="25"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6" name="Freeform 293">
              <a:extLst>
                <a:ext uri="{FF2B5EF4-FFF2-40B4-BE49-F238E27FC236}">
                  <a16:creationId xmlns:a16="http://schemas.microsoft.com/office/drawing/2014/main" id="{EF41F2AE-6E52-4470-B81D-8B149C9E9D88}"/>
                </a:ext>
              </a:extLst>
            </p:cNvPr>
            <p:cNvSpPr>
              <a:spLocks/>
            </p:cNvSpPr>
            <p:nvPr/>
          </p:nvSpPr>
          <p:spPr bwMode="auto">
            <a:xfrm>
              <a:off x="1641" y="683"/>
              <a:ext cx="21" cy="16"/>
            </a:xfrm>
            <a:custGeom>
              <a:avLst/>
              <a:gdLst>
                <a:gd name="T0" fmla="*/ 13 w 15"/>
                <a:gd name="T1" fmla="*/ 5 h 12"/>
                <a:gd name="T2" fmla="*/ 13 w 15"/>
                <a:gd name="T3" fmla="*/ 2 h 12"/>
                <a:gd name="T4" fmla="*/ 8 w 15"/>
                <a:gd name="T5" fmla="*/ 0 h 12"/>
                <a:gd name="T6" fmla="*/ 3 w 15"/>
                <a:gd name="T7" fmla="*/ 2 h 12"/>
                <a:gd name="T8" fmla="*/ 2 w 15"/>
                <a:gd name="T9" fmla="*/ 4 h 12"/>
                <a:gd name="T10" fmla="*/ 8 w 15"/>
                <a:gd name="T11" fmla="*/ 11 h 12"/>
                <a:gd name="T12" fmla="*/ 13 w 15"/>
                <a:gd name="T13" fmla="*/ 11 h 12"/>
                <a:gd name="T14" fmla="*/ 12 w 15"/>
                <a:gd name="T15" fmla="*/ 8 h 12"/>
                <a:gd name="T16" fmla="*/ 13 w 15"/>
                <a:gd name="T17"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2">
                  <a:moveTo>
                    <a:pt x="13" y="5"/>
                  </a:moveTo>
                  <a:cubicBezTo>
                    <a:pt x="15" y="4"/>
                    <a:pt x="15" y="4"/>
                    <a:pt x="13" y="2"/>
                  </a:cubicBezTo>
                  <a:cubicBezTo>
                    <a:pt x="11" y="0"/>
                    <a:pt x="9" y="0"/>
                    <a:pt x="8" y="0"/>
                  </a:cubicBezTo>
                  <a:cubicBezTo>
                    <a:pt x="7" y="0"/>
                    <a:pt x="5" y="1"/>
                    <a:pt x="3" y="2"/>
                  </a:cubicBezTo>
                  <a:cubicBezTo>
                    <a:pt x="0" y="2"/>
                    <a:pt x="2" y="4"/>
                    <a:pt x="2" y="4"/>
                  </a:cubicBezTo>
                  <a:cubicBezTo>
                    <a:pt x="2" y="4"/>
                    <a:pt x="7" y="9"/>
                    <a:pt x="8" y="11"/>
                  </a:cubicBezTo>
                  <a:cubicBezTo>
                    <a:pt x="9" y="12"/>
                    <a:pt x="11" y="12"/>
                    <a:pt x="13" y="11"/>
                  </a:cubicBezTo>
                  <a:cubicBezTo>
                    <a:pt x="15" y="11"/>
                    <a:pt x="13" y="10"/>
                    <a:pt x="12" y="8"/>
                  </a:cubicBezTo>
                  <a:cubicBezTo>
                    <a:pt x="11" y="7"/>
                    <a:pt x="12" y="6"/>
                    <a:pt x="1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7" name="Freeform 294">
              <a:extLst>
                <a:ext uri="{FF2B5EF4-FFF2-40B4-BE49-F238E27FC236}">
                  <a16:creationId xmlns:a16="http://schemas.microsoft.com/office/drawing/2014/main" id="{33EE3E13-34CD-4A60-8EE9-0674C86A7DE9}"/>
                </a:ext>
              </a:extLst>
            </p:cNvPr>
            <p:cNvSpPr>
              <a:spLocks/>
            </p:cNvSpPr>
            <p:nvPr/>
          </p:nvSpPr>
          <p:spPr bwMode="auto">
            <a:xfrm>
              <a:off x="1613" y="390"/>
              <a:ext cx="635" cy="323"/>
            </a:xfrm>
            <a:custGeom>
              <a:avLst/>
              <a:gdLst>
                <a:gd name="T0" fmla="*/ 32 w 459"/>
                <a:gd name="T1" fmla="*/ 56 h 235"/>
                <a:gd name="T2" fmla="*/ 54 w 459"/>
                <a:gd name="T3" fmla="*/ 58 h 235"/>
                <a:gd name="T4" fmla="*/ 47 w 459"/>
                <a:gd name="T5" fmla="*/ 75 h 235"/>
                <a:gd name="T6" fmla="*/ 88 w 459"/>
                <a:gd name="T7" fmla="*/ 74 h 235"/>
                <a:gd name="T8" fmla="*/ 90 w 459"/>
                <a:gd name="T9" fmla="*/ 76 h 235"/>
                <a:gd name="T10" fmla="*/ 98 w 459"/>
                <a:gd name="T11" fmla="*/ 77 h 235"/>
                <a:gd name="T12" fmla="*/ 121 w 459"/>
                <a:gd name="T13" fmla="*/ 92 h 235"/>
                <a:gd name="T14" fmla="*/ 132 w 459"/>
                <a:gd name="T15" fmla="*/ 90 h 235"/>
                <a:gd name="T16" fmla="*/ 194 w 459"/>
                <a:gd name="T17" fmla="*/ 73 h 235"/>
                <a:gd name="T18" fmla="*/ 196 w 459"/>
                <a:gd name="T19" fmla="*/ 76 h 235"/>
                <a:gd name="T20" fmla="*/ 199 w 459"/>
                <a:gd name="T21" fmla="*/ 92 h 235"/>
                <a:gd name="T22" fmla="*/ 162 w 459"/>
                <a:gd name="T23" fmla="*/ 121 h 235"/>
                <a:gd name="T24" fmla="*/ 130 w 459"/>
                <a:gd name="T25" fmla="*/ 108 h 235"/>
                <a:gd name="T26" fmla="*/ 95 w 459"/>
                <a:gd name="T27" fmla="*/ 113 h 235"/>
                <a:gd name="T28" fmla="*/ 119 w 459"/>
                <a:gd name="T29" fmla="*/ 139 h 235"/>
                <a:gd name="T30" fmla="*/ 147 w 459"/>
                <a:gd name="T31" fmla="*/ 146 h 235"/>
                <a:gd name="T32" fmla="*/ 142 w 459"/>
                <a:gd name="T33" fmla="*/ 156 h 235"/>
                <a:gd name="T34" fmla="*/ 73 w 459"/>
                <a:gd name="T35" fmla="*/ 158 h 235"/>
                <a:gd name="T36" fmla="*/ 90 w 459"/>
                <a:gd name="T37" fmla="*/ 168 h 235"/>
                <a:gd name="T38" fmla="*/ 105 w 459"/>
                <a:gd name="T39" fmla="*/ 168 h 235"/>
                <a:gd name="T40" fmla="*/ 103 w 459"/>
                <a:gd name="T41" fmla="*/ 175 h 235"/>
                <a:gd name="T42" fmla="*/ 102 w 459"/>
                <a:gd name="T43" fmla="*/ 183 h 235"/>
                <a:gd name="T44" fmla="*/ 141 w 459"/>
                <a:gd name="T45" fmla="*/ 175 h 235"/>
                <a:gd name="T46" fmla="*/ 109 w 459"/>
                <a:gd name="T47" fmla="*/ 197 h 235"/>
                <a:gd name="T48" fmla="*/ 56 w 459"/>
                <a:gd name="T49" fmla="*/ 187 h 235"/>
                <a:gd name="T50" fmla="*/ 55 w 459"/>
                <a:gd name="T51" fmla="*/ 205 h 235"/>
                <a:gd name="T52" fmla="*/ 48 w 459"/>
                <a:gd name="T53" fmla="*/ 222 h 235"/>
                <a:gd name="T54" fmla="*/ 53 w 459"/>
                <a:gd name="T55" fmla="*/ 225 h 235"/>
                <a:gd name="T56" fmla="*/ 79 w 459"/>
                <a:gd name="T57" fmla="*/ 227 h 235"/>
                <a:gd name="T58" fmla="*/ 106 w 459"/>
                <a:gd name="T59" fmla="*/ 227 h 235"/>
                <a:gd name="T60" fmla="*/ 141 w 459"/>
                <a:gd name="T61" fmla="*/ 227 h 235"/>
                <a:gd name="T62" fmla="*/ 164 w 459"/>
                <a:gd name="T63" fmla="*/ 225 h 235"/>
                <a:gd name="T64" fmla="*/ 196 w 459"/>
                <a:gd name="T65" fmla="*/ 213 h 235"/>
                <a:gd name="T66" fmla="*/ 148 w 459"/>
                <a:gd name="T67" fmla="*/ 200 h 235"/>
                <a:gd name="T68" fmla="*/ 181 w 459"/>
                <a:gd name="T69" fmla="*/ 199 h 235"/>
                <a:gd name="T70" fmla="*/ 203 w 459"/>
                <a:gd name="T71" fmla="*/ 178 h 235"/>
                <a:gd name="T72" fmla="*/ 246 w 459"/>
                <a:gd name="T73" fmla="*/ 165 h 235"/>
                <a:gd name="T74" fmla="*/ 236 w 459"/>
                <a:gd name="T75" fmla="*/ 145 h 235"/>
                <a:gd name="T76" fmla="*/ 233 w 459"/>
                <a:gd name="T77" fmla="*/ 142 h 235"/>
                <a:gd name="T78" fmla="*/ 258 w 459"/>
                <a:gd name="T79" fmla="*/ 144 h 235"/>
                <a:gd name="T80" fmla="*/ 218 w 459"/>
                <a:gd name="T81" fmla="*/ 133 h 235"/>
                <a:gd name="T82" fmla="*/ 240 w 459"/>
                <a:gd name="T83" fmla="*/ 130 h 235"/>
                <a:gd name="T84" fmla="*/ 260 w 459"/>
                <a:gd name="T85" fmla="*/ 118 h 235"/>
                <a:gd name="T86" fmla="*/ 306 w 459"/>
                <a:gd name="T87" fmla="*/ 115 h 235"/>
                <a:gd name="T88" fmla="*/ 320 w 459"/>
                <a:gd name="T89" fmla="*/ 104 h 235"/>
                <a:gd name="T90" fmla="*/ 401 w 459"/>
                <a:gd name="T91" fmla="*/ 65 h 235"/>
                <a:gd name="T92" fmla="*/ 367 w 459"/>
                <a:gd name="T93" fmla="*/ 57 h 235"/>
                <a:gd name="T94" fmla="*/ 457 w 459"/>
                <a:gd name="T95" fmla="*/ 30 h 235"/>
                <a:gd name="T96" fmla="*/ 393 w 459"/>
                <a:gd name="T97" fmla="*/ 13 h 235"/>
                <a:gd name="T98" fmla="*/ 335 w 459"/>
                <a:gd name="T99" fmla="*/ 6 h 235"/>
                <a:gd name="T100" fmla="*/ 276 w 459"/>
                <a:gd name="T101" fmla="*/ 8 h 235"/>
                <a:gd name="T102" fmla="*/ 218 w 459"/>
                <a:gd name="T103" fmla="*/ 4 h 235"/>
                <a:gd name="T104" fmla="*/ 230 w 459"/>
                <a:gd name="T105" fmla="*/ 18 h 235"/>
                <a:gd name="T106" fmla="*/ 197 w 459"/>
                <a:gd name="T107" fmla="*/ 16 h 235"/>
                <a:gd name="T108" fmla="*/ 147 w 459"/>
                <a:gd name="T109" fmla="*/ 19 h 235"/>
                <a:gd name="T110" fmla="*/ 181 w 459"/>
                <a:gd name="T111" fmla="*/ 43 h 235"/>
                <a:gd name="T112" fmla="*/ 109 w 459"/>
                <a:gd name="T113" fmla="*/ 25 h 235"/>
                <a:gd name="T114" fmla="*/ 103 w 459"/>
                <a:gd name="T115" fmla="*/ 40 h 235"/>
                <a:gd name="T116" fmla="*/ 88 w 459"/>
                <a:gd name="T117" fmla="*/ 40 h 235"/>
                <a:gd name="T118" fmla="*/ 48 w 459"/>
                <a:gd name="T119" fmla="*/ 40 h 235"/>
                <a:gd name="T120" fmla="*/ 13 w 459"/>
                <a:gd name="T121" fmla="*/ 4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9" h="235">
                  <a:moveTo>
                    <a:pt x="3" y="55"/>
                  </a:moveTo>
                  <a:cubicBezTo>
                    <a:pt x="5" y="55"/>
                    <a:pt x="5" y="56"/>
                    <a:pt x="8" y="56"/>
                  </a:cubicBezTo>
                  <a:cubicBezTo>
                    <a:pt x="11" y="57"/>
                    <a:pt x="13" y="58"/>
                    <a:pt x="14" y="57"/>
                  </a:cubicBezTo>
                  <a:cubicBezTo>
                    <a:pt x="15" y="57"/>
                    <a:pt x="15" y="55"/>
                    <a:pt x="16" y="54"/>
                  </a:cubicBezTo>
                  <a:cubicBezTo>
                    <a:pt x="17" y="54"/>
                    <a:pt x="17" y="54"/>
                    <a:pt x="18" y="54"/>
                  </a:cubicBezTo>
                  <a:cubicBezTo>
                    <a:pt x="20" y="53"/>
                    <a:pt x="20" y="53"/>
                    <a:pt x="22" y="53"/>
                  </a:cubicBezTo>
                  <a:cubicBezTo>
                    <a:pt x="25" y="54"/>
                    <a:pt x="25" y="54"/>
                    <a:pt x="24" y="53"/>
                  </a:cubicBezTo>
                  <a:cubicBezTo>
                    <a:pt x="24" y="52"/>
                    <a:pt x="25" y="52"/>
                    <a:pt x="27" y="53"/>
                  </a:cubicBezTo>
                  <a:cubicBezTo>
                    <a:pt x="28" y="54"/>
                    <a:pt x="30" y="55"/>
                    <a:pt x="33" y="55"/>
                  </a:cubicBezTo>
                  <a:cubicBezTo>
                    <a:pt x="36" y="55"/>
                    <a:pt x="34" y="55"/>
                    <a:pt x="32" y="56"/>
                  </a:cubicBezTo>
                  <a:cubicBezTo>
                    <a:pt x="31" y="56"/>
                    <a:pt x="29" y="56"/>
                    <a:pt x="28" y="57"/>
                  </a:cubicBezTo>
                  <a:cubicBezTo>
                    <a:pt x="26" y="57"/>
                    <a:pt x="21" y="59"/>
                    <a:pt x="18" y="60"/>
                  </a:cubicBezTo>
                  <a:cubicBezTo>
                    <a:pt x="15" y="61"/>
                    <a:pt x="21" y="63"/>
                    <a:pt x="22" y="63"/>
                  </a:cubicBezTo>
                  <a:cubicBezTo>
                    <a:pt x="23" y="64"/>
                    <a:pt x="24" y="63"/>
                    <a:pt x="25" y="63"/>
                  </a:cubicBezTo>
                  <a:cubicBezTo>
                    <a:pt x="26" y="62"/>
                    <a:pt x="29" y="62"/>
                    <a:pt x="31" y="62"/>
                  </a:cubicBezTo>
                  <a:cubicBezTo>
                    <a:pt x="33" y="62"/>
                    <a:pt x="43" y="58"/>
                    <a:pt x="46" y="57"/>
                  </a:cubicBezTo>
                  <a:cubicBezTo>
                    <a:pt x="48" y="56"/>
                    <a:pt x="59" y="57"/>
                    <a:pt x="66" y="58"/>
                  </a:cubicBezTo>
                  <a:cubicBezTo>
                    <a:pt x="74" y="59"/>
                    <a:pt x="66" y="59"/>
                    <a:pt x="65" y="59"/>
                  </a:cubicBezTo>
                  <a:cubicBezTo>
                    <a:pt x="64" y="59"/>
                    <a:pt x="62" y="58"/>
                    <a:pt x="60" y="58"/>
                  </a:cubicBezTo>
                  <a:cubicBezTo>
                    <a:pt x="59" y="58"/>
                    <a:pt x="56" y="58"/>
                    <a:pt x="54" y="58"/>
                  </a:cubicBezTo>
                  <a:cubicBezTo>
                    <a:pt x="51" y="58"/>
                    <a:pt x="45" y="60"/>
                    <a:pt x="43" y="61"/>
                  </a:cubicBezTo>
                  <a:cubicBezTo>
                    <a:pt x="41" y="62"/>
                    <a:pt x="37" y="64"/>
                    <a:pt x="33" y="64"/>
                  </a:cubicBezTo>
                  <a:cubicBezTo>
                    <a:pt x="29" y="65"/>
                    <a:pt x="32" y="66"/>
                    <a:pt x="35" y="66"/>
                  </a:cubicBezTo>
                  <a:cubicBezTo>
                    <a:pt x="38" y="67"/>
                    <a:pt x="37" y="68"/>
                    <a:pt x="42" y="67"/>
                  </a:cubicBezTo>
                  <a:cubicBezTo>
                    <a:pt x="47" y="67"/>
                    <a:pt x="40" y="69"/>
                    <a:pt x="39" y="69"/>
                  </a:cubicBezTo>
                  <a:cubicBezTo>
                    <a:pt x="38" y="70"/>
                    <a:pt x="36" y="70"/>
                    <a:pt x="33" y="69"/>
                  </a:cubicBezTo>
                  <a:cubicBezTo>
                    <a:pt x="30" y="67"/>
                    <a:pt x="28" y="68"/>
                    <a:pt x="26" y="70"/>
                  </a:cubicBezTo>
                  <a:cubicBezTo>
                    <a:pt x="24" y="71"/>
                    <a:pt x="24" y="71"/>
                    <a:pt x="28" y="74"/>
                  </a:cubicBezTo>
                  <a:cubicBezTo>
                    <a:pt x="32" y="77"/>
                    <a:pt x="37" y="76"/>
                    <a:pt x="39" y="76"/>
                  </a:cubicBezTo>
                  <a:cubicBezTo>
                    <a:pt x="41" y="76"/>
                    <a:pt x="44" y="74"/>
                    <a:pt x="47" y="75"/>
                  </a:cubicBezTo>
                  <a:cubicBezTo>
                    <a:pt x="49" y="75"/>
                    <a:pt x="56" y="74"/>
                    <a:pt x="60" y="74"/>
                  </a:cubicBezTo>
                  <a:cubicBezTo>
                    <a:pt x="63" y="74"/>
                    <a:pt x="70" y="74"/>
                    <a:pt x="72" y="73"/>
                  </a:cubicBezTo>
                  <a:cubicBezTo>
                    <a:pt x="74" y="73"/>
                    <a:pt x="74" y="73"/>
                    <a:pt x="78" y="72"/>
                  </a:cubicBezTo>
                  <a:cubicBezTo>
                    <a:pt x="82" y="72"/>
                    <a:pt x="85" y="71"/>
                    <a:pt x="87" y="70"/>
                  </a:cubicBezTo>
                  <a:cubicBezTo>
                    <a:pt x="89" y="68"/>
                    <a:pt x="96" y="67"/>
                    <a:pt x="97" y="67"/>
                  </a:cubicBezTo>
                  <a:cubicBezTo>
                    <a:pt x="99" y="67"/>
                    <a:pt x="102" y="66"/>
                    <a:pt x="105" y="66"/>
                  </a:cubicBezTo>
                  <a:cubicBezTo>
                    <a:pt x="109" y="66"/>
                    <a:pt x="105" y="68"/>
                    <a:pt x="104" y="68"/>
                  </a:cubicBezTo>
                  <a:cubicBezTo>
                    <a:pt x="102" y="68"/>
                    <a:pt x="99" y="69"/>
                    <a:pt x="96" y="70"/>
                  </a:cubicBezTo>
                  <a:cubicBezTo>
                    <a:pt x="94" y="71"/>
                    <a:pt x="91" y="72"/>
                    <a:pt x="90" y="73"/>
                  </a:cubicBezTo>
                  <a:cubicBezTo>
                    <a:pt x="90" y="74"/>
                    <a:pt x="89" y="74"/>
                    <a:pt x="88" y="74"/>
                  </a:cubicBezTo>
                  <a:cubicBezTo>
                    <a:pt x="87" y="74"/>
                    <a:pt x="84" y="75"/>
                    <a:pt x="83" y="75"/>
                  </a:cubicBezTo>
                  <a:cubicBezTo>
                    <a:pt x="82" y="76"/>
                    <a:pt x="76" y="77"/>
                    <a:pt x="75" y="77"/>
                  </a:cubicBezTo>
                  <a:cubicBezTo>
                    <a:pt x="73" y="77"/>
                    <a:pt x="66" y="78"/>
                    <a:pt x="63" y="77"/>
                  </a:cubicBezTo>
                  <a:cubicBezTo>
                    <a:pt x="60" y="77"/>
                    <a:pt x="54" y="76"/>
                    <a:pt x="51" y="77"/>
                  </a:cubicBezTo>
                  <a:cubicBezTo>
                    <a:pt x="49" y="77"/>
                    <a:pt x="43" y="78"/>
                    <a:pt x="39" y="79"/>
                  </a:cubicBezTo>
                  <a:cubicBezTo>
                    <a:pt x="35" y="80"/>
                    <a:pt x="47" y="85"/>
                    <a:pt x="52" y="86"/>
                  </a:cubicBezTo>
                  <a:cubicBezTo>
                    <a:pt x="57" y="87"/>
                    <a:pt x="65" y="90"/>
                    <a:pt x="69" y="89"/>
                  </a:cubicBezTo>
                  <a:cubicBezTo>
                    <a:pt x="73" y="89"/>
                    <a:pt x="72" y="87"/>
                    <a:pt x="73" y="86"/>
                  </a:cubicBezTo>
                  <a:cubicBezTo>
                    <a:pt x="74" y="85"/>
                    <a:pt x="76" y="83"/>
                    <a:pt x="79" y="82"/>
                  </a:cubicBezTo>
                  <a:cubicBezTo>
                    <a:pt x="81" y="81"/>
                    <a:pt x="87" y="77"/>
                    <a:pt x="90" y="76"/>
                  </a:cubicBezTo>
                  <a:cubicBezTo>
                    <a:pt x="92" y="74"/>
                    <a:pt x="97" y="74"/>
                    <a:pt x="98" y="74"/>
                  </a:cubicBezTo>
                  <a:cubicBezTo>
                    <a:pt x="99" y="74"/>
                    <a:pt x="103" y="74"/>
                    <a:pt x="105" y="74"/>
                  </a:cubicBezTo>
                  <a:cubicBezTo>
                    <a:pt x="108" y="74"/>
                    <a:pt x="121" y="73"/>
                    <a:pt x="123" y="72"/>
                  </a:cubicBezTo>
                  <a:cubicBezTo>
                    <a:pt x="125" y="72"/>
                    <a:pt x="133" y="71"/>
                    <a:pt x="138" y="71"/>
                  </a:cubicBezTo>
                  <a:cubicBezTo>
                    <a:pt x="144" y="70"/>
                    <a:pt x="139" y="72"/>
                    <a:pt x="139" y="72"/>
                  </a:cubicBezTo>
                  <a:cubicBezTo>
                    <a:pt x="138" y="72"/>
                    <a:pt x="136" y="72"/>
                    <a:pt x="133" y="72"/>
                  </a:cubicBezTo>
                  <a:cubicBezTo>
                    <a:pt x="131" y="72"/>
                    <a:pt x="123" y="74"/>
                    <a:pt x="121" y="74"/>
                  </a:cubicBezTo>
                  <a:cubicBezTo>
                    <a:pt x="120" y="74"/>
                    <a:pt x="115" y="74"/>
                    <a:pt x="114" y="75"/>
                  </a:cubicBezTo>
                  <a:cubicBezTo>
                    <a:pt x="113" y="75"/>
                    <a:pt x="107" y="76"/>
                    <a:pt x="105" y="76"/>
                  </a:cubicBezTo>
                  <a:cubicBezTo>
                    <a:pt x="103" y="75"/>
                    <a:pt x="101" y="76"/>
                    <a:pt x="98" y="77"/>
                  </a:cubicBezTo>
                  <a:cubicBezTo>
                    <a:pt x="96" y="78"/>
                    <a:pt x="92" y="78"/>
                    <a:pt x="91" y="79"/>
                  </a:cubicBezTo>
                  <a:cubicBezTo>
                    <a:pt x="89" y="81"/>
                    <a:pt x="86" y="83"/>
                    <a:pt x="84" y="84"/>
                  </a:cubicBezTo>
                  <a:cubicBezTo>
                    <a:pt x="83" y="85"/>
                    <a:pt x="82" y="85"/>
                    <a:pt x="79" y="88"/>
                  </a:cubicBezTo>
                  <a:cubicBezTo>
                    <a:pt x="76" y="92"/>
                    <a:pt x="84" y="92"/>
                    <a:pt x="86" y="92"/>
                  </a:cubicBezTo>
                  <a:cubicBezTo>
                    <a:pt x="89" y="92"/>
                    <a:pt x="88" y="93"/>
                    <a:pt x="92" y="91"/>
                  </a:cubicBezTo>
                  <a:cubicBezTo>
                    <a:pt x="95" y="89"/>
                    <a:pt x="94" y="90"/>
                    <a:pt x="92" y="92"/>
                  </a:cubicBezTo>
                  <a:cubicBezTo>
                    <a:pt x="90" y="93"/>
                    <a:pt x="93" y="93"/>
                    <a:pt x="95" y="93"/>
                  </a:cubicBezTo>
                  <a:cubicBezTo>
                    <a:pt x="98" y="94"/>
                    <a:pt x="101" y="93"/>
                    <a:pt x="103" y="93"/>
                  </a:cubicBezTo>
                  <a:cubicBezTo>
                    <a:pt x="105" y="93"/>
                    <a:pt x="107" y="93"/>
                    <a:pt x="111" y="93"/>
                  </a:cubicBezTo>
                  <a:cubicBezTo>
                    <a:pt x="116" y="93"/>
                    <a:pt x="118" y="93"/>
                    <a:pt x="121" y="92"/>
                  </a:cubicBezTo>
                  <a:cubicBezTo>
                    <a:pt x="123" y="91"/>
                    <a:pt x="122" y="88"/>
                    <a:pt x="122" y="86"/>
                  </a:cubicBezTo>
                  <a:cubicBezTo>
                    <a:pt x="121" y="85"/>
                    <a:pt x="126" y="84"/>
                    <a:pt x="130" y="83"/>
                  </a:cubicBezTo>
                  <a:cubicBezTo>
                    <a:pt x="133" y="81"/>
                    <a:pt x="130" y="85"/>
                    <a:pt x="127" y="85"/>
                  </a:cubicBezTo>
                  <a:cubicBezTo>
                    <a:pt x="125" y="86"/>
                    <a:pt x="127" y="87"/>
                    <a:pt x="129" y="87"/>
                  </a:cubicBezTo>
                  <a:cubicBezTo>
                    <a:pt x="131" y="88"/>
                    <a:pt x="137" y="86"/>
                    <a:pt x="139" y="85"/>
                  </a:cubicBezTo>
                  <a:cubicBezTo>
                    <a:pt x="141" y="84"/>
                    <a:pt x="143" y="84"/>
                    <a:pt x="145" y="84"/>
                  </a:cubicBezTo>
                  <a:cubicBezTo>
                    <a:pt x="147" y="83"/>
                    <a:pt x="146" y="83"/>
                    <a:pt x="149" y="83"/>
                  </a:cubicBezTo>
                  <a:cubicBezTo>
                    <a:pt x="153" y="83"/>
                    <a:pt x="151" y="84"/>
                    <a:pt x="149" y="85"/>
                  </a:cubicBezTo>
                  <a:cubicBezTo>
                    <a:pt x="148" y="86"/>
                    <a:pt x="145" y="87"/>
                    <a:pt x="140" y="87"/>
                  </a:cubicBezTo>
                  <a:cubicBezTo>
                    <a:pt x="136" y="88"/>
                    <a:pt x="135" y="88"/>
                    <a:pt x="132" y="90"/>
                  </a:cubicBezTo>
                  <a:cubicBezTo>
                    <a:pt x="130" y="92"/>
                    <a:pt x="133" y="93"/>
                    <a:pt x="135" y="93"/>
                  </a:cubicBezTo>
                  <a:cubicBezTo>
                    <a:pt x="137" y="93"/>
                    <a:pt x="147" y="91"/>
                    <a:pt x="151" y="91"/>
                  </a:cubicBezTo>
                  <a:cubicBezTo>
                    <a:pt x="154" y="90"/>
                    <a:pt x="167" y="88"/>
                    <a:pt x="169" y="87"/>
                  </a:cubicBezTo>
                  <a:cubicBezTo>
                    <a:pt x="172" y="87"/>
                    <a:pt x="182" y="84"/>
                    <a:pt x="183" y="83"/>
                  </a:cubicBezTo>
                  <a:cubicBezTo>
                    <a:pt x="185" y="82"/>
                    <a:pt x="185" y="82"/>
                    <a:pt x="186" y="81"/>
                  </a:cubicBezTo>
                  <a:cubicBezTo>
                    <a:pt x="186" y="80"/>
                    <a:pt x="186" y="79"/>
                    <a:pt x="188" y="79"/>
                  </a:cubicBezTo>
                  <a:cubicBezTo>
                    <a:pt x="191" y="79"/>
                    <a:pt x="190" y="77"/>
                    <a:pt x="189" y="77"/>
                  </a:cubicBezTo>
                  <a:cubicBezTo>
                    <a:pt x="188" y="77"/>
                    <a:pt x="187" y="76"/>
                    <a:pt x="189" y="75"/>
                  </a:cubicBezTo>
                  <a:cubicBezTo>
                    <a:pt x="191" y="74"/>
                    <a:pt x="191" y="75"/>
                    <a:pt x="188" y="72"/>
                  </a:cubicBezTo>
                  <a:cubicBezTo>
                    <a:pt x="184" y="69"/>
                    <a:pt x="193" y="73"/>
                    <a:pt x="194" y="73"/>
                  </a:cubicBezTo>
                  <a:cubicBezTo>
                    <a:pt x="195" y="73"/>
                    <a:pt x="197" y="73"/>
                    <a:pt x="197" y="71"/>
                  </a:cubicBezTo>
                  <a:cubicBezTo>
                    <a:pt x="196" y="69"/>
                    <a:pt x="199" y="69"/>
                    <a:pt x="201" y="68"/>
                  </a:cubicBezTo>
                  <a:cubicBezTo>
                    <a:pt x="202" y="68"/>
                    <a:pt x="203" y="67"/>
                    <a:pt x="205" y="66"/>
                  </a:cubicBezTo>
                  <a:cubicBezTo>
                    <a:pt x="206" y="65"/>
                    <a:pt x="215" y="63"/>
                    <a:pt x="220" y="61"/>
                  </a:cubicBezTo>
                  <a:cubicBezTo>
                    <a:pt x="225" y="60"/>
                    <a:pt x="221" y="63"/>
                    <a:pt x="219" y="64"/>
                  </a:cubicBezTo>
                  <a:cubicBezTo>
                    <a:pt x="218" y="64"/>
                    <a:pt x="210" y="66"/>
                    <a:pt x="208" y="67"/>
                  </a:cubicBezTo>
                  <a:cubicBezTo>
                    <a:pt x="206" y="67"/>
                    <a:pt x="207" y="68"/>
                    <a:pt x="207" y="69"/>
                  </a:cubicBezTo>
                  <a:cubicBezTo>
                    <a:pt x="207" y="70"/>
                    <a:pt x="204" y="70"/>
                    <a:pt x="203" y="71"/>
                  </a:cubicBezTo>
                  <a:cubicBezTo>
                    <a:pt x="201" y="71"/>
                    <a:pt x="201" y="72"/>
                    <a:pt x="199" y="73"/>
                  </a:cubicBezTo>
                  <a:cubicBezTo>
                    <a:pt x="198" y="74"/>
                    <a:pt x="197" y="75"/>
                    <a:pt x="196" y="76"/>
                  </a:cubicBezTo>
                  <a:cubicBezTo>
                    <a:pt x="194" y="77"/>
                    <a:pt x="194" y="78"/>
                    <a:pt x="195" y="81"/>
                  </a:cubicBezTo>
                  <a:cubicBezTo>
                    <a:pt x="195" y="83"/>
                    <a:pt x="198" y="81"/>
                    <a:pt x="202" y="81"/>
                  </a:cubicBezTo>
                  <a:cubicBezTo>
                    <a:pt x="205" y="80"/>
                    <a:pt x="214" y="79"/>
                    <a:pt x="216" y="80"/>
                  </a:cubicBezTo>
                  <a:cubicBezTo>
                    <a:pt x="218" y="80"/>
                    <a:pt x="221" y="80"/>
                    <a:pt x="228" y="80"/>
                  </a:cubicBezTo>
                  <a:cubicBezTo>
                    <a:pt x="235" y="80"/>
                    <a:pt x="225" y="82"/>
                    <a:pt x="223" y="82"/>
                  </a:cubicBezTo>
                  <a:cubicBezTo>
                    <a:pt x="222" y="82"/>
                    <a:pt x="217" y="82"/>
                    <a:pt x="210" y="83"/>
                  </a:cubicBezTo>
                  <a:cubicBezTo>
                    <a:pt x="204" y="84"/>
                    <a:pt x="186" y="88"/>
                    <a:pt x="181" y="89"/>
                  </a:cubicBezTo>
                  <a:cubicBezTo>
                    <a:pt x="175" y="91"/>
                    <a:pt x="184" y="91"/>
                    <a:pt x="188" y="91"/>
                  </a:cubicBezTo>
                  <a:cubicBezTo>
                    <a:pt x="191" y="90"/>
                    <a:pt x="197" y="90"/>
                    <a:pt x="205" y="90"/>
                  </a:cubicBezTo>
                  <a:cubicBezTo>
                    <a:pt x="212" y="91"/>
                    <a:pt x="201" y="92"/>
                    <a:pt x="199" y="92"/>
                  </a:cubicBezTo>
                  <a:cubicBezTo>
                    <a:pt x="197" y="92"/>
                    <a:pt x="183" y="93"/>
                    <a:pt x="181" y="93"/>
                  </a:cubicBezTo>
                  <a:cubicBezTo>
                    <a:pt x="179" y="93"/>
                    <a:pt x="175" y="93"/>
                    <a:pt x="173" y="94"/>
                  </a:cubicBezTo>
                  <a:cubicBezTo>
                    <a:pt x="171" y="95"/>
                    <a:pt x="169" y="95"/>
                    <a:pt x="168" y="95"/>
                  </a:cubicBezTo>
                  <a:cubicBezTo>
                    <a:pt x="167" y="95"/>
                    <a:pt x="161" y="96"/>
                    <a:pt x="157" y="97"/>
                  </a:cubicBezTo>
                  <a:cubicBezTo>
                    <a:pt x="153" y="97"/>
                    <a:pt x="144" y="99"/>
                    <a:pt x="135" y="99"/>
                  </a:cubicBezTo>
                  <a:cubicBezTo>
                    <a:pt x="125" y="99"/>
                    <a:pt x="136" y="103"/>
                    <a:pt x="139" y="106"/>
                  </a:cubicBezTo>
                  <a:cubicBezTo>
                    <a:pt x="142" y="109"/>
                    <a:pt x="152" y="112"/>
                    <a:pt x="154" y="112"/>
                  </a:cubicBezTo>
                  <a:cubicBezTo>
                    <a:pt x="155" y="113"/>
                    <a:pt x="157" y="113"/>
                    <a:pt x="155" y="114"/>
                  </a:cubicBezTo>
                  <a:cubicBezTo>
                    <a:pt x="154" y="115"/>
                    <a:pt x="155" y="116"/>
                    <a:pt x="156" y="118"/>
                  </a:cubicBezTo>
                  <a:cubicBezTo>
                    <a:pt x="156" y="121"/>
                    <a:pt x="159" y="121"/>
                    <a:pt x="162" y="121"/>
                  </a:cubicBezTo>
                  <a:cubicBezTo>
                    <a:pt x="165" y="122"/>
                    <a:pt x="168" y="123"/>
                    <a:pt x="171" y="122"/>
                  </a:cubicBezTo>
                  <a:cubicBezTo>
                    <a:pt x="174" y="121"/>
                    <a:pt x="175" y="122"/>
                    <a:pt x="180" y="121"/>
                  </a:cubicBezTo>
                  <a:cubicBezTo>
                    <a:pt x="184" y="121"/>
                    <a:pt x="178" y="123"/>
                    <a:pt x="177" y="123"/>
                  </a:cubicBezTo>
                  <a:cubicBezTo>
                    <a:pt x="176" y="123"/>
                    <a:pt x="172" y="124"/>
                    <a:pt x="169" y="124"/>
                  </a:cubicBezTo>
                  <a:cubicBezTo>
                    <a:pt x="166" y="125"/>
                    <a:pt x="161" y="124"/>
                    <a:pt x="159" y="124"/>
                  </a:cubicBezTo>
                  <a:cubicBezTo>
                    <a:pt x="157" y="123"/>
                    <a:pt x="155" y="125"/>
                    <a:pt x="154" y="125"/>
                  </a:cubicBezTo>
                  <a:cubicBezTo>
                    <a:pt x="152" y="126"/>
                    <a:pt x="152" y="124"/>
                    <a:pt x="153" y="124"/>
                  </a:cubicBezTo>
                  <a:cubicBezTo>
                    <a:pt x="153" y="123"/>
                    <a:pt x="153" y="123"/>
                    <a:pt x="152" y="122"/>
                  </a:cubicBezTo>
                  <a:cubicBezTo>
                    <a:pt x="150" y="121"/>
                    <a:pt x="149" y="122"/>
                    <a:pt x="148" y="118"/>
                  </a:cubicBezTo>
                  <a:cubicBezTo>
                    <a:pt x="146" y="115"/>
                    <a:pt x="132" y="108"/>
                    <a:pt x="130" y="108"/>
                  </a:cubicBezTo>
                  <a:cubicBezTo>
                    <a:pt x="129" y="107"/>
                    <a:pt x="123" y="103"/>
                    <a:pt x="121" y="102"/>
                  </a:cubicBezTo>
                  <a:cubicBezTo>
                    <a:pt x="119" y="101"/>
                    <a:pt x="106" y="102"/>
                    <a:pt x="103" y="102"/>
                  </a:cubicBezTo>
                  <a:cubicBezTo>
                    <a:pt x="101" y="102"/>
                    <a:pt x="95" y="101"/>
                    <a:pt x="91" y="100"/>
                  </a:cubicBezTo>
                  <a:cubicBezTo>
                    <a:pt x="88" y="99"/>
                    <a:pt x="85" y="100"/>
                    <a:pt x="83" y="100"/>
                  </a:cubicBezTo>
                  <a:cubicBezTo>
                    <a:pt x="81" y="101"/>
                    <a:pt x="81" y="103"/>
                    <a:pt x="80" y="105"/>
                  </a:cubicBezTo>
                  <a:cubicBezTo>
                    <a:pt x="79" y="107"/>
                    <a:pt x="80" y="108"/>
                    <a:pt x="81" y="109"/>
                  </a:cubicBezTo>
                  <a:cubicBezTo>
                    <a:pt x="83" y="110"/>
                    <a:pt x="86" y="111"/>
                    <a:pt x="88" y="111"/>
                  </a:cubicBezTo>
                  <a:cubicBezTo>
                    <a:pt x="91" y="111"/>
                    <a:pt x="93" y="112"/>
                    <a:pt x="97" y="113"/>
                  </a:cubicBezTo>
                  <a:cubicBezTo>
                    <a:pt x="100" y="113"/>
                    <a:pt x="99" y="114"/>
                    <a:pt x="98" y="114"/>
                  </a:cubicBezTo>
                  <a:cubicBezTo>
                    <a:pt x="98" y="114"/>
                    <a:pt x="97" y="114"/>
                    <a:pt x="95" y="113"/>
                  </a:cubicBezTo>
                  <a:cubicBezTo>
                    <a:pt x="94" y="112"/>
                    <a:pt x="90" y="113"/>
                    <a:pt x="89" y="113"/>
                  </a:cubicBezTo>
                  <a:cubicBezTo>
                    <a:pt x="88" y="113"/>
                    <a:pt x="87" y="112"/>
                    <a:pt x="84" y="112"/>
                  </a:cubicBezTo>
                  <a:cubicBezTo>
                    <a:pt x="82" y="112"/>
                    <a:pt x="82" y="114"/>
                    <a:pt x="82" y="117"/>
                  </a:cubicBezTo>
                  <a:cubicBezTo>
                    <a:pt x="82" y="120"/>
                    <a:pt x="85" y="120"/>
                    <a:pt x="88" y="120"/>
                  </a:cubicBezTo>
                  <a:cubicBezTo>
                    <a:pt x="92" y="120"/>
                    <a:pt x="90" y="121"/>
                    <a:pt x="96" y="121"/>
                  </a:cubicBezTo>
                  <a:cubicBezTo>
                    <a:pt x="101" y="121"/>
                    <a:pt x="103" y="124"/>
                    <a:pt x="104" y="125"/>
                  </a:cubicBezTo>
                  <a:cubicBezTo>
                    <a:pt x="104" y="126"/>
                    <a:pt x="105" y="128"/>
                    <a:pt x="109" y="129"/>
                  </a:cubicBezTo>
                  <a:cubicBezTo>
                    <a:pt x="112" y="130"/>
                    <a:pt x="113" y="135"/>
                    <a:pt x="114" y="137"/>
                  </a:cubicBezTo>
                  <a:cubicBezTo>
                    <a:pt x="115" y="139"/>
                    <a:pt x="116" y="139"/>
                    <a:pt x="118" y="138"/>
                  </a:cubicBezTo>
                  <a:cubicBezTo>
                    <a:pt x="120" y="137"/>
                    <a:pt x="119" y="138"/>
                    <a:pt x="119" y="139"/>
                  </a:cubicBezTo>
                  <a:cubicBezTo>
                    <a:pt x="119" y="140"/>
                    <a:pt x="123" y="142"/>
                    <a:pt x="125" y="143"/>
                  </a:cubicBezTo>
                  <a:cubicBezTo>
                    <a:pt x="128" y="143"/>
                    <a:pt x="127" y="143"/>
                    <a:pt x="126" y="143"/>
                  </a:cubicBezTo>
                  <a:cubicBezTo>
                    <a:pt x="125" y="144"/>
                    <a:pt x="123" y="144"/>
                    <a:pt x="122" y="143"/>
                  </a:cubicBezTo>
                  <a:cubicBezTo>
                    <a:pt x="121" y="143"/>
                    <a:pt x="117" y="141"/>
                    <a:pt x="115" y="140"/>
                  </a:cubicBezTo>
                  <a:cubicBezTo>
                    <a:pt x="113" y="139"/>
                    <a:pt x="111" y="140"/>
                    <a:pt x="108" y="141"/>
                  </a:cubicBezTo>
                  <a:cubicBezTo>
                    <a:pt x="105" y="143"/>
                    <a:pt x="110" y="144"/>
                    <a:pt x="113" y="145"/>
                  </a:cubicBezTo>
                  <a:cubicBezTo>
                    <a:pt x="115" y="146"/>
                    <a:pt x="120" y="145"/>
                    <a:pt x="122" y="146"/>
                  </a:cubicBezTo>
                  <a:cubicBezTo>
                    <a:pt x="124" y="147"/>
                    <a:pt x="128" y="146"/>
                    <a:pt x="131" y="146"/>
                  </a:cubicBezTo>
                  <a:cubicBezTo>
                    <a:pt x="133" y="146"/>
                    <a:pt x="138" y="147"/>
                    <a:pt x="140" y="148"/>
                  </a:cubicBezTo>
                  <a:cubicBezTo>
                    <a:pt x="143" y="148"/>
                    <a:pt x="145" y="148"/>
                    <a:pt x="147" y="146"/>
                  </a:cubicBezTo>
                  <a:cubicBezTo>
                    <a:pt x="149" y="145"/>
                    <a:pt x="149" y="144"/>
                    <a:pt x="153" y="143"/>
                  </a:cubicBezTo>
                  <a:cubicBezTo>
                    <a:pt x="157" y="141"/>
                    <a:pt x="155" y="143"/>
                    <a:pt x="154" y="144"/>
                  </a:cubicBezTo>
                  <a:cubicBezTo>
                    <a:pt x="153" y="145"/>
                    <a:pt x="152" y="146"/>
                    <a:pt x="152" y="148"/>
                  </a:cubicBezTo>
                  <a:cubicBezTo>
                    <a:pt x="152" y="150"/>
                    <a:pt x="151" y="149"/>
                    <a:pt x="149" y="149"/>
                  </a:cubicBezTo>
                  <a:cubicBezTo>
                    <a:pt x="147" y="149"/>
                    <a:pt x="143" y="150"/>
                    <a:pt x="142" y="150"/>
                  </a:cubicBezTo>
                  <a:cubicBezTo>
                    <a:pt x="140" y="150"/>
                    <a:pt x="136" y="149"/>
                    <a:pt x="132" y="149"/>
                  </a:cubicBezTo>
                  <a:cubicBezTo>
                    <a:pt x="127" y="149"/>
                    <a:pt x="135" y="152"/>
                    <a:pt x="136" y="153"/>
                  </a:cubicBezTo>
                  <a:cubicBezTo>
                    <a:pt x="137" y="153"/>
                    <a:pt x="140" y="153"/>
                    <a:pt x="143" y="153"/>
                  </a:cubicBezTo>
                  <a:cubicBezTo>
                    <a:pt x="146" y="152"/>
                    <a:pt x="143" y="153"/>
                    <a:pt x="141" y="153"/>
                  </a:cubicBezTo>
                  <a:cubicBezTo>
                    <a:pt x="139" y="153"/>
                    <a:pt x="139" y="154"/>
                    <a:pt x="142" y="156"/>
                  </a:cubicBezTo>
                  <a:cubicBezTo>
                    <a:pt x="145" y="158"/>
                    <a:pt x="144" y="158"/>
                    <a:pt x="143" y="158"/>
                  </a:cubicBezTo>
                  <a:cubicBezTo>
                    <a:pt x="142" y="158"/>
                    <a:pt x="141" y="158"/>
                    <a:pt x="139" y="156"/>
                  </a:cubicBezTo>
                  <a:cubicBezTo>
                    <a:pt x="138" y="155"/>
                    <a:pt x="133" y="155"/>
                    <a:pt x="131" y="153"/>
                  </a:cubicBezTo>
                  <a:cubicBezTo>
                    <a:pt x="129" y="152"/>
                    <a:pt x="127" y="152"/>
                    <a:pt x="124" y="151"/>
                  </a:cubicBezTo>
                  <a:cubicBezTo>
                    <a:pt x="122" y="150"/>
                    <a:pt x="116" y="149"/>
                    <a:pt x="114" y="149"/>
                  </a:cubicBezTo>
                  <a:cubicBezTo>
                    <a:pt x="113" y="149"/>
                    <a:pt x="106" y="148"/>
                    <a:pt x="104" y="147"/>
                  </a:cubicBezTo>
                  <a:cubicBezTo>
                    <a:pt x="102" y="146"/>
                    <a:pt x="99" y="147"/>
                    <a:pt x="97" y="148"/>
                  </a:cubicBezTo>
                  <a:cubicBezTo>
                    <a:pt x="94" y="149"/>
                    <a:pt x="89" y="150"/>
                    <a:pt x="87" y="150"/>
                  </a:cubicBezTo>
                  <a:cubicBezTo>
                    <a:pt x="84" y="150"/>
                    <a:pt x="79" y="151"/>
                    <a:pt x="77" y="152"/>
                  </a:cubicBezTo>
                  <a:cubicBezTo>
                    <a:pt x="76" y="152"/>
                    <a:pt x="74" y="156"/>
                    <a:pt x="73" y="158"/>
                  </a:cubicBezTo>
                  <a:cubicBezTo>
                    <a:pt x="71" y="160"/>
                    <a:pt x="70" y="160"/>
                    <a:pt x="68" y="162"/>
                  </a:cubicBezTo>
                  <a:cubicBezTo>
                    <a:pt x="66" y="163"/>
                    <a:pt x="66" y="165"/>
                    <a:pt x="67" y="167"/>
                  </a:cubicBezTo>
                  <a:cubicBezTo>
                    <a:pt x="67" y="169"/>
                    <a:pt x="67" y="170"/>
                    <a:pt x="70" y="170"/>
                  </a:cubicBezTo>
                  <a:cubicBezTo>
                    <a:pt x="72" y="170"/>
                    <a:pt x="71" y="171"/>
                    <a:pt x="70" y="171"/>
                  </a:cubicBezTo>
                  <a:cubicBezTo>
                    <a:pt x="69" y="171"/>
                    <a:pt x="67" y="171"/>
                    <a:pt x="66" y="172"/>
                  </a:cubicBezTo>
                  <a:cubicBezTo>
                    <a:pt x="66" y="174"/>
                    <a:pt x="72" y="173"/>
                    <a:pt x="75" y="173"/>
                  </a:cubicBezTo>
                  <a:cubicBezTo>
                    <a:pt x="77" y="173"/>
                    <a:pt x="79" y="172"/>
                    <a:pt x="80" y="171"/>
                  </a:cubicBezTo>
                  <a:cubicBezTo>
                    <a:pt x="81" y="170"/>
                    <a:pt x="81" y="169"/>
                    <a:pt x="83" y="170"/>
                  </a:cubicBezTo>
                  <a:cubicBezTo>
                    <a:pt x="85" y="171"/>
                    <a:pt x="87" y="170"/>
                    <a:pt x="89" y="167"/>
                  </a:cubicBezTo>
                  <a:cubicBezTo>
                    <a:pt x="91" y="164"/>
                    <a:pt x="91" y="166"/>
                    <a:pt x="90" y="168"/>
                  </a:cubicBezTo>
                  <a:cubicBezTo>
                    <a:pt x="90" y="169"/>
                    <a:pt x="89" y="169"/>
                    <a:pt x="88" y="170"/>
                  </a:cubicBezTo>
                  <a:cubicBezTo>
                    <a:pt x="88" y="171"/>
                    <a:pt x="87" y="172"/>
                    <a:pt x="85" y="172"/>
                  </a:cubicBezTo>
                  <a:cubicBezTo>
                    <a:pt x="84" y="172"/>
                    <a:pt x="85" y="172"/>
                    <a:pt x="85" y="173"/>
                  </a:cubicBezTo>
                  <a:cubicBezTo>
                    <a:pt x="84" y="175"/>
                    <a:pt x="93" y="174"/>
                    <a:pt x="96" y="173"/>
                  </a:cubicBezTo>
                  <a:cubicBezTo>
                    <a:pt x="99" y="173"/>
                    <a:pt x="101" y="169"/>
                    <a:pt x="103" y="167"/>
                  </a:cubicBezTo>
                  <a:cubicBezTo>
                    <a:pt x="105" y="165"/>
                    <a:pt x="102" y="166"/>
                    <a:pt x="106" y="162"/>
                  </a:cubicBezTo>
                  <a:cubicBezTo>
                    <a:pt x="109" y="157"/>
                    <a:pt x="107" y="162"/>
                    <a:pt x="106" y="163"/>
                  </a:cubicBezTo>
                  <a:cubicBezTo>
                    <a:pt x="106" y="164"/>
                    <a:pt x="106" y="166"/>
                    <a:pt x="108" y="165"/>
                  </a:cubicBezTo>
                  <a:cubicBezTo>
                    <a:pt x="110" y="165"/>
                    <a:pt x="109" y="166"/>
                    <a:pt x="108" y="166"/>
                  </a:cubicBezTo>
                  <a:cubicBezTo>
                    <a:pt x="107" y="167"/>
                    <a:pt x="106" y="167"/>
                    <a:pt x="105" y="168"/>
                  </a:cubicBezTo>
                  <a:cubicBezTo>
                    <a:pt x="103" y="169"/>
                    <a:pt x="104" y="170"/>
                    <a:pt x="106" y="170"/>
                  </a:cubicBezTo>
                  <a:cubicBezTo>
                    <a:pt x="107" y="170"/>
                    <a:pt x="108" y="169"/>
                    <a:pt x="113" y="170"/>
                  </a:cubicBezTo>
                  <a:cubicBezTo>
                    <a:pt x="118" y="171"/>
                    <a:pt x="114" y="171"/>
                    <a:pt x="113" y="171"/>
                  </a:cubicBezTo>
                  <a:cubicBezTo>
                    <a:pt x="111" y="171"/>
                    <a:pt x="110" y="171"/>
                    <a:pt x="108" y="171"/>
                  </a:cubicBezTo>
                  <a:cubicBezTo>
                    <a:pt x="107" y="171"/>
                    <a:pt x="106" y="171"/>
                    <a:pt x="105" y="171"/>
                  </a:cubicBezTo>
                  <a:cubicBezTo>
                    <a:pt x="103" y="171"/>
                    <a:pt x="104" y="172"/>
                    <a:pt x="103" y="173"/>
                  </a:cubicBezTo>
                  <a:cubicBezTo>
                    <a:pt x="103" y="174"/>
                    <a:pt x="106" y="175"/>
                    <a:pt x="109" y="174"/>
                  </a:cubicBezTo>
                  <a:cubicBezTo>
                    <a:pt x="113" y="174"/>
                    <a:pt x="112" y="175"/>
                    <a:pt x="111" y="175"/>
                  </a:cubicBezTo>
                  <a:cubicBezTo>
                    <a:pt x="110" y="175"/>
                    <a:pt x="109" y="175"/>
                    <a:pt x="108" y="176"/>
                  </a:cubicBezTo>
                  <a:cubicBezTo>
                    <a:pt x="107" y="176"/>
                    <a:pt x="104" y="175"/>
                    <a:pt x="103" y="175"/>
                  </a:cubicBezTo>
                  <a:cubicBezTo>
                    <a:pt x="101" y="175"/>
                    <a:pt x="98" y="177"/>
                    <a:pt x="95" y="178"/>
                  </a:cubicBezTo>
                  <a:cubicBezTo>
                    <a:pt x="93" y="179"/>
                    <a:pt x="95" y="180"/>
                    <a:pt x="97" y="180"/>
                  </a:cubicBezTo>
                  <a:cubicBezTo>
                    <a:pt x="100" y="180"/>
                    <a:pt x="106" y="180"/>
                    <a:pt x="110" y="179"/>
                  </a:cubicBezTo>
                  <a:cubicBezTo>
                    <a:pt x="114" y="179"/>
                    <a:pt x="112" y="180"/>
                    <a:pt x="110" y="180"/>
                  </a:cubicBezTo>
                  <a:cubicBezTo>
                    <a:pt x="109" y="180"/>
                    <a:pt x="107" y="181"/>
                    <a:pt x="107" y="181"/>
                  </a:cubicBezTo>
                  <a:cubicBezTo>
                    <a:pt x="106" y="182"/>
                    <a:pt x="105" y="181"/>
                    <a:pt x="104" y="181"/>
                  </a:cubicBezTo>
                  <a:cubicBezTo>
                    <a:pt x="104" y="180"/>
                    <a:pt x="103" y="181"/>
                    <a:pt x="101" y="181"/>
                  </a:cubicBezTo>
                  <a:cubicBezTo>
                    <a:pt x="100" y="181"/>
                    <a:pt x="99" y="181"/>
                    <a:pt x="99" y="182"/>
                  </a:cubicBezTo>
                  <a:cubicBezTo>
                    <a:pt x="98" y="183"/>
                    <a:pt x="101" y="183"/>
                    <a:pt x="103" y="182"/>
                  </a:cubicBezTo>
                  <a:cubicBezTo>
                    <a:pt x="105" y="182"/>
                    <a:pt x="103" y="183"/>
                    <a:pt x="102" y="183"/>
                  </a:cubicBezTo>
                  <a:cubicBezTo>
                    <a:pt x="101" y="184"/>
                    <a:pt x="101" y="184"/>
                    <a:pt x="99" y="185"/>
                  </a:cubicBezTo>
                  <a:cubicBezTo>
                    <a:pt x="97" y="186"/>
                    <a:pt x="101" y="189"/>
                    <a:pt x="103" y="189"/>
                  </a:cubicBezTo>
                  <a:cubicBezTo>
                    <a:pt x="105" y="189"/>
                    <a:pt x="106" y="189"/>
                    <a:pt x="109" y="187"/>
                  </a:cubicBezTo>
                  <a:cubicBezTo>
                    <a:pt x="113" y="185"/>
                    <a:pt x="109" y="189"/>
                    <a:pt x="107" y="190"/>
                  </a:cubicBezTo>
                  <a:cubicBezTo>
                    <a:pt x="104" y="192"/>
                    <a:pt x="110" y="192"/>
                    <a:pt x="112" y="192"/>
                  </a:cubicBezTo>
                  <a:cubicBezTo>
                    <a:pt x="113" y="192"/>
                    <a:pt x="116" y="192"/>
                    <a:pt x="121" y="192"/>
                  </a:cubicBezTo>
                  <a:cubicBezTo>
                    <a:pt x="126" y="193"/>
                    <a:pt x="131" y="185"/>
                    <a:pt x="132" y="184"/>
                  </a:cubicBezTo>
                  <a:cubicBezTo>
                    <a:pt x="132" y="183"/>
                    <a:pt x="135" y="180"/>
                    <a:pt x="136" y="179"/>
                  </a:cubicBezTo>
                  <a:cubicBezTo>
                    <a:pt x="137" y="178"/>
                    <a:pt x="137" y="179"/>
                    <a:pt x="136" y="177"/>
                  </a:cubicBezTo>
                  <a:cubicBezTo>
                    <a:pt x="136" y="175"/>
                    <a:pt x="139" y="175"/>
                    <a:pt x="141" y="175"/>
                  </a:cubicBezTo>
                  <a:cubicBezTo>
                    <a:pt x="143" y="174"/>
                    <a:pt x="141" y="176"/>
                    <a:pt x="140" y="176"/>
                  </a:cubicBezTo>
                  <a:cubicBezTo>
                    <a:pt x="139" y="176"/>
                    <a:pt x="139" y="178"/>
                    <a:pt x="139" y="178"/>
                  </a:cubicBezTo>
                  <a:cubicBezTo>
                    <a:pt x="138" y="179"/>
                    <a:pt x="137" y="183"/>
                    <a:pt x="135" y="185"/>
                  </a:cubicBezTo>
                  <a:cubicBezTo>
                    <a:pt x="134" y="187"/>
                    <a:pt x="133" y="188"/>
                    <a:pt x="131" y="191"/>
                  </a:cubicBezTo>
                  <a:cubicBezTo>
                    <a:pt x="128" y="193"/>
                    <a:pt x="126" y="193"/>
                    <a:pt x="124" y="194"/>
                  </a:cubicBezTo>
                  <a:cubicBezTo>
                    <a:pt x="121" y="194"/>
                    <a:pt x="120" y="195"/>
                    <a:pt x="124" y="196"/>
                  </a:cubicBezTo>
                  <a:cubicBezTo>
                    <a:pt x="128" y="197"/>
                    <a:pt x="122" y="197"/>
                    <a:pt x="121" y="197"/>
                  </a:cubicBezTo>
                  <a:cubicBezTo>
                    <a:pt x="120" y="196"/>
                    <a:pt x="117" y="196"/>
                    <a:pt x="116" y="196"/>
                  </a:cubicBezTo>
                  <a:cubicBezTo>
                    <a:pt x="115" y="196"/>
                    <a:pt x="113" y="197"/>
                    <a:pt x="112" y="196"/>
                  </a:cubicBezTo>
                  <a:cubicBezTo>
                    <a:pt x="111" y="196"/>
                    <a:pt x="109" y="196"/>
                    <a:pt x="109" y="197"/>
                  </a:cubicBezTo>
                  <a:cubicBezTo>
                    <a:pt x="108" y="198"/>
                    <a:pt x="107" y="199"/>
                    <a:pt x="106" y="198"/>
                  </a:cubicBezTo>
                  <a:cubicBezTo>
                    <a:pt x="105" y="197"/>
                    <a:pt x="105" y="196"/>
                    <a:pt x="102" y="197"/>
                  </a:cubicBezTo>
                  <a:cubicBezTo>
                    <a:pt x="99" y="197"/>
                    <a:pt x="97" y="195"/>
                    <a:pt x="96" y="195"/>
                  </a:cubicBezTo>
                  <a:cubicBezTo>
                    <a:pt x="95" y="194"/>
                    <a:pt x="97" y="193"/>
                    <a:pt x="94" y="194"/>
                  </a:cubicBezTo>
                  <a:cubicBezTo>
                    <a:pt x="91" y="196"/>
                    <a:pt x="92" y="193"/>
                    <a:pt x="92" y="193"/>
                  </a:cubicBezTo>
                  <a:cubicBezTo>
                    <a:pt x="90" y="183"/>
                    <a:pt x="80" y="181"/>
                    <a:pt x="76" y="180"/>
                  </a:cubicBezTo>
                  <a:cubicBezTo>
                    <a:pt x="72" y="180"/>
                    <a:pt x="63" y="181"/>
                    <a:pt x="62" y="182"/>
                  </a:cubicBezTo>
                  <a:cubicBezTo>
                    <a:pt x="60" y="183"/>
                    <a:pt x="59" y="183"/>
                    <a:pt x="58" y="182"/>
                  </a:cubicBezTo>
                  <a:cubicBezTo>
                    <a:pt x="56" y="182"/>
                    <a:pt x="56" y="182"/>
                    <a:pt x="56" y="183"/>
                  </a:cubicBezTo>
                  <a:cubicBezTo>
                    <a:pt x="56" y="183"/>
                    <a:pt x="56" y="186"/>
                    <a:pt x="56" y="187"/>
                  </a:cubicBezTo>
                  <a:cubicBezTo>
                    <a:pt x="56" y="188"/>
                    <a:pt x="55" y="188"/>
                    <a:pt x="58" y="190"/>
                  </a:cubicBezTo>
                  <a:cubicBezTo>
                    <a:pt x="60" y="191"/>
                    <a:pt x="63" y="196"/>
                    <a:pt x="63" y="197"/>
                  </a:cubicBezTo>
                  <a:cubicBezTo>
                    <a:pt x="63" y="197"/>
                    <a:pt x="68" y="197"/>
                    <a:pt x="74" y="197"/>
                  </a:cubicBezTo>
                  <a:cubicBezTo>
                    <a:pt x="79" y="196"/>
                    <a:pt x="72" y="198"/>
                    <a:pt x="71" y="199"/>
                  </a:cubicBezTo>
                  <a:cubicBezTo>
                    <a:pt x="70" y="199"/>
                    <a:pt x="72" y="201"/>
                    <a:pt x="71" y="201"/>
                  </a:cubicBezTo>
                  <a:cubicBezTo>
                    <a:pt x="71" y="201"/>
                    <a:pt x="71" y="201"/>
                    <a:pt x="72" y="202"/>
                  </a:cubicBezTo>
                  <a:cubicBezTo>
                    <a:pt x="73" y="204"/>
                    <a:pt x="72" y="203"/>
                    <a:pt x="71" y="203"/>
                  </a:cubicBezTo>
                  <a:cubicBezTo>
                    <a:pt x="69" y="202"/>
                    <a:pt x="67" y="204"/>
                    <a:pt x="68" y="205"/>
                  </a:cubicBezTo>
                  <a:cubicBezTo>
                    <a:pt x="68" y="206"/>
                    <a:pt x="65" y="205"/>
                    <a:pt x="63" y="205"/>
                  </a:cubicBezTo>
                  <a:cubicBezTo>
                    <a:pt x="61" y="204"/>
                    <a:pt x="58" y="205"/>
                    <a:pt x="55" y="205"/>
                  </a:cubicBezTo>
                  <a:cubicBezTo>
                    <a:pt x="53" y="204"/>
                    <a:pt x="51" y="206"/>
                    <a:pt x="51" y="207"/>
                  </a:cubicBezTo>
                  <a:cubicBezTo>
                    <a:pt x="50" y="207"/>
                    <a:pt x="49" y="208"/>
                    <a:pt x="46" y="208"/>
                  </a:cubicBezTo>
                  <a:cubicBezTo>
                    <a:pt x="44" y="209"/>
                    <a:pt x="42" y="211"/>
                    <a:pt x="41" y="211"/>
                  </a:cubicBezTo>
                  <a:cubicBezTo>
                    <a:pt x="40" y="212"/>
                    <a:pt x="38" y="212"/>
                    <a:pt x="37" y="213"/>
                  </a:cubicBezTo>
                  <a:cubicBezTo>
                    <a:pt x="36" y="213"/>
                    <a:pt x="37" y="216"/>
                    <a:pt x="37" y="217"/>
                  </a:cubicBezTo>
                  <a:cubicBezTo>
                    <a:pt x="38" y="218"/>
                    <a:pt x="38" y="219"/>
                    <a:pt x="37" y="219"/>
                  </a:cubicBezTo>
                  <a:cubicBezTo>
                    <a:pt x="36" y="220"/>
                    <a:pt x="36" y="220"/>
                    <a:pt x="35" y="221"/>
                  </a:cubicBezTo>
                  <a:cubicBezTo>
                    <a:pt x="34" y="222"/>
                    <a:pt x="35" y="222"/>
                    <a:pt x="35" y="222"/>
                  </a:cubicBezTo>
                  <a:cubicBezTo>
                    <a:pt x="35" y="222"/>
                    <a:pt x="42" y="227"/>
                    <a:pt x="44" y="227"/>
                  </a:cubicBezTo>
                  <a:cubicBezTo>
                    <a:pt x="47" y="227"/>
                    <a:pt x="47" y="224"/>
                    <a:pt x="48" y="222"/>
                  </a:cubicBezTo>
                  <a:cubicBezTo>
                    <a:pt x="49" y="220"/>
                    <a:pt x="50" y="223"/>
                    <a:pt x="49" y="224"/>
                  </a:cubicBezTo>
                  <a:cubicBezTo>
                    <a:pt x="49" y="226"/>
                    <a:pt x="49" y="226"/>
                    <a:pt x="50" y="227"/>
                  </a:cubicBezTo>
                  <a:cubicBezTo>
                    <a:pt x="50" y="228"/>
                    <a:pt x="51" y="225"/>
                    <a:pt x="52" y="224"/>
                  </a:cubicBezTo>
                  <a:cubicBezTo>
                    <a:pt x="52" y="223"/>
                    <a:pt x="51" y="221"/>
                    <a:pt x="50" y="221"/>
                  </a:cubicBezTo>
                  <a:cubicBezTo>
                    <a:pt x="49" y="220"/>
                    <a:pt x="51" y="219"/>
                    <a:pt x="50" y="219"/>
                  </a:cubicBezTo>
                  <a:cubicBezTo>
                    <a:pt x="49" y="218"/>
                    <a:pt x="49" y="218"/>
                    <a:pt x="50" y="216"/>
                  </a:cubicBezTo>
                  <a:cubicBezTo>
                    <a:pt x="51" y="214"/>
                    <a:pt x="52" y="215"/>
                    <a:pt x="51" y="216"/>
                  </a:cubicBezTo>
                  <a:cubicBezTo>
                    <a:pt x="51" y="216"/>
                    <a:pt x="52" y="217"/>
                    <a:pt x="52" y="218"/>
                  </a:cubicBezTo>
                  <a:cubicBezTo>
                    <a:pt x="51" y="219"/>
                    <a:pt x="52" y="222"/>
                    <a:pt x="53" y="223"/>
                  </a:cubicBezTo>
                  <a:cubicBezTo>
                    <a:pt x="54" y="224"/>
                    <a:pt x="54" y="224"/>
                    <a:pt x="53" y="225"/>
                  </a:cubicBezTo>
                  <a:cubicBezTo>
                    <a:pt x="52" y="225"/>
                    <a:pt x="53" y="226"/>
                    <a:pt x="53" y="227"/>
                  </a:cubicBezTo>
                  <a:cubicBezTo>
                    <a:pt x="53" y="228"/>
                    <a:pt x="53" y="228"/>
                    <a:pt x="55" y="228"/>
                  </a:cubicBezTo>
                  <a:cubicBezTo>
                    <a:pt x="56" y="228"/>
                    <a:pt x="61" y="228"/>
                    <a:pt x="63" y="229"/>
                  </a:cubicBezTo>
                  <a:cubicBezTo>
                    <a:pt x="65" y="229"/>
                    <a:pt x="66" y="226"/>
                    <a:pt x="66" y="224"/>
                  </a:cubicBezTo>
                  <a:cubicBezTo>
                    <a:pt x="67" y="222"/>
                    <a:pt x="65" y="224"/>
                    <a:pt x="66" y="221"/>
                  </a:cubicBezTo>
                  <a:cubicBezTo>
                    <a:pt x="66" y="219"/>
                    <a:pt x="68" y="223"/>
                    <a:pt x="68" y="225"/>
                  </a:cubicBezTo>
                  <a:cubicBezTo>
                    <a:pt x="67" y="226"/>
                    <a:pt x="70" y="226"/>
                    <a:pt x="71" y="226"/>
                  </a:cubicBezTo>
                  <a:cubicBezTo>
                    <a:pt x="73" y="226"/>
                    <a:pt x="73" y="226"/>
                    <a:pt x="72" y="227"/>
                  </a:cubicBezTo>
                  <a:cubicBezTo>
                    <a:pt x="71" y="228"/>
                    <a:pt x="75" y="228"/>
                    <a:pt x="77" y="228"/>
                  </a:cubicBezTo>
                  <a:cubicBezTo>
                    <a:pt x="79" y="228"/>
                    <a:pt x="78" y="228"/>
                    <a:pt x="79" y="227"/>
                  </a:cubicBezTo>
                  <a:cubicBezTo>
                    <a:pt x="79" y="225"/>
                    <a:pt x="79" y="225"/>
                    <a:pt x="81" y="224"/>
                  </a:cubicBezTo>
                  <a:cubicBezTo>
                    <a:pt x="83" y="223"/>
                    <a:pt x="84" y="223"/>
                    <a:pt x="82" y="222"/>
                  </a:cubicBezTo>
                  <a:cubicBezTo>
                    <a:pt x="80" y="220"/>
                    <a:pt x="84" y="222"/>
                    <a:pt x="85" y="223"/>
                  </a:cubicBezTo>
                  <a:cubicBezTo>
                    <a:pt x="86" y="224"/>
                    <a:pt x="85" y="224"/>
                    <a:pt x="84" y="224"/>
                  </a:cubicBezTo>
                  <a:cubicBezTo>
                    <a:pt x="82" y="225"/>
                    <a:pt x="83" y="226"/>
                    <a:pt x="83" y="227"/>
                  </a:cubicBezTo>
                  <a:cubicBezTo>
                    <a:pt x="83" y="228"/>
                    <a:pt x="85" y="228"/>
                    <a:pt x="86" y="228"/>
                  </a:cubicBezTo>
                  <a:cubicBezTo>
                    <a:pt x="88" y="228"/>
                    <a:pt x="93" y="230"/>
                    <a:pt x="95" y="229"/>
                  </a:cubicBezTo>
                  <a:cubicBezTo>
                    <a:pt x="97" y="229"/>
                    <a:pt x="100" y="231"/>
                    <a:pt x="102" y="231"/>
                  </a:cubicBezTo>
                  <a:cubicBezTo>
                    <a:pt x="104" y="230"/>
                    <a:pt x="107" y="231"/>
                    <a:pt x="110" y="230"/>
                  </a:cubicBezTo>
                  <a:cubicBezTo>
                    <a:pt x="113" y="229"/>
                    <a:pt x="107" y="227"/>
                    <a:pt x="106" y="227"/>
                  </a:cubicBezTo>
                  <a:cubicBezTo>
                    <a:pt x="104" y="226"/>
                    <a:pt x="104" y="226"/>
                    <a:pt x="103" y="223"/>
                  </a:cubicBezTo>
                  <a:cubicBezTo>
                    <a:pt x="102" y="221"/>
                    <a:pt x="106" y="224"/>
                    <a:pt x="109" y="225"/>
                  </a:cubicBezTo>
                  <a:cubicBezTo>
                    <a:pt x="112" y="227"/>
                    <a:pt x="115" y="224"/>
                    <a:pt x="115" y="222"/>
                  </a:cubicBezTo>
                  <a:cubicBezTo>
                    <a:pt x="116" y="220"/>
                    <a:pt x="117" y="222"/>
                    <a:pt x="117" y="222"/>
                  </a:cubicBezTo>
                  <a:cubicBezTo>
                    <a:pt x="122" y="226"/>
                    <a:pt x="126" y="227"/>
                    <a:pt x="128" y="226"/>
                  </a:cubicBezTo>
                  <a:cubicBezTo>
                    <a:pt x="130" y="226"/>
                    <a:pt x="128" y="221"/>
                    <a:pt x="127" y="219"/>
                  </a:cubicBezTo>
                  <a:cubicBezTo>
                    <a:pt x="125" y="217"/>
                    <a:pt x="130" y="220"/>
                    <a:pt x="131" y="221"/>
                  </a:cubicBezTo>
                  <a:cubicBezTo>
                    <a:pt x="132" y="222"/>
                    <a:pt x="132" y="221"/>
                    <a:pt x="132" y="224"/>
                  </a:cubicBezTo>
                  <a:cubicBezTo>
                    <a:pt x="132" y="227"/>
                    <a:pt x="135" y="227"/>
                    <a:pt x="136" y="227"/>
                  </a:cubicBezTo>
                  <a:cubicBezTo>
                    <a:pt x="138" y="228"/>
                    <a:pt x="139" y="228"/>
                    <a:pt x="141" y="227"/>
                  </a:cubicBezTo>
                  <a:cubicBezTo>
                    <a:pt x="142" y="227"/>
                    <a:pt x="143" y="227"/>
                    <a:pt x="145" y="227"/>
                  </a:cubicBezTo>
                  <a:cubicBezTo>
                    <a:pt x="147" y="226"/>
                    <a:pt x="146" y="224"/>
                    <a:pt x="146" y="222"/>
                  </a:cubicBezTo>
                  <a:cubicBezTo>
                    <a:pt x="146" y="220"/>
                    <a:pt x="143" y="218"/>
                    <a:pt x="139" y="216"/>
                  </a:cubicBezTo>
                  <a:cubicBezTo>
                    <a:pt x="135" y="214"/>
                    <a:pt x="139" y="215"/>
                    <a:pt x="140" y="215"/>
                  </a:cubicBezTo>
                  <a:cubicBezTo>
                    <a:pt x="141" y="216"/>
                    <a:pt x="146" y="219"/>
                    <a:pt x="148" y="219"/>
                  </a:cubicBezTo>
                  <a:cubicBezTo>
                    <a:pt x="151" y="219"/>
                    <a:pt x="149" y="220"/>
                    <a:pt x="149" y="220"/>
                  </a:cubicBezTo>
                  <a:cubicBezTo>
                    <a:pt x="148" y="220"/>
                    <a:pt x="149" y="221"/>
                    <a:pt x="148" y="223"/>
                  </a:cubicBezTo>
                  <a:cubicBezTo>
                    <a:pt x="147" y="224"/>
                    <a:pt x="152" y="225"/>
                    <a:pt x="153" y="225"/>
                  </a:cubicBezTo>
                  <a:cubicBezTo>
                    <a:pt x="155" y="225"/>
                    <a:pt x="157" y="224"/>
                    <a:pt x="159" y="223"/>
                  </a:cubicBezTo>
                  <a:cubicBezTo>
                    <a:pt x="160" y="222"/>
                    <a:pt x="161" y="224"/>
                    <a:pt x="164" y="225"/>
                  </a:cubicBezTo>
                  <a:cubicBezTo>
                    <a:pt x="167" y="227"/>
                    <a:pt x="165" y="232"/>
                    <a:pt x="164" y="233"/>
                  </a:cubicBezTo>
                  <a:cubicBezTo>
                    <a:pt x="163" y="235"/>
                    <a:pt x="164" y="235"/>
                    <a:pt x="164" y="235"/>
                  </a:cubicBezTo>
                  <a:cubicBezTo>
                    <a:pt x="164" y="235"/>
                    <a:pt x="183" y="231"/>
                    <a:pt x="185" y="231"/>
                  </a:cubicBezTo>
                  <a:cubicBezTo>
                    <a:pt x="187" y="231"/>
                    <a:pt x="188" y="231"/>
                    <a:pt x="193" y="225"/>
                  </a:cubicBezTo>
                  <a:cubicBezTo>
                    <a:pt x="197" y="219"/>
                    <a:pt x="198" y="224"/>
                    <a:pt x="200" y="225"/>
                  </a:cubicBezTo>
                  <a:cubicBezTo>
                    <a:pt x="202" y="226"/>
                    <a:pt x="205" y="223"/>
                    <a:pt x="208" y="221"/>
                  </a:cubicBezTo>
                  <a:cubicBezTo>
                    <a:pt x="211" y="220"/>
                    <a:pt x="211" y="217"/>
                    <a:pt x="211" y="215"/>
                  </a:cubicBezTo>
                  <a:cubicBezTo>
                    <a:pt x="211" y="213"/>
                    <a:pt x="210" y="213"/>
                    <a:pt x="209" y="212"/>
                  </a:cubicBezTo>
                  <a:cubicBezTo>
                    <a:pt x="209" y="210"/>
                    <a:pt x="209" y="209"/>
                    <a:pt x="205" y="208"/>
                  </a:cubicBezTo>
                  <a:cubicBezTo>
                    <a:pt x="201" y="207"/>
                    <a:pt x="199" y="212"/>
                    <a:pt x="196" y="213"/>
                  </a:cubicBezTo>
                  <a:cubicBezTo>
                    <a:pt x="194" y="214"/>
                    <a:pt x="194" y="213"/>
                    <a:pt x="194" y="211"/>
                  </a:cubicBezTo>
                  <a:cubicBezTo>
                    <a:pt x="195" y="210"/>
                    <a:pt x="192" y="210"/>
                    <a:pt x="189" y="211"/>
                  </a:cubicBezTo>
                  <a:cubicBezTo>
                    <a:pt x="186" y="211"/>
                    <a:pt x="187" y="209"/>
                    <a:pt x="190" y="205"/>
                  </a:cubicBezTo>
                  <a:cubicBezTo>
                    <a:pt x="192" y="202"/>
                    <a:pt x="188" y="201"/>
                    <a:pt x="185" y="201"/>
                  </a:cubicBezTo>
                  <a:cubicBezTo>
                    <a:pt x="182" y="201"/>
                    <a:pt x="178" y="203"/>
                    <a:pt x="174" y="206"/>
                  </a:cubicBezTo>
                  <a:cubicBezTo>
                    <a:pt x="171" y="208"/>
                    <a:pt x="173" y="205"/>
                    <a:pt x="174" y="203"/>
                  </a:cubicBezTo>
                  <a:cubicBezTo>
                    <a:pt x="175" y="201"/>
                    <a:pt x="171" y="202"/>
                    <a:pt x="166" y="200"/>
                  </a:cubicBezTo>
                  <a:cubicBezTo>
                    <a:pt x="161" y="199"/>
                    <a:pt x="160" y="200"/>
                    <a:pt x="157" y="201"/>
                  </a:cubicBezTo>
                  <a:cubicBezTo>
                    <a:pt x="155" y="202"/>
                    <a:pt x="154" y="203"/>
                    <a:pt x="151" y="203"/>
                  </a:cubicBezTo>
                  <a:cubicBezTo>
                    <a:pt x="148" y="203"/>
                    <a:pt x="152" y="201"/>
                    <a:pt x="148" y="200"/>
                  </a:cubicBezTo>
                  <a:cubicBezTo>
                    <a:pt x="144" y="198"/>
                    <a:pt x="156" y="199"/>
                    <a:pt x="159" y="199"/>
                  </a:cubicBezTo>
                  <a:cubicBezTo>
                    <a:pt x="161" y="199"/>
                    <a:pt x="157" y="196"/>
                    <a:pt x="154" y="196"/>
                  </a:cubicBezTo>
                  <a:cubicBezTo>
                    <a:pt x="152" y="195"/>
                    <a:pt x="152" y="194"/>
                    <a:pt x="153" y="193"/>
                  </a:cubicBezTo>
                  <a:cubicBezTo>
                    <a:pt x="153" y="192"/>
                    <a:pt x="152" y="190"/>
                    <a:pt x="151" y="189"/>
                  </a:cubicBezTo>
                  <a:cubicBezTo>
                    <a:pt x="149" y="188"/>
                    <a:pt x="149" y="188"/>
                    <a:pt x="150" y="187"/>
                  </a:cubicBezTo>
                  <a:cubicBezTo>
                    <a:pt x="151" y="187"/>
                    <a:pt x="153" y="189"/>
                    <a:pt x="154" y="191"/>
                  </a:cubicBezTo>
                  <a:cubicBezTo>
                    <a:pt x="155" y="192"/>
                    <a:pt x="155" y="193"/>
                    <a:pt x="157" y="194"/>
                  </a:cubicBezTo>
                  <a:cubicBezTo>
                    <a:pt x="159" y="194"/>
                    <a:pt x="160" y="195"/>
                    <a:pt x="162" y="196"/>
                  </a:cubicBezTo>
                  <a:cubicBezTo>
                    <a:pt x="164" y="197"/>
                    <a:pt x="167" y="198"/>
                    <a:pt x="171" y="199"/>
                  </a:cubicBezTo>
                  <a:cubicBezTo>
                    <a:pt x="176" y="199"/>
                    <a:pt x="180" y="199"/>
                    <a:pt x="181" y="199"/>
                  </a:cubicBezTo>
                  <a:cubicBezTo>
                    <a:pt x="182" y="199"/>
                    <a:pt x="185" y="199"/>
                    <a:pt x="187" y="199"/>
                  </a:cubicBezTo>
                  <a:cubicBezTo>
                    <a:pt x="189" y="199"/>
                    <a:pt x="193" y="199"/>
                    <a:pt x="194" y="198"/>
                  </a:cubicBezTo>
                  <a:cubicBezTo>
                    <a:pt x="195" y="198"/>
                    <a:pt x="195" y="198"/>
                    <a:pt x="196" y="199"/>
                  </a:cubicBezTo>
                  <a:cubicBezTo>
                    <a:pt x="196" y="199"/>
                    <a:pt x="198" y="198"/>
                    <a:pt x="199" y="197"/>
                  </a:cubicBezTo>
                  <a:cubicBezTo>
                    <a:pt x="200" y="195"/>
                    <a:pt x="203" y="193"/>
                    <a:pt x="206" y="190"/>
                  </a:cubicBezTo>
                  <a:cubicBezTo>
                    <a:pt x="209" y="187"/>
                    <a:pt x="208" y="189"/>
                    <a:pt x="207" y="187"/>
                  </a:cubicBezTo>
                  <a:cubicBezTo>
                    <a:pt x="207" y="186"/>
                    <a:pt x="207" y="187"/>
                    <a:pt x="207" y="186"/>
                  </a:cubicBezTo>
                  <a:cubicBezTo>
                    <a:pt x="206" y="185"/>
                    <a:pt x="207" y="185"/>
                    <a:pt x="208" y="184"/>
                  </a:cubicBezTo>
                  <a:cubicBezTo>
                    <a:pt x="209" y="182"/>
                    <a:pt x="207" y="182"/>
                    <a:pt x="203" y="181"/>
                  </a:cubicBezTo>
                  <a:cubicBezTo>
                    <a:pt x="200" y="181"/>
                    <a:pt x="202" y="179"/>
                    <a:pt x="203" y="178"/>
                  </a:cubicBezTo>
                  <a:cubicBezTo>
                    <a:pt x="204" y="177"/>
                    <a:pt x="206" y="177"/>
                    <a:pt x="207" y="178"/>
                  </a:cubicBezTo>
                  <a:cubicBezTo>
                    <a:pt x="209" y="178"/>
                    <a:pt x="214" y="179"/>
                    <a:pt x="215" y="179"/>
                  </a:cubicBezTo>
                  <a:cubicBezTo>
                    <a:pt x="216" y="179"/>
                    <a:pt x="217" y="178"/>
                    <a:pt x="221" y="179"/>
                  </a:cubicBezTo>
                  <a:cubicBezTo>
                    <a:pt x="226" y="180"/>
                    <a:pt x="230" y="179"/>
                    <a:pt x="232" y="178"/>
                  </a:cubicBezTo>
                  <a:cubicBezTo>
                    <a:pt x="233" y="177"/>
                    <a:pt x="236" y="176"/>
                    <a:pt x="238" y="178"/>
                  </a:cubicBezTo>
                  <a:cubicBezTo>
                    <a:pt x="239" y="179"/>
                    <a:pt x="240" y="174"/>
                    <a:pt x="239" y="173"/>
                  </a:cubicBezTo>
                  <a:cubicBezTo>
                    <a:pt x="238" y="172"/>
                    <a:pt x="233" y="172"/>
                    <a:pt x="230" y="171"/>
                  </a:cubicBezTo>
                  <a:cubicBezTo>
                    <a:pt x="227" y="171"/>
                    <a:pt x="222" y="171"/>
                    <a:pt x="227" y="170"/>
                  </a:cubicBezTo>
                  <a:cubicBezTo>
                    <a:pt x="232" y="169"/>
                    <a:pt x="238" y="169"/>
                    <a:pt x="241" y="170"/>
                  </a:cubicBezTo>
                  <a:cubicBezTo>
                    <a:pt x="244" y="171"/>
                    <a:pt x="245" y="166"/>
                    <a:pt x="246" y="165"/>
                  </a:cubicBezTo>
                  <a:cubicBezTo>
                    <a:pt x="247" y="163"/>
                    <a:pt x="245" y="163"/>
                    <a:pt x="243" y="163"/>
                  </a:cubicBezTo>
                  <a:cubicBezTo>
                    <a:pt x="241" y="163"/>
                    <a:pt x="239" y="162"/>
                    <a:pt x="236" y="161"/>
                  </a:cubicBezTo>
                  <a:cubicBezTo>
                    <a:pt x="233" y="160"/>
                    <a:pt x="230" y="161"/>
                    <a:pt x="228" y="160"/>
                  </a:cubicBezTo>
                  <a:cubicBezTo>
                    <a:pt x="226" y="160"/>
                    <a:pt x="252" y="159"/>
                    <a:pt x="255" y="158"/>
                  </a:cubicBezTo>
                  <a:cubicBezTo>
                    <a:pt x="259" y="158"/>
                    <a:pt x="257" y="157"/>
                    <a:pt x="255" y="157"/>
                  </a:cubicBezTo>
                  <a:cubicBezTo>
                    <a:pt x="254" y="156"/>
                    <a:pt x="255" y="155"/>
                    <a:pt x="255" y="154"/>
                  </a:cubicBezTo>
                  <a:cubicBezTo>
                    <a:pt x="255" y="153"/>
                    <a:pt x="257" y="153"/>
                    <a:pt x="255" y="152"/>
                  </a:cubicBezTo>
                  <a:cubicBezTo>
                    <a:pt x="253" y="150"/>
                    <a:pt x="257" y="151"/>
                    <a:pt x="251" y="149"/>
                  </a:cubicBezTo>
                  <a:cubicBezTo>
                    <a:pt x="245" y="147"/>
                    <a:pt x="237" y="149"/>
                    <a:pt x="233" y="149"/>
                  </a:cubicBezTo>
                  <a:cubicBezTo>
                    <a:pt x="229" y="150"/>
                    <a:pt x="233" y="147"/>
                    <a:pt x="236" y="145"/>
                  </a:cubicBezTo>
                  <a:cubicBezTo>
                    <a:pt x="238" y="143"/>
                    <a:pt x="226" y="143"/>
                    <a:pt x="224" y="144"/>
                  </a:cubicBezTo>
                  <a:cubicBezTo>
                    <a:pt x="223" y="144"/>
                    <a:pt x="217" y="145"/>
                    <a:pt x="214" y="145"/>
                  </a:cubicBezTo>
                  <a:cubicBezTo>
                    <a:pt x="210" y="146"/>
                    <a:pt x="206" y="149"/>
                    <a:pt x="204" y="151"/>
                  </a:cubicBezTo>
                  <a:cubicBezTo>
                    <a:pt x="201" y="152"/>
                    <a:pt x="207" y="146"/>
                    <a:pt x="210" y="144"/>
                  </a:cubicBezTo>
                  <a:cubicBezTo>
                    <a:pt x="212" y="143"/>
                    <a:pt x="209" y="142"/>
                    <a:pt x="208" y="143"/>
                  </a:cubicBezTo>
                  <a:cubicBezTo>
                    <a:pt x="207" y="143"/>
                    <a:pt x="205" y="143"/>
                    <a:pt x="206" y="143"/>
                  </a:cubicBezTo>
                  <a:cubicBezTo>
                    <a:pt x="207" y="142"/>
                    <a:pt x="209" y="142"/>
                    <a:pt x="212" y="143"/>
                  </a:cubicBezTo>
                  <a:cubicBezTo>
                    <a:pt x="215" y="144"/>
                    <a:pt x="216" y="143"/>
                    <a:pt x="218" y="143"/>
                  </a:cubicBezTo>
                  <a:cubicBezTo>
                    <a:pt x="219" y="143"/>
                    <a:pt x="222" y="142"/>
                    <a:pt x="224" y="141"/>
                  </a:cubicBezTo>
                  <a:cubicBezTo>
                    <a:pt x="225" y="141"/>
                    <a:pt x="230" y="142"/>
                    <a:pt x="233" y="142"/>
                  </a:cubicBezTo>
                  <a:cubicBezTo>
                    <a:pt x="237" y="141"/>
                    <a:pt x="231" y="140"/>
                    <a:pt x="230" y="140"/>
                  </a:cubicBezTo>
                  <a:cubicBezTo>
                    <a:pt x="228" y="139"/>
                    <a:pt x="222" y="139"/>
                    <a:pt x="220" y="139"/>
                  </a:cubicBezTo>
                  <a:cubicBezTo>
                    <a:pt x="217" y="139"/>
                    <a:pt x="212" y="139"/>
                    <a:pt x="206" y="139"/>
                  </a:cubicBezTo>
                  <a:cubicBezTo>
                    <a:pt x="201" y="138"/>
                    <a:pt x="217" y="138"/>
                    <a:pt x="219" y="138"/>
                  </a:cubicBezTo>
                  <a:cubicBezTo>
                    <a:pt x="220" y="138"/>
                    <a:pt x="224" y="138"/>
                    <a:pt x="225" y="138"/>
                  </a:cubicBezTo>
                  <a:cubicBezTo>
                    <a:pt x="227" y="138"/>
                    <a:pt x="234" y="138"/>
                    <a:pt x="236" y="138"/>
                  </a:cubicBezTo>
                  <a:cubicBezTo>
                    <a:pt x="239" y="138"/>
                    <a:pt x="239" y="139"/>
                    <a:pt x="239" y="140"/>
                  </a:cubicBezTo>
                  <a:cubicBezTo>
                    <a:pt x="239" y="140"/>
                    <a:pt x="240" y="141"/>
                    <a:pt x="240" y="141"/>
                  </a:cubicBezTo>
                  <a:cubicBezTo>
                    <a:pt x="241" y="141"/>
                    <a:pt x="240" y="142"/>
                    <a:pt x="242" y="142"/>
                  </a:cubicBezTo>
                  <a:cubicBezTo>
                    <a:pt x="244" y="142"/>
                    <a:pt x="256" y="144"/>
                    <a:pt x="258" y="144"/>
                  </a:cubicBezTo>
                  <a:cubicBezTo>
                    <a:pt x="260" y="144"/>
                    <a:pt x="260" y="142"/>
                    <a:pt x="259" y="141"/>
                  </a:cubicBezTo>
                  <a:cubicBezTo>
                    <a:pt x="258" y="140"/>
                    <a:pt x="259" y="139"/>
                    <a:pt x="256" y="139"/>
                  </a:cubicBezTo>
                  <a:cubicBezTo>
                    <a:pt x="254" y="139"/>
                    <a:pt x="255" y="138"/>
                    <a:pt x="256" y="137"/>
                  </a:cubicBezTo>
                  <a:cubicBezTo>
                    <a:pt x="258" y="136"/>
                    <a:pt x="247" y="136"/>
                    <a:pt x="245" y="137"/>
                  </a:cubicBezTo>
                  <a:cubicBezTo>
                    <a:pt x="243" y="137"/>
                    <a:pt x="239" y="137"/>
                    <a:pt x="237" y="136"/>
                  </a:cubicBezTo>
                  <a:cubicBezTo>
                    <a:pt x="236" y="136"/>
                    <a:pt x="228" y="136"/>
                    <a:pt x="226" y="135"/>
                  </a:cubicBezTo>
                  <a:cubicBezTo>
                    <a:pt x="224" y="135"/>
                    <a:pt x="220" y="135"/>
                    <a:pt x="218" y="136"/>
                  </a:cubicBezTo>
                  <a:cubicBezTo>
                    <a:pt x="216" y="136"/>
                    <a:pt x="216" y="136"/>
                    <a:pt x="216" y="135"/>
                  </a:cubicBezTo>
                  <a:cubicBezTo>
                    <a:pt x="217" y="134"/>
                    <a:pt x="213" y="134"/>
                    <a:pt x="213" y="134"/>
                  </a:cubicBezTo>
                  <a:cubicBezTo>
                    <a:pt x="200" y="132"/>
                    <a:pt x="216" y="133"/>
                    <a:pt x="218" y="133"/>
                  </a:cubicBezTo>
                  <a:cubicBezTo>
                    <a:pt x="220" y="134"/>
                    <a:pt x="220" y="133"/>
                    <a:pt x="218" y="130"/>
                  </a:cubicBezTo>
                  <a:cubicBezTo>
                    <a:pt x="216" y="128"/>
                    <a:pt x="222" y="131"/>
                    <a:pt x="224" y="133"/>
                  </a:cubicBezTo>
                  <a:cubicBezTo>
                    <a:pt x="226" y="134"/>
                    <a:pt x="232" y="132"/>
                    <a:pt x="237" y="133"/>
                  </a:cubicBezTo>
                  <a:cubicBezTo>
                    <a:pt x="241" y="133"/>
                    <a:pt x="237" y="132"/>
                    <a:pt x="236" y="131"/>
                  </a:cubicBezTo>
                  <a:cubicBezTo>
                    <a:pt x="234" y="131"/>
                    <a:pt x="234" y="131"/>
                    <a:pt x="234" y="130"/>
                  </a:cubicBezTo>
                  <a:cubicBezTo>
                    <a:pt x="235" y="128"/>
                    <a:pt x="228" y="128"/>
                    <a:pt x="223" y="128"/>
                  </a:cubicBezTo>
                  <a:cubicBezTo>
                    <a:pt x="218" y="129"/>
                    <a:pt x="220" y="127"/>
                    <a:pt x="222" y="127"/>
                  </a:cubicBezTo>
                  <a:cubicBezTo>
                    <a:pt x="225" y="126"/>
                    <a:pt x="235" y="128"/>
                    <a:pt x="235" y="129"/>
                  </a:cubicBezTo>
                  <a:cubicBezTo>
                    <a:pt x="236" y="130"/>
                    <a:pt x="236" y="130"/>
                    <a:pt x="237" y="130"/>
                  </a:cubicBezTo>
                  <a:cubicBezTo>
                    <a:pt x="238" y="130"/>
                    <a:pt x="239" y="130"/>
                    <a:pt x="240" y="130"/>
                  </a:cubicBezTo>
                  <a:cubicBezTo>
                    <a:pt x="242" y="131"/>
                    <a:pt x="248" y="132"/>
                    <a:pt x="251" y="132"/>
                  </a:cubicBezTo>
                  <a:cubicBezTo>
                    <a:pt x="253" y="132"/>
                    <a:pt x="252" y="131"/>
                    <a:pt x="252" y="129"/>
                  </a:cubicBezTo>
                  <a:cubicBezTo>
                    <a:pt x="252" y="127"/>
                    <a:pt x="254" y="128"/>
                    <a:pt x="257" y="129"/>
                  </a:cubicBezTo>
                  <a:cubicBezTo>
                    <a:pt x="259" y="130"/>
                    <a:pt x="269" y="129"/>
                    <a:pt x="271" y="129"/>
                  </a:cubicBezTo>
                  <a:cubicBezTo>
                    <a:pt x="274" y="128"/>
                    <a:pt x="276" y="128"/>
                    <a:pt x="278" y="126"/>
                  </a:cubicBezTo>
                  <a:cubicBezTo>
                    <a:pt x="280" y="124"/>
                    <a:pt x="278" y="122"/>
                    <a:pt x="277" y="121"/>
                  </a:cubicBezTo>
                  <a:cubicBezTo>
                    <a:pt x="276" y="121"/>
                    <a:pt x="276" y="120"/>
                    <a:pt x="276" y="119"/>
                  </a:cubicBezTo>
                  <a:cubicBezTo>
                    <a:pt x="277" y="118"/>
                    <a:pt x="276" y="118"/>
                    <a:pt x="274" y="119"/>
                  </a:cubicBezTo>
                  <a:cubicBezTo>
                    <a:pt x="273" y="119"/>
                    <a:pt x="272" y="119"/>
                    <a:pt x="270" y="119"/>
                  </a:cubicBezTo>
                  <a:cubicBezTo>
                    <a:pt x="269" y="118"/>
                    <a:pt x="263" y="118"/>
                    <a:pt x="260" y="118"/>
                  </a:cubicBezTo>
                  <a:cubicBezTo>
                    <a:pt x="258" y="118"/>
                    <a:pt x="257" y="118"/>
                    <a:pt x="256" y="117"/>
                  </a:cubicBezTo>
                  <a:cubicBezTo>
                    <a:pt x="255" y="115"/>
                    <a:pt x="265" y="115"/>
                    <a:pt x="267" y="115"/>
                  </a:cubicBezTo>
                  <a:cubicBezTo>
                    <a:pt x="269" y="115"/>
                    <a:pt x="271" y="116"/>
                    <a:pt x="269" y="116"/>
                  </a:cubicBezTo>
                  <a:cubicBezTo>
                    <a:pt x="268" y="117"/>
                    <a:pt x="280" y="117"/>
                    <a:pt x="281" y="117"/>
                  </a:cubicBezTo>
                  <a:cubicBezTo>
                    <a:pt x="283" y="117"/>
                    <a:pt x="284" y="117"/>
                    <a:pt x="282" y="119"/>
                  </a:cubicBezTo>
                  <a:cubicBezTo>
                    <a:pt x="281" y="120"/>
                    <a:pt x="286" y="121"/>
                    <a:pt x="287" y="121"/>
                  </a:cubicBezTo>
                  <a:cubicBezTo>
                    <a:pt x="288" y="121"/>
                    <a:pt x="290" y="122"/>
                    <a:pt x="292" y="122"/>
                  </a:cubicBezTo>
                  <a:cubicBezTo>
                    <a:pt x="294" y="123"/>
                    <a:pt x="298" y="121"/>
                    <a:pt x="300" y="120"/>
                  </a:cubicBezTo>
                  <a:cubicBezTo>
                    <a:pt x="303" y="120"/>
                    <a:pt x="306" y="120"/>
                    <a:pt x="309" y="116"/>
                  </a:cubicBezTo>
                  <a:cubicBezTo>
                    <a:pt x="312" y="113"/>
                    <a:pt x="310" y="114"/>
                    <a:pt x="306" y="115"/>
                  </a:cubicBezTo>
                  <a:cubicBezTo>
                    <a:pt x="302" y="115"/>
                    <a:pt x="310" y="113"/>
                    <a:pt x="314" y="112"/>
                  </a:cubicBezTo>
                  <a:cubicBezTo>
                    <a:pt x="317" y="112"/>
                    <a:pt x="316" y="109"/>
                    <a:pt x="316" y="107"/>
                  </a:cubicBezTo>
                  <a:cubicBezTo>
                    <a:pt x="316" y="106"/>
                    <a:pt x="313" y="107"/>
                    <a:pt x="311" y="107"/>
                  </a:cubicBezTo>
                  <a:cubicBezTo>
                    <a:pt x="310" y="108"/>
                    <a:pt x="306" y="109"/>
                    <a:pt x="303" y="109"/>
                  </a:cubicBezTo>
                  <a:cubicBezTo>
                    <a:pt x="300" y="109"/>
                    <a:pt x="295" y="109"/>
                    <a:pt x="293" y="109"/>
                  </a:cubicBezTo>
                  <a:cubicBezTo>
                    <a:pt x="291" y="109"/>
                    <a:pt x="290" y="108"/>
                    <a:pt x="292" y="107"/>
                  </a:cubicBezTo>
                  <a:cubicBezTo>
                    <a:pt x="293" y="106"/>
                    <a:pt x="293" y="105"/>
                    <a:pt x="291" y="104"/>
                  </a:cubicBezTo>
                  <a:cubicBezTo>
                    <a:pt x="289" y="103"/>
                    <a:pt x="294" y="104"/>
                    <a:pt x="297" y="106"/>
                  </a:cubicBezTo>
                  <a:cubicBezTo>
                    <a:pt x="300" y="107"/>
                    <a:pt x="302" y="107"/>
                    <a:pt x="306" y="106"/>
                  </a:cubicBezTo>
                  <a:cubicBezTo>
                    <a:pt x="309" y="105"/>
                    <a:pt x="316" y="103"/>
                    <a:pt x="320" y="104"/>
                  </a:cubicBezTo>
                  <a:cubicBezTo>
                    <a:pt x="324" y="105"/>
                    <a:pt x="323" y="104"/>
                    <a:pt x="324" y="102"/>
                  </a:cubicBezTo>
                  <a:cubicBezTo>
                    <a:pt x="324" y="101"/>
                    <a:pt x="322" y="100"/>
                    <a:pt x="320" y="100"/>
                  </a:cubicBezTo>
                  <a:cubicBezTo>
                    <a:pt x="319" y="99"/>
                    <a:pt x="319" y="98"/>
                    <a:pt x="319" y="97"/>
                  </a:cubicBezTo>
                  <a:cubicBezTo>
                    <a:pt x="320" y="96"/>
                    <a:pt x="320" y="96"/>
                    <a:pt x="317" y="94"/>
                  </a:cubicBezTo>
                  <a:cubicBezTo>
                    <a:pt x="314" y="92"/>
                    <a:pt x="317" y="93"/>
                    <a:pt x="320" y="94"/>
                  </a:cubicBezTo>
                  <a:cubicBezTo>
                    <a:pt x="322" y="94"/>
                    <a:pt x="323" y="97"/>
                    <a:pt x="322" y="98"/>
                  </a:cubicBezTo>
                  <a:cubicBezTo>
                    <a:pt x="321" y="100"/>
                    <a:pt x="329" y="99"/>
                    <a:pt x="333" y="98"/>
                  </a:cubicBezTo>
                  <a:cubicBezTo>
                    <a:pt x="337" y="96"/>
                    <a:pt x="351" y="87"/>
                    <a:pt x="354" y="85"/>
                  </a:cubicBezTo>
                  <a:cubicBezTo>
                    <a:pt x="357" y="83"/>
                    <a:pt x="362" y="79"/>
                    <a:pt x="367" y="77"/>
                  </a:cubicBezTo>
                  <a:cubicBezTo>
                    <a:pt x="371" y="76"/>
                    <a:pt x="396" y="66"/>
                    <a:pt x="401" y="65"/>
                  </a:cubicBezTo>
                  <a:cubicBezTo>
                    <a:pt x="405" y="64"/>
                    <a:pt x="406" y="61"/>
                    <a:pt x="407" y="59"/>
                  </a:cubicBezTo>
                  <a:cubicBezTo>
                    <a:pt x="409" y="56"/>
                    <a:pt x="399" y="58"/>
                    <a:pt x="398" y="58"/>
                  </a:cubicBezTo>
                  <a:cubicBezTo>
                    <a:pt x="397" y="58"/>
                    <a:pt x="372" y="63"/>
                    <a:pt x="369" y="64"/>
                  </a:cubicBezTo>
                  <a:cubicBezTo>
                    <a:pt x="367" y="64"/>
                    <a:pt x="344" y="69"/>
                    <a:pt x="341" y="69"/>
                  </a:cubicBezTo>
                  <a:cubicBezTo>
                    <a:pt x="338" y="69"/>
                    <a:pt x="333" y="70"/>
                    <a:pt x="331" y="72"/>
                  </a:cubicBezTo>
                  <a:cubicBezTo>
                    <a:pt x="328" y="74"/>
                    <a:pt x="325" y="73"/>
                    <a:pt x="327" y="72"/>
                  </a:cubicBezTo>
                  <a:cubicBezTo>
                    <a:pt x="329" y="71"/>
                    <a:pt x="330" y="71"/>
                    <a:pt x="325" y="71"/>
                  </a:cubicBezTo>
                  <a:cubicBezTo>
                    <a:pt x="320" y="71"/>
                    <a:pt x="328" y="69"/>
                    <a:pt x="329" y="69"/>
                  </a:cubicBezTo>
                  <a:cubicBezTo>
                    <a:pt x="329" y="69"/>
                    <a:pt x="367" y="61"/>
                    <a:pt x="373" y="59"/>
                  </a:cubicBezTo>
                  <a:cubicBezTo>
                    <a:pt x="379" y="58"/>
                    <a:pt x="370" y="57"/>
                    <a:pt x="367" y="57"/>
                  </a:cubicBezTo>
                  <a:cubicBezTo>
                    <a:pt x="364" y="57"/>
                    <a:pt x="350" y="58"/>
                    <a:pt x="346" y="58"/>
                  </a:cubicBezTo>
                  <a:cubicBezTo>
                    <a:pt x="343" y="58"/>
                    <a:pt x="344" y="57"/>
                    <a:pt x="345" y="56"/>
                  </a:cubicBezTo>
                  <a:cubicBezTo>
                    <a:pt x="346" y="55"/>
                    <a:pt x="346" y="55"/>
                    <a:pt x="342" y="54"/>
                  </a:cubicBezTo>
                  <a:cubicBezTo>
                    <a:pt x="338" y="52"/>
                    <a:pt x="339" y="52"/>
                    <a:pt x="340" y="52"/>
                  </a:cubicBezTo>
                  <a:cubicBezTo>
                    <a:pt x="342" y="52"/>
                    <a:pt x="347" y="54"/>
                    <a:pt x="350" y="56"/>
                  </a:cubicBezTo>
                  <a:cubicBezTo>
                    <a:pt x="352" y="57"/>
                    <a:pt x="358" y="56"/>
                    <a:pt x="361" y="56"/>
                  </a:cubicBezTo>
                  <a:cubicBezTo>
                    <a:pt x="363" y="55"/>
                    <a:pt x="377" y="54"/>
                    <a:pt x="380" y="55"/>
                  </a:cubicBezTo>
                  <a:cubicBezTo>
                    <a:pt x="383" y="55"/>
                    <a:pt x="395" y="53"/>
                    <a:pt x="403" y="52"/>
                  </a:cubicBezTo>
                  <a:cubicBezTo>
                    <a:pt x="411" y="51"/>
                    <a:pt x="416" y="49"/>
                    <a:pt x="416" y="48"/>
                  </a:cubicBezTo>
                  <a:cubicBezTo>
                    <a:pt x="417" y="48"/>
                    <a:pt x="456" y="31"/>
                    <a:pt x="457" y="30"/>
                  </a:cubicBezTo>
                  <a:cubicBezTo>
                    <a:pt x="459" y="30"/>
                    <a:pt x="457" y="28"/>
                    <a:pt x="456" y="26"/>
                  </a:cubicBezTo>
                  <a:cubicBezTo>
                    <a:pt x="454" y="24"/>
                    <a:pt x="452" y="24"/>
                    <a:pt x="451" y="24"/>
                  </a:cubicBezTo>
                  <a:cubicBezTo>
                    <a:pt x="451" y="24"/>
                    <a:pt x="437" y="24"/>
                    <a:pt x="435" y="24"/>
                  </a:cubicBezTo>
                  <a:cubicBezTo>
                    <a:pt x="434" y="23"/>
                    <a:pt x="432" y="23"/>
                    <a:pt x="428" y="25"/>
                  </a:cubicBezTo>
                  <a:cubicBezTo>
                    <a:pt x="424" y="27"/>
                    <a:pt x="428" y="23"/>
                    <a:pt x="430" y="21"/>
                  </a:cubicBezTo>
                  <a:cubicBezTo>
                    <a:pt x="433" y="20"/>
                    <a:pt x="424" y="17"/>
                    <a:pt x="421" y="15"/>
                  </a:cubicBezTo>
                  <a:cubicBezTo>
                    <a:pt x="419" y="14"/>
                    <a:pt x="421" y="14"/>
                    <a:pt x="423" y="14"/>
                  </a:cubicBezTo>
                  <a:cubicBezTo>
                    <a:pt x="425" y="13"/>
                    <a:pt x="425" y="12"/>
                    <a:pt x="424" y="11"/>
                  </a:cubicBezTo>
                  <a:cubicBezTo>
                    <a:pt x="423" y="10"/>
                    <a:pt x="404" y="12"/>
                    <a:pt x="400" y="13"/>
                  </a:cubicBezTo>
                  <a:cubicBezTo>
                    <a:pt x="395" y="13"/>
                    <a:pt x="393" y="13"/>
                    <a:pt x="393" y="13"/>
                  </a:cubicBezTo>
                  <a:cubicBezTo>
                    <a:pt x="381" y="11"/>
                    <a:pt x="377" y="14"/>
                    <a:pt x="376" y="15"/>
                  </a:cubicBezTo>
                  <a:cubicBezTo>
                    <a:pt x="375" y="15"/>
                    <a:pt x="375" y="16"/>
                    <a:pt x="373" y="15"/>
                  </a:cubicBezTo>
                  <a:cubicBezTo>
                    <a:pt x="372" y="15"/>
                    <a:pt x="369" y="16"/>
                    <a:pt x="367" y="16"/>
                  </a:cubicBezTo>
                  <a:cubicBezTo>
                    <a:pt x="366" y="17"/>
                    <a:pt x="362" y="18"/>
                    <a:pt x="361" y="18"/>
                  </a:cubicBezTo>
                  <a:cubicBezTo>
                    <a:pt x="360" y="18"/>
                    <a:pt x="354" y="18"/>
                    <a:pt x="349" y="18"/>
                  </a:cubicBezTo>
                  <a:cubicBezTo>
                    <a:pt x="345" y="18"/>
                    <a:pt x="355" y="15"/>
                    <a:pt x="357" y="15"/>
                  </a:cubicBezTo>
                  <a:cubicBezTo>
                    <a:pt x="359" y="15"/>
                    <a:pt x="368" y="13"/>
                    <a:pt x="370" y="12"/>
                  </a:cubicBezTo>
                  <a:cubicBezTo>
                    <a:pt x="372" y="12"/>
                    <a:pt x="373" y="11"/>
                    <a:pt x="377" y="10"/>
                  </a:cubicBezTo>
                  <a:cubicBezTo>
                    <a:pt x="381" y="9"/>
                    <a:pt x="378" y="9"/>
                    <a:pt x="378" y="9"/>
                  </a:cubicBezTo>
                  <a:cubicBezTo>
                    <a:pt x="356" y="5"/>
                    <a:pt x="337" y="5"/>
                    <a:pt x="335" y="6"/>
                  </a:cubicBezTo>
                  <a:cubicBezTo>
                    <a:pt x="332" y="6"/>
                    <a:pt x="332" y="4"/>
                    <a:pt x="333" y="4"/>
                  </a:cubicBezTo>
                  <a:cubicBezTo>
                    <a:pt x="334" y="3"/>
                    <a:pt x="333" y="2"/>
                    <a:pt x="332" y="1"/>
                  </a:cubicBezTo>
                  <a:cubicBezTo>
                    <a:pt x="331" y="1"/>
                    <a:pt x="329" y="1"/>
                    <a:pt x="327" y="2"/>
                  </a:cubicBezTo>
                  <a:cubicBezTo>
                    <a:pt x="325" y="2"/>
                    <a:pt x="312" y="4"/>
                    <a:pt x="308" y="4"/>
                  </a:cubicBezTo>
                  <a:cubicBezTo>
                    <a:pt x="304" y="5"/>
                    <a:pt x="307" y="5"/>
                    <a:pt x="311" y="7"/>
                  </a:cubicBezTo>
                  <a:cubicBezTo>
                    <a:pt x="315" y="9"/>
                    <a:pt x="311" y="9"/>
                    <a:pt x="310" y="9"/>
                  </a:cubicBezTo>
                  <a:cubicBezTo>
                    <a:pt x="309" y="9"/>
                    <a:pt x="303" y="7"/>
                    <a:pt x="301" y="6"/>
                  </a:cubicBezTo>
                  <a:cubicBezTo>
                    <a:pt x="299" y="5"/>
                    <a:pt x="299" y="4"/>
                    <a:pt x="300" y="2"/>
                  </a:cubicBezTo>
                  <a:cubicBezTo>
                    <a:pt x="302" y="0"/>
                    <a:pt x="299" y="2"/>
                    <a:pt x="299" y="2"/>
                  </a:cubicBezTo>
                  <a:cubicBezTo>
                    <a:pt x="299" y="2"/>
                    <a:pt x="277" y="8"/>
                    <a:pt x="276" y="8"/>
                  </a:cubicBezTo>
                  <a:cubicBezTo>
                    <a:pt x="274" y="9"/>
                    <a:pt x="274" y="9"/>
                    <a:pt x="276" y="11"/>
                  </a:cubicBezTo>
                  <a:cubicBezTo>
                    <a:pt x="278" y="12"/>
                    <a:pt x="280" y="13"/>
                    <a:pt x="282" y="13"/>
                  </a:cubicBezTo>
                  <a:cubicBezTo>
                    <a:pt x="285" y="13"/>
                    <a:pt x="284" y="13"/>
                    <a:pt x="287" y="15"/>
                  </a:cubicBezTo>
                  <a:cubicBezTo>
                    <a:pt x="290" y="17"/>
                    <a:pt x="284" y="15"/>
                    <a:pt x="284" y="15"/>
                  </a:cubicBezTo>
                  <a:cubicBezTo>
                    <a:pt x="284" y="15"/>
                    <a:pt x="275" y="13"/>
                    <a:pt x="272" y="12"/>
                  </a:cubicBezTo>
                  <a:cubicBezTo>
                    <a:pt x="268" y="10"/>
                    <a:pt x="267" y="8"/>
                    <a:pt x="267" y="8"/>
                  </a:cubicBezTo>
                  <a:cubicBezTo>
                    <a:pt x="262" y="3"/>
                    <a:pt x="250" y="3"/>
                    <a:pt x="249" y="3"/>
                  </a:cubicBezTo>
                  <a:cubicBezTo>
                    <a:pt x="247" y="3"/>
                    <a:pt x="238" y="3"/>
                    <a:pt x="237" y="3"/>
                  </a:cubicBezTo>
                  <a:cubicBezTo>
                    <a:pt x="236" y="3"/>
                    <a:pt x="227" y="3"/>
                    <a:pt x="226" y="3"/>
                  </a:cubicBezTo>
                  <a:cubicBezTo>
                    <a:pt x="225" y="4"/>
                    <a:pt x="220" y="3"/>
                    <a:pt x="218" y="4"/>
                  </a:cubicBezTo>
                  <a:cubicBezTo>
                    <a:pt x="216" y="4"/>
                    <a:pt x="217" y="4"/>
                    <a:pt x="217" y="5"/>
                  </a:cubicBezTo>
                  <a:cubicBezTo>
                    <a:pt x="218" y="6"/>
                    <a:pt x="218" y="7"/>
                    <a:pt x="219" y="8"/>
                  </a:cubicBezTo>
                  <a:cubicBezTo>
                    <a:pt x="221" y="8"/>
                    <a:pt x="223" y="8"/>
                    <a:pt x="224" y="10"/>
                  </a:cubicBezTo>
                  <a:cubicBezTo>
                    <a:pt x="226" y="11"/>
                    <a:pt x="226" y="12"/>
                    <a:pt x="230" y="12"/>
                  </a:cubicBezTo>
                  <a:cubicBezTo>
                    <a:pt x="234" y="13"/>
                    <a:pt x="236" y="12"/>
                    <a:pt x="232" y="14"/>
                  </a:cubicBezTo>
                  <a:cubicBezTo>
                    <a:pt x="228" y="16"/>
                    <a:pt x="240" y="18"/>
                    <a:pt x="243" y="18"/>
                  </a:cubicBezTo>
                  <a:cubicBezTo>
                    <a:pt x="246" y="19"/>
                    <a:pt x="242" y="20"/>
                    <a:pt x="240" y="21"/>
                  </a:cubicBezTo>
                  <a:cubicBezTo>
                    <a:pt x="238" y="21"/>
                    <a:pt x="235" y="23"/>
                    <a:pt x="232" y="24"/>
                  </a:cubicBezTo>
                  <a:cubicBezTo>
                    <a:pt x="230" y="25"/>
                    <a:pt x="233" y="22"/>
                    <a:pt x="235" y="20"/>
                  </a:cubicBezTo>
                  <a:cubicBezTo>
                    <a:pt x="238" y="19"/>
                    <a:pt x="232" y="19"/>
                    <a:pt x="230" y="18"/>
                  </a:cubicBezTo>
                  <a:cubicBezTo>
                    <a:pt x="228" y="18"/>
                    <a:pt x="227" y="17"/>
                    <a:pt x="226" y="16"/>
                  </a:cubicBezTo>
                  <a:cubicBezTo>
                    <a:pt x="225" y="15"/>
                    <a:pt x="223" y="14"/>
                    <a:pt x="221" y="14"/>
                  </a:cubicBezTo>
                  <a:cubicBezTo>
                    <a:pt x="220" y="13"/>
                    <a:pt x="219" y="11"/>
                    <a:pt x="218" y="11"/>
                  </a:cubicBezTo>
                  <a:cubicBezTo>
                    <a:pt x="217" y="10"/>
                    <a:pt x="208" y="8"/>
                    <a:pt x="207" y="8"/>
                  </a:cubicBezTo>
                  <a:cubicBezTo>
                    <a:pt x="206" y="8"/>
                    <a:pt x="198" y="7"/>
                    <a:pt x="197" y="7"/>
                  </a:cubicBezTo>
                  <a:cubicBezTo>
                    <a:pt x="196" y="7"/>
                    <a:pt x="190" y="6"/>
                    <a:pt x="188" y="6"/>
                  </a:cubicBezTo>
                  <a:cubicBezTo>
                    <a:pt x="185" y="7"/>
                    <a:pt x="185" y="9"/>
                    <a:pt x="184" y="9"/>
                  </a:cubicBezTo>
                  <a:cubicBezTo>
                    <a:pt x="183" y="10"/>
                    <a:pt x="183" y="11"/>
                    <a:pt x="181" y="12"/>
                  </a:cubicBezTo>
                  <a:cubicBezTo>
                    <a:pt x="179" y="13"/>
                    <a:pt x="180" y="14"/>
                    <a:pt x="185" y="15"/>
                  </a:cubicBezTo>
                  <a:cubicBezTo>
                    <a:pt x="189" y="16"/>
                    <a:pt x="192" y="16"/>
                    <a:pt x="197" y="16"/>
                  </a:cubicBezTo>
                  <a:cubicBezTo>
                    <a:pt x="202" y="16"/>
                    <a:pt x="197" y="17"/>
                    <a:pt x="197" y="17"/>
                  </a:cubicBezTo>
                  <a:cubicBezTo>
                    <a:pt x="197" y="17"/>
                    <a:pt x="179" y="16"/>
                    <a:pt x="177" y="16"/>
                  </a:cubicBezTo>
                  <a:cubicBezTo>
                    <a:pt x="176" y="15"/>
                    <a:pt x="174" y="14"/>
                    <a:pt x="174" y="14"/>
                  </a:cubicBezTo>
                  <a:cubicBezTo>
                    <a:pt x="171" y="12"/>
                    <a:pt x="165" y="11"/>
                    <a:pt x="163" y="11"/>
                  </a:cubicBezTo>
                  <a:cubicBezTo>
                    <a:pt x="161" y="11"/>
                    <a:pt x="159" y="11"/>
                    <a:pt x="158" y="12"/>
                  </a:cubicBezTo>
                  <a:cubicBezTo>
                    <a:pt x="157" y="13"/>
                    <a:pt x="162" y="16"/>
                    <a:pt x="166" y="19"/>
                  </a:cubicBezTo>
                  <a:cubicBezTo>
                    <a:pt x="170" y="22"/>
                    <a:pt x="167" y="21"/>
                    <a:pt x="167" y="21"/>
                  </a:cubicBezTo>
                  <a:cubicBezTo>
                    <a:pt x="167" y="21"/>
                    <a:pt x="158" y="19"/>
                    <a:pt x="155" y="18"/>
                  </a:cubicBezTo>
                  <a:cubicBezTo>
                    <a:pt x="152" y="18"/>
                    <a:pt x="151" y="18"/>
                    <a:pt x="150" y="17"/>
                  </a:cubicBezTo>
                  <a:cubicBezTo>
                    <a:pt x="148" y="17"/>
                    <a:pt x="146" y="16"/>
                    <a:pt x="147" y="19"/>
                  </a:cubicBezTo>
                  <a:cubicBezTo>
                    <a:pt x="147" y="21"/>
                    <a:pt x="145" y="21"/>
                    <a:pt x="151" y="22"/>
                  </a:cubicBezTo>
                  <a:cubicBezTo>
                    <a:pt x="157" y="24"/>
                    <a:pt x="151" y="23"/>
                    <a:pt x="151" y="23"/>
                  </a:cubicBezTo>
                  <a:cubicBezTo>
                    <a:pt x="151" y="23"/>
                    <a:pt x="146" y="23"/>
                    <a:pt x="143" y="23"/>
                  </a:cubicBezTo>
                  <a:cubicBezTo>
                    <a:pt x="140" y="23"/>
                    <a:pt x="140" y="23"/>
                    <a:pt x="138" y="26"/>
                  </a:cubicBezTo>
                  <a:cubicBezTo>
                    <a:pt x="137" y="28"/>
                    <a:pt x="141" y="29"/>
                    <a:pt x="150" y="32"/>
                  </a:cubicBezTo>
                  <a:cubicBezTo>
                    <a:pt x="158" y="35"/>
                    <a:pt x="162" y="35"/>
                    <a:pt x="163" y="35"/>
                  </a:cubicBezTo>
                  <a:cubicBezTo>
                    <a:pt x="164" y="35"/>
                    <a:pt x="164" y="36"/>
                    <a:pt x="164" y="37"/>
                  </a:cubicBezTo>
                  <a:cubicBezTo>
                    <a:pt x="164" y="38"/>
                    <a:pt x="178" y="40"/>
                    <a:pt x="179" y="40"/>
                  </a:cubicBezTo>
                  <a:cubicBezTo>
                    <a:pt x="180" y="40"/>
                    <a:pt x="180" y="41"/>
                    <a:pt x="180" y="41"/>
                  </a:cubicBezTo>
                  <a:cubicBezTo>
                    <a:pt x="179" y="42"/>
                    <a:pt x="180" y="43"/>
                    <a:pt x="181" y="43"/>
                  </a:cubicBezTo>
                  <a:cubicBezTo>
                    <a:pt x="182" y="43"/>
                    <a:pt x="184" y="44"/>
                    <a:pt x="187" y="46"/>
                  </a:cubicBezTo>
                  <a:cubicBezTo>
                    <a:pt x="190" y="48"/>
                    <a:pt x="186" y="47"/>
                    <a:pt x="186" y="47"/>
                  </a:cubicBezTo>
                  <a:cubicBezTo>
                    <a:pt x="148" y="40"/>
                    <a:pt x="148" y="40"/>
                    <a:pt x="148" y="40"/>
                  </a:cubicBezTo>
                  <a:cubicBezTo>
                    <a:pt x="148" y="40"/>
                    <a:pt x="143" y="38"/>
                    <a:pt x="141" y="38"/>
                  </a:cubicBezTo>
                  <a:cubicBezTo>
                    <a:pt x="139" y="37"/>
                    <a:pt x="140" y="39"/>
                    <a:pt x="139" y="39"/>
                  </a:cubicBezTo>
                  <a:cubicBezTo>
                    <a:pt x="138" y="38"/>
                    <a:pt x="136" y="39"/>
                    <a:pt x="134" y="39"/>
                  </a:cubicBezTo>
                  <a:cubicBezTo>
                    <a:pt x="132" y="39"/>
                    <a:pt x="133" y="38"/>
                    <a:pt x="133" y="37"/>
                  </a:cubicBezTo>
                  <a:cubicBezTo>
                    <a:pt x="134" y="35"/>
                    <a:pt x="130" y="33"/>
                    <a:pt x="127" y="31"/>
                  </a:cubicBezTo>
                  <a:cubicBezTo>
                    <a:pt x="125" y="29"/>
                    <a:pt x="121" y="28"/>
                    <a:pt x="120" y="28"/>
                  </a:cubicBezTo>
                  <a:cubicBezTo>
                    <a:pt x="118" y="27"/>
                    <a:pt x="112" y="26"/>
                    <a:pt x="109" y="25"/>
                  </a:cubicBezTo>
                  <a:cubicBezTo>
                    <a:pt x="106" y="24"/>
                    <a:pt x="101" y="23"/>
                    <a:pt x="99" y="24"/>
                  </a:cubicBezTo>
                  <a:cubicBezTo>
                    <a:pt x="98" y="24"/>
                    <a:pt x="94" y="24"/>
                    <a:pt x="91" y="25"/>
                  </a:cubicBezTo>
                  <a:cubicBezTo>
                    <a:pt x="88" y="26"/>
                    <a:pt x="92" y="26"/>
                    <a:pt x="94" y="26"/>
                  </a:cubicBezTo>
                  <a:cubicBezTo>
                    <a:pt x="96" y="26"/>
                    <a:pt x="97" y="28"/>
                    <a:pt x="98" y="30"/>
                  </a:cubicBezTo>
                  <a:cubicBezTo>
                    <a:pt x="98" y="32"/>
                    <a:pt x="93" y="33"/>
                    <a:pt x="92" y="33"/>
                  </a:cubicBezTo>
                  <a:cubicBezTo>
                    <a:pt x="90" y="33"/>
                    <a:pt x="81" y="33"/>
                    <a:pt x="79" y="33"/>
                  </a:cubicBezTo>
                  <a:cubicBezTo>
                    <a:pt x="77" y="33"/>
                    <a:pt x="74" y="33"/>
                    <a:pt x="77" y="35"/>
                  </a:cubicBezTo>
                  <a:cubicBezTo>
                    <a:pt x="80" y="37"/>
                    <a:pt x="83" y="37"/>
                    <a:pt x="84" y="37"/>
                  </a:cubicBezTo>
                  <a:cubicBezTo>
                    <a:pt x="85" y="37"/>
                    <a:pt x="86" y="37"/>
                    <a:pt x="90" y="38"/>
                  </a:cubicBezTo>
                  <a:cubicBezTo>
                    <a:pt x="93" y="39"/>
                    <a:pt x="102" y="40"/>
                    <a:pt x="103" y="40"/>
                  </a:cubicBezTo>
                  <a:cubicBezTo>
                    <a:pt x="105" y="40"/>
                    <a:pt x="106" y="40"/>
                    <a:pt x="108" y="43"/>
                  </a:cubicBezTo>
                  <a:cubicBezTo>
                    <a:pt x="110" y="46"/>
                    <a:pt x="107" y="44"/>
                    <a:pt x="106" y="43"/>
                  </a:cubicBezTo>
                  <a:cubicBezTo>
                    <a:pt x="106" y="42"/>
                    <a:pt x="104" y="41"/>
                    <a:pt x="104" y="41"/>
                  </a:cubicBezTo>
                  <a:cubicBezTo>
                    <a:pt x="103" y="41"/>
                    <a:pt x="102" y="41"/>
                    <a:pt x="104" y="43"/>
                  </a:cubicBezTo>
                  <a:cubicBezTo>
                    <a:pt x="106" y="45"/>
                    <a:pt x="105" y="45"/>
                    <a:pt x="104" y="44"/>
                  </a:cubicBezTo>
                  <a:cubicBezTo>
                    <a:pt x="104" y="44"/>
                    <a:pt x="102" y="42"/>
                    <a:pt x="101" y="42"/>
                  </a:cubicBezTo>
                  <a:cubicBezTo>
                    <a:pt x="100" y="41"/>
                    <a:pt x="97" y="41"/>
                    <a:pt x="94" y="41"/>
                  </a:cubicBezTo>
                  <a:cubicBezTo>
                    <a:pt x="92" y="42"/>
                    <a:pt x="94" y="42"/>
                    <a:pt x="97" y="45"/>
                  </a:cubicBezTo>
                  <a:cubicBezTo>
                    <a:pt x="100" y="48"/>
                    <a:pt x="95" y="45"/>
                    <a:pt x="94" y="44"/>
                  </a:cubicBezTo>
                  <a:cubicBezTo>
                    <a:pt x="94" y="44"/>
                    <a:pt x="89" y="41"/>
                    <a:pt x="88" y="40"/>
                  </a:cubicBezTo>
                  <a:cubicBezTo>
                    <a:pt x="87" y="40"/>
                    <a:pt x="83" y="39"/>
                    <a:pt x="82" y="39"/>
                  </a:cubicBezTo>
                  <a:cubicBezTo>
                    <a:pt x="80" y="39"/>
                    <a:pt x="78" y="39"/>
                    <a:pt x="76" y="39"/>
                  </a:cubicBezTo>
                  <a:cubicBezTo>
                    <a:pt x="75" y="39"/>
                    <a:pt x="74" y="40"/>
                    <a:pt x="75" y="41"/>
                  </a:cubicBezTo>
                  <a:cubicBezTo>
                    <a:pt x="76" y="41"/>
                    <a:pt x="75" y="41"/>
                    <a:pt x="74" y="42"/>
                  </a:cubicBezTo>
                  <a:cubicBezTo>
                    <a:pt x="73" y="42"/>
                    <a:pt x="72" y="42"/>
                    <a:pt x="76" y="44"/>
                  </a:cubicBezTo>
                  <a:cubicBezTo>
                    <a:pt x="80" y="46"/>
                    <a:pt x="74" y="44"/>
                    <a:pt x="71" y="44"/>
                  </a:cubicBezTo>
                  <a:cubicBezTo>
                    <a:pt x="69" y="43"/>
                    <a:pt x="70" y="42"/>
                    <a:pt x="71" y="41"/>
                  </a:cubicBezTo>
                  <a:cubicBezTo>
                    <a:pt x="72" y="40"/>
                    <a:pt x="66" y="38"/>
                    <a:pt x="65" y="38"/>
                  </a:cubicBezTo>
                  <a:cubicBezTo>
                    <a:pt x="64" y="38"/>
                    <a:pt x="63" y="38"/>
                    <a:pt x="60" y="38"/>
                  </a:cubicBezTo>
                  <a:cubicBezTo>
                    <a:pt x="57" y="37"/>
                    <a:pt x="52" y="38"/>
                    <a:pt x="48" y="40"/>
                  </a:cubicBezTo>
                  <a:cubicBezTo>
                    <a:pt x="44" y="41"/>
                    <a:pt x="44" y="41"/>
                    <a:pt x="43" y="43"/>
                  </a:cubicBezTo>
                  <a:cubicBezTo>
                    <a:pt x="43" y="44"/>
                    <a:pt x="43" y="44"/>
                    <a:pt x="42" y="44"/>
                  </a:cubicBezTo>
                  <a:cubicBezTo>
                    <a:pt x="41" y="44"/>
                    <a:pt x="40" y="43"/>
                    <a:pt x="39" y="43"/>
                  </a:cubicBezTo>
                  <a:cubicBezTo>
                    <a:pt x="38" y="44"/>
                    <a:pt x="38" y="44"/>
                    <a:pt x="40" y="45"/>
                  </a:cubicBezTo>
                  <a:cubicBezTo>
                    <a:pt x="42" y="45"/>
                    <a:pt x="42" y="46"/>
                    <a:pt x="40" y="47"/>
                  </a:cubicBezTo>
                  <a:cubicBezTo>
                    <a:pt x="38" y="48"/>
                    <a:pt x="36" y="46"/>
                    <a:pt x="33" y="45"/>
                  </a:cubicBezTo>
                  <a:cubicBezTo>
                    <a:pt x="31" y="44"/>
                    <a:pt x="28" y="45"/>
                    <a:pt x="26" y="45"/>
                  </a:cubicBezTo>
                  <a:cubicBezTo>
                    <a:pt x="24" y="45"/>
                    <a:pt x="21" y="46"/>
                    <a:pt x="20" y="46"/>
                  </a:cubicBezTo>
                  <a:cubicBezTo>
                    <a:pt x="19" y="47"/>
                    <a:pt x="16" y="47"/>
                    <a:pt x="14" y="47"/>
                  </a:cubicBezTo>
                  <a:cubicBezTo>
                    <a:pt x="13" y="48"/>
                    <a:pt x="13" y="48"/>
                    <a:pt x="13" y="49"/>
                  </a:cubicBezTo>
                  <a:cubicBezTo>
                    <a:pt x="12" y="50"/>
                    <a:pt x="10" y="50"/>
                    <a:pt x="9" y="50"/>
                  </a:cubicBezTo>
                  <a:cubicBezTo>
                    <a:pt x="7" y="49"/>
                    <a:pt x="6" y="50"/>
                    <a:pt x="5" y="50"/>
                  </a:cubicBezTo>
                  <a:cubicBezTo>
                    <a:pt x="5" y="51"/>
                    <a:pt x="4" y="51"/>
                    <a:pt x="4" y="51"/>
                  </a:cubicBezTo>
                  <a:cubicBezTo>
                    <a:pt x="4" y="52"/>
                    <a:pt x="3" y="52"/>
                    <a:pt x="2" y="53"/>
                  </a:cubicBezTo>
                  <a:cubicBezTo>
                    <a:pt x="0" y="54"/>
                    <a:pt x="1" y="55"/>
                    <a:pt x="3" y="5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8" name="Freeform 295">
              <a:extLst>
                <a:ext uri="{FF2B5EF4-FFF2-40B4-BE49-F238E27FC236}">
                  <a16:creationId xmlns:a16="http://schemas.microsoft.com/office/drawing/2014/main" id="{BB8354EF-D858-41E0-BF6C-85F1A4770EA1}"/>
                </a:ext>
              </a:extLst>
            </p:cNvPr>
            <p:cNvSpPr>
              <a:spLocks/>
            </p:cNvSpPr>
            <p:nvPr/>
          </p:nvSpPr>
          <p:spPr bwMode="auto">
            <a:xfrm>
              <a:off x="1864" y="711"/>
              <a:ext cx="20" cy="17"/>
            </a:xfrm>
            <a:custGeom>
              <a:avLst/>
              <a:gdLst>
                <a:gd name="T0" fmla="*/ 10 w 15"/>
                <a:gd name="T1" fmla="*/ 2 h 12"/>
                <a:gd name="T2" fmla="*/ 7 w 15"/>
                <a:gd name="T3" fmla="*/ 4 h 12"/>
                <a:gd name="T4" fmla="*/ 5 w 15"/>
                <a:gd name="T5" fmla="*/ 6 h 12"/>
                <a:gd name="T6" fmla="*/ 2 w 15"/>
                <a:gd name="T7" fmla="*/ 8 h 12"/>
                <a:gd name="T8" fmla="*/ 2 w 15"/>
                <a:gd name="T9" fmla="*/ 10 h 12"/>
                <a:gd name="T10" fmla="*/ 4 w 15"/>
                <a:gd name="T11" fmla="*/ 11 h 12"/>
                <a:gd name="T12" fmla="*/ 9 w 15"/>
                <a:gd name="T13" fmla="*/ 10 h 12"/>
                <a:gd name="T14" fmla="*/ 11 w 15"/>
                <a:gd name="T15" fmla="*/ 10 h 12"/>
                <a:gd name="T16" fmla="*/ 13 w 15"/>
                <a:gd name="T17" fmla="*/ 10 h 12"/>
                <a:gd name="T18" fmla="*/ 10 w 15"/>
                <a:gd name="T19" fmla="*/ 8 h 12"/>
                <a:gd name="T20" fmla="*/ 13 w 15"/>
                <a:gd name="T21" fmla="*/ 2 h 12"/>
                <a:gd name="T22" fmla="*/ 10 w 15"/>
                <a:gd name="T2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2">
                  <a:moveTo>
                    <a:pt x="10" y="2"/>
                  </a:moveTo>
                  <a:cubicBezTo>
                    <a:pt x="10" y="3"/>
                    <a:pt x="8" y="4"/>
                    <a:pt x="7" y="4"/>
                  </a:cubicBezTo>
                  <a:cubicBezTo>
                    <a:pt x="6" y="5"/>
                    <a:pt x="6" y="5"/>
                    <a:pt x="5" y="6"/>
                  </a:cubicBezTo>
                  <a:cubicBezTo>
                    <a:pt x="4" y="7"/>
                    <a:pt x="4" y="7"/>
                    <a:pt x="2" y="8"/>
                  </a:cubicBezTo>
                  <a:cubicBezTo>
                    <a:pt x="0" y="9"/>
                    <a:pt x="2" y="10"/>
                    <a:pt x="2" y="10"/>
                  </a:cubicBezTo>
                  <a:cubicBezTo>
                    <a:pt x="2" y="10"/>
                    <a:pt x="3" y="11"/>
                    <a:pt x="4" y="11"/>
                  </a:cubicBezTo>
                  <a:cubicBezTo>
                    <a:pt x="6" y="12"/>
                    <a:pt x="8" y="11"/>
                    <a:pt x="9" y="10"/>
                  </a:cubicBezTo>
                  <a:cubicBezTo>
                    <a:pt x="10" y="9"/>
                    <a:pt x="10" y="9"/>
                    <a:pt x="11" y="10"/>
                  </a:cubicBezTo>
                  <a:cubicBezTo>
                    <a:pt x="11" y="10"/>
                    <a:pt x="11" y="11"/>
                    <a:pt x="13" y="10"/>
                  </a:cubicBezTo>
                  <a:cubicBezTo>
                    <a:pt x="14" y="10"/>
                    <a:pt x="11" y="9"/>
                    <a:pt x="10" y="8"/>
                  </a:cubicBezTo>
                  <a:cubicBezTo>
                    <a:pt x="8" y="7"/>
                    <a:pt x="11" y="4"/>
                    <a:pt x="13" y="2"/>
                  </a:cubicBezTo>
                  <a:cubicBezTo>
                    <a:pt x="15" y="0"/>
                    <a:pt x="11" y="2"/>
                    <a:pt x="1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9" name="Freeform 296">
              <a:extLst>
                <a:ext uri="{FF2B5EF4-FFF2-40B4-BE49-F238E27FC236}">
                  <a16:creationId xmlns:a16="http://schemas.microsoft.com/office/drawing/2014/main" id="{8860C7CF-6F55-4907-B707-38EA06583A9D}"/>
                </a:ext>
              </a:extLst>
            </p:cNvPr>
            <p:cNvSpPr>
              <a:spLocks/>
            </p:cNvSpPr>
            <p:nvPr/>
          </p:nvSpPr>
          <p:spPr bwMode="auto">
            <a:xfrm>
              <a:off x="640" y="965"/>
              <a:ext cx="9" cy="6"/>
            </a:xfrm>
            <a:custGeom>
              <a:avLst/>
              <a:gdLst>
                <a:gd name="T0" fmla="*/ 1 w 6"/>
                <a:gd name="T1" fmla="*/ 2 h 4"/>
                <a:gd name="T2" fmla="*/ 5 w 6"/>
                <a:gd name="T3" fmla="*/ 2 h 4"/>
                <a:gd name="T4" fmla="*/ 6 w 6"/>
                <a:gd name="T5" fmla="*/ 1 h 4"/>
                <a:gd name="T6" fmla="*/ 2 w 6"/>
                <a:gd name="T7" fmla="*/ 1 h 4"/>
                <a:gd name="T8" fmla="*/ 1 w 6"/>
                <a:gd name="T9" fmla="*/ 2 h 4"/>
              </a:gdLst>
              <a:ahLst/>
              <a:cxnLst>
                <a:cxn ang="0">
                  <a:pos x="T0" y="T1"/>
                </a:cxn>
                <a:cxn ang="0">
                  <a:pos x="T2" y="T3"/>
                </a:cxn>
                <a:cxn ang="0">
                  <a:pos x="T4" y="T5"/>
                </a:cxn>
                <a:cxn ang="0">
                  <a:pos x="T6" y="T7"/>
                </a:cxn>
                <a:cxn ang="0">
                  <a:pos x="T8" y="T9"/>
                </a:cxn>
              </a:cxnLst>
              <a:rect l="0" t="0" r="r" b="b"/>
              <a:pathLst>
                <a:path w="6" h="4">
                  <a:moveTo>
                    <a:pt x="1" y="2"/>
                  </a:moveTo>
                  <a:cubicBezTo>
                    <a:pt x="3" y="4"/>
                    <a:pt x="4" y="2"/>
                    <a:pt x="5" y="2"/>
                  </a:cubicBezTo>
                  <a:cubicBezTo>
                    <a:pt x="5" y="2"/>
                    <a:pt x="6" y="1"/>
                    <a:pt x="6" y="1"/>
                  </a:cubicBezTo>
                  <a:cubicBezTo>
                    <a:pt x="5" y="1"/>
                    <a:pt x="4" y="0"/>
                    <a:pt x="2" y="1"/>
                  </a:cubicBezTo>
                  <a:cubicBezTo>
                    <a:pt x="0" y="1"/>
                    <a:pt x="1"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0" name="Freeform 297">
              <a:extLst>
                <a:ext uri="{FF2B5EF4-FFF2-40B4-BE49-F238E27FC236}">
                  <a16:creationId xmlns:a16="http://schemas.microsoft.com/office/drawing/2014/main" id="{7DD2E343-5F5B-4D95-95D6-A173E72B80B8}"/>
                </a:ext>
              </a:extLst>
            </p:cNvPr>
            <p:cNvSpPr>
              <a:spLocks/>
            </p:cNvSpPr>
            <p:nvPr/>
          </p:nvSpPr>
          <p:spPr bwMode="auto">
            <a:xfrm>
              <a:off x="1220" y="1005"/>
              <a:ext cx="8" cy="3"/>
            </a:xfrm>
            <a:custGeom>
              <a:avLst/>
              <a:gdLst>
                <a:gd name="T0" fmla="*/ 2 w 6"/>
                <a:gd name="T1" fmla="*/ 1 h 2"/>
                <a:gd name="T2" fmla="*/ 2 w 6"/>
                <a:gd name="T3" fmla="*/ 2 h 2"/>
                <a:gd name="T4" fmla="*/ 5 w 6"/>
                <a:gd name="T5" fmla="*/ 1 h 2"/>
                <a:gd name="T6" fmla="*/ 2 w 6"/>
                <a:gd name="T7" fmla="*/ 1 h 2"/>
              </a:gdLst>
              <a:ahLst/>
              <a:cxnLst>
                <a:cxn ang="0">
                  <a:pos x="T0" y="T1"/>
                </a:cxn>
                <a:cxn ang="0">
                  <a:pos x="T2" y="T3"/>
                </a:cxn>
                <a:cxn ang="0">
                  <a:pos x="T4" y="T5"/>
                </a:cxn>
                <a:cxn ang="0">
                  <a:pos x="T6" y="T7"/>
                </a:cxn>
              </a:cxnLst>
              <a:rect l="0" t="0" r="r" b="b"/>
              <a:pathLst>
                <a:path w="6" h="2">
                  <a:moveTo>
                    <a:pt x="2" y="1"/>
                  </a:moveTo>
                  <a:cubicBezTo>
                    <a:pt x="2" y="1"/>
                    <a:pt x="0" y="1"/>
                    <a:pt x="2" y="2"/>
                  </a:cubicBezTo>
                  <a:cubicBezTo>
                    <a:pt x="5" y="2"/>
                    <a:pt x="6" y="1"/>
                    <a:pt x="5" y="1"/>
                  </a:cubicBezTo>
                  <a:cubicBezTo>
                    <a:pt x="4" y="0"/>
                    <a:pt x="3"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1" name="Freeform 298">
              <a:extLst>
                <a:ext uri="{FF2B5EF4-FFF2-40B4-BE49-F238E27FC236}">
                  <a16:creationId xmlns:a16="http://schemas.microsoft.com/office/drawing/2014/main" id="{ABF1F81E-6B93-4A68-BEAF-51D3BF52EB95}"/>
                </a:ext>
              </a:extLst>
            </p:cNvPr>
            <p:cNvSpPr>
              <a:spLocks/>
            </p:cNvSpPr>
            <p:nvPr/>
          </p:nvSpPr>
          <p:spPr bwMode="auto">
            <a:xfrm>
              <a:off x="1774" y="1664"/>
              <a:ext cx="8" cy="7"/>
            </a:xfrm>
            <a:custGeom>
              <a:avLst/>
              <a:gdLst>
                <a:gd name="T0" fmla="*/ 4 w 6"/>
                <a:gd name="T1" fmla="*/ 4 h 5"/>
                <a:gd name="T2" fmla="*/ 5 w 6"/>
                <a:gd name="T3" fmla="*/ 4 h 5"/>
                <a:gd name="T4" fmla="*/ 5 w 6"/>
                <a:gd name="T5" fmla="*/ 2 h 5"/>
                <a:gd name="T6" fmla="*/ 1 w 6"/>
                <a:gd name="T7" fmla="*/ 2 h 5"/>
                <a:gd name="T8" fmla="*/ 4 w 6"/>
                <a:gd name="T9" fmla="*/ 4 h 5"/>
              </a:gdLst>
              <a:ahLst/>
              <a:cxnLst>
                <a:cxn ang="0">
                  <a:pos x="T0" y="T1"/>
                </a:cxn>
                <a:cxn ang="0">
                  <a:pos x="T2" y="T3"/>
                </a:cxn>
                <a:cxn ang="0">
                  <a:pos x="T4" y="T5"/>
                </a:cxn>
                <a:cxn ang="0">
                  <a:pos x="T6" y="T7"/>
                </a:cxn>
                <a:cxn ang="0">
                  <a:pos x="T8" y="T9"/>
                </a:cxn>
              </a:cxnLst>
              <a:rect l="0" t="0" r="r" b="b"/>
              <a:pathLst>
                <a:path w="6" h="5">
                  <a:moveTo>
                    <a:pt x="4" y="4"/>
                  </a:moveTo>
                  <a:cubicBezTo>
                    <a:pt x="4" y="4"/>
                    <a:pt x="4" y="5"/>
                    <a:pt x="5" y="4"/>
                  </a:cubicBezTo>
                  <a:cubicBezTo>
                    <a:pt x="6" y="2"/>
                    <a:pt x="6" y="2"/>
                    <a:pt x="5" y="2"/>
                  </a:cubicBezTo>
                  <a:cubicBezTo>
                    <a:pt x="4" y="1"/>
                    <a:pt x="0" y="0"/>
                    <a:pt x="1" y="2"/>
                  </a:cubicBezTo>
                  <a:cubicBezTo>
                    <a:pt x="3" y="4"/>
                    <a:pt x="4" y="4"/>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2" name="Freeform 299">
              <a:extLst>
                <a:ext uri="{FF2B5EF4-FFF2-40B4-BE49-F238E27FC236}">
                  <a16:creationId xmlns:a16="http://schemas.microsoft.com/office/drawing/2014/main" id="{39980FAE-829A-4B36-B439-38DCC1CCE9B9}"/>
                </a:ext>
              </a:extLst>
            </p:cNvPr>
            <p:cNvSpPr>
              <a:spLocks/>
            </p:cNvSpPr>
            <p:nvPr/>
          </p:nvSpPr>
          <p:spPr bwMode="auto">
            <a:xfrm>
              <a:off x="1786" y="1672"/>
              <a:ext cx="6" cy="5"/>
            </a:xfrm>
            <a:custGeom>
              <a:avLst/>
              <a:gdLst>
                <a:gd name="T0" fmla="*/ 1 w 4"/>
                <a:gd name="T1" fmla="*/ 2 h 4"/>
                <a:gd name="T2" fmla="*/ 4 w 4"/>
                <a:gd name="T3" fmla="*/ 2 h 4"/>
                <a:gd name="T4" fmla="*/ 2 w 4"/>
                <a:gd name="T5" fmla="*/ 1 h 4"/>
                <a:gd name="T6" fmla="*/ 1 w 4"/>
                <a:gd name="T7" fmla="*/ 2 h 4"/>
              </a:gdLst>
              <a:ahLst/>
              <a:cxnLst>
                <a:cxn ang="0">
                  <a:pos x="T0" y="T1"/>
                </a:cxn>
                <a:cxn ang="0">
                  <a:pos x="T2" y="T3"/>
                </a:cxn>
                <a:cxn ang="0">
                  <a:pos x="T4" y="T5"/>
                </a:cxn>
                <a:cxn ang="0">
                  <a:pos x="T6" y="T7"/>
                </a:cxn>
              </a:cxnLst>
              <a:rect l="0" t="0" r="r" b="b"/>
              <a:pathLst>
                <a:path w="4" h="4">
                  <a:moveTo>
                    <a:pt x="1" y="2"/>
                  </a:moveTo>
                  <a:cubicBezTo>
                    <a:pt x="1" y="2"/>
                    <a:pt x="4" y="4"/>
                    <a:pt x="4" y="2"/>
                  </a:cubicBezTo>
                  <a:cubicBezTo>
                    <a:pt x="3" y="1"/>
                    <a:pt x="3" y="0"/>
                    <a:pt x="2" y="1"/>
                  </a:cubicBezTo>
                  <a:cubicBezTo>
                    <a:pt x="2" y="1"/>
                    <a:pt x="0"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3" name="Freeform 300">
              <a:extLst>
                <a:ext uri="{FF2B5EF4-FFF2-40B4-BE49-F238E27FC236}">
                  <a16:creationId xmlns:a16="http://schemas.microsoft.com/office/drawing/2014/main" id="{733F6D1D-4A61-4CBA-AFE8-173912B03188}"/>
                </a:ext>
              </a:extLst>
            </p:cNvPr>
            <p:cNvSpPr>
              <a:spLocks/>
            </p:cNvSpPr>
            <p:nvPr/>
          </p:nvSpPr>
          <p:spPr bwMode="auto">
            <a:xfrm>
              <a:off x="1792" y="1672"/>
              <a:ext cx="34" cy="12"/>
            </a:xfrm>
            <a:custGeom>
              <a:avLst/>
              <a:gdLst>
                <a:gd name="T0" fmla="*/ 2 w 25"/>
                <a:gd name="T1" fmla="*/ 3 h 9"/>
                <a:gd name="T2" fmla="*/ 4 w 25"/>
                <a:gd name="T3" fmla="*/ 4 h 9"/>
                <a:gd name="T4" fmla="*/ 6 w 25"/>
                <a:gd name="T5" fmla="*/ 4 h 9"/>
                <a:gd name="T6" fmla="*/ 16 w 25"/>
                <a:gd name="T7" fmla="*/ 7 h 9"/>
                <a:gd name="T8" fmla="*/ 19 w 25"/>
                <a:gd name="T9" fmla="*/ 8 h 9"/>
                <a:gd name="T10" fmla="*/ 21 w 25"/>
                <a:gd name="T11" fmla="*/ 8 h 9"/>
                <a:gd name="T12" fmla="*/ 21 w 25"/>
                <a:gd name="T13" fmla="*/ 9 h 9"/>
                <a:gd name="T14" fmla="*/ 24 w 25"/>
                <a:gd name="T15" fmla="*/ 5 h 9"/>
                <a:gd name="T16" fmla="*/ 24 w 25"/>
                <a:gd name="T17" fmla="*/ 3 h 9"/>
                <a:gd name="T18" fmla="*/ 23 w 25"/>
                <a:gd name="T19" fmla="*/ 4 h 9"/>
                <a:gd name="T20" fmla="*/ 21 w 25"/>
                <a:gd name="T21" fmla="*/ 2 h 9"/>
                <a:gd name="T22" fmla="*/ 19 w 25"/>
                <a:gd name="T23" fmla="*/ 1 h 9"/>
                <a:gd name="T24" fmla="*/ 16 w 25"/>
                <a:gd name="T25" fmla="*/ 1 h 9"/>
                <a:gd name="T26" fmla="*/ 11 w 25"/>
                <a:gd name="T27" fmla="*/ 2 h 9"/>
                <a:gd name="T28" fmla="*/ 8 w 25"/>
                <a:gd name="T29" fmla="*/ 1 h 9"/>
                <a:gd name="T30" fmla="*/ 2 w 25"/>
                <a:gd name="T31" fmla="*/ 2 h 9"/>
                <a:gd name="T32" fmla="*/ 2 w 25"/>
                <a:gd name="T33"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9">
                  <a:moveTo>
                    <a:pt x="2" y="3"/>
                  </a:moveTo>
                  <a:cubicBezTo>
                    <a:pt x="3" y="4"/>
                    <a:pt x="4" y="4"/>
                    <a:pt x="4" y="4"/>
                  </a:cubicBezTo>
                  <a:cubicBezTo>
                    <a:pt x="4" y="4"/>
                    <a:pt x="4" y="4"/>
                    <a:pt x="6" y="4"/>
                  </a:cubicBezTo>
                  <a:cubicBezTo>
                    <a:pt x="9" y="5"/>
                    <a:pt x="14" y="6"/>
                    <a:pt x="16" y="7"/>
                  </a:cubicBezTo>
                  <a:cubicBezTo>
                    <a:pt x="18" y="8"/>
                    <a:pt x="19" y="8"/>
                    <a:pt x="19" y="8"/>
                  </a:cubicBezTo>
                  <a:cubicBezTo>
                    <a:pt x="23" y="6"/>
                    <a:pt x="22" y="7"/>
                    <a:pt x="21" y="8"/>
                  </a:cubicBezTo>
                  <a:cubicBezTo>
                    <a:pt x="19" y="8"/>
                    <a:pt x="20" y="9"/>
                    <a:pt x="21" y="9"/>
                  </a:cubicBezTo>
                  <a:cubicBezTo>
                    <a:pt x="22" y="9"/>
                    <a:pt x="23" y="6"/>
                    <a:pt x="24" y="5"/>
                  </a:cubicBezTo>
                  <a:cubicBezTo>
                    <a:pt x="25" y="4"/>
                    <a:pt x="25" y="4"/>
                    <a:pt x="24" y="3"/>
                  </a:cubicBezTo>
                  <a:cubicBezTo>
                    <a:pt x="24" y="2"/>
                    <a:pt x="23" y="2"/>
                    <a:pt x="23" y="4"/>
                  </a:cubicBezTo>
                  <a:cubicBezTo>
                    <a:pt x="22" y="5"/>
                    <a:pt x="22" y="4"/>
                    <a:pt x="21" y="2"/>
                  </a:cubicBezTo>
                  <a:cubicBezTo>
                    <a:pt x="20" y="0"/>
                    <a:pt x="19" y="1"/>
                    <a:pt x="19" y="1"/>
                  </a:cubicBezTo>
                  <a:cubicBezTo>
                    <a:pt x="18" y="2"/>
                    <a:pt x="17" y="2"/>
                    <a:pt x="16" y="1"/>
                  </a:cubicBezTo>
                  <a:cubicBezTo>
                    <a:pt x="15" y="0"/>
                    <a:pt x="13" y="1"/>
                    <a:pt x="11" y="2"/>
                  </a:cubicBezTo>
                  <a:cubicBezTo>
                    <a:pt x="8" y="3"/>
                    <a:pt x="9" y="3"/>
                    <a:pt x="8" y="1"/>
                  </a:cubicBezTo>
                  <a:cubicBezTo>
                    <a:pt x="7" y="0"/>
                    <a:pt x="4" y="2"/>
                    <a:pt x="2" y="2"/>
                  </a:cubicBezTo>
                  <a:cubicBezTo>
                    <a:pt x="0" y="2"/>
                    <a:pt x="2"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4" name="Freeform 301">
              <a:extLst>
                <a:ext uri="{FF2B5EF4-FFF2-40B4-BE49-F238E27FC236}">
                  <a16:creationId xmlns:a16="http://schemas.microsoft.com/office/drawing/2014/main" id="{422C819A-AF8A-4BEE-A6A5-FAC58A91F44D}"/>
                </a:ext>
              </a:extLst>
            </p:cNvPr>
            <p:cNvSpPr>
              <a:spLocks/>
            </p:cNvSpPr>
            <p:nvPr/>
          </p:nvSpPr>
          <p:spPr bwMode="auto">
            <a:xfrm>
              <a:off x="1692" y="1598"/>
              <a:ext cx="7" cy="3"/>
            </a:xfrm>
            <a:custGeom>
              <a:avLst/>
              <a:gdLst>
                <a:gd name="T0" fmla="*/ 3 w 5"/>
                <a:gd name="T1" fmla="*/ 2 h 2"/>
                <a:gd name="T2" fmla="*/ 4 w 5"/>
                <a:gd name="T3" fmla="*/ 1 h 2"/>
                <a:gd name="T4" fmla="*/ 1 w 5"/>
                <a:gd name="T5" fmla="*/ 1 h 2"/>
                <a:gd name="T6" fmla="*/ 3 w 5"/>
                <a:gd name="T7" fmla="*/ 2 h 2"/>
              </a:gdLst>
              <a:ahLst/>
              <a:cxnLst>
                <a:cxn ang="0">
                  <a:pos x="T0" y="T1"/>
                </a:cxn>
                <a:cxn ang="0">
                  <a:pos x="T2" y="T3"/>
                </a:cxn>
                <a:cxn ang="0">
                  <a:pos x="T4" y="T5"/>
                </a:cxn>
                <a:cxn ang="0">
                  <a:pos x="T6" y="T7"/>
                </a:cxn>
              </a:cxnLst>
              <a:rect l="0" t="0" r="r" b="b"/>
              <a:pathLst>
                <a:path w="5" h="2">
                  <a:moveTo>
                    <a:pt x="3" y="2"/>
                  </a:moveTo>
                  <a:cubicBezTo>
                    <a:pt x="5" y="1"/>
                    <a:pt x="5" y="1"/>
                    <a:pt x="4" y="1"/>
                  </a:cubicBezTo>
                  <a:cubicBezTo>
                    <a:pt x="3" y="0"/>
                    <a:pt x="3" y="0"/>
                    <a:pt x="1" y="1"/>
                  </a:cubicBezTo>
                  <a:cubicBezTo>
                    <a:pt x="0" y="2"/>
                    <a:pt x="3"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5" name="Freeform 302">
              <a:extLst>
                <a:ext uri="{FF2B5EF4-FFF2-40B4-BE49-F238E27FC236}">
                  <a16:creationId xmlns:a16="http://schemas.microsoft.com/office/drawing/2014/main" id="{FD27D8ED-B3DD-40C4-9C29-7FC9E182B158}"/>
                </a:ext>
              </a:extLst>
            </p:cNvPr>
            <p:cNvSpPr>
              <a:spLocks noEditPoints="1"/>
            </p:cNvSpPr>
            <p:nvPr/>
          </p:nvSpPr>
          <p:spPr bwMode="auto">
            <a:xfrm>
              <a:off x="1652" y="806"/>
              <a:ext cx="593" cy="421"/>
            </a:xfrm>
            <a:custGeom>
              <a:avLst/>
              <a:gdLst>
                <a:gd name="T0" fmla="*/ 397 w 429"/>
                <a:gd name="T1" fmla="*/ 190 h 307"/>
                <a:gd name="T2" fmla="*/ 379 w 429"/>
                <a:gd name="T3" fmla="*/ 182 h 307"/>
                <a:gd name="T4" fmla="*/ 372 w 429"/>
                <a:gd name="T5" fmla="*/ 165 h 307"/>
                <a:gd name="T6" fmla="*/ 360 w 429"/>
                <a:gd name="T7" fmla="*/ 155 h 307"/>
                <a:gd name="T8" fmla="*/ 340 w 429"/>
                <a:gd name="T9" fmla="*/ 151 h 307"/>
                <a:gd name="T10" fmla="*/ 329 w 429"/>
                <a:gd name="T11" fmla="*/ 147 h 307"/>
                <a:gd name="T12" fmla="*/ 328 w 429"/>
                <a:gd name="T13" fmla="*/ 137 h 307"/>
                <a:gd name="T14" fmla="*/ 330 w 429"/>
                <a:gd name="T15" fmla="*/ 127 h 307"/>
                <a:gd name="T16" fmla="*/ 322 w 429"/>
                <a:gd name="T17" fmla="*/ 117 h 307"/>
                <a:gd name="T18" fmla="*/ 305 w 429"/>
                <a:gd name="T19" fmla="*/ 111 h 307"/>
                <a:gd name="T20" fmla="*/ 299 w 429"/>
                <a:gd name="T21" fmla="*/ 104 h 307"/>
                <a:gd name="T22" fmla="*/ 301 w 429"/>
                <a:gd name="T23" fmla="*/ 84 h 307"/>
                <a:gd name="T24" fmla="*/ 280 w 429"/>
                <a:gd name="T25" fmla="*/ 83 h 307"/>
                <a:gd name="T26" fmla="*/ 251 w 429"/>
                <a:gd name="T27" fmla="*/ 72 h 307"/>
                <a:gd name="T28" fmla="*/ 230 w 429"/>
                <a:gd name="T29" fmla="*/ 64 h 307"/>
                <a:gd name="T30" fmla="*/ 232 w 429"/>
                <a:gd name="T31" fmla="*/ 50 h 307"/>
                <a:gd name="T32" fmla="*/ 208 w 429"/>
                <a:gd name="T33" fmla="*/ 37 h 307"/>
                <a:gd name="T34" fmla="*/ 171 w 429"/>
                <a:gd name="T35" fmla="*/ 44 h 307"/>
                <a:gd name="T36" fmla="*/ 163 w 429"/>
                <a:gd name="T37" fmla="*/ 53 h 307"/>
                <a:gd name="T38" fmla="*/ 144 w 429"/>
                <a:gd name="T39" fmla="*/ 47 h 307"/>
                <a:gd name="T40" fmla="*/ 141 w 429"/>
                <a:gd name="T41" fmla="*/ 37 h 307"/>
                <a:gd name="T42" fmla="*/ 94 w 429"/>
                <a:gd name="T43" fmla="*/ 13 h 307"/>
                <a:gd name="T44" fmla="*/ 14 w 429"/>
                <a:gd name="T45" fmla="*/ 19 h 307"/>
                <a:gd name="T46" fmla="*/ 4 w 429"/>
                <a:gd name="T47" fmla="*/ 70 h 307"/>
                <a:gd name="T48" fmla="*/ 28 w 429"/>
                <a:gd name="T49" fmla="*/ 96 h 307"/>
                <a:gd name="T50" fmla="*/ 70 w 429"/>
                <a:gd name="T51" fmla="*/ 107 h 307"/>
                <a:gd name="T52" fmla="*/ 123 w 429"/>
                <a:gd name="T53" fmla="*/ 108 h 307"/>
                <a:gd name="T54" fmla="*/ 159 w 429"/>
                <a:gd name="T55" fmla="*/ 110 h 307"/>
                <a:gd name="T56" fmla="*/ 168 w 429"/>
                <a:gd name="T57" fmla="*/ 95 h 307"/>
                <a:gd name="T58" fmla="*/ 195 w 429"/>
                <a:gd name="T59" fmla="*/ 111 h 307"/>
                <a:gd name="T60" fmla="*/ 202 w 429"/>
                <a:gd name="T61" fmla="*/ 132 h 307"/>
                <a:gd name="T62" fmla="*/ 238 w 429"/>
                <a:gd name="T63" fmla="*/ 142 h 307"/>
                <a:gd name="T64" fmla="*/ 264 w 429"/>
                <a:gd name="T65" fmla="*/ 177 h 307"/>
                <a:gd name="T66" fmla="*/ 308 w 429"/>
                <a:gd name="T67" fmla="*/ 197 h 307"/>
                <a:gd name="T68" fmla="*/ 277 w 429"/>
                <a:gd name="T69" fmla="*/ 195 h 307"/>
                <a:gd name="T70" fmla="*/ 215 w 429"/>
                <a:gd name="T71" fmla="*/ 226 h 307"/>
                <a:gd name="T72" fmla="*/ 196 w 429"/>
                <a:gd name="T73" fmla="*/ 223 h 307"/>
                <a:gd name="T74" fmla="*/ 212 w 429"/>
                <a:gd name="T75" fmla="*/ 247 h 307"/>
                <a:gd name="T76" fmla="*/ 238 w 429"/>
                <a:gd name="T77" fmla="*/ 242 h 307"/>
                <a:gd name="T78" fmla="*/ 250 w 429"/>
                <a:gd name="T79" fmla="*/ 250 h 307"/>
                <a:gd name="T80" fmla="*/ 275 w 429"/>
                <a:gd name="T81" fmla="*/ 270 h 307"/>
                <a:gd name="T82" fmla="*/ 349 w 429"/>
                <a:gd name="T83" fmla="*/ 305 h 307"/>
                <a:gd name="T84" fmla="*/ 338 w 429"/>
                <a:gd name="T85" fmla="*/ 283 h 307"/>
                <a:gd name="T86" fmla="*/ 331 w 429"/>
                <a:gd name="T87" fmla="*/ 266 h 307"/>
                <a:gd name="T88" fmla="*/ 356 w 429"/>
                <a:gd name="T89" fmla="*/ 279 h 307"/>
                <a:gd name="T90" fmla="*/ 371 w 429"/>
                <a:gd name="T91" fmla="*/ 282 h 307"/>
                <a:gd name="T92" fmla="*/ 379 w 429"/>
                <a:gd name="T93" fmla="*/ 275 h 307"/>
                <a:gd name="T94" fmla="*/ 370 w 429"/>
                <a:gd name="T95" fmla="*/ 246 h 307"/>
                <a:gd name="T96" fmla="*/ 353 w 429"/>
                <a:gd name="T97" fmla="*/ 236 h 307"/>
                <a:gd name="T98" fmla="*/ 337 w 429"/>
                <a:gd name="T99" fmla="*/ 217 h 307"/>
                <a:gd name="T100" fmla="*/ 338 w 429"/>
                <a:gd name="T101" fmla="*/ 211 h 307"/>
                <a:gd name="T102" fmla="*/ 349 w 429"/>
                <a:gd name="T103" fmla="*/ 199 h 307"/>
                <a:gd name="T104" fmla="*/ 368 w 429"/>
                <a:gd name="T105" fmla="*/ 219 h 307"/>
                <a:gd name="T106" fmla="*/ 384 w 429"/>
                <a:gd name="T107" fmla="*/ 231 h 307"/>
                <a:gd name="T108" fmla="*/ 394 w 429"/>
                <a:gd name="T109" fmla="*/ 217 h 307"/>
                <a:gd name="T110" fmla="*/ 410 w 429"/>
                <a:gd name="T111" fmla="*/ 210 h 307"/>
                <a:gd name="T112" fmla="*/ 420 w 429"/>
                <a:gd name="T113" fmla="*/ 201 h 307"/>
                <a:gd name="T114" fmla="*/ 76 w 429"/>
                <a:gd name="T115" fmla="*/ 80 h 307"/>
                <a:gd name="T116" fmla="*/ 78 w 429"/>
                <a:gd name="T117" fmla="*/ 41 h 307"/>
                <a:gd name="T118" fmla="*/ 75 w 429"/>
                <a:gd name="T119" fmla="*/ 2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9" h="307">
                  <a:moveTo>
                    <a:pt x="423" y="187"/>
                  </a:moveTo>
                  <a:cubicBezTo>
                    <a:pt x="421" y="185"/>
                    <a:pt x="418" y="185"/>
                    <a:pt x="417" y="186"/>
                  </a:cubicBezTo>
                  <a:cubicBezTo>
                    <a:pt x="415" y="186"/>
                    <a:pt x="415" y="186"/>
                    <a:pt x="416" y="184"/>
                  </a:cubicBezTo>
                  <a:cubicBezTo>
                    <a:pt x="418" y="183"/>
                    <a:pt x="416" y="183"/>
                    <a:pt x="415" y="183"/>
                  </a:cubicBezTo>
                  <a:cubicBezTo>
                    <a:pt x="414" y="183"/>
                    <a:pt x="413" y="184"/>
                    <a:pt x="413" y="185"/>
                  </a:cubicBezTo>
                  <a:cubicBezTo>
                    <a:pt x="413" y="186"/>
                    <a:pt x="413" y="185"/>
                    <a:pt x="412" y="186"/>
                  </a:cubicBezTo>
                  <a:cubicBezTo>
                    <a:pt x="410" y="186"/>
                    <a:pt x="411" y="187"/>
                    <a:pt x="412" y="189"/>
                  </a:cubicBezTo>
                  <a:cubicBezTo>
                    <a:pt x="413" y="190"/>
                    <a:pt x="412" y="190"/>
                    <a:pt x="412" y="190"/>
                  </a:cubicBezTo>
                  <a:cubicBezTo>
                    <a:pt x="412" y="191"/>
                    <a:pt x="411" y="188"/>
                    <a:pt x="410" y="187"/>
                  </a:cubicBezTo>
                  <a:cubicBezTo>
                    <a:pt x="410" y="186"/>
                    <a:pt x="408" y="185"/>
                    <a:pt x="407" y="185"/>
                  </a:cubicBezTo>
                  <a:cubicBezTo>
                    <a:pt x="407" y="186"/>
                    <a:pt x="406" y="188"/>
                    <a:pt x="406" y="188"/>
                  </a:cubicBezTo>
                  <a:cubicBezTo>
                    <a:pt x="406" y="189"/>
                    <a:pt x="406" y="190"/>
                    <a:pt x="405" y="192"/>
                  </a:cubicBezTo>
                  <a:cubicBezTo>
                    <a:pt x="404" y="194"/>
                    <a:pt x="404" y="192"/>
                    <a:pt x="404" y="190"/>
                  </a:cubicBezTo>
                  <a:cubicBezTo>
                    <a:pt x="405" y="189"/>
                    <a:pt x="405" y="188"/>
                    <a:pt x="405" y="186"/>
                  </a:cubicBezTo>
                  <a:cubicBezTo>
                    <a:pt x="405" y="184"/>
                    <a:pt x="400" y="185"/>
                    <a:pt x="398" y="186"/>
                  </a:cubicBezTo>
                  <a:cubicBezTo>
                    <a:pt x="396" y="187"/>
                    <a:pt x="398" y="186"/>
                    <a:pt x="397" y="190"/>
                  </a:cubicBezTo>
                  <a:cubicBezTo>
                    <a:pt x="397" y="193"/>
                    <a:pt x="396" y="189"/>
                    <a:pt x="396" y="188"/>
                  </a:cubicBezTo>
                  <a:cubicBezTo>
                    <a:pt x="396" y="187"/>
                    <a:pt x="398" y="185"/>
                    <a:pt x="395" y="187"/>
                  </a:cubicBezTo>
                  <a:cubicBezTo>
                    <a:pt x="393" y="190"/>
                    <a:pt x="392" y="188"/>
                    <a:pt x="393" y="188"/>
                  </a:cubicBezTo>
                  <a:cubicBezTo>
                    <a:pt x="394" y="188"/>
                    <a:pt x="394" y="187"/>
                    <a:pt x="394" y="186"/>
                  </a:cubicBezTo>
                  <a:cubicBezTo>
                    <a:pt x="394" y="186"/>
                    <a:pt x="396" y="186"/>
                    <a:pt x="397" y="185"/>
                  </a:cubicBezTo>
                  <a:cubicBezTo>
                    <a:pt x="398" y="185"/>
                    <a:pt x="399" y="183"/>
                    <a:pt x="398" y="182"/>
                  </a:cubicBezTo>
                  <a:cubicBezTo>
                    <a:pt x="398" y="181"/>
                    <a:pt x="399" y="180"/>
                    <a:pt x="401" y="180"/>
                  </a:cubicBezTo>
                  <a:cubicBezTo>
                    <a:pt x="403" y="179"/>
                    <a:pt x="403" y="179"/>
                    <a:pt x="403" y="177"/>
                  </a:cubicBezTo>
                  <a:cubicBezTo>
                    <a:pt x="403" y="176"/>
                    <a:pt x="399" y="178"/>
                    <a:pt x="398" y="178"/>
                  </a:cubicBezTo>
                  <a:cubicBezTo>
                    <a:pt x="397" y="178"/>
                    <a:pt x="397" y="178"/>
                    <a:pt x="396" y="179"/>
                  </a:cubicBezTo>
                  <a:cubicBezTo>
                    <a:pt x="396" y="181"/>
                    <a:pt x="396" y="181"/>
                    <a:pt x="395" y="182"/>
                  </a:cubicBezTo>
                  <a:cubicBezTo>
                    <a:pt x="393" y="183"/>
                    <a:pt x="392" y="183"/>
                    <a:pt x="393" y="182"/>
                  </a:cubicBezTo>
                  <a:cubicBezTo>
                    <a:pt x="394" y="182"/>
                    <a:pt x="394" y="182"/>
                    <a:pt x="395" y="180"/>
                  </a:cubicBezTo>
                  <a:cubicBezTo>
                    <a:pt x="397" y="178"/>
                    <a:pt x="391" y="178"/>
                    <a:pt x="390" y="178"/>
                  </a:cubicBezTo>
                  <a:cubicBezTo>
                    <a:pt x="388" y="178"/>
                    <a:pt x="384" y="180"/>
                    <a:pt x="383" y="180"/>
                  </a:cubicBezTo>
                  <a:cubicBezTo>
                    <a:pt x="381" y="181"/>
                    <a:pt x="380" y="180"/>
                    <a:pt x="379" y="182"/>
                  </a:cubicBezTo>
                  <a:cubicBezTo>
                    <a:pt x="377" y="184"/>
                    <a:pt x="377" y="184"/>
                    <a:pt x="377" y="182"/>
                  </a:cubicBezTo>
                  <a:cubicBezTo>
                    <a:pt x="378" y="181"/>
                    <a:pt x="379" y="180"/>
                    <a:pt x="381" y="180"/>
                  </a:cubicBezTo>
                  <a:cubicBezTo>
                    <a:pt x="382" y="180"/>
                    <a:pt x="386" y="179"/>
                    <a:pt x="387" y="178"/>
                  </a:cubicBezTo>
                  <a:cubicBezTo>
                    <a:pt x="389" y="176"/>
                    <a:pt x="381" y="178"/>
                    <a:pt x="380" y="178"/>
                  </a:cubicBezTo>
                  <a:cubicBezTo>
                    <a:pt x="379" y="178"/>
                    <a:pt x="376" y="179"/>
                    <a:pt x="377" y="178"/>
                  </a:cubicBezTo>
                  <a:cubicBezTo>
                    <a:pt x="378" y="178"/>
                    <a:pt x="382" y="178"/>
                    <a:pt x="383" y="177"/>
                  </a:cubicBezTo>
                  <a:cubicBezTo>
                    <a:pt x="385" y="177"/>
                    <a:pt x="379" y="176"/>
                    <a:pt x="377" y="176"/>
                  </a:cubicBezTo>
                  <a:cubicBezTo>
                    <a:pt x="374" y="175"/>
                    <a:pt x="380" y="175"/>
                    <a:pt x="382" y="176"/>
                  </a:cubicBezTo>
                  <a:cubicBezTo>
                    <a:pt x="384" y="176"/>
                    <a:pt x="387" y="176"/>
                    <a:pt x="388" y="176"/>
                  </a:cubicBezTo>
                  <a:cubicBezTo>
                    <a:pt x="390" y="176"/>
                    <a:pt x="388" y="173"/>
                    <a:pt x="387" y="172"/>
                  </a:cubicBezTo>
                  <a:cubicBezTo>
                    <a:pt x="386" y="171"/>
                    <a:pt x="387" y="171"/>
                    <a:pt x="387" y="170"/>
                  </a:cubicBezTo>
                  <a:cubicBezTo>
                    <a:pt x="388" y="169"/>
                    <a:pt x="381" y="165"/>
                    <a:pt x="380" y="164"/>
                  </a:cubicBezTo>
                  <a:cubicBezTo>
                    <a:pt x="379" y="163"/>
                    <a:pt x="377" y="164"/>
                    <a:pt x="376" y="166"/>
                  </a:cubicBezTo>
                  <a:cubicBezTo>
                    <a:pt x="375" y="167"/>
                    <a:pt x="375" y="165"/>
                    <a:pt x="374" y="165"/>
                  </a:cubicBezTo>
                  <a:cubicBezTo>
                    <a:pt x="373" y="165"/>
                    <a:pt x="372" y="165"/>
                    <a:pt x="370" y="167"/>
                  </a:cubicBezTo>
                  <a:cubicBezTo>
                    <a:pt x="369" y="168"/>
                    <a:pt x="371" y="165"/>
                    <a:pt x="372" y="165"/>
                  </a:cubicBezTo>
                  <a:cubicBezTo>
                    <a:pt x="373" y="165"/>
                    <a:pt x="372" y="164"/>
                    <a:pt x="372" y="163"/>
                  </a:cubicBezTo>
                  <a:cubicBezTo>
                    <a:pt x="371" y="163"/>
                    <a:pt x="371" y="162"/>
                    <a:pt x="372" y="162"/>
                  </a:cubicBezTo>
                  <a:cubicBezTo>
                    <a:pt x="373" y="162"/>
                    <a:pt x="373" y="162"/>
                    <a:pt x="373" y="161"/>
                  </a:cubicBezTo>
                  <a:cubicBezTo>
                    <a:pt x="373" y="160"/>
                    <a:pt x="374" y="160"/>
                    <a:pt x="376" y="159"/>
                  </a:cubicBezTo>
                  <a:cubicBezTo>
                    <a:pt x="378" y="159"/>
                    <a:pt x="371" y="160"/>
                    <a:pt x="369" y="160"/>
                  </a:cubicBezTo>
                  <a:cubicBezTo>
                    <a:pt x="367" y="160"/>
                    <a:pt x="366" y="162"/>
                    <a:pt x="365" y="163"/>
                  </a:cubicBezTo>
                  <a:cubicBezTo>
                    <a:pt x="364" y="164"/>
                    <a:pt x="365" y="164"/>
                    <a:pt x="367" y="167"/>
                  </a:cubicBezTo>
                  <a:cubicBezTo>
                    <a:pt x="369" y="170"/>
                    <a:pt x="365" y="167"/>
                    <a:pt x="364" y="165"/>
                  </a:cubicBezTo>
                  <a:cubicBezTo>
                    <a:pt x="363" y="164"/>
                    <a:pt x="364" y="163"/>
                    <a:pt x="366" y="161"/>
                  </a:cubicBezTo>
                  <a:cubicBezTo>
                    <a:pt x="367" y="158"/>
                    <a:pt x="366" y="159"/>
                    <a:pt x="364" y="159"/>
                  </a:cubicBezTo>
                  <a:cubicBezTo>
                    <a:pt x="362" y="159"/>
                    <a:pt x="362" y="161"/>
                    <a:pt x="360" y="162"/>
                  </a:cubicBezTo>
                  <a:cubicBezTo>
                    <a:pt x="359" y="162"/>
                    <a:pt x="359" y="163"/>
                    <a:pt x="359" y="165"/>
                  </a:cubicBezTo>
                  <a:cubicBezTo>
                    <a:pt x="358" y="167"/>
                    <a:pt x="358" y="169"/>
                    <a:pt x="357" y="167"/>
                  </a:cubicBezTo>
                  <a:cubicBezTo>
                    <a:pt x="356" y="165"/>
                    <a:pt x="357" y="164"/>
                    <a:pt x="358" y="163"/>
                  </a:cubicBezTo>
                  <a:cubicBezTo>
                    <a:pt x="359" y="162"/>
                    <a:pt x="358" y="162"/>
                    <a:pt x="358" y="160"/>
                  </a:cubicBezTo>
                  <a:cubicBezTo>
                    <a:pt x="358" y="159"/>
                    <a:pt x="359" y="158"/>
                    <a:pt x="360" y="155"/>
                  </a:cubicBezTo>
                  <a:cubicBezTo>
                    <a:pt x="360" y="153"/>
                    <a:pt x="359" y="156"/>
                    <a:pt x="359" y="157"/>
                  </a:cubicBezTo>
                  <a:cubicBezTo>
                    <a:pt x="358" y="159"/>
                    <a:pt x="357" y="158"/>
                    <a:pt x="355" y="159"/>
                  </a:cubicBezTo>
                  <a:cubicBezTo>
                    <a:pt x="353" y="160"/>
                    <a:pt x="353" y="161"/>
                    <a:pt x="352" y="163"/>
                  </a:cubicBezTo>
                  <a:cubicBezTo>
                    <a:pt x="352" y="165"/>
                    <a:pt x="351" y="164"/>
                    <a:pt x="349" y="163"/>
                  </a:cubicBezTo>
                  <a:cubicBezTo>
                    <a:pt x="347" y="162"/>
                    <a:pt x="350" y="162"/>
                    <a:pt x="351" y="162"/>
                  </a:cubicBezTo>
                  <a:cubicBezTo>
                    <a:pt x="353" y="162"/>
                    <a:pt x="353" y="160"/>
                    <a:pt x="353" y="160"/>
                  </a:cubicBezTo>
                  <a:cubicBezTo>
                    <a:pt x="353" y="160"/>
                    <a:pt x="355" y="159"/>
                    <a:pt x="354" y="157"/>
                  </a:cubicBezTo>
                  <a:cubicBezTo>
                    <a:pt x="353" y="156"/>
                    <a:pt x="349" y="158"/>
                    <a:pt x="348" y="159"/>
                  </a:cubicBezTo>
                  <a:cubicBezTo>
                    <a:pt x="347" y="160"/>
                    <a:pt x="347" y="159"/>
                    <a:pt x="347" y="156"/>
                  </a:cubicBezTo>
                  <a:cubicBezTo>
                    <a:pt x="348" y="154"/>
                    <a:pt x="347" y="156"/>
                    <a:pt x="345" y="158"/>
                  </a:cubicBezTo>
                  <a:cubicBezTo>
                    <a:pt x="343" y="159"/>
                    <a:pt x="345" y="156"/>
                    <a:pt x="346" y="153"/>
                  </a:cubicBezTo>
                  <a:cubicBezTo>
                    <a:pt x="347" y="151"/>
                    <a:pt x="341" y="152"/>
                    <a:pt x="339" y="153"/>
                  </a:cubicBezTo>
                  <a:cubicBezTo>
                    <a:pt x="338" y="153"/>
                    <a:pt x="339" y="154"/>
                    <a:pt x="338" y="155"/>
                  </a:cubicBezTo>
                  <a:cubicBezTo>
                    <a:pt x="336" y="156"/>
                    <a:pt x="335" y="155"/>
                    <a:pt x="337" y="155"/>
                  </a:cubicBezTo>
                  <a:cubicBezTo>
                    <a:pt x="338" y="155"/>
                    <a:pt x="338" y="155"/>
                    <a:pt x="338" y="153"/>
                  </a:cubicBezTo>
                  <a:cubicBezTo>
                    <a:pt x="338" y="152"/>
                    <a:pt x="337" y="151"/>
                    <a:pt x="340" y="151"/>
                  </a:cubicBezTo>
                  <a:cubicBezTo>
                    <a:pt x="342" y="151"/>
                    <a:pt x="340" y="150"/>
                    <a:pt x="338" y="150"/>
                  </a:cubicBezTo>
                  <a:cubicBezTo>
                    <a:pt x="336" y="150"/>
                    <a:pt x="336" y="150"/>
                    <a:pt x="335" y="151"/>
                  </a:cubicBezTo>
                  <a:cubicBezTo>
                    <a:pt x="334" y="153"/>
                    <a:pt x="334" y="151"/>
                    <a:pt x="334" y="151"/>
                  </a:cubicBezTo>
                  <a:cubicBezTo>
                    <a:pt x="335" y="151"/>
                    <a:pt x="334" y="149"/>
                    <a:pt x="332" y="150"/>
                  </a:cubicBezTo>
                  <a:cubicBezTo>
                    <a:pt x="331" y="151"/>
                    <a:pt x="330" y="151"/>
                    <a:pt x="332" y="150"/>
                  </a:cubicBezTo>
                  <a:cubicBezTo>
                    <a:pt x="333" y="149"/>
                    <a:pt x="334" y="150"/>
                    <a:pt x="335" y="149"/>
                  </a:cubicBezTo>
                  <a:cubicBezTo>
                    <a:pt x="336" y="149"/>
                    <a:pt x="339" y="148"/>
                    <a:pt x="340" y="149"/>
                  </a:cubicBezTo>
                  <a:cubicBezTo>
                    <a:pt x="342" y="149"/>
                    <a:pt x="343" y="150"/>
                    <a:pt x="343" y="149"/>
                  </a:cubicBezTo>
                  <a:cubicBezTo>
                    <a:pt x="344" y="148"/>
                    <a:pt x="344" y="148"/>
                    <a:pt x="345" y="148"/>
                  </a:cubicBezTo>
                  <a:cubicBezTo>
                    <a:pt x="346" y="148"/>
                    <a:pt x="347" y="148"/>
                    <a:pt x="345" y="148"/>
                  </a:cubicBezTo>
                  <a:cubicBezTo>
                    <a:pt x="344" y="148"/>
                    <a:pt x="342" y="147"/>
                    <a:pt x="342" y="147"/>
                  </a:cubicBezTo>
                  <a:cubicBezTo>
                    <a:pt x="342" y="147"/>
                    <a:pt x="337" y="148"/>
                    <a:pt x="336" y="148"/>
                  </a:cubicBezTo>
                  <a:cubicBezTo>
                    <a:pt x="334" y="149"/>
                    <a:pt x="334" y="149"/>
                    <a:pt x="334" y="148"/>
                  </a:cubicBezTo>
                  <a:cubicBezTo>
                    <a:pt x="333" y="146"/>
                    <a:pt x="333" y="146"/>
                    <a:pt x="335" y="145"/>
                  </a:cubicBezTo>
                  <a:cubicBezTo>
                    <a:pt x="336" y="144"/>
                    <a:pt x="332" y="146"/>
                    <a:pt x="331" y="147"/>
                  </a:cubicBezTo>
                  <a:cubicBezTo>
                    <a:pt x="331" y="147"/>
                    <a:pt x="330" y="149"/>
                    <a:pt x="329" y="147"/>
                  </a:cubicBezTo>
                  <a:cubicBezTo>
                    <a:pt x="328" y="146"/>
                    <a:pt x="329" y="147"/>
                    <a:pt x="328" y="145"/>
                  </a:cubicBezTo>
                  <a:cubicBezTo>
                    <a:pt x="327" y="144"/>
                    <a:pt x="325" y="144"/>
                    <a:pt x="324" y="144"/>
                  </a:cubicBezTo>
                  <a:cubicBezTo>
                    <a:pt x="322" y="143"/>
                    <a:pt x="321" y="145"/>
                    <a:pt x="318" y="144"/>
                  </a:cubicBezTo>
                  <a:cubicBezTo>
                    <a:pt x="316" y="144"/>
                    <a:pt x="318" y="142"/>
                    <a:pt x="320" y="143"/>
                  </a:cubicBezTo>
                  <a:cubicBezTo>
                    <a:pt x="322" y="143"/>
                    <a:pt x="321" y="143"/>
                    <a:pt x="324" y="142"/>
                  </a:cubicBezTo>
                  <a:cubicBezTo>
                    <a:pt x="327" y="142"/>
                    <a:pt x="327" y="142"/>
                    <a:pt x="325" y="141"/>
                  </a:cubicBezTo>
                  <a:cubicBezTo>
                    <a:pt x="323" y="140"/>
                    <a:pt x="316" y="140"/>
                    <a:pt x="315" y="140"/>
                  </a:cubicBezTo>
                  <a:cubicBezTo>
                    <a:pt x="314" y="140"/>
                    <a:pt x="314" y="139"/>
                    <a:pt x="314" y="139"/>
                  </a:cubicBezTo>
                  <a:cubicBezTo>
                    <a:pt x="314" y="138"/>
                    <a:pt x="313" y="139"/>
                    <a:pt x="310" y="138"/>
                  </a:cubicBezTo>
                  <a:cubicBezTo>
                    <a:pt x="307" y="137"/>
                    <a:pt x="307" y="137"/>
                    <a:pt x="310" y="137"/>
                  </a:cubicBezTo>
                  <a:cubicBezTo>
                    <a:pt x="312" y="136"/>
                    <a:pt x="315" y="138"/>
                    <a:pt x="317" y="138"/>
                  </a:cubicBezTo>
                  <a:cubicBezTo>
                    <a:pt x="319" y="139"/>
                    <a:pt x="322" y="138"/>
                    <a:pt x="324" y="138"/>
                  </a:cubicBezTo>
                  <a:cubicBezTo>
                    <a:pt x="326" y="138"/>
                    <a:pt x="328" y="139"/>
                    <a:pt x="331" y="139"/>
                  </a:cubicBezTo>
                  <a:cubicBezTo>
                    <a:pt x="334" y="138"/>
                    <a:pt x="329" y="138"/>
                    <a:pt x="328" y="138"/>
                  </a:cubicBezTo>
                  <a:cubicBezTo>
                    <a:pt x="327" y="137"/>
                    <a:pt x="326" y="136"/>
                    <a:pt x="324" y="136"/>
                  </a:cubicBezTo>
                  <a:cubicBezTo>
                    <a:pt x="321" y="135"/>
                    <a:pt x="326" y="136"/>
                    <a:pt x="328" y="137"/>
                  </a:cubicBezTo>
                  <a:cubicBezTo>
                    <a:pt x="329" y="137"/>
                    <a:pt x="329" y="136"/>
                    <a:pt x="328" y="135"/>
                  </a:cubicBezTo>
                  <a:cubicBezTo>
                    <a:pt x="326" y="133"/>
                    <a:pt x="325" y="134"/>
                    <a:pt x="322" y="134"/>
                  </a:cubicBezTo>
                  <a:cubicBezTo>
                    <a:pt x="320" y="134"/>
                    <a:pt x="324" y="132"/>
                    <a:pt x="325" y="133"/>
                  </a:cubicBezTo>
                  <a:cubicBezTo>
                    <a:pt x="327" y="133"/>
                    <a:pt x="328" y="133"/>
                    <a:pt x="331" y="133"/>
                  </a:cubicBezTo>
                  <a:cubicBezTo>
                    <a:pt x="333" y="133"/>
                    <a:pt x="332" y="132"/>
                    <a:pt x="332" y="132"/>
                  </a:cubicBezTo>
                  <a:cubicBezTo>
                    <a:pt x="331" y="131"/>
                    <a:pt x="327" y="130"/>
                    <a:pt x="326" y="129"/>
                  </a:cubicBezTo>
                  <a:cubicBezTo>
                    <a:pt x="324" y="129"/>
                    <a:pt x="323" y="128"/>
                    <a:pt x="320" y="129"/>
                  </a:cubicBezTo>
                  <a:cubicBezTo>
                    <a:pt x="316" y="130"/>
                    <a:pt x="315" y="129"/>
                    <a:pt x="318" y="129"/>
                  </a:cubicBezTo>
                  <a:cubicBezTo>
                    <a:pt x="321" y="128"/>
                    <a:pt x="320" y="128"/>
                    <a:pt x="319" y="128"/>
                  </a:cubicBezTo>
                  <a:cubicBezTo>
                    <a:pt x="317" y="127"/>
                    <a:pt x="315" y="127"/>
                    <a:pt x="316" y="127"/>
                  </a:cubicBezTo>
                  <a:cubicBezTo>
                    <a:pt x="317" y="127"/>
                    <a:pt x="321" y="127"/>
                    <a:pt x="324" y="128"/>
                  </a:cubicBezTo>
                  <a:cubicBezTo>
                    <a:pt x="327" y="128"/>
                    <a:pt x="326" y="128"/>
                    <a:pt x="326" y="127"/>
                  </a:cubicBezTo>
                  <a:cubicBezTo>
                    <a:pt x="326" y="125"/>
                    <a:pt x="324" y="126"/>
                    <a:pt x="321" y="126"/>
                  </a:cubicBezTo>
                  <a:cubicBezTo>
                    <a:pt x="318" y="126"/>
                    <a:pt x="318" y="124"/>
                    <a:pt x="319" y="125"/>
                  </a:cubicBezTo>
                  <a:cubicBezTo>
                    <a:pt x="320" y="125"/>
                    <a:pt x="323" y="125"/>
                    <a:pt x="325" y="125"/>
                  </a:cubicBezTo>
                  <a:cubicBezTo>
                    <a:pt x="327" y="126"/>
                    <a:pt x="328" y="126"/>
                    <a:pt x="330" y="127"/>
                  </a:cubicBezTo>
                  <a:cubicBezTo>
                    <a:pt x="332" y="128"/>
                    <a:pt x="333" y="129"/>
                    <a:pt x="335" y="129"/>
                  </a:cubicBezTo>
                  <a:cubicBezTo>
                    <a:pt x="338" y="128"/>
                    <a:pt x="338" y="128"/>
                    <a:pt x="338" y="129"/>
                  </a:cubicBezTo>
                  <a:cubicBezTo>
                    <a:pt x="339" y="129"/>
                    <a:pt x="340" y="129"/>
                    <a:pt x="341" y="129"/>
                  </a:cubicBezTo>
                  <a:cubicBezTo>
                    <a:pt x="343" y="128"/>
                    <a:pt x="343" y="128"/>
                    <a:pt x="345" y="129"/>
                  </a:cubicBezTo>
                  <a:cubicBezTo>
                    <a:pt x="347" y="130"/>
                    <a:pt x="347" y="127"/>
                    <a:pt x="347" y="125"/>
                  </a:cubicBezTo>
                  <a:cubicBezTo>
                    <a:pt x="347" y="124"/>
                    <a:pt x="343" y="122"/>
                    <a:pt x="340" y="121"/>
                  </a:cubicBezTo>
                  <a:cubicBezTo>
                    <a:pt x="337" y="120"/>
                    <a:pt x="333" y="120"/>
                    <a:pt x="331" y="120"/>
                  </a:cubicBezTo>
                  <a:cubicBezTo>
                    <a:pt x="329" y="121"/>
                    <a:pt x="328" y="120"/>
                    <a:pt x="326" y="120"/>
                  </a:cubicBezTo>
                  <a:cubicBezTo>
                    <a:pt x="324" y="119"/>
                    <a:pt x="320" y="118"/>
                    <a:pt x="319" y="117"/>
                  </a:cubicBezTo>
                  <a:cubicBezTo>
                    <a:pt x="317" y="117"/>
                    <a:pt x="314" y="118"/>
                    <a:pt x="313" y="119"/>
                  </a:cubicBezTo>
                  <a:cubicBezTo>
                    <a:pt x="311" y="119"/>
                    <a:pt x="308" y="119"/>
                    <a:pt x="307" y="119"/>
                  </a:cubicBezTo>
                  <a:cubicBezTo>
                    <a:pt x="306" y="119"/>
                    <a:pt x="304" y="119"/>
                    <a:pt x="300" y="119"/>
                  </a:cubicBezTo>
                  <a:cubicBezTo>
                    <a:pt x="296" y="120"/>
                    <a:pt x="300" y="118"/>
                    <a:pt x="302" y="118"/>
                  </a:cubicBezTo>
                  <a:cubicBezTo>
                    <a:pt x="304" y="117"/>
                    <a:pt x="308" y="119"/>
                    <a:pt x="309" y="119"/>
                  </a:cubicBezTo>
                  <a:cubicBezTo>
                    <a:pt x="310" y="119"/>
                    <a:pt x="313" y="118"/>
                    <a:pt x="315" y="117"/>
                  </a:cubicBezTo>
                  <a:cubicBezTo>
                    <a:pt x="317" y="116"/>
                    <a:pt x="320" y="116"/>
                    <a:pt x="322" y="117"/>
                  </a:cubicBezTo>
                  <a:cubicBezTo>
                    <a:pt x="324" y="117"/>
                    <a:pt x="326" y="114"/>
                    <a:pt x="328" y="113"/>
                  </a:cubicBezTo>
                  <a:cubicBezTo>
                    <a:pt x="329" y="112"/>
                    <a:pt x="330" y="112"/>
                    <a:pt x="332" y="113"/>
                  </a:cubicBezTo>
                  <a:cubicBezTo>
                    <a:pt x="334" y="113"/>
                    <a:pt x="336" y="115"/>
                    <a:pt x="339" y="114"/>
                  </a:cubicBezTo>
                  <a:cubicBezTo>
                    <a:pt x="343" y="114"/>
                    <a:pt x="341" y="112"/>
                    <a:pt x="340" y="111"/>
                  </a:cubicBezTo>
                  <a:cubicBezTo>
                    <a:pt x="340" y="110"/>
                    <a:pt x="340" y="110"/>
                    <a:pt x="340" y="109"/>
                  </a:cubicBezTo>
                  <a:cubicBezTo>
                    <a:pt x="340" y="107"/>
                    <a:pt x="337" y="105"/>
                    <a:pt x="336" y="104"/>
                  </a:cubicBezTo>
                  <a:cubicBezTo>
                    <a:pt x="334" y="103"/>
                    <a:pt x="331" y="100"/>
                    <a:pt x="329" y="99"/>
                  </a:cubicBezTo>
                  <a:cubicBezTo>
                    <a:pt x="328" y="99"/>
                    <a:pt x="328" y="99"/>
                    <a:pt x="327" y="99"/>
                  </a:cubicBezTo>
                  <a:cubicBezTo>
                    <a:pt x="325" y="99"/>
                    <a:pt x="325" y="101"/>
                    <a:pt x="325" y="102"/>
                  </a:cubicBezTo>
                  <a:cubicBezTo>
                    <a:pt x="325" y="104"/>
                    <a:pt x="323" y="104"/>
                    <a:pt x="321" y="105"/>
                  </a:cubicBezTo>
                  <a:cubicBezTo>
                    <a:pt x="319" y="106"/>
                    <a:pt x="317" y="108"/>
                    <a:pt x="316" y="108"/>
                  </a:cubicBezTo>
                  <a:cubicBezTo>
                    <a:pt x="314" y="108"/>
                    <a:pt x="311" y="109"/>
                    <a:pt x="310" y="110"/>
                  </a:cubicBezTo>
                  <a:cubicBezTo>
                    <a:pt x="310" y="111"/>
                    <a:pt x="308" y="112"/>
                    <a:pt x="307" y="112"/>
                  </a:cubicBezTo>
                  <a:cubicBezTo>
                    <a:pt x="305" y="112"/>
                    <a:pt x="304" y="112"/>
                    <a:pt x="303" y="112"/>
                  </a:cubicBezTo>
                  <a:cubicBezTo>
                    <a:pt x="302" y="112"/>
                    <a:pt x="300" y="113"/>
                    <a:pt x="301" y="112"/>
                  </a:cubicBezTo>
                  <a:cubicBezTo>
                    <a:pt x="302" y="111"/>
                    <a:pt x="303" y="111"/>
                    <a:pt x="305" y="111"/>
                  </a:cubicBezTo>
                  <a:cubicBezTo>
                    <a:pt x="306" y="111"/>
                    <a:pt x="307" y="111"/>
                    <a:pt x="308" y="110"/>
                  </a:cubicBezTo>
                  <a:cubicBezTo>
                    <a:pt x="309" y="109"/>
                    <a:pt x="309" y="109"/>
                    <a:pt x="311" y="108"/>
                  </a:cubicBezTo>
                  <a:cubicBezTo>
                    <a:pt x="312" y="108"/>
                    <a:pt x="314" y="107"/>
                    <a:pt x="315" y="106"/>
                  </a:cubicBezTo>
                  <a:cubicBezTo>
                    <a:pt x="317" y="105"/>
                    <a:pt x="317" y="105"/>
                    <a:pt x="317" y="103"/>
                  </a:cubicBezTo>
                  <a:cubicBezTo>
                    <a:pt x="318" y="101"/>
                    <a:pt x="317" y="102"/>
                    <a:pt x="316" y="102"/>
                  </a:cubicBezTo>
                  <a:cubicBezTo>
                    <a:pt x="315" y="102"/>
                    <a:pt x="314" y="102"/>
                    <a:pt x="313" y="101"/>
                  </a:cubicBezTo>
                  <a:cubicBezTo>
                    <a:pt x="312" y="101"/>
                    <a:pt x="311" y="101"/>
                    <a:pt x="310" y="102"/>
                  </a:cubicBezTo>
                  <a:cubicBezTo>
                    <a:pt x="309" y="102"/>
                    <a:pt x="307" y="103"/>
                    <a:pt x="304" y="103"/>
                  </a:cubicBezTo>
                  <a:cubicBezTo>
                    <a:pt x="302" y="104"/>
                    <a:pt x="303" y="104"/>
                    <a:pt x="303" y="106"/>
                  </a:cubicBezTo>
                  <a:cubicBezTo>
                    <a:pt x="302" y="107"/>
                    <a:pt x="301" y="107"/>
                    <a:pt x="300" y="108"/>
                  </a:cubicBezTo>
                  <a:cubicBezTo>
                    <a:pt x="299" y="108"/>
                    <a:pt x="298" y="108"/>
                    <a:pt x="296" y="109"/>
                  </a:cubicBezTo>
                  <a:cubicBezTo>
                    <a:pt x="295" y="110"/>
                    <a:pt x="293" y="111"/>
                    <a:pt x="292" y="110"/>
                  </a:cubicBezTo>
                  <a:cubicBezTo>
                    <a:pt x="291" y="109"/>
                    <a:pt x="295" y="108"/>
                    <a:pt x="298" y="107"/>
                  </a:cubicBezTo>
                  <a:cubicBezTo>
                    <a:pt x="300" y="106"/>
                    <a:pt x="301" y="107"/>
                    <a:pt x="301" y="106"/>
                  </a:cubicBezTo>
                  <a:cubicBezTo>
                    <a:pt x="301" y="106"/>
                    <a:pt x="301" y="105"/>
                    <a:pt x="298" y="106"/>
                  </a:cubicBezTo>
                  <a:cubicBezTo>
                    <a:pt x="295" y="106"/>
                    <a:pt x="297" y="105"/>
                    <a:pt x="299" y="104"/>
                  </a:cubicBezTo>
                  <a:cubicBezTo>
                    <a:pt x="301" y="104"/>
                    <a:pt x="300" y="104"/>
                    <a:pt x="302" y="102"/>
                  </a:cubicBezTo>
                  <a:cubicBezTo>
                    <a:pt x="304" y="100"/>
                    <a:pt x="313" y="99"/>
                    <a:pt x="315" y="99"/>
                  </a:cubicBezTo>
                  <a:cubicBezTo>
                    <a:pt x="318" y="98"/>
                    <a:pt x="318" y="98"/>
                    <a:pt x="318" y="97"/>
                  </a:cubicBezTo>
                  <a:cubicBezTo>
                    <a:pt x="319" y="97"/>
                    <a:pt x="318" y="96"/>
                    <a:pt x="320" y="96"/>
                  </a:cubicBezTo>
                  <a:cubicBezTo>
                    <a:pt x="323" y="97"/>
                    <a:pt x="322" y="93"/>
                    <a:pt x="323" y="91"/>
                  </a:cubicBezTo>
                  <a:cubicBezTo>
                    <a:pt x="323" y="90"/>
                    <a:pt x="321" y="90"/>
                    <a:pt x="319" y="90"/>
                  </a:cubicBezTo>
                  <a:cubicBezTo>
                    <a:pt x="317" y="90"/>
                    <a:pt x="316" y="89"/>
                    <a:pt x="315" y="88"/>
                  </a:cubicBezTo>
                  <a:cubicBezTo>
                    <a:pt x="314" y="88"/>
                    <a:pt x="309" y="86"/>
                    <a:pt x="308" y="86"/>
                  </a:cubicBezTo>
                  <a:cubicBezTo>
                    <a:pt x="307" y="85"/>
                    <a:pt x="300" y="88"/>
                    <a:pt x="299" y="89"/>
                  </a:cubicBezTo>
                  <a:cubicBezTo>
                    <a:pt x="297" y="90"/>
                    <a:pt x="296" y="90"/>
                    <a:pt x="295" y="90"/>
                  </a:cubicBezTo>
                  <a:cubicBezTo>
                    <a:pt x="294" y="90"/>
                    <a:pt x="294" y="90"/>
                    <a:pt x="294" y="91"/>
                  </a:cubicBezTo>
                  <a:cubicBezTo>
                    <a:pt x="294" y="92"/>
                    <a:pt x="294" y="93"/>
                    <a:pt x="293" y="92"/>
                  </a:cubicBezTo>
                  <a:cubicBezTo>
                    <a:pt x="292" y="92"/>
                    <a:pt x="291" y="92"/>
                    <a:pt x="291" y="91"/>
                  </a:cubicBezTo>
                  <a:cubicBezTo>
                    <a:pt x="292" y="89"/>
                    <a:pt x="293" y="89"/>
                    <a:pt x="295" y="90"/>
                  </a:cubicBezTo>
                  <a:cubicBezTo>
                    <a:pt x="296" y="90"/>
                    <a:pt x="298" y="88"/>
                    <a:pt x="299" y="87"/>
                  </a:cubicBezTo>
                  <a:cubicBezTo>
                    <a:pt x="300" y="86"/>
                    <a:pt x="301" y="85"/>
                    <a:pt x="301" y="84"/>
                  </a:cubicBezTo>
                  <a:cubicBezTo>
                    <a:pt x="301" y="82"/>
                    <a:pt x="297" y="84"/>
                    <a:pt x="296" y="85"/>
                  </a:cubicBezTo>
                  <a:cubicBezTo>
                    <a:pt x="294" y="85"/>
                    <a:pt x="290" y="87"/>
                    <a:pt x="289" y="88"/>
                  </a:cubicBezTo>
                  <a:cubicBezTo>
                    <a:pt x="288" y="88"/>
                    <a:pt x="286" y="89"/>
                    <a:pt x="285" y="90"/>
                  </a:cubicBezTo>
                  <a:cubicBezTo>
                    <a:pt x="284" y="90"/>
                    <a:pt x="283" y="90"/>
                    <a:pt x="282" y="96"/>
                  </a:cubicBezTo>
                  <a:cubicBezTo>
                    <a:pt x="280" y="101"/>
                    <a:pt x="279" y="101"/>
                    <a:pt x="279" y="100"/>
                  </a:cubicBezTo>
                  <a:cubicBezTo>
                    <a:pt x="279" y="99"/>
                    <a:pt x="280" y="94"/>
                    <a:pt x="281" y="93"/>
                  </a:cubicBezTo>
                  <a:cubicBezTo>
                    <a:pt x="281" y="91"/>
                    <a:pt x="279" y="91"/>
                    <a:pt x="277" y="91"/>
                  </a:cubicBezTo>
                  <a:cubicBezTo>
                    <a:pt x="276" y="91"/>
                    <a:pt x="274" y="92"/>
                    <a:pt x="275" y="91"/>
                  </a:cubicBezTo>
                  <a:cubicBezTo>
                    <a:pt x="275" y="90"/>
                    <a:pt x="277" y="91"/>
                    <a:pt x="279" y="91"/>
                  </a:cubicBezTo>
                  <a:cubicBezTo>
                    <a:pt x="281" y="92"/>
                    <a:pt x="282" y="90"/>
                    <a:pt x="284" y="89"/>
                  </a:cubicBezTo>
                  <a:cubicBezTo>
                    <a:pt x="286" y="88"/>
                    <a:pt x="287" y="86"/>
                    <a:pt x="288" y="85"/>
                  </a:cubicBezTo>
                  <a:cubicBezTo>
                    <a:pt x="290" y="83"/>
                    <a:pt x="290" y="82"/>
                    <a:pt x="290" y="80"/>
                  </a:cubicBezTo>
                  <a:cubicBezTo>
                    <a:pt x="289" y="78"/>
                    <a:pt x="288" y="77"/>
                    <a:pt x="287" y="77"/>
                  </a:cubicBezTo>
                  <a:cubicBezTo>
                    <a:pt x="286" y="76"/>
                    <a:pt x="285" y="78"/>
                    <a:pt x="283" y="79"/>
                  </a:cubicBezTo>
                  <a:cubicBezTo>
                    <a:pt x="281" y="79"/>
                    <a:pt x="281" y="79"/>
                    <a:pt x="281" y="81"/>
                  </a:cubicBezTo>
                  <a:cubicBezTo>
                    <a:pt x="281" y="83"/>
                    <a:pt x="282" y="83"/>
                    <a:pt x="280" y="83"/>
                  </a:cubicBezTo>
                  <a:cubicBezTo>
                    <a:pt x="277" y="83"/>
                    <a:pt x="267" y="86"/>
                    <a:pt x="265" y="87"/>
                  </a:cubicBezTo>
                  <a:cubicBezTo>
                    <a:pt x="262" y="88"/>
                    <a:pt x="264" y="86"/>
                    <a:pt x="265" y="85"/>
                  </a:cubicBezTo>
                  <a:cubicBezTo>
                    <a:pt x="267" y="84"/>
                    <a:pt x="265" y="83"/>
                    <a:pt x="264" y="84"/>
                  </a:cubicBezTo>
                  <a:cubicBezTo>
                    <a:pt x="262" y="84"/>
                    <a:pt x="261" y="84"/>
                    <a:pt x="263" y="83"/>
                  </a:cubicBezTo>
                  <a:cubicBezTo>
                    <a:pt x="265" y="82"/>
                    <a:pt x="267" y="80"/>
                    <a:pt x="269" y="78"/>
                  </a:cubicBezTo>
                  <a:cubicBezTo>
                    <a:pt x="271" y="77"/>
                    <a:pt x="272" y="77"/>
                    <a:pt x="274" y="78"/>
                  </a:cubicBezTo>
                  <a:cubicBezTo>
                    <a:pt x="277" y="79"/>
                    <a:pt x="277" y="78"/>
                    <a:pt x="278" y="76"/>
                  </a:cubicBezTo>
                  <a:cubicBezTo>
                    <a:pt x="279" y="75"/>
                    <a:pt x="279" y="74"/>
                    <a:pt x="281" y="74"/>
                  </a:cubicBezTo>
                  <a:cubicBezTo>
                    <a:pt x="283" y="73"/>
                    <a:pt x="278" y="69"/>
                    <a:pt x="277" y="67"/>
                  </a:cubicBezTo>
                  <a:cubicBezTo>
                    <a:pt x="276" y="66"/>
                    <a:pt x="273" y="66"/>
                    <a:pt x="272" y="66"/>
                  </a:cubicBezTo>
                  <a:cubicBezTo>
                    <a:pt x="271" y="66"/>
                    <a:pt x="264" y="63"/>
                    <a:pt x="262" y="62"/>
                  </a:cubicBezTo>
                  <a:cubicBezTo>
                    <a:pt x="260" y="62"/>
                    <a:pt x="260" y="62"/>
                    <a:pt x="259" y="63"/>
                  </a:cubicBezTo>
                  <a:cubicBezTo>
                    <a:pt x="258" y="64"/>
                    <a:pt x="257" y="66"/>
                    <a:pt x="257" y="67"/>
                  </a:cubicBezTo>
                  <a:cubicBezTo>
                    <a:pt x="257" y="68"/>
                    <a:pt x="257" y="68"/>
                    <a:pt x="256" y="68"/>
                  </a:cubicBezTo>
                  <a:cubicBezTo>
                    <a:pt x="254" y="68"/>
                    <a:pt x="253" y="71"/>
                    <a:pt x="253" y="72"/>
                  </a:cubicBezTo>
                  <a:cubicBezTo>
                    <a:pt x="252" y="73"/>
                    <a:pt x="253" y="74"/>
                    <a:pt x="251" y="72"/>
                  </a:cubicBezTo>
                  <a:cubicBezTo>
                    <a:pt x="249" y="70"/>
                    <a:pt x="247" y="71"/>
                    <a:pt x="245" y="74"/>
                  </a:cubicBezTo>
                  <a:cubicBezTo>
                    <a:pt x="243" y="77"/>
                    <a:pt x="242" y="77"/>
                    <a:pt x="243" y="76"/>
                  </a:cubicBezTo>
                  <a:cubicBezTo>
                    <a:pt x="244" y="76"/>
                    <a:pt x="244" y="74"/>
                    <a:pt x="244" y="72"/>
                  </a:cubicBezTo>
                  <a:cubicBezTo>
                    <a:pt x="245" y="71"/>
                    <a:pt x="246" y="71"/>
                    <a:pt x="247" y="69"/>
                  </a:cubicBezTo>
                  <a:cubicBezTo>
                    <a:pt x="248" y="68"/>
                    <a:pt x="247" y="68"/>
                    <a:pt x="246" y="68"/>
                  </a:cubicBezTo>
                  <a:cubicBezTo>
                    <a:pt x="244" y="69"/>
                    <a:pt x="244" y="68"/>
                    <a:pt x="245" y="66"/>
                  </a:cubicBezTo>
                  <a:cubicBezTo>
                    <a:pt x="246" y="65"/>
                    <a:pt x="246" y="64"/>
                    <a:pt x="244" y="64"/>
                  </a:cubicBezTo>
                  <a:cubicBezTo>
                    <a:pt x="242" y="63"/>
                    <a:pt x="241" y="67"/>
                    <a:pt x="238" y="72"/>
                  </a:cubicBezTo>
                  <a:cubicBezTo>
                    <a:pt x="235" y="77"/>
                    <a:pt x="236" y="73"/>
                    <a:pt x="237" y="71"/>
                  </a:cubicBezTo>
                  <a:cubicBezTo>
                    <a:pt x="238" y="69"/>
                    <a:pt x="239" y="69"/>
                    <a:pt x="236" y="69"/>
                  </a:cubicBezTo>
                  <a:cubicBezTo>
                    <a:pt x="234" y="68"/>
                    <a:pt x="237" y="67"/>
                    <a:pt x="238" y="67"/>
                  </a:cubicBezTo>
                  <a:cubicBezTo>
                    <a:pt x="240" y="67"/>
                    <a:pt x="240" y="65"/>
                    <a:pt x="241" y="63"/>
                  </a:cubicBezTo>
                  <a:cubicBezTo>
                    <a:pt x="242" y="62"/>
                    <a:pt x="242" y="63"/>
                    <a:pt x="245" y="60"/>
                  </a:cubicBezTo>
                  <a:cubicBezTo>
                    <a:pt x="247" y="57"/>
                    <a:pt x="239" y="59"/>
                    <a:pt x="237" y="61"/>
                  </a:cubicBezTo>
                  <a:cubicBezTo>
                    <a:pt x="235" y="64"/>
                    <a:pt x="235" y="64"/>
                    <a:pt x="237" y="60"/>
                  </a:cubicBezTo>
                  <a:cubicBezTo>
                    <a:pt x="239" y="57"/>
                    <a:pt x="232" y="62"/>
                    <a:pt x="230" y="64"/>
                  </a:cubicBezTo>
                  <a:cubicBezTo>
                    <a:pt x="228" y="65"/>
                    <a:pt x="229" y="66"/>
                    <a:pt x="229" y="68"/>
                  </a:cubicBezTo>
                  <a:cubicBezTo>
                    <a:pt x="230" y="71"/>
                    <a:pt x="229" y="72"/>
                    <a:pt x="225" y="74"/>
                  </a:cubicBezTo>
                  <a:cubicBezTo>
                    <a:pt x="222" y="76"/>
                    <a:pt x="225" y="73"/>
                    <a:pt x="227" y="71"/>
                  </a:cubicBezTo>
                  <a:cubicBezTo>
                    <a:pt x="228" y="70"/>
                    <a:pt x="228" y="69"/>
                    <a:pt x="228" y="69"/>
                  </a:cubicBezTo>
                  <a:cubicBezTo>
                    <a:pt x="228" y="68"/>
                    <a:pt x="227" y="68"/>
                    <a:pt x="226" y="67"/>
                  </a:cubicBezTo>
                  <a:cubicBezTo>
                    <a:pt x="225" y="66"/>
                    <a:pt x="225" y="66"/>
                    <a:pt x="225" y="65"/>
                  </a:cubicBezTo>
                  <a:cubicBezTo>
                    <a:pt x="226" y="64"/>
                    <a:pt x="228" y="64"/>
                    <a:pt x="229" y="63"/>
                  </a:cubicBezTo>
                  <a:cubicBezTo>
                    <a:pt x="231" y="62"/>
                    <a:pt x="229" y="61"/>
                    <a:pt x="228" y="61"/>
                  </a:cubicBezTo>
                  <a:cubicBezTo>
                    <a:pt x="227" y="61"/>
                    <a:pt x="223" y="64"/>
                    <a:pt x="224" y="63"/>
                  </a:cubicBezTo>
                  <a:cubicBezTo>
                    <a:pt x="226" y="62"/>
                    <a:pt x="226" y="62"/>
                    <a:pt x="224" y="61"/>
                  </a:cubicBezTo>
                  <a:cubicBezTo>
                    <a:pt x="223" y="60"/>
                    <a:pt x="220" y="60"/>
                    <a:pt x="221" y="60"/>
                  </a:cubicBezTo>
                  <a:cubicBezTo>
                    <a:pt x="222" y="60"/>
                    <a:pt x="224" y="60"/>
                    <a:pt x="225" y="60"/>
                  </a:cubicBezTo>
                  <a:cubicBezTo>
                    <a:pt x="227" y="61"/>
                    <a:pt x="229" y="59"/>
                    <a:pt x="230" y="58"/>
                  </a:cubicBezTo>
                  <a:cubicBezTo>
                    <a:pt x="231" y="57"/>
                    <a:pt x="231" y="56"/>
                    <a:pt x="233" y="58"/>
                  </a:cubicBezTo>
                  <a:cubicBezTo>
                    <a:pt x="235" y="59"/>
                    <a:pt x="236" y="57"/>
                    <a:pt x="237" y="53"/>
                  </a:cubicBezTo>
                  <a:cubicBezTo>
                    <a:pt x="237" y="50"/>
                    <a:pt x="233" y="50"/>
                    <a:pt x="232" y="50"/>
                  </a:cubicBezTo>
                  <a:cubicBezTo>
                    <a:pt x="231" y="50"/>
                    <a:pt x="227" y="50"/>
                    <a:pt x="226" y="49"/>
                  </a:cubicBezTo>
                  <a:cubicBezTo>
                    <a:pt x="225" y="49"/>
                    <a:pt x="223" y="49"/>
                    <a:pt x="221" y="51"/>
                  </a:cubicBezTo>
                  <a:cubicBezTo>
                    <a:pt x="220" y="53"/>
                    <a:pt x="220" y="53"/>
                    <a:pt x="218" y="52"/>
                  </a:cubicBezTo>
                  <a:cubicBezTo>
                    <a:pt x="216" y="52"/>
                    <a:pt x="216" y="54"/>
                    <a:pt x="214" y="58"/>
                  </a:cubicBezTo>
                  <a:cubicBezTo>
                    <a:pt x="212" y="61"/>
                    <a:pt x="210" y="60"/>
                    <a:pt x="212" y="59"/>
                  </a:cubicBezTo>
                  <a:cubicBezTo>
                    <a:pt x="213" y="59"/>
                    <a:pt x="214" y="56"/>
                    <a:pt x="214" y="54"/>
                  </a:cubicBezTo>
                  <a:cubicBezTo>
                    <a:pt x="215" y="52"/>
                    <a:pt x="214" y="52"/>
                    <a:pt x="218" y="51"/>
                  </a:cubicBezTo>
                  <a:cubicBezTo>
                    <a:pt x="222" y="51"/>
                    <a:pt x="219" y="50"/>
                    <a:pt x="216" y="49"/>
                  </a:cubicBezTo>
                  <a:cubicBezTo>
                    <a:pt x="213" y="49"/>
                    <a:pt x="211" y="49"/>
                    <a:pt x="208" y="52"/>
                  </a:cubicBezTo>
                  <a:cubicBezTo>
                    <a:pt x="205" y="55"/>
                    <a:pt x="206" y="53"/>
                    <a:pt x="207" y="51"/>
                  </a:cubicBezTo>
                  <a:cubicBezTo>
                    <a:pt x="209" y="50"/>
                    <a:pt x="212" y="49"/>
                    <a:pt x="213" y="48"/>
                  </a:cubicBezTo>
                  <a:cubicBezTo>
                    <a:pt x="214" y="48"/>
                    <a:pt x="218" y="48"/>
                    <a:pt x="220" y="49"/>
                  </a:cubicBezTo>
                  <a:cubicBezTo>
                    <a:pt x="222" y="49"/>
                    <a:pt x="223" y="47"/>
                    <a:pt x="224" y="46"/>
                  </a:cubicBezTo>
                  <a:cubicBezTo>
                    <a:pt x="225" y="45"/>
                    <a:pt x="222" y="40"/>
                    <a:pt x="221" y="39"/>
                  </a:cubicBezTo>
                  <a:cubicBezTo>
                    <a:pt x="219" y="38"/>
                    <a:pt x="217" y="38"/>
                    <a:pt x="214" y="37"/>
                  </a:cubicBezTo>
                  <a:cubicBezTo>
                    <a:pt x="212" y="36"/>
                    <a:pt x="210" y="36"/>
                    <a:pt x="208" y="37"/>
                  </a:cubicBezTo>
                  <a:cubicBezTo>
                    <a:pt x="207" y="38"/>
                    <a:pt x="207" y="37"/>
                    <a:pt x="207" y="36"/>
                  </a:cubicBezTo>
                  <a:cubicBezTo>
                    <a:pt x="206" y="35"/>
                    <a:pt x="202" y="35"/>
                    <a:pt x="201" y="35"/>
                  </a:cubicBezTo>
                  <a:cubicBezTo>
                    <a:pt x="200" y="35"/>
                    <a:pt x="200" y="35"/>
                    <a:pt x="199" y="33"/>
                  </a:cubicBezTo>
                  <a:cubicBezTo>
                    <a:pt x="197" y="31"/>
                    <a:pt x="191" y="31"/>
                    <a:pt x="188" y="31"/>
                  </a:cubicBezTo>
                  <a:cubicBezTo>
                    <a:pt x="184" y="32"/>
                    <a:pt x="178" y="34"/>
                    <a:pt x="176" y="35"/>
                  </a:cubicBezTo>
                  <a:cubicBezTo>
                    <a:pt x="174" y="36"/>
                    <a:pt x="172" y="37"/>
                    <a:pt x="172" y="39"/>
                  </a:cubicBezTo>
                  <a:cubicBezTo>
                    <a:pt x="172" y="42"/>
                    <a:pt x="180" y="44"/>
                    <a:pt x="182" y="45"/>
                  </a:cubicBezTo>
                  <a:cubicBezTo>
                    <a:pt x="185" y="46"/>
                    <a:pt x="186" y="47"/>
                    <a:pt x="189" y="47"/>
                  </a:cubicBezTo>
                  <a:cubicBezTo>
                    <a:pt x="192" y="48"/>
                    <a:pt x="192" y="48"/>
                    <a:pt x="191" y="48"/>
                  </a:cubicBezTo>
                  <a:cubicBezTo>
                    <a:pt x="189" y="47"/>
                    <a:pt x="186" y="48"/>
                    <a:pt x="185" y="49"/>
                  </a:cubicBezTo>
                  <a:cubicBezTo>
                    <a:pt x="184" y="50"/>
                    <a:pt x="185" y="49"/>
                    <a:pt x="185" y="47"/>
                  </a:cubicBezTo>
                  <a:cubicBezTo>
                    <a:pt x="184" y="46"/>
                    <a:pt x="181" y="45"/>
                    <a:pt x="180" y="45"/>
                  </a:cubicBezTo>
                  <a:cubicBezTo>
                    <a:pt x="179" y="45"/>
                    <a:pt x="179" y="46"/>
                    <a:pt x="179" y="45"/>
                  </a:cubicBezTo>
                  <a:cubicBezTo>
                    <a:pt x="179" y="45"/>
                    <a:pt x="177" y="44"/>
                    <a:pt x="175" y="44"/>
                  </a:cubicBezTo>
                  <a:cubicBezTo>
                    <a:pt x="174" y="44"/>
                    <a:pt x="174" y="43"/>
                    <a:pt x="173" y="45"/>
                  </a:cubicBezTo>
                  <a:cubicBezTo>
                    <a:pt x="172" y="46"/>
                    <a:pt x="172" y="45"/>
                    <a:pt x="171" y="44"/>
                  </a:cubicBezTo>
                  <a:cubicBezTo>
                    <a:pt x="171" y="42"/>
                    <a:pt x="170" y="42"/>
                    <a:pt x="169" y="43"/>
                  </a:cubicBezTo>
                  <a:cubicBezTo>
                    <a:pt x="168" y="43"/>
                    <a:pt x="167" y="43"/>
                    <a:pt x="167" y="45"/>
                  </a:cubicBezTo>
                  <a:cubicBezTo>
                    <a:pt x="166" y="47"/>
                    <a:pt x="171" y="48"/>
                    <a:pt x="173" y="49"/>
                  </a:cubicBezTo>
                  <a:cubicBezTo>
                    <a:pt x="174" y="49"/>
                    <a:pt x="174" y="49"/>
                    <a:pt x="174" y="51"/>
                  </a:cubicBezTo>
                  <a:cubicBezTo>
                    <a:pt x="174" y="52"/>
                    <a:pt x="175" y="52"/>
                    <a:pt x="176" y="53"/>
                  </a:cubicBezTo>
                  <a:cubicBezTo>
                    <a:pt x="176" y="53"/>
                    <a:pt x="176" y="51"/>
                    <a:pt x="179" y="54"/>
                  </a:cubicBezTo>
                  <a:cubicBezTo>
                    <a:pt x="182" y="57"/>
                    <a:pt x="180" y="56"/>
                    <a:pt x="180" y="56"/>
                  </a:cubicBezTo>
                  <a:cubicBezTo>
                    <a:pt x="179" y="55"/>
                    <a:pt x="178" y="54"/>
                    <a:pt x="176" y="53"/>
                  </a:cubicBezTo>
                  <a:cubicBezTo>
                    <a:pt x="175" y="53"/>
                    <a:pt x="176" y="55"/>
                    <a:pt x="177" y="56"/>
                  </a:cubicBezTo>
                  <a:cubicBezTo>
                    <a:pt x="178" y="58"/>
                    <a:pt x="181" y="60"/>
                    <a:pt x="178" y="58"/>
                  </a:cubicBezTo>
                  <a:cubicBezTo>
                    <a:pt x="175" y="57"/>
                    <a:pt x="174" y="54"/>
                    <a:pt x="173" y="52"/>
                  </a:cubicBezTo>
                  <a:cubicBezTo>
                    <a:pt x="173" y="49"/>
                    <a:pt x="170" y="49"/>
                    <a:pt x="168" y="48"/>
                  </a:cubicBezTo>
                  <a:cubicBezTo>
                    <a:pt x="167" y="47"/>
                    <a:pt x="167" y="49"/>
                    <a:pt x="166" y="51"/>
                  </a:cubicBezTo>
                  <a:cubicBezTo>
                    <a:pt x="165" y="53"/>
                    <a:pt x="169" y="53"/>
                    <a:pt x="171" y="55"/>
                  </a:cubicBezTo>
                  <a:cubicBezTo>
                    <a:pt x="173" y="56"/>
                    <a:pt x="171" y="56"/>
                    <a:pt x="169" y="55"/>
                  </a:cubicBezTo>
                  <a:cubicBezTo>
                    <a:pt x="168" y="55"/>
                    <a:pt x="164" y="54"/>
                    <a:pt x="163" y="53"/>
                  </a:cubicBezTo>
                  <a:cubicBezTo>
                    <a:pt x="161" y="53"/>
                    <a:pt x="162" y="53"/>
                    <a:pt x="163" y="52"/>
                  </a:cubicBezTo>
                  <a:cubicBezTo>
                    <a:pt x="164" y="51"/>
                    <a:pt x="164" y="51"/>
                    <a:pt x="165" y="49"/>
                  </a:cubicBezTo>
                  <a:cubicBezTo>
                    <a:pt x="166" y="47"/>
                    <a:pt x="165" y="45"/>
                    <a:pt x="163" y="43"/>
                  </a:cubicBezTo>
                  <a:cubicBezTo>
                    <a:pt x="161" y="41"/>
                    <a:pt x="159" y="42"/>
                    <a:pt x="158" y="43"/>
                  </a:cubicBezTo>
                  <a:cubicBezTo>
                    <a:pt x="157" y="44"/>
                    <a:pt x="157" y="45"/>
                    <a:pt x="155" y="46"/>
                  </a:cubicBezTo>
                  <a:cubicBezTo>
                    <a:pt x="153" y="47"/>
                    <a:pt x="154" y="45"/>
                    <a:pt x="155" y="44"/>
                  </a:cubicBezTo>
                  <a:cubicBezTo>
                    <a:pt x="156" y="43"/>
                    <a:pt x="155" y="43"/>
                    <a:pt x="155" y="42"/>
                  </a:cubicBezTo>
                  <a:cubicBezTo>
                    <a:pt x="155" y="41"/>
                    <a:pt x="154" y="42"/>
                    <a:pt x="154" y="40"/>
                  </a:cubicBezTo>
                  <a:cubicBezTo>
                    <a:pt x="154" y="39"/>
                    <a:pt x="153" y="39"/>
                    <a:pt x="153" y="39"/>
                  </a:cubicBezTo>
                  <a:cubicBezTo>
                    <a:pt x="153" y="38"/>
                    <a:pt x="152" y="39"/>
                    <a:pt x="151" y="40"/>
                  </a:cubicBezTo>
                  <a:cubicBezTo>
                    <a:pt x="150" y="41"/>
                    <a:pt x="149" y="41"/>
                    <a:pt x="148" y="43"/>
                  </a:cubicBezTo>
                  <a:cubicBezTo>
                    <a:pt x="146" y="45"/>
                    <a:pt x="151" y="47"/>
                    <a:pt x="153" y="48"/>
                  </a:cubicBezTo>
                  <a:cubicBezTo>
                    <a:pt x="155" y="48"/>
                    <a:pt x="155" y="49"/>
                    <a:pt x="153" y="49"/>
                  </a:cubicBezTo>
                  <a:cubicBezTo>
                    <a:pt x="152" y="49"/>
                    <a:pt x="150" y="47"/>
                    <a:pt x="148" y="45"/>
                  </a:cubicBezTo>
                  <a:cubicBezTo>
                    <a:pt x="146" y="44"/>
                    <a:pt x="146" y="44"/>
                    <a:pt x="146" y="45"/>
                  </a:cubicBezTo>
                  <a:cubicBezTo>
                    <a:pt x="146" y="46"/>
                    <a:pt x="145" y="47"/>
                    <a:pt x="144" y="47"/>
                  </a:cubicBezTo>
                  <a:cubicBezTo>
                    <a:pt x="143" y="47"/>
                    <a:pt x="143" y="48"/>
                    <a:pt x="144" y="49"/>
                  </a:cubicBezTo>
                  <a:cubicBezTo>
                    <a:pt x="145" y="51"/>
                    <a:pt x="144" y="51"/>
                    <a:pt x="142" y="52"/>
                  </a:cubicBezTo>
                  <a:cubicBezTo>
                    <a:pt x="141" y="52"/>
                    <a:pt x="141" y="51"/>
                    <a:pt x="138" y="54"/>
                  </a:cubicBezTo>
                  <a:cubicBezTo>
                    <a:pt x="135" y="57"/>
                    <a:pt x="137" y="54"/>
                    <a:pt x="138" y="53"/>
                  </a:cubicBezTo>
                  <a:cubicBezTo>
                    <a:pt x="138" y="51"/>
                    <a:pt x="137" y="52"/>
                    <a:pt x="135" y="52"/>
                  </a:cubicBezTo>
                  <a:cubicBezTo>
                    <a:pt x="133" y="52"/>
                    <a:pt x="134" y="51"/>
                    <a:pt x="135" y="50"/>
                  </a:cubicBezTo>
                  <a:cubicBezTo>
                    <a:pt x="136" y="49"/>
                    <a:pt x="139" y="50"/>
                    <a:pt x="141" y="50"/>
                  </a:cubicBezTo>
                  <a:cubicBezTo>
                    <a:pt x="143" y="50"/>
                    <a:pt x="139" y="49"/>
                    <a:pt x="137" y="48"/>
                  </a:cubicBezTo>
                  <a:cubicBezTo>
                    <a:pt x="136" y="47"/>
                    <a:pt x="136" y="47"/>
                    <a:pt x="137" y="47"/>
                  </a:cubicBezTo>
                  <a:cubicBezTo>
                    <a:pt x="137" y="47"/>
                    <a:pt x="137" y="47"/>
                    <a:pt x="138" y="45"/>
                  </a:cubicBezTo>
                  <a:cubicBezTo>
                    <a:pt x="138" y="44"/>
                    <a:pt x="139" y="43"/>
                    <a:pt x="141" y="42"/>
                  </a:cubicBezTo>
                  <a:cubicBezTo>
                    <a:pt x="143" y="41"/>
                    <a:pt x="142" y="40"/>
                    <a:pt x="142" y="39"/>
                  </a:cubicBezTo>
                  <a:cubicBezTo>
                    <a:pt x="142" y="38"/>
                    <a:pt x="139" y="38"/>
                    <a:pt x="137" y="40"/>
                  </a:cubicBezTo>
                  <a:cubicBezTo>
                    <a:pt x="135" y="42"/>
                    <a:pt x="134" y="44"/>
                    <a:pt x="131" y="45"/>
                  </a:cubicBezTo>
                  <a:cubicBezTo>
                    <a:pt x="128" y="47"/>
                    <a:pt x="133" y="42"/>
                    <a:pt x="134" y="42"/>
                  </a:cubicBezTo>
                  <a:cubicBezTo>
                    <a:pt x="135" y="41"/>
                    <a:pt x="139" y="38"/>
                    <a:pt x="141" y="37"/>
                  </a:cubicBezTo>
                  <a:cubicBezTo>
                    <a:pt x="142" y="36"/>
                    <a:pt x="143" y="34"/>
                    <a:pt x="145" y="33"/>
                  </a:cubicBezTo>
                  <a:cubicBezTo>
                    <a:pt x="147" y="31"/>
                    <a:pt x="145" y="31"/>
                    <a:pt x="142" y="29"/>
                  </a:cubicBezTo>
                  <a:cubicBezTo>
                    <a:pt x="140" y="27"/>
                    <a:pt x="140" y="24"/>
                    <a:pt x="141" y="23"/>
                  </a:cubicBezTo>
                  <a:cubicBezTo>
                    <a:pt x="142" y="21"/>
                    <a:pt x="141" y="20"/>
                    <a:pt x="140" y="20"/>
                  </a:cubicBezTo>
                  <a:cubicBezTo>
                    <a:pt x="140" y="20"/>
                    <a:pt x="135" y="18"/>
                    <a:pt x="133" y="17"/>
                  </a:cubicBezTo>
                  <a:cubicBezTo>
                    <a:pt x="131" y="16"/>
                    <a:pt x="131" y="13"/>
                    <a:pt x="132" y="10"/>
                  </a:cubicBezTo>
                  <a:cubicBezTo>
                    <a:pt x="132" y="8"/>
                    <a:pt x="130" y="7"/>
                    <a:pt x="129" y="7"/>
                  </a:cubicBezTo>
                  <a:cubicBezTo>
                    <a:pt x="128" y="6"/>
                    <a:pt x="128" y="6"/>
                    <a:pt x="128" y="5"/>
                  </a:cubicBezTo>
                  <a:cubicBezTo>
                    <a:pt x="128" y="4"/>
                    <a:pt x="120" y="4"/>
                    <a:pt x="118" y="4"/>
                  </a:cubicBezTo>
                  <a:cubicBezTo>
                    <a:pt x="116" y="4"/>
                    <a:pt x="113" y="4"/>
                    <a:pt x="111" y="3"/>
                  </a:cubicBezTo>
                  <a:cubicBezTo>
                    <a:pt x="109" y="3"/>
                    <a:pt x="107" y="4"/>
                    <a:pt x="106" y="5"/>
                  </a:cubicBezTo>
                  <a:cubicBezTo>
                    <a:pt x="105" y="6"/>
                    <a:pt x="105" y="6"/>
                    <a:pt x="103" y="6"/>
                  </a:cubicBezTo>
                  <a:cubicBezTo>
                    <a:pt x="101" y="6"/>
                    <a:pt x="97" y="7"/>
                    <a:pt x="93" y="9"/>
                  </a:cubicBezTo>
                  <a:cubicBezTo>
                    <a:pt x="89" y="10"/>
                    <a:pt x="91" y="10"/>
                    <a:pt x="93" y="10"/>
                  </a:cubicBezTo>
                  <a:cubicBezTo>
                    <a:pt x="95" y="11"/>
                    <a:pt x="95" y="11"/>
                    <a:pt x="96" y="13"/>
                  </a:cubicBezTo>
                  <a:cubicBezTo>
                    <a:pt x="96" y="15"/>
                    <a:pt x="96" y="16"/>
                    <a:pt x="94" y="13"/>
                  </a:cubicBezTo>
                  <a:cubicBezTo>
                    <a:pt x="91" y="10"/>
                    <a:pt x="85" y="12"/>
                    <a:pt x="83" y="12"/>
                  </a:cubicBezTo>
                  <a:cubicBezTo>
                    <a:pt x="81" y="13"/>
                    <a:pt x="80" y="13"/>
                    <a:pt x="83" y="16"/>
                  </a:cubicBezTo>
                  <a:cubicBezTo>
                    <a:pt x="86" y="18"/>
                    <a:pt x="84" y="17"/>
                    <a:pt x="83" y="17"/>
                  </a:cubicBezTo>
                  <a:cubicBezTo>
                    <a:pt x="82" y="17"/>
                    <a:pt x="80" y="15"/>
                    <a:pt x="79" y="14"/>
                  </a:cubicBezTo>
                  <a:cubicBezTo>
                    <a:pt x="78" y="13"/>
                    <a:pt x="77" y="14"/>
                    <a:pt x="76" y="15"/>
                  </a:cubicBezTo>
                  <a:cubicBezTo>
                    <a:pt x="75" y="15"/>
                    <a:pt x="75" y="14"/>
                    <a:pt x="75" y="12"/>
                  </a:cubicBezTo>
                  <a:cubicBezTo>
                    <a:pt x="75" y="11"/>
                    <a:pt x="75" y="8"/>
                    <a:pt x="76" y="6"/>
                  </a:cubicBezTo>
                  <a:cubicBezTo>
                    <a:pt x="76" y="5"/>
                    <a:pt x="77" y="5"/>
                    <a:pt x="78" y="3"/>
                  </a:cubicBezTo>
                  <a:cubicBezTo>
                    <a:pt x="78" y="2"/>
                    <a:pt x="74" y="2"/>
                    <a:pt x="72" y="1"/>
                  </a:cubicBezTo>
                  <a:cubicBezTo>
                    <a:pt x="70" y="1"/>
                    <a:pt x="68" y="1"/>
                    <a:pt x="65" y="0"/>
                  </a:cubicBezTo>
                  <a:cubicBezTo>
                    <a:pt x="62" y="0"/>
                    <a:pt x="54" y="0"/>
                    <a:pt x="44" y="1"/>
                  </a:cubicBezTo>
                  <a:cubicBezTo>
                    <a:pt x="33" y="3"/>
                    <a:pt x="24" y="10"/>
                    <a:pt x="21" y="12"/>
                  </a:cubicBezTo>
                  <a:cubicBezTo>
                    <a:pt x="19" y="15"/>
                    <a:pt x="17" y="14"/>
                    <a:pt x="20" y="15"/>
                  </a:cubicBezTo>
                  <a:cubicBezTo>
                    <a:pt x="22" y="17"/>
                    <a:pt x="19" y="16"/>
                    <a:pt x="19" y="16"/>
                  </a:cubicBezTo>
                  <a:cubicBezTo>
                    <a:pt x="18" y="16"/>
                    <a:pt x="17" y="16"/>
                    <a:pt x="16" y="16"/>
                  </a:cubicBezTo>
                  <a:cubicBezTo>
                    <a:pt x="15" y="17"/>
                    <a:pt x="15" y="18"/>
                    <a:pt x="14" y="19"/>
                  </a:cubicBezTo>
                  <a:cubicBezTo>
                    <a:pt x="14" y="20"/>
                    <a:pt x="12" y="24"/>
                    <a:pt x="11" y="25"/>
                  </a:cubicBezTo>
                  <a:cubicBezTo>
                    <a:pt x="11" y="26"/>
                    <a:pt x="12" y="27"/>
                    <a:pt x="12" y="28"/>
                  </a:cubicBezTo>
                  <a:cubicBezTo>
                    <a:pt x="11" y="28"/>
                    <a:pt x="10" y="29"/>
                    <a:pt x="11" y="30"/>
                  </a:cubicBezTo>
                  <a:cubicBezTo>
                    <a:pt x="11" y="30"/>
                    <a:pt x="10" y="31"/>
                    <a:pt x="10" y="31"/>
                  </a:cubicBezTo>
                  <a:cubicBezTo>
                    <a:pt x="9" y="31"/>
                    <a:pt x="8" y="31"/>
                    <a:pt x="8" y="32"/>
                  </a:cubicBezTo>
                  <a:cubicBezTo>
                    <a:pt x="8" y="34"/>
                    <a:pt x="8" y="35"/>
                    <a:pt x="6" y="35"/>
                  </a:cubicBezTo>
                  <a:cubicBezTo>
                    <a:pt x="5" y="35"/>
                    <a:pt x="5" y="34"/>
                    <a:pt x="5" y="36"/>
                  </a:cubicBezTo>
                  <a:cubicBezTo>
                    <a:pt x="4" y="38"/>
                    <a:pt x="5" y="39"/>
                    <a:pt x="3" y="40"/>
                  </a:cubicBezTo>
                  <a:cubicBezTo>
                    <a:pt x="2" y="40"/>
                    <a:pt x="3" y="42"/>
                    <a:pt x="3" y="44"/>
                  </a:cubicBezTo>
                  <a:cubicBezTo>
                    <a:pt x="2" y="45"/>
                    <a:pt x="1" y="45"/>
                    <a:pt x="5" y="47"/>
                  </a:cubicBezTo>
                  <a:cubicBezTo>
                    <a:pt x="9" y="49"/>
                    <a:pt x="4" y="50"/>
                    <a:pt x="3" y="50"/>
                  </a:cubicBezTo>
                  <a:cubicBezTo>
                    <a:pt x="2" y="50"/>
                    <a:pt x="2" y="50"/>
                    <a:pt x="2" y="51"/>
                  </a:cubicBezTo>
                  <a:cubicBezTo>
                    <a:pt x="2" y="52"/>
                    <a:pt x="2" y="53"/>
                    <a:pt x="1" y="54"/>
                  </a:cubicBezTo>
                  <a:cubicBezTo>
                    <a:pt x="0" y="55"/>
                    <a:pt x="0" y="56"/>
                    <a:pt x="2" y="59"/>
                  </a:cubicBezTo>
                  <a:cubicBezTo>
                    <a:pt x="4" y="61"/>
                    <a:pt x="3" y="61"/>
                    <a:pt x="2" y="63"/>
                  </a:cubicBezTo>
                  <a:cubicBezTo>
                    <a:pt x="1" y="64"/>
                    <a:pt x="1" y="68"/>
                    <a:pt x="4" y="70"/>
                  </a:cubicBezTo>
                  <a:cubicBezTo>
                    <a:pt x="7" y="72"/>
                    <a:pt x="25" y="74"/>
                    <a:pt x="27" y="74"/>
                  </a:cubicBezTo>
                  <a:cubicBezTo>
                    <a:pt x="28" y="74"/>
                    <a:pt x="30" y="74"/>
                    <a:pt x="31" y="73"/>
                  </a:cubicBezTo>
                  <a:cubicBezTo>
                    <a:pt x="33" y="73"/>
                    <a:pt x="34" y="73"/>
                    <a:pt x="35" y="74"/>
                  </a:cubicBezTo>
                  <a:cubicBezTo>
                    <a:pt x="36" y="75"/>
                    <a:pt x="38" y="77"/>
                    <a:pt x="41" y="78"/>
                  </a:cubicBezTo>
                  <a:cubicBezTo>
                    <a:pt x="43" y="80"/>
                    <a:pt x="42" y="79"/>
                    <a:pt x="41" y="81"/>
                  </a:cubicBezTo>
                  <a:cubicBezTo>
                    <a:pt x="41" y="82"/>
                    <a:pt x="40" y="81"/>
                    <a:pt x="38" y="81"/>
                  </a:cubicBezTo>
                  <a:cubicBezTo>
                    <a:pt x="36" y="80"/>
                    <a:pt x="33" y="82"/>
                    <a:pt x="31" y="81"/>
                  </a:cubicBezTo>
                  <a:cubicBezTo>
                    <a:pt x="28" y="81"/>
                    <a:pt x="26" y="81"/>
                    <a:pt x="25" y="80"/>
                  </a:cubicBezTo>
                  <a:cubicBezTo>
                    <a:pt x="24" y="78"/>
                    <a:pt x="23" y="78"/>
                    <a:pt x="22" y="79"/>
                  </a:cubicBezTo>
                  <a:cubicBezTo>
                    <a:pt x="21" y="79"/>
                    <a:pt x="20" y="79"/>
                    <a:pt x="19" y="79"/>
                  </a:cubicBezTo>
                  <a:cubicBezTo>
                    <a:pt x="18" y="79"/>
                    <a:pt x="17" y="78"/>
                    <a:pt x="16" y="79"/>
                  </a:cubicBezTo>
                  <a:cubicBezTo>
                    <a:pt x="15" y="79"/>
                    <a:pt x="15" y="79"/>
                    <a:pt x="11" y="78"/>
                  </a:cubicBezTo>
                  <a:cubicBezTo>
                    <a:pt x="8" y="76"/>
                    <a:pt x="9" y="78"/>
                    <a:pt x="9" y="78"/>
                  </a:cubicBezTo>
                  <a:cubicBezTo>
                    <a:pt x="11" y="80"/>
                    <a:pt x="11" y="82"/>
                    <a:pt x="10" y="82"/>
                  </a:cubicBezTo>
                  <a:cubicBezTo>
                    <a:pt x="9" y="82"/>
                    <a:pt x="13" y="86"/>
                    <a:pt x="18" y="90"/>
                  </a:cubicBezTo>
                  <a:cubicBezTo>
                    <a:pt x="23" y="93"/>
                    <a:pt x="26" y="95"/>
                    <a:pt x="28" y="96"/>
                  </a:cubicBezTo>
                  <a:cubicBezTo>
                    <a:pt x="31" y="97"/>
                    <a:pt x="33" y="98"/>
                    <a:pt x="29" y="98"/>
                  </a:cubicBezTo>
                  <a:cubicBezTo>
                    <a:pt x="25" y="98"/>
                    <a:pt x="33" y="100"/>
                    <a:pt x="35" y="100"/>
                  </a:cubicBezTo>
                  <a:cubicBezTo>
                    <a:pt x="37" y="100"/>
                    <a:pt x="37" y="99"/>
                    <a:pt x="37" y="98"/>
                  </a:cubicBezTo>
                  <a:cubicBezTo>
                    <a:pt x="37" y="97"/>
                    <a:pt x="41" y="98"/>
                    <a:pt x="42" y="98"/>
                  </a:cubicBezTo>
                  <a:cubicBezTo>
                    <a:pt x="44" y="99"/>
                    <a:pt x="45" y="99"/>
                    <a:pt x="46" y="99"/>
                  </a:cubicBezTo>
                  <a:cubicBezTo>
                    <a:pt x="47" y="98"/>
                    <a:pt x="45" y="97"/>
                    <a:pt x="44" y="97"/>
                  </a:cubicBezTo>
                  <a:cubicBezTo>
                    <a:pt x="43" y="96"/>
                    <a:pt x="43" y="96"/>
                    <a:pt x="44" y="95"/>
                  </a:cubicBezTo>
                  <a:cubicBezTo>
                    <a:pt x="45" y="94"/>
                    <a:pt x="46" y="94"/>
                    <a:pt x="47" y="95"/>
                  </a:cubicBezTo>
                  <a:cubicBezTo>
                    <a:pt x="48" y="96"/>
                    <a:pt x="49" y="96"/>
                    <a:pt x="48" y="97"/>
                  </a:cubicBezTo>
                  <a:cubicBezTo>
                    <a:pt x="48" y="97"/>
                    <a:pt x="48" y="98"/>
                    <a:pt x="50" y="98"/>
                  </a:cubicBezTo>
                  <a:cubicBezTo>
                    <a:pt x="52" y="98"/>
                    <a:pt x="51" y="98"/>
                    <a:pt x="51" y="97"/>
                  </a:cubicBezTo>
                  <a:cubicBezTo>
                    <a:pt x="51" y="96"/>
                    <a:pt x="52" y="95"/>
                    <a:pt x="54" y="95"/>
                  </a:cubicBezTo>
                  <a:cubicBezTo>
                    <a:pt x="56" y="94"/>
                    <a:pt x="54" y="96"/>
                    <a:pt x="54" y="96"/>
                  </a:cubicBezTo>
                  <a:cubicBezTo>
                    <a:pt x="53" y="97"/>
                    <a:pt x="50" y="97"/>
                    <a:pt x="54" y="101"/>
                  </a:cubicBezTo>
                  <a:cubicBezTo>
                    <a:pt x="58" y="105"/>
                    <a:pt x="64" y="106"/>
                    <a:pt x="65" y="106"/>
                  </a:cubicBezTo>
                  <a:cubicBezTo>
                    <a:pt x="66" y="106"/>
                    <a:pt x="69" y="107"/>
                    <a:pt x="70" y="107"/>
                  </a:cubicBezTo>
                  <a:cubicBezTo>
                    <a:pt x="71" y="107"/>
                    <a:pt x="72" y="107"/>
                    <a:pt x="71" y="106"/>
                  </a:cubicBezTo>
                  <a:cubicBezTo>
                    <a:pt x="71" y="106"/>
                    <a:pt x="67" y="105"/>
                    <a:pt x="65" y="105"/>
                  </a:cubicBezTo>
                  <a:cubicBezTo>
                    <a:pt x="63" y="105"/>
                    <a:pt x="63" y="105"/>
                    <a:pt x="65" y="104"/>
                  </a:cubicBezTo>
                  <a:cubicBezTo>
                    <a:pt x="67" y="103"/>
                    <a:pt x="72" y="104"/>
                    <a:pt x="73" y="104"/>
                  </a:cubicBezTo>
                  <a:cubicBezTo>
                    <a:pt x="74" y="104"/>
                    <a:pt x="76" y="105"/>
                    <a:pt x="77" y="105"/>
                  </a:cubicBezTo>
                  <a:cubicBezTo>
                    <a:pt x="78" y="104"/>
                    <a:pt x="79" y="104"/>
                    <a:pt x="80" y="105"/>
                  </a:cubicBezTo>
                  <a:cubicBezTo>
                    <a:pt x="81" y="107"/>
                    <a:pt x="84" y="107"/>
                    <a:pt x="86" y="107"/>
                  </a:cubicBezTo>
                  <a:cubicBezTo>
                    <a:pt x="88" y="107"/>
                    <a:pt x="91" y="107"/>
                    <a:pt x="93" y="108"/>
                  </a:cubicBezTo>
                  <a:cubicBezTo>
                    <a:pt x="94" y="108"/>
                    <a:pt x="98" y="108"/>
                    <a:pt x="100" y="107"/>
                  </a:cubicBezTo>
                  <a:cubicBezTo>
                    <a:pt x="102" y="107"/>
                    <a:pt x="104" y="106"/>
                    <a:pt x="106" y="107"/>
                  </a:cubicBezTo>
                  <a:cubicBezTo>
                    <a:pt x="107" y="109"/>
                    <a:pt x="110" y="109"/>
                    <a:pt x="111" y="110"/>
                  </a:cubicBezTo>
                  <a:cubicBezTo>
                    <a:pt x="112" y="110"/>
                    <a:pt x="115" y="110"/>
                    <a:pt x="116" y="111"/>
                  </a:cubicBezTo>
                  <a:cubicBezTo>
                    <a:pt x="118" y="112"/>
                    <a:pt x="118" y="111"/>
                    <a:pt x="118" y="111"/>
                  </a:cubicBezTo>
                  <a:cubicBezTo>
                    <a:pt x="119" y="110"/>
                    <a:pt x="120" y="110"/>
                    <a:pt x="120" y="111"/>
                  </a:cubicBezTo>
                  <a:cubicBezTo>
                    <a:pt x="121" y="111"/>
                    <a:pt x="122" y="110"/>
                    <a:pt x="123" y="110"/>
                  </a:cubicBezTo>
                  <a:cubicBezTo>
                    <a:pt x="124" y="109"/>
                    <a:pt x="124" y="108"/>
                    <a:pt x="123" y="108"/>
                  </a:cubicBezTo>
                  <a:cubicBezTo>
                    <a:pt x="123" y="108"/>
                    <a:pt x="122" y="108"/>
                    <a:pt x="121" y="107"/>
                  </a:cubicBezTo>
                  <a:cubicBezTo>
                    <a:pt x="120" y="105"/>
                    <a:pt x="116" y="104"/>
                    <a:pt x="109" y="101"/>
                  </a:cubicBezTo>
                  <a:cubicBezTo>
                    <a:pt x="102" y="98"/>
                    <a:pt x="108" y="100"/>
                    <a:pt x="108" y="100"/>
                  </a:cubicBezTo>
                  <a:cubicBezTo>
                    <a:pt x="109" y="100"/>
                    <a:pt x="119" y="104"/>
                    <a:pt x="120" y="105"/>
                  </a:cubicBezTo>
                  <a:cubicBezTo>
                    <a:pt x="121" y="106"/>
                    <a:pt x="125" y="107"/>
                    <a:pt x="126" y="108"/>
                  </a:cubicBezTo>
                  <a:cubicBezTo>
                    <a:pt x="127" y="108"/>
                    <a:pt x="131" y="110"/>
                    <a:pt x="133" y="112"/>
                  </a:cubicBezTo>
                  <a:cubicBezTo>
                    <a:pt x="135" y="114"/>
                    <a:pt x="137" y="114"/>
                    <a:pt x="138" y="113"/>
                  </a:cubicBezTo>
                  <a:cubicBezTo>
                    <a:pt x="140" y="113"/>
                    <a:pt x="136" y="109"/>
                    <a:pt x="134" y="108"/>
                  </a:cubicBezTo>
                  <a:cubicBezTo>
                    <a:pt x="132" y="107"/>
                    <a:pt x="132" y="105"/>
                    <a:pt x="130" y="106"/>
                  </a:cubicBezTo>
                  <a:cubicBezTo>
                    <a:pt x="129" y="107"/>
                    <a:pt x="127" y="106"/>
                    <a:pt x="125" y="104"/>
                  </a:cubicBezTo>
                  <a:cubicBezTo>
                    <a:pt x="123" y="103"/>
                    <a:pt x="130" y="104"/>
                    <a:pt x="132" y="104"/>
                  </a:cubicBezTo>
                  <a:cubicBezTo>
                    <a:pt x="134" y="104"/>
                    <a:pt x="141" y="105"/>
                    <a:pt x="142" y="106"/>
                  </a:cubicBezTo>
                  <a:cubicBezTo>
                    <a:pt x="143" y="107"/>
                    <a:pt x="145" y="106"/>
                    <a:pt x="146" y="106"/>
                  </a:cubicBezTo>
                  <a:cubicBezTo>
                    <a:pt x="147" y="106"/>
                    <a:pt x="150" y="107"/>
                    <a:pt x="151" y="107"/>
                  </a:cubicBezTo>
                  <a:cubicBezTo>
                    <a:pt x="152" y="108"/>
                    <a:pt x="153" y="107"/>
                    <a:pt x="154" y="109"/>
                  </a:cubicBezTo>
                  <a:cubicBezTo>
                    <a:pt x="155" y="112"/>
                    <a:pt x="156" y="111"/>
                    <a:pt x="159" y="110"/>
                  </a:cubicBezTo>
                  <a:cubicBezTo>
                    <a:pt x="161" y="109"/>
                    <a:pt x="164" y="110"/>
                    <a:pt x="168" y="109"/>
                  </a:cubicBezTo>
                  <a:cubicBezTo>
                    <a:pt x="173" y="108"/>
                    <a:pt x="168" y="102"/>
                    <a:pt x="167" y="100"/>
                  </a:cubicBezTo>
                  <a:cubicBezTo>
                    <a:pt x="165" y="97"/>
                    <a:pt x="164" y="98"/>
                    <a:pt x="163" y="98"/>
                  </a:cubicBezTo>
                  <a:cubicBezTo>
                    <a:pt x="161" y="99"/>
                    <a:pt x="161" y="98"/>
                    <a:pt x="160" y="97"/>
                  </a:cubicBezTo>
                  <a:cubicBezTo>
                    <a:pt x="160" y="96"/>
                    <a:pt x="157" y="97"/>
                    <a:pt x="156" y="96"/>
                  </a:cubicBezTo>
                  <a:cubicBezTo>
                    <a:pt x="156" y="95"/>
                    <a:pt x="159" y="95"/>
                    <a:pt x="159" y="94"/>
                  </a:cubicBezTo>
                  <a:cubicBezTo>
                    <a:pt x="160" y="93"/>
                    <a:pt x="161" y="94"/>
                    <a:pt x="161" y="95"/>
                  </a:cubicBezTo>
                  <a:cubicBezTo>
                    <a:pt x="162" y="96"/>
                    <a:pt x="162" y="95"/>
                    <a:pt x="162" y="94"/>
                  </a:cubicBezTo>
                  <a:cubicBezTo>
                    <a:pt x="162" y="93"/>
                    <a:pt x="163" y="93"/>
                    <a:pt x="164" y="91"/>
                  </a:cubicBezTo>
                  <a:cubicBezTo>
                    <a:pt x="165" y="90"/>
                    <a:pt x="164" y="90"/>
                    <a:pt x="163" y="89"/>
                  </a:cubicBezTo>
                  <a:cubicBezTo>
                    <a:pt x="162" y="88"/>
                    <a:pt x="164" y="88"/>
                    <a:pt x="165" y="89"/>
                  </a:cubicBezTo>
                  <a:cubicBezTo>
                    <a:pt x="165" y="91"/>
                    <a:pt x="166" y="90"/>
                    <a:pt x="167" y="89"/>
                  </a:cubicBezTo>
                  <a:cubicBezTo>
                    <a:pt x="169" y="89"/>
                    <a:pt x="169" y="91"/>
                    <a:pt x="168" y="91"/>
                  </a:cubicBezTo>
                  <a:cubicBezTo>
                    <a:pt x="167" y="90"/>
                    <a:pt x="166" y="92"/>
                    <a:pt x="165" y="92"/>
                  </a:cubicBezTo>
                  <a:cubicBezTo>
                    <a:pt x="163" y="93"/>
                    <a:pt x="164" y="94"/>
                    <a:pt x="165" y="95"/>
                  </a:cubicBezTo>
                  <a:cubicBezTo>
                    <a:pt x="167" y="96"/>
                    <a:pt x="167" y="95"/>
                    <a:pt x="168" y="95"/>
                  </a:cubicBezTo>
                  <a:cubicBezTo>
                    <a:pt x="169" y="96"/>
                    <a:pt x="169" y="95"/>
                    <a:pt x="170" y="97"/>
                  </a:cubicBezTo>
                  <a:cubicBezTo>
                    <a:pt x="171" y="98"/>
                    <a:pt x="170" y="98"/>
                    <a:pt x="172" y="97"/>
                  </a:cubicBezTo>
                  <a:cubicBezTo>
                    <a:pt x="173" y="96"/>
                    <a:pt x="173" y="98"/>
                    <a:pt x="172" y="98"/>
                  </a:cubicBezTo>
                  <a:cubicBezTo>
                    <a:pt x="172" y="98"/>
                    <a:pt x="172" y="99"/>
                    <a:pt x="174" y="101"/>
                  </a:cubicBezTo>
                  <a:cubicBezTo>
                    <a:pt x="175" y="102"/>
                    <a:pt x="175" y="100"/>
                    <a:pt x="176" y="101"/>
                  </a:cubicBezTo>
                  <a:cubicBezTo>
                    <a:pt x="177" y="102"/>
                    <a:pt x="177" y="102"/>
                    <a:pt x="177" y="101"/>
                  </a:cubicBezTo>
                  <a:cubicBezTo>
                    <a:pt x="178" y="100"/>
                    <a:pt x="178" y="100"/>
                    <a:pt x="180" y="100"/>
                  </a:cubicBezTo>
                  <a:cubicBezTo>
                    <a:pt x="182" y="100"/>
                    <a:pt x="182" y="100"/>
                    <a:pt x="183" y="101"/>
                  </a:cubicBezTo>
                  <a:cubicBezTo>
                    <a:pt x="184" y="101"/>
                    <a:pt x="185" y="110"/>
                    <a:pt x="185" y="112"/>
                  </a:cubicBezTo>
                  <a:cubicBezTo>
                    <a:pt x="185" y="114"/>
                    <a:pt x="186" y="113"/>
                    <a:pt x="186" y="113"/>
                  </a:cubicBezTo>
                  <a:cubicBezTo>
                    <a:pt x="187" y="112"/>
                    <a:pt x="188" y="112"/>
                    <a:pt x="187" y="112"/>
                  </a:cubicBezTo>
                  <a:cubicBezTo>
                    <a:pt x="185" y="111"/>
                    <a:pt x="187" y="110"/>
                    <a:pt x="189" y="109"/>
                  </a:cubicBezTo>
                  <a:cubicBezTo>
                    <a:pt x="192" y="109"/>
                    <a:pt x="192" y="109"/>
                    <a:pt x="191" y="109"/>
                  </a:cubicBezTo>
                  <a:cubicBezTo>
                    <a:pt x="190" y="110"/>
                    <a:pt x="190" y="110"/>
                    <a:pt x="191" y="111"/>
                  </a:cubicBezTo>
                  <a:cubicBezTo>
                    <a:pt x="191" y="112"/>
                    <a:pt x="192" y="111"/>
                    <a:pt x="193" y="111"/>
                  </a:cubicBezTo>
                  <a:cubicBezTo>
                    <a:pt x="194" y="111"/>
                    <a:pt x="194" y="110"/>
                    <a:pt x="195" y="111"/>
                  </a:cubicBezTo>
                  <a:cubicBezTo>
                    <a:pt x="195" y="112"/>
                    <a:pt x="195" y="112"/>
                    <a:pt x="197" y="112"/>
                  </a:cubicBezTo>
                  <a:cubicBezTo>
                    <a:pt x="198" y="112"/>
                    <a:pt x="197" y="112"/>
                    <a:pt x="197" y="113"/>
                  </a:cubicBezTo>
                  <a:cubicBezTo>
                    <a:pt x="197" y="114"/>
                    <a:pt x="195" y="114"/>
                    <a:pt x="193" y="115"/>
                  </a:cubicBezTo>
                  <a:cubicBezTo>
                    <a:pt x="191" y="115"/>
                    <a:pt x="192" y="116"/>
                    <a:pt x="194" y="116"/>
                  </a:cubicBezTo>
                  <a:cubicBezTo>
                    <a:pt x="195" y="117"/>
                    <a:pt x="195" y="117"/>
                    <a:pt x="195" y="117"/>
                  </a:cubicBezTo>
                  <a:cubicBezTo>
                    <a:pt x="196" y="116"/>
                    <a:pt x="197" y="117"/>
                    <a:pt x="198" y="118"/>
                  </a:cubicBezTo>
                  <a:cubicBezTo>
                    <a:pt x="199" y="119"/>
                    <a:pt x="198" y="118"/>
                    <a:pt x="200" y="117"/>
                  </a:cubicBezTo>
                  <a:cubicBezTo>
                    <a:pt x="201" y="117"/>
                    <a:pt x="201" y="116"/>
                    <a:pt x="200" y="115"/>
                  </a:cubicBezTo>
                  <a:cubicBezTo>
                    <a:pt x="200" y="115"/>
                    <a:pt x="203" y="115"/>
                    <a:pt x="205" y="115"/>
                  </a:cubicBezTo>
                  <a:cubicBezTo>
                    <a:pt x="207" y="116"/>
                    <a:pt x="204" y="116"/>
                    <a:pt x="202" y="117"/>
                  </a:cubicBezTo>
                  <a:cubicBezTo>
                    <a:pt x="200" y="118"/>
                    <a:pt x="201" y="118"/>
                    <a:pt x="202" y="120"/>
                  </a:cubicBezTo>
                  <a:cubicBezTo>
                    <a:pt x="204" y="122"/>
                    <a:pt x="204" y="122"/>
                    <a:pt x="206" y="122"/>
                  </a:cubicBezTo>
                  <a:cubicBezTo>
                    <a:pt x="208" y="122"/>
                    <a:pt x="210" y="124"/>
                    <a:pt x="212" y="125"/>
                  </a:cubicBezTo>
                  <a:cubicBezTo>
                    <a:pt x="215" y="126"/>
                    <a:pt x="215" y="127"/>
                    <a:pt x="214" y="129"/>
                  </a:cubicBezTo>
                  <a:cubicBezTo>
                    <a:pt x="213" y="130"/>
                    <a:pt x="211" y="132"/>
                    <a:pt x="210" y="133"/>
                  </a:cubicBezTo>
                  <a:cubicBezTo>
                    <a:pt x="209" y="133"/>
                    <a:pt x="204" y="132"/>
                    <a:pt x="202" y="132"/>
                  </a:cubicBezTo>
                  <a:cubicBezTo>
                    <a:pt x="199" y="132"/>
                    <a:pt x="200" y="134"/>
                    <a:pt x="201" y="135"/>
                  </a:cubicBezTo>
                  <a:cubicBezTo>
                    <a:pt x="201" y="136"/>
                    <a:pt x="201" y="137"/>
                    <a:pt x="200" y="140"/>
                  </a:cubicBezTo>
                  <a:cubicBezTo>
                    <a:pt x="198" y="142"/>
                    <a:pt x="207" y="140"/>
                    <a:pt x="208" y="139"/>
                  </a:cubicBezTo>
                  <a:cubicBezTo>
                    <a:pt x="209" y="139"/>
                    <a:pt x="211" y="137"/>
                    <a:pt x="213" y="137"/>
                  </a:cubicBezTo>
                  <a:cubicBezTo>
                    <a:pt x="215" y="137"/>
                    <a:pt x="217" y="135"/>
                    <a:pt x="217" y="134"/>
                  </a:cubicBezTo>
                  <a:cubicBezTo>
                    <a:pt x="218" y="132"/>
                    <a:pt x="219" y="134"/>
                    <a:pt x="220" y="135"/>
                  </a:cubicBezTo>
                  <a:cubicBezTo>
                    <a:pt x="222" y="136"/>
                    <a:pt x="222" y="136"/>
                    <a:pt x="223" y="134"/>
                  </a:cubicBezTo>
                  <a:cubicBezTo>
                    <a:pt x="224" y="132"/>
                    <a:pt x="225" y="131"/>
                    <a:pt x="228" y="131"/>
                  </a:cubicBezTo>
                  <a:cubicBezTo>
                    <a:pt x="231" y="131"/>
                    <a:pt x="226" y="132"/>
                    <a:pt x="225" y="134"/>
                  </a:cubicBezTo>
                  <a:cubicBezTo>
                    <a:pt x="223" y="135"/>
                    <a:pt x="227" y="135"/>
                    <a:pt x="228" y="135"/>
                  </a:cubicBezTo>
                  <a:cubicBezTo>
                    <a:pt x="230" y="135"/>
                    <a:pt x="230" y="136"/>
                    <a:pt x="227" y="137"/>
                  </a:cubicBezTo>
                  <a:cubicBezTo>
                    <a:pt x="224" y="138"/>
                    <a:pt x="227" y="139"/>
                    <a:pt x="228" y="139"/>
                  </a:cubicBezTo>
                  <a:cubicBezTo>
                    <a:pt x="229" y="139"/>
                    <a:pt x="228" y="139"/>
                    <a:pt x="229" y="138"/>
                  </a:cubicBezTo>
                  <a:cubicBezTo>
                    <a:pt x="230" y="137"/>
                    <a:pt x="230" y="138"/>
                    <a:pt x="230" y="141"/>
                  </a:cubicBezTo>
                  <a:cubicBezTo>
                    <a:pt x="231" y="144"/>
                    <a:pt x="236" y="146"/>
                    <a:pt x="239" y="145"/>
                  </a:cubicBezTo>
                  <a:cubicBezTo>
                    <a:pt x="242" y="145"/>
                    <a:pt x="240" y="144"/>
                    <a:pt x="238" y="142"/>
                  </a:cubicBezTo>
                  <a:cubicBezTo>
                    <a:pt x="237" y="140"/>
                    <a:pt x="236" y="140"/>
                    <a:pt x="240" y="140"/>
                  </a:cubicBezTo>
                  <a:cubicBezTo>
                    <a:pt x="244" y="141"/>
                    <a:pt x="242" y="146"/>
                    <a:pt x="241" y="147"/>
                  </a:cubicBezTo>
                  <a:cubicBezTo>
                    <a:pt x="241" y="149"/>
                    <a:pt x="242" y="150"/>
                    <a:pt x="243" y="151"/>
                  </a:cubicBezTo>
                  <a:cubicBezTo>
                    <a:pt x="244" y="151"/>
                    <a:pt x="244" y="151"/>
                    <a:pt x="245" y="152"/>
                  </a:cubicBezTo>
                  <a:cubicBezTo>
                    <a:pt x="245" y="153"/>
                    <a:pt x="246" y="151"/>
                    <a:pt x="246" y="151"/>
                  </a:cubicBezTo>
                  <a:cubicBezTo>
                    <a:pt x="246" y="151"/>
                    <a:pt x="248" y="150"/>
                    <a:pt x="250" y="149"/>
                  </a:cubicBezTo>
                  <a:cubicBezTo>
                    <a:pt x="251" y="148"/>
                    <a:pt x="251" y="151"/>
                    <a:pt x="251" y="153"/>
                  </a:cubicBezTo>
                  <a:cubicBezTo>
                    <a:pt x="252" y="154"/>
                    <a:pt x="253" y="153"/>
                    <a:pt x="254" y="153"/>
                  </a:cubicBezTo>
                  <a:cubicBezTo>
                    <a:pt x="255" y="152"/>
                    <a:pt x="254" y="155"/>
                    <a:pt x="255" y="156"/>
                  </a:cubicBezTo>
                  <a:cubicBezTo>
                    <a:pt x="255" y="157"/>
                    <a:pt x="255" y="159"/>
                    <a:pt x="255" y="161"/>
                  </a:cubicBezTo>
                  <a:cubicBezTo>
                    <a:pt x="256" y="163"/>
                    <a:pt x="256" y="163"/>
                    <a:pt x="257" y="162"/>
                  </a:cubicBezTo>
                  <a:cubicBezTo>
                    <a:pt x="257" y="162"/>
                    <a:pt x="258" y="162"/>
                    <a:pt x="259" y="163"/>
                  </a:cubicBezTo>
                  <a:cubicBezTo>
                    <a:pt x="260" y="164"/>
                    <a:pt x="260" y="165"/>
                    <a:pt x="259" y="166"/>
                  </a:cubicBezTo>
                  <a:cubicBezTo>
                    <a:pt x="258" y="167"/>
                    <a:pt x="260" y="168"/>
                    <a:pt x="261" y="168"/>
                  </a:cubicBezTo>
                  <a:cubicBezTo>
                    <a:pt x="262" y="169"/>
                    <a:pt x="262" y="172"/>
                    <a:pt x="262" y="173"/>
                  </a:cubicBezTo>
                  <a:cubicBezTo>
                    <a:pt x="262" y="174"/>
                    <a:pt x="263" y="176"/>
                    <a:pt x="264" y="177"/>
                  </a:cubicBezTo>
                  <a:cubicBezTo>
                    <a:pt x="265" y="177"/>
                    <a:pt x="265" y="177"/>
                    <a:pt x="265" y="179"/>
                  </a:cubicBezTo>
                  <a:cubicBezTo>
                    <a:pt x="264" y="180"/>
                    <a:pt x="259" y="187"/>
                    <a:pt x="256" y="189"/>
                  </a:cubicBezTo>
                  <a:cubicBezTo>
                    <a:pt x="252" y="191"/>
                    <a:pt x="260" y="191"/>
                    <a:pt x="263" y="191"/>
                  </a:cubicBezTo>
                  <a:cubicBezTo>
                    <a:pt x="265" y="191"/>
                    <a:pt x="271" y="192"/>
                    <a:pt x="272" y="193"/>
                  </a:cubicBezTo>
                  <a:cubicBezTo>
                    <a:pt x="273" y="193"/>
                    <a:pt x="275" y="193"/>
                    <a:pt x="277" y="193"/>
                  </a:cubicBezTo>
                  <a:cubicBezTo>
                    <a:pt x="279" y="193"/>
                    <a:pt x="279" y="192"/>
                    <a:pt x="279" y="190"/>
                  </a:cubicBezTo>
                  <a:cubicBezTo>
                    <a:pt x="279" y="189"/>
                    <a:pt x="280" y="188"/>
                    <a:pt x="280" y="187"/>
                  </a:cubicBezTo>
                  <a:cubicBezTo>
                    <a:pt x="281" y="186"/>
                    <a:pt x="282" y="186"/>
                    <a:pt x="281" y="184"/>
                  </a:cubicBezTo>
                  <a:cubicBezTo>
                    <a:pt x="280" y="182"/>
                    <a:pt x="282" y="183"/>
                    <a:pt x="283" y="184"/>
                  </a:cubicBezTo>
                  <a:cubicBezTo>
                    <a:pt x="284" y="184"/>
                    <a:pt x="286" y="184"/>
                    <a:pt x="287" y="185"/>
                  </a:cubicBezTo>
                  <a:cubicBezTo>
                    <a:pt x="289" y="185"/>
                    <a:pt x="289" y="187"/>
                    <a:pt x="289" y="188"/>
                  </a:cubicBezTo>
                  <a:cubicBezTo>
                    <a:pt x="290" y="190"/>
                    <a:pt x="292" y="191"/>
                    <a:pt x="293" y="191"/>
                  </a:cubicBezTo>
                  <a:cubicBezTo>
                    <a:pt x="294" y="192"/>
                    <a:pt x="296" y="191"/>
                    <a:pt x="298" y="191"/>
                  </a:cubicBezTo>
                  <a:cubicBezTo>
                    <a:pt x="299" y="192"/>
                    <a:pt x="305" y="194"/>
                    <a:pt x="306" y="195"/>
                  </a:cubicBezTo>
                  <a:cubicBezTo>
                    <a:pt x="307" y="195"/>
                    <a:pt x="307" y="195"/>
                    <a:pt x="308" y="195"/>
                  </a:cubicBezTo>
                  <a:cubicBezTo>
                    <a:pt x="310" y="194"/>
                    <a:pt x="310" y="196"/>
                    <a:pt x="308" y="197"/>
                  </a:cubicBezTo>
                  <a:cubicBezTo>
                    <a:pt x="307" y="198"/>
                    <a:pt x="308" y="198"/>
                    <a:pt x="310" y="198"/>
                  </a:cubicBezTo>
                  <a:cubicBezTo>
                    <a:pt x="313" y="198"/>
                    <a:pt x="311" y="199"/>
                    <a:pt x="310" y="200"/>
                  </a:cubicBezTo>
                  <a:cubicBezTo>
                    <a:pt x="308" y="201"/>
                    <a:pt x="307" y="201"/>
                    <a:pt x="305" y="203"/>
                  </a:cubicBezTo>
                  <a:cubicBezTo>
                    <a:pt x="304" y="205"/>
                    <a:pt x="302" y="204"/>
                    <a:pt x="301" y="203"/>
                  </a:cubicBezTo>
                  <a:cubicBezTo>
                    <a:pt x="299" y="202"/>
                    <a:pt x="297" y="203"/>
                    <a:pt x="295" y="203"/>
                  </a:cubicBezTo>
                  <a:cubicBezTo>
                    <a:pt x="293" y="204"/>
                    <a:pt x="292" y="204"/>
                    <a:pt x="292" y="204"/>
                  </a:cubicBezTo>
                  <a:cubicBezTo>
                    <a:pt x="292" y="203"/>
                    <a:pt x="291" y="203"/>
                    <a:pt x="290" y="202"/>
                  </a:cubicBezTo>
                  <a:cubicBezTo>
                    <a:pt x="289" y="201"/>
                    <a:pt x="289" y="202"/>
                    <a:pt x="289" y="203"/>
                  </a:cubicBezTo>
                  <a:cubicBezTo>
                    <a:pt x="289" y="204"/>
                    <a:pt x="285" y="207"/>
                    <a:pt x="283" y="208"/>
                  </a:cubicBezTo>
                  <a:cubicBezTo>
                    <a:pt x="282" y="209"/>
                    <a:pt x="281" y="209"/>
                    <a:pt x="282" y="208"/>
                  </a:cubicBezTo>
                  <a:cubicBezTo>
                    <a:pt x="282" y="207"/>
                    <a:pt x="282" y="207"/>
                    <a:pt x="281" y="207"/>
                  </a:cubicBezTo>
                  <a:cubicBezTo>
                    <a:pt x="280" y="207"/>
                    <a:pt x="280" y="207"/>
                    <a:pt x="280" y="206"/>
                  </a:cubicBezTo>
                  <a:cubicBezTo>
                    <a:pt x="280" y="205"/>
                    <a:pt x="281" y="205"/>
                    <a:pt x="281" y="204"/>
                  </a:cubicBezTo>
                  <a:cubicBezTo>
                    <a:pt x="281" y="203"/>
                    <a:pt x="282" y="202"/>
                    <a:pt x="282" y="201"/>
                  </a:cubicBezTo>
                  <a:cubicBezTo>
                    <a:pt x="282" y="199"/>
                    <a:pt x="280" y="199"/>
                    <a:pt x="280" y="198"/>
                  </a:cubicBezTo>
                  <a:cubicBezTo>
                    <a:pt x="279" y="196"/>
                    <a:pt x="278" y="195"/>
                    <a:pt x="277" y="195"/>
                  </a:cubicBezTo>
                  <a:cubicBezTo>
                    <a:pt x="276" y="195"/>
                    <a:pt x="272" y="193"/>
                    <a:pt x="270" y="193"/>
                  </a:cubicBezTo>
                  <a:cubicBezTo>
                    <a:pt x="267" y="192"/>
                    <a:pt x="263" y="192"/>
                    <a:pt x="262" y="192"/>
                  </a:cubicBezTo>
                  <a:cubicBezTo>
                    <a:pt x="260" y="192"/>
                    <a:pt x="259" y="192"/>
                    <a:pt x="256" y="192"/>
                  </a:cubicBezTo>
                  <a:cubicBezTo>
                    <a:pt x="253" y="191"/>
                    <a:pt x="251" y="192"/>
                    <a:pt x="251" y="192"/>
                  </a:cubicBezTo>
                  <a:cubicBezTo>
                    <a:pt x="251" y="192"/>
                    <a:pt x="234" y="205"/>
                    <a:pt x="233" y="206"/>
                  </a:cubicBezTo>
                  <a:cubicBezTo>
                    <a:pt x="232" y="207"/>
                    <a:pt x="233" y="207"/>
                    <a:pt x="234" y="208"/>
                  </a:cubicBezTo>
                  <a:cubicBezTo>
                    <a:pt x="235" y="210"/>
                    <a:pt x="241" y="213"/>
                    <a:pt x="242" y="214"/>
                  </a:cubicBezTo>
                  <a:cubicBezTo>
                    <a:pt x="243" y="215"/>
                    <a:pt x="244" y="215"/>
                    <a:pt x="244" y="216"/>
                  </a:cubicBezTo>
                  <a:cubicBezTo>
                    <a:pt x="244" y="217"/>
                    <a:pt x="244" y="217"/>
                    <a:pt x="245" y="217"/>
                  </a:cubicBezTo>
                  <a:cubicBezTo>
                    <a:pt x="245" y="218"/>
                    <a:pt x="245" y="219"/>
                    <a:pt x="245" y="219"/>
                  </a:cubicBezTo>
                  <a:cubicBezTo>
                    <a:pt x="247" y="223"/>
                    <a:pt x="246" y="222"/>
                    <a:pt x="241" y="221"/>
                  </a:cubicBezTo>
                  <a:cubicBezTo>
                    <a:pt x="236" y="219"/>
                    <a:pt x="235" y="222"/>
                    <a:pt x="232" y="224"/>
                  </a:cubicBezTo>
                  <a:cubicBezTo>
                    <a:pt x="230" y="226"/>
                    <a:pt x="230" y="224"/>
                    <a:pt x="229" y="223"/>
                  </a:cubicBezTo>
                  <a:cubicBezTo>
                    <a:pt x="228" y="222"/>
                    <a:pt x="227" y="223"/>
                    <a:pt x="225" y="223"/>
                  </a:cubicBezTo>
                  <a:cubicBezTo>
                    <a:pt x="224" y="224"/>
                    <a:pt x="223" y="224"/>
                    <a:pt x="223" y="225"/>
                  </a:cubicBezTo>
                  <a:cubicBezTo>
                    <a:pt x="223" y="227"/>
                    <a:pt x="217" y="227"/>
                    <a:pt x="215" y="226"/>
                  </a:cubicBezTo>
                  <a:cubicBezTo>
                    <a:pt x="214" y="225"/>
                    <a:pt x="215" y="225"/>
                    <a:pt x="213" y="225"/>
                  </a:cubicBezTo>
                  <a:cubicBezTo>
                    <a:pt x="211" y="226"/>
                    <a:pt x="212" y="227"/>
                    <a:pt x="212" y="227"/>
                  </a:cubicBezTo>
                  <a:cubicBezTo>
                    <a:pt x="213" y="228"/>
                    <a:pt x="216" y="230"/>
                    <a:pt x="218" y="230"/>
                  </a:cubicBezTo>
                  <a:cubicBezTo>
                    <a:pt x="219" y="231"/>
                    <a:pt x="219" y="232"/>
                    <a:pt x="220" y="233"/>
                  </a:cubicBezTo>
                  <a:cubicBezTo>
                    <a:pt x="221" y="233"/>
                    <a:pt x="221" y="233"/>
                    <a:pt x="219" y="235"/>
                  </a:cubicBezTo>
                  <a:cubicBezTo>
                    <a:pt x="216" y="236"/>
                    <a:pt x="218" y="236"/>
                    <a:pt x="218" y="236"/>
                  </a:cubicBezTo>
                  <a:cubicBezTo>
                    <a:pt x="219" y="236"/>
                    <a:pt x="218" y="235"/>
                    <a:pt x="219" y="237"/>
                  </a:cubicBezTo>
                  <a:cubicBezTo>
                    <a:pt x="219" y="239"/>
                    <a:pt x="219" y="239"/>
                    <a:pt x="218" y="238"/>
                  </a:cubicBezTo>
                  <a:cubicBezTo>
                    <a:pt x="217" y="237"/>
                    <a:pt x="217" y="237"/>
                    <a:pt x="216" y="237"/>
                  </a:cubicBezTo>
                  <a:cubicBezTo>
                    <a:pt x="216" y="236"/>
                    <a:pt x="215" y="236"/>
                    <a:pt x="215" y="235"/>
                  </a:cubicBezTo>
                  <a:cubicBezTo>
                    <a:pt x="215" y="235"/>
                    <a:pt x="214" y="234"/>
                    <a:pt x="216" y="234"/>
                  </a:cubicBezTo>
                  <a:cubicBezTo>
                    <a:pt x="217" y="235"/>
                    <a:pt x="217" y="234"/>
                    <a:pt x="218" y="232"/>
                  </a:cubicBezTo>
                  <a:cubicBezTo>
                    <a:pt x="219" y="231"/>
                    <a:pt x="214" y="230"/>
                    <a:pt x="214" y="229"/>
                  </a:cubicBezTo>
                  <a:cubicBezTo>
                    <a:pt x="213" y="228"/>
                    <a:pt x="210" y="227"/>
                    <a:pt x="209" y="227"/>
                  </a:cubicBezTo>
                  <a:cubicBezTo>
                    <a:pt x="208" y="227"/>
                    <a:pt x="206" y="226"/>
                    <a:pt x="204" y="225"/>
                  </a:cubicBezTo>
                  <a:cubicBezTo>
                    <a:pt x="202" y="223"/>
                    <a:pt x="197" y="223"/>
                    <a:pt x="196" y="223"/>
                  </a:cubicBezTo>
                  <a:cubicBezTo>
                    <a:pt x="195" y="223"/>
                    <a:pt x="194" y="223"/>
                    <a:pt x="192" y="222"/>
                  </a:cubicBezTo>
                  <a:cubicBezTo>
                    <a:pt x="190" y="222"/>
                    <a:pt x="191" y="223"/>
                    <a:pt x="190" y="224"/>
                  </a:cubicBezTo>
                  <a:cubicBezTo>
                    <a:pt x="189" y="225"/>
                    <a:pt x="189" y="226"/>
                    <a:pt x="189" y="227"/>
                  </a:cubicBezTo>
                  <a:cubicBezTo>
                    <a:pt x="190" y="229"/>
                    <a:pt x="190" y="229"/>
                    <a:pt x="185" y="230"/>
                  </a:cubicBezTo>
                  <a:cubicBezTo>
                    <a:pt x="181" y="231"/>
                    <a:pt x="178" y="237"/>
                    <a:pt x="176" y="239"/>
                  </a:cubicBezTo>
                  <a:cubicBezTo>
                    <a:pt x="175" y="240"/>
                    <a:pt x="175" y="242"/>
                    <a:pt x="176" y="243"/>
                  </a:cubicBezTo>
                  <a:cubicBezTo>
                    <a:pt x="178" y="244"/>
                    <a:pt x="179" y="245"/>
                    <a:pt x="180" y="247"/>
                  </a:cubicBezTo>
                  <a:cubicBezTo>
                    <a:pt x="181" y="249"/>
                    <a:pt x="189" y="251"/>
                    <a:pt x="191" y="251"/>
                  </a:cubicBezTo>
                  <a:cubicBezTo>
                    <a:pt x="193" y="250"/>
                    <a:pt x="197" y="251"/>
                    <a:pt x="198" y="252"/>
                  </a:cubicBezTo>
                  <a:cubicBezTo>
                    <a:pt x="200" y="252"/>
                    <a:pt x="198" y="251"/>
                    <a:pt x="199" y="250"/>
                  </a:cubicBezTo>
                  <a:cubicBezTo>
                    <a:pt x="201" y="249"/>
                    <a:pt x="202" y="250"/>
                    <a:pt x="204" y="250"/>
                  </a:cubicBezTo>
                  <a:cubicBezTo>
                    <a:pt x="207" y="250"/>
                    <a:pt x="206" y="250"/>
                    <a:pt x="205" y="249"/>
                  </a:cubicBezTo>
                  <a:cubicBezTo>
                    <a:pt x="204" y="249"/>
                    <a:pt x="205" y="248"/>
                    <a:pt x="206" y="248"/>
                  </a:cubicBezTo>
                  <a:cubicBezTo>
                    <a:pt x="207" y="249"/>
                    <a:pt x="207" y="248"/>
                    <a:pt x="208" y="248"/>
                  </a:cubicBezTo>
                  <a:cubicBezTo>
                    <a:pt x="208" y="248"/>
                    <a:pt x="210" y="248"/>
                    <a:pt x="212" y="248"/>
                  </a:cubicBezTo>
                  <a:cubicBezTo>
                    <a:pt x="213" y="248"/>
                    <a:pt x="213" y="248"/>
                    <a:pt x="212" y="247"/>
                  </a:cubicBezTo>
                  <a:cubicBezTo>
                    <a:pt x="212" y="247"/>
                    <a:pt x="211" y="246"/>
                    <a:pt x="212" y="246"/>
                  </a:cubicBezTo>
                  <a:cubicBezTo>
                    <a:pt x="214" y="246"/>
                    <a:pt x="214" y="246"/>
                    <a:pt x="213" y="245"/>
                  </a:cubicBezTo>
                  <a:cubicBezTo>
                    <a:pt x="212" y="245"/>
                    <a:pt x="212" y="245"/>
                    <a:pt x="212" y="243"/>
                  </a:cubicBezTo>
                  <a:cubicBezTo>
                    <a:pt x="211" y="242"/>
                    <a:pt x="220" y="245"/>
                    <a:pt x="221" y="245"/>
                  </a:cubicBezTo>
                  <a:cubicBezTo>
                    <a:pt x="223" y="246"/>
                    <a:pt x="228" y="248"/>
                    <a:pt x="230" y="247"/>
                  </a:cubicBezTo>
                  <a:cubicBezTo>
                    <a:pt x="232" y="247"/>
                    <a:pt x="231" y="246"/>
                    <a:pt x="230" y="246"/>
                  </a:cubicBezTo>
                  <a:cubicBezTo>
                    <a:pt x="229" y="245"/>
                    <a:pt x="231" y="245"/>
                    <a:pt x="231" y="244"/>
                  </a:cubicBezTo>
                  <a:cubicBezTo>
                    <a:pt x="232" y="243"/>
                    <a:pt x="228" y="240"/>
                    <a:pt x="226" y="239"/>
                  </a:cubicBezTo>
                  <a:cubicBezTo>
                    <a:pt x="224" y="237"/>
                    <a:pt x="226" y="238"/>
                    <a:pt x="227" y="238"/>
                  </a:cubicBezTo>
                  <a:cubicBezTo>
                    <a:pt x="229" y="238"/>
                    <a:pt x="228" y="237"/>
                    <a:pt x="229" y="236"/>
                  </a:cubicBezTo>
                  <a:cubicBezTo>
                    <a:pt x="231" y="235"/>
                    <a:pt x="231" y="237"/>
                    <a:pt x="230" y="238"/>
                  </a:cubicBezTo>
                  <a:cubicBezTo>
                    <a:pt x="229" y="239"/>
                    <a:pt x="229" y="240"/>
                    <a:pt x="229" y="241"/>
                  </a:cubicBezTo>
                  <a:cubicBezTo>
                    <a:pt x="230" y="242"/>
                    <a:pt x="231" y="241"/>
                    <a:pt x="233" y="241"/>
                  </a:cubicBezTo>
                  <a:cubicBezTo>
                    <a:pt x="234" y="241"/>
                    <a:pt x="234" y="241"/>
                    <a:pt x="235" y="241"/>
                  </a:cubicBezTo>
                  <a:cubicBezTo>
                    <a:pt x="236" y="241"/>
                    <a:pt x="236" y="242"/>
                    <a:pt x="237" y="240"/>
                  </a:cubicBezTo>
                  <a:cubicBezTo>
                    <a:pt x="238" y="238"/>
                    <a:pt x="238" y="240"/>
                    <a:pt x="238" y="242"/>
                  </a:cubicBezTo>
                  <a:cubicBezTo>
                    <a:pt x="238" y="243"/>
                    <a:pt x="239" y="243"/>
                    <a:pt x="238" y="243"/>
                  </a:cubicBezTo>
                  <a:cubicBezTo>
                    <a:pt x="236" y="243"/>
                    <a:pt x="237" y="244"/>
                    <a:pt x="238" y="245"/>
                  </a:cubicBezTo>
                  <a:cubicBezTo>
                    <a:pt x="239" y="245"/>
                    <a:pt x="238" y="246"/>
                    <a:pt x="238" y="247"/>
                  </a:cubicBezTo>
                  <a:cubicBezTo>
                    <a:pt x="237" y="249"/>
                    <a:pt x="237" y="248"/>
                    <a:pt x="239" y="248"/>
                  </a:cubicBezTo>
                  <a:cubicBezTo>
                    <a:pt x="240" y="248"/>
                    <a:pt x="239" y="248"/>
                    <a:pt x="239" y="247"/>
                  </a:cubicBezTo>
                  <a:cubicBezTo>
                    <a:pt x="239" y="246"/>
                    <a:pt x="240" y="246"/>
                    <a:pt x="241" y="246"/>
                  </a:cubicBezTo>
                  <a:cubicBezTo>
                    <a:pt x="242" y="246"/>
                    <a:pt x="242" y="245"/>
                    <a:pt x="241" y="243"/>
                  </a:cubicBezTo>
                  <a:cubicBezTo>
                    <a:pt x="240" y="242"/>
                    <a:pt x="243" y="243"/>
                    <a:pt x="243" y="244"/>
                  </a:cubicBezTo>
                  <a:cubicBezTo>
                    <a:pt x="244" y="244"/>
                    <a:pt x="244" y="244"/>
                    <a:pt x="244" y="242"/>
                  </a:cubicBezTo>
                  <a:cubicBezTo>
                    <a:pt x="244" y="241"/>
                    <a:pt x="244" y="241"/>
                    <a:pt x="246" y="242"/>
                  </a:cubicBezTo>
                  <a:cubicBezTo>
                    <a:pt x="247" y="243"/>
                    <a:pt x="247" y="243"/>
                    <a:pt x="247" y="244"/>
                  </a:cubicBezTo>
                  <a:cubicBezTo>
                    <a:pt x="248" y="246"/>
                    <a:pt x="248" y="244"/>
                    <a:pt x="249" y="243"/>
                  </a:cubicBezTo>
                  <a:cubicBezTo>
                    <a:pt x="251" y="242"/>
                    <a:pt x="250" y="243"/>
                    <a:pt x="250" y="244"/>
                  </a:cubicBezTo>
                  <a:cubicBezTo>
                    <a:pt x="249" y="245"/>
                    <a:pt x="249" y="245"/>
                    <a:pt x="247" y="246"/>
                  </a:cubicBezTo>
                  <a:cubicBezTo>
                    <a:pt x="246" y="247"/>
                    <a:pt x="248" y="248"/>
                    <a:pt x="248" y="249"/>
                  </a:cubicBezTo>
                  <a:cubicBezTo>
                    <a:pt x="248" y="250"/>
                    <a:pt x="249" y="250"/>
                    <a:pt x="250" y="250"/>
                  </a:cubicBezTo>
                  <a:cubicBezTo>
                    <a:pt x="252" y="249"/>
                    <a:pt x="253" y="251"/>
                    <a:pt x="254" y="252"/>
                  </a:cubicBezTo>
                  <a:cubicBezTo>
                    <a:pt x="256" y="253"/>
                    <a:pt x="255" y="255"/>
                    <a:pt x="256" y="256"/>
                  </a:cubicBezTo>
                  <a:cubicBezTo>
                    <a:pt x="257" y="258"/>
                    <a:pt x="258" y="257"/>
                    <a:pt x="258" y="256"/>
                  </a:cubicBezTo>
                  <a:cubicBezTo>
                    <a:pt x="259" y="255"/>
                    <a:pt x="259" y="256"/>
                    <a:pt x="260" y="257"/>
                  </a:cubicBezTo>
                  <a:cubicBezTo>
                    <a:pt x="260" y="258"/>
                    <a:pt x="259" y="259"/>
                    <a:pt x="260" y="261"/>
                  </a:cubicBezTo>
                  <a:cubicBezTo>
                    <a:pt x="260" y="263"/>
                    <a:pt x="262" y="262"/>
                    <a:pt x="264" y="260"/>
                  </a:cubicBezTo>
                  <a:cubicBezTo>
                    <a:pt x="266" y="258"/>
                    <a:pt x="265" y="259"/>
                    <a:pt x="265" y="261"/>
                  </a:cubicBezTo>
                  <a:cubicBezTo>
                    <a:pt x="264" y="264"/>
                    <a:pt x="265" y="264"/>
                    <a:pt x="265" y="263"/>
                  </a:cubicBezTo>
                  <a:cubicBezTo>
                    <a:pt x="266" y="262"/>
                    <a:pt x="266" y="263"/>
                    <a:pt x="268" y="263"/>
                  </a:cubicBezTo>
                  <a:cubicBezTo>
                    <a:pt x="270" y="264"/>
                    <a:pt x="270" y="263"/>
                    <a:pt x="270" y="262"/>
                  </a:cubicBezTo>
                  <a:cubicBezTo>
                    <a:pt x="269" y="261"/>
                    <a:pt x="270" y="261"/>
                    <a:pt x="272" y="263"/>
                  </a:cubicBezTo>
                  <a:cubicBezTo>
                    <a:pt x="275" y="264"/>
                    <a:pt x="275" y="264"/>
                    <a:pt x="275" y="266"/>
                  </a:cubicBezTo>
                  <a:cubicBezTo>
                    <a:pt x="274" y="268"/>
                    <a:pt x="275" y="267"/>
                    <a:pt x="276" y="267"/>
                  </a:cubicBezTo>
                  <a:cubicBezTo>
                    <a:pt x="277" y="266"/>
                    <a:pt x="276" y="265"/>
                    <a:pt x="279" y="266"/>
                  </a:cubicBezTo>
                  <a:cubicBezTo>
                    <a:pt x="281" y="267"/>
                    <a:pt x="278" y="269"/>
                    <a:pt x="277" y="269"/>
                  </a:cubicBezTo>
                  <a:cubicBezTo>
                    <a:pt x="276" y="269"/>
                    <a:pt x="275" y="269"/>
                    <a:pt x="275" y="270"/>
                  </a:cubicBezTo>
                  <a:cubicBezTo>
                    <a:pt x="274" y="271"/>
                    <a:pt x="270" y="271"/>
                    <a:pt x="268" y="270"/>
                  </a:cubicBezTo>
                  <a:cubicBezTo>
                    <a:pt x="266" y="270"/>
                    <a:pt x="269" y="272"/>
                    <a:pt x="271" y="273"/>
                  </a:cubicBezTo>
                  <a:cubicBezTo>
                    <a:pt x="273" y="275"/>
                    <a:pt x="273" y="277"/>
                    <a:pt x="275" y="277"/>
                  </a:cubicBezTo>
                  <a:cubicBezTo>
                    <a:pt x="276" y="278"/>
                    <a:pt x="282" y="278"/>
                    <a:pt x="283" y="278"/>
                  </a:cubicBezTo>
                  <a:cubicBezTo>
                    <a:pt x="284" y="277"/>
                    <a:pt x="285" y="276"/>
                    <a:pt x="284" y="278"/>
                  </a:cubicBezTo>
                  <a:cubicBezTo>
                    <a:pt x="284" y="279"/>
                    <a:pt x="285" y="279"/>
                    <a:pt x="283" y="280"/>
                  </a:cubicBezTo>
                  <a:cubicBezTo>
                    <a:pt x="281" y="281"/>
                    <a:pt x="282" y="281"/>
                    <a:pt x="284" y="282"/>
                  </a:cubicBezTo>
                  <a:cubicBezTo>
                    <a:pt x="285" y="284"/>
                    <a:pt x="298" y="285"/>
                    <a:pt x="300" y="286"/>
                  </a:cubicBezTo>
                  <a:cubicBezTo>
                    <a:pt x="301" y="286"/>
                    <a:pt x="302" y="286"/>
                    <a:pt x="301" y="285"/>
                  </a:cubicBezTo>
                  <a:cubicBezTo>
                    <a:pt x="300" y="284"/>
                    <a:pt x="304" y="286"/>
                    <a:pt x="306" y="286"/>
                  </a:cubicBezTo>
                  <a:cubicBezTo>
                    <a:pt x="308" y="286"/>
                    <a:pt x="308" y="286"/>
                    <a:pt x="306" y="287"/>
                  </a:cubicBezTo>
                  <a:cubicBezTo>
                    <a:pt x="305" y="288"/>
                    <a:pt x="305" y="288"/>
                    <a:pt x="305" y="289"/>
                  </a:cubicBezTo>
                  <a:cubicBezTo>
                    <a:pt x="305" y="290"/>
                    <a:pt x="305" y="291"/>
                    <a:pt x="307" y="290"/>
                  </a:cubicBezTo>
                  <a:cubicBezTo>
                    <a:pt x="309" y="290"/>
                    <a:pt x="309" y="290"/>
                    <a:pt x="309" y="292"/>
                  </a:cubicBezTo>
                  <a:cubicBezTo>
                    <a:pt x="310" y="295"/>
                    <a:pt x="328" y="299"/>
                    <a:pt x="328" y="299"/>
                  </a:cubicBezTo>
                  <a:cubicBezTo>
                    <a:pt x="328" y="299"/>
                    <a:pt x="347" y="305"/>
                    <a:pt x="349" y="305"/>
                  </a:cubicBezTo>
                  <a:cubicBezTo>
                    <a:pt x="351" y="306"/>
                    <a:pt x="354" y="307"/>
                    <a:pt x="357" y="306"/>
                  </a:cubicBezTo>
                  <a:cubicBezTo>
                    <a:pt x="360" y="306"/>
                    <a:pt x="357" y="305"/>
                    <a:pt x="356" y="303"/>
                  </a:cubicBezTo>
                  <a:cubicBezTo>
                    <a:pt x="354" y="302"/>
                    <a:pt x="355" y="302"/>
                    <a:pt x="356" y="302"/>
                  </a:cubicBezTo>
                  <a:cubicBezTo>
                    <a:pt x="357" y="303"/>
                    <a:pt x="357" y="302"/>
                    <a:pt x="358" y="301"/>
                  </a:cubicBezTo>
                  <a:cubicBezTo>
                    <a:pt x="358" y="301"/>
                    <a:pt x="357" y="300"/>
                    <a:pt x="358" y="299"/>
                  </a:cubicBezTo>
                  <a:cubicBezTo>
                    <a:pt x="360" y="299"/>
                    <a:pt x="357" y="298"/>
                    <a:pt x="356" y="298"/>
                  </a:cubicBezTo>
                  <a:cubicBezTo>
                    <a:pt x="354" y="298"/>
                    <a:pt x="355" y="298"/>
                    <a:pt x="354" y="297"/>
                  </a:cubicBezTo>
                  <a:cubicBezTo>
                    <a:pt x="353" y="297"/>
                    <a:pt x="354" y="295"/>
                    <a:pt x="353" y="296"/>
                  </a:cubicBezTo>
                  <a:cubicBezTo>
                    <a:pt x="351" y="297"/>
                    <a:pt x="351" y="296"/>
                    <a:pt x="352" y="295"/>
                  </a:cubicBezTo>
                  <a:cubicBezTo>
                    <a:pt x="354" y="295"/>
                    <a:pt x="352" y="294"/>
                    <a:pt x="351" y="294"/>
                  </a:cubicBezTo>
                  <a:cubicBezTo>
                    <a:pt x="349" y="293"/>
                    <a:pt x="350" y="293"/>
                    <a:pt x="350" y="291"/>
                  </a:cubicBezTo>
                  <a:cubicBezTo>
                    <a:pt x="349" y="290"/>
                    <a:pt x="347" y="290"/>
                    <a:pt x="347" y="289"/>
                  </a:cubicBezTo>
                  <a:cubicBezTo>
                    <a:pt x="346" y="288"/>
                    <a:pt x="346" y="288"/>
                    <a:pt x="344" y="288"/>
                  </a:cubicBezTo>
                  <a:cubicBezTo>
                    <a:pt x="342" y="289"/>
                    <a:pt x="342" y="287"/>
                    <a:pt x="342" y="286"/>
                  </a:cubicBezTo>
                  <a:cubicBezTo>
                    <a:pt x="341" y="286"/>
                    <a:pt x="341" y="285"/>
                    <a:pt x="340" y="285"/>
                  </a:cubicBezTo>
                  <a:cubicBezTo>
                    <a:pt x="339" y="284"/>
                    <a:pt x="339" y="283"/>
                    <a:pt x="338" y="283"/>
                  </a:cubicBezTo>
                  <a:cubicBezTo>
                    <a:pt x="338" y="282"/>
                    <a:pt x="337" y="282"/>
                    <a:pt x="337" y="282"/>
                  </a:cubicBezTo>
                  <a:cubicBezTo>
                    <a:pt x="336" y="281"/>
                    <a:pt x="337" y="281"/>
                    <a:pt x="336" y="281"/>
                  </a:cubicBezTo>
                  <a:cubicBezTo>
                    <a:pt x="334" y="281"/>
                    <a:pt x="334" y="281"/>
                    <a:pt x="335" y="281"/>
                  </a:cubicBezTo>
                  <a:cubicBezTo>
                    <a:pt x="336" y="280"/>
                    <a:pt x="335" y="280"/>
                    <a:pt x="333" y="280"/>
                  </a:cubicBezTo>
                  <a:cubicBezTo>
                    <a:pt x="332" y="280"/>
                    <a:pt x="331" y="280"/>
                    <a:pt x="333" y="279"/>
                  </a:cubicBezTo>
                  <a:cubicBezTo>
                    <a:pt x="334" y="279"/>
                    <a:pt x="334" y="279"/>
                    <a:pt x="332" y="278"/>
                  </a:cubicBezTo>
                  <a:cubicBezTo>
                    <a:pt x="330" y="277"/>
                    <a:pt x="330" y="278"/>
                    <a:pt x="330" y="278"/>
                  </a:cubicBezTo>
                  <a:cubicBezTo>
                    <a:pt x="327" y="280"/>
                    <a:pt x="330" y="277"/>
                    <a:pt x="327" y="277"/>
                  </a:cubicBezTo>
                  <a:cubicBezTo>
                    <a:pt x="325" y="277"/>
                    <a:pt x="324" y="274"/>
                    <a:pt x="323" y="273"/>
                  </a:cubicBezTo>
                  <a:cubicBezTo>
                    <a:pt x="322" y="271"/>
                    <a:pt x="316" y="266"/>
                    <a:pt x="314" y="264"/>
                  </a:cubicBezTo>
                  <a:cubicBezTo>
                    <a:pt x="313" y="261"/>
                    <a:pt x="321" y="263"/>
                    <a:pt x="322" y="265"/>
                  </a:cubicBezTo>
                  <a:cubicBezTo>
                    <a:pt x="324" y="266"/>
                    <a:pt x="323" y="266"/>
                    <a:pt x="324" y="265"/>
                  </a:cubicBezTo>
                  <a:cubicBezTo>
                    <a:pt x="325" y="265"/>
                    <a:pt x="325" y="265"/>
                    <a:pt x="326" y="266"/>
                  </a:cubicBezTo>
                  <a:cubicBezTo>
                    <a:pt x="326" y="267"/>
                    <a:pt x="328" y="267"/>
                    <a:pt x="329" y="269"/>
                  </a:cubicBezTo>
                  <a:cubicBezTo>
                    <a:pt x="330" y="270"/>
                    <a:pt x="332" y="272"/>
                    <a:pt x="332" y="272"/>
                  </a:cubicBezTo>
                  <a:cubicBezTo>
                    <a:pt x="333" y="272"/>
                    <a:pt x="332" y="269"/>
                    <a:pt x="331" y="266"/>
                  </a:cubicBezTo>
                  <a:cubicBezTo>
                    <a:pt x="329" y="263"/>
                    <a:pt x="330" y="263"/>
                    <a:pt x="331" y="265"/>
                  </a:cubicBezTo>
                  <a:cubicBezTo>
                    <a:pt x="332" y="266"/>
                    <a:pt x="333" y="266"/>
                    <a:pt x="333" y="266"/>
                  </a:cubicBezTo>
                  <a:cubicBezTo>
                    <a:pt x="333" y="266"/>
                    <a:pt x="334" y="268"/>
                    <a:pt x="335" y="269"/>
                  </a:cubicBezTo>
                  <a:cubicBezTo>
                    <a:pt x="336" y="271"/>
                    <a:pt x="337" y="270"/>
                    <a:pt x="338" y="272"/>
                  </a:cubicBezTo>
                  <a:cubicBezTo>
                    <a:pt x="339" y="274"/>
                    <a:pt x="342" y="274"/>
                    <a:pt x="343" y="274"/>
                  </a:cubicBezTo>
                  <a:cubicBezTo>
                    <a:pt x="343" y="274"/>
                    <a:pt x="344" y="275"/>
                    <a:pt x="344" y="276"/>
                  </a:cubicBezTo>
                  <a:cubicBezTo>
                    <a:pt x="344" y="276"/>
                    <a:pt x="345" y="277"/>
                    <a:pt x="345" y="277"/>
                  </a:cubicBezTo>
                  <a:cubicBezTo>
                    <a:pt x="346" y="277"/>
                    <a:pt x="346" y="277"/>
                    <a:pt x="347" y="279"/>
                  </a:cubicBezTo>
                  <a:cubicBezTo>
                    <a:pt x="348" y="281"/>
                    <a:pt x="349" y="280"/>
                    <a:pt x="348" y="279"/>
                  </a:cubicBezTo>
                  <a:cubicBezTo>
                    <a:pt x="348" y="279"/>
                    <a:pt x="348" y="278"/>
                    <a:pt x="349" y="279"/>
                  </a:cubicBezTo>
                  <a:cubicBezTo>
                    <a:pt x="350" y="279"/>
                    <a:pt x="349" y="278"/>
                    <a:pt x="348" y="277"/>
                  </a:cubicBezTo>
                  <a:cubicBezTo>
                    <a:pt x="348" y="275"/>
                    <a:pt x="347" y="274"/>
                    <a:pt x="348" y="275"/>
                  </a:cubicBezTo>
                  <a:cubicBezTo>
                    <a:pt x="349" y="275"/>
                    <a:pt x="350" y="276"/>
                    <a:pt x="350" y="279"/>
                  </a:cubicBezTo>
                  <a:cubicBezTo>
                    <a:pt x="351" y="281"/>
                    <a:pt x="355" y="281"/>
                    <a:pt x="356" y="282"/>
                  </a:cubicBezTo>
                  <a:cubicBezTo>
                    <a:pt x="358" y="282"/>
                    <a:pt x="356" y="282"/>
                    <a:pt x="356" y="280"/>
                  </a:cubicBezTo>
                  <a:cubicBezTo>
                    <a:pt x="355" y="279"/>
                    <a:pt x="355" y="279"/>
                    <a:pt x="356" y="279"/>
                  </a:cubicBezTo>
                  <a:cubicBezTo>
                    <a:pt x="356" y="279"/>
                    <a:pt x="357" y="279"/>
                    <a:pt x="357" y="280"/>
                  </a:cubicBezTo>
                  <a:cubicBezTo>
                    <a:pt x="357" y="281"/>
                    <a:pt x="357" y="281"/>
                    <a:pt x="358" y="281"/>
                  </a:cubicBezTo>
                  <a:cubicBezTo>
                    <a:pt x="358" y="281"/>
                    <a:pt x="360" y="281"/>
                    <a:pt x="359" y="281"/>
                  </a:cubicBezTo>
                  <a:cubicBezTo>
                    <a:pt x="358" y="282"/>
                    <a:pt x="359" y="282"/>
                    <a:pt x="360" y="283"/>
                  </a:cubicBezTo>
                  <a:cubicBezTo>
                    <a:pt x="361" y="283"/>
                    <a:pt x="361" y="283"/>
                    <a:pt x="361" y="282"/>
                  </a:cubicBezTo>
                  <a:cubicBezTo>
                    <a:pt x="361" y="281"/>
                    <a:pt x="362" y="280"/>
                    <a:pt x="363" y="283"/>
                  </a:cubicBezTo>
                  <a:cubicBezTo>
                    <a:pt x="363" y="285"/>
                    <a:pt x="366" y="285"/>
                    <a:pt x="367" y="284"/>
                  </a:cubicBezTo>
                  <a:cubicBezTo>
                    <a:pt x="368" y="284"/>
                    <a:pt x="368" y="283"/>
                    <a:pt x="368" y="284"/>
                  </a:cubicBezTo>
                  <a:cubicBezTo>
                    <a:pt x="368" y="286"/>
                    <a:pt x="368" y="285"/>
                    <a:pt x="368" y="285"/>
                  </a:cubicBezTo>
                  <a:cubicBezTo>
                    <a:pt x="369" y="285"/>
                    <a:pt x="369" y="285"/>
                    <a:pt x="368" y="287"/>
                  </a:cubicBezTo>
                  <a:cubicBezTo>
                    <a:pt x="367" y="288"/>
                    <a:pt x="368" y="288"/>
                    <a:pt x="368" y="288"/>
                  </a:cubicBezTo>
                  <a:cubicBezTo>
                    <a:pt x="369" y="288"/>
                    <a:pt x="369" y="288"/>
                    <a:pt x="369" y="290"/>
                  </a:cubicBezTo>
                  <a:cubicBezTo>
                    <a:pt x="369" y="292"/>
                    <a:pt x="372" y="290"/>
                    <a:pt x="373" y="289"/>
                  </a:cubicBezTo>
                  <a:cubicBezTo>
                    <a:pt x="374" y="289"/>
                    <a:pt x="371" y="285"/>
                    <a:pt x="370" y="283"/>
                  </a:cubicBezTo>
                  <a:cubicBezTo>
                    <a:pt x="369" y="282"/>
                    <a:pt x="369" y="282"/>
                    <a:pt x="370" y="282"/>
                  </a:cubicBezTo>
                  <a:cubicBezTo>
                    <a:pt x="371" y="282"/>
                    <a:pt x="370" y="282"/>
                    <a:pt x="371" y="282"/>
                  </a:cubicBezTo>
                  <a:cubicBezTo>
                    <a:pt x="371" y="281"/>
                    <a:pt x="371" y="281"/>
                    <a:pt x="372" y="282"/>
                  </a:cubicBezTo>
                  <a:cubicBezTo>
                    <a:pt x="372" y="283"/>
                    <a:pt x="374" y="284"/>
                    <a:pt x="376" y="283"/>
                  </a:cubicBezTo>
                  <a:cubicBezTo>
                    <a:pt x="378" y="282"/>
                    <a:pt x="378" y="283"/>
                    <a:pt x="376" y="282"/>
                  </a:cubicBezTo>
                  <a:cubicBezTo>
                    <a:pt x="374" y="281"/>
                    <a:pt x="375" y="280"/>
                    <a:pt x="376" y="279"/>
                  </a:cubicBezTo>
                  <a:cubicBezTo>
                    <a:pt x="377" y="278"/>
                    <a:pt x="373" y="277"/>
                    <a:pt x="372" y="276"/>
                  </a:cubicBezTo>
                  <a:cubicBezTo>
                    <a:pt x="371" y="275"/>
                    <a:pt x="371" y="274"/>
                    <a:pt x="371" y="274"/>
                  </a:cubicBezTo>
                  <a:cubicBezTo>
                    <a:pt x="372" y="275"/>
                    <a:pt x="373" y="273"/>
                    <a:pt x="374" y="274"/>
                  </a:cubicBezTo>
                  <a:cubicBezTo>
                    <a:pt x="375" y="275"/>
                    <a:pt x="372" y="273"/>
                    <a:pt x="371" y="272"/>
                  </a:cubicBezTo>
                  <a:cubicBezTo>
                    <a:pt x="370" y="271"/>
                    <a:pt x="371" y="270"/>
                    <a:pt x="372" y="270"/>
                  </a:cubicBezTo>
                  <a:cubicBezTo>
                    <a:pt x="372" y="269"/>
                    <a:pt x="372" y="269"/>
                    <a:pt x="372" y="268"/>
                  </a:cubicBezTo>
                  <a:cubicBezTo>
                    <a:pt x="372" y="267"/>
                    <a:pt x="371" y="267"/>
                    <a:pt x="372" y="267"/>
                  </a:cubicBezTo>
                  <a:cubicBezTo>
                    <a:pt x="373" y="267"/>
                    <a:pt x="371" y="265"/>
                    <a:pt x="370" y="263"/>
                  </a:cubicBezTo>
                  <a:cubicBezTo>
                    <a:pt x="369" y="261"/>
                    <a:pt x="370" y="262"/>
                    <a:pt x="371" y="263"/>
                  </a:cubicBezTo>
                  <a:cubicBezTo>
                    <a:pt x="371" y="264"/>
                    <a:pt x="372" y="265"/>
                    <a:pt x="373" y="265"/>
                  </a:cubicBezTo>
                  <a:cubicBezTo>
                    <a:pt x="374" y="266"/>
                    <a:pt x="375" y="267"/>
                    <a:pt x="376" y="271"/>
                  </a:cubicBezTo>
                  <a:cubicBezTo>
                    <a:pt x="377" y="274"/>
                    <a:pt x="377" y="275"/>
                    <a:pt x="379" y="275"/>
                  </a:cubicBezTo>
                  <a:cubicBezTo>
                    <a:pt x="381" y="275"/>
                    <a:pt x="379" y="273"/>
                    <a:pt x="380" y="273"/>
                  </a:cubicBezTo>
                  <a:cubicBezTo>
                    <a:pt x="380" y="273"/>
                    <a:pt x="380" y="272"/>
                    <a:pt x="380" y="271"/>
                  </a:cubicBezTo>
                  <a:cubicBezTo>
                    <a:pt x="380" y="270"/>
                    <a:pt x="379" y="267"/>
                    <a:pt x="379" y="265"/>
                  </a:cubicBezTo>
                  <a:cubicBezTo>
                    <a:pt x="380" y="263"/>
                    <a:pt x="375" y="263"/>
                    <a:pt x="374" y="262"/>
                  </a:cubicBezTo>
                  <a:cubicBezTo>
                    <a:pt x="372" y="261"/>
                    <a:pt x="375" y="259"/>
                    <a:pt x="376" y="259"/>
                  </a:cubicBezTo>
                  <a:cubicBezTo>
                    <a:pt x="377" y="258"/>
                    <a:pt x="378" y="258"/>
                    <a:pt x="378" y="257"/>
                  </a:cubicBezTo>
                  <a:cubicBezTo>
                    <a:pt x="377" y="257"/>
                    <a:pt x="375" y="256"/>
                    <a:pt x="374" y="257"/>
                  </a:cubicBezTo>
                  <a:cubicBezTo>
                    <a:pt x="373" y="258"/>
                    <a:pt x="373" y="256"/>
                    <a:pt x="371" y="256"/>
                  </a:cubicBezTo>
                  <a:cubicBezTo>
                    <a:pt x="370" y="256"/>
                    <a:pt x="370" y="256"/>
                    <a:pt x="371" y="255"/>
                  </a:cubicBezTo>
                  <a:cubicBezTo>
                    <a:pt x="372" y="255"/>
                    <a:pt x="370" y="255"/>
                    <a:pt x="369" y="254"/>
                  </a:cubicBezTo>
                  <a:cubicBezTo>
                    <a:pt x="369" y="253"/>
                    <a:pt x="369" y="252"/>
                    <a:pt x="368" y="251"/>
                  </a:cubicBezTo>
                  <a:cubicBezTo>
                    <a:pt x="367" y="251"/>
                    <a:pt x="365" y="252"/>
                    <a:pt x="365" y="251"/>
                  </a:cubicBezTo>
                  <a:cubicBezTo>
                    <a:pt x="365" y="251"/>
                    <a:pt x="367" y="250"/>
                    <a:pt x="368" y="250"/>
                  </a:cubicBezTo>
                  <a:cubicBezTo>
                    <a:pt x="369" y="250"/>
                    <a:pt x="370" y="250"/>
                    <a:pt x="370" y="249"/>
                  </a:cubicBezTo>
                  <a:cubicBezTo>
                    <a:pt x="370" y="249"/>
                    <a:pt x="369" y="248"/>
                    <a:pt x="370" y="248"/>
                  </a:cubicBezTo>
                  <a:cubicBezTo>
                    <a:pt x="372" y="247"/>
                    <a:pt x="371" y="246"/>
                    <a:pt x="370" y="246"/>
                  </a:cubicBezTo>
                  <a:cubicBezTo>
                    <a:pt x="369" y="246"/>
                    <a:pt x="368" y="246"/>
                    <a:pt x="368" y="246"/>
                  </a:cubicBezTo>
                  <a:cubicBezTo>
                    <a:pt x="367" y="247"/>
                    <a:pt x="367" y="247"/>
                    <a:pt x="366" y="246"/>
                  </a:cubicBezTo>
                  <a:cubicBezTo>
                    <a:pt x="365" y="245"/>
                    <a:pt x="364" y="245"/>
                    <a:pt x="362" y="245"/>
                  </a:cubicBezTo>
                  <a:cubicBezTo>
                    <a:pt x="360" y="245"/>
                    <a:pt x="363" y="244"/>
                    <a:pt x="364" y="243"/>
                  </a:cubicBezTo>
                  <a:cubicBezTo>
                    <a:pt x="365" y="242"/>
                    <a:pt x="364" y="241"/>
                    <a:pt x="364" y="240"/>
                  </a:cubicBezTo>
                  <a:cubicBezTo>
                    <a:pt x="363" y="239"/>
                    <a:pt x="362" y="240"/>
                    <a:pt x="362" y="239"/>
                  </a:cubicBezTo>
                  <a:cubicBezTo>
                    <a:pt x="363" y="238"/>
                    <a:pt x="361" y="238"/>
                    <a:pt x="360" y="237"/>
                  </a:cubicBezTo>
                  <a:cubicBezTo>
                    <a:pt x="360" y="236"/>
                    <a:pt x="360" y="237"/>
                    <a:pt x="359" y="236"/>
                  </a:cubicBezTo>
                  <a:cubicBezTo>
                    <a:pt x="357" y="235"/>
                    <a:pt x="359" y="236"/>
                    <a:pt x="359" y="237"/>
                  </a:cubicBezTo>
                  <a:cubicBezTo>
                    <a:pt x="360" y="239"/>
                    <a:pt x="359" y="241"/>
                    <a:pt x="359" y="240"/>
                  </a:cubicBezTo>
                  <a:cubicBezTo>
                    <a:pt x="358" y="238"/>
                    <a:pt x="358" y="240"/>
                    <a:pt x="357" y="239"/>
                  </a:cubicBezTo>
                  <a:cubicBezTo>
                    <a:pt x="355" y="238"/>
                    <a:pt x="356" y="239"/>
                    <a:pt x="356" y="240"/>
                  </a:cubicBezTo>
                  <a:cubicBezTo>
                    <a:pt x="355" y="242"/>
                    <a:pt x="354" y="240"/>
                    <a:pt x="354" y="239"/>
                  </a:cubicBezTo>
                  <a:cubicBezTo>
                    <a:pt x="353" y="238"/>
                    <a:pt x="355" y="239"/>
                    <a:pt x="355" y="237"/>
                  </a:cubicBezTo>
                  <a:cubicBezTo>
                    <a:pt x="356" y="236"/>
                    <a:pt x="355" y="236"/>
                    <a:pt x="354" y="236"/>
                  </a:cubicBezTo>
                  <a:cubicBezTo>
                    <a:pt x="353" y="236"/>
                    <a:pt x="353" y="237"/>
                    <a:pt x="353" y="236"/>
                  </a:cubicBezTo>
                  <a:cubicBezTo>
                    <a:pt x="353" y="234"/>
                    <a:pt x="352" y="235"/>
                    <a:pt x="352" y="235"/>
                  </a:cubicBezTo>
                  <a:cubicBezTo>
                    <a:pt x="352" y="235"/>
                    <a:pt x="351" y="235"/>
                    <a:pt x="350" y="234"/>
                  </a:cubicBezTo>
                  <a:cubicBezTo>
                    <a:pt x="349" y="233"/>
                    <a:pt x="350" y="233"/>
                    <a:pt x="348" y="232"/>
                  </a:cubicBezTo>
                  <a:cubicBezTo>
                    <a:pt x="347" y="232"/>
                    <a:pt x="348" y="233"/>
                    <a:pt x="348" y="236"/>
                  </a:cubicBezTo>
                  <a:cubicBezTo>
                    <a:pt x="348" y="239"/>
                    <a:pt x="347" y="238"/>
                    <a:pt x="347" y="237"/>
                  </a:cubicBezTo>
                  <a:cubicBezTo>
                    <a:pt x="346" y="236"/>
                    <a:pt x="346" y="235"/>
                    <a:pt x="345" y="233"/>
                  </a:cubicBezTo>
                  <a:cubicBezTo>
                    <a:pt x="344" y="231"/>
                    <a:pt x="344" y="232"/>
                    <a:pt x="346" y="230"/>
                  </a:cubicBezTo>
                  <a:cubicBezTo>
                    <a:pt x="348" y="229"/>
                    <a:pt x="346" y="229"/>
                    <a:pt x="345" y="230"/>
                  </a:cubicBezTo>
                  <a:cubicBezTo>
                    <a:pt x="344" y="232"/>
                    <a:pt x="344" y="232"/>
                    <a:pt x="344" y="231"/>
                  </a:cubicBezTo>
                  <a:cubicBezTo>
                    <a:pt x="343" y="231"/>
                    <a:pt x="343" y="230"/>
                    <a:pt x="343" y="230"/>
                  </a:cubicBezTo>
                  <a:cubicBezTo>
                    <a:pt x="343" y="229"/>
                    <a:pt x="343" y="228"/>
                    <a:pt x="342" y="228"/>
                  </a:cubicBezTo>
                  <a:cubicBezTo>
                    <a:pt x="341" y="227"/>
                    <a:pt x="341" y="228"/>
                    <a:pt x="340" y="226"/>
                  </a:cubicBezTo>
                  <a:cubicBezTo>
                    <a:pt x="340" y="224"/>
                    <a:pt x="341" y="225"/>
                    <a:pt x="341" y="224"/>
                  </a:cubicBezTo>
                  <a:cubicBezTo>
                    <a:pt x="342" y="222"/>
                    <a:pt x="340" y="222"/>
                    <a:pt x="339" y="222"/>
                  </a:cubicBezTo>
                  <a:cubicBezTo>
                    <a:pt x="338" y="222"/>
                    <a:pt x="338" y="223"/>
                    <a:pt x="337" y="222"/>
                  </a:cubicBezTo>
                  <a:cubicBezTo>
                    <a:pt x="336" y="221"/>
                    <a:pt x="337" y="219"/>
                    <a:pt x="337" y="217"/>
                  </a:cubicBezTo>
                  <a:cubicBezTo>
                    <a:pt x="338" y="216"/>
                    <a:pt x="335" y="217"/>
                    <a:pt x="334" y="217"/>
                  </a:cubicBezTo>
                  <a:cubicBezTo>
                    <a:pt x="332" y="218"/>
                    <a:pt x="330" y="219"/>
                    <a:pt x="328" y="221"/>
                  </a:cubicBezTo>
                  <a:cubicBezTo>
                    <a:pt x="327" y="222"/>
                    <a:pt x="328" y="218"/>
                    <a:pt x="329" y="217"/>
                  </a:cubicBezTo>
                  <a:cubicBezTo>
                    <a:pt x="330" y="216"/>
                    <a:pt x="330" y="216"/>
                    <a:pt x="329" y="216"/>
                  </a:cubicBezTo>
                  <a:cubicBezTo>
                    <a:pt x="328" y="216"/>
                    <a:pt x="329" y="215"/>
                    <a:pt x="330" y="214"/>
                  </a:cubicBezTo>
                  <a:cubicBezTo>
                    <a:pt x="332" y="213"/>
                    <a:pt x="329" y="213"/>
                    <a:pt x="329" y="214"/>
                  </a:cubicBezTo>
                  <a:cubicBezTo>
                    <a:pt x="328" y="214"/>
                    <a:pt x="327" y="214"/>
                    <a:pt x="326" y="214"/>
                  </a:cubicBezTo>
                  <a:cubicBezTo>
                    <a:pt x="325" y="214"/>
                    <a:pt x="325" y="213"/>
                    <a:pt x="326" y="212"/>
                  </a:cubicBezTo>
                  <a:cubicBezTo>
                    <a:pt x="326" y="211"/>
                    <a:pt x="325" y="211"/>
                    <a:pt x="324" y="211"/>
                  </a:cubicBezTo>
                  <a:cubicBezTo>
                    <a:pt x="323" y="211"/>
                    <a:pt x="324" y="210"/>
                    <a:pt x="323" y="209"/>
                  </a:cubicBezTo>
                  <a:cubicBezTo>
                    <a:pt x="323" y="207"/>
                    <a:pt x="325" y="209"/>
                    <a:pt x="326" y="209"/>
                  </a:cubicBezTo>
                  <a:cubicBezTo>
                    <a:pt x="327" y="209"/>
                    <a:pt x="327" y="209"/>
                    <a:pt x="327" y="207"/>
                  </a:cubicBezTo>
                  <a:cubicBezTo>
                    <a:pt x="326" y="206"/>
                    <a:pt x="327" y="206"/>
                    <a:pt x="328" y="206"/>
                  </a:cubicBezTo>
                  <a:cubicBezTo>
                    <a:pt x="329" y="207"/>
                    <a:pt x="328" y="208"/>
                    <a:pt x="329" y="210"/>
                  </a:cubicBezTo>
                  <a:cubicBezTo>
                    <a:pt x="329" y="212"/>
                    <a:pt x="332" y="212"/>
                    <a:pt x="333" y="211"/>
                  </a:cubicBezTo>
                  <a:cubicBezTo>
                    <a:pt x="335" y="211"/>
                    <a:pt x="337" y="211"/>
                    <a:pt x="338" y="211"/>
                  </a:cubicBezTo>
                  <a:cubicBezTo>
                    <a:pt x="339" y="211"/>
                    <a:pt x="340" y="211"/>
                    <a:pt x="339" y="210"/>
                  </a:cubicBezTo>
                  <a:cubicBezTo>
                    <a:pt x="338" y="209"/>
                    <a:pt x="338" y="208"/>
                    <a:pt x="339" y="207"/>
                  </a:cubicBezTo>
                  <a:cubicBezTo>
                    <a:pt x="339" y="206"/>
                    <a:pt x="338" y="206"/>
                    <a:pt x="334" y="204"/>
                  </a:cubicBezTo>
                  <a:cubicBezTo>
                    <a:pt x="331" y="202"/>
                    <a:pt x="335" y="204"/>
                    <a:pt x="330" y="199"/>
                  </a:cubicBezTo>
                  <a:cubicBezTo>
                    <a:pt x="326" y="194"/>
                    <a:pt x="335" y="200"/>
                    <a:pt x="337" y="201"/>
                  </a:cubicBezTo>
                  <a:cubicBezTo>
                    <a:pt x="339" y="203"/>
                    <a:pt x="339" y="201"/>
                    <a:pt x="338" y="200"/>
                  </a:cubicBezTo>
                  <a:cubicBezTo>
                    <a:pt x="338" y="198"/>
                    <a:pt x="338" y="198"/>
                    <a:pt x="339" y="198"/>
                  </a:cubicBezTo>
                  <a:cubicBezTo>
                    <a:pt x="341" y="198"/>
                    <a:pt x="340" y="198"/>
                    <a:pt x="339" y="196"/>
                  </a:cubicBezTo>
                  <a:cubicBezTo>
                    <a:pt x="338" y="195"/>
                    <a:pt x="337" y="196"/>
                    <a:pt x="334" y="195"/>
                  </a:cubicBezTo>
                  <a:cubicBezTo>
                    <a:pt x="331" y="195"/>
                    <a:pt x="332" y="194"/>
                    <a:pt x="335" y="194"/>
                  </a:cubicBezTo>
                  <a:cubicBezTo>
                    <a:pt x="337" y="193"/>
                    <a:pt x="342" y="195"/>
                    <a:pt x="343" y="195"/>
                  </a:cubicBezTo>
                  <a:cubicBezTo>
                    <a:pt x="344" y="196"/>
                    <a:pt x="345" y="195"/>
                    <a:pt x="343" y="194"/>
                  </a:cubicBezTo>
                  <a:cubicBezTo>
                    <a:pt x="342" y="193"/>
                    <a:pt x="344" y="193"/>
                    <a:pt x="345" y="194"/>
                  </a:cubicBezTo>
                  <a:cubicBezTo>
                    <a:pt x="346" y="194"/>
                    <a:pt x="347" y="194"/>
                    <a:pt x="347" y="195"/>
                  </a:cubicBezTo>
                  <a:cubicBezTo>
                    <a:pt x="346" y="195"/>
                    <a:pt x="345" y="196"/>
                    <a:pt x="346" y="198"/>
                  </a:cubicBezTo>
                  <a:cubicBezTo>
                    <a:pt x="347" y="200"/>
                    <a:pt x="348" y="199"/>
                    <a:pt x="349" y="199"/>
                  </a:cubicBezTo>
                  <a:cubicBezTo>
                    <a:pt x="351" y="199"/>
                    <a:pt x="350" y="200"/>
                    <a:pt x="351" y="200"/>
                  </a:cubicBezTo>
                  <a:cubicBezTo>
                    <a:pt x="352" y="201"/>
                    <a:pt x="352" y="202"/>
                    <a:pt x="354" y="202"/>
                  </a:cubicBezTo>
                  <a:cubicBezTo>
                    <a:pt x="355" y="202"/>
                    <a:pt x="355" y="202"/>
                    <a:pt x="355" y="203"/>
                  </a:cubicBezTo>
                  <a:cubicBezTo>
                    <a:pt x="354" y="203"/>
                    <a:pt x="355" y="204"/>
                    <a:pt x="357" y="205"/>
                  </a:cubicBezTo>
                  <a:cubicBezTo>
                    <a:pt x="358" y="206"/>
                    <a:pt x="358" y="206"/>
                    <a:pt x="361" y="205"/>
                  </a:cubicBezTo>
                  <a:cubicBezTo>
                    <a:pt x="364" y="204"/>
                    <a:pt x="362" y="206"/>
                    <a:pt x="360" y="208"/>
                  </a:cubicBezTo>
                  <a:cubicBezTo>
                    <a:pt x="358" y="209"/>
                    <a:pt x="360" y="209"/>
                    <a:pt x="361" y="208"/>
                  </a:cubicBezTo>
                  <a:cubicBezTo>
                    <a:pt x="363" y="208"/>
                    <a:pt x="369" y="205"/>
                    <a:pt x="372" y="205"/>
                  </a:cubicBezTo>
                  <a:cubicBezTo>
                    <a:pt x="374" y="205"/>
                    <a:pt x="375" y="203"/>
                    <a:pt x="378" y="202"/>
                  </a:cubicBezTo>
                  <a:cubicBezTo>
                    <a:pt x="382" y="200"/>
                    <a:pt x="377" y="204"/>
                    <a:pt x="376" y="205"/>
                  </a:cubicBezTo>
                  <a:cubicBezTo>
                    <a:pt x="376" y="206"/>
                    <a:pt x="374" y="206"/>
                    <a:pt x="375" y="208"/>
                  </a:cubicBezTo>
                  <a:cubicBezTo>
                    <a:pt x="377" y="210"/>
                    <a:pt x="375" y="210"/>
                    <a:pt x="372" y="210"/>
                  </a:cubicBezTo>
                  <a:cubicBezTo>
                    <a:pt x="369" y="210"/>
                    <a:pt x="367" y="212"/>
                    <a:pt x="366" y="214"/>
                  </a:cubicBezTo>
                  <a:cubicBezTo>
                    <a:pt x="365" y="215"/>
                    <a:pt x="367" y="215"/>
                    <a:pt x="366" y="216"/>
                  </a:cubicBezTo>
                  <a:cubicBezTo>
                    <a:pt x="366" y="216"/>
                    <a:pt x="366" y="217"/>
                    <a:pt x="369" y="217"/>
                  </a:cubicBezTo>
                  <a:cubicBezTo>
                    <a:pt x="372" y="217"/>
                    <a:pt x="371" y="218"/>
                    <a:pt x="368" y="219"/>
                  </a:cubicBezTo>
                  <a:cubicBezTo>
                    <a:pt x="365" y="219"/>
                    <a:pt x="368" y="220"/>
                    <a:pt x="371" y="220"/>
                  </a:cubicBezTo>
                  <a:cubicBezTo>
                    <a:pt x="375" y="220"/>
                    <a:pt x="373" y="220"/>
                    <a:pt x="372" y="221"/>
                  </a:cubicBezTo>
                  <a:cubicBezTo>
                    <a:pt x="370" y="222"/>
                    <a:pt x="370" y="222"/>
                    <a:pt x="371" y="223"/>
                  </a:cubicBezTo>
                  <a:cubicBezTo>
                    <a:pt x="372" y="224"/>
                    <a:pt x="372" y="224"/>
                    <a:pt x="376" y="223"/>
                  </a:cubicBezTo>
                  <a:cubicBezTo>
                    <a:pt x="381" y="222"/>
                    <a:pt x="379" y="224"/>
                    <a:pt x="377" y="224"/>
                  </a:cubicBezTo>
                  <a:cubicBezTo>
                    <a:pt x="375" y="224"/>
                    <a:pt x="375" y="225"/>
                    <a:pt x="376" y="225"/>
                  </a:cubicBezTo>
                  <a:cubicBezTo>
                    <a:pt x="378" y="225"/>
                    <a:pt x="377" y="226"/>
                    <a:pt x="375" y="226"/>
                  </a:cubicBezTo>
                  <a:cubicBezTo>
                    <a:pt x="373" y="226"/>
                    <a:pt x="375" y="227"/>
                    <a:pt x="377" y="227"/>
                  </a:cubicBezTo>
                  <a:cubicBezTo>
                    <a:pt x="378" y="227"/>
                    <a:pt x="377" y="227"/>
                    <a:pt x="377" y="228"/>
                  </a:cubicBezTo>
                  <a:cubicBezTo>
                    <a:pt x="376" y="229"/>
                    <a:pt x="376" y="229"/>
                    <a:pt x="378" y="229"/>
                  </a:cubicBezTo>
                  <a:cubicBezTo>
                    <a:pt x="379" y="230"/>
                    <a:pt x="378" y="229"/>
                    <a:pt x="379" y="230"/>
                  </a:cubicBezTo>
                  <a:cubicBezTo>
                    <a:pt x="380" y="231"/>
                    <a:pt x="380" y="226"/>
                    <a:pt x="382" y="224"/>
                  </a:cubicBezTo>
                  <a:cubicBezTo>
                    <a:pt x="384" y="222"/>
                    <a:pt x="383" y="225"/>
                    <a:pt x="382" y="227"/>
                  </a:cubicBezTo>
                  <a:cubicBezTo>
                    <a:pt x="382" y="230"/>
                    <a:pt x="382" y="229"/>
                    <a:pt x="385" y="228"/>
                  </a:cubicBezTo>
                  <a:cubicBezTo>
                    <a:pt x="387" y="228"/>
                    <a:pt x="386" y="229"/>
                    <a:pt x="385" y="229"/>
                  </a:cubicBezTo>
                  <a:cubicBezTo>
                    <a:pt x="383" y="230"/>
                    <a:pt x="384" y="231"/>
                    <a:pt x="384" y="231"/>
                  </a:cubicBezTo>
                  <a:cubicBezTo>
                    <a:pt x="385" y="231"/>
                    <a:pt x="387" y="231"/>
                    <a:pt x="388" y="231"/>
                  </a:cubicBezTo>
                  <a:cubicBezTo>
                    <a:pt x="390" y="231"/>
                    <a:pt x="389" y="232"/>
                    <a:pt x="391" y="232"/>
                  </a:cubicBezTo>
                  <a:cubicBezTo>
                    <a:pt x="392" y="232"/>
                    <a:pt x="392" y="232"/>
                    <a:pt x="391" y="233"/>
                  </a:cubicBezTo>
                  <a:cubicBezTo>
                    <a:pt x="389" y="234"/>
                    <a:pt x="391" y="234"/>
                    <a:pt x="392" y="234"/>
                  </a:cubicBezTo>
                  <a:cubicBezTo>
                    <a:pt x="393" y="234"/>
                    <a:pt x="392" y="235"/>
                    <a:pt x="393" y="236"/>
                  </a:cubicBezTo>
                  <a:cubicBezTo>
                    <a:pt x="394" y="236"/>
                    <a:pt x="394" y="235"/>
                    <a:pt x="394" y="234"/>
                  </a:cubicBezTo>
                  <a:cubicBezTo>
                    <a:pt x="395" y="233"/>
                    <a:pt x="396" y="231"/>
                    <a:pt x="396" y="230"/>
                  </a:cubicBezTo>
                  <a:cubicBezTo>
                    <a:pt x="395" y="228"/>
                    <a:pt x="395" y="228"/>
                    <a:pt x="396" y="228"/>
                  </a:cubicBezTo>
                  <a:cubicBezTo>
                    <a:pt x="398" y="228"/>
                    <a:pt x="397" y="228"/>
                    <a:pt x="396" y="228"/>
                  </a:cubicBezTo>
                  <a:cubicBezTo>
                    <a:pt x="396" y="227"/>
                    <a:pt x="396" y="227"/>
                    <a:pt x="396" y="226"/>
                  </a:cubicBezTo>
                  <a:cubicBezTo>
                    <a:pt x="396" y="225"/>
                    <a:pt x="396" y="225"/>
                    <a:pt x="394" y="223"/>
                  </a:cubicBezTo>
                  <a:cubicBezTo>
                    <a:pt x="393" y="221"/>
                    <a:pt x="394" y="222"/>
                    <a:pt x="396" y="222"/>
                  </a:cubicBezTo>
                  <a:cubicBezTo>
                    <a:pt x="398" y="223"/>
                    <a:pt x="398" y="223"/>
                    <a:pt x="395" y="221"/>
                  </a:cubicBezTo>
                  <a:cubicBezTo>
                    <a:pt x="392" y="219"/>
                    <a:pt x="395" y="220"/>
                    <a:pt x="395" y="220"/>
                  </a:cubicBezTo>
                  <a:cubicBezTo>
                    <a:pt x="395" y="221"/>
                    <a:pt x="396" y="220"/>
                    <a:pt x="397" y="219"/>
                  </a:cubicBezTo>
                  <a:cubicBezTo>
                    <a:pt x="397" y="219"/>
                    <a:pt x="397" y="217"/>
                    <a:pt x="394" y="217"/>
                  </a:cubicBezTo>
                  <a:cubicBezTo>
                    <a:pt x="391" y="217"/>
                    <a:pt x="395" y="216"/>
                    <a:pt x="396" y="217"/>
                  </a:cubicBezTo>
                  <a:cubicBezTo>
                    <a:pt x="397" y="217"/>
                    <a:pt x="397" y="217"/>
                    <a:pt x="395" y="213"/>
                  </a:cubicBezTo>
                  <a:cubicBezTo>
                    <a:pt x="394" y="209"/>
                    <a:pt x="398" y="215"/>
                    <a:pt x="399" y="216"/>
                  </a:cubicBezTo>
                  <a:cubicBezTo>
                    <a:pt x="399" y="218"/>
                    <a:pt x="399" y="218"/>
                    <a:pt x="400" y="218"/>
                  </a:cubicBezTo>
                  <a:cubicBezTo>
                    <a:pt x="401" y="217"/>
                    <a:pt x="402" y="218"/>
                    <a:pt x="402" y="219"/>
                  </a:cubicBezTo>
                  <a:cubicBezTo>
                    <a:pt x="402" y="220"/>
                    <a:pt x="403" y="219"/>
                    <a:pt x="403" y="217"/>
                  </a:cubicBezTo>
                  <a:cubicBezTo>
                    <a:pt x="403" y="215"/>
                    <a:pt x="403" y="215"/>
                    <a:pt x="404" y="216"/>
                  </a:cubicBezTo>
                  <a:cubicBezTo>
                    <a:pt x="405" y="217"/>
                    <a:pt x="405" y="218"/>
                    <a:pt x="406" y="218"/>
                  </a:cubicBezTo>
                  <a:cubicBezTo>
                    <a:pt x="407" y="219"/>
                    <a:pt x="407" y="219"/>
                    <a:pt x="407" y="218"/>
                  </a:cubicBezTo>
                  <a:cubicBezTo>
                    <a:pt x="408" y="217"/>
                    <a:pt x="408" y="218"/>
                    <a:pt x="406" y="216"/>
                  </a:cubicBezTo>
                  <a:cubicBezTo>
                    <a:pt x="404" y="214"/>
                    <a:pt x="407" y="215"/>
                    <a:pt x="408" y="216"/>
                  </a:cubicBezTo>
                  <a:cubicBezTo>
                    <a:pt x="409" y="216"/>
                    <a:pt x="408" y="214"/>
                    <a:pt x="406" y="213"/>
                  </a:cubicBezTo>
                  <a:cubicBezTo>
                    <a:pt x="404" y="211"/>
                    <a:pt x="405" y="212"/>
                    <a:pt x="406" y="212"/>
                  </a:cubicBezTo>
                  <a:cubicBezTo>
                    <a:pt x="408" y="213"/>
                    <a:pt x="409" y="213"/>
                    <a:pt x="411" y="213"/>
                  </a:cubicBezTo>
                  <a:cubicBezTo>
                    <a:pt x="413" y="213"/>
                    <a:pt x="412" y="213"/>
                    <a:pt x="412" y="212"/>
                  </a:cubicBezTo>
                  <a:cubicBezTo>
                    <a:pt x="411" y="210"/>
                    <a:pt x="411" y="211"/>
                    <a:pt x="410" y="210"/>
                  </a:cubicBezTo>
                  <a:cubicBezTo>
                    <a:pt x="410" y="209"/>
                    <a:pt x="408" y="209"/>
                    <a:pt x="406" y="208"/>
                  </a:cubicBezTo>
                  <a:cubicBezTo>
                    <a:pt x="405" y="208"/>
                    <a:pt x="404" y="208"/>
                    <a:pt x="403" y="206"/>
                  </a:cubicBezTo>
                  <a:cubicBezTo>
                    <a:pt x="402" y="205"/>
                    <a:pt x="404" y="206"/>
                    <a:pt x="405" y="207"/>
                  </a:cubicBezTo>
                  <a:cubicBezTo>
                    <a:pt x="405" y="208"/>
                    <a:pt x="407" y="207"/>
                    <a:pt x="408" y="208"/>
                  </a:cubicBezTo>
                  <a:cubicBezTo>
                    <a:pt x="409" y="208"/>
                    <a:pt x="409" y="207"/>
                    <a:pt x="411" y="208"/>
                  </a:cubicBezTo>
                  <a:cubicBezTo>
                    <a:pt x="412" y="209"/>
                    <a:pt x="413" y="209"/>
                    <a:pt x="415" y="209"/>
                  </a:cubicBezTo>
                  <a:cubicBezTo>
                    <a:pt x="417" y="208"/>
                    <a:pt x="417" y="208"/>
                    <a:pt x="416" y="208"/>
                  </a:cubicBezTo>
                  <a:cubicBezTo>
                    <a:pt x="416" y="208"/>
                    <a:pt x="415" y="206"/>
                    <a:pt x="415" y="206"/>
                  </a:cubicBezTo>
                  <a:cubicBezTo>
                    <a:pt x="415" y="205"/>
                    <a:pt x="411" y="204"/>
                    <a:pt x="409" y="204"/>
                  </a:cubicBezTo>
                  <a:cubicBezTo>
                    <a:pt x="407" y="204"/>
                    <a:pt x="408" y="205"/>
                    <a:pt x="406" y="204"/>
                  </a:cubicBezTo>
                  <a:cubicBezTo>
                    <a:pt x="404" y="203"/>
                    <a:pt x="406" y="201"/>
                    <a:pt x="407" y="202"/>
                  </a:cubicBezTo>
                  <a:cubicBezTo>
                    <a:pt x="408" y="204"/>
                    <a:pt x="409" y="201"/>
                    <a:pt x="409" y="200"/>
                  </a:cubicBezTo>
                  <a:cubicBezTo>
                    <a:pt x="410" y="199"/>
                    <a:pt x="409" y="199"/>
                    <a:pt x="408" y="199"/>
                  </a:cubicBezTo>
                  <a:cubicBezTo>
                    <a:pt x="406" y="199"/>
                    <a:pt x="407" y="198"/>
                    <a:pt x="409" y="198"/>
                  </a:cubicBezTo>
                  <a:cubicBezTo>
                    <a:pt x="410" y="198"/>
                    <a:pt x="415" y="201"/>
                    <a:pt x="416" y="201"/>
                  </a:cubicBezTo>
                  <a:cubicBezTo>
                    <a:pt x="418" y="202"/>
                    <a:pt x="419" y="202"/>
                    <a:pt x="420" y="201"/>
                  </a:cubicBezTo>
                  <a:cubicBezTo>
                    <a:pt x="420" y="200"/>
                    <a:pt x="421" y="201"/>
                    <a:pt x="424" y="200"/>
                  </a:cubicBezTo>
                  <a:cubicBezTo>
                    <a:pt x="427" y="199"/>
                    <a:pt x="420" y="199"/>
                    <a:pt x="418" y="198"/>
                  </a:cubicBezTo>
                  <a:cubicBezTo>
                    <a:pt x="417" y="197"/>
                    <a:pt x="420" y="198"/>
                    <a:pt x="423" y="198"/>
                  </a:cubicBezTo>
                  <a:cubicBezTo>
                    <a:pt x="425" y="198"/>
                    <a:pt x="421" y="195"/>
                    <a:pt x="420" y="194"/>
                  </a:cubicBezTo>
                  <a:cubicBezTo>
                    <a:pt x="419" y="193"/>
                    <a:pt x="418" y="193"/>
                    <a:pt x="416" y="193"/>
                  </a:cubicBezTo>
                  <a:cubicBezTo>
                    <a:pt x="414" y="194"/>
                    <a:pt x="417" y="192"/>
                    <a:pt x="418" y="192"/>
                  </a:cubicBezTo>
                  <a:cubicBezTo>
                    <a:pt x="419" y="192"/>
                    <a:pt x="421" y="192"/>
                    <a:pt x="423" y="194"/>
                  </a:cubicBezTo>
                  <a:cubicBezTo>
                    <a:pt x="425" y="195"/>
                    <a:pt x="425" y="195"/>
                    <a:pt x="427" y="194"/>
                  </a:cubicBezTo>
                  <a:cubicBezTo>
                    <a:pt x="429" y="193"/>
                    <a:pt x="425" y="190"/>
                    <a:pt x="423" y="187"/>
                  </a:cubicBezTo>
                  <a:close/>
                  <a:moveTo>
                    <a:pt x="82" y="67"/>
                  </a:moveTo>
                  <a:cubicBezTo>
                    <a:pt x="82" y="68"/>
                    <a:pt x="80" y="69"/>
                    <a:pt x="79" y="69"/>
                  </a:cubicBezTo>
                  <a:cubicBezTo>
                    <a:pt x="78" y="69"/>
                    <a:pt x="79" y="72"/>
                    <a:pt x="79" y="73"/>
                  </a:cubicBezTo>
                  <a:cubicBezTo>
                    <a:pt x="80" y="74"/>
                    <a:pt x="80" y="74"/>
                    <a:pt x="79" y="75"/>
                  </a:cubicBezTo>
                  <a:cubicBezTo>
                    <a:pt x="78" y="76"/>
                    <a:pt x="78" y="77"/>
                    <a:pt x="79" y="79"/>
                  </a:cubicBezTo>
                  <a:cubicBezTo>
                    <a:pt x="79" y="81"/>
                    <a:pt x="79" y="82"/>
                    <a:pt x="77" y="82"/>
                  </a:cubicBezTo>
                  <a:cubicBezTo>
                    <a:pt x="76" y="82"/>
                    <a:pt x="76" y="80"/>
                    <a:pt x="76" y="80"/>
                  </a:cubicBezTo>
                  <a:cubicBezTo>
                    <a:pt x="76" y="79"/>
                    <a:pt x="76" y="78"/>
                    <a:pt x="75" y="78"/>
                  </a:cubicBezTo>
                  <a:cubicBezTo>
                    <a:pt x="73" y="77"/>
                    <a:pt x="75" y="77"/>
                    <a:pt x="76" y="77"/>
                  </a:cubicBezTo>
                  <a:cubicBezTo>
                    <a:pt x="77" y="78"/>
                    <a:pt x="77" y="78"/>
                    <a:pt x="77" y="77"/>
                  </a:cubicBezTo>
                  <a:cubicBezTo>
                    <a:pt x="78" y="76"/>
                    <a:pt x="77" y="76"/>
                    <a:pt x="76" y="75"/>
                  </a:cubicBezTo>
                  <a:cubicBezTo>
                    <a:pt x="75" y="75"/>
                    <a:pt x="75" y="75"/>
                    <a:pt x="75" y="74"/>
                  </a:cubicBezTo>
                  <a:cubicBezTo>
                    <a:pt x="75" y="73"/>
                    <a:pt x="75" y="72"/>
                    <a:pt x="77" y="72"/>
                  </a:cubicBezTo>
                  <a:cubicBezTo>
                    <a:pt x="79" y="72"/>
                    <a:pt x="78" y="70"/>
                    <a:pt x="76" y="69"/>
                  </a:cubicBezTo>
                  <a:cubicBezTo>
                    <a:pt x="75" y="67"/>
                    <a:pt x="76" y="65"/>
                    <a:pt x="76" y="64"/>
                  </a:cubicBezTo>
                  <a:cubicBezTo>
                    <a:pt x="76" y="63"/>
                    <a:pt x="77" y="63"/>
                    <a:pt x="77" y="62"/>
                  </a:cubicBezTo>
                  <a:cubicBezTo>
                    <a:pt x="78" y="62"/>
                    <a:pt x="79" y="62"/>
                    <a:pt x="80" y="61"/>
                  </a:cubicBezTo>
                  <a:cubicBezTo>
                    <a:pt x="82" y="60"/>
                    <a:pt x="82" y="65"/>
                    <a:pt x="82" y="67"/>
                  </a:cubicBezTo>
                  <a:close/>
                  <a:moveTo>
                    <a:pt x="86" y="51"/>
                  </a:moveTo>
                  <a:cubicBezTo>
                    <a:pt x="83" y="50"/>
                    <a:pt x="78" y="46"/>
                    <a:pt x="77" y="46"/>
                  </a:cubicBezTo>
                  <a:cubicBezTo>
                    <a:pt x="77" y="46"/>
                    <a:pt x="76" y="46"/>
                    <a:pt x="76" y="44"/>
                  </a:cubicBezTo>
                  <a:cubicBezTo>
                    <a:pt x="76" y="43"/>
                    <a:pt x="75" y="41"/>
                    <a:pt x="76" y="41"/>
                  </a:cubicBezTo>
                  <a:cubicBezTo>
                    <a:pt x="77" y="41"/>
                    <a:pt x="79" y="39"/>
                    <a:pt x="78" y="41"/>
                  </a:cubicBezTo>
                  <a:cubicBezTo>
                    <a:pt x="78" y="42"/>
                    <a:pt x="78" y="42"/>
                    <a:pt x="79" y="42"/>
                  </a:cubicBezTo>
                  <a:cubicBezTo>
                    <a:pt x="80" y="42"/>
                    <a:pt x="85" y="42"/>
                    <a:pt x="82" y="43"/>
                  </a:cubicBezTo>
                  <a:cubicBezTo>
                    <a:pt x="80" y="43"/>
                    <a:pt x="76" y="42"/>
                    <a:pt x="78" y="44"/>
                  </a:cubicBezTo>
                  <a:cubicBezTo>
                    <a:pt x="80" y="46"/>
                    <a:pt x="82" y="46"/>
                    <a:pt x="83" y="48"/>
                  </a:cubicBezTo>
                  <a:cubicBezTo>
                    <a:pt x="85" y="49"/>
                    <a:pt x="89" y="53"/>
                    <a:pt x="86" y="51"/>
                  </a:cubicBezTo>
                  <a:close/>
                  <a:moveTo>
                    <a:pt x="90" y="31"/>
                  </a:moveTo>
                  <a:cubicBezTo>
                    <a:pt x="87" y="31"/>
                    <a:pt x="85" y="29"/>
                    <a:pt x="83" y="29"/>
                  </a:cubicBezTo>
                  <a:cubicBezTo>
                    <a:pt x="81" y="28"/>
                    <a:pt x="77" y="28"/>
                    <a:pt x="77" y="27"/>
                  </a:cubicBezTo>
                  <a:cubicBezTo>
                    <a:pt x="77" y="27"/>
                    <a:pt x="75" y="27"/>
                    <a:pt x="75" y="26"/>
                  </a:cubicBezTo>
                  <a:cubicBezTo>
                    <a:pt x="76" y="25"/>
                    <a:pt x="75" y="24"/>
                    <a:pt x="77" y="26"/>
                  </a:cubicBezTo>
                  <a:cubicBezTo>
                    <a:pt x="79" y="27"/>
                    <a:pt x="80" y="26"/>
                    <a:pt x="81" y="27"/>
                  </a:cubicBezTo>
                  <a:cubicBezTo>
                    <a:pt x="81" y="27"/>
                    <a:pt x="84" y="28"/>
                    <a:pt x="85" y="29"/>
                  </a:cubicBezTo>
                  <a:cubicBezTo>
                    <a:pt x="86" y="29"/>
                    <a:pt x="92" y="30"/>
                    <a:pt x="90" y="31"/>
                  </a:cubicBezTo>
                  <a:close/>
                  <a:moveTo>
                    <a:pt x="91" y="24"/>
                  </a:moveTo>
                  <a:cubicBezTo>
                    <a:pt x="87" y="23"/>
                    <a:pt x="79" y="23"/>
                    <a:pt x="77" y="21"/>
                  </a:cubicBezTo>
                  <a:cubicBezTo>
                    <a:pt x="77" y="21"/>
                    <a:pt x="75" y="21"/>
                    <a:pt x="75" y="20"/>
                  </a:cubicBezTo>
                  <a:cubicBezTo>
                    <a:pt x="76" y="20"/>
                    <a:pt x="76" y="19"/>
                    <a:pt x="77" y="20"/>
                  </a:cubicBezTo>
                  <a:cubicBezTo>
                    <a:pt x="79" y="21"/>
                    <a:pt x="85" y="22"/>
                    <a:pt x="87" y="22"/>
                  </a:cubicBezTo>
                  <a:cubicBezTo>
                    <a:pt x="89" y="22"/>
                    <a:pt x="93" y="23"/>
                    <a:pt x="94" y="24"/>
                  </a:cubicBezTo>
                  <a:cubicBezTo>
                    <a:pt x="95" y="24"/>
                    <a:pt x="94" y="24"/>
                    <a:pt x="91" y="2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6" name="Freeform 303">
              <a:extLst>
                <a:ext uri="{FF2B5EF4-FFF2-40B4-BE49-F238E27FC236}">
                  <a16:creationId xmlns:a16="http://schemas.microsoft.com/office/drawing/2014/main" id="{72E1F46D-EB45-4BEE-94B6-543462331BD6}"/>
                </a:ext>
              </a:extLst>
            </p:cNvPr>
            <p:cNvSpPr>
              <a:spLocks/>
            </p:cNvSpPr>
            <p:nvPr/>
          </p:nvSpPr>
          <p:spPr bwMode="auto">
            <a:xfrm>
              <a:off x="1841" y="960"/>
              <a:ext cx="34" cy="11"/>
            </a:xfrm>
            <a:custGeom>
              <a:avLst/>
              <a:gdLst>
                <a:gd name="T0" fmla="*/ 3 w 24"/>
                <a:gd name="T1" fmla="*/ 2 h 8"/>
                <a:gd name="T2" fmla="*/ 3 w 24"/>
                <a:gd name="T3" fmla="*/ 4 h 8"/>
                <a:gd name="T4" fmla="*/ 7 w 24"/>
                <a:gd name="T5" fmla="*/ 5 h 8"/>
                <a:gd name="T6" fmla="*/ 8 w 24"/>
                <a:gd name="T7" fmla="*/ 6 h 8"/>
                <a:gd name="T8" fmla="*/ 9 w 24"/>
                <a:gd name="T9" fmla="*/ 6 h 8"/>
                <a:gd name="T10" fmla="*/ 12 w 24"/>
                <a:gd name="T11" fmla="*/ 8 h 8"/>
                <a:gd name="T12" fmla="*/ 12 w 24"/>
                <a:gd name="T13" fmla="*/ 5 h 8"/>
                <a:gd name="T14" fmla="*/ 14 w 24"/>
                <a:gd name="T15" fmla="*/ 4 h 8"/>
                <a:gd name="T16" fmla="*/ 20 w 24"/>
                <a:gd name="T17" fmla="*/ 4 h 8"/>
                <a:gd name="T18" fmla="*/ 20 w 24"/>
                <a:gd name="T19" fmla="*/ 0 h 8"/>
                <a:gd name="T20" fmla="*/ 14 w 24"/>
                <a:gd name="T21" fmla="*/ 2 h 8"/>
                <a:gd name="T22" fmla="*/ 8 w 24"/>
                <a:gd name="T23" fmla="*/ 0 h 8"/>
                <a:gd name="T24" fmla="*/ 7 w 24"/>
                <a:gd name="T25" fmla="*/ 2 h 8"/>
                <a:gd name="T26" fmla="*/ 3 w 24"/>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8">
                  <a:moveTo>
                    <a:pt x="3" y="2"/>
                  </a:moveTo>
                  <a:cubicBezTo>
                    <a:pt x="0" y="2"/>
                    <a:pt x="3" y="4"/>
                    <a:pt x="3" y="4"/>
                  </a:cubicBezTo>
                  <a:cubicBezTo>
                    <a:pt x="3" y="4"/>
                    <a:pt x="6" y="4"/>
                    <a:pt x="7" y="5"/>
                  </a:cubicBezTo>
                  <a:cubicBezTo>
                    <a:pt x="8" y="7"/>
                    <a:pt x="8" y="7"/>
                    <a:pt x="8" y="6"/>
                  </a:cubicBezTo>
                  <a:cubicBezTo>
                    <a:pt x="9" y="5"/>
                    <a:pt x="10" y="5"/>
                    <a:pt x="9" y="6"/>
                  </a:cubicBezTo>
                  <a:cubicBezTo>
                    <a:pt x="9" y="7"/>
                    <a:pt x="10" y="7"/>
                    <a:pt x="12" y="8"/>
                  </a:cubicBezTo>
                  <a:cubicBezTo>
                    <a:pt x="13" y="8"/>
                    <a:pt x="13" y="7"/>
                    <a:pt x="12" y="5"/>
                  </a:cubicBezTo>
                  <a:cubicBezTo>
                    <a:pt x="11" y="4"/>
                    <a:pt x="13" y="4"/>
                    <a:pt x="14" y="4"/>
                  </a:cubicBezTo>
                  <a:cubicBezTo>
                    <a:pt x="15" y="5"/>
                    <a:pt x="16" y="4"/>
                    <a:pt x="20" y="4"/>
                  </a:cubicBezTo>
                  <a:cubicBezTo>
                    <a:pt x="24" y="3"/>
                    <a:pt x="22" y="1"/>
                    <a:pt x="20" y="0"/>
                  </a:cubicBezTo>
                  <a:cubicBezTo>
                    <a:pt x="18" y="0"/>
                    <a:pt x="15" y="1"/>
                    <a:pt x="14" y="2"/>
                  </a:cubicBezTo>
                  <a:cubicBezTo>
                    <a:pt x="13" y="3"/>
                    <a:pt x="9" y="0"/>
                    <a:pt x="8" y="0"/>
                  </a:cubicBezTo>
                  <a:cubicBezTo>
                    <a:pt x="7" y="0"/>
                    <a:pt x="6" y="0"/>
                    <a:pt x="7" y="2"/>
                  </a:cubicBezTo>
                  <a:cubicBezTo>
                    <a:pt x="8" y="3"/>
                    <a:pt x="6"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7" name="Freeform 304">
              <a:extLst>
                <a:ext uri="{FF2B5EF4-FFF2-40B4-BE49-F238E27FC236}">
                  <a16:creationId xmlns:a16="http://schemas.microsoft.com/office/drawing/2014/main" id="{9968A561-8DD2-429A-8F2C-F282EE62EB3D}"/>
                </a:ext>
              </a:extLst>
            </p:cNvPr>
            <p:cNvSpPr>
              <a:spLocks/>
            </p:cNvSpPr>
            <p:nvPr/>
          </p:nvSpPr>
          <p:spPr bwMode="auto">
            <a:xfrm>
              <a:off x="1882" y="961"/>
              <a:ext cx="20" cy="12"/>
            </a:xfrm>
            <a:custGeom>
              <a:avLst/>
              <a:gdLst>
                <a:gd name="T0" fmla="*/ 5 w 15"/>
                <a:gd name="T1" fmla="*/ 7 h 9"/>
                <a:gd name="T2" fmla="*/ 7 w 15"/>
                <a:gd name="T3" fmla="*/ 6 h 9"/>
                <a:gd name="T4" fmla="*/ 12 w 15"/>
                <a:gd name="T5" fmla="*/ 5 h 9"/>
                <a:gd name="T6" fmla="*/ 12 w 15"/>
                <a:gd name="T7" fmla="*/ 1 h 9"/>
                <a:gd name="T8" fmla="*/ 3 w 15"/>
                <a:gd name="T9" fmla="*/ 6 h 9"/>
                <a:gd name="T10" fmla="*/ 3 w 15"/>
                <a:gd name="T11" fmla="*/ 8 h 9"/>
                <a:gd name="T12" fmla="*/ 5 w 15"/>
                <a:gd name="T13" fmla="*/ 7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5" y="7"/>
                  </a:moveTo>
                  <a:cubicBezTo>
                    <a:pt x="6" y="7"/>
                    <a:pt x="6" y="7"/>
                    <a:pt x="7" y="6"/>
                  </a:cubicBezTo>
                  <a:cubicBezTo>
                    <a:pt x="8" y="6"/>
                    <a:pt x="10" y="6"/>
                    <a:pt x="12" y="5"/>
                  </a:cubicBezTo>
                  <a:cubicBezTo>
                    <a:pt x="15" y="4"/>
                    <a:pt x="14" y="2"/>
                    <a:pt x="12" y="1"/>
                  </a:cubicBezTo>
                  <a:cubicBezTo>
                    <a:pt x="11" y="0"/>
                    <a:pt x="6" y="4"/>
                    <a:pt x="3" y="6"/>
                  </a:cubicBezTo>
                  <a:cubicBezTo>
                    <a:pt x="0" y="9"/>
                    <a:pt x="3" y="8"/>
                    <a:pt x="3" y="8"/>
                  </a:cubicBezTo>
                  <a:cubicBezTo>
                    <a:pt x="3" y="7"/>
                    <a:pt x="5" y="7"/>
                    <a:pt x="5"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8" name="Freeform 305">
              <a:extLst>
                <a:ext uri="{FF2B5EF4-FFF2-40B4-BE49-F238E27FC236}">
                  <a16:creationId xmlns:a16="http://schemas.microsoft.com/office/drawing/2014/main" id="{9AB305F5-BF0E-4FA5-8A34-E8B2CA0741C8}"/>
                </a:ext>
              </a:extLst>
            </p:cNvPr>
            <p:cNvSpPr>
              <a:spLocks/>
            </p:cNvSpPr>
            <p:nvPr/>
          </p:nvSpPr>
          <p:spPr bwMode="auto">
            <a:xfrm>
              <a:off x="1870" y="975"/>
              <a:ext cx="28" cy="19"/>
            </a:xfrm>
            <a:custGeom>
              <a:avLst/>
              <a:gdLst>
                <a:gd name="T0" fmla="*/ 14 w 20"/>
                <a:gd name="T1" fmla="*/ 6 h 14"/>
                <a:gd name="T2" fmla="*/ 15 w 20"/>
                <a:gd name="T3" fmla="*/ 5 h 14"/>
                <a:gd name="T4" fmla="*/ 18 w 20"/>
                <a:gd name="T5" fmla="*/ 3 h 14"/>
                <a:gd name="T6" fmla="*/ 15 w 20"/>
                <a:gd name="T7" fmla="*/ 0 h 14"/>
                <a:gd name="T8" fmla="*/ 12 w 20"/>
                <a:gd name="T9" fmla="*/ 2 h 14"/>
                <a:gd name="T10" fmla="*/ 3 w 20"/>
                <a:gd name="T11" fmla="*/ 11 h 14"/>
                <a:gd name="T12" fmla="*/ 2 w 20"/>
                <a:gd name="T13" fmla="*/ 14 h 14"/>
                <a:gd name="T14" fmla="*/ 10 w 20"/>
                <a:gd name="T15" fmla="*/ 12 h 14"/>
                <a:gd name="T16" fmla="*/ 12 w 20"/>
                <a:gd name="T17" fmla="*/ 8 h 14"/>
                <a:gd name="T18" fmla="*/ 14 w 20"/>
                <a:gd name="T1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4">
                  <a:moveTo>
                    <a:pt x="14" y="6"/>
                  </a:moveTo>
                  <a:cubicBezTo>
                    <a:pt x="15" y="4"/>
                    <a:pt x="15" y="4"/>
                    <a:pt x="15" y="5"/>
                  </a:cubicBezTo>
                  <a:cubicBezTo>
                    <a:pt x="16" y="5"/>
                    <a:pt x="17" y="4"/>
                    <a:pt x="18" y="3"/>
                  </a:cubicBezTo>
                  <a:cubicBezTo>
                    <a:pt x="20" y="1"/>
                    <a:pt x="17" y="0"/>
                    <a:pt x="15" y="0"/>
                  </a:cubicBezTo>
                  <a:cubicBezTo>
                    <a:pt x="14" y="0"/>
                    <a:pt x="13" y="1"/>
                    <a:pt x="12" y="2"/>
                  </a:cubicBezTo>
                  <a:cubicBezTo>
                    <a:pt x="11" y="4"/>
                    <a:pt x="7" y="8"/>
                    <a:pt x="3" y="11"/>
                  </a:cubicBezTo>
                  <a:cubicBezTo>
                    <a:pt x="0" y="14"/>
                    <a:pt x="2" y="14"/>
                    <a:pt x="2" y="14"/>
                  </a:cubicBezTo>
                  <a:cubicBezTo>
                    <a:pt x="5" y="14"/>
                    <a:pt x="8" y="13"/>
                    <a:pt x="10" y="12"/>
                  </a:cubicBezTo>
                  <a:cubicBezTo>
                    <a:pt x="11" y="11"/>
                    <a:pt x="12" y="9"/>
                    <a:pt x="12" y="8"/>
                  </a:cubicBezTo>
                  <a:cubicBezTo>
                    <a:pt x="13" y="8"/>
                    <a:pt x="14" y="7"/>
                    <a:pt x="14"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9" name="Freeform 306">
              <a:extLst>
                <a:ext uri="{FF2B5EF4-FFF2-40B4-BE49-F238E27FC236}">
                  <a16:creationId xmlns:a16="http://schemas.microsoft.com/office/drawing/2014/main" id="{78A726B3-14CA-4713-ACE1-4E9483E5AEAC}"/>
                </a:ext>
              </a:extLst>
            </p:cNvPr>
            <p:cNvSpPr>
              <a:spLocks/>
            </p:cNvSpPr>
            <p:nvPr/>
          </p:nvSpPr>
          <p:spPr bwMode="auto">
            <a:xfrm>
              <a:off x="1912" y="973"/>
              <a:ext cx="18" cy="11"/>
            </a:xfrm>
            <a:custGeom>
              <a:avLst/>
              <a:gdLst>
                <a:gd name="T0" fmla="*/ 3 w 13"/>
                <a:gd name="T1" fmla="*/ 7 h 8"/>
                <a:gd name="T2" fmla="*/ 7 w 13"/>
                <a:gd name="T3" fmla="*/ 8 h 8"/>
                <a:gd name="T4" fmla="*/ 8 w 13"/>
                <a:gd name="T5" fmla="*/ 6 h 8"/>
                <a:gd name="T6" fmla="*/ 11 w 13"/>
                <a:gd name="T7" fmla="*/ 3 h 8"/>
                <a:gd name="T8" fmla="*/ 8 w 13"/>
                <a:gd name="T9" fmla="*/ 1 h 8"/>
                <a:gd name="T10" fmla="*/ 3 w 13"/>
                <a:gd name="T11" fmla="*/ 0 h 8"/>
                <a:gd name="T12" fmla="*/ 1 w 13"/>
                <a:gd name="T13" fmla="*/ 2 h 8"/>
                <a:gd name="T14" fmla="*/ 3 w 13"/>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8">
                  <a:moveTo>
                    <a:pt x="3" y="7"/>
                  </a:moveTo>
                  <a:cubicBezTo>
                    <a:pt x="5" y="8"/>
                    <a:pt x="5" y="7"/>
                    <a:pt x="7" y="8"/>
                  </a:cubicBezTo>
                  <a:cubicBezTo>
                    <a:pt x="8" y="8"/>
                    <a:pt x="8" y="8"/>
                    <a:pt x="8" y="6"/>
                  </a:cubicBezTo>
                  <a:cubicBezTo>
                    <a:pt x="8" y="5"/>
                    <a:pt x="9" y="4"/>
                    <a:pt x="11" y="3"/>
                  </a:cubicBezTo>
                  <a:cubicBezTo>
                    <a:pt x="13" y="2"/>
                    <a:pt x="9" y="1"/>
                    <a:pt x="8" y="1"/>
                  </a:cubicBezTo>
                  <a:cubicBezTo>
                    <a:pt x="7" y="0"/>
                    <a:pt x="5" y="0"/>
                    <a:pt x="3" y="0"/>
                  </a:cubicBezTo>
                  <a:cubicBezTo>
                    <a:pt x="0" y="0"/>
                    <a:pt x="1" y="2"/>
                    <a:pt x="1" y="2"/>
                  </a:cubicBezTo>
                  <a:cubicBezTo>
                    <a:pt x="0" y="5"/>
                    <a:pt x="2" y="7"/>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0" name="Freeform 307">
              <a:extLst>
                <a:ext uri="{FF2B5EF4-FFF2-40B4-BE49-F238E27FC236}">
                  <a16:creationId xmlns:a16="http://schemas.microsoft.com/office/drawing/2014/main" id="{B68D4A01-E1CA-417B-952E-7CAA177E5A6B}"/>
                </a:ext>
              </a:extLst>
            </p:cNvPr>
            <p:cNvSpPr>
              <a:spLocks/>
            </p:cNvSpPr>
            <p:nvPr/>
          </p:nvSpPr>
          <p:spPr bwMode="auto">
            <a:xfrm>
              <a:off x="1954" y="998"/>
              <a:ext cx="12" cy="15"/>
            </a:xfrm>
            <a:custGeom>
              <a:avLst/>
              <a:gdLst>
                <a:gd name="T0" fmla="*/ 8 w 9"/>
                <a:gd name="T1" fmla="*/ 10 h 11"/>
                <a:gd name="T2" fmla="*/ 9 w 9"/>
                <a:gd name="T3" fmla="*/ 8 h 11"/>
                <a:gd name="T4" fmla="*/ 8 w 9"/>
                <a:gd name="T5" fmla="*/ 6 h 11"/>
                <a:gd name="T6" fmla="*/ 6 w 9"/>
                <a:gd name="T7" fmla="*/ 3 h 11"/>
                <a:gd name="T8" fmla="*/ 4 w 9"/>
                <a:gd name="T9" fmla="*/ 1 h 11"/>
                <a:gd name="T10" fmla="*/ 2 w 9"/>
                <a:gd name="T11" fmla="*/ 1 h 11"/>
                <a:gd name="T12" fmla="*/ 2 w 9"/>
                <a:gd name="T13" fmla="*/ 3 h 11"/>
                <a:gd name="T14" fmla="*/ 5 w 9"/>
                <a:gd name="T15" fmla="*/ 9 h 11"/>
                <a:gd name="T16" fmla="*/ 8 w 9"/>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8" y="10"/>
                  </a:moveTo>
                  <a:cubicBezTo>
                    <a:pt x="9" y="11"/>
                    <a:pt x="9" y="10"/>
                    <a:pt x="9" y="8"/>
                  </a:cubicBezTo>
                  <a:cubicBezTo>
                    <a:pt x="9" y="7"/>
                    <a:pt x="9" y="6"/>
                    <a:pt x="8" y="6"/>
                  </a:cubicBezTo>
                  <a:cubicBezTo>
                    <a:pt x="7" y="5"/>
                    <a:pt x="7" y="4"/>
                    <a:pt x="6" y="3"/>
                  </a:cubicBezTo>
                  <a:cubicBezTo>
                    <a:pt x="6" y="1"/>
                    <a:pt x="5" y="1"/>
                    <a:pt x="4" y="1"/>
                  </a:cubicBezTo>
                  <a:cubicBezTo>
                    <a:pt x="3" y="1"/>
                    <a:pt x="3" y="0"/>
                    <a:pt x="2" y="1"/>
                  </a:cubicBezTo>
                  <a:cubicBezTo>
                    <a:pt x="0" y="1"/>
                    <a:pt x="2" y="3"/>
                    <a:pt x="2" y="3"/>
                  </a:cubicBezTo>
                  <a:cubicBezTo>
                    <a:pt x="2" y="3"/>
                    <a:pt x="4" y="7"/>
                    <a:pt x="5" y="9"/>
                  </a:cubicBezTo>
                  <a:cubicBezTo>
                    <a:pt x="6" y="10"/>
                    <a:pt x="6" y="10"/>
                    <a:pt x="8"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1" name="Freeform 308">
              <a:extLst>
                <a:ext uri="{FF2B5EF4-FFF2-40B4-BE49-F238E27FC236}">
                  <a16:creationId xmlns:a16="http://schemas.microsoft.com/office/drawing/2014/main" id="{2DED3DC0-E26B-4143-A429-4359693750CD}"/>
                </a:ext>
              </a:extLst>
            </p:cNvPr>
            <p:cNvSpPr>
              <a:spLocks/>
            </p:cNvSpPr>
            <p:nvPr/>
          </p:nvSpPr>
          <p:spPr bwMode="auto">
            <a:xfrm>
              <a:off x="1915" y="1011"/>
              <a:ext cx="50" cy="41"/>
            </a:xfrm>
            <a:custGeom>
              <a:avLst/>
              <a:gdLst>
                <a:gd name="T0" fmla="*/ 19 w 36"/>
                <a:gd name="T1" fmla="*/ 2 h 30"/>
                <a:gd name="T2" fmla="*/ 17 w 36"/>
                <a:gd name="T3" fmla="*/ 2 h 30"/>
                <a:gd name="T4" fmla="*/ 11 w 36"/>
                <a:gd name="T5" fmla="*/ 3 h 30"/>
                <a:gd name="T6" fmla="*/ 3 w 36"/>
                <a:gd name="T7" fmla="*/ 10 h 30"/>
                <a:gd name="T8" fmla="*/ 0 w 36"/>
                <a:gd name="T9" fmla="*/ 20 h 30"/>
                <a:gd name="T10" fmla="*/ 9 w 36"/>
                <a:gd name="T11" fmla="*/ 29 h 30"/>
                <a:gd name="T12" fmla="*/ 28 w 36"/>
                <a:gd name="T13" fmla="*/ 26 h 30"/>
                <a:gd name="T14" fmla="*/ 33 w 36"/>
                <a:gd name="T15" fmla="*/ 14 h 30"/>
                <a:gd name="T16" fmla="*/ 33 w 36"/>
                <a:gd name="T17" fmla="*/ 9 h 30"/>
                <a:gd name="T18" fmla="*/ 30 w 36"/>
                <a:gd name="T19" fmla="*/ 4 h 30"/>
                <a:gd name="T20" fmla="*/ 26 w 36"/>
                <a:gd name="T21" fmla="*/ 3 h 30"/>
                <a:gd name="T22" fmla="*/ 19 w 36"/>
                <a:gd name="T23"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0">
                  <a:moveTo>
                    <a:pt x="19" y="2"/>
                  </a:moveTo>
                  <a:cubicBezTo>
                    <a:pt x="18" y="2"/>
                    <a:pt x="17" y="2"/>
                    <a:pt x="17" y="2"/>
                  </a:cubicBezTo>
                  <a:cubicBezTo>
                    <a:pt x="15" y="0"/>
                    <a:pt x="14" y="2"/>
                    <a:pt x="11" y="3"/>
                  </a:cubicBezTo>
                  <a:cubicBezTo>
                    <a:pt x="8" y="4"/>
                    <a:pt x="5" y="7"/>
                    <a:pt x="3" y="10"/>
                  </a:cubicBezTo>
                  <a:cubicBezTo>
                    <a:pt x="2" y="13"/>
                    <a:pt x="0" y="14"/>
                    <a:pt x="0" y="20"/>
                  </a:cubicBezTo>
                  <a:cubicBezTo>
                    <a:pt x="1" y="25"/>
                    <a:pt x="6" y="27"/>
                    <a:pt x="9" y="29"/>
                  </a:cubicBezTo>
                  <a:cubicBezTo>
                    <a:pt x="12" y="30"/>
                    <a:pt x="22" y="28"/>
                    <a:pt x="28" y="26"/>
                  </a:cubicBezTo>
                  <a:cubicBezTo>
                    <a:pt x="35" y="23"/>
                    <a:pt x="33" y="17"/>
                    <a:pt x="33" y="14"/>
                  </a:cubicBezTo>
                  <a:cubicBezTo>
                    <a:pt x="32" y="12"/>
                    <a:pt x="30" y="13"/>
                    <a:pt x="33" y="9"/>
                  </a:cubicBezTo>
                  <a:cubicBezTo>
                    <a:pt x="36" y="4"/>
                    <a:pt x="32" y="4"/>
                    <a:pt x="30" y="4"/>
                  </a:cubicBezTo>
                  <a:cubicBezTo>
                    <a:pt x="29" y="4"/>
                    <a:pt x="28" y="4"/>
                    <a:pt x="26" y="3"/>
                  </a:cubicBezTo>
                  <a:cubicBezTo>
                    <a:pt x="24" y="1"/>
                    <a:pt x="21" y="1"/>
                    <a:pt x="19"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2" name="Freeform 309">
              <a:extLst>
                <a:ext uri="{FF2B5EF4-FFF2-40B4-BE49-F238E27FC236}">
                  <a16:creationId xmlns:a16="http://schemas.microsoft.com/office/drawing/2014/main" id="{E11738CE-3CC9-4C76-9674-6D32015647DB}"/>
                </a:ext>
              </a:extLst>
            </p:cNvPr>
            <p:cNvSpPr>
              <a:spLocks/>
            </p:cNvSpPr>
            <p:nvPr/>
          </p:nvSpPr>
          <p:spPr bwMode="auto">
            <a:xfrm>
              <a:off x="1966" y="1017"/>
              <a:ext cx="30" cy="17"/>
            </a:xfrm>
            <a:custGeom>
              <a:avLst/>
              <a:gdLst>
                <a:gd name="T0" fmla="*/ 8 w 22"/>
                <a:gd name="T1" fmla="*/ 10 h 12"/>
                <a:gd name="T2" fmla="*/ 15 w 22"/>
                <a:gd name="T3" fmla="*/ 10 h 12"/>
                <a:gd name="T4" fmla="*/ 21 w 22"/>
                <a:gd name="T5" fmla="*/ 9 h 12"/>
                <a:gd name="T6" fmla="*/ 18 w 22"/>
                <a:gd name="T7" fmla="*/ 5 h 12"/>
                <a:gd name="T8" fmla="*/ 12 w 22"/>
                <a:gd name="T9" fmla="*/ 2 h 12"/>
                <a:gd name="T10" fmla="*/ 6 w 22"/>
                <a:gd name="T11" fmla="*/ 1 h 12"/>
                <a:gd name="T12" fmla="*/ 3 w 22"/>
                <a:gd name="T13" fmla="*/ 4 h 12"/>
                <a:gd name="T14" fmla="*/ 1 w 22"/>
                <a:gd name="T15" fmla="*/ 7 h 12"/>
                <a:gd name="T16" fmla="*/ 8 w 22"/>
                <a:gd name="T17"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
                  <a:moveTo>
                    <a:pt x="8" y="10"/>
                  </a:moveTo>
                  <a:cubicBezTo>
                    <a:pt x="10" y="10"/>
                    <a:pt x="13" y="10"/>
                    <a:pt x="15" y="10"/>
                  </a:cubicBezTo>
                  <a:cubicBezTo>
                    <a:pt x="17" y="10"/>
                    <a:pt x="22" y="12"/>
                    <a:pt x="21" y="9"/>
                  </a:cubicBezTo>
                  <a:cubicBezTo>
                    <a:pt x="21" y="6"/>
                    <a:pt x="21" y="5"/>
                    <a:pt x="18" y="5"/>
                  </a:cubicBezTo>
                  <a:cubicBezTo>
                    <a:pt x="15" y="5"/>
                    <a:pt x="15" y="3"/>
                    <a:pt x="12" y="2"/>
                  </a:cubicBezTo>
                  <a:cubicBezTo>
                    <a:pt x="9" y="1"/>
                    <a:pt x="7" y="0"/>
                    <a:pt x="6" y="1"/>
                  </a:cubicBezTo>
                  <a:cubicBezTo>
                    <a:pt x="6" y="2"/>
                    <a:pt x="4" y="4"/>
                    <a:pt x="3" y="4"/>
                  </a:cubicBezTo>
                  <a:cubicBezTo>
                    <a:pt x="2" y="4"/>
                    <a:pt x="0" y="4"/>
                    <a:pt x="1" y="7"/>
                  </a:cubicBezTo>
                  <a:cubicBezTo>
                    <a:pt x="3" y="10"/>
                    <a:pt x="6" y="11"/>
                    <a:pt x="8"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3" name="Freeform 310">
              <a:extLst>
                <a:ext uri="{FF2B5EF4-FFF2-40B4-BE49-F238E27FC236}">
                  <a16:creationId xmlns:a16="http://schemas.microsoft.com/office/drawing/2014/main" id="{DA1D77C9-8B40-4B19-8B5F-9A2323349EF9}"/>
                </a:ext>
              </a:extLst>
            </p:cNvPr>
            <p:cNvSpPr>
              <a:spLocks/>
            </p:cNvSpPr>
            <p:nvPr/>
          </p:nvSpPr>
          <p:spPr bwMode="auto">
            <a:xfrm>
              <a:off x="1858" y="1392"/>
              <a:ext cx="7" cy="6"/>
            </a:xfrm>
            <a:custGeom>
              <a:avLst/>
              <a:gdLst>
                <a:gd name="T0" fmla="*/ 1 w 5"/>
                <a:gd name="T1" fmla="*/ 3 h 4"/>
                <a:gd name="T2" fmla="*/ 3 w 5"/>
                <a:gd name="T3" fmla="*/ 1 h 4"/>
                <a:gd name="T4" fmla="*/ 0 w 5"/>
                <a:gd name="T5" fmla="*/ 3 h 4"/>
                <a:gd name="T6" fmla="*/ 1 w 5"/>
                <a:gd name="T7" fmla="*/ 3 h 4"/>
              </a:gdLst>
              <a:ahLst/>
              <a:cxnLst>
                <a:cxn ang="0">
                  <a:pos x="T0" y="T1"/>
                </a:cxn>
                <a:cxn ang="0">
                  <a:pos x="T2" y="T3"/>
                </a:cxn>
                <a:cxn ang="0">
                  <a:pos x="T4" y="T5"/>
                </a:cxn>
                <a:cxn ang="0">
                  <a:pos x="T6" y="T7"/>
                </a:cxn>
              </a:cxnLst>
              <a:rect l="0" t="0" r="r" b="b"/>
              <a:pathLst>
                <a:path w="5" h="4">
                  <a:moveTo>
                    <a:pt x="1" y="3"/>
                  </a:moveTo>
                  <a:cubicBezTo>
                    <a:pt x="3" y="1"/>
                    <a:pt x="5" y="0"/>
                    <a:pt x="3" y="1"/>
                  </a:cubicBezTo>
                  <a:cubicBezTo>
                    <a:pt x="1" y="2"/>
                    <a:pt x="0" y="2"/>
                    <a:pt x="0" y="3"/>
                  </a:cubicBezTo>
                  <a:cubicBezTo>
                    <a:pt x="0" y="3"/>
                    <a:pt x="0" y="4"/>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4" name="Freeform 311">
              <a:extLst>
                <a:ext uri="{FF2B5EF4-FFF2-40B4-BE49-F238E27FC236}">
                  <a16:creationId xmlns:a16="http://schemas.microsoft.com/office/drawing/2014/main" id="{A7A6CF25-DFCB-4C12-B7A5-79105657BAC1}"/>
                </a:ext>
              </a:extLst>
            </p:cNvPr>
            <p:cNvSpPr>
              <a:spLocks/>
            </p:cNvSpPr>
            <p:nvPr/>
          </p:nvSpPr>
          <p:spPr bwMode="auto">
            <a:xfrm>
              <a:off x="1858" y="1382"/>
              <a:ext cx="25" cy="26"/>
            </a:xfrm>
            <a:custGeom>
              <a:avLst/>
              <a:gdLst>
                <a:gd name="T0" fmla="*/ 15 w 18"/>
                <a:gd name="T1" fmla="*/ 12 h 19"/>
                <a:gd name="T2" fmla="*/ 17 w 18"/>
                <a:gd name="T3" fmla="*/ 6 h 19"/>
                <a:gd name="T4" fmla="*/ 14 w 18"/>
                <a:gd name="T5" fmla="*/ 6 h 19"/>
                <a:gd name="T6" fmla="*/ 11 w 18"/>
                <a:gd name="T7" fmla="*/ 3 h 19"/>
                <a:gd name="T8" fmla="*/ 9 w 18"/>
                <a:gd name="T9" fmla="*/ 11 h 19"/>
                <a:gd name="T10" fmla="*/ 8 w 18"/>
                <a:gd name="T11" fmla="*/ 10 h 19"/>
                <a:gd name="T12" fmla="*/ 9 w 18"/>
                <a:gd name="T13" fmla="*/ 4 h 19"/>
                <a:gd name="T14" fmla="*/ 9 w 18"/>
                <a:gd name="T15" fmla="*/ 5 h 19"/>
                <a:gd name="T16" fmla="*/ 7 w 18"/>
                <a:gd name="T17" fmla="*/ 11 h 19"/>
                <a:gd name="T18" fmla="*/ 2 w 18"/>
                <a:gd name="T19" fmla="*/ 17 h 19"/>
                <a:gd name="T20" fmla="*/ 3 w 18"/>
                <a:gd name="T21" fmla="*/ 17 h 19"/>
                <a:gd name="T22" fmla="*/ 8 w 18"/>
                <a:gd name="T23" fmla="*/ 13 h 19"/>
                <a:gd name="T24" fmla="*/ 8 w 18"/>
                <a:gd name="T25" fmla="*/ 14 h 19"/>
                <a:gd name="T26" fmla="*/ 6 w 18"/>
                <a:gd name="T27" fmla="*/ 18 h 19"/>
                <a:gd name="T28" fmla="*/ 11 w 18"/>
                <a:gd name="T29" fmla="*/ 14 h 19"/>
                <a:gd name="T30" fmla="*/ 14 w 18"/>
                <a:gd name="T31" fmla="*/ 11 h 19"/>
                <a:gd name="T32" fmla="*/ 13 w 18"/>
                <a:gd name="T33" fmla="*/ 14 h 19"/>
                <a:gd name="T34" fmla="*/ 14 w 18"/>
                <a:gd name="T35" fmla="*/ 11 h 19"/>
                <a:gd name="T36" fmla="*/ 15 w 18"/>
                <a:gd name="T3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9">
                  <a:moveTo>
                    <a:pt x="15" y="12"/>
                  </a:moveTo>
                  <a:cubicBezTo>
                    <a:pt x="15" y="11"/>
                    <a:pt x="18" y="7"/>
                    <a:pt x="17" y="6"/>
                  </a:cubicBezTo>
                  <a:cubicBezTo>
                    <a:pt x="16" y="6"/>
                    <a:pt x="15" y="7"/>
                    <a:pt x="14" y="6"/>
                  </a:cubicBezTo>
                  <a:cubicBezTo>
                    <a:pt x="14" y="5"/>
                    <a:pt x="11" y="0"/>
                    <a:pt x="11" y="3"/>
                  </a:cubicBezTo>
                  <a:cubicBezTo>
                    <a:pt x="11" y="6"/>
                    <a:pt x="10" y="11"/>
                    <a:pt x="9" y="11"/>
                  </a:cubicBezTo>
                  <a:cubicBezTo>
                    <a:pt x="7" y="11"/>
                    <a:pt x="8" y="11"/>
                    <a:pt x="8" y="10"/>
                  </a:cubicBezTo>
                  <a:cubicBezTo>
                    <a:pt x="9" y="8"/>
                    <a:pt x="9" y="5"/>
                    <a:pt x="9" y="4"/>
                  </a:cubicBezTo>
                  <a:cubicBezTo>
                    <a:pt x="9" y="4"/>
                    <a:pt x="9" y="3"/>
                    <a:pt x="9" y="5"/>
                  </a:cubicBezTo>
                  <a:cubicBezTo>
                    <a:pt x="9" y="8"/>
                    <a:pt x="8" y="10"/>
                    <a:pt x="7" y="11"/>
                  </a:cubicBezTo>
                  <a:cubicBezTo>
                    <a:pt x="6" y="11"/>
                    <a:pt x="0" y="15"/>
                    <a:pt x="2" y="17"/>
                  </a:cubicBezTo>
                  <a:cubicBezTo>
                    <a:pt x="2" y="17"/>
                    <a:pt x="2" y="19"/>
                    <a:pt x="3" y="17"/>
                  </a:cubicBezTo>
                  <a:cubicBezTo>
                    <a:pt x="5" y="15"/>
                    <a:pt x="7" y="13"/>
                    <a:pt x="8" y="13"/>
                  </a:cubicBezTo>
                  <a:cubicBezTo>
                    <a:pt x="9" y="12"/>
                    <a:pt x="10" y="13"/>
                    <a:pt x="8" y="14"/>
                  </a:cubicBezTo>
                  <a:cubicBezTo>
                    <a:pt x="6" y="16"/>
                    <a:pt x="3" y="19"/>
                    <a:pt x="6" y="18"/>
                  </a:cubicBezTo>
                  <a:cubicBezTo>
                    <a:pt x="9" y="17"/>
                    <a:pt x="10" y="17"/>
                    <a:pt x="11" y="14"/>
                  </a:cubicBezTo>
                  <a:cubicBezTo>
                    <a:pt x="12" y="12"/>
                    <a:pt x="14" y="9"/>
                    <a:pt x="14" y="11"/>
                  </a:cubicBezTo>
                  <a:cubicBezTo>
                    <a:pt x="13" y="13"/>
                    <a:pt x="12" y="16"/>
                    <a:pt x="13" y="14"/>
                  </a:cubicBezTo>
                  <a:cubicBezTo>
                    <a:pt x="15" y="12"/>
                    <a:pt x="13" y="12"/>
                    <a:pt x="14" y="11"/>
                  </a:cubicBezTo>
                  <a:cubicBezTo>
                    <a:pt x="15" y="10"/>
                    <a:pt x="14" y="14"/>
                    <a:pt x="15"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5" name="Freeform 312">
              <a:extLst>
                <a:ext uri="{FF2B5EF4-FFF2-40B4-BE49-F238E27FC236}">
                  <a16:creationId xmlns:a16="http://schemas.microsoft.com/office/drawing/2014/main" id="{B7DFF3BB-DAA3-40D2-AD1E-F55E62ED4B13}"/>
                </a:ext>
              </a:extLst>
            </p:cNvPr>
            <p:cNvSpPr>
              <a:spLocks/>
            </p:cNvSpPr>
            <p:nvPr/>
          </p:nvSpPr>
          <p:spPr bwMode="auto">
            <a:xfrm>
              <a:off x="1880" y="1391"/>
              <a:ext cx="6" cy="9"/>
            </a:xfrm>
            <a:custGeom>
              <a:avLst/>
              <a:gdLst>
                <a:gd name="T0" fmla="*/ 2 w 4"/>
                <a:gd name="T1" fmla="*/ 6 h 7"/>
                <a:gd name="T2" fmla="*/ 4 w 4"/>
                <a:gd name="T3" fmla="*/ 3 h 7"/>
                <a:gd name="T4" fmla="*/ 3 w 4"/>
                <a:gd name="T5" fmla="*/ 3 h 7"/>
                <a:gd name="T6" fmla="*/ 2 w 4"/>
                <a:gd name="T7" fmla="*/ 6 h 7"/>
              </a:gdLst>
              <a:ahLst/>
              <a:cxnLst>
                <a:cxn ang="0">
                  <a:pos x="T0" y="T1"/>
                </a:cxn>
                <a:cxn ang="0">
                  <a:pos x="T2" y="T3"/>
                </a:cxn>
                <a:cxn ang="0">
                  <a:pos x="T4" y="T5"/>
                </a:cxn>
                <a:cxn ang="0">
                  <a:pos x="T6" y="T7"/>
                </a:cxn>
              </a:cxnLst>
              <a:rect l="0" t="0" r="r" b="b"/>
              <a:pathLst>
                <a:path w="4" h="7">
                  <a:moveTo>
                    <a:pt x="2" y="6"/>
                  </a:moveTo>
                  <a:cubicBezTo>
                    <a:pt x="3" y="5"/>
                    <a:pt x="4" y="5"/>
                    <a:pt x="4" y="3"/>
                  </a:cubicBezTo>
                  <a:cubicBezTo>
                    <a:pt x="4" y="1"/>
                    <a:pt x="4" y="0"/>
                    <a:pt x="3" y="3"/>
                  </a:cubicBezTo>
                  <a:cubicBezTo>
                    <a:pt x="3" y="3"/>
                    <a:pt x="0" y="7"/>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6" name="Freeform 313">
              <a:extLst>
                <a:ext uri="{FF2B5EF4-FFF2-40B4-BE49-F238E27FC236}">
                  <a16:creationId xmlns:a16="http://schemas.microsoft.com/office/drawing/2014/main" id="{25FD2890-230D-4DF5-982A-28FEDFBE1322}"/>
                </a:ext>
              </a:extLst>
            </p:cNvPr>
            <p:cNvSpPr>
              <a:spLocks/>
            </p:cNvSpPr>
            <p:nvPr/>
          </p:nvSpPr>
          <p:spPr bwMode="auto">
            <a:xfrm>
              <a:off x="1815" y="1480"/>
              <a:ext cx="31" cy="16"/>
            </a:xfrm>
            <a:custGeom>
              <a:avLst/>
              <a:gdLst>
                <a:gd name="T0" fmla="*/ 3 w 22"/>
                <a:gd name="T1" fmla="*/ 5 h 12"/>
                <a:gd name="T2" fmla="*/ 9 w 22"/>
                <a:gd name="T3" fmla="*/ 8 h 12"/>
                <a:gd name="T4" fmla="*/ 19 w 22"/>
                <a:gd name="T5" fmla="*/ 11 h 12"/>
                <a:gd name="T6" fmla="*/ 21 w 22"/>
                <a:gd name="T7" fmla="*/ 9 h 12"/>
                <a:gd name="T8" fmla="*/ 16 w 22"/>
                <a:gd name="T9" fmla="*/ 2 h 12"/>
                <a:gd name="T10" fmla="*/ 3 w 22"/>
                <a:gd name="T11" fmla="*/ 3 h 12"/>
                <a:gd name="T12" fmla="*/ 3 w 22"/>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2" h="12">
                  <a:moveTo>
                    <a:pt x="3" y="5"/>
                  </a:moveTo>
                  <a:cubicBezTo>
                    <a:pt x="3" y="5"/>
                    <a:pt x="8" y="7"/>
                    <a:pt x="9" y="8"/>
                  </a:cubicBezTo>
                  <a:cubicBezTo>
                    <a:pt x="11" y="9"/>
                    <a:pt x="17" y="9"/>
                    <a:pt x="19" y="11"/>
                  </a:cubicBezTo>
                  <a:cubicBezTo>
                    <a:pt x="22" y="12"/>
                    <a:pt x="22" y="11"/>
                    <a:pt x="21" y="9"/>
                  </a:cubicBezTo>
                  <a:cubicBezTo>
                    <a:pt x="21" y="7"/>
                    <a:pt x="18" y="4"/>
                    <a:pt x="16" y="2"/>
                  </a:cubicBezTo>
                  <a:cubicBezTo>
                    <a:pt x="14" y="0"/>
                    <a:pt x="6" y="2"/>
                    <a:pt x="3" y="3"/>
                  </a:cubicBezTo>
                  <a:cubicBezTo>
                    <a:pt x="0" y="4"/>
                    <a:pt x="3" y="5"/>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7" name="Freeform 314">
              <a:extLst>
                <a:ext uri="{FF2B5EF4-FFF2-40B4-BE49-F238E27FC236}">
                  <a16:creationId xmlns:a16="http://schemas.microsoft.com/office/drawing/2014/main" id="{EA694099-7BBD-4678-B332-9A35F4D9F8D4}"/>
                </a:ext>
              </a:extLst>
            </p:cNvPr>
            <p:cNvSpPr>
              <a:spLocks/>
            </p:cNvSpPr>
            <p:nvPr/>
          </p:nvSpPr>
          <p:spPr bwMode="auto">
            <a:xfrm>
              <a:off x="1866" y="1513"/>
              <a:ext cx="7" cy="4"/>
            </a:xfrm>
            <a:custGeom>
              <a:avLst/>
              <a:gdLst>
                <a:gd name="T0" fmla="*/ 4 w 5"/>
                <a:gd name="T1" fmla="*/ 1 h 3"/>
                <a:gd name="T2" fmla="*/ 4 w 5"/>
                <a:gd name="T3" fmla="*/ 0 h 3"/>
                <a:gd name="T4" fmla="*/ 2 w 5"/>
                <a:gd name="T5" fmla="*/ 2 h 3"/>
                <a:gd name="T6" fmla="*/ 4 w 5"/>
                <a:gd name="T7" fmla="*/ 1 h 3"/>
              </a:gdLst>
              <a:ahLst/>
              <a:cxnLst>
                <a:cxn ang="0">
                  <a:pos x="T0" y="T1"/>
                </a:cxn>
                <a:cxn ang="0">
                  <a:pos x="T2" y="T3"/>
                </a:cxn>
                <a:cxn ang="0">
                  <a:pos x="T4" y="T5"/>
                </a:cxn>
                <a:cxn ang="0">
                  <a:pos x="T6" y="T7"/>
                </a:cxn>
              </a:cxnLst>
              <a:rect l="0" t="0" r="r" b="b"/>
              <a:pathLst>
                <a:path w="5" h="3">
                  <a:moveTo>
                    <a:pt x="4" y="1"/>
                  </a:moveTo>
                  <a:cubicBezTo>
                    <a:pt x="5" y="0"/>
                    <a:pt x="5" y="0"/>
                    <a:pt x="4" y="0"/>
                  </a:cubicBezTo>
                  <a:cubicBezTo>
                    <a:pt x="2" y="1"/>
                    <a:pt x="0" y="1"/>
                    <a:pt x="2" y="2"/>
                  </a:cubicBezTo>
                  <a:cubicBezTo>
                    <a:pt x="2" y="2"/>
                    <a:pt x="4" y="3"/>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8" name="Freeform 315">
              <a:extLst>
                <a:ext uri="{FF2B5EF4-FFF2-40B4-BE49-F238E27FC236}">
                  <a16:creationId xmlns:a16="http://schemas.microsoft.com/office/drawing/2014/main" id="{5F49290A-5CAE-4FA9-BB27-443C487CA271}"/>
                </a:ext>
              </a:extLst>
            </p:cNvPr>
            <p:cNvSpPr>
              <a:spLocks/>
            </p:cNvSpPr>
            <p:nvPr/>
          </p:nvSpPr>
          <p:spPr bwMode="auto">
            <a:xfrm>
              <a:off x="1714" y="2257"/>
              <a:ext cx="6" cy="9"/>
            </a:xfrm>
            <a:custGeom>
              <a:avLst/>
              <a:gdLst>
                <a:gd name="T0" fmla="*/ 3 w 4"/>
                <a:gd name="T1" fmla="*/ 0 h 7"/>
                <a:gd name="T2" fmla="*/ 1 w 4"/>
                <a:gd name="T3" fmla="*/ 4 h 7"/>
                <a:gd name="T4" fmla="*/ 2 w 4"/>
                <a:gd name="T5" fmla="*/ 4 h 7"/>
                <a:gd name="T6" fmla="*/ 4 w 4"/>
                <a:gd name="T7" fmla="*/ 1 h 7"/>
                <a:gd name="T8" fmla="*/ 3 w 4"/>
                <a:gd name="T9" fmla="*/ 0 h 7"/>
              </a:gdLst>
              <a:ahLst/>
              <a:cxnLst>
                <a:cxn ang="0">
                  <a:pos x="T0" y="T1"/>
                </a:cxn>
                <a:cxn ang="0">
                  <a:pos x="T2" y="T3"/>
                </a:cxn>
                <a:cxn ang="0">
                  <a:pos x="T4" y="T5"/>
                </a:cxn>
                <a:cxn ang="0">
                  <a:pos x="T6" y="T7"/>
                </a:cxn>
                <a:cxn ang="0">
                  <a:pos x="T8" y="T9"/>
                </a:cxn>
              </a:cxnLst>
              <a:rect l="0" t="0" r="r" b="b"/>
              <a:pathLst>
                <a:path w="4" h="7">
                  <a:moveTo>
                    <a:pt x="3" y="0"/>
                  </a:moveTo>
                  <a:cubicBezTo>
                    <a:pt x="2" y="1"/>
                    <a:pt x="1" y="2"/>
                    <a:pt x="1" y="4"/>
                  </a:cubicBezTo>
                  <a:cubicBezTo>
                    <a:pt x="0" y="7"/>
                    <a:pt x="2" y="4"/>
                    <a:pt x="2" y="4"/>
                  </a:cubicBezTo>
                  <a:cubicBezTo>
                    <a:pt x="2" y="4"/>
                    <a:pt x="3" y="2"/>
                    <a:pt x="4" y="1"/>
                  </a:cubicBezTo>
                  <a:cubicBezTo>
                    <a:pt x="4" y="0"/>
                    <a:pt x="4" y="0"/>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9" name="Freeform 316">
              <a:extLst>
                <a:ext uri="{FF2B5EF4-FFF2-40B4-BE49-F238E27FC236}">
                  <a16:creationId xmlns:a16="http://schemas.microsoft.com/office/drawing/2014/main" id="{8C5F663C-A56E-46F8-9FE5-3BD88F594857}"/>
                </a:ext>
              </a:extLst>
            </p:cNvPr>
            <p:cNvSpPr>
              <a:spLocks/>
            </p:cNvSpPr>
            <p:nvPr/>
          </p:nvSpPr>
          <p:spPr bwMode="auto">
            <a:xfrm>
              <a:off x="1220" y="2292"/>
              <a:ext cx="4" cy="4"/>
            </a:xfrm>
            <a:custGeom>
              <a:avLst/>
              <a:gdLst>
                <a:gd name="T0" fmla="*/ 1 w 3"/>
                <a:gd name="T1" fmla="*/ 2 h 3"/>
                <a:gd name="T2" fmla="*/ 2 w 3"/>
                <a:gd name="T3" fmla="*/ 2 h 3"/>
                <a:gd name="T4" fmla="*/ 1 w 3"/>
                <a:gd name="T5" fmla="*/ 2 h 3"/>
              </a:gdLst>
              <a:ahLst/>
              <a:cxnLst>
                <a:cxn ang="0">
                  <a:pos x="T0" y="T1"/>
                </a:cxn>
                <a:cxn ang="0">
                  <a:pos x="T2" y="T3"/>
                </a:cxn>
                <a:cxn ang="0">
                  <a:pos x="T4" y="T5"/>
                </a:cxn>
              </a:cxnLst>
              <a:rect l="0" t="0" r="r" b="b"/>
              <a:pathLst>
                <a:path w="3" h="3">
                  <a:moveTo>
                    <a:pt x="1" y="2"/>
                  </a:moveTo>
                  <a:cubicBezTo>
                    <a:pt x="1" y="2"/>
                    <a:pt x="3" y="3"/>
                    <a:pt x="2" y="2"/>
                  </a:cubicBezTo>
                  <a:cubicBezTo>
                    <a:pt x="2" y="0"/>
                    <a:pt x="0"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0" name="Freeform 317">
              <a:extLst>
                <a:ext uri="{FF2B5EF4-FFF2-40B4-BE49-F238E27FC236}">
                  <a16:creationId xmlns:a16="http://schemas.microsoft.com/office/drawing/2014/main" id="{44475500-E900-424F-AEB1-4DD95A1AA35E}"/>
                </a:ext>
              </a:extLst>
            </p:cNvPr>
            <p:cNvSpPr>
              <a:spLocks/>
            </p:cNvSpPr>
            <p:nvPr/>
          </p:nvSpPr>
          <p:spPr bwMode="auto">
            <a:xfrm>
              <a:off x="1195" y="2154"/>
              <a:ext cx="7" cy="20"/>
            </a:xfrm>
            <a:custGeom>
              <a:avLst/>
              <a:gdLst>
                <a:gd name="T0" fmla="*/ 2 w 5"/>
                <a:gd name="T1" fmla="*/ 7 h 15"/>
                <a:gd name="T2" fmla="*/ 2 w 5"/>
                <a:gd name="T3" fmla="*/ 3 h 15"/>
                <a:gd name="T4" fmla="*/ 1 w 5"/>
                <a:gd name="T5" fmla="*/ 9 h 15"/>
                <a:gd name="T6" fmla="*/ 2 w 5"/>
                <a:gd name="T7" fmla="*/ 11 h 15"/>
                <a:gd name="T8" fmla="*/ 3 w 5"/>
                <a:gd name="T9" fmla="*/ 12 h 15"/>
                <a:gd name="T10" fmla="*/ 2 w 5"/>
                <a:gd name="T11" fmla="*/ 7 h 15"/>
              </a:gdLst>
              <a:ahLst/>
              <a:cxnLst>
                <a:cxn ang="0">
                  <a:pos x="T0" y="T1"/>
                </a:cxn>
                <a:cxn ang="0">
                  <a:pos x="T2" y="T3"/>
                </a:cxn>
                <a:cxn ang="0">
                  <a:pos x="T4" y="T5"/>
                </a:cxn>
                <a:cxn ang="0">
                  <a:pos x="T6" y="T7"/>
                </a:cxn>
                <a:cxn ang="0">
                  <a:pos x="T8" y="T9"/>
                </a:cxn>
                <a:cxn ang="0">
                  <a:pos x="T10" y="T11"/>
                </a:cxn>
              </a:cxnLst>
              <a:rect l="0" t="0" r="r" b="b"/>
              <a:pathLst>
                <a:path w="5" h="15">
                  <a:moveTo>
                    <a:pt x="2" y="7"/>
                  </a:moveTo>
                  <a:cubicBezTo>
                    <a:pt x="2" y="5"/>
                    <a:pt x="3" y="0"/>
                    <a:pt x="2" y="3"/>
                  </a:cubicBezTo>
                  <a:cubicBezTo>
                    <a:pt x="1" y="6"/>
                    <a:pt x="0" y="8"/>
                    <a:pt x="1" y="9"/>
                  </a:cubicBezTo>
                  <a:cubicBezTo>
                    <a:pt x="3" y="11"/>
                    <a:pt x="2" y="11"/>
                    <a:pt x="2" y="11"/>
                  </a:cubicBezTo>
                  <a:cubicBezTo>
                    <a:pt x="2" y="11"/>
                    <a:pt x="5" y="15"/>
                    <a:pt x="3" y="12"/>
                  </a:cubicBezTo>
                  <a:cubicBezTo>
                    <a:pt x="2" y="9"/>
                    <a:pt x="1" y="9"/>
                    <a:pt x="2"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1" name="Freeform 318">
              <a:extLst>
                <a:ext uri="{FF2B5EF4-FFF2-40B4-BE49-F238E27FC236}">
                  <a16:creationId xmlns:a16="http://schemas.microsoft.com/office/drawing/2014/main" id="{6024D005-3BE8-4067-A500-E4EEBB4A62A7}"/>
                </a:ext>
              </a:extLst>
            </p:cNvPr>
            <p:cNvSpPr>
              <a:spLocks/>
            </p:cNvSpPr>
            <p:nvPr/>
          </p:nvSpPr>
          <p:spPr bwMode="auto">
            <a:xfrm>
              <a:off x="1228" y="2158"/>
              <a:ext cx="5" cy="8"/>
            </a:xfrm>
            <a:custGeom>
              <a:avLst/>
              <a:gdLst>
                <a:gd name="T0" fmla="*/ 1 w 3"/>
                <a:gd name="T1" fmla="*/ 4 h 6"/>
                <a:gd name="T2" fmla="*/ 2 w 3"/>
                <a:gd name="T3" fmla="*/ 4 h 6"/>
                <a:gd name="T4" fmla="*/ 1 w 3"/>
                <a:gd name="T5" fmla="*/ 4 h 6"/>
              </a:gdLst>
              <a:ahLst/>
              <a:cxnLst>
                <a:cxn ang="0">
                  <a:pos x="T0" y="T1"/>
                </a:cxn>
                <a:cxn ang="0">
                  <a:pos x="T2" y="T3"/>
                </a:cxn>
                <a:cxn ang="0">
                  <a:pos x="T4" y="T5"/>
                </a:cxn>
              </a:cxnLst>
              <a:rect l="0" t="0" r="r" b="b"/>
              <a:pathLst>
                <a:path w="3" h="6">
                  <a:moveTo>
                    <a:pt x="1" y="4"/>
                  </a:moveTo>
                  <a:cubicBezTo>
                    <a:pt x="1" y="4"/>
                    <a:pt x="3" y="6"/>
                    <a:pt x="2" y="4"/>
                  </a:cubicBezTo>
                  <a:cubicBezTo>
                    <a:pt x="1" y="3"/>
                    <a:pt x="0" y="0"/>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2" name="Freeform 319">
              <a:extLst>
                <a:ext uri="{FF2B5EF4-FFF2-40B4-BE49-F238E27FC236}">
                  <a16:creationId xmlns:a16="http://schemas.microsoft.com/office/drawing/2014/main" id="{3C215832-345C-441E-9A68-C3A8A000F1FE}"/>
                </a:ext>
              </a:extLst>
            </p:cNvPr>
            <p:cNvSpPr>
              <a:spLocks/>
            </p:cNvSpPr>
            <p:nvPr/>
          </p:nvSpPr>
          <p:spPr bwMode="auto">
            <a:xfrm>
              <a:off x="1235" y="2173"/>
              <a:ext cx="2" cy="3"/>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0"/>
                    <a:pt x="0" y="0"/>
                    <a:pt x="0" y="0"/>
                  </a:cubicBezTo>
                  <a:cubicBezTo>
                    <a:pt x="0" y="0"/>
                    <a:pt x="0" y="2"/>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3" name="Freeform 320">
              <a:extLst>
                <a:ext uri="{FF2B5EF4-FFF2-40B4-BE49-F238E27FC236}">
                  <a16:creationId xmlns:a16="http://schemas.microsoft.com/office/drawing/2014/main" id="{8CA86BFE-D447-44FE-BF2B-EA1B5B84969D}"/>
                </a:ext>
              </a:extLst>
            </p:cNvPr>
            <p:cNvSpPr>
              <a:spLocks/>
            </p:cNvSpPr>
            <p:nvPr/>
          </p:nvSpPr>
          <p:spPr bwMode="auto">
            <a:xfrm>
              <a:off x="1133" y="2092"/>
              <a:ext cx="3" cy="3"/>
            </a:xfrm>
            <a:custGeom>
              <a:avLst/>
              <a:gdLst>
                <a:gd name="T0" fmla="*/ 1 w 2"/>
                <a:gd name="T1" fmla="*/ 1 h 2"/>
                <a:gd name="T2" fmla="*/ 1 w 2"/>
                <a:gd name="T3" fmla="*/ 2 h 2"/>
                <a:gd name="T4" fmla="*/ 2 w 2"/>
                <a:gd name="T5" fmla="*/ 1 h 2"/>
                <a:gd name="T6" fmla="*/ 1 w 2"/>
                <a:gd name="T7" fmla="*/ 1 h 2"/>
              </a:gdLst>
              <a:ahLst/>
              <a:cxnLst>
                <a:cxn ang="0">
                  <a:pos x="T0" y="T1"/>
                </a:cxn>
                <a:cxn ang="0">
                  <a:pos x="T2" y="T3"/>
                </a:cxn>
                <a:cxn ang="0">
                  <a:pos x="T4" y="T5"/>
                </a:cxn>
                <a:cxn ang="0">
                  <a:pos x="T6" y="T7"/>
                </a:cxn>
              </a:cxnLst>
              <a:rect l="0" t="0" r="r" b="b"/>
              <a:pathLst>
                <a:path w="2" h="2">
                  <a:moveTo>
                    <a:pt x="1" y="1"/>
                  </a:moveTo>
                  <a:cubicBezTo>
                    <a:pt x="1" y="1"/>
                    <a:pt x="0" y="2"/>
                    <a:pt x="1" y="2"/>
                  </a:cubicBezTo>
                  <a:cubicBezTo>
                    <a:pt x="1" y="2"/>
                    <a:pt x="2" y="2"/>
                    <a:pt x="2" y="1"/>
                  </a:cubicBezTo>
                  <a:cubicBezTo>
                    <a:pt x="2" y="0"/>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4" name="Freeform 321">
              <a:extLst>
                <a:ext uri="{FF2B5EF4-FFF2-40B4-BE49-F238E27FC236}">
                  <a16:creationId xmlns:a16="http://schemas.microsoft.com/office/drawing/2014/main" id="{6B7A048D-DD4B-4198-88E0-13CED1349BCD}"/>
                </a:ext>
              </a:extLst>
            </p:cNvPr>
            <p:cNvSpPr>
              <a:spLocks/>
            </p:cNvSpPr>
            <p:nvPr/>
          </p:nvSpPr>
          <p:spPr bwMode="auto">
            <a:xfrm>
              <a:off x="1071" y="2069"/>
              <a:ext cx="3" cy="6"/>
            </a:xfrm>
            <a:custGeom>
              <a:avLst/>
              <a:gdLst>
                <a:gd name="T0" fmla="*/ 1 w 2"/>
                <a:gd name="T1" fmla="*/ 2 h 5"/>
                <a:gd name="T2" fmla="*/ 1 w 2"/>
                <a:gd name="T3" fmla="*/ 5 h 5"/>
                <a:gd name="T4" fmla="*/ 1 w 2"/>
                <a:gd name="T5" fmla="*/ 2 h 5"/>
              </a:gdLst>
              <a:ahLst/>
              <a:cxnLst>
                <a:cxn ang="0">
                  <a:pos x="T0" y="T1"/>
                </a:cxn>
                <a:cxn ang="0">
                  <a:pos x="T2" y="T3"/>
                </a:cxn>
                <a:cxn ang="0">
                  <a:pos x="T4" y="T5"/>
                </a:cxn>
              </a:cxnLst>
              <a:rect l="0" t="0" r="r" b="b"/>
              <a:pathLst>
                <a:path w="2" h="5">
                  <a:moveTo>
                    <a:pt x="1" y="2"/>
                  </a:moveTo>
                  <a:cubicBezTo>
                    <a:pt x="0" y="4"/>
                    <a:pt x="1" y="5"/>
                    <a:pt x="1" y="5"/>
                  </a:cubicBezTo>
                  <a:cubicBezTo>
                    <a:pt x="1" y="5"/>
                    <a:pt x="2"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5" name="Freeform 322">
              <a:extLst>
                <a:ext uri="{FF2B5EF4-FFF2-40B4-BE49-F238E27FC236}">
                  <a16:creationId xmlns:a16="http://schemas.microsoft.com/office/drawing/2014/main" id="{FEA72104-BA15-4CC1-B0B8-0F933C1D342F}"/>
                </a:ext>
              </a:extLst>
            </p:cNvPr>
            <p:cNvSpPr>
              <a:spLocks/>
            </p:cNvSpPr>
            <p:nvPr/>
          </p:nvSpPr>
          <p:spPr bwMode="auto">
            <a:xfrm>
              <a:off x="1169" y="2062"/>
              <a:ext cx="10" cy="12"/>
            </a:xfrm>
            <a:custGeom>
              <a:avLst/>
              <a:gdLst>
                <a:gd name="T0" fmla="*/ 5 w 7"/>
                <a:gd name="T1" fmla="*/ 4 h 9"/>
                <a:gd name="T2" fmla="*/ 3 w 7"/>
                <a:gd name="T3" fmla="*/ 3 h 9"/>
                <a:gd name="T4" fmla="*/ 1 w 7"/>
                <a:gd name="T5" fmla="*/ 0 h 9"/>
                <a:gd name="T6" fmla="*/ 0 w 7"/>
                <a:gd name="T7" fmla="*/ 2 h 9"/>
                <a:gd name="T8" fmla="*/ 6 w 7"/>
                <a:gd name="T9" fmla="*/ 8 h 9"/>
                <a:gd name="T10" fmla="*/ 7 w 7"/>
                <a:gd name="T11" fmla="*/ 7 h 9"/>
                <a:gd name="T12" fmla="*/ 5 w 7"/>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 h="9">
                  <a:moveTo>
                    <a:pt x="5" y="4"/>
                  </a:moveTo>
                  <a:cubicBezTo>
                    <a:pt x="4" y="4"/>
                    <a:pt x="3" y="4"/>
                    <a:pt x="3" y="3"/>
                  </a:cubicBezTo>
                  <a:cubicBezTo>
                    <a:pt x="3" y="2"/>
                    <a:pt x="2" y="0"/>
                    <a:pt x="1" y="0"/>
                  </a:cubicBezTo>
                  <a:cubicBezTo>
                    <a:pt x="0" y="0"/>
                    <a:pt x="0" y="0"/>
                    <a:pt x="0" y="2"/>
                  </a:cubicBezTo>
                  <a:cubicBezTo>
                    <a:pt x="1" y="3"/>
                    <a:pt x="2" y="5"/>
                    <a:pt x="6" y="8"/>
                  </a:cubicBezTo>
                  <a:cubicBezTo>
                    <a:pt x="6" y="8"/>
                    <a:pt x="7" y="9"/>
                    <a:pt x="7" y="7"/>
                  </a:cubicBezTo>
                  <a:cubicBezTo>
                    <a:pt x="6" y="4"/>
                    <a:pt x="6" y="4"/>
                    <a:pt x="5"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6" name="Freeform 323">
              <a:extLst>
                <a:ext uri="{FF2B5EF4-FFF2-40B4-BE49-F238E27FC236}">
                  <a16:creationId xmlns:a16="http://schemas.microsoft.com/office/drawing/2014/main" id="{F100C342-299C-4436-9251-27CFFF8A7478}"/>
                </a:ext>
              </a:extLst>
            </p:cNvPr>
            <p:cNvSpPr>
              <a:spLocks/>
            </p:cNvSpPr>
            <p:nvPr/>
          </p:nvSpPr>
          <p:spPr bwMode="auto">
            <a:xfrm>
              <a:off x="1191" y="2069"/>
              <a:ext cx="7" cy="12"/>
            </a:xfrm>
            <a:custGeom>
              <a:avLst/>
              <a:gdLst>
                <a:gd name="T0" fmla="*/ 2 w 5"/>
                <a:gd name="T1" fmla="*/ 1 h 9"/>
                <a:gd name="T2" fmla="*/ 0 w 5"/>
                <a:gd name="T3" fmla="*/ 4 h 9"/>
                <a:gd name="T4" fmla="*/ 1 w 5"/>
                <a:gd name="T5" fmla="*/ 7 h 9"/>
                <a:gd name="T6" fmla="*/ 4 w 5"/>
                <a:gd name="T7" fmla="*/ 7 h 9"/>
                <a:gd name="T8" fmla="*/ 4 w 5"/>
                <a:gd name="T9" fmla="*/ 1 h 9"/>
                <a:gd name="T10" fmla="*/ 2 w 5"/>
                <a:gd name="T11" fmla="*/ 1 h 9"/>
              </a:gdLst>
              <a:ahLst/>
              <a:cxnLst>
                <a:cxn ang="0">
                  <a:pos x="T0" y="T1"/>
                </a:cxn>
                <a:cxn ang="0">
                  <a:pos x="T2" y="T3"/>
                </a:cxn>
                <a:cxn ang="0">
                  <a:pos x="T4" y="T5"/>
                </a:cxn>
                <a:cxn ang="0">
                  <a:pos x="T6" y="T7"/>
                </a:cxn>
                <a:cxn ang="0">
                  <a:pos x="T8" y="T9"/>
                </a:cxn>
                <a:cxn ang="0">
                  <a:pos x="T10" y="T11"/>
                </a:cxn>
              </a:cxnLst>
              <a:rect l="0" t="0" r="r" b="b"/>
              <a:pathLst>
                <a:path w="5" h="9">
                  <a:moveTo>
                    <a:pt x="2" y="1"/>
                  </a:moveTo>
                  <a:cubicBezTo>
                    <a:pt x="1" y="1"/>
                    <a:pt x="1" y="3"/>
                    <a:pt x="0" y="4"/>
                  </a:cubicBezTo>
                  <a:cubicBezTo>
                    <a:pt x="0" y="6"/>
                    <a:pt x="0" y="6"/>
                    <a:pt x="1" y="7"/>
                  </a:cubicBezTo>
                  <a:cubicBezTo>
                    <a:pt x="1" y="7"/>
                    <a:pt x="3" y="9"/>
                    <a:pt x="4" y="7"/>
                  </a:cubicBezTo>
                  <a:cubicBezTo>
                    <a:pt x="5" y="5"/>
                    <a:pt x="4" y="2"/>
                    <a:pt x="4" y="1"/>
                  </a:cubicBezTo>
                  <a:cubicBezTo>
                    <a:pt x="4" y="1"/>
                    <a:pt x="3"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7" name="Freeform 324">
              <a:extLst>
                <a:ext uri="{FF2B5EF4-FFF2-40B4-BE49-F238E27FC236}">
                  <a16:creationId xmlns:a16="http://schemas.microsoft.com/office/drawing/2014/main" id="{7E45797E-874D-42BB-ACD1-E9236A590D7A}"/>
                </a:ext>
              </a:extLst>
            </p:cNvPr>
            <p:cNvSpPr>
              <a:spLocks/>
            </p:cNvSpPr>
            <p:nvPr/>
          </p:nvSpPr>
          <p:spPr bwMode="auto">
            <a:xfrm>
              <a:off x="1097" y="1990"/>
              <a:ext cx="624" cy="393"/>
            </a:xfrm>
            <a:custGeom>
              <a:avLst/>
              <a:gdLst>
                <a:gd name="T0" fmla="*/ 433 w 451"/>
                <a:gd name="T1" fmla="*/ 230 h 286"/>
                <a:gd name="T2" fmla="*/ 441 w 451"/>
                <a:gd name="T3" fmla="*/ 211 h 286"/>
                <a:gd name="T4" fmla="*/ 443 w 451"/>
                <a:gd name="T5" fmla="*/ 196 h 286"/>
                <a:gd name="T6" fmla="*/ 441 w 451"/>
                <a:gd name="T7" fmla="*/ 179 h 286"/>
                <a:gd name="T8" fmla="*/ 396 w 451"/>
                <a:gd name="T9" fmla="*/ 192 h 286"/>
                <a:gd name="T10" fmla="*/ 382 w 451"/>
                <a:gd name="T11" fmla="*/ 220 h 286"/>
                <a:gd name="T12" fmla="*/ 375 w 451"/>
                <a:gd name="T13" fmla="*/ 227 h 286"/>
                <a:gd name="T14" fmla="*/ 363 w 451"/>
                <a:gd name="T15" fmla="*/ 225 h 286"/>
                <a:gd name="T16" fmla="*/ 328 w 451"/>
                <a:gd name="T17" fmla="*/ 225 h 286"/>
                <a:gd name="T18" fmla="*/ 314 w 451"/>
                <a:gd name="T19" fmla="*/ 224 h 286"/>
                <a:gd name="T20" fmla="*/ 294 w 451"/>
                <a:gd name="T21" fmla="*/ 187 h 286"/>
                <a:gd name="T22" fmla="*/ 293 w 451"/>
                <a:gd name="T23" fmla="*/ 177 h 286"/>
                <a:gd name="T24" fmla="*/ 288 w 451"/>
                <a:gd name="T25" fmla="*/ 128 h 286"/>
                <a:gd name="T26" fmla="*/ 292 w 451"/>
                <a:gd name="T27" fmla="*/ 118 h 286"/>
                <a:gd name="T28" fmla="*/ 293 w 451"/>
                <a:gd name="T29" fmla="*/ 111 h 286"/>
                <a:gd name="T30" fmla="*/ 268 w 451"/>
                <a:gd name="T31" fmla="*/ 103 h 286"/>
                <a:gd name="T32" fmla="*/ 255 w 451"/>
                <a:gd name="T33" fmla="*/ 79 h 286"/>
                <a:gd name="T34" fmla="*/ 226 w 451"/>
                <a:gd name="T35" fmla="*/ 48 h 286"/>
                <a:gd name="T36" fmla="*/ 210 w 451"/>
                <a:gd name="T37" fmla="*/ 58 h 286"/>
                <a:gd name="T38" fmla="*/ 181 w 451"/>
                <a:gd name="T39" fmla="*/ 37 h 286"/>
                <a:gd name="T40" fmla="*/ 156 w 451"/>
                <a:gd name="T41" fmla="*/ 16 h 286"/>
                <a:gd name="T42" fmla="*/ 87 w 451"/>
                <a:gd name="T43" fmla="*/ 22 h 286"/>
                <a:gd name="T44" fmla="*/ 2 w 451"/>
                <a:gd name="T45" fmla="*/ 9 h 286"/>
                <a:gd name="T46" fmla="*/ 19 w 451"/>
                <a:gd name="T47" fmla="*/ 40 h 286"/>
                <a:gd name="T48" fmla="*/ 43 w 451"/>
                <a:gd name="T49" fmla="*/ 76 h 286"/>
                <a:gd name="T50" fmla="*/ 46 w 451"/>
                <a:gd name="T51" fmla="*/ 81 h 286"/>
                <a:gd name="T52" fmla="*/ 46 w 451"/>
                <a:gd name="T53" fmla="*/ 83 h 286"/>
                <a:gd name="T54" fmla="*/ 36 w 451"/>
                <a:gd name="T55" fmla="*/ 87 h 286"/>
                <a:gd name="T56" fmla="*/ 57 w 451"/>
                <a:gd name="T57" fmla="*/ 96 h 286"/>
                <a:gd name="T58" fmla="*/ 74 w 451"/>
                <a:gd name="T59" fmla="*/ 118 h 286"/>
                <a:gd name="T60" fmla="*/ 79 w 451"/>
                <a:gd name="T61" fmla="*/ 131 h 286"/>
                <a:gd name="T62" fmla="*/ 108 w 451"/>
                <a:gd name="T63" fmla="*/ 157 h 286"/>
                <a:gd name="T64" fmla="*/ 107 w 451"/>
                <a:gd name="T65" fmla="*/ 140 h 286"/>
                <a:gd name="T66" fmla="*/ 95 w 451"/>
                <a:gd name="T67" fmla="*/ 134 h 286"/>
                <a:gd name="T68" fmla="*/ 87 w 451"/>
                <a:gd name="T69" fmla="*/ 109 h 286"/>
                <a:gd name="T70" fmla="*/ 74 w 451"/>
                <a:gd name="T71" fmla="*/ 91 h 286"/>
                <a:gd name="T72" fmla="*/ 55 w 451"/>
                <a:gd name="T73" fmla="*/ 63 h 286"/>
                <a:gd name="T74" fmla="*/ 37 w 451"/>
                <a:gd name="T75" fmla="*/ 40 h 286"/>
                <a:gd name="T76" fmla="*/ 42 w 451"/>
                <a:gd name="T77" fmla="*/ 19 h 286"/>
                <a:gd name="T78" fmla="*/ 60 w 451"/>
                <a:gd name="T79" fmla="*/ 34 h 286"/>
                <a:gd name="T80" fmla="*/ 90 w 451"/>
                <a:gd name="T81" fmla="*/ 78 h 286"/>
                <a:gd name="T82" fmla="*/ 106 w 451"/>
                <a:gd name="T83" fmla="*/ 93 h 286"/>
                <a:gd name="T84" fmla="*/ 114 w 451"/>
                <a:gd name="T85" fmla="*/ 111 h 286"/>
                <a:gd name="T86" fmla="*/ 118 w 451"/>
                <a:gd name="T87" fmla="*/ 115 h 286"/>
                <a:gd name="T88" fmla="*/ 138 w 451"/>
                <a:gd name="T89" fmla="*/ 132 h 286"/>
                <a:gd name="T90" fmla="*/ 156 w 451"/>
                <a:gd name="T91" fmla="*/ 149 h 286"/>
                <a:gd name="T92" fmla="*/ 174 w 451"/>
                <a:gd name="T93" fmla="*/ 189 h 286"/>
                <a:gd name="T94" fmla="*/ 170 w 451"/>
                <a:gd name="T95" fmla="*/ 197 h 286"/>
                <a:gd name="T96" fmla="*/ 222 w 451"/>
                <a:gd name="T97" fmla="*/ 235 h 286"/>
                <a:gd name="T98" fmla="*/ 274 w 451"/>
                <a:gd name="T99" fmla="*/ 258 h 286"/>
                <a:gd name="T100" fmla="*/ 315 w 451"/>
                <a:gd name="T101" fmla="*/ 267 h 286"/>
                <a:gd name="T102" fmla="*/ 331 w 451"/>
                <a:gd name="T103" fmla="*/ 259 h 286"/>
                <a:gd name="T104" fmla="*/ 342 w 451"/>
                <a:gd name="T105" fmla="*/ 263 h 286"/>
                <a:gd name="T106" fmla="*/ 362 w 451"/>
                <a:gd name="T107" fmla="*/ 279 h 286"/>
                <a:gd name="T108" fmla="*/ 371 w 451"/>
                <a:gd name="T109" fmla="*/ 277 h 286"/>
                <a:gd name="T110" fmla="*/ 382 w 451"/>
                <a:gd name="T111" fmla="*/ 246 h 286"/>
                <a:gd name="T112" fmla="*/ 415 w 451"/>
                <a:gd name="T113" fmla="*/ 23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1" h="286">
                  <a:moveTo>
                    <a:pt x="427" y="226"/>
                  </a:moveTo>
                  <a:cubicBezTo>
                    <a:pt x="427" y="226"/>
                    <a:pt x="427" y="226"/>
                    <a:pt x="428" y="226"/>
                  </a:cubicBezTo>
                  <a:cubicBezTo>
                    <a:pt x="429" y="223"/>
                    <a:pt x="430" y="222"/>
                    <a:pt x="431" y="222"/>
                  </a:cubicBezTo>
                  <a:cubicBezTo>
                    <a:pt x="431" y="221"/>
                    <a:pt x="431" y="221"/>
                    <a:pt x="431" y="224"/>
                  </a:cubicBezTo>
                  <a:cubicBezTo>
                    <a:pt x="431" y="226"/>
                    <a:pt x="432" y="229"/>
                    <a:pt x="433" y="230"/>
                  </a:cubicBezTo>
                  <a:cubicBezTo>
                    <a:pt x="434" y="231"/>
                    <a:pt x="435" y="232"/>
                    <a:pt x="435" y="230"/>
                  </a:cubicBezTo>
                  <a:cubicBezTo>
                    <a:pt x="435" y="227"/>
                    <a:pt x="436" y="224"/>
                    <a:pt x="437" y="220"/>
                  </a:cubicBezTo>
                  <a:cubicBezTo>
                    <a:pt x="439" y="217"/>
                    <a:pt x="441" y="213"/>
                    <a:pt x="439" y="214"/>
                  </a:cubicBezTo>
                  <a:cubicBezTo>
                    <a:pt x="438" y="214"/>
                    <a:pt x="437" y="215"/>
                    <a:pt x="438" y="213"/>
                  </a:cubicBezTo>
                  <a:cubicBezTo>
                    <a:pt x="440" y="210"/>
                    <a:pt x="440" y="212"/>
                    <a:pt x="441" y="211"/>
                  </a:cubicBezTo>
                  <a:cubicBezTo>
                    <a:pt x="441" y="210"/>
                    <a:pt x="442" y="209"/>
                    <a:pt x="440" y="210"/>
                  </a:cubicBezTo>
                  <a:cubicBezTo>
                    <a:pt x="438" y="210"/>
                    <a:pt x="436" y="210"/>
                    <a:pt x="436" y="208"/>
                  </a:cubicBezTo>
                  <a:cubicBezTo>
                    <a:pt x="436" y="207"/>
                    <a:pt x="437" y="207"/>
                    <a:pt x="438" y="207"/>
                  </a:cubicBezTo>
                  <a:cubicBezTo>
                    <a:pt x="439" y="206"/>
                    <a:pt x="440" y="205"/>
                    <a:pt x="440" y="204"/>
                  </a:cubicBezTo>
                  <a:cubicBezTo>
                    <a:pt x="440" y="202"/>
                    <a:pt x="440" y="199"/>
                    <a:pt x="443" y="196"/>
                  </a:cubicBezTo>
                  <a:cubicBezTo>
                    <a:pt x="446" y="193"/>
                    <a:pt x="449" y="190"/>
                    <a:pt x="449" y="188"/>
                  </a:cubicBezTo>
                  <a:cubicBezTo>
                    <a:pt x="450" y="186"/>
                    <a:pt x="451" y="185"/>
                    <a:pt x="450" y="183"/>
                  </a:cubicBezTo>
                  <a:cubicBezTo>
                    <a:pt x="450" y="181"/>
                    <a:pt x="448" y="179"/>
                    <a:pt x="447" y="179"/>
                  </a:cubicBezTo>
                  <a:cubicBezTo>
                    <a:pt x="445" y="179"/>
                    <a:pt x="444" y="179"/>
                    <a:pt x="443" y="179"/>
                  </a:cubicBezTo>
                  <a:cubicBezTo>
                    <a:pt x="442" y="179"/>
                    <a:pt x="442" y="178"/>
                    <a:pt x="441" y="179"/>
                  </a:cubicBezTo>
                  <a:cubicBezTo>
                    <a:pt x="440" y="180"/>
                    <a:pt x="440" y="180"/>
                    <a:pt x="439" y="180"/>
                  </a:cubicBezTo>
                  <a:cubicBezTo>
                    <a:pt x="439" y="180"/>
                    <a:pt x="427" y="177"/>
                    <a:pt x="420" y="181"/>
                  </a:cubicBezTo>
                  <a:cubicBezTo>
                    <a:pt x="420" y="181"/>
                    <a:pt x="417" y="182"/>
                    <a:pt x="411" y="183"/>
                  </a:cubicBezTo>
                  <a:cubicBezTo>
                    <a:pt x="405" y="183"/>
                    <a:pt x="403" y="184"/>
                    <a:pt x="401" y="185"/>
                  </a:cubicBezTo>
                  <a:cubicBezTo>
                    <a:pt x="399" y="187"/>
                    <a:pt x="396" y="188"/>
                    <a:pt x="396" y="192"/>
                  </a:cubicBezTo>
                  <a:cubicBezTo>
                    <a:pt x="396" y="196"/>
                    <a:pt x="395" y="195"/>
                    <a:pt x="395" y="198"/>
                  </a:cubicBezTo>
                  <a:cubicBezTo>
                    <a:pt x="396" y="202"/>
                    <a:pt x="395" y="202"/>
                    <a:pt x="394" y="204"/>
                  </a:cubicBezTo>
                  <a:cubicBezTo>
                    <a:pt x="393" y="206"/>
                    <a:pt x="392" y="208"/>
                    <a:pt x="392" y="209"/>
                  </a:cubicBezTo>
                  <a:cubicBezTo>
                    <a:pt x="392" y="211"/>
                    <a:pt x="392" y="214"/>
                    <a:pt x="388" y="216"/>
                  </a:cubicBezTo>
                  <a:cubicBezTo>
                    <a:pt x="385" y="218"/>
                    <a:pt x="380" y="220"/>
                    <a:pt x="382" y="220"/>
                  </a:cubicBezTo>
                  <a:cubicBezTo>
                    <a:pt x="384" y="220"/>
                    <a:pt x="384" y="220"/>
                    <a:pt x="383" y="221"/>
                  </a:cubicBezTo>
                  <a:cubicBezTo>
                    <a:pt x="382" y="223"/>
                    <a:pt x="382" y="222"/>
                    <a:pt x="383" y="223"/>
                  </a:cubicBezTo>
                  <a:cubicBezTo>
                    <a:pt x="384" y="223"/>
                    <a:pt x="384" y="223"/>
                    <a:pt x="383" y="224"/>
                  </a:cubicBezTo>
                  <a:cubicBezTo>
                    <a:pt x="383" y="224"/>
                    <a:pt x="385" y="224"/>
                    <a:pt x="383" y="225"/>
                  </a:cubicBezTo>
                  <a:cubicBezTo>
                    <a:pt x="380" y="226"/>
                    <a:pt x="376" y="228"/>
                    <a:pt x="375" y="227"/>
                  </a:cubicBezTo>
                  <a:cubicBezTo>
                    <a:pt x="374" y="226"/>
                    <a:pt x="372" y="224"/>
                    <a:pt x="374" y="224"/>
                  </a:cubicBezTo>
                  <a:cubicBezTo>
                    <a:pt x="375" y="225"/>
                    <a:pt x="375" y="224"/>
                    <a:pt x="373" y="223"/>
                  </a:cubicBezTo>
                  <a:cubicBezTo>
                    <a:pt x="372" y="223"/>
                    <a:pt x="371" y="223"/>
                    <a:pt x="369" y="223"/>
                  </a:cubicBezTo>
                  <a:cubicBezTo>
                    <a:pt x="367" y="223"/>
                    <a:pt x="365" y="224"/>
                    <a:pt x="364" y="225"/>
                  </a:cubicBezTo>
                  <a:cubicBezTo>
                    <a:pt x="363" y="226"/>
                    <a:pt x="363" y="226"/>
                    <a:pt x="363" y="225"/>
                  </a:cubicBezTo>
                  <a:cubicBezTo>
                    <a:pt x="363" y="225"/>
                    <a:pt x="360" y="224"/>
                    <a:pt x="359" y="225"/>
                  </a:cubicBezTo>
                  <a:cubicBezTo>
                    <a:pt x="358" y="226"/>
                    <a:pt x="355" y="227"/>
                    <a:pt x="353" y="227"/>
                  </a:cubicBezTo>
                  <a:cubicBezTo>
                    <a:pt x="351" y="227"/>
                    <a:pt x="349" y="228"/>
                    <a:pt x="347" y="229"/>
                  </a:cubicBezTo>
                  <a:cubicBezTo>
                    <a:pt x="346" y="230"/>
                    <a:pt x="335" y="233"/>
                    <a:pt x="333" y="229"/>
                  </a:cubicBezTo>
                  <a:cubicBezTo>
                    <a:pt x="331" y="226"/>
                    <a:pt x="330" y="225"/>
                    <a:pt x="328" y="225"/>
                  </a:cubicBezTo>
                  <a:cubicBezTo>
                    <a:pt x="326" y="224"/>
                    <a:pt x="325" y="222"/>
                    <a:pt x="322" y="223"/>
                  </a:cubicBezTo>
                  <a:cubicBezTo>
                    <a:pt x="320" y="223"/>
                    <a:pt x="320" y="222"/>
                    <a:pt x="319" y="222"/>
                  </a:cubicBezTo>
                  <a:cubicBezTo>
                    <a:pt x="318" y="223"/>
                    <a:pt x="315" y="222"/>
                    <a:pt x="315" y="224"/>
                  </a:cubicBezTo>
                  <a:cubicBezTo>
                    <a:pt x="315" y="225"/>
                    <a:pt x="315" y="225"/>
                    <a:pt x="314" y="226"/>
                  </a:cubicBezTo>
                  <a:cubicBezTo>
                    <a:pt x="313" y="226"/>
                    <a:pt x="313" y="226"/>
                    <a:pt x="314" y="224"/>
                  </a:cubicBezTo>
                  <a:cubicBezTo>
                    <a:pt x="315" y="222"/>
                    <a:pt x="313" y="220"/>
                    <a:pt x="314" y="221"/>
                  </a:cubicBezTo>
                  <a:cubicBezTo>
                    <a:pt x="316" y="222"/>
                    <a:pt x="317" y="222"/>
                    <a:pt x="315" y="220"/>
                  </a:cubicBezTo>
                  <a:cubicBezTo>
                    <a:pt x="313" y="219"/>
                    <a:pt x="308" y="213"/>
                    <a:pt x="308" y="209"/>
                  </a:cubicBezTo>
                  <a:cubicBezTo>
                    <a:pt x="307" y="206"/>
                    <a:pt x="304" y="201"/>
                    <a:pt x="300" y="197"/>
                  </a:cubicBezTo>
                  <a:cubicBezTo>
                    <a:pt x="296" y="193"/>
                    <a:pt x="294" y="188"/>
                    <a:pt x="294" y="187"/>
                  </a:cubicBezTo>
                  <a:cubicBezTo>
                    <a:pt x="293" y="185"/>
                    <a:pt x="291" y="181"/>
                    <a:pt x="290" y="179"/>
                  </a:cubicBezTo>
                  <a:cubicBezTo>
                    <a:pt x="289" y="178"/>
                    <a:pt x="286" y="172"/>
                    <a:pt x="289" y="175"/>
                  </a:cubicBezTo>
                  <a:cubicBezTo>
                    <a:pt x="292" y="177"/>
                    <a:pt x="292" y="179"/>
                    <a:pt x="292" y="180"/>
                  </a:cubicBezTo>
                  <a:cubicBezTo>
                    <a:pt x="292" y="182"/>
                    <a:pt x="292" y="185"/>
                    <a:pt x="293" y="182"/>
                  </a:cubicBezTo>
                  <a:cubicBezTo>
                    <a:pt x="294" y="180"/>
                    <a:pt x="294" y="178"/>
                    <a:pt x="293" y="177"/>
                  </a:cubicBezTo>
                  <a:cubicBezTo>
                    <a:pt x="292" y="175"/>
                    <a:pt x="288" y="172"/>
                    <a:pt x="287" y="169"/>
                  </a:cubicBezTo>
                  <a:cubicBezTo>
                    <a:pt x="286" y="165"/>
                    <a:pt x="285" y="161"/>
                    <a:pt x="287" y="156"/>
                  </a:cubicBezTo>
                  <a:cubicBezTo>
                    <a:pt x="288" y="150"/>
                    <a:pt x="288" y="146"/>
                    <a:pt x="288" y="144"/>
                  </a:cubicBezTo>
                  <a:cubicBezTo>
                    <a:pt x="287" y="142"/>
                    <a:pt x="286" y="136"/>
                    <a:pt x="286" y="135"/>
                  </a:cubicBezTo>
                  <a:cubicBezTo>
                    <a:pt x="286" y="133"/>
                    <a:pt x="287" y="130"/>
                    <a:pt x="288" y="128"/>
                  </a:cubicBezTo>
                  <a:cubicBezTo>
                    <a:pt x="289" y="127"/>
                    <a:pt x="289" y="126"/>
                    <a:pt x="288" y="125"/>
                  </a:cubicBezTo>
                  <a:cubicBezTo>
                    <a:pt x="287" y="124"/>
                    <a:pt x="287" y="120"/>
                    <a:pt x="287" y="120"/>
                  </a:cubicBezTo>
                  <a:cubicBezTo>
                    <a:pt x="287" y="119"/>
                    <a:pt x="288" y="119"/>
                    <a:pt x="289" y="120"/>
                  </a:cubicBezTo>
                  <a:cubicBezTo>
                    <a:pt x="290" y="120"/>
                    <a:pt x="291" y="121"/>
                    <a:pt x="291" y="120"/>
                  </a:cubicBezTo>
                  <a:cubicBezTo>
                    <a:pt x="291" y="119"/>
                    <a:pt x="291" y="117"/>
                    <a:pt x="292" y="118"/>
                  </a:cubicBezTo>
                  <a:cubicBezTo>
                    <a:pt x="292" y="120"/>
                    <a:pt x="292" y="121"/>
                    <a:pt x="292" y="122"/>
                  </a:cubicBezTo>
                  <a:cubicBezTo>
                    <a:pt x="291" y="123"/>
                    <a:pt x="292" y="122"/>
                    <a:pt x="294" y="118"/>
                  </a:cubicBezTo>
                  <a:cubicBezTo>
                    <a:pt x="295" y="113"/>
                    <a:pt x="296" y="111"/>
                    <a:pt x="296" y="111"/>
                  </a:cubicBezTo>
                  <a:cubicBezTo>
                    <a:pt x="296" y="111"/>
                    <a:pt x="296" y="110"/>
                    <a:pt x="296" y="110"/>
                  </a:cubicBezTo>
                  <a:cubicBezTo>
                    <a:pt x="296" y="110"/>
                    <a:pt x="295" y="110"/>
                    <a:pt x="293" y="111"/>
                  </a:cubicBezTo>
                  <a:cubicBezTo>
                    <a:pt x="291" y="112"/>
                    <a:pt x="288" y="109"/>
                    <a:pt x="288" y="109"/>
                  </a:cubicBezTo>
                  <a:cubicBezTo>
                    <a:pt x="287" y="108"/>
                    <a:pt x="284" y="108"/>
                    <a:pt x="283" y="108"/>
                  </a:cubicBezTo>
                  <a:cubicBezTo>
                    <a:pt x="283" y="108"/>
                    <a:pt x="281" y="108"/>
                    <a:pt x="281" y="108"/>
                  </a:cubicBezTo>
                  <a:cubicBezTo>
                    <a:pt x="280" y="107"/>
                    <a:pt x="274" y="105"/>
                    <a:pt x="272" y="104"/>
                  </a:cubicBezTo>
                  <a:cubicBezTo>
                    <a:pt x="271" y="103"/>
                    <a:pt x="269" y="103"/>
                    <a:pt x="268" y="103"/>
                  </a:cubicBezTo>
                  <a:cubicBezTo>
                    <a:pt x="267" y="103"/>
                    <a:pt x="267" y="102"/>
                    <a:pt x="267" y="102"/>
                  </a:cubicBezTo>
                  <a:cubicBezTo>
                    <a:pt x="267" y="102"/>
                    <a:pt x="262" y="90"/>
                    <a:pt x="261" y="89"/>
                  </a:cubicBezTo>
                  <a:cubicBezTo>
                    <a:pt x="261" y="88"/>
                    <a:pt x="261" y="87"/>
                    <a:pt x="261" y="87"/>
                  </a:cubicBezTo>
                  <a:cubicBezTo>
                    <a:pt x="261" y="83"/>
                    <a:pt x="259" y="83"/>
                    <a:pt x="258" y="82"/>
                  </a:cubicBezTo>
                  <a:cubicBezTo>
                    <a:pt x="257" y="82"/>
                    <a:pt x="256" y="80"/>
                    <a:pt x="255" y="79"/>
                  </a:cubicBezTo>
                  <a:cubicBezTo>
                    <a:pt x="254" y="77"/>
                    <a:pt x="249" y="70"/>
                    <a:pt x="248" y="67"/>
                  </a:cubicBezTo>
                  <a:cubicBezTo>
                    <a:pt x="246" y="65"/>
                    <a:pt x="243" y="58"/>
                    <a:pt x="242" y="57"/>
                  </a:cubicBezTo>
                  <a:cubicBezTo>
                    <a:pt x="241" y="56"/>
                    <a:pt x="235" y="50"/>
                    <a:pt x="234" y="49"/>
                  </a:cubicBezTo>
                  <a:cubicBezTo>
                    <a:pt x="232" y="48"/>
                    <a:pt x="231" y="48"/>
                    <a:pt x="231" y="49"/>
                  </a:cubicBezTo>
                  <a:cubicBezTo>
                    <a:pt x="230" y="49"/>
                    <a:pt x="229" y="48"/>
                    <a:pt x="226" y="48"/>
                  </a:cubicBezTo>
                  <a:cubicBezTo>
                    <a:pt x="224" y="48"/>
                    <a:pt x="221" y="47"/>
                    <a:pt x="220" y="47"/>
                  </a:cubicBezTo>
                  <a:cubicBezTo>
                    <a:pt x="219" y="47"/>
                    <a:pt x="219" y="47"/>
                    <a:pt x="219" y="48"/>
                  </a:cubicBezTo>
                  <a:cubicBezTo>
                    <a:pt x="218" y="48"/>
                    <a:pt x="219" y="48"/>
                    <a:pt x="216" y="49"/>
                  </a:cubicBezTo>
                  <a:cubicBezTo>
                    <a:pt x="214" y="49"/>
                    <a:pt x="213" y="51"/>
                    <a:pt x="212" y="53"/>
                  </a:cubicBezTo>
                  <a:cubicBezTo>
                    <a:pt x="211" y="55"/>
                    <a:pt x="210" y="57"/>
                    <a:pt x="210" y="58"/>
                  </a:cubicBezTo>
                  <a:cubicBezTo>
                    <a:pt x="209" y="60"/>
                    <a:pt x="207" y="61"/>
                    <a:pt x="206" y="61"/>
                  </a:cubicBezTo>
                  <a:cubicBezTo>
                    <a:pt x="204" y="61"/>
                    <a:pt x="199" y="58"/>
                    <a:pt x="195" y="56"/>
                  </a:cubicBezTo>
                  <a:cubicBezTo>
                    <a:pt x="190" y="53"/>
                    <a:pt x="186" y="50"/>
                    <a:pt x="185" y="48"/>
                  </a:cubicBezTo>
                  <a:cubicBezTo>
                    <a:pt x="184" y="47"/>
                    <a:pt x="184" y="45"/>
                    <a:pt x="184" y="44"/>
                  </a:cubicBezTo>
                  <a:cubicBezTo>
                    <a:pt x="184" y="42"/>
                    <a:pt x="182" y="38"/>
                    <a:pt x="181" y="37"/>
                  </a:cubicBezTo>
                  <a:cubicBezTo>
                    <a:pt x="181" y="35"/>
                    <a:pt x="179" y="33"/>
                    <a:pt x="177" y="32"/>
                  </a:cubicBezTo>
                  <a:cubicBezTo>
                    <a:pt x="175" y="31"/>
                    <a:pt x="169" y="26"/>
                    <a:pt x="168" y="25"/>
                  </a:cubicBezTo>
                  <a:cubicBezTo>
                    <a:pt x="167" y="24"/>
                    <a:pt x="165" y="23"/>
                    <a:pt x="163" y="22"/>
                  </a:cubicBezTo>
                  <a:cubicBezTo>
                    <a:pt x="161" y="21"/>
                    <a:pt x="158" y="18"/>
                    <a:pt x="158" y="17"/>
                  </a:cubicBezTo>
                  <a:cubicBezTo>
                    <a:pt x="157" y="16"/>
                    <a:pt x="156" y="16"/>
                    <a:pt x="156" y="16"/>
                  </a:cubicBezTo>
                  <a:cubicBezTo>
                    <a:pt x="156" y="16"/>
                    <a:pt x="134" y="16"/>
                    <a:pt x="133" y="16"/>
                  </a:cubicBezTo>
                  <a:cubicBezTo>
                    <a:pt x="132" y="16"/>
                    <a:pt x="132" y="15"/>
                    <a:pt x="132" y="17"/>
                  </a:cubicBezTo>
                  <a:cubicBezTo>
                    <a:pt x="132" y="20"/>
                    <a:pt x="130" y="23"/>
                    <a:pt x="130" y="23"/>
                  </a:cubicBezTo>
                  <a:cubicBezTo>
                    <a:pt x="130" y="23"/>
                    <a:pt x="95" y="23"/>
                    <a:pt x="94" y="23"/>
                  </a:cubicBezTo>
                  <a:cubicBezTo>
                    <a:pt x="93" y="23"/>
                    <a:pt x="87" y="22"/>
                    <a:pt x="87" y="22"/>
                  </a:cubicBezTo>
                  <a:cubicBezTo>
                    <a:pt x="86" y="22"/>
                    <a:pt x="84" y="21"/>
                    <a:pt x="84" y="21"/>
                  </a:cubicBezTo>
                  <a:cubicBezTo>
                    <a:pt x="34" y="4"/>
                    <a:pt x="34" y="4"/>
                    <a:pt x="34" y="4"/>
                  </a:cubicBezTo>
                  <a:cubicBezTo>
                    <a:pt x="35" y="0"/>
                    <a:pt x="35" y="0"/>
                    <a:pt x="35" y="0"/>
                  </a:cubicBezTo>
                  <a:cubicBezTo>
                    <a:pt x="0" y="3"/>
                    <a:pt x="0" y="3"/>
                    <a:pt x="0" y="3"/>
                  </a:cubicBezTo>
                  <a:cubicBezTo>
                    <a:pt x="1" y="6"/>
                    <a:pt x="2" y="8"/>
                    <a:pt x="2" y="9"/>
                  </a:cubicBezTo>
                  <a:cubicBezTo>
                    <a:pt x="4" y="11"/>
                    <a:pt x="5" y="16"/>
                    <a:pt x="6" y="18"/>
                  </a:cubicBezTo>
                  <a:cubicBezTo>
                    <a:pt x="6" y="20"/>
                    <a:pt x="10" y="29"/>
                    <a:pt x="13" y="30"/>
                  </a:cubicBezTo>
                  <a:cubicBezTo>
                    <a:pt x="16" y="31"/>
                    <a:pt x="16" y="33"/>
                    <a:pt x="16" y="36"/>
                  </a:cubicBezTo>
                  <a:cubicBezTo>
                    <a:pt x="16" y="39"/>
                    <a:pt x="16" y="39"/>
                    <a:pt x="17" y="38"/>
                  </a:cubicBezTo>
                  <a:cubicBezTo>
                    <a:pt x="17" y="37"/>
                    <a:pt x="19" y="38"/>
                    <a:pt x="19" y="40"/>
                  </a:cubicBezTo>
                  <a:cubicBezTo>
                    <a:pt x="19" y="43"/>
                    <a:pt x="18" y="46"/>
                    <a:pt x="21" y="49"/>
                  </a:cubicBezTo>
                  <a:cubicBezTo>
                    <a:pt x="24" y="52"/>
                    <a:pt x="27" y="53"/>
                    <a:pt x="28" y="54"/>
                  </a:cubicBezTo>
                  <a:cubicBezTo>
                    <a:pt x="29" y="54"/>
                    <a:pt x="31" y="54"/>
                    <a:pt x="33" y="56"/>
                  </a:cubicBezTo>
                  <a:cubicBezTo>
                    <a:pt x="35" y="58"/>
                    <a:pt x="45" y="67"/>
                    <a:pt x="44" y="71"/>
                  </a:cubicBezTo>
                  <a:cubicBezTo>
                    <a:pt x="44" y="74"/>
                    <a:pt x="43" y="75"/>
                    <a:pt x="43" y="76"/>
                  </a:cubicBezTo>
                  <a:cubicBezTo>
                    <a:pt x="43" y="77"/>
                    <a:pt x="45" y="77"/>
                    <a:pt x="43" y="78"/>
                  </a:cubicBezTo>
                  <a:cubicBezTo>
                    <a:pt x="42" y="78"/>
                    <a:pt x="41" y="79"/>
                    <a:pt x="42" y="79"/>
                  </a:cubicBezTo>
                  <a:cubicBezTo>
                    <a:pt x="43" y="79"/>
                    <a:pt x="43" y="77"/>
                    <a:pt x="44" y="78"/>
                  </a:cubicBezTo>
                  <a:cubicBezTo>
                    <a:pt x="44" y="79"/>
                    <a:pt x="44" y="82"/>
                    <a:pt x="45" y="81"/>
                  </a:cubicBezTo>
                  <a:cubicBezTo>
                    <a:pt x="46" y="80"/>
                    <a:pt x="46" y="81"/>
                    <a:pt x="46" y="81"/>
                  </a:cubicBezTo>
                  <a:cubicBezTo>
                    <a:pt x="47" y="81"/>
                    <a:pt x="46" y="80"/>
                    <a:pt x="46" y="79"/>
                  </a:cubicBezTo>
                  <a:cubicBezTo>
                    <a:pt x="46" y="79"/>
                    <a:pt x="46" y="78"/>
                    <a:pt x="47" y="80"/>
                  </a:cubicBezTo>
                  <a:cubicBezTo>
                    <a:pt x="48" y="82"/>
                    <a:pt x="49" y="83"/>
                    <a:pt x="49" y="84"/>
                  </a:cubicBezTo>
                  <a:cubicBezTo>
                    <a:pt x="48" y="85"/>
                    <a:pt x="47" y="87"/>
                    <a:pt x="47" y="85"/>
                  </a:cubicBezTo>
                  <a:cubicBezTo>
                    <a:pt x="48" y="83"/>
                    <a:pt x="47" y="83"/>
                    <a:pt x="46" y="83"/>
                  </a:cubicBezTo>
                  <a:cubicBezTo>
                    <a:pt x="44" y="83"/>
                    <a:pt x="43" y="82"/>
                    <a:pt x="42" y="81"/>
                  </a:cubicBezTo>
                  <a:cubicBezTo>
                    <a:pt x="41" y="80"/>
                    <a:pt x="41" y="80"/>
                    <a:pt x="40" y="81"/>
                  </a:cubicBezTo>
                  <a:cubicBezTo>
                    <a:pt x="39" y="81"/>
                    <a:pt x="32" y="80"/>
                    <a:pt x="31" y="80"/>
                  </a:cubicBezTo>
                  <a:cubicBezTo>
                    <a:pt x="30" y="80"/>
                    <a:pt x="30" y="80"/>
                    <a:pt x="31" y="81"/>
                  </a:cubicBezTo>
                  <a:cubicBezTo>
                    <a:pt x="32" y="82"/>
                    <a:pt x="35" y="85"/>
                    <a:pt x="36" y="87"/>
                  </a:cubicBezTo>
                  <a:cubicBezTo>
                    <a:pt x="38" y="88"/>
                    <a:pt x="40" y="90"/>
                    <a:pt x="40" y="90"/>
                  </a:cubicBezTo>
                  <a:cubicBezTo>
                    <a:pt x="41" y="91"/>
                    <a:pt x="45" y="94"/>
                    <a:pt x="46" y="95"/>
                  </a:cubicBezTo>
                  <a:cubicBezTo>
                    <a:pt x="48" y="96"/>
                    <a:pt x="52" y="97"/>
                    <a:pt x="52" y="97"/>
                  </a:cubicBezTo>
                  <a:cubicBezTo>
                    <a:pt x="53" y="97"/>
                    <a:pt x="54" y="97"/>
                    <a:pt x="55" y="97"/>
                  </a:cubicBezTo>
                  <a:cubicBezTo>
                    <a:pt x="57" y="97"/>
                    <a:pt x="57" y="96"/>
                    <a:pt x="57" y="96"/>
                  </a:cubicBezTo>
                  <a:cubicBezTo>
                    <a:pt x="58" y="95"/>
                    <a:pt x="59" y="93"/>
                    <a:pt x="58" y="96"/>
                  </a:cubicBezTo>
                  <a:cubicBezTo>
                    <a:pt x="57" y="98"/>
                    <a:pt x="58" y="97"/>
                    <a:pt x="59" y="98"/>
                  </a:cubicBezTo>
                  <a:cubicBezTo>
                    <a:pt x="59" y="99"/>
                    <a:pt x="65" y="103"/>
                    <a:pt x="67" y="104"/>
                  </a:cubicBezTo>
                  <a:cubicBezTo>
                    <a:pt x="69" y="106"/>
                    <a:pt x="73" y="108"/>
                    <a:pt x="73" y="111"/>
                  </a:cubicBezTo>
                  <a:cubicBezTo>
                    <a:pt x="73" y="114"/>
                    <a:pt x="74" y="116"/>
                    <a:pt x="74" y="118"/>
                  </a:cubicBezTo>
                  <a:cubicBezTo>
                    <a:pt x="74" y="120"/>
                    <a:pt x="74" y="122"/>
                    <a:pt x="74" y="123"/>
                  </a:cubicBezTo>
                  <a:cubicBezTo>
                    <a:pt x="74" y="125"/>
                    <a:pt x="73" y="128"/>
                    <a:pt x="74" y="126"/>
                  </a:cubicBezTo>
                  <a:cubicBezTo>
                    <a:pt x="74" y="124"/>
                    <a:pt x="74" y="126"/>
                    <a:pt x="74" y="127"/>
                  </a:cubicBezTo>
                  <a:cubicBezTo>
                    <a:pt x="74" y="129"/>
                    <a:pt x="75" y="128"/>
                    <a:pt x="75" y="128"/>
                  </a:cubicBezTo>
                  <a:cubicBezTo>
                    <a:pt x="75" y="128"/>
                    <a:pt x="78" y="130"/>
                    <a:pt x="79" y="131"/>
                  </a:cubicBezTo>
                  <a:cubicBezTo>
                    <a:pt x="80" y="131"/>
                    <a:pt x="88" y="138"/>
                    <a:pt x="89" y="139"/>
                  </a:cubicBezTo>
                  <a:cubicBezTo>
                    <a:pt x="90" y="140"/>
                    <a:pt x="96" y="143"/>
                    <a:pt x="97" y="144"/>
                  </a:cubicBezTo>
                  <a:cubicBezTo>
                    <a:pt x="98" y="146"/>
                    <a:pt x="102" y="149"/>
                    <a:pt x="103" y="151"/>
                  </a:cubicBezTo>
                  <a:cubicBezTo>
                    <a:pt x="104" y="153"/>
                    <a:pt x="106" y="156"/>
                    <a:pt x="107" y="157"/>
                  </a:cubicBezTo>
                  <a:cubicBezTo>
                    <a:pt x="107" y="158"/>
                    <a:pt x="107" y="158"/>
                    <a:pt x="108" y="157"/>
                  </a:cubicBezTo>
                  <a:cubicBezTo>
                    <a:pt x="109" y="156"/>
                    <a:pt x="110" y="155"/>
                    <a:pt x="111" y="155"/>
                  </a:cubicBezTo>
                  <a:cubicBezTo>
                    <a:pt x="112" y="155"/>
                    <a:pt x="114" y="155"/>
                    <a:pt x="114" y="151"/>
                  </a:cubicBezTo>
                  <a:cubicBezTo>
                    <a:pt x="114" y="148"/>
                    <a:pt x="113" y="148"/>
                    <a:pt x="112" y="146"/>
                  </a:cubicBezTo>
                  <a:cubicBezTo>
                    <a:pt x="110" y="145"/>
                    <a:pt x="109" y="144"/>
                    <a:pt x="109" y="143"/>
                  </a:cubicBezTo>
                  <a:cubicBezTo>
                    <a:pt x="109" y="141"/>
                    <a:pt x="109" y="140"/>
                    <a:pt x="107" y="140"/>
                  </a:cubicBezTo>
                  <a:cubicBezTo>
                    <a:pt x="105" y="140"/>
                    <a:pt x="105" y="139"/>
                    <a:pt x="104" y="138"/>
                  </a:cubicBezTo>
                  <a:cubicBezTo>
                    <a:pt x="103" y="136"/>
                    <a:pt x="101" y="134"/>
                    <a:pt x="101" y="136"/>
                  </a:cubicBezTo>
                  <a:cubicBezTo>
                    <a:pt x="100" y="137"/>
                    <a:pt x="101" y="138"/>
                    <a:pt x="100" y="139"/>
                  </a:cubicBezTo>
                  <a:cubicBezTo>
                    <a:pt x="98" y="139"/>
                    <a:pt x="101" y="138"/>
                    <a:pt x="100" y="138"/>
                  </a:cubicBezTo>
                  <a:cubicBezTo>
                    <a:pt x="98" y="138"/>
                    <a:pt x="96" y="138"/>
                    <a:pt x="95" y="134"/>
                  </a:cubicBezTo>
                  <a:cubicBezTo>
                    <a:pt x="95" y="131"/>
                    <a:pt x="95" y="124"/>
                    <a:pt x="92" y="121"/>
                  </a:cubicBezTo>
                  <a:cubicBezTo>
                    <a:pt x="90" y="118"/>
                    <a:pt x="88" y="113"/>
                    <a:pt x="88" y="112"/>
                  </a:cubicBezTo>
                  <a:cubicBezTo>
                    <a:pt x="88" y="111"/>
                    <a:pt x="88" y="111"/>
                    <a:pt x="89" y="110"/>
                  </a:cubicBezTo>
                  <a:cubicBezTo>
                    <a:pt x="89" y="109"/>
                    <a:pt x="89" y="107"/>
                    <a:pt x="88" y="109"/>
                  </a:cubicBezTo>
                  <a:cubicBezTo>
                    <a:pt x="87" y="111"/>
                    <a:pt x="88" y="112"/>
                    <a:pt x="87" y="109"/>
                  </a:cubicBezTo>
                  <a:cubicBezTo>
                    <a:pt x="86" y="106"/>
                    <a:pt x="85" y="108"/>
                    <a:pt x="84" y="103"/>
                  </a:cubicBezTo>
                  <a:cubicBezTo>
                    <a:pt x="84" y="99"/>
                    <a:pt x="80" y="96"/>
                    <a:pt x="79" y="95"/>
                  </a:cubicBezTo>
                  <a:cubicBezTo>
                    <a:pt x="79" y="95"/>
                    <a:pt x="78" y="95"/>
                    <a:pt x="79" y="96"/>
                  </a:cubicBezTo>
                  <a:cubicBezTo>
                    <a:pt x="79" y="98"/>
                    <a:pt x="81" y="103"/>
                    <a:pt x="78" y="98"/>
                  </a:cubicBezTo>
                  <a:cubicBezTo>
                    <a:pt x="75" y="92"/>
                    <a:pt x="78" y="92"/>
                    <a:pt x="74" y="91"/>
                  </a:cubicBezTo>
                  <a:cubicBezTo>
                    <a:pt x="71" y="89"/>
                    <a:pt x="70" y="85"/>
                    <a:pt x="67" y="81"/>
                  </a:cubicBezTo>
                  <a:cubicBezTo>
                    <a:pt x="65" y="78"/>
                    <a:pt x="64" y="77"/>
                    <a:pt x="64" y="76"/>
                  </a:cubicBezTo>
                  <a:cubicBezTo>
                    <a:pt x="64" y="74"/>
                    <a:pt x="63" y="73"/>
                    <a:pt x="63" y="72"/>
                  </a:cubicBezTo>
                  <a:cubicBezTo>
                    <a:pt x="63" y="71"/>
                    <a:pt x="64" y="70"/>
                    <a:pt x="62" y="70"/>
                  </a:cubicBezTo>
                  <a:cubicBezTo>
                    <a:pt x="61" y="70"/>
                    <a:pt x="57" y="67"/>
                    <a:pt x="55" y="63"/>
                  </a:cubicBezTo>
                  <a:cubicBezTo>
                    <a:pt x="55" y="63"/>
                    <a:pt x="54" y="61"/>
                    <a:pt x="54" y="62"/>
                  </a:cubicBezTo>
                  <a:cubicBezTo>
                    <a:pt x="54" y="63"/>
                    <a:pt x="53" y="63"/>
                    <a:pt x="53" y="62"/>
                  </a:cubicBezTo>
                  <a:cubicBezTo>
                    <a:pt x="53" y="61"/>
                    <a:pt x="47" y="54"/>
                    <a:pt x="46" y="52"/>
                  </a:cubicBezTo>
                  <a:cubicBezTo>
                    <a:pt x="45" y="50"/>
                    <a:pt x="44" y="50"/>
                    <a:pt x="43" y="49"/>
                  </a:cubicBezTo>
                  <a:cubicBezTo>
                    <a:pt x="41" y="48"/>
                    <a:pt x="38" y="47"/>
                    <a:pt x="37" y="40"/>
                  </a:cubicBezTo>
                  <a:cubicBezTo>
                    <a:pt x="36" y="33"/>
                    <a:pt x="35" y="33"/>
                    <a:pt x="35" y="32"/>
                  </a:cubicBezTo>
                  <a:cubicBezTo>
                    <a:pt x="35" y="31"/>
                    <a:pt x="34" y="27"/>
                    <a:pt x="34" y="21"/>
                  </a:cubicBezTo>
                  <a:cubicBezTo>
                    <a:pt x="35" y="16"/>
                    <a:pt x="33" y="15"/>
                    <a:pt x="33" y="15"/>
                  </a:cubicBezTo>
                  <a:cubicBezTo>
                    <a:pt x="33" y="15"/>
                    <a:pt x="31" y="12"/>
                    <a:pt x="34" y="15"/>
                  </a:cubicBezTo>
                  <a:cubicBezTo>
                    <a:pt x="36" y="17"/>
                    <a:pt x="40" y="18"/>
                    <a:pt x="42" y="19"/>
                  </a:cubicBezTo>
                  <a:cubicBezTo>
                    <a:pt x="45" y="21"/>
                    <a:pt x="46" y="21"/>
                    <a:pt x="47" y="19"/>
                  </a:cubicBezTo>
                  <a:cubicBezTo>
                    <a:pt x="47" y="18"/>
                    <a:pt x="46" y="17"/>
                    <a:pt x="48" y="18"/>
                  </a:cubicBezTo>
                  <a:cubicBezTo>
                    <a:pt x="50" y="20"/>
                    <a:pt x="57" y="25"/>
                    <a:pt x="59" y="25"/>
                  </a:cubicBezTo>
                  <a:cubicBezTo>
                    <a:pt x="60" y="26"/>
                    <a:pt x="60" y="27"/>
                    <a:pt x="60" y="29"/>
                  </a:cubicBezTo>
                  <a:cubicBezTo>
                    <a:pt x="59" y="31"/>
                    <a:pt x="59" y="32"/>
                    <a:pt x="60" y="34"/>
                  </a:cubicBezTo>
                  <a:cubicBezTo>
                    <a:pt x="62" y="37"/>
                    <a:pt x="69" y="55"/>
                    <a:pt x="70" y="55"/>
                  </a:cubicBezTo>
                  <a:cubicBezTo>
                    <a:pt x="70" y="56"/>
                    <a:pt x="71" y="56"/>
                    <a:pt x="71" y="56"/>
                  </a:cubicBezTo>
                  <a:cubicBezTo>
                    <a:pt x="72" y="56"/>
                    <a:pt x="73" y="57"/>
                    <a:pt x="73" y="58"/>
                  </a:cubicBezTo>
                  <a:cubicBezTo>
                    <a:pt x="73" y="59"/>
                    <a:pt x="73" y="61"/>
                    <a:pt x="74" y="62"/>
                  </a:cubicBezTo>
                  <a:cubicBezTo>
                    <a:pt x="76" y="64"/>
                    <a:pt x="90" y="78"/>
                    <a:pt x="90" y="78"/>
                  </a:cubicBezTo>
                  <a:cubicBezTo>
                    <a:pt x="90" y="78"/>
                    <a:pt x="91" y="79"/>
                    <a:pt x="94" y="79"/>
                  </a:cubicBezTo>
                  <a:cubicBezTo>
                    <a:pt x="98" y="79"/>
                    <a:pt x="97" y="79"/>
                    <a:pt x="97" y="80"/>
                  </a:cubicBezTo>
                  <a:cubicBezTo>
                    <a:pt x="96" y="82"/>
                    <a:pt x="95" y="86"/>
                    <a:pt x="99" y="89"/>
                  </a:cubicBezTo>
                  <a:cubicBezTo>
                    <a:pt x="102" y="92"/>
                    <a:pt x="105" y="91"/>
                    <a:pt x="105" y="91"/>
                  </a:cubicBezTo>
                  <a:cubicBezTo>
                    <a:pt x="105" y="91"/>
                    <a:pt x="106" y="91"/>
                    <a:pt x="106" y="93"/>
                  </a:cubicBezTo>
                  <a:cubicBezTo>
                    <a:pt x="107" y="96"/>
                    <a:pt x="108" y="96"/>
                    <a:pt x="110" y="97"/>
                  </a:cubicBezTo>
                  <a:cubicBezTo>
                    <a:pt x="112" y="97"/>
                    <a:pt x="116" y="99"/>
                    <a:pt x="118" y="103"/>
                  </a:cubicBezTo>
                  <a:cubicBezTo>
                    <a:pt x="119" y="107"/>
                    <a:pt x="119" y="104"/>
                    <a:pt x="117" y="105"/>
                  </a:cubicBezTo>
                  <a:cubicBezTo>
                    <a:pt x="116" y="105"/>
                    <a:pt x="116" y="106"/>
                    <a:pt x="115" y="108"/>
                  </a:cubicBezTo>
                  <a:cubicBezTo>
                    <a:pt x="115" y="109"/>
                    <a:pt x="114" y="110"/>
                    <a:pt x="114" y="111"/>
                  </a:cubicBezTo>
                  <a:cubicBezTo>
                    <a:pt x="114" y="113"/>
                    <a:pt x="114" y="114"/>
                    <a:pt x="115" y="113"/>
                  </a:cubicBezTo>
                  <a:cubicBezTo>
                    <a:pt x="116" y="113"/>
                    <a:pt x="116" y="113"/>
                    <a:pt x="116" y="114"/>
                  </a:cubicBezTo>
                  <a:cubicBezTo>
                    <a:pt x="116" y="114"/>
                    <a:pt x="116" y="115"/>
                    <a:pt x="116" y="115"/>
                  </a:cubicBezTo>
                  <a:cubicBezTo>
                    <a:pt x="117" y="115"/>
                    <a:pt x="116" y="114"/>
                    <a:pt x="117" y="114"/>
                  </a:cubicBezTo>
                  <a:cubicBezTo>
                    <a:pt x="118" y="115"/>
                    <a:pt x="118" y="115"/>
                    <a:pt x="118" y="115"/>
                  </a:cubicBezTo>
                  <a:cubicBezTo>
                    <a:pt x="119" y="116"/>
                    <a:pt x="122" y="114"/>
                    <a:pt x="121" y="116"/>
                  </a:cubicBezTo>
                  <a:cubicBezTo>
                    <a:pt x="120" y="117"/>
                    <a:pt x="120" y="118"/>
                    <a:pt x="121" y="118"/>
                  </a:cubicBezTo>
                  <a:cubicBezTo>
                    <a:pt x="123" y="118"/>
                    <a:pt x="131" y="121"/>
                    <a:pt x="134" y="125"/>
                  </a:cubicBezTo>
                  <a:cubicBezTo>
                    <a:pt x="134" y="125"/>
                    <a:pt x="135" y="125"/>
                    <a:pt x="135" y="126"/>
                  </a:cubicBezTo>
                  <a:cubicBezTo>
                    <a:pt x="135" y="127"/>
                    <a:pt x="135" y="130"/>
                    <a:pt x="138" y="132"/>
                  </a:cubicBezTo>
                  <a:cubicBezTo>
                    <a:pt x="142" y="134"/>
                    <a:pt x="141" y="133"/>
                    <a:pt x="142" y="133"/>
                  </a:cubicBezTo>
                  <a:cubicBezTo>
                    <a:pt x="142" y="133"/>
                    <a:pt x="143" y="133"/>
                    <a:pt x="142" y="134"/>
                  </a:cubicBezTo>
                  <a:cubicBezTo>
                    <a:pt x="142" y="134"/>
                    <a:pt x="141" y="134"/>
                    <a:pt x="142" y="135"/>
                  </a:cubicBezTo>
                  <a:cubicBezTo>
                    <a:pt x="143" y="136"/>
                    <a:pt x="146" y="139"/>
                    <a:pt x="147" y="140"/>
                  </a:cubicBezTo>
                  <a:cubicBezTo>
                    <a:pt x="149" y="141"/>
                    <a:pt x="154" y="148"/>
                    <a:pt x="156" y="149"/>
                  </a:cubicBezTo>
                  <a:cubicBezTo>
                    <a:pt x="157" y="151"/>
                    <a:pt x="163" y="158"/>
                    <a:pt x="164" y="159"/>
                  </a:cubicBezTo>
                  <a:cubicBezTo>
                    <a:pt x="166" y="161"/>
                    <a:pt x="170" y="165"/>
                    <a:pt x="170" y="169"/>
                  </a:cubicBezTo>
                  <a:cubicBezTo>
                    <a:pt x="170" y="173"/>
                    <a:pt x="172" y="177"/>
                    <a:pt x="175" y="180"/>
                  </a:cubicBezTo>
                  <a:cubicBezTo>
                    <a:pt x="177" y="182"/>
                    <a:pt x="176" y="182"/>
                    <a:pt x="176" y="184"/>
                  </a:cubicBezTo>
                  <a:cubicBezTo>
                    <a:pt x="175" y="186"/>
                    <a:pt x="174" y="188"/>
                    <a:pt x="174" y="189"/>
                  </a:cubicBezTo>
                  <a:cubicBezTo>
                    <a:pt x="173" y="190"/>
                    <a:pt x="173" y="191"/>
                    <a:pt x="172" y="191"/>
                  </a:cubicBezTo>
                  <a:cubicBezTo>
                    <a:pt x="172" y="191"/>
                    <a:pt x="171" y="191"/>
                    <a:pt x="173" y="191"/>
                  </a:cubicBezTo>
                  <a:cubicBezTo>
                    <a:pt x="174" y="192"/>
                    <a:pt x="175" y="192"/>
                    <a:pt x="176" y="192"/>
                  </a:cubicBezTo>
                  <a:cubicBezTo>
                    <a:pt x="176" y="193"/>
                    <a:pt x="177" y="194"/>
                    <a:pt x="175" y="194"/>
                  </a:cubicBezTo>
                  <a:cubicBezTo>
                    <a:pt x="174" y="195"/>
                    <a:pt x="170" y="195"/>
                    <a:pt x="170" y="197"/>
                  </a:cubicBezTo>
                  <a:cubicBezTo>
                    <a:pt x="170" y="199"/>
                    <a:pt x="172" y="201"/>
                    <a:pt x="173" y="204"/>
                  </a:cubicBezTo>
                  <a:cubicBezTo>
                    <a:pt x="174" y="206"/>
                    <a:pt x="178" y="214"/>
                    <a:pt x="187" y="217"/>
                  </a:cubicBezTo>
                  <a:cubicBezTo>
                    <a:pt x="195" y="219"/>
                    <a:pt x="201" y="226"/>
                    <a:pt x="201" y="227"/>
                  </a:cubicBezTo>
                  <a:cubicBezTo>
                    <a:pt x="201" y="227"/>
                    <a:pt x="203" y="229"/>
                    <a:pt x="210" y="231"/>
                  </a:cubicBezTo>
                  <a:cubicBezTo>
                    <a:pt x="218" y="234"/>
                    <a:pt x="221" y="235"/>
                    <a:pt x="222" y="235"/>
                  </a:cubicBezTo>
                  <a:cubicBezTo>
                    <a:pt x="223" y="235"/>
                    <a:pt x="224" y="233"/>
                    <a:pt x="226" y="235"/>
                  </a:cubicBezTo>
                  <a:cubicBezTo>
                    <a:pt x="228" y="237"/>
                    <a:pt x="234" y="242"/>
                    <a:pt x="239" y="244"/>
                  </a:cubicBezTo>
                  <a:cubicBezTo>
                    <a:pt x="243" y="246"/>
                    <a:pt x="254" y="251"/>
                    <a:pt x="257" y="252"/>
                  </a:cubicBezTo>
                  <a:cubicBezTo>
                    <a:pt x="261" y="254"/>
                    <a:pt x="268" y="256"/>
                    <a:pt x="270" y="256"/>
                  </a:cubicBezTo>
                  <a:cubicBezTo>
                    <a:pt x="272" y="256"/>
                    <a:pt x="273" y="257"/>
                    <a:pt x="274" y="258"/>
                  </a:cubicBezTo>
                  <a:cubicBezTo>
                    <a:pt x="275" y="259"/>
                    <a:pt x="279" y="261"/>
                    <a:pt x="280" y="261"/>
                  </a:cubicBezTo>
                  <a:cubicBezTo>
                    <a:pt x="281" y="261"/>
                    <a:pt x="285" y="263"/>
                    <a:pt x="286" y="264"/>
                  </a:cubicBezTo>
                  <a:cubicBezTo>
                    <a:pt x="287" y="264"/>
                    <a:pt x="291" y="265"/>
                    <a:pt x="292" y="265"/>
                  </a:cubicBezTo>
                  <a:cubicBezTo>
                    <a:pt x="294" y="265"/>
                    <a:pt x="300" y="267"/>
                    <a:pt x="302" y="268"/>
                  </a:cubicBezTo>
                  <a:cubicBezTo>
                    <a:pt x="304" y="269"/>
                    <a:pt x="311" y="269"/>
                    <a:pt x="315" y="267"/>
                  </a:cubicBezTo>
                  <a:cubicBezTo>
                    <a:pt x="319" y="265"/>
                    <a:pt x="320" y="266"/>
                    <a:pt x="322" y="264"/>
                  </a:cubicBezTo>
                  <a:cubicBezTo>
                    <a:pt x="325" y="262"/>
                    <a:pt x="327" y="262"/>
                    <a:pt x="328" y="261"/>
                  </a:cubicBezTo>
                  <a:cubicBezTo>
                    <a:pt x="329" y="261"/>
                    <a:pt x="330" y="261"/>
                    <a:pt x="329" y="261"/>
                  </a:cubicBezTo>
                  <a:cubicBezTo>
                    <a:pt x="327" y="260"/>
                    <a:pt x="327" y="261"/>
                    <a:pt x="329" y="260"/>
                  </a:cubicBezTo>
                  <a:cubicBezTo>
                    <a:pt x="330" y="259"/>
                    <a:pt x="330" y="257"/>
                    <a:pt x="331" y="259"/>
                  </a:cubicBezTo>
                  <a:cubicBezTo>
                    <a:pt x="331" y="261"/>
                    <a:pt x="331" y="260"/>
                    <a:pt x="332" y="259"/>
                  </a:cubicBezTo>
                  <a:cubicBezTo>
                    <a:pt x="333" y="259"/>
                    <a:pt x="334" y="259"/>
                    <a:pt x="333" y="260"/>
                  </a:cubicBezTo>
                  <a:cubicBezTo>
                    <a:pt x="332" y="261"/>
                    <a:pt x="332" y="261"/>
                    <a:pt x="334" y="261"/>
                  </a:cubicBezTo>
                  <a:cubicBezTo>
                    <a:pt x="337" y="262"/>
                    <a:pt x="337" y="262"/>
                    <a:pt x="339" y="262"/>
                  </a:cubicBezTo>
                  <a:cubicBezTo>
                    <a:pt x="340" y="263"/>
                    <a:pt x="345" y="265"/>
                    <a:pt x="342" y="263"/>
                  </a:cubicBezTo>
                  <a:cubicBezTo>
                    <a:pt x="339" y="261"/>
                    <a:pt x="335" y="260"/>
                    <a:pt x="338" y="260"/>
                  </a:cubicBezTo>
                  <a:cubicBezTo>
                    <a:pt x="340" y="261"/>
                    <a:pt x="341" y="261"/>
                    <a:pt x="343" y="263"/>
                  </a:cubicBezTo>
                  <a:cubicBezTo>
                    <a:pt x="344" y="264"/>
                    <a:pt x="354" y="271"/>
                    <a:pt x="355" y="272"/>
                  </a:cubicBezTo>
                  <a:cubicBezTo>
                    <a:pt x="356" y="273"/>
                    <a:pt x="358" y="276"/>
                    <a:pt x="359" y="276"/>
                  </a:cubicBezTo>
                  <a:cubicBezTo>
                    <a:pt x="361" y="277"/>
                    <a:pt x="362" y="278"/>
                    <a:pt x="362" y="279"/>
                  </a:cubicBezTo>
                  <a:cubicBezTo>
                    <a:pt x="363" y="280"/>
                    <a:pt x="366" y="284"/>
                    <a:pt x="367" y="285"/>
                  </a:cubicBezTo>
                  <a:cubicBezTo>
                    <a:pt x="368" y="285"/>
                    <a:pt x="368" y="286"/>
                    <a:pt x="369" y="286"/>
                  </a:cubicBezTo>
                  <a:cubicBezTo>
                    <a:pt x="369" y="286"/>
                    <a:pt x="370" y="286"/>
                    <a:pt x="370" y="284"/>
                  </a:cubicBezTo>
                  <a:cubicBezTo>
                    <a:pt x="370" y="283"/>
                    <a:pt x="370" y="281"/>
                    <a:pt x="371" y="280"/>
                  </a:cubicBezTo>
                  <a:cubicBezTo>
                    <a:pt x="371" y="279"/>
                    <a:pt x="371" y="278"/>
                    <a:pt x="371" y="277"/>
                  </a:cubicBezTo>
                  <a:cubicBezTo>
                    <a:pt x="370" y="276"/>
                    <a:pt x="370" y="275"/>
                    <a:pt x="372" y="271"/>
                  </a:cubicBezTo>
                  <a:cubicBezTo>
                    <a:pt x="374" y="268"/>
                    <a:pt x="375" y="264"/>
                    <a:pt x="382" y="263"/>
                  </a:cubicBezTo>
                  <a:cubicBezTo>
                    <a:pt x="388" y="263"/>
                    <a:pt x="395" y="264"/>
                    <a:pt x="396" y="262"/>
                  </a:cubicBezTo>
                  <a:cubicBezTo>
                    <a:pt x="397" y="260"/>
                    <a:pt x="397" y="259"/>
                    <a:pt x="395" y="258"/>
                  </a:cubicBezTo>
                  <a:cubicBezTo>
                    <a:pt x="394" y="257"/>
                    <a:pt x="382" y="246"/>
                    <a:pt x="382" y="246"/>
                  </a:cubicBezTo>
                  <a:cubicBezTo>
                    <a:pt x="382" y="246"/>
                    <a:pt x="380" y="245"/>
                    <a:pt x="383" y="245"/>
                  </a:cubicBezTo>
                  <a:cubicBezTo>
                    <a:pt x="386" y="245"/>
                    <a:pt x="387" y="246"/>
                    <a:pt x="388" y="243"/>
                  </a:cubicBezTo>
                  <a:cubicBezTo>
                    <a:pt x="388" y="241"/>
                    <a:pt x="386" y="237"/>
                    <a:pt x="390" y="237"/>
                  </a:cubicBezTo>
                  <a:cubicBezTo>
                    <a:pt x="394" y="237"/>
                    <a:pt x="414" y="237"/>
                    <a:pt x="414" y="237"/>
                  </a:cubicBezTo>
                  <a:cubicBezTo>
                    <a:pt x="414" y="237"/>
                    <a:pt x="415" y="237"/>
                    <a:pt x="415" y="236"/>
                  </a:cubicBezTo>
                  <a:cubicBezTo>
                    <a:pt x="415" y="235"/>
                    <a:pt x="415" y="234"/>
                    <a:pt x="417" y="234"/>
                  </a:cubicBezTo>
                  <a:cubicBezTo>
                    <a:pt x="419" y="235"/>
                    <a:pt x="419" y="235"/>
                    <a:pt x="420" y="234"/>
                  </a:cubicBezTo>
                  <a:cubicBezTo>
                    <a:pt x="421" y="233"/>
                    <a:pt x="423" y="230"/>
                    <a:pt x="423" y="229"/>
                  </a:cubicBezTo>
                  <a:cubicBezTo>
                    <a:pt x="424" y="227"/>
                    <a:pt x="425" y="226"/>
                    <a:pt x="427" y="22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8" name="Freeform 325">
              <a:extLst>
                <a:ext uri="{FF2B5EF4-FFF2-40B4-BE49-F238E27FC236}">
                  <a16:creationId xmlns:a16="http://schemas.microsoft.com/office/drawing/2014/main" id="{677BD421-BBA3-423A-9BD9-389F2E27C011}"/>
                </a:ext>
              </a:extLst>
            </p:cNvPr>
            <p:cNvSpPr>
              <a:spLocks/>
            </p:cNvSpPr>
            <p:nvPr/>
          </p:nvSpPr>
          <p:spPr bwMode="auto">
            <a:xfrm>
              <a:off x="1608" y="2316"/>
              <a:ext cx="83" cy="85"/>
            </a:xfrm>
            <a:custGeom>
              <a:avLst/>
              <a:gdLst>
                <a:gd name="T0" fmla="*/ 34 w 60"/>
                <a:gd name="T1" fmla="*/ 58 h 62"/>
                <a:gd name="T2" fmla="*/ 35 w 60"/>
                <a:gd name="T3" fmla="*/ 57 h 62"/>
                <a:gd name="T4" fmla="*/ 36 w 60"/>
                <a:gd name="T5" fmla="*/ 57 h 62"/>
                <a:gd name="T6" fmla="*/ 37 w 60"/>
                <a:gd name="T7" fmla="*/ 56 h 62"/>
                <a:gd name="T8" fmla="*/ 38 w 60"/>
                <a:gd name="T9" fmla="*/ 55 h 62"/>
                <a:gd name="T10" fmla="*/ 40 w 60"/>
                <a:gd name="T11" fmla="*/ 54 h 62"/>
                <a:gd name="T12" fmla="*/ 40 w 60"/>
                <a:gd name="T13" fmla="*/ 53 h 62"/>
                <a:gd name="T14" fmla="*/ 40 w 60"/>
                <a:gd name="T15" fmla="*/ 52 h 62"/>
                <a:gd name="T16" fmla="*/ 42 w 60"/>
                <a:gd name="T17" fmla="*/ 51 h 62"/>
                <a:gd name="T18" fmla="*/ 43 w 60"/>
                <a:gd name="T19" fmla="*/ 51 h 62"/>
                <a:gd name="T20" fmla="*/ 44 w 60"/>
                <a:gd name="T21" fmla="*/ 50 h 62"/>
                <a:gd name="T22" fmla="*/ 45 w 60"/>
                <a:gd name="T23" fmla="*/ 49 h 62"/>
                <a:gd name="T24" fmla="*/ 46 w 60"/>
                <a:gd name="T25" fmla="*/ 48 h 62"/>
                <a:gd name="T26" fmla="*/ 46 w 60"/>
                <a:gd name="T27" fmla="*/ 46 h 62"/>
                <a:gd name="T28" fmla="*/ 45 w 60"/>
                <a:gd name="T29" fmla="*/ 45 h 62"/>
                <a:gd name="T30" fmla="*/ 46 w 60"/>
                <a:gd name="T31" fmla="*/ 43 h 62"/>
                <a:gd name="T32" fmla="*/ 46 w 60"/>
                <a:gd name="T33" fmla="*/ 41 h 62"/>
                <a:gd name="T34" fmla="*/ 50 w 60"/>
                <a:gd name="T35" fmla="*/ 39 h 62"/>
                <a:gd name="T36" fmla="*/ 53 w 60"/>
                <a:gd name="T37" fmla="*/ 38 h 62"/>
                <a:gd name="T38" fmla="*/ 60 w 60"/>
                <a:gd name="T39" fmla="*/ 32 h 62"/>
                <a:gd name="T40" fmla="*/ 59 w 60"/>
                <a:gd name="T41" fmla="*/ 30 h 62"/>
                <a:gd name="T42" fmla="*/ 55 w 60"/>
                <a:gd name="T43" fmla="*/ 28 h 62"/>
                <a:gd name="T44" fmla="*/ 55 w 60"/>
                <a:gd name="T45" fmla="*/ 31 h 62"/>
                <a:gd name="T46" fmla="*/ 50 w 60"/>
                <a:gd name="T47" fmla="*/ 30 h 62"/>
                <a:gd name="T48" fmla="*/ 49 w 60"/>
                <a:gd name="T49" fmla="*/ 29 h 62"/>
                <a:gd name="T50" fmla="*/ 45 w 60"/>
                <a:gd name="T51" fmla="*/ 29 h 62"/>
                <a:gd name="T52" fmla="*/ 45 w 60"/>
                <a:gd name="T53" fmla="*/ 28 h 62"/>
                <a:gd name="T54" fmla="*/ 46 w 60"/>
                <a:gd name="T55" fmla="*/ 2 h 62"/>
                <a:gd name="T56" fmla="*/ 46 w 60"/>
                <a:gd name="T57" fmla="*/ 0 h 62"/>
                <a:gd name="T58" fmla="*/ 45 w 60"/>
                <a:gd name="T59" fmla="*/ 0 h 62"/>
                <a:gd name="T60" fmla="*/ 21 w 60"/>
                <a:gd name="T61" fmla="*/ 0 h 62"/>
                <a:gd name="T62" fmla="*/ 19 w 60"/>
                <a:gd name="T63" fmla="*/ 6 h 62"/>
                <a:gd name="T64" fmla="*/ 14 w 60"/>
                <a:gd name="T65" fmla="*/ 8 h 62"/>
                <a:gd name="T66" fmla="*/ 13 w 60"/>
                <a:gd name="T67" fmla="*/ 9 h 62"/>
                <a:gd name="T68" fmla="*/ 26 w 60"/>
                <a:gd name="T69" fmla="*/ 21 h 62"/>
                <a:gd name="T70" fmla="*/ 27 w 60"/>
                <a:gd name="T71" fmla="*/ 25 h 62"/>
                <a:gd name="T72" fmla="*/ 13 w 60"/>
                <a:gd name="T73" fmla="*/ 26 h 62"/>
                <a:gd name="T74" fmla="*/ 3 w 60"/>
                <a:gd name="T75" fmla="*/ 34 h 62"/>
                <a:gd name="T76" fmla="*/ 2 w 60"/>
                <a:gd name="T77" fmla="*/ 40 h 62"/>
                <a:gd name="T78" fmla="*/ 2 w 60"/>
                <a:gd name="T79" fmla="*/ 43 h 62"/>
                <a:gd name="T80" fmla="*/ 1 w 60"/>
                <a:gd name="T81" fmla="*/ 47 h 62"/>
                <a:gd name="T82" fmla="*/ 0 w 60"/>
                <a:gd name="T83" fmla="*/ 49 h 62"/>
                <a:gd name="T84" fmla="*/ 5 w 60"/>
                <a:gd name="T85" fmla="*/ 53 h 62"/>
                <a:gd name="T86" fmla="*/ 21 w 60"/>
                <a:gd name="T87" fmla="*/ 59 h 62"/>
                <a:gd name="T88" fmla="*/ 32 w 60"/>
                <a:gd name="T89" fmla="*/ 62 h 62"/>
                <a:gd name="T90" fmla="*/ 33 w 60"/>
                <a:gd name="T91" fmla="*/ 59 h 62"/>
                <a:gd name="T92" fmla="*/ 34 w 60"/>
                <a:gd name="T93"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 h="62">
                  <a:moveTo>
                    <a:pt x="34" y="58"/>
                  </a:moveTo>
                  <a:cubicBezTo>
                    <a:pt x="35" y="58"/>
                    <a:pt x="35" y="57"/>
                    <a:pt x="35" y="57"/>
                  </a:cubicBezTo>
                  <a:cubicBezTo>
                    <a:pt x="36" y="57"/>
                    <a:pt x="36" y="57"/>
                    <a:pt x="36" y="57"/>
                  </a:cubicBezTo>
                  <a:cubicBezTo>
                    <a:pt x="37" y="57"/>
                    <a:pt x="37" y="57"/>
                    <a:pt x="37" y="56"/>
                  </a:cubicBezTo>
                  <a:cubicBezTo>
                    <a:pt x="37" y="56"/>
                    <a:pt x="38" y="55"/>
                    <a:pt x="38" y="55"/>
                  </a:cubicBezTo>
                  <a:cubicBezTo>
                    <a:pt x="39" y="55"/>
                    <a:pt x="40" y="55"/>
                    <a:pt x="40" y="54"/>
                  </a:cubicBezTo>
                  <a:cubicBezTo>
                    <a:pt x="40" y="54"/>
                    <a:pt x="40" y="54"/>
                    <a:pt x="40" y="53"/>
                  </a:cubicBezTo>
                  <a:cubicBezTo>
                    <a:pt x="40" y="52"/>
                    <a:pt x="39" y="52"/>
                    <a:pt x="40" y="52"/>
                  </a:cubicBezTo>
                  <a:cubicBezTo>
                    <a:pt x="41" y="51"/>
                    <a:pt x="42" y="51"/>
                    <a:pt x="42" y="51"/>
                  </a:cubicBezTo>
                  <a:cubicBezTo>
                    <a:pt x="42" y="51"/>
                    <a:pt x="43" y="51"/>
                    <a:pt x="43" y="51"/>
                  </a:cubicBezTo>
                  <a:cubicBezTo>
                    <a:pt x="43" y="51"/>
                    <a:pt x="44" y="50"/>
                    <a:pt x="44" y="50"/>
                  </a:cubicBezTo>
                  <a:cubicBezTo>
                    <a:pt x="44" y="50"/>
                    <a:pt x="44" y="49"/>
                    <a:pt x="45" y="49"/>
                  </a:cubicBezTo>
                  <a:cubicBezTo>
                    <a:pt x="46" y="49"/>
                    <a:pt x="46" y="49"/>
                    <a:pt x="46" y="48"/>
                  </a:cubicBezTo>
                  <a:cubicBezTo>
                    <a:pt x="46" y="48"/>
                    <a:pt x="46" y="47"/>
                    <a:pt x="46" y="46"/>
                  </a:cubicBezTo>
                  <a:cubicBezTo>
                    <a:pt x="46" y="46"/>
                    <a:pt x="45" y="45"/>
                    <a:pt x="45" y="45"/>
                  </a:cubicBezTo>
                  <a:cubicBezTo>
                    <a:pt x="45" y="44"/>
                    <a:pt x="45" y="43"/>
                    <a:pt x="46" y="43"/>
                  </a:cubicBezTo>
                  <a:cubicBezTo>
                    <a:pt x="46" y="42"/>
                    <a:pt x="46" y="42"/>
                    <a:pt x="46" y="41"/>
                  </a:cubicBezTo>
                  <a:cubicBezTo>
                    <a:pt x="47" y="41"/>
                    <a:pt x="49" y="40"/>
                    <a:pt x="50" y="39"/>
                  </a:cubicBezTo>
                  <a:cubicBezTo>
                    <a:pt x="51" y="38"/>
                    <a:pt x="52" y="38"/>
                    <a:pt x="53" y="38"/>
                  </a:cubicBezTo>
                  <a:cubicBezTo>
                    <a:pt x="53" y="37"/>
                    <a:pt x="58" y="33"/>
                    <a:pt x="60" y="32"/>
                  </a:cubicBezTo>
                  <a:cubicBezTo>
                    <a:pt x="60" y="31"/>
                    <a:pt x="59" y="31"/>
                    <a:pt x="59" y="30"/>
                  </a:cubicBezTo>
                  <a:cubicBezTo>
                    <a:pt x="57" y="29"/>
                    <a:pt x="53" y="27"/>
                    <a:pt x="55" y="28"/>
                  </a:cubicBezTo>
                  <a:cubicBezTo>
                    <a:pt x="56" y="30"/>
                    <a:pt x="56" y="30"/>
                    <a:pt x="55" y="31"/>
                  </a:cubicBezTo>
                  <a:cubicBezTo>
                    <a:pt x="53" y="31"/>
                    <a:pt x="51" y="31"/>
                    <a:pt x="50" y="30"/>
                  </a:cubicBezTo>
                  <a:cubicBezTo>
                    <a:pt x="50" y="29"/>
                    <a:pt x="50" y="29"/>
                    <a:pt x="49" y="29"/>
                  </a:cubicBezTo>
                  <a:cubicBezTo>
                    <a:pt x="48" y="29"/>
                    <a:pt x="45" y="29"/>
                    <a:pt x="45" y="29"/>
                  </a:cubicBezTo>
                  <a:cubicBezTo>
                    <a:pt x="44" y="29"/>
                    <a:pt x="45" y="28"/>
                    <a:pt x="45" y="28"/>
                  </a:cubicBezTo>
                  <a:cubicBezTo>
                    <a:pt x="45" y="22"/>
                    <a:pt x="46" y="3"/>
                    <a:pt x="46" y="2"/>
                  </a:cubicBezTo>
                  <a:cubicBezTo>
                    <a:pt x="46" y="1"/>
                    <a:pt x="46" y="1"/>
                    <a:pt x="46" y="0"/>
                  </a:cubicBezTo>
                  <a:cubicBezTo>
                    <a:pt x="45" y="0"/>
                    <a:pt x="45" y="0"/>
                    <a:pt x="45" y="0"/>
                  </a:cubicBezTo>
                  <a:cubicBezTo>
                    <a:pt x="45" y="0"/>
                    <a:pt x="25" y="0"/>
                    <a:pt x="21" y="0"/>
                  </a:cubicBezTo>
                  <a:cubicBezTo>
                    <a:pt x="17" y="0"/>
                    <a:pt x="19" y="4"/>
                    <a:pt x="19" y="6"/>
                  </a:cubicBezTo>
                  <a:cubicBezTo>
                    <a:pt x="18" y="9"/>
                    <a:pt x="17" y="8"/>
                    <a:pt x="14" y="8"/>
                  </a:cubicBezTo>
                  <a:cubicBezTo>
                    <a:pt x="11" y="8"/>
                    <a:pt x="13" y="9"/>
                    <a:pt x="13" y="9"/>
                  </a:cubicBezTo>
                  <a:cubicBezTo>
                    <a:pt x="13" y="9"/>
                    <a:pt x="25" y="20"/>
                    <a:pt x="26" y="21"/>
                  </a:cubicBezTo>
                  <a:cubicBezTo>
                    <a:pt x="28" y="22"/>
                    <a:pt x="28" y="23"/>
                    <a:pt x="27" y="25"/>
                  </a:cubicBezTo>
                  <a:cubicBezTo>
                    <a:pt x="26" y="27"/>
                    <a:pt x="19" y="26"/>
                    <a:pt x="13" y="26"/>
                  </a:cubicBezTo>
                  <a:cubicBezTo>
                    <a:pt x="6" y="27"/>
                    <a:pt x="5" y="31"/>
                    <a:pt x="3" y="34"/>
                  </a:cubicBezTo>
                  <a:cubicBezTo>
                    <a:pt x="1" y="38"/>
                    <a:pt x="1" y="39"/>
                    <a:pt x="2" y="40"/>
                  </a:cubicBezTo>
                  <a:cubicBezTo>
                    <a:pt x="2" y="41"/>
                    <a:pt x="2" y="42"/>
                    <a:pt x="2" y="43"/>
                  </a:cubicBezTo>
                  <a:cubicBezTo>
                    <a:pt x="1" y="44"/>
                    <a:pt x="1" y="46"/>
                    <a:pt x="1" y="47"/>
                  </a:cubicBezTo>
                  <a:cubicBezTo>
                    <a:pt x="1" y="49"/>
                    <a:pt x="0" y="49"/>
                    <a:pt x="0" y="49"/>
                  </a:cubicBezTo>
                  <a:cubicBezTo>
                    <a:pt x="0" y="49"/>
                    <a:pt x="3" y="52"/>
                    <a:pt x="5" y="53"/>
                  </a:cubicBezTo>
                  <a:cubicBezTo>
                    <a:pt x="7" y="55"/>
                    <a:pt x="15" y="60"/>
                    <a:pt x="21" y="59"/>
                  </a:cubicBezTo>
                  <a:cubicBezTo>
                    <a:pt x="25" y="58"/>
                    <a:pt x="30" y="60"/>
                    <a:pt x="32" y="62"/>
                  </a:cubicBezTo>
                  <a:cubicBezTo>
                    <a:pt x="32" y="61"/>
                    <a:pt x="33" y="60"/>
                    <a:pt x="33" y="59"/>
                  </a:cubicBezTo>
                  <a:cubicBezTo>
                    <a:pt x="33" y="59"/>
                    <a:pt x="33" y="58"/>
                    <a:pt x="34" y="5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9" name="Freeform 326">
              <a:extLst>
                <a:ext uri="{FF2B5EF4-FFF2-40B4-BE49-F238E27FC236}">
                  <a16:creationId xmlns:a16="http://schemas.microsoft.com/office/drawing/2014/main" id="{9C7A6FF4-1FC4-488C-88D1-EE7DDAF0D246}"/>
                </a:ext>
              </a:extLst>
            </p:cNvPr>
            <p:cNvSpPr>
              <a:spLocks/>
            </p:cNvSpPr>
            <p:nvPr/>
          </p:nvSpPr>
          <p:spPr bwMode="auto">
            <a:xfrm>
              <a:off x="1668" y="2301"/>
              <a:ext cx="25" cy="54"/>
            </a:xfrm>
            <a:custGeom>
              <a:avLst/>
              <a:gdLst>
                <a:gd name="T0" fmla="*/ 1 w 18"/>
                <a:gd name="T1" fmla="*/ 39 h 40"/>
                <a:gd name="T2" fmla="*/ 1 w 18"/>
                <a:gd name="T3" fmla="*/ 40 h 40"/>
                <a:gd name="T4" fmla="*/ 5 w 18"/>
                <a:gd name="T5" fmla="*/ 40 h 40"/>
                <a:gd name="T6" fmla="*/ 7 w 18"/>
                <a:gd name="T7" fmla="*/ 38 h 40"/>
                <a:gd name="T8" fmla="*/ 13 w 18"/>
                <a:gd name="T9" fmla="*/ 30 h 40"/>
                <a:gd name="T10" fmla="*/ 16 w 18"/>
                <a:gd name="T11" fmla="*/ 23 h 40"/>
                <a:gd name="T12" fmla="*/ 15 w 18"/>
                <a:gd name="T13" fmla="*/ 17 h 40"/>
                <a:gd name="T14" fmla="*/ 17 w 18"/>
                <a:gd name="T15" fmla="*/ 6 h 40"/>
                <a:gd name="T16" fmla="*/ 16 w 18"/>
                <a:gd name="T17" fmla="*/ 3 h 40"/>
                <a:gd name="T18" fmla="*/ 14 w 18"/>
                <a:gd name="T19" fmla="*/ 0 h 40"/>
                <a:gd name="T20" fmla="*/ 10 w 18"/>
                <a:gd name="T21" fmla="*/ 3 h 40"/>
                <a:gd name="T22" fmla="*/ 7 w 18"/>
                <a:gd name="T23" fmla="*/ 8 h 40"/>
                <a:gd name="T24" fmla="*/ 4 w 18"/>
                <a:gd name="T25" fmla="*/ 8 h 40"/>
                <a:gd name="T26" fmla="*/ 2 w 18"/>
                <a:gd name="T27" fmla="*/ 10 h 40"/>
                <a:gd name="T28" fmla="*/ 2 w 18"/>
                <a:gd name="T29" fmla="*/ 11 h 40"/>
                <a:gd name="T30" fmla="*/ 2 w 18"/>
                <a:gd name="T31" fmla="*/ 13 h 40"/>
                <a:gd name="T32" fmla="*/ 1 w 18"/>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40">
                  <a:moveTo>
                    <a:pt x="1" y="39"/>
                  </a:moveTo>
                  <a:cubicBezTo>
                    <a:pt x="1" y="39"/>
                    <a:pt x="0" y="40"/>
                    <a:pt x="1" y="40"/>
                  </a:cubicBezTo>
                  <a:cubicBezTo>
                    <a:pt x="1" y="40"/>
                    <a:pt x="4" y="40"/>
                    <a:pt x="5" y="40"/>
                  </a:cubicBezTo>
                  <a:cubicBezTo>
                    <a:pt x="5" y="40"/>
                    <a:pt x="6" y="39"/>
                    <a:pt x="7" y="38"/>
                  </a:cubicBezTo>
                  <a:cubicBezTo>
                    <a:pt x="9" y="36"/>
                    <a:pt x="13" y="32"/>
                    <a:pt x="13" y="30"/>
                  </a:cubicBezTo>
                  <a:cubicBezTo>
                    <a:pt x="14" y="28"/>
                    <a:pt x="17" y="25"/>
                    <a:pt x="16" y="23"/>
                  </a:cubicBezTo>
                  <a:cubicBezTo>
                    <a:pt x="15" y="20"/>
                    <a:pt x="15" y="19"/>
                    <a:pt x="15" y="17"/>
                  </a:cubicBezTo>
                  <a:cubicBezTo>
                    <a:pt x="16" y="15"/>
                    <a:pt x="17" y="7"/>
                    <a:pt x="17" y="6"/>
                  </a:cubicBezTo>
                  <a:cubicBezTo>
                    <a:pt x="17" y="5"/>
                    <a:pt x="18" y="2"/>
                    <a:pt x="16" y="3"/>
                  </a:cubicBezTo>
                  <a:cubicBezTo>
                    <a:pt x="14" y="3"/>
                    <a:pt x="13" y="2"/>
                    <a:pt x="14" y="0"/>
                  </a:cubicBezTo>
                  <a:cubicBezTo>
                    <a:pt x="12" y="0"/>
                    <a:pt x="11" y="1"/>
                    <a:pt x="10" y="3"/>
                  </a:cubicBezTo>
                  <a:cubicBezTo>
                    <a:pt x="10" y="4"/>
                    <a:pt x="8" y="7"/>
                    <a:pt x="7" y="8"/>
                  </a:cubicBezTo>
                  <a:cubicBezTo>
                    <a:pt x="6" y="9"/>
                    <a:pt x="6" y="9"/>
                    <a:pt x="4" y="8"/>
                  </a:cubicBezTo>
                  <a:cubicBezTo>
                    <a:pt x="2" y="8"/>
                    <a:pt x="2" y="9"/>
                    <a:pt x="2" y="10"/>
                  </a:cubicBezTo>
                  <a:cubicBezTo>
                    <a:pt x="2" y="10"/>
                    <a:pt x="2" y="11"/>
                    <a:pt x="2" y="11"/>
                  </a:cubicBezTo>
                  <a:cubicBezTo>
                    <a:pt x="2" y="12"/>
                    <a:pt x="2" y="12"/>
                    <a:pt x="2" y="13"/>
                  </a:cubicBezTo>
                  <a:cubicBezTo>
                    <a:pt x="2" y="14"/>
                    <a:pt x="1" y="33"/>
                    <a:pt x="1" y="3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0" name="Freeform 327">
              <a:extLst>
                <a:ext uri="{FF2B5EF4-FFF2-40B4-BE49-F238E27FC236}">
                  <a16:creationId xmlns:a16="http://schemas.microsoft.com/office/drawing/2014/main" id="{AE1C5D59-67B6-46F6-B6DD-9BC4EF796A0E}"/>
                </a:ext>
              </a:extLst>
            </p:cNvPr>
            <p:cNvSpPr>
              <a:spLocks/>
            </p:cNvSpPr>
            <p:nvPr/>
          </p:nvSpPr>
          <p:spPr bwMode="auto">
            <a:xfrm>
              <a:off x="1652" y="2386"/>
              <a:ext cx="48" cy="28"/>
            </a:xfrm>
            <a:custGeom>
              <a:avLst/>
              <a:gdLst>
                <a:gd name="T0" fmla="*/ 11 w 35"/>
                <a:gd name="T1" fmla="*/ 0 h 21"/>
                <a:gd name="T2" fmla="*/ 10 w 35"/>
                <a:gd name="T3" fmla="*/ 0 h 21"/>
                <a:gd name="T4" fmla="*/ 8 w 35"/>
                <a:gd name="T5" fmla="*/ 1 h 21"/>
                <a:gd name="T6" fmla="*/ 8 w 35"/>
                <a:gd name="T7" fmla="*/ 2 h 21"/>
                <a:gd name="T8" fmla="*/ 8 w 35"/>
                <a:gd name="T9" fmla="*/ 3 h 21"/>
                <a:gd name="T10" fmla="*/ 6 w 35"/>
                <a:gd name="T11" fmla="*/ 4 h 21"/>
                <a:gd name="T12" fmla="*/ 5 w 35"/>
                <a:gd name="T13" fmla="*/ 5 h 21"/>
                <a:gd name="T14" fmla="*/ 4 w 35"/>
                <a:gd name="T15" fmla="*/ 6 h 21"/>
                <a:gd name="T16" fmla="*/ 3 w 35"/>
                <a:gd name="T17" fmla="*/ 6 h 21"/>
                <a:gd name="T18" fmla="*/ 2 w 35"/>
                <a:gd name="T19" fmla="*/ 7 h 21"/>
                <a:gd name="T20" fmla="*/ 1 w 35"/>
                <a:gd name="T21" fmla="*/ 8 h 21"/>
                <a:gd name="T22" fmla="*/ 0 w 35"/>
                <a:gd name="T23" fmla="*/ 11 h 21"/>
                <a:gd name="T24" fmla="*/ 1 w 35"/>
                <a:gd name="T25" fmla="*/ 11 h 21"/>
                <a:gd name="T26" fmla="*/ 10 w 35"/>
                <a:gd name="T27" fmla="*/ 15 h 21"/>
                <a:gd name="T28" fmla="*/ 17 w 35"/>
                <a:gd name="T29" fmla="*/ 17 h 21"/>
                <a:gd name="T30" fmla="*/ 26 w 35"/>
                <a:gd name="T31" fmla="*/ 19 h 21"/>
                <a:gd name="T32" fmla="*/ 33 w 35"/>
                <a:gd name="T33" fmla="*/ 18 h 21"/>
                <a:gd name="T34" fmla="*/ 34 w 35"/>
                <a:gd name="T35" fmla="*/ 16 h 21"/>
                <a:gd name="T36" fmla="*/ 35 w 35"/>
                <a:gd name="T37" fmla="*/ 10 h 21"/>
                <a:gd name="T38" fmla="*/ 34 w 35"/>
                <a:gd name="T39" fmla="*/ 9 h 21"/>
                <a:gd name="T40" fmla="*/ 32 w 35"/>
                <a:gd name="T41" fmla="*/ 8 h 21"/>
                <a:gd name="T42" fmla="*/ 31 w 35"/>
                <a:gd name="T43" fmla="*/ 8 h 21"/>
                <a:gd name="T44" fmla="*/ 30 w 35"/>
                <a:gd name="T45" fmla="*/ 7 h 21"/>
                <a:gd name="T46" fmla="*/ 28 w 35"/>
                <a:gd name="T47" fmla="*/ 7 h 21"/>
                <a:gd name="T48" fmla="*/ 27 w 35"/>
                <a:gd name="T49" fmla="*/ 8 h 21"/>
                <a:gd name="T50" fmla="*/ 24 w 35"/>
                <a:gd name="T51" fmla="*/ 9 h 21"/>
                <a:gd name="T52" fmla="*/ 24 w 35"/>
                <a:gd name="T53" fmla="*/ 8 h 21"/>
                <a:gd name="T54" fmla="*/ 21 w 35"/>
                <a:gd name="T55" fmla="*/ 7 h 21"/>
                <a:gd name="T56" fmla="*/ 20 w 35"/>
                <a:gd name="T57" fmla="*/ 6 h 21"/>
                <a:gd name="T58" fmla="*/ 19 w 35"/>
                <a:gd name="T59" fmla="*/ 5 h 21"/>
                <a:gd name="T60" fmla="*/ 17 w 35"/>
                <a:gd name="T61" fmla="*/ 4 h 21"/>
                <a:gd name="T62" fmla="*/ 15 w 35"/>
                <a:gd name="T63" fmla="*/ 1 h 21"/>
                <a:gd name="T64" fmla="*/ 14 w 35"/>
                <a:gd name="T65" fmla="*/ 1 h 21"/>
                <a:gd name="T66" fmla="*/ 11 w 35"/>
                <a:gd name="T6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21">
                  <a:moveTo>
                    <a:pt x="11" y="0"/>
                  </a:moveTo>
                  <a:cubicBezTo>
                    <a:pt x="11" y="0"/>
                    <a:pt x="10" y="0"/>
                    <a:pt x="10" y="0"/>
                  </a:cubicBezTo>
                  <a:cubicBezTo>
                    <a:pt x="10" y="0"/>
                    <a:pt x="9" y="0"/>
                    <a:pt x="8" y="1"/>
                  </a:cubicBezTo>
                  <a:cubicBezTo>
                    <a:pt x="7" y="1"/>
                    <a:pt x="8" y="1"/>
                    <a:pt x="8" y="2"/>
                  </a:cubicBezTo>
                  <a:cubicBezTo>
                    <a:pt x="8" y="3"/>
                    <a:pt x="8" y="3"/>
                    <a:pt x="8" y="3"/>
                  </a:cubicBezTo>
                  <a:cubicBezTo>
                    <a:pt x="8" y="4"/>
                    <a:pt x="7" y="4"/>
                    <a:pt x="6" y="4"/>
                  </a:cubicBezTo>
                  <a:cubicBezTo>
                    <a:pt x="6" y="4"/>
                    <a:pt x="5" y="5"/>
                    <a:pt x="5" y="5"/>
                  </a:cubicBezTo>
                  <a:cubicBezTo>
                    <a:pt x="5" y="6"/>
                    <a:pt x="5" y="6"/>
                    <a:pt x="4" y="6"/>
                  </a:cubicBezTo>
                  <a:cubicBezTo>
                    <a:pt x="4" y="6"/>
                    <a:pt x="4" y="6"/>
                    <a:pt x="3" y="6"/>
                  </a:cubicBezTo>
                  <a:cubicBezTo>
                    <a:pt x="3" y="6"/>
                    <a:pt x="3" y="7"/>
                    <a:pt x="2" y="7"/>
                  </a:cubicBezTo>
                  <a:cubicBezTo>
                    <a:pt x="1" y="7"/>
                    <a:pt x="1" y="8"/>
                    <a:pt x="1" y="8"/>
                  </a:cubicBezTo>
                  <a:cubicBezTo>
                    <a:pt x="1" y="9"/>
                    <a:pt x="0" y="10"/>
                    <a:pt x="0" y="11"/>
                  </a:cubicBezTo>
                  <a:cubicBezTo>
                    <a:pt x="0" y="11"/>
                    <a:pt x="1" y="11"/>
                    <a:pt x="1" y="11"/>
                  </a:cubicBezTo>
                  <a:cubicBezTo>
                    <a:pt x="2" y="12"/>
                    <a:pt x="8" y="14"/>
                    <a:pt x="10" y="15"/>
                  </a:cubicBezTo>
                  <a:cubicBezTo>
                    <a:pt x="12" y="15"/>
                    <a:pt x="15" y="17"/>
                    <a:pt x="17" y="17"/>
                  </a:cubicBezTo>
                  <a:cubicBezTo>
                    <a:pt x="18" y="18"/>
                    <a:pt x="24" y="19"/>
                    <a:pt x="26" y="19"/>
                  </a:cubicBezTo>
                  <a:cubicBezTo>
                    <a:pt x="28" y="19"/>
                    <a:pt x="33" y="21"/>
                    <a:pt x="33" y="18"/>
                  </a:cubicBezTo>
                  <a:cubicBezTo>
                    <a:pt x="34" y="17"/>
                    <a:pt x="34" y="16"/>
                    <a:pt x="34" y="16"/>
                  </a:cubicBezTo>
                  <a:cubicBezTo>
                    <a:pt x="35" y="14"/>
                    <a:pt x="35" y="11"/>
                    <a:pt x="35" y="10"/>
                  </a:cubicBezTo>
                  <a:cubicBezTo>
                    <a:pt x="35" y="9"/>
                    <a:pt x="34" y="9"/>
                    <a:pt x="34" y="9"/>
                  </a:cubicBezTo>
                  <a:cubicBezTo>
                    <a:pt x="33" y="8"/>
                    <a:pt x="33" y="8"/>
                    <a:pt x="32" y="8"/>
                  </a:cubicBezTo>
                  <a:cubicBezTo>
                    <a:pt x="32" y="8"/>
                    <a:pt x="31" y="8"/>
                    <a:pt x="31" y="8"/>
                  </a:cubicBezTo>
                  <a:cubicBezTo>
                    <a:pt x="31" y="8"/>
                    <a:pt x="30" y="8"/>
                    <a:pt x="30" y="7"/>
                  </a:cubicBezTo>
                  <a:cubicBezTo>
                    <a:pt x="30" y="7"/>
                    <a:pt x="29" y="7"/>
                    <a:pt x="28" y="7"/>
                  </a:cubicBezTo>
                  <a:cubicBezTo>
                    <a:pt x="28" y="7"/>
                    <a:pt x="27" y="7"/>
                    <a:pt x="27" y="8"/>
                  </a:cubicBezTo>
                  <a:cubicBezTo>
                    <a:pt x="27" y="8"/>
                    <a:pt x="25" y="8"/>
                    <a:pt x="24" y="9"/>
                  </a:cubicBezTo>
                  <a:cubicBezTo>
                    <a:pt x="23" y="9"/>
                    <a:pt x="24" y="8"/>
                    <a:pt x="24" y="8"/>
                  </a:cubicBezTo>
                  <a:cubicBezTo>
                    <a:pt x="23" y="7"/>
                    <a:pt x="21" y="7"/>
                    <a:pt x="21" y="7"/>
                  </a:cubicBezTo>
                  <a:cubicBezTo>
                    <a:pt x="21" y="7"/>
                    <a:pt x="20" y="6"/>
                    <a:pt x="20" y="6"/>
                  </a:cubicBezTo>
                  <a:cubicBezTo>
                    <a:pt x="20" y="5"/>
                    <a:pt x="20" y="5"/>
                    <a:pt x="19" y="5"/>
                  </a:cubicBezTo>
                  <a:cubicBezTo>
                    <a:pt x="19" y="5"/>
                    <a:pt x="18" y="4"/>
                    <a:pt x="17" y="4"/>
                  </a:cubicBezTo>
                  <a:cubicBezTo>
                    <a:pt x="17" y="3"/>
                    <a:pt x="15" y="2"/>
                    <a:pt x="15" y="1"/>
                  </a:cubicBezTo>
                  <a:cubicBezTo>
                    <a:pt x="15" y="1"/>
                    <a:pt x="15" y="1"/>
                    <a:pt x="14" y="1"/>
                  </a:cubicBezTo>
                  <a:cubicBezTo>
                    <a:pt x="13" y="1"/>
                    <a:pt x="12" y="1"/>
                    <a:pt x="1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1" name="Freeform 328">
              <a:extLst>
                <a:ext uri="{FF2B5EF4-FFF2-40B4-BE49-F238E27FC236}">
                  <a16:creationId xmlns:a16="http://schemas.microsoft.com/office/drawing/2014/main" id="{5FABC8F7-671D-4939-B4AA-DC66DEB58929}"/>
                </a:ext>
              </a:extLst>
            </p:cNvPr>
            <p:cNvSpPr>
              <a:spLocks/>
            </p:cNvSpPr>
            <p:nvPr/>
          </p:nvSpPr>
          <p:spPr bwMode="auto">
            <a:xfrm>
              <a:off x="1667" y="2353"/>
              <a:ext cx="127" cy="63"/>
            </a:xfrm>
            <a:custGeom>
              <a:avLst/>
              <a:gdLst>
                <a:gd name="T0" fmla="*/ 36 w 92"/>
                <a:gd name="T1" fmla="*/ 44 h 46"/>
                <a:gd name="T2" fmla="*/ 38 w 92"/>
                <a:gd name="T3" fmla="*/ 42 h 46"/>
                <a:gd name="T4" fmla="*/ 39 w 92"/>
                <a:gd name="T5" fmla="*/ 38 h 46"/>
                <a:gd name="T6" fmla="*/ 39 w 92"/>
                <a:gd name="T7" fmla="*/ 34 h 46"/>
                <a:gd name="T8" fmla="*/ 42 w 92"/>
                <a:gd name="T9" fmla="*/ 34 h 46"/>
                <a:gd name="T10" fmla="*/ 45 w 92"/>
                <a:gd name="T11" fmla="*/ 34 h 46"/>
                <a:gd name="T12" fmla="*/ 50 w 92"/>
                <a:gd name="T13" fmla="*/ 30 h 46"/>
                <a:gd name="T14" fmla="*/ 51 w 92"/>
                <a:gd name="T15" fmla="*/ 32 h 46"/>
                <a:gd name="T16" fmla="*/ 54 w 92"/>
                <a:gd name="T17" fmla="*/ 33 h 46"/>
                <a:gd name="T18" fmla="*/ 62 w 92"/>
                <a:gd name="T19" fmla="*/ 26 h 46"/>
                <a:gd name="T20" fmla="*/ 63 w 92"/>
                <a:gd name="T21" fmla="*/ 22 h 46"/>
                <a:gd name="T22" fmla="*/ 65 w 92"/>
                <a:gd name="T23" fmla="*/ 19 h 46"/>
                <a:gd name="T24" fmla="*/ 71 w 92"/>
                <a:gd name="T25" fmla="*/ 21 h 46"/>
                <a:gd name="T26" fmla="*/ 92 w 92"/>
                <a:gd name="T27" fmla="*/ 16 h 46"/>
                <a:gd name="T28" fmla="*/ 86 w 92"/>
                <a:gd name="T29" fmla="*/ 12 h 46"/>
                <a:gd name="T30" fmla="*/ 82 w 92"/>
                <a:gd name="T31" fmla="*/ 12 h 46"/>
                <a:gd name="T32" fmla="*/ 80 w 92"/>
                <a:gd name="T33" fmla="*/ 8 h 46"/>
                <a:gd name="T34" fmla="*/ 78 w 92"/>
                <a:gd name="T35" fmla="*/ 5 h 46"/>
                <a:gd name="T36" fmla="*/ 67 w 92"/>
                <a:gd name="T37" fmla="*/ 2 h 46"/>
                <a:gd name="T38" fmla="*/ 53 w 92"/>
                <a:gd name="T39" fmla="*/ 1 h 46"/>
                <a:gd name="T40" fmla="*/ 48 w 92"/>
                <a:gd name="T41" fmla="*/ 2 h 46"/>
                <a:gd name="T42" fmla="*/ 37 w 92"/>
                <a:gd name="T43" fmla="*/ 4 h 46"/>
                <a:gd name="T44" fmla="*/ 20 w 92"/>
                <a:gd name="T45" fmla="*/ 4 h 46"/>
                <a:gd name="T46" fmla="*/ 10 w 92"/>
                <a:gd name="T47" fmla="*/ 11 h 46"/>
                <a:gd name="T48" fmla="*/ 3 w 92"/>
                <a:gd name="T49" fmla="*/ 14 h 46"/>
                <a:gd name="T50" fmla="*/ 2 w 92"/>
                <a:gd name="T51" fmla="*/ 18 h 46"/>
                <a:gd name="T52" fmla="*/ 3 w 92"/>
                <a:gd name="T53" fmla="*/ 21 h 46"/>
                <a:gd name="T54" fmla="*/ 1 w 92"/>
                <a:gd name="T55" fmla="*/ 23 h 46"/>
                <a:gd name="T56" fmla="*/ 3 w 92"/>
                <a:gd name="T57" fmla="*/ 25 h 46"/>
                <a:gd name="T58" fmla="*/ 6 w 92"/>
                <a:gd name="T59" fmla="*/ 28 h 46"/>
                <a:gd name="T60" fmla="*/ 9 w 92"/>
                <a:gd name="T61" fmla="*/ 30 h 46"/>
                <a:gd name="T62" fmla="*/ 13 w 92"/>
                <a:gd name="T63" fmla="*/ 32 h 46"/>
                <a:gd name="T64" fmla="*/ 16 w 92"/>
                <a:gd name="T65" fmla="*/ 32 h 46"/>
                <a:gd name="T66" fmla="*/ 19 w 92"/>
                <a:gd name="T67" fmla="*/ 31 h 46"/>
                <a:gd name="T68" fmla="*/ 21 w 92"/>
                <a:gd name="T69" fmla="*/ 32 h 46"/>
                <a:gd name="T70" fmla="*/ 24 w 92"/>
                <a:gd name="T71" fmla="*/ 34 h 46"/>
                <a:gd name="T72" fmla="*/ 25 w 92"/>
                <a:gd name="T73" fmla="*/ 39 h 46"/>
                <a:gd name="T74" fmla="*/ 29 w 92"/>
                <a:gd name="T75" fmla="*/ 43 h 46"/>
                <a:gd name="T76" fmla="*/ 33 w 92"/>
                <a:gd name="T7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46">
                  <a:moveTo>
                    <a:pt x="33" y="46"/>
                  </a:moveTo>
                  <a:cubicBezTo>
                    <a:pt x="34" y="45"/>
                    <a:pt x="36" y="44"/>
                    <a:pt x="36" y="44"/>
                  </a:cubicBezTo>
                  <a:cubicBezTo>
                    <a:pt x="36" y="43"/>
                    <a:pt x="36" y="42"/>
                    <a:pt x="37" y="42"/>
                  </a:cubicBezTo>
                  <a:cubicBezTo>
                    <a:pt x="37" y="42"/>
                    <a:pt x="38" y="42"/>
                    <a:pt x="38" y="42"/>
                  </a:cubicBezTo>
                  <a:cubicBezTo>
                    <a:pt x="39" y="42"/>
                    <a:pt x="39" y="42"/>
                    <a:pt x="39" y="41"/>
                  </a:cubicBezTo>
                  <a:cubicBezTo>
                    <a:pt x="39" y="41"/>
                    <a:pt x="39" y="39"/>
                    <a:pt x="39" y="38"/>
                  </a:cubicBezTo>
                  <a:cubicBezTo>
                    <a:pt x="38" y="37"/>
                    <a:pt x="38" y="36"/>
                    <a:pt x="38" y="35"/>
                  </a:cubicBezTo>
                  <a:cubicBezTo>
                    <a:pt x="38" y="35"/>
                    <a:pt x="38" y="34"/>
                    <a:pt x="39" y="34"/>
                  </a:cubicBezTo>
                  <a:cubicBezTo>
                    <a:pt x="40" y="34"/>
                    <a:pt x="41" y="34"/>
                    <a:pt x="41" y="34"/>
                  </a:cubicBezTo>
                  <a:cubicBezTo>
                    <a:pt x="41" y="34"/>
                    <a:pt x="42" y="34"/>
                    <a:pt x="42" y="34"/>
                  </a:cubicBezTo>
                  <a:cubicBezTo>
                    <a:pt x="42" y="34"/>
                    <a:pt x="43" y="35"/>
                    <a:pt x="44" y="35"/>
                  </a:cubicBezTo>
                  <a:cubicBezTo>
                    <a:pt x="44" y="35"/>
                    <a:pt x="45" y="34"/>
                    <a:pt x="45" y="34"/>
                  </a:cubicBezTo>
                  <a:cubicBezTo>
                    <a:pt x="45" y="34"/>
                    <a:pt x="48" y="30"/>
                    <a:pt x="49" y="30"/>
                  </a:cubicBezTo>
                  <a:cubicBezTo>
                    <a:pt x="49" y="30"/>
                    <a:pt x="50" y="30"/>
                    <a:pt x="50" y="30"/>
                  </a:cubicBezTo>
                  <a:cubicBezTo>
                    <a:pt x="49" y="31"/>
                    <a:pt x="49" y="31"/>
                    <a:pt x="50" y="31"/>
                  </a:cubicBezTo>
                  <a:cubicBezTo>
                    <a:pt x="50" y="32"/>
                    <a:pt x="51" y="32"/>
                    <a:pt x="51" y="32"/>
                  </a:cubicBezTo>
                  <a:cubicBezTo>
                    <a:pt x="51" y="33"/>
                    <a:pt x="53" y="33"/>
                    <a:pt x="53" y="33"/>
                  </a:cubicBezTo>
                  <a:cubicBezTo>
                    <a:pt x="53" y="33"/>
                    <a:pt x="54" y="33"/>
                    <a:pt x="54" y="33"/>
                  </a:cubicBezTo>
                  <a:cubicBezTo>
                    <a:pt x="54" y="32"/>
                    <a:pt x="56" y="30"/>
                    <a:pt x="57" y="29"/>
                  </a:cubicBezTo>
                  <a:cubicBezTo>
                    <a:pt x="59" y="29"/>
                    <a:pt x="62" y="26"/>
                    <a:pt x="62" y="26"/>
                  </a:cubicBezTo>
                  <a:cubicBezTo>
                    <a:pt x="62" y="26"/>
                    <a:pt x="62" y="26"/>
                    <a:pt x="62" y="25"/>
                  </a:cubicBezTo>
                  <a:cubicBezTo>
                    <a:pt x="62" y="25"/>
                    <a:pt x="62" y="23"/>
                    <a:pt x="63" y="22"/>
                  </a:cubicBezTo>
                  <a:cubicBezTo>
                    <a:pt x="63" y="22"/>
                    <a:pt x="64" y="22"/>
                    <a:pt x="64" y="21"/>
                  </a:cubicBezTo>
                  <a:cubicBezTo>
                    <a:pt x="64" y="21"/>
                    <a:pt x="64" y="20"/>
                    <a:pt x="65" y="19"/>
                  </a:cubicBezTo>
                  <a:cubicBezTo>
                    <a:pt x="66" y="18"/>
                    <a:pt x="67" y="19"/>
                    <a:pt x="68" y="19"/>
                  </a:cubicBezTo>
                  <a:cubicBezTo>
                    <a:pt x="68" y="19"/>
                    <a:pt x="70" y="20"/>
                    <a:pt x="71" y="21"/>
                  </a:cubicBezTo>
                  <a:cubicBezTo>
                    <a:pt x="72" y="21"/>
                    <a:pt x="73" y="21"/>
                    <a:pt x="75" y="21"/>
                  </a:cubicBezTo>
                  <a:cubicBezTo>
                    <a:pt x="77" y="20"/>
                    <a:pt x="88" y="17"/>
                    <a:pt x="92" y="16"/>
                  </a:cubicBezTo>
                  <a:cubicBezTo>
                    <a:pt x="92" y="16"/>
                    <a:pt x="92" y="15"/>
                    <a:pt x="91" y="15"/>
                  </a:cubicBezTo>
                  <a:cubicBezTo>
                    <a:pt x="89" y="14"/>
                    <a:pt x="85" y="13"/>
                    <a:pt x="86" y="12"/>
                  </a:cubicBezTo>
                  <a:cubicBezTo>
                    <a:pt x="87" y="11"/>
                    <a:pt x="86" y="11"/>
                    <a:pt x="84" y="12"/>
                  </a:cubicBezTo>
                  <a:cubicBezTo>
                    <a:pt x="83" y="13"/>
                    <a:pt x="83" y="12"/>
                    <a:pt x="82" y="12"/>
                  </a:cubicBezTo>
                  <a:cubicBezTo>
                    <a:pt x="81" y="12"/>
                    <a:pt x="78" y="11"/>
                    <a:pt x="78" y="9"/>
                  </a:cubicBezTo>
                  <a:cubicBezTo>
                    <a:pt x="78" y="7"/>
                    <a:pt x="78" y="7"/>
                    <a:pt x="80" y="8"/>
                  </a:cubicBezTo>
                  <a:cubicBezTo>
                    <a:pt x="82" y="10"/>
                    <a:pt x="85" y="11"/>
                    <a:pt x="83" y="9"/>
                  </a:cubicBezTo>
                  <a:cubicBezTo>
                    <a:pt x="82" y="8"/>
                    <a:pt x="79" y="5"/>
                    <a:pt x="78" y="5"/>
                  </a:cubicBezTo>
                  <a:cubicBezTo>
                    <a:pt x="78" y="5"/>
                    <a:pt x="75" y="3"/>
                    <a:pt x="74" y="3"/>
                  </a:cubicBezTo>
                  <a:cubicBezTo>
                    <a:pt x="72" y="4"/>
                    <a:pt x="68" y="3"/>
                    <a:pt x="67" y="2"/>
                  </a:cubicBezTo>
                  <a:cubicBezTo>
                    <a:pt x="66" y="1"/>
                    <a:pt x="64" y="0"/>
                    <a:pt x="61" y="1"/>
                  </a:cubicBezTo>
                  <a:cubicBezTo>
                    <a:pt x="59" y="2"/>
                    <a:pt x="53" y="1"/>
                    <a:pt x="53" y="1"/>
                  </a:cubicBezTo>
                  <a:cubicBezTo>
                    <a:pt x="51" y="0"/>
                    <a:pt x="51" y="0"/>
                    <a:pt x="50" y="1"/>
                  </a:cubicBezTo>
                  <a:cubicBezTo>
                    <a:pt x="50" y="2"/>
                    <a:pt x="49" y="2"/>
                    <a:pt x="48" y="2"/>
                  </a:cubicBezTo>
                  <a:cubicBezTo>
                    <a:pt x="47" y="3"/>
                    <a:pt x="44" y="4"/>
                    <a:pt x="43" y="4"/>
                  </a:cubicBezTo>
                  <a:cubicBezTo>
                    <a:pt x="42" y="4"/>
                    <a:pt x="38" y="3"/>
                    <a:pt x="37" y="4"/>
                  </a:cubicBezTo>
                  <a:cubicBezTo>
                    <a:pt x="36" y="4"/>
                    <a:pt x="29" y="3"/>
                    <a:pt x="26" y="2"/>
                  </a:cubicBezTo>
                  <a:cubicBezTo>
                    <a:pt x="24" y="1"/>
                    <a:pt x="22" y="2"/>
                    <a:pt x="20" y="4"/>
                  </a:cubicBezTo>
                  <a:cubicBezTo>
                    <a:pt x="18" y="4"/>
                    <a:pt x="18" y="5"/>
                    <a:pt x="17" y="5"/>
                  </a:cubicBezTo>
                  <a:cubicBezTo>
                    <a:pt x="15" y="6"/>
                    <a:pt x="10" y="10"/>
                    <a:pt x="10" y="11"/>
                  </a:cubicBezTo>
                  <a:cubicBezTo>
                    <a:pt x="9" y="11"/>
                    <a:pt x="8" y="11"/>
                    <a:pt x="7" y="12"/>
                  </a:cubicBezTo>
                  <a:cubicBezTo>
                    <a:pt x="6" y="13"/>
                    <a:pt x="4" y="14"/>
                    <a:pt x="3" y="14"/>
                  </a:cubicBezTo>
                  <a:cubicBezTo>
                    <a:pt x="3" y="15"/>
                    <a:pt x="3" y="15"/>
                    <a:pt x="3" y="16"/>
                  </a:cubicBezTo>
                  <a:cubicBezTo>
                    <a:pt x="2" y="16"/>
                    <a:pt x="2" y="17"/>
                    <a:pt x="2" y="18"/>
                  </a:cubicBezTo>
                  <a:cubicBezTo>
                    <a:pt x="2" y="18"/>
                    <a:pt x="3" y="19"/>
                    <a:pt x="3" y="19"/>
                  </a:cubicBezTo>
                  <a:cubicBezTo>
                    <a:pt x="3" y="20"/>
                    <a:pt x="3" y="21"/>
                    <a:pt x="3" y="21"/>
                  </a:cubicBezTo>
                  <a:cubicBezTo>
                    <a:pt x="3" y="22"/>
                    <a:pt x="3" y="22"/>
                    <a:pt x="2" y="22"/>
                  </a:cubicBezTo>
                  <a:cubicBezTo>
                    <a:pt x="1" y="22"/>
                    <a:pt x="1" y="23"/>
                    <a:pt x="1" y="23"/>
                  </a:cubicBezTo>
                  <a:cubicBezTo>
                    <a:pt x="1" y="23"/>
                    <a:pt x="0" y="24"/>
                    <a:pt x="0" y="24"/>
                  </a:cubicBezTo>
                  <a:cubicBezTo>
                    <a:pt x="1" y="25"/>
                    <a:pt x="2" y="25"/>
                    <a:pt x="3" y="25"/>
                  </a:cubicBezTo>
                  <a:cubicBezTo>
                    <a:pt x="4" y="25"/>
                    <a:pt x="4" y="25"/>
                    <a:pt x="4" y="25"/>
                  </a:cubicBezTo>
                  <a:cubicBezTo>
                    <a:pt x="4" y="26"/>
                    <a:pt x="6" y="27"/>
                    <a:pt x="6" y="28"/>
                  </a:cubicBezTo>
                  <a:cubicBezTo>
                    <a:pt x="7" y="28"/>
                    <a:pt x="8" y="29"/>
                    <a:pt x="8" y="29"/>
                  </a:cubicBezTo>
                  <a:cubicBezTo>
                    <a:pt x="9" y="29"/>
                    <a:pt x="9" y="29"/>
                    <a:pt x="9" y="30"/>
                  </a:cubicBezTo>
                  <a:cubicBezTo>
                    <a:pt x="9" y="30"/>
                    <a:pt x="10" y="31"/>
                    <a:pt x="10" y="31"/>
                  </a:cubicBezTo>
                  <a:cubicBezTo>
                    <a:pt x="10" y="31"/>
                    <a:pt x="12" y="31"/>
                    <a:pt x="13" y="32"/>
                  </a:cubicBezTo>
                  <a:cubicBezTo>
                    <a:pt x="13" y="32"/>
                    <a:pt x="12" y="33"/>
                    <a:pt x="13" y="33"/>
                  </a:cubicBezTo>
                  <a:cubicBezTo>
                    <a:pt x="14" y="32"/>
                    <a:pt x="16" y="32"/>
                    <a:pt x="16" y="32"/>
                  </a:cubicBezTo>
                  <a:cubicBezTo>
                    <a:pt x="16" y="31"/>
                    <a:pt x="17" y="31"/>
                    <a:pt x="17" y="31"/>
                  </a:cubicBezTo>
                  <a:cubicBezTo>
                    <a:pt x="18" y="31"/>
                    <a:pt x="19" y="31"/>
                    <a:pt x="19" y="31"/>
                  </a:cubicBezTo>
                  <a:cubicBezTo>
                    <a:pt x="19" y="32"/>
                    <a:pt x="20" y="32"/>
                    <a:pt x="20" y="32"/>
                  </a:cubicBezTo>
                  <a:cubicBezTo>
                    <a:pt x="20" y="32"/>
                    <a:pt x="21" y="32"/>
                    <a:pt x="21" y="32"/>
                  </a:cubicBezTo>
                  <a:cubicBezTo>
                    <a:pt x="22" y="32"/>
                    <a:pt x="22" y="32"/>
                    <a:pt x="23" y="33"/>
                  </a:cubicBezTo>
                  <a:cubicBezTo>
                    <a:pt x="23" y="33"/>
                    <a:pt x="24" y="33"/>
                    <a:pt x="24" y="34"/>
                  </a:cubicBezTo>
                  <a:cubicBezTo>
                    <a:pt x="24" y="35"/>
                    <a:pt x="24" y="38"/>
                    <a:pt x="23" y="40"/>
                  </a:cubicBezTo>
                  <a:cubicBezTo>
                    <a:pt x="24" y="40"/>
                    <a:pt x="24" y="39"/>
                    <a:pt x="25" y="39"/>
                  </a:cubicBezTo>
                  <a:cubicBezTo>
                    <a:pt x="26" y="39"/>
                    <a:pt x="30" y="39"/>
                    <a:pt x="28" y="41"/>
                  </a:cubicBezTo>
                  <a:cubicBezTo>
                    <a:pt x="26" y="42"/>
                    <a:pt x="28" y="42"/>
                    <a:pt x="29" y="43"/>
                  </a:cubicBezTo>
                  <a:cubicBezTo>
                    <a:pt x="30" y="44"/>
                    <a:pt x="31" y="46"/>
                    <a:pt x="31" y="46"/>
                  </a:cubicBezTo>
                  <a:cubicBezTo>
                    <a:pt x="33" y="46"/>
                    <a:pt x="33" y="46"/>
                    <a:pt x="33" y="46"/>
                  </a:cubicBezTo>
                  <a:cubicBezTo>
                    <a:pt x="33" y="46"/>
                    <a:pt x="33" y="46"/>
                    <a:pt x="33" y="4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2" name="Freeform 329">
              <a:extLst>
                <a:ext uri="{FF2B5EF4-FFF2-40B4-BE49-F238E27FC236}">
                  <a16:creationId xmlns:a16="http://schemas.microsoft.com/office/drawing/2014/main" id="{B4E656C1-FB4F-4D13-BA5D-A574943FD045}"/>
                </a:ext>
              </a:extLst>
            </p:cNvPr>
            <p:cNvSpPr>
              <a:spLocks noEditPoints="1"/>
            </p:cNvSpPr>
            <p:nvPr/>
          </p:nvSpPr>
          <p:spPr bwMode="auto">
            <a:xfrm>
              <a:off x="1700" y="2375"/>
              <a:ext cx="96" cy="87"/>
            </a:xfrm>
            <a:custGeom>
              <a:avLst/>
              <a:gdLst>
                <a:gd name="T0" fmla="*/ 68 w 69"/>
                <a:gd name="T1" fmla="*/ 0 h 64"/>
                <a:gd name="T2" fmla="*/ 47 w 69"/>
                <a:gd name="T3" fmla="*/ 5 h 64"/>
                <a:gd name="T4" fmla="*/ 41 w 69"/>
                <a:gd name="T5" fmla="*/ 3 h 64"/>
                <a:gd name="T6" fmla="*/ 39 w 69"/>
                <a:gd name="T7" fmla="*/ 6 h 64"/>
                <a:gd name="T8" fmla="*/ 38 w 69"/>
                <a:gd name="T9" fmla="*/ 10 h 64"/>
                <a:gd name="T10" fmla="*/ 30 w 69"/>
                <a:gd name="T11" fmla="*/ 17 h 64"/>
                <a:gd name="T12" fmla="*/ 27 w 69"/>
                <a:gd name="T13" fmla="*/ 16 h 64"/>
                <a:gd name="T14" fmla="*/ 26 w 69"/>
                <a:gd name="T15" fmla="*/ 14 h 64"/>
                <a:gd name="T16" fmla="*/ 21 w 69"/>
                <a:gd name="T17" fmla="*/ 18 h 64"/>
                <a:gd name="T18" fmla="*/ 18 w 69"/>
                <a:gd name="T19" fmla="*/ 18 h 64"/>
                <a:gd name="T20" fmla="*/ 15 w 69"/>
                <a:gd name="T21" fmla="*/ 18 h 64"/>
                <a:gd name="T22" fmla="*/ 15 w 69"/>
                <a:gd name="T23" fmla="*/ 22 h 64"/>
                <a:gd name="T24" fmla="*/ 14 w 69"/>
                <a:gd name="T25" fmla="*/ 26 h 64"/>
                <a:gd name="T26" fmla="*/ 12 w 69"/>
                <a:gd name="T27" fmla="*/ 28 h 64"/>
                <a:gd name="T28" fmla="*/ 9 w 69"/>
                <a:gd name="T29" fmla="*/ 30 h 64"/>
                <a:gd name="T30" fmla="*/ 7 w 69"/>
                <a:gd name="T31" fmla="*/ 30 h 64"/>
                <a:gd name="T32" fmla="*/ 2 w 69"/>
                <a:gd name="T33" fmla="*/ 29 h 64"/>
                <a:gd name="T34" fmla="*/ 12 w 69"/>
                <a:gd name="T35" fmla="*/ 41 h 64"/>
                <a:gd name="T36" fmla="*/ 26 w 69"/>
                <a:gd name="T37" fmla="*/ 55 h 64"/>
                <a:gd name="T38" fmla="*/ 31 w 69"/>
                <a:gd name="T39" fmla="*/ 58 h 64"/>
                <a:gd name="T40" fmla="*/ 42 w 69"/>
                <a:gd name="T41" fmla="*/ 60 h 64"/>
                <a:gd name="T42" fmla="*/ 47 w 69"/>
                <a:gd name="T43" fmla="*/ 60 h 64"/>
                <a:gd name="T44" fmla="*/ 52 w 69"/>
                <a:gd name="T45" fmla="*/ 63 h 64"/>
                <a:gd name="T46" fmla="*/ 58 w 69"/>
                <a:gd name="T47" fmla="*/ 64 h 64"/>
                <a:gd name="T48" fmla="*/ 60 w 69"/>
                <a:gd name="T49" fmla="*/ 61 h 64"/>
                <a:gd name="T50" fmla="*/ 58 w 69"/>
                <a:gd name="T51" fmla="*/ 54 h 64"/>
                <a:gd name="T52" fmla="*/ 58 w 69"/>
                <a:gd name="T53" fmla="*/ 44 h 64"/>
                <a:gd name="T54" fmla="*/ 60 w 69"/>
                <a:gd name="T55" fmla="*/ 43 h 64"/>
                <a:gd name="T56" fmla="*/ 61 w 69"/>
                <a:gd name="T57" fmla="*/ 36 h 64"/>
                <a:gd name="T58" fmla="*/ 62 w 69"/>
                <a:gd name="T59" fmla="*/ 39 h 64"/>
                <a:gd name="T60" fmla="*/ 63 w 69"/>
                <a:gd name="T61" fmla="*/ 26 h 64"/>
                <a:gd name="T62" fmla="*/ 67 w 69"/>
                <a:gd name="T63" fmla="*/ 8 h 64"/>
                <a:gd name="T64" fmla="*/ 35 w 69"/>
                <a:gd name="T65" fmla="*/ 57 h 64"/>
                <a:gd name="T66" fmla="*/ 28 w 69"/>
                <a:gd name="T67" fmla="*/ 44 h 64"/>
                <a:gd name="T68" fmla="*/ 35 w 69"/>
                <a:gd name="T69"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64">
                  <a:moveTo>
                    <a:pt x="66" y="1"/>
                  </a:moveTo>
                  <a:cubicBezTo>
                    <a:pt x="68" y="0"/>
                    <a:pt x="69" y="0"/>
                    <a:pt x="68" y="0"/>
                  </a:cubicBezTo>
                  <a:cubicBezTo>
                    <a:pt x="64" y="1"/>
                    <a:pt x="53" y="4"/>
                    <a:pt x="51" y="5"/>
                  </a:cubicBezTo>
                  <a:cubicBezTo>
                    <a:pt x="49" y="5"/>
                    <a:pt x="48" y="5"/>
                    <a:pt x="47" y="5"/>
                  </a:cubicBezTo>
                  <a:cubicBezTo>
                    <a:pt x="46" y="4"/>
                    <a:pt x="44" y="3"/>
                    <a:pt x="44" y="3"/>
                  </a:cubicBezTo>
                  <a:cubicBezTo>
                    <a:pt x="43" y="3"/>
                    <a:pt x="42" y="2"/>
                    <a:pt x="41" y="3"/>
                  </a:cubicBezTo>
                  <a:cubicBezTo>
                    <a:pt x="40" y="4"/>
                    <a:pt x="40" y="5"/>
                    <a:pt x="40" y="5"/>
                  </a:cubicBezTo>
                  <a:cubicBezTo>
                    <a:pt x="40" y="6"/>
                    <a:pt x="39" y="6"/>
                    <a:pt x="39" y="6"/>
                  </a:cubicBezTo>
                  <a:cubicBezTo>
                    <a:pt x="38" y="7"/>
                    <a:pt x="38" y="9"/>
                    <a:pt x="38" y="9"/>
                  </a:cubicBezTo>
                  <a:cubicBezTo>
                    <a:pt x="38" y="10"/>
                    <a:pt x="38" y="10"/>
                    <a:pt x="38" y="10"/>
                  </a:cubicBezTo>
                  <a:cubicBezTo>
                    <a:pt x="38" y="10"/>
                    <a:pt x="35" y="13"/>
                    <a:pt x="33" y="13"/>
                  </a:cubicBezTo>
                  <a:cubicBezTo>
                    <a:pt x="32" y="14"/>
                    <a:pt x="30" y="16"/>
                    <a:pt x="30" y="17"/>
                  </a:cubicBezTo>
                  <a:cubicBezTo>
                    <a:pt x="30" y="17"/>
                    <a:pt x="29" y="17"/>
                    <a:pt x="29" y="17"/>
                  </a:cubicBezTo>
                  <a:cubicBezTo>
                    <a:pt x="29" y="17"/>
                    <a:pt x="27" y="17"/>
                    <a:pt x="27" y="16"/>
                  </a:cubicBezTo>
                  <a:cubicBezTo>
                    <a:pt x="27" y="16"/>
                    <a:pt x="26" y="16"/>
                    <a:pt x="26" y="15"/>
                  </a:cubicBezTo>
                  <a:cubicBezTo>
                    <a:pt x="25" y="15"/>
                    <a:pt x="25" y="15"/>
                    <a:pt x="26" y="14"/>
                  </a:cubicBezTo>
                  <a:cubicBezTo>
                    <a:pt x="26" y="14"/>
                    <a:pt x="25" y="14"/>
                    <a:pt x="25" y="14"/>
                  </a:cubicBezTo>
                  <a:cubicBezTo>
                    <a:pt x="24" y="14"/>
                    <a:pt x="21" y="18"/>
                    <a:pt x="21" y="18"/>
                  </a:cubicBezTo>
                  <a:cubicBezTo>
                    <a:pt x="21" y="18"/>
                    <a:pt x="20" y="19"/>
                    <a:pt x="20" y="19"/>
                  </a:cubicBezTo>
                  <a:cubicBezTo>
                    <a:pt x="19" y="19"/>
                    <a:pt x="18" y="18"/>
                    <a:pt x="18" y="18"/>
                  </a:cubicBezTo>
                  <a:cubicBezTo>
                    <a:pt x="18" y="18"/>
                    <a:pt x="17" y="18"/>
                    <a:pt x="17" y="18"/>
                  </a:cubicBezTo>
                  <a:cubicBezTo>
                    <a:pt x="17" y="18"/>
                    <a:pt x="16" y="18"/>
                    <a:pt x="15" y="18"/>
                  </a:cubicBezTo>
                  <a:cubicBezTo>
                    <a:pt x="14" y="18"/>
                    <a:pt x="14" y="19"/>
                    <a:pt x="14" y="19"/>
                  </a:cubicBezTo>
                  <a:cubicBezTo>
                    <a:pt x="14" y="20"/>
                    <a:pt x="14" y="21"/>
                    <a:pt x="15" y="22"/>
                  </a:cubicBezTo>
                  <a:cubicBezTo>
                    <a:pt x="15" y="23"/>
                    <a:pt x="15" y="25"/>
                    <a:pt x="15" y="25"/>
                  </a:cubicBezTo>
                  <a:cubicBezTo>
                    <a:pt x="15" y="26"/>
                    <a:pt x="15" y="26"/>
                    <a:pt x="14" y="26"/>
                  </a:cubicBezTo>
                  <a:cubicBezTo>
                    <a:pt x="14" y="26"/>
                    <a:pt x="13" y="26"/>
                    <a:pt x="13" y="26"/>
                  </a:cubicBezTo>
                  <a:cubicBezTo>
                    <a:pt x="12" y="26"/>
                    <a:pt x="12" y="27"/>
                    <a:pt x="12" y="28"/>
                  </a:cubicBezTo>
                  <a:cubicBezTo>
                    <a:pt x="12" y="28"/>
                    <a:pt x="10" y="29"/>
                    <a:pt x="9" y="30"/>
                  </a:cubicBezTo>
                  <a:cubicBezTo>
                    <a:pt x="9" y="30"/>
                    <a:pt x="9" y="30"/>
                    <a:pt x="9" y="30"/>
                  </a:cubicBezTo>
                  <a:cubicBezTo>
                    <a:pt x="7" y="30"/>
                    <a:pt x="7" y="30"/>
                    <a:pt x="7" y="30"/>
                  </a:cubicBezTo>
                  <a:cubicBezTo>
                    <a:pt x="6" y="30"/>
                    <a:pt x="7" y="30"/>
                    <a:pt x="7" y="30"/>
                  </a:cubicBezTo>
                  <a:cubicBezTo>
                    <a:pt x="6" y="31"/>
                    <a:pt x="7" y="32"/>
                    <a:pt x="5" y="31"/>
                  </a:cubicBezTo>
                  <a:cubicBezTo>
                    <a:pt x="3" y="30"/>
                    <a:pt x="3" y="28"/>
                    <a:pt x="2" y="29"/>
                  </a:cubicBezTo>
                  <a:cubicBezTo>
                    <a:pt x="1" y="31"/>
                    <a:pt x="0" y="30"/>
                    <a:pt x="2" y="32"/>
                  </a:cubicBezTo>
                  <a:cubicBezTo>
                    <a:pt x="3" y="33"/>
                    <a:pt x="12" y="41"/>
                    <a:pt x="12" y="41"/>
                  </a:cubicBezTo>
                  <a:cubicBezTo>
                    <a:pt x="12" y="41"/>
                    <a:pt x="14" y="42"/>
                    <a:pt x="15" y="44"/>
                  </a:cubicBezTo>
                  <a:cubicBezTo>
                    <a:pt x="16" y="46"/>
                    <a:pt x="21" y="51"/>
                    <a:pt x="26" y="55"/>
                  </a:cubicBezTo>
                  <a:cubicBezTo>
                    <a:pt x="29" y="57"/>
                    <a:pt x="30" y="58"/>
                    <a:pt x="30" y="59"/>
                  </a:cubicBezTo>
                  <a:cubicBezTo>
                    <a:pt x="30" y="59"/>
                    <a:pt x="31" y="58"/>
                    <a:pt x="31" y="58"/>
                  </a:cubicBezTo>
                  <a:cubicBezTo>
                    <a:pt x="31" y="57"/>
                    <a:pt x="32" y="57"/>
                    <a:pt x="34" y="58"/>
                  </a:cubicBezTo>
                  <a:cubicBezTo>
                    <a:pt x="36" y="59"/>
                    <a:pt x="40" y="60"/>
                    <a:pt x="42" y="60"/>
                  </a:cubicBezTo>
                  <a:cubicBezTo>
                    <a:pt x="43" y="61"/>
                    <a:pt x="43" y="61"/>
                    <a:pt x="44" y="60"/>
                  </a:cubicBezTo>
                  <a:cubicBezTo>
                    <a:pt x="44" y="60"/>
                    <a:pt x="47" y="60"/>
                    <a:pt x="47" y="60"/>
                  </a:cubicBezTo>
                  <a:cubicBezTo>
                    <a:pt x="47" y="60"/>
                    <a:pt x="47" y="60"/>
                    <a:pt x="48" y="60"/>
                  </a:cubicBezTo>
                  <a:cubicBezTo>
                    <a:pt x="48" y="60"/>
                    <a:pt x="52" y="63"/>
                    <a:pt x="52" y="63"/>
                  </a:cubicBezTo>
                  <a:cubicBezTo>
                    <a:pt x="52" y="63"/>
                    <a:pt x="53" y="63"/>
                    <a:pt x="54" y="63"/>
                  </a:cubicBezTo>
                  <a:cubicBezTo>
                    <a:pt x="54" y="63"/>
                    <a:pt x="58" y="64"/>
                    <a:pt x="58" y="64"/>
                  </a:cubicBezTo>
                  <a:cubicBezTo>
                    <a:pt x="58" y="64"/>
                    <a:pt x="59" y="63"/>
                    <a:pt x="59" y="63"/>
                  </a:cubicBezTo>
                  <a:cubicBezTo>
                    <a:pt x="59" y="63"/>
                    <a:pt x="60" y="62"/>
                    <a:pt x="60" y="61"/>
                  </a:cubicBezTo>
                  <a:cubicBezTo>
                    <a:pt x="60" y="61"/>
                    <a:pt x="60" y="61"/>
                    <a:pt x="60" y="61"/>
                  </a:cubicBezTo>
                  <a:cubicBezTo>
                    <a:pt x="58" y="60"/>
                    <a:pt x="56" y="56"/>
                    <a:pt x="58" y="54"/>
                  </a:cubicBezTo>
                  <a:cubicBezTo>
                    <a:pt x="59" y="52"/>
                    <a:pt x="62" y="50"/>
                    <a:pt x="60" y="49"/>
                  </a:cubicBezTo>
                  <a:cubicBezTo>
                    <a:pt x="59" y="48"/>
                    <a:pt x="58" y="45"/>
                    <a:pt x="58" y="44"/>
                  </a:cubicBezTo>
                  <a:cubicBezTo>
                    <a:pt x="59" y="42"/>
                    <a:pt x="59" y="42"/>
                    <a:pt x="60" y="44"/>
                  </a:cubicBezTo>
                  <a:cubicBezTo>
                    <a:pt x="60" y="45"/>
                    <a:pt x="61" y="44"/>
                    <a:pt x="60" y="43"/>
                  </a:cubicBezTo>
                  <a:cubicBezTo>
                    <a:pt x="60" y="41"/>
                    <a:pt x="60" y="39"/>
                    <a:pt x="60" y="39"/>
                  </a:cubicBezTo>
                  <a:cubicBezTo>
                    <a:pt x="60" y="38"/>
                    <a:pt x="59" y="37"/>
                    <a:pt x="61" y="36"/>
                  </a:cubicBezTo>
                  <a:cubicBezTo>
                    <a:pt x="62" y="35"/>
                    <a:pt x="62" y="35"/>
                    <a:pt x="62" y="37"/>
                  </a:cubicBezTo>
                  <a:cubicBezTo>
                    <a:pt x="62" y="39"/>
                    <a:pt x="61" y="40"/>
                    <a:pt x="62" y="39"/>
                  </a:cubicBezTo>
                  <a:cubicBezTo>
                    <a:pt x="63" y="39"/>
                    <a:pt x="64" y="38"/>
                    <a:pt x="63" y="35"/>
                  </a:cubicBezTo>
                  <a:cubicBezTo>
                    <a:pt x="62" y="32"/>
                    <a:pt x="63" y="28"/>
                    <a:pt x="63" y="26"/>
                  </a:cubicBezTo>
                  <a:cubicBezTo>
                    <a:pt x="63" y="24"/>
                    <a:pt x="64" y="17"/>
                    <a:pt x="65" y="14"/>
                  </a:cubicBezTo>
                  <a:cubicBezTo>
                    <a:pt x="66" y="12"/>
                    <a:pt x="68" y="11"/>
                    <a:pt x="67" y="8"/>
                  </a:cubicBezTo>
                  <a:cubicBezTo>
                    <a:pt x="67" y="5"/>
                    <a:pt x="63" y="2"/>
                    <a:pt x="66" y="1"/>
                  </a:cubicBezTo>
                  <a:close/>
                  <a:moveTo>
                    <a:pt x="35" y="57"/>
                  </a:moveTo>
                  <a:cubicBezTo>
                    <a:pt x="28" y="54"/>
                    <a:pt x="28" y="50"/>
                    <a:pt x="28" y="50"/>
                  </a:cubicBezTo>
                  <a:cubicBezTo>
                    <a:pt x="28" y="50"/>
                    <a:pt x="26" y="46"/>
                    <a:pt x="28" y="44"/>
                  </a:cubicBezTo>
                  <a:cubicBezTo>
                    <a:pt x="31" y="42"/>
                    <a:pt x="40" y="50"/>
                    <a:pt x="43" y="55"/>
                  </a:cubicBezTo>
                  <a:cubicBezTo>
                    <a:pt x="46" y="60"/>
                    <a:pt x="42" y="60"/>
                    <a:pt x="35" y="5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3" name="Freeform 330">
              <a:extLst>
                <a:ext uri="{FF2B5EF4-FFF2-40B4-BE49-F238E27FC236}">
                  <a16:creationId xmlns:a16="http://schemas.microsoft.com/office/drawing/2014/main" id="{EF383FF5-509B-4283-AF36-A5BE4DC9EF43}"/>
                </a:ext>
              </a:extLst>
            </p:cNvPr>
            <p:cNvSpPr>
              <a:spLocks/>
            </p:cNvSpPr>
            <p:nvPr/>
          </p:nvSpPr>
          <p:spPr bwMode="auto">
            <a:xfrm>
              <a:off x="1743" y="2446"/>
              <a:ext cx="6" cy="3"/>
            </a:xfrm>
            <a:custGeom>
              <a:avLst/>
              <a:gdLst>
                <a:gd name="T0" fmla="*/ 0 w 4"/>
                <a:gd name="T1" fmla="*/ 0 h 2"/>
                <a:gd name="T2" fmla="*/ 2 w 4"/>
                <a:gd name="T3" fmla="*/ 2 h 2"/>
                <a:gd name="T4" fmla="*/ 0 w 4"/>
                <a:gd name="T5" fmla="*/ 0 h 2"/>
              </a:gdLst>
              <a:ahLst/>
              <a:cxnLst>
                <a:cxn ang="0">
                  <a:pos x="T0" y="T1"/>
                </a:cxn>
                <a:cxn ang="0">
                  <a:pos x="T2" y="T3"/>
                </a:cxn>
                <a:cxn ang="0">
                  <a:pos x="T4" y="T5"/>
                </a:cxn>
              </a:cxnLst>
              <a:rect l="0" t="0" r="r" b="b"/>
              <a:pathLst>
                <a:path w="4" h="2">
                  <a:moveTo>
                    <a:pt x="0" y="0"/>
                  </a:moveTo>
                  <a:cubicBezTo>
                    <a:pt x="0" y="0"/>
                    <a:pt x="1" y="2"/>
                    <a:pt x="2" y="2"/>
                  </a:cubicBezTo>
                  <a:cubicBezTo>
                    <a:pt x="4" y="2"/>
                    <a:pt x="1"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4" name="Freeform 331">
              <a:extLst>
                <a:ext uri="{FF2B5EF4-FFF2-40B4-BE49-F238E27FC236}">
                  <a16:creationId xmlns:a16="http://schemas.microsoft.com/office/drawing/2014/main" id="{EBFDA4B4-050A-48D9-ACB7-278CF2FAEE09}"/>
                </a:ext>
              </a:extLst>
            </p:cNvPr>
            <p:cNvSpPr>
              <a:spLocks/>
            </p:cNvSpPr>
            <p:nvPr/>
          </p:nvSpPr>
          <p:spPr bwMode="auto">
            <a:xfrm>
              <a:off x="1738" y="2453"/>
              <a:ext cx="69" cy="63"/>
            </a:xfrm>
            <a:custGeom>
              <a:avLst/>
              <a:gdLst>
                <a:gd name="T0" fmla="*/ 44 w 50"/>
                <a:gd name="T1" fmla="*/ 42 h 46"/>
                <a:gd name="T2" fmla="*/ 45 w 50"/>
                <a:gd name="T3" fmla="*/ 40 h 46"/>
                <a:gd name="T4" fmla="*/ 45 w 50"/>
                <a:gd name="T5" fmla="*/ 39 h 46"/>
                <a:gd name="T6" fmla="*/ 45 w 50"/>
                <a:gd name="T7" fmla="*/ 38 h 46"/>
                <a:gd name="T8" fmla="*/ 45 w 50"/>
                <a:gd name="T9" fmla="*/ 37 h 46"/>
                <a:gd name="T10" fmla="*/ 47 w 50"/>
                <a:gd name="T11" fmla="*/ 35 h 46"/>
                <a:gd name="T12" fmla="*/ 47 w 50"/>
                <a:gd name="T13" fmla="*/ 34 h 46"/>
                <a:gd name="T14" fmla="*/ 45 w 50"/>
                <a:gd name="T15" fmla="*/ 32 h 46"/>
                <a:gd name="T16" fmla="*/ 44 w 50"/>
                <a:gd name="T17" fmla="*/ 31 h 46"/>
                <a:gd name="T18" fmla="*/ 45 w 50"/>
                <a:gd name="T19" fmla="*/ 25 h 46"/>
                <a:gd name="T20" fmla="*/ 46 w 50"/>
                <a:gd name="T21" fmla="*/ 24 h 46"/>
                <a:gd name="T22" fmla="*/ 48 w 50"/>
                <a:gd name="T23" fmla="*/ 25 h 46"/>
                <a:gd name="T24" fmla="*/ 50 w 50"/>
                <a:gd name="T25" fmla="*/ 24 h 46"/>
                <a:gd name="T26" fmla="*/ 49 w 50"/>
                <a:gd name="T27" fmla="*/ 24 h 46"/>
                <a:gd name="T28" fmla="*/ 34 w 50"/>
                <a:gd name="T29" fmla="*/ 6 h 46"/>
                <a:gd name="T30" fmla="*/ 33 w 50"/>
                <a:gd name="T31" fmla="*/ 4 h 46"/>
                <a:gd name="T32" fmla="*/ 32 w 50"/>
                <a:gd name="T33" fmla="*/ 6 h 46"/>
                <a:gd name="T34" fmla="*/ 31 w 50"/>
                <a:gd name="T35" fmla="*/ 7 h 46"/>
                <a:gd name="T36" fmla="*/ 27 w 50"/>
                <a:gd name="T37" fmla="*/ 6 h 46"/>
                <a:gd name="T38" fmla="*/ 25 w 50"/>
                <a:gd name="T39" fmla="*/ 6 h 46"/>
                <a:gd name="T40" fmla="*/ 21 w 50"/>
                <a:gd name="T41" fmla="*/ 3 h 46"/>
                <a:gd name="T42" fmla="*/ 20 w 50"/>
                <a:gd name="T43" fmla="*/ 3 h 46"/>
                <a:gd name="T44" fmla="*/ 17 w 50"/>
                <a:gd name="T45" fmla="*/ 3 h 46"/>
                <a:gd name="T46" fmla="*/ 15 w 50"/>
                <a:gd name="T47" fmla="*/ 3 h 46"/>
                <a:gd name="T48" fmla="*/ 7 w 50"/>
                <a:gd name="T49" fmla="*/ 1 h 46"/>
                <a:gd name="T50" fmla="*/ 4 w 50"/>
                <a:gd name="T51" fmla="*/ 1 h 46"/>
                <a:gd name="T52" fmla="*/ 3 w 50"/>
                <a:gd name="T53" fmla="*/ 2 h 46"/>
                <a:gd name="T54" fmla="*/ 3 w 50"/>
                <a:gd name="T55" fmla="*/ 3 h 46"/>
                <a:gd name="T56" fmla="*/ 2 w 50"/>
                <a:gd name="T57" fmla="*/ 4 h 46"/>
                <a:gd name="T58" fmla="*/ 0 w 50"/>
                <a:gd name="T59" fmla="*/ 4 h 46"/>
                <a:gd name="T60" fmla="*/ 1 w 50"/>
                <a:gd name="T61" fmla="*/ 5 h 46"/>
                <a:gd name="T62" fmla="*/ 4 w 50"/>
                <a:gd name="T63" fmla="*/ 7 h 46"/>
                <a:gd name="T64" fmla="*/ 4 w 50"/>
                <a:gd name="T65" fmla="*/ 9 h 46"/>
                <a:gd name="T66" fmla="*/ 2 w 50"/>
                <a:gd name="T67" fmla="*/ 11 h 46"/>
                <a:gd name="T68" fmla="*/ 3 w 50"/>
                <a:gd name="T69" fmla="*/ 17 h 46"/>
                <a:gd name="T70" fmla="*/ 6 w 50"/>
                <a:gd name="T71" fmla="*/ 20 h 46"/>
                <a:gd name="T72" fmla="*/ 11 w 50"/>
                <a:gd name="T73" fmla="*/ 23 h 46"/>
                <a:gd name="T74" fmla="*/ 13 w 50"/>
                <a:gd name="T75" fmla="*/ 24 h 46"/>
                <a:gd name="T76" fmla="*/ 15 w 50"/>
                <a:gd name="T77" fmla="*/ 21 h 46"/>
                <a:gd name="T78" fmla="*/ 14 w 50"/>
                <a:gd name="T79" fmla="*/ 20 h 46"/>
                <a:gd name="T80" fmla="*/ 10 w 50"/>
                <a:gd name="T81" fmla="*/ 16 h 46"/>
                <a:gd name="T82" fmla="*/ 12 w 50"/>
                <a:gd name="T83" fmla="*/ 15 h 46"/>
                <a:gd name="T84" fmla="*/ 17 w 50"/>
                <a:gd name="T85" fmla="*/ 18 h 46"/>
                <a:gd name="T86" fmla="*/ 18 w 50"/>
                <a:gd name="T87" fmla="*/ 21 h 46"/>
                <a:gd name="T88" fmla="*/ 22 w 50"/>
                <a:gd name="T89" fmla="*/ 25 h 46"/>
                <a:gd name="T90" fmla="*/ 33 w 50"/>
                <a:gd name="T91" fmla="*/ 32 h 46"/>
                <a:gd name="T92" fmla="*/ 33 w 50"/>
                <a:gd name="T93" fmla="*/ 37 h 46"/>
                <a:gd name="T94" fmla="*/ 35 w 50"/>
                <a:gd name="T95" fmla="*/ 41 h 46"/>
                <a:gd name="T96" fmla="*/ 38 w 50"/>
                <a:gd name="T97" fmla="*/ 41 h 46"/>
                <a:gd name="T98" fmla="*/ 38 w 50"/>
                <a:gd name="T99" fmla="*/ 38 h 46"/>
                <a:gd name="T100" fmla="*/ 41 w 50"/>
                <a:gd name="T101" fmla="*/ 41 h 46"/>
                <a:gd name="T102" fmla="*/ 44 w 50"/>
                <a:gd name="T103" fmla="*/ 46 h 46"/>
                <a:gd name="T104" fmla="*/ 43 w 50"/>
                <a:gd name="T105" fmla="*/ 43 h 46"/>
                <a:gd name="T106" fmla="*/ 44 w 50"/>
                <a:gd name="T107"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 h="46">
                  <a:moveTo>
                    <a:pt x="44" y="42"/>
                  </a:moveTo>
                  <a:cubicBezTo>
                    <a:pt x="44" y="41"/>
                    <a:pt x="45" y="40"/>
                    <a:pt x="45" y="40"/>
                  </a:cubicBezTo>
                  <a:cubicBezTo>
                    <a:pt x="45" y="40"/>
                    <a:pt x="46" y="39"/>
                    <a:pt x="45" y="39"/>
                  </a:cubicBezTo>
                  <a:cubicBezTo>
                    <a:pt x="45" y="38"/>
                    <a:pt x="45" y="38"/>
                    <a:pt x="45" y="38"/>
                  </a:cubicBezTo>
                  <a:cubicBezTo>
                    <a:pt x="45" y="38"/>
                    <a:pt x="44" y="37"/>
                    <a:pt x="45" y="37"/>
                  </a:cubicBezTo>
                  <a:cubicBezTo>
                    <a:pt x="46" y="36"/>
                    <a:pt x="47" y="35"/>
                    <a:pt x="47" y="35"/>
                  </a:cubicBezTo>
                  <a:cubicBezTo>
                    <a:pt x="47" y="35"/>
                    <a:pt x="48" y="34"/>
                    <a:pt x="47" y="34"/>
                  </a:cubicBezTo>
                  <a:cubicBezTo>
                    <a:pt x="46" y="33"/>
                    <a:pt x="45" y="32"/>
                    <a:pt x="45" y="32"/>
                  </a:cubicBezTo>
                  <a:cubicBezTo>
                    <a:pt x="45" y="32"/>
                    <a:pt x="44" y="32"/>
                    <a:pt x="44" y="31"/>
                  </a:cubicBezTo>
                  <a:cubicBezTo>
                    <a:pt x="44" y="30"/>
                    <a:pt x="44" y="26"/>
                    <a:pt x="45" y="25"/>
                  </a:cubicBezTo>
                  <a:cubicBezTo>
                    <a:pt x="46" y="24"/>
                    <a:pt x="46" y="24"/>
                    <a:pt x="46" y="24"/>
                  </a:cubicBezTo>
                  <a:cubicBezTo>
                    <a:pt x="47" y="25"/>
                    <a:pt x="47" y="25"/>
                    <a:pt x="48" y="25"/>
                  </a:cubicBezTo>
                  <a:cubicBezTo>
                    <a:pt x="48" y="25"/>
                    <a:pt x="49" y="25"/>
                    <a:pt x="50" y="24"/>
                  </a:cubicBezTo>
                  <a:cubicBezTo>
                    <a:pt x="49" y="24"/>
                    <a:pt x="49" y="24"/>
                    <a:pt x="49" y="24"/>
                  </a:cubicBezTo>
                  <a:cubicBezTo>
                    <a:pt x="48" y="23"/>
                    <a:pt x="41" y="19"/>
                    <a:pt x="34" y="6"/>
                  </a:cubicBezTo>
                  <a:cubicBezTo>
                    <a:pt x="34" y="6"/>
                    <a:pt x="34" y="5"/>
                    <a:pt x="33" y="4"/>
                  </a:cubicBezTo>
                  <a:cubicBezTo>
                    <a:pt x="33" y="5"/>
                    <a:pt x="32" y="6"/>
                    <a:pt x="32" y="6"/>
                  </a:cubicBezTo>
                  <a:cubicBezTo>
                    <a:pt x="32" y="6"/>
                    <a:pt x="31" y="7"/>
                    <a:pt x="31" y="7"/>
                  </a:cubicBezTo>
                  <a:cubicBezTo>
                    <a:pt x="31" y="7"/>
                    <a:pt x="27" y="6"/>
                    <a:pt x="27" y="6"/>
                  </a:cubicBezTo>
                  <a:cubicBezTo>
                    <a:pt x="26" y="6"/>
                    <a:pt x="25" y="6"/>
                    <a:pt x="25" y="6"/>
                  </a:cubicBezTo>
                  <a:cubicBezTo>
                    <a:pt x="25" y="6"/>
                    <a:pt x="21" y="3"/>
                    <a:pt x="21" y="3"/>
                  </a:cubicBezTo>
                  <a:cubicBezTo>
                    <a:pt x="20" y="3"/>
                    <a:pt x="20" y="3"/>
                    <a:pt x="20" y="3"/>
                  </a:cubicBezTo>
                  <a:cubicBezTo>
                    <a:pt x="20" y="3"/>
                    <a:pt x="17" y="3"/>
                    <a:pt x="17" y="3"/>
                  </a:cubicBezTo>
                  <a:cubicBezTo>
                    <a:pt x="16" y="4"/>
                    <a:pt x="16" y="4"/>
                    <a:pt x="15" y="3"/>
                  </a:cubicBezTo>
                  <a:cubicBezTo>
                    <a:pt x="13" y="3"/>
                    <a:pt x="9" y="2"/>
                    <a:pt x="7" y="1"/>
                  </a:cubicBezTo>
                  <a:cubicBezTo>
                    <a:pt x="5" y="0"/>
                    <a:pt x="4" y="0"/>
                    <a:pt x="4" y="1"/>
                  </a:cubicBezTo>
                  <a:cubicBezTo>
                    <a:pt x="4" y="1"/>
                    <a:pt x="3" y="2"/>
                    <a:pt x="3" y="2"/>
                  </a:cubicBezTo>
                  <a:cubicBezTo>
                    <a:pt x="3" y="2"/>
                    <a:pt x="3" y="2"/>
                    <a:pt x="3" y="3"/>
                  </a:cubicBezTo>
                  <a:cubicBezTo>
                    <a:pt x="2" y="3"/>
                    <a:pt x="2" y="5"/>
                    <a:pt x="2" y="4"/>
                  </a:cubicBezTo>
                  <a:cubicBezTo>
                    <a:pt x="1" y="3"/>
                    <a:pt x="1" y="4"/>
                    <a:pt x="0" y="4"/>
                  </a:cubicBezTo>
                  <a:cubicBezTo>
                    <a:pt x="0" y="5"/>
                    <a:pt x="0" y="5"/>
                    <a:pt x="1" y="5"/>
                  </a:cubicBezTo>
                  <a:cubicBezTo>
                    <a:pt x="2" y="5"/>
                    <a:pt x="4" y="6"/>
                    <a:pt x="4" y="7"/>
                  </a:cubicBezTo>
                  <a:cubicBezTo>
                    <a:pt x="4" y="8"/>
                    <a:pt x="5" y="8"/>
                    <a:pt x="4" y="9"/>
                  </a:cubicBezTo>
                  <a:cubicBezTo>
                    <a:pt x="3" y="10"/>
                    <a:pt x="2" y="10"/>
                    <a:pt x="2" y="11"/>
                  </a:cubicBezTo>
                  <a:cubicBezTo>
                    <a:pt x="2" y="12"/>
                    <a:pt x="3" y="16"/>
                    <a:pt x="3" y="17"/>
                  </a:cubicBezTo>
                  <a:cubicBezTo>
                    <a:pt x="3" y="17"/>
                    <a:pt x="3" y="19"/>
                    <a:pt x="6" y="20"/>
                  </a:cubicBezTo>
                  <a:cubicBezTo>
                    <a:pt x="9" y="21"/>
                    <a:pt x="10" y="23"/>
                    <a:pt x="11" y="23"/>
                  </a:cubicBezTo>
                  <a:cubicBezTo>
                    <a:pt x="12" y="24"/>
                    <a:pt x="12" y="25"/>
                    <a:pt x="13" y="24"/>
                  </a:cubicBezTo>
                  <a:cubicBezTo>
                    <a:pt x="14" y="22"/>
                    <a:pt x="14" y="22"/>
                    <a:pt x="15" y="21"/>
                  </a:cubicBezTo>
                  <a:cubicBezTo>
                    <a:pt x="16" y="21"/>
                    <a:pt x="16" y="21"/>
                    <a:pt x="14" y="20"/>
                  </a:cubicBezTo>
                  <a:cubicBezTo>
                    <a:pt x="13" y="19"/>
                    <a:pt x="10" y="17"/>
                    <a:pt x="10" y="16"/>
                  </a:cubicBezTo>
                  <a:cubicBezTo>
                    <a:pt x="10" y="15"/>
                    <a:pt x="9" y="14"/>
                    <a:pt x="12" y="15"/>
                  </a:cubicBezTo>
                  <a:cubicBezTo>
                    <a:pt x="14" y="17"/>
                    <a:pt x="16" y="18"/>
                    <a:pt x="17" y="18"/>
                  </a:cubicBezTo>
                  <a:cubicBezTo>
                    <a:pt x="18" y="19"/>
                    <a:pt x="18" y="19"/>
                    <a:pt x="18" y="21"/>
                  </a:cubicBezTo>
                  <a:cubicBezTo>
                    <a:pt x="19" y="22"/>
                    <a:pt x="17" y="24"/>
                    <a:pt x="22" y="25"/>
                  </a:cubicBezTo>
                  <a:cubicBezTo>
                    <a:pt x="27" y="27"/>
                    <a:pt x="33" y="29"/>
                    <a:pt x="33" y="32"/>
                  </a:cubicBezTo>
                  <a:cubicBezTo>
                    <a:pt x="34" y="34"/>
                    <a:pt x="34" y="36"/>
                    <a:pt x="33" y="37"/>
                  </a:cubicBezTo>
                  <a:cubicBezTo>
                    <a:pt x="33" y="38"/>
                    <a:pt x="32" y="40"/>
                    <a:pt x="35" y="41"/>
                  </a:cubicBezTo>
                  <a:cubicBezTo>
                    <a:pt x="39" y="43"/>
                    <a:pt x="40" y="43"/>
                    <a:pt x="38" y="41"/>
                  </a:cubicBezTo>
                  <a:cubicBezTo>
                    <a:pt x="36" y="38"/>
                    <a:pt x="36" y="38"/>
                    <a:pt x="38" y="38"/>
                  </a:cubicBezTo>
                  <a:cubicBezTo>
                    <a:pt x="39" y="38"/>
                    <a:pt x="41" y="38"/>
                    <a:pt x="41" y="41"/>
                  </a:cubicBezTo>
                  <a:cubicBezTo>
                    <a:pt x="41" y="43"/>
                    <a:pt x="43" y="44"/>
                    <a:pt x="44" y="46"/>
                  </a:cubicBezTo>
                  <a:cubicBezTo>
                    <a:pt x="43" y="43"/>
                    <a:pt x="43" y="43"/>
                    <a:pt x="43" y="43"/>
                  </a:cubicBezTo>
                  <a:cubicBezTo>
                    <a:pt x="43" y="43"/>
                    <a:pt x="43" y="43"/>
                    <a:pt x="44" y="4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5" name="Freeform 332">
              <a:extLst>
                <a:ext uri="{FF2B5EF4-FFF2-40B4-BE49-F238E27FC236}">
                  <a16:creationId xmlns:a16="http://schemas.microsoft.com/office/drawing/2014/main" id="{353839EA-3221-4597-BD02-59601780A75B}"/>
                </a:ext>
              </a:extLst>
            </p:cNvPr>
            <p:cNvSpPr>
              <a:spLocks/>
            </p:cNvSpPr>
            <p:nvPr/>
          </p:nvSpPr>
          <p:spPr bwMode="auto">
            <a:xfrm>
              <a:off x="1797" y="2484"/>
              <a:ext cx="121" cy="51"/>
            </a:xfrm>
            <a:custGeom>
              <a:avLst/>
              <a:gdLst>
                <a:gd name="T0" fmla="*/ 79 w 87"/>
                <a:gd name="T1" fmla="*/ 30 h 37"/>
                <a:gd name="T2" fmla="*/ 82 w 87"/>
                <a:gd name="T3" fmla="*/ 31 h 37"/>
                <a:gd name="T4" fmla="*/ 87 w 87"/>
                <a:gd name="T5" fmla="*/ 26 h 37"/>
                <a:gd name="T6" fmla="*/ 85 w 87"/>
                <a:gd name="T7" fmla="*/ 21 h 37"/>
                <a:gd name="T8" fmla="*/ 83 w 87"/>
                <a:gd name="T9" fmla="*/ 18 h 37"/>
                <a:gd name="T10" fmla="*/ 84 w 87"/>
                <a:gd name="T11" fmla="*/ 15 h 37"/>
                <a:gd name="T12" fmla="*/ 79 w 87"/>
                <a:gd name="T13" fmla="*/ 11 h 37"/>
                <a:gd name="T14" fmla="*/ 59 w 87"/>
                <a:gd name="T15" fmla="*/ 2 h 37"/>
                <a:gd name="T16" fmla="*/ 36 w 87"/>
                <a:gd name="T17" fmla="*/ 10 h 37"/>
                <a:gd name="T18" fmla="*/ 19 w 87"/>
                <a:gd name="T19" fmla="*/ 10 h 37"/>
                <a:gd name="T20" fmla="*/ 16 w 87"/>
                <a:gd name="T21" fmla="*/ 11 h 37"/>
                <a:gd name="T22" fmla="*/ 11 w 87"/>
                <a:gd name="T23" fmla="*/ 7 h 37"/>
                <a:gd name="T24" fmla="*/ 7 w 87"/>
                <a:gd name="T25" fmla="*/ 1 h 37"/>
                <a:gd name="T26" fmla="*/ 3 w 87"/>
                <a:gd name="T27" fmla="*/ 1 h 37"/>
                <a:gd name="T28" fmla="*/ 1 w 87"/>
                <a:gd name="T29" fmla="*/ 8 h 37"/>
                <a:gd name="T30" fmla="*/ 4 w 87"/>
                <a:gd name="T31" fmla="*/ 11 h 37"/>
                <a:gd name="T32" fmla="*/ 2 w 87"/>
                <a:gd name="T33" fmla="*/ 14 h 37"/>
                <a:gd name="T34" fmla="*/ 2 w 87"/>
                <a:gd name="T35" fmla="*/ 16 h 37"/>
                <a:gd name="T36" fmla="*/ 1 w 87"/>
                <a:gd name="T37" fmla="*/ 19 h 37"/>
                <a:gd name="T38" fmla="*/ 1 w 87"/>
                <a:gd name="T39" fmla="*/ 23 h 37"/>
                <a:gd name="T40" fmla="*/ 3 w 87"/>
                <a:gd name="T41" fmla="*/ 23 h 37"/>
                <a:gd name="T42" fmla="*/ 11 w 87"/>
                <a:gd name="T43" fmla="*/ 20 h 37"/>
                <a:gd name="T44" fmla="*/ 14 w 87"/>
                <a:gd name="T45" fmla="*/ 22 h 37"/>
                <a:gd name="T46" fmla="*/ 19 w 87"/>
                <a:gd name="T47" fmla="*/ 23 h 37"/>
                <a:gd name="T48" fmla="*/ 22 w 87"/>
                <a:gd name="T49" fmla="*/ 28 h 37"/>
                <a:gd name="T50" fmla="*/ 27 w 87"/>
                <a:gd name="T51" fmla="*/ 30 h 37"/>
                <a:gd name="T52" fmla="*/ 29 w 87"/>
                <a:gd name="T53" fmla="*/ 29 h 37"/>
                <a:gd name="T54" fmla="*/ 32 w 87"/>
                <a:gd name="T55" fmla="*/ 35 h 37"/>
                <a:gd name="T56" fmla="*/ 37 w 87"/>
                <a:gd name="T57" fmla="*/ 36 h 37"/>
                <a:gd name="T58" fmla="*/ 44 w 87"/>
                <a:gd name="T59" fmla="*/ 31 h 37"/>
                <a:gd name="T60" fmla="*/ 40 w 87"/>
                <a:gd name="T61" fmla="*/ 21 h 37"/>
                <a:gd name="T62" fmla="*/ 48 w 87"/>
                <a:gd name="T63" fmla="*/ 16 h 37"/>
                <a:gd name="T64" fmla="*/ 48 w 87"/>
                <a:gd name="T65" fmla="*/ 14 h 37"/>
                <a:gd name="T66" fmla="*/ 51 w 87"/>
                <a:gd name="T67" fmla="*/ 11 h 37"/>
                <a:gd name="T68" fmla="*/ 58 w 87"/>
                <a:gd name="T69" fmla="*/ 9 h 37"/>
                <a:gd name="T70" fmla="*/ 59 w 87"/>
                <a:gd name="T71" fmla="*/ 10 h 37"/>
                <a:gd name="T72" fmla="*/ 67 w 87"/>
                <a:gd name="T73" fmla="*/ 16 h 37"/>
                <a:gd name="T74" fmla="*/ 69 w 87"/>
                <a:gd name="T75" fmla="*/ 18 h 37"/>
                <a:gd name="T76" fmla="*/ 71 w 87"/>
                <a:gd name="T77" fmla="*/ 18 h 37"/>
                <a:gd name="T78" fmla="*/ 73 w 87"/>
                <a:gd name="T79" fmla="*/ 18 h 37"/>
                <a:gd name="T80" fmla="*/ 74 w 87"/>
                <a:gd name="T81" fmla="*/ 18 h 37"/>
                <a:gd name="T82" fmla="*/ 74 w 87"/>
                <a:gd name="T83" fmla="*/ 21 h 37"/>
                <a:gd name="T84" fmla="*/ 69 w 87"/>
                <a:gd name="T85" fmla="*/ 27 h 37"/>
                <a:gd name="T86" fmla="*/ 78 w 87"/>
                <a:gd name="T87"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37">
                  <a:moveTo>
                    <a:pt x="78" y="30"/>
                  </a:moveTo>
                  <a:cubicBezTo>
                    <a:pt x="78" y="29"/>
                    <a:pt x="78" y="29"/>
                    <a:pt x="79" y="30"/>
                  </a:cubicBezTo>
                  <a:cubicBezTo>
                    <a:pt x="79" y="30"/>
                    <a:pt x="80" y="31"/>
                    <a:pt x="80" y="32"/>
                  </a:cubicBezTo>
                  <a:cubicBezTo>
                    <a:pt x="81" y="32"/>
                    <a:pt x="81" y="32"/>
                    <a:pt x="82" y="31"/>
                  </a:cubicBezTo>
                  <a:cubicBezTo>
                    <a:pt x="82" y="31"/>
                    <a:pt x="84" y="28"/>
                    <a:pt x="85" y="27"/>
                  </a:cubicBezTo>
                  <a:cubicBezTo>
                    <a:pt x="85" y="27"/>
                    <a:pt x="86" y="27"/>
                    <a:pt x="87" y="26"/>
                  </a:cubicBezTo>
                  <a:cubicBezTo>
                    <a:pt x="87" y="26"/>
                    <a:pt x="87" y="26"/>
                    <a:pt x="86" y="25"/>
                  </a:cubicBezTo>
                  <a:cubicBezTo>
                    <a:pt x="86" y="24"/>
                    <a:pt x="85" y="22"/>
                    <a:pt x="85" y="21"/>
                  </a:cubicBezTo>
                  <a:cubicBezTo>
                    <a:pt x="84" y="21"/>
                    <a:pt x="84" y="20"/>
                    <a:pt x="84" y="20"/>
                  </a:cubicBezTo>
                  <a:cubicBezTo>
                    <a:pt x="84" y="19"/>
                    <a:pt x="84" y="19"/>
                    <a:pt x="83" y="18"/>
                  </a:cubicBezTo>
                  <a:cubicBezTo>
                    <a:pt x="83" y="18"/>
                    <a:pt x="82" y="17"/>
                    <a:pt x="82" y="17"/>
                  </a:cubicBezTo>
                  <a:cubicBezTo>
                    <a:pt x="83" y="17"/>
                    <a:pt x="83" y="16"/>
                    <a:pt x="84" y="15"/>
                  </a:cubicBezTo>
                  <a:cubicBezTo>
                    <a:pt x="84" y="15"/>
                    <a:pt x="83" y="15"/>
                    <a:pt x="83" y="15"/>
                  </a:cubicBezTo>
                  <a:cubicBezTo>
                    <a:pt x="82" y="15"/>
                    <a:pt x="80" y="13"/>
                    <a:pt x="79" y="11"/>
                  </a:cubicBezTo>
                  <a:cubicBezTo>
                    <a:pt x="78" y="10"/>
                    <a:pt x="76" y="8"/>
                    <a:pt x="74" y="8"/>
                  </a:cubicBezTo>
                  <a:cubicBezTo>
                    <a:pt x="71" y="7"/>
                    <a:pt x="61" y="3"/>
                    <a:pt x="59" y="2"/>
                  </a:cubicBezTo>
                  <a:cubicBezTo>
                    <a:pt x="58" y="2"/>
                    <a:pt x="50" y="0"/>
                    <a:pt x="45" y="5"/>
                  </a:cubicBezTo>
                  <a:cubicBezTo>
                    <a:pt x="41" y="10"/>
                    <a:pt x="37" y="10"/>
                    <a:pt x="36" y="10"/>
                  </a:cubicBezTo>
                  <a:cubicBezTo>
                    <a:pt x="34" y="11"/>
                    <a:pt x="28" y="14"/>
                    <a:pt x="26" y="13"/>
                  </a:cubicBezTo>
                  <a:cubicBezTo>
                    <a:pt x="24" y="12"/>
                    <a:pt x="20" y="10"/>
                    <a:pt x="19" y="10"/>
                  </a:cubicBezTo>
                  <a:cubicBezTo>
                    <a:pt x="18" y="9"/>
                    <a:pt x="17" y="7"/>
                    <a:pt x="18" y="9"/>
                  </a:cubicBezTo>
                  <a:cubicBezTo>
                    <a:pt x="19" y="12"/>
                    <a:pt x="17" y="10"/>
                    <a:pt x="16" y="11"/>
                  </a:cubicBezTo>
                  <a:cubicBezTo>
                    <a:pt x="15" y="11"/>
                    <a:pt x="13" y="11"/>
                    <a:pt x="12" y="9"/>
                  </a:cubicBezTo>
                  <a:cubicBezTo>
                    <a:pt x="12" y="8"/>
                    <a:pt x="13" y="7"/>
                    <a:pt x="11" y="7"/>
                  </a:cubicBezTo>
                  <a:cubicBezTo>
                    <a:pt x="10" y="7"/>
                    <a:pt x="8" y="4"/>
                    <a:pt x="8" y="3"/>
                  </a:cubicBezTo>
                  <a:cubicBezTo>
                    <a:pt x="7" y="2"/>
                    <a:pt x="7" y="2"/>
                    <a:pt x="7" y="1"/>
                  </a:cubicBezTo>
                  <a:cubicBezTo>
                    <a:pt x="6" y="2"/>
                    <a:pt x="5" y="2"/>
                    <a:pt x="5" y="2"/>
                  </a:cubicBezTo>
                  <a:cubicBezTo>
                    <a:pt x="4" y="2"/>
                    <a:pt x="4" y="2"/>
                    <a:pt x="3" y="1"/>
                  </a:cubicBezTo>
                  <a:cubicBezTo>
                    <a:pt x="3" y="1"/>
                    <a:pt x="3" y="1"/>
                    <a:pt x="2" y="2"/>
                  </a:cubicBezTo>
                  <a:cubicBezTo>
                    <a:pt x="1" y="3"/>
                    <a:pt x="1" y="7"/>
                    <a:pt x="1" y="8"/>
                  </a:cubicBezTo>
                  <a:cubicBezTo>
                    <a:pt x="1" y="9"/>
                    <a:pt x="2" y="9"/>
                    <a:pt x="2" y="9"/>
                  </a:cubicBezTo>
                  <a:cubicBezTo>
                    <a:pt x="2" y="9"/>
                    <a:pt x="3" y="10"/>
                    <a:pt x="4" y="11"/>
                  </a:cubicBezTo>
                  <a:cubicBezTo>
                    <a:pt x="5" y="11"/>
                    <a:pt x="4" y="12"/>
                    <a:pt x="4" y="12"/>
                  </a:cubicBezTo>
                  <a:cubicBezTo>
                    <a:pt x="4" y="12"/>
                    <a:pt x="3" y="13"/>
                    <a:pt x="2" y="14"/>
                  </a:cubicBezTo>
                  <a:cubicBezTo>
                    <a:pt x="1" y="14"/>
                    <a:pt x="2" y="15"/>
                    <a:pt x="2" y="15"/>
                  </a:cubicBezTo>
                  <a:cubicBezTo>
                    <a:pt x="2" y="15"/>
                    <a:pt x="2" y="15"/>
                    <a:pt x="2" y="16"/>
                  </a:cubicBezTo>
                  <a:cubicBezTo>
                    <a:pt x="3" y="16"/>
                    <a:pt x="2" y="17"/>
                    <a:pt x="2" y="17"/>
                  </a:cubicBezTo>
                  <a:cubicBezTo>
                    <a:pt x="2" y="17"/>
                    <a:pt x="1" y="18"/>
                    <a:pt x="1" y="19"/>
                  </a:cubicBezTo>
                  <a:cubicBezTo>
                    <a:pt x="0" y="20"/>
                    <a:pt x="0" y="20"/>
                    <a:pt x="0" y="20"/>
                  </a:cubicBezTo>
                  <a:cubicBezTo>
                    <a:pt x="1" y="23"/>
                    <a:pt x="1" y="23"/>
                    <a:pt x="1" y="23"/>
                  </a:cubicBezTo>
                  <a:cubicBezTo>
                    <a:pt x="1" y="23"/>
                    <a:pt x="1" y="23"/>
                    <a:pt x="1" y="23"/>
                  </a:cubicBezTo>
                  <a:cubicBezTo>
                    <a:pt x="2" y="25"/>
                    <a:pt x="2" y="24"/>
                    <a:pt x="3" y="23"/>
                  </a:cubicBezTo>
                  <a:cubicBezTo>
                    <a:pt x="3" y="22"/>
                    <a:pt x="4" y="20"/>
                    <a:pt x="6" y="20"/>
                  </a:cubicBezTo>
                  <a:cubicBezTo>
                    <a:pt x="8" y="20"/>
                    <a:pt x="10" y="20"/>
                    <a:pt x="11" y="20"/>
                  </a:cubicBezTo>
                  <a:cubicBezTo>
                    <a:pt x="12" y="20"/>
                    <a:pt x="12" y="20"/>
                    <a:pt x="12" y="20"/>
                  </a:cubicBezTo>
                  <a:cubicBezTo>
                    <a:pt x="12" y="21"/>
                    <a:pt x="12" y="23"/>
                    <a:pt x="14" y="22"/>
                  </a:cubicBezTo>
                  <a:cubicBezTo>
                    <a:pt x="16" y="21"/>
                    <a:pt x="17" y="21"/>
                    <a:pt x="17" y="22"/>
                  </a:cubicBezTo>
                  <a:cubicBezTo>
                    <a:pt x="18" y="23"/>
                    <a:pt x="19" y="23"/>
                    <a:pt x="19" y="23"/>
                  </a:cubicBezTo>
                  <a:cubicBezTo>
                    <a:pt x="19" y="23"/>
                    <a:pt x="19" y="22"/>
                    <a:pt x="20" y="23"/>
                  </a:cubicBezTo>
                  <a:cubicBezTo>
                    <a:pt x="20" y="24"/>
                    <a:pt x="21" y="27"/>
                    <a:pt x="22" y="28"/>
                  </a:cubicBezTo>
                  <a:cubicBezTo>
                    <a:pt x="23" y="29"/>
                    <a:pt x="22" y="29"/>
                    <a:pt x="24" y="30"/>
                  </a:cubicBezTo>
                  <a:cubicBezTo>
                    <a:pt x="26" y="30"/>
                    <a:pt x="27" y="31"/>
                    <a:pt x="27" y="30"/>
                  </a:cubicBezTo>
                  <a:cubicBezTo>
                    <a:pt x="26" y="28"/>
                    <a:pt x="27" y="27"/>
                    <a:pt x="28" y="27"/>
                  </a:cubicBezTo>
                  <a:cubicBezTo>
                    <a:pt x="29" y="27"/>
                    <a:pt x="29" y="27"/>
                    <a:pt x="29" y="29"/>
                  </a:cubicBezTo>
                  <a:cubicBezTo>
                    <a:pt x="30" y="31"/>
                    <a:pt x="30" y="31"/>
                    <a:pt x="31" y="32"/>
                  </a:cubicBezTo>
                  <a:cubicBezTo>
                    <a:pt x="32" y="33"/>
                    <a:pt x="32" y="34"/>
                    <a:pt x="32" y="35"/>
                  </a:cubicBezTo>
                  <a:cubicBezTo>
                    <a:pt x="31" y="36"/>
                    <a:pt x="31" y="36"/>
                    <a:pt x="33" y="36"/>
                  </a:cubicBezTo>
                  <a:cubicBezTo>
                    <a:pt x="34" y="36"/>
                    <a:pt x="36" y="37"/>
                    <a:pt x="37" y="36"/>
                  </a:cubicBezTo>
                  <a:cubicBezTo>
                    <a:pt x="39" y="35"/>
                    <a:pt x="43" y="33"/>
                    <a:pt x="44" y="33"/>
                  </a:cubicBezTo>
                  <a:cubicBezTo>
                    <a:pt x="45" y="33"/>
                    <a:pt x="45" y="32"/>
                    <a:pt x="44" y="31"/>
                  </a:cubicBezTo>
                  <a:cubicBezTo>
                    <a:pt x="43" y="30"/>
                    <a:pt x="37" y="24"/>
                    <a:pt x="38" y="22"/>
                  </a:cubicBezTo>
                  <a:cubicBezTo>
                    <a:pt x="38" y="20"/>
                    <a:pt x="39" y="20"/>
                    <a:pt x="40" y="21"/>
                  </a:cubicBezTo>
                  <a:cubicBezTo>
                    <a:pt x="40" y="21"/>
                    <a:pt x="42" y="20"/>
                    <a:pt x="43" y="19"/>
                  </a:cubicBezTo>
                  <a:cubicBezTo>
                    <a:pt x="45" y="18"/>
                    <a:pt x="48" y="17"/>
                    <a:pt x="48" y="16"/>
                  </a:cubicBezTo>
                  <a:cubicBezTo>
                    <a:pt x="48" y="16"/>
                    <a:pt x="49" y="15"/>
                    <a:pt x="48" y="16"/>
                  </a:cubicBezTo>
                  <a:cubicBezTo>
                    <a:pt x="47" y="16"/>
                    <a:pt x="47" y="15"/>
                    <a:pt x="48" y="14"/>
                  </a:cubicBezTo>
                  <a:cubicBezTo>
                    <a:pt x="48" y="14"/>
                    <a:pt x="48" y="13"/>
                    <a:pt x="49" y="12"/>
                  </a:cubicBezTo>
                  <a:cubicBezTo>
                    <a:pt x="50" y="12"/>
                    <a:pt x="50" y="11"/>
                    <a:pt x="51" y="11"/>
                  </a:cubicBezTo>
                  <a:cubicBezTo>
                    <a:pt x="52" y="10"/>
                    <a:pt x="54" y="10"/>
                    <a:pt x="55" y="10"/>
                  </a:cubicBezTo>
                  <a:cubicBezTo>
                    <a:pt x="56" y="10"/>
                    <a:pt x="57" y="10"/>
                    <a:pt x="58" y="9"/>
                  </a:cubicBezTo>
                  <a:cubicBezTo>
                    <a:pt x="58" y="9"/>
                    <a:pt x="59" y="8"/>
                    <a:pt x="59" y="9"/>
                  </a:cubicBezTo>
                  <a:cubicBezTo>
                    <a:pt x="58" y="10"/>
                    <a:pt x="58" y="10"/>
                    <a:pt x="59" y="10"/>
                  </a:cubicBezTo>
                  <a:cubicBezTo>
                    <a:pt x="61" y="11"/>
                    <a:pt x="64" y="13"/>
                    <a:pt x="65" y="14"/>
                  </a:cubicBezTo>
                  <a:cubicBezTo>
                    <a:pt x="65" y="14"/>
                    <a:pt x="66" y="14"/>
                    <a:pt x="67" y="16"/>
                  </a:cubicBezTo>
                  <a:cubicBezTo>
                    <a:pt x="67" y="17"/>
                    <a:pt x="68" y="19"/>
                    <a:pt x="68" y="19"/>
                  </a:cubicBezTo>
                  <a:cubicBezTo>
                    <a:pt x="68" y="20"/>
                    <a:pt x="68" y="20"/>
                    <a:pt x="69" y="18"/>
                  </a:cubicBezTo>
                  <a:cubicBezTo>
                    <a:pt x="69" y="17"/>
                    <a:pt x="69" y="16"/>
                    <a:pt x="70" y="17"/>
                  </a:cubicBezTo>
                  <a:cubicBezTo>
                    <a:pt x="70" y="17"/>
                    <a:pt x="71" y="17"/>
                    <a:pt x="71" y="18"/>
                  </a:cubicBezTo>
                  <a:cubicBezTo>
                    <a:pt x="71" y="19"/>
                    <a:pt x="71" y="19"/>
                    <a:pt x="72" y="19"/>
                  </a:cubicBezTo>
                  <a:cubicBezTo>
                    <a:pt x="72" y="18"/>
                    <a:pt x="72" y="18"/>
                    <a:pt x="73" y="18"/>
                  </a:cubicBezTo>
                  <a:cubicBezTo>
                    <a:pt x="73" y="18"/>
                    <a:pt x="73" y="18"/>
                    <a:pt x="73" y="17"/>
                  </a:cubicBezTo>
                  <a:cubicBezTo>
                    <a:pt x="72" y="17"/>
                    <a:pt x="74" y="17"/>
                    <a:pt x="74" y="18"/>
                  </a:cubicBezTo>
                  <a:cubicBezTo>
                    <a:pt x="75" y="20"/>
                    <a:pt x="78" y="23"/>
                    <a:pt x="76" y="22"/>
                  </a:cubicBezTo>
                  <a:cubicBezTo>
                    <a:pt x="75" y="21"/>
                    <a:pt x="75" y="22"/>
                    <a:pt x="74" y="21"/>
                  </a:cubicBezTo>
                  <a:cubicBezTo>
                    <a:pt x="72" y="19"/>
                    <a:pt x="73" y="18"/>
                    <a:pt x="71" y="20"/>
                  </a:cubicBezTo>
                  <a:cubicBezTo>
                    <a:pt x="70" y="21"/>
                    <a:pt x="67" y="24"/>
                    <a:pt x="69" y="27"/>
                  </a:cubicBezTo>
                  <a:cubicBezTo>
                    <a:pt x="70" y="29"/>
                    <a:pt x="73" y="33"/>
                    <a:pt x="76" y="37"/>
                  </a:cubicBezTo>
                  <a:cubicBezTo>
                    <a:pt x="78" y="33"/>
                    <a:pt x="78" y="33"/>
                    <a:pt x="78" y="33"/>
                  </a:cubicBezTo>
                  <a:cubicBezTo>
                    <a:pt x="78" y="33"/>
                    <a:pt x="78" y="30"/>
                    <a:pt x="78" y="3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6" name="Freeform 333">
              <a:extLst>
                <a:ext uri="{FF2B5EF4-FFF2-40B4-BE49-F238E27FC236}">
                  <a16:creationId xmlns:a16="http://schemas.microsoft.com/office/drawing/2014/main" id="{B02D110D-B0C9-465A-AAC0-EE6ACE2DB907}"/>
                </a:ext>
              </a:extLst>
            </p:cNvPr>
            <p:cNvSpPr>
              <a:spLocks/>
            </p:cNvSpPr>
            <p:nvPr/>
          </p:nvSpPr>
          <p:spPr bwMode="auto">
            <a:xfrm>
              <a:off x="1818" y="2527"/>
              <a:ext cx="10" cy="5"/>
            </a:xfrm>
            <a:custGeom>
              <a:avLst/>
              <a:gdLst>
                <a:gd name="T0" fmla="*/ 3 w 7"/>
                <a:gd name="T1" fmla="*/ 0 h 4"/>
                <a:gd name="T2" fmla="*/ 5 w 7"/>
                <a:gd name="T3" fmla="*/ 4 h 4"/>
                <a:gd name="T4" fmla="*/ 6 w 7"/>
                <a:gd name="T5" fmla="*/ 3 h 4"/>
                <a:gd name="T6" fmla="*/ 3 w 7"/>
                <a:gd name="T7" fmla="*/ 0 h 4"/>
              </a:gdLst>
              <a:ahLst/>
              <a:cxnLst>
                <a:cxn ang="0">
                  <a:pos x="T0" y="T1"/>
                </a:cxn>
                <a:cxn ang="0">
                  <a:pos x="T2" y="T3"/>
                </a:cxn>
                <a:cxn ang="0">
                  <a:pos x="T4" y="T5"/>
                </a:cxn>
                <a:cxn ang="0">
                  <a:pos x="T6" y="T7"/>
                </a:cxn>
              </a:cxnLst>
              <a:rect l="0" t="0" r="r" b="b"/>
              <a:pathLst>
                <a:path w="7" h="4">
                  <a:moveTo>
                    <a:pt x="3" y="0"/>
                  </a:moveTo>
                  <a:cubicBezTo>
                    <a:pt x="2" y="1"/>
                    <a:pt x="0" y="2"/>
                    <a:pt x="5" y="4"/>
                  </a:cubicBezTo>
                  <a:cubicBezTo>
                    <a:pt x="5" y="4"/>
                    <a:pt x="7" y="4"/>
                    <a:pt x="6" y="3"/>
                  </a:cubicBezTo>
                  <a:cubicBezTo>
                    <a:pt x="5" y="1"/>
                    <a:pt x="4" y="0"/>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7" name="Freeform 334">
              <a:extLst>
                <a:ext uri="{FF2B5EF4-FFF2-40B4-BE49-F238E27FC236}">
                  <a16:creationId xmlns:a16="http://schemas.microsoft.com/office/drawing/2014/main" id="{62DE439E-8ADE-4859-BAAF-1E0B0B49BA2B}"/>
                </a:ext>
              </a:extLst>
            </p:cNvPr>
            <p:cNvSpPr>
              <a:spLocks/>
            </p:cNvSpPr>
            <p:nvPr/>
          </p:nvSpPr>
          <p:spPr bwMode="auto">
            <a:xfrm>
              <a:off x="1880" y="2508"/>
              <a:ext cx="3" cy="5"/>
            </a:xfrm>
            <a:custGeom>
              <a:avLst/>
              <a:gdLst>
                <a:gd name="T0" fmla="*/ 2 w 2"/>
                <a:gd name="T1" fmla="*/ 4 h 4"/>
                <a:gd name="T2" fmla="*/ 1 w 2"/>
                <a:gd name="T3" fmla="*/ 1 h 4"/>
                <a:gd name="T4" fmla="*/ 2 w 2"/>
                <a:gd name="T5" fmla="*/ 4 h 4"/>
              </a:gdLst>
              <a:ahLst/>
              <a:cxnLst>
                <a:cxn ang="0">
                  <a:pos x="T0" y="T1"/>
                </a:cxn>
                <a:cxn ang="0">
                  <a:pos x="T2" y="T3"/>
                </a:cxn>
                <a:cxn ang="0">
                  <a:pos x="T4" y="T5"/>
                </a:cxn>
              </a:cxnLst>
              <a:rect l="0" t="0" r="r" b="b"/>
              <a:pathLst>
                <a:path w="2" h="4">
                  <a:moveTo>
                    <a:pt x="2" y="4"/>
                  </a:moveTo>
                  <a:cubicBezTo>
                    <a:pt x="2" y="4"/>
                    <a:pt x="2" y="0"/>
                    <a:pt x="1" y="1"/>
                  </a:cubicBezTo>
                  <a:cubicBezTo>
                    <a:pt x="0" y="3"/>
                    <a:pt x="1" y="4"/>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8" name="Freeform 335">
              <a:extLst>
                <a:ext uri="{FF2B5EF4-FFF2-40B4-BE49-F238E27FC236}">
                  <a16:creationId xmlns:a16="http://schemas.microsoft.com/office/drawing/2014/main" id="{673E3DE9-9A52-451F-9066-7596A02A56A3}"/>
                </a:ext>
              </a:extLst>
            </p:cNvPr>
            <p:cNvSpPr>
              <a:spLocks/>
            </p:cNvSpPr>
            <p:nvPr/>
          </p:nvSpPr>
          <p:spPr bwMode="auto">
            <a:xfrm>
              <a:off x="1814" y="2490"/>
              <a:ext cx="4" cy="3"/>
            </a:xfrm>
            <a:custGeom>
              <a:avLst/>
              <a:gdLst>
                <a:gd name="T0" fmla="*/ 1 w 3"/>
                <a:gd name="T1" fmla="*/ 2 h 2"/>
                <a:gd name="T2" fmla="*/ 1 w 3"/>
                <a:gd name="T3" fmla="*/ 1 h 2"/>
                <a:gd name="T4" fmla="*/ 1 w 3"/>
                <a:gd name="T5" fmla="*/ 2 h 2"/>
              </a:gdLst>
              <a:ahLst/>
              <a:cxnLst>
                <a:cxn ang="0">
                  <a:pos x="T0" y="T1"/>
                </a:cxn>
                <a:cxn ang="0">
                  <a:pos x="T2" y="T3"/>
                </a:cxn>
                <a:cxn ang="0">
                  <a:pos x="T4" y="T5"/>
                </a:cxn>
              </a:cxnLst>
              <a:rect l="0" t="0" r="r" b="b"/>
              <a:pathLst>
                <a:path w="3" h="2">
                  <a:moveTo>
                    <a:pt x="1" y="2"/>
                  </a:moveTo>
                  <a:cubicBezTo>
                    <a:pt x="1" y="2"/>
                    <a:pt x="3" y="2"/>
                    <a:pt x="1" y="1"/>
                  </a:cubicBezTo>
                  <a:cubicBezTo>
                    <a:pt x="0" y="0"/>
                    <a:pt x="0"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9" name="Freeform 336">
              <a:extLst>
                <a:ext uri="{FF2B5EF4-FFF2-40B4-BE49-F238E27FC236}">
                  <a16:creationId xmlns:a16="http://schemas.microsoft.com/office/drawing/2014/main" id="{E6F67B2D-AEEB-4B92-AD23-DB452639A9FA}"/>
                </a:ext>
              </a:extLst>
            </p:cNvPr>
            <p:cNvSpPr>
              <a:spLocks/>
            </p:cNvSpPr>
            <p:nvPr/>
          </p:nvSpPr>
          <p:spPr bwMode="auto">
            <a:xfrm>
              <a:off x="1877" y="2427"/>
              <a:ext cx="252" cy="341"/>
            </a:xfrm>
            <a:custGeom>
              <a:avLst/>
              <a:gdLst>
                <a:gd name="T0" fmla="*/ 20 w 182"/>
                <a:gd name="T1" fmla="*/ 174 h 249"/>
                <a:gd name="T2" fmla="*/ 31 w 182"/>
                <a:gd name="T3" fmla="*/ 181 h 249"/>
                <a:gd name="T4" fmla="*/ 57 w 182"/>
                <a:gd name="T5" fmla="*/ 188 h 249"/>
                <a:gd name="T6" fmla="*/ 70 w 182"/>
                <a:gd name="T7" fmla="*/ 195 h 249"/>
                <a:gd name="T8" fmla="*/ 80 w 182"/>
                <a:gd name="T9" fmla="*/ 205 h 249"/>
                <a:gd name="T10" fmla="*/ 93 w 182"/>
                <a:gd name="T11" fmla="*/ 223 h 249"/>
                <a:gd name="T12" fmla="*/ 97 w 182"/>
                <a:gd name="T13" fmla="*/ 222 h 249"/>
                <a:gd name="T14" fmla="*/ 107 w 182"/>
                <a:gd name="T15" fmla="*/ 220 h 249"/>
                <a:gd name="T16" fmla="*/ 119 w 182"/>
                <a:gd name="T17" fmla="*/ 221 h 249"/>
                <a:gd name="T18" fmla="*/ 128 w 182"/>
                <a:gd name="T19" fmla="*/ 222 h 249"/>
                <a:gd name="T20" fmla="*/ 127 w 182"/>
                <a:gd name="T21" fmla="*/ 243 h 249"/>
                <a:gd name="T22" fmla="*/ 140 w 182"/>
                <a:gd name="T23" fmla="*/ 226 h 249"/>
                <a:gd name="T24" fmla="*/ 139 w 182"/>
                <a:gd name="T25" fmla="*/ 192 h 249"/>
                <a:gd name="T26" fmla="*/ 142 w 182"/>
                <a:gd name="T27" fmla="*/ 175 h 249"/>
                <a:gd name="T28" fmla="*/ 147 w 182"/>
                <a:gd name="T29" fmla="*/ 172 h 249"/>
                <a:gd name="T30" fmla="*/ 137 w 182"/>
                <a:gd name="T31" fmla="*/ 169 h 249"/>
                <a:gd name="T32" fmla="*/ 162 w 182"/>
                <a:gd name="T33" fmla="*/ 160 h 249"/>
                <a:gd name="T34" fmla="*/ 169 w 182"/>
                <a:gd name="T35" fmla="*/ 158 h 249"/>
                <a:gd name="T36" fmla="*/ 177 w 182"/>
                <a:gd name="T37" fmla="*/ 160 h 249"/>
                <a:gd name="T38" fmla="*/ 182 w 182"/>
                <a:gd name="T39" fmla="*/ 167 h 249"/>
                <a:gd name="T40" fmla="*/ 168 w 182"/>
                <a:gd name="T41" fmla="*/ 144 h 249"/>
                <a:gd name="T42" fmla="*/ 175 w 182"/>
                <a:gd name="T43" fmla="*/ 135 h 249"/>
                <a:gd name="T44" fmla="*/ 169 w 182"/>
                <a:gd name="T45" fmla="*/ 126 h 249"/>
                <a:gd name="T46" fmla="*/ 168 w 182"/>
                <a:gd name="T47" fmla="*/ 106 h 249"/>
                <a:gd name="T48" fmla="*/ 158 w 182"/>
                <a:gd name="T49" fmla="*/ 93 h 249"/>
                <a:gd name="T50" fmla="*/ 133 w 182"/>
                <a:gd name="T51" fmla="*/ 82 h 249"/>
                <a:gd name="T52" fmla="*/ 110 w 182"/>
                <a:gd name="T53" fmla="*/ 81 h 249"/>
                <a:gd name="T54" fmla="*/ 100 w 182"/>
                <a:gd name="T55" fmla="*/ 76 h 249"/>
                <a:gd name="T56" fmla="*/ 100 w 182"/>
                <a:gd name="T57" fmla="*/ 66 h 249"/>
                <a:gd name="T58" fmla="*/ 94 w 182"/>
                <a:gd name="T59" fmla="*/ 51 h 249"/>
                <a:gd name="T60" fmla="*/ 90 w 182"/>
                <a:gd name="T61" fmla="*/ 48 h 249"/>
                <a:gd name="T62" fmla="*/ 91 w 182"/>
                <a:gd name="T63" fmla="*/ 38 h 249"/>
                <a:gd name="T64" fmla="*/ 93 w 182"/>
                <a:gd name="T65" fmla="*/ 29 h 249"/>
                <a:gd name="T66" fmla="*/ 99 w 182"/>
                <a:gd name="T67" fmla="*/ 21 h 249"/>
                <a:gd name="T68" fmla="*/ 112 w 182"/>
                <a:gd name="T69" fmla="*/ 10 h 249"/>
                <a:gd name="T70" fmla="*/ 102 w 182"/>
                <a:gd name="T71" fmla="*/ 6 h 249"/>
                <a:gd name="T72" fmla="*/ 73 w 182"/>
                <a:gd name="T73" fmla="*/ 19 h 249"/>
                <a:gd name="T74" fmla="*/ 63 w 182"/>
                <a:gd name="T75" fmla="*/ 21 h 249"/>
                <a:gd name="T76" fmla="*/ 53 w 182"/>
                <a:gd name="T77" fmla="*/ 29 h 249"/>
                <a:gd name="T78" fmla="*/ 51 w 182"/>
                <a:gd name="T79" fmla="*/ 45 h 249"/>
                <a:gd name="T80" fmla="*/ 33 w 182"/>
                <a:gd name="T81" fmla="*/ 60 h 249"/>
                <a:gd name="T82" fmla="*/ 24 w 182"/>
                <a:gd name="T83" fmla="*/ 59 h 249"/>
                <a:gd name="T84" fmla="*/ 28 w 182"/>
                <a:gd name="T85" fmla="*/ 67 h 249"/>
                <a:gd name="T86" fmla="*/ 22 w 182"/>
                <a:gd name="T87" fmla="*/ 74 h 249"/>
                <a:gd name="T88" fmla="*/ 18 w 182"/>
                <a:gd name="T89" fmla="*/ 79 h 249"/>
                <a:gd name="T90" fmla="*/ 27 w 182"/>
                <a:gd name="T91" fmla="*/ 102 h 249"/>
                <a:gd name="T92" fmla="*/ 27 w 182"/>
                <a:gd name="T93" fmla="*/ 122 h 249"/>
                <a:gd name="T94" fmla="*/ 29 w 182"/>
                <a:gd name="T95" fmla="*/ 126 h 249"/>
                <a:gd name="T96" fmla="*/ 22 w 182"/>
                <a:gd name="T97" fmla="*/ 140 h 249"/>
                <a:gd name="T98" fmla="*/ 8 w 182"/>
                <a:gd name="T99" fmla="*/ 159 h 249"/>
                <a:gd name="T100" fmla="*/ 4 w 182"/>
                <a:gd name="T101" fmla="*/ 16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2" h="249">
                  <a:moveTo>
                    <a:pt x="9" y="168"/>
                  </a:moveTo>
                  <a:cubicBezTo>
                    <a:pt x="10" y="169"/>
                    <a:pt x="10" y="169"/>
                    <a:pt x="11" y="169"/>
                  </a:cubicBezTo>
                  <a:cubicBezTo>
                    <a:pt x="11" y="170"/>
                    <a:pt x="13" y="171"/>
                    <a:pt x="14" y="171"/>
                  </a:cubicBezTo>
                  <a:cubicBezTo>
                    <a:pt x="15" y="172"/>
                    <a:pt x="19" y="174"/>
                    <a:pt x="20" y="174"/>
                  </a:cubicBezTo>
                  <a:cubicBezTo>
                    <a:pt x="21" y="174"/>
                    <a:pt x="21" y="174"/>
                    <a:pt x="22" y="174"/>
                  </a:cubicBezTo>
                  <a:cubicBezTo>
                    <a:pt x="22" y="174"/>
                    <a:pt x="24" y="176"/>
                    <a:pt x="24" y="177"/>
                  </a:cubicBezTo>
                  <a:cubicBezTo>
                    <a:pt x="24" y="177"/>
                    <a:pt x="25" y="180"/>
                    <a:pt x="27" y="181"/>
                  </a:cubicBezTo>
                  <a:cubicBezTo>
                    <a:pt x="30" y="181"/>
                    <a:pt x="30" y="181"/>
                    <a:pt x="31" y="181"/>
                  </a:cubicBezTo>
                  <a:cubicBezTo>
                    <a:pt x="32" y="181"/>
                    <a:pt x="37" y="182"/>
                    <a:pt x="38" y="182"/>
                  </a:cubicBezTo>
                  <a:cubicBezTo>
                    <a:pt x="38" y="182"/>
                    <a:pt x="43" y="181"/>
                    <a:pt x="43" y="181"/>
                  </a:cubicBezTo>
                  <a:cubicBezTo>
                    <a:pt x="43" y="181"/>
                    <a:pt x="43" y="180"/>
                    <a:pt x="44" y="181"/>
                  </a:cubicBezTo>
                  <a:cubicBezTo>
                    <a:pt x="45" y="181"/>
                    <a:pt x="53" y="186"/>
                    <a:pt x="57" y="188"/>
                  </a:cubicBezTo>
                  <a:cubicBezTo>
                    <a:pt x="57" y="188"/>
                    <a:pt x="57" y="188"/>
                    <a:pt x="57" y="188"/>
                  </a:cubicBezTo>
                  <a:cubicBezTo>
                    <a:pt x="58" y="187"/>
                    <a:pt x="60" y="187"/>
                    <a:pt x="62" y="188"/>
                  </a:cubicBezTo>
                  <a:cubicBezTo>
                    <a:pt x="64" y="189"/>
                    <a:pt x="67" y="192"/>
                    <a:pt x="68" y="193"/>
                  </a:cubicBezTo>
                  <a:cubicBezTo>
                    <a:pt x="70" y="194"/>
                    <a:pt x="70" y="194"/>
                    <a:pt x="70" y="195"/>
                  </a:cubicBezTo>
                  <a:cubicBezTo>
                    <a:pt x="70" y="195"/>
                    <a:pt x="72" y="200"/>
                    <a:pt x="72" y="200"/>
                  </a:cubicBezTo>
                  <a:cubicBezTo>
                    <a:pt x="72" y="201"/>
                    <a:pt x="72" y="201"/>
                    <a:pt x="74" y="202"/>
                  </a:cubicBezTo>
                  <a:cubicBezTo>
                    <a:pt x="75" y="202"/>
                    <a:pt x="76" y="202"/>
                    <a:pt x="77" y="203"/>
                  </a:cubicBezTo>
                  <a:cubicBezTo>
                    <a:pt x="77" y="204"/>
                    <a:pt x="79" y="205"/>
                    <a:pt x="80" y="205"/>
                  </a:cubicBezTo>
                  <a:cubicBezTo>
                    <a:pt x="82" y="206"/>
                    <a:pt x="84" y="207"/>
                    <a:pt x="84" y="210"/>
                  </a:cubicBezTo>
                  <a:cubicBezTo>
                    <a:pt x="83" y="213"/>
                    <a:pt x="84" y="213"/>
                    <a:pt x="86" y="213"/>
                  </a:cubicBezTo>
                  <a:cubicBezTo>
                    <a:pt x="87" y="214"/>
                    <a:pt x="89" y="214"/>
                    <a:pt x="89" y="216"/>
                  </a:cubicBezTo>
                  <a:cubicBezTo>
                    <a:pt x="89" y="218"/>
                    <a:pt x="91" y="224"/>
                    <a:pt x="93" y="223"/>
                  </a:cubicBezTo>
                  <a:cubicBezTo>
                    <a:pt x="93" y="223"/>
                    <a:pt x="94" y="223"/>
                    <a:pt x="95" y="223"/>
                  </a:cubicBezTo>
                  <a:cubicBezTo>
                    <a:pt x="95" y="223"/>
                    <a:pt x="95" y="223"/>
                    <a:pt x="96" y="223"/>
                  </a:cubicBezTo>
                  <a:cubicBezTo>
                    <a:pt x="96" y="223"/>
                    <a:pt x="96" y="223"/>
                    <a:pt x="96" y="223"/>
                  </a:cubicBezTo>
                  <a:cubicBezTo>
                    <a:pt x="97" y="222"/>
                    <a:pt x="97" y="222"/>
                    <a:pt x="97" y="222"/>
                  </a:cubicBezTo>
                  <a:cubicBezTo>
                    <a:pt x="98" y="222"/>
                    <a:pt x="101" y="223"/>
                    <a:pt x="102" y="223"/>
                  </a:cubicBezTo>
                  <a:cubicBezTo>
                    <a:pt x="103" y="223"/>
                    <a:pt x="104" y="223"/>
                    <a:pt x="105" y="222"/>
                  </a:cubicBezTo>
                  <a:cubicBezTo>
                    <a:pt x="105" y="221"/>
                    <a:pt x="106" y="221"/>
                    <a:pt x="106" y="221"/>
                  </a:cubicBezTo>
                  <a:cubicBezTo>
                    <a:pt x="107" y="221"/>
                    <a:pt x="107" y="221"/>
                    <a:pt x="107" y="220"/>
                  </a:cubicBezTo>
                  <a:cubicBezTo>
                    <a:pt x="108" y="220"/>
                    <a:pt x="108" y="219"/>
                    <a:pt x="109" y="219"/>
                  </a:cubicBezTo>
                  <a:cubicBezTo>
                    <a:pt x="110" y="219"/>
                    <a:pt x="111" y="220"/>
                    <a:pt x="112" y="220"/>
                  </a:cubicBezTo>
                  <a:cubicBezTo>
                    <a:pt x="113" y="221"/>
                    <a:pt x="116" y="222"/>
                    <a:pt x="117" y="221"/>
                  </a:cubicBezTo>
                  <a:cubicBezTo>
                    <a:pt x="118" y="221"/>
                    <a:pt x="118" y="221"/>
                    <a:pt x="119" y="221"/>
                  </a:cubicBezTo>
                  <a:cubicBezTo>
                    <a:pt x="120" y="220"/>
                    <a:pt x="120" y="220"/>
                    <a:pt x="121" y="220"/>
                  </a:cubicBezTo>
                  <a:cubicBezTo>
                    <a:pt x="121" y="220"/>
                    <a:pt x="121" y="219"/>
                    <a:pt x="122" y="219"/>
                  </a:cubicBezTo>
                  <a:cubicBezTo>
                    <a:pt x="123" y="219"/>
                    <a:pt x="123" y="220"/>
                    <a:pt x="124" y="220"/>
                  </a:cubicBezTo>
                  <a:cubicBezTo>
                    <a:pt x="125" y="221"/>
                    <a:pt x="126" y="222"/>
                    <a:pt x="128" y="222"/>
                  </a:cubicBezTo>
                  <a:cubicBezTo>
                    <a:pt x="129" y="223"/>
                    <a:pt x="134" y="223"/>
                    <a:pt x="134" y="225"/>
                  </a:cubicBezTo>
                  <a:cubicBezTo>
                    <a:pt x="134" y="228"/>
                    <a:pt x="133" y="229"/>
                    <a:pt x="132" y="230"/>
                  </a:cubicBezTo>
                  <a:cubicBezTo>
                    <a:pt x="131" y="231"/>
                    <a:pt x="126" y="238"/>
                    <a:pt x="126" y="240"/>
                  </a:cubicBezTo>
                  <a:cubicBezTo>
                    <a:pt x="125" y="242"/>
                    <a:pt x="126" y="244"/>
                    <a:pt x="127" y="243"/>
                  </a:cubicBezTo>
                  <a:cubicBezTo>
                    <a:pt x="129" y="243"/>
                    <a:pt x="130" y="242"/>
                    <a:pt x="131" y="243"/>
                  </a:cubicBezTo>
                  <a:cubicBezTo>
                    <a:pt x="131" y="244"/>
                    <a:pt x="134" y="247"/>
                    <a:pt x="136" y="249"/>
                  </a:cubicBezTo>
                  <a:cubicBezTo>
                    <a:pt x="136" y="248"/>
                    <a:pt x="136" y="247"/>
                    <a:pt x="136" y="246"/>
                  </a:cubicBezTo>
                  <a:cubicBezTo>
                    <a:pt x="137" y="245"/>
                    <a:pt x="140" y="226"/>
                    <a:pt x="140" y="226"/>
                  </a:cubicBezTo>
                  <a:cubicBezTo>
                    <a:pt x="140" y="226"/>
                    <a:pt x="142" y="213"/>
                    <a:pt x="143" y="209"/>
                  </a:cubicBezTo>
                  <a:cubicBezTo>
                    <a:pt x="143" y="205"/>
                    <a:pt x="144" y="203"/>
                    <a:pt x="143" y="201"/>
                  </a:cubicBezTo>
                  <a:cubicBezTo>
                    <a:pt x="143" y="200"/>
                    <a:pt x="142" y="198"/>
                    <a:pt x="142" y="197"/>
                  </a:cubicBezTo>
                  <a:cubicBezTo>
                    <a:pt x="142" y="196"/>
                    <a:pt x="141" y="193"/>
                    <a:pt x="139" y="192"/>
                  </a:cubicBezTo>
                  <a:cubicBezTo>
                    <a:pt x="137" y="191"/>
                    <a:pt x="135" y="189"/>
                    <a:pt x="134" y="187"/>
                  </a:cubicBezTo>
                  <a:cubicBezTo>
                    <a:pt x="134" y="184"/>
                    <a:pt x="134" y="178"/>
                    <a:pt x="134" y="178"/>
                  </a:cubicBezTo>
                  <a:cubicBezTo>
                    <a:pt x="134" y="178"/>
                    <a:pt x="134" y="178"/>
                    <a:pt x="135" y="177"/>
                  </a:cubicBezTo>
                  <a:cubicBezTo>
                    <a:pt x="136" y="177"/>
                    <a:pt x="142" y="175"/>
                    <a:pt x="142" y="175"/>
                  </a:cubicBezTo>
                  <a:cubicBezTo>
                    <a:pt x="142" y="175"/>
                    <a:pt x="144" y="175"/>
                    <a:pt x="145" y="175"/>
                  </a:cubicBezTo>
                  <a:cubicBezTo>
                    <a:pt x="145" y="175"/>
                    <a:pt x="147" y="176"/>
                    <a:pt x="147" y="176"/>
                  </a:cubicBezTo>
                  <a:cubicBezTo>
                    <a:pt x="147" y="176"/>
                    <a:pt x="148" y="177"/>
                    <a:pt x="148" y="175"/>
                  </a:cubicBezTo>
                  <a:cubicBezTo>
                    <a:pt x="147" y="174"/>
                    <a:pt x="148" y="173"/>
                    <a:pt x="147" y="172"/>
                  </a:cubicBezTo>
                  <a:cubicBezTo>
                    <a:pt x="146" y="171"/>
                    <a:pt x="145" y="170"/>
                    <a:pt x="145" y="170"/>
                  </a:cubicBezTo>
                  <a:cubicBezTo>
                    <a:pt x="144" y="171"/>
                    <a:pt x="144" y="171"/>
                    <a:pt x="143" y="171"/>
                  </a:cubicBezTo>
                  <a:cubicBezTo>
                    <a:pt x="143" y="170"/>
                    <a:pt x="139" y="170"/>
                    <a:pt x="138" y="170"/>
                  </a:cubicBezTo>
                  <a:cubicBezTo>
                    <a:pt x="137" y="170"/>
                    <a:pt x="138" y="169"/>
                    <a:pt x="137" y="169"/>
                  </a:cubicBezTo>
                  <a:cubicBezTo>
                    <a:pt x="137" y="168"/>
                    <a:pt x="137" y="161"/>
                    <a:pt x="137" y="161"/>
                  </a:cubicBezTo>
                  <a:cubicBezTo>
                    <a:pt x="137" y="161"/>
                    <a:pt x="137" y="161"/>
                    <a:pt x="138" y="161"/>
                  </a:cubicBezTo>
                  <a:cubicBezTo>
                    <a:pt x="139" y="161"/>
                    <a:pt x="162" y="160"/>
                    <a:pt x="162" y="160"/>
                  </a:cubicBezTo>
                  <a:cubicBezTo>
                    <a:pt x="162" y="160"/>
                    <a:pt x="163" y="160"/>
                    <a:pt x="162" y="160"/>
                  </a:cubicBezTo>
                  <a:cubicBezTo>
                    <a:pt x="161" y="159"/>
                    <a:pt x="161" y="158"/>
                    <a:pt x="162" y="157"/>
                  </a:cubicBezTo>
                  <a:cubicBezTo>
                    <a:pt x="162" y="157"/>
                    <a:pt x="162" y="156"/>
                    <a:pt x="163" y="157"/>
                  </a:cubicBezTo>
                  <a:cubicBezTo>
                    <a:pt x="164" y="158"/>
                    <a:pt x="165" y="160"/>
                    <a:pt x="166" y="160"/>
                  </a:cubicBezTo>
                  <a:cubicBezTo>
                    <a:pt x="168" y="160"/>
                    <a:pt x="168" y="159"/>
                    <a:pt x="169" y="158"/>
                  </a:cubicBezTo>
                  <a:cubicBezTo>
                    <a:pt x="170" y="157"/>
                    <a:pt x="170" y="156"/>
                    <a:pt x="171" y="156"/>
                  </a:cubicBezTo>
                  <a:cubicBezTo>
                    <a:pt x="171" y="156"/>
                    <a:pt x="174" y="155"/>
                    <a:pt x="175" y="155"/>
                  </a:cubicBezTo>
                  <a:cubicBezTo>
                    <a:pt x="175" y="155"/>
                    <a:pt x="175" y="156"/>
                    <a:pt x="176" y="157"/>
                  </a:cubicBezTo>
                  <a:cubicBezTo>
                    <a:pt x="176" y="157"/>
                    <a:pt x="177" y="159"/>
                    <a:pt x="177" y="160"/>
                  </a:cubicBezTo>
                  <a:cubicBezTo>
                    <a:pt x="178" y="161"/>
                    <a:pt x="179" y="162"/>
                    <a:pt x="179" y="164"/>
                  </a:cubicBezTo>
                  <a:cubicBezTo>
                    <a:pt x="178" y="166"/>
                    <a:pt x="178" y="168"/>
                    <a:pt x="179" y="168"/>
                  </a:cubicBezTo>
                  <a:cubicBezTo>
                    <a:pt x="180" y="168"/>
                    <a:pt x="181" y="168"/>
                    <a:pt x="182" y="168"/>
                  </a:cubicBezTo>
                  <a:cubicBezTo>
                    <a:pt x="182" y="168"/>
                    <a:pt x="182" y="167"/>
                    <a:pt x="182" y="167"/>
                  </a:cubicBezTo>
                  <a:cubicBezTo>
                    <a:pt x="182" y="167"/>
                    <a:pt x="179" y="159"/>
                    <a:pt x="179" y="158"/>
                  </a:cubicBezTo>
                  <a:cubicBezTo>
                    <a:pt x="179" y="157"/>
                    <a:pt x="175" y="150"/>
                    <a:pt x="175" y="149"/>
                  </a:cubicBezTo>
                  <a:cubicBezTo>
                    <a:pt x="175" y="148"/>
                    <a:pt x="172" y="146"/>
                    <a:pt x="171" y="145"/>
                  </a:cubicBezTo>
                  <a:cubicBezTo>
                    <a:pt x="171" y="144"/>
                    <a:pt x="169" y="144"/>
                    <a:pt x="168" y="144"/>
                  </a:cubicBezTo>
                  <a:cubicBezTo>
                    <a:pt x="167" y="144"/>
                    <a:pt x="167" y="143"/>
                    <a:pt x="167" y="143"/>
                  </a:cubicBezTo>
                  <a:cubicBezTo>
                    <a:pt x="168" y="143"/>
                    <a:pt x="173" y="138"/>
                    <a:pt x="174" y="138"/>
                  </a:cubicBezTo>
                  <a:cubicBezTo>
                    <a:pt x="174" y="137"/>
                    <a:pt x="175" y="136"/>
                    <a:pt x="175" y="135"/>
                  </a:cubicBezTo>
                  <a:cubicBezTo>
                    <a:pt x="175" y="135"/>
                    <a:pt x="175" y="135"/>
                    <a:pt x="175" y="135"/>
                  </a:cubicBezTo>
                  <a:cubicBezTo>
                    <a:pt x="174" y="135"/>
                    <a:pt x="174" y="134"/>
                    <a:pt x="174" y="134"/>
                  </a:cubicBezTo>
                  <a:cubicBezTo>
                    <a:pt x="174" y="132"/>
                    <a:pt x="172" y="131"/>
                    <a:pt x="171" y="131"/>
                  </a:cubicBezTo>
                  <a:cubicBezTo>
                    <a:pt x="171" y="131"/>
                    <a:pt x="171" y="130"/>
                    <a:pt x="171" y="130"/>
                  </a:cubicBezTo>
                  <a:cubicBezTo>
                    <a:pt x="171" y="129"/>
                    <a:pt x="170" y="127"/>
                    <a:pt x="169" y="126"/>
                  </a:cubicBezTo>
                  <a:cubicBezTo>
                    <a:pt x="169" y="125"/>
                    <a:pt x="169" y="124"/>
                    <a:pt x="168" y="123"/>
                  </a:cubicBezTo>
                  <a:cubicBezTo>
                    <a:pt x="167" y="121"/>
                    <a:pt x="167" y="118"/>
                    <a:pt x="167" y="116"/>
                  </a:cubicBezTo>
                  <a:cubicBezTo>
                    <a:pt x="167" y="114"/>
                    <a:pt x="167" y="108"/>
                    <a:pt x="167" y="108"/>
                  </a:cubicBezTo>
                  <a:cubicBezTo>
                    <a:pt x="167" y="107"/>
                    <a:pt x="168" y="106"/>
                    <a:pt x="168" y="106"/>
                  </a:cubicBezTo>
                  <a:cubicBezTo>
                    <a:pt x="168" y="106"/>
                    <a:pt x="171" y="100"/>
                    <a:pt x="173" y="98"/>
                  </a:cubicBezTo>
                  <a:cubicBezTo>
                    <a:pt x="174" y="97"/>
                    <a:pt x="173" y="95"/>
                    <a:pt x="173" y="95"/>
                  </a:cubicBezTo>
                  <a:cubicBezTo>
                    <a:pt x="173" y="94"/>
                    <a:pt x="172" y="94"/>
                    <a:pt x="172" y="94"/>
                  </a:cubicBezTo>
                  <a:cubicBezTo>
                    <a:pt x="166" y="92"/>
                    <a:pt x="160" y="93"/>
                    <a:pt x="158" y="93"/>
                  </a:cubicBezTo>
                  <a:cubicBezTo>
                    <a:pt x="156" y="94"/>
                    <a:pt x="145" y="95"/>
                    <a:pt x="144" y="95"/>
                  </a:cubicBezTo>
                  <a:cubicBezTo>
                    <a:pt x="144" y="95"/>
                    <a:pt x="143" y="95"/>
                    <a:pt x="143" y="95"/>
                  </a:cubicBezTo>
                  <a:cubicBezTo>
                    <a:pt x="143" y="95"/>
                    <a:pt x="134" y="83"/>
                    <a:pt x="134" y="83"/>
                  </a:cubicBezTo>
                  <a:cubicBezTo>
                    <a:pt x="133" y="82"/>
                    <a:pt x="133" y="82"/>
                    <a:pt x="133" y="82"/>
                  </a:cubicBezTo>
                  <a:cubicBezTo>
                    <a:pt x="129" y="81"/>
                    <a:pt x="129" y="81"/>
                    <a:pt x="129" y="81"/>
                  </a:cubicBezTo>
                  <a:cubicBezTo>
                    <a:pt x="124" y="80"/>
                    <a:pt x="121" y="81"/>
                    <a:pt x="120" y="82"/>
                  </a:cubicBezTo>
                  <a:cubicBezTo>
                    <a:pt x="119" y="82"/>
                    <a:pt x="118" y="82"/>
                    <a:pt x="118" y="82"/>
                  </a:cubicBezTo>
                  <a:cubicBezTo>
                    <a:pt x="118" y="82"/>
                    <a:pt x="111" y="81"/>
                    <a:pt x="110" y="81"/>
                  </a:cubicBezTo>
                  <a:cubicBezTo>
                    <a:pt x="109" y="81"/>
                    <a:pt x="107" y="82"/>
                    <a:pt x="106" y="82"/>
                  </a:cubicBezTo>
                  <a:cubicBezTo>
                    <a:pt x="106" y="82"/>
                    <a:pt x="105" y="81"/>
                    <a:pt x="105" y="81"/>
                  </a:cubicBezTo>
                  <a:cubicBezTo>
                    <a:pt x="104" y="79"/>
                    <a:pt x="104" y="79"/>
                    <a:pt x="104" y="79"/>
                  </a:cubicBezTo>
                  <a:cubicBezTo>
                    <a:pt x="103" y="76"/>
                    <a:pt x="100" y="76"/>
                    <a:pt x="100" y="76"/>
                  </a:cubicBezTo>
                  <a:cubicBezTo>
                    <a:pt x="99" y="75"/>
                    <a:pt x="99" y="73"/>
                    <a:pt x="99" y="73"/>
                  </a:cubicBezTo>
                  <a:cubicBezTo>
                    <a:pt x="98" y="72"/>
                    <a:pt x="99" y="70"/>
                    <a:pt x="99" y="69"/>
                  </a:cubicBezTo>
                  <a:cubicBezTo>
                    <a:pt x="99" y="68"/>
                    <a:pt x="99" y="67"/>
                    <a:pt x="100" y="67"/>
                  </a:cubicBezTo>
                  <a:cubicBezTo>
                    <a:pt x="100" y="66"/>
                    <a:pt x="100" y="66"/>
                    <a:pt x="100" y="66"/>
                  </a:cubicBezTo>
                  <a:cubicBezTo>
                    <a:pt x="100" y="65"/>
                    <a:pt x="100" y="62"/>
                    <a:pt x="100" y="62"/>
                  </a:cubicBezTo>
                  <a:cubicBezTo>
                    <a:pt x="99" y="61"/>
                    <a:pt x="99" y="61"/>
                    <a:pt x="99" y="61"/>
                  </a:cubicBezTo>
                  <a:cubicBezTo>
                    <a:pt x="99" y="61"/>
                    <a:pt x="98" y="60"/>
                    <a:pt x="98" y="60"/>
                  </a:cubicBezTo>
                  <a:cubicBezTo>
                    <a:pt x="98" y="59"/>
                    <a:pt x="95" y="52"/>
                    <a:pt x="94" y="51"/>
                  </a:cubicBezTo>
                  <a:cubicBezTo>
                    <a:pt x="94" y="50"/>
                    <a:pt x="92" y="50"/>
                    <a:pt x="92" y="50"/>
                  </a:cubicBezTo>
                  <a:cubicBezTo>
                    <a:pt x="92" y="50"/>
                    <a:pt x="91" y="50"/>
                    <a:pt x="91" y="50"/>
                  </a:cubicBezTo>
                  <a:cubicBezTo>
                    <a:pt x="91" y="49"/>
                    <a:pt x="91" y="49"/>
                    <a:pt x="91" y="48"/>
                  </a:cubicBezTo>
                  <a:cubicBezTo>
                    <a:pt x="91" y="48"/>
                    <a:pt x="90" y="48"/>
                    <a:pt x="90" y="48"/>
                  </a:cubicBezTo>
                  <a:cubicBezTo>
                    <a:pt x="90" y="48"/>
                    <a:pt x="87" y="49"/>
                    <a:pt x="86" y="49"/>
                  </a:cubicBezTo>
                  <a:cubicBezTo>
                    <a:pt x="85" y="50"/>
                    <a:pt x="85" y="49"/>
                    <a:pt x="85" y="49"/>
                  </a:cubicBezTo>
                  <a:cubicBezTo>
                    <a:pt x="86" y="48"/>
                    <a:pt x="89" y="43"/>
                    <a:pt x="89" y="42"/>
                  </a:cubicBezTo>
                  <a:cubicBezTo>
                    <a:pt x="90" y="42"/>
                    <a:pt x="90" y="39"/>
                    <a:pt x="91" y="38"/>
                  </a:cubicBezTo>
                  <a:cubicBezTo>
                    <a:pt x="91" y="38"/>
                    <a:pt x="91" y="36"/>
                    <a:pt x="91" y="35"/>
                  </a:cubicBezTo>
                  <a:cubicBezTo>
                    <a:pt x="92" y="34"/>
                    <a:pt x="92" y="32"/>
                    <a:pt x="92" y="31"/>
                  </a:cubicBezTo>
                  <a:cubicBezTo>
                    <a:pt x="92" y="30"/>
                    <a:pt x="92" y="30"/>
                    <a:pt x="92" y="30"/>
                  </a:cubicBezTo>
                  <a:cubicBezTo>
                    <a:pt x="92" y="30"/>
                    <a:pt x="93" y="30"/>
                    <a:pt x="93" y="29"/>
                  </a:cubicBezTo>
                  <a:cubicBezTo>
                    <a:pt x="93" y="29"/>
                    <a:pt x="93" y="28"/>
                    <a:pt x="94" y="28"/>
                  </a:cubicBezTo>
                  <a:cubicBezTo>
                    <a:pt x="94" y="27"/>
                    <a:pt x="94" y="26"/>
                    <a:pt x="95" y="25"/>
                  </a:cubicBezTo>
                  <a:cubicBezTo>
                    <a:pt x="95" y="24"/>
                    <a:pt x="97" y="22"/>
                    <a:pt x="97" y="21"/>
                  </a:cubicBezTo>
                  <a:cubicBezTo>
                    <a:pt x="98" y="21"/>
                    <a:pt x="99" y="21"/>
                    <a:pt x="99" y="21"/>
                  </a:cubicBezTo>
                  <a:cubicBezTo>
                    <a:pt x="102" y="21"/>
                    <a:pt x="103" y="18"/>
                    <a:pt x="103" y="18"/>
                  </a:cubicBezTo>
                  <a:cubicBezTo>
                    <a:pt x="103" y="18"/>
                    <a:pt x="105" y="15"/>
                    <a:pt x="105" y="13"/>
                  </a:cubicBezTo>
                  <a:cubicBezTo>
                    <a:pt x="106" y="12"/>
                    <a:pt x="107" y="12"/>
                    <a:pt x="107" y="12"/>
                  </a:cubicBezTo>
                  <a:cubicBezTo>
                    <a:pt x="112" y="10"/>
                    <a:pt x="112" y="10"/>
                    <a:pt x="112" y="10"/>
                  </a:cubicBezTo>
                  <a:cubicBezTo>
                    <a:pt x="113" y="10"/>
                    <a:pt x="115" y="9"/>
                    <a:pt x="116" y="8"/>
                  </a:cubicBezTo>
                  <a:cubicBezTo>
                    <a:pt x="118" y="7"/>
                    <a:pt x="120" y="6"/>
                    <a:pt x="117" y="3"/>
                  </a:cubicBezTo>
                  <a:cubicBezTo>
                    <a:pt x="115" y="0"/>
                    <a:pt x="111" y="0"/>
                    <a:pt x="109" y="1"/>
                  </a:cubicBezTo>
                  <a:cubicBezTo>
                    <a:pt x="107" y="2"/>
                    <a:pt x="103" y="3"/>
                    <a:pt x="102" y="6"/>
                  </a:cubicBezTo>
                  <a:cubicBezTo>
                    <a:pt x="101" y="9"/>
                    <a:pt x="100" y="10"/>
                    <a:pt x="99" y="10"/>
                  </a:cubicBezTo>
                  <a:cubicBezTo>
                    <a:pt x="98" y="11"/>
                    <a:pt x="93" y="14"/>
                    <a:pt x="91" y="15"/>
                  </a:cubicBezTo>
                  <a:cubicBezTo>
                    <a:pt x="88" y="16"/>
                    <a:pt x="83" y="19"/>
                    <a:pt x="77" y="17"/>
                  </a:cubicBezTo>
                  <a:cubicBezTo>
                    <a:pt x="77" y="17"/>
                    <a:pt x="75" y="16"/>
                    <a:pt x="73" y="19"/>
                  </a:cubicBezTo>
                  <a:cubicBezTo>
                    <a:pt x="72" y="22"/>
                    <a:pt x="71" y="26"/>
                    <a:pt x="69" y="25"/>
                  </a:cubicBezTo>
                  <a:cubicBezTo>
                    <a:pt x="68" y="25"/>
                    <a:pt x="67" y="24"/>
                    <a:pt x="68" y="23"/>
                  </a:cubicBezTo>
                  <a:cubicBezTo>
                    <a:pt x="70" y="23"/>
                    <a:pt x="70" y="23"/>
                    <a:pt x="68" y="22"/>
                  </a:cubicBezTo>
                  <a:cubicBezTo>
                    <a:pt x="66" y="21"/>
                    <a:pt x="64" y="20"/>
                    <a:pt x="63" y="21"/>
                  </a:cubicBezTo>
                  <a:cubicBezTo>
                    <a:pt x="62" y="22"/>
                    <a:pt x="60" y="23"/>
                    <a:pt x="59" y="24"/>
                  </a:cubicBezTo>
                  <a:cubicBezTo>
                    <a:pt x="58" y="25"/>
                    <a:pt x="58" y="25"/>
                    <a:pt x="58" y="26"/>
                  </a:cubicBezTo>
                  <a:cubicBezTo>
                    <a:pt x="58" y="26"/>
                    <a:pt x="57" y="27"/>
                    <a:pt x="56" y="28"/>
                  </a:cubicBezTo>
                  <a:cubicBezTo>
                    <a:pt x="55" y="28"/>
                    <a:pt x="53" y="27"/>
                    <a:pt x="53" y="29"/>
                  </a:cubicBezTo>
                  <a:cubicBezTo>
                    <a:pt x="52" y="32"/>
                    <a:pt x="50" y="35"/>
                    <a:pt x="52" y="34"/>
                  </a:cubicBezTo>
                  <a:cubicBezTo>
                    <a:pt x="54" y="33"/>
                    <a:pt x="53" y="34"/>
                    <a:pt x="53" y="36"/>
                  </a:cubicBezTo>
                  <a:cubicBezTo>
                    <a:pt x="52" y="38"/>
                    <a:pt x="50" y="41"/>
                    <a:pt x="52" y="42"/>
                  </a:cubicBezTo>
                  <a:cubicBezTo>
                    <a:pt x="53" y="42"/>
                    <a:pt x="52" y="43"/>
                    <a:pt x="51" y="45"/>
                  </a:cubicBezTo>
                  <a:cubicBezTo>
                    <a:pt x="51" y="46"/>
                    <a:pt x="51" y="46"/>
                    <a:pt x="49" y="46"/>
                  </a:cubicBezTo>
                  <a:cubicBezTo>
                    <a:pt x="48" y="46"/>
                    <a:pt x="44" y="47"/>
                    <a:pt x="44" y="49"/>
                  </a:cubicBezTo>
                  <a:cubicBezTo>
                    <a:pt x="43" y="51"/>
                    <a:pt x="41" y="54"/>
                    <a:pt x="38" y="56"/>
                  </a:cubicBezTo>
                  <a:cubicBezTo>
                    <a:pt x="35" y="57"/>
                    <a:pt x="31" y="57"/>
                    <a:pt x="33" y="60"/>
                  </a:cubicBezTo>
                  <a:cubicBezTo>
                    <a:pt x="35" y="63"/>
                    <a:pt x="35" y="64"/>
                    <a:pt x="35" y="66"/>
                  </a:cubicBezTo>
                  <a:cubicBezTo>
                    <a:pt x="35" y="67"/>
                    <a:pt x="35" y="70"/>
                    <a:pt x="32" y="65"/>
                  </a:cubicBezTo>
                  <a:cubicBezTo>
                    <a:pt x="30" y="60"/>
                    <a:pt x="27" y="58"/>
                    <a:pt x="26" y="57"/>
                  </a:cubicBezTo>
                  <a:cubicBezTo>
                    <a:pt x="25" y="58"/>
                    <a:pt x="25" y="59"/>
                    <a:pt x="24" y="59"/>
                  </a:cubicBezTo>
                  <a:cubicBezTo>
                    <a:pt x="24" y="59"/>
                    <a:pt x="25" y="60"/>
                    <a:pt x="25" y="60"/>
                  </a:cubicBezTo>
                  <a:cubicBezTo>
                    <a:pt x="26" y="61"/>
                    <a:pt x="26" y="61"/>
                    <a:pt x="26" y="62"/>
                  </a:cubicBezTo>
                  <a:cubicBezTo>
                    <a:pt x="26" y="62"/>
                    <a:pt x="26" y="63"/>
                    <a:pt x="27" y="63"/>
                  </a:cubicBezTo>
                  <a:cubicBezTo>
                    <a:pt x="27" y="64"/>
                    <a:pt x="28" y="66"/>
                    <a:pt x="28" y="67"/>
                  </a:cubicBezTo>
                  <a:cubicBezTo>
                    <a:pt x="29" y="68"/>
                    <a:pt x="29" y="68"/>
                    <a:pt x="29" y="68"/>
                  </a:cubicBezTo>
                  <a:cubicBezTo>
                    <a:pt x="28" y="69"/>
                    <a:pt x="27" y="69"/>
                    <a:pt x="27" y="69"/>
                  </a:cubicBezTo>
                  <a:cubicBezTo>
                    <a:pt x="26" y="70"/>
                    <a:pt x="24" y="73"/>
                    <a:pt x="24" y="73"/>
                  </a:cubicBezTo>
                  <a:cubicBezTo>
                    <a:pt x="23" y="74"/>
                    <a:pt x="23" y="74"/>
                    <a:pt x="22" y="74"/>
                  </a:cubicBezTo>
                  <a:cubicBezTo>
                    <a:pt x="22" y="73"/>
                    <a:pt x="21" y="72"/>
                    <a:pt x="21" y="72"/>
                  </a:cubicBezTo>
                  <a:cubicBezTo>
                    <a:pt x="20" y="71"/>
                    <a:pt x="20" y="71"/>
                    <a:pt x="20" y="72"/>
                  </a:cubicBezTo>
                  <a:cubicBezTo>
                    <a:pt x="20" y="72"/>
                    <a:pt x="20" y="75"/>
                    <a:pt x="20" y="75"/>
                  </a:cubicBezTo>
                  <a:cubicBezTo>
                    <a:pt x="18" y="79"/>
                    <a:pt x="18" y="79"/>
                    <a:pt x="18" y="79"/>
                  </a:cubicBezTo>
                  <a:cubicBezTo>
                    <a:pt x="19" y="79"/>
                    <a:pt x="19" y="80"/>
                    <a:pt x="20" y="81"/>
                  </a:cubicBezTo>
                  <a:cubicBezTo>
                    <a:pt x="22" y="83"/>
                    <a:pt x="27" y="87"/>
                    <a:pt x="26" y="89"/>
                  </a:cubicBezTo>
                  <a:cubicBezTo>
                    <a:pt x="25" y="92"/>
                    <a:pt x="23" y="93"/>
                    <a:pt x="26" y="97"/>
                  </a:cubicBezTo>
                  <a:cubicBezTo>
                    <a:pt x="28" y="100"/>
                    <a:pt x="28" y="101"/>
                    <a:pt x="27" y="102"/>
                  </a:cubicBezTo>
                  <a:cubicBezTo>
                    <a:pt x="25" y="102"/>
                    <a:pt x="23" y="102"/>
                    <a:pt x="25" y="105"/>
                  </a:cubicBezTo>
                  <a:cubicBezTo>
                    <a:pt x="26" y="107"/>
                    <a:pt x="26" y="109"/>
                    <a:pt x="26" y="111"/>
                  </a:cubicBezTo>
                  <a:cubicBezTo>
                    <a:pt x="27" y="113"/>
                    <a:pt x="27" y="118"/>
                    <a:pt x="26" y="120"/>
                  </a:cubicBezTo>
                  <a:cubicBezTo>
                    <a:pt x="26" y="121"/>
                    <a:pt x="26" y="122"/>
                    <a:pt x="27" y="122"/>
                  </a:cubicBezTo>
                  <a:cubicBezTo>
                    <a:pt x="28" y="123"/>
                    <a:pt x="27" y="123"/>
                    <a:pt x="26" y="124"/>
                  </a:cubicBezTo>
                  <a:cubicBezTo>
                    <a:pt x="25" y="125"/>
                    <a:pt x="25" y="125"/>
                    <a:pt x="26" y="126"/>
                  </a:cubicBezTo>
                  <a:cubicBezTo>
                    <a:pt x="26" y="126"/>
                    <a:pt x="26" y="127"/>
                    <a:pt x="27" y="126"/>
                  </a:cubicBezTo>
                  <a:cubicBezTo>
                    <a:pt x="27" y="125"/>
                    <a:pt x="28" y="125"/>
                    <a:pt x="29" y="126"/>
                  </a:cubicBezTo>
                  <a:cubicBezTo>
                    <a:pt x="29" y="128"/>
                    <a:pt x="29" y="129"/>
                    <a:pt x="30" y="128"/>
                  </a:cubicBezTo>
                  <a:cubicBezTo>
                    <a:pt x="31" y="128"/>
                    <a:pt x="31" y="127"/>
                    <a:pt x="30" y="129"/>
                  </a:cubicBezTo>
                  <a:cubicBezTo>
                    <a:pt x="29" y="131"/>
                    <a:pt x="27" y="136"/>
                    <a:pt x="26" y="137"/>
                  </a:cubicBezTo>
                  <a:cubicBezTo>
                    <a:pt x="26" y="137"/>
                    <a:pt x="23" y="140"/>
                    <a:pt x="22" y="140"/>
                  </a:cubicBezTo>
                  <a:cubicBezTo>
                    <a:pt x="22" y="141"/>
                    <a:pt x="21" y="141"/>
                    <a:pt x="21" y="142"/>
                  </a:cubicBezTo>
                  <a:cubicBezTo>
                    <a:pt x="22" y="144"/>
                    <a:pt x="20" y="147"/>
                    <a:pt x="17" y="148"/>
                  </a:cubicBezTo>
                  <a:cubicBezTo>
                    <a:pt x="14" y="149"/>
                    <a:pt x="7" y="149"/>
                    <a:pt x="7" y="154"/>
                  </a:cubicBezTo>
                  <a:cubicBezTo>
                    <a:pt x="7" y="158"/>
                    <a:pt x="11" y="156"/>
                    <a:pt x="8" y="159"/>
                  </a:cubicBezTo>
                  <a:cubicBezTo>
                    <a:pt x="6" y="163"/>
                    <a:pt x="4" y="161"/>
                    <a:pt x="3" y="161"/>
                  </a:cubicBezTo>
                  <a:cubicBezTo>
                    <a:pt x="2" y="162"/>
                    <a:pt x="0" y="162"/>
                    <a:pt x="3" y="163"/>
                  </a:cubicBezTo>
                  <a:cubicBezTo>
                    <a:pt x="5" y="163"/>
                    <a:pt x="5" y="164"/>
                    <a:pt x="4" y="165"/>
                  </a:cubicBezTo>
                  <a:cubicBezTo>
                    <a:pt x="4" y="165"/>
                    <a:pt x="4" y="165"/>
                    <a:pt x="4" y="165"/>
                  </a:cubicBezTo>
                  <a:cubicBezTo>
                    <a:pt x="8" y="168"/>
                    <a:pt x="8" y="168"/>
                    <a:pt x="8" y="168"/>
                  </a:cubicBezTo>
                  <a:cubicBezTo>
                    <a:pt x="8" y="168"/>
                    <a:pt x="9" y="168"/>
                    <a:pt x="9" y="16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0" name="Freeform 337">
              <a:extLst>
                <a:ext uri="{FF2B5EF4-FFF2-40B4-BE49-F238E27FC236}">
                  <a16:creationId xmlns:a16="http://schemas.microsoft.com/office/drawing/2014/main" id="{5BE63C1B-DC1B-476A-82B6-649BC09F7B7B}"/>
                </a:ext>
              </a:extLst>
            </p:cNvPr>
            <p:cNvSpPr>
              <a:spLocks/>
            </p:cNvSpPr>
            <p:nvPr/>
          </p:nvSpPr>
          <p:spPr bwMode="auto">
            <a:xfrm>
              <a:off x="1837" y="2653"/>
              <a:ext cx="121" cy="131"/>
            </a:xfrm>
            <a:custGeom>
              <a:avLst/>
              <a:gdLst>
                <a:gd name="T0" fmla="*/ 9 w 87"/>
                <a:gd name="T1" fmla="*/ 80 h 95"/>
                <a:gd name="T2" fmla="*/ 9 w 87"/>
                <a:gd name="T3" fmla="*/ 85 h 95"/>
                <a:gd name="T4" fmla="*/ 12 w 87"/>
                <a:gd name="T5" fmla="*/ 86 h 95"/>
                <a:gd name="T6" fmla="*/ 19 w 87"/>
                <a:gd name="T7" fmla="*/ 87 h 95"/>
                <a:gd name="T8" fmla="*/ 24 w 87"/>
                <a:gd name="T9" fmla="*/ 92 h 95"/>
                <a:gd name="T10" fmla="*/ 31 w 87"/>
                <a:gd name="T11" fmla="*/ 94 h 95"/>
                <a:gd name="T12" fmla="*/ 36 w 87"/>
                <a:gd name="T13" fmla="*/ 87 h 95"/>
                <a:gd name="T14" fmla="*/ 40 w 87"/>
                <a:gd name="T15" fmla="*/ 74 h 95"/>
                <a:gd name="T16" fmla="*/ 43 w 87"/>
                <a:gd name="T17" fmla="*/ 72 h 95"/>
                <a:gd name="T18" fmla="*/ 48 w 87"/>
                <a:gd name="T19" fmla="*/ 66 h 95"/>
                <a:gd name="T20" fmla="*/ 64 w 87"/>
                <a:gd name="T21" fmla="*/ 60 h 95"/>
                <a:gd name="T22" fmla="*/ 78 w 87"/>
                <a:gd name="T23" fmla="*/ 48 h 95"/>
                <a:gd name="T24" fmla="*/ 85 w 87"/>
                <a:gd name="T25" fmla="*/ 37 h 95"/>
                <a:gd name="T26" fmla="*/ 85 w 87"/>
                <a:gd name="T27" fmla="*/ 29 h 95"/>
                <a:gd name="T28" fmla="*/ 82 w 87"/>
                <a:gd name="T29" fmla="*/ 24 h 95"/>
                <a:gd name="T30" fmla="*/ 81 w 87"/>
                <a:gd name="T31" fmla="*/ 23 h 95"/>
                <a:gd name="T32" fmla="*/ 86 w 87"/>
                <a:gd name="T33" fmla="*/ 23 h 95"/>
                <a:gd name="T34" fmla="*/ 72 w 87"/>
                <a:gd name="T35" fmla="*/ 16 h 95"/>
                <a:gd name="T36" fmla="*/ 60 w 87"/>
                <a:gd name="T37" fmla="*/ 16 h 95"/>
                <a:gd name="T38" fmla="*/ 53 w 87"/>
                <a:gd name="T39" fmla="*/ 12 h 95"/>
                <a:gd name="T40" fmla="*/ 49 w 87"/>
                <a:gd name="T41" fmla="*/ 9 h 95"/>
                <a:gd name="T42" fmla="*/ 40 w 87"/>
                <a:gd name="T43" fmla="*/ 4 h 95"/>
                <a:gd name="T44" fmla="*/ 37 w 87"/>
                <a:gd name="T45" fmla="*/ 3 h 95"/>
                <a:gd name="T46" fmla="*/ 30 w 87"/>
                <a:gd name="T47" fmla="*/ 4 h 95"/>
                <a:gd name="T48" fmla="*/ 21 w 87"/>
                <a:gd name="T49" fmla="*/ 7 h 95"/>
                <a:gd name="T50" fmla="*/ 15 w 87"/>
                <a:gd name="T51" fmla="*/ 9 h 95"/>
                <a:gd name="T52" fmla="*/ 15 w 87"/>
                <a:gd name="T53" fmla="*/ 13 h 95"/>
                <a:gd name="T54" fmla="*/ 16 w 87"/>
                <a:gd name="T55" fmla="*/ 16 h 95"/>
                <a:gd name="T56" fmla="*/ 12 w 87"/>
                <a:gd name="T57" fmla="*/ 23 h 95"/>
                <a:gd name="T58" fmla="*/ 10 w 87"/>
                <a:gd name="T59" fmla="*/ 31 h 95"/>
                <a:gd name="T60" fmla="*/ 5 w 87"/>
                <a:gd name="T61" fmla="*/ 35 h 95"/>
                <a:gd name="T62" fmla="*/ 4 w 87"/>
                <a:gd name="T63" fmla="*/ 42 h 95"/>
                <a:gd name="T64" fmla="*/ 3 w 87"/>
                <a:gd name="T65" fmla="*/ 54 h 95"/>
                <a:gd name="T66" fmla="*/ 7 w 87"/>
                <a:gd name="T67" fmla="*/ 58 h 95"/>
                <a:gd name="T68" fmla="*/ 12 w 87"/>
                <a:gd name="T69" fmla="*/ 61 h 95"/>
                <a:gd name="T70" fmla="*/ 15 w 87"/>
                <a:gd name="T71" fmla="*/ 58 h 95"/>
                <a:gd name="T72" fmla="*/ 16 w 87"/>
                <a:gd name="T73" fmla="*/ 59 h 95"/>
                <a:gd name="T74" fmla="*/ 18 w 87"/>
                <a:gd name="T75" fmla="*/ 57 h 95"/>
                <a:gd name="T76" fmla="*/ 19 w 87"/>
                <a:gd name="T77" fmla="*/ 53 h 95"/>
                <a:gd name="T78" fmla="*/ 19 w 87"/>
                <a:gd name="T79" fmla="*/ 60 h 95"/>
                <a:gd name="T80" fmla="*/ 13 w 87"/>
                <a:gd name="T81" fmla="*/ 70 h 95"/>
                <a:gd name="T82" fmla="*/ 13 w 87"/>
                <a:gd name="T83" fmla="*/ 7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 h="95">
                  <a:moveTo>
                    <a:pt x="13" y="79"/>
                  </a:moveTo>
                  <a:cubicBezTo>
                    <a:pt x="12" y="79"/>
                    <a:pt x="10" y="80"/>
                    <a:pt x="9" y="80"/>
                  </a:cubicBezTo>
                  <a:cubicBezTo>
                    <a:pt x="9" y="81"/>
                    <a:pt x="8" y="81"/>
                    <a:pt x="8" y="82"/>
                  </a:cubicBezTo>
                  <a:cubicBezTo>
                    <a:pt x="8" y="82"/>
                    <a:pt x="9" y="85"/>
                    <a:pt x="9" y="85"/>
                  </a:cubicBezTo>
                  <a:cubicBezTo>
                    <a:pt x="9" y="86"/>
                    <a:pt x="8" y="86"/>
                    <a:pt x="9" y="87"/>
                  </a:cubicBezTo>
                  <a:cubicBezTo>
                    <a:pt x="9" y="87"/>
                    <a:pt x="12" y="87"/>
                    <a:pt x="12" y="86"/>
                  </a:cubicBezTo>
                  <a:cubicBezTo>
                    <a:pt x="13" y="85"/>
                    <a:pt x="14" y="84"/>
                    <a:pt x="15" y="85"/>
                  </a:cubicBezTo>
                  <a:cubicBezTo>
                    <a:pt x="17" y="86"/>
                    <a:pt x="18" y="87"/>
                    <a:pt x="19" y="87"/>
                  </a:cubicBezTo>
                  <a:cubicBezTo>
                    <a:pt x="20" y="87"/>
                    <a:pt x="21" y="87"/>
                    <a:pt x="21" y="87"/>
                  </a:cubicBezTo>
                  <a:cubicBezTo>
                    <a:pt x="22" y="88"/>
                    <a:pt x="24" y="92"/>
                    <a:pt x="24" y="92"/>
                  </a:cubicBezTo>
                  <a:cubicBezTo>
                    <a:pt x="25" y="93"/>
                    <a:pt x="26" y="94"/>
                    <a:pt x="28" y="95"/>
                  </a:cubicBezTo>
                  <a:cubicBezTo>
                    <a:pt x="29" y="95"/>
                    <a:pt x="30" y="95"/>
                    <a:pt x="31" y="94"/>
                  </a:cubicBezTo>
                  <a:cubicBezTo>
                    <a:pt x="32" y="93"/>
                    <a:pt x="33" y="91"/>
                    <a:pt x="34" y="90"/>
                  </a:cubicBezTo>
                  <a:cubicBezTo>
                    <a:pt x="35" y="90"/>
                    <a:pt x="36" y="88"/>
                    <a:pt x="36" y="87"/>
                  </a:cubicBezTo>
                  <a:cubicBezTo>
                    <a:pt x="36" y="85"/>
                    <a:pt x="39" y="78"/>
                    <a:pt x="39" y="76"/>
                  </a:cubicBezTo>
                  <a:cubicBezTo>
                    <a:pt x="40" y="75"/>
                    <a:pt x="40" y="74"/>
                    <a:pt x="40" y="74"/>
                  </a:cubicBezTo>
                  <a:cubicBezTo>
                    <a:pt x="40" y="74"/>
                    <a:pt x="40" y="73"/>
                    <a:pt x="41" y="73"/>
                  </a:cubicBezTo>
                  <a:cubicBezTo>
                    <a:pt x="41" y="73"/>
                    <a:pt x="43" y="73"/>
                    <a:pt x="43" y="72"/>
                  </a:cubicBezTo>
                  <a:cubicBezTo>
                    <a:pt x="43" y="70"/>
                    <a:pt x="44" y="70"/>
                    <a:pt x="45" y="68"/>
                  </a:cubicBezTo>
                  <a:cubicBezTo>
                    <a:pt x="47" y="66"/>
                    <a:pt x="47" y="66"/>
                    <a:pt x="48" y="66"/>
                  </a:cubicBezTo>
                  <a:cubicBezTo>
                    <a:pt x="48" y="65"/>
                    <a:pt x="48" y="65"/>
                    <a:pt x="49" y="65"/>
                  </a:cubicBezTo>
                  <a:cubicBezTo>
                    <a:pt x="49" y="65"/>
                    <a:pt x="64" y="60"/>
                    <a:pt x="64" y="60"/>
                  </a:cubicBezTo>
                  <a:cubicBezTo>
                    <a:pt x="64" y="60"/>
                    <a:pt x="65" y="59"/>
                    <a:pt x="66" y="58"/>
                  </a:cubicBezTo>
                  <a:cubicBezTo>
                    <a:pt x="67" y="58"/>
                    <a:pt x="77" y="49"/>
                    <a:pt x="78" y="48"/>
                  </a:cubicBezTo>
                  <a:cubicBezTo>
                    <a:pt x="79" y="47"/>
                    <a:pt x="81" y="44"/>
                    <a:pt x="82" y="43"/>
                  </a:cubicBezTo>
                  <a:cubicBezTo>
                    <a:pt x="82" y="42"/>
                    <a:pt x="84" y="38"/>
                    <a:pt x="85" y="37"/>
                  </a:cubicBezTo>
                  <a:cubicBezTo>
                    <a:pt x="85" y="37"/>
                    <a:pt x="87" y="35"/>
                    <a:pt x="87" y="33"/>
                  </a:cubicBezTo>
                  <a:cubicBezTo>
                    <a:pt x="86" y="32"/>
                    <a:pt x="86" y="30"/>
                    <a:pt x="85" y="29"/>
                  </a:cubicBezTo>
                  <a:cubicBezTo>
                    <a:pt x="84" y="28"/>
                    <a:pt x="83" y="27"/>
                    <a:pt x="83" y="26"/>
                  </a:cubicBezTo>
                  <a:cubicBezTo>
                    <a:pt x="83" y="25"/>
                    <a:pt x="83" y="24"/>
                    <a:pt x="82" y="24"/>
                  </a:cubicBezTo>
                  <a:cubicBezTo>
                    <a:pt x="82" y="24"/>
                    <a:pt x="81" y="24"/>
                    <a:pt x="81" y="24"/>
                  </a:cubicBezTo>
                  <a:cubicBezTo>
                    <a:pt x="81" y="23"/>
                    <a:pt x="80" y="23"/>
                    <a:pt x="81" y="23"/>
                  </a:cubicBezTo>
                  <a:cubicBezTo>
                    <a:pt x="82" y="22"/>
                    <a:pt x="83" y="22"/>
                    <a:pt x="84" y="23"/>
                  </a:cubicBezTo>
                  <a:cubicBezTo>
                    <a:pt x="84" y="23"/>
                    <a:pt x="85" y="23"/>
                    <a:pt x="86" y="23"/>
                  </a:cubicBezTo>
                  <a:cubicBezTo>
                    <a:pt x="82" y="21"/>
                    <a:pt x="74" y="16"/>
                    <a:pt x="73" y="16"/>
                  </a:cubicBezTo>
                  <a:cubicBezTo>
                    <a:pt x="72" y="15"/>
                    <a:pt x="72" y="16"/>
                    <a:pt x="72" y="16"/>
                  </a:cubicBezTo>
                  <a:cubicBezTo>
                    <a:pt x="72" y="16"/>
                    <a:pt x="67" y="17"/>
                    <a:pt x="67" y="17"/>
                  </a:cubicBezTo>
                  <a:cubicBezTo>
                    <a:pt x="66" y="17"/>
                    <a:pt x="61" y="16"/>
                    <a:pt x="60" y="16"/>
                  </a:cubicBezTo>
                  <a:cubicBezTo>
                    <a:pt x="59" y="16"/>
                    <a:pt x="59" y="16"/>
                    <a:pt x="56" y="16"/>
                  </a:cubicBezTo>
                  <a:cubicBezTo>
                    <a:pt x="54" y="15"/>
                    <a:pt x="53" y="12"/>
                    <a:pt x="53" y="12"/>
                  </a:cubicBezTo>
                  <a:cubicBezTo>
                    <a:pt x="53" y="11"/>
                    <a:pt x="51" y="9"/>
                    <a:pt x="51" y="9"/>
                  </a:cubicBezTo>
                  <a:cubicBezTo>
                    <a:pt x="50" y="9"/>
                    <a:pt x="50" y="9"/>
                    <a:pt x="49" y="9"/>
                  </a:cubicBezTo>
                  <a:cubicBezTo>
                    <a:pt x="48" y="9"/>
                    <a:pt x="44" y="7"/>
                    <a:pt x="43" y="6"/>
                  </a:cubicBezTo>
                  <a:cubicBezTo>
                    <a:pt x="42" y="6"/>
                    <a:pt x="40" y="5"/>
                    <a:pt x="40" y="4"/>
                  </a:cubicBezTo>
                  <a:cubicBezTo>
                    <a:pt x="39" y="4"/>
                    <a:pt x="39" y="4"/>
                    <a:pt x="38" y="3"/>
                  </a:cubicBezTo>
                  <a:cubicBezTo>
                    <a:pt x="38" y="3"/>
                    <a:pt x="37" y="3"/>
                    <a:pt x="37" y="3"/>
                  </a:cubicBezTo>
                  <a:cubicBezTo>
                    <a:pt x="33" y="0"/>
                    <a:pt x="33" y="0"/>
                    <a:pt x="33" y="0"/>
                  </a:cubicBezTo>
                  <a:cubicBezTo>
                    <a:pt x="33" y="1"/>
                    <a:pt x="32" y="4"/>
                    <a:pt x="30" y="4"/>
                  </a:cubicBezTo>
                  <a:cubicBezTo>
                    <a:pt x="29" y="4"/>
                    <a:pt x="25" y="5"/>
                    <a:pt x="24" y="6"/>
                  </a:cubicBezTo>
                  <a:cubicBezTo>
                    <a:pt x="22" y="6"/>
                    <a:pt x="21" y="6"/>
                    <a:pt x="21" y="7"/>
                  </a:cubicBezTo>
                  <a:cubicBezTo>
                    <a:pt x="21" y="8"/>
                    <a:pt x="21" y="8"/>
                    <a:pt x="20" y="8"/>
                  </a:cubicBezTo>
                  <a:cubicBezTo>
                    <a:pt x="19" y="8"/>
                    <a:pt x="16" y="8"/>
                    <a:pt x="15" y="9"/>
                  </a:cubicBezTo>
                  <a:cubicBezTo>
                    <a:pt x="14" y="10"/>
                    <a:pt x="14" y="10"/>
                    <a:pt x="15" y="11"/>
                  </a:cubicBezTo>
                  <a:cubicBezTo>
                    <a:pt x="16" y="12"/>
                    <a:pt x="15" y="12"/>
                    <a:pt x="15" y="13"/>
                  </a:cubicBezTo>
                  <a:cubicBezTo>
                    <a:pt x="15" y="13"/>
                    <a:pt x="15" y="14"/>
                    <a:pt x="15" y="14"/>
                  </a:cubicBezTo>
                  <a:cubicBezTo>
                    <a:pt x="16" y="15"/>
                    <a:pt x="16" y="16"/>
                    <a:pt x="16" y="16"/>
                  </a:cubicBezTo>
                  <a:cubicBezTo>
                    <a:pt x="16" y="17"/>
                    <a:pt x="15" y="18"/>
                    <a:pt x="15" y="19"/>
                  </a:cubicBezTo>
                  <a:cubicBezTo>
                    <a:pt x="15" y="19"/>
                    <a:pt x="14" y="22"/>
                    <a:pt x="12" y="23"/>
                  </a:cubicBezTo>
                  <a:cubicBezTo>
                    <a:pt x="11" y="24"/>
                    <a:pt x="8" y="26"/>
                    <a:pt x="9" y="28"/>
                  </a:cubicBezTo>
                  <a:cubicBezTo>
                    <a:pt x="10" y="30"/>
                    <a:pt x="11" y="30"/>
                    <a:pt x="10" y="31"/>
                  </a:cubicBezTo>
                  <a:cubicBezTo>
                    <a:pt x="10" y="31"/>
                    <a:pt x="9" y="33"/>
                    <a:pt x="8" y="33"/>
                  </a:cubicBezTo>
                  <a:cubicBezTo>
                    <a:pt x="8" y="34"/>
                    <a:pt x="6" y="35"/>
                    <a:pt x="5" y="35"/>
                  </a:cubicBezTo>
                  <a:cubicBezTo>
                    <a:pt x="4" y="35"/>
                    <a:pt x="2" y="36"/>
                    <a:pt x="3" y="38"/>
                  </a:cubicBezTo>
                  <a:cubicBezTo>
                    <a:pt x="4" y="40"/>
                    <a:pt x="4" y="41"/>
                    <a:pt x="4" y="42"/>
                  </a:cubicBezTo>
                  <a:cubicBezTo>
                    <a:pt x="4" y="44"/>
                    <a:pt x="4" y="46"/>
                    <a:pt x="5" y="48"/>
                  </a:cubicBezTo>
                  <a:cubicBezTo>
                    <a:pt x="5" y="50"/>
                    <a:pt x="4" y="54"/>
                    <a:pt x="3" y="54"/>
                  </a:cubicBezTo>
                  <a:cubicBezTo>
                    <a:pt x="1" y="54"/>
                    <a:pt x="0" y="54"/>
                    <a:pt x="2" y="55"/>
                  </a:cubicBezTo>
                  <a:cubicBezTo>
                    <a:pt x="4" y="56"/>
                    <a:pt x="6" y="57"/>
                    <a:pt x="7" y="58"/>
                  </a:cubicBezTo>
                  <a:cubicBezTo>
                    <a:pt x="8" y="59"/>
                    <a:pt x="11" y="61"/>
                    <a:pt x="11" y="61"/>
                  </a:cubicBezTo>
                  <a:cubicBezTo>
                    <a:pt x="12" y="61"/>
                    <a:pt x="12" y="62"/>
                    <a:pt x="12" y="61"/>
                  </a:cubicBezTo>
                  <a:cubicBezTo>
                    <a:pt x="12" y="60"/>
                    <a:pt x="12" y="60"/>
                    <a:pt x="12" y="60"/>
                  </a:cubicBezTo>
                  <a:cubicBezTo>
                    <a:pt x="13" y="60"/>
                    <a:pt x="13" y="59"/>
                    <a:pt x="15" y="58"/>
                  </a:cubicBezTo>
                  <a:cubicBezTo>
                    <a:pt x="16" y="57"/>
                    <a:pt x="16" y="56"/>
                    <a:pt x="16" y="57"/>
                  </a:cubicBezTo>
                  <a:cubicBezTo>
                    <a:pt x="17" y="58"/>
                    <a:pt x="16" y="59"/>
                    <a:pt x="16" y="59"/>
                  </a:cubicBezTo>
                  <a:cubicBezTo>
                    <a:pt x="15" y="59"/>
                    <a:pt x="16" y="60"/>
                    <a:pt x="17" y="60"/>
                  </a:cubicBezTo>
                  <a:cubicBezTo>
                    <a:pt x="17" y="59"/>
                    <a:pt x="18" y="58"/>
                    <a:pt x="18" y="57"/>
                  </a:cubicBezTo>
                  <a:cubicBezTo>
                    <a:pt x="18" y="55"/>
                    <a:pt x="18" y="53"/>
                    <a:pt x="18" y="52"/>
                  </a:cubicBezTo>
                  <a:cubicBezTo>
                    <a:pt x="19" y="52"/>
                    <a:pt x="19" y="52"/>
                    <a:pt x="19" y="53"/>
                  </a:cubicBezTo>
                  <a:cubicBezTo>
                    <a:pt x="18" y="54"/>
                    <a:pt x="18" y="55"/>
                    <a:pt x="19" y="56"/>
                  </a:cubicBezTo>
                  <a:cubicBezTo>
                    <a:pt x="19" y="57"/>
                    <a:pt x="20" y="59"/>
                    <a:pt x="19" y="60"/>
                  </a:cubicBezTo>
                  <a:cubicBezTo>
                    <a:pt x="19" y="61"/>
                    <a:pt x="18" y="65"/>
                    <a:pt x="18" y="66"/>
                  </a:cubicBezTo>
                  <a:cubicBezTo>
                    <a:pt x="17" y="67"/>
                    <a:pt x="15" y="70"/>
                    <a:pt x="13" y="70"/>
                  </a:cubicBezTo>
                  <a:cubicBezTo>
                    <a:pt x="12" y="70"/>
                    <a:pt x="11" y="71"/>
                    <a:pt x="11" y="72"/>
                  </a:cubicBezTo>
                  <a:cubicBezTo>
                    <a:pt x="13" y="78"/>
                    <a:pt x="13" y="78"/>
                    <a:pt x="13" y="78"/>
                  </a:cubicBezTo>
                  <a:cubicBezTo>
                    <a:pt x="13" y="78"/>
                    <a:pt x="13" y="79"/>
                    <a:pt x="13" y="7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1" name="Freeform 338">
              <a:extLst>
                <a:ext uri="{FF2B5EF4-FFF2-40B4-BE49-F238E27FC236}">
                  <a16:creationId xmlns:a16="http://schemas.microsoft.com/office/drawing/2014/main" id="{896FF830-8697-4544-A295-83AE03581025}"/>
                </a:ext>
              </a:extLst>
            </p:cNvPr>
            <p:cNvSpPr>
              <a:spLocks/>
            </p:cNvSpPr>
            <p:nvPr/>
          </p:nvSpPr>
          <p:spPr bwMode="auto">
            <a:xfrm>
              <a:off x="1644" y="2707"/>
              <a:ext cx="2" cy="4"/>
            </a:xfrm>
            <a:custGeom>
              <a:avLst/>
              <a:gdLst>
                <a:gd name="T0" fmla="*/ 0 w 2"/>
                <a:gd name="T1" fmla="*/ 2 h 3"/>
                <a:gd name="T2" fmla="*/ 2 w 2"/>
                <a:gd name="T3" fmla="*/ 2 h 3"/>
                <a:gd name="T4" fmla="*/ 0 w 2"/>
                <a:gd name="T5" fmla="*/ 2 h 3"/>
              </a:gdLst>
              <a:ahLst/>
              <a:cxnLst>
                <a:cxn ang="0">
                  <a:pos x="T0" y="T1"/>
                </a:cxn>
                <a:cxn ang="0">
                  <a:pos x="T2" y="T3"/>
                </a:cxn>
                <a:cxn ang="0">
                  <a:pos x="T4" y="T5"/>
                </a:cxn>
              </a:cxnLst>
              <a:rect l="0" t="0" r="r" b="b"/>
              <a:pathLst>
                <a:path w="2" h="3">
                  <a:moveTo>
                    <a:pt x="0" y="2"/>
                  </a:moveTo>
                  <a:cubicBezTo>
                    <a:pt x="0" y="2"/>
                    <a:pt x="2" y="3"/>
                    <a:pt x="2" y="2"/>
                  </a:cubicBezTo>
                  <a:cubicBezTo>
                    <a:pt x="2" y="0"/>
                    <a:pt x="1"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2" name="Freeform 339">
              <a:extLst>
                <a:ext uri="{FF2B5EF4-FFF2-40B4-BE49-F238E27FC236}">
                  <a16:creationId xmlns:a16="http://schemas.microsoft.com/office/drawing/2014/main" id="{F5C42BB2-813D-47D8-AE5E-73D8A018CE36}"/>
                </a:ext>
              </a:extLst>
            </p:cNvPr>
            <p:cNvSpPr>
              <a:spLocks/>
            </p:cNvSpPr>
            <p:nvPr/>
          </p:nvSpPr>
          <p:spPr bwMode="auto">
            <a:xfrm>
              <a:off x="1619" y="2678"/>
              <a:ext cx="19" cy="26"/>
            </a:xfrm>
            <a:custGeom>
              <a:avLst/>
              <a:gdLst>
                <a:gd name="T0" fmla="*/ 12 w 14"/>
                <a:gd name="T1" fmla="*/ 11 h 19"/>
                <a:gd name="T2" fmla="*/ 9 w 14"/>
                <a:gd name="T3" fmla="*/ 8 h 19"/>
                <a:gd name="T4" fmla="*/ 8 w 14"/>
                <a:gd name="T5" fmla="*/ 4 h 19"/>
                <a:gd name="T6" fmla="*/ 5 w 14"/>
                <a:gd name="T7" fmla="*/ 1 h 19"/>
                <a:gd name="T8" fmla="*/ 2 w 14"/>
                <a:gd name="T9" fmla="*/ 3 h 19"/>
                <a:gd name="T10" fmla="*/ 4 w 14"/>
                <a:gd name="T11" fmla="*/ 4 h 19"/>
                <a:gd name="T12" fmla="*/ 6 w 14"/>
                <a:gd name="T13" fmla="*/ 8 h 19"/>
                <a:gd name="T14" fmla="*/ 9 w 14"/>
                <a:gd name="T15" fmla="*/ 13 h 19"/>
                <a:gd name="T16" fmla="*/ 3 w 14"/>
                <a:gd name="T17" fmla="*/ 15 h 19"/>
                <a:gd name="T18" fmla="*/ 7 w 14"/>
                <a:gd name="T19" fmla="*/ 18 h 19"/>
                <a:gd name="T20" fmla="*/ 9 w 14"/>
                <a:gd name="T21" fmla="*/ 18 h 19"/>
                <a:gd name="T22" fmla="*/ 13 w 14"/>
                <a:gd name="T23" fmla="*/ 15 h 19"/>
                <a:gd name="T24" fmla="*/ 13 w 14"/>
                <a:gd name="T25" fmla="*/ 13 h 19"/>
                <a:gd name="T26" fmla="*/ 12 w 14"/>
                <a:gd name="T2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9">
                  <a:moveTo>
                    <a:pt x="12" y="11"/>
                  </a:moveTo>
                  <a:cubicBezTo>
                    <a:pt x="12" y="9"/>
                    <a:pt x="10" y="9"/>
                    <a:pt x="9" y="8"/>
                  </a:cubicBezTo>
                  <a:cubicBezTo>
                    <a:pt x="8" y="7"/>
                    <a:pt x="7" y="6"/>
                    <a:pt x="8" y="4"/>
                  </a:cubicBezTo>
                  <a:cubicBezTo>
                    <a:pt x="8" y="2"/>
                    <a:pt x="7" y="0"/>
                    <a:pt x="5" y="1"/>
                  </a:cubicBezTo>
                  <a:cubicBezTo>
                    <a:pt x="3" y="1"/>
                    <a:pt x="0" y="4"/>
                    <a:pt x="2" y="3"/>
                  </a:cubicBezTo>
                  <a:cubicBezTo>
                    <a:pt x="5" y="2"/>
                    <a:pt x="4" y="3"/>
                    <a:pt x="4" y="4"/>
                  </a:cubicBezTo>
                  <a:cubicBezTo>
                    <a:pt x="4" y="5"/>
                    <a:pt x="5" y="7"/>
                    <a:pt x="6" y="8"/>
                  </a:cubicBezTo>
                  <a:cubicBezTo>
                    <a:pt x="6" y="8"/>
                    <a:pt x="11" y="12"/>
                    <a:pt x="9" y="13"/>
                  </a:cubicBezTo>
                  <a:cubicBezTo>
                    <a:pt x="6" y="13"/>
                    <a:pt x="4" y="14"/>
                    <a:pt x="3" y="15"/>
                  </a:cubicBezTo>
                  <a:cubicBezTo>
                    <a:pt x="3" y="17"/>
                    <a:pt x="5" y="18"/>
                    <a:pt x="7" y="18"/>
                  </a:cubicBezTo>
                  <a:cubicBezTo>
                    <a:pt x="7" y="18"/>
                    <a:pt x="7" y="19"/>
                    <a:pt x="9" y="18"/>
                  </a:cubicBezTo>
                  <a:cubicBezTo>
                    <a:pt x="10" y="17"/>
                    <a:pt x="12" y="15"/>
                    <a:pt x="13" y="15"/>
                  </a:cubicBezTo>
                  <a:cubicBezTo>
                    <a:pt x="14" y="14"/>
                    <a:pt x="14" y="14"/>
                    <a:pt x="13" y="13"/>
                  </a:cubicBezTo>
                  <a:cubicBezTo>
                    <a:pt x="13" y="12"/>
                    <a:pt x="12" y="13"/>
                    <a:pt x="12"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3" name="Freeform 340">
              <a:extLst>
                <a:ext uri="{FF2B5EF4-FFF2-40B4-BE49-F238E27FC236}">
                  <a16:creationId xmlns:a16="http://schemas.microsoft.com/office/drawing/2014/main" id="{E8C03865-1298-4B53-B546-155E31731368}"/>
                </a:ext>
              </a:extLst>
            </p:cNvPr>
            <p:cNvSpPr>
              <a:spLocks/>
            </p:cNvSpPr>
            <p:nvPr/>
          </p:nvSpPr>
          <p:spPr bwMode="auto">
            <a:xfrm>
              <a:off x="1620" y="2686"/>
              <a:ext cx="7" cy="6"/>
            </a:xfrm>
            <a:custGeom>
              <a:avLst/>
              <a:gdLst>
                <a:gd name="T0" fmla="*/ 3 w 5"/>
                <a:gd name="T1" fmla="*/ 2 h 4"/>
                <a:gd name="T2" fmla="*/ 1 w 5"/>
                <a:gd name="T3" fmla="*/ 1 h 4"/>
                <a:gd name="T4" fmla="*/ 1 w 5"/>
                <a:gd name="T5" fmla="*/ 3 h 4"/>
                <a:gd name="T6" fmla="*/ 2 w 5"/>
                <a:gd name="T7" fmla="*/ 4 h 4"/>
                <a:gd name="T8" fmla="*/ 3 w 5"/>
                <a:gd name="T9" fmla="*/ 2 h 4"/>
              </a:gdLst>
              <a:ahLst/>
              <a:cxnLst>
                <a:cxn ang="0">
                  <a:pos x="T0" y="T1"/>
                </a:cxn>
                <a:cxn ang="0">
                  <a:pos x="T2" y="T3"/>
                </a:cxn>
                <a:cxn ang="0">
                  <a:pos x="T4" y="T5"/>
                </a:cxn>
                <a:cxn ang="0">
                  <a:pos x="T6" y="T7"/>
                </a:cxn>
                <a:cxn ang="0">
                  <a:pos x="T8" y="T9"/>
                </a:cxn>
              </a:cxnLst>
              <a:rect l="0" t="0" r="r" b="b"/>
              <a:pathLst>
                <a:path w="5" h="4">
                  <a:moveTo>
                    <a:pt x="3" y="2"/>
                  </a:moveTo>
                  <a:cubicBezTo>
                    <a:pt x="2" y="0"/>
                    <a:pt x="2" y="1"/>
                    <a:pt x="1" y="1"/>
                  </a:cubicBezTo>
                  <a:cubicBezTo>
                    <a:pt x="0" y="1"/>
                    <a:pt x="0" y="2"/>
                    <a:pt x="1" y="3"/>
                  </a:cubicBezTo>
                  <a:cubicBezTo>
                    <a:pt x="2" y="4"/>
                    <a:pt x="1" y="4"/>
                    <a:pt x="2" y="4"/>
                  </a:cubicBezTo>
                  <a:cubicBezTo>
                    <a:pt x="2" y="4"/>
                    <a:pt x="5" y="4"/>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4" name="Freeform 341">
              <a:extLst>
                <a:ext uri="{FF2B5EF4-FFF2-40B4-BE49-F238E27FC236}">
                  <a16:creationId xmlns:a16="http://schemas.microsoft.com/office/drawing/2014/main" id="{C295A164-B1FF-41F9-AD9E-9DC38666F25F}"/>
                </a:ext>
              </a:extLst>
            </p:cNvPr>
            <p:cNvSpPr>
              <a:spLocks/>
            </p:cNvSpPr>
            <p:nvPr/>
          </p:nvSpPr>
          <p:spPr bwMode="auto">
            <a:xfrm>
              <a:off x="1635" y="2685"/>
              <a:ext cx="7" cy="5"/>
            </a:xfrm>
            <a:custGeom>
              <a:avLst/>
              <a:gdLst>
                <a:gd name="T0" fmla="*/ 2 w 5"/>
                <a:gd name="T1" fmla="*/ 0 h 4"/>
                <a:gd name="T2" fmla="*/ 1 w 5"/>
                <a:gd name="T3" fmla="*/ 2 h 4"/>
                <a:gd name="T4" fmla="*/ 5 w 5"/>
                <a:gd name="T5" fmla="*/ 3 h 4"/>
                <a:gd name="T6" fmla="*/ 2 w 5"/>
                <a:gd name="T7" fmla="*/ 0 h 4"/>
              </a:gdLst>
              <a:ahLst/>
              <a:cxnLst>
                <a:cxn ang="0">
                  <a:pos x="T0" y="T1"/>
                </a:cxn>
                <a:cxn ang="0">
                  <a:pos x="T2" y="T3"/>
                </a:cxn>
                <a:cxn ang="0">
                  <a:pos x="T4" y="T5"/>
                </a:cxn>
                <a:cxn ang="0">
                  <a:pos x="T6" y="T7"/>
                </a:cxn>
              </a:cxnLst>
              <a:rect l="0" t="0" r="r" b="b"/>
              <a:pathLst>
                <a:path w="5" h="4">
                  <a:moveTo>
                    <a:pt x="2" y="0"/>
                  </a:moveTo>
                  <a:cubicBezTo>
                    <a:pt x="1" y="0"/>
                    <a:pt x="0" y="1"/>
                    <a:pt x="1" y="2"/>
                  </a:cubicBezTo>
                  <a:cubicBezTo>
                    <a:pt x="1" y="2"/>
                    <a:pt x="5" y="4"/>
                    <a:pt x="5" y="3"/>
                  </a:cubicBezTo>
                  <a:cubicBezTo>
                    <a:pt x="5" y="1"/>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5" name="Freeform 342">
              <a:extLst>
                <a:ext uri="{FF2B5EF4-FFF2-40B4-BE49-F238E27FC236}">
                  <a16:creationId xmlns:a16="http://schemas.microsoft.com/office/drawing/2014/main" id="{586CBE1C-0FED-46B7-A9B3-231DDF1E2BE6}"/>
                </a:ext>
              </a:extLst>
            </p:cNvPr>
            <p:cNvSpPr>
              <a:spLocks/>
            </p:cNvSpPr>
            <p:nvPr/>
          </p:nvSpPr>
          <p:spPr bwMode="auto">
            <a:xfrm>
              <a:off x="1644" y="2692"/>
              <a:ext cx="6" cy="5"/>
            </a:xfrm>
            <a:custGeom>
              <a:avLst/>
              <a:gdLst>
                <a:gd name="T0" fmla="*/ 0 w 5"/>
                <a:gd name="T1" fmla="*/ 2 h 4"/>
                <a:gd name="T2" fmla="*/ 2 w 5"/>
                <a:gd name="T3" fmla="*/ 4 h 4"/>
                <a:gd name="T4" fmla="*/ 5 w 5"/>
                <a:gd name="T5" fmla="*/ 2 h 4"/>
                <a:gd name="T6" fmla="*/ 0 w 5"/>
                <a:gd name="T7" fmla="*/ 2 h 4"/>
              </a:gdLst>
              <a:ahLst/>
              <a:cxnLst>
                <a:cxn ang="0">
                  <a:pos x="T0" y="T1"/>
                </a:cxn>
                <a:cxn ang="0">
                  <a:pos x="T2" y="T3"/>
                </a:cxn>
                <a:cxn ang="0">
                  <a:pos x="T4" y="T5"/>
                </a:cxn>
                <a:cxn ang="0">
                  <a:pos x="T6" y="T7"/>
                </a:cxn>
              </a:cxnLst>
              <a:rect l="0" t="0" r="r" b="b"/>
              <a:pathLst>
                <a:path w="5" h="4">
                  <a:moveTo>
                    <a:pt x="0" y="2"/>
                  </a:moveTo>
                  <a:cubicBezTo>
                    <a:pt x="0" y="2"/>
                    <a:pt x="0" y="4"/>
                    <a:pt x="2" y="4"/>
                  </a:cubicBezTo>
                  <a:cubicBezTo>
                    <a:pt x="5" y="4"/>
                    <a:pt x="5" y="3"/>
                    <a:pt x="5" y="2"/>
                  </a:cubicBezTo>
                  <a:cubicBezTo>
                    <a:pt x="4" y="0"/>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6" name="Freeform 343">
              <a:extLst>
                <a:ext uri="{FF2B5EF4-FFF2-40B4-BE49-F238E27FC236}">
                  <a16:creationId xmlns:a16="http://schemas.microsoft.com/office/drawing/2014/main" id="{4EA841EB-9787-4F9A-BB79-3F2B075A267D}"/>
                </a:ext>
              </a:extLst>
            </p:cNvPr>
            <p:cNvSpPr>
              <a:spLocks/>
            </p:cNvSpPr>
            <p:nvPr/>
          </p:nvSpPr>
          <p:spPr bwMode="auto">
            <a:xfrm>
              <a:off x="1662" y="2694"/>
              <a:ext cx="8" cy="7"/>
            </a:xfrm>
            <a:custGeom>
              <a:avLst/>
              <a:gdLst>
                <a:gd name="T0" fmla="*/ 2 w 6"/>
                <a:gd name="T1" fmla="*/ 3 h 5"/>
                <a:gd name="T2" fmla="*/ 1 w 6"/>
                <a:gd name="T3" fmla="*/ 5 h 5"/>
                <a:gd name="T4" fmla="*/ 5 w 6"/>
                <a:gd name="T5" fmla="*/ 3 h 5"/>
                <a:gd name="T6" fmla="*/ 2 w 6"/>
                <a:gd name="T7" fmla="*/ 3 h 5"/>
              </a:gdLst>
              <a:ahLst/>
              <a:cxnLst>
                <a:cxn ang="0">
                  <a:pos x="T0" y="T1"/>
                </a:cxn>
                <a:cxn ang="0">
                  <a:pos x="T2" y="T3"/>
                </a:cxn>
                <a:cxn ang="0">
                  <a:pos x="T4" y="T5"/>
                </a:cxn>
                <a:cxn ang="0">
                  <a:pos x="T6" y="T7"/>
                </a:cxn>
              </a:cxnLst>
              <a:rect l="0" t="0" r="r" b="b"/>
              <a:pathLst>
                <a:path w="6" h="5">
                  <a:moveTo>
                    <a:pt x="2" y="3"/>
                  </a:moveTo>
                  <a:cubicBezTo>
                    <a:pt x="2" y="3"/>
                    <a:pt x="0" y="4"/>
                    <a:pt x="1" y="5"/>
                  </a:cubicBezTo>
                  <a:cubicBezTo>
                    <a:pt x="3" y="5"/>
                    <a:pt x="3" y="4"/>
                    <a:pt x="5" y="3"/>
                  </a:cubicBezTo>
                  <a:cubicBezTo>
                    <a:pt x="6" y="2"/>
                    <a:pt x="6" y="0"/>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7" name="Freeform 344">
              <a:extLst>
                <a:ext uri="{FF2B5EF4-FFF2-40B4-BE49-F238E27FC236}">
                  <a16:creationId xmlns:a16="http://schemas.microsoft.com/office/drawing/2014/main" id="{F08DA47E-6D55-44BE-AF5D-09D0FBA61DCA}"/>
                </a:ext>
              </a:extLst>
            </p:cNvPr>
            <p:cNvSpPr>
              <a:spLocks/>
            </p:cNvSpPr>
            <p:nvPr/>
          </p:nvSpPr>
          <p:spPr bwMode="auto">
            <a:xfrm>
              <a:off x="1854" y="2736"/>
              <a:ext cx="8" cy="9"/>
            </a:xfrm>
            <a:custGeom>
              <a:avLst/>
              <a:gdLst>
                <a:gd name="T0" fmla="*/ 2 w 6"/>
                <a:gd name="T1" fmla="*/ 5 h 7"/>
                <a:gd name="T2" fmla="*/ 4 w 6"/>
                <a:gd name="T3" fmla="*/ 1 h 7"/>
                <a:gd name="T4" fmla="*/ 0 w 6"/>
                <a:gd name="T5" fmla="*/ 5 h 7"/>
                <a:gd name="T6" fmla="*/ 2 w 6"/>
                <a:gd name="T7" fmla="*/ 5 h 7"/>
              </a:gdLst>
              <a:ahLst/>
              <a:cxnLst>
                <a:cxn ang="0">
                  <a:pos x="T0" y="T1"/>
                </a:cxn>
                <a:cxn ang="0">
                  <a:pos x="T2" y="T3"/>
                </a:cxn>
                <a:cxn ang="0">
                  <a:pos x="T4" y="T5"/>
                </a:cxn>
                <a:cxn ang="0">
                  <a:pos x="T6" y="T7"/>
                </a:cxn>
              </a:cxnLst>
              <a:rect l="0" t="0" r="r" b="b"/>
              <a:pathLst>
                <a:path w="6" h="7">
                  <a:moveTo>
                    <a:pt x="2" y="5"/>
                  </a:moveTo>
                  <a:cubicBezTo>
                    <a:pt x="4" y="4"/>
                    <a:pt x="6" y="1"/>
                    <a:pt x="4" y="1"/>
                  </a:cubicBezTo>
                  <a:cubicBezTo>
                    <a:pt x="2" y="0"/>
                    <a:pt x="0" y="2"/>
                    <a:pt x="0" y="5"/>
                  </a:cubicBezTo>
                  <a:cubicBezTo>
                    <a:pt x="0" y="5"/>
                    <a:pt x="1" y="7"/>
                    <a:pt x="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8" name="Freeform 345">
              <a:extLst>
                <a:ext uri="{FF2B5EF4-FFF2-40B4-BE49-F238E27FC236}">
                  <a16:creationId xmlns:a16="http://schemas.microsoft.com/office/drawing/2014/main" id="{523C9E95-24C4-47E6-9352-3E00294C5E9A}"/>
                </a:ext>
              </a:extLst>
            </p:cNvPr>
            <p:cNvSpPr>
              <a:spLocks/>
            </p:cNvSpPr>
            <p:nvPr/>
          </p:nvSpPr>
          <p:spPr bwMode="auto">
            <a:xfrm>
              <a:off x="1995" y="2432"/>
              <a:ext cx="280" cy="238"/>
            </a:xfrm>
            <a:custGeom>
              <a:avLst/>
              <a:gdLst>
                <a:gd name="T0" fmla="*/ 179 w 202"/>
                <a:gd name="T1" fmla="*/ 94 h 173"/>
                <a:gd name="T2" fmla="*/ 182 w 202"/>
                <a:gd name="T3" fmla="*/ 88 h 173"/>
                <a:gd name="T4" fmla="*/ 184 w 202"/>
                <a:gd name="T5" fmla="*/ 82 h 173"/>
                <a:gd name="T6" fmla="*/ 189 w 202"/>
                <a:gd name="T7" fmla="*/ 81 h 173"/>
                <a:gd name="T8" fmla="*/ 193 w 202"/>
                <a:gd name="T9" fmla="*/ 75 h 173"/>
                <a:gd name="T10" fmla="*/ 189 w 202"/>
                <a:gd name="T11" fmla="*/ 69 h 173"/>
                <a:gd name="T12" fmla="*/ 193 w 202"/>
                <a:gd name="T13" fmla="*/ 65 h 173"/>
                <a:gd name="T14" fmla="*/ 199 w 202"/>
                <a:gd name="T15" fmla="*/ 55 h 173"/>
                <a:gd name="T16" fmla="*/ 182 w 202"/>
                <a:gd name="T17" fmla="*/ 56 h 173"/>
                <a:gd name="T18" fmla="*/ 181 w 202"/>
                <a:gd name="T19" fmla="*/ 53 h 173"/>
                <a:gd name="T20" fmla="*/ 186 w 202"/>
                <a:gd name="T21" fmla="*/ 42 h 173"/>
                <a:gd name="T22" fmla="*/ 174 w 202"/>
                <a:gd name="T23" fmla="*/ 37 h 173"/>
                <a:gd name="T24" fmla="*/ 167 w 202"/>
                <a:gd name="T25" fmla="*/ 35 h 173"/>
                <a:gd name="T26" fmla="*/ 161 w 202"/>
                <a:gd name="T27" fmla="*/ 30 h 173"/>
                <a:gd name="T28" fmla="*/ 156 w 202"/>
                <a:gd name="T29" fmla="*/ 27 h 173"/>
                <a:gd name="T30" fmla="*/ 168 w 202"/>
                <a:gd name="T31" fmla="*/ 22 h 173"/>
                <a:gd name="T32" fmla="*/ 141 w 202"/>
                <a:gd name="T33" fmla="*/ 23 h 173"/>
                <a:gd name="T34" fmla="*/ 142 w 202"/>
                <a:gd name="T35" fmla="*/ 25 h 173"/>
                <a:gd name="T36" fmla="*/ 122 w 202"/>
                <a:gd name="T37" fmla="*/ 31 h 173"/>
                <a:gd name="T38" fmla="*/ 85 w 202"/>
                <a:gd name="T39" fmla="*/ 25 h 173"/>
                <a:gd name="T40" fmla="*/ 57 w 202"/>
                <a:gd name="T41" fmla="*/ 10 h 173"/>
                <a:gd name="T42" fmla="*/ 47 w 202"/>
                <a:gd name="T43" fmla="*/ 6 h 173"/>
                <a:gd name="T44" fmla="*/ 53 w 202"/>
                <a:gd name="T45" fmla="*/ 10 h 173"/>
                <a:gd name="T46" fmla="*/ 48 w 202"/>
                <a:gd name="T47" fmla="*/ 12 h 173"/>
                <a:gd name="T48" fmla="*/ 28 w 202"/>
                <a:gd name="T49" fmla="*/ 22 h 173"/>
                <a:gd name="T50" fmla="*/ 25 w 202"/>
                <a:gd name="T51" fmla="*/ 45 h 173"/>
                <a:gd name="T52" fmla="*/ 26 w 202"/>
                <a:gd name="T53" fmla="*/ 20 h 173"/>
                <a:gd name="T54" fmla="*/ 22 w 202"/>
                <a:gd name="T55" fmla="*/ 10 h 173"/>
                <a:gd name="T56" fmla="*/ 20 w 202"/>
                <a:gd name="T57" fmla="*/ 9 h 173"/>
                <a:gd name="T58" fmla="*/ 12 w 202"/>
                <a:gd name="T59" fmla="*/ 17 h 173"/>
                <a:gd name="T60" fmla="*/ 8 w 202"/>
                <a:gd name="T61" fmla="*/ 25 h 173"/>
                <a:gd name="T62" fmla="*/ 6 w 202"/>
                <a:gd name="T63" fmla="*/ 31 h 173"/>
                <a:gd name="T64" fmla="*/ 0 w 202"/>
                <a:gd name="T65" fmla="*/ 45 h 173"/>
                <a:gd name="T66" fmla="*/ 6 w 202"/>
                <a:gd name="T67" fmla="*/ 44 h 173"/>
                <a:gd name="T68" fmla="*/ 9 w 202"/>
                <a:gd name="T69" fmla="*/ 47 h 173"/>
                <a:gd name="T70" fmla="*/ 15 w 202"/>
                <a:gd name="T71" fmla="*/ 58 h 173"/>
                <a:gd name="T72" fmla="*/ 14 w 202"/>
                <a:gd name="T73" fmla="*/ 65 h 173"/>
                <a:gd name="T74" fmla="*/ 19 w 202"/>
                <a:gd name="T75" fmla="*/ 75 h 173"/>
                <a:gd name="T76" fmla="*/ 25 w 202"/>
                <a:gd name="T77" fmla="*/ 77 h 173"/>
                <a:gd name="T78" fmla="*/ 44 w 202"/>
                <a:gd name="T79" fmla="*/ 77 h 173"/>
                <a:gd name="T80" fmla="*/ 58 w 202"/>
                <a:gd name="T81" fmla="*/ 91 h 173"/>
                <a:gd name="T82" fmla="*/ 87 w 202"/>
                <a:gd name="T83" fmla="*/ 90 h 173"/>
                <a:gd name="T84" fmla="*/ 83 w 202"/>
                <a:gd name="T85" fmla="*/ 102 h 173"/>
                <a:gd name="T86" fmla="*/ 83 w 202"/>
                <a:gd name="T87" fmla="*/ 119 h 173"/>
                <a:gd name="T88" fmla="*/ 86 w 202"/>
                <a:gd name="T89" fmla="*/ 127 h 173"/>
                <a:gd name="T90" fmla="*/ 90 w 202"/>
                <a:gd name="T91" fmla="*/ 131 h 173"/>
                <a:gd name="T92" fmla="*/ 83 w 202"/>
                <a:gd name="T93" fmla="*/ 140 h 173"/>
                <a:gd name="T94" fmla="*/ 94 w 202"/>
                <a:gd name="T95" fmla="*/ 154 h 173"/>
                <a:gd name="T96" fmla="*/ 97 w 202"/>
                <a:gd name="T97" fmla="*/ 164 h 173"/>
                <a:gd name="T98" fmla="*/ 116 w 202"/>
                <a:gd name="T99" fmla="*/ 168 h 173"/>
                <a:gd name="T100" fmla="*/ 116 w 202"/>
                <a:gd name="T101" fmla="*/ 172 h 173"/>
                <a:gd name="T102" fmla="*/ 126 w 202"/>
                <a:gd name="T103" fmla="*/ 164 h 173"/>
                <a:gd name="T104" fmla="*/ 134 w 202"/>
                <a:gd name="T105" fmla="*/ 162 h 173"/>
                <a:gd name="T106" fmla="*/ 148 w 202"/>
                <a:gd name="T107" fmla="*/ 149 h 173"/>
                <a:gd name="T108" fmla="*/ 140 w 202"/>
                <a:gd name="T109" fmla="*/ 146 h 173"/>
                <a:gd name="T110" fmla="*/ 136 w 202"/>
                <a:gd name="T111" fmla="*/ 130 h 173"/>
                <a:gd name="T112" fmla="*/ 128 w 202"/>
                <a:gd name="T113" fmla="*/ 120 h 173"/>
                <a:gd name="T114" fmla="*/ 139 w 202"/>
                <a:gd name="T115" fmla="*/ 124 h 173"/>
                <a:gd name="T116" fmla="*/ 147 w 202"/>
                <a:gd name="T117" fmla="*/ 124 h 173"/>
                <a:gd name="T118" fmla="*/ 155 w 202"/>
                <a:gd name="T119" fmla="*/ 129 h 173"/>
                <a:gd name="T120" fmla="*/ 159 w 202"/>
                <a:gd name="T121" fmla="*/ 122 h 173"/>
                <a:gd name="T122" fmla="*/ 180 w 202"/>
                <a:gd name="T123" fmla="*/ 116 h 173"/>
                <a:gd name="T124" fmla="*/ 189 w 202"/>
                <a:gd name="T125" fmla="*/ 10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3">
                  <a:moveTo>
                    <a:pt x="188" y="105"/>
                  </a:moveTo>
                  <a:cubicBezTo>
                    <a:pt x="188" y="105"/>
                    <a:pt x="187" y="104"/>
                    <a:pt x="187" y="104"/>
                  </a:cubicBezTo>
                  <a:cubicBezTo>
                    <a:pt x="186" y="103"/>
                    <a:pt x="179" y="94"/>
                    <a:pt x="179" y="94"/>
                  </a:cubicBezTo>
                  <a:cubicBezTo>
                    <a:pt x="179" y="94"/>
                    <a:pt x="178" y="94"/>
                    <a:pt x="179" y="93"/>
                  </a:cubicBezTo>
                  <a:cubicBezTo>
                    <a:pt x="180" y="92"/>
                    <a:pt x="181" y="91"/>
                    <a:pt x="182" y="90"/>
                  </a:cubicBezTo>
                  <a:cubicBezTo>
                    <a:pt x="182" y="89"/>
                    <a:pt x="182" y="89"/>
                    <a:pt x="182" y="88"/>
                  </a:cubicBezTo>
                  <a:cubicBezTo>
                    <a:pt x="182" y="88"/>
                    <a:pt x="182" y="87"/>
                    <a:pt x="182" y="87"/>
                  </a:cubicBezTo>
                  <a:cubicBezTo>
                    <a:pt x="182" y="86"/>
                    <a:pt x="181" y="82"/>
                    <a:pt x="182" y="82"/>
                  </a:cubicBezTo>
                  <a:cubicBezTo>
                    <a:pt x="183" y="82"/>
                    <a:pt x="184" y="82"/>
                    <a:pt x="184" y="82"/>
                  </a:cubicBezTo>
                  <a:cubicBezTo>
                    <a:pt x="185" y="81"/>
                    <a:pt x="185" y="80"/>
                    <a:pt x="186" y="81"/>
                  </a:cubicBezTo>
                  <a:cubicBezTo>
                    <a:pt x="187" y="81"/>
                    <a:pt x="187" y="81"/>
                    <a:pt x="188" y="81"/>
                  </a:cubicBezTo>
                  <a:cubicBezTo>
                    <a:pt x="188" y="81"/>
                    <a:pt x="189" y="81"/>
                    <a:pt x="189" y="81"/>
                  </a:cubicBezTo>
                  <a:cubicBezTo>
                    <a:pt x="190" y="80"/>
                    <a:pt x="191" y="80"/>
                    <a:pt x="192" y="79"/>
                  </a:cubicBezTo>
                  <a:cubicBezTo>
                    <a:pt x="193" y="79"/>
                    <a:pt x="194" y="78"/>
                    <a:pt x="194" y="77"/>
                  </a:cubicBezTo>
                  <a:cubicBezTo>
                    <a:pt x="194" y="76"/>
                    <a:pt x="193" y="75"/>
                    <a:pt x="193" y="75"/>
                  </a:cubicBezTo>
                  <a:cubicBezTo>
                    <a:pt x="193" y="75"/>
                    <a:pt x="190" y="75"/>
                    <a:pt x="190" y="74"/>
                  </a:cubicBezTo>
                  <a:cubicBezTo>
                    <a:pt x="189" y="73"/>
                    <a:pt x="189" y="71"/>
                    <a:pt x="188" y="71"/>
                  </a:cubicBezTo>
                  <a:cubicBezTo>
                    <a:pt x="188" y="70"/>
                    <a:pt x="188" y="69"/>
                    <a:pt x="189" y="69"/>
                  </a:cubicBezTo>
                  <a:cubicBezTo>
                    <a:pt x="189" y="68"/>
                    <a:pt x="190" y="68"/>
                    <a:pt x="190" y="67"/>
                  </a:cubicBezTo>
                  <a:cubicBezTo>
                    <a:pt x="190" y="66"/>
                    <a:pt x="191" y="65"/>
                    <a:pt x="192" y="66"/>
                  </a:cubicBezTo>
                  <a:cubicBezTo>
                    <a:pt x="192" y="66"/>
                    <a:pt x="193" y="65"/>
                    <a:pt x="193" y="65"/>
                  </a:cubicBezTo>
                  <a:cubicBezTo>
                    <a:pt x="194" y="65"/>
                    <a:pt x="195" y="64"/>
                    <a:pt x="196" y="64"/>
                  </a:cubicBezTo>
                  <a:cubicBezTo>
                    <a:pt x="196" y="63"/>
                    <a:pt x="202" y="60"/>
                    <a:pt x="201" y="58"/>
                  </a:cubicBezTo>
                  <a:cubicBezTo>
                    <a:pt x="201" y="57"/>
                    <a:pt x="200" y="56"/>
                    <a:pt x="199" y="55"/>
                  </a:cubicBezTo>
                  <a:cubicBezTo>
                    <a:pt x="197" y="54"/>
                    <a:pt x="194" y="53"/>
                    <a:pt x="191" y="54"/>
                  </a:cubicBezTo>
                  <a:cubicBezTo>
                    <a:pt x="187" y="55"/>
                    <a:pt x="183" y="56"/>
                    <a:pt x="184" y="56"/>
                  </a:cubicBezTo>
                  <a:cubicBezTo>
                    <a:pt x="184" y="55"/>
                    <a:pt x="183" y="55"/>
                    <a:pt x="182" y="56"/>
                  </a:cubicBezTo>
                  <a:cubicBezTo>
                    <a:pt x="181" y="57"/>
                    <a:pt x="178" y="57"/>
                    <a:pt x="176" y="55"/>
                  </a:cubicBezTo>
                  <a:cubicBezTo>
                    <a:pt x="174" y="54"/>
                    <a:pt x="174" y="54"/>
                    <a:pt x="177" y="54"/>
                  </a:cubicBezTo>
                  <a:cubicBezTo>
                    <a:pt x="179" y="54"/>
                    <a:pt x="181" y="54"/>
                    <a:pt x="181" y="53"/>
                  </a:cubicBezTo>
                  <a:cubicBezTo>
                    <a:pt x="182" y="51"/>
                    <a:pt x="184" y="46"/>
                    <a:pt x="183" y="47"/>
                  </a:cubicBezTo>
                  <a:cubicBezTo>
                    <a:pt x="182" y="48"/>
                    <a:pt x="182" y="46"/>
                    <a:pt x="184" y="45"/>
                  </a:cubicBezTo>
                  <a:cubicBezTo>
                    <a:pt x="185" y="44"/>
                    <a:pt x="188" y="43"/>
                    <a:pt x="186" y="42"/>
                  </a:cubicBezTo>
                  <a:cubicBezTo>
                    <a:pt x="184" y="41"/>
                    <a:pt x="178" y="37"/>
                    <a:pt x="177" y="36"/>
                  </a:cubicBezTo>
                  <a:cubicBezTo>
                    <a:pt x="176" y="35"/>
                    <a:pt x="175" y="34"/>
                    <a:pt x="175" y="36"/>
                  </a:cubicBezTo>
                  <a:cubicBezTo>
                    <a:pt x="175" y="37"/>
                    <a:pt x="175" y="37"/>
                    <a:pt x="174" y="37"/>
                  </a:cubicBezTo>
                  <a:cubicBezTo>
                    <a:pt x="174" y="38"/>
                    <a:pt x="174" y="39"/>
                    <a:pt x="172" y="37"/>
                  </a:cubicBezTo>
                  <a:cubicBezTo>
                    <a:pt x="170" y="34"/>
                    <a:pt x="168" y="32"/>
                    <a:pt x="168" y="33"/>
                  </a:cubicBezTo>
                  <a:cubicBezTo>
                    <a:pt x="168" y="34"/>
                    <a:pt x="167" y="37"/>
                    <a:pt x="167" y="35"/>
                  </a:cubicBezTo>
                  <a:cubicBezTo>
                    <a:pt x="166" y="33"/>
                    <a:pt x="165" y="33"/>
                    <a:pt x="165" y="35"/>
                  </a:cubicBezTo>
                  <a:cubicBezTo>
                    <a:pt x="165" y="37"/>
                    <a:pt x="165" y="38"/>
                    <a:pt x="164" y="35"/>
                  </a:cubicBezTo>
                  <a:cubicBezTo>
                    <a:pt x="162" y="32"/>
                    <a:pt x="162" y="29"/>
                    <a:pt x="161" y="30"/>
                  </a:cubicBezTo>
                  <a:cubicBezTo>
                    <a:pt x="160" y="32"/>
                    <a:pt x="160" y="31"/>
                    <a:pt x="159" y="30"/>
                  </a:cubicBezTo>
                  <a:cubicBezTo>
                    <a:pt x="159" y="29"/>
                    <a:pt x="157" y="28"/>
                    <a:pt x="156" y="28"/>
                  </a:cubicBezTo>
                  <a:cubicBezTo>
                    <a:pt x="156" y="28"/>
                    <a:pt x="155" y="27"/>
                    <a:pt x="156" y="27"/>
                  </a:cubicBezTo>
                  <a:cubicBezTo>
                    <a:pt x="157" y="27"/>
                    <a:pt x="153" y="25"/>
                    <a:pt x="157" y="25"/>
                  </a:cubicBezTo>
                  <a:cubicBezTo>
                    <a:pt x="161" y="24"/>
                    <a:pt x="161" y="26"/>
                    <a:pt x="166" y="24"/>
                  </a:cubicBezTo>
                  <a:cubicBezTo>
                    <a:pt x="170" y="22"/>
                    <a:pt x="173" y="22"/>
                    <a:pt x="168" y="22"/>
                  </a:cubicBezTo>
                  <a:cubicBezTo>
                    <a:pt x="164" y="22"/>
                    <a:pt x="152" y="22"/>
                    <a:pt x="150" y="23"/>
                  </a:cubicBezTo>
                  <a:cubicBezTo>
                    <a:pt x="148" y="24"/>
                    <a:pt x="146" y="24"/>
                    <a:pt x="145" y="24"/>
                  </a:cubicBezTo>
                  <a:cubicBezTo>
                    <a:pt x="143" y="23"/>
                    <a:pt x="143" y="22"/>
                    <a:pt x="141" y="23"/>
                  </a:cubicBezTo>
                  <a:cubicBezTo>
                    <a:pt x="140" y="24"/>
                    <a:pt x="138" y="23"/>
                    <a:pt x="137" y="23"/>
                  </a:cubicBezTo>
                  <a:cubicBezTo>
                    <a:pt x="136" y="23"/>
                    <a:pt x="134" y="23"/>
                    <a:pt x="137" y="25"/>
                  </a:cubicBezTo>
                  <a:cubicBezTo>
                    <a:pt x="139" y="26"/>
                    <a:pt x="141" y="25"/>
                    <a:pt x="142" y="25"/>
                  </a:cubicBezTo>
                  <a:cubicBezTo>
                    <a:pt x="143" y="25"/>
                    <a:pt x="145" y="26"/>
                    <a:pt x="140" y="27"/>
                  </a:cubicBezTo>
                  <a:cubicBezTo>
                    <a:pt x="135" y="28"/>
                    <a:pt x="129" y="30"/>
                    <a:pt x="128" y="31"/>
                  </a:cubicBezTo>
                  <a:cubicBezTo>
                    <a:pt x="126" y="33"/>
                    <a:pt x="123" y="31"/>
                    <a:pt x="122" y="31"/>
                  </a:cubicBezTo>
                  <a:cubicBezTo>
                    <a:pt x="120" y="31"/>
                    <a:pt x="111" y="31"/>
                    <a:pt x="109" y="27"/>
                  </a:cubicBezTo>
                  <a:cubicBezTo>
                    <a:pt x="108" y="23"/>
                    <a:pt x="106" y="24"/>
                    <a:pt x="105" y="24"/>
                  </a:cubicBezTo>
                  <a:cubicBezTo>
                    <a:pt x="103" y="24"/>
                    <a:pt x="87" y="25"/>
                    <a:pt x="85" y="25"/>
                  </a:cubicBezTo>
                  <a:cubicBezTo>
                    <a:pt x="83" y="25"/>
                    <a:pt x="77" y="26"/>
                    <a:pt x="76" y="22"/>
                  </a:cubicBezTo>
                  <a:cubicBezTo>
                    <a:pt x="75" y="18"/>
                    <a:pt x="74" y="15"/>
                    <a:pt x="70" y="13"/>
                  </a:cubicBezTo>
                  <a:cubicBezTo>
                    <a:pt x="66" y="11"/>
                    <a:pt x="59" y="11"/>
                    <a:pt x="57" y="10"/>
                  </a:cubicBezTo>
                  <a:cubicBezTo>
                    <a:pt x="55" y="9"/>
                    <a:pt x="54" y="8"/>
                    <a:pt x="53" y="4"/>
                  </a:cubicBezTo>
                  <a:cubicBezTo>
                    <a:pt x="52" y="1"/>
                    <a:pt x="50" y="0"/>
                    <a:pt x="49" y="0"/>
                  </a:cubicBezTo>
                  <a:cubicBezTo>
                    <a:pt x="48" y="1"/>
                    <a:pt x="45" y="3"/>
                    <a:pt x="47" y="6"/>
                  </a:cubicBezTo>
                  <a:cubicBezTo>
                    <a:pt x="48" y="8"/>
                    <a:pt x="48" y="8"/>
                    <a:pt x="50" y="8"/>
                  </a:cubicBezTo>
                  <a:cubicBezTo>
                    <a:pt x="53" y="8"/>
                    <a:pt x="53" y="8"/>
                    <a:pt x="53" y="9"/>
                  </a:cubicBezTo>
                  <a:cubicBezTo>
                    <a:pt x="54" y="9"/>
                    <a:pt x="55" y="10"/>
                    <a:pt x="53" y="10"/>
                  </a:cubicBezTo>
                  <a:cubicBezTo>
                    <a:pt x="52" y="10"/>
                    <a:pt x="50" y="10"/>
                    <a:pt x="50" y="10"/>
                  </a:cubicBezTo>
                  <a:cubicBezTo>
                    <a:pt x="49" y="10"/>
                    <a:pt x="49" y="10"/>
                    <a:pt x="49" y="11"/>
                  </a:cubicBezTo>
                  <a:cubicBezTo>
                    <a:pt x="49" y="12"/>
                    <a:pt x="48" y="12"/>
                    <a:pt x="48" y="12"/>
                  </a:cubicBezTo>
                  <a:cubicBezTo>
                    <a:pt x="47" y="13"/>
                    <a:pt x="42" y="13"/>
                    <a:pt x="40" y="14"/>
                  </a:cubicBezTo>
                  <a:cubicBezTo>
                    <a:pt x="39" y="15"/>
                    <a:pt x="32" y="18"/>
                    <a:pt x="31" y="18"/>
                  </a:cubicBezTo>
                  <a:cubicBezTo>
                    <a:pt x="30" y="18"/>
                    <a:pt x="27" y="18"/>
                    <a:pt x="28" y="22"/>
                  </a:cubicBezTo>
                  <a:cubicBezTo>
                    <a:pt x="28" y="26"/>
                    <a:pt x="32" y="32"/>
                    <a:pt x="33" y="35"/>
                  </a:cubicBezTo>
                  <a:cubicBezTo>
                    <a:pt x="34" y="38"/>
                    <a:pt x="36" y="44"/>
                    <a:pt x="31" y="46"/>
                  </a:cubicBezTo>
                  <a:cubicBezTo>
                    <a:pt x="27" y="48"/>
                    <a:pt x="25" y="48"/>
                    <a:pt x="25" y="45"/>
                  </a:cubicBezTo>
                  <a:cubicBezTo>
                    <a:pt x="25" y="42"/>
                    <a:pt x="23" y="42"/>
                    <a:pt x="22" y="40"/>
                  </a:cubicBezTo>
                  <a:cubicBezTo>
                    <a:pt x="20" y="39"/>
                    <a:pt x="18" y="36"/>
                    <a:pt x="21" y="32"/>
                  </a:cubicBezTo>
                  <a:cubicBezTo>
                    <a:pt x="25" y="27"/>
                    <a:pt x="27" y="25"/>
                    <a:pt x="26" y="20"/>
                  </a:cubicBezTo>
                  <a:cubicBezTo>
                    <a:pt x="24" y="16"/>
                    <a:pt x="24" y="18"/>
                    <a:pt x="26" y="18"/>
                  </a:cubicBezTo>
                  <a:cubicBezTo>
                    <a:pt x="27" y="18"/>
                    <a:pt x="26" y="18"/>
                    <a:pt x="25" y="17"/>
                  </a:cubicBezTo>
                  <a:cubicBezTo>
                    <a:pt x="24" y="16"/>
                    <a:pt x="21" y="12"/>
                    <a:pt x="22" y="10"/>
                  </a:cubicBezTo>
                  <a:cubicBezTo>
                    <a:pt x="22" y="9"/>
                    <a:pt x="24" y="7"/>
                    <a:pt x="27" y="6"/>
                  </a:cubicBezTo>
                  <a:cubicBezTo>
                    <a:pt x="22" y="8"/>
                    <a:pt x="22" y="8"/>
                    <a:pt x="22" y="8"/>
                  </a:cubicBezTo>
                  <a:cubicBezTo>
                    <a:pt x="22" y="8"/>
                    <a:pt x="21" y="8"/>
                    <a:pt x="20" y="9"/>
                  </a:cubicBezTo>
                  <a:cubicBezTo>
                    <a:pt x="20" y="11"/>
                    <a:pt x="18" y="14"/>
                    <a:pt x="18" y="14"/>
                  </a:cubicBezTo>
                  <a:cubicBezTo>
                    <a:pt x="18" y="14"/>
                    <a:pt x="17" y="17"/>
                    <a:pt x="14" y="17"/>
                  </a:cubicBezTo>
                  <a:cubicBezTo>
                    <a:pt x="14" y="17"/>
                    <a:pt x="13" y="17"/>
                    <a:pt x="12" y="17"/>
                  </a:cubicBezTo>
                  <a:cubicBezTo>
                    <a:pt x="12" y="18"/>
                    <a:pt x="10" y="20"/>
                    <a:pt x="10" y="21"/>
                  </a:cubicBezTo>
                  <a:cubicBezTo>
                    <a:pt x="9" y="22"/>
                    <a:pt x="9" y="23"/>
                    <a:pt x="9" y="24"/>
                  </a:cubicBezTo>
                  <a:cubicBezTo>
                    <a:pt x="8" y="24"/>
                    <a:pt x="8" y="25"/>
                    <a:pt x="8" y="25"/>
                  </a:cubicBezTo>
                  <a:cubicBezTo>
                    <a:pt x="8" y="26"/>
                    <a:pt x="7" y="26"/>
                    <a:pt x="7" y="26"/>
                  </a:cubicBezTo>
                  <a:cubicBezTo>
                    <a:pt x="7" y="26"/>
                    <a:pt x="7" y="26"/>
                    <a:pt x="7" y="27"/>
                  </a:cubicBezTo>
                  <a:cubicBezTo>
                    <a:pt x="7" y="28"/>
                    <a:pt x="7" y="30"/>
                    <a:pt x="6" y="31"/>
                  </a:cubicBezTo>
                  <a:cubicBezTo>
                    <a:pt x="6" y="32"/>
                    <a:pt x="6" y="34"/>
                    <a:pt x="6" y="34"/>
                  </a:cubicBezTo>
                  <a:cubicBezTo>
                    <a:pt x="5" y="35"/>
                    <a:pt x="5" y="38"/>
                    <a:pt x="4" y="38"/>
                  </a:cubicBezTo>
                  <a:cubicBezTo>
                    <a:pt x="4" y="39"/>
                    <a:pt x="1" y="44"/>
                    <a:pt x="0" y="45"/>
                  </a:cubicBezTo>
                  <a:cubicBezTo>
                    <a:pt x="0" y="45"/>
                    <a:pt x="0" y="46"/>
                    <a:pt x="1" y="45"/>
                  </a:cubicBezTo>
                  <a:cubicBezTo>
                    <a:pt x="2" y="45"/>
                    <a:pt x="5" y="44"/>
                    <a:pt x="5" y="44"/>
                  </a:cubicBezTo>
                  <a:cubicBezTo>
                    <a:pt x="5" y="44"/>
                    <a:pt x="6" y="44"/>
                    <a:pt x="6" y="44"/>
                  </a:cubicBezTo>
                  <a:cubicBezTo>
                    <a:pt x="6" y="45"/>
                    <a:pt x="6" y="45"/>
                    <a:pt x="6" y="46"/>
                  </a:cubicBezTo>
                  <a:cubicBezTo>
                    <a:pt x="6" y="46"/>
                    <a:pt x="7" y="46"/>
                    <a:pt x="7" y="46"/>
                  </a:cubicBezTo>
                  <a:cubicBezTo>
                    <a:pt x="7" y="46"/>
                    <a:pt x="9" y="46"/>
                    <a:pt x="9" y="47"/>
                  </a:cubicBezTo>
                  <a:cubicBezTo>
                    <a:pt x="10" y="48"/>
                    <a:pt x="13" y="55"/>
                    <a:pt x="13" y="56"/>
                  </a:cubicBezTo>
                  <a:cubicBezTo>
                    <a:pt x="13" y="56"/>
                    <a:pt x="14" y="57"/>
                    <a:pt x="14" y="57"/>
                  </a:cubicBezTo>
                  <a:cubicBezTo>
                    <a:pt x="14" y="57"/>
                    <a:pt x="14" y="57"/>
                    <a:pt x="15" y="58"/>
                  </a:cubicBezTo>
                  <a:cubicBezTo>
                    <a:pt x="15" y="58"/>
                    <a:pt x="15" y="61"/>
                    <a:pt x="15" y="62"/>
                  </a:cubicBezTo>
                  <a:cubicBezTo>
                    <a:pt x="15" y="62"/>
                    <a:pt x="15" y="62"/>
                    <a:pt x="15" y="63"/>
                  </a:cubicBezTo>
                  <a:cubicBezTo>
                    <a:pt x="14" y="63"/>
                    <a:pt x="14" y="64"/>
                    <a:pt x="14" y="65"/>
                  </a:cubicBezTo>
                  <a:cubicBezTo>
                    <a:pt x="14" y="66"/>
                    <a:pt x="13" y="68"/>
                    <a:pt x="14" y="69"/>
                  </a:cubicBezTo>
                  <a:cubicBezTo>
                    <a:pt x="14" y="69"/>
                    <a:pt x="14" y="71"/>
                    <a:pt x="15" y="72"/>
                  </a:cubicBezTo>
                  <a:cubicBezTo>
                    <a:pt x="15" y="72"/>
                    <a:pt x="18" y="72"/>
                    <a:pt x="19" y="75"/>
                  </a:cubicBezTo>
                  <a:cubicBezTo>
                    <a:pt x="20" y="77"/>
                    <a:pt x="20" y="77"/>
                    <a:pt x="20" y="77"/>
                  </a:cubicBezTo>
                  <a:cubicBezTo>
                    <a:pt x="20" y="77"/>
                    <a:pt x="21" y="78"/>
                    <a:pt x="21" y="78"/>
                  </a:cubicBezTo>
                  <a:cubicBezTo>
                    <a:pt x="22" y="78"/>
                    <a:pt x="24" y="77"/>
                    <a:pt x="25" y="77"/>
                  </a:cubicBezTo>
                  <a:cubicBezTo>
                    <a:pt x="26" y="77"/>
                    <a:pt x="33" y="78"/>
                    <a:pt x="33" y="78"/>
                  </a:cubicBezTo>
                  <a:cubicBezTo>
                    <a:pt x="33" y="78"/>
                    <a:pt x="34" y="78"/>
                    <a:pt x="35" y="78"/>
                  </a:cubicBezTo>
                  <a:cubicBezTo>
                    <a:pt x="36" y="77"/>
                    <a:pt x="39" y="76"/>
                    <a:pt x="44" y="77"/>
                  </a:cubicBezTo>
                  <a:cubicBezTo>
                    <a:pt x="48" y="78"/>
                    <a:pt x="48" y="78"/>
                    <a:pt x="48" y="78"/>
                  </a:cubicBezTo>
                  <a:cubicBezTo>
                    <a:pt x="48" y="78"/>
                    <a:pt x="48" y="78"/>
                    <a:pt x="49" y="79"/>
                  </a:cubicBezTo>
                  <a:cubicBezTo>
                    <a:pt x="49" y="79"/>
                    <a:pt x="58" y="91"/>
                    <a:pt x="58" y="91"/>
                  </a:cubicBezTo>
                  <a:cubicBezTo>
                    <a:pt x="58" y="91"/>
                    <a:pt x="59" y="91"/>
                    <a:pt x="59" y="91"/>
                  </a:cubicBezTo>
                  <a:cubicBezTo>
                    <a:pt x="60" y="91"/>
                    <a:pt x="71" y="90"/>
                    <a:pt x="73" y="89"/>
                  </a:cubicBezTo>
                  <a:cubicBezTo>
                    <a:pt x="75" y="89"/>
                    <a:pt x="81" y="88"/>
                    <a:pt x="87" y="90"/>
                  </a:cubicBezTo>
                  <a:cubicBezTo>
                    <a:pt x="87" y="90"/>
                    <a:pt x="88" y="90"/>
                    <a:pt x="88" y="91"/>
                  </a:cubicBezTo>
                  <a:cubicBezTo>
                    <a:pt x="88" y="91"/>
                    <a:pt x="89" y="93"/>
                    <a:pt x="88" y="94"/>
                  </a:cubicBezTo>
                  <a:cubicBezTo>
                    <a:pt x="86" y="96"/>
                    <a:pt x="83" y="102"/>
                    <a:pt x="83" y="102"/>
                  </a:cubicBezTo>
                  <a:cubicBezTo>
                    <a:pt x="83" y="102"/>
                    <a:pt x="82" y="103"/>
                    <a:pt x="82" y="104"/>
                  </a:cubicBezTo>
                  <a:cubicBezTo>
                    <a:pt x="82" y="104"/>
                    <a:pt x="82" y="110"/>
                    <a:pt x="82" y="112"/>
                  </a:cubicBezTo>
                  <a:cubicBezTo>
                    <a:pt x="82" y="114"/>
                    <a:pt x="82" y="117"/>
                    <a:pt x="83" y="119"/>
                  </a:cubicBezTo>
                  <a:cubicBezTo>
                    <a:pt x="84" y="120"/>
                    <a:pt x="84" y="121"/>
                    <a:pt x="84" y="122"/>
                  </a:cubicBezTo>
                  <a:cubicBezTo>
                    <a:pt x="85" y="123"/>
                    <a:pt x="86" y="125"/>
                    <a:pt x="86" y="126"/>
                  </a:cubicBezTo>
                  <a:cubicBezTo>
                    <a:pt x="86" y="126"/>
                    <a:pt x="86" y="127"/>
                    <a:pt x="86" y="127"/>
                  </a:cubicBezTo>
                  <a:cubicBezTo>
                    <a:pt x="87" y="127"/>
                    <a:pt x="89" y="128"/>
                    <a:pt x="89" y="130"/>
                  </a:cubicBezTo>
                  <a:cubicBezTo>
                    <a:pt x="89" y="130"/>
                    <a:pt x="89" y="131"/>
                    <a:pt x="90" y="131"/>
                  </a:cubicBezTo>
                  <a:cubicBezTo>
                    <a:pt x="90" y="131"/>
                    <a:pt x="90" y="131"/>
                    <a:pt x="90" y="131"/>
                  </a:cubicBezTo>
                  <a:cubicBezTo>
                    <a:pt x="90" y="132"/>
                    <a:pt x="89" y="133"/>
                    <a:pt x="89" y="134"/>
                  </a:cubicBezTo>
                  <a:cubicBezTo>
                    <a:pt x="88" y="134"/>
                    <a:pt x="83" y="139"/>
                    <a:pt x="82" y="139"/>
                  </a:cubicBezTo>
                  <a:cubicBezTo>
                    <a:pt x="82" y="139"/>
                    <a:pt x="82" y="140"/>
                    <a:pt x="83" y="140"/>
                  </a:cubicBezTo>
                  <a:cubicBezTo>
                    <a:pt x="84" y="140"/>
                    <a:pt x="86" y="140"/>
                    <a:pt x="86" y="141"/>
                  </a:cubicBezTo>
                  <a:cubicBezTo>
                    <a:pt x="87" y="142"/>
                    <a:pt x="90" y="144"/>
                    <a:pt x="90" y="145"/>
                  </a:cubicBezTo>
                  <a:cubicBezTo>
                    <a:pt x="90" y="146"/>
                    <a:pt x="94" y="153"/>
                    <a:pt x="94" y="154"/>
                  </a:cubicBezTo>
                  <a:cubicBezTo>
                    <a:pt x="94" y="155"/>
                    <a:pt x="97" y="163"/>
                    <a:pt x="97" y="163"/>
                  </a:cubicBezTo>
                  <a:cubicBezTo>
                    <a:pt x="97" y="163"/>
                    <a:pt x="97" y="164"/>
                    <a:pt x="97" y="164"/>
                  </a:cubicBezTo>
                  <a:cubicBezTo>
                    <a:pt x="97" y="164"/>
                    <a:pt x="97" y="164"/>
                    <a:pt x="97" y="164"/>
                  </a:cubicBezTo>
                  <a:cubicBezTo>
                    <a:pt x="98" y="165"/>
                    <a:pt x="104" y="170"/>
                    <a:pt x="104" y="170"/>
                  </a:cubicBezTo>
                  <a:cubicBezTo>
                    <a:pt x="104" y="170"/>
                    <a:pt x="107" y="172"/>
                    <a:pt x="110" y="171"/>
                  </a:cubicBezTo>
                  <a:cubicBezTo>
                    <a:pt x="113" y="169"/>
                    <a:pt x="115" y="168"/>
                    <a:pt x="116" y="168"/>
                  </a:cubicBezTo>
                  <a:cubicBezTo>
                    <a:pt x="117" y="168"/>
                    <a:pt x="117" y="169"/>
                    <a:pt x="117" y="170"/>
                  </a:cubicBezTo>
                  <a:cubicBezTo>
                    <a:pt x="116" y="171"/>
                    <a:pt x="116" y="171"/>
                    <a:pt x="116" y="171"/>
                  </a:cubicBezTo>
                  <a:cubicBezTo>
                    <a:pt x="116" y="171"/>
                    <a:pt x="116" y="172"/>
                    <a:pt x="116" y="172"/>
                  </a:cubicBezTo>
                  <a:cubicBezTo>
                    <a:pt x="116" y="172"/>
                    <a:pt x="117" y="173"/>
                    <a:pt x="118" y="171"/>
                  </a:cubicBezTo>
                  <a:cubicBezTo>
                    <a:pt x="119" y="170"/>
                    <a:pt x="121" y="168"/>
                    <a:pt x="122" y="167"/>
                  </a:cubicBezTo>
                  <a:cubicBezTo>
                    <a:pt x="122" y="166"/>
                    <a:pt x="124" y="165"/>
                    <a:pt x="126" y="164"/>
                  </a:cubicBezTo>
                  <a:cubicBezTo>
                    <a:pt x="128" y="164"/>
                    <a:pt x="130" y="163"/>
                    <a:pt x="131" y="162"/>
                  </a:cubicBezTo>
                  <a:cubicBezTo>
                    <a:pt x="133" y="161"/>
                    <a:pt x="134" y="160"/>
                    <a:pt x="134" y="161"/>
                  </a:cubicBezTo>
                  <a:cubicBezTo>
                    <a:pt x="133" y="162"/>
                    <a:pt x="134" y="162"/>
                    <a:pt x="134" y="162"/>
                  </a:cubicBezTo>
                  <a:cubicBezTo>
                    <a:pt x="135" y="161"/>
                    <a:pt x="137" y="159"/>
                    <a:pt x="138" y="157"/>
                  </a:cubicBezTo>
                  <a:cubicBezTo>
                    <a:pt x="138" y="155"/>
                    <a:pt x="138" y="153"/>
                    <a:pt x="139" y="153"/>
                  </a:cubicBezTo>
                  <a:cubicBezTo>
                    <a:pt x="140" y="153"/>
                    <a:pt x="147" y="149"/>
                    <a:pt x="148" y="149"/>
                  </a:cubicBezTo>
                  <a:cubicBezTo>
                    <a:pt x="148" y="149"/>
                    <a:pt x="149" y="149"/>
                    <a:pt x="149" y="148"/>
                  </a:cubicBezTo>
                  <a:cubicBezTo>
                    <a:pt x="149" y="147"/>
                    <a:pt x="149" y="147"/>
                    <a:pt x="148" y="147"/>
                  </a:cubicBezTo>
                  <a:cubicBezTo>
                    <a:pt x="148" y="147"/>
                    <a:pt x="141" y="146"/>
                    <a:pt x="140" y="146"/>
                  </a:cubicBezTo>
                  <a:cubicBezTo>
                    <a:pt x="139" y="145"/>
                    <a:pt x="138" y="145"/>
                    <a:pt x="139" y="143"/>
                  </a:cubicBezTo>
                  <a:cubicBezTo>
                    <a:pt x="139" y="142"/>
                    <a:pt x="139" y="140"/>
                    <a:pt x="138" y="136"/>
                  </a:cubicBezTo>
                  <a:cubicBezTo>
                    <a:pt x="136" y="131"/>
                    <a:pt x="136" y="130"/>
                    <a:pt x="136" y="130"/>
                  </a:cubicBezTo>
                  <a:cubicBezTo>
                    <a:pt x="137" y="130"/>
                    <a:pt x="137" y="128"/>
                    <a:pt x="135" y="127"/>
                  </a:cubicBezTo>
                  <a:cubicBezTo>
                    <a:pt x="134" y="126"/>
                    <a:pt x="131" y="125"/>
                    <a:pt x="130" y="123"/>
                  </a:cubicBezTo>
                  <a:cubicBezTo>
                    <a:pt x="129" y="122"/>
                    <a:pt x="129" y="121"/>
                    <a:pt x="128" y="120"/>
                  </a:cubicBezTo>
                  <a:cubicBezTo>
                    <a:pt x="127" y="120"/>
                    <a:pt x="128" y="120"/>
                    <a:pt x="128" y="120"/>
                  </a:cubicBezTo>
                  <a:cubicBezTo>
                    <a:pt x="129" y="120"/>
                    <a:pt x="130" y="119"/>
                    <a:pt x="130" y="119"/>
                  </a:cubicBezTo>
                  <a:cubicBezTo>
                    <a:pt x="131" y="120"/>
                    <a:pt x="137" y="123"/>
                    <a:pt x="139" y="124"/>
                  </a:cubicBezTo>
                  <a:cubicBezTo>
                    <a:pt x="140" y="124"/>
                    <a:pt x="142" y="124"/>
                    <a:pt x="143" y="124"/>
                  </a:cubicBezTo>
                  <a:cubicBezTo>
                    <a:pt x="145" y="123"/>
                    <a:pt x="145" y="123"/>
                    <a:pt x="145" y="124"/>
                  </a:cubicBezTo>
                  <a:cubicBezTo>
                    <a:pt x="146" y="124"/>
                    <a:pt x="147" y="125"/>
                    <a:pt x="147" y="124"/>
                  </a:cubicBezTo>
                  <a:cubicBezTo>
                    <a:pt x="147" y="124"/>
                    <a:pt x="148" y="123"/>
                    <a:pt x="148" y="123"/>
                  </a:cubicBezTo>
                  <a:cubicBezTo>
                    <a:pt x="149" y="123"/>
                    <a:pt x="152" y="125"/>
                    <a:pt x="153" y="127"/>
                  </a:cubicBezTo>
                  <a:cubicBezTo>
                    <a:pt x="154" y="129"/>
                    <a:pt x="155" y="129"/>
                    <a:pt x="155" y="129"/>
                  </a:cubicBezTo>
                  <a:cubicBezTo>
                    <a:pt x="156" y="129"/>
                    <a:pt x="157" y="128"/>
                    <a:pt x="157" y="126"/>
                  </a:cubicBezTo>
                  <a:cubicBezTo>
                    <a:pt x="157" y="125"/>
                    <a:pt x="157" y="123"/>
                    <a:pt x="157" y="123"/>
                  </a:cubicBezTo>
                  <a:cubicBezTo>
                    <a:pt x="157" y="123"/>
                    <a:pt x="158" y="122"/>
                    <a:pt x="159" y="122"/>
                  </a:cubicBezTo>
                  <a:cubicBezTo>
                    <a:pt x="160" y="122"/>
                    <a:pt x="167" y="120"/>
                    <a:pt x="171" y="119"/>
                  </a:cubicBezTo>
                  <a:cubicBezTo>
                    <a:pt x="171" y="119"/>
                    <a:pt x="174" y="119"/>
                    <a:pt x="175" y="119"/>
                  </a:cubicBezTo>
                  <a:cubicBezTo>
                    <a:pt x="176" y="118"/>
                    <a:pt x="179" y="116"/>
                    <a:pt x="180" y="116"/>
                  </a:cubicBezTo>
                  <a:cubicBezTo>
                    <a:pt x="181" y="115"/>
                    <a:pt x="182" y="115"/>
                    <a:pt x="183" y="115"/>
                  </a:cubicBezTo>
                  <a:cubicBezTo>
                    <a:pt x="184" y="115"/>
                    <a:pt x="184" y="115"/>
                    <a:pt x="185" y="114"/>
                  </a:cubicBezTo>
                  <a:cubicBezTo>
                    <a:pt x="186" y="113"/>
                    <a:pt x="189" y="110"/>
                    <a:pt x="189" y="108"/>
                  </a:cubicBezTo>
                  <a:cubicBezTo>
                    <a:pt x="189" y="107"/>
                    <a:pt x="189" y="106"/>
                    <a:pt x="188" y="10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9" name="Freeform 346">
              <a:extLst>
                <a:ext uri="{FF2B5EF4-FFF2-40B4-BE49-F238E27FC236}">
                  <a16:creationId xmlns:a16="http://schemas.microsoft.com/office/drawing/2014/main" id="{D0835C60-5C97-479A-9F33-B58B0A0C6DD5}"/>
                </a:ext>
              </a:extLst>
            </p:cNvPr>
            <p:cNvSpPr>
              <a:spLocks/>
            </p:cNvSpPr>
            <p:nvPr/>
          </p:nvSpPr>
          <p:spPr bwMode="auto">
            <a:xfrm>
              <a:off x="2180" y="2453"/>
              <a:ext cx="13" cy="7"/>
            </a:xfrm>
            <a:custGeom>
              <a:avLst/>
              <a:gdLst>
                <a:gd name="T0" fmla="*/ 6 w 9"/>
                <a:gd name="T1" fmla="*/ 2 h 5"/>
                <a:gd name="T2" fmla="*/ 2 w 9"/>
                <a:gd name="T3" fmla="*/ 2 h 5"/>
                <a:gd name="T4" fmla="*/ 1 w 9"/>
                <a:gd name="T5" fmla="*/ 3 h 5"/>
                <a:gd name="T6" fmla="*/ 5 w 9"/>
                <a:gd name="T7" fmla="*/ 5 h 5"/>
                <a:gd name="T8" fmla="*/ 8 w 9"/>
                <a:gd name="T9" fmla="*/ 2 h 5"/>
                <a:gd name="T10" fmla="*/ 6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6" y="2"/>
                  </a:moveTo>
                  <a:cubicBezTo>
                    <a:pt x="5" y="3"/>
                    <a:pt x="4" y="3"/>
                    <a:pt x="2" y="2"/>
                  </a:cubicBezTo>
                  <a:cubicBezTo>
                    <a:pt x="0" y="1"/>
                    <a:pt x="1" y="3"/>
                    <a:pt x="1" y="3"/>
                  </a:cubicBezTo>
                  <a:cubicBezTo>
                    <a:pt x="2" y="4"/>
                    <a:pt x="3" y="5"/>
                    <a:pt x="5" y="5"/>
                  </a:cubicBezTo>
                  <a:cubicBezTo>
                    <a:pt x="7" y="4"/>
                    <a:pt x="9" y="3"/>
                    <a:pt x="8" y="2"/>
                  </a:cubicBezTo>
                  <a:cubicBezTo>
                    <a:pt x="8" y="0"/>
                    <a:pt x="6" y="1"/>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0" name="Freeform 347">
              <a:extLst>
                <a:ext uri="{FF2B5EF4-FFF2-40B4-BE49-F238E27FC236}">
                  <a16:creationId xmlns:a16="http://schemas.microsoft.com/office/drawing/2014/main" id="{05A6601B-612A-4C62-9E07-0EF7B40B50FF}"/>
                </a:ext>
              </a:extLst>
            </p:cNvPr>
            <p:cNvSpPr>
              <a:spLocks/>
            </p:cNvSpPr>
            <p:nvPr/>
          </p:nvSpPr>
          <p:spPr bwMode="auto">
            <a:xfrm>
              <a:off x="2158" y="2457"/>
              <a:ext cx="4" cy="3"/>
            </a:xfrm>
            <a:custGeom>
              <a:avLst/>
              <a:gdLst>
                <a:gd name="T0" fmla="*/ 1 w 3"/>
                <a:gd name="T1" fmla="*/ 1 h 2"/>
                <a:gd name="T2" fmla="*/ 2 w 3"/>
                <a:gd name="T3" fmla="*/ 2 h 2"/>
                <a:gd name="T4" fmla="*/ 1 w 3"/>
                <a:gd name="T5" fmla="*/ 1 h 2"/>
              </a:gdLst>
              <a:ahLst/>
              <a:cxnLst>
                <a:cxn ang="0">
                  <a:pos x="T0" y="T1"/>
                </a:cxn>
                <a:cxn ang="0">
                  <a:pos x="T2" y="T3"/>
                </a:cxn>
                <a:cxn ang="0">
                  <a:pos x="T4" y="T5"/>
                </a:cxn>
              </a:cxnLst>
              <a:rect l="0" t="0" r="r" b="b"/>
              <a:pathLst>
                <a:path w="3" h="2">
                  <a:moveTo>
                    <a:pt x="1" y="1"/>
                  </a:moveTo>
                  <a:cubicBezTo>
                    <a:pt x="0" y="1"/>
                    <a:pt x="1" y="1"/>
                    <a:pt x="2" y="2"/>
                  </a:cubicBezTo>
                  <a:cubicBezTo>
                    <a:pt x="2" y="2"/>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1" name="Freeform 348">
              <a:extLst>
                <a:ext uri="{FF2B5EF4-FFF2-40B4-BE49-F238E27FC236}">
                  <a16:creationId xmlns:a16="http://schemas.microsoft.com/office/drawing/2014/main" id="{DD712D46-4C3A-4FE3-98C9-3A6DD8465D4D}"/>
                </a:ext>
              </a:extLst>
            </p:cNvPr>
            <p:cNvSpPr>
              <a:spLocks/>
            </p:cNvSpPr>
            <p:nvPr/>
          </p:nvSpPr>
          <p:spPr bwMode="auto">
            <a:xfrm>
              <a:off x="2097" y="2431"/>
              <a:ext cx="7" cy="4"/>
            </a:xfrm>
            <a:custGeom>
              <a:avLst/>
              <a:gdLst>
                <a:gd name="T0" fmla="*/ 2 w 5"/>
                <a:gd name="T1" fmla="*/ 0 h 3"/>
                <a:gd name="T2" fmla="*/ 3 w 5"/>
                <a:gd name="T3" fmla="*/ 3 h 3"/>
                <a:gd name="T4" fmla="*/ 2 w 5"/>
                <a:gd name="T5" fmla="*/ 0 h 3"/>
              </a:gdLst>
              <a:ahLst/>
              <a:cxnLst>
                <a:cxn ang="0">
                  <a:pos x="T0" y="T1"/>
                </a:cxn>
                <a:cxn ang="0">
                  <a:pos x="T2" y="T3"/>
                </a:cxn>
                <a:cxn ang="0">
                  <a:pos x="T4" y="T5"/>
                </a:cxn>
              </a:cxnLst>
              <a:rect l="0" t="0" r="r" b="b"/>
              <a:pathLst>
                <a:path w="5" h="3">
                  <a:moveTo>
                    <a:pt x="2" y="0"/>
                  </a:moveTo>
                  <a:cubicBezTo>
                    <a:pt x="0" y="0"/>
                    <a:pt x="1" y="1"/>
                    <a:pt x="3" y="3"/>
                  </a:cubicBezTo>
                  <a:cubicBezTo>
                    <a:pt x="3" y="3"/>
                    <a:pt x="5" y="1"/>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2" name="Freeform 349">
              <a:extLst>
                <a:ext uri="{FF2B5EF4-FFF2-40B4-BE49-F238E27FC236}">
                  <a16:creationId xmlns:a16="http://schemas.microsoft.com/office/drawing/2014/main" id="{DA8A91CE-6C28-4D3C-A7D1-560260579AFA}"/>
                </a:ext>
              </a:extLst>
            </p:cNvPr>
            <p:cNvSpPr>
              <a:spLocks/>
            </p:cNvSpPr>
            <p:nvPr/>
          </p:nvSpPr>
          <p:spPr bwMode="auto">
            <a:xfrm>
              <a:off x="2064" y="2421"/>
              <a:ext cx="3" cy="6"/>
            </a:xfrm>
            <a:custGeom>
              <a:avLst/>
              <a:gdLst>
                <a:gd name="T0" fmla="*/ 0 w 2"/>
                <a:gd name="T1" fmla="*/ 2 h 4"/>
                <a:gd name="T2" fmla="*/ 2 w 2"/>
                <a:gd name="T3" fmla="*/ 4 h 4"/>
                <a:gd name="T4" fmla="*/ 0 w 2"/>
                <a:gd name="T5" fmla="*/ 2 h 4"/>
              </a:gdLst>
              <a:ahLst/>
              <a:cxnLst>
                <a:cxn ang="0">
                  <a:pos x="T0" y="T1"/>
                </a:cxn>
                <a:cxn ang="0">
                  <a:pos x="T2" y="T3"/>
                </a:cxn>
                <a:cxn ang="0">
                  <a:pos x="T4" y="T5"/>
                </a:cxn>
              </a:cxnLst>
              <a:rect l="0" t="0" r="r" b="b"/>
              <a:pathLst>
                <a:path w="2" h="4">
                  <a:moveTo>
                    <a:pt x="0" y="2"/>
                  </a:moveTo>
                  <a:cubicBezTo>
                    <a:pt x="0" y="4"/>
                    <a:pt x="1" y="4"/>
                    <a:pt x="2" y="4"/>
                  </a:cubicBezTo>
                  <a:cubicBezTo>
                    <a:pt x="2" y="4"/>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3" name="Freeform 350">
              <a:extLst>
                <a:ext uri="{FF2B5EF4-FFF2-40B4-BE49-F238E27FC236}">
                  <a16:creationId xmlns:a16="http://schemas.microsoft.com/office/drawing/2014/main" id="{05CC3CC5-F2F4-4246-BC73-A6C4BDE05ACA}"/>
                </a:ext>
              </a:extLst>
            </p:cNvPr>
            <p:cNvSpPr>
              <a:spLocks/>
            </p:cNvSpPr>
            <p:nvPr/>
          </p:nvSpPr>
          <p:spPr bwMode="auto">
            <a:xfrm>
              <a:off x="2241" y="2508"/>
              <a:ext cx="101" cy="149"/>
            </a:xfrm>
            <a:custGeom>
              <a:avLst/>
              <a:gdLst>
                <a:gd name="T0" fmla="*/ 15 w 73"/>
                <a:gd name="T1" fmla="*/ 10 h 109"/>
                <a:gd name="T2" fmla="*/ 12 w 73"/>
                <a:gd name="T3" fmla="*/ 12 h 109"/>
                <a:gd name="T4" fmla="*/ 10 w 73"/>
                <a:gd name="T5" fmla="*/ 16 h 109"/>
                <a:gd name="T6" fmla="*/ 15 w 73"/>
                <a:gd name="T7" fmla="*/ 20 h 109"/>
                <a:gd name="T8" fmla="*/ 14 w 73"/>
                <a:gd name="T9" fmla="*/ 24 h 109"/>
                <a:gd name="T10" fmla="*/ 10 w 73"/>
                <a:gd name="T11" fmla="*/ 26 h 109"/>
                <a:gd name="T12" fmla="*/ 6 w 73"/>
                <a:gd name="T13" fmla="*/ 27 h 109"/>
                <a:gd name="T14" fmla="*/ 4 w 73"/>
                <a:gd name="T15" fmla="*/ 32 h 109"/>
                <a:gd name="T16" fmla="*/ 4 w 73"/>
                <a:gd name="T17" fmla="*/ 35 h 109"/>
                <a:gd name="T18" fmla="*/ 1 w 73"/>
                <a:gd name="T19" fmla="*/ 39 h 109"/>
                <a:gd name="T20" fmla="*/ 10 w 73"/>
                <a:gd name="T21" fmla="*/ 50 h 109"/>
                <a:gd name="T22" fmla="*/ 20 w 73"/>
                <a:gd name="T23" fmla="*/ 51 h 109"/>
                <a:gd name="T24" fmla="*/ 19 w 73"/>
                <a:gd name="T25" fmla="*/ 60 h 109"/>
                <a:gd name="T26" fmla="*/ 21 w 73"/>
                <a:gd name="T27" fmla="*/ 60 h 109"/>
                <a:gd name="T28" fmla="*/ 25 w 73"/>
                <a:gd name="T29" fmla="*/ 62 h 109"/>
                <a:gd name="T30" fmla="*/ 27 w 73"/>
                <a:gd name="T31" fmla="*/ 68 h 109"/>
                <a:gd name="T32" fmla="*/ 25 w 73"/>
                <a:gd name="T33" fmla="*/ 72 h 109"/>
                <a:gd name="T34" fmla="*/ 23 w 73"/>
                <a:gd name="T35" fmla="*/ 93 h 109"/>
                <a:gd name="T36" fmla="*/ 25 w 73"/>
                <a:gd name="T37" fmla="*/ 99 h 109"/>
                <a:gd name="T38" fmla="*/ 31 w 73"/>
                <a:gd name="T39" fmla="*/ 105 h 109"/>
                <a:gd name="T40" fmla="*/ 36 w 73"/>
                <a:gd name="T41" fmla="*/ 108 h 109"/>
                <a:gd name="T42" fmla="*/ 43 w 73"/>
                <a:gd name="T43" fmla="*/ 108 h 109"/>
                <a:gd name="T44" fmla="*/ 43 w 73"/>
                <a:gd name="T45" fmla="*/ 105 h 109"/>
                <a:gd name="T46" fmla="*/ 59 w 73"/>
                <a:gd name="T47" fmla="*/ 100 h 109"/>
                <a:gd name="T48" fmla="*/ 64 w 73"/>
                <a:gd name="T49" fmla="*/ 97 h 109"/>
                <a:gd name="T50" fmla="*/ 73 w 73"/>
                <a:gd name="T51" fmla="*/ 98 h 109"/>
                <a:gd name="T52" fmla="*/ 67 w 73"/>
                <a:gd name="T53" fmla="*/ 93 h 109"/>
                <a:gd name="T54" fmla="*/ 63 w 73"/>
                <a:gd name="T55" fmla="*/ 85 h 109"/>
                <a:gd name="T56" fmla="*/ 61 w 73"/>
                <a:gd name="T57" fmla="*/ 78 h 109"/>
                <a:gd name="T58" fmla="*/ 55 w 73"/>
                <a:gd name="T59" fmla="*/ 76 h 109"/>
                <a:gd name="T60" fmla="*/ 50 w 73"/>
                <a:gd name="T61" fmla="*/ 64 h 109"/>
                <a:gd name="T62" fmla="*/ 53 w 73"/>
                <a:gd name="T63" fmla="*/ 56 h 109"/>
                <a:gd name="T64" fmla="*/ 61 w 73"/>
                <a:gd name="T65" fmla="*/ 51 h 109"/>
                <a:gd name="T66" fmla="*/ 62 w 73"/>
                <a:gd name="T67" fmla="*/ 45 h 109"/>
                <a:gd name="T68" fmla="*/ 62 w 73"/>
                <a:gd name="T69" fmla="*/ 37 h 109"/>
                <a:gd name="T70" fmla="*/ 55 w 73"/>
                <a:gd name="T71" fmla="*/ 30 h 109"/>
                <a:gd name="T72" fmla="*/ 43 w 73"/>
                <a:gd name="T73" fmla="*/ 26 h 109"/>
                <a:gd name="T74" fmla="*/ 41 w 73"/>
                <a:gd name="T75" fmla="*/ 14 h 109"/>
                <a:gd name="T76" fmla="*/ 22 w 73"/>
                <a:gd name="T77" fmla="*/ 1 h 109"/>
                <a:gd name="T78" fmla="*/ 23 w 73"/>
                <a:gd name="T79" fmla="*/ 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3" h="109">
                  <a:moveTo>
                    <a:pt x="18" y="9"/>
                  </a:moveTo>
                  <a:cubicBezTo>
                    <a:pt x="17" y="9"/>
                    <a:pt x="16" y="10"/>
                    <a:pt x="15" y="10"/>
                  </a:cubicBezTo>
                  <a:cubicBezTo>
                    <a:pt x="15" y="10"/>
                    <a:pt x="14" y="11"/>
                    <a:pt x="14" y="11"/>
                  </a:cubicBezTo>
                  <a:cubicBezTo>
                    <a:pt x="13" y="10"/>
                    <a:pt x="12" y="11"/>
                    <a:pt x="12" y="12"/>
                  </a:cubicBezTo>
                  <a:cubicBezTo>
                    <a:pt x="12" y="13"/>
                    <a:pt x="11" y="13"/>
                    <a:pt x="11" y="14"/>
                  </a:cubicBezTo>
                  <a:cubicBezTo>
                    <a:pt x="10" y="14"/>
                    <a:pt x="10" y="15"/>
                    <a:pt x="10" y="16"/>
                  </a:cubicBezTo>
                  <a:cubicBezTo>
                    <a:pt x="11" y="16"/>
                    <a:pt x="11" y="18"/>
                    <a:pt x="12" y="19"/>
                  </a:cubicBezTo>
                  <a:cubicBezTo>
                    <a:pt x="12" y="20"/>
                    <a:pt x="15" y="20"/>
                    <a:pt x="15" y="20"/>
                  </a:cubicBezTo>
                  <a:cubicBezTo>
                    <a:pt x="15" y="20"/>
                    <a:pt x="16" y="21"/>
                    <a:pt x="16" y="22"/>
                  </a:cubicBezTo>
                  <a:cubicBezTo>
                    <a:pt x="16" y="23"/>
                    <a:pt x="15" y="24"/>
                    <a:pt x="14" y="24"/>
                  </a:cubicBezTo>
                  <a:cubicBezTo>
                    <a:pt x="13" y="25"/>
                    <a:pt x="12" y="25"/>
                    <a:pt x="11" y="26"/>
                  </a:cubicBezTo>
                  <a:cubicBezTo>
                    <a:pt x="11" y="26"/>
                    <a:pt x="10" y="26"/>
                    <a:pt x="10" y="26"/>
                  </a:cubicBezTo>
                  <a:cubicBezTo>
                    <a:pt x="9" y="26"/>
                    <a:pt x="9" y="26"/>
                    <a:pt x="8" y="26"/>
                  </a:cubicBezTo>
                  <a:cubicBezTo>
                    <a:pt x="7" y="25"/>
                    <a:pt x="7" y="26"/>
                    <a:pt x="6" y="27"/>
                  </a:cubicBezTo>
                  <a:cubicBezTo>
                    <a:pt x="6" y="27"/>
                    <a:pt x="5" y="27"/>
                    <a:pt x="4" y="27"/>
                  </a:cubicBezTo>
                  <a:cubicBezTo>
                    <a:pt x="3" y="27"/>
                    <a:pt x="4" y="31"/>
                    <a:pt x="4" y="32"/>
                  </a:cubicBezTo>
                  <a:cubicBezTo>
                    <a:pt x="4" y="32"/>
                    <a:pt x="4" y="33"/>
                    <a:pt x="4" y="33"/>
                  </a:cubicBezTo>
                  <a:cubicBezTo>
                    <a:pt x="4" y="34"/>
                    <a:pt x="4" y="34"/>
                    <a:pt x="4" y="35"/>
                  </a:cubicBezTo>
                  <a:cubicBezTo>
                    <a:pt x="3" y="36"/>
                    <a:pt x="2" y="37"/>
                    <a:pt x="1" y="38"/>
                  </a:cubicBezTo>
                  <a:cubicBezTo>
                    <a:pt x="0" y="39"/>
                    <a:pt x="1" y="39"/>
                    <a:pt x="1" y="39"/>
                  </a:cubicBezTo>
                  <a:cubicBezTo>
                    <a:pt x="1" y="39"/>
                    <a:pt x="8" y="48"/>
                    <a:pt x="9" y="49"/>
                  </a:cubicBezTo>
                  <a:cubicBezTo>
                    <a:pt x="9" y="49"/>
                    <a:pt x="10" y="50"/>
                    <a:pt x="10" y="50"/>
                  </a:cubicBezTo>
                  <a:cubicBezTo>
                    <a:pt x="11" y="50"/>
                    <a:pt x="12" y="49"/>
                    <a:pt x="13" y="49"/>
                  </a:cubicBezTo>
                  <a:cubicBezTo>
                    <a:pt x="14" y="49"/>
                    <a:pt x="18" y="49"/>
                    <a:pt x="20" y="51"/>
                  </a:cubicBezTo>
                  <a:cubicBezTo>
                    <a:pt x="22" y="53"/>
                    <a:pt x="20" y="56"/>
                    <a:pt x="20" y="57"/>
                  </a:cubicBezTo>
                  <a:cubicBezTo>
                    <a:pt x="19" y="59"/>
                    <a:pt x="18" y="60"/>
                    <a:pt x="19" y="60"/>
                  </a:cubicBezTo>
                  <a:cubicBezTo>
                    <a:pt x="19" y="60"/>
                    <a:pt x="19" y="60"/>
                    <a:pt x="20" y="60"/>
                  </a:cubicBezTo>
                  <a:cubicBezTo>
                    <a:pt x="20" y="60"/>
                    <a:pt x="20" y="60"/>
                    <a:pt x="21" y="60"/>
                  </a:cubicBezTo>
                  <a:cubicBezTo>
                    <a:pt x="21" y="60"/>
                    <a:pt x="22" y="60"/>
                    <a:pt x="23" y="60"/>
                  </a:cubicBezTo>
                  <a:cubicBezTo>
                    <a:pt x="23" y="61"/>
                    <a:pt x="26" y="62"/>
                    <a:pt x="25" y="62"/>
                  </a:cubicBezTo>
                  <a:cubicBezTo>
                    <a:pt x="25" y="63"/>
                    <a:pt x="25" y="64"/>
                    <a:pt x="26" y="66"/>
                  </a:cubicBezTo>
                  <a:cubicBezTo>
                    <a:pt x="27" y="67"/>
                    <a:pt x="27" y="68"/>
                    <a:pt x="27" y="68"/>
                  </a:cubicBezTo>
                  <a:cubicBezTo>
                    <a:pt x="28" y="68"/>
                    <a:pt x="27" y="69"/>
                    <a:pt x="27" y="69"/>
                  </a:cubicBezTo>
                  <a:cubicBezTo>
                    <a:pt x="27" y="70"/>
                    <a:pt x="26" y="72"/>
                    <a:pt x="25" y="72"/>
                  </a:cubicBezTo>
                  <a:cubicBezTo>
                    <a:pt x="25" y="73"/>
                    <a:pt x="24" y="75"/>
                    <a:pt x="23" y="77"/>
                  </a:cubicBezTo>
                  <a:cubicBezTo>
                    <a:pt x="22" y="79"/>
                    <a:pt x="19" y="88"/>
                    <a:pt x="23" y="93"/>
                  </a:cubicBezTo>
                  <a:cubicBezTo>
                    <a:pt x="23" y="93"/>
                    <a:pt x="24" y="93"/>
                    <a:pt x="24" y="93"/>
                  </a:cubicBezTo>
                  <a:cubicBezTo>
                    <a:pt x="24" y="94"/>
                    <a:pt x="25" y="99"/>
                    <a:pt x="25" y="99"/>
                  </a:cubicBezTo>
                  <a:cubicBezTo>
                    <a:pt x="26" y="100"/>
                    <a:pt x="26" y="100"/>
                    <a:pt x="26" y="100"/>
                  </a:cubicBezTo>
                  <a:cubicBezTo>
                    <a:pt x="27" y="101"/>
                    <a:pt x="30" y="105"/>
                    <a:pt x="31" y="105"/>
                  </a:cubicBezTo>
                  <a:cubicBezTo>
                    <a:pt x="31" y="106"/>
                    <a:pt x="33" y="107"/>
                    <a:pt x="34" y="107"/>
                  </a:cubicBezTo>
                  <a:cubicBezTo>
                    <a:pt x="34" y="107"/>
                    <a:pt x="36" y="107"/>
                    <a:pt x="36" y="108"/>
                  </a:cubicBezTo>
                  <a:cubicBezTo>
                    <a:pt x="37" y="108"/>
                    <a:pt x="38" y="109"/>
                    <a:pt x="40" y="109"/>
                  </a:cubicBezTo>
                  <a:cubicBezTo>
                    <a:pt x="41" y="109"/>
                    <a:pt x="43" y="108"/>
                    <a:pt x="43" y="108"/>
                  </a:cubicBezTo>
                  <a:cubicBezTo>
                    <a:pt x="43" y="108"/>
                    <a:pt x="44" y="107"/>
                    <a:pt x="43" y="106"/>
                  </a:cubicBezTo>
                  <a:cubicBezTo>
                    <a:pt x="43" y="106"/>
                    <a:pt x="43" y="105"/>
                    <a:pt x="43" y="105"/>
                  </a:cubicBezTo>
                  <a:cubicBezTo>
                    <a:pt x="44" y="105"/>
                    <a:pt x="55" y="103"/>
                    <a:pt x="55" y="103"/>
                  </a:cubicBezTo>
                  <a:cubicBezTo>
                    <a:pt x="55" y="103"/>
                    <a:pt x="57" y="102"/>
                    <a:pt x="59" y="100"/>
                  </a:cubicBezTo>
                  <a:cubicBezTo>
                    <a:pt x="60" y="98"/>
                    <a:pt x="62" y="97"/>
                    <a:pt x="63" y="97"/>
                  </a:cubicBezTo>
                  <a:cubicBezTo>
                    <a:pt x="64" y="97"/>
                    <a:pt x="64" y="97"/>
                    <a:pt x="64" y="97"/>
                  </a:cubicBezTo>
                  <a:cubicBezTo>
                    <a:pt x="64" y="98"/>
                    <a:pt x="64" y="98"/>
                    <a:pt x="66" y="98"/>
                  </a:cubicBezTo>
                  <a:cubicBezTo>
                    <a:pt x="67" y="99"/>
                    <a:pt x="71" y="98"/>
                    <a:pt x="73" y="98"/>
                  </a:cubicBezTo>
                  <a:cubicBezTo>
                    <a:pt x="72" y="98"/>
                    <a:pt x="72" y="98"/>
                    <a:pt x="71" y="97"/>
                  </a:cubicBezTo>
                  <a:cubicBezTo>
                    <a:pt x="69" y="97"/>
                    <a:pt x="68" y="94"/>
                    <a:pt x="67" y="93"/>
                  </a:cubicBezTo>
                  <a:cubicBezTo>
                    <a:pt x="67" y="92"/>
                    <a:pt x="65" y="90"/>
                    <a:pt x="64" y="89"/>
                  </a:cubicBezTo>
                  <a:cubicBezTo>
                    <a:pt x="64" y="88"/>
                    <a:pt x="63" y="85"/>
                    <a:pt x="63" y="85"/>
                  </a:cubicBezTo>
                  <a:cubicBezTo>
                    <a:pt x="62" y="84"/>
                    <a:pt x="62" y="82"/>
                    <a:pt x="61" y="81"/>
                  </a:cubicBezTo>
                  <a:cubicBezTo>
                    <a:pt x="61" y="80"/>
                    <a:pt x="61" y="79"/>
                    <a:pt x="61" y="78"/>
                  </a:cubicBezTo>
                  <a:cubicBezTo>
                    <a:pt x="61" y="77"/>
                    <a:pt x="59" y="77"/>
                    <a:pt x="58" y="77"/>
                  </a:cubicBezTo>
                  <a:cubicBezTo>
                    <a:pt x="57" y="77"/>
                    <a:pt x="55" y="77"/>
                    <a:pt x="55" y="76"/>
                  </a:cubicBezTo>
                  <a:cubicBezTo>
                    <a:pt x="54" y="75"/>
                    <a:pt x="50" y="68"/>
                    <a:pt x="50" y="67"/>
                  </a:cubicBezTo>
                  <a:cubicBezTo>
                    <a:pt x="49" y="65"/>
                    <a:pt x="50" y="65"/>
                    <a:pt x="50" y="64"/>
                  </a:cubicBezTo>
                  <a:cubicBezTo>
                    <a:pt x="51" y="63"/>
                    <a:pt x="51" y="62"/>
                    <a:pt x="52" y="61"/>
                  </a:cubicBezTo>
                  <a:cubicBezTo>
                    <a:pt x="52" y="60"/>
                    <a:pt x="52" y="59"/>
                    <a:pt x="53" y="56"/>
                  </a:cubicBezTo>
                  <a:cubicBezTo>
                    <a:pt x="53" y="52"/>
                    <a:pt x="57" y="53"/>
                    <a:pt x="59" y="53"/>
                  </a:cubicBezTo>
                  <a:cubicBezTo>
                    <a:pt x="61" y="53"/>
                    <a:pt x="61" y="51"/>
                    <a:pt x="61" y="51"/>
                  </a:cubicBezTo>
                  <a:cubicBezTo>
                    <a:pt x="62" y="50"/>
                    <a:pt x="62" y="49"/>
                    <a:pt x="62" y="47"/>
                  </a:cubicBezTo>
                  <a:cubicBezTo>
                    <a:pt x="61" y="45"/>
                    <a:pt x="62" y="45"/>
                    <a:pt x="62" y="45"/>
                  </a:cubicBezTo>
                  <a:cubicBezTo>
                    <a:pt x="62" y="44"/>
                    <a:pt x="63" y="43"/>
                    <a:pt x="63" y="42"/>
                  </a:cubicBezTo>
                  <a:cubicBezTo>
                    <a:pt x="63" y="41"/>
                    <a:pt x="63" y="40"/>
                    <a:pt x="62" y="37"/>
                  </a:cubicBezTo>
                  <a:cubicBezTo>
                    <a:pt x="61" y="34"/>
                    <a:pt x="62" y="35"/>
                    <a:pt x="59" y="34"/>
                  </a:cubicBezTo>
                  <a:cubicBezTo>
                    <a:pt x="57" y="34"/>
                    <a:pt x="58" y="32"/>
                    <a:pt x="55" y="30"/>
                  </a:cubicBezTo>
                  <a:cubicBezTo>
                    <a:pt x="53" y="29"/>
                    <a:pt x="51" y="27"/>
                    <a:pt x="49" y="26"/>
                  </a:cubicBezTo>
                  <a:cubicBezTo>
                    <a:pt x="46" y="26"/>
                    <a:pt x="45" y="23"/>
                    <a:pt x="43" y="26"/>
                  </a:cubicBezTo>
                  <a:cubicBezTo>
                    <a:pt x="41" y="29"/>
                    <a:pt x="42" y="28"/>
                    <a:pt x="44" y="23"/>
                  </a:cubicBezTo>
                  <a:cubicBezTo>
                    <a:pt x="44" y="23"/>
                    <a:pt x="45" y="17"/>
                    <a:pt x="41" y="14"/>
                  </a:cubicBezTo>
                  <a:cubicBezTo>
                    <a:pt x="37" y="11"/>
                    <a:pt x="34" y="7"/>
                    <a:pt x="31" y="7"/>
                  </a:cubicBezTo>
                  <a:cubicBezTo>
                    <a:pt x="28" y="6"/>
                    <a:pt x="25" y="3"/>
                    <a:pt x="22" y="1"/>
                  </a:cubicBezTo>
                  <a:cubicBezTo>
                    <a:pt x="22" y="1"/>
                    <a:pt x="22" y="0"/>
                    <a:pt x="21" y="0"/>
                  </a:cubicBezTo>
                  <a:cubicBezTo>
                    <a:pt x="22" y="1"/>
                    <a:pt x="23" y="2"/>
                    <a:pt x="23" y="3"/>
                  </a:cubicBezTo>
                  <a:cubicBezTo>
                    <a:pt x="24" y="5"/>
                    <a:pt x="18" y="8"/>
                    <a:pt x="18"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4" name="Freeform 351">
              <a:extLst>
                <a:ext uri="{FF2B5EF4-FFF2-40B4-BE49-F238E27FC236}">
                  <a16:creationId xmlns:a16="http://schemas.microsoft.com/office/drawing/2014/main" id="{21987C49-4DDB-4099-9302-08C381AE8928}"/>
                </a:ext>
              </a:extLst>
            </p:cNvPr>
            <p:cNvSpPr>
              <a:spLocks/>
            </p:cNvSpPr>
            <p:nvPr/>
          </p:nvSpPr>
          <p:spPr bwMode="auto">
            <a:xfrm>
              <a:off x="2309" y="2560"/>
              <a:ext cx="85" cy="85"/>
            </a:xfrm>
            <a:custGeom>
              <a:avLst/>
              <a:gdLst>
                <a:gd name="T0" fmla="*/ 13 w 61"/>
                <a:gd name="T1" fmla="*/ 9 h 62"/>
                <a:gd name="T2" fmla="*/ 12 w 61"/>
                <a:gd name="T3" fmla="*/ 13 h 62"/>
                <a:gd name="T4" fmla="*/ 10 w 61"/>
                <a:gd name="T5" fmla="*/ 15 h 62"/>
                <a:gd name="T6" fmla="*/ 4 w 61"/>
                <a:gd name="T7" fmla="*/ 18 h 62"/>
                <a:gd name="T8" fmla="*/ 3 w 61"/>
                <a:gd name="T9" fmla="*/ 23 h 62"/>
                <a:gd name="T10" fmla="*/ 1 w 61"/>
                <a:gd name="T11" fmla="*/ 26 h 62"/>
                <a:gd name="T12" fmla="*/ 1 w 61"/>
                <a:gd name="T13" fmla="*/ 29 h 62"/>
                <a:gd name="T14" fmla="*/ 6 w 61"/>
                <a:gd name="T15" fmla="*/ 38 h 62"/>
                <a:gd name="T16" fmla="*/ 9 w 61"/>
                <a:gd name="T17" fmla="*/ 39 h 62"/>
                <a:gd name="T18" fmla="*/ 12 w 61"/>
                <a:gd name="T19" fmla="*/ 40 h 62"/>
                <a:gd name="T20" fmla="*/ 12 w 61"/>
                <a:gd name="T21" fmla="*/ 43 h 62"/>
                <a:gd name="T22" fmla="*/ 14 w 61"/>
                <a:gd name="T23" fmla="*/ 47 h 62"/>
                <a:gd name="T24" fmla="*/ 15 w 61"/>
                <a:gd name="T25" fmla="*/ 51 h 62"/>
                <a:gd name="T26" fmla="*/ 18 w 61"/>
                <a:gd name="T27" fmla="*/ 55 h 62"/>
                <a:gd name="T28" fmla="*/ 22 w 61"/>
                <a:gd name="T29" fmla="*/ 59 h 62"/>
                <a:gd name="T30" fmla="*/ 24 w 61"/>
                <a:gd name="T31" fmla="*/ 60 h 62"/>
                <a:gd name="T32" fmla="*/ 25 w 61"/>
                <a:gd name="T33" fmla="*/ 60 h 62"/>
                <a:gd name="T34" fmla="*/ 31 w 61"/>
                <a:gd name="T35" fmla="*/ 61 h 62"/>
                <a:gd name="T36" fmla="*/ 32 w 61"/>
                <a:gd name="T37" fmla="*/ 60 h 62"/>
                <a:gd name="T38" fmla="*/ 31 w 61"/>
                <a:gd name="T39" fmla="*/ 57 h 62"/>
                <a:gd name="T40" fmla="*/ 30 w 61"/>
                <a:gd name="T41" fmla="*/ 54 h 62"/>
                <a:gd name="T42" fmla="*/ 32 w 61"/>
                <a:gd name="T43" fmla="*/ 52 h 62"/>
                <a:gd name="T44" fmla="*/ 34 w 61"/>
                <a:gd name="T45" fmla="*/ 52 h 62"/>
                <a:gd name="T46" fmla="*/ 40 w 61"/>
                <a:gd name="T47" fmla="*/ 53 h 62"/>
                <a:gd name="T48" fmla="*/ 45 w 61"/>
                <a:gd name="T49" fmla="*/ 51 h 62"/>
                <a:gd name="T50" fmla="*/ 47 w 61"/>
                <a:gd name="T51" fmla="*/ 50 h 62"/>
                <a:gd name="T52" fmla="*/ 47 w 61"/>
                <a:gd name="T53" fmla="*/ 51 h 62"/>
                <a:gd name="T54" fmla="*/ 51 w 61"/>
                <a:gd name="T55" fmla="*/ 54 h 62"/>
                <a:gd name="T56" fmla="*/ 52 w 61"/>
                <a:gd name="T57" fmla="*/ 54 h 62"/>
                <a:gd name="T58" fmla="*/ 57 w 61"/>
                <a:gd name="T59" fmla="*/ 48 h 62"/>
                <a:gd name="T60" fmla="*/ 59 w 61"/>
                <a:gd name="T61" fmla="*/ 41 h 62"/>
                <a:gd name="T62" fmla="*/ 60 w 61"/>
                <a:gd name="T63" fmla="*/ 37 h 62"/>
                <a:gd name="T64" fmla="*/ 60 w 61"/>
                <a:gd name="T65" fmla="*/ 35 h 62"/>
                <a:gd name="T66" fmla="*/ 59 w 61"/>
                <a:gd name="T67" fmla="*/ 33 h 62"/>
                <a:gd name="T68" fmla="*/ 55 w 61"/>
                <a:gd name="T69" fmla="*/ 23 h 62"/>
                <a:gd name="T70" fmla="*/ 54 w 61"/>
                <a:gd name="T71" fmla="*/ 15 h 62"/>
                <a:gd name="T72" fmla="*/ 57 w 61"/>
                <a:gd name="T73" fmla="*/ 10 h 62"/>
                <a:gd name="T74" fmla="*/ 59 w 61"/>
                <a:gd name="T75" fmla="*/ 9 h 62"/>
                <a:gd name="T76" fmla="*/ 59 w 61"/>
                <a:gd name="T77" fmla="*/ 8 h 62"/>
                <a:gd name="T78" fmla="*/ 60 w 61"/>
                <a:gd name="T79" fmla="*/ 4 h 62"/>
                <a:gd name="T80" fmla="*/ 58 w 61"/>
                <a:gd name="T81" fmla="*/ 2 h 62"/>
                <a:gd name="T82" fmla="*/ 46 w 61"/>
                <a:gd name="T83" fmla="*/ 0 h 62"/>
                <a:gd name="T84" fmla="*/ 44 w 61"/>
                <a:gd name="T85" fmla="*/ 1 h 62"/>
                <a:gd name="T86" fmla="*/ 42 w 61"/>
                <a:gd name="T87" fmla="*/ 1 h 62"/>
                <a:gd name="T88" fmla="*/ 35 w 61"/>
                <a:gd name="T89" fmla="*/ 1 h 62"/>
                <a:gd name="T90" fmla="*/ 33 w 61"/>
                <a:gd name="T91" fmla="*/ 2 h 62"/>
                <a:gd name="T92" fmla="*/ 31 w 61"/>
                <a:gd name="T93" fmla="*/ 4 h 62"/>
                <a:gd name="T94" fmla="*/ 18 w 61"/>
                <a:gd name="T95" fmla="*/ 0 h 62"/>
                <a:gd name="T96" fmla="*/ 14 w 61"/>
                <a:gd name="T97" fmla="*/ 3 h 62"/>
                <a:gd name="T98" fmla="*/ 14 w 61"/>
                <a:gd name="T99" fmla="*/ 4 h 62"/>
                <a:gd name="T100" fmla="*/ 13 w 61"/>
                <a:gd name="T101" fmla="*/ 7 h 62"/>
                <a:gd name="T102" fmla="*/ 13 w 61"/>
                <a:gd name="T103" fmla="*/ 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1" h="62">
                  <a:moveTo>
                    <a:pt x="13" y="9"/>
                  </a:moveTo>
                  <a:cubicBezTo>
                    <a:pt x="13" y="11"/>
                    <a:pt x="13" y="12"/>
                    <a:pt x="12" y="13"/>
                  </a:cubicBezTo>
                  <a:cubicBezTo>
                    <a:pt x="12" y="13"/>
                    <a:pt x="12" y="15"/>
                    <a:pt x="10" y="15"/>
                  </a:cubicBezTo>
                  <a:cubicBezTo>
                    <a:pt x="8" y="15"/>
                    <a:pt x="4" y="14"/>
                    <a:pt x="4" y="18"/>
                  </a:cubicBezTo>
                  <a:cubicBezTo>
                    <a:pt x="3" y="21"/>
                    <a:pt x="3" y="22"/>
                    <a:pt x="3" y="23"/>
                  </a:cubicBezTo>
                  <a:cubicBezTo>
                    <a:pt x="2" y="24"/>
                    <a:pt x="2" y="25"/>
                    <a:pt x="1" y="26"/>
                  </a:cubicBezTo>
                  <a:cubicBezTo>
                    <a:pt x="1" y="27"/>
                    <a:pt x="0" y="27"/>
                    <a:pt x="1" y="29"/>
                  </a:cubicBezTo>
                  <a:cubicBezTo>
                    <a:pt x="1" y="30"/>
                    <a:pt x="5" y="37"/>
                    <a:pt x="6" y="38"/>
                  </a:cubicBezTo>
                  <a:cubicBezTo>
                    <a:pt x="6" y="39"/>
                    <a:pt x="8" y="39"/>
                    <a:pt x="9" y="39"/>
                  </a:cubicBezTo>
                  <a:cubicBezTo>
                    <a:pt x="10" y="39"/>
                    <a:pt x="12" y="39"/>
                    <a:pt x="12" y="40"/>
                  </a:cubicBezTo>
                  <a:cubicBezTo>
                    <a:pt x="12" y="41"/>
                    <a:pt x="12" y="42"/>
                    <a:pt x="12" y="43"/>
                  </a:cubicBezTo>
                  <a:cubicBezTo>
                    <a:pt x="13" y="44"/>
                    <a:pt x="13" y="46"/>
                    <a:pt x="14" y="47"/>
                  </a:cubicBezTo>
                  <a:cubicBezTo>
                    <a:pt x="14" y="47"/>
                    <a:pt x="15" y="50"/>
                    <a:pt x="15" y="51"/>
                  </a:cubicBezTo>
                  <a:cubicBezTo>
                    <a:pt x="16" y="52"/>
                    <a:pt x="18" y="54"/>
                    <a:pt x="18" y="55"/>
                  </a:cubicBezTo>
                  <a:cubicBezTo>
                    <a:pt x="19" y="56"/>
                    <a:pt x="20" y="59"/>
                    <a:pt x="22" y="59"/>
                  </a:cubicBezTo>
                  <a:cubicBezTo>
                    <a:pt x="23" y="60"/>
                    <a:pt x="23" y="60"/>
                    <a:pt x="24" y="60"/>
                  </a:cubicBezTo>
                  <a:cubicBezTo>
                    <a:pt x="24" y="60"/>
                    <a:pt x="25" y="60"/>
                    <a:pt x="25" y="60"/>
                  </a:cubicBezTo>
                  <a:cubicBezTo>
                    <a:pt x="26" y="60"/>
                    <a:pt x="30" y="62"/>
                    <a:pt x="31" y="61"/>
                  </a:cubicBezTo>
                  <a:cubicBezTo>
                    <a:pt x="32" y="61"/>
                    <a:pt x="33" y="61"/>
                    <a:pt x="32" y="60"/>
                  </a:cubicBezTo>
                  <a:cubicBezTo>
                    <a:pt x="32" y="58"/>
                    <a:pt x="32" y="58"/>
                    <a:pt x="31" y="57"/>
                  </a:cubicBezTo>
                  <a:cubicBezTo>
                    <a:pt x="30" y="56"/>
                    <a:pt x="30" y="55"/>
                    <a:pt x="30" y="54"/>
                  </a:cubicBezTo>
                  <a:cubicBezTo>
                    <a:pt x="31" y="53"/>
                    <a:pt x="31" y="51"/>
                    <a:pt x="32" y="52"/>
                  </a:cubicBezTo>
                  <a:cubicBezTo>
                    <a:pt x="33" y="52"/>
                    <a:pt x="33" y="52"/>
                    <a:pt x="34" y="52"/>
                  </a:cubicBezTo>
                  <a:cubicBezTo>
                    <a:pt x="35" y="52"/>
                    <a:pt x="39" y="54"/>
                    <a:pt x="40" y="53"/>
                  </a:cubicBezTo>
                  <a:cubicBezTo>
                    <a:pt x="41" y="52"/>
                    <a:pt x="44" y="51"/>
                    <a:pt x="45" y="51"/>
                  </a:cubicBezTo>
                  <a:cubicBezTo>
                    <a:pt x="46" y="50"/>
                    <a:pt x="47" y="50"/>
                    <a:pt x="47" y="50"/>
                  </a:cubicBezTo>
                  <a:cubicBezTo>
                    <a:pt x="46" y="51"/>
                    <a:pt x="47" y="51"/>
                    <a:pt x="47" y="51"/>
                  </a:cubicBezTo>
                  <a:cubicBezTo>
                    <a:pt x="48" y="52"/>
                    <a:pt x="51" y="53"/>
                    <a:pt x="51" y="54"/>
                  </a:cubicBezTo>
                  <a:cubicBezTo>
                    <a:pt x="51" y="54"/>
                    <a:pt x="52" y="54"/>
                    <a:pt x="52" y="54"/>
                  </a:cubicBezTo>
                  <a:cubicBezTo>
                    <a:pt x="53" y="53"/>
                    <a:pt x="56" y="50"/>
                    <a:pt x="57" y="48"/>
                  </a:cubicBezTo>
                  <a:cubicBezTo>
                    <a:pt x="59" y="46"/>
                    <a:pt x="59" y="42"/>
                    <a:pt x="59" y="41"/>
                  </a:cubicBezTo>
                  <a:cubicBezTo>
                    <a:pt x="59" y="40"/>
                    <a:pt x="60" y="38"/>
                    <a:pt x="60" y="37"/>
                  </a:cubicBezTo>
                  <a:cubicBezTo>
                    <a:pt x="61" y="36"/>
                    <a:pt x="61" y="35"/>
                    <a:pt x="60" y="35"/>
                  </a:cubicBezTo>
                  <a:cubicBezTo>
                    <a:pt x="60" y="35"/>
                    <a:pt x="59" y="34"/>
                    <a:pt x="59" y="33"/>
                  </a:cubicBezTo>
                  <a:cubicBezTo>
                    <a:pt x="58" y="32"/>
                    <a:pt x="56" y="25"/>
                    <a:pt x="55" y="23"/>
                  </a:cubicBezTo>
                  <a:cubicBezTo>
                    <a:pt x="54" y="20"/>
                    <a:pt x="54" y="17"/>
                    <a:pt x="54" y="15"/>
                  </a:cubicBezTo>
                  <a:cubicBezTo>
                    <a:pt x="55" y="13"/>
                    <a:pt x="57" y="10"/>
                    <a:pt x="57" y="10"/>
                  </a:cubicBezTo>
                  <a:cubicBezTo>
                    <a:pt x="58" y="9"/>
                    <a:pt x="59" y="9"/>
                    <a:pt x="59" y="9"/>
                  </a:cubicBezTo>
                  <a:cubicBezTo>
                    <a:pt x="59" y="8"/>
                    <a:pt x="59" y="8"/>
                    <a:pt x="59" y="8"/>
                  </a:cubicBezTo>
                  <a:cubicBezTo>
                    <a:pt x="59" y="8"/>
                    <a:pt x="59" y="7"/>
                    <a:pt x="60" y="4"/>
                  </a:cubicBezTo>
                  <a:cubicBezTo>
                    <a:pt x="60" y="4"/>
                    <a:pt x="61" y="3"/>
                    <a:pt x="58" y="2"/>
                  </a:cubicBezTo>
                  <a:cubicBezTo>
                    <a:pt x="55" y="1"/>
                    <a:pt x="47" y="0"/>
                    <a:pt x="46" y="0"/>
                  </a:cubicBezTo>
                  <a:cubicBezTo>
                    <a:pt x="44" y="0"/>
                    <a:pt x="43" y="0"/>
                    <a:pt x="44" y="1"/>
                  </a:cubicBezTo>
                  <a:cubicBezTo>
                    <a:pt x="44" y="3"/>
                    <a:pt x="44" y="2"/>
                    <a:pt x="42" y="1"/>
                  </a:cubicBezTo>
                  <a:cubicBezTo>
                    <a:pt x="40" y="0"/>
                    <a:pt x="37" y="1"/>
                    <a:pt x="35" y="1"/>
                  </a:cubicBezTo>
                  <a:cubicBezTo>
                    <a:pt x="33" y="1"/>
                    <a:pt x="32" y="1"/>
                    <a:pt x="33" y="2"/>
                  </a:cubicBezTo>
                  <a:cubicBezTo>
                    <a:pt x="33" y="2"/>
                    <a:pt x="33" y="5"/>
                    <a:pt x="31" y="4"/>
                  </a:cubicBezTo>
                  <a:cubicBezTo>
                    <a:pt x="29" y="3"/>
                    <a:pt x="19" y="0"/>
                    <a:pt x="18" y="0"/>
                  </a:cubicBezTo>
                  <a:cubicBezTo>
                    <a:pt x="17" y="1"/>
                    <a:pt x="15" y="1"/>
                    <a:pt x="14" y="3"/>
                  </a:cubicBezTo>
                  <a:cubicBezTo>
                    <a:pt x="14" y="3"/>
                    <a:pt x="14" y="4"/>
                    <a:pt x="14" y="4"/>
                  </a:cubicBezTo>
                  <a:cubicBezTo>
                    <a:pt x="14" y="5"/>
                    <a:pt x="13" y="6"/>
                    <a:pt x="13" y="7"/>
                  </a:cubicBezTo>
                  <a:cubicBezTo>
                    <a:pt x="13" y="7"/>
                    <a:pt x="12" y="7"/>
                    <a:pt x="13"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5" name="Freeform 352">
              <a:extLst>
                <a:ext uri="{FF2B5EF4-FFF2-40B4-BE49-F238E27FC236}">
                  <a16:creationId xmlns:a16="http://schemas.microsoft.com/office/drawing/2014/main" id="{5D06EC93-1C5C-43C2-B27F-22A43E603E61}"/>
                </a:ext>
              </a:extLst>
            </p:cNvPr>
            <p:cNvSpPr>
              <a:spLocks/>
            </p:cNvSpPr>
            <p:nvPr/>
          </p:nvSpPr>
          <p:spPr bwMode="auto">
            <a:xfrm>
              <a:off x="2381" y="2563"/>
              <a:ext cx="61" cy="76"/>
            </a:xfrm>
            <a:custGeom>
              <a:avLst/>
              <a:gdLst>
                <a:gd name="T0" fmla="*/ 5 w 44"/>
                <a:gd name="T1" fmla="*/ 8 h 56"/>
                <a:gd name="T2" fmla="*/ 2 w 44"/>
                <a:gd name="T3" fmla="*/ 13 h 56"/>
                <a:gd name="T4" fmla="*/ 3 w 44"/>
                <a:gd name="T5" fmla="*/ 21 h 56"/>
                <a:gd name="T6" fmla="*/ 7 w 44"/>
                <a:gd name="T7" fmla="*/ 31 h 56"/>
                <a:gd name="T8" fmla="*/ 8 w 44"/>
                <a:gd name="T9" fmla="*/ 33 h 56"/>
                <a:gd name="T10" fmla="*/ 8 w 44"/>
                <a:gd name="T11" fmla="*/ 35 h 56"/>
                <a:gd name="T12" fmla="*/ 7 w 44"/>
                <a:gd name="T13" fmla="*/ 39 h 56"/>
                <a:gd name="T14" fmla="*/ 5 w 44"/>
                <a:gd name="T15" fmla="*/ 46 h 56"/>
                <a:gd name="T16" fmla="*/ 0 w 44"/>
                <a:gd name="T17" fmla="*/ 52 h 56"/>
                <a:gd name="T18" fmla="*/ 3 w 44"/>
                <a:gd name="T19" fmla="*/ 54 h 56"/>
                <a:gd name="T20" fmla="*/ 7 w 44"/>
                <a:gd name="T21" fmla="*/ 56 h 56"/>
                <a:gd name="T22" fmla="*/ 9 w 44"/>
                <a:gd name="T23" fmla="*/ 55 h 56"/>
                <a:gd name="T24" fmla="*/ 12 w 44"/>
                <a:gd name="T25" fmla="*/ 53 h 56"/>
                <a:gd name="T26" fmla="*/ 18 w 44"/>
                <a:gd name="T27" fmla="*/ 52 h 56"/>
                <a:gd name="T28" fmla="*/ 19 w 44"/>
                <a:gd name="T29" fmla="*/ 53 h 56"/>
                <a:gd name="T30" fmla="*/ 20 w 44"/>
                <a:gd name="T31" fmla="*/ 54 h 56"/>
                <a:gd name="T32" fmla="*/ 20 w 44"/>
                <a:gd name="T33" fmla="*/ 54 h 56"/>
                <a:gd name="T34" fmla="*/ 25 w 44"/>
                <a:gd name="T35" fmla="*/ 54 h 56"/>
                <a:gd name="T36" fmla="*/ 30 w 44"/>
                <a:gd name="T37" fmla="*/ 50 h 56"/>
                <a:gd name="T38" fmla="*/ 31 w 44"/>
                <a:gd name="T39" fmla="*/ 45 h 56"/>
                <a:gd name="T40" fmla="*/ 33 w 44"/>
                <a:gd name="T41" fmla="*/ 41 h 56"/>
                <a:gd name="T42" fmla="*/ 37 w 44"/>
                <a:gd name="T43" fmla="*/ 35 h 56"/>
                <a:gd name="T44" fmla="*/ 44 w 44"/>
                <a:gd name="T45" fmla="*/ 25 h 56"/>
                <a:gd name="T46" fmla="*/ 44 w 44"/>
                <a:gd name="T47" fmla="*/ 25 h 56"/>
                <a:gd name="T48" fmla="*/ 40 w 44"/>
                <a:gd name="T49" fmla="*/ 18 h 56"/>
                <a:gd name="T50" fmla="*/ 37 w 44"/>
                <a:gd name="T51" fmla="*/ 17 h 56"/>
                <a:gd name="T52" fmla="*/ 35 w 44"/>
                <a:gd name="T53" fmla="*/ 16 h 56"/>
                <a:gd name="T54" fmla="*/ 33 w 44"/>
                <a:gd name="T55" fmla="*/ 14 h 56"/>
                <a:gd name="T56" fmla="*/ 19 w 44"/>
                <a:gd name="T57" fmla="*/ 5 h 56"/>
                <a:gd name="T58" fmla="*/ 10 w 44"/>
                <a:gd name="T59" fmla="*/ 3 h 56"/>
                <a:gd name="T60" fmla="*/ 7 w 44"/>
                <a:gd name="T61" fmla="*/ 6 h 56"/>
                <a:gd name="T62" fmla="*/ 7 w 44"/>
                <a:gd name="T63" fmla="*/ 7 h 56"/>
                <a:gd name="T64" fmla="*/ 5 w 44"/>
                <a:gd name="T65"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56">
                  <a:moveTo>
                    <a:pt x="5" y="8"/>
                  </a:moveTo>
                  <a:cubicBezTo>
                    <a:pt x="5" y="8"/>
                    <a:pt x="3" y="11"/>
                    <a:pt x="2" y="13"/>
                  </a:cubicBezTo>
                  <a:cubicBezTo>
                    <a:pt x="2" y="15"/>
                    <a:pt x="2" y="18"/>
                    <a:pt x="3" y="21"/>
                  </a:cubicBezTo>
                  <a:cubicBezTo>
                    <a:pt x="4" y="23"/>
                    <a:pt x="6" y="30"/>
                    <a:pt x="7" y="31"/>
                  </a:cubicBezTo>
                  <a:cubicBezTo>
                    <a:pt x="7" y="32"/>
                    <a:pt x="8" y="33"/>
                    <a:pt x="8" y="33"/>
                  </a:cubicBezTo>
                  <a:cubicBezTo>
                    <a:pt x="9" y="33"/>
                    <a:pt x="9" y="34"/>
                    <a:pt x="8" y="35"/>
                  </a:cubicBezTo>
                  <a:cubicBezTo>
                    <a:pt x="8" y="36"/>
                    <a:pt x="7" y="38"/>
                    <a:pt x="7" y="39"/>
                  </a:cubicBezTo>
                  <a:cubicBezTo>
                    <a:pt x="7" y="40"/>
                    <a:pt x="7" y="44"/>
                    <a:pt x="5" y="46"/>
                  </a:cubicBezTo>
                  <a:cubicBezTo>
                    <a:pt x="4" y="48"/>
                    <a:pt x="1" y="51"/>
                    <a:pt x="0" y="52"/>
                  </a:cubicBezTo>
                  <a:cubicBezTo>
                    <a:pt x="1" y="53"/>
                    <a:pt x="3" y="54"/>
                    <a:pt x="3" y="54"/>
                  </a:cubicBezTo>
                  <a:cubicBezTo>
                    <a:pt x="3" y="54"/>
                    <a:pt x="6" y="56"/>
                    <a:pt x="7" y="56"/>
                  </a:cubicBezTo>
                  <a:cubicBezTo>
                    <a:pt x="8" y="55"/>
                    <a:pt x="8" y="55"/>
                    <a:pt x="9" y="55"/>
                  </a:cubicBezTo>
                  <a:cubicBezTo>
                    <a:pt x="9" y="54"/>
                    <a:pt x="11" y="54"/>
                    <a:pt x="12" y="53"/>
                  </a:cubicBezTo>
                  <a:cubicBezTo>
                    <a:pt x="13" y="53"/>
                    <a:pt x="18" y="52"/>
                    <a:pt x="18" y="52"/>
                  </a:cubicBezTo>
                  <a:cubicBezTo>
                    <a:pt x="18" y="52"/>
                    <a:pt x="19" y="52"/>
                    <a:pt x="19" y="53"/>
                  </a:cubicBezTo>
                  <a:cubicBezTo>
                    <a:pt x="19" y="54"/>
                    <a:pt x="20" y="54"/>
                    <a:pt x="20" y="54"/>
                  </a:cubicBezTo>
                  <a:cubicBezTo>
                    <a:pt x="20" y="54"/>
                    <a:pt x="20" y="54"/>
                    <a:pt x="20" y="54"/>
                  </a:cubicBezTo>
                  <a:cubicBezTo>
                    <a:pt x="21" y="54"/>
                    <a:pt x="23" y="55"/>
                    <a:pt x="25" y="54"/>
                  </a:cubicBezTo>
                  <a:cubicBezTo>
                    <a:pt x="26" y="54"/>
                    <a:pt x="29" y="52"/>
                    <a:pt x="30" y="50"/>
                  </a:cubicBezTo>
                  <a:cubicBezTo>
                    <a:pt x="31" y="48"/>
                    <a:pt x="31" y="47"/>
                    <a:pt x="31" y="45"/>
                  </a:cubicBezTo>
                  <a:cubicBezTo>
                    <a:pt x="32" y="44"/>
                    <a:pt x="33" y="43"/>
                    <a:pt x="33" y="41"/>
                  </a:cubicBezTo>
                  <a:cubicBezTo>
                    <a:pt x="34" y="40"/>
                    <a:pt x="36" y="36"/>
                    <a:pt x="37" y="35"/>
                  </a:cubicBezTo>
                  <a:cubicBezTo>
                    <a:pt x="38" y="34"/>
                    <a:pt x="43" y="28"/>
                    <a:pt x="44" y="25"/>
                  </a:cubicBezTo>
                  <a:cubicBezTo>
                    <a:pt x="44" y="25"/>
                    <a:pt x="44" y="25"/>
                    <a:pt x="44" y="25"/>
                  </a:cubicBezTo>
                  <a:cubicBezTo>
                    <a:pt x="43" y="22"/>
                    <a:pt x="42" y="17"/>
                    <a:pt x="40" y="18"/>
                  </a:cubicBezTo>
                  <a:cubicBezTo>
                    <a:pt x="39" y="20"/>
                    <a:pt x="38" y="19"/>
                    <a:pt x="37" y="17"/>
                  </a:cubicBezTo>
                  <a:cubicBezTo>
                    <a:pt x="36" y="15"/>
                    <a:pt x="35" y="15"/>
                    <a:pt x="35" y="16"/>
                  </a:cubicBezTo>
                  <a:cubicBezTo>
                    <a:pt x="34" y="16"/>
                    <a:pt x="35" y="16"/>
                    <a:pt x="33" y="14"/>
                  </a:cubicBezTo>
                  <a:cubicBezTo>
                    <a:pt x="31" y="11"/>
                    <a:pt x="25" y="6"/>
                    <a:pt x="19" y="5"/>
                  </a:cubicBezTo>
                  <a:cubicBezTo>
                    <a:pt x="13" y="3"/>
                    <a:pt x="12" y="0"/>
                    <a:pt x="10" y="3"/>
                  </a:cubicBezTo>
                  <a:cubicBezTo>
                    <a:pt x="8" y="4"/>
                    <a:pt x="7" y="6"/>
                    <a:pt x="7" y="6"/>
                  </a:cubicBezTo>
                  <a:cubicBezTo>
                    <a:pt x="7" y="7"/>
                    <a:pt x="7" y="7"/>
                    <a:pt x="7" y="7"/>
                  </a:cubicBezTo>
                  <a:cubicBezTo>
                    <a:pt x="7" y="7"/>
                    <a:pt x="6" y="7"/>
                    <a:pt x="5"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6" name="Freeform 353">
              <a:extLst>
                <a:ext uri="{FF2B5EF4-FFF2-40B4-BE49-F238E27FC236}">
                  <a16:creationId xmlns:a16="http://schemas.microsoft.com/office/drawing/2014/main" id="{BEA18B4D-3223-4D14-B1B8-43D9C88AA81F}"/>
                </a:ext>
              </a:extLst>
            </p:cNvPr>
            <p:cNvSpPr>
              <a:spLocks/>
            </p:cNvSpPr>
            <p:nvPr/>
          </p:nvSpPr>
          <p:spPr bwMode="auto">
            <a:xfrm>
              <a:off x="2436" y="2690"/>
              <a:ext cx="17" cy="24"/>
            </a:xfrm>
            <a:custGeom>
              <a:avLst/>
              <a:gdLst>
                <a:gd name="T0" fmla="*/ 5 w 12"/>
                <a:gd name="T1" fmla="*/ 5 h 17"/>
                <a:gd name="T2" fmla="*/ 1 w 12"/>
                <a:gd name="T3" fmla="*/ 13 h 17"/>
                <a:gd name="T4" fmla="*/ 2 w 12"/>
                <a:gd name="T5" fmla="*/ 15 h 17"/>
                <a:gd name="T6" fmla="*/ 7 w 12"/>
                <a:gd name="T7" fmla="*/ 12 h 17"/>
                <a:gd name="T8" fmla="*/ 11 w 12"/>
                <a:gd name="T9" fmla="*/ 3 h 17"/>
                <a:gd name="T10" fmla="*/ 5 w 12"/>
                <a:gd name="T11" fmla="*/ 5 h 17"/>
              </a:gdLst>
              <a:ahLst/>
              <a:cxnLst>
                <a:cxn ang="0">
                  <a:pos x="T0" y="T1"/>
                </a:cxn>
                <a:cxn ang="0">
                  <a:pos x="T2" y="T3"/>
                </a:cxn>
                <a:cxn ang="0">
                  <a:pos x="T4" y="T5"/>
                </a:cxn>
                <a:cxn ang="0">
                  <a:pos x="T6" y="T7"/>
                </a:cxn>
                <a:cxn ang="0">
                  <a:pos x="T8" y="T9"/>
                </a:cxn>
                <a:cxn ang="0">
                  <a:pos x="T10" y="T11"/>
                </a:cxn>
              </a:cxnLst>
              <a:rect l="0" t="0" r="r" b="b"/>
              <a:pathLst>
                <a:path w="12" h="17">
                  <a:moveTo>
                    <a:pt x="5" y="5"/>
                  </a:moveTo>
                  <a:cubicBezTo>
                    <a:pt x="3" y="6"/>
                    <a:pt x="2" y="10"/>
                    <a:pt x="1" y="13"/>
                  </a:cubicBezTo>
                  <a:cubicBezTo>
                    <a:pt x="0" y="17"/>
                    <a:pt x="2" y="15"/>
                    <a:pt x="2" y="15"/>
                  </a:cubicBezTo>
                  <a:cubicBezTo>
                    <a:pt x="2" y="15"/>
                    <a:pt x="5" y="14"/>
                    <a:pt x="7" y="12"/>
                  </a:cubicBezTo>
                  <a:cubicBezTo>
                    <a:pt x="9" y="10"/>
                    <a:pt x="11" y="6"/>
                    <a:pt x="11" y="3"/>
                  </a:cubicBezTo>
                  <a:cubicBezTo>
                    <a:pt x="12" y="0"/>
                    <a:pt x="7" y="3"/>
                    <a:pt x="5"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7" name="Freeform 354">
              <a:extLst>
                <a:ext uri="{FF2B5EF4-FFF2-40B4-BE49-F238E27FC236}">
                  <a16:creationId xmlns:a16="http://schemas.microsoft.com/office/drawing/2014/main" id="{A56524CB-BF86-4E22-9A90-5D3B785671D4}"/>
                </a:ext>
              </a:extLst>
            </p:cNvPr>
            <p:cNvSpPr>
              <a:spLocks/>
            </p:cNvSpPr>
            <p:nvPr/>
          </p:nvSpPr>
          <p:spPr bwMode="auto">
            <a:xfrm>
              <a:off x="2447" y="2682"/>
              <a:ext cx="7" cy="10"/>
            </a:xfrm>
            <a:custGeom>
              <a:avLst/>
              <a:gdLst>
                <a:gd name="T0" fmla="*/ 4 w 5"/>
                <a:gd name="T1" fmla="*/ 4 h 7"/>
                <a:gd name="T2" fmla="*/ 2 w 5"/>
                <a:gd name="T3" fmla="*/ 4 h 7"/>
                <a:gd name="T4" fmla="*/ 1 w 5"/>
                <a:gd name="T5" fmla="*/ 6 h 7"/>
                <a:gd name="T6" fmla="*/ 4 w 5"/>
                <a:gd name="T7" fmla="*/ 4 h 7"/>
              </a:gdLst>
              <a:ahLst/>
              <a:cxnLst>
                <a:cxn ang="0">
                  <a:pos x="T0" y="T1"/>
                </a:cxn>
                <a:cxn ang="0">
                  <a:pos x="T2" y="T3"/>
                </a:cxn>
                <a:cxn ang="0">
                  <a:pos x="T4" y="T5"/>
                </a:cxn>
                <a:cxn ang="0">
                  <a:pos x="T6" y="T7"/>
                </a:cxn>
              </a:cxnLst>
              <a:rect l="0" t="0" r="r" b="b"/>
              <a:pathLst>
                <a:path w="5" h="7">
                  <a:moveTo>
                    <a:pt x="4" y="4"/>
                  </a:moveTo>
                  <a:cubicBezTo>
                    <a:pt x="4" y="3"/>
                    <a:pt x="5" y="0"/>
                    <a:pt x="2" y="4"/>
                  </a:cubicBezTo>
                  <a:cubicBezTo>
                    <a:pt x="0" y="7"/>
                    <a:pt x="1" y="6"/>
                    <a:pt x="1" y="6"/>
                  </a:cubicBezTo>
                  <a:cubicBezTo>
                    <a:pt x="1" y="6"/>
                    <a:pt x="3" y="5"/>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8" name="Freeform 355">
              <a:extLst>
                <a:ext uri="{FF2B5EF4-FFF2-40B4-BE49-F238E27FC236}">
                  <a16:creationId xmlns:a16="http://schemas.microsoft.com/office/drawing/2014/main" id="{F4594362-8BE7-4E1E-9DCE-44D51E071F7F}"/>
                </a:ext>
              </a:extLst>
            </p:cNvPr>
            <p:cNvSpPr>
              <a:spLocks/>
            </p:cNvSpPr>
            <p:nvPr/>
          </p:nvSpPr>
          <p:spPr bwMode="auto">
            <a:xfrm>
              <a:off x="2452" y="2693"/>
              <a:ext cx="8" cy="8"/>
            </a:xfrm>
            <a:custGeom>
              <a:avLst/>
              <a:gdLst>
                <a:gd name="T0" fmla="*/ 3 w 6"/>
                <a:gd name="T1" fmla="*/ 4 h 6"/>
                <a:gd name="T2" fmla="*/ 5 w 6"/>
                <a:gd name="T3" fmla="*/ 2 h 6"/>
                <a:gd name="T4" fmla="*/ 2 w 6"/>
                <a:gd name="T5" fmla="*/ 2 h 6"/>
                <a:gd name="T6" fmla="*/ 1 w 6"/>
                <a:gd name="T7" fmla="*/ 6 h 6"/>
                <a:gd name="T8" fmla="*/ 3 w 6"/>
                <a:gd name="T9" fmla="*/ 4 h 6"/>
              </a:gdLst>
              <a:ahLst/>
              <a:cxnLst>
                <a:cxn ang="0">
                  <a:pos x="T0" y="T1"/>
                </a:cxn>
                <a:cxn ang="0">
                  <a:pos x="T2" y="T3"/>
                </a:cxn>
                <a:cxn ang="0">
                  <a:pos x="T4" y="T5"/>
                </a:cxn>
                <a:cxn ang="0">
                  <a:pos x="T6" y="T7"/>
                </a:cxn>
                <a:cxn ang="0">
                  <a:pos x="T8" y="T9"/>
                </a:cxn>
              </a:cxnLst>
              <a:rect l="0" t="0" r="r" b="b"/>
              <a:pathLst>
                <a:path w="6" h="6">
                  <a:moveTo>
                    <a:pt x="3" y="4"/>
                  </a:moveTo>
                  <a:cubicBezTo>
                    <a:pt x="3" y="3"/>
                    <a:pt x="4" y="3"/>
                    <a:pt x="5" y="2"/>
                  </a:cubicBezTo>
                  <a:cubicBezTo>
                    <a:pt x="6" y="0"/>
                    <a:pt x="4" y="1"/>
                    <a:pt x="2" y="2"/>
                  </a:cubicBezTo>
                  <a:cubicBezTo>
                    <a:pt x="0" y="4"/>
                    <a:pt x="1" y="6"/>
                    <a:pt x="1" y="6"/>
                  </a:cubicBezTo>
                  <a:cubicBezTo>
                    <a:pt x="1" y="6"/>
                    <a:pt x="2" y="5"/>
                    <a:pt x="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9" name="Freeform 356">
              <a:extLst>
                <a:ext uri="{FF2B5EF4-FFF2-40B4-BE49-F238E27FC236}">
                  <a16:creationId xmlns:a16="http://schemas.microsoft.com/office/drawing/2014/main" id="{18E6704B-4073-488C-AE0D-82DE76DEA312}"/>
                </a:ext>
              </a:extLst>
            </p:cNvPr>
            <p:cNvSpPr>
              <a:spLocks/>
            </p:cNvSpPr>
            <p:nvPr/>
          </p:nvSpPr>
          <p:spPr bwMode="auto">
            <a:xfrm>
              <a:off x="2453" y="2682"/>
              <a:ext cx="11" cy="7"/>
            </a:xfrm>
            <a:custGeom>
              <a:avLst/>
              <a:gdLst>
                <a:gd name="T0" fmla="*/ 7 w 8"/>
                <a:gd name="T1" fmla="*/ 2 h 5"/>
                <a:gd name="T2" fmla="*/ 6 w 8"/>
                <a:gd name="T3" fmla="*/ 0 h 5"/>
                <a:gd name="T4" fmla="*/ 2 w 8"/>
                <a:gd name="T5" fmla="*/ 1 h 5"/>
                <a:gd name="T6" fmla="*/ 2 w 8"/>
                <a:gd name="T7" fmla="*/ 4 h 5"/>
                <a:gd name="T8" fmla="*/ 7 w 8"/>
                <a:gd name="T9" fmla="*/ 2 h 5"/>
              </a:gdLst>
              <a:ahLst/>
              <a:cxnLst>
                <a:cxn ang="0">
                  <a:pos x="T0" y="T1"/>
                </a:cxn>
                <a:cxn ang="0">
                  <a:pos x="T2" y="T3"/>
                </a:cxn>
                <a:cxn ang="0">
                  <a:pos x="T4" y="T5"/>
                </a:cxn>
                <a:cxn ang="0">
                  <a:pos x="T6" y="T7"/>
                </a:cxn>
                <a:cxn ang="0">
                  <a:pos x="T8" y="T9"/>
                </a:cxn>
              </a:cxnLst>
              <a:rect l="0" t="0" r="r" b="b"/>
              <a:pathLst>
                <a:path w="8" h="5">
                  <a:moveTo>
                    <a:pt x="7" y="2"/>
                  </a:moveTo>
                  <a:cubicBezTo>
                    <a:pt x="8" y="1"/>
                    <a:pt x="7" y="1"/>
                    <a:pt x="6" y="0"/>
                  </a:cubicBezTo>
                  <a:cubicBezTo>
                    <a:pt x="5" y="0"/>
                    <a:pt x="4" y="1"/>
                    <a:pt x="2" y="1"/>
                  </a:cubicBezTo>
                  <a:cubicBezTo>
                    <a:pt x="0" y="2"/>
                    <a:pt x="2" y="4"/>
                    <a:pt x="2" y="4"/>
                  </a:cubicBezTo>
                  <a:cubicBezTo>
                    <a:pt x="3" y="5"/>
                    <a:pt x="5" y="3"/>
                    <a:pt x="7"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0" name="Freeform 357">
              <a:extLst>
                <a:ext uri="{FF2B5EF4-FFF2-40B4-BE49-F238E27FC236}">
                  <a16:creationId xmlns:a16="http://schemas.microsoft.com/office/drawing/2014/main" id="{226A831C-B02E-4343-BE63-BBCA430BFD3F}"/>
                </a:ext>
              </a:extLst>
            </p:cNvPr>
            <p:cNvSpPr>
              <a:spLocks/>
            </p:cNvSpPr>
            <p:nvPr/>
          </p:nvSpPr>
          <p:spPr bwMode="auto">
            <a:xfrm>
              <a:off x="2464" y="2678"/>
              <a:ext cx="3" cy="4"/>
            </a:xfrm>
            <a:custGeom>
              <a:avLst/>
              <a:gdLst>
                <a:gd name="T0" fmla="*/ 0 w 2"/>
                <a:gd name="T1" fmla="*/ 2 h 3"/>
                <a:gd name="T2" fmla="*/ 1 w 2"/>
                <a:gd name="T3" fmla="*/ 3 h 3"/>
                <a:gd name="T4" fmla="*/ 1 w 2"/>
                <a:gd name="T5" fmla="*/ 1 h 3"/>
                <a:gd name="T6" fmla="*/ 0 w 2"/>
                <a:gd name="T7" fmla="*/ 2 h 3"/>
              </a:gdLst>
              <a:ahLst/>
              <a:cxnLst>
                <a:cxn ang="0">
                  <a:pos x="T0" y="T1"/>
                </a:cxn>
                <a:cxn ang="0">
                  <a:pos x="T2" y="T3"/>
                </a:cxn>
                <a:cxn ang="0">
                  <a:pos x="T4" y="T5"/>
                </a:cxn>
                <a:cxn ang="0">
                  <a:pos x="T6" y="T7"/>
                </a:cxn>
              </a:cxnLst>
              <a:rect l="0" t="0" r="r" b="b"/>
              <a:pathLst>
                <a:path w="2" h="3">
                  <a:moveTo>
                    <a:pt x="0" y="2"/>
                  </a:moveTo>
                  <a:cubicBezTo>
                    <a:pt x="0" y="3"/>
                    <a:pt x="1" y="3"/>
                    <a:pt x="1" y="3"/>
                  </a:cubicBezTo>
                  <a:cubicBezTo>
                    <a:pt x="2" y="3"/>
                    <a:pt x="2" y="2"/>
                    <a:pt x="1" y="1"/>
                  </a:cubicBezTo>
                  <a:cubicBezTo>
                    <a:pt x="1" y="0"/>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1" name="Freeform 358">
              <a:extLst>
                <a:ext uri="{FF2B5EF4-FFF2-40B4-BE49-F238E27FC236}">
                  <a16:creationId xmlns:a16="http://schemas.microsoft.com/office/drawing/2014/main" id="{18ACB2EB-9C06-4865-91F4-9542DD83BC3E}"/>
                </a:ext>
              </a:extLst>
            </p:cNvPr>
            <p:cNvSpPr>
              <a:spLocks/>
            </p:cNvSpPr>
            <p:nvPr/>
          </p:nvSpPr>
          <p:spPr bwMode="auto">
            <a:xfrm>
              <a:off x="2465" y="2668"/>
              <a:ext cx="3" cy="11"/>
            </a:xfrm>
            <a:custGeom>
              <a:avLst/>
              <a:gdLst>
                <a:gd name="T0" fmla="*/ 1 w 2"/>
                <a:gd name="T1" fmla="*/ 5 h 8"/>
                <a:gd name="T2" fmla="*/ 2 w 2"/>
                <a:gd name="T3" fmla="*/ 6 h 8"/>
                <a:gd name="T4" fmla="*/ 2 w 2"/>
                <a:gd name="T5" fmla="*/ 2 h 8"/>
                <a:gd name="T6" fmla="*/ 1 w 2"/>
                <a:gd name="T7" fmla="*/ 5 h 8"/>
              </a:gdLst>
              <a:ahLst/>
              <a:cxnLst>
                <a:cxn ang="0">
                  <a:pos x="T0" y="T1"/>
                </a:cxn>
                <a:cxn ang="0">
                  <a:pos x="T2" y="T3"/>
                </a:cxn>
                <a:cxn ang="0">
                  <a:pos x="T4" y="T5"/>
                </a:cxn>
                <a:cxn ang="0">
                  <a:pos x="T6" y="T7"/>
                </a:cxn>
              </a:cxnLst>
              <a:rect l="0" t="0" r="r" b="b"/>
              <a:pathLst>
                <a:path w="2" h="8">
                  <a:moveTo>
                    <a:pt x="1" y="5"/>
                  </a:moveTo>
                  <a:cubicBezTo>
                    <a:pt x="0" y="8"/>
                    <a:pt x="2" y="6"/>
                    <a:pt x="2" y="6"/>
                  </a:cubicBezTo>
                  <a:cubicBezTo>
                    <a:pt x="2" y="6"/>
                    <a:pt x="2" y="4"/>
                    <a:pt x="2" y="2"/>
                  </a:cubicBezTo>
                  <a:cubicBezTo>
                    <a:pt x="2" y="0"/>
                    <a:pt x="1" y="1"/>
                    <a:pt x="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2" name="Freeform 359">
              <a:extLst>
                <a:ext uri="{FF2B5EF4-FFF2-40B4-BE49-F238E27FC236}">
                  <a16:creationId xmlns:a16="http://schemas.microsoft.com/office/drawing/2014/main" id="{9DF2C2E9-9C7B-4627-BF53-A96943727DAD}"/>
                </a:ext>
              </a:extLst>
            </p:cNvPr>
            <p:cNvSpPr>
              <a:spLocks/>
            </p:cNvSpPr>
            <p:nvPr/>
          </p:nvSpPr>
          <p:spPr bwMode="auto">
            <a:xfrm>
              <a:off x="2470" y="2668"/>
              <a:ext cx="8" cy="9"/>
            </a:xfrm>
            <a:custGeom>
              <a:avLst/>
              <a:gdLst>
                <a:gd name="T0" fmla="*/ 0 w 6"/>
                <a:gd name="T1" fmla="*/ 3 h 6"/>
                <a:gd name="T2" fmla="*/ 2 w 6"/>
                <a:gd name="T3" fmla="*/ 4 h 6"/>
                <a:gd name="T4" fmla="*/ 2 w 6"/>
                <a:gd name="T5" fmla="*/ 1 h 6"/>
                <a:gd name="T6" fmla="*/ 0 w 6"/>
                <a:gd name="T7" fmla="*/ 3 h 6"/>
              </a:gdLst>
              <a:ahLst/>
              <a:cxnLst>
                <a:cxn ang="0">
                  <a:pos x="T0" y="T1"/>
                </a:cxn>
                <a:cxn ang="0">
                  <a:pos x="T2" y="T3"/>
                </a:cxn>
                <a:cxn ang="0">
                  <a:pos x="T4" y="T5"/>
                </a:cxn>
                <a:cxn ang="0">
                  <a:pos x="T6" y="T7"/>
                </a:cxn>
              </a:cxnLst>
              <a:rect l="0" t="0" r="r" b="b"/>
              <a:pathLst>
                <a:path w="6" h="6">
                  <a:moveTo>
                    <a:pt x="0" y="3"/>
                  </a:moveTo>
                  <a:cubicBezTo>
                    <a:pt x="0" y="6"/>
                    <a:pt x="2" y="4"/>
                    <a:pt x="2" y="4"/>
                  </a:cubicBezTo>
                  <a:cubicBezTo>
                    <a:pt x="6" y="0"/>
                    <a:pt x="4" y="1"/>
                    <a:pt x="2" y="1"/>
                  </a:cubicBezTo>
                  <a:cubicBezTo>
                    <a:pt x="1" y="1"/>
                    <a:pt x="1" y="0"/>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3" name="Freeform 360">
              <a:extLst>
                <a:ext uri="{FF2B5EF4-FFF2-40B4-BE49-F238E27FC236}">
                  <a16:creationId xmlns:a16="http://schemas.microsoft.com/office/drawing/2014/main" id="{2FCAD930-D441-481F-B25C-3D4308FC218F}"/>
                </a:ext>
              </a:extLst>
            </p:cNvPr>
            <p:cNvSpPr>
              <a:spLocks/>
            </p:cNvSpPr>
            <p:nvPr/>
          </p:nvSpPr>
          <p:spPr bwMode="auto">
            <a:xfrm>
              <a:off x="2470" y="2663"/>
              <a:ext cx="5" cy="5"/>
            </a:xfrm>
            <a:custGeom>
              <a:avLst/>
              <a:gdLst>
                <a:gd name="T0" fmla="*/ 2 w 4"/>
                <a:gd name="T1" fmla="*/ 2 h 4"/>
                <a:gd name="T2" fmla="*/ 4 w 4"/>
                <a:gd name="T3" fmla="*/ 2 h 4"/>
                <a:gd name="T4" fmla="*/ 2 w 4"/>
                <a:gd name="T5" fmla="*/ 2 h 4"/>
              </a:gdLst>
              <a:ahLst/>
              <a:cxnLst>
                <a:cxn ang="0">
                  <a:pos x="T0" y="T1"/>
                </a:cxn>
                <a:cxn ang="0">
                  <a:pos x="T2" y="T3"/>
                </a:cxn>
                <a:cxn ang="0">
                  <a:pos x="T4" y="T5"/>
                </a:cxn>
              </a:cxnLst>
              <a:rect l="0" t="0" r="r" b="b"/>
              <a:pathLst>
                <a:path w="4" h="4">
                  <a:moveTo>
                    <a:pt x="2" y="2"/>
                  </a:moveTo>
                  <a:cubicBezTo>
                    <a:pt x="0" y="4"/>
                    <a:pt x="4" y="2"/>
                    <a:pt x="4" y="2"/>
                  </a:cubicBezTo>
                  <a:cubicBezTo>
                    <a:pt x="4" y="2"/>
                    <a:pt x="4" y="0"/>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4" name="Freeform 361">
              <a:extLst>
                <a:ext uri="{FF2B5EF4-FFF2-40B4-BE49-F238E27FC236}">
                  <a16:creationId xmlns:a16="http://schemas.microsoft.com/office/drawing/2014/main" id="{7571CEBC-7CD9-4891-B45D-EBD25E40F939}"/>
                </a:ext>
              </a:extLst>
            </p:cNvPr>
            <p:cNvSpPr>
              <a:spLocks/>
            </p:cNvSpPr>
            <p:nvPr/>
          </p:nvSpPr>
          <p:spPr bwMode="auto">
            <a:xfrm>
              <a:off x="2465" y="2675"/>
              <a:ext cx="20" cy="8"/>
            </a:xfrm>
            <a:custGeom>
              <a:avLst/>
              <a:gdLst>
                <a:gd name="T0" fmla="*/ 9 w 14"/>
                <a:gd name="T1" fmla="*/ 0 h 6"/>
                <a:gd name="T2" fmla="*/ 3 w 14"/>
                <a:gd name="T3" fmla="*/ 2 h 6"/>
                <a:gd name="T4" fmla="*/ 3 w 14"/>
                <a:gd name="T5" fmla="*/ 5 h 6"/>
                <a:gd name="T6" fmla="*/ 7 w 14"/>
                <a:gd name="T7" fmla="*/ 5 h 6"/>
                <a:gd name="T8" fmla="*/ 10 w 14"/>
                <a:gd name="T9" fmla="*/ 4 h 6"/>
                <a:gd name="T10" fmla="*/ 13 w 14"/>
                <a:gd name="T11" fmla="*/ 1 h 6"/>
                <a:gd name="T12" fmla="*/ 9 w 1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4" h="6">
                  <a:moveTo>
                    <a:pt x="9" y="0"/>
                  </a:moveTo>
                  <a:cubicBezTo>
                    <a:pt x="7" y="1"/>
                    <a:pt x="6" y="1"/>
                    <a:pt x="3" y="2"/>
                  </a:cubicBezTo>
                  <a:cubicBezTo>
                    <a:pt x="0" y="3"/>
                    <a:pt x="3" y="5"/>
                    <a:pt x="3" y="5"/>
                  </a:cubicBezTo>
                  <a:cubicBezTo>
                    <a:pt x="3" y="5"/>
                    <a:pt x="5" y="5"/>
                    <a:pt x="7" y="5"/>
                  </a:cubicBezTo>
                  <a:cubicBezTo>
                    <a:pt x="8" y="6"/>
                    <a:pt x="9" y="5"/>
                    <a:pt x="10" y="4"/>
                  </a:cubicBezTo>
                  <a:cubicBezTo>
                    <a:pt x="11" y="3"/>
                    <a:pt x="12" y="3"/>
                    <a:pt x="13" y="1"/>
                  </a:cubicBezTo>
                  <a:cubicBezTo>
                    <a:pt x="14" y="0"/>
                    <a:pt x="10" y="0"/>
                    <a:pt x="9"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5" name="Freeform 362">
              <a:extLst>
                <a:ext uri="{FF2B5EF4-FFF2-40B4-BE49-F238E27FC236}">
                  <a16:creationId xmlns:a16="http://schemas.microsoft.com/office/drawing/2014/main" id="{DB1C2ED0-9948-430A-A6E3-A86D5FAC2BF0}"/>
                </a:ext>
              </a:extLst>
            </p:cNvPr>
            <p:cNvSpPr>
              <a:spLocks/>
            </p:cNvSpPr>
            <p:nvPr/>
          </p:nvSpPr>
          <p:spPr bwMode="auto">
            <a:xfrm>
              <a:off x="2478" y="2681"/>
              <a:ext cx="11" cy="4"/>
            </a:xfrm>
            <a:custGeom>
              <a:avLst/>
              <a:gdLst>
                <a:gd name="T0" fmla="*/ 2 w 8"/>
                <a:gd name="T1" fmla="*/ 1 h 3"/>
                <a:gd name="T2" fmla="*/ 3 w 8"/>
                <a:gd name="T3" fmla="*/ 3 h 3"/>
                <a:gd name="T4" fmla="*/ 6 w 8"/>
                <a:gd name="T5" fmla="*/ 2 h 3"/>
                <a:gd name="T6" fmla="*/ 2 w 8"/>
                <a:gd name="T7" fmla="*/ 1 h 3"/>
              </a:gdLst>
              <a:ahLst/>
              <a:cxnLst>
                <a:cxn ang="0">
                  <a:pos x="T0" y="T1"/>
                </a:cxn>
                <a:cxn ang="0">
                  <a:pos x="T2" y="T3"/>
                </a:cxn>
                <a:cxn ang="0">
                  <a:pos x="T4" y="T5"/>
                </a:cxn>
                <a:cxn ang="0">
                  <a:pos x="T6" y="T7"/>
                </a:cxn>
              </a:cxnLst>
              <a:rect l="0" t="0" r="r" b="b"/>
              <a:pathLst>
                <a:path w="8" h="3">
                  <a:moveTo>
                    <a:pt x="2" y="1"/>
                  </a:moveTo>
                  <a:cubicBezTo>
                    <a:pt x="0" y="1"/>
                    <a:pt x="3" y="3"/>
                    <a:pt x="3" y="3"/>
                  </a:cubicBezTo>
                  <a:cubicBezTo>
                    <a:pt x="4" y="3"/>
                    <a:pt x="4" y="3"/>
                    <a:pt x="6" y="2"/>
                  </a:cubicBezTo>
                  <a:cubicBezTo>
                    <a:pt x="8" y="1"/>
                    <a:pt x="4"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6" name="Freeform 363">
              <a:extLst>
                <a:ext uri="{FF2B5EF4-FFF2-40B4-BE49-F238E27FC236}">
                  <a16:creationId xmlns:a16="http://schemas.microsoft.com/office/drawing/2014/main" id="{41024431-9DCB-4882-88C7-EDB3948E09EB}"/>
                </a:ext>
              </a:extLst>
            </p:cNvPr>
            <p:cNvSpPr>
              <a:spLocks/>
            </p:cNvSpPr>
            <p:nvPr/>
          </p:nvSpPr>
          <p:spPr bwMode="auto">
            <a:xfrm>
              <a:off x="2456" y="2685"/>
              <a:ext cx="55" cy="35"/>
            </a:xfrm>
            <a:custGeom>
              <a:avLst/>
              <a:gdLst>
                <a:gd name="T0" fmla="*/ 10 w 40"/>
                <a:gd name="T1" fmla="*/ 24 h 26"/>
                <a:gd name="T2" fmla="*/ 15 w 40"/>
                <a:gd name="T3" fmla="*/ 24 h 26"/>
                <a:gd name="T4" fmla="*/ 18 w 40"/>
                <a:gd name="T5" fmla="*/ 24 h 26"/>
                <a:gd name="T6" fmla="*/ 20 w 40"/>
                <a:gd name="T7" fmla="*/ 24 h 26"/>
                <a:gd name="T8" fmla="*/ 21 w 40"/>
                <a:gd name="T9" fmla="*/ 22 h 26"/>
                <a:gd name="T10" fmla="*/ 22 w 40"/>
                <a:gd name="T11" fmla="*/ 21 h 26"/>
                <a:gd name="T12" fmla="*/ 24 w 40"/>
                <a:gd name="T13" fmla="*/ 22 h 26"/>
                <a:gd name="T14" fmla="*/ 29 w 40"/>
                <a:gd name="T15" fmla="*/ 21 h 26"/>
                <a:gd name="T16" fmla="*/ 34 w 40"/>
                <a:gd name="T17" fmla="*/ 15 h 26"/>
                <a:gd name="T18" fmla="*/ 35 w 40"/>
                <a:gd name="T19" fmla="*/ 12 h 26"/>
                <a:gd name="T20" fmla="*/ 36 w 40"/>
                <a:gd name="T21" fmla="*/ 10 h 26"/>
                <a:gd name="T22" fmla="*/ 37 w 40"/>
                <a:gd name="T23" fmla="*/ 7 h 26"/>
                <a:gd name="T24" fmla="*/ 38 w 40"/>
                <a:gd name="T25" fmla="*/ 4 h 26"/>
                <a:gd name="T26" fmla="*/ 30 w 40"/>
                <a:gd name="T27" fmla="*/ 1 h 26"/>
                <a:gd name="T28" fmla="*/ 24 w 40"/>
                <a:gd name="T29" fmla="*/ 1 h 26"/>
                <a:gd name="T30" fmla="*/ 15 w 40"/>
                <a:gd name="T31" fmla="*/ 0 h 26"/>
                <a:gd name="T32" fmla="*/ 7 w 40"/>
                <a:gd name="T33" fmla="*/ 0 h 26"/>
                <a:gd name="T34" fmla="*/ 4 w 40"/>
                <a:gd name="T35" fmla="*/ 4 h 26"/>
                <a:gd name="T36" fmla="*/ 5 w 40"/>
                <a:gd name="T37" fmla="*/ 6 h 26"/>
                <a:gd name="T38" fmla="*/ 4 w 40"/>
                <a:gd name="T39" fmla="*/ 7 h 26"/>
                <a:gd name="T40" fmla="*/ 3 w 40"/>
                <a:gd name="T41" fmla="*/ 9 h 26"/>
                <a:gd name="T42" fmla="*/ 5 w 40"/>
                <a:gd name="T43" fmla="*/ 13 h 26"/>
                <a:gd name="T44" fmla="*/ 3 w 40"/>
                <a:gd name="T45" fmla="*/ 15 h 26"/>
                <a:gd name="T46" fmla="*/ 6 w 40"/>
                <a:gd name="T47" fmla="*/ 23 h 26"/>
                <a:gd name="T48" fmla="*/ 10 w 40"/>
                <a:gd name="T4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26">
                  <a:moveTo>
                    <a:pt x="10" y="24"/>
                  </a:moveTo>
                  <a:cubicBezTo>
                    <a:pt x="12" y="24"/>
                    <a:pt x="13" y="24"/>
                    <a:pt x="15" y="24"/>
                  </a:cubicBezTo>
                  <a:cubicBezTo>
                    <a:pt x="16" y="25"/>
                    <a:pt x="17" y="25"/>
                    <a:pt x="18" y="24"/>
                  </a:cubicBezTo>
                  <a:cubicBezTo>
                    <a:pt x="19" y="24"/>
                    <a:pt x="19" y="24"/>
                    <a:pt x="20" y="24"/>
                  </a:cubicBezTo>
                  <a:cubicBezTo>
                    <a:pt x="21" y="24"/>
                    <a:pt x="21" y="24"/>
                    <a:pt x="21" y="22"/>
                  </a:cubicBezTo>
                  <a:cubicBezTo>
                    <a:pt x="22" y="20"/>
                    <a:pt x="22" y="21"/>
                    <a:pt x="22" y="21"/>
                  </a:cubicBezTo>
                  <a:cubicBezTo>
                    <a:pt x="23" y="22"/>
                    <a:pt x="23" y="22"/>
                    <a:pt x="24" y="22"/>
                  </a:cubicBezTo>
                  <a:cubicBezTo>
                    <a:pt x="26" y="22"/>
                    <a:pt x="27" y="22"/>
                    <a:pt x="29" y="21"/>
                  </a:cubicBezTo>
                  <a:cubicBezTo>
                    <a:pt x="32" y="20"/>
                    <a:pt x="33" y="16"/>
                    <a:pt x="34" y="15"/>
                  </a:cubicBezTo>
                  <a:cubicBezTo>
                    <a:pt x="35" y="13"/>
                    <a:pt x="35" y="14"/>
                    <a:pt x="35" y="12"/>
                  </a:cubicBezTo>
                  <a:cubicBezTo>
                    <a:pt x="36" y="11"/>
                    <a:pt x="36" y="11"/>
                    <a:pt x="36" y="10"/>
                  </a:cubicBezTo>
                  <a:cubicBezTo>
                    <a:pt x="37" y="9"/>
                    <a:pt x="37" y="8"/>
                    <a:pt x="37" y="7"/>
                  </a:cubicBezTo>
                  <a:cubicBezTo>
                    <a:pt x="37" y="6"/>
                    <a:pt x="37" y="6"/>
                    <a:pt x="38" y="4"/>
                  </a:cubicBezTo>
                  <a:cubicBezTo>
                    <a:pt x="40" y="1"/>
                    <a:pt x="33" y="1"/>
                    <a:pt x="30" y="1"/>
                  </a:cubicBezTo>
                  <a:cubicBezTo>
                    <a:pt x="27" y="1"/>
                    <a:pt x="24" y="1"/>
                    <a:pt x="24" y="1"/>
                  </a:cubicBezTo>
                  <a:cubicBezTo>
                    <a:pt x="23" y="2"/>
                    <a:pt x="16" y="1"/>
                    <a:pt x="15" y="0"/>
                  </a:cubicBezTo>
                  <a:cubicBezTo>
                    <a:pt x="14" y="0"/>
                    <a:pt x="10" y="0"/>
                    <a:pt x="7" y="0"/>
                  </a:cubicBezTo>
                  <a:cubicBezTo>
                    <a:pt x="5" y="0"/>
                    <a:pt x="4" y="4"/>
                    <a:pt x="4" y="4"/>
                  </a:cubicBezTo>
                  <a:cubicBezTo>
                    <a:pt x="4" y="6"/>
                    <a:pt x="5" y="6"/>
                    <a:pt x="5" y="6"/>
                  </a:cubicBezTo>
                  <a:cubicBezTo>
                    <a:pt x="6" y="8"/>
                    <a:pt x="5" y="8"/>
                    <a:pt x="4" y="7"/>
                  </a:cubicBezTo>
                  <a:cubicBezTo>
                    <a:pt x="4" y="6"/>
                    <a:pt x="4" y="6"/>
                    <a:pt x="3" y="9"/>
                  </a:cubicBezTo>
                  <a:cubicBezTo>
                    <a:pt x="2" y="11"/>
                    <a:pt x="3" y="13"/>
                    <a:pt x="5" y="13"/>
                  </a:cubicBezTo>
                  <a:cubicBezTo>
                    <a:pt x="7" y="14"/>
                    <a:pt x="6" y="15"/>
                    <a:pt x="3" y="15"/>
                  </a:cubicBezTo>
                  <a:cubicBezTo>
                    <a:pt x="0" y="14"/>
                    <a:pt x="4" y="20"/>
                    <a:pt x="6" y="23"/>
                  </a:cubicBezTo>
                  <a:cubicBezTo>
                    <a:pt x="8" y="26"/>
                    <a:pt x="8" y="25"/>
                    <a:pt x="10" y="2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7" name="Freeform 364">
              <a:extLst>
                <a:ext uri="{FF2B5EF4-FFF2-40B4-BE49-F238E27FC236}">
                  <a16:creationId xmlns:a16="http://schemas.microsoft.com/office/drawing/2014/main" id="{84153AEC-3D68-4DA4-B120-013F1FE4990B}"/>
                </a:ext>
              </a:extLst>
            </p:cNvPr>
            <p:cNvSpPr>
              <a:spLocks/>
            </p:cNvSpPr>
            <p:nvPr/>
          </p:nvSpPr>
          <p:spPr bwMode="auto">
            <a:xfrm>
              <a:off x="1983" y="2575"/>
              <a:ext cx="805" cy="822"/>
            </a:xfrm>
            <a:custGeom>
              <a:avLst/>
              <a:gdLst>
                <a:gd name="T0" fmla="*/ 238 w 582"/>
                <a:gd name="T1" fmla="*/ 412 h 599"/>
                <a:gd name="T2" fmla="*/ 274 w 582"/>
                <a:gd name="T3" fmla="*/ 431 h 599"/>
                <a:gd name="T4" fmla="*/ 292 w 582"/>
                <a:gd name="T5" fmla="*/ 452 h 599"/>
                <a:gd name="T6" fmla="*/ 302 w 582"/>
                <a:gd name="T7" fmla="*/ 477 h 599"/>
                <a:gd name="T8" fmla="*/ 276 w 582"/>
                <a:gd name="T9" fmla="*/ 505 h 599"/>
                <a:gd name="T10" fmla="*/ 243 w 582"/>
                <a:gd name="T11" fmla="*/ 540 h 599"/>
                <a:gd name="T12" fmla="*/ 270 w 582"/>
                <a:gd name="T13" fmla="*/ 554 h 599"/>
                <a:gd name="T14" fmla="*/ 291 w 582"/>
                <a:gd name="T15" fmla="*/ 565 h 599"/>
                <a:gd name="T16" fmla="*/ 306 w 582"/>
                <a:gd name="T17" fmla="*/ 599 h 599"/>
                <a:gd name="T18" fmla="*/ 347 w 582"/>
                <a:gd name="T19" fmla="*/ 543 h 599"/>
                <a:gd name="T20" fmla="*/ 331 w 582"/>
                <a:gd name="T21" fmla="*/ 568 h 599"/>
                <a:gd name="T22" fmla="*/ 378 w 582"/>
                <a:gd name="T23" fmla="*/ 476 h 599"/>
                <a:gd name="T24" fmla="*/ 415 w 582"/>
                <a:gd name="T25" fmla="*/ 439 h 599"/>
                <a:gd name="T26" fmla="*/ 442 w 582"/>
                <a:gd name="T27" fmla="*/ 426 h 599"/>
                <a:gd name="T28" fmla="*/ 490 w 582"/>
                <a:gd name="T29" fmla="*/ 405 h 599"/>
                <a:gd name="T30" fmla="*/ 520 w 582"/>
                <a:gd name="T31" fmla="*/ 321 h 599"/>
                <a:gd name="T32" fmla="*/ 533 w 582"/>
                <a:gd name="T33" fmla="*/ 267 h 599"/>
                <a:gd name="T34" fmla="*/ 568 w 582"/>
                <a:gd name="T35" fmla="*/ 220 h 599"/>
                <a:gd name="T36" fmla="*/ 492 w 582"/>
                <a:gd name="T37" fmla="*/ 120 h 599"/>
                <a:gd name="T38" fmla="*/ 443 w 582"/>
                <a:gd name="T39" fmla="*/ 114 h 599"/>
                <a:gd name="T40" fmla="*/ 432 w 582"/>
                <a:gd name="T41" fmla="*/ 102 h 599"/>
                <a:gd name="T42" fmla="*/ 412 w 582"/>
                <a:gd name="T43" fmla="*/ 93 h 599"/>
                <a:gd name="T44" fmla="*/ 382 w 582"/>
                <a:gd name="T45" fmla="*/ 93 h 599"/>
                <a:gd name="T46" fmla="*/ 365 w 582"/>
                <a:gd name="T47" fmla="*/ 105 h 599"/>
                <a:gd name="T48" fmla="*/ 327 w 582"/>
                <a:gd name="T49" fmla="*/ 101 h 599"/>
                <a:gd name="T50" fmla="*/ 357 w 582"/>
                <a:gd name="T51" fmla="*/ 53 h 599"/>
                <a:gd name="T52" fmla="*/ 332 w 582"/>
                <a:gd name="T53" fmla="*/ 16 h 599"/>
                <a:gd name="T54" fmla="*/ 307 w 582"/>
                <a:gd name="T55" fmla="*/ 44 h 599"/>
                <a:gd name="T56" fmla="*/ 283 w 582"/>
                <a:gd name="T57" fmla="*/ 40 h 599"/>
                <a:gd name="T58" fmla="*/ 268 w 582"/>
                <a:gd name="T59" fmla="*/ 49 h 599"/>
                <a:gd name="T60" fmla="*/ 242 w 582"/>
                <a:gd name="T61" fmla="*/ 54 h 599"/>
                <a:gd name="T62" fmla="*/ 213 w 582"/>
                <a:gd name="T63" fmla="*/ 51 h 599"/>
                <a:gd name="T64" fmla="*/ 213 w 582"/>
                <a:gd name="T65" fmla="*/ 17 h 599"/>
                <a:gd name="T66" fmla="*/ 200 w 582"/>
                <a:gd name="T67" fmla="*/ 0 h 599"/>
                <a:gd name="T68" fmla="*/ 168 w 582"/>
                <a:gd name="T69" fmla="*/ 18 h 599"/>
                <a:gd name="T70" fmla="*/ 152 w 582"/>
                <a:gd name="T71" fmla="*/ 20 h 599"/>
                <a:gd name="T72" fmla="*/ 147 w 582"/>
                <a:gd name="T73" fmla="*/ 32 h 599"/>
                <a:gd name="T74" fmla="*/ 143 w 582"/>
                <a:gd name="T75" fmla="*/ 58 h 599"/>
                <a:gd name="T76" fmla="*/ 126 w 582"/>
                <a:gd name="T77" fmla="*/ 66 h 599"/>
                <a:gd name="T78" fmla="*/ 101 w 582"/>
                <a:gd name="T79" fmla="*/ 52 h 599"/>
                <a:gd name="T80" fmla="*/ 86 w 582"/>
                <a:gd name="T81" fmla="*/ 52 h 599"/>
                <a:gd name="T82" fmla="*/ 71 w 582"/>
                <a:gd name="T83" fmla="*/ 64 h 599"/>
                <a:gd name="T84" fmla="*/ 63 w 582"/>
                <a:gd name="T85" fmla="*/ 84 h 599"/>
                <a:gd name="T86" fmla="*/ 58 w 582"/>
                <a:gd name="T87" fmla="*/ 142 h 599"/>
                <a:gd name="T88" fmla="*/ 37 w 582"/>
                <a:gd name="T89" fmla="*/ 144 h 599"/>
                <a:gd name="T90" fmla="*/ 3 w 582"/>
                <a:gd name="T91" fmla="*/ 182 h 599"/>
                <a:gd name="T92" fmla="*/ 14 w 582"/>
                <a:gd name="T93" fmla="*/ 211 h 599"/>
                <a:gd name="T94" fmla="*/ 30 w 582"/>
                <a:gd name="T95" fmla="*/ 227 h 599"/>
                <a:gd name="T96" fmla="*/ 50 w 582"/>
                <a:gd name="T97" fmla="*/ 224 h 599"/>
                <a:gd name="T98" fmla="*/ 69 w 582"/>
                <a:gd name="T99" fmla="*/ 242 h 599"/>
                <a:gd name="T100" fmla="*/ 110 w 582"/>
                <a:gd name="T101" fmla="*/ 226 h 599"/>
                <a:gd name="T102" fmla="*/ 128 w 582"/>
                <a:gd name="T103" fmla="*/ 246 h 599"/>
                <a:gd name="T104" fmla="*/ 164 w 582"/>
                <a:gd name="T105" fmla="*/ 270 h 599"/>
                <a:gd name="T106" fmla="*/ 203 w 582"/>
                <a:gd name="T107" fmla="*/ 294 h 599"/>
                <a:gd name="T108" fmla="*/ 232 w 582"/>
                <a:gd name="T109" fmla="*/ 322 h 599"/>
                <a:gd name="T110" fmla="*/ 242 w 582"/>
                <a:gd name="T111" fmla="*/ 347 h 599"/>
                <a:gd name="T112" fmla="*/ 235 w 582"/>
                <a:gd name="T113" fmla="*/ 38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2" h="599">
                  <a:moveTo>
                    <a:pt x="235" y="381"/>
                  </a:moveTo>
                  <a:cubicBezTo>
                    <a:pt x="235" y="382"/>
                    <a:pt x="235" y="382"/>
                    <a:pt x="235" y="382"/>
                  </a:cubicBezTo>
                  <a:cubicBezTo>
                    <a:pt x="235" y="382"/>
                    <a:pt x="239" y="389"/>
                    <a:pt x="239" y="391"/>
                  </a:cubicBezTo>
                  <a:cubicBezTo>
                    <a:pt x="240" y="394"/>
                    <a:pt x="240" y="395"/>
                    <a:pt x="240" y="397"/>
                  </a:cubicBezTo>
                  <a:cubicBezTo>
                    <a:pt x="240" y="398"/>
                    <a:pt x="239" y="399"/>
                    <a:pt x="239" y="400"/>
                  </a:cubicBezTo>
                  <a:cubicBezTo>
                    <a:pt x="239" y="401"/>
                    <a:pt x="238" y="401"/>
                    <a:pt x="239" y="403"/>
                  </a:cubicBezTo>
                  <a:cubicBezTo>
                    <a:pt x="239" y="406"/>
                    <a:pt x="238" y="409"/>
                    <a:pt x="238" y="410"/>
                  </a:cubicBezTo>
                  <a:cubicBezTo>
                    <a:pt x="237" y="411"/>
                    <a:pt x="238" y="412"/>
                    <a:pt x="238" y="412"/>
                  </a:cubicBezTo>
                  <a:cubicBezTo>
                    <a:pt x="238" y="412"/>
                    <a:pt x="253" y="414"/>
                    <a:pt x="254" y="415"/>
                  </a:cubicBezTo>
                  <a:cubicBezTo>
                    <a:pt x="255" y="415"/>
                    <a:pt x="255" y="414"/>
                    <a:pt x="255" y="414"/>
                  </a:cubicBezTo>
                  <a:cubicBezTo>
                    <a:pt x="255" y="414"/>
                    <a:pt x="259" y="412"/>
                    <a:pt x="260" y="411"/>
                  </a:cubicBezTo>
                  <a:cubicBezTo>
                    <a:pt x="261" y="411"/>
                    <a:pt x="261" y="412"/>
                    <a:pt x="261" y="412"/>
                  </a:cubicBezTo>
                  <a:cubicBezTo>
                    <a:pt x="263" y="415"/>
                    <a:pt x="269" y="415"/>
                    <a:pt x="269" y="416"/>
                  </a:cubicBezTo>
                  <a:cubicBezTo>
                    <a:pt x="270" y="416"/>
                    <a:pt x="270" y="415"/>
                    <a:pt x="271" y="417"/>
                  </a:cubicBezTo>
                  <a:cubicBezTo>
                    <a:pt x="273" y="419"/>
                    <a:pt x="273" y="422"/>
                    <a:pt x="273" y="422"/>
                  </a:cubicBezTo>
                  <a:cubicBezTo>
                    <a:pt x="273" y="422"/>
                    <a:pt x="274" y="430"/>
                    <a:pt x="274" y="431"/>
                  </a:cubicBezTo>
                  <a:cubicBezTo>
                    <a:pt x="274" y="433"/>
                    <a:pt x="274" y="434"/>
                    <a:pt x="275" y="437"/>
                  </a:cubicBezTo>
                  <a:cubicBezTo>
                    <a:pt x="276" y="441"/>
                    <a:pt x="277" y="441"/>
                    <a:pt x="278" y="441"/>
                  </a:cubicBezTo>
                  <a:cubicBezTo>
                    <a:pt x="279" y="442"/>
                    <a:pt x="280" y="441"/>
                    <a:pt x="281" y="441"/>
                  </a:cubicBezTo>
                  <a:cubicBezTo>
                    <a:pt x="282" y="441"/>
                    <a:pt x="283" y="441"/>
                    <a:pt x="284" y="440"/>
                  </a:cubicBezTo>
                  <a:cubicBezTo>
                    <a:pt x="284" y="440"/>
                    <a:pt x="286" y="440"/>
                    <a:pt x="286" y="440"/>
                  </a:cubicBezTo>
                  <a:cubicBezTo>
                    <a:pt x="286" y="440"/>
                    <a:pt x="292" y="442"/>
                    <a:pt x="292" y="442"/>
                  </a:cubicBezTo>
                  <a:cubicBezTo>
                    <a:pt x="293" y="442"/>
                    <a:pt x="293" y="443"/>
                    <a:pt x="293" y="443"/>
                  </a:cubicBezTo>
                  <a:cubicBezTo>
                    <a:pt x="293" y="443"/>
                    <a:pt x="292" y="450"/>
                    <a:pt x="292" y="452"/>
                  </a:cubicBezTo>
                  <a:cubicBezTo>
                    <a:pt x="291" y="454"/>
                    <a:pt x="288" y="464"/>
                    <a:pt x="288" y="464"/>
                  </a:cubicBezTo>
                  <a:cubicBezTo>
                    <a:pt x="288" y="465"/>
                    <a:pt x="288" y="465"/>
                    <a:pt x="288" y="466"/>
                  </a:cubicBezTo>
                  <a:cubicBezTo>
                    <a:pt x="288" y="466"/>
                    <a:pt x="289" y="467"/>
                    <a:pt x="289" y="467"/>
                  </a:cubicBezTo>
                  <a:cubicBezTo>
                    <a:pt x="291" y="468"/>
                    <a:pt x="293" y="467"/>
                    <a:pt x="293" y="466"/>
                  </a:cubicBezTo>
                  <a:cubicBezTo>
                    <a:pt x="294" y="466"/>
                    <a:pt x="294" y="466"/>
                    <a:pt x="294" y="466"/>
                  </a:cubicBezTo>
                  <a:cubicBezTo>
                    <a:pt x="294" y="466"/>
                    <a:pt x="296" y="466"/>
                    <a:pt x="297" y="466"/>
                  </a:cubicBezTo>
                  <a:cubicBezTo>
                    <a:pt x="297" y="466"/>
                    <a:pt x="297" y="466"/>
                    <a:pt x="298" y="467"/>
                  </a:cubicBezTo>
                  <a:cubicBezTo>
                    <a:pt x="298" y="468"/>
                    <a:pt x="301" y="475"/>
                    <a:pt x="302" y="477"/>
                  </a:cubicBezTo>
                  <a:cubicBezTo>
                    <a:pt x="302" y="478"/>
                    <a:pt x="302" y="483"/>
                    <a:pt x="301" y="485"/>
                  </a:cubicBezTo>
                  <a:cubicBezTo>
                    <a:pt x="301" y="487"/>
                    <a:pt x="300" y="489"/>
                    <a:pt x="300" y="490"/>
                  </a:cubicBezTo>
                  <a:cubicBezTo>
                    <a:pt x="299" y="492"/>
                    <a:pt x="299" y="492"/>
                    <a:pt x="298" y="492"/>
                  </a:cubicBezTo>
                  <a:cubicBezTo>
                    <a:pt x="297" y="493"/>
                    <a:pt x="293" y="495"/>
                    <a:pt x="292" y="495"/>
                  </a:cubicBezTo>
                  <a:cubicBezTo>
                    <a:pt x="291" y="496"/>
                    <a:pt x="289" y="496"/>
                    <a:pt x="287" y="497"/>
                  </a:cubicBezTo>
                  <a:cubicBezTo>
                    <a:pt x="284" y="497"/>
                    <a:pt x="281" y="501"/>
                    <a:pt x="280" y="502"/>
                  </a:cubicBezTo>
                  <a:cubicBezTo>
                    <a:pt x="279" y="502"/>
                    <a:pt x="278" y="503"/>
                    <a:pt x="278" y="504"/>
                  </a:cubicBezTo>
                  <a:cubicBezTo>
                    <a:pt x="277" y="504"/>
                    <a:pt x="276" y="504"/>
                    <a:pt x="276" y="505"/>
                  </a:cubicBezTo>
                  <a:cubicBezTo>
                    <a:pt x="276" y="506"/>
                    <a:pt x="275" y="506"/>
                    <a:pt x="274" y="506"/>
                  </a:cubicBezTo>
                  <a:cubicBezTo>
                    <a:pt x="273" y="507"/>
                    <a:pt x="272" y="507"/>
                    <a:pt x="271" y="508"/>
                  </a:cubicBezTo>
                  <a:cubicBezTo>
                    <a:pt x="270" y="509"/>
                    <a:pt x="271" y="510"/>
                    <a:pt x="271" y="511"/>
                  </a:cubicBezTo>
                  <a:cubicBezTo>
                    <a:pt x="272" y="512"/>
                    <a:pt x="271" y="512"/>
                    <a:pt x="270" y="512"/>
                  </a:cubicBezTo>
                  <a:cubicBezTo>
                    <a:pt x="269" y="513"/>
                    <a:pt x="266" y="515"/>
                    <a:pt x="265" y="516"/>
                  </a:cubicBezTo>
                  <a:cubicBezTo>
                    <a:pt x="264" y="517"/>
                    <a:pt x="258" y="524"/>
                    <a:pt x="256" y="527"/>
                  </a:cubicBezTo>
                  <a:cubicBezTo>
                    <a:pt x="255" y="529"/>
                    <a:pt x="245" y="538"/>
                    <a:pt x="245" y="538"/>
                  </a:cubicBezTo>
                  <a:cubicBezTo>
                    <a:pt x="245" y="538"/>
                    <a:pt x="244" y="539"/>
                    <a:pt x="243" y="540"/>
                  </a:cubicBezTo>
                  <a:cubicBezTo>
                    <a:pt x="245" y="541"/>
                    <a:pt x="247" y="542"/>
                    <a:pt x="248" y="542"/>
                  </a:cubicBezTo>
                  <a:cubicBezTo>
                    <a:pt x="248" y="542"/>
                    <a:pt x="250" y="542"/>
                    <a:pt x="250" y="541"/>
                  </a:cubicBezTo>
                  <a:cubicBezTo>
                    <a:pt x="251" y="539"/>
                    <a:pt x="252" y="538"/>
                    <a:pt x="253" y="539"/>
                  </a:cubicBezTo>
                  <a:cubicBezTo>
                    <a:pt x="255" y="539"/>
                    <a:pt x="257" y="540"/>
                    <a:pt x="258" y="542"/>
                  </a:cubicBezTo>
                  <a:cubicBezTo>
                    <a:pt x="260" y="543"/>
                    <a:pt x="263" y="546"/>
                    <a:pt x="264" y="547"/>
                  </a:cubicBezTo>
                  <a:cubicBezTo>
                    <a:pt x="265" y="547"/>
                    <a:pt x="267" y="549"/>
                    <a:pt x="267" y="554"/>
                  </a:cubicBezTo>
                  <a:cubicBezTo>
                    <a:pt x="267" y="554"/>
                    <a:pt x="267" y="555"/>
                    <a:pt x="267" y="555"/>
                  </a:cubicBezTo>
                  <a:cubicBezTo>
                    <a:pt x="268" y="554"/>
                    <a:pt x="270" y="554"/>
                    <a:pt x="270" y="554"/>
                  </a:cubicBezTo>
                  <a:cubicBezTo>
                    <a:pt x="271" y="554"/>
                    <a:pt x="270" y="553"/>
                    <a:pt x="271" y="553"/>
                  </a:cubicBezTo>
                  <a:cubicBezTo>
                    <a:pt x="272" y="552"/>
                    <a:pt x="272" y="553"/>
                    <a:pt x="272" y="552"/>
                  </a:cubicBezTo>
                  <a:cubicBezTo>
                    <a:pt x="272" y="551"/>
                    <a:pt x="272" y="550"/>
                    <a:pt x="273" y="551"/>
                  </a:cubicBezTo>
                  <a:cubicBezTo>
                    <a:pt x="274" y="551"/>
                    <a:pt x="276" y="553"/>
                    <a:pt x="277" y="555"/>
                  </a:cubicBezTo>
                  <a:cubicBezTo>
                    <a:pt x="278" y="556"/>
                    <a:pt x="279" y="558"/>
                    <a:pt x="281" y="558"/>
                  </a:cubicBezTo>
                  <a:cubicBezTo>
                    <a:pt x="283" y="559"/>
                    <a:pt x="286" y="561"/>
                    <a:pt x="288" y="561"/>
                  </a:cubicBezTo>
                  <a:cubicBezTo>
                    <a:pt x="289" y="562"/>
                    <a:pt x="289" y="563"/>
                    <a:pt x="289" y="563"/>
                  </a:cubicBezTo>
                  <a:cubicBezTo>
                    <a:pt x="290" y="564"/>
                    <a:pt x="290" y="565"/>
                    <a:pt x="291" y="565"/>
                  </a:cubicBezTo>
                  <a:cubicBezTo>
                    <a:pt x="291" y="565"/>
                    <a:pt x="297" y="568"/>
                    <a:pt x="297" y="569"/>
                  </a:cubicBezTo>
                  <a:cubicBezTo>
                    <a:pt x="297" y="569"/>
                    <a:pt x="298" y="569"/>
                    <a:pt x="298" y="569"/>
                  </a:cubicBezTo>
                  <a:cubicBezTo>
                    <a:pt x="298" y="570"/>
                    <a:pt x="301" y="577"/>
                    <a:pt x="309" y="580"/>
                  </a:cubicBezTo>
                  <a:cubicBezTo>
                    <a:pt x="309" y="580"/>
                    <a:pt x="309" y="581"/>
                    <a:pt x="309" y="581"/>
                  </a:cubicBezTo>
                  <a:cubicBezTo>
                    <a:pt x="308" y="582"/>
                    <a:pt x="304" y="588"/>
                    <a:pt x="304" y="589"/>
                  </a:cubicBezTo>
                  <a:cubicBezTo>
                    <a:pt x="304" y="591"/>
                    <a:pt x="304" y="595"/>
                    <a:pt x="304" y="595"/>
                  </a:cubicBezTo>
                  <a:cubicBezTo>
                    <a:pt x="304" y="596"/>
                    <a:pt x="304" y="597"/>
                    <a:pt x="304" y="597"/>
                  </a:cubicBezTo>
                  <a:cubicBezTo>
                    <a:pt x="304" y="597"/>
                    <a:pt x="305" y="598"/>
                    <a:pt x="306" y="599"/>
                  </a:cubicBezTo>
                  <a:cubicBezTo>
                    <a:pt x="309" y="596"/>
                    <a:pt x="315" y="592"/>
                    <a:pt x="317" y="586"/>
                  </a:cubicBezTo>
                  <a:cubicBezTo>
                    <a:pt x="320" y="580"/>
                    <a:pt x="325" y="575"/>
                    <a:pt x="324" y="572"/>
                  </a:cubicBezTo>
                  <a:cubicBezTo>
                    <a:pt x="324" y="569"/>
                    <a:pt x="322" y="564"/>
                    <a:pt x="325" y="563"/>
                  </a:cubicBezTo>
                  <a:cubicBezTo>
                    <a:pt x="327" y="562"/>
                    <a:pt x="327" y="558"/>
                    <a:pt x="330" y="557"/>
                  </a:cubicBezTo>
                  <a:cubicBezTo>
                    <a:pt x="333" y="555"/>
                    <a:pt x="335" y="553"/>
                    <a:pt x="336" y="551"/>
                  </a:cubicBezTo>
                  <a:cubicBezTo>
                    <a:pt x="336" y="549"/>
                    <a:pt x="336" y="548"/>
                    <a:pt x="338" y="546"/>
                  </a:cubicBezTo>
                  <a:cubicBezTo>
                    <a:pt x="339" y="544"/>
                    <a:pt x="337" y="539"/>
                    <a:pt x="340" y="540"/>
                  </a:cubicBezTo>
                  <a:cubicBezTo>
                    <a:pt x="344" y="542"/>
                    <a:pt x="349" y="541"/>
                    <a:pt x="347" y="543"/>
                  </a:cubicBezTo>
                  <a:cubicBezTo>
                    <a:pt x="345" y="545"/>
                    <a:pt x="349" y="545"/>
                    <a:pt x="347" y="547"/>
                  </a:cubicBezTo>
                  <a:cubicBezTo>
                    <a:pt x="345" y="550"/>
                    <a:pt x="342" y="551"/>
                    <a:pt x="342" y="553"/>
                  </a:cubicBezTo>
                  <a:cubicBezTo>
                    <a:pt x="342" y="555"/>
                    <a:pt x="343" y="556"/>
                    <a:pt x="341" y="555"/>
                  </a:cubicBezTo>
                  <a:cubicBezTo>
                    <a:pt x="339" y="554"/>
                    <a:pt x="339" y="554"/>
                    <a:pt x="339" y="557"/>
                  </a:cubicBezTo>
                  <a:cubicBezTo>
                    <a:pt x="338" y="560"/>
                    <a:pt x="337" y="561"/>
                    <a:pt x="335" y="563"/>
                  </a:cubicBezTo>
                  <a:cubicBezTo>
                    <a:pt x="333" y="564"/>
                    <a:pt x="330" y="568"/>
                    <a:pt x="328" y="568"/>
                  </a:cubicBezTo>
                  <a:cubicBezTo>
                    <a:pt x="327" y="568"/>
                    <a:pt x="327" y="566"/>
                    <a:pt x="326" y="569"/>
                  </a:cubicBezTo>
                  <a:cubicBezTo>
                    <a:pt x="326" y="571"/>
                    <a:pt x="326" y="571"/>
                    <a:pt x="331" y="568"/>
                  </a:cubicBezTo>
                  <a:cubicBezTo>
                    <a:pt x="335" y="564"/>
                    <a:pt x="337" y="564"/>
                    <a:pt x="340" y="561"/>
                  </a:cubicBezTo>
                  <a:cubicBezTo>
                    <a:pt x="343" y="558"/>
                    <a:pt x="350" y="549"/>
                    <a:pt x="355" y="538"/>
                  </a:cubicBezTo>
                  <a:cubicBezTo>
                    <a:pt x="361" y="526"/>
                    <a:pt x="362" y="525"/>
                    <a:pt x="368" y="521"/>
                  </a:cubicBezTo>
                  <a:cubicBezTo>
                    <a:pt x="374" y="517"/>
                    <a:pt x="378" y="513"/>
                    <a:pt x="377" y="504"/>
                  </a:cubicBezTo>
                  <a:cubicBezTo>
                    <a:pt x="377" y="496"/>
                    <a:pt x="375" y="494"/>
                    <a:pt x="377" y="493"/>
                  </a:cubicBezTo>
                  <a:cubicBezTo>
                    <a:pt x="379" y="492"/>
                    <a:pt x="378" y="492"/>
                    <a:pt x="377" y="490"/>
                  </a:cubicBezTo>
                  <a:cubicBezTo>
                    <a:pt x="376" y="488"/>
                    <a:pt x="374" y="486"/>
                    <a:pt x="376" y="482"/>
                  </a:cubicBezTo>
                  <a:cubicBezTo>
                    <a:pt x="378" y="479"/>
                    <a:pt x="381" y="474"/>
                    <a:pt x="378" y="476"/>
                  </a:cubicBezTo>
                  <a:cubicBezTo>
                    <a:pt x="376" y="477"/>
                    <a:pt x="375" y="476"/>
                    <a:pt x="377" y="474"/>
                  </a:cubicBezTo>
                  <a:cubicBezTo>
                    <a:pt x="379" y="471"/>
                    <a:pt x="374" y="472"/>
                    <a:pt x="376" y="471"/>
                  </a:cubicBezTo>
                  <a:cubicBezTo>
                    <a:pt x="378" y="469"/>
                    <a:pt x="384" y="467"/>
                    <a:pt x="380" y="466"/>
                  </a:cubicBezTo>
                  <a:cubicBezTo>
                    <a:pt x="376" y="465"/>
                    <a:pt x="377" y="464"/>
                    <a:pt x="380" y="462"/>
                  </a:cubicBezTo>
                  <a:cubicBezTo>
                    <a:pt x="382" y="460"/>
                    <a:pt x="384" y="462"/>
                    <a:pt x="386" y="461"/>
                  </a:cubicBezTo>
                  <a:cubicBezTo>
                    <a:pt x="388" y="460"/>
                    <a:pt x="384" y="458"/>
                    <a:pt x="388" y="457"/>
                  </a:cubicBezTo>
                  <a:cubicBezTo>
                    <a:pt x="391" y="455"/>
                    <a:pt x="408" y="443"/>
                    <a:pt x="410" y="441"/>
                  </a:cubicBezTo>
                  <a:cubicBezTo>
                    <a:pt x="412" y="439"/>
                    <a:pt x="414" y="440"/>
                    <a:pt x="415" y="439"/>
                  </a:cubicBezTo>
                  <a:cubicBezTo>
                    <a:pt x="417" y="438"/>
                    <a:pt x="421" y="438"/>
                    <a:pt x="422" y="438"/>
                  </a:cubicBezTo>
                  <a:cubicBezTo>
                    <a:pt x="423" y="438"/>
                    <a:pt x="425" y="438"/>
                    <a:pt x="425" y="440"/>
                  </a:cubicBezTo>
                  <a:cubicBezTo>
                    <a:pt x="425" y="441"/>
                    <a:pt x="428" y="442"/>
                    <a:pt x="427" y="439"/>
                  </a:cubicBezTo>
                  <a:cubicBezTo>
                    <a:pt x="427" y="437"/>
                    <a:pt x="427" y="437"/>
                    <a:pt x="426" y="438"/>
                  </a:cubicBezTo>
                  <a:cubicBezTo>
                    <a:pt x="425" y="439"/>
                    <a:pt x="424" y="437"/>
                    <a:pt x="427" y="436"/>
                  </a:cubicBezTo>
                  <a:cubicBezTo>
                    <a:pt x="430" y="434"/>
                    <a:pt x="439" y="431"/>
                    <a:pt x="437" y="429"/>
                  </a:cubicBezTo>
                  <a:cubicBezTo>
                    <a:pt x="435" y="427"/>
                    <a:pt x="436" y="426"/>
                    <a:pt x="439" y="426"/>
                  </a:cubicBezTo>
                  <a:cubicBezTo>
                    <a:pt x="441" y="425"/>
                    <a:pt x="439" y="426"/>
                    <a:pt x="442" y="426"/>
                  </a:cubicBezTo>
                  <a:cubicBezTo>
                    <a:pt x="446" y="425"/>
                    <a:pt x="448" y="424"/>
                    <a:pt x="452" y="425"/>
                  </a:cubicBezTo>
                  <a:cubicBezTo>
                    <a:pt x="455" y="425"/>
                    <a:pt x="458" y="427"/>
                    <a:pt x="457" y="425"/>
                  </a:cubicBezTo>
                  <a:cubicBezTo>
                    <a:pt x="456" y="422"/>
                    <a:pt x="460" y="419"/>
                    <a:pt x="460" y="422"/>
                  </a:cubicBezTo>
                  <a:cubicBezTo>
                    <a:pt x="460" y="424"/>
                    <a:pt x="461" y="424"/>
                    <a:pt x="466" y="425"/>
                  </a:cubicBezTo>
                  <a:cubicBezTo>
                    <a:pt x="470" y="427"/>
                    <a:pt x="475" y="426"/>
                    <a:pt x="475" y="425"/>
                  </a:cubicBezTo>
                  <a:cubicBezTo>
                    <a:pt x="476" y="423"/>
                    <a:pt x="477" y="422"/>
                    <a:pt x="476" y="421"/>
                  </a:cubicBezTo>
                  <a:cubicBezTo>
                    <a:pt x="475" y="419"/>
                    <a:pt x="475" y="419"/>
                    <a:pt x="480" y="416"/>
                  </a:cubicBezTo>
                  <a:cubicBezTo>
                    <a:pt x="484" y="414"/>
                    <a:pt x="492" y="411"/>
                    <a:pt x="490" y="405"/>
                  </a:cubicBezTo>
                  <a:cubicBezTo>
                    <a:pt x="489" y="398"/>
                    <a:pt x="491" y="395"/>
                    <a:pt x="495" y="391"/>
                  </a:cubicBezTo>
                  <a:cubicBezTo>
                    <a:pt x="499" y="387"/>
                    <a:pt x="500" y="385"/>
                    <a:pt x="500" y="384"/>
                  </a:cubicBezTo>
                  <a:cubicBezTo>
                    <a:pt x="499" y="382"/>
                    <a:pt x="501" y="384"/>
                    <a:pt x="502" y="380"/>
                  </a:cubicBezTo>
                  <a:cubicBezTo>
                    <a:pt x="504" y="376"/>
                    <a:pt x="505" y="375"/>
                    <a:pt x="507" y="373"/>
                  </a:cubicBezTo>
                  <a:cubicBezTo>
                    <a:pt x="510" y="371"/>
                    <a:pt x="510" y="371"/>
                    <a:pt x="509" y="363"/>
                  </a:cubicBezTo>
                  <a:cubicBezTo>
                    <a:pt x="509" y="355"/>
                    <a:pt x="508" y="355"/>
                    <a:pt x="513" y="349"/>
                  </a:cubicBezTo>
                  <a:cubicBezTo>
                    <a:pt x="517" y="344"/>
                    <a:pt x="518" y="344"/>
                    <a:pt x="517" y="337"/>
                  </a:cubicBezTo>
                  <a:cubicBezTo>
                    <a:pt x="515" y="330"/>
                    <a:pt x="520" y="327"/>
                    <a:pt x="520" y="321"/>
                  </a:cubicBezTo>
                  <a:cubicBezTo>
                    <a:pt x="521" y="316"/>
                    <a:pt x="520" y="308"/>
                    <a:pt x="520" y="300"/>
                  </a:cubicBezTo>
                  <a:cubicBezTo>
                    <a:pt x="520" y="292"/>
                    <a:pt x="521" y="287"/>
                    <a:pt x="519" y="284"/>
                  </a:cubicBezTo>
                  <a:cubicBezTo>
                    <a:pt x="518" y="282"/>
                    <a:pt x="520" y="283"/>
                    <a:pt x="519" y="280"/>
                  </a:cubicBezTo>
                  <a:cubicBezTo>
                    <a:pt x="518" y="278"/>
                    <a:pt x="518" y="278"/>
                    <a:pt x="520" y="276"/>
                  </a:cubicBezTo>
                  <a:cubicBezTo>
                    <a:pt x="522" y="275"/>
                    <a:pt x="525" y="272"/>
                    <a:pt x="523" y="270"/>
                  </a:cubicBezTo>
                  <a:cubicBezTo>
                    <a:pt x="522" y="268"/>
                    <a:pt x="522" y="265"/>
                    <a:pt x="525" y="266"/>
                  </a:cubicBezTo>
                  <a:cubicBezTo>
                    <a:pt x="527" y="266"/>
                    <a:pt x="527" y="268"/>
                    <a:pt x="528" y="271"/>
                  </a:cubicBezTo>
                  <a:cubicBezTo>
                    <a:pt x="529" y="274"/>
                    <a:pt x="531" y="268"/>
                    <a:pt x="533" y="267"/>
                  </a:cubicBezTo>
                  <a:cubicBezTo>
                    <a:pt x="535" y="265"/>
                    <a:pt x="542" y="255"/>
                    <a:pt x="543" y="251"/>
                  </a:cubicBezTo>
                  <a:cubicBezTo>
                    <a:pt x="544" y="247"/>
                    <a:pt x="543" y="247"/>
                    <a:pt x="544" y="245"/>
                  </a:cubicBezTo>
                  <a:cubicBezTo>
                    <a:pt x="546" y="244"/>
                    <a:pt x="547" y="244"/>
                    <a:pt x="547" y="242"/>
                  </a:cubicBezTo>
                  <a:cubicBezTo>
                    <a:pt x="547" y="240"/>
                    <a:pt x="548" y="237"/>
                    <a:pt x="549" y="238"/>
                  </a:cubicBezTo>
                  <a:cubicBezTo>
                    <a:pt x="550" y="239"/>
                    <a:pt x="550" y="239"/>
                    <a:pt x="552" y="237"/>
                  </a:cubicBezTo>
                  <a:cubicBezTo>
                    <a:pt x="554" y="236"/>
                    <a:pt x="558" y="235"/>
                    <a:pt x="560" y="231"/>
                  </a:cubicBezTo>
                  <a:cubicBezTo>
                    <a:pt x="563" y="228"/>
                    <a:pt x="568" y="225"/>
                    <a:pt x="567" y="223"/>
                  </a:cubicBezTo>
                  <a:cubicBezTo>
                    <a:pt x="566" y="220"/>
                    <a:pt x="566" y="222"/>
                    <a:pt x="568" y="220"/>
                  </a:cubicBezTo>
                  <a:cubicBezTo>
                    <a:pt x="570" y="219"/>
                    <a:pt x="572" y="217"/>
                    <a:pt x="574" y="214"/>
                  </a:cubicBezTo>
                  <a:cubicBezTo>
                    <a:pt x="576" y="211"/>
                    <a:pt x="582" y="202"/>
                    <a:pt x="582" y="196"/>
                  </a:cubicBezTo>
                  <a:cubicBezTo>
                    <a:pt x="581" y="190"/>
                    <a:pt x="582" y="191"/>
                    <a:pt x="582" y="187"/>
                  </a:cubicBezTo>
                  <a:cubicBezTo>
                    <a:pt x="582" y="182"/>
                    <a:pt x="578" y="168"/>
                    <a:pt x="575" y="161"/>
                  </a:cubicBezTo>
                  <a:cubicBezTo>
                    <a:pt x="573" y="154"/>
                    <a:pt x="569" y="152"/>
                    <a:pt x="561" y="153"/>
                  </a:cubicBezTo>
                  <a:cubicBezTo>
                    <a:pt x="554" y="154"/>
                    <a:pt x="546" y="151"/>
                    <a:pt x="531" y="138"/>
                  </a:cubicBezTo>
                  <a:cubicBezTo>
                    <a:pt x="531" y="138"/>
                    <a:pt x="513" y="124"/>
                    <a:pt x="504" y="122"/>
                  </a:cubicBezTo>
                  <a:cubicBezTo>
                    <a:pt x="494" y="119"/>
                    <a:pt x="494" y="120"/>
                    <a:pt x="492" y="120"/>
                  </a:cubicBezTo>
                  <a:cubicBezTo>
                    <a:pt x="490" y="120"/>
                    <a:pt x="485" y="120"/>
                    <a:pt x="486" y="121"/>
                  </a:cubicBezTo>
                  <a:cubicBezTo>
                    <a:pt x="487" y="123"/>
                    <a:pt x="486" y="123"/>
                    <a:pt x="483" y="122"/>
                  </a:cubicBezTo>
                  <a:cubicBezTo>
                    <a:pt x="480" y="121"/>
                    <a:pt x="478" y="118"/>
                    <a:pt x="475" y="120"/>
                  </a:cubicBezTo>
                  <a:cubicBezTo>
                    <a:pt x="472" y="121"/>
                    <a:pt x="467" y="119"/>
                    <a:pt x="464" y="117"/>
                  </a:cubicBezTo>
                  <a:cubicBezTo>
                    <a:pt x="461" y="116"/>
                    <a:pt x="456" y="113"/>
                    <a:pt x="454" y="114"/>
                  </a:cubicBezTo>
                  <a:cubicBezTo>
                    <a:pt x="452" y="115"/>
                    <a:pt x="446" y="117"/>
                    <a:pt x="445" y="118"/>
                  </a:cubicBezTo>
                  <a:cubicBezTo>
                    <a:pt x="445" y="119"/>
                    <a:pt x="441" y="120"/>
                    <a:pt x="444" y="116"/>
                  </a:cubicBezTo>
                  <a:cubicBezTo>
                    <a:pt x="446" y="113"/>
                    <a:pt x="445" y="113"/>
                    <a:pt x="443" y="114"/>
                  </a:cubicBezTo>
                  <a:cubicBezTo>
                    <a:pt x="441" y="116"/>
                    <a:pt x="440" y="117"/>
                    <a:pt x="440" y="120"/>
                  </a:cubicBezTo>
                  <a:cubicBezTo>
                    <a:pt x="439" y="122"/>
                    <a:pt x="433" y="129"/>
                    <a:pt x="435" y="122"/>
                  </a:cubicBezTo>
                  <a:cubicBezTo>
                    <a:pt x="438" y="116"/>
                    <a:pt x="436" y="114"/>
                    <a:pt x="438" y="113"/>
                  </a:cubicBezTo>
                  <a:cubicBezTo>
                    <a:pt x="439" y="111"/>
                    <a:pt x="442" y="107"/>
                    <a:pt x="439" y="109"/>
                  </a:cubicBezTo>
                  <a:cubicBezTo>
                    <a:pt x="436" y="111"/>
                    <a:pt x="436" y="111"/>
                    <a:pt x="437" y="106"/>
                  </a:cubicBezTo>
                  <a:cubicBezTo>
                    <a:pt x="438" y="102"/>
                    <a:pt x="437" y="104"/>
                    <a:pt x="436" y="104"/>
                  </a:cubicBezTo>
                  <a:cubicBezTo>
                    <a:pt x="435" y="105"/>
                    <a:pt x="434" y="106"/>
                    <a:pt x="434" y="104"/>
                  </a:cubicBezTo>
                  <a:cubicBezTo>
                    <a:pt x="434" y="103"/>
                    <a:pt x="433" y="103"/>
                    <a:pt x="432" y="102"/>
                  </a:cubicBezTo>
                  <a:cubicBezTo>
                    <a:pt x="431" y="101"/>
                    <a:pt x="431" y="99"/>
                    <a:pt x="429" y="101"/>
                  </a:cubicBezTo>
                  <a:cubicBezTo>
                    <a:pt x="427" y="102"/>
                    <a:pt x="426" y="103"/>
                    <a:pt x="426" y="100"/>
                  </a:cubicBezTo>
                  <a:cubicBezTo>
                    <a:pt x="426" y="96"/>
                    <a:pt x="425" y="98"/>
                    <a:pt x="424" y="99"/>
                  </a:cubicBezTo>
                  <a:cubicBezTo>
                    <a:pt x="423" y="100"/>
                    <a:pt x="424" y="97"/>
                    <a:pt x="423" y="97"/>
                  </a:cubicBezTo>
                  <a:cubicBezTo>
                    <a:pt x="421" y="97"/>
                    <a:pt x="420" y="96"/>
                    <a:pt x="420" y="95"/>
                  </a:cubicBezTo>
                  <a:cubicBezTo>
                    <a:pt x="420" y="95"/>
                    <a:pt x="419" y="95"/>
                    <a:pt x="418" y="95"/>
                  </a:cubicBezTo>
                  <a:cubicBezTo>
                    <a:pt x="417" y="94"/>
                    <a:pt x="413" y="96"/>
                    <a:pt x="414" y="95"/>
                  </a:cubicBezTo>
                  <a:cubicBezTo>
                    <a:pt x="414" y="93"/>
                    <a:pt x="411" y="96"/>
                    <a:pt x="412" y="93"/>
                  </a:cubicBezTo>
                  <a:cubicBezTo>
                    <a:pt x="413" y="91"/>
                    <a:pt x="412" y="92"/>
                    <a:pt x="411" y="93"/>
                  </a:cubicBezTo>
                  <a:cubicBezTo>
                    <a:pt x="409" y="94"/>
                    <a:pt x="403" y="93"/>
                    <a:pt x="405" y="92"/>
                  </a:cubicBezTo>
                  <a:cubicBezTo>
                    <a:pt x="407" y="91"/>
                    <a:pt x="407" y="90"/>
                    <a:pt x="405" y="90"/>
                  </a:cubicBezTo>
                  <a:cubicBezTo>
                    <a:pt x="403" y="91"/>
                    <a:pt x="404" y="89"/>
                    <a:pt x="403" y="89"/>
                  </a:cubicBezTo>
                  <a:cubicBezTo>
                    <a:pt x="401" y="89"/>
                    <a:pt x="404" y="87"/>
                    <a:pt x="401" y="89"/>
                  </a:cubicBezTo>
                  <a:cubicBezTo>
                    <a:pt x="399" y="90"/>
                    <a:pt x="399" y="90"/>
                    <a:pt x="397" y="88"/>
                  </a:cubicBezTo>
                  <a:cubicBezTo>
                    <a:pt x="395" y="86"/>
                    <a:pt x="392" y="86"/>
                    <a:pt x="390" y="87"/>
                  </a:cubicBezTo>
                  <a:cubicBezTo>
                    <a:pt x="389" y="88"/>
                    <a:pt x="380" y="91"/>
                    <a:pt x="382" y="93"/>
                  </a:cubicBezTo>
                  <a:cubicBezTo>
                    <a:pt x="384" y="95"/>
                    <a:pt x="382" y="95"/>
                    <a:pt x="380" y="96"/>
                  </a:cubicBezTo>
                  <a:cubicBezTo>
                    <a:pt x="378" y="97"/>
                    <a:pt x="377" y="99"/>
                    <a:pt x="379" y="99"/>
                  </a:cubicBezTo>
                  <a:cubicBezTo>
                    <a:pt x="381" y="99"/>
                    <a:pt x="380" y="100"/>
                    <a:pt x="379" y="101"/>
                  </a:cubicBezTo>
                  <a:cubicBezTo>
                    <a:pt x="378" y="102"/>
                    <a:pt x="378" y="102"/>
                    <a:pt x="377" y="101"/>
                  </a:cubicBezTo>
                  <a:cubicBezTo>
                    <a:pt x="376" y="99"/>
                    <a:pt x="376" y="101"/>
                    <a:pt x="374" y="101"/>
                  </a:cubicBezTo>
                  <a:cubicBezTo>
                    <a:pt x="373" y="102"/>
                    <a:pt x="367" y="107"/>
                    <a:pt x="366" y="110"/>
                  </a:cubicBezTo>
                  <a:cubicBezTo>
                    <a:pt x="366" y="112"/>
                    <a:pt x="364" y="117"/>
                    <a:pt x="365" y="109"/>
                  </a:cubicBezTo>
                  <a:cubicBezTo>
                    <a:pt x="366" y="102"/>
                    <a:pt x="366" y="104"/>
                    <a:pt x="365" y="105"/>
                  </a:cubicBezTo>
                  <a:cubicBezTo>
                    <a:pt x="363" y="106"/>
                    <a:pt x="363" y="105"/>
                    <a:pt x="361" y="106"/>
                  </a:cubicBezTo>
                  <a:cubicBezTo>
                    <a:pt x="359" y="107"/>
                    <a:pt x="359" y="108"/>
                    <a:pt x="358" y="106"/>
                  </a:cubicBezTo>
                  <a:cubicBezTo>
                    <a:pt x="357" y="105"/>
                    <a:pt x="354" y="105"/>
                    <a:pt x="354" y="106"/>
                  </a:cubicBezTo>
                  <a:cubicBezTo>
                    <a:pt x="353" y="107"/>
                    <a:pt x="350" y="106"/>
                    <a:pt x="347" y="105"/>
                  </a:cubicBezTo>
                  <a:cubicBezTo>
                    <a:pt x="345" y="104"/>
                    <a:pt x="345" y="105"/>
                    <a:pt x="344" y="100"/>
                  </a:cubicBezTo>
                  <a:cubicBezTo>
                    <a:pt x="344" y="96"/>
                    <a:pt x="344" y="90"/>
                    <a:pt x="342" y="92"/>
                  </a:cubicBezTo>
                  <a:cubicBezTo>
                    <a:pt x="340" y="95"/>
                    <a:pt x="339" y="96"/>
                    <a:pt x="335" y="98"/>
                  </a:cubicBezTo>
                  <a:cubicBezTo>
                    <a:pt x="332" y="99"/>
                    <a:pt x="328" y="101"/>
                    <a:pt x="327" y="101"/>
                  </a:cubicBezTo>
                  <a:cubicBezTo>
                    <a:pt x="326" y="102"/>
                    <a:pt x="323" y="104"/>
                    <a:pt x="323" y="103"/>
                  </a:cubicBezTo>
                  <a:cubicBezTo>
                    <a:pt x="322" y="101"/>
                    <a:pt x="321" y="101"/>
                    <a:pt x="320" y="101"/>
                  </a:cubicBezTo>
                  <a:cubicBezTo>
                    <a:pt x="320" y="101"/>
                    <a:pt x="311" y="103"/>
                    <a:pt x="319" y="100"/>
                  </a:cubicBezTo>
                  <a:cubicBezTo>
                    <a:pt x="327" y="96"/>
                    <a:pt x="327" y="100"/>
                    <a:pt x="328" y="96"/>
                  </a:cubicBezTo>
                  <a:cubicBezTo>
                    <a:pt x="329" y="92"/>
                    <a:pt x="332" y="88"/>
                    <a:pt x="335" y="85"/>
                  </a:cubicBezTo>
                  <a:cubicBezTo>
                    <a:pt x="338" y="81"/>
                    <a:pt x="345" y="73"/>
                    <a:pt x="348" y="70"/>
                  </a:cubicBezTo>
                  <a:cubicBezTo>
                    <a:pt x="352" y="67"/>
                    <a:pt x="361" y="60"/>
                    <a:pt x="358" y="59"/>
                  </a:cubicBezTo>
                  <a:cubicBezTo>
                    <a:pt x="355" y="58"/>
                    <a:pt x="361" y="56"/>
                    <a:pt x="357" y="53"/>
                  </a:cubicBezTo>
                  <a:cubicBezTo>
                    <a:pt x="353" y="50"/>
                    <a:pt x="350" y="52"/>
                    <a:pt x="351" y="49"/>
                  </a:cubicBezTo>
                  <a:cubicBezTo>
                    <a:pt x="353" y="47"/>
                    <a:pt x="350" y="45"/>
                    <a:pt x="349" y="46"/>
                  </a:cubicBezTo>
                  <a:cubicBezTo>
                    <a:pt x="347" y="48"/>
                    <a:pt x="347" y="49"/>
                    <a:pt x="346" y="45"/>
                  </a:cubicBezTo>
                  <a:cubicBezTo>
                    <a:pt x="344" y="42"/>
                    <a:pt x="342" y="36"/>
                    <a:pt x="342" y="32"/>
                  </a:cubicBezTo>
                  <a:cubicBezTo>
                    <a:pt x="341" y="28"/>
                    <a:pt x="341" y="19"/>
                    <a:pt x="340" y="20"/>
                  </a:cubicBezTo>
                  <a:cubicBezTo>
                    <a:pt x="339" y="22"/>
                    <a:pt x="339" y="23"/>
                    <a:pt x="338" y="19"/>
                  </a:cubicBezTo>
                  <a:cubicBezTo>
                    <a:pt x="337" y="14"/>
                    <a:pt x="335" y="13"/>
                    <a:pt x="334" y="13"/>
                  </a:cubicBezTo>
                  <a:cubicBezTo>
                    <a:pt x="333" y="14"/>
                    <a:pt x="333" y="18"/>
                    <a:pt x="332" y="16"/>
                  </a:cubicBezTo>
                  <a:cubicBezTo>
                    <a:pt x="331" y="19"/>
                    <a:pt x="326" y="25"/>
                    <a:pt x="325" y="26"/>
                  </a:cubicBezTo>
                  <a:cubicBezTo>
                    <a:pt x="324" y="27"/>
                    <a:pt x="322" y="31"/>
                    <a:pt x="321" y="32"/>
                  </a:cubicBezTo>
                  <a:cubicBezTo>
                    <a:pt x="321" y="34"/>
                    <a:pt x="320" y="35"/>
                    <a:pt x="319" y="36"/>
                  </a:cubicBezTo>
                  <a:cubicBezTo>
                    <a:pt x="319" y="38"/>
                    <a:pt x="319" y="39"/>
                    <a:pt x="318" y="41"/>
                  </a:cubicBezTo>
                  <a:cubicBezTo>
                    <a:pt x="317" y="43"/>
                    <a:pt x="314" y="45"/>
                    <a:pt x="313" y="45"/>
                  </a:cubicBezTo>
                  <a:cubicBezTo>
                    <a:pt x="311" y="46"/>
                    <a:pt x="309" y="45"/>
                    <a:pt x="308" y="45"/>
                  </a:cubicBezTo>
                  <a:cubicBezTo>
                    <a:pt x="308" y="45"/>
                    <a:pt x="308" y="45"/>
                    <a:pt x="308" y="45"/>
                  </a:cubicBezTo>
                  <a:cubicBezTo>
                    <a:pt x="308" y="45"/>
                    <a:pt x="307" y="45"/>
                    <a:pt x="307" y="44"/>
                  </a:cubicBezTo>
                  <a:cubicBezTo>
                    <a:pt x="307" y="43"/>
                    <a:pt x="306" y="43"/>
                    <a:pt x="306" y="43"/>
                  </a:cubicBezTo>
                  <a:cubicBezTo>
                    <a:pt x="306" y="43"/>
                    <a:pt x="301" y="44"/>
                    <a:pt x="300" y="44"/>
                  </a:cubicBezTo>
                  <a:cubicBezTo>
                    <a:pt x="299" y="45"/>
                    <a:pt x="297" y="45"/>
                    <a:pt x="297" y="46"/>
                  </a:cubicBezTo>
                  <a:cubicBezTo>
                    <a:pt x="296" y="46"/>
                    <a:pt x="296" y="46"/>
                    <a:pt x="295" y="47"/>
                  </a:cubicBezTo>
                  <a:cubicBezTo>
                    <a:pt x="294" y="47"/>
                    <a:pt x="291" y="45"/>
                    <a:pt x="291" y="45"/>
                  </a:cubicBezTo>
                  <a:cubicBezTo>
                    <a:pt x="291" y="45"/>
                    <a:pt x="289" y="44"/>
                    <a:pt x="288" y="43"/>
                  </a:cubicBezTo>
                  <a:cubicBezTo>
                    <a:pt x="288" y="43"/>
                    <a:pt x="287" y="43"/>
                    <a:pt x="287" y="43"/>
                  </a:cubicBezTo>
                  <a:cubicBezTo>
                    <a:pt x="287" y="42"/>
                    <a:pt x="284" y="41"/>
                    <a:pt x="283" y="40"/>
                  </a:cubicBezTo>
                  <a:cubicBezTo>
                    <a:pt x="283" y="40"/>
                    <a:pt x="282" y="40"/>
                    <a:pt x="283" y="39"/>
                  </a:cubicBezTo>
                  <a:cubicBezTo>
                    <a:pt x="283" y="39"/>
                    <a:pt x="282" y="39"/>
                    <a:pt x="281" y="40"/>
                  </a:cubicBezTo>
                  <a:cubicBezTo>
                    <a:pt x="280" y="40"/>
                    <a:pt x="277" y="41"/>
                    <a:pt x="276" y="42"/>
                  </a:cubicBezTo>
                  <a:cubicBezTo>
                    <a:pt x="275" y="43"/>
                    <a:pt x="271" y="41"/>
                    <a:pt x="270" y="41"/>
                  </a:cubicBezTo>
                  <a:cubicBezTo>
                    <a:pt x="269" y="41"/>
                    <a:pt x="269" y="41"/>
                    <a:pt x="268" y="41"/>
                  </a:cubicBezTo>
                  <a:cubicBezTo>
                    <a:pt x="267" y="40"/>
                    <a:pt x="267" y="42"/>
                    <a:pt x="266" y="43"/>
                  </a:cubicBezTo>
                  <a:cubicBezTo>
                    <a:pt x="266" y="44"/>
                    <a:pt x="266" y="45"/>
                    <a:pt x="267" y="46"/>
                  </a:cubicBezTo>
                  <a:cubicBezTo>
                    <a:pt x="268" y="47"/>
                    <a:pt x="268" y="47"/>
                    <a:pt x="268" y="49"/>
                  </a:cubicBezTo>
                  <a:cubicBezTo>
                    <a:pt x="269" y="50"/>
                    <a:pt x="268" y="50"/>
                    <a:pt x="267" y="50"/>
                  </a:cubicBezTo>
                  <a:cubicBezTo>
                    <a:pt x="266" y="51"/>
                    <a:pt x="262" y="49"/>
                    <a:pt x="261" y="49"/>
                  </a:cubicBezTo>
                  <a:cubicBezTo>
                    <a:pt x="261" y="49"/>
                    <a:pt x="260" y="49"/>
                    <a:pt x="260" y="49"/>
                  </a:cubicBezTo>
                  <a:cubicBezTo>
                    <a:pt x="258" y="49"/>
                    <a:pt x="254" y="50"/>
                    <a:pt x="253" y="49"/>
                  </a:cubicBezTo>
                  <a:cubicBezTo>
                    <a:pt x="251" y="49"/>
                    <a:pt x="251" y="49"/>
                    <a:pt x="251" y="48"/>
                  </a:cubicBezTo>
                  <a:cubicBezTo>
                    <a:pt x="251" y="48"/>
                    <a:pt x="251" y="48"/>
                    <a:pt x="250" y="48"/>
                  </a:cubicBezTo>
                  <a:cubicBezTo>
                    <a:pt x="249" y="48"/>
                    <a:pt x="247" y="49"/>
                    <a:pt x="246" y="51"/>
                  </a:cubicBezTo>
                  <a:cubicBezTo>
                    <a:pt x="244" y="53"/>
                    <a:pt x="242" y="54"/>
                    <a:pt x="242" y="54"/>
                  </a:cubicBezTo>
                  <a:cubicBezTo>
                    <a:pt x="242" y="54"/>
                    <a:pt x="231" y="56"/>
                    <a:pt x="230" y="56"/>
                  </a:cubicBezTo>
                  <a:cubicBezTo>
                    <a:pt x="230" y="56"/>
                    <a:pt x="230" y="57"/>
                    <a:pt x="230" y="57"/>
                  </a:cubicBezTo>
                  <a:cubicBezTo>
                    <a:pt x="231" y="58"/>
                    <a:pt x="230" y="59"/>
                    <a:pt x="230" y="59"/>
                  </a:cubicBezTo>
                  <a:cubicBezTo>
                    <a:pt x="230" y="59"/>
                    <a:pt x="228" y="60"/>
                    <a:pt x="227" y="60"/>
                  </a:cubicBezTo>
                  <a:cubicBezTo>
                    <a:pt x="225" y="60"/>
                    <a:pt x="224" y="59"/>
                    <a:pt x="223" y="59"/>
                  </a:cubicBezTo>
                  <a:cubicBezTo>
                    <a:pt x="223" y="58"/>
                    <a:pt x="221" y="58"/>
                    <a:pt x="221" y="58"/>
                  </a:cubicBezTo>
                  <a:cubicBezTo>
                    <a:pt x="220" y="58"/>
                    <a:pt x="218" y="57"/>
                    <a:pt x="218" y="56"/>
                  </a:cubicBezTo>
                  <a:cubicBezTo>
                    <a:pt x="217" y="56"/>
                    <a:pt x="214" y="52"/>
                    <a:pt x="213" y="51"/>
                  </a:cubicBezTo>
                  <a:cubicBezTo>
                    <a:pt x="213" y="51"/>
                    <a:pt x="213" y="51"/>
                    <a:pt x="212" y="50"/>
                  </a:cubicBezTo>
                  <a:cubicBezTo>
                    <a:pt x="212" y="50"/>
                    <a:pt x="211" y="45"/>
                    <a:pt x="211" y="44"/>
                  </a:cubicBezTo>
                  <a:cubicBezTo>
                    <a:pt x="211" y="44"/>
                    <a:pt x="210" y="44"/>
                    <a:pt x="210" y="44"/>
                  </a:cubicBezTo>
                  <a:cubicBezTo>
                    <a:pt x="206" y="39"/>
                    <a:pt x="209" y="30"/>
                    <a:pt x="210" y="28"/>
                  </a:cubicBezTo>
                  <a:cubicBezTo>
                    <a:pt x="211" y="26"/>
                    <a:pt x="212" y="24"/>
                    <a:pt x="212" y="23"/>
                  </a:cubicBezTo>
                  <a:cubicBezTo>
                    <a:pt x="213" y="23"/>
                    <a:pt x="214" y="21"/>
                    <a:pt x="214" y="20"/>
                  </a:cubicBezTo>
                  <a:cubicBezTo>
                    <a:pt x="214" y="20"/>
                    <a:pt x="215" y="19"/>
                    <a:pt x="214" y="19"/>
                  </a:cubicBezTo>
                  <a:cubicBezTo>
                    <a:pt x="214" y="19"/>
                    <a:pt x="214" y="18"/>
                    <a:pt x="213" y="17"/>
                  </a:cubicBezTo>
                  <a:cubicBezTo>
                    <a:pt x="212" y="15"/>
                    <a:pt x="212" y="14"/>
                    <a:pt x="212" y="13"/>
                  </a:cubicBezTo>
                  <a:cubicBezTo>
                    <a:pt x="213" y="13"/>
                    <a:pt x="210" y="12"/>
                    <a:pt x="210" y="11"/>
                  </a:cubicBezTo>
                  <a:cubicBezTo>
                    <a:pt x="209" y="11"/>
                    <a:pt x="208" y="11"/>
                    <a:pt x="208" y="11"/>
                  </a:cubicBezTo>
                  <a:cubicBezTo>
                    <a:pt x="207" y="11"/>
                    <a:pt x="207" y="11"/>
                    <a:pt x="207" y="11"/>
                  </a:cubicBezTo>
                  <a:cubicBezTo>
                    <a:pt x="206" y="11"/>
                    <a:pt x="206" y="11"/>
                    <a:pt x="206" y="11"/>
                  </a:cubicBezTo>
                  <a:cubicBezTo>
                    <a:pt x="205" y="11"/>
                    <a:pt x="206" y="10"/>
                    <a:pt x="207" y="8"/>
                  </a:cubicBezTo>
                  <a:cubicBezTo>
                    <a:pt x="207" y="7"/>
                    <a:pt x="209" y="4"/>
                    <a:pt x="207" y="2"/>
                  </a:cubicBezTo>
                  <a:cubicBezTo>
                    <a:pt x="205" y="0"/>
                    <a:pt x="201" y="0"/>
                    <a:pt x="200" y="0"/>
                  </a:cubicBezTo>
                  <a:cubicBezTo>
                    <a:pt x="199" y="0"/>
                    <a:pt x="198" y="1"/>
                    <a:pt x="197" y="1"/>
                  </a:cubicBezTo>
                  <a:cubicBezTo>
                    <a:pt x="198" y="2"/>
                    <a:pt x="198" y="3"/>
                    <a:pt x="198" y="4"/>
                  </a:cubicBezTo>
                  <a:cubicBezTo>
                    <a:pt x="198" y="6"/>
                    <a:pt x="195" y="9"/>
                    <a:pt x="194" y="10"/>
                  </a:cubicBezTo>
                  <a:cubicBezTo>
                    <a:pt x="193" y="11"/>
                    <a:pt x="193" y="11"/>
                    <a:pt x="192" y="11"/>
                  </a:cubicBezTo>
                  <a:cubicBezTo>
                    <a:pt x="191" y="11"/>
                    <a:pt x="190" y="11"/>
                    <a:pt x="189" y="12"/>
                  </a:cubicBezTo>
                  <a:cubicBezTo>
                    <a:pt x="188" y="12"/>
                    <a:pt x="185" y="14"/>
                    <a:pt x="184" y="15"/>
                  </a:cubicBezTo>
                  <a:cubicBezTo>
                    <a:pt x="183" y="15"/>
                    <a:pt x="180" y="15"/>
                    <a:pt x="180" y="15"/>
                  </a:cubicBezTo>
                  <a:cubicBezTo>
                    <a:pt x="176" y="16"/>
                    <a:pt x="169" y="18"/>
                    <a:pt x="168" y="18"/>
                  </a:cubicBezTo>
                  <a:cubicBezTo>
                    <a:pt x="167" y="18"/>
                    <a:pt x="166" y="19"/>
                    <a:pt x="166" y="19"/>
                  </a:cubicBezTo>
                  <a:cubicBezTo>
                    <a:pt x="166" y="19"/>
                    <a:pt x="166" y="21"/>
                    <a:pt x="166" y="22"/>
                  </a:cubicBezTo>
                  <a:cubicBezTo>
                    <a:pt x="166" y="24"/>
                    <a:pt x="165" y="25"/>
                    <a:pt x="164" y="25"/>
                  </a:cubicBezTo>
                  <a:cubicBezTo>
                    <a:pt x="164" y="25"/>
                    <a:pt x="163" y="25"/>
                    <a:pt x="162" y="23"/>
                  </a:cubicBezTo>
                  <a:cubicBezTo>
                    <a:pt x="161" y="21"/>
                    <a:pt x="158" y="19"/>
                    <a:pt x="157" y="19"/>
                  </a:cubicBezTo>
                  <a:cubicBezTo>
                    <a:pt x="157" y="19"/>
                    <a:pt x="156" y="20"/>
                    <a:pt x="156" y="20"/>
                  </a:cubicBezTo>
                  <a:cubicBezTo>
                    <a:pt x="156" y="21"/>
                    <a:pt x="155" y="20"/>
                    <a:pt x="154" y="20"/>
                  </a:cubicBezTo>
                  <a:cubicBezTo>
                    <a:pt x="154" y="19"/>
                    <a:pt x="154" y="19"/>
                    <a:pt x="152" y="20"/>
                  </a:cubicBezTo>
                  <a:cubicBezTo>
                    <a:pt x="151" y="20"/>
                    <a:pt x="149" y="20"/>
                    <a:pt x="148" y="20"/>
                  </a:cubicBezTo>
                  <a:cubicBezTo>
                    <a:pt x="146" y="19"/>
                    <a:pt x="140" y="16"/>
                    <a:pt x="139" y="15"/>
                  </a:cubicBezTo>
                  <a:cubicBezTo>
                    <a:pt x="139" y="15"/>
                    <a:pt x="138" y="16"/>
                    <a:pt x="137" y="16"/>
                  </a:cubicBezTo>
                  <a:cubicBezTo>
                    <a:pt x="137" y="16"/>
                    <a:pt x="136" y="16"/>
                    <a:pt x="137" y="16"/>
                  </a:cubicBezTo>
                  <a:cubicBezTo>
                    <a:pt x="138" y="17"/>
                    <a:pt x="138" y="18"/>
                    <a:pt x="139" y="19"/>
                  </a:cubicBezTo>
                  <a:cubicBezTo>
                    <a:pt x="140" y="21"/>
                    <a:pt x="143" y="22"/>
                    <a:pt x="144" y="23"/>
                  </a:cubicBezTo>
                  <a:cubicBezTo>
                    <a:pt x="146" y="24"/>
                    <a:pt x="146" y="26"/>
                    <a:pt x="145" y="26"/>
                  </a:cubicBezTo>
                  <a:cubicBezTo>
                    <a:pt x="145" y="26"/>
                    <a:pt x="145" y="27"/>
                    <a:pt x="147" y="32"/>
                  </a:cubicBezTo>
                  <a:cubicBezTo>
                    <a:pt x="148" y="36"/>
                    <a:pt x="148" y="38"/>
                    <a:pt x="148" y="39"/>
                  </a:cubicBezTo>
                  <a:cubicBezTo>
                    <a:pt x="147" y="41"/>
                    <a:pt x="148" y="41"/>
                    <a:pt x="149" y="42"/>
                  </a:cubicBezTo>
                  <a:cubicBezTo>
                    <a:pt x="150" y="42"/>
                    <a:pt x="157" y="43"/>
                    <a:pt x="157" y="43"/>
                  </a:cubicBezTo>
                  <a:cubicBezTo>
                    <a:pt x="158" y="43"/>
                    <a:pt x="158" y="43"/>
                    <a:pt x="158" y="44"/>
                  </a:cubicBezTo>
                  <a:cubicBezTo>
                    <a:pt x="158" y="45"/>
                    <a:pt x="157" y="45"/>
                    <a:pt x="157" y="45"/>
                  </a:cubicBezTo>
                  <a:cubicBezTo>
                    <a:pt x="156" y="45"/>
                    <a:pt x="149" y="49"/>
                    <a:pt x="148" y="49"/>
                  </a:cubicBezTo>
                  <a:cubicBezTo>
                    <a:pt x="147" y="49"/>
                    <a:pt x="147" y="51"/>
                    <a:pt x="147" y="53"/>
                  </a:cubicBezTo>
                  <a:cubicBezTo>
                    <a:pt x="146" y="55"/>
                    <a:pt x="144" y="57"/>
                    <a:pt x="143" y="58"/>
                  </a:cubicBezTo>
                  <a:cubicBezTo>
                    <a:pt x="143" y="58"/>
                    <a:pt x="142" y="58"/>
                    <a:pt x="143" y="57"/>
                  </a:cubicBezTo>
                  <a:cubicBezTo>
                    <a:pt x="143" y="56"/>
                    <a:pt x="142" y="57"/>
                    <a:pt x="140" y="58"/>
                  </a:cubicBezTo>
                  <a:cubicBezTo>
                    <a:pt x="139" y="59"/>
                    <a:pt x="137" y="60"/>
                    <a:pt x="135" y="60"/>
                  </a:cubicBezTo>
                  <a:cubicBezTo>
                    <a:pt x="133" y="61"/>
                    <a:pt x="131" y="62"/>
                    <a:pt x="131" y="63"/>
                  </a:cubicBezTo>
                  <a:cubicBezTo>
                    <a:pt x="130" y="64"/>
                    <a:pt x="128" y="66"/>
                    <a:pt x="127" y="67"/>
                  </a:cubicBezTo>
                  <a:cubicBezTo>
                    <a:pt x="126" y="69"/>
                    <a:pt x="125" y="68"/>
                    <a:pt x="125" y="68"/>
                  </a:cubicBezTo>
                  <a:cubicBezTo>
                    <a:pt x="125" y="68"/>
                    <a:pt x="125" y="67"/>
                    <a:pt x="125" y="67"/>
                  </a:cubicBezTo>
                  <a:cubicBezTo>
                    <a:pt x="125" y="67"/>
                    <a:pt x="125" y="67"/>
                    <a:pt x="126" y="66"/>
                  </a:cubicBezTo>
                  <a:cubicBezTo>
                    <a:pt x="126" y="65"/>
                    <a:pt x="126" y="64"/>
                    <a:pt x="125" y="64"/>
                  </a:cubicBezTo>
                  <a:cubicBezTo>
                    <a:pt x="124" y="64"/>
                    <a:pt x="122" y="65"/>
                    <a:pt x="119" y="67"/>
                  </a:cubicBezTo>
                  <a:cubicBezTo>
                    <a:pt x="116" y="68"/>
                    <a:pt x="113" y="66"/>
                    <a:pt x="113" y="66"/>
                  </a:cubicBezTo>
                  <a:cubicBezTo>
                    <a:pt x="113" y="66"/>
                    <a:pt x="107" y="61"/>
                    <a:pt x="106" y="60"/>
                  </a:cubicBezTo>
                  <a:cubicBezTo>
                    <a:pt x="106" y="60"/>
                    <a:pt x="106" y="60"/>
                    <a:pt x="106" y="60"/>
                  </a:cubicBezTo>
                  <a:cubicBezTo>
                    <a:pt x="105" y="60"/>
                    <a:pt x="104" y="60"/>
                    <a:pt x="103" y="60"/>
                  </a:cubicBezTo>
                  <a:cubicBezTo>
                    <a:pt x="102" y="60"/>
                    <a:pt x="102" y="58"/>
                    <a:pt x="103" y="56"/>
                  </a:cubicBezTo>
                  <a:cubicBezTo>
                    <a:pt x="103" y="54"/>
                    <a:pt x="102" y="53"/>
                    <a:pt x="101" y="52"/>
                  </a:cubicBezTo>
                  <a:cubicBezTo>
                    <a:pt x="101" y="51"/>
                    <a:pt x="100" y="49"/>
                    <a:pt x="100" y="49"/>
                  </a:cubicBezTo>
                  <a:cubicBezTo>
                    <a:pt x="99" y="48"/>
                    <a:pt x="99" y="47"/>
                    <a:pt x="99" y="47"/>
                  </a:cubicBezTo>
                  <a:cubicBezTo>
                    <a:pt x="98" y="47"/>
                    <a:pt x="95" y="48"/>
                    <a:pt x="95" y="48"/>
                  </a:cubicBezTo>
                  <a:cubicBezTo>
                    <a:pt x="94" y="48"/>
                    <a:pt x="94" y="49"/>
                    <a:pt x="93" y="50"/>
                  </a:cubicBezTo>
                  <a:cubicBezTo>
                    <a:pt x="92" y="51"/>
                    <a:pt x="92" y="52"/>
                    <a:pt x="90" y="52"/>
                  </a:cubicBezTo>
                  <a:cubicBezTo>
                    <a:pt x="89" y="52"/>
                    <a:pt x="88" y="50"/>
                    <a:pt x="87" y="49"/>
                  </a:cubicBezTo>
                  <a:cubicBezTo>
                    <a:pt x="86" y="48"/>
                    <a:pt x="86" y="49"/>
                    <a:pt x="86" y="49"/>
                  </a:cubicBezTo>
                  <a:cubicBezTo>
                    <a:pt x="85" y="50"/>
                    <a:pt x="85" y="51"/>
                    <a:pt x="86" y="52"/>
                  </a:cubicBezTo>
                  <a:cubicBezTo>
                    <a:pt x="87" y="52"/>
                    <a:pt x="86" y="52"/>
                    <a:pt x="86" y="52"/>
                  </a:cubicBezTo>
                  <a:cubicBezTo>
                    <a:pt x="86" y="52"/>
                    <a:pt x="63" y="53"/>
                    <a:pt x="62" y="53"/>
                  </a:cubicBezTo>
                  <a:cubicBezTo>
                    <a:pt x="61" y="53"/>
                    <a:pt x="61" y="53"/>
                    <a:pt x="61" y="53"/>
                  </a:cubicBezTo>
                  <a:cubicBezTo>
                    <a:pt x="61" y="53"/>
                    <a:pt x="61" y="60"/>
                    <a:pt x="61" y="61"/>
                  </a:cubicBezTo>
                  <a:cubicBezTo>
                    <a:pt x="62" y="61"/>
                    <a:pt x="61" y="62"/>
                    <a:pt x="62" y="62"/>
                  </a:cubicBezTo>
                  <a:cubicBezTo>
                    <a:pt x="63" y="62"/>
                    <a:pt x="67" y="62"/>
                    <a:pt x="67" y="63"/>
                  </a:cubicBezTo>
                  <a:cubicBezTo>
                    <a:pt x="68" y="63"/>
                    <a:pt x="68" y="63"/>
                    <a:pt x="69" y="62"/>
                  </a:cubicBezTo>
                  <a:cubicBezTo>
                    <a:pt x="69" y="62"/>
                    <a:pt x="70" y="63"/>
                    <a:pt x="71" y="64"/>
                  </a:cubicBezTo>
                  <a:cubicBezTo>
                    <a:pt x="72" y="65"/>
                    <a:pt x="71" y="66"/>
                    <a:pt x="72" y="67"/>
                  </a:cubicBezTo>
                  <a:cubicBezTo>
                    <a:pt x="72" y="69"/>
                    <a:pt x="71" y="68"/>
                    <a:pt x="71" y="68"/>
                  </a:cubicBezTo>
                  <a:cubicBezTo>
                    <a:pt x="71" y="68"/>
                    <a:pt x="69" y="67"/>
                    <a:pt x="69" y="67"/>
                  </a:cubicBezTo>
                  <a:cubicBezTo>
                    <a:pt x="68" y="67"/>
                    <a:pt x="66" y="67"/>
                    <a:pt x="66" y="67"/>
                  </a:cubicBezTo>
                  <a:cubicBezTo>
                    <a:pt x="66" y="67"/>
                    <a:pt x="60" y="69"/>
                    <a:pt x="59" y="69"/>
                  </a:cubicBezTo>
                  <a:cubicBezTo>
                    <a:pt x="58" y="70"/>
                    <a:pt x="58" y="70"/>
                    <a:pt x="58" y="70"/>
                  </a:cubicBezTo>
                  <a:cubicBezTo>
                    <a:pt x="58" y="70"/>
                    <a:pt x="58" y="76"/>
                    <a:pt x="58" y="79"/>
                  </a:cubicBezTo>
                  <a:cubicBezTo>
                    <a:pt x="59" y="81"/>
                    <a:pt x="61" y="83"/>
                    <a:pt x="63" y="84"/>
                  </a:cubicBezTo>
                  <a:cubicBezTo>
                    <a:pt x="65" y="85"/>
                    <a:pt x="66" y="88"/>
                    <a:pt x="66" y="89"/>
                  </a:cubicBezTo>
                  <a:cubicBezTo>
                    <a:pt x="66" y="90"/>
                    <a:pt x="67" y="92"/>
                    <a:pt x="67" y="93"/>
                  </a:cubicBezTo>
                  <a:cubicBezTo>
                    <a:pt x="68" y="95"/>
                    <a:pt x="67" y="97"/>
                    <a:pt x="67" y="101"/>
                  </a:cubicBezTo>
                  <a:cubicBezTo>
                    <a:pt x="66" y="105"/>
                    <a:pt x="64" y="118"/>
                    <a:pt x="64" y="118"/>
                  </a:cubicBezTo>
                  <a:cubicBezTo>
                    <a:pt x="64" y="118"/>
                    <a:pt x="61" y="137"/>
                    <a:pt x="60" y="138"/>
                  </a:cubicBezTo>
                  <a:cubicBezTo>
                    <a:pt x="60" y="139"/>
                    <a:pt x="60" y="140"/>
                    <a:pt x="60" y="141"/>
                  </a:cubicBezTo>
                  <a:cubicBezTo>
                    <a:pt x="60" y="141"/>
                    <a:pt x="59" y="142"/>
                    <a:pt x="59" y="142"/>
                  </a:cubicBezTo>
                  <a:cubicBezTo>
                    <a:pt x="59" y="142"/>
                    <a:pt x="59" y="142"/>
                    <a:pt x="58" y="142"/>
                  </a:cubicBezTo>
                  <a:cubicBezTo>
                    <a:pt x="58" y="141"/>
                    <a:pt x="56" y="142"/>
                    <a:pt x="56" y="142"/>
                  </a:cubicBezTo>
                  <a:cubicBezTo>
                    <a:pt x="55" y="142"/>
                    <a:pt x="55" y="141"/>
                    <a:pt x="55" y="141"/>
                  </a:cubicBezTo>
                  <a:cubicBezTo>
                    <a:pt x="55" y="140"/>
                    <a:pt x="54" y="140"/>
                    <a:pt x="55" y="140"/>
                  </a:cubicBezTo>
                  <a:cubicBezTo>
                    <a:pt x="55" y="139"/>
                    <a:pt x="54" y="140"/>
                    <a:pt x="54" y="140"/>
                  </a:cubicBezTo>
                  <a:cubicBezTo>
                    <a:pt x="53" y="140"/>
                    <a:pt x="52" y="140"/>
                    <a:pt x="50" y="139"/>
                  </a:cubicBezTo>
                  <a:cubicBezTo>
                    <a:pt x="49" y="139"/>
                    <a:pt x="47" y="141"/>
                    <a:pt x="46" y="142"/>
                  </a:cubicBezTo>
                  <a:cubicBezTo>
                    <a:pt x="45" y="143"/>
                    <a:pt x="43" y="143"/>
                    <a:pt x="42" y="143"/>
                  </a:cubicBezTo>
                  <a:cubicBezTo>
                    <a:pt x="41" y="143"/>
                    <a:pt x="38" y="143"/>
                    <a:pt x="37" y="144"/>
                  </a:cubicBezTo>
                  <a:cubicBezTo>
                    <a:pt x="36" y="144"/>
                    <a:pt x="35" y="144"/>
                    <a:pt x="34" y="144"/>
                  </a:cubicBezTo>
                  <a:cubicBezTo>
                    <a:pt x="32" y="144"/>
                    <a:pt x="29" y="146"/>
                    <a:pt x="27" y="148"/>
                  </a:cubicBezTo>
                  <a:cubicBezTo>
                    <a:pt x="26" y="149"/>
                    <a:pt x="18" y="153"/>
                    <a:pt x="17" y="154"/>
                  </a:cubicBezTo>
                  <a:cubicBezTo>
                    <a:pt x="17" y="154"/>
                    <a:pt x="16" y="157"/>
                    <a:pt x="16" y="159"/>
                  </a:cubicBezTo>
                  <a:cubicBezTo>
                    <a:pt x="16" y="161"/>
                    <a:pt x="13" y="166"/>
                    <a:pt x="12" y="167"/>
                  </a:cubicBezTo>
                  <a:cubicBezTo>
                    <a:pt x="12" y="169"/>
                    <a:pt x="12" y="171"/>
                    <a:pt x="12" y="172"/>
                  </a:cubicBezTo>
                  <a:cubicBezTo>
                    <a:pt x="13" y="174"/>
                    <a:pt x="11" y="175"/>
                    <a:pt x="11" y="175"/>
                  </a:cubicBezTo>
                  <a:cubicBezTo>
                    <a:pt x="6" y="177"/>
                    <a:pt x="4" y="181"/>
                    <a:pt x="3" y="182"/>
                  </a:cubicBezTo>
                  <a:cubicBezTo>
                    <a:pt x="3" y="183"/>
                    <a:pt x="3" y="184"/>
                    <a:pt x="3" y="185"/>
                  </a:cubicBezTo>
                  <a:cubicBezTo>
                    <a:pt x="4" y="185"/>
                    <a:pt x="4" y="186"/>
                    <a:pt x="4" y="187"/>
                  </a:cubicBezTo>
                  <a:cubicBezTo>
                    <a:pt x="3" y="188"/>
                    <a:pt x="1" y="189"/>
                    <a:pt x="1" y="189"/>
                  </a:cubicBezTo>
                  <a:cubicBezTo>
                    <a:pt x="0" y="190"/>
                    <a:pt x="0" y="190"/>
                    <a:pt x="0" y="190"/>
                  </a:cubicBezTo>
                  <a:cubicBezTo>
                    <a:pt x="0" y="190"/>
                    <a:pt x="1" y="191"/>
                    <a:pt x="3" y="193"/>
                  </a:cubicBezTo>
                  <a:cubicBezTo>
                    <a:pt x="5" y="194"/>
                    <a:pt x="5" y="197"/>
                    <a:pt x="6" y="199"/>
                  </a:cubicBezTo>
                  <a:cubicBezTo>
                    <a:pt x="6" y="201"/>
                    <a:pt x="8" y="203"/>
                    <a:pt x="9" y="205"/>
                  </a:cubicBezTo>
                  <a:cubicBezTo>
                    <a:pt x="10" y="206"/>
                    <a:pt x="12" y="209"/>
                    <a:pt x="14" y="211"/>
                  </a:cubicBezTo>
                  <a:cubicBezTo>
                    <a:pt x="16" y="214"/>
                    <a:pt x="14" y="216"/>
                    <a:pt x="12" y="217"/>
                  </a:cubicBezTo>
                  <a:cubicBezTo>
                    <a:pt x="11" y="218"/>
                    <a:pt x="13" y="218"/>
                    <a:pt x="13" y="218"/>
                  </a:cubicBezTo>
                  <a:cubicBezTo>
                    <a:pt x="13" y="218"/>
                    <a:pt x="20" y="219"/>
                    <a:pt x="22" y="219"/>
                  </a:cubicBezTo>
                  <a:cubicBezTo>
                    <a:pt x="24" y="219"/>
                    <a:pt x="25" y="221"/>
                    <a:pt x="25" y="221"/>
                  </a:cubicBezTo>
                  <a:cubicBezTo>
                    <a:pt x="25" y="222"/>
                    <a:pt x="25" y="222"/>
                    <a:pt x="26" y="223"/>
                  </a:cubicBezTo>
                  <a:cubicBezTo>
                    <a:pt x="27" y="224"/>
                    <a:pt x="27" y="226"/>
                    <a:pt x="27" y="226"/>
                  </a:cubicBezTo>
                  <a:cubicBezTo>
                    <a:pt x="27" y="227"/>
                    <a:pt x="27" y="227"/>
                    <a:pt x="28" y="227"/>
                  </a:cubicBezTo>
                  <a:cubicBezTo>
                    <a:pt x="28" y="227"/>
                    <a:pt x="29" y="227"/>
                    <a:pt x="30" y="227"/>
                  </a:cubicBezTo>
                  <a:cubicBezTo>
                    <a:pt x="31" y="227"/>
                    <a:pt x="38" y="227"/>
                    <a:pt x="39" y="227"/>
                  </a:cubicBezTo>
                  <a:cubicBezTo>
                    <a:pt x="40" y="227"/>
                    <a:pt x="41" y="226"/>
                    <a:pt x="42" y="226"/>
                  </a:cubicBezTo>
                  <a:cubicBezTo>
                    <a:pt x="42" y="225"/>
                    <a:pt x="43" y="225"/>
                    <a:pt x="44" y="224"/>
                  </a:cubicBezTo>
                  <a:cubicBezTo>
                    <a:pt x="45" y="224"/>
                    <a:pt x="46" y="222"/>
                    <a:pt x="47" y="221"/>
                  </a:cubicBezTo>
                  <a:cubicBezTo>
                    <a:pt x="49" y="220"/>
                    <a:pt x="50" y="219"/>
                    <a:pt x="51" y="219"/>
                  </a:cubicBezTo>
                  <a:cubicBezTo>
                    <a:pt x="52" y="218"/>
                    <a:pt x="51" y="220"/>
                    <a:pt x="50" y="220"/>
                  </a:cubicBezTo>
                  <a:cubicBezTo>
                    <a:pt x="50" y="220"/>
                    <a:pt x="50" y="221"/>
                    <a:pt x="51" y="222"/>
                  </a:cubicBezTo>
                  <a:cubicBezTo>
                    <a:pt x="52" y="223"/>
                    <a:pt x="51" y="223"/>
                    <a:pt x="50" y="224"/>
                  </a:cubicBezTo>
                  <a:cubicBezTo>
                    <a:pt x="50" y="225"/>
                    <a:pt x="50" y="226"/>
                    <a:pt x="50" y="226"/>
                  </a:cubicBezTo>
                  <a:cubicBezTo>
                    <a:pt x="50" y="226"/>
                    <a:pt x="50" y="240"/>
                    <a:pt x="50" y="241"/>
                  </a:cubicBezTo>
                  <a:cubicBezTo>
                    <a:pt x="50" y="242"/>
                    <a:pt x="50" y="242"/>
                    <a:pt x="51" y="242"/>
                  </a:cubicBezTo>
                  <a:cubicBezTo>
                    <a:pt x="51" y="241"/>
                    <a:pt x="51" y="241"/>
                    <a:pt x="53" y="243"/>
                  </a:cubicBezTo>
                  <a:cubicBezTo>
                    <a:pt x="55" y="244"/>
                    <a:pt x="57" y="242"/>
                    <a:pt x="58" y="242"/>
                  </a:cubicBezTo>
                  <a:cubicBezTo>
                    <a:pt x="59" y="241"/>
                    <a:pt x="61" y="240"/>
                    <a:pt x="62" y="241"/>
                  </a:cubicBezTo>
                  <a:cubicBezTo>
                    <a:pt x="63" y="241"/>
                    <a:pt x="64" y="241"/>
                    <a:pt x="65" y="241"/>
                  </a:cubicBezTo>
                  <a:cubicBezTo>
                    <a:pt x="66" y="241"/>
                    <a:pt x="67" y="242"/>
                    <a:pt x="69" y="242"/>
                  </a:cubicBezTo>
                  <a:cubicBezTo>
                    <a:pt x="75" y="243"/>
                    <a:pt x="79" y="243"/>
                    <a:pt x="81" y="243"/>
                  </a:cubicBezTo>
                  <a:cubicBezTo>
                    <a:pt x="83" y="243"/>
                    <a:pt x="86" y="240"/>
                    <a:pt x="86" y="240"/>
                  </a:cubicBezTo>
                  <a:cubicBezTo>
                    <a:pt x="87" y="239"/>
                    <a:pt x="90" y="238"/>
                    <a:pt x="91" y="238"/>
                  </a:cubicBezTo>
                  <a:cubicBezTo>
                    <a:pt x="93" y="238"/>
                    <a:pt x="93" y="237"/>
                    <a:pt x="94" y="236"/>
                  </a:cubicBezTo>
                  <a:cubicBezTo>
                    <a:pt x="94" y="236"/>
                    <a:pt x="95" y="235"/>
                    <a:pt x="95" y="235"/>
                  </a:cubicBezTo>
                  <a:cubicBezTo>
                    <a:pt x="96" y="234"/>
                    <a:pt x="99" y="232"/>
                    <a:pt x="101" y="232"/>
                  </a:cubicBezTo>
                  <a:cubicBezTo>
                    <a:pt x="102" y="231"/>
                    <a:pt x="107" y="228"/>
                    <a:pt x="108" y="227"/>
                  </a:cubicBezTo>
                  <a:cubicBezTo>
                    <a:pt x="108" y="226"/>
                    <a:pt x="110" y="226"/>
                    <a:pt x="110" y="226"/>
                  </a:cubicBezTo>
                  <a:cubicBezTo>
                    <a:pt x="110" y="226"/>
                    <a:pt x="119" y="224"/>
                    <a:pt x="120" y="223"/>
                  </a:cubicBezTo>
                  <a:cubicBezTo>
                    <a:pt x="122" y="223"/>
                    <a:pt x="123" y="223"/>
                    <a:pt x="124" y="224"/>
                  </a:cubicBezTo>
                  <a:cubicBezTo>
                    <a:pt x="125" y="225"/>
                    <a:pt x="125" y="224"/>
                    <a:pt x="126" y="223"/>
                  </a:cubicBezTo>
                  <a:cubicBezTo>
                    <a:pt x="127" y="222"/>
                    <a:pt x="128" y="223"/>
                    <a:pt x="129" y="224"/>
                  </a:cubicBezTo>
                  <a:cubicBezTo>
                    <a:pt x="129" y="225"/>
                    <a:pt x="129" y="225"/>
                    <a:pt x="129" y="226"/>
                  </a:cubicBezTo>
                  <a:cubicBezTo>
                    <a:pt x="129" y="227"/>
                    <a:pt x="128" y="230"/>
                    <a:pt x="128" y="233"/>
                  </a:cubicBezTo>
                  <a:cubicBezTo>
                    <a:pt x="127" y="237"/>
                    <a:pt x="128" y="242"/>
                    <a:pt x="128" y="243"/>
                  </a:cubicBezTo>
                  <a:cubicBezTo>
                    <a:pt x="128" y="244"/>
                    <a:pt x="127" y="243"/>
                    <a:pt x="128" y="246"/>
                  </a:cubicBezTo>
                  <a:cubicBezTo>
                    <a:pt x="129" y="250"/>
                    <a:pt x="132" y="253"/>
                    <a:pt x="133" y="254"/>
                  </a:cubicBezTo>
                  <a:cubicBezTo>
                    <a:pt x="133" y="255"/>
                    <a:pt x="134" y="256"/>
                    <a:pt x="134" y="256"/>
                  </a:cubicBezTo>
                  <a:cubicBezTo>
                    <a:pt x="134" y="256"/>
                    <a:pt x="143" y="264"/>
                    <a:pt x="144" y="264"/>
                  </a:cubicBezTo>
                  <a:cubicBezTo>
                    <a:pt x="144" y="265"/>
                    <a:pt x="147" y="265"/>
                    <a:pt x="148" y="265"/>
                  </a:cubicBezTo>
                  <a:cubicBezTo>
                    <a:pt x="148" y="265"/>
                    <a:pt x="149" y="265"/>
                    <a:pt x="150" y="264"/>
                  </a:cubicBezTo>
                  <a:cubicBezTo>
                    <a:pt x="152" y="263"/>
                    <a:pt x="156" y="265"/>
                    <a:pt x="157" y="265"/>
                  </a:cubicBezTo>
                  <a:cubicBezTo>
                    <a:pt x="157" y="266"/>
                    <a:pt x="159" y="266"/>
                    <a:pt x="161" y="267"/>
                  </a:cubicBezTo>
                  <a:cubicBezTo>
                    <a:pt x="162" y="267"/>
                    <a:pt x="162" y="268"/>
                    <a:pt x="164" y="270"/>
                  </a:cubicBezTo>
                  <a:cubicBezTo>
                    <a:pt x="165" y="272"/>
                    <a:pt x="170" y="273"/>
                    <a:pt x="172" y="274"/>
                  </a:cubicBezTo>
                  <a:cubicBezTo>
                    <a:pt x="175" y="274"/>
                    <a:pt x="176" y="275"/>
                    <a:pt x="177" y="276"/>
                  </a:cubicBezTo>
                  <a:cubicBezTo>
                    <a:pt x="177" y="277"/>
                    <a:pt x="179" y="278"/>
                    <a:pt x="180" y="279"/>
                  </a:cubicBezTo>
                  <a:cubicBezTo>
                    <a:pt x="181" y="281"/>
                    <a:pt x="187" y="279"/>
                    <a:pt x="189" y="279"/>
                  </a:cubicBezTo>
                  <a:cubicBezTo>
                    <a:pt x="192" y="279"/>
                    <a:pt x="194" y="281"/>
                    <a:pt x="196" y="282"/>
                  </a:cubicBezTo>
                  <a:cubicBezTo>
                    <a:pt x="197" y="283"/>
                    <a:pt x="201" y="286"/>
                    <a:pt x="202" y="287"/>
                  </a:cubicBezTo>
                  <a:cubicBezTo>
                    <a:pt x="202" y="288"/>
                    <a:pt x="201" y="288"/>
                    <a:pt x="201" y="288"/>
                  </a:cubicBezTo>
                  <a:cubicBezTo>
                    <a:pt x="202" y="289"/>
                    <a:pt x="202" y="291"/>
                    <a:pt x="203" y="294"/>
                  </a:cubicBezTo>
                  <a:cubicBezTo>
                    <a:pt x="204" y="297"/>
                    <a:pt x="204" y="301"/>
                    <a:pt x="204" y="302"/>
                  </a:cubicBezTo>
                  <a:cubicBezTo>
                    <a:pt x="204" y="304"/>
                    <a:pt x="202" y="304"/>
                    <a:pt x="200" y="304"/>
                  </a:cubicBezTo>
                  <a:cubicBezTo>
                    <a:pt x="199" y="304"/>
                    <a:pt x="200" y="304"/>
                    <a:pt x="200" y="305"/>
                  </a:cubicBezTo>
                  <a:cubicBezTo>
                    <a:pt x="200" y="305"/>
                    <a:pt x="202" y="306"/>
                    <a:pt x="203" y="309"/>
                  </a:cubicBezTo>
                  <a:cubicBezTo>
                    <a:pt x="205" y="312"/>
                    <a:pt x="205" y="318"/>
                    <a:pt x="205" y="320"/>
                  </a:cubicBezTo>
                  <a:cubicBezTo>
                    <a:pt x="205" y="322"/>
                    <a:pt x="206" y="322"/>
                    <a:pt x="207" y="322"/>
                  </a:cubicBezTo>
                  <a:cubicBezTo>
                    <a:pt x="207" y="322"/>
                    <a:pt x="208" y="322"/>
                    <a:pt x="211" y="322"/>
                  </a:cubicBezTo>
                  <a:cubicBezTo>
                    <a:pt x="213" y="322"/>
                    <a:pt x="231" y="322"/>
                    <a:pt x="232" y="322"/>
                  </a:cubicBezTo>
                  <a:cubicBezTo>
                    <a:pt x="232" y="322"/>
                    <a:pt x="233" y="322"/>
                    <a:pt x="232" y="323"/>
                  </a:cubicBezTo>
                  <a:cubicBezTo>
                    <a:pt x="232" y="324"/>
                    <a:pt x="232" y="325"/>
                    <a:pt x="231" y="326"/>
                  </a:cubicBezTo>
                  <a:cubicBezTo>
                    <a:pt x="230" y="327"/>
                    <a:pt x="230" y="329"/>
                    <a:pt x="231" y="330"/>
                  </a:cubicBezTo>
                  <a:cubicBezTo>
                    <a:pt x="231" y="331"/>
                    <a:pt x="231" y="333"/>
                    <a:pt x="231" y="334"/>
                  </a:cubicBezTo>
                  <a:cubicBezTo>
                    <a:pt x="231" y="336"/>
                    <a:pt x="231" y="336"/>
                    <a:pt x="233" y="338"/>
                  </a:cubicBezTo>
                  <a:cubicBezTo>
                    <a:pt x="235" y="340"/>
                    <a:pt x="239" y="341"/>
                    <a:pt x="239" y="341"/>
                  </a:cubicBezTo>
                  <a:cubicBezTo>
                    <a:pt x="240" y="341"/>
                    <a:pt x="240" y="342"/>
                    <a:pt x="241" y="343"/>
                  </a:cubicBezTo>
                  <a:cubicBezTo>
                    <a:pt x="241" y="344"/>
                    <a:pt x="242" y="346"/>
                    <a:pt x="242" y="347"/>
                  </a:cubicBezTo>
                  <a:cubicBezTo>
                    <a:pt x="242" y="348"/>
                    <a:pt x="245" y="350"/>
                    <a:pt x="245" y="351"/>
                  </a:cubicBezTo>
                  <a:cubicBezTo>
                    <a:pt x="245" y="351"/>
                    <a:pt x="245" y="352"/>
                    <a:pt x="244" y="352"/>
                  </a:cubicBezTo>
                  <a:cubicBezTo>
                    <a:pt x="244" y="352"/>
                    <a:pt x="243" y="353"/>
                    <a:pt x="243" y="354"/>
                  </a:cubicBezTo>
                  <a:cubicBezTo>
                    <a:pt x="243" y="355"/>
                    <a:pt x="243" y="357"/>
                    <a:pt x="242" y="360"/>
                  </a:cubicBezTo>
                  <a:cubicBezTo>
                    <a:pt x="242" y="362"/>
                    <a:pt x="238" y="370"/>
                    <a:pt x="237" y="373"/>
                  </a:cubicBezTo>
                  <a:cubicBezTo>
                    <a:pt x="235" y="376"/>
                    <a:pt x="238" y="377"/>
                    <a:pt x="239" y="378"/>
                  </a:cubicBezTo>
                  <a:cubicBezTo>
                    <a:pt x="240" y="379"/>
                    <a:pt x="238" y="380"/>
                    <a:pt x="238" y="380"/>
                  </a:cubicBezTo>
                  <a:lnTo>
                    <a:pt x="235" y="381"/>
                  </a:ln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8" name="Freeform 365">
              <a:extLst>
                <a:ext uri="{FF2B5EF4-FFF2-40B4-BE49-F238E27FC236}">
                  <a16:creationId xmlns:a16="http://schemas.microsoft.com/office/drawing/2014/main" id="{EFEB2DCD-D5C5-4EF0-83C9-D2E5C7AB2ACE}"/>
                </a:ext>
              </a:extLst>
            </p:cNvPr>
            <p:cNvSpPr>
              <a:spLocks/>
            </p:cNvSpPr>
            <p:nvPr/>
          </p:nvSpPr>
          <p:spPr bwMode="auto">
            <a:xfrm>
              <a:off x="2506" y="3252"/>
              <a:ext cx="5" cy="15"/>
            </a:xfrm>
            <a:custGeom>
              <a:avLst/>
              <a:gdLst>
                <a:gd name="T0" fmla="*/ 1 w 4"/>
                <a:gd name="T1" fmla="*/ 7 h 11"/>
                <a:gd name="T2" fmla="*/ 2 w 4"/>
                <a:gd name="T3" fmla="*/ 6 h 11"/>
                <a:gd name="T4" fmla="*/ 1 w 4"/>
                <a:gd name="T5" fmla="*/ 7 h 11"/>
              </a:gdLst>
              <a:ahLst/>
              <a:cxnLst>
                <a:cxn ang="0">
                  <a:pos x="T0" y="T1"/>
                </a:cxn>
                <a:cxn ang="0">
                  <a:pos x="T2" y="T3"/>
                </a:cxn>
                <a:cxn ang="0">
                  <a:pos x="T4" y="T5"/>
                </a:cxn>
              </a:cxnLst>
              <a:rect l="0" t="0" r="r" b="b"/>
              <a:pathLst>
                <a:path w="4" h="11">
                  <a:moveTo>
                    <a:pt x="1" y="7"/>
                  </a:moveTo>
                  <a:cubicBezTo>
                    <a:pt x="1" y="7"/>
                    <a:pt x="0" y="11"/>
                    <a:pt x="2" y="6"/>
                  </a:cubicBezTo>
                  <a:cubicBezTo>
                    <a:pt x="4" y="0"/>
                    <a:pt x="1" y="2"/>
                    <a:pt x="1"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9" name="Freeform 366">
              <a:extLst>
                <a:ext uri="{FF2B5EF4-FFF2-40B4-BE49-F238E27FC236}">
                  <a16:creationId xmlns:a16="http://schemas.microsoft.com/office/drawing/2014/main" id="{554C257F-4CD7-4A48-A787-3139B4901BB7}"/>
                </a:ext>
              </a:extLst>
            </p:cNvPr>
            <p:cNvSpPr>
              <a:spLocks/>
            </p:cNvSpPr>
            <p:nvPr/>
          </p:nvSpPr>
          <p:spPr bwMode="auto">
            <a:xfrm>
              <a:off x="2591" y="3160"/>
              <a:ext cx="7" cy="4"/>
            </a:xfrm>
            <a:custGeom>
              <a:avLst/>
              <a:gdLst>
                <a:gd name="T0" fmla="*/ 3 w 5"/>
                <a:gd name="T1" fmla="*/ 1 h 3"/>
                <a:gd name="T2" fmla="*/ 2 w 5"/>
                <a:gd name="T3" fmla="*/ 3 h 3"/>
                <a:gd name="T4" fmla="*/ 3 w 5"/>
                <a:gd name="T5" fmla="*/ 1 h 3"/>
              </a:gdLst>
              <a:ahLst/>
              <a:cxnLst>
                <a:cxn ang="0">
                  <a:pos x="T0" y="T1"/>
                </a:cxn>
                <a:cxn ang="0">
                  <a:pos x="T2" y="T3"/>
                </a:cxn>
                <a:cxn ang="0">
                  <a:pos x="T4" y="T5"/>
                </a:cxn>
              </a:cxnLst>
              <a:rect l="0" t="0" r="r" b="b"/>
              <a:pathLst>
                <a:path w="5" h="3">
                  <a:moveTo>
                    <a:pt x="3" y="1"/>
                  </a:moveTo>
                  <a:cubicBezTo>
                    <a:pt x="1" y="0"/>
                    <a:pt x="0" y="3"/>
                    <a:pt x="2" y="3"/>
                  </a:cubicBezTo>
                  <a:cubicBezTo>
                    <a:pt x="3" y="3"/>
                    <a:pt x="5"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0" name="Freeform 367">
              <a:extLst>
                <a:ext uri="{FF2B5EF4-FFF2-40B4-BE49-F238E27FC236}">
                  <a16:creationId xmlns:a16="http://schemas.microsoft.com/office/drawing/2014/main" id="{612BD1D5-0685-4398-A6F1-150DAC217356}"/>
                </a:ext>
              </a:extLst>
            </p:cNvPr>
            <p:cNvSpPr>
              <a:spLocks/>
            </p:cNvSpPr>
            <p:nvPr/>
          </p:nvSpPr>
          <p:spPr bwMode="auto">
            <a:xfrm>
              <a:off x="1830" y="2683"/>
              <a:ext cx="262" cy="376"/>
            </a:xfrm>
            <a:custGeom>
              <a:avLst/>
              <a:gdLst>
                <a:gd name="T0" fmla="*/ 175 w 189"/>
                <a:gd name="T1" fmla="*/ 258 h 274"/>
                <a:gd name="T2" fmla="*/ 183 w 189"/>
                <a:gd name="T3" fmla="*/ 247 h 274"/>
                <a:gd name="T4" fmla="*/ 183 w 189"/>
                <a:gd name="T5" fmla="*/ 242 h 274"/>
                <a:gd name="T6" fmla="*/ 179 w 189"/>
                <a:gd name="T7" fmla="*/ 231 h 274"/>
                <a:gd name="T8" fmla="*/ 179 w 189"/>
                <a:gd name="T9" fmla="*/ 224 h 274"/>
                <a:gd name="T10" fmla="*/ 181 w 189"/>
                <a:gd name="T11" fmla="*/ 217 h 274"/>
                <a:gd name="T12" fmla="*/ 186 w 189"/>
                <a:gd name="T13" fmla="*/ 211 h 274"/>
                <a:gd name="T14" fmla="*/ 184 w 189"/>
                <a:gd name="T15" fmla="*/ 194 h 274"/>
                <a:gd name="T16" fmla="*/ 185 w 189"/>
                <a:gd name="T17" fmla="*/ 178 h 274"/>
                <a:gd name="T18" fmla="*/ 168 w 189"/>
                <a:gd name="T19" fmla="*/ 163 h 274"/>
                <a:gd name="T20" fmla="*/ 160 w 189"/>
                <a:gd name="T21" fmla="*/ 162 h 274"/>
                <a:gd name="T22" fmla="*/ 161 w 189"/>
                <a:gd name="T23" fmla="*/ 143 h 274"/>
                <a:gd name="T24" fmla="*/ 157 w 189"/>
                <a:gd name="T25" fmla="*/ 142 h 274"/>
                <a:gd name="T26" fmla="*/ 149 w 189"/>
                <a:gd name="T27" fmla="*/ 148 h 274"/>
                <a:gd name="T28" fmla="*/ 137 w 189"/>
                <a:gd name="T29" fmla="*/ 147 h 274"/>
                <a:gd name="T30" fmla="*/ 132 w 189"/>
                <a:gd name="T31" fmla="*/ 140 h 274"/>
                <a:gd name="T32" fmla="*/ 124 w 189"/>
                <a:gd name="T33" fmla="*/ 132 h 274"/>
                <a:gd name="T34" fmla="*/ 113 w 189"/>
                <a:gd name="T35" fmla="*/ 114 h 274"/>
                <a:gd name="T36" fmla="*/ 114 w 189"/>
                <a:gd name="T37" fmla="*/ 108 h 274"/>
                <a:gd name="T38" fmla="*/ 121 w 189"/>
                <a:gd name="T39" fmla="*/ 96 h 274"/>
                <a:gd name="T40" fmla="*/ 126 w 189"/>
                <a:gd name="T41" fmla="*/ 80 h 274"/>
                <a:gd name="T42" fmla="*/ 144 w 189"/>
                <a:gd name="T43" fmla="*/ 65 h 274"/>
                <a:gd name="T44" fmla="*/ 156 w 189"/>
                <a:gd name="T45" fmla="*/ 63 h 274"/>
                <a:gd name="T46" fmla="*/ 165 w 189"/>
                <a:gd name="T47" fmla="*/ 61 h 274"/>
                <a:gd name="T48" fmla="*/ 168 w 189"/>
                <a:gd name="T49" fmla="*/ 63 h 274"/>
                <a:gd name="T50" fmla="*/ 165 w 189"/>
                <a:gd name="T51" fmla="*/ 56 h 274"/>
                <a:gd name="T52" fmla="*/ 166 w 189"/>
                <a:gd name="T53" fmla="*/ 43 h 274"/>
                <a:gd name="T54" fmla="*/ 158 w 189"/>
                <a:gd name="T55" fmla="*/ 33 h 274"/>
                <a:gd name="T56" fmla="*/ 153 w 189"/>
                <a:gd name="T57" fmla="*/ 34 h 274"/>
                <a:gd name="T58" fmla="*/ 143 w 189"/>
                <a:gd name="T59" fmla="*/ 32 h 274"/>
                <a:gd name="T60" fmla="*/ 139 w 189"/>
                <a:gd name="T61" fmla="*/ 35 h 274"/>
                <a:gd name="T62" fmla="*/ 130 w 189"/>
                <a:gd name="T63" fmla="*/ 36 h 274"/>
                <a:gd name="T64" fmla="*/ 127 w 189"/>
                <a:gd name="T65" fmla="*/ 36 h 274"/>
                <a:gd name="T66" fmla="*/ 118 w 189"/>
                <a:gd name="T67" fmla="*/ 23 h 274"/>
                <a:gd name="T68" fmla="*/ 108 w 189"/>
                <a:gd name="T69" fmla="*/ 15 h 274"/>
                <a:gd name="T70" fmla="*/ 102 w 189"/>
                <a:gd name="T71" fmla="*/ 6 h 274"/>
                <a:gd name="T72" fmla="*/ 91 w 189"/>
                <a:gd name="T73" fmla="*/ 1 h 274"/>
                <a:gd name="T74" fmla="*/ 86 w 189"/>
                <a:gd name="T75" fmla="*/ 2 h 274"/>
                <a:gd name="T76" fmla="*/ 90 w 189"/>
                <a:gd name="T77" fmla="*/ 7 h 274"/>
                <a:gd name="T78" fmla="*/ 87 w 189"/>
                <a:gd name="T79" fmla="*/ 21 h 274"/>
                <a:gd name="T80" fmla="*/ 69 w 189"/>
                <a:gd name="T81" fmla="*/ 38 h 274"/>
                <a:gd name="T82" fmla="*/ 50 w 189"/>
                <a:gd name="T83" fmla="*/ 46 h 274"/>
                <a:gd name="T84" fmla="*/ 45 w 189"/>
                <a:gd name="T85" fmla="*/ 52 h 274"/>
                <a:gd name="T86" fmla="*/ 39 w 189"/>
                <a:gd name="T87" fmla="*/ 68 h 274"/>
                <a:gd name="T88" fmla="*/ 29 w 189"/>
                <a:gd name="T89" fmla="*/ 70 h 274"/>
                <a:gd name="T90" fmla="*/ 20 w 189"/>
                <a:gd name="T91" fmla="*/ 63 h 274"/>
                <a:gd name="T92" fmla="*/ 14 w 189"/>
                <a:gd name="T93" fmla="*/ 63 h 274"/>
                <a:gd name="T94" fmla="*/ 18 w 189"/>
                <a:gd name="T95" fmla="*/ 57 h 274"/>
                <a:gd name="T96" fmla="*/ 15 w 189"/>
                <a:gd name="T97" fmla="*/ 50 h 274"/>
                <a:gd name="T98" fmla="*/ 3 w 189"/>
                <a:gd name="T99" fmla="*/ 62 h 274"/>
                <a:gd name="T100" fmla="*/ 8 w 189"/>
                <a:gd name="T101" fmla="*/ 85 h 274"/>
                <a:gd name="T102" fmla="*/ 8 w 189"/>
                <a:gd name="T103" fmla="*/ 92 h 274"/>
                <a:gd name="T104" fmla="*/ 34 w 189"/>
                <a:gd name="T105" fmla="*/ 121 h 274"/>
                <a:gd name="T106" fmla="*/ 54 w 189"/>
                <a:gd name="T107" fmla="*/ 160 h 274"/>
                <a:gd name="T108" fmla="*/ 63 w 189"/>
                <a:gd name="T109" fmla="*/ 174 h 274"/>
                <a:gd name="T110" fmla="*/ 77 w 189"/>
                <a:gd name="T111" fmla="*/ 203 h 274"/>
                <a:gd name="T112" fmla="*/ 78 w 189"/>
                <a:gd name="T113" fmla="*/ 212 h 274"/>
                <a:gd name="T114" fmla="*/ 87 w 189"/>
                <a:gd name="T115" fmla="*/ 222 h 274"/>
                <a:gd name="T116" fmla="*/ 112 w 189"/>
                <a:gd name="T117" fmla="*/ 240 h 274"/>
                <a:gd name="T118" fmla="*/ 148 w 189"/>
                <a:gd name="T119" fmla="*/ 260 h 274"/>
                <a:gd name="T120" fmla="*/ 163 w 189"/>
                <a:gd name="T121" fmla="*/ 274 h 274"/>
                <a:gd name="T122" fmla="*/ 172 w 189"/>
                <a:gd name="T123"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9" h="274">
                  <a:moveTo>
                    <a:pt x="176" y="262"/>
                  </a:moveTo>
                  <a:cubicBezTo>
                    <a:pt x="177" y="261"/>
                    <a:pt x="177" y="261"/>
                    <a:pt x="177" y="261"/>
                  </a:cubicBezTo>
                  <a:cubicBezTo>
                    <a:pt x="177" y="260"/>
                    <a:pt x="175" y="259"/>
                    <a:pt x="175" y="258"/>
                  </a:cubicBezTo>
                  <a:cubicBezTo>
                    <a:pt x="174" y="258"/>
                    <a:pt x="174" y="258"/>
                    <a:pt x="175" y="257"/>
                  </a:cubicBezTo>
                  <a:cubicBezTo>
                    <a:pt x="175" y="257"/>
                    <a:pt x="177" y="255"/>
                    <a:pt x="178" y="254"/>
                  </a:cubicBezTo>
                  <a:cubicBezTo>
                    <a:pt x="179" y="253"/>
                    <a:pt x="183" y="248"/>
                    <a:pt x="183" y="247"/>
                  </a:cubicBezTo>
                  <a:cubicBezTo>
                    <a:pt x="184" y="246"/>
                    <a:pt x="185" y="245"/>
                    <a:pt x="186" y="244"/>
                  </a:cubicBezTo>
                  <a:cubicBezTo>
                    <a:pt x="187" y="244"/>
                    <a:pt x="186" y="243"/>
                    <a:pt x="185" y="242"/>
                  </a:cubicBezTo>
                  <a:cubicBezTo>
                    <a:pt x="185" y="242"/>
                    <a:pt x="184" y="242"/>
                    <a:pt x="183" y="242"/>
                  </a:cubicBezTo>
                  <a:cubicBezTo>
                    <a:pt x="182" y="242"/>
                    <a:pt x="182" y="241"/>
                    <a:pt x="182" y="241"/>
                  </a:cubicBezTo>
                  <a:cubicBezTo>
                    <a:pt x="182" y="241"/>
                    <a:pt x="179" y="233"/>
                    <a:pt x="179" y="232"/>
                  </a:cubicBezTo>
                  <a:cubicBezTo>
                    <a:pt x="178" y="231"/>
                    <a:pt x="179" y="231"/>
                    <a:pt x="179" y="231"/>
                  </a:cubicBezTo>
                  <a:cubicBezTo>
                    <a:pt x="179" y="231"/>
                    <a:pt x="181" y="228"/>
                    <a:pt x="182" y="227"/>
                  </a:cubicBezTo>
                  <a:cubicBezTo>
                    <a:pt x="182" y="227"/>
                    <a:pt x="181" y="226"/>
                    <a:pt x="180" y="225"/>
                  </a:cubicBezTo>
                  <a:cubicBezTo>
                    <a:pt x="180" y="225"/>
                    <a:pt x="179" y="224"/>
                    <a:pt x="179" y="224"/>
                  </a:cubicBezTo>
                  <a:cubicBezTo>
                    <a:pt x="179" y="224"/>
                    <a:pt x="179" y="222"/>
                    <a:pt x="179" y="221"/>
                  </a:cubicBezTo>
                  <a:cubicBezTo>
                    <a:pt x="179" y="221"/>
                    <a:pt x="179" y="219"/>
                    <a:pt x="179" y="219"/>
                  </a:cubicBezTo>
                  <a:cubicBezTo>
                    <a:pt x="180" y="219"/>
                    <a:pt x="181" y="217"/>
                    <a:pt x="181" y="217"/>
                  </a:cubicBezTo>
                  <a:cubicBezTo>
                    <a:pt x="181" y="216"/>
                    <a:pt x="182" y="215"/>
                    <a:pt x="183" y="215"/>
                  </a:cubicBezTo>
                  <a:cubicBezTo>
                    <a:pt x="184" y="215"/>
                    <a:pt x="185" y="213"/>
                    <a:pt x="185" y="212"/>
                  </a:cubicBezTo>
                  <a:cubicBezTo>
                    <a:pt x="185" y="211"/>
                    <a:pt x="185" y="212"/>
                    <a:pt x="186" y="211"/>
                  </a:cubicBezTo>
                  <a:cubicBezTo>
                    <a:pt x="186" y="210"/>
                    <a:pt x="185" y="208"/>
                    <a:pt x="184" y="206"/>
                  </a:cubicBezTo>
                  <a:cubicBezTo>
                    <a:pt x="183" y="203"/>
                    <a:pt x="183" y="200"/>
                    <a:pt x="183" y="199"/>
                  </a:cubicBezTo>
                  <a:cubicBezTo>
                    <a:pt x="183" y="198"/>
                    <a:pt x="184" y="195"/>
                    <a:pt x="184" y="194"/>
                  </a:cubicBezTo>
                  <a:cubicBezTo>
                    <a:pt x="184" y="193"/>
                    <a:pt x="188" y="187"/>
                    <a:pt x="188" y="187"/>
                  </a:cubicBezTo>
                  <a:cubicBezTo>
                    <a:pt x="189" y="186"/>
                    <a:pt x="189" y="185"/>
                    <a:pt x="188" y="185"/>
                  </a:cubicBezTo>
                  <a:cubicBezTo>
                    <a:pt x="188" y="184"/>
                    <a:pt x="186" y="180"/>
                    <a:pt x="185" y="178"/>
                  </a:cubicBezTo>
                  <a:cubicBezTo>
                    <a:pt x="184" y="176"/>
                    <a:pt x="178" y="166"/>
                    <a:pt x="175" y="162"/>
                  </a:cubicBezTo>
                  <a:cubicBezTo>
                    <a:pt x="174" y="162"/>
                    <a:pt x="173" y="162"/>
                    <a:pt x="172" y="162"/>
                  </a:cubicBezTo>
                  <a:cubicBezTo>
                    <a:pt x="171" y="161"/>
                    <a:pt x="169" y="162"/>
                    <a:pt x="168" y="163"/>
                  </a:cubicBezTo>
                  <a:cubicBezTo>
                    <a:pt x="167" y="163"/>
                    <a:pt x="165" y="165"/>
                    <a:pt x="163" y="164"/>
                  </a:cubicBezTo>
                  <a:cubicBezTo>
                    <a:pt x="161" y="162"/>
                    <a:pt x="161" y="162"/>
                    <a:pt x="161" y="163"/>
                  </a:cubicBezTo>
                  <a:cubicBezTo>
                    <a:pt x="160" y="163"/>
                    <a:pt x="160" y="163"/>
                    <a:pt x="160" y="162"/>
                  </a:cubicBezTo>
                  <a:cubicBezTo>
                    <a:pt x="160" y="161"/>
                    <a:pt x="160" y="147"/>
                    <a:pt x="160" y="147"/>
                  </a:cubicBezTo>
                  <a:cubicBezTo>
                    <a:pt x="160" y="147"/>
                    <a:pt x="160" y="146"/>
                    <a:pt x="160" y="145"/>
                  </a:cubicBezTo>
                  <a:cubicBezTo>
                    <a:pt x="161" y="144"/>
                    <a:pt x="162" y="144"/>
                    <a:pt x="161" y="143"/>
                  </a:cubicBezTo>
                  <a:cubicBezTo>
                    <a:pt x="160" y="142"/>
                    <a:pt x="160" y="141"/>
                    <a:pt x="160" y="141"/>
                  </a:cubicBezTo>
                  <a:cubicBezTo>
                    <a:pt x="161" y="141"/>
                    <a:pt x="162" y="139"/>
                    <a:pt x="161" y="140"/>
                  </a:cubicBezTo>
                  <a:cubicBezTo>
                    <a:pt x="160" y="140"/>
                    <a:pt x="159" y="141"/>
                    <a:pt x="157" y="142"/>
                  </a:cubicBezTo>
                  <a:cubicBezTo>
                    <a:pt x="156" y="143"/>
                    <a:pt x="155" y="145"/>
                    <a:pt x="154" y="145"/>
                  </a:cubicBezTo>
                  <a:cubicBezTo>
                    <a:pt x="153" y="146"/>
                    <a:pt x="152" y="146"/>
                    <a:pt x="152" y="147"/>
                  </a:cubicBezTo>
                  <a:cubicBezTo>
                    <a:pt x="151" y="147"/>
                    <a:pt x="150" y="148"/>
                    <a:pt x="149" y="148"/>
                  </a:cubicBezTo>
                  <a:cubicBezTo>
                    <a:pt x="148" y="148"/>
                    <a:pt x="141" y="148"/>
                    <a:pt x="140" y="148"/>
                  </a:cubicBezTo>
                  <a:cubicBezTo>
                    <a:pt x="139" y="148"/>
                    <a:pt x="138" y="148"/>
                    <a:pt x="138" y="148"/>
                  </a:cubicBezTo>
                  <a:cubicBezTo>
                    <a:pt x="137" y="148"/>
                    <a:pt x="137" y="148"/>
                    <a:pt x="137" y="147"/>
                  </a:cubicBezTo>
                  <a:cubicBezTo>
                    <a:pt x="137" y="147"/>
                    <a:pt x="137" y="145"/>
                    <a:pt x="136" y="144"/>
                  </a:cubicBezTo>
                  <a:cubicBezTo>
                    <a:pt x="135" y="143"/>
                    <a:pt x="135" y="143"/>
                    <a:pt x="135" y="142"/>
                  </a:cubicBezTo>
                  <a:cubicBezTo>
                    <a:pt x="135" y="142"/>
                    <a:pt x="134" y="140"/>
                    <a:pt x="132" y="140"/>
                  </a:cubicBezTo>
                  <a:cubicBezTo>
                    <a:pt x="130" y="140"/>
                    <a:pt x="123" y="139"/>
                    <a:pt x="123" y="139"/>
                  </a:cubicBezTo>
                  <a:cubicBezTo>
                    <a:pt x="123" y="139"/>
                    <a:pt x="121" y="139"/>
                    <a:pt x="122" y="138"/>
                  </a:cubicBezTo>
                  <a:cubicBezTo>
                    <a:pt x="124" y="137"/>
                    <a:pt x="126" y="135"/>
                    <a:pt x="124" y="132"/>
                  </a:cubicBezTo>
                  <a:cubicBezTo>
                    <a:pt x="122" y="130"/>
                    <a:pt x="120" y="127"/>
                    <a:pt x="119" y="126"/>
                  </a:cubicBezTo>
                  <a:cubicBezTo>
                    <a:pt x="118" y="124"/>
                    <a:pt x="116" y="122"/>
                    <a:pt x="116" y="120"/>
                  </a:cubicBezTo>
                  <a:cubicBezTo>
                    <a:pt x="115" y="118"/>
                    <a:pt x="115" y="115"/>
                    <a:pt x="113" y="114"/>
                  </a:cubicBezTo>
                  <a:cubicBezTo>
                    <a:pt x="111" y="112"/>
                    <a:pt x="110" y="111"/>
                    <a:pt x="110" y="111"/>
                  </a:cubicBezTo>
                  <a:cubicBezTo>
                    <a:pt x="110" y="111"/>
                    <a:pt x="110" y="111"/>
                    <a:pt x="111" y="110"/>
                  </a:cubicBezTo>
                  <a:cubicBezTo>
                    <a:pt x="111" y="110"/>
                    <a:pt x="113" y="109"/>
                    <a:pt x="114" y="108"/>
                  </a:cubicBezTo>
                  <a:cubicBezTo>
                    <a:pt x="114" y="107"/>
                    <a:pt x="114" y="106"/>
                    <a:pt x="113" y="106"/>
                  </a:cubicBezTo>
                  <a:cubicBezTo>
                    <a:pt x="113" y="105"/>
                    <a:pt x="113" y="104"/>
                    <a:pt x="113" y="103"/>
                  </a:cubicBezTo>
                  <a:cubicBezTo>
                    <a:pt x="114" y="102"/>
                    <a:pt x="116" y="98"/>
                    <a:pt x="121" y="96"/>
                  </a:cubicBezTo>
                  <a:cubicBezTo>
                    <a:pt x="121" y="96"/>
                    <a:pt x="123" y="95"/>
                    <a:pt x="122" y="93"/>
                  </a:cubicBezTo>
                  <a:cubicBezTo>
                    <a:pt x="122" y="92"/>
                    <a:pt x="122" y="90"/>
                    <a:pt x="122" y="88"/>
                  </a:cubicBezTo>
                  <a:cubicBezTo>
                    <a:pt x="123" y="87"/>
                    <a:pt x="126" y="82"/>
                    <a:pt x="126" y="80"/>
                  </a:cubicBezTo>
                  <a:cubicBezTo>
                    <a:pt x="126" y="78"/>
                    <a:pt x="127" y="75"/>
                    <a:pt x="127" y="75"/>
                  </a:cubicBezTo>
                  <a:cubicBezTo>
                    <a:pt x="128" y="74"/>
                    <a:pt x="136" y="70"/>
                    <a:pt x="137" y="69"/>
                  </a:cubicBezTo>
                  <a:cubicBezTo>
                    <a:pt x="139" y="67"/>
                    <a:pt x="142" y="65"/>
                    <a:pt x="144" y="65"/>
                  </a:cubicBezTo>
                  <a:cubicBezTo>
                    <a:pt x="145" y="65"/>
                    <a:pt x="146" y="65"/>
                    <a:pt x="147" y="65"/>
                  </a:cubicBezTo>
                  <a:cubicBezTo>
                    <a:pt x="148" y="64"/>
                    <a:pt x="151" y="64"/>
                    <a:pt x="152" y="64"/>
                  </a:cubicBezTo>
                  <a:cubicBezTo>
                    <a:pt x="153" y="64"/>
                    <a:pt x="155" y="64"/>
                    <a:pt x="156" y="63"/>
                  </a:cubicBezTo>
                  <a:cubicBezTo>
                    <a:pt x="157" y="62"/>
                    <a:pt x="159" y="60"/>
                    <a:pt x="160" y="60"/>
                  </a:cubicBezTo>
                  <a:cubicBezTo>
                    <a:pt x="162" y="61"/>
                    <a:pt x="163" y="61"/>
                    <a:pt x="164" y="61"/>
                  </a:cubicBezTo>
                  <a:cubicBezTo>
                    <a:pt x="164" y="61"/>
                    <a:pt x="165" y="60"/>
                    <a:pt x="165" y="61"/>
                  </a:cubicBezTo>
                  <a:cubicBezTo>
                    <a:pt x="164" y="61"/>
                    <a:pt x="165" y="61"/>
                    <a:pt x="165" y="62"/>
                  </a:cubicBezTo>
                  <a:cubicBezTo>
                    <a:pt x="165" y="62"/>
                    <a:pt x="165" y="63"/>
                    <a:pt x="166" y="63"/>
                  </a:cubicBezTo>
                  <a:cubicBezTo>
                    <a:pt x="166" y="63"/>
                    <a:pt x="168" y="62"/>
                    <a:pt x="168" y="63"/>
                  </a:cubicBezTo>
                  <a:cubicBezTo>
                    <a:pt x="169" y="63"/>
                    <a:pt x="169" y="63"/>
                    <a:pt x="169" y="63"/>
                  </a:cubicBezTo>
                  <a:cubicBezTo>
                    <a:pt x="169" y="63"/>
                    <a:pt x="170" y="62"/>
                    <a:pt x="170" y="62"/>
                  </a:cubicBezTo>
                  <a:cubicBezTo>
                    <a:pt x="168" y="60"/>
                    <a:pt x="165" y="57"/>
                    <a:pt x="165" y="56"/>
                  </a:cubicBezTo>
                  <a:cubicBezTo>
                    <a:pt x="164" y="55"/>
                    <a:pt x="163" y="56"/>
                    <a:pt x="161" y="56"/>
                  </a:cubicBezTo>
                  <a:cubicBezTo>
                    <a:pt x="160" y="57"/>
                    <a:pt x="159" y="55"/>
                    <a:pt x="160" y="53"/>
                  </a:cubicBezTo>
                  <a:cubicBezTo>
                    <a:pt x="160" y="51"/>
                    <a:pt x="165" y="44"/>
                    <a:pt x="166" y="43"/>
                  </a:cubicBezTo>
                  <a:cubicBezTo>
                    <a:pt x="167" y="42"/>
                    <a:pt x="168" y="41"/>
                    <a:pt x="168" y="38"/>
                  </a:cubicBezTo>
                  <a:cubicBezTo>
                    <a:pt x="168" y="36"/>
                    <a:pt x="163" y="36"/>
                    <a:pt x="162" y="35"/>
                  </a:cubicBezTo>
                  <a:cubicBezTo>
                    <a:pt x="160" y="35"/>
                    <a:pt x="159" y="34"/>
                    <a:pt x="158" y="33"/>
                  </a:cubicBezTo>
                  <a:cubicBezTo>
                    <a:pt x="157" y="33"/>
                    <a:pt x="157" y="32"/>
                    <a:pt x="156" y="32"/>
                  </a:cubicBezTo>
                  <a:cubicBezTo>
                    <a:pt x="155" y="32"/>
                    <a:pt x="155" y="33"/>
                    <a:pt x="155" y="33"/>
                  </a:cubicBezTo>
                  <a:cubicBezTo>
                    <a:pt x="154" y="33"/>
                    <a:pt x="154" y="33"/>
                    <a:pt x="153" y="34"/>
                  </a:cubicBezTo>
                  <a:cubicBezTo>
                    <a:pt x="152" y="34"/>
                    <a:pt x="152" y="34"/>
                    <a:pt x="151" y="34"/>
                  </a:cubicBezTo>
                  <a:cubicBezTo>
                    <a:pt x="150" y="35"/>
                    <a:pt x="147" y="34"/>
                    <a:pt x="146" y="33"/>
                  </a:cubicBezTo>
                  <a:cubicBezTo>
                    <a:pt x="145" y="33"/>
                    <a:pt x="144" y="32"/>
                    <a:pt x="143" y="32"/>
                  </a:cubicBezTo>
                  <a:cubicBezTo>
                    <a:pt x="142" y="32"/>
                    <a:pt x="142" y="33"/>
                    <a:pt x="141" y="33"/>
                  </a:cubicBezTo>
                  <a:cubicBezTo>
                    <a:pt x="141" y="34"/>
                    <a:pt x="141" y="34"/>
                    <a:pt x="140" y="34"/>
                  </a:cubicBezTo>
                  <a:cubicBezTo>
                    <a:pt x="140" y="34"/>
                    <a:pt x="139" y="34"/>
                    <a:pt x="139" y="35"/>
                  </a:cubicBezTo>
                  <a:cubicBezTo>
                    <a:pt x="138" y="36"/>
                    <a:pt x="137" y="36"/>
                    <a:pt x="136" y="36"/>
                  </a:cubicBezTo>
                  <a:cubicBezTo>
                    <a:pt x="135" y="36"/>
                    <a:pt x="132" y="35"/>
                    <a:pt x="131" y="35"/>
                  </a:cubicBezTo>
                  <a:cubicBezTo>
                    <a:pt x="131" y="35"/>
                    <a:pt x="131" y="35"/>
                    <a:pt x="130" y="36"/>
                  </a:cubicBezTo>
                  <a:cubicBezTo>
                    <a:pt x="130" y="36"/>
                    <a:pt x="130" y="36"/>
                    <a:pt x="130" y="36"/>
                  </a:cubicBezTo>
                  <a:cubicBezTo>
                    <a:pt x="129" y="36"/>
                    <a:pt x="129" y="36"/>
                    <a:pt x="129" y="36"/>
                  </a:cubicBezTo>
                  <a:cubicBezTo>
                    <a:pt x="128" y="36"/>
                    <a:pt x="127" y="36"/>
                    <a:pt x="127" y="36"/>
                  </a:cubicBezTo>
                  <a:cubicBezTo>
                    <a:pt x="125" y="37"/>
                    <a:pt x="123" y="31"/>
                    <a:pt x="123" y="29"/>
                  </a:cubicBezTo>
                  <a:cubicBezTo>
                    <a:pt x="123" y="27"/>
                    <a:pt x="121" y="27"/>
                    <a:pt x="120" y="26"/>
                  </a:cubicBezTo>
                  <a:cubicBezTo>
                    <a:pt x="118" y="26"/>
                    <a:pt x="117" y="26"/>
                    <a:pt x="118" y="23"/>
                  </a:cubicBezTo>
                  <a:cubicBezTo>
                    <a:pt x="118" y="20"/>
                    <a:pt x="116" y="19"/>
                    <a:pt x="114" y="18"/>
                  </a:cubicBezTo>
                  <a:cubicBezTo>
                    <a:pt x="113" y="18"/>
                    <a:pt x="111" y="17"/>
                    <a:pt x="111" y="16"/>
                  </a:cubicBezTo>
                  <a:cubicBezTo>
                    <a:pt x="110" y="15"/>
                    <a:pt x="109" y="15"/>
                    <a:pt x="108" y="15"/>
                  </a:cubicBezTo>
                  <a:cubicBezTo>
                    <a:pt x="106" y="14"/>
                    <a:pt x="106" y="14"/>
                    <a:pt x="106" y="13"/>
                  </a:cubicBezTo>
                  <a:cubicBezTo>
                    <a:pt x="106" y="13"/>
                    <a:pt x="104" y="8"/>
                    <a:pt x="104" y="8"/>
                  </a:cubicBezTo>
                  <a:cubicBezTo>
                    <a:pt x="104" y="7"/>
                    <a:pt x="104" y="7"/>
                    <a:pt x="102" y="6"/>
                  </a:cubicBezTo>
                  <a:cubicBezTo>
                    <a:pt x="101" y="5"/>
                    <a:pt x="98" y="2"/>
                    <a:pt x="96" y="1"/>
                  </a:cubicBezTo>
                  <a:cubicBezTo>
                    <a:pt x="94" y="0"/>
                    <a:pt x="92" y="0"/>
                    <a:pt x="91" y="1"/>
                  </a:cubicBezTo>
                  <a:cubicBezTo>
                    <a:pt x="91" y="1"/>
                    <a:pt x="91" y="1"/>
                    <a:pt x="91" y="1"/>
                  </a:cubicBezTo>
                  <a:cubicBezTo>
                    <a:pt x="90" y="1"/>
                    <a:pt x="89" y="1"/>
                    <a:pt x="89" y="1"/>
                  </a:cubicBezTo>
                  <a:cubicBezTo>
                    <a:pt x="88" y="0"/>
                    <a:pt x="87" y="0"/>
                    <a:pt x="86" y="1"/>
                  </a:cubicBezTo>
                  <a:cubicBezTo>
                    <a:pt x="85" y="1"/>
                    <a:pt x="86" y="1"/>
                    <a:pt x="86" y="2"/>
                  </a:cubicBezTo>
                  <a:cubicBezTo>
                    <a:pt x="86" y="2"/>
                    <a:pt x="87" y="2"/>
                    <a:pt x="87" y="2"/>
                  </a:cubicBezTo>
                  <a:cubicBezTo>
                    <a:pt x="88" y="2"/>
                    <a:pt x="88" y="3"/>
                    <a:pt x="88" y="4"/>
                  </a:cubicBezTo>
                  <a:cubicBezTo>
                    <a:pt x="88" y="5"/>
                    <a:pt x="89" y="6"/>
                    <a:pt x="90" y="7"/>
                  </a:cubicBezTo>
                  <a:cubicBezTo>
                    <a:pt x="91" y="8"/>
                    <a:pt x="91" y="10"/>
                    <a:pt x="92" y="11"/>
                  </a:cubicBezTo>
                  <a:cubicBezTo>
                    <a:pt x="92" y="13"/>
                    <a:pt x="90" y="15"/>
                    <a:pt x="90" y="15"/>
                  </a:cubicBezTo>
                  <a:cubicBezTo>
                    <a:pt x="89" y="16"/>
                    <a:pt x="87" y="20"/>
                    <a:pt x="87" y="21"/>
                  </a:cubicBezTo>
                  <a:cubicBezTo>
                    <a:pt x="86" y="22"/>
                    <a:pt x="84" y="25"/>
                    <a:pt x="83" y="26"/>
                  </a:cubicBezTo>
                  <a:cubicBezTo>
                    <a:pt x="82" y="27"/>
                    <a:pt x="72" y="36"/>
                    <a:pt x="71" y="36"/>
                  </a:cubicBezTo>
                  <a:cubicBezTo>
                    <a:pt x="70" y="37"/>
                    <a:pt x="69" y="38"/>
                    <a:pt x="69" y="38"/>
                  </a:cubicBezTo>
                  <a:cubicBezTo>
                    <a:pt x="69" y="38"/>
                    <a:pt x="54" y="43"/>
                    <a:pt x="54" y="43"/>
                  </a:cubicBezTo>
                  <a:cubicBezTo>
                    <a:pt x="53" y="43"/>
                    <a:pt x="53" y="43"/>
                    <a:pt x="53" y="44"/>
                  </a:cubicBezTo>
                  <a:cubicBezTo>
                    <a:pt x="52" y="44"/>
                    <a:pt x="52" y="44"/>
                    <a:pt x="50" y="46"/>
                  </a:cubicBezTo>
                  <a:cubicBezTo>
                    <a:pt x="49" y="48"/>
                    <a:pt x="48" y="48"/>
                    <a:pt x="48" y="50"/>
                  </a:cubicBezTo>
                  <a:cubicBezTo>
                    <a:pt x="48" y="51"/>
                    <a:pt x="46" y="51"/>
                    <a:pt x="46" y="51"/>
                  </a:cubicBezTo>
                  <a:cubicBezTo>
                    <a:pt x="45" y="51"/>
                    <a:pt x="45" y="52"/>
                    <a:pt x="45" y="52"/>
                  </a:cubicBezTo>
                  <a:cubicBezTo>
                    <a:pt x="45" y="52"/>
                    <a:pt x="45" y="53"/>
                    <a:pt x="44" y="54"/>
                  </a:cubicBezTo>
                  <a:cubicBezTo>
                    <a:pt x="44" y="56"/>
                    <a:pt x="41" y="63"/>
                    <a:pt x="41" y="65"/>
                  </a:cubicBezTo>
                  <a:cubicBezTo>
                    <a:pt x="41" y="66"/>
                    <a:pt x="40" y="68"/>
                    <a:pt x="39" y="68"/>
                  </a:cubicBezTo>
                  <a:cubicBezTo>
                    <a:pt x="38" y="69"/>
                    <a:pt x="37" y="71"/>
                    <a:pt x="36" y="72"/>
                  </a:cubicBezTo>
                  <a:cubicBezTo>
                    <a:pt x="35" y="73"/>
                    <a:pt x="34" y="73"/>
                    <a:pt x="33" y="73"/>
                  </a:cubicBezTo>
                  <a:cubicBezTo>
                    <a:pt x="31" y="72"/>
                    <a:pt x="30" y="71"/>
                    <a:pt x="29" y="70"/>
                  </a:cubicBezTo>
                  <a:cubicBezTo>
                    <a:pt x="29" y="70"/>
                    <a:pt x="27" y="66"/>
                    <a:pt x="26" y="65"/>
                  </a:cubicBezTo>
                  <a:cubicBezTo>
                    <a:pt x="26" y="65"/>
                    <a:pt x="25" y="65"/>
                    <a:pt x="24" y="65"/>
                  </a:cubicBezTo>
                  <a:cubicBezTo>
                    <a:pt x="23" y="65"/>
                    <a:pt x="22" y="64"/>
                    <a:pt x="20" y="63"/>
                  </a:cubicBezTo>
                  <a:cubicBezTo>
                    <a:pt x="19" y="62"/>
                    <a:pt x="18" y="63"/>
                    <a:pt x="17" y="64"/>
                  </a:cubicBezTo>
                  <a:cubicBezTo>
                    <a:pt x="17" y="65"/>
                    <a:pt x="14" y="65"/>
                    <a:pt x="14" y="65"/>
                  </a:cubicBezTo>
                  <a:cubicBezTo>
                    <a:pt x="13" y="64"/>
                    <a:pt x="14" y="64"/>
                    <a:pt x="14" y="63"/>
                  </a:cubicBezTo>
                  <a:cubicBezTo>
                    <a:pt x="14" y="63"/>
                    <a:pt x="13" y="60"/>
                    <a:pt x="13" y="60"/>
                  </a:cubicBezTo>
                  <a:cubicBezTo>
                    <a:pt x="13" y="59"/>
                    <a:pt x="14" y="59"/>
                    <a:pt x="14" y="58"/>
                  </a:cubicBezTo>
                  <a:cubicBezTo>
                    <a:pt x="15" y="58"/>
                    <a:pt x="17" y="57"/>
                    <a:pt x="18" y="57"/>
                  </a:cubicBezTo>
                  <a:cubicBezTo>
                    <a:pt x="18" y="57"/>
                    <a:pt x="18" y="56"/>
                    <a:pt x="18" y="56"/>
                  </a:cubicBezTo>
                  <a:cubicBezTo>
                    <a:pt x="16" y="50"/>
                    <a:pt x="16" y="50"/>
                    <a:pt x="16" y="50"/>
                  </a:cubicBezTo>
                  <a:cubicBezTo>
                    <a:pt x="16" y="50"/>
                    <a:pt x="16" y="50"/>
                    <a:pt x="15" y="50"/>
                  </a:cubicBezTo>
                  <a:cubicBezTo>
                    <a:pt x="15" y="51"/>
                    <a:pt x="12" y="53"/>
                    <a:pt x="12" y="53"/>
                  </a:cubicBezTo>
                  <a:cubicBezTo>
                    <a:pt x="11" y="54"/>
                    <a:pt x="8" y="56"/>
                    <a:pt x="8" y="57"/>
                  </a:cubicBezTo>
                  <a:cubicBezTo>
                    <a:pt x="7" y="58"/>
                    <a:pt x="3" y="62"/>
                    <a:pt x="3" y="62"/>
                  </a:cubicBezTo>
                  <a:cubicBezTo>
                    <a:pt x="2" y="62"/>
                    <a:pt x="0" y="65"/>
                    <a:pt x="2" y="69"/>
                  </a:cubicBezTo>
                  <a:cubicBezTo>
                    <a:pt x="3" y="72"/>
                    <a:pt x="5" y="77"/>
                    <a:pt x="6" y="80"/>
                  </a:cubicBezTo>
                  <a:cubicBezTo>
                    <a:pt x="8" y="82"/>
                    <a:pt x="8" y="84"/>
                    <a:pt x="8" y="85"/>
                  </a:cubicBezTo>
                  <a:cubicBezTo>
                    <a:pt x="7" y="86"/>
                    <a:pt x="7" y="86"/>
                    <a:pt x="6" y="86"/>
                  </a:cubicBezTo>
                  <a:cubicBezTo>
                    <a:pt x="6" y="87"/>
                    <a:pt x="3" y="89"/>
                    <a:pt x="4" y="90"/>
                  </a:cubicBezTo>
                  <a:cubicBezTo>
                    <a:pt x="5" y="91"/>
                    <a:pt x="7" y="91"/>
                    <a:pt x="8" y="92"/>
                  </a:cubicBezTo>
                  <a:cubicBezTo>
                    <a:pt x="9" y="92"/>
                    <a:pt x="18" y="96"/>
                    <a:pt x="20" y="98"/>
                  </a:cubicBezTo>
                  <a:cubicBezTo>
                    <a:pt x="21" y="101"/>
                    <a:pt x="26" y="107"/>
                    <a:pt x="27" y="109"/>
                  </a:cubicBezTo>
                  <a:cubicBezTo>
                    <a:pt x="28" y="111"/>
                    <a:pt x="33" y="119"/>
                    <a:pt x="34" y="121"/>
                  </a:cubicBezTo>
                  <a:cubicBezTo>
                    <a:pt x="36" y="122"/>
                    <a:pt x="37" y="124"/>
                    <a:pt x="38" y="126"/>
                  </a:cubicBezTo>
                  <a:cubicBezTo>
                    <a:pt x="39" y="129"/>
                    <a:pt x="45" y="141"/>
                    <a:pt x="46" y="142"/>
                  </a:cubicBezTo>
                  <a:cubicBezTo>
                    <a:pt x="46" y="143"/>
                    <a:pt x="53" y="158"/>
                    <a:pt x="54" y="160"/>
                  </a:cubicBezTo>
                  <a:cubicBezTo>
                    <a:pt x="55" y="162"/>
                    <a:pt x="56" y="163"/>
                    <a:pt x="55" y="164"/>
                  </a:cubicBezTo>
                  <a:cubicBezTo>
                    <a:pt x="55" y="165"/>
                    <a:pt x="56" y="167"/>
                    <a:pt x="58" y="169"/>
                  </a:cubicBezTo>
                  <a:cubicBezTo>
                    <a:pt x="61" y="171"/>
                    <a:pt x="62" y="172"/>
                    <a:pt x="63" y="174"/>
                  </a:cubicBezTo>
                  <a:cubicBezTo>
                    <a:pt x="63" y="175"/>
                    <a:pt x="63" y="179"/>
                    <a:pt x="66" y="182"/>
                  </a:cubicBezTo>
                  <a:cubicBezTo>
                    <a:pt x="68" y="186"/>
                    <a:pt x="76" y="196"/>
                    <a:pt x="77" y="198"/>
                  </a:cubicBezTo>
                  <a:cubicBezTo>
                    <a:pt x="77" y="199"/>
                    <a:pt x="78" y="202"/>
                    <a:pt x="77" y="203"/>
                  </a:cubicBezTo>
                  <a:cubicBezTo>
                    <a:pt x="76" y="205"/>
                    <a:pt x="74" y="207"/>
                    <a:pt x="75" y="208"/>
                  </a:cubicBezTo>
                  <a:cubicBezTo>
                    <a:pt x="76" y="210"/>
                    <a:pt x="76" y="212"/>
                    <a:pt x="77" y="211"/>
                  </a:cubicBezTo>
                  <a:cubicBezTo>
                    <a:pt x="77" y="210"/>
                    <a:pt x="78" y="211"/>
                    <a:pt x="78" y="212"/>
                  </a:cubicBezTo>
                  <a:cubicBezTo>
                    <a:pt x="78" y="213"/>
                    <a:pt x="80" y="214"/>
                    <a:pt x="80" y="216"/>
                  </a:cubicBezTo>
                  <a:cubicBezTo>
                    <a:pt x="81" y="218"/>
                    <a:pt x="82" y="218"/>
                    <a:pt x="83" y="219"/>
                  </a:cubicBezTo>
                  <a:cubicBezTo>
                    <a:pt x="84" y="221"/>
                    <a:pt x="85" y="220"/>
                    <a:pt x="87" y="222"/>
                  </a:cubicBezTo>
                  <a:cubicBezTo>
                    <a:pt x="89" y="223"/>
                    <a:pt x="91" y="226"/>
                    <a:pt x="92" y="228"/>
                  </a:cubicBezTo>
                  <a:cubicBezTo>
                    <a:pt x="93" y="229"/>
                    <a:pt x="96" y="231"/>
                    <a:pt x="97" y="232"/>
                  </a:cubicBezTo>
                  <a:cubicBezTo>
                    <a:pt x="98" y="232"/>
                    <a:pt x="110" y="239"/>
                    <a:pt x="112" y="240"/>
                  </a:cubicBezTo>
                  <a:cubicBezTo>
                    <a:pt x="115" y="242"/>
                    <a:pt x="124" y="246"/>
                    <a:pt x="127" y="247"/>
                  </a:cubicBezTo>
                  <a:cubicBezTo>
                    <a:pt x="130" y="248"/>
                    <a:pt x="136" y="252"/>
                    <a:pt x="138" y="253"/>
                  </a:cubicBezTo>
                  <a:cubicBezTo>
                    <a:pt x="140" y="255"/>
                    <a:pt x="148" y="258"/>
                    <a:pt x="148" y="260"/>
                  </a:cubicBezTo>
                  <a:cubicBezTo>
                    <a:pt x="148" y="262"/>
                    <a:pt x="148" y="264"/>
                    <a:pt x="151" y="265"/>
                  </a:cubicBezTo>
                  <a:cubicBezTo>
                    <a:pt x="153" y="267"/>
                    <a:pt x="157" y="270"/>
                    <a:pt x="158" y="270"/>
                  </a:cubicBezTo>
                  <a:cubicBezTo>
                    <a:pt x="159" y="271"/>
                    <a:pt x="162" y="273"/>
                    <a:pt x="163" y="274"/>
                  </a:cubicBezTo>
                  <a:cubicBezTo>
                    <a:pt x="165" y="274"/>
                    <a:pt x="171" y="272"/>
                    <a:pt x="171" y="271"/>
                  </a:cubicBezTo>
                  <a:cubicBezTo>
                    <a:pt x="172" y="271"/>
                    <a:pt x="172" y="270"/>
                    <a:pt x="172" y="270"/>
                  </a:cubicBezTo>
                  <a:cubicBezTo>
                    <a:pt x="172" y="270"/>
                    <a:pt x="172" y="269"/>
                    <a:pt x="172" y="266"/>
                  </a:cubicBezTo>
                  <a:cubicBezTo>
                    <a:pt x="172" y="264"/>
                    <a:pt x="175" y="262"/>
                    <a:pt x="176" y="262"/>
                  </a:cubicBezTo>
                  <a:cubicBezTo>
                    <a:pt x="176" y="262"/>
                    <a:pt x="176" y="262"/>
                    <a:pt x="176" y="26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1" name="Freeform 368">
              <a:extLst>
                <a:ext uri="{FF2B5EF4-FFF2-40B4-BE49-F238E27FC236}">
                  <a16:creationId xmlns:a16="http://schemas.microsoft.com/office/drawing/2014/main" id="{74124382-0519-4713-BE67-131641669A11}"/>
                </a:ext>
              </a:extLst>
            </p:cNvPr>
            <p:cNvSpPr>
              <a:spLocks/>
            </p:cNvSpPr>
            <p:nvPr/>
          </p:nvSpPr>
          <p:spPr bwMode="auto">
            <a:xfrm>
              <a:off x="2071" y="2880"/>
              <a:ext cx="251" cy="275"/>
            </a:xfrm>
            <a:custGeom>
              <a:avLst/>
              <a:gdLst>
                <a:gd name="T0" fmla="*/ 10 w 181"/>
                <a:gd name="T1" fmla="*/ 51 h 201"/>
                <a:gd name="T2" fmla="*/ 12 w 181"/>
                <a:gd name="T3" fmla="*/ 68 h 201"/>
                <a:gd name="T4" fmla="*/ 7 w 181"/>
                <a:gd name="T5" fmla="*/ 74 h 201"/>
                <a:gd name="T6" fmla="*/ 5 w 181"/>
                <a:gd name="T7" fmla="*/ 81 h 201"/>
                <a:gd name="T8" fmla="*/ 5 w 181"/>
                <a:gd name="T9" fmla="*/ 88 h 201"/>
                <a:gd name="T10" fmla="*/ 9 w 181"/>
                <a:gd name="T11" fmla="*/ 99 h 201"/>
                <a:gd name="T12" fmla="*/ 9 w 181"/>
                <a:gd name="T13" fmla="*/ 104 h 201"/>
                <a:gd name="T14" fmla="*/ 1 w 181"/>
                <a:gd name="T15" fmla="*/ 115 h 201"/>
                <a:gd name="T16" fmla="*/ 7 w 181"/>
                <a:gd name="T17" fmla="*/ 126 h 201"/>
                <a:gd name="T18" fmla="*/ 10 w 181"/>
                <a:gd name="T19" fmla="*/ 139 h 201"/>
                <a:gd name="T20" fmla="*/ 18 w 181"/>
                <a:gd name="T21" fmla="*/ 148 h 201"/>
                <a:gd name="T22" fmla="*/ 16 w 181"/>
                <a:gd name="T23" fmla="*/ 154 h 201"/>
                <a:gd name="T24" fmla="*/ 13 w 181"/>
                <a:gd name="T25" fmla="*/ 159 h 201"/>
                <a:gd name="T26" fmla="*/ 17 w 181"/>
                <a:gd name="T27" fmla="*/ 170 h 201"/>
                <a:gd name="T28" fmla="*/ 24 w 181"/>
                <a:gd name="T29" fmla="*/ 185 h 201"/>
                <a:gd name="T30" fmla="*/ 27 w 181"/>
                <a:gd name="T31" fmla="*/ 196 h 201"/>
                <a:gd name="T32" fmla="*/ 37 w 181"/>
                <a:gd name="T33" fmla="*/ 201 h 201"/>
                <a:gd name="T34" fmla="*/ 48 w 181"/>
                <a:gd name="T35" fmla="*/ 190 h 201"/>
                <a:gd name="T36" fmla="*/ 54 w 181"/>
                <a:gd name="T37" fmla="*/ 186 h 201"/>
                <a:gd name="T38" fmla="*/ 67 w 181"/>
                <a:gd name="T39" fmla="*/ 190 h 201"/>
                <a:gd name="T40" fmla="*/ 79 w 181"/>
                <a:gd name="T41" fmla="*/ 200 h 201"/>
                <a:gd name="T42" fmla="*/ 87 w 181"/>
                <a:gd name="T43" fmla="*/ 188 h 201"/>
                <a:gd name="T44" fmla="*/ 102 w 181"/>
                <a:gd name="T45" fmla="*/ 189 h 201"/>
                <a:gd name="T46" fmla="*/ 110 w 181"/>
                <a:gd name="T47" fmla="*/ 170 h 201"/>
                <a:gd name="T48" fmla="*/ 115 w 181"/>
                <a:gd name="T49" fmla="*/ 159 h 201"/>
                <a:gd name="T50" fmla="*/ 131 w 181"/>
                <a:gd name="T51" fmla="*/ 149 h 201"/>
                <a:gd name="T52" fmla="*/ 157 w 181"/>
                <a:gd name="T53" fmla="*/ 146 h 201"/>
                <a:gd name="T54" fmla="*/ 171 w 181"/>
                <a:gd name="T55" fmla="*/ 158 h 201"/>
                <a:gd name="T56" fmla="*/ 175 w 181"/>
                <a:gd name="T57" fmla="*/ 156 h 201"/>
                <a:gd name="T58" fmla="*/ 179 w 181"/>
                <a:gd name="T59" fmla="*/ 132 h 201"/>
                <a:gd name="T60" fmla="*/ 178 w 181"/>
                <a:gd name="T61" fmla="*/ 125 h 201"/>
                <a:gd name="T62" fmla="*/ 169 w 181"/>
                <a:gd name="T63" fmla="*/ 116 h 201"/>
                <a:gd name="T64" fmla="*/ 167 w 181"/>
                <a:gd name="T65" fmla="*/ 104 h 201"/>
                <a:gd name="T66" fmla="*/ 147 w 181"/>
                <a:gd name="T67" fmla="*/ 100 h 201"/>
                <a:gd name="T68" fmla="*/ 139 w 181"/>
                <a:gd name="T69" fmla="*/ 87 h 201"/>
                <a:gd name="T70" fmla="*/ 140 w 181"/>
                <a:gd name="T71" fmla="*/ 80 h 201"/>
                <a:gd name="T72" fmla="*/ 138 w 181"/>
                <a:gd name="T73" fmla="*/ 65 h 201"/>
                <a:gd name="T74" fmla="*/ 116 w 181"/>
                <a:gd name="T75" fmla="*/ 57 h 201"/>
                <a:gd name="T76" fmla="*/ 100 w 181"/>
                <a:gd name="T77" fmla="*/ 48 h 201"/>
                <a:gd name="T78" fmla="*/ 86 w 181"/>
                <a:gd name="T79" fmla="*/ 42 h 201"/>
                <a:gd name="T80" fmla="*/ 70 w 181"/>
                <a:gd name="T81" fmla="*/ 34 h 201"/>
                <a:gd name="T82" fmla="*/ 64 w 181"/>
                <a:gd name="T83" fmla="*/ 21 h 201"/>
                <a:gd name="T84" fmla="*/ 65 w 181"/>
                <a:gd name="T85" fmla="*/ 2 h 201"/>
                <a:gd name="T86" fmla="*/ 56 w 181"/>
                <a:gd name="T87" fmla="*/ 1 h 201"/>
                <a:gd name="T88" fmla="*/ 37 w 181"/>
                <a:gd name="T89" fmla="*/ 10 h 201"/>
                <a:gd name="T90" fmla="*/ 27 w 181"/>
                <a:gd name="T91" fmla="*/ 16 h 201"/>
                <a:gd name="T92" fmla="*/ 5 w 181"/>
                <a:gd name="T93" fmla="*/ 20 h 201"/>
                <a:gd name="T94" fmla="*/ 14 w 181"/>
                <a:gd name="T95" fmla="*/ 4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1" h="201">
                  <a:moveTo>
                    <a:pt x="14" y="42"/>
                  </a:moveTo>
                  <a:cubicBezTo>
                    <a:pt x="15" y="42"/>
                    <a:pt x="15" y="43"/>
                    <a:pt x="14" y="44"/>
                  </a:cubicBezTo>
                  <a:cubicBezTo>
                    <a:pt x="14" y="44"/>
                    <a:pt x="10" y="50"/>
                    <a:pt x="10" y="51"/>
                  </a:cubicBezTo>
                  <a:cubicBezTo>
                    <a:pt x="10" y="52"/>
                    <a:pt x="9" y="55"/>
                    <a:pt x="9" y="56"/>
                  </a:cubicBezTo>
                  <a:cubicBezTo>
                    <a:pt x="9" y="57"/>
                    <a:pt x="9" y="60"/>
                    <a:pt x="10" y="63"/>
                  </a:cubicBezTo>
                  <a:cubicBezTo>
                    <a:pt x="11" y="65"/>
                    <a:pt x="12" y="67"/>
                    <a:pt x="12" y="68"/>
                  </a:cubicBezTo>
                  <a:cubicBezTo>
                    <a:pt x="11" y="69"/>
                    <a:pt x="11" y="68"/>
                    <a:pt x="11" y="69"/>
                  </a:cubicBezTo>
                  <a:cubicBezTo>
                    <a:pt x="11" y="70"/>
                    <a:pt x="10" y="72"/>
                    <a:pt x="9" y="72"/>
                  </a:cubicBezTo>
                  <a:cubicBezTo>
                    <a:pt x="8" y="72"/>
                    <a:pt x="7" y="73"/>
                    <a:pt x="7" y="74"/>
                  </a:cubicBezTo>
                  <a:cubicBezTo>
                    <a:pt x="7" y="74"/>
                    <a:pt x="6" y="76"/>
                    <a:pt x="5" y="76"/>
                  </a:cubicBezTo>
                  <a:cubicBezTo>
                    <a:pt x="5" y="76"/>
                    <a:pt x="5" y="78"/>
                    <a:pt x="5" y="78"/>
                  </a:cubicBezTo>
                  <a:cubicBezTo>
                    <a:pt x="5" y="79"/>
                    <a:pt x="5" y="81"/>
                    <a:pt x="5" y="81"/>
                  </a:cubicBezTo>
                  <a:cubicBezTo>
                    <a:pt x="5" y="81"/>
                    <a:pt x="6" y="82"/>
                    <a:pt x="6" y="82"/>
                  </a:cubicBezTo>
                  <a:cubicBezTo>
                    <a:pt x="7" y="83"/>
                    <a:pt x="8" y="84"/>
                    <a:pt x="8" y="84"/>
                  </a:cubicBezTo>
                  <a:cubicBezTo>
                    <a:pt x="7" y="85"/>
                    <a:pt x="5" y="88"/>
                    <a:pt x="5" y="88"/>
                  </a:cubicBezTo>
                  <a:cubicBezTo>
                    <a:pt x="5" y="88"/>
                    <a:pt x="4" y="88"/>
                    <a:pt x="5" y="89"/>
                  </a:cubicBezTo>
                  <a:cubicBezTo>
                    <a:pt x="5" y="90"/>
                    <a:pt x="8" y="98"/>
                    <a:pt x="8" y="98"/>
                  </a:cubicBezTo>
                  <a:cubicBezTo>
                    <a:pt x="8" y="98"/>
                    <a:pt x="8" y="99"/>
                    <a:pt x="9" y="99"/>
                  </a:cubicBezTo>
                  <a:cubicBezTo>
                    <a:pt x="10" y="99"/>
                    <a:pt x="11" y="99"/>
                    <a:pt x="11" y="99"/>
                  </a:cubicBezTo>
                  <a:cubicBezTo>
                    <a:pt x="12" y="100"/>
                    <a:pt x="13" y="101"/>
                    <a:pt x="12" y="101"/>
                  </a:cubicBezTo>
                  <a:cubicBezTo>
                    <a:pt x="11" y="102"/>
                    <a:pt x="10" y="103"/>
                    <a:pt x="9" y="104"/>
                  </a:cubicBezTo>
                  <a:cubicBezTo>
                    <a:pt x="9" y="105"/>
                    <a:pt x="5" y="110"/>
                    <a:pt x="4" y="111"/>
                  </a:cubicBezTo>
                  <a:cubicBezTo>
                    <a:pt x="3" y="112"/>
                    <a:pt x="1" y="114"/>
                    <a:pt x="1" y="114"/>
                  </a:cubicBezTo>
                  <a:cubicBezTo>
                    <a:pt x="0" y="115"/>
                    <a:pt x="0" y="115"/>
                    <a:pt x="1" y="115"/>
                  </a:cubicBezTo>
                  <a:cubicBezTo>
                    <a:pt x="1" y="116"/>
                    <a:pt x="3" y="117"/>
                    <a:pt x="3" y="118"/>
                  </a:cubicBezTo>
                  <a:cubicBezTo>
                    <a:pt x="3" y="118"/>
                    <a:pt x="3" y="118"/>
                    <a:pt x="2" y="119"/>
                  </a:cubicBezTo>
                  <a:cubicBezTo>
                    <a:pt x="3" y="121"/>
                    <a:pt x="5" y="126"/>
                    <a:pt x="7" y="126"/>
                  </a:cubicBezTo>
                  <a:cubicBezTo>
                    <a:pt x="8" y="127"/>
                    <a:pt x="8" y="127"/>
                    <a:pt x="8" y="127"/>
                  </a:cubicBezTo>
                  <a:cubicBezTo>
                    <a:pt x="8" y="127"/>
                    <a:pt x="9" y="127"/>
                    <a:pt x="9" y="128"/>
                  </a:cubicBezTo>
                  <a:cubicBezTo>
                    <a:pt x="9" y="129"/>
                    <a:pt x="10" y="137"/>
                    <a:pt x="10" y="139"/>
                  </a:cubicBezTo>
                  <a:cubicBezTo>
                    <a:pt x="10" y="139"/>
                    <a:pt x="10" y="140"/>
                    <a:pt x="11" y="141"/>
                  </a:cubicBezTo>
                  <a:cubicBezTo>
                    <a:pt x="11" y="142"/>
                    <a:pt x="18" y="147"/>
                    <a:pt x="18" y="147"/>
                  </a:cubicBezTo>
                  <a:cubicBezTo>
                    <a:pt x="18" y="147"/>
                    <a:pt x="18" y="148"/>
                    <a:pt x="18" y="148"/>
                  </a:cubicBezTo>
                  <a:cubicBezTo>
                    <a:pt x="17" y="149"/>
                    <a:pt x="16" y="150"/>
                    <a:pt x="16" y="150"/>
                  </a:cubicBezTo>
                  <a:cubicBezTo>
                    <a:pt x="16" y="151"/>
                    <a:pt x="16" y="151"/>
                    <a:pt x="15" y="151"/>
                  </a:cubicBezTo>
                  <a:cubicBezTo>
                    <a:pt x="15" y="152"/>
                    <a:pt x="14" y="153"/>
                    <a:pt x="16" y="154"/>
                  </a:cubicBezTo>
                  <a:cubicBezTo>
                    <a:pt x="17" y="155"/>
                    <a:pt x="16" y="156"/>
                    <a:pt x="16" y="157"/>
                  </a:cubicBezTo>
                  <a:cubicBezTo>
                    <a:pt x="15" y="157"/>
                    <a:pt x="15" y="158"/>
                    <a:pt x="14" y="158"/>
                  </a:cubicBezTo>
                  <a:cubicBezTo>
                    <a:pt x="14" y="158"/>
                    <a:pt x="13" y="159"/>
                    <a:pt x="13" y="159"/>
                  </a:cubicBezTo>
                  <a:cubicBezTo>
                    <a:pt x="13" y="160"/>
                    <a:pt x="13" y="164"/>
                    <a:pt x="17" y="166"/>
                  </a:cubicBezTo>
                  <a:cubicBezTo>
                    <a:pt x="17" y="166"/>
                    <a:pt x="18" y="167"/>
                    <a:pt x="18" y="168"/>
                  </a:cubicBezTo>
                  <a:cubicBezTo>
                    <a:pt x="18" y="168"/>
                    <a:pt x="17" y="170"/>
                    <a:pt x="17" y="170"/>
                  </a:cubicBezTo>
                  <a:cubicBezTo>
                    <a:pt x="17" y="170"/>
                    <a:pt x="17" y="171"/>
                    <a:pt x="17" y="171"/>
                  </a:cubicBezTo>
                  <a:cubicBezTo>
                    <a:pt x="18" y="172"/>
                    <a:pt x="22" y="175"/>
                    <a:pt x="23" y="181"/>
                  </a:cubicBezTo>
                  <a:cubicBezTo>
                    <a:pt x="23" y="181"/>
                    <a:pt x="24" y="184"/>
                    <a:pt x="24" y="185"/>
                  </a:cubicBezTo>
                  <a:cubicBezTo>
                    <a:pt x="24" y="186"/>
                    <a:pt x="24" y="187"/>
                    <a:pt x="25" y="188"/>
                  </a:cubicBezTo>
                  <a:cubicBezTo>
                    <a:pt x="25" y="190"/>
                    <a:pt x="26" y="191"/>
                    <a:pt x="26" y="193"/>
                  </a:cubicBezTo>
                  <a:cubicBezTo>
                    <a:pt x="26" y="194"/>
                    <a:pt x="27" y="195"/>
                    <a:pt x="27" y="196"/>
                  </a:cubicBezTo>
                  <a:cubicBezTo>
                    <a:pt x="27" y="197"/>
                    <a:pt x="27" y="198"/>
                    <a:pt x="27" y="199"/>
                  </a:cubicBezTo>
                  <a:cubicBezTo>
                    <a:pt x="27" y="200"/>
                    <a:pt x="26" y="200"/>
                    <a:pt x="30" y="201"/>
                  </a:cubicBezTo>
                  <a:cubicBezTo>
                    <a:pt x="32" y="201"/>
                    <a:pt x="35" y="201"/>
                    <a:pt x="37" y="201"/>
                  </a:cubicBezTo>
                  <a:cubicBezTo>
                    <a:pt x="37" y="200"/>
                    <a:pt x="37" y="200"/>
                    <a:pt x="38" y="200"/>
                  </a:cubicBezTo>
                  <a:cubicBezTo>
                    <a:pt x="38" y="199"/>
                    <a:pt x="44" y="192"/>
                    <a:pt x="44" y="192"/>
                  </a:cubicBezTo>
                  <a:cubicBezTo>
                    <a:pt x="44" y="192"/>
                    <a:pt x="46" y="190"/>
                    <a:pt x="48" y="190"/>
                  </a:cubicBezTo>
                  <a:cubicBezTo>
                    <a:pt x="50" y="190"/>
                    <a:pt x="51" y="188"/>
                    <a:pt x="51" y="187"/>
                  </a:cubicBezTo>
                  <a:cubicBezTo>
                    <a:pt x="51" y="185"/>
                    <a:pt x="51" y="185"/>
                    <a:pt x="52" y="185"/>
                  </a:cubicBezTo>
                  <a:cubicBezTo>
                    <a:pt x="52" y="185"/>
                    <a:pt x="53" y="185"/>
                    <a:pt x="54" y="186"/>
                  </a:cubicBezTo>
                  <a:cubicBezTo>
                    <a:pt x="54" y="186"/>
                    <a:pt x="56" y="187"/>
                    <a:pt x="56" y="188"/>
                  </a:cubicBezTo>
                  <a:cubicBezTo>
                    <a:pt x="57" y="188"/>
                    <a:pt x="58" y="190"/>
                    <a:pt x="59" y="190"/>
                  </a:cubicBezTo>
                  <a:cubicBezTo>
                    <a:pt x="61" y="190"/>
                    <a:pt x="67" y="190"/>
                    <a:pt x="67" y="190"/>
                  </a:cubicBezTo>
                  <a:cubicBezTo>
                    <a:pt x="68" y="190"/>
                    <a:pt x="69" y="190"/>
                    <a:pt x="70" y="190"/>
                  </a:cubicBezTo>
                  <a:cubicBezTo>
                    <a:pt x="72" y="190"/>
                    <a:pt x="75" y="190"/>
                    <a:pt x="76" y="193"/>
                  </a:cubicBezTo>
                  <a:cubicBezTo>
                    <a:pt x="78" y="196"/>
                    <a:pt x="79" y="200"/>
                    <a:pt x="79" y="200"/>
                  </a:cubicBezTo>
                  <a:cubicBezTo>
                    <a:pt x="80" y="201"/>
                    <a:pt x="80" y="201"/>
                    <a:pt x="80" y="200"/>
                  </a:cubicBezTo>
                  <a:cubicBezTo>
                    <a:pt x="81" y="199"/>
                    <a:pt x="83" y="192"/>
                    <a:pt x="84" y="191"/>
                  </a:cubicBezTo>
                  <a:cubicBezTo>
                    <a:pt x="84" y="190"/>
                    <a:pt x="85" y="188"/>
                    <a:pt x="87" y="188"/>
                  </a:cubicBezTo>
                  <a:cubicBezTo>
                    <a:pt x="89" y="188"/>
                    <a:pt x="94" y="188"/>
                    <a:pt x="95" y="188"/>
                  </a:cubicBezTo>
                  <a:cubicBezTo>
                    <a:pt x="97" y="187"/>
                    <a:pt x="100" y="187"/>
                    <a:pt x="102" y="188"/>
                  </a:cubicBezTo>
                  <a:cubicBezTo>
                    <a:pt x="103" y="188"/>
                    <a:pt x="102" y="189"/>
                    <a:pt x="102" y="189"/>
                  </a:cubicBezTo>
                  <a:cubicBezTo>
                    <a:pt x="102" y="190"/>
                    <a:pt x="103" y="191"/>
                    <a:pt x="104" y="192"/>
                  </a:cubicBezTo>
                  <a:cubicBezTo>
                    <a:pt x="105" y="188"/>
                    <a:pt x="109" y="176"/>
                    <a:pt x="109" y="174"/>
                  </a:cubicBezTo>
                  <a:cubicBezTo>
                    <a:pt x="110" y="173"/>
                    <a:pt x="110" y="172"/>
                    <a:pt x="110" y="170"/>
                  </a:cubicBezTo>
                  <a:cubicBezTo>
                    <a:pt x="110" y="168"/>
                    <a:pt x="111" y="165"/>
                    <a:pt x="111" y="165"/>
                  </a:cubicBezTo>
                  <a:cubicBezTo>
                    <a:pt x="111" y="165"/>
                    <a:pt x="111" y="164"/>
                    <a:pt x="112" y="163"/>
                  </a:cubicBezTo>
                  <a:cubicBezTo>
                    <a:pt x="112" y="162"/>
                    <a:pt x="115" y="159"/>
                    <a:pt x="115" y="159"/>
                  </a:cubicBezTo>
                  <a:cubicBezTo>
                    <a:pt x="115" y="159"/>
                    <a:pt x="115" y="157"/>
                    <a:pt x="116" y="156"/>
                  </a:cubicBezTo>
                  <a:cubicBezTo>
                    <a:pt x="116" y="156"/>
                    <a:pt x="117" y="151"/>
                    <a:pt x="120" y="151"/>
                  </a:cubicBezTo>
                  <a:cubicBezTo>
                    <a:pt x="123" y="150"/>
                    <a:pt x="129" y="149"/>
                    <a:pt x="131" y="149"/>
                  </a:cubicBezTo>
                  <a:cubicBezTo>
                    <a:pt x="133" y="149"/>
                    <a:pt x="138" y="148"/>
                    <a:pt x="141" y="147"/>
                  </a:cubicBezTo>
                  <a:cubicBezTo>
                    <a:pt x="143" y="146"/>
                    <a:pt x="147" y="146"/>
                    <a:pt x="149" y="146"/>
                  </a:cubicBezTo>
                  <a:cubicBezTo>
                    <a:pt x="150" y="146"/>
                    <a:pt x="157" y="146"/>
                    <a:pt x="157" y="146"/>
                  </a:cubicBezTo>
                  <a:cubicBezTo>
                    <a:pt x="157" y="146"/>
                    <a:pt x="157" y="146"/>
                    <a:pt x="158" y="146"/>
                  </a:cubicBezTo>
                  <a:cubicBezTo>
                    <a:pt x="159" y="147"/>
                    <a:pt x="167" y="152"/>
                    <a:pt x="168" y="152"/>
                  </a:cubicBezTo>
                  <a:cubicBezTo>
                    <a:pt x="169" y="153"/>
                    <a:pt x="172" y="154"/>
                    <a:pt x="171" y="158"/>
                  </a:cubicBezTo>
                  <a:cubicBezTo>
                    <a:pt x="171" y="159"/>
                    <a:pt x="171" y="159"/>
                    <a:pt x="171" y="159"/>
                  </a:cubicBezTo>
                  <a:cubicBezTo>
                    <a:pt x="174" y="158"/>
                    <a:pt x="174" y="158"/>
                    <a:pt x="174" y="158"/>
                  </a:cubicBezTo>
                  <a:cubicBezTo>
                    <a:pt x="174" y="158"/>
                    <a:pt x="176" y="157"/>
                    <a:pt x="175" y="156"/>
                  </a:cubicBezTo>
                  <a:cubicBezTo>
                    <a:pt x="174" y="155"/>
                    <a:pt x="171" y="154"/>
                    <a:pt x="173" y="151"/>
                  </a:cubicBezTo>
                  <a:cubicBezTo>
                    <a:pt x="174" y="148"/>
                    <a:pt x="178" y="140"/>
                    <a:pt x="178" y="138"/>
                  </a:cubicBezTo>
                  <a:cubicBezTo>
                    <a:pt x="179" y="135"/>
                    <a:pt x="179" y="133"/>
                    <a:pt x="179" y="132"/>
                  </a:cubicBezTo>
                  <a:cubicBezTo>
                    <a:pt x="179" y="131"/>
                    <a:pt x="180" y="130"/>
                    <a:pt x="180" y="130"/>
                  </a:cubicBezTo>
                  <a:cubicBezTo>
                    <a:pt x="181" y="130"/>
                    <a:pt x="181" y="129"/>
                    <a:pt x="181" y="129"/>
                  </a:cubicBezTo>
                  <a:cubicBezTo>
                    <a:pt x="181" y="128"/>
                    <a:pt x="178" y="126"/>
                    <a:pt x="178" y="125"/>
                  </a:cubicBezTo>
                  <a:cubicBezTo>
                    <a:pt x="178" y="124"/>
                    <a:pt x="177" y="122"/>
                    <a:pt x="177" y="121"/>
                  </a:cubicBezTo>
                  <a:cubicBezTo>
                    <a:pt x="176" y="120"/>
                    <a:pt x="176" y="119"/>
                    <a:pt x="175" y="119"/>
                  </a:cubicBezTo>
                  <a:cubicBezTo>
                    <a:pt x="175" y="119"/>
                    <a:pt x="171" y="118"/>
                    <a:pt x="169" y="116"/>
                  </a:cubicBezTo>
                  <a:cubicBezTo>
                    <a:pt x="167" y="114"/>
                    <a:pt x="167" y="114"/>
                    <a:pt x="167" y="112"/>
                  </a:cubicBezTo>
                  <a:cubicBezTo>
                    <a:pt x="167" y="111"/>
                    <a:pt x="167" y="109"/>
                    <a:pt x="167" y="108"/>
                  </a:cubicBezTo>
                  <a:cubicBezTo>
                    <a:pt x="166" y="107"/>
                    <a:pt x="166" y="105"/>
                    <a:pt x="167" y="104"/>
                  </a:cubicBezTo>
                  <a:cubicBezTo>
                    <a:pt x="168" y="103"/>
                    <a:pt x="168" y="102"/>
                    <a:pt x="168" y="101"/>
                  </a:cubicBezTo>
                  <a:cubicBezTo>
                    <a:pt x="169" y="100"/>
                    <a:pt x="168" y="100"/>
                    <a:pt x="168" y="100"/>
                  </a:cubicBezTo>
                  <a:cubicBezTo>
                    <a:pt x="167" y="100"/>
                    <a:pt x="149" y="100"/>
                    <a:pt x="147" y="100"/>
                  </a:cubicBezTo>
                  <a:cubicBezTo>
                    <a:pt x="144" y="100"/>
                    <a:pt x="143" y="100"/>
                    <a:pt x="143" y="100"/>
                  </a:cubicBezTo>
                  <a:cubicBezTo>
                    <a:pt x="142" y="100"/>
                    <a:pt x="141" y="100"/>
                    <a:pt x="141" y="98"/>
                  </a:cubicBezTo>
                  <a:cubicBezTo>
                    <a:pt x="141" y="96"/>
                    <a:pt x="141" y="90"/>
                    <a:pt x="139" y="87"/>
                  </a:cubicBezTo>
                  <a:cubicBezTo>
                    <a:pt x="138" y="84"/>
                    <a:pt x="136" y="83"/>
                    <a:pt x="136" y="83"/>
                  </a:cubicBezTo>
                  <a:cubicBezTo>
                    <a:pt x="136" y="82"/>
                    <a:pt x="135" y="82"/>
                    <a:pt x="136" y="82"/>
                  </a:cubicBezTo>
                  <a:cubicBezTo>
                    <a:pt x="138" y="82"/>
                    <a:pt x="140" y="82"/>
                    <a:pt x="140" y="80"/>
                  </a:cubicBezTo>
                  <a:cubicBezTo>
                    <a:pt x="140" y="79"/>
                    <a:pt x="140" y="75"/>
                    <a:pt x="139" y="72"/>
                  </a:cubicBezTo>
                  <a:cubicBezTo>
                    <a:pt x="138" y="69"/>
                    <a:pt x="138" y="67"/>
                    <a:pt x="137" y="66"/>
                  </a:cubicBezTo>
                  <a:cubicBezTo>
                    <a:pt x="137" y="66"/>
                    <a:pt x="138" y="66"/>
                    <a:pt x="138" y="65"/>
                  </a:cubicBezTo>
                  <a:cubicBezTo>
                    <a:pt x="137" y="64"/>
                    <a:pt x="133" y="61"/>
                    <a:pt x="132" y="60"/>
                  </a:cubicBezTo>
                  <a:cubicBezTo>
                    <a:pt x="130" y="59"/>
                    <a:pt x="128" y="57"/>
                    <a:pt x="125" y="57"/>
                  </a:cubicBezTo>
                  <a:cubicBezTo>
                    <a:pt x="123" y="57"/>
                    <a:pt x="117" y="59"/>
                    <a:pt x="116" y="57"/>
                  </a:cubicBezTo>
                  <a:cubicBezTo>
                    <a:pt x="115" y="56"/>
                    <a:pt x="113" y="55"/>
                    <a:pt x="113" y="54"/>
                  </a:cubicBezTo>
                  <a:cubicBezTo>
                    <a:pt x="112" y="53"/>
                    <a:pt x="111" y="52"/>
                    <a:pt x="108" y="52"/>
                  </a:cubicBezTo>
                  <a:cubicBezTo>
                    <a:pt x="106" y="51"/>
                    <a:pt x="101" y="50"/>
                    <a:pt x="100" y="48"/>
                  </a:cubicBezTo>
                  <a:cubicBezTo>
                    <a:pt x="98" y="46"/>
                    <a:pt x="98" y="45"/>
                    <a:pt x="97" y="45"/>
                  </a:cubicBezTo>
                  <a:cubicBezTo>
                    <a:pt x="95" y="44"/>
                    <a:pt x="93" y="44"/>
                    <a:pt x="93" y="43"/>
                  </a:cubicBezTo>
                  <a:cubicBezTo>
                    <a:pt x="92" y="43"/>
                    <a:pt x="88" y="41"/>
                    <a:pt x="86" y="42"/>
                  </a:cubicBezTo>
                  <a:cubicBezTo>
                    <a:pt x="85" y="43"/>
                    <a:pt x="84" y="43"/>
                    <a:pt x="84" y="43"/>
                  </a:cubicBezTo>
                  <a:cubicBezTo>
                    <a:pt x="83" y="43"/>
                    <a:pt x="80" y="43"/>
                    <a:pt x="80" y="42"/>
                  </a:cubicBezTo>
                  <a:cubicBezTo>
                    <a:pt x="79" y="42"/>
                    <a:pt x="70" y="34"/>
                    <a:pt x="70" y="34"/>
                  </a:cubicBezTo>
                  <a:cubicBezTo>
                    <a:pt x="70" y="34"/>
                    <a:pt x="69" y="33"/>
                    <a:pt x="69" y="32"/>
                  </a:cubicBezTo>
                  <a:cubicBezTo>
                    <a:pt x="68" y="31"/>
                    <a:pt x="65" y="28"/>
                    <a:pt x="64" y="24"/>
                  </a:cubicBezTo>
                  <a:cubicBezTo>
                    <a:pt x="63" y="21"/>
                    <a:pt x="64" y="22"/>
                    <a:pt x="64" y="21"/>
                  </a:cubicBezTo>
                  <a:cubicBezTo>
                    <a:pt x="64" y="20"/>
                    <a:pt x="63" y="15"/>
                    <a:pt x="64" y="11"/>
                  </a:cubicBezTo>
                  <a:cubicBezTo>
                    <a:pt x="64" y="8"/>
                    <a:pt x="65" y="5"/>
                    <a:pt x="65" y="4"/>
                  </a:cubicBezTo>
                  <a:cubicBezTo>
                    <a:pt x="65" y="3"/>
                    <a:pt x="65" y="3"/>
                    <a:pt x="65" y="2"/>
                  </a:cubicBezTo>
                  <a:cubicBezTo>
                    <a:pt x="64" y="1"/>
                    <a:pt x="63" y="0"/>
                    <a:pt x="62" y="1"/>
                  </a:cubicBezTo>
                  <a:cubicBezTo>
                    <a:pt x="61" y="2"/>
                    <a:pt x="61" y="3"/>
                    <a:pt x="60" y="2"/>
                  </a:cubicBezTo>
                  <a:cubicBezTo>
                    <a:pt x="59" y="1"/>
                    <a:pt x="58" y="1"/>
                    <a:pt x="56" y="1"/>
                  </a:cubicBezTo>
                  <a:cubicBezTo>
                    <a:pt x="55" y="2"/>
                    <a:pt x="46" y="4"/>
                    <a:pt x="46" y="4"/>
                  </a:cubicBezTo>
                  <a:cubicBezTo>
                    <a:pt x="46" y="4"/>
                    <a:pt x="44" y="4"/>
                    <a:pt x="44" y="5"/>
                  </a:cubicBezTo>
                  <a:cubicBezTo>
                    <a:pt x="43" y="6"/>
                    <a:pt x="38" y="9"/>
                    <a:pt x="37" y="10"/>
                  </a:cubicBezTo>
                  <a:cubicBezTo>
                    <a:pt x="35" y="10"/>
                    <a:pt x="32" y="12"/>
                    <a:pt x="31" y="13"/>
                  </a:cubicBezTo>
                  <a:cubicBezTo>
                    <a:pt x="31" y="13"/>
                    <a:pt x="30" y="14"/>
                    <a:pt x="30" y="14"/>
                  </a:cubicBezTo>
                  <a:cubicBezTo>
                    <a:pt x="29" y="15"/>
                    <a:pt x="29" y="16"/>
                    <a:pt x="27" y="16"/>
                  </a:cubicBezTo>
                  <a:cubicBezTo>
                    <a:pt x="26" y="16"/>
                    <a:pt x="23" y="17"/>
                    <a:pt x="22" y="18"/>
                  </a:cubicBezTo>
                  <a:cubicBezTo>
                    <a:pt x="22" y="18"/>
                    <a:pt x="19" y="21"/>
                    <a:pt x="17" y="21"/>
                  </a:cubicBezTo>
                  <a:cubicBezTo>
                    <a:pt x="15" y="21"/>
                    <a:pt x="11" y="21"/>
                    <a:pt x="5" y="20"/>
                  </a:cubicBezTo>
                  <a:cubicBezTo>
                    <a:pt x="3" y="20"/>
                    <a:pt x="2" y="19"/>
                    <a:pt x="1" y="19"/>
                  </a:cubicBezTo>
                  <a:cubicBezTo>
                    <a:pt x="4" y="23"/>
                    <a:pt x="10" y="33"/>
                    <a:pt x="11" y="35"/>
                  </a:cubicBezTo>
                  <a:cubicBezTo>
                    <a:pt x="12" y="37"/>
                    <a:pt x="14" y="41"/>
                    <a:pt x="14" y="4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2" name="Freeform 369">
              <a:extLst>
                <a:ext uri="{FF2B5EF4-FFF2-40B4-BE49-F238E27FC236}">
                  <a16:creationId xmlns:a16="http://schemas.microsoft.com/office/drawing/2014/main" id="{D98A1B37-AB13-4FB1-9C50-42773A172ACC}"/>
                </a:ext>
              </a:extLst>
            </p:cNvPr>
            <p:cNvSpPr>
              <a:spLocks/>
            </p:cNvSpPr>
            <p:nvPr/>
          </p:nvSpPr>
          <p:spPr bwMode="auto">
            <a:xfrm>
              <a:off x="2215" y="3080"/>
              <a:ext cx="173" cy="178"/>
            </a:xfrm>
            <a:custGeom>
              <a:avLst/>
              <a:gdLst>
                <a:gd name="T0" fmla="*/ 120 w 125"/>
                <a:gd name="T1" fmla="*/ 96 h 130"/>
                <a:gd name="T2" fmla="*/ 125 w 125"/>
                <a:gd name="T3" fmla="*/ 75 h 130"/>
                <a:gd name="T4" fmla="*/ 118 w 125"/>
                <a:gd name="T5" fmla="*/ 72 h 130"/>
                <a:gd name="T6" fmla="*/ 113 w 125"/>
                <a:gd name="T7" fmla="*/ 73 h 130"/>
                <a:gd name="T8" fmla="*/ 107 w 125"/>
                <a:gd name="T9" fmla="*/ 69 h 130"/>
                <a:gd name="T10" fmla="*/ 105 w 125"/>
                <a:gd name="T11" fmla="*/ 54 h 130"/>
                <a:gd name="T12" fmla="*/ 101 w 125"/>
                <a:gd name="T13" fmla="*/ 48 h 130"/>
                <a:gd name="T14" fmla="*/ 92 w 125"/>
                <a:gd name="T15" fmla="*/ 43 h 130"/>
                <a:gd name="T16" fmla="*/ 86 w 125"/>
                <a:gd name="T17" fmla="*/ 47 h 130"/>
                <a:gd name="T18" fmla="*/ 70 w 125"/>
                <a:gd name="T19" fmla="*/ 42 h 130"/>
                <a:gd name="T20" fmla="*/ 71 w 125"/>
                <a:gd name="T21" fmla="*/ 32 h 130"/>
                <a:gd name="T22" fmla="*/ 71 w 125"/>
                <a:gd name="T23" fmla="*/ 23 h 130"/>
                <a:gd name="T24" fmla="*/ 67 w 125"/>
                <a:gd name="T25" fmla="*/ 13 h 130"/>
                <a:gd name="T26" fmla="*/ 64 w 125"/>
                <a:gd name="T27" fmla="*/ 6 h 130"/>
                <a:gd name="T28" fmla="*/ 53 w 125"/>
                <a:gd name="T29" fmla="*/ 0 h 130"/>
                <a:gd name="T30" fmla="*/ 37 w 125"/>
                <a:gd name="T31" fmla="*/ 1 h 130"/>
                <a:gd name="T32" fmla="*/ 16 w 125"/>
                <a:gd name="T33" fmla="*/ 5 h 130"/>
                <a:gd name="T34" fmla="*/ 11 w 125"/>
                <a:gd name="T35" fmla="*/ 13 h 130"/>
                <a:gd name="T36" fmla="*/ 7 w 125"/>
                <a:gd name="T37" fmla="*/ 19 h 130"/>
                <a:gd name="T38" fmla="*/ 5 w 125"/>
                <a:gd name="T39" fmla="*/ 28 h 130"/>
                <a:gd name="T40" fmla="*/ 3 w 125"/>
                <a:gd name="T41" fmla="*/ 47 h 130"/>
                <a:gd name="T42" fmla="*/ 11 w 125"/>
                <a:gd name="T43" fmla="*/ 58 h 130"/>
                <a:gd name="T44" fmla="*/ 24 w 125"/>
                <a:gd name="T45" fmla="*/ 70 h 130"/>
                <a:gd name="T46" fmla="*/ 34 w 125"/>
                <a:gd name="T47" fmla="*/ 72 h 130"/>
                <a:gd name="T48" fmla="*/ 55 w 125"/>
                <a:gd name="T49" fmla="*/ 84 h 130"/>
                <a:gd name="T50" fmla="*/ 75 w 125"/>
                <a:gd name="T51" fmla="*/ 94 h 130"/>
                <a:gd name="T52" fmla="*/ 71 w 125"/>
                <a:gd name="T53" fmla="*/ 104 h 130"/>
                <a:gd name="T54" fmla="*/ 66 w 125"/>
                <a:gd name="T55" fmla="*/ 111 h 130"/>
                <a:gd name="T56" fmla="*/ 64 w 125"/>
                <a:gd name="T57" fmla="*/ 119 h 130"/>
                <a:gd name="T58" fmla="*/ 61 w 125"/>
                <a:gd name="T59" fmla="*/ 126 h 130"/>
                <a:gd name="T60" fmla="*/ 74 w 125"/>
                <a:gd name="T61" fmla="*/ 126 h 130"/>
                <a:gd name="T62" fmla="*/ 81 w 125"/>
                <a:gd name="T63" fmla="*/ 128 h 130"/>
                <a:gd name="T64" fmla="*/ 90 w 125"/>
                <a:gd name="T65" fmla="*/ 128 h 130"/>
                <a:gd name="T66" fmla="*/ 94 w 125"/>
                <a:gd name="T67" fmla="*/ 129 h 130"/>
                <a:gd name="T68" fmla="*/ 99 w 125"/>
                <a:gd name="T69" fmla="*/ 126 h 130"/>
                <a:gd name="T70" fmla="*/ 102 w 125"/>
                <a:gd name="T71" fmla="*/ 127 h 130"/>
                <a:gd name="T72" fmla="*/ 105 w 125"/>
                <a:gd name="T73" fmla="*/ 125 h 130"/>
                <a:gd name="T74" fmla="*/ 111 w 125"/>
                <a:gd name="T75" fmla="*/ 119 h 130"/>
                <a:gd name="T76" fmla="*/ 117 w 125"/>
                <a:gd name="T77" fmla="*/ 113 h 130"/>
                <a:gd name="T78" fmla="*/ 120 w 125"/>
                <a:gd name="T79" fmla="*/ 9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5" h="130">
                  <a:moveTo>
                    <a:pt x="120" y="98"/>
                  </a:moveTo>
                  <a:cubicBezTo>
                    <a:pt x="120" y="97"/>
                    <a:pt x="120" y="97"/>
                    <a:pt x="120" y="96"/>
                  </a:cubicBezTo>
                  <a:cubicBezTo>
                    <a:pt x="120" y="96"/>
                    <a:pt x="123" y="86"/>
                    <a:pt x="124" y="84"/>
                  </a:cubicBezTo>
                  <a:cubicBezTo>
                    <a:pt x="124" y="82"/>
                    <a:pt x="125" y="75"/>
                    <a:pt x="125" y="75"/>
                  </a:cubicBezTo>
                  <a:cubicBezTo>
                    <a:pt x="125" y="75"/>
                    <a:pt x="125" y="74"/>
                    <a:pt x="124" y="74"/>
                  </a:cubicBezTo>
                  <a:cubicBezTo>
                    <a:pt x="124" y="74"/>
                    <a:pt x="118" y="72"/>
                    <a:pt x="118" y="72"/>
                  </a:cubicBezTo>
                  <a:cubicBezTo>
                    <a:pt x="118" y="72"/>
                    <a:pt x="116" y="72"/>
                    <a:pt x="116" y="72"/>
                  </a:cubicBezTo>
                  <a:cubicBezTo>
                    <a:pt x="115" y="73"/>
                    <a:pt x="114" y="73"/>
                    <a:pt x="113" y="73"/>
                  </a:cubicBezTo>
                  <a:cubicBezTo>
                    <a:pt x="112" y="73"/>
                    <a:pt x="111" y="74"/>
                    <a:pt x="110" y="73"/>
                  </a:cubicBezTo>
                  <a:cubicBezTo>
                    <a:pt x="109" y="73"/>
                    <a:pt x="108" y="73"/>
                    <a:pt x="107" y="69"/>
                  </a:cubicBezTo>
                  <a:cubicBezTo>
                    <a:pt x="106" y="66"/>
                    <a:pt x="106" y="65"/>
                    <a:pt x="106" y="63"/>
                  </a:cubicBezTo>
                  <a:cubicBezTo>
                    <a:pt x="106" y="62"/>
                    <a:pt x="105" y="54"/>
                    <a:pt x="105" y="54"/>
                  </a:cubicBezTo>
                  <a:cubicBezTo>
                    <a:pt x="105" y="54"/>
                    <a:pt x="105" y="51"/>
                    <a:pt x="103" y="49"/>
                  </a:cubicBezTo>
                  <a:cubicBezTo>
                    <a:pt x="102" y="47"/>
                    <a:pt x="102" y="48"/>
                    <a:pt x="101" y="48"/>
                  </a:cubicBezTo>
                  <a:cubicBezTo>
                    <a:pt x="101" y="47"/>
                    <a:pt x="95" y="47"/>
                    <a:pt x="93" y="44"/>
                  </a:cubicBezTo>
                  <a:cubicBezTo>
                    <a:pt x="93" y="44"/>
                    <a:pt x="93" y="43"/>
                    <a:pt x="92" y="43"/>
                  </a:cubicBezTo>
                  <a:cubicBezTo>
                    <a:pt x="91" y="44"/>
                    <a:pt x="87" y="46"/>
                    <a:pt x="87" y="46"/>
                  </a:cubicBezTo>
                  <a:cubicBezTo>
                    <a:pt x="87" y="46"/>
                    <a:pt x="87" y="47"/>
                    <a:pt x="86" y="47"/>
                  </a:cubicBezTo>
                  <a:cubicBezTo>
                    <a:pt x="85" y="46"/>
                    <a:pt x="70" y="44"/>
                    <a:pt x="70" y="44"/>
                  </a:cubicBezTo>
                  <a:cubicBezTo>
                    <a:pt x="70" y="44"/>
                    <a:pt x="69" y="43"/>
                    <a:pt x="70" y="42"/>
                  </a:cubicBezTo>
                  <a:cubicBezTo>
                    <a:pt x="70" y="41"/>
                    <a:pt x="71" y="38"/>
                    <a:pt x="71" y="35"/>
                  </a:cubicBezTo>
                  <a:cubicBezTo>
                    <a:pt x="70" y="33"/>
                    <a:pt x="71" y="33"/>
                    <a:pt x="71" y="32"/>
                  </a:cubicBezTo>
                  <a:cubicBezTo>
                    <a:pt x="71" y="31"/>
                    <a:pt x="72" y="30"/>
                    <a:pt x="72" y="29"/>
                  </a:cubicBezTo>
                  <a:cubicBezTo>
                    <a:pt x="72" y="27"/>
                    <a:pt x="72" y="26"/>
                    <a:pt x="71" y="23"/>
                  </a:cubicBezTo>
                  <a:cubicBezTo>
                    <a:pt x="71" y="21"/>
                    <a:pt x="67" y="14"/>
                    <a:pt x="67" y="14"/>
                  </a:cubicBezTo>
                  <a:cubicBezTo>
                    <a:pt x="67" y="13"/>
                    <a:pt x="67" y="13"/>
                    <a:pt x="67" y="13"/>
                  </a:cubicBezTo>
                  <a:cubicBezTo>
                    <a:pt x="67" y="12"/>
                    <a:pt x="67" y="12"/>
                    <a:pt x="67" y="12"/>
                  </a:cubicBezTo>
                  <a:cubicBezTo>
                    <a:pt x="68" y="8"/>
                    <a:pt x="65" y="7"/>
                    <a:pt x="64" y="6"/>
                  </a:cubicBezTo>
                  <a:cubicBezTo>
                    <a:pt x="63" y="6"/>
                    <a:pt x="55" y="1"/>
                    <a:pt x="54" y="0"/>
                  </a:cubicBezTo>
                  <a:cubicBezTo>
                    <a:pt x="53" y="0"/>
                    <a:pt x="53" y="0"/>
                    <a:pt x="53" y="0"/>
                  </a:cubicBezTo>
                  <a:cubicBezTo>
                    <a:pt x="53" y="0"/>
                    <a:pt x="46" y="0"/>
                    <a:pt x="45" y="0"/>
                  </a:cubicBezTo>
                  <a:cubicBezTo>
                    <a:pt x="43" y="0"/>
                    <a:pt x="39" y="0"/>
                    <a:pt x="37" y="1"/>
                  </a:cubicBezTo>
                  <a:cubicBezTo>
                    <a:pt x="34" y="2"/>
                    <a:pt x="29" y="3"/>
                    <a:pt x="27" y="3"/>
                  </a:cubicBezTo>
                  <a:cubicBezTo>
                    <a:pt x="25" y="3"/>
                    <a:pt x="19" y="4"/>
                    <a:pt x="16" y="5"/>
                  </a:cubicBezTo>
                  <a:cubicBezTo>
                    <a:pt x="13" y="5"/>
                    <a:pt x="12" y="10"/>
                    <a:pt x="12" y="10"/>
                  </a:cubicBezTo>
                  <a:cubicBezTo>
                    <a:pt x="11" y="11"/>
                    <a:pt x="11" y="13"/>
                    <a:pt x="11" y="13"/>
                  </a:cubicBezTo>
                  <a:cubicBezTo>
                    <a:pt x="11" y="13"/>
                    <a:pt x="8" y="16"/>
                    <a:pt x="8" y="17"/>
                  </a:cubicBezTo>
                  <a:cubicBezTo>
                    <a:pt x="7" y="18"/>
                    <a:pt x="7" y="19"/>
                    <a:pt x="7" y="19"/>
                  </a:cubicBezTo>
                  <a:cubicBezTo>
                    <a:pt x="7" y="19"/>
                    <a:pt x="6" y="22"/>
                    <a:pt x="6" y="24"/>
                  </a:cubicBezTo>
                  <a:cubicBezTo>
                    <a:pt x="6" y="26"/>
                    <a:pt x="6" y="27"/>
                    <a:pt x="5" y="28"/>
                  </a:cubicBezTo>
                  <a:cubicBezTo>
                    <a:pt x="5" y="30"/>
                    <a:pt x="1" y="42"/>
                    <a:pt x="0" y="46"/>
                  </a:cubicBezTo>
                  <a:cubicBezTo>
                    <a:pt x="1" y="46"/>
                    <a:pt x="2" y="47"/>
                    <a:pt x="3" y="47"/>
                  </a:cubicBezTo>
                  <a:cubicBezTo>
                    <a:pt x="5" y="49"/>
                    <a:pt x="5" y="50"/>
                    <a:pt x="6" y="50"/>
                  </a:cubicBezTo>
                  <a:cubicBezTo>
                    <a:pt x="6" y="51"/>
                    <a:pt x="10" y="57"/>
                    <a:pt x="11" y="58"/>
                  </a:cubicBezTo>
                  <a:cubicBezTo>
                    <a:pt x="11" y="58"/>
                    <a:pt x="12" y="59"/>
                    <a:pt x="13" y="60"/>
                  </a:cubicBezTo>
                  <a:cubicBezTo>
                    <a:pt x="14" y="61"/>
                    <a:pt x="24" y="70"/>
                    <a:pt x="24" y="70"/>
                  </a:cubicBezTo>
                  <a:cubicBezTo>
                    <a:pt x="24" y="70"/>
                    <a:pt x="25" y="70"/>
                    <a:pt x="27" y="71"/>
                  </a:cubicBezTo>
                  <a:cubicBezTo>
                    <a:pt x="29" y="71"/>
                    <a:pt x="32" y="72"/>
                    <a:pt x="34" y="72"/>
                  </a:cubicBezTo>
                  <a:cubicBezTo>
                    <a:pt x="35" y="72"/>
                    <a:pt x="42" y="74"/>
                    <a:pt x="45" y="77"/>
                  </a:cubicBezTo>
                  <a:cubicBezTo>
                    <a:pt x="49" y="80"/>
                    <a:pt x="54" y="83"/>
                    <a:pt x="55" y="84"/>
                  </a:cubicBezTo>
                  <a:cubicBezTo>
                    <a:pt x="57" y="85"/>
                    <a:pt x="74" y="93"/>
                    <a:pt x="74" y="93"/>
                  </a:cubicBezTo>
                  <a:cubicBezTo>
                    <a:pt x="74" y="93"/>
                    <a:pt x="74" y="94"/>
                    <a:pt x="75" y="94"/>
                  </a:cubicBezTo>
                  <a:cubicBezTo>
                    <a:pt x="75" y="95"/>
                    <a:pt x="76" y="98"/>
                    <a:pt x="75" y="99"/>
                  </a:cubicBezTo>
                  <a:cubicBezTo>
                    <a:pt x="73" y="101"/>
                    <a:pt x="72" y="103"/>
                    <a:pt x="71" y="104"/>
                  </a:cubicBezTo>
                  <a:cubicBezTo>
                    <a:pt x="70" y="105"/>
                    <a:pt x="68" y="108"/>
                    <a:pt x="68" y="109"/>
                  </a:cubicBezTo>
                  <a:cubicBezTo>
                    <a:pt x="67" y="109"/>
                    <a:pt x="67" y="111"/>
                    <a:pt x="66" y="111"/>
                  </a:cubicBezTo>
                  <a:cubicBezTo>
                    <a:pt x="66" y="112"/>
                    <a:pt x="64" y="118"/>
                    <a:pt x="64" y="118"/>
                  </a:cubicBezTo>
                  <a:cubicBezTo>
                    <a:pt x="64" y="118"/>
                    <a:pt x="64" y="119"/>
                    <a:pt x="64" y="119"/>
                  </a:cubicBezTo>
                  <a:cubicBezTo>
                    <a:pt x="63" y="120"/>
                    <a:pt x="60" y="122"/>
                    <a:pt x="60" y="125"/>
                  </a:cubicBezTo>
                  <a:cubicBezTo>
                    <a:pt x="60" y="125"/>
                    <a:pt x="60" y="126"/>
                    <a:pt x="61" y="126"/>
                  </a:cubicBezTo>
                  <a:cubicBezTo>
                    <a:pt x="62" y="125"/>
                    <a:pt x="67" y="125"/>
                    <a:pt x="68" y="126"/>
                  </a:cubicBezTo>
                  <a:cubicBezTo>
                    <a:pt x="70" y="126"/>
                    <a:pt x="73" y="126"/>
                    <a:pt x="74" y="126"/>
                  </a:cubicBezTo>
                  <a:cubicBezTo>
                    <a:pt x="75" y="126"/>
                    <a:pt x="78" y="128"/>
                    <a:pt x="78" y="128"/>
                  </a:cubicBezTo>
                  <a:cubicBezTo>
                    <a:pt x="79" y="128"/>
                    <a:pt x="80" y="128"/>
                    <a:pt x="81" y="128"/>
                  </a:cubicBezTo>
                  <a:cubicBezTo>
                    <a:pt x="81" y="128"/>
                    <a:pt x="86" y="128"/>
                    <a:pt x="87" y="128"/>
                  </a:cubicBezTo>
                  <a:cubicBezTo>
                    <a:pt x="88" y="128"/>
                    <a:pt x="89" y="128"/>
                    <a:pt x="90" y="128"/>
                  </a:cubicBezTo>
                  <a:cubicBezTo>
                    <a:pt x="91" y="129"/>
                    <a:pt x="92" y="130"/>
                    <a:pt x="93" y="130"/>
                  </a:cubicBezTo>
                  <a:cubicBezTo>
                    <a:pt x="93" y="130"/>
                    <a:pt x="94" y="130"/>
                    <a:pt x="94" y="129"/>
                  </a:cubicBezTo>
                  <a:cubicBezTo>
                    <a:pt x="94" y="129"/>
                    <a:pt x="95" y="129"/>
                    <a:pt x="96" y="128"/>
                  </a:cubicBezTo>
                  <a:cubicBezTo>
                    <a:pt x="96" y="128"/>
                    <a:pt x="99" y="126"/>
                    <a:pt x="99" y="126"/>
                  </a:cubicBezTo>
                  <a:cubicBezTo>
                    <a:pt x="99" y="126"/>
                    <a:pt x="100" y="126"/>
                    <a:pt x="100" y="126"/>
                  </a:cubicBezTo>
                  <a:cubicBezTo>
                    <a:pt x="101" y="127"/>
                    <a:pt x="102" y="127"/>
                    <a:pt x="102" y="127"/>
                  </a:cubicBezTo>
                  <a:cubicBezTo>
                    <a:pt x="103" y="127"/>
                    <a:pt x="105" y="126"/>
                    <a:pt x="105" y="126"/>
                  </a:cubicBezTo>
                  <a:cubicBezTo>
                    <a:pt x="105" y="126"/>
                    <a:pt x="105" y="125"/>
                    <a:pt x="105" y="125"/>
                  </a:cubicBezTo>
                  <a:cubicBezTo>
                    <a:pt x="105" y="124"/>
                    <a:pt x="105" y="123"/>
                    <a:pt x="107" y="122"/>
                  </a:cubicBezTo>
                  <a:cubicBezTo>
                    <a:pt x="108" y="121"/>
                    <a:pt x="111" y="120"/>
                    <a:pt x="111" y="119"/>
                  </a:cubicBezTo>
                  <a:cubicBezTo>
                    <a:pt x="112" y="119"/>
                    <a:pt x="116" y="115"/>
                    <a:pt x="116" y="115"/>
                  </a:cubicBezTo>
                  <a:cubicBezTo>
                    <a:pt x="117" y="114"/>
                    <a:pt x="117" y="114"/>
                    <a:pt x="117" y="113"/>
                  </a:cubicBezTo>
                  <a:cubicBezTo>
                    <a:pt x="118" y="113"/>
                    <a:pt x="119" y="110"/>
                    <a:pt x="119" y="108"/>
                  </a:cubicBezTo>
                  <a:cubicBezTo>
                    <a:pt x="119" y="107"/>
                    <a:pt x="119" y="102"/>
                    <a:pt x="120" y="9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3" name="Freeform 370">
              <a:extLst>
                <a:ext uri="{FF2B5EF4-FFF2-40B4-BE49-F238E27FC236}">
                  <a16:creationId xmlns:a16="http://schemas.microsoft.com/office/drawing/2014/main" id="{62BF0452-0238-4C64-9428-CE4881A3D124}"/>
                </a:ext>
              </a:extLst>
            </p:cNvPr>
            <p:cNvSpPr>
              <a:spLocks/>
            </p:cNvSpPr>
            <p:nvPr/>
          </p:nvSpPr>
          <p:spPr bwMode="auto">
            <a:xfrm>
              <a:off x="2301" y="3313"/>
              <a:ext cx="109" cy="113"/>
            </a:xfrm>
            <a:custGeom>
              <a:avLst/>
              <a:gdLst>
                <a:gd name="T0" fmla="*/ 74 w 79"/>
                <a:gd name="T1" fmla="*/ 59 h 82"/>
                <a:gd name="T2" fmla="*/ 74 w 79"/>
                <a:gd name="T3" fmla="*/ 57 h 82"/>
                <a:gd name="T4" fmla="*/ 74 w 79"/>
                <a:gd name="T5" fmla="*/ 51 h 82"/>
                <a:gd name="T6" fmla="*/ 79 w 79"/>
                <a:gd name="T7" fmla="*/ 43 h 82"/>
                <a:gd name="T8" fmla="*/ 79 w 79"/>
                <a:gd name="T9" fmla="*/ 42 h 82"/>
                <a:gd name="T10" fmla="*/ 68 w 79"/>
                <a:gd name="T11" fmla="*/ 31 h 82"/>
                <a:gd name="T12" fmla="*/ 67 w 79"/>
                <a:gd name="T13" fmla="*/ 31 h 82"/>
                <a:gd name="T14" fmla="*/ 61 w 79"/>
                <a:gd name="T15" fmla="*/ 27 h 82"/>
                <a:gd name="T16" fmla="*/ 59 w 79"/>
                <a:gd name="T17" fmla="*/ 25 h 82"/>
                <a:gd name="T18" fmla="*/ 58 w 79"/>
                <a:gd name="T19" fmla="*/ 23 h 82"/>
                <a:gd name="T20" fmla="*/ 51 w 79"/>
                <a:gd name="T21" fmla="*/ 20 h 82"/>
                <a:gd name="T22" fmla="*/ 47 w 79"/>
                <a:gd name="T23" fmla="*/ 17 h 82"/>
                <a:gd name="T24" fmla="*/ 43 w 79"/>
                <a:gd name="T25" fmla="*/ 13 h 82"/>
                <a:gd name="T26" fmla="*/ 42 w 79"/>
                <a:gd name="T27" fmla="*/ 14 h 82"/>
                <a:gd name="T28" fmla="*/ 41 w 79"/>
                <a:gd name="T29" fmla="*/ 15 h 82"/>
                <a:gd name="T30" fmla="*/ 40 w 79"/>
                <a:gd name="T31" fmla="*/ 16 h 82"/>
                <a:gd name="T32" fmla="*/ 37 w 79"/>
                <a:gd name="T33" fmla="*/ 17 h 82"/>
                <a:gd name="T34" fmla="*/ 37 w 79"/>
                <a:gd name="T35" fmla="*/ 16 h 82"/>
                <a:gd name="T36" fmla="*/ 34 w 79"/>
                <a:gd name="T37" fmla="*/ 9 h 82"/>
                <a:gd name="T38" fmla="*/ 28 w 79"/>
                <a:gd name="T39" fmla="*/ 4 h 82"/>
                <a:gd name="T40" fmla="*/ 23 w 79"/>
                <a:gd name="T41" fmla="*/ 1 h 82"/>
                <a:gd name="T42" fmla="*/ 20 w 79"/>
                <a:gd name="T43" fmla="*/ 3 h 82"/>
                <a:gd name="T44" fmla="*/ 18 w 79"/>
                <a:gd name="T45" fmla="*/ 4 h 82"/>
                <a:gd name="T46" fmla="*/ 13 w 79"/>
                <a:gd name="T47" fmla="*/ 2 h 82"/>
                <a:gd name="T48" fmla="*/ 10 w 79"/>
                <a:gd name="T49" fmla="*/ 6 h 82"/>
                <a:gd name="T50" fmla="*/ 10 w 79"/>
                <a:gd name="T51" fmla="*/ 11 h 82"/>
                <a:gd name="T52" fmla="*/ 9 w 79"/>
                <a:gd name="T53" fmla="*/ 18 h 82"/>
                <a:gd name="T54" fmla="*/ 7 w 79"/>
                <a:gd name="T55" fmla="*/ 23 h 82"/>
                <a:gd name="T56" fmla="*/ 7 w 79"/>
                <a:gd name="T57" fmla="*/ 27 h 82"/>
                <a:gd name="T58" fmla="*/ 5 w 79"/>
                <a:gd name="T59" fmla="*/ 29 h 82"/>
                <a:gd name="T60" fmla="*/ 5 w 79"/>
                <a:gd name="T61" fmla="*/ 37 h 82"/>
                <a:gd name="T62" fmla="*/ 5 w 79"/>
                <a:gd name="T63" fmla="*/ 40 h 82"/>
                <a:gd name="T64" fmla="*/ 5 w 79"/>
                <a:gd name="T65" fmla="*/ 40 h 82"/>
                <a:gd name="T66" fmla="*/ 6 w 79"/>
                <a:gd name="T67" fmla="*/ 48 h 82"/>
                <a:gd name="T68" fmla="*/ 4 w 79"/>
                <a:gd name="T69" fmla="*/ 51 h 82"/>
                <a:gd name="T70" fmla="*/ 3 w 79"/>
                <a:gd name="T71" fmla="*/ 54 h 82"/>
                <a:gd name="T72" fmla="*/ 2 w 79"/>
                <a:gd name="T73" fmla="*/ 64 h 82"/>
                <a:gd name="T74" fmla="*/ 13 w 79"/>
                <a:gd name="T75" fmla="*/ 73 h 82"/>
                <a:gd name="T76" fmla="*/ 27 w 79"/>
                <a:gd name="T77" fmla="*/ 75 h 82"/>
                <a:gd name="T78" fmla="*/ 43 w 79"/>
                <a:gd name="T79" fmla="*/ 79 h 82"/>
                <a:gd name="T80" fmla="*/ 51 w 79"/>
                <a:gd name="T81" fmla="*/ 81 h 82"/>
                <a:gd name="T82" fmla="*/ 59 w 79"/>
                <a:gd name="T83" fmla="*/ 79 h 82"/>
                <a:gd name="T84" fmla="*/ 63 w 79"/>
                <a:gd name="T85" fmla="*/ 74 h 82"/>
                <a:gd name="T86" fmla="*/ 70 w 79"/>
                <a:gd name="T87" fmla="*/ 71 h 82"/>
                <a:gd name="T88" fmla="*/ 76 w 79"/>
                <a:gd name="T89" fmla="*/ 61 h 82"/>
                <a:gd name="T90" fmla="*/ 76 w 79"/>
                <a:gd name="T91" fmla="*/ 61 h 82"/>
                <a:gd name="T92" fmla="*/ 74 w 79"/>
                <a:gd name="T93" fmla="*/ 5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9" h="82">
                  <a:moveTo>
                    <a:pt x="74" y="59"/>
                  </a:moveTo>
                  <a:cubicBezTo>
                    <a:pt x="74" y="59"/>
                    <a:pt x="74" y="58"/>
                    <a:pt x="74" y="57"/>
                  </a:cubicBezTo>
                  <a:cubicBezTo>
                    <a:pt x="74" y="57"/>
                    <a:pt x="74" y="53"/>
                    <a:pt x="74" y="51"/>
                  </a:cubicBezTo>
                  <a:cubicBezTo>
                    <a:pt x="74" y="50"/>
                    <a:pt x="78" y="44"/>
                    <a:pt x="79" y="43"/>
                  </a:cubicBezTo>
                  <a:cubicBezTo>
                    <a:pt x="79" y="43"/>
                    <a:pt x="79" y="42"/>
                    <a:pt x="79" y="42"/>
                  </a:cubicBezTo>
                  <a:cubicBezTo>
                    <a:pt x="71" y="39"/>
                    <a:pt x="68" y="32"/>
                    <a:pt x="68" y="31"/>
                  </a:cubicBezTo>
                  <a:cubicBezTo>
                    <a:pt x="68" y="31"/>
                    <a:pt x="67" y="31"/>
                    <a:pt x="67" y="31"/>
                  </a:cubicBezTo>
                  <a:cubicBezTo>
                    <a:pt x="67" y="30"/>
                    <a:pt x="61" y="27"/>
                    <a:pt x="61" y="27"/>
                  </a:cubicBezTo>
                  <a:cubicBezTo>
                    <a:pt x="60" y="27"/>
                    <a:pt x="60" y="26"/>
                    <a:pt x="59" y="25"/>
                  </a:cubicBezTo>
                  <a:cubicBezTo>
                    <a:pt x="59" y="25"/>
                    <a:pt x="59" y="24"/>
                    <a:pt x="58" y="23"/>
                  </a:cubicBezTo>
                  <a:cubicBezTo>
                    <a:pt x="56" y="23"/>
                    <a:pt x="53" y="21"/>
                    <a:pt x="51" y="20"/>
                  </a:cubicBezTo>
                  <a:cubicBezTo>
                    <a:pt x="49" y="20"/>
                    <a:pt x="48" y="18"/>
                    <a:pt x="47" y="17"/>
                  </a:cubicBezTo>
                  <a:cubicBezTo>
                    <a:pt x="46" y="15"/>
                    <a:pt x="44" y="13"/>
                    <a:pt x="43" y="13"/>
                  </a:cubicBezTo>
                  <a:cubicBezTo>
                    <a:pt x="42" y="12"/>
                    <a:pt x="42" y="13"/>
                    <a:pt x="42" y="14"/>
                  </a:cubicBezTo>
                  <a:cubicBezTo>
                    <a:pt x="42" y="15"/>
                    <a:pt x="42" y="14"/>
                    <a:pt x="41" y="15"/>
                  </a:cubicBezTo>
                  <a:cubicBezTo>
                    <a:pt x="40" y="15"/>
                    <a:pt x="41" y="16"/>
                    <a:pt x="40" y="16"/>
                  </a:cubicBezTo>
                  <a:cubicBezTo>
                    <a:pt x="40" y="16"/>
                    <a:pt x="38" y="16"/>
                    <a:pt x="37" y="17"/>
                  </a:cubicBezTo>
                  <a:cubicBezTo>
                    <a:pt x="37" y="17"/>
                    <a:pt x="37" y="16"/>
                    <a:pt x="37" y="16"/>
                  </a:cubicBezTo>
                  <a:cubicBezTo>
                    <a:pt x="37" y="11"/>
                    <a:pt x="35" y="9"/>
                    <a:pt x="34" y="9"/>
                  </a:cubicBezTo>
                  <a:cubicBezTo>
                    <a:pt x="33" y="8"/>
                    <a:pt x="30" y="5"/>
                    <a:pt x="28" y="4"/>
                  </a:cubicBezTo>
                  <a:cubicBezTo>
                    <a:pt x="27" y="2"/>
                    <a:pt x="25" y="1"/>
                    <a:pt x="23" y="1"/>
                  </a:cubicBezTo>
                  <a:cubicBezTo>
                    <a:pt x="22" y="0"/>
                    <a:pt x="21" y="1"/>
                    <a:pt x="20" y="3"/>
                  </a:cubicBezTo>
                  <a:cubicBezTo>
                    <a:pt x="20" y="4"/>
                    <a:pt x="18" y="4"/>
                    <a:pt x="18" y="4"/>
                  </a:cubicBezTo>
                  <a:cubicBezTo>
                    <a:pt x="17" y="4"/>
                    <a:pt x="15" y="3"/>
                    <a:pt x="13" y="2"/>
                  </a:cubicBezTo>
                  <a:cubicBezTo>
                    <a:pt x="12" y="3"/>
                    <a:pt x="10" y="5"/>
                    <a:pt x="10" y="6"/>
                  </a:cubicBezTo>
                  <a:cubicBezTo>
                    <a:pt x="9" y="8"/>
                    <a:pt x="10" y="9"/>
                    <a:pt x="10" y="11"/>
                  </a:cubicBezTo>
                  <a:cubicBezTo>
                    <a:pt x="11" y="12"/>
                    <a:pt x="10" y="15"/>
                    <a:pt x="9" y="18"/>
                  </a:cubicBezTo>
                  <a:cubicBezTo>
                    <a:pt x="8" y="21"/>
                    <a:pt x="7" y="22"/>
                    <a:pt x="7" y="23"/>
                  </a:cubicBezTo>
                  <a:cubicBezTo>
                    <a:pt x="7" y="24"/>
                    <a:pt x="7" y="27"/>
                    <a:pt x="7" y="27"/>
                  </a:cubicBezTo>
                  <a:cubicBezTo>
                    <a:pt x="7" y="28"/>
                    <a:pt x="6" y="28"/>
                    <a:pt x="5" y="29"/>
                  </a:cubicBezTo>
                  <a:cubicBezTo>
                    <a:pt x="4" y="30"/>
                    <a:pt x="5" y="34"/>
                    <a:pt x="5" y="37"/>
                  </a:cubicBezTo>
                  <a:cubicBezTo>
                    <a:pt x="5" y="38"/>
                    <a:pt x="5" y="39"/>
                    <a:pt x="5" y="40"/>
                  </a:cubicBezTo>
                  <a:cubicBezTo>
                    <a:pt x="5" y="40"/>
                    <a:pt x="5" y="40"/>
                    <a:pt x="5" y="40"/>
                  </a:cubicBezTo>
                  <a:cubicBezTo>
                    <a:pt x="6" y="42"/>
                    <a:pt x="7" y="47"/>
                    <a:pt x="6" y="48"/>
                  </a:cubicBezTo>
                  <a:cubicBezTo>
                    <a:pt x="6" y="50"/>
                    <a:pt x="5" y="50"/>
                    <a:pt x="4" y="51"/>
                  </a:cubicBezTo>
                  <a:cubicBezTo>
                    <a:pt x="3" y="52"/>
                    <a:pt x="3" y="53"/>
                    <a:pt x="3" y="54"/>
                  </a:cubicBezTo>
                  <a:cubicBezTo>
                    <a:pt x="2" y="57"/>
                    <a:pt x="0" y="61"/>
                    <a:pt x="2" y="64"/>
                  </a:cubicBezTo>
                  <a:cubicBezTo>
                    <a:pt x="5" y="68"/>
                    <a:pt x="9" y="73"/>
                    <a:pt x="13" y="73"/>
                  </a:cubicBezTo>
                  <a:cubicBezTo>
                    <a:pt x="17" y="73"/>
                    <a:pt x="22" y="71"/>
                    <a:pt x="27" y="75"/>
                  </a:cubicBezTo>
                  <a:cubicBezTo>
                    <a:pt x="33" y="80"/>
                    <a:pt x="38" y="80"/>
                    <a:pt x="43" y="79"/>
                  </a:cubicBezTo>
                  <a:cubicBezTo>
                    <a:pt x="47" y="78"/>
                    <a:pt x="50" y="81"/>
                    <a:pt x="51" y="81"/>
                  </a:cubicBezTo>
                  <a:cubicBezTo>
                    <a:pt x="53" y="82"/>
                    <a:pt x="55" y="80"/>
                    <a:pt x="59" y="79"/>
                  </a:cubicBezTo>
                  <a:cubicBezTo>
                    <a:pt x="62" y="77"/>
                    <a:pt x="60" y="75"/>
                    <a:pt x="63" y="74"/>
                  </a:cubicBezTo>
                  <a:cubicBezTo>
                    <a:pt x="67" y="73"/>
                    <a:pt x="68" y="73"/>
                    <a:pt x="70" y="71"/>
                  </a:cubicBezTo>
                  <a:cubicBezTo>
                    <a:pt x="73" y="68"/>
                    <a:pt x="74" y="63"/>
                    <a:pt x="76" y="61"/>
                  </a:cubicBezTo>
                  <a:cubicBezTo>
                    <a:pt x="76" y="61"/>
                    <a:pt x="76" y="61"/>
                    <a:pt x="76" y="61"/>
                  </a:cubicBezTo>
                  <a:cubicBezTo>
                    <a:pt x="75" y="60"/>
                    <a:pt x="74" y="59"/>
                    <a:pt x="74" y="5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4" name="Freeform 371">
              <a:extLst>
                <a:ext uri="{FF2B5EF4-FFF2-40B4-BE49-F238E27FC236}">
                  <a16:creationId xmlns:a16="http://schemas.microsoft.com/office/drawing/2014/main" id="{F1F18158-6C56-416C-ADDE-0F9F68256629}"/>
                </a:ext>
              </a:extLst>
            </p:cNvPr>
            <p:cNvSpPr>
              <a:spLocks/>
            </p:cNvSpPr>
            <p:nvPr/>
          </p:nvSpPr>
          <p:spPr bwMode="auto">
            <a:xfrm>
              <a:off x="2245" y="3842"/>
              <a:ext cx="7" cy="6"/>
            </a:xfrm>
            <a:custGeom>
              <a:avLst/>
              <a:gdLst>
                <a:gd name="T0" fmla="*/ 4 w 5"/>
                <a:gd name="T1" fmla="*/ 4 h 5"/>
                <a:gd name="T2" fmla="*/ 5 w 5"/>
                <a:gd name="T3" fmla="*/ 2 h 5"/>
                <a:gd name="T4" fmla="*/ 2 w 5"/>
                <a:gd name="T5" fmla="*/ 2 h 5"/>
                <a:gd name="T6" fmla="*/ 2 w 5"/>
                <a:gd name="T7" fmla="*/ 3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5" y="4"/>
                    <a:pt x="5" y="3"/>
                    <a:pt x="5" y="2"/>
                  </a:cubicBezTo>
                  <a:cubicBezTo>
                    <a:pt x="5" y="0"/>
                    <a:pt x="3" y="2"/>
                    <a:pt x="2" y="2"/>
                  </a:cubicBezTo>
                  <a:cubicBezTo>
                    <a:pt x="0" y="2"/>
                    <a:pt x="2" y="3"/>
                    <a:pt x="2" y="3"/>
                  </a:cubicBezTo>
                  <a:cubicBezTo>
                    <a:pt x="2" y="4"/>
                    <a:pt x="3" y="5"/>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5" name="Freeform 372">
              <a:extLst>
                <a:ext uri="{FF2B5EF4-FFF2-40B4-BE49-F238E27FC236}">
                  <a16:creationId xmlns:a16="http://schemas.microsoft.com/office/drawing/2014/main" id="{C58CEAC5-32A1-46D9-BC70-36C904D7DA9F}"/>
                </a:ext>
              </a:extLst>
            </p:cNvPr>
            <p:cNvSpPr>
              <a:spLocks/>
            </p:cNvSpPr>
            <p:nvPr/>
          </p:nvSpPr>
          <p:spPr bwMode="auto">
            <a:xfrm>
              <a:off x="2250" y="3831"/>
              <a:ext cx="37" cy="26"/>
            </a:xfrm>
            <a:custGeom>
              <a:avLst/>
              <a:gdLst>
                <a:gd name="T0" fmla="*/ 23 w 27"/>
                <a:gd name="T1" fmla="*/ 6 h 19"/>
                <a:gd name="T2" fmla="*/ 24 w 27"/>
                <a:gd name="T3" fmla="*/ 5 h 19"/>
                <a:gd name="T4" fmla="*/ 26 w 27"/>
                <a:gd name="T5" fmla="*/ 2 h 19"/>
                <a:gd name="T6" fmla="*/ 22 w 27"/>
                <a:gd name="T7" fmla="*/ 1 h 19"/>
                <a:gd name="T8" fmla="*/ 18 w 27"/>
                <a:gd name="T9" fmla="*/ 2 h 19"/>
                <a:gd name="T10" fmla="*/ 13 w 27"/>
                <a:gd name="T11" fmla="*/ 2 h 19"/>
                <a:gd name="T12" fmla="*/ 7 w 27"/>
                <a:gd name="T13" fmla="*/ 1 h 19"/>
                <a:gd name="T14" fmla="*/ 8 w 27"/>
                <a:gd name="T15" fmla="*/ 2 h 19"/>
                <a:gd name="T16" fmla="*/ 8 w 27"/>
                <a:gd name="T17" fmla="*/ 3 h 19"/>
                <a:gd name="T18" fmla="*/ 10 w 27"/>
                <a:gd name="T19" fmla="*/ 6 h 19"/>
                <a:gd name="T20" fmla="*/ 12 w 27"/>
                <a:gd name="T21" fmla="*/ 7 h 19"/>
                <a:gd name="T22" fmla="*/ 8 w 27"/>
                <a:gd name="T23" fmla="*/ 7 h 19"/>
                <a:gd name="T24" fmla="*/ 7 w 27"/>
                <a:gd name="T25" fmla="*/ 9 h 19"/>
                <a:gd name="T26" fmla="*/ 10 w 27"/>
                <a:gd name="T27" fmla="*/ 8 h 19"/>
                <a:gd name="T28" fmla="*/ 10 w 27"/>
                <a:gd name="T29" fmla="*/ 9 h 19"/>
                <a:gd name="T30" fmla="*/ 7 w 27"/>
                <a:gd name="T31" fmla="*/ 11 h 19"/>
                <a:gd name="T32" fmla="*/ 8 w 27"/>
                <a:gd name="T33" fmla="*/ 12 h 19"/>
                <a:gd name="T34" fmla="*/ 4 w 27"/>
                <a:gd name="T35" fmla="*/ 13 h 19"/>
                <a:gd name="T36" fmla="*/ 1 w 27"/>
                <a:gd name="T37" fmla="*/ 14 h 19"/>
                <a:gd name="T38" fmla="*/ 1 w 27"/>
                <a:gd name="T39" fmla="*/ 15 h 19"/>
                <a:gd name="T40" fmla="*/ 2 w 27"/>
                <a:gd name="T41" fmla="*/ 16 h 19"/>
                <a:gd name="T42" fmla="*/ 7 w 27"/>
                <a:gd name="T43" fmla="*/ 18 h 19"/>
                <a:gd name="T44" fmla="*/ 7 w 27"/>
                <a:gd name="T45" fmla="*/ 17 h 19"/>
                <a:gd name="T46" fmla="*/ 9 w 27"/>
                <a:gd name="T47" fmla="*/ 16 h 19"/>
                <a:gd name="T48" fmla="*/ 11 w 27"/>
                <a:gd name="T49" fmla="*/ 14 h 19"/>
                <a:gd name="T50" fmla="*/ 12 w 27"/>
                <a:gd name="T51" fmla="*/ 13 h 19"/>
                <a:gd name="T52" fmla="*/ 14 w 27"/>
                <a:gd name="T53" fmla="*/ 13 h 19"/>
                <a:gd name="T54" fmla="*/ 16 w 27"/>
                <a:gd name="T55" fmla="*/ 13 h 19"/>
                <a:gd name="T56" fmla="*/ 21 w 27"/>
                <a:gd name="T57" fmla="*/ 8 h 19"/>
                <a:gd name="T58" fmla="*/ 23 w 27"/>
                <a:gd name="T59"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19">
                  <a:moveTo>
                    <a:pt x="23" y="6"/>
                  </a:moveTo>
                  <a:cubicBezTo>
                    <a:pt x="24" y="7"/>
                    <a:pt x="24" y="6"/>
                    <a:pt x="24" y="5"/>
                  </a:cubicBezTo>
                  <a:cubicBezTo>
                    <a:pt x="24" y="4"/>
                    <a:pt x="25" y="3"/>
                    <a:pt x="26" y="2"/>
                  </a:cubicBezTo>
                  <a:cubicBezTo>
                    <a:pt x="27" y="0"/>
                    <a:pt x="23" y="0"/>
                    <a:pt x="22" y="1"/>
                  </a:cubicBezTo>
                  <a:cubicBezTo>
                    <a:pt x="20" y="2"/>
                    <a:pt x="18" y="2"/>
                    <a:pt x="18" y="2"/>
                  </a:cubicBezTo>
                  <a:cubicBezTo>
                    <a:pt x="17" y="1"/>
                    <a:pt x="15" y="2"/>
                    <a:pt x="13" y="2"/>
                  </a:cubicBezTo>
                  <a:cubicBezTo>
                    <a:pt x="11" y="3"/>
                    <a:pt x="9" y="2"/>
                    <a:pt x="7" y="1"/>
                  </a:cubicBezTo>
                  <a:cubicBezTo>
                    <a:pt x="5" y="0"/>
                    <a:pt x="6" y="2"/>
                    <a:pt x="8" y="2"/>
                  </a:cubicBezTo>
                  <a:cubicBezTo>
                    <a:pt x="9" y="3"/>
                    <a:pt x="9" y="3"/>
                    <a:pt x="8" y="3"/>
                  </a:cubicBezTo>
                  <a:cubicBezTo>
                    <a:pt x="7" y="3"/>
                    <a:pt x="9" y="5"/>
                    <a:pt x="10" y="6"/>
                  </a:cubicBezTo>
                  <a:cubicBezTo>
                    <a:pt x="12" y="6"/>
                    <a:pt x="12" y="7"/>
                    <a:pt x="12" y="7"/>
                  </a:cubicBezTo>
                  <a:cubicBezTo>
                    <a:pt x="12" y="7"/>
                    <a:pt x="9" y="7"/>
                    <a:pt x="8" y="7"/>
                  </a:cubicBezTo>
                  <a:cubicBezTo>
                    <a:pt x="7" y="7"/>
                    <a:pt x="6" y="7"/>
                    <a:pt x="7" y="9"/>
                  </a:cubicBezTo>
                  <a:cubicBezTo>
                    <a:pt x="7" y="10"/>
                    <a:pt x="8" y="9"/>
                    <a:pt x="10" y="8"/>
                  </a:cubicBezTo>
                  <a:cubicBezTo>
                    <a:pt x="12" y="7"/>
                    <a:pt x="11" y="9"/>
                    <a:pt x="10" y="9"/>
                  </a:cubicBezTo>
                  <a:cubicBezTo>
                    <a:pt x="9" y="10"/>
                    <a:pt x="8" y="10"/>
                    <a:pt x="7" y="11"/>
                  </a:cubicBezTo>
                  <a:cubicBezTo>
                    <a:pt x="7" y="12"/>
                    <a:pt x="7" y="12"/>
                    <a:pt x="8" y="12"/>
                  </a:cubicBezTo>
                  <a:cubicBezTo>
                    <a:pt x="7" y="12"/>
                    <a:pt x="5" y="13"/>
                    <a:pt x="4" y="13"/>
                  </a:cubicBezTo>
                  <a:cubicBezTo>
                    <a:pt x="3" y="13"/>
                    <a:pt x="2" y="13"/>
                    <a:pt x="1" y="14"/>
                  </a:cubicBezTo>
                  <a:cubicBezTo>
                    <a:pt x="0" y="14"/>
                    <a:pt x="1" y="15"/>
                    <a:pt x="1" y="15"/>
                  </a:cubicBezTo>
                  <a:cubicBezTo>
                    <a:pt x="2" y="16"/>
                    <a:pt x="2" y="16"/>
                    <a:pt x="2" y="16"/>
                  </a:cubicBezTo>
                  <a:cubicBezTo>
                    <a:pt x="3" y="16"/>
                    <a:pt x="6" y="19"/>
                    <a:pt x="7" y="18"/>
                  </a:cubicBezTo>
                  <a:cubicBezTo>
                    <a:pt x="7" y="18"/>
                    <a:pt x="8" y="18"/>
                    <a:pt x="7" y="17"/>
                  </a:cubicBezTo>
                  <a:cubicBezTo>
                    <a:pt x="7" y="16"/>
                    <a:pt x="8" y="16"/>
                    <a:pt x="9" y="16"/>
                  </a:cubicBezTo>
                  <a:cubicBezTo>
                    <a:pt x="11" y="16"/>
                    <a:pt x="11" y="15"/>
                    <a:pt x="11" y="14"/>
                  </a:cubicBezTo>
                  <a:cubicBezTo>
                    <a:pt x="11" y="13"/>
                    <a:pt x="11" y="13"/>
                    <a:pt x="12" y="13"/>
                  </a:cubicBezTo>
                  <a:cubicBezTo>
                    <a:pt x="13" y="14"/>
                    <a:pt x="13" y="14"/>
                    <a:pt x="14" y="13"/>
                  </a:cubicBezTo>
                  <a:cubicBezTo>
                    <a:pt x="14" y="12"/>
                    <a:pt x="14" y="13"/>
                    <a:pt x="16" y="13"/>
                  </a:cubicBezTo>
                  <a:cubicBezTo>
                    <a:pt x="17" y="13"/>
                    <a:pt x="20" y="9"/>
                    <a:pt x="21" y="8"/>
                  </a:cubicBezTo>
                  <a:cubicBezTo>
                    <a:pt x="22" y="7"/>
                    <a:pt x="22" y="6"/>
                    <a:pt x="23"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6" name="Freeform 373">
              <a:extLst>
                <a:ext uri="{FF2B5EF4-FFF2-40B4-BE49-F238E27FC236}">
                  <a16:creationId xmlns:a16="http://schemas.microsoft.com/office/drawing/2014/main" id="{5BBEA8C6-BDC2-465F-8849-B7106963104C}"/>
                </a:ext>
              </a:extLst>
            </p:cNvPr>
            <p:cNvSpPr>
              <a:spLocks/>
            </p:cNvSpPr>
            <p:nvPr/>
          </p:nvSpPr>
          <p:spPr bwMode="auto">
            <a:xfrm>
              <a:off x="2276" y="3829"/>
              <a:ext cx="43" cy="30"/>
            </a:xfrm>
            <a:custGeom>
              <a:avLst/>
              <a:gdLst>
                <a:gd name="T0" fmla="*/ 26 w 31"/>
                <a:gd name="T1" fmla="*/ 6 h 22"/>
                <a:gd name="T2" fmla="*/ 28 w 31"/>
                <a:gd name="T3" fmla="*/ 5 h 22"/>
                <a:gd name="T4" fmla="*/ 28 w 31"/>
                <a:gd name="T5" fmla="*/ 3 h 22"/>
                <a:gd name="T6" fmla="*/ 23 w 31"/>
                <a:gd name="T7" fmla="*/ 2 h 22"/>
                <a:gd name="T8" fmla="*/ 22 w 31"/>
                <a:gd name="T9" fmla="*/ 5 h 22"/>
                <a:gd name="T10" fmla="*/ 22 w 31"/>
                <a:gd name="T11" fmla="*/ 6 h 22"/>
                <a:gd name="T12" fmla="*/ 19 w 31"/>
                <a:gd name="T13" fmla="*/ 5 h 22"/>
                <a:gd name="T14" fmla="*/ 18 w 31"/>
                <a:gd name="T15" fmla="*/ 4 h 22"/>
                <a:gd name="T16" fmla="*/ 19 w 31"/>
                <a:gd name="T17" fmla="*/ 3 h 22"/>
                <a:gd name="T18" fmla="*/ 20 w 31"/>
                <a:gd name="T19" fmla="*/ 2 h 22"/>
                <a:gd name="T20" fmla="*/ 17 w 31"/>
                <a:gd name="T21" fmla="*/ 1 h 22"/>
                <a:gd name="T22" fmla="*/ 13 w 31"/>
                <a:gd name="T23" fmla="*/ 0 h 22"/>
                <a:gd name="T24" fmla="*/ 12 w 31"/>
                <a:gd name="T25" fmla="*/ 1 h 22"/>
                <a:gd name="T26" fmla="*/ 10 w 31"/>
                <a:gd name="T27" fmla="*/ 3 h 22"/>
                <a:gd name="T28" fmla="*/ 10 w 31"/>
                <a:gd name="T29" fmla="*/ 4 h 22"/>
                <a:gd name="T30" fmla="*/ 10 w 31"/>
                <a:gd name="T31" fmla="*/ 6 h 22"/>
                <a:gd name="T32" fmla="*/ 10 w 31"/>
                <a:gd name="T33" fmla="*/ 7 h 22"/>
                <a:gd name="T34" fmla="*/ 11 w 31"/>
                <a:gd name="T35" fmla="*/ 9 h 22"/>
                <a:gd name="T36" fmla="*/ 9 w 31"/>
                <a:gd name="T37" fmla="*/ 8 h 22"/>
                <a:gd name="T38" fmla="*/ 5 w 31"/>
                <a:gd name="T39" fmla="*/ 11 h 22"/>
                <a:gd name="T40" fmla="*/ 1 w 31"/>
                <a:gd name="T41" fmla="*/ 15 h 22"/>
                <a:gd name="T42" fmla="*/ 1 w 31"/>
                <a:gd name="T43" fmla="*/ 17 h 22"/>
                <a:gd name="T44" fmla="*/ 2 w 31"/>
                <a:gd name="T45" fmla="*/ 19 h 22"/>
                <a:gd name="T46" fmla="*/ 5 w 31"/>
                <a:gd name="T47" fmla="*/ 21 h 22"/>
                <a:gd name="T48" fmla="*/ 5 w 31"/>
                <a:gd name="T49" fmla="*/ 18 h 22"/>
                <a:gd name="T50" fmla="*/ 6 w 31"/>
                <a:gd name="T51" fmla="*/ 18 h 22"/>
                <a:gd name="T52" fmla="*/ 10 w 31"/>
                <a:gd name="T53" fmla="*/ 19 h 22"/>
                <a:gd name="T54" fmla="*/ 8 w 31"/>
                <a:gd name="T55" fmla="*/ 15 h 22"/>
                <a:gd name="T56" fmla="*/ 8 w 31"/>
                <a:gd name="T57" fmla="*/ 14 h 22"/>
                <a:gd name="T58" fmla="*/ 11 w 31"/>
                <a:gd name="T59" fmla="*/ 15 h 22"/>
                <a:gd name="T60" fmla="*/ 13 w 31"/>
                <a:gd name="T61" fmla="*/ 16 h 22"/>
                <a:gd name="T62" fmla="*/ 15 w 31"/>
                <a:gd name="T63" fmla="*/ 16 h 22"/>
                <a:gd name="T64" fmla="*/ 16 w 31"/>
                <a:gd name="T65" fmla="*/ 16 h 22"/>
                <a:gd name="T66" fmla="*/ 12 w 31"/>
                <a:gd name="T67" fmla="*/ 12 h 22"/>
                <a:gd name="T68" fmla="*/ 13 w 31"/>
                <a:gd name="T69" fmla="*/ 12 h 22"/>
                <a:gd name="T70" fmla="*/ 18 w 31"/>
                <a:gd name="T71" fmla="*/ 12 h 22"/>
                <a:gd name="T72" fmla="*/ 23 w 31"/>
                <a:gd name="T73" fmla="*/ 10 h 22"/>
                <a:gd name="T74" fmla="*/ 28 w 31"/>
                <a:gd name="T75" fmla="*/ 9 h 22"/>
                <a:gd name="T76" fmla="*/ 26 w 31"/>
                <a:gd name="T7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 h="22">
                  <a:moveTo>
                    <a:pt x="26" y="6"/>
                  </a:moveTo>
                  <a:cubicBezTo>
                    <a:pt x="21" y="6"/>
                    <a:pt x="25" y="5"/>
                    <a:pt x="28" y="5"/>
                  </a:cubicBezTo>
                  <a:cubicBezTo>
                    <a:pt x="30" y="6"/>
                    <a:pt x="29" y="4"/>
                    <a:pt x="28" y="3"/>
                  </a:cubicBezTo>
                  <a:cubicBezTo>
                    <a:pt x="27" y="2"/>
                    <a:pt x="24" y="2"/>
                    <a:pt x="23" y="2"/>
                  </a:cubicBezTo>
                  <a:cubicBezTo>
                    <a:pt x="22" y="3"/>
                    <a:pt x="21" y="3"/>
                    <a:pt x="22" y="5"/>
                  </a:cubicBezTo>
                  <a:cubicBezTo>
                    <a:pt x="24" y="8"/>
                    <a:pt x="22" y="7"/>
                    <a:pt x="22" y="6"/>
                  </a:cubicBezTo>
                  <a:cubicBezTo>
                    <a:pt x="21" y="5"/>
                    <a:pt x="20" y="6"/>
                    <a:pt x="19" y="5"/>
                  </a:cubicBezTo>
                  <a:cubicBezTo>
                    <a:pt x="19" y="4"/>
                    <a:pt x="19" y="5"/>
                    <a:pt x="18" y="4"/>
                  </a:cubicBezTo>
                  <a:cubicBezTo>
                    <a:pt x="17" y="4"/>
                    <a:pt x="18" y="3"/>
                    <a:pt x="19" y="3"/>
                  </a:cubicBezTo>
                  <a:cubicBezTo>
                    <a:pt x="21" y="3"/>
                    <a:pt x="21" y="3"/>
                    <a:pt x="20" y="2"/>
                  </a:cubicBezTo>
                  <a:cubicBezTo>
                    <a:pt x="19" y="1"/>
                    <a:pt x="18" y="1"/>
                    <a:pt x="17" y="1"/>
                  </a:cubicBezTo>
                  <a:cubicBezTo>
                    <a:pt x="15" y="1"/>
                    <a:pt x="14" y="1"/>
                    <a:pt x="13" y="0"/>
                  </a:cubicBezTo>
                  <a:cubicBezTo>
                    <a:pt x="12" y="0"/>
                    <a:pt x="12" y="0"/>
                    <a:pt x="12" y="1"/>
                  </a:cubicBezTo>
                  <a:cubicBezTo>
                    <a:pt x="13" y="3"/>
                    <a:pt x="11" y="3"/>
                    <a:pt x="10" y="3"/>
                  </a:cubicBezTo>
                  <a:cubicBezTo>
                    <a:pt x="9" y="3"/>
                    <a:pt x="9" y="3"/>
                    <a:pt x="10" y="4"/>
                  </a:cubicBezTo>
                  <a:cubicBezTo>
                    <a:pt x="11" y="5"/>
                    <a:pt x="11" y="6"/>
                    <a:pt x="10" y="6"/>
                  </a:cubicBezTo>
                  <a:cubicBezTo>
                    <a:pt x="9" y="5"/>
                    <a:pt x="9" y="6"/>
                    <a:pt x="10" y="7"/>
                  </a:cubicBezTo>
                  <a:cubicBezTo>
                    <a:pt x="10" y="8"/>
                    <a:pt x="11" y="7"/>
                    <a:pt x="11" y="9"/>
                  </a:cubicBezTo>
                  <a:cubicBezTo>
                    <a:pt x="11" y="10"/>
                    <a:pt x="10" y="9"/>
                    <a:pt x="9" y="8"/>
                  </a:cubicBezTo>
                  <a:cubicBezTo>
                    <a:pt x="8" y="7"/>
                    <a:pt x="6" y="10"/>
                    <a:pt x="5" y="11"/>
                  </a:cubicBezTo>
                  <a:cubicBezTo>
                    <a:pt x="5" y="12"/>
                    <a:pt x="2" y="14"/>
                    <a:pt x="1" y="15"/>
                  </a:cubicBezTo>
                  <a:cubicBezTo>
                    <a:pt x="0" y="17"/>
                    <a:pt x="1" y="17"/>
                    <a:pt x="1" y="17"/>
                  </a:cubicBezTo>
                  <a:cubicBezTo>
                    <a:pt x="1" y="17"/>
                    <a:pt x="2" y="18"/>
                    <a:pt x="2" y="19"/>
                  </a:cubicBezTo>
                  <a:cubicBezTo>
                    <a:pt x="3" y="20"/>
                    <a:pt x="4" y="20"/>
                    <a:pt x="5" y="21"/>
                  </a:cubicBezTo>
                  <a:cubicBezTo>
                    <a:pt x="7" y="22"/>
                    <a:pt x="5" y="20"/>
                    <a:pt x="5" y="18"/>
                  </a:cubicBezTo>
                  <a:cubicBezTo>
                    <a:pt x="4" y="17"/>
                    <a:pt x="5" y="17"/>
                    <a:pt x="6" y="18"/>
                  </a:cubicBezTo>
                  <a:cubicBezTo>
                    <a:pt x="8" y="18"/>
                    <a:pt x="9" y="19"/>
                    <a:pt x="10" y="19"/>
                  </a:cubicBezTo>
                  <a:cubicBezTo>
                    <a:pt x="10" y="19"/>
                    <a:pt x="10" y="16"/>
                    <a:pt x="8" y="15"/>
                  </a:cubicBezTo>
                  <a:cubicBezTo>
                    <a:pt x="6" y="15"/>
                    <a:pt x="7" y="14"/>
                    <a:pt x="8" y="14"/>
                  </a:cubicBezTo>
                  <a:cubicBezTo>
                    <a:pt x="9" y="14"/>
                    <a:pt x="11" y="15"/>
                    <a:pt x="11" y="15"/>
                  </a:cubicBezTo>
                  <a:cubicBezTo>
                    <a:pt x="12" y="16"/>
                    <a:pt x="12" y="16"/>
                    <a:pt x="13" y="16"/>
                  </a:cubicBezTo>
                  <a:cubicBezTo>
                    <a:pt x="14" y="15"/>
                    <a:pt x="14" y="15"/>
                    <a:pt x="15" y="16"/>
                  </a:cubicBezTo>
                  <a:cubicBezTo>
                    <a:pt x="16" y="18"/>
                    <a:pt x="16" y="17"/>
                    <a:pt x="16" y="16"/>
                  </a:cubicBezTo>
                  <a:cubicBezTo>
                    <a:pt x="17" y="15"/>
                    <a:pt x="15" y="14"/>
                    <a:pt x="12" y="12"/>
                  </a:cubicBezTo>
                  <a:cubicBezTo>
                    <a:pt x="9" y="10"/>
                    <a:pt x="13" y="11"/>
                    <a:pt x="13" y="12"/>
                  </a:cubicBezTo>
                  <a:cubicBezTo>
                    <a:pt x="14" y="13"/>
                    <a:pt x="16" y="13"/>
                    <a:pt x="18" y="12"/>
                  </a:cubicBezTo>
                  <a:cubicBezTo>
                    <a:pt x="20" y="12"/>
                    <a:pt x="21" y="12"/>
                    <a:pt x="23" y="10"/>
                  </a:cubicBezTo>
                  <a:cubicBezTo>
                    <a:pt x="24" y="9"/>
                    <a:pt x="25" y="9"/>
                    <a:pt x="28" y="9"/>
                  </a:cubicBezTo>
                  <a:cubicBezTo>
                    <a:pt x="30" y="9"/>
                    <a:pt x="31" y="7"/>
                    <a:pt x="26"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7" name="Freeform 374">
              <a:extLst>
                <a:ext uri="{FF2B5EF4-FFF2-40B4-BE49-F238E27FC236}">
                  <a16:creationId xmlns:a16="http://schemas.microsoft.com/office/drawing/2014/main" id="{CC7D6F12-CD3E-49FB-9910-CFD9012E605E}"/>
                </a:ext>
              </a:extLst>
            </p:cNvPr>
            <p:cNvSpPr>
              <a:spLocks/>
            </p:cNvSpPr>
            <p:nvPr/>
          </p:nvSpPr>
          <p:spPr bwMode="auto">
            <a:xfrm>
              <a:off x="2174" y="3924"/>
              <a:ext cx="22" cy="5"/>
            </a:xfrm>
            <a:custGeom>
              <a:avLst/>
              <a:gdLst>
                <a:gd name="T0" fmla="*/ 4 w 16"/>
                <a:gd name="T1" fmla="*/ 1 h 4"/>
                <a:gd name="T2" fmla="*/ 0 w 16"/>
                <a:gd name="T3" fmla="*/ 3 h 4"/>
                <a:gd name="T4" fmla="*/ 1 w 16"/>
                <a:gd name="T5" fmla="*/ 4 h 4"/>
                <a:gd name="T6" fmla="*/ 11 w 16"/>
                <a:gd name="T7" fmla="*/ 1 h 4"/>
                <a:gd name="T8" fmla="*/ 4 w 16"/>
                <a:gd name="T9" fmla="*/ 1 h 4"/>
              </a:gdLst>
              <a:ahLst/>
              <a:cxnLst>
                <a:cxn ang="0">
                  <a:pos x="T0" y="T1"/>
                </a:cxn>
                <a:cxn ang="0">
                  <a:pos x="T2" y="T3"/>
                </a:cxn>
                <a:cxn ang="0">
                  <a:pos x="T4" y="T5"/>
                </a:cxn>
                <a:cxn ang="0">
                  <a:pos x="T6" y="T7"/>
                </a:cxn>
                <a:cxn ang="0">
                  <a:pos x="T8" y="T9"/>
                </a:cxn>
              </a:cxnLst>
              <a:rect l="0" t="0" r="r" b="b"/>
              <a:pathLst>
                <a:path w="16" h="4">
                  <a:moveTo>
                    <a:pt x="4" y="1"/>
                  </a:moveTo>
                  <a:cubicBezTo>
                    <a:pt x="1" y="1"/>
                    <a:pt x="0" y="2"/>
                    <a:pt x="0" y="3"/>
                  </a:cubicBezTo>
                  <a:cubicBezTo>
                    <a:pt x="0" y="4"/>
                    <a:pt x="1" y="4"/>
                    <a:pt x="1" y="4"/>
                  </a:cubicBezTo>
                  <a:cubicBezTo>
                    <a:pt x="1" y="4"/>
                    <a:pt x="7" y="3"/>
                    <a:pt x="11" y="1"/>
                  </a:cubicBezTo>
                  <a:cubicBezTo>
                    <a:pt x="16" y="0"/>
                    <a:pt x="7" y="1"/>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2" name="Group 576">
            <a:extLst>
              <a:ext uri="{FF2B5EF4-FFF2-40B4-BE49-F238E27FC236}">
                <a16:creationId xmlns:a16="http://schemas.microsoft.com/office/drawing/2014/main" id="{65329F48-B0BD-4890-B87C-9BD58686788C}"/>
              </a:ext>
              <a:ext uri="{C183D7F6-B498-43B3-948B-1728B52AA6E4}">
                <adec:decorative xmlns:adec="http://schemas.microsoft.com/office/drawing/2017/decorative" val="1"/>
              </a:ext>
            </a:extLst>
          </p:cNvPr>
          <p:cNvGrpSpPr>
            <a:grpSpLocks/>
          </p:cNvGrpSpPr>
          <p:nvPr/>
        </p:nvGrpSpPr>
        <p:grpSpPr bwMode="auto">
          <a:xfrm>
            <a:off x="753926" y="3259418"/>
            <a:ext cx="10960304" cy="2818320"/>
            <a:chOff x="268" y="2119"/>
            <a:chExt cx="7144" cy="1837"/>
          </a:xfrm>
          <a:solidFill>
            <a:schemeClr val="bg1">
              <a:lumMod val="85000"/>
              <a:lumOff val="15000"/>
            </a:schemeClr>
          </a:solidFill>
        </p:grpSpPr>
        <p:sp>
          <p:nvSpPr>
            <p:cNvPr id="998" name="Freeform 376">
              <a:extLst>
                <a:ext uri="{FF2B5EF4-FFF2-40B4-BE49-F238E27FC236}">
                  <a16:creationId xmlns:a16="http://schemas.microsoft.com/office/drawing/2014/main" id="{6EF4CE62-1315-4415-9C91-4D6ADB6E9231}"/>
                </a:ext>
              </a:extLst>
            </p:cNvPr>
            <p:cNvSpPr>
              <a:spLocks/>
            </p:cNvSpPr>
            <p:nvPr/>
          </p:nvSpPr>
          <p:spPr bwMode="auto">
            <a:xfrm>
              <a:off x="2721" y="3905"/>
              <a:ext cx="46" cy="27"/>
            </a:xfrm>
            <a:custGeom>
              <a:avLst/>
              <a:gdLst>
                <a:gd name="T0" fmla="*/ 31 w 33"/>
                <a:gd name="T1" fmla="*/ 13 h 20"/>
                <a:gd name="T2" fmla="*/ 30 w 33"/>
                <a:gd name="T3" fmla="*/ 12 h 20"/>
                <a:gd name="T4" fmla="*/ 30 w 33"/>
                <a:gd name="T5" fmla="*/ 11 h 20"/>
                <a:gd name="T6" fmla="*/ 27 w 33"/>
                <a:gd name="T7" fmla="*/ 9 h 20"/>
                <a:gd name="T8" fmla="*/ 26 w 33"/>
                <a:gd name="T9" fmla="*/ 7 h 20"/>
                <a:gd name="T10" fmla="*/ 24 w 33"/>
                <a:gd name="T11" fmla="*/ 7 h 20"/>
                <a:gd name="T12" fmla="*/ 22 w 33"/>
                <a:gd name="T13" fmla="*/ 7 h 20"/>
                <a:gd name="T14" fmla="*/ 21 w 33"/>
                <a:gd name="T15" fmla="*/ 6 h 20"/>
                <a:gd name="T16" fmla="*/ 21 w 33"/>
                <a:gd name="T17" fmla="*/ 5 h 20"/>
                <a:gd name="T18" fmla="*/ 22 w 33"/>
                <a:gd name="T19" fmla="*/ 4 h 20"/>
                <a:gd name="T20" fmla="*/ 21 w 33"/>
                <a:gd name="T21" fmla="*/ 4 h 20"/>
                <a:gd name="T22" fmla="*/ 20 w 33"/>
                <a:gd name="T23" fmla="*/ 3 h 20"/>
                <a:gd name="T24" fmla="*/ 18 w 33"/>
                <a:gd name="T25" fmla="*/ 3 h 20"/>
                <a:gd name="T26" fmla="*/ 17 w 33"/>
                <a:gd name="T27" fmla="*/ 2 h 20"/>
                <a:gd name="T28" fmla="*/ 15 w 33"/>
                <a:gd name="T29" fmla="*/ 2 h 20"/>
                <a:gd name="T30" fmla="*/ 13 w 33"/>
                <a:gd name="T31" fmla="*/ 2 h 20"/>
                <a:gd name="T32" fmla="*/ 12 w 33"/>
                <a:gd name="T33" fmla="*/ 1 h 20"/>
                <a:gd name="T34" fmla="*/ 9 w 33"/>
                <a:gd name="T35" fmla="*/ 1 h 20"/>
                <a:gd name="T36" fmla="*/ 6 w 33"/>
                <a:gd name="T37" fmla="*/ 0 h 20"/>
                <a:gd name="T38" fmla="*/ 5 w 33"/>
                <a:gd name="T39" fmla="*/ 1 h 20"/>
                <a:gd name="T40" fmla="*/ 3 w 33"/>
                <a:gd name="T41" fmla="*/ 1 h 20"/>
                <a:gd name="T42" fmla="*/ 5 w 33"/>
                <a:gd name="T43" fmla="*/ 3 h 20"/>
                <a:gd name="T44" fmla="*/ 10 w 33"/>
                <a:gd name="T45" fmla="*/ 4 h 20"/>
                <a:gd name="T46" fmla="*/ 10 w 33"/>
                <a:gd name="T47" fmla="*/ 5 h 20"/>
                <a:gd name="T48" fmla="*/ 12 w 33"/>
                <a:gd name="T49" fmla="*/ 6 h 20"/>
                <a:gd name="T50" fmla="*/ 28 w 33"/>
                <a:gd name="T51" fmla="*/ 17 h 20"/>
                <a:gd name="T52" fmla="*/ 30 w 33"/>
                <a:gd name="T53" fmla="*/ 19 h 20"/>
                <a:gd name="T54" fmla="*/ 30 w 33"/>
                <a:gd name="T55" fmla="*/ 18 h 20"/>
                <a:gd name="T56" fmla="*/ 32 w 33"/>
                <a:gd name="T57" fmla="*/ 17 h 20"/>
                <a:gd name="T58" fmla="*/ 32 w 33"/>
                <a:gd name="T59" fmla="*/ 16 h 20"/>
                <a:gd name="T60" fmla="*/ 31 w 33"/>
                <a:gd name="T61"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0">
                  <a:moveTo>
                    <a:pt x="31" y="13"/>
                  </a:moveTo>
                  <a:cubicBezTo>
                    <a:pt x="31" y="12"/>
                    <a:pt x="31" y="12"/>
                    <a:pt x="30" y="12"/>
                  </a:cubicBezTo>
                  <a:cubicBezTo>
                    <a:pt x="29" y="12"/>
                    <a:pt x="28" y="12"/>
                    <a:pt x="30" y="11"/>
                  </a:cubicBezTo>
                  <a:cubicBezTo>
                    <a:pt x="31" y="11"/>
                    <a:pt x="28" y="10"/>
                    <a:pt x="27" y="9"/>
                  </a:cubicBezTo>
                  <a:cubicBezTo>
                    <a:pt x="27" y="9"/>
                    <a:pt x="27" y="8"/>
                    <a:pt x="26" y="7"/>
                  </a:cubicBezTo>
                  <a:cubicBezTo>
                    <a:pt x="26" y="6"/>
                    <a:pt x="25" y="6"/>
                    <a:pt x="24" y="7"/>
                  </a:cubicBezTo>
                  <a:cubicBezTo>
                    <a:pt x="23" y="8"/>
                    <a:pt x="22" y="8"/>
                    <a:pt x="22" y="7"/>
                  </a:cubicBezTo>
                  <a:cubicBezTo>
                    <a:pt x="22" y="5"/>
                    <a:pt x="22" y="5"/>
                    <a:pt x="21" y="6"/>
                  </a:cubicBezTo>
                  <a:cubicBezTo>
                    <a:pt x="21" y="7"/>
                    <a:pt x="20" y="6"/>
                    <a:pt x="21" y="5"/>
                  </a:cubicBezTo>
                  <a:cubicBezTo>
                    <a:pt x="21" y="5"/>
                    <a:pt x="21" y="5"/>
                    <a:pt x="22" y="4"/>
                  </a:cubicBezTo>
                  <a:cubicBezTo>
                    <a:pt x="21" y="4"/>
                    <a:pt x="21" y="4"/>
                    <a:pt x="21" y="4"/>
                  </a:cubicBezTo>
                  <a:cubicBezTo>
                    <a:pt x="21" y="4"/>
                    <a:pt x="19" y="4"/>
                    <a:pt x="20" y="3"/>
                  </a:cubicBezTo>
                  <a:cubicBezTo>
                    <a:pt x="20" y="3"/>
                    <a:pt x="18" y="3"/>
                    <a:pt x="18" y="3"/>
                  </a:cubicBezTo>
                  <a:cubicBezTo>
                    <a:pt x="18" y="2"/>
                    <a:pt x="18" y="2"/>
                    <a:pt x="17" y="2"/>
                  </a:cubicBezTo>
                  <a:cubicBezTo>
                    <a:pt x="16" y="3"/>
                    <a:pt x="15" y="3"/>
                    <a:pt x="15" y="2"/>
                  </a:cubicBezTo>
                  <a:cubicBezTo>
                    <a:pt x="14" y="1"/>
                    <a:pt x="13" y="2"/>
                    <a:pt x="13" y="2"/>
                  </a:cubicBezTo>
                  <a:cubicBezTo>
                    <a:pt x="13" y="2"/>
                    <a:pt x="13" y="1"/>
                    <a:pt x="12" y="1"/>
                  </a:cubicBezTo>
                  <a:cubicBezTo>
                    <a:pt x="11" y="2"/>
                    <a:pt x="9" y="2"/>
                    <a:pt x="9" y="1"/>
                  </a:cubicBezTo>
                  <a:cubicBezTo>
                    <a:pt x="8" y="0"/>
                    <a:pt x="9" y="1"/>
                    <a:pt x="6" y="0"/>
                  </a:cubicBezTo>
                  <a:cubicBezTo>
                    <a:pt x="3" y="0"/>
                    <a:pt x="5" y="1"/>
                    <a:pt x="5" y="1"/>
                  </a:cubicBezTo>
                  <a:cubicBezTo>
                    <a:pt x="0" y="1"/>
                    <a:pt x="0" y="1"/>
                    <a:pt x="3" y="1"/>
                  </a:cubicBezTo>
                  <a:cubicBezTo>
                    <a:pt x="6" y="2"/>
                    <a:pt x="6" y="2"/>
                    <a:pt x="5" y="3"/>
                  </a:cubicBezTo>
                  <a:cubicBezTo>
                    <a:pt x="3" y="5"/>
                    <a:pt x="8" y="4"/>
                    <a:pt x="10" y="4"/>
                  </a:cubicBezTo>
                  <a:cubicBezTo>
                    <a:pt x="12" y="4"/>
                    <a:pt x="10" y="4"/>
                    <a:pt x="10" y="5"/>
                  </a:cubicBezTo>
                  <a:cubicBezTo>
                    <a:pt x="9" y="7"/>
                    <a:pt x="12" y="6"/>
                    <a:pt x="12" y="6"/>
                  </a:cubicBezTo>
                  <a:cubicBezTo>
                    <a:pt x="19" y="7"/>
                    <a:pt x="26" y="15"/>
                    <a:pt x="28" y="17"/>
                  </a:cubicBezTo>
                  <a:cubicBezTo>
                    <a:pt x="29" y="20"/>
                    <a:pt x="29" y="19"/>
                    <a:pt x="30" y="19"/>
                  </a:cubicBezTo>
                  <a:cubicBezTo>
                    <a:pt x="30" y="18"/>
                    <a:pt x="31" y="19"/>
                    <a:pt x="30" y="18"/>
                  </a:cubicBezTo>
                  <a:cubicBezTo>
                    <a:pt x="28" y="17"/>
                    <a:pt x="30" y="17"/>
                    <a:pt x="32" y="17"/>
                  </a:cubicBezTo>
                  <a:cubicBezTo>
                    <a:pt x="33" y="17"/>
                    <a:pt x="33" y="17"/>
                    <a:pt x="32" y="16"/>
                  </a:cubicBezTo>
                  <a:cubicBezTo>
                    <a:pt x="31" y="15"/>
                    <a:pt x="31" y="15"/>
                    <a:pt x="31"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9" name="Freeform 377">
              <a:extLst>
                <a:ext uri="{FF2B5EF4-FFF2-40B4-BE49-F238E27FC236}">
                  <a16:creationId xmlns:a16="http://schemas.microsoft.com/office/drawing/2014/main" id="{9F03C8B5-1C46-446D-A87A-4B9C2FB0F3C4}"/>
                </a:ext>
              </a:extLst>
            </p:cNvPr>
            <p:cNvSpPr>
              <a:spLocks/>
            </p:cNvSpPr>
            <p:nvPr/>
          </p:nvSpPr>
          <p:spPr bwMode="auto">
            <a:xfrm>
              <a:off x="2093" y="3868"/>
              <a:ext cx="72" cy="67"/>
            </a:xfrm>
            <a:custGeom>
              <a:avLst/>
              <a:gdLst>
                <a:gd name="T0" fmla="*/ 46 w 52"/>
                <a:gd name="T1" fmla="*/ 40 h 49"/>
                <a:gd name="T2" fmla="*/ 37 w 52"/>
                <a:gd name="T3" fmla="*/ 38 h 49"/>
                <a:gd name="T4" fmla="*/ 16 w 52"/>
                <a:gd name="T5" fmla="*/ 25 h 49"/>
                <a:gd name="T6" fmla="*/ 7 w 52"/>
                <a:gd name="T7" fmla="*/ 16 h 49"/>
                <a:gd name="T8" fmla="*/ 5 w 52"/>
                <a:gd name="T9" fmla="*/ 13 h 49"/>
                <a:gd name="T10" fmla="*/ 2 w 52"/>
                <a:gd name="T11" fmla="*/ 11 h 49"/>
                <a:gd name="T12" fmla="*/ 3 w 52"/>
                <a:gd name="T13" fmla="*/ 7 h 49"/>
                <a:gd name="T14" fmla="*/ 3 w 52"/>
                <a:gd name="T15" fmla="*/ 5 h 49"/>
                <a:gd name="T16" fmla="*/ 1 w 52"/>
                <a:gd name="T17" fmla="*/ 0 h 49"/>
                <a:gd name="T18" fmla="*/ 0 w 52"/>
                <a:gd name="T19" fmla="*/ 0 h 49"/>
                <a:gd name="T20" fmla="*/ 0 w 52"/>
                <a:gd name="T21" fmla="*/ 45 h 49"/>
                <a:gd name="T22" fmla="*/ 1 w 52"/>
                <a:gd name="T23" fmla="*/ 45 h 49"/>
                <a:gd name="T24" fmla="*/ 17 w 52"/>
                <a:gd name="T25" fmla="*/ 45 h 49"/>
                <a:gd name="T26" fmla="*/ 26 w 52"/>
                <a:gd name="T27" fmla="*/ 47 h 49"/>
                <a:gd name="T28" fmla="*/ 34 w 52"/>
                <a:gd name="T29" fmla="*/ 48 h 49"/>
                <a:gd name="T30" fmla="*/ 48 w 52"/>
                <a:gd name="T31" fmla="*/ 46 h 49"/>
                <a:gd name="T32" fmla="*/ 51 w 52"/>
                <a:gd name="T33" fmla="*/ 41 h 49"/>
                <a:gd name="T34" fmla="*/ 46 w 52"/>
                <a:gd name="T35"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 h="49">
                  <a:moveTo>
                    <a:pt x="46" y="40"/>
                  </a:moveTo>
                  <a:cubicBezTo>
                    <a:pt x="44" y="41"/>
                    <a:pt x="38" y="39"/>
                    <a:pt x="37" y="38"/>
                  </a:cubicBezTo>
                  <a:cubicBezTo>
                    <a:pt x="35" y="38"/>
                    <a:pt x="18" y="26"/>
                    <a:pt x="16" y="25"/>
                  </a:cubicBezTo>
                  <a:cubicBezTo>
                    <a:pt x="14" y="24"/>
                    <a:pt x="9" y="17"/>
                    <a:pt x="7" y="16"/>
                  </a:cubicBezTo>
                  <a:cubicBezTo>
                    <a:pt x="6" y="14"/>
                    <a:pt x="5" y="13"/>
                    <a:pt x="5" y="13"/>
                  </a:cubicBezTo>
                  <a:cubicBezTo>
                    <a:pt x="4" y="12"/>
                    <a:pt x="3" y="13"/>
                    <a:pt x="2" y="11"/>
                  </a:cubicBezTo>
                  <a:cubicBezTo>
                    <a:pt x="0" y="9"/>
                    <a:pt x="2" y="7"/>
                    <a:pt x="3" y="7"/>
                  </a:cubicBezTo>
                  <a:cubicBezTo>
                    <a:pt x="4" y="6"/>
                    <a:pt x="3" y="5"/>
                    <a:pt x="3" y="5"/>
                  </a:cubicBezTo>
                  <a:cubicBezTo>
                    <a:pt x="3" y="5"/>
                    <a:pt x="1" y="1"/>
                    <a:pt x="1" y="0"/>
                  </a:cubicBezTo>
                  <a:cubicBezTo>
                    <a:pt x="0" y="0"/>
                    <a:pt x="0" y="0"/>
                    <a:pt x="0" y="0"/>
                  </a:cubicBezTo>
                  <a:cubicBezTo>
                    <a:pt x="0" y="45"/>
                    <a:pt x="0" y="45"/>
                    <a:pt x="0" y="45"/>
                  </a:cubicBezTo>
                  <a:cubicBezTo>
                    <a:pt x="0" y="45"/>
                    <a:pt x="0" y="45"/>
                    <a:pt x="1" y="45"/>
                  </a:cubicBezTo>
                  <a:cubicBezTo>
                    <a:pt x="1" y="45"/>
                    <a:pt x="16" y="45"/>
                    <a:pt x="17" y="45"/>
                  </a:cubicBezTo>
                  <a:cubicBezTo>
                    <a:pt x="18" y="45"/>
                    <a:pt x="22" y="45"/>
                    <a:pt x="26" y="47"/>
                  </a:cubicBezTo>
                  <a:cubicBezTo>
                    <a:pt x="31" y="49"/>
                    <a:pt x="34" y="48"/>
                    <a:pt x="34" y="48"/>
                  </a:cubicBezTo>
                  <a:cubicBezTo>
                    <a:pt x="35" y="48"/>
                    <a:pt x="46" y="47"/>
                    <a:pt x="48" y="46"/>
                  </a:cubicBezTo>
                  <a:cubicBezTo>
                    <a:pt x="50" y="45"/>
                    <a:pt x="50" y="43"/>
                    <a:pt x="51" y="41"/>
                  </a:cubicBezTo>
                  <a:cubicBezTo>
                    <a:pt x="52" y="39"/>
                    <a:pt x="48" y="40"/>
                    <a:pt x="46" y="4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0" name="Freeform 378">
              <a:extLst>
                <a:ext uri="{FF2B5EF4-FFF2-40B4-BE49-F238E27FC236}">
                  <a16:creationId xmlns:a16="http://schemas.microsoft.com/office/drawing/2014/main" id="{6648E853-AAF3-43D4-8E74-9B97A57300C3}"/>
                </a:ext>
              </a:extLst>
            </p:cNvPr>
            <p:cNvSpPr>
              <a:spLocks/>
            </p:cNvSpPr>
            <p:nvPr/>
          </p:nvSpPr>
          <p:spPr bwMode="auto">
            <a:xfrm>
              <a:off x="1991" y="3134"/>
              <a:ext cx="409" cy="727"/>
            </a:xfrm>
            <a:custGeom>
              <a:avLst/>
              <a:gdLst>
                <a:gd name="T0" fmla="*/ 88 w 296"/>
                <a:gd name="T1" fmla="*/ 37 h 530"/>
                <a:gd name="T2" fmla="*/ 76 w 296"/>
                <a:gd name="T3" fmla="*/ 52 h 530"/>
                <a:gd name="T4" fmla="*/ 74 w 296"/>
                <a:gd name="T5" fmla="*/ 84 h 530"/>
                <a:gd name="T6" fmla="*/ 54 w 296"/>
                <a:gd name="T7" fmla="*/ 117 h 530"/>
                <a:gd name="T8" fmla="*/ 50 w 296"/>
                <a:gd name="T9" fmla="*/ 138 h 530"/>
                <a:gd name="T10" fmla="*/ 45 w 296"/>
                <a:gd name="T11" fmla="*/ 154 h 530"/>
                <a:gd name="T12" fmla="*/ 52 w 296"/>
                <a:gd name="T13" fmla="*/ 178 h 530"/>
                <a:gd name="T14" fmla="*/ 55 w 296"/>
                <a:gd name="T15" fmla="*/ 200 h 530"/>
                <a:gd name="T16" fmla="*/ 45 w 296"/>
                <a:gd name="T17" fmla="*/ 216 h 530"/>
                <a:gd name="T18" fmla="*/ 43 w 296"/>
                <a:gd name="T19" fmla="*/ 235 h 530"/>
                <a:gd name="T20" fmla="*/ 40 w 296"/>
                <a:gd name="T21" fmla="*/ 276 h 530"/>
                <a:gd name="T22" fmla="*/ 29 w 296"/>
                <a:gd name="T23" fmla="*/ 298 h 530"/>
                <a:gd name="T24" fmla="*/ 25 w 296"/>
                <a:gd name="T25" fmla="*/ 313 h 530"/>
                <a:gd name="T26" fmla="*/ 21 w 296"/>
                <a:gd name="T27" fmla="*/ 352 h 530"/>
                <a:gd name="T28" fmla="*/ 27 w 296"/>
                <a:gd name="T29" fmla="*/ 363 h 530"/>
                <a:gd name="T30" fmla="*/ 36 w 296"/>
                <a:gd name="T31" fmla="*/ 381 h 530"/>
                <a:gd name="T32" fmla="*/ 30 w 296"/>
                <a:gd name="T33" fmla="*/ 389 h 530"/>
                <a:gd name="T34" fmla="*/ 28 w 296"/>
                <a:gd name="T35" fmla="*/ 407 h 530"/>
                <a:gd name="T36" fmla="*/ 25 w 296"/>
                <a:gd name="T37" fmla="*/ 428 h 530"/>
                <a:gd name="T38" fmla="*/ 19 w 296"/>
                <a:gd name="T39" fmla="*/ 449 h 530"/>
                <a:gd name="T40" fmla="*/ 2 w 296"/>
                <a:gd name="T41" fmla="*/ 469 h 530"/>
                <a:gd name="T42" fmla="*/ 5 w 296"/>
                <a:gd name="T43" fmla="*/ 495 h 530"/>
                <a:gd name="T44" fmla="*/ 19 w 296"/>
                <a:gd name="T45" fmla="*/ 500 h 530"/>
                <a:gd name="T46" fmla="*/ 20 w 296"/>
                <a:gd name="T47" fmla="*/ 516 h 530"/>
                <a:gd name="T48" fmla="*/ 72 w 296"/>
                <a:gd name="T49" fmla="*/ 527 h 530"/>
                <a:gd name="T50" fmla="*/ 62 w 296"/>
                <a:gd name="T51" fmla="*/ 514 h 530"/>
                <a:gd name="T52" fmla="*/ 64 w 296"/>
                <a:gd name="T53" fmla="*/ 501 h 530"/>
                <a:gd name="T54" fmla="*/ 72 w 296"/>
                <a:gd name="T55" fmla="*/ 482 h 530"/>
                <a:gd name="T56" fmla="*/ 88 w 296"/>
                <a:gd name="T57" fmla="*/ 469 h 530"/>
                <a:gd name="T58" fmla="*/ 114 w 296"/>
                <a:gd name="T59" fmla="*/ 439 h 530"/>
                <a:gd name="T60" fmla="*/ 104 w 296"/>
                <a:gd name="T61" fmla="*/ 390 h 530"/>
                <a:gd name="T62" fmla="*/ 131 w 296"/>
                <a:gd name="T63" fmla="*/ 355 h 530"/>
                <a:gd name="T64" fmla="*/ 140 w 296"/>
                <a:gd name="T65" fmla="*/ 347 h 530"/>
                <a:gd name="T66" fmla="*/ 140 w 296"/>
                <a:gd name="T67" fmla="*/ 341 h 530"/>
                <a:gd name="T68" fmla="*/ 131 w 296"/>
                <a:gd name="T69" fmla="*/ 313 h 530"/>
                <a:gd name="T70" fmla="*/ 166 w 296"/>
                <a:gd name="T71" fmla="*/ 315 h 530"/>
                <a:gd name="T72" fmla="*/ 170 w 296"/>
                <a:gd name="T73" fmla="*/ 293 h 530"/>
                <a:gd name="T74" fmla="*/ 188 w 296"/>
                <a:gd name="T75" fmla="*/ 280 h 530"/>
                <a:gd name="T76" fmla="*/ 243 w 296"/>
                <a:gd name="T77" fmla="*/ 232 h 530"/>
                <a:gd name="T78" fmla="*/ 227 w 296"/>
                <a:gd name="T79" fmla="*/ 181 h 530"/>
                <a:gd name="T80" fmla="*/ 231 w 296"/>
                <a:gd name="T81" fmla="*/ 154 h 530"/>
                <a:gd name="T82" fmla="*/ 250 w 296"/>
                <a:gd name="T83" fmla="*/ 120 h 530"/>
                <a:gd name="T84" fmla="*/ 270 w 296"/>
                <a:gd name="T85" fmla="*/ 98 h 530"/>
                <a:gd name="T86" fmla="*/ 294 w 296"/>
                <a:gd name="T87" fmla="*/ 83 h 530"/>
                <a:gd name="T88" fmla="*/ 287 w 296"/>
                <a:gd name="T89" fmla="*/ 59 h 530"/>
                <a:gd name="T90" fmla="*/ 273 w 296"/>
                <a:gd name="T91" fmla="*/ 80 h 530"/>
                <a:gd name="T92" fmla="*/ 261 w 296"/>
                <a:gd name="T93" fmla="*/ 87 h 530"/>
                <a:gd name="T94" fmla="*/ 243 w 296"/>
                <a:gd name="T95" fmla="*/ 89 h 530"/>
                <a:gd name="T96" fmla="*/ 226 w 296"/>
                <a:gd name="T97" fmla="*/ 80 h 530"/>
                <a:gd name="T98" fmla="*/ 237 w 296"/>
                <a:gd name="T99" fmla="*/ 55 h 530"/>
                <a:gd name="T100" fmla="*/ 186 w 296"/>
                <a:gd name="T101" fmla="*/ 31 h 530"/>
                <a:gd name="T102" fmla="*/ 160 w 296"/>
                <a:gd name="T103" fmla="*/ 4 h 530"/>
                <a:gd name="T104" fmla="*/ 137 w 296"/>
                <a:gd name="T105" fmla="*/ 15 h 530"/>
                <a:gd name="T106" fmla="*/ 112 w 296"/>
                <a:gd name="T107" fmla="*/ 1 h 530"/>
                <a:gd name="T108" fmla="*/ 95 w 296"/>
                <a:gd name="T109" fmla="*/ 1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6" h="530">
                  <a:moveTo>
                    <a:pt x="95" y="16"/>
                  </a:moveTo>
                  <a:cubicBezTo>
                    <a:pt x="95" y="16"/>
                    <a:pt x="95" y="16"/>
                    <a:pt x="95" y="16"/>
                  </a:cubicBezTo>
                  <a:cubicBezTo>
                    <a:pt x="95" y="16"/>
                    <a:pt x="97" y="17"/>
                    <a:pt x="97" y="18"/>
                  </a:cubicBezTo>
                  <a:cubicBezTo>
                    <a:pt x="98" y="18"/>
                    <a:pt x="98" y="18"/>
                    <a:pt x="97" y="19"/>
                  </a:cubicBezTo>
                  <a:cubicBezTo>
                    <a:pt x="97" y="20"/>
                    <a:pt x="94" y="29"/>
                    <a:pt x="94" y="32"/>
                  </a:cubicBezTo>
                  <a:cubicBezTo>
                    <a:pt x="93" y="35"/>
                    <a:pt x="89" y="36"/>
                    <a:pt x="88" y="37"/>
                  </a:cubicBezTo>
                  <a:cubicBezTo>
                    <a:pt x="86" y="37"/>
                    <a:pt x="81" y="40"/>
                    <a:pt x="80" y="40"/>
                  </a:cubicBezTo>
                  <a:cubicBezTo>
                    <a:pt x="79" y="40"/>
                    <a:pt x="77" y="43"/>
                    <a:pt x="77" y="43"/>
                  </a:cubicBezTo>
                  <a:cubicBezTo>
                    <a:pt x="76" y="44"/>
                    <a:pt x="76" y="44"/>
                    <a:pt x="76" y="44"/>
                  </a:cubicBezTo>
                  <a:cubicBezTo>
                    <a:pt x="76" y="44"/>
                    <a:pt x="75" y="44"/>
                    <a:pt x="75" y="46"/>
                  </a:cubicBezTo>
                  <a:cubicBezTo>
                    <a:pt x="74" y="48"/>
                    <a:pt x="76" y="50"/>
                    <a:pt x="77" y="51"/>
                  </a:cubicBezTo>
                  <a:cubicBezTo>
                    <a:pt x="78" y="52"/>
                    <a:pt x="77" y="52"/>
                    <a:pt x="76" y="52"/>
                  </a:cubicBezTo>
                  <a:cubicBezTo>
                    <a:pt x="76" y="52"/>
                    <a:pt x="75" y="53"/>
                    <a:pt x="75" y="54"/>
                  </a:cubicBezTo>
                  <a:cubicBezTo>
                    <a:pt x="75" y="54"/>
                    <a:pt x="75" y="54"/>
                    <a:pt x="75" y="56"/>
                  </a:cubicBezTo>
                  <a:cubicBezTo>
                    <a:pt x="75" y="58"/>
                    <a:pt x="75" y="66"/>
                    <a:pt x="74" y="71"/>
                  </a:cubicBezTo>
                  <a:cubicBezTo>
                    <a:pt x="74" y="75"/>
                    <a:pt x="76" y="77"/>
                    <a:pt x="77" y="78"/>
                  </a:cubicBezTo>
                  <a:cubicBezTo>
                    <a:pt x="77" y="79"/>
                    <a:pt x="78" y="80"/>
                    <a:pt x="78" y="81"/>
                  </a:cubicBezTo>
                  <a:cubicBezTo>
                    <a:pt x="78" y="83"/>
                    <a:pt x="75" y="84"/>
                    <a:pt x="74" y="84"/>
                  </a:cubicBezTo>
                  <a:cubicBezTo>
                    <a:pt x="74" y="84"/>
                    <a:pt x="73" y="84"/>
                    <a:pt x="72" y="84"/>
                  </a:cubicBezTo>
                  <a:cubicBezTo>
                    <a:pt x="71" y="83"/>
                    <a:pt x="70" y="85"/>
                    <a:pt x="70" y="86"/>
                  </a:cubicBezTo>
                  <a:cubicBezTo>
                    <a:pt x="70" y="87"/>
                    <a:pt x="67" y="92"/>
                    <a:pt x="66" y="94"/>
                  </a:cubicBezTo>
                  <a:cubicBezTo>
                    <a:pt x="66" y="95"/>
                    <a:pt x="60" y="103"/>
                    <a:pt x="59" y="104"/>
                  </a:cubicBezTo>
                  <a:cubicBezTo>
                    <a:pt x="58" y="104"/>
                    <a:pt x="58" y="106"/>
                    <a:pt x="58" y="107"/>
                  </a:cubicBezTo>
                  <a:cubicBezTo>
                    <a:pt x="57" y="109"/>
                    <a:pt x="55" y="114"/>
                    <a:pt x="54" y="117"/>
                  </a:cubicBezTo>
                  <a:cubicBezTo>
                    <a:pt x="52" y="120"/>
                    <a:pt x="54" y="124"/>
                    <a:pt x="54" y="125"/>
                  </a:cubicBezTo>
                  <a:cubicBezTo>
                    <a:pt x="54" y="125"/>
                    <a:pt x="54" y="129"/>
                    <a:pt x="54" y="130"/>
                  </a:cubicBezTo>
                  <a:cubicBezTo>
                    <a:pt x="54" y="131"/>
                    <a:pt x="54" y="132"/>
                    <a:pt x="54" y="132"/>
                  </a:cubicBezTo>
                  <a:cubicBezTo>
                    <a:pt x="54" y="132"/>
                    <a:pt x="55" y="132"/>
                    <a:pt x="56" y="132"/>
                  </a:cubicBezTo>
                  <a:cubicBezTo>
                    <a:pt x="56" y="133"/>
                    <a:pt x="55" y="134"/>
                    <a:pt x="53" y="135"/>
                  </a:cubicBezTo>
                  <a:cubicBezTo>
                    <a:pt x="52" y="135"/>
                    <a:pt x="51" y="137"/>
                    <a:pt x="50" y="138"/>
                  </a:cubicBezTo>
                  <a:cubicBezTo>
                    <a:pt x="50" y="138"/>
                    <a:pt x="50" y="140"/>
                    <a:pt x="49" y="141"/>
                  </a:cubicBezTo>
                  <a:cubicBezTo>
                    <a:pt x="49" y="142"/>
                    <a:pt x="49" y="143"/>
                    <a:pt x="49" y="145"/>
                  </a:cubicBezTo>
                  <a:cubicBezTo>
                    <a:pt x="49" y="146"/>
                    <a:pt x="48" y="147"/>
                    <a:pt x="48" y="148"/>
                  </a:cubicBezTo>
                  <a:cubicBezTo>
                    <a:pt x="47" y="148"/>
                    <a:pt x="46" y="149"/>
                    <a:pt x="46" y="149"/>
                  </a:cubicBezTo>
                  <a:cubicBezTo>
                    <a:pt x="46" y="150"/>
                    <a:pt x="46" y="150"/>
                    <a:pt x="45" y="152"/>
                  </a:cubicBezTo>
                  <a:cubicBezTo>
                    <a:pt x="45" y="153"/>
                    <a:pt x="45" y="154"/>
                    <a:pt x="45" y="154"/>
                  </a:cubicBezTo>
                  <a:cubicBezTo>
                    <a:pt x="45" y="154"/>
                    <a:pt x="49" y="160"/>
                    <a:pt x="49" y="161"/>
                  </a:cubicBezTo>
                  <a:cubicBezTo>
                    <a:pt x="49" y="162"/>
                    <a:pt x="49" y="162"/>
                    <a:pt x="48" y="163"/>
                  </a:cubicBezTo>
                  <a:cubicBezTo>
                    <a:pt x="48" y="163"/>
                    <a:pt x="48" y="165"/>
                    <a:pt x="48" y="166"/>
                  </a:cubicBezTo>
                  <a:cubicBezTo>
                    <a:pt x="48" y="167"/>
                    <a:pt x="50" y="169"/>
                    <a:pt x="51" y="170"/>
                  </a:cubicBezTo>
                  <a:cubicBezTo>
                    <a:pt x="51" y="171"/>
                    <a:pt x="51" y="173"/>
                    <a:pt x="52" y="175"/>
                  </a:cubicBezTo>
                  <a:cubicBezTo>
                    <a:pt x="52" y="176"/>
                    <a:pt x="52" y="177"/>
                    <a:pt x="52" y="178"/>
                  </a:cubicBezTo>
                  <a:cubicBezTo>
                    <a:pt x="52" y="179"/>
                    <a:pt x="51" y="179"/>
                    <a:pt x="52" y="182"/>
                  </a:cubicBezTo>
                  <a:cubicBezTo>
                    <a:pt x="53" y="184"/>
                    <a:pt x="55" y="185"/>
                    <a:pt x="56" y="185"/>
                  </a:cubicBezTo>
                  <a:cubicBezTo>
                    <a:pt x="56" y="186"/>
                    <a:pt x="57" y="186"/>
                    <a:pt x="56" y="186"/>
                  </a:cubicBezTo>
                  <a:cubicBezTo>
                    <a:pt x="56" y="187"/>
                    <a:pt x="55" y="192"/>
                    <a:pt x="55" y="194"/>
                  </a:cubicBezTo>
                  <a:cubicBezTo>
                    <a:pt x="55" y="196"/>
                    <a:pt x="55" y="198"/>
                    <a:pt x="55" y="199"/>
                  </a:cubicBezTo>
                  <a:cubicBezTo>
                    <a:pt x="56" y="199"/>
                    <a:pt x="56" y="200"/>
                    <a:pt x="55" y="200"/>
                  </a:cubicBezTo>
                  <a:cubicBezTo>
                    <a:pt x="55" y="200"/>
                    <a:pt x="54" y="200"/>
                    <a:pt x="53" y="200"/>
                  </a:cubicBezTo>
                  <a:cubicBezTo>
                    <a:pt x="53" y="200"/>
                    <a:pt x="52" y="201"/>
                    <a:pt x="52" y="202"/>
                  </a:cubicBezTo>
                  <a:cubicBezTo>
                    <a:pt x="52" y="202"/>
                    <a:pt x="51" y="204"/>
                    <a:pt x="50" y="205"/>
                  </a:cubicBezTo>
                  <a:cubicBezTo>
                    <a:pt x="49" y="207"/>
                    <a:pt x="48" y="211"/>
                    <a:pt x="48" y="212"/>
                  </a:cubicBezTo>
                  <a:cubicBezTo>
                    <a:pt x="48" y="213"/>
                    <a:pt x="47" y="215"/>
                    <a:pt x="47" y="215"/>
                  </a:cubicBezTo>
                  <a:cubicBezTo>
                    <a:pt x="46" y="216"/>
                    <a:pt x="46" y="216"/>
                    <a:pt x="45" y="216"/>
                  </a:cubicBezTo>
                  <a:cubicBezTo>
                    <a:pt x="45" y="216"/>
                    <a:pt x="45" y="217"/>
                    <a:pt x="45" y="218"/>
                  </a:cubicBezTo>
                  <a:cubicBezTo>
                    <a:pt x="45" y="219"/>
                    <a:pt x="46" y="221"/>
                    <a:pt x="47" y="221"/>
                  </a:cubicBezTo>
                  <a:cubicBezTo>
                    <a:pt x="47" y="222"/>
                    <a:pt x="47" y="223"/>
                    <a:pt x="47" y="223"/>
                  </a:cubicBezTo>
                  <a:cubicBezTo>
                    <a:pt x="47" y="223"/>
                    <a:pt x="47" y="230"/>
                    <a:pt x="47" y="231"/>
                  </a:cubicBezTo>
                  <a:cubicBezTo>
                    <a:pt x="47" y="232"/>
                    <a:pt x="46" y="232"/>
                    <a:pt x="45" y="232"/>
                  </a:cubicBezTo>
                  <a:cubicBezTo>
                    <a:pt x="45" y="232"/>
                    <a:pt x="44" y="233"/>
                    <a:pt x="43" y="235"/>
                  </a:cubicBezTo>
                  <a:cubicBezTo>
                    <a:pt x="43" y="237"/>
                    <a:pt x="39" y="237"/>
                    <a:pt x="39" y="238"/>
                  </a:cubicBezTo>
                  <a:cubicBezTo>
                    <a:pt x="38" y="238"/>
                    <a:pt x="38" y="238"/>
                    <a:pt x="38" y="238"/>
                  </a:cubicBezTo>
                  <a:cubicBezTo>
                    <a:pt x="38" y="238"/>
                    <a:pt x="37" y="244"/>
                    <a:pt x="36" y="248"/>
                  </a:cubicBezTo>
                  <a:cubicBezTo>
                    <a:pt x="36" y="252"/>
                    <a:pt x="37" y="259"/>
                    <a:pt x="37" y="261"/>
                  </a:cubicBezTo>
                  <a:cubicBezTo>
                    <a:pt x="37" y="262"/>
                    <a:pt x="40" y="273"/>
                    <a:pt x="40" y="274"/>
                  </a:cubicBezTo>
                  <a:cubicBezTo>
                    <a:pt x="40" y="276"/>
                    <a:pt x="40" y="276"/>
                    <a:pt x="40" y="276"/>
                  </a:cubicBezTo>
                  <a:cubicBezTo>
                    <a:pt x="40" y="276"/>
                    <a:pt x="34" y="278"/>
                    <a:pt x="33" y="279"/>
                  </a:cubicBezTo>
                  <a:cubicBezTo>
                    <a:pt x="33" y="279"/>
                    <a:pt x="33" y="280"/>
                    <a:pt x="33" y="280"/>
                  </a:cubicBezTo>
                  <a:cubicBezTo>
                    <a:pt x="33" y="280"/>
                    <a:pt x="32" y="287"/>
                    <a:pt x="31" y="290"/>
                  </a:cubicBezTo>
                  <a:cubicBezTo>
                    <a:pt x="31" y="292"/>
                    <a:pt x="30" y="292"/>
                    <a:pt x="29" y="291"/>
                  </a:cubicBezTo>
                  <a:cubicBezTo>
                    <a:pt x="29" y="291"/>
                    <a:pt x="29" y="292"/>
                    <a:pt x="29" y="292"/>
                  </a:cubicBezTo>
                  <a:cubicBezTo>
                    <a:pt x="29" y="292"/>
                    <a:pt x="28" y="298"/>
                    <a:pt x="29" y="298"/>
                  </a:cubicBezTo>
                  <a:cubicBezTo>
                    <a:pt x="29" y="299"/>
                    <a:pt x="28" y="300"/>
                    <a:pt x="28" y="300"/>
                  </a:cubicBezTo>
                  <a:cubicBezTo>
                    <a:pt x="28" y="300"/>
                    <a:pt x="27" y="299"/>
                    <a:pt x="27" y="300"/>
                  </a:cubicBezTo>
                  <a:cubicBezTo>
                    <a:pt x="26" y="302"/>
                    <a:pt x="27" y="304"/>
                    <a:pt x="28" y="304"/>
                  </a:cubicBezTo>
                  <a:cubicBezTo>
                    <a:pt x="28" y="305"/>
                    <a:pt x="28" y="306"/>
                    <a:pt x="27" y="306"/>
                  </a:cubicBezTo>
                  <a:cubicBezTo>
                    <a:pt x="26" y="307"/>
                    <a:pt x="25" y="309"/>
                    <a:pt x="25" y="310"/>
                  </a:cubicBezTo>
                  <a:cubicBezTo>
                    <a:pt x="25" y="310"/>
                    <a:pt x="25" y="311"/>
                    <a:pt x="25" y="313"/>
                  </a:cubicBezTo>
                  <a:cubicBezTo>
                    <a:pt x="25" y="315"/>
                    <a:pt x="26" y="316"/>
                    <a:pt x="25" y="321"/>
                  </a:cubicBezTo>
                  <a:cubicBezTo>
                    <a:pt x="24" y="326"/>
                    <a:pt x="25" y="329"/>
                    <a:pt x="27" y="333"/>
                  </a:cubicBezTo>
                  <a:cubicBezTo>
                    <a:pt x="28" y="337"/>
                    <a:pt x="24" y="337"/>
                    <a:pt x="23" y="337"/>
                  </a:cubicBezTo>
                  <a:cubicBezTo>
                    <a:pt x="22" y="337"/>
                    <a:pt x="23" y="338"/>
                    <a:pt x="23" y="338"/>
                  </a:cubicBezTo>
                  <a:cubicBezTo>
                    <a:pt x="23" y="338"/>
                    <a:pt x="22" y="341"/>
                    <a:pt x="22" y="343"/>
                  </a:cubicBezTo>
                  <a:cubicBezTo>
                    <a:pt x="22" y="346"/>
                    <a:pt x="21" y="350"/>
                    <a:pt x="21" y="352"/>
                  </a:cubicBezTo>
                  <a:cubicBezTo>
                    <a:pt x="22" y="353"/>
                    <a:pt x="23" y="354"/>
                    <a:pt x="25" y="354"/>
                  </a:cubicBezTo>
                  <a:cubicBezTo>
                    <a:pt x="26" y="354"/>
                    <a:pt x="27" y="355"/>
                    <a:pt x="27" y="356"/>
                  </a:cubicBezTo>
                  <a:cubicBezTo>
                    <a:pt x="27" y="356"/>
                    <a:pt x="27" y="357"/>
                    <a:pt x="27" y="357"/>
                  </a:cubicBezTo>
                  <a:cubicBezTo>
                    <a:pt x="26" y="357"/>
                    <a:pt x="26" y="358"/>
                    <a:pt x="25" y="359"/>
                  </a:cubicBezTo>
                  <a:cubicBezTo>
                    <a:pt x="24" y="360"/>
                    <a:pt x="26" y="361"/>
                    <a:pt x="26" y="361"/>
                  </a:cubicBezTo>
                  <a:cubicBezTo>
                    <a:pt x="27" y="362"/>
                    <a:pt x="27" y="363"/>
                    <a:pt x="27" y="363"/>
                  </a:cubicBezTo>
                  <a:cubicBezTo>
                    <a:pt x="27" y="363"/>
                    <a:pt x="28" y="367"/>
                    <a:pt x="29" y="368"/>
                  </a:cubicBezTo>
                  <a:cubicBezTo>
                    <a:pt x="29" y="369"/>
                    <a:pt x="28" y="369"/>
                    <a:pt x="27" y="370"/>
                  </a:cubicBezTo>
                  <a:cubicBezTo>
                    <a:pt x="27" y="372"/>
                    <a:pt x="26" y="376"/>
                    <a:pt x="26" y="377"/>
                  </a:cubicBezTo>
                  <a:cubicBezTo>
                    <a:pt x="26" y="378"/>
                    <a:pt x="27" y="377"/>
                    <a:pt x="27" y="377"/>
                  </a:cubicBezTo>
                  <a:cubicBezTo>
                    <a:pt x="28" y="377"/>
                    <a:pt x="31" y="377"/>
                    <a:pt x="35" y="378"/>
                  </a:cubicBezTo>
                  <a:cubicBezTo>
                    <a:pt x="38" y="379"/>
                    <a:pt x="36" y="381"/>
                    <a:pt x="36" y="381"/>
                  </a:cubicBezTo>
                  <a:cubicBezTo>
                    <a:pt x="35" y="381"/>
                    <a:pt x="35" y="381"/>
                    <a:pt x="35" y="383"/>
                  </a:cubicBezTo>
                  <a:cubicBezTo>
                    <a:pt x="34" y="384"/>
                    <a:pt x="32" y="384"/>
                    <a:pt x="32" y="384"/>
                  </a:cubicBezTo>
                  <a:cubicBezTo>
                    <a:pt x="31" y="384"/>
                    <a:pt x="24" y="384"/>
                    <a:pt x="23" y="384"/>
                  </a:cubicBezTo>
                  <a:cubicBezTo>
                    <a:pt x="22" y="384"/>
                    <a:pt x="22" y="385"/>
                    <a:pt x="23" y="386"/>
                  </a:cubicBezTo>
                  <a:cubicBezTo>
                    <a:pt x="23" y="387"/>
                    <a:pt x="24" y="387"/>
                    <a:pt x="27" y="387"/>
                  </a:cubicBezTo>
                  <a:cubicBezTo>
                    <a:pt x="29" y="388"/>
                    <a:pt x="30" y="388"/>
                    <a:pt x="30" y="389"/>
                  </a:cubicBezTo>
                  <a:cubicBezTo>
                    <a:pt x="31" y="390"/>
                    <a:pt x="32" y="391"/>
                    <a:pt x="33" y="392"/>
                  </a:cubicBezTo>
                  <a:cubicBezTo>
                    <a:pt x="34" y="393"/>
                    <a:pt x="33" y="394"/>
                    <a:pt x="33" y="395"/>
                  </a:cubicBezTo>
                  <a:cubicBezTo>
                    <a:pt x="32" y="395"/>
                    <a:pt x="32" y="396"/>
                    <a:pt x="31" y="397"/>
                  </a:cubicBezTo>
                  <a:cubicBezTo>
                    <a:pt x="30" y="398"/>
                    <a:pt x="30" y="397"/>
                    <a:pt x="28" y="399"/>
                  </a:cubicBezTo>
                  <a:cubicBezTo>
                    <a:pt x="25" y="400"/>
                    <a:pt x="27" y="404"/>
                    <a:pt x="28" y="405"/>
                  </a:cubicBezTo>
                  <a:cubicBezTo>
                    <a:pt x="29" y="407"/>
                    <a:pt x="28" y="407"/>
                    <a:pt x="28" y="407"/>
                  </a:cubicBezTo>
                  <a:cubicBezTo>
                    <a:pt x="28" y="407"/>
                    <a:pt x="27" y="409"/>
                    <a:pt x="26" y="409"/>
                  </a:cubicBezTo>
                  <a:cubicBezTo>
                    <a:pt x="26" y="410"/>
                    <a:pt x="26" y="411"/>
                    <a:pt x="26" y="411"/>
                  </a:cubicBezTo>
                  <a:cubicBezTo>
                    <a:pt x="26" y="411"/>
                    <a:pt x="27" y="412"/>
                    <a:pt x="28" y="416"/>
                  </a:cubicBezTo>
                  <a:cubicBezTo>
                    <a:pt x="29" y="420"/>
                    <a:pt x="26" y="423"/>
                    <a:pt x="25" y="423"/>
                  </a:cubicBezTo>
                  <a:cubicBezTo>
                    <a:pt x="24" y="424"/>
                    <a:pt x="24" y="425"/>
                    <a:pt x="24" y="425"/>
                  </a:cubicBezTo>
                  <a:cubicBezTo>
                    <a:pt x="24" y="425"/>
                    <a:pt x="25" y="428"/>
                    <a:pt x="25" y="428"/>
                  </a:cubicBezTo>
                  <a:cubicBezTo>
                    <a:pt x="25" y="429"/>
                    <a:pt x="25" y="430"/>
                    <a:pt x="24" y="430"/>
                  </a:cubicBezTo>
                  <a:cubicBezTo>
                    <a:pt x="24" y="430"/>
                    <a:pt x="19" y="433"/>
                    <a:pt x="18" y="433"/>
                  </a:cubicBezTo>
                  <a:cubicBezTo>
                    <a:pt x="18" y="434"/>
                    <a:pt x="18" y="434"/>
                    <a:pt x="19" y="435"/>
                  </a:cubicBezTo>
                  <a:cubicBezTo>
                    <a:pt x="19" y="436"/>
                    <a:pt x="19" y="436"/>
                    <a:pt x="17" y="439"/>
                  </a:cubicBezTo>
                  <a:cubicBezTo>
                    <a:pt x="15" y="442"/>
                    <a:pt x="16" y="443"/>
                    <a:pt x="17" y="444"/>
                  </a:cubicBezTo>
                  <a:cubicBezTo>
                    <a:pt x="19" y="446"/>
                    <a:pt x="19" y="447"/>
                    <a:pt x="19" y="449"/>
                  </a:cubicBezTo>
                  <a:cubicBezTo>
                    <a:pt x="20" y="450"/>
                    <a:pt x="17" y="452"/>
                    <a:pt x="16" y="452"/>
                  </a:cubicBezTo>
                  <a:cubicBezTo>
                    <a:pt x="15" y="452"/>
                    <a:pt x="15" y="453"/>
                    <a:pt x="15" y="453"/>
                  </a:cubicBezTo>
                  <a:cubicBezTo>
                    <a:pt x="15" y="455"/>
                    <a:pt x="15" y="455"/>
                    <a:pt x="15" y="455"/>
                  </a:cubicBezTo>
                  <a:cubicBezTo>
                    <a:pt x="15" y="460"/>
                    <a:pt x="14" y="460"/>
                    <a:pt x="13" y="461"/>
                  </a:cubicBezTo>
                  <a:cubicBezTo>
                    <a:pt x="11" y="463"/>
                    <a:pt x="7" y="467"/>
                    <a:pt x="7" y="468"/>
                  </a:cubicBezTo>
                  <a:cubicBezTo>
                    <a:pt x="6" y="468"/>
                    <a:pt x="4" y="468"/>
                    <a:pt x="2" y="469"/>
                  </a:cubicBezTo>
                  <a:cubicBezTo>
                    <a:pt x="1" y="470"/>
                    <a:pt x="0" y="472"/>
                    <a:pt x="0" y="472"/>
                  </a:cubicBezTo>
                  <a:cubicBezTo>
                    <a:pt x="0" y="473"/>
                    <a:pt x="0" y="474"/>
                    <a:pt x="0" y="474"/>
                  </a:cubicBezTo>
                  <a:cubicBezTo>
                    <a:pt x="1" y="474"/>
                    <a:pt x="1" y="474"/>
                    <a:pt x="1" y="475"/>
                  </a:cubicBezTo>
                  <a:cubicBezTo>
                    <a:pt x="1" y="476"/>
                    <a:pt x="0" y="479"/>
                    <a:pt x="0" y="482"/>
                  </a:cubicBezTo>
                  <a:cubicBezTo>
                    <a:pt x="0" y="485"/>
                    <a:pt x="1" y="486"/>
                    <a:pt x="3" y="487"/>
                  </a:cubicBezTo>
                  <a:cubicBezTo>
                    <a:pt x="4" y="488"/>
                    <a:pt x="4" y="491"/>
                    <a:pt x="5" y="495"/>
                  </a:cubicBezTo>
                  <a:cubicBezTo>
                    <a:pt x="6" y="499"/>
                    <a:pt x="8" y="497"/>
                    <a:pt x="10" y="496"/>
                  </a:cubicBezTo>
                  <a:cubicBezTo>
                    <a:pt x="11" y="494"/>
                    <a:pt x="12" y="495"/>
                    <a:pt x="13" y="495"/>
                  </a:cubicBezTo>
                  <a:cubicBezTo>
                    <a:pt x="14" y="495"/>
                    <a:pt x="14" y="495"/>
                    <a:pt x="15" y="495"/>
                  </a:cubicBezTo>
                  <a:cubicBezTo>
                    <a:pt x="16" y="494"/>
                    <a:pt x="17" y="494"/>
                    <a:pt x="18" y="494"/>
                  </a:cubicBezTo>
                  <a:cubicBezTo>
                    <a:pt x="19" y="495"/>
                    <a:pt x="19" y="496"/>
                    <a:pt x="19" y="496"/>
                  </a:cubicBezTo>
                  <a:cubicBezTo>
                    <a:pt x="19" y="496"/>
                    <a:pt x="19" y="498"/>
                    <a:pt x="19" y="500"/>
                  </a:cubicBezTo>
                  <a:cubicBezTo>
                    <a:pt x="20" y="502"/>
                    <a:pt x="19" y="502"/>
                    <a:pt x="18" y="503"/>
                  </a:cubicBezTo>
                  <a:cubicBezTo>
                    <a:pt x="17" y="505"/>
                    <a:pt x="18" y="505"/>
                    <a:pt x="19" y="506"/>
                  </a:cubicBezTo>
                  <a:cubicBezTo>
                    <a:pt x="20" y="508"/>
                    <a:pt x="19" y="510"/>
                    <a:pt x="18" y="512"/>
                  </a:cubicBezTo>
                  <a:cubicBezTo>
                    <a:pt x="17" y="513"/>
                    <a:pt x="17" y="513"/>
                    <a:pt x="18" y="513"/>
                  </a:cubicBezTo>
                  <a:cubicBezTo>
                    <a:pt x="18" y="513"/>
                    <a:pt x="18" y="513"/>
                    <a:pt x="18" y="514"/>
                  </a:cubicBezTo>
                  <a:cubicBezTo>
                    <a:pt x="18" y="514"/>
                    <a:pt x="19" y="515"/>
                    <a:pt x="20" y="516"/>
                  </a:cubicBezTo>
                  <a:cubicBezTo>
                    <a:pt x="22" y="517"/>
                    <a:pt x="22" y="517"/>
                    <a:pt x="24" y="519"/>
                  </a:cubicBezTo>
                  <a:cubicBezTo>
                    <a:pt x="25" y="522"/>
                    <a:pt x="27" y="521"/>
                    <a:pt x="27" y="521"/>
                  </a:cubicBezTo>
                  <a:cubicBezTo>
                    <a:pt x="27" y="521"/>
                    <a:pt x="48" y="521"/>
                    <a:pt x="51" y="521"/>
                  </a:cubicBezTo>
                  <a:cubicBezTo>
                    <a:pt x="53" y="521"/>
                    <a:pt x="57" y="523"/>
                    <a:pt x="58" y="523"/>
                  </a:cubicBezTo>
                  <a:cubicBezTo>
                    <a:pt x="60" y="524"/>
                    <a:pt x="65" y="524"/>
                    <a:pt x="68" y="525"/>
                  </a:cubicBezTo>
                  <a:cubicBezTo>
                    <a:pt x="69" y="526"/>
                    <a:pt x="71" y="527"/>
                    <a:pt x="72" y="527"/>
                  </a:cubicBezTo>
                  <a:cubicBezTo>
                    <a:pt x="72" y="527"/>
                    <a:pt x="73" y="527"/>
                    <a:pt x="73" y="528"/>
                  </a:cubicBezTo>
                  <a:cubicBezTo>
                    <a:pt x="74" y="528"/>
                    <a:pt x="77" y="530"/>
                    <a:pt x="76" y="529"/>
                  </a:cubicBezTo>
                  <a:cubicBezTo>
                    <a:pt x="76" y="528"/>
                    <a:pt x="70" y="517"/>
                    <a:pt x="70" y="516"/>
                  </a:cubicBezTo>
                  <a:cubicBezTo>
                    <a:pt x="69" y="515"/>
                    <a:pt x="69" y="514"/>
                    <a:pt x="68" y="514"/>
                  </a:cubicBezTo>
                  <a:cubicBezTo>
                    <a:pt x="67" y="515"/>
                    <a:pt x="66" y="515"/>
                    <a:pt x="65" y="514"/>
                  </a:cubicBezTo>
                  <a:cubicBezTo>
                    <a:pt x="64" y="514"/>
                    <a:pt x="63" y="514"/>
                    <a:pt x="62" y="514"/>
                  </a:cubicBezTo>
                  <a:cubicBezTo>
                    <a:pt x="61" y="514"/>
                    <a:pt x="61" y="513"/>
                    <a:pt x="63" y="513"/>
                  </a:cubicBezTo>
                  <a:cubicBezTo>
                    <a:pt x="66" y="513"/>
                    <a:pt x="66" y="514"/>
                    <a:pt x="67" y="513"/>
                  </a:cubicBezTo>
                  <a:cubicBezTo>
                    <a:pt x="68" y="513"/>
                    <a:pt x="68" y="514"/>
                    <a:pt x="68" y="511"/>
                  </a:cubicBezTo>
                  <a:cubicBezTo>
                    <a:pt x="68" y="509"/>
                    <a:pt x="66" y="502"/>
                    <a:pt x="66" y="502"/>
                  </a:cubicBezTo>
                  <a:cubicBezTo>
                    <a:pt x="66" y="502"/>
                    <a:pt x="65" y="501"/>
                    <a:pt x="64" y="502"/>
                  </a:cubicBezTo>
                  <a:cubicBezTo>
                    <a:pt x="63" y="503"/>
                    <a:pt x="62" y="503"/>
                    <a:pt x="64" y="501"/>
                  </a:cubicBezTo>
                  <a:cubicBezTo>
                    <a:pt x="67" y="499"/>
                    <a:pt x="66" y="499"/>
                    <a:pt x="66" y="498"/>
                  </a:cubicBezTo>
                  <a:cubicBezTo>
                    <a:pt x="66" y="496"/>
                    <a:pt x="67" y="494"/>
                    <a:pt x="68" y="493"/>
                  </a:cubicBezTo>
                  <a:cubicBezTo>
                    <a:pt x="69" y="492"/>
                    <a:pt x="70" y="488"/>
                    <a:pt x="73" y="487"/>
                  </a:cubicBezTo>
                  <a:cubicBezTo>
                    <a:pt x="76" y="487"/>
                    <a:pt x="78" y="486"/>
                    <a:pt x="77" y="485"/>
                  </a:cubicBezTo>
                  <a:cubicBezTo>
                    <a:pt x="77" y="485"/>
                    <a:pt x="75" y="482"/>
                    <a:pt x="73" y="482"/>
                  </a:cubicBezTo>
                  <a:cubicBezTo>
                    <a:pt x="71" y="483"/>
                    <a:pt x="69" y="482"/>
                    <a:pt x="72" y="482"/>
                  </a:cubicBezTo>
                  <a:cubicBezTo>
                    <a:pt x="76" y="481"/>
                    <a:pt x="73" y="478"/>
                    <a:pt x="73" y="478"/>
                  </a:cubicBezTo>
                  <a:cubicBezTo>
                    <a:pt x="73" y="478"/>
                    <a:pt x="73" y="476"/>
                    <a:pt x="75" y="480"/>
                  </a:cubicBezTo>
                  <a:cubicBezTo>
                    <a:pt x="77" y="484"/>
                    <a:pt x="77" y="484"/>
                    <a:pt x="80" y="484"/>
                  </a:cubicBezTo>
                  <a:cubicBezTo>
                    <a:pt x="82" y="483"/>
                    <a:pt x="87" y="482"/>
                    <a:pt x="87" y="479"/>
                  </a:cubicBezTo>
                  <a:cubicBezTo>
                    <a:pt x="87" y="476"/>
                    <a:pt x="88" y="473"/>
                    <a:pt x="88" y="472"/>
                  </a:cubicBezTo>
                  <a:cubicBezTo>
                    <a:pt x="88" y="470"/>
                    <a:pt x="89" y="467"/>
                    <a:pt x="88" y="469"/>
                  </a:cubicBezTo>
                  <a:cubicBezTo>
                    <a:pt x="87" y="470"/>
                    <a:pt x="85" y="470"/>
                    <a:pt x="87" y="468"/>
                  </a:cubicBezTo>
                  <a:cubicBezTo>
                    <a:pt x="88" y="466"/>
                    <a:pt x="95" y="457"/>
                    <a:pt x="101" y="454"/>
                  </a:cubicBezTo>
                  <a:cubicBezTo>
                    <a:pt x="107" y="451"/>
                    <a:pt x="113" y="447"/>
                    <a:pt x="114" y="446"/>
                  </a:cubicBezTo>
                  <a:cubicBezTo>
                    <a:pt x="115" y="444"/>
                    <a:pt x="116" y="444"/>
                    <a:pt x="115" y="443"/>
                  </a:cubicBezTo>
                  <a:cubicBezTo>
                    <a:pt x="114" y="442"/>
                    <a:pt x="115" y="441"/>
                    <a:pt x="114" y="440"/>
                  </a:cubicBezTo>
                  <a:cubicBezTo>
                    <a:pt x="114" y="440"/>
                    <a:pt x="113" y="440"/>
                    <a:pt x="114" y="439"/>
                  </a:cubicBezTo>
                  <a:cubicBezTo>
                    <a:pt x="115" y="439"/>
                    <a:pt x="117" y="433"/>
                    <a:pt x="117" y="431"/>
                  </a:cubicBezTo>
                  <a:cubicBezTo>
                    <a:pt x="116" y="429"/>
                    <a:pt x="116" y="429"/>
                    <a:pt x="114" y="428"/>
                  </a:cubicBezTo>
                  <a:cubicBezTo>
                    <a:pt x="112" y="428"/>
                    <a:pt x="101" y="426"/>
                    <a:pt x="98" y="423"/>
                  </a:cubicBezTo>
                  <a:cubicBezTo>
                    <a:pt x="96" y="420"/>
                    <a:pt x="86" y="414"/>
                    <a:pt x="89" y="407"/>
                  </a:cubicBezTo>
                  <a:cubicBezTo>
                    <a:pt x="93" y="400"/>
                    <a:pt x="96" y="395"/>
                    <a:pt x="97" y="394"/>
                  </a:cubicBezTo>
                  <a:cubicBezTo>
                    <a:pt x="98" y="393"/>
                    <a:pt x="102" y="391"/>
                    <a:pt x="104" y="390"/>
                  </a:cubicBezTo>
                  <a:cubicBezTo>
                    <a:pt x="106" y="389"/>
                    <a:pt x="110" y="387"/>
                    <a:pt x="113" y="388"/>
                  </a:cubicBezTo>
                  <a:cubicBezTo>
                    <a:pt x="116" y="388"/>
                    <a:pt x="120" y="390"/>
                    <a:pt x="119" y="386"/>
                  </a:cubicBezTo>
                  <a:cubicBezTo>
                    <a:pt x="118" y="382"/>
                    <a:pt x="117" y="383"/>
                    <a:pt x="120" y="381"/>
                  </a:cubicBezTo>
                  <a:cubicBezTo>
                    <a:pt x="123" y="379"/>
                    <a:pt x="125" y="376"/>
                    <a:pt x="125" y="371"/>
                  </a:cubicBezTo>
                  <a:cubicBezTo>
                    <a:pt x="124" y="366"/>
                    <a:pt x="122" y="369"/>
                    <a:pt x="124" y="365"/>
                  </a:cubicBezTo>
                  <a:cubicBezTo>
                    <a:pt x="125" y="361"/>
                    <a:pt x="127" y="356"/>
                    <a:pt x="131" y="355"/>
                  </a:cubicBezTo>
                  <a:cubicBezTo>
                    <a:pt x="135" y="353"/>
                    <a:pt x="139" y="351"/>
                    <a:pt x="138" y="351"/>
                  </a:cubicBezTo>
                  <a:cubicBezTo>
                    <a:pt x="137" y="351"/>
                    <a:pt x="135" y="352"/>
                    <a:pt x="132" y="350"/>
                  </a:cubicBezTo>
                  <a:cubicBezTo>
                    <a:pt x="128" y="348"/>
                    <a:pt x="126" y="347"/>
                    <a:pt x="129" y="345"/>
                  </a:cubicBezTo>
                  <a:cubicBezTo>
                    <a:pt x="131" y="344"/>
                    <a:pt x="137" y="341"/>
                    <a:pt x="139" y="345"/>
                  </a:cubicBezTo>
                  <a:cubicBezTo>
                    <a:pt x="139" y="345"/>
                    <a:pt x="139" y="346"/>
                    <a:pt x="139" y="346"/>
                  </a:cubicBezTo>
                  <a:cubicBezTo>
                    <a:pt x="139" y="347"/>
                    <a:pt x="139" y="346"/>
                    <a:pt x="140" y="347"/>
                  </a:cubicBezTo>
                  <a:cubicBezTo>
                    <a:pt x="141" y="347"/>
                    <a:pt x="146" y="347"/>
                    <a:pt x="147" y="347"/>
                  </a:cubicBezTo>
                  <a:cubicBezTo>
                    <a:pt x="148" y="347"/>
                    <a:pt x="148" y="347"/>
                    <a:pt x="148" y="346"/>
                  </a:cubicBezTo>
                  <a:cubicBezTo>
                    <a:pt x="148" y="344"/>
                    <a:pt x="149" y="336"/>
                    <a:pt x="146" y="336"/>
                  </a:cubicBezTo>
                  <a:cubicBezTo>
                    <a:pt x="144" y="336"/>
                    <a:pt x="141" y="337"/>
                    <a:pt x="139" y="338"/>
                  </a:cubicBezTo>
                  <a:cubicBezTo>
                    <a:pt x="137" y="338"/>
                    <a:pt x="138" y="339"/>
                    <a:pt x="140" y="339"/>
                  </a:cubicBezTo>
                  <a:cubicBezTo>
                    <a:pt x="142" y="339"/>
                    <a:pt x="142" y="341"/>
                    <a:pt x="140" y="341"/>
                  </a:cubicBezTo>
                  <a:cubicBezTo>
                    <a:pt x="138" y="341"/>
                    <a:pt x="134" y="342"/>
                    <a:pt x="134" y="341"/>
                  </a:cubicBezTo>
                  <a:cubicBezTo>
                    <a:pt x="134" y="340"/>
                    <a:pt x="131" y="337"/>
                    <a:pt x="128" y="336"/>
                  </a:cubicBezTo>
                  <a:cubicBezTo>
                    <a:pt x="126" y="334"/>
                    <a:pt x="127" y="333"/>
                    <a:pt x="127" y="331"/>
                  </a:cubicBezTo>
                  <a:cubicBezTo>
                    <a:pt x="128" y="329"/>
                    <a:pt x="128" y="323"/>
                    <a:pt x="126" y="318"/>
                  </a:cubicBezTo>
                  <a:cubicBezTo>
                    <a:pt x="124" y="312"/>
                    <a:pt x="128" y="311"/>
                    <a:pt x="129" y="311"/>
                  </a:cubicBezTo>
                  <a:cubicBezTo>
                    <a:pt x="129" y="311"/>
                    <a:pt x="132" y="312"/>
                    <a:pt x="131" y="313"/>
                  </a:cubicBezTo>
                  <a:cubicBezTo>
                    <a:pt x="129" y="313"/>
                    <a:pt x="128" y="313"/>
                    <a:pt x="131" y="313"/>
                  </a:cubicBezTo>
                  <a:cubicBezTo>
                    <a:pt x="134" y="313"/>
                    <a:pt x="136" y="314"/>
                    <a:pt x="137" y="315"/>
                  </a:cubicBezTo>
                  <a:cubicBezTo>
                    <a:pt x="138" y="316"/>
                    <a:pt x="146" y="319"/>
                    <a:pt x="148" y="319"/>
                  </a:cubicBezTo>
                  <a:cubicBezTo>
                    <a:pt x="151" y="319"/>
                    <a:pt x="153" y="319"/>
                    <a:pt x="155" y="319"/>
                  </a:cubicBezTo>
                  <a:cubicBezTo>
                    <a:pt x="157" y="319"/>
                    <a:pt x="158" y="318"/>
                    <a:pt x="160" y="317"/>
                  </a:cubicBezTo>
                  <a:cubicBezTo>
                    <a:pt x="162" y="315"/>
                    <a:pt x="164" y="316"/>
                    <a:pt x="166" y="315"/>
                  </a:cubicBezTo>
                  <a:cubicBezTo>
                    <a:pt x="167" y="314"/>
                    <a:pt x="169" y="311"/>
                    <a:pt x="169" y="310"/>
                  </a:cubicBezTo>
                  <a:cubicBezTo>
                    <a:pt x="169" y="310"/>
                    <a:pt x="169" y="310"/>
                    <a:pt x="168" y="308"/>
                  </a:cubicBezTo>
                  <a:cubicBezTo>
                    <a:pt x="167" y="306"/>
                    <a:pt x="165" y="305"/>
                    <a:pt x="166" y="303"/>
                  </a:cubicBezTo>
                  <a:cubicBezTo>
                    <a:pt x="167" y="301"/>
                    <a:pt x="167" y="299"/>
                    <a:pt x="168" y="297"/>
                  </a:cubicBezTo>
                  <a:cubicBezTo>
                    <a:pt x="168" y="295"/>
                    <a:pt x="167" y="296"/>
                    <a:pt x="168" y="296"/>
                  </a:cubicBezTo>
                  <a:cubicBezTo>
                    <a:pt x="169" y="295"/>
                    <a:pt x="170" y="294"/>
                    <a:pt x="170" y="293"/>
                  </a:cubicBezTo>
                  <a:cubicBezTo>
                    <a:pt x="171" y="292"/>
                    <a:pt x="172" y="289"/>
                    <a:pt x="170" y="288"/>
                  </a:cubicBezTo>
                  <a:cubicBezTo>
                    <a:pt x="167" y="287"/>
                    <a:pt x="168" y="286"/>
                    <a:pt x="170" y="287"/>
                  </a:cubicBezTo>
                  <a:cubicBezTo>
                    <a:pt x="171" y="287"/>
                    <a:pt x="173" y="288"/>
                    <a:pt x="171" y="287"/>
                  </a:cubicBezTo>
                  <a:cubicBezTo>
                    <a:pt x="169" y="285"/>
                    <a:pt x="168" y="286"/>
                    <a:pt x="167" y="284"/>
                  </a:cubicBezTo>
                  <a:cubicBezTo>
                    <a:pt x="167" y="282"/>
                    <a:pt x="165" y="277"/>
                    <a:pt x="167" y="278"/>
                  </a:cubicBezTo>
                  <a:cubicBezTo>
                    <a:pt x="169" y="279"/>
                    <a:pt x="183" y="280"/>
                    <a:pt x="188" y="280"/>
                  </a:cubicBezTo>
                  <a:cubicBezTo>
                    <a:pt x="193" y="280"/>
                    <a:pt x="212" y="277"/>
                    <a:pt x="219" y="274"/>
                  </a:cubicBezTo>
                  <a:cubicBezTo>
                    <a:pt x="226" y="272"/>
                    <a:pt x="233" y="271"/>
                    <a:pt x="236" y="266"/>
                  </a:cubicBezTo>
                  <a:cubicBezTo>
                    <a:pt x="239" y="261"/>
                    <a:pt x="247" y="252"/>
                    <a:pt x="249" y="248"/>
                  </a:cubicBezTo>
                  <a:cubicBezTo>
                    <a:pt x="252" y="244"/>
                    <a:pt x="252" y="244"/>
                    <a:pt x="251" y="240"/>
                  </a:cubicBezTo>
                  <a:cubicBezTo>
                    <a:pt x="251" y="235"/>
                    <a:pt x="251" y="235"/>
                    <a:pt x="250" y="235"/>
                  </a:cubicBezTo>
                  <a:cubicBezTo>
                    <a:pt x="249" y="236"/>
                    <a:pt x="244" y="236"/>
                    <a:pt x="243" y="232"/>
                  </a:cubicBezTo>
                  <a:cubicBezTo>
                    <a:pt x="242" y="229"/>
                    <a:pt x="241" y="226"/>
                    <a:pt x="242" y="224"/>
                  </a:cubicBezTo>
                  <a:cubicBezTo>
                    <a:pt x="244" y="222"/>
                    <a:pt x="246" y="218"/>
                    <a:pt x="241" y="215"/>
                  </a:cubicBezTo>
                  <a:cubicBezTo>
                    <a:pt x="236" y="211"/>
                    <a:pt x="224" y="208"/>
                    <a:pt x="224" y="202"/>
                  </a:cubicBezTo>
                  <a:cubicBezTo>
                    <a:pt x="224" y="196"/>
                    <a:pt x="224" y="194"/>
                    <a:pt x="224" y="192"/>
                  </a:cubicBezTo>
                  <a:cubicBezTo>
                    <a:pt x="223" y="190"/>
                    <a:pt x="224" y="187"/>
                    <a:pt x="224" y="186"/>
                  </a:cubicBezTo>
                  <a:cubicBezTo>
                    <a:pt x="224" y="186"/>
                    <a:pt x="225" y="182"/>
                    <a:pt x="227" y="181"/>
                  </a:cubicBezTo>
                  <a:cubicBezTo>
                    <a:pt x="227" y="181"/>
                    <a:pt x="230" y="181"/>
                    <a:pt x="230" y="178"/>
                  </a:cubicBezTo>
                  <a:cubicBezTo>
                    <a:pt x="229" y="176"/>
                    <a:pt x="228" y="169"/>
                    <a:pt x="229" y="171"/>
                  </a:cubicBezTo>
                  <a:cubicBezTo>
                    <a:pt x="229" y="170"/>
                    <a:pt x="229" y="169"/>
                    <a:pt x="229" y="168"/>
                  </a:cubicBezTo>
                  <a:cubicBezTo>
                    <a:pt x="229" y="165"/>
                    <a:pt x="228" y="161"/>
                    <a:pt x="229" y="160"/>
                  </a:cubicBezTo>
                  <a:cubicBezTo>
                    <a:pt x="230" y="159"/>
                    <a:pt x="231" y="159"/>
                    <a:pt x="231" y="158"/>
                  </a:cubicBezTo>
                  <a:cubicBezTo>
                    <a:pt x="231" y="158"/>
                    <a:pt x="231" y="155"/>
                    <a:pt x="231" y="154"/>
                  </a:cubicBezTo>
                  <a:cubicBezTo>
                    <a:pt x="231" y="153"/>
                    <a:pt x="232" y="152"/>
                    <a:pt x="233" y="149"/>
                  </a:cubicBezTo>
                  <a:cubicBezTo>
                    <a:pt x="234" y="146"/>
                    <a:pt x="235" y="143"/>
                    <a:pt x="234" y="142"/>
                  </a:cubicBezTo>
                  <a:cubicBezTo>
                    <a:pt x="234" y="140"/>
                    <a:pt x="233" y="139"/>
                    <a:pt x="234" y="137"/>
                  </a:cubicBezTo>
                  <a:cubicBezTo>
                    <a:pt x="234" y="136"/>
                    <a:pt x="236" y="134"/>
                    <a:pt x="237" y="133"/>
                  </a:cubicBezTo>
                  <a:cubicBezTo>
                    <a:pt x="238" y="132"/>
                    <a:pt x="239" y="131"/>
                    <a:pt x="239" y="131"/>
                  </a:cubicBezTo>
                  <a:cubicBezTo>
                    <a:pt x="239" y="131"/>
                    <a:pt x="249" y="122"/>
                    <a:pt x="250" y="120"/>
                  </a:cubicBezTo>
                  <a:cubicBezTo>
                    <a:pt x="252" y="117"/>
                    <a:pt x="258" y="110"/>
                    <a:pt x="259" y="109"/>
                  </a:cubicBezTo>
                  <a:cubicBezTo>
                    <a:pt x="260" y="108"/>
                    <a:pt x="263" y="106"/>
                    <a:pt x="264" y="105"/>
                  </a:cubicBezTo>
                  <a:cubicBezTo>
                    <a:pt x="265" y="105"/>
                    <a:pt x="266" y="105"/>
                    <a:pt x="265" y="104"/>
                  </a:cubicBezTo>
                  <a:cubicBezTo>
                    <a:pt x="265" y="103"/>
                    <a:pt x="264" y="102"/>
                    <a:pt x="265" y="101"/>
                  </a:cubicBezTo>
                  <a:cubicBezTo>
                    <a:pt x="266" y="100"/>
                    <a:pt x="267" y="100"/>
                    <a:pt x="268" y="99"/>
                  </a:cubicBezTo>
                  <a:cubicBezTo>
                    <a:pt x="269" y="99"/>
                    <a:pt x="270" y="99"/>
                    <a:pt x="270" y="98"/>
                  </a:cubicBezTo>
                  <a:cubicBezTo>
                    <a:pt x="270" y="97"/>
                    <a:pt x="271" y="97"/>
                    <a:pt x="272" y="97"/>
                  </a:cubicBezTo>
                  <a:cubicBezTo>
                    <a:pt x="272" y="96"/>
                    <a:pt x="273" y="95"/>
                    <a:pt x="274" y="95"/>
                  </a:cubicBezTo>
                  <a:cubicBezTo>
                    <a:pt x="275" y="94"/>
                    <a:pt x="278" y="90"/>
                    <a:pt x="281" y="90"/>
                  </a:cubicBezTo>
                  <a:cubicBezTo>
                    <a:pt x="283" y="89"/>
                    <a:pt x="285" y="89"/>
                    <a:pt x="286" y="88"/>
                  </a:cubicBezTo>
                  <a:cubicBezTo>
                    <a:pt x="287" y="88"/>
                    <a:pt x="291" y="86"/>
                    <a:pt x="292" y="85"/>
                  </a:cubicBezTo>
                  <a:cubicBezTo>
                    <a:pt x="293" y="85"/>
                    <a:pt x="293" y="85"/>
                    <a:pt x="294" y="83"/>
                  </a:cubicBezTo>
                  <a:cubicBezTo>
                    <a:pt x="294" y="82"/>
                    <a:pt x="295" y="80"/>
                    <a:pt x="295" y="78"/>
                  </a:cubicBezTo>
                  <a:cubicBezTo>
                    <a:pt x="296" y="76"/>
                    <a:pt x="296" y="71"/>
                    <a:pt x="296" y="70"/>
                  </a:cubicBezTo>
                  <a:cubicBezTo>
                    <a:pt x="295" y="68"/>
                    <a:pt x="292" y="61"/>
                    <a:pt x="292" y="60"/>
                  </a:cubicBezTo>
                  <a:cubicBezTo>
                    <a:pt x="291" y="59"/>
                    <a:pt x="291" y="59"/>
                    <a:pt x="291" y="59"/>
                  </a:cubicBezTo>
                  <a:cubicBezTo>
                    <a:pt x="290" y="59"/>
                    <a:pt x="288" y="59"/>
                    <a:pt x="288" y="59"/>
                  </a:cubicBezTo>
                  <a:cubicBezTo>
                    <a:pt x="288" y="59"/>
                    <a:pt x="288" y="59"/>
                    <a:pt x="287" y="59"/>
                  </a:cubicBezTo>
                  <a:cubicBezTo>
                    <a:pt x="287" y="60"/>
                    <a:pt x="285" y="61"/>
                    <a:pt x="283" y="60"/>
                  </a:cubicBezTo>
                  <a:cubicBezTo>
                    <a:pt x="283" y="60"/>
                    <a:pt x="282" y="59"/>
                    <a:pt x="282" y="59"/>
                  </a:cubicBezTo>
                  <a:cubicBezTo>
                    <a:pt x="281" y="63"/>
                    <a:pt x="281" y="68"/>
                    <a:pt x="281" y="69"/>
                  </a:cubicBezTo>
                  <a:cubicBezTo>
                    <a:pt x="281" y="71"/>
                    <a:pt x="280" y="74"/>
                    <a:pt x="279" y="74"/>
                  </a:cubicBezTo>
                  <a:cubicBezTo>
                    <a:pt x="279" y="75"/>
                    <a:pt x="279" y="75"/>
                    <a:pt x="278" y="76"/>
                  </a:cubicBezTo>
                  <a:cubicBezTo>
                    <a:pt x="278" y="76"/>
                    <a:pt x="274" y="80"/>
                    <a:pt x="273" y="80"/>
                  </a:cubicBezTo>
                  <a:cubicBezTo>
                    <a:pt x="273" y="81"/>
                    <a:pt x="270" y="82"/>
                    <a:pt x="269" y="83"/>
                  </a:cubicBezTo>
                  <a:cubicBezTo>
                    <a:pt x="267" y="84"/>
                    <a:pt x="267" y="85"/>
                    <a:pt x="267" y="86"/>
                  </a:cubicBezTo>
                  <a:cubicBezTo>
                    <a:pt x="267" y="86"/>
                    <a:pt x="267" y="87"/>
                    <a:pt x="267" y="87"/>
                  </a:cubicBezTo>
                  <a:cubicBezTo>
                    <a:pt x="267" y="87"/>
                    <a:pt x="265" y="88"/>
                    <a:pt x="264" y="88"/>
                  </a:cubicBezTo>
                  <a:cubicBezTo>
                    <a:pt x="264" y="88"/>
                    <a:pt x="263" y="88"/>
                    <a:pt x="262" y="87"/>
                  </a:cubicBezTo>
                  <a:cubicBezTo>
                    <a:pt x="262" y="87"/>
                    <a:pt x="261" y="87"/>
                    <a:pt x="261" y="87"/>
                  </a:cubicBezTo>
                  <a:cubicBezTo>
                    <a:pt x="261" y="87"/>
                    <a:pt x="258" y="89"/>
                    <a:pt x="258" y="89"/>
                  </a:cubicBezTo>
                  <a:cubicBezTo>
                    <a:pt x="257" y="90"/>
                    <a:pt x="256" y="90"/>
                    <a:pt x="256" y="90"/>
                  </a:cubicBezTo>
                  <a:cubicBezTo>
                    <a:pt x="256" y="91"/>
                    <a:pt x="255" y="91"/>
                    <a:pt x="255" y="91"/>
                  </a:cubicBezTo>
                  <a:cubicBezTo>
                    <a:pt x="254" y="91"/>
                    <a:pt x="253" y="90"/>
                    <a:pt x="252" y="89"/>
                  </a:cubicBezTo>
                  <a:cubicBezTo>
                    <a:pt x="251" y="89"/>
                    <a:pt x="250" y="89"/>
                    <a:pt x="249" y="89"/>
                  </a:cubicBezTo>
                  <a:cubicBezTo>
                    <a:pt x="248" y="89"/>
                    <a:pt x="243" y="89"/>
                    <a:pt x="243" y="89"/>
                  </a:cubicBezTo>
                  <a:cubicBezTo>
                    <a:pt x="242" y="89"/>
                    <a:pt x="241" y="89"/>
                    <a:pt x="240" y="89"/>
                  </a:cubicBezTo>
                  <a:cubicBezTo>
                    <a:pt x="240" y="89"/>
                    <a:pt x="237" y="87"/>
                    <a:pt x="236" y="87"/>
                  </a:cubicBezTo>
                  <a:cubicBezTo>
                    <a:pt x="235" y="87"/>
                    <a:pt x="232" y="87"/>
                    <a:pt x="230" y="87"/>
                  </a:cubicBezTo>
                  <a:cubicBezTo>
                    <a:pt x="229" y="86"/>
                    <a:pt x="224" y="86"/>
                    <a:pt x="223" y="87"/>
                  </a:cubicBezTo>
                  <a:cubicBezTo>
                    <a:pt x="222" y="87"/>
                    <a:pt x="222" y="86"/>
                    <a:pt x="222" y="86"/>
                  </a:cubicBezTo>
                  <a:cubicBezTo>
                    <a:pt x="222" y="83"/>
                    <a:pt x="225" y="81"/>
                    <a:pt x="226" y="80"/>
                  </a:cubicBezTo>
                  <a:cubicBezTo>
                    <a:pt x="226" y="80"/>
                    <a:pt x="226" y="79"/>
                    <a:pt x="226" y="79"/>
                  </a:cubicBezTo>
                  <a:cubicBezTo>
                    <a:pt x="226" y="79"/>
                    <a:pt x="228" y="73"/>
                    <a:pt x="228" y="72"/>
                  </a:cubicBezTo>
                  <a:cubicBezTo>
                    <a:pt x="229" y="72"/>
                    <a:pt x="229" y="70"/>
                    <a:pt x="230" y="70"/>
                  </a:cubicBezTo>
                  <a:cubicBezTo>
                    <a:pt x="230" y="69"/>
                    <a:pt x="232" y="66"/>
                    <a:pt x="233" y="65"/>
                  </a:cubicBezTo>
                  <a:cubicBezTo>
                    <a:pt x="234" y="64"/>
                    <a:pt x="235" y="62"/>
                    <a:pt x="237" y="60"/>
                  </a:cubicBezTo>
                  <a:cubicBezTo>
                    <a:pt x="238" y="59"/>
                    <a:pt x="237" y="56"/>
                    <a:pt x="237" y="55"/>
                  </a:cubicBezTo>
                  <a:cubicBezTo>
                    <a:pt x="236" y="55"/>
                    <a:pt x="236" y="54"/>
                    <a:pt x="236" y="54"/>
                  </a:cubicBezTo>
                  <a:cubicBezTo>
                    <a:pt x="236" y="54"/>
                    <a:pt x="219" y="46"/>
                    <a:pt x="217" y="45"/>
                  </a:cubicBezTo>
                  <a:cubicBezTo>
                    <a:pt x="216" y="44"/>
                    <a:pt x="211" y="41"/>
                    <a:pt x="207" y="38"/>
                  </a:cubicBezTo>
                  <a:cubicBezTo>
                    <a:pt x="204" y="35"/>
                    <a:pt x="197" y="33"/>
                    <a:pt x="196" y="33"/>
                  </a:cubicBezTo>
                  <a:cubicBezTo>
                    <a:pt x="194" y="33"/>
                    <a:pt x="191" y="32"/>
                    <a:pt x="189" y="32"/>
                  </a:cubicBezTo>
                  <a:cubicBezTo>
                    <a:pt x="187" y="31"/>
                    <a:pt x="186" y="31"/>
                    <a:pt x="186" y="31"/>
                  </a:cubicBezTo>
                  <a:cubicBezTo>
                    <a:pt x="186" y="31"/>
                    <a:pt x="176" y="22"/>
                    <a:pt x="175" y="21"/>
                  </a:cubicBezTo>
                  <a:cubicBezTo>
                    <a:pt x="174" y="20"/>
                    <a:pt x="173" y="19"/>
                    <a:pt x="173" y="19"/>
                  </a:cubicBezTo>
                  <a:cubicBezTo>
                    <a:pt x="172" y="18"/>
                    <a:pt x="168" y="12"/>
                    <a:pt x="168" y="11"/>
                  </a:cubicBezTo>
                  <a:cubicBezTo>
                    <a:pt x="167" y="11"/>
                    <a:pt x="167" y="10"/>
                    <a:pt x="165" y="8"/>
                  </a:cubicBezTo>
                  <a:cubicBezTo>
                    <a:pt x="164" y="8"/>
                    <a:pt x="163" y="7"/>
                    <a:pt x="162" y="7"/>
                  </a:cubicBezTo>
                  <a:cubicBezTo>
                    <a:pt x="161" y="6"/>
                    <a:pt x="160" y="5"/>
                    <a:pt x="160" y="4"/>
                  </a:cubicBezTo>
                  <a:cubicBezTo>
                    <a:pt x="160" y="4"/>
                    <a:pt x="161" y="3"/>
                    <a:pt x="160" y="3"/>
                  </a:cubicBezTo>
                  <a:cubicBezTo>
                    <a:pt x="158" y="2"/>
                    <a:pt x="155" y="2"/>
                    <a:pt x="153" y="3"/>
                  </a:cubicBezTo>
                  <a:cubicBezTo>
                    <a:pt x="152" y="3"/>
                    <a:pt x="147" y="3"/>
                    <a:pt x="145" y="3"/>
                  </a:cubicBezTo>
                  <a:cubicBezTo>
                    <a:pt x="143" y="3"/>
                    <a:pt x="142" y="5"/>
                    <a:pt x="142" y="6"/>
                  </a:cubicBezTo>
                  <a:cubicBezTo>
                    <a:pt x="141" y="7"/>
                    <a:pt x="139" y="14"/>
                    <a:pt x="138" y="15"/>
                  </a:cubicBezTo>
                  <a:cubicBezTo>
                    <a:pt x="138" y="16"/>
                    <a:pt x="138" y="16"/>
                    <a:pt x="137" y="15"/>
                  </a:cubicBezTo>
                  <a:cubicBezTo>
                    <a:pt x="137" y="15"/>
                    <a:pt x="136" y="11"/>
                    <a:pt x="134" y="8"/>
                  </a:cubicBezTo>
                  <a:cubicBezTo>
                    <a:pt x="133" y="5"/>
                    <a:pt x="130" y="5"/>
                    <a:pt x="128" y="5"/>
                  </a:cubicBezTo>
                  <a:cubicBezTo>
                    <a:pt x="127" y="5"/>
                    <a:pt x="126" y="5"/>
                    <a:pt x="125" y="5"/>
                  </a:cubicBezTo>
                  <a:cubicBezTo>
                    <a:pt x="125" y="5"/>
                    <a:pt x="119" y="5"/>
                    <a:pt x="117" y="5"/>
                  </a:cubicBezTo>
                  <a:cubicBezTo>
                    <a:pt x="116" y="5"/>
                    <a:pt x="115" y="3"/>
                    <a:pt x="114" y="3"/>
                  </a:cubicBezTo>
                  <a:cubicBezTo>
                    <a:pt x="114" y="2"/>
                    <a:pt x="112" y="1"/>
                    <a:pt x="112" y="1"/>
                  </a:cubicBezTo>
                  <a:cubicBezTo>
                    <a:pt x="111" y="0"/>
                    <a:pt x="110" y="0"/>
                    <a:pt x="110" y="0"/>
                  </a:cubicBezTo>
                  <a:cubicBezTo>
                    <a:pt x="109" y="0"/>
                    <a:pt x="109" y="0"/>
                    <a:pt x="109" y="2"/>
                  </a:cubicBezTo>
                  <a:cubicBezTo>
                    <a:pt x="109" y="3"/>
                    <a:pt x="108" y="5"/>
                    <a:pt x="106" y="5"/>
                  </a:cubicBezTo>
                  <a:cubicBezTo>
                    <a:pt x="104" y="5"/>
                    <a:pt x="102" y="7"/>
                    <a:pt x="102" y="7"/>
                  </a:cubicBezTo>
                  <a:cubicBezTo>
                    <a:pt x="102" y="7"/>
                    <a:pt x="96" y="14"/>
                    <a:pt x="96" y="15"/>
                  </a:cubicBezTo>
                  <a:cubicBezTo>
                    <a:pt x="95" y="15"/>
                    <a:pt x="95" y="15"/>
                    <a:pt x="95" y="1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1" name="Freeform 379">
              <a:extLst>
                <a:ext uri="{FF2B5EF4-FFF2-40B4-BE49-F238E27FC236}">
                  <a16:creationId xmlns:a16="http://schemas.microsoft.com/office/drawing/2014/main" id="{EC5422F8-64CD-4A5F-82F2-44B7A9B7463C}"/>
                </a:ext>
              </a:extLst>
            </p:cNvPr>
            <p:cNvSpPr>
              <a:spLocks/>
            </p:cNvSpPr>
            <p:nvPr/>
          </p:nvSpPr>
          <p:spPr bwMode="auto">
            <a:xfrm>
              <a:off x="2227" y="3521"/>
              <a:ext cx="6" cy="4"/>
            </a:xfrm>
            <a:custGeom>
              <a:avLst/>
              <a:gdLst>
                <a:gd name="T0" fmla="*/ 1 w 4"/>
                <a:gd name="T1" fmla="*/ 2 h 3"/>
                <a:gd name="T2" fmla="*/ 3 w 4"/>
                <a:gd name="T3" fmla="*/ 3 h 3"/>
                <a:gd name="T4" fmla="*/ 2 w 4"/>
                <a:gd name="T5" fmla="*/ 1 h 3"/>
                <a:gd name="T6" fmla="*/ 1 w 4"/>
                <a:gd name="T7" fmla="*/ 2 h 3"/>
              </a:gdLst>
              <a:ahLst/>
              <a:cxnLst>
                <a:cxn ang="0">
                  <a:pos x="T0" y="T1"/>
                </a:cxn>
                <a:cxn ang="0">
                  <a:pos x="T2" y="T3"/>
                </a:cxn>
                <a:cxn ang="0">
                  <a:pos x="T4" y="T5"/>
                </a:cxn>
                <a:cxn ang="0">
                  <a:pos x="T6" y="T7"/>
                </a:cxn>
              </a:cxnLst>
              <a:rect l="0" t="0" r="r" b="b"/>
              <a:pathLst>
                <a:path w="4" h="3">
                  <a:moveTo>
                    <a:pt x="1" y="2"/>
                  </a:moveTo>
                  <a:cubicBezTo>
                    <a:pt x="1" y="2"/>
                    <a:pt x="2" y="3"/>
                    <a:pt x="3" y="3"/>
                  </a:cubicBezTo>
                  <a:cubicBezTo>
                    <a:pt x="4" y="3"/>
                    <a:pt x="4" y="3"/>
                    <a:pt x="2" y="1"/>
                  </a:cubicBezTo>
                  <a:cubicBezTo>
                    <a:pt x="0" y="0"/>
                    <a:pt x="1"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2" name="Freeform 380">
              <a:extLst>
                <a:ext uri="{FF2B5EF4-FFF2-40B4-BE49-F238E27FC236}">
                  <a16:creationId xmlns:a16="http://schemas.microsoft.com/office/drawing/2014/main" id="{5E524BD6-CC46-4E68-90EE-C6A48A9DF0DC}"/>
                </a:ext>
              </a:extLst>
            </p:cNvPr>
            <p:cNvSpPr>
              <a:spLocks/>
            </p:cNvSpPr>
            <p:nvPr/>
          </p:nvSpPr>
          <p:spPr bwMode="auto">
            <a:xfrm>
              <a:off x="2019" y="3899"/>
              <a:ext cx="26" cy="17"/>
            </a:xfrm>
            <a:custGeom>
              <a:avLst/>
              <a:gdLst>
                <a:gd name="T0" fmla="*/ 6 w 19"/>
                <a:gd name="T1" fmla="*/ 10 h 12"/>
                <a:gd name="T2" fmla="*/ 6 w 19"/>
                <a:gd name="T3" fmla="*/ 7 h 12"/>
                <a:gd name="T4" fmla="*/ 5 w 19"/>
                <a:gd name="T5" fmla="*/ 5 h 12"/>
                <a:gd name="T6" fmla="*/ 9 w 19"/>
                <a:gd name="T7" fmla="*/ 8 h 12"/>
                <a:gd name="T8" fmla="*/ 12 w 19"/>
                <a:gd name="T9" fmla="*/ 7 h 12"/>
                <a:gd name="T10" fmla="*/ 15 w 19"/>
                <a:gd name="T11" fmla="*/ 9 h 12"/>
                <a:gd name="T12" fmla="*/ 18 w 19"/>
                <a:gd name="T13" fmla="*/ 9 h 12"/>
                <a:gd name="T14" fmla="*/ 17 w 19"/>
                <a:gd name="T15" fmla="*/ 6 h 12"/>
                <a:gd name="T16" fmla="*/ 15 w 19"/>
                <a:gd name="T17" fmla="*/ 7 h 12"/>
                <a:gd name="T18" fmla="*/ 14 w 19"/>
                <a:gd name="T19" fmla="*/ 5 h 12"/>
                <a:gd name="T20" fmla="*/ 10 w 19"/>
                <a:gd name="T21" fmla="*/ 3 h 12"/>
                <a:gd name="T22" fmla="*/ 8 w 19"/>
                <a:gd name="T23" fmla="*/ 5 h 12"/>
                <a:gd name="T24" fmla="*/ 9 w 19"/>
                <a:gd name="T25" fmla="*/ 3 h 12"/>
                <a:gd name="T26" fmla="*/ 7 w 19"/>
                <a:gd name="T27" fmla="*/ 2 h 12"/>
                <a:gd name="T28" fmla="*/ 6 w 19"/>
                <a:gd name="T29" fmla="*/ 1 h 12"/>
                <a:gd name="T30" fmla="*/ 3 w 19"/>
                <a:gd name="T31" fmla="*/ 2 h 12"/>
                <a:gd name="T32" fmla="*/ 1 w 19"/>
                <a:gd name="T33" fmla="*/ 2 h 12"/>
                <a:gd name="T34" fmla="*/ 1 w 19"/>
                <a:gd name="T35" fmla="*/ 4 h 12"/>
                <a:gd name="T36" fmla="*/ 4 w 19"/>
                <a:gd name="T37" fmla="*/ 8 h 12"/>
                <a:gd name="T38" fmla="*/ 6 w 19"/>
                <a:gd name="T39"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2">
                  <a:moveTo>
                    <a:pt x="6" y="10"/>
                  </a:moveTo>
                  <a:cubicBezTo>
                    <a:pt x="6" y="9"/>
                    <a:pt x="8" y="10"/>
                    <a:pt x="6" y="7"/>
                  </a:cubicBezTo>
                  <a:cubicBezTo>
                    <a:pt x="3" y="3"/>
                    <a:pt x="5" y="5"/>
                    <a:pt x="5" y="5"/>
                  </a:cubicBezTo>
                  <a:cubicBezTo>
                    <a:pt x="6" y="6"/>
                    <a:pt x="8" y="7"/>
                    <a:pt x="9" y="8"/>
                  </a:cubicBezTo>
                  <a:cubicBezTo>
                    <a:pt x="9" y="9"/>
                    <a:pt x="11" y="8"/>
                    <a:pt x="12" y="7"/>
                  </a:cubicBezTo>
                  <a:cubicBezTo>
                    <a:pt x="13" y="5"/>
                    <a:pt x="13" y="7"/>
                    <a:pt x="15" y="9"/>
                  </a:cubicBezTo>
                  <a:cubicBezTo>
                    <a:pt x="17" y="12"/>
                    <a:pt x="18" y="11"/>
                    <a:pt x="18" y="9"/>
                  </a:cubicBezTo>
                  <a:cubicBezTo>
                    <a:pt x="19" y="8"/>
                    <a:pt x="18" y="7"/>
                    <a:pt x="17" y="6"/>
                  </a:cubicBezTo>
                  <a:cubicBezTo>
                    <a:pt x="16" y="4"/>
                    <a:pt x="16" y="7"/>
                    <a:pt x="15" y="7"/>
                  </a:cubicBezTo>
                  <a:cubicBezTo>
                    <a:pt x="15" y="7"/>
                    <a:pt x="14" y="7"/>
                    <a:pt x="14" y="5"/>
                  </a:cubicBezTo>
                  <a:cubicBezTo>
                    <a:pt x="15" y="3"/>
                    <a:pt x="10" y="3"/>
                    <a:pt x="10" y="3"/>
                  </a:cubicBezTo>
                  <a:cubicBezTo>
                    <a:pt x="9" y="3"/>
                    <a:pt x="9" y="5"/>
                    <a:pt x="8" y="5"/>
                  </a:cubicBezTo>
                  <a:cubicBezTo>
                    <a:pt x="8" y="5"/>
                    <a:pt x="8" y="4"/>
                    <a:pt x="9" y="3"/>
                  </a:cubicBezTo>
                  <a:cubicBezTo>
                    <a:pt x="9" y="1"/>
                    <a:pt x="7" y="2"/>
                    <a:pt x="7" y="2"/>
                  </a:cubicBezTo>
                  <a:cubicBezTo>
                    <a:pt x="6" y="3"/>
                    <a:pt x="6" y="3"/>
                    <a:pt x="6" y="1"/>
                  </a:cubicBezTo>
                  <a:cubicBezTo>
                    <a:pt x="5" y="0"/>
                    <a:pt x="4" y="1"/>
                    <a:pt x="3" y="2"/>
                  </a:cubicBezTo>
                  <a:cubicBezTo>
                    <a:pt x="2" y="3"/>
                    <a:pt x="2" y="3"/>
                    <a:pt x="1" y="2"/>
                  </a:cubicBezTo>
                  <a:cubicBezTo>
                    <a:pt x="0" y="2"/>
                    <a:pt x="1" y="4"/>
                    <a:pt x="1" y="4"/>
                  </a:cubicBezTo>
                  <a:cubicBezTo>
                    <a:pt x="1" y="4"/>
                    <a:pt x="2" y="5"/>
                    <a:pt x="4" y="8"/>
                  </a:cubicBezTo>
                  <a:cubicBezTo>
                    <a:pt x="6" y="10"/>
                    <a:pt x="6" y="10"/>
                    <a:pt x="6"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3" name="Freeform 381">
              <a:extLst>
                <a:ext uri="{FF2B5EF4-FFF2-40B4-BE49-F238E27FC236}">
                  <a16:creationId xmlns:a16="http://schemas.microsoft.com/office/drawing/2014/main" id="{992F4111-09EF-4BCE-8551-CE77817CD36D}"/>
                </a:ext>
              </a:extLst>
            </p:cNvPr>
            <p:cNvSpPr>
              <a:spLocks/>
            </p:cNvSpPr>
            <p:nvPr/>
          </p:nvSpPr>
          <p:spPr bwMode="auto">
            <a:xfrm>
              <a:off x="2046" y="3891"/>
              <a:ext cx="13" cy="19"/>
            </a:xfrm>
            <a:custGeom>
              <a:avLst/>
              <a:gdLst>
                <a:gd name="T0" fmla="*/ 5 w 9"/>
                <a:gd name="T1" fmla="*/ 2 h 14"/>
                <a:gd name="T2" fmla="*/ 3 w 9"/>
                <a:gd name="T3" fmla="*/ 5 h 14"/>
                <a:gd name="T4" fmla="*/ 1 w 9"/>
                <a:gd name="T5" fmla="*/ 6 h 14"/>
                <a:gd name="T6" fmla="*/ 0 w 9"/>
                <a:gd name="T7" fmla="*/ 9 h 14"/>
                <a:gd name="T8" fmla="*/ 3 w 9"/>
                <a:gd name="T9" fmla="*/ 13 h 14"/>
                <a:gd name="T10" fmla="*/ 5 w 9"/>
                <a:gd name="T11" fmla="*/ 13 h 14"/>
                <a:gd name="T12" fmla="*/ 4 w 9"/>
                <a:gd name="T13" fmla="*/ 10 h 14"/>
                <a:gd name="T14" fmla="*/ 7 w 9"/>
                <a:gd name="T15" fmla="*/ 11 h 14"/>
                <a:gd name="T16" fmla="*/ 7 w 9"/>
                <a:gd name="T17" fmla="*/ 8 h 14"/>
                <a:gd name="T18" fmla="*/ 7 w 9"/>
                <a:gd name="T19" fmla="*/ 2 h 14"/>
                <a:gd name="T20" fmla="*/ 5 w 9"/>
                <a:gd name="T21"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4">
                  <a:moveTo>
                    <a:pt x="5" y="2"/>
                  </a:moveTo>
                  <a:cubicBezTo>
                    <a:pt x="4" y="2"/>
                    <a:pt x="3" y="3"/>
                    <a:pt x="3" y="5"/>
                  </a:cubicBezTo>
                  <a:cubicBezTo>
                    <a:pt x="3" y="7"/>
                    <a:pt x="2" y="7"/>
                    <a:pt x="1" y="6"/>
                  </a:cubicBezTo>
                  <a:cubicBezTo>
                    <a:pt x="0" y="6"/>
                    <a:pt x="0" y="9"/>
                    <a:pt x="0" y="9"/>
                  </a:cubicBezTo>
                  <a:cubicBezTo>
                    <a:pt x="0" y="9"/>
                    <a:pt x="1" y="12"/>
                    <a:pt x="3" y="13"/>
                  </a:cubicBezTo>
                  <a:cubicBezTo>
                    <a:pt x="5" y="14"/>
                    <a:pt x="5" y="14"/>
                    <a:pt x="5" y="13"/>
                  </a:cubicBezTo>
                  <a:cubicBezTo>
                    <a:pt x="5" y="13"/>
                    <a:pt x="6" y="12"/>
                    <a:pt x="4" y="10"/>
                  </a:cubicBezTo>
                  <a:cubicBezTo>
                    <a:pt x="3" y="7"/>
                    <a:pt x="6" y="10"/>
                    <a:pt x="7" y="11"/>
                  </a:cubicBezTo>
                  <a:cubicBezTo>
                    <a:pt x="8" y="11"/>
                    <a:pt x="9" y="10"/>
                    <a:pt x="7" y="8"/>
                  </a:cubicBezTo>
                  <a:cubicBezTo>
                    <a:pt x="6" y="7"/>
                    <a:pt x="7" y="4"/>
                    <a:pt x="7" y="2"/>
                  </a:cubicBezTo>
                  <a:cubicBezTo>
                    <a:pt x="7" y="0"/>
                    <a:pt x="6" y="1"/>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4" name="Freeform 382">
              <a:extLst>
                <a:ext uri="{FF2B5EF4-FFF2-40B4-BE49-F238E27FC236}">
                  <a16:creationId xmlns:a16="http://schemas.microsoft.com/office/drawing/2014/main" id="{F16BBC11-A86E-4F7B-A098-917C1FBA6269}"/>
                </a:ext>
              </a:extLst>
            </p:cNvPr>
            <p:cNvSpPr>
              <a:spLocks/>
            </p:cNvSpPr>
            <p:nvPr/>
          </p:nvSpPr>
          <p:spPr bwMode="auto">
            <a:xfrm>
              <a:off x="2035" y="3927"/>
              <a:ext cx="11" cy="4"/>
            </a:xfrm>
            <a:custGeom>
              <a:avLst/>
              <a:gdLst>
                <a:gd name="T0" fmla="*/ 3 w 8"/>
                <a:gd name="T1" fmla="*/ 1 h 3"/>
                <a:gd name="T2" fmla="*/ 1 w 8"/>
                <a:gd name="T3" fmla="*/ 2 h 3"/>
                <a:gd name="T4" fmla="*/ 2 w 8"/>
                <a:gd name="T5" fmla="*/ 3 h 3"/>
                <a:gd name="T6" fmla="*/ 4 w 8"/>
                <a:gd name="T7" fmla="*/ 2 h 3"/>
                <a:gd name="T8" fmla="*/ 7 w 8"/>
                <a:gd name="T9" fmla="*/ 3 h 3"/>
                <a:gd name="T10" fmla="*/ 3 w 8"/>
                <a:gd name="T11" fmla="*/ 1 h 3"/>
              </a:gdLst>
              <a:ahLst/>
              <a:cxnLst>
                <a:cxn ang="0">
                  <a:pos x="T0" y="T1"/>
                </a:cxn>
                <a:cxn ang="0">
                  <a:pos x="T2" y="T3"/>
                </a:cxn>
                <a:cxn ang="0">
                  <a:pos x="T4" y="T5"/>
                </a:cxn>
                <a:cxn ang="0">
                  <a:pos x="T6" y="T7"/>
                </a:cxn>
                <a:cxn ang="0">
                  <a:pos x="T8" y="T9"/>
                </a:cxn>
                <a:cxn ang="0">
                  <a:pos x="T10" y="T11"/>
                </a:cxn>
              </a:cxnLst>
              <a:rect l="0" t="0" r="r" b="b"/>
              <a:pathLst>
                <a:path w="8" h="3">
                  <a:moveTo>
                    <a:pt x="3" y="1"/>
                  </a:moveTo>
                  <a:cubicBezTo>
                    <a:pt x="2" y="0"/>
                    <a:pt x="1" y="0"/>
                    <a:pt x="1" y="2"/>
                  </a:cubicBezTo>
                  <a:cubicBezTo>
                    <a:pt x="0" y="3"/>
                    <a:pt x="2" y="3"/>
                    <a:pt x="2" y="3"/>
                  </a:cubicBezTo>
                  <a:cubicBezTo>
                    <a:pt x="1" y="2"/>
                    <a:pt x="3" y="2"/>
                    <a:pt x="4" y="2"/>
                  </a:cubicBezTo>
                  <a:cubicBezTo>
                    <a:pt x="5" y="2"/>
                    <a:pt x="6" y="3"/>
                    <a:pt x="7" y="3"/>
                  </a:cubicBezTo>
                  <a:cubicBezTo>
                    <a:pt x="8" y="3"/>
                    <a:pt x="4"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5" name="Freeform 383">
              <a:extLst>
                <a:ext uri="{FF2B5EF4-FFF2-40B4-BE49-F238E27FC236}">
                  <a16:creationId xmlns:a16="http://schemas.microsoft.com/office/drawing/2014/main" id="{1BC42128-147A-4B48-87DA-F7E9507E3BEC}"/>
                </a:ext>
              </a:extLst>
            </p:cNvPr>
            <p:cNvSpPr>
              <a:spLocks/>
            </p:cNvSpPr>
            <p:nvPr/>
          </p:nvSpPr>
          <p:spPr bwMode="auto">
            <a:xfrm>
              <a:off x="2045" y="3929"/>
              <a:ext cx="15" cy="9"/>
            </a:xfrm>
            <a:custGeom>
              <a:avLst/>
              <a:gdLst>
                <a:gd name="T0" fmla="*/ 5 w 11"/>
                <a:gd name="T1" fmla="*/ 3 h 6"/>
                <a:gd name="T2" fmla="*/ 6 w 11"/>
                <a:gd name="T3" fmla="*/ 2 h 6"/>
                <a:gd name="T4" fmla="*/ 8 w 11"/>
                <a:gd name="T5" fmla="*/ 1 h 6"/>
                <a:gd name="T6" fmla="*/ 5 w 11"/>
                <a:gd name="T7" fmla="*/ 1 h 6"/>
                <a:gd name="T8" fmla="*/ 2 w 11"/>
                <a:gd name="T9" fmla="*/ 2 h 6"/>
                <a:gd name="T10" fmla="*/ 1 w 11"/>
                <a:gd name="T11" fmla="*/ 1 h 6"/>
                <a:gd name="T12" fmla="*/ 1 w 11"/>
                <a:gd name="T13" fmla="*/ 2 h 6"/>
                <a:gd name="T14" fmla="*/ 7 w 11"/>
                <a:gd name="T15" fmla="*/ 5 h 6"/>
                <a:gd name="T16" fmla="*/ 10 w 11"/>
                <a:gd name="T17" fmla="*/ 4 h 6"/>
                <a:gd name="T18" fmla="*/ 5 w 11"/>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6">
                  <a:moveTo>
                    <a:pt x="5" y="3"/>
                  </a:moveTo>
                  <a:cubicBezTo>
                    <a:pt x="3" y="3"/>
                    <a:pt x="5" y="2"/>
                    <a:pt x="6" y="2"/>
                  </a:cubicBezTo>
                  <a:cubicBezTo>
                    <a:pt x="7" y="2"/>
                    <a:pt x="6" y="1"/>
                    <a:pt x="8" y="1"/>
                  </a:cubicBezTo>
                  <a:cubicBezTo>
                    <a:pt x="10" y="0"/>
                    <a:pt x="5" y="1"/>
                    <a:pt x="5" y="1"/>
                  </a:cubicBezTo>
                  <a:cubicBezTo>
                    <a:pt x="4" y="2"/>
                    <a:pt x="3" y="1"/>
                    <a:pt x="2" y="2"/>
                  </a:cubicBezTo>
                  <a:cubicBezTo>
                    <a:pt x="2" y="2"/>
                    <a:pt x="2" y="1"/>
                    <a:pt x="1" y="1"/>
                  </a:cubicBezTo>
                  <a:cubicBezTo>
                    <a:pt x="0" y="1"/>
                    <a:pt x="1" y="2"/>
                    <a:pt x="1" y="2"/>
                  </a:cubicBezTo>
                  <a:cubicBezTo>
                    <a:pt x="1" y="2"/>
                    <a:pt x="5" y="4"/>
                    <a:pt x="7" y="5"/>
                  </a:cubicBezTo>
                  <a:cubicBezTo>
                    <a:pt x="9" y="6"/>
                    <a:pt x="9" y="5"/>
                    <a:pt x="10" y="4"/>
                  </a:cubicBezTo>
                  <a:cubicBezTo>
                    <a:pt x="11" y="3"/>
                    <a:pt x="7" y="3"/>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6" name="Freeform 384">
              <a:extLst>
                <a:ext uri="{FF2B5EF4-FFF2-40B4-BE49-F238E27FC236}">
                  <a16:creationId xmlns:a16="http://schemas.microsoft.com/office/drawing/2014/main" id="{59BD9E9E-DD30-4A52-BCDF-A0AD928C3088}"/>
                </a:ext>
              </a:extLst>
            </p:cNvPr>
            <p:cNvSpPr>
              <a:spLocks/>
            </p:cNvSpPr>
            <p:nvPr/>
          </p:nvSpPr>
          <p:spPr bwMode="auto">
            <a:xfrm>
              <a:off x="2064" y="3931"/>
              <a:ext cx="43" cy="23"/>
            </a:xfrm>
            <a:custGeom>
              <a:avLst/>
              <a:gdLst>
                <a:gd name="T0" fmla="*/ 28 w 31"/>
                <a:gd name="T1" fmla="*/ 11 h 17"/>
                <a:gd name="T2" fmla="*/ 26 w 31"/>
                <a:gd name="T3" fmla="*/ 9 h 17"/>
                <a:gd name="T4" fmla="*/ 22 w 31"/>
                <a:gd name="T5" fmla="*/ 9 h 17"/>
                <a:gd name="T6" fmla="*/ 21 w 31"/>
                <a:gd name="T7" fmla="*/ 8 h 17"/>
                <a:gd name="T8" fmla="*/ 26 w 31"/>
                <a:gd name="T9" fmla="*/ 7 h 17"/>
                <a:gd name="T10" fmla="*/ 23 w 31"/>
                <a:gd name="T11" fmla="*/ 5 h 17"/>
                <a:gd name="T12" fmla="*/ 16 w 31"/>
                <a:gd name="T13" fmla="*/ 3 h 17"/>
                <a:gd name="T14" fmla="*/ 19 w 31"/>
                <a:gd name="T15" fmla="*/ 4 h 17"/>
                <a:gd name="T16" fmla="*/ 22 w 31"/>
                <a:gd name="T17" fmla="*/ 3 h 17"/>
                <a:gd name="T18" fmla="*/ 24 w 31"/>
                <a:gd name="T19" fmla="*/ 3 h 17"/>
                <a:gd name="T20" fmla="*/ 24 w 31"/>
                <a:gd name="T21" fmla="*/ 1 h 17"/>
                <a:gd name="T22" fmla="*/ 16 w 31"/>
                <a:gd name="T23" fmla="*/ 1 h 17"/>
                <a:gd name="T24" fmla="*/ 11 w 31"/>
                <a:gd name="T25" fmla="*/ 1 h 17"/>
                <a:gd name="T26" fmla="*/ 8 w 31"/>
                <a:gd name="T27" fmla="*/ 2 h 17"/>
                <a:gd name="T28" fmla="*/ 7 w 31"/>
                <a:gd name="T29" fmla="*/ 3 h 17"/>
                <a:gd name="T30" fmla="*/ 6 w 31"/>
                <a:gd name="T31" fmla="*/ 3 h 17"/>
                <a:gd name="T32" fmla="*/ 2 w 31"/>
                <a:gd name="T33" fmla="*/ 3 h 17"/>
                <a:gd name="T34" fmla="*/ 2 w 31"/>
                <a:gd name="T35" fmla="*/ 4 h 17"/>
                <a:gd name="T36" fmla="*/ 7 w 31"/>
                <a:gd name="T37" fmla="*/ 6 h 17"/>
                <a:gd name="T38" fmla="*/ 5 w 31"/>
                <a:gd name="T39" fmla="*/ 7 h 17"/>
                <a:gd name="T40" fmla="*/ 6 w 31"/>
                <a:gd name="T41" fmla="*/ 8 h 17"/>
                <a:gd name="T42" fmla="*/ 8 w 31"/>
                <a:gd name="T43" fmla="*/ 10 h 17"/>
                <a:gd name="T44" fmla="*/ 9 w 31"/>
                <a:gd name="T45" fmla="*/ 11 h 17"/>
                <a:gd name="T46" fmla="*/ 10 w 31"/>
                <a:gd name="T47" fmla="*/ 10 h 17"/>
                <a:gd name="T48" fmla="*/ 10 w 31"/>
                <a:gd name="T49" fmla="*/ 8 h 17"/>
                <a:gd name="T50" fmla="*/ 9 w 31"/>
                <a:gd name="T51" fmla="*/ 6 h 17"/>
                <a:gd name="T52" fmla="*/ 11 w 31"/>
                <a:gd name="T53" fmla="*/ 5 h 17"/>
                <a:gd name="T54" fmla="*/ 12 w 31"/>
                <a:gd name="T55" fmla="*/ 4 h 17"/>
                <a:gd name="T56" fmla="*/ 16 w 31"/>
                <a:gd name="T57" fmla="*/ 5 h 17"/>
                <a:gd name="T58" fmla="*/ 17 w 31"/>
                <a:gd name="T59" fmla="*/ 7 h 17"/>
                <a:gd name="T60" fmla="*/ 16 w 31"/>
                <a:gd name="T61" fmla="*/ 9 h 17"/>
                <a:gd name="T62" fmla="*/ 17 w 31"/>
                <a:gd name="T63" fmla="*/ 9 h 17"/>
                <a:gd name="T64" fmla="*/ 17 w 31"/>
                <a:gd name="T65" fmla="*/ 10 h 17"/>
                <a:gd name="T66" fmla="*/ 22 w 31"/>
                <a:gd name="T67" fmla="*/ 10 h 17"/>
                <a:gd name="T68" fmla="*/ 29 w 31"/>
                <a:gd name="T69" fmla="*/ 16 h 17"/>
                <a:gd name="T70" fmla="*/ 30 w 31"/>
                <a:gd name="T71" fmla="*/ 13 h 17"/>
                <a:gd name="T72" fmla="*/ 28 w 31"/>
                <a:gd name="T7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17">
                  <a:moveTo>
                    <a:pt x="28" y="11"/>
                  </a:moveTo>
                  <a:cubicBezTo>
                    <a:pt x="28" y="11"/>
                    <a:pt x="28" y="9"/>
                    <a:pt x="26" y="9"/>
                  </a:cubicBezTo>
                  <a:cubicBezTo>
                    <a:pt x="25" y="9"/>
                    <a:pt x="23" y="8"/>
                    <a:pt x="22" y="9"/>
                  </a:cubicBezTo>
                  <a:cubicBezTo>
                    <a:pt x="21" y="9"/>
                    <a:pt x="20" y="8"/>
                    <a:pt x="21" y="8"/>
                  </a:cubicBezTo>
                  <a:cubicBezTo>
                    <a:pt x="23" y="7"/>
                    <a:pt x="26" y="8"/>
                    <a:pt x="26" y="7"/>
                  </a:cubicBezTo>
                  <a:cubicBezTo>
                    <a:pt x="26" y="6"/>
                    <a:pt x="26" y="5"/>
                    <a:pt x="23" y="5"/>
                  </a:cubicBezTo>
                  <a:cubicBezTo>
                    <a:pt x="21" y="6"/>
                    <a:pt x="16" y="4"/>
                    <a:pt x="16" y="3"/>
                  </a:cubicBezTo>
                  <a:cubicBezTo>
                    <a:pt x="16" y="3"/>
                    <a:pt x="18" y="4"/>
                    <a:pt x="19" y="4"/>
                  </a:cubicBezTo>
                  <a:cubicBezTo>
                    <a:pt x="20" y="4"/>
                    <a:pt x="21" y="4"/>
                    <a:pt x="22" y="3"/>
                  </a:cubicBezTo>
                  <a:cubicBezTo>
                    <a:pt x="23" y="3"/>
                    <a:pt x="23" y="3"/>
                    <a:pt x="24" y="3"/>
                  </a:cubicBezTo>
                  <a:cubicBezTo>
                    <a:pt x="25" y="3"/>
                    <a:pt x="27" y="1"/>
                    <a:pt x="24" y="1"/>
                  </a:cubicBezTo>
                  <a:cubicBezTo>
                    <a:pt x="21" y="0"/>
                    <a:pt x="18" y="0"/>
                    <a:pt x="16" y="1"/>
                  </a:cubicBezTo>
                  <a:cubicBezTo>
                    <a:pt x="15" y="1"/>
                    <a:pt x="13" y="1"/>
                    <a:pt x="11" y="1"/>
                  </a:cubicBezTo>
                  <a:cubicBezTo>
                    <a:pt x="9" y="2"/>
                    <a:pt x="10" y="2"/>
                    <a:pt x="8" y="2"/>
                  </a:cubicBezTo>
                  <a:cubicBezTo>
                    <a:pt x="7" y="2"/>
                    <a:pt x="7" y="2"/>
                    <a:pt x="7" y="3"/>
                  </a:cubicBezTo>
                  <a:cubicBezTo>
                    <a:pt x="7" y="4"/>
                    <a:pt x="6" y="5"/>
                    <a:pt x="6" y="3"/>
                  </a:cubicBezTo>
                  <a:cubicBezTo>
                    <a:pt x="6" y="2"/>
                    <a:pt x="4" y="2"/>
                    <a:pt x="2" y="3"/>
                  </a:cubicBezTo>
                  <a:cubicBezTo>
                    <a:pt x="1" y="3"/>
                    <a:pt x="0" y="4"/>
                    <a:pt x="2" y="4"/>
                  </a:cubicBezTo>
                  <a:cubicBezTo>
                    <a:pt x="4" y="5"/>
                    <a:pt x="8" y="5"/>
                    <a:pt x="7" y="6"/>
                  </a:cubicBezTo>
                  <a:cubicBezTo>
                    <a:pt x="5" y="6"/>
                    <a:pt x="6" y="7"/>
                    <a:pt x="5" y="7"/>
                  </a:cubicBezTo>
                  <a:cubicBezTo>
                    <a:pt x="4" y="8"/>
                    <a:pt x="4" y="8"/>
                    <a:pt x="6" y="8"/>
                  </a:cubicBezTo>
                  <a:cubicBezTo>
                    <a:pt x="7" y="9"/>
                    <a:pt x="8" y="10"/>
                    <a:pt x="8" y="10"/>
                  </a:cubicBezTo>
                  <a:cubicBezTo>
                    <a:pt x="8" y="10"/>
                    <a:pt x="9" y="12"/>
                    <a:pt x="9" y="11"/>
                  </a:cubicBezTo>
                  <a:cubicBezTo>
                    <a:pt x="10" y="9"/>
                    <a:pt x="10" y="10"/>
                    <a:pt x="10" y="10"/>
                  </a:cubicBezTo>
                  <a:cubicBezTo>
                    <a:pt x="11" y="9"/>
                    <a:pt x="12" y="9"/>
                    <a:pt x="10" y="8"/>
                  </a:cubicBezTo>
                  <a:cubicBezTo>
                    <a:pt x="9" y="8"/>
                    <a:pt x="7" y="6"/>
                    <a:pt x="9" y="6"/>
                  </a:cubicBezTo>
                  <a:cubicBezTo>
                    <a:pt x="11" y="6"/>
                    <a:pt x="12" y="6"/>
                    <a:pt x="11" y="5"/>
                  </a:cubicBezTo>
                  <a:cubicBezTo>
                    <a:pt x="10" y="5"/>
                    <a:pt x="11" y="4"/>
                    <a:pt x="12" y="4"/>
                  </a:cubicBezTo>
                  <a:cubicBezTo>
                    <a:pt x="14" y="5"/>
                    <a:pt x="16" y="6"/>
                    <a:pt x="16" y="5"/>
                  </a:cubicBezTo>
                  <a:cubicBezTo>
                    <a:pt x="17" y="5"/>
                    <a:pt x="18" y="6"/>
                    <a:pt x="17" y="7"/>
                  </a:cubicBezTo>
                  <a:cubicBezTo>
                    <a:pt x="16" y="8"/>
                    <a:pt x="16" y="9"/>
                    <a:pt x="16" y="9"/>
                  </a:cubicBezTo>
                  <a:cubicBezTo>
                    <a:pt x="17" y="9"/>
                    <a:pt x="17" y="9"/>
                    <a:pt x="17" y="9"/>
                  </a:cubicBezTo>
                  <a:cubicBezTo>
                    <a:pt x="16" y="10"/>
                    <a:pt x="16" y="10"/>
                    <a:pt x="17" y="10"/>
                  </a:cubicBezTo>
                  <a:cubicBezTo>
                    <a:pt x="18" y="11"/>
                    <a:pt x="21" y="9"/>
                    <a:pt x="22" y="10"/>
                  </a:cubicBezTo>
                  <a:cubicBezTo>
                    <a:pt x="23" y="12"/>
                    <a:pt x="29" y="17"/>
                    <a:pt x="29" y="16"/>
                  </a:cubicBezTo>
                  <a:cubicBezTo>
                    <a:pt x="30" y="14"/>
                    <a:pt x="31" y="14"/>
                    <a:pt x="30" y="13"/>
                  </a:cubicBezTo>
                  <a:cubicBezTo>
                    <a:pt x="29" y="12"/>
                    <a:pt x="29" y="11"/>
                    <a:pt x="28"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7" name="Freeform 385">
              <a:extLst>
                <a:ext uri="{FF2B5EF4-FFF2-40B4-BE49-F238E27FC236}">
                  <a16:creationId xmlns:a16="http://schemas.microsoft.com/office/drawing/2014/main" id="{9C66FB53-F9A3-4C85-AA03-6B2DA825EA17}"/>
                </a:ext>
              </a:extLst>
            </p:cNvPr>
            <p:cNvSpPr>
              <a:spLocks/>
            </p:cNvSpPr>
            <p:nvPr/>
          </p:nvSpPr>
          <p:spPr bwMode="auto">
            <a:xfrm>
              <a:off x="2067" y="3928"/>
              <a:ext cx="15" cy="7"/>
            </a:xfrm>
            <a:custGeom>
              <a:avLst/>
              <a:gdLst>
                <a:gd name="T0" fmla="*/ 3 w 11"/>
                <a:gd name="T1" fmla="*/ 4 h 5"/>
                <a:gd name="T2" fmla="*/ 9 w 11"/>
                <a:gd name="T3" fmla="*/ 3 h 5"/>
                <a:gd name="T4" fmla="*/ 4 w 11"/>
                <a:gd name="T5" fmla="*/ 1 h 5"/>
                <a:gd name="T6" fmla="*/ 0 w 11"/>
                <a:gd name="T7" fmla="*/ 3 h 5"/>
                <a:gd name="T8" fmla="*/ 3 w 11"/>
                <a:gd name="T9" fmla="*/ 4 h 5"/>
              </a:gdLst>
              <a:ahLst/>
              <a:cxnLst>
                <a:cxn ang="0">
                  <a:pos x="T0" y="T1"/>
                </a:cxn>
                <a:cxn ang="0">
                  <a:pos x="T2" y="T3"/>
                </a:cxn>
                <a:cxn ang="0">
                  <a:pos x="T4" y="T5"/>
                </a:cxn>
                <a:cxn ang="0">
                  <a:pos x="T6" y="T7"/>
                </a:cxn>
                <a:cxn ang="0">
                  <a:pos x="T8" y="T9"/>
                </a:cxn>
              </a:cxnLst>
              <a:rect l="0" t="0" r="r" b="b"/>
              <a:pathLst>
                <a:path w="11" h="5">
                  <a:moveTo>
                    <a:pt x="3" y="4"/>
                  </a:moveTo>
                  <a:cubicBezTo>
                    <a:pt x="3" y="4"/>
                    <a:pt x="6" y="3"/>
                    <a:pt x="9" y="3"/>
                  </a:cubicBezTo>
                  <a:cubicBezTo>
                    <a:pt x="11" y="2"/>
                    <a:pt x="6" y="1"/>
                    <a:pt x="4" y="1"/>
                  </a:cubicBezTo>
                  <a:cubicBezTo>
                    <a:pt x="2" y="0"/>
                    <a:pt x="1" y="1"/>
                    <a:pt x="0" y="3"/>
                  </a:cubicBezTo>
                  <a:cubicBezTo>
                    <a:pt x="0" y="5"/>
                    <a:pt x="3" y="4"/>
                    <a:pt x="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8" name="Freeform 386">
              <a:extLst>
                <a:ext uri="{FF2B5EF4-FFF2-40B4-BE49-F238E27FC236}">
                  <a16:creationId xmlns:a16="http://schemas.microsoft.com/office/drawing/2014/main" id="{61C0F36B-5FCF-4B9E-BDD7-F82B9007BE3D}"/>
                </a:ext>
              </a:extLst>
            </p:cNvPr>
            <p:cNvSpPr>
              <a:spLocks/>
            </p:cNvSpPr>
            <p:nvPr/>
          </p:nvSpPr>
          <p:spPr bwMode="auto">
            <a:xfrm>
              <a:off x="2097" y="3929"/>
              <a:ext cx="31" cy="16"/>
            </a:xfrm>
            <a:custGeom>
              <a:avLst/>
              <a:gdLst>
                <a:gd name="T0" fmla="*/ 14 w 22"/>
                <a:gd name="T1" fmla="*/ 1 h 11"/>
                <a:gd name="T2" fmla="*/ 9 w 22"/>
                <a:gd name="T3" fmla="*/ 1 h 11"/>
                <a:gd name="T4" fmla="*/ 3 w 22"/>
                <a:gd name="T5" fmla="*/ 0 h 11"/>
                <a:gd name="T6" fmla="*/ 2 w 22"/>
                <a:gd name="T7" fmla="*/ 2 h 11"/>
                <a:gd name="T8" fmla="*/ 4 w 22"/>
                <a:gd name="T9" fmla="*/ 6 h 11"/>
                <a:gd name="T10" fmla="*/ 9 w 22"/>
                <a:gd name="T11" fmla="*/ 7 h 11"/>
                <a:gd name="T12" fmla="*/ 13 w 22"/>
                <a:gd name="T13" fmla="*/ 6 h 11"/>
                <a:gd name="T14" fmla="*/ 15 w 22"/>
                <a:gd name="T15" fmla="*/ 8 h 11"/>
                <a:gd name="T16" fmla="*/ 20 w 22"/>
                <a:gd name="T17" fmla="*/ 6 h 11"/>
                <a:gd name="T18" fmla="*/ 14 w 22"/>
                <a:gd name="T19"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1">
                  <a:moveTo>
                    <a:pt x="14" y="1"/>
                  </a:moveTo>
                  <a:cubicBezTo>
                    <a:pt x="12" y="1"/>
                    <a:pt x="10" y="1"/>
                    <a:pt x="9" y="1"/>
                  </a:cubicBezTo>
                  <a:cubicBezTo>
                    <a:pt x="8" y="1"/>
                    <a:pt x="6" y="0"/>
                    <a:pt x="3" y="0"/>
                  </a:cubicBezTo>
                  <a:cubicBezTo>
                    <a:pt x="0" y="0"/>
                    <a:pt x="2" y="2"/>
                    <a:pt x="2" y="2"/>
                  </a:cubicBezTo>
                  <a:cubicBezTo>
                    <a:pt x="3" y="3"/>
                    <a:pt x="4" y="4"/>
                    <a:pt x="4" y="6"/>
                  </a:cubicBezTo>
                  <a:cubicBezTo>
                    <a:pt x="4" y="7"/>
                    <a:pt x="7" y="7"/>
                    <a:pt x="9" y="7"/>
                  </a:cubicBezTo>
                  <a:cubicBezTo>
                    <a:pt x="11" y="7"/>
                    <a:pt x="11" y="7"/>
                    <a:pt x="13" y="6"/>
                  </a:cubicBezTo>
                  <a:cubicBezTo>
                    <a:pt x="14" y="5"/>
                    <a:pt x="14" y="5"/>
                    <a:pt x="15" y="8"/>
                  </a:cubicBezTo>
                  <a:cubicBezTo>
                    <a:pt x="15" y="11"/>
                    <a:pt x="18" y="8"/>
                    <a:pt x="20" y="6"/>
                  </a:cubicBezTo>
                  <a:cubicBezTo>
                    <a:pt x="22" y="4"/>
                    <a:pt x="15" y="2"/>
                    <a:pt x="1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9" name="Freeform 387">
              <a:extLst>
                <a:ext uri="{FF2B5EF4-FFF2-40B4-BE49-F238E27FC236}">
                  <a16:creationId xmlns:a16="http://schemas.microsoft.com/office/drawing/2014/main" id="{BBA49799-7255-4A94-BED4-C0575923C050}"/>
                </a:ext>
              </a:extLst>
            </p:cNvPr>
            <p:cNvSpPr>
              <a:spLocks/>
            </p:cNvSpPr>
            <p:nvPr/>
          </p:nvSpPr>
          <p:spPr bwMode="auto">
            <a:xfrm>
              <a:off x="2125" y="3938"/>
              <a:ext cx="4" cy="2"/>
            </a:xfrm>
            <a:custGeom>
              <a:avLst/>
              <a:gdLst>
                <a:gd name="T0" fmla="*/ 0 w 3"/>
                <a:gd name="T1" fmla="*/ 2 h 2"/>
                <a:gd name="T2" fmla="*/ 2 w 3"/>
                <a:gd name="T3" fmla="*/ 1 h 2"/>
                <a:gd name="T4" fmla="*/ 0 w 3"/>
                <a:gd name="T5" fmla="*/ 2 h 2"/>
              </a:gdLst>
              <a:ahLst/>
              <a:cxnLst>
                <a:cxn ang="0">
                  <a:pos x="T0" y="T1"/>
                </a:cxn>
                <a:cxn ang="0">
                  <a:pos x="T2" y="T3"/>
                </a:cxn>
                <a:cxn ang="0">
                  <a:pos x="T4" y="T5"/>
                </a:cxn>
              </a:cxnLst>
              <a:rect l="0" t="0" r="r" b="b"/>
              <a:pathLst>
                <a:path w="3" h="2">
                  <a:moveTo>
                    <a:pt x="0" y="2"/>
                  </a:moveTo>
                  <a:cubicBezTo>
                    <a:pt x="0" y="2"/>
                    <a:pt x="3" y="2"/>
                    <a:pt x="2" y="1"/>
                  </a:cubicBezTo>
                  <a:cubicBezTo>
                    <a:pt x="2" y="0"/>
                    <a:pt x="0" y="2"/>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0" name="Freeform 388">
              <a:extLst>
                <a:ext uri="{FF2B5EF4-FFF2-40B4-BE49-F238E27FC236}">
                  <a16:creationId xmlns:a16="http://schemas.microsoft.com/office/drawing/2014/main" id="{47D13B50-C2BC-4488-AC98-7D58DA7DEDE9}"/>
                </a:ext>
              </a:extLst>
            </p:cNvPr>
            <p:cNvSpPr>
              <a:spLocks/>
            </p:cNvSpPr>
            <p:nvPr/>
          </p:nvSpPr>
          <p:spPr bwMode="auto">
            <a:xfrm>
              <a:off x="2113" y="3947"/>
              <a:ext cx="8" cy="9"/>
            </a:xfrm>
            <a:custGeom>
              <a:avLst/>
              <a:gdLst>
                <a:gd name="T0" fmla="*/ 4 w 6"/>
                <a:gd name="T1" fmla="*/ 3 h 6"/>
                <a:gd name="T2" fmla="*/ 3 w 6"/>
                <a:gd name="T3" fmla="*/ 4 h 6"/>
                <a:gd name="T4" fmla="*/ 2 w 6"/>
                <a:gd name="T5" fmla="*/ 5 h 6"/>
                <a:gd name="T6" fmla="*/ 6 w 6"/>
                <a:gd name="T7" fmla="*/ 5 h 6"/>
                <a:gd name="T8" fmla="*/ 4 w 6"/>
                <a:gd name="T9" fmla="*/ 3 h 6"/>
              </a:gdLst>
              <a:ahLst/>
              <a:cxnLst>
                <a:cxn ang="0">
                  <a:pos x="T0" y="T1"/>
                </a:cxn>
                <a:cxn ang="0">
                  <a:pos x="T2" y="T3"/>
                </a:cxn>
                <a:cxn ang="0">
                  <a:pos x="T4" y="T5"/>
                </a:cxn>
                <a:cxn ang="0">
                  <a:pos x="T6" y="T7"/>
                </a:cxn>
                <a:cxn ang="0">
                  <a:pos x="T8" y="T9"/>
                </a:cxn>
              </a:cxnLst>
              <a:rect l="0" t="0" r="r" b="b"/>
              <a:pathLst>
                <a:path w="6" h="6">
                  <a:moveTo>
                    <a:pt x="4" y="3"/>
                  </a:moveTo>
                  <a:cubicBezTo>
                    <a:pt x="4" y="3"/>
                    <a:pt x="4" y="4"/>
                    <a:pt x="3" y="4"/>
                  </a:cubicBezTo>
                  <a:cubicBezTo>
                    <a:pt x="3" y="4"/>
                    <a:pt x="0" y="4"/>
                    <a:pt x="2" y="5"/>
                  </a:cubicBezTo>
                  <a:cubicBezTo>
                    <a:pt x="4" y="6"/>
                    <a:pt x="6" y="6"/>
                    <a:pt x="6" y="5"/>
                  </a:cubicBezTo>
                  <a:cubicBezTo>
                    <a:pt x="5" y="3"/>
                    <a:pt x="4" y="0"/>
                    <a:pt x="4"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1" name="Freeform 389">
              <a:extLst>
                <a:ext uri="{FF2B5EF4-FFF2-40B4-BE49-F238E27FC236}">
                  <a16:creationId xmlns:a16="http://schemas.microsoft.com/office/drawing/2014/main" id="{092FD0A8-E58B-435A-AFA1-A9E6605639CC}"/>
                </a:ext>
              </a:extLst>
            </p:cNvPr>
            <p:cNvSpPr>
              <a:spLocks/>
            </p:cNvSpPr>
            <p:nvPr/>
          </p:nvSpPr>
          <p:spPr bwMode="auto">
            <a:xfrm>
              <a:off x="2013" y="3913"/>
              <a:ext cx="6" cy="3"/>
            </a:xfrm>
            <a:custGeom>
              <a:avLst/>
              <a:gdLst>
                <a:gd name="T0" fmla="*/ 1 w 4"/>
                <a:gd name="T1" fmla="*/ 1 h 2"/>
                <a:gd name="T2" fmla="*/ 1 w 4"/>
                <a:gd name="T3" fmla="*/ 2 h 2"/>
                <a:gd name="T4" fmla="*/ 3 w 4"/>
                <a:gd name="T5" fmla="*/ 1 h 2"/>
                <a:gd name="T6" fmla="*/ 1 w 4"/>
                <a:gd name="T7" fmla="*/ 1 h 2"/>
              </a:gdLst>
              <a:ahLst/>
              <a:cxnLst>
                <a:cxn ang="0">
                  <a:pos x="T0" y="T1"/>
                </a:cxn>
                <a:cxn ang="0">
                  <a:pos x="T2" y="T3"/>
                </a:cxn>
                <a:cxn ang="0">
                  <a:pos x="T4" y="T5"/>
                </a:cxn>
                <a:cxn ang="0">
                  <a:pos x="T6" y="T7"/>
                </a:cxn>
              </a:cxnLst>
              <a:rect l="0" t="0" r="r" b="b"/>
              <a:pathLst>
                <a:path w="4" h="2">
                  <a:moveTo>
                    <a:pt x="1" y="1"/>
                  </a:moveTo>
                  <a:cubicBezTo>
                    <a:pt x="0" y="1"/>
                    <a:pt x="0" y="2"/>
                    <a:pt x="1" y="2"/>
                  </a:cubicBezTo>
                  <a:cubicBezTo>
                    <a:pt x="2" y="2"/>
                    <a:pt x="3" y="1"/>
                    <a:pt x="3" y="1"/>
                  </a:cubicBezTo>
                  <a:cubicBezTo>
                    <a:pt x="4" y="0"/>
                    <a:pt x="2" y="1"/>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2" name="Freeform 390">
              <a:extLst>
                <a:ext uri="{FF2B5EF4-FFF2-40B4-BE49-F238E27FC236}">
                  <a16:creationId xmlns:a16="http://schemas.microsoft.com/office/drawing/2014/main" id="{005E7D70-8D91-4AED-8AF6-F20C43CFB104}"/>
                </a:ext>
              </a:extLst>
            </p:cNvPr>
            <p:cNvSpPr>
              <a:spLocks/>
            </p:cNvSpPr>
            <p:nvPr/>
          </p:nvSpPr>
          <p:spPr bwMode="auto">
            <a:xfrm>
              <a:off x="2016" y="3909"/>
              <a:ext cx="3" cy="3"/>
            </a:xfrm>
            <a:custGeom>
              <a:avLst/>
              <a:gdLst>
                <a:gd name="T0" fmla="*/ 0 w 2"/>
                <a:gd name="T1" fmla="*/ 1 h 2"/>
                <a:gd name="T2" fmla="*/ 2 w 2"/>
                <a:gd name="T3" fmla="*/ 1 h 2"/>
                <a:gd name="T4" fmla="*/ 0 w 2"/>
                <a:gd name="T5" fmla="*/ 1 h 2"/>
              </a:gdLst>
              <a:ahLst/>
              <a:cxnLst>
                <a:cxn ang="0">
                  <a:pos x="T0" y="T1"/>
                </a:cxn>
                <a:cxn ang="0">
                  <a:pos x="T2" y="T3"/>
                </a:cxn>
                <a:cxn ang="0">
                  <a:pos x="T4" y="T5"/>
                </a:cxn>
              </a:cxnLst>
              <a:rect l="0" t="0" r="r" b="b"/>
              <a:pathLst>
                <a:path w="2" h="2">
                  <a:moveTo>
                    <a:pt x="0" y="1"/>
                  </a:moveTo>
                  <a:cubicBezTo>
                    <a:pt x="0" y="1"/>
                    <a:pt x="1" y="2"/>
                    <a:pt x="2" y="1"/>
                  </a:cubicBezTo>
                  <a:cubicBezTo>
                    <a:pt x="2" y="0"/>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3" name="Freeform 391">
              <a:extLst>
                <a:ext uri="{FF2B5EF4-FFF2-40B4-BE49-F238E27FC236}">
                  <a16:creationId xmlns:a16="http://schemas.microsoft.com/office/drawing/2014/main" id="{660E0366-E69B-4594-A1D4-70E6428103CF}"/>
                </a:ext>
              </a:extLst>
            </p:cNvPr>
            <p:cNvSpPr>
              <a:spLocks/>
            </p:cNvSpPr>
            <p:nvPr/>
          </p:nvSpPr>
          <p:spPr bwMode="auto">
            <a:xfrm>
              <a:off x="1994" y="3905"/>
              <a:ext cx="5" cy="4"/>
            </a:xfrm>
            <a:custGeom>
              <a:avLst/>
              <a:gdLst>
                <a:gd name="T0" fmla="*/ 0 w 4"/>
                <a:gd name="T1" fmla="*/ 1 h 3"/>
                <a:gd name="T2" fmla="*/ 3 w 4"/>
                <a:gd name="T3" fmla="*/ 2 h 3"/>
                <a:gd name="T4" fmla="*/ 0 w 4"/>
                <a:gd name="T5" fmla="*/ 1 h 3"/>
              </a:gdLst>
              <a:ahLst/>
              <a:cxnLst>
                <a:cxn ang="0">
                  <a:pos x="T0" y="T1"/>
                </a:cxn>
                <a:cxn ang="0">
                  <a:pos x="T2" y="T3"/>
                </a:cxn>
                <a:cxn ang="0">
                  <a:pos x="T4" y="T5"/>
                </a:cxn>
              </a:cxnLst>
              <a:rect l="0" t="0" r="r" b="b"/>
              <a:pathLst>
                <a:path w="4" h="3">
                  <a:moveTo>
                    <a:pt x="0" y="1"/>
                  </a:moveTo>
                  <a:cubicBezTo>
                    <a:pt x="0" y="1"/>
                    <a:pt x="4" y="3"/>
                    <a:pt x="3" y="2"/>
                  </a:cubicBezTo>
                  <a:cubicBezTo>
                    <a:pt x="2" y="0"/>
                    <a:pt x="0" y="1"/>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4" name="Freeform 392">
              <a:extLst>
                <a:ext uri="{FF2B5EF4-FFF2-40B4-BE49-F238E27FC236}">
                  <a16:creationId xmlns:a16="http://schemas.microsoft.com/office/drawing/2014/main" id="{EAD2A3AA-989D-48C0-8806-AE852B2871CB}"/>
                </a:ext>
              </a:extLst>
            </p:cNvPr>
            <p:cNvSpPr>
              <a:spLocks/>
            </p:cNvSpPr>
            <p:nvPr/>
          </p:nvSpPr>
          <p:spPr bwMode="auto">
            <a:xfrm>
              <a:off x="1989" y="3887"/>
              <a:ext cx="31" cy="22"/>
            </a:xfrm>
            <a:custGeom>
              <a:avLst/>
              <a:gdLst>
                <a:gd name="T0" fmla="*/ 19 w 22"/>
                <a:gd name="T1" fmla="*/ 7 h 16"/>
                <a:gd name="T2" fmla="*/ 18 w 22"/>
                <a:gd name="T3" fmla="*/ 5 h 16"/>
                <a:gd name="T4" fmla="*/ 15 w 22"/>
                <a:gd name="T5" fmla="*/ 4 h 16"/>
                <a:gd name="T6" fmla="*/ 12 w 22"/>
                <a:gd name="T7" fmla="*/ 2 h 16"/>
                <a:gd name="T8" fmla="*/ 9 w 22"/>
                <a:gd name="T9" fmla="*/ 1 h 16"/>
                <a:gd name="T10" fmla="*/ 7 w 22"/>
                <a:gd name="T11" fmla="*/ 2 h 16"/>
                <a:gd name="T12" fmla="*/ 5 w 22"/>
                <a:gd name="T13" fmla="*/ 3 h 16"/>
                <a:gd name="T14" fmla="*/ 9 w 22"/>
                <a:gd name="T15" fmla="*/ 5 h 16"/>
                <a:gd name="T16" fmla="*/ 9 w 22"/>
                <a:gd name="T17" fmla="*/ 6 h 16"/>
                <a:gd name="T18" fmla="*/ 5 w 22"/>
                <a:gd name="T19" fmla="*/ 5 h 16"/>
                <a:gd name="T20" fmla="*/ 1 w 22"/>
                <a:gd name="T21" fmla="*/ 5 h 16"/>
                <a:gd name="T22" fmla="*/ 5 w 22"/>
                <a:gd name="T23" fmla="*/ 7 h 16"/>
                <a:gd name="T24" fmla="*/ 6 w 22"/>
                <a:gd name="T25" fmla="*/ 11 h 16"/>
                <a:gd name="T26" fmla="*/ 8 w 22"/>
                <a:gd name="T27" fmla="*/ 11 h 16"/>
                <a:gd name="T28" fmla="*/ 11 w 22"/>
                <a:gd name="T29" fmla="*/ 10 h 16"/>
                <a:gd name="T30" fmla="*/ 13 w 22"/>
                <a:gd name="T31" fmla="*/ 9 h 16"/>
                <a:gd name="T32" fmla="*/ 14 w 22"/>
                <a:gd name="T33" fmla="*/ 11 h 16"/>
                <a:gd name="T34" fmla="*/ 11 w 22"/>
                <a:gd name="T35" fmla="*/ 13 h 16"/>
                <a:gd name="T36" fmla="*/ 11 w 22"/>
                <a:gd name="T37" fmla="*/ 15 h 16"/>
                <a:gd name="T38" fmla="*/ 14 w 22"/>
                <a:gd name="T39" fmla="*/ 14 h 16"/>
                <a:gd name="T40" fmla="*/ 16 w 22"/>
                <a:gd name="T41" fmla="*/ 14 h 16"/>
                <a:gd name="T42" fmla="*/ 17 w 22"/>
                <a:gd name="T43" fmla="*/ 13 h 16"/>
                <a:gd name="T44" fmla="*/ 20 w 22"/>
                <a:gd name="T45" fmla="*/ 13 h 16"/>
                <a:gd name="T46" fmla="*/ 19 w 22"/>
                <a:gd name="T47" fmla="*/ 11 h 16"/>
                <a:gd name="T48" fmla="*/ 20 w 22"/>
                <a:gd name="T49" fmla="*/ 10 h 16"/>
                <a:gd name="T50" fmla="*/ 22 w 22"/>
                <a:gd name="T51" fmla="*/ 9 h 16"/>
                <a:gd name="T52" fmla="*/ 19 w 22"/>
                <a:gd name="T53"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16">
                  <a:moveTo>
                    <a:pt x="19" y="7"/>
                  </a:moveTo>
                  <a:cubicBezTo>
                    <a:pt x="17" y="7"/>
                    <a:pt x="18" y="6"/>
                    <a:pt x="18" y="5"/>
                  </a:cubicBezTo>
                  <a:cubicBezTo>
                    <a:pt x="18" y="3"/>
                    <a:pt x="16" y="4"/>
                    <a:pt x="15" y="4"/>
                  </a:cubicBezTo>
                  <a:cubicBezTo>
                    <a:pt x="14" y="4"/>
                    <a:pt x="13" y="3"/>
                    <a:pt x="12" y="2"/>
                  </a:cubicBezTo>
                  <a:cubicBezTo>
                    <a:pt x="11" y="2"/>
                    <a:pt x="10" y="2"/>
                    <a:pt x="9" y="1"/>
                  </a:cubicBezTo>
                  <a:cubicBezTo>
                    <a:pt x="9" y="0"/>
                    <a:pt x="8" y="1"/>
                    <a:pt x="7" y="2"/>
                  </a:cubicBezTo>
                  <a:cubicBezTo>
                    <a:pt x="7" y="3"/>
                    <a:pt x="5" y="2"/>
                    <a:pt x="5" y="3"/>
                  </a:cubicBezTo>
                  <a:cubicBezTo>
                    <a:pt x="6" y="3"/>
                    <a:pt x="8" y="5"/>
                    <a:pt x="9" y="5"/>
                  </a:cubicBezTo>
                  <a:cubicBezTo>
                    <a:pt x="11" y="4"/>
                    <a:pt x="10" y="6"/>
                    <a:pt x="9" y="6"/>
                  </a:cubicBezTo>
                  <a:cubicBezTo>
                    <a:pt x="9" y="7"/>
                    <a:pt x="6" y="6"/>
                    <a:pt x="5" y="5"/>
                  </a:cubicBezTo>
                  <a:cubicBezTo>
                    <a:pt x="4" y="4"/>
                    <a:pt x="2" y="4"/>
                    <a:pt x="1" y="5"/>
                  </a:cubicBezTo>
                  <a:cubicBezTo>
                    <a:pt x="0" y="7"/>
                    <a:pt x="2" y="8"/>
                    <a:pt x="5" y="7"/>
                  </a:cubicBezTo>
                  <a:cubicBezTo>
                    <a:pt x="7" y="6"/>
                    <a:pt x="6" y="9"/>
                    <a:pt x="6" y="11"/>
                  </a:cubicBezTo>
                  <a:cubicBezTo>
                    <a:pt x="5" y="12"/>
                    <a:pt x="8" y="12"/>
                    <a:pt x="8" y="11"/>
                  </a:cubicBezTo>
                  <a:cubicBezTo>
                    <a:pt x="9" y="9"/>
                    <a:pt x="10" y="9"/>
                    <a:pt x="11" y="10"/>
                  </a:cubicBezTo>
                  <a:cubicBezTo>
                    <a:pt x="12" y="10"/>
                    <a:pt x="12" y="9"/>
                    <a:pt x="13" y="9"/>
                  </a:cubicBezTo>
                  <a:cubicBezTo>
                    <a:pt x="15" y="9"/>
                    <a:pt x="15" y="10"/>
                    <a:pt x="14" y="11"/>
                  </a:cubicBezTo>
                  <a:cubicBezTo>
                    <a:pt x="14" y="11"/>
                    <a:pt x="13" y="12"/>
                    <a:pt x="11" y="13"/>
                  </a:cubicBezTo>
                  <a:cubicBezTo>
                    <a:pt x="10" y="14"/>
                    <a:pt x="11" y="15"/>
                    <a:pt x="11" y="15"/>
                  </a:cubicBezTo>
                  <a:cubicBezTo>
                    <a:pt x="12" y="15"/>
                    <a:pt x="13" y="16"/>
                    <a:pt x="14" y="14"/>
                  </a:cubicBezTo>
                  <a:cubicBezTo>
                    <a:pt x="15" y="13"/>
                    <a:pt x="16" y="13"/>
                    <a:pt x="16" y="14"/>
                  </a:cubicBezTo>
                  <a:cubicBezTo>
                    <a:pt x="16" y="15"/>
                    <a:pt x="17" y="15"/>
                    <a:pt x="17" y="13"/>
                  </a:cubicBezTo>
                  <a:cubicBezTo>
                    <a:pt x="18" y="12"/>
                    <a:pt x="19" y="14"/>
                    <a:pt x="20" y="13"/>
                  </a:cubicBezTo>
                  <a:cubicBezTo>
                    <a:pt x="21" y="13"/>
                    <a:pt x="19" y="12"/>
                    <a:pt x="19" y="11"/>
                  </a:cubicBezTo>
                  <a:cubicBezTo>
                    <a:pt x="18" y="9"/>
                    <a:pt x="20" y="9"/>
                    <a:pt x="20" y="10"/>
                  </a:cubicBezTo>
                  <a:cubicBezTo>
                    <a:pt x="21" y="11"/>
                    <a:pt x="22" y="10"/>
                    <a:pt x="22" y="9"/>
                  </a:cubicBezTo>
                  <a:cubicBezTo>
                    <a:pt x="22" y="8"/>
                    <a:pt x="20" y="7"/>
                    <a:pt x="19"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5" name="Freeform 393">
              <a:extLst>
                <a:ext uri="{FF2B5EF4-FFF2-40B4-BE49-F238E27FC236}">
                  <a16:creationId xmlns:a16="http://schemas.microsoft.com/office/drawing/2014/main" id="{398DF9FC-AE23-49DA-9A66-4B44922DAD37}"/>
                </a:ext>
              </a:extLst>
            </p:cNvPr>
            <p:cNvSpPr>
              <a:spLocks/>
            </p:cNvSpPr>
            <p:nvPr/>
          </p:nvSpPr>
          <p:spPr bwMode="auto">
            <a:xfrm>
              <a:off x="1985" y="3888"/>
              <a:ext cx="3" cy="6"/>
            </a:xfrm>
            <a:custGeom>
              <a:avLst/>
              <a:gdLst>
                <a:gd name="T0" fmla="*/ 0 w 2"/>
                <a:gd name="T1" fmla="*/ 1 h 4"/>
                <a:gd name="T2" fmla="*/ 1 w 2"/>
                <a:gd name="T3" fmla="*/ 3 h 4"/>
                <a:gd name="T4" fmla="*/ 0 w 2"/>
                <a:gd name="T5" fmla="*/ 1 h 4"/>
              </a:gdLst>
              <a:ahLst/>
              <a:cxnLst>
                <a:cxn ang="0">
                  <a:pos x="T0" y="T1"/>
                </a:cxn>
                <a:cxn ang="0">
                  <a:pos x="T2" y="T3"/>
                </a:cxn>
                <a:cxn ang="0">
                  <a:pos x="T4" y="T5"/>
                </a:cxn>
              </a:cxnLst>
              <a:rect l="0" t="0" r="r" b="b"/>
              <a:pathLst>
                <a:path w="2" h="4">
                  <a:moveTo>
                    <a:pt x="0" y="1"/>
                  </a:moveTo>
                  <a:cubicBezTo>
                    <a:pt x="0" y="1"/>
                    <a:pt x="0" y="4"/>
                    <a:pt x="1" y="3"/>
                  </a:cubicBezTo>
                  <a:cubicBezTo>
                    <a:pt x="2" y="2"/>
                    <a:pt x="1"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6" name="Freeform 394">
              <a:extLst>
                <a:ext uri="{FF2B5EF4-FFF2-40B4-BE49-F238E27FC236}">
                  <a16:creationId xmlns:a16="http://schemas.microsoft.com/office/drawing/2014/main" id="{50116491-4E43-415C-A393-E95E5C9C014C}"/>
                </a:ext>
              </a:extLst>
            </p:cNvPr>
            <p:cNvSpPr>
              <a:spLocks/>
            </p:cNvSpPr>
            <p:nvPr/>
          </p:nvSpPr>
          <p:spPr bwMode="auto">
            <a:xfrm>
              <a:off x="1967" y="3868"/>
              <a:ext cx="35" cy="19"/>
            </a:xfrm>
            <a:custGeom>
              <a:avLst/>
              <a:gdLst>
                <a:gd name="T0" fmla="*/ 23 w 25"/>
                <a:gd name="T1" fmla="*/ 13 h 14"/>
                <a:gd name="T2" fmla="*/ 21 w 25"/>
                <a:gd name="T3" fmla="*/ 12 h 14"/>
                <a:gd name="T4" fmla="*/ 19 w 25"/>
                <a:gd name="T5" fmla="*/ 9 h 14"/>
                <a:gd name="T6" fmla="*/ 18 w 25"/>
                <a:gd name="T7" fmla="*/ 11 h 14"/>
                <a:gd name="T8" fmla="*/ 17 w 25"/>
                <a:gd name="T9" fmla="*/ 9 h 14"/>
                <a:gd name="T10" fmla="*/ 15 w 25"/>
                <a:gd name="T11" fmla="*/ 8 h 14"/>
                <a:gd name="T12" fmla="*/ 12 w 25"/>
                <a:gd name="T13" fmla="*/ 7 h 14"/>
                <a:gd name="T14" fmla="*/ 10 w 25"/>
                <a:gd name="T15" fmla="*/ 6 h 14"/>
                <a:gd name="T16" fmla="*/ 6 w 25"/>
                <a:gd name="T17" fmla="*/ 5 h 14"/>
                <a:gd name="T18" fmla="*/ 4 w 25"/>
                <a:gd name="T19" fmla="*/ 4 h 14"/>
                <a:gd name="T20" fmla="*/ 1 w 25"/>
                <a:gd name="T21" fmla="*/ 2 h 14"/>
                <a:gd name="T22" fmla="*/ 0 w 25"/>
                <a:gd name="T23" fmla="*/ 2 h 14"/>
                <a:gd name="T24" fmla="*/ 6 w 25"/>
                <a:gd name="T25" fmla="*/ 8 h 14"/>
                <a:gd name="T26" fmla="*/ 12 w 25"/>
                <a:gd name="T27" fmla="*/ 8 h 14"/>
                <a:gd name="T28" fmla="*/ 16 w 25"/>
                <a:gd name="T29" fmla="*/ 11 h 14"/>
                <a:gd name="T30" fmla="*/ 22 w 25"/>
                <a:gd name="T31" fmla="*/ 14 h 14"/>
                <a:gd name="T32" fmla="*/ 23 w 25"/>
                <a:gd name="T33"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4">
                  <a:moveTo>
                    <a:pt x="23" y="13"/>
                  </a:moveTo>
                  <a:cubicBezTo>
                    <a:pt x="23" y="13"/>
                    <a:pt x="21" y="12"/>
                    <a:pt x="21" y="12"/>
                  </a:cubicBezTo>
                  <a:cubicBezTo>
                    <a:pt x="20" y="12"/>
                    <a:pt x="20" y="10"/>
                    <a:pt x="19" y="9"/>
                  </a:cubicBezTo>
                  <a:cubicBezTo>
                    <a:pt x="19" y="8"/>
                    <a:pt x="19" y="9"/>
                    <a:pt x="18" y="11"/>
                  </a:cubicBezTo>
                  <a:cubicBezTo>
                    <a:pt x="17" y="13"/>
                    <a:pt x="18" y="10"/>
                    <a:pt x="17" y="9"/>
                  </a:cubicBezTo>
                  <a:cubicBezTo>
                    <a:pt x="17" y="8"/>
                    <a:pt x="15" y="8"/>
                    <a:pt x="15" y="8"/>
                  </a:cubicBezTo>
                  <a:cubicBezTo>
                    <a:pt x="14" y="8"/>
                    <a:pt x="13" y="7"/>
                    <a:pt x="12" y="7"/>
                  </a:cubicBezTo>
                  <a:cubicBezTo>
                    <a:pt x="12" y="7"/>
                    <a:pt x="11" y="6"/>
                    <a:pt x="10" y="6"/>
                  </a:cubicBezTo>
                  <a:cubicBezTo>
                    <a:pt x="9" y="5"/>
                    <a:pt x="8" y="5"/>
                    <a:pt x="6" y="5"/>
                  </a:cubicBezTo>
                  <a:cubicBezTo>
                    <a:pt x="5" y="5"/>
                    <a:pt x="5" y="4"/>
                    <a:pt x="4" y="4"/>
                  </a:cubicBezTo>
                  <a:cubicBezTo>
                    <a:pt x="4" y="3"/>
                    <a:pt x="3" y="3"/>
                    <a:pt x="1" y="2"/>
                  </a:cubicBezTo>
                  <a:cubicBezTo>
                    <a:pt x="0" y="0"/>
                    <a:pt x="0" y="2"/>
                    <a:pt x="0" y="2"/>
                  </a:cubicBezTo>
                  <a:cubicBezTo>
                    <a:pt x="0" y="3"/>
                    <a:pt x="4" y="6"/>
                    <a:pt x="6" y="8"/>
                  </a:cubicBezTo>
                  <a:cubicBezTo>
                    <a:pt x="7" y="9"/>
                    <a:pt x="10" y="8"/>
                    <a:pt x="12" y="8"/>
                  </a:cubicBezTo>
                  <a:cubicBezTo>
                    <a:pt x="13" y="7"/>
                    <a:pt x="14" y="10"/>
                    <a:pt x="16" y="11"/>
                  </a:cubicBezTo>
                  <a:cubicBezTo>
                    <a:pt x="17" y="13"/>
                    <a:pt x="19" y="14"/>
                    <a:pt x="22" y="14"/>
                  </a:cubicBezTo>
                  <a:cubicBezTo>
                    <a:pt x="25" y="14"/>
                    <a:pt x="24" y="14"/>
                    <a:pt x="23"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7" name="Freeform 395">
              <a:extLst>
                <a:ext uri="{FF2B5EF4-FFF2-40B4-BE49-F238E27FC236}">
                  <a16:creationId xmlns:a16="http://schemas.microsoft.com/office/drawing/2014/main" id="{9C4DC9E3-BA16-4715-877B-2464CAF1F50A}"/>
                </a:ext>
              </a:extLst>
            </p:cNvPr>
            <p:cNvSpPr>
              <a:spLocks/>
            </p:cNvSpPr>
            <p:nvPr/>
          </p:nvSpPr>
          <p:spPr bwMode="auto">
            <a:xfrm>
              <a:off x="1977" y="3861"/>
              <a:ext cx="12" cy="9"/>
            </a:xfrm>
            <a:custGeom>
              <a:avLst/>
              <a:gdLst>
                <a:gd name="T0" fmla="*/ 5 w 9"/>
                <a:gd name="T1" fmla="*/ 6 h 7"/>
                <a:gd name="T2" fmla="*/ 8 w 9"/>
                <a:gd name="T3" fmla="*/ 3 h 7"/>
                <a:gd name="T4" fmla="*/ 9 w 9"/>
                <a:gd name="T5" fmla="*/ 1 h 7"/>
                <a:gd name="T6" fmla="*/ 7 w 9"/>
                <a:gd name="T7" fmla="*/ 0 h 7"/>
                <a:gd name="T8" fmla="*/ 6 w 9"/>
                <a:gd name="T9" fmla="*/ 3 h 7"/>
                <a:gd name="T10" fmla="*/ 5 w 9"/>
                <a:gd name="T11" fmla="*/ 6 h 7"/>
              </a:gdLst>
              <a:ahLst/>
              <a:cxnLst>
                <a:cxn ang="0">
                  <a:pos x="T0" y="T1"/>
                </a:cxn>
                <a:cxn ang="0">
                  <a:pos x="T2" y="T3"/>
                </a:cxn>
                <a:cxn ang="0">
                  <a:pos x="T4" y="T5"/>
                </a:cxn>
                <a:cxn ang="0">
                  <a:pos x="T6" y="T7"/>
                </a:cxn>
                <a:cxn ang="0">
                  <a:pos x="T8" y="T9"/>
                </a:cxn>
                <a:cxn ang="0">
                  <a:pos x="T10" y="T11"/>
                </a:cxn>
              </a:cxnLst>
              <a:rect l="0" t="0" r="r" b="b"/>
              <a:pathLst>
                <a:path w="9" h="7">
                  <a:moveTo>
                    <a:pt x="5" y="6"/>
                  </a:moveTo>
                  <a:cubicBezTo>
                    <a:pt x="7" y="5"/>
                    <a:pt x="8" y="5"/>
                    <a:pt x="8" y="3"/>
                  </a:cubicBezTo>
                  <a:cubicBezTo>
                    <a:pt x="8" y="2"/>
                    <a:pt x="8" y="2"/>
                    <a:pt x="9" y="1"/>
                  </a:cubicBezTo>
                  <a:cubicBezTo>
                    <a:pt x="9" y="1"/>
                    <a:pt x="8" y="0"/>
                    <a:pt x="7" y="0"/>
                  </a:cubicBezTo>
                  <a:cubicBezTo>
                    <a:pt x="6" y="1"/>
                    <a:pt x="0" y="4"/>
                    <a:pt x="6" y="3"/>
                  </a:cubicBezTo>
                  <a:cubicBezTo>
                    <a:pt x="6" y="3"/>
                    <a:pt x="4" y="7"/>
                    <a:pt x="5"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8" name="Freeform 396">
              <a:extLst>
                <a:ext uri="{FF2B5EF4-FFF2-40B4-BE49-F238E27FC236}">
                  <a16:creationId xmlns:a16="http://schemas.microsoft.com/office/drawing/2014/main" id="{00483254-CE57-4731-87B9-E234FC747BA4}"/>
                </a:ext>
              </a:extLst>
            </p:cNvPr>
            <p:cNvSpPr>
              <a:spLocks/>
            </p:cNvSpPr>
            <p:nvPr/>
          </p:nvSpPr>
          <p:spPr bwMode="auto">
            <a:xfrm>
              <a:off x="1973" y="3851"/>
              <a:ext cx="12" cy="10"/>
            </a:xfrm>
            <a:custGeom>
              <a:avLst/>
              <a:gdLst>
                <a:gd name="T0" fmla="*/ 7 w 9"/>
                <a:gd name="T1" fmla="*/ 6 h 7"/>
                <a:gd name="T2" fmla="*/ 7 w 9"/>
                <a:gd name="T3" fmla="*/ 4 h 7"/>
                <a:gd name="T4" fmla="*/ 2 w 9"/>
                <a:gd name="T5" fmla="*/ 1 h 7"/>
                <a:gd name="T6" fmla="*/ 2 w 9"/>
                <a:gd name="T7" fmla="*/ 2 h 7"/>
                <a:gd name="T8" fmla="*/ 5 w 9"/>
                <a:gd name="T9" fmla="*/ 3 h 7"/>
                <a:gd name="T10" fmla="*/ 7 w 9"/>
                <a:gd name="T11" fmla="*/ 6 h 7"/>
              </a:gdLst>
              <a:ahLst/>
              <a:cxnLst>
                <a:cxn ang="0">
                  <a:pos x="T0" y="T1"/>
                </a:cxn>
                <a:cxn ang="0">
                  <a:pos x="T2" y="T3"/>
                </a:cxn>
                <a:cxn ang="0">
                  <a:pos x="T4" y="T5"/>
                </a:cxn>
                <a:cxn ang="0">
                  <a:pos x="T6" y="T7"/>
                </a:cxn>
                <a:cxn ang="0">
                  <a:pos x="T8" y="T9"/>
                </a:cxn>
                <a:cxn ang="0">
                  <a:pos x="T10" y="T11"/>
                </a:cxn>
              </a:cxnLst>
              <a:rect l="0" t="0" r="r" b="b"/>
              <a:pathLst>
                <a:path w="9" h="7">
                  <a:moveTo>
                    <a:pt x="7" y="6"/>
                  </a:moveTo>
                  <a:cubicBezTo>
                    <a:pt x="7" y="6"/>
                    <a:pt x="9" y="6"/>
                    <a:pt x="7" y="4"/>
                  </a:cubicBezTo>
                  <a:cubicBezTo>
                    <a:pt x="6" y="2"/>
                    <a:pt x="4" y="0"/>
                    <a:pt x="2" y="1"/>
                  </a:cubicBezTo>
                  <a:cubicBezTo>
                    <a:pt x="1" y="1"/>
                    <a:pt x="0" y="2"/>
                    <a:pt x="2" y="2"/>
                  </a:cubicBezTo>
                  <a:cubicBezTo>
                    <a:pt x="4" y="2"/>
                    <a:pt x="6" y="2"/>
                    <a:pt x="5" y="3"/>
                  </a:cubicBezTo>
                  <a:cubicBezTo>
                    <a:pt x="4" y="5"/>
                    <a:pt x="4" y="7"/>
                    <a:pt x="7"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9" name="Freeform 397">
              <a:extLst>
                <a:ext uri="{FF2B5EF4-FFF2-40B4-BE49-F238E27FC236}">
                  <a16:creationId xmlns:a16="http://schemas.microsoft.com/office/drawing/2014/main" id="{50972CEB-ADA9-415A-8DF3-A1506BD92505}"/>
                </a:ext>
              </a:extLst>
            </p:cNvPr>
            <p:cNvSpPr>
              <a:spLocks/>
            </p:cNvSpPr>
            <p:nvPr/>
          </p:nvSpPr>
          <p:spPr bwMode="auto">
            <a:xfrm>
              <a:off x="1963" y="3854"/>
              <a:ext cx="10" cy="4"/>
            </a:xfrm>
            <a:custGeom>
              <a:avLst/>
              <a:gdLst>
                <a:gd name="T0" fmla="*/ 3 w 7"/>
                <a:gd name="T1" fmla="*/ 3 h 3"/>
                <a:gd name="T2" fmla="*/ 4 w 7"/>
                <a:gd name="T3" fmla="*/ 1 h 3"/>
                <a:gd name="T4" fmla="*/ 1 w 7"/>
                <a:gd name="T5" fmla="*/ 2 h 3"/>
                <a:gd name="T6" fmla="*/ 3 w 7"/>
                <a:gd name="T7" fmla="*/ 3 h 3"/>
              </a:gdLst>
              <a:ahLst/>
              <a:cxnLst>
                <a:cxn ang="0">
                  <a:pos x="T0" y="T1"/>
                </a:cxn>
                <a:cxn ang="0">
                  <a:pos x="T2" y="T3"/>
                </a:cxn>
                <a:cxn ang="0">
                  <a:pos x="T4" y="T5"/>
                </a:cxn>
                <a:cxn ang="0">
                  <a:pos x="T6" y="T7"/>
                </a:cxn>
              </a:cxnLst>
              <a:rect l="0" t="0" r="r" b="b"/>
              <a:pathLst>
                <a:path w="7" h="3">
                  <a:moveTo>
                    <a:pt x="3" y="3"/>
                  </a:moveTo>
                  <a:cubicBezTo>
                    <a:pt x="3" y="3"/>
                    <a:pt x="7" y="1"/>
                    <a:pt x="4" y="1"/>
                  </a:cubicBezTo>
                  <a:cubicBezTo>
                    <a:pt x="2" y="1"/>
                    <a:pt x="0" y="0"/>
                    <a:pt x="1" y="2"/>
                  </a:cubicBezTo>
                  <a:cubicBezTo>
                    <a:pt x="2" y="3"/>
                    <a:pt x="3" y="3"/>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0" name="Freeform 398">
              <a:extLst>
                <a:ext uri="{FF2B5EF4-FFF2-40B4-BE49-F238E27FC236}">
                  <a16:creationId xmlns:a16="http://schemas.microsoft.com/office/drawing/2014/main" id="{EEEE4B54-FC15-4490-944B-BF8803AD5816}"/>
                </a:ext>
              </a:extLst>
            </p:cNvPr>
            <p:cNvSpPr>
              <a:spLocks/>
            </p:cNvSpPr>
            <p:nvPr/>
          </p:nvSpPr>
          <p:spPr bwMode="auto">
            <a:xfrm>
              <a:off x="1962" y="3839"/>
              <a:ext cx="5" cy="15"/>
            </a:xfrm>
            <a:custGeom>
              <a:avLst/>
              <a:gdLst>
                <a:gd name="T0" fmla="*/ 4 w 4"/>
                <a:gd name="T1" fmla="*/ 2 h 11"/>
                <a:gd name="T2" fmla="*/ 2 w 4"/>
                <a:gd name="T3" fmla="*/ 1 h 11"/>
                <a:gd name="T4" fmla="*/ 2 w 4"/>
                <a:gd name="T5" fmla="*/ 4 h 11"/>
                <a:gd name="T6" fmla="*/ 0 w 4"/>
                <a:gd name="T7" fmla="*/ 6 h 11"/>
                <a:gd name="T8" fmla="*/ 1 w 4"/>
                <a:gd name="T9" fmla="*/ 9 h 11"/>
                <a:gd name="T10" fmla="*/ 4 w 4"/>
                <a:gd name="T11" fmla="*/ 2 h 11"/>
              </a:gdLst>
              <a:ahLst/>
              <a:cxnLst>
                <a:cxn ang="0">
                  <a:pos x="T0" y="T1"/>
                </a:cxn>
                <a:cxn ang="0">
                  <a:pos x="T2" y="T3"/>
                </a:cxn>
                <a:cxn ang="0">
                  <a:pos x="T4" y="T5"/>
                </a:cxn>
                <a:cxn ang="0">
                  <a:pos x="T6" y="T7"/>
                </a:cxn>
                <a:cxn ang="0">
                  <a:pos x="T8" y="T9"/>
                </a:cxn>
                <a:cxn ang="0">
                  <a:pos x="T10" y="T11"/>
                </a:cxn>
              </a:cxnLst>
              <a:rect l="0" t="0" r="r" b="b"/>
              <a:pathLst>
                <a:path w="4" h="11">
                  <a:moveTo>
                    <a:pt x="4" y="2"/>
                  </a:moveTo>
                  <a:cubicBezTo>
                    <a:pt x="3" y="0"/>
                    <a:pt x="2" y="0"/>
                    <a:pt x="2" y="1"/>
                  </a:cubicBezTo>
                  <a:cubicBezTo>
                    <a:pt x="2" y="3"/>
                    <a:pt x="3" y="4"/>
                    <a:pt x="2" y="4"/>
                  </a:cubicBezTo>
                  <a:cubicBezTo>
                    <a:pt x="1" y="4"/>
                    <a:pt x="0" y="4"/>
                    <a:pt x="0" y="6"/>
                  </a:cubicBezTo>
                  <a:cubicBezTo>
                    <a:pt x="0" y="7"/>
                    <a:pt x="0" y="11"/>
                    <a:pt x="1" y="9"/>
                  </a:cubicBezTo>
                  <a:cubicBezTo>
                    <a:pt x="1" y="9"/>
                    <a:pt x="4" y="4"/>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1" name="Freeform 399">
              <a:extLst>
                <a:ext uri="{FF2B5EF4-FFF2-40B4-BE49-F238E27FC236}">
                  <a16:creationId xmlns:a16="http://schemas.microsoft.com/office/drawing/2014/main" id="{69F94E7E-0078-474A-9E41-97BE72A3581E}"/>
                </a:ext>
              </a:extLst>
            </p:cNvPr>
            <p:cNvSpPr>
              <a:spLocks/>
            </p:cNvSpPr>
            <p:nvPr/>
          </p:nvSpPr>
          <p:spPr bwMode="auto">
            <a:xfrm>
              <a:off x="1960" y="3843"/>
              <a:ext cx="3" cy="4"/>
            </a:xfrm>
            <a:custGeom>
              <a:avLst/>
              <a:gdLst>
                <a:gd name="T0" fmla="*/ 1 w 2"/>
                <a:gd name="T1" fmla="*/ 0 h 3"/>
                <a:gd name="T2" fmla="*/ 0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0" y="3"/>
                  </a:cubicBezTo>
                  <a:cubicBezTo>
                    <a:pt x="0" y="2"/>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2" name="Freeform 400">
              <a:extLst>
                <a:ext uri="{FF2B5EF4-FFF2-40B4-BE49-F238E27FC236}">
                  <a16:creationId xmlns:a16="http://schemas.microsoft.com/office/drawing/2014/main" id="{8C8C237D-D3E5-4DD7-8977-B6194DC92852}"/>
                </a:ext>
              </a:extLst>
            </p:cNvPr>
            <p:cNvSpPr>
              <a:spLocks/>
            </p:cNvSpPr>
            <p:nvPr/>
          </p:nvSpPr>
          <p:spPr bwMode="auto">
            <a:xfrm>
              <a:off x="1971" y="3842"/>
              <a:ext cx="10" cy="5"/>
            </a:xfrm>
            <a:custGeom>
              <a:avLst/>
              <a:gdLst>
                <a:gd name="T0" fmla="*/ 5 w 7"/>
                <a:gd name="T1" fmla="*/ 4 h 4"/>
                <a:gd name="T2" fmla="*/ 1 w 7"/>
                <a:gd name="T3" fmla="*/ 0 h 4"/>
                <a:gd name="T4" fmla="*/ 5 w 7"/>
                <a:gd name="T5" fmla="*/ 4 h 4"/>
              </a:gdLst>
              <a:ahLst/>
              <a:cxnLst>
                <a:cxn ang="0">
                  <a:pos x="T0" y="T1"/>
                </a:cxn>
                <a:cxn ang="0">
                  <a:pos x="T2" y="T3"/>
                </a:cxn>
                <a:cxn ang="0">
                  <a:pos x="T4" y="T5"/>
                </a:cxn>
              </a:cxnLst>
              <a:rect l="0" t="0" r="r" b="b"/>
              <a:pathLst>
                <a:path w="7" h="4">
                  <a:moveTo>
                    <a:pt x="5" y="4"/>
                  </a:moveTo>
                  <a:cubicBezTo>
                    <a:pt x="7" y="3"/>
                    <a:pt x="2" y="1"/>
                    <a:pt x="1" y="0"/>
                  </a:cubicBezTo>
                  <a:cubicBezTo>
                    <a:pt x="0" y="0"/>
                    <a:pt x="5" y="4"/>
                    <a:pt x="5"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3" name="Freeform 401">
              <a:extLst>
                <a:ext uri="{FF2B5EF4-FFF2-40B4-BE49-F238E27FC236}">
                  <a16:creationId xmlns:a16="http://schemas.microsoft.com/office/drawing/2014/main" id="{B8043FB4-FC52-4CD1-95DA-75499B3CA30A}"/>
                </a:ext>
              </a:extLst>
            </p:cNvPr>
            <p:cNvSpPr>
              <a:spLocks/>
            </p:cNvSpPr>
            <p:nvPr/>
          </p:nvSpPr>
          <p:spPr bwMode="auto">
            <a:xfrm>
              <a:off x="1981" y="3846"/>
              <a:ext cx="7" cy="8"/>
            </a:xfrm>
            <a:custGeom>
              <a:avLst/>
              <a:gdLst>
                <a:gd name="T0" fmla="*/ 1 w 5"/>
                <a:gd name="T1" fmla="*/ 2 h 6"/>
                <a:gd name="T2" fmla="*/ 3 w 5"/>
                <a:gd name="T3" fmla="*/ 2 h 6"/>
                <a:gd name="T4" fmla="*/ 1 w 5"/>
                <a:gd name="T5" fmla="*/ 2 h 6"/>
              </a:gdLst>
              <a:ahLst/>
              <a:cxnLst>
                <a:cxn ang="0">
                  <a:pos x="T0" y="T1"/>
                </a:cxn>
                <a:cxn ang="0">
                  <a:pos x="T2" y="T3"/>
                </a:cxn>
                <a:cxn ang="0">
                  <a:pos x="T4" y="T5"/>
                </a:cxn>
              </a:cxnLst>
              <a:rect l="0" t="0" r="r" b="b"/>
              <a:pathLst>
                <a:path w="5" h="6">
                  <a:moveTo>
                    <a:pt x="1" y="2"/>
                  </a:moveTo>
                  <a:cubicBezTo>
                    <a:pt x="4" y="6"/>
                    <a:pt x="5" y="5"/>
                    <a:pt x="3" y="2"/>
                  </a:cubicBezTo>
                  <a:cubicBezTo>
                    <a:pt x="0" y="0"/>
                    <a:pt x="1"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4" name="Freeform 402">
              <a:extLst>
                <a:ext uri="{FF2B5EF4-FFF2-40B4-BE49-F238E27FC236}">
                  <a16:creationId xmlns:a16="http://schemas.microsoft.com/office/drawing/2014/main" id="{01BDB7E1-BDBA-4B1F-8F7E-DE201DF65679}"/>
                </a:ext>
              </a:extLst>
            </p:cNvPr>
            <p:cNvSpPr>
              <a:spLocks/>
            </p:cNvSpPr>
            <p:nvPr/>
          </p:nvSpPr>
          <p:spPr bwMode="auto">
            <a:xfrm>
              <a:off x="1977" y="3838"/>
              <a:ext cx="7" cy="6"/>
            </a:xfrm>
            <a:custGeom>
              <a:avLst/>
              <a:gdLst>
                <a:gd name="T0" fmla="*/ 3 w 5"/>
                <a:gd name="T1" fmla="*/ 0 h 5"/>
                <a:gd name="T2" fmla="*/ 2 w 5"/>
                <a:gd name="T3" fmla="*/ 2 h 5"/>
                <a:gd name="T4" fmla="*/ 1 w 5"/>
                <a:gd name="T5" fmla="*/ 3 h 5"/>
                <a:gd name="T6" fmla="*/ 4 w 5"/>
                <a:gd name="T7" fmla="*/ 3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cubicBezTo>
                    <a:pt x="2" y="0"/>
                    <a:pt x="2" y="1"/>
                    <a:pt x="2" y="2"/>
                  </a:cubicBezTo>
                  <a:cubicBezTo>
                    <a:pt x="2" y="2"/>
                    <a:pt x="0" y="2"/>
                    <a:pt x="1" y="3"/>
                  </a:cubicBezTo>
                  <a:cubicBezTo>
                    <a:pt x="1" y="3"/>
                    <a:pt x="5" y="5"/>
                    <a:pt x="4" y="3"/>
                  </a:cubicBezTo>
                  <a:cubicBezTo>
                    <a:pt x="3" y="2"/>
                    <a:pt x="4" y="0"/>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5" name="Freeform 403">
              <a:extLst>
                <a:ext uri="{FF2B5EF4-FFF2-40B4-BE49-F238E27FC236}">
                  <a16:creationId xmlns:a16="http://schemas.microsoft.com/office/drawing/2014/main" id="{0B6BD2D3-A89A-41EF-A23C-AA2DBD08C56E}"/>
                </a:ext>
              </a:extLst>
            </p:cNvPr>
            <p:cNvSpPr>
              <a:spLocks/>
            </p:cNvSpPr>
            <p:nvPr/>
          </p:nvSpPr>
          <p:spPr bwMode="auto">
            <a:xfrm>
              <a:off x="1956" y="3829"/>
              <a:ext cx="7" cy="11"/>
            </a:xfrm>
            <a:custGeom>
              <a:avLst/>
              <a:gdLst>
                <a:gd name="T0" fmla="*/ 3 w 5"/>
                <a:gd name="T1" fmla="*/ 1 h 8"/>
                <a:gd name="T2" fmla="*/ 1 w 5"/>
                <a:gd name="T3" fmla="*/ 2 h 8"/>
                <a:gd name="T4" fmla="*/ 0 w 5"/>
                <a:gd name="T5" fmla="*/ 5 h 8"/>
                <a:gd name="T6" fmla="*/ 0 w 5"/>
                <a:gd name="T7" fmla="*/ 7 h 8"/>
                <a:gd name="T8" fmla="*/ 2 w 5"/>
                <a:gd name="T9" fmla="*/ 5 h 8"/>
                <a:gd name="T10" fmla="*/ 3 w 5"/>
                <a:gd name="T11" fmla="*/ 3 h 8"/>
                <a:gd name="T12" fmla="*/ 3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3" y="1"/>
                  </a:moveTo>
                  <a:cubicBezTo>
                    <a:pt x="2" y="1"/>
                    <a:pt x="1" y="0"/>
                    <a:pt x="1" y="2"/>
                  </a:cubicBezTo>
                  <a:cubicBezTo>
                    <a:pt x="1" y="3"/>
                    <a:pt x="0" y="5"/>
                    <a:pt x="0" y="5"/>
                  </a:cubicBezTo>
                  <a:cubicBezTo>
                    <a:pt x="0" y="5"/>
                    <a:pt x="0" y="8"/>
                    <a:pt x="0" y="7"/>
                  </a:cubicBezTo>
                  <a:cubicBezTo>
                    <a:pt x="1" y="6"/>
                    <a:pt x="2" y="6"/>
                    <a:pt x="2" y="5"/>
                  </a:cubicBezTo>
                  <a:cubicBezTo>
                    <a:pt x="2" y="3"/>
                    <a:pt x="3" y="3"/>
                    <a:pt x="3" y="3"/>
                  </a:cubicBezTo>
                  <a:cubicBezTo>
                    <a:pt x="4" y="3"/>
                    <a:pt x="5"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6" name="Freeform 404">
              <a:extLst>
                <a:ext uri="{FF2B5EF4-FFF2-40B4-BE49-F238E27FC236}">
                  <a16:creationId xmlns:a16="http://schemas.microsoft.com/office/drawing/2014/main" id="{3911B3D1-4087-409C-8CA6-B4F192CA406C}"/>
                </a:ext>
              </a:extLst>
            </p:cNvPr>
            <p:cNvSpPr>
              <a:spLocks/>
            </p:cNvSpPr>
            <p:nvPr/>
          </p:nvSpPr>
          <p:spPr bwMode="auto">
            <a:xfrm>
              <a:off x="1962" y="3827"/>
              <a:ext cx="9" cy="8"/>
            </a:xfrm>
            <a:custGeom>
              <a:avLst/>
              <a:gdLst>
                <a:gd name="T0" fmla="*/ 6 w 7"/>
                <a:gd name="T1" fmla="*/ 1 h 6"/>
                <a:gd name="T2" fmla="*/ 2 w 7"/>
                <a:gd name="T3" fmla="*/ 4 h 6"/>
                <a:gd name="T4" fmla="*/ 2 w 7"/>
                <a:gd name="T5" fmla="*/ 6 h 6"/>
                <a:gd name="T6" fmla="*/ 4 w 7"/>
                <a:gd name="T7" fmla="*/ 3 h 6"/>
                <a:gd name="T8" fmla="*/ 6 w 7"/>
                <a:gd name="T9" fmla="*/ 5 h 6"/>
                <a:gd name="T10" fmla="*/ 6 w 7"/>
                <a:gd name="T11" fmla="*/ 3 h 6"/>
                <a:gd name="T12" fmla="*/ 6 w 7"/>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6" y="1"/>
                  </a:moveTo>
                  <a:cubicBezTo>
                    <a:pt x="5" y="0"/>
                    <a:pt x="3" y="2"/>
                    <a:pt x="2" y="4"/>
                  </a:cubicBezTo>
                  <a:cubicBezTo>
                    <a:pt x="0" y="6"/>
                    <a:pt x="2" y="6"/>
                    <a:pt x="2" y="6"/>
                  </a:cubicBezTo>
                  <a:cubicBezTo>
                    <a:pt x="4" y="5"/>
                    <a:pt x="4" y="5"/>
                    <a:pt x="4" y="3"/>
                  </a:cubicBezTo>
                  <a:cubicBezTo>
                    <a:pt x="4" y="2"/>
                    <a:pt x="5" y="3"/>
                    <a:pt x="6" y="5"/>
                  </a:cubicBezTo>
                  <a:cubicBezTo>
                    <a:pt x="7" y="6"/>
                    <a:pt x="6" y="3"/>
                    <a:pt x="6" y="3"/>
                  </a:cubicBezTo>
                  <a:cubicBezTo>
                    <a:pt x="6" y="2"/>
                    <a:pt x="7" y="2"/>
                    <a:pt x="6"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7" name="Freeform 405">
              <a:extLst>
                <a:ext uri="{FF2B5EF4-FFF2-40B4-BE49-F238E27FC236}">
                  <a16:creationId xmlns:a16="http://schemas.microsoft.com/office/drawing/2014/main" id="{C905EEE0-47D7-41B6-8D5D-DFCFB8D9C118}"/>
                </a:ext>
              </a:extLst>
            </p:cNvPr>
            <p:cNvSpPr>
              <a:spLocks/>
            </p:cNvSpPr>
            <p:nvPr/>
          </p:nvSpPr>
          <p:spPr bwMode="auto">
            <a:xfrm>
              <a:off x="1962" y="3816"/>
              <a:ext cx="14" cy="9"/>
            </a:xfrm>
            <a:custGeom>
              <a:avLst/>
              <a:gdLst>
                <a:gd name="T0" fmla="*/ 8 w 10"/>
                <a:gd name="T1" fmla="*/ 6 h 7"/>
                <a:gd name="T2" fmla="*/ 9 w 10"/>
                <a:gd name="T3" fmla="*/ 3 h 7"/>
                <a:gd name="T4" fmla="*/ 7 w 10"/>
                <a:gd name="T5" fmla="*/ 0 h 7"/>
                <a:gd name="T6" fmla="*/ 6 w 10"/>
                <a:gd name="T7" fmla="*/ 2 h 7"/>
                <a:gd name="T8" fmla="*/ 2 w 10"/>
                <a:gd name="T9" fmla="*/ 3 h 7"/>
                <a:gd name="T10" fmla="*/ 2 w 10"/>
                <a:gd name="T11" fmla="*/ 4 h 7"/>
                <a:gd name="T12" fmla="*/ 6 w 10"/>
                <a:gd name="T13" fmla="*/ 6 h 7"/>
                <a:gd name="T14" fmla="*/ 8 w 10"/>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8" y="6"/>
                  </a:moveTo>
                  <a:cubicBezTo>
                    <a:pt x="10" y="6"/>
                    <a:pt x="9" y="5"/>
                    <a:pt x="9" y="3"/>
                  </a:cubicBezTo>
                  <a:cubicBezTo>
                    <a:pt x="8" y="1"/>
                    <a:pt x="8" y="1"/>
                    <a:pt x="7" y="0"/>
                  </a:cubicBezTo>
                  <a:cubicBezTo>
                    <a:pt x="5" y="0"/>
                    <a:pt x="7" y="0"/>
                    <a:pt x="6" y="2"/>
                  </a:cubicBezTo>
                  <a:cubicBezTo>
                    <a:pt x="5" y="3"/>
                    <a:pt x="4" y="4"/>
                    <a:pt x="2" y="3"/>
                  </a:cubicBezTo>
                  <a:cubicBezTo>
                    <a:pt x="0" y="2"/>
                    <a:pt x="2" y="4"/>
                    <a:pt x="2" y="4"/>
                  </a:cubicBezTo>
                  <a:cubicBezTo>
                    <a:pt x="4" y="7"/>
                    <a:pt x="5" y="7"/>
                    <a:pt x="6" y="6"/>
                  </a:cubicBezTo>
                  <a:cubicBezTo>
                    <a:pt x="7" y="5"/>
                    <a:pt x="7" y="5"/>
                    <a:pt x="8"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8" name="Freeform 406">
              <a:extLst>
                <a:ext uri="{FF2B5EF4-FFF2-40B4-BE49-F238E27FC236}">
                  <a16:creationId xmlns:a16="http://schemas.microsoft.com/office/drawing/2014/main" id="{39F56BB7-0185-452A-8424-CF1FA8A3AC71}"/>
                </a:ext>
              </a:extLst>
            </p:cNvPr>
            <p:cNvSpPr>
              <a:spLocks/>
            </p:cNvSpPr>
            <p:nvPr/>
          </p:nvSpPr>
          <p:spPr bwMode="auto">
            <a:xfrm>
              <a:off x="1951" y="3807"/>
              <a:ext cx="9" cy="10"/>
            </a:xfrm>
            <a:custGeom>
              <a:avLst/>
              <a:gdLst>
                <a:gd name="T0" fmla="*/ 3 w 7"/>
                <a:gd name="T1" fmla="*/ 3 h 7"/>
                <a:gd name="T2" fmla="*/ 6 w 7"/>
                <a:gd name="T3" fmla="*/ 2 h 7"/>
                <a:gd name="T4" fmla="*/ 4 w 7"/>
                <a:gd name="T5" fmla="*/ 1 h 7"/>
                <a:gd name="T6" fmla="*/ 1 w 7"/>
                <a:gd name="T7" fmla="*/ 3 h 7"/>
                <a:gd name="T8" fmla="*/ 2 w 7"/>
                <a:gd name="T9" fmla="*/ 6 h 7"/>
                <a:gd name="T10" fmla="*/ 4 w 7"/>
                <a:gd name="T11" fmla="*/ 5 h 7"/>
                <a:gd name="T12" fmla="*/ 3 w 7"/>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3" y="3"/>
                  </a:moveTo>
                  <a:cubicBezTo>
                    <a:pt x="2" y="2"/>
                    <a:pt x="5" y="3"/>
                    <a:pt x="6" y="2"/>
                  </a:cubicBezTo>
                  <a:cubicBezTo>
                    <a:pt x="7" y="1"/>
                    <a:pt x="5" y="1"/>
                    <a:pt x="4" y="1"/>
                  </a:cubicBezTo>
                  <a:cubicBezTo>
                    <a:pt x="2" y="0"/>
                    <a:pt x="1" y="1"/>
                    <a:pt x="1" y="3"/>
                  </a:cubicBezTo>
                  <a:cubicBezTo>
                    <a:pt x="1" y="5"/>
                    <a:pt x="0" y="4"/>
                    <a:pt x="2" y="6"/>
                  </a:cubicBezTo>
                  <a:cubicBezTo>
                    <a:pt x="4" y="7"/>
                    <a:pt x="4" y="5"/>
                    <a:pt x="4" y="5"/>
                  </a:cubicBezTo>
                  <a:cubicBezTo>
                    <a:pt x="4" y="5"/>
                    <a:pt x="4" y="4"/>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9" name="Freeform 407">
              <a:extLst>
                <a:ext uri="{FF2B5EF4-FFF2-40B4-BE49-F238E27FC236}">
                  <a16:creationId xmlns:a16="http://schemas.microsoft.com/office/drawing/2014/main" id="{8937A250-0FCD-4780-92D3-6E264760199E}"/>
                </a:ext>
              </a:extLst>
            </p:cNvPr>
            <p:cNvSpPr>
              <a:spLocks/>
            </p:cNvSpPr>
            <p:nvPr/>
          </p:nvSpPr>
          <p:spPr bwMode="auto">
            <a:xfrm>
              <a:off x="1963" y="3813"/>
              <a:ext cx="4" cy="7"/>
            </a:xfrm>
            <a:custGeom>
              <a:avLst/>
              <a:gdLst>
                <a:gd name="T0" fmla="*/ 2 w 3"/>
                <a:gd name="T1" fmla="*/ 1 h 5"/>
                <a:gd name="T2" fmla="*/ 1 w 3"/>
                <a:gd name="T3" fmla="*/ 2 h 5"/>
                <a:gd name="T4" fmla="*/ 3 w 3"/>
                <a:gd name="T5" fmla="*/ 3 h 5"/>
                <a:gd name="T6" fmla="*/ 2 w 3"/>
                <a:gd name="T7" fmla="*/ 1 h 5"/>
              </a:gdLst>
              <a:ahLst/>
              <a:cxnLst>
                <a:cxn ang="0">
                  <a:pos x="T0" y="T1"/>
                </a:cxn>
                <a:cxn ang="0">
                  <a:pos x="T2" y="T3"/>
                </a:cxn>
                <a:cxn ang="0">
                  <a:pos x="T4" y="T5"/>
                </a:cxn>
                <a:cxn ang="0">
                  <a:pos x="T6" y="T7"/>
                </a:cxn>
              </a:cxnLst>
              <a:rect l="0" t="0" r="r" b="b"/>
              <a:pathLst>
                <a:path w="3" h="5">
                  <a:moveTo>
                    <a:pt x="2" y="1"/>
                  </a:moveTo>
                  <a:cubicBezTo>
                    <a:pt x="1" y="1"/>
                    <a:pt x="0" y="1"/>
                    <a:pt x="1" y="2"/>
                  </a:cubicBezTo>
                  <a:cubicBezTo>
                    <a:pt x="2" y="3"/>
                    <a:pt x="3" y="5"/>
                    <a:pt x="3" y="3"/>
                  </a:cubicBezTo>
                  <a:cubicBezTo>
                    <a:pt x="3" y="1"/>
                    <a:pt x="2"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0" name="Freeform 408">
              <a:extLst>
                <a:ext uri="{FF2B5EF4-FFF2-40B4-BE49-F238E27FC236}">
                  <a16:creationId xmlns:a16="http://schemas.microsoft.com/office/drawing/2014/main" id="{63A6F155-3BD9-46DE-95D0-8670D3A0A4E8}"/>
                </a:ext>
              </a:extLst>
            </p:cNvPr>
            <p:cNvSpPr>
              <a:spLocks/>
            </p:cNvSpPr>
            <p:nvPr/>
          </p:nvSpPr>
          <p:spPr bwMode="auto">
            <a:xfrm>
              <a:off x="1966" y="3805"/>
              <a:ext cx="14" cy="13"/>
            </a:xfrm>
            <a:custGeom>
              <a:avLst/>
              <a:gdLst>
                <a:gd name="T0" fmla="*/ 7 w 10"/>
                <a:gd name="T1" fmla="*/ 4 h 10"/>
                <a:gd name="T2" fmla="*/ 5 w 10"/>
                <a:gd name="T3" fmla="*/ 2 h 10"/>
                <a:gd name="T4" fmla="*/ 3 w 10"/>
                <a:gd name="T5" fmla="*/ 5 h 10"/>
                <a:gd name="T6" fmla="*/ 7 w 10"/>
                <a:gd name="T7" fmla="*/ 9 h 10"/>
                <a:gd name="T8" fmla="*/ 9 w 10"/>
                <a:gd name="T9" fmla="*/ 9 h 10"/>
                <a:gd name="T10" fmla="*/ 7 w 10"/>
                <a:gd name="T11" fmla="*/ 6 h 10"/>
                <a:gd name="T12" fmla="*/ 7 w 10"/>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7" y="4"/>
                  </a:moveTo>
                  <a:cubicBezTo>
                    <a:pt x="6" y="2"/>
                    <a:pt x="7" y="2"/>
                    <a:pt x="5" y="2"/>
                  </a:cubicBezTo>
                  <a:cubicBezTo>
                    <a:pt x="4" y="2"/>
                    <a:pt x="0" y="0"/>
                    <a:pt x="3" y="5"/>
                  </a:cubicBezTo>
                  <a:cubicBezTo>
                    <a:pt x="3" y="5"/>
                    <a:pt x="5" y="9"/>
                    <a:pt x="7" y="9"/>
                  </a:cubicBezTo>
                  <a:cubicBezTo>
                    <a:pt x="9" y="10"/>
                    <a:pt x="10" y="10"/>
                    <a:pt x="9" y="9"/>
                  </a:cubicBezTo>
                  <a:cubicBezTo>
                    <a:pt x="7" y="7"/>
                    <a:pt x="7" y="6"/>
                    <a:pt x="7" y="6"/>
                  </a:cubicBezTo>
                  <a:cubicBezTo>
                    <a:pt x="8" y="6"/>
                    <a:pt x="8" y="5"/>
                    <a:pt x="7"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1" name="Freeform 409">
              <a:extLst>
                <a:ext uri="{FF2B5EF4-FFF2-40B4-BE49-F238E27FC236}">
                  <a16:creationId xmlns:a16="http://schemas.microsoft.com/office/drawing/2014/main" id="{8DE42CB5-C61C-4B91-BDA8-DE25EA2626FA}"/>
                </a:ext>
              </a:extLst>
            </p:cNvPr>
            <p:cNvSpPr>
              <a:spLocks/>
            </p:cNvSpPr>
            <p:nvPr/>
          </p:nvSpPr>
          <p:spPr bwMode="auto">
            <a:xfrm>
              <a:off x="1954" y="3796"/>
              <a:ext cx="13" cy="13"/>
            </a:xfrm>
            <a:custGeom>
              <a:avLst/>
              <a:gdLst>
                <a:gd name="T0" fmla="*/ 4 w 10"/>
                <a:gd name="T1" fmla="*/ 7 h 9"/>
                <a:gd name="T2" fmla="*/ 7 w 10"/>
                <a:gd name="T3" fmla="*/ 4 h 9"/>
                <a:gd name="T4" fmla="*/ 9 w 10"/>
                <a:gd name="T5" fmla="*/ 2 h 9"/>
                <a:gd name="T6" fmla="*/ 5 w 10"/>
                <a:gd name="T7" fmla="*/ 2 h 9"/>
                <a:gd name="T8" fmla="*/ 6 w 10"/>
                <a:gd name="T9" fmla="*/ 1 h 9"/>
                <a:gd name="T10" fmla="*/ 3 w 10"/>
                <a:gd name="T11" fmla="*/ 0 h 9"/>
                <a:gd name="T12" fmla="*/ 1 w 10"/>
                <a:gd name="T13" fmla="*/ 1 h 9"/>
                <a:gd name="T14" fmla="*/ 3 w 10"/>
                <a:gd name="T15" fmla="*/ 3 h 9"/>
                <a:gd name="T16" fmla="*/ 0 w 10"/>
                <a:gd name="T17" fmla="*/ 4 h 9"/>
                <a:gd name="T18" fmla="*/ 3 w 10"/>
                <a:gd name="T19" fmla="*/ 5 h 9"/>
                <a:gd name="T20" fmla="*/ 4 w 10"/>
                <a:gd name="T21"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9">
                  <a:moveTo>
                    <a:pt x="4" y="7"/>
                  </a:moveTo>
                  <a:cubicBezTo>
                    <a:pt x="4" y="7"/>
                    <a:pt x="6" y="4"/>
                    <a:pt x="7" y="4"/>
                  </a:cubicBezTo>
                  <a:cubicBezTo>
                    <a:pt x="9" y="3"/>
                    <a:pt x="10" y="2"/>
                    <a:pt x="9" y="2"/>
                  </a:cubicBezTo>
                  <a:cubicBezTo>
                    <a:pt x="7" y="2"/>
                    <a:pt x="4" y="3"/>
                    <a:pt x="5" y="2"/>
                  </a:cubicBezTo>
                  <a:cubicBezTo>
                    <a:pt x="6" y="1"/>
                    <a:pt x="7" y="1"/>
                    <a:pt x="6" y="1"/>
                  </a:cubicBezTo>
                  <a:cubicBezTo>
                    <a:pt x="4" y="1"/>
                    <a:pt x="4" y="0"/>
                    <a:pt x="3" y="0"/>
                  </a:cubicBezTo>
                  <a:cubicBezTo>
                    <a:pt x="2" y="0"/>
                    <a:pt x="0" y="0"/>
                    <a:pt x="1" y="1"/>
                  </a:cubicBezTo>
                  <a:cubicBezTo>
                    <a:pt x="2" y="2"/>
                    <a:pt x="5" y="3"/>
                    <a:pt x="3" y="3"/>
                  </a:cubicBezTo>
                  <a:cubicBezTo>
                    <a:pt x="2" y="4"/>
                    <a:pt x="0" y="2"/>
                    <a:pt x="0" y="4"/>
                  </a:cubicBezTo>
                  <a:cubicBezTo>
                    <a:pt x="1" y="5"/>
                    <a:pt x="2" y="4"/>
                    <a:pt x="3" y="5"/>
                  </a:cubicBezTo>
                  <a:cubicBezTo>
                    <a:pt x="3" y="6"/>
                    <a:pt x="2" y="9"/>
                    <a:pt x="4"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2" name="Freeform 410">
              <a:extLst>
                <a:ext uri="{FF2B5EF4-FFF2-40B4-BE49-F238E27FC236}">
                  <a16:creationId xmlns:a16="http://schemas.microsoft.com/office/drawing/2014/main" id="{2F7FE08E-1640-4E45-9065-DDBF570DD68C}"/>
                </a:ext>
              </a:extLst>
            </p:cNvPr>
            <p:cNvSpPr>
              <a:spLocks/>
            </p:cNvSpPr>
            <p:nvPr/>
          </p:nvSpPr>
          <p:spPr bwMode="auto">
            <a:xfrm>
              <a:off x="1949" y="3785"/>
              <a:ext cx="10" cy="7"/>
            </a:xfrm>
            <a:custGeom>
              <a:avLst/>
              <a:gdLst>
                <a:gd name="T0" fmla="*/ 4 w 7"/>
                <a:gd name="T1" fmla="*/ 4 h 5"/>
                <a:gd name="T2" fmla="*/ 6 w 7"/>
                <a:gd name="T3" fmla="*/ 5 h 5"/>
                <a:gd name="T4" fmla="*/ 5 w 7"/>
                <a:gd name="T5" fmla="*/ 3 h 5"/>
                <a:gd name="T6" fmla="*/ 2 w 7"/>
                <a:gd name="T7" fmla="*/ 0 h 5"/>
                <a:gd name="T8" fmla="*/ 0 w 7"/>
                <a:gd name="T9" fmla="*/ 2 h 5"/>
                <a:gd name="T10" fmla="*/ 2 w 7"/>
                <a:gd name="T11" fmla="*/ 3 h 5"/>
                <a:gd name="T12" fmla="*/ 4 w 7"/>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4" y="4"/>
                  </a:moveTo>
                  <a:cubicBezTo>
                    <a:pt x="3" y="5"/>
                    <a:pt x="5" y="5"/>
                    <a:pt x="6" y="5"/>
                  </a:cubicBezTo>
                  <a:cubicBezTo>
                    <a:pt x="6" y="5"/>
                    <a:pt x="7" y="5"/>
                    <a:pt x="5" y="3"/>
                  </a:cubicBezTo>
                  <a:cubicBezTo>
                    <a:pt x="3" y="0"/>
                    <a:pt x="3" y="0"/>
                    <a:pt x="2" y="0"/>
                  </a:cubicBezTo>
                  <a:cubicBezTo>
                    <a:pt x="1" y="1"/>
                    <a:pt x="0" y="0"/>
                    <a:pt x="0" y="2"/>
                  </a:cubicBezTo>
                  <a:cubicBezTo>
                    <a:pt x="0" y="4"/>
                    <a:pt x="0" y="3"/>
                    <a:pt x="2" y="3"/>
                  </a:cubicBezTo>
                  <a:cubicBezTo>
                    <a:pt x="3" y="3"/>
                    <a:pt x="4" y="2"/>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3" name="Freeform 411">
              <a:extLst>
                <a:ext uri="{FF2B5EF4-FFF2-40B4-BE49-F238E27FC236}">
                  <a16:creationId xmlns:a16="http://schemas.microsoft.com/office/drawing/2014/main" id="{CB3ADE99-B5E2-46E0-B772-677DE09961C9}"/>
                </a:ext>
              </a:extLst>
            </p:cNvPr>
            <p:cNvSpPr>
              <a:spLocks/>
            </p:cNvSpPr>
            <p:nvPr/>
          </p:nvSpPr>
          <p:spPr bwMode="auto">
            <a:xfrm>
              <a:off x="1952" y="3759"/>
              <a:ext cx="22" cy="37"/>
            </a:xfrm>
            <a:custGeom>
              <a:avLst/>
              <a:gdLst>
                <a:gd name="T0" fmla="*/ 14 w 16"/>
                <a:gd name="T1" fmla="*/ 5 h 27"/>
                <a:gd name="T2" fmla="*/ 13 w 16"/>
                <a:gd name="T3" fmla="*/ 2 h 27"/>
                <a:gd name="T4" fmla="*/ 8 w 16"/>
                <a:gd name="T5" fmla="*/ 2 h 27"/>
                <a:gd name="T6" fmla="*/ 8 w 16"/>
                <a:gd name="T7" fmla="*/ 4 h 27"/>
                <a:gd name="T8" fmla="*/ 8 w 16"/>
                <a:gd name="T9" fmla="*/ 6 h 27"/>
                <a:gd name="T10" fmla="*/ 9 w 16"/>
                <a:gd name="T11" fmla="*/ 7 h 27"/>
                <a:gd name="T12" fmla="*/ 9 w 16"/>
                <a:gd name="T13" fmla="*/ 8 h 27"/>
                <a:gd name="T14" fmla="*/ 10 w 16"/>
                <a:gd name="T15" fmla="*/ 12 h 27"/>
                <a:gd name="T16" fmla="*/ 8 w 16"/>
                <a:gd name="T17" fmla="*/ 13 h 27"/>
                <a:gd name="T18" fmla="*/ 6 w 16"/>
                <a:gd name="T19" fmla="*/ 12 h 27"/>
                <a:gd name="T20" fmla="*/ 5 w 16"/>
                <a:gd name="T21" fmla="*/ 13 h 27"/>
                <a:gd name="T22" fmla="*/ 3 w 16"/>
                <a:gd name="T23" fmla="*/ 12 h 27"/>
                <a:gd name="T24" fmla="*/ 2 w 16"/>
                <a:gd name="T25" fmla="*/ 13 h 27"/>
                <a:gd name="T26" fmla="*/ 0 w 16"/>
                <a:gd name="T27" fmla="*/ 14 h 27"/>
                <a:gd name="T28" fmla="*/ 3 w 16"/>
                <a:gd name="T29" fmla="*/ 19 h 27"/>
                <a:gd name="T30" fmla="*/ 5 w 16"/>
                <a:gd name="T31" fmla="*/ 23 h 27"/>
                <a:gd name="T32" fmla="*/ 8 w 16"/>
                <a:gd name="T33" fmla="*/ 21 h 27"/>
                <a:gd name="T34" fmla="*/ 7 w 16"/>
                <a:gd name="T35" fmla="*/ 17 h 27"/>
                <a:gd name="T36" fmla="*/ 10 w 16"/>
                <a:gd name="T37" fmla="*/ 16 h 27"/>
                <a:gd name="T38" fmla="*/ 10 w 16"/>
                <a:gd name="T39" fmla="*/ 17 h 27"/>
                <a:gd name="T40" fmla="*/ 10 w 16"/>
                <a:gd name="T41" fmla="*/ 18 h 27"/>
                <a:gd name="T42" fmla="*/ 10 w 16"/>
                <a:gd name="T43" fmla="*/ 19 h 27"/>
                <a:gd name="T44" fmla="*/ 9 w 16"/>
                <a:gd name="T45" fmla="*/ 20 h 27"/>
                <a:gd name="T46" fmla="*/ 10 w 16"/>
                <a:gd name="T47" fmla="*/ 23 h 27"/>
                <a:gd name="T48" fmla="*/ 10 w 16"/>
                <a:gd name="T49" fmla="*/ 24 h 27"/>
                <a:gd name="T50" fmla="*/ 11 w 16"/>
                <a:gd name="T51" fmla="*/ 25 h 27"/>
                <a:gd name="T52" fmla="*/ 10 w 16"/>
                <a:gd name="T53" fmla="*/ 26 h 27"/>
                <a:gd name="T54" fmla="*/ 14 w 16"/>
                <a:gd name="T55" fmla="*/ 26 h 27"/>
                <a:gd name="T56" fmla="*/ 15 w 16"/>
                <a:gd name="T57" fmla="*/ 24 h 27"/>
                <a:gd name="T58" fmla="*/ 16 w 16"/>
                <a:gd name="T59" fmla="*/ 20 h 27"/>
                <a:gd name="T60" fmla="*/ 14 w 16"/>
                <a:gd name="T61" fmla="*/ 16 h 27"/>
                <a:gd name="T62" fmla="*/ 15 w 16"/>
                <a:gd name="T63" fmla="*/ 11 h 27"/>
                <a:gd name="T64" fmla="*/ 15 w 16"/>
                <a:gd name="T65" fmla="*/ 7 h 27"/>
                <a:gd name="T66" fmla="*/ 14 w 16"/>
                <a:gd name="T67"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27">
                  <a:moveTo>
                    <a:pt x="14" y="5"/>
                  </a:moveTo>
                  <a:cubicBezTo>
                    <a:pt x="14" y="4"/>
                    <a:pt x="15" y="1"/>
                    <a:pt x="13" y="2"/>
                  </a:cubicBezTo>
                  <a:cubicBezTo>
                    <a:pt x="12" y="2"/>
                    <a:pt x="10" y="0"/>
                    <a:pt x="8" y="2"/>
                  </a:cubicBezTo>
                  <a:cubicBezTo>
                    <a:pt x="7" y="3"/>
                    <a:pt x="7" y="4"/>
                    <a:pt x="8" y="4"/>
                  </a:cubicBezTo>
                  <a:cubicBezTo>
                    <a:pt x="9" y="4"/>
                    <a:pt x="7" y="6"/>
                    <a:pt x="8" y="6"/>
                  </a:cubicBezTo>
                  <a:cubicBezTo>
                    <a:pt x="10" y="6"/>
                    <a:pt x="10" y="6"/>
                    <a:pt x="9" y="7"/>
                  </a:cubicBezTo>
                  <a:cubicBezTo>
                    <a:pt x="9" y="7"/>
                    <a:pt x="8" y="7"/>
                    <a:pt x="9" y="8"/>
                  </a:cubicBezTo>
                  <a:cubicBezTo>
                    <a:pt x="10" y="9"/>
                    <a:pt x="10" y="11"/>
                    <a:pt x="10" y="12"/>
                  </a:cubicBezTo>
                  <a:cubicBezTo>
                    <a:pt x="9" y="14"/>
                    <a:pt x="9" y="14"/>
                    <a:pt x="8" y="13"/>
                  </a:cubicBezTo>
                  <a:cubicBezTo>
                    <a:pt x="7" y="12"/>
                    <a:pt x="6" y="11"/>
                    <a:pt x="6" y="12"/>
                  </a:cubicBezTo>
                  <a:cubicBezTo>
                    <a:pt x="6" y="13"/>
                    <a:pt x="5" y="13"/>
                    <a:pt x="5" y="13"/>
                  </a:cubicBezTo>
                  <a:cubicBezTo>
                    <a:pt x="4" y="13"/>
                    <a:pt x="3" y="11"/>
                    <a:pt x="3" y="12"/>
                  </a:cubicBezTo>
                  <a:cubicBezTo>
                    <a:pt x="2" y="13"/>
                    <a:pt x="2" y="13"/>
                    <a:pt x="2" y="13"/>
                  </a:cubicBezTo>
                  <a:cubicBezTo>
                    <a:pt x="1" y="13"/>
                    <a:pt x="0" y="12"/>
                    <a:pt x="0" y="14"/>
                  </a:cubicBezTo>
                  <a:cubicBezTo>
                    <a:pt x="1" y="15"/>
                    <a:pt x="2" y="18"/>
                    <a:pt x="3" y="19"/>
                  </a:cubicBezTo>
                  <a:cubicBezTo>
                    <a:pt x="3" y="20"/>
                    <a:pt x="4" y="23"/>
                    <a:pt x="5" y="23"/>
                  </a:cubicBezTo>
                  <a:cubicBezTo>
                    <a:pt x="7" y="23"/>
                    <a:pt x="8" y="23"/>
                    <a:pt x="8" y="21"/>
                  </a:cubicBezTo>
                  <a:cubicBezTo>
                    <a:pt x="8" y="20"/>
                    <a:pt x="6" y="17"/>
                    <a:pt x="7" y="17"/>
                  </a:cubicBezTo>
                  <a:cubicBezTo>
                    <a:pt x="8" y="16"/>
                    <a:pt x="9" y="17"/>
                    <a:pt x="10" y="16"/>
                  </a:cubicBezTo>
                  <a:cubicBezTo>
                    <a:pt x="11" y="16"/>
                    <a:pt x="10" y="16"/>
                    <a:pt x="10" y="17"/>
                  </a:cubicBezTo>
                  <a:cubicBezTo>
                    <a:pt x="9" y="18"/>
                    <a:pt x="9" y="17"/>
                    <a:pt x="10" y="18"/>
                  </a:cubicBezTo>
                  <a:cubicBezTo>
                    <a:pt x="10" y="18"/>
                    <a:pt x="11" y="19"/>
                    <a:pt x="10" y="19"/>
                  </a:cubicBezTo>
                  <a:cubicBezTo>
                    <a:pt x="9" y="19"/>
                    <a:pt x="8" y="19"/>
                    <a:pt x="9" y="20"/>
                  </a:cubicBezTo>
                  <a:cubicBezTo>
                    <a:pt x="10" y="21"/>
                    <a:pt x="11" y="22"/>
                    <a:pt x="10" y="23"/>
                  </a:cubicBezTo>
                  <a:cubicBezTo>
                    <a:pt x="9" y="24"/>
                    <a:pt x="9" y="24"/>
                    <a:pt x="10" y="24"/>
                  </a:cubicBezTo>
                  <a:cubicBezTo>
                    <a:pt x="12" y="24"/>
                    <a:pt x="12" y="25"/>
                    <a:pt x="11" y="25"/>
                  </a:cubicBezTo>
                  <a:cubicBezTo>
                    <a:pt x="11" y="25"/>
                    <a:pt x="8" y="25"/>
                    <a:pt x="10" y="26"/>
                  </a:cubicBezTo>
                  <a:cubicBezTo>
                    <a:pt x="11" y="27"/>
                    <a:pt x="13" y="27"/>
                    <a:pt x="14" y="26"/>
                  </a:cubicBezTo>
                  <a:cubicBezTo>
                    <a:pt x="14" y="26"/>
                    <a:pt x="15" y="25"/>
                    <a:pt x="15" y="24"/>
                  </a:cubicBezTo>
                  <a:cubicBezTo>
                    <a:pt x="15" y="23"/>
                    <a:pt x="16" y="21"/>
                    <a:pt x="16" y="20"/>
                  </a:cubicBezTo>
                  <a:cubicBezTo>
                    <a:pt x="15" y="18"/>
                    <a:pt x="13" y="17"/>
                    <a:pt x="14" y="16"/>
                  </a:cubicBezTo>
                  <a:cubicBezTo>
                    <a:pt x="15" y="14"/>
                    <a:pt x="15" y="12"/>
                    <a:pt x="15" y="11"/>
                  </a:cubicBezTo>
                  <a:cubicBezTo>
                    <a:pt x="15" y="10"/>
                    <a:pt x="14" y="8"/>
                    <a:pt x="15" y="7"/>
                  </a:cubicBezTo>
                  <a:cubicBezTo>
                    <a:pt x="15" y="6"/>
                    <a:pt x="15" y="5"/>
                    <a:pt x="14"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4" name="Freeform 412">
              <a:extLst>
                <a:ext uri="{FF2B5EF4-FFF2-40B4-BE49-F238E27FC236}">
                  <a16:creationId xmlns:a16="http://schemas.microsoft.com/office/drawing/2014/main" id="{6FB5B2C4-7B7C-4D72-BB94-48F682709F78}"/>
                </a:ext>
              </a:extLst>
            </p:cNvPr>
            <p:cNvSpPr>
              <a:spLocks/>
            </p:cNvSpPr>
            <p:nvPr/>
          </p:nvSpPr>
          <p:spPr bwMode="auto">
            <a:xfrm>
              <a:off x="1958" y="3768"/>
              <a:ext cx="7" cy="9"/>
            </a:xfrm>
            <a:custGeom>
              <a:avLst/>
              <a:gdLst>
                <a:gd name="T0" fmla="*/ 4 w 5"/>
                <a:gd name="T1" fmla="*/ 6 h 7"/>
                <a:gd name="T2" fmla="*/ 5 w 5"/>
                <a:gd name="T3" fmla="*/ 3 h 7"/>
                <a:gd name="T4" fmla="*/ 3 w 5"/>
                <a:gd name="T5" fmla="*/ 2 h 7"/>
                <a:gd name="T6" fmla="*/ 1 w 5"/>
                <a:gd name="T7" fmla="*/ 4 h 7"/>
                <a:gd name="T8" fmla="*/ 4 w 5"/>
                <a:gd name="T9" fmla="*/ 6 h 7"/>
              </a:gdLst>
              <a:ahLst/>
              <a:cxnLst>
                <a:cxn ang="0">
                  <a:pos x="T0" y="T1"/>
                </a:cxn>
                <a:cxn ang="0">
                  <a:pos x="T2" y="T3"/>
                </a:cxn>
                <a:cxn ang="0">
                  <a:pos x="T4" y="T5"/>
                </a:cxn>
                <a:cxn ang="0">
                  <a:pos x="T6" y="T7"/>
                </a:cxn>
                <a:cxn ang="0">
                  <a:pos x="T8" y="T9"/>
                </a:cxn>
              </a:cxnLst>
              <a:rect l="0" t="0" r="r" b="b"/>
              <a:pathLst>
                <a:path w="5" h="7">
                  <a:moveTo>
                    <a:pt x="4" y="6"/>
                  </a:moveTo>
                  <a:cubicBezTo>
                    <a:pt x="5" y="7"/>
                    <a:pt x="5" y="5"/>
                    <a:pt x="5" y="3"/>
                  </a:cubicBezTo>
                  <a:cubicBezTo>
                    <a:pt x="5" y="2"/>
                    <a:pt x="3" y="2"/>
                    <a:pt x="3" y="2"/>
                  </a:cubicBezTo>
                  <a:cubicBezTo>
                    <a:pt x="1" y="0"/>
                    <a:pt x="1" y="3"/>
                    <a:pt x="1" y="4"/>
                  </a:cubicBezTo>
                  <a:cubicBezTo>
                    <a:pt x="0" y="5"/>
                    <a:pt x="2" y="5"/>
                    <a:pt x="4"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5" name="Freeform 413">
              <a:extLst>
                <a:ext uri="{FF2B5EF4-FFF2-40B4-BE49-F238E27FC236}">
                  <a16:creationId xmlns:a16="http://schemas.microsoft.com/office/drawing/2014/main" id="{79F9A6AC-900B-4A56-B21C-65E6D73C3E83}"/>
                </a:ext>
              </a:extLst>
            </p:cNvPr>
            <p:cNvSpPr>
              <a:spLocks/>
            </p:cNvSpPr>
            <p:nvPr/>
          </p:nvSpPr>
          <p:spPr bwMode="auto">
            <a:xfrm>
              <a:off x="1949" y="3768"/>
              <a:ext cx="7" cy="8"/>
            </a:xfrm>
            <a:custGeom>
              <a:avLst/>
              <a:gdLst>
                <a:gd name="T0" fmla="*/ 1 w 5"/>
                <a:gd name="T1" fmla="*/ 5 h 6"/>
                <a:gd name="T2" fmla="*/ 2 w 5"/>
                <a:gd name="T3" fmla="*/ 5 h 6"/>
                <a:gd name="T4" fmla="*/ 4 w 5"/>
                <a:gd name="T5" fmla="*/ 2 h 6"/>
                <a:gd name="T6" fmla="*/ 1 w 5"/>
                <a:gd name="T7" fmla="*/ 3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6"/>
                    <a:pt x="2" y="5"/>
                    <a:pt x="2" y="5"/>
                  </a:cubicBezTo>
                  <a:cubicBezTo>
                    <a:pt x="3" y="3"/>
                    <a:pt x="5" y="3"/>
                    <a:pt x="4" y="2"/>
                  </a:cubicBezTo>
                  <a:cubicBezTo>
                    <a:pt x="4" y="0"/>
                    <a:pt x="2" y="2"/>
                    <a:pt x="1" y="3"/>
                  </a:cubicBezTo>
                  <a:cubicBezTo>
                    <a:pt x="0" y="4"/>
                    <a:pt x="0" y="5"/>
                    <a:pt x="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6" name="Freeform 414">
              <a:extLst>
                <a:ext uri="{FF2B5EF4-FFF2-40B4-BE49-F238E27FC236}">
                  <a16:creationId xmlns:a16="http://schemas.microsoft.com/office/drawing/2014/main" id="{C4428D9E-F1E5-4EF0-B6E8-662A26F99DDE}"/>
                </a:ext>
              </a:extLst>
            </p:cNvPr>
            <p:cNvSpPr>
              <a:spLocks/>
            </p:cNvSpPr>
            <p:nvPr/>
          </p:nvSpPr>
          <p:spPr bwMode="auto">
            <a:xfrm>
              <a:off x="1949" y="3763"/>
              <a:ext cx="11" cy="7"/>
            </a:xfrm>
            <a:custGeom>
              <a:avLst/>
              <a:gdLst>
                <a:gd name="T0" fmla="*/ 5 w 8"/>
                <a:gd name="T1" fmla="*/ 2 h 5"/>
                <a:gd name="T2" fmla="*/ 3 w 8"/>
                <a:gd name="T3" fmla="*/ 2 h 5"/>
                <a:gd name="T4" fmla="*/ 1 w 8"/>
                <a:gd name="T5" fmla="*/ 1 h 5"/>
                <a:gd name="T6" fmla="*/ 1 w 8"/>
                <a:gd name="T7" fmla="*/ 3 h 5"/>
                <a:gd name="T8" fmla="*/ 5 w 8"/>
                <a:gd name="T9" fmla="*/ 2 h 5"/>
              </a:gdLst>
              <a:ahLst/>
              <a:cxnLst>
                <a:cxn ang="0">
                  <a:pos x="T0" y="T1"/>
                </a:cxn>
                <a:cxn ang="0">
                  <a:pos x="T2" y="T3"/>
                </a:cxn>
                <a:cxn ang="0">
                  <a:pos x="T4" y="T5"/>
                </a:cxn>
                <a:cxn ang="0">
                  <a:pos x="T6" y="T7"/>
                </a:cxn>
                <a:cxn ang="0">
                  <a:pos x="T8" y="T9"/>
                </a:cxn>
              </a:cxnLst>
              <a:rect l="0" t="0" r="r" b="b"/>
              <a:pathLst>
                <a:path w="8" h="5">
                  <a:moveTo>
                    <a:pt x="5" y="2"/>
                  </a:moveTo>
                  <a:cubicBezTo>
                    <a:pt x="4" y="0"/>
                    <a:pt x="3" y="1"/>
                    <a:pt x="3" y="2"/>
                  </a:cubicBezTo>
                  <a:cubicBezTo>
                    <a:pt x="2" y="3"/>
                    <a:pt x="2" y="2"/>
                    <a:pt x="1" y="1"/>
                  </a:cubicBezTo>
                  <a:cubicBezTo>
                    <a:pt x="0" y="0"/>
                    <a:pt x="1" y="3"/>
                    <a:pt x="1" y="3"/>
                  </a:cubicBezTo>
                  <a:cubicBezTo>
                    <a:pt x="8" y="5"/>
                    <a:pt x="5" y="3"/>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7" name="Freeform 415">
              <a:extLst>
                <a:ext uri="{FF2B5EF4-FFF2-40B4-BE49-F238E27FC236}">
                  <a16:creationId xmlns:a16="http://schemas.microsoft.com/office/drawing/2014/main" id="{572B0970-89F8-4FA6-A84D-7126C81A5CE9}"/>
                </a:ext>
              </a:extLst>
            </p:cNvPr>
            <p:cNvSpPr>
              <a:spLocks/>
            </p:cNvSpPr>
            <p:nvPr/>
          </p:nvSpPr>
          <p:spPr bwMode="auto">
            <a:xfrm>
              <a:off x="1947" y="3754"/>
              <a:ext cx="9" cy="8"/>
            </a:xfrm>
            <a:custGeom>
              <a:avLst/>
              <a:gdLst>
                <a:gd name="T0" fmla="*/ 4 w 7"/>
                <a:gd name="T1" fmla="*/ 4 h 6"/>
                <a:gd name="T2" fmla="*/ 5 w 7"/>
                <a:gd name="T3" fmla="*/ 4 h 6"/>
                <a:gd name="T4" fmla="*/ 6 w 7"/>
                <a:gd name="T5" fmla="*/ 1 h 6"/>
                <a:gd name="T6" fmla="*/ 3 w 7"/>
                <a:gd name="T7" fmla="*/ 1 h 6"/>
                <a:gd name="T8" fmla="*/ 2 w 7"/>
                <a:gd name="T9" fmla="*/ 2 h 6"/>
                <a:gd name="T10" fmla="*/ 4 w 7"/>
                <a:gd name="T11" fmla="*/ 4 h 6"/>
              </a:gdLst>
              <a:ahLst/>
              <a:cxnLst>
                <a:cxn ang="0">
                  <a:pos x="T0" y="T1"/>
                </a:cxn>
                <a:cxn ang="0">
                  <a:pos x="T2" y="T3"/>
                </a:cxn>
                <a:cxn ang="0">
                  <a:pos x="T4" y="T5"/>
                </a:cxn>
                <a:cxn ang="0">
                  <a:pos x="T6" y="T7"/>
                </a:cxn>
                <a:cxn ang="0">
                  <a:pos x="T8" y="T9"/>
                </a:cxn>
                <a:cxn ang="0">
                  <a:pos x="T10" y="T11"/>
                </a:cxn>
              </a:cxnLst>
              <a:rect l="0" t="0" r="r" b="b"/>
              <a:pathLst>
                <a:path w="7" h="6">
                  <a:moveTo>
                    <a:pt x="4" y="4"/>
                  </a:moveTo>
                  <a:cubicBezTo>
                    <a:pt x="3" y="5"/>
                    <a:pt x="4" y="6"/>
                    <a:pt x="5" y="4"/>
                  </a:cubicBezTo>
                  <a:cubicBezTo>
                    <a:pt x="6" y="3"/>
                    <a:pt x="7" y="1"/>
                    <a:pt x="6" y="1"/>
                  </a:cubicBezTo>
                  <a:cubicBezTo>
                    <a:pt x="4" y="1"/>
                    <a:pt x="3" y="1"/>
                    <a:pt x="3" y="1"/>
                  </a:cubicBezTo>
                  <a:cubicBezTo>
                    <a:pt x="3" y="1"/>
                    <a:pt x="0" y="0"/>
                    <a:pt x="2" y="2"/>
                  </a:cubicBezTo>
                  <a:cubicBezTo>
                    <a:pt x="4" y="3"/>
                    <a:pt x="5" y="4"/>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8" name="Freeform 416">
              <a:extLst>
                <a:ext uri="{FF2B5EF4-FFF2-40B4-BE49-F238E27FC236}">
                  <a16:creationId xmlns:a16="http://schemas.microsoft.com/office/drawing/2014/main" id="{3ABBFABA-BB19-4652-8173-D9F47DEA750F}"/>
                </a:ext>
              </a:extLst>
            </p:cNvPr>
            <p:cNvSpPr>
              <a:spLocks/>
            </p:cNvSpPr>
            <p:nvPr/>
          </p:nvSpPr>
          <p:spPr bwMode="auto">
            <a:xfrm>
              <a:off x="1955" y="3735"/>
              <a:ext cx="7" cy="5"/>
            </a:xfrm>
            <a:custGeom>
              <a:avLst/>
              <a:gdLst>
                <a:gd name="T0" fmla="*/ 1 w 5"/>
                <a:gd name="T1" fmla="*/ 2 h 4"/>
                <a:gd name="T2" fmla="*/ 3 w 5"/>
                <a:gd name="T3" fmla="*/ 3 h 4"/>
                <a:gd name="T4" fmla="*/ 4 w 5"/>
                <a:gd name="T5" fmla="*/ 1 h 4"/>
                <a:gd name="T6" fmla="*/ 1 w 5"/>
                <a:gd name="T7" fmla="*/ 2 h 4"/>
              </a:gdLst>
              <a:ahLst/>
              <a:cxnLst>
                <a:cxn ang="0">
                  <a:pos x="T0" y="T1"/>
                </a:cxn>
                <a:cxn ang="0">
                  <a:pos x="T2" y="T3"/>
                </a:cxn>
                <a:cxn ang="0">
                  <a:pos x="T4" y="T5"/>
                </a:cxn>
                <a:cxn ang="0">
                  <a:pos x="T6" y="T7"/>
                </a:cxn>
              </a:cxnLst>
              <a:rect l="0" t="0" r="r" b="b"/>
              <a:pathLst>
                <a:path w="5" h="4">
                  <a:moveTo>
                    <a:pt x="1" y="2"/>
                  </a:moveTo>
                  <a:cubicBezTo>
                    <a:pt x="1" y="2"/>
                    <a:pt x="2" y="4"/>
                    <a:pt x="3" y="3"/>
                  </a:cubicBezTo>
                  <a:cubicBezTo>
                    <a:pt x="4" y="3"/>
                    <a:pt x="5" y="2"/>
                    <a:pt x="4" y="1"/>
                  </a:cubicBezTo>
                  <a:cubicBezTo>
                    <a:pt x="3" y="1"/>
                    <a:pt x="0"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9" name="Freeform 417">
              <a:extLst>
                <a:ext uri="{FF2B5EF4-FFF2-40B4-BE49-F238E27FC236}">
                  <a16:creationId xmlns:a16="http://schemas.microsoft.com/office/drawing/2014/main" id="{3AFFDB16-ECBF-4F95-B88A-F36666AD788B}"/>
                </a:ext>
              </a:extLst>
            </p:cNvPr>
            <p:cNvSpPr>
              <a:spLocks/>
            </p:cNvSpPr>
            <p:nvPr/>
          </p:nvSpPr>
          <p:spPr bwMode="auto">
            <a:xfrm>
              <a:off x="1955" y="3737"/>
              <a:ext cx="11" cy="9"/>
            </a:xfrm>
            <a:custGeom>
              <a:avLst/>
              <a:gdLst>
                <a:gd name="T0" fmla="*/ 6 w 8"/>
                <a:gd name="T1" fmla="*/ 2 h 6"/>
                <a:gd name="T2" fmla="*/ 5 w 8"/>
                <a:gd name="T3" fmla="*/ 3 h 6"/>
                <a:gd name="T4" fmla="*/ 3 w 8"/>
                <a:gd name="T5" fmla="*/ 3 h 6"/>
                <a:gd name="T6" fmla="*/ 2 w 8"/>
                <a:gd name="T7" fmla="*/ 4 h 6"/>
                <a:gd name="T8" fmla="*/ 8 w 8"/>
                <a:gd name="T9" fmla="*/ 4 h 6"/>
                <a:gd name="T10" fmla="*/ 6 w 8"/>
                <a:gd name="T11" fmla="*/ 2 h 6"/>
              </a:gdLst>
              <a:ahLst/>
              <a:cxnLst>
                <a:cxn ang="0">
                  <a:pos x="T0" y="T1"/>
                </a:cxn>
                <a:cxn ang="0">
                  <a:pos x="T2" y="T3"/>
                </a:cxn>
                <a:cxn ang="0">
                  <a:pos x="T4" y="T5"/>
                </a:cxn>
                <a:cxn ang="0">
                  <a:pos x="T6" y="T7"/>
                </a:cxn>
                <a:cxn ang="0">
                  <a:pos x="T8" y="T9"/>
                </a:cxn>
                <a:cxn ang="0">
                  <a:pos x="T10" y="T11"/>
                </a:cxn>
              </a:cxnLst>
              <a:rect l="0" t="0" r="r" b="b"/>
              <a:pathLst>
                <a:path w="8" h="6">
                  <a:moveTo>
                    <a:pt x="6" y="2"/>
                  </a:moveTo>
                  <a:cubicBezTo>
                    <a:pt x="6" y="4"/>
                    <a:pt x="6" y="4"/>
                    <a:pt x="5" y="3"/>
                  </a:cubicBezTo>
                  <a:cubicBezTo>
                    <a:pt x="3" y="3"/>
                    <a:pt x="3" y="3"/>
                    <a:pt x="3" y="3"/>
                  </a:cubicBezTo>
                  <a:cubicBezTo>
                    <a:pt x="3" y="3"/>
                    <a:pt x="0" y="4"/>
                    <a:pt x="2" y="4"/>
                  </a:cubicBezTo>
                  <a:cubicBezTo>
                    <a:pt x="4" y="5"/>
                    <a:pt x="8" y="6"/>
                    <a:pt x="8" y="4"/>
                  </a:cubicBezTo>
                  <a:cubicBezTo>
                    <a:pt x="8" y="3"/>
                    <a:pt x="6" y="0"/>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0" name="Freeform 418">
              <a:extLst>
                <a:ext uri="{FF2B5EF4-FFF2-40B4-BE49-F238E27FC236}">
                  <a16:creationId xmlns:a16="http://schemas.microsoft.com/office/drawing/2014/main" id="{093BE53D-A19D-48CD-A2BD-8DB8A52C3964}"/>
                </a:ext>
              </a:extLst>
            </p:cNvPr>
            <p:cNvSpPr>
              <a:spLocks/>
            </p:cNvSpPr>
            <p:nvPr/>
          </p:nvSpPr>
          <p:spPr bwMode="auto">
            <a:xfrm>
              <a:off x="1949" y="3741"/>
              <a:ext cx="13" cy="22"/>
            </a:xfrm>
            <a:custGeom>
              <a:avLst/>
              <a:gdLst>
                <a:gd name="T0" fmla="*/ 3 w 9"/>
                <a:gd name="T1" fmla="*/ 1 h 16"/>
                <a:gd name="T2" fmla="*/ 1 w 9"/>
                <a:gd name="T3" fmla="*/ 4 h 16"/>
                <a:gd name="T4" fmla="*/ 2 w 9"/>
                <a:gd name="T5" fmla="*/ 7 h 16"/>
                <a:gd name="T6" fmla="*/ 4 w 9"/>
                <a:gd name="T7" fmla="*/ 7 h 16"/>
                <a:gd name="T8" fmla="*/ 2 w 9"/>
                <a:gd name="T9" fmla="*/ 8 h 16"/>
                <a:gd name="T10" fmla="*/ 5 w 9"/>
                <a:gd name="T11" fmla="*/ 9 h 16"/>
                <a:gd name="T12" fmla="*/ 6 w 9"/>
                <a:gd name="T13" fmla="*/ 14 h 16"/>
                <a:gd name="T14" fmla="*/ 7 w 9"/>
                <a:gd name="T15" fmla="*/ 8 h 16"/>
                <a:gd name="T16" fmla="*/ 4 w 9"/>
                <a:gd name="T17" fmla="*/ 3 h 16"/>
                <a:gd name="T18" fmla="*/ 3 w 9"/>
                <a:gd name="T19"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6">
                  <a:moveTo>
                    <a:pt x="3" y="1"/>
                  </a:moveTo>
                  <a:cubicBezTo>
                    <a:pt x="2" y="2"/>
                    <a:pt x="1" y="2"/>
                    <a:pt x="1" y="4"/>
                  </a:cubicBezTo>
                  <a:cubicBezTo>
                    <a:pt x="2" y="6"/>
                    <a:pt x="0" y="7"/>
                    <a:pt x="2" y="7"/>
                  </a:cubicBezTo>
                  <a:cubicBezTo>
                    <a:pt x="4" y="6"/>
                    <a:pt x="4" y="7"/>
                    <a:pt x="4" y="7"/>
                  </a:cubicBezTo>
                  <a:cubicBezTo>
                    <a:pt x="4" y="7"/>
                    <a:pt x="0" y="9"/>
                    <a:pt x="2" y="8"/>
                  </a:cubicBezTo>
                  <a:cubicBezTo>
                    <a:pt x="4" y="8"/>
                    <a:pt x="5" y="8"/>
                    <a:pt x="5" y="9"/>
                  </a:cubicBezTo>
                  <a:cubicBezTo>
                    <a:pt x="5" y="11"/>
                    <a:pt x="5" y="16"/>
                    <a:pt x="6" y="14"/>
                  </a:cubicBezTo>
                  <a:cubicBezTo>
                    <a:pt x="7" y="13"/>
                    <a:pt x="9" y="11"/>
                    <a:pt x="7" y="8"/>
                  </a:cubicBezTo>
                  <a:cubicBezTo>
                    <a:pt x="5" y="5"/>
                    <a:pt x="5" y="4"/>
                    <a:pt x="4" y="3"/>
                  </a:cubicBezTo>
                  <a:cubicBezTo>
                    <a:pt x="4" y="2"/>
                    <a:pt x="4"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1" name="Freeform 419">
              <a:extLst>
                <a:ext uri="{FF2B5EF4-FFF2-40B4-BE49-F238E27FC236}">
                  <a16:creationId xmlns:a16="http://schemas.microsoft.com/office/drawing/2014/main" id="{22CD5D9E-52B2-4F78-BF3C-4BEF282A29CA}"/>
                </a:ext>
              </a:extLst>
            </p:cNvPr>
            <p:cNvSpPr>
              <a:spLocks/>
            </p:cNvSpPr>
            <p:nvPr/>
          </p:nvSpPr>
          <p:spPr bwMode="auto">
            <a:xfrm>
              <a:off x="1955" y="3744"/>
              <a:ext cx="12" cy="13"/>
            </a:xfrm>
            <a:custGeom>
              <a:avLst/>
              <a:gdLst>
                <a:gd name="T0" fmla="*/ 7 w 9"/>
                <a:gd name="T1" fmla="*/ 4 h 9"/>
                <a:gd name="T2" fmla="*/ 2 w 9"/>
                <a:gd name="T3" fmla="*/ 0 h 9"/>
                <a:gd name="T4" fmla="*/ 4 w 9"/>
                <a:gd name="T5" fmla="*/ 6 h 9"/>
                <a:gd name="T6" fmla="*/ 7 w 9"/>
                <a:gd name="T7" fmla="*/ 4 h 9"/>
                <a:gd name="T8" fmla="*/ 7 w 9"/>
                <a:gd name="T9" fmla="*/ 4 h 9"/>
              </a:gdLst>
              <a:ahLst/>
              <a:cxnLst>
                <a:cxn ang="0">
                  <a:pos x="T0" y="T1"/>
                </a:cxn>
                <a:cxn ang="0">
                  <a:pos x="T2" y="T3"/>
                </a:cxn>
                <a:cxn ang="0">
                  <a:pos x="T4" y="T5"/>
                </a:cxn>
                <a:cxn ang="0">
                  <a:pos x="T6" y="T7"/>
                </a:cxn>
                <a:cxn ang="0">
                  <a:pos x="T8" y="T9"/>
                </a:cxn>
              </a:cxnLst>
              <a:rect l="0" t="0" r="r" b="b"/>
              <a:pathLst>
                <a:path w="9" h="9">
                  <a:moveTo>
                    <a:pt x="7" y="4"/>
                  </a:moveTo>
                  <a:cubicBezTo>
                    <a:pt x="6" y="1"/>
                    <a:pt x="4" y="1"/>
                    <a:pt x="2" y="0"/>
                  </a:cubicBezTo>
                  <a:cubicBezTo>
                    <a:pt x="0" y="0"/>
                    <a:pt x="3" y="4"/>
                    <a:pt x="4" y="6"/>
                  </a:cubicBezTo>
                  <a:cubicBezTo>
                    <a:pt x="4" y="9"/>
                    <a:pt x="6" y="5"/>
                    <a:pt x="7" y="4"/>
                  </a:cubicBezTo>
                  <a:cubicBezTo>
                    <a:pt x="9" y="3"/>
                    <a:pt x="7" y="4"/>
                    <a:pt x="7"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2" name="Freeform 420">
              <a:extLst>
                <a:ext uri="{FF2B5EF4-FFF2-40B4-BE49-F238E27FC236}">
                  <a16:creationId xmlns:a16="http://schemas.microsoft.com/office/drawing/2014/main" id="{0E5E1D95-9A4E-4C2C-83D7-7E5987BEFE90}"/>
                </a:ext>
              </a:extLst>
            </p:cNvPr>
            <p:cNvSpPr>
              <a:spLocks/>
            </p:cNvSpPr>
            <p:nvPr/>
          </p:nvSpPr>
          <p:spPr bwMode="auto">
            <a:xfrm>
              <a:off x="1970" y="3737"/>
              <a:ext cx="18" cy="4"/>
            </a:xfrm>
            <a:custGeom>
              <a:avLst/>
              <a:gdLst>
                <a:gd name="T0" fmla="*/ 7 w 13"/>
                <a:gd name="T1" fmla="*/ 3 h 3"/>
                <a:gd name="T2" fmla="*/ 11 w 13"/>
                <a:gd name="T3" fmla="*/ 3 h 3"/>
                <a:gd name="T4" fmla="*/ 11 w 13"/>
                <a:gd name="T5" fmla="*/ 2 h 3"/>
                <a:gd name="T6" fmla="*/ 5 w 13"/>
                <a:gd name="T7" fmla="*/ 1 h 3"/>
                <a:gd name="T8" fmla="*/ 4 w 13"/>
                <a:gd name="T9" fmla="*/ 3 h 3"/>
                <a:gd name="T10" fmla="*/ 7 w 13"/>
                <a:gd name="T11" fmla="*/ 3 h 3"/>
              </a:gdLst>
              <a:ahLst/>
              <a:cxnLst>
                <a:cxn ang="0">
                  <a:pos x="T0" y="T1"/>
                </a:cxn>
                <a:cxn ang="0">
                  <a:pos x="T2" y="T3"/>
                </a:cxn>
                <a:cxn ang="0">
                  <a:pos x="T4" y="T5"/>
                </a:cxn>
                <a:cxn ang="0">
                  <a:pos x="T6" y="T7"/>
                </a:cxn>
                <a:cxn ang="0">
                  <a:pos x="T8" y="T9"/>
                </a:cxn>
                <a:cxn ang="0">
                  <a:pos x="T10" y="T11"/>
                </a:cxn>
              </a:cxnLst>
              <a:rect l="0" t="0" r="r" b="b"/>
              <a:pathLst>
                <a:path w="13" h="3">
                  <a:moveTo>
                    <a:pt x="7" y="3"/>
                  </a:moveTo>
                  <a:cubicBezTo>
                    <a:pt x="10" y="3"/>
                    <a:pt x="10" y="2"/>
                    <a:pt x="11" y="3"/>
                  </a:cubicBezTo>
                  <a:cubicBezTo>
                    <a:pt x="11" y="3"/>
                    <a:pt x="13" y="3"/>
                    <a:pt x="11" y="2"/>
                  </a:cubicBezTo>
                  <a:cubicBezTo>
                    <a:pt x="10" y="1"/>
                    <a:pt x="6" y="0"/>
                    <a:pt x="5" y="1"/>
                  </a:cubicBezTo>
                  <a:cubicBezTo>
                    <a:pt x="5" y="1"/>
                    <a:pt x="0" y="2"/>
                    <a:pt x="4" y="3"/>
                  </a:cubicBezTo>
                  <a:cubicBezTo>
                    <a:pt x="4" y="3"/>
                    <a:pt x="5" y="3"/>
                    <a:pt x="7"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3" name="Freeform 421">
              <a:extLst>
                <a:ext uri="{FF2B5EF4-FFF2-40B4-BE49-F238E27FC236}">
                  <a16:creationId xmlns:a16="http://schemas.microsoft.com/office/drawing/2014/main" id="{A6640EF4-C586-47C9-8856-4683BFD8504F}"/>
                </a:ext>
              </a:extLst>
            </p:cNvPr>
            <p:cNvSpPr>
              <a:spLocks/>
            </p:cNvSpPr>
            <p:nvPr/>
          </p:nvSpPr>
          <p:spPr bwMode="auto">
            <a:xfrm>
              <a:off x="1959" y="3744"/>
              <a:ext cx="14" cy="17"/>
            </a:xfrm>
            <a:custGeom>
              <a:avLst/>
              <a:gdLst>
                <a:gd name="T0" fmla="*/ 6 w 10"/>
                <a:gd name="T1" fmla="*/ 3 h 12"/>
                <a:gd name="T2" fmla="*/ 5 w 10"/>
                <a:gd name="T3" fmla="*/ 4 h 12"/>
                <a:gd name="T4" fmla="*/ 5 w 10"/>
                <a:gd name="T5" fmla="*/ 7 h 12"/>
                <a:gd name="T6" fmla="*/ 2 w 10"/>
                <a:gd name="T7" fmla="*/ 9 h 12"/>
                <a:gd name="T8" fmla="*/ 8 w 10"/>
                <a:gd name="T9" fmla="*/ 12 h 12"/>
                <a:gd name="T10" fmla="*/ 8 w 10"/>
                <a:gd name="T11" fmla="*/ 8 h 12"/>
                <a:gd name="T12" fmla="*/ 6 w 10"/>
                <a:gd name="T13" fmla="*/ 3 h 12"/>
              </a:gdLst>
              <a:ahLst/>
              <a:cxnLst>
                <a:cxn ang="0">
                  <a:pos x="T0" y="T1"/>
                </a:cxn>
                <a:cxn ang="0">
                  <a:pos x="T2" y="T3"/>
                </a:cxn>
                <a:cxn ang="0">
                  <a:pos x="T4" y="T5"/>
                </a:cxn>
                <a:cxn ang="0">
                  <a:pos x="T6" y="T7"/>
                </a:cxn>
                <a:cxn ang="0">
                  <a:pos x="T8" y="T9"/>
                </a:cxn>
                <a:cxn ang="0">
                  <a:pos x="T10" y="T11"/>
                </a:cxn>
                <a:cxn ang="0">
                  <a:pos x="T12" y="T13"/>
                </a:cxn>
              </a:cxnLst>
              <a:rect l="0" t="0" r="r" b="b"/>
              <a:pathLst>
                <a:path w="10" h="12">
                  <a:moveTo>
                    <a:pt x="6" y="3"/>
                  </a:moveTo>
                  <a:cubicBezTo>
                    <a:pt x="6" y="0"/>
                    <a:pt x="5" y="1"/>
                    <a:pt x="5" y="4"/>
                  </a:cubicBezTo>
                  <a:cubicBezTo>
                    <a:pt x="5" y="7"/>
                    <a:pt x="5" y="8"/>
                    <a:pt x="5" y="7"/>
                  </a:cubicBezTo>
                  <a:cubicBezTo>
                    <a:pt x="4" y="7"/>
                    <a:pt x="3" y="7"/>
                    <a:pt x="2" y="9"/>
                  </a:cubicBezTo>
                  <a:cubicBezTo>
                    <a:pt x="0" y="11"/>
                    <a:pt x="7" y="11"/>
                    <a:pt x="8" y="12"/>
                  </a:cubicBezTo>
                  <a:cubicBezTo>
                    <a:pt x="10" y="12"/>
                    <a:pt x="9" y="9"/>
                    <a:pt x="8" y="8"/>
                  </a:cubicBezTo>
                  <a:cubicBezTo>
                    <a:pt x="7" y="6"/>
                    <a:pt x="6" y="3"/>
                    <a:pt x="6"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4" name="Freeform 422">
              <a:extLst>
                <a:ext uri="{FF2B5EF4-FFF2-40B4-BE49-F238E27FC236}">
                  <a16:creationId xmlns:a16="http://schemas.microsoft.com/office/drawing/2014/main" id="{FD038A1C-7BF0-4396-92BB-E6D509B6003F}"/>
                </a:ext>
              </a:extLst>
            </p:cNvPr>
            <p:cNvSpPr>
              <a:spLocks/>
            </p:cNvSpPr>
            <p:nvPr/>
          </p:nvSpPr>
          <p:spPr bwMode="auto">
            <a:xfrm>
              <a:off x="1967" y="3680"/>
              <a:ext cx="4" cy="7"/>
            </a:xfrm>
            <a:custGeom>
              <a:avLst/>
              <a:gdLst>
                <a:gd name="T0" fmla="*/ 1 w 3"/>
                <a:gd name="T1" fmla="*/ 4 h 5"/>
                <a:gd name="T2" fmla="*/ 3 w 3"/>
                <a:gd name="T3" fmla="*/ 2 h 5"/>
                <a:gd name="T4" fmla="*/ 1 w 3"/>
                <a:gd name="T5" fmla="*/ 4 h 5"/>
              </a:gdLst>
              <a:ahLst/>
              <a:cxnLst>
                <a:cxn ang="0">
                  <a:pos x="T0" y="T1"/>
                </a:cxn>
                <a:cxn ang="0">
                  <a:pos x="T2" y="T3"/>
                </a:cxn>
                <a:cxn ang="0">
                  <a:pos x="T4" y="T5"/>
                </a:cxn>
              </a:cxnLst>
              <a:rect l="0" t="0" r="r" b="b"/>
              <a:pathLst>
                <a:path w="3" h="5">
                  <a:moveTo>
                    <a:pt x="1" y="4"/>
                  </a:moveTo>
                  <a:cubicBezTo>
                    <a:pt x="2" y="5"/>
                    <a:pt x="3" y="2"/>
                    <a:pt x="3" y="2"/>
                  </a:cubicBezTo>
                  <a:cubicBezTo>
                    <a:pt x="2" y="0"/>
                    <a:pt x="0" y="3"/>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5" name="Freeform 423">
              <a:extLst>
                <a:ext uri="{FF2B5EF4-FFF2-40B4-BE49-F238E27FC236}">
                  <a16:creationId xmlns:a16="http://schemas.microsoft.com/office/drawing/2014/main" id="{A1551E1A-42BC-477F-BA3F-BB0426AA572A}"/>
                </a:ext>
              </a:extLst>
            </p:cNvPr>
            <p:cNvSpPr>
              <a:spLocks/>
            </p:cNvSpPr>
            <p:nvPr/>
          </p:nvSpPr>
          <p:spPr bwMode="auto">
            <a:xfrm>
              <a:off x="1973" y="3676"/>
              <a:ext cx="5" cy="9"/>
            </a:xfrm>
            <a:custGeom>
              <a:avLst/>
              <a:gdLst>
                <a:gd name="T0" fmla="*/ 2 w 4"/>
                <a:gd name="T1" fmla="*/ 6 h 7"/>
                <a:gd name="T2" fmla="*/ 4 w 4"/>
                <a:gd name="T3" fmla="*/ 4 h 7"/>
                <a:gd name="T4" fmla="*/ 0 w 4"/>
                <a:gd name="T5" fmla="*/ 5 h 7"/>
                <a:gd name="T6" fmla="*/ 2 w 4"/>
                <a:gd name="T7" fmla="*/ 6 h 7"/>
              </a:gdLst>
              <a:ahLst/>
              <a:cxnLst>
                <a:cxn ang="0">
                  <a:pos x="T0" y="T1"/>
                </a:cxn>
                <a:cxn ang="0">
                  <a:pos x="T2" y="T3"/>
                </a:cxn>
                <a:cxn ang="0">
                  <a:pos x="T4" y="T5"/>
                </a:cxn>
                <a:cxn ang="0">
                  <a:pos x="T6" y="T7"/>
                </a:cxn>
              </a:cxnLst>
              <a:rect l="0" t="0" r="r" b="b"/>
              <a:pathLst>
                <a:path w="4" h="7">
                  <a:moveTo>
                    <a:pt x="2" y="6"/>
                  </a:moveTo>
                  <a:cubicBezTo>
                    <a:pt x="4" y="5"/>
                    <a:pt x="4" y="6"/>
                    <a:pt x="4" y="4"/>
                  </a:cubicBezTo>
                  <a:cubicBezTo>
                    <a:pt x="3" y="2"/>
                    <a:pt x="1" y="0"/>
                    <a:pt x="0" y="5"/>
                  </a:cubicBezTo>
                  <a:cubicBezTo>
                    <a:pt x="0" y="5"/>
                    <a:pt x="0" y="7"/>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6" name="Freeform 424">
              <a:extLst>
                <a:ext uri="{FF2B5EF4-FFF2-40B4-BE49-F238E27FC236}">
                  <a16:creationId xmlns:a16="http://schemas.microsoft.com/office/drawing/2014/main" id="{AFEE457C-8CBA-467F-BEDF-7FFB66FC49A4}"/>
                </a:ext>
              </a:extLst>
            </p:cNvPr>
            <p:cNvSpPr>
              <a:spLocks/>
            </p:cNvSpPr>
            <p:nvPr/>
          </p:nvSpPr>
          <p:spPr bwMode="auto">
            <a:xfrm>
              <a:off x="1981" y="3680"/>
              <a:ext cx="3" cy="5"/>
            </a:xfrm>
            <a:custGeom>
              <a:avLst/>
              <a:gdLst>
                <a:gd name="T0" fmla="*/ 0 w 2"/>
                <a:gd name="T1" fmla="*/ 1 h 4"/>
                <a:gd name="T2" fmla="*/ 2 w 2"/>
                <a:gd name="T3" fmla="*/ 2 h 4"/>
                <a:gd name="T4" fmla="*/ 0 w 2"/>
                <a:gd name="T5" fmla="*/ 1 h 4"/>
              </a:gdLst>
              <a:ahLst/>
              <a:cxnLst>
                <a:cxn ang="0">
                  <a:pos x="T0" y="T1"/>
                </a:cxn>
                <a:cxn ang="0">
                  <a:pos x="T2" y="T3"/>
                </a:cxn>
                <a:cxn ang="0">
                  <a:pos x="T4" y="T5"/>
                </a:cxn>
              </a:cxnLst>
              <a:rect l="0" t="0" r="r" b="b"/>
              <a:pathLst>
                <a:path w="2" h="4">
                  <a:moveTo>
                    <a:pt x="0" y="1"/>
                  </a:moveTo>
                  <a:cubicBezTo>
                    <a:pt x="0" y="1"/>
                    <a:pt x="2" y="4"/>
                    <a:pt x="2" y="2"/>
                  </a:cubicBezTo>
                  <a:cubicBezTo>
                    <a:pt x="2" y="1"/>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7" name="Freeform 425">
              <a:extLst>
                <a:ext uri="{FF2B5EF4-FFF2-40B4-BE49-F238E27FC236}">
                  <a16:creationId xmlns:a16="http://schemas.microsoft.com/office/drawing/2014/main" id="{12286A64-4201-4679-BE60-4C1BEE458BAE}"/>
                </a:ext>
              </a:extLst>
            </p:cNvPr>
            <p:cNvSpPr>
              <a:spLocks/>
            </p:cNvSpPr>
            <p:nvPr/>
          </p:nvSpPr>
          <p:spPr bwMode="auto">
            <a:xfrm>
              <a:off x="1987" y="3678"/>
              <a:ext cx="2" cy="7"/>
            </a:xfrm>
            <a:custGeom>
              <a:avLst/>
              <a:gdLst>
                <a:gd name="T0" fmla="*/ 2 w 2"/>
                <a:gd name="T1" fmla="*/ 2 h 5"/>
                <a:gd name="T2" fmla="*/ 0 w 2"/>
                <a:gd name="T3" fmla="*/ 2 h 5"/>
                <a:gd name="T4" fmla="*/ 1 w 2"/>
                <a:gd name="T5" fmla="*/ 4 h 5"/>
                <a:gd name="T6" fmla="*/ 2 w 2"/>
                <a:gd name="T7" fmla="*/ 2 h 5"/>
              </a:gdLst>
              <a:ahLst/>
              <a:cxnLst>
                <a:cxn ang="0">
                  <a:pos x="T0" y="T1"/>
                </a:cxn>
                <a:cxn ang="0">
                  <a:pos x="T2" y="T3"/>
                </a:cxn>
                <a:cxn ang="0">
                  <a:pos x="T4" y="T5"/>
                </a:cxn>
                <a:cxn ang="0">
                  <a:pos x="T6" y="T7"/>
                </a:cxn>
              </a:cxnLst>
              <a:rect l="0" t="0" r="r" b="b"/>
              <a:pathLst>
                <a:path w="2" h="5">
                  <a:moveTo>
                    <a:pt x="2" y="2"/>
                  </a:moveTo>
                  <a:cubicBezTo>
                    <a:pt x="2" y="0"/>
                    <a:pt x="1" y="0"/>
                    <a:pt x="0" y="2"/>
                  </a:cubicBezTo>
                  <a:cubicBezTo>
                    <a:pt x="0" y="2"/>
                    <a:pt x="0" y="4"/>
                    <a:pt x="1" y="4"/>
                  </a:cubicBezTo>
                  <a:cubicBezTo>
                    <a:pt x="2" y="5"/>
                    <a:pt x="2" y="4"/>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8" name="Freeform 426">
              <a:extLst>
                <a:ext uri="{FF2B5EF4-FFF2-40B4-BE49-F238E27FC236}">
                  <a16:creationId xmlns:a16="http://schemas.microsoft.com/office/drawing/2014/main" id="{08CDBAC3-4D97-45FD-A781-F42403238897}"/>
                </a:ext>
              </a:extLst>
            </p:cNvPr>
            <p:cNvSpPr>
              <a:spLocks/>
            </p:cNvSpPr>
            <p:nvPr/>
          </p:nvSpPr>
          <p:spPr bwMode="auto">
            <a:xfrm>
              <a:off x="1980" y="3677"/>
              <a:ext cx="8" cy="4"/>
            </a:xfrm>
            <a:custGeom>
              <a:avLst/>
              <a:gdLst>
                <a:gd name="T0" fmla="*/ 4 w 6"/>
                <a:gd name="T1" fmla="*/ 1 h 3"/>
                <a:gd name="T2" fmla="*/ 0 w 6"/>
                <a:gd name="T3" fmla="*/ 1 h 3"/>
                <a:gd name="T4" fmla="*/ 3 w 6"/>
                <a:gd name="T5" fmla="*/ 2 h 3"/>
                <a:gd name="T6" fmla="*/ 4 w 6"/>
                <a:gd name="T7" fmla="*/ 1 h 3"/>
              </a:gdLst>
              <a:ahLst/>
              <a:cxnLst>
                <a:cxn ang="0">
                  <a:pos x="T0" y="T1"/>
                </a:cxn>
                <a:cxn ang="0">
                  <a:pos x="T2" y="T3"/>
                </a:cxn>
                <a:cxn ang="0">
                  <a:pos x="T4" y="T5"/>
                </a:cxn>
                <a:cxn ang="0">
                  <a:pos x="T6" y="T7"/>
                </a:cxn>
              </a:cxnLst>
              <a:rect l="0" t="0" r="r" b="b"/>
              <a:pathLst>
                <a:path w="6" h="3">
                  <a:moveTo>
                    <a:pt x="4" y="1"/>
                  </a:moveTo>
                  <a:cubicBezTo>
                    <a:pt x="2" y="0"/>
                    <a:pt x="1" y="0"/>
                    <a:pt x="0" y="1"/>
                  </a:cubicBezTo>
                  <a:cubicBezTo>
                    <a:pt x="0" y="2"/>
                    <a:pt x="1" y="3"/>
                    <a:pt x="3" y="2"/>
                  </a:cubicBezTo>
                  <a:cubicBezTo>
                    <a:pt x="3" y="2"/>
                    <a:pt x="6"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9" name="Freeform 427">
              <a:extLst>
                <a:ext uri="{FF2B5EF4-FFF2-40B4-BE49-F238E27FC236}">
                  <a16:creationId xmlns:a16="http://schemas.microsoft.com/office/drawing/2014/main" id="{22FC2801-897C-43FB-A1F0-A5FE7CCAC96C}"/>
                </a:ext>
              </a:extLst>
            </p:cNvPr>
            <p:cNvSpPr>
              <a:spLocks/>
            </p:cNvSpPr>
            <p:nvPr/>
          </p:nvSpPr>
          <p:spPr bwMode="auto">
            <a:xfrm>
              <a:off x="1971" y="3673"/>
              <a:ext cx="3" cy="3"/>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2"/>
                    <a:pt x="2" y="0"/>
                    <a:pt x="1" y="1"/>
                  </a:cubicBezTo>
                  <a:cubicBezTo>
                    <a:pt x="0" y="1"/>
                    <a:pt x="1"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0" name="Freeform 428">
              <a:extLst>
                <a:ext uri="{FF2B5EF4-FFF2-40B4-BE49-F238E27FC236}">
                  <a16:creationId xmlns:a16="http://schemas.microsoft.com/office/drawing/2014/main" id="{22B82877-0003-4A46-B065-3E603835514D}"/>
                </a:ext>
              </a:extLst>
            </p:cNvPr>
            <p:cNvSpPr>
              <a:spLocks/>
            </p:cNvSpPr>
            <p:nvPr/>
          </p:nvSpPr>
          <p:spPr bwMode="auto">
            <a:xfrm>
              <a:off x="1959" y="3660"/>
              <a:ext cx="3" cy="3"/>
            </a:xfrm>
            <a:custGeom>
              <a:avLst/>
              <a:gdLst>
                <a:gd name="T0" fmla="*/ 1 w 2"/>
                <a:gd name="T1" fmla="*/ 0 h 2"/>
                <a:gd name="T2" fmla="*/ 1 w 2"/>
                <a:gd name="T3" fmla="*/ 2 h 2"/>
                <a:gd name="T4" fmla="*/ 1 w 2"/>
                <a:gd name="T5" fmla="*/ 0 h 2"/>
              </a:gdLst>
              <a:ahLst/>
              <a:cxnLst>
                <a:cxn ang="0">
                  <a:pos x="T0" y="T1"/>
                </a:cxn>
                <a:cxn ang="0">
                  <a:pos x="T2" y="T3"/>
                </a:cxn>
                <a:cxn ang="0">
                  <a:pos x="T4" y="T5"/>
                </a:cxn>
              </a:cxnLst>
              <a:rect l="0" t="0" r="r" b="b"/>
              <a:pathLst>
                <a:path w="2" h="2">
                  <a:moveTo>
                    <a:pt x="1" y="0"/>
                  </a:moveTo>
                  <a:cubicBezTo>
                    <a:pt x="0" y="0"/>
                    <a:pt x="0" y="2"/>
                    <a:pt x="1" y="2"/>
                  </a:cubicBezTo>
                  <a:cubicBezTo>
                    <a:pt x="1" y="2"/>
                    <a:pt x="2" y="1"/>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1" name="Freeform 429">
              <a:extLst>
                <a:ext uri="{FF2B5EF4-FFF2-40B4-BE49-F238E27FC236}">
                  <a16:creationId xmlns:a16="http://schemas.microsoft.com/office/drawing/2014/main" id="{99747C02-0A10-4EBA-A6A4-64BBA5FDDDAE}"/>
                </a:ext>
              </a:extLst>
            </p:cNvPr>
            <p:cNvSpPr>
              <a:spLocks/>
            </p:cNvSpPr>
            <p:nvPr/>
          </p:nvSpPr>
          <p:spPr bwMode="auto">
            <a:xfrm>
              <a:off x="1974" y="3670"/>
              <a:ext cx="3" cy="3"/>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1" y="2"/>
                    <a:pt x="2" y="1"/>
                    <a:pt x="1" y="0"/>
                  </a:cubicBezTo>
                  <a:cubicBezTo>
                    <a:pt x="0" y="0"/>
                    <a:pt x="0"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2" name="Freeform 430">
              <a:extLst>
                <a:ext uri="{FF2B5EF4-FFF2-40B4-BE49-F238E27FC236}">
                  <a16:creationId xmlns:a16="http://schemas.microsoft.com/office/drawing/2014/main" id="{601AFDF8-5FD2-4EC0-A8B9-D6A0331FBECA}"/>
                </a:ext>
              </a:extLst>
            </p:cNvPr>
            <p:cNvSpPr>
              <a:spLocks/>
            </p:cNvSpPr>
            <p:nvPr/>
          </p:nvSpPr>
          <p:spPr bwMode="auto">
            <a:xfrm>
              <a:off x="1978" y="3671"/>
              <a:ext cx="9" cy="5"/>
            </a:xfrm>
            <a:custGeom>
              <a:avLst/>
              <a:gdLst>
                <a:gd name="T0" fmla="*/ 6 w 6"/>
                <a:gd name="T1" fmla="*/ 2 h 3"/>
                <a:gd name="T2" fmla="*/ 3 w 6"/>
                <a:gd name="T3" fmla="*/ 0 h 3"/>
                <a:gd name="T4" fmla="*/ 2 w 6"/>
                <a:gd name="T5" fmla="*/ 2 h 3"/>
                <a:gd name="T6" fmla="*/ 6 w 6"/>
                <a:gd name="T7" fmla="*/ 2 h 3"/>
              </a:gdLst>
              <a:ahLst/>
              <a:cxnLst>
                <a:cxn ang="0">
                  <a:pos x="T0" y="T1"/>
                </a:cxn>
                <a:cxn ang="0">
                  <a:pos x="T2" y="T3"/>
                </a:cxn>
                <a:cxn ang="0">
                  <a:pos x="T4" y="T5"/>
                </a:cxn>
                <a:cxn ang="0">
                  <a:pos x="T6" y="T7"/>
                </a:cxn>
              </a:cxnLst>
              <a:rect l="0" t="0" r="r" b="b"/>
              <a:pathLst>
                <a:path w="6" h="3">
                  <a:moveTo>
                    <a:pt x="6" y="2"/>
                  </a:moveTo>
                  <a:cubicBezTo>
                    <a:pt x="6" y="2"/>
                    <a:pt x="4" y="1"/>
                    <a:pt x="3" y="0"/>
                  </a:cubicBezTo>
                  <a:cubicBezTo>
                    <a:pt x="2" y="0"/>
                    <a:pt x="0" y="2"/>
                    <a:pt x="2" y="2"/>
                  </a:cubicBezTo>
                  <a:cubicBezTo>
                    <a:pt x="2" y="2"/>
                    <a:pt x="6" y="3"/>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3" name="Freeform 431">
              <a:extLst>
                <a:ext uri="{FF2B5EF4-FFF2-40B4-BE49-F238E27FC236}">
                  <a16:creationId xmlns:a16="http://schemas.microsoft.com/office/drawing/2014/main" id="{1951AAE2-8188-4146-AB93-31840A511B5B}"/>
                </a:ext>
              </a:extLst>
            </p:cNvPr>
            <p:cNvSpPr>
              <a:spLocks/>
            </p:cNvSpPr>
            <p:nvPr/>
          </p:nvSpPr>
          <p:spPr bwMode="auto">
            <a:xfrm>
              <a:off x="1977" y="3666"/>
              <a:ext cx="11" cy="10"/>
            </a:xfrm>
            <a:custGeom>
              <a:avLst/>
              <a:gdLst>
                <a:gd name="T0" fmla="*/ 8 w 8"/>
                <a:gd name="T1" fmla="*/ 4 h 7"/>
                <a:gd name="T2" fmla="*/ 5 w 8"/>
                <a:gd name="T3" fmla="*/ 0 h 7"/>
                <a:gd name="T4" fmla="*/ 2 w 8"/>
                <a:gd name="T5" fmla="*/ 2 h 7"/>
                <a:gd name="T6" fmla="*/ 8 w 8"/>
                <a:gd name="T7" fmla="*/ 4 h 7"/>
              </a:gdLst>
              <a:ahLst/>
              <a:cxnLst>
                <a:cxn ang="0">
                  <a:pos x="T0" y="T1"/>
                </a:cxn>
                <a:cxn ang="0">
                  <a:pos x="T2" y="T3"/>
                </a:cxn>
                <a:cxn ang="0">
                  <a:pos x="T4" y="T5"/>
                </a:cxn>
                <a:cxn ang="0">
                  <a:pos x="T6" y="T7"/>
                </a:cxn>
              </a:cxnLst>
              <a:rect l="0" t="0" r="r" b="b"/>
              <a:pathLst>
                <a:path w="8" h="7">
                  <a:moveTo>
                    <a:pt x="8" y="4"/>
                  </a:moveTo>
                  <a:cubicBezTo>
                    <a:pt x="8" y="1"/>
                    <a:pt x="7" y="0"/>
                    <a:pt x="5" y="0"/>
                  </a:cubicBezTo>
                  <a:cubicBezTo>
                    <a:pt x="4" y="0"/>
                    <a:pt x="0" y="1"/>
                    <a:pt x="2" y="2"/>
                  </a:cubicBezTo>
                  <a:cubicBezTo>
                    <a:pt x="2" y="2"/>
                    <a:pt x="8" y="7"/>
                    <a:pt x="8"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4" name="Freeform 432">
              <a:extLst>
                <a:ext uri="{FF2B5EF4-FFF2-40B4-BE49-F238E27FC236}">
                  <a16:creationId xmlns:a16="http://schemas.microsoft.com/office/drawing/2014/main" id="{2AF2A903-D18D-4441-BEE4-B6341F3B4042}"/>
                </a:ext>
              </a:extLst>
            </p:cNvPr>
            <p:cNvSpPr>
              <a:spLocks/>
            </p:cNvSpPr>
            <p:nvPr/>
          </p:nvSpPr>
          <p:spPr bwMode="auto">
            <a:xfrm>
              <a:off x="1976" y="3663"/>
              <a:ext cx="9" cy="3"/>
            </a:xfrm>
            <a:custGeom>
              <a:avLst/>
              <a:gdLst>
                <a:gd name="T0" fmla="*/ 5 w 7"/>
                <a:gd name="T1" fmla="*/ 1 h 2"/>
                <a:gd name="T2" fmla="*/ 2 w 7"/>
                <a:gd name="T3" fmla="*/ 2 h 2"/>
                <a:gd name="T4" fmla="*/ 5 w 7"/>
                <a:gd name="T5" fmla="*/ 1 h 2"/>
              </a:gdLst>
              <a:ahLst/>
              <a:cxnLst>
                <a:cxn ang="0">
                  <a:pos x="T0" y="T1"/>
                </a:cxn>
                <a:cxn ang="0">
                  <a:pos x="T2" y="T3"/>
                </a:cxn>
                <a:cxn ang="0">
                  <a:pos x="T4" y="T5"/>
                </a:cxn>
              </a:cxnLst>
              <a:rect l="0" t="0" r="r" b="b"/>
              <a:pathLst>
                <a:path w="7" h="2">
                  <a:moveTo>
                    <a:pt x="5" y="1"/>
                  </a:moveTo>
                  <a:cubicBezTo>
                    <a:pt x="3" y="0"/>
                    <a:pt x="0" y="1"/>
                    <a:pt x="2" y="2"/>
                  </a:cubicBezTo>
                  <a:cubicBezTo>
                    <a:pt x="2" y="2"/>
                    <a:pt x="7" y="2"/>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5" name="Freeform 433">
              <a:extLst>
                <a:ext uri="{FF2B5EF4-FFF2-40B4-BE49-F238E27FC236}">
                  <a16:creationId xmlns:a16="http://schemas.microsoft.com/office/drawing/2014/main" id="{BD1CA312-6F0E-4585-BCCB-FEBA79457501}"/>
                </a:ext>
              </a:extLst>
            </p:cNvPr>
            <p:cNvSpPr>
              <a:spLocks/>
            </p:cNvSpPr>
            <p:nvPr/>
          </p:nvSpPr>
          <p:spPr bwMode="auto">
            <a:xfrm>
              <a:off x="1984" y="3660"/>
              <a:ext cx="4" cy="5"/>
            </a:xfrm>
            <a:custGeom>
              <a:avLst/>
              <a:gdLst>
                <a:gd name="T0" fmla="*/ 2 w 3"/>
                <a:gd name="T1" fmla="*/ 0 h 3"/>
                <a:gd name="T2" fmla="*/ 2 w 3"/>
                <a:gd name="T3" fmla="*/ 3 h 3"/>
                <a:gd name="T4" fmla="*/ 2 w 3"/>
                <a:gd name="T5" fmla="*/ 0 h 3"/>
              </a:gdLst>
              <a:ahLst/>
              <a:cxnLst>
                <a:cxn ang="0">
                  <a:pos x="T0" y="T1"/>
                </a:cxn>
                <a:cxn ang="0">
                  <a:pos x="T2" y="T3"/>
                </a:cxn>
                <a:cxn ang="0">
                  <a:pos x="T4" y="T5"/>
                </a:cxn>
              </a:cxnLst>
              <a:rect l="0" t="0" r="r" b="b"/>
              <a:pathLst>
                <a:path w="3" h="3">
                  <a:moveTo>
                    <a:pt x="2" y="0"/>
                  </a:moveTo>
                  <a:cubicBezTo>
                    <a:pt x="0" y="0"/>
                    <a:pt x="1" y="2"/>
                    <a:pt x="2" y="3"/>
                  </a:cubicBezTo>
                  <a:cubicBezTo>
                    <a:pt x="2" y="3"/>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6" name="Freeform 434">
              <a:extLst>
                <a:ext uri="{FF2B5EF4-FFF2-40B4-BE49-F238E27FC236}">
                  <a16:creationId xmlns:a16="http://schemas.microsoft.com/office/drawing/2014/main" id="{70F0EE80-15D0-43DB-A156-2717B8FE978F}"/>
                </a:ext>
              </a:extLst>
            </p:cNvPr>
            <p:cNvSpPr>
              <a:spLocks/>
            </p:cNvSpPr>
            <p:nvPr/>
          </p:nvSpPr>
          <p:spPr bwMode="auto">
            <a:xfrm>
              <a:off x="1994" y="3650"/>
              <a:ext cx="16" cy="15"/>
            </a:xfrm>
            <a:custGeom>
              <a:avLst/>
              <a:gdLst>
                <a:gd name="T0" fmla="*/ 3 w 12"/>
                <a:gd name="T1" fmla="*/ 4 h 11"/>
                <a:gd name="T2" fmla="*/ 1 w 12"/>
                <a:gd name="T3" fmla="*/ 6 h 11"/>
                <a:gd name="T4" fmla="*/ 3 w 12"/>
                <a:gd name="T5" fmla="*/ 8 h 11"/>
                <a:gd name="T6" fmla="*/ 2 w 12"/>
                <a:gd name="T7" fmla="*/ 9 h 11"/>
                <a:gd name="T8" fmla="*/ 4 w 12"/>
                <a:gd name="T9" fmla="*/ 10 h 11"/>
                <a:gd name="T10" fmla="*/ 7 w 12"/>
                <a:gd name="T11" fmla="*/ 8 h 11"/>
                <a:gd name="T12" fmla="*/ 9 w 12"/>
                <a:gd name="T13" fmla="*/ 6 h 11"/>
                <a:gd name="T14" fmla="*/ 9 w 12"/>
                <a:gd name="T15" fmla="*/ 5 h 11"/>
                <a:gd name="T16" fmla="*/ 11 w 12"/>
                <a:gd name="T17" fmla="*/ 3 h 11"/>
                <a:gd name="T18" fmla="*/ 7 w 12"/>
                <a:gd name="T19" fmla="*/ 3 h 11"/>
                <a:gd name="T20" fmla="*/ 6 w 12"/>
                <a:gd name="T21" fmla="*/ 1 h 11"/>
                <a:gd name="T22" fmla="*/ 4 w 12"/>
                <a:gd name="T23" fmla="*/ 2 h 11"/>
                <a:gd name="T24" fmla="*/ 4 w 12"/>
                <a:gd name="T25" fmla="*/ 4 h 11"/>
                <a:gd name="T26" fmla="*/ 3 w 12"/>
                <a:gd name="T2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3" y="4"/>
                  </a:moveTo>
                  <a:cubicBezTo>
                    <a:pt x="1" y="5"/>
                    <a:pt x="0" y="5"/>
                    <a:pt x="1" y="6"/>
                  </a:cubicBezTo>
                  <a:cubicBezTo>
                    <a:pt x="3" y="7"/>
                    <a:pt x="4" y="8"/>
                    <a:pt x="3" y="8"/>
                  </a:cubicBezTo>
                  <a:cubicBezTo>
                    <a:pt x="1" y="9"/>
                    <a:pt x="1" y="9"/>
                    <a:pt x="2" y="9"/>
                  </a:cubicBezTo>
                  <a:cubicBezTo>
                    <a:pt x="2" y="9"/>
                    <a:pt x="3" y="11"/>
                    <a:pt x="4" y="10"/>
                  </a:cubicBezTo>
                  <a:cubicBezTo>
                    <a:pt x="6" y="9"/>
                    <a:pt x="6" y="8"/>
                    <a:pt x="7" y="8"/>
                  </a:cubicBezTo>
                  <a:cubicBezTo>
                    <a:pt x="8" y="8"/>
                    <a:pt x="10" y="7"/>
                    <a:pt x="9" y="6"/>
                  </a:cubicBezTo>
                  <a:cubicBezTo>
                    <a:pt x="7" y="6"/>
                    <a:pt x="8" y="5"/>
                    <a:pt x="9" y="5"/>
                  </a:cubicBezTo>
                  <a:cubicBezTo>
                    <a:pt x="11" y="5"/>
                    <a:pt x="12" y="4"/>
                    <a:pt x="11" y="3"/>
                  </a:cubicBezTo>
                  <a:cubicBezTo>
                    <a:pt x="10" y="2"/>
                    <a:pt x="8" y="2"/>
                    <a:pt x="7" y="3"/>
                  </a:cubicBezTo>
                  <a:cubicBezTo>
                    <a:pt x="7" y="3"/>
                    <a:pt x="8" y="0"/>
                    <a:pt x="6" y="1"/>
                  </a:cubicBezTo>
                  <a:cubicBezTo>
                    <a:pt x="5" y="1"/>
                    <a:pt x="3" y="1"/>
                    <a:pt x="4" y="2"/>
                  </a:cubicBezTo>
                  <a:cubicBezTo>
                    <a:pt x="4" y="3"/>
                    <a:pt x="5" y="4"/>
                    <a:pt x="4" y="4"/>
                  </a:cubicBezTo>
                  <a:cubicBezTo>
                    <a:pt x="3" y="4"/>
                    <a:pt x="4" y="4"/>
                    <a:pt x="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7" name="Freeform 435">
              <a:extLst>
                <a:ext uri="{FF2B5EF4-FFF2-40B4-BE49-F238E27FC236}">
                  <a16:creationId xmlns:a16="http://schemas.microsoft.com/office/drawing/2014/main" id="{1E238B48-0678-47DD-BE53-7DCDE740C670}"/>
                </a:ext>
              </a:extLst>
            </p:cNvPr>
            <p:cNvSpPr>
              <a:spLocks/>
            </p:cNvSpPr>
            <p:nvPr/>
          </p:nvSpPr>
          <p:spPr bwMode="auto">
            <a:xfrm>
              <a:off x="1965" y="3655"/>
              <a:ext cx="2" cy="3"/>
            </a:xfrm>
            <a:custGeom>
              <a:avLst/>
              <a:gdLst>
                <a:gd name="T0" fmla="*/ 2 w 2"/>
                <a:gd name="T1" fmla="*/ 2 h 2"/>
                <a:gd name="T2" fmla="*/ 2 w 2"/>
                <a:gd name="T3" fmla="*/ 1 h 2"/>
                <a:gd name="T4" fmla="*/ 2 w 2"/>
                <a:gd name="T5" fmla="*/ 2 h 2"/>
              </a:gdLst>
              <a:ahLst/>
              <a:cxnLst>
                <a:cxn ang="0">
                  <a:pos x="T0" y="T1"/>
                </a:cxn>
                <a:cxn ang="0">
                  <a:pos x="T2" y="T3"/>
                </a:cxn>
                <a:cxn ang="0">
                  <a:pos x="T4" y="T5"/>
                </a:cxn>
              </a:cxnLst>
              <a:rect l="0" t="0" r="r" b="b"/>
              <a:pathLst>
                <a:path w="2" h="2">
                  <a:moveTo>
                    <a:pt x="2" y="2"/>
                  </a:moveTo>
                  <a:cubicBezTo>
                    <a:pt x="2" y="2"/>
                    <a:pt x="2" y="0"/>
                    <a:pt x="2" y="1"/>
                  </a:cubicBezTo>
                  <a:cubicBezTo>
                    <a:pt x="1" y="1"/>
                    <a:pt x="0"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8" name="Freeform 436">
              <a:extLst>
                <a:ext uri="{FF2B5EF4-FFF2-40B4-BE49-F238E27FC236}">
                  <a16:creationId xmlns:a16="http://schemas.microsoft.com/office/drawing/2014/main" id="{C16B3682-5204-4987-B701-A54E3727B654}"/>
                </a:ext>
              </a:extLst>
            </p:cNvPr>
            <p:cNvSpPr>
              <a:spLocks/>
            </p:cNvSpPr>
            <p:nvPr/>
          </p:nvSpPr>
          <p:spPr bwMode="auto">
            <a:xfrm>
              <a:off x="1969" y="3656"/>
              <a:ext cx="5" cy="3"/>
            </a:xfrm>
            <a:custGeom>
              <a:avLst/>
              <a:gdLst>
                <a:gd name="T0" fmla="*/ 1 w 4"/>
                <a:gd name="T1" fmla="*/ 1 h 2"/>
                <a:gd name="T2" fmla="*/ 3 w 4"/>
                <a:gd name="T3" fmla="*/ 1 h 2"/>
                <a:gd name="T4" fmla="*/ 1 w 4"/>
                <a:gd name="T5" fmla="*/ 1 h 2"/>
              </a:gdLst>
              <a:ahLst/>
              <a:cxnLst>
                <a:cxn ang="0">
                  <a:pos x="T0" y="T1"/>
                </a:cxn>
                <a:cxn ang="0">
                  <a:pos x="T2" y="T3"/>
                </a:cxn>
                <a:cxn ang="0">
                  <a:pos x="T4" y="T5"/>
                </a:cxn>
              </a:cxnLst>
              <a:rect l="0" t="0" r="r" b="b"/>
              <a:pathLst>
                <a:path w="4" h="2">
                  <a:moveTo>
                    <a:pt x="1" y="1"/>
                  </a:moveTo>
                  <a:cubicBezTo>
                    <a:pt x="1" y="1"/>
                    <a:pt x="4" y="2"/>
                    <a:pt x="3" y="1"/>
                  </a:cubicBezTo>
                  <a:cubicBezTo>
                    <a:pt x="2" y="0"/>
                    <a:pt x="0"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9" name="Freeform 437">
              <a:extLst>
                <a:ext uri="{FF2B5EF4-FFF2-40B4-BE49-F238E27FC236}">
                  <a16:creationId xmlns:a16="http://schemas.microsoft.com/office/drawing/2014/main" id="{1C3A351B-C1D6-4616-B301-C7D91DF44BAB}"/>
                </a:ext>
              </a:extLst>
            </p:cNvPr>
            <p:cNvSpPr>
              <a:spLocks/>
            </p:cNvSpPr>
            <p:nvPr/>
          </p:nvSpPr>
          <p:spPr bwMode="auto">
            <a:xfrm>
              <a:off x="1973" y="3659"/>
              <a:ext cx="1" cy="4"/>
            </a:xfrm>
            <a:custGeom>
              <a:avLst/>
              <a:gdLst>
                <a:gd name="T0" fmla="*/ 1 w 1"/>
                <a:gd name="T1" fmla="*/ 2 h 3"/>
                <a:gd name="T2" fmla="*/ 0 w 1"/>
                <a:gd name="T3" fmla="*/ 0 h 3"/>
                <a:gd name="T4" fmla="*/ 1 w 1"/>
                <a:gd name="T5" fmla="*/ 2 h 3"/>
              </a:gdLst>
              <a:ahLst/>
              <a:cxnLst>
                <a:cxn ang="0">
                  <a:pos x="T0" y="T1"/>
                </a:cxn>
                <a:cxn ang="0">
                  <a:pos x="T2" y="T3"/>
                </a:cxn>
                <a:cxn ang="0">
                  <a:pos x="T4" y="T5"/>
                </a:cxn>
              </a:cxnLst>
              <a:rect l="0" t="0" r="r" b="b"/>
              <a:pathLst>
                <a:path w="1" h="3">
                  <a:moveTo>
                    <a:pt x="1" y="2"/>
                  </a:moveTo>
                  <a:cubicBezTo>
                    <a:pt x="1" y="0"/>
                    <a:pt x="0" y="0"/>
                    <a:pt x="0" y="0"/>
                  </a:cubicBezTo>
                  <a:cubicBezTo>
                    <a:pt x="0" y="0"/>
                    <a:pt x="1" y="3"/>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0" name="Freeform 438">
              <a:extLst>
                <a:ext uri="{FF2B5EF4-FFF2-40B4-BE49-F238E27FC236}">
                  <a16:creationId xmlns:a16="http://schemas.microsoft.com/office/drawing/2014/main" id="{97BA5A2D-EA67-4D28-9242-C579FBB4B82E}"/>
                </a:ext>
              </a:extLst>
            </p:cNvPr>
            <p:cNvSpPr>
              <a:spLocks/>
            </p:cNvSpPr>
            <p:nvPr/>
          </p:nvSpPr>
          <p:spPr bwMode="auto">
            <a:xfrm>
              <a:off x="1976" y="3655"/>
              <a:ext cx="9" cy="7"/>
            </a:xfrm>
            <a:custGeom>
              <a:avLst/>
              <a:gdLst>
                <a:gd name="T0" fmla="*/ 2 w 7"/>
                <a:gd name="T1" fmla="*/ 4 h 5"/>
                <a:gd name="T2" fmla="*/ 6 w 7"/>
                <a:gd name="T3" fmla="*/ 2 h 5"/>
                <a:gd name="T4" fmla="*/ 5 w 7"/>
                <a:gd name="T5" fmla="*/ 1 h 5"/>
                <a:gd name="T6" fmla="*/ 0 w 7"/>
                <a:gd name="T7" fmla="*/ 2 h 5"/>
                <a:gd name="T8" fmla="*/ 2 w 7"/>
                <a:gd name="T9" fmla="*/ 4 h 5"/>
              </a:gdLst>
              <a:ahLst/>
              <a:cxnLst>
                <a:cxn ang="0">
                  <a:pos x="T0" y="T1"/>
                </a:cxn>
                <a:cxn ang="0">
                  <a:pos x="T2" y="T3"/>
                </a:cxn>
                <a:cxn ang="0">
                  <a:pos x="T4" y="T5"/>
                </a:cxn>
                <a:cxn ang="0">
                  <a:pos x="T6" y="T7"/>
                </a:cxn>
                <a:cxn ang="0">
                  <a:pos x="T8" y="T9"/>
                </a:cxn>
              </a:cxnLst>
              <a:rect l="0" t="0" r="r" b="b"/>
              <a:pathLst>
                <a:path w="7" h="5">
                  <a:moveTo>
                    <a:pt x="2" y="4"/>
                  </a:moveTo>
                  <a:cubicBezTo>
                    <a:pt x="4" y="4"/>
                    <a:pt x="5" y="2"/>
                    <a:pt x="6" y="2"/>
                  </a:cubicBezTo>
                  <a:cubicBezTo>
                    <a:pt x="7" y="3"/>
                    <a:pt x="7" y="1"/>
                    <a:pt x="5" y="1"/>
                  </a:cubicBezTo>
                  <a:cubicBezTo>
                    <a:pt x="3" y="0"/>
                    <a:pt x="0" y="1"/>
                    <a:pt x="0" y="2"/>
                  </a:cubicBezTo>
                  <a:cubicBezTo>
                    <a:pt x="0" y="2"/>
                    <a:pt x="0" y="5"/>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1" name="Freeform 439">
              <a:extLst>
                <a:ext uri="{FF2B5EF4-FFF2-40B4-BE49-F238E27FC236}">
                  <a16:creationId xmlns:a16="http://schemas.microsoft.com/office/drawing/2014/main" id="{921F5A36-65C1-4E9E-B068-399688D46729}"/>
                </a:ext>
              </a:extLst>
            </p:cNvPr>
            <p:cNvSpPr>
              <a:spLocks/>
            </p:cNvSpPr>
            <p:nvPr/>
          </p:nvSpPr>
          <p:spPr bwMode="auto">
            <a:xfrm>
              <a:off x="1985" y="3655"/>
              <a:ext cx="4" cy="4"/>
            </a:xfrm>
            <a:custGeom>
              <a:avLst/>
              <a:gdLst>
                <a:gd name="T0" fmla="*/ 3 w 3"/>
                <a:gd name="T1" fmla="*/ 1 h 3"/>
                <a:gd name="T2" fmla="*/ 1 w 3"/>
                <a:gd name="T3" fmla="*/ 1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3" y="0"/>
                    <a:pt x="1" y="0"/>
                    <a:pt x="1" y="1"/>
                  </a:cubicBezTo>
                  <a:cubicBezTo>
                    <a:pt x="1" y="1"/>
                    <a:pt x="0" y="3"/>
                    <a:pt x="1" y="3"/>
                  </a:cubicBezTo>
                  <a:cubicBezTo>
                    <a:pt x="3" y="2"/>
                    <a:pt x="3"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2" name="Freeform 440">
              <a:extLst>
                <a:ext uri="{FF2B5EF4-FFF2-40B4-BE49-F238E27FC236}">
                  <a16:creationId xmlns:a16="http://schemas.microsoft.com/office/drawing/2014/main" id="{15151881-6D21-4FBB-B253-03E1F3D6AD59}"/>
                </a:ext>
              </a:extLst>
            </p:cNvPr>
            <p:cNvSpPr>
              <a:spLocks/>
            </p:cNvSpPr>
            <p:nvPr/>
          </p:nvSpPr>
          <p:spPr bwMode="auto">
            <a:xfrm>
              <a:off x="1980" y="3652"/>
              <a:ext cx="3" cy="3"/>
            </a:xfrm>
            <a:custGeom>
              <a:avLst/>
              <a:gdLst>
                <a:gd name="T0" fmla="*/ 0 w 2"/>
                <a:gd name="T1" fmla="*/ 1 h 2"/>
                <a:gd name="T2" fmla="*/ 1 w 2"/>
                <a:gd name="T3" fmla="*/ 2 h 2"/>
                <a:gd name="T4" fmla="*/ 0 w 2"/>
                <a:gd name="T5" fmla="*/ 1 h 2"/>
              </a:gdLst>
              <a:ahLst/>
              <a:cxnLst>
                <a:cxn ang="0">
                  <a:pos x="T0" y="T1"/>
                </a:cxn>
                <a:cxn ang="0">
                  <a:pos x="T2" y="T3"/>
                </a:cxn>
                <a:cxn ang="0">
                  <a:pos x="T4" y="T5"/>
                </a:cxn>
              </a:cxnLst>
              <a:rect l="0" t="0" r="r" b="b"/>
              <a:pathLst>
                <a:path w="2" h="2">
                  <a:moveTo>
                    <a:pt x="0" y="1"/>
                  </a:moveTo>
                  <a:cubicBezTo>
                    <a:pt x="0" y="1"/>
                    <a:pt x="0" y="2"/>
                    <a:pt x="1" y="2"/>
                  </a:cubicBezTo>
                  <a:cubicBezTo>
                    <a:pt x="2" y="1"/>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3" name="Freeform 441">
              <a:extLst>
                <a:ext uri="{FF2B5EF4-FFF2-40B4-BE49-F238E27FC236}">
                  <a16:creationId xmlns:a16="http://schemas.microsoft.com/office/drawing/2014/main" id="{B42F4434-9B15-4D35-B318-EE33C45440F5}"/>
                </a:ext>
              </a:extLst>
            </p:cNvPr>
            <p:cNvSpPr>
              <a:spLocks/>
            </p:cNvSpPr>
            <p:nvPr/>
          </p:nvSpPr>
          <p:spPr bwMode="auto">
            <a:xfrm>
              <a:off x="1971" y="3651"/>
              <a:ext cx="9" cy="1"/>
            </a:xfrm>
            <a:custGeom>
              <a:avLst/>
              <a:gdLst>
                <a:gd name="T0" fmla="*/ 0 w 6"/>
                <a:gd name="T1" fmla="*/ 1 h 1"/>
                <a:gd name="T2" fmla="*/ 3 w 6"/>
                <a:gd name="T3" fmla="*/ 1 h 1"/>
                <a:gd name="T4" fmla="*/ 4 w 6"/>
                <a:gd name="T5" fmla="*/ 0 h 1"/>
                <a:gd name="T6" fmla="*/ 2 w 6"/>
                <a:gd name="T7" fmla="*/ 1 h 1"/>
                <a:gd name="T8" fmla="*/ 0 w 6"/>
                <a:gd name="T9" fmla="*/ 1 h 1"/>
              </a:gdLst>
              <a:ahLst/>
              <a:cxnLst>
                <a:cxn ang="0">
                  <a:pos x="T0" y="T1"/>
                </a:cxn>
                <a:cxn ang="0">
                  <a:pos x="T2" y="T3"/>
                </a:cxn>
                <a:cxn ang="0">
                  <a:pos x="T4" y="T5"/>
                </a:cxn>
                <a:cxn ang="0">
                  <a:pos x="T6" y="T7"/>
                </a:cxn>
                <a:cxn ang="0">
                  <a:pos x="T8" y="T9"/>
                </a:cxn>
              </a:cxnLst>
              <a:rect l="0" t="0" r="r" b="b"/>
              <a:pathLst>
                <a:path w="6" h="1">
                  <a:moveTo>
                    <a:pt x="0" y="1"/>
                  </a:moveTo>
                  <a:cubicBezTo>
                    <a:pt x="0" y="1"/>
                    <a:pt x="2" y="1"/>
                    <a:pt x="3" y="1"/>
                  </a:cubicBezTo>
                  <a:cubicBezTo>
                    <a:pt x="4" y="1"/>
                    <a:pt x="6" y="1"/>
                    <a:pt x="4" y="0"/>
                  </a:cubicBezTo>
                  <a:cubicBezTo>
                    <a:pt x="3" y="0"/>
                    <a:pt x="3" y="1"/>
                    <a:pt x="2" y="1"/>
                  </a:cubicBezTo>
                  <a:cubicBezTo>
                    <a:pt x="1" y="1"/>
                    <a:pt x="0" y="1"/>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4" name="Freeform 442">
              <a:extLst>
                <a:ext uri="{FF2B5EF4-FFF2-40B4-BE49-F238E27FC236}">
                  <a16:creationId xmlns:a16="http://schemas.microsoft.com/office/drawing/2014/main" id="{D872D18B-DA5B-42D8-9A24-DE729A790C6A}"/>
                </a:ext>
              </a:extLst>
            </p:cNvPr>
            <p:cNvSpPr>
              <a:spLocks/>
            </p:cNvSpPr>
            <p:nvPr/>
          </p:nvSpPr>
          <p:spPr bwMode="auto">
            <a:xfrm>
              <a:off x="1981" y="3645"/>
              <a:ext cx="3" cy="6"/>
            </a:xfrm>
            <a:custGeom>
              <a:avLst/>
              <a:gdLst>
                <a:gd name="T0" fmla="*/ 1 w 2"/>
                <a:gd name="T1" fmla="*/ 2 h 4"/>
                <a:gd name="T2" fmla="*/ 0 w 2"/>
                <a:gd name="T3" fmla="*/ 0 h 4"/>
                <a:gd name="T4" fmla="*/ 1 w 2"/>
                <a:gd name="T5" fmla="*/ 2 h 4"/>
              </a:gdLst>
              <a:ahLst/>
              <a:cxnLst>
                <a:cxn ang="0">
                  <a:pos x="T0" y="T1"/>
                </a:cxn>
                <a:cxn ang="0">
                  <a:pos x="T2" y="T3"/>
                </a:cxn>
                <a:cxn ang="0">
                  <a:pos x="T4" y="T5"/>
                </a:cxn>
              </a:cxnLst>
              <a:rect l="0" t="0" r="r" b="b"/>
              <a:pathLst>
                <a:path w="2" h="4">
                  <a:moveTo>
                    <a:pt x="1" y="2"/>
                  </a:moveTo>
                  <a:cubicBezTo>
                    <a:pt x="2" y="1"/>
                    <a:pt x="2" y="1"/>
                    <a:pt x="0" y="0"/>
                  </a:cubicBezTo>
                  <a:cubicBezTo>
                    <a:pt x="0" y="0"/>
                    <a:pt x="0" y="4"/>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5" name="Freeform 443">
              <a:extLst>
                <a:ext uri="{FF2B5EF4-FFF2-40B4-BE49-F238E27FC236}">
                  <a16:creationId xmlns:a16="http://schemas.microsoft.com/office/drawing/2014/main" id="{C7E7CF90-8462-4A92-A923-F046770F6243}"/>
                </a:ext>
              </a:extLst>
            </p:cNvPr>
            <p:cNvSpPr>
              <a:spLocks/>
            </p:cNvSpPr>
            <p:nvPr/>
          </p:nvSpPr>
          <p:spPr bwMode="auto">
            <a:xfrm>
              <a:off x="1983" y="3644"/>
              <a:ext cx="2" cy="3"/>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0"/>
                    <a:pt x="1" y="0"/>
                    <a:pt x="0" y="0"/>
                  </a:cubicBezTo>
                  <a:cubicBezTo>
                    <a:pt x="0" y="0"/>
                    <a:pt x="2"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6" name="Freeform 444">
              <a:extLst>
                <a:ext uri="{FF2B5EF4-FFF2-40B4-BE49-F238E27FC236}">
                  <a16:creationId xmlns:a16="http://schemas.microsoft.com/office/drawing/2014/main" id="{5B1B6922-1EE7-4EA1-9B6E-8F2A5C9DC08C}"/>
                </a:ext>
              </a:extLst>
            </p:cNvPr>
            <p:cNvSpPr>
              <a:spLocks/>
            </p:cNvSpPr>
            <p:nvPr/>
          </p:nvSpPr>
          <p:spPr bwMode="auto">
            <a:xfrm>
              <a:off x="1966" y="3630"/>
              <a:ext cx="4" cy="2"/>
            </a:xfrm>
            <a:custGeom>
              <a:avLst/>
              <a:gdLst>
                <a:gd name="T0" fmla="*/ 1 w 3"/>
                <a:gd name="T1" fmla="*/ 1 h 1"/>
                <a:gd name="T2" fmla="*/ 3 w 3"/>
                <a:gd name="T3" fmla="*/ 0 h 1"/>
                <a:gd name="T4" fmla="*/ 1 w 3"/>
                <a:gd name="T5" fmla="*/ 1 h 1"/>
              </a:gdLst>
              <a:ahLst/>
              <a:cxnLst>
                <a:cxn ang="0">
                  <a:pos x="T0" y="T1"/>
                </a:cxn>
                <a:cxn ang="0">
                  <a:pos x="T2" y="T3"/>
                </a:cxn>
                <a:cxn ang="0">
                  <a:pos x="T4" y="T5"/>
                </a:cxn>
              </a:cxnLst>
              <a:rect l="0" t="0" r="r" b="b"/>
              <a:pathLst>
                <a:path w="3" h="1">
                  <a:moveTo>
                    <a:pt x="1" y="1"/>
                  </a:moveTo>
                  <a:cubicBezTo>
                    <a:pt x="1" y="1"/>
                    <a:pt x="3" y="1"/>
                    <a:pt x="3" y="0"/>
                  </a:cubicBezTo>
                  <a:cubicBezTo>
                    <a:pt x="2" y="0"/>
                    <a:pt x="0"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7" name="Freeform 445">
              <a:extLst>
                <a:ext uri="{FF2B5EF4-FFF2-40B4-BE49-F238E27FC236}">
                  <a16:creationId xmlns:a16="http://schemas.microsoft.com/office/drawing/2014/main" id="{0BBE5340-41A9-4770-9802-930E30475702}"/>
                </a:ext>
              </a:extLst>
            </p:cNvPr>
            <p:cNvSpPr>
              <a:spLocks/>
            </p:cNvSpPr>
            <p:nvPr/>
          </p:nvSpPr>
          <p:spPr bwMode="auto">
            <a:xfrm>
              <a:off x="1980" y="3634"/>
              <a:ext cx="8" cy="7"/>
            </a:xfrm>
            <a:custGeom>
              <a:avLst/>
              <a:gdLst>
                <a:gd name="T0" fmla="*/ 2 w 6"/>
                <a:gd name="T1" fmla="*/ 1 h 5"/>
                <a:gd name="T2" fmla="*/ 0 w 6"/>
                <a:gd name="T3" fmla="*/ 2 h 5"/>
                <a:gd name="T4" fmla="*/ 3 w 6"/>
                <a:gd name="T5" fmla="*/ 3 h 5"/>
                <a:gd name="T6" fmla="*/ 4 w 6"/>
                <a:gd name="T7" fmla="*/ 2 h 5"/>
                <a:gd name="T8" fmla="*/ 5 w 6"/>
                <a:gd name="T9" fmla="*/ 2 h 5"/>
                <a:gd name="T10" fmla="*/ 2 w 6"/>
                <a:gd name="T11" fmla="*/ 1 h 5"/>
              </a:gdLst>
              <a:ahLst/>
              <a:cxnLst>
                <a:cxn ang="0">
                  <a:pos x="T0" y="T1"/>
                </a:cxn>
                <a:cxn ang="0">
                  <a:pos x="T2" y="T3"/>
                </a:cxn>
                <a:cxn ang="0">
                  <a:pos x="T4" y="T5"/>
                </a:cxn>
                <a:cxn ang="0">
                  <a:pos x="T6" y="T7"/>
                </a:cxn>
                <a:cxn ang="0">
                  <a:pos x="T8" y="T9"/>
                </a:cxn>
                <a:cxn ang="0">
                  <a:pos x="T10" y="T11"/>
                </a:cxn>
              </a:cxnLst>
              <a:rect l="0" t="0" r="r" b="b"/>
              <a:pathLst>
                <a:path w="6" h="5">
                  <a:moveTo>
                    <a:pt x="2" y="1"/>
                  </a:moveTo>
                  <a:cubicBezTo>
                    <a:pt x="1" y="1"/>
                    <a:pt x="0" y="2"/>
                    <a:pt x="0" y="2"/>
                  </a:cubicBezTo>
                  <a:cubicBezTo>
                    <a:pt x="0" y="2"/>
                    <a:pt x="2" y="5"/>
                    <a:pt x="3" y="3"/>
                  </a:cubicBezTo>
                  <a:cubicBezTo>
                    <a:pt x="3" y="2"/>
                    <a:pt x="3" y="2"/>
                    <a:pt x="4" y="2"/>
                  </a:cubicBezTo>
                  <a:cubicBezTo>
                    <a:pt x="4" y="2"/>
                    <a:pt x="6" y="3"/>
                    <a:pt x="5" y="2"/>
                  </a:cubicBezTo>
                  <a:cubicBezTo>
                    <a:pt x="4" y="0"/>
                    <a:pt x="3"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8" name="Freeform 446">
              <a:extLst>
                <a:ext uri="{FF2B5EF4-FFF2-40B4-BE49-F238E27FC236}">
                  <a16:creationId xmlns:a16="http://schemas.microsoft.com/office/drawing/2014/main" id="{DA7C1F3D-0C87-4122-83F3-E925E956C259}"/>
                </a:ext>
              </a:extLst>
            </p:cNvPr>
            <p:cNvSpPr>
              <a:spLocks/>
            </p:cNvSpPr>
            <p:nvPr/>
          </p:nvSpPr>
          <p:spPr bwMode="auto">
            <a:xfrm>
              <a:off x="1974" y="3586"/>
              <a:ext cx="24" cy="39"/>
            </a:xfrm>
            <a:custGeom>
              <a:avLst/>
              <a:gdLst>
                <a:gd name="T0" fmla="*/ 1 w 17"/>
                <a:gd name="T1" fmla="*/ 27 h 28"/>
                <a:gd name="T2" fmla="*/ 9 w 17"/>
                <a:gd name="T3" fmla="*/ 28 h 28"/>
                <a:gd name="T4" fmla="*/ 9 w 17"/>
                <a:gd name="T5" fmla="*/ 25 h 28"/>
                <a:gd name="T6" fmla="*/ 13 w 17"/>
                <a:gd name="T7" fmla="*/ 24 h 28"/>
                <a:gd name="T8" fmla="*/ 11 w 17"/>
                <a:gd name="T9" fmla="*/ 20 h 28"/>
                <a:gd name="T10" fmla="*/ 13 w 17"/>
                <a:gd name="T11" fmla="*/ 19 h 28"/>
                <a:gd name="T12" fmla="*/ 9 w 17"/>
                <a:gd name="T13" fmla="*/ 14 h 28"/>
                <a:gd name="T14" fmla="*/ 11 w 17"/>
                <a:gd name="T15" fmla="*/ 13 h 28"/>
                <a:gd name="T16" fmla="*/ 11 w 17"/>
                <a:gd name="T17" fmla="*/ 11 h 28"/>
                <a:gd name="T18" fmla="*/ 14 w 17"/>
                <a:gd name="T19" fmla="*/ 9 h 28"/>
                <a:gd name="T20" fmla="*/ 14 w 17"/>
                <a:gd name="T21" fmla="*/ 7 h 28"/>
                <a:gd name="T22" fmla="*/ 14 w 17"/>
                <a:gd name="T23" fmla="*/ 6 h 28"/>
                <a:gd name="T24" fmla="*/ 13 w 17"/>
                <a:gd name="T25" fmla="*/ 3 h 28"/>
                <a:gd name="T26" fmla="*/ 13 w 17"/>
                <a:gd name="T27" fmla="*/ 1 h 28"/>
                <a:gd name="T28" fmla="*/ 8 w 17"/>
                <a:gd name="T29" fmla="*/ 1 h 28"/>
                <a:gd name="T30" fmla="*/ 7 w 17"/>
                <a:gd name="T31" fmla="*/ 1 h 28"/>
                <a:gd name="T32" fmla="*/ 5 w 17"/>
                <a:gd name="T33" fmla="*/ 3 h 28"/>
                <a:gd name="T34" fmla="*/ 3 w 17"/>
                <a:gd name="T35" fmla="*/ 14 h 28"/>
                <a:gd name="T36" fmla="*/ 1 w 17"/>
                <a:gd name="T37" fmla="*/ 25 h 28"/>
                <a:gd name="T38" fmla="*/ 1 w 17"/>
                <a:gd name="T39"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28">
                  <a:moveTo>
                    <a:pt x="1" y="27"/>
                  </a:moveTo>
                  <a:cubicBezTo>
                    <a:pt x="3" y="27"/>
                    <a:pt x="7" y="28"/>
                    <a:pt x="9" y="28"/>
                  </a:cubicBezTo>
                  <a:cubicBezTo>
                    <a:pt x="11" y="28"/>
                    <a:pt x="11" y="27"/>
                    <a:pt x="9" y="25"/>
                  </a:cubicBezTo>
                  <a:cubicBezTo>
                    <a:pt x="8" y="24"/>
                    <a:pt x="11" y="24"/>
                    <a:pt x="13" y="24"/>
                  </a:cubicBezTo>
                  <a:cubicBezTo>
                    <a:pt x="15" y="23"/>
                    <a:pt x="12" y="21"/>
                    <a:pt x="11" y="20"/>
                  </a:cubicBezTo>
                  <a:cubicBezTo>
                    <a:pt x="10" y="19"/>
                    <a:pt x="11" y="19"/>
                    <a:pt x="13" y="19"/>
                  </a:cubicBezTo>
                  <a:cubicBezTo>
                    <a:pt x="15" y="19"/>
                    <a:pt x="10" y="15"/>
                    <a:pt x="9" y="14"/>
                  </a:cubicBezTo>
                  <a:cubicBezTo>
                    <a:pt x="8" y="12"/>
                    <a:pt x="9" y="13"/>
                    <a:pt x="11" y="13"/>
                  </a:cubicBezTo>
                  <a:cubicBezTo>
                    <a:pt x="12" y="14"/>
                    <a:pt x="11" y="13"/>
                    <a:pt x="11" y="11"/>
                  </a:cubicBezTo>
                  <a:cubicBezTo>
                    <a:pt x="11" y="9"/>
                    <a:pt x="12" y="10"/>
                    <a:pt x="14" y="9"/>
                  </a:cubicBezTo>
                  <a:cubicBezTo>
                    <a:pt x="17" y="9"/>
                    <a:pt x="15" y="7"/>
                    <a:pt x="14" y="7"/>
                  </a:cubicBezTo>
                  <a:cubicBezTo>
                    <a:pt x="13" y="7"/>
                    <a:pt x="13" y="6"/>
                    <a:pt x="14" y="6"/>
                  </a:cubicBezTo>
                  <a:cubicBezTo>
                    <a:pt x="14" y="6"/>
                    <a:pt x="14" y="5"/>
                    <a:pt x="13" y="3"/>
                  </a:cubicBezTo>
                  <a:cubicBezTo>
                    <a:pt x="12" y="2"/>
                    <a:pt x="12" y="2"/>
                    <a:pt x="13" y="1"/>
                  </a:cubicBezTo>
                  <a:cubicBezTo>
                    <a:pt x="14" y="0"/>
                    <a:pt x="9" y="1"/>
                    <a:pt x="8" y="1"/>
                  </a:cubicBezTo>
                  <a:cubicBezTo>
                    <a:pt x="7" y="2"/>
                    <a:pt x="6" y="2"/>
                    <a:pt x="7" y="1"/>
                  </a:cubicBezTo>
                  <a:cubicBezTo>
                    <a:pt x="8" y="0"/>
                    <a:pt x="6" y="1"/>
                    <a:pt x="5" y="3"/>
                  </a:cubicBezTo>
                  <a:cubicBezTo>
                    <a:pt x="4" y="4"/>
                    <a:pt x="2" y="11"/>
                    <a:pt x="3" y="14"/>
                  </a:cubicBezTo>
                  <a:cubicBezTo>
                    <a:pt x="4" y="17"/>
                    <a:pt x="2" y="23"/>
                    <a:pt x="1" y="25"/>
                  </a:cubicBezTo>
                  <a:cubicBezTo>
                    <a:pt x="0" y="26"/>
                    <a:pt x="1" y="27"/>
                    <a:pt x="1" y="2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9" name="Freeform 447">
              <a:extLst>
                <a:ext uri="{FF2B5EF4-FFF2-40B4-BE49-F238E27FC236}">
                  <a16:creationId xmlns:a16="http://schemas.microsoft.com/office/drawing/2014/main" id="{1D3F4A79-E131-4327-A7B2-513ECB96C34D}"/>
                </a:ext>
              </a:extLst>
            </p:cNvPr>
            <p:cNvSpPr>
              <a:spLocks/>
            </p:cNvSpPr>
            <p:nvPr/>
          </p:nvSpPr>
          <p:spPr bwMode="auto">
            <a:xfrm>
              <a:off x="1253" y="3247"/>
              <a:ext cx="7" cy="3"/>
            </a:xfrm>
            <a:custGeom>
              <a:avLst/>
              <a:gdLst>
                <a:gd name="T0" fmla="*/ 1 w 5"/>
                <a:gd name="T1" fmla="*/ 2 h 2"/>
                <a:gd name="T2" fmla="*/ 3 w 5"/>
                <a:gd name="T3" fmla="*/ 1 h 2"/>
                <a:gd name="T4" fmla="*/ 1 w 5"/>
                <a:gd name="T5" fmla="*/ 2 h 2"/>
              </a:gdLst>
              <a:ahLst/>
              <a:cxnLst>
                <a:cxn ang="0">
                  <a:pos x="T0" y="T1"/>
                </a:cxn>
                <a:cxn ang="0">
                  <a:pos x="T2" y="T3"/>
                </a:cxn>
                <a:cxn ang="0">
                  <a:pos x="T4" y="T5"/>
                </a:cxn>
              </a:cxnLst>
              <a:rect l="0" t="0" r="r" b="b"/>
              <a:pathLst>
                <a:path w="5" h="2">
                  <a:moveTo>
                    <a:pt x="1" y="2"/>
                  </a:moveTo>
                  <a:cubicBezTo>
                    <a:pt x="1" y="2"/>
                    <a:pt x="5" y="2"/>
                    <a:pt x="3" y="1"/>
                  </a:cubicBezTo>
                  <a:cubicBezTo>
                    <a:pt x="2" y="0"/>
                    <a:pt x="0"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0" name="Freeform 448">
              <a:extLst>
                <a:ext uri="{FF2B5EF4-FFF2-40B4-BE49-F238E27FC236}">
                  <a16:creationId xmlns:a16="http://schemas.microsoft.com/office/drawing/2014/main" id="{60BA8AF9-CA9D-412A-870A-0DBBD6758E32}"/>
                </a:ext>
              </a:extLst>
            </p:cNvPr>
            <p:cNvSpPr>
              <a:spLocks/>
            </p:cNvSpPr>
            <p:nvPr/>
          </p:nvSpPr>
          <p:spPr bwMode="auto">
            <a:xfrm>
              <a:off x="1880" y="3393"/>
              <a:ext cx="6" cy="3"/>
            </a:xfrm>
            <a:custGeom>
              <a:avLst/>
              <a:gdLst>
                <a:gd name="T0" fmla="*/ 1 w 4"/>
                <a:gd name="T1" fmla="*/ 1 h 2"/>
                <a:gd name="T2" fmla="*/ 2 w 4"/>
                <a:gd name="T3" fmla="*/ 2 h 2"/>
                <a:gd name="T4" fmla="*/ 1 w 4"/>
                <a:gd name="T5" fmla="*/ 1 h 2"/>
              </a:gdLst>
              <a:ahLst/>
              <a:cxnLst>
                <a:cxn ang="0">
                  <a:pos x="T0" y="T1"/>
                </a:cxn>
                <a:cxn ang="0">
                  <a:pos x="T2" y="T3"/>
                </a:cxn>
                <a:cxn ang="0">
                  <a:pos x="T4" y="T5"/>
                </a:cxn>
              </a:cxnLst>
              <a:rect l="0" t="0" r="r" b="b"/>
              <a:pathLst>
                <a:path w="4" h="2">
                  <a:moveTo>
                    <a:pt x="1" y="1"/>
                  </a:moveTo>
                  <a:cubicBezTo>
                    <a:pt x="1" y="1"/>
                    <a:pt x="0" y="2"/>
                    <a:pt x="2" y="2"/>
                  </a:cubicBezTo>
                  <a:cubicBezTo>
                    <a:pt x="4" y="1"/>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1" name="Freeform 449">
              <a:extLst>
                <a:ext uri="{FF2B5EF4-FFF2-40B4-BE49-F238E27FC236}">
                  <a16:creationId xmlns:a16="http://schemas.microsoft.com/office/drawing/2014/main" id="{64F80511-C7F5-4B90-BE39-8959929D4F70}"/>
                </a:ext>
              </a:extLst>
            </p:cNvPr>
            <p:cNvSpPr>
              <a:spLocks/>
            </p:cNvSpPr>
            <p:nvPr/>
          </p:nvSpPr>
          <p:spPr bwMode="auto">
            <a:xfrm>
              <a:off x="2024" y="3861"/>
              <a:ext cx="69" cy="70"/>
            </a:xfrm>
            <a:custGeom>
              <a:avLst/>
              <a:gdLst>
                <a:gd name="T0" fmla="*/ 38 w 50"/>
                <a:gd name="T1" fmla="*/ 1 h 51"/>
                <a:gd name="T2" fmla="*/ 31 w 50"/>
                <a:gd name="T3" fmla="*/ 8 h 51"/>
                <a:gd name="T4" fmla="*/ 25 w 50"/>
                <a:gd name="T5" fmla="*/ 7 h 51"/>
                <a:gd name="T6" fmla="*/ 27 w 50"/>
                <a:gd name="T7" fmla="*/ 9 h 51"/>
                <a:gd name="T8" fmla="*/ 24 w 50"/>
                <a:gd name="T9" fmla="*/ 11 h 51"/>
                <a:gd name="T10" fmla="*/ 30 w 50"/>
                <a:gd name="T11" fmla="*/ 19 h 51"/>
                <a:gd name="T12" fmla="*/ 38 w 50"/>
                <a:gd name="T13" fmla="*/ 23 h 51"/>
                <a:gd name="T14" fmla="*/ 28 w 50"/>
                <a:gd name="T15" fmla="*/ 26 h 51"/>
                <a:gd name="T16" fmla="*/ 33 w 50"/>
                <a:gd name="T17" fmla="*/ 36 h 51"/>
                <a:gd name="T18" fmla="*/ 44 w 50"/>
                <a:gd name="T19" fmla="*/ 42 h 51"/>
                <a:gd name="T20" fmla="*/ 40 w 50"/>
                <a:gd name="T21" fmla="*/ 42 h 51"/>
                <a:gd name="T22" fmla="*/ 37 w 50"/>
                <a:gd name="T23" fmla="*/ 40 h 51"/>
                <a:gd name="T24" fmla="*/ 33 w 50"/>
                <a:gd name="T25" fmla="*/ 42 h 51"/>
                <a:gd name="T26" fmla="*/ 28 w 50"/>
                <a:gd name="T27" fmla="*/ 39 h 51"/>
                <a:gd name="T28" fmla="*/ 17 w 50"/>
                <a:gd name="T29" fmla="*/ 35 h 51"/>
                <a:gd name="T30" fmla="*/ 21 w 50"/>
                <a:gd name="T31" fmla="*/ 38 h 51"/>
                <a:gd name="T32" fmla="*/ 24 w 50"/>
                <a:gd name="T33" fmla="*/ 42 h 51"/>
                <a:gd name="T34" fmla="*/ 21 w 50"/>
                <a:gd name="T35" fmla="*/ 40 h 51"/>
                <a:gd name="T36" fmla="*/ 19 w 50"/>
                <a:gd name="T37" fmla="*/ 40 h 51"/>
                <a:gd name="T38" fmla="*/ 8 w 50"/>
                <a:gd name="T39" fmla="*/ 41 h 51"/>
                <a:gd name="T40" fmla="*/ 4 w 50"/>
                <a:gd name="T41" fmla="*/ 43 h 51"/>
                <a:gd name="T42" fmla="*/ 1 w 50"/>
                <a:gd name="T43" fmla="*/ 44 h 51"/>
                <a:gd name="T44" fmla="*/ 9 w 50"/>
                <a:gd name="T45" fmla="*/ 43 h 51"/>
                <a:gd name="T46" fmla="*/ 10 w 50"/>
                <a:gd name="T47" fmla="*/ 46 h 51"/>
                <a:gd name="T48" fmla="*/ 14 w 50"/>
                <a:gd name="T49" fmla="*/ 46 h 51"/>
                <a:gd name="T50" fmla="*/ 19 w 50"/>
                <a:gd name="T51" fmla="*/ 45 h 51"/>
                <a:gd name="T52" fmla="*/ 20 w 50"/>
                <a:gd name="T53" fmla="*/ 47 h 51"/>
                <a:gd name="T54" fmla="*/ 23 w 50"/>
                <a:gd name="T55" fmla="*/ 48 h 51"/>
                <a:gd name="T56" fmla="*/ 29 w 50"/>
                <a:gd name="T57" fmla="*/ 48 h 51"/>
                <a:gd name="T58" fmla="*/ 33 w 50"/>
                <a:gd name="T59" fmla="*/ 47 h 51"/>
                <a:gd name="T60" fmla="*/ 41 w 50"/>
                <a:gd name="T61" fmla="*/ 50 h 51"/>
                <a:gd name="T62" fmla="*/ 47 w 50"/>
                <a:gd name="T63" fmla="*/ 49 h 51"/>
                <a:gd name="T64" fmla="*/ 50 w 50"/>
                <a:gd name="T65"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 h="51">
                  <a:moveTo>
                    <a:pt x="44" y="4"/>
                  </a:moveTo>
                  <a:cubicBezTo>
                    <a:pt x="42" y="4"/>
                    <a:pt x="40" y="2"/>
                    <a:pt x="38" y="1"/>
                  </a:cubicBezTo>
                  <a:cubicBezTo>
                    <a:pt x="37" y="0"/>
                    <a:pt x="35" y="2"/>
                    <a:pt x="34" y="4"/>
                  </a:cubicBezTo>
                  <a:cubicBezTo>
                    <a:pt x="33" y="6"/>
                    <a:pt x="33" y="7"/>
                    <a:pt x="31" y="8"/>
                  </a:cubicBezTo>
                  <a:cubicBezTo>
                    <a:pt x="29" y="8"/>
                    <a:pt x="27" y="6"/>
                    <a:pt x="25" y="6"/>
                  </a:cubicBezTo>
                  <a:cubicBezTo>
                    <a:pt x="24" y="6"/>
                    <a:pt x="24" y="7"/>
                    <a:pt x="25" y="7"/>
                  </a:cubicBezTo>
                  <a:cubicBezTo>
                    <a:pt x="25" y="7"/>
                    <a:pt x="25" y="8"/>
                    <a:pt x="25" y="9"/>
                  </a:cubicBezTo>
                  <a:cubicBezTo>
                    <a:pt x="26" y="10"/>
                    <a:pt x="26" y="9"/>
                    <a:pt x="27" y="9"/>
                  </a:cubicBezTo>
                  <a:cubicBezTo>
                    <a:pt x="29" y="9"/>
                    <a:pt x="27" y="11"/>
                    <a:pt x="26" y="11"/>
                  </a:cubicBezTo>
                  <a:cubicBezTo>
                    <a:pt x="25" y="12"/>
                    <a:pt x="24" y="12"/>
                    <a:pt x="24" y="11"/>
                  </a:cubicBezTo>
                  <a:cubicBezTo>
                    <a:pt x="24" y="10"/>
                    <a:pt x="23" y="13"/>
                    <a:pt x="23" y="13"/>
                  </a:cubicBezTo>
                  <a:cubicBezTo>
                    <a:pt x="23" y="22"/>
                    <a:pt x="27" y="21"/>
                    <a:pt x="30" y="19"/>
                  </a:cubicBezTo>
                  <a:cubicBezTo>
                    <a:pt x="34" y="17"/>
                    <a:pt x="38" y="19"/>
                    <a:pt x="39" y="19"/>
                  </a:cubicBezTo>
                  <a:cubicBezTo>
                    <a:pt x="40" y="19"/>
                    <a:pt x="38" y="22"/>
                    <a:pt x="38" y="23"/>
                  </a:cubicBezTo>
                  <a:cubicBezTo>
                    <a:pt x="37" y="23"/>
                    <a:pt x="33" y="24"/>
                    <a:pt x="32" y="24"/>
                  </a:cubicBezTo>
                  <a:cubicBezTo>
                    <a:pt x="31" y="24"/>
                    <a:pt x="29" y="26"/>
                    <a:pt x="28" y="26"/>
                  </a:cubicBezTo>
                  <a:cubicBezTo>
                    <a:pt x="27" y="27"/>
                    <a:pt x="27" y="30"/>
                    <a:pt x="28" y="32"/>
                  </a:cubicBezTo>
                  <a:cubicBezTo>
                    <a:pt x="29" y="34"/>
                    <a:pt x="32" y="35"/>
                    <a:pt x="33" y="36"/>
                  </a:cubicBezTo>
                  <a:cubicBezTo>
                    <a:pt x="33" y="36"/>
                    <a:pt x="41" y="40"/>
                    <a:pt x="43" y="40"/>
                  </a:cubicBezTo>
                  <a:cubicBezTo>
                    <a:pt x="45" y="40"/>
                    <a:pt x="44" y="42"/>
                    <a:pt x="44" y="42"/>
                  </a:cubicBezTo>
                  <a:cubicBezTo>
                    <a:pt x="43" y="43"/>
                    <a:pt x="40" y="44"/>
                    <a:pt x="39" y="44"/>
                  </a:cubicBezTo>
                  <a:cubicBezTo>
                    <a:pt x="38" y="45"/>
                    <a:pt x="39" y="43"/>
                    <a:pt x="40" y="42"/>
                  </a:cubicBezTo>
                  <a:cubicBezTo>
                    <a:pt x="41" y="41"/>
                    <a:pt x="39" y="40"/>
                    <a:pt x="38" y="39"/>
                  </a:cubicBezTo>
                  <a:cubicBezTo>
                    <a:pt x="37" y="38"/>
                    <a:pt x="37" y="39"/>
                    <a:pt x="37" y="40"/>
                  </a:cubicBezTo>
                  <a:cubicBezTo>
                    <a:pt x="36" y="41"/>
                    <a:pt x="34" y="38"/>
                    <a:pt x="33" y="37"/>
                  </a:cubicBezTo>
                  <a:cubicBezTo>
                    <a:pt x="32" y="37"/>
                    <a:pt x="32" y="39"/>
                    <a:pt x="33" y="42"/>
                  </a:cubicBezTo>
                  <a:cubicBezTo>
                    <a:pt x="33" y="45"/>
                    <a:pt x="30" y="40"/>
                    <a:pt x="29" y="38"/>
                  </a:cubicBezTo>
                  <a:cubicBezTo>
                    <a:pt x="28" y="36"/>
                    <a:pt x="28" y="38"/>
                    <a:pt x="28" y="39"/>
                  </a:cubicBezTo>
                  <a:cubicBezTo>
                    <a:pt x="28" y="40"/>
                    <a:pt x="27" y="40"/>
                    <a:pt x="26" y="40"/>
                  </a:cubicBezTo>
                  <a:cubicBezTo>
                    <a:pt x="26" y="40"/>
                    <a:pt x="19" y="36"/>
                    <a:pt x="17" y="35"/>
                  </a:cubicBezTo>
                  <a:cubicBezTo>
                    <a:pt x="15" y="33"/>
                    <a:pt x="18" y="36"/>
                    <a:pt x="18" y="37"/>
                  </a:cubicBezTo>
                  <a:cubicBezTo>
                    <a:pt x="19" y="38"/>
                    <a:pt x="20" y="37"/>
                    <a:pt x="21" y="38"/>
                  </a:cubicBezTo>
                  <a:cubicBezTo>
                    <a:pt x="22" y="38"/>
                    <a:pt x="22" y="40"/>
                    <a:pt x="24" y="41"/>
                  </a:cubicBezTo>
                  <a:cubicBezTo>
                    <a:pt x="25" y="42"/>
                    <a:pt x="25" y="42"/>
                    <a:pt x="24" y="42"/>
                  </a:cubicBezTo>
                  <a:cubicBezTo>
                    <a:pt x="23" y="42"/>
                    <a:pt x="22" y="41"/>
                    <a:pt x="22" y="41"/>
                  </a:cubicBezTo>
                  <a:cubicBezTo>
                    <a:pt x="21" y="40"/>
                    <a:pt x="21" y="40"/>
                    <a:pt x="21" y="40"/>
                  </a:cubicBezTo>
                  <a:cubicBezTo>
                    <a:pt x="20" y="41"/>
                    <a:pt x="20" y="42"/>
                    <a:pt x="19" y="43"/>
                  </a:cubicBezTo>
                  <a:cubicBezTo>
                    <a:pt x="18" y="43"/>
                    <a:pt x="18" y="41"/>
                    <a:pt x="19" y="40"/>
                  </a:cubicBezTo>
                  <a:cubicBezTo>
                    <a:pt x="20" y="38"/>
                    <a:pt x="17" y="40"/>
                    <a:pt x="15" y="40"/>
                  </a:cubicBezTo>
                  <a:cubicBezTo>
                    <a:pt x="14" y="41"/>
                    <a:pt x="10" y="41"/>
                    <a:pt x="8" y="41"/>
                  </a:cubicBezTo>
                  <a:cubicBezTo>
                    <a:pt x="7" y="40"/>
                    <a:pt x="7" y="42"/>
                    <a:pt x="6" y="42"/>
                  </a:cubicBezTo>
                  <a:cubicBezTo>
                    <a:pt x="5" y="42"/>
                    <a:pt x="5" y="43"/>
                    <a:pt x="4" y="43"/>
                  </a:cubicBezTo>
                  <a:cubicBezTo>
                    <a:pt x="4" y="44"/>
                    <a:pt x="2" y="43"/>
                    <a:pt x="1" y="43"/>
                  </a:cubicBezTo>
                  <a:cubicBezTo>
                    <a:pt x="0" y="42"/>
                    <a:pt x="0" y="44"/>
                    <a:pt x="1" y="44"/>
                  </a:cubicBezTo>
                  <a:cubicBezTo>
                    <a:pt x="1" y="45"/>
                    <a:pt x="6" y="45"/>
                    <a:pt x="6" y="44"/>
                  </a:cubicBezTo>
                  <a:cubicBezTo>
                    <a:pt x="7" y="44"/>
                    <a:pt x="9" y="44"/>
                    <a:pt x="9" y="43"/>
                  </a:cubicBezTo>
                  <a:cubicBezTo>
                    <a:pt x="9" y="43"/>
                    <a:pt x="10" y="43"/>
                    <a:pt x="10" y="44"/>
                  </a:cubicBezTo>
                  <a:cubicBezTo>
                    <a:pt x="11" y="45"/>
                    <a:pt x="10" y="45"/>
                    <a:pt x="10" y="46"/>
                  </a:cubicBezTo>
                  <a:cubicBezTo>
                    <a:pt x="11" y="46"/>
                    <a:pt x="12" y="46"/>
                    <a:pt x="13" y="45"/>
                  </a:cubicBezTo>
                  <a:cubicBezTo>
                    <a:pt x="14" y="44"/>
                    <a:pt x="14" y="45"/>
                    <a:pt x="14" y="46"/>
                  </a:cubicBezTo>
                  <a:cubicBezTo>
                    <a:pt x="14" y="47"/>
                    <a:pt x="15" y="47"/>
                    <a:pt x="15" y="46"/>
                  </a:cubicBezTo>
                  <a:cubicBezTo>
                    <a:pt x="16" y="45"/>
                    <a:pt x="18" y="45"/>
                    <a:pt x="19" y="45"/>
                  </a:cubicBezTo>
                  <a:cubicBezTo>
                    <a:pt x="20" y="45"/>
                    <a:pt x="21" y="45"/>
                    <a:pt x="21" y="45"/>
                  </a:cubicBezTo>
                  <a:cubicBezTo>
                    <a:pt x="22" y="44"/>
                    <a:pt x="21" y="46"/>
                    <a:pt x="20" y="47"/>
                  </a:cubicBezTo>
                  <a:cubicBezTo>
                    <a:pt x="19" y="47"/>
                    <a:pt x="18" y="47"/>
                    <a:pt x="17" y="48"/>
                  </a:cubicBezTo>
                  <a:cubicBezTo>
                    <a:pt x="17" y="49"/>
                    <a:pt x="22" y="48"/>
                    <a:pt x="23" y="48"/>
                  </a:cubicBezTo>
                  <a:cubicBezTo>
                    <a:pt x="24" y="47"/>
                    <a:pt x="25" y="47"/>
                    <a:pt x="25" y="49"/>
                  </a:cubicBezTo>
                  <a:cubicBezTo>
                    <a:pt x="24" y="50"/>
                    <a:pt x="28" y="48"/>
                    <a:pt x="29" y="48"/>
                  </a:cubicBezTo>
                  <a:cubicBezTo>
                    <a:pt x="29" y="47"/>
                    <a:pt x="30" y="46"/>
                    <a:pt x="30" y="47"/>
                  </a:cubicBezTo>
                  <a:cubicBezTo>
                    <a:pt x="30" y="49"/>
                    <a:pt x="32" y="47"/>
                    <a:pt x="33" y="47"/>
                  </a:cubicBezTo>
                  <a:cubicBezTo>
                    <a:pt x="34" y="46"/>
                    <a:pt x="34" y="47"/>
                    <a:pt x="35" y="48"/>
                  </a:cubicBezTo>
                  <a:cubicBezTo>
                    <a:pt x="35" y="50"/>
                    <a:pt x="40" y="50"/>
                    <a:pt x="41" y="50"/>
                  </a:cubicBezTo>
                  <a:cubicBezTo>
                    <a:pt x="42" y="51"/>
                    <a:pt x="45" y="50"/>
                    <a:pt x="45" y="49"/>
                  </a:cubicBezTo>
                  <a:cubicBezTo>
                    <a:pt x="45" y="49"/>
                    <a:pt x="46" y="48"/>
                    <a:pt x="47" y="49"/>
                  </a:cubicBezTo>
                  <a:cubicBezTo>
                    <a:pt x="48" y="49"/>
                    <a:pt x="49" y="49"/>
                    <a:pt x="50" y="50"/>
                  </a:cubicBezTo>
                  <a:cubicBezTo>
                    <a:pt x="50" y="5"/>
                    <a:pt x="50" y="5"/>
                    <a:pt x="50" y="5"/>
                  </a:cubicBezTo>
                  <a:cubicBezTo>
                    <a:pt x="48" y="4"/>
                    <a:pt x="45" y="4"/>
                    <a:pt x="4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2" name="Freeform 450">
              <a:extLst>
                <a:ext uri="{FF2B5EF4-FFF2-40B4-BE49-F238E27FC236}">
                  <a16:creationId xmlns:a16="http://schemas.microsoft.com/office/drawing/2014/main" id="{7F29F195-09A7-4E54-A113-D571151AA12B}"/>
                </a:ext>
              </a:extLst>
            </p:cNvPr>
            <p:cNvSpPr>
              <a:spLocks/>
            </p:cNvSpPr>
            <p:nvPr/>
          </p:nvSpPr>
          <p:spPr bwMode="auto">
            <a:xfrm>
              <a:off x="1945" y="3043"/>
              <a:ext cx="181" cy="859"/>
            </a:xfrm>
            <a:custGeom>
              <a:avLst/>
              <a:gdLst>
                <a:gd name="T0" fmla="*/ 52 w 131"/>
                <a:gd name="T1" fmla="*/ 572 h 626"/>
                <a:gd name="T2" fmla="*/ 36 w 131"/>
                <a:gd name="T3" fmla="*/ 553 h 626"/>
                <a:gd name="T4" fmla="*/ 48 w 131"/>
                <a:gd name="T5" fmla="*/ 519 h 626"/>
                <a:gd name="T6" fmla="*/ 57 w 131"/>
                <a:gd name="T7" fmla="*/ 491 h 626"/>
                <a:gd name="T8" fmla="*/ 66 w 131"/>
                <a:gd name="T9" fmla="*/ 461 h 626"/>
                <a:gd name="T10" fmla="*/ 68 w 131"/>
                <a:gd name="T11" fmla="*/ 444 h 626"/>
                <a:gd name="T12" fmla="*/ 60 w 131"/>
                <a:gd name="T13" fmla="*/ 422 h 626"/>
                <a:gd name="T14" fmla="*/ 58 w 131"/>
                <a:gd name="T15" fmla="*/ 376 h 626"/>
                <a:gd name="T16" fmla="*/ 66 w 131"/>
                <a:gd name="T17" fmla="*/ 346 h 626"/>
                <a:gd name="T18" fmla="*/ 78 w 131"/>
                <a:gd name="T19" fmla="*/ 298 h 626"/>
                <a:gd name="T20" fmla="*/ 85 w 131"/>
                <a:gd name="T21" fmla="*/ 268 h 626"/>
                <a:gd name="T22" fmla="*/ 85 w 131"/>
                <a:gd name="T23" fmla="*/ 241 h 626"/>
                <a:gd name="T24" fmla="*/ 82 w 131"/>
                <a:gd name="T25" fmla="*/ 211 h 626"/>
                <a:gd name="T26" fmla="*/ 91 w 131"/>
                <a:gd name="T27" fmla="*/ 173 h 626"/>
                <a:gd name="T28" fmla="*/ 108 w 131"/>
                <a:gd name="T29" fmla="*/ 122 h 626"/>
                <a:gd name="T30" fmla="*/ 127 w 131"/>
                <a:gd name="T31" fmla="*/ 98 h 626"/>
                <a:gd name="T32" fmla="*/ 116 w 131"/>
                <a:gd name="T33" fmla="*/ 69 h 626"/>
                <a:gd name="T34" fmla="*/ 107 w 131"/>
                <a:gd name="T35" fmla="*/ 38 h 626"/>
                <a:gd name="T36" fmla="*/ 99 w 131"/>
                <a:gd name="T37" fmla="*/ 8 h 626"/>
                <a:gd name="T38" fmla="*/ 81 w 131"/>
                <a:gd name="T39" fmla="*/ 19 h 626"/>
                <a:gd name="T40" fmla="*/ 79 w 131"/>
                <a:gd name="T41" fmla="*/ 94 h 626"/>
                <a:gd name="T42" fmla="*/ 65 w 131"/>
                <a:gd name="T43" fmla="*/ 177 h 626"/>
                <a:gd name="T44" fmla="*/ 61 w 131"/>
                <a:gd name="T45" fmla="*/ 203 h 626"/>
                <a:gd name="T46" fmla="*/ 47 w 131"/>
                <a:gd name="T47" fmla="*/ 290 h 626"/>
                <a:gd name="T48" fmla="*/ 32 w 131"/>
                <a:gd name="T49" fmla="*/ 321 h 626"/>
                <a:gd name="T50" fmla="*/ 28 w 131"/>
                <a:gd name="T51" fmla="*/ 385 h 626"/>
                <a:gd name="T52" fmla="*/ 48 w 131"/>
                <a:gd name="T53" fmla="*/ 395 h 626"/>
                <a:gd name="T54" fmla="*/ 46 w 131"/>
                <a:gd name="T55" fmla="*/ 409 h 626"/>
                <a:gd name="T56" fmla="*/ 41 w 131"/>
                <a:gd name="T57" fmla="*/ 435 h 626"/>
                <a:gd name="T58" fmla="*/ 39 w 131"/>
                <a:gd name="T59" fmla="*/ 453 h 626"/>
                <a:gd name="T60" fmla="*/ 39 w 131"/>
                <a:gd name="T61" fmla="*/ 460 h 626"/>
                <a:gd name="T62" fmla="*/ 33 w 131"/>
                <a:gd name="T63" fmla="*/ 472 h 626"/>
                <a:gd name="T64" fmla="*/ 30 w 131"/>
                <a:gd name="T65" fmla="*/ 477 h 626"/>
                <a:gd name="T66" fmla="*/ 26 w 131"/>
                <a:gd name="T67" fmla="*/ 471 h 626"/>
                <a:gd name="T68" fmla="*/ 13 w 131"/>
                <a:gd name="T69" fmla="*/ 470 h 626"/>
                <a:gd name="T70" fmla="*/ 15 w 131"/>
                <a:gd name="T71" fmla="*/ 476 h 626"/>
                <a:gd name="T72" fmla="*/ 2 w 131"/>
                <a:gd name="T73" fmla="*/ 487 h 626"/>
                <a:gd name="T74" fmla="*/ 11 w 131"/>
                <a:gd name="T75" fmla="*/ 483 h 626"/>
                <a:gd name="T76" fmla="*/ 23 w 131"/>
                <a:gd name="T77" fmla="*/ 488 h 626"/>
                <a:gd name="T78" fmla="*/ 22 w 131"/>
                <a:gd name="T79" fmla="*/ 501 h 626"/>
                <a:gd name="T80" fmla="*/ 21 w 131"/>
                <a:gd name="T81" fmla="*/ 502 h 626"/>
                <a:gd name="T82" fmla="*/ 36 w 131"/>
                <a:gd name="T83" fmla="*/ 509 h 626"/>
                <a:gd name="T84" fmla="*/ 30 w 131"/>
                <a:gd name="T85" fmla="*/ 511 h 626"/>
                <a:gd name="T86" fmla="*/ 20 w 131"/>
                <a:gd name="T87" fmla="*/ 512 h 626"/>
                <a:gd name="T88" fmla="*/ 22 w 131"/>
                <a:gd name="T89" fmla="*/ 523 h 626"/>
                <a:gd name="T90" fmla="*/ 26 w 131"/>
                <a:gd name="T91" fmla="*/ 531 h 626"/>
                <a:gd name="T92" fmla="*/ 30 w 131"/>
                <a:gd name="T93" fmla="*/ 543 h 626"/>
                <a:gd name="T94" fmla="*/ 28 w 131"/>
                <a:gd name="T95" fmla="*/ 548 h 626"/>
                <a:gd name="T96" fmla="*/ 24 w 131"/>
                <a:gd name="T97" fmla="*/ 553 h 626"/>
                <a:gd name="T98" fmla="*/ 27 w 131"/>
                <a:gd name="T99" fmla="*/ 559 h 626"/>
                <a:gd name="T100" fmla="*/ 31 w 131"/>
                <a:gd name="T101" fmla="*/ 562 h 626"/>
                <a:gd name="T102" fmla="*/ 31 w 131"/>
                <a:gd name="T103" fmla="*/ 574 h 626"/>
                <a:gd name="T104" fmla="*/ 34 w 131"/>
                <a:gd name="T105" fmla="*/ 582 h 626"/>
                <a:gd name="T106" fmla="*/ 32 w 131"/>
                <a:gd name="T107" fmla="*/ 591 h 626"/>
                <a:gd name="T108" fmla="*/ 37 w 131"/>
                <a:gd name="T109" fmla="*/ 600 h 626"/>
                <a:gd name="T110" fmla="*/ 36 w 131"/>
                <a:gd name="T111" fmla="*/ 607 h 626"/>
                <a:gd name="T112" fmla="*/ 50 w 131"/>
                <a:gd name="T113" fmla="*/ 599 h 626"/>
                <a:gd name="T114" fmla="*/ 44 w 131"/>
                <a:gd name="T115" fmla="*/ 605 h 626"/>
                <a:gd name="T116" fmla="*/ 50 w 131"/>
                <a:gd name="T117" fmla="*/ 618 h 626"/>
                <a:gd name="T118" fmla="*/ 52 w 131"/>
                <a:gd name="T119" fmla="*/ 610 h 626"/>
                <a:gd name="T120" fmla="*/ 60 w 131"/>
                <a:gd name="T121" fmla="*/ 618 h 626"/>
                <a:gd name="T122" fmla="*/ 53 w 131"/>
                <a:gd name="T123" fmla="*/ 619 h 626"/>
                <a:gd name="T124" fmla="*/ 75 w 131"/>
                <a:gd name="T125" fmla="*/ 603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1" h="626">
                  <a:moveTo>
                    <a:pt x="91" y="589"/>
                  </a:moveTo>
                  <a:cubicBezTo>
                    <a:pt x="90" y="589"/>
                    <a:pt x="86" y="587"/>
                    <a:pt x="84" y="587"/>
                  </a:cubicBezTo>
                  <a:cubicBezTo>
                    <a:pt x="81" y="587"/>
                    <a:pt x="60" y="587"/>
                    <a:pt x="60" y="587"/>
                  </a:cubicBezTo>
                  <a:cubicBezTo>
                    <a:pt x="60" y="587"/>
                    <a:pt x="58" y="588"/>
                    <a:pt x="57" y="585"/>
                  </a:cubicBezTo>
                  <a:cubicBezTo>
                    <a:pt x="55" y="583"/>
                    <a:pt x="55" y="583"/>
                    <a:pt x="53" y="582"/>
                  </a:cubicBezTo>
                  <a:cubicBezTo>
                    <a:pt x="52" y="581"/>
                    <a:pt x="51" y="580"/>
                    <a:pt x="51" y="580"/>
                  </a:cubicBezTo>
                  <a:cubicBezTo>
                    <a:pt x="51" y="579"/>
                    <a:pt x="51" y="579"/>
                    <a:pt x="51" y="579"/>
                  </a:cubicBezTo>
                  <a:cubicBezTo>
                    <a:pt x="50" y="579"/>
                    <a:pt x="50" y="579"/>
                    <a:pt x="51" y="578"/>
                  </a:cubicBezTo>
                  <a:cubicBezTo>
                    <a:pt x="52" y="576"/>
                    <a:pt x="53" y="574"/>
                    <a:pt x="52" y="572"/>
                  </a:cubicBezTo>
                  <a:cubicBezTo>
                    <a:pt x="51" y="571"/>
                    <a:pt x="50" y="571"/>
                    <a:pt x="51" y="569"/>
                  </a:cubicBezTo>
                  <a:cubicBezTo>
                    <a:pt x="52" y="568"/>
                    <a:pt x="53" y="568"/>
                    <a:pt x="52" y="566"/>
                  </a:cubicBezTo>
                  <a:cubicBezTo>
                    <a:pt x="52" y="564"/>
                    <a:pt x="52" y="562"/>
                    <a:pt x="52" y="562"/>
                  </a:cubicBezTo>
                  <a:cubicBezTo>
                    <a:pt x="52" y="562"/>
                    <a:pt x="52" y="561"/>
                    <a:pt x="51" y="560"/>
                  </a:cubicBezTo>
                  <a:cubicBezTo>
                    <a:pt x="50" y="560"/>
                    <a:pt x="49" y="560"/>
                    <a:pt x="48" y="561"/>
                  </a:cubicBezTo>
                  <a:cubicBezTo>
                    <a:pt x="47" y="561"/>
                    <a:pt x="47" y="561"/>
                    <a:pt x="46" y="561"/>
                  </a:cubicBezTo>
                  <a:cubicBezTo>
                    <a:pt x="45" y="561"/>
                    <a:pt x="44" y="560"/>
                    <a:pt x="43" y="562"/>
                  </a:cubicBezTo>
                  <a:cubicBezTo>
                    <a:pt x="41" y="563"/>
                    <a:pt x="39" y="565"/>
                    <a:pt x="38" y="561"/>
                  </a:cubicBezTo>
                  <a:cubicBezTo>
                    <a:pt x="37" y="557"/>
                    <a:pt x="37" y="554"/>
                    <a:pt x="36" y="553"/>
                  </a:cubicBezTo>
                  <a:cubicBezTo>
                    <a:pt x="34" y="552"/>
                    <a:pt x="33" y="551"/>
                    <a:pt x="33" y="548"/>
                  </a:cubicBezTo>
                  <a:cubicBezTo>
                    <a:pt x="33" y="545"/>
                    <a:pt x="34" y="542"/>
                    <a:pt x="34" y="541"/>
                  </a:cubicBezTo>
                  <a:cubicBezTo>
                    <a:pt x="34" y="540"/>
                    <a:pt x="34" y="540"/>
                    <a:pt x="33" y="540"/>
                  </a:cubicBezTo>
                  <a:cubicBezTo>
                    <a:pt x="33" y="540"/>
                    <a:pt x="33" y="539"/>
                    <a:pt x="33" y="538"/>
                  </a:cubicBezTo>
                  <a:cubicBezTo>
                    <a:pt x="33" y="538"/>
                    <a:pt x="34" y="536"/>
                    <a:pt x="35" y="535"/>
                  </a:cubicBezTo>
                  <a:cubicBezTo>
                    <a:pt x="37" y="534"/>
                    <a:pt x="39" y="534"/>
                    <a:pt x="40" y="534"/>
                  </a:cubicBezTo>
                  <a:cubicBezTo>
                    <a:pt x="40" y="533"/>
                    <a:pt x="44" y="529"/>
                    <a:pt x="46" y="527"/>
                  </a:cubicBezTo>
                  <a:cubicBezTo>
                    <a:pt x="47" y="526"/>
                    <a:pt x="48" y="526"/>
                    <a:pt x="48" y="521"/>
                  </a:cubicBezTo>
                  <a:cubicBezTo>
                    <a:pt x="48" y="519"/>
                    <a:pt x="48" y="519"/>
                    <a:pt x="48" y="519"/>
                  </a:cubicBezTo>
                  <a:cubicBezTo>
                    <a:pt x="48" y="519"/>
                    <a:pt x="48" y="518"/>
                    <a:pt x="49" y="518"/>
                  </a:cubicBezTo>
                  <a:cubicBezTo>
                    <a:pt x="50" y="518"/>
                    <a:pt x="53" y="516"/>
                    <a:pt x="52" y="515"/>
                  </a:cubicBezTo>
                  <a:cubicBezTo>
                    <a:pt x="52" y="513"/>
                    <a:pt x="52" y="512"/>
                    <a:pt x="50" y="510"/>
                  </a:cubicBezTo>
                  <a:cubicBezTo>
                    <a:pt x="49" y="509"/>
                    <a:pt x="48" y="508"/>
                    <a:pt x="50" y="505"/>
                  </a:cubicBezTo>
                  <a:cubicBezTo>
                    <a:pt x="52" y="502"/>
                    <a:pt x="52" y="502"/>
                    <a:pt x="52" y="501"/>
                  </a:cubicBezTo>
                  <a:cubicBezTo>
                    <a:pt x="51" y="500"/>
                    <a:pt x="51" y="500"/>
                    <a:pt x="51" y="499"/>
                  </a:cubicBezTo>
                  <a:cubicBezTo>
                    <a:pt x="52" y="499"/>
                    <a:pt x="57" y="496"/>
                    <a:pt x="57" y="496"/>
                  </a:cubicBezTo>
                  <a:cubicBezTo>
                    <a:pt x="58" y="496"/>
                    <a:pt x="58" y="495"/>
                    <a:pt x="58" y="494"/>
                  </a:cubicBezTo>
                  <a:cubicBezTo>
                    <a:pt x="58" y="494"/>
                    <a:pt x="57" y="491"/>
                    <a:pt x="57" y="491"/>
                  </a:cubicBezTo>
                  <a:cubicBezTo>
                    <a:pt x="57" y="491"/>
                    <a:pt x="57" y="490"/>
                    <a:pt x="58" y="489"/>
                  </a:cubicBezTo>
                  <a:cubicBezTo>
                    <a:pt x="59" y="489"/>
                    <a:pt x="62" y="486"/>
                    <a:pt x="61" y="482"/>
                  </a:cubicBezTo>
                  <a:cubicBezTo>
                    <a:pt x="60" y="478"/>
                    <a:pt x="59" y="477"/>
                    <a:pt x="59" y="477"/>
                  </a:cubicBezTo>
                  <a:cubicBezTo>
                    <a:pt x="59" y="477"/>
                    <a:pt x="59" y="476"/>
                    <a:pt x="59" y="475"/>
                  </a:cubicBezTo>
                  <a:cubicBezTo>
                    <a:pt x="60" y="475"/>
                    <a:pt x="61" y="473"/>
                    <a:pt x="61" y="473"/>
                  </a:cubicBezTo>
                  <a:cubicBezTo>
                    <a:pt x="61" y="473"/>
                    <a:pt x="62" y="473"/>
                    <a:pt x="61" y="471"/>
                  </a:cubicBezTo>
                  <a:cubicBezTo>
                    <a:pt x="60" y="470"/>
                    <a:pt x="58" y="466"/>
                    <a:pt x="61" y="465"/>
                  </a:cubicBezTo>
                  <a:cubicBezTo>
                    <a:pt x="63" y="463"/>
                    <a:pt x="63" y="464"/>
                    <a:pt x="64" y="463"/>
                  </a:cubicBezTo>
                  <a:cubicBezTo>
                    <a:pt x="65" y="462"/>
                    <a:pt x="65" y="461"/>
                    <a:pt x="66" y="461"/>
                  </a:cubicBezTo>
                  <a:cubicBezTo>
                    <a:pt x="66" y="460"/>
                    <a:pt x="67" y="459"/>
                    <a:pt x="66" y="458"/>
                  </a:cubicBezTo>
                  <a:cubicBezTo>
                    <a:pt x="65" y="457"/>
                    <a:pt x="64" y="456"/>
                    <a:pt x="63" y="455"/>
                  </a:cubicBezTo>
                  <a:cubicBezTo>
                    <a:pt x="63" y="454"/>
                    <a:pt x="62" y="454"/>
                    <a:pt x="60" y="453"/>
                  </a:cubicBezTo>
                  <a:cubicBezTo>
                    <a:pt x="57" y="453"/>
                    <a:pt x="56" y="453"/>
                    <a:pt x="56" y="452"/>
                  </a:cubicBezTo>
                  <a:cubicBezTo>
                    <a:pt x="55" y="451"/>
                    <a:pt x="55" y="450"/>
                    <a:pt x="56" y="450"/>
                  </a:cubicBezTo>
                  <a:cubicBezTo>
                    <a:pt x="57" y="450"/>
                    <a:pt x="64" y="450"/>
                    <a:pt x="65" y="450"/>
                  </a:cubicBezTo>
                  <a:cubicBezTo>
                    <a:pt x="65" y="450"/>
                    <a:pt x="67" y="450"/>
                    <a:pt x="68" y="449"/>
                  </a:cubicBezTo>
                  <a:cubicBezTo>
                    <a:pt x="68" y="447"/>
                    <a:pt x="68" y="447"/>
                    <a:pt x="69" y="447"/>
                  </a:cubicBezTo>
                  <a:cubicBezTo>
                    <a:pt x="69" y="447"/>
                    <a:pt x="71" y="445"/>
                    <a:pt x="68" y="444"/>
                  </a:cubicBezTo>
                  <a:cubicBezTo>
                    <a:pt x="64" y="443"/>
                    <a:pt x="61" y="443"/>
                    <a:pt x="60" y="443"/>
                  </a:cubicBezTo>
                  <a:cubicBezTo>
                    <a:pt x="60" y="443"/>
                    <a:pt x="59" y="444"/>
                    <a:pt x="59" y="443"/>
                  </a:cubicBezTo>
                  <a:cubicBezTo>
                    <a:pt x="59" y="442"/>
                    <a:pt x="60" y="438"/>
                    <a:pt x="60" y="436"/>
                  </a:cubicBezTo>
                  <a:cubicBezTo>
                    <a:pt x="61" y="435"/>
                    <a:pt x="62" y="435"/>
                    <a:pt x="62" y="434"/>
                  </a:cubicBezTo>
                  <a:cubicBezTo>
                    <a:pt x="61" y="433"/>
                    <a:pt x="60" y="429"/>
                    <a:pt x="60" y="429"/>
                  </a:cubicBezTo>
                  <a:cubicBezTo>
                    <a:pt x="60" y="429"/>
                    <a:pt x="60" y="428"/>
                    <a:pt x="59" y="427"/>
                  </a:cubicBezTo>
                  <a:cubicBezTo>
                    <a:pt x="59" y="427"/>
                    <a:pt x="57" y="426"/>
                    <a:pt x="58" y="425"/>
                  </a:cubicBezTo>
                  <a:cubicBezTo>
                    <a:pt x="59" y="424"/>
                    <a:pt x="59" y="423"/>
                    <a:pt x="60" y="423"/>
                  </a:cubicBezTo>
                  <a:cubicBezTo>
                    <a:pt x="60" y="423"/>
                    <a:pt x="60" y="422"/>
                    <a:pt x="60" y="422"/>
                  </a:cubicBezTo>
                  <a:cubicBezTo>
                    <a:pt x="60" y="421"/>
                    <a:pt x="59" y="420"/>
                    <a:pt x="58" y="420"/>
                  </a:cubicBezTo>
                  <a:cubicBezTo>
                    <a:pt x="56" y="420"/>
                    <a:pt x="55" y="419"/>
                    <a:pt x="54" y="418"/>
                  </a:cubicBezTo>
                  <a:cubicBezTo>
                    <a:pt x="54" y="416"/>
                    <a:pt x="55" y="412"/>
                    <a:pt x="55" y="409"/>
                  </a:cubicBezTo>
                  <a:cubicBezTo>
                    <a:pt x="55" y="407"/>
                    <a:pt x="56" y="404"/>
                    <a:pt x="56" y="404"/>
                  </a:cubicBezTo>
                  <a:cubicBezTo>
                    <a:pt x="56" y="404"/>
                    <a:pt x="55" y="403"/>
                    <a:pt x="56" y="403"/>
                  </a:cubicBezTo>
                  <a:cubicBezTo>
                    <a:pt x="57" y="403"/>
                    <a:pt x="61" y="403"/>
                    <a:pt x="60" y="399"/>
                  </a:cubicBezTo>
                  <a:cubicBezTo>
                    <a:pt x="58" y="395"/>
                    <a:pt x="57" y="392"/>
                    <a:pt x="58" y="387"/>
                  </a:cubicBezTo>
                  <a:cubicBezTo>
                    <a:pt x="59" y="382"/>
                    <a:pt x="58" y="381"/>
                    <a:pt x="58" y="379"/>
                  </a:cubicBezTo>
                  <a:cubicBezTo>
                    <a:pt x="58" y="377"/>
                    <a:pt x="58" y="376"/>
                    <a:pt x="58" y="376"/>
                  </a:cubicBezTo>
                  <a:cubicBezTo>
                    <a:pt x="58" y="375"/>
                    <a:pt x="59" y="373"/>
                    <a:pt x="60" y="372"/>
                  </a:cubicBezTo>
                  <a:cubicBezTo>
                    <a:pt x="61" y="372"/>
                    <a:pt x="61" y="371"/>
                    <a:pt x="61" y="370"/>
                  </a:cubicBezTo>
                  <a:cubicBezTo>
                    <a:pt x="60" y="370"/>
                    <a:pt x="59" y="368"/>
                    <a:pt x="60" y="366"/>
                  </a:cubicBezTo>
                  <a:cubicBezTo>
                    <a:pt x="60" y="365"/>
                    <a:pt x="61" y="366"/>
                    <a:pt x="61" y="366"/>
                  </a:cubicBezTo>
                  <a:cubicBezTo>
                    <a:pt x="61" y="366"/>
                    <a:pt x="62" y="365"/>
                    <a:pt x="62" y="364"/>
                  </a:cubicBezTo>
                  <a:cubicBezTo>
                    <a:pt x="61" y="364"/>
                    <a:pt x="62" y="358"/>
                    <a:pt x="62" y="358"/>
                  </a:cubicBezTo>
                  <a:cubicBezTo>
                    <a:pt x="62" y="358"/>
                    <a:pt x="62" y="357"/>
                    <a:pt x="62" y="357"/>
                  </a:cubicBezTo>
                  <a:cubicBezTo>
                    <a:pt x="63" y="358"/>
                    <a:pt x="64" y="358"/>
                    <a:pt x="64" y="356"/>
                  </a:cubicBezTo>
                  <a:cubicBezTo>
                    <a:pt x="65" y="353"/>
                    <a:pt x="66" y="346"/>
                    <a:pt x="66" y="346"/>
                  </a:cubicBezTo>
                  <a:cubicBezTo>
                    <a:pt x="66" y="346"/>
                    <a:pt x="66" y="345"/>
                    <a:pt x="66" y="345"/>
                  </a:cubicBezTo>
                  <a:cubicBezTo>
                    <a:pt x="67" y="344"/>
                    <a:pt x="73" y="342"/>
                    <a:pt x="73" y="342"/>
                  </a:cubicBezTo>
                  <a:cubicBezTo>
                    <a:pt x="73" y="342"/>
                    <a:pt x="73" y="342"/>
                    <a:pt x="73" y="340"/>
                  </a:cubicBezTo>
                  <a:cubicBezTo>
                    <a:pt x="73" y="339"/>
                    <a:pt x="70" y="328"/>
                    <a:pt x="70" y="327"/>
                  </a:cubicBezTo>
                  <a:cubicBezTo>
                    <a:pt x="70" y="325"/>
                    <a:pt x="69" y="318"/>
                    <a:pt x="69" y="314"/>
                  </a:cubicBezTo>
                  <a:cubicBezTo>
                    <a:pt x="70" y="310"/>
                    <a:pt x="71" y="304"/>
                    <a:pt x="71" y="304"/>
                  </a:cubicBezTo>
                  <a:cubicBezTo>
                    <a:pt x="71" y="304"/>
                    <a:pt x="71" y="304"/>
                    <a:pt x="72" y="304"/>
                  </a:cubicBezTo>
                  <a:cubicBezTo>
                    <a:pt x="72" y="303"/>
                    <a:pt x="76" y="303"/>
                    <a:pt x="76" y="301"/>
                  </a:cubicBezTo>
                  <a:cubicBezTo>
                    <a:pt x="77" y="299"/>
                    <a:pt x="78" y="298"/>
                    <a:pt x="78" y="298"/>
                  </a:cubicBezTo>
                  <a:cubicBezTo>
                    <a:pt x="79" y="298"/>
                    <a:pt x="80" y="298"/>
                    <a:pt x="80" y="297"/>
                  </a:cubicBezTo>
                  <a:cubicBezTo>
                    <a:pt x="80" y="296"/>
                    <a:pt x="80" y="289"/>
                    <a:pt x="80" y="289"/>
                  </a:cubicBezTo>
                  <a:cubicBezTo>
                    <a:pt x="80" y="289"/>
                    <a:pt x="80" y="288"/>
                    <a:pt x="80" y="287"/>
                  </a:cubicBezTo>
                  <a:cubicBezTo>
                    <a:pt x="79" y="287"/>
                    <a:pt x="78" y="285"/>
                    <a:pt x="78" y="284"/>
                  </a:cubicBezTo>
                  <a:cubicBezTo>
                    <a:pt x="78" y="283"/>
                    <a:pt x="78" y="282"/>
                    <a:pt x="78" y="282"/>
                  </a:cubicBezTo>
                  <a:cubicBezTo>
                    <a:pt x="79" y="282"/>
                    <a:pt x="79" y="282"/>
                    <a:pt x="80" y="281"/>
                  </a:cubicBezTo>
                  <a:cubicBezTo>
                    <a:pt x="80" y="281"/>
                    <a:pt x="81" y="279"/>
                    <a:pt x="81" y="278"/>
                  </a:cubicBezTo>
                  <a:cubicBezTo>
                    <a:pt x="81" y="277"/>
                    <a:pt x="82" y="273"/>
                    <a:pt x="83" y="271"/>
                  </a:cubicBezTo>
                  <a:cubicBezTo>
                    <a:pt x="84" y="270"/>
                    <a:pt x="85" y="268"/>
                    <a:pt x="85" y="268"/>
                  </a:cubicBezTo>
                  <a:cubicBezTo>
                    <a:pt x="85" y="267"/>
                    <a:pt x="86" y="266"/>
                    <a:pt x="86" y="266"/>
                  </a:cubicBezTo>
                  <a:cubicBezTo>
                    <a:pt x="87" y="266"/>
                    <a:pt x="88" y="266"/>
                    <a:pt x="88" y="266"/>
                  </a:cubicBezTo>
                  <a:cubicBezTo>
                    <a:pt x="89" y="266"/>
                    <a:pt x="89" y="265"/>
                    <a:pt x="88" y="265"/>
                  </a:cubicBezTo>
                  <a:cubicBezTo>
                    <a:pt x="88" y="264"/>
                    <a:pt x="88" y="262"/>
                    <a:pt x="88" y="260"/>
                  </a:cubicBezTo>
                  <a:cubicBezTo>
                    <a:pt x="88" y="258"/>
                    <a:pt x="89" y="253"/>
                    <a:pt x="89" y="252"/>
                  </a:cubicBezTo>
                  <a:cubicBezTo>
                    <a:pt x="90" y="252"/>
                    <a:pt x="89" y="252"/>
                    <a:pt x="89" y="251"/>
                  </a:cubicBezTo>
                  <a:cubicBezTo>
                    <a:pt x="88" y="251"/>
                    <a:pt x="86" y="250"/>
                    <a:pt x="85" y="248"/>
                  </a:cubicBezTo>
                  <a:cubicBezTo>
                    <a:pt x="84" y="245"/>
                    <a:pt x="85" y="245"/>
                    <a:pt x="85" y="244"/>
                  </a:cubicBezTo>
                  <a:cubicBezTo>
                    <a:pt x="85" y="243"/>
                    <a:pt x="85" y="242"/>
                    <a:pt x="85" y="241"/>
                  </a:cubicBezTo>
                  <a:cubicBezTo>
                    <a:pt x="84" y="239"/>
                    <a:pt x="84" y="237"/>
                    <a:pt x="84" y="236"/>
                  </a:cubicBezTo>
                  <a:cubicBezTo>
                    <a:pt x="83" y="235"/>
                    <a:pt x="81" y="233"/>
                    <a:pt x="81" y="232"/>
                  </a:cubicBezTo>
                  <a:cubicBezTo>
                    <a:pt x="81" y="231"/>
                    <a:pt x="81" y="229"/>
                    <a:pt x="81" y="229"/>
                  </a:cubicBezTo>
                  <a:cubicBezTo>
                    <a:pt x="82" y="228"/>
                    <a:pt x="82" y="228"/>
                    <a:pt x="82" y="227"/>
                  </a:cubicBezTo>
                  <a:cubicBezTo>
                    <a:pt x="82" y="226"/>
                    <a:pt x="78" y="220"/>
                    <a:pt x="78" y="220"/>
                  </a:cubicBezTo>
                  <a:cubicBezTo>
                    <a:pt x="78" y="220"/>
                    <a:pt x="78" y="219"/>
                    <a:pt x="78" y="218"/>
                  </a:cubicBezTo>
                  <a:cubicBezTo>
                    <a:pt x="79" y="216"/>
                    <a:pt x="79" y="216"/>
                    <a:pt x="79" y="215"/>
                  </a:cubicBezTo>
                  <a:cubicBezTo>
                    <a:pt x="79" y="215"/>
                    <a:pt x="80" y="214"/>
                    <a:pt x="81" y="214"/>
                  </a:cubicBezTo>
                  <a:cubicBezTo>
                    <a:pt x="81" y="213"/>
                    <a:pt x="82" y="212"/>
                    <a:pt x="82" y="211"/>
                  </a:cubicBezTo>
                  <a:cubicBezTo>
                    <a:pt x="82" y="209"/>
                    <a:pt x="82" y="208"/>
                    <a:pt x="82" y="207"/>
                  </a:cubicBezTo>
                  <a:cubicBezTo>
                    <a:pt x="83" y="206"/>
                    <a:pt x="83" y="204"/>
                    <a:pt x="83" y="204"/>
                  </a:cubicBezTo>
                  <a:cubicBezTo>
                    <a:pt x="84" y="203"/>
                    <a:pt x="85" y="201"/>
                    <a:pt x="86" y="201"/>
                  </a:cubicBezTo>
                  <a:cubicBezTo>
                    <a:pt x="88" y="200"/>
                    <a:pt x="89" y="199"/>
                    <a:pt x="89" y="198"/>
                  </a:cubicBezTo>
                  <a:cubicBezTo>
                    <a:pt x="88" y="198"/>
                    <a:pt x="87" y="198"/>
                    <a:pt x="87" y="198"/>
                  </a:cubicBezTo>
                  <a:cubicBezTo>
                    <a:pt x="87" y="198"/>
                    <a:pt x="87" y="197"/>
                    <a:pt x="87" y="196"/>
                  </a:cubicBezTo>
                  <a:cubicBezTo>
                    <a:pt x="87" y="195"/>
                    <a:pt x="87" y="191"/>
                    <a:pt x="87" y="191"/>
                  </a:cubicBezTo>
                  <a:cubicBezTo>
                    <a:pt x="87" y="190"/>
                    <a:pt x="85" y="186"/>
                    <a:pt x="87" y="183"/>
                  </a:cubicBezTo>
                  <a:cubicBezTo>
                    <a:pt x="88" y="180"/>
                    <a:pt x="90" y="175"/>
                    <a:pt x="91" y="173"/>
                  </a:cubicBezTo>
                  <a:cubicBezTo>
                    <a:pt x="91" y="172"/>
                    <a:pt x="91" y="170"/>
                    <a:pt x="92" y="170"/>
                  </a:cubicBezTo>
                  <a:cubicBezTo>
                    <a:pt x="93" y="169"/>
                    <a:pt x="99" y="161"/>
                    <a:pt x="99" y="160"/>
                  </a:cubicBezTo>
                  <a:cubicBezTo>
                    <a:pt x="100" y="158"/>
                    <a:pt x="103" y="153"/>
                    <a:pt x="103" y="152"/>
                  </a:cubicBezTo>
                  <a:cubicBezTo>
                    <a:pt x="103" y="151"/>
                    <a:pt x="104" y="149"/>
                    <a:pt x="105" y="150"/>
                  </a:cubicBezTo>
                  <a:cubicBezTo>
                    <a:pt x="106" y="150"/>
                    <a:pt x="107" y="150"/>
                    <a:pt x="107" y="150"/>
                  </a:cubicBezTo>
                  <a:cubicBezTo>
                    <a:pt x="108" y="150"/>
                    <a:pt x="111" y="149"/>
                    <a:pt x="111" y="147"/>
                  </a:cubicBezTo>
                  <a:cubicBezTo>
                    <a:pt x="111" y="146"/>
                    <a:pt x="110" y="145"/>
                    <a:pt x="110" y="144"/>
                  </a:cubicBezTo>
                  <a:cubicBezTo>
                    <a:pt x="109" y="143"/>
                    <a:pt x="107" y="141"/>
                    <a:pt x="107" y="137"/>
                  </a:cubicBezTo>
                  <a:cubicBezTo>
                    <a:pt x="108" y="132"/>
                    <a:pt x="108" y="124"/>
                    <a:pt x="108" y="122"/>
                  </a:cubicBezTo>
                  <a:cubicBezTo>
                    <a:pt x="108" y="120"/>
                    <a:pt x="108" y="120"/>
                    <a:pt x="108" y="120"/>
                  </a:cubicBezTo>
                  <a:cubicBezTo>
                    <a:pt x="108" y="119"/>
                    <a:pt x="109" y="118"/>
                    <a:pt x="109" y="118"/>
                  </a:cubicBezTo>
                  <a:cubicBezTo>
                    <a:pt x="110" y="118"/>
                    <a:pt x="111" y="118"/>
                    <a:pt x="110" y="117"/>
                  </a:cubicBezTo>
                  <a:cubicBezTo>
                    <a:pt x="109" y="116"/>
                    <a:pt x="107" y="114"/>
                    <a:pt x="108" y="112"/>
                  </a:cubicBezTo>
                  <a:cubicBezTo>
                    <a:pt x="108" y="110"/>
                    <a:pt x="109" y="110"/>
                    <a:pt x="109" y="110"/>
                  </a:cubicBezTo>
                  <a:cubicBezTo>
                    <a:pt x="109" y="110"/>
                    <a:pt x="109" y="110"/>
                    <a:pt x="110" y="109"/>
                  </a:cubicBezTo>
                  <a:cubicBezTo>
                    <a:pt x="110" y="109"/>
                    <a:pt x="112" y="106"/>
                    <a:pt x="113" y="106"/>
                  </a:cubicBezTo>
                  <a:cubicBezTo>
                    <a:pt x="114" y="106"/>
                    <a:pt x="119" y="103"/>
                    <a:pt x="121" y="103"/>
                  </a:cubicBezTo>
                  <a:cubicBezTo>
                    <a:pt x="122" y="102"/>
                    <a:pt x="126" y="101"/>
                    <a:pt x="127" y="98"/>
                  </a:cubicBezTo>
                  <a:cubicBezTo>
                    <a:pt x="127" y="95"/>
                    <a:pt x="130" y="86"/>
                    <a:pt x="130" y="85"/>
                  </a:cubicBezTo>
                  <a:cubicBezTo>
                    <a:pt x="131" y="84"/>
                    <a:pt x="131" y="84"/>
                    <a:pt x="130" y="84"/>
                  </a:cubicBezTo>
                  <a:cubicBezTo>
                    <a:pt x="130" y="83"/>
                    <a:pt x="128" y="82"/>
                    <a:pt x="128" y="82"/>
                  </a:cubicBezTo>
                  <a:cubicBezTo>
                    <a:pt x="128" y="82"/>
                    <a:pt x="128" y="82"/>
                    <a:pt x="128" y="82"/>
                  </a:cubicBezTo>
                  <a:cubicBezTo>
                    <a:pt x="126" y="82"/>
                    <a:pt x="123" y="82"/>
                    <a:pt x="121" y="82"/>
                  </a:cubicBezTo>
                  <a:cubicBezTo>
                    <a:pt x="117" y="81"/>
                    <a:pt x="118" y="81"/>
                    <a:pt x="118" y="80"/>
                  </a:cubicBezTo>
                  <a:cubicBezTo>
                    <a:pt x="118" y="79"/>
                    <a:pt x="118" y="78"/>
                    <a:pt x="118" y="77"/>
                  </a:cubicBezTo>
                  <a:cubicBezTo>
                    <a:pt x="118" y="76"/>
                    <a:pt x="117" y="75"/>
                    <a:pt x="117" y="74"/>
                  </a:cubicBezTo>
                  <a:cubicBezTo>
                    <a:pt x="117" y="72"/>
                    <a:pt x="116" y="71"/>
                    <a:pt x="116" y="69"/>
                  </a:cubicBezTo>
                  <a:cubicBezTo>
                    <a:pt x="115" y="68"/>
                    <a:pt x="115" y="67"/>
                    <a:pt x="115" y="66"/>
                  </a:cubicBezTo>
                  <a:cubicBezTo>
                    <a:pt x="115" y="65"/>
                    <a:pt x="114" y="62"/>
                    <a:pt x="114" y="62"/>
                  </a:cubicBezTo>
                  <a:cubicBezTo>
                    <a:pt x="113" y="56"/>
                    <a:pt x="109" y="53"/>
                    <a:pt x="108" y="52"/>
                  </a:cubicBezTo>
                  <a:cubicBezTo>
                    <a:pt x="108" y="52"/>
                    <a:pt x="108" y="51"/>
                    <a:pt x="108" y="51"/>
                  </a:cubicBezTo>
                  <a:cubicBezTo>
                    <a:pt x="108" y="51"/>
                    <a:pt x="109" y="49"/>
                    <a:pt x="109" y="49"/>
                  </a:cubicBezTo>
                  <a:cubicBezTo>
                    <a:pt x="109" y="48"/>
                    <a:pt x="108" y="47"/>
                    <a:pt x="108" y="47"/>
                  </a:cubicBezTo>
                  <a:cubicBezTo>
                    <a:pt x="104" y="45"/>
                    <a:pt x="104" y="41"/>
                    <a:pt x="104" y="40"/>
                  </a:cubicBezTo>
                  <a:cubicBezTo>
                    <a:pt x="104" y="40"/>
                    <a:pt x="105" y="39"/>
                    <a:pt x="105" y="39"/>
                  </a:cubicBezTo>
                  <a:cubicBezTo>
                    <a:pt x="106" y="39"/>
                    <a:pt x="106" y="38"/>
                    <a:pt x="107" y="38"/>
                  </a:cubicBezTo>
                  <a:cubicBezTo>
                    <a:pt x="107" y="37"/>
                    <a:pt x="108" y="36"/>
                    <a:pt x="107" y="35"/>
                  </a:cubicBezTo>
                  <a:cubicBezTo>
                    <a:pt x="105" y="34"/>
                    <a:pt x="106" y="33"/>
                    <a:pt x="106" y="32"/>
                  </a:cubicBezTo>
                  <a:cubicBezTo>
                    <a:pt x="107" y="32"/>
                    <a:pt x="107" y="32"/>
                    <a:pt x="107" y="31"/>
                  </a:cubicBezTo>
                  <a:cubicBezTo>
                    <a:pt x="107" y="31"/>
                    <a:pt x="108" y="30"/>
                    <a:pt x="109" y="29"/>
                  </a:cubicBezTo>
                  <a:cubicBezTo>
                    <a:pt x="109" y="29"/>
                    <a:pt x="109" y="28"/>
                    <a:pt x="109" y="28"/>
                  </a:cubicBezTo>
                  <a:cubicBezTo>
                    <a:pt x="109" y="28"/>
                    <a:pt x="102" y="23"/>
                    <a:pt x="102" y="22"/>
                  </a:cubicBezTo>
                  <a:cubicBezTo>
                    <a:pt x="101" y="21"/>
                    <a:pt x="101" y="20"/>
                    <a:pt x="101" y="20"/>
                  </a:cubicBezTo>
                  <a:cubicBezTo>
                    <a:pt x="101" y="18"/>
                    <a:pt x="100" y="10"/>
                    <a:pt x="100" y="9"/>
                  </a:cubicBezTo>
                  <a:cubicBezTo>
                    <a:pt x="100" y="8"/>
                    <a:pt x="99" y="8"/>
                    <a:pt x="99" y="8"/>
                  </a:cubicBezTo>
                  <a:cubicBezTo>
                    <a:pt x="98" y="7"/>
                    <a:pt x="98" y="7"/>
                    <a:pt x="98" y="7"/>
                  </a:cubicBezTo>
                  <a:cubicBezTo>
                    <a:pt x="96" y="7"/>
                    <a:pt x="94" y="2"/>
                    <a:pt x="93" y="0"/>
                  </a:cubicBezTo>
                  <a:cubicBezTo>
                    <a:pt x="93" y="0"/>
                    <a:pt x="93" y="0"/>
                    <a:pt x="93" y="0"/>
                  </a:cubicBezTo>
                  <a:cubicBezTo>
                    <a:pt x="92" y="0"/>
                    <a:pt x="89" y="2"/>
                    <a:pt x="89" y="4"/>
                  </a:cubicBezTo>
                  <a:cubicBezTo>
                    <a:pt x="89" y="7"/>
                    <a:pt x="89" y="8"/>
                    <a:pt x="89" y="8"/>
                  </a:cubicBezTo>
                  <a:cubicBezTo>
                    <a:pt x="89" y="8"/>
                    <a:pt x="89" y="9"/>
                    <a:pt x="88" y="9"/>
                  </a:cubicBezTo>
                  <a:cubicBezTo>
                    <a:pt x="88" y="10"/>
                    <a:pt x="82" y="12"/>
                    <a:pt x="80" y="12"/>
                  </a:cubicBezTo>
                  <a:cubicBezTo>
                    <a:pt x="80" y="13"/>
                    <a:pt x="81" y="13"/>
                    <a:pt x="81" y="13"/>
                  </a:cubicBezTo>
                  <a:cubicBezTo>
                    <a:pt x="81" y="14"/>
                    <a:pt x="81" y="18"/>
                    <a:pt x="81" y="19"/>
                  </a:cubicBezTo>
                  <a:cubicBezTo>
                    <a:pt x="82" y="20"/>
                    <a:pt x="84" y="36"/>
                    <a:pt x="84" y="39"/>
                  </a:cubicBezTo>
                  <a:cubicBezTo>
                    <a:pt x="84" y="42"/>
                    <a:pt x="85" y="54"/>
                    <a:pt x="85" y="56"/>
                  </a:cubicBezTo>
                  <a:cubicBezTo>
                    <a:pt x="86" y="58"/>
                    <a:pt x="86" y="62"/>
                    <a:pt x="85" y="63"/>
                  </a:cubicBezTo>
                  <a:cubicBezTo>
                    <a:pt x="85" y="65"/>
                    <a:pt x="82" y="78"/>
                    <a:pt x="82" y="80"/>
                  </a:cubicBezTo>
                  <a:cubicBezTo>
                    <a:pt x="82" y="83"/>
                    <a:pt x="81" y="85"/>
                    <a:pt x="79" y="85"/>
                  </a:cubicBezTo>
                  <a:cubicBezTo>
                    <a:pt x="78" y="86"/>
                    <a:pt x="78" y="86"/>
                    <a:pt x="78" y="87"/>
                  </a:cubicBezTo>
                  <a:cubicBezTo>
                    <a:pt x="78" y="88"/>
                    <a:pt x="78" y="91"/>
                    <a:pt x="77" y="91"/>
                  </a:cubicBezTo>
                  <a:cubicBezTo>
                    <a:pt x="77" y="92"/>
                    <a:pt x="77" y="93"/>
                    <a:pt x="78" y="93"/>
                  </a:cubicBezTo>
                  <a:cubicBezTo>
                    <a:pt x="79" y="92"/>
                    <a:pt x="79" y="93"/>
                    <a:pt x="79" y="94"/>
                  </a:cubicBezTo>
                  <a:cubicBezTo>
                    <a:pt x="79" y="95"/>
                    <a:pt x="77" y="110"/>
                    <a:pt x="79" y="114"/>
                  </a:cubicBezTo>
                  <a:cubicBezTo>
                    <a:pt x="80" y="118"/>
                    <a:pt x="80" y="122"/>
                    <a:pt x="79" y="123"/>
                  </a:cubicBezTo>
                  <a:cubicBezTo>
                    <a:pt x="77" y="125"/>
                    <a:pt x="75" y="129"/>
                    <a:pt x="77" y="131"/>
                  </a:cubicBezTo>
                  <a:cubicBezTo>
                    <a:pt x="78" y="133"/>
                    <a:pt x="76" y="136"/>
                    <a:pt x="76" y="138"/>
                  </a:cubicBezTo>
                  <a:cubicBezTo>
                    <a:pt x="76" y="140"/>
                    <a:pt x="74" y="146"/>
                    <a:pt x="74" y="146"/>
                  </a:cubicBezTo>
                  <a:cubicBezTo>
                    <a:pt x="73" y="147"/>
                    <a:pt x="72" y="151"/>
                    <a:pt x="72" y="154"/>
                  </a:cubicBezTo>
                  <a:cubicBezTo>
                    <a:pt x="73" y="157"/>
                    <a:pt x="72" y="158"/>
                    <a:pt x="71" y="161"/>
                  </a:cubicBezTo>
                  <a:cubicBezTo>
                    <a:pt x="70" y="163"/>
                    <a:pt x="69" y="166"/>
                    <a:pt x="69" y="169"/>
                  </a:cubicBezTo>
                  <a:cubicBezTo>
                    <a:pt x="69" y="173"/>
                    <a:pt x="66" y="177"/>
                    <a:pt x="65" y="177"/>
                  </a:cubicBezTo>
                  <a:cubicBezTo>
                    <a:pt x="65" y="178"/>
                    <a:pt x="62" y="178"/>
                    <a:pt x="65" y="183"/>
                  </a:cubicBezTo>
                  <a:cubicBezTo>
                    <a:pt x="67" y="188"/>
                    <a:pt x="68" y="187"/>
                    <a:pt x="67" y="189"/>
                  </a:cubicBezTo>
                  <a:cubicBezTo>
                    <a:pt x="67" y="192"/>
                    <a:pt x="67" y="193"/>
                    <a:pt x="67" y="194"/>
                  </a:cubicBezTo>
                  <a:cubicBezTo>
                    <a:pt x="67" y="194"/>
                    <a:pt x="67" y="195"/>
                    <a:pt x="67" y="196"/>
                  </a:cubicBezTo>
                  <a:cubicBezTo>
                    <a:pt x="66" y="197"/>
                    <a:pt x="66" y="198"/>
                    <a:pt x="66" y="198"/>
                  </a:cubicBezTo>
                  <a:cubicBezTo>
                    <a:pt x="66" y="199"/>
                    <a:pt x="65" y="200"/>
                    <a:pt x="65" y="199"/>
                  </a:cubicBezTo>
                  <a:cubicBezTo>
                    <a:pt x="65" y="199"/>
                    <a:pt x="65" y="199"/>
                    <a:pt x="64" y="200"/>
                  </a:cubicBezTo>
                  <a:cubicBezTo>
                    <a:pt x="64" y="200"/>
                    <a:pt x="63" y="201"/>
                    <a:pt x="63" y="201"/>
                  </a:cubicBezTo>
                  <a:cubicBezTo>
                    <a:pt x="62" y="201"/>
                    <a:pt x="61" y="202"/>
                    <a:pt x="61" y="203"/>
                  </a:cubicBezTo>
                  <a:cubicBezTo>
                    <a:pt x="62" y="205"/>
                    <a:pt x="63" y="217"/>
                    <a:pt x="63" y="220"/>
                  </a:cubicBezTo>
                  <a:cubicBezTo>
                    <a:pt x="63" y="222"/>
                    <a:pt x="63" y="231"/>
                    <a:pt x="64" y="233"/>
                  </a:cubicBezTo>
                  <a:cubicBezTo>
                    <a:pt x="65" y="234"/>
                    <a:pt x="66" y="235"/>
                    <a:pt x="65" y="236"/>
                  </a:cubicBezTo>
                  <a:cubicBezTo>
                    <a:pt x="65" y="238"/>
                    <a:pt x="64" y="241"/>
                    <a:pt x="63" y="243"/>
                  </a:cubicBezTo>
                  <a:cubicBezTo>
                    <a:pt x="62" y="244"/>
                    <a:pt x="59" y="246"/>
                    <a:pt x="61" y="249"/>
                  </a:cubicBezTo>
                  <a:cubicBezTo>
                    <a:pt x="62" y="251"/>
                    <a:pt x="62" y="257"/>
                    <a:pt x="60" y="259"/>
                  </a:cubicBezTo>
                  <a:cubicBezTo>
                    <a:pt x="58" y="262"/>
                    <a:pt x="58" y="265"/>
                    <a:pt x="57" y="267"/>
                  </a:cubicBezTo>
                  <a:cubicBezTo>
                    <a:pt x="57" y="269"/>
                    <a:pt x="53" y="281"/>
                    <a:pt x="50" y="285"/>
                  </a:cubicBezTo>
                  <a:cubicBezTo>
                    <a:pt x="47" y="289"/>
                    <a:pt x="47" y="289"/>
                    <a:pt x="47" y="290"/>
                  </a:cubicBezTo>
                  <a:cubicBezTo>
                    <a:pt x="48" y="291"/>
                    <a:pt x="48" y="292"/>
                    <a:pt x="47" y="293"/>
                  </a:cubicBezTo>
                  <a:cubicBezTo>
                    <a:pt x="46" y="294"/>
                    <a:pt x="45" y="296"/>
                    <a:pt x="44" y="300"/>
                  </a:cubicBezTo>
                  <a:cubicBezTo>
                    <a:pt x="43" y="305"/>
                    <a:pt x="43" y="308"/>
                    <a:pt x="41" y="308"/>
                  </a:cubicBezTo>
                  <a:cubicBezTo>
                    <a:pt x="40" y="308"/>
                    <a:pt x="39" y="308"/>
                    <a:pt x="39" y="310"/>
                  </a:cubicBezTo>
                  <a:cubicBezTo>
                    <a:pt x="40" y="311"/>
                    <a:pt x="39" y="311"/>
                    <a:pt x="39" y="313"/>
                  </a:cubicBezTo>
                  <a:cubicBezTo>
                    <a:pt x="39" y="314"/>
                    <a:pt x="39" y="315"/>
                    <a:pt x="38" y="315"/>
                  </a:cubicBezTo>
                  <a:cubicBezTo>
                    <a:pt x="37" y="316"/>
                    <a:pt x="35" y="316"/>
                    <a:pt x="35" y="316"/>
                  </a:cubicBezTo>
                  <a:cubicBezTo>
                    <a:pt x="34" y="316"/>
                    <a:pt x="32" y="315"/>
                    <a:pt x="32" y="317"/>
                  </a:cubicBezTo>
                  <a:cubicBezTo>
                    <a:pt x="32" y="318"/>
                    <a:pt x="33" y="319"/>
                    <a:pt x="32" y="321"/>
                  </a:cubicBezTo>
                  <a:cubicBezTo>
                    <a:pt x="32" y="322"/>
                    <a:pt x="32" y="325"/>
                    <a:pt x="33" y="327"/>
                  </a:cubicBezTo>
                  <a:cubicBezTo>
                    <a:pt x="34" y="329"/>
                    <a:pt x="34" y="331"/>
                    <a:pt x="34" y="334"/>
                  </a:cubicBezTo>
                  <a:cubicBezTo>
                    <a:pt x="34" y="337"/>
                    <a:pt x="34" y="342"/>
                    <a:pt x="35" y="345"/>
                  </a:cubicBezTo>
                  <a:cubicBezTo>
                    <a:pt x="37" y="348"/>
                    <a:pt x="39" y="355"/>
                    <a:pt x="37" y="360"/>
                  </a:cubicBezTo>
                  <a:cubicBezTo>
                    <a:pt x="36" y="365"/>
                    <a:pt x="36" y="364"/>
                    <a:pt x="36" y="363"/>
                  </a:cubicBezTo>
                  <a:cubicBezTo>
                    <a:pt x="35" y="361"/>
                    <a:pt x="35" y="362"/>
                    <a:pt x="33" y="363"/>
                  </a:cubicBezTo>
                  <a:cubicBezTo>
                    <a:pt x="31" y="364"/>
                    <a:pt x="31" y="366"/>
                    <a:pt x="31" y="368"/>
                  </a:cubicBezTo>
                  <a:cubicBezTo>
                    <a:pt x="30" y="370"/>
                    <a:pt x="29" y="375"/>
                    <a:pt x="28" y="378"/>
                  </a:cubicBezTo>
                  <a:cubicBezTo>
                    <a:pt x="27" y="381"/>
                    <a:pt x="27" y="383"/>
                    <a:pt x="28" y="385"/>
                  </a:cubicBezTo>
                  <a:cubicBezTo>
                    <a:pt x="28" y="387"/>
                    <a:pt x="29" y="389"/>
                    <a:pt x="30" y="390"/>
                  </a:cubicBezTo>
                  <a:cubicBezTo>
                    <a:pt x="30" y="391"/>
                    <a:pt x="30" y="393"/>
                    <a:pt x="33" y="393"/>
                  </a:cubicBezTo>
                  <a:cubicBezTo>
                    <a:pt x="35" y="392"/>
                    <a:pt x="34" y="393"/>
                    <a:pt x="32" y="394"/>
                  </a:cubicBezTo>
                  <a:cubicBezTo>
                    <a:pt x="31" y="394"/>
                    <a:pt x="30" y="395"/>
                    <a:pt x="33" y="396"/>
                  </a:cubicBezTo>
                  <a:cubicBezTo>
                    <a:pt x="36" y="396"/>
                    <a:pt x="36" y="396"/>
                    <a:pt x="38" y="396"/>
                  </a:cubicBezTo>
                  <a:cubicBezTo>
                    <a:pt x="39" y="396"/>
                    <a:pt x="40" y="396"/>
                    <a:pt x="41" y="394"/>
                  </a:cubicBezTo>
                  <a:cubicBezTo>
                    <a:pt x="41" y="392"/>
                    <a:pt x="40" y="392"/>
                    <a:pt x="42" y="393"/>
                  </a:cubicBezTo>
                  <a:cubicBezTo>
                    <a:pt x="44" y="394"/>
                    <a:pt x="47" y="394"/>
                    <a:pt x="48" y="394"/>
                  </a:cubicBezTo>
                  <a:cubicBezTo>
                    <a:pt x="48" y="395"/>
                    <a:pt x="50" y="394"/>
                    <a:pt x="48" y="395"/>
                  </a:cubicBezTo>
                  <a:cubicBezTo>
                    <a:pt x="46" y="396"/>
                    <a:pt x="43" y="398"/>
                    <a:pt x="44" y="399"/>
                  </a:cubicBezTo>
                  <a:cubicBezTo>
                    <a:pt x="45" y="400"/>
                    <a:pt x="46" y="400"/>
                    <a:pt x="48" y="400"/>
                  </a:cubicBezTo>
                  <a:cubicBezTo>
                    <a:pt x="49" y="400"/>
                    <a:pt x="50" y="399"/>
                    <a:pt x="50" y="401"/>
                  </a:cubicBezTo>
                  <a:cubicBezTo>
                    <a:pt x="50" y="402"/>
                    <a:pt x="50" y="405"/>
                    <a:pt x="50" y="405"/>
                  </a:cubicBezTo>
                  <a:cubicBezTo>
                    <a:pt x="51" y="406"/>
                    <a:pt x="51" y="410"/>
                    <a:pt x="49" y="407"/>
                  </a:cubicBezTo>
                  <a:cubicBezTo>
                    <a:pt x="48" y="404"/>
                    <a:pt x="48" y="403"/>
                    <a:pt x="47" y="403"/>
                  </a:cubicBezTo>
                  <a:cubicBezTo>
                    <a:pt x="46" y="404"/>
                    <a:pt x="43" y="405"/>
                    <a:pt x="45" y="406"/>
                  </a:cubicBezTo>
                  <a:cubicBezTo>
                    <a:pt x="47" y="407"/>
                    <a:pt x="49" y="410"/>
                    <a:pt x="48" y="409"/>
                  </a:cubicBezTo>
                  <a:cubicBezTo>
                    <a:pt x="46" y="408"/>
                    <a:pt x="47" y="409"/>
                    <a:pt x="46" y="409"/>
                  </a:cubicBezTo>
                  <a:cubicBezTo>
                    <a:pt x="45" y="410"/>
                    <a:pt x="43" y="411"/>
                    <a:pt x="44" y="414"/>
                  </a:cubicBezTo>
                  <a:cubicBezTo>
                    <a:pt x="45" y="417"/>
                    <a:pt x="46" y="420"/>
                    <a:pt x="45" y="419"/>
                  </a:cubicBezTo>
                  <a:cubicBezTo>
                    <a:pt x="44" y="418"/>
                    <a:pt x="44" y="418"/>
                    <a:pt x="43" y="420"/>
                  </a:cubicBezTo>
                  <a:cubicBezTo>
                    <a:pt x="43" y="421"/>
                    <a:pt x="44" y="422"/>
                    <a:pt x="42" y="423"/>
                  </a:cubicBezTo>
                  <a:cubicBezTo>
                    <a:pt x="41" y="424"/>
                    <a:pt x="40" y="426"/>
                    <a:pt x="41" y="428"/>
                  </a:cubicBezTo>
                  <a:cubicBezTo>
                    <a:pt x="43" y="429"/>
                    <a:pt x="43" y="429"/>
                    <a:pt x="42" y="430"/>
                  </a:cubicBezTo>
                  <a:cubicBezTo>
                    <a:pt x="42" y="430"/>
                    <a:pt x="41" y="431"/>
                    <a:pt x="42" y="431"/>
                  </a:cubicBezTo>
                  <a:cubicBezTo>
                    <a:pt x="44" y="430"/>
                    <a:pt x="46" y="431"/>
                    <a:pt x="44" y="432"/>
                  </a:cubicBezTo>
                  <a:cubicBezTo>
                    <a:pt x="42" y="433"/>
                    <a:pt x="42" y="432"/>
                    <a:pt x="41" y="435"/>
                  </a:cubicBezTo>
                  <a:cubicBezTo>
                    <a:pt x="40" y="437"/>
                    <a:pt x="40" y="438"/>
                    <a:pt x="39" y="438"/>
                  </a:cubicBezTo>
                  <a:cubicBezTo>
                    <a:pt x="38" y="439"/>
                    <a:pt x="38" y="439"/>
                    <a:pt x="40" y="440"/>
                  </a:cubicBezTo>
                  <a:cubicBezTo>
                    <a:pt x="41" y="442"/>
                    <a:pt x="43" y="441"/>
                    <a:pt x="44" y="443"/>
                  </a:cubicBezTo>
                  <a:cubicBezTo>
                    <a:pt x="45" y="445"/>
                    <a:pt x="46" y="445"/>
                    <a:pt x="46" y="445"/>
                  </a:cubicBezTo>
                  <a:cubicBezTo>
                    <a:pt x="47" y="445"/>
                    <a:pt x="47" y="445"/>
                    <a:pt x="47" y="446"/>
                  </a:cubicBezTo>
                  <a:cubicBezTo>
                    <a:pt x="46" y="446"/>
                    <a:pt x="47" y="447"/>
                    <a:pt x="46" y="448"/>
                  </a:cubicBezTo>
                  <a:cubicBezTo>
                    <a:pt x="46" y="449"/>
                    <a:pt x="46" y="449"/>
                    <a:pt x="45" y="450"/>
                  </a:cubicBezTo>
                  <a:cubicBezTo>
                    <a:pt x="44" y="450"/>
                    <a:pt x="43" y="451"/>
                    <a:pt x="42" y="452"/>
                  </a:cubicBezTo>
                  <a:cubicBezTo>
                    <a:pt x="41" y="452"/>
                    <a:pt x="40" y="453"/>
                    <a:pt x="39" y="453"/>
                  </a:cubicBezTo>
                  <a:cubicBezTo>
                    <a:pt x="38" y="453"/>
                    <a:pt x="37" y="453"/>
                    <a:pt x="37" y="454"/>
                  </a:cubicBezTo>
                  <a:cubicBezTo>
                    <a:pt x="36" y="454"/>
                    <a:pt x="35" y="455"/>
                    <a:pt x="36" y="455"/>
                  </a:cubicBezTo>
                  <a:cubicBezTo>
                    <a:pt x="37" y="456"/>
                    <a:pt x="38" y="456"/>
                    <a:pt x="37" y="457"/>
                  </a:cubicBezTo>
                  <a:cubicBezTo>
                    <a:pt x="36" y="458"/>
                    <a:pt x="34" y="459"/>
                    <a:pt x="36" y="459"/>
                  </a:cubicBezTo>
                  <a:cubicBezTo>
                    <a:pt x="37" y="460"/>
                    <a:pt x="37" y="459"/>
                    <a:pt x="38" y="459"/>
                  </a:cubicBezTo>
                  <a:cubicBezTo>
                    <a:pt x="39" y="459"/>
                    <a:pt x="39" y="458"/>
                    <a:pt x="40" y="460"/>
                  </a:cubicBezTo>
                  <a:cubicBezTo>
                    <a:pt x="41" y="461"/>
                    <a:pt x="43" y="461"/>
                    <a:pt x="43" y="462"/>
                  </a:cubicBezTo>
                  <a:cubicBezTo>
                    <a:pt x="43" y="462"/>
                    <a:pt x="45" y="464"/>
                    <a:pt x="43" y="463"/>
                  </a:cubicBezTo>
                  <a:cubicBezTo>
                    <a:pt x="40" y="462"/>
                    <a:pt x="39" y="461"/>
                    <a:pt x="39" y="460"/>
                  </a:cubicBezTo>
                  <a:cubicBezTo>
                    <a:pt x="39" y="460"/>
                    <a:pt x="38" y="460"/>
                    <a:pt x="38" y="460"/>
                  </a:cubicBezTo>
                  <a:cubicBezTo>
                    <a:pt x="37" y="461"/>
                    <a:pt x="37" y="462"/>
                    <a:pt x="37" y="461"/>
                  </a:cubicBezTo>
                  <a:cubicBezTo>
                    <a:pt x="36" y="461"/>
                    <a:pt x="36" y="461"/>
                    <a:pt x="36" y="462"/>
                  </a:cubicBezTo>
                  <a:cubicBezTo>
                    <a:pt x="35" y="463"/>
                    <a:pt x="34" y="466"/>
                    <a:pt x="34" y="467"/>
                  </a:cubicBezTo>
                  <a:cubicBezTo>
                    <a:pt x="33" y="467"/>
                    <a:pt x="32" y="469"/>
                    <a:pt x="34" y="467"/>
                  </a:cubicBezTo>
                  <a:cubicBezTo>
                    <a:pt x="36" y="466"/>
                    <a:pt x="37" y="466"/>
                    <a:pt x="38" y="466"/>
                  </a:cubicBezTo>
                  <a:cubicBezTo>
                    <a:pt x="39" y="466"/>
                    <a:pt x="39" y="467"/>
                    <a:pt x="37" y="467"/>
                  </a:cubicBezTo>
                  <a:cubicBezTo>
                    <a:pt x="36" y="467"/>
                    <a:pt x="35" y="467"/>
                    <a:pt x="34" y="469"/>
                  </a:cubicBezTo>
                  <a:cubicBezTo>
                    <a:pt x="34" y="471"/>
                    <a:pt x="33" y="471"/>
                    <a:pt x="33" y="472"/>
                  </a:cubicBezTo>
                  <a:cubicBezTo>
                    <a:pt x="32" y="472"/>
                    <a:pt x="32" y="473"/>
                    <a:pt x="32" y="475"/>
                  </a:cubicBezTo>
                  <a:cubicBezTo>
                    <a:pt x="32" y="477"/>
                    <a:pt x="31" y="479"/>
                    <a:pt x="32" y="479"/>
                  </a:cubicBezTo>
                  <a:cubicBezTo>
                    <a:pt x="33" y="478"/>
                    <a:pt x="33" y="476"/>
                    <a:pt x="34" y="477"/>
                  </a:cubicBezTo>
                  <a:cubicBezTo>
                    <a:pt x="34" y="478"/>
                    <a:pt x="34" y="479"/>
                    <a:pt x="34" y="479"/>
                  </a:cubicBezTo>
                  <a:cubicBezTo>
                    <a:pt x="33" y="480"/>
                    <a:pt x="31" y="482"/>
                    <a:pt x="31" y="482"/>
                  </a:cubicBezTo>
                  <a:cubicBezTo>
                    <a:pt x="30" y="482"/>
                    <a:pt x="30" y="482"/>
                    <a:pt x="30" y="483"/>
                  </a:cubicBezTo>
                  <a:cubicBezTo>
                    <a:pt x="29" y="483"/>
                    <a:pt x="28" y="485"/>
                    <a:pt x="28" y="483"/>
                  </a:cubicBezTo>
                  <a:cubicBezTo>
                    <a:pt x="28" y="481"/>
                    <a:pt x="29" y="481"/>
                    <a:pt x="29" y="481"/>
                  </a:cubicBezTo>
                  <a:cubicBezTo>
                    <a:pt x="29" y="480"/>
                    <a:pt x="31" y="479"/>
                    <a:pt x="30" y="477"/>
                  </a:cubicBezTo>
                  <a:cubicBezTo>
                    <a:pt x="30" y="476"/>
                    <a:pt x="29" y="476"/>
                    <a:pt x="28" y="476"/>
                  </a:cubicBezTo>
                  <a:cubicBezTo>
                    <a:pt x="27" y="476"/>
                    <a:pt x="27" y="476"/>
                    <a:pt x="28" y="477"/>
                  </a:cubicBezTo>
                  <a:cubicBezTo>
                    <a:pt x="28" y="478"/>
                    <a:pt x="29" y="479"/>
                    <a:pt x="28" y="478"/>
                  </a:cubicBezTo>
                  <a:cubicBezTo>
                    <a:pt x="27" y="478"/>
                    <a:pt x="27" y="477"/>
                    <a:pt x="26" y="477"/>
                  </a:cubicBezTo>
                  <a:cubicBezTo>
                    <a:pt x="26" y="478"/>
                    <a:pt x="26" y="477"/>
                    <a:pt x="26" y="476"/>
                  </a:cubicBezTo>
                  <a:cubicBezTo>
                    <a:pt x="26" y="476"/>
                    <a:pt x="24" y="477"/>
                    <a:pt x="26" y="476"/>
                  </a:cubicBezTo>
                  <a:cubicBezTo>
                    <a:pt x="28" y="475"/>
                    <a:pt x="28" y="474"/>
                    <a:pt x="27" y="474"/>
                  </a:cubicBezTo>
                  <a:cubicBezTo>
                    <a:pt x="27" y="473"/>
                    <a:pt x="25" y="475"/>
                    <a:pt x="26" y="473"/>
                  </a:cubicBezTo>
                  <a:cubicBezTo>
                    <a:pt x="27" y="471"/>
                    <a:pt x="26" y="471"/>
                    <a:pt x="26" y="471"/>
                  </a:cubicBezTo>
                  <a:cubicBezTo>
                    <a:pt x="25" y="471"/>
                    <a:pt x="25" y="471"/>
                    <a:pt x="25" y="470"/>
                  </a:cubicBezTo>
                  <a:cubicBezTo>
                    <a:pt x="26" y="469"/>
                    <a:pt x="25" y="469"/>
                    <a:pt x="24" y="469"/>
                  </a:cubicBezTo>
                  <a:cubicBezTo>
                    <a:pt x="23" y="469"/>
                    <a:pt x="22" y="470"/>
                    <a:pt x="21" y="469"/>
                  </a:cubicBezTo>
                  <a:cubicBezTo>
                    <a:pt x="20" y="469"/>
                    <a:pt x="20" y="470"/>
                    <a:pt x="20" y="470"/>
                  </a:cubicBezTo>
                  <a:cubicBezTo>
                    <a:pt x="20" y="471"/>
                    <a:pt x="19" y="472"/>
                    <a:pt x="19" y="471"/>
                  </a:cubicBezTo>
                  <a:cubicBezTo>
                    <a:pt x="18" y="469"/>
                    <a:pt x="18" y="470"/>
                    <a:pt x="17" y="470"/>
                  </a:cubicBezTo>
                  <a:cubicBezTo>
                    <a:pt x="17" y="470"/>
                    <a:pt x="16" y="470"/>
                    <a:pt x="16" y="470"/>
                  </a:cubicBezTo>
                  <a:cubicBezTo>
                    <a:pt x="16" y="469"/>
                    <a:pt x="16" y="469"/>
                    <a:pt x="15" y="469"/>
                  </a:cubicBezTo>
                  <a:cubicBezTo>
                    <a:pt x="14" y="470"/>
                    <a:pt x="12" y="469"/>
                    <a:pt x="13" y="470"/>
                  </a:cubicBezTo>
                  <a:cubicBezTo>
                    <a:pt x="14" y="471"/>
                    <a:pt x="13" y="471"/>
                    <a:pt x="13" y="471"/>
                  </a:cubicBezTo>
                  <a:cubicBezTo>
                    <a:pt x="12" y="470"/>
                    <a:pt x="10" y="470"/>
                    <a:pt x="11" y="471"/>
                  </a:cubicBezTo>
                  <a:cubicBezTo>
                    <a:pt x="11" y="472"/>
                    <a:pt x="11" y="472"/>
                    <a:pt x="12" y="472"/>
                  </a:cubicBezTo>
                  <a:cubicBezTo>
                    <a:pt x="13" y="472"/>
                    <a:pt x="14" y="472"/>
                    <a:pt x="13" y="473"/>
                  </a:cubicBezTo>
                  <a:cubicBezTo>
                    <a:pt x="12" y="473"/>
                    <a:pt x="11" y="473"/>
                    <a:pt x="12" y="474"/>
                  </a:cubicBezTo>
                  <a:cubicBezTo>
                    <a:pt x="13" y="474"/>
                    <a:pt x="14" y="474"/>
                    <a:pt x="14" y="474"/>
                  </a:cubicBezTo>
                  <a:cubicBezTo>
                    <a:pt x="15" y="473"/>
                    <a:pt x="16" y="471"/>
                    <a:pt x="16" y="471"/>
                  </a:cubicBezTo>
                  <a:cubicBezTo>
                    <a:pt x="17" y="471"/>
                    <a:pt x="17" y="472"/>
                    <a:pt x="16" y="473"/>
                  </a:cubicBezTo>
                  <a:cubicBezTo>
                    <a:pt x="16" y="474"/>
                    <a:pt x="16" y="477"/>
                    <a:pt x="15" y="476"/>
                  </a:cubicBezTo>
                  <a:cubicBezTo>
                    <a:pt x="14" y="476"/>
                    <a:pt x="14" y="477"/>
                    <a:pt x="14" y="477"/>
                  </a:cubicBezTo>
                  <a:cubicBezTo>
                    <a:pt x="13" y="477"/>
                    <a:pt x="12" y="477"/>
                    <a:pt x="12" y="477"/>
                  </a:cubicBezTo>
                  <a:cubicBezTo>
                    <a:pt x="11" y="477"/>
                    <a:pt x="10" y="477"/>
                    <a:pt x="10" y="478"/>
                  </a:cubicBezTo>
                  <a:cubicBezTo>
                    <a:pt x="10" y="478"/>
                    <a:pt x="12" y="479"/>
                    <a:pt x="11" y="479"/>
                  </a:cubicBezTo>
                  <a:cubicBezTo>
                    <a:pt x="10" y="479"/>
                    <a:pt x="10" y="479"/>
                    <a:pt x="10" y="480"/>
                  </a:cubicBezTo>
                  <a:cubicBezTo>
                    <a:pt x="9" y="480"/>
                    <a:pt x="9" y="480"/>
                    <a:pt x="9" y="480"/>
                  </a:cubicBezTo>
                  <a:cubicBezTo>
                    <a:pt x="8" y="479"/>
                    <a:pt x="8" y="480"/>
                    <a:pt x="7" y="480"/>
                  </a:cubicBezTo>
                  <a:cubicBezTo>
                    <a:pt x="7" y="481"/>
                    <a:pt x="5" y="482"/>
                    <a:pt x="4" y="483"/>
                  </a:cubicBezTo>
                  <a:cubicBezTo>
                    <a:pt x="3" y="484"/>
                    <a:pt x="0" y="485"/>
                    <a:pt x="2" y="487"/>
                  </a:cubicBezTo>
                  <a:cubicBezTo>
                    <a:pt x="3" y="489"/>
                    <a:pt x="5" y="490"/>
                    <a:pt x="6" y="490"/>
                  </a:cubicBezTo>
                  <a:cubicBezTo>
                    <a:pt x="7" y="490"/>
                    <a:pt x="7" y="489"/>
                    <a:pt x="7" y="489"/>
                  </a:cubicBezTo>
                  <a:cubicBezTo>
                    <a:pt x="6" y="488"/>
                    <a:pt x="7" y="488"/>
                    <a:pt x="6" y="487"/>
                  </a:cubicBezTo>
                  <a:cubicBezTo>
                    <a:pt x="5" y="486"/>
                    <a:pt x="7" y="486"/>
                    <a:pt x="6" y="486"/>
                  </a:cubicBezTo>
                  <a:cubicBezTo>
                    <a:pt x="5" y="485"/>
                    <a:pt x="5" y="485"/>
                    <a:pt x="4" y="486"/>
                  </a:cubicBezTo>
                  <a:cubicBezTo>
                    <a:pt x="3" y="486"/>
                    <a:pt x="3" y="485"/>
                    <a:pt x="5" y="485"/>
                  </a:cubicBezTo>
                  <a:cubicBezTo>
                    <a:pt x="7" y="484"/>
                    <a:pt x="8" y="484"/>
                    <a:pt x="9" y="484"/>
                  </a:cubicBezTo>
                  <a:cubicBezTo>
                    <a:pt x="9" y="484"/>
                    <a:pt x="9" y="484"/>
                    <a:pt x="10" y="484"/>
                  </a:cubicBezTo>
                  <a:cubicBezTo>
                    <a:pt x="10" y="484"/>
                    <a:pt x="11" y="484"/>
                    <a:pt x="11" y="483"/>
                  </a:cubicBezTo>
                  <a:cubicBezTo>
                    <a:pt x="11" y="483"/>
                    <a:pt x="11" y="483"/>
                    <a:pt x="11" y="484"/>
                  </a:cubicBezTo>
                  <a:cubicBezTo>
                    <a:pt x="12" y="485"/>
                    <a:pt x="11" y="487"/>
                    <a:pt x="13" y="488"/>
                  </a:cubicBezTo>
                  <a:cubicBezTo>
                    <a:pt x="15" y="488"/>
                    <a:pt x="14" y="487"/>
                    <a:pt x="15" y="488"/>
                  </a:cubicBezTo>
                  <a:cubicBezTo>
                    <a:pt x="16" y="489"/>
                    <a:pt x="18" y="489"/>
                    <a:pt x="19" y="489"/>
                  </a:cubicBezTo>
                  <a:cubicBezTo>
                    <a:pt x="20" y="489"/>
                    <a:pt x="21" y="489"/>
                    <a:pt x="19" y="488"/>
                  </a:cubicBezTo>
                  <a:cubicBezTo>
                    <a:pt x="18" y="488"/>
                    <a:pt x="18" y="487"/>
                    <a:pt x="19" y="487"/>
                  </a:cubicBezTo>
                  <a:cubicBezTo>
                    <a:pt x="20" y="487"/>
                    <a:pt x="20" y="487"/>
                    <a:pt x="19" y="487"/>
                  </a:cubicBezTo>
                  <a:cubicBezTo>
                    <a:pt x="19" y="486"/>
                    <a:pt x="19" y="486"/>
                    <a:pt x="21" y="487"/>
                  </a:cubicBezTo>
                  <a:cubicBezTo>
                    <a:pt x="22" y="487"/>
                    <a:pt x="22" y="487"/>
                    <a:pt x="23" y="488"/>
                  </a:cubicBezTo>
                  <a:cubicBezTo>
                    <a:pt x="24" y="490"/>
                    <a:pt x="25" y="491"/>
                    <a:pt x="27" y="491"/>
                  </a:cubicBezTo>
                  <a:cubicBezTo>
                    <a:pt x="29" y="492"/>
                    <a:pt x="28" y="492"/>
                    <a:pt x="28" y="494"/>
                  </a:cubicBezTo>
                  <a:cubicBezTo>
                    <a:pt x="28" y="495"/>
                    <a:pt x="27" y="498"/>
                    <a:pt x="27" y="496"/>
                  </a:cubicBezTo>
                  <a:cubicBezTo>
                    <a:pt x="27" y="494"/>
                    <a:pt x="27" y="495"/>
                    <a:pt x="26" y="496"/>
                  </a:cubicBezTo>
                  <a:cubicBezTo>
                    <a:pt x="26" y="497"/>
                    <a:pt x="25" y="498"/>
                    <a:pt x="25" y="497"/>
                  </a:cubicBezTo>
                  <a:cubicBezTo>
                    <a:pt x="25" y="495"/>
                    <a:pt x="25" y="495"/>
                    <a:pt x="24" y="495"/>
                  </a:cubicBezTo>
                  <a:cubicBezTo>
                    <a:pt x="22" y="496"/>
                    <a:pt x="22" y="497"/>
                    <a:pt x="21" y="498"/>
                  </a:cubicBezTo>
                  <a:cubicBezTo>
                    <a:pt x="19" y="499"/>
                    <a:pt x="19" y="500"/>
                    <a:pt x="20" y="500"/>
                  </a:cubicBezTo>
                  <a:cubicBezTo>
                    <a:pt x="21" y="500"/>
                    <a:pt x="21" y="501"/>
                    <a:pt x="22" y="501"/>
                  </a:cubicBezTo>
                  <a:cubicBezTo>
                    <a:pt x="23" y="502"/>
                    <a:pt x="24" y="502"/>
                    <a:pt x="25" y="502"/>
                  </a:cubicBezTo>
                  <a:cubicBezTo>
                    <a:pt x="25" y="502"/>
                    <a:pt x="28" y="503"/>
                    <a:pt x="26" y="503"/>
                  </a:cubicBezTo>
                  <a:cubicBezTo>
                    <a:pt x="24" y="503"/>
                    <a:pt x="22" y="504"/>
                    <a:pt x="23" y="504"/>
                  </a:cubicBezTo>
                  <a:cubicBezTo>
                    <a:pt x="24" y="504"/>
                    <a:pt x="24" y="504"/>
                    <a:pt x="23" y="504"/>
                  </a:cubicBezTo>
                  <a:cubicBezTo>
                    <a:pt x="23" y="504"/>
                    <a:pt x="22" y="505"/>
                    <a:pt x="23" y="505"/>
                  </a:cubicBezTo>
                  <a:cubicBezTo>
                    <a:pt x="24" y="505"/>
                    <a:pt x="22" y="505"/>
                    <a:pt x="22" y="504"/>
                  </a:cubicBezTo>
                  <a:cubicBezTo>
                    <a:pt x="22" y="504"/>
                    <a:pt x="23" y="504"/>
                    <a:pt x="22" y="504"/>
                  </a:cubicBezTo>
                  <a:cubicBezTo>
                    <a:pt x="21" y="504"/>
                    <a:pt x="21" y="503"/>
                    <a:pt x="21" y="503"/>
                  </a:cubicBezTo>
                  <a:cubicBezTo>
                    <a:pt x="22" y="503"/>
                    <a:pt x="22" y="502"/>
                    <a:pt x="21" y="502"/>
                  </a:cubicBezTo>
                  <a:cubicBezTo>
                    <a:pt x="20" y="502"/>
                    <a:pt x="21" y="501"/>
                    <a:pt x="20" y="502"/>
                  </a:cubicBezTo>
                  <a:cubicBezTo>
                    <a:pt x="19" y="503"/>
                    <a:pt x="20" y="504"/>
                    <a:pt x="18" y="504"/>
                  </a:cubicBezTo>
                  <a:cubicBezTo>
                    <a:pt x="17" y="504"/>
                    <a:pt x="16" y="505"/>
                    <a:pt x="18" y="505"/>
                  </a:cubicBezTo>
                  <a:cubicBezTo>
                    <a:pt x="19" y="506"/>
                    <a:pt x="19" y="505"/>
                    <a:pt x="21" y="505"/>
                  </a:cubicBezTo>
                  <a:cubicBezTo>
                    <a:pt x="22" y="505"/>
                    <a:pt x="25" y="506"/>
                    <a:pt x="26" y="507"/>
                  </a:cubicBezTo>
                  <a:cubicBezTo>
                    <a:pt x="27" y="507"/>
                    <a:pt x="30" y="508"/>
                    <a:pt x="30" y="506"/>
                  </a:cubicBezTo>
                  <a:cubicBezTo>
                    <a:pt x="30" y="504"/>
                    <a:pt x="32" y="499"/>
                    <a:pt x="32" y="503"/>
                  </a:cubicBezTo>
                  <a:cubicBezTo>
                    <a:pt x="31" y="506"/>
                    <a:pt x="33" y="508"/>
                    <a:pt x="34" y="508"/>
                  </a:cubicBezTo>
                  <a:cubicBezTo>
                    <a:pt x="34" y="509"/>
                    <a:pt x="35" y="509"/>
                    <a:pt x="36" y="509"/>
                  </a:cubicBezTo>
                  <a:cubicBezTo>
                    <a:pt x="37" y="510"/>
                    <a:pt x="39" y="510"/>
                    <a:pt x="36" y="510"/>
                  </a:cubicBezTo>
                  <a:cubicBezTo>
                    <a:pt x="33" y="510"/>
                    <a:pt x="32" y="509"/>
                    <a:pt x="33" y="510"/>
                  </a:cubicBezTo>
                  <a:cubicBezTo>
                    <a:pt x="34" y="512"/>
                    <a:pt x="35" y="513"/>
                    <a:pt x="35" y="513"/>
                  </a:cubicBezTo>
                  <a:cubicBezTo>
                    <a:pt x="36" y="513"/>
                    <a:pt x="38" y="512"/>
                    <a:pt x="37" y="513"/>
                  </a:cubicBezTo>
                  <a:cubicBezTo>
                    <a:pt x="36" y="514"/>
                    <a:pt x="36" y="514"/>
                    <a:pt x="35" y="514"/>
                  </a:cubicBezTo>
                  <a:cubicBezTo>
                    <a:pt x="35" y="513"/>
                    <a:pt x="34" y="513"/>
                    <a:pt x="34" y="514"/>
                  </a:cubicBezTo>
                  <a:cubicBezTo>
                    <a:pt x="33" y="514"/>
                    <a:pt x="33" y="514"/>
                    <a:pt x="33" y="513"/>
                  </a:cubicBezTo>
                  <a:cubicBezTo>
                    <a:pt x="33" y="512"/>
                    <a:pt x="32" y="512"/>
                    <a:pt x="31" y="512"/>
                  </a:cubicBezTo>
                  <a:cubicBezTo>
                    <a:pt x="30" y="512"/>
                    <a:pt x="31" y="511"/>
                    <a:pt x="30" y="511"/>
                  </a:cubicBezTo>
                  <a:cubicBezTo>
                    <a:pt x="29" y="512"/>
                    <a:pt x="29" y="513"/>
                    <a:pt x="29" y="512"/>
                  </a:cubicBezTo>
                  <a:cubicBezTo>
                    <a:pt x="28" y="510"/>
                    <a:pt x="27" y="510"/>
                    <a:pt x="25" y="510"/>
                  </a:cubicBezTo>
                  <a:cubicBezTo>
                    <a:pt x="23" y="510"/>
                    <a:pt x="22" y="510"/>
                    <a:pt x="23" y="511"/>
                  </a:cubicBezTo>
                  <a:cubicBezTo>
                    <a:pt x="23" y="512"/>
                    <a:pt x="25" y="514"/>
                    <a:pt x="24" y="514"/>
                  </a:cubicBezTo>
                  <a:cubicBezTo>
                    <a:pt x="23" y="514"/>
                    <a:pt x="23" y="513"/>
                    <a:pt x="22" y="512"/>
                  </a:cubicBezTo>
                  <a:cubicBezTo>
                    <a:pt x="22" y="511"/>
                    <a:pt x="21" y="509"/>
                    <a:pt x="20" y="509"/>
                  </a:cubicBezTo>
                  <a:cubicBezTo>
                    <a:pt x="18" y="510"/>
                    <a:pt x="17" y="510"/>
                    <a:pt x="18" y="511"/>
                  </a:cubicBezTo>
                  <a:cubicBezTo>
                    <a:pt x="18" y="512"/>
                    <a:pt x="18" y="512"/>
                    <a:pt x="19" y="511"/>
                  </a:cubicBezTo>
                  <a:cubicBezTo>
                    <a:pt x="19" y="511"/>
                    <a:pt x="20" y="512"/>
                    <a:pt x="20" y="512"/>
                  </a:cubicBezTo>
                  <a:cubicBezTo>
                    <a:pt x="21" y="513"/>
                    <a:pt x="21" y="514"/>
                    <a:pt x="22" y="514"/>
                  </a:cubicBezTo>
                  <a:cubicBezTo>
                    <a:pt x="23" y="515"/>
                    <a:pt x="23" y="516"/>
                    <a:pt x="23" y="516"/>
                  </a:cubicBezTo>
                  <a:cubicBezTo>
                    <a:pt x="23" y="516"/>
                    <a:pt x="23" y="516"/>
                    <a:pt x="24" y="516"/>
                  </a:cubicBezTo>
                  <a:cubicBezTo>
                    <a:pt x="25" y="517"/>
                    <a:pt x="24" y="517"/>
                    <a:pt x="25" y="517"/>
                  </a:cubicBezTo>
                  <a:cubicBezTo>
                    <a:pt x="27" y="517"/>
                    <a:pt x="26" y="518"/>
                    <a:pt x="27" y="518"/>
                  </a:cubicBezTo>
                  <a:cubicBezTo>
                    <a:pt x="27" y="518"/>
                    <a:pt x="28" y="518"/>
                    <a:pt x="28" y="519"/>
                  </a:cubicBezTo>
                  <a:cubicBezTo>
                    <a:pt x="28" y="520"/>
                    <a:pt x="27" y="522"/>
                    <a:pt x="27" y="521"/>
                  </a:cubicBezTo>
                  <a:cubicBezTo>
                    <a:pt x="26" y="520"/>
                    <a:pt x="25" y="518"/>
                    <a:pt x="24" y="519"/>
                  </a:cubicBezTo>
                  <a:cubicBezTo>
                    <a:pt x="23" y="520"/>
                    <a:pt x="21" y="521"/>
                    <a:pt x="22" y="523"/>
                  </a:cubicBezTo>
                  <a:cubicBezTo>
                    <a:pt x="22" y="524"/>
                    <a:pt x="22" y="523"/>
                    <a:pt x="24" y="524"/>
                  </a:cubicBezTo>
                  <a:cubicBezTo>
                    <a:pt x="25" y="524"/>
                    <a:pt x="27" y="524"/>
                    <a:pt x="24" y="524"/>
                  </a:cubicBezTo>
                  <a:cubicBezTo>
                    <a:pt x="21" y="524"/>
                    <a:pt x="20" y="525"/>
                    <a:pt x="21" y="527"/>
                  </a:cubicBezTo>
                  <a:cubicBezTo>
                    <a:pt x="21" y="528"/>
                    <a:pt x="21" y="528"/>
                    <a:pt x="21" y="529"/>
                  </a:cubicBezTo>
                  <a:cubicBezTo>
                    <a:pt x="20" y="529"/>
                    <a:pt x="20" y="530"/>
                    <a:pt x="21" y="531"/>
                  </a:cubicBezTo>
                  <a:cubicBezTo>
                    <a:pt x="21" y="533"/>
                    <a:pt x="20" y="537"/>
                    <a:pt x="22" y="538"/>
                  </a:cubicBezTo>
                  <a:cubicBezTo>
                    <a:pt x="24" y="539"/>
                    <a:pt x="25" y="540"/>
                    <a:pt x="25" y="536"/>
                  </a:cubicBezTo>
                  <a:cubicBezTo>
                    <a:pt x="24" y="532"/>
                    <a:pt x="24" y="533"/>
                    <a:pt x="25" y="533"/>
                  </a:cubicBezTo>
                  <a:cubicBezTo>
                    <a:pt x="26" y="533"/>
                    <a:pt x="26" y="533"/>
                    <a:pt x="26" y="531"/>
                  </a:cubicBezTo>
                  <a:cubicBezTo>
                    <a:pt x="27" y="530"/>
                    <a:pt x="27" y="529"/>
                    <a:pt x="28" y="530"/>
                  </a:cubicBezTo>
                  <a:cubicBezTo>
                    <a:pt x="29" y="530"/>
                    <a:pt x="28" y="530"/>
                    <a:pt x="28" y="531"/>
                  </a:cubicBezTo>
                  <a:cubicBezTo>
                    <a:pt x="28" y="532"/>
                    <a:pt x="26" y="533"/>
                    <a:pt x="28" y="534"/>
                  </a:cubicBezTo>
                  <a:cubicBezTo>
                    <a:pt x="29" y="535"/>
                    <a:pt x="30" y="537"/>
                    <a:pt x="28" y="536"/>
                  </a:cubicBezTo>
                  <a:cubicBezTo>
                    <a:pt x="27" y="535"/>
                    <a:pt x="26" y="536"/>
                    <a:pt x="26" y="537"/>
                  </a:cubicBezTo>
                  <a:cubicBezTo>
                    <a:pt x="26" y="538"/>
                    <a:pt x="25" y="538"/>
                    <a:pt x="26" y="539"/>
                  </a:cubicBezTo>
                  <a:cubicBezTo>
                    <a:pt x="27" y="539"/>
                    <a:pt x="28" y="539"/>
                    <a:pt x="29" y="540"/>
                  </a:cubicBezTo>
                  <a:cubicBezTo>
                    <a:pt x="30" y="542"/>
                    <a:pt x="30" y="542"/>
                    <a:pt x="30" y="542"/>
                  </a:cubicBezTo>
                  <a:cubicBezTo>
                    <a:pt x="31" y="543"/>
                    <a:pt x="30" y="544"/>
                    <a:pt x="30" y="543"/>
                  </a:cubicBezTo>
                  <a:cubicBezTo>
                    <a:pt x="29" y="542"/>
                    <a:pt x="27" y="540"/>
                    <a:pt x="27" y="540"/>
                  </a:cubicBezTo>
                  <a:cubicBezTo>
                    <a:pt x="27" y="540"/>
                    <a:pt x="27" y="540"/>
                    <a:pt x="26" y="540"/>
                  </a:cubicBezTo>
                  <a:cubicBezTo>
                    <a:pt x="25" y="539"/>
                    <a:pt x="24" y="540"/>
                    <a:pt x="24" y="540"/>
                  </a:cubicBezTo>
                  <a:cubicBezTo>
                    <a:pt x="23" y="541"/>
                    <a:pt x="21" y="542"/>
                    <a:pt x="23" y="543"/>
                  </a:cubicBezTo>
                  <a:cubicBezTo>
                    <a:pt x="24" y="544"/>
                    <a:pt x="27" y="543"/>
                    <a:pt x="24" y="544"/>
                  </a:cubicBezTo>
                  <a:cubicBezTo>
                    <a:pt x="21" y="544"/>
                    <a:pt x="21" y="545"/>
                    <a:pt x="22" y="546"/>
                  </a:cubicBezTo>
                  <a:cubicBezTo>
                    <a:pt x="24" y="547"/>
                    <a:pt x="25" y="547"/>
                    <a:pt x="25" y="547"/>
                  </a:cubicBezTo>
                  <a:cubicBezTo>
                    <a:pt x="26" y="548"/>
                    <a:pt x="26" y="548"/>
                    <a:pt x="27" y="547"/>
                  </a:cubicBezTo>
                  <a:cubicBezTo>
                    <a:pt x="27" y="547"/>
                    <a:pt x="28" y="547"/>
                    <a:pt x="28" y="548"/>
                  </a:cubicBezTo>
                  <a:cubicBezTo>
                    <a:pt x="27" y="549"/>
                    <a:pt x="27" y="550"/>
                    <a:pt x="26" y="549"/>
                  </a:cubicBezTo>
                  <a:cubicBezTo>
                    <a:pt x="25" y="548"/>
                    <a:pt x="24" y="548"/>
                    <a:pt x="24" y="548"/>
                  </a:cubicBezTo>
                  <a:cubicBezTo>
                    <a:pt x="23" y="547"/>
                    <a:pt x="23" y="547"/>
                    <a:pt x="22" y="547"/>
                  </a:cubicBezTo>
                  <a:cubicBezTo>
                    <a:pt x="22" y="548"/>
                    <a:pt x="21" y="548"/>
                    <a:pt x="22" y="549"/>
                  </a:cubicBezTo>
                  <a:cubicBezTo>
                    <a:pt x="23" y="550"/>
                    <a:pt x="24" y="550"/>
                    <a:pt x="24" y="551"/>
                  </a:cubicBezTo>
                  <a:cubicBezTo>
                    <a:pt x="24" y="552"/>
                    <a:pt x="25" y="552"/>
                    <a:pt x="26" y="553"/>
                  </a:cubicBezTo>
                  <a:cubicBezTo>
                    <a:pt x="27" y="553"/>
                    <a:pt x="28" y="553"/>
                    <a:pt x="28" y="554"/>
                  </a:cubicBezTo>
                  <a:cubicBezTo>
                    <a:pt x="28" y="554"/>
                    <a:pt x="28" y="554"/>
                    <a:pt x="27" y="554"/>
                  </a:cubicBezTo>
                  <a:cubicBezTo>
                    <a:pt x="26" y="553"/>
                    <a:pt x="24" y="554"/>
                    <a:pt x="24" y="553"/>
                  </a:cubicBezTo>
                  <a:cubicBezTo>
                    <a:pt x="23" y="552"/>
                    <a:pt x="22" y="550"/>
                    <a:pt x="21" y="550"/>
                  </a:cubicBezTo>
                  <a:cubicBezTo>
                    <a:pt x="20" y="551"/>
                    <a:pt x="20" y="551"/>
                    <a:pt x="19" y="551"/>
                  </a:cubicBezTo>
                  <a:cubicBezTo>
                    <a:pt x="18" y="552"/>
                    <a:pt x="17" y="552"/>
                    <a:pt x="18" y="553"/>
                  </a:cubicBezTo>
                  <a:cubicBezTo>
                    <a:pt x="20" y="554"/>
                    <a:pt x="21" y="556"/>
                    <a:pt x="21" y="556"/>
                  </a:cubicBezTo>
                  <a:cubicBezTo>
                    <a:pt x="22" y="556"/>
                    <a:pt x="22" y="556"/>
                    <a:pt x="22" y="556"/>
                  </a:cubicBezTo>
                  <a:cubicBezTo>
                    <a:pt x="23" y="557"/>
                    <a:pt x="23" y="557"/>
                    <a:pt x="24" y="557"/>
                  </a:cubicBezTo>
                  <a:cubicBezTo>
                    <a:pt x="25" y="557"/>
                    <a:pt x="26" y="556"/>
                    <a:pt x="26" y="557"/>
                  </a:cubicBezTo>
                  <a:cubicBezTo>
                    <a:pt x="26" y="557"/>
                    <a:pt x="25" y="558"/>
                    <a:pt x="26" y="558"/>
                  </a:cubicBezTo>
                  <a:cubicBezTo>
                    <a:pt x="27" y="558"/>
                    <a:pt x="29" y="560"/>
                    <a:pt x="27" y="559"/>
                  </a:cubicBezTo>
                  <a:cubicBezTo>
                    <a:pt x="25" y="558"/>
                    <a:pt x="26" y="559"/>
                    <a:pt x="26" y="559"/>
                  </a:cubicBezTo>
                  <a:cubicBezTo>
                    <a:pt x="25" y="560"/>
                    <a:pt x="24" y="560"/>
                    <a:pt x="24" y="559"/>
                  </a:cubicBezTo>
                  <a:cubicBezTo>
                    <a:pt x="23" y="558"/>
                    <a:pt x="23" y="558"/>
                    <a:pt x="23" y="560"/>
                  </a:cubicBezTo>
                  <a:cubicBezTo>
                    <a:pt x="24" y="561"/>
                    <a:pt x="25" y="565"/>
                    <a:pt x="27" y="564"/>
                  </a:cubicBezTo>
                  <a:cubicBezTo>
                    <a:pt x="29" y="564"/>
                    <a:pt x="29" y="563"/>
                    <a:pt x="30" y="561"/>
                  </a:cubicBezTo>
                  <a:cubicBezTo>
                    <a:pt x="31" y="558"/>
                    <a:pt x="32" y="558"/>
                    <a:pt x="32" y="557"/>
                  </a:cubicBezTo>
                  <a:cubicBezTo>
                    <a:pt x="33" y="557"/>
                    <a:pt x="31" y="559"/>
                    <a:pt x="32" y="560"/>
                  </a:cubicBezTo>
                  <a:cubicBezTo>
                    <a:pt x="32" y="560"/>
                    <a:pt x="36" y="563"/>
                    <a:pt x="34" y="562"/>
                  </a:cubicBezTo>
                  <a:cubicBezTo>
                    <a:pt x="32" y="561"/>
                    <a:pt x="32" y="560"/>
                    <a:pt x="31" y="562"/>
                  </a:cubicBezTo>
                  <a:cubicBezTo>
                    <a:pt x="31" y="564"/>
                    <a:pt x="30" y="569"/>
                    <a:pt x="29" y="567"/>
                  </a:cubicBezTo>
                  <a:cubicBezTo>
                    <a:pt x="29" y="566"/>
                    <a:pt x="29" y="566"/>
                    <a:pt x="28" y="566"/>
                  </a:cubicBezTo>
                  <a:cubicBezTo>
                    <a:pt x="26" y="566"/>
                    <a:pt x="25" y="566"/>
                    <a:pt x="24" y="567"/>
                  </a:cubicBezTo>
                  <a:cubicBezTo>
                    <a:pt x="24" y="568"/>
                    <a:pt x="23" y="569"/>
                    <a:pt x="24" y="571"/>
                  </a:cubicBezTo>
                  <a:cubicBezTo>
                    <a:pt x="25" y="572"/>
                    <a:pt x="26" y="573"/>
                    <a:pt x="26" y="571"/>
                  </a:cubicBezTo>
                  <a:cubicBezTo>
                    <a:pt x="27" y="570"/>
                    <a:pt x="27" y="570"/>
                    <a:pt x="28" y="571"/>
                  </a:cubicBezTo>
                  <a:cubicBezTo>
                    <a:pt x="28" y="572"/>
                    <a:pt x="29" y="573"/>
                    <a:pt x="30" y="572"/>
                  </a:cubicBezTo>
                  <a:cubicBezTo>
                    <a:pt x="31" y="571"/>
                    <a:pt x="32" y="571"/>
                    <a:pt x="31" y="572"/>
                  </a:cubicBezTo>
                  <a:cubicBezTo>
                    <a:pt x="30" y="573"/>
                    <a:pt x="30" y="573"/>
                    <a:pt x="31" y="574"/>
                  </a:cubicBezTo>
                  <a:cubicBezTo>
                    <a:pt x="31" y="574"/>
                    <a:pt x="30" y="575"/>
                    <a:pt x="31" y="576"/>
                  </a:cubicBezTo>
                  <a:cubicBezTo>
                    <a:pt x="32" y="576"/>
                    <a:pt x="33" y="576"/>
                    <a:pt x="33" y="578"/>
                  </a:cubicBezTo>
                  <a:cubicBezTo>
                    <a:pt x="33" y="579"/>
                    <a:pt x="33" y="582"/>
                    <a:pt x="33" y="580"/>
                  </a:cubicBezTo>
                  <a:cubicBezTo>
                    <a:pt x="32" y="578"/>
                    <a:pt x="32" y="579"/>
                    <a:pt x="31" y="577"/>
                  </a:cubicBezTo>
                  <a:cubicBezTo>
                    <a:pt x="30" y="576"/>
                    <a:pt x="29" y="575"/>
                    <a:pt x="29" y="577"/>
                  </a:cubicBezTo>
                  <a:cubicBezTo>
                    <a:pt x="29" y="578"/>
                    <a:pt x="28" y="580"/>
                    <a:pt x="29" y="580"/>
                  </a:cubicBezTo>
                  <a:cubicBezTo>
                    <a:pt x="29" y="581"/>
                    <a:pt x="30" y="581"/>
                    <a:pt x="31" y="582"/>
                  </a:cubicBezTo>
                  <a:cubicBezTo>
                    <a:pt x="31" y="583"/>
                    <a:pt x="32" y="584"/>
                    <a:pt x="32" y="583"/>
                  </a:cubicBezTo>
                  <a:cubicBezTo>
                    <a:pt x="33" y="582"/>
                    <a:pt x="33" y="582"/>
                    <a:pt x="34" y="582"/>
                  </a:cubicBezTo>
                  <a:cubicBezTo>
                    <a:pt x="34" y="582"/>
                    <a:pt x="34" y="582"/>
                    <a:pt x="34" y="582"/>
                  </a:cubicBezTo>
                  <a:cubicBezTo>
                    <a:pt x="34" y="582"/>
                    <a:pt x="34" y="582"/>
                    <a:pt x="34" y="583"/>
                  </a:cubicBezTo>
                  <a:cubicBezTo>
                    <a:pt x="34" y="584"/>
                    <a:pt x="34" y="584"/>
                    <a:pt x="35" y="586"/>
                  </a:cubicBezTo>
                  <a:cubicBezTo>
                    <a:pt x="36" y="588"/>
                    <a:pt x="35" y="589"/>
                    <a:pt x="34" y="587"/>
                  </a:cubicBezTo>
                  <a:cubicBezTo>
                    <a:pt x="34" y="585"/>
                    <a:pt x="34" y="585"/>
                    <a:pt x="33" y="586"/>
                  </a:cubicBezTo>
                  <a:cubicBezTo>
                    <a:pt x="32" y="587"/>
                    <a:pt x="32" y="586"/>
                    <a:pt x="33" y="587"/>
                  </a:cubicBezTo>
                  <a:cubicBezTo>
                    <a:pt x="34" y="589"/>
                    <a:pt x="36" y="590"/>
                    <a:pt x="35" y="590"/>
                  </a:cubicBezTo>
                  <a:cubicBezTo>
                    <a:pt x="34" y="589"/>
                    <a:pt x="31" y="588"/>
                    <a:pt x="31" y="589"/>
                  </a:cubicBezTo>
                  <a:cubicBezTo>
                    <a:pt x="31" y="590"/>
                    <a:pt x="31" y="590"/>
                    <a:pt x="32" y="591"/>
                  </a:cubicBezTo>
                  <a:cubicBezTo>
                    <a:pt x="34" y="592"/>
                    <a:pt x="34" y="591"/>
                    <a:pt x="33" y="593"/>
                  </a:cubicBezTo>
                  <a:cubicBezTo>
                    <a:pt x="33" y="594"/>
                    <a:pt x="32" y="593"/>
                    <a:pt x="33" y="594"/>
                  </a:cubicBezTo>
                  <a:cubicBezTo>
                    <a:pt x="33" y="595"/>
                    <a:pt x="34" y="595"/>
                    <a:pt x="33" y="595"/>
                  </a:cubicBezTo>
                  <a:cubicBezTo>
                    <a:pt x="32" y="595"/>
                    <a:pt x="32" y="596"/>
                    <a:pt x="33" y="596"/>
                  </a:cubicBezTo>
                  <a:cubicBezTo>
                    <a:pt x="34" y="596"/>
                    <a:pt x="34" y="597"/>
                    <a:pt x="33" y="598"/>
                  </a:cubicBezTo>
                  <a:cubicBezTo>
                    <a:pt x="33" y="599"/>
                    <a:pt x="31" y="600"/>
                    <a:pt x="32" y="601"/>
                  </a:cubicBezTo>
                  <a:cubicBezTo>
                    <a:pt x="33" y="601"/>
                    <a:pt x="33" y="601"/>
                    <a:pt x="33" y="602"/>
                  </a:cubicBezTo>
                  <a:cubicBezTo>
                    <a:pt x="33" y="603"/>
                    <a:pt x="35" y="601"/>
                    <a:pt x="35" y="600"/>
                  </a:cubicBezTo>
                  <a:cubicBezTo>
                    <a:pt x="36" y="598"/>
                    <a:pt x="36" y="599"/>
                    <a:pt x="37" y="600"/>
                  </a:cubicBezTo>
                  <a:cubicBezTo>
                    <a:pt x="37" y="601"/>
                    <a:pt x="38" y="600"/>
                    <a:pt x="39" y="599"/>
                  </a:cubicBezTo>
                  <a:cubicBezTo>
                    <a:pt x="39" y="598"/>
                    <a:pt x="41" y="597"/>
                    <a:pt x="41" y="597"/>
                  </a:cubicBezTo>
                  <a:cubicBezTo>
                    <a:pt x="42" y="597"/>
                    <a:pt x="43" y="598"/>
                    <a:pt x="41" y="599"/>
                  </a:cubicBezTo>
                  <a:cubicBezTo>
                    <a:pt x="40" y="600"/>
                    <a:pt x="38" y="601"/>
                    <a:pt x="38" y="602"/>
                  </a:cubicBezTo>
                  <a:cubicBezTo>
                    <a:pt x="38" y="603"/>
                    <a:pt x="38" y="603"/>
                    <a:pt x="37" y="603"/>
                  </a:cubicBezTo>
                  <a:cubicBezTo>
                    <a:pt x="37" y="603"/>
                    <a:pt x="35" y="604"/>
                    <a:pt x="34" y="604"/>
                  </a:cubicBezTo>
                  <a:cubicBezTo>
                    <a:pt x="33" y="603"/>
                    <a:pt x="34" y="604"/>
                    <a:pt x="35" y="605"/>
                  </a:cubicBezTo>
                  <a:cubicBezTo>
                    <a:pt x="36" y="605"/>
                    <a:pt x="40" y="606"/>
                    <a:pt x="39" y="606"/>
                  </a:cubicBezTo>
                  <a:cubicBezTo>
                    <a:pt x="38" y="607"/>
                    <a:pt x="36" y="607"/>
                    <a:pt x="36" y="607"/>
                  </a:cubicBezTo>
                  <a:cubicBezTo>
                    <a:pt x="35" y="607"/>
                    <a:pt x="35" y="607"/>
                    <a:pt x="36" y="608"/>
                  </a:cubicBezTo>
                  <a:cubicBezTo>
                    <a:pt x="37" y="609"/>
                    <a:pt x="38" y="610"/>
                    <a:pt x="40" y="610"/>
                  </a:cubicBezTo>
                  <a:cubicBezTo>
                    <a:pt x="41" y="609"/>
                    <a:pt x="42" y="609"/>
                    <a:pt x="42" y="606"/>
                  </a:cubicBezTo>
                  <a:cubicBezTo>
                    <a:pt x="41" y="603"/>
                    <a:pt x="42" y="604"/>
                    <a:pt x="43" y="603"/>
                  </a:cubicBezTo>
                  <a:cubicBezTo>
                    <a:pt x="44" y="603"/>
                    <a:pt x="47" y="601"/>
                    <a:pt x="46" y="600"/>
                  </a:cubicBezTo>
                  <a:cubicBezTo>
                    <a:pt x="45" y="599"/>
                    <a:pt x="44" y="600"/>
                    <a:pt x="43" y="600"/>
                  </a:cubicBezTo>
                  <a:cubicBezTo>
                    <a:pt x="43" y="601"/>
                    <a:pt x="42" y="600"/>
                    <a:pt x="44" y="599"/>
                  </a:cubicBezTo>
                  <a:cubicBezTo>
                    <a:pt x="46" y="598"/>
                    <a:pt x="49" y="598"/>
                    <a:pt x="50" y="598"/>
                  </a:cubicBezTo>
                  <a:cubicBezTo>
                    <a:pt x="50" y="598"/>
                    <a:pt x="51" y="598"/>
                    <a:pt x="50" y="599"/>
                  </a:cubicBezTo>
                  <a:cubicBezTo>
                    <a:pt x="49" y="600"/>
                    <a:pt x="50" y="600"/>
                    <a:pt x="51" y="601"/>
                  </a:cubicBezTo>
                  <a:cubicBezTo>
                    <a:pt x="51" y="601"/>
                    <a:pt x="53" y="601"/>
                    <a:pt x="54" y="601"/>
                  </a:cubicBezTo>
                  <a:cubicBezTo>
                    <a:pt x="54" y="601"/>
                    <a:pt x="55" y="601"/>
                    <a:pt x="53" y="602"/>
                  </a:cubicBezTo>
                  <a:cubicBezTo>
                    <a:pt x="51" y="603"/>
                    <a:pt x="51" y="603"/>
                    <a:pt x="51" y="604"/>
                  </a:cubicBezTo>
                  <a:cubicBezTo>
                    <a:pt x="50" y="605"/>
                    <a:pt x="50" y="605"/>
                    <a:pt x="50" y="605"/>
                  </a:cubicBezTo>
                  <a:cubicBezTo>
                    <a:pt x="49" y="604"/>
                    <a:pt x="49" y="604"/>
                    <a:pt x="48" y="604"/>
                  </a:cubicBezTo>
                  <a:cubicBezTo>
                    <a:pt x="47" y="605"/>
                    <a:pt x="46" y="605"/>
                    <a:pt x="47" y="604"/>
                  </a:cubicBezTo>
                  <a:cubicBezTo>
                    <a:pt x="48" y="602"/>
                    <a:pt x="48" y="602"/>
                    <a:pt x="47" y="602"/>
                  </a:cubicBezTo>
                  <a:cubicBezTo>
                    <a:pt x="46" y="603"/>
                    <a:pt x="44" y="603"/>
                    <a:pt x="44" y="605"/>
                  </a:cubicBezTo>
                  <a:cubicBezTo>
                    <a:pt x="43" y="607"/>
                    <a:pt x="42" y="609"/>
                    <a:pt x="43" y="610"/>
                  </a:cubicBezTo>
                  <a:cubicBezTo>
                    <a:pt x="44" y="611"/>
                    <a:pt x="47" y="614"/>
                    <a:pt x="46" y="613"/>
                  </a:cubicBezTo>
                  <a:cubicBezTo>
                    <a:pt x="44" y="612"/>
                    <a:pt x="43" y="610"/>
                    <a:pt x="41" y="611"/>
                  </a:cubicBezTo>
                  <a:cubicBezTo>
                    <a:pt x="40" y="611"/>
                    <a:pt x="39" y="611"/>
                    <a:pt x="39" y="611"/>
                  </a:cubicBezTo>
                  <a:cubicBezTo>
                    <a:pt x="38" y="611"/>
                    <a:pt x="37" y="611"/>
                    <a:pt x="38" y="612"/>
                  </a:cubicBezTo>
                  <a:cubicBezTo>
                    <a:pt x="40" y="613"/>
                    <a:pt x="42" y="614"/>
                    <a:pt x="43" y="615"/>
                  </a:cubicBezTo>
                  <a:cubicBezTo>
                    <a:pt x="44" y="615"/>
                    <a:pt x="45" y="616"/>
                    <a:pt x="45" y="616"/>
                  </a:cubicBezTo>
                  <a:cubicBezTo>
                    <a:pt x="45" y="616"/>
                    <a:pt x="46" y="616"/>
                    <a:pt x="46" y="617"/>
                  </a:cubicBezTo>
                  <a:cubicBezTo>
                    <a:pt x="46" y="617"/>
                    <a:pt x="50" y="619"/>
                    <a:pt x="50" y="618"/>
                  </a:cubicBezTo>
                  <a:cubicBezTo>
                    <a:pt x="51" y="618"/>
                    <a:pt x="51" y="618"/>
                    <a:pt x="50" y="617"/>
                  </a:cubicBezTo>
                  <a:cubicBezTo>
                    <a:pt x="49" y="616"/>
                    <a:pt x="47" y="615"/>
                    <a:pt x="48" y="615"/>
                  </a:cubicBezTo>
                  <a:cubicBezTo>
                    <a:pt x="50" y="615"/>
                    <a:pt x="49" y="614"/>
                    <a:pt x="49" y="614"/>
                  </a:cubicBezTo>
                  <a:cubicBezTo>
                    <a:pt x="49" y="613"/>
                    <a:pt x="49" y="613"/>
                    <a:pt x="50" y="613"/>
                  </a:cubicBezTo>
                  <a:cubicBezTo>
                    <a:pt x="51" y="613"/>
                    <a:pt x="50" y="613"/>
                    <a:pt x="50" y="613"/>
                  </a:cubicBezTo>
                  <a:cubicBezTo>
                    <a:pt x="49" y="612"/>
                    <a:pt x="49" y="612"/>
                    <a:pt x="50" y="612"/>
                  </a:cubicBezTo>
                  <a:cubicBezTo>
                    <a:pt x="52" y="612"/>
                    <a:pt x="51" y="612"/>
                    <a:pt x="52" y="612"/>
                  </a:cubicBezTo>
                  <a:cubicBezTo>
                    <a:pt x="53" y="612"/>
                    <a:pt x="54" y="612"/>
                    <a:pt x="54" y="611"/>
                  </a:cubicBezTo>
                  <a:cubicBezTo>
                    <a:pt x="53" y="611"/>
                    <a:pt x="52" y="611"/>
                    <a:pt x="52" y="610"/>
                  </a:cubicBezTo>
                  <a:cubicBezTo>
                    <a:pt x="52" y="610"/>
                    <a:pt x="50" y="609"/>
                    <a:pt x="50" y="609"/>
                  </a:cubicBezTo>
                  <a:cubicBezTo>
                    <a:pt x="49" y="609"/>
                    <a:pt x="48" y="608"/>
                    <a:pt x="50" y="609"/>
                  </a:cubicBezTo>
                  <a:cubicBezTo>
                    <a:pt x="52" y="609"/>
                    <a:pt x="53" y="609"/>
                    <a:pt x="54" y="610"/>
                  </a:cubicBezTo>
                  <a:cubicBezTo>
                    <a:pt x="55" y="610"/>
                    <a:pt x="56" y="611"/>
                    <a:pt x="57" y="609"/>
                  </a:cubicBezTo>
                  <a:cubicBezTo>
                    <a:pt x="59" y="607"/>
                    <a:pt x="63" y="605"/>
                    <a:pt x="67" y="604"/>
                  </a:cubicBezTo>
                  <a:cubicBezTo>
                    <a:pt x="70" y="604"/>
                    <a:pt x="71" y="604"/>
                    <a:pt x="69" y="606"/>
                  </a:cubicBezTo>
                  <a:cubicBezTo>
                    <a:pt x="67" y="608"/>
                    <a:pt x="67" y="610"/>
                    <a:pt x="65" y="611"/>
                  </a:cubicBezTo>
                  <a:cubicBezTo>
                    <a:pt x="62" y="611"/>
                    <a:pt x="60" y="612"/>
                    <a:pt x="60" y="613"/>
                  </a:cubicBezTo>
                  <a:cubicBezTo>
                    <a:pt x="60" y="615"/>
                    <a:pt x="62" y="618"/>
                    <a:pt x="60" y="618"/>
                  </a:cubicBezTo>
                  <a:cubicBezTo>
                    <a:pt x="57" y="619"/>
                    <a:pt x="55" y="619"/>
                    <a:pt x="58" y="618"/>
                  </a:cubicBezTo>
                  <a:cubicBezTo>
                    <a:pt x="61" y="616"/>
                    <a:pt x="60" y="617"/>
                    <a:pt x="60" y="615"/>
                  </a:cubicBezTo>
                  <a:cubicBezTo>
                    <a:pt x="59" y="612"/>
                    <a:pt x="59" y="612"/>
                    <a:pt x="57" y="612"/>
                  </a:cubicBezTo>
                  <a:cubicBezTo>
                    <a:pt x="56" y="612"/>
                    <a:pt x="56" y="613"/>
                    <a:pt x="57" y="614"/>
                  </a:cubicBezTo>
                  <a:cubicBezTo>
                    <a:pt x="57" y="615"/>
                    <a:pt x="56" y="616"/>
                    <a:pt x="55" y="616"/>
                  </a:cubicBezTo>
                  <a:cubicBezTo>
                    <a:pt x="55" y="616"/>
                    <a:pt x="54" y="616"/>
                    <a:pt x="55" y="615"/>
                  </a:cubicBezTo>
                  <a:cubicBezTo>
                    <a:pt x="56" y="614"/>
                    <a:pt x="55" y="612"/>
                    <a:pt x="54" y="612"/>
                  </a:cubicBezTo>
                  <a:cubicBezTo>
                    <a:pt x="52" y="612"/>
                    <a:pt x="52" y="613"/>
                    <a:pt x="52" y="614"/>
                  </a:cubicBezTo>
                  <a:cubicBezTo>
                    <a:pt x="52" y="616"/>
                    <a:pt x="52" y="618"/>
                    <a:pt x="53" y="619"/>
                  </a:cubicBezTo>
                  <a:cubicBezTo>
                    <a:pt x="55" y="621"/>
                    <a:pt x="55" y="621"/>
                    <a:pt x="57" y="622"/>
                  </a:cubicBezTo>
                  <a:cubicBezTo>
                    <a:pt x="59" y="622"/>
                    <a:pt x="60" y="623"/>
                    <a:pt x="62" y="624"/>
                  </a:cubicBezTo>
                  <a:cubicBezTo>
                    <a:pt x="63" y="624"/>
                    <a:pt x="68" y="626"/>
                    <a:pt x="69" y="625"/>
                  </a:cubicBezTo>
                  <a:cubicBezTo>
                    <a:pt x="71" y="624"/>
                    <a:pt x="72" y="622"/>
                    <a:pt x="72" y="621"/>
                  </a:cubicBezTo>
                  <a:cubicBezTo>
                    <a:pt x="73" y="620"/>
                    <a:pt x="72" y="619"/>
                    <a:pt x="72" y="617"/>
                  </a:cubicBezTo>
                  <a:cubicBezTo>
                    <a:pt x="72" y="616"/>
                    <a:pt x="71" y="615"/>
                    <a:pt x="72" y="613"/>
                  </a:cubicBezTo>
                  <a:cubicBezTo>
                    <a:pt x="73" y="611"/>
                    <a:pt x="74" y="608"/>
                    <a:pt x="74" y="607"/>
                  </a:cubicBezTo>
                  <a:cubicBezTo>
                    <a:pt x="74" y="606"/>
                    <a:pt x="73" y="606"/>
                    <a:pt x="74" y="605"/>
                  </a:cubicBezTo>
                  <a:cubicBezTo>
                    <a:pt x="74" y="604"/>
                    <a:pt x="75" y="604"/>
                    <a:pt x="75" y="603"/>
                  </a:cubicBezTo>
                  <a:cubicBezTo>
                    <a:pt x="74" y="603"/>
                    <a:pt x="74" y="602"/>
                    <a:pt x="75" y="602"/>
                  </a:cubicBezTo>
                  <a:cubicBezTo>
                    <a:pt x="76" y="602"/>
                    <a:pt x="81" y="601"/>
                    <a:pt x="81" y="601"/>
                  </a:cubicBezTo>
                  <a:cubicBezTo>
                    <a:pt x="82" y="600"/>
                    <a:pt x="87" y="600"/>
                    <a:pt x="88" y="599"/>
                  </a:cubicBezTo>
                  <a:cubicBezTo>
                    <a:pt x="90" y="599"/>
                    <a:pt x="92" y="597"/>
                    <a:pt x="94" y="595"/>
                  </a:cubicBezTo>
                  <a:cubicBezTo>
                    <a:pt x="96" y="593"/>
                    <a:pt x="98" y="592"/>
                    <a:pt x="100" y="592"/>
                  </a:cubicBezTo>
                  <a:cubicBezTo>
                    <a:pt x="101" y="593"/>
                    <a:pt x="104" y="593"/>
                    <a:pt x="105" y="593"/>
                  </a:cubicBezTo>
                  <a:cubicBezTo>
                    <a:pt x="104" y="593"/>
                    <a:pt x="102" y="592"/>
                    <a:pt x="101" y="591"/>
                  </a:cubicBezTo>
                  <a:cubicBezTo>
                    <a:pt x="98" y="590"/>
                    <a:pt x="93" y="590"/>
                    <a:pt x="91" y="58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3" name="Freeform 451">
              <a:extLst>
                <a:ext uri="{FF2B5EF4-FFF2-40B4-BE49-F238E27FC236}">
                  <a16:creationId xmlns:a16="http://schemas.microsoft.com/office/drawing/2014/main" id="{98AFC007-AF52-4D47-8F92-4CFCEA6D6F7F}"/>
                </a:ext>
              </a:extLst>
            </p:cNvPr>
            <p:cNvSpPr>
              <a:spLocks/>
            </p:cNvSpPr>
            <p:nvPr/>
          </p:nvSpPr>
          <p:spPr bwMode="auto">
            <a:xfrm>
              <a:off x="1883" y="2122"/>
              <a:ext cx="19" cy="7"/>
            </a:xfrm>
            <a:custGeom>
              <a:avLst/>
              <a:gdLst>
                <a:gd name="T0" fmla="*/ 12 w 14"/>
                <a:gd name="T1" fmla="*/ 1 h 5"/>
                <a:gd name="T2" fmla="*/ 6 w 14"/>
                <a:gd name="T3" fmla="*/ 2 h 5"/>
                <a:gd name="T4" fmla="*/ 3 w 14"/>
                <a:gd name="T5" fmla="*/ 2 h 5"/>
                <a:gd name="T6" fmla="*/ 2 w 14"/>
                <a:gd name="T7" fmla="*/ 5 h 5"/>
                <a:gd name="T8" fmla="*/ 5 w 14"/>
                <a:gd name="T9" fmla="*/ 4 h 5"/>
                <a:gd name="T10" fmla="*/ 11 w 14"/>
                <a:gd name="T11" fmla="*/ 3 h 5"/>
                <a:gd name="T12" fmla="*/ 14 w 14"/>
                <a:gd name="T13" fmla="*/ 2 h 5"/>
                <a:gd name="T14" fmla="*/ 12 w 14"/>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
                  <a:moveTo>
                    <a:pt x="12" y="1"/>
                  </a:moveTo>
                  <a:cubicBezTo>
                    <a:pt x="11" y="1"/>
                    <a:pt x="7" y="3"/>
                    <a:pt x="6" y="2"/>
                  </a:cubicBezTo>
                  <a:cubicBezTo>
                    <a:pt x="4" y="1"/>
                    <a:pt x="3" y="0"/>
                    <a:pt x="3" y="2"/>
                  </a:cubicBezTo>
                  <a:cubicBezTo>
                    <a:pt x="2" y="3"/>
                    <a:pt x="0" y="4"/>
                    <a:pt x="2" y="5"/>
                  </a:cubicBezTo>
                  <a:cubicBezTo>
                    <a:pt x="2" y="5"/>
                    <a:pt x="3" y="5"/>
                    <a:pt x="5" y="4"/>
                  </a:cubicBezTo>
                  <a:cubicBezTo>
                    <a:pt x="6" y="3"/>
                    <a:pt x="9" y="2"/>
                    <a:pt x="11" y="3"/>
                  </a:cubicBezTo>
                  <a:cubicBezTo>
                    <a:pt x="13" y="3"/>
                    <a:pt x="14" y="3"/>
                    <a:pt x="14" y="2"/>
                  </a:cubicBezTo>
                  <a:cubicBezTo>
                    <a:pt x="14" y="1"/>
                    <a:pt x="13" y="1"/>
                    <a:pt x="1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4" name="Freeform 452">
              <a:extLst>
                <a:ext uri="{FF2B5EF4-FFF2-40B4-BE49-F238E27FC236}">
                  <a16:creationId xmlns:a16="http://schemas.microsoft.com/office/drawing/2014/main" id="{15CA4535-F1A8-492A-AF31-BB75DE761DBC}"/>
                </a:ext>
              </a:extLst>
            </p:cNvPr>
            <p:cNvSpPr>
              <a:spLocks/>
            </p:cNvSpPr>
            <p:nvPr/>
          </p:nvSpPr>
          <p:spPr bwMode="auto">
            <a:xfrm>
              <a:off x="1902" y="2119"/>
              <a:ext cx="18" cy="24"/>
            </a:xfrm>
            <a:custGeom>
              <a:avLst/>
              <a:gdLst>
                <a:gd name="T0" fmla="*/ 10 w 13"/>
                <a:gd name="T1" fmla="*/ 17 h 17"/>
                <a:gd name="T2" fmla="*/ 11 w 13"/>
                <a:gd name="T3" fmla="*/ 12 h 17"/>
                <a:gd name="T4" fmla="*/ 13 w 13"/>
                <a:gd name="T5" fmla="*/ 10 h 17"/>
                <a:gd name="T6" fmla="*/ 13 w 13"/>
                <a:gd name="T7" fmla="*/ 8 h 17"/>
                <a:gd name="T8" fmla="*/ 11 w 13"/>
                <a:gd name="T9" fmla="*/ 6 h 17"/>
                <a:gd name="T10" fmla="*/ 8 w 13"/>
                <a:gd name="T11" fmla="*/ 4 h 17"/>
                <a:gd name="T12" fmla="*/ 3 w 13"/>
                <a:gd name="T13" fmla="*/ 0 h 17"/>
                <a:gd name="T14" fmla="*/ 1 w 13"/>
                <a:gd name="T15" fmla="*/ 1 h 17"/>
                <a:gd name="T16" fmla="*/ 7 w 13"/>
                <a:gd name="T17" fmla="*/ 3 h 17"/>
                <a:gd name="T18" fmla="*/ 9 w 13"/>
                <a:gd name="T19" fmla="*/ 6 h 17"/>
                <a:gd name="T20" fmla="*/ 11 w 13"/>
                <a:gd name="T21" fmla="*/ 7 h 17"/>
                <a:gd name="T22" fmla="*/ 9 w 13"/>
                <a:gd name="T23" fmla="*/ 14 h 17"/>
                <a:gd name="T24" fmla="*/ 10 w 13"/>
                <a:gd name="T25"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7">
                  <a:moveTo>
                    <a:pt x="10" y="17"/>
                  </a:moveTo>
                  <a:cubicBezTo>
                    <a:pt x="11" y="17"/>
                    <a:pt x="11" y="13"/>
                    <a:pt x="11" y="12"/>
                  </a:cubicBezTo>
                  <a:cubicBezTo>
                    <a:pt x="11" y="11"/>
                    <a:pt x="12" y="10"/>
                    <a:pt x="13" y="10"/>
                  </a:cubicBezTo>
                  <a:cubicBezTo>
                    <a:pt x="13" y="9"/>
                    <a:pt x="13" y="9"/>
                    <a:pt x="13" y="8"/>
                  </a:cubicBezTo>
                  <a:cubicBezTo>
                    <a:pt x="13" y="7"/>
                    <a:pt x="12" y="6"/>
                    <a:pt x="11" y="6"/>
                  </a:cubicBezTo>
                  <a:cubicBezTo>
                    <a:pt x="10" y="5"/>
                    <a:pt x="9" y="5"/>
                    <a:pt x="8" y="4"/>
                  </a:cubicBezTo>
                  <a:cubicBezTo>
                    <a:pt x="8" y="3"/>
                    <a:pt x="6" y="1"/>
                    <a:pt x="3" y="0"/>
                  </a:cubicBezTo>
                  <a:cubicBezTo>
                    <a:pt x="0" y="0"/>
                    <a:pt x="1" y="1"/>
                    <a:pt x="1" y="1"/>
                  </a:cubicBezTo>
                  <a:cubicBezTo>
                    <a:pt x="1" y="2"/>
                    <a:pt x="6" y="2"/>
                    <a:pt x="7" y="3"/>
                  </a:cubicBezTo>
                  <a:cubicBezTo>
                    <a:pt x="8" y="4"/>
                    <a:pt x="8" y="5"/>
                    <a:pt x="9" y="6"/>
                  </a:cubicBezTo>
                  <a:cubicBezTo>
                    <a:pt x="10" y="6"/>
                    <a:pt x="10" y="6"/>
                    <a:pt x="11" y="7"/>
                  </a:cubicBezTo>
                  <a:cubicBezTo>
                    <a:pt x="12" y="8"/>
                    <a:pt x="10" y="13"/>
                    <a:pt x="9" y="14"/>
                  </a:cubicBezTo>
                  <a:cubicBezTo>
                    <a:pt x="8" y="14"/>
                    <a:pt x="8" y="16"/>
                    <a:pt x="10" y="1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5" name="Freeform 453">
              <a:extLst>
                <a:ext uri="{FF2B5EF4-FFF2-40B4-BE49-F238E27FC236}">
                  <a16:creationId xmlns:a16="http://schemas.microsoft.com/office/drawing/2014/main" id="{C7390400-E446-4896-9BDE-055905D95800}"/>
                </a:ext>
              </a:extLst>
            </p:cNvPr>
            <p:cNvSpPr>
              <a:spLocks/>
            </p:cNvSpPr>
            <p:nvPr/>
          </p:nvSpPr>
          <p:spPr bwMode="auto">
            <a:xfrm>
              <a:off x="1891" y="2158"/>
              <a:ext cx="15" cy="20"/>
            </a:xfrm>
            <a:custGeom>
              <a:avLst/>
              <a:gdLst>
                <a:gd name="T0" fmla="*/ 5 w 11"/>
                <a:gd name="T1" fmla="*/ 0 h 15"/>
                <a:gd name="T2" fmla="*/ 4 w 11"/>
                <a:gd name="T3" fmla="*/ 2 h 15"/>
                <a:gd name="T4" fmla="*/ 3 w 11"/>
                <a:gd name="T5" fmla="*/ 6 h 15"/>
                <a:gd name="T6" fmla="*/ 3 w 11"/>
                <a:gd name="T7" fmla="*/ 9 h 15"/>
                <a:gd name="T8" fmla="*/ 2 w 11"/>
                <a:gd name="T9" fmla="*/ 9 h 15"/>
                <a:gd name="T10" fmla="*/ 1 w 11"/>
                <a:gd name="T11" fmla="*/ 8 h 15"/>
                <a:gd name="T12" fmla="*/ 4 w 11"/>
                <a:gd name="T13" fmla="*/ 12 h 15"/>
                <a:gd name="T14" fmla="*/ 5 w 11"/>
                <a:gd name="T15" fmla="*/ 13 h 15"/>
                <a:gd name="T16" fmla="*/ 8 w 11"/>
                <a:gd name="T17" fmla="*/ 14 h 15"/>
                <a:gd name="T18" fmla="*/ 10 w 11"/>
                <a:gd name="T19" fmla="*/ 12 h 15"/>
                <a:gd name="T20" fmla="*/ 11 w 11"/>
                <a:gd name="T21" fmla="*/ 9 h 15"/>
                <a:gd name="T22" fmla="*/ 8 w 11"/>
                <a:gd name="T23" fmla="*/ 3 h 15"/>
                <a:gd name="T24" fmla="*/ 5 w 11"/>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5">
                  <a:moveTo>
                    <a:pt x="5" y="0"/>
                  </a:moveTo>
                  <a:cubicBezTo>
                    <a:pt x="3" y="0"/>
                    <a:pt x="4" y="1"/>
                    <a:pt x="4" y="2"/>
                  </a:cubicBezTo>
                  <a:cubicBezTo>
                    <a:pt x="4" y="3"/>
                    <a:pt x="4" y="5"/>
                    <a:pt x="3" y="6"/>
                  </a:cubicBezTo>
                  <a:cubicBezTo>
                    <a:pt x="2" y="7"/>
                    <a:pt x="2" y="7"/>
                    <a:pt x="3" y="9"/>
                  </a:cubicBezTo>
                  <a:cubicBezTo>
                    <a:pt x="5" y="10"/>
                    <a:pt x="3" y="10"/>
                    <a:pt x="2" y="9"/>
                  </a:cubicBezTo>
                  <a:cubicBezTo>
                    <a:pt x="2" y="8"/>
                    <a:pt x="1" y="8"/>
                    <a:pt x="1" y="8"/>
                  </a:cubicBezTo>
                  <a:cubicBezTo>
                    <a:pt x="0" y="10"/>
                    <a:pt x="2" y="11"/>
                    <a:pt x="4" y="12"/>
                  </a:cubicBezTo>
                  <a:cubicBezTo>
                    <a:pt x="5" y="12"/>
                    <a:pt x="5" y="12"/>
                    <a:pt x="5" y="13"/>
                  </a:cubicBezTo>
                  <a:cubicBezTo>
                    <a:pt x="6" y="15"/>
                    <a:pt x="7" y="15"/>
                    <a:pt x="8" y="14"/>
                  </a:cubicBezTo>
                  <a:cubicBezTo>
                    <a:pt x="9" y="13"/>
                    <a:pt x="9" y="12"/>
                    <a:pt x="10" y="12"/>
                  </a:cubicBezTo>
                  <a:cubicBezTo>
                    <a:pt x="11" y="11"/>
                    <a:pt x="11" y="10"/>
                    <a:pt x="11" y="9"/>
                  </a:cubicBezTo>
                  <a:cubicBezTo>
                    <a:pt x="10" y="8"/>
                    <a:pt x="9" y="5"/>
                    <a:pt x="8" y="3"/>
                  </a:cubicBezTo>
                  <a:cubicBezTo>
                    <a:pt x="8" y="2"/>
                    <a:pt x="6" y="1"/>
                    <a:pt x="5"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6" name="Freeform 454">
              <a:extLst>
                <a:ext uri="{FF2B5EF4-FFF2-40B4-BE49-F238E27FC236}">
                  <a16:creationId xmlns:a16="http://schemas.microsoft.com/office/drawing/2014/main" id="{64E74D98-0739-4FD7-84C7-9FCEECD49E4F}"/>
                </a:ext>
              </a:extLst>
            </p:cNvPr>
            <p:cNvSpPr>
              <a:spLocks/>
            </p:cNvSpPr>
            <p:nvPr/>
          </p:nvSpPr>
          <p:spPr bwMode="auto">
            <a:xfrm>
              <a:off x="1900" y="2177"/>
              <a:ext cx="11" cy="14"/>
            </a:xfrm>
            <a:custGeom>
              <a:avLst/>
              <a:gdLst>
                <a:gd name="T0" fmla="*/ 7 w 8"/>
                <a:gd name="T1" fmla="*/ 4 h 10"/>
                <a:gd name="T2" fmla="*/ 6 w 8"/>
                <a:gd name="T3" fmla="*/ 2 h 10"/>
                <a:gd name="T4" fmla="*/ 5 w 8"/>
                <a:gd name="T5" fmla="*/ 1 h 10"/>
                <a:gd name="T6" fmla="*/ 2 w 8"/>
                <a:gd name="T7" fmla="*/ 2 h 10"/>
                <a:gd name="T8" fmla="*/ 3 w 8"/>
                <a:gd name="T9" fmla="*/ 4 h 10"/>
                <a:gd name="T10" fmla="*/ 4 w 8"/>
                <a:gd name="T11" fmla="*/ 6 h 10"/>
                <a:gd name="T12" fmla="*/ 4 w 8"/>
                <a:gd name="T13" fmla="*/ 9 h 10"/>
                <a:gd name="T14" fmla="*/ 7 w 8"/>
                <a:gd name="T15" fmla="*/ 8 h 10"/>
                <a:gd name="T16" fmla="*/ 7 w 8"/>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7" y="4"/>
                  </a:moveTo>
                  <a:cubicBezTo>
                    <a:pt x="7" y="3"/>
                    <a:pt x="7" y="1"/>
                    <a:pt x="6" y="2"/>
                  </a:cubicBezTo>
                  <a:cubicBezTo>
                    <a:pt x="5" y="3"/>
                    <a:pt x="4" y="2"/>
                    <a:pt x="5" y="1"/>
                  </a:cubicBezTo>
                  <a:cubicBezTo>
                    <a:pt x="5" y="0"/>
                    <a:pt x="4" y="0"/>
                    <a:pt x="2" y="2"/>
                  </a:cubicBezTo>
                  <a:cubicBezTo>
                    <a:pt x="0" y="3"/>
                    <a:pt x="3" y="4"/>
                    <a:pt x="3" y="4"/>
                  </a:cubicBezTo>
                  <a:cubicBezTo>
                    <a:pt x="3" y="4"/>
                    <a:pt x="3" y="4"/>
                    <a:pt x="4" y="6"/>
                  </a:cubicBezTo>
                  <a:cubicBezTo>
                    <a:pt x="4" y="7"/>
                    <a:pt x="4" y="8"/>
                    <a:pt x="4" y="9"/>
                  </a:cubicBezTo>
                  <a:cubicBezTo>
                    <a:pt x="5" y="10"/>
                    <a:pt x="6" y="9"/>
                    <a:pt x="7" y="8"/>
                  </a:cubicBezTo>
                  <a:cubicBezTo>
                    <a:pt x="8" y="7"/>
                    <a:pt x="7" y="4"/>
                    <a:pt x="7"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7" name="Freeform 455">
              <a:extLst>
                <a:ext uri="{FF2B5EF4-FFF2-40B4-BE49-F238E27FC236}">
                  <a16:creationId xmlns:a16="http://schemas.microsoft.com/office/drawing/2014/main" id="{51BFF1B4-05EE-492C-B2DF-76273F30DCC5}"/>
                </a:ext>
              </a:extLst>
            </p:cNvPr>
            <p:cNvSpPr>
              <a:spLocks/>
            </p:cNvSpPr>
            <p:nvPr/>
          </p:nvSpPr>
          <p:spPr bwMode="auto">
            <a:xfrm>
              <a:off x="1936" y="2159"/>
              <a:ext cx="4" cy="13"/>
            </a:xfrm>
            <a:custGeom>
              <a:avLst/>
              <a:gdLst>
                <a:gd name="T0" fmla="*/ 0 w 3"/>
                <a:gd name="T1" fmla="*/ 6 h 9"/>
                <a:gd name="T2" fmla="*/ 2 w 3"/>
                <a:gd name="T3" fmla="*/ 6 h 9"/>
                <a:gd name="T4" fmla="*/ 2 w 3"/>
                <a:gd name="T5" fmla="*/ 2 h 9"/>
                <a:gd name="T6" fmla="*/ 2 w 3"/>
                <a:gd name="T7" fmla="*/ 2 h 9"/>
                <a:gd name="T8" fmla="*/ 1 w 3"/>
                <a:gd name="T9" fmla="*/ 5 h 9"/>
                <a:gd name="T10" fmla="*/ 0 w 3"/>
                <a:gd name="T11" fmla="*/ 6 h 9"/>
              </a:gdLst>
              <a:ahLst/>
              <a:cxnLst>
                <a:cxn ang="0">
                  <a:pos x="T0" y="T1"/>
                </a:cxn>
                <a:cxn ang="0">
                  <a:pos x="T2" y="T3"/>
                </a:cxn>
                <a:cxn ang="0">
                  <a:pos x="T4" y="T5"/>
                </a:cxn>
                <a:cxn ang="0">
                  <a:pos x="T6" y="T7"/>
                </a:cxn>
                <a:cxn ang="0">
                  <a:pos x="T8" y="T9"/>
                </a:cxn>
                <a:cxn ang="0">
                  <a:pos x="T10" y="T11"/>
                </a:cxn>
              </a:cxnLst>
              <a:rect l="0" t="0" r="r" b="b"/>
              <a:pathLst>
                <a:path w="3" h="9">
                  <a:moveTo>
                    <a:pt x="0" y="6"/>
                  </a:moveTo>
                  <a:cubicBezTo>
                    <a:pt x="0" y="6"/>
                    <a:pt x="2" y="9"/>
                    <a:pt x="2" y="6"/>
                  </a:cubicBezTo>
                  <a:cubicBezTo>
                    <a:pt x="2" y="4"/>
                    <a:pt x="2" y="3"/>
                    <a:pt x="2" y="2"/>
                  </a:cubicBezTo>
                  <a:cubicBezTo>
                    <a:pt x="2" y="1"/>
                    <a:pt x="3" y="0"/>
                    <a:pt x="2" y="2"/>
                  </a:cubicBezTo>
                  <a:cubicBezTo>
                    <a:pt x="1" y="4"/>
                    <a:pt x="2" y="4"/>
                    <a:pt x="1" y="5"/>
                  </a:cubicBezTo>
                  <a:cubicBezTo>
                    <a:pt x="1" y="5"/>
                    <a:pt x="0" y="5"/>
                    <a:pt x="0"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8" name="Freeform 456">
              <a:extLst>
                <a:ext uri="{FF2B5EF4-FFF2-40B4-BE49-F238E27FC236}">
                  <a16:creationId xmlns:a16="http://schemas.microsoft.com/office/drawing/2014/main" id="{FFC0FCF0-09C4-41EE-8D1A-BE7DFC2658AB}"/>
                </a:ext>
              </a:extLst>
            </p:cNvPr>
            <p:cNvSpPr>
              <a:spLocks/>
            </p:cNvSpPr>
            <p:nvPr/>
          </p:nvSpPr>
          <p:spPr bwMode="auto">
            <a:xfrm>
              <a:off x="1947" y="2170"/>
              <a:ext cx="9" cy="11"/>
            </a:xfrm>
            <a:custGeom>
              <a:avLst/>
              <a:gdLst>
                <a:gd name="T0" fmla="*/ 5 w 7"/>
                <a:gd name="T1" fmla="*/ 6 h 8"/>
                <a:gd name="T2" fmla="*/ 5 w 7"/>
                <a:gd name="T3" fmla="*/ 7 h 8"/>
                <a:gd name="T4" fmla="*/ 0 w 7"/>
                <a:gd name="T5" fmla="*/ 0 h 8"/>
                <a:gd name="T6" fmla="*/ 5 w 7"/>
                <a:gd name="T7" fmla="*/ 6 h 8"/>
              </a:gdLst>
              <a:ahLst/>
              <a:cxnLst>
                <a:cxn ang="0">
                  <a:pos x="T0" y="T1"/>
                </a:cxn>
                <a:cxn ang="0">
                  <a:pos x="T2" y="T3"/>
                </a:cxn>
                <a:cxn ang="0">
                  <a:pos x="T4" y="T5"/>
                </a:cxn>
                <a:cxn ang="0">
                  <a:pos x="T6" y="T7"/>
                </a:cxn>
              </a:cxnLst>
              <a:rect l="0" t="0" r="r" b="b"/>
              <a:pathLst>
                <a:path w="7" h="8">
                  <a:moveTo>
                    <a:pt x="5" y="6"/>
                  </a:moveTo>
                  <a:cubicBezTo>
                    <a:pt x="5" y="8"/>
                    <a:pt x="4" y="8"/>
                    <a:pt x="5" y="7"/>
                  </a:cubicBezTo>
                  <a:cubicBezTo>
                    <a:pt x="7" y="6"/>
                    <a:pt x="0" y="0"/>
                    <a:pt x="0" y="0"/>
                  </a:cubicBezTo>
                  <a:cubicBezTo>
                    <a:pt x="0" y="0"/>
                    <a:pt x="4" y="5"/>
                    <a:pt x="5"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9" name="Freeform 457">
              <a:extLst>
                <a:ext uri="{FF2B5EF4-FFF2-40B4-BE49-F238E27FC236}">
                  <a16:creationId xmlns:a16="http://schemas.microsoft.com/office/drawing/2014/main" id="{4A26BC4A-7EFC-4557-9F50-41C78DACF935}"/>
                </a:ext>
              </a:extLst>
            </p:cNvPr>
            <p:cNvSpPr>
              <a:spLocks/>
            </p:cNvSpPr>
            <p:nvPr/>
          </p:nvSpPr>
          <p:spPr bwMode="auto">
            <a:xfrm>
              <a:off x="1958" y="2199"/>
              <a:ext cx="4" cy="5"/>
            </a:xfrm>
            <a:custGeom>
              <a:avLst/>
              <a:gdLst>
                <a:gd name="T0" fmla="*/ 1 w 3"/>
                <a:gd name="T1" fmla="*/ 2 h 4"/>
                <a:gd name="T2" fmla="*/ 3 w 3"/>
                <a:gd name="T3" fmla="*/ 3 h 4"/>
                <a:gd name="T4" fmla="*/ 2 w 3"/>
                <a:gd name="T5" fmla="*/ 0 h 4"/>
                <a:gd name="T6" fmla="*/ 1 w 3"/>
                <a:gd name="T7" fmla="*/ 2 h 4"/>
              </a:gdLst>
              <a:ahLst/>
              <a:cxnLst>
                <a:cxn ang="0">
                  <a:pos x="T0" y="T1"/>
                </a:cxn>
                <a:cxn ang="0">
                  <a:pos x="T2" y="T3"/>
                </a:cxn>
                <a:cxn ang="0">
                  <a:pos x="T4" y="T5"/>
                </a:cxn>
                <a:cxn ang="0">
                  <a:pos x="T6" y="T7"/>
                </a:cxn>
              </a:cxnLst>
              <a:rect l="0" t="0" r="r" b="b"/>
              <a:pathLst>
                <a:path w="3" h="4">
                  <a:moveTo>
                    <a:pt x="1" y="2"/>
                  </a:moveTo>
                  <a:cubicBezTo>
                    <a:pt x="2" y="3"/>
                    <a:pt x="3" y="4"/>
                    <a:pt x="3" y="3"/>
                  </a:cubicBezTo>
                  <a:cubicBezTo>
                    <a:pt x="3" y="2"/>
                    <a:pt x="3" y="1"/>
                    <a:pt x="2" y="0"/>
                  </a:cubicBezTo>
                  <a:cubicBezTo>
                    <a:pt x="2" y="0"/>
                    <a:pt x="0"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0" name="Freeform 458">
              <a:extLst>
                <a:ext uri="{FF2B5EF4-FFF2-40B4-BE49-F238E27FC236}">
                  <a16:creationId xmlns:a16="http://schemas.microsoft.com/office/drawing/2014/main" id="{334B15DC-ACB0-4A0D-BCD6-1D27F638472F}"/>
                </a:ext>
              </a:extLst>
            </p:cNvPr>
            <p:cNvSpPr>
              <a:spLocks/>
            </p:cNvSpPr>
            <p:nvPr/>
          </p:nvSpPr>
          <p:spPr bwMode="auto">
            <a:xfrm>
              <a:off x="1944" y="2193"/>
              <a:ext cx="4" cy="3"/>
            </a:xfrm>
            <a:custGeom>
              <a:avLst/>
              <a:gdLst>
                <a:gd name="T0" fmla="*/ 3 w 3"/>
                <a:gd name="T1" fmla="*/ 1 h 2"/>
                <a:gd name="T2" fmla="*/ 0 w 3"/>
                <a:gd name="T3" fmla="*/ 0 h 2"/>
                <a:gd name="T4" fmla="*/ 3 w 3"/>
                <a:gd name="T5" fmla="*/ 1 h 2"/>
              </a:gdLst>
              <a:ahLst/>
              <a:cxnLst>
                <a:cxn ang="0">
                  <a:pos x="T0" y="T1"/>
                </a:cxn>
                <a:cxn ang="0">
                  <a:pos x="T2" y="T3"/>
                </a:cxn>
                <a:cxn ang="0">
                  <a:pos x="T4" y="T5"/>
                </a:cxn>
              </a:cxnLst>
              <a:rect l="0" t="0" r="r" b="b"/>
              <a:pathLst>
                <a:path w="3" h="2">
                  <a:moveTo>
                    <a:pt x="3" y="1"/>
                  </a:moveTo>
                  <a:cubicBezTo>
                    <a:pt x="3" y="1"/>
                    <a:pt x="0" y="0"/>
                    <a:pt x="0" y="0"/>
                  </a:cubicBezTo>
                  <a:cubicBezTo>
                    <a:pt x="0" y="0"/>
                    <a:pt x="2"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1" name="Freeform 459">
              <a:extLst>
                <a:ext uri="{FF2B5EF4-FFF2-40B4-BE49-F238E27FC236}">
                  <a16:creationId xmlns:a16="http://schemas.microsoft.com/office/drawing/2014/main" id="{458C5865-443D-4AC4-8C5F-3BF91130DF65}"/>
                </a:ext>
              </a:extLst>
            </p:cNvPr>
            <p:cNvSpPr>
              <a:spLocks/>
            </p:cNvSpPr>
            <p:nvPr/>
          </p:nvSpPr>
          <p:spPr bwMode="auto">
            <a:xfrm>
              <a:off x="1976" y="2209"/>
              <a:ext cx="12" cy="15"/>
            </a:xfrm>
            <a:custGeom>
              <a:avLst/>
              <a:gdLst>
                <a:gd name="T0" fmla="*/ 6 w 9"/>
                <a:gd name="T1" fmla="*/ 5 h 11"/>
                <a:gd name="T2" fmla="*/ 3 w 9"/>
                <a:gd name="T3" fmla="*/ 9 h 11"/>
                <a:gd name="T4" fmla="*/ 7 w 9"/>
                <a:gd name="T5" fmla="*/ 2 h 11"/>
                <a:gd name="T6" fmla="*/ 5 w 9"/>
                <a:gd name="T7" fmla="*/ 3 h 11"/>
                <a:gd name="T8" fmla="*/ 6 w 9"/>
                <a:gd name="T9" fmla="*/ 5 h 11"/>
              </a:gdLst>
              <a:ahLst/>
              <a:cxnLst>
                <a:cxn ang="0">
                  <a:pos x="T0" y="T1"/>
                </a:cxn>
                <a:cxn ang="0">
                  <a:pos x="T2" y="T3"/>
                </a:cxn>
                <a:cxn ang="0">
                  <a:pos x="T4" y="T5"/>
                </a:cxn>
                <a:cxn ang="0">
                  <a:pos x="T6" y="T7"/>
                </a:cxn>
                <a:cxn ang="0">
                  <a:pos x="T8" y="T9"/>
                </a:cxn>
              </a:cxnLst>
              <a:rect l="0" t="0" r="r" b="b"/>
              <a:pathLst>
                <a:path w="9" h="11">
                  <a:moveTo>
                    <a:pt x="6" y="5"/>
                  </a:moveTo>
                  <a:cubicBezTo>
                    <a:pt x="5" y="6"/>
                    <a:pt x="0" y="11"/>
                    <a:pt x="3" y="9"/>
                  </a:cubicBezTo>
                  <a:cubicBezTo>
                    <a:pt x="5" y="7"/>
                    <a:pt x="9" y="5"/>
                    <a:pt x="7" y="2"/>
                  </a:cubicBezTo>
                  <a:cubicBezTo>
                    <a:pt x="6" y="0"/>
                    <a:pt x="3" y="4"/>
                    <a:pt x="5" y="3"/>
                  </a:cubicBezTo>
                  <a:cubicBezTo>
                    <a:pt x="5" y="3"/>
                    <a:pt x="8" y="4"/>
                    <a:pt x="6"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2" name="Freeform 460">
              <a:extLst>
                <a:ext uri="{FF2B5EF4-FFF2-40B4-BE49-F238E27FC236}">
                  <a16:creationId xmlns:a16="http://schemas.microsoft.com/office/drawing/2014/main" id="{80C47D5E-8F73-4657-9C41-8E1F051BE9C7}"/>
                </a:ext>
              </a:extLst>
            </p:cNvPr>
            <p:cNvSpPr>
              <a:spLocks/>
            </p:cNvSpPr>
            <p:nvPr/>
          </p:nvSpPr>
          <p:spPr bwMode="auto">
            <a:xfrm>
              <a:off x="1998" y="2217"/>
              <a:ext cx="12" cy="3"/>
            </a:xfrm>
            <a:custGeom>
              <a:avLst/>
              <a:gdLst>
                <a:gd name="T0" fmla="*/ 7 w 9"/>
                <a:gd name="T1" fmla="*/ 2 h 2"/>
                <a:gd name="T2" fmla="*/ 4 w 9"/>
                <a:gd name="T3" fmla="*/ 0 h 2"/>
                <a:gd name="T4" fmla="*/ 1 w 9"/>
                <a:gd name="T5" fmla="*/ 1 h 2"/>
                <a:gd name="T6" fmla="*/ 3 w 9"/>
                <a:gd name="T7" fmla="*/ 2 h 2"/>
                <a:gd name="T8" fmla="*/ 7 w 9"/>
                <a:gd name="T9" fmla="*/ 2 h 2"/>
              </a:gdLst>
              <a:ahLst/>
              <a:cxnLst>
                <a:cxn ang="0">
                  <a:pos x="T0" y="T1"/>
                </a:cxn>
                <a:cxn ang="0">
                  <a:pos x="T2" y="T3"/>
                </a:cxn>
                <a:cxn ang="0">
                  <a:pos x="T4" y="T5"/>
                </a:cxn>
                <a:cxn ang="0">
                  <a:pos x="T6" y="T7"/>
                </a:cxn>
                <a:cxn ang="0">
                  <a:pos x="T8" y="T9"/>
                </a:cxn>
              </a:cxnLst>
              <a:rect l="0" t="0" r="r" b="b"/>
              <a:pathLst>
                <a:path w="9" h="2">
                  <a:moveTo>
                    <a:pt x="7" y="2"/>
                  </a:moveTo>
                  <a:cubicBezTo>
                    <a:pt x="9" y="2"/>
                    <a:pt x="5" y="0"/>
                    <a:pt x="4" y="0"/>
                  </a:cubicBezTo>
                  <a:cubicBezTo>
                    <a:pt x="3" y="0"/>
                    <a:pt x="2" y="0"/>
                    <a:pt x="1" y="1"/>
                  </a:cubicBezTo>
                  <a:cubicBezTo>
                    <a:pt x="0" y="2"/>
                    <a:pt x="3" y="2"/>
                    <a:pt x="3" y="2"/>
                  </a:cubicBezTo>
                  <a:cubicBezTo>
                    <a:pt x="3" y="2"/>
                    <a:pt x="5" y="2"/>
                    <a:pt x="7"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3" name="Freeform 461">
              <a:extLst>
                <a:ext uri="{FF2B5EF4-FFF2-40B4-BE49-F238E27FC236}">
                  <a16:creationId xmlns:a16="http://schemas.microsoft.com/office/drawing/2014/main" id="{78CC29B6-CB86-49A8-8F8B-1777C4013D11}"/>
                </a:ext>
              </a:extLst>
            </p:cNvPr>
            <p:cNvSpPr>
              <a:spLocks/>
            </p:cNvSpPr>
            <p:nvPr/>
          </p:nvSpPr>
          <p:spPr bwMode="auto">
            <a:xfrm>
              <a:off x="1987" y="2240"/>
              <a:ext cx="18" cy="10"/>
            </a:xfrm>
            <a:custGeom>
              <a:avLst/>
              <a:gdLst>
                <a:gd name="T0" fmla="*/ 8 w 13"/>
                <a:gd name="T1" fmla="*/ 3 h 7"/>
                <a:gd name="T2" fmla="*/ 5 w 13"/>
                <a:gd name="T3" fmla="*/ 3 h 7"/>
                <a:gd name="T4" fmla="*/ 2 w 13"/>
                <a:gd name="T5" fmla="*/ 4 h 7"/>
                <a:gd name="T6" fmla="*/ 3 w 13"/>
                <a:gd name="T7" fmla="*/ 7 h 7"/>
                <a:gd name="T8" fmla="*/ 10 w 13"/>
                <a:gd name="T9" fmla="*/ 5 h 7"/>
                <a:gd name="T10" fmla="*/ 11 w 13"/>
                <a:gd name="T11" fmla="*/ 1 h 7"/>
                <a:gd name="T12" fmla="*/ 8 w 1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8" y="3"/>
                  </a:moveTo>
                  <a:cubicBezTo>
                    <a:pt x="7" y="3"/>
                    <a:pt x="6" y="2"/>
                    <a:pt x="5" y="3"/>
                  </a:cubicBezTo>
                  <a:cubicBezTo>
                    <a:pt x="3" y="3"/>
                    <a:pt x="2" y="4"/>
                    <a:pt x="2" y="4"/>
                  </a:cubicBezTo>
                  <a:cubicBezTo>
                    <a:pt x="2" y="4"/>
                    <a:pt x="0" y="6"/>
                    <a:pt x="3" y="7"/>
                  </a:cubicBezTo>
                  <a:cubicBezTo>
                    <a:pt x="6" y="7"/>
                    <a:pt x="9" y="7"/>
                    <a:pt x="10" y="5"/>
                  </a:cubicBezTo>
                  <a:cubicBezTo>
                    <a:pt x="11" y="3"/>
                    <a:pt x="13" y="0"/>
                    <a:pt x="11" y="1"/>
                  </a:cubicBezTo>
                  <a:cubicBezTo>
                    <a:pt x="10" y="2"/>
                    <a:pt x="9" y="4"/>
                    <a:pt x="8"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4" name="Freeform 462">
              <a:extLst>
                <a:ext uri="{FF2B5EF4-FFF2-40B4-BE49-F238E27FC236}">
                  <a16:creationId xmlns:a16="http://schemas.microsoft.com/office/drawing/2014/main" id="{8280A710-E6C0-497D-909D-9300FB6A40A1}"/>
                </a:ext>
              </a:extLst>
            </p:cNvPr>
            <p:cNvSpPr>
              <a:spLocks/>
            </p:cNvSpPr>
            <p:nvPr/>
          </p:nvSpPr>
          <p:spPr bwMode="auto">
            <a:xfrm>
              <a:off x="1971" y="2180"/>
              <a:ext cx="3" cy="4"/>
            </a:xfrm>
            <a:custGeom>
              <a:avLst/>
              <a:gdLst>
                <a:gd name="T0" fmla="*/ 1 w 2"/>
                <a:gd name="T1" fmla="*/ 1 h 3"/>
                <a:gd name="T2" fmla="*/ 0 w 2"/>
                <a:gd name="T3" fmla="*/ 3 h 3"/>
                <a:gd name="T4" fmla="*/ 1 w 2"/>
                <a:gd name="T5" fmla="*/ 1 h 3"/>
              </a:gdLst>
              <a:ahLst/>
              <a:cxnLst>
                <a:cxn ang="0">
                  <a:pos x="T0" y="T1"/>
                </a:cxn>
                <a:cxn ang="0">
                  <a:pos x="T2" y="T3"/>
                </a:cxn>
                <a:cxn ang="0">
                  <a:pos x="T4" y="T5"/>
                </a:cxn>
              </a:cxnLst>
              <a:rect l="0" t="0" r="r" b="b"/>
              <a:pathLst>
                <a:path w="2" h="3">
                  <a:moveTo>
                    <a:pt x="1" y="1"/>
                  </a:moveTo>
                  <a:cubicBezTo>
                    <a:pt x="0" y="2"/>
                    <a:pt x="0" y="3"/>
                    <a:pt x="0" y="3"/>
                  </a:cubicBezTo>
                  <a:cubicBezTo>
                    <a:pt x="0" y="3"/>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5" name="Freeform 463">
              <a:extLst>
                <a:ext uri="{FF2B5EF4-FFF2-40B4-BE49-F238E27FC236}">
                  <a16:creationId xmlns:a16="http://schemas.microsoft.com/office/drawing/2014/main" id="{25028609-18A1-4371-B074-CCBC048EC798}"/>
                </a:ext>
              </a:extLst>
            </p:cNvPr>
            <p:cNvSpPr>
              <a:spLocks/>
            </p:cNvSpPr>
            <p:nvPr/>
          </p:nvSpPr>
          <p:spPr bwMode="auto">
            <a:xfrm>
              <a:off x="2025" y="2229"/>
              <a:ext cx="7" cy="3"/>
            </a:xfrm>
            <a:custGeom>
              <a:avLst/>
              <a:gdLst>
                <a:gd name="T0" fmla="*/ 4 w 5"/>
                <a:gd name="T1" fmla="*/ 1 h 2"/>
                <a:gd name="T2" fmla="*/ 1 w 5"/>
                <a:gd name="T3" fmla="*/ 2 h 2"/>
                <a:gd name="T4" fmla="*/ 4 w 5"/>
                <a:gd name="T5" fmla="*/ 1 h 2"/>
              </a:gdLst>
              <a:ahLst/>
              <a:cxnLst>
                <a:cxn ang="0">
                  <a:pos x="T0" y="T1"/>
                </a:cxn>
                <a:cxn ang="0">
                  <a:pos x="T2" y="T3"/>
                </a:cxn>
                <a:cxn ang="0">
                  <a:pos x="T4" y="T5"/>
                </a:cxn>
              </a:cxnLst>
              <a:rect l="0" t="0" r="r" b="b"/>
              <a:pathLst>
                <a:path w="5" h="2">
                  <a:moveTo>
                    <a:pt x="4" y="1"/>
                  </a:moveTo>
                  <a:cubicBezTo>
                    <a:pt x="3" y="0"/>
                    <a:pt x="0" y="1"/>
                    <a:pt x="1" y="2"/>
                  </a:cubicBezTo>
                  <a:cubicBezTo>
                    <a:pt x="1" y="2"/>
                    <a:pt x="5"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6" name="Freeform 464">
              <a:extLst>
                <a:ext uri="{FF2B5EF4-FFF2-40B4-BE49-F238E27FC236}">
                  <a16:creationId xmlns:a16="http://schemas.microsoft.com/office/drawing/2014/main" id="{0685724F-F679-4C23-9F8F-610B6E78F5A1}"/>
                </a:ext>
              </a:extLst>
            </p:cNvPr>
            <p:cNvSpPr>
              <a:spLocks/>
            </p:cNvSpPr>
            <p:nvPr/>
          </p:nvSpPr>
          <p:spPr bwMode="auto">
            <a:xfrm>
              <a:off x="1794" y="2228"/>
              <a:ext cx="14" cy="11"/>
            </a:xfrm>
            <a:custGeom>
              <a:avLst/>
              <a:gdLst>
                <a:gd name="T0" fmla="*/ 3 w 10"/>
                <a:gd name="T1" fmla="*/ 7 h 8"/>
                <a:gd name="T2" fmla="*/ 9 w 10"/>
                <a:gd name="T3" fmla="*/ 6 h 8"/>
                <a:gd name="T4" fmla="*/ 7 w 10"/>
                <a:gd name="T5" fmla="*/ 2 h 8"/>
                <a:gd name="T6" fmla="*/ 4 w 10"/>
                <a:gd name="T7" fmla="*/ 0 h 8"/>
                <a:gd name="T8" fmla="*/ 2 w 10"/>
                <a:gd name="T9" fmla="*/ 2 h 8"/>
                <a:gd name="T10" fmla="*/ 3 w 10"/>
                <a:gd name="T11" fmla="*/ 7 h 8"/>
              </a:gdLst>
              <a:ahLst/>
              <a:cxnLst>
                <a:cxn ang="0">
                  <a:pos x="T0" y="T1"/>
                </a:cxn>
                <a:cxn ang="0">
                  <a:pos x="T2" y="T3"/>
                </a:cxn>
                <a:cxn ang="0">
                  <a:pos x="T4" y="T5"/>
                </a:cxn>
                <a:cxn ang="0">
                  <a:pos x="T6" y="T7"/>
                </a:cxn>
                <a:cxn ang="0">
                  <a:pos x="T8" y="T9"/>
                </a:cxn>
                <a:cxn ang="0">
                  <a:pos x="T10" y="T11"/>
                </a:cxn>
              </a:cxnLst>
              <a:rect l="0" t="0" r="r" b="b"/>
              <a:pathLst>
                <a:path w="10" h="8">
                  <a:moveTo>
                    <a:pt x="3" y="7"/>
                  </a:moveTo>
                  <a:cubicBezTo>
                    <a:pt x="5" y="8"/>
                    <a:pt x="7" y="7"/>
                    <a:pt x="9" y="6"/>
                  </a:cubicBezTo>
                  <a:cubicBezTo>
                    <a:pt x="10" y="5"/>
                    <a:pt x="8" y="3"/>
                    <a:pt x="7" y="2"/>
                  </a:cubicBezTo>
                  <a:cubicBezTo>
                    <a:pt x="7" y="1"/>
                    <a:pt x="6" y="1"/>
                    <a:pt x="4" y="0"/>
                  </a:cubicBezTo>
                  <a:cubicBezTo>
                    <a:pt x="1" y="0"/>
                    <a:pt x="2" y="2"/>
                    <a:pt x="2" y="2"/>
                  </a:cubicBezTo>
                  <a:cubicBezTo>
                    <a:pt x="0" y="4"/>
                    <a:pt x="2" y="6"/>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7" name="Freeform 465">
              <a:extLst>
                <a:ext uri="{FF2B5EF4-FFF2-40B4-BE49-F238E27FC236}">
                  <a16:creationId xmlns:a16="http://schemas.microsoft.com/office/drawing/2014/main" id="{D250CAFD-FB46-47E0-A8D9-B2E30385170A}"/>
                </a:ext>
              </a:extLst>
            </p:cNvPr>
            <p:cNvSpPr>
              <a:spLocks/>
            </p:cNvSpPr>
            <p:nvPr/>
          </p:nvSpPr>
          <p:spPr bwMode="auto">
            <a:xfrm>
              <a:off x="1754" y="2200"/>
              <a:ext cx="229" cy="74"/>
            </a:xfrm>
            <a:custGeom>
              <a:avLst/>
              <a:gdLst>
                <a:gd name="T0" fmla="*/ 151 w 165"/>
                <a:gd name="T1" fmla="*/ 51 h 54"/>
                <a:gd name="T2" fmla="*/ 160 w 165"/>
                <a:gd name="T3" fmla="*/ 49 h 54"/>
                <a:gd name="T4" fmla="*/ 157 w 165"/>
                <a:gd name="T5" fmla="*/ 43 h 54"/>
                <a:gd name="T6" fmla="*/ 146 w 165"/>
                <a:gd name="T7" fmla="*/ 39 h 54"/>
                <a:gd name="T8" fmla="*/ 142 w 165"/>
                <a:gd name="T9" fmla="*/ 37 h 54"/>
                <a:gd name="T10" fmla="*/ 136 w 165"/>
                <a:gd name="T11" fmla="*/ 33 h 54"/>
                <a:gd name="T12" fmla="*/ 132 w 165"/>
                <a:gd name="T13" fmla="*/ 32 h 54"/>
                <a:gd name="T14" fmla="*/ 129 w 165"/>
                <a:gd name="T15" fmla="*/ 30 h 54"/>
                <a:gd name="T16" fmla="*/ 121 w 165"/>
                <a:gd name="T17" fmla="*/ 27 h 54"/>
                <a:gd name="T18" fmla="*/ 116 w 165"/>
                <a:gd name="T19" fmla="*/ 23 h 54"/>
                <a:gd name="T20" fmla="*/ 115 w 165"/>
                <a:gd name="T21" fmla="*/ 24 h 54"/>
                <a:gd name="T22" fmla="*/ 106 w 165"/>
                <a:gd name="T23" fmla="*/ 19 h 54"/>
                <a:gd name="T24" fmla="*/ 89 w 165"/>
                <a:gd name="T25" fmla="*/ 13 h 54"/>
                <a:gd name="T26" fmla="*/ 82 w 165"/>
                <a:gd name="T27" fmla="*/ 9 h 54"/>
                <a:gd name="T28" fmla="*/ 76 w 165"/>
                <a:gd name="T29" fmla="*/ 6 h 54"/>
                <a:gd name="T30" fmla="*/ 69 w 165"/>
                <a:gd name="T31" fmla="*/ 4 h 54"/>
                <a:gd name="T32" fmla="*/ 59 w 165"/>
                <a:gd name="T33" fmla="*/ 2 h 54"/>
                <a:gd name="T34" fmla="*/ 55 w 165"/>
                <a:gd name="T35" fmla="*/ 2 h 54"/>
                <a:gd name="T36" fmla="*/ 46 w 165"/>
                <a:gd name="T37" fmla="*/ 1 h 54"/>
                <a:gd name="T38" fmla="*/ 27 w 165"/>
                <a:gd name="T39" fmla="*/ 5 h 54"/>
                <a:gd name="T40" fmla="*/ 13 w 165"/>
                <a:gd name="T41" fmla="*/ 11 h 54"/>
                <a:gd name="T42" fmla="*/ 12 w 165"/>
                <a:gd name="T43" fmla="*/ 17 h 54"/>
                <a:gd name="T44" fmla="*/ 7 w 165"/>
                <a:gd name="T45" fmla="*/ 19 h 54"/>
                <a:gd name="T46" fmla="*/ 3 w 165"/>
                <a:gd name="T47" fmla="*/ 21 h 54"/>
                <a:gd name="T48" fmla="*/ 4 w 165"/>
                <a:gd name="T49" fmla="*/ 22 h 54"/>
                <a:gd name="T50" fmla="*/ 9 w 165"/>
                <a:gd name="T51" fmla="*/ 23 h 54"/>
                <a:gd name="T52" fmla="*/ 14 w 165"/>
                <a:gd name="T53" fmla="*/ 21 h 54"/>
                <a:gd name="T54" fmla="*/ 17 w 165"/>
                <a:gd name="T55" fmla="*/ 18 h 54"/>
                <a:gd name="T56" fmla="*/ 18 w 165"/>
                <a:gd name="T57" fmla="*/ 17 h 54"/>
                <a:gd name="T58" fmla="*/ 23 w 165"/>
                <a:gd name="T59" fmla="*/ 16 h 54"/>
                <a:gd name="T60" fmla="*/ 26 w 165"/>
                <a:gd name="T61" fmla="*/ 15 h 54"/>
                <a:gd name="T62" fmla="*/ 32 w 165"/>
                <a:gd name="T63" fmla="*/ 11 h 54"/>
                <a:gd name="T64" fmla="*/ 38 w 165"/>
                <a:gd name="T65" fmla="*/ 8 h 54"/>
                <a:gd name="T66" fmla="*/ 49 w 165"/>
                <a:gd name="T67" fmla="*/ 9 h 54"/>
                <a:gd name="T68" fmla="*/ 46 w 165"/>
                <a:gd name="T69" fmla="*/ 13 h 54"/>
                <a:gd name="T70" fmla="*/ 46 w 165"/>
                <a:gd name="T71" fmla="*/ 15 h 54"/>
                <a:gd name="T72" fmla="*/ 57 w 165"/>
                <a:gd name="T73" fmla="*/ 15 h 54"/>
                <a:gd name="T74" fmla="*/ 59 w 165"/>
                <a:gd name="T75" fmla="*/ 16 h 54"/>
                <a:gd name="T76" fmla="*/ 65 w 165"/>
                <a:gd name="T77" fmla="*/ 18 h 54"/>
                <a:gd name="T78" fmla="*/ 71 w 165"/>
                <a:gd name="T79" fmla="*/ 20 h 54"/>
                <a:gd name="T80" fmla="*/ 92 w 165"/>
                <a:gd name="T81" fmla="*/ 25 h 54"/>
                <a:gd name="T82" fmla="*/ 98 w 165"/>
                <a:gd name="T83" fmla="*/ 32 h 54"/>
                <a:gd name="T84" fmla="*/ 108 w 165"/>
                <a:gd name="T85" fmla="*/ 39 h 54"/>
                <a:gd name="T86" fmla="*/ 114 w 165"/>
                <a:gd name="T87" fmla="*/ 39 h 54"/>
                <a:gd name="T88" fmla="*/ 118 w 165"/>
                <a:gd name="T89" fmla="*/ 42 h 54"/>
                <a:gd name="T90" fmla="*/ 111 w 165"/>
                <a:gd name="T91" fmla="*/ 51 h 54"/>
                <a:gd name="T92" fmla="*/ 120 w 165"/>
                <a:gd name="T93" fmla="*/ 52 h 54"/>
                <a:gd name="T94" fmla="*/ 135 w 165"/>
                <a:gd name="T95" fmla="*/ 51 h 54"/>
                <a:gd name="T96" fmla="*/ 145 w 165"/>
                <a:gd name="T97" fmla="*/ 52 h 54"/>
                <a:gd name="T98" fmla="*/ 148 w 165"/>
                <a:gd name="T99" fmla="*/ 51 h 54"/>
                <a:gd name="T100" fmla="*/ 149 w 165"/>
                <a:gd name="T101" fmla="*/ 51 h 54"/>
                <a:gd name="T102" fmla="*/ 151 w 165"/>
                <a:gd name="T103"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5" h="54">
                  <a:moveTo>
                    <a:pt x="151" y="51"/>
                  </a:moveTo>
                  <a:cubicBezTo>
                    <a:pt x="152" y="50"/>
                    <a:pt x="156" y="49"/>
                    <a:pt x="160" y="49"/>
                  </a:cubicBezTo>
                  <a:cubicBezTo>
                    <a:pt x="165" y="48"/>
                    <a:pt x="162" y="46"/>
                    <a:pt x="157" y="43"/>
                  </a:cubicBezTo>
                  <a:cubicBezTo>
                    <a:pt x="152" y="40"/>
                    <a:pt x="147" y="39"/>
                    <a:pt x="146" y="39"/>
                  </a:cubicBezTo>
                  <a:cubicBezTo>
                    <a:pt x="146" y="39"/>
                    <a:pt x="143" y="41"/>
                    <a:pt x="142" y="37"/>
                  </a:cubicBezTo>
                  <a:cubicBezTo>
                    <a:pt x="141" y="32"/>
                    <a:pt x="138" y="33"/>
                    <a:pt x="136" y="33"/>
                  </a:cubicBezTo>
                  <a:cubicBezTo>
                    <a:pt x="135" y="33"/>
                    <a:pt x="133" y="33"/>
                    <a:pt x="132" y="32"/>
                  </a:cubicBezTo>
                  <a:cubicBezTo>
                    <a:pt x="132" y="31"/>
                    <a:pt x="131" y="31"/>
                    <a:pt x="129" y="30"/>
                  </a:cubicBezTo>
                  <a:cubicBezTo>
                    <a:pt x="127" y="29"/>
                    <a:pt x="122" y="28"/>
                    <a:pt x="121" y="27"/>
                  </a:cubicBezTo>
                  <a:cubicBezTo>
                    <a:pt x="120" y="27"/>
                    <a:pt x="118" y="25"/>
                    <a:pt x="116" y="23"/>
                  </a:cubicBezTo>
                  <a:cubicBezTo>
                    <a:pt x="114" y="22"/>
                    <a:pt x="114" y="23"/>
                    <a:pt x="115" y="24"/>
                  </a:cubicBezTo>
                  <a:cubicBezTo>
                    <a:pt x="115" y="25"/>
                    <a:pt x="111" y="23"/>
                    <a:pt x="106" y="19"/>
                  </a:cubicBezTo>
                  <a:cubicBezTo>
                    <a:pt x="101" y="15"/>
                    <a:pt x="91" y="14"/>
                    <a:pt x="89" y="13"/>
                  </a:cubicBezTo>
                  <a:cubicBezTo>
                    <a:pt x="87" y="12"/>
                    <a:pt x="84" y="12"/>
                    <a:pt x="82" y="9"/>
                  </a:cubicBezTo>
                  <a:cubicBezTo>
                    <a:pt x="81" y="7"/>
                    <a:pt x="77" y="6"/>
                    <a:pt x="76" y="6"/>
                  </a:cubicBezTo>
                  <a:cubicBezTo>
                    <a:pt x="75" y="5"/>
                    <a:pt x="72" y="6"/>
                    <a:pt x="69" y="4"/>
                  </a:cubicBezTo>
                  <a:cubicBezTo>
                    <a:pt x="66" y="1"/>
                    <a:pt x="60" y="3"/>
                    <a:pt x="59" y="2"/>
                  </a:cubicBezTo>
                  <a:cubicBezTo>
                    <a:pt x="58" y="2"/>
                    <a:pt x="57" y="2"/>
                    <a:pt x="55" y="2"/>
                  </a:cubicBezTo>
                  <a:cubicBezTo>
                    <a:pt x="54" y="2"/>
                    <a:pt x="47" y="1"/>
                    <a:pt x="46" y="1"/>
                  </a:cubicBezTo>
                  <a:cubicBezTo>
                    <a:pt x="44" y="0"/>
                    <a:pt x="30" y="4"/>
                    <a:pt x="27" y="5"/>
                  </a:cubicBezTo>
                  <a:cubicBezTo>
                    <a:pt x="25" y="6"/>
                    <a:pt x="15" y="9"/>
                    <a:pt x="13" y="11"/>
                  </a:cubicBezTo>
                  <a:cubicBezTo>
                    <a:pt x="11" y="12"/>
                    <a:pt x="10" y="15"/>
                    <a:pt x="12" y="17"/>
                  </a:cubicBezTo>
                  <a:cubicBezTo>
                    <a:pt x="13" y="20"/>
                    <a:pt x="9" y="19"/>
                    <a:pt x="7" y="19"/>
                  </a:cubicBezTo>
                  <a:cubicBezTo>
                    <a:pt x="6" y="19"/>
                    <a:pt x="6" y="20"/>
                    <a:pt x="3" y="21"/>
                  </a:cubicBezTo>
                  <a:cubicBezTo>
                    <a:pt x="0" y="22"/>
                    <a:pt x="4" y="22"/>
                    <a:pt x="4" y="22"/>
                  </a:cubicBezTo>
                  <a:cubicBezTo>
                    <a:pt x="5" y="22"/>
                    <a:pt x="8" y="22"/>
                    <a:pt x="9" y="23"/>
                  </a:cubicBezTo>
                  <a:cubicBezTo>
                    <a:pt x="10" y="23"/>
                    <a:pt x="11" y="22"/>
                    <a:pt x="14" y="21"/>
                  </a:cubicBezTo>
                  <a:cubicBezTo>
                    <a:pt x="17" y="20"/>
                    <a:pt x="16" y="19"/>
                    <a:pt x="17" y="18"/>
                  </a:cubicBezTo>
                  <a:cubicBezTo>
                    <a:pt x="17" y="17"/>
                    <a:pt x="17" y="18"/>
                    <a:pt x="18" y="17"/>
                  </a:cubicBezTo>
                  <a:cubicBezTo>
                    <a:pt x="19" y="16"/>
                    <a:pt x="21" y="15"/>
                    <a:pt x="23" y="16"/>
                  </a:cubicBezTo>
                  <a:cubicBezTo>
                    <a:pt x="24" y="16"/>
                    <a:pt x="25" y="16"/>
                    <a:pt x="26" y="15"/>
                  </a:cubicBezTo>
                  <a:cubicBezTo>
                    <a:pt x="27" y="14"/>
                    <a:pt x="30" y="12"/>
                    <a:pt x="32" y="11"/>
                  </a:cubicBezTo>
                  <a:cubicBezTo>
                    <a:pt x="35" y="9"/>
                    <a:pt x="35" y="8"/>
                    <a:pt x="38" y="8"/>
                  </a:cubicBezTo>
                  <a:cubicBezTo>
                    <a:pt x="40" y="8"/>
                    <a:pt x="45" y="8"/>
                    <a:pt x="49" y="9"/>
                  </a:cubicBezTo>
                  <a:cubicBezTo>
                    <a:pt x="54" y="11"/>
                    <a:pt x="48" y="13"/>
                    <a:pt x="46" y="13"/>
                  </a:cubicBezTo>
                  <a:cubicBezTo>
                    <a:pt x="45" y="13"/>
                    <a:pt x="42" y="12"/>
                    <a:pt x="46" y="15"/>
                  </a:cubicBezTo>
                  <a:cubicBezTo>
                    <a:pt x="51" y="18"/>
                    <a:pt x="56" y="16"/>
                    <a:pt x="57" y="15"/>
                  </a:cubicBezTo>
                  <a:cubicBezTo>
                    <a:pt x="58" y="15"/>
                    <a:pt x="57" y="14"/>
                    <a:pt x="59" y="16"/>
                  </a:cubicBezTo>
                  <a:cubicBezTo>
                    <a:pt x="61" y="19"/>
                    <a:pt x="63" y="18"/>
                    <a:pt x="65" y="18"/>
                  </a:cubicBezTo>
                  <a:cubicBezTo>
                    <a:pt x="67" y="18"/>
                    <a:pt x="68" y="17"/>
                    <a:pt x="71" y="20"/>
                  </a:cubicBezTo>
                  <a:cubicBezTo>
                    <a:pt x="75" y="23"/>
                    <a:pt x="89" y="25"/>
                    <a:pt x="92" y="25"/>
                  </a:cubicBezTo>
                  <a:cubicBezTo>
                    <a:pt x="95" y="25"/>
                    <a:pt x="97" y="27"/>
                    <a:pt x="98" y="32"/>
                  </a:cubicBezTo>
                  <a:cubicBezTo>
                    <a:pt x="98" y="36"/>
                    <a:pt x="107" y="38"/>
                    <a:pt x="108" y="39"/>
                  </a:cubicBezTo>
                  <a:cubicBezTo>
                    <a:pt x="109" y="39"/>
                    <a:pt x="113" y="40"/>
                    <a:pt x="114" y="39"/>
                  </a:cubicBezTo>
                  <a:cubicBezTo>
                    <a:pt x="115" y="39"/>
                    <a:pt x="116" y="39"/>
                    <a:pt x="118" y="42"/>
                  </a:cubicBezTo>
                  <a:cubicBezTo>
                    <a:pt x="120" y="45"/>
                    <a:pt x="115" y="47"/>
                    <a:pt x="111" y="51"/>
                  </a:cubicBezTo>
                  <a:cubicBezTo>
                    <a:pt x="106" y="54"/>
                    <a:pt x="117" y="53"/>
                    <a:pt x="120" y="52"/>
                  </a:cubicBezTo>
                  <a:cubicBezTo>
                    <a:pt x="122" y="52"/>
                    <a:pt x="132" y="51"/>
                    <a:pt x="135" y="51"/>
                  </a:cubicBezTo>
                  <a:cubicBezTo>
                    <a:pt x="138" y="51"/>
                    <a:pt x="145" y="52"/>
                    <a:pt x="145" y="52"/>
                  </a:cubicBezTo>
                  <a:cubicBezTo>
                    <a:pt x="146" y="52"/>
                    <a:pt x="147" y="52"/>
                    <a:pt x="148" y="51"/>
                  </a:cubicBezTo>
                  <a:cubicBezTo>
                    <a:pt x="149" y="50"/>
                    <a:pt x="149" y="51"/>
                    <a:pt x="149" y="51"/>
                  </a:cubicBezTo>
                  <a:cubicBezTo>
                    <a:pt x="149" y="52"/>
                    <a:pt x="149" y="52"/>
                    <a:pt x="151" y="5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8" name="Freeform 466">
              <a:extLst>
                <a:ext uri="{FF2B5EF4-FFF2-40B4-BE49-F238E27FC236}">
                  <a16:creationId xmlns:a16="http://schemas.microsoft.com/office/drawing/2014/main" id="{0169D469-60EF-4C94-A603-3491DB5AB6CC}"/>
                </a:ext>
              </a:extLst>
            </p:cNvPr>
            <p:cNvSpPr>
              <a:spLocks/>
            </p:cNvSpPr>
            <p:nvPr/>
          </p:nvSpPr>
          <p:spPr bwMode="auto">
            <a:xfrm>
              <a:off x="1887" y="2214"/>
              <a:ext cx="7" cy="4"/>
            </a:xfrm>
            <a:custGeom>
              <a:avLst/>
              <a:gdLst>
                <a:gd name="T0" fmla="*/ 3 w 5"/>
                <a:gd name="T1" fmla="*/ 1 h 3"/>
                <a:gd name="T2" fmla="*/ 1 w 5"/>
                <a:gd name="T3" fmla="*/ 1 h 3"/>
                <a:gd name="T4" fmla="*/ 5 w 5"/>
                <a:gd name="T5" fmla="*/ 2 h 3"/>
                <a:gd name="T6" fmla="*/ 3 w 5"/>
                <a:gd name="T7" fmla="*/ 1 h 3"/>
              </a:gdLst>
              <a:ahLst/>
              <a:cxnLst>
                <a:cxn ang="0">
                  <a:pos x="T0" y="T1"/>
                </a:cxn>
                <a:cxn ang="0">
                  <a:pos x="T2" y="T3"/>
                </a:cxn>
                <a:cxn ang="0">
                  <a:pos x="T4" y="T5"/>
                </a:cxn>
                <a:cxn ang="0">
                  <a:pos x="T6" y="T7"/>
                </a:cxn>
              </a:cxnLst>
              <a:rect l="0" t="0" r="r" b="b"/>
              <a:pathLst>
                <a:path w="5" h="3">
                  <a:moveTo>
                    <a:pt x="3" y="1"/>
                  </a:moveTo>
                  <a:cubicBezTo>
                    <a:pt x="2" y="1"/>
                    <a:pt x="0" y="0"/>
                    <a:pt x="1" y="1"/>
                  </a:cubicBezTo>
                  <a:cubicBezTo>
                    <a:pt x="1" y="1"/>
                    <a:pt x="5" y="3"/>
                    <a:pt x="5" y="2"/>
                  </a:cubicBezTo>
                  <a:cubicBezTo>
                    <a:pt x="4" y="1"/>
                    <a:pt x="4"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9" name="Freeform 467">
              <a:extLst>
                <a:ext uri="{FF2B5EF4-FFF2-40B4-BE49-F238E27FC236}">
                  <a16:creationId xmlns:a16="http://schemas.microsoft.com/office/drawing/2014/main" id="{4EB58C47-F8CE-4F4E-83F2-C54426664082}"/>
                </a:ext>
              </a:extLst>
            </p:cNvPr>
            <p:cNvSpPr>
              <a:spLocks/>
            </p:cNvSpPr>
            <p:nvPr/>
          </p:nvSpPr>
          <p:spPr bwMode="auto">
            <a:xfrm>
              <a:off x="1893" y="2215"/>
              <a:ext cx="8" cy="6"/>
            </a:xfrm>
            <a:custGeom>
              <a:avLst/>
              <a:gdLst>
                <a:gd name="T0" fmla="*/ 3 w 6"/>
                <a:gd name="T1" fmla="*/ 3 h 4"/>
                <a:gd name="T2" fmla="*/ 5 w 6"/>
                <a:gd name="T3" fmla="*/ 3 h 4"/>
                <a:gd name="T4" fmla="*/ 3 w 6"/>
                <a:gd name="T5" fmla="*/ 3 h 4"/>
              </a:gdLst>
              <a:ahLst/>
              <a:cxnLst>
                <a:cxn ang="0">
                  <a:pos x="T0" y="T1"/>
                </a:cxn>
                <a:cxn ang="0">
                  <a:pos x="T2" y="T3"/>
                </a:cxn>
                <a:cxn ang="0">
                  <a:pos x="T4" y="T5"/>
                </a:cxn>
              </a:cxnLst>
              <a:rect l="0" t="0" r="r" b="b"/>
              <a:pathLst>
                <a:path w="6" h="4">
                  <a:moveTo>
                    <a:pt x="3" y="3"/>
                  </a:moveTo>
                  <a:cubicBezTo>
                    <a:pt x="3" y="3"/>
                    <a:pt x="6" y="4"/>
                    <a:pt x="5" y="3"/>
                  </a:cubicBezTo>
                  <a:cubicBezTo>
                    <a:pt x="4" y="2"/>
                    <a:pt x="0" y="0"/>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0" name="Freeform 468">
              <a:extLst>
                <a:ext uri="{FF2B5EF4-FFF2-40B4-BE49-F238E27FC236}">
                  <a16:creationId xmlns:a16="http://schemas.microsoft.com/office/drawing/2014/main" id="{7214BD98-49C5-4120-A1D9-ACD274301942}"/>
                </a:ext>
              </a:extLst>
            </p:cNvPr>
            <p:cNvSpPr>
              <a:spLocks/>
            </p:cNvSpPr>
            <p:nvPr/>
          </p:nvSpPr>
          <p:spPr bwMode="auto">
            <a:xfrm>
              <a:off x="1900" y="2220"/>
              <a:ext cx="8" cy="8"/>
            </a:xfrm>
            <a:custGeom>
              <a:avLst/>
              <a:gdLst>
                <a:gd name="T0" fmla="*/ 3 w 6"/>
                <a:gd name="T1" fmla="*/ 3 h 6"/>
                <a:gd name="T2" fmla="*/ 1 w 6"/>
                <a:gd name="T3" fmla="*/ 2 h 6"/>
                <a:gd name="T4" fmla="*/ 5 w 6"/>
                <a:gd name="T5" fmla="*/ 6 h 6"/>
                <a:gd name="T6" fmla="*/ 6 w 6"/>
                <a:gd name="T7" fmla="*/ 5 h 6"/>
                <a:gd name="T8" fmla="*/ 5 w 6"/>
                <a:gd name="T9" fmla="*/ 4 h 6"/>
                <a:gd name="T10" fmla="*/ 3 w 6"/>
                <a:gd name="T11" fmla="*/ 3 h 6"/>
              </a:gdLst>
              <a:ahLst/>
              <a:cxnLst>
                <a:cxn ang="0">
                  <a:pos x="T0" y="T1"/>
                </a:cxn>
                <a:cxn ang="0">
                  <a:pos x="T2" y="T3"/>
                </a:cxn>
                <a:cxn ang="0">
                  <a:pos x="T4" y="T5"/>
                </a:cxn>
                <a:cxn ang="0">
                  <a:pos x="T6" y="T7"/>
                </a:cxn>
                <a:cxn ang="0">
                  <a:pos x="T8" y="T9"/>
                </a:cxn>
                <a:cxn ang="0">
                  <a:pos x="T10" y="T11"/>
                </a:cxn>
              </a:cxnLst>
              <a:rect l="0" t="0" r="r" b="b"/>
              <a:pathLst>
                <a:path w="6" h="6">
                  <a:moveTo>
                    <a:pt x="3" y="3"/>
                  </a:moveTo>
                  <a:cubicBezTo>
                    <a:pt x="2" y="2"/>
                    <a:pt x="0" y="0"/>
                    <a:pt x="1" y="2"/>
                  </a:cubicBezTo>
                  <a:cubicBezTo>
                    <a:pt x="1" y="2"/>
                    <a:pt x="4" y="5"/>
                    <a:pt x="5" y="6"/>
                  </a:cubicBezTo>
                  <a:cubicBezTo>
                    <a:pt x="6" y="6"/>
                    <a:pt x="5" y="6"/>
                    <a:pt x="6" y="5"/>
                  </a:cubicBezTo>
                  <a:cubicBezTo>
                    <a:pt x="6" y="5"/>
                    <a:pt x="6" y="4"/>
                    <a:pt x="5" y="4"/>
                  </a:cubicBezTo>
                  <a:cubicBezTo>
                    <a:pt x="4" y="4"/>
                    <a:pt x="3" y="4"/>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1" name="Freeform 469">
              <a:extLst>
                <a:ext uri="{FF2B5EF4-FFF2-40B4-BE49-F238E27FC236}">
                  <a16:creationId xmlns:a16="http://schemas.microsoft.com/office/drawing/2014/main" id="{38E5EC42-BA48-492C-BD58-FF59191CF4CF}"/>
                </a:ext>
              </a:extLst>
            </p:cNvPr>
            <p:cNvSpPr>
              <a:spLocks/>
            </p:cNvSpPr>
            <p:nvPr/>
          </p:nvSpPr>
          <p:spPr bwMode="auto">
            <a:xfrm>
              <a:off x="1893" y="2301"/>
              <a:ext cx="49" cy="17"/>
            </a:xfrm>
            <a:custGeom>
              <a:avLst/>
              <a:gdLst>
                <a:gd name="T0" fmla="*/ 21 w 36"/>
                <a:gd name="T1" fmla="*/ 9 h 13"/>
                <a:gd name="T2" fmla="*/ 31 w 36"/>
                <a:gd name="T3" fmla="*/ 10 h 13"/>
                <a:gd name="T4" fmla="*/ 25 w 36"/>
                <a:gd name="T5" fmla="*/ 4 h 13"/>
                <a:gd name="T6" fmla="*/ 12 w 36"/>
                <a:gd name="T7" fmla="*/ 1 h 13"/>
                <a:gd name="T8" fmla="*/ 3 w 36"/>
                <a:gd name="T9" fmla="*/ 2 h 13"/>
                <a:gd name="T10" fmla="*/ 3 w 36"/>
                <a:gd name="T11" fmla="*/ 4 h 13"/>
                <a:gd name="T12" fmla="*/ 14 w 36"/>
                <a:gd name="T13" fmla="*/ 10 h 13"/>
                <a:gd name="T14" fmla="*/ 17 w 36"/>
                <a:gd name="T15" fmla="*/ 12 h 13"/>
                <a:gd name="T16" fmla="*/ 18 w 36"/>
                <a:gd name="T17" fmla="*/ 11 h 13"/>
                <a:gd name="T18" fmla="*/ 21 w 36"/>
                <a:gd name="T1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13">
                  <a:moveTo>
                    <a:pt x="21" y="9"/>
                  </a:moveTo>
                  <a:cubicBezTo>
                    <a:pt x="25" y="8"/>
                    <a:pt x="26" y="10"/>
                    <a:pt x="31" y="10"/>
                  </a:cubicBezTo>
                  <a:cubicBezTo>
                    <a:pt x="36" y="9"/>
                    <a:pt x="27" y="5"/>
                    <a:pt x="25" y="4"/>
                  </a:cubicBezTo>
                  <a:cubicBezTo>
                    <a:pt x="22" y="3"/>
                    <a:pt x="16" y="1"/>
                    <a:pt x="12" y="1"/>
                  </a:cubicBezTo>
                  <a:cubicBezTo>
                    <a:pt x="8" y="0"/>
                    <a:pt x="7" y="1"/>
                    <a:pt x="3" y="2"/>
                  </a:cubicBezTo>
                  <a:cubicBezTo>
                    <a:pt x="0" y="3"/>
                    <a:pt x="3" y="4"/>
                    <a:pt x="3" y="4"/>
                  </a:cubicBezTo>
                  <a:cubicBezTo>
                    <a:pt x="5" y="6"/>
                    <a:pt x="13" y="10"/>
                    <a:pt x="14" y="10"/>
                  </a:cubicBezTo>
                  <a:cubicBezTo>
                    <a:pt x="15" y="10"/>
                    <a:pt x="16" y="11"/>
                    <a:pt x="17" y="12"/>
                  </a:cubicBezTo>
                  <a:cubicBezTo>
                    <a:pt x="18" y="13"/>
                    <a:pt x="19" y="12"/>
                    <a:pt x="18" y="11"/>
                  </a:cubicBezTo>
                  <a:cubicBezTo>
                    <a:pt x="17" y="10"/>
                    <a:pt x="18" y="10"/>
                    <a:pt x="21"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2" name="Freeform 470">
              <a:extLst>
                <a:ext uri="{FF2B5EF4-FFF2-40B4-BE49-F238E27FC236}">
                  <a16:creationId xmlns:a16="http://schemas.microsoft.com/office/drawing/2014/main" id="{526C0E3F-BC5D-43A3-8A79-822DB6C42D8B}"/>
                </a:ext>
              </a:extLst>
            </p:cNvPr>
            <p:cNvSpPr>
              <a:spLocks/>
            </p:cNvSpPr>
            <p:nvPr/>
          </p:nvSpPr>
          <p:spPr bwMode="auto">
            <a:xfrm>
              <a:off x="1996" y="2292"/>
              <a:ext cx="11" cy="6"/>
            </a:xfrm>
            <a:custGeom>
              <a:avLst/>
              <a:gdLst>
                <a:gd name="T0" fmla="*/ 8 w 8"/>
                <a:gd name="T1" fmla="*/ 3 h 4"/>
                <a:gd name="T2" fmla="*/ 2 w 8"/>
                <a:gd name="T3" fmla="*/ 0 h 4"/>
                <a:gd name="T4" fmla="*/ 2 w 8"/>
                <a:gd name="T5" fmla="*/ 1 h 4"/>
                <a:gd name="T6" fmla="*/ 8 w 8"/>
                <a:gd name="T7" fmla="*/ 3 h 4"/>
              </a:gdLst>
              <a:ahLst/>
              <a:cxnLst>
                <a:cxn ang="0">
                  <a:pos x="T0" y="T1"/>
                </a:cxn>
                <a:cxn ang="0">
                  <a:pos x="T2" y="T3"/>
                </a:cxn>
                <a:cxn ang="0">
                  <a:pos x="T4" y="T5"/>
                </a:cxn>
                <a:cxn ang="0">
                  <a:pos x="T6" y="T7"/>
                </a:cxn>
              </a:cxnLst>
              <a:rect l="0" t="0" r="r" b="b"/>
              <a:pathLst>
                <a:path w="8" h="4">
                  <a:moveTo>
                    <a:pt x="8" y="3"/>
                  </a:moveTo>
                  <a:cubicBezTo>
                    <a:pt x="7" y="1"/>
                    <a:pt x="7" y="0"/>
                    <a:pt x="2" y="0"/>
                  </a:cubicBezTo>
                  <a:cubicBezTo>
                    <a:pt x="2" y="0"/>
                    <a:pt x="0" y="0"/>
                    <a:pt x="2" y="1"/>
                  </a:cubicBezTo>
                  <a:cubicBezTo>
                    <a:pt x="3" y="2"/>
                    <a:pt x="8" y="4"/>
                    <a:pt x="8"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3" name="Freeform 471">
              <a:extLst>
                <a:ext uri="{FF2B5EF4-FFF2-40B4-BE49-F238E27FC236}">
                  <a16:creationId xmlns:a16="http://schemas.microsoft.com/office/drawing/2014/main" id="{87AB1D03-CCDF-4FAD-9A26-D2672144EDB8}"/>
                </a:ext>
              </a:extLst>
            </p:cNvPr>
            <p:cNvSpPr>
              <a:spLocks/>
            </p:cNvSpPr>
            <p:nvPr/>
          </p:nvSpPr>
          <p:spPr bwMode="auto">
            <a:xfrm>
              <a:off x="1973" y="2270"/>
              <a:ext cx="58" cy="41"/>
            </a:xfrm>
            <a:custGeom>
              <a:avLst/>
              <a:gdLst>
                <a:gd name="T0" fmla="*/ 40 w 42"/>
                <a:gd name="T1" fmla="*/ 25 h 30"/>
                <a:gd name="T2" fmla="*/ 39 w 42"/>
                <a:gd name="T3" fmla="*/ 23 h 30"/>
                <a:gd name="T4" fmla="*/ 37 w 42"/>
                <a:gd name="T5" fmla="*/ 20 h 30"/>
                <a:gd name="T6" fmla="*/ 39 w 42"/>
                <a:gd name="T7" fmla="*/ 20 h 30"/>
                <a:gd name="T8" fmla="*/ 40 w 42"/>
                <a:gd name="T9" fmla="*/ 18 h 30"/>
                <a:gd name="T10" fmla="*/ 39 w 42"/>
                <a:gd name="T11" fmla="*/ 15 h 30"/>
                <a:gd name="T12" fmla="*/ 40 w 42"/>
                <a:gd name="T13" fmla="*/ 14 h 30"/>
                <a:gd name="T14" fmla="*/ 42 w 42"/>
                <a:gd name="T15" fmla="*/ 11 h 30"/>
                <a:gd name="T16" fmla="*/ 41 w 42"/>
                <a:gd name="T17" fmla="*/ 10 h 30"/>
                <a:gd name="T18" fmla="*/ 40 w 42"/>
                <a:gd name="T19" fmla="*/ 10 h 30"/>
                <a:gd name="T20" fmla="*/ 41 w 42"/>
                <a:gd name="T21" fmla="*/ 9 h 30"/>
                <a:gd name="T22" fmla="*/ 41 w 42"/>
                <a:gd name="T23" fmla="*/ 7 h 30"/>
                <a:gd name="T24" fmla="*/ 40 w 42"/>
                <a:gd name="T25" fmla="*/ 6 h 30"/>
                <a:gd name="T26" fmla="*/ 40 w 42"/>
                <a:gd name="T27" fmla="*/ 4 h 30"/>
                <a:gd name="T28" fmla="*/ 39 w 42"/>
                <a:gd name="T29" fmla="*/ 4 h 30"/>
                <a:gd name="T30" fmla="*/ 34 w 42"/>
                <a:gd name="T31" fmla="*/ 3 h 30"/>
                <a:gd name="T32" fmla="*/ 29 w 42"/>
                <a:gd name="T33" fmla="*/ 1 h 30"/>
                <a:gd name="T34" fmla="*/ 20 w 42"/>
                <a:gd name="T35" fmla="*/ 0 h 30"/>
                <a:gd name="T36" fmla="*/ 16 w 42"/>
                <a:gd name="T37" fmla="*/ 3 h 30"/>
                <a:gd name="T38" fmla="*/ 19 w 42"/>
                <a:gd name="T39" fmla="*/ 5 h 30"/>
                <a:gd name="T40" fmla="*/ 24 w 42"/>
                <a:gd name="T41" fmla="*/ 6 h 30"/>
                <a:gd name="T42" fmla="*/ 25 w 42"/>
                <a:gd name="T43" fmla="*/ 10 h 30"/>
                <a:gd name="T44" fmla="*/ 31 w 42"/>
                <a:gd name="T45" fmla="*/ 19 h 30"/>
                <a:gd name="T46" fmla="*/ 30 w 42"/>
                <a:gd name="T47" fmla="*/ 21 h 30"/>
                <a:gd name="T48" fmla="*/ 27 w 42"/>
                <a:gd name="T49" fmla="*/ 23 h 30"/>
                <a:gd name="T50" fmla="*/ 23 w 42"/>
                <a:gd name="T51" fmla="*/ 23 h 30"/>
                <a:gd name="T52" fmla="*/ 16 w 42"/>
                <a:gd name="T53" fmla="*/ 22 h 30"/>
                <a:gd name="T54" fmla="*/ 6 w 42"/>
                <a:gd name="T55" fmla="*/ 20 h 30"/>
                <a:gd name="T56" fmla="*/ 0 w 42"/>
                <a:gd name="T57" fmla="*/ 22 h 30"/>
                <a:gd name="T58" fmla="*/ 2 w 42"/>
                <a:gd name="T59" fmla="*/ 24 h 30"/>
                <a:gd name="T60" fmla="*/ 7 w 42"/>
                <a:gd name="T61" fmla="*/ 28 h 30"/>
                <a:gd name="T62" fmla="*/ 10 w 42"/>
                <a:gd name="T63" fmla="*/ 27 h 30"/>
                <a:gd name="T64" fmla="*/ 23 w 42"/>
                <a:gd name="T65" fmla="*/ 27 h 30"/>
                <a:gd name="T66" fmla="*/ 34 w 42"/>
                <a:gd name="T67" fmla="*/ 26 h 30"/>
                <a:gd name="T68" fmla="*/ 40 w 42"/>
                <a:gd name="T69" fmla="*/ 30 h 30"/>
                <a:gd name="T70" fmla="*/ 41 w 42"/>
                <a:gd name="T71" fmla="*/ 26 h 30"/>
                <a:gd name="T72" fmla="*/ 40 w 42"/>
                <a:gd name="T7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30">
                  <a:moveTo>
                    <a:pt x="40" y="25"/>
                  </a:moveTo>
                  <a:cubicBezTo>
                    <a:pt x="40" y="24"/>
                    <a:pt x="39" y="24"/>
                    <a:pt x="39" y="23"/>
                  </a:cubicBezTo>
                  <a:cubicBezTo>
                    <a:pt x="38" y="23"/>
                    <a:pt x="37" y="21"/>
                    <a:pt x="37" y="20"/>
                  </a:cubicBezTo>
                  <a:cubicBezTo>
                    <a:pt x="37" y="20"/>
                    <a:pt x="39" y="20"/>
                    <a:pt x="39" y="20"/>
                  </a:cubicBezTo>
                  <a:cubicBezTo>
                    <a:pt x="40" y="19"/>
                    <a:pt x="40" y="19"/>
                    <a:pt x="40" y="18"/>
                  </a:cubicBezTo>
                  <a:cubicBezTo>
                    <a:pt x="41" y="17"/>
                    <a:pt x="39" y="16"/>
                    <a:pt x="39" y="15"/>
                  </a:cubicBezTo>
                  <a:cubicBezTo>
                    <a:pt x="38" y="15"/>
                    <a:pt x="40" y="14"/>
                    <a:pt x="40" y="14"/>
                  </a:cubicBezTo>
                  <a:cubicBezTo>
                    <a:pt x="41" y="13"/>
                    <a:pt x="41" y="12"/>
                    <a:pt x="42" y="11"/>
                  </a:cubicBezTo>
                  <a:cubicBezTo>
                    <a:pt x="42" y="11"/>
                    <a:pt x="41" y="11"/>
                    <a:pt x="41" y="10"/>
                  </a:cubicBezTo>
                  <a:cubicBezTo>
                    <a:pt x="40" y="10"/>
                    <a:pt x="40" y="10"/>
                    <a:pt x="40" y="10"/>
                  </a:cubicBezTo>
                  <a:cubicBezTo>
                    <a:pt x="40" y="9"/>
                    <a:pt x="40" y="9"/>
                    <a:pt x="41" y="9"/>
                  </a:cubicBezTo>
                  <a:cubicBezTo>
                    <a:pt x="41" y="9"/>
                    <a:pt x="41" y="8"/>
                    <a:pt x="41" y="7"/>
                  </a:cubicBezTo>
                  <a:cubicBezTo>
                    <a:pt x="41" y="7"/>
                    <a:pt x="40" y="6"/>
                    <a:pt x="40" y="6"/>
                  </a:cubicBezTo>
                  <a:cubicBezTo>
                    <a:pt x="40" y="5"/>
                    <a:pt x="40" y="4"/>
                    <a:pt x="40" y="4"/>
                  </a:cubicBezTo>
                  <a:cubicBezTo>
                    <a:pt x="40" y="4"/>
                    <a:pt x="39" y="4"/>
                    <a:pt x="39" y="4"/>
                  </a:cubicBezTo>
                  <a:cubicBezTo>
                    <a:pt x="38" y="4"/>
                    <a:pt x="35" y="3"/>
                    <a:pt x="34" y="3"/>
                  </a:cubicBezTo>
                  <a:cubicBezTo>
                    <a:pt x="33" y="3"/>
                    <a:pt x="30" y="2"/>
                    <a:pt x="29" y="1"/>
                  </a:cubicBezTo>
                  <a:cubicBezTo>
                    <a:pt x="27" y="0"/>
                    <a:pt x="21" y="0"/>
                    <a:pt x="20" y="0"/>
                  </a:cubicBezTo>
                  <a:cubicBezTo>
                    <a:pt x="19" y="1"/>
                    <a:pt x="16" y="2"/>
                    <a:pt x="16" y="3"/>
                  </a:cubicBezTo>
                  <a:cubicBezTo>
                    <a:pt x="15" y="5"/>
                    <a:pt x="18" y="5"/>
                    <a:pt x="19" y="5"/>
                  </a:cubicBezTo>
                  <a:cubicBezTo>
                    <a:pt x="21" y="4"/>
                    <a:pt x="22" y="6"/>
                    <a:pt x="24" y="6"/>
                  </a:cubicBezTo>
                  <a:cubicBezTo>
                    <a:pt x="26" y="7"/>
                    <a:pt x="27" y="9"/>
                    <a:pt x="25" y="10"/>
                  </a:cubicBezTo>
                  <a:cubicBezTo>
                    <a:pt x="24" y="12"/>
                    <a:pt x="29" y="17"/>
                    <a:pt x="31" y="19"/>
                  </a:cubicBezTo>
                  <a:cubicBezTo>
                    <a:pt x="33" y="21"/>
                    <a:pt x="31" y="22"/>
                    <a:pt x="30" y="21"/>
                  </a:cubicBezTo>
                  <a:cubicBezTo>
                    <a:pt x="29" y="21"/>
                    <a:pt x="28" y="22"/>
                    <a:pt x="27" y="23"/>
                  </a:cubicBezTo>
                  <a:cubicBezTo>
                    <a:pt x="26" y="23"/>
                    <a:pt x="25" y="23"/>
                    <a:pt x="23" y="23"/>
                  </a:cubicBezTo>
                  <a:cubicBezTo>
                    <a:pt x="22" y="22"/>
                    <a:pt x="17" y="22"/>
                    <a:pt x="16" y="22"/>
                  </a:cubicBezTo>
                  <a:cubicBezTo>
                    <a:pt x="15" y="22"/>
                    <a:pt x="8" y="22"/>
                    <a:pt x="6" y="20"/>
                  </a:cubicBezTo>
                  <a:cubicBezTo>
                    <a:pt x="3" y="19"/>
                    <a:pt x="1" y="19"/>
                    <a:pt x="0" y="22"/>
                  </a:cubicBezTo>
                  <a:cubicBezTo>
                    <a:pt x="0" y="24"/>
                    <a:pt x="2" y="24"/>
                    <a:pt x="2" y="24"/>
                  </a:cubicBezTo>
                  <a:cubicBezTo>
                    <a:pt x="3" y="24"/>
                    <a:pt x="5" y="26"/>
                    <a:pt x="7" y="28"/>
                  </a:cubicBezTo>
                  <a:cubicBezTo>
                    <a:pt x="10" y="30"/>
                    <a:pt x="9" y="30"/>
                    <a:pt x="10" y="27"/>
                  </a:cubicBezTo>
                  <a:cubicBezTo>
                    <a:pt x="11" y="25"/>
                    <a:pt x="20" y="27"/>
                    <a:pt x="23" y="27"/>
                  </a:cubicBezTo>
                  <a:cubicBezTo>
                    <a:pt x="27" y="28"/>
                    <a:pt x="32" y="27"/>
                    <a:pt x="34" y="26"/>
                  </a:cubicBezTo>
                  <a:cubicBezTo>
                    <a:pt x="37" y="26"/>
                    <a:pt x="39" y="28"/>
                    <a:pt x="40" y="30"/>
                  </a:cubicBezTo>
                  <a:cubicBezTo>
                    <a:pt x="40" y="29"/>
                    <a:pt x="41" y="27"/>
                    <a:pt x="41" y="26"/>
                  </a:cubicBezTo>
                  <a:cubicBezTo>
                    <a:pt x="41" y="26"/>
                    <a:pt x="40" y="25"/>
                    <a:pt x="40" y="2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4" name="Freeform 472">
              <a:extLst>
                <a:ext uri="{FF2B5EF4-FFF2-40B4-BE49-F238E27FC236}">
                  <a16:creationId xmlns:a16="http://schemas.microsoft.com/office/drawing/2014/main" id="{9521E15F-5CEB-4251-89B3-61848AD7B590}"/>
                </a:ext>
              </a:extLst>
            </p:cNvPr>
            <p:cNvSpPr>
              <a:spLocks/>
            </p:cNvSpPr>
            <p:nvPr/>
          </p:nvSpPr>
          <p:spPr bwMode="auto">
            <a:xfrm>
              <a:off x="2024" y="2270"/>
              <a:ext cx="76" cy="51"/>
            </a:xfrm>
            <a:custGeom>
              <a:avLst/>
              <a:gdLst>
                <a:gd name="T0" fmla="*/ 49 w 55"/>
                <a:gd name="T1" fmla="*/ 16 h 37"/>
                <a:gd name="T2" fmla="*/ 40 w 55"/>
                <a:gd name="T3" fmla="*/ 14 h 37"/>
                <a:gd name="T4" fmla="*/ 35 w 55"/>
                <a:gd name="T5" fmla="*/ 12 h 37"/>
                <a:gd name="T6" fmla="*/ 38 w 55"/>
                <a:gd name="T7" fmla="*/ 11 h 37"/>
                <a:gd name="T8" fmla="*/ 42 w 55"/>
                <a:gd name="T9" fmla="*/ 9 h 37"/>
                <a:gd name="T10" fmla="*/ 40 w 55"/>
                <a:gd name="T11" fmla="*/ 9 h 37"/>
                <a:gd name="T12" fmla="*/ 38 w 55"/>
                <a:gd name="T13" fmla="*/ 10 h 37"/>
                <a:gd name="T14" fmla="*/ 34 w 55"/>
                <a:gd name="T15" fmla="*/ 10 h 37"/>
                <a:gd name="T16" fmla="*/ 32 w 55"/>
                <a:gd name="T17" fmla="*/ 5 h 37"/>
                <a:gd name="T18" fmla="*/ 29 w 55"/>
                <a:gd name="T19" fmla="*/ 4 h 37"/>
                <a:gd name="T20" fmla="*/ 17 w 55"/>
                <a:gd name="T21" fmla="*/ 1 h 37"/>
                <a:gd name="T22" fmla="*/ 12 w 55"/>
                <a:gd name="T23" fmla="*/ 1 h 37"/>
                <a:gd name="T24" fmla="*/ 6 w 55"/>
                <a:gd name="T25" fmla="*/ 1 h 37"/>
                <a:gd name="T26" fmla="*/ 4 w 55"/>
                <a:gd name="T27" fmla="*/ 1 h 37"/>
                <a:gd name="T28" fmla="*/ 4 w 55"/>
                <a:gd name="T29" fmla="*/ 3 h 37"/>
                <a:gd name="T30" fmla="*/ 3 w 55"/>
                <a:gd name="T31" fmla="*/ 4 h 37"/>
                <a:gd name="T32" fmla="*/ 3 w 55"/>
                <a:gd name="T33" fmla="*/ 6 h 37"/>
                <a:gd name="T34" fmla="*/ 4 w 55"/>
                <a:gd name="T35" fmla="*/ 7 h 37"/>
                <a:gd name="T36" fmla="*/ 4 w 55"/>
                <a:gd name="T37" fmla="*/ 9 h 37"/>
                <a:gd name="T38" fmla="*/ 3 w 55"/>
                <a:gd name="T39" fmla="*/ 10 h 37"/>
                <a:gd name="T40" fmla="*/ 4 w 55"/>
                <a:gd name="T41" fmla="*/ 10 h 37"/>
                <a:gd name="T42" fmla="*/ 5 w 55"/>
                <a:gd name="T43" fmla="*/ 11 h 37"/>
                <a:gd name="T44" fmla="*/ 3 w 55"/>
                <a:gd name="T45" fmla="*/ 14 h 37"/>
                <a:gd name="T46" fmla="*/ 2 w 55"/>
                <a:gd name="T47" fmla="*/ 15 h 37"/>
                <a:gd name="T48" fmla="*/ 3 w 55"/>
                <a:gd name="T49" fmla="*/ 18 h 37"/>
                <a:gd name="T50" fmla="*/ 2 w 55"/>
                <a:gd name="T51" fmla="*/ 20 h 37"/>
                <a:gd name="T52" fmla="*/ 0 w 55"/>
                <a:gd name="T53" fmla="*/ 20 h 37"/>
                <a:gd name="T54" fmla="*/ 2 w 55"/>
                <a:gd name="T55" fmla="*/ 23 h 37"/>
                <a:gd name="T56" fmla="*/ 3 w 55"/>
                <a:gd name="T57" fmla="*/ 25 h 37"/>
                <a:gd name="T58" fmla="*/ 4 w 55"/>
                <a:gd name="T59" fmla="*/ 26 h 37"/>
                <a:gd name="T60" fmla="*/ 3 w 55"/>
                <a:gd name="T61" fmla="*/ 30 h 37"/>
                <a:gd name="T62" fmla="*/ 3 w 55"/>
                <a:gd name="T63" fmla="*/ 30 h 37"/>
                <a:gd name="T64" fmla="*/ 8 w 55"/>
                <a:gd name="T65" fmla="*/ 36 h 37"/>
                <a:gd name="T66" fmla="*/ 12 w 55"/>
                <a:gd name="T67" fmla="*/ 27 h 37"/>
                <a:gd name="T68" fmla="*/ 15 w 55"/>
                <a:gd name="T69" fmla="*/ 26 h 37"/>
                <a:gd name="T70" fmla="*/ 18 w 55"/>
                <a:gd name="T71" fmla="*/ 24 h 37"/>
                <a:gd name="T72" fmla="*/ 21 w 55"/>
                <a:gd name="T73" fmla="*/ 25 h 37"/>
                <a:gd name="T74" fmla="*/ 25 w 55"/>
                <a:gd name="T75" fmla="*/ 26 h 37"/>
                <a:gd name="T76" fmla="*/ 28 w 55"/>
                <a:gd name="T77" fmla="*/ 25 h 37"/>
                <a:gd name="T78" fmla="*/ 34 w 55"/>
                <a:gd name="T79" fmla="*/ 23 h 37"/>
                <a:gd name="T80" fmla="*/ 44 w 55"/>
                <a:gd name="T81" fmla="*/ 24 h 37"/>
                <a:gd name="T82" fmla="*/ 49 w 55"/>
                <a:gd name="T83" fmla="*/ 26 h 37"/>
                <a:gd name="T84" fmla="*/ 50 w 55"/>
                <a:gd name="T85" fmla="*/ 26 h 37"/>
                <a:gd name="T86" fmla="*/ 51 w 55"/>
                <a:gd name="T87" fmla="*/ 25 h 37"/>
                <a:gd name="T88" fmla="*/ 54 w 55"/>
                <a:gd name="T89" fmla="*/ 21 h 37"/>
                <a:gd name="T90" fmla="*/ 49 w 55"/>
                <a:gd name="T91"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 h="37">
                  <a:moveTo>
                    <a:pt x="49" y="16"/>
                  </a:moveTo>
                  <a:cubicBezTo>
                    <a:pt x="48" y="15"/>
                    <a:pt x="43" y="14"/>
                    <a:pt x="40" y="14"/>
                  </a:cubicBezTo>
                  <a:cubicBezTo>
                    <a:pt x="37" y="13"/>
                    <a:pt x="36" y="14"/>
                    <a:pt x="35" y="12"/>
                  </a:cubicBezTo>
                  <a:cubicBezTo>
                    <a:pt x="35" y="11"/>
                    <a:pt x="36" y="11"/>
                    <a:pt x="38" y="11"/>
                  </a:cubicBezTo>
                  <a:cubicBezTo>
                    <a:pt x="39" y="11"/>
                    <a:pt x="41" y="10"/>
                    <a:pt x="42" y="9"/>
                  </a:cubicBezTo>
                  <a:cubicBezTo>
                    <a:pt x="43" y="8"/>
                    <a:pt x="41" y="9"/>
                    <a:pt x="40" y="9"/>
                  </a:cubicBezTo>
                  <a:cubicBezTo>
                    <a:pt x="40" y="10"/>
                    <a:pt x="39" y="10"/>
                    <a:pt x="38" y="10"/>
                  </a:cubicBezTo>
                  <a:cubicBezTo>
                    <a:pt x="37" y="9"/>
                    <a:pt x="36" y="9"/>
                    <a:pt x="34" y="10"/>
                  </a:cubicBezTo>
                  <a:cubicBezTo>
                    <a:pt x="32" y="10"/>
                    <a:pt x="33" y="7"/>
                    <a:pt x="32" y="5"/>
                  </a:cubicBezTo>
                  <a:cubicBezTo>
                    <a:pt x="31" y="4"/>
                    <a:pt x="30" y="4"/>
                    <a:pt x="29" y="4"/>
                  </a:cubicBezTo>
                  <a:cubicBezTo>
                    <a:pt x="28" y="5"/>
                    <a:pt x="19" y="2"/>
                    <a:pt x="17" y="1"/>
                  </a:cubicBezTo>
                  <a:cubicBezTo>
                    <a:pt x="16" y="1"/>
                    <a:pt x="14" y="0"/>
                    <a:pt x="12" y="1"/>
                  </a:cubicBezTo>
                  <a:cubicBezTo>
                    <a:pt x="10" y="2"/>
                    <a:pt x="7" y="1"/>
                    <a:pt x="6" y="1"/>
                  </a:cubicBezTo>
                  <a:cubicBezTo>
                    <a:pt x="5" y="0"/>
                    <a:pt x="5" y="1"/>
                    <a:pt x="4" y="1"/>
                  </a:cubicBezTo>
                  <a:cubicBezTo>
                    <a:pt x="4" y="2"/>
                    <a:pt x="4" y="2"/>
                    <a:pt x="4" y="3"/>
                  </a:cubicBezTo>
                  <a:cubicBezTo>
                    <a:pt x="3" y="3"/>
                    <a:pt x="3" y="4"/>
                    <a:pt x="3" y="4"/>
                  </a:cubicBezTo>
                  <a:cubicBezTo>
                    <a:pt x="3" y="4"/>
                    <a:pt x="3" y="5"/>
                    <a:pt x="3" y="6"/>
                  </a:cubicBezTo>
                  <a:cubicBezTo>
                    <a:pt x="3" y="6"/>
                    <a:pt x="4" y="7"/>
                    <a:pt x="4" y="7"/>
                  </a:cubicBezTo>
                  <a:cubicBezTo>
                    <a:pt x="4" y="8"/>
                    <a:pt x="4" y="9"/>
                    <a:pt x="4" y="9"/>
                  </a:cubicBezTo>
                  <a:cubicBezTo>
                    <a:pt x="3" y="9"/>
                    <a:pt x="3" y="9"/>
                    <a:pt x="3" y="10"/>
                  </a:cubicBezTo>
                  <a:cubicBezTo>
                    <a:pt x="3" y="10"/>
                    <a:pt x="3" y="10"/>
                    <a:pt x="4" y="10"/>
                  </a:cubicBezTo>
                  <a:cubicBezTo>
                    <a:pt x="4" y="11"/>
                    <a:pt x="5" y="11"/>
                    <a:pt x="5" y="11"/>
                  </a:cubicBezTo>
                  <a:cubicBezTo>
                    <a:pt x="4" y="12"/>
                    <a:pt x="4" y="13"/>
                    <a:pt x="3" y="14"/>
                  </a:cubicBezTo>
                  <a:cubicBezTo>
                    <a:pt x="3" y="14"/>
                    <a:pt x="1" y="15"/>
                    <a:pt x="2" y="15"/>
                  </a:cubicBezTo>
                  <a:cubicBezTo>
                    <a:pt x="2" y="16"/>
                    <a:pt x="4" y="17"/>
                    <a:pt x="3" y="18"/>
                  </a:cubicBezTo>
                  <a:cubicBezTo>
                    <a:pt x="3" y="19"/>
                    <a:pt x="3" y="19"/>
                    <a:pt x="2" y="20"/>
                  </a:cubicBezTo>
                  <a:cubicBezTo>
                    <a:pt x="2" y="20"/>
                    <a:pt x="0" y="20"/>
                    <a:pt x="0" y="20"/>
                  </a:cubicBezTo>
                  <a:cubicBezTo>
                    <a:pt x="0" y="21"/>
                    <a:pt x="1" y="23"/>
                    <a:pt x="2" y="23"/>
                  </a:cubicBezTo>
                  <a:cubicBezTo>
                    <a:pt x="2" y="24"/>
                    <a:pt x="3" y="24"/>
                    <a:pt x="3" y="25"/>
                  </a:cubicBezTo>
                  <a:cubicBezTo>
                    <a:pt x="3" y="25"/>
                    <a:pt x="4" y="26"/>
                    <a:pt x="4" y="26"/>
                  </a:cubicBezTo>
                  <a:cubicBezTo>
                    <a:pt x="4" y="27"/>
                    <a:pt x="3" y="29"/>
                    <a:pt x="3" y="30"/>
                  </a:cubicBezTo>
                  <a:cubicBezTo>
                    <a:pt x="3" y="30"/>
                    <a:pt x="3" y="30"/>
                    <a:pt x="3" y="30"/>
                  </a:cubicBezTo>
                  <a:cubicBezTo>
                    <a:pt x="4" y="32"/>
                    <a:pt x="7" y="36"/>
                    <a:pt x="8" y="36"/>
                  </a:cubicBezTo>
                  <a:cubicBezTo>
                    <a:pt x="9" y="37"/>
                    <a:pt x="12" y="30"/>
                    <a:pt x="12" y="27"/>
                  </a:cubicBezTo>
                  <a:cubicBezTo>
                    <a:pt x="13" y="24"/>
                    <a:pt x="14" y="25"/>
                    <a:pt x="15" y="26"/>
                  </a:cubicBezTo>
                  <a:cubicBezTo>
                    <a:pt x="16" y="27"/>
                    <a:pt x="16" y="26"/>
                    <a:pt x="18" y="24"/>
                  </a:cubicBezTo>
                  <a:cubicBezTo>
                    <a:pt x="20" y="23"/>
                    <a:pt x="21" y="23"/>
                    <a:pt x="21" y="25"/>
                  </a:cubicBezTo>
                  <a:cubicBezTo>
                    <a:pt x="21" y="27"/>
                    <a:pt x="23" y="26"/>
                    <a:pt x="25" y="26"/>
                  </a:cubicBezTo>
                  <a:cubicBezTo>
                    <a:pt x="26" y="27"/>
                    <a:pt x="27" y="26"/>
                    <a:pt x="28" y="25"/>
                  </a:cubicBezTo>
                  <a:cubicBezTo>
                    <a:pt x="30" y="23"/>
                    <a:pt x="31" y="23"/>
                    <a:pt x="34" y="23"/>
                  </a:cubicBezTo>
                  <a:cubicBezTo>
                    <a:pt x="36" y="24"/>
                    <a:pt x="42" y="24"/>
                    <a:pt x="44" y="24"/>
                  </a:cubicBezTo>
                  <a:cubicBezTo>
                    <a:pt x="46" y="23"/>
                    <a:pt x="48" y="26"/>
                    <a:pt x="49" y="26"/>
                  </a:cubicBezTo>
                  <a:cubicBezTo>
                    <a:pt x="50" y="27"/>
                    <a:pt x="50" y="26"/>
                    <a:pt x="50" y="26"/>
                  </a:cubicBezTo>
                  <a:cubicBezTo>
                    <a:pt x="50" y="25"/>
                    <a:pt x="50" y="25"/>
                    <a:pt x="51" y="25"/>
                  </a:cubicBezTo>
                  <a:cubicBezTo>
                    <a:pt x="53" y="25"/>
                    <a:pt x="53" y="22"/>
                    <a:pt x="54" y="21"/>
                  </a:cubicBezTo>
                  <a:cubicBezTo>
                    <a:pt x="55" y="20"/>
                    <a:pt x="50" y="17"/>
                    <a:pt x="49" y="1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5" name="Freeform 473">
              <a:extLst>
                <a:ext uri="{FF2B5EF4-FFF2-40B4-BE49-F238E27FC236}">
                  <a16:creationId xmlns:a16="http://schemas.microsoft.com/office/drawing/2014/main" id="{9B0BD912-53FC-42AE-AADB-5A2B3CBAD5B9}"/>
                </a:ext>
              </a:extLst>
            </p:cNvPr>
            <p:cNvSpPr>
              <a:spLocks/>
            </p:cNvSpPr>
            <p:nvPr/>
          </p:nvSpPr>
          <p:spPr bwMode="auto">
            <a:xfrm>
              <a:off x="2090" y="2307"/>
              <a:ext cx="5" cy="2"/>
            </a:xfrm>
            <a:custGeom>
              <a:avLst/>
              <a:gdLst>
                <a:gd name="T0" fmla="*/ 0 w 3"/>
                <a:gd name="T1" fmla="*/ 0 h 1"/>
                <a:gd name="T2" fmla="*/ 2 w 3"/>
                <a:gd name="T3" fmla="*/ 1 h 1"/>
                <a:gd name="T4" fmla="*/ 0 w 3"/>
                <a:gd name="T5" fmla="*/ 0 h 1"/>
              </a:gdLst>
              <a:ahLst/>
              <a:cxnLst>
                <a:cxn ang="0">
                  <a:pos x="T0" y="T1"/>
                </a:cxn>
                <a:cxn ang="0">
                  <a:pos x="T2" y="T3"/>
                </a:cxn>
                <a:cxn ang="0">
                  <a:pos x="T4" y="T5"/>
                </a:cxn>
              </a:cxnLst>
              <a:rect l="0" t="0" r="r" b="b"/>
              <a:pathLst>
                <a:path w="3" h="1">
                  <a:moveTo>
                    <a:pt x="0" y="0"/>
                  </a:moveTo>
                  <a:cubicBezTo>
                    <a:pt x="0" y="0"/>
                    <a:pt x="2" y="1"/>
                    <a:pt x="2" y="1"/>
                  </a:cubicBezTo>
                  <a:cubicBezTo>
                    <a:pt x="3" y="0"/>
                    <a:pt x="0"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6" name="Freeform 474">
              <a:extLst>
                <a:ext uri="{FF2B5EF4-FFF2-40B4-BE49-F238E27FC236}">
                  <a16:creationId xmlns:a16="http://schemas.microsoft.com/office/drawing/2014/main" id="{31494702-CBC2-453B-BF4F-A075662099F2}"/>
                </a:ext>
              </a:extLst>
            </p:cNvPr>
            <p:cNvSpPr>
              <a:spLocks/>
            </p:cNvSpPr>
            <p:nvPr/>
          </p:nvSpPr>
          <p:spPr bwMode="auto">
            <a:xfrm>
              <a:off x="2120" y="2301"/>
              <a:ext cx="38" cy="13"/>
            </a:xfrm>
            <a:custGeom>
              <a:avLst/>
              <a:gdLst>
                <a:gd name="T0" fmla="*/ 3 w 28"/>
                <a:gd name="T1" fmla="*/ 1 h 10"/>
                <a:gd name="T2" fmla="*/ 2 w 28"/>
                <a:gd name="T3" fmla="*/ 7 h 10"/>
                <a:gd name="T4" fmla="*/ 7 w 28"/>
                <a:gd name="T5" fmla="*/ 9 h 10"/>
                <a:gd name="T6" fmla="*/ 14 w 28"/>
                <a:gd name="T7" fmla="*/ 8 h 10"/>
                <a:gd name="T8" fmla="*/ 22 w 28"/>
                <a:gd name="T9" fmla="*/ 7 h 10"/>
                <a:gd name="T10" fmla="*/ 23 w 28"/>
                <a:gd name="T11" fmla="*/ 1 h 10"/>
                <a:gd name="T12" fmla="*/ 16 w 28"/>
                <a:gd name="T13" fmla="*/ 1 h 10"/>
                <a:gd name="T14" fmla="*/ 5 w 28"/>
                <a:gd name="T15" fmla="*/ 0 h 10"/>
                <a:gd name="T16" fmla="*/ 3 w 2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0">
                  <a:moveTo>
                    <a:pt x="3" y="1"/>
                  </a:moveTo>
                  <a:cubicBezTo>
                    <a:pt x="2" y="2"/>
                    <a:pt x="0" y="2"/>
                    <a:pt x="2" y="7"/>
                  </a:cubicBezTo>
                  <a:cubicBezTo>
                    <a:pt x="2" y="7"/>
                    <a:pt x="4" y="10"/>
                    <a:pt x="7" y="9"/>
                  </a:cubicBezTo>
                  <a:cubicBezTo>
                    <a:pt x="9" y="8"/>
                    <a:pt x="12" y="8"/>
                    <a:pt x="14" y="8"/>
                  </a:cubicBezTo>
                  <a:cubicBezTo>
                    <a:pt x="16" y="8"/>
                    <a:pt x="21" y="9"/>
                    <a:pt x="22" y="7"/>
                  </a:cubicBezTo>
                  <a:cubicBezTo>
                    <a:pt x="24" y="5"/>
                    <a:pt x="28" y="3"/>
                    <a:pt x="23" y="1"/>
                  </a:cubicBezTo>
                  <a:cubicBezTo>
                    <a:pt x="19" y="0"/>
                    <a:pt x="18" y="1"/>
                    <a:pt x="16" y="1"/>
                  </a:cubicBezTo>
                  <a:cubicBezTo>
                    <a:pt x="14" y="0"/>
                    <a:pt x="6" y="0"/>
                    <a:pt x="5" y="0"/>
                  </a:cubicBezTo>
                  <a:cubicBezTo>
                    <a:pt x="4" y="0"/>
                    <a:pt x="3"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7" name="Freeform 475">
              <a:extLst>
                <a:ext uri="{FF2B5EF4-FFF2-40B4-BE49-F238E27FC236}">
                  <a16:creationId xmlns:a16="http://schemas.microsoft.com/office/drawing/2014/main" id="{E153ABBA-BEEC-46B2-A7E5-56D47797D2C3}"/>
                </a:ext>
              </a:extLst>
            </p:cNvPr>
            <p:cNvSpPr>
              <a:spLocks/>
            </p:cNvSpPr>
            <p:nvPr/>
          </p:nvSpPr>
          <p:spPr bwMode="auto">
            <a:xfrm>
              <a:off x="2175" y="2301"/>
              <a:ext cx="3" cy="2"/>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2"/>
                    <a:pt x="2" y="1"/>
                    <a:pt x="2" y="0"/>
                  </a:cubicBezTo>
                  <a:cubicBezTo>
                    <a:pt x="2" y="0"/>
                    <a:pt x="0"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8" name="Freeform 476">
              <a:extLst>
                <a:ext uri="{FF2B5EF4-FFF2-40B4-BE49-F238E27FC236}">
                  <a16:creationId xmlns:a16="http://schemas.microsoft.com/office/drawing/2014/main" id="{D6D179AE-10F3-4F42-BAD2-883D37A1B0B9}"/>
                </a:ext>
              </a:extLst>
            </p:cNvPr>
            <p:cNvSpPr>
              <a:spLocks/>
            </p:cNvSpPr>
            <p:nvPr/>
          </p:nvSpPr>
          <p:spPr bwMode="auto">
            <a:xfrm>
              <a:off x="2211" y="2324"/>
              <a:ext cx="5" cy="3"/>
            </a:xfrm>
            <a:custGeom>
              <a:avLst/>
              <a:gdLst>
                <a:gd name="T0" fmla="*/ 3 w 4"/>
                <a:gd name="T1" fmla="*/ 2 h 2"/>
                <a:gd name="T2" fmla="*/ 0 w 4"/>
                <a:gd name="T3" fmla="*/ 0 h 2"/>
                <a:gd name="T4" fmla="*/ 3 w 4"/>
                <a:gd name="T5" fmla="*/ 2 h 2"/>
              </a:gdLst>
              <a:ahLst/>
              <a:cxnLst>
                <a:cxn ang="0">
                  <a:pos x="T0" y="T1"/>
                </a:cxn>
                <a:cxn ang="0">
                  <a:pos x="T2" y="T3"/>
                </a:cxn>
                <a:cxn ang="0">
                  <a:pos x="T4" y="T5"/>
                </a:cxn>
              </a:cxnLst>
              <a:rect l="0" t="0" r="r" b="b"/>
              <a:pathLst>
                <a:path w="4" h="2">
                  <a:moveTo>
                    <a:pt x="3" y="2"/>
                  </a:moveTo>
                  <a:cubicBezTo>
                    <a:pt x="4" y="2"/>
                    <a:pt x="1" y="1"/>
                    <a:pt x="0" y="0"/>
                  </a:cubicBezTo>
                  <a:cubicBezTo>
                    <a:pt x="0" y="0"/>
                    <a:pt x="2"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9" name="Freeform 477">
              <a:extLst>
                <a:ext uri="{FF2B5EF4-FFF2-40B4-BE49-F238E27FC236}">
                  <a16:creationId xmlns:a16="http://schemas.microsoft.com/office/drawing/2014/main" id="{416F3EB5-F30E-46DE-BEC6-D39BB4FE2ACB}"/>
                </a:ext>
              </a:extLst>
            </p:cNvPr>
            <p:cNvSpPr>
              <a:spLocks/>
            </p:cNvSpPr>
            <p:nvPr/>
          </p:nvSpPr>
          <p:spPr bwMode="auto">
            <a:xfrm>
              <a:off x="2232" y="2328"/>
              <a:ext cx="4" cy="4"/>
            </a:xfrm>
            <a:custGeom>
              <a:avLst/>
              <a:gdLst>
                <a:gd name="T0" fmla="*/ 0 w 3"/>
                <a:gd name="T1" fmla="*/ 1 h 3"/>
                <a:gd name="T2" fmla="*/ 1 w 3"/>
                <a:gd name="T3" fmla="*/ 3 h 3"/>
                <a:gd name="T4" fmla="*/ 2 w 3"/>
                <a:gd name="T5" fmla="*/ 2 h 3"/>
                <a:gd name="T6" fmla="*/ 0 w 3"/>
                <a:gd name="T7" fmla="*/ 1 h 3"/>
              </a:gdLst>
              <a:ahLst/>
              <a:cxnLst>
                <a:cxn ang="0">
                  <a:pos x="T0" y="T1"/>
                </a:cxn>
                <a:cxn ang="0">
                  <a:pos x="T2" y="T3"/>
                </a:cxn>
                <a:cxn ang="0">
                  <a:pos x="T4" y="T5"/>
                </a:cxn>
                <a:cxn ang="0">
                  <a:pos x="T6" y="T7"/>
                </a:cxn>
              </a:cxnLst>
              <a:rect l="0" t="0" r="r" b="b"/>
              <a:pathLst>
                <a:path w="3" h="3">
                  <a:moveTo>
                    <a:pt x="0" y="1"/>
                  </a:moveTo>
                  <a:cubicBezTo>
                    <a:pt x="0" y="1"/>
                    <a:pt x="0" y="3"/>
                    <a:pt x="1" y="3"/>
                  </a:cubicBezTo>
                  <a:cubicBezTo>
                    <a:pt x="3" y="3"/>
                    <a:pt x="3" y="3"/>
                    <a:pt x="2" y="2"/>
                  </a:cubicBezTo>
                  <a:cubicBezTo>
                    <a:pt x="2" y="1"/>
                    <a:pt x="1"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0" name="Freeform 478">
              <a:extLst>
                <a:ext uri="{FF2B5EF4-FFF2-40B4-BE49-F238E27FC236}">
                  <a16:creationId xmlns:a16="http://schemas.microsoft.com/office/drawing/2014/main" id="{C8DFA5C7-99C2-400B-9EAB-C75BADC27644}"/>
                </a:ext>
              </a:extLst>
            </p:cNvPr>
            <p:cNvSpPr>
              <a:spLocks/>
            </p:cNvSpPr>
            <p:nvPr/>
          </p:nvSpPr>
          <p:spPr bwMode="auto">
            <a:xfrm>
              <a:off x="2233" y="2347"/>
              <a:ext cx="6" cy="7"/>
            </a:xfrm>
            <a:custGeom>
              <a:avLst/>
              <a:gdLst>
                <a:gd name="T0" fmla="*/ 3 w 4"/>
                <a:gd name="T1" fmla="*/ 2 h 5"/>
                <a:gd name="T2" fmla="*/ 2 w 4"/>
                <a:gd name="T3" fmla="*/ 0 h 5"/>
                <a:gd name="T4" fmla="*/ 1 w 4"/>
                <a:gd name="T5" fmla="*/ 1 h 5"/>
                <a:gd name="T6" fmla="*/ 3 w 4"/>
                <a:gd name="T7" fmla="*/ 4 h 5"/>
                <a:gd name="T8" fmla="*/ 3 w 4"/>
                <a:gd name="T9" fmla="*/ 2 h 5"/>
              </a:gdLst>
              <a:ahLst/>
              <a:cxnLst>
                <a:cxn ang="0">
                  <a:pos x="T0" y="T1"/>
                </a:cxn>
                <a:cxn ang="0">
                  <a:pos x="T2" y="T3"/>
                </a:cxn>
                <a:cxn ang="0">
                  <a:pos x="T4" y="T5"/>
                </a:cxn>
                <a:cxn ang="0">
                  <a:pos x="T6" y="T7"/>
                </a:cxn>
                <a:cxn ang="0">
                  <a:pos x="T8" y="T9"/>
                </a:cxn>
              </a:cxnLst>
              <a:rect l="0" t="0" r="r" b="b"/>
              <a:pathLst>
                <a:path w="4" h="5">
                  <a:moveTo>
                    <a:pt x="3" y="2"/>
                  </a:moveTo>
                  <a:cubicBezTo>
                    <a:pt x="3" y="1"/>
                    <a:pt x="3" y="0"/>
                    <a:pt x="2" y="0"/>
                  </a:cubicBezTo>
                  <a:cubicBezTo>
                    <a:pt x="0" y="0"/>
                    <a:pt x="1" y="1"/>
                    <a:pt x="1" y="1"/>
                  </a:cubicBezTo>
                  <a:cubicBezTo>
                    <a:pt x="1" y="3"/>
                    <a:pt x="1" y="5"/>
                    <a:pt x="3" y="4"/>
                  </a:cubicBezTo>
                  <a:cubicBezTo>
                    <a:pt x="4" y="4"/>
                    <a:pt x="4" y="3"/>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1" name="Freeform 479">
              <a:extLst>
                <a:ext uri="{FF2B5EF4-FFF2-40B4-BE49-F238E27FC236}">
                  <a16:creationId xmlns:a16="http://schemas.microsoft.com/office/drawing/2014/main" id="{4E153BB0-B082-4091-90C9-78AA2D83C5BB}"/>
                </a:ext>
              </a:extLst>
            </p:cNvPr>
            <p:cNvSpPr>
              <a:spLocks/>
            </p:cNvSpPr>
            <p:nvPr/>
          </p:nvSpPr>
          <p:spPr bwMode="auto">
            <a:xfrm>
              <a:off x="2239" y="2344"/>
              <a:ext cx="8" cy="5"/>
            </a:xfrm>
            <a:custGeom>
              <a:avLst/>
              <a:gdLst>
                <a:gd name="T0" fmla="*/ 4 w 6"/>
                <a:gd name="T1" fmla="*/ 2 h 3"/>
                <a:gd name="T2" fmla="*/ 1 w 6"/>
                <a:gd name="T3" fmla="*/ 0 h 3"/>
                <a:gd name="T4" fmla="*/ 3 w 6"/>
                <a:gd name="T5" fmla="*/ 3 h 3"/>
                <a:gd name="T6" fmla="*/ 4 w 6"/>
                <a:gd name="T7" fmla="*/ 2 h 3"/>
              </a:gdLst>
              <a:ahLst/>
              <a:cxnLst>
                <a:cxn ang="0">
                  <a:pos x="T0" y="T1"/>
                </a:cxn>
                <a:cxn ang="0">
                  <a:pos x="T2" y="T3"/>
                </a:cxn>
                <a:cxn ang="0">
                  <a:pos x="T4" y="T5"/>
                </a:cxn>
                <a:cxn ang="0">
                  <a:pos x="T6" y="T7"/>
                </a:cxn>
              </a:cxnLst>
              <a:rect l="0" t="0" r="r" b="b"/>
              <a:pathLst>
                <a:path w="6" h="3">
                  <a:moveTo>
                    <a:pt x="4" y="2"/>
                  </a:moveTo>
                  <a:cubicBezTo>
                    <a:pt x="2" y="1"/>
                    <a:pt x="2" y="0"/>
                    <a:pt x="1" y="0"/>
                  </a:cubicBezTo>
                  <a:cubicBezTo>
                    <a:pt x="1" y="0"/>
                    <a:pt x="0" y="3"/>
                    <a:pt x="3" y="3"/>
                  </a:cubicBezTo>
                  <a:cubicBezTo>
                    <a:pt x="5" y="3"/>
                    <a:pt x="6" y="3"/>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2" name="Freeform 480">
              <a:extLst>
                <a:ext uri="{FF2B5EF4-FFF2-40B4-BE49-F238E27FC236}">
                  <a16:creationId xmlns:a16="http://schemas.microsoft.com/office/drawing/2014/main" id="{B90F693B-969E-4EB1-AB08-528069EC855A}"/>
                </a:ext>
              </a:extLst>
            </p:cNvPr>
            <p:cNvSpPr>
              <a:spLocks/>
            </p:cNvSpPr>
            <p:nvPr/>
          </p:nvSpPr>
          <p:spPr bwMode="auto">
            <a:xfrm>
              <a:off x="2243" y="2353"/>
              <a:ext cx="2" cy="2"/>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1" y="2"/>
                    <a:pt x="2" y="1"/>
                  </a:cubicBezTo>
                  <a:cubicBezTo>
                    <a:pt x="2" y="0"/>
                    <a:pt x="0" y="1"/>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3" name="Freeform 481">
              <a:extLst>
                <a:ext uri="{FF2B5EF4-FFF2-40B4-BE49-F238E27FC236}">
                  <a16:creationId xmlns:a16="http://schemas.microsoft.com/office/drawing/2014/main" id="{58F4391E-4F98-4354-9735-5B2B496F0CF2}"/>
                </a:ext>
              </a:extLst>
            </p:cNvPr>
            <p:cNvSpPr>
              <a:spLocks/>
            </p:cNvSpPr>
            <p:nvPr/>
          </p:nvSpPr>
          <p:spPr bwMode="auto">
            <a:xfrm>
              <a:off x="2239" y="2361"/>
              <a:ext cx="5" cy="9"/>
            </a:xfrm>
            <a:custGeom>
              <a:avLst/>
              <a:gdLst>
                <a:gd name="T0" fmla="*/ 2 w 4"/>
                <a:gd name="T1" fmla="*/ 0 h 7"/>
                <a:gd name="T2" fmla="*/ 2 w 4"/>
                <a:gd name="T3" fmla="*/ 5 h 7"/>
                <a:gd name="T4" fmla="*/ 4 w 4"/>
                <a:gd name="T5" fmla="*/ 5 h 7"/>
                <a:gd name="T6" fmla="*/ 2 w 4"/>
                <a:gd name="T7" fmla="*/ 0 h 7"/>
              </a:gdLst>
              <a:ahLst/>
              <a:cxnLst>
                <a:cxn ang="0">
                  <a:pos x="T0" y="T1"/>
                </a:cxn>
                <a:cxn ang="0">
                  <a:pos x="T2" y="T3"/>
                </a:cxn>
                <a:cxn ang="0">
                  <a:pos x="T4" y="T5"/>
                </a:cxn>
                <a:cxn ang="0">
                  <a:pos x="T6" y="T7"/>
                </a:cxn>
              </a:cxnLst>
              <a:rect l="0" t="0" r="r" b="b"/>
              <a:pathLst>
                <a:path w="4" h="7">
                  <a:moveTo>
                    <a:pt x="2" y="0"/>
                  </a:moveTo>
                  <a:cubicBezTo>
                    <a:pt x="2" y="0"/>
                    <a:pt x="0" y="4"/>
                    <a:pt x="2" y="5"/>
                  </a:cubicBezTo>
                  <a:cubicBezTo>
                    <a:pt x="3" y="7"/>
                    <a:pt x="4" y="7"/>
                    <a:pt x="4" y="5"/>
                  </a:cubicBezTo>
                  <a:cubicBezTo>
                    <a:pt x="4" y="3"/>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4" name="Freeform 482">
              <a:extLst>
                <a:ext uri="{FF2B5EF4-FFF2-40B4-BE49-F238E27FC236}">
                  <a16:creationId xmlns:a16="http://schemas.microsoft.com/office/drawing/2014/main" id="{59E4BCA1-1105-4BCC-9C33-377F57D0C451}"/>
                </a:ext>
              </a:extLst>
            </p:cNvPr>
            <p:cNvSpPr>
              <a:spLocks/>
            </p:cNvSpPr>
            <p:nvPr/>
          </p:nvSpPr>
          <p:spPr bwMode="auto">
            <a:xfrm>
              <a:off x="2244" y="2376"/>
              <a:ext cx="10" cy="10"/>
            </a:xfrm>
            <a:custGeom>
              <a:avLst/>
              <a:gdLst>
                <a:gd name="T0" fmla="*/ 5 w 7"/>
                <a:gd name="T1" fmla="*/ 3 h 7"/>
                <a:gd name="T2" fmla="*/ 1 w 7"/>
                <a:gd name="T3" fmla="*/ 1 h 7"/>
                <a:gd name="T4" fmla="*/ 2 w 7"/>
                <a:gd name="T5" fmla="*/ 4 h 7"/>
                <a:gd name="T6" fmla="*/ 2 w 7"/>
                <a:gd name="T7" fmla="*/ 6 h 7"/>
                <a:gd name="T8" fmla="*/ 5 w 7"/>
                <a:gd name="T9" fmla="*/ 7 h 7"/>
                <a:gd name="T10" fmla="*/ 5 w 7"/>
                <a:gd name="T11" fmla="*/ 3 h 7"/>
              </a:gdLst>
              <a:ahLst/>
              <a:cxnLst>
                <a:cxn ang="0">
                  <a:pos x="T0" y="T1"/>
                </a:cxn>
                <a:cxn ang="0">
                  <a:pos x="T2" y="T3"/>
                </a:cxn>
                <a:cxn ang="0">
                  <a:pos x="T4" y="T5"/>
                </a:cxn>
                <a:cxn ang="0">
                  <a:pos x="T6" y="T7"/>
                </a:cxn>
                <a:cxn ang="0">
                  <a:pos x="T8" y="T9"/>
                </a:cxn>
                <a:cxn ang="0">
                  <a:pos x="T10" y="T11"/>
                </a:cxn>
              </a:cxnLst>
              <a:rect l="0" t="0" r="r" b="b"/>
              <a:pathLst>
                <a:path w="7" h="7">
                  <a:moveTo>
                    <a:pt x="5" y="3"/>
                  </a:moveTo>
                  <a:cubicBezTo>
                    <a:pt x="4" y="2"/>
                    <a:pt x="2" y="0"/>
                    <a:pt x="1" y="1"/>
                  </a:cubicBezTo>
                  <a:cubicBezTo>
                    <a:pt x="0" y="2"/>
                    <a:pt x="2" y="4"/>
                    <a:pt x="2" y="4"/>
                  </a:cubicBezTo>
                  <a:cubicBezTo>
                    <a:pt x="4" y="5"/>
                    <a:pt x="2" y="5"/>
                    <a:pt x="2" y="6"/>
                  </a:cubicBezTo>
                  <a:cubicBezTo>
                    <a:pt x="3" y="7"/>
                    <a:pt x="3" y="6"/>
                    <a:pt x="5" y="7"/>
                  </a:cubicBezTo>
                  <a:cubicBezTo>
                    <a:pt x="7" y="7"/>
                    <a:pt x="6" y="5"/>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5" name="Freeform 483">
              <a:extLst>
                <a:ext uri="{FF2B5EF4-FFF2-40B4-BE49-F238E27FC236}">
                  <a16:creationId xmlns:a16="http://schemas.microsoft.com/office/drawing/2014/main" id="{5E001B7B-140D-48AB-B774-3346BE6BA2BA}"/>
                </a:ext>
              </a:extLst>
            </p:cNvPr>
            <p:cNvSpPr>
              <a:spLocks/>
            </p:cNvSpPr>
            <p:nvPr/>
          </p:nvSpPr>
          <p:spPr bwMode="auto">
            <a:xfrm>
              <a:off x="2247" y="2391"/>
              <a:ext cx="5" cy="10"/>
            </a:xfrm>
            <a:custGeom>
              <a:avLst/>
              <a:gdLst>
                <a:gd name="T0" fmla="*/ 3 w 4"/>
                <a:gd name="T1" fmla="*/ 5 h 7"/>
                <a:gd name="T2" fmla="*/ 3 w 4"/>
                <a:gd name="T3" fmla="*/ 2 h 7"/>
                <a:gd name="T4" fmla="*/ 2 w 4"/>
                <a:gd name="T5" fmla="*/ 6 h 7"/>
                <a:gd name="T6" fmla="*/ 3 w 4"/>
                <a:gd name="T7" fmla="*/ 5 h 7"/>
              </a:gdLst>
              <a:ahLst/>
              <a:cxnLst>
                <a:cxn ang="0">
                  <a:pos x="T0" y="T1"/>
                </a:cxn>
                <a:cxn ang="0">
                  <a:pos x="T2" y="T3"/>
                </a:cxn>
                <a:cxn ang="0">
                  <a:pos x="T4" y="T5"/>
                </a:cxn>
                <a:cxn ang="0">
                  <a:pos x="T6" y="T7"/>
                </a:cxn>
              </a:cxnLst>
              <a:rect l="0" t="0" r="r" b="b"/>
              <a:pathLst>
                <a:path w="4" h="7">
                  <a:moveTo>
                    <a:pt x="3" y="5"/>
                  </a:moveTo>
                  <a:cubicBezTo>
                    <a:pt x="4" y="3"/>
                    <a:pt x="3" y="0"/>
                    <a:pt x="3" y="2"/>
                  </a:cubicBezTo>
                  <a:cubicBezTo>
                    <a:pt x="3" y="2"/>
                    <a:pt x="0" y="4"/>
                    <a:pt x="2" y="6"/>
                  </a:cubicBezTo>
                  <a:cubicBezTo>
                    <a:pt x="3" y="7"/>
                    <a:pt x="3" y="6"/>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6" name="Freeform 484">
              <a:extLst>
                <a:ext uri="{FF2B5EF4-FFF2-40B4-BE49-F238E27FC236}">
                  <a16:creationId xmlns:a16="http://schemas.microsoft.com/office/drawing/2014/main" id="{63E0734D-E01F-4850-8D4B-1C3F8FF513CE}"/>
                </a:ext>
              </a:extLst>
            </p:cNvPr>
            <p:cNvSpPr>
              <a:spLocks/>
            </p:cNvSpPr>
            <p:nvPr/>
          </p:nvSpPr>
          <p:spPr bwMode="auto">
            <a:xfrm>
              <a:off x="2243" y="2408"/>
              <a:ext cx="5" cy="5"/>
            </a:xfrm>
            <a:custGeom>
              <a:avLst/>
              <a:gdLst>
                <a:gd name="T0" fmla="*/ 3 w 4"/>
                <a:gd name="T1" fmla="*/ 2 h 4"/>
                <a:gd name="T2" fmla="*/ 2 w 4"/>
                <a:gd name="T3" fmla="*/ 1 h 4"/>
                <a:gd name="T4" fmla="*/ 1 w 4"/>
                <a:gd name="T5" fmla="*/ 3 h 4"/>
                <a:gd name="T6" fmla="*/ 3 w 4"/>
                <a:gd name="T7" fmla="*/ 2 h 4"/>
              </a:gdLst>
              <a:ahLst/>
              <a:cxnLst>
                <a:cxn ang="0">
                  <a:pos x="T0" y="T1"/>
                </a:cxn>
                <a:cxn ang="0">
                  <a:pos x="T2" y="T3"/>
                </a:cxn>
                <a:cxn ang="0">
                  <a:pos x="T4" y="T5"/>
                </a:cxn>
                <a:cxn ang="0">
                  <a:pos x="T6" y="T7"/>
                </a:cxn>
              </a:cxnLst>
              <a:rect l="0" t="0" r="r" b="b"/>
              <a:pathLst>
                <a:path w="4" h="4">
                  <a:moveTo>
                    <a:pt x="3" y="2"/>
                  </a:moveTo>
                  <a:cubicBezTo>
                    <a:pt x="4" y="1"/>
                    <a:pt x="2" y="0"/>
                    <a:pt x="2" y="1"/>
                  </a:cubicBezTo>
                  <a:cubicBezTo>
                    <a:pt x="2" y="1"/>
                    <a:pt x="0" y="3"/>
                    <a:pt x="1" y="3"/>
                  </a:cubicBezTo>
                  <a:cubicBezTo>
                    <a:pt x="2" y="4"/>
                    <a:pt x="3" y="3"/>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7" name="Freeform 485">
              <a:extLst>
                <a:ext uri="{FF2B5EF4-FFF2-40B4-BE49-F238E27FC236}">
                  <a16:creationId xmlns:a16="http://schemas.microsoft.com/office/drawing/2014/main" id="{80C3F672-22A8-40EB-9133-001AD535DA83}"/>
                </a:ext>
              </a:extLst>
            </p:cNvPr>
            <p:cNvSpPr>
              <a:spLocks/>
            </p:cNvSpPr>
            <p:nvPr/>
          </p:nvSpPr>
          <p:spPr bwMode="auto">
            <a:xfrm>
              <a:off x="2277" y="2409"/>
              <a:ext cx="4" cy="5"/>
            </a:xfrm>
            <a:custGeom>
              <a:avLst/>
              <a:gdLst>
                <a:gd name="T0" fmla="*/ 1 w 3"/>
                <a:gd name="T1" fmla="*/ 1 h 4"/>
                <a:gd name="T2" fmla="*/ 1 w 3"/>
                <a:gd name="T3" fmla="*/ 3 h 4"/>
                <a:gd name="T4" fmla="*/ 3 w 3"/>
                <a:gd name="T5" fmla="*/ 3 h 4"/>
                <a:gd name="T6" fmla="*/ 1 w 3"/>
                <a:gd name="T7" fmla="*/ 1 h 4"/>
              </a:gdLst>
              <a:ahLst/>
              <a:cxnLst>
                <a:cxn ang="0">
                  <a:pos x="T0" y="T1"/>
                </a:cxn>
                <a:cxn ang="0">
                  <a:pos x="T2" y="T3"/>
                </a:cxn>
                <a:cxn ang="0">
                  <a:pos x="T4" y="T5"/>
                </a:cxn>
                <a:cxn ang="0">
                  <a:pos x="T6" y="T7"/>
                </a:cxn>
              </a:cxnLst>
              <a:rect l="0" t="0" r="r" b="b"/>
              <a:pathLst>
                <a:path w="3" h="4">
                  <a:moveTo>
                    <a:pt x="1" y="1"/>
                  </a:moveTo>
                  <a:cubicBezTo>
                    <a:pt x="0" y="1"/>
                    <a:pt x="0" y="2"/>
                    <a:pt x="1" y="3"/>
                  </a:cubicBezTo>
                  <a:cubicBezTo>
                    <a:pt x="2" y="4"/>
                    <a:pt x="2" y="4"/>
                    <a:pt x="3" y="3"/>
                  </a:cubicBezTo>
                  <a:cubicBezTo>
                    <a:pt x="3" y="3"/>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8" name="Freeform 486">
              <a:extLst>
                <a:ext uri="{FF2B5EF4-FFF2-40B4-BE49-F238E27FC236}">
                  <a16:creationId xmlns:a16="http://schemas.microsoft.com/office/drawing/2014/main" id="{C4B8F80F-1BE1-4448-9475-87B54370F356}"/>
                </a:ext>
              </a:extLst>
            </p:cNvPr>
            <p:cNvSpPr>
              <a:spLocks/>
            </p:cNvSpPr>
            <p:nvPr/>
          </p:nvSpPr>
          <p:spPr bwMode="auto">
            <a:xfrm>
              <a:off x="2233" y="2431"/>
              <a:ext cx="6" cy="5"/>
            </a:xfrm>
            <a:custGeom>
              <a:avLst/>
              <a:gdLst>
                <a:gd name="T0" fmla="*/ 2 w 4"/>
                <a:gd name="T1" fmla="*/ 0 h 4"/>
                <a:gd name="T2" fmla="*/ 1 w 4"/>
                <a:gd name="T3" fmla="*/ 3 h 4"/>
                <a:gd name="T4" fmla="*/ 2 w 4"/>
                <a:gd name="T5" fmla="*/ 0 h 4"/>
              </a:gdLst>
              <a:ahLst/>
              <a:cxnLst>
                <a:cxn ang="0">
                  <a:pos x="T0" y="T1"/>
                </a:cxn>
                <a:cxn ang="0">
                  <a:pos x="T2" y="T3"/>
                </a:cxn>
                <a:cxn ang="0">
                  <a:pos x="T4" y="T5"/>
                </a:cxn>
              </a:cxnLst>
              <a:rect l="0" t="0" r="r" b="b"/>
              <a:pathLst>
                <a:path w="4" h="4">
                  <a:moveTo>
                    <a:pt x="2" y="0"/>
                  </a:moveTo>
                  <a:cubicBezTo>
                    <a:pt x="2" y="0"/>
                    <a:pt x="0" y="4"/>
                    <a:pt x="1" y="3"/>
                  </a:cubicBezTo>
                  <a:cubicBezTo>
                    <a:pt x="3" y="1"/>
                    <a:pt x="4"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9" name="Freeform 487">
              <a:extLst>
                <a:ext uri="{FF2B5EF4-FFF2-40B4-BE49-F238E27FC236}">
                  <a16:creationId xmlns:a16="http://schemas.microsoft.com/office/drawing/2014/main" id="{011E45C9-8563-4137-A181-BBBC3C0C7A42}"/>
                </a:ext>
              </a:extLst>
            </p:cNvPr>
            <p:cNvSpPr>
              <a:spLocks/>
            </p:cNvSpPr>
            <p:nvPr/>
          </p:nvSpPr>
          <p:spPr bwMode="auto">
            <a:xfrm>
              <a:off x="2229" y="2460"/>
              <a:ext cx="23" cy="18"/>
            </a:xfrm>
            <a:custGeom>
              <a:avLst/>
              <a:gdLst>
                <a:gd name="T0" fmla="*/ 8 w 17"/>
                <a:gd name="T1" fmla="*/ 2 h 13"/>
                <a:gd name="T2" fmla="*/ 6 w 17"/>
                <a:gd name="T3" fmla="*/ 3 h 13"/>
                <a:gd name="T4" fmla="*/ 8 w 17"/>
                <a:gd name="T5" fmla="*/ 7 h 13"/>
                <a:gd name="T6" fmla="*/ 3 w 17"/>
                <a:gd name="T7" fmla="*/ 11 h 13"/>
                <a:gd name="T8" fmla="*/ 10 w 17"/>
                <a:gd name="T9" fmla="*/ 12 h 13"/>
                <a:gd name="T10" fmla="*/ 14 w 17"/>
                <a:gd name="T11" fmla="*/ 8 h 13"/>
                <a:gd name="T12" fmla="*/ 16 w 17"/>
                <a:gd name="T13" fmla="*/ 1 h 13"/>
                <a:gd name="T14" fmla="*/ 8 w 17"/>
                <a:gd name="T15" fmla="*/ 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3">
                  <a:moveTo>
                    <a:pt x="8" y="2"/>
                  </a:moveTo>
                  <a:cubicBezTo>
                    <a:pt x="5" y="2"/>
                    <a:pt x="6" y="3"/>
                    <a:pt x="6" y="3"/>
                  </a:cubicBezTo>
                  <a:cubicBezTo>
                    <a:pt x="7" y="3"/>
                    <a:pt x="8" y="4"/>
                    <a:pt x="8" y="7"/>
                  </a:cubicBezTo>
                  <a:cubicBezTo>
                    <a:pt x="9" y="10"/>
                    <a:pt x="6" y="9"/>
                    <a:pt x="3" y="11"/>
                  </a:cubicBezTo>
                  <a:cubicBezTo>
                    <a:pt x="0" y="12"/>
                    <a:pt x="7" y="13"/>
                    <a:pt x="10" y="12"/>
                  </a:cubicBezTo>
                  <a:cubicBezTo>
                    <a:pt x="13" y="12"/>
                    <a:pt x="15" y="10"/>
                    <a:pt x="14" y="8"/>
                  </a:cubicBezTo>
                  <a:cubicBezTo>
                    <a:pt x="14" y="5"/>
                    <a:pt x="15" y="3"/>
                    <a:pt x="16" y="1"/>
                  </a:cubicBezTo>
                  <a:cubicBezTo>
                    <a:pt x="17" y="0"/>
                    <a:pt x="11" y="1"/>
                    <a:pt x="8"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0" name="Freeform 488">
              <a:extLst>
                <a:ext uri="{FF2B5EF4-FFF2-40B4-BE49-F238E27FC236}">
                  <a16:creationId xmlns:a16="http://schemas.microsoft.com/office/drawing/2014/main" id="{4BF4FE08-660A-4451-920B-2F4D043A5085}"/>
                </a:ext>
              </a:extLst>
            </p:cNvPr>
            <p:cNvSpPr>
              <a:spLocks/>
            </p:cNvSpPr>
            <p:nvPr/>
          </p:nvSpPr>
          <p:spPr bwMode="auto">
            <a:xfrm>
              <a:off x="2254" y="2450"/>
              <a:ext cx="5" cy="3"/>
            </a:xfrm>
            <a:custGeom>
              <a:avLst/>
              <a:gdLst>
                <a:gd name="T0" fmla="*/ 0 w 4"/>
                <a:gd name="T1" fmla="*/ 2 h 2"/>
                <a:gd name="T2" fmla="*/ 4 w 4"/>
                <a:gd name="T3" fmla="*/ 1 h 2"/>
                <a:gd name="T4" fmla="*/ 0 w 4"/>
                <a:gd name="T5" fmla="*/ 2 h 2"/>
              </a:gdLst>
              <a:ahLst/>
              <a:cxnLst>
                <a:cxn ang="0">
                  <a:pos x="T0" y="T1"/>
                </a:cxn>
                <a:cxn ang="0">
                  <a:pos x="T2" y="T3"/>
                </a:cxn>
                <a:cxn ang="0">
                  <a:pos x="T4" y="T5"/>
                </a:cxn>
              </a:cxnLst>
              <a:rect l="0" t="0" r="r" b="b"/>
              <a:pathLst>
                <a:path w="4" h="2">
                  <a:moveTo>
                    <a:pt x="0" y="2"/>
                  </a:moveTo>
                  <a:cubicBezTo>
                    <a:pt x="0" y="2"/>
                    <a:pt x="4" y="2"/>
                    <a:pt x="4" y="1"/>
                  </a:cubicBezTo>
                  <a:cubicBezTo>
                    <a:pt x="4" y="0"/>
                    <a:pt x="1"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1" name="Freeform 489">
              <a:extLst>
                <a:ext uri="{FF2B5EF4-FFF2-40B4-BE49-F238E27FC236}">
                  <a16:creationId xmlns:a16="http://schemas.microsoft.com/office/drawing/2014/main" id="{792BC24C-7DEB-4083-AD06-0AA5A523A9D4}"/>
                </a:ext>
              </a:extLst>
            </p:cNvPr>
            <p:cNvSpPr>
              <a:spLocks/>
            </p:cNvSpPr>
            <p:nvPr/>
          </p:nvSpPr>
          <p:spPr bwMode="auto">
            <a:xfrm>
              <a:off x="2205" y="2305"/>
              <a:ext cx="6" cy="2"/>
            </a:xfrm>
            <a:custGeom>
              <a:avLst/>
              <a:gdLst>
                <a:gd name="T0" fmla="*/ 0 w 4"/>
                <a:gd name="T1" fmla="*/ 2 h 2"/>
                <a:gd name="T2" fmla="*/ 2 w 4"/>
                <a:gd name="T3" fmla="*/ 1 h 2"/>
                <a:gd name="T4" fmla="*/ 0 w 4"/>
                <a:gd name="T5" fmla="*/ 2 h 2"/>
              </a:gdLst>
              <a:ahLst/>
              <a:cxnLst>
                <a:cxn ang="0">
                  <a:pos x="T0" y="T1"/>
                </a:cxn>
                <a:cxn ang="0">
                  <a:pos x="T2" y="T3"/>
                </a:cxn>
                <a:cxn ang="0">
                  <a:pos x="T4" y="T5"/>
                </a:cxn>
              </a:cxnLst>
              <a:rect l="0" t="0" r="r" b="b"/>
              <a:pathLst>
                <a:path w="4" h="2">
                  <a:moveTo>
                    <a:pt x="0" y="2"/>
                  </a:moveTo>
                  <a:cubicBezTo>
                    <a:pt x="0" y="2"/>
                    <a:pt x="4" y="1"/>
                    <a:pt x="2" y="1"/>
                  </a:cubicBezTo>
                  <a:cubicBezTo>
                    <a:pt x="1" y="0"/>
                    <a:pt x="1" y="2"/>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2" name="Freeform 490">
              <a:extLst>
                <a:ext uri="{FF2B5EF4-FFF2-40B4-BE49-F238E27FC236}">
                  <a16:creationId xmlns:a16="http://schemas.microsoft.com/office/drawing/2014/main" id="{B36921E6-DF7A-4841-8A4F-6C192C98F5D9}"/>
                </a:ext>
              </a:extLst>
            </p:cNvPr>
            <p:cNvSpPr>
              <a:spLocks/>
            </p:cNvSpPr>
            <p:nvPr/>
          </p:nvSpPr>
          <p:spPr bwMode="auto">
            <a:xfrm>
              <a:off x="1830" y="2283"/>
              <a:ext cx="6" cy="2"/>
            </a:xfrm>
            <a:custGeom>
              <a:avLst/>
              <a:gdLst>
                <a:gd name="T0" fmla="*/ 0 w 4"/>
                <a:gd name="T1" fmla="*/ 1 h 2"/>
                <a:gd name="T2" fmla="*/ 2 w 4"/>
                <a:gd name="T3" fmla="*/ 1 h 2"/>
                <a:gd name="T4" fmla="*/ 2 w 4"/>
                <a:gd name="T5" fmla="*/ 0 h 2"/>
                <a:gd name="T6" fmla="*/ 0 w 4"/>
                <a:gd name="T7" fmla="*/ 1 h 2"/>
              </a:gdLst>
              <a:ahLst/>
              <a:cxnLst>
                <a:cxn ang="0">
                  <a:pos x="T0" y="T1"/>
                </a:cxn>
                <a:cxn ang="0">
                  <a:pos x="T2" y="T3"/>
                </a:cxn>
                <a:cxn ang="0">
                  <a:pos x="T4" y="T5"/>
                </a:cxn>
                <a:cxn ang="0">
                  <a:pos x="T6" y="T7"/>
                </a:cxn>
              </a:cxnLst>
              <a:rect l="0" t="0" r="r" b="b"/>
              <a:pathLst>
                <a:path w="4" h="2">
                  <a:moveTo>
                    <a:pt x="0" y="1"/>
                  </a:moveTo>
                  <a:cubicBezTo>
                    <a:pt x="0" y="1"/>
                    <a:pt x="0" y="2"/>
                    <a:pt x="2" y="1"/>
                  </a:cubicBezTo>
                  <a:cubicBezTo>
                    <a:pt x="4" y="0"/>
                    <a:pt x="3" y="0"/>
                    <a:pt x="2" y="0"/>
                  </a:cubicBezTo>
                  <a:cubicBezTo>
                    <a:pt x="1" y="0"/>
                    <a:pt x="0" y="1"/>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3" name="Freeform 491">
              <a:extLst>
                <a:ext uri="{FF2B5EF4-FFF2-40B4-BE49-F238E27FC236}">
                  <a16:creationId xmlns:a16="http://schemas.microsoft.com/office/drawing/2014/main" id="{D6F1FA87-3F92-427F-AA69-7AABD9A6D4EF}"/>
                </a:ext>
              </a:extLst>
            </p:cNvPr>
            <p:cNvSpPr>
              <a:spLocks/>
            </p:cNvSpPr>
            <p:nvPr/>
          </p:nvSpPr>
          <p:spPr bwMode="auto">
            <a:xfrm>
              <a:off x="423" y="3043"/>
              <a:ext cx="3" cy="1"/>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2" y="0"/>
                    <a:pt x="1" y="0"/>
                    <a:pt x="0" y="0"/>
                  </a:cubicBezTo>
                  <a:cubicBezTo>
                    <a:pt x="0" y="0"/>
                    <a:pt x="1" y="1"/>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4" name="Freeform 492">
              <a:extLst>
                <a:ext uri="{FF2B5EF4-FFF2-40B4-BE49-F238E27FC236}">
                  <a16:creationId xmlns:a16="http://schemas.microsoft.com/office/drawing/2014/main" id="{9E41D1A7-D43D-476C-AA95-2A914CAACD2B}"/>
                </a:ext>
              </a:extLst>
            </p:cNvPr>
            <p:cNvSpPr>
              <a:spLocks/>
            </p:cNvSpPr>
            <p:nvPr/>
          </p:nvSpPr>
          <p:spPr bwMode="auto">
            <a:xfrm>
              <a:off x="427" y="3042"/>
              <a:ext cx="13" cy="9"/>
            </a:xfrm>
            <a:custGeom>
              <a:avLst/>
              <a:gdLst>
                <a:gd name="T0" fmla="*/ 6 w 9"/>
                <a:gd name="T1" fmla="*/ 2 h 7"/>
                <a:gd name="T2" fmla="*/ 2 w 9"/>
                <a:gd name="T3" fmla="*/ 1 h 7"/>
                <a:gd name="T4" fmla="*/ 2 w 9"/>
                <a:gd name="T5" fmla="*/ 3 h 7"/>
                <a:gd name="T6" fmla="*/ 8 w 9"/>
                <a:gd name="T7" fmla="*/ 5 h 7"/>
                <a:gd name="T8" fmla="*/ 6 w 9"/>
                <a:gd name="T9" fmla="*/ 5 h 7"/>
                <a:gd name="T10" fmla="*/ 6 w 9"/>
                <a:gd name="T11" fmla="*/ 2 h 7"/>
              </a:gdLst>
              <a:ahLst/>
              <a:cxnLst>
                <a:cxn ang="0">
                  <a:pos x="T0" y="T1"/>
                </a:cxn>
                <a:cxn ang="0">
                  <a:pos x="T2" y="T3"/>
                </a:cxn>
                <a:cxn ang="0">
                  <a:pos x="T4" y="T5"/>
                </a:cxn>
                <a:cxn ang="0">
                  <a:pos x="T6" y="T7"/>
                </a:cxn>
                <a:cxn ang="0">
                  <a:pos x="T8" y="T9"/>
                </a:cxn>
                <a:cxn ang="0">
                  <a:pos x="T10" y="T11"/>
                </a:cxn>
              </a:cxnLst>
              <a:rect l="0" t="0" r="r" b="b"/>
              <a:pathLst>
                <a:path w="9" h="7">
                  <a:moveTo>
                    <a:pt x="6" y="2"/>
                  </a:moveTo>
                  <a:cubicBezTo>
                    <a:pt x="6" y="0"/>
                    <a:pt x="3" y="0"/>
                    <a:pt x="2" y="1"/>
                  </a:cubicBezTo>
                  <a:cubicBezTo>
                    <a:pt x="0" y="3"/>
                    <a:pt x="2" y="3"/>
                    <a:pt x="2" y="3"/>
                  </a:cubicBezTo>
                  <a:cubicBezTo>
                    <a:pt x="4" y="4"/>
                    <a:pt x="7" y="7"/>
                    <a:pt x="8" y="5"/>
                  </a:cubicBezTo>
                  <a:cubicBezTo>
                    <a:pt x="9" y="4"/>
                    <a:pt x="7" y="5"/>
                    <a:pt x="6" y="5"/>
                  </a:cubicBezTo>
                  <a:cubicBezTo>
                    <a:pt x="5" y="4"/>
                    <a:pt x="6" y="4"/>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5" name="Freeform 493">
              <a:extLst>
                <a:ext uri="{FF2B5EF4-FFF2-40B4-BE49-F238E27FC236}">
                  <a16:creationId xmlns:a16="http://schemas.microsoft.com/office/drawing/2014/main" id="{E4DDEDD9-4D49-41BC-AD4E-9D3F4C3BDA51}"/>
                </a:ext>
              </a:extLst>
            </p:cNvPr>
            <p:cNvSpPr>
              <a:spLocks/>
            </p:cNvSpPr>
            <p:nvPr/>
          </p:nvSpPr>
          <p:spPr bwMode="auto">
            <a:xfrm>
              <a:off x="268" y="2639"/>
              <a:ext cx="6" cy="9"/>
            </a:xfrm>
            <a:custGeom>
              <a:avLst/>
              <a:gdLst>
                <a:gd name="T0" fmla="*/ 3 w 4"/>
                <a:gd name="T1" fmla="*/ 5 h 6"/>
                <a:gd name="T2" fmla="*/ 2 w 4"/>
                <a:gd name="T3" fmla="*/ 3 h 6"/>
                <a:gd name="T4" fmla="*/ 1 w 4"/>
                <a:gd name="T5" fmla="*/ 1 h 6"/>
                <a:gd name="T6" fmla="*/ 0 w 4"/>
                <a:gd name="T7" fmla="*/ 1 h 6"/>
                <a:gd name="T8" fmla="*/ 2 w 4"/>
                <a:gd name="T9" fmla="*/ 5 h 6"/>
                <a:gd name="T10" fmla="*/ 3 w 4"/>
                <a:gd name="T11" fmla="*/ 5 h 6"/>
              </a:gdLst>
              <a:ahLst/>
              <a:cxnLst>
                <a:cxn ang="0">
                  <a:pos x="T0" y="T1"/>
                </a:cxn>
                <a:cxn ang="0">
                  <a:pos x="T2" y="T3"/>
                </a:cxn>
                <a:cxn ang="0">
                  <a:pos x="T4" y="T5"/>
                </a:cxn>
                <a:cxn ang="0">
                  <a:pos x="T6" y="T7"/>
                </a:cxn>
                <a:cxn ang="0">
                  <a:pos x="T8" y="T9"/>
                </a:cxn>
                <a:cxn ang="0">
                  <a:pos x="T10" y="T11"/>
                </a:cxn>
              </a:cxnLst>
              <a:rect l="0" t="0" r="r" b="b"/>
              <a:pathLst>
                <a:path w="4" h="6">
                  <a:moveTo>
                    <a:pt x="3" y="5"/>
                  </a:moveTo>
                  <a:cubicBezTo>
                    <a:pt x="2" y="5"/>
                    <a:pt x="2" y="4"/>
                    <a:pt x="2" y="3"/>
                  </a:cubicBezTo>
                  <a:cubicBezTo>
                    <a:pt x="2" y="2"/>
                    <a:pt x="3" y="2"/>
                    <a:pt x="1" y="1"/>
                  </a:cubicBezTo>
                  <a:cubicBezTo>
                    <a:pt x="0" y="0"/>
                    <a:pt x="0" y="1"/>
                    <a:pt x="0" y="1"/>
                  </a:cubicBezTo>
                  <a:cubicBezTo>
                    <a:pt x="1" y="1"/>
                    <a:pt x="0" y="3"/>
                    <a:pt x="2" y="5"/>
                  </a:cubicBezTo>
                  <a:cubicBezTo>
                    <a:pt x="4" y="6"/>
                    <a:pt x="4" y="5"/>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6" name="Freeform 494">
              <a:extLst>
                <a:ext uri="{FF2B5EF4-FFF2-40B4-BE49-F238E27FC236}">
                  <a16:creationId xmlns:a16="http://schemas.microsoft.com/office/drawing/2014/main" id="{20FB40AF-2BE7-46BC-8EE6-414B0BF4EF2D}"/>
                </a:ext>
              </a:extLst>
            </p:cNvPr>
            <p:cNvSpPr>
              <a:spLocks/>
            </p:cNvSpPr>
            <p:nvPr/>
          </p:nvSpPr>
          <p:spPr bwMode="auto">
            <a:xfrm>
              <a:off x="621" y="2862"/>
              <a:ext cx="7" cy="4"/>
            </a:xfrm>
            <a:custGeom>
              <a:avLst/>
              <a:gdLst>
                <a:gd name="T0" fmla="*/ 2 w 5"/>
                <a:gd name="T1" fmla="*/ 1 h 3"/>
                <a:gd name="T2" fmla="*/ 2 w 5"/>
                <a:gd name="T3" fmla="*/ 2 h 3"/>
                <a:gd name="T4" fmla="*/ 4 w 5"/>
                <a:gd name="T5" fmla="*/ 2 h 3"/>
                <a:gd name="T6" fmla="*/ 2 w 5"/>
                <a:gd name="T7" fmla="*/ 1 h 3"/>
              </a:gdLst>
              <a:ahLst/>
              <a:cxnLst>
                <a:cxn ang="0">
                  <a:pos x="T0" y="T1"/>
                </a:cxn>
                <a:cxn ang="0">
                  <a:pos x="T2" y="T3"/>
                </a:cxn>
                <a:cxn ang="0">
                  <a:pos x="T4" y="T5"/>
                </a:cxn>
                <a:cxn ang="0">
                  <a:pos x="T6" y="T7"/>
                </a:cxn>
              </a:cxnLst>
              <a:rect l="0" t="0" r="r" b="b"/>
              <a:pathLst>
                <a:path w="5" h="3">
                  <a:moveTo>
                    <a:pt x="2" y="1"/>
                  </a:moveTo>
                  <a:cubicBezTo>
                    <a:pt x="0" y="2"/>
                    <a:pt x="2" y="2"/>
                    <a:pt x="2" y="2"/>
                  </a:cubicBezTo>
                  <a:cubicBezTo>
                    <a:pt x="2" y="3"/>
                    <a:pt x="3" y="2"/>
                    <a:pt x="4" y="2"/>
                  </a:cubicBezTo>
                  <a:cubicBezTo>
                    <a:pt x="5" y="1"/>
                    <a:pt x="4"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7" name="Freeform 495">
              <a:extLst>
                <a:ext uri="{FF2B5EF4-FFF2-40B4-BE49-F238E27FC236}">
                  <a16:creationId xmlns:a16="http://schemas.microsoft.com/office/drawing/2014/main" id="{DA202522-A647-45D5-8082-434A1D79F278}"/>
                </a:ext>
              </a:extLst>
            </p:cNvPr>
            <p:cNvSpPr>
              <a:spLocks/>
            </p:cNvSpPr>
            <p:nvPr/>
          </p:nvSpPr>
          <p:spPr bwMode="auto">
            <a:xfrm>
              <a:off x="645" y="2880"/>
              <a:ext cx="5" cy="4"/>
            </a:xfrm>
            <a:custGeom>
              <a:avLst/>
              <a:gdLst>
                <a:gd name="T0" fmla="*/ 1 w 4"/>
                <a:gd name="T1" fmla="*/ 1 h 3"/>
                <a:gd name="T2" fmla="*/ 0 w 4"/>
                <a:gd name="T3" fmla="*/ 2 h 3"/>
                <a:gd name="T4" fmla="*/ 3 w 4"/>
                <a:gd name="T5" fmla="*/ 2 h 3"/>
                <a:gd name="T6" fmla="*/ 1 w 4"/>
                <a:gd name="T7" fmla="*/ 1 h 3"/>
              </a:gdLst>
              <a:ahLst/>
              <a:cxnLst>
                <a:cxn ang="0">
                  <a:pos x="T0" y="T1"/>
                </a:cxn>
                <a:cxn ang="0">
                  <a:pos x="T2" y="T3"/>
                </a:cxn>
                <a:cxn ang="0">
                  <a:pos x="T4" y="T5"/>
                </a:cxn>
                <a:cxn ang="0">
                  <a:pos x="T6" y="T7"/>
                </a:cxn>
              </a:cxnLst>
              <a:rect l="0" t="0" r="r" b="b"/>
              <a:pathLst>
                <a:path w="4" h="3">
                  <a:moveTo>
                    <a:pt x="1" y="1"/>
                  </a:moveTo>
                  <a:cubicBezTo>
                    <a:pt x="0" y="2"/>
                    <a:pt x="0" y="2"/>
                    <a:pt x="0" y="2"/>
                  </a:cubicBezTo>
                  <a:cubicBezTo>
                    <a:pt x="0" y="3"/>
                    <a:pt x="2" y="2"/>
                    <a:pt x="3" y="2"/>
                  </a:cubicBezTo>
                  <a:cubicBezTo>
                    <a:pt x="4" y="1"/>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8" name="Freeform 496">
              <a:extLst>
                <a:ext uri="{FF2B5EF4-FFF2-40B4-BE49-F238E27FC236}">
                  <a16:creationId xmlns:a16="http://schemas.microsoft.com/office/drawing/2014/main" id="{495E7F88-1312-4408-B043-2A8A4D2A1630}"/>
                </a:ext>
              </a:extLst>
            </p:cNvPr>
            <p:cNvSpPr>
              <a:spLocks/>
            </p:cNvSpPr>
            <p:nvPr/>
          </p:nvSpPr>
          <p:spPr bwMode="auto">
            <a:xfrm>
              <a:off x="645" y="2884"/>
              <a:ext cx="1" cy="2"/>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2"/>
                    <a:pt x="1" y="0"/>
                    <a:pt x="1" y="0"/>
                  </a:cubicBezTo>
                  <a:cubicBezTo>
                    <a:pt x="1" y="0"/>
                    <a:pt x="0" y="2"/>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9" name="Freeform 497">
              <a:extLst>
                <a:ext uri="{FF2B5EF4-FFF2-40B4-BE49-F238E27FC236}">
                  <a16:creationId xmlns:a16="http://schemas.microsoft.com/office/drawing/2014/main" id="{06755243-A91F-4973-B3D0-ECCAFB0B747C}"/>
                </a:ext>
              </a:extLst>
            </p:cNvPr>
            <p:cNvSpPr>
              <a:spLocks/>
            </p:cNvSpPr>
            <p:nvPr/>
          </p:nvSpPr>
          <p:spPr bwMode="auto">
            <a:xfrm>
              <a:off x="508" y="3011"/>
              <a:ext cx="4" cy="4"/>
            </a:xfrm>
            <a:custGeom>
              <a:avLst/>
              <a:gdLst>
                <a:gd name="T0" fmla="*/ 1 w 3"/>
                <a:gd name="T1" fmla="*/ 1 h 3"/>
                <a:gd name="T2" fmla="*/ 3 w 3"/>
                <a:gd name="T3" fmla="*/ 3 h 3"/>
                <a:gd name="T4" fmla="*/ 1 w 3"/>
                <a:gd name="T5" fmla="*/ 1 h 3"/>
              </a:gdLst>
              <a:ahLst/>
              <a:cxnLst>
                <a:cxn ang="0">
                  <a:pos x="T0" y="T1"/>
                </a:cxn>
                <a:cxn ang="0">
                  <a:pos x="T2" y="T3"/>
                </a:cxn>
                <a:cxn ang="0">
                  <a:pos x="T4" y="T5"/>
                </a:cxn>
              </a:cxnLst>
              <a:rect l="0" t="0" r="r" b="b"/>
              <a:pathLst>
                <a:path w="3" h="3">
                  <a:moveTo>
                    <a:pt x="1" y="1"/>
                  </a:moveTo>
                  <a:cubicBezTo>
                    <a:pt x="0" y="1"/>
                    <a:pt x="3" y="3"/>
                    <a:pt x="3" y="3"/>
                  </a:cubicBezTo>
                  <a:cubicBezTo>
                    <a:pt x="3" y="2"/>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0" name="Freeform 498">
              <a:extLst>
                <a:ext uri="{FF2B5EF4-FFF2-40B4-BE49-F238E27FC236}">
                  <a16:creationId xmlns:a16="http://schemas.microsoft.com/office/drawing/2014/main" id="{4190598A-EFF2-4BA7-8A46-F93A40F347AB}"/>
                </a:ext>
              </a:extLst>
            </p:cNvPr>
            <p:cNvSpPr>
              <a:spLocks/>
            </p:cNvSpPr>
            <p:nvPr/>
          </p:nvSpPr>
          <p:spPr bwMode="auto">
            <a:xfrm>
              <a:off x="7348" y="2958"/>
              <a:ext cx="14" cy="7"/>
            </a:xfrm>
            <a:custGeom>
              <a:avLst/>
              <a:gdLst>
                <a:gd name="T0" fmla="*/ 6 w 10"/>
                <a:gd name="T1" fmla="*/ 0 h 5"/>
                <a:gd name="T2" fmla="*/ 1 w 10"/>
                <a:gd name="T3" fmla="*/ 2 h 5"/>
                <a:gd name="T4" fmla="*/ 5 w 10"/>
                <a:gd name="T5" fmla="*/ 4 h 5"/>
                <a:gd name="T6" fmla="*/ 9 w 10"/>
                <a:gd name="T7" fmla="*/ 5 h 5"/>
                <a:gd name="T8" fmla="*/ 9 w 10"/>
                <a:gd name="T9" fmla="*/ 3 h 5"/>
                <a:gd name="T10" fmla="*/ 6 w 10"/>
                <a:gd name="T11" fmla="*/ 0 h 5"/>
              </a:gdLst>
              <a:ahLst/>
              <a:cxnLst>
                <a:cxn ang="0">
                  <a:pos x="T0" y="T1"/>
                </a:cxn>
                <a:cxn ang="0">
                  <a:pos x="T2" y="T3"/>
                </a:cxn>
                <a:cxn ang="0">
                  <a:pos x="T4" y="T5"/>
                </a:cxn>
                <a:cxn ang="0">
                  <a:pos x="T6" y="T7"/>
                </a:cxn>
                <a:cxn ang="0">
                  <a:pos x="T8" y="T9"/>
                </a:cxn>
                <a:cxn ang="0">
                  <a:pos x="T10" y="T11"/>
                </a:cxn>
              </a:cxnLst>
              <a:rect l="0" t="0" r="r" b="b"/>
              <a:pathLst>
                <a:path w="10" h="5">
                  <a:moveTo>
                    <a:pt x="6" y="0"/>
                  </a:moveTo>
                  <a:cubicBezTo>
                    <a:pt x="4" y="0"/>
                    <a:pt x="0" y="0"/>
                    <a:pt x="1" y="2"/>
                  </a:cubicBezTo>
                  <a:cubicBezTo>
                    <a:pt x="1" y="2"/>
                    <a:pt x="3" y="3"/>
                    <a:pt x="5" y="4"/>
                  </a:cubicBezTo>
                  <a:cubicBezTo>
                    <a:pt x="7" y="4"/>
                    <a:pt x="9" y="5"/>
                    <a:pt x="9" y="5"/>
                  </a:cubicBezTo>
                  <a:cubicBezTo>
                    <a:pt x="9" y="5"/>
                    <a:pt x="10" y="5"/>
                    <a:pt x="9" y="3"/>
                  </a:cubicBezTo>
                  <a:cubicBezTo>
                    <a:pt x="9" y="1"/>
                    <a:pt x="9" y="0"/>
                    <a:pt x="6"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1" name="Freeform 499">
              <a:extLst>
                <a:ext uri="{FF2B5EF4-FFF2-40B4-BE49-F238E27FC236}">
                  <a16:creationId xmlns:a16="http://schemas.microsoft.com/office/drawing/2014/main" id="{1649B0F7-8741-4693-B026-3661D37DF9B3}"/>
                </a:ext>
              </a:extLst>
            </p:cNvPr>
            <p:cNvSpPr>
              <a:spLocks/>
            </p:cNvSpPr>
            <p:nvPr/>
          </p:nvSpPr>
          <p:spPr bwMode="auto">
            <a:xfrm>
              <a:off x="7365" y="2965"/>
              <a:ext cx="14" cy="7"/>
            </a:xfrm>
            <a:custGeom>
              <a:avLst/>
              <a:gdLst>
                <a:gd name="T0" fmla="*/ 4 w 10"/>
                <a:gd name="T1" fmla="*/ 0 h 5"/>
                <a:gd name="T2" fmla="*/ 0 w 10"/>
                <a:gd name="T3" fmla="*/ 1 h 5"/>
                <a:gd name="T4" fmla="*/ 4 w 10"/>
                <a:gd name="T5" fmla="*/ 3 h 5"/>
                <a:gd name="T6" fmla="*/ 8 w 10"/>
                <a:gd name="T7" fmla="*/ 3 h 5"/>
                <a:gd name="T8" fmla="*/ 4 w 10"/>
                <a:gd name="T9" fmla="*/ 0 h 5"/>
              </a:gdLst>
              <a:ahLst/>
              <a:cxnLst>
                <a:cxn ang="0">
                  <a:pos x="T0" y="T1"/>
                </a:cxn>
                <a:cxn ang="0">
                  <a:pos x="T2" y="T3"/>
                </a:cxn>
                <a:cxn ang="0">
                  <a:pos x="T4" y="T5"/>
                </a:cxn>
                <a:cxn ang="0">
                  <a:pos x="T6" y="T7"/>
                </a:cxn>
                <a:cxn ang="0">
                  <a:pos x="T8" y="T9"/>
                </a:cxn>
              </a:cxnLst>
              <a:rect l="0" t="0" r="r" b="b"/>
              <a:pathLst>
                <a:path w="10" h="5">
                  <a:moveTo>
                    <a:pt x="4" y="0"/>
                  </a:moveTo>
                  <a:cubicBezTo>
                    <a:pt x="4" y="0"/>
                    <a:pt x="1" y="0"/>
                    <a:pt x="0" y="1"/>
                  </a:cubicBezTo>
                  <a:cubicBezTo>
                    <a:pt x="0" y="2"/>
                    <a:pt x="1" y="3"/>
                    <a:pt x="4" y="3"/>
                  </a:cubicBezTo>
                  <a:cubicBezTo>
                    <a:pt x="6" y="3"/>
                    <a:pt x="10" y="5"/>
                    <a:pt x="8" y="3"/>
                  </a:cubicBezTo>
                  <a:cubicBezTo>
                    <a:pt x="6" y="1"/>
                    <a:pt x="5" y="0"/>
                    <a:pt x="4"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2" name="Freeform 500">
              <a:extLst>
                <a:ext uri="{FF2B5EF4-FFF2-40B4-BE49-F238E27FC236}">
                  <a16:creationId xmlns:a16="http://schemas.microsoft.com/office/drawing/2014/main" id="{E03F4CF5-9843-435D-B96A-422D1517EBBD}"/>
                </a:ext>
              </a:extLst>
            </p:cNvPr>
            <p:cNvSpPr>
              <a:spLocks/>
            </p:cNvSpPr>
            <p:nvPr/>
          </p:nvSpPr>
          <p:spPr bwMode="auto">
            <a:xfrm>
              <a:off x="7390" y="2974"/>
              <a:ext cx="4" cy="3"/>
            </a:xfrm>
            <a:custGeom>
              <a:avLst/>
              <a:gdLst>
                <a:gd name="T0" fmla="*/ 0 w 3"/>
                <a:gd name="T1" fmla="*/ 1 h 2"/>
                <a:gd name="T2" fmla="*/ 2 w 3"/>
                <a:gd name="T3" fmla="*/ 1 h 2"/>
                <a:gd name="T4" fmla="*/ 0 w 3"/>
                <a:gd name="T5" fmla="*/ 1 h 2"/>
              </a:gdLst>
              <a:ahLst/>
              <a:cxnLst>
                <a:cxn ang="0">
                  <a:pos x="T0" y="T1"/>
                </a:cxn>
                <a:cxn ang="0">
                  <a:pos x="T2" y="T3"/>
                </a:cxn>
                <a:cxn ang="0">
                  <a:pos x="T4" y="T5"/>
                </a:cxn>
              </a:cxnLst>
              <a:rect l="0" t="0" r="r" b="b"/>
              <a:pathLst>
                <a:path w="3" h="2">
                  <a:moveTo>
                    <a:pt x="0" y="1"/>
                  </a:moveTo>
                  <a:cubicBezTo>
                    <a:pt x="0" y="1"/>
                    <a:pt x="2" y="2"/>
                    <a:pt x="2" y="1"/>
                  </a:cubicBezTo>
                  <a:cubicBezTo>
                    <a:pt x="3" y="0"/>
                    <a:pt x="1" y="1"/>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3" name="Freeform 501">
              <a:extLst>
                <a:ext uri="{FF2B5EF4-FFF2-40B4-BE49-F238E27FC236}">
                  <a16:creationId xmlns:a16="http://schemas.microsoft.com/office/drawing/2014/main" id="{C2EB1D13-DEC4-4F2C-BABB-FFF7CA916BF5}"/>
                </a:ext>
              </a:extLst>
            </p:cNvPr>
            <p:cNvSpPr>
              <a:spLocks/>
            </p:cNvSpPr>
            <p:nvPr/>
          </p:nvSpPr>
          <p:spPr bwMode="auto">
            <a:xfrm>
              <a:off x="7297" y="3117"/>
              <a:ext cx="7" cy="7"/>
            </a:xfrm>
            <a:custGeom>
              <a:avLst/>
              <a:gdLst>
                <a:gd name="T0" fmla="*/ 3 w 5"/>
                <a:gd name="T1" fmla="*/ 1 h 5"/>
                <a:gd name="T2" fmla="*/ 1 w 5"/>
                <a:gd name="T3" fmla="*/ 2 h 5"/>
                <a:gd name="T4" fmla="*/ 4 w 5"/>
                <a:gd name="T5" fmla="*/ 3 h 5"/>
                <a:gd name="T6" fmla="*/ 3 w 5"/>
                <a:gd name="T7" fmla="*/ 1 h 5"/>
              </a:gdLst>
              <a:ahLst/>
              <a:cxnLst>
                <a:cxn ang="0">
                  <a:pos x="T0" y="T1"/>
                </a:cxn>
                <a:cxn ang="0">
                  <a:pos x="T2" y="T3"/>
                </a:cxn>
                <a:cxn ang="0">
                  <a:pos x="T4" y="T5"/>
                </a:cxn>
                <a:cxn ang="0">
                  <a:pos x="T6" y="T7"/>
                </a:cxn>
              </a:cxnLst>
              <a:rect l="0" t="0" r="r" b="b"/>
              <a:pathLst>
                <a:path w="5" h="5">
                  <a:moveTo>
                    <a:pt x="3" y="1"/>
                  </a:moveTo>
                  <a:cubicBezTo>
                    <a:pt x="2" y="1"/>
                    <a:pt x="0" y="0"/>
                    <a:pt x="1" y="2"/>
                  </a:cubicBezTo>
                  <a:cubicBezTo>
                    <a:pt x="1" y="3"/>
                    <a:pt x="3" y="5"/>
                    <a:pt x="4" y="3"/>
                  </a:cubicBezTo>
                  <a:cubicBezTo>
                    <a:pt x="4" y="3"/>
                    <a:pt x="5"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4" name="Freeform 502">
              <a:extLst>
                <a:ext uri="{FF2B5EF4-FFF2-40B4-BE49-F238E27FC236}">
                  <a16:creationId xmlns:a16="http://schemas.microsoft.com/office/drawing/2014/main" id="{D5C4C5DB-D1B3-4A92-8808-5CF1AA64FDCB}"/>
                </a:ext>
              </a:extLst>
            </p:cNvPr>
            <p:cNvSpPr>
              <a:spLocks/>
            </p:cNvSpPr>
            <p:nvPr/>
          </p:nvSpPr>
          <p:spPr bwMode="auto">
            <a:xfrm>
              <a:off x="7323" y="3065"/>
              <a:ext cx="3" cy="3"/>
            </a:xfrm>
            <a:custGeom>
              <a:avLst/>
              <a:gdLst>
                <a:gd name="T0" fmla="*/ 1 w 2"/>
                <a:gd name="T1" fmla="*/ 1 h 2"/>
                <a:gd name="T2" fmla="*/ 2 w 2"/>
                <a:gd name="T3" fmla="*/ 2 h 2"/>
                <a:gd name="T4" fmla="*/ 1 w 2"/>
                <a:gd name="T5" fmla="*/ 1 h 2"/>
              </a:gdLst>
              <a:ahLst/>
              <a:cxnLst>
                <a:cxn ang="0">
                  <a:pos x="T0" y="T1"/>
                </a:cxn>
                <a:cxn ang="0">
                  <a:pos x="T2" y="T3"/>
                </a:cxn>
                <a:cxn ang="0">
                  <a:pos x="T4" y="T5"/>
                </a:cxn>
              </a:cxnLst>
              <a:rect l="0" t="0" r="r" b="b"/>
              <a:pathLst>
                <a:path w="2" h="2">
                  <a:moveTo>
                    <a:pt x="1" y="1"/>
                  </a:moveTo>
                  <a:cubicBezTo>
                    <a:pt x="0" y="0"/>
                    <a:pt x="0" y="2"/>
                    <a:pt x="2" y="2"/>
                  </a:cubicBezTo>
                  <a:cubicBezTo>
                    <a:pt x="2" y="2"/>
                    <a:pt x="1" y="1"/>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5" name="Freeform 503">
              <a:extLst>
                <a:ext uri="{FF2B5EF4-FFF2-40B4-BE49-F238E27FC236}">
                  <a16:creationId xmlns:a16="http://schemas.microsoft.com/office/drawing/2014/main" id="{F6A565A7-5927-46B7-B42F-B30AE6DCD501}"/>
                </a:ext>
              </a:extLst>
            </p:cNvPr>
            <p:cNvSpPr>
              <a:spLocks/>
            </p:cNvSpPr>
            <p:nvPr/>
          </p:nvSpPr>
          <p:spPr bwMode="auto">
            <a:xfrm>
              <a:off x="7159" y="3072"/>
              <a:ext cx="14" cy="5"/>
            </a:xfrm>
            <a:custGeom>
              <a:avLst/>
              <a:gdLst>
                <a:gd name="T0" fmla="*/ 3 w 10"/>
                <a:gd name="T1" fmla="*/ 2 h 4"/>
                <a:gd name="T2" fmla="*/ 2 w 10"/>
                <a:gd name="T3" fmla="*/ 4 h 4"/>
                <a:gd name="T4" fmla="*/ 4 w 10"/>
                <a:gd name="T5" fmla="*/ 3 h 4"/>
                <a:gd name="T6" fmla="*/ 6 w 10"/>
                <a:gd name="T7" fmla="*/ 2 h 4"/>
                <a:gd name="T8" fmla="*/ 8 w 10"/>
                <a:gd name="T9" fmla="*/ 1 h 4"/>
                <a:gd name="T10" fmla="*/ 3 w 10"/>
                <a:gd name="T11" fmla="*/ 2 h 4"/>
              </a:gdLst>
              <a:ahLst/>
              <a:cxnLst>
                <a:cxn ang="0">
                  <a:pos x="T0" y="T1"/>
                </a:cxn>
                <a:cxn ang="0">
                  <a:pos x="T2" y="T3"/>
                </a:cxn>
                <a:cxn ang="0">
                  <a:pos x="T4" y="T5"/>
                </a:cxn>
                <a:cxn ang="0">
                  <a:pos x="T6" y="T7"/>
                </a:cxn>
                <a:cxn ang="0">
                  <a:pos x="T8" y="T9"/>
                </a:cxn>
                <a:cxn ang="0">
                  <a:pos x="T10" y="T11"/>
                </a:cxn>
              </a:cxnLst>
              <a:rect l="0" t="0" r="r" b="b"/>
              <a:pathLst>
                <a:path w="10" h="4">
                  <a:moveTo>
                    <a:pt x="3" y="2"/>
                  </a:moveTo>
                  <a:cubicBezTo>
                    <a:pt x="1" y="3"/>
                    <a:pt x="0" y="4"/>
                    <a:pt x="2" y="4"/>
                  </a:cubicBezTo>
                  <a:cubicBezTo>
                    <a:pt x="4" y="4"/>
                    <a:pt x="4" y="4"/>
                    <a:pt x="4" y="3"/>
                  </a:cubicBezTo>
                  <a:cubicBezTo>
                    <a:pt x="4" y="3"/>
                    <a:pt x="4" y="2"/>
                    <a:pt x="6" y="2"/>
                  </a:cubicBezTo>
                  <a:cubicBezTo>
                    <a:pt x="8" y="2"/>
                    <a:pt x="10" y="2"/>
                    <a:pt x="8" y="1"/>
                  </a:cubicBezTo>
                  <a:cubicBezTo>
                    <a:pt x="6" y="0"/>
                    <a:pt x="5" y="0"/>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6" name="Freeform 504">
              <a:extLst>
                <a:ext uri="{FF2B5EF4-FFF2-40B4-BE49-F238E27FC236}">
                  <a16:creationId xmlns:a16="http://schemas.microsoft.com/office/drawing/2014/main" id="{55201F1C-654B-40AA-BB65-071BD32C5338}"/>
                </a:ext>
              </a:extLst>
            </p:cNvPr>
            <p:cNvSpPr>
              <a:spLocks/>
            </p:cNvSpPr>
            <p:nvPr/>
          </p:nvSpPr>
          <p:spPr bwMode="auto">
            <a:xfrm>
              <a:off x="7144" y="3037"/>
              <a:ext cx="31" cy="21"/>
            </a:xfrm>
            <a:custGeom>
              <a:avLst/>
              <a:gdLst>
                <a:gd name="T0" fmla="*/ 21 w 23"/>
                <a:gd name="T1" fmla="*/ 7 h 15"/>
                <a:gd name="T2" fmla="*/ 20 w 23"/>
                <a:gd name="T3" fmla="*/ 5 h 15"/>
                <a:gd name="T4" fmla="*/ 16 w 23"/>
                <a:gd name="T5" fmla="*/ 1 h 15"/>
                <a:gd name="T6" fmla="*/ 14 w 23"/>
                <a:gd name="T7" fmla="*/ 1 h 15"/>
                <a:gd name="T8" fmla="*/ 9 w 23"/>
                <a:gd name="T9" fmla="*/ 2 h 15"/>
                <a:gd name="T10" fmla="*/ 5 w 23"/>
                <a:gd name="T11" fmla="*/ 4 h 15"/>
                <a:gd name="T12" fmla="*/ 2 w 23"/>
                <a:gd name="T13" fmla="*/ 11 h 15"/>
                <a:gd name="T14" fmla="*/ 7 w 23"/>
                <a:gd name="T15" fmla="*/ 14 h 15"/>
                <a:gd name="T16" fmla="*/ 17 w 23"/>
                <a:gd name="T17" fmla="*/ 14 h 15"/>
                <a:gd name="T18" fmla="*/ 21 w 23"/>
                <a:gd name="T19" fmla="*/ 12 h 15"/>
                <a:gd name="T20" fmla="*/ 22 w 23"/>
                <a:gd name="T21" fmla="*/ 11 h 15"/>
                <a:gd name="T22" fmla="*/ 21 w 23"/>
                <a:gd name="T2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15">
                  <a:moveTo>
                    <a:pt x="21" y="7"/>
                  </a:moveTo>
                  <a:cubicBezTo>
                    <a:pt x="21" y="6"/>
                    <a:pt x="22" y="6"/>
                    <a:pt x="20" y="5"/>
                  </a:cubicBezTo>
                  <a:cubicBezTo>
                    <a:pt x="19" y="4"/>
                    <a:pt x="17" y="2"/>
                    <a:pt x="16" y="1"/>
                  </a:cubicBezTo>
                  <a:cubicBezTo>
                    <a:pt x="15" y="0"/>
                    <a:pt x="15" y="1"/>
                    <a:pt x="14" y="1"/>
                  </a:cubicBezTo>
                  <a:cubicBezTo>
                    <a:pt x="13" y="2"/>
                    <a:pt x="11" y="2"/>
                    <a:pt x="9" y="2"/>
                  </a:cubicBezTo>
                  <a:cubicBezTo>
                    <a:pt x="8" y="2"/>
                    <a:pt x="7" y="2"/>
                    <a:pt x="5" y="4"/>
                  </a:cubicBezTo>
                  <a:cubicBezTo>
                    <a:pt x="3" y="6"/>
                    <a:pt x="0" y="8"/>
                    <a:pt x="2" y="11"/>
                  </a:cubicBezTo>
                  <a:cubicBezTo>
                    <a:pt x="3" y="14"/>
                    <a:pt x="5" y="14"/>
                    <a:pt x="7" y="14"/>
                  </a:cubicBezTo>
                  <a:cubicBezTo>
                    <a:pt x="10" y="15"/>
                    <a:pt x="15" y="14"/>
                    <a:pt x="17" y="14"/>
                  </a:cubicBezTo>
                  <a:cubicBezTo>
                    <a:pt x="19" y="13"/>
                    <a:pt x="20" y="13"/>
                    <a:pt x="21" y="12"/>
                  </a:cubicBezTo>
                  <a:cubicBezTo>
                    <a:pt x="21" y="12"/>
                    <a:pt x="23" y="12"/>
                    <a:pt x="22" y="11"/>
                  </a:cubicBezTo>
                  <a:cubicBezTo>
                    <a:pt x="20" y="9"/>
                    <a:pt x="20" y="9"/>
                    <a:pt x="21"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7" name="Freeform 505">
              <a:extLst>
                <a:ext uri="{FF2B5EF4-FFF2-40B4-BE49-F238E27FC236}">
                  <a16:creationId xmlns:a16="http://schemas.microsoft.com/office/drawing/2014/main" id="{4201EFD9-2E98-4F74-B2C7-C459D6EBC0C7}"/>
                </a:ext>
              </a:extLst>
            </p:cNvPr>
            <p:cNvSpPr>
              <a:spLocks/>
            </p:cNvSpPr>
            <p:nvPr/>
          </p:nvSpPr>
          <p:spPr bwMode="auto">
            <a:xfrm>
              <a:off x="7168" y="3013"/>
              <a:ext cx="35" cy="19"/>
            </a:xfrm>
            <a:custGeom>
              <a:avLst/>
              <a:gdLst>
                <a:gd name="T0" fmla="*/ 20 w 25"/>
                <a:gd name="T1" fmla="*/ 7 h 14"/>
                <a:gd name="T2" fmla="*/ 17 w 25"/>
                <a:gd name="T3" fmla="*/ 8 h 14"/>
                <a:gd name="T4" fmla="*/ 21 w 25"/>
                <a:gd name="T5" fmla="*/ 4 h 14"/>
                <a:gd name="T6" fmla="*/ 23 w 25"/>
                <a:gd name="T7" fmla="*/ 1 h 14"/>
                <a:gd name="T8" fmla="*/ 20 w 25"/>
                <a:gd name="T9" fmla="*/ 1 h 14"/>
                <a:gd name="T10" fmla="*/ 18 w 25"/>
                <a:gd name="T11" fmla="*/ 2 h 14"/>
                <a:gd name="T12" fmla="*/ 16 w 25"/>
                <a:gd name="T13" fmla="*/ 3 h 14"/>
                <a:gd name="T14" fmla="*/ 13 w 25"/>
                <a:gd name="T15" fmla="*/ 5 h 14"/>
                <a:gd name="T16" fmla="*/ 8 w 25"/>
                <a:gd name="T17" fmla="*/ 6 h 14"/>
                <a:gd name="T18" fmla="*/ 6 w 25"/>
                <a:gd name="T19" fmla="*/ 8 h 14"/>
                <a:gd name="T20" fmla="*/ 4 w 25"/>
                <a:gd name="T21" fmla="*/ 8 h 14"/>
                <a:gd name="T22" fmla="*/ 2 w 25"/>
                <a:gd name="T23" fmla="*/ 8 h 14"/>
                <a:gd name="T24" fmla="*/ 2 w 25"/>
                <a:gd name="T25" fmla="*/ 10 h 14"/>
                <a:gd name="T26" fmla="*/ 4 w 25"/>
                <a:gd name="T27" fmla="*/ 12 h 14"/>
                <a:gd name="T28" fmla="*/ 7 w 25"/>
                <a:gd name="T29" fmla="*/ 13 h 14"/>
                <a:gd name="T30" fmla="*/ 13 w 25"/>
                <a:gd name="T31" fmla="*/ 11 h 14"/>
                <a:gd name="T32" fmla="*/ 19 w 25"/>
                <a:gd name="T33" fmla="*/ 10 h 14"/>
                <a:gd name="T34" fmla="*/ 22 w 25"/>
                <a:gd name="T35" fmla="*/ 9 h 14"/>
                <a:gd name="T36" fmla="*/ 20 w 25"/>
                <a:gd name="T3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4">
                  <a:moveTo>
                    <a:pt x="20" y="7"/>
                  </a:moveTo>
                  <a:cubicBezTo>
                    <a:pt x="19" y="9"/>
                    <a:pt x="15" y="12"/>
                    <a:pt x="17" y="8"/>
                  </a:cubicBezTo>
                  <a:cubicBezTo>
                    <a:pt x="18" y="5"/>
                    <a:pt x="19" y="6"/>
                    <a:pt x="21" y="4"/>
                  </a:cubicBezTo>
                  <a:cubicBezTo>
                    <a:pt x="23" y="2"/>
                    <a:pt x="25" y="0"/>
                    <a:pt x="23" y="1"/>
                  </a:cubicBezTo>
                  <a:cubicBezTo>
                    <a:pt x="20" y="2"/>
                    <a:pt x="22" y="1"/>
                    <a:pt x="20" y="1"/>
                  </a:cubicBezTo>
                  <a:cubicBezTo>
                    <a:pt x="18" y="1"/>
                    <a:pt x="19" y="1"/>
                    <a:pt x="18" y="2"/>
                  </a:cubicBezTo>
                  <a:cubicBezTo>
                    <a:pt x="17" y="2"/>
                    <a:pt x="17" y="2"/>
                    <a:pt x="16" y="3"/>
                  </a:cubicBezTo>
                  <a:cubicBezTo>
                    <a:pt x="15" y="4"/>
                    <a:pt x="15" y="5"/>
                    <a:pt x="13" y="5"/>
                  </a:cubicBezTo>
                  <a:cubicBezTo>
                    <a:pt x="12" y="5"/>
                    <a:pt x="8" y="5"/>
                    <a:pt x="8" y="6"/>
                  </a:cubicBezTo>
                  <a:cubicBezTo>
                    <a:pt x="7" y="6"/>
                    <a:pt x="7" y="7"/>
                    <a:pt x="6" y="8"/>
                  </a:cubicBezTo>
                  <a:cubicBezTo>
                    <a:pt x="5" y="8"/>
                    <a:pt x="5" y="8"/>
                    <a:pt x="4" y="8"/>
                  </a:cubicBezTo>
                  <a:cubicBezTo>
                    <a:pt x="3" y="8"/>
                    <a:pt x="3" y="7"/>
                    <a:pt x="2" y="8"/>
                  </a:cubicBezTo>
                  <a:cubicBezTo>
                    <a:pt x="2" y="9"/>
                    <a:pt x="0" y="10"/>
                    <a:pt x="2" y="10"/>
                  </a:cubicBezTo>
                  <a:cubicBezTo>
                    <a:pt x="2" y="10"/>
                    <a:pt x="4" y="11"/>
                    <a:pt x="4" y="12"/>
                  </a:cubicBezTo>
                  <a:cubicBezTo>
                    <a:pt x="4" y="14"/>
                    <a:pt x="5" y="14"/>
                    <a:pt x="7" y="13"/>
                  </a:cubicBezTo>
                  <a:cubicBezTo>
                    <a:pt x="9" y="12"/>
                    <a:pt x="11" y="11"/>
                    <a:pt x="13" y="11"/>
                  </a:cubicBezTo>
                  <a:cubicBezTo>
                    <a:pt x="15" y="11"/>
                    <a:pt x="19" y="10"/>
                    <a:pt x="19" y="10"/>
                  </a:cubicBezTo>
                  <a:cubicBezTo>
                    <a:pt x="20" y="10"/>
                    <a:pt x="22" y="11"/>
                    <a:pt x="22" y="9"/>
                  </a:cubicBezTo>
                  <a:cubicBezTo>
                    <a:pt x="21" y="6"/>
                    <a:pt x="22" y="6"/>
                    <a:pt x="20"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8" name="Freeform 506">
              <a:extLst>
                <a:ext uri="{FF2B5EF4-FFF2-40B4-BE49-F238E27FC236}">
                  <a16:creationId xmlns:a16="http://schemas.microsoft.com/office/drawing/2014/main" id="{E045D39B-0705-4C22-A32F-3F621462AF60}"/>
                </a:ext>
              </a:extLst>
            </p:cNvPr>
            <p:cNvSpPr>
              <a:spLocks/>
            </p:cNvSpPr>
            <p:nvPr/>
          </p:nvSpPr>
          <p:spPr bwMode="auto">
            <a:xfrm>
              <a:off x="7199" y="3025"/>
              <a:ext cx="8" cy="6"/>
            </a:xfrm>
            <a:custGeom>
              <a:avLst/>
              <a:gdLst>
                <a:gd name="T0" fmla="*/ 4 w 6"/>
                <a:gd name="T1" fmla="*/ 1 h 4"/>
                <a:gd name="T2" fmla="*/ 1 w 6"/>
                <a:gd name="T3" fmla="*/ 3 h 4"/>
                <a:gd name="T4" fmla="*/ 1 w 6"/>
                <a:gd name="T5" fmla="*/ 4 h 4"/>
                <a:gd name="T6" fmla="*/ 3 w 6"/>
                <a:gd name="T7" fmla="*/ 3 h 4"/>
                <a:gd name="T8" fmla="*/ 4 w 6"/>
                <a:gd name="T9" fmla="*/ 1 h 4"/>
              </a:gdLst>
              <a:ahLst/>
              <a:cxnLst>
                <a:cxn ang="0">
                  <a:pos x="T0" y="T1"/>
                </a:cxn>
                <a:cxn ang="0">
                  <a:pos x="T2" y="T3"/>
                </a:cxn>
                <a:cxn ang="0">
                  <a:pos x="T4" y="T5"/>
                </a:cxn>
                <a:cxn ang="0">
                  <a:pos x="T6" y="T7"/>
                </a:cxn>
                <a:cxn ang="0">
                  <a:pos x="T8" y="T9"/>
                </a:cxn>
              </a:cxnLst>
              <a:rect l="0" t="0" r="r" b="b"/>
              <a:pathLst>
                <a:path w="6" h="4">
                  <a:moveTo>
                    <a:pt x="4" y="1"/>
                  </a:moveTo>
                  <a:cubicBezTo>
                    <a:pt x="2" y="1"/>
                    <a:pt x="1" y="2"/>
                    <a:pt x="1" y="3"/>
                  </a:cubicBezTo>
                  <a:cubicBezTo>
                    <a:pt x="0" y="4"/>
                    <a:pt x="0" y="4"/>
                    <a:pt x="1" y="4"/>
                  </a:cubicBezTo>
                  <a:cubicBezTo>
                    <a:pt x="1" y="4"/>
                    <a:pt x="2" y="4"/>
                    <a:pt x="3" y="3"/>
                  </a:cubicBezTo>
                  <a:cubicBezTo>
                    <a:pt x="4" y="2"/>
                    <a:pt x="6" y="0"/>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9" name="Freeform 507">
              <a:extLst>
                <a:ext uri="{FF2B5EF4-FFF2-40B4-BE49-F238E27FC236}">
                  <a16:creationId xmlns:a16="http://schemas.microsoft.com/office/drawing/2014/main" id="{94170756-14C0-4D7C-A3B6-9A7B250AE605}"/>
                </a:ext>
              </a:extLst>
            </p:cNvPr>
            <p:cNvSpPr>
              <a:spLocks/>
            </p:cNvSpPr>
            <p:nvPr/>
          </p:nvSpPr>
          <p:spPr bwMode="auto">
            <a:xfrm>
              <a:off x="7185" y="3051"/>
              <a:ext cx="3" cy="4"/>
            </a:xfrm>
            <a:custGeom>
              <a:avLst/>
              <a:gdLst>
                <a:gd name="T0" fmla="*/ 1 w 2"/>
                <a:gd name="T1" fmla="*/ 1 h 3"/>
                <a:gd name="T2" fmla="*/ 2 w 2"/>
                <a:gd name="T3" fmla="*/ 3 h 3"/>
                <a:gd name="T4" fmla="*/ 1 w 2"/>
                <a:gd name="T5" fmla="*/ 1 h 3"/>
              </a:gdLst>
              <a:ahLst/>
              <a:cxnLst>
                <a:cxn ang="0">
                  <a:pos x="T0" y="T1"/>
                </a:cxn>
                <a:cxn ang="0">
                  <a:pos x="T2" y="T3"/>
                </a:cxn>
                <a:cxn ang="0">
                  <a:pos x="T4" y="T5"/>
                </a:cxn>
              </a:cxnLst>
              <a:rect l="0" t="0" r="r" b="b"/>
              <a:pathLst>
                <a:path w="2" h="3">
                  <a:moveTo>
                    <a:pt x="1" y="1"/>
                  </a:moveTo>
                  <a:cubicBezTo>
                    <a:pt x="0" y="0"/>
                    <a:pt x="1" y="2"/>
                    <a:pt x="2" y="3"/>
                  </a:cubicBezTo>
                  <a:cubicBezTo>
                    <a:pt x="2" y="3"/>
                    <a:pt x="2" y="1"/>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0" name="Freeform 508">
              <a:extLst>
                <a:ext uri="{FF2B5EF4-FFF2-40B4-BE49-F238E27FC236}">
                  <a16:creationId xmlns:a16="http://schemas.microsoft.com/office/drawing/2014/main" id="{B1D09E0D-751D-4A89-83BD-FF8C6B79614F}"/>
                </a:ext>
              </a:extLst>
            </p:cNvPr>
            <p:cNvSpPr>
              <a:spLocks/>
            </p:cNvSpPr>
            <p:nvPr/>
          </p:nvSpPr>
          <p:spPr bwMode="auto">
            <a:xfrm>
              <a:off x="7175" y="3044"/>
              <a:ext cx="2" cy="3"/>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2"/>
                    <a:pt x="1" y="0"/>
                    <a:pt x="1" y="0"/>
                  </a:cubicBezTo>
                  <a:cubicBezTo>
                    <a:pt x="1" y="0"/>
                    <a:pt x="0"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1" name="Freeform 509">
              <a:extLst>
                <a:ext uri="{FF2B5EF4-FFF2-40B4-BE49-F238E27FC236}">
                  <a16:creationId xmlns:a16="http://schemas.microsoft.com/office/drawing/2014/main" id="{06CBD4DB-457C-40E8-BAF9-123E3E4FF4D3}"/>
                </a:ext>
              </a:extLst>
            </p:cNvPr>
            <p:cNvSpPr>
              <a:spLocks/>
            </p:cNvSpPr>
            <p:nvPr/>
          </p:nvSpPr>
          <p:spPr bwMode="auto">
            <a:xfrm>
              <a:off x="6910" y="3809"/>
              <a:ext cx="9" cy="11"/>
            </a:xfrm>
            <a:custGeom>
              <a:avLst/>
              <a:gdLst>
                <a:gd name="T0" fmla="*/ 6 w 7"/>
                <a:gd name="T1" fmla="*/ 1 h 8"/>
                <a:gd name="T2" fmla="*/ 4 w 7"/>
                <a:gd name="T3" fmla="*/ 2 h 8"/>
                <a:gd name="T4" fmla="*/ 3 w 7"/>
                <a:gd name="T5" fmla="*/ 4 h 8"/>
                <a:gd name="T6" fmla="*/ 4 w 7"/>
                <a:gd name="T7" fmla="*/ 6 h 8"/>
                <a:gd name="T8" fmla="*/ 6 w 7"/>
                <a:gd name="T9" fmla="*/ 5 h 8"/>
                <a:gd name="T10" fmla="*/ 6 w 7"/>
                <a:gd name="T11" fmla="*/ 2 h 8"/>
                <a:gd name="T12" fmla="*/ 6 w 7"/>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6" y="1"/>
                  </a:moveTo>
                  <a:cubicBezTo>
                    <a:pt x="5" y="0"/>
                    <a:pt x="5" y="1"/>
                    <a:pt x="4" y="2"/>
                  </a:cubicBezTo>
                  <a:cubicBezTo>
                    <a:pt x="4" y="4"/>
                    <a:pt x="4" y="3"/>
                    <a:pt x="3" y="4"/>
                  </a:cubicBezTo>
                  <a:cubicBezTo>
                    <a:pt x="2" y="5"/>
                    <a:pt x="0" y="6"/>
                    <a:pt x="4" y="6"/>
                  </a:cubicBezTo>
                  <a:cubicBezTo>
                    <a:pt x="4" y="6"/>
                    <a:pt x="7" y="8"/>
                    <a:pt x="6" y="5"/>
                  </a:cubicBezTo>
                  <a:cubicBezTo>
                    <a:pt x="4" y="3"/>
                    <a:pt x="5" y="3"/>
                    <a:pt x="6" y="2"/>
                  </a:cubicBezTo>
                  <a:cubicBezTo>
                    <a:pt x="7" y="1"/>
                    <a:pt x="7" y="1"/>
                    <a:pt x="6"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2" name="Freeform 510">
              <a:extLst>
                <a:ext uri="{FF2B5EF4-FFF2-40B4-BE49-F238E27FC236}">
                  <a16:creationId xmlns:a16="http://schemas.microsoft.com/office/drawing/2014/main" id="{4F837191-1FC6-4E4C-A7C9-E740111F1B7A}"/>
                </a:ext>
              </a:extLst>
            </p:cNvPr>
            <p:cNvSpPr>
              <a:spLocks/>
            </p:cNvSpPr>
            <p:nvPr/>
          </p:nvSpPr>
          <p:spPr bwMode="auto">
            <a:xfrm>
              <a:off x="6976" y="3861"/>
              <a:ext cx="4" cy="4"/>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2"/>
                    <a:pt x="2" y="3"/>
                    <a:pt x="3" y="2"/>
                  </a:cubicBezTo>
                  <a:cubicBezTo>
                    <a:pt x="3" y="0"/>
                    <a:pt x="1"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3" name="Freeform 511">
              <a:extLst>
                <a:ext uri="{FF2B5EF4-FFF2-40B4-BE49-F238E27FC236}">
                  <a16:creationId xmlns:a16="http://schemas.microsoft.com/office/drawing/2014/main" id="{FF3909A4-C05E-4885-B009-AD23A9322EDF}"/>
                </a:ext>
              </a:extLst>
            </p:cNvPr>
            <p:cNvSpPr>
              <a:spLocks/>
            </p:cNvSpPr>
            <p:nvPr/>
          </p:nvSpPr>
          <p:spPr bwMode="auto">
            <a:xfrm>
              <a:off x="6944" y="3707"/>
              <a:ext cx="16" cy="18"/>
            </a:xfrm>
            <a:custGeom>
              <a:avLst/>
              <a:gdLst>
                <a:gd name="T0" fmla="*/ 10 w 11"/>
                <a:gd name="T1" fmla="*/ 6 h 13"/>
                <a:gd name="T2" fmla="*/ 8 w 11"/>
                <a:gd name="T3" fmla="*/ 5 h 13"/>
                <a:gd name="T4" fmla="*/ 8 w 11"/>
                <a:gd name="T5" fmla="*/ 3 h 13"/>
                <a:gd name="T6" fmla="*/ 5 w 11"/>
                <a:gd name="T7" fmla="*/ 1 h 13"/>
                <a:gd name="T8" fmla="*/ 4 w 11"/>
                <a:gd name="T9" fmla="*/ 4 h 13"/>
                <a:gd name="T10" fmla="*/ 3 w 11"/>
                <a:gd name="T11" fmla="*/ 8 h 13"/>
                <a:gd name="T12" fmla="*/ 1 w 11"/>
                <a:gd name="T13" fmla="*/ 12 h 13"/>
                <a:gd name="T14" fmla="*/ 2 w 11"/>
                <a:gd name="T15" fmla="*/ 11 h 13"/>
                <a:gd name="T16" fmla="*/ 4 w 11"/>
                <a:gd name="T17" fmla="*/ 10 h 13"/>
                <a:gd name="T18" fmla="*/ 7 w 11"/>
                <a:gd name="T19" fmla="*/ 10 h 13"/>
                <a:gd name="T20" fmla="*/ 10 w 11"/>
                <a:gd name="T21" fmla="*/ 9 h 13"/>
                <a:gd name="T22" fmla="*/ 11 w 11"/>
                <a:gd name="T23" fmla="*/ 7 h 13"/>
                <a:gd name="T24" fmla="*/ 10 w 11"/>
                <a:gd name="T2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3">
                  <a:moveTo>
                    <a:pt x="10" y="6"/>
                  </a:moveTo>
                  <a:cubicBezTo>
                    <a:pt x="9" y="6"/>
                    <a:pt x="7" y="5"/>
                    <a:pt x="8" y="5"/>
                  </a:cubicBezTo>
                  <a:cubicBezTo>
                    <a:pt x="9" y="5"/>
                    <a:pt x="9" y="4"/>
                    <a:pt x="8" y="3"/>
                  </a:cubicBezTo>
                  <a:cubicBezTo>
                    <a:pt x="8" y="2"/>
                    <a:pt x="6" y="0"/>
                    <a:pt x="5" y="1"/>
                  </a:cubicBezTo>
                  <a:cubicBezTo>
                    <a:pt x="3" y="2"/>
                    <a:pt x="4" y="2"/>
                    <a:pt x="4" y="4"/>
                  </a:cubicBezTo>
                  <a:cubicBezTo>
                    <a:pt x="5" y="5"/>
                    <a:pt x="4" y="7"/>
                    <a:pt x="3" y="8"/>
                  </a:cubicBezTo>
                  <a:cubicBezTo>
                    <a:pt x="2" y="10"/>
                    <a:pt x="1" y="11"/>
                    <a:pt x="1" y="12"/>
                  </a:cubicBezTo>
                  <a:cubicBezTo>
                    <a:pt x="0" y="13"/>
                    <a:pt x="1" y="13"/>
                    <a:pt x="2" y="11"/>
                  </a:cubicBezTo>
                  <a:cubicBezTo>
                    <a:pt x="2" y="11"/>
                    <a:pt x="2" y="10"/>
                    <a:pt x="4" y="10"/>
                  </a:cubicBezTo>
                  <a:cubicBezTo>
                    <a:pt x="5" y="11"/>
                    <a:pt x="6" y="10"/>
                    <a:pt x="7" y="10"/>
                  </a:cubicBezTo>
                  <a:cubicBezTo>
                    <a:pt x="7" y="10"/>
                    <a:pt x="9" y="9"/>
                    <a:pt x="10" y="9"/>
                  </a:cubicBezTo>
                  <a:cubicBezTo>
                    <a:pt x="10" y="9"/>
                    <a:pt x="11" y="9"/>
                    <a:pt x="11" y="7"/>
                  </a:cubicBezTo>
                  <a:cubicBezTo>
                    <a:pt x="10" y="6"/>
                    <a:pt x="11" y="6"/>
                    <a:pt x="10"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4" name="Freeform 512">
              <a:extLst>
                <a:ext uri="{FF2B5EF4-FFF2-40B4-BE49-F238E27FC236}">
                  <a16:creationId xmlns:a16="http://schemas.microsoft.com/office/drawing/2014/main" id="{8B4D432A-B1F3-494C-96FD-312A6582E1D4}"/>
                </a:ext>
              </a:extLst>
            </p:cNvPr>
            <p:cNvSpPr>
              <a:spLocks/>
            </p:cNvSpPr>
            <p:nvPr/>
          </p:nvSpPr>
          <p:spPr bwMode="auto">
            <a:xfrm>
              <a:off x="6922" y="3555"/>
              <a:ext cx="165" cy="154"/>
            </a:xfrm>
            <a:custGeom>
              <a:avLst/>
              <a:gdLst>
                <a:gd name="T0" fmla="*/ 115 w 119"/>
                <a:gd name="T1" fmla="*/ 12 h 112"/>
                <a:gd name="T2" fmla="*/ 116 w 119"/>
                <a:gd name="T3" fmla="*/ 10 h 112"/>
                <a:gd name="T4" fmla="*/ 112 w 119"/>
                <a:gd name="T5" fmla="*/ 13 h 112"/>
                <a:gd name="T6" fmla="*/ 111 w 119"/>
                <a:gd name="T7" fmla="*/ 9 h 112"/>
                <a:gd name="T8" fmla="*/ 102 w 119"/>
                <a:gd name="T9" fmla="*/ 13 h 112"/>
                <a:gd name="T10" fmla="*/ 97 w 119"/>
                <a:gd name="T11" fmla="*/ 6 h 112"/>
                <a:gd name="T12" fmla="*/ 94 w 119"/>
                <a:gd name="T13" fmla="*/ 0 h 112"/>
                <a:gd name="T14" fmla="*/ 87 w 119"/>
                <a:gd name="T15" fmla="*/ 4 h 112"/>
                <a:gd name="T16" fmla="*/ 83 w 119"/>
                <a:gd name="T17" fmla="*/ 17 h 112"/>
                <a:gd name="T18" fmla="*/ 75 w 119"/>
                <a:gd name="T19" fmla="*/ 23 h 112"/>
                <a:gd name="T20" fmla="*/ 69 w 119"/>
                <a:gd name="T21" fmla="*/ 39 h 112"/>
                <a:gd name="T22" fmla="*/ 38 w 119"/>
                <a:gd name="T23" fmla="*/ 61 h 112"/>
                <a:gd name="T24" fmla="*/ 27 w 119"/>
                <a:gd name="T25" fmla="*/ 66 h 112"/>
                <a:gd name="T26" fmla="*/ 21 w 119"/>
                <a:gd name="T27" fmla="*/ 74 h 112"/>
                <a:gd name="T28" fmla="*/ 16 w 119"/>
                <a:gd name="T29" fmla="*/ 77 h 112"/>
                <a:gd name="T30" fmla="*/ 14 w 119"/>
                <a:gd name="T31" fmla="*/ 81 h 112"/>
                <a:gd name="T32" fmla="*/ 11 w 119"/>
                <a:gd name="T33" fmla="*/ 82 h 112"/>
                <a:gd name="T34" fmla="*/ 10 w 119"/>
                <a:gd name="T35" fmla="*/ 84 h 112"/>
                <a:gd name="T36" fmla="*/ 10 w 119"/>
                <a:gd name="T37" fmla="*/ 87 h 112"/>
                <a:gd name="T38" fmla="*/ 10 w 119"/>
                <a:gd name="T39" fmla="*/ 90 h 112"/>
                <a:gd name="T40" fmla="*/ 8 w 119"/>
                <a:gd name="T41" fmla="*/ 88 h 112"/>
                <a:gd name="T42" fmla="*/ 5 w 119"/>
                <a:gd name="T43" fmla="*/ 91 h 112"/>
                <a:gd name="T44" fmla="*/ 5 w 119"/>
                <a:gd name="T45" fmla="*/ 93 h 112"/>
                <a:gd name="T46" fmla="*/ 7 w 119"/>
                <a:gd name="T47" fmla="*/ 94 h 112"/>
                <a:gd name="T48" fmla="*/ 1 w 119"/>
                <a:gd name="T49" fmla="*/ 98 h 112"/>
                <a:gd name="T50" fmla="*/ 4 w 119"/>
                <a:gd name="T51" fmla="*/ 98 h 112"/>
                <a:gd name="T52" fmla="*/ 5 w 119"/>
                <a:gd name="T53" fmla="*/ 100 h 112"/>
                <a:gd name="T54" fmla="*/ 17 w 119"/>
                <a:gd name="T55" fmla="*/ 103 h 112"/>
                <a:gd name="T56" fmla="*/ 22 w 119"/>
                <a:gd name="T57" fmla="*/ 107 h 112"/>
                <a:gd name="T58" fmla="*/ 30 w 119"/>
                <a:gd name="T59" fmla="*/ 111 h 112"/>
                <a:gd name="T60" fmla="*/ 45 w 119"/>
                <a:gd name="T61" fmla="*/ 110 h 112"/>
                <a:gd name="T62" fmla="*/ 58 w 119"/>
                <a:gd name="T63" fmla="*/ 99 h 112"/>
                <a:gd name="T64" fmla="*/ 64 w 119"/>
                <a:gd name="T65" fmla="*/ 96 h 112"/>
                <a:gd name="T66" fmla="*/ 62 w 119"/>
                <a:gd name="T67" fmla="*/ 93 h 112"/>
                <a:gd name="T68" fmla="*/ 71 w 119"/>
                <a:gd name="T69" fmla="*/ 76 h 112"/>
                <a:gd name="T70" fmla="*/ 72 w 119"/>
                <a:gd name="T71" fmla="*/ 69 h 112"/>
                <a:gd name="T72" fmla="*/ 89 w 119"/>
                <a:gd name="T73" fmla="*/ 59 h 112"/>
                <a:gd name="T74" fmla="*/ 91 w 119"/>
                <a:gd name="T75" fmla="*/ 59 h 112"/>
                <a:gd name="T76" fmla="*/ 95 w 119"/>
                <a:gd name="T77" fmla="*/ 60 h 112"/>
                <a:gd name="T78" fmla="*/ 98 w 119"/>
                <a:gd name="T79" fmla="*/ 57 h 112"/>
                <a:gd name="T80" fmla="*/ 95 w 119"/>
                <a:gd name="T81" fmla="*/ 56 h 112"/>
                <a:gd name="T82" fmla="*/ 95 w 119"/>
                <a:gd name="T83" fmla="*/ 49 h 112"/>
                <a:gd name="T84" fmla="*/ 115 w 119"/>
                <a:gd name="T85" fmla="*/ 24 h 112"/>
                <a:gd name="T86" fmla="*/ 115 w 119"/>
                <a:gd name="T87" fmla="*/ 15 h 112"/>
                <a:gd name="T88" fmla="*/ 113 w 119"/>
                <a:gd name="T89" fmla="*/ 1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9" h="112">
                  <a:moveTo>
                    <a:pt x="113" y="13"/>
                  </a:moveTo>
                  <a:cubicBezTo>
                    <a:pt x="115" y="12"/>
                    <a:pt x="115" y="12"/>
                    <a:pt x="115" y="12"/>
                  </a:cubicBezTo>
                  <a:cubicBezTo>
                    <a:pt x="115" y="11"/>
                    <a:pt x="116" y="11"/>
                    <a:pt x="117" y="10"/>
                  </a:cubicBezTo>
                  <a:cubicBezTo>
                    <a:pt x="117" y="9"/>
                    <a:pt x="118" y="9"/>
                    <a:pt x="116" y="10"/>
                  </a:cubicBezTo>
                  <a:cubicBezTo>
                    <a:pt x="114" y="10"/>
                    <a:pt x="110" y="12"/>
                    <a:pt x="112" y="12"/>
                  </a:cubicBezTo>
                  <a:cubicBezTo>
                    <a:pt x="113" y="12"/>
                    <a:pt x="114" y="12"/>
                    <a:pt x="112" y="13"/>
                  </a:cubicBezTo>
                  <a:cubicBezTo>
                    <a:pt x="110" y="14"/>
                    <a:pt x="110" y="14"/>
                    <a:pt x="110" y="12"/>
                  </a:cubicBezTo>
                  <a:cubicBezTo>
                    <a:pt x="111" y="11"/>
                    <a:pt x="111" y="10"/>
                    <a:pt x="111" y="9"/>
                  </a:cubicBezTo>
                  <a:cubicBezTo>
                    <a:pt x="112" y="8"/>
                    <a:pt x="113" y="7"/>
                    <a:pt x="111" y="8"/>
                  </a:cubicBezTo>
                  <a:cubicBezTo>
                    <a:pt x="110" y="9"/>
                    <a:pt x="103" y="12"/>
                    <a:pt x="102" y="13"/>
                  </a:cubicBezTo>
                  <a:cubicBezTo>
                    <a:pt x="100" y="15"/>
                    <a:pt x="100" y="13"/>
                    <a:pt x="100" y="11"/>
                  </a:cubicBezTo>
                  <a:cubicBezTo>
                    <a:pt x="100" y="9"/>
                    <a:pt x="99" y="7"/>
                    <a:pt x="97" y="6"/>
                  </a:cubicBezTo>
                  <a:cubicBezTo>
                    <a:pt x="95" y="6"/>
                    <a:pt x="94" y="5"/>
                    <a:pt x="94" y="2"/>
                  </a:cubicBezTo>
                  <a:cubicBezTo>
                    <a:pt x="95" y="0"/>
                    <a:pt x="95" y="1"/>
                    <a:pt x="94" y="0"/>
                  </a:cubicBezTo>
                  <a:cubicBezTo>
                    <a:pt x="93" y="0"/>
                    <a:pt x="92" y="0"/>
                    <a:pt x="91" y="1"/>
                  </a:cubicBezTo>
                  <a:cubicBezTo>
                    <a:pt x="90" y="2"/>
                    <a:pt x="88" y="3"/>
                    <a:pt x="87" y="4"/>
                  </a:cubicBezTo>
                  <a:cubicBezTo>
                    <a:pt x="87" y="5"/>
                    <a:pt x="86" y="6"/>
                    <a:pt x="85" y="9"/>
                  </a:cubicBezTo>
                  <a:cubicBezTo>
                    <a:pt x="85" y="12"/>
                    <a:pt x="85" y="15"/>
                    <a:pt x="83" y="17"/>
                  </a:cubicBezTo>
                  <a:cubicBezTo>
                    <a:pt x="82" y="19"/>
                    <a:pt x="79" y="21"/>
                    <a:pt x="78" y="22"/>
                  </a:cubicBezTo>
                  <a:cubicBezTo>
                    <a:pt x="76" y="22"/>
                    <a:pt x="75" y="22"/>
                    <a:pt x="75" y="23"/>
                  </a:cubicBezTo>
                  <a:cubicBezTo>
                    <a:pt x="74" y="25"/>
                    <a:pt x="73" y="31"/>
                    <a:pt x="72" y="32"/>
                  </a:cubicBezTo>
                  <a:cubicBezTo>
                    <a:pt x="72" y="33"/>
                    <a:pt x="71" y="38"/>
                    <a:pt x="69" y="39"/>
                  </a:cubicBezTo>
                  <a:cubicBezTo>
                    <a:pt x="67" y="40"/>
                    <a:pt x="60" y="45"/>
                    <a:pt x="58" y="47"/>
                  </a:cubicBezTo>
                  <a:cubicBezTo>
                    <a:pt x="56" y="48"/>
                    <a:pt x="38" y="60"/>
                    <a:pt x="38" y="61"/>
                  </a:cubicBezTo>
                  <a:cubicBezTo>
                    <a:pt x="37" y="61"/>
                    <a:pt x="34" y="62"/>
                    <a:pt x="31" y="63"/>
                  </a:cubicBezTo>
                  <a:cubicBezTo>
                    <a:pt x="29" y="63"/>
                    <a:pt x="28" y="64"/>
                    <a:pt x="27" y="66"/>
                  </a:cubicBezTo>
                  <a:cubicBezTo>
                    <a:pt x="26" y="68"/>
                    <a:pt x="25" y="69"/>
                    <a:pt x="23" y="70"/>
                  </a:cubicBezTo>
                  <a:cubicBezTo>
                    <a:pt x="21" y="71"/>
                    <a:pt x="20" y="72"/>
                    <a:pt x="21" y="74"/>
                  </a:cubicBezTo>
                  <a:cubicBezTo>
                    <a:pt x="22" y="75"/>
                    <a:pt x="22" y="75"/>
                    <a:pt x="21" y="75"/>
                  </a:cubicBezTo>
                  <a:cubicBezTo>
                    <a:pt x="20" y="76"/>
                    <a:pt x="17" y="77"/>
                    <a:pt x="16" y="77"/>
                  </a:cubicBezTo>
                  <a:cubicBezTo>
                    <a:pt x="16" y="78"/>
                    <a:pt x="14" y="78"/>
                    <a:pt x="14" y="79"/>
                  </a:cubicBezTo>
                  <a:cubicBezTo>
                    <a:pt x="15" y="80"/>
                    <a:pt x="15" y="81"/>
                    <a:pt x="14" y="81"/>
                  </a:cubicBezTo>
                  <a:cubicBezTo>
                    <a:pt x="12" y="81"/>
                    <a:pt x="11" y="81"/>
                    <a:pt x="12" y="81"/>
                  </a:cubicBezTo>
                  <a:cubicBezTo>
                    <a:pt x="13" y="82"/>
                    <a:pt x="12" y="82"/>
                    <a:pt x="11" y="82"/>
                  </a:cubicBezTo>
                  <a:cubicBezTo>
                    <a:pt x="10" y="83"/>
                    <a:pt x="9" y="82"/>
                    <a:pt x="10" y="83"/>
                  </a:cubicBezTo>
                  <a:cubicBezTo>
                    <a:pt x="10" y="84"/>
                    <a:pt x="10" y="84"/>
                    <a:pt x="10" y="84"/>
                  </a:cubicBezTo>
                  <a:cubicBezTo>
                    <a:pt x="9" y="84"/>
                    <a:pt x="9" y="85"/>
                    <a:pt x="9" y="85"/>
                  </a:cubicBezTo>
                  <a:cubicBezTo>
                    <a:pt x="9" y="86"/>
                    <a:pt x="10" y="86"/>
                    <a:pt x="10" y="87"/>
                  </a:cubicBezTo>
                  <a:cubicBezTo>
                    <a:pt x="9" y="87"/>
                    <a:pt x="10" y="88"/>
                    <a:pt x="10" y="88"/>
                  </a:cubicBezTo>
                  <a:cubicBezTo>
                    <a:pt x="11" y="89"/>
                    <a:pt x="11" y="91"/>
                    <a:pt x="10" y="90"/>
                  </a:cubicBezTo>
                  <a:cubicBezTo>
                    <a:pt x="9" y="88"/>
                    <a:pt x="10" y="88"/>
                    <a:pt x="9" y="88"/>
                  </a:cubicBezTo>
                  <a:cubicBezTo>
                    <a:pt x="9" y="88"/>
                    <a:pt x="9" y="89"/>
                    <a:pt x="8" y="88"/>
                  </a:cubicBezTo>
                  <a:cubicBezTo>
                    <a:pt x="7" y="87"/>
                    <a:pt x="5" y="87"/>
                    <a:pt x="5" y="88"/>
                  </a:cubicBezTo>
                  <a:cubicBezTo>
                    <a:pt x="4" y="90"/>
                    <a:pt x="4" y="92"/>
                    <a:pt x="5" y="91"/>
                  </a:cubicBezTo>
                  <a:cubicBezTo>
                    <a:pt x="6" y="91"/>
                    <a:pt x="9" y="91"/>
                    <a:pt x="7" y="92"/>
                  </a:cubicBezTo>
                  <a:cubicBezTo>
                    <a:pt x="5" y="92"/>
                    <a:pt x="4" y="93"/>
                    <a:pt x="5" y="93"/>
                  </a:cubicBezTo>
                  <a:cubicBezTo>
                    <a:pt x="6" y="93"/>
                    <a:pt x="7" y="93"/>
                    <a:pt x="6" y="93"/>
                  </a:cubicBezTo>
                  <a:cubicBezTo>
                    <a:pt x="6" y="94"/>
                    <a:pt x="5" y="94"/>
                    <a:pt x="7" y="94"/>
                  </a:cubicBezTo>
                  <a:cubicBezTo>
                    <a:pt x="9" y="94"/>
                    <a:pt x="8" y="94"/>
                    <a:pt x="6" y="95"/>
                  </a:cubicBezTo>
                  <a:cubicBezTo>
                    <a:pt x="5" y="95"/>
                    <a:pt x="0" y="97"/>
                    <a:pt x="1" y="98"/>
                  </a:cubicBezTo>
                  <a:cubicBezTo>
                    <a:pt x="1" y="99"/>
                    <a:pt x="1" y="100"/>
                    <a:pt x="2" y="99"/>
                  </a:cubicBezTo>
                  <a:cubicBezTo>
                    <a:pt x="3" y="97"/>
                    <a:pt x="4" y="98"/>
                    <a:pt x="4" y="98"/>
                  </a:cubicBezTo>
                  <a:cubicBezTo>
                    <a:pt x="3" y="99"/>
                    <a:pt x="2" y="102"/>
                    <a:pt x="3" y="100"/>
                  </a:cubicBezTo>
                  <a:cubicBezTo>
                    <a:pt x="5" y="99"/>
                    <a:pt x="6" y="99"/>
                    <a:pt x="5" y="100"/>
                  </a:cubicBezTo>
                  <a:cubicBezTo>
                    <a:pt x="5" y="101"/>
                    <a:pt x="3" y="102"/>
                    <a:pt x="4" y="103"/>
                  </a:cubicBezTo>
                  <a:cubicBezTo>
                    <a:pt x="5" y="103"/>
                    <a:pt x="5" y="104"/>
                    <a:pt x="17" y="103"/>
                  </a:cubicBezTo>
                  <a:cubicBezTo>
                    <a:pt x="17" y="103"/>
                    <a:pt x="18" y="103"/>
                    <a:pt x="19" y="104"/>
                  </a:cubicBezTo>
                  <a:cubicBezTo>
                    <a:pt x="20" y="106"/>
                    <a:pt x="20" y="107"/>
                    <a:pt x="22" y="107"/>
                  </a:cubicBezTo>
                  <a:cubicBezTo>
                    <a:pt x="25" y="107"/>
                    <a:pt x="29" y="107"/>
                    <a:pt x="29" y="109"/>
                  </a:cubicBezTo>
                  <a:cubicBezTo>
                    <a:pt x="28" y="110"/>
                    <a:pt x="28" y="110"/>
                    <a:pt x="30" y="111"/>
                  </a:cubicBezTo>
                  <a:cubicBezTo>
                    <a:pt x="32" y="111"/>
                    <a:pt x="34" y="111"/>
                    <a:pt x="35" y="112"/>
                  </a:cubicBezTo>
                  <a:cubicBezTo>
                    <a:pt x="37" y="112"/>
                    <a:pt x="43" y="112"/>
                    <a:pt x="45" y="110"/>
                  </a:cubicBezTo>
                  <a:cubicBezTo>
                    <a:pt x="48" y="108"/>
                    <a:pt x="51" y="108"/>
                    <a:pt x="53" y="105"/>
                  </a:cubicBezTo>
                  <a:cubicBezTo>
                    <a:pt x="55" y="101"/>
                    <a:pt x="56" y="100"/>
                    <a:pt x="58" y="99"/>
                  </a:cubicBezTo>
                  <a:cubicBezTo>
                    <a:pt x="60" y="98"/>
                    <a:pt x="62" y="98"/>
                    <a:pt x="63" y="97"/>
                  </a:cubicBezTo>
                  <a:cubicBezTo>
                    <a:pt x="64" y="97"/>
                    <a:pt x="65" y="97"/>
                    <a:pt x="64" y="96"/>
                  </a:cubicBezTo>
                  <a:cubicBezTo>
                    <a:pt x="62" y="96"/>
                    <a:pt x="62" y="97"/>
                    <a:pt x="62" y="97"/>
                  </a:cubicBezTo>
                  <a:cubicBezTo>
                    <a:pt x="61" y="97"/>
                    <a:pt x="61" y="96"/>
                    <a:pt x="62" y="93"/>
                  </a:cubicBezTo>
                  <a:cubicBezTo>
                    <a:pt x="63" y="91"/>
                    <a:pt x="67" y="86"/>
                    <a:pt x="68" y="83"/>
                  </a:cubicBezTo>
                  <a:cubicBezTo>
                    <a:pt x="70" y="81"/>
                    <a:pt x="71" y="78"/>
                    <a:pt x="71" y="76"/>
                  </a:cubicBezTo>
                  <a:cubicBezTo>
                    <a:pt x="70" y="74"/>
                    <a:pt x="70" y="73"/>
                    <a:pt x="71" y="72"/>
                  </a:cubicBezTo>
                  <a:cubicBezTo>
                    <a:pt x="72" y="71"/>
                    <a:pt x="71" y="70"/>
                    <a:pt x="72" y="69"/>
                  </a:cubicBezTo>
                  <a:cubicBezTo>
                    <a:pt x="72" y="68"/>
                    <a:pt x="72" y="68"/>
                    <a:pt x="74" y="67"/>
                  </a:cubicBezTo>
                  <a:cubicBezTo>
                    <a:pt x="75" y="67"/>
                    <a:pt x="88" y="59"/>
                    <a:pt x="89" y="59"/>
                  </a:cubicBezTo>
                  <a:cubicBezTo>
                    <a:pt x="90" y="58"/>
                    <a:pt x="91" y="58"/>
                    <a:pt x="92" y="58"/>
                  </a:cubicBezTo>
                  <a:cubicBezTo>
                    <a:pt x="92" y="59"/>
                    <a:pt x="92" y="59"/>
                    <a:pt x="91" y="59"/>
                  </a:cubicBezTo>
                  <a:cubicBezTo>
                    <a:pt x="90" y="59"/>
                    <a:pt x="89" y="60"/>
                    <a:pt x="92" y="60"/>
                  </a:cubicBezTo>
                  <a:cubicBezTo>
                    <a:pt x="95" y="60"/>
                    <a:pt x="94" y="60"/>
                    <a:pt x="95" y="60"/>
                  </a:cubicBezTo>
                  <a:cubicBezTo>
                    <a:pt x="96" y="60"/>
                    <a:pt x="97" y="62"/>
                    <a:pt x="98" y="60"/>
                  </a:cubicBezTo>
                  <a:cubicBezTo>
                    <a:pt x="99" y="57"/>
                    <a:pt x="99" y="57"/>
                    <a:pt x="98" y="57"/>
                  </a:cubicBezTo>
                  <a:cubicBezTo>
                    <a:pt x="97" y="56"/>
                    <a:pt x="97" y="57"/>
                    <a:pt x="96" y="56"/>
                  </a:cubicBezTo>
                  <a:cubicBezTo>
                    <a:pt x="95" y="55"/>
                    <a:pt x="95" y="56"/>
                    <a:pt x="95" y="56"/>
                  </a:cubicBezTo>
                  <a:cubicBezTo>
                    <a:pt x="94" y="56"/>
                    <a:pt x="93" y="56"/>
                    <a:pt x="93" y="55"/>
                  </a:cubicBezTo>
                  <a:cubicBezTo>
                    <a:pt x="93" y="54"/>
                    <a:pt x="93" y="51"/>
                    <a:pt x="95" y="49"/>
                  </a:cubicBezTo>
                  <a:cubicBezTo>
                    <a:pt x="97" y="47"/>
                    <a:pt x="102" y="41"/>
                    <a:pt x="106" y="36"/>
                  </a:cubicBezTo>
                  <a:cubicBezTo>
                    <a:pt x="109" y="31"/>
                    <a:pt x="114" y="26"/>
                    <a:pt x="115" y="24"/>
                  </a:cubicBezTo>
                  <a:cubicBezTo>
                    <a:pt x="116" y="23"/>
                    <a:pt x="118" y="23"/>
                    <a:pt x="116" y="19"/>
                  </a:cubicBezTo>
                  <a:cubicBezTo>
                    <a:pt x="114" y="16"/>
                    <a:pt x="113" y="15"/>
                    <a:pt x="115" y="15"/>
                  </a:cubicBezTo>
                  <a:cubicBezTo>
                    <a:pt x="116" y="14"/>
                    <a:pt x="119" y="12"/>
                    <a:pt x="116" y="13"/>
                  </a:cubicBezTo>
                  <a:cubicBezTo>
                    <a:pt x="114" y="14"/>
                    <a:pt x="112" y="14"/>
                    <a:pt x="113"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5" name="Freeform 513">
              <a:extLst>
                <a:ext uri="{FF2B5EF4-FFF2-40B4-BE49-F238E27FC236}">
                  <a16:creationId xmlns:a16="http://schemas.microsoft.com/office/drawing/2014/main" id="{C53F2A95-83D6-4360-B5AE-DD11BF678C0D}"/>
                </a:ext>
              </a:extLst>
            </p:cNvPr>
            <p:cNvSpPr>
              <a:spLocks/>
            </p:cNvSpPr>
            <p:nvPr/>
          </p:nvSpPr>
          <p:spPr bwMode="auto">
            <a:xfrm>
              <a:off x="7049" y="3411"/>
              <a:ext cx="122" cy="171"/>
            </a:xfrm>
            <a:custGeom>
              <a:avLst/>
              <a:gdLst>
                <a:gd name="T0" fmla="*/ 76 w 88"/>
                <a:gd name="T1" fmla="*/ 58 h 125"/>
                <a:gd name="T2" fmla="*/ 55 w 88"/>
                <a:gd name="T3" fmla="*/ 56 h 125"/>
                <a:gd name="T4" fmla="*/ 51 w 88"/>
                <a:gd name="T5" fmla="*/ 55 h 125"/>
                <a:gd name="T6" fmla="*/ 47 w 88"/>
                <a:gd name="T7" fmla="*/ 41 h 125"/>
                <a:gd name="T8" fmla="*/ 45 w 88"/>
                <a:gd name="T9" fmla="*/ 39 h 125"/>
                <a:gd name="T10" fmla="*/ 43 w 88"/>
                <a:gd name="T11" fmla="*/ 37 h 125"/>
                <a:gd name="T12" fmla="*/ 43 w 88"/>
                <a:gd name="T13" fmla="*/ 44 h 125"/>
                <a:gd name="T14" fmla="*/ 37 w 88"/>
                <a:gd name="T15" fmla="*/ 44 h 125"/>
                <a:gd name="T16" fmla="*/ 32 w 88"/>
                <a:gd name="T17" fmla="*/ 42 h 125"/>
                <a:gd name="T18" fmla="*/ 32 w 88"/>
                <a:gd name="T19" fmla="*/ 37 h 125"/>
                <a:gd name="T20" fmla="*/ 31 w 88"/>
                <a:gd name="T21" fmla="*/ 31 h 125"/>
                <a:gd name="T22" fmla="*/ 26 w 88"/>
                <a:gd name="T23" fmla="*/ 25 h 125"/>
                <a:gd name="T24" fmla="*/ 26 w 88"/>
                <a:gd name="T25" fmla="*/ 20 h 125"/>
                <a:gd name="T26" fmla="*/ 24 w 88"/>
                <a:gd name="T27" fmla="*/ 15 h 125"/>
                <a:gd name="T28" fmla="*/ 21 w 88"/>
                <a:gd name="T29" fmla="*/ 13 h 125"/>
                <a:gd name="T30" fmla="*/ 17 w 88"/>
                <a:gd name="T31" fmla="*/ 10 h 125"/>
                <a:gd name="T32" fmla="*/ 12 w 88"/>
                <a:gd name="T33" fmla="*/ 8 h 125"/>
                <a:gd name="T34" fmla="*/ 10 w 88"/>
                <a:gd name="T35" fmla="*/ 10 h 125"/>
                <a:gd name="T36" fmla="*/ 5 w 88"/>
                <a:gd name="T37" fmla="*/ 4 h 125"/>
                <a:gd name="T38" fmla="*/ 6 w 88"/>
                <a:gd name="T39" fmla="*/ 1 h 125"/>
                <a:gd name="T40" fmla="*/ 6 w 88"/>
                <a:gd name="T41" fmla="*/ 7 h 125"/>
                <a:gd name="T42" fmla="*/ 11 w 88"/>
                <a:gd name="T43" fmla="*/ 18 h 125"/>
                <a:gd name="T44" fmla="*/ 14 w 88"/>
                <a:gd name="T45" fmla="*/ 20 h 125"/>
                <a:gd name="T46" fmla="*/ 22 w 88"/>
                <a:gd name="T47" fmla="*/ 34 h 125"/>
                <a:gd name="T48" fmla="*/ 23 w 88"/>
                <a:gd name="T49" fmla="*/ 31 h 125"/>
                <a:gd name="T50" fmla="*/ 25 w 88"/>
                <a:gd name="T51" fmla="*/ 31 h 125"/>
                <a:gd name="T52" fmla="*/ 25 w 88"/>
                <a:gd name="T53" fmla="*/ 33 h 125"/>
                <a:gd name="T54" fmla="*/ 24 w 88"/>
                <a:gd name="T55" fmla="*/ 36 h 125"/>
                <a:gd name="T56" fmla="*/ 28 w 88"/>
                <a:gd name="T57" fmla="*/ 45 h 125"/>
                <a:gd name="T58" fmla="*/ 33 w 88"/>
                <a:gd name="T59" fmla="*/ 45 h 125"/>
                <a:gd name="T60" fmla="*/ 31 w 88"/>
                <a:gd name="T61" fmla="*/ 48 h 125"/>
                <a:gd name="T62" fmla="*/ 34 w 88"/>
                <a:gd name="T63" fmla="*/ 57 h 125"/>
                <a:gd name="T64" fmla="*/ 33 w 88"/>
                <a:gd name="T65" fmla="*/ 61 h 125"/>
                <a:gd name="T66" fmla="*/ 33 w 88"/>
                <a:gd name="T67" fmla="*/ 64 h 125"/>
                <a:gd name="T68" fmla="*/ 25 w 88"/>
                <a:gd name="T69" fmla="*/ 79 h 125"/>
                <a:gd name="T70" fmla="*/ 17 w 88"/>
                <a:gd name="T71" fmla="*/ 85 h 125"/>
                <a:gd name="T72" fmla="*/ 39 w 88"/>
                <a:gd name="T73" fmla="*/ 102 h 125"/>
                <a:gd name="T74" fmla="*/ 30 w 88"/>
                <a:gd name="T75" fmla="*/ 120 h 125"/>
                <a:gd name="T76" fmla="*/ 33 w 88"/>
                <a:gd name="T77" fmla="*/ 120 h 125"/>
                <a:gd name="T78" fmla="*/ 39 w 88"/>
                <a:gd name="T79" fmla="*/ 123 h 125"/>
                <a:gd name="T80" fmla="*/ 50 w 88"/>
                <a:gd name="T81" fmla="*/ 118 h 125"/>
                <a:gd name="T82" fmla="*/ 61 w 88"/>
                <a:gd name="T83" fmla="*/ 102 h 125"/>
                <a:gd name="T84" fmla="*/ 65 w 88"/>
                <a:gd name="T85" fmla="*/ 90 h 125"/>
                <a:gd name="T86" fmla="*/ 77 w 88"/>
                <a:gd name="T87" fmla="*/ 80 h 125"/>
                <a:gd name="T88" fmla="*/ 79 w 88"/>
                <a:gd name="T89" fmla="*/ 82 h 125"/>
                <a:gd name="T90" fmla="*/ 82 w 88"/>
                <a:gd name="T91" fmla="*/ 73 h 125"/>
                <a:gd name="T92" fmla="*/ 87 w 88"/>
                <a:gd name="T93"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8" h="125">
                  <a:moveTo>
                    <a:pt x="83" y="54"/>
                  </a:moveTo>
                  <a:cubicBezTo>
                    <a:pt x="81" y="54"/>
                    <a:pt x="80" y="55"/>
                    <a:pt x="76" y="58"/>
                  </a:cubicBezTo>
                  <a:cubicBezTo>
                    <a:pt x="72" y="61"/>
                    <a:pt x="71" y="61"/>
                    <a:pt x="68" y="62"/>
                  </a:cubicBezTo>
                  <a:cubicBezTo>
                    <a:pt x="66" y="62"/>
                    <a:pt x="55" y="57"/>
                    <a:pt x="55" y="56"/>
                  </a:cubicBezTo>
                  <a:cubicBezTo>
                    <a:pt x="54" y="56"/>
                    <a:pt x="54" y="56"/>
                    <a:pt x="53" y="56"/>
                  </a:cubicBezTo>
                  <a:cubicBezTo>
                    <a:pt x="52" y="56"/>
                    <a:pt x="52" y="56"/>
                    <a:pt x="51" y="55"/>
                  </a:cubicBezTo>
                  <a:cubicBezTo>
                    <a:pt x="50" y="54"/>
                    <a:pt x="49" y="48"/>
                    <a:pt x="49" y="46"/>
                  </a:cubicBezTo>
                  <a:cubicBezTo>
                    <a:pt x="48" y="45"/>
                    <a:pt x="48" y="42"/>
                    <a:pt x="47" y="41"/>
                  </a:cubicBezTo>
                  <a:cubicBezTo>
                    <a:pt x="46" y="41"/>
                    <a:pt x="46" y="40"/>
                    <a:pt x="47" y="40"/>
                  </a:cubicBezTo>
                  <a:cubicBezTo>
                    <a:pt x="48" y="40"/>
                    <a:pt x="46" y="39"/>
                    <a:pt x="45" y="39"/>
                  </a:cubicBezTo>
                  <a:cubicBezTo>
                    <a:pt x="44" y="39"/>
                    <a:pt x="44" y="39"/>
                    <a:pt x="44" y="38"/>
                  </a:cubicBezTo>
                  <a:cubicBezTo>
                    <a:pt x="44" y="37"/>
                    <a:pt x="44" y="37"/>
                    <a:pt x="43" y="37"/>
                  </a:cubicBezTo>
                  <a:cubicBezTo>
                    <a:pt x="42" y="37"/>
                    <a:pt x="42" y="39"/>
                    <a:pt x="42" y="40"/>
                  </a:cubicBezTo>
                  <a:cubicBezTo>
                    <a:pt x="43" y="42"/>
                    <a:pt x="42" y="42"/>
                    <a:pt x="43" y="44"/>
                  </a:cubicBezTo>
                  <a:cubicBezTo>
                    <a:pt x="44" y="47"/>
                    <a:pt x="43" y="47"/>
                    <a:pt x="42" y="47"/>
                  </a:cubicBezTo>
                  <a:cubicBezTo>
                    <a:pt x="40" y="47"/>
                    <a:pt x="38" y="45"/>
                    <a:pt x="37" y="44"/>
                  </a:cubicBezTo>
                  <a:cubicBezTo>
                    <a:pt x="36" y="42"/>
                    <a:pt x="36" y="44"/>
                    <a:pt x="35" y="43"/>
                  </a:cubicBezTo>
                  <a:cubicBezTo>
                    <a:pt x="34" y="42"/>
                    <a:pt x="33" y="42"/>
                    <a:pt x="32" y="42"/>
                  </a:cubicBezTo>
                  <a:cubicBezTo>
                    <a:pt x="31" y="42"/>
                    <a:pt x="32" y="41"/>
                    <a:pt x="33" y="40"/>
                  </a:cubicBezTo>
                  <a:cubicBezTo>
                    <a:pt x="34" y="40"/>
                    <a:pt x="33" y="38"/>
                    <a:pt x="32" y="37"/>
                  </a:cubicBezTo>
                  <a:cubicBezTo>
                    <a:pt x="30" y="37"/>
                    <a:pt x="32" y="35"/>
                    <a:pt x="32" y="34"/>
                  </a:cubicBezTo>
                  <a:cubicBezTo>
                    <a:pt x="33" y="33"/>
                    <a:pt x="32" y="32"/>
                    <a:pt x="31" y="31"/>
                  </a:cubicBezTo>
                  <a:cubicBezTo>
                    <a:pt x="30" y="30"/>
                    <a:pt x="29" y="29"/>
                    <a:pt x="29" y="27"/>
                  </a:cubicBezTo>
                  <a:cubicBezTo>
                    <a:pt x="28" y="26"/>
                    <a:pt x="28" y="25"/>
                    <a:pt x="26" y="25"/>
                  </a:cubicBezTo>
                  <a:cubicBezTo>
                    <a:pt x="25" y="24"/>
                    <a:pt x="26" y="23"/>
                    <a:pt x="26" y="23"/>
                  </a:cubicBezTo>
                  <a:cubicBezTo>
                    <a:pt x="27" y="23"/>
                    <a:pt x="26" y="21"/>
                    <a:pt x="26" y="20"/>
                  </a:cubicBezTo>
                  <a:cubicBezTo>
                    <a:pt x="26" y="20"/>
                    <a:pt x="26" y="16"/>
                    <a:pt x="26" y="15"/>
                  </a:cubicBezTo>
                  <a:cubicBezTo>
                    <a:pt x="26" y="14"/>
                    <a:pt x="24" y="14"/>
                    <a:pt x="24" y="15"/>
                  </a:cubicBezTo>
                  <a:cubicBezTo>
                    <a:pt x="24" y="17"/>
                    <a:pt x="22" y="16"/>
                    <a:pt x="21" y="15"/>
                  </a:cubicBezTo>
                  <a:cubicBezTo>
                    <a:pt x="20" y="15"/>
                    <a:pt x="21" y="14"/>
                    <a:pt x="21" y="13"/>
                  </a:cubicBezTo>
                  <a:cubicBezTo>
                    <a:pt x="22" y="12"/>
                    <a:pt x="21" y="12"/>
                    <a:pt x="20" y="12"/>
                  </a:cubicBezTo>
                  <a:cubicBezTo>
                    <a:pt x="20" y="12"/>
                    <a:pt x="18" y="10"/>
                    <a:pt x="17" y="10"/>
                  </a:cubicBezTo>
                  <a:cubicBezTo>
                    <a:pt x="15" y="10"/>
                    <a:pt x="14" y="9"/>
                    <a:pt x="13" y="9"/>
                  </a:cubicBezTo>
                  <a:cubicBezTo>
                    <a:pt x="12" y="10"/>
                    <a:pt x="12" y="9"/>
                    <a:pt x="12" y="8"/>
                  </a:cubicBezTo>
                  <a:cubicBezTo>
                    <a:pt x="12" y="8"/>
                    <a:pt x="12" y="7"/>
                    <a:pt x="11" y="8"/>
                  </a:cubicBezTo>
                  <a:cubicBezTo>
                    <a:pt x="10" y="9"/>
                    <a:pt x="11" y="10"/>
                    <a:pt x="10" y="10"/>
                  </a:cubicBezTo>
                  <a:cubicBezTo>
                    <a:pt x="10" y="11"/>
                    <a:pt x="9" y="9"/>
                    <a:pt x="8" y="8"/>
                  </a:cubicBezTo>
                  <a:cubicBezTo>
                    <a:pt x="7" y="7"/>
                    <a:pt x="6" y="5"/>
                    <a:pt x="5" y="4"/>
                  </a:cubicBezTo>
                  <a:cubicBezTo>
                    <a:pt x="4" y="2"/>
                    <a:pt x="5" y="2"/>
                    <a:pt x="6" y="2"/>
                  </a:cubicBezTo>
                  <a:cubicBezTo>
                    <a:pt x="7" y="2"/>
                    <a:pt x="6" y="1"/>
                    <a:pt x="6" y="1"/>
                  </a:cubicBezTo>
                  <a:cubicBezTo>
                    <a:pt x="5" y="0"/>
                    <a:pt x="3" y="1"/>
                    <a:pt x="2" y="1"/>
                  </a:cubicBezTo>
                  <a:cubicBezTo>
                    <a:pt x="0" y="1"/>
                    <a:pt x="4" y="5"/>
                    <a:pt x="6" y="7"/>
                  </a:cubicBezTo>
                  <a:cubicBezTo>
                    <a:pt x="8" y="9"/>
                    <a:pt x="10" y="16"/>
                    <a:pt x="10" y="18"/>
                  </a:cubicBezTo>
                  <a:cubicBezTo>
                    <a:pt x="11" y="20"/>
                    <a:pt x="11" y="19"/>
                    <a:pt x="11" y="18"/>
                  </a:cubicBezTo>
                  <a:cubicBezTo>
                    <a:pt x="11" y="18"/>
                    <a:pt x="12" y="18"/>
                    <a:pt x="13" y="17"/>
                  </a:cubicBezTo>
                  <a:cubicBezTo>
                    <a:pt x="14" y="17"/>
                    <a:pt x="13" y="19"/>
                    <a:pt x="14" y="20"/>
                  </a:cubicBezTo>
                  <a:cubicBezTo>
                    <a:pt x="14" y="21"/>
                    <a:pt x="19" y="29"/>
                    <a:pt x="20" y="32"/>
                  </a:cubicBezTo>
                  <a:cubicBezTo>
                    <a:pt x="21" y="34"/>
                    <a:pt x="22" y="35"/>
                    <a:pt x="22" y="34"/>
                  </a:cubicBezTo>
                  <a:cubicBezTo>
                    <a:pt x="23" y="34"/>
                    <a:pt x="24" y="33"/>
                    <a:pt x="22" y="31"/>
                  </a:cubicBezTo>
                  <a:cubicBezTo>
                    <a:pt x="20" y="30"/>
                    <a:pt x="21" y="30"/>
                    <a:pt x="23" y="31"/>
                  </a:cubicBezTo>
                  <a:cubicBezTo>
                    <a:pt x="25" y="32"/>
                    <a:pt x="25" y="31"/>
                    <a:pt x="24" y="30"/>
                  </a:cubicBezTo>
                  <a:cubicBezTo>
                    <a:pt x="23" y="30"/>
                    <a:pt x="24" y="31"/>
                    <a:pt x="25" y="31"/>
                  </a:cubicBezTo>
                  <a:cubicBezTo>
                    <a:pt x="26" y="30"/>
                    <a:pt x="25" y="32"/>
                    <a:pt x="26" y="32"/>
                  </a:cubicBezTo>
                  <a:cubicBezTo>
                    <a:pt x="27" y="32"/>
                    <a:pt x="26" y="32"/>
                    <a:pt x="25" y="33"/>
                  </a:cubicBezTo>
                  <a:cubicBezTo>
                    <a:pt x="24" y="34"/>
                    <a:pt x="26" y="34"/>
                    <a:pt x="26" y="37"/>
                  </a:cubicBezTo>
                  <a:cubicBezTo>
                    <a:pt x="27" y="39"/>
                    <a:pt x="26" y="36"/>
                    <a:pt x="24" y="36"/>
                  </a:cubicBezTo>
                  <a:cubicBezTo>
                    <a:pt x="23" y="35"/>
                    <a:pt x="23" y="36"/>
                    <a:pt x="25" y="37"/>
                  </a:cubicBezTo>
                  <a:cubicBezTo>
                    <a:pt x="26" y="38"/>
                    <a:pt x="27" y="43"/>
                    <a:pt x="28" y="45"/>
                  </a:cubicBezTo>
                  <a:cubicBezTo>
                    <a:pt x="29" y="46"/>
                    <a:pt x="29" y="45"/>
                    <a:pt x="30" y="44"/>
                  </a:cubicBezTo>
                  <a:cubicBezTo>
                    <a:pt x="31" y="43"/>
                    <a:pt x="31" y="44"/>
                    <a:pt x="33" y="45"/>
                  </a:cubicBezTo>
                  <a:cubicBezTo>
                    <a:pt x="34" y="45"/>
                    <a:pt x="33" y="46"/>
                    <a:pt x="33" y="46"/>
                  </a:cubicBezTo>
                  <a:cubicBezTo>
                    <a:pt x="32" y="47"/>
                    <a:pt x="32" y="47"/>
                    <a:pt x="31" y="48"/>
                  </a:cubicBezTo>
                  <a:cubicBezTo>
                    <a:pt x="30" y="49"/>
                    <a:pt x="31" y="50"/>
                    <a:pt x="31" y="50"/>
                  </a:cubicBezTo>
                  <a:cubicBezTo>
                    <a:pt x="33" y="51"/>
                    <a:pt x="34" y="56"/>
                    <a:pt x="34" y="57"/>
                  </a:cubicBezTo>
                  <a:cubicBezTo>
                    <a:pt x="35" y="58"/>
                    <a:pt x="35" y="58"/>
                    <a:pt x="34" y="59"/>
                  </a:cubicBezTo>
                  <a:cubicBezTo>
                    <a:pt x="33" y="59"/>
                    <a:pt x="33" y="60"/>
                    <a:pt x="33" y="61"/>
                  </a:cubicBezTo>
                  <a:cubicBezTo>
                    <a:pt x="32" y="62"/>
                    <a:pt x="32" y="63"/>
                    <a:pt x="33" y="63"/>
                  </a:cubicBezTo>
                  <a:cubicBezTo>
                    <a:pt x="34" y="63"/>
                    <a:pt x="34" y="63"/>
                    <a:pt x="33" y="64"/>
                  </a:cubicBezTo>
                  <a:cubicBezTo>
                    <a:pt x="32" y="65"/>
                    <a:pt x="31" y="69"/>
                    <a:pt x="31" y="71"/>
                  </a:cubicBezTo>
                  <a:cubicBezTo>
                    <a:pt x="31" y="74"/>
                    <a:pt x="26" y="79"/>
                    <a:pt x="25" y="79"/>
                  </a:cubicBezTo>
                  <a:cubicBezTo>
                    <a:pt x="25" y="79"/>
                    <a:pt x="19" y="83"/>
                    <a:pt x="18" y="84"/>
                  </a:cubicBezTo>
                  <a:cubicBezTo>
                    <a:pt x="16" y="85"/>
                    <a:pt x="17" y="85"/>
                    <a:pt x="17" y="85"/>
                  </a:cubicBezTo>
                  <a:cubicBezTo>
                    <a:pt x="21" y="89"/>
                    <a:pt x="28" y="93"/>
                    <a:pt x="31" y="94"/>
                  </a:cubicBezTo>
                  <a:cubicBezTo>
                    <a:pt x="34" y="94"/>
                    <a:pt x="38" y="97"/>
                    <a:pt x="39" y="102"/>
                  </a:cubicBezTo>
                  <a:cubicBezTo>
                    <a:pt x="41" y="108"/>
                    <a:pt x="33" y="115"/>
                    <a:pt x="32" y="117"/>
                  </a:cubicBezTo>
                  <a:cubicBezTo>
                    <a:pt x="30" y="118"/>
                    <a:pt x="30" y="120"/>
                    <a:pt x="30" y="120"/>
                  </a:cubicBezTo>
                  <a:cubicBezTo>
                    <a:pt x="30" y="121"/>
                    <a:pt x="31" y="120"/>
                    <a:pt x="32" y="119"/>
                  </a:cubicBezTo>
                  <a:cubicBezTo>
                    <a:pt x="33" y="118"/>
                    <a:pt x="33" y="119"/>
                    <a:pt x="33" y="120"/>
                  </a:cubicBezTo>
                  <a:cubicBezTo>
                    <a:pt x="33" y="120"/>
                    <a:pt x="34" y="122"/>
                    <a:pt x="36" y="121"/>
                  </a:cubicBezTo>
                  <a:cubicBezTo>
                    <a:pt x="38" y="120"/>
                    <a:pt x="39" y="122"/>
                    <a:pt x="39" y="123"/>
                  </a:cubicBezTo>
                  <a:cubicBezTo>
                    <a:pt x="39" y="124"/>
                    <a:pt x="40" y="125"/>
                    <a:pt x="41" y="124"/>
                  </a:cubicBezTo>
                  <a:cubicBezTo>
                    <a:pt x="41" y="123"/>
                    <a:pt x="48" y="120"/>
                    <a:pt x="50" y="118"/>
                  </a:cubicBezTo>
                  <a:cubicBezTo>
                    <a:pt x="53" y="116"/>
                    <a:pt x="54" y="111"/>
                    <a:pt x="55" y="110"/>
                  </a:cubicBezTo>
                  <a:cubicBezTo>
                    <a:pt x="55" y="108"/>
                    <a:pt x="60" y="104"/>
                    <a:pt x="61" y="102"/>
                  </a:cubicBezTo>
                  <a:cubicBezTo>
                    <a:pt x="62" y="100"/>
                    <a:pt x="65" y="93"/>
                    <a:pt x="66" y="92"/>
                  </a:cubicBezTo>
                  <a:cubicBezTo>
                    <a:pt x="66" y="90"/>
                    <a:pt x="66" y="91"/>
                    <a:pt x="65" y="90"/>
                  </a:cubicBezTo>
                  <a:cubicBezTo>
                    <a:pt x="64" y="89"/>
                    <a:pt x="63" y="87"/>
                    <a:pt x="65" y="83"/>
                  </a:cubicBezTo>
                  <a:cubicBezTo>
                    <a:pt x="68" y="79"/>
                    <a:pt x="75" y="80"/>
                    <a:pt x="77" y="80"/>
                  </a:cubicBezTo>
                  <a:cubicBezTo>
                    <a:pt x="79" y="80"/>
                    <a:pt x="78" y="80"/>
                    <a:pt x="78" y="81"/>
                  </a:cubicBezTo>
                  <a:cubicBezTo>
                    <a:pt x="78" y="83"/>
                    <a:pt x="79" y="82"/>
                    <a:pt x="79" y="82"/>
                  </a:cubicBezTo>
                  <a:cubicBezTo>
                    <a:pt x="80" y="82"/>
                    <a:pt x="80" y="81"/>
                    <a:pt x="79" y="80"/>
                  </a:cubicBezTo>
                  <a:cubicBezTo>
                    <a:pt x="78" y="78"/>
                    <a:pt x="79" y="75"/>
                    <a:pt x="82" y="73"/>
                  </a:cubicBezTo>
                  <a:cubicBezTo>
                    <a:pt x="85" y="70"/>
                    <a:pt x="85" y="65"/>
                    <a:pt x="86" y="63"/>
                  </a:cubicBezTo>
                  <a:cubicBezTo>
                    <a:pt x="86" y="61"/>
                    <a:pt x="86" y="59"/>
                    <a:pt x="87" y="57"/>
                  </a:cubicBezTo>
                  <a:cubicBezTo>
                    <a:pt x="88" y="56"/>
                    <a:pt x="85" y="55"/>
                    <a:pt x="83" y="5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6" name="Freeform 514">
              <a:extLst>
                <a:ext uri="{FF2B5EF4-FFF2-40B4-BE49-F238E27FC236}">
                  <a16:creationId xmlns:a16="http://schemas.microsoft.com/office/drawing/2014/main" id="{BC2FD148-8FF9-4E2D-B15B-8C51F5D654C0}"/>
                </a:ext>
              </a:extLst>
            </p:cNvPr>
            <p:cNvSpPr>
              <a:spLocks/>
            </p:cNvSpPr>
            <p:nvPr/>
          </p:nvSpPr>
          <p:spPr bwMode="auto">
            <a:xfrm>
              <a:off x="7264" y="3633"/>
              <a:ext cx="18" cy="12"/>
            </a:xfrm>
            <a:custGeom>
              <a:avLst/>
              <a:gdLst>
                <a:gd name="T0" fmla="*/ 9 w 13"/>
                <a:gd name="T1" fmla="*/ 1 h 9"/>
                <a:gd name="T2" fmla="*/ 4 w 13"/>
                <a:gd name="T3" fmla="*/ 1 h 9"/>
                <a:gd name="T4" fmla="*/ 2 w 13"/>
                <a:gd name="T5" fmla="*/ 2 h 9"/>
                <a:gd name="T6" fmla="*/ 4 w 13"/>
                <a:gd name="T7" fmla="*/ 3 h 9"/>
                <a:gd name="T8" fmla="*/ 5 w 13"/>
                <a:gd name="T9" fmla="*/ 4 h 9"/>
                <a:gd name="T10" fmla="*/ 5 w 13"/>
                <a:gd name="T11" fmla="*/ 6 h 9"/>
                <a:gd name="T12" fmla="*/ 6 w 13"/>
                <a:gd name="T13" fmla="*/ 8 h 9"/>
                <a:gd name="T14" fmla="*/ 8 w 13"/>
                <a:gd name="T15" fmla="*/ 7 h 9"/>
                <a:gd name="T16" fmla="*/ 8 w 13"/>
                <a:gd name="T17" fmla="*/ 5 h 9"/>
                <a:gd name="T18" fmla="*/ 6 w 13"/>
                <a:gd name="T19" fmla="*/ 3 h 9"/>
                <a:gd name="T20" fmla="*/ 6 w 13"/>
                <a:gd name="T21" fmla="*/ 2 h 9"/>
                <a:gd name="T22" fmla="*/ 9 w 13"/>
                <a:gd name="T23" fmla="*/ 2 h 9"/>
                <a:gd name="T24" fmla="*/ 9 w 13"/>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9">
                  <a:moveTo>
                    <a:pt x="9" y="1"/>
                  </a:moveTo>
                  <a:cubicBezTo>
                    <a:pt x="6" y="0"/>
                    <a:pt x="5" y="0"/>
                    <a:pt x="4" y="1"/>
                  </a:cubicBezTo>
                  <a:cubicBezTo>
                    <a:pt x="3" y="2"/>
                    <a:pt x="0" y="2"/>
                    <a:pt x="2" y="2"/>
                  </a:cubicBezTo>
                  <a:cubicBezTo>
                    <a:pt x="3" y="3"/>
                    <a:pt x="3" y="3"/>
                    <a:pt x="4" y="3"/>
                  </a:cubicBezTo>
                  <a:cubicBezTo>
                    <a:pt x="5" y="3"/>
                    <a:pt x="6" y="3"/>
                    <a:pt x="5" y="4"/>
                  </a:cubicBezTo>
                  <a:cubicBezTo>
                    <a:pt x="4" y="6"/>
                    <a:pt x="5" y="6"/>
                    <a:pt x="5" y="6"/>
                  </a:cubicBezTo>
                  <a:cubicBezTo>
                    <a:pt x="5" y="6"/>
                    <a:pt x="4" y="9"/>
                    <a:pt x="6" y="8"/>
                  </a:cubicBezTo>
                  <a:cubicBezTo>
                    <a:pt x="7" y="7"/>
                    <a:pt x="8" y="7"/>
                    <a:pt x="8" y="7"/>
                  </a:cubicBezTo>
                  <a:cubicBezTo>
                    <a:pt x="9" y="7"/>
                    <a:pt x="9" y="7"/>
                    <a:pt x="8" y="5"/>
                  </a:cubicBezTo>
                  <a:cubicBezTo>
                    <a:pt x="7" y="3"/>
                    <a:pt x="6" y="4"/>
                    <a:pt x="6" y="3"/>
                  </a:cubicBezTo>
                  <a:cubicBezTo>
                    <a:pt x="7" y="3"/>
                    <a:pt x="5" y="2"/>
                    <a:pt x="6" y="2"/>
                  </a:cubicBezTo>
                  <a:cubicBezTo>
                    <a:pt x="7" y="1"/>
                    <a:pt x="9" y="2"/>
                    <a:pt x="9" y="2"/>
                  </a:cubicBezTo>
                  <a:cubicBezTo>
                    <a:pt x="9" y="2"/>
                    <a:pt x="13" y="2"/>
                    <a:pt x="9"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7" name="Freeform 515">
              <a:extLst>
                <a:ext uri="{FF2B5EF4-FFF2-40B4-BE49-F238E27FC236}">
                  <a16:creationId xmlns:a16="http://schemas.microsoft.com/office/drawing/2014/main" id="{43A5A09D-0C80-4F4D-9DAC-4A86D131B1BE}"/>
                </a:ext>
              </a:extLst>
            </p:cNvPr>
            <p:cNvSpPr>
              <a:spLocks/>
            </p:cNvSpPr>
            <p:nvPr/>
          </p:nvSpPr>
          <p:spPr bwMode="auto">
            <a:xfrm>
              <a:off x="7278" y="3645"/>
              <a:ext cx="3" cy="6"/>
            </a:xfrm>
            <a:custGeom>
              <a:avLst/>
              <a:gdLst>
                <a:gd name="T0" fmla="*/ 0 w 2"/>
                <a:gd name="T1" fmla="*/ 2 h 4"/>
                <a:gd name="T2" fmla="*/ 1 w 2"/>
                <a:gd name="T3" fmla="*/ 2 h 4"/>
                <a:gd name="T4" fmla="*/ 0 w 2"/>
                <a:gd name="T5" fmla="*/ 2 h 4"/>
              </a:gdLst>
              <a:ahLst/>
              <a:cxnLst>
                <a:cxn ang="0">
                  <a:pos x="T0" y="T1"/>
                </a:cxn>
                <a:cxn ang="0">
                  <a:pos x="T2" y="T3"/>
                </a:cxn>
                <a:cxn ang="0">
                  <a:pos x="T4" y="T5"/>
                </a:cxn>
              </a:cxnLst>
              <a:rect l="0" t="0" r="r" b="b"/>
              <a:pathLst>
                <a:path w="2" h="4">
                  <a:moveTo>
                    <a:pt x="0" y="2"/>
                  </a:moveTo>
                  <a:cubicBezTo>
                    <a:pt x="0" y="2"/>
                    <a:pt x="1" y="4"/>
                    <a:pt x="1" y="2"/>
                  </a:cubicBezTo>
                  <a:cubicBezTo>
                    <a:pt x="2" y="0"/>
                    <a:pt x="0"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8" name="Freeform 516">
              <a:extLst>
                <a:ext uri="{FF2B5EF4-FFF2-40B4-BE49-F238E27FC236}">
                  <a16:creationId xmlns:a16="http://schemas.microsoft.com/office/drawing/2014/main" id="{CB21E4EC-E1A6-4B46-BEC4-6B76D185D06D}"/>
                </a:ext>
              </a:extLst>
            </p:cNvPr>
            <p:cNvSpPr>
              <a:spLocks/>
            </p:cNvSpPr>
            <p:nvPr/>
          </p:nvSpPr>
          <p:spPr bwMode="auto">
            <a:xfrm>
              <a:off x="7408" y="3073"/>
              <a:ext cx="4" cy="4"/>
            </a:xfrm>
            <a:custGeom>
              <a:avLst/>
              <a:gdLst>
                <a:gd name="T0" fmla="*/ 2 w 3"/>
                <a:gd name="T1" fmla="*/ 0 h 3"/>
                <a:gd name="T2" fmla="*/ 1 w 3"/>
                <a:gd name="T3" fmla="*/ 2 h 3"/>
                <a:gd name="T4" fmla="*/ 2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0" y="1"/>
                    <a:pt x="0" y="2"/>
                    <a:pt x="1" y="2"/>
                  </a:cubicBezTo>
                  <a:cubicBezTo>
                    <a:pt x="1" y="2"/>
                    <a:pt x="2" y="3"/>
                    <a:pt x="2" y="1"/>
                  </a:cubicBezTo>
                  <a:cubicBezTo>
                    <a:pt x="3" y="0"/>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9" name="Freeform 517">
              <a:extLst>
                <a:ext uri="{FF2B5EF4-FFF2-40B4-BE49-F238E27FC236}">
                  <a16:creationId xmlns:a16="http://schemas.microsoft.com/office/drawing/2014/main" id="{81F3493A-74A9-477C-AE90-72E7E0CAC194}"/>
                </a:ext>
              </a:extLst>
            </p:cNvPr>
            <p:cNvSpPr>
              <a:spLocks/>
            </p:cNvSpPr>
            <p:nvPr/>
          </p:nvSpPr>
          <p:spPr bwMode="auto">
            <a:xfrm>
              <a:off x="5007" y="3876"/>
              <a:ext cx="14" cy="7"/>
            </a:xfrm>
            <a:custGeom>
              <a:avLst/>
              <a:gdLst>
                <a:gd name="T0" fmla="*/ 7 w 10"/>
                <a:gd name="T1" fmla="*/ 3 h 5"/>
                <a:gd name="T2" fmla="*/ 1 w 10"/>
                <a:gd name="T3" fmla="*/ 0 h 5"/>
                <a:gd name="T4" fmla="*/ 3 w 10"/>
                <a:gd name="T5" fmla="*/ 3 h 5"/>
                <a:gd name="T6" fmla="*/ 5 w 10"/>
                <a:gd name="T7" fmla="*/ 4 h 5"/>
                <a:gd name="T8" fmla="*/ 7 w 10"/>
                <a:gd name="T9" fmla="*/ 3 h 5"/>
              </a:gdLst>
              <a:ahLst/>
              <a:cxnLst>
                <a:cxn ang="0">
                  <a:pos x="T0" y="T1"/>
                </a:cxn>
                <a:cxn ang="0">
                  <a:pos x="T2" y="T3"/>
                </a:cxn>
                <a:cxn ang="0">
                  <a:pos x="T4" y="T5"/>
                </a:cxn>
                <a:cxn ang="0">
                  <a:pos x="T6" y="T7"/>
                </a:cxn>
                <a:cxn ang="0">
                  <a:pos x="T8" y="T9"/>
                </a:cxn>
              </a:cxnLst>
              <a:rect l="0" t="0" r="r" b="b"/>
              <a:pathLst>
                <a:path w="10" h="5">
                  <a:moveTo>
                    <a:pt x="7" y="3"/>
                  </a:moveTo>
                  <a:cubicBezTo>
                    <a:pt x="5" y="1"/>
                    <a:pt x="0" y="0"/>
                    <a:pt x="1" y="0"/>
                  </a:cubicBezTo>
                  <a:cubicBezTo>
                    <a:pt x="2" y="1"/>
                    <a:pt x="2" y="1"/>
                    <a:pt x="3" y="3"/>
                  </a:cubicBezTo>
                  <a:cubicBezTo>
                    <a:pt x="3" y="3"/>
                    <a:pt x="3" y="5"/>
                    <a:pt x="5" y="4"/>
                  </a:cubicBezTo>
                  <a:cubicBezTo>
                    <a:pt x="6" y="3"/>
                    <a:pt x="10" y="4"/>
                    <a:pt x="7"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0" name="Freeform 518">
              <a:extLst>
                <a:ext uri="{FF2B5EF4-FFF2-40B4-BE49-F238E27FC236}">
                  <a16:creationId xmlns:a16="http://schemas.microsoft.com/office/drawing/2014/main" id="{21AADB72-1984-4A42-BDCD-F9A603D45AF7}"/>
                </a:ext>
              </a:extLst>
            </p:cNvPr>
            <p:cNvSpPr>
              <a:spLocks/>
            </p:cNvSpPr>
            <p:nvPr/>
          </p:nvSpPr>
          <p:spPr bwMode="auto">
            <a:xfrm>
              <a:off x="6459" y="3533"/>
              <a:ext cx="7" cy="12"/>
            </a:xfrm>
            <a:custGeom>
              <a:avLst/>
              <a:gdLst>
                <a:gd name="T0" fmla="*/ 2 w 5"/>
                <a:gd name="T1" fmla="*/ 1 h 9"/>
                <a:gd name="T2" fmla="*/ 1 w 5"/>
                <a:gd name="T3" fmla="*/ 2 h 9"/>
                <a:gd name="T4" fmla="*/ 0 w 5"/>
                <a:gd name="T5" fmla="*/ 6 h 9"/>
                <a:gd name="T6" fmla="*/ 1 w 5"/>
                <a:gd name="T7" fmla="*/ 9 h 9"/>
                <a:gd name="T8" fmla="*/ 3 w 5"/>
                <a:gd name="T9" fmla="*/ 8 h 9"/>
                <a:gd name="T10" fmla="*/ 4 w 5"/>
                <a:gd name="T11" fmla="*/ 5 h 9"/>
                <a:gd name="T12" fmla="*/ 2 w 5"/>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2" y="1"/>
                  </a:moveTo>
                  <a:cubicBezTo>
                    <a:pt x="1" y="0"/>
                    <a:pt x="2" y="0"/>
                    <a:pt x="1" y="2"/>
                  </a:cubicBezTo>
                  <a:cubicBezTo>
                    <a:pt x="0" y="3"/>
                    <a:pt x="0" y="3"/>
                    <a:pt x="0" y="6"/>
                  </a:cubicBezTo>
                  <a:cubicBezTo>
                    <a:pt x="0" y="9"/>
                    <a:pt x="1" y="9"/>
                    <a:pt x="1" y="9"/>
                  </a:cubicBezTo>
                  <a:cubicBezTo>
                    <a:pt x="2" y="9"/>
                    <a:pt x="2" y="9"/>
                    <a:pt x="3" y="8"/>
                  </a:cubicBezTo>
                  <a:cubicBezTo>
                    <a:pt x="5" y="8"/>
                    <a:pt x="4" y="6"/>
                    <a:pt x="4" y="5"/>
                  </a:cubicBezTo>
                  <a:cubicBezTo>
                    <a:pt x="4" y="3"/>
                    <a:pt x="3"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1" name="Freeform 519">
              <a:extLst>
                <a:ext uri="{FF2B5EF4-FFF2-40B4-BE49-F238E27FC236}">
                  <a16:creationId xmlns:a16="http://schemas.microsoft.com/office/drawing/2014/main" id="{8D44A230-4650-4163-947D-F464C5C06D02}"/>
                </a:ext>
              </a:extLst>
            </p:cNvPr>
            <p:cNvSpPr>
              <a:spLocks/>
            </p:cNvSpPr>
            <p:nvPr/>
          </p:nvSpPr>
          <p:spPr bwMode="auto">
            <a:xfrm>
              <a:off x="6543" y="3551"/>
              <a:ext cx="11" cy="5"/>
            </a:xfrm>
            <a:custGeom>
              <a:avLst/>
              <a:gdLst>
                <a:gd name="T0" fmla="*/ 6 w 8"/>
                <a:gd name="T1" fmla="*/ 0 h 4"/>
                <a:gd name="T2" fmla="*/ 3 w 8"/>
                <a:gd name="T3" fmla="*/ 1 h 4"/>
                <a:gd name="T4" fmla="*/ 2 w 8"/>
                <a:gd name="T5" fmla="*/ 2 h 4"/>
                <a:gd name="T6" fmla="*/ 6 w 8"/>
                <a:gd name="T7" fmla="*/ 3 h 4"/>
                <a:gd name="T8" fmla="*/ 7 w 8"/>
                <a:gd name="T9" fmla="*/ 1 h 4"/>
                <a:gd name="T10" fmla="*/ 6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6" y="0"/>
                  </a:moveTo>
                  <a:cubicBezTo>
                    <a:pt x="5" y="1"/>
                    <a:pt x="5" y="1"/>
                    <a:pt x="3" y="1"/>
                  </a:cubicBezTo>
                  <a:cubicBezTo>
                    <a:pt x="0" y="1"/>
                    <a:pt x="2" y="2"/>
                    <a:pt x="2" y="2"/>
                  </a:cubicBezTo>
                  <a:cubicBezTo>
                    <a:pt x="2" y="2"/>
                    <a:pt x="5" y="3"/>
                    <a:pt x="6" y="3"/>
                  </a:cubicBezTo>
                  <a:cubicBezTo>
                    <a:pt x="7" y="4"/>
                    <a:pt x="8" y="2"/>
                    <a:pt x="7" y="1"/>
                  </a:cubicBezTo>
                  <a:cubicBezTo>
                    <a:pt x="7" y="0"/>
                    <a:pt x="7" y="0"/>
                    <a:pt x="6"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2" name="Freeform 520">
              <a:extLst>
                <a:ext uri="{FF2B5EF4-FFF2-40B4-BE49-F238E27FC236}">
                  <a16:creationId xmlns:a16="http://schemas.microsoft.com/office/drawing/2014/main" id="{DF7B48F4-B188-4B9B-94FB-EF7ECD85FE39}"/>
                </a:ext>
              </a:extLst>
            </p:cNvPr>
            <p:cNvSpPr>
              <a:spLocks/>
            </p:cNvSpPr>
            <p:nvPr/>
          </p:nvSpPr>
          <p:spPr bwMode="auto">
            <a:xfrm>
              <a:off x="6546" y="3555"/>
              <a:ext cx="3" cy="3"/>
            </a:xfrm>
            <a:custGeom>
              <a:avLst/>
              <a:gdLst>
                <a:gd name="T0" fmla="*/ 2 w 2"/>
                <a:gd name="T1" fmla="*/ 1 h 2"/>
                <a:gd name="T2" fmla="*/ 1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1" y="2"/>
                  </a:cubicBezTo>
                  <a:cubicBezTo>
                    <a:pt x="1" y="2"/>
                    <a:pt x="2"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3" name="Freeform 521">
              <a:extLst>
                <a:ext uri="{FF2B5EF4-FFF2-40B4-BE49-F238E27FC236}">
                  <a16:creationId xmlns:a16="http://schemas.microsoft.com/office/drawing/2014/main" id="{81528A5A-950D-4BCC-A824-7C4E14DC0E70}"/>
                </a:ext>
              </a:extLst>
            </p:cNvPr>
            <p:cNvSpPr>
              <a:spLocks/>
            </p:cNvSpPr>
            <p:nvPr/>
          </p:nvSpPr>
          <p:spPr bwMode="auto">
            <a:xfrm>
              <a:off x="6538" y="3536"/>
              <a:ext cx="13" cy="13"/>
            </a:xfrm>
            <a:custGeom>
              <a:avLst/>
              <a:gdLst>
                <a:gd name="T0" fmla="*/ 5 w 10"/>
                <a:gd name="T1" fmla="*/ 9 h 10"/>
                <a:gd name="T2" fmla="*/ 8 w 10"/>
                <a:gd name="T3" fmla="*/ 9 h 10"/>
                <a:gd name="T4" fmla="*/ 10 w 10"/>
                <a:gd name="T5" fmla="*/ 8 h 10"/>
                <a:gd name="T6" fmla="*/ 5 w 10"/>
                <a:gd name="T7" fmla="*/ 1 h 10"/>
                <a:gd name="T8" fmla="*/ 2 w 10"/>
                <a:gd name="T9" fmla="*/ 2 h 10"/>
                <a:gd name="T10" fmla="*/ 2 w 10"/>
                <a:gd name="T11" fmla="*/ 4 h 10"/>
                <a:gd name="T12" fmla="*/ 5 w 10"/>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9"/>
                  </a:moveTo>
                  <a:cubicBezTo>
                    <a:pt x="6" y="10"/>
                    <a:pt x="7" y="10"/>
                    <a:pt x="8" y="9"/>
                  </a:cubicBezTo>
                  <a:cubicBezTo>
                    <a:pt x="9" y="9"/>
                    <a:pt x="10" y="10"/>
                    <a:pt x="10" y="8"/>
                  </a:cubicBezTo>
                  <a:cubicBezTo>
                    <a:pt x="10" y="6"/>
                    <a:pt x="6" y="2"/>
                    <a:pt x="5" y="1"/>
                  </a:cubicBezTo>
                  <a:cubicBezTo>
                    <a:pt x="3" y="0"/>
                    <a:pt x="3" y="1"/>
                    <a:pt x="2" y="2"/>
                  </a:cubicBezTo>
                  <a:cubicBezTo>
                    <a:pt x="0" y="3"/>
                    <a:pt x="2" y="4"/>
                    <a:pt x="2" y="4"/>
                  </a:cubicBezTo>
                  <a:cubicBezTo>
                    <a:pt x="2" y="5"/>
                    <a:pt x="4" y="8"/>
                    <a:pt x="5"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4" name="Freeform 522">
              <a:extLst>
                <a:ext uri="{FF2B5EF4-FFF2-40B4-BE49-F238E27FC236}">
                  <a16:creationId xmlns:a16="http://schemas.microsoft.com/office/drawing/2014/main" id="{12D23E74-4CF2-4D50-94DC-80B934E5F674}"/>
                </a:ext>
              </a:extLst>
            </p:cNvPr>
            <p:cNvSpPr>
              <a:spLocks/>
            </p:cNvSpPr>
            <p:nvPr/>
          </p:nvSpPr>
          <p:spPr bwMode="auto">
            <a:xfrm>
              <a:off x="6479" y="3558"/>
              <a:ext cx="5" cy="2"/>
            </a:xfrm>
            <a:custGeom>
              <a:avLst/>
              <a:gdLst>
                <a:gd name="T0" fmla="*/ 1 w 3"/>
                <a:gd name="T1" fmla="*/ 1 h 2"/>
                <a:gd name="T2" fmla="*/ 3 w 3"/>
                <a:gd name="T3" fmla="*/ 2 h 2"/>
                <a:gd name="T4" fmla="*/ 1 w 3"/>
                <a:gd name="T5" fmla="*/ 1 h 2"/>
              </a:gdLst>
              <a:ahLst/>
              <a:cxnLst>
                <a:cxn ang="0">
                  <a:pos x="T0" y="T1"/>
                </a:cxn>
                <a:cxn ang="0">
                  <a:pos x="T2" y="T3"/>
                </a:cxn>
                <a:cxn ang="0">
                  <a:pos x="T4" y="T5"/>
                </a:cxn>
              </a:cxnLst>
              <a:rect l="0" t="0" r="r" b="b"/>
              <a:pathLst>
                <a:path w="3" h="2">
                  <a:moveTo>
                    <a:pt x="1" y="1"/>
                  </a:moveTo>
                  <a:cubicBezTo>
                    <a:pt x="0" y="1"/>
                    <a:pt x="2" y="2"/>
                    <a:pt x="3" y="2"/>
                  </a:cubicBezTo>
                  <a:cubicBezTo>
                    <a:pt x="3" y="2"/>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5" name="Freeform 523">
              <a:extLst>
                <a:ext uri="{FF2B5EF4-FFF2-40B4-BE49-F238E27FC236}">
                  <a16:creationId xmlns:a16="http://schemas.microsoft.com/office/drawing/2014/main" id="{DB8E9627-6A96-469E-B015-28E2FA68AFD5}"/>
                </a:ext>
              </a:extLst>
            </p:cNvPr>
            <p:cNvSpPr>
              <a:spLocks/>
            </p:cNvSpPr>
            <p:nvPr/>
          </p:nvSpPr>
          <p:spPr bwMode="auto">
            <a:xfrm>
              <a:off x="6475" y="3559"/>
              <a:ext cx="76" cy="73"/>
            </a:xfrm>
            <a:custGeom>
              <a:avLst/>
              <a:gdLst>
                <a:gd name="T0" fmla="*/ 54 w 55"/>
                <a:gd name="T1" fmla="*/ 10 h 53"/>
                <a:gd name="T2" fmla="*/ 54 w 55"/>
                <a:gd name="T3" fmla="*/ 7 h 53"/>
                <a:gd name="T4" fmla="*/ 50 w 55"/>
                <a:gd name="T5" fmla="*/ 2 h 53"/>
                <a:gd name="T6" fmla="*/ 46 w 55"/>
                <a:gd name="T7" fmla="*/ 3 h 53"/>
                <a:gd name="T8" fmla="*/ 34 w 55"/>
                <a:gd name="T9" fmla="*/ 7 h 53"/>
                <a:gd name="T10" fmla="*/ 33 w 55"/>
                <a:gd name="T11" fmla="*/ 8 h 53"/>
                <a:gd name="T12" fmla="*/ 31 w 55"/>
                <a:gd name="T13" fmla="*/ 8 h 53"/>
                <a:gd name="T14" fmla="*/ 24 w 55"/>
                <a:gd name="T15" fmla="*/ 9 h 53"/>
                <a:gd name="T16" fmla="*/ 16 w 55"/>
                <a:gd name="T17" fmla="*/ 6 h 53"/>
                <a:gd name="T18" fmla="*/ 7 w 55"/>
                <a:gd name="T19" fmla="*/ 2 h 53"/>
                <a:gd name="T20" fmla="*/ 3 w 55"/>
                <a:gd name="T21" fmla="*/ 1 h 53"/>
                <a:gd name="T22" fmla="*/ 1 w 55"/>
                <a:gd name="T23" fmla="*/ 0 h 53"/>
                <a:gd name="T24" fmla="*/ 1 w 55"/>
                <a:gd name="T25" fmla="*/ 1 h 53"/>
                <a:gd name="T26" fmla="*/ 0 w 55"/>
                <a:gd name="T27" fmla="*/ 9 h 53"/>
                <a:gd name="T28" fmla="*/ 4 w 55"/>
                <a:gd name="T29" fmla="*/ 19 h 53"/>
                <a:gd name="T30" fmla="*/ 9 w 55"/>
                <a:gd name="T31" fmla="*/ 25 h 53"/>
                <a:gd name="T32" fmla="*/ 11 w 55"/>
                <a:gd name="T33" fmla="*/ 29 h 53"/>
                <a:gd name="T34" fmla="*/ 12 w 55"/>
                <a:gd name="T35" fmla="*/ 32 h 53"/>
                <a:gd name="T36" fmla="*/ 9 w 55"/>
                <a:gd name="T37" fmla="*/ 29 h 53"/>
                <a:gd name="T38" fmla="*/ 8 w 55"/>
                <a:gd name="T39" fmla="*/ 30 h 53"/>
                <a:gd name="T40" fmla="*/ 9 w 55"/>
                <a:gd name="T41" fmla="*/ 34 h 53"/>
                <a:gd name="T42" fmla="*/ 12 w 55"/>
                <a:gd name="T43" fmla="*/ 40 h 53"/>
                <a:gd name="T44" fmla="*/ 17 w 55"/>
                <a:gd name="T45" fmla="*/ 46 h 53"/>
                <a:gd name="T46" fmla="*/ 19 w 55"/>
                <a:gd name="T47" fmla="*/ 46 h 53"/>
                <a:gd name="T48" fmla="*/ 23 w 55"/>
                <a:gd name="T49" fmla="*/ 48 h 53"/>
                <a:gd name="T50" fmla="*/ 22 w 55"/>
                <a:gd name="T51" fmla="*/ 49 h 53"/>
                <a:gd name="T52" fmla="*/ 21 w 55"/>
                <a:gd name="T53" fmla="*/ 51 h 53"/>
                <a:gd name="T54" fmla="*/ 25 w 55"/>
                <a:gd name="T55" fmla="*/ 51 h 53"/>
                <a:gd name="T56" fmla="*/ 33 w 55"/>
                <a:gd name="T57" fmla="*/ 52 h 53"/>
                <a:gd name="T58" fmla="*/ 34 w 55"/>
                <a:gd name="T59" fmla="*/ 52 h 53"/>
                <a:gd name="T60" fmla="*/ 35 w 55"/>
                <a:gd name="T61" fmla="*/ 48 h 53"/>
                <a:gd name="T62" fmla="*/ 35 w 55"/>
                <a:gd name="T63" fmla="*/ 45 h 53"/>
                <a:gd name="T64" fmla="*/ 37 w 55"/>
                <a:gd name="T65" fmla="*/ 46 h 53"/>
                <a:gd name="T66" fmla="*/ 39 w 55"/>
                <a:gd name="T67" fmla="*/ 45 h 53"/>
                <a:gd name="T68" fmla="*/ 39 w 55"/>
                <a:gd name="T69" fmla="*/ 39 h 53"/>
                <a:gd name="T70" fmla="*/ 42 w 55"/>
                <a:gd name="T71" fmla="*/ 41 h 53"/>
                <a:gd name="T72" fmla="*/ 43 w 55"/>
                <a:gd name="T73" fmla="*/ 39 h 53"/>
                <a:gd name="T74" fmla="*/ 47 w 55"/>
                <a:gd name="T75" fmla="*/ 41 h 53"/>
                <a:gd name="T76" fmla="*/ 46 w 55"/>
                <a:gd name="T77" fmla="*/ 44 h 53"/>
                <a:gd name="T78" fmla="*/ 48 w 55"/>
                <a:gd name="T79" fmla="*/ 46 h 53"/>
                <a:gd name="T80" fmla="*/ 49 w 55"/>
                <a:gd name="T81" fmla="*/ 45 h 53"/>
                <a:gd name="T82" fmla="*/ 49 w 55"/>
                <a:gd name="T83" fmla="*/ 42 h 53"/>
                <a:gd name="T84" fmla="*/ 48 w 55"/>
                <a:gd name="T85" fmla="*/ 39 h 53"/>
                <a:gd name="T86" fmla="*/ 48 w 55"/>
                <a:gd name="T87" fmla="*/ 36 h 53"/>
                <a:gd name="T88" fmla="*/ 50 w 55"/>
                <a:gd name="T89" fmla="*/ 28 h 53"/>
                <a:gd name="T90" fmla="*/ 52 w 55"/>
                <a:gd name="T91" fmla="*/ 25 h 53"/>
                <a:gd name="T92" fmla="*/ 53 w 55"/>
                <a:gd name="T93" fmla="*/ 24 h 53"/>
                <a:gd name="T94" fmla="*/ 53 w 55"/>
                <a:gd name="T95" fmla="*/ 25 h 53"/>
                <a:gd name="T96" fmla="*/ 55 w 55"/>
                <a:gd name="T97" fmla="*/ 27 h 53"/>
                <a:gd name="T98" fmla="*/ 54 w 55"/>
                <a:gd name="T99" fmla="*/ 19 h 53"/>
                <a:gd name="T100" fmla="*/ 54 w 55"/>
                <a:gd name="T101" fmla="*/ 1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 h="53">
                  <a:moveTo>
                    <a:pt x="54" y="10"/>
                  </a:moveTo>
                  <a:cubicBezTo>
                    <a:pt x="54" y="10"/>
                    <a:pt x="54" y="10"/>
                    <a:pt x="54" y="7"/>
                  </a:cubicBezTo>
                  <a:cubicBezTo>
                    <a:pt x="55" y="5"/>
                    <a:pt x="51" y="2"/>
                    <a:pt x="50" y="2"/>
                  </a:cubicBezTo>
                  <a:cubicBezTo>
                    <a:pt x="49" y="1"/>
                    <a:pt x="48" y="3"/>
                    <a:pt x="46" y="3"/>
                  </a:cubicBezTo>
                  <a:cubicBezTo>
                    <a:pt x="45" y="4"/>
                    <a:pt x="35" y="7"/>
                    <a:pt x="34" y="7"/>
                  </a:cubicBezTo>
                  <a:cubicBezTo>
                    <a:pt x="32" y="7"/>
                    <a:pt x="31" y="8"/>
                    <a:pt x="33" y="8"/>
                  </a:cubicBezTo>
                  <a:cubicBezTo>
                    <a:pt x="34" y="9"/>
                    <a:pt x="34" y="9"/>
                    <a:pt x="31" y="8"/>
                  </a:cubicBezTo>
                  <a:cubicBezTo>
                    <a:pt x="28" y="8"/>
                    <a:pt x="25" y="9"/>
                    <a:pt x="24" y="9"/>
                  </a:cubicBezTo>
                  <a:cubicBezTo>
                    <a:pt x="23" y="9"/>
                    <a:pt x="18" y="7"/>
                    <a:pt x="16" y="6"/>
                  </a:cubicBezTo>
                  <a:cubicBezTo>
                    <a:pt x="14" y="5"/>
                    <a:pt x="9" y="3"/>
                    <a:pt x="7" y="2"/>
                  </a:cubicBezTo>
                  <a:cubicBezTo>
                    <a:pt x="4" y="1"/>
                    <a:pt x="4" y="2"/>
                    <a:pt x="3" y="1"/>
                  </a:cubicBezTo>
                  <a:cubicBezTo>
                    <a:pt x="3" y="0"/>
                    <a:pt x="3" y="0"/>
                    <a:pt x="1" y="0"/>
                  </a:cubicBezTo>
                  <a:cubicBezTo>
                    <a:pt x="0" y="0"/>
                    <a:pt x="1" y="1"/>
                    <a:pt x="1" y="1"/>
                  </a:cubicBezTo>
                  <a:cubicBezTo>
                    <a:pt x="0" y="4"/>
                    <a:pt x="0" y="7"/>
                    <a:pt x="0" y="9"/>
                  </a:cubicBezTo>
                  <a:cubicBezTo>
                    <a:pt x="1" y="11"/>
                    <a:pt x="2" y="15"/>
                    <a:pt x="4" y="19"/>
                  </a:cubicBezTo>
                  <a:cubicBezTo>
                    <a:pt x="7" y="22"/>
                    <a:pt x="9" y="24"/>
                    <a:pt x="9" y="25"/>
                  </a:cubicBezTo>
                  <a:cubicBezTo>
                    <a:pt x="9" y="26"/>
                    <a:pt x="9" y="28"/>
                    <a:pt x="11" y="29"/>
                  </a:cubicBezTo>
                  <a:cubicBezTo>
                    <a:pt x="12" y="30"/>
                    <a:pt x="13" y="31"/>
                    <a:pt x="12" y="32"/>
                  </a:cubicBezTo>
                  <a:cubicBezTo>
                    <a:pt x="12" y="34"/>
                    <a:pt x="10" y="30"/>
                    <a:pt x="9" y="29"/>
                  </a:cubicBezTo>
                  <a:cubicBezTo>
                    <a:pt x="8" y="27"/>
                    <a:pt x="8" y="29"/>
                    <a:pt x="8" y="30"/>
                  </a:cubicBezTo>
                  <a:cubicBezTo>
                    <a:pt x="8" y="31"/>
                    <a:pt x="8" y="33"/>
                    <a:pt x="9" y="34"/>
                  </a:cubicBezTo>
                  <a:cubicBezTo>
                    <a:pt x="10" y="36"/>
                    <a:pt x="10" y="38"/>
                    <a:pt x="12" y="40"/>
                  </a:cubicBezTo>
                  <a:cubicBezTo>
                    <a:pt x="14" y="42"/>
                    <a:pt x="16" y="45"/>
                    <a:pt x="17" y="46"/>
                  </a:cubicBezTo>
                  <a:cubicBezTo>
                    <a:pt x="18" y="47"/>
                    <a:pt x="18" y="47"/>
                    <a:pt x="19" y="46"/>
                  </a:cubicBezTo>
                  <a:cubicBezTo>
                    <a:pt x="21" y="45"/>
                    <a:pt x="23" y="47"/>
                    <a:pt x="23" y="48"/>
                  </a:cubicBezTo>
                  <a:cubicBezTo>
                    <a:pt x="24" y="49"/>
                    <a:pt x="22" y="49"/>
                    <a:pt x="22" y="49"/>
                  </a:cubicBezTo>
                  <a:cubicBezTo>
                    <a:pt x="21" y="48"/>
                    <a:pt x="21" y="50"/>
                    <a:pt x="21" y="51"/>
                  </a:cubicBezTo>
                  <a:cubicBezTo>
                    <a:pt x="20" y="52"/>
                    <a:pt x="22" y="51"/>
                    <a:pt x="25" y="51"/>
                  </a:cubicBezTo>
                  <a:cubicBezTo>
                    <a:pt x="28" y="50"/>
                    <a:pt x="32" y="52"/>
                    <a:pt x="33" y="52"/>
                  </a:cubicBezTo>
                  <a:cubicBezTo>
                    <a:pt x="34" y="53"/>
                    <a:pt x="34" y="53"/>
                    <a:pt x="34" y="52"/>
                  </a:cubicBezTo>
                  <a:cubicBezTo>
                    <a:pt x="34" y="51"/>
                    <a:pt x="34" y="49"/>
                    <a:pt x="35" y="48"/>
                  </a:cubicBezTo>
                  <a:cubicBezTo>
                    <a:pt x="36" y="47"/>
                    <a:pt x="36" y="47"/>
                    <a:pt x="35" y="45"/>
                  </a:cubicBezTo>
                  <a:cubicBezTo>
                    <a:pt x="34" y="43"/>
                    <a:pt x="36" y="44"/>
                    <a:pt x="37" y="46"/>
                  </a:cubicBezTo>
                  <a:cubicBezTo>
                    <a:pt x="38" y="47"/>
                    <a:pt x="38" y="46"/>
                    <a:pt x="39" y="45"/>
                  </a:cubicBezTo>
                  <a:cubicBezTo>
                    <a:pt x="39" y="43"/>
                    <a:pt x="39" y="41"/>
                    <a:pt x="39" y="39"/>
                  </a:cubicBezTo>
                  <a:cubicBezTo>
                    <a:pt x="39" y="37"/>
                    <a:pt x="41" y="39"/>
                    <a:pt x="42" y="41"/>
                  </a:cubicBezTo>
                  <a:cubicBezTo>
                    <a:pt x="43" y="42"/>
                    <a:pt x="43" y="41"/>
                    <a:pt x="43" y="39"/>
                  </a:cubicBezTo>
                  <a:cubicBezTo>
                    <a:pt x="43" y="38"/>
                    <a:pt x="45" y="39"/>
                    <a:pt x="47" y="41"/>
                  </a:cubicBezTo>
                  <a:cubicBezTo>
                    <a:pt x="48" y="42"/>
                    <a:pt x="46" y="43"/>
                    <a:pt x="46" y="44"/>
                  </a:cubicBezTo>
                  <a:cubicBezTo>
                    <a:pt x="45" y="46"/>
                    <a:pt x="47" y="46"/>
                    <a:pt x="48" y="46"/>
                  </a:cubicBezTo>
                  <a:cubicBezTo>
                    <a:pt x="50" y="46"/>
                    <a:pt x="50" y="45"/>
                    <a:pt x="49" y="45"/>
                  </a:cubicBezTo>
                  <a:cubicBezTo>
                    <a:pt x="49" y="44"/>
                    <a:pt x="49" y="43"/>
                    <a:pt x="49" y="42"/>
                  </a:cubicBezTo>
                  <a:cubicBezTo>
                    <a:pt x="49" y="41"/>
                    <a:pt x="49" y="38"/>
                    <a:pt x="48" y="39"/>
                  </a:cubicBezTo>
                  <a:cubicBezTo>
                    <a:pt x="47" y="40"/>
                    <a:pt x="47" y="37"/>
                    <a:pt x="48" y="36"/>
                  </a:cubicBezTo>
                  <a:cubicBezTo>
                    <a:pt x="48" y="34"/>
                    <a:pt x="49" y="30"/>
                    <a:pt x="50" y="28"/>
                  </a:cubicBezTo>
                  <a:cubicBezTo>
                    <a:pt x="51" y="27"/>
                    <a:pt x="52" y="26"/>
                    <a:pt x="52" y="25"/>
                  </a:cubicBezTo>
                  <a:cubicBezTo>
                    <a:pt x="52" y="24"/>
                    <a:pt x="53" y="23"/>
                    <a:pt x="53" y="24"/>
                  </a:cubicBezTo>
                  <a:cubicBezTo>
                    <a:pt x="53" y="25"/>
                    <a:pt x="52" y="25"/>
                    <a:pt x="53" y="25"/>
                  </a:cubicBezTo>
                  <a:cubicBezTo>
                    <a:pt x="54" y="25"/>
                    <a:pt x="54" y="26"/>
                    <a:pt x="55" y="27"/>
                  </a:cubicBezTo>
                  <a:cubicBezTo>
                    <a:pt x="55" y="27"/>
                    <a:pt x="54" y="22"/>
                    <a:pt x="54" y="19"/>
                  </a:cubicBezTo>
                  <a:cubicBezTo>
                    <a:pt x="53" y="16"/>
                    <a:pt x="54" y="10"/>
                    <a:pt x="54"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6" name="Freeform 524">
              <a:extLst>
                <a:ext uri="{FF2B5EF4-FFF2-40B4-BE49-F238E27FC236}">
                  <a16:creationId xmlns:a16="http://schemas.microsoft.com/office/drawing/2014/main" id="{722317D4-D4B4-4521-9541-E68B1C54796F}"/>
                </a:ext>
              </a:extLst>
            </p:cNvPr>
            <p:cNvSpPr>
              <a:spLocks/>
            </p:cNvSpPr>
            <p:nvPr/>
          </p:nvSpPr>
          <p:spPr bwMode="auto">
            <a:xfrm>
              <a:off x="6525" y="3618"/>
              <a:ext cx="7" cy="11"/>
            </a:xfrm>
            <a:custGeom>
              <a:avLst/>
              <a:gdLst>
                <a:gd name="T0" fmla="*/ 4 w 5"/>
                <a:gd name="T1" fmla="*/ 1 h 8"/>
                <a:gd name="T2" fmla="*/ 2 w 5"/>
                <a:gd name="T3" fmla="*/ 5 h 8"/>
                <a:gd name="T4" fmla="*/ 1 w 5"/>
                <a:gd name="T5" fmla="*/ 6 h 8"/>
                <a:gd name="T6" fmla="*/ 0 w 5"/>
                <a:gd name="T7" fmla="*/ 7 h 8"/>
                <a:gd name="T8" fmla="*/ 1 w 5"/>
                <a:gd name="T9" fmla="*/ 7 h 8"/>
                <a:gd name="T10" fmla="*/ 4 w 5"/>
                <a:gd name="T11" fmla="*/ 6 h 8"/>
                <a:gd name="T12" fmla="*/ 5 w 5"/>
                <a:gd name="T13" fmla="*/ 3 h 8"/>
                <a:gd name="T14" fmla="*/ 4 w 5"/>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8">
                  <a:moveTo>
                    <a:pt x="4" y="1"/>
                  </a:moveTo>
                  <a:cubicBezTo>
                    <a:pt x="4" y="1"/>
                    <a:pt x="3" y="4"/>
                    <a:pt x="2" y="5"/>
                  </a:cubicBezTo>
                  <a:cubicBezTo>
                    <a:pt x="1" y="6"/>
                    <a:pt x="1" y="6"/>
                    <a:pt x="1" y="6"/>
                  </a:cubicBezTo>
                  <a:cubicBezTo>
                    <a:pt x="2" y="7"/>
                    <a:pt x="1" y="7"/>
                    <a:pt x="0" y="7"/>
                  </a:cubicBezTo>
                  <a:cubicBezTo>
                    <a:pt x="0" y="7"/>
                    <a:pt x="0" y="7"/>
                    <a:pt x="1" y="7"/>
                  </a:cubicBezTo>
                  <a:cubicBezTo>
                    <a:pt x="2" y="8"/>
                    <a:pt x="4" y="8"/>
                    <a:pt x="4" y="6"/>
                  </a:cubicBezTo>
                  <a:cubicBezTo>
                    <a:pt x="4" y="4"/>
                    <a:pt x="5" y="3"/>
                    <a:pt x="5" y="3"/>
                  </a:cubicBezTo>
                  <a:cubicBezTo>
                    <a:pt x="5" y="3"/>
                    <a:pt x="5" y="0"/>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7" name="Freeform 525">
              <a:extLst>
                <a:ext uri="{FF2B5EF4-FFF2-40B4-BE49-F238E27FC236}">
                  <a16:creationId xmlns:a16="http://schemas.microsoft.com/office/drawing/2014/main" id="{1AE37028-B3FF-4BA4-B7ED-A6FD0D3D9F6B}"/>
                </a:ext>
              </a:extLst>
            </p:cNvPr>
            <p:cNvSpPr>
              <a:spLocks/>
            </p:cNvSpPr>
            <p:nvPr/>
          </p:nvSpPr>
          <p:spPr bwMode="auto">
            <a:xfrm>
              <a:off x="6543" y="3606"/>
              <a:ext cx="6" cy="5"/>
            </a:xfrm>
            <a:custGeom>
              <a:avLst/>
              <a:gdLst>
                <a:gd name="T0" fmla="*/ 2 w 4"/>
                <a:gd name="T1" fmla="*/ 3 h 4"/>
                <a:gd name="T2" fmla="*/ 3 w 4"/>
                <a:gd name="T3" fmla="*/ 1 h 4"/>
                <a:gd name="T4" fmla="*/ 2 w 4"/>
                <a:gd name="T5" fmla="*/ 3 h 4"/>
              </a:gdLst>
              <a:ahLst/>
              <a:cxnLst>
                <a:cxn ang="0">
                  <a:pos x="T0" y="T1"/>
                </a:cxn>
                <a:cxn ang="0">
                  <a:pos x="T2" y="T3"/>
                </a:cxn>
                <a:cxn ang="0">
                  <a:pos x="T4" y="T5"/>
                </a:cxn>
              </a:cxnLst>
              <a:rect l="0" t="0" r="r" b="b"/>
              <a:pathLst>
                <a:path w="4" h="4">
                  <a:moveTo>
                    <a:pt x="2" y="3"/>
                  </a:moveTo>
                  <a:cubicBezTo>
                    <a:pt x="2" y="3"/>
                    <a:pt x="4" y="1"/>
                    <a:pt x="3" y="1"/>
                  </a:cubicBezTo>
                  <a:cubicBezTo>
                    <a:pt x="2" y="0"/>
                    <a:pt x="0" y="4"/>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8" name="Freeform 526">
              <a:extLst>
                <a:ext uri="{FF2B5EF4-FFF2-40B4-BE49-F238E27FC236}">
                  <a16:creationId xmlns:a16="http://schemas.microsoft.com/office/drawing/2014/main" id="{03B05013-7046-4B5D-8E40-BB5668D8A071}"/>
                </a:ext>
              </a:extLst>
            </p:cNvPr>
            <p:cNvSpPr>
              <a:spLocks/>
            </p:cNvSpPr>
            <p:nvPr/>
          </p:nvSpPr>
          <p:spPr bwMode="auto">
            <a:xfrm>
              <a:off x="5828" y="2900"/>
              <a:ext cx="831" cy="625"/>
            </a:xfrm>
            <a:custGeom>
              <a:avLst/>
              <a:gdLst>
                <a:gd name="T0" fmla="*/ 590 w 601"/>
                <a:gd name="T1" fmla="*/ 226 h 455"/>
                <a:gd name="T2" fmla="*/ 562 w 601"/>
                <a:gd name="T3" fmla="*/ 198 h 455"/>
                <a:gd name="T4" fmla="*/ 549 w 601"/>
                <a:gd name="T5" fmla="*/ 176 h 455"/>
                <a:gd name="T6" fmla="*/ 529 w 601"/>
                <a:gd name="T7" fmla="*/ 150 h 455"/>
                <a:gd name="T8" fmla="*/ 509 w 601"/>
                <a:gd name="T9" fmla="*/ 132 h 455"/>
                <a:gd name="T10" fmla="*/ 488 w 601"/>
                <a:gd name="T11" fmla="*/ 101 h 455"/>
                <a:gd name="T12" fmla="*/ 478 w 601"/>
                <a:gd name="T13" fmla="*/ 68 h 455"/>
                <a:gd name="T14" fmla="*/ 457 w 601"/>
                <a:gd name="T15" fmla="*/ 58 h 455"/>
                <a:gd name="T16" fmla="*/ 443 w 601"/>
                <a:gd name="T17" fmla="*/ 19 h 455"/>
                <a:gd name="T18" fmla="*/ 423 w 601"/>
                <a:gd name="T19" fmla="*/ 25 h 455"/>
                <a:gd name="T20" fmla="*/ 422 w 601"/>
                <a:gd name="T21" fmla="*/ 56 h 455"/>
                <a:gd name="T22" fmla="*/ 386 w 601"/>
                <a:gd name="T23" fmla="*/ 96 h 455"/>
                <a:gd name="T24" fmla="*/ 333 w 601"/>
                <a:gd name="T25" fmla="*/ 58 h 455"/>
                <a:gd name="T26" fmla="*/ 348 w 601"/>
                <a:gd name="T27" fmla="*/ 35 h 455"/>
                <a:gd name="T28" fmla="*/ 348 w 601"/>
                <a:gd name="T29" fmla="*/ 19 h 455"/>
                <a:gd name="T30" fmla="*/ 335 w 601"/>
                <a:gd name="T31" fmla="*/ 23 h 455"/>
                <a:gd name="T32" fmla="*/ 321 w 601"/>
                <a:gd name="T33" fmla="*/ 20 h 455"/>
                <a:gd name="T34" fmla="*/ 295 w 601"/>
                <a:gd name="T35" fmla="*/ 11 h 455"/>
                <a:gd name="T36" fmla="*/ 278 w 601"/>
                <a:gd name="T37" fmla="*/ 8 h 455"/>
                <a:gd name="T38" fmla="*/ 290 w 601"/>
                <a:gd name="T39" fmla="*/ 21 h 455"/>
                <a:gd name="T40" fmla="*/ 266 w 601"/>
                <a:gd name="T41" fmla="*/ 24 h 455"/>
                <a:gd name="T42" fmla="*/ 253 w 601"/>
                <a:gd name="T43" fmla="*/ 33 h 455"/>
                <a:gd name="T44" fmla="*/ 242 w 601"/>
                <a:gd name="T45" fmla="*/ 57 h 455"/>
                <a:gd name="T46" fmla="*/ 238 w 601"/>
                <a:gd name="T47" fmla="*/ 66 h 455"/>
                <a:gd name="T48" fmla="*/ 222 w 601"/>
                <a:gd name="T49" fmla="*/ 68 h 455"/>
                <a:gd name="T50" fmla="*/ 199 w 601"/>
                <a:gd name="T51" fmla="*/ 52 h 455"/>
                <a:gd name="T52" fmla="*/ 189 w 601"/>
                <a:gd name="T53" fmla="*/ 58 h 455"/>
                <a:gd name="T54" fmla="*/ 181 w 601"/>
                <a:gd name="T55" fmla="*/ 64 h 455"/>
                <a:gd name="T56" fmla="*/ 172 w 601"/>
                <a:gd name="T57" fmla="*/ 70 h 455"/>
                <a:gd name="T58" fmla="*/ 169 w 601"/>
                <a:gd name="T59" fmla="*/ 86 h 455"/>
                <a:gd name="T60" fmla="*/ 157 w 601"/>
                <a:gd name="T61" fmla="*/ 83 h 455"/>
                <a:gd name="T62" fmla="*/ 159 w 601"/>
                <a:gd name="T63" fmla="*/ 94 h 455"/>
                <a:gd name="T64" fmla="*/ 149 w 601"/>
                <a:gd name="T65" fmla="*/ 93 h 455"/>
                <a:gd name="T66" fmla="*/ 135 w 601"/>
                <a:gd name="T67" fmla="*/ 98 h 455"/>
                <a:gd name="T68" fmla="*/ 116 w 601"/>
                <a:gd name="T69" fmla="*/ 136 h 455"/>
                <a:gd name="T70" fmla="*/ 55 w 601"/>
                <a:gd name="T71" fmla="*/ 151 h 455"/>
                <a:gd name="T72" fmla="*/ 8 w 601"/>
                <a:gd name="T73" fmla="*/ 180 h 455"/>
                <a:gd name="T74" fmla="*/ 9 w 601"/>
                <a:gd name="T75" fmla="*/ 238 h 455"/>
                <a:gd name="T76" fmla="*/ 6 w 601"/>
                <a:gd name="T77" fmla="*/ 243 h 455"/>
                <a:gd name="T78" fmla="*/ 20 w 601"/>
                <a:gd name="T79" fmla="*/ 276 h 455"/>
                <a:gd name="T80" fmla="*/ 27 w 601"/>
                <a:gd name="T81" fmla="*/ 364 h 455"/>
                <a:gd name="T82" fmla="*/ 77 w 601"/>
                <a:gd name="T83" fmla="*/ 382 h 455"/>
                <a:gd name="T84" fmla="*/ 133 w 601"/>
                <a:gd name="T85" fmla="*/ 366 h 455"/>
                <a:gd name="T86" fmla="*/ 196 w 601"/>
                <a:gd name="T87" fmla="*/ 337 h 455"/>
                <a:gd name="T88" fmla="*/ 302 w 601"/>
                <a:gd name="T89" fmla="*/ 335 h 455"/>
                <a:gd name="T90" fmla="*/ 318 w 601"/>
                <a:gd name="T91" fmla="*/ 353 h 455"/>
                <a:gd name="T92" fmla="*/ 326 w 601"/>
                <a:gd name="T93" fmla="*/ 375 h 455"/>
                <a:gd name="T94" fmla="*/ 347 w 601"/>
                <a:gd name="T95" fmla="*/ 365 h 455"/>
                <a:gd name="T96" fmla="*/ 368 w 601"/>
                <a:gd name="T97" fmla="*/ 351 h 455"/>
                <a:gd name="T98" fmla="*/ 353 w 601"/>
                <a:gd name="T99" fmla="*/ 387 h 455"/>
                <a:gd name="T100" fmla="*/ 372 w 601"/>
                <a:gd name="T101" fmla="*/ 391 h 455"/>
                <a:gd name="T102" fmla="*/ 391 w 601"/>
                <a:gd name="T103" fmla="*/ 401 h 455"/>
                <a:gd name="T104" fmla="*/ 428 w 601"/>
                <a:gd name="T105" fmla="*/ 440 h 455"/>
                <a:gd name="T106" fmla="*/ 464 w 601"/>
                <a:gd name="T107" fmla="*/ 436 h 455"/>
                <a:gd name="T108" fmla="*/ 480 w 601"/>
                <a:gd name="T109" fmla="*/ 442 h 455"/>
                <a:gd name="T110" fmla="*/ 497 w 601"/>
                <a:gd name="T111" fmla="*/ 445 h 455"/>
                <a:gd name="T112" fmla="*/ 547 w 601"/>
                <a:gd name="T113" fmla="*/ 420 h 455"/>
                <a:gd name="T114" fmla="*/ 559 w 601"/>
                <a:gd name="T115" fmla="*/ 380 h 455"/>
                <a:gd name="T116" fmla="*/ 578 w 601"/>
                <a:gd name="T117" fmla="*/ 346 h 455"/>
                <a:gd name="T118" fmla="*/ 600 w 601"/>
                <a:gd name="T119" fmla="*/ 281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1" h="455">
                  <a:moveTo>
                    <a:pt x="596" y="262"/>
                  </a:moveTo>
                  <a:cubicBezTo>
                    <a:pt x="594" y="260"/>
                    <a:pt x="593" y="257"/>
                    <a:pt x="593" y="256"/>
                  </a:cubicBezTo>
                  <a:cubicBezTo>
                    <a:pt x="592" y="255"/>
                    <a:pt x="593" y="254"/>
                    <a:pt x="594" y="253"/>
                  </a:cubicBezTo>
                  <a:cubicBezTo>
                    <a:pt x="595" y="253"/>
                    <a:pt x="594" y="250"/>
                    <a:pt x="593" y="246"/>
                  </a:cubicBezTo>
                  <a:cubicBezTo>
                    <a:pt x="592" y="243"/>
                    <a:pt x="593" y="238"/>
                    <a:pt x="594" y="237"/>
                  </a:cubicBezTo>
                  <a:cubicBezTo>
                    <a:pt x="595" y="235"/>
                    <a:pt x="595" y="235"/>
                    <a:pt x="594" y="235"/>
                  </a:cubicBezTo>
                  <a:cubicBezTo>
                    <a:pt x="592" y="234"/>
                    <a:pt x="592" y="234"/>
                    <a:pt x="591" y="231"/>
                  </a:cubicBezTo>
                  <a:cubicBezTo>
                    <a:pt x="590" y="229"/>
                    <a:pt x="590" y="227"/>
                    <a:pt x="590" y="226"/>
                  </a:cubicBezTo>
                  <a:cubicBezTo>
                    <a:pt x="591" y="225"/>
                    <a:pt x="590" y="224"/>
                    <a:pt x="588" y="224"/>
                  </a:cubicBezTo>
                  <a:cubicBezTo>
                    <a:pt x="586" y="223"/>
                    <a:pt x="586" y="222"/>
                    <a:pt x="585" y="221"/>
                  </a:cubicBezTo>
                  <a:cubicBezTo>
                    <a:pt x="584" y="220"/>
                    <a:pt x="585" y="217"/>
                    <a:pt x="581" y="215"/>
                  </a:cubicBezTo>
                  <a:cubicBezTo>
                    <a:pt x="576" y="212"/>
                    <a:pt x="577" y="210"/>
                    <a:pt x="577" y="209"/>
                  </a:cubicBezTo>
                  <a:cubicBezTo>
                    <a:pt x="576" y="207"/>
                    <a:pt x="574" y="206"/>
                    <a:pt x="573" y="205"/>
                  </a:cubicBezTo>
                  <a:cubicBezTo>
                    <a:pt x="573" y="205"/>
                    <a:pt x="571" y="205"/>
                    <a:pt x="570" y="204"/>
                  </a:cubicBezTo>
                  <a:cubicBezTo>
                    <a:pt x="569" y="203"/>
                    <a:pt x="567" y="201"/>
                    <a:pt x="566" y="201"/>
                  </a:cubicBezTo>
                  <a:cubicBezTo>
                    <a:pt x="565" y="200"/>
                    <a:pt x="565" y="199"/>
                    <a:pt x="562" y="198"/>
                  </a:cubicBezTo>
                  <a:cubicBezTo>
                    <a:pt x="559" y="197"/>
                    <a:pt x="559" y="194"/>
                    <a:pt x="558" y="192"/>
                  </a:cubicBezTo>
                  <a:cubicBezTo>
                    <a:pt x="558" y="190"/>
                    <a:pt x="558" y="189"/>
                    <a:pt x="559" y="188"/>
                  </a:cubicBezTo>
                  <a:cubicBezTo>
                    <a:pt x="559" y="187"/>
                    <a:pt x="559" y="186"/>
                    <a:pt x="559" y="184"/>
                  </a:cubicBezTo>
                  <a:cubicBezTo>
                    <a:pt x="559" y="182"/>
                    <a:pt x="559" y="182"/>
                    <a:pt x="558" y="182"/>
                  </a:cubicBezTo>
                  <a:cubicBezTo>
                    <a:pt x="557" y="181"/>
                    <a:pt x="558" y="181"/>
                    <a:pt x="557" y="179"/>
                  </a:cubicBezTo>
                  <a:cubicBezTo>
                    <a:pt x="557" y="178"/>
                    <a:pt x="556" y="179"/>
                    <a:pt x="556" y="181"/>
                  </a:cubicBezTo>
                  <a:cubicBezTo>
                    <a:pt x="556" y="182"/>
                    <a:pt x="554" y="182"/>
                    <a:pt x="553" y="180"/>
                  </a:cubicBezTo>
                  <a:cubicBezTo>
                    <a:pt x="552" y="179"/>
                    <a:pt x="550" y="179"/>
                    <a:pt x="549" y="176"/>
                  </a:cubicBezTo>
                  <a:cubicBezTo>
                    <a:pt x="547" y="174"/>
                    <a:pt x="547" y="178"/>
                    <a:pt x="548" y="181"/>
                  </a:cubicBezTo>
                  <a:cubicBezTo>
                    <a:pt x="548" y="184"/>
                    <a:pt x="547" y="183"/>
                    <a:pt x="546" y="181"/>
                  </a:cubicBezTo>
                  <a:cubicBezTo>
                    <a:pt x="545" y="180"/>
                    <a:pt x="544" y="180"/>
                    <a:pt x="543" y="181"/>
                  </a:cubicBezTo>
                  <a:cubicBezTo>
                    <a:pt x="542" y="181"/>
                    <a:pt x="541" y="177"/>
                    <a:pt x="541" y="175"/>
                  </a:cubicBezTo>
                  <a:cubicBezTo>
                    <a:pt x="541" y="174"/>
                    <a:pt x="538" y="166"/>
                    <a:pt x="537" y="164"/>
                  </a:cubicBezTo>
                  <a:cubicBezTo>
                    <a:pt x="537" y="162"/>
                    <a:pt x="536" y="160"/>
                    <a:pt x="536" y="159"/>
                  </a:cubicBezTo>
                  <a:cubicBezTo>
                    <a:pt x="535" y="158"/>
                    <a:pt x="532" y="156"/>
                    <a:pt x="530" y="154"/>
                  </a:cubicBezTo>
                  <a:cubicBezTo>
                    <a:pt x="528" y="153"/>
                    <a:pt x="528" y="151"/>
                    <a:pt x="529" y="150"/>
                  </a:cubicBezTo>
                  <a:cubicBezTo>
                    <a:pt x="529" y="148"/>
                    <a:pt x="530" y="150"/>
                    <a:pt x="530" y="149"/>
                  </a:cubicBezTo>
                  <a:cubicBezTo>
                    <a:pt x="530" y="148"/>
                    <a:pt x="527" y="146"/>
                    <a:pt x="526" y="144"/>
                  </a:cubicBezTo>
                  <a:cubicBezTo>
                    <a:pt x="525" y="142"/>
                    <a:pt x="525" y="144"/>
                    <a:pt x="524" y="144"/>
                  </a:cubicBezTo>
                  <a:cubicBezTo>
                    <a:pt x="524" y="145"/>
                    <a:pt x="523" y="144"/>
                    <a:pt x="522" y="142"/>
                  </a:cubicBezTo>
                  <a:cubicBezTo>
                    <a:pt x="522" y="141"/>
                    <a:pt x="518" y="140"/>
                    <a:pt x="516" y="139"/>
                  </a:cubicBezTo>
                  <a:cubicBezTo>
                    <a:pt x="515" y="138"/>
                    <a:pt x="514" y="138"/>
                    <a:pt x="514" y="139"/>
                  </a:cubicBezTo>
                  <a:cubicBezTo>
                    <a:pt x="513" y="140"/>
                    <a:pt x="512" y="138"/>
                    <a:pt x="512" y="137"/>
                  </a:cubicBezTo>
                  <a:cubicBezTo>
                    <a:pt x="511" y="136"/>
                    <a:pt x="510" y="134"/>
                    <a:pt x="509" y="132"/>
                  </a:cubicBezTo>
                  <a:cubicBezTo>
                    <a:pt x="509" y="131"/>
                    <a:pt x="508" y="132"/>
                    <a:pt x="506" y="133"/>
                  </a:cubicBezTo>
                  <a:cubicBezTo>
                    <a:pt x="505" y="133"/>
                    <a:pt x="504" y="132"/>
                    <a:pt x="504" y="131"/>
                  </a:cubicBezTo>
                  <a:cubicBezTo>
                    <a:pt x="504" y="129"/>
                    <a:pt x="504" y="129"/>
                    <a:pt x="502" y="130"/>
                  </a:cubicBezTo>
                  <a:cubicBezTo>
                    <a:pt x="501" y="132"/>
                    <a:pt x="499" y="130"/>
                    <a:pt x="496" y="128"/>
                  </a:cubicBezTo>
                  <a:cubicBezTo>
                    <a:pt x="494" y="126"/>
                    <a:pt x="492" y="125"/>
                    <a:pt x="493" y="122"/>
                  </a:cubicBezTo>
                  <a:cubicBezTo>
                    <a:pt x="493" y="120"/>
                    <a:pt x="492" y="119"/>
                    <a:pt x="490" y="118"/>
                  </a:cubicBezTo>
                  <a:cubicBezTo>
                    <a:pt x="489" y="116"/>
                    <a:pt x="489" y="113"/>
                    <a:pt x="489" y="111"/>
                  </a:cubicBezTo>
                  <a:cubicBezTo>
                    <a:pt x="489" y="108"/>
                    <a:pt x="489" y="103"/>
                    <a:pt x="488" y="101"/>
                  </a:cubicBezTo>
                  <a:cubicBezTo>
                    <a:pt x="488" y="100"/>
                    <a:pt x="487" y="98"/>
                    <a:pt x="487" y="96"/>
                  </a:cubicBezTo>
                  <a:cubicBezTo>
                    <a:pt x="487" y="94"/>
                    <a:pt x="487" y="95"/>
                    <a:pt x="486" y="95"/>
                  </a:cubicBezTo>
                  <a:cubicBezTo>
                    <a:pt x="484" y="96"/>
                    <a:pt x="485" y="94"/>
                    <a:pt x="484" y="94"/>
                  </a:cubicBezTo>
                  <a:cubicBezTo>
                    <a:pt x="484" y="93"/>
                    <a:pt x="482" y="91"/>
                    <a:pt x="481" y="90"/>
                  </a:cubicBezTo>
                  <a:cubicBezTo>
                    <a:pt x="480" y="88"/>
                    <a:pt x="478" y="86"/>
                    <a:pt x="479" y="84"/>
                  </a:cubicBezTo>
                  <a:cubicBezTo>
                    <a:pt x="479" y="81"/>
                    <a:pt x="478" y="77"/>
                    <a:pt x="478" y="75"/>
                  </a:cubicBezTo>
                  <a:cubicBezTo>
                    <a:pt x="477" y="73"/>
                    <a:pt x="477" y="71"/>
                    <a:pt x="478" y="70"/>
                  </a:cubicBezTo>
                  <a:cubicBezTo>
                    <a:pt x="478" y="69"/>
                    <a:pt x="478" y="69"/>
                    <a:pt x="478" y="68"/>
                  </a:cubicBezTo>
                  <a:cubicBezTo>
                    <a:pt x="477" y="68"/>
                    <a:pt x="477" y="67"/>
                    <a:pt x="478" y="66"/>
                  </a:cubicBezTo>
                  <a:cubicBezTo>
                    <a:pt x="478" y="64"/>
                    <a:pt x="477" y="64"/>
                    <a:pt x="476" y="63"/>
                  </a:cubicBezTo>
                  <a:cubicBezTo>
                    <a:pt x="475" y="63"/>
                    <a:pt x="474" y="62"/>
                    <a:pt x="473" y="61"/>
                  </a:cubicBezTo>
                  <a:cubicBezTo>
                    <a:pt x="471" y="60"/>
                    <a:pt x="471" y="59"/>
                    <a:pt x="469" y="59"/>
                  </a:cubicBezTo>
                  <a:cubicBezTo>
                    <a:pt x="468" y="58"/>
                    <a:pt x="466" y="56"/>
                    <a:pt x="465" y="55"/>
                  </a:cubicBezTo>
                  <a:cubicBezTo>
                    <a:pt x="464" y="53"/>
                    <a:pt x="463" y="55"/>
                    <a:pt x="462" y="54"/>
                  </a:cubicBezTo>
                  <a:cubicBezTo>
                    <a:pt x="462" y="54"/>
                    <a:pt x="461" y="54"/>
                    <a:pt x="460" y="56"/>
                  </a:cubicBezTo>
                  <a:cubicBezTo>
                    <a:pt x="460" y="57"/>
                    <a:pt x="459" y="58"/>
                    <a:pt x="457" y="58"/>
                  </a:cubicBezTo>
                  <a:cubicBezTo>
                    <a:pt x="455" y="58"/>
                    <a:pt x="454" y="53"/>
                    <a:pt x="454" y="51"/>
                  </a:cubicBezTo>
                  <a:cubicBezTo>
                    <a:pt x="453" y="49"/>
                    <a:pt x="451" y="36"/>
                    <a:pt x="451" y="34"/>
                  </a:cubicBezTo>
                  <a:cubicBezTo>
                    <a:pt x="451" y="33"/>
                    <a:pt x="451" y="33"/>
                    <a:pt x="450" y="33"/>
                  </a:cubicBezTo>
                  <a:cubicBezTo>
                    <a:pt x="450" y="33"/>
                    <a:pt x="448" y="33"/>
                    <a:pt x="449" y="32"/>
                  </a:cubicBezTo>
                  <a:cubicBezTo>
                    <a:pt x="450" y="30"/>
                    <a:pt x="448" y="26"/>
                    <a:pt x="447" y="26"/>
                  </a:cubicBezTo>
                  <a:cubicBezTo>
                    <a:pt x="446" y="25"/>
                    <a:pt x="445" y="25"/>
                    <a:pt x="445" y="24"/>
                  </a:cubicBezTo>
                  <a:cubicBezTo>
                    <a:pt x="444" y="23"/>
                    <a:pt x="445" y="22"/>
                    <a:pt x="446" y="21"/>
                  </a:cubicBezTo>
                  <a:cubicBezTo>
                    <a:pt x="447" y="20"/>
                    <a:pt x="447" y="19"/>
                    <a:pt x="443" y="19"/>
                  </a:cubicBezTo>
                  <a:cubicBezTo>
                    <a:pt x="440" y="18"/>
                    <a:pt x="440" y="9"/>
                    <a:pt x="439" y="6"/>
                  </a:cubicBezTo>
                  <a:cubicBezTo>
                    <a:pt x="439" y="3"/>
                    <a:pt x="438" y="4"/>
                    <a:pt x="437" y="4"/>
                  </a:cubicBezTo>
                  <a:cubicBezTo>
                    <a:pt x="436" y="4"/>
                    <a:pt x="436" y="4"/>
                    <a:pt x="437" y="3"/>
                  </a:cubicBezTo>
                  <a:cubicBezTo>
                    <a:pt x="437" y="2"/>
                    <a:pt x="437" y="2"/>
                    <a:pt x="437" y="1"/>
                  </a:cubicBezTo>
                  <a:cubicBezTo>
                    <a:pt x="437" y="0"/>
                    <a:pt x="434" y="2"/>
                    <a:pt x="433" y="3"/>
                  </a:cubicBezTo>
                  <a:cubicBezTo>
                    <a:pt x="431" y="4"/>
                    <a:pt x="431" y="3"/>
                    <a:pt x="430" y="6"/>
                  </a:cubicBezTo>
                  <a:cubicBezTo>
                    <a:pt x="430" y="10"/>
                    <a:pt x="427" y="18"/>
                    <a:pt x="426" y="20"/>
                  </a:cubicBezTo>
                  <a:cubicBezTo>
                    <a:pt x="425" y="21"/>
                    <a:pt x="424" y="24"/>
                    <a:pt x="423" y="25"/>
                  </a:cubicBezTo>
                  <a:cubicBezTo>
                    <a:pt x="423" y="27"/>
                    <a:pt x="423" y="27"/>
                    <a:pt x="424" y="27"/>
                  </a:cubicBezTo>
                  <a:cubicBezTo>
                    <a:pt x="425" y="27"/>
                    <a:pt x="426" y="28"/>
                    <a:pt x="427" y="29"/>
                  </a:cubicBezTo>
                  <a:cubicBezTo>
                    <a:pt x="428" y="30"/>
                    <a:pt x="427" y="31"/>
                    <a:pt x="427" y="30"/>
                  </a:cubicBezTo>
                  <a:cubicBezTo>
                    <a:pt x="426" y="29"/>
                    <a:pt x="425" y="31"/>
                    <a:pt x="424" y="32"/>
                  </a:cubicBezTo>
                  <a:cubicBezTo>
                    <a:pt x="423" y="33"/>
                    <a:pt x="424" y="34"/>
                    <a:pt x="424" y="36"/>
                  </a:cubicBezTo>
                  <a:cubicBezTo>
                    <a:pt x="424" y="37"/>
                    <a:pt x="424" y="40"/>
                    <a:pt x="422" y="42"/>
                  </a:cubicBezTo>
                  <a:cubicBezTo>
                    <a:pt x="421" y="44"/>
                    <a:pt x="421" y="49"/>
                    <a:pt x="422" y="50"/>
                  </a:cubicBezTo>
                  <a:cubicBezTo>
                    <a:pt x="422" y="52"/>
                    <a:pt x="423" y="54"/>
                    <a:pt x="422" y="56"/>
                  </a:cubicBezTo>
                  <a:cubicBezTo>
                    <a:pt x="422" y="59"/>
                    <a:pt x="422" y="63"/>
                    <a:pt x="423" y="65"/>
                  </a:cubicBezTo>
                  <a:cubicBezTo>
                    <a:pt x="424" y="66"/>
                    <a:pt x="421" y="76"/>
                    <a:pt x="420" y="77"/>
                  </a:cubicBezTo>
                  <a:cubicBezTo>
                    <a:pt x="420" y="79"/>
                    <a:pt x="419" y="80"/>
                    <a:pt x="420" y="82"/>
                  </a:cubicBezTo>
                  <a:cubicBezTo>
                    <a:pt x="420" y="83"/>
                    <a:pt x="420" y="83"/>
                    <a:pt x="419" y="84"/>
                  </a:cubicBezTo>
                  <a:cubicBezTo>
                    <a:pt x="419" y="85"/>
                    <a:pt x="415" y="95"/>
                    <a:pt x="412" y="101"/>
                  </a:cubicBezTo>
                  <a:cubicBezTo>
                    <a:pt x="410" y="106"/>
                    <a:pt x="402" y="107"/>
                    <a:pt x="400" y="107"/>
                  </a:cubicBezTo>
                  <a:cubicBezTo>
                    <a:pt x="398" y="107"/>
                    <a:pt x="394" y="103"/>
                    <a:pt x="391" y="102"/>
                  </a:cubicBezTo>
                  <a:cubicBezTo>
                    <a:pt x="389" y="100"/>
                    <a:pt x="386" y="97"/>
                    <a:pt x="386" y="96"/>
                  </a:cubicBezTo>
                  <a:cubicBezTo>
                    <a:pt x="385" y="95"/>
                    <a:pt x="382" y="93"/>
                    <a:pt x="382" y="93"/>
                  </a:cubicBezTo>
                  <a:cubicBezTo>
                    <a:pt x="382" y="93"/>
                    <a:pt x="372" y="90"/>
                    <a:pt x="371" y="90"/>
                  </a:cubicBezTo>
                  <a:cubicBezTo>
                    <a:pt x="369" y="89"/>
                    <a:pt x="365" y="86"/>
                    <a:pt x="364" y="86"/>
                  </a:cubicBezTo>
                  <a:cubicBezTo>
                    <a:pt x="363" y="85"/>
                    <a:pt x="355" y="80"/>
                    <a:pt x="354" y="80"/>
                  </a:cubicBezTo>
                  <a:cubicBezTo>
                    <a:pt x="353" y="79"/>
                    <a:pt x="352" y="80"/>
                    <a:pt x="351" y="80"/>
                  </a:cubicBezTo>
                  <a:cubicBezTo>
                    <a:pt x="350" y="80"/>
                    <a:pt x="348" y="78"/>
                    <a:pt x="347" y="77"/>
                  </a:cubicBezTo>
                  <a:cubicBezTo>
                    <a:pt x="346" y="75"/>
                    <a:pt x="338" y="70"/>
                    <a:pt x="334" y="66"/>
                  </a:cubicBezTo>
                  <a:cubicBezTo>
                    <a:pt x="329" y="62"/>
                    <a:pt x="333" y="58"/>
                    <a:pt x="333" y="58"/>
                  </a:cubicBezTo>
                  <a:cubicBezTo>
                    <a:pt x="337" y="54"/>
                    <a:pt x="339" y="48"/>
                    <a:pt x="340" y="47"/>
                  </a:cubicBezTo>
                  <a:cubicBezTo>
                    <a:pt x="341" y="45"/>
                    <a:pt x="340" y="45"/>
                    <a:pt x="338" y="46"/>
                  </a:cubicBezTo>
                  <a:cubicBezTo>
                    <a:pt x="337" y="46"/>
                    <a:pt x="337" y="44"/>
                    <a:pt x="337" y="42"/>
                  </a:cubicBezTo>
                  <a:cubicBezTo>
                    <a:pt x="337" y="41"/>
                    <a:pt x="338" y="40"/>
                    <a:pt x="339" y="40"/>
                  </a:cubicBezTo>
                  <a:cubicBezTo>
                    <a:pt x="340" y="40"/>
                    <a:pt x="342" y="38"/>
                    <a:pt x="344" y="38"/>
                  </a:cubicBezTo>
                  <a:cubicBezTo>
                    <a:pt x="345" y="37"/>
                    <a:pt x="345" y="38"/>
                    <a:pt x="345" y="39"/>
                  </a:cubicBezTo>
                  <a:cubicBezTo>
                    <a:pt x="345" y="40"/>
                    <a:pt x="347" y="38"/>
                    <a:pt x="347" y="37"/>
                  </a:cubicBezTo>
                  <a:cubicBezTo>
                    <a:pt x="347" y="35"/>
                    <a:pt x="347" y="34"/>
                    <a:pt x="348" y="35"/>
                  </a:cubicBezTo>
                  <a:cubicBezTo>
                    <a:pt x="349" y="35"/>
                    <a:pt x="348" y="34"/>
                    <a:pt x="347" y="33"/>
                  </a:cubicBezTo>
                  <a:cubicBezTo>
                    <a:pt x="346" y="33"/>
                    <a:pt x="347" y="32"/>
                    <a:pt x="348" y="32"/>
                  </a:cubicBezTo>
                  <a:cubicBezTo>
                    <a:pt x="349" y="33"/>
                    <a:pt x="349" y="32"/>
                    <a:pt x="349" y="30"/>
                  </a:cubicBezTo>
                  <a:cubicBezTo>
                    <a:pt x="350" y="29"/>
                    <a:pt x="350" y="27"/>
                    <a:pt x="352" y="26"/>
                  </a:cubicBezTo>
                  <a:cubicBezTo>
                    <a:pt x="354" y="25"/>
                    <a:pt x="354" y="25"/>
                    <a:pt x="353" y="24"/>
                  </a:cubicBezTo>
                  <a:cubicBezTo>
                    <a:pt x="352" y="23"/>
                    <a:pt x="352" y="23"/>
                    <a:pt x="351" y="23"/>
                  </a:cubicBezTo>
                  <a:cubicBezTo>
                    <a:pt x="351" y="24"/>
                    <a:pt x="349" y="24"/>
                    <a:pt x="349" y="23"/>
                  </a:cubicBezTo>
                  <a:cubicBezTo>
                    <a:pt x="348" y="22"/>
                    <a:pt x="346" y="21"/>
                    <a:pt x="348" y="19"/>
                  </a:cubicBezTo>
                  <a:cubicBezTo>
                    <a:pt x="349" y="18"/>
                    <a:pt x="345" y="20"/>
                    <a:pt x="343" y="21"/>
                  </a:cubicBezTo>
                  <a:cubicBezTo>
                    <a:pt x="342" y="22"/>
                    <a:pt x="342" y="23"/>
                    <a:pt x="344" y="24"/>
                  </a:cubicBezTo>
                  <a:cubicBezTo>
                    <a:pt x="345" y="24"/>
                    <a:pt x="345" y="24"/>
                    <a:pt x="344" y="25"/>
                  </a:cubicBezTo>
                  <a:cubicBezTo>
                    <a:pt x="343" y="26"/>
                    <a:pt x="343" y="27"/>
                    <a:pt x="342" y="26"/>
                  </a:cubicBezTo>
                  <a:cubicBezTo>
                    <a:pt x="341" y="26"/>
                    <a:pt x="341" y="25"/>
                    <a:pt x="340" y="24"/>
                  </a:cubicBezTo>
                  <a:cubicBezTo>
                    <a:pt x="339" y="23"/>
                    <a:pt x="339" y="23"/>
                    <a:pt x="340" y="22"/>
                  </a:cubicBezTo>
                  <a:cubicBezTo>
                    <a:pt x="341" y="21"/>
                    <a:pt x="338" y="23"/>
                    <a:pt x="337" y="24"/>
                  </a:cubicBezTo>
                  <a:cubicBezTo>
                    <a:pt x="336" y="24"/>
                    <a:pt x="335" y="24"/>
                    <a:pt x="335" y="23"/>
                  </a:cubicBezTo>
                  <a:cubicBezTo>
                    <a:pt x="334" y="22"/>
                    <a:pt x="335" y="21"/>
                    <a:pt x="337" y="20"/>
                  </a:cubicBezTo>
                  <a:cubicBezTo>
                    <a:pt x="338" y="19"/>
                    <a:pt x="338" y="20"/>
                    <a:pt x="338" y="19"/>
                  </a:cubicBezTo>
                  <a:cubicBezTo>
                    <a:pt x="337" y="19"/>
                    <a:pt x="337" y="20"/>
                    <a:pt x="338" y="18"/>
                  </a:cubicBezTo>
                  <a:cubicBezTo>
                    <a:pt x="339" y="15"/>
                    <a:pt x="337" y="17"/>
                    <a:pt x="335" y="19"/>
                  </a:cubicBezTo>
                  <a:cubicBezTo>
                    <a:pt x="333" y="21"/>
                    <a:pt x="333" y="22"/>
                    <a:pt x="331" y="22"/>
                  </a:cubicBezTo>
                  <a:cubicBezTo>
                    <a:pt x="330" y="22"/>
                    <a:pt x="328" y="23"/>
                    <a:pt x="329" y="24"/>
                  </a:cubicBezTo>
                  <a:cubicBezTo>
                    <a:pt x="330" y="24"/>
                    <a:pt x="328" y="24"/>
                    <a:pt x="327" y="24"/>
                  </a:cubicBezTo>
                  <a:cubicBezTo>
                    <a:pt x="325" y="23"/>
                    <a:pt x="322" y="21"/>
                    <a:pt x="321" y="20"/>
                  </a:cubicBezTo>
                  <a:cubicBezTo>
                    <a:pt x="321" y="19"/>
                    <a:pt x="318" y="21"/>
                    <a:pt x="317" y="21"/>
                  </a:cubicBezTo>
                  <a:cubicBezTo>
                    <a:pt x="316" y="21"/>
                    <a:pt x="315" y="21"/>
                    <a:pt x="314" y="21"/>
                  </a:cubicBezTo>
                  <a:cubicBezTo>
                    <a:pt x="313" y="21"/>
                    <a:pt x="312" y="20"/>
                    <a:pt x="312" y="19"/>
                  </a:cubicBezTo>
                  <a:cubicBezTo>
                    <a:pt x="312" y="18"/>
                    <a:pt x="309" y="17"/>
                    <a:pt x="308" y="16"/>
                  </a:cubicBezTo>
                  <a:cubicBezTo>
                    <a:pt x="307" y="16"/>
                    <a:pt x="306" y="17"/>
                    <a:pt x="304" y="17"/>
                  </a:cubicBezTo>
                  <a:cubicBezTo>
                    <a:pt x="303" y="17"/>
                    <a:pt x="303" y="17"/>
                    <a:pt x="303" y="16"/>
                  </a:cubicBezTo>
                  <a:cubicBezTo>
                    <a:pt x="303" y="15"/>
                    <a:pt x="301" y="16"/>
                    <a:pt x="299" y="15"/>
                  </a:cubicBezTo>
                  <a:cubicBezTo>
                    <a:pt x="297" y="14"/>
                    <a:pt x="296" y="13"/>
                    <a:pt x="295" y="11"/>
                  </a:cubicBezTo>
                  <a:cubicBezTo>
                    <a:pt x="294" y="10"/>
                    <a:pt x="293" y="10"/>
                    <a:pt x="293" y="11"/>
                  </a:cubicBezTo>
                  <a:cubicBezTo>
                    <a:pt x="292" y="12"/>
                    <a:pt x="292" y="12"/>
                    <a:pt x="290" y="12"/>
                  </a:cubicBezTo>
                  <a:cubicBezTo>
                    <a:pt x="289" y="12"/>
                    <a:pt x="286" y="9"/>
                    <a:pt x="286" y="8"/>
                  </a:cubicBezTo>
                  <a:cubicBezTo>
                    <a:pt x="285" y="7"/>
                    <a:pt x="285" y="7"/>
                    <a:pt x="284" y="8"/>
                  </a:cubicBezTo>
                  <a:cubicBezTo>
                    <a:pt x="284" y="9"/>
                    <a:pt x="284" y="9"/>
                    <a:pt x="283" y="8"/>
                  </a:cubicBezTo>
                  <a:cubicBezTo>
                    <a:pt x="283" y="7"/>
                    <a:pt x="282" y="5"/>
                    <a:pt x="283" y="9"/>
                  </a:cubicBezTo>
                  <a:cubicBezTo>
                    <a:pt x="284" y="12"/>
                    <a:pt x="282" y="9"/>
                    <a:pt x="281" y="8"/>
                  </a:cubicBezTo>
                  <a:cubicBezTo>
                    <a:pt x="281" y="7"/>
                    <a:pt x="279" y="8"/>
                    <a:pt x="278" y="8"/>
                  </a:cubicBezTo>
                  <a:cubicBezTo>
                    <a:pt x="277" y="8"/>
                    <a:pt x="277" y="9"/>
                    <a:pt x="279" y="9"/>
                  </a:cubicBezTo>
                  <a:cubicBezTo>
                    <a:pt x="280" y="10"/>
                    <a:pt x="279" y="11"/>
                    <a:pt x="280" y="11"/>
                  </a:cubicBezTo>
                  <a:cubicBezTo>
                    <a:pt x="280" y="11"/>
                    <a:pt x="281" y="12"/>
                    <a:pt x="281" y="12"/>
                  </a:cubicBezTo>
                  <a:cubicBezTo>
                    <a:pt x="281" y="13"/>
                    <a:pt x="282" y="12"/>
                    <a:pt x="283" y="12"/>
                  </a:cubicBezTo>
                  <a:cubicBezTo>
                    <a:pt x="284" y="12"/>
                    <a:pt x="287" y="12"/>
                    <a:pt x="287" y="12"/>
                  </a:cubicBezTo>
                  <a:cubicBezTo>
                    <a:pt x="288" y="13"/>
                    <a:pt x="288" y="14"/>
                    <a:pt x="289" y="14"/>
                  </a:cubicBezTo>
                  <a:cubicBezTo>
                    <a:pt x="290" y="15"/>
                    <a:pt x="290" y="15"/>
                    <a:pt x="290" y="17"/>
                  </a:cubicBezTo>
                  <a:cubicBezTo>
                    <a:pt x="289" y="19"/>
                    <a:pt x="289" y="20"/>
                    <a:pt x="290" y="21"/>
                  </a:cubicBezTo>
                  <a:cubicBezTo>
                    <a:pt x="291" y="23"/>
                    <a:pt x="289" y="23"/>
                    <a:pt x="287" y="24"/>
                  </a:cubicBezTo>
                  <a:cubicBezTo>
                    <a:pt x="286" y="25"/>
                    <a:pt x="286" y="24"/>
                    <a:pt x="286" y="23"/>
                  </a:cubicBezTo>
                  <a:cubicBezTo>
                    <a:pt x="285" y="22"/>
                    <a:pt x="283" y="23"/>
                    <a:pt x="282" y="24"/>
                  </a:cubicBezTo>
                  <a:cubicBezTo>
                    <a:pt x="280" y="25"/>
                    <a:pt x="275" y="25"/>
                    <a:pt x="273" y="24"/>
                  </a:cubicBezTo>
                  <a:cubicBezTo>
                    <a:pt x="271" y="24"/>
                    <a:pt x="271" y="24"/>
                    <a:pt x="270" y="22"/>
                  </a:cubicBezTo>
                  <a:cubicBezTo>
                    <a:pt x="269" y="21"/>
                    <a:pt x="269" y="22"/>
                    <a:pt x="269" y="22"/>
                  </a:cubicBezTo>
                  <a:cubicBezTo>
                    <a:pt x="269" y="23"/>
                    <a:pt x="268" y="23"/>
                    <a:pt x="267" y="22"/>
                  </a:cubicBezTo>
                  <a:cubicBezTo>
                    <a:pt x="266" y="22"/>
                    <a:pt x="265" y="23"/>
                    <a:pt x="266" y="24"/>
                  </a:cubicBezTo>
                  <a:cubicBezTo>
                    <a:pt x="266" y="25"/>
                    <a:pt x="265" y="25"/>
                    <a:pt x="264" y="25"/>
                  </a:cubicBezTo>
                  <a:cubicBezTo>
                    <a:pt x="263" y="26"/>
                    <a:pt x="263" y="26"/>
                    <a:pt x="264" y="28"/>
                  </a:cubicBezTo>
                  <a:cubicBezTo>
                    <a:pt x="265" y="29"/>
                    <a:pt x="264" y="29"/>
                    <a:pt x="263" y="29"/>
                  </a:cubicBezTo>
                  <a:cubicBezTo>
                    <a:pt x="263" y="29"/>
                    <a:pt x="262" y="28"/>
                    <a:pt x="262" y="27"/>
                  </a:cubicBezTo>
                  <a:cubicBezTo>
                    <a:pt x="261" y="27"/>
                    <a:pt x="261" y="26"/>
                    <a:pt x="260" y="26"/>
                  </a:cubicBezTo>
                  <a:cubicBezTo>
                    <a:pt x="259" y="26"/>
                    <a:pt x="259" y="26"/>
                    <a:pt x="259" y="29"/>
                  </a:cubicBezTo>
                  <a:cubicBezTo>
                    <a:pt x="259" y="31"/>
                    <a:pt x="259" y="29"/>
                    <a:pt x="257" y="30"/>
                  </a:cubicBezTo>
                  <a:cubicBezTo>
                    <a:pt x="256" y="30"/>
                    <a:pt x="256" y="31"/>
                    <a:pt x="253" y="33"/>
                  </a:cubicBezTo>
                  <a:cubicBezTo>
                    <a:pt x="251" y="35"/>
                    <a:pt x="253" y="37"/>
                    <a:pt x="254" y="39"/>
                  </a:cubicBezTo>
                  <a:cubicBezTo>
                    <a:pt x="255" y="40"/>
                    <a:pt x="255" y="41"/>
                    <a:pt x="254" y="41"/>
                  </a:cubicBezTo>
                  <a:cubicBezTo>
                    <a:pt x="253" y="41"/>
                    <a:pt x="252" y="42"/>
                    <a:pt x="250" y="43"/>
                  </a:cubicBezTo>
                  <a:cubicBezTo>
                    <a:pt x="249" y="43"/>
                    <a:pt x="250" y="42"/>
                    <a:pt x="249" y="42"/>
                  </a:cubicBezTo>
                  <a:cubicBezTo>
                    <a:pt x="248" y="42"/>
                    <a:pt x="246" y="49"/>
                    <a:pt x="245" y="50"/>
                  </a:cubicBezTo>
                  <a:cubicBezTo>
                    <a:pt x="244" y="51"/>
                    <a:pt x="244" y="51"/>
                    <a:pt x="243" y="51"/>
                  </a:cubicBezTo>
                  <a:cubicBezTo>
                    <a:pt x="242" y="50"/>
                    <a:pt x="243" y="51"/>
                    <a:pt x="242" y="53"/>
                  </a:cubicBezTo>
                  <a:cubicBezTo>
                    <a:pt x="241" y="54"/>
                    <a:pt x="242" y="55"/>
                    <a:pt x="242" y="57"/>
                  </a:cubicBezTo>
                  <a:cubicBezTo>
                    <a:pt x="243" y="59"/>
                    <a:pt x="245" y="61"/>
                    <a:pt x="247" y="62"/>
                  </a:cubicBezTo>
                  <a:cubicBezTo>
                    <a:pt x="249" y="62"/>
                    <a:pt x="249" y="63"/>
                    <a:pt x="247" y="63"/>
                  </a:cubicBezTo>
                  <a:cubicBezTo>
                    <a:pt x="246" y="64"/>
                    <a:pt x="245" y="64"/>
                    <a:pt x="245" y="65"/>
                  </a:cubicBezTo>
                  <a:cubicBezTo>
                    <a:pt x="245" y="67"/>
                    <a:pt x="246" y="68"/>
                    <a:pt x="245" y="68"/>
                  </a:cubicBezTo>
                  <a:cubicBezTo>
                    <a:pt x="244" y="68"/>
                    <a:pt x="243" y="65"/>
                    <a:pt x="242" y="64"/>
                  </a:cubicBezTo>
                  <a:cubicBezTo>
                    <a:pt x="241" y="64"/>
                    <a:pt x="240" y="64"/>
                    <a:pt x="239" y="65"/>
                  </a:cubicBezTo>
                  <a:cubicBezTo>
                    <a:pt x="239" y="67"/>
                    <a:pt x="239" y="67"/>
                    <a:pt x="238" y="68"/>
                  </a:cubicBezTo>
                  <a:cubicBezTo>
                    <a:pt x="237" y="69"/>
                    <a:pt x="238" y="67"/>
                    <a:pt x="238" y="66"/>
                  </a:cubicBezTo>
                  <a:cubicBezTo>
                    <a:pt x="239" y="65"/>
                    <a:pt x="237" y="64"/>
                    <a:pt x="235" y="63"/>
                  </a:cubicBezTo>
                  <a:cubicBezTo>
                    <a:pt x="233" y="62"/>
                    <a:pt x="230" y="63"/>
                    <a:pt x="228" y="62"/>
                  </a:cubicBezTo>
                  <a:cubicBezTo>
                    <a:pt x="226" y="62"/>
                    <a:pt x="227" y="63"/>
                    <a:pt x="227" y="65"/>
                  </a:cubicBezTo>
                  <a:cubicBezTo>
                    <a:pt x="227" y="67"/>
                    <a:pt x="227" y="66"/>
                    <a:pt x="225" y="66"/>
                  </a:cubicBezTo>
                  <a:cubicBezTo>
                    <a:pt x="224" y="65"/>
                    <a:pt x="224" y="67"/>
                    <a:pt x="224" y="69"/>
                  </a:cubicBezTo>
                  <a:cubicBezTo>
                    <a:pt x="225" y="70"/>
                    <a:pt x="225" y="71"/>
                    <a:pt x="224" y="71"/>
                  </a:cubicBezTo>
                  <a:cubicBezTo>
                    <a:pt x="223" y="71"/>
                    <a:pt x="223" y="70"/>
                    <a:pt x="222" y="72"/>
                  </a:cubicBezTo>
                  <a:cubicBezTo>
                    <a:pt x="221" y="74"/>
                    <a:pt x="221" y="70"/>
                    <a:pt x="222" y="68"/>
                  </a:cubicBezTo>
                  <a:cubicBezTo>
                    <a:pt x="222" y="66"/>
                    <a:pt x="222" y="64"/>
                    <a:pt x="223" y="63"/>
                  </a:cubicBezTo>
                  <a:cubicBezTo>
                    <a:pt x="224" y="62"/>
                    <a:pt x="224" y="60"/>
                    <a:pt x="223" y="59"/>
                  </a:cubicBezTo>
                  <a:cubicBezTo>
                    <a:pt x="222" y="58"/>
                    <a:pt x="214" y="51"/>
                    <a:pt x="213" y="50"/>
                  </a:cubicBezTo>
                  <a:cubicBezTo>
                    <a:pt x="212" y="49"/>
                    <a:pt x="209" y="49"/>
                    <a:pt x="208" y="49"/>
                  </a:cubicBezTo>
                  <a:cubicBezTo>
                    <a:pt x="207" y="49"/>
                    <a:pt x="206" y="48"/>
                    <a:pt x="206" y="47"/>
                  </a:cubicBezTo>
                  <a:cubicBezTo>
                    <a:pt x="205" y="45"/>
                    <a:pt x="205" y="48"/>
                    <a:pt x="204" y="49"/>
                  </a:cubicBezTo>
                  <a:cubicBezTo>
                    <a:pt x="203" y="50"/>
                    <a:pt x="202" y="52"/>
                    <a:pt x="200" y="54"/>
                  </a:cubicBezTo>
                  <a:cubicBezTo>
                    <a:pt x="199" y="55"/>
                    <a:pt x="200" y="53"/>
                    <a:pt x="199" y="52"/>
                  </a:cubicBezTo>
                  <a:cubicBezTo>
                    <a:pt x="198" y="52"/>
                    <a:pt x="198" y="52"/>
                    <a:pt x="199" y="50"/>
                  </a:cubicBezTo>
                  <a:cubicBezTo>
                    <a:pt x="200" y="48"/>
                    <a:pt x="196" y="50"/>
                    <a:pt x="195" y="51"/>
                  </a:cubicBezTo>
                  <a:cubicBezTo>
                    <a:pt x="194" y="52"/>
                    <a:pt x="194" y="53"/>
                    <a:pt x="194" y="51"/>
                  </a:cubicBezTo>
                  <a:cubicBezTo>
                    <a:pt x="194" y="50"/>
                    <a:pt x="193" y="49"/>
                    <a:pt x="192" y="50"/>
                  </a:cubicBezTo>
                  <a:cubicBezTo>
                    <a:pt x="191" y="50"/>
                    <a:pt x="192" y="51"/>
                    <a:pt x="193" y="51"/>
                  </a:cubicBezTo>
                  <a:cubicBezTo>
                    <a:pt x="194" y="52"/>
                    <a:pt x="193" y="53"/>
                    <a:pt x="192" y="56"/>
                  </a:cubicBezTo>
                  <a:cubicBezTo>
                    <a:pt x="191" y="59"/>
                    <a:pt x="191" y="58"/>
                    <a:pt x="190" y="58"/>
                  </a:cubicBezTo>
                  <a:cubicBezTo>
                    <a:pt x="189" y="59"/>
                    <a:pt x="188" y="59"/>
                    <a:pt x="189" y="58"/>
                  </a:cubicBezTo>
                  <a:cubicBezTo>
                    <a:pt x="189" y="57"/>
                    <a:pt x="188" y="57"/>
                    <a:pt x="187" y="57"/>
                  </a:cubicBezTo>
                  <a:cubicBezTo>
                    <a:pt x="186" y="57"/>
                    <a:pt x="186" y="57"/>
                    <a:pt x="186" y="55"/>
                  </a:cubicBezTo>
                  <a:cubicBezTo>
                    <a:pt x="186" y="54"/>
                    <a:pt x="185" y="55"/>
                    <a:pt x="185" y="56"/>
                  </a:cubicBezTo>
                  <a:cubicBezTo>
                    <a:pt x="186" y="57"/>
                    <a:pt x="184" y="58"/>
                    <a:pt x="183" y="58"/>
                  </a:cubicBezTo>
                  <a:cubicBezTo>
                    <a:pt x="182" y="59"/>
                    <a:pt x="182" y="59"/>
                    <a:pt x="181" y="58"/>
                  </a:cubicBezTo>
                  <a:cubicBezTo>
                    <a:pt x="180" y="57"/>
                    <a:pt x="179" y="59"/>
                    <a:pt x="179" y="61"/>
                  </a:cubicBezTo>
                  <a:cubicBezTo>
                    <a:pt x="179" y="62"/>
                    <a:pt x="179" y="63"/>
                    <a:pt x="179" y="63"/>
                  </a:cubicBezTo>
                  <a:cubicBezTo>
                    <a:pt x="180" y="63"/>
                    <a:pt x="181" y="63"/>
                    <a:pt x="181" y="64"/>
                  </a:cubicBezTo>
                  <a:cubicBezTo>
                    <a:pt x="180" y="66"/>
                    <a:pt x="181" y="65"/>
                    <a:pt x="181" y="66"/>
                  </a:cubicBezTo>
                  <a:cubicBezTo>
                    <a:pt x="181" y="67"/>
                    <a:pt x="180" y="67"/>
                    <a:pt x="180" y="66"/>
                  </a:cubicBezTo>
                  <a:cubicBezTo>
                    <a:pt x="179" y="65"/>
                    <a:pt x="178" y="66"/>
                    <a:pt x="177" y="65"/>
                  </a:cubicBezTo>
                  <a:cubicBezTo>
                    <a:pt x="176" y="64"/>
                    <a:pt x="177" y="67"/>
                    <a:pt x="176" y="69"/>
                  </a:cubicBezTo>
                  <a:cubicBezTo>
                    <a:pt x="176" y="70"/>
                    <a:pt x="177" y="70"/>
                    <a:pt x="177" y="71"/>
                  </a:cubicBezTo>
                  <a:cubicBezTo>
                    <a:pt x="178" y="72"/>
                    <a:pt x="178" y="72"/>
                    <a:pt x="178" y="73"/>
                  </a:cubicBezTo>
                  <a:cubicBezTo>
                    <a:pt x="177" y="73"/>
                    <a:pt x="176" y="72"/>
                    <a:pt x="176" y="72"/>
                  </a:cubicBezTo>
                  <a:cubicBezTo>
                    <a:pt x="175" y="71"/>
                    <a:pt x="174" y="70"/>
                    <a:pt x="172" y="70"/>
                  </a:cubicBezTo>
                  <a:cubicBezTo>
                    <a:pt x="171" y="69"/>
                    <a:pt x="170" y="71"/>
                    <a:pt x="171" y="72"/>
                  </a:cubicBezTo>
                  <a:cubicBezTo>
                    <a:pt x="171" y="73"/>
                    <a:pt x="169" y="73"/>
                    <a:pt x="168" y="73"/>
                  </a:cubicBezTo>
                  <a:cubicBezTo>
                    <a:pt x="166" y="73"/>
                    <a:pt x="167" y="77"/>
                    <a:pt x="168" y="79"/>
                  </a:cubicBezTo>
                  <a:cubicBezTo>
                    <a:pt x="168" y="80"/>
                    <a:pt x="169" y="79"/>
                    <a:pt x="169" y="79"/>
                  </a:cubicBezTo>
                  <a:cubicBezTo>
                    <a:pt x="169" y="79"/>
                    <a:pt x="170" y="79"/>
                    <a:pt x="170" y="81"/>
                  </a:cubicBezTo>
                  <a:cubicBezTo>
                    <a:pt x="169" y="82"/>
                    <a:pt x="170" y="82"/>
                    <a:pt x="169" y="82"/>
                  </a:cubicBezTo>
                  <a:cubicBezTo>
                    <a:pt x="168" y="81"/>
                    <a:pt x="167" y="82"/>
                    <a:pt x="167" y="84"/>
                  </a:cubicBezTo>
                  <a:cubicBezTo>
                    <a:pt x="166" y="85"/>
                    <a:pt x="167" y="86"/>
                    <a:pt x="169" y="86"/>
                  </a:cubicBezTo>
                  <a:cubicBezTo>
                    <a:pt x="170" y="86"/>
                    <a:pt x="170" y="87"/>
                    <a:pt x="169" y="87"/>
                  </a:cubicBezTo>
                  <a:cubicBezTo>
                    <a:pt x="168" y="87"/>
                    <a:pt x="167" y="86"/>
                    <a:pt x="166" y="86"/>
                  </a:cubicBezTo>
                  <a:cubicBezTo>
                    <a:pt x="165" y="87"/>
                    <a:pt x="165" y="87"/>
                    <a:pt x="164" y="86"/>
                  </a:cubicBezTo>
                  <a:cubicBezTo>
                    <a:pt x="164" y="85"/>
                    <a:pt x="163" y="85"/>
                    <a:pt x="161" y="84"/>
                  </a:cubicBezTo>
                  <a:cubicBezTo>
                    <a:pt x="160" y="84"/>
                    <a:pt x="160" y="84"/>
                    <a:pt x="161" y="85"/>
                  </a:cubicBezTo>
                  <a:cubicBezTo>
                    <a:pt x="161" y="86"/>
                    <a:pt x="160" y="86"/>
                    <a:pt x="159" y="86"/>
                  </a:cubicBezTo>
                  <a:cubicBezTo>
                    <a:pt x="158" y="86"/>
                    <a:pt x="158" y="85"/>
                    <a:pt x="158" y="84"/>
                  </a:cubicBezTo>
                  <a:cubicBezTo>
                    <a:pt x="158" y="83"/>
                    <a:pt x="158" y="83"/>
                    <a:pt x="157" y="83"/>
                  </a:cubicBezTo>
                  <a:cubicBezTo>
                    <a:pt x="156" y="82"/>
                    <a:pt x="155" y="82"/>
                    <a:pt x="156" y="84"/>
                  </a:cubicBezTo>
                  <a:cubicBezTo>
                    <a:pt x="157" y="85"/>
                    <a:pt x="157" y="86"/>
                    <a:pt x="156" y="86"/>
                  </a:cubicBezTo>
                  <a:cubicBezTo>
                    <a:pt x="155" y="87"/>
                    <a:pt x="156" y="86"/>
                    <a:pt x="155" y="87"/>
                  </a:cubicBezTo>
                  <a:cubicBezTo>
                    <a:pt x="154" y="88"/>
                    <a:pt x="155" y="88"/>
                    <a:pt x="154" y="88"/>
                  </a:cubicBezTo>
                  <a:cubicBezTo>
                    <a:pt x="153" y="88"/>
                    <a:pt x="153" y="89"/>
                    <a:pt x="154" y="89"/>
                  </a:cubicBezTo>
                  <a:cubicBezTo>
                    <a:pt x="155" y="89"/>
                    <a:pt x="155" y="89"/>
                    <a:pt x="155" y="91"/>
                  </a:cubicBezTo>
                  <a:cubicBezTo>
                    <a:pt x="155" y="92"/>
                    <a:pt x="156" y="92"/>
                    <a:pt x="157" y="93"/>
                  </a:cubicBezTo>
                  <a:cubicBezTo>
                    <a:pt x="158" y="94"/>
                    <a:pt x="158" y="95"/>
                    <a:pt x="159" y="94"/>
                  </a:cubicBezTo>
                  <a:cubicBezTo>
                    <a:pt x="161" y="93"/>
                    <a:pt x="160" y="95"/>
                    <a:pt x="159" y="95"/>
                  </a:cubicBezTo>
                  <a:cubicBezTo>
                    <a:pt x="159" y="96"/>
                    <a:pt x="159" y="96"/>
                    <a:pt x="159" y="98"/>
                  </a:cubicBezTo>
                  <a:cubicBezTo>
                    <a:pt x="159" y="99"/>
                    <a:pt x="158" y="98"/>
                    <a:pt x="157" y="96"/>
                  </a:cubicBezTo>
                  <a:cubicBezTo>
                    <a:pt x="156" y="95"/>
                    <a:pt x="155" y="95"/>
                    <a:pt x="156" y="97"/>
                  </a:cubicBezTo>
                  <a:cubicBezTo>
                    <a:pt x="156" y="99"/>
                    <a:pt x="155" y="99"/>
                    <a:pt x="155" y="104"/>
                  </a:cubicBezTo>
                  <a:cubicBezTo>
                    <a:pt x="155" y="108"/>
                    <a:pt x="153" y="103"/>
                    <a:pt x="153" y="102"/>
                  </a:cubicBezTo>
                  <a:cubicBezTo>
                    <a:pt x="152" y="100"/>
                    <a:pt x="151" y="97"/>
                    <a:pt x="150" y="96"/>
                  </a:cubicBezTo>
                  <a:cubicBezTo>
                    <a:pt x="149" y="95"/>
                    <a:pt x="149" y="94"/>
                    <a:pt x="149" y="93"/>
                  </a:cubicBezTo>
                  <a:cubicBezTo>
                    <a:pt x="148" y="92"/>
                    <a:pt x="148" y="92"/>
                    <a:pt x="147" y="91"/>
                  </a:cubicBezTo>
                  <a:cubicBezTo>
                    <a:pt x="146" y="91"/>
                    <a:pt x="146" y="90"/>
                    <a:pt x="146" y="89"/>
                  </a:cubicBezTo>
                  <a:cubicBezTo>
                    <a:pt x="146" y="88"/>
                    <a:pt x="147" y="87"/>
                    <a:pt x="146" y="86"/>
                  </a:cubicBezTo>
                  <a:cubicBezTo>
                    <a:pt x="145" y="86"/>
                    <a:pt x="144" y="89"/>
                    <a:pt x="144" y="90"/>
                  </a:cubicBezTo>
                  <a:cubicBezTo>
                    <a:pt x="143" y="91"/>
                    <a:pt x="143" y="92"/>
                    <a:pt x="142" y="92"/>
                  </a:cubicBezTo>
                  <a:cubicBezTo>
                    <a:pt x="140" y="92"/>
                    <a:pt x="140" y="93"/>
                    <a:pt x="140" y="94"/>
                  </a:cubicBezTo>
                  <a:cubicBezTo>
                    <a:pt x="139" y="95"/>
                    <a:pt x="139" y="95"/>
                    <a:pt x="138" y="95"/>
                  </a:cubicBezTo>
                  <a:cubicBezTo>
                    <a:pt x="137" y="94"/>
                    <a:pt x="137" y="96"/>
                    <a:pt x="135" y="98"/>
                  </a:cubicBezTo>
                  <a:cubicBezTo>
                    <a:pt x="134" y="100"/>
                    <a:pt x="133" y="104"/>
                    <a:pt x="134" y="105"/>
                  </a:cubicBezTo>
                  <a:cubicBezTo>
                    <a:pt x="134" y="106"/>
                    <a:pt x="134" y="107"/>
                    <a:pt x="134" y="109"/>
                  </a:cubicBezTo>
                  <a:cubicBezTo>
                    <a:pt x="134" y="111"/>
                    <a:pt x="134" y="111"/>
                    <a:pt x="135" y="111"/>
                  </a:cubicBezTo>
                  <a:cubicBezTo>
                    <a:pt x="135" y="110"/>
                    <a:pt x="135" y="110"/>
                    <a:pt x="137" y="111"/>
                  </a:cubicBezTo>
                  <a:cubicBezTo>
                    <a:pt x="139" y="112"/>
                    <a:pt x="132" y="116"/>
                    <a:pt x="130" y="118"/>
                  </a:cubicBezTo>
                  <a:cubicBezTo>
                    <a:pt x="128" y="119"/>
                    <a:pt x="128" y="121"/>
                    <a:pt x="127" y="122"/>
                  </a:cubicBezTo>
                  <a:cubicBezTo>
                    <a:pt x="126" y="123"/>
                    <a:pt x="126" y="125"/>
                    <a:pt x="125" y="127"/>
                  </a:cubicBezTo>
                  <a:cubicBezTo>
                    <a:pt x="124" y="129"/>
                    <a:pt x="119" y="135"/>
                    <a:pt x="116" y="136"/>
                  </a:cubicBezTo>
                  <a:cubicBezTo>
                    <a:pt x="113" y="138"/>
                    <a:pt x="101" y="142"/>
                    <a:pt x="98" y="142"/>
                  </a:cubicBezTo>
                  <a:cubicBezTo>
                    <a:pt x="96" y="143"/>
                    <a:pt x="96" y="143"/>
                    <a:pt x="92" y="142"/>
                  </a:cubicBezTo>
                  <a:cubicBezTo>
                    <a:pt x="88" y="141"/>
                    <a:pt x="86" y="145"/>
                    <a:pt x="85" y="146"/>
                  </a:cubicBezTo>
                  <a:cubicBezTo>
                    <a:pt x="83" y="147"/>
                    <a:pt x="77" y="148"/>
                    <a:pt x="75" y="147"/>
                  </a:cubicBezTo>
                  <a:cubicBezTo>
                    <a:pt x="74" y="147"/>
                    <a:pt x="70" y="151"/>
                    <a:pt x="68" y="152"/>
                  </a:cubicBezTo>
                  <a:cubicBezTo>
                    <a:pt x="66" y="152"/>
                    <a:pt x="61" y="153"/>
                    <a:pt x="60" y="152"/>
                  </a:cubicBezTo>
                  <a:cubicBezTo>
                    <a:pt x="60" y="151"/>
                    <a:pt x="59" y="151"/>
                    <a:pt x="58" y="152"/>
                  </a:cubicBezTo>
                  <a:cubicBezTo>
                    <a:pt x="56" y="152"/>
                    <a:pt x="54" y="153"/>
                    <a:pt x="55" y="151"/>
                  </a:cubicBezTo>
                  <a:cubicBezTo>
                    <a:pt x="55" y="149"/>
                    <a:pt x="52" y="151"/>
                    <a:pt x="51" y="153"/>
                  </a:cubicBezTo>
                  <a:cubicBezTo>
                    <a:pt x="49" y="154"/>
                    <a:pt x="36" y="163"/>
                    <a:pt x="35" y="164"/>
                  </a:cubicBezTo>
                  <a:cubicBezTo>
                    <a:pt x="33" y="165"/>
                    <a:pt x="26" y="169"/>
                    <a:pt x="23" y="170"/>
                  </a:cubicBezTo>
                  <a:cubicBezTo>
                    <a:pt x="20" y="172"/>
                    <a:pt x="19" y="177"/>
                    <a:pt x="19" y="179"/>
                  </a:cubicBezTo>
                  <a:cubicBezTo>
                    <a:pt x="18" y="181"/>
                    <a:pt x="17" y="181"/>
                    <a:pt x="15" y="181"/>
                  </a:cubicBezTo>
                  <a:cubicBezTo>
                    <a:pt x="14" y="181"/>
                    <a:pt x="14" y="174"/>
                    <a:pt x="14" y="171"/>
                  </a:cubicBezTo>
                  <a:cubicBezTo>
                    <a:pt x="13" y="168"/>
                    <a:pt x="12" y="171"/>
                    <a:pt x="11" y="174"/>
                  </a:cubicBezTo>
                  <a:cubicBezTo>
                    <a:pt x="11" y="176"/>
                    <a:pt x="10" y="178"/>
                    <a:pt x="8" y="180"/>
                  </a:cubicBezTo>
                  <a:cubicBezTo>
                    <a:pt x="6" y="182"/>
                    <a:pt x="9" y="185"/>
                    <a:pt x="10" y="188"/>
                  </a:cubicBezTo>
                  <a:cubicBezTo>
                    <a:pt x="11" y="192"/>
                    <a:pt x="10" y="196"/>
                    <a:pt x="8" y="198"/>
                  </a:cubicBezTo>
                  <a:cubicBezTo>
                    <a:pt x="6" y="200"/>
                    <a:pt x="6" y="202"/>
                    <a:pt x="4" y="206"/>
                  </a:cubicBezTo>
                  <a:cubicBezTo>
                    <a:pt x="3" y="210"/>
                    <a:pt x="7" y="215"/>
                    <a:pt x="8" y="217"/>
                  </a:cubicBezTo>
                  <a:cubicBezTo>
                    <a:pt x="9" y="220"/>
                    <a:pt x="13" y="228"/>
                    <a:pt x="15" y="232"/>
                  </a:cubicBezTo>
                  <a:cubicBezTo>
                    <a:pt x="17" y="235"/>
                    <a:pt x="15" y="238"/>
                    <a:pt x="14" y="240"/>
                  </a:cubicBezTo>
                  <a:cubicBezTo>
                    <a:pt x="13" y="243"/>
                    <a:pt x="12" y="241"/>
                    <a:pt x="11" y="238"/>
                  </a:cubicBezTo>
                  <a:cubicBezTo>
                    <a:pt x="11" y="234"/>
                    <a:pt x="11" y="236"/>
                    <a:pt x="9" y="238"/>
                  </a:cubicBezTo>
                  <a:cubicBezTo>
                    <a:pt x="8" y="240"/>
                    <a:pt x="8" y="236"/>
                    <a:pt x="8" y="234"/>
                  </a:cubicBezTo>
                  <a:cubicBezTo>
                    <a:pt x="8" y="232"/>
                    <a:pt x="7" y="232"/>
                    <a:pt x="5" y="230"/>
                  </a:cubicBezTo>
                  <a:cubicBezTo>
                    <a:pt x="4" y="228"/>
                    <a:pt x="4" y="231"/>
                    <a:pt x="4" y="233"/>
                  </a:cubicBezTo>
                  <a:cubicBezTo>
                    <a:pt x="5" y="235"/>
                    <a:pt x="7" y="238"/>
                    <a:pt x="9" y="239"/>
                  </a:cubicBezTo>
                  <a:cubicBezTo>
                    <a:pt x="11" y="241"/>
                    <a:pt x="10" y="241"/>
                    <a:pt x="10" y="243"/>
                  </a:cubicBezTo>
                  <a:cubicBezTo>
                    <a:pt x="10" y="244"/>
                    <a:pt x="10" y="245"/>
                    <a:pt x="9" y="245"/>
                  </a:cubicBezTo>
                  <a:cubicBezTo>
                    <a:pt x="7" y="246"/>
                    <a:pt x="7" y="244"/>
                    <a:pt x="6" y="245"/>
                  </a:cubicBezTo>
                  <a:cubicBezTo>
                    <a:pt x="6" y="246"/>
                    <a:pt x="6" y="244"/>
                    <a:pt x="6" y="243"/>
                  </a:cubicBezTo>
                  <a:cubicBezTo>
                    <a:pt x="5" y="242"/>
                    <a:pt x="5" y="240"/>
                    <a:pt x="4" y="239"/>
                  </a:cubicBezTo>
                  <a:cubicBezTo>
                    <a:pt x="3" y="238"/>
                    <a:pt x="3" y="238"/>
                    <a:pt x="3" y="239"/>
                  </a:cubicBezTo>
                  <a:cubicBezTo>
                    <a:pt x="3" y="241"/>
                    <a:pt x="2" y="240"/>
                    <a:pt x="2" y="238"/>
                  </a:cubicBezTo>
                  <a:cubicBezTo>
                    <a:pt x="2" y="236"/>
                    <a:pt x="2" y="239"/>
                    <a:pt x="1" y="239"/>
                  </a:cubicBezTo>
                  <a:cubicBezTo>
                    <a:pt x="0" y="238"/>
                    <a:pt x="1" y="240"/>
                    <a:pt x="2" y="241"/>
                  </a:cubicBezTo>
                  <a:cubicBezTo>
                    <a:pt x="2" y="242"/>
                    <a:pt x="5" y="246"/>
                    <a:pt x="5" y="246"/>
                  </a:cubicBezTo>
                  <a:cubicBezTo>
                    <a:pt x="5" y="246"/>
                    <a:pt x="13" y="255"/>
                    <a:pt x="14" y="262"/>
                  </a:cubicBezTo>
                  <a:cubicBezTo>
                    <a:pt x="15" y="269"/>
                    <a:pt x="15" y="268"/>
                    <a:pt x="20" y="276"/>
                  </a:cubicBezTo>
                  <a:cubicBezTo>
                    <a:pt x="25" y="284"/>
                    <a:pt x="26" y="288"/>
                    <a:pt x="27" y="298"/>
                  </a:cubicBezTo>
                  <a:cubicBezTo>
                    <a:pt x="28" y="308"/>
                    <a:pt x="34" y="320"/>
                    <a:pt x="34" y="320"/>
                  </a:cubicBezTo>
                  <a:cubicBezTo>
                    <a:pt x="41" y="337"/>
                    <a:pt x="39" y="340"/>
                    <a:pt x="39" y="343"/>
                  </a:cubicBezTo>
                  <a:cubicBezTo>
                    <a:pt x="39" y="345"/>
                    <a:pt x="38" y="346"/>
                    <a:pt x="37" y="344"/>
                  </a:cubicBezTo>
                  <a:cubicBezTo>
                    <a:pt x="36" y="342"/>
                    <a:pt x="37" y="343"/>
                    <a:pt x="38" y="350"/>
                  </a:cubicBezTo>
                  <a:cubicBezTo>
                    <a:pt x="39" y="357"/>
                    <a:pt x="34" y="357"/>
                    <a:pt x="33" y="358"/>
                  </a:cubicBezTo>
                  <a:cubicBezTo>
                    <a:pt x="32" y="359"/>
                    <a:pt x="30" y="359"/>
                    <a:pt x="29" y="358"/>
                  </a:cubicBezTo>
                  <a:cubicBezTo>
                    <a:pt x="28" y="357"/>
                    <a:pt x="27" y="358"/>
                    <a:pt x="27" y="364"/>
                  </a:cubicBezTo>
                  <a:cubicBezTo>
                    <a:pt x="27" y="371"/>
                    <a:pt x="30" y="372"/>
                    <a:pt x="33" y="373"/>
                  </a:cubicBezTo>
                  <a:cubicBezTo>
                    <a:pt x="36" y="375"/>
                    <a:pt x="41" y="377"/>
                    <a:pt x="42" y="379"/>
                  </a:cubicBezTo>
                  <a:cubicBezTo>
                    <a:pt x="43" y="380"/>
                    <a:pt x="46" y="382"/>
                    <a:pt x="50" y="383"/>
                  </a:cubicBezTo>
                  <a:cubicBezTo>
                    <a:pt x="53" y="384"/>
                    <a:pt x="57" y="383"/>
                    <a:pt x="59" y="383"/>
                  </a:cubicBezTo>
                  <a:cubicBezTo>
                    <a:pt x="62" y="383"/>
                    <a:pt x="68" y="384"/>
                    <a:pt x="70" y="384"/>
                  </a:cubicBezTo>
                  <a:cubicBezTo>
                    <a:pt x="72" y="385"/>
                    <a:pt x="72" y="384"/>
                    <a:pt x="71" y="384"/>
                  </a:cubicBezTo>
                  <a:cubicBezTo>
                    <a:pt x="70" y="383"/>
                    <a:pt x="70" y="383"/>
                    <a:pt x="72" y="383"/>
                  </a:cubicBezTo>
                  <a:cubicBezTo>
                    <a:pt x="75" y="383"/>
                    <a:pt x="77" y="382"/>
                    <a:pt x="77" y="382"/>
                  </a:cubicBezTo>
                  <a:cubicBezTo>
                    <a:pt x="77" y="382"/>
                    <a:pt x="85" y="376"/>
                    <a:pt x="86" y="374"/>
                  </a:cubicBezTo>
                  <a:cubicBezTo>
                    <a:pt x="87" y="373"/>
                    <a:pt x="89" y="374"/>
                    <a:pt x="89" y="375"/>
                  </a:cubicBezTo>
                  <a:cubicBezTo>
                    <a:pt x="90" y="375"/>
                    <a:pt x="91" y="375"/>
                    <a:pt x="93" y="374"/>
                  </a:cubicBezTo>
                  <a:cubicBezTo>
                    <a:pt x="94" y="373"/>
                    <a:pt x="94" y="372"/>
                    <a:pt x="94" y="371"/>
                  </a:cubicBezTo>
                  <a:cubicBezTo>
                    <a:pt x="94" y="370"/>
                    <a:pt x="95" y="368"/>
                    <a:pt x="98" y="367"/>
                  </a:cubicBezTo>
                  <a:cubicBezTo>
                    <a:pt x="101" y="366"/>
                    <a:pt x="119" y="364"/>
                    <a:pt x="120" y="363"/>
                  </a:cubicBezTo>
                  <a:cubicBezTo>
                    <a:pt x="122" y="363"/>
                    <a:pt x="128" y="364"/>
                    <a:pt x="130" y="364"/>
                  </a:cubicBezTo>
                  <a:cubicBezTo>
                    <a:pt x="132" y="364"/>
                    <a:pt x="133" y="365"/>
                    <a:pt x="133" y="366"/>
                  </a:cubicBezTo>
                  <a:cubicBezTo>
                    <a:pt x="133" y="368"/>
                    <a:pt x="142" y="365"/>
                    <a:pt x="144" y="364"/>
                  </a:cubicBezTo>
                  <a:cubicBezTo>
                    <a:pt x="146" y="363"/>
                    <a:pt x="148" y="364"/>
                    <a:pt x="148" y="365"/>
                  </a:cubicBezTo>
                  <a:cubicBezTo>
                    <a:pt x="148" y="366"/>
                    <a:pt x="150" y="365"/>
                    <a:pt x="152" y="365"/>
                  </a:cubicBezTo>
                  <a:cubicBezTo>
                    <a:pt x="153" y="364"/>
                    <a:pt x="155" y="364"/>
                    <a:pt x="155" y="364"/>
                  </a:cubicBezTo>
                  <a:cubicBezTo>
                    <a:pt x="160" y="361"/>
                    <a:pt x="162" y="355"/>
                    <a:pt x="163" y="352"/>
                  </a:cubicBezTo>
                  <a:cubicBezTo>
                    <a:pt x="164" y="350"/>
                    <a:pt x="167" y="349"/>
                    <a:pt x="168" y="348"/>
                  </a:cubicBezTo>
                  <a:cubicBezTo>
                    <a:pt x="169" y="347"/>
                    <a:pt x="179" y="344"/>
                    <a:pt x="185" y="341"/>
                  </a:cubicBezTo>
                  <a:cubicBezTo>
                    <a:pt x="190" y="337"/>
                    <a:pt x="193" y="337"/>
                    <a:pt x="196" y="337"/>
                  </a:cubicBezTo>
                  <a:cubicBezTo>
                    <a:pt x="200" y="338"/>
                    <a:pt x="207" y="338"/>
                    <a:pt x="213" y="337"/>
                  </a:cubicBezTo>
                  <a:cubicBezTo>
                    <a:pt x="218" y="335"/>
                    <a:pt x="233" y="328"/>
                    <a:pt x="235" y="328"/>
                  </a:cubicBezTo>
                  <a:cubicBezTo>
                    <a:pt x="238" y="327"/>
                    <a:pt x="249" y="326"/>
                    <a:pt x="252" y="326"/>
                  </a:cubicBezTo>
                  <a:cubicBezTo>
                    <a:pt x="254" y="326"/>
                    <a:pt x="262" y="327"/>
                    <a:pt x="265" y="326"/>
                  </a:cubicBezTo>
                  <a:cubicBezTo>
                    <a:pt x="268" y="324"/>
                    <a:pt x="271" y="326"/>
                    <a:pt x="277" y="329"/>
                  </a:cubicBezTo>
                  <a:cubicBezTo>
                    <a:pt x="283" y="332"/>
                    <a:pt x="281" y="335"/>
                    <a:pt x="286" y="333"/>
                  </a:cubicBezTo>
                  <a:cubicBezTo>
                    <a:pt x="290" y="330"/>
                    <a:pt x="297" y="335"/>
                    <a:pt x="298" y="336"/>
                  </a:cubicBezTo>
                  <a:cubicBezTo>
                    <a:pt x="299" y="336"/>
                    <a:pt x="300" y="336"/>
                    <a:pt x="302" y="335"/>
                  </a:cubicBezTo>
                  <a:cubicBezTo>
                    <a:pt x="303" y="334"/>
                    <a:pt x="305" y="335"/>
                    <a:pt x="306" y="336"/>
                  </a:cubicBezTo>
                  <a:cubicBezTo>
                    <a:pt x="307" y="337"/>
                    <a:pt x="308" y="339"/>
                    <a:pt x="308" y="341"/>
                  </a:cubicBezTo>
                  <a:cubicBezTo>
                    <a:pt x="308" y="342"/>
                    <a:pt x="309" y="342"/>
                    <a:pt x="311" y="341"/>
                  </a:cubicBezTo>
                  <a:cubicBezTo>
                    <a:pt x="313" y="340"/>
                    <a:pt x="313" y="343"/>
                    <a:pt x="313" y="344"/>
                  </a:cubicBezTo>
                  <a:cubicBezTo>
                    <a:pt x="313" y="346"/>
                    <a:pt x="313" y="346"/>
                    <a:pt x="312" y="345"/>
                  </a:cubicBezTo>
                  <a:cubicBezTo>
                    <a:pt x="310" y="344"/>
                    <a:pt x="311" y="346"/>
                    <a:pt x="311" y="347"/>
                  </a:cubicBezTo>
                  <a:cubicBezTo>
                    <a:pt x="311" y="348"/>
                    <a:pt x="310" y="348"/>
                    <a:pt x="312" y="351"/>
                  </a:cubicBezTo>
                  <a:cubicBezTo>
                    <a:pt x="314" y="353"/>
                    <a:pt x="317" y="353"/>
                    <a:pt x="318" y="353"/>
                  </a:cubicBezTo>
                  <a:cubicBezTo>
                    <a:pt x="319" y="353"/>
                    <a:pt x="319" y="353"/>
                    <a:pt x="319" y="354"/>
                  </a:cubicBezTo>
                  <a:cubicBezTo>
                    <a:pt x="320" y="354"/>
                    <a:pt x="323" y="362"/>
                    <a:pt x="325" y="362"/>
                  </a:cubicBezTo>
                  <a:cubicBezTo>
                    <a:pt x="326" y="363"/>
                    <a:pt x="327" y="365"/>
                    <a:pt x="328" y="366"/>
                  </a:cubicBezTo>
                  <a:cubicBezTo>
                    <a:pt x="329" y="367"/>
                    <a:pt x="328" y="368"/>
                    <a:pt x="329" y="369"/>
                  </a:cubicBezTo>
                  <a:cubicBezTo>
                    <a:pt x="329" y="370"/>
                    <a:pt x="329" y="371"/>
                    <a:pt x="330" y="373"/>
                  </a:cubicBezTo>
                  <a:cubicBezTo>
                    <a:pt x="330" y="376"/>
                    <a:pt x="331" y="376"/>
                    <a:pt x="330" y="376"/>
                  </a:cubicBezTo>
                  <a:cubicBezTo>
                    <a:pt x="329" y="376"/>
                    <a:pt x="329" y="375"/>
                    <a:pt x="328" y="374"/>
                  </a:cubicBezTo>
                  <a:cubicBezTo>
                    <a:pt x="327" y="373"/>
                    <a:pt x="327" y="373"/>
                    <a:pt x="326" y="375"/>
                  </a:cubicBezTo>
                  <a:cubicBezTo>
                    <a:pt x="326" y="376"/>
                    <a:pt x="327" y="376"/>
                    <a:pt x="328" y="377"/>
                  </a:cubicBezTo>
                  <a:cubicBezTo>
                    <a:pt x="330" y="377"/>
                    <a:pt x="331" y="378"/>
                    <a:pt x="333" y="380"/>
                  </a:cubicBezTo>
                  <a:cubicBezTo>
                    <a:pt x="334" y="382"/>
                    <a:pt x="334" y="382"/>
                    <a:pt x="335" y="381"/>
                  </a:cubicBezTo>
                  <a:cubicBezTo>
                    <a:pt x="336" y="381"/>
                    <a:pt x="337" y="381"/>
                    <a:pt x="338" y="382"/>
                  </a:cubicBezTo>
                  <a:cubicBezTo>
                    <a:pt x="339" y="384"/>
                    <a:pt x="339" y="382"/>
                    <a:pt x="339" y="382"/>
                  </a:cubicBezTo>
                  <a:cubicBezTo>
                    <a:pt x="340" y="381"/>
                    <a:pt x="340" y="378"/>
                    <a:pt x="338" y="379"/>
                  </a:cubicBezTo>
                  <a:cubicBezTo>
                    <a:pt x="337" y="380"/>
                    <a:pt x="337" y="379"/>
                    <a:pt x="337" y="379"/>
                  </a:cubicBezTo>
                  <a:cubicBezTo>
                    <a:pt x="338" y="376"/>
                    <a:pt x="346" y="367"/>
                    <a:pt x="347" y="365"/>
                  </a:cubicBezTo>
                  <a:cubicBezTo>
                    <a:pt x="349" y="364"/>
                    <a:pt x="353" y="362"/>
                    <a:pt x="355" y="361"/>
                  </a:cubicBezTo>
                  <a:cubicBezTo>
                    <a:pt x="357" y="360"/>
                    <a:pt x="358" y="359"/>
                    <a:pt x="359" y="356"/>
                  </a:cubicBezTo>
                  <a:cubicBezTo>
                    <a:pt x="361" y="352"/>
                    <a:pt x="363" y="349"/>
                    <a:pt x="364" y="349"/>
                  </a:cubicBezTo>
                  <a:cubicBezTo>
                    <a:pt x="365" y="348"/>
                    <a:pt x="365" y="347"/>
                    <a:pt x="366" y="346"/>
                  </a:cubicBezTo>
                  <a:cubicBezTo>
                    <a:pt x="366" y="346"/>
                    <a:pt x="366" y="345"/>
                    <a:pt x="366" y="343"/>
                  </a:cubicBezTo>
                  <a:cubicBezTo>
                    <a:pt x="365" y="342"/>
                    <a:pt x="366" y="342"/>
                    <a:pt x="366" y="342"/>
                  </a:cubicBezTo>
                  <a:cubicBezTo>
                    <a:pt x="366" y="342"/>
                    <a:pt x="368" y="347"/>
                    <a:pt x="369" y="349"/>
                  </a:cubicBezTo>
                  <a:cubicBezTo>
                    <a:pt x="369" y="350"/>
                    <a:pt x="369" y="351"/>
                    <a:pt x="368" y="351"/>
                  </a:cubicBezTo>
                  <a:cubicBezTo>
                    <a:pt x="367" y="352"/>
                    <a:pt x="366" y="352"/>
                    <a:pt x="367" y="355"/>
                  </a:cubicBezTo>
                  <a:cubicBezTo>
                    <a:pt x="368" y="358"/>
                    <a:pt x="366" y="359"/>
                    <a:pt x="365" y="362"/>
                  </a:cubicBezTo>
                  <a:cubicBezTo>
                    <a:pt x="363" y="365"/>
                    <a:pt x="361" y="372"/>
                    <a:pt x="362" y="374"/>
                  </a:cubicBezTo>
                  <a:cubicBezTo>
                    <a:pt x="362" y="376"/>
                    <a:pt x="361" y="380"/>
                    <a:pt x="360" y="381"/>
                  </a:cubicBezTo>
                  <a:cubicBezTo>
                    <a:pt x="360" y="382"/>
                    <a:pt x="357" y="381"/>
                    <a:pt x="356" y="381"/>
                  </a:cubicBezTo>
                  <a:cubicBezTo>
                    <a:pt x="355" y="381"/>
                    <a:pt x="354" y="381"/>
                    <a:pt x="354" y="382"/>
                  </a:cubicBezTo>
                  <a:cubicBezTo>
                    <a:pt x="353" y="383"/>
                    <a:pt x="354" y="384"/>
                    <a:pt x="353" y="385"/>
                  </a:cubicBezTo>
                  <a:cubicBezTo>
                    <a:pt x="352" y="387"/>
                    <a:pt x="352" y="387"/>
                    <a:pt x="353" y="387"/>
                  </a:cubicBezTo>
                  <a:cubicBezTo>
                    <a:pt x="354" y="386"/>
                    <a:pt x="359" y="386"/>
                    <a:pt x="360" y="385"/>
                  </a:cubicBezTo>
                  <a:cubicBezTo>
                    <a:pt x="361" y="385"/>
                    <a:pt x="363" y="385"/>
                    <a:pt x="364" y="385"/>
                  </a:cubicBezTo>
                  <a:cubicBezTo>
                    <a:pt x="365" y="386"/>
                    <a:pt x="366" y="383"/>
                    <a:pt x="367" y="380"/>
                  </a:cubicBezTo>
                  <a:cubicBezTo>
                    <a:pt x="367" y="378"/>
                    <a:pt x="369" y="371"/>
                    <a:pt x="370" y="370"/>
                  </a:cubicBezTo>
                  <a:cubicBezTo>
                    <a:pt x="371" y="369"/>
                    <a:pt x="371" y="369"/>
                    <a:pt x="372" y="371"/>
                  </a:cubicBezTo>
                  <a:cubicBezTo>
                    <a:pt x="373" y="372"/>
                    <a:pt x="374" y="375"/>
                    <a:pt x="376" y="377"/>
                  </a:cubicBezTo>
                  <a:cubicBezTo>
                    <a:pt x="378" y="379"/>
                    <a:pt x="377" y="380"/>
                    <a:pt x="376" y="384"/>
                  </a:cubicBezTo>
                  <a:cubicBezTo>
                    <a:pt x="376" y="387"/>
                    <a:pt x="374" y="390"/>
                    <a:pt x="372" y="391"/>
                  </a:cubicBezTo>
                  <a:cubicBezTo>
                    <a:pt x="370" y="392"/>
                    <a:pt x="371" y="393"/>
                    <a:pt x="373" y="393"/>
                  </a:cubicBezTo>
                  <a:cubicBezTo>
                    <a:pt x="374" y="393"/>
                    <a:pt x="376" y="393"/>
                    <a:pt x="376" y="393"/>
                  </a:cubicBezTo>
                  <a:cubicBezTo>
                    <a:pt x="377" y="393"/>
                    <a:pt x="380" y="392"/>
                    <a:pt x="381" y="392"/>
                  </a:cubicBezTo>
                  <a:cubicBezTo>
                    <a:pt x="382" y="392"/>
                    <a:pt x="385" y="389"/>
                    <a:pt x="386" y="389"/>
                  </a:cubicBezTo>
                  <a:cubicBezTo>
                    <a:pt x="388" y="388"/>
                    <a:pt x="388" y="389"/>
                    <a:pt x="388" y="390"/>
                  </a:cubicBezTo>
                  <a:cubicBezTo>
                    <a:pt x="387" y="392"/>
                    <a:pt x="386" y="391"/>
                    <a:pt x="386" y="391"/>
                  </a:cubicBezTo>
                  <a:cubicBezTo>
                    <a:pt x="385" y="392"/>
                    <a:pt x="385" y="393"/>
                    <a:pt x="384" y="393"/>
                  </a:cubicBezTo>
                  <a:cubicBezTo>
                    <a:pt x="382" y="393"/>
                    <a:pt x="387" y="398"/>
                    <a:pt x="391" y="401"/>
                  </a:cubicBezTo>
                  <a:cubicBezTo>
                    <a:pt x="394" y="403"/>
                    <a:pt x="397" y="410"/>
                    <a:pt x="396" y="413"/>
                  </a:cubicBezTo>
                  <a:cubicBezTo>
                    <a:pt x="395" y="416"/>
                    <a:pt x="394" y="421"/>
                    <a:pt x="398" y="423"/>
                  </a:cubicBezTo>
                  <a:cubicBezTo>
                    <a:pt x="402" y="426"/>
                    <a:pt x="404" y="431"/>
                    <a:pt x="404" y="432"/>
                  </a:cubicBezTo>
                  <a:cubicBezTo>
                    <a:pt x="405" y="433"/>
                    <a:pt x="409" y="435"/>
                    <a:pt x="412" y="435"/>
                  </a:cubicBezTo>
                  <a:cubicBezTo>
                    <a:pt x="414" y="435"/>
                    <a:pt x="413" y="436"/>
                    <a:pt x="415" y="436"/>
                  </a:cubicBezTo>
                  <a:cubicBezTo>
                    <a:pt x="416" y="437"/>
                    <a:pt x="419" y="438"/>
                    <a:pt x="419" y="440"/>
                  </a:cubicBezTo>
                  <a:cubicBezTo>
                    <a:pt x="419" y="441"/>
                    <a:pt x="422" y="441"/>
                    <a:pt x="423" y="440"/>
                  </a:cubicBezTo>
                  <a:cubicBezTo>
                    <a:pt x="425" y="439"/>
                    <a:pt x="427" y="439"/>
                    <a:pt x="428" y="440"/>
                  </a:cubicBezTo>
                  <a:cubicBezTo>
                    <a:pt x="430" y="440"/>
                    <a:pt x="431" y="441"/>
                    <a:pt x="434" y="440"/>
                  </a:cubicBezTo>
                  <a:cubicBezTo>
                    <a:pt x="436" y="439"/>
                    <a:pt x="438" y="442"/>
                    <a:pt x="440" y="443"/>
                  </a:cubicBezTo>
                  <a:cubicBezTo>
                    <a:pt x="442" y="444"/>
                    <a:pt x="448" y="447"/>
                    <a:pt x="450" y="448"/>
                  </a:cubicBezTo>
                  <a:cubicBezTo>
                    <a:pt x="451" y="448"/>
                    <a:pt x="452" y="448"/>
                    <a:pt x="453" y="447"/>
                  </a:cubicBezTo>
                  <a:cubicBezTo>
                    <a:pt x="454" y="446"/>
                    <a:pt x="460" y="443"/>
                    <a:pt x="461" y="441"/>
                  </a:cubicBezTo>
                  <a:cubicBezTo>
                    <a:pt x="463" y="439"/>
                    <a:pt x="466" y="439"/>
                    <a:pt x="468" y="438"/>
                  </a:cubicBezTo>
                  <a:cubicBezTo>
                    <a:pt x="470" y="437"/>
                    <a:pt x="469" y="436"/>
                    <a:pt x="467" y="437"/>
                  </a:cubicBezTo>
                  <a:cubicBezTo>
                    <a:pt x="465" y="437"/>
                    <a:pt x="463" y="437"/>
                    <a:pt x="464" y="436"/>
                  </a:cubicBezTo>
                  <a:cubicBezTo>
                    <a:pt x="465" y="435"/>
                    <a:pt x="469" y="433"/>
                    <a:pt x="470" y="432"/>
                  </a:cubicBezTo>
                  <a:cubicBezTo>
                    <a:pt x="471" y="432"/>
                    <a:pt x="472" y="431"/>
                    <a:pt x="473" y="432"/>
                  </a:cubicBezTo>
                  <a:cubicBezTo>
                    <a:pt x="473" y="433"/>
                    <a:pt x="475" y="436"/>
                    <a:pt x="474" y="437"/>
                  </a:cubicBezTo>
                  <a:cubicBezTo>
                    <a:pt x="474" y="439"/>
                    <a:pt x="472" y="440"/>
                    <a:pt x="471" y="440"/>
                  </a:cubicBezTo>
                  <a:cubicBezTo>
                    <a:pt x="470" y="440"/>
                    <a:pt x="470" y="441"/>
                    <a:pt x="471" y="442"/>
                  </a:cubicBezTo>
                  <a:cubicBezTo>
                    <a:pt x="472" y="443"/>
                    <a:pt x="474" y="441"/>
                    <a:pt x="476" y="440"/>
                  </a:cubicBezTo>
                  <a:cubicBezTo>
                    <a:pt x="478" y="439"/>
                    <a:pt x="478" y="439"/>
                    <a:pt x="480" y="438"/>
                  </a:cubicBezTo>
                  <a:cubicBezTo>
                    <a:pt x="481" y="437"/>
                    <a:pt x="481" y="441"/>
                    <a:pt x="480" y="442"/>
                  </a:cubicBezTo>
                  <a:cubicBezTo>
                    <a:pt x="479" y="443"/>
                    <a:pt x="479" y="443"/>
                    <a:pt x="481" y="444"/>
                  </a:cubicBezTo>
                  <a:cubicBezTo>
                    <a:pt x="482" y="445"/>
                    <a:pt x="485" y="448"/>
                    <a:pt x="485" y="448"/>
                  </a:cubicBezTo>
                  <a:cubicBezTo>
                    <a:pt x="486" y="449"/>
                    <a:pt x="487" y="449"/>
                    <a:pt x="488" y="448"/>
                  </a:cubicBezTo>
                  <a:cubicBezTo>
                    <a:pt x="490" y="448"/>
                    <a:pt x="491" y="450"/>
                    <a:pt x="493" y="452"/>
                  </a:cubicBezTo>
                  <a:cubicBezTo>
                    <a:pt x="494" y="455"/>
                    <a:pt x="493" y="451"/>
                    <a:pt x="493" y="450"/>
                  </a:cubicBezTo>
                  <a:cubicBezTo>
                    <a:pt x="493" y="449"/>
                    <a:pt x="493" y="449"/>
                    <a:pt x="492" y="449"/>
                  </a:cubicBezTo>
                  <a:cubicBezTo>
                    <a:pt x="492" y="449"/>
                    <a:pt x="491" y="448"/>
                    <a:pt x="491" y="447"/>
                  </a:cubicBezTo>
                  <a:cubicBezTo>
                    <a:pt x="491" y="446"/>
                    <a:pt x="496" y="445"/>
                    <a:pt x="497" y="445"/>
                  </a:cubicBezTo>
                  <a:cubicBezTo>
                    <a:pt x="499" y="445"/>
                    <a:pt x="500" y="446"/>
                    <a:pt x="500" y="445"/>
                  </a:cubicBezTo>
                  <a:cubicBezTo>
                    <a:pt x="501" y="445"/>
                    <a:pt x="509" y="439"/>
                    <a:pt x="512" y="436"/>
                  </a:cubicBezTo>
                  <a:cubicBezTo>
                    <a:pt x="515" y="432"/>
                    <a:pt x="518" y="432"/>
                    <a:pt x="520" y="431"/>
                  </a:cubicBezTo>
                  <a:cubicBezTo>
                    <a:pt x="521" y="431"/>
                    <a:pt x="532" y="430"/>
                    <a:pt x="535" y="430"/>
                  </a:cubicBezTo>
                  <a:cubicBezTo>
                    <a:pt x="539" y="431"/>
                    <a:pt x="541" y="429"/>
                    <a:pt x="542" y="427"/>
                  </a:cubicBezTo>
                  <a:cubicBezTo>
                    <a:pt x="543" y="426"/>
                    <a:pt x="544" y="426"/>
                    <a:pt x="546" y="426"/>
                  </a:cubicBezTo>
                  <a:cubicBezTo>
                    <a:pt x="547" y="426"/>
                    <a:pt x="547" y="425"/>
                    <a:pt x="548" y="424"/>
                  </a:cubicBezTo>
                  <a:cubicBezTo>
                    <a:pt x="548" y="422"/>
                    <a:pt x="548" y="420"/>
                    <a:pt x="547" y="420"/>
                  </a:cubicBezTo>
                  <a:cubicBezTo>
                    <a:pt x="546" y="419"/>
                    <a:pt x="546" y="418"/>
                    <a:pt x="546" y="417"/>
                  </a:cubicBezTo>
                  <a:cubicBezTo>
                    <a:pt x="546" y="415"/>
                    <a:pt x="547" y="412"/>
                    <a:pt x="548" y="410"/>
                  </a:cubicBezTo>
                  <a:cubicBezTo>
                    <a:pt x="548" y="408"/>
                    <a:pt x="550" y="400"/>
                    <a:pt x="551" y="397"/>
                  </a:cubicBezTo>
                  <a:cubicBezTo>
                    <a:pt x="552" y="394"/>
                    <a:pt x="554" y="390"/>
                    <a:pt x="555" y="388"/>
                  </a:cubicBezTo>
                  <a:cubicBezTo>
                    <a:pt x="556" y="386"/>
                    <a:pt x="557" y="386"/>
                    <a:pt x="558" y="386"/>
                  </a:cubicBezTo>
                  <a:cubicBezTo>
                    <a:pt x="559" y="386"/>
                    <a:pt x="559" y="385"/>
                    <a:pt x="558" y="384"/>
                  </a:cubicBezTo>
                  <a:cubicBezTo>
                    <a:pt x="558" y="384"/>
                    <a:pt x="558" y="384"/>
                    <a:pt x="559" y="384"/>
                  </a:cubicBezTo>
                  <a:cubicBezTo>
                    <a:pt x="560" y="384"/>
                    <a:pt x="560" y="382"/>
                    <a:pt x="559" y="380"/>
                  </a:cubicBezTo>
                  <a:cubicBezTo>
                    <a:pt x="558" y="379"/>
                    <a:pt x="560" y="378"/>
                    <a:pt x="560" y="377"/>
                  </a:cubicBezTo>
                  <a:cubicBezTo>
                    <a:pt x="561" y="377"/>
                    <a:pt x="561" y="376"/>
                    <a:pt x="560" y="376"/>
                  </a:cubicBezTo>
                  <a:cubicBezTo>
                    <a:pt x="559" y="375"/>
                    <a:pt x="559" y="375"/>
                    <a:pt x="560" y="374"/>
                  </a:cubicBezTo>
                  <a:cubicBezTo>
                    <a:pt x="561" y="372"/>
                    <a:pt x="561" y="370"/>
                    <a:pt x="564" y="367"/>
                  </a:cubicBezTo>
                  <a:cubicBezTo>
                    <a:pt x="568" y="365"/>
                    <a:pt x="567" y="361"/>
                    <a:pt x="567" y="360"/>
                  </a:cubicBezTo>
                  <a:cubicBezTo>
                    <a:pt x="566" y="359"/>
                    <a:pt x="567" y="358"/>
                    <a:pt x="568" y="356"/>
                  </a:cubicBezTo>
                  <a:cubicBezTo>
                    <a:pt x="569" y="355"/>
                    <a:pt x="571" y="352"/>
                    <a:pt x="573" y="350"/>
                  </a:cubicBezTo>
                  <a:cubicBezTo>
                    <a:pt x="574" y="348"/>
                    <a:pt x="576" y="347"/>
                    <a:pt x="578" y="346"/>
                  </a:cubicBezTo>
                  <a:cubicBezTo>
                    <a:pt x="580" y="346"/>
                    <a:pt x="579" y="345"/>
                    <a:pt x="578" y="345"/>
                  </a:cubicBezTo>
                  <a:cubicBezTo>
                    <a:pt x="577" y="344"/>
                    <a:pt x="579" y="343"/>
                    <a:pt x="583" y="342"/>
                  </a:cubicBezTo>
                  <a:cubicBezTo>
                    <a:pt x="586" y="341"/>
                    <a:pt x="585" y="337"/>
                    <a:pt x="585" y="335"/>
                  </a:cubicBezTo>
                  <a:cubicBezTo>
                    <a:pt x="585" y="333"/>
                    <a:pt x="586" y="332"/>
                    <a:pt x="586" y="332"/>
                  </a:cubicBezTo>
                  <a:cubicBezTo>
                    <a:pt x="592" y="328"/>
                    <a:pt x="592" y="318"/>
                    <a:pt x="592" y="315"/>
                  </a:cubicBezTo>
                  <a:cubicBezTo>
                    <a:pt x="591" y="312"/>
                    <a:pt x="593" y="305"/>
                    <a:pt x="594" y="304"/>
                  </a:cubicBezTo>
                  <a:cubicBezTo>
                    <a:pt x="595" y="302"/>
                    <a:pt x="596" y="294"/>
                    <a:pt x="596" y="292"/>
                  </a:cubicBezTo>
                  <a:cubicBezTo>
                    <a:pt x="597" y="290"/>
                    <a:pt x="599" y="284"/>
                    <a:pt x="600" y="281"/>
                  </a:cubicBezTo>
                  <a:cubicBezTo>
                    <a:pt x="601" y="279"/>
                    <a:pt x="600" y="275"/>
                    <a:pt x="600" y="273"/>
                  </a:cubicBezTo>
                  <a:cubicBezTo>
                    <a:pt x="599" y="270"/>
                    <a:pt x="597" y="264"/>
                    <a:pt x="596" y="26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9" name="Freeform 527">
              <a:extLst>
                <a:ext uri="{FF2B5EF4-FFF2-40B4-BE49-F238E27FC236}">
                  <a16:creationId xmlns:a16="http://schemas.microsoft.com/office/drawing/2014/main" id="{E01A24C4-0BA6-4B34-A8AB-40298CE7A54E}"/>
                </a:ext>
              </a:extLst>
            </p:cNvPr>
            <p:cNvSpPr>
              <a:spLocks/>
            </p:cNvSpPr>
            <p:nvPr/>
          </p:nvSpPr>
          <p:spPr bwMode="auto">
            <a:xfrm>
              <a:off x="6174" y="2914"/>
              <a:ext cx="15" cy="11"/>
            </a:xfrm>
            <a:custGeom>
              <a:avLst/>
              <a:gdLst>
                <a:gd name="T0" fmla="*/ 1 w 11"/>
                <a:gd name="T1" fmla="*/ 6 h 8"/>
                <a:gd name="T2" fmla="*/ 2 w 11"/>
                <a:gd name="T3" fmla="*/ 7 h 8"/>
                <a:gd name="T4" fmla="*/ 8 w 11"/>
                <a:gd name="T5" fmla="*/ 7 h 8"/>
                <a:gd name="T6" fmla="*/ 8 w 11"/>
                <a:gd name="T7" fmla="*/ 6 h 8"/>
                <a:gd name="T8" fmla="*/ 7 w 11"/>
                <a:gd name="T9" fmla="*/ 4 h 8"/>
                <a:gd name="T10" fmla="*/ 6 w 11"/>
                <a:gd name="T11" fmla="*/ 1 h 8"/>
                <a:gd name="T12" fmla="*/ 4 w 11"/>
                <a:gd name="T13" fmla="*/ 1 h 8"/>
                <a:gd name="T14" fmla="*/ 3 w 11"/>
                <a:gd name="T15" fmla="*/ 3 h 8"/>
                <a:gd name="T16" fmla="*/ 3 w 11"/>
                <a:gd name="T17" fmla="*/ 5 h 8"/>
                <a:gd name="T18" fmla="*/ 1 w 11"/>
                <a:gd name="T1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8">
                  <a:moveTo>
                    <a:pt x="1" y="6"/>
                  </a:moveTo>
                  <a:cubicBezTo>
                    <a:pt x="0" y="6"/>
                    <a:pt x="2" y="7"/>
                    <a:pt x="2" y="7"/>
                  </a:cubicBezTo>
                  <a:cubicBezTo>
                    <a:pt x="3" y="7"/>
                    <a:pt x="6" y="8"/>
                    <a:pt x="8" y="7"/>
                  </a:cubicBezTo>
                  <a:cubicBezTo>
                    <a:pt x="11" y="7"/>
                    <a:pt x="9" y="6"/>
                    <a:pt x="8" y="6"/>
                  </a:cubicBezTo>
                  <a:cubicBezTo>
                    <a:pt x="7" y="6"/>
                    <a:pt x="7" y="5"/>
                    <a:pt x="7" y="4"/>
                  </a:cubicBezTo>
                  <a:cubicBezTo>
                    <a:pt x="6" y="4"/>
                    <a:pt x="6" y="2"/>
                    <a:pt x="6" y="1"/>
                  </a:cubicBezTo>
                  <a:cubicBezTo>
                    <a:pt x="6" y="0"/>
                    <a:pt x="5" y="0"/>
                    <a:pt x="4" y="1"/>
                  </a:cubicBezTo>
                  <a:cubicBezTo>
                    <a:pt x="2" y="1"/>
                    <a:pt x="3" y="3"/>
                    <a:pt x="3" y="3"/>
                  </a:cubicBezTo>
                  <a:cubicBezTo>
                    <a:pt x="3" y="4"/>
                    <a:pt x="3" y="4"/>
                    <a:pt x="3" y="5"/>
                  </a:cubicBezTo>
                  <a:cubicBezTo>
                    <a:pt x="2" y="6"/>
                    <a:pt x="2" y="5"/>
                    <a:pt x="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0" name="Freeform 528">
              <a:extLst>
                <a:ext uri="{FF2B5EF4-FFF2-40B4-BE49-F238E27FC236}">
                  <a16:creationId xmlns:a16="http://schemas.microsoft.com/office/drawing/2014/main" id="{53E06A9C-BABD-459B-B78D-39A86F3AC50C}"/>
                </a:ext>
              </a:extLst>
            </p:cNvPr>
            <p:cNvSpPr>
              <a:spLocks/>
            </p:cNvSpPr>
            <p:nvPr/>
          </p:nvSpPr>
          <p:spPr bwMode="auto">
            <a:xfrm>
              <a:off x="6181" y="2910"/>
              <a:ext cx="24" cy="16"/>
            </a:xfrm>
            <a:custGeom>
              <a:avLst/>
              <a:gdLst>
                <a:gd name="T0" fmla="*/ 12 w 18"/>
                <a:gd name="T1" fmla="*/ 10 h 12"/>
                <a:gd name="T2" fmla="*/ 16 w 18"/>
                <a:gd name="T3" fmla="*/ 7 h 12"/>
                <a:gd name="T4" fmla="*/ 18 w 18"/>
                <a:gd name="T5" fmla="*/ 4 h 12"/>
                <a:gd name="T6" fmla="*/ 17 w 18"/>
                <a:gd name="T7" fmla="*/ 2 h 12"/>
                <a:gd name="T8" fmla="*/ 14 w 18"/>
                <a:gd name="T9" fmla="*/ 2 h 12"/>
                <a:gd name="T10" fmla="*/ 13 w 18"/>
                <a:gd name="T11" fmla="*/ 2 h 12"/>
                <a:gd name="T12" fmla="*/ 8 w 18"/>
                <a:gd name="T13" fmla="*/ 3 h 12"/>
                <a:gd name="T14" fmla="*/ 2 w 18"/>
                <a:gd name="T15" fmla="*/ 2 h 12"/>
                <a:gd name="T16" fmla="*/ 1 w 18"/>
                <a:gd name="T17" fmla="*/ 3 h 12"/>
                <a:gd name="T18" fmla="*/ 3 w 18"/>
                <a:gd name="T19" fmla="*/ 7 h 12"/>
                <a:gd name="T20" fmla="*/ 8 w 18"/>
                <a:gd name="T21" fmla="*/ 11 h 12"/>
                <a:gd name="T22" fmla="*/ 12 w 18"/>
                <a:gd name="T2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2">
                  <a:moveTo>
                    <a:pt x="12" y="10"/>
                  </a:moveTo>
                  <a:cubicBezTo>
                    <a:pt x="13" y="9"/>
                    <a:pt x="14" y="8"/>
                    <a:pt x="16" y="7"/>
                  </a:cubicBezTo>
                  <a:cubicBezTo>
                    <a:pt x="17" y="7"/>
                    <a:pt x="18" y="5"/>
                    <a:pt x="18" y="4"/>
                  </a:cubicBezTo>
                  <a:cubicBezTo>
                    <a:pt x="17" y="3"/>
                    <a:pt x="18" y="3"/>
                    <a:pt x="17" y="2"/>
                  </a:cubicBezTo>
                  <a:cubicBezTo>
                    <a:pt x="15" y="1"/>
                    <a:pt x="14" y="0"/>
                    <a:pt x="14" y="2"/>
                  </a:cubicBezTo>
                  <a:cubicBezTo>
                    <a:pt x="13" y="3"/>
                    <a:pt x="13" y="3"/>
                    <a:pt x="13" y="2"/>
                  </a:cubicBezTo>
                  <a:cubicBezTo>
                    <a:pt x="12" y="2"/>
                    <a:pt x="10" y="2"/>
                    <a:pt x="8" y="3"/>
                  </a:cubicBezTo>
                  <a:cubicBezTo>
                    <a:pt x="5" y="5"/>
                    <a:pt x="4" y="4"/>
                    <a:pt x="2" y="2"/>
                  </a:cubicBezTo>
                  <a:cubicBezTo>
                    <a:pt x="0" y="0"/>
                    <a:pt x="1" y="3"/>
                    <a:pt x="1" y="3"/>
                  </a:cubicBezTo>
                  <a:cubicBezTo>
                    <a:pt x="2" y="4"/>
                    <a:pt x="3" y="5"/>
                    <a:pt x="3" y="7"/>
                  </a:cubicBezTo>
                  <a:cubicBezTo>
                    <a:pt x="3" y="8"/>
                    <a:pt x="7" y="10"/>
                    <a:pt x="8" y="11"/>
                  </a:cubicBezTo>
                  <a:cubicBezTo>
                    <a:pt x="9" y="12"/>
                    <a:pt x="12" y="11"/>
                    <a:pt x="12"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1" name="Freeform 529">
              <a:extLst>
                <a:ext uri="{FF2B5EF4-FFF2-40B4-BE49-F238E27FC236}">
                  <a16:creationId xmlns:a16="http://schemas.microsoft.com/office/drawing/2014/main" id="{28631B39-9439-4524-BE83-BA7A2D5E34A4}"/>
                </a:ext>
              </a:extLst>
            </p:cNvPr>
            <p:cNvSpPr>
              <a:spLocks/>
            </p:cNvSpPr>
            <p:nvPr/>
          </p:nvSpPr>
          <p:spPr bwMode="auto">
            <a:xfrm>
              <a:off x="6225" y="2907"/>
              <a:ext cx="3" cy="8"/>
            </a:xfrm>
            <a:custGeom>
              <a:avLst/>
              <a:gdLst>
                <a:gd name="T0" fmla="*/ 1 w 2"/>
                <a:gd name="T1" fmla="*/ 0 h 6"/>
                <a:gd name="T2" fmla="*/ 0 w 2"/>
                <a:gd name="T3" fmla="*/ 1 h 6"/>
                <a:gd name="T4" fmla="*/ 1 w 2"/>
                <a:gd name="T5" fmla="*/ 4 h 6"/>
                <a:gd name="T6" fmla="*/ 2 w 2"/>
                <a:gd name="T7" fmla="*/ 1 h 6"/>
                <a:gd name="T8" fmla="*/ 1 w 2"/>
                <a:gd name="T9" fmla="*/ 0 h 6"/>
              </a:gdLst>
              <a:ahLst/>
              <a:cxnLst>
                <a:cxn ang="0">
                  <a:pos x="T0" y="T1"/>
                </a:cxn>
                <a:cxn ang="0">
                  <a:pos x="T2" y="T3"/>
                </a:cxn>
                <a:cxn ang="0">
                  <a:pos x="T4" y="T5"/>
                </a:cxn>
                <a:cxn ang="0">
                  <a:pos x="T6" y="T7"/>
                </a:cxn>
                <a:cxn ang="0">
                  <a:pos x="T8" y="T9"/>
                </a:cxn>
              </a:cxnLst>
              <a:rect l="0" t="0" r="r" b="b"/>
              <a:pathLst>
                <a:path w="2" h="6">
                  <a:moveTo>
                    <a:pt x="1" y="0"/>
                  </a:moveTo>
                  <a:cubicBezTo>
                    <a:pt x="0" y="0"/>
                    <a:pt x="0" y="1"/>
                    <a:pt x="0" y="1"/>
                  </a:cubicBezTo>
                  <a:cubicBezTo>
                    <a:pt x="0" y="1"/>
                    <a:pt x="0" y="1"/>
                    <a:pt x="1" y="4"/>
                  </a:cubicBezTo>
                  <a:cubicBezTo>
                    <a:pt x="2" y="6"/>
                    <a:pt x="2" y="2"/>
                    <a:pt x="2" y="1"/>
                  </a:cubicBezTo>
                  <a:cubicBezTo>
                    <a:pt x="2" y="0"/>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2" name="Freeform 530">
              <a:extLst>
                <a:ext uri="{FF2B5EF4-FFF2-40B4-BE49-F238E27FC236}">
                  <a16:creationId xmlns:a16="http://schemas.microsoft.com/office/drawing/2014/main" id="{C7998D0F-A209-4DD4-84C4-B7B07D82C6A3}"/>
                </a:ext>
              </a:extLst>
            </p:cNvPr>
            <p:cNvSpPr>
              <a:spLocks/>
            </p:cNvSpPr>
            <p:nvPr/>
          </p:nvSpPr>
          <p:spPr bwMode="auto">
            <a:xfrm>
              <a:off x="6305" y="2962"/>
              <a:ext cx="13" cy="14"/>
            </a:xfrm>
            <a:custGeom>
              <a:avLst/>
              <a:gdLst>
                <a:gd name="T0" fmla="*/ 1 w 9"/>
                <a:gd name="T1" fmla="*/ 8 h 10"/>
                <a:gd name="T2" fmla="*/ 6 w 9"/>
                <a:gd name="T3" fmla="*/ 9 h 10"/>
                <a:gd name="T4" fmla="*/ 8 w 9"/>
                <a:gd name="T5" fmla="*/ 8 h 10"/>
                <a:gd name="T6" fmla="*/ 6 w 9"/>
                <a:gd name="T7" fmla="*/ 8 h 10"/>
                <a:gd name="T8" fmla="*/ 5 w 9"/>
                <a:gd name="T9" fmla="*/ 6 h 10"/>
                <a:gd name="T10" fmla="*/ 8 w 9"/>
                <a:gd name="T11" fmla="*/ 3 h 10"/>
                <a:gd name="T12" fmla="*/ 7 w 9"/>
                <a:gd name="T13" fmla="*/ 2 h 10"/>
                <a:gd name="T14" fmla="*/ 5 w 9"/>
                <a:gd name="T15" fmla="*/ 2 h 10"/>
                <a:gd name="T16" fmla="*/ 4 w 9"/>
                <a:gd name="T17" fmla="*/ 0 h 10"/>
                <a:gd name="T18" fmla="*/ 4 w 9"/>
                <a:gd name="T19" fmla="*/ 1 h 10"/>
                <a:gd name="T20" fmla="*/ 3 w 9"/>
                <a:gd name="T21" fmla="*/ 2 h 10"/>
                <a:gd name="T22" fmla="*/ 1 w 9"/>
                <a:gd name="T23" fmla="*/ 3 h 10"/>
                <a:gd name="T24" fmla="*/ 0 w 9"/>
                <a:gd name="T25" fmla="*/ 7 h 10"/>
                <a:gd name="T26" fmla="*/ 1 w 9"/>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0">
                  <a:moveTo>
                    <a:pt x="1" y="8"/>
                  </a:moveTo>
                  <a:cubicBezTo>
                    <a:pt x="2" y="8"/>
                    <a:pt x="4" y="9"/>
                    <a:pt x="6" y="9"/>
                  </a:cubicBezTo>
                  <a:cubicBezTo>
                    <a:pt x="8" y="10"/>
                    <a:pt x="8" y="10"/>
                    <a:pt x="8" y="8"/>
                  </a:cubicBezTo>
                  <a:cubicBezTo>
                    <a:pt x="8" y="7"/>
                    <a:pt x="8" y="8"/>
                    <a:pt x="6" y="8"/>
                  </a:cubicBezTo>
                  <a:cubicBezTo>
                    <a:pt x="5" y="8"/>
                    <a:pt x="5" y="7"/>
                    <a:pt x="5" y="6"/>
                  </a:cubicBezTo>
                  <a:cubicBezTo>
                    <a:pt x="5" y="5"/>
                    <a:pt x="7" y="4"/>
                    <a:pt x="8" y="3"/>
                  </a:cubicBezTo>
                  <a:cubicBezTo>
                    <a:pt x="9" y="1"/>
                    <a:pt x="7" y="1"/>
                    <a:pt x="7" y="2"/>
                  </a:cubicBezTo>
                  <a:cubicBezTo>
                    <a:pt x="6" y="4"/>
                    <a:pt x="5" y="3"/>
                    <a:pt x="5" y="2"/>
                  </a:cubicBezTo>
                  <a:cubicBezTo>
                    <a:pt x="5" y="1"/>
                    <a:pt x="6" y="0"/>
                    <a:pt x="4" y="0"/>
                  </a:cubicBezTo>
                  <a:cubicBezTo>
                    <a:pt x="3" y="1"/>
                    <a:pt x="3" y="1"/>
                    <a:pt x="4" y="1"/>
                  </a:cubicBezTo>
                  <a:cubicBezTo>
                    <a:pt x="4" y="2"/>
                    <a:pt x="3" y="2"/>
                    <a:pt x="3" y="2"/>
                  </a:cubicBezTo>
                  <a:cubicBezTo>
                    <a:pt x="2" y="2"/>
                    <a:pt x="1" y="2"/>
                    <a:pt x="1" y="3"/>
                  </a:cubicBezTo>
                  <a:cubicBezTo>
                    <a:pt x="1" y="4"/>
                    <a:pt x="1" y="6"/>
                    <a:pt x="0" y="7"/>
                  </a:cubicBezTo>
                  <a:cubicBezTo>
                    <a:pt x="0" y="8"/>
                    <a:pt x="1" y="8"/>
                    <a:pt x="1"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3" name="Freeform 531">
              <a:extLst>
                <a:ext uri="{FF2B5EF4-FFF2-40B4-BE49-F238E27FC236}">
                  <a16:creationId xmlns:a16="http://schemas.microsoft.com/office/drawing/2014/main" id="{49A6E4E3-27CF-44DD-B8F4-3DB824FC23EC}"/>
                </a:ext>
              </a:extLst>
            </p:cNvPr>
            <p:cNvSpPr>
              <a:spLocks/>
            </p:cNvSpPr>
            <p:nvPr/>
          </p:nvSpPr>
          <p:spPr bwMode="auto">
            <a:xfrm>
              <a:off x="6301" y="2961"/>
              <a:ext cx="3" cy="6"/>
            </a:xfrm>
            <a:custGeom>
              <a:avLst/>
              <a:gdLst>
                <a:gd name="T0" fmla="*/ 1 w 2"/>
                <a:gd name="T1" fmla="*/ 3 h 5"/>
                <a:gd name="T2" fmla="*/ 1 w 2"/>
                <a:gd name="T3" fmla="*/ 2 h 5"/>
                <a:gd name="T4" fmla="*/ 1 w 2"/>
                <a:gd name="T5" fmla="*/ 3 h 5"/>
              </a:gdLst>
              <a:ahLst/>
              <a:cxnLst>
                <a:cxn ang="0">
                  <a:pos x="T0" y="T1"/>
                </a:cxn>
                <a:cxn ang="0">
                  <a:pos x="T2" y="T3"/>
                </a:cxn>
                <a:cxn ang="0">
                  <a:pos x="T4" y="T5"/>
                </a:cxn>
              </a:cxnLst>
              <a:rect l="0" t="0" r="r" b="b"/>
              <a:pathLst>
                <a:path w="2" h="5">
                  <a:moveTo>
                    <a:pt x="1" y="3"/>
                  </a:moveTo>
                  <a:cubicBezTo>
                    <a:pt x="2" y="0"/>
                    <a:pt x="0" y="1"/>
                    <a:pt x="1" y="2"/>
                  </a:cubicBezTo>
                  <a:cubicBezTo>
                    <a:pt x="1" y="2"/>
                    <a:pt x="0" y="5"/>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4" name="Freeform 532">
              <a:extLst>
                <a:ext uri="{FF2B5EF4-FFF2-40B4-BE49-F238E27FC236}">
                  <a16:creationId xmlns:a16="http://schemas.microsoft.com/office/drawing/2014/main" id="{27A85FC1-5789-4C69-9666-0633BD72D98E}"/>
                </a:ext>
              </a:extLst>
            </p:cNvPr>
            <p:cNvSpPr>
              <a:spLocks/>
            </p:cNvSpPr>
            <p:nvPr/>
          </p:nvSpPr>
          <p:spPr bwMode="auto">
            <a:xfrm>
              <a:off x="6300" y="2955"/>
              <a:ext cx="1" cy="4"/>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2"/>
                    <a:pt x="1" y="3"/>
                  </a:cubicBezTo>
                  <a:cubicBezTo>
                    <a:pt x="1" y="3"/>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5" name="Freeform 533">
              <a:extLst>
                <a:ext uri="{FF2B5EF4-FFF2-40B4-BE49-F238E27FC236}">
                  <a16:creationId xmlns:a16="http://schemas.microsoft.com/office/drawing/2014/main" id="{B3093E0B-537D-484E-B236-38A86FC9203A}"/>
                </a:ext>
              </a:extLst>
            </p:cNvPr>
            <p:cNvSpPr>
              <a:spLocks/>
            </p:cNvSpPr>
            <p:nvPr/>
          </p:nvSpPr>
          <p:spPr bwMode="auto">
            <a:xfrm>
              <a:off x="6301" y="2917"/>
              <a:ext cx="7" cy="4"/>
            </a:xfrm>
            <a:custGeom>
              <a:avLst/>
              <a:gdLst>
                <a:gd name="T0" fmla="*/ 4 w 5"/>
                <a:gd name="T1" fmla="*/ 1 h 3"/>
                <a:gd name="T2" fmla="*/ 0 w 5"/>
                <a:gd name="T3" fmla="*/ 3 h 3"/>
                <a:gd name="T4" fmla="*/ 4 w 5"/>
                <a:gd name="T5" fmla="*/ 1 h 3"/>
              </a:gdLst>
              <a:ahLst/>
              <a:cxnLst>
                <a:cxn ang="0">
                  <a:pos x="T0" y="T1"/>
                </a:cxn>
                <a:cxn ang="0">
                  <a:pos x="T2" y="T3"/>
                </a:cxn>
                <a:cxn ang="0">
                  <a:pos x="T4" y="T5"/>
                </a:cxn>
              </a:cxnLst>
              <a:rect l="0" t="0" r="r" b="b"/>
              <a:pathLst>
                <a:path w="5" h="3">
                  <a:moveTo>
                    <a:pt x="4" y="1"/>
                  </a:moveTo>
                  <a:cubicBezTo>
                    <a:pt x="5" y="0"/>
                    <a:pt x="2" y="1"/>
                    <a:pt x="0" y="3"/>
                  </a:cubicBezTo>
                  <a:cubicBezTo>
                    <a:pt x="0" y="3"/>
                    <a:pt x="3"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6" name="Freeform 534">
              <a:extLst>
                <a:ext uri="{FF2B5EF4-FFF2-40B4-BE49-F238E27FC236}">
                  <a16:creationId xmlns:a16="http://schemas.microsoft.com/office/drawing/2014/main" id="{4098058B-CFAB-4029-9438-1009598B2C24}"/>
                </a:ext>
              </a:extLst>
            </p:cNvPr>
            <p:cNvSpPr>
              <a:spLocks/>
            </p:cNvSpPr>
            <p:nvPr/>
          </p:nvSpPr>
          <p:spPr bwMode="auto">
            <a:xfrm>
              <a:off x="6309" y="2908"/>
              <a:ext cx="4" cy="7"/>
            </a:xfrm>
            <a:custGeom>
              <a:avLst/>
              <a:gdLst>
                <a:gd name="T0" fmla="*/ 3 w 3"/>
                <a:gd name="T1" fmla="*/ 0 h 5"/>
                <a:gd name="T2" fmla="*/ 0 w 3"/>
                <a:gd name="T3" fmla="*/ 5 h 5"/>
                <a:gd name="T4" fmla="*/ 3 w 3"/>
                <a:gd name="T5" fmla="*/ 0 h 5"/>
              </a:gdLst>
              <a:ahLst/>
              <a:cxnLst>
                <a:cxn ang="0">
                  <a:pos x="T0" y="T1"/>
                </a:cxn>
                <a:cxn ang="0">
                  <a:pos x="T2" y="T3"/>
                </a:cxn>
                <a:cxn ang="0">
                  <a:pos x="T4" y="T5"/>
                </a:cxn>
              </a:cxnLst>
              <a:rect l="0" t="0" r="r" b="b"/>
              <a:pathLst>
                <a:path w="3" h="5">
                  <a:moveTo>
                    <a:pt x="3" y="0"/>
                  </a:moveTo>
                  <a:cubicBezTo>
                    <a:pt x="3" y="0"/>
                    <a:pt x="1" y="2"/>
                    <a:pt x="0" y="5"/>
                  </a:cubicBezTo>
                  <a:cubicBezTo>
                    <a:pt x="0" y="5"/>
                    <a:pt x="3" y="2"/>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7" name="Freeform 535">
              <a:extLst>
                <a:ext uri="{FF2B5EF4-FFF2-40B4-BE49-F238E27FC236}">
                  <a16:creationId xmlns:a16="http://schemas.microsoft.com/office/drawing/2014/main" id="{0BD24C54-0C06-4EFC-9CA9-9EFDFA4D932C}"/>
                </a:ext>
              </a:extLst>
            </p:cNvPr>
            <p:cNvSpPr>
              <a:spLocks/>
            </p:cNvSpPr>
            <p:nvPr/>
          </p:nvSpPr>
          <p:spPr bwMode="auto">
            <a:xfrm>
              <a:off x="6362" y="3020"/>
              <a:ext cx="12" cy="6"/>
            </a:xfrm>
            <a:custGeom>
              <a:avLst/>
              <a:gdLst>
                <a:gd name="T0" fmla="*/ 7 w 9"/>
                <a:gd name="T1" fmla="*/ 1 h 5"/>
                <a:gd name="T2" fmla="*/ 8 w 9"/>
                <a:gd name="T3" fmla="*/ 2 h 5"/>
                <a:gd name="T4" fmla="*/ 7 w 9"/>
                <a:gd name="T5" fmla="*/ 0 h 5"/>
                <a:gd name="T6" fmla="*/ 5 w 9"/>
                <a:gd name="T7" fmla="*/ 0 h 5"/>
                <a:gd name="T8" fmla="*/ 1 w 9"/>
                <a:gd name="T9" fmla="*/ 2 h 5"/>
                <a:gd name="T10" fmla="*/ 2 w 9"/>
                <a:gd name="T11" fmla="*/ 4 h 5"/>
                <a:gd name="T12" fmla="*/ 5 w 9"/>
                <a:gd name="T13" fmla="*/ 2 h 5"/>
                <a:gd name="T14" fmla="*/ 7 w 9"/>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7" y="1"/>
                  </a:moveTo>
                  <a:cubicBezTo>
                    <a:pt x="7" y="2"/>
                    <a:pt x="8" y="2"/>
                    <a:pt x="8" y="2"/>
                  </a:cubicBezTo>
                  <a:cubicBezTo>
                    <a:pt x="9" y="1"/>
                    <a:pt x="9" y="0"/>
                    <a:pt x="7" y="0"/>
                  </a:cubicBezTo>
                  <a:cubicBezTo>
                    <a:pt x="6" y="0"/>
                    <a:pt x="5" y="0"/>
                    <a:pt x="5" y="0"/>
                  </a:cubicBezTo>
                  <a:cubicBezTo>
                    <a:pt x="5" y="0"/>
                    <a:pt x="2" y="1"/>
                    <a:pt x="1" y="2"/>
                  </a:cubicBezTo>
                  <a:cubicBezTo>
                    <a:pt x="0" y="4"/>
                    <a:pt x="0" y="5"/>
                    <a:pt x="2" y="4"/>
                  </a:cubicBezTo>
                  <a:cubicBezTo>
                    <a:pt x="5" y="3"/>
                    <a:pt x="4" y="3"/>
                    <a:pt x="5" y="2"/>
                  </a:cubicBezTo>
                  <a:cubicBezTo>
                    <a:pt x="6" y="1"/>
                    <a:pt x="6" y="1"/>
                    <a:pt x="7"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8" name="Freeform 536">
              <a:extLst>
                <a:ext uri="{FF2B5EF4-FFF2-40B4-BE49-F238E27FC236}">
                  <a16:creationId xmlns:a16="http://schemas.microsoft.com/office/drawing/2014/main" id="{A7DA24A4-D44A-4593-9412-227D364B7724}"/>
                </a:ext>
              </a:extLst>
            </p:cNvPr>
            <p:cNvSpPr>
              <a:spLocks/>
            </p:cNvSpPr>
            <p:nvPr/>
          </p:nvSpPr>
          <p:spPr bwMode="auto">
            <a:xfrm>
              <a:off x="6367" y="3032"/>
              <a:ext cx="3" cy="3"/>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1"/>
                    <a:pt x="2" y="0"/>
                    <a:pt x="1" y="0"/>
                  </a:cubicBezTo>
                  <a:cubicBezTo>
                    <a:pt x="1" y="0"/>
                    <a:pt x="0"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9" name="Freeform 537">
              <a:extLst>
                <a:ext uri="{FF2B5EF4-FFF2-40B4-BE49-F238E27FC236}">
                  <a16:creationId xmlns:a16="http://schemas.microsoft.com/office/drawing/2014/main" id="{3044E993-46A1-4785-AAAC-23B805D1733C}"/>
                </a:ext>
              </a:extLst>
            </p:cNvPr>
            <p:cNvSpPr>
              <a:spLocks/>
            </p:cNvSpPr>
            <p:nvPr/>
          </p:nvSpPr>
          <p:spPr bwMode="auto">
            <a:xfrm>
              <a:off x="6423" y="2886"/>
              <a:ext cx="2" cy="5"/>
            </a:xfrm>
            <a:custGeom>
              <a:avLst/>
              <a:gdLst>
                <a:gd name="T0" fmla="*/ 1 w 2"/>
                <a:gd name="T1" fmla="*/ 3 h 3"/>
                <a:gd name="T2" fmla="*/ 1 w 2"/>
                <a:gd name="T3" fmla="*/ 1 h 3"/>
                <a:gd name="T4" fmla="*/ 1 w 2"/>
                <a:gd name="T5" fmla="*/ 3 h 3"/>
              </a:gdLst>
              <a:ahLst/>
              <a:cxnLst>
                <a:cxn ang="0">
                  <a:pos x="T0" y="T1"/>
                </a:cxn>
                <a:cxn ang="0">
                  <a:pos x="T2" y="T3"/>
                </a:cxn>
                <a:cxn ang="0">
                  <a:pos x="T4" y="T5"/>
                </a:cxn>
              </a:cxnLst>
              <a:rect l="0" t="0" r="r" b="b"/>
              <a:pathLst>
                <a:path w="2" h="3">
                  <a:moveTo>
                    <a:pt x="1" y="3"/>
                  </a:moveTo>
                  <a:cubicBezTo>
                    <a:pt x="1" y="3"/>
                    <a:pt x="2" y="0"/>
                    <a:pt x="1" y="1"/>
                  </a:cubicBezTo>
                  <a:cubicBezTo>
                    <a:pt x="0" y="1"/>
                    <a:pt x="1" y="2"/>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0" name="Freeform 538">
              <a:extLst>
                <a:ext uri="{FF2B5EF4-FFF2-40B4-BE49-F238E27FC236}">
                  <a16:creationId xmlns:a16="http://schemas.microsoft.com/office/drawing/2014/main" id="{B0FEE3BF-7238-4E00-94BC-5879C374B3FF}"/>
                </a:ext>
              </a:extLst>
            </p:cNvPr>
            <p:cNvSpPr>
              <a:spLocks/>
            </p:cNvSpPr>
            <p:nvPr/>
          </p:nvSpPr>
          <p:spPr bwMode="auto">
            <a:xfrm>
              <a:off x="6424" y="2899"/>
              <a:ext cx="3" cy="4"/>
            </a:xfrm>
            <a:custGeom>
              <a:avLst/>
              <a:gdLst>
                <a:gd name="T0" fmla="*/ 1 w 2"/>
                <a:gd name="T1" fmla="*/ 1 h 3"/>
                <a:gd name="T2" fmla="*/ 1 w 2"/>
                <a:gd name="T3" fmla="*/ 2 h 3"/>
                <a:gd name="T4" fmla="*/ 1 w 2"/>
                <a:gd name="T5" fmla="*/ 1 h 3"/>
              </a:gdLst>
              <a:ahLst/>
              <a:cxnLst>
                <a:cxn ang="0">
                  <a:pos x="T0" y="T1"/>
                </a:cxn>
                <a:cxn ang="0">
                  <a:pos x="T2" y="T3"/>
                </a:cxn>
                <a:cxn ang="0">
                  <a:pos x="T4" y="T5"/>
                </a:cxn>
              </a:cxnLst>
              <a:rect l="0" t="0" r="r" b="b"/>
              <a:pathLst>
                <a:path w="2" h="3">
                  <a:moveTo>
                    <a:pt x="1" y="1"/>
                  </a:moveTo>
                  <a:cubicBezTo>
                    <a:pt x="1" y="1"/>
                    <a:pt x="0" y="3"/>
                    <a:pt x="1" y="2"/>
                  </a:cubicBezTo>
                  <a:cubicBezTo>
                    <a:pt x="2" y="1"/>
                    <a:pt x="1"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1" name="Freeform 539">
              <a:extLst>
                <a:ext uri="{FF2B5EF4-FFF2-40B4-BE49-F238E27FC236}">
                  <a16:creationId xmlns:a16="http://schemas.microsoft.com/office/drawing/2014/main" id="{92B8A593-1360-439B-9295-1D95929107D1}"/>
                </a:ext>
              </a:extLst>
            </p:cNvPr>
            <p:cNvSpPr>
              <a:spLocks/>
            </p:cNvSpPr>
            <p:nvPr/>
          </p:nvSpPr>
          <p:spPr bwMode="auto">
            <a:xfrm>
              <a:off x="6425" y="2889"/>
              <a:ext cx="3" cy="3"/>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0" y="0"/>
                    <a:pt x="0" y="1"/>
                    <a:pt x="0" y="2"/>
                  </a:cubicBezTo>
                  <a:cubicBezTo>
                    <a:pt x="0" y="2"/>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2" name="Freeform 540">
              <a:extLst>
                <a:ext uri="{FF2B5EF4-FFF2-40B4-BE49-F238E27FC236}">
                  <a16:creationId xmlns:a16="http://schemas.microsoft.com/office/drawing/2014/main" id="{A0484A1C-2AE1-4FD7-895E-DA8E64A05DFB}"/>
                </a:ext>
              </a:extLst>
            </p:cNvPr>
            <p:cNvSpPr>
              <a:spLocks/>
            </p:cNvSpPr>
            <p:nvPr/>
          </p:nvSpPr>
          <p:spPr bwMode="auto">
            <a:xfrm>
              <a:off x="6506" y="3058"/>
              <a:ext cx="4" cy="4"/>
            </a:xfrm>
            <a:custGeom>
              <a:avLst/>
              <a:gdLst>
                <a:gd name="T0" fmla="*/ 2 w 3"/>
                <a:gd name="T1" fmla="*/ 0 h 3"/>
                <a:gd name="T2" fmla="*/ 0 w 3"/>
                <a:gd name="T3" fmla="*/ 1 h 3"/>
                <a:gd name="T4" fmla="*/ 2 w 3"/>
                <a:gd name="T5" fmla="*/ 3 h 3"/>
                <a:gd name="T6" fmla="*/ 2 w 3"/>
                <a:gd name="T7" fmla="*/ 2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1" y="0"/>
                    <a:pt x="0" y="0"/>
                    <a:pt x="0" y="1"/>
                  </a:cubicBezTo>
                  <a:cubicBezTo>
                    <a:pt x="0" y="1"/>
                    <a:pt x="1" y="2"/>
                    <a:pt x="2" y="3"/>
                  </a:cubicBezTo>
                  <a:cubicBezTo>
                    <a:pt x="3" y="3"/>
                    <a:pt x="3" y="3"/>
                    <a:pt x="2" y="2"/>
                  </a:cubicBezTo>
                  <a:cubicBezTo>
                    <a:pt x="2" y="0"/>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3" name="Freeform 541">
              <a:extLst>
                <a:ext uri="{FF2B5EF4-FFF2-40B4-BE49-F238E27FC236}">
                  <a16:creationId xmlns:a16="http://schemas.microsoft.com/office/drawing/2014/main" id="{C35DD45E-4F66-4123-83B8-E4FEA6761552}"/>
                </a:ext>
              </a:extLst>
            </p:cNvPr>
            <p:cNvSpPr>
              <a:spLocks/>
            </p:cNvSpPr>
            <p:nvPr/>
          </p:nvSpPr>
          <p:spPr bwMode="auto">
            <a:xfrm>
              <a:off x="6562" y="3099"/>
              <a:ext cx="3" cy="3"/>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1"/>
                    <a:pt x="2" y="0"/>
                    <a:pt x="1" y="0"/>
                  </a:cubicBezTo>
                  <a:cubicBezTo>
                    <a:pt x="1" y="0"/>
                    <a:pt x="0"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4" name="Freeform 542">
              <a:extLst>
                <a:ext uri="{FF2B5EF4-FFF2-40B4-BE49-F238E27FC236}">
                  <a16:creationId xmlns:a16="http://schemas.microsoft.com/office/drawing/2014/main" id="{0568BA47-7117-4E1C-8C9C-523EE1FB8EB7}"/>
                </a:ext>
              </a:extLst>
            </p:cNvPr>
            <p:cNvSpPr>
              <a:spLocks/>
            </p:cNvSpPr>
            <p:nvPr/>
          </p:nvSpPr>
          <p:spPr bwMode="auto">
            <a:xfrm>
              <a:off x="6605" y="3168"/>
              <a:ext cx="6" cy="8"/>
            </a:xfrm>
            <a:custGeom>
              <a:avLst/>
              <a:gdLst>
                <a:gd name="T0" fmla="*/ 2 w 4"/>
                <a:gd name="T1" fmla="*/ 1 h 6"/>
                <a:gd name="T2" fmla="*/ 2 w 4"/>
                <a:gd name="T3" fmla="*/ 3 h 6"/>
                <a:gd name="T4" fmla="*/ 4 w 4"/>
                <a:gd name="T5" fmla="*/ 4 h 6"/>
                <a:gd name="T6" fmla="*/ 2 w 4"/>
                <a:gd name="T7" fmla="*/ 1 h 6"/>
              </a:gdLst>
              <a:ahLst/>
              <a:cxnLst>
                <a:cxn ang="0">
                  <a:pos x="T0" y="T1"/>
                </a:cxn>
                <a:cxn ang="0">
                  <a:pos x="T2" y="T3"/>
                </a:cxn>
                <a:cxn ang="0">
                  <a:pos x="T4" y="T5"/>
                </a:cxn>
                <a:cxn ang="0">
                  <a:pos x="T6" y="T7"/>
                </a:cxn>
              </a:cxnLst>
              <a:rect l="0" t="0" r="r" b="b"/>
              <a:pathLst>
                <a:path w="4" h="6">
                  <a:moveTo>
                    <a:pt x="2" y="1"/>
                  </a:moveTo>
                  <a:cubicBezTo>
                    <a:pt x="0" y="0"/>
                    <a:pt x="2" y="3"/>
                    <a:pt x="2" y="3"/>
                  </a:cubicBezTo>
                  <a:cubicBezTo>
                    <a:pt x="3" y="6"/>
                    <a:pt x="4" y="5"/>
                    <a:pt x="4" y="4"/>
                  </a:cubicBezTo>
                  <a:cubicBezTo>
                    <a:pt x="4" y="3"/>
                    <a:pt x="3"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5" name="Freeform 543">
              <a:extLst>
                <a:ext uri="{FF2B5EF4-FFF2-40B4-BE49-F238E27FC236}">
                  <a16:creationId xmlns:a16="http://schemas.microsoft.com/office/drawing/2014/main" id="{98DB271D-ED02-4E21-993D-4F41FFA49DE0}"/>
                </a:ext>
              </a:extLst>
            </p:cNvPr>
            <p:cNvSpPr>
              <a:spLocks/>
            </p:cNvSpPr>
            <p:nvPr/>
          </p:nvSpPr>
          <p:spPr bwMode="auto">
            <a:xfrm>
              <a:off x="6645" y="3195"/>
              <a:ext cx="10" cy="25"/>
            </a:xfrm>
            <a:custGeom>
              <a:avLst/>
              <a:gdLst>
                <a:gd name="T0" fmla="*/ 2 w 7"/>
                <a:gd name="T1" fmla="*/ 7 h 18"/>
                <a:gd name="T2" fmla="*/ 2 w 7"/>
                <a:gd name="T3" fmla="*/ 9 h 18"/>
                <a:gd name="T4" fmla="*/ 1 w 7"/>
                <a:gd name="T5" fmla="*/ 13 h 18"/>
                <a:gd name="T6" fmla="*/ 1 w 7"/>
                <a:gd name="T7" fmla="*/ 17 h 18"/>
                <a:gd name="T8" fmla="*/ 2 w 7"/>
                <a:gd name="T9" fmla="*/ 16 h 18"/>
                <a:gd name="T10" fmla="*/ 6 w 7"/>
                <a:gd name="T11" fmla="*/ 7 h 18"/>
                <a:gd name="T12" fmla="*/ 5 w 7"/>
                <a:gd name="T13" fmla="*/ 1 h 18"/>
                <a:gd name="T14" fmla="*/ 4 w 7"/>
                <a:gd name="T15" fmla="*/ 1 h 18"/>
                <a:gd name="T16" fmla="*/ 3 w 7"/>
                <a:gd name="T17" fmla="*/ 2 h 18"/>
                <a:gd name="T18" fmla="*/ 2 w 7"/>
                <a:gd name="T19"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8">
                  <a:moveTo>
                    <a:pt x="2" y="7"/>
                  </a:moveTo>
                  <a:cubicBezTo>
                    <a:pt x="1" y="8"/>
                    <a:pt x="1" y="8"/>
                    <a:pt x="2" y="9"/>
                  </a:cubicBezTo>
                  <a:cubicBezTo>
                    <a:pt x="2" y="9"/>
                    <a:pt x="1" y="11"/>
                    <a:pt x="1" y="13"/>
                  </a:cubicBezTo>
                  <a:cubicBezTo>
                    <a:pt x="0" y="14"/>
                    <a:pt x="0" y="15"/>
                    <a:pt x="1" y="17"/>
                  </a:cubicBezTo>
                  <a:cubicBezTo>
                    <a:pt x="2" y="18"/>
                    <a:pt x="2" y="17"/>
                    <a:pt x="2" y="16"/>
                  </a:cubicBezTo>
                  <a:cubicBezTo>
                    <a:pt x="3" y="15"/>
                    <a:pt x="5" y="9"/>
                    <a:pt x="6" y="7"/>
                  </a:cubicBezTo>
                  <a:cubicBezTo>
                    <a:pt x="7" y="5"/>
                    <a:pt x="5" y="3"/>
                    <a:pt x="5" y="1"/>
                  </a:cubicBezTo>
                  <a:cubicBezTo>
                    <a:pt x="5" y="0"/>
                    <a:pt x="4" y="1"/>
                    <a:pt x="4" y="1"/>
                  </a:cubicBezTo>
                  <a:cubicBezTo>
                    <a:pt x="3" y="2"/>
                    <a:pt x="3" y="2"/>
                    <a:pt x="3" y="2"/>
                  </a:cubicBezTo>
                  <a:cubicBezTo>
                    <a:pt x="5" y="5"/>
                    <a:pt x="3" y="6"/>
                    <a:pt x="2"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6" name="Freeform 544">
              <a:extLst>
                <a:ext uri="{FF2B5EF4-FFF2-40B4-BE49-F238E27FC236}">
                  <a16:creationId xmlns:a16="http://schemas.microsoft.com/office/drawing/2014/main" id="{5AB8D133-6680-41C5-AF2B-193E744A627B}"/>
                </a:ext>
              </a:extLst>
            </p:cNvPr>
            <p:cNvSpPr>
              <a:spLocks/>
            </p:cNvSpPr>
            <p:nvPr/>
          </p:nvSpPr>
          <p:spPr bwMode="auto">
            <a:xfrm>
              <a:off x="6655" y="3253"/>
              <a:ext cx="3" cy="11"/>
            </a:xfrm>
            <a:custGeom>
              <a:avLst/>
              <a:gdLst>
                <a:gd name="T0" fmla="*/ 1 w 2"/>
                <a:gd name="T1" fmla="*/ 4 h 8"/>
                <a:gd name="T2" fmla="*/ 1 w 2"/>
                <a:gd name="T3" fmla="*/ 1 h 8"/>
                <a:gd name="T4" fmla="*/ 0 w 2"/>
                <a:gd name="T5" fmla="*/ 3 h 8"/>
                <a:gd name="T6" fmla="*/ 1 w 2"/>
                <a:gd name="T7" fmla="*/ 4 h 8"/>
              </a:gdLst>
              <a:ahLst/>
              <a:cxnLst>
                <a:cxn ang="0">
                  <a:pos x="T0" y="T1"/>
                </a:cxn>
                <a:cxn ang="0">
                  <a:pos x="T2" y="T3"/>
                </a:cxn>
                <a:cxn ang="0">
                  <a:pos x="T4" y="T5"/>
                </a:cxn>
                <a:cxn ang="0">
                  <a:pos x="T6" y="T7"/>
                </a:cxn>
              </a:cxnLst>
              <a:rect l="0" t="0" r="r" b="b"/>
              <a:pathLst>
                <a:path w="2" h="8">
                  <a:moveTo>
                    <a:pt x="1" y="4"/>
                  </a:moveTo>
                  <a:cubicBezTo>
                    <a:pt x="2" y="0"/>
                    <a:pt x="1" y="1"/>
                    <a:pt x="1" y="1"/>
                  </a:cubicBezTo>
                  <a:cubicBezTo>
                    <a:pt x="1" y="1"/>
                    <a:pt x="0" y="1"/>
                    <a:pt x="0" y="3"/>
                  </a:cubicBezTo>
                  <a:cubicBezTo>
                    <a:pt x="0" y="3"/>
                    <a:pt x="0" y="8"/>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7" name="Freeform 545">
              <a:extLst>
                <a:ext uri="{FF2B5EF4-FFF2-40B4-BE49-F238E27FC236}">
                  <a16:creationId xmlns:a16="http://schemas.microsoft.com/office/drawing/2014/main" id="{F76A575F-2BCE-4E81-BBB7-817B803D4013}"/>
                </a:ext>
              </a:extLst>
            </p:cNvPr>
            <p:cNvSpPr>
              <a:spLocks/>
            </p:cNvSpPr>
            <p:nvPr/>
          </p:nvSpPr>
          <p:spPr bwMode="auto">
            <a:xfrm>
              <a:off x="6308" y="3438"/>
              <a:ext cx="34" cy="13"/>
            </a:xfrm>
            <a:custGeom>
              <a:avLst/>
              <a:gdLst>
                <a:gd name="T0" fmla="*/ 21 w 25"/>
                <a:gd name="T1" fmla="*/ 4 h 9"/>
                <a:gd name="T2" fmla="*/ 19 w 25"/>
                <a:gd name="T3" fmla="*/ 4 h 9"/>
                <a:gd name="T4" fmla="*/ 18 w 25"/>
                <a:gd name="T5" fmla="*/ 3 h 9"/>
                <a:gd name="T6" fmla="*/ 16 w 25"/>
                <a:gd name="T7" fmla="*/ 1 h 9"/>
                <a:gd name="T8" fmla="*/ 10 w 25"/>
                <a:gd name="T9" fmla="*/ 2 h 9"/>
                <a:gd name="T10" fmla="*/ 3 w 25"/>
                <a:gd name="T11" fmla="*/ 3 h 9"/>
                <a:gd name="T12" fmla="*/ 1 w 25"/>
                <a:gd name="T13" fmla="*/ 6 h 9"/>
                <a:gd name="T14" fmla="*/ 3 w 25"/>
                <a:gd name="T15" fmla="*/ 8 h 9"/>
                <a:gd name="T16" fmla="*/ 6 w 25"/>
                <a:gd name="T17" fmla="*/ 8 h 9"/>
                <a:gd name="T18" fmla="*/ 10 w 25"/>
                <a:gd name="T19" fmla="*/ 8 h 9"/>
                <a:gd name="T20" fmla="*/ 13 w 25"/>
                <a:gd name="T21" fmla="*/ 8 h 9"/>
                <a:gd name="T22" fmla="*/ 17 w 25"/>
                <a:gd name="T23" fmla="*/ 6 h 9"/>
                <a:gd name="T24" fmla="*/ 23 w 25"/>
                <a:gd name="T25" fmla="*/ 5 h 9"/>
                <a:gd name="T26" fmla="*/ 23 w 25"/>
                <a:gd name="T27" fmla="*/ 4 h 9"/>
                <a:gd name="T28" fmla="*/ 21 w 25"/>
                <a:gd name="T29"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
                  <a:moveTo>
                    <a:pt x="21" y="4"/>
                  </a:moveTo>
                  <a:cubicBezTo>
                    <a:pt x="20" y="5"/>
                    <a:pt x="19" y="4"/>
                    <a:pt x="19" y="4"/>
                  </a:cubicBezTo>
                  <a:cubicBezTo>
                    <a:pt x="19" y="4"/>
                    <a:pt x="19" y="3"/>
                    <a:pt x="18" y="3"/>
                  </a:cubicBezTo>
                  <a:cubicBezTo>
                    <a:pt x="17" y="3"/>
                    <a:pt x="17" y="2"/>
                    <a:pt x="16" y="1"/>
                  </a:cubicBezTo>
                  <a:cubicBezTo>
                    <a:pt x="15" y="0"/>
                    <a:pt x="11" y="1"/>
                    <a:pt x="10" y="2"/>
                  </a:cubicBezTo>
                  <a:cubicBezTo>
                    <a:pt x="9" y="2"/>
                    <a:pt x="7" y="3"/>
                    <a:pt x="3" y="3"/>
                  </a:cubicBezTo>
                  <a:cubicBezTo>
                    <a:pt x="0" y="3"/>
                    <a:pt x="1" y="6"/>
                    <a:pt x="1" y="6"/>
                  </a:cubicBezTo>
                  <a:cubicBezTo>
                    <a:pt x="1" y="7"/>
                    <a:pt x="2" y="8"/>
                    <a:pt x="3" y="8"/>
                  </a:cubicBezTo>
                  <a:cubicBezTo>
                    <a:pt x="3" y="9"/>
                    <a:pt x="5" y="8"/>
                    <a:pt x="6" y="8"/>
                  </a:cubicBezTo>
                  <a:cubicBezTo>
                    <a:pt x="7" y="8"/>
                    <a:pt x="9" y="8"/>
                    <a:pt x="10" y="8"/>
                  </a:cubicBezTo>
                  <a:cubicBezTo>
                    <a:pt x="11" y="8"/>
                    <a:pt x="12" y="7"/>
                    <a:pt x="13" y="8"/>
                  </a:cubicBezTo>
                  <a:cubicBezTo>
                    <a:pt x="14" y="9"/>
                    <a:pt x="15" y="8"/>
                    <a:pt x="17" y="6"/>
                  </a:cubicBezTo>
                  <a:cubicBezTo>
                    <a:pt x="19" y="5"/>
                    <a:pt x="21" y="5"/>
                    <a:pt x="23" y="5"/>
                  </a:cubicBezTo>
                  <a:cubicBezTo>
                    <a:pt x="25" y="5"/>
                    <a:pt x="24" y="5"/>
                    <a:pt x="23" y="4"/>
                  </a:cubicBezTo>
                  <a:cubicBezTo>
                    <a:pt x="22" y="3"/>
                    <a:pt x="22" y="3"/>
                    <a:pt x="2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8" name="Freeform 546">
              <a:extLst>
                <a:ext uri="{FF2B5EF4-FFF2-40B4-BE49-F238E27FC236}">
                  <a16:creationId xmlns:a16="http://schemas.microsoft.com/office/drawing/2014/main" id="{C87616B2-854D-4891-B474-A74111CD725B}"/>
                </a:ext>
              </a:extLst>
            </p:cNvPr>
            <p:cNvSpPr>
              <a:spLocks/>
            </p:cNvSpPr>
            <p:nvPr/>
          </p:nvSpPr>
          <p:spPr bwMode="auto">
            <a:xfrm>
              <a:off x="6484" y="3507"/>
              <a:ext cx="6" cy="3"/>
            </a:xfrm>
            <a:custGeom>
              <a:avLst/>
              <a:gdLst>
                <a:gd name="T0" fmla="*/ 2 w 5"/>
                <a:gd name="T1" fmla="*/ 1 h 2"/>
                <a:gd name="T2" fmla="*/ 4 w 5"/>
                <a:gd name="T3" fmla="*/ 1 h 2"/>
                <a:gd name="T4" fmla="*/ 2 w 5"/>
                <a:gd name="T5" fmla="*/ 0 h 2"/>
                <a:gd name="T6" fmla="*/ 2 w 5"/>
                <a:gd name="T7" fmla="*/ 1 h 2"/>
              </a:gdLst>
              <a:ahLst/>
              <a:cxnLst>
                <a:cxn ang="0">
                  <a:pos x="T0" y="T1"/>
                </a:cxn>
                <a:cxn ang="0">
                  <a:pos x="T2" y="T3"/>
                </a:cxn>
                <a:cxn ang="0">
                  <a:pos x="T4" y="T5"/>
                </a:cxn>
                <a:cxn ang="0">
                  <a:pos x="T6" y="T7"/>
                </a:cxn>
              </a:cxnLst>
              <a:rect l="0" t="0" r="r" b="b"/>
              <a:pathLst>
                <a:path w="5" h="2">
                  <a:moveTo>
                    <a:pt x="2" y="1"/>
                  </a:moveTo>
                  <a:cubicBezTo>
                    <a:pt x="2" y="2"/>
                    <a:pt x="2" y="2"/>
                    <a:pt x="4" y="1"/>
                  </a:cubicBezTo>
                  <a:cubicBezTo>
                    <a:pt x="5" y="1"/>
                    <a:pt x="4" y="0"/>
                    <a:pt x="2" y="0"/>
                  </a:cubicBezTo>
                  <a:cubicBezTo>
                    <a:pt x="0" y="0"/>
                    <a:pt x="2"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9" name="Freeform 547">
              <a:extLst>
                <a:ext uri="{FF2B5EF4-FFF2-40B4-BE49-F238E27FC236}">
                  <a16:creationId xmlns:a16="http://schemas.microsoft.com/office/drawing/2014/main" id="{0B3CC61C-AFB1-44FF-9F9A-F00BFD8A546A}"/>
                </a:ext>
              </a:extLst>
            </p:cNvPr>
            <p:cNvSpPr>
              <a:spLocks/>
            </p:cNvSpPr>
            <p:nvPr/>
          </p:nvSpPr>
          <p:spPr bwMode="auto">
            <a:xfrm>
              <a:off x="6488" y="3503"/>
              <a:ext cx="4" cy="2"/>
            </a:xfrm>
            <a:custGeom>
              <a:avLst/>
              <a:gdLst>
                <a:gd name="T0" fmla="*/ 1 w 3"/>
                <a:gd name="T1" fmla="*/ 0 h 2"/>
                <a:gd name="T2" fmla="*/ 1 w 3"/>
                <a:gd name="T3" fmla="*/ 2 h 2"/>
                <a:gd name="T4" fmla="*/ 1 w 3"/>
                <a:gd name="T5" fmla="*/ 0 h 2"/>
              </a:gdLst>
              <a:ahLst/>
              <a:cxnLst>
                <a:cxn ang="0">
                  <a:pos x="T0" y="T1"/>
                </a:cxn>
                <a:cxn ang="0">
                  <a:pos x="T2" y="T3"/>
                </a:cxn>
                <a:cxn ang="0">
                  <a:pos x="T4" y="T5"/>
                </a:cxn>
              </a:cxnLst>
              <a:rect l="0" t="0" r="r" b="b"/>
              <a:pathLst>
                <a:path w="3" h="2">
                  <a:moveTo>
                    <a:pt x="1" y="0"/>
                  </a:moveTo>
                  <a:cubicBezTo>
                    <a:pt x="0" y="0"/>
                    <a:pt x="1" y="2"/>
                    <a:pt x="1" y="2"/>
                  </a:cubicBezTo>
                  <a:cubicBezTo>
                    <a:pt x="2" y="1"/>
                    <a:pt x="3" y="1"/>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0" name="Freeform 548">
              <a:extLst>
                <a:ext uri="{FF2B5EF4-FFF2-40B4-BE49-F238E27FC236}">
                  <a16:creationId xmlns:a16="http://schemas.microsoft.com/office/drawing/2014/main" id="{8204DEAA-C4AF-42EB-B4E7-531F7248C320}"/>
                </a:ext>
              </a:extLst>
            </p:cNvPr>
            <p:cNvSpPr>
              <a:spLocks/>
            </p:cNvSpPr>
            <p:nvPr/>
          </p:nvSpPr>
          <p:spPr bwMode="auto">
            <a:xfrm>
              <a:off x="5824" y="3209"/>
              <a:ext cx="6" cy="19"/>
            </a:xfrm>
            <a:custGeom>
              <a:avLst/>
              <a:gdLst>
                <a:gd name="T0" fmla="*/ 3 w 5"/>
                <a:gd name="T1" fmla="*/ 10 h 14"/>
                <a:gd name="T2" fmla="*/ 0 w 5"/>
                <a:gd name="T3" fmla="*/ 5 h 14"/>
                <a:gd name="T4" fmla="*/ 3 w 5"/>
                <a:gd name="T5" fmla="*/ 12 h 14"/>
                <a:gd name="T6" fmla="*/ 3 w 5"/>
                <a:gd name="T7" fmla="*/ 10 h 14"/>
              </a:gdLst>
              <a:ahLst/>
              <a:cxnLst>
                <a:cxn ang="0">
                  <a:pos x="T0" y="T1"/>
                </a:cxn>
                <a:cxn ang="0">
                  <a:pos x="T2" y="T3"/>
                </a:cxn>
                <a:cxn ang="0">
                  <a:pos x="T4" y="T5"/>
                </a:cxn>
                <a:cxn ang="0">
                  <a:pos x="T6" y="T7"/>
                </a:cxn>
              </a:cxnLst>
              <a:rect l="0" t="0" r="r" b="b"/>
              <a:pathLst>
                <a:path w="5" h="14">
                  <a:moveTo>
                    <a:pt x="3" y="10"/>
                  </a:moveTo>
                  <a:cubicBezTo>
                    <a:pt x="1" y="8"/>
                    <a:pt x="0" y="0"/>
                    <a:pt x="0" y="5"/>
                  </a:cubicBezTo>
                  <a:cubicBezTo>
                    <a:pt x="1" y="9"/>
                    <a:pt x="3" y="12"/>
                    <a:pt x="3" y="12"/>
                  </a:cubicBezTo>
                  <a:cubicBezTo>
                    <a:pt x="5" y="14"/>
                    <a:pt x="3" y="10"/>
                    <a:pt x="3"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1" name="Freeform 549">
              <a:extLst>
                <a:ext uri="{FF2B5EF4-FFF2-40B4-BE49-F238E27FC236}">
                  <a16:creationId xmlns:a16="http://schemas.microsoft.com/office/drawing/2014/main" id="{32C5AE5F-B277-4435-B478-9C5179EED260}"/>
                </a:ext>
              </a:extLst>
            </p:cNvPr>
            <p:cNvSpPr>
              <a:spLocks/>
            </p:cNvSpPr>
            <p:nvPr/>
          </p:nvSpPr>
          <p:spPr bwMode="auto">
            <a:xfrm>
              <a:off x="6980" y="3081"/>
              <a:ext cx="6" cy="7"/>
            </a:xfrm>
            <a:custGeom>
              <a:avLst/>
              <a:gdLst>
                <a:gd name="T0" fmla="*/ 0 w 4"/>
                <a:gd name="T1" fmla="*/ 1 h 5"/>
                <a:gd name="T2" fmla="*/ 2 w 4"/>
                <a:gd name="T3" fmla="*/ 4 h 5"/>
                <a:gd name="T4" fmla="*/ 3 w 4"/>
                <a:gd name="T5" fmla="*/ 3 h 5"/>
                <a:gd name="T6" fmla="*/ 1 w 4"/>
                <a:gd name="T7" fmla="*/ 1 h 5"/>
                <a:gd name="T8" fmla="*/ 0 w 4"/>
                <a:gd name="T9" fmla="*/ 1 h 5"/>
              </a:gdLst>
              <a:ahLst/>
              <a:cxnLst>
                <a:cxn ang="0">
                  <a:pos x="T0" y="T1"/>
                </a:cxn>
                <a:cxn ang="0">
                  <a:pos x="T2" y="T3"/>
                </a:cxn>
                <a:cxn ang="0">
                  <a:pos x="T4" y="T5"/>
                </a:cxn>
                <a:cxn ang="0">
                  <a:pos x="T6" y="T7"/>
                </a:cxn>
                <a:cxn ang="0">
                  <a:pos x="T8" y="T9"/>
                </a:cxn>
              </a:cxnLst>
              <a:rect l="0" t="0" r="r" b="b"/>
              <a:pathLst>
                <a:path w="4" h="5">
                  <a:moveTo>
                    <a:pt x="0" y="1"/>
                  </a:moveTo>
                  <a:cubicBezTo>
                    <a:pt x="0" y="3"/>
                    <a:pt x="1" y="4"/>
                    <a:pt x="2" y="4"/>
                  </a:cubicBezTo>
                  <a:cubicBezTo>
                    <a:pt x="2" y="4"/>
                    <a:pt x="4" y="5"/>
                    <a:pt x="3" y="3"/>
                  </a:cubicBezTo>
                  <a:cubicBezTo>
                    <a:pt x="3" y="1"/>
                    <a:pt x="2" y="1"/>
                    <a:pt x="1" y="1"/>
                  </a:cubicBezTo>
                  <a:cubicBezTo>
                    <a:pt x="0" y="0"/>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2" name="Freeform 550">
              <a:extLst>
                <a:ext uri="{FF2B5EF4-FFF2-40B4-BE49-F238E27FC236}">
                  <a16:creationId xmlns:a16="http://schemas.microsoft.com/office/drawing/2014/main" id="{78BAC687-CE1A-460C-93E7-8BDE2261E1F0}"/>
                </a:ext>
              </a:extLst>
            </p:cNvPr>
            <p:cNvSpPr>
              <a:spLocks/>
            </p:cNvSpPr>
            <p:nvPr/>
          </p:nvSpPr>
          <p:spPr bwMode="auto">
            <a:xfrm>
              <a:off x="6975" y="3064"/>
              <a:ext cx="8" cy="9"/>
            </a:xfrm>
            <a:custGeom>
              <a:avLst/>
              <a:gdLst>
                <a:gd name="T0" fmla="*/ 0 w 6"/>
                <a:gd name="T1" fmla="*/ 3 h 7"/>
                <a:gd name="T2" fmla="*/ 3 w 6"/>
                <a:gd name="T3" fmla="*/ 6 h 7"/>
                <a:gd name="T4" fmla="*/ 4 w 6"/>
                <a:gd name="T5" fmla="*/ 4 h 7"/>
                <a:gd name="T6" fmla="*/ 0 w 6"/>
                <a:gd name="T7" fmla="*/ 3 h 7"/>
              </a:gdLst>
              <a:ahLst/>
              <a:cxnLst>
                <a:cxn ang="0">
                  <a:pos x="T0" y="T1"/>
                </a:cxn>
                <a:cxn ang="0">
                  <a:pos x="T2" y="T3"/>
                </a:cxn>
                <a:cxn ang="0">
                  <a:pos x="T4" y="T5"/>
                </a:cxn>
                <a:cxn ang="0">
                  <a:pos x="T6" y="T7"/>
                </a:cxn>
              </a:cxnLst>
              <a:rect l="0" t="0" r="r" b="b"/>
              <a:pathLst>
                <a:path w="6" h="7">
                  <a:moveTo>
                    <a:pt x="0" y="3"/>
                  </a:moveTo>
                  <a:cubicBezTo>
                    <a:pt x="0" y="5"/>
                    <a:pt x="2" y="5"/>
                    <a:pt x="3" y="6"/>
                  </a:cubicBezTo>
                  <a:cubicBezTo>
                    <a:pt x="3" y="6"/>
                    <a:pt x="6" y="7"/>
                    <a:pt x="4" y="4"/>
                  </a:cubicBezTo>
                  <a:cubicBezTo>
                    <a:pt x="3" y="2"/>
                    <a:pt x="1" y="0"/>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3" name="Freeform 551">
              <a:extLst>
                <a:ext uri="{FF2B5EF4-FFF2-40B4-BE49-F238E27FC236}">
                  <a16:creationId xmlns:a16="http://schemas.microsoft.com/office/drawing/2014/main" id="{DB64B98D-415C-405B-87B8-67AA65C001BB}"/>
                </a:ext>
              </a:extLst>
            </p:cNvPr>
            <p:cNvSpPr>
              <a:spLocks/>
            </p:cNvSpPr>
            <p:nvPr/>
          </p:nvSpPr>
          <p:spPr bwMode="auto">
            <a:xfrm>
              <a:off x="6957" y="3042"/>
              <a:ext cx="9" cy="8"/>
            </a:xfrm>
            <a:custGeom>
              <a:avLst/>
              <a:gdLst>
                <a:gd name="T0" fmla="*/ 4 w 7"/>
                <a:gd name="T1" fmla="*/ 1 h 6"/>
                <a:gd name="T2" fmla="*/ 2 w 7"/>
                <a:gd name="T3" fmla="*/ 4 h 6"/>
                <a:gd name="T4" fmla="*/ 6 w 7"/>
                <a:gd name="T5" fmla="*/ 4 h 6"/>
                <a:gd name="T6" fmla="*/ 6 w 7"/>
                <a:gd name="T7" fmla="*/ 3 h 6"/>
                <a:gd name="T8" fmla="*/ 4 w 7"/>
                <a:gd name="T9" fmla="*/ 1 h 6"/>
              </a:gdLst>
              <a:ahLst/>
              <a:cxnLst>
                <a:cxn ang="0">
                  <a:pos x="T0" y="T1"/>
                </a:cxn>
                <a:cxn ang="0">
                  <a:pos x="T2" y="T3"/>
                </a:cxn>
                <a:cxn ang="0">
                  <a:pos x="T4" y="T5"/>
                </a:cxn>
                <a:cxn ang="0">
                  <a:pos x="T6" y="T7"/>
                </a:cxn>
                <a:cxn ang="0">
                  <a:pos x="T8" y="T9"/>
                </a:cxn>
              </a:cxnLst>
              <a:rect l="0" t="0" r="r" b="b"/>
              <a:pathLst>
                <a:path w="7" h="6">
                  <a:moveTo>
                    <a:pt x="4" y="1"/>
                  </a:moveTo>
                  <a:cubicBezTo>
                    <a:pt x="2" y="2"/>
                    <a:pt x="0" y="4"/>
                    <a:pt x="2" y="4"/>
                  </a:cubicBezTo>
                  <a:cubicBezTo>
                    <a:pt x="4" y="4"/>
                    <a:pt x="4" y="6"/>
                    <a:pt x="6" y="4"/>
                  </a:cubicBezTo>
                  <a:cubicBezTo>
                    <a:pt x="6" y="4"/>
                    <a:pt x="7" y="4"/>
                    <a:pt x="6" y="3"/>
                  </a:cubicBezTo>
                  <a:cubicBezTo>
                    <a:pt x="5" y="2"/>
                    <a:pt x="5" y="0"/>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4" name="Freeform 552">
              <a:extLst>
                <a:ext uri="{FF2B5EF4-FFF2-40B4-BE49-F238E27FC236}">
                  <a16:creationId xmlns:a16="http://schemas.microsoft.com/office/drawing/2014/main" id="{F2E5B493-0CB8-4BC3-864C-4BEA109BC5B2}"/>
                </a:ext>
              </a:extLst>
            </p:cNvPr>
            <p:cNvSpPr>
              <a:spLocks/>
            </p:cNvSpPr>
            <p:nvPr/>
          </p:nvSpPr>
          <p:spPr bwMode="auto">
            <a:xfrm>
              <a:off x="6958" y="3022"/>
              <a:ext cx="7" cy="7"/>
            </a:xfrm>
            <a:custGeom>
              <a:avLst/>
              <a:gdLst>
                <a:gd name="T0" fmla="*/ 1 w 5"/>
                <a:gd name="T1" fmla="*/ 2 h 5"/>
                <a:gd name="T2" fmla="*/ 0 w 5"/>
                <a:gd name="T3" fmla="*/ 2 h 5"/>
                <a:gd name="T4" fmla="*/ 1 w 5"/>
                <a:gd name="T5" fmla="*/ 4 h 5"/>
                <a:gd name="T6" fmla="*/ 4 w 5"/>
                <a:gd name="T7" fmla="*/ 4 h 5"/>
                <a:gd name="T8" fmla="*/ 1 w 5"/>
                <a:gd name="T9" fmla="*/ 2 h 5"/>
              </a:gdLst>
              <a:ahLst/>
              <a:cxnLst>
                <a:cxn ang="0">
                  <a:pos x="T0" y="T1"/>
                </a:cxn>
                <a:cxn ang="0">
                  <a:pos x="T2" y="T3"/>
                </a:cxn>
                <a:cxn ang="0">
                  <a:pos x="T4" y="T5"/>
                </a:cxn>
                <a:cxn ang="0">
                  <a:pos x="T6" y="T7"/>
                </a:cxn>
                <a:cxn ang="0">
                  <a:pos x="T8" y="T9"/>
                </a:cxn>
              </a:cxnLst>
              <a:rect l="0" t="0" r="r" b="b"/>
              <a:pathLst>
                <a:path w="5" h="5">
                  <a:moveTo>
                    <a:pt x="1" y="2"/>
                  </a:moveTo>
                  <a:cubicBezTo>
                    <a:pt x="1" y="1"/>
                    <a:pt x="0" y="0"/>
                    <a:pt x="0" y="2"/>
                  </a:cubicBezTo>
                  <a:cubicBezTo>
                    <a:pt x="0" y="3"/>
                    <a:pt x="1" y="4"/>
                    <a:pt x="1" y="4"/>
                  </a:cubicBezTo>
                  <a:cubicBezTo>
                    <a:pt x="2" y="4"/>
                    <a:pt x="3" y="5"/>
                    <a:pt x="4" y="4"/>
                  </a:cubicBezTo>
                  <a:cubicBezTo>
                    <a:pt x="5" y="4"/>
                    <a:pt x="2" y="3"/>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5" name="Freeform 553">
              <a:extLst>
                <a:ext uri="{FF2B5EF4-FFF2-40B4-BE49-F238E27FC236}">
                  <a16:creationId xmlns:a16="http://schemas.microsoft.com/office/drawing/2014/main" id="{F0E1D09F-0CAA-4744-A1F4-F408A5FE5AF7}"/>
                </a:ext>
              </a:extLst>
            </p:cNvPr>
            <p:cNvSpPr>
              <a:spLocks/>
            </p:cNvSpPr>
            <p:nvPr/>
          </p:nvSpPr>
          <p:spPr bwMode="auto">
            <a:xfrm>
              <a:off x="6937" y="3007"/>
              <a:ext cx="16" cy="17"/>
            </a:xfrm>
            <a:custGeom>
              <a:avLst/>
              <a:gdLst>
                <a:gd name="T0" fmla="*/ 0 w 11"/>
                <a:gd name="T1" fmla="*/ 3 h 12"/>
                <a:gd name="T2" fmla="*/ 3 w 11"/>
                <a:gd name="T3" fmla="*/ 5 h 12"/>
                <a:gd name="T4" fmla="*/ 4 w 11"/>
                <a:gd name="T5" fmla="*/ 9 h 12"/>
                <a:gd name="T6" fmla="*/ 9 w 11"/>
                <a:gd name="T7" fmla="*/ 10 h 12"/>
                <a:gd name="T8" fmla="*/ 8 w 11"/>
                <a:gd name="T9" fmla="*/ 7 h 12"/>
                <a:gd name="T10" fmla="*/ 4 w 11"/>
                <a:gd name="T11" fmla="*/ 4 h 12"/>
                <a:gd name="T12" fmla="*/ 1 w 11"/>
                <a:gd name="T13" fmla="*/ 1 h 12"/>
                <a:gd name="T14" fmla="*/ 0 w 11"/>
                <a:gd name="T15" fmla="*/ 3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0" y="3"/>
                  </a:moveTo>
                  <a:cubicBezTo>
                    <a:pt x="1" y="5"/>
                    <a:pt x="2" y="5"/>
                    <a:pt x="3" y="5"/>
                  </a:cubicBezTo>
                  <a:cubicBezTo>
                    <a:pt x="3" y="5"/>
                    <a:pt x="3" y="5"/>
                    <a:pt x="4" y="9"/>
                  </a:cubicBezTo>
                  <a:cubicBezTo>
                    <a:pt x="4" y="12"/>
                    <a:pt x="6" y="11"/>
                    <a:pt x="9" y="10"/>
                  </a:cubicBezTo>
                  <a:cubicBezTo>
                    <a:pt x="11" y="9"/>
                    <a:pt x="8" y="7"/>
                    <a:pt x="8" y="7"/>
                  </a:cubicBezTo>
                  <a:cubicBezTo>
                    <a:pt x="8" y="6"/>
                    <a:pt x="5" y="4"/>
                    <a:pt x="4" y="4"/>
                  </a:cubicBezTo>
                  <a:cubicBezTo>
                    <a:pt x="3" y="3"/>
                    <a:pt x="3" y="2"/>
                    <a:pt x="1" y="1"/>
                  </a:cubicBezTo>
                  <a:cubicBezTo>
                    <a:pt x="0" y="0"/>
                    <a:pt x="0" y="3"/>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6" name="Freeform 554">
              <a:extLst>
                <a:ext uri="{FF2B5EF4-FFF2-40B4-BE49-F238E27FC236}">
                  <a16:creationId xmlns:a16="http://schemas.microsoft.com/office/drawing/2014/main" id="{AB63C897-1AA3-47E3-A64C-75FFEED4C3B3}"/>
                </a:ext>
              </a:extLst>
            </p:cNvPr>
            <p:cNvSpPr>
              <a:spLocks/>
            </p:cNvSpPr>
            <p:nvPr/>
          </p:nvSpPr>
          <p:spPr bwMode="auto">
            <a:xfrm>
              <a:off x="6951" y="3011"/>
              <a:ext cx="10" cy="7"/>
            </a:xfrm>
            <a:custGeom>
              <a:avLst/>
              <a:gdLst>
                <a:gd name="T0" fmla="*/ 3 w 7"/>
                <a:gd name="T1" fmla="*/ 5 h 5"/>
                <a:gd name="T2" fmla="*/ 7 w 7"/>
                <a:gd name="T3" fmla="*/ 4 h 5"/>
                <a:gd name="T4" fmla="*/ 5 w 7"/>
                <a:gd name="T5" fmla="*/ 1 h 5"/>
                <a:gd name="T6" fmla="*/ 4 w 7"/>
                <a:gd name="T7" fmla="*/ 2 h 5"/>
                <a:gd name="T8" fmla="*/ 3 w 7"/>
                <a:gd name="T9" fmla="*/ 3 h 5"/>
                <a:gd name="T10" fmla="*/ 3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3" y="5"/>
                  </a:moveTo>
                  <a:cubicBezTo>
                    <a:pt x="4" y="5"/>
                    <a:pt x="6" y="5"/>
                    <a:pt x="7" y="4"/>
                  </a:cubicBezTo>
                  <a:cubicBezTo>
                    <a:pt x="7" y="3"/>
                    <a:pt x="6" y="3"/>
                    <a:pt x="5" y="1"/>
                  </a:cubicBezTo>
                  <a:cubicBezTo>
                    <a:pt x="5" y="0"/>
                    <a:pt x="4" y="2"/>
                    <a:pt x="4" y="2"/>
                  </a:cubicBezTo>
                  <a:cubicBezTo>
                    <a:pt x="4" y="2"/>
                    <a:pt x="5" y="2"/>
                    <a:pt x="3" y="3"/>
                  </a:cubicBezTo>
                  <a:cubicBezTo>
                    <a:pt x="0" y="3"/>
                    <a:pt x="3" y="5"/>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7" name="Freeform 555">
              <a:extLst>
                <a:ext uri="{FF2B5EF4-FFF2-40B4-BE49-F238E27FC236}">
                  <a16:creationId xmlns:a16="http://schemas.microsoft.com/office/drawing/2014/main" id="{06377291-FA46-45E3-B5F1-ED51D96B324F}"/>
                </a:ext>
              </a:extLst>
            </p:cNvPr>
            <p:cNvSpPr>
              <a:spLocks/>
            </p:cNvSpPr>
            <p:nvPr/>
          </p:nvSpPr>
          <p:spPr bwMode="auto">
            <a:xfrm>
              <a:off x="6958" y="2998"/>
              <a:ext cx="2" cy="13"/>
            </a:xfrm>
            <a:custGeom>
              <a:avLst/>
              <a:gdLst>
                <a:gd name="T0" fmla="*/ 1 w 1"/>
                <a:gd name="T1" fmla="*/ 8 h 10"/>
                <a:gd name="T2" fmla="*/ 0 w 1"/>
                <a:gd name="T3" fmla="*/ 3 h 10"/>
                <a:gd name="T4" fmla="*/ 1 w 1"/>
                <a:gd name="T5" fmla="*/ 8 h 10"/>
              </a:gdLst>
              <a:ahLst/>
              <a:cxnLst>
                <a:cxn ang="0">
                  <a:pos x="T0" y="T1"/>
                </a:cxn>
                <a:cxn ang="0">
                  <a:pos x="T2" y="T3"/>
                </a:cxn>
                <a:cxn ang="0">
                  <a:pos x="T4" y="T5"/>
                </a:cxn>
              </a:cxnLst>
              <a:rect l="0" t="0" r="r" b="b"/>
              <a:pathLst>
                <a:path w="1" h="10">
                  <a:moveTo>
                    <a:pt x="1" y="8"/>
                  </a:moveTo>
                  <a:cubicBezTo>
                    <a:pt x="1" y="8"/>
                    <a:pt x="0" y="0"/>
                    <a:pt x="0" y="3"/>
                  </a:cubicBezTo>
                  <a:cubicBezTo>
                    <a:pt x="0" y="6"/>
                    <a:pt x="1" y="10"/>
                    <a:pt x="1"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8" name="Freeform 556">
              <a:extLst>
                <a:ext uri="{FF2B5EF4-FFF2-40B4-BE49-F238E27FC236}">
                  <a16:creationId xmlns:a16="http://schemas.microsoft.com/office/drawing/2014/main" id="{DEA16B2B-0ED8-41E5-BF0F-E35BE7D443A7}"/>
                </a:ext>
              </a:extLst>
            </p:cNvPr>
            <p:cNvSpPr>
              <a:spLocks/>
            </p:cNvSpPr>
            <p:nvPr/>
          </p:nvSpPr>
          <p:spPr bwMode="auto">
            <a:xfrm>
              <a:off x="6957" y="2980"/>
              <a:ext cx="1" cy="23"/>
            </a:xfrm>
            <a:custGeom>
              <a:avLst/>
              <a:gdLst>
                <a:gd name="T0" fmla="*/ 0 w 1"/>
                <a:gd name="T1" fmla="*/ 10 h 17"/>
                <a:gd name="T2" fmla="*/ 1 w 1"/>
                <a:gd name="T3" fmla="*/ 11 h 17"/>
                <a:gd name="T4" fmla="*/ 0 w 1"/>
                <a:gd name="T5" fmla="*/ 10 h 17"/>
              </a:gdLst>
              <a:ahLst/>
              <a:cxnLst>
                <a:cxn ang="0">
                  <a:pos x="T0" y="T1"/>
                </a:cxn>
                <a:cxn ang="0">
                  <a:pos x="T2" y="T3"/>
                </a:cxn>
                <a:cxn ang="0">
                  <a:pos x="T4" y="T5"/>
                </a:cxn>
              </a:cxnLst>
              <a:rect l="0" t="0" r="r" b="b"/>
              <a:pathLst>
                <a:path w="1" h="17">
                  <a:moveTo>
                    <a:pt x="0" y="10"/>
                  </a:moveTo>
                  <a:cubicBezTo>
                    <a:pt x="0" y="10"/>
                    <a:pt x="1" y="17"/>
                    <a:pt x="1" y="11"/>
                  </a:cubicBezTo>
                  <a:cubicBezTo>
                    <a:pt x="1" y="11"/>
                    <a:pt x="0" y="0"/>
                    <a:pt x="0"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9" name="Freeform 557">
              <a:extLst>
                <a:ext uri="{FF2B5EF4-FFF2-40B4-BE49-F238E27FC236}">
                  <a16:creationId xmlns:a16="http://schemas.microsoft.com/office/drawing/2014/main" id="{B0522C81-51E9-4C2E-B97C-37EA7E8E690A}"/>
                </a:ext>
              </a:extLst>
            </p:cNvPr>
            <p:cNvSpPr>
              <a:spLocks/>
            </p:cNvSpPr>
            <p:nvPr/>
          </p:nvSpPr>
          <p:spPr bwMode="auto">
            <a:xfrm>
              <a:off x="6947" y="2995"/>
              <a:ext cx="8" cy="5"/>
            </a:xfrm>
            <a:custGeom>
              <a:avLst/>
              <a:gdLst>
                <a:gd name="T0" fmla="*/ 4 w 6"/>
                <a:gd name="T1" fmla="*/ 1 h 4"/>
                <a:gd name="T2" fmla="*/ 2 w 6"/>
                <a:gd name="T3" fmla="*/ 4 h 4"/>
                <a:gd name="T4" fmla="*/ 4 w 6"/>
                <a:gd name="T5" fmla="*/ 2 h 4"/>
                <a:gd name="T6" fmla="*/ 4 w 6"/>
                <a:gd name="T7" fmla="*/ 1 h 4"/>
              </a:gdLst>
              <a:ahLst/>
              <a:cxnLst>
                <a:cxn ang="0">
                  <a:pos x="T0" y="T1"/>
                </a:cxn>
                <a:cxn ang="0">
                  <a:pos x="T2" y="T3"/>
                </a:cxn>
                <a:cxn ang="0">
                  <a:pos x="T4" y="T5"/>
                </a:cxn>
                <a:cxn ang="0">
                  <a:pos x="T6" y="T7"/>
                </a:cxn>
              </a:cxnLst>
              <a:rect l="0" t="0" r="r" b="b"/>
              <a:pathLst>
                <a:path w="6" h="4">
                  <a:moveTo>
                    <a:pt x="4" y="1"/>
                  </a:moveTo>
                  <a:cubicBezTo>
                    <a:pt x="2" y="2"/>
                    <a:pt x="0" y="3"/>
                    <a:pt x="2" y="4"/>
                  </a:cubicBezTo>
                  <a:cubicBezTo>
                    <a:pt x="4" y="4"/>
                    <a:pt x="4" y="3"/>
                    <a:pt x="4" y="2"/>
                  </a:cubicBezTo>
                  <a:cubicBezTo>
                    <a:pt x="4" y="2"/>
                    <a:pt x="6" y="0"/>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0" name="Freeform 558">
              <a:extLst>
                <a:ext uri="{FF2B5EF4-FFF2-40B4-BE49-F238E27FC236}">
                  <a16:creationId xmlns:a16="http://schemas.microsoft.com/office/drawing/2014/main" id="{03FABE91-9FFF-463D-BAA7-F5A738E88C77}"/>
                </a:ext>
              </a:extLst>
            </p:cNvPr>
            <p:cNvSpPr>
              <a:spLocks/>
            </p:cNvSpPr>
            <p:nvPr/>
          </p:nvSpPr>
          <p:spPr bwMode="auto">
            <a:xfrm>
              <a:off x="6935" y="3002"/>
              <a:ext cx="4" cy="4"/>
            </a:xfrm>
            <a:custGeom>
              <a:avLst/>
              <a:gdLst>
                <a:gd name="T0" fmla="*/ 1 w 3"/>
                <a:gd name="T1" fmla="*/ 1 h 3"/>
                <a:gd name="T2" fmla="*/ 3 w 3"/>
                <a:gd name="T3" fmla="*/ 3 h 3"/>
                <a:gd name="T4" fmla="*/ 1 w 3"/>
                <a:gd name="T5" fmla="*/ 1 h 3"/>
              </a:gdLst>
              <a:ahLst/>
              <a:cxnLst>
                <a:cxn ang="0">
                  <a:pos x="T0" y="T1"/>
                </a:cxn>
                <a:cxn ang="0">
                  <a:pos x="T2" y="T3"/>
                </a:cxn>
                <a:cxn ang="0">
                  <a:pos x="T4" y="T5"/>
                </a:cxn>
              </a:cxnLst>
              <a:rect l="0" t="0" r="r" b="b"/>
              <a:pathLst>
                <a:path w="3" h="3">
                  <a:moveTo>
                    <a:pt x="1" y="1"/>
                  </a:moveTo>
                  <a:cubicBezTo>
                    <a:pt x="0" y="3"/>
                    <a:pt x="3" y="3"/>
                    <a:pt x="3" y="3"/>
                  </a:cubicBezTo>
                  <a:cubicBezTo>
                    <a:pt x="3" y="3"/>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1" name="Freeform 559">
              <a:extLst>
                <a:ext uri="{FF2B5EF4-FFF2-40B4-BE49-F238E27FC236}">
                  <a16:creationId xmlns:a16="http://schemas.microsoft.com/office/drawing/2014/main" id="{5C9A1440-47F6-4DF0-8BBF-3AC0335F15E6}"/>
                </a:ext>
              </a:extLst>
            </p:cNvPr>
            <p:cNvSpPr>
              <a:spLocks/>
            </p:cNvSpPr>
            <p:nvPr/>
          </p:nvSpPr>
          <p:spPr bwMode="auto">
            <a:xfrm>
              <a:off x="6925" y="2980"/>
              <a:ext cx="14" cy="23"/>
            </a:xfrm>
            <a:custGeom>
              <a:avLst/>
              <a:gdLst>
                <a:gd name="T0" fmla="*/ 0 w 10"/>
                <a:gd name="T1" fmla="*/ 3 h 17"/>
                <a:gd name="T2" fmla="*/ 1 w 10"/>
                <a:gd name="T3" fmla="*/ 9 h 17"/>
                <a:gd name="T4" fmla="*/ 2 w 10"/>
                <a:gd name="T5" fmla="*/ 14 h 17"/>
                <a:gd name="T6" fmla="*/ 5 w 10"/>
                <a:gd name="T7" fmla="*/ 17 h 17"/>
                <a:gd name="T8" fmla="*/ 9 w 10"/>
                <a:gd name="T9" fmla="*/ 15 h 17"/>
                <a:gd name="T10" fmla="*/ 9 w 10"/>
                <a:gd name="T11" fmla="*/ 12 h 17"/>
                <a:gd name="T12" fmla="*/ 8 w 10"/>
                <a:gd name="T13" fmla="*/ 7 h 17"/>
                <a:gd name="T14" fmla="*/ 6 w 10"/>
                <a:gd name="T15" fmla="*/ 7 h 17"/>
                <a:gd name="T16" fmla="*/ 4 w 10"/>
                <a:gd name="T17" fmla="*/ 9 h 17"/>
                <a:gd name="T18" fmla="*/ 2 w 10"/>
                <a:gd name="T19" fmla="*/ 4 h 17"/>
                <a:gd name="T20" fmla="*/ 0 w 10"/>
                <a:gd name="T21"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7">
                  <a:moveTo>
                    <a:pt x="0" y="3"/>
                  </a:moveTo>
                  <a:cubicBezTo>
                    <a:pt x="0" y="6"/>
                    <a:pt x="0" y="7"/>
                    <a:pt x="1" y="9"/>
                  </a:cubicBezTo>
                  <a:cubicBezTo>
                    <a:pt x="2" y="10"/>
                    <a:pt x="1" y="12"/>
                    <a:pt x="2" y="14"/>
                  </a:cubicBezTo>
                  <a:cubicBezTo>
                    <a:pt x="4" y="16"/>
                    <a:pt x="3" y="17"/>
                    <a:pt x="5" y="17"/>
                  </a:cubicBezTo>
                  <a:cubicBezTo>
                    <a:pt x="6" y="16"/>
                    <a:pt x="8" y="17"/>
                    <a:pt x="9" y="15"/>
                  </a:cubicBezTo>
                  <a:cubicBezTo>
                    <a:pt x="10" y="14"/>
                    <a:pt x="10" y="15"/>
                    <a:pt x="9" y="12"/>
                  </a:cubicBezTo>
                  <a:cubicBezTo>
                    <a:pt x="8" y="10"/>
                    <a:pt x="8" y="7"/>
                    <a:pt x="8" y="7"/>
                  </a:cubicBezTo>
                  <a:cubicBezTo>
                    <a:pt x="8" y="7"/>
                    <a:pt x="7" y="5"/>
                    <a:pt x="6" y="7"/>
                  </a:cubicBezTo>
                  <a:cubicBezTo>
                    <a:pt x="6" y="9"/>
                    <a:pt x="4" y="12"/>
                    <a:pt x="4" y="9"/>
                  </a:cubicBezTo>
                  <a:cubicBezTo>
                    <a:pt x="3" y="6"/>
                    <a:pt x="3" y="5"/>
                    <a:pt x="2" y="4"/>
                  </a:cubicBezTo>
                  <a:cubicBezTo>
                    <a:pt x="1" y="3"/>
                    <a:pt x="0" y="0"/>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2" name="Freeform 560">
              <a:extLst>
                <a:ext uri="{FF2B5EF4-FFF2-40B4-BE49-F238E27FC236}">
                  <a16:creationId xmlns:a16="http://schemas.microsoft.com/office/drawing/2014/main" id="{F558638B-C9BC-4B5C-B971-F9993EEC5EEF}"/>
                </a:ext>
              </a:extLst>
            </p:cNvPr>
            <p:cNvSpPr>
              <a:spLocks/>
            </p:cNvSpPr>
            <p:nvPr/>
          </p:nvSpPr>
          <p:spPr bwMode="auto">
            <a:xfrm>
              <a:off x="6942" y="2970"/>
              <a:ext cx="6" cy="7"/>
            </a:xfrm>
            <a:custGeom>
              <a:avLst/>
              <a:gdLst>
                <a:gd name="T0" fmla="*/ 1 w 5"/>
                <a:gd name="T1" fmla="*/ 4 h 5"/>
                <a:gd name="T2" fmla="*/ 4 w 5"/>
                <a:gd name="T3" fmla="*/ 2 h 5"/>
                <a:gd name="T4" fmla="*/ 1 w 5"/>
                <a:gd name="T5" fmla="*/ 4 h 5"/>
              </a:gdLst>
              <a:ahLst/>
              <a:cxnLst>
                <a:cxn ang="0">
                  <a:pos x="T0" y="T1"/>
                </a:cxn>
                <a:cxn ang="0">
                  <a:pos x="T2" y="T3"/>
                </a:cxn>
                <a:cxn ang="0">
                  <a:pos x="T4" y="T5"/>
                </a:cxn>
              </a:cxnLst>
              <a:rect l="0" t="0" r="r" b="b"/>
              <a:pathLst>
                <a:path w="5" h="5">
                  <a:moveTo>
                    <a:pt x="1" y="4"/>
                  </a:moveTo>
                  <a:cubicBezTo>
                    <a:pt x="1" y="4"/>
                    <a:pt x="5" y="5"/>
                    <a:pt x="4" y="2"/>
                  </a:cubicBezTo>
                  <a:cubicBezTo>
                    <a:pt x="3" y="0"/>
                    <a:pt x="0" y="3"/>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3" name="Freeform 561">
              <a:extLst>
                <a:ext uri="{FF2B5EF4-FFF2-40B4-BE49-F238E27FC236}">
                  <a16:creationId xmlns:a16="http://schemas.microsoft.com/office/drawing/2014/main" id="{FCD78302-D6CA-498D-A35A-3FFB951F50E1}"/>
                </a:ext>
              </a:extLst>
            </p:cNvPr>
            <p:cNvSpPr>
              <a:spLocks/>
            </p:cNvSpPr>
            <p:nvPr/>
          </p:nvSpPr>
          <p:spPr bwMode="auto">
            <a:xfrm>
              <a:off x="6944" y="2962"/>
              <a:ext cx="2" cy="7"/>
            </a:xfrm>
            <a:custGeom>
              <a:avLst/>
              <a:gdLst>
                <a:gd name="T0" fmla="*/ 1 w 1"/>
                <a:gd name="T1" fmla="*/ 3 h 5"/>
                <a:gd name="T2" fmla="*/ 0 w 1"/>
                <a:gd name="T3" fmla="*/ 2 h 5"/>
                <a:gd name="T4" fmla="*/ 1 w 1"/>
                <a:gd name="T5" fmla="*/ 3 h 5"/>
              </a:gdLst>
              <a:ahLst/>
              <a:cxnLst>
                <a:cxn ang="0">
                  <a:pos x="T0" y="T1"/>
                </a:cxn>
                <a:cxn ang="0">
                  <a:pos x="T2" y="T3"/>
                </a:cxn>
                <a:cxn ang="0">
                  <a:pos x="T4" y="T5"/>
                </a:cxn>
              </a:cxnLst>
              <a:rect l="0" t="0" r="r" b="b"/>
              <a:pathLst>
                <a:path w="1" h="5">
                  <a:moveTo>
                    <a:pt x="1" y="3"/>
                  </a:moveTo>
                  <a:cubicBezTo>
                    <a:pt x="1" y="3"/>
                    <a:pt x="0" y="0"/>
                    <a:pt x="0" y="2"/>
                  </a:cubicBezTo>
                  <a:cubicBezTo>
                    <a:pt x="0" y="4"/>
                    <a:pt x="0" y="5"/>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4" name="Freeform 562">
              <a:extLst>
                <a:ext uri="{FF2B5EF4-FFF2-40B4-BE49-F238E27FC236}">
                  <a16:creationId xmlns:a16="http://schemas.microsoft.com/office/drawing/2014/main" id="{3FD64F7A-6998-4274-91A0-9C64BD174D89}"/>
                </a:ext>
              </a:extLst>
            </p:cNvPr>
            <p:cNvSpPr>
              <a:spLocks/>
            </p:cNvSpPr>
            <p:nvPr/>
          </p:nvSpPr>
          <p:spPr bwMode="auto">
            <a:xfrm>
              <a:off x="6929" y="2919"/>
              <a:ext cx="6" cy="3"/>
            </a:xfrm>
            <a:custGeom>
              <a:avLst/>
              <a:gdLst>
                <a:gd name="T0" fmla="*/ 2 w 4"/>
                <a:gd name="T1" fmla="*/ 0 h 2"/>
                <a:gd name="T2" fmla="*/ 3 w 4"/>
                <a:gd name="T3" fmla="*/ 2 h 2"/>
                <a:gd name="T4" fmla="*/ 2 w 4"/>
                <a:gd name="T5" fmla="*/ 0 h 2"/>
              </a:gdLst>
              <a:ahLst/>
              <a:cxnLst>
                <a:cxn ang="0">
                  <a:pos x="T0" y="T1"/>
                </a:cxn>
                <a:cxn ang="0">
                  <a:pos x="T2" y="T3"/>
                </a:cxn>
                <a:cxn ang="0">
                  <a:pos x="T4" y="T5"/>
                </a:cxn>
              </a:cxnLst>
              <a:rect l="0" t="0" r="r" b="b"/>
              <a:pathLst>
                <a:path w="4" h="2">
                  <a:moveTo>
                    <a:pt x="2" y="0"/>
                  </a:moveTo>
                  <a:cubicBezTo>
                    <a:pt x="0" y="1"/>
                    <a:pt x="2" y="2"/>
                    <a:pt x="3" y="2"/>
                  </a:cubicBezTo>
                  <a:cubicBezTo>
                    <a:pt x="3" y="2"/>
                    <a:pt x="4"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5" name="Freeform 563">
              <a:extLst>
                <a:ext uri="{FF2B5EF4-FFF2-40B4-BE49-F238E27FC236}">
                  <a16:creationId xmlns:a16="http://schemas.microsoft.com/office/drawing/2014/main" id="{581C80F3-6243-4BEB-8D09-304B87D6F10B}"/>
                </a:ext>
              </a:extLst>
            </p:cNvPr>
            <p:cNvSpPr>
              <a:spLocks/>
            </p:cNvSpPr>
            <p:nvPr/>
          </p:nvSpPr>
          <p:spPr bwMode="auto">
            <a:xfrm>
              <a:off x="6910" y="2900"/>
              <a:ext cx="9" cy="3"/>
            </a:xfrm>
            <a:custGeom>
              <a:avLst/>
              <a:gdLst>
                <a:gd name="T0" fmla="*/ 2 w 7"/>
                <a:gd name="T1" fmla="*/ 2 h 2"/>
                <a:gd name="T2" fmla="*/ 4 w 7"/>
                <a:gd name="T3" fmla="*/ 1 h 2"/>
                <a:gd name="T4" fmla="*/ 4 w 7"/>
                <a:gd name="T5" fmla="*/ 0 h 2"/>
                <a:gd name="T6" fmla="*/ 1 w 7"/>
                <a:gd name="T7" fmla="*/ 1 h 2"/>
                <a:gd name="T8" fmla="*/ 2 w 7"/>
                <a:gd name="T9" fmla="*/ 2 h 2"/>
              </a:gdLst>
              <a:ahLst/>
              <a:cxnLst>
                <a:cxn ang="0">
                  <a:pos x="T0" y="T1"/>
                </a:cxn>
                <a:cxn ang="0">
                  <a:pos x="T2" y="T3"/>
                </a:cxn>
                <a:cxn ang="0">
                  <a:pos x="T4" y="T5"/>
                </a:cxn>
                <a:cxn ang="0">
                  <a:pos x="T6" y="T7"/>
                </a:cxn>
                <a:cxn ang="0">
                  <a:pos x="T8" y="T9"/>
                </a:cxn>
              </a:cxnLst>
              <a:rect l="0" t="0" r="r" b="b"/>
              <a:pathLst>
                <a:path w="7" h="2">
                  <a:moveTo>
                    <a:pt x="2" y="2"/>
                  </a:moveTo>
                  <a:cubicBezTo>
                    <a:pt x="3" y="1"/>
                    <a:pt x="3" y="2"/>
                    <a:pt x="4" y="1"/>
                  </a:cubicBezTo>
                  <a:cubicBezTo>
                    <a:pt x="4" y="1"/>
                    <a:pt x="7" y="0"/>
                    <a:pt x="4" y="0"/>
                  </a:cubicBezTo>
                  <a:cubicBezTo>
                    <a:pt x="0" y="0"/>
                    <a:pt x="2" y="0"/>
                    <a:pt x="1" y="1"/>
                  </a:cubicBezTo>
                  <a:cubicBezTo>
                    <a:pt x="1" y="2"/>
                    <a:pt x="1"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6" name="Freeform 564">
              <a:extLst>
                <a:ext uri="{FF2B5EF4-FFF2-40B4-BE49-F238E27FC236}">
                  <a16:creationId xmlns:a16="http://schemas.microsoft.com/office/drawing/2014/main" id="{1343371A-54F1-468C-B7DA-A0C5369CB837}"/>
                </a:ext>
              </a:extLst>
            </p:cNvPr>
            <p:cNvSpPr>
              <a:spLocks/>
            </p:cNvSpPr>
            <p:nvPr/>
          </p:nvSpPr>
          <p:spPr bwMode="auto">
            <a:xfrm>
              <a:off x="6704" y="2825"/>
              <a:ext cx="2" cy="2"/>
            </a:xfrm>
            <a:custGeom>
              <a:avLst/>
              <a:gdLst>
                <a:gd name="T0" fmla="*/ 0 w 2"/>
                <a:gd name="T1" fmla="*/ 0 h 2"/>
                <a:gd name="T2" fmla="*/ 1 w 2"/>
                <a:gd name="T3" fmla="*/ 1 h 2"/>
                <a:gd name="T4" fmla="*/ 0 w 2"/>
                <a:gd name="T5" fmla="*/ 0 h 2"/>
              </a:gdLst>
              <a:ahLst/>
              <a:cxnLst>
                <a:cxn ang="0">
                  <a:pos x="T0" y="T1"/>
                </a:cxn>
                <a:cxn ang="0">
                  <a:pos x="T2" y="T3"/>
                </a:cxn>
                <a:cxn ang="0">
                  <a:pos x="T4" y="T5"/>
                </a:cxn>
              </a:cxnLst>
              <a:rect l="0" t="0" r="r" b="b"/>
              <a:pathLst>
                <a:path w="2" h="2">
                  <a:moveTo>
                    <a:pt x="0" y="0"/>
                  </a:moveTo>
                  <a:cubicBezTo>
                    <a:pt x="0" y="0"/>
                    <a:pt x="0" y="2"/>
                    <a:pt x="1" y="1"/>
                  </a:cubicBezTo>
                  <a:cubicBezTo>
                    <a:pt x="2" y="0"/>
                    <a:pt x="1" y="1"/>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7" name="Freeform 565">
              <a:extLst>
                <a:ext uri="{FF2B5EF4-FFF2-40B4-BE49-F238E27FC236}">
                  <a16:creationId xmlns:a16="http://schemas.microsoft.com/office/drawing/2014/main" id="{260D8EAF-953E-41EC-A59B-5AABB491BFD2}"/>
                </a:ext>
              </a:extLst>
            </p:cNvPr>
            <p:cNvSpPr>
              <a:spLocks/>
            </p:cNvSpPr>
            <p:nvPr/>
          </p:nvSpPr>
          <p:spPr bwMode="auto">
            <a:xfrm>
              <a:off x="6716" y="2817"/>
              <a:ext cx="28" cy="16"/>
            </a:xfrm>
            <a:custGeom>
              <a:avLst/>
              <a:gdLst>
                <a:gd name="T0" fmla="*/ 15 w 20"/>
                <a:gd name="T1" fmla="*/ 12 h 12"/>
                <a:gd name="T2" fmla="*/ 16 w 20"/>
                <a:gd name="T3" fmla="*/ 10 h 12"/>
                <a:gd name="T4" fmla="*/ 11 w 20"/>
                <a:gd name="T5" fmla="*/ 7 h 12"/>
                <a:gd name="T6" fmla="*/ 8 w 20"/>
                <a:gd name="T7" fmla="*/ 4 h 12"/>
                <a:gd name="T8" fmla="*/ 5 w 20"/>
                <a:gd name="T9" fmla="*/ 2 h 12"/>
                <a:gd name="T10" fmla="*/ 2 w 20"/>
                <a:gd name="T11" fmla="*/ 1 h 12"/>
                <a:gd name="T12" fmla="*/ 2 w 20"/>
                <a:gd name="T13" fmla="*/ 3 h 12"/>
                <a:gd name="T14" fmla="*/ 6 w 20"/>
                <a:gd name="T15" fmla="*/ 7 h 12"/>
                <a:gd name="T16" fmla="*/ 12 w 20"/>
                <a:gd name="T17" fmla="*/ 11 h 12"/>
                <a:gd name="T18" fmla="*/ 15 w 20"/>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2">
                  <a:moveTo>
                    <a:pt x="15" y="12"/>
                  </a:moveTo>
                  <a:cubicBezTo>
                    <a:pt x="16" y="12"/>
                    <a:pt x="20" y="11"/>
                    <a:pt x="16" y="10"/>
                  </a:cubicBezTo>
                  <a:cubicBezTo>
                    <a:pt x="13" y="10"/>
                    <a:pt x="11" y="9"/>
                    <a:pt x="11" y="7"/>
                  </a:cubicBezTo>
                  <a:cubicBezTo>
                    <a:pt x="11" y="6"/>
                    <a:pt x="10" y="4"/>
                    <a:pt x="8" y="4"/>
                  </a:cubicBezTo>
                  <a:cubicBezTo>
                    <a:pt x="7" y="4"/>
                    <a:pt x="6" y="2"/>
                    <a:pt x="5" y="2"/>
                  </a:cubicBezTo>
                  <a:cubicBezTo>
                    <a:pt x="4" y="1"/>
                    <a:pt x="3" y="0"/>
                    <a:pt x="2" y="1"/>
                  </a:cubicBezTo>
                  <a:cubicBezTo>
                    <a:pt x="2" y="1"/>
                    <a:pt x="0" y="2"/>
                    <a:pt x="2" y="3"/>
                  </a:cubicBezTo>
                  <a:cubicBezTo>
                    <a:pt x="5" y="5"/>
                    <a:pt x="5" y="6"/>
                    <a:pt x="6" y="7"/>
                  </a:cubicBezTo>
                  <a:cubicBezTo>
                    <a:pt x="8" y="8"/>
                    <a:pt x="11" y="10"/>
                    <a:pt x="12" y="11"/>
                  </a:cubicBezTo>
                  <a:cubicBezTo>
                    <a:pt x="12" y="11"/>
                    <a:pt x="14" y="12"/>
                    <a:pt x="15"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8" name="Freeform 566">
              <a:extLst>
                <a:ext uri="{FF2B5EF4-FFF2-40B4-BE49-F238E27FC236}">
                  <a16:creationId xmlns:a16="http://schemas.microsoft.com/office/drawing/2014/main" id="{4457DD63-0B80-4276-BA2C-69EFC2714C33}"/>
                </a:ext>
              </a:extLst>
            </p:cNvPr>
            <p:cNvSpPr>
              <a:spLocks/>
            </p:cNvSpPr>
            <p:nvPr/>
          </p:nvSpPr>
          <p:spPr bwMode="auto">
            <a:xfrm>
              <a:off x="6719" y="2834"/>
              <a:ext cx="7" cy="10"/>
            </a:xfrm>
            <a:custGeom>
              <a:avLst/>
              <a:gdLst>
                <a:gd name="T0" fmla="*/ 2 w 5"/>
                <a:gd name="T1" fmla="*/ 2 h 7"/>
                <a:gd name="T2" fmla="*/ 1 w 5"/>
                <a:gd name="T3" fmla="*/ 3 h 7"/>
                <a:gd name="T4" fmla="*/ 4 w 5"/>
                <a:gd name="T5" fmla="*/ 5 h 7"/>
                <a:gd name="T6" fmla="*/ 2 w 5"/>
                <a:gd name="T7" fmla="*/ 2 h 7"/>
              </a:gdLst>
              <a:ahLst/>
              <a:cxnLst>
                <a:cxn ang="0">
                  <a:pos x="T0" y="T1"/>
                </a:cxn>
                <a:cxn ang="0">
                  <a:pos x="T2" y="T3"/>
                </a:cxn>
                <a:cxn ang="0">
                  <a:pos x="T4" y="T5"/>
                </a:cxn>
                <a:cxn ang="0">
                  <a:pos x="T6" y="T7"/>
                </a:cxn>
              </a:cxnLst>
              <a:rect l="0" t="0" r="r" b="b"/>
              <a:pathLst>
                <a:path w="5" h="7">
                  <a:moveTo>
                    <a:pt x="2" y="2"/>
                  </a:moveTo>
                  <a:cubicBezTo>
                    <a:pt x="0" y="0"/>
                    <a:pt x="1" y="3"/>
                    <a:pt x="1" y="3"/>
                  </a:cubicBezTo>
                  <a:cubicBezTo>
                    <a:pt x="2" y="7"/>
                    <a:pt x="3" y="6"/>
                    <a:pt x="4" y="5"/>
                  </a:cubicBezTo>
                  <a:cubicBezTo>
                    <a:pt x="4" y="4"/>
                    <a:pt x="5" y="4"/>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9" name="Freeform 567">
              <a:extLst>
                <a:ext uri="{FF2B5EF4-FFF2-40B4-BE49-F238E27FC236}">
                  <a16:creationId xmlns:a16="http://schemas.microsoft.com/office/drawing/2014/main" id="{5653B240-7309-4517-8BBB-50FD29606FC0}"/>
                </a:ext>
              </a:extLst>
            </p:cNvPr>
            <p:cNvSpPr>
              <a:spLocks/>
            </p:cNvSpPr>
            <p:nvPr/>
          </p:nvSpPr>
          <p:spPr bwMode="auto">
            <a:xfrm>
              <a:off x="6727" y="2843"/>
              <a:ext cx="7" cy="8"/>
            </a:xfrm>
            <a:custGeom>
              <a:avLst/>
              <a:gdLst>
                <a:gd name="T0" fmla="*/ 2 w 5"/>
                <a:gd name="T1" fmla="*/ 0 h 6"/>
                <a:gd name="T2" fmla="*/ 0 w 5"/>
                <a:gd name="T3" fmla="*/ 2 h 6"/>
                <a:gd name="T4" fmla="*/ 4 w 5"/>
                <a:gd name="T5" fmla="*/ 2 h 6"/>
                <a:gd name="T6" fmla="*/ 2 w 5"/>
                <a:gd name="T7" fmla="*/ 0 h 6"/>
              </a:gdLst>
              <a:ahLst/>
              <a:cxnLst>
                <a:cxn ang="0">
                  <a:pos x="T0" y="T1"/>
                </a:cxn>
                <a:cxn ang="0">
                  <a:pos x="T2" y="T3"/>
                </a:cxn>
                <a:cxn ang="0">
                  <a:pos x="T4" y="T5"/>
                </a:cxn>
                <a:cxn ang="0">
                  <a:pos x="T6" y="T7"/>
                </a:cxn>
              </a:cxnLst>
              <a:rect l="0" t="0" r="r" b="b"/>
              <a:pathLst>
                <a:path w="5" h="6">
                  <a:moveTo>
                    <a:pt x="2" y="0"/>
                  </a:moveTo>
                  <a:cubicBezTo>
                    <a:pt x="0" y="0"/>
                    <a:pt x="0" y="2"/>
                    <a:pt x="0" y="2"/>
                  </a:cubicBezTo>
                  <a:cubicBezTo>
                    <a:pt x="4" y="6"/>
                    <a:pt x="4" y="3"/>
                    <a:pt x="4" y="2"/>
                  </a:cubicBezTo>
                  <a:cubicBezTo>
                    <a:pt x="5" y="1"/>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0" name="Freeform 568">
              <a:extLst>
                <a:ext uri="{FF2B5EF4-FFF2-40B4-BE49-F238E27FC236}">
                  <a16:creationId xmlns:a16="http://schemas.microsoft.com/office/drawing/2014/main" id="{0D357905-ABED-4A42-9F65-BACFC2924D27}"/>
                </a:ext>
              </a:extLst>
            </p:cNvPr>
            <p:cNvSpPr>
              <a:spLocks/>
            </p:cNvSpPr>
            <p:nvPr/>
          </p:nvSpPr>
          <p:spPr bwMode="auto">
            <a:xfrm>
              <a:off x="6730" y="2844"/>
              <a:ext cx="18" cy="14"/>
            </a:xfrm>
            <a:custGeom>
              <a:avLst/>
              <a:gdLst>
                <a:gd name="T0" fmla="*/ 8 w 13"/>
                <a:gd name="T1" fmla="*/ 2 h 10"/>
                <a:gd name="T2" fmla="*/ 5 w 13"/>
                <a:gd name="T3" fmla="*/ 1 h 10"/>
                <a:gd name="T4" fmla="*/ 4 w 13"/>
                <a:gd name="T5" fmla="*/ 5 h 10"/>
                <a:gd name="T6" fmla="*/ 7 w 13"/>
                <a:gd name="T7" fmla="*/ 6 h 10"/>
                <a:gd name="T8" fmla="*/ 10 w 13"/>
                <a:gd name="T9" fmla="*/ 9 h 10"/>
                <a:gd name="T10" fmla="*/ 11 w 13"/>
                <a:gd name="T11" fmla="*/ 6 h 10"/>
                <a:gd name="T12" fmla="*/ 8 w 1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8" y="2"/>
                  </a:moveTo>
                  <a:cubicBezTo>
                    <a:pt x="8" y="2"/>
                    <a:pt x="7" y="0"/>
                    <a:pt x="5" y="1"/>
                  </a:cubicBezTo>
                  <a:cubicBezTo>
                    <a:pt x="4" y="3"/>
                    <a:pt x="0" y="7"/>
                    <a:pt x="4" y="5"/>
                  </a:cubicBezTo>
                  <a:cubicBezTo>
                    <a:pt x="4" y="5"/>
                    <a:pt x="6" y="4"/>
                    <a:pt x="7" y="6"/>
                  </a:cubicBezTo>
                  <a:cubicBezTo>
                    <a:pt x="7" y="7"/>
                    <a:pt x="9" y="8"/>
                    <a:pt x="10" y="9"/>
                  </a:cubicBezTo>
                  <a:cubicBezTo>
                    <a:pt x="11" y="10"/>
                    <a:pt x="13" y="8"/>
                    <a:pt x="11" y="6"/>
                  </a:cubicBezTo>
                  <a:cubicBezTo>
                    <a:pt x="10" y="4"/>
                    <a:pt x="9" y="3"/>
                    <a:pt x="8"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1" name="Freeform 569">
              <a:extLst>
                <a:ext uri="{FF2B5EF4-FFF2-40B4-BE49-F238E27FC236}">
                  <a16:creationId xmlns:a16="http://schemas.microsoft.com/office/drawing/2014/main" id="{7DA007DB-135C-4D13-8835-2017FBE2521F}"/>
                </a:ext>
              </a:extLst>
            </p:cNvPr>
            <p:cNvSpPr>
              <a:spLocks/>
            </p:cNvSpPr>
            <p:nvPr/>
          </p:nvSpPr>
          <p:spPr bwMode="auto">
            <a:xfrm>
              <a:off x="6734" y="2854"/>
              <a:ext cx="4" cy="5"/>
            </a:xfrm>
            <a:custGeom>
              <a:avLst/>
              <a:gdLst>
                <a:gd name="T0" fmla="*/ 0 w 3"/>
                <a:gd name="T1" fmla="*/ 2 h 4"/>
                <a:gd name="T2" fmla="*/ 1 w 3"/>
                <a:gd name="T3" fmla="*/ 3 h 4"/>
                <a:gd name="T4" fmla="*/ 2 w 3"/>
                <a:gd name="T5" fmla="*/ 2 h 4"/>
                <a:gd name="T6" fmla="*/ 2 w 3"/>
                <a:gd name="T7" fmla="*/ 1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3"/>
                    <a:pt x="0" y="4"/>
                    <a:pt x="1" y="3"/>
                  </a:cubicBezTo>
                  <a:cubicBezTo>
                    <a:pt x="2" y="2"/>
                    <a:pt x="2" y="2"/>
                    <a:pt x="2" y="2"/>
                  </a:cubicBezTo>
                  <a:cubicBezTo>
                    <a:pt x="2" y="2"/>
                    <a:pt x="3" y="1"/>
                    <a:pt x="2" y="1"/>
                  </a:cubicBezTo>
                  <a:cubicBezTo>
                    <a:pt x="1" y="0"/>
                    <a:pt x="0"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2" name="Freeform 570">
              <a:extLst>
                <a:ext uri="{FF2B5EF4-FFF2-40B4-BE49-F238E27FC236}">
                  <a16:creationId xmlns:a16="http://schemas.microsoft.com/office/drawing/2014/main" id="{8B678DC8-83F8-42E0-B877-4B9172245263}"/>
                </a:ext>
              </a:extLst>
            </p:cNvPr>
            <p:cNvSpPr>
              <a:spLocks/>
            </p:cNvSpPr>
            <p:nvPr/>
          </p:nvSpPr>
          <p:spPr bwMode="auto">
            <a:xfrm>
              <a:off x="6748" y="2856"/>
              <a:ext cx="5" cy="7"/>
            </a:xfrm>
            <a:custGeom>
              <a:avLst/>
              <a:gdLst>
                <a:gd name="T0" fmla="*/ 3 w 4"/>
                <a:gd name="T1" fmla="*/ 0 h 5"/>
                <a:gd name="T2" fmla="*/ 0 w 4"/>
                <a:gd name="T3" fmla="*/ 2 h 5"/>
                <a:gd name="T4" fmla="*/ 2 w 4"/>
                <a:gd name="T5" fmla="*/ 3 h 5"/>
                <a:gd name="T6" fmla="*/ 3 w 4"/>
                <a:gd name="T7" fmla="*/ 0 h 5"/>
              </a:gdLst>
              <a:ahLst/>
              <a:cxnLst>
                <a:cxn ang="0">
                  <a:pos x="T0" y="T1"/>
                </a:cxn>
                <a:cxn ang="0">
                  <a:pos x="T2" y="T3"/>
                </a:cxn>
                <a:cxn ang="0">
                  <a:pos x="T4" y="T5"/>
                </a:cxn>
                <a:cxn ang="0">
                  <a:pos x="T6" y="T7"/>
                </a:cxn>
              </a:cxnLst>
              <a:rect l="0" t="0" r="r" b="b"/>
              <a:pathLst>
                <a:path w="4" h="5">
                  <a:moveTo>
                    <a:pt x="3" y="0"/>
                  </a:moveTo>
                  <a:cubicBezTo>
                    <a:pt x="1" y="0"/>
                    <a:pt x="0" y="1"/>
                    <a:pt x="0" y="2"/>
                  </a:cubicBezTo>
                  <a:cubicBezTo>
                    <a:pt x="0" y="2"/>
                    <a:pt x="1" y="5"/>
                    <a:pt x="2" y="3"/>
                  </a:cubicBezTo>
                  <a:cubicBezTo>
                    <a:pt x="3" y="1"/>
                    <a:pt x="4" y="0"/>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3" name="Freeform 571">
              <a:extLst>
                <a:ext uri="{FF2B5EF4-FFF2-40B4-BE49-F238E27FC236}">
                  <a16:creationId xmlns:a16="http://schemas.microsoft.com/office/drawing/2014/main" id="{0CC86561-1F0C-4C17-BF7A-C787CB098AFB}"/>
                </a:ext>
              </a:extLst>
            </p:cNvPr>
            <p:cNvSpPr>
              <a:spLocks/>
            </p:cNvSpPr>
            <p:nvPr/>
          </p:nvSpPr>
          <p:spPr bwMode="auto">
            <a:xfrm>
              <a:off x="6738" y="2860"/>
              <a:ext cx="4" cy="2"/>
            </a:xfrm>
            <a:custGeom>
              <a:avLst/>
              <a:gdLst>
                <a:gd name="T0" fmla="*/ 0 w 3"/>
                <a:gd name="T1" fmla="*/ 0 h 1"/>
                <a:gd name="T2" fmla="*/ 2 w 3"/>
                <a:gd name="T3" fmla="*/ 1 h 1"/>
                <a:gd name="T4" fmla="*/ 0 w 3"/>
                <a:gd name="T5" fmla="*/ 0 h 1"/>
              </a:gdLst>
              <a:ahLst/>
              <a:cxnLst>
                <a:cxn ang="0">
                  <a:pos x="T0" y="T1"/>
                </a:cxn>
                <a:cxn ang="0">
                  <a:pos x="T2" y="T3"/>
                </a:cxn>
                <a:cxn ang="0">
                  <a:pos x="T4" y="T5"/>
                </a:cxn>
              </a:cxnLst>
              <a:rect l="0" t="0" r="r" b="b"/>
              <a:pathLst>
                <a:path w="3" h="1">
                  <a:moveTo>
                    <a:pt x="0" y="0"/>
                  </a:moveTo>
                  <a:cubicBezTo>
                    <a:pt x="0" y="0"/>
                    <a:pt x="3" y="1"/>
                    <a:pt x="2" y="1"/>
                  </a:cubicBezTo>
                  <a:cubicBezTo>
                    <a:pt x="2" y="0"/>
                    <a:pt x="1"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4" name="Freeform 572">
              <a:extLst>
                <a:ext uri="{FF2B5EF4-FFF2-40B4-BE49-F238E27FC236}">
                  <a16:creationId xmlns:a16="http://schemas.microsoft.com/office/drawing/2014/main" id="{13AC4252-F433-4D6D-95F8-7B0871F0BAAE}"/>
                </a:ext>
              </a:extLst>
            </p:cNvPr>
            <p:cNvSpPr>
              <a:spLocks/>
            </p:cNvSpPr>
            <p:nvPr/>
          </p:nvSpPr>
          <p:spPr bwMode="auto">
            <a:xfrm>
              <a:off x="6758" y="2836"/>
              <a:ext cx="30" cy="20"/>
            </a:xfrm>
            <a:custGeom>
              <a:avLst/>
              <a:gdLst>
                <a:gd name="T0" fmla="*/ 21 w 22"/>
                <a:gd name="T1" fmla="*/ 14 h 15"/>
                <a:gd name="T2" fmla="*/ 21 w 22"/>
                <a:gd name="T3" fmla="*/ 12 h 15"/>
                <a:gd name="T4" fmla="*/ 20 w 22"/>
                <a:gd name="T5" fmla="*/ 10 h 15"/>
                <a:gd name="T6" fmla="*/ 15 w 22"/>
                <a:gd name="T7" fmla="*/ 7 h 15"/>
                <a:gd name="T8" fmla="*/ 11 w 22"/>
                <a:gd name="T9" fmla="*/ 6 h 15"/>
                <a:gd name="T10" fmla="*/ 8 w 22"/>
                <a:gd name="T11" fmla="*/ 3 h 15"/>
                <a:gd name="T12" fmla="*/ 2 w 22"/>
                <a:gd name="T13" fmla="*/ 0 h 15"/>
                <a:gd name="T14" fmla="*/ 2 w 22"/>
                <a:gd name="T15" fmla="*/ 1 h 15"/>
                <a:gd name="T16" fmla="*/ 3 w 22"/>
                <a:gd name="T17" fmla="*/ 3 h 15"/>
                <a:gd name="T18" fmla="*/ 5 w 22"/>
                <a:gd name="T19" fmla="*/ 5 h 15"/>
                <a:gd name="T20" fmla="*/ 14 w 22"/>
                <a:gd name="T21" fmla="*/ 11 h 15"/>
                <a:gd name="T22" fmla="*/ 20 w 22"/>
                <a:gd name="T23" fmla="*/ 14 h 15"/>
                <a:gd name="T24" fmla="*/ 21 w 22"/>
                <a:gd name="T25"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5">
                  <a:moveTo>
                    <a:pt x="21" y="14"/>
                  </a:moveTo>
                  <a:cubicBezTo>
                    <a:pt x="21" y="13"/>
                    <a:pt x="21" y="13"/>
                    <a:pt x="21" y="12"/>
                  </a:cubicBezTo>
                  <a:cubicBezTo>
                    <a:pt x="22" y="12"/>
                    <a:pt x="20" y="11"/>
                    <a:pt x="20" y="10"/>
                  </a:cubicBezTo>
                  <a:cubicBezTo>
                    <a:pt x="20" y="10"/>
                    <a:pt x="16" y="8"/>
                    <a:pt x="15" y="7"/>
                  </a:cubicBezTo>
                  <a:cubicBezTo>
                    <a:pt x="13" y="7"/>
                    <a:pt x="11" y="6"/>
                    <a:pt x="11" y="6"/>
                  </a:cubicBezTo>
                  <a:cubicBezTo>
                    <a:pt x="10" y="5"/>
                    <a:pt x="9" y="5"/>
                    <a:pt x="8" y="3"/>
                  </a:cubicBezTo>
                  <a:cubicBezTo>
                    <a:pt x="6" y="2"/>
                    <a:pt x="3" y="1"/>
                    <a:pt x="2" y="0"/>
                  </a:cubicBezTo>
                  <a:cubicBezTo>
                    <a:pt x="0" y="0"/>
                    <a:pt x="1" y="1"/>
                    <a:pt x="2" y="1"/>
                  </a:cubicBezTo>
                  <a:cubicBezTo>
                    <a:pt x="2" y="2"/>
                    <a:pt x="3" y="3"/>
                    <a:pt x="3" y="3"/>
                  </a:cubicBezTo>
                  <a:cubicBezTo>
                    <a:pt x="3" y="4"/>
                    <a:pt x="4" y="4"/>
                    <a:pt x="5" y="5"/>
                  </a:cubicBezTo>
                  <a:cubicBezTo>
                    <a:pt x="6" y="7"/>
                    <a:pt x="13" y="10"/>
                    <a:pt x="14" y="11"/>
                  </a:cubicBezTo>
                  <a:cubicBezTo>
                    <a:pt x="15" y="11"/>
                    <a:pt x="18" y="13"/>
                    <a:pt x="20" y="14"/>
                  </a:cubicBezTo>
                  <a:cubicBezTo>
                    <a:pt x="21" y="15"/>
                    <a:pt x="22" y="15"/>
                    <a:pt x="21"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5" name="Freeform 573">
              <a:extLst>
                <a:ext uri="{FF2B5EF4-FFF2-40B4-BE49-F238E27FC236}">
                  <a16:creationId xmlns:a16="http://schemas.microsoft.com/office/drawing/2014/main" id="{4F037C0C-4DFE-4F0A-9854-160BB9983817}"/>
                </a:ext>
              </a:extLst>
            </p:cNvPr>
            <p:cNvSpPr>
              <a:spLocks/>
            </p:cNvSpPr>
            <p:nvPr/>
          </p:nvSpPr>
          <p:spPr bwMode="auto">
            <a:xfrm>
              <a:off x="6792" y="2866"/>
              <a:ext cx="4" cy="3"/>
            </a:xfrm>
            <a:custGeom>
              <a:avLst/>
              <a:gdLst>
                <a:gd name="T0" fmla="*/ 1 w 3"/>
                <a:gd name="T1" fmla="*/ 0 h 2"/>
                <a:gd name="T2" fmla="*/ 3 w 3"/>
                <a:gd name="T3" fmla="*/ 2 h 2"/>
                <a:gd name="T4" fmla="*/ 1 w 3"/>
                <a:gd name="T5" fmla="*/ 0 h 2"/>
              </a:gdLst>
              <a:ahLst/>
              <a:cxnLst>
                <a:cxn ang="0">
                  <a:pos x="T0" y="T1"/>
                </a:cxn>
                <a:cxn ang="0">
                  <a:pos x="T2" y="T3"/>
                </a:cxn>
                <a:cxn ang="0">
                  <a:pos x="T4" y="T5"/>
                </a:cxn>
              </a:cxnLst>
              <a:rect l="0" t="0" r="r" b="b"/>
              <a:pathLst>
                <a:path w="3" h="2">
                  <a:moveTo>
                    <a:pt x="1" y="0"/>
                  </a:moveTo>
                  <a:cubicBezTo>
                    <a:pt x="0" y="0"/>
                    <a:pt x="1" y="2"/>
                    <a:pt x="3" y="2"/>
                  </a:cubicBezTo>
                  <a:cubicBezTo>
                    <a:pt x="3" y="2"/>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6" name="Freeform 574">
              <a:extLst>
                <a:ext uri="{FF2B5EF4-FFF2-40B4-BE49-F238E27FC236}">
                  <a16:creationId xmlns:a16="http://schemas.microsoft.com/office/drawing/2014/main" id="{4A63FD0D-DB4A-45B6-96A4-95F660F548B8}"/>
                </a:ext>
              </a:extLst>
            </p:cNvPr>
            <p:cNvSpPr>
              <a:spLocks/>
            </p:cNvSpPr>
            <p:nvPr/>
          </p:nvSpPr>
          <p:spPr bwMode="auto">
            <a:xfrm>
              <a:off x="6795" y="2867"/>
              <a:ext cx="3" cy="3"/>
            </a:xfrm>
            <a:custGeom>
              <a:avLst/>
              <a:gdLst>
                <a:gd name="T0" fmla="*/ 2 w 2"/>
                <a:gd name="T1" fmla="*/ 2 h 2"/>
                <a:gd name="T2" fmla="*/ 0 w 2"/>
                <a:gd name="T3" fmla="*/ 2 h 2"/>
                <a:gd name="T4" fmla="*/ 2 w 2"/>
                <a:gd name="T5" fmla="*/ 2 h 2"/>
              </a:gdLst>
              <a:ahLst/>
              <a:cxnLst>
                <a:cxn ang="0">
                  <a:pos x="T0" y="T1"/>
                </a:cxn>
                <a:cxn ang="0">
                  <a:pos x="T2" y="T3"/>
                </a:cxn>
                <a:cxn ang="0">
                  <a:pos x="T4" y="T5"/>
                </a:cxn>
              </a:cxnLst>
              <a:rect l="0" t="0" r="r" b="b"/>
              <a:pathLst>
                <a:path w="2" h="2">
                  <a:moveTo>
                    <a:pt x="2" y="2"/>
                  </a:moveTo>
                  <a:cubicBezTo>
                    <a:pt x="2" y="2"/>
                    <a:pt x="2" y="0"/>
                    <a:pt x="0" y="2"/>
                  </a:cubicBezTo>
                  <a:cubicBezTo>
                    <a:pt x="0" y="2"/>
                    <a:pt x="1"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7" name="Freeform 575">
              <a:extLst>
                <a:ext uri="{FF2B5EF4-FFF2-40B4-BE49-F238E27FC236}">
                  <a16:creationId xmlns:a16="http://schemas.microsoft.com/office/drawing/2014/main" id="{059DF79B-6F0C-4EFC-88A7-91388F3795DD}"/>
                </a:ext>
              </a:extLst>
            </p:cNvPr>
            <p:cNvSpPr>
              <a:spLocks/>
            </p:cNvSpPr>
            <p:nvPr/>
          </p:nvSpPr>
          <p:spPr bwMode="auto">
            <a:xfrm>
              <a:off x="6781" y="2869"/>
              <a:ext cx="26" cy="17"/>
            </a:xfrm>
            <a:custGeom>
              <a:avLst/>
              <a:gdLst>
                <a:gd name="T0" fmla="*/ 12 w 19"/>
                <a:gd name="T1" fmla="*/ 5 h 13"/>
                <a:gd name="T2" fmla="*/ 4 w 19"/>
                <a:gd name="T3" fmla="*/ 3 h 13"/>
                <a:gd name="T4" fmla="*/ 1 w 19"/>
                <a:gd name="T5" fmla="*/ 3 h 13"/>
                <a:gd name="T6" fmla="*/ 2 w 19"/>
                <a:gd name="T7" fmla="*/ 7 h 13"/>
                <a:gd name="T8" fmla="*/ 8 w 19"/>
                <a:gd name="T9" fmla="*/ 10 h 13"/>
                <a:gd name="T10" fmla="*/ 13 w 19"/>
                <a:gd name="T11" fmla="*/ 11 h 13"/>
                <a:gd name="T12" fmla="*/ 17 w 19"/>
                <a:gd name="T13" fmla="*/ 12 h 13"/>
                <a:gd name="T14" fmla="*/ 18 w 19"/>
                <a:gd name="T15" fmla="*/ 8 h 13"/>
                <a:gd name="T16" fmla="*/ 12 w 19"/>
                <a:gd name="T17"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3">
                  <a:moveTo>
                    <a:pt x="12" y="5"/>
                  </a:moveTo>
                  <a:cubicBezTo>
                    <a:pt x="9" y="5"/>
                    <a:pt x="6" y="4"/>
                    <a:pt x="4" y="3"/>
                  </a:cubicBezTo>
                  <a:cubicBezTo>
                    <a:pt x="4" y="3"/>
                    <a:pt x="2" y="0"/>
                    <a:pt x="1" y="3"/>
                  </a:cubicBezTo>
                  <a:cubicBezTo>
                    <a:pt x="0" y="5"/>
                    <a:pt x="1" y="6"/>
                    <a:pt x="2" y="7"/>
                  </a:cubicBezTo>
                  <a:cubicBezTo>
                    <a:pt x="4" y="9"/>
                    <a:pt x="7" y="11"/>
                    <a:pt x="8" y="10"/>
                  </a:cubicBezTo>
                  <a:cubicBezTo>
                    <a:pt x="10" y="10"/>
                    <a:pt x="12" y="11"/>
                    <a:pt x="13" y="11"/>
                  </a:cubicBezTo>
                  <a:cubicBezTo>
                    <a:pt x="14" y="11"/>
                    <a:pt x="16" y="13"/>
                    <a:pt x="17" y="12"/>
                  </a:cubicBezTo>
                  <a:cubicBezTo>
                    <a:pt x="18" y="10"/>
                    <a:pt x="19" y="10"/>
                    <a:pt x="18" y="8"/>
                  </a:cubicBezTo>
                  <a:cubicBezTo>
                    <a:pt x="17" y="7"/>
                    <a:pt x="14" y="4"/>
                    <a:pt x="1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3" name="Group 777">
            <a:extLst>
              <a:ext uri="{FF2B5EF4-FFF2-40B4-BE49-F238E27FC236}">
                <a16:creationId xmlns:a16="http://schemas.microsoft.com/office/drawing/2014/main" id="{23FC052B-D308-4834-BB64-5D3097884B4F}"/>
              </a:ext>
              <a:ext uri="{C183D7F6-B498-43B3-948B-1728B52AA6E4}">
                <adec:decorative xmlns:adec="http://schemas.microsoft.com/office/drawing/2017/decorative" val="1"/>
              </a:ext>
            </a:extLst>
          </p:cNvPr>
          <p:cNvGrpSpPr>
            <a:grpSpLocks/>
          </p:cNvGrpSpPr>
          <p:nvPr/>
        </p:nvGrpSpPr>
        <p:grpSpPr bwMode="auto">
          <a:xfrm>
            <a:off x="6525575" y="703446"/>
            <a:ext cx="5222407" cy="3794069"/>
            <a:chOff x="4030" y="453"/>
            <a:chExt cx="3404" cy="2473"/>
          </a:xfrm>
          <a:solidFill>
            <a:schemeClr val="bg1">
              <a:lumMod val="85000"/>
              <a:lumOff val="15000"/>
            </a:schemeClr>
          </a:solidFill>
        </p:grpSpPr>
        <p:sp>
          <p:nvSpPr>
            <p:cNvPr id="798" name="Freeform 577">
              <a:extLst>
                <a:ext uri="{FF2B5EF4-FFF2-40B4-BE49-F238E27FC236}">
                  <a16:creationId xmlns:a16="http://schemas.microsoft.com/office/drawing/2014/main" id="{950F12C9-AAEE-44C8-8877-18AF76BF5AF8}"/>
                </a:ext>
              </a:extLst>
            </p:cNvPr>
            <p:cNvSpPr>
              <a:spLocks/>
            </p:cNvSpPr>
            <p:nvPr/>
          </p:nvSpPr>
          <p:spPr bwMode="auto">
            <a:xfrm>
              <a:off x="6800" y="2851"/>
              <a:ext cx="18" cy="29"/>
            </a:xfrm>
            <a:custGeom>
              <a:avLst/>
              <a:gdLst>
                <a:gd name="T0" fmla="*/ 13 w 13"/>
                <a:gd name="T1" fmla="*/ 19 h 21"/>
                <a:gd name="T2" fmla="*/ 12 w 13"/>
                <a:gd name="T3" fmla="*/ 15 h 21"/>
                <a:gd name="T4" fmla="*/ 10 w 13"/>
                <a:gd name="T5" fmla="*/ 10 h 21"/>
                <a:gd name="T6" fmla="*/ 8 w 13"/>
                <a:gd name="T7" fmla="*/ 6 h 21"/>
                <a:gd name="T8" fmla="*/ 4 w 13"/>
                <a:gd name="T9" fmla="*/ 1 h 21"/>
                <a:gd name="T10" fmla="*/ 2 w 13"/>
                <a:gd name="T11" fmla="*/ 1 h 21"/>
                <a:gd name="T12" fmla="*/ 3 w 13"/>
                <a:gd name="T13" fmla="*/ 3 h 21"/>
                <a:gd name="T14" fmla="*/ 3 w 13"/>
                <a:gd name="T15" fmla="*/ 7 h 21"/>
                <a:gd name="T16" fmla="*/ 7 w 13"/>
                <a:gd name="T17" fmla="*/ 14 h 21"/>
                <a:gd name="T18" fmla="*/ 11 w 13"/>
                <a:gd name="T19" fmla="*/ 19 h 21"/>
                <a:gd name="T20" fmla="*/ 13 w 13"/>
                <a:gd name="T21"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1">
                  <a:moveTo>
                    <a:pt x="13" y="19"/>
                  </a:moveTo>
                  <a:cubicBezTo>
                    <a:pt x="12" y="18"/>
                    <a:pt x="12" y="16"/>
                    <a:pt x="12" y="15"/>
                  </a:cubicBezTo>
                  <a:cubicBezTo>
                    <a:pt x="12" y="13"/>
                    <a:pt x="10" y="11"/>
                    <a:pt x="10" y="10"/>
                  </a:cubicBezTo>
                  <a:cubicBezTo>
                    <a:pt x="9" y="10"/>
                    <a:pt x="8" y="8"/>
                    <a:pt x="8" y="6"/>
                  </a:cubicBezTo>
                  <a:cubicBezTo>
                    <a:pt x="7" y="4"/>
                    <a:pt x="5" y="2"/>
                    <a:pt x="4" y="1"/>
                  </a:cubicBezTo>
                  <a:cubicBezTo>
                    <a:pt x="3" y="0"/>
                    <a:pt x="3" y="2"/>
                    <a:pt x="2" y="1"/>
                  </a:cubicBezTo>
                  <a:cubicBezTo>
                    <a:pt x="0" y="1"/>
                    <a:pt x="3" y="3"/>
                    <a:pt x="3" y="3"/>
                  </a:cubicBezTo>
                  <a:cubicBezTo>
                    <a:pt x="3" y="3"/>
                    <a:pt x="3" y="4"/>
                    <a:pt x="3" y="7"/>
                  </a:cubicBezTo>
                  <a:cubicBezTo>
                    <a:pt x="3" y="9"/>
                    <a:pt x="6" y="13"/>
                    <a:pt x="7" y="14"/>
                  </a:cubicBezTo>
                  <a:cubicBezTo>
                    <a:pt x="8" y="15"/>
                    <a:pt x="10" y="17"/>
                    <a:pt x="11" y="19"/>
                  </a:cubicBezTo>
                  <a:cubicBezTo>
                    <a:pt x="13" y="21"/>
                    <a:pt x="13" y="20"/>
                    <a:pt x="13" y="1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9" name="Freeform 578">
              <a:extLst>
                <a:ext uri="{FF2B5EF4-FFF2-40B4-BE49-F238E27FC236}">
                  <a16:creationId xmlns:a16="http://schemas.microsoft.com/office/drawing/2014/main" id="{82B643AF-7970-4404-AABF-775338B38ED7}"/>
                </a:ext>
              </a:extLst>
            </p:cNvPr>
            <p:cNvSpPr>
              <a:spLocks/>
            </p:cNvSpPr>
            <p:nvPr/>
          </p:nvSpPr>
          <p:spPr bwMode="auto">
            <a:xfrm>
              <a:off x="6818" y="2874"/>
              <a:ext cx="6" cy="8"/>
            </a:xfrm>
            <a:custGeom>
              <a:avLst/>
              <a:gdLst>
                <a:gd name="T0" fmla="*/ 0 w 4"/>
                <a:gd name="T1" fmla="*/ 0 h 6"/>
                <a:gd name="T2" fmla="*/ 3 w 4"/>
                <a:gd name="T3" fmla="*/ 6 h 6"/>
                <a:gd name="T4" fmla="*/ 0 w 4"/>
                <a:gd name="T5" fmla="*/ 0 h 6"/>
              </a:gdLst>
              <a:ahLst/>
              <a:cxnLst>
                <a:cxn ang="0">
                  <a:pos x="T0" y="T1"/>
                </a:cxn>
                <a:cxn ang="0">
                  <a:pos x="T2" y="T3"/>
                </a:cxn>
                <a:cxn ang="0">
                  <a:pos x="T4" y="T5"/>
                </a:cxn>
              </a:cxnLst>
              <a:rect l="0" t="0" r="r" b="b"/>
              <a:pathLst>
                <a:path w="4" h="6">
                  <a:moveTo>
                    <a:pt x="0" y="0"/>
                  </a:moveTo>
                  <a:cubicBezTo>
                    <a:pt x="0" y="0"/>
                    <a:pt x="3" y="4"/>
                    <a:pt x="3" y="6"/>
                  </a:cubicBezTo>
                  <a:cubicBezTo>
                    <a:pt x="3" y="6"/>
                    <a:pt x="4" y="3"/>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0" name="Freeform 579">
              <a:extLst>
                <a:ext uri="{FF2B5EF4-FFF2-40B4-BE49-F238E27FC236}">
                  <a16:creationId xmlns:a16="http://schemas.microsoft.com/office/drawing/2014/main" id="{F5761A6D-55FC-4C8A-8FC9-7D9F5ED5EFB8}"/>
                </a:ext>
              </a:extLst>
            </p:cNvPr>
            <p:cNvSpPr>
              <a:spLocks/>
            </p:cNvSpPr>
            <p:nvPr/>
          </p:nvSpPr>
          <p:spPr bwMode="auto">
            <a:xfrm>
              <a:off x="6789" y="2915"/>
              <a:ext cx="13" cy="11"/>
            </a:xfrm>
            <a:custGeom>
              <a:avLst/>
              <a:gdLst>
                <a:gd name="T0" fmla="*/ 6 w 9"/>
                <a:gd name="T1" fmla="*/ 3 h 8"/>
                <a:gd name="T2" fmla="*/ 1 w 9"/>
                <a:gd name="T3" fmla="*/ 2 h 8"/>
                <a:gd name="T4" fmla="*/ 9 w 9"/>
                <a:gd name="T5" fmla="*/ 6 h 8"/>
                <a:gd name="T6" fmla="*/ 6 w 9"/>
                <a:gd name="T7" fmla="*/ 3 h 8"/>
              </a:gdLst>
              <a:ahLst/>
              <a:cxnLst>
                <a:cxn ang="0">
                  <a:pos x="T0" y="T1"/>
                </a:cxn>
                <a:cxn ang="0">
                  <a:pos x="T2" y="T3"/>
                </a:cxn>
                <a:cxn ang="0">
                  <a:pos x="T4" y="T5"/>
                </a:cxn>
                <a:cxn ang="0">
                  <a:pos x="T6" y="T7"/>
                </a:cxn>
              </a:cxnLst>
              <a:rect l="0" t="0" r="r" b="b"/>
              <a:pathLst>
                <a:path w="9" h="8">
                  <a:moveTo>
                    <a:pt x="6" y="3"/>
                  </a:moveTo>
                  <a:cubicBezTo>
                    <a:pt x="4" y="3"/>
                    <a:pt x="0" y="0"/>
                    <a:pt x="1" y="2"/>
                  </a:cubicBezTo>
                  <a:cubicBezTo>
                    <a:pt x="3" y="4"/>
                    <a:pt x="8" y="8"/>
                    <a:pt x="9" y="6"/>
                  </a:cubicBezTo>
                  <a:cubicBezTo>
                    <a:pt x="9" y="6"/>
                    <a:pt x="8" y="4"/>
                    <a:pt x="6"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1" name="Freeform 580">
              <a:extLst>
                <a:ext uri="{FF2B5EF4-FFF2-40B4-BE49-F238E27FC236}">
                  <a16:creationId xmlns:a16="http://schemas.microsoft.com/office/drawing/2014/main" id="{2130ED86-65F5-4A66-803F-424A2C0746E2}"/>
                </a:ext>
              </a:extLst>
            </p:cNvPr>
            <p:cNvSpPr>
              <a:spLocks/>
            </p:cNvSpPr>
            <p:nvPr/>
          </p:nvSpPr>
          <p:spPr bwMode="auto">
            <a:xfrm>
              <a:off x="6817" y="2889"/>
              <a:ext cx="25" cy="15"/>
            </a:xfrm>
            <a:custGeom>
              <a:avLst/>
              <a:gdLst>
                <a:gd name="T0" fmla="*/ 13 w 18"/>
                <a:gd name="T1" fmla="*/ 5 h 11"/>
                <a:gd name="T2" fmla="*/ 9 w 18"/>
                <a:gd name="T3" fmla="*/ 5 h 11"/>
                <a:gd name="T4" fmla="*/ 3 w 18"/>
                <a:gd name="T5" fmla="*/ 1 h 11"/>
                <a:gd name="T6" fmla="*/ 0 w 18"/>
                <a:gd name="T7" fmla="*/ 2 h 11"/>
                <a:gd name="T8" fmla="*/ 2 w 18"/>
                <a:gd name="T9" fmla="*/ 3 h 11"/>
                <a:gd name="T10" fmla="*/ 3 w 18"/>
                <a:gd name="T11" fmla="*/ 5 h 11"/>
                <a:gd name="T12" fmla="*/ 7 w 18"/>
                <a:gd name="T13" fmla="*/ 8 h 11"/>
                <a:gd name="T14" fmla="*/ 16 w 18"/>
                <a:gd name="T15" fmla="*/ 11 h 11"/>
                <a:gd name="T16" fmla="*/ 13 w 18"/>
                <a:gd name="T1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1">
                  <a:moveTo>
                    <a:pt x="13" y="5"/>
                  </a:moveTo>
                  <a:cubicBezTo>
                    <a:pt x="11" y="4"/>
                    <a:pt x="11" y="5"/>
                    <a:pt x="9" y="5"/>
                  </a:cubicBezTo>
                  <a:cubicBezTo>
                    <a:pt x="8" y="4"/>
                    <a:pt x="4" y="2"/>
                    <a:pt x="3" y="1"/>
                  </a:cubicBezTo>
                  <a:cubicBezTo>
                    <a:pt x="1" y="0"/>
                    <a:pt x="0" y="1"/>
                    <a:pt x="0" y="2"/>
                  </a:cubicBezTo>
                  <a:cubicBezTo>
                    <a:pt x="1" y="3"/>
                    <a:pt x="1" y="3"/>
                    <a:pt x="2" y="3"/>
                  </a:cubicBezTo>
                  <a:cubicBezTo>
                    <a:pt x="3" y="3"/>
                    <a:pt x="3" y="5"/>
                    <a:pt x="3" y="5"/>
                  </a:cubicBezTo>
                  <a:cubicBezTo>
                    <a:pt x="4" y="5"/>
                    <a:pt x="4" y="6"/>
                    <a:pt x="7" y="8"/>
                  </a:cubicBezTo>
                  <a:cubicBezTo>
                    <a:pt x="10" y="10"/>
                    <a:pt x="15" y="11"/>
                    <a:pt x="16" y="11"/>
                  </a:cubicBezTo>
                  <a:cubicBezTo>
                    <a:pt x="18" y="10"/>
                    <a:pt x="14" y="7"/>
                    <a:pt x="1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2" name="Freeform 581">
              <a:extLst>
                <a:ext uri="{FF2B5EF4-FFF2-40B4-BE49-F238E27FC236}">
                  <a16:creationId xmlns:a16="http://schemas.microsoft.com/office/drawing/2014/main" id="{9EE70486-87AA-430A-B753-306491832FD2}"/>
                </a:ext>
              </a:extLst>
            </p:cNvPr>
            <p:cNvSpPr>
              <a:spLocks/>
            </p:cNvSpPr>
            <p:nvPr/>
          </p:nvSpPr>
          <p:spPr bwMode="auto">
            <a:xfrm>
              <a:off x="4641" y="2118"/>
              <a:ext cx="19" cy="10"/>
            </a:xfrm>
            <a:custGeom>
              <a:avLst/>
              <a:gdLst>
                <a:gd name="T0" fmla="*/ 2 w 14"/>
                <a:gd name="T1" fmla="*/ 6 h 7"/>
                <a:gd name="T2" fmla="*/ 9 w 14"/>
                <a:gd name="T3" fmla="*/ 3 h 7"/>
                <a:gd name="T4" fmla="*/ 11 w 14"/>
                <a:gd name="T5" fmla="*/ 1 h 7"/>
                <a:gd name="T6" fmla="*/ 6 w 14"/>
                <a:gd name="T7" fmla="*/ 3 h 7"/>
                <a:gd name="T8" fmla="*/ 2 w 14"/>
                <a:gd name="T9" fmla="*/ 6 h 7"/>
              </a:gdLst>
              <a:ahLst/>
              <a:cxnLst>
                <a:cxn ang="0">
                  <a:pos x="T0" y="T1"/>
                </a:cxn>
                <a:cxn ang="0">
                  <a:pos x="T2" y="T3"/>
                </a:cxn>
                <a:cxn ang="0">
                  <a:pos x="T4" y="T5"/>
                </a:cxn>
                <a:cxn ang="0">
                  <a:pos x="T6" y="T7"/>
                </a:cxn>
                <a:cxn ang="0">
                  <a:pos x="T8" y="T9"/>
                </a:cxn>
              </a:cxnLst>
              <a:rect l="0" t="0" r="r" b="b"/>
              <a:pathLst>
                <a:path w="14" h="7">
                  <a:moveTo>
                    <a:pt x="2" y="6"/>
                  </a:moveTo>
                  <a:cubicBezTo>
                    <a:pt x="4" y="5"/>
                    <a:pt x="9" y="3"/>
                    <a:pt x="9" y="3"/>
                  </a:cubicBezTo>
                  <a:cubicBezTo>
                    <a:pt x="9" y="3"/>
                    <a:pt x="14" y="0"/>
                    <a:pt x="11" y="1"/>
                  </a:cubicBezTo>
                  <a:cubicBezTo>
                    <a:pt x="7" y="1"/>
                    <a:pt x="7" y="1"/>
                    <a:pt x="6" y="3"/>
                  </a:cubicBezTo>
                  <a:cubicBezTo>
                    <a:pt x="4" y="4"/>
                    <a:pt x="0" y="7"/>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3" name="Freeform 582">
              <a:extLst>
                <a:ext uri="{FF2B5EF4-FFF2-40B4-BE49-F238E27FC236}">
                  <a16:creationId xmlns:a16="http://schemas.microsoft.com/office/drawing/2014/main" id="{CC45B8B0-2262-4BD5-89C7-F8054CA15F79}"/>
                </a:ext>
              </a:extLst>
            </p:cNvPr>
            <p:cNvSpPr>
              <a:spLocks/>
            </p:cNvSpPr>
            <p:nvPr/>
          </p:nvSpPr>
          <p:spPr bwMode="auto">
            <a:xfrm>
              <a:off x="4407" y="1826"/>
              <a:ext cx="395" cy="333"/>
            </a:xfrm>
            <a:custGeom>
              <a:avLst/>
              <a:gdLst>
                <a:gd name="T0" fmla="*/ 13 w 286"/>
                <a:gd name="T1" fmla="*/ 52 h 243"/>
                <a:gd name="T2" fmla="*/ 18 w 286"/>
                <a:gd name="T3" fmla="*/ 59 h 243"/>
                <a:gd name="T4" fmla="*/ 23 w 286"/>
                <a:gd name="T5" fmla="*/ 65 h 243"/>
                <a:gd name="T6" fmla="*/ 34 w 286"/>
                <a:gd name="T7" fmla="*/ 68 h 243"/>
                <a:gd name="T8" fmla="*/ 32 w 286"/>
                <a:gd name="T9" fmla="*/ 77 h 243"/>
                <a:gd name="T10" fmla="*/ 28 w 286"/>
                <a:gd name="T11" fmla="*/ 82 h 243"/>
                <a:gd name="T12" fmla="*/ 23 w 286"/>
                <a:gd name="T13" fmla="*/ 89 h 243"/>
                <a:gd name="T14" fmla="*/ 21 w 286"/>
                <a:gd name="T15" fmla="*/ 100 h 243"/>
                <a:gd name="T16" fmla="*/ 30 w 286"/>
                <a:gd name="T17" fmla="*/ 113 h 243"/>
                <a:gd name="T18" fmla="*/ 46 w 286"/>
                <a:gd name="T19" fmla="*/ 124 h 243"/>
                <a:gd name="T20" fmla="*/ 57 w 286"/>
                <a:gd name="T21" fmla="*/ 136 h 243"/>
                <a:gd name="T22" fmla="*/ 55 w 286"/>
                <a:gd name="T23" fmla="*/ 149 h 243"/>
                <a:gd name="T24" fmla="*/ 60 w 286"/>
                <a:gd name="T25" fmla="*/ 157 h 243"/>
                <a:gd name="T26" fmla="*/ 67 w 286"/>
                <a:gd name="T27" fmla="*/ 165 h 243"/>
                <a:gd name="T28" fmla="*/ 81 w 286"/>
                <a:gd name="T29" fmla="*/ 163 h 243"/>
                <a:gd name="T30" fmla="*/ 99 w 286"/>
                <a:gd name="T31" fmla="*/ 176 h 243"/>
                <a:gd name="T32" fmla="*/ 115 w 286"/>
                <a:gd name="T33" fmla="*/ 200 h 243"/>
                <a:gd name="T34" fmla="*/ 142 w 286"/>
                <a:gd name="T35" fmla="*/ 216 h 243"/>
                <a:gd name="T36" fmla="*/ 171 w 286"/>
                <a:gd name="T37" fmla="*/ 216 h 243"/>
                <a:gd name="T38" fmla="*/ 219 w 286"/>
                <a:gd name="T39" fmla="*/ 236 h 243"/>
                <a:gd name="T40" fmla="*/ 247 w 286"/>
                <a:gd name="T41" fmla="*/ 240 h 243"/>
                <a:gd name="T42" fmla="*/ 264 w 286"/>
                <a:gd name="T43" fmla="*/ 233 h 243"/>
                <a:gd name="T44" fmla="*/ 273 w 286"/>
                <a:gd name="T45" fmla="*/ 221 h 243"/>
                <a:gd name="T46" fmla="*/ 286 w 286"/>
                <a:gd name="T47" fmla="*/ 210 h 243"/>
                <a:gd name="T48" fmla="*/ 279 w 286"/>
                <a:gd name="T49" fmla="*/ 195 h 243"/>
                <a:gd name="T50" fmla="*/ 251 w 286"/>
                <a:gd name="T51" fmla="*/ 168 h 243"/>
                <a:gd name="T52" fmla="*/ 251 w 286"/>
                <a:gd name="T53" fmla="*/ 167 h 243"/>
                <a:gd name="T54" fmla="*/ 264 w 286"/>
                <a:gd name="T55" fmla="*/ 150 h 243"/>
                <a:gd name="T56" fmla="*/ 261 w 286"/>
                <a:gd name="T57" fmla="*/ 142 h 243"/>
                <a:gd name="T58" fmla="*/ 250 w 286"/>
                <a:gd name="T59" fmla="*/ 130 h 243"/>
                <a:gd name="T60" fmla="*/ 251 w 286"/>
                <a:gd name="T61" fmla="*/ 108 h 243"/>
                <a:gd name="T62" fmla="*/ 245 w 286"/>
                <a:gd name="T63" fmla="*/ 99 h 243"/>
                <a:gd name="T64" fmla="*/ 249 w 286"/>
                <a:gd name="T65" fmla="*/ 91 h 243"/>
                <a:gd name="T66" fmla="*/ 254 w 286"/>
                <a:gd name="T67" fmla="*/ 82 h 243"/>
                <a:gd name="T68" fmla="*/ 255 w 286"/>
                <a:gd name="T69" fmla="*/ 67 h 243"/>
                <a:gd name="T70" fmla="*/ 250 w 286"/>
                <a:gd name="T71" fmla="*/ 54 h 243"/>
                <a:gd name="T72" fmla="*/ 232 w 286"/>
                <a:gd name="T73" fmla="*/ 46 h 243"/>
                <a:gd name="T74" fmla="*/ 223 w 286"/>
                <a:gd name="T75" fmla="*/ 38 h 243"/>
                <a:gd name="T76" fmla="*/ 212 w 286"/>
                <a:gd name="T77" fmla="*/ 37 h 243"/>
                <a:gd name="T78" fmla="*/ 204 w 286"/>
                <a:gd name="T79" fmla="*/ 33 h 243"/>
                <a:gd name="T80" fmla="*/ 197 w 286"/>
                <a:gd name="T81" fmla="*/ 28 h 243"/>
                <a:gd name="T82" fmla="*/ 182 w 286"/>
                <a:gd name="T83" fmla="*/ 29 h 243"/>
                <a:gd name="T84" fmla="*/ 169 w 286"/>
                <a:gd name="T85" fmla="*/ 31 h 243"/>
                <a:gd name="T86" fmla="*/ 155 w 286"/>
                <a:gd name="T87" fmla="*/ 41 h 243"/>
                <a:gd name="T88" fmla="*/ 148 w 286"/>
                <a:gd name="T89" fmla="*/ 47 h 243"/>
                <a:gd name="T90" fmla="*/ 133 w 286"/>
                <a:gd name="T91" fmla="*/ 52 h 243"/>
                <a:gd name="T92" fmla="*/ 88 w 286"/>
                <a:gd name="T93" fmla="*/ 40 h 243"/>
                <a:gd name="T94" fmla="*/ 68 w 286"/>
                <a:gd name="T95" fmla="*/ 24 h 243"/>
                <a:gd name="T96" fmla="*/ 63 w 286"/>
                <a:gd name="T97" fmla="*/ 19 h 243"/>
                <a:gd name="T98" fmla="*/ 64 w 286"/>
                <a:gd name="T99" fmla="*/ 13 h 243"/>
                <a:gd name="T100" fmla="*/ 64 w 286"/>
                <a:gd name="T101" fmla="*/ 7 h 243"/>
                <a:gd name="T102" fmla="*/ 57 w 286"/>
                <a:gd name="T103" fmla="*/ 2 h 243"/>
                <a:gd name="T104" fmla="*/ 43 w 286"/>
                <a:gd name="T105" fmla="*/ 11 h 243"/>
                <a:gd name="T106" fmla="*/ 33 w 286"/>
                <a:gd name="T107" fmla="*/ 16 h 243"/>
                <a:gd name="T108" fmla="*/ 22 w 286"/>
                <a:gd name="T109" fmla="*/ 14 h 243"/>
                <a:gd name="T110" fmla="*/ 10 w 286"/>
                <a:gd name="T111" fmla="*/ 1 h 243"/>
                <a:gd name="T112" fmla="*/ 1 w 286"/>
                <a:gd name="T113" fmla="*/ 7 h 243"/>
                <a:gd name="T114" fmla="*/ 5 w 286"/>
                <a:gd name="T115" fmla="*/ 24 h 243"/>
                <a:gd name="T116" fmla="*/ 5 w 286"/>
                <a:gd name="T117" fmla="*/ 33 h 243"/>
                <a:gd name="T118" fmla="*/ 9 w 286"/>
                <a:gd name="T119" fmla="*/ 4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6" h="243">
                  <a:moveTo>
                    <a:pt x="12" y="46"/>
                  </a:moveTo>
                  <a:cubicBezTo>
                    <a:pt x="12" y="47"/>
                    <a:pt x="13" y="48"/>
                    <a:pt x="13" y="49"/>
                  </a:cubicBezTo>
                  <a:cubicBezTo>
                    <a:pt x="13" y="49"/>
                    <a:pt x="13" y="51"/>
                    <a:pt x="13" y="52"/>
                  </a:cubicBezTo>
                  <a:cubicBezTo>
                    <a:pt x="13" y="52"/>
                    <a:pt x="13" y="52"/>
                    <a:pt x="13" y="52"/>
                  </a:cubicBezTo>
                  <a:cubicBezTo>
                    <a:pt x="16" y="53"/>
                    <a:pt x="16" y="55"/>
                    <a:pt x="15" y="56"/>
                  </a:cubicBezTo>
                  <a:cubicBezTo>
                    <a:pt x="15" y="56"/>
                    <a:pt x="15" y="57"/>
                    <a:pt x="15" y="57"/>
                  </a:cubicBezTo>
                  <a:cubicBezTo>
                    <a:pt x="15" y="57"/>
                    <a:pt x="17" y="58"/>
                    <a:pt x="18" y="58"/>
                  </a:cubicBezTo>
                  <a:cubicBezTo>
                    <a:pt x="18" y="58"/>
                    <a:pt x="18" y="59"/>
                    <a:pt x="18" y="59"/>
                  </a:cubicBezTo>
                  <a:cubicBezTo>
                    <a:pt x="18" y="59"/>
                    <a:pt x="20" y="65"/>
                    <a:pt x="20" y="65"/>
                  </a:cubicBezTo>
                  <a:cubicBezTo>
                    <a:pt x="20" y="66"/>
                    <a:pt x="21" y="66"/>
                    <a:pt x="21" y="66"/>
                  </a:cubicBezTo>
                  <a:cubicBezTo>
                    <a:pt x="21" y="66"/>
                    <a:pt x="21" y="66"/>
                    <a:pt x="22" y="65"/>
                  </a:cubicBezTo>
                  <a:cubicBezTo>
                    <a:pt x="23" y="65"/>
                    <a:pt x="23" y="65"/>
                    <a:pt x="23" y="65"/>
                  </a:cubicBezTo>
                  <a:cubicBezTo>
                    <a:pt x="23" y="65"/>
                    <a:pt x="25" y="68"/>
                    <a:pt x="26" y="68"/>
                  </a:cubicBezTo>
                  <a:cubicBezTo>
                    <a:pt x="26" y="69"/>
                    <a:pt x="27" y="69"/>
                    <a:pt x="27" y="69"/>
                  </a:cubicBezTo>
                  <a:cubicBezTo>
                    <a:pt x="27" y="69"/>
                    <a:pt x="30" y="68"/>
                    <a:pt x="31" y="68"/>
                  </a:cubicBezTo>
                  <a:cubicBezTo>
                    <a:pt x="32" y="68"/>
                    <a:pt x="32" y="68"/>
                    <a:pt x="34" y="68"/>
                  </a:cubicBezTo>
                  <a:cubicBezTo>
                    <a:pt x="35" y="69"/>
                    <a:pt x="34" y="69"/>
                    <a:pt x="34" y="69"/>
                  </a:cubicBezTo>
                  <a:cubicBezTo>
                    <a:pt x="34" y="69"/>
                    <a:pt x="32" y="70"/>
                    <a:pt x="31" y="70"/>
                  </a:cubicBezTo>
                  <a:cubicBezTo>
                    <a:pt x="30" y="71"/>
                    <a:pt x="30" y="73"/>
                    <a:pt x="30" y="74"/>
                  </a:cubicBezTo>
                  <a:cubicBezTo>
                    <a:pt x="30" y="75"/>
                    <a:pt x="31" y="76"/>
                    <a:pt x="32" y="77"/>
                  </a:cubicBezTo>
                  <a:cubicBezTo>
                    <a:pt x="32" y="78"/>
                    <a:pt x="32" y="79"/>
                    <a:pt x="32" y="80"/>
                  </a:cubicBezTo>
                  <a:cubicBezTo>
                    <a:pt x="32" y="80"/>
                    <a:pt x="32" y="81"/>
                    <a:pt x="31" y="81"/>
                  </a:cubicBezTo>
                  <a:cubicBezTo>
                    <a:pt x="31" y="81"/>
                    <a:pt x="29" y="81"/>
                    <a:pt x="29" y="81"/>
                  </a:cubicBezTo>
                  <a:cubicBezTo>
                    <a:pt x="29" y="81"/>
                    <a:pt x="28" y="81"/>
                    <a:pt x="28" y="82"/>
                  </a:cubicBezTo>
                  <a:cubicBezTo>
                    <a:pt x="28" y="82"/>
                    <a:pt x="27" y="83"/>
                    <a:pt x="27" y="83"/>
                  </a:cubicBezTo>
                  <a:cubicBezTo>
                    <a:pt x="26" y="84"/>
                    <a:pt x="26" y="88"/>
                    <a:pt x="26" y="89"/>
                  </a:cubicBezTo>
                  <a:cubicBezTo>
                    <a:pt x="26" y="90"/>
                    <a:pt x="25" y="90"/>
                    <a:pt x="25" y="90"/>
                  </a:cubicBezTo>
                  <a:cubicBezTo>
                    <a:pt x="25" y="90"/>
                    <a:pt x="24" y="89"/>
                    <a:pt x="23" y="89"/>
                  </a:cubicBezTo>
                  <a:cubicBezTo>
                    <a:pt x="22" y="89"/>
                    <a:pt x="22" y="89"/>
                    <a:pt x="21" y="91"/>
                  </a:cubicBezTo>
                  <a:cubicBezTo>
                    <a:pt x="21" y="92"/>
                    <a:pt x="23" y="93"/>
                    <a:pt x="23" y="94"/>
                  </a:cubicBezTo>
                  <a:cubicBezTo>
                    <a:pt x="24" y="95"/>
                    <a:pt x="21" y="98"/>
                    <a:pt x="21" y="99"/>
                  </a:cubicBezTo>
                  <a:cubicBezTo>
                    <a:pt x="21" y="99"/>
                    <a:pt x="21" y="100"/>
                    <a:pt x="21" y="100"/>
                  </a:cubicBezTo>
                  <a:cubicBezTo>
                    <a:pt x="21" y="100"/>
                    <a:pt x="25" y="104"/>
                    <a:pt x="26" y="105"/>
                  </a:cubicBezTo>
                  <a:cubicBezTo>
                    <a:pt x="26" y="105"/>
                    <a:pt x="28" y="106"/>
                    <a:pt x="28" y="106"/>
                  </a:cubicBezTo>
                  <a:cubicBezTo>
                    <a:pt x="29" y="106"/>
                    <a:pt x="29" y="106"/>
                    <a:pt x="29" y="107"/>
                  </a:cubicBezTo>
                  <a:cubicBezTo>
                    <a:pt x="29" y="108"/>
                    <a:pt x="29" y="110"/>
                    <a:pt x="30" y="113"/>
                  </a:cubicBezTo>
                  <a:cubicBezTo>
                    <a:pt x="31" y="116"/>
                    <a:pt x="32" y="116"/>
                    <a:pt x="33" y="116"/>
                  </a:cubicBezTo>
                  <a:cubicBezTo>
                    <a:pt x="33" y="116"/>
                    <a:pt x="34" y="116"/>
                    <a:pt x="35" y="117"/>
                  </a:cubicBezTo>
                  <a:cubicBezTo>
                    <a:pt x="36" y="117"/>
                    <a:pt x="37" y="117"/>
                    <a:pt x="38" y="118"/>
                  </a:cubicBezTo>
                  <a:cubicBezTo>
                    <a:pt x="39" y="119"/>
                    <a:pt x="46" y="124"/>
                    <a:pt x="46" y="124"/>
                  </a:cubicBezTo>
                  <a:cubicBezTo>
                    <a:pt x="47" y="125"/>
                    <a:pt x="47" y="125"/>
                    <a:pt x="47" y="125"/>
                  </a:cubicBezTo>
                  <a:cubicBezTo>
                    <a:pt x="49" y="124"/>
                    <a:pt x="51" y="126"/>
                    <a:pt x="53" y="128"/>
                  </a:cubicBezTo>
                  <a:cubicBezTo>
                    <a:pt x="54" y="131"/>
                    <a:pt x="56" y="134"/>
                    <a:pt x="57" y="135"/>
                  </a:cubicBezTo>
                  <a:cubicBezTo>
                    <a:pt x="57" y="136"/>
                    <a:pt x="57" y="136"/>
                    <a:pt x="57" y="136"/>
                  </a:cubicBezTo>
                  <a:cubicBezTo>
                    <a:pt x="57" y="136"/>
                    <a:pt x="56" y="139"/>
                    <a:pt x="56" y="140"/>
                  </a:cubicBezTo>
                  <a:cubicBezTo>
                    <a:pt x="55" y="141"/>
                    <a:pt x="55" y="142"/>
                    <a:pt x="55" y="143"/>
                  </a:cubicBezTo>
                  <a:cubicBezTo>
                    <a:pt x="55" y="144"/>
                    <a:pt x="55" y="147"/>
                    <a:pt x="55" y="148"/>
                  </a:cubicBezTo>
                  <a:cubicBezTo>
                    <a:pt x="55" y="148"/>
                    <a:pt x="55" y="149"/>
                    <a:pt x="55" y="149"/>
                  </a:cubicBezTo>
                  <a:cubicBezTo>
                    <a:pt x="55" y="149"/>
                    <a:pt x="58" y="149"/>
                    <a:pt x="59" y="149"/>
                  </a:cubicBezTo>
                  <a:cubicBezTo>
                    <a:pt x="59" y="149"/>
                    <a:pt x="59" y="149"/>
                    <a:pt x="60" y="149"/>
                  </a:cubicBezTo>
                  <a:cubicBezTo>
                    <a:pt x="60" y="149"/>
                    <a:pt x="60" y="150"/>
                    <a:pt x="60" y="150"/>
                  </a:cubicBezTo>
                  <a:cubicBezTo>
                    <a:pt x="60" y="150"/>
                    <a:pt x="60" y="156"/>
                    <a:pt x="60" y="157"/>
                  </a:cubicBezTo>
                  <a:cubicBezTo>
                    <a:pt x="60" y="157"/>
                    <a:pt x="60" y="157"/>
                    <a:pt x="61" y="158"/>
                  </a:cubicBezTo>
                  <a:cubicBezTo>
                    <a:pt x="62" y="158"/>
                    <a:pt x="63" y="160"/>
                    <a:pt x="64" y="160"/>
                  </a:cubicBezTo>
                  <a:cubicBezTo>
                    <a:pt x="65" y="161"/>
                    <a:pt x="65" y="162"/>
                    <a:pt x="65" y="162"/>
                  </a:cubicBezTo>
                  <a:cubicBezTo>
                    <a:pt x="67" y="165"/>
                    <a:pt x="67" y="165"/>
                    <a:pt x="67" y="165"/>
                  </a:cubicBezTo>
                  <a:cubicBezTo>
                    <a:pt x="68" y="165"/>
                    <a:pt x="70" y="165"/>
                    <a:pt x="71" y="165"/>
                  </a:cubicBezTo>
                  <a:cubicBezTo>
                    <a:pt x="74" y="164"/>
                    <a:pt x="74" y="163"/>
                    <a:pt x="73" y="161"/>
                  </a:cubicBezTo>
                  <a:cubicBezTo>
                    <a:pt x="73" y="160"/>
                    <a:pt x="73" y="159"/>
                    <a:pt x="75" y="159"/>
                  </a:cubicBezTo>
                  <a:cubicBezTo>
                    <a:pt x="78" y="160"/>
                    <a:pt x="81" y="162"/>
                    <a:pt x="81" y="163"/>
                  </a:cubicBezTo>
                  <a:cubicBezTo>
                    <a:pt x="82" y="163"/>
                    <a:pt x="82" y="165"/>
                    <a:pt x="85" y="164"/>
                  </a:cubicBezTo>
                  <a:cubicBezTo>
                    <a:pt x="87" y="163"/>
                    <a:pt x="91" y="161"/>
                    <a:pt x="92" y="164"/>
                  </a:cubicBezTo>
                  <a:cubicBezTo>
                    <a:pt x="93" y="167"/>
                    <a:pt x="95" y="170"/>
                    <a:pt x="97" y="172"/>
                  </a:cubicBezTo>
                  <a:cubicBezTo>
                    <a:pt x="99" y="174"/>
                    <a:pt x="100" y="176"/>
                    <a:pt x="99" y="176"/>
                  </a:cubicBezTo>
                  <a:cubicBezTo>
                    <a:pt x="99" y="177"/>
                    <a:pt x="99" y="178"/>
                    <a:pt x="100" y="179"/>
                  </a:cubicBezTo>
                  <a:cubicBezTo>
                    <a:pt x="101" y="179"/>
                    <a:pt x="103" y="180"/>
                    <a:pt x="103" y="182"/>
                  </a:cubicBezTo>
                  <a:cubicBezTo>
                    <a:pt x="103" y="184"/>
                    <a:pt x="108" y="195"/>
                    <a:pt x="110" y="197"/>
                  </a:cubicBezTo>
                  <a:cubicBezTo>
                    <a:pt x="111" y="199"/>
                    <a:pt x="114" y="200"/>
                    <a:pt x="115" y="200"/>
                  </a:cubicBezTo>
                  <a:cubicBezTo>
                    <a:pt x="117" y="200"/>
                    <a:pt x="120" y="200"/>
                    <a:pt x="121" y="201"/>
                  </a:cubicBezTo>
                  <a:cubicBezTo>
                    <a:pt x="123" y="202"/>
                    <a:pt x="128" y="205"/>
                    <a:pt x="129" y="207"/>
                  </a:cubicBezTo>
                  <a:cubicBezTo>
                    <a:pt x="131" y="209"/>
                    <a:pt x="135" y="212"/>
                    <a:pt x="136" y="212"/>
                  </a:cubicBezTo>
                  <a:cubicBezTo>
                    <a:pt x="138" y="213"/>
                    <a:pt x="140" y="214"/>
                    <a:pt x="142" y="216"/>
                  </a:cubicBezTo>
                  <a:cubicBezTo>
                    <a:pt x="143" y="217"/>
                    <a:pt x="146" y="218"/>
                    <a:pt x="149" y="219"/>
                  </a:cubicBezTo>
                  <a:cubicBezTo>
                    <a:pt x="153" y="219"/>
                    <a:pt x="155" y="219"/>
                    <a:pt x="157" y="220"/>
                  </a:cubicBezTo>
                  <a:cubicBezTo>
                    <a:pt x="158" y="221"/>
                    <a:pt x="158" y="221"/>
                    <a:pt x="159" y="221"/>
                  </a:cubicBezTo>
                  <a:cubicBezTo>
                    <a:pt x="160" y="221"/>
                    <a:pt x="170" y="218"/>
                    <a:pt x="171" y="216"/>
                  </a:cubicBezTo>
                  <a:cubicBezTo>
                    <a:pt x="172" y="215"/>
                    <a:pt x="173" y="212"/>
                    <a:pt x="178" y="212"/>
                  </a:cubicBezTo>
                  <a:cubicBezTo>
                    <a:pt x="183" y="211"/>
                    <a:pt x="192" y="210"/>
                    <a:pt x="193" y="216"/>
                  </a:cubicBezTo>
                  <a:cubicBezTo>
                    <a:pt x="195" y="221"/>
                    <a:pt x="195" y="232"/>
                    <a:pt x="200" y="233"/>
                  </a:cubicBezTo>
                  <a:cubicBezTo>
                    <a:pt x="206" y="234"/>
                    <a:pt x="219" y="236"/>
                    <a:pt x="219" y="236"/>
                  </a:cubicBezTo>
                  <a:cubicBezTo>
                    <a:pt x="219" y="236"/>
                    <a:pt x="221" y="236"/>
                    <a:pt x="222" y="237"/>
                  </a:cubicBezTo>
                  <a:cubicBezTo>
                    <a:pt x="223" y="238"/>
                    <a:pt x="225" y="238"/>
                    <a:pt x="228" y="238"/>
                  </a:cubicBezTo>
                  <a:cubicBezTo>
                    <a:pt x="230" y="238"/>
                    <a:pt x="242" y="238"/>
                    <a:pt x="243" y="238"/>
                  </a:cubicBezTo>
                  <a:cubicBezTo>
                    <a:pt x="245" y="238"/>
                    <a:pt x="246" y="239"/>
                    <a:pt x="247" y="240"/>
                  </a:cubicBezTo>
                  <a:cubicBezTo>
                    <a:pt x="248" y="241"/>
                    <a:pt x="249" y="241"/>
                    <a:pt x="250" y="242"/>
                  </a:cubicBezTo>
                  <a:cubicBezTo>
                    <a:pt x="251" y="242"/>
                    <a:pt x="256" y="243"/>
                    <a:pt x="257" y="243"/>
                  </a:cubicBezTo>
                  <a:cubicBezTo>
                    <a:pt x="258" y="243"/>
                    <a:pt x="260" y="242"/>
                    <a:pt x="261" y="242"/>
                  </a:cubicBezTo>
                  <a:cubicBezTo>
                    <a:pt x="262" y="239"/>
                    <a:pt x="263" y="234"/>
                    <a:pt x="264" y="233"/>
                  </a:cubicBezTo>
                  <a:cubicBezTo>
                    <a:pt x="264" y="232"/>
                    <a:pt x="264" y="230"/>
                    <a:pt x="265" y="228"/>
                  </a:cubicBezTo>
                  <a:cubicBezTo>
                    <a:pt x="265" y="225"/>
                    <a:pt x="267" y="225"/>
                    <a:pt x="267" y="224"/>
                  </a:cubicBezTo>
                  <a:cubicBezTo>
                    <a:pt x="268" y="224"/>
                    <a:pt x="271" y="221"/>
                    <a:pt x="272" y="221"/>
                  </a:cubicBezTo>
                  <a:cubicBezTo>
                    <a:pt x="272" y="221"/>
                    <a:pt x="273" y="221"/>
                    <a:pt x="273" y="221"/>
                  </a:cubicBezTo>
                  <a:cubicBezTo>
                    <a:pt x="273" y="221"/>
                    <a:pt x="283" y="219"/>
                    <a:pt x="284" y="219"/>
                  </a:cubicBezTo>
                  <a:cubicBezTo>
                    <a:pt x="284" y="219"/>
                    <a:pt x="284" y="218"/>
                    <a:pt x="284" y="218"/>
                  </a:cubicBezTo>
                  <a:cubicBezTo>
                    <a:pt x="284" y="218"/>
                    <a:pt x="286" y="211"/>
                    <a:pt x="286" y="210"/>
                  </a:cubicBezTo>
                  <a:cubicBezTo>
                    <a:pt x="286" y="210"/>
                    <a:pt x="286" y="210"/>
                    <a:pt x="286" y="210"/>
                  </a:cubicBezTo>
                  <a:cubicBezTo>
                    <a:pt x="286" y="210"/>
                    <a:pt x="285" y="210"/>
                    <a:pt x="282" y="210"/>
                  </a:cubicBezTo>
                  <a:cubicBezTo>
                    <a:pt x="279" y="210"/>
                    <a:pt x="279" y="208"/>
                    <a:pt x="278" y="207"/>
                  </a:cubicBezTo>
                  <a:cubicBezTo>
                    <a:pt x="278" y="206"/>
                    <a:pt x="279" y="201"/>
                    <a:pt x="279" y="200"/>
                  </a:cubicBezTo>
                  <a:cubicBezTo>
                    <a:pt x="279" y="200"/>
                    <a:pt x="279" y="195"/>
                    <a:pt x="279" y="195"/>
                  </a:cubicBezTo>
                  <a:cubicBezTo>
                    <a:pt x="279" y="194"/>
                    <a:pt x="279" y="194"/>
                    <a:pt x="279" y="194"/>
                  </a:cubicBezTo>
                  <a:cubicBezTo>
                    <a:pt x="279" y="194"/>
                    <a:pt x="267" y="189"/>
                    <a:pt x="266" y="189"/>
                  </a:cubicBezTo>
                  <a:cubicBezTo>
                    <a:pt x="266" y="188"/>
                    <a:pt x="266" y="188"/>
                    <a:pt x="266" y="188"/>
                  </a:cubicBezTo>
                  <a:cubicBezTo>
                    <a:pt x="266" y="188"/>
                    <a:pt x="251" y="168"/>
                    <a:pt x="251" y="168"/>
                  </a:cubicBezTo>
                  <a:cubicBezTo>
                    <a:pt x="251" y="168"/>
                    <a:pt x="251" y="167"/>
                    <a:pt x="251" y="167"/>
                  </a:cubicBezTo>
                  <a:cubicBezTo>
                    <a:pt x="251" y="167"/>
                    <a:pt x="251" y="167"/>
                    <a:pt x="251" y="167"/>
                  </a:cubicBezTo>
                  <a:cubicBezTo>
                    <a:pt x="251" y="167"/>
                    <a:pt x="251" y="167"/>
                    <a:pt x="251" y="167"/>
                  </a:cubicBezTo>
                  <a:cubicBezTo>
                    <a:pt x="251" y="167"/>
                    <a:pt x="251" y="167"/>
                    <a:pt x="251" y="167"/>
                  </a:cubicBezTo>
                  <a:cubicBezTo>
                    <a:pt x="251" y="167"/>
                    <a:pt x="251" y="167"/>
                    <a:pt x="251" y="167"/>
                  </a:cubicBezTo>
                  <a:cubicBezTo>
                    <a:pt x="251" y="167"/>
                    <a:pt x="251" y="166"/>
                    <a:pt x="251" y="166"/>
                  </a:cubicBezTo>
                  <a:cubicBezTo>
                    <a:pt x="251" y="166"/>
                    <a:pt x="264" y="151"/>
                    <a:pt x="264" y="151"/>
                  </a:cubicBezTo>
                  <a:cubicBezTo>
                    <a:pt x="264" y="151"/>
                    <a:pt x="264" y="150"/>
                    <a:pt x="264" y="150"/>
                  </a:cubicBezTo>
                  <a:cubicBezTo>
                    <a:pt x="264" y="150"/>
                    <a:pt x="265" y="148"/>
                    <a:pt x="265" y="148"/>
                  </a:cubicBezTo>
                  <a:cubicBezTo>
                    <a:pt x="265" y="148"/>
                    <a:pt x="265" y="147"/>
                    <a:pt x="265" y="147"/>
                  </a:cubicBezTo>
                  <a:cubicBezTo>
                    <a:pt x="265" y="147"/>
                    <a:pt x="262" y="143"/>
                    <a:pt x="262" y="143"/>
                  </a:cubicBezTo>
                  <a:cubicBezTo>
                    <a:pt x="261" y="142"/>
                    <a:pt x="261" y="142"/>
                    <a:pt x="261" y="142"/>
                  </a:cubicBezTo>
                  <a:cubicBezTo>
                    <a:pt x="261" y="142"/>
                    <a:pt x="251" y="141"/>
                    <a:pt x="251" y="141"/>
                  </a:cubicBezTo>
                  <a:cubicBezTo>
                    <a:pt x="250" y="141"/>
                    <a:pt x="250" y="140"/>
                    <a:pt x="250" y="140"/>
                  </a:cubicBezTo>
                  <a:cubicBezTo>
                    <a:pt x="250" y="140"/>
                    <a:pt x="250" y="132"/>
                    <a:pt x="250" y="132"/>
                  </a:cubicBezTo>
                  <a:cubicBezTo>
                    <a:pt x="250" y="131"/>
                    <a:pt x="250" y="130"/>
                    <a:pt x="250" y="130"/>
                  </a:cubicBezTo>
                  <a:cubicBezTo>
                    <a:pt x="250" y="129"/>
                    <a:pt x="250" y="128"/>
                    <a:pt x="250" y="128"/>
                  </a:cubicBezTo>
                  <a:cubicBezTo>
                    <a:pt x="250" y="128"/>
                    <a:pt x="246" y="114"/>
                    <a:pt x="246" y="114"/>
                  </a:cubicBezTo>
                  <a:cubicBezTo>
                    <a:pt x="246" y="113"/>
                    <a:pt x="247" y="113"/>
                    <a:pt x="247" y="113"/>
                  </a:cubicBezTo>
                  <a:cubicBezTo>
                    <a:pt x="247" y="113"/>
                    <a:pt x="250" y="108"/>
                    <a:pt x="251" y="108"/>
                  </a:cubicBezTo>
                  <a:cubicBezTo>
                    <a:pt x="251" y="107"/>
                    <a:pt x="251" y="107"/>
                    <a:pt x="251" y="107"/>
                  </a:cubicBezTo>
                  <a:cubicBezTo>
                    <a:pt x="249" y="107"/>
                    <a:pt x="249" y="107"/>
                    <a:pt x="249" y="107"/>
                  </a:cubicBezTo>
                  <a:cubicBezTo>
                    <a:pt x="246" y="106"/>
                    <a:pt x="246" y="104"/>
                    <a:pt x="245" y="104"/>
                  </a:cubicBezTo>
                  <a:cubicBezTo>
                    <a:pt x="245" y="103"/>
                    <a:pt x="245" y="100"/>
                    <a:pt x="245" y="99"/>
                  </a:cubicBezTo>
                  <a:cubicBezTo>
                    <a:pt x="245" y="99"/>
                    <a:pt x="245" y="97"/>
                    <a:pt x="245" y="97"/>
                  </a:cubicBezTo>
                  <a:cubicBezTo>
                    <a:pt x="246" y="94"/>
                    <a:pt x="250" y="94"/>
                    <a:pt x="250" y="94"/>
                  </a:cubicBezTo>
                  <a:cubicBezTo>
                    <a:pt x="251" y="94"/>
                    <a:pt x="251" y="94"/>
                    <a:pt x="251" y="93"/>
                  </a:cubicBezTo>
                  <a:cubicBezTo>
                    <a:pt x="251" y="93"/>
                    <a:pt x="249" y="91"/>
                    <a:pt x="249" y="91"/>
                  </a:cubicBezTo>
                  <a:cubicBezTo>
                    <a:pt x="248" y="90"/>
                    <a:pt x="249" y="90"/>
                    <a:pt x="249" y="90"/>
                  </a:cubicBezTo>
                  <a:cubicBezTo>
                    <a:pt x="249" y="90"/>
                    <a:pt x="253" y="86"/>
                    <a:pt x="253" y="85"/>
                  </a:cubicBezTo>
                  <a:cubicBezTo>
                    <a:pt x="254" y="85"/>
                    <a:pt x="253" y="85"/>
                    <a:pt x="253" y="84"/>
                  </a:cubicBezTo>
                  <a:cubicBezTo>
                    <a:pt x="253" y="84"/>
                    <a:pt x="254" y="82"/>
                    <a:pt x="254" y="82"/>
                  </a:cubicBezTo>
                  <a:cubicBezTo>
                    <a:pt x="254" y="82"/>
                    <a:pt x="256" y="73"/>
                    <a:pt x="256" y="73"/>
                  </a:cubicBezTo>
                  <a:cubicBezTo>
                    <a:pt x="256" y="73"/>
                    <a:pt x="256" y="72"/>
                    <a:pt x="256" y="72"/>
                  </a:cubicBezTo>
                  <a:cubicBezTo>
                    <a:pt x="256" y="72"/>
                    <a:pt x="256" y="71"/>
                    <a:pt x="256" y="71"/>
                  </a:cubicBezTo>
                  <a:cubicBezTo>
                    <a:pt x="256" y="70"/>
                    <a:pt x="256" y="68"/>
                    <a:pt x="255" y="67"/>
                  </a:cubicBezTo>
                  <a:cubicBezTo>
                    <a:pt x="255" y="66"/>
                    <a:pt x="255" y="62"/>
                    <a:pt x="255" y="61"/>
                  </a:cubicBezTo>
                  <a:cubicBezTo>
                    <a:pt x="255" y="60"/>
                    <a:pt x="255" y="56"/>
                    <a:pt x="255" y="55"/>
                  </a:cubicBezTo>
                  <a:cubicBezTo>
                    <a:pt x="255" y="54"/>
                    <a:pt x="253" y="54"/>
                    <a:pt x="253" y="54"/>
                  </a:cubicBezTo>
                  <a:cubicBezTo>
                    <a:pt x="252" y="54"/>
                    <a:pt x="250" y="54"/>
                    <a:pt x="250" y="54"/>
                  </a:cubicBezTo>
                  <a:cubicBezTo>
                    <a:pt x="249" y="54"/>
                    <a:pt x="243" y="54"/>
                    <a:pt x="243" y="54"/>
                  </a:cubicBezTo>
                  <a:cubicBezTo>
                    <a:pt x="242" y="54"/>
                    <a:pt x="242" y="54"/>
                    <a:pt x="242" y="54"/>
                  </a:cubicBezTo>
                  <a:cubicBezTo>
                    <a:pt x="242" y="54"/>
                    <a:pt x="241" y="53"/>
                    <a:pt x="240" y="50"/>
                  </a:cubicBezTo>
                  <a:cubicBezTo>
                    <a:pt x="238" y="47"/>
                    <a:pt x="233" y="46"/>
                    <a:pt x="232" y="46"/>
                  </a:cubicBezTo>
                  <a:cubicBezTo>
                    <a:pt x="232" y="46"/>
                    <a:pt x="232" y="45"/>
                    <a:pt x="232" y="45"/>
                  </a:cubicBezTo>
                  <a:cubicBezTo>
                    <a:pt x="232" y="45"/>
                    <a:pt x="230" y="42"/>
                    <a:pt x="229" y="40"/>
                  </a:cubicBezTo>
                  <a:cubicBezTo>
                    <a:pt x="228" y="39"/>
                    <a:pt x="225" y="38"/>
                    <a:pt x="225" y="38"/>
                  </a:cubicBezTo>
                  <a:cubicBezTo>
                    <a:pt x="224" y="38"/>
                    <a:pt x="224" y="38"/>
                    <a:pt x="223" y="38"/>
                  </a:cubicBezTo>
                  <a:cubicBezTo>
                    <a:pt x="222" y="38"/>
                    <a:pt x="217" y="37"/>
                    <a:pt x="216" y="37"/>
                  </a:cubicBezTo>
                  <a:cubicBezTo>
                    <a:pt x="216" y="37"/>
                    <a:pt x="215" y="37"/>
                    <a:pt x="215" y="37"/>
                  </a:cubicBezTo>
                  <a:cubicBezTo>
                    <a:pt x="215" y="37"/>
                    <a:pt x="214" y="37"/>
                    <a:pt x="214" y="37"/>
                  </a:cubicBezTo>
                  <a:cubicBezTo>
                    <a:pt x="214" y="37"/>
                    <a:pt x="212" y="37"/>
                    <a:pt x="212" y="37"/>
                  </a:cubicBezTo>
                  <a:cubicBezTo>
                    <a:pt x="211" y="37"/>
                    <a:pt x="211" y="37"/>
                    <a:pt x="211" y="37"/>
                  </a:cubicBezTo>
                  <a:cubicBezTo>
                    <a:pt x="211" y="37"/>
                    <a:pt x="208" y="34"/>
                    <a:pt x="208" y="34"/>
                  </a:cubicBezTo>
                  <a:cubicBezTo>
                    <a:pt x="208" y="34"/>
                    <a:pt x="207" y="34"/>
                    <a:pt x="207" y="34"/>
                  </a:cubicBezTo>
                  <a:cubicBezTo>
                    <a:pt x="207" y="34"/>
                    <a:pt x="205" y="33"/>
                    <a:pt x="204" y="33"/>
                  </a:cubicBezTo>
                  <a:cubicBezTo>
                    <a:pt x="204" y="33"/>
                    <a:pt x="204" y="33"/>
                    <a:pt x="203" y="33"/>
                  </a:cubicBezTo>
                  <a:cubicBezTo>
                    <a:pt x="203" y="33"/>
                    <a:pt x="201" y="32"/>
                    <a:pt x="201" y="32"/>
                  </a:cubicBezTo>
                  <a:cubicBezTo>
                    <a:pt x="198" y="32"/>
                    <a:pt x="198" y="29"/>
                    <a:pt x="198" y="29"/>
                  </a:cubicBezTo>
                  <a:cubicBezTo>
                    <a:pt x="198" y="29"/>
                    <a:pt x="197" y="28"/>
                    <a:pt x="197" y="28"/>
                  </a:cubicBezTo>
                  <a:cubicBezTo>
                    <a:pt x="197" y="28"/>
                    <a:pt x="196" y="27"/>
                    <a:pt x="196" y="27"/>
                  </a:cubicBezTo>
                  <a:cubicBezTo>
                    <a:pt x="195" y="27"/>
                    <a:pt x="195" y="27"/>
                    <a:pt x="194" y="27"/>
                  </a:cubicBezTo>
                  <a:cubicBezTo>
                    <a:pt x="194" y="27"/>
                    <a:pt x="190" y="26"/>
                    <a:pt x="187" y="27"/>
                  </a:cubicBezTo>
                  <a:cubicBezTo>
                    <a:pt x="184" y="27"/>
                    <a:pt x="182" y="29"/>
                    <a:pt x="182" y="29"/>
                  </a:cubicBezTo>
                  <a:cubicBezTo>
                    <a:pt x="182" y="30"/>
                    <a:pt x="181" y="30"/>
                    <a:pt x="181" y="30"/>
                  </a:cubicBezTo>
                  <a:cubicBezTo>
                    <a:pt x="181" y="30"/>
                    <a:pt x="180" y="30"/>
                    <a:pt x="179" y="29"/>
                  </a:cubicBezTo>
                  <a:cubicBezTo>
                    <a:pt x="178" y="29"/>
                    <a:pt x="173" y="29"/>
                    <a:pt x="172" y="29"/>
                  </a:cubicBezTo>
                  <a:cubicBezTo>
                    <a:pt x="172" y="29"/>
                    <a:pt x="171" y="30"/>
                    <a:pt x="169" y="31"/>
                  </a:cubicBezTo>
                  <a:cubicBezTo>
                    <a:pt x="166" y="31"/>
                    <a:pt x="165" y="33"/>
                    <a:pt x="164" y="34"/>
                  </a:cubicBezTo>
                  <a:cubicBezTo>
                    <a:pt x="163" y="35"/>
                    <a:pt x="158" y="40"/>
                    <a:pt x="157" y="40"/>
                  </a:cubicBezTo>
                  <a:cubicBezTo>
                    <a:pt x="157" y="40"/>
                    <a:pt x="156" y="41"/>
                    <a:pt x="156" y="41"/>
                  </a:cubicBezTo>
                  <a:cubicBezTo>
                    <a:pt x="155" y="42"/>
                    <a:pt x="155" y="41"/>
                    <a:pt x="155" y="41"/>
                  </a:cubicBezTo>
                  <a:cubicBezTo>
                    <a:pt x="147" y="42"/>
                    <a:pt x="147" y="42"/>
                    <a:pt x="147" y="42"/>
                  </a:cubicBezTo>
                  <a:cubicBezTo>
                    <a:pt x="147" y="42"/>
                    <a:pt x="148" y="43"/>
                    <a:pt x="148" y="43"/>
                  </a:cubicBezTo>
                  <a:cubicBezTo>
                    <a:pt x="149" y="43"/>
                    <a:pt x="151" y="43"/>
                    <a:pt x="150" y="44"/>
                  </a:cubicBezTo>
                  <a:cubicBezTo>
                    <a:pt x="148" y="45"/>
                    <a:pt x="147" y="45"/>
                    <a:pt x="148" y="47"/>
                  </a:cubicBezTo>
                  <a:cubicBezTo>
                    <a:pt x="149" y="49"/>
                    <a:pt x="150" y="50"/>
                    <a:pt x="148" y="51"/>
                  </a:cubicBezTo>
                  <a:cubicBezTo>
                    <a:pt x="147" y="52"/>
                    <a:pt x="144" y="51"/>
                    <a:pt x="145" y="51"/>
                  </a:cubicBezTo>
                  <a:cubicBezTo>
                    <a:pt x="146" y="50"/>
                    <a:pt x="148" y="50"/>
                    <a:pt x="146" y="50"/>
                  </a:cubicBezTo>
                  <a:cubicBezTo>
                    <a:pt x="144" y="50"/>
                    <a:pt x="136" y="51"/>
                    <a:pt x="133" y="52"/>
                  </a:cubicBezTo>
                  <a:cubicBezTo>
                    <a:pt x="130" y="53"/>
                    <a:pt x="120" y="55"/>
                    <a:pt x="119" y="55"/>
                  </a:cubicBezTo>
                  <a:cubicBezTo>
                    <a:pt x="117" y="55"/>
                    <a:pt x="106" y="53"/>
                    <a:pt x="104" y="52"/>
                  </a:cubicBezTo>
                  <a:cubicBezTo>
                    <a:pt x="103" y="51"/>
                    <a:pt x="96" y="46"/>
                    <a:pt x="94" y="45"/>
                  </a:cubicBezTo>
                  <a:cubicBezTo>
                    <a:pt x="92" y="44"/>
                    <a:pt x="89" y="40"/>
                    <a:pt x="88" y="40"/>
                  </a:cubicBezTo>
                  <a:cubicBezTo>
                    <a:pt x="86" y="41"/>
                    <a:pt x="77" y="39"/>
                    <a:pt x="75" y="36"/>
                  </a:cubicBezTo>
                  <a:cubicBezTo>
                    <a:pt x="74" y="34"/>
                    <a:pt x="73" y="28"/>
                    <a:pt x="73" y="24"/>
                  </a:cubicBezTo>
                  <a:cubicBezTo>
                    <a:pt x="72" y="24"/>
                    <a:pt x="69" y="24"/>
                    <a:pt x="69" y="24"/>
                  </a:cubicBezTo>
                  <a:cubicBezTo>
                    <a:pt x="68" y="24"/>
                    <a:pt x="68" y="24"/>
                    <a:pt x="68" y="24"/>
                  </a:cubicBezTo>
                  <a:cubicBezTo>
                    <a:pt x="68" y="24"/>
                    <a:pt x="67" y="23"/>
                    <a:pt x="67" y="22"/>
                  </a:cubicBezTo>
                  <a:cubicBezTo>
                    <a:pt x="67" y="22"/>
                    <a:pt x="66" y="21"/>
                    <a:pt x="66" y="21"/>
                  </a:cubicBezTo>
                  <a:cubicBezTo>
                    <a:pt x="66" y="21"/>
                    <a:pt x="64" y="20"/>
                    <a:pt x="64" y="20"/>
                  </a:cubicBezTo>
                  <a:cubicBezTo>
                    <a:pt x="63" y="20"/>
                    <a:pt x="63" y="19"/>
                    <a:pt x="63" y="19"/>
                  </a:cubicBezTo>
                  <a:cubicBezTo>
                    <a:pt x="63" y="18"/>
                    <a:pt x="61" y="17"/>
                    <a:pt x="60" y="17"/>
                  </a:cubicBezTo>
                  <a:cubicBezTo>
                    <a:pt x="59" y="16"/>
                    <a:pt x="60" y="16"/>
                    <a:pt x="60" y="16"/>
                  </a:cubicBezTo>
                  <a:cubicBezTo>
                    <a:pt x="60" y="16"/>
                    <a:pt x="63" y="14"/>
                    <a:pt x="64" y="13"/>
                  </a:cubicBezTo>
                  <a:cubicBezTo>
                    <a:pt x="64" y="13"/>
                    <a:pt x="64" y="13"/>
                    <a:pt x="64" y="13"/>
                  </a:cubicBezTo>
                  <a:cubicBezTo>
                    <a:pt x="64" y="13"/>
                    <a:pt x="63" y="11"/>
                    <a:pt x="62" y="11"/>
                  </a:cubicBezTo>
                  <a:cubicBezTo>
                    <a:pt x="61" y="10"/>
                    <a:pt x="62" y="10"/>
                    <a:pt x="62" y="10"/>
                  </a:cubicBezTo>
                  <a:cubicBezTo>
                    <a:pt x="62" y="10"/>
                    <a:pt x="63" y="9"/>
                    <a:pt x="64" y="8"/>
                  </a:cubicBezTo>
                  <a:cubicBezTo>
                    <a:pt x="64" y="7"/>
                    <a:pt x="64" y="7"/>
                    <a:pt x="64" y="7"/>
                  </a:cubicBezTo>
                  <a:cubicBezTo>
                    <a:pt x="64" y="7"/>
                    <a:pt x="62" y="5"/>
                    <a:pt x="62" y="4"/>
                  </a:cubicBezTo>
                  <a:cubicBezTo>
                    <a:pt x="61" y="3"/>
                    <a:pt x="60" y="2"/>
                    <a:pt x="60" y="2"/>
                  </a:cubicBezTo>
                  <a:cubicBezTo>
                    <a:pt x="59" y="1"/>
                    <a:pt x="58" y="2"/>
                    <a:pt x="58" y="2"/>
                  </a:cubicBezTo>
                  <a:cubicBezTo>
                    <a:pt x="58" y="2"/>
                    <a:pt x="57" y="2"/>
                    <a:pt x="57" y="2"/>
                  </a:cubicBezTo>
                  <a:cubicBezTo>
                    <a:pt x="56" y="3"/>
                    <a:pt x="51" y="5"/>
                    <a:pt x="51" y="6"/>
                  </a:cubicBezTo>
                  <a:cubicBezTo>
                    <a:pt x="51" y="6"/>
                    <a:pt x="50" y="6"/>
                    <a:pt x="50" y="6"/>
                  </a:cubicBezTo>
                  <a:cubicBezTo>
                    <a:pt x="50" y="6"/>
                    <a:pt x="49" y="7"/>
                    <a:pt x="49" y="7"/>
                  </a:cubicBezTo>
                  <a:cubicBezTo>
                    <a:pt x="49" y="8"/>
                    <a:pt x="44" y="10"/>
                    <a:pt x="43" y="11"/>
                  </a:cubicBezTo>
                  <a:cubicBezTo>
                    <a:pt x="43" y="11"/>
                    <a:pt x="39" y="15"/>
                    <a:pt x="38" y="16"/>
                  </a:cubicBezTo>
                  <a:cubicBezTo>
                    <a:pt x="38" y="16"/>
                    <a:pt x="38" y="16"/>
                    <a:pt x="38" y="16"/>
                  </a:cubicBezTo>
                  <a:cubicBezTo>
                    <a:pt x="37" y="16"/>
                    <a:pt x="37" y="16"/>
                    <a:pt x="37" y="16"/>
                  </a:cubicBezTo>
                  <a:cubicBezTo>
                    <a:pt x="36" y="16"/>
                    <a:pt x="34" y="16"/>
                    <a:pt x="33" y="16"/>
                  </a:cubicBezTo>
                  <a:cubicBezTo>
                    <a:pt x="33" y="16"/>
                    <a:pt x="32" y="17"/>
                    <a:pt x="32" y="17"/>
                  </a:cubicBezTo>
                  <a:cubicBezTo>
                    <a:pt x="32" y="17"/>
                    <a:pt x="32" y="17"/>
                    <a:pt x="32" y="17"/>
                  </a:cubicBezTo>
                  <a:cubicBezTo>
                    <a:pt x="31" y="16"/>
                    <a:pt x="23" y="15"/>
                    <a:pt x="23" y="14"/>
                  </a:cubicBezTo>
                  <a:cubicBezTo>
                    <a:pt x="22" y="14"/>
                    <a:pt x="22" y="14"/>
                    <a:pt x="22" y="14"/>
                  </a:cubicBezTo>
                  <a:cubicBezTo>
                    <a:pt x="21" y="14"/>
                    <a:pt x="18" y="10"/>
                    <a:pt x="17" y="9"/>
                  </a:cubicBezTo>
                  <a:cubicBezTo>
                    <a:pt x="17" y="9"/>
                    <a:pt x="14" y="6"/>
                    <a:pt x="13" y="4"/>
                  </a:cubicBezTo>
                  <a:cubicBezTo>
                    <a:pt x="13" y="4"/>
                    <a:pt x="12" y="3"/>
                    <a:pt x="12" y="3"/>
                  </a:cubicBezTo>
                  <a:cubicBezTo>
                    <a:pt x="11" y="2"/>
                    <a:pt x="11" y="2"/>
                    <a:pt x="10" y="1"/>
                  </a:cubicBezTo>
                  <a:cubicBezTo>
                    <a:pt x="9" y="0"/>
                    <a:pt x="8" y="1"/>
                    <a:pt x="7" y="1"/>
                  </a:cubicBezTo>
                  <a:cubicBezTo>
                    <a:pt x="7" y="2"/>
                    <a:pt x="7" y="2"/>
                    <a:pt x="7" y="2"/>
                  </a:cubicBezTo>
                  <a:cubicBezTo>
                    <a:pt x="7" y="5"/>
                    <a:pt x="6" y="6"/>
                    <a:pt x="5" y="6"/>
                  </a:cubicBezTo>
                  <a:cubicBezTo>
                    <a:pt x="5" y="7"/>
                    <a:pt x="2" y="7"/>
                    <a:pt x="1" y="7"/>
                  </a:cubicBezTo>
                  <a:cubicBezTo>
                    <a:pt x="0" y="7"/>
                    <a:pt x="0" y="8"/>
                    <a:pt x="1" y="8"/>
                  </a:cubicBezTo>
                  <a:cubicBezTo>
                    <a:pt x="1" y="8"/>
                    <a:pt x="2" y="13"/>
                    <a:pt x="3" y="14"/>
                  </a:cubicBezTo>
                  <a:cubicBezTo>
                    <a:pt x="3" y="15"/>
                    <a:pt x="4" y="16"/>
                    <a:pt x="4" y="17"/>
                  </a:cubicBezTo>
                  <a:cubicBezTo>
                    <a:pt x="5" y="17"/>
                    <a:pt x="5" y="23"/>
                    <a:pt x="5" y="24"/>
                  </a:cubicBezTo>
                  <a:cubicBezTo>
                    <a:pt x="5" y="25"/>
                    <a:pt x="5" y="25"/>
                    <a:pt x="5" y="24"/>
                  </a:cubicBezTo>
                  <a:cubicBezTo>
                    <a:pt x="6" y="24"/>
                    <a:pt x="6" y="24"/>
                    <a:pt x="7" y="25"/>
                  </a:cubicBezTo>
                  <a:cubicBezTo>
                    <a:pt x="7" y="25"/>
                    <a:pt x="6" y="28"/>
                    <a:pt x="4" y="31"/>
                  </a:cubicBezTo>
                  <a:cubicBezTo>
                    <a:pt x="3" y="33"/>
                    <a:pt x="5" y="33"/>
                    <a:pt x="5" y="33"/>
                  </a:cubicBezTo>
                  <a:cubicBezTo>
                    <a:pt x="6" y="33"/>
                    <a:pt x="6" y="34"/>
                    <a:pt x="6" y="34"/>
                  </a:cubicBezTo>
                  <a:cubicBezTo>
                    <a:pt x="6" y="35"/>
                    <a:pt x="6" y="34"/>
                    <a:pt x="7" y="35"/>
                  </a:cubicBezTo>
                  <a:cubicBezTo>
                    <a:pt x="8" y="35"/>
                    <a:pt x="9" y="36"/>
                    <a:pt x="9" y="36"/>
                  </a:cubicBezTo>
                  <a:cubicBezTo>
                    <a:pt x="9" y="37"/>
                    <a:pt x="9" y="39"/>
                    <a:pt x="9" y="40"/>
                  </a:cubicBezTo>
                  <a:cubicBezTo>
                    <a:pt x="9" y="41"/>
                    <a:pt x="9" y="41"/>
                    <a:pt x="11" y="42"/>
                  </a:cubicBezTo>
                  <a:cubicBezTo>
                    <a:pt x="12" y="43"/>
                    <a:pt x="12" y="45"/>
                    <a:pt x="12" y="46"/>
                  </a:cubicBezTo>
                  <a:cubicBezTo>
                    <a:pt x="12" y="46"/>
                    <a:pt x="12" y="46"/>
                    <a:pt x="12" y="4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4" name="Freeform 583">
              <a:extLst>
                <a:ext uri="{FF2B5EF4-FFF2-40B4-BE49-F238E27FC236}">
                  <a16:creationId xmlns:a16="http://schemas.microsoft.com/office/drawing/2014/main" id="{2B729480-4B25-4089-9554-69318C16FC11}"/>
                </a:ext>
              </a:extLst>
            </p:cNvPr>
            <p:cNvSpPr>
              <a:spLocks/>
            </p:cNvSpPr>
            <p:nvPr/>
          </p:nvSpPr>
          <p:spPr bwMode="auto">
            <a:xfrm>
              <a:off x="4427" y="1775"/>
              <a:ext cx="114" cy="84"/>
            </a:xfrm>
            <a:custGeom>
              <a:avLst/>
              <a:gdLst>
                <a:gd name="T0" fmla="*/ 21 w 82"/>
                <a:gd name="T1" fmla="*/ 1 h 61"/>
                <a:gd name="T2" fmla="*/ 19 w 82"/>
                <a:gd name="T3" fmla="*/ 5 h 61"/>
                <a:gd name="T4" fmla="*/ 24 w 82"/>
                <a:gd name="T5" fmla="*/ 9 h 61"/>
                <a:gd name="T6" fmla="*/ 24 w 82"/>
                <a:gd name="T7" fmla="*/ 13 h 61"/>
                <a:gd name="T8" fmla="*/ 12 w 82"/>
                <a:gd name="T9" fmla="*/ 12 h 61"/>
                <a:gd name="T10" fmla="*/ 8 w 82"/>
                <a:gd name="T11" fmla="*/ 9 h 61"/>
                <a:gd name="T12" fmla="*/ 4 w 82"/>
                <a:gd name="T13" fmla="*/ 8 h 61"/>
                <a:gd name="T14" fmla="*/ 3 w 82"/>
                <a:gd name="T15" fmla="*/ 13 h 61"/>
                <a:gd name="T16" fmla="*/ 2 w 82"/>
                <a:gd name="T17" fmla="*/ 15 h 61"/>
                <a:gd name="T18" fmla="*/ 7 w 82"/>
                <a:gd name="T19" fmla="*/ 17 h 61"/>
                <a:gd name="T20" fmla="*/ 7 w 82"/>
                <a:gd name="T21" fmla="*/ 20 h 61"/>
                <a:gd name="T22" fmla="*/ 6 w 82"/>
                <a:gd name="T23" fmla="*/ 23 h 61"/>
                <a:gd name="T24" fmla="*/ 12 w 82"/>
                <a:gd name="T25" fmla="*/ 28 h 61"/>
                <a:gd name="T26" fmla="*/ 12 w 82"/>
                <a:gd name="T27" fmla="*/ 33 h 61"/>
                <a:gd name="T28" fmla="*/ 9 w 82"/>
                <a:gd name="T29" fmla="*/ 34 h 61"/>
                <a:gd name="T30" fmla="*/ 15 w 82"/>
                <a:gd name="T31" fmla="*/ 38 h 61"/>
                <a:gd name="T32" fmla="*/ 22 w 82"/>
                <a:gd name="T33" fmla="*/ 43 h 61"/>
                <a:gd name="T34" fmla="*/ 23 w 82"/>
                <a:gd name="T35" fmla="*/ 47 h 61"/>
                <a:gd name="T36" fmla="*/ 22 w 82"/>
                <a:gd name="T37" fmla="*/ 50 h 61"/>
                <a:gd name="T38" fmla="*/ 23 w 82"/>
                <a:gd name="T39" fmla="*/ 53 h 61"/>
                <a:gd name="T40" fmla="*/ 34 w 82"/>
                <a:gd name="T41" fmla="*/ 44 h 61"/>
                <a:gd name="T42" fmla="*/ 36 w 82"/>
                <a:gd name="T43" fmla="*/ 43 h 61"/>
                <a:gd name="T44" fmla="*/ 43 w 82"/>
                <a:gd name="T45" fmla="*/ 39 h 61"/>
                <a:gd name="T46" fmla="*/ 47 w 82"/>
                <a:gd name="T47" fmla="*/ 41 h 61"/>
                <a:gd name="T48" fmla="*/ 49 w 82"/>
                <a:gd name="T49" fmla="*/ 45 h 61"/>
                <a:gd name="T50" fmla="*/ 47 w 82"/>
                <a:gd name="T51" fmla="*/ 48 h 61"/>
                <a:gd name="T52" fmla="*/ 49 w 82"/>
                <a:gd name="T53" fmla="*/ 50 h 61"/>
                <a:gd name="T54" fmla="*/ 45 w 82"/>
                <a:gd name="T55" fmla="*/ 54 h 61"/>
                <a:gd name="T56" fmla="*/ 49 w 82"/>
                <a:gd name="T57" fmla="*/ 57 h 61"/>
                <a:gd name="T58" fmla="*/ 52 w 82"/>
                <a:gd name="T59" fmla="*/ 59 h 61"/>
                <a:gd name="T60" fmla="*/ 54 w 82"/>
                <a:gd name="T61" fmla="*/ 61 h 61"/>
                <a:gd name="T62" fmla="*/ 58 w 82"/>
                <a:gd name="T63" fmla="*/ 57 h 61"/>
                <a:gd name="T64" fmla="*/ 61 w 82"/>
                <a:gd name="T65" fmla="*/ 50 h 61"/>
                <a:gd name="T66" fmla="*/ 64 w 82"/>
                <a:gd name="T67" fmla="*/ 45 h 61"/>
                <a:gd name="T68" fmla="*/ 65 w 82"/>
                <a:gd name="T69" fmla="*/ 39 h 61"/>
                <a:gd name="T70" fmla="*/ 77 w 82"/>
                <a:gd name="T71" fmla="*/ 27 h 61"/>
                <a:gd name="T72" fmla="*/ 74 w 82"/>
                <a:gd name="T73" fmla="*/ 23 h 61"/>
                <a:gd name="T74" fmla="*/ 61 w 82"/>
                <a:gd name="T75" fmla="*/ 11 h 61"/>
                <a:gd name="T76" fmla="*/ 52 w 82"/>
                <a:gd name="T77" fmla="*/ 3 h 61"/>
                <a:gd name="T78" fmla="*/ 43 w 82"/>
                <a:gd name="T79" fmla="*/ 12 h 61"/>
                <a:gd name="T80" fmla="*/ 36 w 82"/>
                <a:gd name="T81" fmla="*/ 11 h 61"/>
                <a:gd name="T82" fmla="*/ 33 w 82"/>
                <a:gd name="T83" fmla="*/ 8 h 61"/>
                <a:gd name="T84" fmla="*/ 26 w 82"/>
                <a:gd name="T85" fmla="*/ 1 h 61"/>
                <a:gd name="T86" fmla="*/ 23 w 82"/>
                <a:gd name="T8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 h="61">
                  <a:moveTo>
                    <a:pt x="22" y="0"/>
                  </a:moveTo>
                  <a:cubicBezTo>
                    <a:pt x="21" y="0"/>
                    <a:pt x="21" y="1"/>
                    <a:pt x="21" y="1"/>
                  </a:cubicBezTo>
                  <a:cubicBezTo>
                    <a:pt x="21" y="1"/>
                    <a:pt x="18" y="4"/>
                    <a:pt x="18" y="4"/>
                  </a:cubicBezTo>
                  <a:cubicBezTo>
                    <a:pt x="18" y="5"/>
                    <a:pt x="18" y="5"/>
                    <a:pt x="19" y="5"/>
                  </a:cubicBezTo>
                  <a:cubicBezTo>
                    <a:pt x="19" y="6"/>
                    <a:pt x="20" y="7"/>
                    <a:pt x="21" y="7"/>
                  </a:cubicBezTo>
                  <a:cubicBezTo>
                    <a:pt x="21" y="8"/>
                    <a:pt x="23" y="9"/>
                    <a:pt x="24" y="9"/>
                  </a:cubicBezTo>
                  <a:cubicBezTo>
                    <a:pt x="24" y="9"/>
                    <a:pt x="24" y="10"/>
                    <a:pt x="24" y="10"/>
                  </a:cubicBezTo>
                  <a:cubicBezTo>
                    <a:pt x="24" y="10"/>
                    <a:pt x="24" y="12"/>
                    <a:pt x="24" y="13"/>
                  </a:cubicBezTo>
                  <a:cubicBezTo>
                    <a:pt x="24" y="14"/>
                    <a:pt x="23" y="14"/>
                    <a:pt x="23" y="14"/>
                  </a:cubicBezTo>
                  <a:cubicBezTo>
                    <a:pt x="23" y="14"/>
                    <a:pt x="13" y="12"/>
                    <a:pt x="12" y="12"/>
                  </a:cubicBezTo>
                  <a:cubicBezTo>
                    <a:pt x="12" y="12"/>
                    <a:pt x="11" y="11"/>
                    <a:pt x="11" y="11"/>
                  </a:cubicBezTo>
                  <a:cubicBezTo>
                    <a:pt x="11" y="11"/>
                    <a:pt x="9" y="10"/>
                    <a:pt x="8" y="9"/>
                  </a:cubicBezTo>
                  <a:cubicBezTo>
                    <a:pt x="7" y="9"/>
                    <a:pt x="6" y="8"/>
                    <a:pt x="5" y="8"/>
                  </a:cubicBezTo>
                  <a:cubicBezTo>
                    <a:pt x="5" y="8"/>
                    <a:pt x="4" y="8"/>
                    <a:pt x="4" y="8"/>
                  </a:cubicBezTo>
                  <a:cubicBezTo>
                    <a:pt x="4" y="8"/>
                    <a:pt x="2" y="10"/>
                    <a:pt x="0" y="11"/>
                  </a:cubicBezTo>
                  <a:cubicBezTo>
                    <a:pt x="3" y="13"/>
                    <a:pt x="3" y="13"/>
                    <a:pt x="3" y="13"/>
                  </a:cubicBezTo>
                  <a:cubicBezTo>
                    <a:pt x="3" y="13"/>
                    <a:pt x="3" y="14"/>
                    <a:pt x="3" y="14"/>
                  </a:cubicBezTo>
                  <a:cubicBezTo>
                    <a:pt x="2" y="14"/>
                    <a:pt x="1" y="15"/>
                    <a:pt x="2" y="15"/>
                  </a:cubicBezTo>
                  <a:cubicBezTo>
                    <a:pt x="4" y="15"/>
                    <a:pt x="6" y="15"/>
                    <a:pt x="6" y="16"/>
                  </a:cubicBezTo>
                  <a:cubicBezTo>
                    <a:pt x="6" y="17"/>
                    <a:pt x="7" y="17"/>
                    <a:pt x="7" y="17"/>
                  </a:cubicBezTo>
                  <a:cubicBezTo>
                    <a:pt x="8" y="18"/>
                    <a:pt x="9" y="19"/>
                    <a:pt x="9" y="20"/>
                  </a:cubicBezTo>
                  <a:cubicBezTo>
                    <a:pt x="8" y="20"/>
                    <a:pt x="7" y="20"/>
                    <a:pt x="7" y="20"/>
                  </a:cubicBezTo>
                  <a:cubicBezTo>
                    <a:pt x="6" y="21"/>
                    <a:pt x="6" y="21"/>
                    <a:pt x="6" y="21"/>
                  </a:cubicBezTo>
                  <a:cubicBezTo>
                    <a:pt x="6" y="22"/>
                    <a:pt x="6" y="22"/>
                    <a:pt x="6" y="23"/>
                  </a:cubicBezTo>
                  <a:cubicBezTo>
                    <a:pt x="7" y="23"/>
                    <a:pt x="8" y="24"/>
                    <a:pt x="8" y="25"/>
                  </a:cubicBezTo>
                  <a:cubicBezTo>
                    <a:pt x="9" y="25"/>
                    <a:pt x="12" y="28"/>
                    <a:pt x="12" y="28"/>
                  </a:cubicBezTo>
                  <a:cubicBezTo>
                    <a:pt x="13" y="28"/>
                    <a:pt x="14" y="29"/>
                    <a:pt x="14" y="29"/>
                  </a:cubicBezTo>
                  <a:cubicBezTo>
                    <a:pt x="14" y="29"/>
                    <a:pt x="14" y="33"/>
                    <a:pt x="12" y="33"/>
                  </a:cubicBezTo>
                  <a:cubicBezTo>
                    <a:pt x="11" y="34"/>
                    <a:pt x="9" y="34"/>
                    <a:pt x="9" y="34"/>
                  </a:cubicBezTo>
                  <a:cubicBezTo>
                    <a:pt x="9" y="34"/>
                    <a:pt x="8" y="34"/>
                    <a:pt x="9" y="34"/>
                  </a:cubicBezTo>
                  <a:cubicBezTo>
                    <a:pt x="10" y="35"/>
                    <a:pt x="12" y="36"/>
                    <a:pt x="12" y="36"/>
                  </a:cubicBezTo>
                  <a:cubicBezTo>
                    <a:pt x="13" y="37"/>
                    <a:pt x="14" y="38"/>
                    <a:pt x="15" y="38"/>
                  </a:cubicBezTo>
                  <a:cubicBezTo>
                    <a:pt x="15" y="38"/>
                    <a:pt x="22" y="42"/>
                    <a:pt x="22" y="42"/>
                  </a:cubicBezTo>
                  <a:cubicBezTo>
                    <a:pt x="22" y="42"/>
                    <a:pt x="23" y="43"/>
                    <a:pt x="22" y="43"/>
                  </a:cubicBezTo>
                  <a:cubicBezTo>
                    <a:pt x="21" y="43"/>
                    <a:pt x="20" y="44"/>
                    <a:pt x="21" y="45"/>
                  </a:cubicBezTo>
                  <a:cubicBezTo>
                    <a:pt x="22" y="46"/>
                    <a:pt x="25" y="47"/>
                    <a:pt x="23" y="47"/>
                  </a:cubicBezTo>
                  <a:cubicBezTo>
                    <a:pt x="22" y="47"/>
                    <a:pt x="21" y="47"/>
                    <a:pt x="21" y="48"/>
                  </a:cubicBezTo>
                  <a:cubicBezTo>
                    <a:pt x="22" y="49"/>
                    <a:pt x="22" y="50"/>
                    <a:pt x="22" y="50"/>
                  </a:cubicBezTo>
                  <a:cubicBezTo>
                    <a:pt x="22" y="50"/>
                    <a:pt x="23" y="52"/>
                    <a:pt x="23" y="53"/>
                  </a:cubicBezTo>
                  <a:cubicBezTo>
                    <a:pt x="23" y="53"/>
                    <a:pt x="23" y="53"/>
                    <a:pt x="23" y="53"/>
                  </a:cubicBezTo>
                  <a:cubicBezTo>
                    <a:pt x="24" y="52"/>
                    <a:pt x="28" y="48"/>
                    <a:pt x="28" y="48"/>
                  </a:cubicBezTo>
                  <a:cubicBezTo>
                    <a:pt x="29" y="47"/>
                    <a:pt x="34" y="45"/>
                    <a:pt x="34" y="44"/>
                  </a:cubicBezTo>
                  <a:cubicBezTo>
                    <a:pt x="34" y="44"/>
                    <a:pt x="35" y="43"/>
                    <a:pt x="35" y="43"/>
                  </a:cubicBezTo>
                  <a:cubicBezTo>
                    <a:pt x="35" y="43"/>
                    <a:pt x="36" y="43"/>
                    <a:pt x="36" y="43"/>
                  </a:cubicBezTo>
                  <a:cubicBezTo>
                    <a:pt x="36" y="42"/>
                    <a:pt x="41" y="40"/>
                    <a:pt x="42" y="39"/>
                  </a:cubicBezTo>
                  <a:cubicBezTo>
                    <a:pt x="42" y="39"/>
                    <a:pt x="43" y="39"/>
                    <a:pt x="43" y="39"/>
                  </a:cubicBezTo>
                  <a:cubicBezTo>
                    <a:pt x="43" y="39"/>
                    <a:pt x="44" y="38"/>
                    <a:pt x="45" y="39"/>
                  </a:cubicBezTo>
                  <a:cubicBezTo>
                    <a:pt x="45" y="39"/>
                    <a:pt x="46" y="40"/>
                    <a:pt x="47" y="41"/>
                  </a:cubicBezTo>
                  <a:cubicBezTo>
                    <a:pt x="47" y="42"/>
                    <a:pt x="49" y="44"/>
                    <a:pt x="49" y="44"/>
                  </a:cubicBezTo>
                  <a:cubicBezTo>
                    <a:pt x="49" y="44"/>
                    <a:pt x="49" y="44"/>
                    <a:pt x="49" y="45"/>
                  </a:cubicBezTo>
                  <a:cubicBezTo>
                    <a:pt x="48" y="46"/>
                    <a:pt x="47" y="47"/>
                    <a:pt x="47" y="47"/>
                  </a:cubicBezTo>
                  <a:cubicBezTo>
                    <a:pt x="47" y="47"/>
                    <a:pt x="46" y="47"/>
                    <a:pt x="47" y="48"/>
                  </a:cubicBezTo>
                  <a:cubicBezTo>
                    <a:pt x="48" y="48"/>
                    <a:pt x="49" y="50"/>
                    <a:pt x="49" y="50"/>
                  </a:cubicBezTo>
                  <a:cubicBezTo>
                    <a:pt x="49" y="50"/>
                    <a:pt x="49" y="50"/>
                    <a:pt x="49" y="50"/>
                  </a:cubicBezTo>
                  <a:cubicBezTo>
                    <a:pt x="48" y="51"/>
                    <a:pt x="45" y="53"/>
                    <a:pt x="45" y="53"/>
                  </a:cubicBezTo>
                  <a:cubicBezTo>
                    <a:pt x="45" y="53"/>
                    <a:pt x="44" y="53"/>
                    <a:pt x="45" y="54"/>
                  </a:cubicBezTo>
                  <a:cubicBezTo>
                    <a:pt x="46" y="54"/>
                    <a:pt x="48" y="55"/>
                    <a:pt x="48" y="56"/>
                  </a:cubicBezTo>
                  <a:cubicBezTo>
                    <a:pt x="48" y="56"/>
                    <a:pt x="48" y="57"/>
                    <a:pt x="49" y="57"/>
                  </a:cubicBezTo>
                  <a:cubicBezTo>
                    <a:pt x="49" y="57"/>
                    <a:pt x="51" y="58"/>
                    <a:pt x="51" y="58"/>
                  </a:cubicBezTo>
                  <a:cubicBezTo>
                    <a:pt x="51" y="58"/>
                    <a:pt x="52" y="59"/>
                    <a:pt x="52" y="59"/>
                  </a:cubicBezTo>
                  <a:cubicBezTo>
                    <a:pt x="52" y="60"/>
                    <a:pt x="53" y="61"/>
                    <a:pt x="53" y="61"/>
                  </a:cubicBezTo>
                  <a:cubicBezTo>
                    <a:pt x="53" y="61"/>
                    <a:pt x="53" y="61"/>
                    <a:pt x="54" y="61"/>
                  </a:cubicBezTo>
                  <a:cubicBezTo>
                    <a:pt x="54" y="61"/>
                    <a:pt x="57" y="61"/>
                    <a:pt x="58" y="61"/>
                  </a:cubicBezTo>
                  <a:cubicBezTo>
                    <a:pt x="58" y="59"/>
                    <a:pt x="58" y="58"/>
                    <a:pt x="58" y="57"/>
                  </a:cubicBezTo>
                  <a:cubicBezTo>
                    <a:pt x="58" y="54"/>
                    <a:pt x="58" y="48"/>
                    <a:pt x="59" y="48"/>
                  </a:cubicBezTo>
                  <a:cubicBezTo>
                    <a:pt x="60" y="48"/>
                    <a:pt x="61" y="48"/>
                    <a:pt x="61" y="50"/>
                  </a:cubicBezTo>
                  <a:cubicBezTo>
                    <a:pt x="61" y="51"/>
                    <a:pt x="62" y="51"/>
                    <a:pt x="62" y="49"/>
                  </a:cubicBezTo>
                  <a:cubicBezTo>
                    <a:pt x="63" y="46"/>
                    <a:pt x="63" y="45"/>
                    <a:pt x="64" y="45"/>
                  </a:cubicBezTo>
                  <a:cubicBezTo>
                    <a:pt x="65" y="45"/>
                    <a:pt x="66" y="46"/>
                    <a:pt x="65" y="44"/>
                  </a:cubicBezTo>
                  <a:cubicBezTo>
                    <a:pt x="65" y="42"/>
                    <a:pt x="64" y="41"/>
                    <a:pt x="65" y="39"/>
                  </a:cubicBezTo>
                  <a:cubicBezTo>
                    <a:pt x="66" y="36"/>
                    <a:pt x="68" y="29"/>
                    <a:pt x="70" y="28"/>
                  </a:cubicBezTo>
                  <a:cubicBezTo>
                    <a:pt x="72" y="27"/>
                    <a:pt x="75" y="27"/>
                    <a:pt x="77" y="27"/>
                  </a:cubicBezTo>
                  <a:cubicBezTo>
                    <a:pt x="78" y="28"/>
                    <a:pt x="82" y="30"/>
                    <a:pt x="79" y="27"/>
                  </a:cubicBezTo>
                  <a:cubicBezTo>
                    <a:pt x="77" y="24"/>
                    <a:pt x="75" y="23"/>
                    <a:pt x="74" y="23"/>
                  </a:cubicBezTo>
                  <a:cubicBezTo>
                    <a:pt x="73" y="23"/>
                    <a:pt x="72" y="24"/>
                    <a:pt x="71" y="23"/>
                  </a:cubicBezTo>
                  <a:cubicBezTo>
                    <a:pt x="69" y="22"/>
                    <a:pt x="63" y="16"/>
                    <a:pt x="61" y="11"/>
                  </a:cubicBezTo>
                  <a:cubicBezTo>
                    <a:pt x="59" y="6"/>
                    <a:pt x="56" y="3"/>
                    <a:pt x="53" y="1"/>
                  </a:cubicBezTo>
                  <a:cubicBezTo>
                    <a:pt x="53" y="2"/>
                    <a:pt x="52" y="3"/>
                    <a:pt x="52" y="3"/>
                  </a:cubicBezTo>
                  <a:cubicBezTo>
                    <a:pt x="52" y="3"/>
                    <a:pt x="46" y="8"/>
                    <a:pt x="45" y="8"/>
                  </a:cubicBezTo>
                  <a:cubicBezTo>
                    <a:pt x="45" y="9"/>
                    <a:pt x="43" y="11"/>
                    <a:pt x="43" y="12"/>
                  </a:cubicBezTo>
                  <a:cubicBezTo>
                    <a:pt x="42" y="12"/>
                    <a:pt x="41" y="12"/>
                    <a:pt x="41" y="12"/>
                  </a:cubicBezTo>
                  <a:cubicBezTo>
                    <a:pt x="40" y="13"/>
                    <a:pt x="37" y="11"/>
                    <a:pt x="36" y="11"/>
                  </a:cubicBezTo>
                  <a:cubicBezTo>
                    <a:pt x="35" y="11"/>
                    <a:pt x="34" y="10"/>
                    <a:pt x="34" y="10"/>
                  </a:cubicBezTo>
                  <a:cubicBezTo>
                    <a:pt x="33" y="9"/>
                    <a:pt x="33" y="8"/>
                    <a:pt x="33" y="8"/>
                  </a:cubicBezTo>
                  <a:cubicBezTo>
                    <a:pt x="33" y="8"/>
                    <a:pt x="31" y="6"/>
                    <a:pt x="30" y="6"/>
                  </a:cubicBezTo>
                  <a:cubicBezTo>
                    <a:pt x="30" y="6"/>
                    <a:pt x="27" y="2"/>
                    <a:pt x="26" y="1"/>
                  </a:cubicBezTo>
                  <a:cubicBezTo>
                    <a:pt x="26" y="1"/>
                    <a:pt x="26" y="1"/>
                    <a:pt x="26" y="1"/>
                  </a:cubicBezTo>
                  <a:cubicBezTo>
                    <a:pt x="26" y="1"/>
                    <a:pt x="24" y="0"/>
                    <a:pt x="23" y="0"/>
                  </a:cubicBezTo>
                  <a:cubicBezTo>
                    <a:pt x="22" y="0"/>
                    <a:pt x="22" y="0"/>
                    <a:pt x="2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5" name="Freeform 584">
              <a:extLst>
                <a:ext uri="{FF2B5EF4-FFF2-40B4-BE49-F238E27FC236}">
                  <a16:creationId xmlns:a16="http://schemas.microsoft.com/office/drawing/2014/main" id="{FE7C8DAA-51B0-40EE-ADDF-01A098B8BD55}"/>
                </a:ext>
              </a:extLst>
            </p:cNvPr>
            <p:cNvSpPr>
              <a:spLocks/>
            </p:cNvSpPr>
            <p:nvPr/>
          </p:nvSpPr>
          <p:spPr bwMode="auto">
            <a:xfrm>
              <a:off x="4423" y="1827"/>
              <a:ext cx="28" cy="22"/>
            </a:xfrm>
            <a:custGeom>
              <a:avLst/>
              <a:gdLst>
                <a:gd name="T0" fmla="*/ 5 w 20"/>
                <a:gd name="T1" fmla="*/ 8 h 16"/>
                <a:gd name="T2" fmla="*/ 10 w 20"/>
                <a:gd name="T3" fmla="*/ 13 h 16"/>
                <a:gd name="T4" fmla="*/ 11 w 20"/>
                <a:gd name="T5" fmla="*/ 13 h 16"/>
                <a:gd name="T6" fmla="*/ 20 w 20"/>
                <a:gd name="T7" fmla="*/ 16 h 16"/>
                <a:gd name="T8" fmla="*/ 20 w 20"/>
                <a:gd name="T9" fmla="*/ 16 h 16"/>
                <a:gd name="T10" fmla="*/ 18 w 20"/>
                <a:gd name="T11" fmla="*/ 9 h 16"/>
                <a:gd name="T12" fmla="*/ 17 w 20"/>
                <a:gd name="T13" fmla="*/ 8 h 16"/>
                <a:gd name="T14" fmla="*/ 15 w 20"/>
                <a:gd name="T15" fmla="*/ 7 h 16"/>
                <a:gd name="T16" fmla="*/ 14 w 20"/>
                <a:gd name="T17" fmla="*/ 6 h 16"/>
                <a:gd name="T18" fmla="*/ 13 w 20"/>
                <a:gd name="T19" fmla="*/ 3 h 16"/>
                <a:gd name="T20" fmla="*/ 13 w 20"/>
                <a:gd name="T21" fmla="*/ 3 h 16"/>
                <a:gd name="T22" fmla="*/ 10 w 20"/>
                <a:gd name="T23" fmla="*/ 4 h 16"/>
                <a:gd name="T24" fmla="*/ 8 w 20"/>
                <a:gd name="T25" fmla="*/ 3 h 16"/>
                <a:gd name="T26" fmla="*/ 4 w 20"/>
                <a:gd name="T27" fmla="*/ 0 h 16"/>
                <a:gd name="T28" fmla="*/ 4 w 20"/>
                <a:gd name="T29" fmla="*/ 0 h 16"/>
                <a:gd name="T30" fmla="*/ 0 w 20"/>
                <a:gd name="T31" fmla="*/ 1 h 16"/>
                <a:gd name="T32" fmla="*/ 0 w 20"/>
                <a:gd name="T33" fmla="*/ 1 h 16"/>
                <a:gd name="T34" fmla="*/ 0 w 20"/>
                <a:gd name="T35" fmla="*/ 2 h 16"/>
                <a:gd name="T36" fmla="*/ 1 w 20"/>
                <a:gd name="T37" fmla="*/ 3 h 16"/>
                <a:gd name="T38" fmla="*/ 5 w 20"/>
                <a:gd name="T39"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16">
                  <a:moveTo>
                    <a:pt x="5" y="8"/>
                  </a:moveTo>
                  <a:cubicBezTo>
                    <a:pt x="6" y="9"/>
                    <a:pt x="9" y="13"/>
                    <a:pt x="10" y="13"/>
                  </a:cubicBezTo>
                  <a:cubicBezTo>
                    <a:pt x="10" y="13"/>
                    <a:pt x="10" y="13"/>
                    <a:pt x="11" y="13"/>
                  </a:cubicBezTo>
                  <a:cubicBezTo>
                    <a:pt x="11" y="14"/>
                    <a:pt x="19" y="15"/>
                    <a:pt x="20" y="16"/>
                  </a:cubicBezTo>
                  <a:cubicBezTo>
                    <a:pt x="20" y="16"/>
                    <a:pt x="20" y="16"/>
                    <a:pt x="20" y="16"/>
                  </a:cubicBezTo>
                  <a:cubicBezTo>
                    <a:pt x="19" y="13"/>
                    <a:pt x="18" y="10"/>
                    <a:pt x="18" y="9"/>
                  </a:cubicBezTo>
                  <a:cubicBezTo>
                    <a:pt x="18" y="8"/>
                    <a:pt x="17" y="8"/>
                    <a:pt x="17" y="8"/>
                  </a:cubicBezTo>
                  <a:cubicBezTo>
                    <a:pt x="17" y="8"/>
                    <a:pt x="16" y="7"/>
                    <a:pt x="15" y="7"/>
                  </a:cubicBezTo>
                  <a:cubicBezTo>
                    <a:pt x="15" y="7"/>
                    <a:pt x="14" y="6"/>
                    <a:pt x="14" y="6"/>
                  </a:cubicBezTo>
                  <a:cubicBezTo>
                    <a:pt x="14" y="6"/>
                    <a:pt x="13" y="4"/>
                    <a:pt x="13" y="3"/>
                  </a:cubicBezTo>
                  <a:cubicBezTo>
                    <a:pt x="13" y="3"/>
                    <a:pt x="13" y="3"/>
                    <a:pt x="13" y="3"/>
                  </a:cubicBezTo>
                  <a:cubicBezTo>
                    <a:pt x="13" y="3"/>
                    <a:pt x="11" y="4"/>
                    <a:pt x="10" y="4"/>
                  </a:cubicBezTo>
                  <a:cubicBezTo>
                    <a:pt x="10" y="4"/>
                    <a:pt x="8" y="3"/>
                    <a:pt x="8" y="3"/>
                  </a:cubicBezTo>
                  <a:cubicBezTo>
                    <a:pt x="7" y="3"/>
                    <a:pt x="5" y="0"/>
                    <a:pt x="4" y="0"/>
                  </a:cubicBezTo>
                  <a:cubicBezTo>
                    <a:pt x="4" y="0"/>
                    <a:pt x="4" y="0"/>
                    <a:pt x="4" y="0"/>
                  </a:cubicBezTo>
                  <a:cubicBezTo>
                    <a:pt x="0" y="1"/>
                    <a:pt x="0" y="1"/>
                    <a:pt x="0" y="1"/>
                  </a:cubicBezTo>
                  <a:cubicBezTo>
                    <a:pt x="0" y="1"/>
                    <a:pt x="0" y="1"/>
                    <a:pt x="0" y="1"/>
                  </a:cubicBezTo>
                  <a:cubicBezTo>
                    <a:pt x="0" y="1"/>
                    <a:pt x="0" y="2"/>
                    <a:pt x="0" y="2"/>
                  </a:cubicBezTo>
                  <a:cubicBezTo>
                    <a:pt x="0" y="2"/>
                    <a:pt x="1" y="3"/>
                    <a:pt x="1" y="3"/>
                  </a:cubicBezTo>
                  <a:cubicBezTo>
                    <a:pt x="2" y="5"/>
                    <a:pt x="5" y="8"/>
                    <a:pt x="5"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6" name="Freeform 585">
              <a:extLst>
                <a:ext uri="{FF2B5EF4-FFF2-40B4-BE49-F238E27FC236}">
                  <a16:creationId xmlns:a16="http://schemas.microsoft.com/office/drawing/2014/main" id="{E7E0D4CA-BFCF-48A9-A7F2-AA362854BE40}"/>
                </a:ext>
              </a:extLst>
            </p:cNvPr>
            <p:cNvSpPr>
              <a:spLocks/>
            </p:cNvSpPr>
            <p:nvPr/>
          </p:nvSpPr>
          <p:spPr bwMode="auto">
            <a:xfrm>
              <a:off x="4396" y="1790"/>
              <a:ext cx="66" cy="59"/>
            </a:xfrm>
            <a:custGeom>
              <a:avLst/>
              <a:gdLst>
                <a:gd name="T0" fmla="*/ 24 w 48"/>
                <a:gd name="T1" fmla="*/ 27 h 43"/>
                <a:gd name="T2" fmla="*/ 28 w 48"/>
                <a:gd name="T3" fmla="*/ 30 h 43"/>
                <a:gd name="T4" fmla="*/ 30 w 48"/>
                <a:gd name="T5" fmla="*/ 31 h 43"/>
                <a:gd name="T6" fmla="*/ 33 w 48"/>
                <a:gd name="T7" fmla="*/ 30 h 43"/>
                <a:gd name="T8" fmla="*/ 33 w 48"/>
                <a:gd name="T9" fmla="*/ 30 h 43"/>
                <a:gd name="T10" fmla="*/ 34 w 48"/>
                <a:gd name="T11" fmla="*/ 33 h 43"/>
                <a:gd name="T12" fmla="*/ 35 w 48"/>
                <a:gd name="T13" fmla="*/ 34 h 43"/>
                <a:gd name="T14" fmla="*/ 37 w 48"/>
                <a:gd name="T15" fmla="*/ 35 h 43"/>
                <a:gd name="T16" fmla="*/ 38 w 48"/>
                <a:gd name="T17" fmla="*/ 36 h 43"/>
                <a:gd name="T18" fmla="*/ 40 w 48"/>
                <a:gd name="T19" fmla="*/ 43 h 43"/>
                <a:gd name="T20" fmla="*/ 41 w 48"/>
                <a:gd name="T21" fmla="*/ 42 h 43"/>
                <a:gd name="T22" fmla="*/ 45 w 48"/>
                <a:gd name="T23" fmla="*/ 42 h 43"/>
                <a:gd name="T24" fmla="*/ 46 w 48"/>
                <a:gd name="T25" fmla="*/ 42 h 43"/>
                <a:gd name="T26" fmla="*/ 45 w 48"/>
                <a:gd name="T27" fmla="*/ 39 h 43"/>
                <a:gd name="T28" fmla="*/ 44 w 48"/>
                <a:gd name="T29" fmla="*/ 37 h 43"/>
                <a:gd name="T30" fmla="*/ 46 w 48"/>
                <a:gd name="T31" fmla="*/ 36 h 43"/>
                <a:gd name="T32" fmla="*/ 44 w 48"/>
                <a:gd name="T33" fmla="*/ 34 h 43"/>
                <a:gd name="T34" fmla="*/ 45 w 48"/>
                <a:gd name="T35" fmla="*/ 32 h 43"/>
                <a:gd name="T36" fmla="*/ 45 w 48"/>
                <a:gd name="T37" fmla="*/ 31 h 43"/>
                <a:gd name="T38" fmla="*/ 38 w 48"/>
                <a:gd name="T39" fmla="*/ 27 h 43"/>
                <a:gd name="T40" fmla="*/ 35 w 48"/>
                <a:gd name="T41" fmla="*/ 25 h 43"/>
                <a:gd name="T42" fmla="*/ 32 w 48"/>
                <a:gd name="T43" fmla="*/ 23 h 43"/>
                <a:gd name="T44" fmla="*/ 32 w 48"/>
                <a:gd name="T45" fmla="*/ 23 h 43"/>
                <a:gd name="T46" fmla="*/ 35 w 48"/>
                <a:gd name="T47" fmla="*/ 22 h 43"/>
                <a:gd name="T48" fmla="*/ 37 w 48"/>
                <a:gd name="T49" fmla="*/ 18 h 43"/>
                <a:gd name="T50" fmla="*/ 35 w 48"/>
                <a:gd name="T51" fmla="*/ 17 h 43"/>
                <a:gd name="T52" fmla="*/ 31 w 48"/>
                <a:gd name="T53" fmla="*/ 14 h 43"/>
                <a:gd name="T54" fmla="*/ 29 w 48"/>
                <a:gd name="T55" fmla="*/ 12 h 43"/>
                <a:gd name="T56" fmla="*/ 29 w 48"/>
                <a:gd name="T57" fmla="*/ 10 h 43"/>
                <a:gd name="T58" fmla="*/ 30 w 48"/>
                <a:gd name="T59" fmla="*/ 9 h 43"/>
                <a:gd name="T60" fmla="*/ 32 w 48"/>
                <a:gd name="T61" fmla="*/ 9 h 43"/>
                <a:gd name="T62" fmla="*/ 30 w 48"/>
                <a:gd name="T63" fmla="*/ 6 h 43"/>
                <a:gd name="T64" fmla="*/ 29 w 48"/>
                <a:gd name="T65" fmla="*/ 5 h 43"/>
                <a:gd name="T66" fmla="*/ 25 w 48"/>
                <a:gd name="T67" fmla="*/ 4 h 43"/>
                <a:gd name="T68" fmla="*/ 26 w 48"/>
                <a:gd name="T69" fmla="*/ 3 h 43"/>
                <a:gd name="T70" fmla="*/ 26 w 48"/>
                <a:gd name="T71" fmla="*/ 2 h 43"/>
                <a:gd name="T72" fmla="*/ 23 w 48"/>
                <a:gd name="T73" fmla="*/ 0 h 43"/>
                <a:gd name="T74" fmla="*/ 22 w 48"/>
                <a:gd name="T75" fmla="*/ 1 h 43"/>
                <a:gd name="T76" fmla="*/ 21 w 48"/>
                <a:gd name="T77" fmla="*/ 1 h 43"/>
                <a:gd name="T78" fmla="*/ 15 w 48"/>
                <a:gd name="T79" fmla="*/ 1 h 43"/>
                <a:gd name="T80" fmla="*/ 11 w 48"/>
                <a:gd name="T81" fmla="*/ 2 h 43"/>
                <a:gd name="T82" fmla="*/ 8 w 48"/>
                <a:gd name="T83" fmla="*/ 2 h 43"/>
                <a:gd name="T84" fmla="*/ 0 w 48"/>
                <a:gd name="T85" fmla="*/ 3 h 43"/>
                <a:gd name="T86" fmla="*/ 1 w 48"/>
                <a:gd name="T87" fmla="*/ 4 h 43"/>
                <a:gd name="T88" fmla="*/ 3 w 48"/>
                <a:gd name="T89" fmla="*/ 6 h 43"/>
                <a:gd name="T90" fmla="*/ 3 w 48"/>
                <a:gd name="T91" fmla="*/ 12 h 43"/>
                <a:gd name="T92" fmla="*/ 3 w 48"/>
                <a:gd name="T93" fmla="*/ 12 h 43"/>
                <a:gd name="T94" fmla="*/ 2 w 48"/>
                <a:gd name="T95" fmla="*/ 14 h 43"/>
                <a:gd name="T96" fmla="*/ 2 w 48"/>
                <a:gd name="T97" fmla="*/ 15 h 43"/>
                <a:gd name="T98" fmla="*/ 4 w 48"/>
                <a:gd name="T99" fmla="*/ 17 h 43"/>
                <a:gd name="T100" fmla="*/ 3 w 48"/>
                <a:gd name="T101" fmla="*/ 18 h 43"/>
                <a:gd name="T102" fmla="*/ 3 w 48"/>
                <a:gd name="T103" fmla="*/ 20 h 43"/>
                <a:gd name="T104" fmla="*/ 6 w 48"/>
                <a:gd name="T105" fmla="*/ 22 h 43"/>
                <a:gd name="T106" fmla="*/ 13 w 48"/>
                <a:gd name="T107" fmla="*/ 22 h 43"/>
                <a:gd name="T108" fmla="*/ 14 w 48"/>
                <a:gd name="T109" fmla="*/ 23 h 43"/>
                <a:gd name="T110" fmla="*/ 19 w 48"/>
                <a:gd name="T111" fmla="*/ 27 h 43"/>
                <a:gd name="T112" fmla="*/ 20 w 48"/>
                <a:gd name="T113" fmla="*/ 28 h 43"/>
                <a:gd name="T114" fmla="*/ 24 w 48"/>
                <a:gd name="T115" fmla="*/ 27 h 43"/>
                <a:gd name="T116" fmla="*/ 24 w 48"/>
                <a:gd name="T117"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 h="43">
                  <a:moveTo>
                    <a:pt x="24" y="27"/>
                  </a:moveTo>
                  <a:cubicBezTo>
                    <a:pt x="25" y="27"/>
                    <a:pt x="27" y="30"/>
                    <a:pt x="28" y="30"/>
                  </a:cubicBezTo>
                  <a:cubicBezTo>
                    <a:pt x="28" y="30"/>
                    <a:pt x="30" y="31"/>
                    <a:pt x="30" y="31"/>
                  </a:cubicBezTo>
                  <a:cubicBezTo>
                    <a:pt x="31" y="31"/>
                    <a:pt x="33" y="30"/>
                    <a:pt x="33" y="30"/>
                  </a:cubicBezTo>
                  <a:cubicBezTo>
                    <a:pt x="33" y="30"/>
                    <a:pt x="33" y="30"/>
                    <a:pt x="33" y="30"/>
                  </a:cubicBezTo>
                  <a:cubicBezTo>
                    <a:pt x="33" y="31"/>
                    <a:pt x="34" y="33"/>
                    <a:pt x="34" y="33"/>
                  </a:cubicBezTo>
                  <a:cubicBezTo>
                    <a:pt x="34" y="33"/>
                    <a:pt x="35" y="34"/>
                    <a:pt x="35" y="34"/>
                  </a:cubicBezTo>
                  <a:cubicBezTo>
                    <a:pt x="36" y="34"/>
                    <a:pt x="37" y="35"/>
                    <a:pt x="37" y="35"/>
                  </a:cubicBezTo>
                  <a:cubicBezTo>
                    <a:pt x="37" y="35"/>
                    <a:pt x="38" y="35"/>
                    <a:pt x="38" y="36"/>
                  </a:cubicBezTo>
                  <a:cubicBezTo>
                    <a:pt x="38" y="37"/>
                    <a:pt x="39" y="40"/>
                    <a:pt x="40" y="43"/>
                  </a:cubicBezTo>
                  <a:cubicBezTo>
                    <a:pt x="40" y="43"/>
                    <a:pt x="41" y="42"/>
                    <a:pt x="41" y="42"/>
                  </a:cubicBezTo>
                  <a:cubicBezTo>
                    <a:pt x="42" y="42"/>
                    <a:pt x="44" y="42"/>
                    <a:pt x="45" y="42"/>
                  </a:cubicBezTo>
                  <a:cubicBezTo>
                    <a:pt x="45" y="42"/>
                    <a:pt x="45" y="42"/>
                    <a:pt x="46" y="42"/>
                  </a:cubicBezTo>
                  <a:cubicBezTo>
                    <a:pt x="46" y="41"/>
                    <a:pt x="45" y="39"/>
                    <a:pt x="45" y="39"/>
                  </a:cubicBezTo>
                  <a:cubicBezTo>
                    <a:pt x="45" y="39"/>
                    <a:pt x="45" y="38"/>
                    <a:pt x="44" y="37"/>
                  </a:cubicBezTo>
                  <a:cubicBezTo>
                    <a:pt x="44" y="36"/>
                    <a:pt x="45" y="36"/>
                    <a:pt x="46" y="36"/>
                  </a:cubicBezTo>
                  <a:cubicBezTo>
                    <a:pt x="48" y="36"/>
                    <a:pt x="45" y="35"/>
                    <a:pt x="44" y="34"/>
                  </a:cubicBezTo>
                  <a:cubicBezTo>
                    <a:pt x="43" y="33"/>
                    <a:pt x="44" y="32"/>
                    <a:pt x="45" y="32"/>
                  </a:cubicBezTo>
                  <a:cubicBezTo>
                    <a:pt x="46" y="32"/>
                    <a:pt x="45" y="31"/>
                    <a:pt x="45" y="31"/>
                  </a:cubicBezTo>
                  <a:cubicBezTo>
                    <a:pt x="45" y="31"/>
                    <a:pt x="38" y="27"/>
                    <a:pt x="38" y="27"/>
                  </a:cubicBezTo>
                  <a:cubicBezTo>
                    <a:pt x="37" y="27"/>
                    <a:pt x="36" y="26"/>
                    <a:pt x="35" y="25"/>
                  </a:cubicBezTo>
                  <a:cubicBezTo>
                    <a:pt x="35" y="25"/>
                    <a:pt x="33" y="24"/>
                    <a:pt x="32" y="23"/>
                  </a:cubicBezTo>
                  <a:cubicBezTo>
                    <a:pt x="31" y="23"/>
                    <a:pt x="32" y="23"/>
                    <a:pt x="32" y="23"/>
                  </a:cubicBezTo>
                  <a:cubicBezTo>
                    <a:pt x="32" y="23"/>
                    <a:pt x="34" y="23"/>
                    <a:pt x="35" y="22"/>
                  </a:cubicBezTo>
                  <a:cubicBezTo>
                    <a:pt x="37" y="22"/>
                    <a:pt x="37" y="18"/>
                    <a:pt x="37" y="18"/>
                  </a:cubicBezTo>
                  <a:cubicBezTo>
                    <a:pt x="37" y="18"/>
                    <a:pt x="36" y="17"/>
                    <a:pt x="35" y="17"/>
                  </a:cubicBezTo>
                  <a:cubicBezTo>
                    <a:pt x="35" y="17"/>
                    <a:pt x="32" y="14"/>
                    <a:pt x="31" y="14"/>
                  </a:cubicBezTo>
                  <a:cubicBezTo>
                    <a:pt x="31" y="13"/>
                    <a:pt x="30" y="12"/>
                    <a:pt x="29" y="12"/>
                  </a:cubicBezTo>
                  <a:cubicBezTo>
                    <a:pt x="29" y="11"/>
                    <a:pt x="29" y="11"/>
                    <a:pt x="29" y="10"/>
                  </a:cubicBezTo>
                  <a:cubicBezTo>
                    <a:pt x="29" y="10"/>
                    <a:pt x="29" y="10"/>
                    <a:pt x="30" y="9"/>
                  </a:cubicBezTo>
                  <a:cubicBezTo>
                    <a:pt x="30" y="9"/>
                    <a:pt x="31" y="9"/>
                    <a:pt x="32" y="9"/>
                  </a:cubicBezTo>
                  <a:cubicBezTo>
                    <a:pt x="32" y="8"/>
                    <a:pt x="31" y="7"/>
                    <a:pt x="30" y="6"/>
                  </a:cubicBezTo>
                  <a:cubicBezTo>
                    <a:pt x="30" y="6"/>
                    <a:pt x="29" y="6"/>
                    <a:pt x="29" y="5"/>
                  </a:cubicBezTo>
                  <a:cubicBezTo>
                    <a:pt x="29" y="4"/>
                    <a:pt x="27" y="4"/>
                    <a:pt x="25" y="4"/>
                  </a:cubicBezTo>
                  <a:cubicBezTo>
                    <a:pt x="24" y="4"/>
                    <a:pt x="25" y="3"/>
                    <a:pt x="26" y="3"/>
                  </a:cubicBezTo>
                  <a:cubicBezTo>
                    <a:pt x="26" y="3"/>
                    <a:pt x="26" y="2"/>
                    <a:pt x="26" y="2"/>
                  </a:cubicBezTo>
                  <a:cubicBezTo>
                    <a:pt x="23" y="0"/>
                    <a:pt x="23" y="0"/>
                    <a:pt x="23" y="0"/>
                  </a:cubicBezTo>
                  <a:cubicBezTo>
                    <a:pt x="23" y="0"/>
                    <a:pt x="22" y="1"/>
                    <a:pt x="22" y="1"/>
                  </a:cubicBezTo>
                  <a:cubicBezTo>
                    <a:pt x="21" y="1"/>
                    <a:pt x="21" y="1"/>
                    <a:pt x="21" y="1"/>
                  </a:cubicBezTo>
                  <a:cubicBezTo>
                    <a:pt x="21" y="1"/>
                    <a:pt x="15" y="1"/>
                    <a:pt x="15" y="1"/>
                  </a:cubicBezTo>
                  <a:cubicBezTo>
                    <a:pt x="14" y="1"/>
                    <a:pt x="11" y="1"/>
                    <a:pt x="11" y="2"/>
                  </a:cubicBezTo>
                  <a:cubicBezTo>
                    <a:pt x="10" y="2"/>
                    <a:pt x="8" y="2"/>
                    <a:pt x="8" y="2"/>
                  </a:cubicBezTo>
                  <a:cubicBezTo>
                    <a:pt x="0" y="3"/>
                    <a:pt x="0" y="3"/>
                    <a:pt x="0" y="3"/>
                  </a:cubicBezTo>
                  <a:cubicBezTo>
                    <a:pt x="0" y="3"/>
                    <a:pt x="1" y="4"/>
                    <a:pt x="1" y="4"/>
                  </a:cubicBezTo>
                  <a:cubicBezTo>
                    <a:pt x="2" y="4"/>
                    <a:pt x="3" y="6"/>
                    <a:pt x="3" y="6"/>
                  </a:cubicBezTo>
                  <a:cubicBezTo>
                    <a:pt x="3" y="7"/>
                    <a:pt x="3" y="12"/>
                    <a:pt x="3" y="12"/>
                  </a:cubicBezTo>
                  <a:cubicBezTo>
                    <a:pt x="3" y="12"/>
                    <a:pt x="3" y="12"/>
                    <a:pt x="3" y="12"/>
                  </a:cubicBezTo>
                  <a:cubicBezTo>
                    <a:pt x="3" y="13"/>
                    <a:pt x="2" y="14"/>
                    <a:pt x="2" y="14"/>
                  </a:cubicBezTo>
                  <a:cubicBezTo>
                    <a:pt x="2" y="14"/>
                    <a:pt x="2" y="14"/>
                    <a:pt x="2" y="15"/>
                  </a:cubicBezTo>
                  <a:cubicBezTo>
                    <a:pt x="3" y="16"/>
                    <a:pt x="4" y="17"/>
                    <a:pt x="4" y="17"/>
                  </a:cubicBezTo>
                  <a:cubicBezTo>
                    <a:pt x="4" y="17"/>
                    <a:pt x="4" y="18"/>
                    <a:pt x="3" y="18"/>
                  </a:cubicBezTo>
                  <a:cubicBezTo>
                    <a:pt x="3" y="19"/>
                    <a:pt x="3" y="20"/>
                    <a:pt x="3" y="20"/>
                  </a:cubicBezTo>
                  <a:cubicBezTo>
                    <a:pt x="4" y="21"/>
                    <a:pt x="5" y="22"/>
                    <a:pt x="6" y="22"/>
                  </a:cubicBezTo>
                  <a:cubicBezTo>
                    <a:pt x="7" y="22"/>
                    <a:pt x="13" y="22"/>
                    <a:pt x="13" y="22"/>
                  </a:cubicBezTo>
                  <a:cubicBezTo>
                    <a:pt x="13" y="22"/>
                    <a:pt x="14" y="23"/>
                    <a:pt x="14" y="23"/>
                  </a:cubicBezTo>
                  <a:cubicBezTo>
                    <a:pt x="14" y="23"/>
                    <a:pt x="19" y="27"/>
                    <a:pt x="19" y="27"/>
                  </a:cubicBezTo>
                  <a:cubicBezTo>
                    <a:pt x="19" y="27"/>
                    <a:pt x="19" y="27"/>
                    <a:pt x="20" y="28"/>
                  </a:cubicBezTo>
                  <a:cubicBezTo>
                    <a:pt x="24" y="27"/>
                    <a:pt x="24" y="27"/>
                    <a:pt x="24" y="27"/>
                  </a:cubicBezTo>
                  <a:cubicBezTo>
                    <a:pt x="24" y="27"/>
                    <a:pt x="24" y="27"/>
                    <a:pt x="24" y="2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7" name="Freeform 586">
              <a:extLst>
                <a:ext uri="{FF2B5EF4-FFF2-40B4-BE49-F238E27FC236}">
                  <a16:creationId xmlns:a16="http://schemas.microsoft.com/office/drawing/2014/main" id="{DAB9B17F-40C7-4E32-8071-42AA6537B27D}"/>
                </a:ext>
              </a:extLst>
            </p:cNvPr>
            <p:cNvSpPr>
              <a:spLocks/>
            </p:cNvSpPr>
            <p:nvPr/>
          </p:nvSpPr>
          <p:spPr bwMode="auto">
            <a:xfrm>
              <a:off x="4325" y="1734"/>
              <a:ext cx="136" cy="60"/>
            </a:xfrm>
            <a:custGeom>
              <a:avLst/>
              <a:gdLst>
                <a:gd name="T0" fmla="*/ 78 w 98"/>
                <a:gd name="T1" fmla="*/ 38 h 44"/>
                <a:gd name="T2" fmla="*/ 82 w 98"/>
                <a:gd name="T3" fmla="*/ 39 h 44"/>
                <a:gd name="T4" fmla="*/ 86 w 98"/>
                <a:gd name="T5" fmla="*/ 42 h 44"/>
                <a:gd name="T6" fmla="*/ 98 w 98"/>
                <a:gd name="T7" fmla="*/ 43 h 44"/>
                <a:gd name="T8" fmla="*/ 98 w 98"/>
                <a:gd name="T9" fmla="*/ 39 h 44"/>
                <a:gd name="T10" fmla="*/ 93 w 98"/>
                <a:gd name="T11" fmla="*/ 35 h 44"/>
                <a:gd name="T12" fmla="*/ 95 w 98"/>
                <a:gd name="T13" fmla="*/ 31 h 44"/>
                <a:gd name="T14" fmla="*/ 93 w 98"/>
                <a:gd name="T15" fmla="*/ 29 h 44"/>
                <a:gd name="T16" fmla="*/ 90 w 98"/>
                <a:gd name="T17" fmla="*/ 28 h 44"/>
                <a:gd name="T18" fmla="*/ 84 w 98"/>
                <a:gd name="T19" fmla="*/ 24 h 44"/>
                <a:gd name="T20" fmla="*/ 85 w 98"/>
                <a:gd name="T21" fmla="*/ 20 h 44"/>
                <a:gd name="T22" fmla="*/ 75 w 98"/>
                <a:gd name="T23" fmla="*/ 16 h 44"/>
                <a:gd name="T24" fmla="*/ 71 w 98"/>
                <a:gd name="T25" fmla="*/ 16 h 44"/>
                <a:gd name="T26" fmla="*/ 69 w 98"/>
                <a:gd name="T27" fmla="*/ 16 h 44"/>
                <a:gd name="T28" fmla="*/ 64 w 98"/>
                <a:gd name="T29" fmla="*/ 15 h 44"/>
                <a:gd name="T30" fmla="*/ 60 w 98"/>
                <a:gd name="T31" fmla="*/ 18 h 44"/>
                <a:gd name="T32" fmla="*/ 56 w 98"/>
                <a:gd name="T33" fmla="*/ 17 h 44"/>
                <a:gd name="T34" fmla="*/ 56 w 98"/>
                <a:gd name="T35" fmla="*/ 15 h 44"/>
                <a:gd name="T36" fmla="*/ 51 w 98"/>
                <a:gd name="T37" fmla="*/ 12 h 44"/>
                <a:gd name="T38" fmla="*/ 46 w 98"/>
                <a:gd name="T39" fmla="*/ 11 h 44"/>
                <a:gd name="T40" fmla="*/ 41 w 98"/>
                <a:gd name="T41" fmla="*/ 7 h 44"/>
                <a:gd name="T42" fmla="*/ 32 w 98"/>
                <a:gd name="T43" fmla="*/ 6 h 44"/>
                <a:gd name="T44" fmla="*/ 22 w 98"/>
                <a:gd name="T45" fmla="*/ 5 h 44"/>
                <a:gd name="T46" fmla="*/ 10 w 98"/>
                <a:gd name="T47" fmla="*/ 1 h 44"/>
                <a:gd name="T48" fmla="*/ 3 w 98"/>
                <a:gd name="T49" fmla="*/ 0 h 44"/>
                <a:gd name="T50" fmla="*/ 0 w 98"/>
                <a:gd name="T51" fmla="*/ 3 h 44"/>
                <a:gd name="T52" fmla="*/ 16 w 98"/>
                <a:gd name="T53" fmla="*/ 12 h 44"/>
                <a:gd name="T54" fmla="*/ 23 w 98"/>
                <a:gd name="T55" fmla="*/ 21 h 44"/>
                <a:gd name="T56" fmla="*/ 26 w 98"/>
                <a:gd name="T57" fmla="*/ 26 h 44"/>
                <a:gd name="T58" fmla="*/ 23 w 98"/>
                <a:gd name="T59" fmla="*/ 37 h 44"/>
                <a:gd name="T60" fmla="*/ 24 w 98"/>
                <a:gd name="T61" fmla="*/ 37 h 44"/>
                <a:gd name="T62" fmla="*/ 30 w 98"/>
                <a:gd name="T63" fmla="*/ 37 h 44"/>
                <a:gd name="T64" fmla="*/ 32 w 98"/>
                <a:gd name="T65" fmla="*/ 37 h 44"/>
                <a:gd name="T66" fmla="*/ 37 w 98"/>
                <a:gd name="T67" fmla="*/ 38 h 44"/>
                <a:gd name="T68" fmla="*/ 39 w 98"/>
                <a:gd name="T69" fmla="*/ 35 h 44"/>
                <a:gd name="T70" fmla="*/ 44 w 98"/>
                <a:gd name="T71" fmla="*/ 39 h 44"/>
                <a:gd name="T72" fmla="*/ 47 w 98"/>
                <a:gd name="T73" fmla="*/ 41 h 44"/>
                <a:gd name="T74" fmla="*/ 51 w 98"/>
                <a:gd name="T75" fmla="*/ 43 h 44"/>
                <a:gd name="T76" fmla="*/ 59 w 98"/>
                <a:gd name="T77" fmla="*/ 43 h 44"/>
                <a:gd name="T78" fmla="*/ 66 w 98"/>
                <a:gd name="T79" fmla="*/ 42 h 44"/>
                <a:gd name="T80" fmla="*/ 73 w 98"/>
                <a:gd name="T81"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8" h="44">
                  <a:moveTo>
                    <a:pt x="74" y="41"/>
                  </a:moveTo>
                  <a:cubicBezTo>
                    <a:pt x="76" y="40"/>
                    <a:pt x="78" y="38"/>
                    <a:pt x="78" y="38"/>
                  </a:cubicBezTo>
                  <a:cubicBezTo>
                    <a:pt x="78" y="38"/>
                    <a:pt x="79" y="38"/>
                    <a:pt x="79" y="38"/>
                  </a:cubicBezTo>
                  <a:cubicBezTo>
                    <a:pt x="80" y="38"/>
                    <a:pt x="81" y="39"/>
                    <a:pt x="82" y="39"/>
                  </a:cubicBezTo>
                  <a:cubicBezTo>
                    <a:pt x="83" y="40"/>
                    <a:pt x="85" y="41"/>
                    <a:pt x="85" y="41"/>
                  </a:cubicBezTo>
                  <a:cubicBezTo>
                    <a:pt x="85" y="41"/>
                    <a:pt x="86" y="42"/>
                    <a:pt x="86" y="42"/>
                  </a:cubicBezTo>
                  <a:cubicBezTo>
                    <a:pt x="87" y="42"/>
                    <a:pt x="97" y="44"/>
                    <a:pt x="97" y="44"/>
                  </a:cubicBezTo>
                  <a:cubicBezTo>
                    <a:pt x="97" y="44"/>
                    <a:pt x="98" y="44"/>
                    <a:pt x="98" y="43"/>
                  </a:cubicBezTo>
                  <a:cubicBezTo>
                    <a:pt x="98" y="42"/>
                    <a:pt x="98" y="40"/>
                    <a:pt x="98" y="40"/>
                  </a:cubicBezTo>
                  <a:cubicBezTo>
                    <a:pt x="98" y="40"/>
                    <a:pt x="98" y="39"/>
                    <a:pt x="98" y="39"/>
                  </a:cubicBezTo>
                  <a:cubicBezTo>
                    <a:pt x="97" y="39"/>
                    <a:pt x="95" y="38"/>
                    <a:pt x="95" y="37"/>
                  </a:cubicBezTo>
                  <a:cubicBezTo>
                    <a:pt x="94" y="37"/>
                    <a:pt x="93" y="36"/>
                    <a:pt x="93" y="35"/>
                  </a:cubicBezTo>
                  <a:cubicBezTo>
                    <a:pt x="92" y="35"/>
                    <a:pt x="92" y="35"/>
                    <a:pt x="92" y="34"/>
                  </a:cubicBezTo>
                  <a:cubicBezTo>
                    <a:pt x="92" y="34"/>
                    <a:pt x="95" y="31"/>
                    <a:pt x="95" y="31"/>
                  </a:cubicBezTo>
                  <a:cubicBezTo>
                    <a:pt x="95" y="31"/>
                    <a:pt x="95" y="30"/>
                    <a:pt x="96" y="30"/>
                  </a:cubicBezTo>
                  <a:cubicBezTo>
                    <a:pt x="94" y="30"/>
                    <a:pt x="93" y="29"/>
                    <a:pt x="93" y="29"/>
                  </a:cubicBezTo>
                  <a:cubicBezTo>
                    <a:pt x="92" y="28"/>
                    <a:pt x="92" y="28"/>
                    <a:pt x="91" y="28"/>
                  </a:cubicBezTo>
                  <a:cubicBezTo>
                    <a:pt x="91" y="28"/>
                    <a:pt x="90" y="28"/>
                    <a:pt x="90" y="28"/>
                  </a:cubicBezTo>
                  <a:cubicBezTo>
                    <a:pt x="90" y="28"/>
                    <a:pt x="85" y="25"/>
                    <a:pt x="84" y="25"/>
                  </a:cubicBezTo>
                  <a:cubicBezTo>
                    <a:pt x="83" y="24"/>
                    <a:pt x="84" y="24"/>
                    <a:pt x="84" y="24"/>
                  </a:cubicBezTo>
                  <a:cubicBezTo>
                    <a:pt x="84" y="24"/>
                    <a:pt x="85" y="21"/>
                    <a:pt x="85" y="20"/>
                  </a:cubicBezTo>
                  <a:cubicBezTo>
                    <a:pt x="85" y="20"/>
                    <a:pt x="85" y="20"/>
                    <a:pt x="85" y="20"/>
                  </a:cubicBezTo>
                  <a:cubicBezTo>
                    <a:pt x="85" y="20"/>
                    <a:pt x="79" y="18"/>
                    <a:pt x="79" y="18"/>
                  </a:cubicBezTo>
                  <a:cubicBezTo>
                    <a:pt x="78" y="18"/>
                    <a:pt x="76" y="16"/>
                    <a:pt x="75" y="16"/>
                  </a:cubicBezTo>
                  <a:cubicBezTo>
                    <a:pt x="75" y="16"/>
                    <a:pt x="73" y="15"/>
                    <a:pt x="73" y="15"/>
                  </a:cubicBezTo>
                  <a:cubicBezTo>
                    <a:pt x="72" y="15"/>
                    <a:pt x="72" y="15"/>
                    <a:pt x="71" y="16"/>
                  </a:cubicBezTo>
                  <a:cubicBezTo>
                    <a:pt x="71" y="17"/>
                    <a:pt x="71" y="17"/>
                    <a:pt x="71" y="17"/>
                  </a:cubicBezTo>
                  <a:cubicBezTo>
                    <a:pt x="71" y="17"/>
                    <a:pt x="70" y="16"/>
                    <a:pt x="69" y="16"/>
                  </a:cubicBezTo>
                  <a:cubicBezTo>
                    <a:pt x="69" y="15"/>
                    <a:pt x="69" y="15"/>
                    <a:pt x="68" y="15"/>
                  </a:cubicBezTo>
                  <a:cubicBezTo>
                    <a:pt x="67" y="14"/>
                    <a:pt x="65" y="15"/>
                    <a:pt x="64" y="15"/>
                  </a:cubicBezTo>
                  <a:cubicBezTo>
                    <a:pt x="64" y="15"/>
                    <a:pt x="63" y="16"/>
                    <a:pt x="62" y="17"/>
                  </a:cubicBezTo>
                  <a:cubicBezTo>
                    <a:pt x="62" y="17"/>
                    <a:pt x="61" y="17"/>
                    <a:pt x="60" y="18"/>
                  </a:cubicBezTo>
                  <a:cubicBezTo>
                    <a:pt x="59" y="18"/>
                    <a:pt x="58" y="18"/>
                    <a:pt x="58" y="18"/>
                  </a:cubicBezTo>
                  <a:cubicBezTo>
                    <a:pt x="58" y="18"/>
                    <a:pt x="56" y="17"/>
                    <a:pt x="56" y="17"/>
                  </a:cubicBezTo>
                  <a:cubicBezTo>
                    <a:pt x="55" y="17"/>
                    <a:pt x="55" y="16"/>
                    <a:pt x="55" y="16"/>
                  </a:cubicBezTo>
                  <a:cubicBezTo>
                    <a:pt x="55" y="16"/>
                    <a:pt x="55" y="15"/>
                    <a:pt x="56" y="15"/>
                  </a:cubicBezTo>
                  <a:cubicBezTo>
                    <a:pt x="56" y="14"/>
                    <a:pt x="55" y="14"/>
                    <a:pt x="55" y="14"/>
                  </a:cubicBezTo>
                  <a:cubicBezTo>
                    <a:pt x="55" y="14"/>
                    <a:pt x="51" y="12"/>
                    <a:pt x="51" y="12"/>
                  </a:cubicBezTo>
                  <a:cubicBezTo>
                    <a:pt x="51" y="12"/>
                    <a:pt x="48" y="11"/>
                    <a:pt x="48" y="11"/>
                  </a:cubicBezTo>
                  <a:cubicBezTo>
                    <a:pt x="47" y="11"/>
                    <a:pt x="46" y="11"/>
                    <a:pt x="46" y="11"/>
                  </a:cubicBezTo>
                  <a:cubicBezTo>
                    <a:pt x="46" y="11"/>
                    <a:pt x="43" y="8"/>
                    <a:pt x="43" y="8"/>
                  </a:cubicBezTo>
                  <a:cubicBezTo>
                    <a:pt x="42" y="8"/>
                    <a:pt x="41" y="7"/>
                    <a:pt x="41" y="7"/>
                  </a:cubicBezTo>
                  <a:cubicBezTo>
                    <a:pt x="41" y="7"/>
                    <a:pt x="37" y="6"/>
                    <a:pt x="36" y="6"/>
                  </a:cubicBezTo>
                  <a:cubicBezTo>
                    <a:pt x="34" y="6"/>
                    <a:pt x="33" y="6"/>
                    <a:pt x="32" y="6"/>
                  </a:cubicBezTo>
                  <a:cubicBezTo>
                    <a:pt x="31" y="7"/>
                    <a:pt x="30" y="7"/>
                    <a:pt x="30" y="7"/>
                  </a:cubicBezTo>
                  <a:cubicBezTo>
                    <a:pt x="30" y="7"/>
                    <a:pt x="23" y="5"/>
                    <a:pt x="22" y="5"/>
                  </a:cubicBezTo>
                  <a:cubicBezTo>
                    <a:pt x="21" y="5"/>
                    <a:pt x="15" y="3"/>
                    <a:pt x="14" y="2"/>
                  </a:cubicBezTo>
                  <a:cubicBezTo>
                    <a:pt x="14" y="2"/>
                    <a:pt x="11" y="1"/>
                    <a:pt x="10" y="1"/>
                  </a:cubicBezTo>
                  <a:cubicBezTo>
                    <a:pt x="10" y="0"/>
                    <a:pt x="8" y="1"/>
                    <a:pt x="7" y="1"/>
                  </a:cubicBezTo>
                  <a:cubicBezTo>
                    <a:pt x="7" y="1"/>
                    <a:pt x="4" y="0"/>
                    <a:pt x="3" y="0"/>
                  </a:cubicBezTo>
                  <a:cubicBezTo>
                    <a:pt x="1" y="0"/>
                    <a:pt x="0" y="1"/>
                    <a:pt x="0" y="1"/>
                  </a:cubicBezTo>
                  <a:cubicBezTo>
                    <a:pt x="0" y="3"/>
                    <a:pt x="0" y="3"/>
                    <a:pt x="0" y="3"/>
                  </a:cubicBezTo>
                  <a:cubicBezTo>
                    <a:pt x="3" y="5"/>
                    <a:pt x="6" y="8"/>
                    <a:pt x="8" y="8"/>
                  </a:cubicBezTo>
                  <a:cubicBezTo>
                    <a:pt x="13" y="10"/>
                    <a:pt x="14" y="10"/>
                    <a:pt x="16" y="12"/>
                  </a:cubicBezTo>
                  <a:cubicBezTo>
                    <a:pt x="17" y="14"/>
                    <a:pt x="17" y="15"/>
                    <a:pt x="20" y="16"/>
                  </a:cubicBezTo>
                  <a:cubicBezTo>
                    <a:pt x="22" y="16"/>
                    <a:pt x="22" y="19"/>
                    <a:pt x="23" y="21"/>
                  </a:cubicBezTo>
                  <a:cubicBezTo>
                    <a:pt x="24" y="23"/>
                    <a:pt x="24" y="25"/>
                    <a:pt x="25" y="26"/>
                  </a:cubicBezTo>
                  <a:cubicBezTo>
                    <a:pt x="26" y="26"/>
                    <a:pt x="26" y="26"/>
                    <a:pt x="26" y="26"/>
                  </a:cubicBezTo>
                  <a:cubicBezTo>
                    <a:pt x="25" y="27"/>
                    <a:pt x="25" y="29"/>
                    <a:pt x="26" y="29"/>
                  </a:cubicBezTo>
                  <a:cubicBezTo>
                    <a:pt x="26" y="30"/>
                    <a:pt x="25" y="33"/>
                    <a:pt x="23" y="37"/>
                  </a:cubicBezTo>
                  <a:cubicBezTo>
                    <a:pt x="23" y="37"/>
                    <a:pt x="23" y="37"/>
                    <a:pt x="23" y="37"/>
                  </a:cubicBezTo>
                  <a:cubicBezTo>
                    <a:pt x="23" y="37"/>
                    <a:pt x="24" y="37"/>
                    <a:pt x="24" y="37"/>
                  </a:cubicBezTo>
                  <a:cubicBezTo>
                    <a:pt x="25" y="37"/>
                    <a:pt x="28" y="37"/>
                    <a:pt x="29" y="37"/>
                  </a:cubicBezTo>
                  <a:cubicBezTo>
                    <a:pt x="29" y="37"/>
                    <a:pt x="30" y="37"/>
                    <a:pt x="30" y="37"/>
                  </a:cubicBezTo>
                  <a:cubicBezTo>
                    <a:pt x="30" y="37"/>
                    <a:pt x="30" y="37"/>
                    <a:pt x="31" y="37"/>
                  </a:cubicBezTo>
                  <a:cubicBezTo>
                    <a:pt x="31" y="37"/>
                    <a:pt x="31" y="37"/>
                    <a:pt x="32" y="37"/>
                  </a:cubicBezTo>
                  <a:cubicBezTo>
                    <a:pt x="32" y="37"/>
                    <a:pt x="36" y="38"/>
                    <a:pt x="36" y="38"/>
                  </a:cubicBezTo>
                  <a:cubicBezTo>
                    <a:pt x="36" y="38"/>
                    <a:pt x="37" y="38"/>
                    <a:pt x="37" y="38"/>
                  </a:cubicBezTo>
                  <a:cubicBezTo>
                    <a:pt x="37" y="37"/>
                    <a:pt x="38" y="36"/>
                    <a:pt x="38" y="36"/>
                  </a:cubicBezTo>
                  <a:cubicBezTo>
                    <a:pt x="38" y="36"/>
                    <a:pt x="38" y="35"/>
                    <a:pt x="39" y="35"/>
                  </a:cubicBezTo>
                  <a:cubicBezTo>
                    <a:pt x="39" y="35"/>
                    <a:pt x="41" y="35"/>
                    <a:pt x="42" y="36"/>
                  </a:cubicBezTo>
                  <a:cubicBezTo>
                    <a:pt x="42" y="36"/>
                    <a:pt x="44" y="39"/>
                    <a:pt x="44" y="39"/>
                  </a:cubicBezTo>
                  <a:cubicBezTo>
                    <a:pt x="44" y="39"/>
                    <a:pt x="45" y="39"/>
                    <a:pt x="45" y="40"/>
                  </a:cubicBezTo>
                  <a:cubicBezTo>
                    <a:pt x="46" y="40"/>
                    <a:pt x="47" y="41"/>
                    <a:pt x="47" y="41"/>
                  </a:cubicBezTo>
                  <a:cubicBezTo>
                    <a:pt x="48" y="41"/>
                    <a:pt x="49" y="42"/>
                    <a:pt x="50" y="42"/>
                  </a:cubicBezTo>
                  <a:cubicBezTo>
                    <a:pt x="50" y="42"/>
                    <a:pt x="50" y="43"/>
                    <a:pt x="51" y="43"/>
                  </a:cubicBezTo>
                  <a:cubicBezTo>
                    <a:pt x="51" y="43"/>
                    <a:pt x="51" y="44"/>
                    <a:pt x="51" y="44"/>
                  </a:cubicBezTo>
                  <a:cubicBezTo>
                    <a:pt x="59" y="43"/>
                    <a:pt x="59" y="43"/>
                    <a:pt x="59" y="43"/>
                  </a:cubicBezTo>
                  <a:cubicBezTo>
                    <a:pt x="59" y="43"/>
                    <a:pt x="61" y="43"/>
                    <a:pt x="62" y="43"/>
                  </a:cubicBezTo>
                  <a:cubicBezTo>
                    <a:pt x="62" y="42"/>
                    <a:pt x="65" y="42"/>
                    <a:pt x="66" y="42"/>
                  </a:cubicBezTo>
                  <a:cubicBezTo>
                    <a:pt x="66" y="42"/>
                    <a:pt x="72" y="42"/>
                    <a:pt x="72" y="42"/>
                  </a:cubicBezTo>
                  <a:cubicBezTo>
                    <a:pt x="72" y="42"/>
                    <a:pt x="72" y="42"/>
                    <a:pt x="73" y="42"/>
                  </a:cubicBezTo>
                  <a:cubicBezTo>
                    <a:pt x="73" y="42"/>
                    <a:pt x="74" y="41"/>
                    <a:pt x="74" y="4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8" name="Freeform 587">
              <a:extLst>
                <a:ext uri="{FF2B5EF4-FFF2-40B4-BE49-F238E27FC236}">
                  <a16:creationId xmlns:a16="http://schemas.microsoft.com/office/drawing/2014/main" id="{6464447C-5A3C-4762-98F3-724636A039D2}"/>
                </a:ext>
              </a:extLst>
            </p:cNvPr>
            <p:cNvSpPr>
              <a:spLocks/>
            </p:cNvSpPr>
            <p:nvPr/>
          </p:nvSpPr>
          <p:spPr bwMode="auto">
            <a:xfrm>
              <a:off x="4491" y="2051"/>
              <a:ext cx="6" cy="11"/>
            </a:xfrm>
            <a:custGeom>
              <a:avLst/>
              <a:gdLst>
                <a:gd name="T0" fmla="*/ 1 w 4"/>
                <a:gd name="T1" fmla="*/ 2 h 8"/>
                <a:gd name="T2" fmla="*/ 2 w 4"/>
                <a:gd name="T3" fmla="*/ 6 h 8"/>
                <a:gd name="T4" fmla="*/ 3 w 4"/>
                <a:gd name="T5" fmla="*/ 3 h 8"/>
                <a:gd name="T6" fmla="*/ 1 w 4"/>
                <a:gd name="T7" fmla="*/ 2 h 8"/>
              </a:gdLst>
              <a:ahLst/>
              <a:cxnLst>
                <a:cxn ang="0">
                  <a:pos x="T0" y="T1"/>
                </a:cxn>
                <a:cxn ang="0">
                  <a:pos x="T2" y="T3"/>
                </a:cxn>
                <a:cxn ang="0">
                  <a:pos x="T4" y="T5"/>
                </a:cxn>
                <a:cxn ang="0">
                  <a:pos x="T6" y="T7"/>
                </a:cxn>
              </a:cxnLst>
              <a:rect l="0" t="0" r="r" b="b"/>
              <a:pathLst>
                <a:path w="4" h="8">
                  <a:moveTo>
                    <a:pt x="1" y="2"/>
                  </a:moveTo>
                  <a:cubicBezTo>
                    <a:pt x="0" y="4"/>
                    <a:pt x="1" y="8"/>
                    <a:pt x="2" y="6"/>
                  </a:cubicBezTo>
                  <a:cubicBezTo>
                    <a:pt x="4" y="5"/>
                    <a:pt x="4" y="5"/>
                    <a:pt x="3" y="3"/>
                  </a:cubicBezTo>
                  <a:cubicBezTo>
                    <a:pt x="3" y="3"/>
                    <a:pt x="1"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9" name="Freeform 588">
              <a:extLst>
                <a:ext uri="{FF2B5EF4-FFF2-40B4-BE49-F238E27FC236}">
                  <a16:creationId xmlns:a16="http://schemas.microsoft.com/office/drawing/2014/main" id="{8E5A9956-8202-476D-A89C-4D20099B9C59}"/>
                </a:ext>
              </a:extLst>
            </p:cNvPr>
            <p:cNvSpPr>
              <a:spLocks/>
            </p:cNvSpPr>
            <p:nvPr/>
          </p:nvSpPr>
          <p:spPr bwMode="auto">
            <a:xfrm>
              <a:off x="4459" y="2049"/>
              <a:ext cx="39" cy="36"/>
            </a:xfrm>
            <a:custGeom>
              <a:avLst/>
              <a:gdLst>
                <a:gd name="T0" fmla="*/ 0 w 28"/>
                <a:gd name="T1" fmla="*/ 16 h 26"/>
                <a:gd name="T2" fmla="*/ 1 w 28"/>
                <a:gd name="T3" fmla="*/ 17 h 26"/>
                <a:gd name="T4" fmla="*/ 14 w 28"/>
                <a:gd name="T5" fmla="*/ 20 h 26"/>
                <a:gd name="T6" fmla="*/ 14 w 28"/>
                <a:gd name="T7" fmla="*/ 21 h 26"/>
                <a:gd name="T8" fmla="*/ 19 w 28"/>
                <a:gd name="T9" fmla="*/ 26 h 26"/>
                <a:gd name="T10" fmla="*/ 28 w 28"/>
                <a:gd name="T11" fmla="*/ 26 h 26"/>
                <a:gd name="T12" fmla="*/ 23 w 28"/>
                <a:gd name="T13" fmla="*/ 14 h 26"/>
                <a:gd name="T14" fmla="*/ 20 w 28"/>
                <a:gd name="T15" fmla="*/ 12 h 26"/>
                <a:gd name="T16" fmla="*/ 19 w 28"/>
                <a:gd name="T17" fmla="*/ 11 h 26"/>
                <a:gd name="T18" fmla="*/ 22 w 28"/>
                <a:gd name="T19" fmla="*/ 8 h 26"/>
                <a:gd name="T20" fmla="*/ 23 w 28"/>
                <a:gd name="T21" fmla="*/ 7 h 26"/>
                <a:gd name="T22" fmla="*/ 21 w 28"/>
                <a:gd name="T23" fmla="*/ 2 h 26"/>
                <a:gd name="T24" fmla="*/ 14 w 28"/>
                <a:gd name="T25" fmla="*/ 0 h 26"/>
                <a:gd name="T26" fmla="*/ 8 w 28"/>
                <a:gd name="T27" fmla="*/ 3 h 26"/>
                <a:gd name="T28" fmla="*/ 5 w 28"/>
                <a:gd name="T29" fmla="*/ 8 h 26"/>
                <a:gd name="T30" fmla="*/ 0 w 28"/>
                <a:gd name="T31" fmla="*/ 16 h 26"/>
                <a:gd name="T32" fmla="*/ 0 w 28"/>
                <a:gd name="T33"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6">
                  <a:moveTo>
                    <a:pt x="0" y="16"/>
                  </a:moveTo>
                  <a:cubicBezTo>
                    <a:pt x="0" y="17"/>
                    <a:pt x="0" y="17"/>
                    <a:pt x="1" y="17"/>
                  </a:cubicBezTo>
                  <a:cubicBezTo>
                    <a:pt x="2" y="17"/>
                    <a:pt x="14" y="20"/>
                    <a:pt x="14" y="20"/>
                  </a:cubicBezTo>
                  <a:cubicBezTo>
                    <a:pt x="14" y="20"/>
                    <a:pt x="14" y="20"/>
                    <a:pt x="14" y="21"/>
                  </a:cubicBezTo>
                  <a:cubicBezTo>
                    <a:pt x="15" y="21"/>
                    <a:pt x="15" y="25"/>
                    <a:pt x="19" y="26"/>
                  </a:cubicBezTo>
                  <a:cubicBezTo>
                    <a:pt x="22" y="26"/>
                    <a:pt x="26" y="26"/>
                    <a:pt x="28" y="26"/>
                  </a:cubicBezTo>
                  <a:cubicBezTo>
                    <a:pt x="26" y="20"/>
                    <a:pt x="23" y="15"/>
                    <a:pt x="23" y="14"/>
                  </a:cubicBezTo>
                  <a:cubicBezTo>
                    <a:pt x="21" y="12"/>
                    <a:pt x="21" y="12"/>
                    <a:pt x="20" y="12"/>
                  </a:cubicBezTo>
                  <a:cubicBezTo>
                    <a:pt x="19" y="12"/>
                    <a:pt x="18" y="11"/>
                    <a:pt x="19" y="11"/>
                  </a:cubicBezTo>
                  <a:cubicBezTo>
                    <a:pt x="19" y="10"/>
                    <a:pt x="20" y="8"/>
                    <a:pt x="22" y="8"/>
                  </a:cubicBezTo>
                  <a:cubicBezTo>
                    <a:pt x="24" y="9"/>
                    <a:pt x="24" y="8"/>
                    <a:pt x="23" y="7"/>
                  </a:cubicBezTo>
                  <a:cubicBezTo>
                    <a:pt x="22" y="6"/>
                    <a:pt x="21" y="3"/>
                    <a:pt x="21" y="2"/>
                  </a:cubicBezTo>
                  <a:cubicBezTo>
                    <a:pt x="19" y="1"/>
                    <a:pt x="16" y="0"/>
                    <a:pt x="14" y="0"/>
                  </a:cubicBezTo>
                  <a:cubicBezTo>
                    <a:pt x="12" y="0"/>
                    <a:pt x="9" y="1"/>
                    <a:pt x="8" y="3"/>
                  </a:cubicBezTo>
                  <a:cubicBezTo>
                    <a:pt x="7" y="5"/>
                    <a:pt x="6" y="7"/>
                    <a:pt x="5" y="8"/>
                  </a:cubicBezTo>
                  <a:cubicBezTo>
                    <a:pt x="5" y="8"/>
                    <a:pt x="0" y="16"/>
                    <a:pt x="0" y="16"/>
                  </a:cubicBezTo>
                  <a:cubicBezTo>
                    <a:pt x="0" y="16"/>
                    <a:pt x="0" y="16"/>
                    <a:pt x="0" y="1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0" name="Freeform 589">
              <a:extLst>
                <a:ext uri="{FF2B5EF4-FFF2-40B4-BE49-F238E27FC236}">
                  <a16:creationId xmlns:a16="http://schemas.microsoft.com/office/drawing/2014/main" id="{961D7B5B-9469-4F67-9EB7-A6EE0035A132}"/>
                </a:ext>
              </a:extLst>
            </p:cNvPr>
            <p:cNvSpPr>
              <a:spLocks/>
            </p:cNvSpPr>
            <p:nvPr/>
          </p:nvSpPr>
          <p:spPr bwMode="auto">
            <a:xfrm>
              <a:off x="4300" y="1883"/>
              <a:ext cx="199" cy="190"/>
            </a:xfrm>
            <a:custGeom>
              <a:avLst/>
              <a:gdLst>
                <a:gd name="T0" fmla="*/ 138 w 144"/>
                <a:gd name="T1" fmla="*/ 116 h 138"/>
                <a:gd name="T2" fmla="*/ 137 w 144"/>
                <a:gd name="T3" fmla="*/ 108 h 138"/>
                <a:gd name="T4" fmla="*/ 136 w 144"/>
                <a:gd name="T5" fmla="*/ 107 h 138"/>
                <a:gd name="T6" fmla="*/ 132 w 144"/>
                <a:gd name="T7" fmla="*/ 106 h 138"/>
                <a:gd name="T8" fmla="*/ 133 w 144"/>
                <a:gd name="T9" fmla="*/ 98 h 138"/>
                <a:gd name="T10" fmla="*/ 134 w 144"/>
                <a:gd name="T11" fmla="*/ 93 h 138"/>
                <a:gd name="T12" fmla="*/ 124 w 144"/>
                <a:gd name="T13" fmla="*/ 83 h 138"/>
                <a:gd name="T14" fmla="*/ 115 w 144"/>
                <a:gd name="T15" fmla="*/ 76 h 138"/>
                <a:gd name="T16" fmla="*/ 110 w 144"/>
                <a:gd name="T17" fmla="*/ 74 h 138"/>
                <a:gd name="T18" fmla="*/ 106 w 144"/>
                <a:gd name="T19" fmla="*/ 65 h 138"/>
                <a:gd name="T20" fmla="*/ 103 w 144"/>
                <a:gd name="T21" fmla="*/ 63 h 138"/>
                <a:gd name="T22" fmla="*/ 98 w 144"/>
                <a:gd name="T23" fmla="*/ 57 h 138"/>
                <a:gd name="T24" fmla="*/ 98 w 144"/>
                <a:gd name="T25" fmla="*/ 49 h 138"/>
                <a:gd name="T26" fmla="*/ 102 w 144"/>
                <a:gd name="T27" fmla="*/ 48 h 138"/>
                <a:gd name="T28" fmla="*/ 104 w 144"/>
                <a:gd name="T29" fmla="*/ 41 h 138"/>
                <a:gd name="T30" fmla="*/ 106 w 144"/>
                <a:gd name="T31" fmla="*/ 39 h 138"/>
                <a:gd name="T32" fmla="*/ 109 w 144"/>
                <a:gd name="T33" fmla="*/ 38 h 138"/>
                <a:gd name="T34" fmla="*/ 107 w 144"/>
                <a:gd name="T35" fmla="*/ 32 h 138"/>
                <a:gd name="T36" fmla="*/ 111 w 144"/>
                <a:gd name="T37" fmla="*/ 27 h 138"/>
                <a:gd name="T38" fmla="*/ 108 w 144"/>
                <a:gd name="T39" fmla="*/ 26 h 138"/>
                <a:gd name="T40" fmla="*/ 103 w 144"/>
                <a:gd name="T41" fmla="*/ 26 h 138"/>
                <a:gd name="T42" fmla="*/ 99 w 144"/>
                <a:gd name="T43" fmla="*/ 23 h 138"/>
                <a:gd name="T44" fmla="*/ 97 w 144"/>
                <a:gd name="T45" fmla="*/ 23 h 138"/>
                <a:gd name="T46" fmla="*/ 95 w 144"/>
                <a:gd name="T47" fmla="*/ 16 h 138"/>
                <a:gd name="T48" fmla="*/ 92 w 144"/>
                <a:gd name="T49" fmla="*/ 14 h 138"/>
                <a:gd name="T50" fmla="*/ 90 w 144"/>
                <a:gd name="T51" fmla="*/ 10 h 138"/>
                <a:gd name="T52" fmla="*/ 89 w 144"/>
                <a:gd name="T53" fmla="*/ 4 h 138"/>
                <a:gd name="T54" fmla="*/ 82 w 144"/>
                <a:gd name="T55" fmla="*/ 6 h 138"/>
                <a:gd name="T56" fmla="*/ 78 w 144"/>
                <a:gd name="T57" fmla="*/ 1 h 138"/>
                <a:gd name="T58" fmla="*/ 76 w 144"/>
                <a:gd name="T59" fmla="*/ 1 h 138"/>
                <a:gd name="T60" fmla="*/ 65 w 144"/>
                <a:gd name="T61" fmla="*/ 0 h 138"/>
                <a:gd name="T62" fmla="*/ 59 w 144"/>
                <a:gd name="T63" fmla="*/ 0 h 138"/>
                <a:gd name="T64" fmla="*/ 53 w 144"/>
                <a:gd name="T65" fmla="*/ 5 h 138"/>
                <a:gd name="T66" fmla="*/ 52 w 144"/>
                <a:gd name="T67" fmla="*/ 6 h 138"/>
                <a:gd name="T68" fmla="*/ 44 w 144"/>
                <a:gd name="T69" fmla="*/ 13 h 138"/>
                <a:gd name="T70" fmla="*/ 38 w 144"/>
                <a:gd name="T71" fmla="*/ 15 h 138"/>
                <a:gd name="T72" fmla="*/ 37 w 144"/>
                <a:gd name="T73" fmla="*/ 20 h 138"/>
                <a:gd name="T74" fmla="*/ 36 w 144"/>
                <a:gd name="T75" fmla="*/ 35 h 138"/>
                <a:gd name="T76" fmla="*/ 34 w 144"/>
                <a:gd name="T77" fmla="*/ 46 h 138"/>
                <a:gd name="T78" fmla="*/ 29 w 144"/>
                <a:gd name="T79" fmla="*/ 51 h 138"/>
                <a:gd name="T80" fmla="*/ 0 w 144"/>
                <a:gd name="T81" fmla="*/ 68 h 138"/>
                <a:gd name="T82" fmla="*/ 4 w 144"/>
                <a:gd name="T83" fmla="*/ 85 h 138"/>
                <a:gd name="T84" fmla="*/ 7 w 144"/>
                <a:gd name="T85" fmla="*/ 87 h 138"/>
                <a:gd name="T86" fmla="*/ 23 w 144"/>
                <a:gd name="T87" fmla="*/ 91 h 138"/>
                <a:gd name="T88" fmla="*/ 37 w 144"/>
                <a:gd name="T89" fmla="*/ 99 h 138"/>
                <a:gd name="T90" fmla="*/ 55 w 144"/>
                <a:gd name="T91" fmla="*/ 110 h 138"/>
                <a:gd name="T92" fmla="*/ 84 w 144"/>
                <a:gd name="T93" fmla="*/ 133 h 138"/>
                <a:gd name="T94" fmla="*/ 111 w 144"/>
                <a:gd name="T95" fmla="*/ 138 h 138"/>
                <a:gd name="T96" fmla="*/ 115 w 144"/>
                <a:gd name="T97" fmla="*/ 137 h 138"/>
                <a:gd name="T98" fmla="*/ 120 w 144"/>
                <a:gd name="T99" fmla="*/ 129 h 138"/>
                <a:gd name="T100" fmla="*/ 129 w 144"/>
                <a:gd name="T101" fmla="*/ 121 h 138"/>
                <a:gd name="T102" fmla="*/ 136 w 144"/>
                <a:gd name="T103" fmla="*/ 122 h 138"/>
                <a:gd name="T104" fmla="*/ 144 w 144"/>
                <a:gd name="T105" fmla="*/ 123 h 138"/>
                <a:gd name="T106" fmla="*/ 141 w 144"/>
                <a:gd name="T107" fmla="*/ 11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38">
                  <a:moveTo>
                    <a:pt x="141" y="118"/>
                  </a:moveTo>
                  <a:cubicBezTo>
                    <a:pt x="140" y="118"/>
                    <a:pt x="139" y="116"/>
                    <a:pt x="138" y="116"/>
                  </a:cubicBezTo>
                  <a:cubicBezTo>
                    <a:pt x="137" y="115"/>
                    <a:pt x="137" y="115"/>
                    <a:pt x="137" y="115"/>
                  </a:cubicBezTo>
                  <a:cubicBezTo>
                    <a:pt x="137" y="114"/>
                    <a:pt x="137" y="108"/>
                    <a:pt x="137" y="108"/>
                  </a:cubicBezTo>
                  <a:cubicBezTo>
                    <a:pt x="137" y="108"/>
                    <a:pt x="137" y="107"/>
                    <a:pt x="137" y="107"/>
                  </a:cubicBezTo>
                  <a:cubicBezTo>
                    <a:pt x="136" y="107"/>
                    <a:pt x="136" y="107"/>
                    <a:pt x="136" y="107"/>
                  </a:cubicBezTo>
                  <a:cubicBezTo>
                    <a:pt x="135" y="107"/>
                    <a:pt x="132" y="107"/>
                    <a:pt x="132" y="107"/>
                  </a:cubicBezTo>
                  <a:cubicBezTo>
                    <a:pt x="132" y="107"/>
                    <a:pt x="132" y="106"/>
                    <a:pt x="132" y="106"/>
                  </a:cubicBezTo>
                  <a:cubicBezTo>
                    <a:pt x="132" y="105"/>
                    <a:pt x="132" y="102"/>
                    <a:pt x="132" y="101"/>
                  </a:cubicBezTo>
                  <a:cubicBezTo>
                    <a:pt x="132" y="100"/>
                    <a:pt x="132" y="99"/>
                    <a:pt x="133" y="98"/>
                  </a:cubicBezTo>
                  <a:cubicBezTo>
                    <a:pt x="133" y="97"/>
                    <a:pt x="134" y="94"/>
                    <a:pt x="134" y="94"/>
                  </a:cubicBezTo>
                  <a:cubicBezTo>
                    <a:pt x="134" y="94"/>
                    <a:pt x="134" y="94"/>
                    <a:pt x="134" y="93"/>
                  </a:cubicBezTo>
                  <a:cubicBezTo>
                    <a:pt x="133" y="92"/>
                    <a:pt x="131" y="89"/>
                    <a:pt x="130" y="86"/>
                  </a:cubicBezTo>
                  <a:cubicBezTo>
                    <a:pt x="128" y="84"/>
                    <a:pt x="126" y="82"/>
                    <a:pt x="124" y="83"/>
                  </a:cubicBezTo>
                  <a:cubicBezTo>
                    <a:pt x="124" y="83"/>
                    <a:pt x="124" y="83"/>
                    <a:pt x="123" y="82"/>
                  </a:cubicBezTo>
                  <a:cubicBezTo>
                    <a:pt x="123" y="82"/>
                    <a:pt x="116" y="77"/>
                    <a:pt x="115" y="76"/>
                  </a:cubicBezTo>
                  <a:cubicBezTo>
                    <a:pt x="114" y="75"/>
                    <a:pt x="113" y="75"/>
                    <a:pt x="112" y="75"/>
                  </a:cubicBezTo>
                  <a:cubicBezTo>
                    <a:pt x="111" y="74"/>
                    <a:pt x="110" y="74"/>
                    <a:pt x="110" y="74"/>
                  </a:cubicBezTo>
                  <a:cubicBezTo>
                    <a:pt x="109" y="74"/>
                    <a:pt x="108" y="74"/>
                    <a:pt x="107" y="71"/>
                  </a:cubicBezTo>
                  <a:cubicBezTo>
                    <a:pt x="106" y="68"/>
                    <a:pt x="106" y="66"/>
                    <a:pt x="106" y="65"/>
                  </a:cubicBezTo>
                  <a:cubicBezTo>
                    <a:pt x="106" y="64"/>
                    <a:pt x="106" y="64"/>
                    <a:pt x="105" y="64"/>
                  </a:cubicBezTo>
                  <a:cubicBezTo>
                    <a:pt x="105" y="64"/>
                    <a:pt x="103" y="63"/>
                    <a:pt x="103" y="63"/>
                  </a:cubicBezTo>
                  <a:cubicBezTo>
                    <a:pt x="102" y="62"/>
                    <a:pt x="98" y="58"/>
                    <a:pt x="98" y="58"/>
                  </a:cubicBezTo>
                  <a:cubicBezTo>
                    <a:pt x="98" y="58"/>
                    <a:pt x="98" y="57"/>
                    <a:pt x="98" y="57"/>
                  </a:cubicBezTo>
                  <a:cubicBezTo>
                    <a:pt x="98" y="56"/>
                    <a:pt x="101" y="53"/>
                    <a:pt x="100" y="52"/>
                  </a:cubicBezTo>
                  <a:cubicBezTo>
                    <a:pt x="100" y="51"/>
                    <a:pt x="98" y="50"/>
                    <a:pt x="98" y="49"/>
                  </a:cubicBezTo>
                  <a:cubicBezTo>
                    <a:pt x="99" y="47"/>
                    <a:pt x="99" y="47"/>
                    <a:pt x="100" y="47"/>
                  </a:cubicBezTo>
                  <a:cubicBezTo>
                    <a:pt x="101" y="47"/>
                    <a:pt x="102" y="48"/>
                    <a:pt x="102" y="48"/>
                  </a:cubicBezTo>
                  <a:cubicBezTo>
                    <a:pt x="102" y="48"/>
                    <a:pt x="103" y="48"/>
                    <a:pt x="103" y="47"/>
                  </a:cubicBezTo>
                  <a:cubicBezTo>
                    <a:pt x="103" y="46"/>
                    <a:pt x="103" y="42"/>
                    <a:pt x="104" y="41"/>
                  </a:cubicBezTo>
                  <a:cubicBezTo>
                    <a:pt x="104" y="41"/>
                    <a:pt x="105" y="40"/>
                    <a:pt x="105" y="40"/>
                  </a:cubicBezTo>
                  <a:cubicBezTo>
                    <a:pt x="105" y="39"/>
                    <a:pt x="106" y="39"/>
                    <a:pt x="106" y="39"/>
                  </a:cubicBezTo>
                  <a:cubicBezTo>
                    <a:pt x="106" y="39"/>
                    <a:pt x="108" y="39"/>
                    <a:pt x="108" y="39"/>
                  </a:cubicBezTo>
                  <a:cubicBezTo>
                    <a:pt x="109" y="39"/>
                    <a:pt x="109" y="38"/>
                    <a:pt x="109" y="38"/>
                  </a:cubicBezTo>
                  <a:cubicBezTo>
                    <a:pt x="109" y="37"/>
                    <a:pt x="109" y="36"/>
                    <a:pt x="109" y="35"/>
                  </a:cubicBezTo>
                  <a:cubicBezTo>
                    <a:pt x="108" y="34"/>
                    <a:pt x="107" y="33"/>
                    <a:pt x="107" y="32"/>
                  </a:cubicBezTo>
                  <a:cubicBezTo>
                    <a:pt x="107" y="31"/>
                    <a:pt x="107" y="29"/>
                    <a:pt x="108" y="28"/>
                  </a:cubicBezTo>
                  <a:cubicBezTo>
                    <a:pt x="109" y="28"/>
                    <a:pt x="111" y="27"/>
                    <a:pt x="111" y="27"/>
                  </a:cubicBezTo>
                  <a:cubicBezTo>
                    <a:pt x="111" y="27"/>
                    <a:pt x="112" y="27"/>
                    <a:pt x="111" y="26"/>
                  </a:cubicBezTo>
                  <a:cubicBezTo>
                    <a:pt x="109" y="26"/>
                    <a:pt x="109" y="26"/>
                    <a:pt x="108" y="26"/>
                  </a:cubicBezTo>
                  <a:cubicBezTo>
                    <a:pt x="107" y="26"/>
                    <a:pt x="104" y="27"/>
                    <a:pt x="104" y="27"/>
                  </a:cubicBezTo>
                  <a:cubicBezTo>
                    <a:pt x="104" y="27"/>
                    <a:pt x="103" y="27"/>
                    <a:pt x="103" y="26"/>
                  </a:cubicBezTo>
                  <a:cubicBezTo>
                    <a:pt x="102" y="26"/>
                    <a:pt x="100" y="23"/>
                    <a:pt x="100" y="23"/>
                  </a:cubicBezTo>
                  <a:cubicBezTo>
                    <a:pt x="100" y="23"/>
                    <a:pt x="100" y="23"/>
                    <a:pt x="99" y="23"/>
                  </a:cubicBezTo>
                  <a:cubicBezTo>
                    <a:pt x="98" y="24"/>
                    <a:pt x="98" y="24"/>
                    <a:pt x="98" y="24"/>
                  </a:cubicBezTo>
                  <a:cubicBezTo>
                    <a:pt x="98" y="24"/>
                    <a:pt x="97" y="24"/>
                    <a:pt x="97" y="23"/>
                  </a:cubicBezTo>
                  <a:cubicBezTo>
                    <a:pt x="97" y="23"/>
                    <a:pt x="95" y="17"/>
                    <a:pt x="95" y="17"/>
                  </a:cubicBezTo>
                  <a:cubicBezTo>
                    <a:pt x="95" y="17"/>
                    <a:pt x="95" y="16"/>
                    <a:pt x="95" y="16"/>
                  </a:cubicBezTo>
                  <a:cubicBezTo>
                    <a:pt x="94" y="16"/>
                    <a:pt x="92" y="15"/>
                    <a:pt x="92" y="15"/>
                  </a:cubicBezTo>
                  <a:cubicBezTo>
                    <a:pt x="92" y="15"/>
                    <a:pt x="92" y="14"/>
                    <a:pt x="92" y="14"/>
                  </a:cubicBezTo>
                  <a:cubicBezTo>
                    <a:pt x="93" y="13"/>
                    <a:pt x="93" y="11"/>
                    <a:pt x="90" y="10"/>
                  </a:cubicBezTo>
                  <a:cubicBezTo>
                    <a:pt x="90" y="10"/>
                    <a:pt x="90" y="10"/>
                    <a:pt x="90" y="10"/>
                  </a:cubicBezTo>
                  <a:cubicBezTo>
                    <a:pt x="90" y="9"/>
                    <a:pt x="90" y="7"/>
                    <a:pt x="90" y="7"/>
                  </a:cubicBezTo>
                  <a:cubicBezTo>
                    <a:pt x="90" y="6"/>
                    <a:pt x="89" y="5"/>
                    <a:pt x="89" y="4"/>
                  </a:cubicBezTo>
                  <a:cubicBezTo>
                    <a:pt x="87" y="5"/>
                    <a:pt x="83" y="6"/>
                    <a:pt x="83" y="6"/>
                  </a:cubicBezTo>
                  <a:cubicBezTo>
                    <a:pt x="82" y="7"/>
                    <a:pt x="82" y="6"/>
                    <a:pt x="82" y="6"/>
                  </a:cubicBezTo>
                  <a:cubicBezTo>
                    <a:pt x="82" y="6"/>
                    <a:pt x="80" y="2"/>
                    <a:pt x="80" y="2"/>
                  </a:cubicBezTo>
                  <a:cubicBezTo>
                    <a:pt x="80" y="1"/>
                    <a:pt x="79" y="1"/>
                    <a:pt x="78" y="1"/>
                  </a:cubicBezTo>
                  <a:cubicBezTo>
                    <a:pt x="78" y="1"/>
                    <a:pt x="77" y="1"/>
                    <a:pt x="77" y="1"/>
                  </a:cubicBezTo>
                  <a:cubicBezTo>
                    <a:pt x="77" y="2"/>
                    <a:pt x="76" y="1"/>
                    <a:pt x="76" y="1"/>
                  </a:cubicBezTo>
                  <a:cubicBezTo>
                    <a:pt x="76" y="1"/>
                    <a:pt x="69" y="1"/>
                    <a:pt x="68" y="1"/>
                  </a:cubicBezTo>
                  <a:cubicBezTo>
                    <a:pt x="67" y="1"/>
                    <a:pt x="65" y="0"/>
                    <a:pt x="65" y="0"/>
                  </a:cubicBezTo>
                  <a:cubicBezTo>
                    <a:pt x="64" y="0"/>
                    <a:pt x="64" y="0"/>
                    <a:pt x="64" y="0"/>
                  </a:cubicBezTo>
                  <a:cubicBezTo>
                    <a:pt x="64" y="0"/>
                    <a:pt x="59" y="0"/>
                    <a:pt x="59" y="0"/>
                  </a:cubicBezTo>
                  <a:cubicBezTo>
                    <a:pt x="58" y="0"/>
                    <a:pt x="58" y="1"/>
                    <a:pt x="58" y="1"/>
                  </a:cubicBezTo>
                  <a:cubicBezTo>
                    <a:pt x="53" y="5"/>
                    <a:pt x="53" y="5"/>
                    <a:pt x="53" y="5"/>
                  </a:cubicBezTo>
                  <a:cubicBezTo>
                    <a:pt x="53" y="5"/>
                    <a:pt x="53" y="5"/>
                    <a:pt x="53" y="5"/>
                  </a:cubicBezTo>
                  <a:cubicBezTo>
                    <a:pt x="53" y="6"/>
                    <a:pt x="52" y="6"/>
                    <a:pt x="52" y="6"/>
                  </a:cubicBezTo>
                  <a:cubicBezTo>
                    <a:pt x="52" y="6"/>
                    <a:pt x="45" y="13"/>
                    <a:pt x="45" y="13"/>
                  </a:cubicBezTo>
                  <a:cubicBezTo>
                    <a:pt x="44" y="13"/>
                    <a:pt x="44" y="13"/>
                    <a:pt x="44" y="13"/>
                  </a:cubicBezTo>
                  <a:cubicBezTo>
                    <a:pt x="44" y="13"/>
                    <a:pt x="39" y="14"/>
                    <a:pt x="39" y="14"/>
                  </a:cubicBezTo>
                  <a:cubicBezTo>
                    <a:pt x="39" y="15"/>
                    <a:pt x="38" y="15"/>
                    <a:pt x="38" y="15"/>
                  </a:cubicBezTo>
                  <a:cubicBezTo>
                    <a:pt x="38" y="15"/>
                    <a:pt x="37" y="18"/>
                    <a:pt x="37" y="18"/>
                  </a:cubicBezTo>
                  <a:cubicBezTo>
                    <a:pt x="37" y="19"/>
                    <a:pt x="37" y="20"/>
                    <a:pt x="37" y="20"/>
                  </a:cubicBezTo>
                  <a:cubicBezTo>
                    <a:pt x="37" y="20"/>
                    <a:pt x="37" y="29"/>
                    <a:pt x="37" y="31"/>
                  </a:cubicBezTo>
                  <a:cubicBezTo>
                    <a:pt x="37" y="32"/>
                    <a:pt x="37" y="33"/>
                    <a:pt x="36" y="35"/>
                  </a:cubicBezTo>
                  <a:cubicBezTo>
                    <a:pt x="36" y="36"/>
                    <a:pt x="36" y="40"/>
                    <a:pt x="36" y="41"/>
                  </a:cubicBezTo>
                  <a:cubicBezTo>
                    <a:pt x="36" y="43"/>
                    <a:pt x="35" y="46"/>
                    <a:pt x="34" y="46"/>
                  </a:cubicBezTo>
                  <a:cubicBezTo>
                    <a:pt x="34" y="47"/>
                    <a:pt x="33" y="48"/>
                    <a:pt x="33" y="49"/>
                  </a:cubicBezTo>
                  <a:cubicBezTo>
                    <a:pt x="33" y="50"/>
                    <a:pt x="30" y="51"/>
                    <a:pt x="29" y="51"/>
                  </a:cubicBezTo>
                  <a:cubicBezTo>
                    <a:pt x="28" y="52"/>
                    <a:pt x="26" y="52"/>
                    <a:pt x="26" y="52"/>
                  </a:cubicBezTo>
                  <a:cubicBezTo>
                    <a:pt x="26" y="52"/>
                    <a:pt x="13" y="60"/>
                    <a:pt x="0" y="68"/>
                  </a:cubicBezTo>
                  <a:cubicBezTo>
                    <a:pt x="1" y="73"/>
                    <a:pt x="3" y="84"/>
                    <a:pt x="3" y="84"/>
                  </a:cubicBezTo>
                  <a:cubicBezTo>
                    <a:pt x="4" y="85"/>
                    <a:pt x="4" y="85"/>
                    <a:pt x="4" y="85"/>
                  </a:cubicBezTo>
                  <a:cubicBezTo>
                    <a:pt x="4" y="85"/>
                    <a:pt x="6" y="85"/>
                    <a:pt x="7" y="86"/>
                  </a:cubicBezTo>
                  <a:cubicBezTo>
                    <a:pt x="7" y="86"/>
                    <a:pt x="7" y="86"/>
                    <a:pt x="7" y="87"/>
                  </a:cubicBezTo>
                  <a:cubicBezTo>
                    <a:pt x="6" y="87"/>
                    <a:pt x="5" y="88"/>
                    <a:pt x="5" y="88"/>
                  </a:cubicBezTo>
                  <a:cubicBezTo>
                    <a:pt x="23" y="91"/>
                    <a:pt x="23" y="91"/>
                    <a:pt x="23" y="91"/>
                  </a:cubicBezTo>
                  <a:cubicBezTo>
                    <a:pt x="23" y="91"/>
                    <a:pt x="25" y="91"/>
                    <a:pt x="26" y="92"/>
                  </a:cubicBezTo>
                  <a:cubicBezTo>
                    <a:pt x="27" y="93"/>
                    <a:pt x="36" y="99"/>
                    <a:pt x="37" y="99"/>
                  </a:cubicBezTo>
                  <a:cubicBezTo>
                    <a:pt x="38" y="100"/>
                    <a:pt x="44" y="103"/>
                    <a:pt x="45" y="103"/>
                  </a:cubicBezTo>
                  <a:cubicBezTo>
                    <a:pt x="46" y="104"/>
                    <a:pt x="54" y="109"/>
                    <a:pt x="55" y="110"/>
                  </a:cubicBezTo>
                  <a:cubicBezTo>
                    <a:pt x="57" y="111"/>
                    <a:pt x="69" y="122"/>
                    <a:pt x="70" y="122"/>
                  </a:cubicBezTo>
                  <a:cubicBezTo>
                    <a:pt x="71" y="123"/>
                    <a:pt x="82" y="132"/>
                    <a:pt x="84" y="133"/>
                  </a:cubicBezTo>
                  <a:cubicBezTo>
                    <a:pt x="85" y="133"/>
                    <a:pt x="89" y="136"/>
                    <a:pt x="92" y="136"/>
                  </a:cubicBezTo>
                  <a:cubicBezTo>
                    <a:pt x="95" y="136"/>
                    <a:pt x="111" y="138"/>
                    <a:pt x="111" y="138"/>
                  </a:cubicBezTo>
                  <a:cubicBezTo>
                    <a:pt x="111" y="138"/>
                    <a:pt x="113" y="138"/>
                    <a:pt x="113" y="138"/>
                  </a:cubicBezTo>
                  <a:cubicBezTo>
                    <a:pt x="113" y="138"/>
                    <a:pt x="114" y="138"/>
                    <a:pt x="115" y="137"/>
                  </a:cubicBezTo>
                  <a:cubicBezTo>
                    <a:pt x="115" y="137"/>
                    <a:pt x="115" y="137"/>
                    <a:pt x="115" y="137"/>
                  </a:cubicBezTo>
                  <a:cubicBezTo>
                    <a:pt x="115" y="137"/>
                    <a:pt x="120" y="129"/>
                    <a:pt x="120" y="129"/>
                  </a:cubicBezTo>
                  <a:cubicBezTo>
                    <a:pt x="121" y="128"/>
                    <a:pt x="122" y="126"/>
                    <a:pt x="123" y="124"/>
                  </a:cubicBezTo>
                  <a:cubicBezTo>
                    <a:pt x="124" y="122"/>
                    <a:pt x="127" y="121"/>
                    <a:pt x="129" y="121"/>
                  </a:cubicBezTo>
                  <a:cubicBezTo>
                    <a:pt x="131" y="121"/>
                    <a:pt x="134" y="122"/>
                    <a:pt x="136" y="123"/>
                  </a:cubicBezTo>
                  <a:cubicBezTo>
                    <a:pt x="136" y="123"/>
                    <a:pt x="136" y="122"/>
                    <a:pt x="136" y="122"/>
                  </a:cubicBezTo>
                  <a:cubicBezTo>
                    <a:pt x="137" y="121"/>
                    <a:pt x="137" y="122"/>
                    <a:pt x="138" y="122"/>
                  </a:cubicBezTo>
                  <a:cubicBezTo>
                    <a:pt x="138" y="122"/>
                    <a:pt x="141" y="123"/>
                    <a:pt x="144" y="123"/>
                  </a:cubicBezTo>
                  <a:cubicBezTo>
                    <a:pt x="142" y="120"/>
                    <a:pt x="142" y="120"/>
                    <a:pt x="142" y="120"/>
                  </a:cubicBezTo>
                  <a:cubicBezTo>
                    <a:pt x="142" y="120"/>
                    <a:pt x="142" y="119"/>
                    <a:pt x="141" y="11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1" name="Freeform 590">
              <a:extLst>
                <a:ext uri="{FF2B5EF4-FFF2-40B4-BE49-F238E27FC236}">
                  <a16:creationId xmlns:a16="http://schemas.microsoft.com/office/drawing/2014/main" id="{BFD41925-F3E9-451C-9A57-A8A2FCA6E606}"/>
                </a:ext>
              </a:extLst>
            </p:cNvPr>
            <p:cNvSpPr>
              <a:spLocks/>
            </p:cNvSpPr>
            <p:nvPr/>
          </p:nvSpPr>
          <p:spPr bwMode="auto">
            <a:xfrm>
              <a:off x="4234" y="1886"/>
              <a:ext cx="139" cy="114"/>
            </a:xfrm>
            <a:custGeom>
              <a:avLst/>
              <a:gdLst>
                <a:gd name="T0" fmla="*/ 100 w 101"/>
                <a:gd name="T1" fmla="*/ 0 h 83"/>
                <a:gd name="T2" fmla="*/ 95 w 101"/>
                <a:gd name="T3" fmla="*/ 2 h 83"/>
                <a:gd name="T4" fmla="*/ 77 w 101"/>
                <a:gd name="T5" fmla="*/ 3 h 83"/>
                <a:gd name="T6" fmla="*/ 66 w 101"/>
                <a:gd name="T7" fmla="*/ 7 h 83"/>
                <a:gd name="T8" fmla="*/ 52 w 101"/>
                <a:gd name="T9" fmla="*/ 10 h 83"/>
                <a:gd name="T10" fmla="*/ 45 w 101"/>
                <a:gd name="T11" fmla="*/ 8 h 83"/>
                <a:gd name="T12" fmla="*/ 39 w 101"/>
                <a:gd name="T13" fmla="*/ 6 h 83"/>
                <a:gd name="T14" fmla="*/ 35 w 101"/>
                <a:gd name="T15" fmla="*/ 8 h 83"/>
                <a:gd name="T16" fmla="*/ 30 w 101"/>
                <a:gd name="T17" fmla="*/ 9 h 83"/>
                <a:gd name="T18" fmla="*/ 27 w 101"/>
                <a:gd name="T19" fmla="*/ 11 h 83"/>
                <a:gd name="T20" fmla="*/ 22 w 101"/>
                <a:gd name="T21" fmla="*/ 11 h 83"/>
                <a:gd name="T22" fmla="*/ 16 w 101"/>
                <a:gd name="T23" fmla="*/ 8 h 83"/>
                <a:gd name="T24" fmla="*/ 15 w 101"/>
                <a:gd name="T25" fmla="*/ 13 h 83"/>
                <a:gd name="T26" fmla="*/ 15 w 101"/>
                <a:gd name="T27" fmla="*/ 15 h 83"/>
                <a:gd name="T28" fmla="*/ 16 w 101"/>
                <a:gd name="T29" fmla="*/ 16 h 83"/>
                <a:gd name="T30" fmla="*/ 12 w 101"/>
                <a:gd name="T31" fmla="*/ 19 h 83"/>
                <a:gd name="T32" fmla="*/ 11 w 101"/>
                <a:gd name="T33" fmla="*/ 21 h 83"/>
                <a:gd name="T34" fmla="*/ 9 w 101"/>
                <a:gd name="T35" fmla="*/ 23 h 83"/>
                <a:gd name="T36" fmla="*/ 8 w 101"/>
                <a:gd name="T37" fmla="*/ 24 h 83"/>
                <a:gd name="T38" fmla="*/ 5 w 101"/>
                <a:gd name="T39" fmla="*/ 23 h 83"/>
                <a:gd name="T40" fmla="*/ 3 w 101"/>
                <a:gd name="T41" fmla="*/ 29 h 83"/>
                <a:gd name="T42" fmla="*/ 6 w 101"/>
                <a:gd name="T43" fmla="*/ 43 h 83"/>
                <a:gd name="T44" fmla="*/ 12 w 101"/>
                <a:gd name="T45" fmla="*/ 44 h 83"/>
                <a:gd name="T46" fmla="*/ 12 w 101"/>
                <a:gd name="T47" fmla="*/ 46 h 83"/>
                <a:gd name="T48" fmla="*/ 13 w 101"/>
                <a:gd name="T49" fmla="*/ 47 h 83"/>
                <a:gd name="T50" fmla="*/ 15 w 101"/>
                <a:gd name="T51" fmla="*/ 51 h 83"/>
                <a:gd name="T52" fmla="*/ 11 w 101"/>
                <a:gd name="T53" fmla="*/ 56 h 83"/>
                <a:gd name="T54" fmla="*/ 10 w 101"/>
                <a:gd name="T55" fmla="*/ 57 h 83"/>
                <a:gd name="T56" fmla="*/ 7 w 101"/>
                <a:gd name="T57" fmla="*/ 58 h 83"/>
                <a:gd name="T58" fmla="*/ 6 w 101"/>
                <a:gd name="T59" fmla="*/ 61 h 83"/>
                <a:gd name="T60" fmla="*/ 5 w 101"/>
                <a:gd name="T61" fmla="*/ 64 h 83"/>
                <a:gd name="T62" fmla="*/ 1 w 101"/>
                <a:gd name="T63" fmla="*/ 67 h 83"/>
                <a:gd name="T64" fmla="*/ 1 w 101"/>
                <a:gd name="T65" fmla="*/ 68 h 83"/>
                <a:gd name="T66" fmla="*/ 1 w 101"/>
                <a:gd name="T67" fmla="*/ 68 h 83"/>
                <a:gd name="T68" fmla="*/ 1 w 101"/>
                <a:gd name="T69" fmla="*/ 75 h 83"/>
                <a:gd name="T70" fmla="*/ 2 w 101"/>
                <a:gd name="T71" fmla="*/ 77 h 83"/>
                <a:gd name="T72" fmla="*/ 7 w 101"/>
                <a:gd name="T73" fmla="*/ 79 h 83"/>
                <a:gd name="T74" fmla="*/ 15 w 101"/>
                <a:gd name="T75" fmla="*/ 82 h 83"/>
                <a:gd name="T76" fmla="*/ 48 w 101"/>
                <a:gd name="T77" fmla="*/ 66 h 83"/>
                <a:gd name="T78" fmla="*/ 77 w 101"/>
                <a:gd name="T79" fmla="*/ 49 h 83"/>
                <a:gd name="T80" fmla="*/ 82 w 101"/>
                <a:gd name="T81" fmla="*/ 44 h 83"/>
                <a:gd name="T82" fmla="*/ 84 w 101"/>
                <a:gd name="T83" fmla="*/ 33 h 83"/>
                <a:gd name="T84" fmla="*/ 85 w 101"/>
                <a:gd name="T85" fmla="*/ 18 h 83"/>
                <a:gd name="T86" fmla="*/ 86 w 101"/>
                <a:gd name="T87" fmla="*/ 13 h 83"/>
                <a:gd name="T88" fmla="*/ 92 w 101"/>
                <a:gd name="T89" fmla="*/ 11 h 83"/>
                <a:gd name="T90" fmla="*/ 100 w 101"/>
                <a:gd name="T91" fmla="*/ 4 h 83"/>
                <a:gd name="T92" fmla="*/ 101 w 101"/>
                <a:gd name="T93" fmla="*/ 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83">
                  <a:moveTo>
                    <a:pt x="101" y="3"/>
                  </a:moveTo>
                  <a:cubicBezTo>
                    <a:pt x="100" y="2"/>
                    <a:pt x="100" y="0"/>
                    <a:pt x="100" y="0"/>
                  </a:cubicBezTo>
                  <a:cubicBezTo>
                    <a:pt x="100" y="0"/>
                    <a:pt x="100" y="0"/>
                    <a:pt x="99" y="0"/>
                  </a:cubicBezTo>
                  <a:cubicBezTo>
                    <a:pt x="99" y="0"/>
                    <a:pt x="96" y="1"/>
                    <a:pt x="95" y="2"/>
                  </a:cubicBezTo>
                  <a:cubicBezTo>
                    <a:pt x="95" y="2"/>
                    <a:pt x="90" y="3"/>
                    <a:pt x="89" y="3"/>
                  </a:cubicBezTo>
                  <a:cubicBezTo>
                    <a:pt x="89" y="3"/>
                    <a:pt x="77" y="3"/>
                    <a:pt x="77" y="3"/>
                  </a:cubicBezTo>
                  <a:cubicBezTo>
                    <a:pt x="77" y="3"/>
                    <a:pt x="77" y="2"/>
                    <a:pt x="76" y="3"/>
                  </a:cubicBezTo>
                  <a:cubicBezTo>
                    <a:pt x="76" y="3"/>
                    <a:pt x="68" y="6"/>
                    <a:pt x="66" y="7"/>
                  </a:cubicBezTo>
                  <a:cubicBezTo>
                    <a:pt x="64" y="8"/>
                    <a:pt x="58" y="10"/>
                    <a:pt x="57" y="10"/>
                  </a:cubicBezTo>
                  <a:cubicBezTo>
                    <a:pt x="56" y="10"/>
                    <a:pt x="53" y="10"/>
                    <a:pt x="52" y="10"/>
                  </a:cubicBezTo>
                  <a:cubicBezTo>
                    <a:pt x="52" y="10"/>
                    <a:pt x="46" y="9"/>
                    <a:pt x="46" y="9"/>
                  </a:cubicBezTo>
                  <a:cubicBezTo>
                    <a:pt x="45" y="8"/>
                    <a:pt x="45" y="8"/>
                    <a:pt x="45" y="8"/>
                  </a:cubicBezTo>
                  <a:cubicBezTo>
                    <a:pt x="44" y="7"/>
                    <a:pt x="44" y="7"/>
                    <a:pt x="43" y="7"/>
                  </a:cubicBezTo>
                  <a:cubicBezTo>
                    <a:pt x="42" y="7"/>
                    <a:pt x="39" y="6"/>
                    <a:pt x="39" y="6"/>
                  </a:cubicBezTo>
                  <a:cubicBezTo>
                    <a:pt x="39" y="6"/>
                    <a:pt x="38" y="6"/>
                    <a:pt x="38" y="6"/>
                  </a:cubicBezTo>
                  <a:cubicBezTo>
                    <a:pt x="38" y="6"/>
                    <a:pt x="36" y="8"/>
                    <a:pt x="35" y="8"/>
                  </a:cubicBezTo>
                  <a:cubicBezTo>
                    <a:pt x="34" y="8"/>
                    <a:pt x="32" y="9"/>
                    <a:pt x="31" y="9"/>
                  </a:cubicBezTo>
                  <a:cubicBezTo>
                    <a:pt x="30" y="9"/>
                    <a:pt x="30" y="9"/>
                    <a:pt x="30" y="9"/>
                  </a:cubicBezTo>
                  <a:cubicBezTo>
                    <a:pt x="29" y="10"/>
                    <a:pt x="29" y="10"/>
                    <a:pt x="28" y="10"/>
                  </a:cubicBezTo>
                  <a:cubicBezTo>
                    <a:pt x="28" y="10"/>
                    <a:pt x="27" y="11"/>
                    <a:pt x="27" y="11"/>
                  </a:cubicBezTo>
                  <a:cubicBezTo>
                    <a:pt x="27" y="10"/>
                    <a:pt x="26" y="10"/>
                    <a:pt x="26" y="10"/>
                  </a:cubicBezTo>
                  <a:cubicBezTo>
                    <a:pt x="25" y="10"/>
                    <a:pt x="22" y="11"/>
                    <a:pt x="22" y="11"/>
                  </a:cubicBezTo>
                  <a:cubicBezTo>
                    <a:pt x="22" y="11"/>
                    <a:pt x="22" y="11"/>
                    <a:pt x="21" y="11"/>
                  </a:cubicBezTo>
                  <a:cubicBezTo>
                    <a:pt x="21" y="10"/>
                    <a:pt x="16" y="8"/>
                    <a:pt x="16" y="8"/>
                  </a:cubicBezTo>
                  <a:cubicBezTo>
                    <a:pt x="16" y="8"/>
                    <a:pt x="16" y="7"/>
                    <a:pt x="16" y="8"/>
                  </a:cubicBezTo>
                  <a:cubicBezTo>
                    <a:pt x="16" y="9"/>
                    <a:pt x="15" y="12"/>
                    <a:pt x="15" y="13"/>
                  </a:cubicBezTo>
                  <a:cubicBezTo>
                    <a:pt x="15" y="13"/>
                    <a:pt x="14" y="14"/>
                    <a:pt x="15" y="14"/>
                  </a:cubicBezTo>
                  <a:cubicBezTo>
                    <a:pt x="15" y="14"/>
                    <a:pt x="15" y="15"/>
                    <a:pt x="15" y="15"/>
                  </a:cubicBezTo>
                  <a:cubicBezTo>
                    <a:pt x="15" y="15"/>
                    <a:pt x="15" y="16"/>
                    <a:pt x="16" y="16"/>
                  </a:cubicBezTo>
                  <a:cubicBezTo>
                    <a:pt x="16" y="16"/>
                    <a:pt x="16" y="16"/>
                    <a:pt x="16" y="16"/>
                  </a:cubicBezTo>
                  <a:cubicBezTo>
                    <a:pt x="15" y="17"/>
                    <a:pt x="12" y="18"/>
                    <a:pt x="12" y="18"/>
                  </a:cubicBezTo>
                  <a:cubicBezTo>
                    <a:pt x="12" y="18"/>
                    <a:pt x="12" y="18"/>
                    <a:pt x="12" y="19"/>
                  </a:cubicBezTo>
                  <a:cubicBezTo>
                    <a:pt x="12" y="19"/>
                    <a:pt x="12" y="21"/>
                    <a:pt x="12" y="21"/>
                  </a:cubicBezTo>
                  <a:cubicBezTo>
                    <a:pt x="11" y="21"/>
                    <a:pt x="11" y="21"/>
                    <a:pt x="11" y="21"/>
                  </a:cubicBezTo>
                  <a:cubicBezTo>
                    <a:pt x="10" y="22"/>
                    <a:pt x="10" y="22"/>
                    <a:pt x="10" y="22"/>
                  </a:cubicBezTo>
                  <a:cubicBezTo>
                    <a:pt x="10" y="22"/>
                    <a:pt x="9" y="23"/>
                    <a:pt x="9" y="23"/>
                  </a:cubicBezTo>
                  <a:cubicBezTo>
                    <a:pt x="9" y="23"/>
                    <a:pt x="9" y="24"/>
                    <a:pt x="9" y="24"/>
                  </a:cubicBezTo>
                  <a:cubicBezTo>
                    <a:pt x="9" y="24"/>
                    <a:pt x="8" y="25"/>
                    <a:pt x="8" y="24"/>
                  </a:cubicBezTo>
                  <a:cubicBezTo>
                    <a:pt x="8" y="24"/>
                    <a:pt x="6" y="24"/>
                    <a:pt x="5" y="23"/>
                  </a:cubicBezTo>
                  <a:cubicBezTo>
                    <a:pt x="5" y="23"/>
                    <a:pt x="5" y="23"/>
                    <a:pt x="5" y="23"/>
                  </a:cubicBezTo>
                  <a:cubicBezTo>
                    <a:pt x="4" y="23"/>
                    <a:pt x="3" y="23"/>
                    <a:pt x="3" y="25"/>
                  </a:cubicBezTo>
                  <a:cubicBezTo>
                    <a:pt x="3" y="28"/>
                    <a:pt x="2" y="28"/>
                    <a:pt x="3" y="29"/>
                  </a:cubicBezTo>
                  <a:cubicBezTo>
                    <a:pt x="4" y="30"/>
                    <a:pt x="6" y="33"/>
                    <a:pt x="5" y="34"/>
                  </a:cubicBezTo>
                  <a:cubicBezTo>
                    <a:pt x="5" y="36"/>
                    <a:pt x="4" y="41"/>
                    <a:pt x="6" y="43"/>
                  </a:cubicBezTo>
                  <a:cubicBezTo>
                    <a:pt x="6" y="44"/>
                    <a:pt x="6" y="44"/>
                    <a:pt x="7" y="44"/>
                  </a:cubicBezTo>
                  <a:cubicBezTo>
                    <a:pt x="9" y="44"/>
                    <a:pt x="12" y="44"/>
                    <a:pt x="12" y="44"/>
                  </a:cubicBezTo>
                  <a:cubicBezTo>
                    <a:pt x="13" y="44"/>
                    <a:pt x="13" y="45"/>
                    <a:pt x="13" y="45"/>
                  </a:cubicBezTo>
                  <a:cubicBezTo>
                    <a:pt x="13" y="45"/>
                    <a:pt x="12" y="45"/>
                    <a:pt x="12" y="46"/>
                  </a:cubicBezTo>
                  <a:cubicBezTo>
                    <a:pt x="11" y="47"/>
                    <a:pt x="12" y="47"/>
                    <a:pt x="12" y="47"/>
                  </a:cubicBezTo>
                  <a:cubicBezTo>
                    <a:pt x="12" y="47"/>
                    <a:pt x="12" y="47"/>
                    <a:pt x="13" y="47"/>
                  </a:cubicBezTo>
                  <a:cubicBezTo>
                    <a:pt x="13" y="47"/>
                    <a:pt x="14" y="48"/>
                    <a:pt x="14" y="48"/>
                  </a:cubicBezTo>
                  <a:cubicBezTo>
                    <a:pt x="14" y="48"/>
                    <a:pt x="15" y="50"/>
                    <a:pt x="15" y="51"/>
                  </a:cubicBezTo>
                  <a:cubicBezTo>
                    <a:pt x="16" y="51"/>
                    <a:pt x="15" y="52"/>
                    <a:pt x="15" y="52"/>
                  </a:cubicBezTo>
                  <a:cubicBezTo>
                    <a:pt x="15" y="52"/>
                    <a:pt x="12" y="55"/>
                    <a:pt x="11" y="56"/>
                  </a:cubicBezTo>
                  <a:cubicBezTo>
                    <a:pt x="11" y="56"/>
                    <a:pt x="11" y="57"/>
                    <a:pt x="11" y="58"/>
                  </a:cubicBezTo>
                  <a:cubicBezTo>
                    <a:pt x="12" y="58"/>
                    <a:pt x="10" y="57"/>
                    <a:pt x="10" y="57"/>
                  </a:cubicBezTo>
                  <a:cubicBezTo>
                    <a:pt x="10" y="57"/>
                    <a:pt x="9" y="58"/>
                    <a:pt x="8" y="58"/>
                  </a:cubicBezTo>
                  <a:cubicBezTo>
                    <a:pt x="8" y="58"/>
                    <a:pt x="7" y="58"/>
                    <a:pt x="7" y="58"/>
                  </a:cubicBezTo>
                  <a:cubicBezTo>
                    <a:pt x="7" y="58"/>
                    <a:pt x="6" y="59"/>
                    <a:pt x="6" y="60"/>
                  </a:cubicBezTo>
                  <a:cubicBezTo>
                    <a:pt x="6" y="60"/>
                    <a:pt x="6" y="60"/>
                    <a:pt x="6" y="61"/>
                  </a:cubicBezTo>
                  <a:cubicBezTo>
                    <a:pt x="6" y="61"/>
                    <a:pt x="6" y="61"/>
                    <a:pt x="7" y="62"/>
                  </a:cubicBezTo>
                  <a:cubicBezTo>
                    <a:pt x="7" y="63"/>
                    <a:pt x="6" y="64"/>
                    <a:pt x="5" y="64"/>
                  </a:cubicBezTo>
                  <a:cubicBezTo>
                    <a:pt x="4" y="65"/>
                    <a:pt x="4" y="65"/>
                    <a:pt x="3" y="66"/>
                  </a:cubicBezTo>
                  <a:cubicBezTo>
                    <a:pt x="3" y="66"/>
                    <a:pt x="2" y="67"/>
                    <a:pt x="1" y="67"/>
                  </a:cubicBezTo>
                  <a:cubicBezTo>
                    <a:pt x="1" y="67"/>
                    <a:pt x="1" y="67"/>
                    <a:pt x="1" y="67"/>
                  </a:cubicBezTo>
                  <a:cubicBezTo>
                    <a:pt x="1" y="68"/>
                    <a:pt x="1" y="68"/>
                    <a:pt x="1" y="68"/>
                  </a:cubicBezTo>
                  <a:cubicBezTo>
                    <a:pt x="1" y="68"/>
                    <a:pt x="1" y="68"/>
                    <a:pt x="1" y="67"/>
                  </a:cubicBezTo>
                  <a:cubicBezTo>
                    <a:pt x="1" y="67"/>
                    <a:pt x="1" y="68"/>
                    <a:pt x="1" y="68"/>
                  </a:cubicBezTo>
                  <a:cubicBezTo>
                    <a:pt x="1" y="69"/>
                    <a:pt x="1" y="71"/>
                    <a:pt x="1" y="72"/>
                  </a:cubicBezTo>
                  <a:cubicBezTo>
                    <a:pt x="0" y="73"/>
                    <a:pt x="1" y="75"/>
                    <a:pt x="1" y="75"/>
                  </a:cubicBezTo>
                  <a:cubicBezTo>
                    <a:pt x="1" y="76"/>
                    <a:pt x="1" y="76"/>
                    <a:pt x="1" y="77"/>
                  </a:cubicBezTo>
                  <a:cubicBezTo>
                    <a:pt x="1" y="77"/>
                    <a:pt x="2" y="77"/>
                    <a:pt x="2" y="77"/>
                  </a:cubicBezTo>
                  <a:cubicBezTo>
                    <a:pt x="2" y="76"/>
                    <a:pt x="3" y="76"/>
                    <a:pt x="3" y="76"/>
                  </a:cubicBezTo>
                  <a:cubicBezTo>
                    <a:pt x="3" y="76"/>
                    <a:pt x="7" y="79"/>
                    <a:pt x="7" y="79"/>
                  </a:cubicBezTo>
                  <a:cubicBezTo>
                    <a:pt x="7" y="79"/>
                    <a:pt x="8" y="80"/>
                    <a:pt x="8" y="80"/>
                  </a:cubicBezTo>
                  <a:cubicBezTo>
                    <a:pt x="9" y="80"/>
                    <a:pt x="14" y="82"/>
                    <a:pt x="15" y="82"/>
                  </a:cubicBezTo>
                  <a:cubicBezTo>
                    <a:pt x="15" y="82"/>
                    <a:pt x="18" y="83"/>
                    <a:pt x="20" y="82"/>
                  </a:cubicBezTo>
                  <a:cubicBezTo>
                    <a:pt x="21" y="82"/>
                    <a:pt x="34" y="74"/>
                    <a:pt x="48" y="66"/>
                  </a:cubicBezTo>
                  <a:cubicBezTo>
                    <a:pt x="61" y="58"/>
                    <a:pt x="74" y="50"/>
                    <a:pt x="74" y="50"/>
                  </a:cubicBezTo>
                  <a:cubicBezTo>
                    <a:pt x="74" y="50"/>
                    <a:pt x="76" y="50"/>
                    <a:pt x="77" y="49"/>
                  </a:cubicBezTo>
                  <a:cubicBezTo>
                    <a:pt x="78" y="49"/>
                    <a:pt x="81" y="48"/>
                    <a:pt x="81" y="47"/>
                  </a:cubicBezTo>
                  <a:cubicBezTo>
                    <a:pt x="81" y="46"/>
                    <a:pt x="82" y="45"/>
                    <a:pt x="82" y="44"/>
                  </a:cubicBezTo>
                  <a:cubicBezTo>
                    <a:pt x="83" y="44"/>
                    <a:pt x="84" y="41"/>
                    <a:pt x="84" y="39"/>
                  </a:cubicBezTo>
                  <a:cubicBezTo>
                    <a:pt x="84" y="38"/>
                    <a:pt x="84" y="34"/>
                    <a:pt x="84" y="33"/>
                  </a:cubicBezTo>
                  <a:cubicBezTo>
                    <a:pt x="85" y="31"/>
                    <a:pt x="85" y="30"/>
                    <a:pt x="85" y="29"/>
                  </a:cubicBezTo>
                  <a:cubicBezTo>
                    <a:pt x="85" y="27"/>
                    <a:pt x="85" y="18"/>
                    <a:pt x="85" y="18"/>
                  </a:cubicBezTo>
                  <a:cubicBezTo>
                    <a:pt x="85" y="18"/>
                    <a:pt x="85" y="17"/>
                    <a:pt x="85" y="16"/>
                  </a:cubicBezTo>
                  <a:cubicBezTo>
                    <a:pt x="85" y="16"/>
                    <a:pt x="86" y="13"/>
                    <a:pt x="86" y="13"/>
                  </a:cubicBezTo>
                  <a:cubicBezTo>
                    <a:pt x="86" y="13"/>
                    <a:pt x="87" y="13"/>
                    <a:pt x="87" y="12"/>
                  </a:cubicBezTo>
                  <a:cubicBezTo>
                    <a:pt x="87" y="12"/>
                    <a:pt x="92" y="11"/>
                    <a:pt x="92" y="11"/>
                  </a:cubicBezTo>
                  <a:cubicBezTo>
                    <a:pt x="92" y="11"/>
                    <a:pt x="92" y="11"/>
                    <a:pt x="93" y="11"/>
                  </a:cubicBezTo>
                  <a:cubicBezTo>
                    <a:pt x="93" y="11"/>
                    <a:pt x="100" y="4"/>
                    <a:pt x="100" y="4"/>
                  </a:cubicBezTo>
                  <a:cubicBezTo>
                    <a:pt x="100" y="4"/>
                    <a:pt x="101" y="4"/>
                    <a:pt x="101" y="3"/>
                  </a:cubicBezTo>
                  <a:cubicBezTo>
                    <a:pt x="101" y="3"/>
                    <a:pt x="101" y="3"/>
                    <a:pt x="10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2" name="Freeform 591">
              <a:extLst>
                <a:ext uri="{FF2B5EF4-FFF2-40B4-BE49-F238E27FC236}">
                  <a16:creationId xmlns:a16="http://schemas.microsoft.com/office/drawing/2014/main" id="{9A688395-5D13-41CF-A5B5-47E1B34D81A9}"/>
                </a:ext>
              </a:extLst>
            </p:cNvPr>
            <p:cNvSpPr>
              <a:spLocks/>
            </p:cNvSpPr>
            <p:nvPr/>
          </p:nvSpPr>
          <p:spPr bwMode="auto">
            <a:xfrm>
              <a:off x="4224" y="1946"/>
              <a:ext cx="32" cy="36"/>
            </a:xfrm>
            <a:custGeom>
              <a:avLst/>
              <a:gdLst>
                <a:gd name="T0" fmla="*/ 8 w 23"/>
                <a:gd name="T1" fmla="*/ 23 h 26"/>
                <a:gd name="T2" fmla="*/ 10 w 23"/>
                <a:gd name="T3" fmla="*/ 22 h 26"/>
                <a:gd name="T4" fmla="*/ 12 w 23"/>
                <a:gd name="T5" fmla="*/ 20 h 26"/>
                <a:gd name="T6" fmla="*/ 14 w 23"/>
                <a:gd name="T7" fmla="*/ 18 h 26"/>
                <a:gd name="T8" fmla="*/ 13 w 23"/>
                <a:gd name="T9" fmla="*/ 17 h 26"/>
                <a:gd name="T10" fmla="*/ 13 w 23"/>
                <a:gd name="T11" fmla="*/ 16 h 26"/>
                <a:gd name="T12" fmla="*/ 14 w 23"/>
                <a:gd name="T13" fmla="*/ 14 h 26"/>
                <a:gd name="T14" fmla="*/ 15 w 23"/>
                <a:gd name="T15" fmla="*/ 14 h 26"/>
                <a:gd name="T16" fmla="*/ 17 w 23"/>
                <a:gd name="T17" fmla="*/ 13 h 26"/>
                <a:gd name="T18" fmla="*/ 18 w 23"/>
                <a:gd name="T19" fmla="*/ 14 h 26"/>
                <a:gd name="T20" fmla="*/ 18 w 23"/>
                <a:gd name="T21" fmla="*/ 12 h 26"/>
                <a:gd name="T22" fmla="*/ 22 w 23"/>
                <a:gd name="T23" fmla="*/ 8 h 26"/>
                <a:gd name="T24" fmla="*/ 22 w 23"/>
                <a:gd name="T25" fmla="*/ 7 h 26"/>
                <a:gd name="T26" fmla="*/ 21 w 23"/>
                <a:gd name="T27" fmla="*/ 4 h 26"/>
                <a:gd name="T28" fmla="*/ 20 w 23"/>
                <a:gd name="T29" fmla="*/ 3 h 26"/>
                <a:gd name="T30" fmla="*/ 19 w 23"/>
                <a:gd name="T31" fmla="*/ 3 h 26"/>
                <a:gd name="T32" fmla="*/ 19 w 23"/>
                <a:gd name="T33" fmla="*/ 2 h 26"/>
                <a:gd name="T34" fmla="*/ 20 w 23"/>
                <a:gd name="T35" fmla="*/ 1 h 26"/>
                <a:gd name="T36" fmla="*/ 19 w 23"/>
                <a:gd name="T37" fmla="*/ 0 h 26"/>
                <a:gd name="T38" fmla="*/ 14 w 23"/>
                <a:gd name="T39" fmla="*/ 0 h 26"/>
                <a:gd name="T40" fmla="*/ 13 w 23"/>
                <a:gd name="T41" fmla="*/ 1 h 26"/>
                <a:gd name="T42" fmla="*/ 13 w 23"/>
                <a:gd name="T43" fmla="*/ 2 h 26"/>
                <a:gd name="T44" fmla="*/ 10 w 23"/>
                <a:gd name="T45" fmla="*/ 4 h 26"/>
                <a:gd name="T46" fmla="*/ 8 w 23"/>
                <a:gd name="T47" fmla="*/ 10 h 26"/>
                <a:gd name="T48" fmla="*/ 6 w 23"/>
                <a:gd name="T49" fmla="*/ 13 h 26"/>
                <a:gd name="T50" fmla="*/ 4 w 23"/>
                <a:gd name="T51" fmla="*/ 17 h 26"/>
                <a:gd name="T52" fmla="*/ 1 w 23"/>
                <a:gd name="T53" fmla="*/ 25 h 26"/>
                <a:gd name="T54" fmla="*/ 0 w 23"/>
                <a:gd name="T55" fmla="*/ 26 h 26"/>
                <a:gd name="T56" fmla="*/ 5 w 23"/>
                <a:gd name="T57" fmla="*/ 26 h 26"/>
                <a:gd name="T58" fmla="*/ 7 w 23"/>
                <a:gd name="T59" fmla="*/ 24 h 26"/>
                <a:gd name="T60" fmla="*/ 8 w 23"/>
                <a:gd name="T61" fmla="*/ 24 h 26"/>
                <a:gd name="T62" fmla="*/ 8 w 23"/>
                <a:gd name="T63" fmla="*/ 23 h 26"/>
                <a:gd name="T64" fmla="*/ 8 w 23"/>
                <a:gd name="T65"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 h="26">
                  <a:moveTo>
                    <a:pt x="8" y="23"/>
                  </a:moveTo>
                  <a:cubicBezTo>
                    <a:pt x="9" y="23"/>
                    <a:pt x="10" y="22"/>
                    <a:pt x="10" y="22"/>
                  </a:cubicBezTo>
                  <a:cubicBezTo>
                    <a:pt x="11" y="21"/>
                    <a:pt x="11" y="21"/>
                    <a:pt x="12" y="20"/>
                  </a:cubicBezTo>
                  <a:cubicBezTo>
                    <a:pt x="13" y="20"/>
                    <a:pt x="14" y="19"/>
                    <a:pt x="14" y="18"/>
                  </a:cubicBezTo>
                  <a:cubicBezTo>
                    <a:pt x="13" y="17"/>
                    <a:pt x="13" y="17"/>
                    <a:pt x="13" y="17"/>
                  </a:cubicBezTo>
                  <a:cubicBezTo>
                    <a:pt x="13" y="16"/>
                    <a:pt x="13" y="16"/>
                    <a:pt x="13" y="16"/>
                  </a:cubicBezTo>
                  <a:cubicBezTo>
                    <a:pt x="13" y="15"/>
                    <a:pt x="14" y="14"/>
                    <a:pt x="14" y="14"/>
                  </a:cubicBezTo>
                  <a:cubicBezTo>
                    <a:pt x="14" y="14"/>
                    <a:pt x="15" y="14"/>
                    <a:pt x="15" y="14"/>
                  </a:cubicBezTo>
                  <a:cubicBezTo>
                    <a:pt x="16" y="14"/>
                    <a:pt x="17" y="13"/>
                    <a:pt x="17" y="13"/>
                  </a:cubicBezTo>
                  <a:cubicBezTo>
                    <a:pt x="17" y="13"/>
                    <a:pt x="19" y="14"/>
                    <a:pt x="18" y="14"/>
                  </a:cubicBezTo>
                  <a:cubicBezTo>
                    <a:pt x="18" y="13"/>
                    <a:pt x="18" y="12"/>
                    <a:pt x="18" y="12"/>
                  </a:cubicBezTo>
                  <a:cubicBezTo>
                    <a:pt x="19" y="11"/>
                    <a:pt x="22" y="8"/>
                    <a:pt x="22" y="8"/>
                  </a:cubicBezTo>
                  <a:cubicBezTo>
                    <a:pt x="22" y="8"/>
                    <a:pt x="23" y="7"/>
                    <a:pt x="22" y="7"/>
                  </a:cubicBezTo>
                  <a:cubicBezTo>
                    <a:pt x="22" y="6"/>
                    <a:pt x="21" y="4"/>
                    <a:pt x="21" y="4"/>
                  </a:cubicBezTo>
                  <a:cubicBezTo>
                    <a:pt x="21" y="4"/>
                    <a:pt x="20" y="3"/>
                    <a:pt x="20" y="3"/>
                  </a:cubicBezTo>
                  <a:cubicBezTo>
                    <a:pt x="19" y="3"/>
                    <a:pt x="19" y="3"/>
                    <a:pt x="19" y="3"/>
                  </a:cubicBezTo>
                  <a:cubicBezTo>
                    <a:pt x="19" y="3"/>
                    <a:pt x="18" y="3"/>
                    <a:pt x="19" y="2"/>
                  </a:cubicBezTo>
                  <a:cubicBezTo>
                    <a:pt x="19" y="1"/>
                    <a:pt x="20" y="1"/>
                    <a:pt x="20" y="1"/>
                  </a:cubicBezTo>
                  <a:cubicBezTo>
                    <a:pt x="20" y="1"/>
                    <a:pt x="20" y="0"/>
                    <a:pt x="19" y="0"/>
                  </a:cubicBezTo>
                  <a:cubicBezTo>
                    <a:pt x="19" y="0"/>
                    <a:pt x="16" y="0"/>
                    <a:pt x="14" y="0"/>
                  </a:cubicBezTo>
                  <a:cubicBezTo>
                    <a:pt x="14" y="1"/>
                    <a:pt x="14" y="1"/>
                    <a:pt x="13" y="1"/>
                  </a:cubicBezTo>
                  <a:cubicBezTo>
                    <a:pt x="12" y="1"/>
                    <a:pt x="13" y="2"/>
                    <a:pt x="13" y="2"/>
                  </a:cubicBezTo>
                  <a:cubicBezTo>
                    <a:pt x="13" y="3"/>
                    <a:pt x="11" y="4"/>
                    <a:pt x="10" y="4"/>
                  </a:cubicBezTo>
                  <a:cubicBezTo>
                    <a:pt x="10" y="5"/>
                    <a:pt x="8" y="7"/>
                    <a:pt x="8" y="10"/>
                  </a:cubicBezTo>
                  <a:cubicBezTo>
                    <a:pt x="8" y="10"/>
                    <a:pt x="7" y="12"/>
                    <a:pt x="6" y="13"/>
                  </a:cubicBezTo>
                  <a:cubicBezTo>
                    <a:pt x="6" y="14"/>
                    <a:pt x="5" y="15"/>
                    <a:pt x="4" y="17"/>
                  </a:cubicBezTo>
                  <a:cubicBezTo>
                    <a:pt x="4" y="19"/>
                    <a:pt x="1" y="24"/>
                    <a:pt x="1" y="25"/>
                  </a:cubicBezTo>
                  <a:cubicBezTo>
                    <a:pt x="0" y="26"/>
                    <a:pt x="0" y="26"/>
                    <a:pt x="0" y="26"/>
                  </a:cubicBezTo>
                  <a:cubicBezTo>
                    <a:pt x="2" y="26"/>
                    <a:pt x="5" y="26"/>
                    <a:pt x="5" y="26"/>
                  </a:cubicBezTo>
                  <a:cubicBezTo>
                    <a:pt x="6" y="26"/>
                    <a:pt x="6" y="25"/>
                    <a:pt x="7" y="24"/>
                  </a:cubicBezTo>
                  <a:cubicBezTo>
                    <a:pt x="7" y="24"/>
                    <a:pt x="7" y="24"/>
                    <a:pt x="8" y="24"/>
                  </a:cubicBezTo>
                  <a:cubicBezTo>
                    <a:pt x="8" y="23"/>
                    <a:pt x="8" y="23"/>
                    <a:pt x="8" y="23"/>
                  </a:cubicBezTo>
                  <a:cubicBezTo>
                    <a:pt x="8" y="23"/>
                    <a:pt x="8" y="23"/>
                    <a:pt x="8" y="2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3" name="Freeform 592">
              <a:extLst>
                <a:ext uri="{FF2B5EF4-FFF2-40B4-BE49-F238E27FC236}">
                  <a16:creationId xmlns:a16="http://schemas.microsoft.com/office/drawing/2014/main" id="{4903E649-5E57-4761-9B9D-9448DBEB4B0C}"/>
                </a:ext>
              </a:extLst>
            </p:cNvPr>
            <p:cNvSpPr>
              <a:spLocks/>
            </p:cNvSpPr>
            <p:nvPr/>
          </p:nvSpPr>
          <p:spPr bwMode="auto">
            <a:xfrm>
              <a:off x="4545" y="2136"/>
              <a:ext cx="19" cy="36"/>
            </a:xfrm>
            <a:custGeom>
              <a:avLst/>
              <a:gdLst>
                <a:gd name="T0" fmla="*/ 4 w 14"/>
                <a:gd name="T1" fmla="*/ 25 h 26"/>
                <a:gd name="T2" fmla="*/ 11 w 14"/>
                <a:gd name="T3" fmla="*/ 25 h 26"/>
                <a:gd name="T4" fmla="*/ 11 w 14"/>
                <a:gd name="T5" fmla="*/ 23 h 26"/>
                <a:gd name="T6" fmla="*/ 12 w 14"/>
                <a:gd name="T7" fmla="*/ 20 h 26"/>
                <a:gd name="T8" fmla="*/ 13 w 14"/>
                <a:gd name="T9" fmla="*/ 14 h 26"/>
                <a:gd name="T10" fmla="*/ 12 w 14"/>
                <a:gd name="T11" fmla="*/ 8 h 26"/>
                <a:gd name="T12" fmla="*/ 12 w 14"/>
                <a:gd name="T13" fmla="*/ 4 h 26"/>
                <a:gd name="T14" fmla="*/ 9 w 14"/>
                <a:gd name="T15" fmla="*/ 3 h 26"/>
                <a:gd name="T16" fmla="*/ 5 w 14"/>
                <a:gd name="T17" fmla="*/ 2 h 26"/>
                <a:gd name="T18" fmla="*/ 4 w 14"/>
                <a:gd name="T19" fmla="*/ 4 h 26"/>
                <a:gd name="T20" fmla="*/ 3 w 14"/>
                <a:gd name="T21" fmla="*/ 7 h 26"/>
                <a:gd name="T22" fmla="*/ 1 w 14"/>
                <a:gd name="T23" fmla="*/ 17 h 26"/>
                <a:gd name="T24" fmla="*/ 1 w 14"/>
                <a:gd name="T25" fmla="*/ 22 h 26"/>
                <a:gd name="T26" fmla="*/ 4 w 14"/>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6">
                  <a:moveTo>
                    <a:pt x="4" y="25"/>
                  </a:moveTo>
                  <a:cubicBezTo>
                    <a:pt x="5" y="26"/>
                    <a:pt x="8" y="25"/>
                    <a:pt x="11" y="25"/>
                  </a:cubicBezTo>
                  <a:cubicBezTo>
                    <a:pt x="11" y="24"/>
                    <a:pt x="11" y="24"/>
                    <a:pt x="11" y="23"/>
                  </a:cubicBezTo>
                  <a:cubicBezTo>
                    <a:pt x="12" y="22"/>
                    <a:pt x="11" y="21"/>
                    <a:pt x="12" y="20"/>
                  </a:cubicBezTo>
                  <a:cubicBezTo>
                    <a:pt x="12" y="19"/>
                    <a:pt x="14" y="15"/>
                    <a:pt x="13" y="14"/>
                  </a:cubicBezTo>
                  <a:cubicBezTo>
                    <a:pt x="12" y="13"/>
                    <a:pt x="11" y="12"/>
                    <a:pt x="12" y="8"/>
                  </a:cubicBezTo>
                  <a:cubicBezTo>
                    <a:pt x="13" y="5"/>
                    <a:pt x="13" y="4"/>
                    <a:pt x="12" y="4"/>
                  </a:cubicBezTo>
                  <a:cubicBezTo>
                    <a:pt x="10" y="4"/>
                    <a:pt x="10" y="3"/>
                    <a:pt x="9" y="3"/>
                  </a:cubicBezTo>
                  <a:cubicBezTo>
                    <a:pt x="9" y="2"/>
                    <a:pt x="7" y="0"/>
                    <a:pt x="5" y="2"/>
                  </a:cubicBezTo>
                  <a:cubicBezTo>
                    <a:pt x="3" y="4"/>
                    <a:pt x="4" y="4"/>
                    <a:pt x="4" y="4"/>
                  </a:cubicBezTo>
                  <a:cubicBezTo>
                    <a:pt x="4" y="5"/>
                    <a:pt x="3" y="7"/>
                    <a:pt x="3" y="7"/>
                  </a:cubicBezTo>
                  <a:cubicBezTo>
                    <a:pt x="3" y="7"/>
                    <a:pt x="0" y="15"/>
                    <a:pt x="1" y="17"/>
                  </a:cubicBezTo>
                  <a:cubicBezTo>
                    <a:pt x="1" y="18"/>
                    <a:pt x="2" y="22"/>
                    <a:pt x="1" y="22"/>
                  </a:cubicBezTo>
                  <a:cubicBezTo>
                    <a:pt x="2" y="23"/>
                    <a:pt x="3" y="25"/>
                    <a:pt x="4" y="2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4" name="Freeform 593">
              <a:extLst>
                <a:ext uri="{FF2B5EF4-FFF2-40B4-BE49-F238E27FC236}">
                  <a16:creationId xmlns:a16="http://schemas.microsoft.com/office/drawing/2014/main" id="{79E0CF12-DABE-49D5-BACA-AFC5F1FBE8E4}"/>
                </a:ext>
              </a:extLst>
            </p:cNvPr>
            <p:cNvSpPr>
              <a:spLocks/>
            </p:cNvSpPr>
            <p:nvPr/>
          </p:nvSpPr>
          <p:spPr bwMode="auto">
            <a:xfrm>
              <a:off x="4571" y="2162"/>
              <a:ext cx="164" cy="178"/>
            </a:xfrm>
            <a:custGeom>
              <a:avLst/>
              <a:gdLst>
                <a:gd name="T0" fmla="*/ 64 w 118"/>
                <a:gd name="T1" fmla="*/ 1 h 130"/>
                <a:gd name="T2" fmla="*/ 64 w 118"/>
                <a:gd name="T3" fmla="*/ 2 h 130"/>
                <a:gd name="T4" fmla="*/ 62 w 118"/>
                <a:gd name="T5" fmla="*/ 3 h 130"/>
                <a:gd name="T6" fmla="*/ 61 w 118"/>
                <a:gd name="T7" fmla="*/ 4 h 130"/>
                <a:gd name="T8" fmla="*/ 60 w 118"/>
                <a:gd name="T9" fmla="*/ 3 h 130"/>
                <a:gd name="T10" fmla="*/ 59 w 118"/>
                <a:gd name="T11" fmla="*/ 1 h 130"/>
                <a:gd name="T12" fmla="*/ 59 w 118"/>
                <a:gd name="T13" fmla="*/ 1 h 130"/>
                <a:gd name="T14" fmla="*/ 57 w 118"/>
                <a:gd name="T15" fmla="*/ 4 h 130"/>
                <a:gd name="T16" fmla="*/ 56 w 118"/>
                <a:gd name="T17" fmla="*/ 7 h 130"/>
                <a:gd name="T18" fmla="*/ 56 w 118"/>
                <a:gd name="T19" fmla="*/ 12 h 130"/>
                <a:gd name="T20" fmla="*/ 59 w 118"/>
                <a:gd name="T21" fmla="*/ 14 h 130"/>
                <a:gd name="T22" fmla="*/ 59 w 118"/>
                <a:gd name="T23" fmla="*/ 15 h 130"/>
                <a:gd name="T24" fmla="*/ 54 w 118"/>
                <a:gd name="T25" fmla="*/ 15 h 130"/>
                <a:gd name="T26" fmla="*/ 51 w 118"/>
                <a:gd name="T27" fmla="*/ 19 h 130"/>
                <a:gd name="T28" fmla="*/ 47 w 118"/>
                <a:gd name="T29" fmla="*/ 36 h 130"/>
                <a:gd name="T30" fmla="*/ 47 w 118"/>
                <a:gd name="T31" fmla="*/ 36 h 130"/>
                <a:gd name="T32" fmla="*/ 52 w 118"/>
                <a:gd name="T33" fmla="*/ 45 h 130"/>
                <a:gd name="T34" fmla="*/ 52 w 118"/>
                <a:gd name="T35" fmla="*/ 54 h 130"/>
                <a:gd name="T36" fmla="*/ 44 w 118"/>
                <a:gd name="T37" fmla="*/ 77 h 130"/>
                <a:gd name="T38" fmla="*/ 44 w 118"/>
                <a:gd name="T39" fmla="*/ 78 h 130"/>
                <a:gd name="T40" fmla="*/ 2 w 118"/>
                <a:gd name="T41" fmla="*/ 93 h 130"/>
                <a:gd name="T42" fmla="*/ 0 w 118"/>
                <a:gd name="T43" fmla="*/ 94 h 130"/>
                <a:gd name="T44" fmla="*/ 16 w 118"/>
                <a:gd name="T45" fmla="*/ 130 h 130"/>
                <a:gd name="T46" fmla="*/ 29 w 118"/>
                <a:gd name="T47" fmla="*/ 125 h 130"/>
                <a:gd name="T48" fmla="*/ 40 w 118"/>
                <a:gd name="T49" fmla="*/ 124 h 130"/>
                <a:gd name="T50" fmla="*/ 48 w 118"/>
                <a:gd name="T51" fmla="*/ 119 h 130"/>
                <a:gd name="T52" fmla="*/ 56 w 118"/>
                <a:gd name="T53" fmla="*/ 110 h 130"/>
                <a:gd name="T54" fmla="*/ 68 w 118"/>
                <a:gd name="T55" fmla="*/ 105 h 130"/>
                <a:gd name="T56" fmla="*/ 74 w 118"/>
                <a:gd name="T57" fmla="*/ 97 h 130"/>
                <a:gd name="T58" fmla="*/ 86 w 118"/>
                <a:gd name="T59" fmla="*/ 91 h 130"/>
                <a:gd name="T60" fmla="*/ 85 w 118"/>
                <a:gd name="T61" fmla="*/ 88 h 130"/>
                <a:gd name="T62" fmla="*/ 85 w 118"/>
                <a:gd name="T63" fmla="*/ 85 h 130"/>
                <a:gd name="T64" fmla="*/ 86 w 118"/>
                <a:gd name="T65" fmla="*/ 80 h 130"/>
                <a:gd name="T66" fmla="*/ 92 w 118"/>
                <a:gd name="T67" fmla="*/ 69 h 130"/>
                <a:gd name="T68" fmla="*/ 93 w 118"/>
                <a:gd name="T69" fmla="*/ 70 h 130"/>
                <a:gd name="T70" fmla="*/ 93 w 118"/>
                <a:gd name="T71" fmla="*/ 72 h 130"/>
                <a:gd name="T72" fmla="*/ 97 w 118"/>
                <a:gd name="T73" fmla="*/ 70 h 130"/>
                <a:gd name="T74" fmla="*/ 100 w 118"/>
                <a:gd name="T75" fmla="*/ 67 h 130"/>
                <a:gd name="T76" fmla="*/ 104 w 118"/>
                <a:gd name="T77" fmla="*/ 59 h 130"/>
                <a:gd name="T78" fmla="*/ 112 w 118"/>
                <a:gd name="T79" fmla="*/ 51 h 130"/>
                <a:gd name="T80" fmla="*/ 115 w 118"/>
                <a:gd name="T81" fmla="*/ 45 h 130"/>
                <a:gd name="T82" fmla="*/ 115 w 118"/>
                <a:gd name="T83" fmla="*/ 39 h 130"/>
                <a:gd name="T84" fmla="*/ 108 w 118"/>
                <a:gd name="T85" fmla="*/ 35 h 130"/>
                <a:gd name="T86" fmla="*/ 100 w 118"/>
                <a:gd name="T87" fmla="*/ 23 h 130"/>
                <a:gd name="T88" fmla="*/ 96 w 118"/>
                <a:gd name="T89" fmla="*/ 21 h 130"/>
                <a:gd name="T90" fmla="*/ 93 w 118"/>
                <a:gd name="T91" fmla="*/ 21 h 130"/>
                <a:gd name="T92" fmla="*/ 89 w 118"/>
                <a:gd name="T93" fmla="*/ 20 h 130"/>
                <a:gd name="T94" fmla="*/ 85 w 118"/>
                <a:gd name="T95" fmla="*/ 19 h 130"/>
                <a:gd name="T96" fmla="*/ 80 w 118"/>
                <a:gd name="T97" fmla="*/ 17 h 130"/>
                <a:gd name="T98" fmla="*/ 72 w 118"/>
                <a:gd name="T99" fmla="*/ 12 h 130"/>
                <a:gd name="T100" fmla="*/ 69 w 118"/>
                <a:gd name="T101" fmla="*/ 8 h 130"/>
                <a:gd name="T102" fmla="*/ 65 w 118"/>
                <a:gd name="T103" fmla="*/ 0 h 130"/>
                <a:gd name="T104" fmla="*/ 65 w 118"/>
                <a:gd name="T105" fmla="*/ 0 h 130"/>
                <a:gd name="T106" fmla="*/ 64 w 118"/>
                <a:gd name="T107" fmla="*/ 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 h="130">
                  <a:moveTo>
                    <a:pt x="64" y="1"/>
                  </a:moveTo>
                  <a:cubicBezTo>
                    <a:pt x="64" y="1"/>
                    <a:pt x="64" y="1"/>
                    <a:pt x="64" y="2"/>
                  </a:cubicBezTo>
                  <a:cubicBezTo>
                    <a:pt x="64" y="2"/>
                    <a:pt x="63" y="2"/>
                    <a:pt x="62" y="3"/>
                  </a:cubicBezTo>
                  <a:cubicBezTo>
                    <a:pt x="62" y="3"/>
                    <a:pt x="61" y="3"/>
                    <a:pt x="61" y="4"/>
                  </a:cubicBezTo>
                  <a:cubicBezTo>
                    <a:pt x="60" y="5"/>
                    <a:pt x="60" y="3"/>
                    <a:pt x="60" y="3"/>
                  </a:cubicBezTo>
                  <a:cubicBezTo>
                    <a:pt x="60" y="2"/>
                    <a:pt x="60" y="1"/>
                    <a:pt x="59" y="1"/>
                  </a:cubicBezTo>
                  <a:cubicBezTo>
                    <a:pt x="59" y="0"/>
                    <a:pt x="59" y="1"/>
                    <a:pt x="59" y="1"/>
                  </a:cubicBezTo>
                  <a:cubicBezTo>
                    <a:pt x="59" y="1"/>
                    <a:pt x="57" y="3"/>
                    <a:pt x="57" y="4"/>
                  </a:cubicBezTo>
                  <a:cubicBezTo>
                    <a:pt x="56" y="5"/>
                    <a:pt x="56" y="6"/>
                    <a:pt x="56" y="7"/>
                  </a:cubicBezTo>
                  <a:cubicBezTo>
                    <a:pt x="56" y="8"/>
                    <a:pt x="56" y="11"/>
                    <a:pt x="56" y="12"/>
                  </a:cubicBezTo>
                  <a:cubicBezTo>
                    <a:pt x="56" y="13"/>
                    <a:pt x="58" y="14"/>
                    <a:pt x="59" y="14"/>
                  </a:cubicBezTo>
                  <a:cubicBezTo>
                    <a:pt x="60" y="15"/>
                    <a:pt x="59" y="15"/>
                    <a:pt x="59" y="15"/>
                  </a:cubicBezTo>
                  <a:cubicBezTo>
                    <a:pt x="59" y="15"/>
                    <a:pt x="58" y="15"/>
                    <a:pt x="54" y="15"/>
                  </a:cubicBezTo>
                  <a:cubicBezTo>
                    <a:pt x="51" y="16"/>
                    <a:pt x="51" y="19"/>
                    <a:pt x="51" y="19"/>
                  </a:cubicBezTo>
                  <a:cubicBezTo>
                    <a:pt x="47" y="36"/>
                    <a:pt x="47" y="36"/>
                    <a:pt x="47" y="36"/>
                  </a:cubicBezTo>
                  <a:cubicBezTo>
                    <a:pt x="47" y="36"/>
                    <a:pt x="47" y="36"/>
                    <a:pt x="47" y="36"/>
                  </a:cubicBezTo>
                  <a:cubicBezTo>
                    <a:pt x="49" y="38"/>
                    <a:pt x="51" y="43"/>
                    <a:pt x="52" y="45"/>
                  </a:cubicBezTo>
                  <a:cubicBezTo>
                    <a:pt x="54" y="48"/>
                    <a:pt x="52" y="53"/>
                    <a:pt x="52" y="54"/>
                  </a:cubicBezTo>
                  <a:cubicBezTo>
                    <a:pt x="52" y="54"/>
                    <a:pt x="45" y="77"/>
                    <a:pt x="44" y="77"/>
                  </a:cubicBezTo>
                  <a:cubicBezTo>
                    <a:pt x="44" y="78"/>
                    <a:pt x="44" y="78"/>
                    <a:pt x="44" y="78"/>
                  </a:cubicBezTo>
                  <a:cubicBezTo>
                    <a:pt x="44" y="78"/>
                    <a:pt x="3" y="93"/>
                    <a:pt x="2" y="93"/>
                  </a:cubicBezTo>
                  <a:cubicBezTo>
                    <a:pt x="1" y="93"/>
                    <a:pt x="0" y="93"/>
                    <a:pt x="0" y="94"/>
                  </a:cubicBezTo>
                  <a:cubicBezTo>
                    <a:pt x="16" y="130"/>
                    <a:pt x="16" y="130"/>
                    <a:pt x="16" y="130"/>
                  </a:cubicBezTo>
                  <a:cubicBezTo>
                    <a:pt x="22" y="128"/>
                    <a:pt x="29" y="125"/>
                    <a:pt x="29" y="125"/>
                  </a:cubicBezTo>
                  <a:cubicBezTo>
                    <a:pt x="30" y="124"/>
                    <a:pt x="35" y="123"/>
                    <a:pt x="40" y="124"/>
                  </a:cubicBezTo>
                  <a:cubicBezTo>
                    <a:pt x="44" y="125"/>
                    <a:pt x="48" y="122"/>
                    <a:pt x="48" y="119"/>
                  </a:cubicBezTo>
                  <a:cubicBezTo>
                    <a:pt x="48" y="115"/>
                    <a:pt x="51" y="111"/>
                    <a:pt x="56" y="110"/>
                  </a:cubicBezTo>
                  <a:cubicBezTo>
                    <a:pt x="62" y="110"/>
                    <a:pt x="66" y="109"/>
                    <a:pt x="68" y="105"/>
                  </a:cubicBezTo>
                  <a:cubicBezTo>
                    <a:pt x="69" y="101"/>
                    <a:pt x="72" y="97"/>
                    <a:pt x="74" y="97"/>
                  </a:cubicBezTo>
                  <a:cubicBezTo>
                    <a:pt x="76" y="96"/>
                    <a:pt x="87" y="95"/>
                    <a:pt x="86" y="91"/>
                  </a:cubicBezTo>
                  <a:cubicBezTo>
                    <a:pt x="85" y="88"/>
                    <a:pt x="85" y="90"/>
                    <a:pt x="85" y="88"/>
                  </a:cubicBezTo>
                  <a:cubicBezTo>
                    <a:pt x="85" y="87"/>
                    <a:pt x="86" y="86"/>
                    <a:pt x="85" y="85"/>
                  </a:cubicBezTo>
                  <a:cubicBezTo>
                    <a:pt x="85" y="84"/>
                    <a:pt x="84" y="83"/>
                    <a:pt x="86" y="80"/>
                  </a:cubicBezTo>
                  <a:cubicBezTo>
                    <a:pt x="87" y="78"/>
                    <a:pt x="89" y="69"/>
                    <a:pt x="92" y="69"/>
                  </a:cubicBezTo>
                  <a:cubicBezTo>
                    <a:pt x="94" y="68"/>
                    <a:pt x="93" y="69"/>
                    <a:pt x="93" y="70"/>
                  </a:cubicBezTo>
                  <a:cubicBezTo>
                    <a:pt x="92" y="71"/>
                    <a:pt x="92" y="72"/>
                    <a:pt x="93" y="72"/>
                  </a:cubicBezTo>
                  <a:cubicBezTo>
                    <a:pt x="94" y="72"/>
                    <a:pt x="96" y="72"/>
                    <a:pt x="97" y="70"/>
                  </a:cubicBezTo>
                  <a:cubicBezTo>
                    <a:pt x="97" y="69"/>
                    <a:pt x="99" y="68"/>
                    <a:pt x="100" y="67"/>
                  </a:cubicBezTo>
                  <a:cubicBezTo>
                    <a:pt x="100" y="66"/>
                    <a:pt x="103" y="61"/>
                    <a:pt x="104" y="59"/>
                  </a:cubicBezTo>
                  <a:cubicBezTo>
                    <a:pt x="106" y="58"/>
                    <a:pt x="111" y="55"/>
                    <a:pt x="112" y="51"/>
                  </a:cubicBezTo>
                  <a:cubicBezTo>
                    <a:pt x="114" y="47"/>
                    <a:pt x="115" y="46"/>
                    <a:pt x="115" y="45"/>
                  </a:cubicBezTo>
                  <a:cubicBezTo>
                    <a:pt x="115" y="45"/>
                    <a:pt x="118" y="40"/>
                    <a:pt x="115" y="39"/>
                  </a:cubicBezTo>
                  <a:cubicBezTo>
                    <a:pt x="113" y="38"/>
                    <a:pt x="111" y="39"/>
                    <a:pt x="108" y="35"/>
                  </a:cubicBezTo>
                  <a:cubicBezTo>
                    <a:pt x="106" y="30"/>
                    <a:pt x="100" y="24"/>
                    <a:pt x="100" y="23"/>
                  </a:cubicBezTo>
                  <a:cubicBezTo>
                    <a:pt x="99" y="22"/>
                    <a:pt x="98" y="21"/>
                    <a:pt x="96" y="21"/>
                  </a:cubicBezTo>
                  <a:cubicBezTo>
                    <a:pt x="95" y="22"/>
                    <a:pt x="94" y="22"/>
                    <a:pt x="93" y="21"/>
                  </a:cubicBezTo>
                  <a:cubicBezTo>
                    <a:pt x="92" y="21"/>
                    <a:pt x="90" y="20"/>
                    <a:pt x="89" y="20"/>
                  </a:cubicBezTo>
                  <a:cubicBezTo>
                    <a:pt x="88" y="20"/>
                    <a:pt x="86" y="19"/>
                    <a:pt x="85" y="19"/>
                  </a:cubicBezTo>
                  <a:cubicBezTo>
                    <a:pt x="84" y="18"/>
                    <a:pt x="82" y="17"/>
                    <a:pt x="80" y="17"/>
                  </a:cubicBezTo>
                  <a:cubicBezTo>
                    <a:pt x="79" y="17"/>
                    <a:pt x="75" y="16"/>
                    <a:pt x="72" y="12"/>
                  </a:cubicBezTo>
                  <a:cubicBezTo>
                    <a:pt x="70" y="8"/>
                    <a:pt x="69" y="9"/>
                    <a:pt x="69" y="8"/>
                  </a:cubicBezTo>
                  <a:cubicBezTo>
                    <a:pt x="68" y="8"/>
                    <a:pt x="66" y="3"/>
                    <a:pt x="65" y="0"/>
                  </a:cubicBezTo>
                  <a:cubicBezTo>
                    <a:pt x="65" y="0"/>
                    <a:pt x="65" y="0"/>
                    <a:pt x="65" y="0"/>
                  </a:cubicBezTo>
                  <a:cubicBezTo>
                    <a:pt x="64" y="0"/>
                    <a:pt x="64" y="1"/>
                    <a:pt x="6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5" name="Freeform 594">
              <a:extLst>
                <a:ext uri="{FF2B5EF4-FFF2-40B4-BE49-F238E27FC236}">
                  <a16:creationId xmlns:a16="http://schemas.microsoft.com/office/drawing/2014/main" id="{C1B2C3F0-D3E7-4C8E-860C-703013D2F869}"/>
                </a:ext>
              </a:extLst>
            </p:cNvPr>
            <p:cNvSpPr>
              <a:spLocks/>
            </p:cNvSpPr>
            <p:nvPr/>
          </p:nvSpPr>
          <p:spPr bwMode="auto">
            <a:xfrm>
              <a:off x="4654" y="2132"/>
              <a:ext cx="11" cy="16"/>
            </a:xfrm>
            <a:custGeom>
              <a:avLst/>
              <a:gdLst>
                <a:gd name="T0" fmla="*/ 2 w 8"/>
                <a:gd name="T1" fmla="*/ 12 h 12"/>
                <a:gd name="T2" fmla="*/ 4 w 8"/>
                <a:gd name="T3" fmla="*/ 12 h 12"/>
                <a:gd name="T4" fmla="*/ 4 w 8"/>
                <a:gd name="T5" fmla="*/ 11 h 12"/>
                <a:gd name="T6" fmla="*/ 6 w 8"/>
                <a:gd name="T7" fmla="*/ 5 h 12"/>
                <a:gd name="T8" fmla="*/ 6 w 8"/>
                <a:gd name="T9" fmla="*/ 3 h 12"/>
                <a:gd name="T10" fmla="*/ 6 w 8"/>
                <a:gd name="T11" fmla="*/ 1 h 12"/>
                <a:gd name="T12" fmla="*/ 2 w 8"/>
                <a:gd name="T13" fmla="*/ 3 h 12"/>
                <a:gd name="T14" fmla="*/ 0 w 8"/>
                <a:gd name="T15" fmla="*/ 5 h 12"/>
                <a:gd name="T16" fmla="*/ 1 w 8"/>
                <a:gd name="T17" fmla="*/ 11 h 12"/>
                <a:gd name="T18" fmla="*/ 2 w 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2" y="12"/>
                  </a:moveTo>
                  <a:cubicBezTo>
                    <a:pt x="2" y="12"/>
                    <a:pt x="3" y="12"/>
                    <a:pt x="4" y="12"/>
                  </a:cubicBezTo>
                  <a:cubicBezTo>
                    <a:pt x="4" y="12"/>
                    <a:pt x="4" y="11"/>
                    <a:pt x="4" y="11"/>
                  </a:cubicBezTo>
                  <a:cubicBezTo>
                    <a:pt x="5" y="9"/>
                    <a:pt x="7" y="6"/>
                    <a:pt x="6" y="5"/>
                  </a:cubicBezTo>
                  <a:cubicBezTo>
                    <a:pt x="6" y="4"/>
                    <a:pt x="4" y="4"/>
                    <a:pt x="6" y="3"/>
                  </a:cubicBezTo>
                  <a:cubicBezTo>
                    <a:pt x="7" y="2"/>
                    <a:pt x="8" y="1"/>
                    <a:pt x="6" y="1"/>
                  </a:cubicBezTo>
                  <a:cubicBezTo>
                    <a:pt x="5" y="1"/>
                    <a:pt x="4" y="0"/>
                    <a:pt x="2" y="3"/>
                  </a:cubicBezTo>
                  <a:cubicBezTo>
                    <a:pt x="1" y="4"/>
                    <a:pt x="1" y="5"/>
                    <a:pt x="0" y="5"/>
                  </a:cubicBezTo>
                  <a:cubicBezTo>
                    <a:pt x="1" y="11"/>
                    <a:pt x="1" y="11"/>
                    <a:pt x="1" y="11"/>
                  </a:cubicBezTo>
                  <a:cubicBezTo>
                    <a:pt x="1" y="11"/>
                    <a:pt x="1" y="12"/>
                    <a:pt x="2"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6" name="Freeform 595">
              <a:extLst>
                <a:ext uri="{FF2B5EF4-FFF2-40B4-BE49-F238E27FC236}">
                  <a16:creationId xmlns:a16="http://schemas.microsoft.com/office/drawing/2014/main" id="{96183F99-C482-4474-A63D-DE1F3B7D6550}"/>
                </a:ext>
              </a:extLst>
            </p:cNvPr>
            <p:cNvSpPr>
              <a:spLocks/>
            </p:cNvSpPr>
            <p:nvPr/>
          </p:nvSpPr>
          <p:spPr bwMode="auto">
            <a:xfrm>
              <a:off x="4707" y="2254"/>
              <a:ext cx="7" cy="15"/>
            </a:xfrm>
            <a:custGeom>
              <a:avLst/>
              <a:gdLst>
                <a:gd name="T0" fmla="*/ 3 w 5"/>
                <a:gd name="T1" fmla="*/ 5 h 11"/>
                <a:gd name="T2" fmla="*/ 5 w 5"/>
                <a:gd name="T3" fmla="*/ 4 h 11"/>
                <a:gd name="T4" fmla="*/ 3 w 5"/>
                <a:gd name="T5" fmla="*/ 5 h 11"/>
              </a:gdLst>
              <a:ahLst/>
              <a:cxnLst>
                <a:cxn ang="0">
                  <a:pos x="T0" y="T1"/>
                </a:cxn>
                <a:cxn ang="0">
                  <a:pos x="T2" y="T3"/>
                </a:cxn>
                <a:cxn ang="0">
                  <a:pos x="T4" y="T5"/>
                </a:cxn>
              </a:cxnLst>
              <a:rect l="0" t="0" r="r" b="b"/>
              <a:pathLst>
                <a:path w="5" h="11">
                  <a:moveTo>
                    <a:pt x="3" y="5"/>
                  </a:moveTo>
                  <a:cubicBezTo>
                    <a:pt x="0" y="11"/>
                    <a:pt x="3" y="6"/>
                    <a:pt x="5" y="4"/>
                  </a:cubicBezTo>
                  <a:cubicBezTo>
                    <a:pt x="5" y="4"/>
                    <a:pt x="5" y="0"/>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7" name="Freeform 596">
              <a:extLst>
                <a:ext uri="{FF2B5EF4-FFF2-40B4-BE49-F238E27FC236}">
                  <a16:creationId xmlns:a16="http://schemas.microsoft.com/office/drawing/2014/main" id="{3EA30FA3-2299-4D63-B9E9-61F3A2019A46}"/>
                </a:ext>
              </a:extLst>
            </p:cNvPr>
            <p:cNvSpPr>
              <a:spLocks/>
            </p:cNvSpPr>
            <p:nvPr/>
          </p:nvSpPr>
          <p:spPr bwMode="auto">
            <a:xfrm>
              <a:off x="4221" y="1977"/>
              <a:ext cx="89" cy="93"/>
            </a:xfrm>
            <a:custGeom>
              <a:avLst/>
              <a:gdLst>
                <a:gd name="T0" fmla="*/ 62 w 64"/>
                <a:gd name="T1" fmla="*/ 20 h 68"/>
                <a:gd name="T2" fmla="*/ 64 w 64"/>
                <a:gd name="T3" fmla="*/ 19 h 68"/>
                <a:gd name="T4" fmla="*/ 64 w 64"/>
                <a:gd name="T5" fmla="*/ 18 h 68"/>
                <a:gd name="T6" fmla="*/ 61 w 64"/>
                <a:gd name="T7" fmla="*/ 17 h 68"/>
                <a:gd name="T8" fmla="*/ 60 w 64"/>
                <a:gd name="T9" fmla="*/ 16 h 68"/>
                <a:gd name="T10" fmla="*/ 57 w 64"/>
                <a:gd name="T11" fmla="*/ 0 h 68"/>
                <a:gd name="T12" fmla="*/ 29 w 64"/>
                <a:gd name="T13" fmla="*/ 16 h 68"/>
                <a:gd name="T14" fmla="*/ 24 w 64"/>
                <a:gd name="T15" fmla="*/ 16 h 68"/>
                <a:gd name="T16" fmla="*/ 17 w 64"/>
                <a:gd name="T17" fmla="*/ 14 h 68"/>
                <a:gd name="T18" fmla="*/ 16 w 64"/>
                <a:gd name="T19" fmla="*/ 13 h 68"/>
                <a:gd name="T20" fmla="*/ 12 w 64"/>
                <a:gd name="T21" fmla="*/ 10 h 68"/>
                <a:gd name="T22" fmla="*/ 11 w 64"/>
                <a:gd name="T23" fmla="*/ 11 h 68"/>
                <a:gd name="T24" fmla="*/ 10 w 64"/>
                <a:gd name="T25" fmla="*/ 11 h 68"/>
                <a:gd name="T26" fmla="*/ 9 w 64"/>
                <a:gd name="T27" fmla="*/ 15 h 68"/>
                <a:gd name="T28" fmla="*/ 9 w 64"/>
                <a:gd name="T29" fmla="*/ 20 h 68"/>
                <a:gd name="T30" fmla="*/ 8 w 64"/>
                <a:gd name="T31" fmla="*/ 29 h 68"/>
                <a:gd name="T32" fmla="*/ 7 w 64"/>
                <a:gd name="T33" fmla="*/ 32 h 68"/>
                <a:gd name="T34" fmla="*/ 6 w 64"/>
                <a:gd name="T35" fmla="*/ 40 h 68"/>
                <a:gd name="T36" fmla="*/ 3 w 64"/>
                <a:gd name="T37" fmla="*/ 48 h 68"/>
                <a:gd name="T38" fmla="*/ 0 w 64"/>
                <a:gd name="T39" fmla="*/ 62 h 68"/>
                <a:gd name="T40" fmla="*/ 0 w 64"/>
                <a:gd name="T41" fmla="*/ 64 h 68"/>
                <a:gd name="T42" fmla="*/ 0 w 64"/>
                <a:gd name="T43" fmla="*/ 65 h 68"/>
                <a:gd name="T44" fmla="*/ 16 w 64"/>
                <a:gd name="T45" fmla="*/ 68 h 68"/>
                <a:gd name="T46" fmla="*/ 17 w 64"/>
                <a:gd name="T47" fmla="*/ 68 h 68"/>
                <a:gd name="T48" fmla="*/ 24 w 64"/>
                <a:gd name="T49" fmla="*/ 59 h 68"/>
                <a:gd name="T50" fmla="*/ 30 w 64"/>
                <a:gd name="T51" fmla="*/ 57 h 68"/>
                <a:gd name="T52" fmla="*/ 38 w 64"/>
                <a:gd name="T53" fmla="*/ 54 h 68"/>
                <a:gd name="T54" fmla="*/ 44 w 64"/>
                <a:gd name="T55" fmla="*/ 47 h 68"/>
                <a:gd name="T56" fmla="*/ 44 w 64"/>
                <a:gd name="T57" fmla="*/ 45 h 68"/>
                <a:gd name="T58" fmla="*/ 39 w 64"/>
                <a:gd name="T59" fmla="*/ 40 h 68"/>
                <a:gd name="T60" fmla="*/ 35 w 64"/>
                <a:gd name="T61" fmla="*/ 36 h 68"/>
                <a:gd name="T62" fmla="*/ 30 w 64"/>
                <a:gd name="T63" fmla="*/ 31 h 68"/>
                <a:gd name="T64" fmla="*/ 31 w 64"/>
                <a:gd name="T65" fmla="*/ 30 h 68"/>
                <a:gd name="T66" fmla="*/ 44 w 64"/>
                <a:gd name="T67" fmla="*/ 26 h 68"/>
                <a:gd name="T68" fmla="*/ 54 w 64"/>
                <a:gd name="T69" fmla="*/ 23 h 68"/>
                <a:gd name="T70" fmla="*/ 62 w 64"/>
                <a:gd name="T71" fmla="*/ 20 h 68"/>
                <a:gd name="T72" fmla="*/ 62 w 64"/>
                <a:gd name="T73"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8">
                  <a:moveTo>
                    <a:pt x="62" y="20"/>
                  </a:moveTo>
                  <a:cubicBezTo>
                    <a:pt x="62" y="20"/>
                    <a:pt x="63" y="19"/>
                    <a:pt x="64" y="19"/>
                  </a:cubicBezTo>
                  <a:cubicBezTo>
                    <a:pt x="64" y="18"/>
                    <a:pt x="64" y="18"/>
                    <a:pt x="64" y="18"/>
                  </a:cubicBezTo>
                  <a:cubicBezTo>
                    <a:pt x="63" y="17"/>
                    <a:pt x="61" y="17"/>
                    <a:pt x="61" y="17"/>
                  </a:cubicBezTo>
                  <a:cubicBezTo>
                    <a:pt x="61" y="17"/>
                    <a:pt x="61" y="17"/>
                    <a:pt x="60" y="16"/>
                  </a:cubicBezTo>
                  <a:cubicBezTo>
                    <a:pt x="60" y="16"/>
                    <a:pt x="58" y="5"/>
                    <a:pt x="57" y="0"/>
                  </a:cubicBezTo>
                  <a:cubicBezTo>
                    <a:pt x="43" y="8"/>
                    <a:pt x="30" y="16"/>
                    <a:pt x="29" y="16"/>
                  </a:cubicBezTo>
                  <a:cubicBezTo>
                    <a:pt x="27" y="17"/>
                    <a:pt x="24" y="16"/>
                    <a:pt x="24" y="16"/>
                  </a:cubicBezTo>
                  <a:cubicBezTo>
                    <a:pt x="23" y="16"/>
                    <a:pt x="18" y="14"/>
                    <a:pt x="17" y="14"/>
                  </a:cubicBezTo>
                  <a:cubicBezTo>
                    <a:pt x="17" y="14"/>
                    <a:pt x="16" y="13"/>
                    <a:pt x="16" y="13"/>
                  </a:cubicBezTo>
                  <a:cubicBezTo>
                    <a:pt x="16" y="13"/>
                    <a:pt x="12" y="10"/>
                    <a:pt x="12" y="10"/>
                  </a:cubicBezTo>
                  <a:cubicBezTo>
                    <a:pt x="12" y="10"/>
                    <a:pt x="11" y="10"/>
                    <a:pt x="11" y="11"/>
                  </a:cubicBezTo>
                  <a:cubicBezTo>
                    <a:pt x="11" y="11"/>
                    <a:pt x="10" y="11"/>
                    <a:pt x="10" y="11"/>
                  </a:cubicBezTo>
                  <a:cubicBezTo>
                    <a:pt x="9" y="12"/>
                    <a:pt x="9" y="14"/>
                    <a:pt x="9" y="15"/>
                  </a:cubicBezTo>
                  <a:cubicBezTo>
                    <a:pt x="9" y="16"/>
                    <a:pt x="9" y="18"/>
                    <a:pt x="9" y="20"/>
                  </a:cubicBezTo>
                  <a:cubicBezTo>
                    <a:pt x="9" y="21"/>
                    <a:pt x="8" y="28"/>
                    <a:pt x="8" y="29"/>
                  </a:cubicBezTo>
                  <a:cubicBezTo>
                    <a:pt x="7" y="30"/>
                    <a:pt x="8" y="32"/>
                    <a:pt x="7" y="32"/>
                  </a:cubicBezTo>
                  <a:cubicBezTo>
                    <a:pt x="7" y="33"/>
                    <a:pt x="6" y="39"/>
                    <a:pt x="6" y="40"/>
                  </a:cubicBezTo>
                  <a:cubicBezTo>
                    <a:pt x="5" y="41"/>
                    <a:pt x="4" y="47"/>
                    <a:pt x="3" y="48"/>
                  </a:cubicBezTo>
                  <a:cubicBezTo>
                    <a:pt x="3" y="49"/>
                    <a:pt x="1" y="58"/>
                    <a:pt x="0" y="62"/>
                  </a:cubicBezTo>
                  <a:cubicBezTo>
                    <a:pt x="0" y="62"/>
                    <a:pt x="0" y="63"/>
                    <a:pt x="0" y="64"/>
                  </a:cubicBezTo>
                  <a:cubicBezTo>
                    <a:pt x="0" y="64"/>
                    <a:pt x="0" y="65"/>
                    <a:pt x="0" y="65"/>
                  </a:cubicBezTo>
                  <a:cubicBezTo>
                    <a:pt x="16" y="68"/>
                    <a:pt x="16" y="68"/>
                    <a:pt x="16" y="68"/>
                  </a:cubicBezTo>
                  <a:cubicBezTo>
                    <a:pt x="16" y="68"/>
                    <a:pt x="17" y="68"/>
                    <a:pt x="17" y="68"/>
                  </a:cubicBezTo>
                  <a:cubicBezTo>
                    <a:pt x="17" y="67"/>
                    <a:pt x="23" y="60"/>
                    <a:pt x="24" y="59"/>
                  </a:cubicBezTo>
                  <a:cubicBezTo>
                    <a:pt x="25" y="58"/>
                    <a:pt x="27" y="57"/>
                    <a:pt x="30" y="57"/>
                  </a:cubicBezTo>
                  <a:cubicBezTo>
                    <a:pt x="33" y="56"/>
                    <a:pt x="37" y="55"/>
                    <a:pt x="38" y="54"/>
                  </a:cubicBezTo>
                  <a:cubicBezTo>
                    <a:pt x="39" y="53"/>
                    <a:pt x="44" y="48"/>
                    <a:pt x="44" y="47"/>
                  </a:cubicBezTo>
                  <a:cubicBezTo>
                    <a:pt x="45" y="47"/>
                    <a:pt x="45" y="46"/>
                    <a:pt x="44" y="45"/>
                  </a:cubicBezTo>
                  <a:cubicBezTo>
                    <a:pt x="43" y="44"/>
                    <a:pt x="40" y="41"/>
                    <a:pt x="39" y="40"/>
                  </a:cubicBezTo>
                  <a:cubicBezTo>
                    <a:pt x="39" y="40"/>
                    <a:pt x="36" y="37"/>
                    <a:pt x="35" y="36"/>
                  </a:cubicBezTo>
                  <a:cubicBezTo>
                    <a:pt x="34" y="35"/>
                    <a:pt x="30" y="31"/>
                    <a:pt x="30" y="31"/>
                  </a:cubicBezTo>
                  <a:cubicBezTo>
                    <a:pt x="30" y="31"/>
                    <a:pt x="30" y="30"/>
                    <a:pt x="31" y="30"/>
                  </a:cubicBezTo>
                  <a:cubicBezTo>
                    <a:pt x="32" y="30"/>
                    <a:pt x="43" y="27"/>
                    <a:pt x="44" y="26"/>
                  </a:cubicBezTo>
                  <a:cubicBezTo>
                    <a:pt x="45" y="26"/>
                    <a:pt x="52" y="24"/>
                    <a:pt x="54" y="23"/>
                  </a:cubicBezTo>
                  <a:cubicBezTo>
                    <a:pt x="55" y="22"/>
                    <a:pt x="61" y="20"/>
                    <a:pt x="62" y="20"/>
                  </a:cubicBezTo>
                  <a:cubicBezTo>
                    <a:pt x="62" y="20"/>
                    <a:pt x="62" y="20"/>
                    <a:pt x="62" y="2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8" name="Freeform 597">
              <a:extLst>
                <a:ext uri="{FF2B5EF4-FFF2-40B4-BE49-F238E27FC236}">
                  <a16:creationId xmlns:a16="http://schemas.microsoft.com/office/drawing/2014/main" id="{EF24E716-B22F-4EA3-B116-FBDB077A413A}"/>
                </a:ext>
              </a:extLst>
            </p:cNvPr>
            <p:cNvSpPr>
              <a:spLocks/>
            </p:cNvSpPr>
            <p:nvPr/>
          </p:nvSpPr>
          <p:spPr bwMode="auto">
            <a:xfrm>
              <a:off x="4206" y="1978"/>
              <a:ext cx="29" cy="85"/>
            </a:xfrm>
            <a:custGeom>
              <a:avLst/>
              <a:gdLst>
                <a:gd name="T0" fmla="*/ 21 w 21"/>
                <a:gd name="T1" fmla="*/ 10 h 62"/>
                <a:gd name="T2" fmla="*/ 21 w 21"/>
                <a:gd name="T3" fmla="*/ 8 h 62"/>
                <a:gd name="T4" fmla="*/ 21 w 21"/>
                <a:gd name="T5" fmla="*/ 5 h 62"/>
                <a:gd name="T6" fmla="*/ 21 w 21"/>
                <a:gd name="T7" fmla="*/ 1 h 62"/>
                <a:gd name="T8" fmla="*/ 21 w 21"/>
                <a:gd name="T9" fmla="*/ 0 h 62"/>
                <a:gd name="T10" fmla="*/ 21 w 21"/>
                <a:gd name="T11" fmla="*/ 1 h 62"/>
                <a:gd name="T12" fmla="*/ 20 w 21"/>
                <a:gd name="T13" fmla="*/ 1 h 62"/>
                <a:gd name="T14" fmla="*/ 18 w 21"/>
                <a:gd name="T15" fmla="*/ 3 h 62"/>
                <a:gd name="T16" fmla="*/ 13 w 21"/>
                <a:gd name="T17" fmla="*/ 3 h 62"/>
                <a:gd name="T18" fmla="*/ 14 w 21"/>
                <a:gd name="T19" fmla="*/ 3 h 62"/>
                <a:gd name="T20" fmla="*/ 13 w 21"/>
                <a:gd name="T21" fmla="*/ 5 h 62"/>
                <a:gd name="T22" fmla="*/ 11 w 21"/>
                <a:gd name="T23" fmla="*/ 11 h 62"/>
                <a:gd name="T24" fmla="*/ 5 w 21"/>
                <a:gd name="T25" fmla="*/ 26 h 62"/>
                <a:gd name="T26" fmla="*/ 3 w 21"/>
                <a:gd name="T27" fmla="*/ 29 h 62"/>
                <a:gd name="T28" fmla="*/ 1 w 21"/>
                <a:gd name="T29" fmla="*/ 32 h 62"/>
                <a:gd name="T30" fmla="*/ 0 w 21"/>
                <a:gd name="T31" fmla="*/ 32 h 62"/>
                <a:gd name="T32" fmla="*/ 2 w 21"/>
                <a:gd name="T33" fmla="*/ 40 h 62"/>
                <a:gd name="T34" fmla="*/ 10 w 21"/>
                <a:gd name="T35" fmla="*/ 62 h 62"/>
                <a:gd name="T36" fmla="*/ 10 w 21"/>
                <a:gd name="T37" fmla="*/ 62 h 62"/>
                <a:gd name="T38" fmla="*/ 11 w 21"/>
                <a:gd name="T39" fmla="*/ 61 h 62"/>
                <a:gd name="T40" fmla="*/ 14 w 21"/>
                <a:gd name="T41" fmla="*/ 47 h 62"/>
                <a:gd name="T42" fmla="*/ 17 w 21"/>
                <a:gd name="T43" fmla="*/ 39 h 62"/>
                <a:gd name="T44" fmla="*/ 18 w 21"/>
                <a:gd name="T45" fmla="*/ 31 h 62"/>
                <a:gd name="T46" fmla="*/ 19 w 21"/>
                <a:gd name="T47" fmla="*/ 28 h 62"/>
                <a:gd name="T48" fmla="*/ 20 w 21"/>
                <a:gd name="T49" fmla="*/ 19 h 62"/>
                <a:gd name="T50" fmla="*/ 20 w 21"/>
                <a:gd name="T51" fmla="*/ 14 h 62"/>
                <a:gd name="T52" fmla="*/ 21 w 21"/>
                <a:gd name="T53" fmla="*/ 1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62">
                  <a:moveTo>
                    <a:pt x="21" y="10"/>
                  </a:moveTo>
                  <a:cubicBezTo>
                    <a:pt x="21" y="9"/>
                    <a:pt x="21" y="9"/>
                    <a:pt x="21" y="8"/>
                  </a:cubicBezTo>
                  <a:cubicBezTo>
                    <a:pt x="21" y="8"/>
                    <a:pt x="20" y="6"/>
                    <a:pt x="21" y="5"/>
                  </a:cubicBezTo>
                  <a:cubicBezTo>
                    <a:pt x="21" y="4"/>
                    <a:pt x="21" y="2"/>
                    <a:pt x="21" y="1"/>
                  </a:cubicBezTo>
                  <a:cubicBezTo>
                    <a:pt x="21" y="1"/>
                    <a:pt x="21" y="0"/>
                    <a:pt x="21" y="0"/>
                  </a:cubicBezTo>
                  <a:cubicBezTo>
                    <a:pt x="21" y="1"/>
                    <a:pt x="21" y="1"/>
                    <a:pt x="21" y="1"/>
                  </a:cubicBezTo>
                  <a:cubicBezTo>
                    <a:pt x="20" y="1"/>
                    <a:pt x="20" y="1"/>
                    <a:pt x="20" y="1"/>
                  </a:cubicBezTo>
                  <a:cubicBezTo>
                    <a:pt x="19" y="2"/>
                    <a:pt x="19" y="3"/>
                    <a:pt x="18" y="3"/>
                  </a:cubicBezTo>
                  <a:cubicBezTo>
                    <a:pt x="18" y="3"/>
                    <a:pt x="15" y="3"/>
                    <a:pt x="13" y="3"/>
                  </a:cubicBezTo>
                  <a:cubicBezTo>
                    <a:pt x="13" y="3"/>
                    <a:pt x="14" y="3"/>
                    <a:pt x="14" y="3"/>
                  </a:cubicBezTo>
                  <a:cubicBezTo>
                    <a:pt x="14" y="3"/>
                    <a:pt x="13" y="3"/>
                    <a:pt x="13" y="5"/>
                  </a:cubicBezTo>
                  <a:cubicBezTo>
                    <a:pt x="13" y="7"/>
                    <a:pt x="12" y="9"/>
                    <a:pt x="11" y="11"/>
                  </a:cubicBezTo>
                  <a:cubicBezTo>
                    <a:pt x="10" y="13"/>
                    <a:pt x="6" y="25"/>
                    <a:pt x="5" y="26"/>
                  </a:cubicBezTo>
                  <a:cubicBezTo>
                    <a:pt x="4" y="28"/>
                    <a:pt x="4" y="29"/>
                    <a:pt x="3" y="29"/>
                  </a:cubicBezTo>
                  <a:cubicBezTo>
                    <a:pt x="2" y="30"/>
                    <a:pt x="1" y="31"/>
                    <a:pt x="1" y="32"/>
                  </a:cubicBezTo>
                  <a:cubicBezTo>
                    <a:pt x="0" y="33"/>
                    <a:pt x="0" y="32"/>
                    <a:pt x="0" y="32"/>
                  </a:cubicBezTo>
                  <a:cubicBezTo>
                    <a:pt x="0" y="35"/>
                    <a:pt x="2" y="38"/>
                    <a:pt x="2" y="40"/>
                  </a:cubicBezTo>
                  <a:cubicBezTo>
                    <a:pt x="3" y="42"/>
                    <a:pt x="8" y="58"/>
                    <a:pt x="10" y="62"/>
                  </a:cubicBezTo>
                  <a:cubicBezTo>
                    <a:pt x="10" y="62"/>
                    <a:pt x="10" y="62"/>
                    <a:pt x="10" y="62"/>
                  </a:cubicBezTo>
                  <a:cubicBezTo>
                    <a:pt x="10" y="62"/>
                    <a:pt x="11" y="61"/>
                    <a:pt x="11" y="61"/>
                  </a:cubicBezTo>
                  <a:cubicBezTo>
                    <a:pt x="12" y="57"/>
                    <a:pt x="14" y="48"/>
                    <a:pt x="14" y="47"/>
                  </a:cubicBezTo>
                  <a:cubicBezTo>
                    <a:pt x="15" y="46"/>
                    <a:pt x="16" y="40"/>
                    <a:pt x="17" y="39"/>
                  </a:cubicBezTo>
                  <a:cubicBezTo>
                    <a:pt x="17" y="38"/>
                    <a:pt x="18" y="32"/>
                    <a:pt x="18" y="31"/>
                  </a:cubicBezTo>
                  <a:cubicBezTo>
                    <a:pt x="19" y="31"/>
                    <a:pt x="18" y="29"/>
                    <a:pt x="19" y="28"/>
                  </a:cubicBezTo>
                  <a:cubicBezTo>
                    <a:pt x="19" y="27"/>
                    <a:pt x="20" y="20"/>
                    <a:pt x="20" y="19"/>
                  </a:cubicBezTo>
                  <a:cubicBezTo>
                    <a:pt x="20" y="17"/>
                    <a:pt x="20" y="15"/>
                    <a:pt x="20" y="14"/>
                  </a:cubicBezTo>
                  <a:cubicBezTo>
                    <a:pt x="20" y="13"/>
                    <a:pt x="20" y="11"/>
                    <a:pt x="21"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9" name="Freeform 598">
              <a:extLst>
                <a:ext uri="{FF2B5EF4-FFF2-40B4-BE49-F238E27FC236}">
                  <a16:creationId xmlns:a16="http://schemas.microsoft.com/office/drawing/2014/main" id="{EDAA999E-09D1-4121-AD0A-070C0307C961}"/>
                </a:ext>
              </a:extLst>
            </p:cNvPr>
            <p:cNvSpPr>
              <a:spLocks/>
            </p:cNvSpPr>
            <p:nvPr/>
          </p:nvSpPr>
          <p:spPr bwMode="auto">
            <a:xfrm>
              <a:off x="4030" y="1817"/>
              <a:ext cx="10" cy="2"/>
            </a:xfrm>
            <a:custGeom>
              <a:avLst/>
              <a:gdLst>
                <a:gd name="T0" fmla="*/ 2 w 7"/>
                <a:gd name="T1" fmla="*/ 1 h 1"/>
                <a:gd name="T2" fmla="*/ 4 w 7"/>
                <a:gd name="T3" fmla="*/ 0 h 1"/>
                <a:gd name="T4" fmla="*/ 2 w 7"/>
                <a:gd name="T5" fmla="*/ 1 h 1"/>
              </a:gdLst>
              <a:ahLst/>
              <a:cxnLst>
                <a:cxn ang="0">
                  <a:pos x="T0" y="T1"/>
                </a:cxn>
                <a:cxn ang="0">
                  <a:pos x="T2" y="T3"/>
                </a:cxn>
                <a:cxn ang="0">
                  <a:pos x="T4" y="T5"/>
                </a:cxn>
              </a:cxnLst>
              <a:rect l="0" t="0" r="r" b="b"/>
              <a:pathLst>
                <a:path w="7" h="1">
                  <a:moveTo>
                    <a:pt x="2" y="1"/>
                  </a:moveTo>
                  <a:cubicBezTo>
                    <a:pt x="2" y="1"/>
                    <a:pt x="7" y="0"/>
                    <a:pt x="4" y="0"/>
                  </a:cubicBezTo>
                  <a:cubicBezTo>
                    <a:pt x="1" y="0"/>
                    <a:pt x="0"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0" name="Freeform 599">
              <a:extLst>
                <a:ext uri="{FF2B5EF4-FFF2-40B4-BE49-F238E27FC236}">
                  <a16:creationId xmlns:a16="http://schemas.microsoft.com/office/drawing/2014/main" id="{00409B24-6C01-4F75-AAEB-186A125E5DAB}"/>
                </a:ext>
              </a:extLst>
            </p:cNvPr>
            <p:cNvSpPr>
              <a:spLocks/>
            </p:cNvSpPr>
            <p:nvPr/>
          </p:nvSpPr>
          <p:spPr bwMode="auto">
            <a:xfrm>
              <a:off x="4037" y="1771"/>
              <a:ext cx="65" cy="51"/>
            </a:xfrm>
            <a:custGeom>
              <a:avLst/>
              <a:gdLst>
                <a:gd name="T0" fmla="*/ 8 w 47"/>
                <a:gd name="T1" fmla="*/ 26 h 37"/>
                <a:gd name="T2" fmla="*/ 11 w 47"/>
                <a:gd name="T3" fmla="*/ 26 h 37"/>
                <a:gd name="T4" fmla="*/ 8 w 47"/>
                <a:gd name="T5" fmla="*/ 28 h 37"/>
                <a:gd name="T6" fmla="*/ 3 w 47"/>
                <a:gd name="T7" fmla="*/ 33 h 37"/>
                <a:gd name="T8" fmla="*/ 5 w 47"/>
                <a:gd name="T9" fmla="*/ 33 h 37"/>
                <a:gd name="T10" fmla="*/ 15 w 47"/>
                <a:gd name="T11" fmla="*/ 26 h 37"/>
                <a:gd name="T12" fmla="*/ 22 w 47"/>
                <a:gd name="T13" fmla="*/ 21 h 37"/>
                <a:gd name="T14" fmla="*/ 28 w 47"/>
                <a:gd name="T15" fmla="*/ 19 h 37"/>
                <a:gd name="T16" fmla="*/ 37 w 47"/>
                <a:gd name="T17" fmla="*/ 18 h 37"/>
                <a:gd name="T18" fmla="*/ 45 w 47"/>
                <a:gd name="T19" fmla="*/ 18 h 37"/>
                <a:gd name="T20" fmla="*/ 45 w 47"/>
                <a:gd name="T21" fmla="*/ 14 h 37"/>
                <a:gd name="T22" fmla="*/ 31 w 47"/>
                <a:gd name="T23" fmla="*/ 7 h 37"/>
                <a:gd name="T24" fmla="*/ 30 w 47"/>
                <a:gd name="T25" fmla="*/ 1 h 37"/>
                <a:gd name="T26" fmla="*/ 24 w 47"/>
                <a:gd name="T27" fmla="*/ 2 h 37"/>
                <a:gd name="T28" fmla="*/ 22 w 47"/>
                <a:gd name="T29" fmla="*/ 2 h 37"/>
                <a:gd name="T30" fmla="*/ 20 w 47"/>
                <a:gd name="T31" fmla="*/ 0 h 37"/>
                <a:gd name="T32" fmla="*/ 19 w 47"/>
                <a:gd name="T33" fmla="*/ 0 h 37"/>
                <a:gd name="T34" fmla="*/ 9 w 47"/>
                <a:gd name="T35" fmla="*/ 3 h 37"/>
                <a:gd name="T36" fmla="*/ 8 w 47"/>
                <a:gd name="T37" fmla="*/ 3 h 37"/>
                <a:gd name="T38" fmla="*/ 7 w 47"/>
                <a:gd name="T39" fmla="*/ 4 h 37"/>
                <a:gd name="T40" fmla="*/ 5 w 47"/>
                <a:gd name="T41" fmla="*/ 6 h 37"/>
                <a:gd name="T42" fmla="*/ 7 w 47"/>
                <a:gd name="T43" fmla="*/ 7 h 37"/>
                <a:gd name="T44" fmla="*/ 9 w 47"/>
                <a:gd name="T45" fmla="*/ 11 h 37"/>
                <a:gd name="T46" fmla="*/ 8 w 47"/>
                <a:gd name="T47" fmla="*/ 12 h 37"/>
                <a:gd name="T48" fmla="*/ 6 w 47"/>
                <a:gd name="T49" fmla="*/ 14 h 37"/>
                <a:gd name="T50" fmla="*/ 5 w 47"/>
                <a:gd name="T51" fmla="*/ 17 h 37"/>
                <a:gd name="T52" fmla="*/ 5 w 47"/>
                <a:gd name="T53" fmla="*/ 19 h 37"/>
                <a:gd name="T54" fmla="*/ 3 w 47"/>
                <a:gd name="T55" fmla="*/ 21 h 37"/>
                <a:gd name="T56" fmla="*/ 2 w 47"/>
                <a:gd name="T57" fmla="*/ 23 h 37"/>
                <a:gd name="T58" fmla="*/ 1 w 47"/>
                <a:gd name="T59" fmla="*/ 23 h 37"/>
                <a:gd name="T60" fmla="*/ 1 w 47"/>
                <a:gd name="T61" fmla="*/ 24 h 37"/>
                <a:gd name="T62" fmla="*/ 8 w 47"/>
                <a:gd name="T63"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7">
                  <a:moveTo>
                    <a:pt x="8" y="26"/>
                  </a:moveTo>
                  <a:cubicBezTo>
                    <a:pt x="8" y="26"/>
                    <a:pt x="11" y="25"/>
                    <a:pt x="11" y="26"/>
                  </a:cubicBezTo>
                  <a:cubicBezTo>
                    <a:pt x="11" y="27"/>
                    <a:pt x="10" y="28"/>
                    <a:pt x="8" y="28"/>
                  </a:cubicBezTo>
                  <a:cubicBezTo>
                    <a:pt x="7" y="29"/>
                    <a:pt x="3" y="30"/>
                    <a:pt x="3" y="33"/>
                  </a:cubicBezTo>
                  <a:cubicBezTo>
                    <a:pt x="2" y="37"/>
                    <a:pt x="2" y="36"/>
                    <a:pt x="5" y="33"/>
                  </a:cubicBezTo>
                  <a:cubicBezTo>
                    <a:pt x="8" y="31"/>
                    <a:pt x="13" y="28"/>
                    <a:pt x="15" y="26"/>
                  </a:cubicBezTo>
                  <a:cubicBezTo>
                    <a:pt x="17" y="25"/>
                    <a:pt x="21" y="22"/>
                    <a:pt x="22" y="21"/>
                  </a:cubicBezTo>
                  <a:cubicBezTo>
                    <a:pt x="23" y="20"/>
                    <a:pt x="24" y="19"/>
                    <a:pt x="28" y="19"/>
                  </a:cubicBezTo>
                  <a:cubicBezTo>
                    <a:pt x="32" y="18"/>
                    <a:pt x="35" y="18"/>
                    <a:pt x="37" y="18"/>
                  </a:cubicBezTo>
                  <a:cubicBezTo>
                    <a:pt x="39" y="19"/>
                    <a:pt x="43" y="21"/>
                    <a:pt x="45" y="18"/>
                  </a:cubicBezTo>
                  <a:cubicBezTo>
                    <a:pt x="47" y="15"/>
                    <a:pt x="47" y="14"/>
                    <a:pt x="45" y="14"/>
                  </a:cubicBezTo>
                  <a:cubicBezTo>
                    <a:pt x="44" y="14"/>
                    <a:pt x="32" y="10"/>
                    <a:pt x="31" y="7"/>
                  </a:cubicBezTo>
                  <a:cubicBezTo>
                    <a:pt x="30" y="5"/>
                    <a:pt x="30" y="3"/>
                    <a:pt x="30" y="1"/>
                  </a:cubicBezTo>
                  <a:cubicBezTo>
                    <a:pt x="24" y="2"/>
                    <a:pt x="24" y="2"/>
                    <a:pt x="24" y="2"/>
                  </a:cubicBezTo>
                  <a:cubicBezTo>
                    <a:pt x="24" y="2"/>
                    <a:pt x="22" y="2"/>
                    <a:pt x="22" y="2"/>
                  </a:cubicBezTo>
                  <a:cubicBezTo>
                    <a:pt x="22" y="2"/>
                    <a:pt x="20" y="0"/>
                    <a:pt x="20" y="0"/>
                  </a:cubicBezTo>
                  <a:cubicBezTo>
                    <a:pt x="20" y="0"/>
                    <a:pt x="19" y="0"/>
                    <a:pt x="19" y="0"/>
                  </a:cubicBezTo>
                  <a:cubicBezTo>
                    <a:pt x="18" y="0"/>
                    <a:pt x="9" y="3"/>
                    <a:pt x="9" y="3"/>
                  </a:cubicBezTo>
                  <a:cubicBezTo>
                    <a:pt x="9" y="3"/>
                    <a:pt x="8" y="3"/>
                    <a:pt x="8" y="3"/>
                  </a:cubicBezTo>
                  <a:cubicBezTo>
                    <a:pt x="8" y="3"/>
                    <a:pt x="8" y="4"/>
                    <a:pt x="7" y="4"/>
                  </a:cubicBezTo>
                  <a:cubicBezTo>
                    <a:pt x="7" y="4"/>
                    <a:pt x="6" y="6"/>
                    <a:pt x="5" y="6"/>
                  </a:cubicBezTo>
                  <a:cubicBezTo>
                    <a:pt x="6" y="6"/>
                    <a:pt x="6" y="7"/>
                    <a:pt x="7" y="7"/>
                  </a:cubicBezTo>
                  <a:cubicBezTo>
                    <a:pt x="8" y="8"/>
                    <a:pt x="9" y="10"/>
                    <a:pt x="9" y="11"/>
                  </a:cubicBezTo>
                  <a:cubicBezTo>
                    <a:pt x="9" y="11"/>
                    <a:pt x="9" y="12"/>
                    <a:pt x="8" y="12"/>
                  </a:cubicBezTo>
                  <a:cubicBezTo>
                    <a:pt x="7" y="13"/>
                    <a:pt x="7" y="13"/>
                    <a:pt x="6" y="14"/>
                  </a:cubicBezTo>
                  <a:cubicBezTo>
                    <a:pt x="4" y="15"/>
                    <a:pt x="5" y="17"/>
                    <a:pt x="5" y="17"/>
                  </a:cubicBezTo>
                  <a:cubicBezTo>
                    <a:pt x="5" y="18"/>
                    <a:pt x="5" y="19"/>
                    <a:pt x="5" y="19"/>
                  </a:cubicBezTo>
                  <a:cubicBezTo>
                    <a:pt x="5" y="19"/>
                    <a:pt x="3" y="21"/>
                    <a:pt x="3" y="21"/>
                  </a:cubicBezTo>
                  <a:cubicBezTo>
                    <a:pt x="2" y="22"/>
                    <a:pt x="2" y="23"/>
                    <a:pt x="2" y="23"/>
                  </a:cubicBezTo>
                  <a:cubicBezTo>
                    <a:pt x="1" y="23"/>
                    <a:pt x="1" y="23"/>
                    <a:pt x="1" y="23"/>
                  </a:cubicBezTo>
                  <a:cubicBezTo>
                    <a:pt x="1" y="24"/>
                    <a:pt x="1" y="24"/>
                    <a:pt x="1" y="24"/>
                  </a:cubicBezTo>
                  <a:cubicBezTo>
                    <a:pt x="0" y="25"/>
                    <a:pt x="0" y="27"/>
                    <a:pt x="8" y="2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1" name="Freeform 600">
              <a:extLst>
                <a:ext uri="{FF2B5EF4-FFF2-40B4-BE49-F238E27FC236}">
                  <a16:creationId xmlns:a16="http://schemas.microsoft.com/office/drawing/2014/main" id="{5337A2C3-5B16-41A0-85C3-9FBF701FE012}"/>
                </a:ext>
              </a:extLst>
            </p:cNvPr>
            <p:cNvSpPr>
              <a:spLocks/>
            </p:cNvSpPr>
            <p:nvPr/>
          </p:nvSpPr>
          <p:spPr bwMode="auto">
            <a:xfrm>
              <a:off x="4037" y="1771"/>
              <a:ext cx="386" cy="149"/>
            </a:xfrm>
            <a:custGeom>
              <a:avLst/>
              <a:gdLst>
                <a:gd name="T0" fmla="*/ 255 w 279"/>
                <a:gd name="T1" fmla="*/ 14 h 109"/>
                <a:gd name="T2" fmla="*/ 247 w 279"/>
                <a:gd name="T3" fmla="*/ 8 h 109"/>
                <a:gd name="T4" fmla="*/ 240 w 279"/>
                <a:gd name="T5" fmla="*/ 10 h 109"/>
                <a:gd name="T6" fmla="*/ 232 w 279"/>
                <a:gd name="T7" fmla="*/ 10 h 109"/>
                <a:gd name="T8" fmla="*/ 221 w 279"/>
                <a:gd name="T9" fmla="*/ 15 h 109"/>
                <a:gd name="T10" fmla="*/ 201 w 279"/>
                <a:gd name="T11" fmla="*/ 18 h 109"/>
                <a:gd name="T12" fmla="*/ 170 w 279"/>
                <a:gd name="T13" fmla="*/ 18 h 109"/>
                <a:gd name="T14" fmla="*/ 145 w 279"/>
                <a:gd name="T15" fmla="*/ 7 h 109"/>
                <a:gd name="T16" fmla="*/ 132 w 279"/>
                <a:gd name="T17" fmla="*/ 1 h 109"/>
                <a:gd name="T18" fmla="*/ 99 w 279"/>
                <a:gd name="T19" fmla="*/ 4 h 109"/>
                <a:gd name="T20" fmla="*/ 76 w 279"/>
                <a:gd name="T21" fmla="*/ 17 h 109"/>
                <a:gd name="T22" fmla="*/ 46 w 279"/>
                <a:gd name="T23" fmla="*/ 17 h 109"/>
                <a:gd name="T24" fmla="*/ 43 w 279"/>
                <a:gd name="T25" fmla="*/ 28 h 109"/>
                <a:gd name="T26" fmla="*/ 28 w 279"/>
                <a:gd name="T27" fmla="*/ 29 h 109"/>
                <a:gd name="T28" fmla="*/ 24 w 279"/>
                <a:gd name="T29" fmla="*/ 31 h 109"/>
                <a:gd name="T30" fmla="*/ 2 w 279"/>
                <a:gd name="T31" fmla="*/ 39 h 109"/>
                <a:gd name="T32" fmla="*/ 7 w 279"/>
                <a:gd name="T33" fmla="*/ 45 h 109"/>
                <a:gd name="T34" fmla="*/ 12 w 279"/>
                <a:gd name="T35" fmla="*/ 53 h 109"/>
                <a:gd name="T36" fmla="*/ 11 w 279"/>
                <a:gd name="T37" fmla="*/ 60 h 109"/>
                <a:gd name="T38" fmla="*/ 7 w 279"/>
                <a:gd name="T39" fmla="*/ 60 h 109"/>
                <a:gd name="T40" fmla="*/ 4 w 279"/>
                <a:gd name="T41" fmla="*/ 66 h 109"/>
                <a:gd name="T42" fmla="*/ 17 w 279"/>
                <a:gd name="T43" fmla="*/ 71 h 109"/>
                <a:gd name="T44" fmla="*/ 19 w 279"/>
                <a:gd name="T45" fmla="*/ 82 h 109"/>
                <a:gd name="T46" fmla="*/ 20 w 279"/>
                <a:gd name="T47" fmla="*/ 89 h 109"/>
                <a:gd name="T48" fmla="*/ 27 w 279"/>
                <a:gd name="T49" fmla="*/ 92 h 109"/>
                <a:gd name="T50" fmla="*/ 30 w 279"/>
                <a:gd name="T51" fmla="*/ 93 h 109"/>
                <a:gd name="T52" fmla="*/ 39 w 279"/>
                <a:gd name="T53" fmla="*/ 92 h 109"/>
                <a:gd name="T54" fmla="*/ 51 w 279"/>
                <a:gd name="T55" fmla="*/ 101 h 109"/>
                <a:gd name="T56" fmla="*/ 71 w 279"/>
                <a:gd name="T57" fmla="*/ 90 h 109"/>
                <a:gd name="T58" fmla="*/ 120 w 279"/>
                <a:gd name="T59" fmla="*/ 99 h 109"/>
                <a:gd name="T60" fmla="*/ 142 w 279"/>
                <a:gd name="T61" fmla="*/ 95 h 109"/>
                <a:gd name="T62" fmla="*/ 148 w 279"/>
                <a:gd name="T63" fmla="*/ 106 h 109"/>
                <a:gd name="T64" fmla="*/ 151 w 279"/>
                <a:gd name="T65" fmla="*/ 108 h 109"/>
                <a:gd name="T66" fmla="*/ 154 w 279"/>
                <a:gd name="T67" fmla="*/ 105 h 109"/>
                <a:gd name="T68" fmla="*/ 158 w 279"/>
                <a:gd name="T69" fmla="*/ 100 h 109"/>
                <a:gd name="T70" fmla="*/ 158 w 279"/>
                <a:gd name="T71" fmla="*/ 92 h 109"/>
                <a:gd name="T72" fmla="*/ 168 w 279"/>
                <a:gd name="T73" fmla="*/ 94 h 109"/>
                <a:gd name="T74" fmla="*/ 173 w 279"/>
                <a:gd name="T75" fmla="*/ 93 h 109"/>
                <a:gd name="T76" fmla="*/ 185 w 279"/>
                <a:gd name="T77" fmla="*/ 91 h 109"/>
                <a:gd name="T78" fmla="*/ 199 w 279"/>
                <a:gd name="T79" fmla="*/ 94 h 109"/>
                <a:gd name="T80" fmla="*/ 231 w 279"/>
                <a:gd name="T81" fmla="*/ 87 h 109"/>
                <a:gd name="T82" fmla="*/ 243 w 279"/>
                <a:gd name="T83" fmla="*/ 87 h 109"/>
                <a:gd name="T84" fmla="*/ 255 w 279"/>
                <a:gd name="T85" fmla="*/ 82 h 109"/>
                <a:gd name="T86" fmla="*/ 268 w 279"/>
                <a:gd name="T87" fmla="*/ 83 h 109"/>
                <a:gd name="T88" fmla="*/ 279 w 279"/>
                <a:gd name="T89" fmla="*/ 86 h 109"/>
                <a:gd name="T90" fmla="*/ 276 w 279"/>
                <a:gd name="T91" fmla="*/ 76 h 109"/>
                <a:gd name="T92" fmla="*/ 271 w 279"/>
                <a:gd name="T93" fmla="*/ 71 h 109"/>
                <a:gd name="T94" fmla="*/ 271 w 279"/>
                <a:gd name="T95" fmla="*/ 57 h 109"/>
                <a:gd name="T96" fmla="*/ 272 w 279"/>
                <a:gd name="T97" fmla="*/ 46 h 109"/>
                <a:gd name="T98" fmla="*/ 279 w 279"/>
                <a:gd name="T99" fmla="*/ 43 h 109"/>
                <a:gd name="T100" fmla="*/ 273 w 279"/>
                <a:gd name="T101" fmla="*/ 37 h 109"/>
                <a:gd name="T102" fmla="*/ 262 w 279"/>
                <a:gd name="T103" fmla="*/ 32 h 109"/>
                <a:gd name="T104" fmla="*/ 262 w 279"/>
                <a:gd name="T105" fmla="*/ 26 h 109"/>
                <a:gd name="T106" fmla="*/ 259 w 279"/>
                <a:gd name="T107"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9" h="109">
                  <a:moveTo>
                    <a:pt x="259" y="17"/>
                  </a:moveTo>
                  <a:cubicBezTo>
                    <a:pt x="259" y="17"/>
                    <a:pt x="259" y="16"/>
                    <a:pt x="259" y="16"/>
                  </a:cubicBezTo>
                  <a:cubicBezTo>
                    <a:pt x="258" y="16"/>
                    <a:pt x="258" y="15"/>
                    <a:pt x="258" y="15"/>
                  </a:cubicBezTo>
                  <a:cubicBezTo>
                    <a:pt x="257" y="15"/>
                    <a:pt x="256" y="14"/>
                    <a:pt x="255" y="14"/>
                  </a:cubicBezTo>
                  <a:cubicBezTo>
                    <a:pt x="255" y="14"/>
                    <a:pt x="254" y="13"/>
                    <a:pt x="253" y="13"/>
                  </a:cubicBezTo>
                  <a:cubicBezTo>
                    <a:pt x="253" y="12"/>
                    <a:pt x="252" y="12"/>
                    <a:pt x="252" y="12"/>
                  </a:cubicBezTo>
                  <a:cubicBezTo>
                    <a:pt x="252" y="12"/>
                    <a:pt x="250" y="9"/>
                    <a:pt x="250" y="9"/>
                  </a:cubicBezTo>
                  <a:cubicBezTo>
                    <a:pt x="249" y="8"/>
                    <a:pt x="247" y="8"/>
                    <a:pt x="247" y="8"/>
                  </a:cubicBezTo>
                  <a:cubicBezTo>
                    <a:pt x="246" y="8"/>
                    <a:pt x="246" y="9"/>
                    <a:pt x="246" y="9"/>
                  </a:cubicBezTo>
                  <a:cubicBezTo>
                    <a:pt x="246" y="9"/>
                    <a:pt x="245" y="10"/>
                    <a:pt x="245" y="11"/>
                  </a:cubicBezTo>
                  <a:cubicBezTo>
                    <a:pt x="245" y="11"/>
                    <a:pt x="244" y="11"/>
                    <a:pt x="244" y="11"/>
                  </a:cubicBezTo>
                  <a:cubicBezTo>
                    <a:pt x="244" y="11"/>
                    <a:pt x="240" y="10"/>
                    <a:pt x="240" y="10"/>
                  </a:cubicBezTo>
                  <a:cubicBezTo>
                    <a:pt x="239" y="10"/>
                    <a:pt x="239" y="10"/>
                    <a:pt x="239" y="10"/>
                  </a:cubicBezTo>
                  <a:cubicBezTo>
                    <a:pt x="238" y="10"/>
                    <a:pt x="238" y="10"/>
                    <a:pt x="238" y="10"/>
                  </a:cubicBezTo>
                  <a:cubicBezTo>
                    <a:pt x="238" y="10"/>
                    <a:pt x="237" y="10"/>
                    <a:pt x="237" y="10"/>
                  </a:cubicBezTo>
                  <a:cubicBezTo>
                    <a:pt x="236" y="10"/>
                    <a:pt x="233" y="10"/>
                    <a:pt x="232" y="10"/>
                  </a:cubicBezTo>
                  <a:cubicBezTo>
                    <a:pt x="232" y="10"/>
                    <a:pt x="231" y="10"/>
                    <a:pt x="231" y="10"/>
                  </a:cubicBezTo>
                  <a:cubicBezTo>
                    <a:pt x="231" y="10"/>
                    <a:pt x="231" y="10"/>
                    <a:pt x="231" y="10"/>
                  </a:cubicBezTo>
                  <a:cubicBezTo>
                    <a:pt x="230" y="10"/>
                    <a:pt x="229" y="11"/>
                    <a:pt x="228" y="12"/>
                  </a:cubicBezTo>
                  <a:cubicBezTo>
                    <a:pt x="223" y="15"/>
                    <a:pt x="223" y="15"/>
                    <a:pt x="221" y="15"/>
                  </a:cubicBezTo>
                  <a:cubicBezTo>
                    <a:pt x="220" y="16"/>
                    <a:pt x="219" y="16"/>
                    <a:pt x="218" y="17"/>
                  </a:cubicBezTo>
                  <a:cubicBezTo>
                    <a:pt x="216" y="18"/>
                    <a:pt x="211" y="20"/>
                    <a:pt x="210" y="20"/>
                  </a:cubicBezTo>
                  <a:cubicBezTo>
                    <a:pt x="208" y="20"/>
                    <a:pt x="209" y="19"/>
                    <a:pt x="207" y="20"/>
                  </a:cubicBezTo>
                  <a:cubicBezTo>
                    <a:pt x="205" y="20"/>
                    <a:pt x="202" y="19"/>
                    <a:pt x="201" y="18"/>
                  </a:cubicBezTo>
                  <a:cubicBezTo>
                    <a:pt x="200" y="18"/>
                    <a:pt x="199" y="17"/>
                    <a:pt x="198" y="18"/>
                  </a:cubicBezTo>
                  <a:cubicBezTo>
                    <a:pt x="197" y="19"/>
                    <a:pt x="197" y="17"/>
                    <a:pt x="194" y="18"/>
                  </a:cubicBezTo>
                  <a:cubicBezTo>
                    <a:pt x="191" y="19"/>
                    <a:pt x="184" y="21"/>
                    <a:pt x="179" y="19"/>
                  </a:cubicBezTo>
                  <a:cubicBezTo>
                    <a:pt x="173" y="17"/>
                    <a:pt x="173" y="19"/>
                    <a:pt x="170" y="18"/>
                  </a:cubicBezTo>
                  <a:cubicBezTo>
                    <a:pt x="168" y="17"/>
                    <a:pt x="164" y="15"/>
                    <a:pt x="162" y="14"/>
                  </a:cubicBezTo>
                  <a:cubicBezTo>
                    <a:pt x="161" y="13"/>
                    <a:pt x="161" y="12"/>
                    <a:pt x="159" y="13"/>
                  </a:cubicBezTo>
                  <a:cubicBezTo>
                    <a:pt x="156" y="14"/>
                    <a:pt x="152" y="15"/>
                    <a:pt x="150" y="10"/>
                  </a:cubicBezTo>
                  <a:cubicBezTo>
                    <a:pt x="148" y="5"/>
                    <a:pt x="148" y="6"/>
                    <a:pt x="145" y="7"/>
                  </a:cubicBezTo>
                  <a:cubicBezTo>
                    <a:pt x="142" y="8"/>
                    <a:pt x="140" y="8"/>
                    <a:pt x="136" y="4"/>
                  </a:cubicBezTo>
                  <a:cubicBezTo>
                    <a:pt x="133" y="1"/>
                    <a:pt x="136" y="1"/>
                    <a:pt x="137" y="1"/>
                  </a:cubicBezTo>
                  <a:cubicBezTo>
                    <a:pt x="138" y="1"/>
                    <a:pt x="137" y="0"/>
                    <a:pt x="136" y="0"/>
                  </a:cubicBezTo>
                  <a:cubicBezTo>
                    <a:pt x="134" y="1"/>
                    <a:pt x="133" y="0"/>
                    <a:pt x="132" y="1"/>
                  </a:cubicBezTo>
                  <a:cubicBezTo>
                    <a:pt x="131" y="2"/>
                    <a:pt x="129" y="2"/>
                    <a:pt x="127" y="2"/>
                  </a:cubicBezTo>
                  <a:cubicBezTo>
                    <a:pt x="125" y="2"/>
                    <a:pt x="116" y="1"/>
                    <a:pt x="114" y="1"/>
                  </a:cubicBezTo>
                  <a:cubicBezTo>
                    <a:pt x="112" y="1"/>
                    <a:pt x="107" y="0"/>
                    <a:pt x="105" y="2"/>
                  </a:cubicBezTo>
                  <a:cubicBezTo>
                    <a:pt x="102" y="4"/>
                    <a:pt x="100" y="3"/>
                    <a:pt x="99" y="4"/>
                  </a:cubicBezTo>
                  <a:cubicBezTo>
                    <a:pt x="98" y="5"/>
                    <a:pt x="93" y="6"/>
                    <a:pt x="91" y="8"/>
                  </a:cubicBezTo>
                  <a:cubicBezTo>
                    <a:pt x="89" y="10"/>
                    <a:pt x="86" y="11"/>
                    <a:pt x="85" y="11"/>
                  </a:cubicBezTo>
                  <a:cubicBezTo>
                    <a:pt x="84" y="12"/>
                    <a:pt x="81" y="15"/>
                    <a:pt x="80" y="16"/>
                  </a:cubicBezTo>
                  <a:cubicBezTo>
                    <a:pt x="80" y="16"/>
                    <a:pt x="78" y="17"/>
                    <a:pt x="76" y="17"/>
                  </a:cubicBezTo>
                  <a:cubicBezTo>
                    <a:pt x="74" y="18"/>
                    <a:pt x="69" y="17"/>
                    <a:pt x="67" y="17"/>
                  </a:cubicBezTo>
                  <a:cubicBezTo>
                    <a:pt x="66" y="16"/>
                    <a:pt x="63" y="15"/>
                    <a:pt x="61" y="16"/>
                  </a:cubicBezTo>
                  <a:cubicBezTo>
                    <a:pt x="60" y="16"/>
                    <a:pt x="55" y="17"/>
                    <a:pt x="54" y="16"/>
                  </a:cubicBezTo>
                  <a:cubicBezTo>
                    <a:pt x="53" y="16"/>
                    <a:pt x="47" y="13"/>
                    <a:pt x="46" y="17"/>
                  </a:cubicBezTo>
                  <a:cubicBezTo>
                    <a:pt x="45" y="21"/>
                    <a:pt x="47" y="21"/>
                    <a:pt x="50" y="22"/>
                  </a:cubicBezTo>
                  <a:cubicBezTo>
                    <a:pt x="53" y="23"/>
                    <a:pt x="61" y="24"/>
                    <a:pt x="55" y="24"/>
                  </a:cubicBezTo>
                  <a:cubicBezTo>
                    <a:pt x="49" y="25"/>
                    <a:pt x="44" y="25"/>
                    <a:pt x="43" y="26"/>
                  </a:cubicBezTo>
                  <a:cubicBezTo>
                    <a:pt x="41" y="27"/>
                    <a:pt x="41" y="27"/>
                    <a:pt x="43" y="28"/>
                  </a:cubicBezTo>
                  <a:cubicBezTo>
                    <a:pt x="46" y="28"/>
                    <a:pt x="48" y="29"/>
                    <a:pt x="45" y="30"/>
                  </a:cubicBezTo>
                  <a:cubicBezTo>
                    <a:pt x="43" y="30"/>
                    <a:pt x="40" y="30"/>
                    <a:pt x="38" y="30"/>
                  </a:cubicBezTo>
                  <a:cubicBezTo>
                    <a:pt x="37" y="30"/>
                    <a:pt x="31" y="29"/>
                    <a:pt x="30" y="29"/>
                  </a:cubicBezTo>
                  <a:cubicBezTo>
                    <a:pt x="28" y="30"/>
                    <a:pt x="28" y="30"/>
                    <a:pt x="28" y="29"/>
                  </a:cubicBezTo>
                  <a:cubicBezTo>
                    <a:pt x="28" y="28"/>
                    <a:pt x="28" y="27"/>
                    <a:pt x="27" y="27"/>
                  </a:cubicBezTo>
                  <a:cubicBezTo>
                    <a:pt x="26" y="27"/>
                    <a:pt x="25" y="27"/>
                    <a:pt x="27" y="29"/>
                  </a:cubicBezTo>
                  <a:cubicBezTo>
                    <a:pt x="29" y="31"/>
                    <a:pt x="28" y="30"/>
                    <a:pt x="27" y="30"/>
                  </a:cubicBezTo>
                  <a:cubicBezTo>
                    <a:pt x="27" y="30"/>
                    <a:pt x="25" y="30"/>
                    <a:pt x="24" y="31"/>
                  </a:cubicBezTo>
                  <a:cubicBezTo>
                    <a:pt x="23" y="31"/>
                    <a:pt x="22" y="31"/>
                    <a:pt x="21" y="30"/>
                  </a:cubicBezTo>
                  <a:cubicBezTo>
                    <a:pt x="20" y="29"/>
                    <a:pt x="19" y="28"/>
                    <a:pt x="18" y="29"/>
                  </a:cubicBezTo>
                  <a:cubicBezTo>
                    <a:pt x="16" y="30"/>
                    <a:pt x="10" y="32"/>
                    <a:pt x="8" y="32"/>
                  </a:cubicBezTo>
                  <a:cubicBezTo>
                    <a:pt x="7" y="33"/>
                    <a:pt x="2" y="36"/>
                    <a:pt x="2" y="39"/>
                  </a:cubicBezTo>
                  <a:cubicBezTo>
                    <a:pt x="2" y="42"/>
                    <a:pt x="2" y="43"/>
                    <a:pt x="2" y="43"/>
                  </a:cubicBezTo>
                  <a:cubicBezTo>
                    <a:pt x="2" y="44"/>
                    <a:pt x="1" y="44"/>
                    <a:pt x="1" y="45"/>
                  </a:cubicBezTo>
                  <a:cubicBezTo>
                    <a:pt x="1" y="45"/>
                    <a:pt x="0" y="46"/>
                    <a:pt x="2" y="46"/>
                  </a:cubicBezTo>
                  <a:cubicBezTo>
                    <a:pt x="4" y="46"/>
                    <a:pt x="5" y="45"/>
                    <a:pt x="7" y="45"/>
                  </a:cubicBezTo>
                  <a:cubicBezTo>
                    <a:pt x="9" y="45"/>
                    <a:pt x="12" y="44"/>
                    <a:pt x="13" y="44"/>
                  </a:cubicBezTo>
                  <a:cubicBezTo>
                    <a:pt x="14" y="44"/>
                    <a:pt x="15" y="44"/>
                    <a:pt x="13" y="46"/>
                  </a:cubicBezTo>
                  <a:cubicBezTo>
                    <a:pt x="11" y="47"/>
                    <a:pt x="9" y="48"/>
                    <a:pt x="11" y="50"/>
                  </a:cubicBezTo>
                  <a:cubicBezTo>
                    <a:pt x="12" y="52"/>
                    <a:pt x="12" y="52"/>
                    <a:pt x="12" y="53"/>
                  </a:cubicBezTo>
                  <a:cubicBezTo>
                    <a:pt x="12" y="53"/>
                    <a:pt x="12" y="55"/>
                    <a:pt x="15" y="55"/>
                  </a:cubicBezTo>
                  <a:cubicBezTo>
                    <a:pt x="17" y="55"/>
                    <a:pt x="15" y="56"/>
                    <a:pt x="14" y="57"/>
                  </a:cubicBezTo>
                  <a:cubicBezTo>
                    <a:pt x="14" y="58"/>
                    <a:pt x="13" y="58"/>
                    <a:pt x="12" y="59"/>
                  </a:cubicBezTo>
                  <a:cubicBezTo>
                    <a:pt x="11" y="59"/>
                    <a:pt x="10" y="58"/>
                    <a:pt x="11" y="60"/>
                  </a:cubicBezTo>
                  <a:cubicBezTo>
                    <a:pt x="12" y="62"/>
                    <a:pt x="13" y="63"/>
                    <a:pt x="15" y="63"/>
                  </a:cubicBezTo>
                  <a:cubicBezTo>
                    <a:pt x="16" y="64"/>
                    <a:pt x="17" y="65"/>
                    <a:pt x="14" y="65"/>
                  </a:cubicBezTo>
                  <a:cubicBezTo>
                    <a:pt x="12" y="65"/>
                    <a:pt x="9" y="64"/>
                    <a:pt x="9" y="63"/>
                  </a:cubicBezTo>
                  <a:cubicBezTo>
                    <a:pt x="8" y="61"/>
                    <a:pt x="8" y="60"/>
                    <a:pt x="7" y="60"/>
                  </a:cubicBezTo>
                  <a:cubicBezTo>
                    <a:pt x="6" y="60"/>
                    <a:pt x="6" y="60"/>
                    <a:pt x="6" y="61"/>
                  </a:cubicBezTo>
                  <a:cubicBezTo>
                    <a:pt x="7" y="63"/>
                    <a:pt x="7" y="65"/>
                    <a:pt x="6" y="65"/>
                  </a:cubicBezTo>
                  <a:cubicBezTo>
                    <a:pt x="4" y="65"/>
                    <a:pt x="5" y="64"/>
                    <a:pt x="4" y="65"/>
                  </a:cubicBezTo>
                  <a:cubicBezTo>
                    <a:pt x="4" y="66"/>
                    <a:pt x="4" y="66"/>
                    <a:pt x="4" y="66"/>
                  </a:cubicBezTo>
                  <a:cubicBezTo>
                    <a:pt x="4" y="67"/>
                    <a:pt x="3" y="67"/>
                    <a:pt x="5" y="67"/>
                  </a:cubicBezTo>
                  <a:cubicBezTo>
                    <a:pt x="6" y="67"/>
                    <a:pt x="8" y="68"/>
                    <a:pt x="9" y="68"/>
                  </a:cubicBezTo>
                  <a:cubicBezTo>
                    <a:pt x="10" y="67"/>
                    <a:pt x="12" y="68"/>
                    <a:pt x="13" y="69"/>
                  </a:cubicBezTo>
                  <a:cubicBezTo>
                    <a:pt x="13" y="70"/>
                    <a:pt x="16" y="71"/>
                    <a:pt x="17" y="71"/>
                  </a:cubicBezTo>
                  <a:cubicBezTo>
                    <a:pt x="18" y="72"/>
                    <a:pt x="21" y="75"/>
                    <a:pt x="17" y="77"/>
                  </a:cubicBezTo>
                  <a:cubicBezTo>
                    <a:pt x="14" y="78"/>
                    <a:pt x="14" y="77"/>
                    <a:pt x="16" y="78"/>
                  </a:cubicBezTo>
                  <a:cubicBezTo>
                    <a:pt x="18" y="80"/>
                    <a:pt x="18" y="79"/>
                    <a:pt x="18" y="81"/>
                  </a:cubicBezTo>
                  <a:cubicBezTo>
                    <a:pt x="18" y="82"/>
                    <a:pt x="17" y="83"/>
                    <a:pt x="19" y="82"/>
                  </a:cubicBezTo>
                  <a:cubicBezTo>
                    <a:pt x="21" y="82"/>
                    <a:pt x="24" y="82"/>
                    <a:pt x="24" y="85"/>
                  </a:cubicBezTo>
                  <a:cubicBezTo>
                    <a:pt x="23" y="87"/>
                    <a:pt x="23" y="87"/>
                    <a:pt x="21" y="87"/>
                  </a:cubicBezTo>
                  <a:cubicBezTo>
                    <a:pt x="20" y="86"/>
                    <a:pt x="19" y="86"/>
                    <a:pt x="18" y="87"/>
                  </a:cubicBezTo>
                  <a:cubicBezTo>
                    <a:pt x="18" y="88"/>
                    <a:pt x="18" y="89"/>
                    <a:pt x="20" y="89"/>
                  </a:cubicBezTo>
                  <a:cubicBezTo>
                    <a:pt x="22" y="89"/>
                    <a:pt x="33" y="88"/>
                    <a:pt x="33" y="88"/>
                  </a:cubicBezTo>
                  <a:cubicBezTo>
                    <a:pt x="33" y="88"/>
                    <a:pt x="35" y="87"/>
                    <a:pt x="33" y="89"/>
                  </a:cubicBezTo>
                  <a:cubicBezTo>
                    <a:pt x="31" y="90"/>
                    <a:pt x="31" y="91"/>
                    <a:pt x="30" y="91"/>
                  </a:cubicBezTo>
                  <a:cubicBezTo>
                    <a:pt x="29" y="91"/>
                    <a:pt x="28" y="92"/>
                    <a:pt x="27" y="92"/>
                  </a:cubicBezTo>
                  <a:cubicBezTo>
                    <a:pt x="25" y="92"/>
                    <a:pt x="23" y="92"/>
                    <a:pt x="22" y="93"/>
                  </a:cubicBezTo>
                  <a:cubicBezTo>
                    <a:pt x="21" y="93"/>
                    <a:pt x="19" y="94"/>
                    <a:pt x="22" y="94"/>
                  </a:cubicBezTo>
                  <a:cubicBezTo>
                    <a:pt x="24" y="94"/>
                    <a:pt x="29" y="92"/>
                    <a:pt x="30" y="92"/>
                  </a:cubicBezTo>
                  <a:cubicBezTo>
                    <a:pt x="30" y="92"/>
                    <a:pt x="31" y="91"/>
                    <a:pt x="30" y="93"/>
                  </a:cubicBezTo>
                  <a:cubicBezTo>
                    <a:pt x="30" y="94"/>
                    <a:pt x="29" y="94"/>
                    <a:pt x="30" y="94"/>
                  </a:cubicBezTo>
                  <a:cubicBezTo>
                    <a:pt x="31" y="94"/>
                    <a:pt x="31" y="94"/>
                    <a:pt x="32" y="94"/>
                  </a:cubicBezTo>
                  <a:cubicBezTo>
                    <a:pt x="32" y="93"/>
                    <a:pt x="35" y="91"/>
                    <a:pt x="37" y="91"/>
                  </a:cubicBezTo>
                  <a:cubicBezTo>
                    <a:pt x="38" y="91"/>
                    <a:pt x="39" y="91"/>
                    <a:pt x="39" y="92"/>
                  </a:cubicBezTo>
                  <a:cubicBezTo>
                    <a:pt x="39" y="93"/>
                    <a:pt x="39" y="94"/>
                    <a:pt x="41" y="94"/>
                  </a:cubicBezTo>
                  <a:cubicBezTo>
                    <a:pt x="42" y="94"/>
                    <a:pt x="42" y="96"/>
                    <a:pt x="43" y="94"/>
                  </a:cubicBezTo>
                  <a:cubicBezTo>
                    <a:pt x="43" y="93"/>
                    <a:pt x="43" y="92"/>
                    <a:pt x="44" y="94"/>
                  </a:cubicBezTo>
                  <a:cubicBezTo>
                    <a:pt x="45" y="96"/>
                    <a:pt x="47" y="100"/>
                    <a:pt x="51" y="101"/>
                  </a:cubicBezTo>
                  <a:cubicBezTo>
                    <a:pt x="55" y="102"/>
                    <a:pt x="55" y="104"/>
                    <a:pt x="59" y="102"/>
                  </a:cubicBezTo>
                  <a:cubicBezTo>
                    <a:pt x="63" y="101"/>
                    <a:pt x="63" y="100"/>
                    <a:pt x="63" y="101"/>
                  </a:cubicBezTo>
                  <a:cubicBezTo>
                    <a:pt x="64" y="102"/>
                    <a:pt x="66" y="102"/>
                    <a:pt x="66" y="100"/>
                  </a:cubicBezTo>
                  <a:cubicBezTo>
                    <a:pt x="67" y="98"/>
                    <a:pt x="67" y="90"/>
                    <a:pt x="71" y="90"/>
                  </a:cubicBezTo>
                  <a:cubicBezTo>
                    <a:pt x="75" y="91"/>
                    <a:pt x="84" y="92"/>
                    <a:pt x="94" y="101"/>
                  </a:cubicBezTo>
                  <a:cubicBezTo>
                    <a:pt x="94" y="101"/>
                    <a:pt x="97" y="105"/>
                    <a:pt x="105" y="103"/>
                  </a:cubicBezTo>
                  <a:cubicBezTo>
                    <a:pt x="113" y="102"/>
                    <a:pt x="113" y="103"/>
                    <a:pt x="114" y="103"/>
                  </a:cubicBezTo>
                  <a:cubicBezTo>
                    <a:pt x="116" y="103"/>
                    <a:pt x="118" y="101"/>
                    <a:pt x="120" y="99"/>
                  </a:cubicBezTo>
                  <a:cubicBezTo>
                    <a:pt x="121" y="97"/>
                    <a:pt x="126" y="93"/>
                    <a:pt x="129" y="92"/>
                  </a:cubicBezTo>
                  <a:cubicBezTo>
                    <a:pt x="129" y="92"/>
                    <a:pt x="130" y="91"/>
                    <a:pt x="132" y="93"/>
                  </a:cubicBezTo>
                  <a:cubicBezTo>
                    <a:pt x="134" y="94"/>
                    <a:pt x="137" y="95"/>
                    <a:pt x="138" y="96"/>
                  </a:cubicBezTo>
                  <a:cubicBezTo>
                    <a:pt x="138" y="96"/>
                    <a:pt x="140" y="96"/>
                    <a:pt x="142" y="95"/>
                  </a:cubicBezTo>
                  <a:cubicBezTo>
                    <a:pt x="143" y="93"/>
                    <a:pt x="147" y="90"/>
                    <a:pt x="149" y="91"/>
                  </a:cubicBezTo>
                  <a:cubicBezTo>
                    <a:pt x="152" y="92"/>
                    <a:pt x="152" y="94"/>
                    <a:pt x="147" y="99"/>
                  </a:cubicBezTo>
                  <a:cubicBezTo>
                    <a:pt x="147" y="99"/>
                    <a:pt x="145" y="101"/>
                    <a:pt x="147" y="103"/>
                  </a:cubicBezTo>
                  <a:cubicBezTo>
                    <a:pt x="149" y="106"/>
                    <a:pt x="148" y="105"/>
                    <a:pt x="148" y="106"/>
                  </a:cubicBezTo>
                  <a:cubicBezTo>
                    <a:pt x="148" y="106"/>
                    <a:pt x="147" y="106"/>
                    <a:pt x="148" y="107"/>
                  </a:cubicBezTo>
                  <a:cubicBezTo>
                    <a:pt x="148" y="107"/>
                    <a:pt x="148" y="107"/>
                    <a:pt x="147" y="107"/>
                  </a:cubicBezTo>
                  <a:cubicBezTo>
                    <a:pt x="148" y="108"/>
                    <a:pt x="150" y="108"/>
                    <a:pt x="150" y="108"/>
                  </a:cubicBezTo>
                  <a:cubicBezTo>
                    <a:pt x="150" y="109"/>
                    <a:pt x="151" y="108"/>
                    <a:pt x="151" y="108"/>
                  </a:cubicBezTo>
                  <a:cubicBezTo>
                    <a:pt x="151" y="108"/>
                    <a:pt x="151" y="107"/>
                    <a:pt x="151" y="107"/>
                  </a:cubicBezTo>
                  <a:cubicBezTo>
                    <a:pt x="151" y="107"/>
                    <a:pt x="152" y="106"/>
                    <a:pt x="152" y="106"/>
                  </a:cubicBezTo>
                  <a:cubicBezTo>
                    <a:pt x="153" y="105"/>
                    <a:pt x="153" y="105"/>
                    <a:pt x="153" y="105"/>
                  </a:cubicBezTo>
                  <a:cubicBezTo>
                    <a:pt x="154" y="105"/>
                    <a:pt x="154" y="105"/>
                    <a:pt x="154" y="105"/>
                  </a:cubicBezTo>
                  <a:cubicBezTo>
                    <a:pt x="154" y="105"/>
                    <a:pt x="154" y="103"/>
                    <a:pt x="154" y="103"/>
                  </a:cubicBezTo>
                  <a:cubicBezTo>
                    <a:pt x="154" y="102"/>
                    <a:pt x="154" y="102"/>
                    <a:pt x="154" y="102"/>
                  </a:cubicBezTo>
                  <a:cubicBezTo>
                    <a:pt x="154" y="102"/>
                    <a:pt x="157" y="101"/>
                    <a:pt x="158" y="100"/>
                  </a:cubicBezTo>
                  <a:cubicBezTo>
                    <a:pt x="158" y="100"/>
                    <a:pt x="158" y="100"/>
                    <a:pt x="158" y="100"/>
                  </a:cubicBezTo>
                  <a:cubicBezTo>
                    <a:pt x="157" y="100"/>
                    <a:pt x="157" y="99"/>
                    <a:pt x="157" y="99"/>
                  </a:cubicBezTo>
                  <a:cubicBezTo>
                    <a:pt x="157" y="99"/>
                    <a:pt x="157" y="98"/>
                    <a:pt x="157" y="98"/>
                  </a:cubicBezTo>
                  <a:cubicBezTo>
                    <a:pt x="156" y="98"/>
                    <a:pt x="157" y="97"/>
                    <a:pt x="157" y="97"/>
                  </a:cubicBezTo>
                  <a:cubicBezTo>
                    <a:pt x="157" y="96"/>
                    <a:pt x="158" y="93"/>
                    <a:pt x="158" y="92"/>
                  </a:cubicBezTo>
                  <a:cubicBezTo>
                    <a:pt x="158" y="91"/>
                    <a:pt x="158" y="92"/>
                    <a:pt x="158" y="92"/>
                  </a:cubicBezTo>
                  <a:cubicBezTo>
                    <a:pt x="158" y="92"/>
                    <a:pt x="163" y="94"/>
                    <a:pt x="163" y="95"/>
                  </a:cubicBezTo>
                  <a:cubicBezTo>
                    <a:pt x="164" y="95"/>
                    <a:pt x="164" y="95"/>
                    <a:pt x="164" y="95"/>
                  </a:cubicBezTo>
                  <a:cubicBezTo>
                    <a:pt x="164" y="95"/>
                    <a:pt x="167" y="94"/>
                    <a:pt x="168" y="94"/>
                  </a:cubicBezTo>
                  <a:cubicBezTo>
                    <a:pt x="168" y="94"/>
                    <a:pt x="169" y="94"/>
                    <a:pt x="169" y="95"/>
                  </a:cubicBezTo>
                  <a:cubicBezTo>
                    <a:pt x="169" y="95"/>
                    <a:pt x="170" y="94"/>
                    <a:pt x="170" y="94"/>
                  </a:cubicBezTo>
                  <a:cubicBezTo>
                    <a:pt x="171" y="94"/>
                    <a:pt x="171" y="94"/>
                    <a:pt x="172" y="93"/>
                  </a:cubicBezTo>
                  <a:cubicBezTo>
                    <a:pt x="172" y="93"/>
                    <a:pt x="172" y="93"/>
                    <a:pt x="173" y="93"/>
                  </a:cubicBezTo>
                  <a:cubicBezTo>
                    <a:pt x="174" y="93"/>
                    <a:pt x="176" y="92"/>
                    <a:pt x="177" y="92"/>
                  </a:cubicBezTo>
                  <a:cubicBezTo>
                    <a:pt x="178" y="92"/>
                    <a:pt x="180" y="90"/>
                    <a:pt x="180" y="90"/>
                  </a:cubicBezTo>
                  <a:cubicBezTo>
                    <a:pt x="180" y="90"/>
                    <a:pt x="181" y="90"/>
                    <a:pt x="181" y="90"/>
                  </a:cubicBezTo>
                  <a:cubicBezTo>
                    <a:pt x="181" y="90"/>
                    <a:pt x="184" y="91"/>
                    <a:pt x="185" y="91"/>
                  </a:cubicBezTo>
                  <a:cubicBezTo>
                    <a:pt x="186" y="91"/>
                    <a:pt x="186" y="91"/>
                    <a:pt x="187" y="92"/>
                  </a:cubicBezTo>
                  <a:cubicBezTo>
                    <a:pt x="187" y="92"/>
                    <a:pt x="187" y="92"/>
                    <a:pt x="188" y="93"/>
                  </a:cubicBezTo>
                  <a:cubicBezTo>
                    <a:pt x="188" y="93"/>
                    <a:pt x="194" y="94"/>
                    <a:pt x="194" y="94"/>
                  </a:cubicBezTo>
                  <a:cubicBezTo>
                    <a:pt x="195" y="94"/>
                    <a:pt x="198" y="94"/>
                    <a:pt x="199" y="94"/>
                  </a:cubicBezTo>
                  <a:cubicBezTo>
                    <a:pt x="200" y="94"/>
                    <a:pt x="206" y="92"/>
                    <a:pt x="208" y="91"/>
                  </a:cubicBezTo>
                  <a:cubicBezTo>
                    <a:pt x="210" y="90"/>
                    <a:pt x="218" y="87"/>
                    <a:pt x="218" y="87"/>
                  </a:cubicBezTo>
                  <a:cubicBezTo>
                    <a:pt x="219" y="86"/>
                    <a:pt x="219" y="87"/>
                    <a:pt x="219" y="87"/>
                  </a:cubicBezTo>
                  <a:cubicBezTo>
                    <a:pt x="219" y="87"/>
                    <a:pt x="231" y="87"/>
                    <a:pt x="231" y="87"/>
                  </a:cubicBezTo>
                  <a:cubicBezTo>
                    <a:pt x="232" y="87"/>
                    <a:pt x="237" y="86"/>
                    <a:pt x="237" y="86"/>
                  </a:cubicBezTo>
                  <a:cubicBezTo>
                    <a:pt x="238" y="85"/>
                    <a:pt x="241" y="84"/>
                    <a:pt x="241" y="84"/>
                  </a:cubicBezTo>
                  <a:cubicBezTo>
                    <a:pt x="242" y="84"/>
                    <a:pt x="242" y="84"/>
                    <a:pt x="242" y="84"/>
                  </a:cubicBezTo>
                  <a:cubicBezTo>
                    <a:pt x="242" y="84"/>
                    <a:pt x="242" y="86"/>
                    <a:pt x="243" y="87"/>
                  </a:cubicBezTo>
                  <a:cubicBezTo>
                    <a:pt x="248" y="83"/>
                    <a:pt x="248" y="83"/>
                    <a:pt x="248" y="83"/>
                  </a:cubicBezTo>
                  <a:cubicBezTo>
                    <a:pt x="248" y="83"/>
                    <a:pt x="248" y="82"/>
                    <a:pt x="249" y="82"/>
                  </a:cubicBezTo>
                  <a:cubicBezTo>
                    <a:pt x="249" y="82"/>
                    <a:pt x="254" y="82"/>
                    <a:pt x="254" y="82"/>
                  </a:cubicBezTo>
                  <a:cubicBezTo>
                    <a:pt x="254" y="82"/>
                    <a:pt x="254" y="82"/>
                    <a:pt x="255" y="82"/>
                  </a:cubicBezTo>
                  <a:cubicBezTo>
                    <a:pt x="255" y="82"/>
                    <a:pt x="257" y="83"/>
                    <a:pt x="258" y="83"/>
                  </a:cubicBezTo>
                  <a:cubicBezTo>
                    <a:pt x="259" y="83"/>
                    <a:pt x="266" y="83"/>
                    <a:pt x="266" y="83"/>
                  </a:cubicBezTo>
                  <a:cubicBezTo>
                    <a:pt x="266" y="83"/>
                    <a:pt x="267" y="84"/>
                    <a:pt x="267" y="83"/>
                  </a:cubicBezTo>
                  <a:cubicBezTo>
                    <a:pt x="267" y="83"/>
                    <a:pt x="268" y="83"/>
                    <a:pt x="268" y="83"/>
                  </a:cubicBezTo>
                  <a:cubicBezTo>
                    <a:pt x="269" y="83"/>
                    <a:pt x="270" y="83"/>
                    <a:pt x="270" y="84"/>
                  </a:cubicBezTo>
                  <a:cubicBezTo>
                    <a:pt x="270" y="84"/>
                    <a:pt x="272" y="88"/>
                    <a:pt x="272" y="88"/>
                  </a:cubicBezTo>
                  <a:cubicBezTo>
                    <a:pt x="272" y="88"/>
                    <a:pt x="272" y="89"/>
                    <a:pt x="273" y="88"/>
                  </a:cubicBezTo>
                  <a:cubicBezTo>
                    <a:pt x="273" y="88"/>
                    <a:pt x="277" y="87"/>
                    <a:pt x="279" y="86"/>
                  </a:cubicBezTo>
                  <a:cubicBezTo>
                    <a:pt x="279" y="86"/>
                    <a:pt x="279" y="86"/>
                    <a:pt x="279" y="86"/>
                  </a:cubicBezTo>
                  <a:cubicBezTo>
                    <a:pt x="279" y="85"/>
                    <a:pt x="279" y="83"/>
                    <a:pt x="278" y="82"/>
                  </a:cubicBezTo>
                  <a:cubicBezTo>
                    <a:pt x="276" y="81"/>
                    <a:pt x="276" y="81"/>
                    <a:pt x="276" y="80"/>
                  </a:cubicBezTo>
                  <a:cubicBezTo>
                    <a:pt x="276" y="79"/>
                    <a:pt x="276" y="77"/>
                    <a:pt x="276" y="76"/>
                  </a:cubicBezTo>
                  <a:cubicBezTo>
                    <a:pt x="276" y="76"/>
                    <a:pt x="275" y="75"/>
                    <a:pt x="274" y="75"/>
                  </a:cubicBezTo>
                  <a:cubicBezTo>
                    <a:pt x="273" y="74"/>
                    <a:pt x="273" y="75"/>
                    <a:pt x="273" y="74"/>
                  </a:cubicBezTo>
                  <a:cubicBezTo>
                    <a:pt x="273" y="74"/>
                    <a:pt x="273" y="73"/>
                    <a:pt x="272" y="73"/>
                  </a:cubicBezTo>
                  <a:cubicBezTo>
                    <a:pt x="272" y="73"/>
                    <a:pt x="270" y="73"/>
                    <a:pt x="271" y="71"/>
                  </a:cubicBezTo>
                  <a:cubicBezTo>
                    <a:pt x="273" y="68"/>
                    <a:pt x="274" y="65"/>
                    <a:pt x="274" y="65"/>
                  </a:cubicBezTo>
                  <a:cubicBezTo>
                    <a:pt x="273" y="64"/>
                    <a:pt x="273" y="64"/>
                    <a:pt x="272" y="64"/>
                  </a:cubicBezTo>
                  <a:cubicBezTo>
                    <a:pt x="272" y="65"/>
                    <a:pt x="272" y="65"/>
                    <a:pt x="272" y="64"/>
                  </a:cubicBezTo>
                  <a:cubicBezTo>
                    <a:pt x="272" y="63"/>
                    <a:pt x="272" y="57"/>
                    <a:pt x="271" y="57"/>
                  </a:cubicBezTo>
                  <a:cubicBezTo>
                    <a:pt x="271" y="56"/>
                    <a:pt x="270" y="55"/>
                    <a:pt x="270" y="54"/>
                  </a:cubicBezTo>
                  <a:cubicBezTo>
                    <a:pt x="269" y="53"/>
                    <a:pt x="268" y="48"/>
                    <a:pt x="268" y="48"/>
                  </a:cubicBezTo>
                  <a:cubicBezTo>
                    <a:pt x="267" y="48"/>
                    <a:pt x="267" y="47"/>
                    <a:pt x="268" y="47"/>
                  </a:cubicBezTo>
                  <a:cubicBezTo>
                    <a:pt x="269" y="47"/>
                    <a:pt x="272" y="47"/>
                    <a:pt x="272" y="46"/>
                  </a:cubicBezTo>
                  <a:cubicBezTo>
                    <a:pt x="273" y="46"/>
                    <a:pt x="274" y="45"/>
                    <a:pt x="274" y="42"/>
                  </a:cubicBezTo>
                  <a:cubicBezTo>
                    <a:pt x="274" y="42"/>
                    <a:pt x="274" y="42"/>
                    <a:pt x="274" y="41"/>
                  </a:cubicBezTo>
                  <a:cubicBezTo>
                    <a:pt x="275" y="41"/>
                    <a:pt x="276" y="40"/>
                    <a:pt x="277" y="41"/>
                  </a:cubicBezTo>
                  <a:cubicBezTo>
                    <a:pt x="278" y="42"/>
                    <a:pt x="278" y="42"/>
                    <a:pt x="279" y="43"/>
                  </a:cubicBezTo>
                  <a:cubicBezTo>
                    <a:pt x="279" y="43"/>
                    <a:pt x="279" y="42"/>
                    <a:pt x="279" y="42"/>
                  </a:cubicBezTo>
                  <a:cubicBezTo>
                    <a:pt x="279" y="42"/>
                    <a:pt x="279" y="42"/>
                    <a:pt x="279" y="42"/>
                  </a:cubicBezTo>
                  <a:cubicBezTo>
                    <a:pt x="278" y="41"/>
                    <a:pt x="278" y="41"/>
                    <a:pt x="278" y="41"/>
                  </a:cubicBezTo>
                  <a:cubicBezTo>
                    <a:pt x="278" y="41"/>
                    <a:pt x="273" y="37"/>
                    <a:pt x="273" y="37"/>
                  </a:cubicBezTo>
                  <a:cubicBezTo>
                    <a:pt x="273" y="37"/>
                    <a:pt x="272" y="36"/>
                    <a:pt x="272" y="36"/>
                  </a:cubicBezTo>
                  <a:cubicBezTo>
                    <a:pt x="272" y="36"/>
                    <a:pt x="266" y="36"/>
                    <a:pt x="265" y="36"/>
                  </a:cubicBezTo>
                  <a:cubicBezTo>
                    <a:pt x="264" y="36"/>
                    <a:pt x="263" y="35"/>
                    <a:pt x="262" y="34"/>
                  </a:cubicBezTo>
                  <a:cubicBezTo>
                    <a:pt x="262" y="34"/>
                    <a:pt x="262" y="33"/>
                    <a:pt x="262" y="32"/>
                  </a:cubicBezTo>
                  <a:cubicBezTo>
                    <a:pt x="263" y="32"/>
                    <a:pt x="263" y="31"/>
                    <a:pt x="263" y="31"/>
                  </a:cubicBezTo>
                  <a:cubicBezTo>
                    <a:pt x="263" y="31"/>
                    <a:pt x="262" y="30"/>
                    <a:pt x="261" y="29"/>
                  </a:cubicBezTo>
                  <a:cubicBezTo>
                    <a:pt x="261" y="28"/>
                    <a:pt x="261" y="28"/>
                    <a:pt x="261" y="28"/>
                  </a:cubicBezTo>
                  <a:cubicBezTo>
                    <a:pt x="261" y="28"/>
                    <a:pt x="262" y="27"/>
                    <a:pt x="262" y="26"/>
                  </a:cubicBezTo>
                  <a:cubicBezTo>
                    <a:pt x="262" y="26"/>
                    <a:pt x="262" y="26"/>
                    <a:pt x="262" y="26"/>
                  </a:cubicBezTo>
                  <a:cubicBezTo>
                    <a:pt x="262" y="26"/>
                    <a:pt x="262" y="21"/>
                    <a:pt x="262" y="20"/>
                  </a:cubicBezTo>
                  <a:cubicBezTo>
                    <a:pt x="262" y="20"/>
                    <a:pt x="261" y="18"/>
                    <a:pt x="260" y="18"/>
                  </a:cubicBezTo>
                  <a:cubicBezTo>
                    <a:pt x="260" y="18"/>
                    <a:pt x="259" y="17"/>
                    <a:pt x="259" y="1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2" name="Freeform 601">
              <a:extLst>
                <a:ext uri="{FF2B5EF4-FFF2-40B4-BE49-F238E27FC236}">
                  <a16:creationId xmlns:a16="http://schemas.microsoft.com/office/drawing/2014/main" id="{8930E038-7660-43F3-A207-3A35573D7ADE}"/>
                </a:ext>
              </a:extLst>
            </p:cNvPr>
            <p:cNvSpPr>
              <a:spLocks/>
            </p:cNvSpPr>
            <p:nvPr/>
          </p:nvSpPr>
          <p:spPr bwMode="auto">
            <a:xfrm>
              <a:off x="5381" y="481"/>
              <a:ext cx="134" cy="62"/>
            </a:xfrm>
            <a:custGeom>
              <a:avLst/>
              <a:gdLst>
                <a:gd name="T0" fmla="*/ 8 w 97"/>
                <a:gd name="T1" fmla="*/ 32 h 45"/>
                <a:gd name="T2" fmla="*/ 2 w 97"/>
                <a:gd name="T3" fmla="*/ 33 h 45"/>
                <a:gd name="T4" fmla="*/ 3 w 97"/>
                <a:gd name="T5" fmla="*/ 35 h 45"/>
                <a:gd name="T6" fmla="*/ 17 w 97"/>
                <a:gd name="T7" fmla="*/ 34 h 45"/>
                <a:gd name="T8" fmla="*/ 27 w 97"/>
                <a:gd name="T9" fmla="*/ 34 h 45"/>
                <a:gd name="T10" fmla="*/ 15 w 97"/>
                <a:gd name="T11" fmla="*/ 35 h 45"/>
                <a:gd name="T12" fmla="*/ 16 w 97"/>
                <a:gd name="T13" fmla="*/ 37 h 45"/>
                <a:gd name="T14" fmla="*/ 17 w 97"/>
                <a:gd name="T15" fmla="*/ 38 h 45"/>
                <a:gd name="T16" fmla="*/ 17 w 97"/>
                <a:gd name="T17" fmla="*/ 40 h 45"/>
                <a:gd name="T18" fmla="*/ 23 w 97"/>
                <a:gd name="T19" fmla="*/ 41 h 45"/>
                <a:gd name="T20" fmla="*/ 32 w 97"/>
                <a:gd name="T21" fmla="*/ 45 h 45"/>
                <a:gd name="T22" fmla="*/ 42 w 97"/>
                <a:gd name="T23" fmla="*/ 44 h 45"/>
                <a:gd name="T24" fmla="*/ 55 w 97"/>
                <a:gd name="T25" fmla="*/ 40 h 45"/>
                <a:gd name="T26" fmla="*/ 72 w 97"/>
                <a:gd name="T27" fmla="*/ 38 h 45"/>
                <a:gd name="T28" fmla="*/ 84 w 97"/>
                <a:gd name="T29" fmla="*/ 37 h 45"/>
                <a:gd name="T30" fmla="*/ 86 w 97"/>
                <a:gd name="T31" fmla="*/ 33 h 45"/>
                <a:gd name="T32" fmla="*/ 85 w 97"/>
                <a:gd name="T33" fmla="*/ 29 h 45"/>
                <a:gd name="T34" fmla="*/ 84 w 97"/>
                <a:gd name="T35" fmla="*/ 25 h 45"/>
                <a:gd name="T36" fmla="*/ 95 w 97"/>
                <a:gd name="T37" fmla="*/ 21 h 45"/>
                <a:gd name="T38" fmla="*/ 97 w 97"/>
                <a:gd name="T39" fmla="*/ 20 h 45"/>
                <a:gd name="T40" fmla="*/ 65 w 97"/>
                <a:gd name="T41" fmla="*/ 1 h 45"/>
                <a:gd name="T42" fmla="*/ 56 w 97"/>
                <a:gd name="T43" fmla="*/ 1 h 45"/>
                <a:gd name="T44" fmla="*/ 55 w 97"/>
                <a:gd name="T45" fmla="*/ 3 h 45"/>
                <a:gd name="T46" fmla="*/ 53 w 97"/>
                <a:gd name="T47" fmla="*/ 5 h 45"/>
                <a:gd name="T48" fmla="*/ 46 w 97"/>
                <a:gd name="T49" fmla="*/ 7 h 45"/>
                <a:gd name="T50" fmla="*/ 40 w 97"/>
                <a:gd name="T51" fmla="*/ 8 h 45"/>
                <a:gd name="T52" fmla="*/ 33 w 97"/>
                <a:gd name="T53" fmla="*/ 9 h 45"/>
                <a:gd name="T54" fmla="*/ 27 w 97"/>
                <a:gd name="T55" fmla="*/ 10 h 45"/>
                <a:gd name="T56" fmla="*/ 26 w 97"/>
                <a:gd name="T57" fmla="*/ 13 h 45"/>
                <a:gd name="T58" fmla="*/ 21 w 97"/>
                <a:gd name="T59" fmla="*/ 14 h 45"/>
                <a:gd name="T60" fmla="*/ 20 w 97"/>
                <a:gd name="T61" fmla="*/ 15 h 45"/>
                <a:gd name="T62" fmla="*/ 17 w 97"/>
                <a:gd name="T63" fmla="*/ 18 h 45"/>
                <a:gd name="T64" fmla="*/ 20 w 97"/>
                <a:gd name="T65" fmla="*/ 21 h 45"/>
                <a:gd name="T66" fmla="*/ 21 w 97"/>
                <a:gd name="T67" fmla="*/ 26 h 45"/>
                <a:gd name="T68" fmla="*/ 10 w 97"/>
                <a:gd name="T69" fmla="*/ 29 h 45"/>
                <a:gd name="T70" fmla="*/ 9 w 97"/>
                <a:gd name="T71" fmla="*/ 30 h 45"/>
                <a:gd name="T72" fmla="*/ 8 w 97"/>
                <a:gd name="T73" fmla="*/ 3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45">
                  <a:moveTo>
                    <a:pt x="8" y="32"/>
                  </a:moveTo>
                  <a:cubicBezTo>
                    <a:pt x="6" y="32"/>
                    <a:pt x="4" y="32"/>
                    <a:pt x="2" y="33"/>
                  </a:cubicBezTo>
                  <a:cubicBezTo>
                    <a:pt x="0" y="35"/>
                    <a:pt x="3" y="35"/>
                    <a:pt x="3" y="35"/>
                  </a:cubicBezTo>
                  <a:cubicBezTo>
                    <a:pt x="3" y="35"/>
                    <a:pt x="11" y="34"/>
                    <a:pt x="17" y="34"/>
                  </a:cubicBezTo>
                  <a:cubicBezTo>
                    <a:pt x="23" y="34"/>
                    <a:pt x="19" y="33"/>
                    <a:pt x="27" y="34"/>
                  </a:cubicBezTo>
                  <a:cubicBezTo>
                    <a:pt x="35" y="36"/>
                    <a:pt x="17" y="35"/>
                    <a:pt x="15" y="35"/>
                  </a:cubicBezTo>
                  <a:cubicBezTo>
                    <a:pt x="13" y="35"/>
                    <a:pt x="9" y="36"/>
                    <a:pt x="16" y="37"/>
                  </a:cubicBezTo>
                  <a:cubicBezTo>
                    <a:pt x="22" y="39"/>
                    <a:pt x="22" y="39"/>
                    <a:pt x="17" y="38"/>
                  </a:cubicBezTo>
                  <a:cubicBezTo>
                    <a:pt x="12" y="38"/>
                    <a:pt x="16" y="39"/>
                    <a:pt x="17" y="40"/>
                  </a:cubicBezTo>
                  <a:cubicBezTo>
                    <a:pt x="19" y="40"/>
                    <a:pt x="22" y="41"/>
                    <a:pt x="23" y="41"/>
                  </a:cubicBezTo>
                  <a:cubicBezTo>
                    <a:pt x="25" y="42"/>
                    <a:pt x="29" y="44"/>
                    <a:pt x="32" y="45"/>
                  </a:cubicBezTo>
                  <a:cubicBezTo>
                    <a:pt x="34" y="45"/>
                    <a:pt x="40" y="44"/>
                    <a:pt x="42" y="44"/>
                  </a:cubicBezTo>
                  <a:cubicBezTo>
                    <a:pt x="45" y="43"/>
                    <a:pt x="53" y="41"/>
                    <a:pt x="55" y="40"/>
                  </a:cubicBezTo>
                  <a:cubicBezTo>
                    <a:pt x="57" y="39"/>
                    <a:pt x="68" y="38"/>
                    <a:pt x="72" y="38"/>
                  </a:cubicBezTo>
                  <a:cubicBezTo>
                    <a:pt x="76" y="38"/>
                    <a:pt x="80" y="37"/>
                    <a:pt x="84" y="37"/>
                  </a:cubicBezTo>
                  <a:cubicBezTo>
                    <a:pt x="87" y="37"/>
                    <a:pt x="86" y="35"/>
                    <a:pt x="86" y="33"/>
                  </a:cubicBezTo>
                  <a:cubicBezTo>
                    <a:pt x="86" y="32"/>
                    <a:pt x="87" y="31"/>
                    <a:pt x="85" y="29"/>
                  </a:cubicBezTo>
                  <a:cubicBezTo>
                    <a:pt x="84" y="27"/>
                    <a:pt x="84" y="28"/>
                    <a:pt x="84" y="25"/>
                  </a:cubicBezTo>
                  <a:cubicBezTo>
                    <a:pt x="84" y="22"/>
                    <a:pt x="92" y="21"/>
                    <a:pt x="95" y="21"/>
                  </a:cubicBezTo>
                  <a:cubicBezTo>
                    <a:pt x="97" y="21"/>
                    <a:pt x="97" y="20"/>
                    <a:pt x="97" y="20"/>
                  </a:cubicBezTo>
                  <a:cubicBezTo>
                    <a:pt x="97" y="20"/>
                    <a:pt x="67" y="2"/>
                    <a:pt x="65" y="1"/>
                  </a:cubicBezTo>
                  <a:cubicBezTo>
                    <a:pt x="63" y="0"/>
                    <a:pt x="57" y="1"/>
                    <a:pt x="56" y="1"/>
                  </a:cubicBezTo>
                  <a:cubicBezTo>
                    <a:pt x="55" y="2"/>
                    <a:pt x="55" y="2"/>
                    <a:pt x="55" y="3"/>
                  </a:cubicBezTo>
                  <a:cubicBezTo>
                    <a:pt x="56" y="4"/>
                    <a:pt x="54" y="5"/>
                    <a:pt x="53" y="5"/>
                  </a:cubicBezTo>
                  <a:cubicBezTo>
                    <a:pt x="52" y="6"/>
                    <a:pt x="47" y="7"/>
                    <a:pt x="46" y="7"/>
                  </a:cubicBezTo>
                  <a:cubicBezTo>
                    <a:pt x="45" y="6"/>
                    <a:pt x="42" y="7"/>
                    <a:pt x="40" y="8"/>
                  </a:cubicBezTo>
                  <a:cubicBezTo>
                    <a:pt x="39" y="9"/>
                    <a:pt x="35" y="9"/>
                    <a:pt x="33" y="9"/>
                  </a:cubicBezTo>
                  <a:cubicBezTo>
                    <a:pt x="31" y="9"/>
                    <a:pt x="29" y="9"/>
                    <a:pt x="27" y="10"/>
                  </a:cubicBezTo>
                  <a:cubicBezTo>
                    <a:pt x="25" y="10"/>
                    <a:pt x="25" y="11"/>
                    <a:pt x="26" y="13"/>
                  </a:cubicBezTo>
                  <a:cubicBezTo>
                    <a:pt x="27" y="14"/>
                    <a:pt x="23" y="14"/>
                    <a:pt x="21" y="14"/>
                  </a:cubicBezTo>
                  <a:cubicBezTo>
                    <a:pt x="20" y="14"/>
                    <a:pt x="20" y="14"/>
                    <a:pt x="20" y="15"/>
                  </a:cubicBezTo>
                  <a:cubicBezTo>
                    <a:pt x="20" y="15"/>
                    <a:pt x="19" y="17"/>
                    <a:pt x="17" y="18"/>
                  </a:cubicBezTo>
                  <a:cubicBezTo>
                    <a:pt x="16" y="19"/>
                    <a:pt x="17" y="20"/>
                    <a:pt x="20" y="21"/>
                  </a:cubicBezTo>
                  <a:cubicBezTo>
                    <a:pt x="22" y="22"/>
                    <a:pt x="21" y="24"/>
                    <a:pt x="21" y="26"/>
                  </a:cubicBezTo>
                  <a:cubicBezTo>
                    <a:pt x="21" y="28"/>
                    <a:pt x="11" y="28"/>
                    <a:pt x="10" y="29"/>
                  </a:cubicBezTo>
                  <a:cubicBezTo>
                    <a:pt x="8" y="29"/>
                    <a:pt x="8" y="30"/>
                    <a:pt x="9" y="30"/>
                  </a:cubicBezTo>
                  <a:cubicBezTo>
                    <a:pt x="10" y="31"/>
                    <a:pt x="9" y="32"/>
                    <a:pt x="8" y="3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3" name="Freeform 602">
              <a:extLst>
                <a:ext uri="{FF2B5EF4-FFF2-40B4-BE49-F238E27FC236}">
                  <a16:creationId xmlns:a16="http://schemas.microsoft.com/office/drawing/2014/main" id="{19576517-9892-405D-ADF5-3345B9DC9C59}"/>
                </a:ext>
              </a:extLst>
            </p:cNvPr>
            <p:cNvSpPr>
              <a:spLocks/>
            </p:cNvSpPr>
            <p:nvPr/>
          </p:nvSpPr>
          <p:spPr bwMode="auto">
            <a:xfrm>
              <a:off x="5370" y="540"/>
              <a:ext cx="65" cy="19"/>
            </a:xfrm>
            <a:custGeom>
              <a:avLst/>
              <a:gdLst>
                <a:gd name="T0" fmla="*/ 21 w 47"/>
                <a:gd name="T1" fmla="*/ 13 h 14"/>
                <a:gd name="T2" fmla="*/ 28 w 47"/>
                <a:gd name="T3" fmla="*/ 13 h 14"/>
                <a:gd name="T4" fmla="*/ 42 w 47"/>
                <a:gd name="T5" fmla="*/ 6 h 14"/>
                <a:gd name="T6" fmla="*/ 34 w 47"/>
                <a:gd name="T7" fmla="*/ 2 h 14"/>
                <a:gd name="T8" fmla="*/ 18 w 47"/>
                <a:gd name="T9" fmla="*/ 1 h 14"/>
                <a:gd name="T10" fmla="*/ 3 w 47"/>
                <a:gd name="T11" fmla="*/ 0 h 14"/>
                <a:gd name="T12" fmla="*/ 2 w 47"/>
                <a:gd name="T13" fmla="*/ 2 h 14"/>
                <a:gd name="T14" fmla="*/ 3 w 47"/>
                <a:gd name="T15" fmla="*/ 6 h 14"/>
                <a:gd name="T16" fmla="*/ 16 w 47"/>
                <a:gd name="T17" fmla="*/ 8 h 14"/>
                <a:gd name="T18" fmla="*/ 17 w 47"/>
                <a:gd name="T19" fmla="*/ 11 h 14"/>
                <a:gd name="T20" fmla="*/ 21 w 47"/>
                <a:gd name="T21"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4">
                  <a:moveTo>
                    <a:pt x="21" y="13"/>
                  </a:moveTo>
                  <a:cubicBezTo>
                    <a:pt x="23" y="13"/>
                    <a:pt x="27" y="14"/>
                    <a:pt x="28" y="13"/>
                  </a:cubicBezTo>
                  <a:cubicBezTo>
                    <a:pt x="30" y="13"/>
                    <a:pt x="37" y="10"/>
                    <a:pt x="42" y="6"/>
                  </a:cubicBezTo>
                  <a:cubicBezTo>
                    <a:pt x="47" y="3"/>
                    <a:pt x="36" y="3"/>
                    <a:pt x="34" y="2"/>
                  </a:cubicBezTo>
                  <a:cubicBezTo>
                    <a:pt x="32" y="2"/>
                    <a:pt x="20" y="1"/>
                    <a:pt x="18" y="1"/>
                  </a:cubicBezTo>
                  <a:cubicBezTo>
                    <a:pt x="16" y="1"/>
                    <a:pt x="5" y="1"/>
                    <a:pt x="3" y="0"/>
                  </a:cubicBezTo>
                  <a:cubicBezTo>
                    <a:pt x="0" y="0"/>
                    <a:pt x="2" y="2"/>
                    <a:pt x="2" y="2"/>
                  </a:cubicBezTo>
                  <a:cubicBezTo>
                    <a:pt x="3" y="3"/>
                    <a:pt x="4" y="4"/>
                    <a:pt x="3" y="6"/>
                  </a:cubicBezTo>
                  <a:cubicBezTo>
                    <a:pt x="3" y="8"/>
                    <a:pt x="14" y="9"/>
                    <a:pt x="16" y="8"/>
                  </a:cubicBezTo>
                  <a:cubicBezTo>
                    <a:pt x="18" y="8"/>
                    <a:pt x="17" y="9"/>
                    <a:pt x="17" y="11"/>
                  </a:cubicBezTo>
                  <a:cubicBezTo>
                    <a:pt x="16" y="13"/>
                    <a:pt x="19" y="13"/>
                    <a:pt x="21"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4" name="Freeform 603">
              <a:extLst>
                <a:ext uri="{FF2B5EF4-FFF2-40B4-BE49-F238E27FC236}">
                  <a16:creationId xmlns:a16="http://schemas.microsoft.com/office/drawing/2014/main" id="{174E5CF9-1A60-4E9A-81BF-8F5EB8EC0A54}"/>
                </a:ext>
              </a:extLst>
            </p:cNvPr>
            <p:cNvSpPr>
              <a:spLocks/>
            </p:cNvSpPr>
            <p:nvPr/>
          </p:nvSpPr>
          <p:spPr bwMode="auto">
            <a:xfrm>
              <a:off x="5350" y="485"/>
              <a:ext cx="38" cy="5"/>
            </a:xfrm>
            <a:custGeom>
              <a:avLst/>
              <a:gdLst>
                <a:gd name="T0" fmla="*/ 2 w 27"/>
                <a:gd name="T1" fmla="*/ 4 h 4"/>
                <a:gd name="T2" fmla="*/ 24 w 27"/>
                <a:gd name="T3" fmla="*/ 3 h 4"/>
                <a:gd name="T4" fmla="*/ 23 w 27"/>
                <a:gd name="T5" fmla="*/ 1 h 4"/>
                <a:gd name="T6" fmla="*/ 3 w 27"/>
                <a:gd name="T7" fmla="*/ 0 h 4"/>
                <a:gd name="T8" fmla="*/ 0 w 27"/>
                <a:gd name="T9" fmla="*/ 3 h 4"/>
                <a:gd name="T10" fmla="*/ 2 w 27"/>
                <a:gd name="T11" fmla="*/ 4 h 4"/>
              </a:gdLst>
              <a:ahLst/>
              <a:cxnLst>
                <a:cxn ang="0">
                  <a:pos x="T0" y="T1"/>
                </a:cxn>
                <a:cxn ang="0">
                  <a:pos x="T2" y="T3"/>
                </a:cxn>
                <a:cxn ang="0">
                  <a:pos x="T4" y="T5"/>
                </a:cxn>
                <a:cxn ang="0">
                  <a:pos x="T6" y="T7"/>
                </a:cxn>
                <a:cxn ang="0">
                  <a:pos x="T8" y="T9"/>
                </a:cxn>
                <a:cxn ang="0">
                  <a:pos x="T10" y="T11"/>
                </a:cxn>
              </a:cxnLst>
              <a:rect l="0" t="0" r="r" b="b"/>
              <a:pathLst>
                <a:path w="27" h="4">
                  <a:moveTo>
                    <a:pt x="2" y="4"/>
                  </a:moveTo>
                  <a:cubicBezTo>
                    <a:pt x="2" y="4"/>
                    <a:pt x="20" y="3"/>
                    <a:pt x="24" y="3"/>
                  </a:cubicBezTo>
                  <a:cubicBezTo>
                    <a:pt x="27" y="3"/>
                    <a:pt x="24" y="1"/>
                    <a:pt x="23" y="1"/>
                  </a:cubicBezTo>
                  <a:cubicBezTo>
                    <a:pt x="21" y="0"/>
                    <a:pt x="5" y="0"/>
                    <a:pt x="3" y="0"/>
                  </a:cubicBezTo>
                  <a:cubicBezTo>
                    <a:pt x="2" y="0"/>
                    <a:pt x="1" y="1"/>
                    <a:pt x="0" y="3"/>
                  </a:cubicBezTo>
                  <a:cubicBezTo>
                    <a:pt x="0" y="4"/>
                    <a:pt x="2" y="4"/>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5" name="Freeform 604">
              <a:extLst>
                <a:ext uri="{FF2B5EF4-FFF2-40B4-BE49-F238E27FC236}">
                  <a16:creationId xmlns:a16="http://schemas.microsoft.com/office/drawing/2014/main" id="{80C08CE8-2D38-4E05-BD1F-A65660F12525}"/>
                </a:ext>
              </a:extLst>
            </p:cNvPr>
            <p:cNvSpPr>
              <a:spLocks/>
            </p:cNvSpPr>
            <p:nvPr/>
          </p:nvSpPr>
          <p:spPr bwMode="auto">
            <a:xfrm>
              <a:off x="5410" y="534"/>
              <a:ext cx="151" cy="65"/>
            </a:xfrm>
            <a:custGeom>
              <a:avLst/>
              <a:gdLst>
                <a:gd name="T0" fmla="*/ 60 w 109"/>
                <a:gd name="T1" fmla="*/ 2 h 47"/>
                <a:gd name="T2" fmla="*/ 54 w 109"/>
                <a:gd name="T3" fmla="*/ 2 h 47"/>
                <a:gd name="T4" fmla="*/ 50 w 109"/>
                <a:gd name="T5" fmla="*/ 3 h 47"/>
                <a:gd name="T6" fmla="*/ 41 w 109"/>
                <a:gd name="T7" fmla="*/ 2 h 47"/>
                <a:gd name="T8" fmla="*/ 37 w 109"/>
                <a:gd name="T9" fmla="*/ 5 h 47"/>
                <a:gd name="T10" fmla="*/ 33 w 109"/>
                <a:gd name="T11" fmla="*/ 3 h 47"/>
                <a:gd name="T12" fmla="*/ 27 w 109"/>
                <a:gd name="T13" fmla="*/ 6 h 47"/>
                <a:gd name="T14" fmla="*/ 22 w 109"/>
                <a:gd name="T15" fmla="*/ 8 h 47"/>
                <a:gd name="T16" fmla="*/ 24 w 109"/>
                <a:gd name="T17" fmla="*/ 12 h 47"/>
                <a:gd name="T18" fmla="*/ 22 w 109"/>
                <a:gd name="T19" fmla="*/ 13 h 47"/>
                <a:gd name="T20" fmla="*/ 15 w 109"/>
                <a:gd name="T21" fmla="*/ 17 h 47"/>
                <a:gd name="T22" fmla="*/ 9 w 109"/>
                <a:gd name="T23" fmla="*/ 21 h 47"/>
                <a:gd name="T24" fmla="*/ 3 w 109"/>
                <a:gd name="T25" fmla="*/ 21 h 47"/>
                <a:gd name="T26" fmla="*/ 3 w 109"/>
                <a:gd name="T27" fmla="*/ 23 h 47"/>
                <a:gd name="T28" fmla="*/ 13 w 109"/>
                <a:gd name="T29" fmla="*/ 20 h 47"/>
                <a:gd name="T30" fmla="*/ 16 w 109"/>
                <a:gd name="T31" fmla="*/ 22 h 47"/>
                <a:gd name="T32" fmla="*/ 15 w 109"/>
                <a:gd name="T33" fmla="*/ 25 h 47"/>
                <a:gd name="T34" fmla="*/ 21 w 109"/>
                <a:gd name="T35" fmla="*/ 25 h 47"/>
                <a:gd name="T36" fmla="*/ 22 w 109"/>
                <a:gd name="T37" fmla="*/ 28 h 47"/>
                <a:gd name="T38" fmla="*/ 24 w 109"/>
                <a:gd name="T39" fmla="*/ 32 h 47"/>
                <a:gd name="T40" fmla="*/ 27 w 109"/>
                <a:gd name="T41" fmla="*/ 33 h 47"/>
                <a:gd name="T42" fmla="*/ 30 w 109"/>
                <a:gd name="T43" fmla="*/ 37 h 47"/>
                <a:gd name="T44" fmla="*/ 40 w 109"/>
                <a:gd name="T45" fmla="*/ 37 h 47"/>
                <a:gd name="T46" fmla="*/ 42 w 109"/>
                <a:gd name="T47" fmla="*/ 38 h 47"/>
                <a:gd name="T48" fmla="*/ 50 w 109"/>
                <a:gd name="T49" fmla="*/ 39 h 47"/>
                <a:gd name="T50" fmla="*/ 52 w 109"/>
                <a:gd name="T51" fmla="*/ 39 h 47"/>
                <a:gd name="T52" fmla="*/ 57 w 109"/>
                <a:gd name="T53" fmla="*/ 40 h 47"/>
                <a:gd name="T54" fmla="*/ 60 w 109"/>
                <a:gd name="T55" fmla="*/ 40 h 47"/>
                <a:gd name="T56" fmla="*/ 67 w 109"/>
                <a:gd name="T57" fmla="*/ 44 h 47"/>
                <a:gd name="T58" fmla="*/ 69 w 109"/>
                <a:gd name="T59" fmla="*/ 45 h 47"/>
                <a:gd name="T60" fmla="*/ 79 w 109"/>
                <a:gd name="T61" fmla="*/ 46 h 47"/>
                <a:gd name="T62" fmla="*/ 84 w 109"/>
                <a:gd name="T63" fmla="*/ 47 h 47"/>
                <a:gd name="T64" fmla="*/ 95 w 109"/>
                <a:gd name="T65" fmla="*/ 45 h 47"/>
                <a:gd name="T66" fmla="*/ 99 w 109"/>
                <a:gd name="T67" fmla="*/ 44 h 47"/>
                <a:gd name="T68" fmla="*/ 105 w 109"/>
                <a:gd name="T69" fmla="*/ 42 h 47"/>
                <a:gd name="T70" fmla="*/ 105 w 109"/>
                <a:gd name="T71" fmla="*/ 38 h 47"/>
                <a:gd name="T72" fmla="*/ 95 w 109"/>
                <a:gd name="T73" fmla="*/ 31 h 47"/>
                <a:gd name="T74" fmla="*/ 98 w 109"/>
                <a:gd name="T75" fmla="*/ 30 h 47"/>
                <a:gd name="T76" fmla="*/ 101 w 109"/>
                <a:gd name="T77" fmla="*/ 30 h 47"/>
                <a:gd name="T78" fmla="*/ 103 w 109"/>
                <a:gd name="T79" fmla="*/ 27 h 47"/>
                <a:gd name="T80" fmla="*/ 103 w 109"/>
                <a:gd name="T81" fmla="*/ 23 h 47"/>
                <a:gd name="T82" fmla="*/ 103 w 109"/>
                <a:gd name="T83" fmla="*/ 20 h 47"/>
                <a:gd name="T84" fmla="*/ 104 w 109"/>
                <a:gd name="T85" fmla="*/ 16 h 47"/>
                <a:gd name="T86" fmla="*/ 107 w 109"/>
                <a:gd name="T87" fmla="*/ 14 h 47"/>
                <a:gd name="T88" fmla="*/ 104 w 109"/>
                <a:gd name="T89" fmla="*/ 10 h 47"/>
                <a:gd name="T90" fmla="*/ 97 w 109"/>
                <a:gd name="T91" fmla="*/ 5 h 47"/>
                <a:gd name="T92" fmla="*/ 80 w 109"/>
                <a:gd name="T93" fmla="*/ 8 h 47"/>
                <a:gd name="T94" fmla="*/ 74 w 109"/>
                <a:gd name="T95" fmla="*/ 13 h 47"/>
                <a:gd name="T96" fmla="*/ 69 w 109"/>
                <a:gd name="T97" fmla="*/ 15 h 47"/>
                <a:gd name="T98" fmla="*/ 67 w 109"/>
                <a:gd name="T99" fmla="*/ 15 h 47"/>
                <a:gd name="T100" fmla="*/ 77 w 109"/>
                <a:gd name="T101" fmla="*/ 5 h 47"/>
                <a:gd name="T102" fmla="*/ 76 w 109"/>
                <a:gd name="T103" fmla="*/ 3 h 47"/>
                <a:gd name="T104" fmla="*/ 70 w 109"/>
                <a:gd name="T105" fmla="*/ 0 h 47"/>
                <a:gd name="T106" fmla="*/ 60 w 109"/>
                <a:gd name="T10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9" h="47">
                  <a:moveTo>
                    <a:pt x="60" y="2"/>
                  </a:moveTo>
                  <a:cubicBezTo>
                    <a:pt x="60" y="2"/>
                    <a:pt x="56" y="3"/>
                    <a:pt x="54" y="2"/>
                  </a:cubicBezTo>
                  <a:cubicBezTo>
                    <a:pt x="53" y="2"/>
                    <a:pt x="51" y="3"/>
                    <a:pt x="50" y="3"/>
                  </a:cubicBezTo>
                  <a:cubicBezTo>
                    <a:pt x="49" y="3"/>
                    <a:pt x="42" y="3"/>
                    <a:pt x="41" y="2"/>
                  </a:cubicBezTo>
                  <a:cubicBezTo>
                    <a:pt x="39" y="2"/>
                    <a:pt x="38" y="4"/>
                    <a:pt x="37" y="5"/>
                  </a:cubicBezTo>
                  <a:cubicBezTo>
                    <a:pt x="36" y="6"/>
                    <a:pt x="34" y="4"/>
                    <a:pt x="33" y="3"/>
                  </a:cubicBezTo>
                  <a:cubicBezTo>
                    <a:pt x="31" y="2"/>
                    <a:pt x="30" y="5"/>
                    <a:pt x="27" y="6"/>
                  </a:cubicBezTo>
                  <a:cubicBezTo>
                    <a:pt x="25" y="7"/>
                    <a:pt x="24" y="7"/>
                    <a:pt x="22" y="8"/>
                  </a:cubicBezTo>
                  <a:cubicBezTo>
                    <a:pt x="21" y="9"/>
                    <a:pt x="22" y="10"/>
                    <a:pt x="24" y="12"/>
                  </a:cubicBezTo>
                  <a:cubicBezTo>
                    <a:pt x="26" y="14"/>
                    <a:pt x="23" y="13"/>
                    <a:pt x="22" y="13"/>
                  </a:cubicBezTo>
                  <a:cubicBezTo>
                    <a:pt x="21" y="13"/>
                    <a:pt x="16" y="16"/>
                    <a:pt x="15" y="17"/>
                  </a:cubicBezTo>
                  <a:cubicBezTo>
                    <a:pt x="14" y="18"/>
                    <a:pt x="10" y="20"/>
                    <a:pt x="9" y="21"/>
                  </a:cubicBezTo>
                  <a:cubicBezTo>
                    <a:pt x="7" y="21"/>
                    <a:pt x="7" y="22"/>
                    <a:pt x="3" y="21"/>
                  </a:cubicBezTo>
                  <a:cubicBezTo>
                    <a:pt x="0" y="20"/>
                    <a:pt x="3" y="23"/>
                    <a:pt x="3" y="23"/>
                  </a:cubicBezTo>
                  <a:cubicBezTo>
                    <a:pt x="6" y="26"/>
                    <a:pt x="12" y="21"/>
                    <a:pt x="13" y="20"/>
                  </a:cubicBezTo>
                  <a:cubicBezTo>
                    <a:pt x="15" y="19"/>
                    <a:pt x="15" y="20"/>
                    <a:pt x="16" y="22"/>
                  </a:cubicBezTo>
                  <a:cubicBezTo>
                    <a:pt x="18" y="24"/>
                    <a:pt x="15" y="23"/>
                    <a:pt x="15" y="25"/>
                  </a:cubicBezTo>
                  <a:cubicBezTo>
                    <a:pt x="15" y="26"/>
                    <a:pt x="19" y="25"/>
                    <a:pt x="21" y="25"/>
                  </a:cubicBezTo>
                  <a:cubicBezTo>
                    <a:pt x="23" y="26"/>
                    <a:pt x="23" y="25"/>
                    <a:pt x="22" y="28"/>
                  </a:cubicBezTo>
                  <a:cubicBezTo>
                    <a:pt x="22" y="30"/>
                    <a:pt x="22" y="32"/>
                    <a:pt x="24" y="32"/>
                  </a:cubicBezTo>
                  <a:cubicBezTo>
                    <a:pt x="27" y="32"/>
                    <a:pt x="25" y="32"/>
                    <a:pt x="27" y="33"/>
                  </a:cubicBezTo>
                  <a:cubicBezTo>
                    <a:pt x="28" y="34"/>
                    <a:pt x="28" y="35"/>
                    <a:pt x="30" y="37"/>
                  </a:cubicBezTo>
                  <a:cubicBezTo>
                    <a:pt x="31" y="39"/>
                    <a:pt x="37" y="38"/>
                    <a:pt x="40" y="37"/>
                  </a:cubicBezTo>
                  <a:cubicBezTo>
                    <a:pt x="42" y="37"/>
                    <a:pt x="43" y="37"/>
                    <a:pt x="42" y="38"/>
                  </a:cubicBezTo>
                  <a:cubicBezTo>
                    <a:pt x="42" y="39"/>
                    <a:pt x="49" y="39"/>
                    <a:pt x="50" y="39"/>
                  </a:cubicBezTo>
                  <a:cubicBezTo>
                    <a:pt x="52" y="39"/>
                    <a:pt x="52" y="39"/>
                    <a:pt x="52" y="39"/>
                  </a:cubicBezTo>
                  <a:cubicBezTo>
                    <a:pt x="51" y="40"/>
                    <a:pt x="54" y="40"/>
                    <a:pt x="57" y="40"/>
                  </a:cubicBezTo>
                  <a:cubicBezTo>
                    <a:pt x="60" y="40"/>
                    <a:pt x="59" y="39"/>
                    <a:pt x="60" y="40"/>
                  </a:cubicBezTo>
                  <a:cubicBezTo>
                    <a:pt x="61" y="42"/>
                    <a:pt x="65" y="44"/>
                    <a:pt x="67" y="44"/>
                  </a:cubicBezTo>
                  <a:cubicBezTo>
                    <a:pt x="69" y="44"/>
                    <a:pt x="71" y="45"/>
                    <a:pt x="69" y="45"/>
                  </a:cubicBezTo>
                  <a:cubicBezTo>
                    <a:pt x="68" y="45"/>
                    <a:pt x="76" y="46"/>
                    <a:pt x="79" y="46"/>
                  </a:cubicBezTo>
                  <a:cubicBezTo>
                    <a:pt x="81" y="47"/>
                    <a:pt x="82" y="47"/>
                    <a:pt x="84" y="47"/>
                  </a:cubicBezTo>
                  <a:cubicBezTo>
                    <a:pt x="86" y="47"/>
                    <a:pt x="93" y="46"/>
                    <a:pt x="95" y="45"/>
                  </a:cubicBezTo>
                  <a:cubicBezTo>
                    <a:pt x="97" y="45"/>
                    <a:pt x="98" y="45"/>
                    <a:pt x="99" y="44"/>
                  </a:cubicBezTo>
                  <a:cubicBezTo>
                    <a:pt x="100" y="43"/>
                    <a:pt x="102" y="43"/>
                    <a:pt x="105" y="42"/>
                  </a:cubicBezTo>
                  <a:cubicBezTo>
                    <a:pt x="107" y="41"/>
                    <a:pt x="105" y="39"/>
                    <a:pt x="105" y="38"/>
                  </a:cubicBezTo>
                  <a:cubicBezTo>
                    <a:pt x="104" y="37"/>
                    <a:pt x="97" y="33"/>
                    <a:pt x="95" y="31"/>
                  </a:cubicBezTo>
                  <a:cubicBezTo>
                    <a:pt x="93" y="30"/>
                    <a:pt x="97" y="30"/>
                    <a:pt x="98" y="30"/>
                  </a:cubicBezTo>
                  <a:cubicBezTo>
                    <a:pt x="99" y="31"/>
                    <a:pt x="100" y="30"/>
                    <a:pt x="101" y="30"/>
                  </a:cubicBezTo>
                  <a:cubicBezTo>
                    <a:pt x="103" y="29"/>
                    <a:pt x="103" y="28"/>
                    <a:pt x="103" y="27"/>
                  </a:cubicBezTo>
                  <a:cubicBezTo>
                    <a:pt x="103" y="26"/>
                    <a:pt x="103" y="24"/>
                    <a:pt x="103" y="23"/>
                  </a:cubicBezTo>
                  <a:cubicBezTo>
                    <a:pt x="103" y="21"/>
                    <a:pt x="104" y="21"/>
                    <a:pt x="103" y="20"/>
                  </a:cubicBezTo>
                  <a:cubicBezTo>
                    <a:pt x="103" y="18"/>
                    <a:pt x="104" y="17"/>
                    <a:pt x="104" y="16"/>
                  </a:cubicBezTo>
                  <a:cubicBezTo>
                    <a:pt x="104" y="15"/>
                    <a:pt x="106" y="14"/>
                    <a:pt x="107" y="14"/>
                  </a:cubicBezTo>
                  <a:cubicBezTo>
                    <a:pt x="109" y="13"/>
                    <a:pt x="106" y="11"/>
                    <a:pt x="104" y="10"/>
                  </a:cubicBezTo>
                  <a:cubicBezTo>
                    <a:pt x="102" y="9"/>
                    <a:pt x="98" y="6"/>
                    <a:pt x="97" y="5"/>
                  </a:cubicBezTo>
                  <a:cubicBezTo>
                    <a:pt x="95" y="4"/>
                    <a:pt x="81" y="8"/>
                    <a:pt x="80" y="8"/>
                  </a:cubicBezTo>
                  <a:cubicBezTo>
                    <a:pt x="79" y="9"/>
                    <a:pt x="75" y="11"/>
                    <a:pt x="74" y="13"/>
                  </a:cubicBezTo>
                  <a:cubicBezTo>
                    <a:pt x="73" y="14"/>
                    <a:pt x="70" y="15"/>
                    <a:pt x="69" y="15"/>
                  </a:cubicBezTo>
                  <a:cubicBezTo>
                    <a:pt x="67" y="16"/>
                    <a:pt x="66" y="16"/>
                    <a:pt x="67" y="15"/>
                  </a:cubicBezTo>
                  <a:cubicBezTo>
                    <a:pt x="67" y="13"/>
                    <a:pt x="75" y="6"/>
                    <a:pt x="77" y="5"/>
                  </a:cubicBezTo>
                  <a:cubicBezTo>
                    <a:pt x="80" y="4"/>
                    <a:pt x="77" y="3"/>
                    <a:pt x="76" y="3"/>
                  </a:cubicBezTo>
                  <a:cubicBezTo>
                    <a:pt x="75" y="2"/>
                    <a:pt x="72" y="0"/>
                    <a:pt x="70" y="0"/>
                  </a:cubicBezTo>
                  <a:cubicBezTo>
                    <a:pt x="69" y="0"/>
                    <a:pt x="61" y="1"/>
                    <a:pt x="6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6" name="Freeform 605">
              <a:extLst>
                <a:ext uri="{FF2B5EF4-FFF2-40B4-BE49-F238E27FC236}">
                  <a16:creationId xmlns:a16="http://schemas.microsoft.com/office/drawing/2014/main" id="{A484F474-6DF8-4784-9617-EA3B23D001BD}"/>
                </a:ext>
              </a:extLst>
            </p:cNvPr>
            <p:cNvSpPr>
              <a:spLocks/>
            </p:cNvSpPr>
            <p:nvPr/>
          </p:nvSpPr>
          <p:spPr bwMode="auto">
            <a:xfrm>
              <a:off x="5544" y="567"/>
              <a:ext cx="129" cy="69"/>
            </a:xfrm>
            <a:custGeom>
              <a:avLst/>
              <a:gdLst>
                <a:gd name="T0" fmla="*/ 3 w 93"/>
                <a:gd name="T1" fmla="*/ 43 h 50"/>
                <a:gd name="T2" fmla="*/ 2 w 93"/>
                <a:gd name="T3" fmla="*/ 48 h 50"/>
                <a:gd name="T4" fmla="*/ 11 w 93"/>
                <a:gd name="T5" fmla="*/ 49 h 50"/>
                <a:gd name="T6" fmla="*/ 20 w 93"/>
                <a:gd name="T7" fmla="*/ 45 h 50"/>
                <a:gd name="T8" fmla="*/ 30 w 93"/>
                <a:gd name="T9" fmla="*/ 41 h 50"/>
                <a:gd name="T10" fmla="*/ 39 w 93"/>
                <a:gd name="T11" fmla="*/ 41 h 50"/>
                <a:gd name="T12" fmla="*/ 47 w 93"/>
                <a:gd name="T13" fmla="*/ 41 h 50"/>
                <a:gd name="T14" fmla="*/ 50 w 93"/>
                <a:gd name="T15" fmla="*/ 42 h 50"/>
                <a:gd name="T16" fmla="*/ 54 w 93"/>
                <a:gd name="T17" fmla="*/ 41 h 50"/>
                <a:gd name="T18" fmla="*/ 58 w 93"/>
                <a:gd name="T19" fmla="*/ 40 h 50"/>
                <a:gd name="T20" fmla="*/ 68 w 93"/>
                <a:gd name="T21" fmla="*/ 39 h 50"/>
                <a:gd name="T22" fmla="*/ 74 w 93"/>
                <a:gd name="T23" fmla="*/ 37 h 50"/>
                <a:gd name="T24" fmla="*/ 80 w 93"/>
                <a:gd name="T25" fmla="*/ 37 h 50"/>
                <a:gd name="T26" fmla="*/ 85 w 93"/>
                <a:gd name="T27" fmla="*/ 36 h 50"/>
                <a:gd name="T28" fmla="*/ 91 w 93"/>
                <a:gd name="T29" fmla="*/ 31 h 50"/>
                <a:gd name="T30" fmla="*/ 91 w 93"/>
                <a:gd name="T31" fmla="*/ 27 h 50"/>
                <a:gd name="T32" fmla="*/ 89 w 93"/>
                <a:gd name="T33" fmla="*/ 22 h 50"/>
                <a:gd name="T34" fmla="*/ 78 w 93"/>
                <a:gd name="T35" fmla="*/ 20 h 50"/>
                <a:gd name="T36" fmla="*/ 78 w 93"/>
                <a:gd name="T37" fmla="*/ 18 h 50"/>
                <a:gd name="T38" fmla="*/ 73 w 93"/>
                <a:gd name="T39" fmla="*/ 16 h 50"/>
                <a:gd name="T40" fmla="*/ 71 w 93"/>
                <a:gd name="T41" fmla="*/ 13 h 50"/>
                <a:gd name="T42" fmla="*/ 67 w 93"/>
                <a:gd name="T43" fmla="*/ 10 h 50"/>
                <a:gd name="T44" fmla="*/ 51 w 93"/>
                <a:gd name="T45" fmla="*/ 13 h 50"/>
                <a:gd name="T46" fmla="*/ 51 w 93"/>
                <a:gd name="T47" fmla="*/ 11 h 50"/>
                <a:gd name="T48" fmla="*/ 52 w 93"/>
                <a:gd name="T49" fmla="*/ 8 h 50"/>
                <a:gd name="T50" fmla="*/ 55 w 93"/>
                <a:gd name="T51" fmla="*/ 6 h 50"/>
                <a:gd name="T52" fmla="*/ 55 w 93"/>
                <a:gd name="T53" fmla="*/ 4 h 50"/>
                <a:gd name="T54" fmla="*/ 53 w 93"/>
                <a:gd name="T55" fmla="*/ 3 h 50"/>
                <a:gd name="T56" fmla="*/ 46 w 93"/>
                <a:gd name="T57" fmla="*/ 1 h 50"/>
                <a:gd name="T58" fmla="*/ 42 w 93"/>
                <a:gd name="T59" fmla="*/ 7 h 50"/>
                <a:gd name="T60" fmla="*/ 38 w 93"/>
                <a:gd name="T61" fmla="*/ 4 h 50"/>
                <a:gd name="T62" fmla="*/ 29 w 93"/>
                <a:gd name="T63" fmla="*/ 8 h 50"/>
                <a:gd name="T64" fmla="*/ 28 w 93"/>
                <a:gd name="T65" fmla="*/ 13 h 50"/>
                <a:gd name="T66" fmla="*/ 26 w 93"/>
                <a:gd name="T67" fmla="*/ 14 h 50"/>
                <a:gd name="T68" fmla="*/ 23 w 93"/>
                <a:gd name="T69" fmla="*/ 20 h 50"/>
                <a:gd name="T70" fmla="*/ 26 w 93"/>
                <a:gd name="T71" fmla="*/ 23 h 50"/>
                <a:gd name="T72" fmla="*/ 20 w 93"/>
                <a:gd name="T73" fmla="*/ 22 h 50"/>
                <a:gd name="T74" fmla="*/ 14 w 93"/>
                <a:gd name="T75" fmla="*/ 27 h 50"/>
                <a:gd name="T76" fmla="*/ 9 w 93"/>
                <a:gd name="T77" fmla="*/ 38 h 50"/>
                <a:gd name="T78" fmla="*/ 3 w 93"/>
                <a:gd name="T79"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50">
                  <a:moveTo>
                    <a:pt x="3" y="43"/>
                  </a:moveTo>
                  <a:cubicBezTo>
                    <a:pt x="0" y="45"/>
                    <a:pt x="2" y="48"/>
                    <a:pt x="2" y="48"/>
                  </a:cubicBezTo>
                  <a:cubicBezTo>
                    <a:pt x="4" y="50"/>
                    <a:pt x="9" y="50"/>
                    <a:pt x="11" y="49"/>
                  </a:cubicBezTo>
                  <a:cubicBezTo>
                    <a:pt x="12" y="49"/>
                    <a:pt x="18" y="46"/>
                    <a:pt x="20" y="45"/>
                  </a:cubicBezTo>
                  <a:cubicBezTo>
                    <a:pt x="23" y="44"/>
                    <a:pt x="28" y="42"/>
                    <a:pt x="30" y="41"/>
                  </a:cubicBezTo>
                  <a:cubicBezTo>
                    <a:pt x="32" y="41"/>
                    <a:pt x="38" y="41"/>
                    <a:pt x="39" y="41"/>
                  </a:cubicBezTo>
                  <a:cubicBezTo>
                    <a:pt x="40" y="42"/>
                    <a:pt x="46" y="41"/>
                    <a:pt x="47" y="41"/>
                  </a:cubicBezTo>
                  <a:cubicBezTo>
                    <a:pt x="49" y="40"/>
                    <a:pt x="49" y="41"/>
                    <a:pt x="50" y="42"/>
                  </a:cubicBezTo>
                  <a:cubicBezTo>
                    <a:pt x="51" y="43"/>
                    <a:pt x="52" y="41"/>
                    <a:pt x="54" y="41"/>
                  </a:cubicBezTo>
                  <a:cubicBezTo>
                    <a:pt x="55" y="40"/>
                    <a:pt x="57" y="40"/>
                    <a:pt x="58" y="40"/>
                  </a:cubicBezTo>
                  <a:cubicBezTo>
                    <a:pt x="60" y="40"/>
                    <a:pt x="66" y="39"/>
                    <a:pt x="68" y="39"/>
                  </a:cubicBezTo>
                  <a:cubicBezTo>
                    <a:pt x="70" y="39"/>
                    <a:pt x="72" y="38"/>
                    <a:pt x="74" y="37"/>
                  </a:cubicBezTo>
                  <a:cubicBezTo>
                    <a:pt x="76" y="36"/>
                    <a:pt x="79" y="36"/>
                    <a:pt x="80" y="37"/>
                  </a:cubicBezTo>
                  <a:cubicBezTo>
                    <a:pt x="82" y="37"/>
                    <a:pt x="83" y="37"/>
                    <a:pt x="85" y="36"/>
                  </a:cubicBezTo>
                  <a:cubicBezTo>
                    <a:pt x="86" y="35"/>
                    <a:pt x="89" y="33"/>
                    <a:pt x="91" y="31"/>
                  </a:cubicBezTo>
                  <a:cubicBezTo>
                    <a:pt x="93" y="29"/>
                    <a:pt x="92" y="29"/>
                    <a:pt x="91" y="27"/>
                  </a:cubicBezTo>
                  <a:cubicBezTo>
                    <a:pt x="90" y="26"/>
                    <a:pt x="91" y="26"/>
                    <a:pt x="89" y="22"/>
                  </a:cubicBezTo>
                  <a:cubicBezTo>
                    <a:pt x="88" y="19"/>
                    <a:pt x="79" y="20"/>
                    <a:pt x="78" y="20"/>
                  </a:cubicBezTo>
                  <a:cubicBezTo>
                    <a:pt x="76" y="20"/>
                    <a:pt x="79" y="19"/>
                    <a:pt x="78" y="18"/>
                  </a:cubicBezTo>
                  <a:cubicBezTo>
                    <a:pt x="77" y="16"/>
                    <a:pt x="75" y="16"/>
                    <a:pt x="73" y="16"/>
                  </a:cubicBezTo>
                  <a:cubicBezTo>
                    <a:pt x="72" y="16"/>
                    <a:pt x="71" y="16"/>
                    <a:pt x="71" y="13"/>
                  </a:cubicBezTo>
                  <a:cubicBezTo>
                    <a:pt x="71" y="11"/>
                    <a:pt x="70" y="11"/>
                    <a:pt x="67" y="10"/>
                  </a:cubicBezTo>
                  <a:cubicBezTo>
                    <a:pt x="64" y="9"/>
                    <a:pt x="52" y="12"/>
                    <a:pt x="51" y="13"/>
                  </a:cubicBezTo>
                  <a:cubicBezTo>
                    <a:pt x="49" y="13"/>
                    <a:pt x="52" y="12"/>
                    <a:pt x="51" y="11"/>
                  </a:cubicBezTo>
                  <a:cubicBezTo>
                    <a:pt x="50" y="10"/>
                    <a:pt x="52" y="10"/>
                    <a:pt x="52" y="8"/>
                  </a:cubicBezTo>
                  <a:cubicBezTo>
                    <a:pt x="52" y="7"/>
                    <a:pt x="53" y="7"/>
                    <a:pt x="55" y="6"/>
                  </a:cubicBezTo>
                  <a:cubicBezTo>
                    <a:pt x="57" y="5"/>
                    <a:pt x="56" y="5"/>
                    <a:pt x="55" y="4"/>
                  </a:cubicBezTo>
                  <a:cubicBezTo>
                    <a:pt x="55" y="4"/>
                    <a:pt x="54" y="3"/>
                    <a:pt x="53" y="3"/>
                  </a:cubicBezTo>
                  <a:cubicBezTo>
                    <a:pt x="52" y="2"/>
                    <a:pt x="48" y="2"/>
                    <a:pt x="46" y="1"/>
                  </a:cubicBezTo>
                  <a:cubicBezTo>
                    <a:pt x="44" y="0"/>
                    <a:pt x="43" y="6"/>
                    <a:pt x="42" y="7"/>
                  </a:cubicBezTo>
                  <a:cubicBezTo>
                    <a:pt x="41" y="8"/>
                    <a:pt x="39" y="7"/>
                    <a:pt x="38" y="4"/>
                  </a:cubicBezTo>
                  <a:cubicBezTo>
                    <a:pt x="37" y="2"/>
                    <a:pt x="30" y="6"/>
                    <a:pt x="29" y="8"/>
                  </a:cubicBezTo>
                  <a:cubicBezTo>
                    <a:pt x="27" y="9"/>
                    <a:pt x="27" y="11"/>
                    <a:pt x="28" y="13"/>
                  </a:cubicBezTo>
                  <a:cubicBezTo>
                    <a:pt x="29" y="15"/>
                    <a:pt x="28" y="14"/>
                    <a:pt x="26" y="14"/>
                  </a:cubicBezTo>
                  <a:cubicBezTo>
                    <a:pt x="24" y="14"/>
                    <a:pt x="23" y="19"/>
                    <a:pt x="23" y="20"/>
                  </a:cubicBezTo>
                  <a:cubicBezTo>
                    <a:pt x="22" y="22"/>
                    <a:pt x="24" y="21"/>
                    <a:pt x="26" y="23"/>
                  </a:cubicBezTo>
                  <a:cubicBezTo>
                    <a:pt x="28" y="24"/>
                    <a:pt x="21" y="23"/>
                    <a:pt x="20" y="22"/>
                  </a:cubicBezTo>
                  <a:cubicBezTo>
                    <a:pt x="18" y="22"/>
                    <a:pt x="15" y="25"/>
                    <a:pt x="14" y="27"/>
                  </a:cubicBezTo>
                  <a:cubicBezTo>
                    <a:pt x="12" y="29"/>
                    <a:pt x="10" y="35"/>
                    <a:pt x="9" y="38"/>
                  </a:cubicBezTo>
                  <a:cubicBezTo>
                    <a:pt x="8" y="40"/>
                    <a:pt x="5" y="42"/>
                    <a:pt x="3" y="4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7" name="Freeform 606">
              <a:extLst>
                <a:ext uri="{FF2B5EF4-FFF2-40B4-BE49-F238E27FC236}">
                  <a16:creationId xmlns:a16="http://schemas.microsoft.com/office/drawing/2014/main" id="{6AB03AFC-2B64-441A-B0EC-6749EDC35D5E}"/>
                </a:ext>
              </a:extLst>
            </p:cNvPr>
            <p:cNvSpPr>
              <a:spLocks/>
            </p:cNvSpPr>
            <p:nvPr/>
          </p:nvSpPr>
          <p:spPr bwMode="auto">
            <a:xfrm>
              <a:off x="5123" y="497"/>
              <a:ext cx="34" cy="10"/>
            </a:xfrm>
            <a:custGeom>
              <a:avLst/>
              <a:gdLst>
                <a:gd name="T0" fmla="*/ 5 w 24"/>
                <a:gd name="T1" fmla="*/ 5 h 7"/>
                <a:gd name="T2" fmla="*/ 22 w 24"/>
                <a:gd name="T3" fmla="*/ 2 h 7"/>
                <a:gd name="T4" fmla="*/ 16 w 24"/>
                <a:gd name="T5" fmla="*/ 0 h 7"/>
                <a:gd name="T6" fmla="*/ 7 w 24"/>
                <a:gd name="T7" fmla="*/ 0 h 7"/>
                <a:gd name="T8" fmla="*/ 3 w 24"/>
                <a:gd name="T9" fmla="*/ 3 h 7"/>
                <a:gd name="T10" fmla="*/ 5 w 24"/>
                <a:gd name="T11" fmla="*/ 5 h 7"/>
              </a:gdLst>
              <a:ahLst/>
              <a:cxnLst>
                <a:cxn ang="0">
                  <a:pos x="T0" y="T1"/>
                </a:cxn>
                <a:cxn ang="0">
                  <a:pos x="T2" y="T3"/>
                </a:cxn>
                <a:cxn ang="0">
                  <a:pos x="T4" y="T5"/>
                </a:cxn>
                <a:cxn ang="0">
                  <a:pos x="T6" y="T7"/>
                </a:cxn>
                <a:cxn ang="0">
                  <a:pos x="T8" y="T9"/>
                </a:cxn>
                <a:cxn ang="0">
                  <a:pos x="T10" y="T11"/>
                </a:cxn>
              </a:cxnLst>
              <a:rect l="0" t="0" r="r" b="b"/>
              <a:pathLst>
                <a:path w="24" h="7">
                  <a:moveTo>
                    <a:pt x="5" y="5"/>
                  </a:moveTo>
                  <a:cubicBezTo>
                    <a:pt x="10" y="5"/>
                    <a:pt x="19" y="4"/>
                    <a:pt x="22" y="2"/>
                  </a:cubicBezTo>
                  <a:cubicBezTo>
                    <a:pt x="24" y="0"/>
                    <a:pt x="18" y="0"/>
                    <a:pt x="16" y="0"/>
                  </a:cubicBezTo>
                  <a:cubicBezTo>
                    <a:pt x="15" y="0"/>
                    <a:pt x="9" y="0"/>
                    <a:pt x="7" y="0"/>
                  </a:cubicBezTo>
                  <a:cubicBezTo>
                    <a:pt x="5" y="0"/>
                    <a:pt x="5" y="0"/>
                    <a:pt x="3" y="3"/>
                  </a:cubicBezTo>
                  <a:cubicBezTo>
                    <a:pt x="0" y="7"/>
                    <a:pt x="5" y="5"/>
                    <a:pt x="5"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8" name="Freeform 607">
              <a:extLst>
                <a:ext uri="{FF2B5EF4-FFF2-40B4-BE49-F238E27FC236}">
                  <a16:creationId xmlns:a16="http://schemas.microsoft.com/office/drawing/2014/main" id="{13B57491-2EBB-4B74-90DE-7E7072C29664}"/>
                </a:ext>
              </a:extLst>
            </p:cNvPr>
            <p:cNvSpPr>
              <a:spLocks/>
            </p:cNvSpPr>
            <p:nvPr/>
          </p:nvSpPr>
          <p:spPr bwMode="auto">
            <a:xfrm>
              <a:off x="4938" y="820"/>
              <a:ext cx="39" cy="19"/>
            </a:xfrm>
            <a:custGeom>
              <a:avLst/>
              <a:gdLst>
                <a:gd name="T0" fmla="*/ 2 w 28"/>
                <a:gd name="T1" fmla="*/ 14 h 14"/>
                <a:gd name="T2" fmla="*/ 4 w 28"/>
                <a:gd name="T3" fmla="*/ 13 h 14"/>
                <a:gd name="T4" fmla="*/ 6 w 28"/>
                <a:gd name="T5" fmla="*/ 13 h 14"/>
                <a:gd name="T6" fmla="*/ 12 w 28"/>
                <a:gd name="T7" fmla="*/ 12 h 14"/>
                <a:gd name="T8" fmla="*/ 18 w 28"/>
                <a:gd name="T9" fmla="*/ 11 h 14"/>
                <a:gd name="T10" fmla="*/ 22 w 28"/>
                <a:gd name="T11" fmla="*/ 10 h 14"/>
                <a:gd name="T12" fmla="*/ 26 w 28"/>
                <a:gd name="T13" fmla="*/ 10 h 14"/>
                <a:gd name="T14" fmla="*/ 26 w 28"/>
                <a:gd name="T15" fmla="*/ 7 h 14"/>
                <a:gd name="T16" fmla="*/ 22 w 28"/>
                <a:gd name="T17" fmla="*/ 6 h 14"/>
                <a:gd name="T18" fmla="*/ 19 w 28"/>
                <a:gd name="T19" fmla="*/ 4 h 14"/>
                <a:gd name="T20" fmla="*/ 20 w 28"/>
                <a:gd name="T21" fmla="*/ 2 h 14"/>
                <a:gd name="T22" fmla="*/ 19 w 28"/>
                <a:gd name="T23" fmla="*/ 1 h 14"/>
                <a:gd name="T24" fmla="*/ 11 w 28"/>
                <a:gd name="T25" fmla="*/ 1 h 14"/>
                <a:gd name="T26" fmla="*/ 3 w 28"/>
                <a:gd name="T27" fmla="*/ 2 h 14"/>
                <a:gd name="T28" fmla="*/ 2 w 28"/>
                <a:gd name="T29" fmla="*/ 4 h 14"/>
                <a:gd name="T30" fmla="*/ 2 w 28"/>
                <a:gd name="T31" fmla="*/ 8 h 14"/>
                <a:gd name="T32" fmla="*/ 1 w 28"/>
                <a:gd name="T33" fmla="*/ 12 h 14"/>
                <a:gd name="T34" fmla="*/ 2 w 28"/>
                <a:gd name="T3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14">
                  <a:moveTo>
                    <a:pt x="2" y="14"/>
                  </a:moveTo>
                  <a:cubicBezTo>
                    <a:pt x="3" y="14"/>
                    <a:pt x="4" y="14"/>
                    <a:pt x="4" y="13"/>
                  </a:cubicBezTo>
                  <a:cubicBezTo>
                    <a:pt x="5" y="12"/>
                    <a:pt x="5" y="12"/>
                    <a:pt x="6" y="13"/>
                  </a:cubicBezTo>
                  <a:cubicBezTo>
                    <a:pt x="8" y="14"/>
                    <a:pt x="9" y="13"/>
                    <a:pt x="12" y="12"/>
                  </a:cubicBezTo>
                  <a:cubicBezTo>
                    <a:pt x="14" y="11"/>
                    <a:pt x="16" y="11"/>
                    <a:pt x="18" y="11"/>
                  </a:cubicBezTo>
                  <a:cubicBezTo>
                    <a:pt x="19" y="11"/>
                    <a:pt x="21" y="11"/>
                    <a:pt x="22" y="10"/>
                  </a:cubicBezTo>
                  <a:cubicBezTo>
                    <a:pt x="23" y="9"/>
                    <a:pt x="25" y="10"/>
                    <a:pt x="26" y="10"/>
                  </a:cubicBezTo>
                  <a:cubicBezTo>
                    <a:pt x="28" y="10"/>
                    <a:pt x="27" y="8"/>
                    <a:pt x="26" y="7"/>
                  </a:cubicBezTo>
                  <a:cubicBezTo>
                    <a:pt x="25" y="5"/>
                    <a:pt x="23" y="5"/>
                    <a:pt x="22" y="6"/>
                  </a:cubicBezTo>
                  <a:cubicBezTo>
                    <a:pt x="21" y="6"/>
                    <a:pt x="20" y="5"/>
                    <a:pt x="19" y="4"/>
                  </a:cubicBezTo>
                  <a:cubicBezTo>
                    <a:pt x="18" y="2"/>
                    <a:pt x="19" y="2"/>
                    <a:pt x="20" y="2"/>
                  </a:cubicBezTo>
                  <a:cubicBezTo>
                    <a:pt x="21" y="2"/>
                    <a:pt x="21" y="1"/>
                    <a:pt x="19" y="1"/>
                  </a:cubicBezTo>
                  <a:cubicBezTo>
                    <a:pt x="18" y="0"/>
                    <a:pt x="13" y="1"/>
                    <a:pt x="11" y="1"/>
                  </a:cubicBezTo>
                  <a:cubicBezTo>
                    <a:pt x="10" y="1"/>
                    <a:pt x="5" y="2"/>
                    <a:pt x="3" y="2"/>
                  </a:cubicBezTo>
                  <a:cubicBezTo>
                    <a:pt x="2" y="3"/>
                    <a:pt x="2" y="4"/>
                    <a:pt x="2" y="4"/>
                  </a:cubicBezTo>
                  <a:cubicBezTo>
                    <a:pt x="2" y="4"/>
                    <a:pt x="3" y="6"/>
                    <a:pt x="2" y="8"/>
                  </a:cubicBezTo>
                  <a:cubicBezTo>
                    <a:pt x="2" y="10"/>
                    <a:pt x="2" y="10"/>
                    <a:pt x="1" y="12"/>
                  </a:cubicBezTo>
                  <a:cubicBezTo>
                    <a:pt x="0" y="13"/>
                    <a:pt x="1" y="13"/>
                    <a:pt x="2"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9" name="Freeform 608">
              <a:extLst>
                <a:ext uri="{FF2B5EF4-FFF2-40B4-BE49-F238E27FC236}">
                  <a16:creationId xmlns:a16="http://schemas.microsoft.com/office/drawing/2014/main" id="{8CB8BB1D-B2C9-49E5-A428-4C90133AB052}"/>
                </a:ext>
              </a:extLst>
            </p:cNvPr>
            <p:cNvSpPr>
              <a:spLocks/>
            </p:cNvSpPr>
            <p:nvPr/>
          </p:nvSpPr>
          <p:spPr bwMode="auto">
            <a:xfrm>
              <a:off x="4425" y="501"/>
              <a:ext cx="81" cy="21"/>
            </a:xfrm>
            <a:custGeom>
              <a:avLst/>
              <a:gdLst>
                <a:gd name="T0" fmla="*/ 4 w 59"/>
                <a:gd name="T1" fmla="*/ 9 h 15"/>
                <a:gd name="T2" fmla="*/ 9 w 59"/>
                <a:gd name="T3" fmla="*/ 11 h 15"/>
                <a:gd name="T4" fmla="*/ 16 w 59"/>
                <a:gd name="T5" fmla="*/ 11 h 15"/>
                <a:gd name="T6" fmla="*/ 18 w 59"/>
                <a:gd name="T7" fmla="*/ 13 h 15"/>
                <a:gd name="T8" fmla="*/ 21 w 59"/>
                <a:gd name="T9" fmla="*/ 14 h 15"/>
                <a:gd name="T10" fmla="*/ 26 w 59"/>
                <a:gd name="T11" fmla="*/ 12 h 15"/>
                <a:gd name="T12" fmla="*/ 30 w 59"/>
                <a:gd name="T13" fmla="*/ 11 h 15"/>
                <a:gd name="T14" fmla="*/ 33 w 59"/>
                <a:gd name="T15" fmla="*/ 10 h 15"/>
                <a:gd name="T16" fmla="*/ 37 w 59"/>
                <a:gd name="T17" fmla="*/ 10 h 15"/>
                <a:gd name="T18" fmla="*/ 39 w 59"/>
                <a:gd name="T19" fmla="*/ 7 h 15"/>
                <a:gd name="T20" fmla="*/ 42 w 59"/>
                <a:gd name="T21" fmla="*/ 4 h 15"/>
                <a:gd name="T22" fmla="*/ 44 w 59"/>
                <a:gd name="T23" fmla="*/ 5 h 15"/>
                <a:gd name="T24" fmla="*/ 48 w 59"/>
                <a:gd name="T25" fmla="*/ 7 h 15"/>
                <a:gd name="T26" fmla="*/ 53 w 59"/>
                <a:gd name="T27" fmla="*/ 8 h 15"/>
                <a:gd name="T28" fmla="*/ 57 w 59"/>
                <a:gd name="T29" fmla="*/ 9 h 15"/>
                <a:gd name="T30" fmla="*/ 56 w 59"/>
                <a:gd name="T31" fmla="*/ 6 h 15"/>
                <a:gd name="T32" fmla="*/ 56 w 59"/>
                <a:gd name="T33" fmla="*/ 4 h 15"/>
                <a:gd name="T34" fmla="*/ 50 w 59"/>
                <a:gd name="T35" fmla="*/ 1 h 15"/>
                <a:gd name="T36" fmla="*/ 42 w 59"/>
                <a:gd name="T37" fmla="*/ 1 h 15"/>
                <a:gd name="T38" fmla="*/ 36 w 59"/>
                <a:gd name="T39" fmla="*/ 1 h 15"/>
                <a:gd name="T40" fmla="*/ 5 w 59"/>
                <a:gd name="T41" fmla="*/ 8 h 15"/>
                <a:gd name="T42" fmla="*/ 4 w 59"/>
                <a:gd name="T43"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15">
                  <a:moveTo>
                    <a:pt x="4" y="9"/>
                  </a:moveTo>
                  <a:cubicBezTo>
                    <a:pt x="5" y="9"/>
                    <a:pt x="7" y="10"/>
                    <a:pt x="9" y="11"/>
                  </a:cubicBezTo>
                  <a:cubicBezTo>
                    <a:pt x="11" y="13"/>
                    <a:pt x="13" y="12"/>
                    <a:pt x="16" y="11"/>
                  </a:cubicBezTo>
                  <a:cubicBezTo>
                    <a:pt x="18" y="10"/>
                    <a:pt x="18" y="11"/>
                    <a:pt x="18" y="13"/>
                  </a:cubicBezTo>
                  <a:cubicBezTo>
                    <a:pt x="17" y="15"/>
                    <a:pt x="19" y="15"/>
                    <a:pt x="21" y="14"/>
                  </a:cubicBezTo>
                  <a:cubicBezTo>
                    <a:pt x="23" y="14"/>
                    <a:pt x="26" y="14"/>
                    <a:pt x="26" y="12"/>
                  </a:cubicBezTo>
                  <a:cubicBezTo>
                    <a:pt x="27" y="11"/>
                    <a:pt x="29" y="11"/>
                    <a:pt x="30" y="11"/>
                  </a:cubicBezTo>
                  <a:cubicBezTo>
                    <a:pt x="31" y="11"/>
                    <a:pt x="33" y="11"/>
                    <a:pt x="33" y="10"/>
                  </a:cubicBezTo>
                  <a:cubicBezTo>
                    <a:pt x="34" y="8"/>
                    <a:pt x="36" y="9"/>
                    <a:pt x="37" y="10"/>
                  </a:cubicBezTo>
                  <a:cubicBezTo>
                    <a:pt x="39" y="10"/>
                    <a:pt x="39" y="7"/>
                    <a:pt x="39" y="7"/>
                  </a:cubicBezTo>
                  <a:cubicBezTo>
                    <a:pt x="40" y="7"/>
                    <a:pt x="40" y="5"/>
                    <a:pt x="42" y="4"/>
                  </a:cubicBezTo>
                  <a:cubicBezTo>
                    <a:pt x="43" y="3"/>
                    <a:pt x="43" y="4"/>
                    <a:pt x="44" y="5"/>
                  </a:cubicBezTo>
                  <a:cubicBezTo>
                    <a:pt x="45" y="6"/>
                    <a:pt x="46" y="5"/>
                    <a:pt x="48" y="7"/>
                  </a:cubicBezTo>
                  <a:cubicBezTo>
                    <a:pt x="49" y="8"/>
                    <a:pt x="52" y="8"/>
                    <a:pt x="53" y="8"/>
                  </a:cubicBezTo>
                  <a:cubicBezTo>
                    <a:pt x="55" y="8"/>
                    <a:pt x="56" y="9"/>
                    <a:pt x="57" y="9"/>
                  </a:cubicBezTo>
                  <a:cubicBezTo>
                    <a:pt x="59" y="9"/>
                    <a:pt x="57" y="7"/>
                    <a:pt x="56" y="6"/>
                  </a:cubicBezTo>
                  <a:cubicBezTo>
                    <a:pt x="56" y="5"/>
                    <a:pt x="55" y="5"/>
                    <a:pt x="56" y="4"/>
                  </a:cubicBezTo>
                  <a:cubicBezTo>
                    <a:pt x="56" y="3"/>
                    <a:pt x="51" y="2"/>
                    <a:pt x="50" y="1"/>
                  </a:cubicBezTo>
                  <a:cubicBezTo>
                    <a:pt x="49" y="1"/>
                    <a:pt x="45" y="2"/>
                    <a:pt x="42" y="1"/>
                  </a:cubicBezTo>
                  <a:cubicBezTo>
                    <a:pt x="39" y="0"/>
                    <a:pt x="36" y="1"/>
                    <a:pt x="36" y="1"/>
                  </a:cubicBezTo>
                  <a:cubicBezTo>
                    <a:pt x="36" y="1"/>
                    <a:pt x="10" y="7"/>
                    <a:pt x="5" y="8"/>
                  </a:cubicBezTo>
                  <a:cubicBezTo>
                    <a:pt x="0" y="9"/>
                    <a:pt x="4" y="9"/>
                    <a:pt x="4"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0" name="Freeform 609">
              <a:extLst>
                <a:ext uri="{FF2B5EF4-FFF2-40B4-BE49-F238E27FC236}">
                  <a16:creationId xmlns:a16="http://schemas.microsoft.com/office/drawing/2014/main" id="{AAE5491D-A70C-409D-B7DF-E77ABB379FCD}"/>
                </a:ext>
              </a:extLst>
            </p:cNvPr>
            <p:cNvSpPr>
              <a:spLocks/>
            </p:cNvSpPr>
            <p:nvPr/>
          </p:nvSpPr>
          <p:spPr bwMode="auto">
            <a:xfrm>
              <a:off x="4461" y="499"/>
              <a:ext cx="108" cy="41"/>
            </a:xfrm>
            <a:custGeom>
              <a:avLst/>
              <a:gdLst>
                <a:gd name="T0" fmla="*/ 43 w 78"/>
                <a:gd name="T1" fmla="*/ 10 h 30"/>
                <a:gd name="T2" fmla="*/ 40 w 78"/>
                <a:gd name="T3" fmla="*/ 12 h 30"/>
                <a:gd name="T4" fmla="*/ 37 w 78"/>
                <a:gd name="T5" fmla="*/ 14 h 30"/>
                <a:gd name="T6" fmla="*/ 32 w 78"/>
                <a:gd name="T7" fmla="*/ 15 h 30"/>
                <a:gd name="T8" fmla="*/ 27 w 78"/>
                <a:gd name="T9" fmla="*/ 13 h 30"/>
                <a:gd name="T10" fmla="*/ 24 w 78"/>
                <a:gd name="T11" fmla="*/ 14 h 30"/>
                <a:gd name="T12" fmla="*/ 21 w 78"/>
                <a:gd name="T13" fmla="*/ 13 h 30"/>
                <a:gd name="T14" fmla="*/ 13 w 78"/>
                <a:gd name="T15" fmla="*/ 16 h 30"/>
                <a:gd name="T16" fmla="*/ 17 w 78"/>
                <a:gd name="T17" fmla="*/ 16 h 30"/>
                <a:gd name="T18" fmla="*/ 22 w 78"/>
                <a:gd name="T19" fmla="*/ 16 h 30"/>
                <a:gd name="T20" fmla="*/ 22 w 78"/>
                <a:gd name="T21" fmla="*/ 18 h 30"/>
                <a:gd name="T22" fmla="*/ 16 w 78"/>
                <a:gd name="T23" fmla="*/ 18 h 30"/>
                <a:gd name="T24" fmla="*/ 20 w 78"/>
                <a:gd name="T25" fmla="*/ 20 h 30"/>
                <a:gd name="T26" fmla="*/ 22 w 78"/>
                <a:gd name="T27" fmla="*/ 21 h 30"/>
                <a:gd name="T28" fmla="*/ 18 w 78"/>
                <a:gd name="T29" fmla="*/ 22 h 30"/>
                <a:gd name="T30" fmla="*/ 8 w 78"/>
                <a:gd name="T31" fmla="*/ 20 h 30"/>
                <a:gd name="T32" fmla="*/ 2 w 78"/>
                <a:gd name="T33" fmla="*/ 21 h 30"/>
                <a:gd name="T34" fmla="*/ 2 w 78"/>
                <a:gd name="T35" fmla="*/ 23 h 30"/>
                <a:gd name="T36" fmla="*/ 4 w 78"/>
                <a:gd name="T37" fmla="*/ 25 h 30"/>
                <a:gd name="T38" fmla="*/ 10 w 78"/>
                <a:gd name="T39" fmla="*/ 25 h 30"/>
                <a:gd name="T40" fmla="*/ 18 w 78"/>
                <a:gd name="T41" fmla="*/ 24 h 30"/>
                <a:gd name="T42" fmla="*/ 19 w 78"/>
                <a:gd name="T43" fmla="*/ 26 h 30"/>
                <a:gd name="T44" fmla="*/ 16 w 78"/>
                <a:gd name="T45" fmla="*/ 28 h 30"/>
                <a:gd name="T46" fmla="*/ 27 w 78"/>
                <a:gd name="T47" fmla="*/ 28 h 30"/>
                <a:gd name="T48" fmla="*/ 36 w 78"/>
                <a:gd name="T49" fmla="*/ 26 h 30"/>
                <a:gd name="T50" fmla="*/ 36 w 78"/>
                <a:gd name="T51" fmla="*/ 24 h 30"/>
                <a:gd name="T52" fmla="*/ 34 w 78"/>
                <a:gd name="T53" fmla="*/ 22 h 30"/>
                <a:gd name="T54" fmla="*/ 36 w 78"/>
                <a:gd name="T55" fmla="*/ 18 h 30"/>
                <a:gd name="T56" fmla="*/ 74 w 78"/>
                <a:gd name="T57" fmla="*/ 8 h 30"/>
                <a:gd name="T58" fmla="*/ 73 w 78"/>
                <a:gd name="T59" fmla="*/ 7 h 30"/>
                <a:gd name="T60" fmla="*/ 70 w 78"/>
                <a:gd name="T61" fmla="*/ 6 h 30"/>
                <a:gd name="T62" fmla="*/ 68 w 78"/>
                <a:gd name="T63" fmla="*/ 6 h 30"/>
                <a:gd name="T64" fmla="*/ 65 w 78"/>
                <a:gd name="T65" fmla="*/ 2 h 30"/>
                <a:gd name="T66" fmla="*/ 61 w 78"/>
                <a:gd name="T67" fmla="*/ 2 h 30"/>
                <a:gd name="T68" fmla="*/ 56 w 78"/>
                <a:gd name="T69" fmla="*/ 1 h 30"/>
                <a:gd name="T70" fmla="*/ 50 w 78"/>
                <a:gd name="T71" fmla="*/ 1 h 30"/>
                <a:gd name="T72" fmla="*/ 43 w 78"/>
                <a:gd name="T73" fmla="*/ 3 h 30"/>
                <a:gd name="T74" fmla="*/ 35 w 78"/>
                <a:gd name="T75" fmla="*/ 6 h 30"/>
                <a:gd name="T76" fmla="*/ 37 w 78"/>
                <a:gd name="T77" fmla="*/ 7 h 30"/>
                <a:gd name="T78" fmla="*/ 39 w 78"/>
                <a:gd name="T79" fmla="*/ 8 h 30"/>
                <a:gd name="T80" fmla="*/ 42 w 78"/>
                <a:gd name="T81" fmla="*/ 8 h 30"/>
                <a:gd name="T82" fmla="*/ 45 w 78"/>
                <a:gd name="T83" fmla="*/ 10 h 30"/>
                <a:gd name="T84" fmla="*/ 43 w 78"/>
                <a:gd name="T8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 h="30">
                  <a:moveTo>
                    <a:pt x="43" y="10"/>
                  </a:moveTo>
                  <a:cubicBezTo>
                    <a:pt x="41" y="9"/>
                    <a:pt x="41" y="12"/>
                    <a:pt x="40" y="12"/>
                  </a:cubicBezTo>
                  <a:cubicBezTo>
                    <a:pt x="39" y="13"/>
                    <a:pt x="38" y="14"/>
                    <a:pt x="37" y="14"/>
                  </a:cubicBezTo>
                  <a:cubicBezTo>
                    <a:pt x="36" y="14"/>
                    <a:pt x="33" y="15"/>
                    <a:pt x="32" y="15"/>
                  </a:cubicBezTo>
                  <a:cubicBezTo>
                    <a:pt x="32" y="15"/>
                    <a:pt x="28" y="14"/>
                    <a:pt x="27" y="13"/>
                  </a:cubicBezTo>
                  <a:cubicBezTo>
                    <a:pt x="26" y="12"/>
                    <a:pt x="25" y="13"/>
                    <a:pt x="24" y="14"/>
                  </a:cubicBezTo>
                  <a:cubicBezTo>
                    <a:pt x="24" y="14"/>
                    <a:pt x="23" y="14"/>
                    <a:pt x="21" y="13"/>
                  </a:cubicBezTo>
                  <a:cubicBezTo>
                    <a:pt x="19" y="13"/>
                    <a:pt x="16" y="15"/>
                    <a:pt x="13" y="16"/>
                  </a:cubicBezTo>
                  <a:cubicBezTo>
                    <a:pt x="11" y="17"/>
                    <a:pt x="16" y="17"/>
                    <a:pt x="17" y="16"/>
                  </a:cubicBezTo>
                  <a:cubicBezTo>
                    <a:pt x="19" y="15"/>
                    <a:pt x="19" y="16"/>
                    <a:pt x="22" y="16"/>
                  </a:cubicBezTo>
                  <a:cubicBezTo>
                    <a:pt x="24" y="17"/>
                    <a:pt x="23" y="18"/>
                    <a:pt x="22" y="18"/>
                  </a:cubicBezTo>
                  <a:cubicBezTo>
                    <a:pt x="21" y="18"/>
                    <a:pt x="18" y="18"/>
                    <a:pt x="16" y="18"/>
                  </a:cubicBezTo>
                  <a:cubicBezTo>
                    <a:pt x="14" y="18"/>
                    <a:pt x="18" y="20"/>
                    <a:pt x="20" y="20"/>
                  </a:cubicBezTo>
                  <a:cubicBezTo>
                    <a:pt x="22" y="20"/>
                    <a:pt x="22" y="21"/>
                    <a:pt x="22" y="21"/>
                  </a:cubicBezTo>
                  <a:cubicBezTo>
                    <a:pt x="22" y="21"/>
                    <a:pt x="20" y="21"/>
                    <a:pt x="18" y="22"/>
                  </a:cubicBezTo>
                  <a:cubicBezTo>
                    <a:pt x="16" y="22"/>
                    <a:pt x="11" y="21"/>
                    <a:pt x="8" y="20"/>
                  </a:cubicBezTo>
                  <a:cubicBezTo>
                    <a:pt x="6" y="19"/>
                    <a:pt x="3" y="21"/>
                    <a:pt x="2" y="21"/>
                  </a:cubicBezTo>
                  <a:cubicBezTo>
                    <a:pt x="0" y="22"/>
                    <a:pt x="1" y="23"/>
                    <a:pt x="2" y="23"/>
                  </a:cubicBezTo>
                  <a:cubicBezTo>
                    <a:pt x="3" y="24"/>
                    <a:pt x="4" y="25"/>
                    <a:pt x="4" y="25"/>
                  </a:cubicBezTo>
                  <a:cubicBezTo>
                    <a:pt x="5" y="27"/>
                    <a:pt x="7" y="26"/>
                    <a:pt x="10" y="25"/>
                  </a:cubicBezTo>
                  <a:cubicBezTo>
                    <a:pt x="12" y="23"/>
                    <a:pt x="13" y="24"/>
                    <a:pt x="18" y="24"/>
                  </a:cubicBezTo>
                  <a:cubicBezTo>
                    <a:pt x="23" y="25"/>
                    <a:pt x="20" y="25"/>
                    <a:pt x="19" y="26"/>
                  </a:cubicBezTo>
                  <a:cubicBezTo>
                    <a:pt x="18" y="26"/>
                    <a:pt x="18" y="26"/>
                    <a:pt x="16" y="28"/>
                  </a:cubicBezTo>
                  <a:cubicBezTo>
                    <a:pt x="14" y="30"/>
                    <a:pt x="23" y="28"/>
                    <a:pt x="27" y="28"/>
                  </a:cubicBezTo>
                  <a:cubicBezTo>
                    <a:pt x="31" y="27"/>
                    <a:pt x="34" y="27"/>
                    <a:pt x="36" y="26"/>
                  </a:cubicBezTo>
                  <a:cubicBezTo>
                    <a:pt x="39" y="25"/>
                    <a:pt x="36" y="25"/>
                    <a:pt x="36" y="24"/>
                  </a:cubicBezTo>
                  <a:cubicBezTo>
                    <a:pt x="36" y="24"/>
                    <a:pt x="36" y="24"/>
                    <a:pt x="34" y="22"/>
                  </a:cubicBezTo>
                  <a:cubicBezTo>
                    <a:pt x="31" y="19"/>
                    <a:pt x="36" y="18"/>
                    <a:pt x="36" y="18"/>
                  </a:cubicBezTo>
                  <a:cubicBezTo>
                    <a:pt x="37" y="18"/>
                    <a:pt x="70" y="10"/>
                    <a:pt x="74" y="8"/>
                  </a:cubicBezTo>
                  <a:cubicBezTo>
                    <a:pt x="78" y="7"/>
                    <a:pt x="75" y="7"/>
                    <a:pt x="73" y="7"/>
                  </a:cubicBezTo>
                  <a:cubicBezTo>
                    <a:pt x="72" y="6"/>
                    <a:pt x="71" y="7"/>
                    <a:pt x="70" y="6"/>
                  </a:cubicBezTo>
                  <a:cubicBezTo>
                    <a:pt x="69" y="5"/>
                    <a:pt x="68" y="5"/>
                    <a:pt x="68" y="6"/>
                  </a:cubicBezTo>
                  <a:cubicBezTo>
                    <a:pt x="67" y="7"/>
                    <a:pt x="65" y="4"/>
                    <a:pt x="65" y="2"/>
                  </a:cubicBezTo>
                  <a:cubicBezTo>
                    <a:pt x="64" y="0"/>
                    <a:pt x="62" y="1"/>
                    <a:pt x="61" y="2"/>
                  </a:cubicBezTo>
                  <a:cubicBezTo>
                    <a:pt x="60" y="2"/>
                    <a:pt x="58" y="2"/>
                    <a:pt x="56" y="1"/>
                  </a:cubicBezTo>
                  <a:cubicBezTo>
                    <a:pt x="55" y="0"/>
                    <a:pt x="51" y="1"/>
                    <a:pt x="50" y="1"/>
                  </a:cubicBezTo>
                  <a:cubicBezTo>
                    <a:pt x="49" y="1"/>
                    <a:pt x="44" y="3"/>
                    <a:pt x="43" y="3"/>
                  </a:cubicBezTo>
                  <a:cubicBezTo>
                    <a:pt x="42" y="4"/>
                    <a:pt x="38" y="4"/>
                    <a:pt x="35" y="6"/>
                  </a:cubicBezTo>
                  <a:cubicBezTo>
                    <a:pt x="33" y="7"/>
                    <a:pt x="36" y="8"/>
                    <a:pt x="37" y="7"/>
                  </a:cubicBezTo>
                  <a:cubicBezTo>
                    <a:pt x="38" y="7"/>
                    <a:pt x="40" y="7"/>
                    <a:pt x="39" y="8"/>
                  </a:cubicBezTo>
                  <a:cubicBezTo>
                    <a:pt x="38" y="9"/>
                    <a:pt x="42" y="8"/>
                    <a:pt x="42" y="8"/>
                  </a:cubicBezTo>
                  <a:cubicBezTo>
                    <a:pt x="43" y="7"/>
                    <a:pt x="45" y="8"/>
                    <a:pt x="45" y="10"/>
                  </a:cubicBezTo>
                  <a:cubicBezTo>
                    <a:pt x="45" y="11"/>
                    <a:pt x="44" y="10"/>
                    <a:pt x="43"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1" name="Freeform 610">
              <a:extLst>
                <a:ext uri="{FF2B5EF4-FFF2-40B4-BE49-F238E27FC236}">
                  <a16:creationId xmlns:a16="http://schemas.microsoft.com/office/drawing/2014/main" id="{BBE2E1C6-E6FF-40FC-8A2B-FAB165098E1D}"/>
                </a:ext>
              </a:extLst>
            </p:cNvPr>
            <p:cNvSpPr>
              <a:spLocks/>
            </p:cNvSpPr>
            <p:nvPr/>
          </p:nvSpPr>
          <p:spPr bwMode="auto">
            <a:xfrm>
              <a:off x="4577" y="521"/>
              <a:ext cx="33" cy="13"/>
            </a:xfrm>
            <a:custGeom>
              <a:avLst/>
              <a:gdLst>
                <a:gd name="T0" fmla="*/ 3 w 24"/>
                <a:gd name="T1" fmla="*/ 9 h 10"/>
                <a:gd name="T2" fmla="*/ 10 w 24"/>
                <a:gd name="T3" fmla="*/ 10 h 10"/>
                <a:gd name="T4" fmla="*/ 17 w 24"/>
                <a:gd name="T5" fmla="*/ 10 h 10"/>
                <a:gd name="T6" fmla="*/ 19 w 24"/>
                <a:gd name="T7" fmla="*/ 9 h 10"/>
                <a:gd name="T8" fmla="*/ 23 w 24"/>
                <a:gd name="T9" fmla="*/ 8 h 10"/>
                <a:gd name="T10" fmla="*/ 19 w 24"/>
                <a:gd name="T11" fmla="*/ 6 h 10"/>
                <a:gd name="T12" fmla="*/ 14 w 24"/>
                <a:gd name="T13" fmla="*/ 2 h 10"/>
                <a:gd name="T14" fmla="*/ 3 w 24"/>
                <a:gd name="T15" fmla="*/ 7 h 10"/>
                <a:gd name="T16" fmla="*/ 3 w 24"/>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0">
                  <a:moveTo>
                    <a:pt x="3" y="9"/>
                  </a:moveTo>
                  <a:cubicBezTo>
                    <a:pt x="4" y="9"/>
                    <a:pt x="8" y="10"/>
                    <a:pt x="10" y="10"/>
                  </a:cubicBezTo>
                  <a:cubicBezTo>
                    <a:pt x="12" y="10"/>
                    <a:pt x="14" y="10"/>
                    <a:pt x="17" y="10"/>
                  </a:cubicBezTo>
                  <a:cubicBezTo>
                    <a:pt x="19" y="10"/>
                    <a:pt x="18" y="10"/>
                    <a:pt x="19" y="9"/>
                  </a:cubicBezTo>
                  <a:cubicBezTo>
                    <a:pt x="19" y="8"/>
                    <a:pt x="21" y="9"/>
                    <a:pt x="23" y="8"/>
                  </a:cubicBezTo>
                  <a:cubicBezTo>
                    <a:pt x="24" y="8"/>
                    <a:pt x="23" y="7"/>
                    <a:pt x="19" y="6"/>
                  </a:cubicBezTo>
                  <a:cubicBezTo>
                    <a:pt x="15" y="5"/>
                    <a:pt x="18" y="4"/>
                    <a:pt x="14" y="2"/>
                  </a:cubicBezTo>
                  <a:cubicBezTo>
                    <a:pt x="11" y="0"/>
                    <a:pt x="6" y="5"/>
                    <a:pt x="3" y="7"/>
                  </a:cubicBezTo>
                  <a:cubicBezTo>
                    <a:pt x="0" y="9"/>
                    <a:pt x="3" y="9"/>
                    <a:pt x="3"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2" name="Freeform 611">
              <a:extLst>
                <a:ext uri="{FF2B5EF4-FFF2-40B4-BE49-F238E27FC236}">
                  <a16:creationId xmlns:a16="http://schemas.microsoft.com/office/drawing/2014/main" id="{EFC5D187-5775-4663-80FE-69FFC460561A}"/>
                </a:ext>
              </a:extLst>
            </p:cNvPr>
            <p:cNvSpPr>
              <a:spLocks/>
            </p:cNvSpPr>
            <p:nvPr/>
          </p:nvSpPr>
          <p:spPr bwMode="auto">
            <a:xfrm>
              <a:off x="4610" y="503"/>
              <a:ext cx="44" cy="7"/>
            </a:xfrm>
            <a:custGeom>
              <a:avLst/>
              <a:gdLst>
                <a:gd name="T0" fmla="*/ 3 w 32"/>
                <a:gd name="T1" fmla="*/ 2 h 5"/>
                <a:gd name="T2" fmla="*/ 9 w 32"/>
                <a:gd name="T3" fmla="*/ 2 h 5"/>
                <a:gd name="T4" fmla="*/ 12 w 32"/>
                <a:gd name="T5" fmla="*/ 4 h 5"/>
                <a:gd name="T6" fmla="*/ 18 w 32"/>
                <a:gd name="T7" fmla="*/ 4 h 5"/>
                <a:gd name="T8" fmla="*/ 28 w 32"/>
                <a:gd name="T9" fmla="*/ 2 h 5"/>
                <a:gd name="T10" fmla="*/ 27 w 32"/>
                <a:gd name="T11" fmla="*/ 1 h 5"/>
                <a:gd name="T12" fmla="*/ 4 w 32"/>
                <a:gd name="T13" fmla="*/ 1 h 5"/>
                <a:gd name="T14" fmla="*/ 3 w 32"/>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
                  <a:moveTo>
                    <a:pt x="3" y="2"/>
                  </a:moveTo>
                  <a:cubicBezTo>
                    <a:pt x="5" y="3"/>
                    <a:pt x="7" y="3"/>
                    <a:pt x="9" y="2"/>
                  </a:cubicBezTo>
                  <a:cubicBezTo>
                    <a:pt x="11" y="2"/>
                    <a:pt x="11" y="3"/>
                    <a:pt x="12" y="4"/>
                  </a:cubicBezTo>
                  <a:cubicBezTo>
                    <a:pt x="14" y="5"/>
                    <a:pt x="16" y="4"/>
                    <a:pt x="18" y="4"/>
                  </a:cubicBezTo>
                  <a:cubicBezTo>
                    <a:pt x="20" y="3"/>
                    <a:pt x="25" y="3"/>
                    <a:pt x="28" y="2"/>
                  </a:cubicBezTo>
                  <a:cubicBezTo>
                    <a:pt x="32" y="1"/>
                    <a:pt x="28" y="1"/>
                    <a:pt x="27" y="1"/>
                  </a:cubicBezTo>
                  <a:cubicBezTo>
                    <a:pt x="26" y="2"/>
                    <a:pt x="8" y="1"/>
                    <a:pt x="4" y="1"/>
                  </a:cubicBezTo>
                  <a:cubicBezTo>
                    <a:pt x="0" y="0"/>
                    <a:pt x="3"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3" name="Freeform 612">
              <a:extLst>
                <a:ext uri="{FF2B5EF4-FFF2-40B4-BE49-F238E27FC236}">
                  <a16:creationId xmlns:a16="http://schemas.microsoft.com/office/drawing/2014/main" id="{DBB9EC80-BE7E-4FE1-BA78-80CA5B3BD5F8}"/>
                </a:ext>
              </a:extLst>
            </p:cNvPr>
            <p:cNvSpPr>
              <a:spLocks/>
            </p:cNvSpPr>
            <p:nvPr/>
          </p:nvSpPr>
          <p:spPr bwMode="auto">
            <a:xfrm>
              <a:off x="4618" y="493"/>
              <a:ext cx="72" cy="19"/>
            </a:xfrm>
            <a:custGeom>
              <a:avLst/>
              <a:gdLst>
                <a:gd name="T0" fmla="*/ 6 w 52"/>
                <a:gd name="T1" fmla="*/ 2 h 14"/>
                <a:gd name="T2" fmla="*/ 9 w 52"/>
                <a:gd name="T3" fmla="*/ 3 h 14"/>
                <a:gd name="T4" fmla="*/ 15 w 52"/>
                <a:gd name="T5" fmla="*/ 3 h 14"/>
                <a:gd name="T6" fmla="*/ 18 w 52"/>
                <a:gd name="T7" fmla="*/ 5 h 14"/>
                <a:gd name="T8" fmla="*/ 22 w 52"/>
                <a:gd name="T9" fmla="*/ 6 h 14"/>
                <a:gd name="T10" fmla="*/ 32 w 52"/>
                <a:gd name="T11" fmla="*/ 8 h 14"/>
                <a:gd name="T12" fmla="*/ 40 w 52"/>
                <a:gd name="T13" fmla="*/ 12 h 14"/>
                <a:gd name="T14" fmla="*/ 49 w 52"/>
                <a:gd name="T15" fmla="*/ 10 h 14"/>
                <a:gd name="T16" fmla="*/ 49 w 52"/>
                <a:gd name="T17" fmla="*/ 8 h 14"/>
                <a:gd name="T18" fmla="*/ 29 w 52"/>
                <a:gd name="T19" fmla="*/ 1 h 14"/>
                <a:gd name="T20" fmla="*/ 14 w 52"/>
                <a:gd name="T21" fmla="*/ 1 h 14"/>
                <a:gd name="T22" fmla="*/ 3 w 52"/>
                <a:gd name="T23" fmla="*/ 1 h 14"/>
                <a:gd name="T24" fmla="*/ 6 w 52"/>
                <a:gd name="T2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6" y="2"/>
                  </a:moveTo>
                  <a:cubicBezTo>
                    <a:pt x="6" y="1"/>
                    <a:pt x="8" y="2"/>
                    <a:pt x="9" y="3"/>
                  </a:cubicBezTo>
                  <a:cubicBezTo>
                    <a:pt x="11" y="4"/>
                    <a:pt x="12" y="4"/>
                    <a:pt x="15" y="3"/>
                  </a:cubicBezTo>
                  <a:cubicBezTo>
                    <a:pt x="17" y="2"/>
                    <a:pt x="17" y="3"/>
                    <a:pt x="18" y="5"/>
                  </a:cubicBezTo>
                  <a:cubicBezTo>
                    <a:pt x="19" y="6"/>
                    <a:pt x="21" y="6"/>
                    <a:pt x="22" y="6"/>
                  </a:cubicBezTo>
                  <a:cubicBezTo>
                    <a:pt x="24" y="7"/>
                    <a:pt x="28" y="8"/>
                    <a:pt x="32" y="8"/>
                  </a:cubicBezTo>
                  <a:cubicBezTo>
                    <a:pt x="35" y="8"/>
                    <a:pt x="37" y="10"/>
                    <a:pt x="40" y="12"/>
                  </a:cubicBezTo>
                  <a:cubicBezTo>
                    <a:pt x="42" y="14"/>
                    <a:pt x="47" y="11"/>
                    <a:pt x="49" y="10"/>
                  </a:cubicBezTo>
                  <a:cubicBezTo>
                    <a:pt x="52" y="9"/>
                    <a:pt x="50" y="9"/>
                    <a:pt x="49" y="8"/>
                  </a:cubicBezTo>
                  <a:cubicBezTo>
                    <a:pt x="48" y="8"/>
                    <a:pt x="31" y="2"/>
                    <a:pt x="29" y="1"/>
                  </a:cubicBezTo>
                  <a:cubicBezTo>
                    <a:pt x="27" y="0"/>
                    <a:pt x="15" y="1"/>
                    <a:pt x="14" y="1"/>
                  </a:cubicBezTo>
                  <a:cubicBezTo>
                    <a:pt x="13" y="1"/>
                    <a:pt x="6" y="0"/>
                    <a:pt x="3" y="1"/>
                  </a:cubicBezTo>
                  <a:cubicBezTo>
                    <a:pt x="0" y="1"/>
                    <a:pt x="5" y="2"/>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4" name="Freeform 613">
              <a:extLst>
                <a:ext uri="{FF2B5EF4-FFF2-40B4-BE49-F238E27FC236}">
                  <a16:creationId xmlns:a16="http://schemas.microsoft.com/office/drawing/2014/main" id="{AD8A4970-13E5-4D16-BA1F-731C7501E83A}"/>
                </a:ext>
              </a:extLst>
            </p:cNvPr>
            <p:cNvSpPr>
              <a:spLocks/>
            </p:cNvSpPr>
            <p:nvPr/>
          </p:nvSpPr>
          <p:spPr bwMode="auto">
            <a:xfrm>
              <a:off x="4643" y="508"/>
              <a:ext cx="32" cy="6"/>
            </a:xfrm>
            <a:custGeom>
              <a:avLst/>
              <a:gdLst>
                <a:gd name="T0" fmla="*/ 9 w 23"/>
                <a:gd name="T1" fmla="*/ 3 h 4"/>
                <a:gd name="T2" fmla="*/ 13 w 23"/>
                <a:gd name="T3" fmla="*/ 3 h 4"/>
                <a:gd name="T4" fmla="*/ 21 w 23"/>
                <a:gd name="T5" fmla="*/ 3 h 4"/>
                <a:gd name="T6" fmla="*/ 19 w 23"/>
                <a:gd name="T7" fmla="*/ 1 h 4"/>
                <a:gd name="T8" fmla="*/ 4 w 23"/>
                <a:gd name="T9" fmla="*/ 0 h 4"/>
                <a:gd name="T10" fmla="*/ 2 w 23"/>
                <a:gd name="T11" fmla="*/ 1 h 4"/>
                <a:gd name="T12" fmla="*/ 3 w 23"/>
                <a:gd name="T13" fmla="*/ 2 h 4"/>
                <a:gd name="T14" fmla="*/ 9 w 23"/>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
                  <a:moveTo>
                    <a:pt x="9" y="3"/>
                  </a:moveTo>
                  <a:cubicBezTo>
                    <a:pt x="11" y="3"/>
                    <a:pt x="11" y="2"/>
                    <a:pt x="13" y="3"/>
                  </a:cubicBezTo>
                  <a:cubicBezTo>
                    <a:pt x="15" y="4"/>
                    <a:pt x="18" y="4"/>
                    <a:pt x="21" y="3"/>
                  </a:cubicBezTo>
                  <a:cubicBezTo>
                    <a:pt x="23" y="2"/>
                    <a:pt x="20" y="1"/>
                    <a:pt x="19" y="1"/>
                  </a:cubicBezTo>
                  <a:cubicBezTo>
                    <a:pt x="17" y="1"/>
                    <a:pt x="9" y="0"/>
                    <a:pt x="4" y="0"/>
                  </a:cubicBezTo>
                  <a:cubicBezTo>
                    <a:pt x="0" y="0"/>
                    <a:pt x="2" y="1"/>
                    <a:pt x="2" y="1"/>
                  </a:cubicBezTo>
                  <a:cubicBezTo>
                    <a:pt x="3" y="1"/>
                    <a:pt x="3" y="1"/>
                    <a:pt x="3" y="2"/>
                  </a:cubicBezTo>
                  <a:cubicBezTo>
                    <a:pt x="4" y="4"/>
                    <a:pt x="7" y="3"/>
                    <a:pt x="9"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5" name="Freeform 614">
              <a:extLst>
                <a:ext uri="{FF2B5EF4-FFF2-40B4-BE49-F238E27FC236}">
                  <a16:creationId xmlns:a16="http://schemas.microsoft.com/office/drawing/2014/main" id="{E741A87C-83FC-42A2-98F1-5D646964E34E}"/>
                </a:ext>
              </a:extLst>
            </p:cNvPr>
            <p:cNvSpPr>
              <a:spLocks/>
            </p:cNvSpPr>
            <p:nvPr/>
          </p:nvSpPr>
          <p:spPr bwMode="auto">
            <a:xfrm>
              <a:off x="4647" y="523"/>
              <a:ext cx="32" cy="17"/>
            </a:xfrm>
            <a:custGeom>
              <a:avLst/>
              <a:gdLst>
                <a:gd name="T0" fmla="*/ 3 w 23"/>
                <a:gd name="T1" fmla="*/ 11 h 12"/>
                <a:gd name="T2" fmla="*/ 13 w 23"/>
                <a:gd name="T3" fmla="*/ 11 h 12"/>
                <a:gd name="T4" fmla="*/ 20 w 23"/>
                <a:gd name="T5" fmla="*/ 11 h 12"/>
                <a:gd name="T6" fmla="*/ 21 w 23"/>
                <a:gd name="T7" fmla="*/ 3 h 12"/>
                <a:gd name="T8" fmla="*/ 9 w 23"/>
                <a:gd name="T9" fmla="*/ 2 h 12"/>
                <a:gd name="T10" fmla="*/ 2 w 23"/>
                <a:gd name="T11" fmla="*/ 8 h 12"/>
                <a:gd name="T12" fmla="*/ 3 w 23"/>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3" y="11"/>
                  </a:moveTo>
                  <a:cubicBezTo>
                    <a:pt x="5" y="11"/>
                    <a:pt x="11" y="11"/>
                    <a:pt x="13" y="11"/>
                  </a:cubicBezTo>
                  <a:cubicBezTo>
                    <a:pt x="15" y="12"/>
                    <a:pt x="17" y="12"/>
                    <a:pt x="20" y="11"/>
                  </a:cubicBezTo>
                  <a:cubicBezTo>
                    <a:pt x="23" y="10"/>
                    <a:pt x="22" y="6"/>
                    <a:pt x="21" y="3"/>
                  </a:cubicBezTo>
                  <a:cubicBezTo>
                    <a:pt x="20" y="0"/>
                    <a:pt x="11" y="2"/>
                    <a:pt x="9" y="2"/>
                  </a:cubicBezTo>
                  <a:cubicBezTo>
                    <a:pt x="7" y="2"/>
                    <a:pt x="4" y="6"/>
                    <a:pt x="2" y="8"/>
                  </a:cubicBezTo>
                  <a:cubicBezTo>
                    <a:pt x="0" y="10"/>
                    <a:pt x="3" y="11"/>
                    <a:pt x="3"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6" name="Freeform 615">
              <a:extLst>
                <a:ext uri="{FF2B5EF4-FFF2-40B4-BE49-F238E27FC236}">
                  <a16:creationId xmlns:a16="http://schemas.microsoft.com/office/drawing/2014/main" id="{523BAA7E-98DF-48B1-94D3-AA37847C8CBD}"/>
                </a:ext>
              </a:extLst>
            </p:cNvPr>
            <p:cNvSpPr>
              <a:spLocks/>
            </p:cNvSpPr>
            <p:nvPr/>
          </p:nvSpPr>
          <p:spPr bwMode="auto">
            <a:xfrm>
              <a:off x="4643" y="477"/>
              <a:ext cx="53" cy="12"/>
            </a:xfrm>
            <a:custGeom>
              <a:avLst/>
              <a:gdLst>
                <a:gd name="T0" fmla="*/ 2 w 38"/>
                <a:gd name="T1" fmla="*/ 6 h 9"/>
                <a:gd name="T2" fmla="*/ 10 w 38"/>
                <a:gd name="T3" fmla="*/ 6 h 9"/>
                <a:gd name="T4" fmla="*/ 14 w 38"/>
                <a:gd name="T5" fmla="*/ 7 h 9"/>
                <a:gd name="T6" fmla="*/ 20 w 38"/>
                <a:gd name="T7" fmla="*/ 6 h 9"/>
                <a:gd name="T8" fmla="*/ 33 w 38"/>
                <a:gd name="T9" fmla="*/ 4 h 9"/>
                <a:gd name="T10" fmla="*/ 27 w 38"/>
                <a:gd name="T11" fmla="*/ 1 h 9"/>
                <a:gd name="T12" fmla="*/ 15 w 38"/>
                <a:gd name="T13" fmla="*/ 0 h 9"/>
                <a:gd name="T14" fmla="*/ 15 w 38"/>
                <a:gd name="T15" fmla="*/ 3 h 9"/>
                <a:gd name="T16" fmla="*/ 5 w 38"/>
                <a:gd name="T17" fmla="*/ 4 h 9"/>
                <a:gd name="T18" fmla="*/ 1 w 38"/>
                <a:gd name="T19" fmla="*/ 5 h 9"/>
                <a:gd name="T20" fmla="*/ 2 w 38"/>
                <a:gd name="T2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9">
                  <a:moveTo>
                    <a:pt x="2" y="6"/>
                  </a:moveTo>
                  <a:cubicBezTo>
                    <a:pt x="3" y="7"/>
                    <a:pt x="8" y="7"/>
                    <a:pt x="10" y="6"/>
                  </a:cubicBezTo>
                  <a:cubicBezTo>
                    <a:pt x="12" y="5"/>
                    <a:pt x="13" y="5"/>
                    <a:pt x="14" y="7"/>
                  </a:cubicBezTo>
                  <a:cubicBezTo>
                    <a:pt x="15" y="9"/>
                    <a:pt x="20" y="6"/>
                    <a:pt x="20" y="6"/>
                  </a:cubicBezTo>
                  <a:cubicBezTo>
                    <a:pt x="23" y="4"/>
                    <a:pt x="28" y="4"/>
                    <a:pt x="33" y="4"/>
                  </a:cubicBezTo>
                  <a:cubicBezTo>
                    <a:pt x="38" y="3"/>
                    <a:pt x="28" y="1"/>
                    <a:pt x="27" y="1"/>
                  </a:cubicBezTo>
                  <a:cubicBezTo>
                    <a:pt x="25" y="1"/>
                    <a:pt x="17" y="0"/>
                    <a:pt x="15" y="0"/>
                  </a:cubicBezTo>
                  <a:cubicBezTo>
                    <a:pt x="13" y="0"/>
                    <a:pt x="13" y="2"/>
                    <a:pt x="15" y="3"/>
                  </a:cubicBezTo>
                  <a:cubicBezTo>
                    <a:pt x="18" y="5"/>
                    <a:pt x="7" y="4"/>
                    <a:pt x="5" y="4"/>
                  </a:cubicBezTo>
                  <a:cubicBezTo>
                    <a:pt x="3" y="3"/>
                    <a:pt x="2" y="3"/>
                    <a:pt x="1" y="5"/>
                  </a:cubicBezTo>
                  <a:cubicBezTo>
                    <a:pt x="0" y="6"/>
                    <a:pt x="2" y="6"/>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7" name="Freeform 616">
              <a:extLst>
                <a:ext uri="{FF2B5EF4-FFF2-40B4-BE49-F238E27FC236}">
                  <a16:creationId xmlns:a16="http://schemas.microsoft.com/office/drawing/2014/main" id="{145F0D8A-FEBC-48F7-A7E4-E4D9456AC50A}"/>
                </a:ext>
              </a:extLst>
            </p:cNvPr>
            <p:cNvSpPr>
              <a:spLocks/>
            </p:cNvSpPr>
            <p:nvPr/>
          </p:nvSpPr>
          <p:spPr bwMode="auto">
            <a:xfrm>
              <a:off x="4667" y="466"/>
              <a:ext cx="43" cy="12"/>
            </a:xfrm>
            <a:custGeom>
              <a:avLst/>
              <a:gdLst>
                <a:gd name="T0" fmla="*/ 4 w 31"/>
                <a:gd name="T1" fmla="*/ 7 h 9"/>
                <a:gd name="T2" fmla="*/ 18 w 31"/>
                <a:gd name="T3" fmla="*/ 8 h 9"/>
                <a:gd name="T4" fmla="*/ 26 w 31"/>
                <a:gd name="T5" fmla="*/ 8 h 9"/>
                <a:gd name="T6" fmla="*/ 21 w 31"/>
                <a:gd name="T7" fmla="*/ 5 h 9"/>
                <a:gd name="T8" fmla="*/ 18 w 31"/>
                <a:gd name="T9" fmla="*/ 2 h 9"/>
                <a:gd name="T10" fmla="*/ 9 w 31"/>
                <a:gd name="T11" fmla="*/ 3 h 9"/>
                <a:gd name="T12" fmla="*/ 3 w 31"/>
                <a:gd name="T13" fmla="*/ 5 h 9"/>
                <a:gd name="T14" fmla="*/ 4 w 31"/>
                <a:gd name="T15" fmla="*/ 7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9">
                  <a:moveTo>
                    <a:pt x="4" y="7"/>
                  </a:moveTo>
                  <a:cubicBezTo>
                    <a:pt x="5" y="7"/>
                    <a:pt x="15" y="8"/>
                    <a:pt x="18" y="8"/>
                  </a:cubicBezTo>
                  <a:cubicBezTo>
                    <a:pt x="21" y="9"/>
                    <a:pt x="22" y="9"/>
                    <a:pt x="26" y="8"/>
                  </a:cubicBezTo>
                  <a:cubicBezTo>
                    <a:pt x="31" y="6"/>
                    <a:pt x="24" y="5"/>
                    <a:pt x="21" y="5"/>
                  </a:cubicBezTo>
                  <a:cubicBezTo>
                    <a:pt x="19" y="5"/>
                    <a:pt x="17" y="4"/>
                    <a:pt x="18" y="2"/>
                  </a:cubicBezTo>
                  <a:cubicBezTo>
                    <a:pt x="18" y="0"/>
                    <a:pt x="11" y="3"/>
                    <a:pt x="9" y="3"/>
                  </a:cubicBezTo>
                  <a:cubicBezTo>
                    <a:pt x="7" y="4"/>
                    <a:pt x="6" y="3"/>
                    <a:pt x="3" y="5"/>
                  </a:cubicBezTo>
                  <a:cubicBezTo>
                    <a:pt x="0" y="6"/>
                    <a:pt x="4" y="7"/>
                    <a:pt x="4"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8" name="Freeform 617">
              <a:extLst>
                <a:ext uri="{FF2B5EF4-FFF2-40B4-BE49-F238E27FC236}">
                  <a16:creationId xmlns:a16="http://schemas.microsoft.com/office/drawing/2014/main" id="{5A601F13-C956-42C4-972A-EB91DB1B353B}"/>
                </a:ext>
              </a:extLst>
            </p:cNvPr>
            <p:cNvSpPr>
              <a:spLocks/>
            </p:cNvSpPr>
            <p:nvPr/>
          </p:nvSpPr>
          <p:spPr bwMode="auto">
            <a:xfrm>
              <a:off x="4653" y="490"/>
              <a:ext cx="48" cy="14"/>
            </a:xfrm>
            <a:custGeom>
              <a:avLst/>
              <a:gdLst>
                <a:gd name="T0" fmla="*/ 10 w 35"/>
                <a:gd name="T1" fmla="*/ 1 h 10"/>
                <a:gd name="T2" fmla="*/ 8 w 35"/>
                <a:gd name="T3" fmla="*/ 2 h 10"/>
                <a:gd name="T4" fmla="*/ 13 w 35"/>
                <a:gd name="T5" fmla="*/ 4 h 10"/>
                <a:gd name="T6" fmla="*/ 17 w 35"/>
                <a:gd name="T7" fmla="*/ 4 h 10"/>
                <a:gd name="T8" fmla="*/ 20 w 35"/>
                <a:gd name="T9" fmla="*/ 7 h 10"/>
                <a:gd name="T10" fmla="*/ 33 w 35"/>
                <a:gd name="T11" fmla="*/ 7 h 10"/>
                <a:gd name="T12" fmla="*/ 10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10" y="1"/>
                  </a:moveTo>
                  <a:cubicBezTo>
                    <a:pt x="0" y="0"/>
                    <a:pt x="8" y="2"/>
                    <a:pt x="8" y="2"/>
                  </a:cubicBezTo>
                  <a:cubicBezTo>
                    <a:pt x="9" y="2"/>
                    <a:pt x="11" y="3"/>
                    <a:pt x="13" y="4"/>
                  </a:cubicBezTo>
                  <a:cubicBezTo>
                    <a:pt x="14" y="5"/>
                    <a:pt x="16" y="5"/>
                    <a:pt x="17" y="4"/>
                  </a:cubicBezTo>
                  <a:cubicBezTo>
                    <a:pt x="18" y="4"/>
                    <a:pt x="17" y="4"/>
                    <a:pt x="20" y="7"/>
                  </a:cubicBezTo>
                  <a:cubicBezTo>
                    <a:pt x="23" y="10"/>
                    <a:pt x="31" y="8"/>
                    <a:pt x="33" y="7"/>
                  </a:cubicBezTo>
                  <a:cubicBezTo>
                    <a:pt x="35" y="6"/>
                    <a:pt x="19" y="3"/>
                    <a:pt x="1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9" name="Freeform 618">
              <a:extLst>
                <a:ext uri="{FF2B5EF4-FFF2-40B4-BE49-F238E27FC236}">
                  <a16:creationId xmlns:a16="http://schemas.microsoft.com/office/drawing/2014/main" id="{1D62DDD0-11C9-4418-AF3B-3A5E7C634B4D}"/>
                </a:ext>
              </a:extLst>
            </p:cNvPr>
            <p:cNvSpPr>
              <a:spLocks/>
            </p:cNvSpPr>
            <p:nvPr/>
          </p:nvSpPr>
          <p:spPr bwMode="auto">
            <a:xfrm>
              <a:off x="4693" y="453"/>
              <a:ext cx="32" cy="10"/>
            </a:xfrm>
            <a:custGeom>
              <a:avLst/>
              <a:gdLst>
                <a:gd name="T0" fmla="*/ 1 w 23"/>
                <a:gd name="T1" fmla="*/ 6 h 7"/>
                <a:gd name="T2" fmla="*/ 7 w 23"/>
                <a:gd name="T3" fmla="*/ 6 h 7"/>
                <a:gd name="T4" fmla="*/ 15 w 23"/>
                <a:gd name="T5" fmla="*/ 5 h 7"/>
                <a:gd name="T6" fmla="*/ 22 w 23"/>
                <a:gd name="T7" fmla="*/ 3 h 7"/>
                <a:gd name="T8" fmla="*/ 15 w 23"/>
                <a:gd name="T9" fmla="*/ 1 h 7"/>
                <a:gd name="T10" fmla="*/ 4 w 23"/>
                <a:gd name="T11" fmla="*/ 1 h 7"/>
                <a:gd name="T12" fmla="*/ 1 w 23"/>
                <a:gd name="T13" fmla="*/ 4 h 7"/>
                <a:gd name="T14" fmla="*/ 1 w 23"/>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7">
                  <a:moveTo>
                    <a:pt x="1" y="6"/>
                  </a:moveTo>
                  <a:cubicBezTo>
                    <a:pt x="2" y="7"/>
                    <a:pt x="5" y="7"/>
                    <a:pt x="7" y="6"/>
                  </a:cubicBezTo>
                  <a:cubicBezTo>
                    <a:pt x="10" y="5"/>
                    <a:pt x="12" y="5"/>
                    <a:pt x="15" y="5"/>
                  </a:cubicBezTo>
                  <a:cubicBezTo>
                    <a:pt x="18" y="5"/>
                    <a:pt x="20" y="5"/>
                    <a:pt x="22" y="3"/>
                  </a:cubicBezTo>
                  <a:cubicBezTo>
                    <a:pt x="23" y="1"/>
                    <a:pt x="16" y="0"/>
                    <a:pt x="15" y="1"/>
                  </a:cubicBezTo>
                  <a:cubicBezTo>
                    <a:pt x="13" y="1"/>
                    <a:pt x="5" y="1"/>
                    <a:pt x="4" y="1"/>
                  </a:cubicBezTo>
                  <a:cubicBezTo>
                    <a:pt x="2" y="1"/>
                    <a:pt x="2" y="3"/>
                    <a:pt x="1" y="4"/>
                  </a:cubicBezTo>
                  <a:cubicBezTo>
                    <a:pt x="0" y="5"/>
                    <a:pt x="1" y="6"/>
                    <a:pt x="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0" name="Freeform 619">
              <a:extLst>
                <a:ext uri="{FF2B5EF4-FFF2-40B4-BE49-F238E27FC236}">
                  <a16:creationId xmlns:a16="http://schemas.microsoft.com/office/drawing/2014/main" id="{6EFF4723-313C-43E4-B170-4F09EAB732E0}"/>
                </a:ext>
              </a:extLst>
            </p:cNvPr>
            <p:cNvSpPr>
              <a:spLocks/>
            </p:cNvSpPr>
            <p:nvPr/>
          </p:nvSpPr>
          <p:spPr bwMode="auto">
            <a:xfrm>
              <a:off x="4674" y="518"/>
              <a:ext cx="51" cy="20"/>
            </a:xfrm>
            <a:custGeom>
              <a:avLst/>
              <a:gdLst>
                <a:gd name="T0" fmla="*/ 32 w 37"/>
                <a:gd name="T1" fmla="*/ 7 h 15"/>
                <a:gd name="T2" fmla="*/ 28 w 37"/>
                <a:gd name="T3" fmla="*/ 3 h 15"/>
                <a:gd name="T4" fmla="*/ 13 w 37"/>
                <a:gd name="T5" fmla="*/ 1 h 15"/>
                <a:gd name="T6" fmla="*/ 4 w 37"/>
                <a:gd name="T7" fmla="*/ 1 h 15"/>
                <a:gd name="T8" fmla="*/ 2 w 37"/>
                <a:gd name="T9" fmla="*/ 3 h 15"/>
                <a:gd name="T10" fmla="*/ 4 w 37"/>
                <a:gd name="T11" fmla="*/ 10 h 15"/>
                <a:gd name="T12" fmla="*/ 12 w 37"/>
                <a:gd name="T13" fmla="*/ 15 h 15"/>
                <a:gd name="T14" fmla="*/ 15 w 37"/>
                <a:gd name="T15" fmla="*/ 13 h 15"/>
                <a:gd name="T16" fmla="*/ 20 w 37"/>
                <a:gd name="T17" fmla="*/ 12 h 15"/>
                <a:gd name="T18" fmla="*/ 19 w 37"/>
                <a:gd name="T19" fmla="*/ 9 h 15"/>
                <a:gd name="T20" fmla="*/ 24 w 37"/>
                <a:gd name="T21" fmla="*/ 7 h 15"/>
                <a:gd name="T22" fmla="*/ 32 w 37"/>
                <a:gd name="T2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5">
                  <a:moveTo>
                    <a:pt x="32" y="7"/>
                  </a:moveTo>
                  <a:cubicBezTo>
                    <a:pt x="37" y="8"/>
                    <a:pt x="30" y="4"/>
                    <a:pt x="28" y="3"/>
                  </a:cubicBezTo>
                  <a:cubicBezTo>
                    <a:pt x="25" y="3"/>
                    <a:pt x="15" y="1"/>
                    <a:pt x="13" y="1"/>
                  </a:cubicBezTo>
                  <a:cubicBezTo>
                    <a:pt x="12" y="1"/>
                    <a:pt x="9" y="2"/>
                    <a:pt x="4" y="1"/>
                  </a:cubicBezTo>
                  <a:cubicBezTo>
                    <a:pt x="0" y="0"/>
                    <a:pt x="2" y="3"/>
                    <a:pt x="2" y="3"/>
                  </a:cubicBezTo>
                  <a:cubicBezTo>
                    <a:pt x="1" y="4"/>
                    <a:pt x="4" y="7"/>
                    <a:pt x="4" y="10"/>
                  </a:cubicBezTo>
                  <a:cubicBezTo>
                    <a:pt x="5" y="13"/>
                    <a:pt x="10" y="15"/>
                    <a:pt x="12" y="15"/>
                  </a:cubicBezTo>
                  <a:cubicBezTo>
                    <a:pt x="14" y="15"/>
                    <a:pt x="15" y="15"/>
                    <a:pt x="15" y="13"/>
                  </a:cubicBezTo>
                  <a:cubicBezTo>
                    <a:pt x="16" y="11"/>
                    <a:pt x="17" y="12"/>
                    <a:pt x="20" y="12"/>
                  </a:cubicBezTo>
                  <a:cubicBezTo>
                    <a:pt x="23" y="13"/>
                    <a:pt x="22" y="10"/>
                    <a:pt x="19" y="9"/>
                  </a:cubicBezTo>
                  <a:cubicBezTo>
                    <a:pt x="17" y="7"/>
                    <a:pt x="22" y="7"/>
                    <a:pt x="24" y="7"/>
                  </a:cubicBezTo>
                  <a:cubicBezTo>
                    <a:pt x="27" y="7"/>
                    <a:pt x="27" y="7"/>
                    <a:pt x="32"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1" name="Freeform 620">
              <a:extLst>
                <a:ext uri="{FF2B5EF4-FFF2-40B4-BE49-F238E27FC236}">
                  <a16:creationId xmlns:a16="http://schemas.microsoft.com/office/drawing/2014/main" id="{2057AE57-0E17-4171-AFE3-ECBEF333FE08}"/>
                </a:ext>
              </a:extLst>
            </p:cNvPr>
            <p:cNvSpPr>
              <a:spLocks/>
            </p:cNvSpPr>
            <p:nvPr/>
          </p:nvSpPr>
          <p:spPr bwMode="auto">
            <a:xfrm>
              <a:off x="4708" y="537"/>
              <a:ext cx="27" cy="10"/>
            </a:xfrm>
            <a:custGeom>
              <a:avLst/>
              <a:gdLst>
                <a:gd name="T0" fmla="*/ 4 w 19"/>
                <a:gd name="T1" fmla="*/ 4 h 7"/>
                <a:gd name="T2" fmla="*/ 9 w 19"/>
                <a:gd name="T3" fmla="*/ 6 h 7"/>
                <a:gd name="T4" fmla="*/ 15 w 19"/>
                <a:gd name="T5" fmla="*/ 6 h 7"/>
                <a:gd name="T6" fmla="*/ 17 w 19"/>
                <a:gd name="T7" fmla="*/ 2 h 7"/>
                <a:gd name="T8" fmla="*/ 4 w 19"/>
                <a:gd name="T9" fmla="*/ 2 h 7"/>
                <a:gd name="T10" fmla="*/ 4 w 19"/>
                <a:gd name="T11" fmla="*/ 4 h 7"/>
              </a:gdLst>
              <a:ahLst/>
              <a:cxnLst>
                <a:cxn ang="0">
                  <a:pos x="T0" y="T1"/>
                </a:cxn>
                <a:cxn ang="0">
                  <a:pos x="T2" y="T3"/>
                </a:cxn>
                <a:cxn ang="0">
                  <a:pos x="T4" y="T5"/>
                </a:cxn>
                <a:cxn ang="0">
                  <a:pos x="T6" y="T7"/>
                </a:cxn>
                <a:cxn ang="0">
                  <a:pos x="T8" y="T9"/>
                </a:cxn>
                <a:cxn ang="0">
                  <a:pos x="T10" y="T11"/>
                </a:cxn>
              </a:cxnLst>
              <a:rect l="0" t="0" r="r" b="b"/>
              <a:pathLst>
                <a:path w="19" h="7">
                  <a:moveTo>
                    <a:pt x="4" y="4"/>
                  </a:moveTo>
                  <a:cubicBezTo>
                    <a:pt x="4" y="4"/>
                    <a:pt x="8" y="6"/>
                    <a:pt x="9" y="6"/>
                  </a:cubicBezTo>
                  <a:cubicBezTo>
                    <a:pt x="11" y="7"/>
                    <a:pt x="13" y="7"/>
                    <a:pt x="15" y="6"/>
                  </a:cubicBezTo>
                  <a:cubicBezTo>
                    <a:pt x="18" y="5"/>
                    <a:pt x="19" y="4"/>
                    <a:pt x="17" y="2"/>
                  </a:cubicBezTo>
                  <a:cubicBezTo>
                    <a:pt x="15" y="0"/>
                    <a:pt x="8" y="1"/>
                    <a:pt x="4" y="2"/>
                  </a:cubicBezTo>
                  <a:cubicBezTo>
                    <a:pt x="0" y="3"/>
                    <a:pt x="4" y="4"/>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2" name="Freeform 621">
              <a:extLst>
                <a:ext uri="{FF2B5EF4-FFF2-40B4-BE49-F238E27FC236}">
                  <a16:creationId xmlns:a16="http://schemas.microsoft.com/office/drawing/2014/main" id="{DE811C1F-3CA0-449B-823C-C1F4E0670F3C}"/>
                </a:ext>
              </a:extLst>
            </p:cNvPr>
            <p:cNvSpPr>
              <a:spLocks/>
            </p:cNvSpPr>
            <p:nvPr/>
          </p:nvSpPr>
          <p:spPr bwMode="auto">
            <a:xfrm>
              <a:off x="4722" y="500"/>
              <a:ext cx="62" cy="25"/>
            </a:xfrm>
            <a:custGeom>
              <a:avLst/>
              <a:gdLst>
                <a:gd name="T0" fmla="*/ 0 w 45"/>
                <a:gd name="T1" fmla="*/ 9 h 18"/>
                <a:gd name="T2" fmla="*/ 2 w 45"/>
                <a:gd name="T3" fmla="*/ 15 h 18"/>
                <a:gd name="T4" fmla="*/ 9 w 45"/>
                <a:gd name="T5" fmla="*/ 16 h 18"/>
                <a:gd name="T6" fmla="*/ 16 w 45"/>
                <a:gd name="T7" fmla="*/ 15 h 18"/>
                <a:gd name="T8" fmla="*/ 27 w 45"/>
                <a:gd name="T9" fmla="*/ 16 h 18"/>
                <a:gd name="T10" fmla="*/ 36 w 45"/>
                <a:gd name="T11" fmla="*/ 11 h 18"/>
                <a:gd name="T12" fmla="*/ 41 w 45"/>
                <a:gd name="T13" fmla="*/ 8 h 18"/>
                <a:gd name="T14" fmla="*/ 43 w 45"/>
                <a:gd name="T15" fmla="*/ 3 h 18"/>
                <a:gd name="T16" fmla="*/ 35 w 45"/>
                <a:gd name="T17" fmla="*/ 0 h 18"/>
                <a:gd name="T18" fmla="*/ 24 w 45"/>
                <a:gd name="T19" fmla="*/ 2 h 18"/>
                <a:gd name="T20" fmla="*/ 13 w 45"/>
                <a:gd name="T21" fmla="*/ 3 h 18"/>
                <a:gd name="T22" fmla="*/ 12 w 45"/>
                <a:gd name="T23" fmla="*/ 2 h 18"/>
                <a:gd name="T24" fmla="*/ 10 w 45"/>
                <a:gd name="T25" fmla="*/ 2 h 18"/>
                <a:gd name="T26" fmla="*/ 2 w 45"/>
                <a:gd name="T27" fmla="*/ 5 h 18"/>
                <a:gd name="T28" fmla="*/ 0 w 45"/>
                <a:gd name="T29"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8">
                  <a:moveTo>
                    <a:pt x="0" y="9"/>
                  </a:moveTo>
                  <a:cubicBezTo>
                    <a:pt x="0" y="12"/>
                    <a:pt x="0" y="13"/>
                    <a:pt x="2" y="15"/>
                  </a:cubicBezTo>
                  <a:cubicBezTo>
                    <a:pt x="5" y="16"/>
                    <a:pt x="7" y="16"/>
                    <a:pt x="9" y="16"/>
                  </a:cubicBezTo>
                  <a:cubicBezTo>
                    <a:pt x="11" y="15"/>
                    <a:pt x="14" y="13"/>
                    <a:pt x="16" y="15"/>
                  </a:cubicBezTo>
                  <a:cubicBezTo>
                    <a:pt x="18" y="16"/>
                    <a:pt x="24" y="18"/>
                    <a:pt x="27" y="16"/>
                  </a:cubicBezTo>
                  <a:cubicBezTo>
                    <a:pt x="31" y="14"/>
                    <a:pt x="35" y="11"/>
                    <a:pt x="36" y="11"/>
                  </a:cubicBezTo>
                  <a:cubicBezTo>
                    <a:pt x="38" y="11"/>
                    <a:pt x="41" y="10"/>
                    <a:pt x="41" y="8"/>
                  </a:cubicBezTo>
                  <a:cubicBezTo>
                    <a:pt x="42" y="7"/>
                    <a:pt x="45" y="4"/>
                    <a:pt x="43" y="3"/>
                  </a:cubicBezTo>
                  <a:cubicBezTo>
                    <a:pt x="40" y="1"/>
                    <a:pt x="38" y="0"/>
                    <a:pt x="35" y="0"/>
                  </a:cubicBezTo>
                  <a:cubicBezTo>
                    <a:pt x="33" y="1"/>
                    <a:pt x="26" y="2"/>
                    <a:pt x="24" y="2"/>
                  </a:cubicBezTo>
                  <a:cubicBezTo>
                    <a:pt x="22" y="2"/>
                    <a:pt x="14" y="3"/>
                    <a:pt x="13" y="3"/>
                  </a:cubicBezTo>
                  <a:cubicBezTo>
                    <a:pt x="11" y="3"/>
                    <a:pt x="8" y="4"/>
                    <a:pt x="12" y="2"/>
                  </a:cubicBezTo>
                  <a:cubicBezTo>
                    <a:pt x="12" y="2"/>
                    <a:pt x="13" y="1"/>
                    <a:pt x="10" y="2"/>
                  </a:cubicBezTo>
                  <a:cubicBezTo>
                    <a:pt x="7" y="3"/>
                    <a:pt x="3" y="4"/>
                    <a:pt x="2" y="5"/>
                  </a:cubicBezTo>
                  <a:cubicBezTo>
                    <a:pt x="1" y="6"/>
                    <a:pt x="0" y="6"/>
                    <a:pt x="0"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3" name="Freeform 622">
              <a:extLst>
                <a:ext uri="{FF2B5EF4-FFF2-40B4-BE49-F238E27FC236}">
                  <a16:creationId xmlns:a16="http://schemas.microsoft.com/office/drawing/2014/main" id="{69BEE2AA-E682-4DBA-AC44-A74E5B83A133}"/>
                </a:ext>
              </a:extLst>
            </p:cNvPr>
            <p:cNvSpPr>
              <a:spLocks/>
            </p:cNvSpPr>
            <p:nvPr/>
          </p:nvSpPr>
          <p:spPr bwMode="auto">
            <a:xfrm>
              <a:off x="4735" y="490"/>
              <a:ext cx="38" cy="9"/>
            </a:xfrm>
            <a:custGeom>
              <a:avLst/>
              <a:gdLst>
                <a:gd name="T0" fmla="*/ 4 w 28"/>
                <a:gd name="T1" fmla="*/ 4 h 6"/>
                <a:gd name="T2" fmla="*/ 15 w 28"/>
                <a:gd name="T3" fmla="*/ 6 h 6"/>
                <a:gd name="T4" fmla="*/ 25 w 28"/>
                <a:gd name="T5" fmla="*/ 2 h 6"/>
                <a:gd name="T6" fmla="*/ 25 w 28"/>
                <a:gd name="T7" fmla="*/ 0 h 6"/>
                <a:gd name="T8" fmla="*/ 5 w 28"/>
                <a:gd name="T9" fmla="*/ 3 h 6"/>
                <a:gd name="T10" fmla="*/ 4 w 28"/>
                <a:gd name="T11" fmla="*/ 4 h 6"/>
              </a:gdLst>
              <a:ahLst/>
              <a:cxnLst>
                <a:cxn ang="0">
                  <a:pos x="T0" y="T1"/>
                </a:cxn>
                <a:cxn ang="0">
                  <a:pos x="T2" y="T3"/>
                </a:cxn>
                <a:cxn ang="0">
                  <a:pos x="T4" y="T5"/>
                </a:cxn>
                <a:cxn ang="0">
                  <a:pos x="T6" y="T7"/>
                </a:cxn>
                <a:cxn ang="0">
                  <a:pos x="T8" y="T9"/>
                </a:cxn>
                <a:cxn ang="0">
                  <a:pos x="T10" y="T11"/>
                </a:cxn>
              </a:cxnLst>
              <a:rect l="0" t="0" r="r" b="b"/>
              <a:pathLst>
                <a:path w="28" h="6">
                  <a:moveTo>
                    <a:pt x="4" y="4"/>
                  </a:moveTo>
                  <a:cubicBezTo>
                    <a:pt x="6" y="5"/>
                    <a:pt x="12" y="6"/>
                    <a:pt x="15" y="6"/>
                  </a:cubicBezTo>
                  <a:cubicBezTo>
                    <a:pt x="19" y="6"/>
                    <a:pt x="23" y="3"/>
                    <a:pt x="25" y="2"/>
                  </a:cubicBezTo>
                  <a:cubicBezTo>
                    <a:pt x="28" y="0"/>
                    <a:pt x="25" y="0"/>
                    <a:pt x="25" y="0"/>
                  </a:cubicBezTo>
                  <a:cubicBezTo>
                    <a:pt x="24" y="0"/>
                    <a:pt x="11" y="2"/>
                    <a:pt x="5" y="3"/>
                  </a:cubicBezTo>
                  <a:cubicBezTo>
                    <a:pt x="0" y="4"/>
                    <a:pt x="4" y="4"/>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4" name="Freeform 623">
              <a:extLst>
                <a:ext uri="{FF2B5EF4-FFF2-40B4-BE49-F238E27FC236}">
                  <a16:creationId xmlns:a16="http://schemas.microsoft.com/office/drawing/2014/main" id="{B5050D78-A1F0-44E5-9AB9-A65282F5C194}"/>
                </a:ext>
              </a:extLst>
            </p:cNvPr>
            <p:cNvSpPr>
              <a:spLocks/>
            </p:cNvSpPr>
            <p:nvPr/>
          </p:nvSpPr>
          <p:spPr bwMode="auto">
            <a:xfrm>
              <a:off x="4771" y="464"/>
              <a:ext cx="11" cy="6"/>
            </a:xfrm>
            <a:custGeom>
              <a:avLst/>
              <a:gdLst>
                <a:gd name="T0" fmla="*/ 6 w 8"/>
                <a:gd name="T1" fmla="*/ 3 h 4"/>
                <a:gd name="T2" fmla="*/ 3 w 8"/>
                <a:gd name="T3" fmla="*/ 1 h 4"/>
                <a:gd name="T4" fmla="*/ 2 w 8"/>
                <a:gd name="T5" fmla="*/ 2 h 4"/>
                <a:gd name="T6" fmla="*/ 6 w 8"/>
                <a:gd name="T7" fmla="*/ 3 h 4"/>
              </a:gdLst>
              <a:ahLst/>
              <a:cxnLst>
                <a:cxn ang="0">
                  <a:pos x="T0" y="T1"/>
                </a:cxn>
                <a:cxn ang="0">
                  <a:pos x="T2" y="T3"/>
                </a:cxn>
                <a:cxn ang="0">
                  <a:pos x="T4" y="T5"/>
                </a:cxn>
                <a:cxn ang="0">
                  <a:pos x="T6" y="T7"/>
                </a:cxn>
              </a:cxnLst>
              <a:rect l="0" t="0" r="r" b="b"/>
              <a:pathLst>
                <a:path w="8" h="4">
                  <a:moveTo>
                    <a:pt x="6" y="3"/>
                  </a:moveTo>
                  <a:cubicBezTo>
                    <a:pt x="8" y="3"/>
                    <a:pt x="7" y="2"/>
                    <a:pt x="3" y="1"/>
                  </a:cubicBezTo>
                  <a:cubicBezTo>
                    <a:pt x="0" y="0"/>
                    <a:pt x="2" y="2"/>
                    <a:pt x="2" y="2"/>
                  </a:cubicBezTo>
                  <a:cubicBezTo>
                    <a:pt x="3" y="4"/>
                    <a:pt x="3" y="4"/>
                    <a:pt x="6"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5" name="Freeform 624">
              <a:extLst>
                <a:ext uri="{FF2B5EF4-FFF2-40B4-BE49-F238E27FC236}">
                  <a16:creationId xmlns:a16="http://schemas.microsoft.com/office/drawing/2014/main" id="{3BDBDCC0-438E-4554-9EB9-A6E41DE30642}"/>
                </a:ext>
              </a:extLst>
            </p:cNvPr>
            <p:cNvSpPr>
              <a:spLocks/>
            </p:cNvSpPr>
            <p:nvPr/>
          </p:nvSpPr>
          <p:spPr bwMode="auto">
            <a:xfrm>
              <a:off x="4776" y="462"/>
              <a:ext cx="40" cy="6"/>
            </a:xfrm>
            <a:custGeom>
              <a:avLst/>
              <a:gdLst>
                <a:gd name="T0" fmla="*/ 6 w 29"/>
                <a:gd name="T1" fmla="*/ 1 h 5"/>
                <a:gd name="T2" fmla="*/ 16 w 29"/>
                <a:gd name="T3" fmla="*/ 4 h 5"/>
                <a:gd name="T4" fmla="*/ 27 w 29"/>
                <a:gd name="T5" fmla="*/ 2 h 5"/>
                <a:gd name="T6" fmla="*/ 8 w 29"/>
                <a:gd name="T7" fmla="*/ 0 h 5"/>
                <a:gd name="T8" fmla="*/ 6 w 29"/>
                <a:gd name="T9" fmla="*/ 1 h 5"/>
              </a:gdLst>
              <a:ahLst/>
              <a:cxnLst>
                <a:cxn ang="0">
                  <a:pos x="T0" y="T1"/>
                </a:cxn>
                <a:cxn ang="0">
                  <a:pos x="T2" y="T3"/>
                </a:cxn>
                <a:cxn ang="0">
                  <a:pos x="T4" y="T5"/>
                </a:cxn>
                <a:cxn ang="0">
                  <a:pos x="T6" y="T7"/>
                </a:cxn>
                <a:cxn ang="0">
                  <a:pos x="T8" y="T9"/>
                </a:cxn>
              </a:cxnLst>
              <a:rect l="0" t="0" r="r" b="b"/>
              <a:pathLst>
                <a:path w="29" h="5">
                  <a:moveTo>
                    <a:pt x="6" y="1"/>
                  </a:moveTo>
                  <a:cubicBezTo>
                    <a:pt x="6" y="1"/>
                    <a:pt x="12" y="3"/>
                    <a:pt x="16" y="4"/>
                  </a:cubicBezTo>
                  <a:cubicBezTo>
                    <a:pt x="20" y="5"/>
                    <a:pt x="25" y="4"/>
                    <a:pt x="27" y="2"/>
                  </a:cubicBezTo>
                  <a:cubicBezTo>
                    <a:pt x="29" y="1"/>
                    <a:pt x="16" y="1"/>
                    <a:pt x="8" y="0"/>
                  </a:cubicBezTo>
                  <a:cubicBezTo>
                    <a:pt x="0" y="0"/>
                    <a:pt x="6" y="1"/>
                    <a:pt x="6"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6" name="Freeform 625">
              <a:extLst>
                <a:ext uri="{FF2B5EF4-FFF2-40B4-BE49-F238E27FC236}">
                  <a16:creationId xmlns:a16="http://schemas.microsoft.com/office/drawing/2014/main" id="{D9F14133-0CF6-4F87-9F5E-4131761093C2}"/>
                </a:ext>
              </a:extLst>
            </p:cNvPr>
            <p:cNvSpPr>
              <a:spLocks/>
            </p:cNvSpPr>
            <p:nvPr/>
          </p:nvSpPr>
          <p:spPr bwMode="auto">
            <a:xfrm>
              <a:off x="4786" y="486"/>
              <a:ext cx="63" cy="25"/>
            </a:xfrm>
            <a:custGeom>
              <a:avLst/>
              <a:gdLst>
                <a:gd name="T0" fmla="*/ 3 w 46"/>
                <a:gd name="T1" fmla="*/ 11 h 18"/>
                <a:gd name="T2" fmla="*/ 3 w 46"/>
                <a:gd name="T3" fmla="*/ 14 h 18"/>
                <a:gd name="T4" fmla="*/ 10 w 46"/>
                <a:gd name="T5" fmla="*/ 17 h 18"/>
                <a:gd name="T6" fmla="*/ 16 w 46"/>
                <a:gd name="T7" fmla="*/ 17 h 18"/>
                <a:gd name="T8" fmla="*/ 43 w 46"/>
                <a:gd name="T9" fmla="*/ 10 h 18"/>
                <a:gd name="T10" fmla="*/ 44 w 46"/>
                <a:gd name="T11" fmla="*/ 8 h 18"/>
                <a:gd name="T12" fmla="*/ 42 w 46"/>
                <a:gd name="T13" fmla="*/ 4 h 18"/>
                <a:gd name="T14" fmla="*/ 30 w 46"/>
                <a:gd name="T15" fmla="*/ 0 h 18"/>
                <a:gd name="T16" fmla="*/ 25 w 46"/>
                <a:gd name="T17" fmla="*/ 5 h 18"/>
                <a:gd name="T18" fmla="*/ 20 w 46"/>
                <a:gd name="T19" fmla="*/ 7 h 18"/>
                <a:gd name="T20" fmla="*/ 10 w 46"/>
                <a:gd name="T21" fmla="*/ 8 h 18"/>
                <a:gd name="T22" fmla="*/ 3 w 46"/>
                <a:gd name="T23"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18">
                  <a:moveTo>
                    <a:pt x="3" y="11"/>
                  </a:moveTo>
                  <a:cubicBezTo>
                    <a:pt x="0" y="13"/>
                    <a:pt x="3" y="14"/>
                    <a:pt x="3" y="14"/>
                  </a:cubicBezTo>
                  <a:cubicBezTo>
                    <a:pt x="3" y="14"/>
                    <a:pt x="9" y="16"/>
                    <a:pt x="10" y="17"/>
                  </a:cubicBezTo>
                  <a:cubicBezTo>
                    <a:pt x="11" y="18"/>
                    <a:pt x="13" y="18"/>
                    <a:pt x="16" y="17"/>
                  </a:cubicBezTo>
                  <a:cubicBezTo>
                    <a:pt x="19" y="16"/>
                    <a:pt x="39" y="10"/>
                    <a:pt x="43" y="10"/>
                  </a:cubicBezTo>
                  <a:cubicBezTo>
                    <a:pt x="46" y="9"/>
                    <a:pt x="45" y="8"/>
                    <a:pt x="44" y="8"/>
                  </a:cubicBezTo>
                  <a:cubicBezTo>
                    <a:pt x="43" y="7"/>
                    <a:pt x="42" y="7"/>
                    <a:pt x="42" y="4"/>
                  </a:cubicBezTo>
                  <a:cubicBezTo>
                    <a:pt x="42" y="0"/>
                    <a:pt x="32" y="0"/>
                    <a:pt x="30" y="0"/>
                  </a:cubicBezTo>
                  <a:cubicBezTo>
                    <a:pt x="28" y="1"/>
                    <a:pt x="26" y="2"/>
                    <a:pt x="25" y="5"/>
                  </a:cubicBezTo>
                  <a:cubicBezTo>
                    <a:pt x="24" y="8"/>
                    <a:pt x="23" y="7"/>
                    <a:pt x="20" y="7"/>
                  </a:cubicBezTo>
                  <a:cubicBezTo>
                    <a:pt x="17" y="7"/>
                    <a:pt x="11" y="8"/>
                    <a:pt x="10" y="8"/>
                  </a:cubicBezTo>
                  <a:cubicBezTo>
                    <a:pt x="9" y="9"/>
                    <a:pt x="6" y="10"/>
                    <a:pt x="3"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7" name="Freeform 626">
              <a:extLst>
                <a:ext uri="{FF2B5EF4-FFF2-40B4-BE49-F238E27FC236}">
                  <a16:creationId xmlns:a16="http://schemas.microsoft.com/office/drawing/2014/main" id="{4FE2BA93-0CA9-4432-8AC8-E481C1399886}"/>
                </a:ext>
              </a:extLst>
            </p:cNvPr>
            <p:cNvSpPr>
              <a:spLocks/>
            </p:cNvSpPr>
            <p:nvPr/>
          </p:nvSpPr>
          <p:spPr bwMode="auto">
            <a:xfrm>
              <a:off x="4559" y="825"/>
              <a:ext cx="130" cy="109"/>
            </a:xfrm>
            <a:custGeom>
              <a:avLst/>
              <a:gdLst>
                <a:gd name="T0" fmla="*/ 1 w 94"/>
                <a:gd name="T1" fmla="*/ 46 h 79"/>
                <a:gd name="T2" fmla="*/ 8 w 94"/>
                <a:gd name="T3" fmla="*/ 50 h 79"/>
                <a:gd name="T4" fmla="*/ 16 w 94"/>
                <a:gd name="T5" fmla="*/ 49 h 79"/>
                <a:gd name="T6" fmla="*/ 21 w 94"/>
                <a:gd name="T7" fmla="*/ 54 h 79"/>
                <a:gd name="T8" fmla="*/ 26 w 94"/>
                <a:gd name="T9" fmla="*/ 52 h 79"/>
                <a:gd name="T10" fmla="*/ 28 w 94"/>
                <a:gd name="T11" fmla="*/ 53 h 79"/>
                <a:gd name="T12" fmla="*/ 34 w 94"/>
                <a:gd name="T13" fmla="*/ 55 h 79"/>
                <a:gd name="T14" fmla="*/ 31 w 94"/>
                <a:gd name="T15" fmla="*/ 58 h 79"/>
                <a:gd name="T16" fmla="*/ 37 w 94"/>
                <a:gd name="T17" fmla="*/ 63 h 79"/>
                <a:gd name="T18" fmla="*/ 34 w 94"/>
                <a:gd name="T19" fmla="*/ 64 h 79"/>
                <a:gd name="T20" fmla="*/ 34 w 94"/>
                <a:gd name="T21" fmla="*/ 68 h 79"/>
                <a:gd name="T22" fmla="*/ 32 w 94"/>
                <a:gd name="T23" fmla="*/ 71 h 79"/>
                <a:gd name="T24" fmla="*/ 47 w 94"/>
                <a:gd name="T25" fmla="*/ 75 h 79"/>
                <a:gd name="T26" fmla="*/ 47 w 94"/>
                <a:gd name="T27" fmla="*/ 72 h 79"/>
                <a:gd name="T28" fmla="*/ 59 w 94"/>
                <a:gd name="T29" fmla="*/ 74 h 79"/>
                <a:gd name="T30" fmla="*/ 65 w 94"/>
                <a:gd name="T31" fmla="*/ 76 h 79"/>
                <a:gd name="T32" fmla="*/ 67 w 94"/>
                <a:gd name="T33" fmla="*/ 75 h 79"/>
                <a:gd name="T34" fmla="*/ 72 w 94"/>
                <a:gd name="T35" fmla="*/ 76 h 79"/>
                <a:gd name="T36" fmla="*/ 72 w 94"/>
                <a:gd name="T37" fmla="*/ 74 h 79"/>
                <a:gd name="T38" fmla="*/ 87 w 94"/>
                <a:gd name="T39" fmla="*/ 77 h 79"/>
                <a:gd name="T40" fmla="*/ 87 w 94"/>
                <a:gd name="T41" fmla="*/ 76 h 79"/>
                <a:gd name="T42" fmla="*/ 92 w 94"/>
                <a:gd name="T43" fmla="*/ 73 h 79"/>
                <a:gd name="T44" fmla="*/ 81 w 94"/>
                <a:gd name="T45" fmla="*/ 67 h 79"/>
                <a:gd name="T46" fmla="*/ 70 w 94"/>
                <a:gd name="T47" fmla="*/ 58 h 79"/>
                <a:gd name="T48" fmla="*/ 62 w 94"/>
                <a:gd name="T49" fmla="*/ 46 h 79"/>
                <a:gd name="T50" fmla="*/ 59 w 94"/>
                <a:gd name="T51" fmla="*/ 40 h 79"/>
                <a:gd name="T52" fmla="*/ 61 w 94"/>
                <a:gd name="T53" fmla="*/ 34 h 79"/>
                <a:gd name="T54" fmla="*/ 60 w 94"/>
                <a:gd name="T55" fmla="*/ 29 h 79"/>
                <a:gd name="T56" fmla="*/ 61 w 94"/>
                <a:gd name="T57" fmla="*/ 25 h 79"/>
                <a:gd name="T58" fmla="*/ 63 w 94"/>
                <a:gd name="T59" fmla="*/ 23 h 79"/>
                <a:gd name="T60" fmla="*/ 67 w 94"/>
                <a:gd name="T61" fmla="*/ 20 h 79"/>
                <a:gd name="T62" fmla="*/ 65 w 94"/>
                <a:gd name="T63" fmla="*/ 16 h 79"/>
                <a:gd name="T64" fmla="*/ 72 w 94"/>
                <a:gd name="T65" fmla="*/ 14 h 79"/>
                <a:gd name="T66" fmla="*/ 70 w 94"/>
                <a:gd name="T67" fmla="*/ 10 h 79"/>
                <a:gd name="T68" fmla="*/ 69 w 94"/>
                <a:gd name="T69" fmla="*/ 9 h 79"/>
                <a:gd name="T70" fmla="*/ 62 w 94"/>
                <a:gd name="T71" fmla="*/ 2 h 79"/>
                <a:gd name="T72" fmla="*/ 43 w 94"/>
                <a:gd name="T73" fmla="*/ 1 h 79"/>
                <a:gd name="T74" fmla="*/ 26 w 94"/>
                <a:gd name="T75" fmla="*/ 9 h 79"/>
                <a:gd name="T76" fmla="*/ 25 w 94"/>
                <a:gd name="T77" fmla="*/ 13 h 79"/>
                <a:gd name="T78" fmla="*/ 16 w 94"/>
                <a:gd name="T79" fmla="*/ 17 h 79"/>
                <a:gd name="T80" fmla="*/ 23 w 94"/>
                <a:gd name="T81" fmla="*/ 20 h 79"/>
                <a:gd name="T82" fmla="*/ 24 w 94"/>
                <a:gd name="T83" fmla="*/ 22 h 79"/>
                <a:gd name="T84" fmla="*/ 19 w 94"/>
                <a:gd name="T85" fmla="*/ 26 h 79"/>
                <a:gd name="T86" fmla="*/ 18 w 94"/>
                <a:gd name="T87" fmla="*/ 30 h 79"/>
                <a:gd name="T88" fmla="*/ 16 w 94"/>
                <a:gd name="T89" fmla="*/ 32 h 79"/>
                <a:gd name="T90" fmla="*/ 15 w 94"/>
                <a:gd name="T91" fmla="*/ 35 h 79"/>
                <a:gd name="T92" fmla="*/ 10 w 94"/>
                <a:gd name="T93" fmla="*/ 36 h 79"/>
                <a:gd name="T94" fmla="*/ 4 w 94"/>
                <a:gd name="T95" fmla="*/ 3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79">
                  <a:moveTo>
                    <a:pt x="4" y="36"/>
                  </a:moveTo>
                  <a:cubicBezTo>
                    <a:pt x="0" y="39"/>
                    <a:pt x="0" y="45"/>
                    <a:pt x="1" y="46"/>
                  </a:cubicBezTo>
                  <a:cubicBezTo>
                    <a:pt x="3" y="48"/>
                    <a:pt x="2" y="49"/>
                    <a:pt x="2" y="50"/>
                  </a:cubicBezTo>
                  <a:cubicBezTo>
                    <a:pt x="2" y="51"/>
                    <a:pt x="6" y="51"/>
                    <a:pt x="8" y="50"/>
                  </a:cubicBezTo>
                  <a:cubicBezTo>
                    <a:pt x="9" y="50"/>
                    <a:pt x="14" y="50"/>
                    <a:pt x="15" y="50"/>
                  </a:cubicBezTo>
                  <a:cubicBezTo>
                    <a:pt x="16" y="50"/>
                    <a:pt x="16" y="51"/>
                    <a:pt x="16" y="49"/>
                  </a:cubicBezTo>
                  <a:cubicBezTo>
                    <a:pt x="17" y="48"/>
                    <a:pt x="18" y="50"/>
                    <a:pt x="18" y="52"/>
                  </a:cubicBezTo>
                  <a:cubicBezTo>
                    <a:pt x="18" y="54"/>
                    <a:pt x="19" y="53"/>
                    <a:pt x="21" y="54"/>
                  </a:cubicBezTo>
                  <a:cubicBezTo>
                    <a:pt x="23" y="55"/>
                    <a:pt x="23" y="54"/>
                    <a:pt x="24" y="53"/>
                  </a:cubicBezTo>
                  <a:cubicBezTo>
                    <a:pt x="24" y="53"/>
                    <a:pt x="24" y="52"/>
                    <a:pt x="26" y="52"/>
                  </a:cubicBezTo>
                  <a:cubicBezTo>
                    <a:pt x="27" y="53"/>
                    <a:pt x="26" y="52"/>
                    <a:pt x="28" y="51"/>
                  </a:cubicBezTo>
                  <a:cubicBezTo>
                    <a:pt x="29" y="50"/>
                    <a:pt x="29" y="52"/>
                    <a:pt x="28" y="53"/>
                  </a:cubicBezTo>
                  <a:cubicBezTo>
                    <a:pt x="27" y="54"/>
                    <a:pt x="29" y="55"/>
                    <a:pt x="30" y="57"/>
                  </a:cubicBezTo>
                  <a:cubicBezTo>
                    <a:pt x="31" y="59"/>
                    <a:pt x="32" y="56"/>
                    <a:pt x="34" y="55"/>
                  </a:cubicBezTo>
                  <a:cubicBezTo>
                    <a:pt x="36" y="53"/>
                    <a:pt x="34" y="55"/>
                    <a:pt x="34" y="56"/>
                  </a:cubicBezTo>
                  <a:cubicBezTo>
                    <a:pt x="34" y="57"/>
                    <a:pt x="33" y="57"/>
                    <a:pt x="31" y="58"/>
                  </a:cubicBezTo>
                  <a:cubicBezTo>
                    <a:pt x="29" y="59"/>
                    <a:pt x="35" y="61"/>
                    <a:pt x="36" y="62"/>
                  </a:cubicBezTo>
                  <a:cubicBezTo>
                    <a:pt x="38" y="62"/>
                    <a:pt x="38" y="63"/>
                    <a:pt x="37" y="63"/>
                  </a:cubicBezTo>
                  <a:cubicBezTo>
                    <a:pt x="36" y="63"/>
                    <a:pt x="36" y="63"/>
                    <a:pt x="37" y="64"/>
                  </a:cubicBezTo>
                  <a:cubicBezTo>
                    <a:pt x="38" y="65"/>
                    <a:pt x="38" y="64"/>
                    <a:pt x="34" y="64"/>
                  </a:cubicBezTo>
                  <a:cubicBezTo>
                    <a:pt x="30" y="63"/>
                    <a:pt x="32" y="65"/>
                    <a:pt x="34" y="66"/>
                  </a:cubicBezTo>
                  <a:cubicBezTo>
                    <a:pt x="35" y="67"/>
                    <a:pt x="35" y="66"/>
                    <a:pt x="34" y="68"/>
                  </a:cubicBezTo>
                  <a:cubicBezTo>
                    <a:pt x="34" y="70"/>
                    <a:pt x="35" y="71"/>
                    <a:pt x="31" y="70"/>
                  </a:cubicBezTo>
                  <a:cubicBezTo>
                    <a:pt x="27" y="69"/>
                    <a:pt x="30" y="71"/>
                    <a:pt x="32" y="71"/>
                  </a:cubicBezTo>
                  <a:cubicBezTo>
                    <a:pt x="33" y="71"/>
                    <a:pt x="36" y="72"/>
                    <a:pt x="38" y="72"/>
                  </a:cubicBezTo>
                  <a:cubicBezTo>
                    <a:pt x="41" y="73"/>
                    <a:pt x="46" y="74"/>
                    <a:pt x="47" y="75"/>
                  </a:cubicBezTo>
                  <a:cubicBezTo>
                    <a:pt x="48" y="76"/>
                    <a:pt x="48" y="74"/>
                    <a:pt x="47" y="74"/>
                  </a:cubicBezTo>
                  <a:cubicBezTo>
                    <a:pt x="46" y="73"/>
                    <a:pt x="47" y="73"/>
                    <a:pt x="47" y="72"/>
                  </a:cubicBezTo>
                  <a:cubicBezTo>
                    <a:pt x="48" y="71"/>
                    <a:pt x="53" y="76"/>
                    <a:pt x="54" y="77"/>
                  </a:cubicBezTo>
                  <a:cubicBezTo>
                    <a:pt x="56" y="78"/>
                    <a:pt x="58" y="75"/>
                    <a:pt x="59" y="74"/>
                  </a:cubicBezTo>
                  <a:cubicBezTo>
                    <a:pt x="60" y="72"/>
                    <a:pt x="62" y="73"/>
                    <a:pt x="63" y="73"/>
                  </a:cubicBezTo>
                  <a:cubicBezTo>
                    <a:pt x="65" y="74"/>
                    <a:pt x="65" y="75"/>
                    <a:pt x="65" y="76"/>
                  </a:cubicBezTo>
                  <a:cubicBezTo>
                    <a:pt x="65" y="77"/>
                    <a:pt x="66" y="77"/>
                    <a:pt x="67" y="77"/>
                  </a:cubicBezTo>
                  <a:cubicBezTo>
                    <a:pt x="68" y="77"/>
                    <a:pt x="68" y="77"/>
                    <a:pt x="67" y="75"/>
                  </a:cubicBezTo>
                  <a:cubicBezTo>
                    <a:pt x="66" y="74"/>
                    <a:pt x="67" y="75"/>
                    <a:pt x="68" y="75"/>
                  </a:cubicBezTo>
                  <a:cubicBezTo>
                    <a:pt x="69" y="76"/>
                    <a:pt x="71" y="76"/>
                    <a:pt x="72" y="76"/>
                  </a:cubicBezTo>
                  <a:cubicBezTo>
                    <a:pt x="74" y="76"/>
                    <a:pt x="75" y="79"/>
                    <a:pt x="75" y="76"/>
                  </a:cubicBezTo>
                  <a:cubicBezTo>
                    <a:pt x="75" y="73"/>
                    <a:pt x="72" y="76"/>
                    <a:pt x="72" y="74"/>
                  </a:cubicBezTo>
                  <a:cubicBezTo>
                    <a:pt x="72" y="72"/>
                    <a:pt x="77" y="74"/>
                    <a:pt x="79" y="76"/>
                  </a:cubicBezTo>
                  <a:cubicBezTo>
                    <a:pt x="81" y="77"/>
                    <a:pt x="85" y="78"/>
                    <a:pt x="87" y="77"/>
                  </a:cubicBezTo>
                  <a:cubicBezTo>
                    <a:pt x="88" y="77"/>
                    <a:pt x="83" y="76"/>
                    <a:pt x="80" y="75"/>
                  </a:cubicBezTo>
                  <a:cubicBezTo>
                    <a:pt x="78" y="74"/>
                    <a:pt x="85" y="75"/>
                    <a:pt x="87" y="76"/>
                  </a:cubicBezTo>
                  <a:cubicBezTo>
                    <a:pt x="88" y="76"/>
                    <a:pt x="89" y="76"/>
                    <a:pt x="89" y="75"/>
                  </a:cubicBezTo>
                  <a:cubicBezTo>
                    <a:pt x="90" y="74"/>
                    <a:pt x="89" y="73"/>
                    <a:pt x="92" y="73"/>
                  </a:cubicBezTo>
                  <a:cubicBezTo>
                    <a:pt x="94" y="74"/>
                    <a:pt x="90" y="72"/>
                    <a:pt x="89" y="71"/>
                  </a:cubicBezTo>
                  <a:cubicBezTo>
                    <a:pt x="87" y="71"/>
                    <a:pt x="82" y="68"/>
                    <a:pt x="81" y="67"/>
                  </a:cubicBezTo>
                  <a:cubicBezTo>
                    <a:pt x="80" y="66"/>
                    <a:pt x="77" y="64"/>
                    <a:pt x="75" y="63"/>
                  </a:cubicBezTo>
                  <a:cubicBezTo>
                    <a:pt x="74" y="62"/>
                    <a:pt x="70" y="59"/>
                    <a:pt x="70" y="58"/>
                  </a:cubicBezTo>
                  <a:cubicBezTo>
                    <a:pt x="69" y="56"/>
                    <a:pt x="67" y="54"/>
                    <a:pt x="66" y="53"/>
                  </a:cubicBezTo>
                  <a:cubicBezTo>
                    <a:pt x="65" y="51"/>
                    <a:pt x="63" y="48"/>
                    <a:pt x="62" y="46"/>
                  </a:cubicBezTo>
                  <a:cubicBezTo>
                    <a:pt x="62" y="44"/>
                    <a:pt x="61" y="42"/>
                    <a:pt x="59" y="41"/>
                  </a:cubicBezTo>
                  <a:cubicBezTo>
                    <a:pt x="58" y="41"/>
                    <a:pt x="58" y="40"/>
                    <a:pt x="59" y="40"/>
                  </a:cubicBezTo>
                  <a:cubicBezTo>
                    <a:pt x="60" y="39"/>
                    <a:pt x="59" y="38"/>
                    <a:pt x="59" y="37"/>
                  </a:cubicBezTo>
                  <a:cubicBezTo>
                    <a:pt x="59" y="36"/>
                    <a:pt x="60" y="35"/>
                    <a:pt x="61" y="34"/>
                  </a:cubicBezTo>
                  <a:cubicBezTo>
                    <a:pt x="62" y="33"/>
                    <a:pt x="61" y="32"/>
                    <a:pt x="60" y="31"/>
                  </a:cubicBezTo>
                  <a:cubicBezTo>
                    <a:pt x="59" y="31"/>
                    <a:pt x="60" y="30"/>
                    <a:pt x="60" y="29"/>
                  </a:cubicBezTo>
                  <a:cubicBezTo>
                    <a:pt x="61" y="28"/>
                    <a:pt x="61" y="27"/>
                    <a:pt x="58" y="26"/>
                  </a:cubicBezTo>
                  <a:cubicBezTo>
                    <a:pt x="55" y="26"/>
                    <a:pt x="59" y="25"/>
                    <a:pt x="61" y="25"/>
                  </a:cubicBezTo>
                  <a:cubicBezTo>
                    <a:pt x="63" y="25"/>
                    <a:pt x="62" y="24"/>
                    <a:pt x="60" y="23"/>
                  </a:cubicBezTo>
                  <a:cubicBezTo>
                    <a:pt x="59" y="22"/>
                    <a:pt x="61" y="23"/>
                    <a:pt x="63" y="23"/>
                  </a:cubicBezTo>
                  <a:cubicBezTo>
                    <a:pt x="64" y="23"/>
                    <a:pt x="64" y="22"/>
                    <a:pt x="65" y="21"/>
                  </a:cubicBezTo>
                  <a:cubicBezTo>
                    <a:pt x="65" y="20"/>
                    <a:pt x="65" y="20"/>
                    <a:pt x="67" y="20"/>
                  </a:cubicBezTo>
                  <a:cubicBezTo>
                    <a:pt x="68" y="20"/>
                    <a:pt x="65" y="18"/>
                    <a:pt x="62" y="17"/>
                  </a:cubicBezTo>
                  <a:cubicBezTo>
                    <a:pt x="59" y="16"/>
                    <a:pt x="65" y="16"/>
                    <a:pt x="65" y="16"/>
                  </a:cubicBezTo>
                  <a:cubicBezTo>
                    <a:pt x="66" y="16"/>
                    <a:pt x="67" y="16"/>
                    <a:pt x="69" y="16"/>
                  </a:cubicBezTo>
                  <a:cubicBezTo>
                    <a:pt x="71" y="17"/>
                    <a:pt x="71" y="16"/>
                    <a:pt x="72" y="14"/>
                  </a:cubicBezTo>
                  <a:cubicBezTo>
                    <a:pt x="73" y="12"/>
                    <a:pt x="72" y="12"/>
                    <a:pt x="66" y="12"/>
                  </a:cubicBezTo>
                  <a:cubicBezTo>
                    <a:pt x="60" y="12"/>
                    <a:pt x="69" y="11"/>
                    <a:pt x="70" y="10"/>
                  </a:cubicBezTo>
                  <a:cubicBezTo>
                    <a:pt x="72" y="10"/>
                    <a:pt x="73" y="10"/>
                    <a:pt x="74" y="10"/>
                  </a:cubicBezTo>
                  <a:cubicBezTo>
                    <a:pt x="75" y="9"/>
                    <a:pt x="72" y="9"/>
                    <a:pt x="69" y="9"/>
                  </a:cubicBezTo>
                  <a:cubicBezTo>
                    <a:pt x="65" y="9"/>
                    <a:pt x="73" y="8"/>
                    <a:pt x="76" y="7"/>
                  </a:cubicBezTo>
                  <a:cubicBezTo>
                    <a:pt x="79" y="6"/>
                    <a:pt x="64" y="3"/>
                    <a:pt x="62" y="2"/>
                  </a:cubicBezTo>
                  <a:cubicBezTo>
                    <a:pt x="59" y="1"/>
                    <a:pt x="52" y="1"/>
                    <a:pt x="50" y="0"/>
                  </a:cubicBezTo>
                  <a:cubicBezTo>
                    <a:pt x="47" y="0"/>
                    <a:pt x="44" y="1"/>
                    <a:pt x="43" y="1"/>
                  </a:cubicBezTo>
                  <a:cubicBezTo>
                    <a:pt x="43" y="0"/>
                    <a:pt x="31" y="3"/>
                    <a:pt x="28" y="4"/>
                  </a:cubicBezTo>
                  <a:cubicBezTo>
                    <a:pt x="26" y="6"/>
                    <a:pt x="25" y="7"/>
                    <a:pt x="26" y="9"/>
                  </a:cubicBezTo>
                  <a:cubicBezTo>
                    <a:pt x="27" y="10"/>
                    <a:pt x="25" y="10"/>
                    <a:pt x="27" y="12"/>
                  </a:cubicBezTo>
                  <a:cubicBezTo>
                    <a:pt x="28" y="14"/>
                    <a:pt x="26" y="13"/>
                    <a:pt x="25" y="13"/>
                  </a:cubicBezTo>
                  <a:cubicBezTo>
                    <a:pt x="23" y="13"/>
                    <a:pt x="21" y="14"/>
                    <a:pt x="20" y="14"/>
                  </a:cubicBezTo>
                  <a:cubicBezTo>
                    <a:pt x="18" y="14"/>
                    <a:pt x="17" y="16"/>
                    <a:pt x="16" y="17"/>
                  </a:cubicBezTo>
                  <a:cubicBezTo>
                    <a:pt x="14" y="19"/>
                    <a:pt x="17" y="19"/>
                    <a:pt x="22" y="19"/>
                  </a:cubicBezTo>
                  <a:cubicBezTo>
                    <a:pt x="26" y="19"/>
                    <a:pt x="24" y="20"/>
                    <a:pt x="23" y="20"/>
                  </a:cubicBezTo>
                  <a:cubicBezTo>
                    <a:pt x="21" y="20"/>
                    <a:pt x="21" y="21"/>
                    <a:pt x="20" y="22"/>
                  </a:cubicBezTo>
                  <a:cubicBezTo>
                    <a:pt x="20" y="23"/>
                    <a:pt x="22" y="23"/>
                    <a:pt x="24" y="22"/>
                  </a:cubicBezTo>
                  <a:cubicBezTo>
                    <a:pt x="26" y="21"/>
                    <a:pt x="23" y="24"/>
                    <a:pt x="21" y="24"/>
                  </a:cubicBezTo>
                  <a:cubicBezTo>
                    <a:pt x="20" y="24"/>
                    <a:pt x="20" y="25"/>
                    <a:pt x="19" y="26"/>
                  </a:cubicBezTo>
                  <a:cubicBezTo>
                    <a:pt x="19" y="28"/>
                    <a:pt x="20" y="29"/>
                    <a:pt x="19" y="28"/>
                  </a:cubicBezTo>
                  <a:cubicBezTo>
                    <a:pt x="18" y="28"/>
                    <a:pt x="18" y="29"/>
                    <a:pt x="18" y="30"/>
                  </a:cubicBezTo>
                  <a:cubicBezTo>
                    <a:pt x="18" y="31"/>
                    <a:pt x="18" y="31"/>
                    <a:pt x="17" y="30"/>
                  </a:cubicBezTo>
                  <a:cubicBezTo>
                    <a:pt x="16" y="30"/>
                    <a:pt x="16" y="31"/>
                    <a:pt x="16" y="32"/>
                  </a:cubicBezTo>
                  <a:cubicBezTo>
                    <a:pt x="15" y="33"/>
                    <a:pt x="16" y="34"/>
                    <a:pt x="15" y="34"/>
                  </a:cubicBezTo>
                  <a:cubicBezTo>
                    <a:pt x="15" y="33"/>
                    <a:pt x="15" y="34"/>
                    <a:pt x="15" y="35"/>
                  </a:cubicBezTo>
                  <a:cubicBezTo>
                    <a:pt x="15" y="37"/>
                    <a:pt x="14" y="37"/>
                    <a:pt x="13" y="36"/>
                  </a:cubicBezTo>
                  <a:cubicBezTo>
                    <a:pt x="13" y="36"/>
                    <a:pt x="12" y="36"/>
                    <a:pt x="10" y="36"/>
                  </a:cubicBezTo>
                  <a:cubicBezTo>
                    <a:pt x="9" y="36"/>
                    <a:pt x="8" y="36"/>
                    <a:pt x="7" y="35"/>
                  </a:cubicBezTo>
                  <a:cubicBezTo>
                    <a:pt x="6" y="34"/>
                    <a:pt x="4" y="36"/>
                    <a:pt x="4" y="3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8" name="Freeform 627">
              <a:extLst>
                <a:ext uri="{FF2B5EF4-FFF2-40B4-BE49-F238E27FC236}">
                  <a16:creationId xmlns:a16="http://schemas.microsoft.com/office/drawing/2014/main" id="{6ED635A3-BA41-44D6-A515-387C7B7D29A1}"/>
                </a:ext>
              </a:extLst>
            </p:cNvPr>
            <p:cNvSpPr>
              <a:spLocks/>
            </p:cNvSpPr>
            <p:nvPr/>
          </p:nvSpPr>
          <p:spPr bwMode="auto">
            <a:xfrm>
              <a:off x="4576" y="901"/>
              <a:ext cx="22" cy="16"/>
            </a:xfrm>
            <a:custGeom>
              <a:avLst/>
              <a:gdLst>
                <a:gd name="T0" fmla="*/ 14 w 16"/>
                <a:gd name="T1" fmla="*/ 9 h 12"/>
                <a:gd name="T2" fmla="*/ 15 w 16"/>
                <a:gd name="T3" fmla="*/ 5 h 12"/>
                <a:gd name="T4" fmla="*/ 13 w 16"/>
                <a:gd name="T5" fmla="*/ 4 h 12"/>
                <a:gd name="T6" fmla="*/ 9 w 16"/>
                <a:gd name="T7" fmla="*/ 2 h 12"/>
                <a:gd name="T8" fmla="*/ 12 w 16"/>
                <a:gd name="T9" fmla="*/ 3 h 12"/>
                <a:gd name="T10" fmla="*/ 10 w 16"/>
                <a:gd name="T11" fmla="*/ 1 h 12"/>
                <a:gd name="T12" fmla="*/ 2 w 16"/>
                <a:gd name="T13" fmla="*/ 1 h 12"/>
                <a:gd name="T14" fmla="*/ 2 w 16"/>
                <a:gd name="T15" fmla="*/ 3 h 12"/>
                <a:gd name="T16" fmla="*/ 9 w 16"/>
                <a:gd name="T17" fmla="*/ 9 h 12"/>
                <a:gd name="T18" fmla="*/ 13 w 16"/>
                <a:gd name="T19" fmla="*/ 12 h 12"/>
                <a:gd name="T20" fmla="*/ 13 w 16"/>
                <a:gd name="T21" fmla="*/ 10 h 12"/>
                <a:gd name="T22" fmla="*/ 14 w 16"/>
                <a:gd name="T23"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2">
                  <a:moveTo>
                    <a:pt x="14" y="9"/>
                  </a:moveTo>
                  <a:cubicBezTo>
                    <a:pt x="15" y="9"/>
                    <a:pt x="14" y="7"/>
                    <a:pt x="15" y="5"/>
                  </a:cubicBezTo>
                  <a:cubicBezTo>
                    <a:pt x="16" y="3"/>
                    <a:pt x="14" y="4"/>
                    <a:pt x="13" y="4"/>
                  </a:cubicBezTo>
                  <a:cubicBezTo>
                    <a:pt x="12" y="4"/>
                    <a:pt x="11" y="4"/>
                    <a:pt x="9" y="2"/>
                  </a:cubicBezTo>
                  <a:cubicBezTo>
                    <a:pt x="8" y="0"/>
                    <a:pt x="10" y="3"/>
                    <a:pt x="12" y="3"/>
                  </a:cubicBezTo>
                  <a:cubicBezTo>
                    <a:pt x="14" y="3"/>
                    <a:pt x="11" y="2"/>
                    <a:pt x="10" y="1"/>
                  </a:cubicBezTo>
                  <a:cubicBezTo>
                    <a:pt x="9" y="0"/>
                    <a:pt x="5" y="0"/>
                    <a:pt x="2" y="1"/>
                  </a:cubicBezTo>
                  <a:cubicBezTo>
                    <a:pt x="0" y="2"/>
                    <a:pt x="2" y="3"/>
                    <a:pt x="2" y="3"/>
                  </a:cubicBezTo>
                  <a:cubicBezTo>
                    <a:pt x="2" y="3"/>
                    <a:pt x="8" y="8"/>
                    <a:pt x="9" y="9"/>
                  </a:cubicBezTo>
                  <a:cubicBezTo>
                    <a:pt x="10" y="10"/>
                    <a:pt x="11" y="11"/>
                    <a:pt x="13" y="12"/>
                  </a:cubicBezTo>
                  <a:cubicBezTo>
                    <a:pt x="15" y="12"/>
                    <a:pt x="14" y="11"/>
                    <a:pt x="13" y="10"/>
                  </a:cubicBezTo>
                  <a:cubicBezTo>
                    <a:pt x="13" y="9"/>
                    <a:pt x="12" y="9"/>
                    <a:pt x="14"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9" name="Freeform 628">
              <a:extLst>
                <a:ext uri="{FF2B5EF4-FFF2-40B4-BE49-F238E27FC236}">
                  <a16:creationId xmlns:a16="http://schemas.microsoft.com/office/drawing/2014/main" id="{A569BC6C-E880-4D1A-B985-EDE753F488F2}"/>
                </a:ext>
              </a:extLst>
            </p:cNvPr>
            <p:cNvSpPr>
              <a:spLocks/>
            </p:cNvSpPr>
            <p:nvPr/>
          </p:nvSpPr>
          <p:spPr bwMode="auto">
            <a:xfrm>
              <a:off x="4603" y="674"/>
              <a:ext cx="320" cy="155"/>
            </a:xfrm>
            <a:custGeom>
              <a:avLst/>
              <a:gdLst>
                <a:gd name="T0" fmla="*/ 24 w 231"/>
                <a:gd name="T1" fmla="*/ 101 h 113"/>
                <a:gd name="T2" fmla="*/ 11 w 231"/>
                <a:gd name="T3" fmla="*/ 106 h 113"/>
                <a:gd name="T4" fmla="*/ 18 w 231"/>
                <a:gd name="T5" fmla="*/ 108 h 113"/>
                <a:gd name="T6" fmla="*/ 34 w 231"/>
                <a:gd name="T7" fmla="*/ 111 h 113"/>
                <a:gd name="T8" fmla="*/ 41 w 231"/>
                <a:gd name="T9" fmla="*/ 112 h 113"/>
                <a:gd name="T10" fmla="*/ 54 w 231"/>
                <a:gd name="T11" fmla="*/ 107 h 113"/>
                <a:gd name="T12" fmla="*/ 54 w 231"/>
                <a:gd name="T13" fmla="*/ 104 h 113"/>
                <a:gd name="T14" fmla="*/ 47 w 231"/>
                <a:gd name="T15" fmla="*/ 96 h 113"/>
                <a:gd name="T16" fmla="*/ 64 w 231"/>
                <a:gd name="T17" fmla="*/ 95 h 113"/>
                <a:gd name="T18" fmla="*/ 58 w 231"/>
                <a:gd name="T19" fmla="*/ 87 h 113"/>
                <a:gd name="T20" fmla="*/ 68 w 231"/>
                <a:gd name="T21" fmla="*/ 90 h 113"/>
                <a:gd name="T22" fmla="*/ 75 w 231"/>
                <a:gd name="T23" fmla="*/ 85 h 113"/>
                <a:gd name="T24" fmla="*/ 70 w 231"/>
                <a:gd name="T25" fmla="*/ 76 h 113"/>
                <a:gd name="T26" fmla="*/ 83 w 231"/>
                <a:gd name="T27" fmla="*/ 73 h 113"/>
                <a:gd name="T28" fmla="*/ 93 w 231"/>
                <a:gd name="T29" fmla="*/ 72 h 113"/>
                <a:gd name="T30" fmla="*/ 99 w 231"/>
                <a:gd name="T31" fmla="*/ 68 h 113"/>
                <a:gd name="T32" fmla="*/ 104 w 231"/>
                <a:gd name="T33" fmla="*/ 62 h 113"/>
                <a:gd name="T34" fmla="*/ 114 w 231"/>
                <a:gd name="T35" fmla="*/ 54 h 113"/>
                <a:gd name="T36" fmla="*/ 126 w 231"/>
                <a:gd name="T37" fmla="*/ 50 h 113"/>
                <a:gd name="T38" fmla="*/ 166 w 231"/>
                <a:gd name="T39" fmla="*/ 39 h 113"/>
                <a:gd name="T40" fmla="*/ 191 w 231"/>
                <a:gd name="T41" fmla="*/ 33 h 113"/>
                <a:gd name="T42" fmla="*/ 219 w 231"/>
                <a:gd name="T43" fmla="*/ 22 h 113"/>
                <a:gd name="T44" fmla="*/ 229 w 231"/>
                <a:gd name="T45" fmla="*/ 12 h 113"/>
                <a:gd name="T46" fmla="*/ 224 w 231"/>
                <a:gd name="T47" fmla="*/ 4 h 113"/>
                <a:gd name="T48" fmla="*/ 210 w 231"/>
                <a:gd name="T49" fmla="*/ 1 h 113"/>
                <a:gd name="T50" fmla="*/ 184 w 231"/>
                <a:gd name="T51" fmla="*/ 10 h 113"/>
                <a:gd name="T52" fmla="*/ 173 w 231"/>
                <a:gd name="T53" fmla="*/ 17 h 113"/>
                <a:gd name="T54" fmla="*/ 155 w 231"/>
                <a:gd name="T55" fmla="*/ 22 h 113"/>
                <a:gd name="T56" fmla="*/ 133 w 231"/>
                <a:gd name="T57" fmla="*/ 26 h 113"/>
                <a:gd name="T58" fmla="*/ 126 w 231"/>
                <a:gd name="T59" fmla="*/ 24 h 113"/>
                <a:gd name="T60" fmla="*/ 113 w 231"/>
                <a:gd name="T61" fmla="*/ 24 h 113"/>
                <a:gd name="T62" fmla="*/ 112 w 231"/>
                <a:gd name="T63" fmla="*/ 30 h 113"/>
                <a:gd name="T64" fmla="*/ 105 w 231"/>
                <a:gd name="T65" fmla="*/ 29 h 113"/>
                <a:gd name="T66" fmla="*/ 98 w 231"/>
                <a:gd name="T67" fmla="*/ 32 h 113"/>
                <a:gd name="T68" fmla="*/ 84 w 231"/>
                <a:gd name="T69" fmla="*/ 35 h 113"/>
                <a:gd name="T70" fmla="*/ 68 w 231"/>
                <a:gd name="T71" fmla="*/ 42 h 113"/>
                <a:gd name="T72" fmla="*/ 61 w 231"/>
                <a:gd name="T73" fmla="*/ 49 h 113"/>
                <a:gd name="T74" fmla="*/ 49 w 231"/>
                <a:gd name="T75" fmla="*/ 52 h 113"/>
                <a:gd name="T76" fmla="*/ 43 w 231"/>
                <a:gd name="T77" fmla="*/ 58 h 113"/>
                <a:gd name="T78" fmla="*/ 33 w 231"/>
                <a:gd name="T79" fmla="*/ 58 h 113"/>
                <a:gd name="T80" fmla="*/ 41 w 231"/>
                <a:gd name="T81" fmla="*/ 62 h 113"/>
                <a:gd name="T82" fmla="*/ 45 w 231"/>
                <a:gd name="T83" fmla="*/ 65 h 113"/>
                <a:gd name="T84" fmla="*/ 42 w 231"/>
                <a:gd name="T85" fmla="*/ 68 h 113"/>
                <a:gd name="T86" fmla="*/ 48 w 231"/>
                <a:gd name="T87" fmla="*/ 72 h 113"/>
                <a:gd name="T88" fmla="*/ 35 w 231"/>
                <a:gd name="T89" fmla="*/ 72 h 113"/>
                <a:gd name="T90" fmla="*/ 34 w 231"/>
                <a:gd name="T91" fmla="*/ 76 h 113"/>
                <a:gd name="T92" fmla="*/ 28 w 231"/>
                <a:gd name="T93" fmla="*/ 79 h 113"/>
                <a:gd name="T94" fmla="*/ 24 w 231"/>
                <a:gd name="T95" fmla="*/ 84 h 113"/>
                <a:gd name="T96" fmla="*/ 30 w 231"/>
                <a:gd name="T97" fmla="*/ 88 h 113"/>
                <a:gd name="T98" fmla="*/ 17 w 231"/>
                <a:gd name="T99" fmla="*/ 89 h 113"/>
                <a:gd name="T100" fmla="*/ 7 w 231"/>
                <a:gd name="T101" fmla="*/ 9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1" h="113">
                  <a:moveTo>
                    <a:pt x="7" y="100"/>
                  </a:moveTo>
                  <a:cubicBezTo>
                    <a:pt x="9" y="100"/>
                    <a:pt x="15" y="100"/>
                    <a:pt x="22" y="100"/>
                  </a:cubicBezTo>
                  <a:cubicBezTo>
                    <a:pt x="29" y="99"/>
                    <a:pt x="24" y="100"/>
                    <a:pt x="24" y="101"/>
                  </a:cubicBezTo>
                  <a:cubicBezTo>
                    <a:pt x="23" y="101"/>
                    <a:pt x="20" y="101"/>
                    <a:pt x="19" y="101"/>
                  </a:cubicBezTo>
                  <a:cubicBezTo>
                    <a:pt x="18" y="101"/>
                    <a:pt x="16" y="102"/>
                    <a:pt x="16" y="103"/>
                  </a:cubicBezTo>
                  <a:cubicBezTo>
                    <a:pt x="15" y="103"/>
                    <a:pt x="12" y="105"/>
                    <a:pt x="11" y="106"/>
                  </a:cubicBezTo>
                  <a:cubicBezTo>
                    <a:pt x="9" y="106"/>
                    <a:pt x="10" y="107"/>
                    <a:pt x="8" y="109"/>
                  </a:cubicBezTo>
                  <a:cubicBezTo>
                    <a:pt x="7" y="110"/>
                    <a:pt x="9" y="110"/>
                    <a:pt x="9" y="110"/>
                  </a:cubicBezTo>
                  <a:cubicBezTo>
                    <a:pt x="12" y="110"/>
                    <a:pt x="16" y="110"/>
                    <a:pt x="18" y="108"/>
                  </a:cubicBezTo>
                  <a:cubicBezTo>
                    <a:pt x="21" y="107"/>
                    <a:pt x="21" y="109"/>
                    <a:pt x="23" y="110"/>
                  </a:cubicBezTo>
                  <a:cubicBezTo>
                    <a:pt x="25" y="111"/>
                    <a:pt x="27" y="111"/>
                    <a:pt x="29" y="110"/>
                  </a:cubicBezTo>
                  <a:cubicBezTo>
                    <a:pt x="31" y="110"/>
                    <a:pt x="33" y="111"/>
                    <a:pt x="34" y="111"/>
                  </a:cubicBezTo>
                  <a:cubicBezTo>
                    <a:pt x="35" y="111"/>
                    <a:pt x="36" y="111"/>
                    <a:pt x="36" y="110"/>
                  </a:cubicBezTo>
                  <a:cubicBezTo>
                    <a:pt x="36" y="108"/>
                    <a:pt x="36" y="110"/>
                    <a:pt x="37" y="111"/>
                  </a:cubicBezTo>
                  <a:cubicBezTo>
                    <a:pt x="38" y="113"/>
                    <a:pt x="39" y="113"/>
                    <a:pt x="41" y="112"/>
                  </a:cubicBezTo>
                  <a:cubicBezTo>
                    <a:pt x="43" y="112"/>
                    <a:pt x="46" y="113"/>
                    <a:pt x="47" y="113"/>
                  </a:cubicBezTo>
                  <a:cubicBezTo>
                    <a:pt x="49" y="113"/>
                    <a:pt x="48" y="111"/>
                    <a:pt x="49" y="109"/>
                  </a:cubicBezTo>
                  <a:cubicBezTo>
                    <a:pt x="50" y="107"/>
                    <a:pt x="52" y="108"/>
                    <a:pt x="54" y="107"/>
                  </a:cubicBezTo>
                  <a:cubicBezTo>
                    <a:pt x="57" y="105"/>
                    <a:pt x="51" y="104"/>
                    <a:pt x="49" y="103"/>
                  </a:cubicBezTo>
                  <a:cubicBezTo>
                    <a:pt x="47" y="102"/>
                    <a:pt x="48" y="101"/>
                    <a:pt x="49" y="102"/>
                  </a:cubicBezTo>
                  <a:cubicBezTo>
                    <a:pt x="50" y="102"/>
                    <a:pt x="53" y="104"/>
                    <a:pt x="54" y="104"/>
                  </a:cubicBezTo>
                  <a:cubicBezTo>
                    <a:pt x="56" y="105"/>
                    <a:pt x="56" y="104"/>
                    <a:pt x="57" y="103"/>
                  </a:cubicBezTo>
                  <a:cubicBezTo>
                    <a:pt x="59" y="102"/>
                    <a:pt x="60" y="101"/>
                    <a:pt x="58" y="98"/>
                  </a:cubicBezTo>
                  <a:cubicBezTo>
                    <a:pt x="56" y="95"/>
                    <a:pt x="53" y="98"/>
                    <a:pt x="47" y="96"/>
                  </a:cubicBezTo>
                  <a:cubicBezTo>
                    <a:pt x="42" y="95"/>
                    <a:pt x="56" y="96"/>
                    <a:pt x="58" y="96"/>
                  </a:cubicBezTo>
                  <a:cubicBezTo>
                    <a:pt x="59" y="97"/>
                    <a:pt x="60" y="98"/>
                    <a:pt x="62" y="100"/>
                  </a:cubicBezTo>
                  <a:cubicBezTo>
                    <a:pt x="64" y="101"/>
                    <a:pt x="63" y="96"/>
                    <a:pt x="64" y="95"/>
                  </a:cubicBezTo>
                  <a:cubicBezTo>
                    <a:pt x="65" y="93"/>
                    <a:pt x="61" y="91"/>
                    <a:pt x="60" y="90"/>
                  </a:cubicBezTo>
                  <a:cubicBezTo>
                    <a:pt x="59" y="89"/>
                    <a:pt x="58" y="90"/>
                    <a:pt x="57" y="89"/>
                  </a:cubicBezTo>
                  <a:cubicBezTo>
                    <a:pt x="55" y="89"/>
                    <a:pt x="58" y="89"/>
                    <a:pt x="58" y="87"/>
                  </a:cubicBezTo>
                  <a:cubicBezTo>
                    <a:pt x="58" y="85"/>
                    <a:pt x="60" y="88"/>
                    <a:pt x="61" y="89"/>
                  </a:cubicBezTo>
                  <a:cubicBezTo>
                    <a:pt x="62" y="90"/>
                    <a:pt x="65" y="92"/>
                    <a:pt x="67" y="92"/>
                  </a:cubicBezTo>
                  <a:cubicBezTo>
                    <a:pt x="70" y="92"/>
                    <a:pt x="68" y="91"/>
                    <a:pt x="68" y="90"/>
                  </a:cubicBezTo>
                  <a:cubicBezTo>
                    <a:pt x="68" y="89"/>
                    <a:pt x="69" y="88"/>
                    <a:pt x="69" y="87"/>
                  </a:cubicBezTo>
                  <a:cubicBezTo>
                    <a:pt x="70" y="85"/>
                    <a:pt x="71" y="86"/>
                    <a:pt x="73" y="87"/>
                  </a:cubicBezTo>
                  <a:cubicBezTo>
                    <a:pt x="75" y="87"/>
                    <a:pt x="75" y="87"/>
                    <a:pt x="75" y="85"/>
                  </a:cubicBezTo>
                  <a:cubicBezTo>
                    <a:pt x="76" y="84"/>
                    <a:pt x="76" y="83"/>
                    <a:pt x="75" y="82"/>
                  </a:cubicBezTo>
                  <a:cubicBezTo>
                    <a:pt x="75" y="81"/>
                    <a:pt x="75" y="81"/>
                    <a:pt x="75" y="80"/>
                  </a:cubicBezTo>
                  <a:cubicBezTo>
                    <a:pt x="76" y="79"/>
                    <a:pt x="74" y="78"/>
                    <a:pt x="70" y="76"/>
                  </a:cubicBezTo>
                  <a:cubicBezTo>
                    <a:pt x="66" y="74"/>
                    <a:pt x="81" y="79"/>
                    <a:pt x="83" y="79"/>
                  </a:cubicBezTo>
                  <a:cubicBezTo>
                    <a:pt x="85" y="79"/>
                    <a:pt x="83" y="75"/>
                    <a:pt x="84" y="74"/>
                  </a:cubicBezTo>
                  <a:cubicBezTo>
                    <a:pt x="86" y="73"/>
                    <a:pt x="84" y="73"/>
                    <a:pt x="83" y="73"/>
                  </a:cubicBezTo>
                  <a:cubicBezTo>
                    <a:pt x="82" y="72"/>
                    <a:pt x="84" y="72"/>
                    <a:pt x="83" y="71"/>
                  </a:cubicBezTo>
                  <a:cubicBezTo>
                    <a:pt x="82" y="69"/>
                    <a:pt x="86" y="72"/>
                    <a:pt x="89" y="73"/>
                  </a:cubicBezTo>
                  <a:cubicBezTo>
                    <a:pt x="91" y="75"/>
                    <a:pt x="92" y="74"/>
                    <a:pt x="93" y="72"/>
                  </a:cubicBezTo>
                  <a:cubicBezTo>
                    <a:pt x="94" y="71"/>
                    <a:pt x="91" y="71"/>
                    <a:pt x="90" y="69"/>
                  </a:cubicBezTo>
                  <a:cubicBezTo>
                    <a:pt x="88" y="68"/>
                    <a:pt x="96" y="70"/>
                    <a:pt x="97" y="70"/>
                  </a:cubicBezTo>
                  <a:cubicBezTo>
                    <a:pt x="99" y="70"/>
                    <a:pt x="99" y="69"/>
                    <a:pt x="99" y="68"/>
                  </a:cubicBezTo>
                  <a:cubicBezTo>
                    <a:pt x="99" y="67"/>
                    <a:pt x="99" y="66"/>
                    <a:pt x="102" y="65"/>
                  </a:cubicBezTo>
                  <a:cubicBezTo>
                    <a:pt x="104" y="64"/>
                    <a:pt x="108" y="63"/>
                    <a:pt x="99" y="63"/>
                  </a:cubicBezTo>
                  <a:cubicBezTo>
                    <a:pt x="91" y="63"/>
                    <a:pt x="103" y="62"/>
                    <a:pt x="104" y="62"/>
                  </a:cubicBezTo>
                  <a:cubicBezTo>
                    <a:pt x="106" y="62"/>
                    <a:pt x="106" y="61"/>
                    <a:pt x="107" y="60"/>
                  </a:cubicBezTo>
                  <a:cubicBezTo>
                    <a:pt x="108" y="59"/>
                    <a:pt x="108" y="58"/>
                    <a:pt x="110" y="57"/>
                  </a:cubicBezTo>
                  <a:cubicBezTo>
                    <a:pt x="112" y="56"/>
                    <a:pt x="114" y="56"/>
                    <a:pt x="114" y="54"/>
                  </a:cubicBezTo>
                  <a:cubicBezTo>
                    <a:pt x="115" y="53"/>
                    <a:pt x="116" y="54"/>
                    <a:pt x="117" y="55"/>
                  </a:cubicBezTo>
                  <a:cubicBezTo>
                    <a:pt x="119" y="56"/>
                    <a:pt x="119" y="54"/>
                    <a:pt x="121" y="52"/>
                  </a:cubicBezTo>
                  <a:cubicBezTo>
                    <a:pt x="123" y="50"/>
                    <a:pt x="124" y="50"/>
                    <a:pt x="126" y="50"/>
                  </a:cubicBezTo>
                  <a:cubicBezTo>
                    <a:pt x="127" y="49"/>
                    <a:pt x="143" y="45"/>
                    <a:pt x="144" y="45"/>
                  </a:cubicBezTo>
                  <a:cubicBezTo>
                    <a:pt x="146" y="44"/>
                    <a:pt x="157" y="42"/>
                    <a:pt x="157" y="42"/>
                  </a:cubicBezTo>
                  <a:cubicBezTo>
                    <a:pt x="158" y="41"/>
                    <a:pt x="164" y="39"/>
                    <a:pt x="166" y="39"/>
                  </a:cubicBezTo>
                  <a:cubicBezTo>
                    <a:pt x="167" y="39"/>
                    <a:pt x="174" y="37"/>
                    <a:pt x="177" y="36"/>
                  </a:cubicBezTo>
                  <a:cubicBezTo>
                    <a:pt x="180" y="35"/>
                    <a:pt x="183" y="35"/>
                    <a:pt x="184" y="34"/>
                  </a:cubicBezTo>
                  <a:cubicBezTo>
                    <a:pt x="185" y="34"/>
                    <a:pt x="189" y="33"/>
                    <a:pt x="191" y="33"/>
                  </a:cubicBezTo>
                  <a:cubicBezTo>
                    <a:pt x="193" y="32"/>
                    <a:pt x="200" y="30"/>
                    <a:pt x="202" y="29"/>
                  </a:cubicBezTo>
                  <a:cubicBezTo>
                    <a:pt x="203" y="28"/>
                    <a:pt x="216" y="24"/>
                    <a:pt x="218" y="24"/>
                  </a:cubicBezTo>
                  <a:cubicBezTo>
                    <a:pt x="219" y="23"/>
                    <a:pt x="218" y="23"/>
                    <a:pt x="219" y="22"/>
                  </a:cubicBezTo>
                  <a:cubicBezTo>
                    <a:pt x="220" y="21"/>
                    <a:pt x="223" y="19"/>
                    <a:pt x="225" y="18"/>
                  </a:cubicBezTo>
                  <a:cubicBezTo>
                    <a:pt x="226" y="17"/>
                    <a:pt x="226" y="17"/>
                    <a:pt x="227" y="15"/>
                  </a:cubicBezTo>
                  <a:cubicBezTo>
                    <a:pt x="227" y="14"/>
                    <a:pt x="227" y="13"/>
                    <a:pt x="229" y="12"/>
                  </a:cubicBezTo>
                  <a:cubicBezTo>
                    <a:pt x="231" y="10"/>
                    <a:pt x="228" y="9"/>
                    <a:pt x="227" y="9"/>
                  </a:cubicBezTo>
                  <a:cubicBezTo>
                    <a:pt x="226" y="8"/>
                    <a:pt x="226" y="7"/>
                    <a:pt x="226" y="6"/>
                  </a:cubicBezTo>
                  <a:cubicBezTo>
                    <a:pt x="227" y="6"/>
                    <a:pt x="225" y="5"/>
                    <a:pt x="224" y="4"/>
                  </a:cubicBezTo>
                  <a:cubicBezTo>
                    <a:pt x="223" y="4"/>
                    <a:pt x="222" y="3"/>
                    <a:pt x="222" y="3"/>
                  </a:cubicBezTo>
                  <a:cubicBezTo>
                    <a:pt x="221" y="2"/>
                    <a:pt x="217" y="3"/>
                    <a:pt x="215" y="2"/>
                  </a:cubicBezTo>
                  <a:cubicBezTo>
                    <a:pt x="213" y="1"/>
                    <a:pt x="212" y="0"/>
                    <a:pt x="210" y="1"/>
                  </a:cubicBezTo>
                  <a:cubicBezTo>
                    <a:pt x="208" y="2"/>
                    <a:pt x="204" y="3"/>
                    <a:pt x="202" y="2"/>
                  </a:cubicBezTo>
                  <a:cubicBezTo>
                    <a:pt x="200" y="2"/>
                    <a:pt x="196" y="4"/>
                    <a:pt x="194" y="5"/>
                  </a:cubicBezTo>
                  <a:cubicBezTo>
                    <a:pt x="191" y="5"/>
                    <a:pt x="186" y="8"/>
                    <a:pt x="184" y="10"/>
                  </a:cubicBezTo>
                  <a:cubicBezTo>
                    <a:pt x="182" y="11"/>
                    <a:pt x="184" y="14"/>
                    <a:pt x="185" y="16"/>
                  </a:cubicBezTo>
                  <a:cubicBezTo>
                    <a:pt x="186" y="17"/>
                    <a:pt x="180" y="15"/>
                    <a:pt x="178" y="14"/>
                  </a:cubicBezTo>
                  <a:cubicBezTo>
                    <a:pt x="177" y="14"/>
                    <a:pt x="175" y="16"/>
                    <a:pt x="173" y="17"/>
                  </a:cubicBezTo>
                  <a:cubicBezTo>
                    <a:pt x="171" y="18"/>
                    <a:pt x="172" y="18"/>
                    <a:pt x="171" y="17"/>
                  </a:cubicBezTo>
                  <a:cubicBezTo>
                    <a:pt x="169" y="16"/>
                    <a:pt x="160" y="22"/>
                    <a:pt x="158" y="22"/>
                  </a:cubicBezTo>
                  <a:cubicBezTo>
                    <a:pt x="157" y="23"/>
                    <a:pt x="156" y="23"/>
                    <a:pt x="155" y="22"/>
                  </a:cubicBezTo>
                  <a:cubicBezTo>
                    <a:pt x="154" y="22"/>
                    <a:pt x="142" y="25"/>
                    <a:pt x="141" y="26"/>
                  </a:cubicBezTo>
                  <a:cubicBezTo>
                    <a:pt x="140" y="26"/>
                    <a:pt x="139" y="25"/>
                    <a:pt x="138" y="24"/>
                  </a:cubicBezTo>
                  <a:cubicBezTo>
                    <a:pt x="138" y="23"/>
                    <a:pt x="135" y="26"/>
                    <a:pt x="133" y="26"/>
                  </a:cubicBezTo>
                  <a:cubicBezTo>
                    <a:pt x="132" y="27"/>
                    <a:pt x="131" y="26"/>
                    <a:pt x="132" y="25"/>
                  </a:cubicBezTo>
                  <a:cubicBezTo>
                    <a:pt x="132" y="24"/>
                    <a:pt x="131" y="24"/>
                    <a:pt x="131" y="24"/>
                  </a:cubicBezTo>
                  <a:cubicBezTo>
                    <a:pt x="130" y="25"/>
                    <a:pt x="127" y="25"/>
                    <a:pt x="126" y="24"/>
                  </a:cubicBezTo>
                  <a:cubicBezTo>
                    <a:pt x="125" y="24"/>
                    <a:pt x="123" y="23"/>
                    <a:pt x="122" y="23"/>
                  </a:cubicBezTo>
                  <a:cubicBezTo>
                    <a:pt x="121" y="22"/>
                    <a:pt x="120" y="23"/>
                    <a:pt x="118" y="23"/>
                  </a:cubicBezTo>
                  <a:cubicBezTo>
                    <a:pt x="117" y="23"/>
                    <a:pt x="114" y="24"/>
                    <a:pt x="113" y="24"/>
                  </a:cubicBezTo>
                  <a:cubicBezTo>
                    <a:pt x="112" y="25"/>
                    <a:pt x="111" y="25"/>
                    <a:pt x="111" y="26"/>
                  </a:cubicBezTo>
                  <a:cubicBezTo>
                    <a:pt x="111" y="28"/>
                    <a:pt x="112" y="27"/>
                    <a:pt x="113" y="28"/>
                  </a:cubicBezTo>
                  <a:cubicBezTo>
                    <a:pt x="113" y="29"/>
                    <a:pt x="112" y="30"/>
                    <a:pt x="112" y="30"/>
                  </a:cubicBezTo>
                  <a:cubicBezTo>
                    <a:pt x="111" y="30"/>
                    <a:pt x="108" y="31"/>
                    <a:pt x="107" y="32"/>
                  </a:cubicBezTo>
                  <a:cubicBezTo>
                    <a:pt x="106" y="32"/>
                    <a:pt x="105" y="33"/>
                    <a:pt x="103" y="32"/>
                  </a:cubicBezTo>
                  <a:cubicBezTo>
                    <a:pt x="102" y="32"/>
                    <a:pt x="103" y="31"/>
                    <a:pt x="105" y="29"/>
                  </a:cubicBezTo>
                  <a:cubicBezTo>
                    <a:pt x="106" y="28"/>
                    <a:pt x="102" y="29"/>
                    <a:pt x="101" y="29"/>
                  </a:cubicBezTo>
                  <a:cubicBezTo>
                    <a:pt x="99" y="29"/>
                    <a:pt x="98" y="31"/>
                    <a:pt x="100" y="32"/>
                  </a:cubicBezTo>
                  <a:cubicBezTo>
                    <a:pt x="101" y="33"/>
                    <a:pt x="100" y="33"/>
                    <a:pt x="98" y="32"/>
                  </a:cubicBezTo>
                  <a:cubicBezTo>
                    <a:pt x="97" y="32"/>
                    <a:pt x="95" y="33"/>
                    <a:pt x="94" y="33"/>
                  </a:cubicBezTo>
                  <a:cubicBezTo>
                    <a:pt x="93" y="34"/>
                    <a:pt x="91" y="35"/>
                    <a:pt x="90" y="34"/>
                  </a:cubicBezTo>
                  <a:cubicBezTo>
                    <a:pt x="88" y="34"/>
                    <a:pt x="86" y="35"/>
                    <a:pt x="84" y="35"/>
                  </a:cubicBezTo>
                  <a:cubicBezTo>
                    <a:pt x="83" y="36"/>
                    <a:pt x="81" y="37"/>
                    <a:pt x="80" y="37"/>
                  </a:cubicBezTo>
                  <a:cubicBezTo>
                    <a:pt x="79" y="37"/>
                    <a:pt x="76" y="38"/>
                    <a:pt x="74" y="39"/>
                  </a:cubicBezTo>
                  <a:cubicBezTo>
                    <a:pt x="73" y="41"/>
                    <a:pt x="70" y="41"/>
                    <a:pt x="68" y="42"/>
                  </a:cubicBezTo>
                  <a:cubicBezTo>
                    <a:pt x="67" y="43"/>
                    <a:pt x="68" y="43"/>
                    <a:pt x="69" y="44"/>
                  </a:cubicBezTo>
                  <a:cubicBezTo>
                    <a:pt x="69" y="44"/>
                    <a:pt x="64" y="46"/>
                    <a:pt x="62" y="46"/>
                  </a:cubicBezTo>
                  <a:cubicBezTo>
                    <a:pt x="59" y="47"/>
                    <a:pt x="60" y="47"/>
                    <a:pt x="61" y="49"/>
                  </a:cubicBezTo>
                  <a:cubicBezTo>
                    <a:pt x="61" y="51"/>
                    <a:pt x="62" y="51"/>
                    <a:pt x="61" y="52"/>
                  </a:cubicBezTo>
                  <a:cubicBezTo>
                    <a:pt x="60" y="54"/>
                    <a:pt x="59" y="52"/>
                    <a:pt x="57" y="51"/>
                  </a:cubicBezTo>
                  <a:cubicBezTo>
                    <a:pt x="54" y="51"/>
                    <a:pt x="50" y="51"/>
                    <a:pt x="49" y="52"/>
                  </a:cubicBezTo>
                  <a:cubicBezTo>
                    <a:pt x="48" y="53"/>
                    <a:pt x="49" y="53"/>
                    <a:pt x="50" y="55"/>
                  </a:cubicBezTo>
                  <a:cubicBezTo>
                    <a:pt x="50" y="57"/>
                    <a:pt x="46" y="59"/>
                    <a:pt x="45" y="60"/>
                  </a:cubicBezTo>
                  <a:cubicBezTo>
                    <a:pt x="43" y="61"/>
                    <a:pt x="43" y="59"/>
                    <a:pt x="43" y="58"/>
                  </a:cubicBezTo>
                  <a:cubicBezTo>
                    <a:pt x="43" y="56"/>
                    <a:pt x="41" y="57"/>
                    <a:pt x="40" y="57"/>
                  </a:cubicBezTo>
                  <a:cubicBezTo>
                    <a:pt x="40" y="58"/>
                    <a:pt x="39" y="57"/>
                    <a:pt x="38" y="56"/>
                  </a:cubicBezTo>
                  <a:cubicBezTo>
                    <a:pt x="37" y="55"/>
                    <a:pt x="34" y="57"/>
                    <a:pt x="33" y="58"/>
                  </a:cubicBezTo>
                  <a:cubicBezTo>
                    <a:pt x="32" y="60"/>
                    <a:pt x="33" y="60"/>
                    <a:pt x="34" y="60"/>
                  </a:cubicBezTo>
                  <a:cubicBezTo>
                    <a:pt x="35" y="60"/>
                    <a:pt x="36" y="60"/>
                    <a:pt x="36" y="62"/>
                  </a:cubicBezTo>
                  <a:cubicBezTo>
                    <a:pt x="36" y="63"/>
                    <a:pt x="38" y="62"/>
                    <a:pt x="41" y="62"/>
                  </a:cubicBezTo>
                  <a:cubicBezTo>
                    <a:pt x="44" y="61"/>
                    <a:pt x="43" y="62"/>
                    <a:pt x="42" y="63"/>
                  </a:cubicBezTo>
                  <a:cubicBezTo>
                    <a:pt x="41" y="65"/>
                    <a:pt x="43" y="64"/>
                    <a:pt x="45" y="64"/>
                  </a:cubicBezTo>
                  <a:cubicBezTo>
                    <a:pt x="47" y="63"/>
                    <a:pt x="46" y="64"/>
                    <a:pt x="45" y="65"/>
                  </a:cubicBezTo>
                  <a:cubicBezTo>
                    <a:pt x="44" y="65"/>
                    <a:pt x="40" y="66"/>
                    <a:pt x="37" y="67"/>
                  </a:cubicBezTo>
                  <a:cubicBezTo>
                    <a:pt x="35" y="67"/>
                    <a:pt x="35" y="68"/>
                    <a:pt x="35" y="69"/>
                  </a:cubicBezTo>
                  <a:cubicBezTo>
                    <a:pt x="36" y="69"/>
                    <a:pt x="40" y="68"/>
                    <a:pt x="42" y="68"/>
                  </a:cubicBezTo>
                  <a:cubicBezTo>
                    <a:pt x="44" y="67"/>
                    <a:pt x="44" y="68"/>
                    <a:pt x="45" y="70"/>
                  </a:cubicBezTo>
                  <a:cubicBezTo>
                    <a:pt x="46" y="72"/>
                    <a:pt x="46" y="71"/>
                    <a:pt x="49" y="71"/>
                  </a:cubicBezTo>
                  <a:cubicBezTo>
                    <a:pt x="52" y="71"/>
                    <a:pt x="49" y="72"/>
                    <a:pt x="48" y="72"/>
                  </a:cubicBezTo>
                  <a:cubicBezTo>
                    <a:pt x="47" y="73"/>
                    <a:pt x="45" y="72"/>
                    <a:pt x="43" y="71"/>
                  </a:cubicBezTo>
                  <a:cubicBezTo>
                    <a:pt x="42" y="71"/>
                    <a:pt x="40" y="71"/>
                    <a:pt x="39" y="71"/>
                  </a:cubicBezTo>
                  <a:cubicBezTo>
                    <a:pt x="38" y="72"/>
                    <a:pt x="36" y="73"/>
                    <a:pt x="35" y="72"/>
                  </a:cubicBezTo>
                  <a:cubicBezTo>
                    <a:pt x="34" y="72"/>
                    <a:pt x="33" y="72"/>
                    <a:pt x="31" y="72"/>
                  </a:cubicBezTo>
                  <a:cubicBezTo>
                    <a:pt x="30" y="72"/>
                    <a:pt x="30" y="73"/>
                    <a:pt x="31" y="74"/>
                  </a:cubicBezTo>
                  <a:cubicBezTo>
                    <a:pt x="32" y="76"/>
                    <a:pt x="33" y="76"/>
                    <a:pt x="34" y="76"/>
                  </a:cubicBezTo>
                  <a:cubicBezTo>
                    <a:pt x="35" y="75"/>
                    <a:pt x="36" y="76"/>
                    <a:pt x="38" y="77"/>
                  </a:cubicBezTo>
                  <a:cubicBezTo>
                    <a:pt x="40" y="78"/>
                    <a:pt x="38" y="78"/>
                    <a:pt x="37" y="79"/>
                  </a:cubicBezTo>
                  <a:cubicBezTo>
                    <a:pt x="37" y="79"/>
                    <a:pt x="32" y="78"/>
                    <a:pt x="28" y="79"/>
                  </a:cubicBezTo>
                  <a:cubicBezTo>
                    <a:pt x="25" y="79"/>
                    <a:pt x="24" y="80"/>
                    <a:pt x="29" y="82"/>
                  </a:cubicBezTo>
                  <a:cubicBezTo>
                    <a:pt x="33" y="83"/>
                    <a:pt x="31" y="83"/>
                    <a:pt x="30" y="83"/>
                  </a:cubicBezTo>
                  <a:cubicBezTo>
                    <a:pt x="30" y="84"/>
                    <a:pt x="26" y="83"/>
                    <a:pt x="24" y="84"/>
                  </a:cubicBezTo>
                  <a:cubicBezTo>
                    <a:pt x="22" y="84"/>
                    <a:pt x="27" y="85"/>
                    <a:pt x="29" y="86"/>
                  </a:cubicBezTo>
                  <a:cubicBezTo>
                    <a:pt x="30" y="87"/>
                    <a:pt x="30" y="86"/>
                    <a:pt x="33" y="87"/>
                  </a:cubicBezTo>
                  <a:cubicBezTo>
                    <a:pt x="36" y="88"/>
                    <a:pt x="31" y="88"/>
                    <a:pt x="30" y="88"/>
                  </a:cubicBezTo>
                  <a:cubicBezTo>
                    <a:pt x="30" y="88"/>
                    <a:pt x="26" y="87"/>
                    <a:pt x="25" y="87"/>
                  </a:cubicBezTo>
                  <a:cubicBezTo>
                    <a:pt x="24" y="86"/>
                    <a:pt x="23" y="86"/>
                    <a:pt x="22" y="87"/>
                  </a:cubicBezTo>
                  <a:cubicBezTo>
                    <a:pt x="21" y="88"/>
                    <a:pt x="19" y="89"/>
                    <a:pt x="17" y="89"/>
                  </a:cubicBezTo>
                  <a:cubicBezTo>
                    <a:pt x="16" y="90"/>
                    <a:pt x="17" y="91"/>
                    <a:pt x="18" y="92"/>
                  </a:cubicBezTo>
                  <a:cubicBezTo>
                    <a:pt x="19" y="93"/>
                    <a:pt x="14" y="94"/>
                    <a:pt x="12" y="94"/>
                  </a:cubicBezTo>
                  <a:cubicBezTo>
                    <a:pt x="10" y="95"/>
                    <a:pt x="7" y="97"/>
                    <a:pt x="7" y="97"/>
                  </a:cubicBezTo>
                  <a:cubicBezTo>
                    <a:pt x="6" y="98"/>
                    <a:pt x="5" y="99"/>
                    <a:pt x="3" y="98"/>
                  </a:cubicBezTo>
                  <a:cubicBezTo>
                    <a:pt x="0" y="97"/>
                    <a:pt x="4" y="99"/>
                    <a:pt x="7" y="10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0" name="Freeform 629">
              <a:extLst>
                <a:ext uri="{FF2B5EF4-FFF2-40B4-BE49-F238E27FC236}">
                  <a16:creationId xmlns:a16="http://schemas.microsoft.com/office/drawing/2014/main" id="{215B4FC2-FCC8-4EA2-BD6D-E1629B222F88}"/>
                </a:ext>
              </a:extLst>
            </p:cNvPr>
            <p:cNvSpPr>
              <a:spLocks/>
            </p:cNvSpPr>
            <p:nvPr/>
          </p:nvSpPr>
          <p:spPr bwMode="auto">
            <a:xfrm>
              <a:off x="5790" y="777"/>
              <a:ext cx="43" cy="19"/>
            </a:xfrm>
            <a:custGeom>
              <a:avLst/>
              <a:gdLst>
                <a:gd name="T0" fmla="*/ 3 w 31"/>
                <a:gd name="T1" fmla="*/ 7 h 14"/>
                <a:gd name="T2" fmla="*/ 3 w 31"/>
                <a:gd name="T3" fmla="*/ 9 h 14"/>
                <a:gd name="T4" fmla="*/ 7 w 31"/>
                <a:gd name="T5" fmla="*/ 10 h 14"/>
                <a:gd name="T6" fmla="*/ 11 w 31"/>
                <a:gd name="T7" fmla="*/ 11 h 14"/>
                <a:gd name="T8" fmla="*/ 15 w 31"/>
                <a:gd name="T9" fmla="*/ 13 h 14"/>
                <a:gd name="T10" fmla="*/ 21 w 31"/>
                <a:gd name="T11" fmla="*/ 14 h 14"/>
                <a:gd name="T12" fmla="*/ 28 w 31"/>
                <a:gd name="T13" fmla="*/ 8 h 14"/>
                <a:gd name="T14" fmla="*/ 30 w 31"/>
                <a:gd name="T15" fmla="*/ 4 h 14"/>
                <a:gd name="T16" fmla="*/ 21 w 31"/>
                <a:gd name="T17" fmla="*/ 2 h 14"/>
                <a:gd name="T18" fmla="*/ 13 w 31"/>
                <a:gd name="T19" fmla="*/ 1 h 14"/>
                <a:gd name="T20" fmla="*/ 10 w 31"/>
                <a:gd name="T21" fmla="*/ 4 h 14"/>
                <a:gd name="T22" fmla="*/ 3 w 31"/>
                <a:gd name="T23"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14">
                  <a:moveTo>
                    <a:pt x="3" y="7"/>
                  </a:moveTo>
                  <a:cubicBezTo>
                    <a:pt x="0" y="7"/>
                    <a:pt x="3" y="9"/>
                    <a:pt x="3" y="9"/>
                  </a:cubicBezTo>
                  <a:cubicBezTo>
                    <a:pt x="4" y="9"/>
                    <a:pt x="5" y="10"/>
                    <a:pt x="7" y="10"/>
                  </a:cubicBezTo>
                  <a:cubicBezTo>
                    <a:pt x="9" y="11"/>
                    <a:pt x="8" y="10"/>
                    <a:pt x="11" y="11"/>
                  </a:cubicBezTo>
                  <a:cubicBezTo>
                    <a:pt x="13" y="13"/>
                    <a:pt x="13" y="13"/>
                    <a:pt x="15" y="13"/>
                  </a:cubicBezTo>
                  <a:cubicBezTo>
                    <a:pt x="17" y="13"/>
                    <a:pt x="19" y="13"/>
                    <a:pt x="21" y="14"/>
                  </a:cubicBezTo>
                  <a:cubicBezTo>
                    <a:pt x="24" y="14"/>
                    <a:pt x="27" y="9"/>
                    <a:pt x="28" y="8"/>
                  </a:cubicBezTo>
                  <a:cubicBezTo>
                    <a:pt x="30" y="6"/>
                    <a:pt x="31" y="6"/>
                    <a:pt x="30" y="4"/>
                  </a:cubicBezTo>
                  <a:cubicBezTo>
                    <a:pt x="29" y="2"/>
                    <a:pt x="22" y="2"/>
                    <a:pt x="21" y="2"/>
                  </a:cubicBezTo>
                  <a:cubicBezTo>
                    <a:pt x="19" y="2"/>
                    <a:pt x="16" y="2"/>
                    <a:pt x="13" y="1"/>
                  </a:cubicBezTo>
                  <a:cubicBezTo>
                    <a:pt x="10" y="0"/>
                    <a:pt x="9" y="2"/>
                    <a:pt x="10" y="4"/>
                  </a:cubicBezTo>
                  <a:cubicBezTo>
                    <a:pt x="10" y="7"/>
                    <a:pt x="7" y="7"/>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1" name="Freeform 630">
              <a:extLst>
                <a:ext uri="{FF2B5EF4-FFF2-40B4-BE49-F238E27FC236}">
                  <a16:creationId xmlns:a16="http://schemas.microsoft.com/office/drawing/2014/main" id="{C4A83453-66EA-410C-A9A6-B1D635AA6146}"/>
                </a:ext>
              </a:extLst>
            </p:cNvPr>
            <p:cNvSpPr>
              <a:spLocks/>
            </p:cNvSpPr>
            <p:nvPr/>
          </p:nvSpPr>
          <p:spPr bwMode="auto">
            <a:xfrm>
              <a:off x="6283" y="722"/>
              <a:ext cx="18" cy="25"/>
            </a:xfrm>
            <a:custGeom>
              <a:avLst/>
              <a:gdLst>
                <a:gd name="T0" fmla="*/ 6 w 13"/>
                <a:gd name="T1" fmla="*/ 16 h 18"/>
                <a:gd name="T2" fmla="*/ 12 w 13"/>
                <a:gd name="T3" fmla="*/ 12 h 18"/>
                <a:gd name="T4" fmla="*/ 10 w 13"/>
                <a:gd name="T5" fmla="*/ 7 h 18"/>
                <a:gd name="T6" fmla="*/ 7 w 13"/>
                <a:gd name="T7" fmla="*/ 2 h 18"/>
                <a:gd name="T8" fmla="*/ 5 w 13"/>
                <a:gd name="T9" fmla="*/ 3 h 18"/>
                <a:gd name="T10" fmla="*/ 4 w 13"/>
                <a:gd name="T11" fmla="*/ 9 h 18"/>
                <a:gd name="T12" fmla="*/ 2 w 13"/>
                <a:gd name="T13" fmla="*/ 15 h 18"/>
                <a:gd name="T14" fmla="*/ 6 w 13"/>
                <a:gd name="T15" fmla="*/ 1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8">
                  <a:moveTo>
                    <a:pt x="6" y="16"/>
                  </a:moveTo>
                  <a:cubicBezTo>
                    <a:pt x="10" y="15"/>
                    <a:pt x="11" y="14"/>
                    <a:pt x="12" y="12"/>
                  </a:cubicBezTo>
                  <a:cubicBezTo>
                    <a:pt x="13" y="11"/>
                    <a:pt x="11" y="8"/>
                    <a:pt x="10" y="7"/>
                  </a:cubicBezTo>
                  <a:cubicBezTo>
                    <a:pt x="8" y="6"/>
                    <a:pt x="8" y="4"/>
                    <a:pt x="7" y="2"/>
                  </a:cubicBezTo>
                  <a:cubicBezTo>
                    <a:pt x="6" y="0"/>
                    <a:pt x="5" y="3"/>
                    <a:pt x="5" y="3"/>
                  </a:cubicBezTo>
                  <a:cubicBezTo>
                    <a:pt x="5" y="4"/>
                    <a:pt x="3" y="7"/>
                    <a:pt x="4" y="9"/>
                  </a:cubicBezTo>
                  <a:cubicBezTo>
                    <a:pt x="4" y="11"/>
                    <a:pt x="4" y="11"/>
                    <a:pt x="2" y="15"/>
                  </a:cubicBezTo>
                  <a:cubicBezTo>
                    <a:pt x="0" y="18"/>
                    <a:pt x="3" y="17"/>
                    <a:pt x="6" y="1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2" name="Freeform 631">
              <a:extLst>
                <a:ext uri="{FF2B5EF4-FFF2-40B4-BE49-F238E27FC236}">
                  <a16:creationId xmlns:a16="http://schemas.microsoft.com/office/drawing/2014/main" id="{D424DD8F-A6DB-4D2D-BAF0-DF7B2F680105}"/>
                </a:ext>
              </a:extLst>
            </p:cNvPr>
            <p:cNvSpPr>
              <a:spLocks/>
            </p:cNvSpPr>
            <p:nvPr/>
          </p:nvSpPr>
          <p:spPr bwMode="auto">
            <a:xfrm>
              <a:off x="6283" y="788"/>
              <a:ext cx="22" cy="17"/>
            </a:xfrm>
            <a:custGeom>
              <a:avLst/>
              <a:gdLst>
                <a:gd name="T0" fmla="*/ 3 w 16"/>
                <a:gd name="T1" fmla="*/ 3 h 12"/>
                <a:gd name="T2" fmla="*/ 14 w 16"/>
                <a:gd name="T3" fmla="*/ 11 h 12"/>
                <a:gd name="T4" fmla="*/ 5 w 16"/>
                <a:gd name="T5" fmla="*/ 3 h 12"/>
                <a:gd name="T6" fmla="*/ 3 w 16"/>
                <a:gd name="T7" fmla="*/ 3 h 12"/>
              </a:gdLst>
              <a:ahLst/>
              <a:cxnLst>
                <a:cxn ang="0">
                  <a:pos x="T0" y="T1"/>
                </a:cxn>
                <a:cxn ang="0">
                  <a:pos x="T2" y="T3"/>
                </a:cxn>
                <a:cxn ang="0">
                  <a:pos x="T4" y="T5"/>
                </a:cxn>
                <a:cxn ang="0">
                  <a:pos x="T6" y="T7"/>
                </a:cxn>
              </a:cxnLst>
              <a:rect l="0" t="0" r="r" b="b"/>
              <a:pathLst>
                <a:path w="16" h="12">
                  <a:moveTo>
                    <a:pt x="3" y="3"/>
                  </a:moveTo>
                  <a:cubicBezTo>
                    <a:pt x="9" y="10"/>
                    <a:pt x="13" y="12"/>
                    <a:pt x="14" y="11"/>
                  </a:cubicBezTo>
                  <a:cubicBezTo>
                    <a:pt x="16" y="9"/>
                    <a:pt x="9" y="5"/>
                    <a:pt x="5" y="3"/>
                  </a:cubicBezTo>
                  <a:cubicBezTo>
                    <a:pt x="0" y="0"/>
                    <a:pt x="3" y="3"/>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3" name="Freeform 632">
              <a:extLst>
                <a:ext uri="{FF2B5EF4-FFF2-40B4-BE49-F238E27FC236}">
                  <a16:creationId xmlns:a16="http://schemas.microsoft.com/office/drawing/2014/main" id="{77EC1EE7-3B58-4479-A0A4-660D808C45EE}"/>
                </a:ext>
              </a:extLst>
            </p:cNvPr>
            <p:cNvSpPr>
              <a:spLocks/>
            </p:cNvSpPr>
            <p:nvPr/>
          </p:nvSpPr>
          <p:spPr bwMode="auto">
            <a:xfrm>
              <a:off x="6316" y="710"/>
              <a:ext cx="177" cy="64"/>
            </a:xfrm>
            <a:custGeom>
              <a:avLst/>
              <a:gdLst>
                <a:gd name="T0" fmla="*/ 11 w 128"/>
                <a:gd name="T1" fmla="*/ 37 h 47"/>
                <a:gd name="T2" fmla="*/ 17 w 128"/>
                <a:gd name="T3" fmla="*/ 42 h 47"/>
                <a:gd name="T4" fmla="*/ 36 w 128"/>
                <a:gd name="T5" fmla="*/ 46 h 47"/>
                <a:gd name="T6" fmla="*/ 39 w 128"/>
                <a:gd name="T7" fmla="*/ 40 h 47"/>
                <a:gd name="T8" fmla="*/ 44 w 128"/>
                <a:gd name="T9" fmla="*/ 37 h 47"/>
                <a:gd name="T10" fmla="*/ 57 w 128"/>
                <a:gd name="T11" fmla="*/ 39 h 47"/>
                <a:gd name="T12" fmla="*/ 79 w 128"/>
                <a:gd name="T13" fmla="*/ 37 h 47"/>
                <a:gd name="T14" fmla="*/ 76 w 128"/>
                <a:gd name="T15" fmla="*/ 39 h 47"/>
                <a:gd name="T16" fmla="*/ 88 w 128"/>
                <a:gd name="T17" fmla="*/ 40 h 47"/>
                <a:gd name="T18" fmla="*/ 98 w 128"/>
                <a:gd name="T19" fmla="*/ 37 h 47"/>
                <a:gd name="T20" fmla="*/ 79 w 128"/>
                <a:gd name="T21" fmla="*/ 27 h 47"/>
                <a:gd name="T22" fmla="*/ 77 w 128"/>
                <a:gd name="T23" fmla="*/ 21 h 47"/>
                <a:gd name="T24" fmla="*/ 77 w 128"/>
                <a:gd name="T25" fmla="*/ 18 h 47"/>
                <a:gd name="T26" fmla="*/ 82 w 128"/>
                <a:gd name="T27" fmla="*/ 16 h 47"/>
                <a:gd name="T28" fmla="*/ 89 w 128"/>
                <a:gd name="T29" fmla="*/ 16 h 47"/>
                <a:gd name="T30" fmla="*/ 85 w 128"/>
                <a:gd name="T31" fmla="*/ 22 h 47"/>
                <a:gd name="T32" fmla="*/ 86 w 128"/>
                <a:gd name="T33" fmla="*/ 29 h 47"/>
                <a:gd name="T34" fmla="*/ 94 w 128"/>
                <a:gd name="T35" fmla="*/ 34 h 47"/>
                <a:gd name="T36" fmla="*/ 106 w 128"/>
                <a:gd name="T37" fmla="*/ 36 h 47"/>
                <a:gd name="T38" fmla="*/ 115 w 128"/>
                <a:gd name="T39" fmla="*/ 32 h 47"/>
                <a:gd name="T40" fmla="*/ 118 w 128"/>
                <a:gd name="T41" fmla="*/ 27 h 47"/>
                <a:gd name="T42" fmla="*/ 123 w 128"/>
                <a:gd name="T43" fmla="*/ 21 h 47"/>
                <a:gd name="T44" fmla="*/ 111 w 128"/>
                <a:gd name="T45" fmla="*/ 14 h 47"/>
                <a:gd name="T46" fmla="*/ 76 w 128"/>
                <a:gd name="T47" fmla="*/ 5 h 47"/>
                <a:gd name="T48" fmla="*/ 67 w 128"/>
                <a:gd name="T49" fmla="*/ 2 h 47"/>
                <a:gd name="T50" fmla="*/ 68 w 128"/>
                <a:gd name="T51" fmla="*/ 6 h 47"/>
                <a:gd name="T52" fmla="*/ 60 w 128"/>
                <a:gd name="T53" fmla="*/ 15 h 47"/>
                <a:gd name="T54" fmla="*/ 55 w 128"/>
                <a:gd name="T55" fmla="*/ 16 h 47"/>
                <a:gd name="T56" fmla="*/ 42 w 128"/>
                <a:gd name="T57" fmla="*/ 9 h 47"/>
                <a:gd name="T58" fmla="*/ 29 w 128"/>
                <a:gd name="T59" fmla="*/ 1 h 47"/>
                <a:gd name="T60" fmla="*/ 19 w 128"/>
                <a:gd name="T61" fmla="*/ 3 h 47"/>
                <a:gd name="T62" fmla="*/ 13 w 128"/>
                <a:gd name="T63" fmla="*/ 6 h 47"/>
                <a:gd name="T64" fmla="*/ 5 w 128"/>
                <a:gd name="T65" fmla="*/ 13 h 47"/>
                <a:gd name="T66" fmla="*/ 2 w 128"/>
                <a:gd name="T67" fmla="*/ 18 h 47"/>
                <a:gd name="T68" fmla="*/ 4 w 128"/>
                <a:gd name="T69" fmla="*/ 21 h 47"/>
                <a:gd name="T70" fmla="*/ 4 w 128"/>
                <a:gd name="T71" fmla="*/ 24 h 47"/>
                <a:gd name="T72" fmla="*/ 0 w 128"/>
                <a:gd name="T73"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47">
                  <a:moveTo>
                    <a:pt x="3" y="31"/>
                  </a:moveTo>
                  <a:cubicBezTo>
                    <a:pt x="5" y="33"/>
                    <a:pt x="10" y="36"/>
                    <a:pt x="11" y="37"/>
                  </a:cubicBezTo>
                  <a:cubicBezTo>
                    <a:pt x="13" y="38"/>
                    <a:pt x="13" y="40"/>
                    <a:pt x="14" y="40"/>
                  </a:cubicBezTo>
                  <a:cubicBezTo>
                    <a:pt x="15" y="41"/>
                    <a:pt x="16" y="41"/>
                    <a:pt x="17" y="42"/>
                  </a:cubicBezTo>
                  <a:cubicBezTo>
                    <a:pt x="18" y="42"/>
                    <a:pt x="27" y="45"/>
                    <a:pt x="30" y="46"/>
                  </a:cubicBezTo>
                  <a:cubicBezTo>
                    <a:pt x="32" y="47"/>
                    <a:pt x="34" y="47"/>
                    <a:pt x="36" y="46"/>
                  </a:cubicBezTo>
                  <a:cubicBezTo>
                    <a:pt x="38" y="44"/>
                    <a:pt x="38" y="43"/>
                    <a:pt x="39" y="42"/>
                  </a:cubicBezTo>
                  <a:cubicBezTo>
                    <a:pt x="39" y="41"/>
                    <a:pt x="40" y="41"/>
                    <a:pt x="39" y="40"/>
                  </a:cubicBezTo>
                  <a:cubicBezTo>
                    <a:pt x="38" y="40"/>
                    <a:pt x="38" y="39"/>
                    <a:pt x="39" y="38"/>
                  </a:cubicBezTo>
                  <a:cubicBezTo>
                    <a:pt x="40" y="37"/>
                    <a:pt x="43" y="36"/>
                    <a:pt x="44" y="37"/>
                  </a:cubicBezTo>
                  <a:cubicBezTo>
                    <a:pt x="45" y="38"/>
                    <a:pt x="46" y="41"/>
                    <a:pt x="48" y="41"/>
                  </a:cubicBezTo>
                  <a:cubicBezTo>
                    <a:pt x="50" y="41"/>
                    <a:pt x="55" y="39"/>
                    <a:pt x="57" y="39"/>
                  </a:cubicBezTo>
                  <a:cubicBezTo>
                    <a:pt x="59" y="39"/>
                    <a:pt x="70" y="38"/>
                    <a:pt x="72" y="37"/>
                  </a:cubicBezTo>
                  <a:cubicBezTo>
                    <a:pt x="75" y="36"/>
                    <a:pt x="77" y="36"/>
                    <a:pt x="79" y="37"/>
                  </a:cubicBezTo>
                  <a:cubicBezTo>
                    <a:pt x="80" y="37"/>
                    <a:pt x="81" y="38"/>
                    <a:pt x="79" y="38"/>
                  </a:cubicBezTo>
                  <a:cubicBezTo>
                    <a:pt x="77" y="38"/>
                    <a:pt x="74" y="38"/>
                    <a:pt x="76" y="39"/>
                  </a:cubicBezTo>
                  <a:cubicBezTo>
                    <a:pt x="78" y="40"/>
                    <a:pt x="82" y="42"/>
                    <a:pt x="84" y="41"/>
                  </a:cubicBezTo>
                  <a:cubicBezTo>
                    <a:pt x="86" y="40"/>
                    <a:pt x="87" y="40"/>
                    <a:pt x="88" y="40"/>
                  </a:cubicBezTo>
                  <a:cubicBezTo>
                    <a:pt x="89" y="41"/>
                    <a:pt x="98" y="39"/>
                    <a:pt x="99" y="39"/>
                  </a:cubicBezTo>
                  <a:cubicBezTo>
                    <a:pt x="101" y="38"/>
                    <a:pt x="101" y="38"/>
                    <a:pt x="98" y="37"/>
                  </a:cubicBezTo>
                  <a:cubicBezTo>
                    <a:pt x="95" y="36"/>
                    <a:pt x="87" y="34"/>
                    <a:pt x="85" y="32"/>
                  </a:cubicBezTo>
                  <a:cubicBezTo>
                    <a:pt x="83" y="31"/>
                    <a:pt x="80" y="28"/>
                    <a:pt x="79" y="27"/>
                  </a:cubicBezTo>
                  <a:cubicBezTo>
                    <a:pt x="78" y="26"/>
                    <a:pt x="77" y="24"/>
                    <a:pt x="78" y="23"/>
                  </a:cubicBezTo>
                  <a:cubicBezTo>
                    <a:pt x="78" y="22"/>
                    <a:pt x="78" y="22"/>
                    <a:pt x="77" y="21"/>
                  </a:cubicBezTo>
                  <a:cubicBezTo>
                    <a:pt x="77" y="20"/>
                    <a:pt x="76" y="20"/>
                    <a:pt x="77" y="20"/>
                  </a:cubicBezTo>
                  <a:cubicBezTo>
                    <a:pt x="77" y="19"/>
                    <a:pt x="77" y="18"/>
                    <a:pt x="77" y="18"/>
                  </a:cubicBezTo>
                  <a:cubicBezTo>
                    <a:pt x="78" y="18"/>
                    <a:pt x="78" y="17"/>
                    <a:pt x="79" y="17"/>
                  </a:cubicBezTo>
                  <a:cubicBezTo>
                    <a:pt x="80" y="17"/>
                    <a:pt x="82" y="16"/>
                    <a:pt x="82" y="16"/>
                  </a:cubicBezTo>
                  <a:cubicBezTo>
                    <a:pt x="81" y="15"/>
                    <a:pt x="81" y="15"/>
                    <a:pt x="83" y="15"/>
                  </a:cubicBezTo>
                  <a:cubicBezTo>
                    <a:pt x="85" y="15"/>
                    <a:pt x="88" y="14"/>
                    <a:pt x="89" y="16"/>
                  </a:cubicBezTo>
                  <a:cubicBezTo>
                    <a:pt x="90" y="17"/>
                    <a:pt x="91" y="18"/>
                    <a:pt x="89" y="19"/>
                  </a:cubicBezTo>
                  <a:cubicBezTo>
                    <a:pt x="87" y="19"/>
                    <a:pt x="86" y="20"/>
                    <a:pt x="85" y="22"/>
                  </a:cubicBezTo>
                  <a:cubicBezTo>
                    <a:pt x="84" y="23"/>
                    <a:pt x="81" y="24"/>
                    <a:pt x="83" y="25"/>
                  </a:cubicBezTo>
                  <a:cubicBezTo>
                    <a:pt x="85" y="26"/>
                    <a:pt x="85" y="28"/>
                    <a:pt x="86" y="29"/>
                  </a:cubicBezTo>
                  <a:cubicBezTo>
                    <a:pt x="86" y="30"/>
                    <a:pt x="86" y="30"/>
                    <a:pt x="87" y="30"/>
                  </a:cubicBezTo>
                  <a:cubicBezTo>
                    <a:pt x="88" y="31"/>
                    <a:pt x="89" y="34"/>
                    <a:pt x="94" y="34"/>
                  </a:cubicBezTo>
                  <a:cubicBezTo>
                    <a:pt x="98" y="34"/>
                    <a:pt x="101" y="34"/>
                    <a:pt x="103" y="35"/>
                  </a:cubicBezTo>
                  <a:cubicBezTo>
                    <a:pt x="104" y="36"/>
                    <a:pt x="106" y="36"/>
                    <a:pt x="106" y="36"/>
                  </a:cubicBezTo>
                  <a:cubicBezTo>
                    <a:pt x="107" y="35"/>
                    <a:pt x="110" y="34"/>
                    <a:pt x="110" y="35"/>
                  </a:cubicBezTo>
                  <a:cubicBezTo>
                    <a:pt x="111" y="35"/>
                    <a:pt x="114" y="34"/>
                    <a:pt x="115" y="32"/>
                  </a:cubicBezTo>
                  <a:cubicBezTo>
                    <a:pt x="116" y="31"/>
                    <a:pt x="116" y="29"/>
                    <a:pt x="117" y="29"/>
                  </a:cubicBezTo>
                  <a:cubicBezTo>
                    <a:pt x="118" y="29"/>
                    <a:pt x="119" y="28"/>
                    <a:pt x="118" y="27"/>
                  </a:cubicBezTo>
                  <a:cubicBezTo>
                    <a:pt x="117" y="25"/>
                    <a:pt x="115" y="23"/>
                    <a:pt x="117" y="23"/>
                  </a:cubicBezTo>
                  <a:cubicBezTo>
                    <a:pt x="118" y="22"/>
                    <a:pt x="123" y="22"/>
                    <a:pt x="123" y="21"/>
                  </a:cubicBezTo>
                  <a:cubicBezTo>
                    <a:pt x="124" y="21"/>
                    <a:pt x="128" y="22"/>
                    <a:pt x="124" y="20"/>
                  </a:cubicBezTo>
                  <a:cubicBezTo>
                    <a:pt x="120" y="18"/>
                    <a:pt x="112" y="15"/>
                    <a:pt x="111" y="14"/>
                  </a:cubicBezTo>
                  <a:cubicBezTo>
                    <a:pt x="109" y="13"/>
                    <a:pt x="103" y="10"/>
                    <a:pt x="99" y="10"/>
                  </a:cubicBezTo>
                  <a:cubicBezTo>
                    <a:pt x="96" y="10"/>
                    <a:pt x="77" y="6"/>
                    <a:pt x="76" y="5"/>
                  </a:cubicBezTo>
                  <a:cubicBezTo>
                    <a:pt x="74" y="4"/>
                    <a:pt x="71" y="3"/>
                    <a:pt x="70" y="2"/>
                  </a:cubicBezTo>
                  <a:cubicBezTo>
                    <a:pt x="69" y="2"/>
                    <a:pt x="66" y="0"/>
                    <a:pt x="67" y="2"/>
                  </a:cubicBezTo>
                  <a:cubicBezTo>
                    <a:pt x="68" y="4"/>
                    <a:pt x="68" y="4"/>
                    <a:pt x="69" y="5"/>
                  </a:cubicBezTo>
                  <a:cubicBezTo>
                    <a:pt x="69" y="5"/>
                    <a:pt x="70" y="6"/>
                    <a:pt x="68" y="6"/>
                  </a:cubicBezTo>
                  <a:cubicBezTo>
                    <a:pt x="66" y="6"/>
                    <a:pt x="59" y="5"/>
                    <a:pt x="59" y="8"/>
                  </a:cubicBezTo>
                  <a:cubicBezTo>
                    <a:pt x="59" y="10"/>
                    <a:pt x="59" y="14"/>
                    <a:pt x="60" y="15"/>
                  </a:cubicBezTo>
                  <a:cubicBezTo>
                    <a:pt x="61" y="16"/>
                    <a:pt x="62" y="18"/>
                    <a:pt x="60" y="18"/>
                  </a:cubicBezTo>
                  <a:cubicBezTo>
                    <a:pt x="58" y="18"/>
                    <a:pt x="56" y="18"/>
                    <a:pt x="55" y="16"/>
                  </a:cubicBezTo>
                  <a:cubicBezTo>
                    <a:pt x="54" y="14"/>
                    <a:pt x="53" y="12"/>
                    <a:pt x="51" y="12"/>
                  </a:cubicBezTo>
                  <a:cubicBezTo>
                    <a:pt x="49" y="12"/>
                    <a:pt x="45" y="12"/>
                    <a:pt x="42" y="9"/>
                  </a:cubicBezTo>
                  <a:cubicBezTo>
                    <a:pt x="38" y="6"/>
                    <a:pt x="32" y="1"/>
                    <a:pt x="32" y="1"/>
                  </a:cubicBezTo>
                  <a:cubicBezTo>
                    <a:pt x="32" y="1"/>
                    <a:pt x="30" y="0"/>
                    <a:pt x="29" y="1"/>
                  </a:cubicBezTo>
                  <a:cubicBezTo>
                    <a:pt x="29" y="1"/>
                    <a:pt x="23" y="6"/>
                    <a:pt x="22" y="4"/>
                  </a:cubicBezTo>
                  <a:cubicBezTo>
                    <a:pt x="22" y="1"/>
                    <a:pt x="20" y="2"/>
                    <a:pt x="19" y="3"/>
                  </a:cubicBezTo>
                  <a:cubicBezTo>
                    <a:pt x="18" y="3"/>
                    <a:pt x="18" y="4"/>
                    <a:pt x="16" y="5"/>
                  </a:cubicBezTo>
                  <a:cubicBezTo>
                    <a:pt x="15" y="6"/>
                    <a:pt x="14" y="6"/>
                    <a:pt x="13" y="6"/>
                  </a:cubicBezTo>
                  <a:cubicBezTo>
                    <a:pt x="12" y="5"/>
                    <a:pt x="7" y="7"/>
                    <a:pt x="8" y="9"/>
                  </a:cubicBezTo>
                  <a:cubicBezTo>
                    <a:pt x="9" y="11"/>
                    <a:pt x="8" y="14"/>
                    <a:pt x="5" y="13"/>
                  </a:cubicBezTo>
                  <a:cubicBezTo>
                    <a:pt x="4" y="12"/>
                    <a:pt x="3" y="14"/>
                    <a:pt x="2" y="16"/>
                  </a:cubicBezTo>
                  <a:cubicBezTo>
                    <a:pt x="1" y="18"/>
                    <a:pt x="2" y="18"/>
                    <a:pt x="2" y="18"/>
                  </a:cubicBezTo>
                  <a:cubicBezTo>
                    <a:pt x="2" y="18"/>
                    <a:pt x="4" y="17"/>
                    <a:pt x="4" y="18"/>
                  </a:cubicBezTo>
                  <a:cubicBezTo>
                    <a:pt x="4" y="20"/>
                    <a:pt x="4" y="20"/>
                    <a:pt x="4" y="21"/>
                  </a:cubicBezTo>
                  <a:cubicBezTo>
                    <a:pt x="5" y="21"/>
                    <a:pt x="5" y="22"/>
                    <a:pt x="4" y="22"/>
                  </a:cubicBezTo>
                  <a:cubicBezTo>
                    <a:pt x="3" y="23"/>
                    <a:pt x="3" y="23"/>
                    <a:pt x="4" y="24"/>
                  </a:cubicBezTo>
                  <a:cubicBezTo>
                    <a:pt x="5" y="24"/>
                    <a:pt x="7" y="27"/>
                    <a:pt x="4" y="26"/>
                  </a:cubicBezTo>
                  <a:cubicBezTo>
                    <a:pt x="1" y="25"/>
                    <a:pt x="0" y="24"/>
                    <a:pt x="0" y="26"/>
                  </a:cubicBezTo>
                  <a:cubicBezTo>
                    <a:pt x="0" y="28"/>
                    <a:pt x="1" y="29"/>
                    <a:pt x="3" y="3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4" name="Freeform 633">
              <a:extLst>
                <a:ext uri="{FF2B5EF4-FFF2-40B4-BE49-F238E27FC236}">
                  <a16:creationId xmlns:a16="http://schemas.microsoft.com/office/drawing/2014/main" id="{713974D2-BDC0-480F-8250-D22325FAF89D}"/>
                </a:ext>
              </a:extLst>
            </p:cNvPr>
            <p:cNvSpPr>
              <a:spLocks/>
            </p:cNvSpPr>
            <p:nvPr/>
          </p:nvSpPr>
          <p:spPr bwMode="auto">
            <a:xfrm>
              <a:off x="6381" y="788"/>
              <a:ext cx="21" cy="17"/>
            </a:xfrm>
            <a:custGeom>
              <a:avLst/>
              <a:gdLst>
                <a:gd name="T0" fmla="*/ 7 w 15"/>
                <a:gd name="T1" fmla="*/ 11 h 12"/>
                <a:gd name="T2" fmla="*/ 12 w 15"/>
                <a:gd name="T3" fmla="*/ 10 h 12"/>
                <a:gd name="T4" fmla="*/ 15 w 15"/>
                <a:gd name="T5" fmla="*/ 6 h 12"/>
                <a:gd name="T6" fmla="*/ 13 w 15"/>
                <a:gd name="T7" fmla="*/ 1 h 12"/>
                <a:gd name="T8" fmla="*/ 4 w 15"/>
                <a:gd name="T9" fmla="*/ 1 h 12"/>
                <a:gd name="T10" fmla="*/ 0 w 15"/>
                <a:gd name="T11" fmla="*/ 6 h 12"/>
                <a:gd name="T12" fmla="*/ 4 w 15"/>
                <a:gd name="T13" fmla="*/ 11 h 12"/>
                <a:gd name="T14" fmla="*/ 7 w 15"/>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2">
                  <a:moveTo>
                    <a:pt x="7" y="11"/>
                  </a:moveTo>
                  <a:cubicBezTo>
                    <a:pt x="7" y="10"/>
                    <a:pt x="9" y="10"/>
                    <a:pt x="12" y="10"/>
                  </a:cubicBezTo>
                  <a:cubicBezTo>
                    <a:pt x="15" y="10"/>
                    <a:pt x="15" y="7"/>
                    <a:pt x="15" y="6"/>
                  </a:cubicBezTo>
                  <a:cubicBezTo>
                    <a:pt x="15" y="4"/>
                    <a:pt x="15" y="2"/>
                    <a:pt x="13" y="1"/>
                  </a:cubicBezTo>
                  <a:cubicBezTo>
                    <a:pt x="12" y="0"/>
                    <a:pt x="6" y="1"/>
                    <a:pt x="4" y="1"/>
                  </a:cubicBezTo>
                  <a:cubicBezTo>
                    <a:pt x="2" y="2"/>
                    <a:pt x="1" y="4"/>
                    <a:pt x="0" y="6"/>
                  </a:cubicBezTo>
                  <a:cubicBezTo>
                    <a:pt x="0" y="7"/>
                    <a:pt x="3" y="10"/>
                    <a:pt x="4" y="11"/>
                  </a:cubicBezTo>
                  <a:cubicBezTo>
                    <a:pt x="6" y="12"/>
                    <a:pt x="7" y="11"/>
                    <a:pt x="7"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5" name="Freeform 634">
              <a:extLst>
                <a:ext uri="{FF2B5EF4-FFF2-40B4-BE49-F238E27FC236}">
                  <a16:creationId xmlns:a16="http://schemas.microsoft.com/office/drawing/2014/main" id="{9A01D5FA-C85C-4E5E-9A5C-3C39E66989CD}"/>
                </a:ext>
              </a:extLst>
            </p:cNvPr>
            <p:cNvSpPr>
              <a:spLocks/>
            </p:cNvSpPr>
            <p:nvPr/>
          </p:nvSpPr>
          <p:spPr bwMode="auto">
            <a:xfrm>
              <a:off x="6373" y="803"/>
              <a:ext cx="79" cy="29"/>
            </a:xfrm>
            <a:custGeom>
              <a:avLst/>
              <a:gdLst>
                <a:gd name="T0" fmla="*/ 53 w 57"/>
                <a:gd name="T1" fmla="*/ 9 h 21"/>
                <a:gd name="T2" fmla="*/ 42 w 57"/>
                <a:gd name="T3" fmla="*/ 3 h 21"/>
                <a:gd name="T4" fmla="*/ 30 w 57"/>
                <a:gd name="T5" fmla="*/ 1 h 21"/>
                <a:gd name="T6" fmla="*/ 22 w 57"/>
                <a:gd name="T7" fmla="*/ 1 h 21"/>
                <a:gd name="T8" fmla="*/ 17 w 57"/>
                <a:gd name="T9" fmla="*/ 5 h 21"/>
                <a:gd name="T10" fmla="*/ 12 w 57"/>
                <a:gd name="T11" fmla="*/ 12 h 21"/>
                <a:gd name="T12" fmla="*/ 3 w 57"/>
                <a:gd name="T13" fmla="*/ 14 h 21"/>
                <a:gd name="T14" fmla="*/ 0 w 57"/>
                <a:gd name="T15" fmla="*/ 16 h 21"/>
                <a:gd name="T16" fmla="*/ 2 w 57"/>
                <a:gd name="T17" fmla="*/ 16 h 21"/>
                <a:gd name="T18" fmla="*/ 10 w 57"/>
                <a:gd name="T19" fmla="*/ 15 h 21"/>
                <a:gd name="T20" fmla="*/ 21 w 57"/>
                <a:gd name="T21" fmla="*/ 15 h 21"/>
                <a:gd name="T22" fmla="*/ 33 w 57"/>
                <a:gd name="T23" fmla="*/ 18 h 21"/>
                <a:gd name="T24" fmla="*/ 39 w 57"/>
                <a:gd name="T25" fmla="*/ 19 h 21"/>
                <a:gd name="T26" fmla="*/ 44 w 57"/>
                <a:gd name="T27" fmla="*/ 19 h 21"/>
                <a:gd name="T28" fmla="*/ 51 w 57"/>
                <a:gd name="T29" fmla="*/ 20 h 21"/>
                <a:gd name="T30" fmla="*/ 55 w 57"/>
                <a:gd name="T31" fmla="*/ 20 h 21"/>
                <a:gd name="T32" fmla="*/ 56 w 57"/>
                <a:gd name="T33" fmla="*/ 18 h 21"/>
                <a:gd name="T34" fmla="*/ 57 w 57"/>
                <a:gd name="T35" fmla="*/ 15 h 21"/>
                <a:gd name="T36" fmla="*/ 53 w 57"/>
                <a:gd name="T37"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21">
                  <a:moveTo>
                    <a:pt x="53" y="9"/>
                  </a:moveTo>
                  <a:cubicBezTo>
                    <a:pt x="51" y="8"/>
                    <a:pt x="47" y="6"/>
                    <a:pt x="42" y="3"/>
                  </a:cubicBezTo>
                  <a:cubicBezTo>
                    <a:pt x="37" y="0"/>
                    <a:pt x="32" y="0"/>
                    <a:pt x="30" y="1"/>
                  </a:cubicBezTo>
                  <a:cubicBezTo>
                    <a:pt x="27" y="1"/>
                    <a:pt x="24" y="2"/>
                    <a:pt x="22" y="1"/>
                  </a:cubicBezTo>
                  <a:cubicBezTo>
                    <a:pt x="20" y="1"/>
                    <a:pt x="18" y="4"/>
                    <a:pt x="17" y="5"/>
                  </a:cubicBezTo>
                  <a:cubicBezTo>
                    <a:pt x="17" y="6"/>
                    <a:pt x="13" y="11"/>
                    <a:pt x="12" y="12"/>
                  </a:cubicBezTo>
                  <a:cubicBezTo>
                    <a:pt x="11" y="14"/>
                    <a:pt x="4" y="14"/>
                    <a:pt x="3" y="14"/>
                  </a:cubicBezTo>
                  <a:cubicBezTo>
                    <a:pt x="1" y="14"/>
                    <a:pt x="0" y="14"/>
                    <a:pt x="0" y="16"/>
                  </a:cubicBezTo>
                  <a:cubicBezTo>
                    <a:pt x="0" y="17"/>
                    <a:pt x="2" y="16"/>
                    <a:pt x="2" y="16"/>
                  </a:cubicBezTo>
                  <a:cubicBezTo>
                    <a:pt x="2" y="16"/>
                    <a:pt x="6" y="16"/>
                    <a:pt x="10" y="15"/>
                  </a:cubicBezTo>
                  <a:cubicBezTo>
                    <a:pt x="14" y="13"/>
                    <a:pt x="19" y="14"/>
                    <a:pt x="21" y="15"/>
                  </a:cubicBezTo>
                  <a:cubicBezTo>
                    <a:pt x="23" y="16"/>
                    <a:pt x="31" y="18"/>
                    <a:pt x="33" y="18"/>
                  </a:cubicBezTo>
                  <a:cubicBezTo>
                    <a:pt x="34" y="18"/>
                    <a:pt x="37" y="19"/>
                    <a:pt x="39" y="19"/>
                  </a:cubicBezTo>
                  <a:cubicBezTo>
                    <a:pt x="40" y="20"/>
                    <a:pt x="42" y="19"/>
                    <a:pt x="44" y="19"/>
                  </a:cubicBezTo>
                  <a:cubicBezTo>
                    <a:pt x="47" y="18"/>
                    <a:pt x="50" y="20"/>
                    <a:pt x="51" y="20"/>
                  </a:cubicBezTo>
                  <a:cubicBezTo>
                    <a:pt x="52" y="21"/>
                    <a:pt x="54" y="20"/>
                    <a:pt x="55" y="20"/>
                  </a:cubicBezTo>
                  <a:cubicBezTo>
                    <a:pt x="57" y="20"/>
                    <a:pt x="57" y="19"/>
                    <a:pt x="56" y="18"/>
                  </a:cubicBezTo>
                  <a:cubicBezTo>
                    <a:pt x="56" y="17"/>
                    <a:pt x="56" y="17"/>
                    <a:pt x="57" y="15"/>
                  </a:cubicBezTo>
                  <a:cubicBezTo>
                    <a:pt x="57" y="12"/>
                    <a:pt x="55" y="9"/>
                    <a:pt x="53"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6" name="Freeform 635">
              <a:extLst>
                <a:ext uri="{FF2B5EF4-FFF2-40B4-BE49-F238E27FC236}">
                  <a16:creationId xmlns:a16="http://schemas.microsoft.com/office/drawing/2014/main" id="{F3E842E4-37F3-4622-80E3-08839CEEEC09}"/>
                </a:ext>
              </a:extLst>
            </p:cNvPr>
            <p:cNvSpPr>
              <a:spLocks/>
            </p:cNvSpPr>
            <p:nvPr/>
          </p:nvSpPr>
          <p:spPr bwMode="auto">
            <a:xfrm>
              <a:off x="6503" y="735"/>
              <a:ext cx="102" cy="34"/>
            </a:xfrm>
            <a:custGeom>
              <a:avLst/>
              <a:gdLst>
                <a:gd name="T0" fmla="*/ 2 w 74"/>
                <a:gd name="T1" fmla="*/ 12 h 25"/>
                <a:gd name="T2" fmla="*/ 18 w 74"/>
                <a:gd name="T3" fmla="*/ 19 h 25"/>
                <a:gd name="T4" fmla="*/ 36 w 74"/>
                <a:gd name="T5" fmla="*/ 25 h 25"/>
                <a:gd name="T6" fmla="*/ 51 w 74"/>
                <a:gd name="T7" fmla="*/ 25 h 25"/>
                <a:gd name="T8" fmla="*/ 57 w 74"/>
                <a:gd name="T9" fmla="*/ 24 h 25"/>
                <a:gd name="T10" fmla="*/ 66 w 74"/>
                <a:gd name="T11" fmla="*/ 22 h 25"/>
                <a:gd name="T12" fmla="*/ 70 w 74"/>
                <a:gd name="T13" fmla="*/ 19 h 25"/>
                <a:gd name="T14" fmla="*/ 72 w 74"/>
                <a:gd name="T15" fmla="*/ 15 h 25"/>
                <a:gd name="T16" fmla="*/ 70 w 74"/>
                <a:gd name="T17" fmla="*/ 14 h 25"/>
                <a:gd name="T18" fmla="*/ 63 w 74"/>
                <a:gd name="T19" fmla="*/ 14 h 25"/>
                <a:gd name="T20" fmla="*/ 62 w 74"/>
                <a:gd name="T21" fmla="*/ 12 h 25"/>
                <a:gd name="T22" fmla="*/ 50 w 74"/>
                <a:gd name="T23" fmla="*/ 10 h 25"/>
                <a:gd name="T24" fmla="*/ 40 w 74"/>
                <a:gd name="T25" fmla="*/ 12 h 25"/>
                <a:gd name="T26" fmla="*/ 37 w 74"/>
                <a:gd name="T27" fmla="*/ 8 h 25"/>
                <a:gd name="T28" fmla="*/ 32 w 74"/>
                <a:gd name="T29" fmla="*/ 6 h 25"/>
                <a:gd name="T30" fmla="*/ 26 w 74"/>
                <a:gd name="T31" fmla="*/ 6 h 25"/>
                <a:gd name="T32" fmla="*/ 17 w 74"/>
                <a:gd name="T33" fmla="*/ 7 h 25"/>
                <a:gd name="T34" fmla="*/ 12 w 74"/>
                <a:gd name="T35" fmla="*/ 7 h 25"/>
                <a:gd name="T36" fmla="*/ 10 w 74"/>
                <a:gd name="T37" fmla="*/ 5 h 25"/>
                <a:gd name="T38" fmla="*/ 10 w 74"/>
                <a:gd name="T39" fmla="*/ 4 h 25"/>
                <a:gd name="T40" fmla="*/ 6 w 74"/>
                <a:gd name="T41" fmla="*/ 1 h 25"/>
                <a:gd name="T42" fmla="*/ 5 w 74"/>
                <a:gd name="T43" fmla="*/ 4 h 25"/>
                <a:gd name="T44" fmla="*/ 3 w 74"/>
                <a:gd name="T45" fmla="*/ 6 h 25"/>
                <a:gd name="T46" fmla="*/ 2 w 74"/>
                <a:gd name="T47" fmla="*/ 9 h 25"/>
                <a:gd name="T48" fmla="*/ 1 w 74"/>
                <a:gd name="T49" fmla="*/ 11 h 25"/>
                <a:gd name="T50" fmla="*/ 2 w 74"/>
                <a:gd name="T51"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 h="25">
                  <a:moveTo>
                    <a:pt x="2" y="12"/>
                  </a:moveTo>
                  <a:cubicBezTo>
                    <a:pt x="5" y="12"/>
                    <a:pt x="18" y="19"/>
                    <a:pt x="18" y="19"/>
                  </a:cubicBezTo>
                  <a:cubicBezTo>
                    <a:pt x="19" y="19"/>
                    <a:pt x="34" y="24"/>
                    <a:pt x="36" y="25"/>
                  </a:cubicBezTo>
                  <a:cubicBezTo>
                    <a:pt x="37" y="25"/>
                    <a:pt x="48" y="25"/>
                    <a:pt x="51" y="25"/>
                  </a:cubicBezTo>
                  <a:cubicBezTo>
                    <a:pt x="54" y="25"/>
                    <a:pt x="55" y="25"/>
                    <a:pt x="57" y="24"/>
                  </a:cubicBezTo>
                  <a:cubicBezTo>
                    <a:pt x="59" y="23"/>
                    <a:pt x="64" y="23"/>
                    <a:pt x="66" y="22"/>
                  </a:cubicBezTo>
                  <a:cubicBezTo>
                    <a:pt x="69" y="22"/>
                    <a:pt x="69" y="21"/>
                    <a:pt x="70" y="19"/>
                  </a:cubicBezTo>
                  <a:cubicBezTo>
                    <a:pt x="70" y="18"/>
                    <a:pt x="70" y="17"/>
                    <a:pt x="72" y="15"/>
                  </a:cubicBezTo>
                  <a:cubicBezTo>
                    <a:pt x="74" y="14"/>
                    <a:pt x="71" y="14"/>
                    <a:pt x="70" y="14"/>
                  </a:cubicBezTo>
                  <a:cubicBezTo>
                    <a:pt x="69" y="14"/>
                    <a:pt x="64" y="14"/>
                    <a:pt x="63" y="14"/>
                  </a:cubicBezTo>
                  <a:cubicBezTo>
                    <a:pt x="62" y="14"/>
                    <a:pt x="62" y="13"/>
                    <a:pt x="62" y="12"/>
                  </a:cubicBezTo>
                  <a:cubicBezTo>
                    <a:pt x="62" y="12"/>
                    <a:pt x="53" y="11"/>
                    <a:pt x="50" y="10"/>
                  </a:cubicBezTo>
                  <a:cubicBezTo>
                    <a:pt x="47" y="10"/>
                    <a:pt x="43" y="12"/>
                    <a:pt x="40" y="12"/>
                  </a:cubicBezTo>
                  <a:cubicBezTo>
                    <a:pt x="36" y="12"/>
                    <a:pt x="36" y="11"/>
                    <a:pt x="37" y="8"/>
                  </a:cubicBezTo>
                  <a:cubicBezTo>
                    <a:pt x="39" y="6"/>
                    <a:pt x="33" y="6"/>
                    <a:pt x="32" y="6"/>
                  </a:cubicBezTo>
                  <a:cubicBezTo>
                    <a:pt x="31" y="7"/>
                    <a:pt x="29" y="6"/>
                    <a:pt x="26" y="6"/>
                  </a:cubicBezTo>
                  <a:cubicBezTo>
                    <a:pt x="24" y="5"/>
                    <a:pt x="19" y="5"/>
                    <a:pt x="17" y="7"/>
                  </a:cubicBezTo>
                  <a:cubicBezTo>
                    <a:pt x="16" y="9"/>
                    <a:pt x="14" y="8"/>
                    <a:pt x="12" y="7"/>
                  </a:cubicBezTo>
                  <a:cubicBezTo>
                    <a:pt x="9" y="7"/>
                    <a:pt x="10" y="5"/>
                    <a:pt x="10" y="5"/>
                  </a:cubicBezTo>
                  <a:cubicBezTo>
                    <a:pt x="10" y="5"/>
                    <a:pt x="10" y="5"/>
                    <a:pt x="10" y="4"/>
                  </a:cubicBezTo>
                  <a:cubicBezTo>
                    <a:pt x="11" y="2"/>
                    <a:pt x="8" y="1"/>
                    <a:pt x="6" y="1"/>
                  </a:cubicBezTo>
                  <a:cubicBezTo>
                    <a:pt x="5" y="0"/>
                    <a:pt x="5" y="2"/>
                    <a:pt x="5" y="4"/>
                  </a:cubicBezTo>
                  <a:cubicBezTo>
                    <a:pt x="5" y="5"/>
                    <a:pt x="4" y="6"/>
                    <a:pt x="3" y="6"/>
                  </a:cubicBezTo>
                  <a:cubicBezTo>
                    <a:pt x="2" y="7"/>
                    <a:pt x="2" y="8"/>
                    <a:pt x="2" y="9"/>
                  </a:cubicBezTo>
                  <a:cubicBezTo>
                    <a:pt x="2" y="10"/>
                    <a:pt x="2" y="10"/>
                    <a:pt x="1" y="11"/>
                  </a:cubicBezTo>
                  <a:cubicBezTo>
                    <a:pt x="0" y="12"/>
                    <a:pt x="2" y="12"/>
                    <a:pt x="2"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7" name="Freeform 636">
              <a:extLst>
                <a:ext uri="{FF2B5EF4-FFF2-40B4-BE49-F238E27FC236}">
                  <a16:creationId xmlns:a16="http://schemas.microsoft.com/office/drawing/2014/main" id="{EF4CB56C-47DC-489C-A35A-E1B7A610C7F3}"/>
                </a:ext>
              </a:extLst>
            </p:cNvPr>
            <p:cNvSpPr>
              <a:spLocks/>
            </p:cNvSpPr>
            <p:nvPr/>
          </p:nvSpPr>
          <p:spPr bwMode="auto">
            <a:xfrm>
              <a:off x="6551" y="685"/>
              <a:ext cx="21" cy="7"/>
            </a:xfrm>
            <a:custGeom>
              <a:avLst/>
              <a:gdLst>
                <a:gd name="T0" fmla="*/ 2 w 15"/>
                <a:gd name="T1" fmla="*/ 5 h 5"/>
                <a:gd name="T2" fmla="*/ 9 w 15"/>
                <a:gd name="T3" fmla="*/ 2 h 5"/>
                <a:gd name="T4" fmla="*/ 14 w 15"/>
                <a:gd name="T5" fmla="*/ 1 h 5"/>
                <a:gd name="T6" fmla="*/ 2 w 15"/>
                <a:gd name="T7" fmla="*/ 3 h 5"/>
                <a:gd name="T8" fmla="*/ 2 w 15"/>
                <a:gd name="T9" fmla="*/ 5 h 5"/>
              </a:gdLst>
              <a:ahLst/>
              <a:cxnLst>
                <a:cxn ang="0">
                  <a:pos x="T0" y="T1"/>
                </a:cxn>
                <a:cxn ang="0">
                  <a:pos x="T2" y="T3"/>
                </a:cxn>
                <a:cxn ang="0">
                  <a:pos x="T4" y="T5"/>
                </a:cxn>
                <a:cxn ang="0">
                  <a:pos x="T6" y="T7"/>
                </a:cxn>
                <a:cxn ang="0">
                  <a:pos x="T8" y="T9"/>
                </a:cxn>
              </a:cxnLst>
              <a:rect l="0" t="0" r="r" b="b"/>
              <a:pathLst>
                <a:path w="15" h="5">
                  <a:moveTo>
                    <a:pt x="2" y="5"/>
                  </a:moveTo>
                  <a:cubicBezTo>
                    <a:pt x="2" y="5"/>
                    <a:pt x="5" y="4"/>
                    <a:pt x="9" y="2"/>
                  </a:cubicBezTo>
                  <a:cubicBezTo>
                    <a:pt x="14" y="1"/>
                    <a:pt x="15" y="0"/>
                    <a:pt x="14" y="1"/>
                  </a:cubicBezTo>
                  <a:cubicBezTo>
                    <a:pt x="13" y="1"/>
                    <a:pt x="4" y="2"/>
                    <a:pt x="2" y="3"/>
                  </a:cubicBezTo>
                  <a:cubicBezTo>
                    <a:pt x="0" y="4"/>
                    <a:pt x="1" y="5"/>
                    <a:pt x="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8" name="Freeform 637">
              <a:extLst>
                <a:ext uri="{FF2B5EF4-FFF2-40B4-BE49-F238E27FC236}">
                  <a16:creationId xmlns:a16="http://schemas.microsoft.com/office/drawing/2014/main" id="{63D426DB-346B-46EA-A71C-2445610B4A0C}"/>
                </a:ext>
              </a:extLst>
            </p:cNvPr>
            <p:cNvSpPr>
              <a:spLocks/>
            </p:cNvSpPr>
            <p:nvPr/>
          </p:nvSpPr>
          <p:spPr bwMode="auto">
            <a:xfrm>
              <a:off x="7173" y="895"/>
              <a:ext cx="80" cy="29"/>
            </a:xfrm>
            <a:custGeom>
              <a:avLst/>
              <a:gdLst>
                <a:gd name="T0" fmla="*/ 2 w 58"/>
                <a:gd name="T1" fmla="*/ 19 h 21"/>
                <a:gd name="T2" fmla="*/ 6 w 58"/>
                <a:gd name="T3" fmla="*/ 20 h 21"/>
                <a:gd name="T4" fmla="*/ 20 w 58"/>
                <a:gd name="T5" fmla="*/ 15 h 21"/>
                <a:gd name="T6" fmla="*/ 26 w 58"/>
                <a:gd name="T7" fmla="*/ 17 h 21"/>
                <a:gd name="T8" fmla="*/ 33 w 58"/>
                <a:gd name="T9" fmla="*/ 17 h 21"/>
                <a:gd name="T10" fmla="*/ 45 w 58"/>
                <a:gd name="T11" fmla="*/ 15 h 21"/>
                <a:gd name="T12" fmla="*/ 57 w 58"/>
                <a:gd name="T13" fmla="*/ 9 h 21"/>
                <a:gd name="T14" fmla="*/ 57 w 58"/>
                <a:gd name="T15" fmla="*/ 8 h 21"/>
                <a:gd name="T16" fmla="*/ 50 w 58"/>
                <a:gd name="T17" fmla="*/ 3 h 21"/>
                <a:gd name="T18" fmla="*/ 47 w 58"/>
                <a:gd name="T19" fmla="*/ 1 h 21"/>
                <a:gd name="T20" fmla="*/ 43 w 58"/>
                <a:gd name="T21" fmla="*/ 0 h 21"/>
                <a:gd name="T22" fmla="*/ 23 w 58"/>
                <a:gd name="T23" fmla="*/ 0 h 21"/>
                <a:gd name="T24" fmla="*/ 18 w 58"/>
                <a:gd name="T25" fmla="*/ 1 h 21"/>
                <a:gd name="T26" fmla="*/ 2 w 58"/>
                <a:gd name="T27" fmla="*/ 10 h 21"/>
                <a:gd name="T28" fmla="*/ 1 w 58"/>
                <a:gd name="T29" fmla="*/ 16 h 21"/>
                <a:gd name="T30" fmla="*/ 2 w 58"/>
                <a:gd name="T31"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21">
                  <a:moveTo>
                    <a:pt x="2" y="19"/>
                  </a:moveTo>
                  <a:cubicBezTo>
                    <a:pt x="2" y="21"/>
                    <a:pt x="6" y="20"/>
                    <a:pt x="6" y="20"/>
                  </a:cubicBezTo>
                  <a:cubicBezTo>
                    <a:pt x="6" y="20"/>
                    <a:pt x="19" y="15"/>
                    <a:pt x="20" y="15"/>
                  </a:cubicBezTo>
                  <a:cubicBezTo>
                    <a:pt x="21" y="14"/>
                    <a:pt x="25" y="16"/>
                    <a:pt x="26" y="17"/>
                  </a:cubicBezTo>
                  <a:cubicBezTo>
                    <a:pt x="28" y="18"/>
                    <a:pt x="31" y="17"/>
                    <a:pt x="33" y="17"/>
                  </a:cubicBezTo>
                  <a:cubicBezTo>
                    <a:pt x="34" y="17"/>
                    <a:pt x="39" y="16"/>
                    <a:pt x="45" y="15"/>
                  </a:cubicBezTo>
                  <a:cubicBezTo>
                    <a:pt x="51" y="14"/>
                    <a:pt x="55" y="11"/>
                    <a:pt x="57" y="9"/>
                  </a:cubicBezTo>
                  <a:cubicBezTo>
                    <a:pt x="58" y="8"/>
                    <a:pt x="57" y="8"/>
                    <a:pt x="57" y="8"/>
                  </a:cubicBezTo>
                  <a:cubicBezTo>
                    <a:pt x="57" y="8"/>
                    <a:pt x="51" y="4"/>
                    <a:pt x="50" y="3"/>
                  </a:cubicBezTo>
                  <a:cubicBezTo>
                    <a:pt x="49" y="2"/>
                    <a:pt x="47" y="1"/>
                    <a:pt x="47" y="1"/>
                  </a:cubicBezTo>
                  <a:cubicBezTo>
                    <a:pt x="46" y="0"/>
                    <a:pt x="44" y="0"/>
                    <a:pt x="43" y="0"/>
                  </a:cubicBezTo>
                  <a:cubicBezTo>
                    <a:pt x="42" y="0"/>
                    <a:pt x="26" y="0"/>
                    <a:pt x="23" y="0"/>
                  </a:cubicBezTo>
                  <a:cubicBezTo>
                    <a:pt x="21" y="0"/>
                    <a:pt x="18" y="1"/>
                    <a:pt x="18" y="1"/>
                  </a:cubicBezTo>
                  <a:cubicBezTo>
                    <a:pt x="18" y="2"/>
                    <a:pt x="4" y="9"/>
                    <a:pt x="2" y="10"/>
                  </a:cubicBezTo>
                  <a:cubicBezTo>
                    <a:pt x="1" y="11"/>
                    <a:pt x="0" y="15"/>
                    <a:pt x="1" y="16"/>
                  </a:cubicBezTo>
                  <a:cubicBezTo>
                    <a:pt x="2" y="17"/>
                    <a:pt x="2" y="17"/>
                    <a:pt x="2" y="1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9" name="Freeform 638">
              <a:extLst>
                <a:ext uri="{FF2B5EF4-FFF2-40B4-BE49-F238E27FC236}">
                  <a16:creationId xmlns:a16="http://schemas.microsoft.com/office/drawing/2014/main" id="{4BEB2AF3-FD95-4FB6-837C-6DA4FCCE16CE}"/>
                </a:ext>
              </a:extLst>
            </p:cNvPr>
            <p:cNvSpPr>
              <a:spLocks/>
            </p:cNvSpPr>
            <p:nvPr/>
          </p:nvSpPr>
          <p:spPr bwMode="auto">
            <a:xfrm>
              <a:off x="7369" y="1164"/>
              <a:ext cx="65" cy="29"/>
            </a:xfrm>
            <a:custGeom>
              <a:avLst/>
              <a:gdLst>
                <a:gd name="T0" fmla="*/ 46 w 47"/>
                <a:gd name="T1" fmla="*/ 14 h 21"/>
                <a:gd name="T2" fmla="*/ 45 w 47"/>
                <a:gd name="T3" fmla="*/ 12 h 21"/>
                <a:gd name="T4" fmla="*/ 26 w 47"/>
                <a:gd name="T5" fmla="*/ 5 h 21"/>
                <a:gd name="T6" fmla="*/ 16 w 47"/>
                <a:gd name="T7" fmla="*/ 6 h 21"/>
                <a:gd name="T8" fmla="*/ 7 w 47"/>
                <a:gd name="T9" fmla="*/ 5 h 21"/>
                <a:gd name="T10" fmla="*/ 3 w 47"/>
                <a:gd name="T11" fmla="*/ 2 h 21"/>
                <a:gd name="T12" fmla="*/ 1 w 47"/>
                <a:gd name="T13" fmla="*/ 2 h 21"/>
                <a:gd name="T14" fmla="*/ 0 w 47"/>
                <a:gd name="T15" fmla="*/ 6 h 21"/>
                <a:gd name="T16" fmla="*/ 1 w 47"/>
                <a:gd name="T17" fmla="*/ 10 h 21"/>
                <a:gd name="T18" fmla="*/ 6 w 47"/>
                <a:gd name="T19" fmla="*/ 11 h 21"/>
                <a:gd name="T20" fmla="*/ 11 w 47"/>
                <a:gd name="T21" fmla="*/ 10 h 21"/>
                <a:gd name="T22" fmla="*/ 20 w 47"/>
                <a:gd name="T23" fmla="*/ 12 h 21"/>
                <a:gd name="T24" fmla="*/ 14 w 47"/>
                <a:gd name="T25" fmla="*/ 10 h 21"/>
                <a:gd name="T26" fmla="*/ 15 w 47"/>
                <a:gd name="T27" fmla="*/ 9 h 21"/>
                <a:gd name="T28" fmla="*/ 23 w 47"/>
                <a:gd name="T29" fmla="*/ 13 h 21"/>
                <a:gd name="T30" fmla="*/ 24 w 47"/>
                <a:gd name="T31" fmla="*/ 14 h 21"/>
                <a:gd name="T32" fmla="*/ 25 w 47"/>
                <a:gd name="T33" fmla="*/ 15 h 21"/>
                <a:gd name="T34" fmla="*/ 30 w 47"/>
                <a:gd name="T35" fmla="*/ 17 h 21"/>
                <a:gd name="T36" fmla="*/ 31 w 47"/>
                <a:gd name="T37" fmla="*/ 20 h 21"/>
                <a:gd name="T38" fmla="*/ 33 w 47"/>
                <a:gd name="T39" fmla="*/ 20 h 21"/>
                <a:gd name="T40" fmla="*/ 35 w 47"/>
                <a:gd name="T41" fmla="*/ 17 h 21"/>
                <a:gd name="T42" fmla="*/ 41 w 47"/>
                <a:gd name="T43" fmla="*/ 15 h 21"/>
                <a:gd name="T44" fmla="*/ 46 w 47"/>
                <a:gd name="T45"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21">
                  <a:moveTo>
                    <a:pt x="46" y="14"/>
                  </a:moveTo>
                  <a:cubicBezTo>
                    <a:pt x="47" y="13"/>
                    <a:pt x="45" y="12"/>
                    <a:pt x="45" y="12"/>
                  </a:cubicBezTo>
                  <a:cubicBezTo>
                    <a:pt x="45" y="12"/>
                    <a:pt x="31" y="6"/>
                    <a:pt x="26" y="5"/>
                  </a:cubicBezTo>
                  <a:cubicBezTo>
                    <a:pt x="21" y="3"/>
                    <a:pt x="17" y="5"/>
                    <a:pt x="16" y="6"/>
                  </a:cubicBezTo>
                  <a:cubicBezTo>
                    <a:pt x="15" y="6"/>
                    <a:pt x="8" y="6"/>
                    <a:pt x="7" y="5"/>
                  </a:cubicBezTo>
                  <a:cubicBezTo>
                    <a:pt x="5" y="5"/>
                    <a:pt x="4" y="5"/>
                    <a:pt x="3" y="2"/>
                  </a:cubicBezTo>
                  <a:cubicBezTo>
                    <a:pt x="1" y="0"/>
                    <a:pt x="1" y="2"/>
                    <a:pt x="1" y="2"/>
                  </a:cubicBezTo>
                  <a:cubicBezTo>
                    <a:pt x="2" y="3"/>
                    <a:pt x="1" y="4"/>
                    <a:pt x="0" y="6"/>
                  </a:cubicBezTo>
                  <a:cubicBezTo>
                    <a:pt x="0" y="7"/>
                    <a:pt x="0" y="8"/>
                    <a:pt x="1" y="10"/>
                  </a:cubicBezTo>
                  <a:cubicBezTo>
                    <a:pt x="2" y="13"/>
                    <a:pt x="5" y="11"/>
                    <a:pt x="6" y="11"/>
                  </a:cubicBezTo>
                  <a:cubicBezTo>
                    <a:pt x="7" y="11"/>
                    <a:pt x="9" y="10"/>
                    <a:pt x="11" y="10"/>
                  </a:cubicBezTo>
                  <a:cubicBezTo>
                    <a:pt x="13" y="10"/>
                    <a:pt x="16" y="11"/>
                    <a:pt x="20" y="12"/>
                  </a:cubicBezTo>
                  <a:cubicBezTo>
                    <a:pt x="23" y="13"/>
                    <a:pt x="16" y="10"/>
                    <a:pt x="14" y="10"/>
                  </a:cubicBezTo>
                  <a:cubicBezTo>
                    <a:pt x="11" y="9"/>
                    <a:pt x="14" y="9"/>
                    <a:pt x="15" y="9"/>
                  </a:cubicBezTo>
                  <a:cubicBezTo>
                    <a:pt x="16" y="9"/>
                    <a:pt x="22" y="12"/>
                    <a:pt x="23" y="13"/>
                  </a:cubicBezTo>
                  <a:cubicBezTo>
                    <a:pt x="23" y="13"/>
                    <a:pt x="24" y="13"/>
                    <a:pt x="24" y="14"/>
                  </a:cubicBezTo>
                  <a:cubicBezTo>
                    <a:pt x="24" y="15"/>
                    <a:pt x="24" y="15"/>
                    <a:pt x="25" y="15"/>
                  </a:cubicBezTo>
                  <a:cubicBezTo>
                    <a:pt x="26" y="15"/>
                    <a:pt x="29" y="17"/>
                    <a:pt x="30" y="17"/>
                  </a:cubicBezTo>
                  <a:cubicBezTo>
                    <a:pt x="31" y="18"/>
                    <a:pt x="32" y="19"/>
                    <a:pt x="31" y="20"/>
                  </a:cubicBezTo>
                  <a:cubicBezTo>
                    <a:pt x="30" y="21"/>
                    <a:pt x="32" y="20"/>
                    <a:pt x="33" y="20"/>
                  </a:cubicBezTo>
                  <a:cubicBezTo>
                    <a:pt x="34" y="20"/>
                    <a:pt x="34" y="19"/>
                    <a:pt x="35" y="17"/>
                  </a:cubicBezTo>
                  <a:cubicBezTo>
                    <a:pt x="37" y="16"/>
                    <a:pt x="39" y="15"/>
                    <a:pt x="41" y="15"/>
                  </a:cubicBezTo>
                  <a:cubicBezTo>
                    <a:pt x="43" y="16"/>
                    <a:pt x="45" y="15"/>
                    <a:pt x="46"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0" name="Freeform 639">
              <a:extLst>
                <a:ext uri="{FF2B5EF4-FFF2-40B4-BE49-F238E27FC236}">
                  <a16:creationId xmlns:a16="http://schemas.microsoft.com/office/drawing/2014/main" id="{874B3719-3787-4D7B-917B-7CFDAA9CFFA1}"/>
                </a:ext>
              </a:extLst>
            </p:cNvPr>
            <p:cNvSpPr>
              <a:spLocks/>
            </p:cNvSpPr>
            <p:nvPr/>
          </p:nvSpPr>
          <p:spPr bwMode="auto">
            <a:xfrm>
              <a:off x="6859" y="1307"/>
              <a:ext cx="30" cy="23"/>
            </a:xfrm>
            <a:custGeom>
              <a:avLst/>
              <a:gdLst>
                <a:gd name="T0" fmla="*/ 20 w 22"/>
                <a:gd name="T1" fmla="*/ 8 h 17"/>
                <a:gd name="T2" fmla="*/ 19 w 22"/>
                <a:gd name="T3" fmla="*/ 2 h 17"/>
                <a:gd name="T4" fmla="*/ 15 w 22"/>
                <a:gd name="T5" fmla="*/ 3 h 17"/>
                <a:gd name="T6" fmla="*/ 9 w 22"/>
                <a:gd name="T7" fmla="*/ 5 h 17"/>
                <a:gd name="T8" fmla="*/ 7 w 22"/>
                <a:gd name="T9" fmla="*/ 6 h 17"/>
                <a:gd name="T10" fmla="*/ 8 w 22"/>
                <a:gd name="T11" fmla="*/ 6 h 17"/>
                <a:gd name="T12" fmla="*/ 5 w 22"/>
                <a:gd name="T13" fmla="*/ 11 h 17"/>
                <a:gd name="T14" fmla="*/ 2 w 22"/>
                <a:gd name="T15" fmla="*/ 15 h 17"/>
                <a:gd name="T16" fmla="*/ 2 w 22"/>
                <a:gd name="T17" fmla="*/ 16 h 17"/>
                <a:gd name="T18" fmla="*/ 4 w 22"/>
                <a:gd name="T19" fmla="*/ 16 h 17"/>
                <a:gd name="T20" fmla="*/ 11 w 22"/>
                <a:gd name="T21" fmla="*/ 13 h 17"/>
                <a:gd name="T22" fmla="*/ 20 w 22"/>
                <a:gd name="T2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17">
                  <a:moveTo>
                    <a:pt x="20" y="8"/>
                  </a:moveTo>
                  <a:cubicBezTo>
                    <a:pt x="22" y="7"/>
                    <a:pt x="20" y="3"/>
                    <a:pt x="19" y="2"/>
                  </a:cubicBezTo>
                  <a:cubicBezTo>
                    <a:pt x="18" y="0"/>
                    <a:pt x="16" y="2"/>
                    <a:pt x="15" y="3"/>
                  </a:cubicBezTo>
                  <a:cubicBezTo>
                    <a:pt x="14" y="4"/>
                    <a:pt x="12" y="4"/>
                    <a:pt x="9" y="5"/>
                  </a:cubicBezTo>
                  <a:cubicBezTo>
                    <a:pt x="6" y="5"/>
                    <a:pt x="6" y="6"/>
                    <a:pt x="7" y="6"/>
                  </a:cubicBezTo>
                  <a:cubicBezTo>
                    <a:pt x="7" y="6"/>
                    <a:pt x="9" y="6"/>
                    <a:pt x="8" y="6"/>
                  </a:cubicBezTo>
                  <a:cubicBezTo>
                    <a:pt x="7" y="7"/>
                    <a:pt x="6" y="10"/>
                    <a:pt x="5" y="11"/>
                  </a:cubicBezTo>
                  <a:cubicBezTo>
                    <a:pt x="4" y="13"/>
                    <a:pt x="4" y="14"/>
                    <a:pt x="2" y="15"/>
                  </a:cubicBezTo>
                  <a:cubicBezTo>
                    <a:pt x="0" y="15"/>
                    <a:pt x="2" y="16"/>
                    <a:pt x="2" y="16"/>
                  </a:cubicBezTo>
                  <a:cubicBezTo>
                    <a:pt x="2" y="17"/>
                    <a:pt x="3" y="17"/>
                    <a:pt x="4" y="16"/>
                  </a:cubicBezTo>
                  <a:cubicBezTo>
                    <a:pt x="5" y="16"/>
                    <a:pt x="10" y="13"/>
                    <a:pt x="11" y="13"/>
                  </a:cubicBezTo>
                  <a:cubicBezTo>
                    <a:pt x="12" y="12"/>
                    <a:pt x="18" y="9"/>
                    <a:pt x="20"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1" name="Freeform 640">
              <a:extLst>
                <a:ext uri="{FF2B5EF4-FFF2-40B4-BE49-F238E27FC236}">
                  <a16:creationId xmlns:a16="http://schemas.microsoft.com/office/drawing/2014/main" id="{25326E7F-63E7-42B0-8753-F9B5B44B9A43}"/>
                </a:ext>
              </a:extLst>
            </p:cNvPr>
            <p:cNvSpPr>
              <a:spLocks/>
            </p:cNvSpPr>
            <p:nvPr/>
          </p:nvSpPr>
          <p:spPr bwMode="auto">
            <a:xfrm>
              <a:off x="6907" y="1421"/>
              <a:ext cx="21" cy="19"/>
            </a:xfrm>
            <a:custGeom>
              <a:avLst/>
              <a:gdLst>
                <a:gd name="T0" fmla="*/ 12 w 15"/>
                <a:gd name="T1" fmla="*/ 9 h 14"/>
                <a:gd name="T2" fmla="*/ 8 w 15"/>
                <a:gd name="T3" fmla="*/ 2 h 14"/>
                <a:gd name="T4" fmla="*/ 5 w 15"/>
                <a:gd name="T5" fmla="*/ 1 h 14"/>
                <a:gd name="T6" fmla="*/ 3 w 15"/>
                <a:gd name="T7" fmla="*/ 2 h 14"/>
                <a:gd name="T8" fmla="*/ 6 w 15"/>
                <a:gd name="T9" fmla="*/ 6 h 14"/>
                <a:gd name="T10" fmla="*/ 13 w 15"/>
                <a:gd name="T11" fmla="*/ 13 h 14"/>
                <a:gd name="T12" fmla="*/ 15 w 15"/>
                <a:gd name="T13" fmla="*/ 13 h 14"/>
                <a:gd name="T14" fmla="*/ 12 w 15"/>
                <a:gd name="T15" fmla="*/ 9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12" y="9"/>
                  </a:moveTo>
                  <a:cubicBezTo>
                    <a:pt x="10" y="8"/>
                    <a:pt x="9" y="4"/>
                    <a:pt x="8" y="2"/>
                  </a:cubicBezTo>
                  <a:cubicBezTo>
                    <a:pt x="8" y="1"/>
                    <a:pt x="9" y="0"/>
                    <a:pt x="5" y="1"/>
                  </a:cubicBezTo>
                  <a:cubicBezTo>
                    <a:pt x="0" y="2"/>
                    <a:pt x="3" y="2"/>
                    <a:pt x="3" y="2"/>
                  </a:cubicBezTo>
                  <a:cubicBezTo>
                    <a:pt x="4" y="2"/>
                    <a:pt x="4" y="3"/>
                    <a:pt x="6" y="6"/>
                  </a:cubicBezTo>
                  <a:cubicBezTo>
                    <a:pt x="7" y="9"/>
                    <a:pt x="12" y="11"/>
                    <a:pt x="13" y="13"/>
                  </a:cubicBezTo>
                  <a:cubicBezTo>
                    <a:pt x="15" y="14"/>
                    <a:pt x="15" y="14"/>
                    <a:pt x="15" y="13"/>
                  </a:cubicBezTo>
                  <a:cubicBezTo>
                    <a:pt x="15" y="12"/>
                    <a:pt x="14" y="10"/>
                    <a:pt x="12"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2" name="Freeform 641">
              <a:extLst>
                <a:ext uri="{FF2B5EF4-FFF2-40B4-BE49-F238E27FC236}">
                  <a16:creationId xmlns:a16="http://schemas.microsoft.com/office/drawing/2014/main" id="{75BE9CD4-C06B-40DD-BC07-B1C967CE08CB}"/>
                </a:ext>
              </a:extLst>
            </p:cNvPr>
            <p:cNvSpPr>
              <a:spLocks/>
            </p:cNvSpPr>
            <p:nvPr/>
          </p:nvSpPr>
          <p:spPr bwMode="auto">
            <a:xfrm>
              <a:off x="7411" y="1384"/>
              <a:ext cx="7" cy="4"/>
            </a:xfrm>
            <a:custGeom>
              <a:avLst/>
              <a:gdLst>
                <a:gd name="T0" fmla="*/ 3 w 5"/>
                <a:gd name="T1" fmla="*/ 1 h 3"/>
                <a:gd name="T2" fmla="*/ 2 w 5"/>
                <a:gd name="T3" fmla="*/ 2 h 3"/>
                <a:gd name="T4" fmla="*/ 4 w 5"/>
                <a:gd name="T5" fmla="*/ 2 h 3"/>
                <a:gd name="T6" fmla="*/ 3 w 5"/>
                <a:gd name="T7" fmla="*/ 1 h 3"/>
              </a:gdLst>
              <a:ahLst/>
              <a:cxnLst>
                <a:cxn ang="0">
                  <a:pos x="T0" y="T1"/>
                </a:cxn>
                <a:cxn ang="0">
                  <a:pos x="T2" y="T3"/>
                </a:cxn>
                <a:cxn ang="0">
                  <a:pos x="T4" y="T5"/>
                </a:cxn>
                <a:cxn ang="0">
                  <a:pos x="T6" y="T7"/>
                </a:cxn>
              </a:cxnLst>
              <a:rect l="0" t="0" r="r" b="b"/>
              <a:pathLst>
                <a:path w="5" h="3">
                  <a:moveTo>
                    <a:pt x="3" y="1"/>
                  </a:moveTo>
                  <a:cubicBezTo>
                    <a:pt x="2" y="1"/>
                    <a:pt x="0" y="0"/>
                    <a:pt x="2" y="2"/>
                  </a:cubicBezTo>
                  <a:cubicBezTo>
                    <a:pt x="2" y="2"/>
                    <a:pt x="3" y="3"/>
                    <a:pt x="4" y="2"/>
                  </a:cubicBezTo>
                  <a:cubicBezTo>
                    <a:pt x="5" y="2"/>
                    <a:pt x="4"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3" name="Freeform 642">
              <a:extLst>
                <a:ext uri="{FF2B5EF4-FFF2-40B4-BE49-F238E27FC236}">
                  <a16:creationId xmlns:a16="http://schemas.microsoft.com/office/drawing/2014/main" id="{F522CCFD-C41D-48DB-8525-0718E801B353}"/>
                </a:ext>
              </a:extLst>
            </p:cNvPr>
            <p:cNvSpPr>
              <a:spLocks/>
            </p:cNvSpPr>
            <p:nvPr/>
          </p:nvSpPr>
          <p:spPr bwMode="auto">
            <a:xfrm>
              <a:off x="7398" y="1366"/>
              <a:ext cx="7" cy="5"/>
            </a:xfrm>
            <a:custGeom>
              <a:avLst/>
              <a:gdLst>
                <a:gd name="T0" fmla="*/ 3 w 5"/>
                <a:gd name="T1" fmla="*/ 1 h 4"/>
                <a:gd name="T2" fmla="*/ 1 w 5"/>
                <a:gd name="T3" fmla="*/ 3 h 4"/>
                <a:gd name="T4" fmla="*/ 3 w 5"/>
                <a:gd name="T5" fmla="*/ 2 h 4"/>
                <a:gd name="T6" fmla="*/ 3 w 5"/>
                <a:gd name="T7" fmla="*/ 1 h 4"/>
              </a:gdLst>
              <a:ahLst/>
              <a:cxnLst>
                <a:cxn ang="0">
                  <a:pos x="T0" y="T1"/>
                </a:cxn>
                <a:cxn ang="0">
                  <a:pos x="T2" y="T3"/>
                </a:cxn>
                <a:cxn ang="0">
                  <a:pos x="T4" y="T5"/>
                </a:cxn>
                <a:cxn ang="0">
                  <a:pos x="T6" y="T7"/>
                </a:cxn>
              </a:cxnLst>
              <a:rect l="0" t="0" r="r" b="b"/>
              <a:pathLst>
                <a:path w="5" h="4">
                  <a:moveTo>
                    <a:pt x="3" y="1"/>
                  </a:moveTo>
                  <a:cubicBezTo>
                    <a:pt x="2" y="1"/>
                    <a:pt x="0" y="1"/>
                    <a:pt x="1" y="3"/>
                  </a:cubicBezTo>
                  <a:cubicBezTo>
                    <a:pt x="1" y="3"/>
                    <a:pt x="2" y="4"/>
                    <a:pt x="3" y="2"/>
                  </a:cubicBezTo>
                  <a:cubicBezTo>
                    <a:pt x="5" y="1"/>
                    <a:pt x="5"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4" name="Freeform 643">
              <a:extLst>
                <a:ext uri="{FF2B5EF4-FFF2-40B4-BE49-F238E27FC236}">
                  <a16:creationId xmlns:a16="http://schemas.microsoft.com/office/drawing/2014/main" id="{CF0C6736-A3A4-41B9-BF98-D5E97B6026D9}"/>
                </a:ext>
              </a:extLst>
            </p:cNvPr>
            <p:cNvSpPr>
              <a:spLocks/>
            </p:cNvSpPr>
            <p:nvPr/>
          </p:nvSpPr>
          <p:spPr bwMode="auto">
            <a:xfrm>
              <a:off x="4217" y="1245"/>
              <a:ext cx="15" cy="8"/>
            </a:xfrm>
            <a:custGeom>
              <a:avLst/>
              <a:gdLst>
                <a:gd name="T0" fmla="*/ 7 w 11"/>
                <a:gd name="T1" fmla="*/ 6 h 6"/>
                <a:gd name="T2" fmla="*/ 5 w 11"/>
                <a:gd name="T3" fmla="*/ 5 h 6"/>
                <a:gd name="T4" fmla="*/ 2 w 11"/>
                <a:gd name="T5" fmla="*/ 5 h 6"/>
                <a:gd name="T6" fmla="*/ 1 w 11"/>
                <a:gd name="T7" fmla="*/ 3 h 6"/>
                <a:gd name="T8" fmla="*/ 8 w 11"/>
                <a:gd name="T9" fmla="*/ 4 h 6"/>
                <a:gd name="T10" fmla="*/ 7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7" y="6"/>
                  </a:moveTo>
                  <a:cubicBezTo>
                    <a:pt x="6" y="6"/>
                    <a:pt x="5" y="6"/>
                    <a:pt x="5" y="5"/>
                  </a:cubicBezTo>
                  <a:cubicBezTo>
                    <a:pt x="5" y="4"/>
                    <a:pt x="4" y="5"/>
                    <a:pt x="2" y="5"/>
                  </a:cubicBezTo>
                  <a:cubicBezTo>
                    <a:pt x="0" y="5"/>
                    <a:pt x="1" y="3"/>
                    <a:pt x="1" y="3"/>
                  </a:cubicBezTo>
                  <a:cubicBezTo>
                    <a:pt x="2" y="0"/>
                    <a:pt x="5" y="3"/>
                    <a:pt x="8" y="4"/>
                  </a:cubicBezTo>
                  <a:cubicBezTo>
                    <a:pt x="11" y="5"/>
                    <a:pt x="8" y="6"/>
                    <a:pt x="7"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5" name="Freeform 644">
              <a:extLst>
                <a:ext uri="{FF2B5EF4-FFF2-40B4-BE49-F238E27FC236}">
                  <a16:creationId xmlns:a16="http://schemas.microsoft.com/office/drawing/2014/main" id="{8916CB0B-FB95-45B1-8002-F9469949D1C7}"/>
                </a:ext>
              </a:extLst>
            </p:cNvPr>
            <p:cNvSpPr>
              <a:spLocks/>
            </p:cNvSpPr>
            <p:nvPr/>
          </p:nvSpPr>
          <p:spPr bwMode="auto">
            <a:xfrm>
              <a:off x="4706" y="935"/>
              <a:ext cx="41" cy="30"/>
            </a:xfrm>
            <a:custGeom>
              <a:avLst/>
              <a:gdLst>
                <a:gd name="T0" fmla="*/ 19 w 30"/>
                <a:gd name="T1" fmla="*/ 21 h 22"/>
                <a:gd name="T2" fmla="*/ 22 w 30"/>
                <a:gd name="T3" fmla="*/ 21 h 22"/>
                <a:gd name="T4" fmla="*/ 24 w 30"/>
                <a:gd name="T5" fmla="*/ 21 h 22"/>
                <a:gd name="T6" fmla="*/ 28 w 30"/>
                <a:gd name="T7" fmla="*/ 20 h 22"/>
                <a:gd name="T8" fmla="*/ 28 w 30"/>
                <a:gd name="T9" fmla="*/ 15 h 22"/>
                <a:gd name="T10" fmla="*/ 27 w 30"/>
                <a:gd name="T11" fmla="*/ 14 h 22"/>
                <a:gd name="T12" fmla="*/ 10 w 30"/>
                <a:gd name="T13" fmla="*/ 2 h 22"/>
                <a:gd name="T14" fmla="*/ 5 w 30"/>
                <a:gd name="T15" fmla="*/ 1 h 22"/>
                <a:gd name="T16" fmla="*/ 1 w 30"/>
                <a:gd name="T17" fmla="*/ 3 h 22"/>
                <a:gd name="T18" fmla="*/ 1 w 30"/>
                <a:gd name="T19" fmla="*/ 5 h 22"/>
                <a:gd name="T20" fmla="*/ 2 w 30"/>
                <a:gd name="T21" fmla="*/ 7 h 22"/>
                <a:gd name="T22" fmla="*/ 0 w 30"/>
                <a:gd name="T23" fmla="*/ 8 h 22"/>
                <a:gd name="T24" fmla="*/ 7 w 30"/>
                <a:gd name="T25" fmla="*/ 16 h 22"/>
                <a:gd name="T26" fmla="*/ 7 w 30"/>
                <a:gd name="T27" fmla="*/ 15 h 22"/>
                <a:gd name="T28" fmla="*/ 15 w 30"/>
                <a:gd name="T29" fmla="*/ 17 h 22"/>
                <a:gd name="T30" fmla="*/ 16 w 30"/>
                <a:gd name="T31" fmla="*/ 19 h 22"/>
                <a:gd name="T32" fmla="*/ 19 w 30"/>
                <a:gd name="T33"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2">
                  <a:moveTo>
                    <a:pt x="19" y="21"/>
                  </a:moveTo>
                  <a:cubicBezTo>
                    <a:pt x="21" y="21"/>
                    <a:pt x="21" y="21"/>
                    <a:pt x="22" y="21"/>
                  </a:cubicBezTo>
                  <a:cubicBezTo>
                    <a:pt x="23" y="20"/>
                    <a:pt x="23" y="20"/>
                    <a:pt x="24" y="21"/>
                  </a:cubicBezTo>
                  <a:cubicBezTo>
                    <a:pt x="26" y="22"/>
                    <a:pt x="26" y="20"/>
                    <a:pt x="28" y="20"/>
                  </a:cubicBezTo>
                  <a:cubicBezTo>
                    <a:pt x="30" y="20"/>
                    <a:pt x="28" y="17"/>
                    <a:pt x="28" y="15"/>
                  </a:cubicBezTo>
                  <a:cubicBezTo>
                    <a:pt x="27" y="14"/>
                    <a:pt x="27" y="14"/>
                    <a:pt x="27" y="14"/>
                  </a:cubicBezTo>
                  <a:cubicBezTo>
                    <a:pt x="27" y="14"/>
                    <a:pt x="12" y="4"/>
                    <a:pt x="10" y="2"/>
                  </a:cubicBezTo>
                  <a:cubicBezTo>
                    <a:pt x="8" y="0"/>
                    <a:pt x="7" y="0"/>
                    <a:pt x="5" y="1"/>
                  </a:cubicBezTo>
                  <a:cubicBezTo>
                    <a:pt x="4" y="1"/>
                    <a:pt x="3" y="2"/>
                    <a:pt x="1" y="3"/>
                  </a:cubicBezTo>
                  <a:cubicBezTo>
                    <a:pt x="0" y="4"/>
                    <a:pt x="0" y="4"/>
                    <a:pt x="1" y="5"/>
                  </a:cubicBezTo>
                  <a:cubicBezTo>
                    <a:pt x="3" y="6"/>
                    <a:pt x="4" y="8"/>
                    <a:pt x="2" y="7"/>
                  </a:cubicBezTo>
                  <a:cubicBezTo>
                    <a:pt x="0" y="6"/>
                    <a:pt x="1" y="7"/>
                    <a:pt x="0" y="8"/>
                  </a:cubicBezTo>
                  <a:cubicBezTo>
                    <a:pt x="0" y="10"/>
                    <a:pt x="5" y="15"/>
                    <a:pt x="7" y="16"/>
                  </a:cubicBezTo>
                  <a:cubicBezTo>
                    <a:pt x="9" y="17"/>
                    <a:pt x="7" y="15"/>
                    <a:pt x="7" y="15"/>
                  </a:cubicBezTo>
                  <a:cubicBezTo>
                    <a:pt x="6" y="13"/>
                    <a:pt x="13" y="17"/>
                    <a:pt x="15" y="17"/>
                  </a:cubicBezTo>
                  <a:cubicBezTo>
                    <a:pt x="16" y="17"/>
                    <a:pt x="16" y="17"/>
                    <a:pt x="16" y="19"/>
                  </a:cubicBezTo>
                  <a:cubicBezTo>
                    <a:pt x="15" y="21"/>
                    <a:pt x="18" y="21"/>
                    <a:pt x="19" y="2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6" name="Freeform 645">
              <a:extLst>
                <a:ext uri="{FF2B5EF4-FFF2-40B4-BE49-F238E27FC236}">
                  <a16:creationId xmlns:a16="http://schemas.microsoft.com/office/drawing/2014/main" id="{241C1CB2-FF3E-4F74-8B03-431E318F010C}"/>
                </a:ext>
              </a:extLst>
            </p:cNvPr>
            <p:cNvSpPr>
              <a:spLocks/>
            </p:cNvSpPr>
            <p:nvPr/>
          </p:nvSpPr>
          <p:spPr bwMode="auto">
            <a:xfrm>
              <a:off x="4494" y="971"/>
              <a:ext cx="44" cy="27"/>
            </a:xfrm>
            <a:custGeom>
              <a:avLst/>
              <a:gdLst>
                <a:gd name="T0" fmla="*/ 31 w 32"/>
                <a:gd name="T1" fmla="*/ 10 h 20"/>
                <a:gd name="T2" fmla="*/ 27 w 32"/>
                <a:gd name="T3" fmla="*/ 5 h 20"/>
                <a:gd name="T4" fmla="*/ 16 w 32"/>
                <a:gd name="T5" fmla="*/ 0 h 20"/>
                <a:gd name="T6" fmla="*/ 6 w 32"/>
                <a:gd name="T7" fmla="*/ 2 h 20"/>
                <a:gd name="T8" fmla="*/ 1 w 32"/>
                <a:gd name="T9" fmla="*/ 9 h 20"/>
                <a:gd name="T10" fmla="*/ 0 w 32"/>
                <a:gd name="T11" fmla="*/ 14 h 20"/>
                <a:gd name="T12" fmla="*/ 6 w 32"/>
                <a:gd name="T13" fmla="*/ 19 h 20"/>
                <a:gd name="T14" fmla="*/ 10 w 32"/>
                <a:gd name="T15" fmla="*/ 20 h 20"/>
                <a:gd name="T16" fmla="*/ 25 w 32"/>
                <a:gd name="T17" fmla="*/ 14 h 20"/>
                <a:gd name="T18" fmla="*/ 28 w 32"/>
                <a:gd name="T19" fmla="*/ 10 h 20"/>
                <a:gd name="T20" fmla="*/ 29 w 32"/>
                <a:gd name="T21" fmla="*/ 11 h 20"/>
                <a:gd name="T22" fmla="*/ 31 w 32"/>
                <a:gd name="T2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20">
                  <a:moveTo>
                    <a:pt x="31" y="10"/>
                  </a:moveTo>
                  <a:cubicBezTo>
                    <a:pt x="32" y="8"/>
                    <a:pt x="30" y="6"/>
                    <a:pt x="27" y="5"/>
                  </a:cubicBezTo>
                  <a:cubicBezTo>
                    <a:pt x="25" y="4"/>
                    <a:pt x="18" y="1"/>
                    <a:pt x="16" y="0"/>
                  </a:cubicBezTo>
                  <a:cubicBezTo>
                    <a:pt x="14" y="0"/>
                    <a:pt x="10" y="0"/>
                    <a:pt x="6" y="2"/>
                  </a:cubicBezTo>
                  <a:cubicBezTo>
                    <a:pt x="1" y="5"/>
                    <a:pt x="1" y="9"/>
                    <a:pt x="1" y="9"/>
                  </a:cubicBezTo>
                  <a:cubicBezTo>
                    <a:pt x="1" y="9"/>
                    <a:pt x="0" y="10"/>
                    <a:pt x="0" y="14"/>
                  </a:cubicBezTo>
                  <a:cubicBezTo>
                    <a:pt x="1" y="18"/>
                    <a:pt x="5" y="19"/>
                    <a:pt x="6" y="19"/>
                  </a:cubicBezTo>
                  <a:cubicBezTo>
                    <a:pt x="7" y="20"/>
                    <a:pt x="8" y="20"/>
                    <a:pt x="10" y="20"/>
                  </a:cubicBezTo>
                  <a:cubicBezTo>
                    <a:pt x="13" y="19"/>
                    <a:pt x="23" y="15"/>
                    <a:pt x="25" y="14"/>
                  </a:cubicBezTo>
                  <a:cubicBezTo>
                    <a:pt x="26" y="12"/>
                    <a:pt x="27" y="10"/>
                    <a:pt x="28" y="10"/>
                  </a:cubicBezTo>
                  <a:cubicBezTo>
                    <a:pt x="29" y="9"/>
                    <a:pt x="30" y="8"/>
                    <a:pt x="29" y="11"/>
                  </a:cubicBezTo>
                  <a:cubicBezTo>
                    <a:pt x="28" y="14"/>
                    <a:pt x="30" y="12"/>
                    <a:pt x="31"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7" name="Freeform 646">
              <a:extLst>
                <a:ext uri="{FF2B5EF4-FFF2-40B4-BE49-F238E27FC236}">
                  <a16:creationId xmlns:a16="http://schemas.microsoft.com/office/drawing/2014/main" id="{38ED44EB-9416-40A3-A245-5C91020A70C4}"/>
                </a:ext>
              </a:extLst>
            </p:cNvPr>
            <p:cNvSpPr>
              <a:spLocks/>
            </p:cNvSpPr>
            <p:nvPr/>
          </p:nvSpPr>
          <p:spPr bwMode="auto">
            <a:xfrm>
              <a:off x="5249" y="768"/>
              <a:ext cx="16" cy="4"/>
            </a:xfrm>
            <a:custGeom>
              <a:avLst/>
              <a:gdLst>
                <a:gd name="T0" fmla="*/ 8 w 11"/>
                <a:gd name="T1" fmla="*/ 2 h 3"/>
                <a:gd name="T2" fmla="*/ 9 w 11"/>
                <a:gd name="T3" fmla="*/ 1 h 3"/>
                <a:gd name="T4" fmla="*/ 4 w 11"/>
                <a:gd name="T5" fmla="*/ 1 h 3"/>
                <a:gd name="T6" fmla="*/ 4 w 11"/>
                <a:gd name="T7" fmla="*/ 2 h 3"/>
                <a:gd name="T8" fmla="*/ 8 w 11"/>
                <a:gd name="T9" fmla="*/ 2 h 3"/>
              </a:gdLst>
              <a:ahLst/>
              <a:cxnLst>
                <a:cxn ang="0">
                  <a:pos x="T0" y="T1"/>
                </a:cxn>
                <a:cxn ang="0">
                  <a:pos x="T2" y="T3"/>
                </a:cxn>
                <a:cxn ang="0">
                  <a:pos x="T4" y="T5"/>
                </a:cxn>
                <a:cxn ang="0">
                  <a:pos x="T6" y="T7"/>
                </a:cxn>
                <a:cxn ang="0">
                  <a:pos x="T8" y="T9"/>
                </a:cxn>
              </a:cxnLst>
              <a:rect l="0" t="0" r="r" b="b"/>
              <a:pathLst>
                <a:path w="11" h="3">
                  <a:moveTo>
                    <a:pt x="8" y="2"/>
                  </a:moveTo>
                  <a:cubicBezTo>
                    <a:pt x="11" y="2"/>
                    <a:pt x="10" y="1"/>
                    <a:pt x="9" y="1"/>
                  </a:cubicBezTo>
                  <a:cubicBezTo>
                    <a:pt x="8" y="0"/>
                    <a:pt x="8" y="0"/>
                    <a:pt x="4" y="1"/>
                  </a:cubicBezTo>
                  <a:cubicBezTo>
                    <a:pt x="0" y="2"/>
                    <a:pt x="4" y="2"/>
                    <a:pt x="4" y="2"/>
                  </a:cubicBezTo>
                  <a:cubicBezTo>
                    <a:pt x="4" y="2"/>
                    <a:pt x="6" y="3"/>
                    <a:pt x="8"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8" name="Freeform 647">
              <a:extLst>
                <a:ext uri="{FF2B5EF4-FFF2-40B4-BE49-F238E27FC236}">
                  <a16:creationId xmlns:a16="http://schemas.microsoft.com/office/drawing/2014/main" id="{A24562B4-3DFC-47B6-9CA7-953E8F7DC33F}"/>
                </a:ext>
              </a:extLst>
            </p:cNvPr>
            <p:cNvSpPr>
              <a:spLocks/>
            </p:cNvSpPr>
            <p:nvPr/>
          </p:nvSpPr>
          <p:spPr bwMode="auto">
            <a:xfrm>
              <a:off x="6056" y="802"/>
              <a:ext cx="8" cy="5"/>
            </a:xfrm>
            <a:custGeom>
              <a:avLst/>
              <a:gdLst>
                <a:gd name="T0" fmla="*/ 2 w 6"/>
                <a:gd name="T1" fmla="*/ 3 h 4"/>
                <a:gd name="T2" fmla="*/ 5 w 6"/>
                <a:gd name="T3" fmla="*/ 3 h 4"/>
                <a:gd name="T4" fmla="*/ 4 w 6"/>
                <a:gd name="T5" fmla="*/ 1 h 4"/>
                <a:gd name="T6" fmla="*/ 2 w 6"/>
                <a:gd name="T7" fmla="*/ 2 h 4"/>
                <a:gd name="T8" fmla="*/ 2 w 6"/>
                <a:gd name="T9" fmla="*/ 3 h 4"/>
              </a:gdLst>
              <a:ahLst/>
              <a:cxnLst>
                <a:cxn ang="0">
                  <a:pos x="T0" y="T1"/>
                </a:cxn>
                <a:cxn ang="0">
                  <a:pos x="T2" y="T3"/>
                </a:cxn>
                <a:cxn ang="0">
                  <a:pos x="T4" y="T5"/>
                </a:cxn>
                <a:cxn ang="0">
                  <a:pos x="T6" y="T7"/>
                </a:cxn>
                <a:cxn ang="0">
                  <a:pos x="T8" y="T9"/>
                </a:cxn>
              </a:cxnLst>
              <a:rect l="0" t="0" r="r" b="b"/>
              <a:pathLst>
                <a:path w="6" h="4">
                  <a:moveTo>
                    <a:pt x="2" y="3"/>
                  </a:moveTo>
                  <a:cubicBezTo>
                    <a:pt x="3" y="4"/>
                    <a:pt x="4" y="3"/>
                    <a:pt x="5" y="3"/>
                  </a:cubicBezTo>
                  <a:cubicBezTo>
                    <a:pt x="6" y="2"/>
                    <a:pt x="5" y="1"/>
                    <a:pt x="4" y="1"/>
                  </a:cubicBezTo>
                  <a:cubicBezTo>
                    <a:pt x="4" y="0"/>
                    <a:pt x="3" y="1"/>
                    <a:pt x="2" y="2"/>
                  </a:cubicBezTo>
                  <a:cubicBezTo>
                    <a:pt x="0" y="3"/>
                    <a:pt x="2"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9" name="Freeform 648">
              <a:extLst>
                <a:ext uri="{FF2B5EF4-FFF2-40B4-BE49-F238E27FC236}">
                  <a16:creationId xmlns:a16="http://schemas.microsoft.com/office/drawing/2014/main" id="{D3E21FFB-9CB0-4A7D-8947-C7A55DA4582C}"/>
                </a:ext>
              </a:extLst>
            </p:cNvPr>
            <p:cNvSpPr>
              <a:spLocks/>
            </p:cNvSpPr>
            <p:nvPr/>
          </p:nvSpPr>
          <p:spPr bwMode="auto">
            <a:xfrm>
              <a:off x="6313" y="895"/>
              <a:ext cx="31" cy="4"/>
            </a:xfrm>
            <a:custGeom>
              <a:avLst/>
              <a:gdLst>
                <a:gd name="T0" fmla="*/ 5 w 22"/>
                <a:gd name="T1" fmla="*/ 2 h 3"/>
                <a:gd name="T2" fmla="*/ 8 w 22"/>
                <a:gd name="T3" fmla="*/ 1 h 3"/>
                <a:gd name="T4" fmla="*/ 13 w 22"/>
                <a:gd name="T5" fmla="*/ 3 h 3"/>
                <a:gd name="T6" fmla="*/ 11 w 22"/>
                <a:gd name="T7" fmla="*/ 0 h 3"/>
                <a:gd name="T8" fmla="*/ 5 w 22"/>
                <a:gd name="T9" fmla="*/ 2 h 3"/>
              </a:gdLst>
              <a:ahLst/>
              <a:cxnLst>
                <a:cxn ang="0">
                  <a:pos x="T0" y="T1"/>
                </a:cxn>
                <a:cxn ang="0">
                  <a:pos x="T2" y="T3"/>
                </a:cxn>
                <a:cxn ang="0">
                  <a:pos x="T4" y="T5"/>
                </a:cxn>
                <a:cxn ang="0">
                  <a:pos x="T6" y="T7"/>
                </a:cxn>
                <a:cxn ang="0">
                  <a:pos x="T8" y="T9"/>
                </a:cxn>
              </a:cxnLst>
              <a:rect l="0" t="0" r="r" b="b"/>
              <a:pathLst>
                <a:path w="22" h="3">
                  <a:moveTo>
                    <a:pt x="5" y="2"/>
                  </a:moveTo>
                  <a:cubicBezTo>
                    <a:pt x="5" y="2"/>
                    <a:pt x="7" y="2"/>
                    <a:pt x="8" y="1"/>
                  </a:cubicBezTo>
                  <a:cubicBezTo>
                    <a:pt x="9" y="1"/>
                    <a:pt x="11" y="3"/>
                    <a:pt x="13" y="3"/>
                  </a:cubicBezTo>
                  <a:cubicBezTo>
                    <a:pt x="14" y="3"/>
                    <a:pt x="22" y="1"/>
                    <a:pt x="11" y="0"/>
                  </a:cubicBezTo>
                  <a:cubicBezTo>
                    <a:pt x="0" y="0"/>
                    <a:pt x="5" y="2"/>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0" name="Freeform 649">
              <a:extLst>
                <a:ext uri="{FF2B5EF4-FFF2-40B4-BE49-F238E27FC236}">
                  <a16:creationId xmlns:a16="http://schemas.microsoft.com/office/drawing/2014/main" id="{4A989A9A-2D6F-4C8B-99F5-83D2D70B8BB0}"/>
                </a:ext>
              </a:extLst>
            </p:cNvPr>
            <p:cNvSpPr>
              <a:spLocks/>
            </p:cNvSpPr>
            <p:nvPr/>
          </p:nvSpPr>
          <p:spPr bwMode="auto">
            <a:xfrm>
              <a:off x="6948" y="952"/>
              <a:ext cx="35" cy="16"/>
            </a:xfrm>
            <a:custGeom>
              <a:avLst/>
              <a:gdLst>
                <a:gd name="T0" fmla="*/ 3 w 25"/>
                <a:gd name="T1" fmla="*/ 6 h 12"/>
                <a:gd name="T2" fmla="*/ 9 w 25"/>
                <a:gd name="T3" fmla="*/ 9 h 12"/>
                <a:gd name="T4" fmla="*/ 20 w 25"/>
                <a:gd name="T5" fmla="*/ 12 h 12"/>
                <a:gd name="T6" fmla="*/ 24 w 25"/>
                <a:gd name="T7" fmla="*/ 5 h 12"/>
                <a:gd name="T8" fmla="*/ 20 w 25"/>
                <a:gd name="T9" fmla="*/ 3 h 12"/>
                <a:gd name="T10" fmla="*/ 12 w 25"/>
                <a:gd name="T11" fmla="*/ 1 h 12"/>
                <a:gd name="T12" fmla="*/ 2 w 25"/>
                <a:gd name="T13" fmla="*/ 4 h 12"/>
                <a:gd name="T14" fmla="*/ 3 w 25"/>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2">
                  <a:moveTo>
                    <a:pt x="3" y="6"/>
                  </a:moveTo>
                  <a:cubicBezTo>
                    <a:pt x="5" y="7"/>
                    <a:pt x="5" y="7"/>
                    <a:pt x="9" y="9"/>
                  </a:cubicBezTo>
                  <a:cubicBezTo>
                    <a:pt x="12" y="11"/>
                    <a:pt x="15" y="11"/>
                    <a:pt x="20" y="12"/>
                  </a:cubicBezTo>
                  <a:cubicBezTo>
                    <a:pt x="24" y="12"/>
                    <a:pt x="25" y="7"/>
                    <a:pt x="24" y="5"/>
                  </a:cubicBezTo>
                  <a:cubicBezTo>
                    <a:pt x="24" y="2"/>
                    <a:pt x="22" y="3"/>
                    <a:pt x="20" y="3"/>
                  </a:cubicBezTo>
                  <a:cubicBezTo>
                    <a:pt x="18" y="3"/>
                    <a:pt x="16" y="2"/>
                    <a:pt x="12" y="1"/>
                  </a:cubicBezTo>
                  <a:cubicBezTo>
                    <a:pt x="7" y="0"/>
                    <a:pt x="4" y="2"/>
                    <a:pt x="2" y="4"/>
                  </a:cubicBezTo>
                  <a:cubicBezTo>
                    <a:pt x="0" y="6"/>
                    <a:pt x="3" y="6"/>
                    <a:pt x="3"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1" name="Freeform 650">
              <a:extLst>
                <a:ext uri="{FF2B5EF4-FFF2-40B4-BE49-F238E27FC236}">
                  <a16:creationId xmlns:a16="http://schemas.microsoft.com/office/drawing/2014/main" id="{A0BE6785-7E5B-451B-826B-B398C6B17891}"/>
                </a:ext>
              </a:extLst>
            </p:cNvPr>
            <p:cNvSpPr>
              <a:spLocks/>
            </p:cNvSpPr>
            <p:nvPr/>
          </p:nvSpPr>
          <p:spPr bwMode="auto">
            <a:xfrm>
              <a:off x="6796" y="920"/>
              <a:ext cx="10" cy="4"/>
            </a:xfrm>
            <a:custGeom>
              <a:avLst/>
              <a:gdLst>
                <a:gd name="T0" fmla="*/ 3 w 7"/>
                <a:gd name="T1" fmla="*/ 1 h 3"/>
                <a:gd name="T2" fmla="*/ 4 w 7"/>
                <a:gd name="T3" fmla="*/ 0 h 3"/>
                <a:gd name="T4" fmla="*/ 3 w 7"/>
                <a:gd name="T5" fmla="*/ 1 h 3"/>
              </a:gdLst>
              <a:ahLst/>
              <a:cxnLst>
                <a:cxn ang="0">
                  <a:pos x="T0" y="T1"/>
                </a:cxn>
                <a:cxn ang="0">
                  <a:pos x="T2" y="T3"/>
                </a:cxn>
                <a:cxn ang="0">
                  <a:pos x="T4" y="T5"/>
                </a:cxn>
              </a:cxnLst>
              <a:rect l="0" t="0" r="r" b="b"/>
              <a:pathLst>
                <a:path w="7" h="3">
                  <a:moveTo>
                    <a:pt x="3" y="1"/>
                  </a:moveTo>
                  <a:cubicBezTo>
                    <a:pt x="7" y="3"/>
                    <a:pt x="7" y="2"/>
                    <a:pt x="4" y="0"/>
                  </a:cubicBezTo>
                  <a:cubicBezTo>
                    <a:pt x="4" y="0"/>
                    <a:pt x="0"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2" name="Freeform 651">
              <a:extLst>
                <a:ext uri="{FF2B5EF4-FFF2-40B4-BE49-F238E27FC236}">
                  <a16:creationId xmlns:a16="http://schemas.microsoft.com/office/drawing/2014/main" id="{BC1034BF-9F59-486D-8831-BE0F6B10849F}"/>
                </a:ext>
              </a:extLst>
            </p:cNvPr>
            <p:cNvSpPr>
              <a:spLocks/>
            </p:cNvSpPr>
            <p:nvPr/>
          </p:nvSpPr>
          <p:spPr bwMode="auto">
            <a:xfrm>
              <a:off x="6490" y="1710"/>
              <a:ext cx="25" cy="22"/>
            </a:xfrm>
            <a:custGeom>
              <a:avLst/>
              <a:gdLst>
                <a:gd name="T0" fmla="*/ 15 w 18"/>
                <a:gd name="T1" fmla="*/ 1 h 16"/>
                <a:gd name="T2" fmla="*/ 12 w 18"/>
                <a:gd name="T3" fmla="*/ 0 h 16"/>
                <a:gd name="T4" fmla="*/ 10 w 18"/>
                <a:gd name="T5" fmla="*/ 1 h 16"/>
                <a:gd name="T6" fmla="*/ 1 w 18"/>
                <a:gd name="T7" fmla="*/ 11 h 16"/>
                <a:gd name="T8" fmla="*/ 1 w 18"/>
                <a:gd name="T9" fmla="*/ 15 h 16"/>
                <a:gd name="T10" fmla="*/ 3 w 18"/>
                <a:gd name="T11" fmla="*/ 13 h 16"/>
                <a:gd name="T12" fmla="*/ 5 w 18"/>
                <a:gd name="T13" fmla="*/ 11 h 16"/>
                <a:gd name="T14" fmla="*/ 8 w 18"/>
                <a:gd name="T15" fmla="*/ 6 h 16"/>
                <a:gd name="T16" fmla="*/ 11 w 18"/>
                <a:gd name="T17" fmla="*/ 5 h 16"/>
                <a:gd name="T18" fmla="*/ 15 w 18"/>
                <a:gd name="T19" fmla="*/ 2 h 16"/>
                <a:gd name="T20" fmla="*/ 15 w 18"/>
                <a:gd name="T2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6">
                  <a:moveTo>
                    <a:pt x="15" y="1"/>
                  </a:moveTo>
                  <a:cubicBezTo>
                    <a:pt x="14" y="1"/>
                    <a:pt x="13" y="1"/>
                    <a:pt x="12" y="0"/>
                  </a:cubicBezTo>
                  <a:cubicBezTo>
                    <a:pt x="11" y="0"/>
                    <a:pt x="11" y="0"/>
                    <a:pt x="10" y="1"/>
                  </a:cubicBezTo>
                  <a:cubicBezTo>
                    <a:pt x="9" y="2"/>
                    <a:pt x="3" y="9"/>
                    <a:pt x="1" y="11"/>
                  </a:cubicBezTo>
                  <a:cubicBezTo>
                    <a:pt x="0" y="13"/>
                    <a:pt x="1" y="15"/>
                    <a:pt x="1" y="15"/>
                  </a:cubicBezTo>
                  <a:cubicBezTo>
                    <a:pt x="2" y="16"/>
                    <a:pt x="3" y="15"/>
                    <a:pt x="3" y="13"/>
                  </a:cubicBezTo>
                  <a:cubicBezTo>
                    <a:pt x="3" y="12"/>
                    <a:pt x="3" y="11"/>
                    <a:pt x="5" y="11"/>
                  </a:cubicBezTo>
                  <a:cubicBezTo>
                    <a:pt x="6" y="11"/>
                    <a:pt x="8" y="7"/>
                    <a:pt x="8" y="6"/>
                  </a:cubicBezTo>
                  <a:cubicBezTo>
                    <a:pt x="9" y="6"/>
                    <a:pt x="10" y="6"/>
                    <a:pt x="11" y="5"/>
                  </a:cubicBezTo>
                  <a:cubicBezTo>
                    <a:pt x="12" y="4"/>
                    <a:pt x="13" y="4"/>
                    <a:pt x="15" y="2"/>
                  </a:cubicBezTo>
                  <a:cubicBezTo>
                    <a:pt x="18" y="1"/>
                    <a:pt x="16" y="1"/>
                    <a:pt x="1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3" name="Freeform 652">
              <a:extLst>
                <a:ext uri="{FF2B5EF4-FFF2-40B4-BE49-F238E27FC236}">
                  <a16:creationId xmlns:a16="http://schemas.microsoft.com/office/drawing/2014/main" id="{C3EFCE57-3AAB-4B17-AECD-5CF13AD0CC37}"/>
                </a:ext>
              </a:extLst>
            </p:cNvPr>
            <p:cNvSpPr>
              <a:spLocks/>
            </p:cNvSpPr>
            <p:nvPr/>
          </p:nvSpPr>
          <p:spPr bwMode="auto">
            <a:xfrm>
              <a:off x="6515" y="1727"/>
              <a:ext cx="6" cy="3"/>
            </a:xfrm>
            <a:custGeom>
              <a:avLst/>
              <a:gdLst>
                <a:gd name="T0" fmla="*/ 3 w 4"/>
                <a:gd name="T1" fmla="*/ 0 h 2"/>
                <a:gd name="T2" fmla="*/ 0 w 4"/>
                <a:gd name="T3" fmla="*/ 1 h 2"/>
                <a:gd name="T4" fmla="*/ 3 w 4"/>
                <a:gd name="T5" fmla="*/ 0 h 2"/>
              </a:gdLst>
              <a:ahLst/>
              <a:cxnLst>
                <a:cxn ang="0">
                  <a:pos x="T0" y="T1"/>
                </a:cxn>
                <a:cxn ang="0">
                  <a:pos x="T2" y="T3"/>
                </a:cxn>
                <a:cxn ang="0">
                  <a:pos x="T4" y="T5"/>
                </a:cxn>
              </a:cxnLst>
              <a:rect l="0" t="0" r="r" b="b"/>
              <a:pathLst>
                <a:path w="4" h="2">
                  <a:moveTo>
                    <a:pt x="3" y="0"/>
                  </a:moveTo>
                  <a:cubicBezTo>
                    <a:pt x="2" y="0"/>
                    <a:pt x="0" y="1"/>
                    <a:pt x="0" y="1"/>
                  </a:cubicBezTo>
                  <a:cubicBezTo>
                    <a:pt x="1" y="2"/>
                    <a:pt x="4" y="0"/>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4" name="Freeform 653">
              <a:extLst>
                <a:ext uri="{FF2B5EF4-FFF2-40B4-BE49-F238E27FC236}">
                  <a16:creationId xmlns:a16="http://schemas.microsoft.com/office/drawing/2014/main" id="{12AD66EA-3819-4099-97F0-CFED6EE45C4E}"/>
                </a:ext>
              </a:extLst>
            </p:cNvPr>
            <p:cNvSpPr>
              <a:spLocks/>
            </p:cNvSpPr>
            <p:nvPr/>
          </p:nvSpPr>
          <p:spPr bwMode="auto">
            <a:xfrm>
              <a:off x="6520" y="1686"/>
              <a:ext cx="41" cy="27"/>
            </a:xfrm>
            <a:custGeom>
              <a:avLst/>
              <a:gdLst>
                <a:gd name="T0" fmla="*/ 28 w 30"/>
                <a:gd name="T1" fmla="*/ 1 h 20"/>
                <a:gd name="T2" fmla="*/ 21 w 30"/>
                <a:gd name="T3" fmla="*/ 4 h 20"/>
                <a:gd name="T4" fmla="*/ 17 w 30"/>
                <a:gd name="T5" fmla="*/ 2 h 20"/>
                <a:gd name="T6" fmla="*/ 14 w 30"/>
                <a:gd name="T7" fmla="*/ 5 h 20"/>
                <a:gd name="T8" fmla="*/ 5 w 30"/>
                <a:gd name="T9" fmla="*/ 12 h 20"/>
                <a:gd name="T10" fmla="*/ 3 w 30"/>
                <a:gd name="T11" fmla="*/ 16 h 20"/>
                <a:gd name="T12" fmla="*/ 1 w 30"/>
                <a:gd name="T13" fmla="*/ 20 h 20"/>
                <a:gd name="T14" fmla="*/ 2 w 30"/>
                <a:gd name="T15" fmla="*/ 19 h 20"/>
                <a:gd name="T16" fmla="*/ 5 w 30"/>
                <a:gd name="T17" fmla="*/ 18 h 20"/>
                <a:gd name="T18" fmla="*/ 7 w 30"/>
                <a:gd name="T19" fmla="*/ 16 h 20"/>
                <a:gd name="T20" fmla="*/ 10 w 30"/>
                <a:gd name="T21" fmla="*/ 13 h 20"/>
                <a:gd name="T22" fmla="*/ 12 w 30"/>
                <a:gd name="T23" fmla="*/ 11 h 20"/>
                <a:gd name="T24" fmla="*/ 14 w 30"/>
                <a:gd name="T25" fmla="*/ 10 h 20"/>
                <a:gd name="T26" fmla="*/ 19 w 30"/>
                <a:gd name="T27" fmla="*/ 7 h 20"/>
                <a:gd name="T28" fmla="*/ 28 w 30"/>
                <a:gd name="T29" fmla="*/ 3 h 20"/>
                <a:gd name="T30" fmla="*/ 29 w 30"/>
                <a:gd name="T31" fmla="*/ 1 h 20"/>
                <a:gd name="T32" fmla="*/ 28 w 30"/>
                <a:gd name="T33"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0">
                  <a:moveTo>
                    <a:pt x="28" y="1"/>
                  </a:moveTo>
                  <a:cubicBezTo>
                    <a:pt x="27" y="1"/>
                    <a:pt x="23" y="4"/>
                    <a:pt x="21" y="4"/>
                  </a:cubicBezTo>
                  <a:cubicBezTo>
                    <a:pt x="20" y="5"/>
                    <a:pt x="18" y="4"/>
                    <a:pt x="17" y="2"/>
                  </a:cubicBezTo>
                  <a:cubicBezTo>
                    <a:pt x="16" y="1"/>
                    <a:pt x="15" y="4"/>
                    <a:pt x="14" y="5"/>
                  </a:cubicBezTo>
                  <a:cubicBezTo>
                    <a:pt x="13" y="6"/>
                    <a:pt x="7" y="11"/>
                    <a:pt x="5" y="12"/>
                  </a:cubicBezTo>
                  <a:cubicBezTo>
                    <a:pt x="4" y="13"/>
                    <a:pt x="5" y="14"/>
                    <a:pt x="3" y="16"/>
                  </a:cubicBezTo>
                  <a:cubicBezTo>
                    <a:pt x="0" y="17"/>
                    <a:pt x="1" y="20"/>
                    <a:pt x="1" y="20"/>
                  </a:cubicBezTo>
                  <a:cubicBezTo>
                    <a:pt x="1" y="20"/>
                    <a:pt x="2" y="20"/>
                    <a:pt x="2" y="19"/>
                  </a:cubicBezTo>
                  <a:cubicBezTo>
                    <a:pt x="2" y="18"/>
                    <a:pt x="3" y="18"/>
                    <a:pt x="5" y="18"/>
                  </a:cubicBezTo>
                  <a:cubicBezTo>
                    <a:pt x="6" y="18"/>
                    <a:pt x="7" y="17"/>
                    <a:pt x="7" y="16"/>
                  </a:cubicBezTo>
                  <a:cubicBezTo>
                    <a:pt x="7" y="15"/>
                    <a:pt x="8" y="14"/>
                    <a:pt x="10" y="13"/>
                  </a:cubicBezTo>
                  <a:cubicBezTo>
                    <a:pt x="11" y="13"/>
                    <a:pt x="12" y="12"/>
                    <a:pt x="12" y="11"/>
                  </a:cubicBezTo>
                  <a:cubicBezTo>
                    <a:pt x="12" y="10"/>
                    <a:pt x="13" y="9"/>
                    <a:pt x="14" y="10"/>
                  </a:cubicBezTo>
                  <a:cubicBezTo>
                    <a:pt x="16" y="10"/>
                    <a:pt x="17" y="8"/>
                    <a:pt x="19" y="7"/>
                  </a:cubicBezTo>
                  <a:cubicBezTo>
                    <a:pt x="21" y="5"/>
                    <a:pt x="26" y="4"/>
                    <a:pt x="28" y="3"/>
                  </a:cubicBezTo>
                  <a:cubicBezTo>
                    <a:pt x="30" y="3"/>
                    <a:pt x="30" y="2"/>
                    <a:pt x="29" y="1"/>
                  </a:cubicBezTo>
                  <a:cubicBezTo>
                    <a:pt x="29" y="0"/>
                    <a:pt x="29" y="0"/>
                    <a:pt x="28"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5" name="Freeform 654">
              <a:extLst>
                <a:ext uri="{FF2B5EF4-FFF2-40B4-BE49-F238E27FC236}">
                  <a16:creationId xmlns:a16="http://schemas.microsoft.com/office/drawing/2014/main" id="{EB06CE7C-2756-41C9-94E9-11CC6C599192}"/>
                </a:ext>
              </a:extLst>
            </p:cNvPr>
            <p:cNvSpPr>
              <a:spLocks/>
            </p:cNvSpPr>
            <p:nvPr/>
          </p:nvSpPr>
          <p:spPr bwMode="auto">
            <a:xfrm>
              <a:off x="6573" y="1668"/>
              <a:ext cx="23" cy="16"/>
            </a:xfrm>
            <a:custGeom>
              <a:avLst/>
              <a:gdLst>
                <a:gd name="T0" fmla="*/ 15 w 16"/>
                <a:gd name="T1" fmla="*/ 0 h 12"/>
                <a:gd name="T2" fmla="*/ 12 w 16"/>
                <a:gd name="T3" fmla="*/ 0 h 12"/>
                <a:gd name="T4" fmla="*/ 9 w 16"/>
                <a:gd name="T5" fmla="*/ 2 h 12"/>
                <a:gd name="T6" fmla="*/ 2 w 16"/>
                <a:gd name="T7" fmla="*/ 10 h 12"/>
                <a:gd name="T8" fmla="*/ 1 w 16"/>
                <a:gd name="T9" fmla="*/ 11 h 12"/>
                <a:gd name="T10" fmla="*/ 5 w 16"/>
                <a:gd name="T11" fmla="*/ 9 h 12"/>
                <a:gd name="T12" fmla="*/ 15 w 16"/>
                <a:gd name="T13" fmla="*/ 1 h 12"/>
                <a:gd name="T14" fmla="*/ 15 w 16"/>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2">
                  <a:moveTo>
                    <a:pt x="15" y="0"/>
                  </a:moveTo>
                  <a:cubicBezTo>
                    <a:pt x="14" y="0"/>
                    <a:pt x="13" y="0"/>
                    <a:pt x="12" y="0"/>
                  </a:cubicBezTo>
                  <a:cubicBezTo>
                    <a:pt x="12" y="1"/>
                    <a:pt x="10" y="2"/>
                    <a:pt x="9" y="2"/>
                  </a:cubicBezTo>
                  <a:cubicBezTo>
                    <a:pt x="8" y="2"/>
                    <a:pt x="3" y="8"/>
                    <a:pt x="2" y="10"/>
                  </a:cubicBezTo>
                  <a:cubicBezTo>
                    <a:pt x="0" y="12"/>
                    <a:pt x="1" y="11"/>
                    <a:pt x="1" y="11"/>
                  </a:cubicBezTo>
                  <a:cubicBezTo>
                    <a:pt x="2" y="10"/>
                    <a:pt x="4" y="10"/>
                    <a:pt x="5" y="9"/>
                  </a:cubicBezTo>
                  <a:cubicBezTo>
                    <a:pt x="7" y="8"/>
                    <a:pt x="13" y="3"/>
                    <a:pt x="15" y="1"/>
                  </a:cubicBezTo>
                  <a:cubicBezTo>
                    <a:pt x="16" y="0"/>
                    <a:pt x="16" y="0"/>
                    <a:pt x="15"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6" name="Freeform 655">
              <a:extLst>
                <a:ext uri="{FF2B5EF4-FFF2-40B4-BE49-F238E27FC236}">
                  <a16:creationId xmlns:a16="http://schemas.microsoft.com/office/drawing/2014/main" id="{5C188CD9-1E1B-45B0-8CD6-A8E20EA0977E}"/>
                </a:ext>
              </a:extLst>
            </p:cNvPr>
            <p:cNvSpPr>
              <a:spLocks/>
            </p:cNvSpPr>
            <p:nvPr/>
          </p:nvSpPr>
          <p:spPr bwMode="auto">
            <a:xfrm>
              <a:off x="6622" y="1642"/>
              <a:ext cx="11" cy="11"/>
            </a:xfrm>
            <a:custGeom>
              <a:avLst/>
              <a:gdLst>
                <a:gd name="T0" fmla="*/ 4 w 8"/>
                <a:gd name="T1" fmla="*/ 3 h 8"/>
                <a:gd name="T2" fmla="*/ 0 w 8"/>
                <a:gd name="T3" fmla="*/ 8 h 8"/>
                <a:gd name="T4" fmla="*/ 4 w 8"/>
                <a:gd name="T5" fmla="*/ 3 h 8"/>
              </a:gdLst>
              <a:ahLst/>
              <a:cxnLst>
                <a:cxn ang="0">
                  <a:pos x="T0" y="T1"/>
                </a:cxn>
                <a:cxn ang="0">
                  <a:pos x="T2" y="T3"/>
                </a:cxn>
                <a:cxn ang="0">
                  <a:pos x="T4" y="T5"/>
                </a:cxn>
              </a:cxnLst>
              <a:rect l="0" t="0" r="r" b="b"/>
              <a:pathLst>
                <a:path w="8" h="8">
                  <a:moveTo>
                    <a:pt x="4" y="3"/>
                  </a:moveTo>
                  <a:cubicBezTo>
                    <a:pt x="0" y="6"/>
                    <a:pt x="0" y="8"/>
                    <a:pt x="0" y="8"/>
                  </a:cubicBezTo>
                  <a:cubicBezTo>
                    <a:pt x="2" y="8"/>
                    <a:pt x="8" y="0"/>
                    <a:pt x="4"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7" name="Freeform 656">
              <a:extLst>
                <a:ext uri="{FF2B5EF4-FFF2-40B4-BE49-F238E27FC236}">
                  <a16:creationId xmlns:a16="http://schemas.microsoft.com/office/drawing/2014/main" id="{D4B21750-9939-4AAD-A4D7-299B041D44C1}"/>
                </a:ext>
              </a:extLst>
            </p:cNvPr>
            <p:cNvSpPr>
              <a:spLocks/>
            </p:cNvSpPr>
            <p:nvPr/>
          </p:nvSpPr>
          <p:spPr bwMode="auto">
            <a:xfrm>
              <a:off x="6634" y="1638"/>
              <a:ext cx="3" cy="1"/>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0"/>
                    <a:pt x="1" y="1"/>
                  </a:cubicBezTo>
                  <a:cubicBezTo>
                    <a:pt x="1" y="1"/>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8" name="Freeform 657">
              <a:extLst>
                <a:ext uri="{FF2B5EF4-FFF2-40B4-BE49-F238E27FC236}">
                  <a16:creationId xmlns:a16="http://schemas.microsoft.com/office/drawing/2014/main" id="{CAE32B94-F507-49DB-8C0A-E6D51DE32D3C}"/>
                </a:ext>
              </a:extLst>
            </p:cNvPr>
            <p:cNvSpPr>
              <a:spLocks/>
            </p:cNvSpPr>
            <p:nvPr/>
          </p:nvSpPr>
          <p:spPr bwMode="auto">
            <a:xfrm>
              <a:off x="6647" y="1627"/>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1"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9" name="Freeform 658">
              <a:extLst>
                <a:ext uri="{FF2B5EF4-FFF2-40B4-BE49-F238E27FC236}">
                  <a16:creationId xmlns:a16="http://schemas.microsoft.com/office/drawing/2014/main" id="{1EFFC623-213C-4631-8BFB-AB0A42FA8E57}"/>
                </a:ext>
              </a:extLst>
            </p:cNvPr>
            <p:cNvSpPr>
              <a:spLocks/>
            </p:cNvSpPr>
            <p:nvPr/>
          </p:nvSpPr>
          <p:spPr bwMode="auto">
            <a:xfrm>
              <a:off x="6668" y="1597"/>
              <a:ext cx="4" cy="5"/>
            </a:xfrm>
            <a:custGeom>
              <a:avLst/>
              <a:gdLst>
                <a:gd name="T0" fmla="*/ 3 w 3"/>
                <a:gd name="T1" fmla="*/ 1 h 4"/>
                <a:gd name="T2" fmla="*/ 0 w 3"/>
                <a:gd name="T3" fmla="*/ 4 h 4"/>
                <a:gd name="T4" fmla="*/ 3 w 3"/>
                <a:gd name="T5" fmla="*/ 1 h 4"/>
              </a:gdLst>
              <a:ahLst/>
              <a:cxnLst>
                <a:cxn ang="0">
                  <a:pos x="T0" y="T1"/>
                </a:cxn>
                <a:cxn ang="0">
                  <a:pos x="T2" y="T3"/>
                </a:cxn>
                <a:cxn ang="0">
                  <a:pos x="T4" y="T5"/>
                </a:cxn>
              </a:cxnLst>
              <a:rect l="0" t="0" r="r" b="b"/>
              <a:pathLst>
                <a:path w="3" h="4">
                  <a:moveTo>
                    <a:pt x="3" y="1"/>
                  </a:moveTo>
                  <a:cubicBezTo>
                    <a:pt x="2" y="0"/>
                    <a:pt x="0" y="3"/>
                    <a:pt x="0" y="4"/>
                  </a:cubicBezTo>
                  <a:cubicBezTo>
                    <a:pt x="0" y="4"/>
                    <a:pt x="3"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0" name="Freeform 659">
              <a:extLst>
                <a:ext uri="{FF2B5EF4-FFF2-40B4-BE49-F238E27FC236}">
                  <a16:creationId xmlns:a16="http://schemas.microsoft.com/office/drawing/2014/main" id="{919AA036-306A-4DAB-A961-D3818AF2E32F}"/>
                </a:ext>
              </a:extLst>
            </p:cNvPr>
            <p:cNvSpPr>
              <a:spLocks/>
            </p:cNvSpPr>
            <p:nvPr/>
          </p:nvSpPr>
          <p:spPr bwMode="auto">
            <a:xfrm>
              <a:off x="6677" y="1576"/>
              <a:ext cx="9" cy="12"/>
            </a:xfrm>
            <a:custGeom>
              <a:avLst/>
              <a:gdLst>
                <a:gd name="T0" fmla="*/ 5 w 6"/>
                <a:gd name="T1" fmla="*/ 5 h 9"/>
                <a:gd name="T2" fmla="*/ 4 w 6"/>
                <a:gd name="T3" fmla="*/ 2 h 9"/>
                <a:gd name="T4" fmla="*/ 2 w 6"/>
                <a:gd name="T5" fmla="*/ 8 h 9"/>
                <a:gd name="T6" fmla="*/ 5 w 6"/>
                <a:gd name="T7" fmla="*/ 5 h 9"/>
              </a:gdLst>
              <a:ahLst/>
              <a:cxnLst>
                <a:cxn ang="0">
                  <a:pos x="T0" y="T1"/>
                </a:cxn>
                <a:cxn ang="0">
                  <a:pos x="T2" y="T3"/>
                </a:cxn>
                <a:cxn ang="0">
                  <a:pos x="T4" y="T5"/>
                </a:cxn>
                <a:cxn ang="0">
                  <a:pos x="T6" y="T7"/>
                </a:cxn>
              </a:cxnLst>
              <a:rect l="0" t="0" r="r" b="b"/>
              <a:pathLst>
                <a:path w="6" h="9">
                  <a:moveTo>
                    <a:pt x="5" y="5"/>
                  </a:moveTo>
                  <a:cubicBezTo>
                    <a:pt x="5" y="2"/>
                    <a:pt x="6" y="0"/>
                    <a:pt x="4" y="2"/>
                  </a:cubicBezTo>
                  <a:cubicBezTo>
                    <a:pt x="3" y="4"/>
                    <a:pt x="0" y="8"/>
                    <a:pt x="2" y="8"/>
                  </a:cubicBezTo>
                  <a:cubicBezTo>
                    <a:pt x="2" y="8"/>
                    <a:pt x="5" y="9"/>
                    <a:pt x="5"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1" name="Freeform 660">
              <a:extLst>
                <a:ext uri="{FF2B5EF4-FFF2-40B4-BE49-F238E27FC236}">
                  <a16:creationId xmlns:a16="http://schemas.microsoft.com/office/drawing/2014/main" id="{C00CE76B-AB4A-4E83-8792-F6C92939FF00}"/>
                </a:ext>
              </a:extLst>
            </p:cNvPr>
            <p:cNvSpPr>
              <a:spLocks/>
            </p:cNvSpPr>
            <p:nvPr/>
          </p:nvSpPr>
          <p:spPr bwMode="auto">
            <a:xfrm>
              <a:off x="6691" y="1546"/>
              <a:ext cx="22" cy="24"/>
            </a:xfrm>
            <a:custGeom>
              <a:avLst/>
              <a:gdLst>
                <a:gd name="T0" fmla="*/ 11 w 16"/>
                <a:gd name="T1" fmla="*/ 3 h 18"/>
                <a:gd name="T2" fmla="*/ 8 w 16"/>
                <a:gd name="T3" fmla="*/ 8 h 18"/>
                <a:gd name="T4" fmla="*/ 4 w 16"/>
                <a:gd name="T5" fmla="*/ 11 h 18"/>
                <a:gd name="T6" fmla="*/ 1 w 16"/>
                <a:gd name="T7" fmla="*/ 11 h 18"/>
                <a:gd name="T8" fmla="*/ 1 w 16"/>
                <a:gd name="T9" fmla="*/ 13 h 18"/>
                <a:gd name="T10" fmla="*/ 1 w 16"/>
                <a:gd name="T11" fmla="*/ 15 h 18"/>
                <a:gd name="T12" fmla="*/ 2 w 16"/>
                <a:gd name="T13" fmla="*/ 16 h 18"/>
                <a:gd name="T14" fmla="*/ 5 w 16"/>
                <a:gd name="T15" fmla="*/ 15 h 18"/>
                <a:gd name="T16" fmla="*/ 10 w 16"/>
                <a:gd name="T17" fmla="*/ 11 h 18"/>
                <a:gd name="T18" fmla="*/ 15 w 16"/>
                <a:gd name="T19" fmla="*/ 4 h 18"/>
                <a:gd name="T20" fmla="*/ 11 w 16"/>
                <a:gd name="T21"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8">
                  <a:moveTo>
                    <a:pt x="11" y="3"/>
                  </a:moveTo>
                  <a:cubicBezTo>
                    <a:pt x="10" y="5"/>
                    <a:pt x="10" y="7"/>
                    <a:pt x="8" y="8"/>
                  </a:cubicBezTo>
                  <a:cubicBezTo>
                    <a:pt x="5" y="10"/>
                    <a:pt x="5" y="9"/>
                    <a:pt x="4" y="11"/>
                  </a:cubicBezTo>
                  <a:cubicBezTo>
                    <a:pt x="2" y="12"/>
                    <a:pt x="1" y="11"/>
                    <a:pt x="1" y="11"/>
                  </a:cubicBezTo>
                  <a:cubicBezTo>
                    <a:pt x="1" y="11"/>
                    <a:pt x="0" y="12"/>
                    <a:pt x="1" y="13"/>
                  </a:cubicBezTo>
                  <a:cubicBezTo>
                    <a:pt x="2" y="14"/>
                    <a:pt x="1" y="15"/>
                    <a:pt x="1" y="15"/>
                  </a:cubicBezTo>
                  <a:cubicBezTo>
                    <a:pt x="1" y="15"/>
                    <a:pt x="1" y="16"/>
                    <a:pt x="2" y="16"/>
                  </a:cubicBezTo>
                  <a:cubicBezTo>
                    <a:pt x="2" y="16"/>
                    <a:pt x="3" y="18"/>
                    <a:pt x="5" y="15"/>
                  </a:cubicBezTo>
                  <a:cubicBezTo>
                    <a:pt x="7" y="13"/>
                    <a:pt x="9" y="12"/>
                    <a:pt x="10" y="11"/>
                  </a:cubicBezTo>
                  <a:cubicBezTo>
                    <a:pt x="11" y="10"/>
                    <a:pt x="16" y="6"/>
                    <a:pt x="15" y="4"/>
                  </a:cubicBezTo>
                  <a:cubicBezTo>
                    <a:pt x="14" y="1"/>
                    <a:pt x="12" y="0"/>
                    <a:pt x="1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2" name="Freeform 661">
              <a:extLst>
                <a:ext uri="{FF2B5EF4-FFF2-40B4-BE49-F238E27FC236}">
                  <a16:creationId xmlns:a16="http://schemas.microsoft.com/office/drawing/2014/main" id="{459F21FE-DDD7-4538-9C62-09CC93BDC824}"/>
                </a:ext>
              </a:extLst>
            </p:cNvPr>
            <p:cNvSpPr>
              <a:spLocks/>
            </p:cNvSpPr>
            <p:nvPr/>
          </p:nvSpPr>
          <p:spPr bwMode="auto">
            <a:xfrm>
              <a:off x="6413" y="1447"/>
              <a:ext cx="64" cy="230"/>
            </a:xfrm>
            <a:custGeom>
              <a:avLst/>
              <a:gdLst>
                <a:gd name="T0" fmla="*/ 2 w 46"/>
                <a:gd name="T1" fmla="*/ 55 h 168"/>
                <a:gd name="T2" fmla="*/ 7 w 46"/>
                <a:gd name="T3" fmla="*/ 78 h 168"/>
                <a:gd name="T4" fmla="*/ 4 w 46"/>
                <a:gd name="T5" fmla="*/ 115 h 168"/>
                <a:gd name="T6" fmla="*/ 6 w 46"/>
                <a:gd name="T7" fmla="*/ 132 h 168"/>
                <a:gd name="T8" fmla="*/ 5 w 46"/>
                <a:gd name="T9" fmla="*/ 150 h 168"/>
                <a:gd name="T10" fmla="*/ 7 w 46"/>
                <a:gd name="T11" fmla="*/ 165 h 168"/>
                <a:gd name="T12" fmla="*/ 16 w 46"/>
                <a:gd name="T13" fmla="*/ 151 h 168"/>
                <a:gd name="T14" fmla="*/ 26 w 46"/>
                <a:gd name="T15" fmla="*/ 155 h 168"/>
                <a:gd name="T16" fmla="*/ 27 w 46"/>
                <a:gd name="T17" fmla="*/ 163 h 168"/>
                <a:gd name="T18" fmla="*/ 29 w 46"/>
                <a:gd name="T19" fmla="*/ 157 h 168"/>
                <a:gd name="T20" fmla="*/ 25 w 46"/>
                <a:gd name="T21" fmla="*/ 149 h 168"/>
                <a:gd name="T22" fmla="*/ 25 w 46"/>
                <a:gd name="T23" fmla="*/ 151 h 168"/>
                <a:gd name="T24" fmla="*/ 21 w 46"/>
                <a:gd name="T25" fmla="*/ 144 h 168"/>
                <a:gd name="T26" fmla="*/ 14 w 46"/>
                <a:gd name="T27" fmla="*/ 126 h 168"/>
                <a:gd name="T28" fmla="*/ 27 w 46"/>
                <a:gd name="T29" fmla="*/ 102 h 168"/>
                <a:gd name="T30" fmla="*/ 41 w 46"/>
                <a:gd name="T31" fmla="*/ 108 h 168"/>
                <a:gd name="T32" fmla="*/ 46 w 46"/>
                <a:gd name="T33" fmla="*/ 112 h 168"/>
                <a:gd name="T34" fmla="*/ 40 w 46"/>
                <a:gd name="T35" fmla="*/ 104 h 168"/>
                <a:gd name="T36" fmla="*/ 38 w 46"/>
                <a:gd name="T37" fmla="*/ 96 h 168"/>
                <a:gd name="T38" fmla="*/ 27 w 46"/>
                <a:gd name="T39" fmla="*/ 63 h 168"/>
                <a:gd name="T40" fmla="*/ 26 w 46"/>
                <a:gd name="T41" fmla="*/ 57 h 168"/>
                <a:gd name="T42" fmla="*/ 24 w 46"/>
                <a:gd name="T43" fmla="*/ 59 h 168"/>
                <a:gd name="T44" fmla="*/ 22 w 46"/>
                <a:gd name="T45" fmla="*/ 47 h 168"/>
                <a:gd name="T46" fmla="*/ 24 w 46"/>
                <a:gd name="T47" fmla="*/ 37 h 168"/>
                <a:gd name="T48" fmla="*/ 22 w 46"/>
                <a:gd name="T49" fmla="*/ 22 h 168"/>
                <a:gd name="T50" fmla="*/ 23 w 46"/>
                <a:gd name="T51" fmla="*/ 25 h 168"/>
                <a:gd name="T52" fmla="*/ 24 w 46"/>
                <a:gd name="T53" fmla="*/ 24 h 168"/>
                <a:gd name="T54" fmla="*/ 19 w 46"/>
                <a:gd name="T55" fmla="*/ 10 h 168"/>
                <a:gd name="T56" fmla="*/ 16 w 46"/>
                <a:gd name="T57" fmla="*/ 2 h 168"/>
                <a:gd name="T58" fmla="*/ 13 w 46"/>
                <a:gd name="T59" fmla="*/ 3 h 168"/>
                <a:gd name="T60" fmla="*/ 16 w 46"/>
                <a:gd name="T61" fmla="*/ 11 h 168"/>
                <a:gd name="T62" fmla="*/ 16 w 46"/>
                <a:gd name="T63" fmla="*/ 16 h 168"/>
                <a:gd name="T64" fmla="*/ 14 w 46"/>
                <a:gd name="T65" fmla="*/ 18 h 168"/>
                <a:gd name="T66" fmla="*/ 10 w 46"/>
                <a:gd name="T67" fmla="*/ 22 h 168"/>
                <a:gd name="T68" fmla="*/ 2 w 46"/>
                <a:gd name="T69" fmla="*/ 23 h 168"/>
                <a:gd name="T70" fmla="*/ 1 w 46"/>
                <a:gd name="T71" fmla="*/ 4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68">
                  <a:moveTo>
                    <a:pt x="1" y="47"/>
                  </a:moveTo>
                  <a:cubicBezTo>
                    <a:pt x="0" y="50"/>
                    <a:pt x="0" y="51"/>
                    <a:pt x="2" y="55"/>
                  </a:cubicBezTo>
                  <a:cubicBezTo>
                    <a:pt x="4" y="58"/>
                    <a:pt x="11" y="67"/>
                    <a:pt x="9" y="69"/>
                  </a:cubicBezTo>
                  <a:cubicBezTo>
                    <a:pt x="7" y="71"/>
                    <a:pt x="7" y="74"/>
                    <a:pt x="7" y="78"/>
                  </a:cubicBezTo>
                  <a:cubicBezTo>
                    <a:pt x="8" y="81"/>
                    <a:pt x="8" y="96"/>
                    <a:pt x="5" y="104"/>
                  </a:cubicBezTo>
                  <a:cubicBezTo>
                    <a:pt x="5" y="104"/>
                    <a:pt x="2" y="112"/>
                    <a:pt x="4" y="115"/>
                  </a:cubicBezTo>
                  <a:cubicBezTo>
                    <a:pt x="7" y="118"/>
                    <a:pt x="8" y="122"/>
                    <a:pt x="8" y="124"/>
                  </a:cubicBezTo>
                  <a:cubicBezTo>
                    <a:pt x="8" y="126"/>
                    <a:pt x="8" y="130"/>
                    <a:pt x="6" y="132"/>
                  </a:cubicBezTo>
                  <a:cubicBezTo>
                    <a:pt x="4" y="133"/>
                    <a:pt x="5" y="135"/>
                    <a:pt x="6" y="137"/>
                  </a:cubicBezTo>
                  <a:cubicBezTo>
                    <a:pt x="6" y="140"/>
                    <a:pt x="7" y="146"/>
                    <a:pt x="5" y="150"/>
                  </a:cubicBezTo>
                  <a:cubicBezTo>
                    <a:pt x="2" y="154"/>
                    <a:pt x="4" y="162"/>
                    <a:pt x="6" y="165"/>
                  </a:cubicBezTo>
                  <a:cubicBezTo>
                    <a:pt x="6" y="165"/>
                    <a:pt x="7" y="168"/>
                    <a:pt x="7" y="165"/>
                  </a:cubicBezTo>
                  <a:cubicBezTo>
                    <a:pt x="8" y="162"/>
                    <a:pt x="12" y="153"/>
                    <a:pt x="13" y="152"/>
                  </a:cubicBezTo>
                  <a:cubicBezTo>
                    <a:pt x="14" y="151"/>
                    <a:pt x="16" y="150"/>
                    <a:pt x="16" y="151"/>
                  </a:cubicBezTo>
                  <a:cubicBezTo>
                    <a:pt x="17" y="152"/>
                    <a:pt x="17" y="154"/>
                    <a:pt x="21" y="154"/>
                  </a:cubicBezTo>
                  <a:cubicBezTo>
                    <a:pt x="26" y="154"/>
                    <a:pt x="26" y="155"/>
                    <a:pt x="26" y="155"/>
                  </a:cubicBezTo>
                  <a:cubicBezTo>
                    <a:pt x="25" y="156"/>
                    <a:pt x="26" y="157"/>
                    <a:pt x="26" y="159"/>
                  </a:cubicBezTo>
                  <a:cubicBezTo>
                    <a:pt x="26" y="161"/>
                    <a:pt x="27" y="166"/>
                    <a:pt x="27" y="163"/>
                  </a:cubicBezTo>
                  <a:cubicBezTo>
                    <a:pt x="28" y="160"/>
                    <a:pt x="28" y="160"/>
                    <a:pt x="29" y="159"/>
                  </a:cubicBezTo>
                  <a:cubicBezTo>
                    <a:pt x="30" y="157"/>
                    <a:pt x="29" y="157"/>
                    <a:pt x="29" y="157"/>
                  </a:cubicBezTo>
                  <a:cubicBezTo>
                    <a:pt x="29" y="157"/>
                    <a:pt x="28" y="152"/>
                    <a:pt x="27" y="150"/>
                  </a:cubicBezTo>
                  <a:cubicBezTo>
                    <a:pt x="27" y="149"/>
                    <a:pt x="27" y="149"/>
                    <a:pt x="25" y="149"/>
                  </a:cubicBezTo>
                  <a:cubicBezTo>
                    <a:pt x="24" y="149"/>
                    <a:pt x="23" y="149"/>
                    <a:pt x="25" y="150"/>
                  </a:cubicBezTo>
                  <a:cubicBezTo>
                    <a:pt x="26" y="151"/>
                    <a:pt x="26" y="151"/>
                    <a:pt x="25" y="151"/>
                  </a:cubicBezTo>
                  <a:cubicBezTo>
                    <a:pt x="23" y="151"/>
                    <a:pt x="22" y="151"/>
                    <a:pt x="22" y="149"/>
                  </a:cubicBezTo>
                  <a:cubicBezTo>
                    <a:pt x="22" y="148"/>
                    <a:pt x="21" y="145"/>
                    <a:pt x="21" y="144"/>
                  </a:cubicBezTo>
                  <a:cubicBezTo>
                    <a:pt x="21" y="144"/>
                    <a:pt x="19" y="139"/>
                    <a:pt x="17" y="137"/>
                  </a:cubicBezTo>
                  <a:cubicBezTo>
                    <a:pt x="15" y="135"/>
                    <a:pt x="12" y="132"/>
                    <a:pt x="14" y="126"/>
                  </a:cubicBezTo>
                  <a:cubicBezTo>
                    <a:pt x="16" y="121"/>
                    <a:pt x="20" y="109"/>
                    <a:pt x="21" y="106"/>
                  </a:cubicBezTo>
                  <a:cubicBezTo>
                    <a:pt x="21" y="103"/>
                    <a:pt x="24" y="102"/>
                    <a:pt x="27" y="102"/>
                  </a:cubicBezTo>
                  <a:cubicBezTo>
                    <a:pt x="31" y="102"/>
                    <a:pt x="37" y="102"/>
                    <a:pt x="39" y="105"/>
                  </a:cubicBezTo>
                  <a:cubicBezTo>
                    <a:pt x="41" y="108"/>
                    <a:pt x="40" y="107"/>
                    <a:pt x="41" y="108"/>
                  </a:cubicBezTo>
                  <a:cubicBezTo>
                    <a:pt x="43" y="109"/>
                    <a:pt x="43" y="109"/>
                    <a:pt x="44" y="110"/>
                  </a:cubicBezTo>
                  <a:cubicBezTo>
                    <a:pt x="45" y="112"/>
                    <a:pt x="46" y="115"/>
                    <a:pt x="46" y="112"/>
                  </a:cubicBezTo>
                  <a:cubicBezTo>
                    <a:pt x="45" y="109"/>
                    <a:pt x="44" y="109"/>
                    <a:pt x="43" y="108"/>
                  </a:cubicBezTo>
                  <a:cubicBezTo>
                    <a:pt x="42" y="108"/>
                    <a:pt x="40" y="106"/>
                    <a:pt x="40" y="104"/>
                  </a:cubicBezTo>
                  <a:cubicBezTo>
                    <a:pt x="39" y="102"/>
                    <a:pt x="39" y="101"/>
                    <a:pt x="39" y="100"/>
                  </a:cubicBezTo>
                  <a:cubicBezTo>
                    <a:pt x="38" y="99"/>
                    <a:pt x="38" y="97"/>
                    <a:pt x="38" y="96"/>
                  </a:cubicBezTo>
                  <a:cubicBezTo>
                    <a:pt x="37" y="95"/>
                    <a:pt x="29" y="65"/>
                    <a:pt x="29" y="65"/>
                  </a:cubicBezTo>
                  <a:cubicBezTo>
                    <a:pt x="29" y="65"/>
                    <a:pt x="28" y="63"/>
                    <a:pt x="27" y="63"/>
                  </a:cubicBezTo>
                  <a:cubicBezTo>
                    <a:pt x="26" y="63"/>
                    <a:pt x="26" y="62"/>
                    <a:pt x="27" y="61"/>
                  </a:cubicBezTo>
                  <a:cubicBezTo>
                    <a:pt x="27" y="60"/>
                    <a:pt x="27" y="57"/>
                    <a:pt x="26" y="57"/>
                  </a:cubicBezTo>
                  <a:cubicBezTo>
                    <a:pt x="25" y="56"/>
                    <a:pt x="25" y="57"/>
                    <a:pt x="25" y="58"/>
                  </a:cubicBezTo>
                  <a:cubicBezTo>
                    <a:pt x="26" y="59"/>
                    <a:pt x="25" y="59"/>
                    <a:pt x="24" y="59"/>
                  </a:cubicBezTo>
                  <a:cubicBezTo>
                    <a:pt x="23" y="59"/>
                    <a:pt x="23" y="55"/>
                    <a:pt x="23" y="54"/>
                  </a:cubicBezTo>
                  <a:cubicBezTo>
                    <a:pt x="22" y="52"/>
                    <a:pt x="21" y="48"/>
                    <a:pt x="22" y="47"/>
                  </a:cubicBezTo>
                  <a:cubicBezTo>
                    <a:pt x="22" y="46"/>
                    <a:pt x="22" y="43"/>
                    <a:pt x="22" y="42"/>
                  </a:cubicBezTo>
                  <a:cubicBezTo>
                    <a:pt x="22" y="41"/>
                    <a:pt x="24" y="39"/>
                    <a:pt x="24" y="37"/>
                  </a:cubicBezTo>
                  <a:cubicBezTo>
                    <a:pt x="24" y="35"/>
                    <a:pt x="25" y="33"/>
                    <a:pt x="23" y="29"/>
                  </a:cubicBezTo>
                  <a:cubicBezTo>
                    <a:pt x="21" y="24"/>
                    <a:pt x="21" y="22"/>
                    <a:pt x="22" y="22"/>
                  </a:cubicBezTo>
                  <a:cubicBezTo>
                    <a:pt x="24" y="22"/>
                    <a:pt x="24" y="22"/>
                    <a:pt x="23" y="23"/>
                  </a:cubicBezTo>
                  <a:cubicBezTo>
                    <a:pt x="23" y="24"/>
                    <a:pt x="23" y="24"/>
                    <a:pt x="23" y="25"/>
                  </a:cubicBezTo>
                  <a:cubicBezTo>
                    <a:pt x="24" y="26"/>
                    <a:pt x="25" y="27"/>
                    <a:pt x="25" y="28"/>
                  </a:cubicBezTo>
                  <a:cubicBezTo>
                    <a:pt x="25" y="29"/>
                    <a:pt x="25" y="28"/>
                    <a:pt x="24" y="24"/>
                  </a:cubicBezTo>
                  <a:cubicBezTo>
                    <a:pt x="23" y="20"/>
                    <a:pt x="20" y="14"/>
                    <a:pt x="19" y="13"/>
                  </a:cubicBezTo>
                  <a:cubicBezTo>
                    <a:pt x="18" y="12"/>
                    <a:pt x="19" y="11"/>
                    <a:pt x="19" y="10"/>
                  </a:cubicBezTo>
                  <a:cubicBezTo>
                    <a:pt x="20" y="9"/>
                    <a:pt x="21" y="7"/>
                    <a:pt x="18" y="4"/>
                  </a:cubicBezTo>
                  <a:cubicBezTo>
                    <a:pt x="16" y="0"/>
                    <a:pt x="16" y="0"/>
                    <a:pt x="16" y="2"/>
                  </a:cubicBezTo>
                  <a:cubicBezTo>
                    <a:pt x="15" y="3"/>
                    <a:pt x="16" y="4"/>
                    <a:pt x="15" y="3"/>
                  </a:cubicBezTo>
                  <a:cubicBezTo>
                    <a:pt x="14" y="2"/>
                    <a:pt x="14" y="3"/>
                    <a:pt x="13" y="3"/>
                  </a:cubicBezTo>
                  <a:cubicBezTo>
                    <a:pt x="13" y="3"/>
                    <a:pt x="9" y="3"/>
                    <a:pt x="10" y="4"/>
                  </a:cubicBezTo>
                  <a:cubicBezTo>
                    <a:pt x="11" y="4"/>
                    <a:pt x="17" y="9"/>
                    <a:pt x="16" y="11"/>
                  </a:cubicBezTo>
                  <a:cubicBezTo>
                    <a:pt x="15" y="12"/>
                    <a:pt x="14" y="14"/>
                    <a:pt x="15" y="15"/>
                  </a:cubicBezTo>
                  <a:cubicBezTo>
                    <a:pt x="15" y="15"/>
                    <a:pt x="18" y="16"/>
                    <a:pt x="16" y="16"/>
                  </a:cubicBezTo>
                  <a:cubicBezTo>
                    <a:pt x="15" y="17"/>
                    <a:pt x="15" y="15"/>
                    <a:pt x="14" y="16"/>
                  </a:cubicBezTo>
                  <a:cubicBezTo>
                    <a:pt x="13" y="17"/>
                    <a:pt x="13" y="18"/>
                    <a:pt x="14" y="18"/>
                  </a:cubicBezTo>
                  <a:cubicBezTo>
                    <a:pt x="15" y="18"/>
                    <a:pt x="15" y="19"/>
                    <a:pt x="14" y="20"/>
                  </a:cubicBezTo>
                  <a:cubicBezTo>
                    <a:pt x="13" y="21"/>
                    <a:pt x="12" y="22"/>
                    <a:pt x="10" y="22"/>
                  </a:cubicBezTo>
                  <a:cubicBezTo>
                    <a:pt x="9" y="22"/>
                    <a:pt x="10" y="18"/>
                    <a:pt x="8" y="19"/>
                  </a:cubicBezTo>
                  <a:cubicBezTo>
                    <a:pt x="6" y="20"/>
                    <a:pt x="1" y="21"/>
                    <a:pt x="2" y="23"/>
                  </a:cubicBezTo>
                  <a:cubicBezTo>
                    <a:pt x="3" y="25"/>
                    <a:pt x="4" y="27"/>
                    <a:pt x="4" y="32"/>
                  </a:cubicBezTo>
                  <a:cubicBezTo>
                    <a:pt x="3" y="37"/>
                    <a:pt x="2" y="45"/>
                    <a:pt x="1" y="4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3" name="Freeform 662">
              <a:extLst>
                <a:ext uri="{FF2B5EF4-FFF2-40B4-BE49-F238E27FC236}">
                  <a16:creationId xmlns:a16="http://schemas.microsoft.com/office/drawing/2014/main" id="{F1530781-E104-4D6C-975F-8A17695DFD56}"/>
                </a:ext>
              </a:extLst>
            </p:cNvPr>
            <p:cNvSpPr>
              <a:spLocks/>
            </p:cNvSpPr>
            <p:nvPr/>
          </p:nvSpPr>
          <p:spPr bwMode="auto">
            <a:xfrm>
              <a:off x="6312" y="1428"/>
              <a:ext cx="10" cy="7"/>
            </a:xfrm>
            <a:custGeom>
              <a:avLst/>
              <a:gdLst>
                <a:gd name="T0" fmla="*/ 0 w 7"/>
                <a:gd name="T1" fmla="*/ 4 h 5"/>
                <a:gd name="T2" fmla="*/ 2 w 7"/>
                <a:gd name="T3" fmla="*/ 5 h 5"/>
                <a:gd name="T4" fmla="*/ 6 w 7"/>
                <a:gd name="T5" fmla="*/ 2 h 5"/>
                <a:gd name="T6" fmla="*/ 6 w 7"/>
                <a:gd name="T7" fmla="*/ 0 h 5"/>
                <a:gd name="T8" fmla="*/ 0 w 7"/>
                <a:gd name="T9" fmla="*/ 4 h 5"/>
              </a:gdLst>
              <a:ahLst/>
              <a:cxnLst>
                <a:cxn ang="0">
                  <a:pos x="T0" y="T1"/>
                </a:cxn>
                <a:cxn ang="0">
                  <a:pos x="T2" y="T3"/>
                </a:cxn>
                <a:cxn ang="0">
                  <a:pos x="T4" y="T5"/>
                </a:cxn>
                <a:cxn ang="0">
                  <a:pos x="T6" y="T7"/>
                </a:cxn>
                <a:cxn ang="0">
                  <a:pos x="T8" y="T9"/>
                </a:cxn>
              </a:cxnLst>
              <a:rect l="0" t="0" r="r" b="b"/>
              <a:pathLst>
                <a:path w="7" h="5">
                  <a:moveTo>
                    <a:pt x="0" y="4"/>
                  </a:moveTo>
                  <a:cubicBezTo>
                    <a:pt x="0" y="4"/>
                    <a:pt x="0" y="5"/>
                    <a:pt x="2" y="5"/>
                  </a:cubicBezTo>
                  <a:cubicBezTo>
                    <a:pt x="3" y="5"/>
                    <a:pt x="5" y="4"/>
                    <a:pt x="6" y="2"/>
                  </a:cubicBezTo>
                  <a:cubicBezTo>
                    <a:pt x="7" y="0"/>
                    <a:pt x="7" y="0"/>
                    <a:pt x="6" y="0"/>
                  </a:cubicBezTo>
                  <a:cubicBezTo>
                    <a:pt x="4" y="1"/>
                    <a:pt x="1" y="2"/>
                    <a:pt x="0"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4" name="Freeform 663">
              <a:extLst>
                <a:ext uri="{FF2B5EF4-FFF2-40B4-BE49-F238E27FC236}">
                  <a16:creationId xmlns:a16="http://schemas.microsoft.com/office/drawing/2014/main" id="{5A8411E7-DC8D-4D1B-8F4E-5B6785EF7820}"/>
                </a:ext>
              </a:extLst>
            </p:cNvPr>
            <p:cNvSpPr>
              <a:spLocks/>
            </p:cNvSpPr>
            <p:nvPr/>
          </p:nvSpPr>
          <p:spPr bwMode="auto">
            <a:xfrm>
              <a:off x="6322" y="1426"/>
              <a:ext cx="20" cy="18"/>
            </a:xfrm>
            <a:custGeom>
              <a:avLst/>
              <a:gdLst>
                <a:gd name="T0" fmla="*/ 12 w 15"/>
                <a:gd name="T1" fmla="*/ 2 h 13"/>
                <a:gd name="T2" fmla="*/ 10 w 15"/>
                <a:gd name="T3" fmla="*/ 1 h 13"/>
                <a:gd name="T4" fmla="*/ 7 w 15"/>
                <a:gd name="T5" fmla="*/ 0 h 13"/>
                <a:gd name="T6" fmla="*/ 5 w 15"/>
                <a:gd name="T7" fmla="*/ 1 h 13"/>
                <a:gd name="T8" fmla="*/ 4 w 15"/>
                <a:gd name="T9" fmla="*/ 3 h 13"/>
                <a:gd name="T10" fmla="*/ 1 w 15"/>
                <a:gd name="T11" fmla="*/ 6 h 13"/>
                <a:gd name="T12" fmla="*/ 2 w 15"/>
                <a:gd name="T13" fmla="*/ 7 h 13"/>
                <a:gd name="T14" fmla="*/ 6 w 15"/>
                <a:gd name="T15" fmla="*/ 9 h 13"/>
                <a:gd name="T16" fmla="*/ 8 w 15"/>
                <a:gd name="T17" fmla="*/ 11 h 13"/>
                <a:gd name="T18" fmla="*/ 14 w 15"/>
                <a:gd name="T19" fmla="*/ 4 h 13"/>
                <a:gd name="T20" fmla="*/ 14 w 15"/>
                <a:gd name="T21" fmla="*/ 2 h 13"/>
                <a:gd name="T22" fmla="*/ 12 w 15"/>
                <a:gd name="T23"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3">
                  <a:moveTo>
                    <a:pt x="12" y="2"/>
                  </a:moveTo>
                  <a:cubicBezTo>
                    <a:pt x="12" y="1"/>
                    <a:pt x="11" y="1"/>
                    <a:pt x="10" y="1"/>
                  </a:cubicBezTo>
                  <a:cubicBezTo>
                    <a:pt x="8" y="1"/>
                    <a:pt x="8" y="1"/>
                    <a:pt x="7" y="0"/>
                  </a:cubicBezTo>
                  <a:cubicBezTo>
                    <a:pt x="6" y="0"/>
                    <a:pt x="5" y="0"/>
                    <a:pt x="5" y="1"/>
                  </a:cubicBezTo>
                  <a:cubicBezTo>
                    <a:pt x="5" y="2"/>
                    <a:pt x="4" y="3"/>
                    <a:pt x="4" y="3"/>
                  </a:cubicBezTo>
                  <a:cubicBezTo>
                    <a:pt x="3" y="3"/>
                    <a:pt x="2" y="5"/>
                    <a:pt x="1" y="6"/>
                  </a:cubicBezTo>
                  <a:cubicBezTo>
                    <a:pt x="1" y="7"/>
                    <a:pt x="0" y="9"/>
                    <a:pt x="2" y="7"/>
                  </a:cubicBezTo>
                  <a:cubicBezTo>
                    <a:pt x="2" y="7"/>
                    <a:pt x="5" y="5"/>
                    <a:pt x="6" y="9"/>
                  </a:cubicBezTo>
                  <a:cubicBezTo>
                    <a:pt x="8" y="13"/>
                    <a:pt x="8" y="11"/>
                    <a:pt x="8" y="11"/>
                  </a:cubicBezTo>
                  <a:cubicBezTo>
                    <a:pt x="9" y="10"/>
                    <a:pt x="14" y="4"/>
                    <a:pt x="14" y="4"/>
                  </a:cubicBezTo>
                  <a:cubicBezTo>
                    <a:pt x="14" y="3"/>
                    <a:pt x="15" y="2"/>
                    <a:pt x="14" y="2"/>
                  </a:cubicBezTo>
                  <a:cubicBezTo>
                    <a:pt x="13" y="2"/>
                    <a:pt x="12" y="3"/>
                    <a:pt x="1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5" name="Freeform 664">
              <a:extLst>
                <a:ext uri="{FF2B5EF4-FFF2-40B4-BE49-F238E27FC236}">
                  <a16:creationId xmlns:a16="http://schemas.microsoft.com/office/drawing/2014/main" id="{12766EC5-B8D5-430C-BF90-F65375121EE6}"/>
                </a:ext>
              </a:extLst>
            </p:cNvPr>
            <p:cNvSpPr>
              <a:spLocks noEditPoints="1"/>
            </p:cNvSpPr>
            <p:nvPr/>
          </p:nvSpPr>
          <p:spPr bwMode="auto">
            <a:xfrm>
              <a:off x="4065" y="645"/>
              <a:ext cx="3350" cy="1148"/>
            </a:xfrm>
            <a:custGeom>
              <a:avLst/>
              <a:gdLst>
                <a:gd name="T0" fmla="*/ 1464 w 2421"/>
                <a:gd name="T1" fmla="*/ 622 h 836"/>
                <a:gd name="T2" fmla="*/ 1574 w 2421"/>
                <a:gd name="T3" fmla="*/ 709 h 836"/>
                <a:gd name="T4" fmla="*/ 1534 w 2421"/>
                <a:gd name="T5" fmla="*/ 816 h 836"/>
                <a:gd name="T6" fmla="*/ 1684 w 2421"/>
                <a:gd name="T7" fmla="*/ 646 h 836"/>
                <a:gd name="T8" fmla="*/ 1603 w 2421"/>
                <a:gd name="T9" fmla="*/ 579 h 836"/>
                <a:gd name="T10" fmla="*/ 1838 w 2421"/>
                <a:gd name="T11" fmla="*/ 487 h 836"/>
                <a:gd name="T12" fmla="*/ 1967 w 2421"/>
                <a:gd name="T13" fmla="*/ 438 h 836"/>
                <a:gd name="T14" fmla="*/ 1940 w 2421"/>
                <a:gd name="T15" fmla="*/ 510 h 836"/>
                <a:gd name="T16" fmla="*/ 1995 w 2421"/>
                <a:gd name="T17" fmla="*/ 582 h 836"/>
                <a:gd name="T18" fmla="*/ 2038 w 2421"/>
                <a:gd name="T19" fmla="*/ 465 h 836"/>
                <a:gd name="T20" fmla="*/ 2188 w 2421"/>
                <a:gd name="T21" fmla="*/ 422 h 836"/>
                <a:gd name="T22" fmla="*/ 2221 w 2421"/>
                <a:gd name="T23" fmla="*/ 354 h 836"/>
                <a:gd name="T24" fmla="*/ 2353 w 2421"/>
                <a:gd name="T25" fmla="*/ 361 h 836"/>
                <a:gd name="T26" fmla="*/ 2393 w 2421"/>
                <a:gd name="T27" fmla="*/ 305 h 836"/>
                <a:gd name="T28" fmla="*/ 2271 w 2421"/>
                <a:gd name="T29" fmla="*/ 251 h 836"/>
                <a:gd name="T30" fmla="*/ 2044 w 2421"/>
                <a:gd name="T31" fmla="*/ 233 h 836"/>
                <a:gd name="T32" fmla="*/ 1813 w 2421"/>
                <a:gd name="T33" fmla="*/ 173 h 836"/>
                <a:gd name="T34" fmla="*/ 1683 w 2421"/>
                <a:gd name="T35" fmla="*/ 146 h 836"/>
                <a:gd name="T36" fmla="*/ 1615 w 2421"/>
                <a:gd name="T37" fmla="*/ 180 h 836"/>
                <a:gd name="T38" fmla="*/ 1498 w 2421"/>
                <a:gd name="T39" fmla="*/ 166 h 836"/>
                <a:gd name="T40" fmla="*/ 1445 w 2421"/>
                <a:gd name="T41" fmla="*/ 120 h 836"/>
                <a:gd name="T42" fmla="*/ 1299 w 2421"/>
                <a:gd name="T43" fmla="*/ 124 h 836"/>
                <a:gd name="T44" fmla="*/ 1154 w 2421"/>
                <a:gd name="T45" fmla="*/ 147 h 836"/>
                <a:gd name="T46" fmla="*/ 1279 w 2421"/>
                <a:gd name="T47" fmla="*/ 51 h 836"/>
                <a:gd name="T48" fmla="*/ 1196 w 2421"/>
                <a:gd name="T49" fmla="*/ 32 h 836"/>
                <a:gd name="T50" fmla="*/ 1162 w 2421"/>
                <a:gd name="T51" fmla="*/ 12 h 836"/>
                <a:gd name="T52" fmla="*/ 1089 w 2421"/>
                <a:gd name="T53" fmla="*/ 38 h 836"/>
                <a:gd name="T54" fmla="*/ 982 w 2421"/>
                <a:gd name="T55" fmla="*/ 55 h 836"/>
                <a:gd name="T56" fmla="*/ 871 w 2421"/>
                <a:gd name="T57" fmla="*/ 95 h 836"/>
                <a:gd name="T58" fmla="*/ 786 w 2421"/>
                <a:gd name="T59" fmla="*/ 136 h 836"/>
                <a:gd name="T60" fmla="*/ 739 w 2421"/>
                <a:gd name="T61" fmla="*/ 186 h 836"/>
                <a:gd name="T62" fmla="*/ 714 w 2421"/>
                <a:gd name="T63" fmla="*/ 178 h 836"/>
                <a:gd name="T64" fmla="*/ 691 w 2421"/>
                <a:gd name="T65" fmla="*/ 239 h 836"/>
                <a:gd name="T66" fmla="*/ 766 w 2421"/>
                <a:gd name="T67" fmla="*/ 287 h 836"/>
                <a:gd name="T68" fmla="*/ 668 w 2421"/>
                <a:gd name="T69" fmla="*/ 315 h 836"/>
                <a:gd name="T70" fmla="*/ 672 w 2421"/>
                <a:gd name="T71" fmla="*/ 235 h 836"/>
                <a:gd name="T72" fmla="*/ 629 w 2421"/>
                <a:gd name="T73" fmla="*/ 142 h 836"/>
                <a:gd name="T74" fmla="*/ 593 w 2421"/>
                <a:gd name="T75" fmla="*/ 212 h 836"/>
                <a:gd name="T76" fmla="*/ 556 w 2421"/>
                <a:gd name="T77" fmla="*/ 245 h 836"/>
                <a:gd name="T78" fmla="*/ 399 w 2421"/>
                <a:gd name="T79" fmla="*/ 269 h 836"/>
                <a:gd name="T80" fmla="*/ 303 w 2421"/>
                <a:gd name="T81" fmla="*/ 296 h 836"/>
                <a:gd name="T82" fmla="*/ 238 w 2421"/>
                <a:gd name="T83" fmla="*/ 323 h 836"/>
                <a:gd name="T84" fmla="*/ 112 w 2421"/>
                <a:gd name="T85" fmla="*/ 355 h 836"/>
                <a:gd name="T86" fmla="*/ 202 w 2421"/>
                <a:gd name="T87" fmla="*/ 283 h 836"/>
                <a:gd name="T88" fmla="*/ 52 w 2421"/>
                <a:gd name="T89" fmla="*/ 230 h 836"/>
                <a:gd name="T90" fmla="*/ 59 w 2421"/>
                <a:gd name="T91" fmla="*/ 394 h 836"/>
                <a:gd name="T92" fmla="*/ 3 w 2421"/>
                <a:gd name="T93" fmla="*/ 514 h 836"/>
                <a:gd name="T94" fmla="*/ 71 w 2421"/>
                <a:gd name="T95" fmla="*/ 611 h 836"/>
                <a:gd name="T96" fmla="*/ 162 w 2421"/>
                <a:gd name="T97" fmla="*/ 672 h 836"/>
                <a:gd name="T98" fmla="*/ 157 w 2421"/>
                <a:gd name="T99" fmla="*/ 748 h 836"/>
                <a:gd name="T100" fmla="*/ 273 w 2421"/>
                <a:gd name="T101" fmla="*/ 813 h 836"/>
                <a:gd name="T102" fmla="*/ 319 w 2421"/>
                <a:gd name="T103" fmla="*/ 740 h 836"/>
                <a:gd name="T104" fmla="*/ 348 w 2421"/>
                <a:gd name="T105" fmla="*/ 639 h 836"/>
                <a:gd name="T106" fmla="*/ 469 w 2421"/>
                <a:gd name="T107" fmla="*/ 659 h 836"/>
                <a:gd name="T108" fmla="*/ 508 w 2421"/>
                <a:gd name="T109" fmla="*/ 603 h 836"/>
                <a:gd name="T110" fmla="*/ 650 w 2421"/>
                <a:gd name="T111" fmla="*/ 587 h 836"/>
                <a:gd name="T112" fmla="*/ 770 w 2421"/>
                <a:gd name="T113" fmla="*/ 636 h 836"/>
                <a:gd name="T114" fmla="*/ 880 w 2421"/>
                <a:gd name="T115" fmla="*/ 677 h 836"/>
                <a:gd name="T116" fmla="*/ 1053 w 2421"/>
                <a:gd name="T117" fmla="*/ 662 h 836"/>
                <a:gd name="T118" fmla="*/ 1271 w 2421"/>
                <a:gd name="T119" fmla="*/ 681 h 836"/>
                <a:gd name="T120" fmla="*/ 105 w 2421"/>
                <a:gd name="T121" fmla="*/ 419 h 836"/>
                <a:gd name="T122" fmla="*/ 1212 w 2421"/>
                <a:gd name="T123" fmla="*/ 598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1" h="836">
                  <a:moveTo>
                    <a:pt x="1327" y="676"/>
                  </a:moveTo>
                  <a:cubicBezTo>
                    <a:pt x="1327" y="676"/>
                    <a:pt x="1327" y="676"/>
                    <a:pt x="1327" y="676"/>
                  </a:cubicBezTo>
                  <a:cubicBezTo>
                    <a:pt x="1328" y="676"/>
                    <a:pt x="1344" y="681"/>
                    <a:pt x="1344" y="681"/>
                  </a:cubicBezTo>
                  <a:cubicBezTo>
                    <a:pt x="1344" y="681"/>
                    <a:pt x="1344" y="681"/>
                    <a:pt x="1345" y="681"/>
                  </a:cubicBezTo>
                  <a:cubicBezTo>
                    <a:pt x="1345" y="681"/>
                    <a:pt x="1352" y="676"/>
                    <a:pt x="1353" y="675"/>
                  </a:cubicBezTo>
                  <a:cubicBezTo>
                    <a:pt x="1354" y="674"/>
                    <a:pt x="1357" y="673"/>
                    <a:pt x="1359" y="673"/>
                  </a:cubicBezTo>
                  <a:cubicBezTo>
                    <a:pt x="1360" y="673"/>
                    <a:pt x="1361" y="673"/>
                    <a:pt x="1361" y="673"/>
                  </a:cubicBezTo>
                  <a:cubicBezTo>
                    <a:pt x="1362" y="672"/>
                    <a:pt x="1365" y="671"/>
                    <a:pt x="1365" y="670"/>
                  </a:cubicBezTo>
                  <a:cubicBezTo>
                    <a:pt x="1366" y="670"/>
                    <a:pt x="1366" y="669"/>
                    <a:pt x="1366" y="669"/>
                  </a:cubicBezTo>
                  <a:cubicBezTo>
                    <a:pt x="1366" y="669"/>
                    <a:pt x="1366" y="668"/>
                    <a:pt x="1365" y="667"/>
                  </a:cubicBezTo>
                  <a:cubicBezTo>
                    <a:pt x="1365" y="667"/>
                    <a:pt x="1366" y="660"/>
                    <a:pt x="1367" y="659"/>
                  </a:cubicBezTo>
                  <a:cubicBezTo>
                    <a:pt x="1367" y="658"/>
                    <a:pt x="1371" y="651"/>
                    <a:pt x="1371" y="650"/>
                  </a:cubicBezTo>
                  <a:cubicBezTo>
                    <a:pt x="1371" y="650"/>
                    <a:pt x="1375" y="644"/>
                    <a:pt x="1376" y="643"/>
                  </a:cubicBezTo>
                  <a:cubicBezTo>
                    <a:pt x="1377" y="642"/>
                    <a:pt x="1385" y="633"/>
                    <a:pt x="1386" y="633"/>
                  </a:cubicBezTo>
                  <a:cubicBezTo>
                    <a:pt x="1386" y="632"/>
                    <a:pt x="1387" y="631"/>
                    <a:pt x="1387" y="630"/>
                  </a:cubicBezTo>
                  <a:cubicBezTo>
                    <a:pt x="1387" y="629"/>
                    <a:pt x="1387" y="629"/>
                    <a:pt x="1387" y="629"/>
                  </a:cubicBezTo>
                  <a:cubicBezTo>
                    <a:pt x="1387" y="629"/>
                    <a:pt x="1386" y="629"/>
                    <a:pt x="1386" y="628"/>
                  </a:cubicBezTo>
                  <a:cubicBezTo>
                    <a:pt x="1386" y="628"/>
                    <a:pt x="1386" y="627"/>
                    <a:pt x="1386" y="627"/>
                  </a:cubicBezTo>
                  <a:cubicBezTo>
                    <a:pt x="1386" y="626"/>
                    <a:pt x="1386" y="624"/>
                    <a:pt x="1386" y="623"/>
                  </a:cubicBezTo>
                  <a:cubicBezTo>
                    <a:pt x="1386" y="623"/>
                    <a:pt x="1386" y="622"/>
                    <a:pt x="1385" y="622"/>
                  </a:cubicBezTo>
                  <a:cubicBezTo>
                    <a:pt x="1385" y="622"/>
                    <a:pt x="1384" y="622"/>
                    <a:pt x="1384" y="622"/>
                  </a:cubicBezTo>
                  <a:cubicBezTo>
                    <a:pt x="1383" y="621"/>
                    <a:pt x="1382" y="621"/>
                    <a:pt x="1381" y="621"/>
                  </a:cubicBezTo>
                  <a:cubicBezTo>
                    <a:pt x="1380" y="621"/>
                    <a:pt x="1378" y="622"/>
                    <a:pt x="1377" y="622"/>
                  </a:cubicBezTo>
                  <a:cubicBezTo>
                    <a:pt x="1377" y="622"/>
                    <a:pt x="1377" y="622"/>
                    <a:pt x="1377" y="621"/>
                  </a:cubicBezTo>
                  <a:cubicBezTo>
                    <a:pt x="1377" y="620"/>
                    <a:pt x="1376" y="618"/>
                    <a:pt x="1377" y="617"/>
                  </a:cubicBezTo>
                  <a:cubicBezTo>
                    <a:pt x="1378" y="616"/>
                    <a:pt x="1381" y="614"/>
                    <a:pt x="1382" y="614"/>
                  </a:cubicBezTo>
                  <a:cubicBezTo>
                    <a:pt x="1382" y="613"/>
                    <a:pt x="1386" y="610"/>
                    <a:pt x="1386" y="609"/>
                  </a:cubicBezTo>
                  <a:cubicBezTo>
                    <a:pt x="1387" y="609"/>
                    <a:pt x="1390" y="607"/>
                    <a:pt x="1392" y="607"/>
                  </a:cubicBezTo>
                  <a:cubicBezTo>
                    <a:pt x="1393" y="607"/>
                    <a:pt x="1397" y="607"/>
                    <a:pt x="1397" y="607"/>
                  </a:cubicBezTo>
                  <a:cubicBezTo>
                    <a:pt x="1398" y="607"/>
                    <a:pt x="1405" y="605"/>
                    <a:pt x="1406" y="605"/>
                  </a:cubicBezTo>
                  <a:cubicBezTo>
                    <a:pt x="1408" y="605"/>
                    <a:pt x="1415" y="605"/>
                    <a:pt x="1416" y="605"/>
                  </a:cubicBezTo>
                  <a:cubicBezTo>
                    <a:pt x="1418" y="604"/>
                    <a:pt x="1420" y="604"/>
                    <a:pt x="1421" y="604"/>
                  </a:cubicBezTo>
                  <a:cubicBezTo>
                    <a:pt x="1421" y="603"/>
                    <a:pt x="1423" y="603"/>
                    <a:pt x="1423" y="603"/>
                  </a:cubicBezTo>
                  <a:cubicBezTo>
                    <a:pt x="1424" y="602"/>
                    <a:pt x="1424" y="602"/>
                    <a:pt x="1425" y="602"/>
                  </a:cubicBezTo>
                  <a:cubicBezTo>
                    <a:pt x="1426" y="602"/>
                    <a:pt x="1431" y="603"/>
                    <a:pt x="1432" y="603"/>
                  </a:cubicBezTo>
                  <a:cubicBezTo>
                    <a:pt x="1433" y="604"/>
                    <a:pt x="1444" y="609"/>
                    <a:pt x="1444" y="609"/>
                  </a:cubicBezTo>
                  <a:cubicBezTo>
                    <a:pt x="1444" y="609"/>
                    <a:pt x="1445" y="610"/>
                    <a:pt x="1445" y="610"/>
                  </a:cubicBezTo>
                  <a:cubicBezTo>
                    <a:pt x="1446" y="610"/>
                    <a:pt x="1449" y="610"/>
                    <a:pt x="1450" y="610"/>
                  </a:cubicBezTo>
                  <a:cubicBezTo>
                    <a:pt x="1450" y="609"/>
                    <a:pt x="1452" y="609"/>
                    <a:pt x="1454" y="610"/>
                  </a:cubicBezTo>
                  <a:cubicBezTo>
                    <a:pt x="1455" y="611"/>
                    <a:pt x="1456" y="611"/>
                    <a:pt x="1457" y="612"/>
                  </a:cubicBezTo>
                  <a:cubicBezTo>
                    <a:pt x="1459" y="612"/>
                    <a:pt x="1460" y="614"/>
                    <a:pt x="1461" y="614"/>
                  </a:cubicBezTo>
                  <a:cubicBezTo>
                    <a:pt x="1462" y="615"/>
                    <a:pt x="1463" y="616"/>
                    <a:pt x="1464" y="617"/>
                  </a:cubicBezTo>
                  <a:cubicBezTo>
                    <a:pt x="1465" y="617"/>
                    <a:pt x="1466" y="618"/>
                    <a:pt x="1465" y="619"/>
                  </a:cubicBezTo>
                  <a:cubicBezTo>
                    <a:pt x="1464" y="620"/>
                    <a:pt x="1464" y="621"/>
                    <a:pt x="1464" y="622"/>
                  </a:cubicBezTo>
                  <a:cubicBezTo>
                    <a:pt x="1465" y="623"/>
                    <a:pt x="1468" y="626"/>
                    <a:pt x="1469" y="627"/>
                  </a:cubicBezTo>
                  <a:cubicBezTo>
                    <a:pt x="1470" y="627"/>
                    <a:pt x="1472" y="630"/>
                    <a:pt x="1472" y="631"/>
                  </a:cubicBezTo>
                  <a:cubicBezTo>
                    <a:pt x="1471" y="632"/>
                    <a:pt x="1472" y="634"/>
                    <a:pt x="1472" y="635"/>
                  </a:cubicBezTo>
                  <a:cubicBezTo>
                    <a:pt x="1472" y="636"/>
                    <a:pt x="1475" y="641"/>
                    <a:pt x="1475" y="642"/>
                  </a:cubicBezTo>
                  <a:cubicBezTo>
                    <a:pt x="1475" y="642"/>
                    <a:pt x="1477" y="646"/>
                    <a:pt x="1477" y="647"/>
                  </a:cubicBezTo>
                  <a:cubicBezTo>
                    <a:pt x="1477" y="648"/>
                    <a:pt x="1477" y="648"/>
                    <a:pt x="1477" y="648"/>
                  </a:cubicBezTo>
                  <a:cubicBezTo>
                    <a:pt x="1478" y="648"/>
                    <a:pt x="1479" y="647"/>
                    <a:pt x="1479" y="647"/>
                  </a:cubicBezTo>
                  <a:cubicBezTo>
                    <a:pt x="1479" y="647"/>
                    <a:pt x="1479" y="647"/>
                    <a:pt x="1479" y="648"/>
                  </a:cubicBezTo>
                  <a:cubicBezTo>
                    <a:pt x="1479" y="648"/>
                    <a:pt x="1480" y="653"/>
                    <a:pt x="1480" y="653"/>
                  </a:cubicBezTo>
                  <a:cubicBezTo>
                    <a:pt x="1480" y="653"/>
                    <a:pt x="1480" y="654"/>
                    <a:pt x="1480" y="654"/>
                  </a:cubicBezTo>
                  <a:cubicBezTo>
                    <a:pt x="1481" y="654"/>
                    <a:pt x="1482" y="655"/>
                    <a:pt x="1482" y="656"/>
                  </a:cubicBezTo>
                  <a:cubicBezTo>
                    <a:pt x="1482" y="656"/>
                    <a:pt x="1485" y="664"/>
                    <a:pt x="1486" y="666"/>
                  </a:cubicBezTo>
                  <a:cubicBezTo>
                    <a:pt x="1487" y="667"/>
                    <a:pt x="1488" y="668"/>
                    <a:pt x="1488" y="669"/>
                  </a:cubicBezTo>
                  <a:cubicBezTo>
                    <a:pt x="1488" y="670"/>
                    <a:pt x="1487" y="673"/>
                    <a:pt x="1487" y="673"/>
                  </a:cubicBezTo>
                  <a:cubicBezTo>
                    <a:pt x="1487" y="673"/>
                    <a:pt x="1487" y="674"/>
                    <a:pt x="1487" y="674"/>
                  </a:cubicBezTo>
                  <a:cubicBezTo>
                    <a:pt x="1487" y="675"/>
                    <a:pt x="1490" y="679"/>
                    <a:pt x="1491" y="679"/>
                  </a:cubicBezTo>
                  <a:cubicBezTo>
                    <a:pt x="1491" y="680"/>
                    <a:pt x="1492" y="681"/>
                    <a:pt x="1493" y="681"/>
                  </a:cubicBezTo>
                  <a:cubicBezTo>
                    <a:pt x="1494" y="681"/>
                    <a:pt x="1497" y="681"/>
                    <a:pt x="1497" y="681"/>
                  </a:cubicBezTo>
                  <a:cubicBezTo>
                    <a:pt x="1498" y="680"/>
                    <a:pt x="1501" y="681"/>
                    <a:pt x="1501" y="681"/>
                  </a:cubicBezTo>
                  <a:cubicBezTo>
                    <a:pt x="1501" y="681"/>
                    <a:pt x="1502" y="681"/>
                    <a:pt x="1502" y="681"/>
                  </a:cubicBezTo>
                  <a:cubicBezTo>
                    <a:pt x="1513" y="685"/>
                    <a:pt x="1513" y="685"/>
                    <a:pt x="1513" y="685"/>
                  </a:cubicBezTo>
                  <a:cubicBezTo>
                    <a:pt x="1513" y="685"/>
                    <a:pt x="1513" y="685"/>
                    <a:pt x="1513" y="684"/>
                  </a:cubicBezTo>
                  <a:cubicBezTo>
                    <a:pt x="1513" y="684"/>
                    <a:pt x="1514" y="684"/>
                    <a:pt x="1515" y="684"/>
                  </a:cubicBezTo>
                  <a:cubicBezTo>
                    <a:pt x="1515" y="684"/>
                    <a:pt x="1515" y="683"/>
                    <a:pt x="1516" y="684"/>
                  </a:cubicBezTo>
                  <a:cubicBezTo>
                    <a:pt x="1516" y="684"/>
                    <a:pt x="1517" y="684"/>
                    <a:pt x="1517" y="684"/>
                  </a:cubicBezTo>
                  <a:cubicBezTo>
                    <a:pt x="1517" y="685"/>
                    <a:pt x="1526" y="693"/>
                    <a:pt x="1526" y="694"/>
                  </a:cubicBezTo>
                  <a:cubicBezTo>
                    <a:pt x="1527" y="694"/>
                    <a:pt x="1529" y="695"/>
                    <a:pt x="1530" y="695"/>
                  </a:cubicBezTo>
                  <a:cubicBezTo>
                    <a:pt x="1533" y="694"/>
                    <a:pt x="1533" y="694"/>
                    <a:pt x="1533" y="694"/>
                  </a:cubicBezTo>
                  <a:cubicBezTo>
                    <a:pt x="1533" y="694"/>
                    <a:pt x="1533" y="695"/>
                    <a:pt x="1533" y="695"/>
                  </a:cubicBezTo>
                  <a:cubicBezTo>
                    <a:pt x="1533" y="696"/>
                    <a:pt x="1532" y="698"/>
                    <a:pt x="1532" y="699"/>
                  </a:cubicBezTo>
                  <a:cubicBezTo>
                    <a:pt x="1532" y="700"/>
                    <a:pt x="1534" y="701"/>
                    <a:pt x="1535" y="701"/>
                  </a:cubicBezTo>
                  <a:cubicBezTo>
                    <a:pt x="1535" y="702"/>
                    <a:pt x="1535" y="702"/>
                    <a:pt x="1535" y="702"/>
                  </a:cubicBezTo>
                  <a:cubicBezTo>
                    <a:pt x="1536" y="703"/>
                    <a:pt x="1536" y="705"/>
                    <a:pt x="1536" y="705"/>
                  </a:cubicBezTo>
                  <a:cubicBezTo>
                    <a:pt x="1536" y="706"/>
                    <a:pt x="1534" y="708"/>
                    <a:pt x="1534" y="709"/>
                  </a:cubicBezTo>
                  <a:cubicBezTo>
                    <a:pt x="1534" y="710"/>
                    <a:pt x="1535" y="711"/>
                    <a:pt x="1536" y="712"/>
                  </a:cubicBezTo>
                  <a:cubicBezTo>
                    <a:pt x="1536" y="712"/>
                    <a:pt x="1537" y="713"/>
                    <a:pt x="1538" y="714"/>
                  </a:cubicBezTo>
                  <a:cubicBezTo>
                    <a:pt x="1538" y="715"/>
                    <a:pt x="1538" y="717"/>
                    <a:pt x="1540" y="717"/>
                  </a:cubicBezTo>
                  <a:cubicBezTo>
                    <a:pt x="1542" y="717"/>
                    <a:pt x="1551" y="717"/>
                    <a:pt x="1551" y="717"/>
                  </a:cubicBezTo>
                  <a:cubicBezTo>
                    <a:pt x="1552" y="717"/>
                    <a:pt x="1556" y="717"/>
                    <a:pt x="1556" y="717"/>
                  </a:cubicBezTo>
                  <a:cubicBezTo>
                    <a:pt x="1557" y="717"/>
                    <a:pt x="1561" y="716"/>
                    <a:pt x="1561" y="716"/>
                  </a:cubicBezTo>
                  <a:cubicBezTo>
                    <a:pt x="1561" y="716"/>
                    <a:pt x="1562" y="716"/>
                    <a:pt x="1562" y="716"/>
                  </a:cubicBezTo>
                  <a:cubicBezTo>
                    <a:pt x="1562" y="715"/>
                    <a:pt x="1564" y="711"/>
                    <a:pt x="1566" y="711"/>
                  </a:cubicBezTo>
                  <a:cubicBezTo>
                    <a:pt x="1568" y="710"/>
                    <a:pt x="1570" y="709"/>
                    <a:pt x="1570" y="709"/>
                  </a:cubicBezTo>
                  <a:cubicBezTo>
                    <a:pt x="1571" y="709"/>
                    <a:pt x="1573" y="709"/>
                    <a:pt x="1574" y="709"/>
                  </a:cubicBezTo>
                  <a:cubicBezTo>
                    <a:pt x="1574" y="709"/>
                    <a:pt x="1584" y="705"/>
                    <a:pt x="1585" y="705"/>
                  </a:cubicBezTo>
                  <a:cubicBezTo>
                    <a:pt x="1585" y="704"/>
                    <a:pt x="1589" y="704"/>
                    <a:pt x="1589" y="704"/>
                  </a:cubicBezTo>
                  <a:cubicBezTo>
                    <a:pt x="1589" y="704"/>
                    <a:pt x="1590" y="704"/>
                    <a:pt x="1591" y="704"/>
                  </a:cubicBezTo>
                  <a:cubicBezTo>
                    <a:pt x="1591" y="704"/>
                    <a:pt x="1594" y="706"/>
                    <a:pt x="1594" y="706"/>
                  </a:cubicBezTo>
                  <a:cubicBezTo>
                    <a:pt x="1594" y="706"/>
                    <a:pt x="1595" y="706"/>
                    <a:pt x="1594" y="707"/>
                  </a:cubicBezTo>
                  <a:cubicBezTo>
                    <a:pt x="1593" y="707"/>
                    <a:pt x="1592" y="709"/>
                    <a:pt x="1592" y="711"/>
                  </a:cubicBezTo>
                  <a:cubicBezTo>
                    <a:pt x="1592" y="713"/>
                    <a:pt x="1594" y="714"/>
                    <a:pt x="1594" y="715"/>
                  </a:cubicBezTo>
                  <a:cubicBezTo>
                    <a:pt x="1595" y="716"/>
                    <a:pt x="1595" y="718"/>
                    <a:pt x="1593" y="719"/>
                  </a:cubicBezTo>
                  <a:cubicBezTo>
                    <a:pt x="1591" y="720"/>
                    <a:pt x="1586" y="723"/>
                    <a:pt x="1586" y="725"/>
                  </a:cubicBezTo>
                  <a:cubicBezTo>
                    <a:pt x="1586" y="727"/>
                    <a:pt x="1586" y="729"/>
                    <a:pt x="1585" y="729"/>
                  </a:cubicBezTo>
                  <a:cubicBezTo>
                    <a:pt x="1585" y="730"/>
                    <a:pt x="1584" y="736"/>
                    <a:pt x="1584" y="736"/>
                  </a:cubicBezTo>
                  <a:cubicBezTo>
                    <a:pt x="1584" y="736"/>
                    <a:pt x="1583" y="737"/>
                    <a:pt x="1583" y="737"/>
                  </a:cubicBezTo>
                  <a:cubicBezTo>
                    <a:pt x="1582" y="738"/>
                    <a:pt x="1582" y="738"/>
                    <a:pt x="1582" y="739"/>
                  </a:cubicBezTo>
                  <a:cubicBezTo>
                    <a:pt x="1582" y="740"/>
                    <a:pt x="1581" y="744"/>
                    <a:pt x="1581" y="744"/>
                  </a:cubicBezTo>
                  <a:cubicBezTo>
                    <a:pt x="1581" y="744"/>
                    <a:pt x="1581" y="745"/>
                    <a:pt x="1580" y="745"/>
                  </a:cubicBezTo>
                  <a:cubicBezTo>
                    <a:pt x="1580" y="746"/>
                    <a:pt x="1576" y="751"/>
                    <a:pt x="1576" y="751"/>
                  </a:cubicBezTo>
                  <a:cubicBezTo>
                    <a:pt x="1576" y="751"/>
                    <a:pt x="1576" y="752"/>
                    <a:pt x="1576" y="752"/>
                  </a:cubicBezTo>
                  <a:cubicBezTo>
                    <a:pt x="1576" y="753"/>
                    <a:pt x="1576" y="755"/>
                    <a:pt x="1574" y="757"/>
                  </a:cubicBezTo>
                  <a:cubicBezTo>
                    <a:pt x="1572" y="758"/>
                    <a:pt x="1571" y="759"/>
                    <a:pt x="1571" y="759"/>
                  </a:cubicBezTo>
                  <a:cubicBezTo>
                    <a:pt x="1571" y="759"/>
                    <a:pt x="1570" y="759"/>
                    <a:pt x="1570" y="760"/>
                  </a:cubicBezTo>
                  <a:cubicBezTo>
                    <a:pt x="1570" y="760"/>
                    <a:pt x="1570" y="762"/>
                    <a:pt x="1570" y="763"/>
                  </a:cubicBezTo>
                  <a:cubicBezTo>
                    <a:pt x="1570" y="764"/>
                    <a:pt x="1570" y="764"/>
                    <a:pt x="1570" y="765"/>
                  </a:cubicBezTo>
                  <a:cubicBezTo>
                    <a:pt x="1570" y="765"/>
                    <a:pt x="1567" y="766"/>
                    <a:pt x="1567" y="766"/>
                  </a:cubicBezTo>
                  <a:cubicBezTo>
                    <a:pt x="1567" y="766"/>
                    <a:pt x="1566" y="766"/>
                    <a:pt x="1565" y="766"/>
                  </a:cubicBezTo>
                  <a:cubicBezTo>
                    <a:pt x="1565" y="765"/>
                    <a:pt x="1554" y="763"/>
                    <a:pt x="1554" y="763"/>
                  </a:cubicBezTo>
                  <a:cubicBezTo>
                    <a:pt x="1554" y="763"/>
                    <a:pt x="1554" y="762"/>
                    <a:pt x="1553" y="762"/>
                  </a:cubicBezTo>
                  <a:cubicBezTo>
                    <a:pt x="1553" y="762"/>
                    <a:pt x="1552" y="760"/>
                    <a:pt x="1551" y="761"/>
                  </a:cubicBezTo>
                  <a:cubicBezTo>
                    <a:pt x="1550" y="762"/>
                    <a:pt x="1550" y="763"/>
                    <a:pt x="1549" y="763"/>
                  </a:cubicBezTo>
                  <a:cubicBezTo>
                    <a:pt x="1549" y="764"/>
                    <a:pt x="1546" y="767"/>
                    <a:pt x="1546" y="767"/>
                  </a:cubicBezTo>
                  <a:cubicBezTo>
                    <a:pt x="1546" y="767"/>
                    <a:pt x="1546" y="767"/>
                    <a:pt x="1545" y="767"/>
                  </a:cubicBezTo>
                  <a:cubicBezTo>
                    <a:pt x="1544" y="768"/>
                    <a:pt x="1539" y="769"/>
                    <a:pt x="1539" y="769"/>
                  </a:cubicBezTo>
                  <a:cubicBezTo>
                    <a:pt x="1539" y="769"/>
                    <a:pt x="1538" y="770"/>
                    <a:pt x="1539" y="770"/>
                  </a:cubicBezTo>
                  <a:cubicBezTo>
                    <a:pt x="1539" y="770"/>
                    <a:pt x="1541" y="775"/>
                    <a:pt x="1541" y="775"/>
                  </a:cubicBezTo>
                  <a:cubicBezTo>
                    <a:pt x="1541" y="776"/>
                    <a:pt x="1542" y="780"/>
                    <a:pt x="1542" y="781"/>
                  </a:cubicBezTo>
                  <a:cubicBezTo>
                    <a:pt x="1542" y="782"/>
                    <a:pt x="1543" y="790"/>
                    <a:pt x="1543" y="792"/>
                  </a:cubicBezTo>
                  <a:cubicBezTo>
                    <a:pt x="1543" y="795"/>
                    <a:pt x="1543" y="795"/>
                    <a:pt x="1543" y="795"/>
                  </a:cubicBezTo>
                  <a:cubicBezTo>
                    <a:pt x="1543" y="795"/>
                    <a:pt x="1543" y="796"/>
                    <a:pt x="1543" y="796"/>
                  </a:cubicBezTo>
                  <a:cubicBezTo>
                    <a:pt x="1543" y="796"/>
                    <a:pt x="1542" y="804"/>
                    <a:pt x="1540" y="805"/>
                  </a:cubicBezTo>
                  <a:cubicBezTo>
                    <a:pt x="1537" y="806"/>
                    <a:pt x="1537" y="806"/>
                    <a:pt x="1536" y="806"/>
                  </a:cubicBezTo>
                  <a:cubicBezTo>
                    <a:pt x="1535" y="806"/>
                    <a:pt x="1531" y="808"/>
                    <a:pt x="1531" y="808"/>
                  </a:cubicBezTo>
                  <a:cubicBezTo>
                    <a:pt x="1530" y="808"/>
                    <a:pt x="1530" y="809"/>
                    <a:pt x="1531" y="809"/>
                  </a:cubicBezTo>
                  <a:cubicBezTo>
                    <a:pt x="1531" y="809"/>
                    <a:pt x="1533" y="809"/>
                    <a:pt x="1533" y="811"/>
                  </a:cubicBezTo>
                  <a:cubicBezTo>
                    <a:pt x="1533" y="812"/>
                    <a:pt x="1533" y="813"/>
                    <a:pt x="1533" y="814"/>
                  </a:cubicBezTo>
                  <a:cubicBezTo>
                    <a:pt x="1533" y="814"/>
                    <a:pt x="1534" y="815"/>
                    <a:pt x="1534" y="816"/>
                  </a:cubicBezTo>
                  <a:cubicBezTo>
                    <a:pt x="1535" y="816"/>
                    <a:pt x="1535" y="816"/>
                    <a:pt x="1535" y="815"/>
                  </a:cubicBezTo>
                  <a:cubicBezTo>
                    <a:pt x="1536" y="814"/>
                    <a:pt x="1538" y="812"/>
                    <a:pt x="1537" y="811"/>
                  </a:cubicBezTo>
                  <a:cubicBezTo>
                    <a:pt x="1536" y="810"/>
                    <a:pt x="1535" y="809"/>
                    <a:pt x="1538" y="810"/>
                  </a:cubicBezTo>
                  <a:cubicBezTo>
                    <a:pt x="1540" y="810"/>
                    <a:pt x="1539" y="810"/>
                    <a:pt x="1540" y="810"/>
                  </a:cubicBezTo>
                  <a:cubicBezTo>
                    <a:pt x="1540" y="810"/>
                    <a:pt x="1541" y="810"/>
                    <a:pt x="1541" y="810"/>
                  </a:cubicBezTo>
                  <a:cubicBezTo>
                    <a:pt x="1542" y="811"/>
                    <a:pt x="1542" y="811"/>
                    <a:pt x="1543" y="810"/>
                  </a:cubicBezTo>
                  <a:cubicBezTo>
                    <a:pt x="1543" y="809"/>
                    <a:pt x="1544" y="808"/>
                    <a:pt x="1545" y="807"/>
                  </a:cubicBezTo>
                  <a:cubicBezTo>
                    <a:pt x="1546" y="806"/>
                    <a:pt x="1548" y="803"/>
                    <a:pt x="1548" y="802"/>
                  </a:cubicBezTo>
                  <a:cubicBezTo>
                    <a:pt x="1549" y="800"/>
                    <a:pt x="1550" y="798"/>
                    <a:pt x="1552" y="798"/>
                  </a:cubicBezTo>
                  <a:cubicBezTo>
                    <a:pt x="1554" y="797"/>
                    <a:pt x="1555" y="797"/>
                    <a:pt x="1554" y="799"/>
                  </a:cubicBezTo>
                  <a:cubicBezTo>
                    <a:pt x="1552" y="800"/>
                    <a:pt x="1551" y="802"/>
                    <a:pt x="1553" y="802"/>
                  </a:cubicBezTo>
                  <a:cubicBezTo>
                    <a:pt x="1554" y="801"/>
                    <a:pt x="1556" y="800"/>
                    <a:pt x="1557" y="799"/>
                  </a:cubicBezTo>
                  <a:cubicBezTo>
                    <a:pt x="1558" y="798"/>
                    <a:pt x="1558" y="798"/>
                    <a:pt x="1558" y="800"/>
                  </a:cubicBezTo>
                  <a:cubicBezTo>
                    <a:pt x="1558" y="802"/>
                    <a:pt x="1558" y="805"/>
                    <a:pt x="1559" y="806"/>
                  </a:cubicBezTo>
                  <a:cubicBezTo>
                    <a:pt x="1559" y="806"/>
                    <a:pt x="1560" y="806"/>
                    <a:pt x="1560" y="805"/>
                  </a:cubicBezTo>
                  <a:cubicBezTo>
                    <a:pt x="1560" y="805"/>
                    <a:pt x="1560" y="805"/>
                    <a:pt x="1561" y="805"/>
                  </a:cubicBezTo>
                  <a:cubicBezTo>
                    <a:pt x="1561" y="806"/>
                    <a:pt x="1562" y="806"/>
                    <a:pt x="1563" y="806"/>
                  </a:cubicBezTo>
                  <a:cubicBezTo>
                    <a:pt x="1564" y="806"/>
                    <a:pt x="1565" y="805"/>
                    <a:pt x="1567" y="806"/>
                  </a:cubicBezTo>
                  <a:cubicBezTo>
                    <a:pt x="1568" y="808"/>
                    <a:pt x="1570" y="810"/>
                    <a:pt x="1572" y="808"/>
                  </a:cubicBezTo>
                  <a:cubicBezTo>
                    <a:pt x="1574" y="807"/>
                    <a:pt x="1576" y="807"/>
                    <a:pt x="1579" y="807"/>
                  </a:cubicBezTo>
                  <a:cubicBezTo>
                    <a:pt x="1581" y="806"/>
                    <a:pt x="1586" y="804"/>
                    <a:pt x="1588" y="802"/>
                  </a:cubicBezTo>
                  <a:cubicBezTo>
                    <a:pt x="1590" y="801"/>
                    <a:pt x="1594" y="798"/>
                    <a:pt x="1596" y="797"/>
                  </a:cubicBezTo>
                  <a:cubicBezTo>
                    <a:pt x="1598" y="796"/>
                    <a:pt x="1605" y="791"/>
                    <a:pt x="1607" y="785"/>
                  </a:cubicBezTo>
                  <a:cubicBezTo>
                    <a:pt x="1607" y="785"/>
                    <a:pt x="1608" y="782"/>
                    <a:pt x="1610" y="781"/>
                  </a:cubicBezTo>
                  <a:cubicBezTo>
                    <a:pt x="1611" y="780"/>
                    <a:pt x="1617" y="774"/>
                    <a:pt x="1619" y="772"/>
                  </a:cubicBezTo>
                  <a:cubicBezTo>
                    <a:pt x="1621" y="769"/>
                    <a:pt x="1627" y="762"/>
                    <a:pt x="1629" y="761"/>
                  </a:cubicBezTo>
                  <a:cubicBezTo>
                    <a:pt x="1631" y="759"/>
                    <a:pt x="1641" y="748"/>
                    <a:pt x="1643" y="746"/>
                  </a:cubicBezTo>
                  <a:cubicBezTo>
                    <a:pt x="1645" y="743"/>
                    <a:pt x="1648" y="738"/>
                    <a:pt x="1649" y="735"/>
                  </a:cubicBezTo>
                  <a:cubicBezTo>
                    <a:pt x="1650" y="732"/>
                    <a:pt x="1652" y="728"/>
                    <a:pt x="1654" y="726"/>
                  </a:cubicBezTo>
                  <a:cubicBezTo>
                    <a:pt x="1657" y="724"/>
                    <a:pt x="1659" y="721"/>
                    <a:pt x="1660" y="718"/>
                  </a:cubicBezTo>
                  <a:cubicBezTo>
                    <a:pt x="1661" y="715"/>
                    <a:pt x="1666" y="712"/>
                    <a:pt x="1669" y="709"/>
                  </a:cubicBezTo>
                  <a:cubicBezTo>
                    <a:pt x="1672" y="706"/>
                    <a:pt x="1675" y="700"/>
                    <a:pt x="1676" y="697"/>
                  </a:cubicBezTo>
                  <a:cubicBezTo>
                    <a:pt x="1677" y="694"/>
                    <a:pt x="1679" y="691"/>
                    <a:pt x="1677" y="691"/>
                  </a:cubicBezTo>
                  <a:cubicBezTo>
                    <a:pt x="1676" y="691"/>
                    <a:pt x="1677" y="690"/>
                    <a:pt x="1678" y="688"/>
                  </a:cubicBezTo>
                  <a:cubicBezTo>
                    <a:pt x="1679" y="687"/>
                    <a:pt x="1681" y="682"/>
                    <a:pt x="1681" y="680"/>
                  </a:cubicBezTo>
                  <a:cubicBezTo>
                    <a:pt x="1681" y="678"/>
                    <a:pt x="1680" y="677"/>
                    <a:pt x="1681" y="677"/>
                  </a:cubicBezTo>
                  <a:cubicBezTo>
                    <a:pt x="1681" y="676"/>
                    <a:pt x="1680" y="676"/>
                    <a:pt x="1680" y="676"/>
                  </a:cubicBezTo>
                  <a:cubicBezTo>
                    <a:pt x="1679" y="675"/>
                    <a:pt x="1679" y="675"/>
                    <a:pt x="1680" y="673"/>
                  </a:cubicBezTo>
                  <a:cubicBezTo>
                    <a:pt x="1682" y="672"/>
                    <a:pt x="1684" y="671"/>
                    <a:pt x="1683" y="671"/>
                  </a:cubicBezTo>
                  <a:cubicBezTo>
                    <a:pt x="1681" y="670"/>
                    <a:pt x="1681" y="670"/>
                    <a:pt x="1681" y="669"/>
                  </a:cubicBezTo>
                  <a:cubicBezTo>
                    <a:pt x="1681" y="667"/>
                    <a:pt x="1680" y="663"/>
                    <a:pt x="1680" y="662"/>
                  </a:cubicBezTo>
                  <a:cubicBezTo>
                    <a:pt x="1680" y="660"/>
                    <a:pt x="1680" y="658"/>
                    <a:pt x="1681" y="656"/>
                  </a:cubicBezTo>
                  <a:cubicBezTo>
                    <a:pt x="1682" y="655"/>
                    <a:pt x="1682" y="651"/>
                    <a:pt x="1682" y="650"/>
                  </a:cubicBezTo>
                  <a:cubicBezTo>
                    <a:pt x="1682" y="648"/>
                    <a:pt x="1683" y="647"/>
                    <a:pt x="1684" y="646"/>
                  </a:cubicBezTo>
                  <a:cubicBezTo>
                    <a:pt x="1685" y="646"/>
                    <a:pt x="1686" y="645"/>
                    <a:pt x="1685" y="645"/>
                  </a:cubicBezTo>
                  <a:cubicBezTo>
                    <a:pt x="1685" y="644"/>
                    <a:pt x="1685" y="642"/>
                    <a:pt x="1688" y="639"/>
                  </a:cubicBezTo>
                  <a:cubicBezTo>
                    <a:pt x="1691" y="637"/>
                    <a:pt x="1695" y="635"/>
                    <a:pt x="1694" y="634"/>
                  </a:cubicBezTo>
                  <a:cubicBezTo>
                    <a:pt x="1693" y="633"/>
                    <a:pt x="1692" y="632"/>
                    <a:pt x="1693" y="631"/>
                  </a:cubicBezTo>
                  <a:cubicBezTo>
                    <a:pt x="1694" y="630"/>
                    <a:pt x="1696" y="629"/>
                    <a:pt x="1694" y="629"/>
                  </a:cubicBezTo>
                  <a:cubicBezTo>
                    <a:pt x="1693" y="628"/>
                    <a:pt x="1689" y="626"/>
                    <a:pt x="1690" y="624"/>
                  </a:cubicBezTo>
                  <a:cubicBezTo>
                    <a:pt x="1691" y="623"/>
                    <a:pt x="1691" y="623"/>
                    <a:pt x="1691" y="622"/>
                  </a:cubicBezTo>
                  <a:cubicBezTo>
                    <a:pt x="1691" y="621"/>
                    <a:pt x="1692" y="617"/>
                    <a:pt x="1691" y="616"/>
                  </a:cubicBezTo>
                  <a:cubicBezTo>
                    <a:pt x="1689" y="615"/>
                    <a:pt x="1688" y="615"/>
                    <a:pt x="1688" y="614"/>
                  </a:cubicBezTo>
                  <a:cubicBezTo>
                    <a:pt x="1687" y="613"/>
                    <a:pt x="1685" y="612"/>
                    <a:pt x="1689" y="613"/>
                  </a:cubicBezTo>
                  <a:cubicBezTo>
                    <a:pt x="1692" y="613"/>
                    <a:pt x="1693" y="612"/>
                    <a:pt x="1693" y="612"/>
                  </a:cubicBezTo>
                  <a:cubicBezTo>
                    <a:pt x="1693" y="611"/>
                    <a:pt x="1695" y="608"/>
                    <a:pt x="1692" y="607"/>
                  </a:cubicBezTo>
                  <a:cubicBezTo>
                    <a:pt x="1689" y="605"/>
                    <a:pt x="1679" y="601"/>
                    <a:pt x="1671" y="589"/>
                  </a:cubicBezTo>
                  <a:cubicBezTo>
                    <a:pt x="1671" y="589"/>
                    <a:pt x="1671" y="587"/>
                    <a:pt x="1667" y="588"/>
                  </a:cubicBezTo>
                  <a:cubicBezTo>
                    <a:pt x="1663" y="588"/>
                    <a:pt x="1657" y="587"/>
                    <a:pt x="1656" y="587"/>
                  </a:cubicBezTo>
                  <a:cubicBezTo>
                    <a:pt x="1654" y="587"/>
                    <a:pt x="1654" y="587"/>
                    <a:pt x="1654" y="588"/>
                  </a:cubicBezTo>
                  <a:cubicBezTo>
                    <a:pt x="1654" y="590"/>
                    <a:pt x="1653" y="591"/>
                    <a:pt x="1654" y="591"/>
                  </a:cubicBezTo>
                  <a:cubicBezTo>
                    <a:pt x="1655" y="591"/>
                    <a:pt x="1655" y="591"/>
                    <a:pt x="1654" y="593"/>
                  </a:cubicBezTo>
                  <a:cubicBezTo>
                    <a:pt x="1654" y="594"/>
                    <a:pt x="1653" y="595"/>
                    <a:pt x="1653" y="596"/>
                  </a:cubicBezTo>
                  <a:cubicBezTo>
                    <a:pt x="1653" y="597"/>
                    <a:pt x="1651" y="601"/>
                    <a:pt x="1650" y="602"/>
                  </a:cubicBezTo>
                  <a:cubicBezTo>
                    <a:pt x="1650" y="603"/>
                    <a:pt x="1646" y="604"/>
                    <a:pt x="1647" y="602"/>
                  </a:cubicBezTo>
                  <a:cubicBezTo>
                    <a:pt x="1649" y="600"/>
                    <a:pt x="1650" y="599"/>
                    <a:pt x="1650" y="598"/>
                  </a:cubicBezTo>
                  <a:cubicBezTo>
                    <a:pt x="1651" y="598"/>
                    <a:pt x="1653" y="595"/>
                    <a:pt x="1652" y="594"/>
                  </a:cubicBezTo>
                  <a:cubicBezTo>
                    <a:pt x="1650" y="593"/>
                    <a:pt x="1649" y="594"/>
                    <a:pt x="1648" y="595"/>
                  </a:cubicBezTo>
                  <a:cubicBezTo>
                    <a:pt x="1646" y="597"/>
                    <a:pt x="1643" y="603"/>
                    <a:pt x="1636" y="602"/>
                  </a:cubicBezTo>
                  <a:cubicBezTo>
                    <a:pt x="1629" y="602"/>
                    <a:pt x="1632" y="600"/>
                    <a:pt x="1634" y="600"/>
                  </a:cubicBezTo>
                  <a:cubicBezTo>
                    <a:pt x="1636" y="600"/>
                    <a:pt x="1636" y="599"/>
                    <a:pt x="1637" y="598"/>
                  </a:cubicBezTo>
                  <a:cubicBezTo>
                    <a:pt x="1637" y="597"/>
                    <a:pt x="1637" y="597"/>
                    <a:pt x="1638" y="596"/>
                  </a:cubicBezTo>
                  <a:cubicBezTo>
                    <a:pt x="1639" y="596"/>
                    <a:pt x="1642" y="595"/>
                    <a:pt x="1639" y="594"/>
                  </a:cubicBezTo>
                  <a:cubicBezTo>
                    <a:pt x="1637" y="594"/>
                    <a:pt x="1632" y="592"/>
                    <a:pt x="1634" y="591"/>
                  </a:cubicBezTo>
                  <a:cubicBezTo>
                    <a:pt x="1636" y="591"/>
                    <a:pt x="1637" y="590"/>
                    <a:pt x="1636" y="590"/>
                  </a:cubicBezTo>
                  <a:cubicBezTo>
                    <a:pt x="1636" y="589"/>
                    <a:pt x="1636" y="587"/>
                    <a:pt x="1634" y="588"/>
                  </a:cubicBezTo>
                  <a:cubicBezTo>
                    <a:pt x="1633" y="588"/>
                    <a:pt x="1632" y="589"/>
                    <a:pt x="1631" y="589"/>
                  </a:cubicBezTo>
                  <a:cubicBezTo>
                    <a:pt x="1630" y="589"/>
                    <a:pt x="1629" y="590"/>
                    <a:pt x="1630" y="591"/>
                  </a:cubicBezTo>
                  <a:cubicBezTo>
                    <a:pt x="1631" y="592"/>
                    <a:pt x="1633" y="593"/>
                    <a:pt x="1632" y="594"/>
                  </a:cubicBezTo>
                  <a:cubicBezTo>
                    <a:pt x="1631" y="595"/>
                    <a:pt x="1623" y="600"/>
                    <a:pt x="1623" y="596"/>
                  </a:cubicBezTo>
                  <a:cubicBezTo>
                    <a:pt x="1623" y="593"/>
                    <a:pt x="1624" y="593"/>
                    <a:pt x="1625" y="592"/>
                  </a:cubicBezTo>
                  <a:cubicBezTo>
                    <a:pt x="1625" y="590"/>
                    <a:pt x="1625" y="590"/>
                    <a:pt x="1625" y="589"/>
                  </a:cubicBezTo>
                  <a:cubicBezTo>
                    <a:pt x="1625" y="589"/>
                    <a:pt x="1625" y="588"/>
                    <a:pt x="1625" y="588"/>
                  </a:cubicBezTo>
                  <a:cubicBezTo>
                    <a:pt x="1625" y="587"/>
                    <a:pt x="1625" y="587"/>
                    <a:pt x="1625" y="586"/>
                  </a:cubicBezTo>
                  <a:cubicBezTo>
                    <a:pt x="1625" y="586"/>
                    <a:pt x="1624" y="585"/>
                    <a:pt x="1625" y="585"/>
                  </a:cubicBezTo>
                  <a:cubicBezTo>
                    <a:pt x="1626" y="584"/>
                    <a:pt x="1626" y="583"/>
                    <a:pt x="1626" y="582"/>
                  </a:cubicBezTo>
                  <a:cubicBezTo>
                    <a:pt x="1626" y="582"/>
                    <a:pt x="1625" y="579"/>
                    <a:pt x="1620" y="579"/>
                  </a:cubicBezTo>
                  <a:cubicBezTo>
                    <a:pt x="1614" y="580"/>
                    <a:pt x="1605" y="579"/>
                    <a:pt x="1603" y="579"/>
                  </a:cubicBezTo>
                  <a:cubicBezTo>
                    <a:pt x="1601" y="578"/>
                    <a:pt x="1602" y="578"/>
                    <a:pt x="1602" y="577"/>
                  </a:cubicBezTo>
                  <a:cubicBezTo>
                    <a:pt x="1601" y="576"/>
                    <a:pt x="1600" y="575"/>
                    <a:pt x="1601" y="574"/>
                  </a:cubicBezTo>
                  <a:cubicBezTo>
                    <a:pt x="1603" y="573"/>
                    <a:pt x="1606" y="571"/>
                    <a:pt x="1608" y="570"/>
                  </a:cubicBezTo>
                  <a:cubicBezTo>
                    <a:pt x="1610" y="569"/>
                    <a:pt x="1616" y="566"/>
                    <a:pt x="1616" y="565"/>
                  </a:cubicBezTo>
                  <a:cubicBezTo>
                    <a:pt x="1617" y="564"/>
                    <a:pt x="1620" y="562"/>
                    <a:pt x="1622" y="561"/>
                  </a:cubicBezTo>
                  <a:cubicBezTo>
                    <a:pt x="1624" y="559"/>
                    <a:pt x="1633" y="554"/>
                    <a:pt x="1635" y="553"/>
                  </a:cubicBezTo>
                  <a:cubicBezTo>
                    <a:pt x="1636" y="551"/>
                    <a:pt x="1640" y="548"/>
                    <a:pt x="1642" y="546"/>
                  </a:cubicBezTo>
                  <a:cubicBezTo>
                    <a:pt x="1645" y="544"/>
                    <a:pt x="1647" y="542"/>
                    <a:pt x="1646" y="541"/>
                  </a:cubicBezTo>
                  <a:cubicBezTo>
                    <a:pt x="1645" y="540"/>
                    <a:pt x="1646" y="540"/>
                    <a:pt x="1647" y="539"/>
                  </a:cubicBezTo>
                  <a:cubicBezTo>
                    <a:pt x="1648" y="538"/>
                    <a:pt x="1650" y="534"/>
                    <a:pt x="1651" y="532"/>
                  </a:cubicBezTo>
                  <a:cubicBezTo>
                    <a:pt x="1652" y="531"/>
                    <a:pt x="1658" y="527"/>
                    <a:pt x="1661" y="525"/>
                  </a:cubicBezTo>
                  <a:cubicBezTo>
                    <a:pt x="1663" y="523"/>
                    <a:pt x="1668" y="518"/>
                    <a:pt x="1671" y="517"/>
                  </a:cubicBezTo>
                  <a:cubicBezTo>
                    <a:pt x="1674" y="516"/>
                    <a:pt x="1680" y="514"/>
                    <a:pt x="1681" y="511"/>
                  </a:cubicBezTo>
                  <a:cubicBezTo>
                    <a:pt x="1682" y="508"/>
                    <a:pt x="1685" y="503"/>
                    <a:pt x="1688" y="500"/>
                  </a:cubicBezTo>
                  <a:cubicBezTo>
                    <a:pt x="1692" y="496"/>
                    <a:pt x="1715" y="478"/>
                    <a:pt x="1720" y="479"/>
                  </a:cubicBezTo>
                  <a:cubicBezTo>
                    <a:pt x="1726" y="481"/>
                    <a:pt x="1727" y="480"/>
                    <a:pt x="1729" y="479"/>
                  </a:cubicBezTo>
                  <a:cubicBezTo>
                    <a:pt x="1730" y="478"/>
                    <a:pt x="1737" y="479"/>
                    <a:pt x="1738" y="479"/>
                  </a:cubicBezTo>
                  <a:cubicBezTo>
                    <a:pt x="1740" y="480"/>
                    <a:pt x="1741" y="479"/>
                    <a:pt x="1742" y="479"/>
                  </a:cubicBezTo>
                  <a:cubicBezTo>
                    <a:pt x="1743" y="479"/>
                    <a:pt x="1744" y="479"/>
                    <a:pt x="1746" y="479"/>
                  </a:cubicBezTo>
                  <a:cubicBezTo>
                    <a:pt x="1747" y="479"/>
                    <a:pt x="1750" y="478"/>
                    <a:pt x="1751" y="479"/>
                  </a:cubicBezTo>
                  <a:cubicBezTo>
                    <a:pt x="1752" y="479"/>
                    <a:pt x="1754" y="479"/>
                    <a:pt x="1754" y="479"/>
                  </a:cubicBezTo>
                  <a:cubicBezTo>
                    <a:pt x="1755" y="479"/>
                    <a:pt x="1762" y="478"/>
                    <a:pt x="1760" y="480"/>
                  </a:cubicBezTo>
                  <a:cubicBezTo>
                    <a:pt x="1758" y="482"/>
                    <a:pt x="1759" y="483"/>
                    <a:pt x="1762" y="483"/>
                  </a:cubicBezTo>
                  <a:cubicBezTo>
                    <a:pt x="1764" y="483"/>
                    <a:pt x="1767" y="484"/>
                    <a:pt x="1767" y="482"/>
                  </a:cubicBezTo>
                  <a:cubicBezTo>
                    <a:pt x="1767" y="479"/>
                    <a:pt x="1768" y="477"/>
                    <a:pt x="1770" y="478"/>
                  </a:cubicBezTo>
                  <a:cubicBezTo>
                    <a:pt x="1772" y="478"/>
                    <a:pt x="1778" y="481"/>
                    <a:pt x="1780" y="481"/>
                  </a:cubicBezTo>
                  <a:cubicBezTo>
                    <a:pt x="1782" y="482"/>
                    <a:pt x="1786" y="484"/>
                    <a:pt x="1791" y="480"/>
                  </a:cubicBezTo>
                  <a:cubicBezTo>
                    <a:pt x="1797" y="477"/>
                    <a:pt x="1798" y="480"/>
                    <a:pt x="1801" y="481"/>
                  </a:cubicBezTo>
                  <a:cubicBezTo>
                    <a:pt x="1803" y="482"/>
                    <a:pt x="1806" y="483"/>
                    <a:pt x="1806" y="481"/>
                  </a:cubicBezTo>
                  <a:cubicBezTo>
                    <a:pt x="1805" y="480"/>
                    <a:pt x="1804" y="481"/>
                    <a:pt x="1804" y="480"/>
                  </a:cubicBezTo>
                  <a:cubicBezTo>
                    <a:pt x="1803" y="479"/>
                    <a:pt x="1802" y="478"/>
                    <a:pt x="1804" y="477"/>
                  </a:cubicBezTo>
                  <a:cubicBezTo>
                    <a:pt x="1806" y="476"/>
                    <a:pt x="1808" y="477"/>
                    <a:pt x="1808" y="477"/>
                  </a:cubicBezTo>
                  <a:cubicBezTo>
                    <a:pt x="1809" y="477"/>
                    <a:pt x="1811" y="478"/>
                    <a:pt x="1809" y="476"/>
                  </a:cubicBezTo>
                  <a:cubicBezTo>
                    <a:pt x="1808" y="475"/>
                    <a:pt x="1808" y="474"/>
                    <a:pt x="1810" y="472"/>
                  </a:cubicBezTo>
                  <a:cubicBezTo>
                    <a:pt x="1812" y="471"/>
                    <a:pt x="1815" y="470"/>
                    <a:pt x="1819" y="472"/>
                  </a:cubicBezTo>
                  <a:cubicBezTo>
                    <a:pt x="1824" y="473"/>
                    <a:pt x="1829" y="475"/>
                    <a:pt x="1830" y="476"/>
                  </a:cubicBezTo>
                  <a:cubicBezTo>
                    <a:pt x="1831" y="477"/>
                    <a:pt x="1832" y="479"/>
                    <a:pt x="1834" y="478"/>
                  </a:cubicBezTo>
                  <a:cubicBezTo>
                    <a:pt x="1835" y="477"/>
                    <a:pt x="1836" y="475"/>
                    <a:pt x="1840" y="476"/>
                  </a:cubicBezTo>
                  <a:cubicBezTo>
                    <a:pt x="1843" y="477"/>
                    <a:pt x="1846" y="479"/>
                    <a:pt x="1846" y="479"/>
                  </a:cubicBezTo>
                  <a:cubicBezTo>
                    <a:pt x="1846" y="480"/>
                    <a:pt x="1846" y="481"/>
                    <a:pt x="1847" y="481"/>
                  </a:cubicBezTo>
                  <a:cubicBezTo>
                    <a:pt x="1849" y="481"/>
                    <a:pt x="1858" y="482"/>
                    <a:pt x="1854" y="484"/>
                  </a:cubicBezTo>
                  <a:cubicBezTo>
                    <a:pt x="1850" y="485"/>
                    <a:pt x="1845" y="485"/>
                    <a:pt x="1844" y="484"/>
                  </a:cubicBezTo>
                  <a:cubicBezTo>
                    <a:pt x="1842" y="484"/>
                    <a:pt x="1840" y="485"/>
                    <a:pt x="1840" y="485"/>
                  </a:cubicBezTo>
                  <a:cubicBezTo>
                    <a:pt x="1839" y="486"/>
                    <a:pt x="1837" y="486"/>
                    <a:pt x="1838" y="487"/>
                  </a:cubicBezTo>
                  <a:cubicBezTo>
                    <a:pt x="1840" y="489"/>
                    <a:pt x="1840" y="492"/>
                    <a:pt x="1843" y="491"/>
                  </a:cubicBezTo>
                  <a:cubicBezTo>
                    <a:pt x="1845" y="490"/>
                    <a:pt x="1852" y="488"/>
                    <a:pt x="1854" y="488"/>
                  </a:cubicBezTo>
                  <a:cubicBezTo>
                    <a:pt x="1856" y="487"/>
                    <a:pt x="1856" y="487"/>
                    <a:pt x="1858" y="488"/>
                  </a:cubicBezTo>
                  <a:cubicBezTo>
                    <a:pt x="1860" y="489"/>
                    <a:pt x="1863" y="491"/>
                    <a:pt x="1865" y="488"/>
                  </a:cubicBezTo>
                  <a:cubicBezTo>
                    <a:pt x="1866" y="485"/>
                    <a:pt x="1867" y="486"/>
                    <a:pt x="1868" y="486"/>
                  </a:cubicBezTo>
                  <a:cubicBezTo>
                    <a:pt x="1869" y="485"/>
                    <a:pt x="1870" y="485"/>
                    <a:pt x="1870" y="484"/>
                  </a:cubicBezTo>
                  <a:cubicBezTo>
                    <a:pt x="1871" y="483"/>
                    <a:pt x="1872" y="483"/>
                    <a:pt x="1873" y="484"/>
                  </a:cubicBezTo>
                  <a:cubicBezTo>
                    <a:pt x="1875" y="484"/>
                    <a:pt x="1878" y="485"/>
                    <a:pt x="1879" y="486"/>
                  </a:cubicBezTo>
                  <a:cubicBezTo>
                    <a:pt x="1880" y="487"/>
                    <a:pt x="1882" y="486"/>
                    <a:pt x="1883" y="485"/>
                  </a:cubicBezTo>
                  <a:cubicBezTo>
                    <a:pt x="1884" y="484"/>
                    <a:pt x="1886" y="483"/>
                    <a:pt x="1889" y="483"/>
                  </a:cubicBezTo>
                  <a:cubicBezTo>
                    <a:pt x="1893" y="484"/>
                    <a:pt x="1898" y="484"/>
                    <a:pt x="1898" y="483"/>
                  </a:cubicBezTo>
                  <a:cubicBezTo>
                    <a:pt x="1898" y="482"/>
                    <a:pt x="1898" y="478"/>
                    <a:pt x="1896" y="478"/>
                  </a:cubicBezTo>
                  <a:cubicBezTo>
                    <a:pt x="1893" y="478"/>
                    <a:pt x="1893" y="477"/>
                    <a:pt x="1892" y="477"/>
                  </a:cubicBezTo>
                  <a:cubicBezTo>
                    <a:pt x="1891" y="477"/>
                    <a:pt x="1889" y="476"/>
                    <a:pt x="1888" y="476"/>
                  </a:cubicBezTo>
                  <a:cubicBezTo>
                    <a:pt x="1887" y="477"/>
                    <a:pt x="1887" y="477"/>
                    <a:pt x="1887" y="477"/>
                  </a:cubicBezTo>
                  <a:cubicBezTo>
                    <a:pt x="1887" y="478"/>
                    <a:pt x="1887" y="479"/>
                    <a:pt x="1887" y="478"/>
                  </a:cubicBezTo>
                  <a:cubicBezTo>
                    <a:pt x="1886" y="477"/>
                    <a:pt x="1886" y="477"/>
                    <a:pt x="1885" y="477"/>
                  </a:cubicBezTo>
                  <a:cubicBezTo>
                    <a:pt x="1885" y="478"/>
                    <a:pt x="1882" y="477"/>
                    <a:pt x="1884" y="476"/>
                  </a:cubicBezTo>
                  <a:cubicBezTo>
                    <a:pt x="1886" y="475"/>
                    <a:pt x="1887" y="475"/>
                    <a:pt x="1886" y="474"/>
                  </a:cubicBezTo>
                  <a:cubicBezTo>
                    <a:pt x="1885" y="473"/>
                    <a:pt x="1883" y="469"/>
                    <a:pt x="1885" y="469"/>
                  </a:cubicBezTo>
                  <a:cubicBezTo>
                    <a:pt x="1887" y="468"/>
                    <a:pt x="1888" y="468"/>
                    <a:pt x="1888" y="467"/>
                  </a:cubicBezTo>
                  <a:cubicBezTo>
                    <a:pt x="1888" y="466"/>
                    <a:pt x="1888" y="465"/>
                    <a:pt x="1890" y="465"/>
                  </a:cubicBezTo>
                  <a:cubicBezTo>
                    <a:pt x="1891" y="464"/>
                    <a:pt x="1906" y="451"/>
                    <a:pt x="1906" y="451"/>
                  </a:cubicBezTo>
                  <a:cubicBezTo>
                    <a:pt x="1906" y="451"/>
                    <a:pt x="1907" y="450"/>
                    <a:pt x="1908" y="450"/>
                  </a:cubicBezTo>
                  <a:cubicBezTo>
                    <a:pt x="1908" y="450"/>
                    <a:pt x="1909" y="448"/>
                    <a:pt x="1910" y="446"/>
                  </a:cubicBezTo>
                  <a:cubicBezTo>
                    <a:pt x="1911" y="444"/>
                    <a:pt x="1912" y="443"/>
                    <a:pt x="1914" y="442"/>
                  </a:cubicBezTo>
                  <a:cubicBezTo>
                    <a:pt x="1917" y="440"/>
                    <a:pt x="1920" y="438"/>
                    <a:pt x="1920" y="436"/>
                  </a:cubicBezTo>
                  <a:cubicBezTo>
                    <a:pt x="1920" y="433"/>
                    <a:pt x="1920" y="431"/>
                    <a:pt x="1928" y="428"/>
                  </a:cubicBezTo>
                  <a:cubicBezTo>
                    <a:pt x="1936" y="425"/>
                    <a:pt x="1945" y="425"/>
                    <a:pt x="1948" y="425"/>
                  </a:cubicBezTo>
                  <a:cubicBezTo>
                    <a:pt x="1951" y="425"/>
                    <a:pt x="1952" y="424"/>
                    <a:pt x="1953" y="424"/>
                  </a:cubicBezTo>
                  <a:cubicBezTo>
                    <a:pt x="1954" y="423"/>
                    <a:pt x="1957" y="422"/>
                    <a:pt x="1958" y="423"/>
                  </a:cubicBezTo>
                  <a:cubicBezTo>
                    <a:pt x="1960" y="424"/>
                    <a:pt x="1960" y="424"/>
                    <a:pt x="1961" y="425"/>
                  </a:cubicBezTo>
                  <a:cubicBezTo>
                    <a:pt x="1962" y="425"/>
                    <a:pt x="1963" y="426"/>
                    <a:pt x="1962" y="427"/>
                  </a:cubicBezTo>
                  <a:cubicBezTo>
                    <a:pt x="1962" y="428"/>
                    <a:pt x="1962" y="429"/>
                    <a:pt x="1964" y="428"/>
                  </a:cubicBezTo>
                  <a:cubicBezTo>
                    <a:pt x="1965" y="428"/>
                    <a:pt x="1968" y="426"/>
                    <a:pt x="1970" y="424"/>
                  </a:cubicBezTo>
                  <a:cubicBezTo>
                    <a:pt x="1971" y="423"/>
                    <a:pt x="1974" y="422"/>
                    <a:pt x="1975" y="423"/>
                  </a:cubicBezTo>
                  <a:cubicBezTo>
                    <a:pt x="1975" y="425"/>
                    <a:pt x="1975" y="426"/>
                    <a:pt x="1975" y="427"/>
                  </a:cubicBezTo>
                  <a:cubicBezTo>
                    <a:pt x="1974" y="427"/>
                    <a:pt x="1973" y="427"/>
                    <a:pt x="1973" y="428"/>
                  </a:cubicBezTo>
                  <a:cubicBezTo>
                    <a:pt x="1974" y="429"/>
                    <a:pt x="1974" y="430"/>
                    <a:pt x="1973" y="431"/>
                  </a:cubicBezTo>
                  <a:cubicBezTo>
                    <a:pt x="1972" y="431"/>
                    <a:pt x="1970" y="432"/>
                    <a:pt x="1970" y="433"/>
                  </a:cubicBezTo>
                  <a:cubicBezTo>
                    <a:pt x="1971" y="433"/>
                    <a:pt x="1971" y="434"/>
                    <a:pt x="1970" y="434"/>
                  </a:cubicBezTo>
                  <a:cubicBezTo>
                    <a:pt x="1969" y="435"/>
                    <a:pt x="1968" y="436"/>
                    <a:pt x="1969" y="436"/>
                  </a:cubicBezTo>
                  <a:cubicBezTo>
                    <a:pt x="1969" y="436"/>
                    <a:pt x="1969" y="437"/>
                    <a:pt x="1968" y="437"/>
                  </a:cubicBezTo>
                  <a:cubicBezTo>
                    <a:pt x="1968" y="437"/>
                    <a:pt x="1966" y="438"/>
                    <a:pt x="1967" y="438"/>
                  </a:cubicBezTo>
                  <a:cubicBezTo>
                    <a:pt x="1968" y="439"/>
                    <a:pt x="1969" y="439"/>
                    <a:pt x="1969" y="441"/>
                  </a:cubicBezTo>
                  <a:cubicBezTo>
                    <a:pt x="1968" y="442"/>
                    <a:pt x="1966" y="444"/>
                    <a:pt x="1968" y="444"/>
                  </a:cubicBezTo>
                  <a:cubicBezTo>
                    <a:pt x="1970" y="444"/>
                    <a:pt x="1976" y="444"/>
                    <a:pt x="1974" y="446"/>
                  </a:cubicBezTo>
                  <a:cubicBezTo>
                    <a:pt x="1973" y="447"/>
                    <a:pt x="1972" y="447"/>
                    <a:pt x="1973" y="448"/>
                  </a:cubicBezTo>
                  <a:cubicBezTo>
                    <a:pt x="1973" y="449"/>
                    <a:pt x="1973" y="449"/>
                    <a:pt x="1973" y="450"/>
                  </a:cubicBezTo>
                  <a:cubicBezTo>
                    <a:pt x="1972" y="450"/>
                    <a:pt x="1970" y="453"/>
                    <a:pt x="1973" y="452"/>
                  </a:cubicBezTo>
                  <a:cubicBezTo>
                    <a:pt x="1975" y="451"/>
                    <a:pt x="1978" y="451"/>
                    <a:pt x="1980" y="450"/>
                  </a:cubicBezTo>
                  <a:cubicBezTo>
                    <a:pt x="1981" y="450"/>
                    <a:pt x="1982" y="448"/>
                    <a:pt x="1982" y="447"/>
                  </a:cubicBezTo>
                  <a:cubicBezTo>
                    <a:pt x="1983" y="446"/>
                    <a:pt x="1983" y="445"/>
                    <a:pt x="1985" y="444"/>
                  </a:cubicBezTo>
                  <a:cubicBezTo>
                    <a:pt x="1986" y="443"/>
                    <a:pt x="2004" y="431"/>
                    <a:pt x="2006" y="430"/>
                  </a:cubicBezTo>
                  <a:cubicBezTo>
                    <a:pt x="2007" y="429"/>
                    <a:pt x="2007" y="428"/>
                    <a:pt x="2008" y="429"/>
                  </a:cubicBezTo>
                  <a:cubicBezTo>
                    <a:pt x="2009" y="429"/>
                    <a:pt x="2010" y="429"/>
                    <a:pt x="2011" y="428"/>
                  </a:cubicBezTo>
                  <a:cubicBezTo>
                    <a:pt x="2012" y="427"/>
                    <a:pt x="2013" y="427"/>
                    <a:pt x="2014" y="428"/>
                  </a:cubicBezTo>
                  <a:cubicBezTo>
                    <a:pt x="2014" y="430"/>
                    <a:pt x="2015" y="432"/>
                    <a:pt x="2016" y="431"/>
                  </a:cubicBezTo>
                  <a:cubicBezTo>
                    <a:pt x="2018" y="430"/>
                    <a:pt x="2020" y="427"/>
                    <a:pt x="2017" y="426"/>
                  </a:cubicBezTo>
                  <a:cubicBezTo>
                    <a:pt x="2015" y="426"/>
                    <a:pt x="2013" y="426"/>
                    <a:pt x="2014" y="424"/>
                  </a:cubicBezTo>
                  <a:cubicBezTo>
                    <a:pt x="2016" y="422"/>
                    <a:pt x="2016" y="420"/>
                    <a:pt x="2016" y="419"/>
                  </a:cubicBezTo>
                  <a:cubicBezTo>
                    <a:pt x="2017" y="418"/>
                    <a:pt x="2017" y="416"/>
                    <a:pt x="2018" y="415"/>
                  </a:cubicBezTo>
                  <a:cubicBezTo>
                    <a:pt x="2018" y="415"/>
                    <a:pt x="2020" y="413"/>
                    <a:pt x="2019" y="411"/>
                  </a:cubicBezTo>
                  <a:cubicBezTo>
                    <a:pt x="2019" y="409"/>
                    <a:pt x="2019" y="408"/>
                    <a:pt x="2022" y="407"/>
                  </a:cubicBezTo>
                  <a:cubicBezTo>
                    <a:pt x="2024" y="407"/>
                    <a:pt x="2033" y="405"/>
                    <a:pt x="2033" y="404"/>
                  </a:cubicBezTo>
                  <a:cubicBezTo>
                    <a:pt x="2034" y="404"/>
                    <a:pt x="2036" y="405"/>
                    <a:pt x="2038" y="406"/>
                  </a:cubicBezTo>
                  <a:cubicBezTo>
                    <a:pt x="2039" y="407"/>
                    <a:pt x="2042" y="408"/>
                    <a:pt x="2043" y="408"/>
                  </a:cubicBezTo>
                  <a:cubicBezTo>
                    <a:pt x="2044" y="408"/>
                    <a:pt x="2048" y="410"/>
                    <a:pt x="2045" y="410"/>
                  </a:cubicBezTo>
                  <a:cubicBezTo>
                    <a:pt x="2041" y="411"/>
                    <a:pt x="2041" y="410"/>
                    <a:pt x="2040" y="410"/>
                  </a:cubicBezTo>
                  <a:cubicBezTo>
                    <a:pt x="2038" y="410"/>
                    <a:pt x="2037" y="409"/>
                    <a:pt x="2036" y="411"/>
                  </a:cubicBezTo>
                  <a:cubicBezTo>
                    <a:pt x="2035" y="412"/>
                    <a:pt x="2034" y="413"/>
                    <a:pt x="2033" y="413"/>
                  </a:cubicBezTo>
                  <a:cubicBezTo>
                    <a:pt x="2032" y="414"/>
                    <a:pt x="2030" y="414"/>
                    <a:pt x="2031" y="417"/>
                  </a:cubicBezTo>
                  <a:cubicBezTo>
                    <a:pt x="2031" y="419"/>
                    <a:pt x="2031" y="427"/>
                    <a:pt x="2029" y="428"/>
                  </a:cubicBezTo>
                  <a:cubicBezTo>
                    <a:pt x="2027" y="429"/>
                    <a:pt x="2026" y="430"/>
                    <a:pt x="2027" y="431"/>
                  </a:cubicBezTo>
                  <a:cubicBezTo>
                    <a:pt x="2027" y="432"/>
                    <a:pt x="2031" y="436"/>
                    <a:pt x="2028" y="438"/>
                  </a:cubicBezTo>
                  <a:cubicBezTo>
                    <a:pt x="2024" y="440"/>
                    <a:pt x="2023" y="441"/>
                    <a:pt x="2023" y="444"/>
                  </a:cubicBezTo>
                  <a:cubicBezTo>
                    <a:pt x="2024" y="446"/>
                    <a:pt x="2024" y="446"/>
                    <a:pt x="2023" y="447"/>
                  </a:cubicBezTo>
                  <a:cubicBezTo>
                    <a:pt x="2022" y="448"/>
                    <a:pt x="2001" y="455"/>
                    <a:pt x="2000" y="456"/>
                  </a:cubicBezTo>
                  <a:cubicBezTo>
                    <a:pt x="1999" y="456"/>
                    <a:pt x="1998" y="456"/>
                    <a:pt x="1998" y="457"/>
                  </a:cubicBezTo>
                  <a:cubicBezTo>
                    <a:pt x="1998" y="459"/>
                    <a:pt x="1998" y="459"/>
                    <a:pt x="1997" y="460"/>
                  </a:cubicBezTo>
                  <a:cubicBezTo>
                    <a:pt x="1996" y="461"/>
                    <a:pt x="1982" y="473"/>
                    <a:pt x="1978" y="476"/>
                  </a:cubicBezTo>
                  <a:cubicBezTo>
                    <a:pt x="1974" y="479"/>
                    <a:pt x="1967" y="486"/>
                    <a:pt x="1964" y="492"/>
                  </a:cubicBezTo>
                  <a:cubicBezTo>
                    <a:pt x="1961" y="497"/>
                    <a:pt x="1959" y="499"/>
                    <a:pt x="1958" y="499"/>
                  </a:cubicBezTo>
                  <a:cubicBezTo>
                    <a:pt x="1957" y="500"/>
                    <a:pt x="1957" y="499"/>
                    <a:pt x="1955" y="500"/>
                  </a:cubicBezTo>
                  <a:cubicBezTo>
                    <a:pt x="1954" y="501"/>
                    <a:pt x="1946" y="507"/>
                    <a:pt x="1945" y="508"/>
                  </a:cubicBezTo>
                  <a:cubicBezTo>
                    <a:pt x="1944" y="508"/>
                    <a:pt x="1944" y="508"/>
                    <a:pt x="1944" y="509"/>
                  </a:cubicBezTo>
                  <a:cubicBezTo>
                    <a:pt x="1945" y="510"/>
                    <a:pt x="1944" y="510"/>
                    <a:pt x="1943" y="510"/>
                  </a:cubicBezTo>
                  <a:cubicBezTo>
                    <a:pt x="1942" y="509"/>
                    <a:pt x="1941" y="510"/>
                    <a:pt x="1940" y="510"/>
                  </a:cubicBezTo>
                  <a:cubicBezTo>
                    <a:pt x="1939" y="510"/>
                    <a:pt x="1938" y="510"/>
                    <a:pt x="1938" y="510"/>
                  </a:cubicBezTo>
                  <a:cubicBezTo>
                    <a:pt x="1937" y="510"/>
                    <a:pt x="1935" y="509"/>
                    <a:pt x="1934" y="511"/>
                  </a:cubicBezTo>
                  <a:cubicBezTo>
                    <a:pt x="1934" y="513"/>
                    <a:pt x="1932" y="514"/>
                    <a:pt x="1931" y="514"/>
                  </a:cubicBezTo>
                  <a:cubicBezTo>
                    <a:pt x="1930" y="514"/>
                    <a:pt x="1921" y="514"/>
                    <a:pt x="1922" y="516"/>
                  </a:cubicBezTo>
                  <a:cubicBezTo>
                    <a:pt x="1924" y="518"/>
                    <a:pt x="1925" y="522"/>
                    <a:pt x="1924" y="524"/>
                  </a:cubicBezTo>
                  <a:cubicBezTo>
                    <a:pt x="1924" y="525"/>
                    <a:pt x="1921" y="531"/>
                    <a:pt x="1920" y="529"/>
                  </a:cubicBezTo>
                  <a:cubicBezTo>
                    <a:pt x="1920" y="528"/>
                    <a:pt x="1919" y="529"/>
                    <a:pt x="1918" y="530"/>
                  </a:cubicBezTo>
                  <a:cubicBezTo>
                    <a:pt x="1918" y="531"/>
                    <a:pt x="1917" y="533"/>
                    <a:pt x="1916" y="533"/>
                  </a:cubicBezTo>
                  <a:cubicBezTo>
                    <a:pt x="1915" y="533"/>
                    <a:pt x="1912" y="536"/>
                    <a:pt x="1911" y="538"/>
                  </a:cubicBezTo>
                  <a:cubicBezTo>
                    <a:pt x="1910" y="539"/>
                    <a:pt x="1906" y="551"/>
                    <a:pt x="1905" y="559"/>
                  </a:cubicBezTo>
                  <a:cubicBezTo>
                    <a:pt x="1905" y="568"/>
                    <a:pt x="1905" y="578"/>
                    <a:pt x="1906" y="582"/>
                  </a:cubicBezTo>
                  <a:cubicBezTo>
                    <a:pt x="1907" y="586"/>
                    <a:pt x="1911" y="605"/>
                    <a:pt x="1911" y="611"/>
                  </a:cubicBezTo>
                  <a:cubicBezTo>
                    <a:pt x="1912" y="617"/>
                    <a:pt x="1913" y="622"/>
                    <a:pt x="1915" y="623"/>
                  </a:cubicBezTo>
                  <a:cubicBezTo>
                    <a:pt x="1917" y="624"/>
                    <a:pt x="1917" y="624"/>
                    <a:pt x="1916" y="624"/>
                  </a:cubicBezTo>
                  <a:cubicBezTo>
                    <a:pt x="1916" y="625"/>
                    <a:pt x="1916" y="626"/>
                    <a:pt x="1916" y="627"/>
                  </a:cubicBezTo>
                  <a:cubicBezTo>
                    <a:pt x="1916" y="627"/>
                    <a:pt x="1918" y="635"/>
                    <a:pt x="1918" y="638"/>
                  </a:cubicBezTo>
                  <a:cubicBezTo>
                    <a:pt x="1918" y="640"/>
                    <a:pt x="1917" y="648"/>
                    <a:pt x="1919" y="649"/>
                  </a:cubicBezTo>
                  <a:cubicBezTo>
                    <a:pt x="1921" y="651"/>
                    <a:pt x="1922" y="652"/>
                    <a:pt x="1921" y="653"/>
                  </a:cubicBezTo>
                  <a:cubicBezTo>
                    <a:pt x="1921" y="654"/>
                    <a:pt x="1920" y="656"/>
                    <a:pt x="1922" y="654"/>
                  </a:cubicBezTo>
                  <a:cubicBezTo>
                    <a:pt x="1925" y="652"/>
                    <a:pt x="1928" y="649"/>
                    <a:pt x="1930" y="648"/>
                  </a:cubicBezTo>
                  <a:cubicBezTo>
                    <a:pt x="1931" y="647"/>
                    <a:pt x="1937" y="640"/>
                    <a:pt x="1939" y="638"/>
                  </a:cubicBezTo>
                  <a:cubicBezTo>
                    <a:pt x="1941" y="635"/>
                    <a:pt x="1945" y="631"/>
                    <a:pt x="1947" y="629"/>
                  </a:cubicBezTo>
                  <a:cubicBezTo>
                    <a:pt x="1948" y="628"/>
                    <a:pt x="1949" y="626"/>
                    <a:pt x="1948" y="625"/>
                  </a:cubicBezTo>
                  <a:cubicBezTo>
                    <a:pt x="1947" y="623"/>
                    <a:pt x="1948" y="623"/>
                    <a:pt x="1948" y="622"/>
                  </a:cubicBezTo>
                  <a:cubicBezTo>
                    <a:pt x="1947" y="622"/>
                    <a:pt x="1947" y="620"/>
                    <a:pt x="1948" y="620"/>
                  </a:cubicBezTo>
                  <a:cubicBezTo>
                    <a:pt x="1949" y="619"/>
                    <a:pt x="1949" y="617"/>
                    <a:pt x="1949" y="617"/>
                  </a:cubicBezTo>
                  <a:cubicBezTo>
                    <a:pt x="1949" y="616"/>
                    <a:pt x="1949" y="614"/>
                    <a:pt x="1948" y="615"/>
                  </a:cubicBezTo>
                  <a:cubicBezTo>
                    <a:pt x="1948" y="615"/>
                    <a:pt x="1946" y="613"/>
                    <a:pt x="1947" y="612"/>
                  </a:cubicBezTo>
                  <a:cubicBezTo>
                    <a:pt x="1948" y="611"/>
                    <a:pt x="1949" y="611"/>
                    <a:pt x="1949" y="613"/>
                  </a:cubicBezTo>
                  <a:cubicBezTo>
                    <a:pt x="1950" y="614"/>
                    <a:pt x="1952" y="615"/>
                    <a:pt x="1953" y="614"/>
                  </a:cubicBezTo>
                  <a:cubicBezTo>
                    <a:pt x="1953" y="613"/>
                    <a:pt x="1955" y="612"/>
                    <a:pt x="1957" y="611"/>
                  </a:cubicBezTo>
                  <a:cubicBezTo>
                    <a:pt x="1958" y="610"/>
                    <a:pt x="1961" y="610"/>
                    <a:pt x="1962" y="609"/>
                  </a:cubicBezTo>
                  <a:cubicBezTo>
                    <a:pt x="1963" y="609"/>
                    <a:pt x="1965" y="608"/>
                    <a:pt x="1966" y="609"/>
                  </a:cubicBezTo>
                  <a:cubicBezTo>
                    <a:pt x="1967" y="609"/>
                    <a:pt x="1968" y="610"/>
                    <a:pt x="1969" y="610"/>
                  </a:cubicBezTo>
                  <a:cubicBezTo>
                    <a:pt x="1969" y="611"/>
                    <a:pt x="1971" y="611"/>
                    <a:pt x="1970" y="609"/>
                  </a:cubicBezTo>
                  <a:cubicBezTo>
                    <a:pt x="1970" y="608"/>
                    <a:pt x="1969" y="609"/>
                    <a:pt x="1969" y="607"/>
                  </a:cubicBezTo>
                  <a:cubicBezTo>
                    <a:pt x="1969" y="606"/>
                    <a:pt x="1968" y="606"/>
                    <a:pt x="1968" y="606"/>
                  </a:cubicBezTo>
                  <a:cubicBezTo>
                    <a:pt x="1968" y="606"/>
                    <a:pt x="1966" y="603"/>
                    <a:pt x="1968" y="603"/>
                  </a:cubicBezTo>
                  <a:cubicBezTo>
                    <a:pt x="1969" y="603"/>
                    <a:pt x="1970" y="602"/>
                    <a:pt x="1969" y="601"/>
                  </a:cubicBezTo>
                  <a:cubicBezTo>
                    <a:pt x="1967" y="600"/>
                    <a:pt x="1967" y="599"/>
                    <a:pt x="1967" y="597"/>
                  </a:cubicBezTo>
                  <a:cubicBezTo>
                    <a:pt x="1968" y="595"/>
                    <a:pt x="1969" y="590"/>
                    <a:pt x="1971" y="589"/>
                  </a:cubicBezTo>
                  <a:cubicBezTo>
                    <a:pt x="1973" y="588"/>
                    <a:pt x="1977" y="585"/>
                    <a:pt x="1978" y="584"/>
                  </a:cubicBezTo>
                  <a:cubicBezTo>
                    <a:pt x="1979" y="583"/>
                    <a:pt x="1986" y="580"/>
                    <a:pt x="1987" y="582"/>
                  </a:cubicBezTo>
                  <a:cubicBezTo>
                    <a:pt x="1989" y="583"/>
                    <a:pt x="1991" y="584"/>
                    <a:pt x="1995" y="582"/>
                  </a:cubicBezTo>
                  <a:cubicBezTo>
                    <a:pt x="1998" y="580"/>
                    <a:pt x="2003" y="578"/>
                    <a:pt x="2000" y="574"/>
                  </a:cubicBezTo>
                  <a:cubicBezTo>
                    <a:pt x="1998" y="570"/>
                    <a:pt x="1998" y="572"/>
                    <a:pt x="1997" y="569"/>
                  </a:cubicBezTo>
                  <a:cubicBezTo>
                    <a:pt x="1996" y="565"/>
                    <a:pt x="1996" y="560"/>
                    <a:pt x="1997" y="556"/>
                  </a:cubicBezTo>
                  <a:cubicBezTo>
                    <a:pt x="1999" y="553"/>
                    <a:pt x="1999" y="552"/>
                    <a:pt x="2000" y="551"/>
                  </a:cubicBezTo>
                  <a:cubicBezTo>
                    <a:pt x="2001" y="550"/>
                    <a:pt x="2002" y="549"/>
                    <a:pt x="2004" y="548"/>
                  </a:cubicBezTo>
                  <a:cubicBezTo>
                    <a:pt x="2005" y="548"/>
                    <a:pt x="2009" y="547"/>
                    <a:pt x="2007" y="545"/>
                  </a:cubicBezTo>
                  <a:cubicBezTo>
                    <a:pt x="2006" y="544"/>
                    <a:pt x="2006" y="543"/>
                    <a:pt x="2007" y="543"/>
                  </a:cubicBezTo>
                  <a:cubicBezTo>
                    <a:pt x="2009" y="542"/>
                    <a:pt x="2010" y="543"/>
                    <a:pt x="2011" y="542"/>
                  </a:cubicBezTo>
                  <a:cubicBezTo>
                    <a:pt x="2012" y="541"/>
                    <a:pt x="2016" y="540"/>
                    <a:pt x="2014" y="542"/>
                  </a:cubicBezTo>
                  <a:cubicBezTo>
                    <a:pt x="2012" y="544"/>
                    <a:pt x="2011" y="545"/>
                    <a:pt x="2010" y="545"/>
                  </a:cubicBezTo>
                  <a:cubicBezTo>
                    <a:pt x="2010" y="545"/>
                    <a:pt x="2008" y="547"/>
                    <a:pt x="2009" y="547"/>
                  </a:cubicBezTo>
                  <a:cubicBezTo>
                    <a:pt x="2010" y="548"/>
                    <a:pt x="2011" y="549"/>
                    <a:pt x="2011" y="550"/>
                  </a:cubicBezTo>
                  <a:cubicBezTo>
                    <a:pt x="2012" y="550"/>
                    <a:pt x="2013" y="552"/>
                    <a:pt x="2015" y="550"/>
                  </a:cubicBezTo>
                  <a:cubicBezTo>
                    <a:pt x="2018" y="548"/>
                    <a:pt x="2017" y="549"/>
                    <a:pt x="2018" y="548"/>
                  </a:cubicBezTo>
                  <a:cubicBezTo>
                    <a:pt x="2019" y="548"/>
                    <a:pt x="2020" y="547"/>
                    <a:pt x="2019" y="546"/>
                  </a:cubicBezTo>
                  <a:cubicBezTo>
                    <a:pt x="2019" y="544"/>
                    <a:pt x="2018" y="541"/>
                    <a:pt x="2018" y="540"/>
                  </a:cubicBezTo>
                  <a:cubicBezTo>
                    <a:pt x="2018" y="538"/>
                    <a:pt x="2018" y="536"/>
                    <a:pt x="2015" y="536"/>
                  </a:cubicBezTo>
                  <a:cubicBezTo>
                    <a:pt x="2013" y="536"/>
                    <a:pt x="2011" y="536"/>
                    <a:pt x="2011" y="533"/>
                  </a:cubicBezTo>
                  <a:cubicBezTo>
                    <a:pt x="2012" y="531"/>
                    <a:pt x="2011" y="528"/>
                    <a:pt x="2011" y="526"/>
                  </a:cubicBezTo>
                  <a:cubicBezTo>
                    <a:pt x="2011" y="524"/>
                    <a:pt x="2011" y="522"/>
                    <a:pt x="2013" y="521"/>
                  </a:cubicBezTo>
                  <a:cubicBezTo>
                    <a:pt x="2014" y="519"/>
                    <a:pt x="2017" y="517"/>
                    <a:pt x="2017" y="515"/>
                  </a:cubicBezTo>
                  <a:cubicBezTo>
                    <a:pt x="2018" y="514"/>
                    <a:pt x="2018" y="513"/>
                    <a:pt x="2016" y="513"/>
                  </a:cubicBezTo>
                  <a:cubicBezTo>
                    <a:pt x="2014" y="512"/>
                    <a:pt x="2012" y="512"/>
                    <a:pt x="2012" y="511"/>
                  </a:cubicBezTo>
                  <a:cubicBezTo>
                    <a:pt x="2011" y="511"/>
                    <a:pt x="2009" y="510"/>
                    <a:pt x="2008" y="511"/>
                  </a:cubicBezTo>
                  <a:cubicBezTo>
                    <a:pt x="2006" y="512"/>
                    <a:pt x="2006" y="514"/>
                    <a:pt x="2006" y="514"/>
                  </a:cubicBezTo>
                  <a:cubicBezTo>
                    <a:pt x="2006" y="515"/>
                    <a:pt x="2004" y="516"/>
                    <a:pt x="2005" y="515"/>
                  </a:cubicBezTo>
                  <a:cubicBezTo>
                    <a:pt x="2005" y="513"/>
                    <a:pt x="2005" y="513"/>
                    <a:pt x="2004" y="513"/>
                  </a:cubicBezTo>
                  <a:cubicBezTo>
                    <a:pt x="2002" y="512"/>
                    <a:pt x="1996" y="512"/>
                    <a:pt x="2000" y="504"/>
                  </a:cubicBezTo>
                  <a:cubicBezTo>
                    <a:pt x="2003" y="497"/>
                    <a:pt x="2004" y="495"/>
                    <a:pt x="2007" y="494"/>
                  </a:cubicBezTo>
                  <a:cubicBezTo>
                    <a:pt x="2009" y="492"/>
                    <a:pt x="2011" y="492"/>
                    <a:pt x="2010" y="491"/>
                  </a:cubicBezTo>
                  <a:cubicBezTo>
                    <a:pt x="2010" y="490"/>
                    <a:pt x="2010" y="490"/>
                    <a:pt x="2012" y="490"/>
                  </a:cubicBezTo>
                  <a:cubicBezTo>
                    <a:pt x="2013" y="489"/>
                    <a:pt x="2015" y="488"/>
                    <a:pt x="2014" y="487"/>
                  </a:cubicBezTo>
                  <a:cubicBezTo>
                    <a:pt x="2014" y="487"/>
                    <a:pt x="2012" y="484"/>
                    <a:pt x="2013" y="484"/>
                  </a:cubicBezTo>
                  <a:cubicBezTo>
                    <a:pt x="2015" y="484"/>
                    <a:pt x="2015" y="485"/>
                    <a:pt x="2016" y="485"/>
                  </a:cubicBezTo>
                  <a:cubicBezTo>
                    <a:pt x="2017" y="485"/>
                    <a:pt x="2018" y="485"/>
                    <a:pt x="2016" y="484"/>
                  </a:cubicBezTo>
                  <a:cubicBezTo>
                    <a:pt x="2015" y="482"/>
                    <a:pt x="2016" y="482"/>
                    <a:pt x="2017" y="481"/>
                  </a:cubicBezTo>
                  <a:cubicBezTo>
                    <a:pt x="2018" y="481"/>
                    <a:pt x="2020" y="480"/>
                    <a:pt x="2018" y="478"/>
                  </a:cubicBezTo>
                  <a:cubicBezTo>
                    <a:pt x="2017" y="476"/>
                    <a:pt x="2017" y="474"/>
                    <a:pt x="2018" y="473"/>
                  </a:cubicBezTo>
                  <a:cubicBezTo>
                    <a:pt x="2019" y="471"/>
                    <a:pt x="2020" y="469"/>
                    <a:pt x="2021" y="468"/>
                  </a:cubicBezTo>
                  <a:cubicBezTo>
                    <a:pt x="2023" y="468"/>
                    <a:pt x="2025" y="468"/>
                    <a:pt x="2025" y="467"/>
                  </a:cubicBezTo>
                  <a:cubicBezTo>
                    <a:pt x="2025" y="466"/>
                    <a:pt x="2023" y="465"/>
                    <a:pt x="2025" y="465"/>
                  </a:cubicBezTo>
                  <a:cubicBezTo>
                    <a:pt x="2027" y="465"/>
                    <a:pt x="2031" y="465"/>
                    <a:pt x="2031" y="467"/>
                  </a:cubicBezTo>
                  <a:cubicBezTo>
                    <a:pt x="2030" y="468"/>
                    <a:pt x="2031" y="468"/>
                    <a:pt x="2031" y="467"/>
                  </a:cubicBezTo>
                  <a:cubicBezTo>
                    <a:pt x="2032" y="466"/>
                    <a:pt x="2035" y="464"/>
                    <a:pt x="2038" y="465"/>
                  </a:cubicBezTo>
                  <a:cubicBezTo>
                    <a:pt x="2040" y="466"/>
                    <a:pt x="2040" y="467"/>
                    <a:pt x="2040" y="468"/>
                  </a:cubicBezTo>
                  <a:cubicBezTo>
                    <a:pt x="2041" y="469"/>
                    <a:pt x="2043" y="471"/>
                    <a:pt x="2045" y="468"/>
                  </a:cubicBezTo>
                  <a:cubicBezTo>
                    <a:pt x="2046" y="466"/>
                    <a:pt x="2045" y="466"/>
                    <a:pt x="2046" y="465"/>
                  </a:cubicBezTo>
                  <a:cubicBezTo>
                    <a:pt x="2047" y="464"/>
                    <a:pt x="2060" y="457"/>
                    <a:pt x="2061" y="456"/>
                  </a:cubicBezTo>
                  <a:cubicBezTo>
                    <a:pt x="2062" y="456"/>
                    <a:pt x="2064" y="455"/>
                    <a:pt x="2063" y="458"/>
                  </a:cubicBezTo>
                  <a:cubicBezTo>
                    <a:pt x="2063" y="458"/>
                    <a:pt x="2063" y="458"/>
                    <a:pt x="2063" y="459"/>
                  </a:cubicBezTo>
                  <a:cubicBezTo>
                    <a:pt x="2063" y="460"/>
                    <a:pt x="2063" y="462"/>
                    <a:pt x="2062" y="463"/>
                  </a:cubicBezTo>
                  <a:cubicBezTo>
                    <a:pt x="2061" y="464"/>
                    <a:pt x="2060" y="467"/>
                    <a:pt x="2061" y="469"/>
                  </a:cubicBezTo>
                  <a:cubicBezTo>
                    <a:pt x="2062" y="470"/>
                    <a:pt x="2064" y="469"/>
                    <a:pt x="2065" y="468"/>
                  </a:cubicBezTo>
                  <a:cubicBezTo>
                    <a:pt x="2067" y="466"/>
                    <a:pt x="2070" y="462"/>
                    <a:pt x="2071" y="461"/>
                  </a:cubicBezTo>
                  <a:cubicBezTo>
                    <a:pt x="2072" y="460"/>
                    <a:pt x="2073" y="459"/>
                    <a:pt x="2074" y="458"/>
                  </a:cubicBezTo>
                  <a:cubicBezTo>
                    <a:pt x="2076" y="458"/>
                    <a:pt x="2080" y="456"/>
                    <a:pt x="2081" y="456"/>
                  </a:cubicBezTo>
                  <a:cubicBezTo>
                    <a:pt x="2083" y="455"/>
                    <a:pt x="2087" y="453"/>
                    <a:pt x="2094" y="453"/>
                  </a:cubicBezTo>
                  <a:cubicBezTo>
                    <a:pt x="2100" y="452"/>
                    <a:pt x="2104" y="452"/>
                    <a:pt x="2104" y="452"/>
                  </a:cubicBezTo>
                  <a:cubicBezTo>
                    <a:pt x="2105" y="452"/>
                    <a:pt x="2109" y="452"/>
                    <a:pt x="2108" y="453"/>
                  </a:cubicBezTo>
                  <a:cubicBezTo>
                    <a:pt x="2107" y="454"/>
                    <a:pt x="2108" y="454"/>
                    <a:pt x="2109" y="454"/>
                  </a:cubicBezTo>
                  <a:cubicBezTo>
                    <a:pt x="2110" y="455"/>
                    <a:pt x="2114" y="456"/>
                    <a:pt x="2114" y="457"/>
                  </a:cubicBezTo>
                  <a:cubicBezTo>
                    <a:pt x="2115" y="459"/>
                    <a:pt x="2115" y="460"/>
                    <a:pt x="2116" y="460"/>
                  </a:cubicBezTo>
                  <a:cubicBezTo>
                    <a:pt x="2117" y="460"/>
                    <a:pt x="2118" y="460"/>
                    <a:pt x="2117" y="461"/>
                  </a:cubicBezTo>
                  <a:cubicBezTo>
                    <a:pt x="2116" y="462"/>
                    <a:pt x="2115" y="463"/>
                    <a:pt x="2118" y="465"/>
                  </a:cubicBezTo>
                  <a:cubicBezTo>
                    <a:pt x="2121" y="466"/>
                    <a:pt x="2121" y="467"/>
                    <a:pt x="2121" y="467"/>
                  </a:cubicBezTo>
                  <a:cubicBezTo>
                    <a:pt x="2122" y="468"/>
                    <a:pt x="2124" y="468"/>
                    <a:pt x="2125" y="465"/>
                  </a:cubicBezTo>
                  <a:cubicBezTo>
                    <a:pt x="2125" y="461"/>
                    <a:pt x="2124" y="461"/>
                    <a:pt x="2126" y="460"/>
                  </a:cubicBezTo>
                  <a:cubicBezTo>
                    <a:pt x="2128" y="459"/>
                    <a:pt x="2128" y="459"/>
                    <a:pt x="2128" y="458"/>
                  </a:cubicBezTo>
                  <a:cubicBezTo>
                    <a:pt x="2128" y="457"/>
                    <a:pt x="2128" y="457"/>
                    <a:pt x="2129" y="456"/>
                  </a:cubicBezTo>
                  <a:cubicBezTo>
                    <a:pt x="2130" y="456"/>
                    <a:pt x="2130" y="455"/>
                    <a:pt x="2131" y="455"/>
                  </a:cubicBezTo>
                  <a:cubicBezTo>
                    <a:pt x="2132" y="455"/>
                    <a:pt x="2137" y="453"/>
                    <a:pt x="2138" y="451"/>
                  </a:cubicBezTo>
                  <a:cubicBezTo>
                    <a:pt x="2139" y="449"/>
                    <a:pt x="2141" y="449"/>
                    <a:pt x="2143" y="448"/>
                  </a:cubicBezTo>
                  <a:cubicBezTo>
                    <a:pt x="2145" y="448"/>
                    <a:pt x="2151" y="446"/>
                    <a:pt x="2150" y="444"/>
                  </a:cubicBezTo>
                  <a:cubicBezTo>
                    <a:pt x="2150" y="442"/>
                    <a:pt x="2150" y="442"/>
                    <a:pt x="2151" y="442"/>
                  </a:cubicBezTo>
                  <a:cubicBezTo>
                    <a:pt x="2152" y="442"/>
                    <a:pt x="2155" y="442"/>
                    <a:pt x="2154" y="442"/>
                  </a:cubicBezTo>
                  <a:cubicBezTo>
                    <a:pt x="2153" y="441"/>
                    <a:pt x="2153" y="441"/>
                    <a:pt x="2154" y="440"/>
                  </a:cubicBezTo>
                  <a:cubicBezTo>
                    <a:pt x="2154" y="439"/>
                    <a:pt x="2154" y="439"/>
                    <a:pt x="2154" y="438"/>
                  </a:cubicBezTo>
                  <a:cubicBezTo>
                    <a:pt x="2154" y="438"/>
                    <a:pt x="2157" y="439"/>
                    <a:pt x="2158" y="438"/>
                  </a:cubicBezTo>
                  <a:cubicBezTo>
                    <a:pt x="2159" y="436"/>
                    <a:pt x="2158" y="436"/>
                    <a:pt x="2160" y="436"/>
                  </a:cubicBezTo>
                  <a:cubicBezTo>
                    <a:pt x="2161" y="437"/>
                    <a:pt x="2163" y="436"/>
                    <a:pt x="2161" y="435"/>
                  </a:cubicBezTo>
                  <a:cubicBezTo>
                    <a:pt x="2160" y="434"/>
                    <a:pt x="2158" y="433"/>
                    <a:pt x="2160" y="433"/>
                  </a:cubicBezTo>
                  <a:cubicBezTo>
                    <a:pt x="2162" y="432"/>
                    <a:pt x="2162" y="434"/>
                    <a:pt x="2163" y="433"/>
                  </a:cubicBezTo>
                  <a:cubicBezTo>
                    <a:pt x="2164" y="433"/>
                    <a:pt x="2170" y="431"/>
                    <a:pt x="2170" y="430"/>
                  </a:cubicBezTo>
                  <a:cubicBezTo>
                    <a:pt x="2171" y="429"/>
                    <a:pt x="2170" y="426"/>
                    <a:pt x="2172" y="427"/>
                  </a:cubicBezTo>
                  <a:cubicBezTo>
                    <a:pt x="2174" y="428"/>
                    <a:pt x="2175" y="426"/>
                    <a:pt x="2177" y="425"/>
                  </a:cubicBezTo>
                  <a:cubicBezTo>
                    <a:pt x="2178" y="425"/>
                    <a:pt x="2180" y="424"/>
                    <a:pt x="2181" y="425"/>
                  </a:cubicBezTo>
                  <a:cubicBezTo>
                    <a:pt x="2183" y="425"/>
                    <a:pt x="2186" y="425"/>
                    <a:pt x="2188" y="424"/>
                  </a:cubicBezTo>
                  <a:cubicBezTo>
                    <a:pt x="2189" y="423"/>
                    <a:pt x="2189" y="423"/>
                    <a:pt x="2188" y="422"/>
                  </a:cubicBezTo>
                  <a:cubicBezTo>
                    <a:pt x="2187" y="421"/>
                    <a:pt x="2187" y="421"/>
                    <a:pt x="2189" y="421"/>
                  </a:cubicBezTo>
                  <a:cubicBezTo>
                    <a:pt x="2190" y="421"/>
                    <a:pt x="2195" y="420"/>
                    <a:pt x="2195" y="419"/>
                  </a:cubicBezTo>
                  <a:cubicBezTo>
                    <a:pt x="2196" y="417"/>
                    <a:pt x="2198" y="416"/>
                    <a:pt x="2199" y="416"/>
                  </a:cubicBezTo>
                  <a:cubicBezTo>
                    <a:pt x="2200" y="415"/>
                    <a:pt x="2214" y="410"/>
                    <a:pt x="2216" y="409"/>
                  </a:cubicBezTo>
                  <a:cubicBezTo>
                    <a:pt x="2217" y="409"/>
                    <a:pt x="2223" y="407"/>
                    <a:pt x="2224" y="407"/>
                  </a:cubicBezTo>
                  <a:cubicBezTo>
                    <a:pt x="2225" y="407"/>
                    <a:pt x="2225" y="407"/>
                    <a:pt x="2223" y="407"/>
                  </a:cubicBezTo>
                  <a:cubicBezTo>
                    <a:pt x="2221" y="407"/>
                    <a:pt x="2221" y="405"/>
                    <a:pt x="2222" y="405"/>
                  </a:cubicBezTo>
                  <a:cubicBezTo>
                    <a:pt x="2223" y="404"/>
                    <a:pt x="2223" y="403"/>
                    <a:pt x="2223" y="402"/>
                  </a:cubicBezTo>
                  <a:cubicBezTo>
                    <a:pt x="2223" y="402"/>
                    <a:pt x="2222" y="401"/>
                    <a:pt x="2224" y="402"/>
                  </a:cubicBezTo>
                  <a:cubicBezTo>
                    <a:pt x="2226" y="404"/>
                    <a:pt x="2226" y="402"/>
                    <a:pt x="2227" y="402"/>
                  </a:cubicBezTo>
                  <a:cubicBezTo>
                    <a:pt x="2228" y="402"/>
                    <a:pt x="2229" y="402"/>
                    <a:pt x="2227" y="404"/>
                  </a:cubicBezTo>
                  <a:cubicBezTo>
                    <a:pt x="2226" y="406"/>
                    <a:pt x="2226" y="407"/>
                    <a:pt x="2228" y="407"/>
                  </a:cubicBezTo>
                  <a:cubicBezTo>
                    <a:pt x="2231" y="407"/>
                    <a:pt x="2237" y="408"/>
                    <a:pt x="2239" y="409"/>
                  </a:cubicBezTo>
                  <a:cubicBezTo>
                    <a:pt x="2241" y="409"/>
                    <a:pt x="2246" y="411"/>
                    <a:pt x="2247" y="411"/>
                  </a:cubicBezTo>
                  <a:cubicBezTo>
                    <a:pt x="2248" y="412"/>
                    <a:pt x="2254" y="415"/>
                    <a:pt x="2254" y="412"/>
                  </a:cubicBezTo>
                  <a:cubicBezTo>
                    <a:pt x="2254" y="409"/>
                    <a:pt x="2255" y="409"/>
                    <a:pt x="2257" y="408"/>
                  </a:cubicBezTo>
                  <a:cubicBezTo>
                    <a:pt x="2259" y="407"/>
                    <a:pt x="2264" y="403"/>
                    <a:pt x="2258" y="400"/>
                  </a:cubicBezTo>
                  <a:cubicBezTo>
                    <a:pt x="2258" y="400"/>
                    <a:pt x="2256" y="400"/>
                    <a:pt x="2257" y="397"/>
                  </a:cubicBezTo>
                  <a:cubicBezTo>
                    <a:pt x="2259" y="394"/>
                    <a:pt x="2257" y="392"/>
                    <a:pt x="2255" y="392"/>
                  </a:cubicBezTo>
                  <a:cubicBezTo>
                    <a:pt x="2252" y="392"/>
                    <a:pt x="2250" y="389"/>
                    <a:pt x="2250" y="389"/>
                  </a:cubicBezTo>
                  <a:cubicBezTo>
                    <a:pt x="2251" y="389"/>
                    <a:pt x="2251" y="388"/>
                    <a:pt x="2250" y="387"/>
                  </a:cubicBezTo>
                  <a:cubicBezTo>
                    <a:pt x="2249" y="386"/>
                    <a:pt x="2249" y="386"/>
                    <a:pt x="2249" y="387"/>
                  </a:cubicBezTo>
                  <a:cubicBezTo>
                    <a:pt x="2249" y="389"/>
                    <a:pt x="2247" y="389"/>
                    <a:pt x="2247" y="387"/>
                  </a:cubicBezTo>
                  <a:cubicBezTo>
                    <a:pt x="2248" y="386"/>
                    <a:pt x="2247" y="384"/>
                    <a:pt x="2246" y="384"/>
                  </a:cubicBezTo>
                  <a:cubicBezTo>
                    <a:pt x="2244" y="385"/>
                    <a:pt x="2241" y="384"/>
                    <a:pt x="2244" y="383"/>
                  </a:cubicBezTo>
                  <a:cubicBezTo>
                    <a:pt x="2247" y="383"/>
                    <a:pt x="2248" y="383"/>
                    <a:pt x="2248" y="382"/>
                  </a:cubicBezTo>
                  <a:cubicBezTo>
                    <a:pt x="2248" y="381"/>
                    <a:pt x="2247" y="378"/>
                    <a:pt x="2247" y="377"/>
                  </a:cubicBezTo>
                  <a:cubicBezTo>
                    <a:pt x="2247" y="376"/>
                    <a:pt x="2247" y="375"/>
                    <a:pt x="2246" y="375"/>
                  </a:cubicBezTo>
                  <a:cubicBezTo>
                    <a:pt x="2245" y="375"/>
                    <a:pt x="2245" y="375"/>
                    <a:pt x="2245" y="374"/>
                  </a:cubicBezTo>
                  <a:cubicBezTo>
                    <a:pt x="2245" y="373"/>
                    <a:pt x="2243" y="370"/>
                    <a:pt x="2243" y="369"/>
                  </a:cubicBezTo>
                  <a:cubicBezTo>
                    <a:pt x="2243" y="368"/>
                    <a:pt x="2242" y="366"/>
                    <a:pt x="2241" y="367"/>
                  </a:cubicBezTo>
                  <a:cubicBezTo>
                    <a:pt x="2240" y="367"/>
                    <a:pt x="2239" y="368"/>
                    <a:pt x="2239" y="368"/>
                  </a:cubicBezTo>
                  <a:cubicBezTo>
                    <a:pt x="2239" y="369"/>
                    <a:pt x="2239" y="369"/>
                    <a:pt x="2238" y="369"/>
                  </a:cubicBezTo>
                  <a:cubicBezTo>
                    <a:pt x="2237" y="369"/>
                    <a:pt x="2230" y="368"/>
                    <a:pt x="2229" y="363"/>
                  </a:cubicBezTo>
                  <a:cubicBezTo>
                    <a:pt x="2228" y="358"/>
                    <a:pt x="2228" y="355"/>
                    <a:pt x="2226" y="356"/>
                  </a:cubicBezTo>
                  <a:cubicBezTo>
                    <a:pt x="2223" y="357"/>
                    <a:pt x="2222" y="357"/>
                    <a:pt x="2221" y="358"/>
                  </a:cubicBezTo>
                  <a:cubicBezTo>
                    <a:pt x="2220" y="358"/>
                    <a:pt x="2218" y="358"/>
                    <a:pt x="2217" y="358"/>
                  </a:cubicBezTo>
                  <a:cubicBezTo>
                    <a:pt x="2216" y="358"/>
                    <a:pt x="2215" y="357"/>
                    <a:pt x="2214" y="358"/>
                  </a:cubicBezTo>
                  <a:cubicBezTo>
                    <a:pt x="2213" y="360"/>
                    <a:pt x="2208" y="361"/>
                    <a:pt x="2210" y="359"/>
                  </a:cubicBezTo>
                  <a:cubicBezTo>
                    <a:pt x="2212" y="357"/>
                    <a:pt x="2210" y="356"/>
                    <a:pt x="2210" y="356"/>
                  </a:cubicBezTo>
                  <a:cubicBezTo>
                    <a:pt x="2210" y="356"/>
                    <a:pt x="2205" y="354"/>
                    <a:pt x="2207" y="352"/>
                  </a:cubicBezTo>
                  <a:cubicBezTo>
                    <a:pt x="2209" y="351"/>
                    <a:pt x="2211" y="352"/>
                    <a:pt x="2212" y="354"/>
                  </a:cubicBezTo>
                  <a:cubicBezTo>
                    <a:pt x="2214" y="355"/>
                    <a:pt x="2216" y="354"/>
                    <a:pt x="2217" y="354"/>
                  </a:cubicBezTo>
                  <a:cubicBezTo>
                    <a:pt x="2218" y="354"/>
                    <a:pt x="2219" y="353"/>
                    <a:pt x="2221" y="354"/>
                  </a:cubicBezTo>
                  <a:cubicBezTo>
                    <a:pt x="2223" y="355"/>
                    <a:pt x="2224" y="355"/>
                    <a:pt x="2225" y="355"/>
                  </a:cubicBezTo>
                  <a:cubicBezTo>
                    <a:pt x="2225" y="354"/>
                    <a:pt x="2225" y="351"/>
                    <a:pt x="2223" y="350"/>
                  </a:cubicBezTo>
                  <a:cubicBezTo>
                    <a:pt x="2220" y="350"/>
                    <a:pt x="2220" y="349"/>
                    <a:pt x="2219" y="349"/>
                  </a:cubicBezTo>
                  <a:cubicBezTo>
                    <a:pt x="2217" y="350"/>
                    <a:pt x="2217" y="348"/>
                    <a:pt x="2220" y="348"/>
                  </a:cubicBezTo>
                  <a:cubicBezTo>
                    <a:pt x="2223" y="348"/>
                    <a:pt x="2224" y="349"/>
                    <a:pt x="2225" y="351"/>
                  </a:cubicBezTo>
                  <a:cubicBezTo>
                    <a:pt x="2226" y="352"/>
                    <a:pt x="2226" y="352"/>
                    <a:pt x="2227" y="352"/>
                  </a:cubicBezTo>
                  <a:cubicBezTo>
                    <a:pt x="2228" y="352"/>
                    <a:pt x="2230" y="353"/>
                    <a:pt x="2229" y="353"/>
                  </a:cubicBezTo>
                  <a:cubicBezTo>
                    <a:pt x="2229" y="354"/>
                    <a:pt x="2228" y="355"/>
                    <a:pt x="2229" y="355"/>
                  </a:cubicBezTo>
                  <a:cubicBezTo>
                    <a:pt x="2231" y="356"/>
                    <a:pt x="2231" y="356"/>
                    <a:pt x="2232" y="357"/>
                  </a:cubicBezTo>
                  <a:cubicBezTo>
                    <a:pt x="2232" y="357"/>
                    <a:pt x="2238" y="359"/>
                    <a:pt x="2243" y="357"/>
                  </a:cubicBezTo>
                  <a:cubicBezTo>
                    <a:pt x="2247" y="356"/>
                    <a:pt x="2258" y="352"/>
                    <a:pt x="2261" y="352"/>
                  </a:cubicBezTo>
                  <a:cubicBezTo>
                    <a:pt x="2264" y="351"/>
                    <a:pt x="2265" y="350"/>
                    <a:pt x="2266" y="349"/>
                  </a:cubicBezTo>
                  <a:cubicBezTo>
                    <a:pt x="2266" y="349"/>
                    <a:pt x="2267" y="348"/>
                    <a:pt x="2268" y="348"/>
                  </a:cubicBezTo>
                  <a:cubicBezTo>
                    <a:pt x="2269" y="348"/>
                    <a:pt x="2273" y="346"/>
                    <a:pt x="2273" y="344"/>
                  </a:cubicBezTo>
                  <a:cubicBezTo>
                    <a:pt x="2274" y="342"/>
                    <a:pt x="2275" y="341"/>
                    <a:pt x="2273" y="341"/>
                  </a:cubicBezTo>
                  <a:cubicBezTo>
                    <a:pt x="2270" y="342"/>
                    <a:pt x="2264" y="343"/>
                    <a:pt x="2265" y="341"/>
                  </a:cubicBezTo>
                  <a:cubicBezTo>
                    <a:pt x="2267" y="340"/>
                    <a:pt x="2268" y="340"/>
                    <a:pt x="2270" y="339"/>
                  </a:cubicBezTo>
                  <a:cubicBezTo>
                    <a:pt x="2271" y="339"/>
                    <a:pt x="2278" y="337"/>
                    <a:pt x="2277" y="336"/>
                  </a:cubicBezTo>
                  <a:cubicBezTo>
                    <a:pt x="2276" y="335"/>
                    <a:pt x="2277" y="335"/>
                    <a:pt x="2276" y="334"/>
                  </a:cubicBezTo>
                  <a:cubicBezTo>
                    <a:pt x="2274" y="333"/>
                    <a:pt x="2269" y="332"/>
                    <a:pt x="2270" y="326"/>
                  </a:cubicBezTo>
                  <a:cubicBezTo>
                    <a:pt x="2272" y="319"/>
                    <a:pt x="2272" y="321"/>
                    <a:pt x="2272" y="321"/>
                  </a:cubicBezTo>
                  <a:cubicBezTo>
                    <a:pt x="2272" y="322"/>
                    <a:pt x="2271" y="323"/>
                    <a:pt x="2273" y="323"/>
                  </a:cubicBezTo>
                  <a:cubicBezTo>
                    <a:pt x="2275" y="322"/>
                    <a:pt x="2278" y="321"/>
                    <a:pt x="2277" y="319"/>
                  </a:cubicBezTo>
                  <a:cubicBezTo>
                    <a:pt x="2276" y="318"/>
                    <a:pt x="2276" y="317"/>
                    <a:pt x="2277" y="316"/>
                  </a:cubicBezTo>
                  <a:cubicBezTo>
                    <a:pt x="2279" y="316"/>
                    <a:pt x="2280" y="315"/>
                    <a:pt x="2280" y="318"/>
                  </a:cubicBezTo>
                  <a:cubicBezTo>
                    <a:pt x="2280" y="320"/>
                    <a:pt x="2280" y="322"/>
                    <a:pt x="2282" y="320"/>
                  </a:cubicBezTo>
                  <a:cubicBezTo>
                    <a:pt x="2284" y="319"/>
                    <a:pt x="2289" y="315"/>
                    <a:pt x="2289" y="318"/>
                  </a:cubicBezTo>
                  <a:cubicBezTo>
                    <a:pt x="2289" y="320"/>
                    <a:pt x="2289" y="321"/>
                    <a:pt x="2288" y="322"/>
                  </a:cubicBezTo>
                  <a:cubicBezTo>
                    <a:pt x="2286" y="323"/>
                    <a:pt x="2286" y="324"/>
                    <a:pt x="2286" y="324"/>
                  </a:cubicBezTo>
                  <a:cubicBezTo>
                    <a:pt x="2286" y="325"/>
                    <a:pt x="2285" y="326"/>
                    <a:pt x="2284" y="325"/>
                  </a:cubicBezTo>
                  <a:cubicBezTo>
                    <a:pt x="2283" y="325"/>
                    <a:pt x="2283" y="324"/>
                    <a:pt x="2283" y="326"/>
                  </a:cubicBezTo>
                  <a:cubicBezTo>
                    <a:pt x="2283" y="328"/>
                    <a:pt x="2284" y="328"/>
                    <a:pt x="2284" y="329"/>
                  </a:cubicBezTo>
                  <a:cubicBezTo>
                    <a:pt x="2285" y="330"/>
                    <a:pt x="2287" y="331"/>
                    <a:pt x="2288" y="332"/>
                  </a:cubicBezTo>
                  <a:cubicBezTo>
                    <a:pt x="2289" y="332"/>
                    <a:pt x="2290" y="332"/>
                    <a:pt x="2289" y="333"/>
                  </a:cubicBezTo>
                  <a:cubicBezTo>
                    <a:pt x="2289" y="334"/>
                    <a:pt x="2288" y="336"/>
                    <a:pt x="2290" y="336"/>
                  </a:cubicBezTo>
                  <a:cubicBezTo>
                    <a:pt x="2292" y="336"/>
                    <a:pt x="2310" y="336"/>
                    <a:pt x="2313" y="336"/>
                  </a:cubicBezTo>
                  <a:cubicBezTo>
                    <a:pt x="2316" y="337"/>
                    <a:pt x="2327" y="339"/>
                    <a:pt x="2327" y="341"/>
                  </a:cubicBezTo>
                  <a:cubicBezTo>
                    <a:pt x="2328" y="344"/>
                    <a:pt x="2328" y="344"/>
                    <a:pt x="2329" y="344"/>
                  </a:cubicBezTo>
                  <a:cubicBezTo>
                    <a:pt x="2329" y="345"/>
                    <a:pt x="2329" y="345"/>
                    <a:pt x="2329" y="346"/>
                  </a:cubicBezTo>
                  <a:cubicBezTo>
                    <a:pt x="2329" y="347"/>
                    <a:pt x="2329" y="348"/>
                    <a:pt x="2330" y="349"/>
                  </a:cubicBezTo>
                  <a:cubicBezTo>
                    <a:pt x="2330" y="349"/>
                    <a:pt x="2332" y="353"/>
                    <a:pt x="2333" y="354"/>
                  </a:cubicBezTo>
                  <a:cubicBezTo>
                    <a:pt x="2334" y="355"/>
                    <a:pt x="2335" y="355"/>
                    <a:pt x="2337" y="355"/>
                  </a:cubicBezTo>
                  <a:cubicBezTo>
                    <a:pt x="2338" y="355"/>
                    <a:pt x="2342" y="355"/>
                    <a:pt x="2343" y="355"/>
                  </a:cubicBezTo>
                  <a:cubicBezTo>
                    <a:pt x="2345" y="356"/>
                    <a:pt x="2352" y="358"/>
                    <a:pt x="2353" y="361"/>
                  </a:cubicBezTo>
                  <a:cubicBezTo>
                    <a:pt x="2354" y="363"/>
                    <a:pt x="2358" y="366"/>
                    <a:pt x="2360" y="366"/>
                  </a:cubicBezTo>
                  <a:cubicBezTo>
                    <a:pt x="2363" y="366"/>
                    <a:pt x="2364" y="365"/>
                    <a:pt x="2365" y="363"/>
                  </a:cubicBezTo>
                  <a:cubicBezTo>
                    <a:pt x="2365" y="361"/>
                    <a:pt x="2365" y="358"/>
                    <a:pt x="2365" y="360"/>
                  </a:cubicBezTo>
                  <a:cubicBezTo>
                    <a:pt x="2366" y="362"/>
                    <a:pt x="2366" y="363"/>
                    <a:pt x="2366" y="365"/>
                  </a:cubicBezTo>
                  <a:cubicBezTo>
                    <a:pt x="2367" y="366"/>
                    <a:pt x="2367" y="369"/>
                    <a:pt x="2370" y="368"/>
                  </a:cubicBezTo>
                  <a:cubicBezTo>
                    <a:pt x="2372" y="366"/>
                    <a:pt x="2372" y="365"/>
                    <a:pt x="2371" y="364"/>
                  </a:cubicBezTo>
                  <a:cubicBezTo>
                    <a:pt x="2370" y="363"/>
                    <a:pt x="2370" y="363"/>
                    <a:pt x="2372" y="364"/>
                  </a:cubicBezTo>
                  <a:cubicBezTo>
                    <a:pt x="2375" y="365"/>
                    <a:pt x="2377" y="365"/>
                    <a:pt x="2378" y="364"/>
                  </a:cubicBezTo>
                  <a:cubicBezTo>
                    <a:pt x="2379" y="364"/>
                    <a:pt x="2383" y="364"/>
                    <a:pt x="2378" y="363"/>
                  </a:cubicBezTo>
                  <a:cubicBezTo>
                    <a:pt x="2374" y="362"/>
                    <a:pt x="2367" y="359"/>
                    <a:pt x="2371" y="357"/>
                  </a:cubicBezTo>
                  <a:cubicBezTo>
                    <a:pt x="2374" y="356"/>
                    <a:pt x="2374" y="354"/>
                    <a:pt x="2372" y="354"/>
                  </a:cubicBezTo>
                  <a:cubicBezTo>
                    <a:pt x="2370" y="354"/>
                    <a:pt x="2370" y="353"/>
                    <a:pt x="2371" y="353"/>
                  </a:cubicBezTo>
                  <a:cubicBezTo>
                    <a:pt x="2373" y="353"/>
                    <a:pt x="2374" y="354"/>
                    <a:pt x="2375" y="353"/>
                  </a:cubicBezTo>
                  <a:cubicBezTo>
                    <a:pt x="2377" y="352"/>
                    <a:pt x="2378" y="352"/>
                    <a:pt x="2379" y="352"/>
                  </a:cubicBezTo>
                  <a:cubicBezTo>
                    <a:pt x="2380" y="351"/>
                    <a:pt x="2384" y="348"/>
                    <a:pt x="2383" y="347"/>
                  </a:cubicBezTo>
                  <a:cubicBezTo>
                    <a:pt x="2381" y="345"/>
                    <a:pt x="2380" y="345"/>
                    <a:pt x="2379" y="345"/>
                  </a:cubicBezTo>
                  <a:cubicBezTo>
                    <a:pt x="2378" y="345"/>
                    <a:pt x="2376" y="345"/>
                    <a:pt x="2376" y="344"/>
                  </a:cubicBezTo>
                  <a:cubicBezTo>
                    <a:pt x="2375" y="343"/>
                    <a:pt x="2376" y="344"/>
                    <a:pt x="2377" y="344"/>
                  </a:cubicBezTo>
                  <a:cubicBezTo>
                    <a:pt x="2378" y="344"/>
                    <a:pt x="2378" y="344"/>
                    <a:pt x="2379" y="344"/>
                  </a:cubicBezTo>
                  <a:cubicBezTo>
                    <a:pt x="2380" y="343"/>
                    <a:pt x="2382" y="343"/>
                    <a:pt x="2382" y="342"/>
                  </a:cubicBezTo>
                  <a:cubicBezTo>
                    <a:pt x="2382" y="341"/>
                    <a:pt x="2384" y="338"/>
                    <a:pt x="2382" y="339"/>
                  </a:cubicBezTo>
                  <a:cubicBezTo>
                    <a:pt x="2380" y="341"/>
                    <a:pt x="2378" y="339"/>
                    <a:pt x="2380" y="338"/>
                  </a:cubicBezTo>
                  <a:cubicBezTo>
                    <a:pt x="2381" y="338"/>
                    <a:pt x="2379" y="335"/>
                    <a:pt x="2378" y="335"/>
                  </a:cubicBezTo>
                  <a:cubicBezTo>
                    <a:pt x="2376" y="335"/>
                    <a:pt x="2374" y="333"/>
                    <a:pt x="2377" y="334"/>
                  </a:cubicBezTo>
                  <a:cubicBezTo>
                    <a:pt x="2380" y="334"/>
                    <a:pt x="2381" y="334"/>
                    <a:pt x="2381" y="335"/>
                  </a:cubicBezTo>
                  <a:cubicBezTo>
                    <a:pt x="2381" y="336"/>
                    <a:pt x="2381" y="336"/>
                    <a:pt x="2382" y="337"/>
                  </a:cubicBezTo>
                  <a:cubicBezTo>
                    <a:pt x="2383" y="337"/>
                    <a:pt x="2398" y="338"/>
                    <a:pt x="2398" y="338"/>
                  </a:cubicBezTo>
                  <a:cubicBezTo>
                    <a:pt x="2398" y="338"/>
                    <a:pt x="2402" y="338"/>
                    <a:pt x="2400" y="336"/>
                  </a:cubicBezTo>
                  <a:cubicBezTo>
                    <a:pt x="2398" y="334"/>
                    <a:pt x="2397" y="334"/>
                    <a:pt x="2396" y="334"/>
                  </a:cubicBezTo>
                  <a:cubicBezTo>
                    <a:pt x="2395" y="333"/>
                    <a:pt x="2395" y="332"/>
                    <a:pt x="2394" y="332"/>
                  </a:cubicBezTo>
                  <a:cubicBezTo>
                    <a:pt x="2393" y="331"/>
                    <a:pt x="2392" y="330"/>
                    <a:pt x="2394" y="330"/>
                  </a:cubicBezTo>
                  <a:cubicBezTo>
                    <a:pt x="2396" y="331"/>
                    <a:pt x="2397" y="332"/>
                    <a:pt x="2397" y="333"/>
                  </a:cubicBezTo>
                  <a:cubicBezTo>
                    <a:pt x="2398" y="333"/>
                    <a:pt x="2400" y="334"/>
                    <a:pt x="2401" y="334"/>
                  </a:cubicBezTo>
                  <a:cubicBezTo>
                    <a:pt x="2403" y="335"/>
                    <a:pt x="2406" y="336"/>
                    <a:pt x="2407" y="333"/>
                  </a:cubicBezTo>
                  <a:cubicBezTo>
                    <a:pt x="2408" y="331"/>
                    <a:pt x="2409" y="331"/>
                    <a:pt x="2411" y="330"/>
                  </a:cubicBezTo>
                  <a:cubicBezTo>
                    <a:pt x="2413" y="329"/>
                    <a:pt x="2418" y="326"/>
                    <a:pt x="2419" y="325"/>
                  </a:cubicBezTo>
                  <a:cubicBezTo>
                    <a:pt x="2419" y="325"/>
                    <a:pt x="2421" y="322"/>
                    <a:pt x="2418" y="322"/>
                  </a:cubicBezTo>
                  <a:cubicBezTo>
                    <a:pt x="2414" y="323"/>
                    <a:pt x="2415" y="322"/>
                    <a:pt x="2414" y="322"/>
                  </a:cubicBezTo>
                  <a:cubicBezTo>
                    <a:pt x="2414" y="322"/>
                    <a:pt x="2413" y="322"/>
                    <a:pt x="2413" y="322"/>
                  </a:cubicBezTo>
                  <a:cubicBezTo>
                    <a:pt x="2412" y="322"/>
                    <a:pt x="2412" y="322"/>
                    <a:pt x="2413" y="321"/>
                  </a:cubicBezTo>
                  <a:cubicBezTo>
                    <a:pt x="2413" y="321"/>
                    <a:pt x="2413" y="319"/>
                    <a:pt x="2411" y="319"/>
                  </a:cubicBezTo>
                  <a:cubicBezTo>
                    <a:pt x="2410" y="319"/>
                    <a:pt x="2408" y="318"/>
                    <a:pt x="2406" y="316"/>
                  </a:cubicBezTo>
                  <a:cubicBezTo>
                    <a:pt x="2403" y="314"/>
                    <a:pt x="2402" y="313"/>
                    <a:pt x="2401" y="312"/>
                  </a:cubicBezTo>
                  <a:cubicBezTo>
                    <a:pt x="2399" y="311"/>
                    <a:pt x="2394" y="307"/>
                    <a:pt x="2393" y="305"/>
                  </a:cubicBezTo>
                  <a:cubicBezTo>
                    <a:pt x="2391" y="304"/>
                    <a:pt x="2388" y="302"/>
                    <a:pt x="2385" y="302"/>
                  </a:cubicBezTo>
                  <a:cubicBezTo>
                    <a:pt x="2383" y="302"/>
                    <a:pt x="2379" y="302"/>
                    <a:pt x="2378" y="301"/>
                  </a:cubicBezTo>
                  <a:cubicBezTo>
                    <a:pt x="2377" y="301"/>
                    <a:pt x="2375" y="300"/>
                    <a:pt x="2377" y="301"/>
                  </a:cubicBezTo>
                  <a:cubicBezTo>
                    <a:pt x="2379" y="302"/>
                    <a:pt x="2379" y="303"/>
                    <a:pt x="2377" y="303"/>
                  </a:cubicBezTo>
                  <a:cubicBezTo>
                    <a:pt x="2375" y="302"/>
                    <a:pt x="2369" y="300"/>
                    <a:pt x="2368" y="301"/>
                  </a:cubicBezTo>
                  <a:cubicBezTo>
                    <a:pt x="2367" y="303"/>
                    <a:pt x="2365" y="306"/>
                    <a:pt x="2365" y="303"/>
                  </a:cubicBezTo>
                  <a:cubicBezTo>
                    <a:pt x="2366" y="301"/>
                    <a:pt x="2366" y="301"/>
                    <a:pt x="2367" y="300"/>
                  </a:cubicBezTo>
                  <a:cubicBezTo>
                    <a:pt x="2367" y="300"/>
                    <a:pt x="2369" y="299"/>
                    <a:pt x="2367" y="299"/>
                  </a:cubicBezTo>
                  <a:cubicBezTo>
                    <a:pt x="2365" y="299"/>
                    <a:pt x="2363" y="299"/>
                    <a:pt x="2363" y="298"/>
                  </a:cubicBezTo>
                  <a:cubicBezTo>
                    <a:pt x="2362" y="298"/>
                    <a:pt x="2361" y="298"/>
                    <a:pt x="2359" y="298"/>
                  </a:cubicBezTo>
                  <a:cubicBezTo>
                    <a:pt x="2358" y="299"/>
                    <a:pt x="2354" y="299"/>
                    <a:pt x="2353" y="299"/>
                  </a:cubicBezTo>
                  <a:cubicBezTo>
                    <a:pt x="2352" y="299"/>
                    <a:pt x="2350" y="298"/>
                    <a:pt x="2349" y="298"/>
                  </a:cubicBezTo>
                  <a:cubicBezTo>
                    <a:pt x="2348" y="299"/>
                    <a:pt x="2346" y="299"/>
                    <a:pt x="2347" y="299"/>
                  </a:cubicBezTo>
                  <a:cubicBezTo>
                    <a:pt x="2347" y="300"/>
                    <a:pt x="2350" y="299"/>
                    <a:pt x="2349" y="299"/>
                  </a:cubicBezTo>
                  <a:cubicBezTo>
                    <a:pt x="2348" y="300"/>
                    <a:pt x="2349" y="300"/>
                    <a:pt x="2350" y="300"/>
                  </a:cubicBezTo>
                  <a:cubicBezTo>
                    <a:pt x="2351" y="300"/>
                    <a:pt x="2353" y="300"/>
                    <a:pt x="2352" y="301"/>
                  </a:cubicBezTo>
                  <a:cubicBezTo>
                    <a:pt x="2351" y="302"/>
                    <a:pt x="2352" y="301"/>
                    <a:pt x="2353" y="301"/>
                  </a:cubicBezTo>
                  <a:cubicBezTo>
                    <a:pt x="2354" y="301"/>
                    <a:pt x="2355" y="302"/>
                    <a:pt x="2355" y="303"/>
                  </a:cubicBezTo>
                  <a:cubicBezTo>
                    <a:pt x="2355" y="304"/>
                    <a:pt x="2357" y="309"/>
                    <a:pt x="2355" y="309"/>
                  </a:cubicBezTo>
                  <a:cubicBezTo>
                    <a:pt x="2354" y="310"/>
                    <a:pt x="2351" y="311"/>
                    <a:pt x="2353" y="312"/>
                  </a:cubicBezTo>
                  <a:cubicBezTo>
                    <a:pt x="2355" y="312"/>
                    <a:pt x="2360" y="314"/>
                    <a:pt x="2359" y="315"/>
                  </a:cubicBezTo>
                  <a:cubicBezTo>
                    <a:pt x="2359" y="317"/>
                    <a:pt x="2358" y="317"/>
                    <a:pt x="2357" y="317"/>
                  </a:cubicBezTo>
                  <a:cubicBezTo>
                    <a:pt x="2357" y="317"/>
                    <a:pt x="2356" y="318"/>
                    <a:pt x="2356" y="318"/>
                  </a:cubicBezTo>
                  <a:cubicBezTo>
                    <a:pt x="2356" y="319"/>
                    <a:pt x="2356" y="318"/>
                    <a:pt x="2356" y="316"/>
                  </a:cubicBezTo>
                  <a:cubicBezTo>
                    <a:pt x="2356" y="315"/>
                    <a:pt x="2356" y="314"/>
                    <a:pt x="2355" y="314"/>
                  </a:cubicBezTo>
                  <a:cubicBezTo>
                    <a:pt x="2353" y="314"/>
                    <a:pt x="2353" y="314"/>
                    <a:pt x="2352" y="314"/>
                  </a:cubicBezTo>
                  <a:cubicBezTo>
                    <a:pt x="2352" y="315"/>
                    <a:pt x="2350" y="317"/>
                    <a:pt x="2350" y="317"/>
                  </a:cubicBezTo>
                  <a:cubicBezTo>
                    <a:pt x="2349" y="317"/>
                    <a:pt x="2349" y="318"/>
                    <a:pt x="2349" y="316"/>
                  </a:cubicBezTo>
                  <a:cubicBezTo>
                    <a:pt x="2349" y="315"/>
                    <a:pt x="2348" y="312"/>
                    <a:pt x="2347" y="312"/>
                  </a:cubicBezTo>
                  <a:cubicBezTo>
                    <a:pt x="2345" y="311"/>
                    <a:pt x="2339" y="310"/>
                    <a:pt x="2343" y="308"/>
                  </a:cubicBezTo>
                  <a:cubicBezTo>
                    <a:pt x="2346" y="307"/>
                    <a:pt x="2344" y="303"/>
                    <a:pt x="2344" y="303"/>
                  </a:cubicBezTo>
                  <a:cubicBezTo>
                    <a:pt x="2344" y="303"/>
                    <a:pt x="2340" y="300"/>
                    <a:pt x="2342" y="296"/>
                  </a:cubicBezTo>
                  <a:cubicBezTo>
                    <a:pt x="2344" y="292"/>
                    <a:pt x="2342" y="290"/>
                    <a:pt x="2341" y="290"/>
                  </a:cubicBezTo>
                  <a:cubicBezTo>
                    <a:pt x="2341" y="289"/>
                    <a:pt x="2340" y="289"/>
                    <a:pt x="2340" y="290"/>
                  </a:cubicBezTo>
                  <a:cubicBezTo>
                    <a:pt x="2340" y="291"/>
                    <a:pt x="2338" y="292"/>
                    <a:pt x="2337" y="292"/>
                  </a:cubicBezTo>
                  <a:cubicBezTo>
                    <a:pt x="2335" y="292"/>
                    <a:pt x="2335" y="292"/>
                    <a:pt x="2336" y="291"/>
                  </a:cubicBezTo>
                  <a:cubicBezTo>
                    <a:pt x="2337" y="289"/>
                    <a:pt x="2338" y="284"/>
                    <a:pt x="2334" y="283"/>
                  </a:cubicBezTo>
                  <a:cubicBezTo>
                    <a:pt x="2330" y="281"/>
                    <a:pt x="2308" y="271"/>
                    <a:pt x="2308" y="271"/>
                  </a:cubicBezTo>
                  <a:cubicBezTo>
                    <a:pt x="2308" y="271"/>
                    <a:pt x="2306" y="270"/>
                    <a:pt x="2305" y="270"/>
                  </a:cubicBezTo>
                  <a:cubicBezTo>
                    <a:pt x="2304" y="270"/>
                    <a:pt x="2301" y="270"/>
                    <a:pt x="2302" y="269"/>
                  </a:cubicBezTo>
                  <a:cubicBezTo>
                    <a:pt x="2304" y="268"/>
                    <a:pt x="2303" y="268"/>
                    <a:pt x="2302" y="268"/>
                  </a:cubicBezTo>
                  <a:cubicBezTo>
                    <a:pt x="2301" y="267"/>
                    <a:pt x="2288" y="263"/>
                    <a:pt x="2286" y="262"/>
                  </a:cubicBezTo>
                  <a:cubicBezTo>
                    <a:pt x="2284" y="261"/>
                    <a:pt x="2285" y="260"/>
                    <a:pt x="2284" y="260"/>
                  </a:cubicBezTo>
                  <a:cubicBezTo>
                    <a:pt x="2284" y="260"/>
                    <a:pt x="2277" y="251"/>
                    <a:pt x="2271" y="251"/>
                  </a:cubicBezTo>
                  <a:cubicBezTo>
                    <a:pt x="2265" y="250"/>
                    <a:pt x="2266" y="250"/>
                    <a:pt x="2262" y="248"/>
                  </a:cubicBezTo>
                  <a:cubicBezTo>
                    <a:pt x="2259" y="246"/>
                    <a:pt x="2241" y="237"/>
                    <a:pt x="2238" y="236"/>
                  </a:cubicBezTo>
                  <a:cubicBezTo>
                    <a:pt x="2236" y="236"/>
                    <a:pt x="2231" y="235"/>
                    <a:pt x="2230" y="235"/>
                  </a:cubicBezTo>
                  <a:cubicBezTo>
                    <a:pt x="2228" y="235"/>
                    <a:pt x="2219" y="233"/>
                    <a:pt x="2218" y="233"/>
                  </a:cubicBezTo>
                  <a:cubicBezTo>
                    <a:pt x="2217" y="232"/>
                    <a:pt x="2211" y="227"/>
                    <a:pt x="2208" y="227"/>
                  </a:cubicBezTo>
                  <a:cubicBezTo>
                    <a:pt x="2205" y="226"/>
                    <a:pt x="2202" y="226"/>
                    <a:pt x="2200" y="227"/>
                  </a:cubicBezTo>
                  <a:cubicBezTo>
                    <a:pt x="2198" y="227"/>
                    <a:pt x="2195" y="228"/>
                    <a:pt x="2194" y="228"/>
                  </a:cubicBezTo>
                  <a:cubicBezTo>
                    <a:pt x="2193" y="227"/>
                    <a:pt x="2174" y="225"/>
                    <a:pt x="2172" y="225"/>
                  </a:cubicBezTo>
                  <a:cubicBezTo>
                    <a:pt x="2170" y="225"/>
                    <a:pt x="2166" y="225"/>
                    <a:pt x="2167" y="226"/>
                  </a:cubicBezTo>
                  <a:cubicBezTo>
                    <a:pt x="2167" y="226"/>
                    <a:pt x="2168" y="226"/>
                    <a:pt x="2168" y="227"/>
                  </a:cubicBezTo>
                  <a:cubicBezTo>
                    <a:pt x="2168" y="227"/>
                    <a:pt x="2167" y="228"/>
                    <a:pt x="2167" y="228"/>
                  </a:cubicBezTo>
                  <a:cubicBezTo>
                    <a:pt x="2166" y="229"/>
                    <a:pt x="2166" y="230"/>
                    <a:pt x="2165" y="229"/>
                  </a:cubicBezTo>
                  <a:cubicBezTo>
                    <a:pt x="2163" y="227"/>
                    <a:pt x="2160" y="225"/>
                    <a:pt x="2160" y="225"/>
                  </a:cubicBezTo>
                  <a:cubicBezTo>
                    <a:pt x="2160" y="225"/>
                    <a:pt x="2159" y="224"/>
                    <a:pt x="2158" y="224"/>
                  </a:cubicBezTo>
                  <a:cubicBezTo>
                    <a:pt x="2157" y="225"/>
                    <a:pt x="2156" y="225"/>
                    <a:pt x="2155" y="225"/>
                  </a:cubicBezTo>
                  <a:cubicBezTo>
                    <a:pt x="2154" y="225"/>
                    <a:pt x="2128" y="221"/>
                    <a:pt x="2128" y="221"/>
                  </a:cubicBezTo>
                  <a:cubicBezTo>
                    <a:pt x="2128" y="221"/>
                    <a:pt x="2123" y="220"/>
                    <a:pt x="2126" y="221"/>
                  </a:cubicBezTo>
                  <a:cubicBezTo>
                    <a:pt x="2128" y="222"/>
                    <a:pt x="2126" y="223"/>
                    <a:pt x="2126" y="223"/>
                  </a:cubicBezTo>
                  <a:cubicBezTo>
                    <a:pt x="2126" y="223"/>
                    <a:pt x="2126" y="224"/>
                    <a:pt x="2126" y="226"/>
                  </a:cubicBezTo>
                  <a:cubicBezTo>
                    <a:pt x="2127" y="227"/>
                    <a:pt x="2126" y="228"/>
                    <a:pt x="2125" y="229"/>
                  </a:cubicBezTo>
                  <a:cubicBezTo>
                    <a:pt x="2125" y="229"/>
                    <a:pt x="2120" y="232"/>
                    <a:pt x="2120" y="234"/>
                  </a:cubicBezTo>
                  <a:cubicBezTo>
                    <a:pt x="2121" y="235"/>
                    <a:pt x="2122" y="235"/>
                    <a:pt x="2125" y="234"/>
                  </a:cubicBezTo>
                  <a:cubicBezTo>
                    <a:pt x="2127" y="234"/>
                    <a:pt x="2128" y="235"/>
                    <a:pt x="2128" y="236"/>
                  </a:cubicBezTo>
                  <a:cubicBezTo>
                    <a:pt x="2128" y="238"/>
                    <a:pt x="2130" y="241"/>
                    <a:pt x="2131" y="241"/>
                  </a:cubicBezTo>
                  <a:cubicBezTo>
                    <a:pt x="2132" y="242"/>
                    <a:pt x="2132" y="243"/>
                    <a:pt x="2132" y="244"/>
                  </a:cubicBezTo>
                  <a:cubicBezTo>
                    <a:pt x="2132" y="245"/>
                    <a:pt x="2131" y="245"/>
                    <a:pt x="2132" y="246"/>
                  </a:cubicBezTo>
                  <a:cubicBezTo>
                    <a:pt x="2133" y="246"/>
                    <a:pt x="2134" y="248"/>
                    <a:pt x="2132" y="249"/>
                  </a:cubicBezTo>
                  <a:cubicBezTo>
                    <a:pt x="2131" y="250"/>
                    <a:pt x="2129" y="251"/>
                    <a:pt x="2129" y="252"/>
                  </a:cubicBezTo>
                  <a:cubicBezTo>
                    <a:pt x="2129" y="254"/>
                    <a:pt x="2129" y="255"/>
                    <a:pt x="2128" y="254"/>
                  </a:cubicBezTo>
                  <a:cubicBezTo>
                    <a:pt x="2127" y="254"/>
                    <a:pt x="2125" y="253"/>
                    <a:pt x="2125" y="254"/>
                  </a:cubicBezTo>
                  <a:cubicBezTo>
                    <a:pt x="2126" y="254"/>
                    <a:pt x="2128" y="256"/>
                    <a:pt x="2127" y="256"/>
                  </a:cubicBezTo>
                  <a:cubicBezTo>
                    <a:pt x="2126" y="255"/>
                    <a:pt x="2121" y="254"/>
                    <a:pt x="2118" y="255"/>
                  </a:cubicBezTo>
                  <a:cubicBezTo>
                    <a:pt x="2115" y="257"/>
                    <a:pt x="2109" y="256"/>
                    <a:pt x="2110" y="251"/>
                  </a:cubicBezTo>
                  <a:cubicBezTo>
                    <a:pt x="2110" y="246"/>
                    <a:pt x="2105" y="247"/>
                    <a:pt x="2105" y="247"/>
                  </a:cubicBezTo>
                  <a:cubicBezTo>
                    <a:pt x="2105" y="247"/>
                    <a:pt x="2103" y="247"/>
                    <a:pt x="2101" y="245"/>
                  </a:cubicBezTo>
                  <a:cubicBezTo>
                    <a:pt x="2099" y="244"/>
                    <a:pt x="2098" y="245"/>
                    <a:pt x="2097" y="244"/>
                  </a:cubicBezTo>
                  <a:cubicBezTo>
                    <a:pt x="2096" y="244"/>
                    <a:pt x="2090" y="244"/>
                    <a:pt x="2091" y="239"/>
                  </a:cubicBezTo>
                  <a:cubicBezTo>
                    <a:pt x="2092" y="234"/>
                    <a:pt x="2092" y="235"/>
                    <a:pt x="2090" y="234"/>
                  </a:cubicBezTo>
                  <a:cubicBezTo>
                    <a:pt x="2088" y="233"/>
                    <a:pt x="2087" y="233"/>
                    <a:pt x="2088" y="232"/>
                  </a:cubicBezTo>
                  <a:cubicBezTo>
                    <a:pt x="2088" y="232"/>
                    <a:pt x="2087" y="230"/>
                    <a:pt x="2085" y="230"/>
                  </a:cubicBezTo>
                  <a:cubicBezTo>
                    <a:pt x="2084" y="230"/>
                    <a:pt x="2083" y="231"/>
                    <a:pt x="2081" y="232"/>
                  </a:cubicBezTo>
                  <a:cubicBezTo>
                    <a:pt x="2079" y="233"/>
                    <a:pt x="2077" y="235"/>
                    <a:pt x="2075" y="235"/>
                  </a:cubicBezTo>
                  <a:cubicBezTo>
                    <a:pt x="2072" y="235"/>
                    <a:pt x="2052" y="235"/>
                    <a:pt x="2052" y="235"/>
                  </a:cubicBezTo>
                  <a:cubicBezTo>
                    <a:pt x="2052" y="235"/>
                    <a:pt x="2049" y="235"/>
                    <a:pt x="2044" y="233"/>
                  </a:cubicBezTo>
                  <a:cubicBezTo>
                    <a:pt x="2039" y="232"/>
                    <a:pt x="2031" y="230"/>
                    <a:pt x="2031" y="230"/>
                  </a:cubicBezTo>
                  <a:cubicBezTo>
                    <a:pt x="2031" y="230"/>
                    <a:pt x="2029" y="229"/>
                    <a:pt x="2027" y="230"/>
                  </a:cubicBezTo>
                  <a:cubicBezTo>
                    <a:pt x="2026" y="231"/>
                    <a:pt x="2025" y="231"/>
                    <a:pt x="2024" y="231"/>
                  </a:cubicBezTo>
                  <a:cubicBezTo>
                    <a:pt x="2023" y="231"/>
                    <a:pt x="1986" y="235"/>
                    <a:pt x="1986" y="235"/>
                  </a:cubicBezTo>
                  <a:cubicBezTo>
                    <a:pt x="1986" y="235"/>
                    <a:pt x="1984" y="235"/>
                    <a:pt x="1982" y="234"/>
                  </a:cubicBezTo>
                  <a:cubicBezTo>
                    <a:pt x="1980" y="234"/>
                    <a:pt x="1967" y="231"/>
                    <a:pt x="1967" y="231"/>
                  </a:cubicBezTo>
                  <a:cubicBezTo>
                    <a:pt x="1967" y="231"/>
                    <a:pt x="1966" y="230"/>
                    <a:pt x="1967" y="230"/>
                  </a:cubicBezTo>
                  <a:cubicBezTo>
                    <a:pt x="1967" y="229"/>
                    <a:pt x="1966" y="228"/>
                    <a:pt x="1966" y="228"/>
                  </a:cubicBezTo>
                  <a:cubicBezTo>
                    <a:pt x="1965" y="227"/>
                    <a:pt x="1964" y="226"/>
                    <a:pt x="1966" y="225"/>
                  </a:cubicBezTo>
                  <a:cubicBezTo>
                    <a:pt x="1967" y="224"/>
                    <a:pt x="1967" y="223"/>
                    <a:pt x="1966" y="221"/>
                  </a:cubicBezTo>
                  <a:cubicBezTo>
                    <a:pt x="1965" y="219"/>
                    <a:pt x="1967" y="220"/>
                    <a:pt x="1968" y="220"/>
                  </a:cubicBezTo>
                  <a:cubicBezTo>
                    <a:pt x="1968" y="220"/>
                    <a:pt x="1970" y="220"/>
                    <a:pt x="1970" y="218"/>
                  </a:cubicBezTo>
                  <a:cubicBezTo>
                    <a:pt x="1970" y="216"/>
                    <a:pt x="1969" y="212"/>
                    <a:pt x="1968" y="210"/>
                  </a:cubicBezTo>
                  <a:cubicBezTo>
                    <a:pt x="1967" y="208"/>
                    <a:pt x="1965" y="203"/>
                    <a:pt x="1948" y="198"/>
                  </a:cubicBezTo>
                  <a:cubicBezTo>
                    <a:pt x="1931" y="193"/>
                    <a:pt x="1923" y="194"/>
                    <a:pt x="1919" y="194"/>
                  </a:cubicBezTo>
                  <a:cubicBezTo>
                    <a:pt x="1914" y="194"/>
                    <a:pt x="1913" y="194"/>
                    <a:pt x="1912" y="194"/>
                  </a:cubicBezTo>
                  <a:cubicBezTo>
                    <a:pt x="1911" y="194"/>
                    <a:pt x="1907" y="194"/>
                    <a:pt x="1905" y="195"/>
                  </a:cubicBezTo>
                  <a:cubicBezTo>
                    <a:pt x="1904" y="195"/>
                    <a:pt x="1892" y="197"/>
                    <a:pt x="1890" y="197"/>
                  </a:cubicBezTo>
                  <a:cubicBezTo>
                    <a:pt x="1888" y="197"/>
                    <a:pt x="1884" y="198"/>
                    <a:pt x="1883" y="199"/>
                  </a:cubicBezTo>
                  <a:cubicBezTo>
                    <a:pt x="1881" y="199"/>
                    <a:pt x="1874" y="200"/>
                    <a:pt x="1872" y="200"/>
                  </a:cubicBezTo>
                  <a:cubicBezTo>
                    <a:pt x="1871" y="200"/>
                    <a:pt x="1863" y="201"/>
                    <a:pt x="1862" y="202"/>
                  </a:cubicBezTo>
                  <a:cubicBezTo>
                    <a:pt x="1861" y="202"/>
                    <a:pt x="1858" y="202"/>
                    <a:pt x="1855" y="201"/>
                  </a:cubicBezTo>
                  <a:cubicBezTo>
                    <a:pt x="1851" y="199"/>
                    <a:pt x="1846" y="198"/>
                    <a:pt x="1849" y="197"/>
                  </a:cubicBezTo>
                  <a:cubicBezTo>
                    <a:pt x="1851" y="197"/>
                    <a:pt x="1848" y="195"/>
                    <a:pt x="1848" y="195"/>
                  </a:cubicBezTo>
                  <a:cubicBezTo>
                    <a:pt x="1848" y="195"/>
                    <a:pt x="1845" y="191"/>
                    <a:pt x="1844" y="190"/>
                  </a:cubicBezTo>
                  <a:cubicBezTo>
                    <a:pt x="1844" y="189"/>
                    <a:pt x="1842" y="187"/>
                    <a:pt x="1839" y="187"/>
                  </a:cubicBezTo>
                  <a:cubicBezTo>
                    <a:pt x="1836" y="186"/>
                    <a:pt x="1834" y="186"/>
                    <a:pt x="1833" y="187"/>
                  </a:cubicBezTo>
                  <a:cubicBezTo>
                    <a:pt x="1832" y="189"/>
                    <a:pt x="1830" y="190"/>
                    <a:pt x="1831" y="188"/>
                  </a:cubicBezTo>
                  <a:cubicBezTo>
                    <a:pt x="1832" y="186"/>
                    <a:pt x="1831" y="186"/>
                    <a:pt x="1830" y="187"/>
                  </a:cubicBezTo>
                  <a:cubicBezTo>
                    <a:pt x="1829" y="188"/>
                    <a:pt x="1818" y="194"/>
                    <a:pt x="1822" y="190"/>
                  </a:cubicBezTo>
                  <a:cubicBezTo>
                    <a:pt x="1826" y="187"/>
                    <a:pt x="1828" y="185"/>
                    <a:pt x="1829" y="185"/>
                  </a:cubicBezTo>
                  <a:cubicBezTo>
                    <a:pt x="1830" y="184"/>
                    <a:pt x="1832" y="182"/>
                    <a:pt x="1828" y="183"/>
                  </a:cubicBezTo>
                  <a:cubicBezTo>
                    <a:pt x="1825" y="184"/>
                    <a:pt x="1825" y="183"/>
                    <a:pt x="1825" y="183"/>
                  </a:cubicBezTo>
                  <a:cubicBezTo>
                    <a:pt x="1824" y="183"/>
                    <a:pt x="1823" y="183"/>
                    <a:pt x="1822" y="183"/>
                  </a:cubicBezTo>
                  <a:cubicBezTo>
                    <a:pt x="1821" y="184"/>
                    <a:pt x="1818" y="184"/>
                    <a:pt x="1820" y="182"/>
                  </a:cubicBezTo>
                  <a:cubicBezTo>
                    <a:pt x="1823" y="180"/>
                    <a:pt x="1824" y="180"/>
                    <a:pt x="1822" y="179"/>
                  </a:cubicBezTo>
                  <a:cubicBezTo>
                    <a:pt x="1820" y="179"/>
                    <a:pt x="1817" y="179"/>
                    <a:pt x="1815" y="179"/>
                  </a:cubicBezTo>
                  <a:cubicBezTo>
                    <a:pt x="1814" y="180"/>
                    <a:pt x="1813" y="179"/>
                    <a:pt x="1812" y="179"/>
                  </a:cubicBezTo>
                  <a:cubicBezTo>
                    <a:pt x="1811" y="179"/>
                    <a:pt x="1807" y="178"/>
                    <a:pt x="1806" y="178"/>
                  </a:cubicBezTo>
                  <a:cubicBezTo>
                    <a:pt x="1805" y="178"/>
                    <a:pt x="1804" y="179"/>
                    <a:pt x="1804" y="178"/>
                  </a:cubicBezTo>
                  <a:cubicBezTo>
                    <a:pt x="1805" y="177"/>
                    <a:pt x="1805" y="177"/>
                    <a:pt x="1804" y="176"/>
                  </a:cubicBezTo>
                  <a:cubicBezTo>
                    <a:pt x="1804" y="175"/>
                    <a:pt x="1804" y="175"/>
                    <a:pt x="1805" y="175"/>
                  </a:cubicBezTo>
                  <a:cubicBezTo>
                    <a:pt x="1807" y="176"/>
                    <a:pt x="1808" y="176"/>
                    <a:pt x="1809" y="175"/>
                  </a:cubicBezTo>
                  <a:cubicBezTo>
                    <a:pt x="1810" y="173"/>
                    <a:pt x="1811" y="171"/>
                    <a:pt x="1813" y="173"/>
                  </a:cubicBezTo>
                  <a:cubicBezTo>
                    <a:pt x="1816" y="175"/>
                    <a:pt x="1816" y="176"/>
                    <a:pt x="1818" y="175"/>
                  </a:cubicBezTo>
                  <a:cubicBezTo>
                    <a:pt x="1821" y="174"/>
                    <a:pt x="1824" y="172"/>
                    <a:pt x="1820" y="169"/>
                  </a:cubicBezTo>
                  <a:cubicBezTo>
                    <a:pt x="1816" y="166"/>
                    <a:pt x="1814" y="164"/>
                    <a:pt x="1811" y="164"/>
                  </a:cubicBezTo>
                  <a:cubicBezTo>
                    <a:pt x="1807" y="163"/>
                    <a:pt x="1798" y="161"/>
                    <a:pt x="1797" y="161"/>
                  </a:cubicBezTo>
                  <a:cubicBezTo>
                    <a:pt x="1796" y="160"/>
                    <a:pt x="1790" y="160"/>
                    <a:pt x="1789" y="160"/>
                  </a:cubicBezTo>
                  <a:cubicBezTo>
                    <a:pt x="1788" y="160"/>
                    <a:pt x="1779" y="159"/>
                    <a:pt x="1777" y="162"/>
                  </a:cubicBezTo>
                  <a:cubicBezTo>
                    <a:pt x="1774" y="166"/>
                    <a:pt x="1773" y="166"/>
                    <a:pt x="1772" y="167"/>
                  </a:cubicBezTo>
                  <a:cubicBezTo>
                    <a:pt x="1772" y="167"/>
                    <a:pt x="1769" y="170"/>
                    <a:pt x="1768" y="171"/>
                  </a:cubicBezTo>
                  <a:cubicBezTo>
                    <a:pt x="1768" y="172"/>
                    <a:pt x="1763" y="175"/>
                    <a:pt x="1762" y="176"/>
                  </a:cubicBezTo>
                  <a:cubicBezTo>
                    <a:pt x="1760" y="176"/>
                    <a:pt x="1758" y="176"/>
                    <a:pt x="1757" y="177"/>
                  </a:cubicBezTo>
                  <a:cubicBezTo>
                    <a:pt x="1756" y="177"/>
                    <a:pt x="1751" y="177"/>
                    <a:pt x="1750" y="178"/>
                  </a:cubicBezTo>
                  <a:cubicBezTo>
                    <a:pt x="1749" y="178"/>
                    <a:pt x="1746" y="178"/>
                    <a:pt x="1746" y="178"/>
                  </a:cubicBezTo>
                  <a:cubicBezTo>
                    <a:pt x="1745" y="177"/>
                    <a:pt x="1745" y="176"/>
                    <a:pt x="1747" y="176"/>
                  </a:cubicBezTo>
                  <a:cubicBezTo>
                    <a:pt x="1749" y="175"/>
                    <a:pt x="1750" y="175"/>
                    <a:pt x="1749" y="174"/>
                  </a:cubicBezTo>
                  <a:cubicBezTo>
                    <a:pt x="1747" y="173"/>
                    <a:pt x="1745" y="171"/>
                    <a:pt x="1748" y="171"/>
                  </a:cubicBezTo>
                  <a:cubicBezTo>
                    <a:pt x="1750" y="172"/>
                    <a:pt x="1753" y="173"/>
                    <a:pt x="1754" y="173"/>
                  </a:cubicBezTo>
                  <a:cubicBezTo>
                    <a:pt x="1755" y="172"/>
                    <a:pt x="1756" y="172"/>
                    <a:pt x="1757" y="172"/>
                  </a:cubicBezTo>
                  <a:cubicBezTo>
                    <a:pt x="1758" y="172"/>
                    <a:pt x="1760" y="172"/>
                    <a:pt x="1758" y="170"/>
                  </a:cubicBezTo>
                  <a:cubicBezTo>
                    <a:pt x="1756" y="168"/>
                    <a:pt x="1756" y="167"/>
                    <a:pt x="1757" y="166"/>
                  </a:cubicBezTo>
                  <a:cubicBezTo>
                    <a:pt x="1757" y="165"/>
                    <a:pt x="1759" y="160"/>
                    <a:pt x="1761" y="165"/>
                  </a:cubicBezTo>
                  <a:cubicBezTo>
                    <a:pt x="1762" y="169"/>
                    <a:pt x="1761" y="167"/>
                    <a:pt x="1763" y="166"/>
                  </a:cubicBezTo>
                  <a:cubicBezTo>
                    <a:pt x="1764" y="165"/>
                    <a:pt x="1768" y="165"/>
                    <a:pt x="1766" y="166"/>
                  </a:cubicBezTo>
                  <a:cubicBezTo>
                    <a:pt x="1764" y="168"/>
                    <a:pt x="1763" y="169"/>
                    <a:pt x="1762" y="169"/>
                  </a:cubicBezTo>
                  <a:cubicBezTo>
                    <a:pt x="1762" y="169"/>
                    <a:pt x="1762" y="169"/>
                    <a:pt x="1762" y="170"/>
                  </a:cubicBezTo>
                  <a:cubicBezTo>
                    <a:pt x="1762" y="171"/>
                    <a:pt x="1761" y="174"/>
                    <a:pt x="1762" y="173"/>
                  </a:cubicBezTo>
                  <a:cubicBezTo>
                    <a:pt x="1763" y="173"/>
                    <a:pt x="1763" y="172"/>
                    <a:pt x="1764" y="171"/>
                  </a:cubicBezTo>
                  <a:cubicBezTo>
                    <a:pt x="1765" y="171"/>
                    <a:pt x="1766" y="170"/>
                    <a:pt x="1767" y="169"/>
                  </a:cubicBezTo>
                  <a:cubicBezTo>
                    <a:pt x="1768" y="169"/>
                    <a:pt x="1771" y="166"/>
                    <a:pt x="1772" y="165"/>
                  </a:cubicBezTo>
                  <a:cubicBezTo>
                    <a:pt x="1773" y="164"/>
                    <a:pt x="1777" y="161"/>
                    <a:pt x="1774" y="161"/>
                  </a:cubicBezTo>
                  <a:cubicBezTo>
                    <a:pt x="1771" y="161"/>
                    <a:pt x="1765" y="161"/>
                    <a:pt x="1764" y="161"/>
                  </a:cubicBezTo>
                  <a:cubicBezTo>
                    <a:pt x="1762" y="161"/>
                    <a:pt x="1742" y="163"/>
                    <a:pt x="1740" y="163"/>
                  </a:cubicBezTo>
                  <a:cubicBezTo>
                    <a:pt x="1738" y="163"/>
                    <a:pt x="1735" y="163"/>
                    <a:pt x="1738" y="162"/>
                  </a:cubicBezTo>
                  <a:cubicBezTo>
                    <a:pt x="1742" y="160"/>
                    <a:pt x="1746" y="157"/>
                    <a:pt x="1748" y="158"/>
                  </a:cubicBezTo>
                  <a:cubicBezTo>
                    <a:pt x="1751" y="159"/>
                    <a:pt x="1755" y="159"/>
                    <a:pt x="1756" y="159"/>
                  </a:cubicBezTo>
                  <a:cubicBezTo>
                    <a:pt x="1757" y="159"/>
                    <a:pt x="1772" y="160"/>
                    <a:pt x="1773" y="160"/>
                  </a:cubicBezTo>
                  <a:cubicBezTo>
                    <a:pt x="1773" y="160"/>
                    <a:pt x="1773" y="159"/>
                    <a:pt x="1769" y="158"/>
                  </a:cubicBezTo>
                  <a:cubicBezTo>
                    <a:pt x="1765" y="157"/>
                    <a:pt x="1747" y="153"/>
                    <a:pt x="1745" y="153"/>
                  </a:cubicBezTo>
                  <a:cubicBezTo>
                    <a:pt x="1743" y="153"/>
                    <a:pt x="1740" y="152"/>
                    <a:pt x="1740" y="152"/>
                  </a:cubicBezTo>
                  <a:cubicBezTo>
                    <a:pt x="1739" y="152"/>
                    <a:pt x="1735" y="151"/>
                    <a:pt x="1733" y="151"/>
                  </a:cubicBezTo>
                  <a:cubicBezTo>
                    <a:pt x="1732" y="151"/>
                    <a:pt x="1723" y="150"/>
                    <a:pt x="1721" y="150"/>
                  </a:cubicBezTo>
                  <a:cubicBezTo>
                    <a:pt x="1719" y="150"/>
                    <a:pt x="1710" y="150"/>
                    <a:pt x="1708" y="150"/>
                  </a:cubicBezTo>
                  <a:cubicBezTo>
                    <a:pt x="1706" y="150"/>
                    <a:pt x="1697" y="147"/>
                    <a:pt x="1695" y="146"/>
                  </a:cubicBezTo>
                  <a:cubicBezTo>
                    <a:pt x="1693" y="145"/>
                    <a:pt x="1686" y="145"/>
                    <a:pt x="1684" y="145"/>
                  </a:cubicBezTo>
                  <a:cubicBezTo>
                    <a:pt x="1683" y="145"/>
                    <a:pt x="1680" y="144"/>
                    <a:pt x="1683" y="146"/>
                  </a:cubicBezTo>
                  <a:cubicBezTo>
                    <a:pt x="1685" y="148"/>
                    <a:pt x="1688" y="151"/>
                    <a:pt x="1688" y="152"/>
                  </a:cubicBezTo>
                  <a:cubicBezTo>
                    <a:pt x="1688" y="153"/>
                    <a:pt x="1688" y="153"/>
                    <a:pt x="1688" y="153"/>
                  </a:cubicBezTo>
                  <a:cubicBezTo>
                    <a:pt x="1687" y="154"/>
                    <a:pt x="1685" y="154"/>
                    <a:pt x="1684" y="155"/>
                  </a:cubicBezTo>
                  <a:cubicBezTo>
                    <a:pt x="1684" y="155"/>
                    <a:pt x="1678" y="156"/>
                    <a:pt x="1676" y="156"/>
                  </a:cubicBezTo>
                  <a:cubicBezTo>
                    <a:pt x="1674" y="156"/>
                    <a:pt x="1671" y="156"/>
                    <a:pt x="1668" y="158"/>
                  </a:cubicBezTo>
                  <a:cubicBezTo>
                    <a:pt x="1666" y="160"/>
                    <a:pt x="1662" y="161"/>
                    <a:pt x="1661" y="162"/>
                  </a:cubicBezTo>
                  <a:cubicBezTo>
                    <a:pt x="1661" y="162"/>
                    <a:pt x="1658" y="163"/>
                    <a:pt x="1660" y="164"/>
                  </a:cubicBezTo>
                  <a:cubicBezTo>
                    <a:pt x="1662" y="166"/>
                    <a:pt x="1663" y="165"/>
                    <a:pt x="1665" y="164"/>
                  </a:cubicBezTo>
                  <a:cubicBezTo>
                    <a:pt x="1666" y="163"/>
                    <a:pt x="1668" y="163"/>
                    <a:pt x="1669" y="163"/>
                  </a:cubicBezTo>
                  <a:cubicBezTo>
                    <a:pt x="1670" y="163"/>
                    <a:pt x="1672" y="163"/>
                    <a:pt x="1672" y="163"/>
                  </a:cubicBezTo>
                  <a:cubicBezTo>
                    <a:pt x="1673" y="163"/>
                    <a:pt x="1676" y="163"/>
                    <a:pt x="1675" y="165"/>
                  </a:cubicBezTo>
                  <a:cubicBezTo>
                    <a:pt x="1674" y="166"/>
                    <a:pt x="1673" y="165"/>
                    <a:pt x="1671" y="167"/>
                  </a:cubicBezTo>
                  <a:cubicBezTo>
                    <a:pt x="1669" y="169"/>
                    <a:pt x="1668" y="170"/>
                    <a:pt x="1667" y="170"/>
                  </a:cubicBezTo>
                  <a:cubicBezTo>
                    <a:pt x="1666" y="171"/>
                    <a:pt x="1663" y="171"/>
                    <a:pt x="1665" y="171"/>
                  </a:cubicBezTo>
                  <a:cubicBezTo>
                    <a:pt x="1667" y="172"/>
                    <a:pt x="1667" y="172"/>
                    <a:pt x="1668" y="173"/>
                  </a:cubicBezTo>
                  <a:cubicBezTo>
                    <a:pt x="1668" y="175"/>
                    <a:pt x="1668" y="179"/>
                    <a:pt x="1671" y="181"/>
                  </a:cubicBezTo>
                  <a:cubicBezTo>
                    <a:pt x="1673" y="183"/>
                    <a:pt x="1673" y="184"/>
                    <a:pt x="1672" y="184"/>
                  </a:cubicBezTo>
                  <a:cubicBezTo>
                    <a:pt x="1671" y="183"/>
                    <a:pt x="1670" y="184"/>
                    <a:pt x="1670" y="184"/>
                  </a:cubicBezTo>
                  <a:cubicBezTo>
                    <a:pt x="1669" y="185"/>
                    <a:pt x="1668" y="184"/>
                    <a:pt x="1667" y="184"/>
                  </a:cubicBezTo>
                  <a:cubicBezTo>
                    <a:pt x="1667" y="184"/>
                    <a:pt x="1665" y="184"/>
                    <a:pt x="1664" y="185"/>
                  </a:cubicBezTo>
                  <a:cubicBezTo>
                    <a:pt x="1662" y="186"/>
                    <a:pt x="1660" y="186"/>
                    <a:pt x="1659" y="182"/>
                  </a:cubicBezTo>
                  <a:cubicBezTo>
                    <a:pt x="1658" y="179"/>
                    <a:pt x="1654" y="180"/>
                    <a:pt x="1653" y="181"/>
                  </a:cubicBezTo>
                  <a:cubicBezTo>
                    <a:pt x="1652" y="181"/>
                    <a:pt x="1648" y="184"/>
                    <a:pt x="1650" y="181"/>
                  </a:cubicBezTo>
                  <a:cubicBezTo>
                    <a:pt x="1650" y="181"/>
                    <a:pt x="1650" y="180"/>
                    <a:pt x="1649" y="180"/>
                  </a:cubicBezTo>
                  <a:cubicBezTo>
                    <a:pt x="1647" y="181"/>
                    <a:pt x="1645" y="181"/>
                    <a:pt x="1643" y="183"/>
                  </a:cubicBezTo>
                  <a:cubicBezTo>
                    <a:pt x="1641" y="185"/>
                    <a:pt x="1640" y="186"/>
                    <a:pt x="1642" y="187"/>
                  </a:cubicBezTo>
                  <a:cubicBezTo>
                    <a:pt x="1644" y="187"/>
                    <a:pt x="1641" y="187"/>
                    <a:pt x="1644" y="188"/>
                  </a:cubicBezTo>
                  <a:cubicBezTo>
                    <a:pt x="1647" y="188"/>
                    <a:pt x="1648" y="188"/>
                    <a:pt x="1646" y="188"/>
                  </a:cubicBezTo>
                  <a:cubicBezTo>
                    <a:pt x="1644" y="189"/>
                    <a:pt x="1643" y="189"/>
                    <a:pt x="1645" y="189"/>
                  </a:cubicBezTo>
                  <a:cubicBezTo>
                    <a:pt x="1647" y="190"/>
                    <a:pt x="1646" y="190"/>
                    <a:pt x="1644" y="191"/>
                  </a:cubicBezTo>
                  <a:cubicBezTo>
                    <a:pt x="1643" y="191"/>
                    <a:pt x="1639" y="191"/>
                    <a:pt x="1640" y="191"/>
                  </a:cubicBezTo>
                  <a:cubicBezTo>
                    <a:pt x="1642" y="192"/>
                    <a:pt x="1642" y="192"/>
                    <a:pt x="1642" y="193"/>
                  </a:cubicBezTo>
                  <a:cubicBezTo>
                    <a:pt x="1643" y="193"/>
                    <a:pt x="1642" y="193"/>
                    <a:pt x="1642" y="194"/>
                  </a:cubicBezTo>
                  <a:cubicBezTo>
                    <a:pt x="1641" y="194"/>
                    <a:pt x="1640" y="194"/>
                    <a:pt x="1640" y="193"/>
                  </a:cubicBezTo>
                  <a:cubicBezTo>
                    <a:pt x="1639" y="192"/>
                    <a:pt x="1637" y="192"/>
                    <a:pt x="1638" y="191"/>
                  </a:cubicBezTo>
                  <a:cubicBezTo>
                    <a:pt x="1639" y="190"/>
                    <a:pt x="1639" y="190"/>
                    <a:pt x="1638" y="190"/>
                  </a:cubicBezTo>
                  <a:cubicBezTo>
                    <a:pt x="1637" y="190"/>
                    <a:pt x="1634" y="190"/>
                    <a:pt x="1635" y="188"/>
                  </a:cubicBezTo>
                  <a:cubicBezTo>
                    <a:pt x="1635" y="187"/>
                    <a:pt x="1635" y="187"/>
                    <a:pt x="1634" y="187"/>
                  </a:cubicBezTo>
                  <a:cubicBezTo>
                    <a:pt x="1633" y="187"/>
                    <a:pt x="1632" y="187"/>
                    <a:pt x="1632" y="187"/>
                  </a:cubicBezTo>
                  <a:cubicBezTo>
                    <a:pt x="1632" y="186"/>
                    <a:pt x="1631" y="186"/>
                    <a:pt x="1629" y="185"/>
                  </a:cubicBezTo>
                  <a:cubicBezTo>
                    <a:pt x="1627" y="185"/>
                    <a:pt x="1627" y="183"/>
                    <a:pt x="1624" y="184"/>
                  </a:cubicBezTo>
                  <a:cubicBezTo>
                    <a:pt x="1621" y="184"/>
                    <a:pt x="1621" y="184"/>
                    <a:pt x="1621" y="183"/>
                  </a:cubicBezTo>
                  <a:cubicBezTo>
                    <a:pt x="1621" y="182"/>
                    <a:pt x="1620" y="181"/>
                    <a:pt x="1619" y="181"/>
                  </a:cubicBezTo>
                  <a:cubicBezTo>
                    <a:pt x="1618" y="181"/>
                    <a:pt x="1616" y="180"/>
                    <a:pt x="1615" y="180"/>
                  </a:cubicBezTo>
                  <a:cubicBezTo>
                    <a:pt x="1615" y="180"/>
                    <a:pt x="1613" y="179"/>
                    <a:pt x="1610" y="180"/>
                  </a:cubicBezTo>
                  <a:cubicBezTo>
                    <a:pt x="1608" y="181"/>
                    <a:pt x="1599" y="183"/>
                    <a:pt x="1598" y="183"/>
                  </a:cubicBezTo>
                  <a:cubicBezTo>
                    <a:pt x="1596" y="184"/>
                    <a:pt x="1595" y="184"/>
                    <a:pt x="1595" y="185"/>
                  </a:cubicBezTo>
                  <a:cubicBezTo>
                    <a:pt x="1595" y="186"/>
                    <a:pt x="1595" y="187"/>
                    <a:pt x="1595" y="188"/>
                  </a:cubicBezTo>
                  <a:cubicBezTo>
                    <a:pt x="1594" y="188"/>
                    <a:pt x="1594" y="189"/>
                    <a:pt x="1594" y="188"/>
                  </a:cubicBezTo>
                  <a:cubicBezTo>
                    <a:pt x="1594" y="187"/>
                    <a:pt x="1594" y="186"/>
                    <a:pt x="1593" y="186"/>
                  </a:cubicBezTo>
                  <a:cubicBezTo>
                    <a:pt x="1592" y="187"/>
                    <a:pt x="1585" y="187"/>
                    <a:pt x="1582" y="186"/>
                  </a:cubicBezTo>
                  <a:cubicBezTo>
                    <a:pt x="1580" y="185"/>
                    <a:pt x="1573" y="183"/>
                    <a:pt x="1570" y="180"/>
                  </a:cubicBezTo>
                  <a:cubicBezTo>
                    <a:pt x="1567" y="176"/>
                    <a:pt x="1566" y="177"/>
                    <a:pt x="1566" y="176"/>
                  </a:cubicBezTo>
                  <a:cubicBezTo>
                    <a:pt x="1565" y="176"/>
                    <a:pt x="1565" y="176"/>
                    <a:pt x="1565" y="175"/>
                  </a:cubicBezTo>
                  <a:cubicBezTo>
                    <a:pt x="1565" y="174"/>
                    <a:pt x="1564" y="172"/>
                    <a:pt x="1563" y="172"/>
                  </a:cubicBezTo>
                  <a:cubicBezTo>
                    <a:pt x="1562" y="172"/>
                    <a:pt x="1562" y="173"/>
                    <a:pt x="1561" y="174"/>
                  </a:cubicBezTo>
                  <a:cubicBezTo>
                    <a:pt x="1560" y="175"/>
                    <a:pt x="1556" y="181"/>
                    <a:pt x="1555" y="185"/>
                  </a:cubicBezTo>
                  <a:cubicBezTo>
                    <a:pt x="1555" y="185"/>
                    <a:pt x="1555" y="187"/>
                    <a:pt x="1554" y="188"/>
                  </a:cubicBezTo>
                  <a:cubicBezTo>
                    <a:pt x="1553" y="189"/>
                    <a:pt x="1553" y="190"/>
                    <a:pt x="1553" y="191"/>
                  </a:cubicBezTo>
                  <a:cubicBezTo>
                    <a:pt x="1552" y="192"/>
                    <a:pt x="1552" y="193"/>
                    <a:pt x="1551" y="194"/>
                  </a:cubicBezTo>
                  <a:cubicBezTo>
                    <a:pt x="1551" y="194"/>
                    <a:pt x="1544" y="200"/>
                    <a:pt x="1543" y="202"/>
                  </a:cubicBezTo>
                  <a:cubicBezTo>
                    <a:pt x="1542" y="203"/>
                    <a:pt x="1540" y="204"/>
                    <a:pt x="1539" y="204"/>
                  </a:cubicBezTo>
                  <a:cubicBezTo>
                    <a:pt x="1538" y="204"/>
                    <a:pt x="1537" y="204"/>
                    <a:pt x="1537" y="203"/>
                  </a:cubicBezTo>
                  <a:cubicBezTo>
                    <a:pt x="1538" y="201"/>
                    <a:pt x="1538" y="200"/>
                    <a:pt x="1536" y="201"/>
                  </a:cubicBezTo>
                  <a:cubicBezTo>
                    <a:pt x="1535" y="201"/>
                    <a:pt x="1532" y="200"/>
                    <a:pt x="1532" y="200"/>
                  </a:cubicBezTo>
                  <a:cubicBezTo>
                    <a:pt x="1532" y="199"/>
                    <a:pt x="1531" y="199"/>
                    <a:pt x="1530" y="199"/>
                  </a:cubicBezTo>
                  <a:cubicBezTo>
                    <a:pt x="1529" y="199"/>
                    <a:pt x="1527" y="198"/>
                    <a:pt x="1527" y="198"/>
                  </a:cubicBezTo>
                  <a:cubicBezTo>
                    <a:pt x="1528" y="197"/>
                    <a:pt x="1527" y="197"/>
                    <a:pt x="1526" y="197"/>
                  </a:cubicBezTo>
                  <a:cubicBezTo>
                    <a:pt x="1525" y="196"/>
                    <a:pt x="1518" y="195"/>
                    <a:pt x="1520" y="194"/>
                  </a:cubicBezTo>
                  <a:cubicBezTo>
                    <a:pt x="1521" y="193"/>
                    <a:pt x="1521" y="193"/>
                    <a:pt x="1520" y="192"/>
                  </a:cubicBezTo>
                  <a:cubicBezTo>
                    <a:pt x="1520" y="192"/>
                    <a:pt x="1520" y="191"/>
                    <a:pt x="1520" y="191"/>
                  </a:cubicBezTo>
                  <a:cubicBezTo>
                    <a:pt x="1520" y="190"/>
                    <a:pt x="1518" y="189"/>
                    <a:pt x="1517" y="189"/>
                  </a:cubicBezTo>
                  <a:cubicBezTo>
                    <a:pt x="1515" y="188"/>
                    <a:pt x="1515" y="187"/>
                    <a:pt x="1515" y="186"/>
                  </a:cubicBezTo>
                  <a:cubicBezTo>
                    <a:pt x="1514" y="185"/>
                    <a:pt x="1513" y="184"/>
                    <a:pt x="1513" y="183"/>
                  </a:cubicBezTo>
                  <a:cubicBezTo>
                    <a:pt x="1512" y="183"/>
                    <a:pt x="1507" y="180"/>
                    <a:pt x="1507" y="180"/>
                  </a:cubicBezTo>
                  <a:cubicBezTo>
                    <a:pt x="1507" y="179"/>
                    <a:pt x="1506" y="178"/>
                    <a:pt x="1508" y="178"/>
                  </a:cubicBezTo>
                  <a:cubicBezTo>
                    <a:pt x="1510" y="177"/>
                    <a:pt x="1511" y="178"/>
                    <a:pt x="1512" y="177"/>
                  </a:cubicBezTo>
                  <a:cubicBezTo>
                    <a:pt x="1513" y="176"/>
                    <a:pt x="1513" y="176"/>
                    <a:pt x="1514" y="177"/>
                  </a:cubicBezTo>
                  <a:cubicBezTo>
                    <a:pt x="1515" y="177"/>
                    <a:pt x="1518" y="178"/>
                    <a:pt x="1516" y="176"/>
                  </a:cubicBezTo>
                  <a:cubicBezTo>
                    <a:pt x="1513" y="174"/>
                    <a:pt x="1514" y="174"/>
                    <a:pt x="1513" y="173"/>
                  </a:cubicBezTo>
                  <a:cubicBezTo>
                    <a:pt x="1513" y="173"/>
                    <a:pt x="1511" y="170"/>
                    <a:pt x="1510" y="170"/>
                  </a:cubicBezTo>
                  <a:cubicBezTo>
                    <a:pt x="1510" y="169"/>
                    <a:pt x="1510" y="169"/>
                    <a:pt x="1510" y="170"/>
                  </a:cubicBezTo>
                  <a:cubicBezTo>
                    <a:pt x="1511" y="171"/>
                    <a:pt x="1511" y="172"/>
                    <a:pt x="1511" y="172"/>
                  </a:cubicBezTo>
                  <a:cubicBezTo>
                    <a:pt x="1512" y="173"/>
                    <a:pt x="1513" y="175"/>
                    <a:pt x="1512" y="175"/>
                  </a:cubicBezTo>
                  <a:cubicBezTo>
                    <a:pt x="1511" y="175"/>
                    <a:pt x="1504" y="176"/>
                    <a:pt x="1504" y="174"/>
                  </a:cubicBezTo>
                  <a:cubicBezTo>
                    <a:pt x="1505" y="172"/>
                    <a:pt x="1503" y="172"/>
                    <a:pt x="1503" y="172"/>
                  </a:cubicBezTo>
                  <a:cubicBezTo>
                    <a:pt x="1502" y="172"/>
                    <a:pt x="1502" y="171"/>
                    <a:pt x="1501" y="170"/>
                  </a:cubicBezTo>
                  <a:cubicBezTo>
                    <a:pt x="1501" y="170"/>
                    <a:pt x="1498" y="166"/>
                    <a:pt x="1498" y="166"/>
                  </a:cubicBezTo>
                  <a:cubicBezTo>
                    <a:pt x="1498" y="165"/>
                    <a:pt x="1497" y="162"/>
                    <a:pt x="1499" y="163"/>
                  </a:cubicBezTo>
                  <a:cubicBezTo>
                    <a:pt x="1501" y="164"/>
                    <a:pt x="1503" y="164"/>
                    <a:pt x="1503" y="165"/>
                  </a:cubicBezTo>
                  <a:cubicBezTo>
                    <a:pt x="1503" y="166"/>
                    <a:pt x="1503" y="166"/>
                    <a:pt x="1504" y="167"/>
                  </a:cubicBezTo>
                  <a:cubicBezTo>
                    <a:pt x="1505" y="167"/>
                    <a:pt x="1505" y="167"/>
                    <a:pt x="1506" y="167"/>
                  </a:cubicBezTo>
                  <a:cubicBezTo>
                    <a:pt x="1507" y="167"/>
                    <a:pt x="1508" y="168"/>
                    <a:pt x="1509" y="168"/>
                  </a:cubicBezTo>
                  <a:cubicBezTo>
                    <a:pt x="1509" y="168"/>
                    <a:pt x="1510" y="168"/>
                    <a:pt x="1510" y="167"/>
                  </a:cubicBezTo>
                  <a:cubicBezTo>
                    <a:pt x="1511" y="167"/>
                    <a:pt x="1512" y="167"/>
                    <a:pt x="1512" y="167"/>
                  </a:cubicBezTo>
                  <a:cubicBezTo>
                    <a:pt x="1513" y="167"/>
                    <a:pt x="1515" y="167"/>
                    <a:pt x="1516" y="166"/>
                  </a:cubicBezTo>
                  <a:cubicBezTo>
                    <a:pt x="1517" y="166"/>
                    <a:pt x="1518" y="164"/>
                    <a:pt x="1517" y="162"/>
                  </a:cubicBezTo>
                  <a:cubicBezTo>
                    <a:pt x="1517" y="161"/>
                    <a:pt x="1517" y="159"/>
                    <a:pt x="1516" y="159"/>
                  </a:cubicBezTo>
                  <a:cubicBezTo>
                    <a:pt x="1515" y="159"/>
                    <a:pt x="1514" y="158"/>
                    <a:pt x="1513" y="158"/>
                  </a:cubicBezTo>
                  <a:cubicBezTo>
                    <a:pt x="1513" y="157"/>
                    <a:pt x="1513" y="156"/>
                    <a:pt x="1513" y="156"/>
                  </a:cubicBezTo>
                  <a:cubicBezTo>
                    <a:pt x="1512" y="157"/>
                    <a:pt x="1503" y="155"/>
                    <a:pt x="1502" y="155"/>
                  </a:cubicBezTo>
                  <a:cubicBezTo>
                    <a:pt x="1500" y="155"/>
                    <a:pt x="1499" y="154"/>
                    <a:pt x="1501" y="154"/>
                  </a:cubicBezTo>
                  <a:cubicBezTo>
                    <a:pt x="1503" y="154"/>
                    <a:pt x="1503" y="155"/>
                    <a:pt x="1504" y="155"/>
                  </a:cubicBezTo>
                  <a:cubicBezTo>
                    <a:pt x="1506" y="154"/>
                    <a:pt x="1506" y="154"/>
                    <a:pt x="1507" y="154"/>
                  </a:cubicBezTo>
                  <a:cubicBezTo>
                    <a:pt x="1507" y="153"/>
                    <a:pt x="1507" y="153"/>
                    <a:pt x="1508" y="153"/>
                  </a:cubicBezTo>
                  <a:cubicBezTo>
                    <a:pt x="1509" y="153"/>
                    <a:pt x="1509" y="153"/>
                    <a:pt x="1509" y="152"/>
                  </a:cubicBezTo>
                  <a:cubicBezTo>
                    <a:pt x="1510" y="151"/>
                    <a:pt x="1510" y="151"/>
                    <a:pt x="1511" y="151"/>
                  </a:cubicBezTo>
                  <a:cubicBezTo>
                    <a:pt x="1512" y="151"/>
                    <a:pt x="1512" y="151"/>
                    <a:pt x="1513" y="151"/>
                  </a:cubicBezTo>
                  <a:cubicBezTo>
                    <a:pt x="1513" y="150"/>
                    <a:pt x="1515" y="151"/>
                    <a:pt x="1514" y="150"/>
                  </a:cubicBezTo>
                  <a:cubicBezTo>
                    <a:pt x="1512" y="149"/>
                    <a:pt x="1503" y="145"/>
                    <a:pt x="1503" y="144"/>
                  </a:cubicBezTo>
                  <a:cubicBezTo>
                    <a:pt x="1502" y="144"/>
                    <a:pt x="1500" y="143"/>
                    <a:pt x="1503" y="143"/>
                  </a:cubicBezTo>
                  <a:cubicBezTo>
                    <a:pt x="1505" y="143"/>
                    <a:pt x="1508" y="142"/>
                    <a:pt x="1509" y="142"/>
                  </a:cubicBezTo>
                  <a:cubicBezTo>
                    <a:pt x="1510" y="141"/>
                    <a:pt x="1511" y="140"/>
                    <a:pt x="1511" y="139"/>
                  </a:cubicBezTo>
                  <a:cubicBezTo>
                    <a:pt x="1511" y="138"/>
                    <a:pt x="1510" y="138"/>
                    <a:pt x="1510" y="137"/>
                  </a:cubicBezTo>
                  <a:cubicBezTo>
                    <a:pt x="1509" y="137"/>
                    <a:pt x="1503" y="133"/>
                    <a:pt x="1502" y="132"/>
                  </a:cubicBezTo>
                  <a:cubicBezTo>
                    <a:pt x="1501" y="132"/>
                    <a:pt x="1494" y="128"/>
                    <a:pt x="1491" y="128"/>
                  </a:cubicBezTo>
                  <a:cubicBezTo>
                    <a:pt x="1489" y="127"/>
                    <a:pt x="1478" y="125"/>
                    <a:pt x="1478" y="127"/>
                  </a:cubicBezTo>
                  <a:cubicBezTo>
                    <a:pt x="1479" y="130"/>
                    <a:pt x="1477" y="130"/>
                    <a:pt x="1477" y="130"/>
                  </a:cubicBezTo>
                  <a:cubicBezTo>
                    <a:pt x="1476" y="130"/>
                    <a:pt x="1472" y="131"/>
                    <a:pt x="1471" y="131"/>
                  </a:cubicBezTo>
                  <a:cubicBezTo>
                    <a:pt x="1471" y="131"/>
                    <a:pt x="1466" y="129"/>
                    <a:pt x="1468" y="128"/>
                  </a:cubicBezTo>
                  <a:cubicBezTo>
                    <a:pt x="1470" y="128"/>
                    <a:pt x="1471" y="128"/>
                    <a:pt x="1470" y="126"/>
                  </a:cubicBezTo>
                  <a:cubicBezTo>
                    <a:pt x="1469" y="125"/>
                    <a:pt x="1468" y="126"/>
                    <a:pt x="1468" y="126"/>
                  </a:cubicBezTo>
                  <a:cubicBezTo>
                    <a:pt x="1467" y="126"/>
                    <a:pt x="1459" y="126"/>
                    <a:pt x="1459" y="126"/>
                  </a:cubicBezTo>
                  <a:cubicBezTo>
                    <a:pt x="1458" y="126"/>
                    <a:pt x="1458" y="126"/>
                    <a:pt x="1458" y="126"/>
                  </a:cubicBezTo>
                  <a:cubicBezTo>
                    <a:pt x="1457" y="126"/>
                    <a:pt x="1457" y="125"/>
                    <a:pt x="1456" y="125"/>
                  </a:cubicBezTo>
                  <a:cubicBezTo>
                    <a:pt x="1455" y="125"/>
                    <a:pt x="1452" y="126"/>
                    <a:pt x="1453" y="125"/>
                  </a:cubicBezTo>
                  <a:cubicBezTo>
                    <a:pt x="1453" y="123"/>
                    <a:pt x="1453" y="123"/>
                    <a:pt x="1453" y="123"/>
                  </a:cubicBezTo>
                  <a:cubicBezTo>
                    <a:pt x="1452" y="122"/>
                    <a:pt x="1453" y="122"/>
                    <a:pt x="1452" y="122"/>
                  </a:cubicBezTo>
                  <a:cubicBezTo>
                    <a:pt x="1452" y="121"/>
                    <a:pt x="1449" y="122"/>
                    <a:pt x="1449" y="122"/>
                  </a:cubicBezTo>
                  <a:cubicBezTo>
                    <a:pt x="1448" y="122"/>
                    <a:pt x="1448" y="122"/>
                    <a:pt x="1447" y="121"/>
                  </a:cubicBezTo>
                  <a:cubicBezTo>
                    <a:pt x="1447" y="120"/>
                    <a:pt x="1447" y="121"/>
                    <a:pt x="1446" y="121"/>
                  </a:cubicBezTo>
                  <a:cubicBezTo>
                    <a:pt x="1446" y="121"/>
                    <a:pt x="1446" y="120"/>
                    <a:pt x="1445" y="120"/>
                  </a:cubicBezTo>
                  <a:cubicBezTo>
                    <a:pt x="1444" y="120"/>
                    <a:pt x="1443" y="120"/>
                    <a:pt x="1442" y="120"/>
                  </a:cubicBezTo>
                  <a:cubicBezTo>
                    <a:pt x="1442" y="119"/>
                    <a:pt x="1442" y="119"/>
                    <a:pt x="1441" y="119"/>
                  </a:cubicBezTo>
                  <a:cubicBezTo>
                    <a:pt x="1441" y="119"/>
                    <a:pt x="1440" y="119"/>
                    <a:pt x="1440" y="119"/>
                  </a:cubicBezTo>
                  <a:cubicBezTo>
                    <a:pt x="1439" y="120"/>
                    <a:pt x="1435" y="123"/>
                    <a:pt x="1435" y="121"/>
                  </a:cubicBezTo>
                  <a:cubicBezTo>
                    <a:pt x="1435" y="119"/>
                    <a:pt x="1435" y="119"/>
                    <a:pt x="1434" y="119"/>
                  </a:cubicBezTo>
                  <a:cubicBezTo>
                    <a:pt x="1433" y="120"/>
                    <a:pt x="1433" y="120"/>
                    <a:pt x="1434" y="121"/>
                  </a:cubicBezTo>
                  <a:cubicBezTo>
                    <a:pt x="1435" y="122"/>
                    <a:pt x="1435" y="122"/>
                    <a:pt x="1435" y="123"/>
                  </a:cubicBezTo>
                  <a:cubicBezTo>
                    <a:pt x="1434" y="123"/>
                    <a:pt x="1432" y="124"/>
                    <a:pt x="1432" y="124"/>
                  </a:cubicBezTo>
                  <a:cubicBezTo>
                    <a:pt x="1431" y="124"/>
                    <a:pt x="1429" y="125"/>
                    <a:pt x="1429" y="124"/>
                  </a:cubicBezTo>
                  <a:cubicBezTo>
                    <a:pt x="1430" y="123"/>
                    <a:pt x="1429" y="123"/>
                    <a:pt x="1429" y="123"/>
                  </a:cubicBezTo>
                  <a:cubicBezTo>
                    <a:pt x="1429" y="123"/>
                    <a:pt x="1429" y="122"/>
                    <a:pt x="1429" y="122"/>
                  </a:cubicBezTo>
                  <a:cubicBezTo>
                    <a:pt x="1429" y="122"/>
                    <a:pt x="1429" y="121"/>
                    <a:pt x="1428" y="121"/>
                  </a:cubicBezTo>
                  <a:cubicBezTo>
                    <a:pt x="1428" y="122"/>
                    <a:pt x="1427" y="122"/>
                    <a:pt x="1427" y="122"/>
                  </a:cubicBezTo>
                  <a:cubicBezTo>
                    <a:pt x="1426" y="123"/>
                    <a:pt x="1426" y="123"/>
                    <a:pt x="1425" y="124"/>
                  </a:cubicBezTo>
                  <a:cubicBezTo>
                    <a:pt x="1425" y="126"/>
                    <a:pt x="1425" y="126"/>
                    <a:pt x="1426" y="127"/>
                  </a:cubicBezTo>
                  <a:cubicBezTo>
                    <a:pt x="1426" y="128"/>
                    <a:pt x="1427" y="128"/>
                    <a:pt x="1426" y="128"/>
                  </a:cubicBezTo>
                  <a:cubicBezTo>
                    <a:pt x="1425" y="128"/>
                    <a:pt x="1424" y="128"/>
                    <a:pt x="1424" y="129"/>
                  </a:cubicBezTo>
                  <a:cubicBezTo>
                    <a:pt x="1424" y="130"/>
                    <a:pt x="1424" y="130"/>
                    <a:pt x="1426" y="130"/>
                  </a:cubicBezTo>
                  <a:cubicBezTo>
                    <a:pt x="1427" y="131"/>
                    <a:pt x="1427" y="132"/>
                    <a:pt x="1427" y="132"/>
                  </a:cubicBezTo>
                  <a:cubicBezTo>
                    <a:pt x="1427" y="133"/>
                    <a:pt x="1428" y="135"/>
                    <a:pt x="1429" y="135"/>
                  </a:cubicBezTo>
                  <a:cubicBezTo>
                    <a:pt x="1430" y="135"/>
                    <a:pt x="1430" y="136"/>
                    <a:pt x="1429" y="136"/>
                  </a:cubicBezTo>
                  <a:cubicBezTo>
                    <a:pt x="1428" y="136"/>
                    <a:pt x="1426" y="137"/>
                    <a:pt x="1426" y="138"/>
                  </a:cubicBezTo>
                  <a:cubicBezTo>
                    <a:pt x="1427" y="139"/>
                    <a:pt x="1426" y="140"/>
                    <a:pt x="1426" y="141"/>
                  </a:cubicBezTo>
                  <a:cubicBezTo>
                    <a:pt x="1425" y="141"/>
                    <a:pt x="1423" y="144"/>
                    <a:pt x="1421" y="144"/>
                  </a:cubicBezTo>
                  <a:cubicBezTo>
                    <a:pt x="1419" y="143"/>
                    <a:pt x="1417" y="143"/>
                    <a:pt x="1415" y="142"/>
                  </a:cubicBezTo>
                  <a:cubicBezTo>
                    <a:pt x="1414" y="142"/>
                    <a:pt x="1411" y="142"/>
                    <a:pt x="1408" y="142"/>
                  </a:cubicBezTo>
                  <a:cubicBezTo>
                    <a:pt x="1406" y="143"/>
                    <a:pt x="1398" y="142"/>
                    <a:pt x="1396" y="142"/>
                  </a:cubicBezTo>
                  <a:cubicBezTo>
                    <a:pt x="1395" y="142"/>
                    <a:pt x="1375" y="141"/>
                    <a:pt x="1374" y="141"/>
                  </a:cubicBezTo>
                  <a:cubicBezTo>
                    <a:pt x="1373" y="141"/>
                    <a:pt x="1372" y="141"/>
                    <a:pt x="1372" y="141"/>
                  </a:cubicBezTo>
                  <a:cubicBezTo>
                    <a:pt x="1371" y="141"/>
                    <a:pt x="1370" y="142"/>
                    <a:pt x="1370" y="141"/>
                  </a:cubicBezTo>
                  <a:cubicBezTo>
                    <a:pt x="1369" y="141"/>
                    <a:pt x="1354" y="136"/>
                    <a:pt x="1354" y="136"/>
                  </a:cubicBezTo>
                  <a:cubicBezTo>
                    <a:pt x="1354" y="136"/>
                    <a:pt x="1353" y="136"/>
                    <a:pt x="1352" y="134"/>
                  </a:cubicBezTo>
                  <a:cubicBezTo>
                    <a:pt x="1352" y="133"/>
                    <a:pt x="1351" y="132"/>
                    <a:pt x="1352" y="131"/>
                  </a:cubicBezTo>
                  <a:cubicBezTo>
                    <a:pt x="1353" y="129"/>
                    <a:pt x="1353" y="128"/>
                    <a:pt x="1354" y="128"/>
                  </a:cubicBezTo>
                  <a:cubicBezTo>
                    <a:pt x="1355" y="127"/>
                    <a:pt x="1357" y="128"/>
                    <a:pt x="1358" y="128"/>
                  </a:cubicBezTo>
                  <a:cubicBezTo>
                    <a:pt x="1358" y="127"/>
                    <a:pt x="1362" y="128"/>
                    <a:pt x="1360" y="127"/>
                  </a:cubicBezTo>
                  <a:cubicBezTo>
                    <a:pt x="1358" y="126"/>
                    <a:pt x="1357" y="125"/>
                    <a:pt x="1356" y="125"/>
                  </a:cubicBezTo>
                  <a:cubicBezTo>
                    <a:pt x="1356" y="125"/>
                    <a:pt x="1353" y="125"/>
                    <a:pt x="1352" y="125"/>
                  </a:cubicBezTo>
                  <a:cubicBezTo>
                    <a:pt x="1351" y="125"/>
                    <a:pt x="1342" y="125"/>
                    <a:pt x="1341" y="125"/>
                  </a:cubicBezTo>
                  <a:cubicBezTo>
                    <a:pt x="1339" y="125"/>
                    <a:pt x="1333" y="124"/>
                    <a:pt x="1332" y="124"/>
                  </a:cubicBezTo>
                  <a:cubicBezTo>
                    <a:pt x="1331" y="123"/>
                    <a:pt x="1325" y="123"/>
                    <a:pt x="1324" y="122"/>
                  </a:cubicBezTo>
                  <a:cubicBezTo>
                    <a:pt x="1323" y="122"/>
                    <a:pt x="1309" y="121"/>
                    <a:pt x="1307" y="121"/>
                  </a:cubicBezTo>
                  <a:cubicBezTo>
                    <a:pt x="1304" y="122"/>
                    <a:pt x="1301" y="123"/>
                    <a:pt x="1301" y="123"/>
                  </a:cubicBezTo>
                  <a:cubicBezTo>
                    <a:pt x="1300" y="124"/>
                    <a:pt x="1300" y="124"/>
                    <a:pt x="1299" y="124"/>
                  </a:cubicBezTo>
                  <a:cubicBezTo>
                    <a:pt x="1298" y="124"/>
                    <a:pt x="1289" y="125"/>
                    <a:pt x="1289" y="125"/>
                  </a:cubicBezTo>
                  <a:cubicBezTo>
                    <a:pt x="1289" y="125"/>
                    <a:pt x="1287" y="125"/>
                    <a:pt x="1286" y="125"/>
                  </a:cubicBezTo>
                  <a:cubicBezTo>
                    <a:pt x="1285" y="126"/>
                    <a:pt x="1284" y="126"/>
                    <a:pt x="1283" y="126"/>
                  </a:cubicBezTo>
                  <a:cubicBezTo>
                    <a:pt x="1282" y="126"/>
                    <a:pt x="1278" y="126"/>
                    <a:pt x="1279" y="128"/>
                  </a:cubicBezTo>
                  <a:cubicBezTo>
                    <a:pt x="1279" y="129"/>
                    <a:pt x="1281" y="130"/>
                    <a:pt x="1281" y="130"/>
                  </a:cubicBezTo>
                  <a:cubicBezTo>
                    <a:pt x="1282" y="130"/>
                    <a:pt x="1283" y="131"/>
                    <a:pt x="1282" y="132"/>
                  </a:cubicBezTo>
                  <a:cubicBezTo>
                    <a:pt x="1282" y="133"/>
                    <a:pt x="1280" y="134"/>
                    <a:pt x="1279" y="134"/>
                  </a:cubicBezTo>
                  <a:cubicBezTo>
                    <a:pt x="1279" y="134"/>
                    <a:pt x="1278" y="133"/>
                    <a:pt x="1278" y="133"/>
                  </a:cubicBezTo>
                  <a:cubicBezTo>
                    <a:pt x="1278" y="132"/>
                    <a:pt x="1275" y="129"/>
                    <a:pt x="1275" y="127"/>
                  </a:cubicBezTo>
                  <a:cubicBezTo>
                    <a:pt x="1275" y="126"/>
                    <a:pt x="1276" y="125"/>
                    <a:pt x="1277" y="125"/>
                  </a:cubicBezTo>
                  <a:cubicBezTo>
                    <a:pt x="1278" y="124"/>
                    <a:pt x="1279" y="123"/>
                    <a:pt x="1278" y="122"/>
                  </a:cubicBezTo>
                  <a:cubicBezTo>
                    <a:pt x="1277" y="120"/>
                    <a:pt x="1275" y="118"/>
                    <a:pt x="1275" y="118"/>
                  </a:cubicBezTo>
                  <a:cubicBezTo>
                    <a:pt x="1274" y="117"/>
                    <a:pt x="1273" y="115"/>
                    <a:pt x="1272" y="114"/>
                  </a:cubicBezTo>
                  <a:cubicBezTo>
                    <a:pt x="1271" y="114"/>
                    <a:pt x="1269" y="111"/>
                    <a:pt x="1269" y="113"/>
                  </a:cubicBezTo>
                  <a:cubicBezTo>
                    <a:pt x="1270" y="115"/>
                    <a:pt x="1270" y="117"/>
                    <a:pt x="1271" y="117"/>
                  </a:cubicBezTo>
                  <a:cubicBezTo>
                    <a:pt x="1271" y="118"/>
                    <a:pt x="1271" y="119"/>
                    <a:pt x="1271" y="120"/>
                  </a:cubicBezTo>
                  <a:cubicBezTo>
                    <a:pt x="1270" y="120"/>
                    <a:pt x="1269" y="121"/>
                    <a:pt x="1267" y="121"/>
                  </a:cubicBezTo>
                  <a:cubicBezTo>
                    <a:pt x="1266" y="121"/>
                    <a:pt x="1263" y="121"/>
                    <a:pt x="1262" y="122"/>
                  </a:cubicBezTo>
                  <a:cubicBezTo>
                    <a:pt x="1261" y="122"/>
                    <a:pt x="1260" y="121"/>
                    <a:pt x="1260" y="121"/>
                  </a:cubicBezTo>
                  <a:cubicBezTo>
                    <a:pt x="1259" y="121"/>
                    <a:pt x="1247" y="117"/>
                    <a:pt x="1247" y="117"/>
                  </a:cubicBezTo>
                  <a:cubicBezTo>
                    <a:pt x="1247" y="117"/>
                    <a:pt x="1246" y="117"/>
                    <a:pt x="1247" y="116"/>
                  </a:cubicBezTo>
                  <a:cubicBezTo>
                    <a:pt x="1248" y="115"/>
                    <a:pt x="1249" y="112"/>
                    <a:pt x="1249" y="112"/>
                  </a:cubicBezTo>
                  <a:cubicBezTo>
                    <a:pt x="1248" y="111"/>
                    <a:pt x="1248" y="111"/>
                    <a:pt x="1246" y="112"/>
                  </a:cubicBezTo>
                  <a:cubicBezTo>
                    <a:pt x="1244" y="112"/>
                    <a:pt x="1244" y="113"/>
                    <a:pt x="1243" y="113"/>
                  </a:cubicBezTo>
                  <a:cubicBezTo>
                    <a:pt x="1242" y="113"/>
                    <a:pt x="1229" y="113"/>
                    <a:pt x="1228" y="113"/>
                  </a:cubicBezTo>
                  <a:cubicBezTo>
                    <a:pt x="1228" y="113"/>
                    <a:pt x="1226" y="113"/>
                    <a:pt x="1225" y="114"/>
                  </a:cubicBezTo>
                  <a:cubicBezTo>
                    <a:pt x="1224" y="115"/>
                    <a:pt x="1219" y="118"/>
                    <a:pt x="1220" y="119"/>
                  </a:cubicBezTo>
                  <a:cubicBezTo>
                    <a:pt x="1221" y="120"/>
                    <a:pt x="1222" y="123"/>
                    <a:pt x="1223" y="122"/>
                  </a:cubicBezTo>
                  <a:cubicBezTo>
                    <a:pt x="1225" y="121"/>
                    <a:pt x="1226" y="121"/>
                    <a:pt x="1226" y="121"/>
                  </a:cubicBezTo>
                  <a:cubicBezTo>
                    <a:pt x="1227" y="121"/>
                    <a:pt x="1239" y="120"/>
                    <a:pt x="1239" y="120"/>
                  </a:cubicBezTo>
                  <a:cubicBezTo>
                    <a:pt x="1239" y="120"/>
                    <a:pt x="1240" y="120"/>
                    <a:pt x="1240" y="121"/>
                  </a:cubicBezTo>
                  <a:cubicBezTo>
                    <a:pt x="1240" y="121"/>
                    <a:pt x="1240" y="122"/>
                    <a:pt x="1239" y="122"/>
                  </a:cubicBezTo>
                  <a:cubicBezTo>
                    <a:pt x="1238" y="122"/>
                    <a:pt x="1228" y="127"/>
                    <a:pt x="1228" y="127"/>
                  </a:cubicBezTo>
                  <a:cubicBezTo>
                    <a:pt x="1228" y="127"/>
                    <a:pt x="1227" y="127"/>
                    <a:pt x="1226" y="127"/>
                  </a:cubicBezTo>
                  <a:cubicBezTo>
                    <a:pt x="1225" y="127"/>
                    <a:pt x="1216" y="126"/>
                    <a:pt x="1216" y="126"/>
                  </a:cubicBezTo>
                  <a:cubicBezTo>
                    <a:pt x="1216" y="126"/>
                    <a:pt x="1214" y="126"/>
                    <a:pt x="1215" y="127"/>
                  </a:cubicBezTo>
                  <a:cubicBezTo>
                    <a:pt x="1215" y="128"/>
                    <a:pt x="1216" y="130"/>
                    <a:pt x="1215" y="130"/>
                  </a:cubicBezTo>
                  <a:cubicBezTo>
                    <a:pt x="1214" y="131"/>
                    <a:pt x="1213" y="131"/>
                    <a:pt x="1213" y="131"/>
                  </a:cubicBezTo>
                  <a:cubicBezTo>
                    <a:pt x="1213" y="131"/>
                    <a:pt x="1197" y="135"/>
                    <a:pt x="1196" y="135"/>
                  </a:cubicBezTo>
                  <a:cubicBezTo>
                    <a:pt x="1195" y="136"/>
                    <a:pt x="1171" y="139"/>
                    <a:pt x="1170" y="139"/>
                  </a:cubicBezTo>
                  <a:cubicBezTo>
                    <a:pt x="1170" y="139"/>
                    <a:pt x="1169" y="139"/>
                    <a:pt x="1169" y="140"/>
                  </a:cubicBezTo>
                  <a:cubicBezTo>
                    <a:pt x="1170" y="141"/>
                    <a:pt x="1171" y="142"/>
                    <a:pt x="1170" y="143"/>
                  </a:cubicBezTo>
                  <a:cubicBezTo>
                    <a:pt x="1169" y="143"/>
                    <a:pt x="1154" y="148"/>
                    <a:pt x="1154" y="148"/>
                  </a:cubicBezTo>
                  <a:cubicBezTo>
                    <a:pt x="1154" y="148"/>
                    <a:pt x="1150" y="149"/>
                    <a:pt x="1154" y="147"/>
                  </a:cubicBezTo>
                  <a:cubicBezTo>
                    <a:pt x="1159" y="145"/>
                    <a:pt x="1163" y="142"/>
                    <a:pt x="1164" y="141"/>
                  </a:cubicBezTo>
                  <a:cubicBezTo>
                    <a:pt x="1165" y="139"/>
                    <a:pt x="1167" y="133"/>
                    <a:pt x="1169" y="133"/>
                  </a:cubicBezTo>
                  <a:cubicBezTo>
                    <a:pt x="1172" y="132"/>
                    <a:pt x="1178" y="132"/>
                    <a:pt x="1179" y="131"/>
                  </a:cubicBezTo>
                  <a:cubicBezTo>
                    <a:pt x="1180" y="129"/>
                    <a:pt x="1184" y="124"/>
                    <a:pt x="1184" y="124"/>
                  </a:cubicBezTo>
                  <a:cubicBezTo>
                    <a:pt x="1185" y="124"/>
                    <a:pt x="1186" y="124"/>
                    <a:pt x="1187" y="124"/>
                  </a:cubicBezTo>
                  <a:cubicBezTo>
                    <a:pt x="1187" y="123"/>
                    <a:pt x="1188" y="124"/>
                    <a:pt x="1188" y="124"/>
                  </a:cubicBezTo>
                  <a:cubicBezTo>
                    <a:pt x="1189" y="124"/>
                    <a:pt x="1191" y="123"/>
                    <a:pt x="1192" y="123"/>
                  </a:cubicBezTo>
                  <a:cubicBezTo>
                    <a:pt x="1193" y="122"/>
                    <a:pt x="1224" y="108"/>
                    <a:pt x="1224" y="108"/>
                  </a:cubicBezTo>
                  <a:cubicBezTo>
                    <a:pt x="1224" y="108"/>
                    <a:pt x="1226" y="107"/>
                    <a:pt x="1226" y="105"/>
                  </a:cubicBezTo>
                  <a:cubicBezTo>
                    <a:pt x="1227" y="104"/>
                    <a:pt x="1226" y="104"/>
                    <a:pt x="1225" y="104"/>
                  </a:cubicBezTo>
                  <a:cubicBezTo>
                    <a:pt x="1224" y="104"/>
                    <a:pt x="1220" y="104"/>
                    <a:pt x="1222" y="103"/>
                  </a:cubicBezTo>
                  <a:cubicBezTo>
                    <a:pt x="1224" y="103"/>
                    <a:pt x="1230" y="100"/>
                    <a:pt x="1231" y="99"/>
                  </a:cubicBezTo>
                  <a:cubicBezTo>
                    <a:pt x="1232" y="98"/>
                    <a:pt x="1232" y="98"/>
                    <a:pt x="1233" y="99"/>
                  </a:cubicBezTo>
                  <a:cubicBezTo>
                    <a:pt x="1234" y="99"/>
                    <a:pt x="1235" y="99"/>
                    <a:pt x="1236" y="98"/>
                  </a:cubicBezTo>
                  <a:cubicBezTo>
                    <a:pt x="1237" y="97"/>
                    <a:pt x="1276" y="78"/>
                    <a:pt x="1276" y="78"/>
                  </a:cubicBezTo>
                  <a:cubicBezTo>
                    <a:pt x="1276" y="78"/>
                    <a:pt x="1280" y="76"/>
                    <a:pt x="1281" y="74"/>
                  </a:cubicBezTo>
                  <a:cubicBezTo>
                    <a:pt x="1282" y="72"/>
                    <a:pt x="1282" y="72"/>
                    <a:pt x="1282" y="71"/>
                  </a:cubicBezTo>
                  <a:cubicBezTo>
                    <a:pt x="1282" y="71"/>
                    <a:pt x="1282" y="70"/>
                    <a:pt x="1282" y="69"/>
                  </a:cubicBezTo>
                  <a:cubicBezTo>
                    <a:pt x="1282" y="68"/>
                    <a:pt x="1281" y="68"/>
                    <a:pt x="1281" y="68"/>
                  </a:cubicBezTo>
                  <a:cubicBezTo>
                    <a:pt x="1280" y="68"/>
                    <a:pt x="1275" y="68"/>
                    <a:pt x="1276" y="66"/>
                  </a:cubicBezTo>
                  <a:cubicBezTo>
                    <a:pt x="1276" y="65"/>
                    <a:pt x="1276" y="64"/>
                    <a:pt x="1276" y="64"/>
                  </a:cubicBezTo>
                  <a:cubicBezTo>
                    <a:pt x="1275" y="65"/>
                    <a:pt x="1272" y="68"/>
                    <a:pt x="1270" y="67"/>
                  </a:cubicBezTo>
                  <a:cubicBezTo>
                    <a:pt x="1269" y="67"/>
                    <a:pt x="1268" y="67"/>
                    <a:pt x="1269" y="65"/>
                  </a:cubicBezTo>
                  <a:cubicBezTo>
                    <a:pt x="1270" y="64"/>
                    <a:pt x="1270" y="64"/>
                    <a:pt x="1269" y="64"/>
                  </a:cubicBezTo>
                  <a:cubicBezTo>
                    <a:pt x="1269" y="63"/>
                    <a:pt x="1269" y="63"/>
                    <a:pt x="1269" y="63"/>
                  </a:cubicBezTo>
                  <a:cubicBezTo>
                    <a:pt x="1270" y="63"/>
                    <a:pt x="1270" y="62"/>
                    <a:pt x="1269" y="61"/>
                  </a:cubicBezTo>
                  <a:cubicBezTo>
                    <a:pt x="1268" y="61"/>
                    <a:pt x="1268" y="61"/>
                    <a:pt x="1267" y="61"/>
                  </a:cubicBezTo>
                  <a:cubicBezTo>
                    <a:pt x="1267" y="60"/>
                    <a:pt x="1266" y="60"/>
                    <a:pt x="1266" y="60"/>
                  </a:cubicBezTo>
                  <a:cubicBezTo>
                    <a:pt x="1265" y="60"/>
                    <a:pt x="1264" y="60"/>
                    <a:pt x="1264" y="60"/>
                  </a:cubicBezTo>
                  <a:cubicBezTo>
                    <a:pt x="1263" y="59"/>
                    <a:pt x="1261" y="58"/>
                    <a:pt x="1263" y="58"/>
                  </a:cubicBezTo>
                  <a:cubicBezTo>
                    <a:pt x="1266" y="58"/>
                    <a:pt x="1268" y="59"/>
                    <a:pt x="1270" y="60"/>
                  </a:cubicBezTo>
                  <a:cubicBezTo>
                    <a:pt x="1273" y="62"/>
                    <a:pt x="1274" y="62"/>
                    <a:pt x="1273" y="63"/>
                  </a:cubicBezTo>
                  <a:cubicBezTo>
                    <a:pt x="1273" y="63"/>
                    <a:pt x="1273" y="63"/>
                    <a:pt x="1274" y="63"/>
                  </a:cubicBezTo>
                  <a:cubicBezTo>
                    <a:pt x="1275" y="63"/>
                    <a:pt x="1279" y="63"/>
                    <a:pt x="1280" y="64"/>
                  </a:cubicBezTo>
                  <a:cubicBezTo>
                    <a:pt x="1281" y="65"/>
                    <a:pt x="1280" y="66"/>
                    <a:pt x="1281" y="66"/>
                  </a:cubicBezTo>
                  <a:cubicBezTo>
                    <a:pt x="1282" y="65"/>
                    <a:pt x="1282" y="65"/>
                    <a:pt x="1282" y="64"/>
                  </a:cubicBezTo>
                  <a:cubicBezTo>
                    <a:pt x="1283" y="63"/>
                    <a:pt x="1283" y="61"/>
                    <a:pt x="1284" y="60"/>
                  </a:cubicBezTo>
                  <a:cubicBezTo>
                    <a:pt x="1284" y="59"/>
                    <a:pt x="1285" y="57"/>
                    <a:pt x="1284" y="57"/>
                  </a:cubicBezTo>
                  <a:cubicBezTo>
                    <a:pt x="1284" y="56"/>
                    <a:pt x="1284" y="55"/>
                    <a:pt x="1283" y="56"/>
                  </a:cubicBezTo>
                  <a:cubicBezTo>
                    <a:pt x="1282" y="56"/>
                    <a:pt x="1282" y="56"/>
                    <a:pt x="1281" y="56"/>
                  </a:cubicBezTo>
                  <a:cubicBezTo>
                    <a:pt x="1281" y="57"/>
                    <a:pt x="1280" y="58"/>
                    <a:pt x="1280" y="57"/>
                  </a:cubicBezTo>
                  <a:cubicBezTo>
                    <a:pt x="1280" y="57"/>
                    <a:pt x="1280" y="55"/>
                    <a:pt x="1280" y="54"/>
                  </a:cubicBezTo>
                  <a:cubicBezTo>
                    <a:pt x="1280" y="53"/>
                    <a:pt x="1280" y="53"/>
                    <a:pt x="1279" y="53"/>
                  </a:cubicBezTo>
                  <a:cubicBezTo>
                    <a:pt x="1279" y="52"/>
                    <a:pt x="1279" y="52"/>
                    <a:pt x="1279" y="51"/>
                  </a:cubicBezTo>
                  <a:cubicBezTo>
                    <a:pt x="1279" y="49"/>
                    <a:pt x="1278" y="48"/>
                    <a:pt x="1278" y="48"/>
                  </a:cubicBezTo>
                  <a:cubicBezTo>
                    <a:pt x="1277" y="47"/>
                    <a:pt x="1276" y="47"/>
                    <a:pt x="1276" y="47"/>
                  </a:cubicBezTo>
                  <a:cubicBezTo>
                    <a:pt x="1275" y="47"/>
                    <a:pt x="1275" y="47"/>
                    <a:pt x="1275" y="46"/>
                  </a:cubicBezTo>
                  <a:cubicBezTo>
                    <a:pt x="1276" y="46"/>
                    <a:pt x="1276" y="45"/>
                    <a:pt x="1275" y="45"/>
                  </a:cubicBezTo>
                  <a:cubicBezTo>
                    <a:pt x="1273" y="45"/>
                    <a:pt x="1271" y="45"/>
                    <a:pt x="1271" y="46"/>
                  </a:cubicBezTo>
                  <a:cubicBezTo>
                    <a:pt x="1272" y="47"/>
                    <a:pt x="1272" y="47"/>
                    <a:pt x="1273" y="47"/>
                  </a:cubicBezTo>
                  <a:cubicBezTo>
                    <a:pt x="1275" y="48"/>
                    <a:pt x="1276" y="49"/>
                    <a:pt x="1275" y="49"/>
                  </a:cubicBezTo>
                  <a:cubicBezTo>
                    <a:pt x="1274" y="49"/>
                    <a:pt x="1273" y="48"/>
                    <a:pt x="1273" y="49"/>
                  </a:cubicBezTo>
                  <a:cubicBezTo>
                    <a:pt x="1272" y="50"/>
                    <a:pt x="1272" y="51"/>
                    <a:pt x="1271" y="51"/>
                  </a:cubicBezTo>
                  <a:cubicBezTo>
                    <a:pt x="1270" y="52"/>
                    <a:pt x="1269" y="52"/>
                    <a:pt x="1269" y="50"/>
                  </a:cubicBezTo>
                  <a:cubicBezTo>
                    <a:pt x="1269" y="48"/>
                    <a:pt x="1269" y="48"/>
                    <a:pt x="1269" y="48"/>
                  </a:cubicBezTo>
                  <a:cubicBezTo>
                    <a:pt x="1268" y="48"/>
                    <a:pt x="1268" y="47"/>
                    <a:pt x="1268" y="46"/>
                  </a:cubicBezTo>
                  <a:cubicBezTo>
                    <a:pt x="1268" y="44"/>
                    <a:pt x="1268" y="43"/>
                    <a:pt x="1266" y="42"/>
                  </a:cubicBezTo>
                  <a:cubicBezTo>
                    <a:pt x="1265" y="42"/>
                    <a:pt x="1261" y="40"/>
                    <a:pt x="1261" y="40"/>
                  </a:cubicBezTo>
                  <a:cubicBezTo>
                    <a:pt x="1261" y="40"/>
                    <a:pt x="1260" y="40"/>
                    <a:pt x="1260" y="40"/>
                  </a:cubicBezTo>
                  <a:cubicBezTo>
                    <a:pt x="1260" y="40"/>
                    <a:pt x="1260" y="40"/>
                    <a:pt x="1259" y="39"/>
                  </a:cubicBezTo>
                  <a:cubicBezTo>
                    <a:pt x="1259" y="39"/>
                    <a:pt x="1258" y="38"/>
                    <a:pt x="1258" y="37"/>
                  </a:cubicBezTo>
                  <a:cubicBezTo>
                    <a:pt x="1257" y="37"/>
                    <a:pt x="1256" y="37"/>
                    <a:pt x="1255" y="36"/>
                  </a:cubicBezTo>
                  <a:cubicBezTo>
                    <a:pt x="1255" y="36"/>
                    <a:pt x="1253" y="34"/>
                    <a:pt x="1252" y="35"/>
                  </a:cubicBezTo>
                  <a:cubicBezTo>
                    <a:pt x="1251" y="35"/>
                    <a:pt x="1250" y="34"/>
                    <a:pt x="1250" y="33"/>
                  </a:cubicBezTo>
                  <a:cubicBezTo>
                    <a:pt x="1250" y="33"/>
                    <a:pt x="1249" y="32"/>
                    <a:pt x="1248" y="32"/>
                  </a:cubicBezTo>
                  <a:cubicBezTo>
                    <a:pt x="1247" y="32"/>
                    <a:pt x="1245" y="32"/>
                    <a:pt x="1245" y="32"/>
                  </a:cubicBezTo>
                  <a:cubicBezTo>
                    <a:pt x="1245" y="32"/>
                    <a:pt x="1244" y="32"/>
                    <a:pt x="1244" y="32"/>
                  </a:cubicBezTo>
                  <a:cubicBezTo>
                    <a:pt x="1244" y="32"/>
                    <a:pt x="1244" y="32"/>
                    <a:pt x="1244" y="31"/>
                  </a:cubicBezTo>
                  <a:cubicBezTo>
                    <a:pt x="1244" y="30"/>
                    <a:pt x="1243" y="30"/>
                    <a:pt x="1243" y="30"/>
                  </a:cubicBezTo>
                  <a:cubicBezTo>
                    <a:pt x="1242" y="30"/>
                    <a:pt x="1241" y="30"/>
                    <a:pt x="1241" y="31"/>
                  </a:cubicBezTo>
                  <a:cubicBezTo>
                    <a:pt x="1240" y="31"/>
                    <a:pt x="1240" y="31"/>
                    <a:pt x="1239" y="31"/>
                  </a:cubicBezTo>
                  <a:cubicBezTo>
                    <a:pt x="1239" y="31"/>
                    <a:pt x="1237" y="31"/>
                    <a:pt x="1237" y="31"/>
                  </a:cubicBezTo>
                  <a:cubicBezTo>
                    <a:pt x="1236" y="30"/>
                    <a:pt x="1236" y="30"/>
                    <a:pt x="1235" y="30"/>
                  </a:cubicBezTo>
                  <a:cubicBezTo>
                    <a:pt x="1234" y="30"/>
                    <a:pt x="1231" y="31"/>
                    <a:pt x="1230" y="31"/>
                  </a:cubicBezTo>
                  <a:cubicBezTo>
                    <a:pt x="1229" y="32"/>
                    <a:pt x="1228" y="32"/>
                    <a:pt x="1227" y="32"/>
                  </a:cubicBezTo>
                  <a:cubicBezTo>
                    <a:pt x="1227" y="32"/>
                    <a:pt x="1226" y="32"/>
                    <a:pt x="1226" y="32"/>
                  </a:cubicBezTo>
                  <a:cubicBezTo>
                    <a:pt x="1225" y="32"/>
                    <a:pt x="1224" y="31"/>
                    <a:pt x="1224" y="31"/>
                  </a:cubicBezTo>
                  <a:cubicBezTo>
                    <a:pt x="1223" y="32"/>
                    <a:pt x="1222" y="31"/>
                    <a:pt x="1221" y="31"/>
                  </a:cubicBezTo>
                  <a:cubicBezTo>
                    <a:pt x="1221" y="31"/>
                    <a:pt x="1220" y="31"/>
                    <a:pt x="1219" y="31"/>
                  </a:cubicBezTo>
                  <a:cubicBezTo>
                    <a:pt x="1219" y="31"/>
                    <a:pt x="1218" y="30"/>
                    <a:pt x="1217" y="30"/>
                  </a:cubicBezTo>
                  <a:cubicBezTo>
                    <a:pt x="1216" y="31"/>
                    <a:pt x="1214" y="31"/>
                    <a:pt x="1213" y="31"/>
                  </a:cubicBezTo>
                  <a:cubicBezTo>
                    <a:pt x="1213" y="31"/>
                    <a:pt x="1212" y="31"/>
                    <a:pt x="1212" y="31"/>
                  </a:cubicBezTo>
                  <a:cubicBezTo>
                    <a:pt x="1211" y="31"/>
                    <a:pt x="1205" y="31"/>
                    <a:pt x="1204" y="31"/>
                  </a:cubicBezTo>
                  <a:cubicBezTo>
                    <a:pt x="1203" y="31"/>
                    <a:pt x="1203" y="31"/>
                    <a:pt x="1203" y="31"/>
                  </a:cubicBezTo>
                  <a:cubicBezTo>
                    <a:pt x="1202" y="32"/>
                    <a:pt x="1202" y="32"/>
                    <a:pt x="1202" y="31"/>
                  </a:cubicBezTo>
                  <a:cubicBezTo>
                    <a:pt x="1201" y="31"/>
                    <a:pt x="1201" y="31"/>
                    <a:pt x="1200" y="31"/>
                  </a:cubicBezTo>
                  <a:cubicBezTo>
                    <a:pt x="1199" y="31"/>
                    <a:pt x="1198" y="31"/>
                    <a:pt x="1197" y="31"/>
                  </a:cubicBezTo>
                  <a:cubicBezTo>
                    <a:pt x="1197" y="31"/>
                    <a:pt x="1195" y="31"/>
                    <a:pt x="1196" y="32"/>
                  </a:cubicBezTo>
                  <a:cubicBezTo>
                    <a:pt x="1196" y="33"/>
                    <a:pt x="1196" y="34"/>
                    <a:pt x="1196" y="35"/>
                  </a:cubicBezTo>
                  <a:cubicBezTo>
                    <a:pt x="1196" y="35"/>
                    <a:pt x="1194" y="38"/>
                    <a:pt x="1190" y="38"/>
                  </a:cubicBezTo>
                  <a:cubicBezTo>
                    <a:pt x="1187" y="38"/>
                    <a:pt x="1189" y="37"/>
                    <a:pt x="1185" y="37"/>
                  </a:cubicBezTo>
                  <a:cubicBezTo>
                    <a:pt x="1181" y="38"/>
                    <a:pt x="1181" y="38"/>
                    <a:pt x="1181" y="38"/>
                  </a:cubicBezTo>
                  <a:cubicBezTo>
                    <a:pt x="1181" y="38"/>
                    <a:pt x="1180" y="38"/>
                    <a:pt x="1180" y="38"/>
                  </a:cubicBezTo>
                  <a:cubicBezTo>
                    <a:pt x="1179" y="39"/>
                    <a:pt x="1179" y="39"/>
                    <a:pt x="1178" y="39"/>
                  </a:cubicBezTo>
                  <a:cubicBezTo>
                    <a:pt x="1178" y="38"/>
                    <a:pt x="1177" y="38"/>
                    <a:pt x="1176" y="38"/>
                  </a:cubicBezTo>
                  <a:cubicBezTo>
                    <a:pt x="1175" y="38"/>
                    <a:pt x="1174" y="38"/>
                    <a:pt x="1173" y="38"/>
                  </a:cubicBezTo>
                  <a:cubicBezTo>
                    <a:pt x="1173" y="38"/>
                    <a:pt x="1172" y="37"/>
                    <a:pt x="1173" y="36"/>
                  </a:cubicBezTo>
                  <a:cubicBezTo>
                    <a:pt x="1175" y="35"/>
                    <a:pt x="1188" y="26"/>
                    <a:pt x="1188" y="26"/>
                  </a:cubicBezTo>
                  <a:cubicBezTo>
                    <a:pt x="1188" y="26"/>
                    <a:pt x="1190" y="25"/>
                    <a:pt x="1188" y="25"/>
                  </a:cubicBezTo>
                  <a:cubicBezTo>
                    <a:pt x="1186" y="24"/>
                    <a:pt x="1186" y="24"/>
                    <a:pt x="1186" y="23"/>
                  </a:cubicBezTo>
                  <a:cubicBezTo>
                    <a:pt x="1186" y="23"/>
                    <a:pt x="1185" y="22"/>
                    <a:pt x="1184" y="22"/>
                  </a:cubicBezTo>
                  <a:cubicBezTo>
                    <a:pt x="1183" y="22"/>
                    <a:pt x="1182" y="22"/>
                    <a:pt x="1181" y="21"/>
                  </a:cubicBezTo>
                  <a:cubicBezTo>
                    <a:pt x="1180" y="21"/>
                    <a:pt x="1178" y="21"/>
                    <a:pt x="1178" y="21"/>
                  </a:cubicBezTo>
                  <a:cubicBezTo>
                    <a:pt x="1178" y="22"/>
                    <a:pt x="1176" y="22"/>
                    <a:pt x="1177" y="22"/>
                  </a:cubicBezTo>
                  <a:cubicBezTo>
                    <a:pt x="1178" y="22"/>
                    <a:pt x="1178" y="23"/>
                    <a:pt x="1177" y="23"/>
                  </a:cubicBezTo>
                  <a:cubicBezTo>
                    <a:pt x="1176" y="22"/>
                    <a:pt x="1171" y="21"/>
                    <a:pt x="1170" y="21"/>
                  </a:cubicBezTo>
                  <a:cubicBezTo>
                    <a:pt x="1170" y="21"/>
                    <a:pt x="1169" y="20"/>
                    <a:pt x="1168" y="21"/>
                  </a:cubicBezTo>
                  <a:cubicBezTo>
                    <a:pt x="1167" y="22"/>
                    <a:pt x="1166" y="23"/>
                    <a:pt x="1165" y="23"/>
                  </a:cubicBezTo>
                  <a:cubicBezTo>
                    <a:pt x="1164" y="23"/>
                    <a:pt x="1163" y="23"/>
                    <a:pt x="1162" y="23"/>
                  </a:cubicBezTo>
                  <a:cubicBezTo>
                    <a:pt x="1161" y="23"/>
                    <a:pt x="1156" y="23"/>
                    <a:pt x="1158" y="22"/>
                  </a:cubicBezTo>
                  <a:cubicBezTo>
                    <a:pt x="1159" y="22"/>
                    <a:pt x="1160" y="22"/>
                    <a:pt x="1161" y="22"/>
                  </a:cubicBezTo>
                  <a:cubicBezTo>
                    <a:pt x="1162" y="22"/>
                    <a:pt x="1162" y="22"/>
                    <a:pt x="1162" y="21"/>
                  </a:cubicBezTo>
                  <a:cubicBezTo>
                    <a:pt x="1163" y="20"/>
                    <a:pt x="1163" y="21"/>
                    <a:pt x="1163" y="20"/>
                  </a:cubicBezTo>
                  <a:cubicBezTo>
                    <a:pt x="1164" y="20"/>
                    <a:pt x="1164" y="20"/>
                    <a:pt x="1165" y="19"/>
                  </a:cubicBezTo>
                  <a:cubicBezTo>
                    <a:pt x="1165" y="19"/>
                    <a:pt x="1165" y="18"/>
                    <a:pt x="1164" y="19"/>
                  </a:cubicBezTo>
                  <a:cubicBezTo>
                    <a:pt x="1162" y="20"/>
                    <a:pt x="1163" y="19"/>
                    <a:pt x="1162" y="19"/>
                  </a:cubicBezTo>
                  <a:cubicBezTo>
                    <a:pt x="1161" y="19"/>
                    <a:pt x="1160" y="19"/>
                    <a:pt x="1159" y="19"/>
                  </a:cubicBezTo>
                  <a:cubicBezTo>
                    <a:pt x="1158" y="20"/>
                    <a:pt x="1157" y="20"/>
                    <a:pt x="1155" y="20"/>
                  </a:cubicBezTo>
                  <a:cubicBezTo>
                    <a:pt x="1154" y="19"/>
                    <a:pt x="1153" y="19"/>
                    <a:pt x="1153" y="19"/>
                  </a:cubicBezTo>
                  <a:cubicBezTo>
                    <a:pt x="1153" y="20"/>
                    <a:pt x="1151" y="20"/>
                    <a:pt x="1149" y="20"/>
                  </a:cubicBezTo>
                  <a:cubicBezTo>
                    <a:pt x="1147" y="19"/>
                    <a:pt x="1147" y="19"/>
                    <a:pt x="1146" y="19"/>
                  </a:cubicBezTo>
                  <a:cubicBezTo>
                    <a:pt x="1146" y="19"/>
                    <a:pt x="1141" y="20"/>
                    <a:pt x="1141" y="20"/>
                  </a:cubicBezTo>
                  <a:cubicBezTo>
                    <a:pt x="1140" y="20"/>
                    <a:pt x="1136" y="19"/>
                    <a:pt x="1140" y="19"/>
                  </a:cubicBezTo>
                  <a:cubicBezTo>
                    <a:pt x="1140" y="19"/>
                    <a:pt x="1143" y="19"/>
                    <a:pt x="1144" y="18"/>
                  </a:cubicBezTo>
                  <a:cubicBezTo>
                    <a:pt x="1145" y="18"/>
                    <a:pt x="1146" y="17"/>
                    <a:pt x="1147" y="17"/>
                  </a:cubicBezTo>
                  <a:cubicBezTo>
                    <a:pt x="1148" y="18"/>
                    <a:pt x="1150" y="17"/>
                    <a:pt x="1150" y="17"/>
                  </a:cubicBezTo>
                  <a:cubicBezTo>
                    <a:pt x="1151" y="17"/>
                    <a:pt x="1152" y="17"/>
                    <a:pt x="1153" y="17"/>
                  </a:cubicBezTo>
                  <a:cubicBezTo>
                    <a:pt x="1154" y="16"/>
                    <a:pt x="1155" y="16"/>
                    <a:pt x="1156" y="16"/>
                  </a:cubicBezTo>
                  <a:cubicBezTo>
                    <a:pt x="1156" y="16"/>
                    <a:pt x="1156" y="16"/>
                    <a:pt x="1157" y="15"/>
                  </a:cubicBezTo>
                  <a:cubicBezTo>
                    <a:pt x="1157" y="15"/>
                    <a:pt x="1158" y="15"/>
                    <a:pt x="1158" y="14"/>
                  </a:cubicBezTo>
                  <a:cubicBezTo>
                    <a:pt x="1158" y="14"/>
                    <a:pt x="1158" y="14"/>
                    <a:pt x="1159" y="13"/>
                  </a:cubicBezTo>
                  <a:cubicBezTo>
                    <a:pt x="1160" y="13"/>
                    <a:pt x="1161" y="12"/>
                    <a:pt x="1162" y="12"/>
                  </a:cubicBezTo>
                  <a:cubicBezTo>
                    <a:pt x="1163" y="11"/>
                    <a:pt x="1163" y="11"/>
                    <a:pt x="1164" y="11"/>
                  </a:cubicBezTo>
                  <a:cubicBezTo>
                    <a:pt x="1164" y="11"/>
                    <a:pt x="1166" y="11"/>
                    <a:pt x="1166" y="11"/>
                  </a:cubicBezTo>
                  <a:cubicBezTo>
                    <a:pt x="1167" y="11"/>
                    <a:pt x="1167" y="11"/>
                    <a:pt x="1168" y="11"/>
                  </a:cubicBezTo>
                  <a:cubicBezTo>
                    <a:pt x="1168" y="12"/>
                    <a:pt x="1169" y="12"/>
                    <a:pt x="1170" y="11"/>
                  </a:cubicBezTo>
                  <a:cubicBezTo>
                    <a:pt x="1170" y="11"/>
                    <a:pt x="1170" y="11"/>
                    <a:pt x="1170" y="10"/>
                  </a:cubicBezTo>
                  <a:cubicBezTo>
                    <a:pt x="1169" y="10"/>
                    <a:pt x="1165" y="5"/>
                    <a:pt x="1165" y="5"/>
                  </a:cubicBezTo>
                  <a:cubicBezTo>
                    <a:pt x="1165" y="5"/>
                    <a:pt x="1164" y="5"/>
                    <a:pt x="1163" y="4"/>
                  </a:cubicBezTo>
                  <a:cubicBezTo>
                    <a:pt x="1162" y="4"/>
                    <a:pt x="1152" y="2"/>
                    <a:pt x="1151" y="2"/>
                  </a:cubicBezTo>
                  <a:cubicBezTo>
                    <a:pt x="1150" y="1"/>
                    <a:pt x="1141" y="0"/>
                    <a:pt x="1139" y="0"/>
                  </a:cubicBezTo>
                  <a:cubicBezTo>
                    <a:pt x="1136" y="0"/>
                    <a:pt x="1135" y="0"/>
                    <a:pt x="1135" y="0"/>
                  </a:cubicBezTo>
                  <a:cubicBezTo>
                    <a:pt x="1134" y="0"/>
                    <a:pt x="1134" y="1"/>
                    <a:pt x="1133" y="1"/>
                  </a:cubicBezTo>
                  <a:cubicBezTo>
                    <a:pt x="1132" y="1"/>
                    <a:pt x="1127" y="2"/>
                    <a:pt x="1125" y="3"/>
                  </a:cubicBezTo>
                  <a:cubicBezTo>
                    <a:pt x="1123" y="3"/>
                    <a:pt x="1119" y="4"/>
                    <a:pt x="1118" y="5"/>
                  </a:cubicBezTo>
                  <a:cubicBezTo>
                    <a:pt x="1117" y="6"/>
                    <a:pt x="1110" y="9"/>
                    <a:pt x="1109" y="9"/>
                  </a:cubicBezTo>
                  <a:cubicBezTo>
                    <a:pt x="1108" y="10"/>
                    <a:pt x="1105" y="11"/>
                    <a:pt x="1105" y="11"/>
                  </a:cubicBezTo>
                  <a:cubicBezTo>
                    <a:pt x="1104" y="12"/>
                    <a:pt x="1104" y="12"/>
                    <a:pt x="1105" y="12"/>
                  </a:cubicBezTo>
                  <a:cubicBezTo>
                    <a:pt x="1106" y="12"/>
                    <a:pt x="1109" y="12"/>
                    <a:pt x="1107" y="13"/>
                  </a:cubicBezTo>
                  <a:cubicBezTo>
                    <a:pt x="1105" y="14"/>
                    <a:pt x="1102" y="16"/>
                    <a:pt x="1101" y="16"/>
                  </a:cubicBezTo>
                  <a:cubicBezTo>
                    <a:pt x="1101" y="17"/>
                    <a:pt x="1099" y="18"/>
                    <a:pt x="1098" y="19"/>
                  </a:cubicBezTo>
                  <a:cubicBezTo>
                    <a:pt x="1097" y="19"/>
                    <a:pt x="1096" y="20"/>
                    <a:pt x="1096" y="20"/>
                  </a:cubicBezTo>
                  <a:cubicBezTo>
                    <a:pt x="1097" y="21"/>
                    <a:pt x="1096" y="21"/>
                    <a:pt x="1096" y="22"/>
                  </a:cubicBezTo>
                  <a:cubicBezTo>
                    <a:pt x="1095" y="22"/>
                    <a:pt x="1092" y="23"/>
                    <a:pt x="1093" y="24"/>
                  </a:cubicBezTo>
                  <a:cubicBezTo>
                    <a:pt x="1093" y="24"/>
                    <a:pt x="1092" y="25"/>
                    <a:pt x="1092" y="25"/>
                  </a:cubicBezTo>
                  <a:cubicBezTo>
                    <a:pt x="1092" y="26"/>
                    <a:pt x="1092" y="26"/>
                    <a:pt x="1092" y="26"/>
                  </a:cubicBezTo>
                  <a:cubicBezTo>
                    <a:pt x="1092" y="27"/>
                    <a:pt x="1092" y="27"/>
                    <a:pt x="1092" y="27"/>
                  </a:cubicBezTo>
                  <a:cubicBezTo>
                    <a:pt x="1092" y="28"/>
                    <a:pt x="1092" y="28"/>
                    <a:pt x="1092" y="28"/>
                  </a:cubicBezTo>
                  <a:cubicBezTo>
                    <a:pt x="1093" y="29"/>
                    <a:pt x="1094" y="30"/>
                    <a:pt x="1095" y="29"/>
                  </a:cubicBezTo>
                  <a:cubicBezTo>
                    <a:pt x="1095" y="29"/>
                    <a:pt x="1097" y="29"/>
                    <a:pt x="1096" y="31"/>
                  </a:cubicBezTo>
                  <a:cubicBezTo>
                    <a:pt x="1095" y="32"/>
                    <a:pt x="1095" y="32"/>
                    <a:pt x="1095" y="33"/>
                  </a:cubicBezTo>
                  <a:cubicBezTo>
                    <a:pt x="1095" y="33"/>
                    <a:pt x="1095" y="34"/>
                    <a:pt x="1094" y="35"/>
                  </a:cubicBezTo>
                  <a:cubicBezTo>
                    <a:pt x="1094" y="35"/>
                    <a:pt x="1092" y="36"/>
                    <a:pt x="1093" y="37"/>
                  </a:cubicBezTo>
                  <a:cubicBezTo>
                    <a:pt x="1094" y="37"/>
                    <a:pt x="1095" y="38"/>
                    <a:pt x="1096" y="37"/>
                  </a:cubicBezTo>
                  <a:cubicBezTo>
                    <a:pt x="1097" y="37"/>
                    <a:pt x="1100" y="37"/>
                    <a:pt x="1101" y="38"/>
                  </a:cubicBezTo>
                  <a:cubicBezTo>
                    <a:pt x="1101" y="38"/>
                    <a:pt x="1103" y="39"/>
                    <a:pt x="1103" y="39"/>
                  </a:cubicBezTo>
                  <a:cubicBezTo>
                    <a:pt x="1104" y="39"/>
                    <a:pt x="1105" y="39"/>
                    <a:pt x="1106" y="39"/>
                  </a:cubicBezTo>
                  <a:cubicBezTo>
                    <a:pt x="1106" y="39"/>
                    <a:pt x="1107" y="39"/>
                    <a:pt x="1107" y="40"/>
                  </a:cubicBezTo>
                  <a:cubicBezTo>
                    <a:pt x="1108" y="40"/>
                    <a:pt x="1113" y="42"/>
                    <a:pt x="1110" y="41"/>
                  </a:cubicBezTo>
                  <a:cubicBezTo>
                    <a:pt x="1106" y="41"/>
                    <a:pt x="1106" y="41"/>
                    <a:pt x="1105" y="41"/>
                  </a:cubicBezTo>
                  <a:cubicBezTo>
                    <a:pt x="1105" y="40"/>
                    <a:pt x="1104" y="39"/>
                    <a:pt x="1103" y="40"/>
                  </a:cubicBezTo>
                  <a:cubicBezTo>
                    <a:pt x="1102" y="40"/>
                    <a:pt x="1100" y="39"/>
                    <a:pt x="1100" y="39"/>
                  </a:cubicBezTo>
                  <a:cubicBezTo>
                    <a:pt x="1099" y="39"/>
                    <a:pt x="1097" y="39"/>
                    <a:pt x="1096" y="39"/>
                  </a:cubicBezTo>
                  <a:cubicBezTo>
                    <a:pt x="1096" y="39"/>
                    <a:pt x="1094" y="40"/>
                    <a:pt x="1094" y="39"/>
                  </a:cubicBezTo>
                  <a:cubicBezTo>
                    <a:pt x="1094" y="38"/>
                    <a:pt x="1094" y="38"/>
                    <a:pt x="1093" y="38"/>
                  </a:cubicBezTo>
                  <a:cubicBezTo>
                    <a:pt x="1092" y="38"/>
                    <a:pt x="1091" y="37"/>
                    <a:pt x="1089" y="38"/>
                  </a:cubicBezTo>
                  <a:cubicBezTo>
                    <a:pt x="1088" y="39"/>
                    <a:pt x="1083" y="39"/>
                    <a:pt x="1083" y="39"/>
                  </a:cubicBezTo>
                  <a:cubicBezTo>
                    <a:pt x="1083" y="39"/>
                    <a:pt x="1082" y="39"/>
                    <a:pt x="1082" y="39"/>
                  </a:cubicBezTo>
                  <a:cubicBezTo>
                    <a:pt x="1081" y="38"/>
                    <a:pt x="1077" y="39"/>
                    <a:pt x="1075" y="39"/>
                  </a:cubicBezTo>
                  <a:cubicBezTo>
                    <a:pt x="1074" y="39"/>
                    <a:pt x="1070" y="39"/>
                    <a:pt x="1068" y="39"/>
                  </a:cubicBezTo>
                  <a:cubicBezTo>
                    <a:pt x="1067" y="39"/>
                    <a:pt x="1062" y="37"/>
                    <a:pt x="1061" y="38"/>
                  </a:cubicBezTo>
                  <a:cubicBezTo>
                    <a:pt x="1061" y="39"/>
                    <a:pt x="1062" y="39"/>
                    <a:pt x="1063" y="40"/>
                  </a:cubicBezTo>
                  <a:cubicBezTo>
                    <a:pt x="1064" y="40"/>
                    <a:pt x="1064" y="40"/>
                    <a:pt x="1064" y="41"/>
                  </a:cubicBezTo>
                  <a:cubicBezTo>
                    <a:pt x="1064" y="42"/>
                    <a:pt x="1064" y="43"/>
                    <a:pt x="1065" y="43"/>
                  </a:cubicBezTo>
                  <a:cubicBezTo>
                    <a:pt x="1066" y="43"/>
                    <a:pt x="1068" y="42"/>
                    <a:pt x="1069" y="43"/>
                  </a:cubicBezTo>
                  <a:cubicBezTo>
                    <a:pt x="1070" y="45"/>
                    <a:pt x="1070" y="45"/>
                    <a:pt x="1071" y="45"/>
                  </a:cubicBezTo>
                  <a:cubicBezTo>
                    <a:pt x="1072" y="45"/>
                    <a:pt x="1073" y="45"/>
                    <a:pt x="1073" y="46"/>
                  </a:cubicBezTo>
                  <a:cubicBezTo>
                    <a:pt x="1073" y="47"/>
                    <a:pt x="1073" y="48"/>
                    <a:pt x="1074" y="48"/>
                  </a:cubicBezTo>
                  <a:cubicBezTo>
                    <a:pt x="1075" y="48"/>
                    <a:pt x="1076" y="49"/>
                    <a:pt x="1076" y="50"/>
                  </a:cubicBezTo>
                  <a:cubicBezTo>
                    <a:pt x="1077" y="51"/>
                    <a:pt x="1077" y="52"/>
                    <a:pt x="1076" y="52"/>
                  </a:cubicBezTo>
                  <a:cubicBezTo>
                    <a:pt x="1075" y="52"/>
                    <a:pt x="1073" y="51"/>
                    <a:pt x="1072" y="51"/>
                  </a:cubicBezTo>
                  <a:cubicBezTo>
                    <a:pt x="1072" y="50"/>
                    <a:pt x="1062" y="46"/>
                    <a:pt x="1062" y="46"/>
                  </a:cubicBezTo>
                  <a:cubicBezTo>
                    <a:pt x="1062" y="46"/>
                    <a:pt x="1060" y="45"/>
                    <a:pt x="1059" y="46"/>
                  </a:cubicBezTo>
                  <a:cubicBezTo>
                    <a:pt x="1058" y="46"/>
                    <a:pt x="1058" y="46"/>
                    <a:pt x="1057" y="46"/>
                  </a:cubicBezTo>
                  <a:cubicBezTo>
                    <a:pt x="1057" y="47"/>
                    <a:pt x="1057" y="47"/>
                    <a:pt x="1057" y="47"/>
                  </a:cubicBezTo>
                  <a:cubicBezTo>
                    <a:pt x="1056" y="47"/>
                    <a:pt x="1055" y="48"/>
                    <a:pt x="1055" y="48"/>
                  </a:cubicBezTo>
                  <a:cubicBezTo>
                    <a:pt x="1055" y="48"/>
                    <a:pt x="1049" y="48"/>
                    <a:pt x="1048" y="49"/>
                  </a:cubicBezTo>
                  <a:cubicBezTo>
                    <a:pt x="1048" y="50"/>
                    <a:pt x="1048" y="50"/>
                    <a:pt x="1048" y="50"/>
                  </a:cubicBezTo>
                  <a:cubicBezTo>
                    <a:pt x="1047" y="50"/>
                    <a:pt x="1044" y="51"/>
                    <a:pt x="1044" y="51"/>
                  </a:cubicBezTo>
                  <a:cubicBezTo>
                    <a:pt x="1043" y="51"/>
                    <a:pt x="1040" y="54"/>
                    <a:pt x="1039" y="54"/>
                  </a:cubicBezTo>
                  <a:cubicBezTo>
                    <a:pt x="1039" y="54"/>
                    <a:pt x="1037" y="55"/>
                    <a:pt x="1038" y="54"/>
                  </a:cubicBezTo>
                  <a:cubicBezTo>
                    <a:pt x="1039" y="53"/>
                    <a:pt x="1040" y="52"/>
                    <a:pt x="1038" y="52"/>
                  </a:cubicBezTo>
                  <a:cubicBezTo>
                    <a:pt x="1037" y="53"/>
                    <a:pt x="1035" y="53"/>
                    <a:pt x="1035" y="54"/>
                  </a:cubicBezTo>
                  <a:cubicBezTo>
                    <a:pt x="1034" y="54"/>
                    <a:pt x="1028" y="56"/>
                    <a:pt x="1027" y="57"/>
                  </a:cubicBezTo>
                  <a:cubicBezTo>
                    <a:pt x="1027" y="57"/>
                    <a:pt x="1026" y="57"/>
                    <a:pt x="1027" y="56"/>
                  </a:cubicBezTo>
                  <a:cubicBezTo>
                    <a:pt x="1027" y="56"/>
                    <a:pt x="1028" y="54"/>
                    <a:pt x="1027" y="54"/>
                  </a:cubicBezTo>
                  <a:cubicBezTo>
                    <a:pt x="1026" y="53"/>
                    <a:pt x="1026" y="53"/>
                    <a:pt x="1025" y="53"/>
                  </a:cubicBezTo>
                  <a:cubicBezTo>
                    <a:pt x="1024" y="53"/>
                    <a:pt x="1023" y="54"/>
                    <a:pt x="1022" y="55"/>
                  </a:cubicBezTo>
                  <a:cubicBezTo>
                    <a:pt x="1020" y="55"/>
                    <a:pt x="1016" y="57"/>
                    <a:pt x="1016" y="58"/>
                  </a:cubicBezTo>
                  <a:cubicBezTo>
                    <a:pt x="1015" y="58"/>
                    <a:pt x="1012" y="57"/>
                    <a:pt x="1014" y="56"/>
                  </a:cubicBezTo>
                  <a:cubicBezTo>
                    <a:pt x="1016" y="56"/>
                    <a:pt x="1018" y="54"/>
                    <a:pt x="1017" y="54"/>
                  </a:cubicBezTo>
                  <a:cubicBezTo>
                    <a:pt x="1016" y="54"/>
                    <a:pt x="1014" y="54"/>
                    <a:pt x="1013" y="54"/>
                  </a:cubicBezTo>
                  <a:cubicBezTo>
                    <a:pt x="1012" y="54"/>
                    <a:pt x="979" y="50"/>
                    <a:pt x="979" y="50"/>
                  </a:cubicBezTo>
                  <a:cubicBezTo>
                    <a:pt x="979" y="50"/>
                    <a:pt x="977" y="50"/>
                    <a:pt x="977" y="50"/>
                  </a:cubicBezTo>
                  <a:cubicBezTo>
                    <a:pt x="976" y="51"/>
                    <a:pt x="976" y="51"/>
                    <a:pt x="975" y="51"/>
                  </a:cubicBezTo>
                  <a:cubicBezTo>
                    <a:pt x="975" y="51"/>
                    <a:pt x="974" y="51"/>
                    <a:pt x="974" y="52"/>
                  </a:cubicBezTo>
                  <a:cubicBezTo>
                    <a:pt x="974" y="53"/>
                    <a:pt x="974" y="53"/>
                    <a:pt x="974" y="54"/>
                  </a:cubicBezTo>
                  <a:cubicBezTo>
                    <a:pt x="973" y="54"/>
                    <a:pt x="972" y="54"/>
                    <a:pt x="973" y="54"/>
                  </a:cubicBezTo>
                  <a:cubicBezTo>
                    <a:pt x="974" y="54"/>
                    <a:pt x="980" y="54"/>
                    <a:pt x="979" y="55"/>
                  </a:cubicBezTo>
                  <a:cubicBezTo>
                    <a:pt x="978" y="55"/>
                    <a:pt x="980" y="55"/>
                    <a:pt x="982" y="55"/>
                  </a:cubicBezTo>
                  <a:cubicBezTo>
                    <a:pt x="983" y="55"/>
                    <a:pt x="984" y="56"/>
                    <a:pt x="985" y="55"/>
                  </a:cubicBezTo>
                  <a:cubicBezTo>
                    <a:pt x="986" y="55"/>
                    <a:pt x="994" y="54"/>
                    <a:pt x="991" y="56"/>
                  </a:cubicBezTo>
                  <a:cubicBezTo>
                    <a:pt x="989" y="57"/>
                    <a:pt x="969" y="59"/>
                    <a:pt x="969" y="59"/>
                  </a:cubicBezTo>
                  <a:cubicBezTo>
                    <a:pt x="969" y="59"/>
                    <a:pt x="938" y="64"/>
                    <a:pt x="937" y="65"/>
                  </a:cubicBezTo>
                  <a:cubicBezTo>
                    <a:pt x="935" y="65"/>
                    <a:pt x="931" y="66"/>
                    <a:pt x="930" y="66"/>
                  </a:cubicBezTo>
                  <a:cubicBezTo>
                    <a:pt x="929" y="67"/>
                    <a:pt x="922" y="68"/>
                    <a:pt x="921" y="68"/>
                  </a:cubicBezTo>
                  <a:cubicBezTo>
                    <a:pt x="920" y="68"/>
                    <a:pt x="919" y="69"/>
                    <a:pt x="918" y="69"/>
                  </a:cubicBezTo>
                  <a:cubicBezTo>
                    <a:pt x="918" y="70"/>
                    <a:pt x="917" y="70"/>
                    <a:pt x="917" y="70"/>
                  </a:cubicBezTo>
                  <a:cubicBezTo>
                    <a:pt x="916" y="70"/>
                    <a:pt x="915" y="70"/>
                    <a:pt x="915" y="70"/>
                  </a:cubicBezTo>
                  <a:cubicBezTo>
                    <a:pt x="916" y="71"/>
                    <a:pt x="915" y="71"/>
                    <a:pt x="915" y="71"/>
                  </a:cubicBezTo>
                  <a:cubicBezTo>
                    <a:pt x="915" y="71"/>
                    <a:pt x="912" y="72"/>
                    <a:pt x="912" y="72"/>
                  </a:cubicBezTo>
                  <a:cubicBezTo>
                    <a:pt x="912" y="73"/>
                    <a:pt x="912" y="73"/>
                    <a:pt x="912" y="73"/>
                  </a:cubicBezTo>
                  <a:cubicBezTo>
                    <a:pt x="911" y="73"/>
                    <a:pt x="909" y="73"/>
                    <a:pt x="909" y="74"/>
                  </a:cubicBezTo>
                  <a:cubicBezTo>
                    <a:pt x="909" y="74"/>
                    <a:pt x="909" y="75"/>
                    <a:pt x="908" y="75"/>
                  </a:cubicBezTo>
                  <a:cubicBezTo>
                    <a:pt x="908" y="75"/>
                    <a:pt x="905" y="77"/>
                    <a:pt x="903" y="78"/>
                  </a:cubicBezTo>
                  <a:cubicBezTo>
                    <a:pt x="902" y="79"/>
                    <a:pt x="900" y="80"/>
                    <a:pt x="900" y="80"/>
                  </a:cubicBezTo>
                  <a:cubicBezTo>
                    <a:pt x="900" y="80"/>
                    <a:pt x="899" y="80"/>
                    <a:pt x="898" y="80"/>
                  </a:cubicBezTo>
                  <a:cubicBezTo>
                    <a:pt x="898" y="80"/>
                    <a:pt x="886" y="79"/>
                    <a:pt x="886" y="79"/>
                  </a:cubicBezTo>
                  <a:cubicBezTo>
                    <a:pt x="886" y="79"/>
                    <a:pt x="885" y="79"/>
                    <a:pt x="884" y="80"/>
                  </a:cubicBezTo>
                  <a:cubicBezTo>
                    <a:pt x="884" y="81"/>
                    <a:pt x="884" y="81"/>
                    <a:pt x="885" y="81"/>
                  </a:cubicBezTo>
                  <a:cubicBezTo>
                    <a:pt x="886" y="81"/>
                    <a:pt x="887" y="81"/>
                    <a:pt x="887" y="81"/>
                  </a:cubicBezTo>
                  <a:cubicBezTo>
                    <a:pt x="888" y="81"/>
                    <a:pt x="888" y="81"/>
                    <a:pt x="889" y="81"/>
                  </a:cubicBezTo>
                  <a:cubicBezTo>
                    <a:pt x="890" y="81"/>
                    <a:pt x="890" y="81"/>
                    <a:pt x="891" y="82"/>
                  </a:cubicBezTo>
                  <a:cubicBezTo>
                    <a:pt x="891" y="82"/>
                    <a:pt x="892" y="82"/>
                    <a:pt x="892" y="82"/>
                  </a:cubicBezTo>
                  <a:cubicBezTo>
                    <a:pt x="892" y="82"/>
                    <a:pt x="894" y="82"/>
                    <a:pt x="892" y="83"/>
                  </a:cubicBezTo>
                  <a:cubicBezTo>
                    <a:pt x="890" y="83"/>
                    <a:pt x="888" y="83"/>
                    <a:pt x="889" y="84"/>
                  </a:cubicBezTo>
                  <a:cubicBezTo>
                    <a:pt x="889" y="84"/>
                    <a:pt x="890" y="84"/>
                    <a:pt x="891" y="85"/>
                  </a:cubicBezTo>
                  <a:cubicBezTo>
                    <a:pt x="891" y="85"/>
                    <a:pt x="892" y="85"/>
                    <a:pt x="891" y="85"/>
                  </a:cubicBezTo>
                  <a:cubicBezTo>
                    <a:pt x="890" y="86"/>
                    <a:pt x="888" y="87"/>
                    <a:pt x="888" y="88"/>
                  </a:cubicBezTo>
                  <a:cubicBezTo>
                    <a:pt x="887" y="88"/>
                    <a:pt x="886" y="89"/>
                    <a:pt x="886" y="89"/>
                  </a:cubicBezTo>
                  <a:cubicBezTo>
                    <a:pt x="886" y="90"/>
                    <a:pt x="886" y="90"/>
                    <a:pt x="886" y="90"/>
                  </a:cubicBezTo>
                  <a:cubicBezTo>
                    <a:pt x="885" y="91"/>
                    <a:pt x="882" y="91"/>
                    <a:pt x="883" y="93"/>
                  </a:cubicBezTo>
                  <a:cubicBezTo>
                    <a:pt x="883" y="94"/>
                    <a:pt x="885" y="95"/>
                    <a:pt x="884" y="95"/>
                  </a:cubicBezTo>
                  <a:cubicBezTo>
                    <a:pt x="883" y="95"/>
                    <a:pt x="881" y="95"/>
                    <a:pt x="881" y="94"/>
                  </a:cubicBezTo>
                  <a:cubicBezTo>
                    <a:pt x="881" y="94"/>
                    <a:pt x="881" y="94"/>
                    <a:pt x="880" y="94"/>
                  </a:cubicBezTo>
                  <a:cubicBezTo>
                    <a:pt x="880" y="93"/>
                    <a:pt x="880" y="93"/>
                    <a:pt x="880" y="93"/>
                  </a:cubicBezTo>
                  <a:cubicBezTo>
                    <a:pt x="880" y="93"/>
                    <a:pt x="880" y="92"/>
                    <a:pt x="880" y="92"/>
                  </a:cubicBezTo>
                  <a:cubicBezTo>
                    <a:pt x="879" y="92"/>
                    <a:pt x="875" y="93"/>
                    <a:pt x="875" y="91"/>
                  </a:cubicBezTo>
                  <a:cubicBezTo>
                    <a:pt x="874" y="90"/>
                    <a:pt x="873" y="89"/>
                    <a:pt x="872" y="89"/>
                  </a:cubicBezTo>
                  <a:cubicBezTo>
                    <a:pt x="872" y="90"/>
                    <a:pt x="873" y="90"/>
                    <a:pt x="872" y="90"/>
                  </a:cubicBezTo>
                  <a:cubicBezTo>
                    <a:pt x="872" y="91"/>
                    <a:pt x="868" y="92"/>
                    <a:pt x="868" y="93"/>
                  </a:cubicBezTo>
                  <a:cubicBezTo>
                    <a:pt x="869" y="93"/>
                    <a:pt x="868" y="93"/>
                    <a:pt x="868" y="94"/>
                  </a:cubicBezTo>
                  <a:cubicBezTo>
                    <a:pt x="868" y="94"/>
                    <a:pt x="867" y="94"/>
                    <a:pt x="868" y="94"/>
                  </a:cubicBezTo>
                  <a:cubicBezTo>
                    <a:pt x="870" y="94"/>
                    <a:pt x="870" y="95"/>
                    <a:pt x="871" y="95"/>
                  </a:cubicBezTo>
                  <a:cubicBezTo>
                    <a:pt x="872" y="94"/>
                    <a:pt x="875" y="95"/>
                    <a:pt x="876" y="95"/>
                  </a:cubicBezTo>
                  <a:cubicBezTo>
                    <a:pt x="876" y="96"/>
                    <a:pt x="877" y="96"/>
                    <a:pt x="877" y="96"/>
                  </a:cubicBezTo>
                  <a:cubicBezTo>
                    <a:pt x="878" y="96"/>
                    <a:pt x="878" y="96"/>
                    <a:pt x="879" y="96"/>
                  </a:cubicBezTo>
                  <a:cubicBezTo>
                    <a:pt x="879" y="96"/>
                    <a:pt x="883" y="96"/>
                    <a:pt x="881" y="97"/>
                  </a:cubicBezTo>
                  <a:cubicBezTo>
                    <a:pt x="879" y="98"/>
                    <a:pt x="879" y="98"/>
                    <a:pt x="880" y="98"/>
                  </a:cubicBezTo>
                  <a:cubicBezTo>
                    <a:pt x="880" y="98"/>
                    <a:pt x="881" y="98"/>
                    <a:pt x="881" y="99"/>
                  </a:cubicBezTo>
                  <a:cubicBezTo>
                    <a:pt x="881" y="99"/>
                    <a:pt x="881" y="100"/>
                    <a:pt x="882" y="100"/>
                  </a:cubicBezTo>
                  <a:cubicBezTo>
                    <a:pt x="882" y="100"/>
                    <a:pt x="883" y="101"/>
                    <a:pt x="883" y="100"/>
                  </a:cubicBezTo>
                  <a:cubicBezTo>
                    <a:pt x="884" y="100"/>
                    <a:pt x="887" y="100"/>
                    <a:pt x="887" y="101"/>
                  </a:cubicBezTo>
                  <a:cubicBezTo>
                    <a:pt x="886" y="101"/>
                    <a:pt x="887" y="101"/>
                    <a:pt x="887" y="101"/>
                  </a:cubicBezTo>
                  <a:cubicBezTo>
                    <a:pt x="887" y="102"/>
                    <a:pt x="886" y="104"/>
                    <a:pt x="886" y="104"/>
                  </a:cubicBezTo>
                  <a:cubicBezTo>
                    <a:pt x="886" y="105"/>
                    <a:pt x="885" y="105"/>
                    <a:pt x="885" y="104"/>
                  </a:cubicBezTo>
                  <a:cubicBezTo>
                    <a:pt x="885" y="104"/>
                    <a:pt x="886" y="104"/>
                    <a:pt x="885" y="104"/>
                  </a:cubicBezTo>
                  <a:cubicBezTo>
                    <a:pt x="884" y="104"/>
                    <a:pt x="880" y="104"/>
                    <a:pt x="883" y="103"/>
                  </a:cubicBezTo>
                  <a:cubicBezTo>
                    <a:pt x="886" y="102"/>
                    <a:pt x="884" y="101"/>
                    <a:pt x="883" y="102"/>
                  </a:cubicBezTo>
                  <a:cubicBezTo>
                    <a:pt x="883" y="102"/>
                    <a:pt x="882" y="102"/>
                    <a:pt x="882" y="102"/>
                  </a:cubicBezTo>
                  <a:cubicBezTo>
                    <a:pt x="881" y="101"/>
                    <a:pt x="878" y="101"/>
                    <a:pt x="878" y="101"/>
                  </a:cubicBezTo>
                  <a:cubicBezTo>
                    <a:pt x="877" y="101"/>
                    <a:pt x="871" y="101"/>
                    <a:pt x="872" y="101"/>
                  </a:cubicBezTo>
                  <a:cubicBezTo>
                    <a:pt x="872" y="102"/>
                    <a:pt x="871" y="102"/>
                    <a:pt x="871" y="102"/>
                  </a:cubicBezTo>
                  <a:cubicBezTo>
                    <a:pt x="870" y="102"/>
                    <a:pt x="869" y="102"/>
                    <a:pt x="870" y="103"/>
                  </a:cubicBezTo>
                  <a:cubicBezTo>
                    <a:pt x="870" y="103"/>
                    <a:pt x="870" y="104"/>
                    <a:pt x="870" y="104"/>
                  </a:cubicBezTo>
                  <a:cubicBezTo>
                    <a:pt x="870" y="104"/>
                    <a:pt x="870" y="105"/>
                    <a:pt x="871" y="105"/>
                  </a:cubicBezTo>
                  <a:cubicBezTo>
                    <a:pt x="873" y="105"/>
                    <a:pt x="875" y="105"/>
                    <a:pt x="876" y="105"/>
                  </a:cubicBezTo>
                  <a:cubicBezTo>
                    <a:pt x="876" y="105"/>
                    <a:pt x="878" y="105"/>
                    <a:pt x="879" y="105"/>
                  </a:cubicBezTo>
                  <a:cubicBezTo>
                    <a:pt x="880" y="106"/>
                    <a:pt x="884" y="107"/>
                    <a:pt x="883" y="108"/>
                  </a:cubicBezTo>
                  <a:cubicBezTo>
                    <a:pt x="881" y="109"/>
                    <a:pt x="881" y="109"/>
                    <a:pt x="882" y="109"/>
                  </a:cubicBezTo>
                  <a:cubicBezTo>
                    <a:pt x="883" y="110"/>
                    <a:pt x="884" y="109"/>
                    <a:pt x="883" y="110"/>
                  </a:cubicBezTo>
                  <a:cubicBezTo>
                    <a:pt x="883" y="110"/>
                    <a:pt x="884" y="111"/>
                    <a:pt x="885" y="111"/>
                  </a:cubicBezTo>
                  <a:cubicBezTo>
                    <a:pt x="886" y="111"/>
                    <a:pt x="892" y="112"/>
                    <a:pt x="889" y="112"/>
                  </a:cubicBezTo>
                  <a:cubicBezTo>
                    <a:pt x="887" y="112"/>
                    <a:pt x="886" y="111"/>
                    <a:pt x="885" y="112"/>
                  </a:cubicBezTo>
                  <a:cubicBezTo>
                    <a:pt x="885" y="112"/>
                    <a:pt x="885" y="112"/>
                    <a:pt x="886" y="113"/>
                  </a:cubicBezTo>
                  <a:cubicBezTo>
                    <a:pt x="887" y="114"/>
                    <a:pt x="889" y="115"/>
                    <a:pt x="888" y="116"/>
                  </a:cubicBezTo>
                  <a:cubicBezTo>
                    <a:pt x="886" y="117"/>
                    <a:pt x="882" y="117"/>
                    <a:pt x="881" y="117"/>
                  </a:cubicBezTo>
                  <a:cubicBezTo>
                    <a:pt x="880" y="117"/>
                    <a:pt x="817" y="123"/>
                    <a:pt x="817" y="123"/>
                  </a:cubicBezTo>
                  <a:cubicBezTo>
                    <a:pt x="793" y="125"/>
                    <a:pt x="793" y="125"/>
                    <a:pt x="793" y="125"/>
                  </a:cubicBezTo>
                  <a:cubicBezTo>
                    <a:pt x="793" y="125"/>
                    <a:pt x="789" y="125"/>
                    <a:pt x="790" y="125"/>
                  </a:cubicBezTo>
                  <a:cubicBezTo>
                    <a:pt x="790" y="126"/>
                    <a:pt x="789" y="127"/>
                    <a:pt x="790" y="127"/>
                  </a:cubicBezTo>
                  <a:cubicBezTo>
                    <a:pt x="791" y="126"/>
                    <a:pt x="792" y="127"/>
                    <a:pt x="791" y="127"/>
                  </a:cubicBezTo>
                  <a:cubicBezTo>
                    <a:pt x="790" y="128"/>
                    <a:pt x="790" y="129"/>
                    <a:pt x="789" y="130"/>
                  </a:cubicBezTo>
                  <a:cubicBezTo>
                    <a:pt x="788" y="130"/>
                    <a:pt x="787" y="131"/>
                    <a:pt x="787" y="131"/>
                  </a:cubicBezTo>
                  <a:cubicBezTo>
                    <a:pt x="786" y="131"/>
                    <a:pt x="785" y="132"/>
                    <a:pt x="786" y="132"/>
                  </a:cubicBezTo>
                  <a:cubicBezTo>
                    <a:pt x="786" y="133"/>
                    <a:pt x="787" y="133"/>
                    <a:pt x="788" y="133"/>
                  </a:cubicBezTo>
                  <a:cubicBezTo>
                    <a:pt x="789" y="133"/>
                    <a:pt x="790" y="134"/>
                    <a:pt x="789" y="134"/>
                  </a:cubicBezTo>
                  <a:cubicBezTo>
                    <a:pt x="788" y="135"/>
                    <a:pt x="785" y="136"/>
                    <a:pt x="786" y="136"/>
                  </a:cubicBezTo>
                  <a:cubicBezTo>
                    <a:pt x="786" y="136"/>
                    <a:pt x="787" y="137"/>
                    <a:pt x="788" y="137"/>
                  </a:cubicBezTo>
                  <a:cubicBezTo>
                    <a:pt x="788" y="137"/>
                    <a:pt x="790" y="137"/>
                    <a:pt x="789" y="138"/>
                  </a:cubicBezTo>
                  <a:cubicBezTo>
                    <a:pt x="789" y="138"/>
                    <a:pt x="788" y="139"/>
                    <a:pt x="789" y="139"/>
                  </a:cubicBezTo>
                  <a:cubicBezTo>
                    <a:pt x="789" y="139"/>
                    <a:pt x="792" y="139"/>
                    <a:pt x="793" y="141"/>
                  </a:cubicBezTo>
                  <a:cubicBezTo>
                    <a:pt x="794" y="143"/>
                    <a:pt x="795" y="144"/>
                    <a:pt x="793" y="146"/>
                  </a:cubicBezTo>
                  <a:cubicBezTo>
                    <a:pt x="792" y="148"/>
                    <a:pt x="791" y="149"/>
                    <a:pt x="791" y="150"/>
                  </a:cubicBezTo>
                  <a:cubicBezTo>
                    <a:pt x="791" y="150"/>
                    <a:pt x="792" y="152"/>
                    <a:pt x="793" y="152"/>
                  </a:cubicBezTo>
                  <a:cubicBezTo>
                    <a:pt x="794" y="152"/>
                    <a:pt x="794" y="152"/>
                    <a:pt x="794" y="153"/>
                  </a:cubicBezTo>
                  <a:cubicBezTo>
                    <a:pt x="793" y="153"/>
                    <a:pt x="792" y="154"/>
                    <a:pt x="793" y="155"/>
                  </a:cubicBezTo>
                  <a:cubicBezTo>
                    <a:pt x="794" y="156"/>
                    <a:pt x="796" y="157"/>
                    <a:pt x="796" y="157"/>
                  </a:cubicBezTo>
                  <a:cubicBezTo>
                    <a:pt x="796" y="157"/>
                    <a:pt x="797" y="158"/>
                    <a:pt x="798" y="158"/>
                  </a:cubicBezTo>
                  <a:cubicBezTo>
                    <a:pt x="799" y="158"/>
                    <a:pt x="813" y="161"/>
                    <a:pt x="813" y="161"/>
                  </a:cubicBezTo>
                  <a:cubicBezTo>
                    <a:pt x="813" y="161"/>
                    <a:pt x="814" y="161"/>
                    <a:pt x="814" y="162"/>
                  </a:cubicBezTo>
                  <a:cubicBezTo>
                    <a:pt x="814" y="164"/>
                    <a:pt x="815" y="167"/>
                    <a:pt x="815" y="167"/>
                  </a:cubicBezTo>
                  <a:cubicBezTo>
                    <a:pt x="816" y="168"/>
                    <a:pt x="821" y="173"/>
                    <a:pt x="821" y="173"/>
                  </a:cubicBezTo>
                  <a:cubicBezTo>
                    <a:pt x="821" y="173"/>
                    <a:pt x="822" y="173"/>
                    <a:pt x="822" y="174"/>
                  </a:cubicBezTo>
                  <a:cubicBezTo>
                    <a:pt x="822" y="175"/>
                    <a:pt x="822" y="176"/>
                    <a:pt x="821" y="176"/>
                  </a:cubicBezTo>
                  <a:cubicBezTo>
                    <a:pt x="820" y="177"/>
                    <a:pt x="816" y="177"/>
                    <a:pt x="815" y="177"/>
                  </a:cubicBezTo>
                  <a:cubicBezTo>
                    <a:pt x="815" y="178"/>
                    <a:pt x="812" y="178"/>
                    <a:pt x="812" y="178"/>
                  </a:cubicBezTo>
                  <a:cubicBezTo>
                    <a:pt x="812" y="178"/>
                    <a:pt x="809" y="178"/>
                    <a:pt x="808" y="178"/>
                  </a:cubicBezTo>
                  <a:cubicBezTo>
                    <a:pt x="808" y="178"/>
                    <a:pt x="807" y="178"/>
                    <a:pt x="806" y="177"/>
                  </a:cubicBezTo>
                  <a:cubicBezTo>
                    <a:pt x="806" y="177"/>
                    <a:pt x="795" y="168"/>
                    <a:pt x="795" y="168"/>
                  </a:cubicBezTo>
                  <a:cubicBezTo>
                    <a:pt x="795" y="168"/>
                    <a:pt x="794" y="167"/>
                    <a:pt x="792" y="167"/>
                  </a:cubicBezTo>
                  <a:cubicBezTo>
                    <a:pt x="790" y="166"/>
                    <a:pt x="761" y="159"/>
                    <a:pt x="761" y="159"/>
                  </a:cubicBezTo>
                  <a:cubicBezTo>
                    <a:pt x="761" y="159"/>
                    <a:pt x="759" y="159"/>
                    <a:pt x="758" y="159"/>
                  </a:cubicBezTo>
                  <a:cubicBezTo>
                    <a:pt x="756" y="160"/>
                    <a:pt x="745" y="163"/>
                    <a:pt x="745" y="163"/>
                  </a:cubicBezTo>
                  <a:cubicBezTo>
                    <a:pt x="745" y="163"/>
                    <a:pt x="744" y="164"/>
                    <a:pt x="743" y="164"/>
                  </a:cubicBezTo>
                  <a:cubicBezTo>
                    <a:pt x="743" y="165"/>
                    <a:pt x="742" y="167"/>
                    <a:pt x="743" y="167"/>
                  </a:cubicBezTo>
                  <a:cubicBezTo>
                    <a:pt x="744" y="167"/>
                    <a:pt x="745" y="168"/>
                    <a:pt x="746" y="167"/>
                  </a:cubicBezTo>
                  <a:cubicBezTo>
                    <a:pt x="748" y="166"/>
                    <a:pt x="751" y="166"/>
                    <a:pt x="752" y="166"/>
                  </a:cubicBezTo>
                  <a:cubicBezTo>
                    <a:pt x="753" y="167"/>
                    <a:pt x="754" y="167"/>
                    <a:pt x="754" y="169"/>
                  </a:cubicBezTo>
                  <a:cubicBezTo>
                    <a:pt x="754" y="171"/>
                    <a:pt x="754" y="173"/>
                    <a:pt x="753" y="173"/>
                  </a:cubicBezTo>
                  <a:cubicBezTo>
                    <a:pt x="751" y="173"/>
                    <a:pt x="746" y="175"/>
                    <a:pt x="744" y="173"/>
                  </a:cubicBezTo>
                  <a:cubicBezTo>
                    <a:pt x="742" y="172"/>
                    <a:pt x="741" y="171"/>
                    <a:pt x="741" y="171"/>
                  </a:cubicBezTo>
                  <a:cubicBezTo>
                    <a:pt x="740" y="170"/>
                    <a:pt x="738" y="169"/>
                    <a:pt x="737" y="170"/>
                  </a:cubicBezTo>
                  <a:cubicBezTo>
                    <a:pt x="736" y="170"/>
                    <a:pt x="724" y="171"/>
                    <a:pt x="724" y="171"/>
                  </a:cubicBezTo>
                  <a:cubicBezTo>
                    <a:pt x="724" y="171"/>
                    <a:pt x="722" y="171"/>
                    <a:pt x="723" y="173"/>
                  </a:cubicBezTo>
                  <a:cubicBezTo>
                    <a:pt x="724" y="174"/>
                    <a:pt x="724" y="174"/>
                    <a:pt x="724" y="175"/>
                  </a:cubicBezTo>
                  <a:cubicBezTo>
                    <a:pt x="724" y="176"/>
                    <a:pt x="725" y="177"/>
                    <a:pt x="725" y="177"/>
                  </a:cubicBezTo>
                  <a:cubicBezTo>
                    <a:pt x="726" y="178"/>
                    <a:pt x="726" y="179"/>
                    <a:pt x="726" y="179"/>
                  </a:cubicBezTo>
                  <a:cubicBezTo>
                    <a:pt x="726" y="180"/>
                    <a:pt x="726" y="182"/>
                    <a:pt x="728" y="182"/>
                  </a:cubicBezTo>
                  <a:cubicBezTo>
                    <a:pt x="730" y="182"/>
                    <a:pt x="731" y="183"/>
                    <a:pt x="732" y="184"/>
                  </a:cubicBezTo>
                  <a:cubicBezTo>
                    <a:pt x="733" y="185"/>
                    <a:pt x="736" y="185"/>
                    <a:pt x="737" y="185"/>
                  </a:cubicBezTo>
                  <a:cubicBezTo>
                    <a:pt x="738" y="186"/>
                    <a:pt x="738" y="185"/>
                    <a:pt x="739" y="186"/>
                  </a:cubicBezTo>
                  <a:cubicBezTo>
                    <a:pt x="741" y="187"/>
                    <a:pt x="743" y="188"/>
                    <a:pt x="744" y="188"/>
                  </a:cubicBezTo>
                  <a:cubicBezTo>
                    <a:pt x="745" y="188"/>
                    <a:pt x="745" y="188"/>
                    <a:pt x="746" y="188"/>
                  </a:cubicBezTo>
                  <a:cubicBezTo>
                    <a:pt x="747" y="189"/>
                    <a:pt x="748" y="190"/>
                    <a:pt x="748" y="189"/>
                  </a:cubicBezTo>
                  <a:cubicBezTo>
                    <a:pt x="749" y="188"/>
                    <a:pt x="749" y="188"/>
                    <a:pt x="749" y="188"/>
                  </a:cubicBezTo>
                  <a:cubicBezTo>
                    <a:pt x="750" y="188"/>
                    <a:pt x="752" y="186"/>
                    <a:pt x="752" y="188"/>
                  </a:cubicBezTo>
                  <a:cubicBezTo>
                    <a:pt x="751" y="189"/>
                    <a:pt x="751" y="190"/>
                    <a:pt x="752" y="190"/>
                  </a:cubicBezTo>
                  <a:cubicBezTo>
                    <a:pt x="753" y="189"/>
                    <a:pt x="754" y="190"/>
                    <a:pt x="755" y="190"/>
                  </a:cubicBezTo>
                  <a:cubicBezTo>
                    <a:pt x="756" y="190"/>
                    <a:pt x="757" y="190"/>
                    <a:pt x="757" y="192"/>
                  </a:cubicBezTo>
                  <a:cubicBezTo>
                    <a:pt x="756" y="194"/>
                    <a:pt x="755" y="194"/>
                    <a:pt x="757" y="195"/>
                  </a:cubicBezTo>
                  <a:cubicBezTo>
                    <a:pt x="758" y="196"/>
                    <a:pt x="758" y="196"/>
                    <a:pt x="758" y="195"/>
                  </a:cubicBezTo>
                  <a:cubicBezTo>
                    <a:pt x="759" y="194"/>
                    <a:pt x="760" y="194"/>
                    <a:pt x="760" y="195"/>
                  </a:cubicBezTo>
                  <a:cubicBezTo>
                    <a:pt x="760" y="196"/>
                    <a:pt x="760" y="196"/>
                    <a:pt x="760" y="196"/>
                  </a:cubicBezTo>
                  <a:cubicBezTo>
                    <a:pt x="759" y="196"/>
                    <a:pt x="759" y="196"/>
                    <a:pt x="759" y="197"/>
                  </a:cubicBezTo>
                  <a:cubicBezTo>
                    <a:pt x="759" y="198"/>
                    <a:pt x="758" y="199"/>
                    <a:pt x="760" y="198"/>
                  </a:cubicBezTo>
                  <a:cubicBezTo>
                    <a:pt x="761" y="197"/>
                    <a:pt x="761" y="198"/>
                    <a:pt x="761" y="198"/>
                  </a:cubicBezTo>
                  <a:cubicBezTo>
                    <a:pt x="762" y="198"/>
                    <a:pt x="764" y="199"/>
                    <a:pt x="764" y="197"/>
                  </a:cubicBezTo>
                  <a:cubicBezTo>
                    <a:pt x="764" y="196"/>
                    <a:pt x="764" y="197"/>
                    <a:pt x="765" y="197"/>
                  </a:cubicBezTo>
                  <a:cubicBezTo>
                    <a:pt x="766" y="197"/>
                    <a:pt x="769" y="196"/>
                    <a:pt x="768" y="197"/>
                  </a:cubicBezTo>
                  <a:cubicBezTo>
                    <a:pt x="766" y="199"/>
                    <a:pt x="765" y="199"/>
                    <a:pt x="763" y="199"/>
                  </a:cubicBezTo>
                  <a:cubicBezTo>
                    <a:pt x="761" y="199"/>
                    <a:pt x="760" y="199"/>
                    <a:pt x="760" y="200"/>
                  </a:cubicBezTo>
                  <a:cubicBezTo>
                    <a:pt x="759" y="200"/>
                    <a:pt x="758" y="200"/>
                    <a:pt x="757" y="199"/>
                  </a:cubicBezTo>
                  <a:cubicBezTo>
                    <a:pt x="756" y="199"/>
                    <a:pt x="756" y="199"/>
                    <a:pt x="756" y="199"/>
                  </a:cubicBezTo>
                  <a:cubicBezTo>
                    <a:pt x="755" y="199"/>
                    <a:pt x="754" y="198"/>
                    <a:pt x="753" y="198"/>
                  </a:cubicBezTo>
                  <a:cubicBezTo>
                    <a:pt x="752" y="198"/>
                    <a:pt x="750" y="198"/>
                    <a:pt x="750" y="196"/>
                  </a:cubicBezTo>
                  <a:cubicBezTo>
                    <a:pt x="751" y="194"/>
                    <a:pt x="749" y="192"/>
                    <a:pt x="746" y="192"/>
                  </a:cubicBezTo>
                  <a:cubicBezTo>
                    <a:pt x="743" y="192"/>
                    <a:pt x="739" y="192"/>
                    <a:pt x="739" y="192"/>
                  </a:cubicBezTo>
                  <a:cubicBezTo>
                    <a:pt x="739" y="192"/>
                    <a:pt x="738" y="192"/>
                    <a:pt x="737" y="193"/>
                  </a:cubicBezTo>
                  <a:cubicBezTo>
                    <a:pt x="737" y="194"/>
                    <a:pt x="736" y="195"/>
                    <a:pt x="736" y="194"/>
                  </a:cubicBezTo>
                  <a:cubicBezTo>
                    <a:pt x="736" y="193"/>
                    <a:pt x="735" y="194"/>
                    <a:pt x="736" y="193"/>
                  </a:cubicBezTo>
                  <a:cubicBezTo>
                    <a:pt x="736" y="192"/>
                    <a:pt x="736" y="192"/>
                    <a:pt x="735" y="192"/>
                  </a:cubicBezTo>
                  <a:cubicBezTo>
                    <a:pt x="734" y="191"/>
                    <a:pt x="731" y="191"/>
                    <a:pt x="729" y="191"/>
                  </a:cubicBezTo>
                  <a:cubicBezTo>
                    <a:pt x="728" y="192"/>
                    <a:pt x="728" y="191"/>
                    <a:pt x="727" y="191"/>
                  </a:cubicBezTo>
                  <a:cubicBezTo>
                    <a:pt x="726" y="191"/>
                    <a:pt x="726" y="191"/>
                    <a:pt x="725" y="191"/>
                  </a:cubicBezTo>
                  <a:cubicBezTo>
                    <a:pt x="725" y="191"/>
                    <a:pt x="724" y="192"/>
                    <a:pt x="724" y="191"/>
                  </a:cubicBezTo>
                  <a:cubicBezTo>
                    <a:pt x="723" y="190"/>
                    <a:pt x="722" y="190"/>
                    <a:pt x="721" y="190"/>
                  </a:cubicBezTo>
                  <a:cubicBezTo>
                    <a:pt x="720" y="190"/>
                    <a:pt x="718" y="190"/>
                    <a:pt x="717" y="189"/>
                  </a:cubicBezTo>
                  <a:cubicBezTo>
                    <a:pt x="716" y="189"/>
                    <a:pt x="715" y="189"/>
                    <a:pt x="714" y="188"/>
                  </a:cubicBezTo>
                  <a:cubicBezTo>
                    <a:pt x="714" y="188"/>
                    <a:pt x="711" y="187"/>
                    <a:pt x="711" y="186"/>
                  </a:cubicBezTo>
                  <a:cubicBezTo>
                    <a:pt x="711" y="184"/>
                    <a:pt x="711" y="184"/>
                    <a:pt x="712" y="184"/>
                  </a:cubicBezTo>
                  <a:cubicBezTo>
                    <a:pt x="713" y="185"/>
                    <a:pt x="714" y="185"/>
                    <a:pt x="714" y="184"/>
                  </a:cubicBezTo>
                  <a:cubicBezTo>
                    <a:pt x="714" y="183"/>
                    <a:pt x="714" y="183"/>
                    <a:pt x="715" y="183"/>
                  </a:cubicBezTo>
                  <a:cubicBezTo>
                    <a:pt x="715" y="183"/>
                    <a:pt x="716" y="182"/>
                    <a:pt x="715" y="181"/>
                  </a:cubicBezTo>
                  <a:cubicBezTo>
                    <a:pt x="714" y="181"/>
                    <a:pt x="713" y="180"/>
                    <a:pt x="714" y="180"/>
                  </a:cubicBezTo>
                  <a:cubicBezTo>
                    <a:pt x="715" y="180"/>
                    <a:pt x="715" y="179"/>
                    <a:pt x="714" y="178"/>
                  </a:cubicBezTo>
                  <a:cubicBezTo>
                    <a:pt x="713" y="178"/>
                    <a:pt x="711" y="177"/>
                    <a:pt x="711" y="176"/>
                  </a:cubicBezTo>
                  <a:cubicBezTo>
                    <a:pt x="711" y="175"/>
                    <a:pt x="710" y="175"/>
                    <a:pt x="711" y="175"/>
                  </a:cubicBezTo>
                  <a:cubicBezTo>
                    <a:pt x="711" y="174"/>
                    <a:pt x="711" y="173"/>
                    <a:pt x="711" y="173"/>
                  </a:cubicBezTo>
                  <a:cubicBezTo>
                    <a:pt x="712" y="173"/>
                    <a:pt x="712" y="172"/>
                    <a:pt x="711" y="172"/>
                  </a:cubicBezTo>
                  <a:cubicBezTo>
                    <a:pt x="711" y="171"/>
                    <a:pt x="711" y="171"/>
                    <a:pt x="712" y="171"/>
                  </a:cubicBezTo>
                  <a:cubicBezTo>
                    <a:pt x="713" y="171"/>
                    <a:pt x="714" y="170"/>
                    <a:pt x="714" y="169"/>
                  </a:cubicBezTo>
                  <a:cubicBezTo>
                    <a:pt x="714" y="168"/>
                    <a:pt x="714" y="168"/>
                    <a:pt x="715" y="168"/>
                  </a:cubicBezTo>
                  <a:cubicBezTo>
                    <a:pt x="715" y="167"/>
                    <a:pt x="716" y="167"/>
                    <a:pt x="715" y="166"/>
                  </a:cubicBezTo>
                  <a:cubicBezTo>
                    <a:pt x="715" y="165"/>
                    <a:pt x="715" y="165"/>
                    <a:pt x="716" y="165"/>
                  </a:cubicBezTo>
                  <a:cubicBezTo>
                    <a:pt x="716" y="164"/>
                    <a:pt x="716" y="164"/>
                    <a:pt x="716" y="164"/>
                  </a:cubicBezTo>
                  <a:cubicBezTo>
                    <a:pt x="717" y="163"/>
                    <a:pt x="717" y="163"/>
                    <a:pt x="718" y="163"/>
                  </a:cubicBezTo>
                  <a:cubicBezTo>
                    <a:pt x="718" y="163"/>
                    <a:pt x="719" y="162"/>
                    <a:pt x="718" y="161"/>
                  </a:cubicBezTo>
                  <a:cubicBezTo>
                    <a:pt x="718" y="161"/>
                    <a:pt x="718" y="160"/>
                    <a:pt x="717" y="159"/>
                  </a:cubicBezTo>
                  <a:cubicBezTo>
                    <a:pt x="717" y="159"/>
                    <a:pt x="717" y="158"/>
                    <a:pt x="717" y="158"/>
                  </a:cubicBezTo>
                  <a:cubicBezTo>
                    <a:pt x="716" y="157"/>
                    <a:pt x="716" y="156"/>
                    <a:pt x="716" y="156"/>
                  </a:cubicBezTo>
                  <a:cubicBezTo>
                    <a:pt x="716" y="155"/>
                    <a:pt x="716" y="155"/>
                    <a:pt x="715" y="154"/>
                  </a:cubicBezTo>
                  <a:cubicBezTo>
                    <a:pt x="715" y="154"/>
                    <a:pt x="708" y="146"/>
                    <a:pt x="708" y="146"/>
                  </a:cubicBezTo>
                  <a:cubicBezTo>
                    <a:pt x="707" y="145"/>
                    <a:pt x="707" y="145"/>
                    <a:pt x="706" y="145"/>
                  </a:cubicBezTo>
                  <a:cubicBezTo>
                    <a:pt x="705" y="146"/>
                    <a:pt x="705" y="146"/>
                    <a:pt x="704" y="146"/>
                  </a:cubicBezTo>
                  <a:cubicBezTo>
                    <a:pt x="704" y="146"/>
                    <a:pt x="703" y="147"/>
                    <a:pt x="705" y="148"/>
                  </a:cubicBezTo>
                  <a:cubicBezTo>
                    <a:pt x="706" y="148"/>
                    <a:pt x="708" y="151"/>
                    <a:pt x="708" y="152"/>
                  </a:cubicBezTo>
                  <a:cubicBezTo>
                    <a:pt x="708" y="153"/>
                    <a:pt x="708" y="154"/>
                    <a:pt x="709" y="155"/>
                  </a:cubicBezTo>
                  <a:cubicBezTo>
                    <a:pt x="709" y="156"/>
                    <a:pt x="710" y="163"/>
                    <a:pt x="708" y="165"/>
                  </a:cubicBezTo>
                  <a:cubicBezTo>
                    <a:pt x="706" y="167"/>
                    <a:pt x="705" y="168"/>
                    <a:pt x="704" y="168"/>
                  </a:cubicBezTo>
                  <a:cubicBezTo>
                    <a:pt x="703" y="168"/>
                    <a:pt x="702" y="168"/>
                    <a:pt x="701" y="169"/>
                  </a:cubicBezTo>
                  <a:cubicBezTo>
                    <a:pt x="701" y="169"/>
                    <a:pt x="699" y="170"/>
                    <a:pt x="698" y="170"/>
                  </a:cubicBezTo>
                  <a:cubicBezTo>
                    <a:pt x="697" y="170"/>
                    <a:pt x="689" y="173"/>
                    <a:pt x="688" y="173"/>
                  </a:cubicBezTo>
                  <a:cubicBezTo>
                    <a:pt x="687" y="174"/>
                    <a:pt x="684" y="175"/>
                    <a:pt x="685" y="176"/>
                  </a:cubicBezTo>
                  <a:cubicBezTo>
                    <a:pt x="686" y="178"/>
                    <a:pt x="686" y="178"/>
                    <a:pt x="685" y="179"/>
                  </a:cubicBezTo>
                  <a:cubicBezTo>
                    <a:pt x="684" y="180"/>
                    <a:pt x="681" y="183"/>
                    <a:pt x="681" y="183"/>
                  </a:cubicBezTo>
                  <a:cubicBezTo>
                    <a:pt x="680" y="184"/>
                    <a:pt x="677" y="186"/>
                    <a:pt x="679" y="186"/>
                  </a:cubicBezTo>
                  <a:cubicBezTo>
                    <a:pt x="681" y="186"/>
                    <a:pt x="686" y="189"/>
                    <a:pt x="687" y="191"/>
                  </a:cubicBezTo>
                  <a:cubicBezTo>
                    <a:pt x="687" y="193"/>
                    <a:pt x="688" y="195"/>
                    <a:pt x="690" y="196"/>
                  </a:cubicBezTo>
                  <a:cubicBezTo>
                    <a:pt x="692" y="198"/>
                    <a:pt x="692" y="199"/>
                    <a:pt x="691" y="200"/>
                  </a:cubicBezTo>
                  <a:cubicBezTo>
                    <a:pt x="691" y="201"/>
                    <a:pt x="693" y="202"/>
                    <a:pt x="693" y="203"/>
                  </a:cubicBezTo>
                  <a:cubicBezTo>
                    <a:pt x="694" y="203"/>
                    <a:pt x="697" y="205"/>
                    <a:pt x="697" y="206"/>
                  </a:cubicBezTo>
                  <a:cubicBezTo>
                    <a:pt x="698" y="207"/>
                    <a:pt x="698" y="209"/>
                    <a:pt x="697" y="209"/>
                  </a:cubicBezTo>
                  <a:cubicBezTo>
                    <a:pt x="696" y="210"/>
                    <a:pt x="689" y="219"/>
                    <a:pt x="689" y="219"/>
                  </a:cubicBezTo>
                  <a:cubicBezTo>
                    <a:pt x="689" y="219"/>
                    <a:pt x="687" y="220"/>
                    <a:pt x="689" y="221"/>
                  </a:cubicBezTo>
                  <a:cubicBezTo>
                    <a:pt x="690" y="222"/>
                    <a:pt x="689" y="222"/>
                    <a:pt x="689" y="223"/>
                  </a:cubicBezTo>
                  <a:cubicBezTo>
                    <a:pt x="688" y="223"/>
                    <a:pt x="688" y="226"/>
                    <a:pt x="687" y="227"/>
                  </a:cubicBezTo>
                  <a:cubicBezTo>
                    <a:pt x="687" y="228"/>
                    <a:pt x="685" y="231"/>
                    <a:pt x="686" y="232"/>
                  </a:cubicBezTo>
                  <a:cubicBezTo>
                    <a:pt x="687" y="233"/>
                    <a:pt x="688" y="234"/>
                    <a:pt x="689" y="235"/>
                  </a:cubicBezTo>
                  <a:cubicBezTo>
                    <a:pt x="689" y="236"/>
                    <a:pt x="691" y="237"/>
                    <a:pt x="691" y="239"/>
                  </a:cubicBezTo>
                  <a:cubicBezTo>
                    <a:pt x="690" y="240"/>
                    <a:pt x="689" y="244"/>
                    <a:pt x="689" y="245"/>
                  </a:cubicBezTo>
                  <a:cubicBezTo>
                    <a:pt x="689" y="245"/>
                    <a:pt x="689" y="246"/>
                    <a:pt x="690" y="247"/>
                  </a:cubicBezTo>
                  <a:cubicBezTo>
                    <a:pt x="691" y="247"/>
                    <a:pt x="691" y="249"/>
                    <a:pt x="693" y="248"/>
                  </a:cubicBezTo>
                  <a:cubicBezTo>
                    <a:pt x="695" y="247"/>
                    <a:pt x="697" y="246"/>
                    <a:pt x="698" y="246"/>
                  </a:cubicBezTo>
                  <a:cubicBezTo>
                    <a:pt x="699" y="247"/>
                    <a:pt x="701" y="247"/>
                    <a:pt x="703" y="248"/>
                  </a:cubicBezTo>
                  <a:cubicBezTo>
                    <a:pt x="704" y="248"/>
                    <a:pt x="705" y="248"/>
                    <a:pt x="706" y="248"/>
                  </a:cubicBezTo>
                  <a:cubicBezTo>
                    <a:pt x="706" y="248"/>
                    <a:pt x="707" y="247"/>
                    <a:pt x="708" y="247"/>
                  </a:cubicBezTo>
                  <a:cubicBezTo>
                    <a:pt x="709" y="247"/>
                    <a:pt x="709" y="248"/>
                    <a:pt x="709" y="247"/>
                  </a:cubicBezTo>
                  <a:cubicBezTo>
                    <a:pt x="709" y="246"/>
                    <a:pt x="710" y="246"/>
                    <a:pt x="711" y="245"/>
                  </a:cubicBezTo>
                  <a:cubicBezTo>
                    <a:pt x="712" y="245"/>
                    <a:pt x="713" y="245"/>
                    <a:pt x="713" y="244"/>
                  </a:cubicBezTo>
                  <a:cubicBezTo>
                    <a:pt x="713" y="244"/>
                    <a:pt x="715" y="243"/>
                    <a:pt x="716" y="243"/>
                  </a:cubicBezTo>
                  <a:cubicBezTo>
                    <a:pt x="717" y="243"/>
                    <a:pt x="720" y="244"/>
                    <a:pt x="721" y="244"/>
                  </a:cubicBezTo>
                  <a:cubicBezTo>
                    <a:pt x="722" y="243"/>
                    <a:pt x="724" y="244"/>
                    <a:pt x="725" y="245"/>
                  </a:cubicBezTo>
                  <a:cubicBezTo>
                    <a:pt x="725" y="245"/>
                    <a:pt x="726" y="245"/>
                    <a:pt x="727" y="245"/>
                  </a:cubicBezTo>
                  <a:cubicBezTo>
                    <a:pt x="727" y="245"/>
                    <a:pt x="728" y="246"/>
                    <a:pt x="728" y="246"/>
                  </a:cubicBezTo>
                  <a:cubicBezTo>
                    <a:pt x="729" y="246"/>
                    <a:pt x="730" y="247"/>
                    <a:pt x="731" y="247"/>
                  </a:cubicBezTo>
                  <a:cubicBezTo>
                    <a:pt x="731" y="246"/>
                    <a:pt x="732" y="246"/>
                    <a:pt x="733" y="246"/>
                  </a:cubicBezTo>
                  <a:cubicBezTo>
                    <a:pt x="734" y="247"/>
                    <a:pt x="734" y="247"/>
                    <a:pt x="735" y="248"/>
                  </a:cubicBezTo>
                  <a:cubicBezTo>
                    <a:pt x="735" y="249"/>
                    <a:pt x="736" y="250"/>
                    <a:pt x="737" y="250"/>
                  </a:cubicBezTo>
                  <a:cubicBezTo>
                    <a:pt x="737" y="250"/>
                    <a:pt x="740" y="250"/>
                    <a:pt x="741" y="250"/>
                  </a:cubicBezTo>
                  <a:cubicBezTo>
                    <a:pt x="741" y="251"/>
                    <a:pt x="744" y="252"/>
                    <a:pt x="744" y="252"/>
                  </a:cubicBezTo>
                  <a:cubicBezTo>
                    <a:pt x="745" y="252"/>
                    <a:pt x="746" y="252"/>
                    <a:pt x="746" y="253"/>
                  </a:cubicBezTo>
                  <a:cubicBezTo>
                    <a:pt x="747" y="254"/>
                    <a:pt x="748" y="261"/>
                    <a:pt x="749" y="261"/>
                  </a:cubicBezTo>
                  <a:cubicBezTo>
                    <a:pt x="749" y="262"/>
                    <a:pt x="749" y="263"/>
                    <a:pt x="749" y="263"/>
                  </a:cubicBezTo>
                  <a:cubicBezTo>
                    <a:pt x="750" y="263"/>
                    <a:pt x="750" y="263"/>
                    <a:pt x="750" y="263"/>
                  </a:cubicBezTo>
                  <a:cubicBezTo>
                    <a:pt x="751" y="264"/>
                    <a:pt x="751" y="266"/>
                    <a:pt x="752" y="266"/>
                  </a:cubicBezTo>
                  <a:cubicBezTo>
                    <a:pt x="752" y="266"/>
                    <a:pt x="756" y="269"/>
                    <a:pt x="753" y="269"/>
                  </a:cubicBezTo>
                  <a:cubicBezTo>
                    <a:pt x="751" y="270"/>
                    <a:pt x="747" y="270"/>
                    <a:pt x="746" y="271"/>
                  </a:cubicBezTo>
                  <a:cubicBezTo>
                    <a:pt x="745" y="273"/>
                    <a:pt x="744" y="276"/>
                    <a:pt x="745" y="276"/>
                  </a:cubicBezTo>
                  <a:cubicBezTo>
                    <a:pt x="745" y="277"/>
                    <a:pt x="746" y="277"/>
                    <a:pt x="745" y="278"/>
                  </a:cubicBezTo>
                  <a:cubicBezTo>
                    <a:pt x="745" y="279"/>
                    <a:pt x="743" y="281"/>
                    <a:pt x="745" y="282"/>
                  </a:cubicBezTo>
                  <a:cubicBezTo>
                    <a:pt x="747" y="283"/>
                    <a:pt x="748" y="283"/>
                    <a:pt x="749" y="282"/>
                  </a:cubicBezTo>
                  <a:cubicBezTo>
                    <a:pt x="749" y="282"/>
                    <a:pt x="749" y="282"/>
                    <a:pt x="749" y="283"/>
                  </a:cubicBezTo>
                  <a:cubicBezTo>
                    <a:pt x="750" y="284"/>
                    <a:pt x="750" y="284"/>
                    <a:pt x="751" y="284"/>
                  </a:cubicBezTo>
                  <a:cubicBezTo>
                    <a:pt x="752" y="284"/>
                    <a:pt x="752" y="284"/>
                    <a:pt x="753" y="284"/>
                  </a:cubicBezTo>
                  <a:cubicBezTo>
                    <a:pt x="753" y="285"/>
                    <a:pt x="754" y="284"/>
                    <a:pt x="754" y="284"/>
                  </a:cubicBezTo>
                  <a:cubicBezTo>
                    <a:pt x="755" y="284"/>
                    <a:pt x="755" y="285"/>
                    <a:pt x="756" y="284"/>
                  </a:cubicBezTo>
                  <a:cubicBezTo>
                    <a:pt x="756" y="284"/>
                    <a:pt x="757" y="284"/>
                    <a:pt x="757" y="285"/>
                  </a:cubicBezTo>
                  <a:cubicBezTo>
                    <a:pt x="758" y="285"/>
                    <a:pt x="758" y="285"/>
                    <a:pt x="758" y="285"/>
                  </a:cubicBezTo>
                  <a:cubicBezTo>
                    <a:pt x="759" y="284"/>
                    <a:pt x="759" y="284"/>
                    <a:pt x="759" y="284"/>
                  </a:cubicBezTo>
                  <a:cubicBezTo>
                    <a:pt x="760" y="285"/>
                    <a:pt x="761" y="285"/>
                    <a:pt x="760" y="285"/>
                  </a:cubicBezTo>
                  <a:cubicBezTo>
                    <a:pt x="758" y="285"/>
                    <a:pt x="760" y="286"/>
                    <a:pt x="760" y="286"/>
                  </a:cubicBezTo>
                  <a:cubicBezTo>
                    <a:pt x="761" y="286"/>
                    <a:pt x="762" y="285"/>
                    <a:pt x="763" y="285"/>
                  </a:cubicBezTo>
                  <a:cubicBezTo>
                    <a:pt x="764" y="285"/>
                    <a:pt x="769" y="288"/>
                    <a:pt x="766" y="287"/>
                  </a:cubicBezTo>
                  <a:cubicBezTo>
                    <a:pt x="763" y="286"/>
                    <a:pt x="763" y="286"/>
                    <a:pt x="762" y="286"/>
                  </a:cubicBezTo>
                  <a:cubicBezTo>
                    <a:pt x="762" y="287"/>
                    <a:pt x="761" y="287"/>
                    <a:pt x="760" y="287"/>
                  </a:cubicBezTo>
                  <a:cubicBezTo>
                    <a:pt x="759" y="287"/>
                    <a:pt x="756" y="287"/>
                    <a:pt x="755" y="287"/>
                  </a:cubicBezTo>
                  <a:cubicBezTo>
                    <a:pt x="755" y="287"/>
                    <a:pt x="747" y="287"/>
                    <a:pt x="747" y="287"/>
                  </a:cubicBezTo>
                  <a:cubicBezTo>
                    <a:pt x="746" y="287"/>
                    <a:pt x="742" y="283"/>
                    <a:pt x="741" y="282"/>
                  </a:cubicBezTo>
                  <a:cubicBezTo>
                    <a:pt x="740" y="282"/>
                    <a:pt x="738" y="281"/>
                    <a:pt x="739" y="280"/>
                  </a:cubicBezTo>
                  <a:cubicBezTo>
                    <a:pt x="739" y="280"/>
                    <a:pt x="739" y="280"/>
                    <a:pt x="740" y="280"/>
                  </a:cubicBezTo>
                  <a:cubicBezTo>
                    <a:pt x="740" y="280"/>
                    <a:pt x="741" y="280"/>
                    <a:pt x="741" y="279"/>
                  </a:cubicBezTo>
                  <a:cubicBezTo>
                    <a:pt x="741" y="278"/>
                    <a:pt x="741" y="274"/>
                    <a:pt x="741" y="273"/>
                  </a:cubicBezTo>
                  <a:cubicBezTo>
                    <a:pt x="741" y="271"/>
                    <a:pt x="743" y="270"/>
                    <a:pt x="742" y="269"/>
                  </a:cubicBezTo>
                  <a:cubicBezTo>
                    <a:pt x="741" y="269"/>
                    <a:pt x="739" y="269"/>
                    <a:pt x="740" y="267"/>
                  </a:cubicBezTo>
                  <a:cubicBezTo>
                    <a:pt x="741" y="265"/>
                    <a:pt x="742" y="262"/>
                    <a:pt x="741" y="262"/>
                  </a:cubicBezTo>
                  <a:cubicBezTo>
                    <a:pt x="740" y="261"/>
                    <a:pt x="739" y="260"/>
                    <a:pt x="739" y="260"/>
                  </a:cubicBezTo>
                  <a:cubicBezTo>
                    <a:pt x="739" y="261"/>
                    <a:pt x="739" y="261"/>
                    <a:pt x="739" y="260"/>
                  </a:cubicBezTo>
                  <a:cubicBezTo>
                    <a:pt x="738" y="260"/>
                    <a:pt x="738" y="259"/>
                    <a:pt x="737" y="259"/>
                  </a:cubicBezTo>
                  <a:cubicBezTo>
                    <a:pt x="736" y="259"/>
                    <a:pt x="732" y="252"/>
                    <a:pt x="732" y="252"/>
                  </a:cubicBezTo>
                  <a:cubicBezTo>
                    <a:pt x="731" y="251"/>
                    <a:pt x="731" y="250"/>
                    <a:pt x="730" y="250"/>
                  </a:cubicBezTo>
                  <a:cubicBezTo>
                    <a:pt x="729" y="250"/>
                    <a:pt x="729" y="250"/>
                    <a:pt x="728" y="250"/>
                  </a:cubicBezTo>
                  <a:cubicBezTo>
                    <a:pt x="727" y="250"/>
                    <a:pt x="724" y="250"/>
                    <a:pt x="723" y="251"/>
                  </a:cubicBezTo>
                  <a:cubicBezTo>
                    <a:pt x="722" y="251"/>
                    <a:pt x="721" y="251"/>
                    <a:pt x="720" y="251"/>
                  </a:cubicBezTo>
                  <a:cubicBezTo>
                    <a:pt x="720" y="251"/>
                    <a:pt x="716" y="253"/>
                    <a:pt x="715" y="253"/>
                  </a:cubicBezTo>
                  <a:cubicBezTo>
                    <a:pt x="714" y="253"/>
                    <a:pt x="702" y="257"/>
                    <a:pt x="702" y="257"/>
                  </a:cubicBezTo>
                  <a:cubicBezTo>
                    <a:pt x="701" y="257"/>
                    <a:pt x="699" y="257"/>
                    <a:pt x="699" y="258"/>
                  </a:cubicBezTo>
                  <a:cubicBezTo>
                    <a:pt x="699" y="259"/>
                    <a:pt x="699" y="260"/>
                    <a:pt x="699" y="260"/>
                  </a:cubicBezTo>
                  <a:cubicBezTo>
                    <a:pt x="699" y="260"/>
                    <a:pt x="698" y="261"/>
                    <a:pt x="699" y="261"/>
                  </a:cubicBezTo>
                  <a:cubicBezTo>
                    <a:pt x="700" y="261"/>
                    <a:pt x="700" y="262"/>
                    <a:pt x="699" y="263"/>
                  </a:cubicBezTo>
                  <a:cubicBezTo>
                    <a:pt x="699" y="264"/>
                    <a:pt x="696" y="266"/>
                    <a:pt x="699" y="267"/>
                  </a:cubicBezTo>
                  <a:cubicBezTo>
                    <a:pt x="702" y="268"/>
                    <a:pt x="703" y="271"/>
                    <a:pt x="704" y="272"/>
                  </a:cubicBezTo>
                  <a:cubicBezTo>
                    <a:pt x="704" y="273"/>
                    <a:pt x="704" y="274"/>
                    <a:pt x="704" y="275"/>
                  </a:cubicBezTo>
                  <a:cubicBezTo>
                    <a:pt x="705" y="276"/>
                    <a:pt x="705" y="278"/>
                    <a:pt x="705" y="279"/>
                  </a:cubicBezTo>
                  <a:cubicBezTo>
                    <a:pt x="705" y="280"/>
                    <a:pt x="704" y="284"/>
                    <a:pt x="703" y="284"/>
                  </a:cubicBezTo>
                  <a:cubicBezTo>
                    <a:pt x="702" y="285"/>
                    <a:pt x="693" y="291"/>
                    <a:pt x="692" y="293"/>
                  </a:cubicBezTo>
                  <a:cubicBezTo>
                    <a:pt x="691" y="295"/>
                    <a:pt x="692" y="294"/>
                    <a:pt x="692" y="295"/>
                  </a:cubicBezTo>
                  <a:cubicBezTo>
                    <a:pt x="692" y="296"/>
                    <a:pt x="691" y="300"/>
                    <a:pt x="691" y="300"/>
                  </a:cubicBezTo>
                  <a:cubicBezTo>
                    <a:pt x="691" y="301"/>
                    <a:pt x="690" y="302"/>
                    <a:pt x="689" y="302"/>
                  </a:cubicBezTo>
                  <a:cubicBezTo>
                    <a:pt x="689" y="302"/>
                    <a:pt x="688" y="303"/>
                    <a:pt x="687" y="303"/>
                  </a:cubicBezTo>
                  <a:cubicBezTo>
                    <a:pt x="686" y="304"/>
                    <a:pt x="685" y="305"/>
                    <a:pt x="684" y="306"/>
                  </a:cubicBezTo>
                  <a:cubicBezTo>
                    <a:pt x="684" y="306"/>
                    <a:pt x="680" y="306"/>
                    <a:pt x="679" y="308"/>
                  </a:cubicBezTo>
                  <a:cubicBezTo>
                    <a:pt x="677" y="310"/>
                    <a:pt x="677" y="310"/>
                    <a:pt x="676" y="310"/>
                  </a:cubicBezTo>
                  <a:cubicBezTo>
                    <a:pt x="676" y="310"/>
                    <a:pt x="676" y="309"/>
                    <a:pt x="675" y="310"/>
                  </a:cubicBezTo>
                  <a:cubicBezTo>
                    <a:pt x="674" y="311"/>
                    <a:pt x="674" y="310"/>
                    <a:pt x="673" y="310"/>
                  </a:cubicBezTo>
                  <a:cubicBezTo>
                    <a:pt x="673" y="310"/>
                    <a:pt x="669" y="312"/>
                    <a:pt x="669" y="313"/>
                  </a:cubicBezTo>
                  <a:cubicBezTo>
                    <a:pt x="668" y="313"/>
                    <a:pt x="668" y="313"/>
                    <a:pt x="668" y="313"/>
                  </a:cubicBezTo>
                  <a:cubicBezTo>
                    <a:pt x="669" y="314"/>
                    <a:pt x="668" y="314"/>
                    <a:pt x="668" y="315"/>
                  </a:cubicBezTo>
                  <a:cubicBezTo>
                    <a:pt x="668" y="315"/>
                    <a:pt x="668" y="317"/>
                    <a:pt x="668" y="317"/>
                  </a:cubicBezTo>
                  <a:cubicBezTo>
                    <a:pt x="668" y="318"/>
                    <a:pt x="668" y="318"/>
                    <a:pt x="667" y="319"/>
                  </a:cubicBezTo>
                  <a:cubicBezTo>
                    <a:pt x="666" y="319"/>
                    <a:pt x="664" y="320"/>
                    <a:pt x="664" y="320"/>
                  </a:cubicBezTo>
                  <a:cubicBezTo>
                    <a:pt x="664" y="320"/>
                    <a:pt x="663" y="320"/>
                    <a:pt x="662" y="320"/>
                  </a:cubicBezTo>
                  <a:cubicBezTo>
                    <a:pt x="662" y="320"/>
                    <a:pt x="662" y="319"/>
                    <a:pt x="661" y="320"/>
                  </a:cubicBezTo>
                  <a:cubicBezTo>
                    <a:pt x="661" y="320"/>
                    <a:pt x="660" y="320"/>
                    <a:pt x="660" y="319"/>
                  </a:cubicBezTo>
                  <a:cubicBezTo>
                    <a:pt x="660" y="318"/>
                    <a:pt x="658" y="318"/>
                    <a:pt x="657" y="318"/>
                  </a:cubicBezTo>
                  <a:cubicBezTo>
                    <a:pt x="657" y="318"/>
                    <a:pt x="653" y="316"/>
                    <a:pt x="651" y="317"/>
                  </a:cubicBezTo>
                  <a:cubicBezTo>
                    <a:pt x="650" y="317"/>
                    <a:pt x="648" y="316"/>
                    <a:pt x="644" y="317"/>
                  </a:cubicBezTo>
                  <a:cubicBezTo>
                    <a:pt x="640" y="318"/>
                    <a:pt x="637" y="317"/>
                    <a:pt x="636" y="317"/>
                  </a:cubicBezTo>
                  <a:cubicBezTo>
                    <a:pt x="635" y="317"/>
                    <a:pt x="634" y="316"/>
                    <a:pt x="633" y="316"/>
                  </a:cubicBezTo>
                  <a:cubicBezTo>
                    <a:pt x="632" y="316"/>
                    <a:pt x="631" y="313"/>
                    <a:pt x="626" y="313"/>
                  </a:cubicBezTo>
                  <a:cubicBezTo>
                    <a:pt x="626" y="313"/>
                    <a:pt x="623" y="313"/>
                    <a:pt x="621" y="311"/>
                  </a:cubicBezTo>
                  <a:cubicBezTo>
                    <a:pt x="619" y="310"/>
                    <a:pt x="620" y="309"/>
                    <a:pt x="619" y="308"/>
                  </a:cubicBezTo>
                  <a:cubicBezTo>
                    <a:pt x="618" y="307"/>
                    <a:pt x="617" y="306"/>
                    <a:pt x="619" y="306"/>
                  </a:cubicBezTo>
                  <a:cubicBezTo>
                    <a:pt x="622" y="306"/>
                    <a:pt x="629" y="305"/>
                    <a:pt x="631" y="305"/>
                  </a:cubicBezTo>
                  <a:cubicBezTo>
                    <a:pt x="632" y="304"/>
                    <a:pt x="632" y="305"/>
                    <a:pt x="633" y="305"/>
                  </a:cubicBezTo>
                  <a:cubicBezTo>
                    <a:pt x="633" y="306"/>
                    <a:pt x="637" y="309"/>
                    <a:pt x="638" y="309"/>
                  </a:cubicBezTo>
                  <a:cubicBezTo>
                    <a:pt x="640" y="309"/>
                    <a:pt x="641" y="309"/>
                    <a:pt x="641" y="309"/>
                  </a:cubicBezTo>
                  <a:cubicBezTo>
                    <a:pt x="641" y="308"/>
                    <a:pt x="640" y="308"/>
                    <a:pt x="641" y="308"/>
                  </a:cubicBezTo>
                  <a:cubicBezTo>
                    <a:pt x="642" y="307"/>
                    <a:pt x="642" y="307"/>
                    <a:pt x="643" y="307"/>
                  </a:cubicBezTo>
                  <a:cubicBezTo>
                    <a:pt x="644" y="307"/>
                    <a:pt x="658" y="304"/>
                    <a:pt x="658" y="304"/>
                  </a:cubicBezTo>
                  <a:cubicBezTo>
                    <a:pt x="658" y="304"/>
                    <a:pt x="659" y="303"/>
                    <a:pt x="660" y="303"/>
                  </a:cubicBezTo>
                  <a:cubicBezTo>
                    <a:pt x="660" y="302"/>
                    <a:pt x="661" y="301"/>
                    <a:pt x="662" y="301"/>
                  </a:cubicBezTo>
                  <a:cubicBezTo>
                    <a:pt x="662" y="300"/>
                    <a:pt x="665" y="298"/>
                    <a:pt x="666" y="298"/>
                  </a:cubicBezTo>
                  <a:cubicBezTo>
                    <a:pt x="666" y="297"/>
                    <a:pt x="667" y="297"/>
                    <a:pt x="666" y="296"/>
                  </a:cubicBezTo>
                  <a:cubicBezTo>
                    <a:pt x="666" y="296"/>
                    <a:pt x="666" y="295"/>
                    <a:pt x="667" y="294"/>
                  </a:cubicBezTo>
                  <a:cubicBezTo>
                    <a:pt x="667" y="294"/>
                    <a:pt x="669" y="293"/>
                    <a:pt x="669" y="292"/>
                  </a:cubicBezTo>
                  <a:cubicBezTo>
                    <a:pt x="669" y="291"/>
                    <a:pt x="670" y="290"/>
                    <a:pt x="670" y="290"/>
                  </a:cubicBezTo>
                  <a:cubicBezTo>
                    <a:pt x="671" y="290"/>
                    <a:pt x="679" y="284"/>
                    <a:pt x="679" y="284"/>
                  </a:cubicBezTo>
                  <a:cubicBezTo>
                    <a:pt x="679" y="284"/>
                    <a:pt x="681" y="283"/>
                    <a:pt x="680" y="282"/>
                  </a:cubicBezTo>
                  <a:cubicBezTo>
                    <a:pt x="679" y="281"/>
                    <a:pt x="678" y="281"/>
                    <a:pt x="680" y="280"/>
                  </a:cubicBezTo>
                  <a:cubicBezTo>
                    <a:pt x="681" y="280"/>
                    <a:pt x="681" y="279"/>
                    <a:pt x="681" y="278"/>
                  </a:cubicBezTo>
                  <a:cubicBezTo>
                    <a:pt x="681" y="277"/>
                    <a:pt x="680" y="275"/>
                    <a:pt x="680" y="274"/>
                  </a:cubicBezTo>
                  <a:cubicBezTo>
                    <a:pt x="679" y="274"/>
                    <a:pt x="678" y="273"/>
                    <a:pt x="680" y="272"/>
                  </a:cubicBezTo>
                  <a:cubicBezTo>
                    <a:pt x="681" y="271"/>
                    <a:pt x="687" y="265"/>
                    <a:pt x="687" y="265"/>
                  </a:cubicBezTo>
                  <a:cubicBezTo>
                    <a:pt x="687" y="265"/>
                    <a:pt x="689" y="263"/>
                    <a:pt x="686" y="261"/>
                  </a:cubicBezTo>
                  <a:cubicBezTo>
                    <a:pt x="682" y="259"/>
                    <a:pt x="683" y="259"/>
                    <a:pt x="682" y="258"/>
                  </a:cubicBezTo>
                  <a:cubicBezTo>
                    <a:pt x="681" y="258"/>
                    <a:pt x="679" y="256"/>
                    <a:pt x="678" y="256"/>
                  </a:cubicBezTo>
                  <a:cubicBezTo>
                    <a:pt x="676" y="255"/>
                    <a:pt x="671" y="252"/>
                    <a:pt x="671" y="249"/>
                  </a:cubicBezTo>
                  <a:cubicBezTo>
                    <a:pt x="671" y="246"/>
                    <a:pt x="672" y="246"/>
                    <a:pt x="672" y="244"/>
                  </a:cubicBezTo>
                  <a:cubicBezTo>
                    <a:pt x="673" y="243"/>
                    <a:pt x="673" y="242"/>
                    <a:pt x="672" y="241"/>
                  </a:cubicBezTo>
                  <a:cubicBezTo>
                    <a:pt x="672" y="240"/>
                    <a:pt x="672" y="239"/>
                    <a:pt x="672" y="239"/>
                  </a:cubicBezTo>
                  <a:cubicBezTo>
                    <a:pt x="672" y="239"/>
                    <a:pt x="672" y="237"/>
                    <a:pt x="672" y="235"/>
                  </a:cubicBezTo>
                  <a:cubicBezTo>
                    <a:pt x="671" y="234"/>
                    <a:pt x="671" y="234"/>
                    <a:pt x="672" y="233"/>
                  </a:cubicBezTo>
                  <a:cubicBezTo>
                    <a:pt x="672" y="232"/>
                    <a:pt x="674" y="228"/>
                    <a:pt x="673" y="226"/>
                  </a:cubicBezTo>
                  <a:cubicBezTo>
                    <a:pt x="672" y="225"/>
                    <a:pt x="670" y="225"/>
                    <a:pt x="671" y="223"/>
                  </a:cubicBezTo>
                  <a:cubicBezTo>
                    <a:pt x="672" y="221"/>
                    <a:pt x="673" y="219"/>
                    <a:pt x="672" y="218"/>
                  </a:cubicBezTo>
                  <a:cubicBezTo>
                    <a:pt x="670" y="217"/>
                    <a:pt x="669" y="216"/>
                    <a:pt x="671" y="214"/>
                  </a:cubicBezTo>
                  <a:cubicBezTo>
                    <a:pt x="673" y="213"/>
                    <a:pt x="675" y="213"/>
                    <a:pt x="674" y="212"/>
                  </a:cubicBezTo>
                  <a:cubicBezTo>
                    <a:pt x="674" y="211"/>
                    <a:pt x="674" y="210"/>
                    <a:pt x="675" y="210"/>
                  </a:cubicBezTo>
                  <a:cubicBezTo>
                    <a:pt x="675" y="209"/>
                    <a:pt x="674" y="209"/>
                    <a:pt x="674" y="209"/>
                  </a:cubicBezTo>
                  <a:cubicBezTo>
                    <a:pt x="674" y="208"/>
                    <a:pt x="674" y="207"/>
                    <a:pt x="674" y="207"/>
                  </a:cubicBezTo>
                  <a:cubicBezTo>
                    <a:pt x="674" y="207"/>
                    <a:pt x="675" y="203"/>
                    <a:pt x="675" y="202"/>
                  </a:cubicBezTo>
                  <a:cubicBezTo>
                    <a:pt x="675" y="201"/>
                    <a:pt x="676" y="200"/>
                    <a:pt x="675" y="199"/>
                  </a:cubicBezTo>
                  <a:cubicBezTo>
                    <a:pt x="674" y="198"/>
                    <a:pt x="674" y="197"/>
                    <a:pt x="673" y="197"/>
                  </a:cubicBezTo>
                  <a:cubicBezTo>
                    <a:pt x="672" y="196"/>
                    <a:pt x="672" y="196"/>
                    <a:pt x="673" y="195"/>
                  </a:cubicBezTo>
                  <a:cubicBezTo>
                    <a:pt x="673" y="194"/>
                    <a:pt x="673" y="193"/>
                    <a:pt x="672" y="193"/>
                  </a:cubicBezTo>
                  <a:cubicBezTo>
                    <a:pt x="671" y="192"/>
                    <a:pt x="667" y="191"/>
                    <a:pt x="666" y="190"/>
                  </a:cubicBezTo>
                  <a:cubicBezTo>
                    <a:pt x="665" y="189"/>
                    <a:pt x="662" y="187"/>
                    <a:pt x="661" y="186"/>
                  </a:cubicBezTo>
                  <a:cubicBezTo>
                    <a:pt x="661" y="184"/>
                    <a:pt x="660" y="183"/>
                    <a:pt x="661" y="182"/>
                  </a:cubicBezTo>
                  <a:cubicBezTo>
                    <a:pt x="662" y="181"/>
                    <a:pt x="662" y="181"/>
                    <a:pt x="663" y="181"/>
                  </a:cubicBezTo>
                  <a:cubicBezTo>
                    <a:pt x="664" y="181"/>
                    <a:pt x="665" y="180"/>
                    <a:pt x="666" y="180"/>
                  </a:cubicBezTo>
                  <a:cubicBezTo>
                    <a:pt x="666" y="179"/>
                    <a:pt x="667" y="177"/>
                    <a:pt x="668" y="176"/>
                  </a:cubicBezTo>
                  <a:cubicBezTo>
                    <a:pt x="668" y="175"/>
                    <a:pt x="668" y="173"/>
                    <a:pt x="669" y="173"/>
                  </a:cubicBezTo>
                  <a:cubicBezTo>
                    <a:pt x="669" y="172"/>
                    <a:pt x="670" y="172"/>
                    <a:pt x="670" y="171"/>
                  </a:cubicBezTo>
                  <a:cubicBezTo>
                    <a:pt x="670" y="171"/>
                    <a:pt x="672" y="167"/>
                    <a:pt x="673" y="165"/>
                  </a:cubicBezTo>
                  <a:cubicBezTo>
                    <a:pt x="674" y="164"/>
                    <a:pt x="676" y="162"/>
                    <a:pt x="676" y="160"/>
                  </a:cubicBezTo>
                  <a:cubicBezTo>
                    <a:pt x="675" y="159"/>
                    <a:pt x="675" y="158"/>
                    <a:pt x="675" y="158"/>
                  </a:cubicBezTo>
                  <a:cubicBezTo>
                    <a:pt x="675" y="157"/>
                    <a:pt x="675" y="153"/>
                    <a:pt x="675" y="152"/>
                  </a:cubicBezTo>
                  <a:cubicBezTo>
                    <a:pt x="675" y="151"/>
                    <a:pt x="675" y="149"/>
                    <a:pt x="674" y="149"/>
                  </a:cubicBezTo>
                  <a:cubicBezTo>
                    <a:pt x="673" y="149"/>
                    <a:pt x="671" y="148"/>
                    <a:pt x="670" y="148"/>
                  </a:cubicBezTo>
                  <a:cubicBezTo>
                    <a:pt x="670" y="148"/>
                    <a:pt x="667" y="147"/>
                    <a:pt x="667" y="147"/>
                  </a:cubicBezTo>
                  <a:cubicBezTo>
                    <a:pt x="667" y="147"/>
                    <a:pt x="665" y="146"/>
                    <a:pt x="664" y="146"/>
                  </a:cubicBezTo>
                  <a:cubicBezTo>
                    <a:pt x="664" y="147"/>
                    <a:pt x="662" y="147"/>
                    <a:pt x="662" y="147"/>
                  </a:cubicBezTo>
                  <a:cubicBezTo>
                    <a:pt x="661" y="147"/>
                    <a:pt x="661" y="147"/>
                    <a:pt x="662" y="146"/>
                  </a:cubicBezTo>
                  <a:cubicBezTo>
                    <a:pt x="663" y="146"/>
                    <a:pt x="663" y="146"/>
                    <a:pt x="662" y="146"/>
                  </a:cubicBezTo>
                  <a:cubicBezTo>
                    <a:pt x="661" y="145"/>
                    <a:pt x="659" y="145"/>
                    <a:pt x="658" y="145"/>
                  </a:cubicBezTo>
                  <a:cubicBezTo>
                    <a:pt x="657" y="144"/>
                    <a:pt x="655" y="144"/>
                    <a:pt x="654" y="144"/>
                  </a:cubicBezTo>
                  <a:cubicBezTo>
                    <a:pt x="653" y="144"/>
                    <a:pt x="652" y="145"/>
                    <a:pt x="651" y="144"/>
                  </a:cubicBezTo>
                  <a:cubicBezTo>
                    <a:pt x="651" y="144"/>
                    <a:pt x="650" y="144"/>
                    <a:pt x="650" y="144"/>
                  </a:cubicBezTo>
                  <a:cubicBezTo>
                    <a:pt x="649" y="144"/>
                    <a:pt x="647" y="144"/>
                    <a:pt x="646" y="144"/>
                  </a:cubicBezTo>
                  <a:cubicBezTo>
                    <a:pt x="645" y="145"/>
                    <a:pt x="642" y="145"/>
                    <a:pt x="641" y="144"/>
                  </a:cubicBezTo>
                  <a:cubicBezTo>
                    <a:pt x="640" y="144"/>
                    <a:pt x="636" y="144"/>
                    <a:pt x="635" y="144"/>
                  </a:cubicBezTo>
                  <a:cubicBezTo>
                    <a:pt x="634" y="145"/>
                    <a:pt x="633" y="144"/>
                    <a:pt x="633" y="144"/>
                  </a:cubicBezTo>
                  <a:cubicBezTo>
                    <a:pt x="632" y="144"/>
                    <a:pt x="631" y="145"/>
                    <a:pt x="630" y="145"/>
                  </a:cubicBezTo>
                  <a:cubicBezTo>
                    <a:pt x="629" y="145"/>
                    <a:pt x="625" y="145"/>
                    <a:pt x="628" y="144"/>
                  </a:cubicBezTo>
                  <a:cubicBezTo>
                    <a:pt x="631" y="143"/>
                    <a:pt x="630" y="142"/>
                    <a:pt x="629" y="142"/>
                  </a:cubicBezTo>
                  <a:cubicBezTo>
                    <a:pt x="628" y="142"/>
                    <a:pt x="626" y="142"/>
                    <a:pt x="626" y="142"/>
                  </a:cubicBezTo>
                  <a:cubicBezTo>
                    <a:pt x="625" y="142"/>
                    <a:pt x="623" y="142"/>
                    <a:pt x="623" y="144"/>
                  </a:cubicBezTo>
                  <a:cubicBezTo>
                    <a:pt x="623" y="145"/>
                    <a:pt x="623" y="146"/>
                    <a:pt x="622" y="146"/>
                  </a:cubicBezTo>
                  <a:cubicBezTo>
                    <a:pt x="622" y="146"/>
                    <a:pt x="622" y="148"/>
                    <a:pt x="621" y="148"/>
                  </a:cubicBezTo>
                  <a:cubicBezTo>
                    <a:pt x="621" y="148"/>
                    <a:pt x="619" y="149"/>
                    <a:pt x="619" y="149"/>
                  </a:cubicBezTo>
                  <a:cubicBezTo>
                    <a:pt x="619" y="150"/>
                    <a:pt x="620" y="151"/>
                    <a:pt x="619" y="151"/>
                  </a:cubicBezTo>
                  <a:cubicBezTo>
                    <a:pt x="618" y="151"/>
                    <a:pt x="618" y="152"/>
                    <a:pt x="618" y="153"/>
                  </a:cubicBezTo>
                  <a:cubicBezTo>
                    <a:pt x="617" y="153"/>
                    <a:pt x="618" y="155"/>
                    <a:pt x="617" y="156"/>
                  </a:cubicBezTo>
                  <a:cubicBezTo>
                    <a:pt x="617" y="156"/>
                    <a:pt x="616" y="157"/>
                    <a:pt x="616" y="158"/>
                  </a:cubicBezTo>
                  <a:cubicBezTo>
                    <a:pt x="616" y="158"/>
                    <a:pt x="616" y="160"/>
                    <a:pt x="616" y="161"/>
                  </a:cubicBezTo>
                  <a:cubicBezTo>
                    <a:pt x="615" y="161"/>
                    <a:pt x="614" y="163"/>
                    <a:pt x="614" y="164"/>
                  </a:cubicBezTo>
                  <a:cubicBezTo>
                    <a:pt x="614" y="165"/>
                    <a:pt x="614" y="166"/>
                    <a:pt x="613" y="167"/>
                  </a:cubicBezTo>
                  <a:cubicBezTo>
                    <a:pt x="613" y="168"/>
                    <a:pt x="613" y="169"/>
                    <a:pt x="613" y="169"/>
                  </a:cubicBezTo>
                  <a:cubicBezTo>
                    <a:pt x="612" y="170"/>
                    <a:pt x="612" y="170"/>
                    <a:pt x="612" y="171"/>
                  </a:cubicBezTo>
                  <a:cubicBezTo>
                    <a:pt x="612" y="171"/>
                    <a:pt x="612" y="172"/>
                    <a:pt x="611" y="172"/>
                  </a:cubicBezTo>
                  <a:cubicBezTo>
                    <a:pt x="611" y="173"/>
                    <a:pt x="611" y="174"/>
                    <a:pt x="611" y="175"/>
                  </a:cubicBezTo>
                  <a:cubicBezTo>
                    <a:pt x="610" y="175"/>
                    <a:pt x="609" y="176"/>
                    <a:pt x="609" y="177"/>
                  </a:cubicBezTo>
                  <a:cubicBezTo>
                    <a:pt x="609" y="178"/>
                    <a:pt x="609" y="178"/>
                    <a:pt x="608" y="178"/>
                  </a:cubicBezTo>
                  <a:cubicBezTo>
                    <a:pt x="607" y="178"/>
                    <a:pt x="607" y="179"/>
                    <a:pt x="606" y="179"/>
                  </a:cubicBezTo>
                  <a:cubicBezTo>
                    <a:pt x="606" y="180"/>
                    <a:pt x="603" y="182"/>
                    <a:pt x="603" y="183"/>
                  </a:cubicBezTo>
                  <a:cubicBezTo>
                    <a:pt x="602" y="183"/>
                    <a:pt x="601" y="183"/>
                    <a:pt x="600" y="184"/>
                  </a:cubicBezTo>
                  <a:cubicBezTo>
                    <a:pt x="600" y="185"/>
                    <a:pt x="599" y="184"/>
                    <a:pt x="599" y="185"/>
                  </a:cubicBezTo>
                  <a:cubicBezTo>
                    <a:pt x="598" y="185"/>
                    <a:pt x="597" y="185"/>
                    <a:pt x="597" y="185"/>
                  </a:cubicBezTo>
                  <a:cubicBezTo>
                    <a:pt x="597" y="186"/>
                    <a:pt x="597" y="186"/>
                    <a:pt x="597" y="186"/>
                  </a:cubicBezTo>
                  <a:cubicBezTo>
                    <a:pt x="596" y="186"/>
                    <a:pt x="596" y="186"/>
                    <a:pt x="595" y="187"/>
                  </a:cubicBezTo>
                  <a:cubicBezTo>
                    <a:pt x="594" y="187"/>
                    <a:pt x="593" y="188"/>
                    <a:pt x="592" y="188"/>
                  </a:cubicBezTo>
                  <a:cubicBezTo>
                    <a:pt x="592" y="188"/>
                    <a:pt x="590" y="188"/>
                    <a:pt x="589" y="189"/>
                  </a:cubicBezTo>
                  <a:cubicBezTo>
                    <a:pt x="589" y="189"/>
                    <a:pt x="587" y="189"/>
                    <a:pt x="587" y="190"/>
                  </a:cubicBezTo>
                  <a:cubicBezTo>
                    <a:pt x="586" y="191"/>
                    <a:pt x="586" y="193"/>
                    <a:pt x="585" y="193"/>
                  </a:cubicBezTo>
                  <a:cubicBezTo>
                    <a:pt x="584" y="194"/>
                    <a:pt x="584" y="195"/>
                    <a:pt x="584" y="196"/>
                  </a:cubicBezTo>
                  <a:cubicBezTo>
                    <a:pt x="583" y="196"/>
                    <a:pt x="583" y="197"/>
                    <a:pt x="584" y="197"/>
                  </a:cubicBezTo>
                  <a:cubicBezTo>
                    <a:pt x="585" y="197"/>
                    <a:pt x="585" y="196"/>
                    <a:pt x="585" y="196"/>
                  </a:cubicBezTo>
                  <a:cubicBezTo>
                    <a:pt x="585" y="195"/>
                    <a:pt x="586" y="195"/>
                    <a:pt x="586" y="195"/>
                  </a:cubicBezTo>
                  <a:cubicBezTo>
                    <a:pt x="587" y="195"/>
                    <a:pt x="587" y="196"/>
                    <a:pt x="586" y="197"/>
                  </a:cubicBezTo>
                  <a:cubicBezTo>
                    <a:pt x="586" y="197"/>
                    <a:pt x="585" y="199"/>
                    <a:pt x="584" y="199"/>
                  </a:cubicBezTo>
                  <a:cubicBezTo>
                    <a:pt x="584" y="200"/>
                    <a:pt x="582" y="200"/>
                    <a:pt x="583" y="201"/>
                  </a:cubicBezTo>
                  <a:cubicBezTo>
                    <a:pt x="584" y="201"/>
                    <a:pt x="584" y="202"/>
                    <a:pt x="584" y="203"/>
                  </a:cubicBezTo>
                  <a:cubicBezTo>
                    <a:pt x="584" y="203"/>
                    <a:pt x="584" y="203"/>
                    <a:pt x="585" y="203"/>
                  </a:cubicBezTo>
                  <a:cubicBezTo>
                    <a:pt x="586" y="202"/>
                    <a:pt x="587" y="203"/>
                    <a:pt x="588" y="202"/>
                  </a:cubicBezTo>
                  <a:cubicBezTo>
                    <a:pt x="588" y="202"/>
                    <a:pt x="589" y="202"/>
                    <a:pt x="590" y="202"/>
                  </a:cubicBezTo>
                  <a:cubicBezTo>
                    <a:pt x="590" y="202"/>
                    <a:pt x="591" y="201"/>
                    <a:pt x="592" y="202"/>
                  </a:cubicBezTo>
                  <a:cubicBezTo>
                    <a:pt x="592" y="202"/>
                    <a:pt x="595" y="203"/>
                    <a:pt x="594" y="205"/>
                  </a:cubicBezTo>
                  <a:cubicBezTo>
                    <a:pt x="592" y="208"/>
                    <a:pt x="592" y="208"/>
                    <a:pt x="593" y="209"/>
                  </a:cubicBezTo>
                  <a:cubicBezTo>
                    <a:pt x="593" y="211"/>
                    <a:pt x="593" y="212"/>
                    <a:pt x="593" y="212"/>
                  </a:cubicBezTo>
                  <a:cubicBezTo>
                    <a:pt x="592" y="212"/>
                    <a:pt x="593" y="213"/>
                    <a:pt x="592" y="213"/>
                  </a:cubicBezTo>
                  <a:cubicBezTo>
                    <a:pt x="591" y="214"/>
                    <a:pt x="591" y="216"/>
                    <a:pt x="591" y="216"/>
                  </a:cubicBezTo>
                  <a:cubicBezTo>
                    <a:pt x="591" y="217"/>
                    <a:pt x="590" y="218"/>
                    <a:pt x="591" y="219"/>
                  </a:cubicBezTo>
                  <a:cubicBezTo>
                    <a:pt x="592" y="219"/>
                    <a:pt x="594" y="221"/>
                    <a:pt x="593" y="222"/>
                  </a:cubicBezTo>
                  <a:cubicBezTo>
                    <a:pt x="593" y="222"/>
                    <a:pt x="591" y="225"/>
                    <a:pt x="590" y="224"/>
                  </a:cubicBezTo>
                  <a:cubicBezTo>
                    <a:pt x="589" y="222"/>
                    <a:pt x="588" y="221"/>
                    <a:pt x="587" y="223"/>
                  </a:cubicBezTo>
                  <a:cubicBezTo>
                    <a:pt x="587" y="224"/>
                    <a:pt x="586" y="225"/>
                    <a:pt x="586" y="227"/>
                  </a:cubicBezTo>
                  <a:cubicBezTo>
                    <a:pt x="586" y="229"/>
                    <a:pt x="585" y="231"/>
                    <a:pt x="585" y="232"/>
                  </a:cubicBezTo>
                  <a:cubicBezTo>
                    <a:pt x="585" y="233"/>
                    <a:pt x="586" y="237"/>
                    <a:pt x="586" y="235"/>
                  </a:cubicBezTo>
                  <a:cubicBezTo>
                    <a:pt x="587" y="234"/>
                    <a:pt x="586" y="234"/>
                    <a:pt x="587" y="234"/>
                  </a:cubicBezTo>
                  <a:cubicBezTo>
                    <a:pt x="588" y="234"/>
                    <a:pt x="588" y="234"/>
                    <a:pt x="589" y="232"/>
                  </a:cubicBezTo>
                  <a:cubicBezTo>
                    <a:pt x="589" y="231"/>
                    <a:pt x="590" y="232"/>
                    <a:pt x="591" y="232"/>
                  </a:cubicBezTo>
                  <a:cubicBezTo>
                    <a:pt x="592" y="233"/>
                    <a:pt x="594" y="234"/>
                    <a:pt x="595" y="234"/>
                  </a:cubicBezTo>
                  <a:cubicBezTo>
                    <a:pt x="596" y="234"/>
                    <a:pt x="597" y="234"/>
                    <a:pt x="597" y="234"/>
                  </a:cubicBezTo>
                  <a:cubicBezTo>
                    <a:pt x="598" y="234"/>
                    <a:pt x="599" y="235"/>
                    <a:pt x="599" y="236"/>
                  </a:cubicBezTo>
                  <a:cubicBezTo>
                    <a:pt x="600" y="236"/>
                    <a:pt x="602" y="237"/>
                    <a:pt x="602" y="237"/>
                  </a:cubicBezTo>
                  <a:cubicBezTo>
                    <a:pt x="602" y="237"/>
                    <a:pt x="603" y="238"/>
                    <a:pt x="604" y="237"/>
                  </a:cubicBezTo>
                  <a:cubicBezTo>
                    <a:pt x="604" y="236"/>
                    <a:pt x="605" y="235"/>
                    <a:pt x="605" y="237"/>
                  </a:cubicBezTo>
                  <a:cubicBezTo>
                    <a:pt x="605" y="239"/>
                    <a:pt x="604" y="239"/>
                    <a:pt x="605" y="239"/>
                  </a:cubicBezTo>
                  <a:cubicBezTo>
                    <a:pt x="605" y="240"/>
                    <a:pt x="605" y="241"/>
                    <a:pt x="604" y="241"/>
                  </a:cubicBezTo>
                  <a:cubicBezTo>
                    <a:pt x="604" y="242"/>
                    <a:pt x="604" y="242"/>
                    <a:pt x="604" y="243"/>
                  </a:cubicBezTo>
                  <a:cubicBezTo>
                    <a:pt x="605" y="243"/>
                    <a:pt x="607" y="247"/>
                    <a:pt x="608" y="247"/>
                  </a:cubicBezTo>
                  <a:cubicBezTo>
                    <a:pt x="608" y="247"/>
                    <a:pt x="610" y="248"/>
                    <a:pt x="610" y="249"/>
                  </a:cubicBezTo>
                  <a:cubicBezTo>
                    <a:pt x="610" y="250"/>
                    <a:pt x="611" y="251"/>
                    <a:pt x="613" y="252"/>
                  </a:cubicBezTo>
                  <a:cubicBezTo>
                    <a:pt x="615" y="252"/>
                    <a:pt x="616" y="252"/>
                    <a:pt x="616" y="252"/>
                  </a:cubicBezTo>
                  <a:cubicBezTo>
                    <a:pt x="617" y="252"/>
                    <a:pt x="618" y="251"/>
                    <a:pt x="618" y="251"/>
                  </a:cubicBezTo>
                  <a:cubicBezTo>
                    <a:pt x="619" y="252"/>
                    <a:pt x="622" y="251"/>
                    <a:pt x="621" y="252"/>
                  </a:cubicBezTo>
                  <a:cubicBezTo>
                    <a:pt x="619" y="253"/>
                    <a:pt x="617" y="253"/>
                    <a:pt x="618" y="253"/>
                  </a:cubicBezTo>
                  <a:cubicBezTo>
                    <a:pt x="619" y="253"/>
                    <a:pt x="620" y="254"/>
                    <a:pt x="619" y="255"/>
                  </a:cubicBezTo>
                  <a:cubicBezTo>
                    <a:pt x="618" y="256"/>
                    <a:pt x="618" y="256"/>
                    <a:pt x="618" y="257"/>
                  </a:cubicBezTo>
                  <a:cubicBezTo>
                    <a:pt x="618" y="258"/>
                    <a:pt x="615" y="263"/>
                    <a:pt x="614" y="264"/>
                  </a:cubicBezTo>
                  <a:cubicBezTo>
                    <a:pt x="613" y="264"/>
                    <a:pt x="613" y="266"/>
                    <a:pt x="613" y="266"/>
                  </a:cubicBezTo>
                  <a:cubicBezTo>
                    <a:pt x="613" y="267"/>
                    <a:pt x="613" y="268"/>
                    <a:pt x="612" y="268"/>
                  </a:cubicBezTo>
                  <a:cubicBezTo>
                    <a:pt x="611" y="268"/>
                    <a:pt x="611" y="268"/>
                    <a:pt x="611" y="269"/>
                  </a:cubicBezTo>
                  <a:cubicBezTo>
                    <a:pt x="611" y="269"/>
                    <a:pt x="609" y="270"/>
                    <a:pt x="609" y="270"/>
                  </a:cubicBezTo>
                  <a:cubicBezTo>
                    <a:pt x="608" y="269"/>
                    <a:pt x="591" y="255"/>
                    <a:pt x="591" y="255"/>
                  </a:cubicBezTo>
                  <a:cubicBezTo>
                    <a:pt x="591" y="255"/>
                    <a:pt x="590" y="253"/>
                    <a:pt x="588" y="253"/>
                  </a:cubicBezTo>
                  <a:cubicBezTo>
                    <a:pt x="586" y="253"/>
                    <a:pt x="585" y="253"/>
                    <a:pt x="584" y="253"/>
                  </a:cubicBezTo>
                  <a:cubicBezTo>
                    <a:pt x="584" y="253"/>
                    <a:pt x="573" y="249"/>
                    <a:pt x="572" y="248"/>
                  </a:cubicBezTo>
                  <a:cubicBezTo>
                    <a:pt x="571" y="247"/>
                    <a:pt x="572" y="247"/>
                    <a:pt x="571" y="246"/>
                  </a:cubicBezTo>
                  <a:cubicBezTo>
                    <a:pt x="569" y="246"/>
                    <a:pt x="560" y="243"/>
                    <a:pt x="560" y="243"/>
                  </a:cubicBezTo>
                  <a:cubicBezTo>
                    <a:pt x="560" y="243"/>
                    <a:pt x="560" y="242"/>
                    <a:pt x="559" y="243"/>
                  </a:cubicBezTo>
                  <a:cubicBezTo>
                    <a:pt x="558" y="244"/>
                    <a:pt x="557" y="246"/>
                    <a:pt x="557" y="246"/>
                  </a:cubicBezTo>
                  <a:cubicBezTo>
                    <a:pt x="557" y="246"/>
                    <a:pt x="556" y="245"/>
                    <a:pt x="556" y="245"/>
                  </a:cubicBezTo>
                  <a:cubicBezTo>
                    <a:pt x="556" y="244"/>
                    <a:pt x="556" y="242"/>
                    <a:pt x="557" y="242"/>
                  </a:cubicBezTo>
                  <a:cubicBezTo>
                    <a:pt x="558" y="243"/>
                    <a:pt x="559" y="242"/>
                    <a:pt x="559" y="242"/>
                  </a:cubicBezTo>
                  <a:cubicBezTo>
                    <a:pt x="558" y="241"/>
                    <a:pt x="555" y="240"/>
                    <a:pt x="554" y="239"/>
                  </a:cubicBezTo>
                  <a:cubicBezTo>
                    <a:pt x="553" y="239"/>
                    <a:pt x="546" y="235"/>
                    <a:pt x="536" y="233"/>
                  </a:cubicBezTo>
                  <a:cubicBezTo>
                    <a:pt x="526" y="231"/>
                    <a:pt x="508" y="229"/>
                    <a:pt x="508" y="229"/>
                  </a:cubicBezTo>
                  <a:cubicBezTo>
                    <a:pt x="508" y="229"/>
                    <a:pt x="504" y="229"/>
                    <a:pt x="503" y="228"/>
                  </a:cubicBezTo>
                  <a:cubicBezTo>
                    <a:pt x="503" y="228"/>
                    <a:pt x="501" y="227"/>
                    <a:pt x="500" y="228"/>
                  </a:cubicBezTo>
                  <a:cubicBezTo>
                    <a:pt x="499" y="229"/>
                    <a:pt x="493" y="232"/>
                    <a:pt x="492" y="232"/>
                  </a:cubicBezTo>
                  <a:cubicBezTo>
                    <a:pt x="491" y="233"/>
                    <a:pt x="487" y="232"/>
                    <a:pt x="488" y="234"/>
                  </a:cubicBezTo>
                  <a:cubicBezTo>
                    <a:pt x="488" y="235"/>
                    <a:pt x="490" y="238"/>
                    <a:pt x="491" y="239"/>
                  </a:cubicBezTo>
                  <a:cubicBezTo>
                    <a:pt x="492" y="241"/>
                    <a:pt x="494" y="244"/>
                    <a:pt x="494" y="245"/>
                  </a:cubicBezTo>
                  <a:cubicBezTo>
                    <a:pt x="494" y="246"/>
                    <a:pt x="495" y="248"/>
                    <a:pt x="496" y="247"/>
                  </a:cubicBezTo>
                  <a:cubicBezTo>
                    <a:pt x="497" y="246"/>
                    <a:pt x="498" y="245"/>
                    <a:pt x="498" y="248"/>
                  </a:cubicBezTo>
                  <a:cubicBezTo>
                    <a:pt x="499" y="250"/>
                    <a:pt x="499" y="253"/>
                    <a:pt x="497" y="254"/>
                  </a:cubicBezTo>
                  <a:cubicBezTo>
                    <a:pt x="494" y="255"/>
                    <a:pt x="488" y="257"/>
                    <a:pt x="487" y="257"/>
                  </a:cubicBezTo>
                  <a:cubicBezTo>
                    <a:pt x="486" y="258"/>
                    <a:pt x="484" y="258"/>
                    <a:pt x="484" y="259"/>
                  </a:cubicBezTo>
                  <a:cubicBezTo>
                    <a:pt x="484" y="260"/>
                    <a:pt x="483" y="261"/>
                    <a:pt x="484" y="262"/>
                  </a:cubicBezTo>
                  <a:cubicBezTo>
                    <a:pt x="484" y="262"/>
                    <a:pt x="484" y="264"/>
                    <a:pt x="484" y="265"/>
                  </a:cubicBezTo>
                  <a:cubicBezTo>
                    <a:pt x="483" y="266"/>
                    <a:pt x="481" y="268"/>
                    <a:pt x="477" y="267"/>
                  </a:cubicBezTo>
                  <a:cubicBezTo>
                    <a:pt x="474" y="266"/>
                    <a:pt x="471" y="265"/>
                    <a:pt x="471" y="264"/>
                  </a:cubicBezTo>
                  <a:cubicBezTo>
                    <a:pt x="472" y="262"/>
                    <a:pt x="472" y="262"/>
                    <a:pt x="471" y="261"/>
                  </a:cubicBezTo>
                  <a:cubicBezTo>
                    <a:pt x="471" y="261"/>
                    <a:pt x="470" y="260"/>
                    <a:pt x="472" y="259"/>
                  </a:cubicBezTo>
                  <a:cubicBezTo>
                    <a:pt x="473" y="258"/>
                    <a:pt x="474" y="258"/>
                    <a:pt x="475" y="257"/>
                  </a:cubicBezTo>
                  <a:cubicBezTo>
                    <a:pt x="476" y="257"/>
                    <a:pt x="477" y="257"/>
                    <a:pt x="475" y="256"/>
                  </a:cubicBezTo>
                  <a:cubicBezTo>
                    <a:pt x="474" y="255"/>
                    <a:pt x="471" y="253"/>
                    <a:pt x="470" y="252"/>
                  </a:cubicBezTo>
                  <a:cubicBezTo>
                    <a:pt x="469" y="252"/>
                    <a:pt x="468" y="251"/>
                    <a:pt x="470" y="251"/>
                  </a:cubicBezTo>
                  <a:cubicBezTo>
                    <a:pt x="472" y="250"/>
                    <a:pt x="474" y="250"/>
                    <a:pt x="471" y="250"/>
                  </a:cubicBezTo>
                  <a:cubicBezTo>
                    <a:pt x="469" y="250"/>
                    <a:pt x="462" y="253"/>
                    <a:pt x="462" y="254"/>
                  </a:cubicBezTo>
                  <a:cubicBezTo>
                    <a:pt x="461" y="254"/>
                    <a:pt x="460" y="255"/>
                    <a:pt x="461" y="255"/>
                  </a:cubicBezTo>
                  <a:cubicBezTo>
                    <a:pt x="462" y="256"/>
                    <a:pt x="462" y="257"/>
                    <a:pt x="461" y="256"/>
                  </a:cubicBezTo>
                  <a:cubicBezTo>
                    <a:pt x="460" y="256"/>
                    <a:pt x="458" y="255"/>
                    <a:pt x="458" y="254"/>
                  </a:cubicBezTo>
                  <a:cubicBezTo>
                    <a:pt x="459" y="253"/>
                    <a:pt x="458" y="253"/>
                    <a:pt x="457" y="253"/>
                  </a:cubicBezTo>
                  <a:cubicBezTo>
                    <a:pt x="457" y="254"/>
                    <a:pt x="451" y="257"/>
                    <a:pt x="450" y="257"/>
                  </a:cubicBezTo>
                  <a:cubicBezTo>
                    <a:pt x="449" y="257"/>
                    <a:pt x="447" y="259"/>
                    <a:pt x="446" y="260"/>
                  </a:cubicBezTo>
                  <a:cubicBezTo>
                    <a:pt x="446" y="260"/>
                    <a:pt x="446" y="261"/>
                    <a:pt x="445" y="261"/>
                  </a:cubicBezTo>
                  <a:cubicBezTo>
                    <a:pt x="444" y="261"/>
                    <a:pt x="439" y="261"/>
                    <a:pt x="438" y="260"/>
                  </a:cubicBezTo>
                  <a:cubicBezTo>
                    <a:pt x="436" y="260"/>
                    <a:pt x="433" y="259"/>
                    <a:pt x="432" y="260"/>
                  </a:cubicBezTo>
                  <a:cubicBezTo>
                    <a:pt x="431" y="260"/>
                    <a:pt x="428" y="260"/>
                    <a:pt x="428" y="260"/>
                  </a:cubicBezTo>
                  <a:cubicBezTo>
                    <a:pt x="427" y="259"/>
                    <a:pt x="424" y="258"/>
                    <a:pt x="423" y="260"/>
                  </a:cubicBezTo>
                  <a:cubicBezTo>
                    <a:pt x="421" y="261"/>
                    <a:pt x="413" y="267"/>
                    <a:pt x="412" y="267"/>
                  </a:cubicBezTo>
                  <a:cubicBezTo>
                    <a:pt x="411" y="268"/>
                    <a:pt x="410" y="268"/>
                    <a:pt x="409" y="269"/>
                  </a:cubicBezTo>
                  <a:cubicBezTo>
                    <a:pt x="409" y="269"/>
                    <a:pt x="409" y="271"/>
                    <a:pt x="407" y="270"/>
                  </a:cubicBezTo>
                  <a:cubicBezTo>
                    <a:pt x="406" y="270"/>
                    <a:pt x="404" y="267"/>
                    <a:pt x="402" y="269"/>
                  </a:cubicBezTo>
                  <a:cubicBezTo>
                    <a:pt x="399" y="271"/>
                    <a:pt x="399" y="270"/>
                    <a:pt x="399" y="269"/>
                  </a:cubicBezTo>
                  <a:cubicBezTo>
                    <a:pt x="399" y="269"/>
                    <a:pt x="399" y="268"/>
                    <a:pt x="397" y="269"/>
                  </a:cubicBezTo>
                  <a:cubicBezTo>
                    <a:pt x="396" y="270"/>
                    <a:pt x="394" y="270"/>
                    <a:pt x="391" y="269"/>
                  </a:cubicBezTo>
                  <a:cubicBezTo>
                    <a:pt x="388" y="268"/>
                    <a:pt x="385" y="267"/>
                    <a:pt x="388" y="266"/>
                  </a:cubicBezTo>
                  <a:cubicBezTo>
                    <a:pt x="391" y="266"/>
                    <a:pt x="391" y="266"/>
                    <a:pt x="390" y="266"/>
                  </a:cubicBezTo>
                  <a:cubicBezTo>
                    <a:pt x="389" y="266"/>
                    <a:pt x="390" y="265"/>
                    <a:pt x="391" y="265"/>
                  </a:cubicBezTo>
                  <a:cubicBezTo>
                    <a:pt x="392" y="266"/>
                    <a:pt x="395" y="266"/>
                    <a:pt x="394" y="264"/>
                  </a:cubicBezTo>
                  <a:cubicBezTo>
                    <a:pt x="394" y="263"/>
                    <a:pt x="391" y="260"/>
                    <a:pt x="392" y="259"/>
                  </a:cubicBezTo>
                  <a:cubicBezTo>
                    <a:pt x="393" y="258"/>
                    <a:pt x="393" y="257"/>
                    <a:pt x="394" y="256"/>
                  </a:cubicBezTo>
                  <a:cubicBezTo>
                    <a:pt x="394" y="256"/>
                    <a:pt x="394" y="255"/>
                    <a:pt x="395" y="255"/>
                  </a:cubicBezTo>
                  <a:cubicBezTo>
                    <a:pt x="395" y="255"/>
                    <a:pt x="396" y="254"/>
                    <a:pt x="395" y="254"/>
                  </a:cubicBezTo>
                  <a:cubicBezTo>
                    <a:pt x="394" y="253"/>
                    <a:pt x="393" y="252"/>
                    <a:pt x="392" y="253"/>
                  </a:cubicBezTo>
                  <a:cubicBezTo>
                    <a:pt x="392" y="253"/>
                    <a:pt x="391" y="253"/>
                    <a:pt x="390" y="252"/>
                  </a:cubicBezTo>
                  <a:cubicBezTo>
                    <a:pt x="390" y="252"/>
                    <a:pt x="389" y="252"/>
                    <a:pt x="388" y="253"/>
                  </a:cubicBezTo>
                  <a:cubicBezTo>
                    <a:pt x="388" y="253"/>
                    <a:pt x="374" y="258"/>
                    <a:pt x="373" y="258"/>
                  </a:cubicBezTo>
                  <a:cubicBezTo>
                    <a:pt x="372" y="259"/>
                    <a:pt x="370" y="260"/>
                    <a:pt x="371" y="260"/>
                  </a:cubicBezTo>
                  <a:cubicBezTo>
                    <a:pt x="372" y="261"/>
                    <a:pt x="373" y="261"/>
                    <a:pt x="373" y="261"/>
                  </a:cubicBezTo>
                  <a:cubicBezTo>
                    <a:pt x="374" y="261"/>
                    <a:pt x="375" y="262"/>
                    <a:pt x="375" y="263"/>
                  </a:cubicBezTo>
                  <a:cubicBezTo>
                    <a:pt x="376" y="263"/>
                    <a:pt x="377" y="264"/>
                    <a:pt x="377" y="265"/>
                  </a:cubicBezTo>
                  <a:cubicBezTo>
                    <a:pt x="376" y="265"/>
                    <a:pt x="372" y="267"/>
                    <a:pt x="371" y="267"/>
                  </a:cubicBezTo>
                  <a:cubicBezTo>
                    <a:pt x="370" y="267"/>
                    <a:pt x="369" y="267"/>
                    <a:pt x="370" y="266"/>
                  </a:cubicBezTo>
                  <a:cubicBezTo>
                    <a:pt x="371" y="264"/>
                    <a:pt x="370" y="264"/>
                    <a:pt x="371" y="264"/>
                  </a:cubicBezTo>
                  <a:cubicBezTo>
                    <a:pt x="371" y="263"/>
                    <a:pt x="371" y="263"/>
                    <a:pt x="370" y="263"/>
                  </a:cubicBezTo>
                  <a:cubicBezTo>
                    <a:pt x="369" y="263"/>
                    <a:pt x="367" y="263"/>
                    <a:pt x="368" y="262"/>
                  </a:cubicBezTo>
                  <a:cubicBezTo>
                    <a:pt x="370" y="261"/>
                    <a:pt x="369" y="261"/>
                    <a:pt x="368" y="261"/>
                  </a:cubicBezTo>
                  <a:cubicBezTo>
                    <a:pt x="367" y="262"/>
                    <a:pt x="362" y="262"/>
                    <a:pt x="360" y="263"/>
                  </a:cubicBezTo>
                  <a:cubicBezTo>
                    <a:pt x="359" y="264"/>
                    <a:pt x="359" y="264"/>
                    <a:pt x="360" y="264"/>
                  </a:cubicBezTo>
                  <a:cubicBezTo>
                    <a:pt x="360" y="264"/>
                    <a:pt x="360" y="265"/>
                    <a:pt x="360" y="265"/>
                  </a:cubicBezTo>
                  <a:cubicBezTo>
                    <a:pt x="359" y="265"/>
                    <a:pt x="351" y="267"/>
                    <a:pt x="350" y="267"/>
                  </a:cubicBezTo>
                  <a:cubicBezTo>
                    <a:pt x="349" y="267"/>
                    <a:pt x="345" y="268"/>
                    <a:pt x="344" y="269"/>
                  </a:cubicBezTo>
                  <a:cubicBezTo>
                    <a:pt x="343" y="270"/>
                    <a:pt x="342" y="271"/>
                    <a:pt x="341" y="271"/>
                  </a:cubicBezTo>
                  <a:cubicBezTo>
                    <a:pt x="340" y="271"/>
                    <a:pt x="338" y="273"/>
                    <a:pt x="337" y="273"/>
                  </a:cubicBezTo>
                  <a:cubicBezTo>
                    <a:pt x="337" y="274"/>
                    <a:pt x="334" y="276"/>
                    <a:pt x="333" y="276"/>
                  </a:cubicBezTo>
                  <a:cubicBezTo>
                    <a:pt x="332" y="276"/>
                    <a:pt x="328" y="277"/>
                    <a:pt x="327" y="278"/>
                  </a:cubicBezTo>
                  <a:cubicBezTo>
                    <a:pt x="326" y="279"/>
                    <a:pt x="322" y="280"/>
                    <a:pt x="321" y="280"/>
                  </a:cubicBezTo>
                  <a:cubicBezTo>
                    <a:pt x="320" y="280"/>
                    <a:pt x="319" y="280"/>
                    <a:pt x="319" y="281"/>
                  </a:cubicBezTo>
                  <a:cubicBezTo>
                    <a:pt x="319" y="281"/>
                    <a:pt x="318" y="282"/>
                    <a:pt x="319" y="283"/>
                  </a:cubicBezTo>
                  <a:cubicBezTo>
                    <a:pt x="320" y="283"/>
                    <a:pt x="324" y="285"/>
                    <a:pt x="322" y="285"/>
                  </a:cubicBezTo>
                  <a:cubicBezTo>
                    <a:pt x="320" y="285"/>
                    <a:pt x="316" y="285"/>
                    <a:pt x="315" y="284"/>
                  </a:cubicBezTo>
                  <a:cubicBezTo>
                    <a:pt x="314" y="284"/>
                    <a:pt x="310" y="284"/>
                    <a:pt x="310" y="285"/>
                  </a:cubicBezTo>
                  <a:cubicBezTo>
                    <a:pt x="309" y="285"/>
                    <a:pt x="307" y="287"/>
                    <a:pt x="307" y="286"/>
                  </a:cubicBezTo>
                  <a:cubicBezTo>
                    <a:pt x="306" y="286"/>
                    <a:pt x="303" y="286"/>
                    <a:pt x="304" y="287"/>
                  </a:cubicBezTo>
                  <a:cubicBezTo>
                    <a:pt x="305" y="288"/>
                    <a:pt x="307" y="289"/>
                    <a:pt x="305" y="291"/>
                  </a:cubicBezTo>
                  <a:cubicBezTo>
                    <a:pt x="304" y="292"/>
                    <a:pt x="303" y="293"/>
                    <a:pt x="303" y="294"/>
                  </a:cubicBezTo>
                  <a:cubicBezTo>
                    <a:pt x="303" y="295"/>
                    <a:pt x="303" y="296"/>
                    <a:pt x="303" y="296"/>
                  </a:cubicBezTo>
                  <a:cubicBezTo>
                    <a:pt x="302" y="296"/>
                    <a:pt x="302" y="296"/>
                    <a:pt x="302" y="297"/>
                  </a:cubicBezTo>
                  <a:cubicBezTo>
                    <a:pt x="303" y="298"/>
                    <a:pt x="303" y="299"/>
                    <a:pt x="303" y="300"/>
                  </a:cubicBezTo>
                  <a:cubicBezTo>
                    <a:pt x="302" y="301"/>
                    <a:pt x="301" y="302"/>
                    <a:pt x="301" y="303"/>
                  </a:cubicBezTo>
                  <a:cubicBezTo>
                    <a:pt x="300" y="304"/>
                    <a:pt x="300" y="304"/>
                    <a:pt x="299" y="304"/>
                  </a:cubicBezTo>
                  <a:cubicBezTo>
                    <a:pt x="298" y="305"/>
                    <a:pt x="295" y="303"/>
                    <a:pt x="292" y="304"/>
                  </a:cubicBezTo>
                  <a:cubicBezTo>
                    <a:pt x="289" y="306"/>
                    <a:pt x="287" y="305"/>
                    <a:pt x="286" y="306"/>
                  </a:cubicBezTo>
                  <a:cubicBezTo>
                    <a:pt x="284" y="307"/>
                    <a:pt x="282" y="308"/>
                    <a:pt x="284" y="307"/>
                  </a:cubicBezTo>
                  <a:cubicBezTo>
                    <a:pt x="286" y="305"/>
                    <a:pt x="286" y="304"/>
                    <a:pt x="284" y="305"/>
                  </a:cubicBezTo>
                  <a:cubicBezTo>
                    <a:pt x="283" y="305"/>
                    <a:pt x="277" y="307"/>
                    <a:pt x="275" y="304"/>
                  </a:cubicBezTo>
                  <a:cubicBezTo>
                    <a:pt x="273" y="301"/>
                    <a:pt x="269" y="296"/>
                    <a:pt x="264" y="294"/>
                  </a:cubicBezTo>
                  <a:cubicBezTo>
                    <a:pt x="259" y="292"/>
                    <a:pt x="260" y="288"/>
                    <a:pt x="263" y="287"/>
                  </a:cubicBezTo>
                  <a:cubicBezTo>
                    <a:pt x="265" y="287"/>
                    <a:pt x="268" y="285"/>
                    <a:pt x="267" y="284"/>
                  </a:cubicBezTo>
                  <a:cubicBezTo>
                    <a:pt x="267" y="282"/>
                    <a:pt x="269" y="282"/>
                    <a:pt x="270" y="282"/>
                  </a:cubicBezTo>
                  <a:cubicBezTo>
                    <a:pt x="271" y="282"/>
                    <a:pt x="279" y="281"/>
                    <a:pt x="280" y="281"/>
                  </a:cubicBezTo>
                  <a:cubicBezTo>
                    <a:pt x="281" y="280"/>
                    <a:pt x="283" y="280"/>
                    <a:pt x="284" y="280"/>
                  </a:cubicBezTo>
                  <a:cubicBezTo>
                    <a:pt x="285" y="280"/>
                    <a:pt x="290" y="282"/>
                    <a:pt x="287" y="278"/>
                  </a:cubicBezTo>
                  <a:cubicBezTo>
                    <a:pt x="285" y="274"/>
                    <a:pt x="285" y="275"/>
                    <a:pt x="285" y="273"/>
                  </a:cubicBezTo>
                  <a:cubicBezTo>
                    <a:pt x="284" y="272"/>
                    <a:pt x="284" y="271"/>
                    <a:pt x="282" y="270"/>
                  </a:cubicBezTo>
                  <a:cubicBezTo>
                    <a:pt x="280" y="269"/>
                    <a:pt x="277" y="267"/>
                    <a:pt x="277" y="266"/>
                  </a:cubicBezTo>
                  <a:cubicBezTo>
                    <a:pt x="276" y="265"/>
                    <a:pt x="277" y="265"/>
                    <a:pt x="275" y="264"/>
                  </a:cubicBezTo>
                  <a:cubicBezTo>
                    <a:pt x="274" y="264"/>
                    <a:pt x="241" y="259"/>
                    <a:pt x="239" y="259"/>
                  </a:cubicBezTo>
                  <a:cubicBezTo>
                    <a:pt x="237" y="259"/>
                    <a:pt x="235" y="258"/>
                    <a:pt x="237" y="260"/>
                  </a:cubicBezTo>
                  <a:cubicBezTo>
                    <a:pt x="239" y="261"/>
                    <a:pt x="244" y="264"/>
                    <a:pt x="246" y="265"/>
                  </a:cubicBezTo>
                  <a:cubicBezTo>
                    <a:pt x="248" y="266"/>
                    <a:pt x="251" y="268"/>
                    <a:pt x="251" y="270"/>
                  </a:cubicBezTo>
                  <a:cubicBezTo>
                    <a:pt x="252" y="272"/>
                    <a:pt x="253" y="274"/>
                    <a:pt x="252" y="275"/>
                  </a:cubicBezTo>
                  <a:cubicBezTo>
                    <a:pt x="251" y="275"/>
                    <a:pt x="249" y="275"/>
                    <a:pt x="250" y="276"/>
                  </a:cubicBezTo>
                  <a:cubicBezTo>
                    <a:pt x="250" y="277"/>
                    <a:pt x="250" y="278"/>
                    <a:pt x="250" y="278"/>
                  </a:cubicBezTo>
                  <a:cubicBezTo>
                    <a:pt x="249" y="279"/>
                    <a:pt x="248" y="280"/>
                    <a:pt x="248" y="281"/>
                  </a:cubicBezTo>
                  <a:cubicBezTo>
                    <a:pt x="248" y="283"/>
                    <a:pt x="247" y="287"/>
                    <a:pt x="245" y="290"/>
                  </a:cubicBezTo>
                  <a:cubicBezTo>
                    <a:pt x="243" y="293"/>
                    <a:pt x="244" y="295"/>
                    <a:pt x="246" y="296"/>
                  </a:cubicBezTo>
                  <a:cubicBezTo>
                    <a:pt x="248" y="296"/>
                    <a:pt x="250" y="298"/>
                    <a:pt x="251" y="298"/>
                  </a:cubicBezTo>
                  <a:cubicBezTo>
                    <a:pt x="251" y="299"/>
                    <a:pt x="252" y="299"/>
                    <a:pt x="252" y="299"/>
                  </a:cubicBezTo>
                  <a:cubicBezTo>
                    <a:pt x="253" y="299"/>
                    <a:pt x="253" y="299"/>
                    <a:pt x="253" y="300"/>
                  </a:cubicBezTo>
                  <a:cubicBezTo>
                    <a:pt x="254" y="301"/>
                    <a:pt x="258" y="308"/>
                    <a:pt x="254" y="312"/>
                  </a:cubicBezTo>
                  <a:cubicBezTo>
                    <a:pt x="250" y="316"/>
                    <a:pt x="248" y="318"/>
                    <a:pt x="249" y="321"/>
                  </a:cubicBezTo>
                  <a:cubicBezTo>
                    <a:pt x="250" y="325"/>
                    <a:pt x="250" y="324"/>
                    <a:pt x="249" y="325"/>
                  </a:cubicBezTo>
                  <a:cubicBezTo>
                    <a:pt x="249" y="326"/>
                    <a:pt x="249" y="326"/>
                    <a:pt x="250" y="327"/>
                  </a:cubicBezTo>
                  <a:cubicBezTo>
                    <a:pt x="250" y="328"/>
                    <a:pt x="251" y="330"/>
                    <a:pt x="249" y="328"/>
                  </a:cubicBezTo>
                  <a:cubicBezTo>
                    <a:pt x="248" y="326"/>
                    <a:pt x="247" y="327"/>
                    <a:pt x="248" y="325"/>
                  </a:cubicBezTo>
                  <a:cubicBezTo>
                    <a:pt x="248" y="324"/>
                    <a:pt x="247" y="322"/>
                    <a:pt x="246" y="322"/>
                  </a:cubicBezTo>
                  <a:cubicBezTo>
                    <a:pt x="244" y="322"/>
                    <a:pt x="241" y="322"/>
                    <a:pt x="241" y="323"/>
                  </a:cubicBezTo>
                  <a:cubicBezTo>
                    <a:pt x="240" y="324"/>
                    <a:pt x="240" y="324"/>
                    <a:pt x="240" y="325"/>
                  </a:cubicBezTo>
                  <a:cubicBezTo>
                    <a:pt x="240" y="326"/>
                    <a:pt x="240" y="326"/>
                    <a:pt x="239" y="326"/>
                  </a:cubicBezTo>
                  <a:cubicBezTo>
                    <a:pt x="238" y="325"/>
                    <a:pt x="236" y="324"/>
                    <a:pt x="238" y="323"/>
                  </a:cubicBezTo>
                  <a:cubicBezTo>
                    <a:pt x="240" y="322"/>
                    <a:pt x="244" y="320"/>
                    <a:pt x="243" y="319"/>
                  </a:cubicBezTo>
                  <a:cubicBezTo>
                    <a:pt x="242" y="319"/>
                    <a:pt x="238" y="317"/>
                    <a:pt x="238" y="317"/>
                  </a:cubicBezTo>
                  <a:cubicBezTo>
                    <a:pt x="238" y="316"/>
                    <a:pt x="236" y="315"/>
                    <a:pt x="233" y="315"/>
                  </a:cubicBezTo>
                  <a:cubicBezTo>
                    <a:pt x="230" y="316"/>
                    <a:pt x="225" y="314"/>
                    <a:pt x="223" y="314"/>
                  </a:cubicBezTo>
                  <a:cubicBezTo>
                    <a:pt x="222" y="313"/>
                    <a:pt x="222" y="312"/>
                    <a:pt x="219" y="315"/>
                  </a:cubicBezTo>
                  <a:cubicBezTo>
                    <a:pt x="215" y="319"/>
                    <a:pt x="214" y="319"/>
                    <a:pt x="214" y="320"/>
                  </a:cubicBezTo>
                  <a:cubicBezTo>
                    <a:pt x="213" y="321"/>
                    <a:pt x="208" y="324"/>
                    <a:pt x="205" y="325"/>
                  </a:cubicBezTo>
                  <a:cubicBezTo>
                    <a:pt x="201" y="326"/>
                    <a:pt x="197" y="327"/>
                    <a:pt x="194" y="330"/>
                  </a:cubicBezTo>
                  <a:cubicBezTo>
                    <a:pt x="191" y="332"/>
                    <a:pt x="188" y="334"/>
                    <a:pt x="187" y="335"/>
                  </a:cubicBezTo>
                  <a:cubicBezTo>
                    <a:pt x="185" y="336"/>
                    <a:pt x="182" y="337"/>
                    <a:pt x="184" y="340"/>
                  </a:cubicBezTo>
                  <a:cubicBezTo>
                    <a:pt x="186" y="344"/>
                    <a:pt x="187" y="345"/>
                    <a:pt x="190" y="347"/>
                  </a:cubicBezTo>
                  <a:cubicBezTo>
                    <a:pt x="193" y="350"/>
                    <a:pt x="196" y="357"/>
                    <a:pt x="196" y="360"/>
                  </a:cubicBezTo>
                  <a:cubicBezTo>
                    <a:pt x="196" y="362"/>
                    <a:pt x="194" y="361"/>
                    <a:pt x="194" y="361"/>
                  </a:cubicBezTo>
                  <a:cubicBezTo>
                    <a:pt x="194" y="361"/>
                    <a:pt x="167" y="358"/>
                    <a:pt x="164" y="357"/>
                  </a:cubicBezTo>
                  <a:cubicBezTo>
                    <a:pt x="164" y="357"/>
                    <a:pt x="161" y="357"/>
                    <a:pt x="161" y="357"/>
                  </a:cubicBezTo>
                  <a:cubicBezTo>
                    <a:pt x="160" y="358"/>
                    <a:pt x="159" y="359"/>
                    <a:pt x="159" y="357"/>
                  </a:cubicBezTo>
                  <a:cubicBezTo>
                    <a:pt x="158" y="356"/>
                    <a:pt x="159" y="355"/>
                    <a:pt x="160" y="355"/>
                  </a:cubicBezTo>
                  <a:cubicBezTo>
                    <a:pt x="162" y="356"/>
                    <a:pt x="163" y="356"/>
                    <a:pt x="163" y="355"/>
                  </a:cubicBezTo>
                  <a:cubicBezTo>
                    <a:pt x="164" y="354"/>
                    <a:pt x="163" y="354"/>
                    <a:pt x="162" y="353"/>
                  </a:cubicBezTo>
                  <a:cubicBezTo>
                    <a:pt x="160" y="352"/>
                    <a:pt x="151" y="347"/>
                    <a:pt x="149" y="347"/>
                  </a:cubicBezTo>
                  <a:cubicBezTo>
                    <a:pt x="148" y="346"/>
                    <a:pt x="143" y="345"/>
                    <a:pt x="142" y="346"/>
                  </a:cubicBezTo>
                  <a:cubicBezTo>
                    <a:pt x="141" y="347"/>
                    <a:pt x="141" y="347"/>
                    <a:pt x="141" y="348"/>
                  </a:cubicBezTo>
                  <a:cubicBezTo>
                    <a:pt x="141" y="350"/>
                    <a:pt x="140" y="351"/>
                    <a:pt x="140" y="351"/>
                  </a:cubicBezTo>
                  <a:cubicBezTo>
                    <a:pt x="139" y="352"/>
                    <a:pt x="137" y="352"/>
                    <a:pt x="137" y="352"/>
                  </a:cubicBezTo>
                  <a:cubicBezTo>
                    <a:pt x="136" y="352"/>
                    <a:pt x="135" y="351"/>
                    <a:pt x="136" y="352"/>
                  </a:cubicBezTo>
                  <a:cubicBezTo>
                    <a:pt x="137" y="354"/>
                    <a:pt x="140" y="358"/>
                    <a:pt x="141" y="359"/>
                  </a:cubicBezTo>
                  <a:cubicBezTo>
                    <a:pt x="141" y="360"/>
                    <a:pt x="146" y="364"/>
                    <a:pt x="147" y="365"/>
                  </a:cubicBezTo>
                  <a:cubicBezTo>
                    <a:pt x="148" y="366"/>
                    <a:pt x="149" y="366"/>
                    <a:pt x="150" y="365"/>
                  </a:cubicBezTo>
                  <a:cubicBezTo>
                    <a:pt x="150" y="365"/>
                    <a:pt x="151" y="365"/>
                    <a:pt x="152" y="365"/>
                  </a:cubicBezTo>
                  <a:cubicBezTo>
                    <a:pt x="152" y="365"/>
                    <a:pt x="153" y="365"/>
                    <a:pt x="153" y="364"/>
                  </a:cubicBezTo>
                  <a:cubicBezTo>
                    <a:pt x="154" y="364"/>
                    <a:pt x="155" y="363"/>
                    <a:pt x="155" y="364"/>
                  </a:cubicBezTo>
                  <a:cubicBezTo>
                    <a:pt x="156" y="366"/>
                    <a:pt x="156" y="366"/>
                    <a:pt x="157" y="366"/>
                  </a:cubicBezTo>
                  <a:cubicBezTo>
                    <a:pt x="158" y="366"/>
                    <a:pt x="159" y="367"/>
                    <a:pt x="158" y="368"/>
                  </a:cubicBezTo>
                  <a:cubicBezTo>
                    <a:pt x="158" y="369"/>
                    <a:pt x="158" y="370"/>
                    <a:pt x="159" y="371"/>
                  </a:cubicBezTo>
                  <a:cubicBezTo>
                    <a:pt x="160" y="372"/>
                    <a:pt x="160" y="373"/>
                    <a:pt x="159" y="375"/>
                  </a:cubicBezTo>
                  <a:cubicBezTo>
                    <a:pt x="157" y="376"/>
                    <a:pt x="155" y="377"/>
                    <a:pt x="154" y="377"/>
                  </a:cubicBezTo>
                  <a:cubicBezTo>
                    <a:pt x="153" y="377"/>
                    <a:pt x="152" y="376"/>
                    <a:pt x="152" y="377"/>
                  </a:cubicBezTo>
                  <a:cubicBezTo>
                    <a:pt x="152" y="378"/>
                    <a:pt x="150" y="379"/>
                    <a:pt x="147" y="378"/>
                  </a:cubicBezTo>
                  <a:cubicBezTo>
                    <a:pt x="145" y="378"/>
                    <a:pt x="136" y="375"/>
                    <a:pt x="134" y="372"/>
                  </a:cubicBezTo>
                  <a:cubicBezTo>
                    <a:pt x="131" y="369"/>
                    <a:pt x="128" y="366"/>
                    <a:pt x="121" y="365"/>
                  </a:cubicBezTo>
                  <a:cubicBezTo>
                    <a:pt x="115" y="365"/>
                    <a:pt x="111" y="363"/>
                    <a:pt x="111" y="360"/>
                  </a:cubicBezTo>
                  <a:cubicBezTo>
                    <a:pt x="111" y="357"/>
                    <a:pt x="110" y="357"/>
                    <a:pt x="112" y="357"/>
                  </a:cubicBezTo>
                  <a:cubicBezTo>
                    <a:pt x="113" y="356"/>
                    <a:pt x="115" y="355"/>
                    <a:pt x="113" y="355"/>
                  </a:cubicBezTo>
                  <a:cubicBezTo>
                    <a:pt x="111" y="356"/>
                    <a:pt x="111" y="356"/>
                    <a:pt x="112" y="355"/>
                  </a:cubicBezTo>
                  <a:cubicBezTo>
                    <a:pt x="112" y="354"/>
                    <a:pt x="113" y="354"/>
                    <a:pt x="112" y="353"/>
                  </a:cubicBezTo>
                  <a:cubicBezTo>
                    <a:pt x="112" y="352"/>
                    <a:pt x="109" y="348"/>
                    <a:pt x="108" y="346"/>
                  </a:cubicBezTo>
                  <a:cubicBezTo>
                    <a:pt x="108" y="344"/>
                    <a:pt x="106" y="343"/>
                    <a:pt x="105" y="342"/>
                  </a:cubicBezTo>
                  <a:cubicBezTo>
                    <a:pt x="104" y="342"/>
                    <a:pt x="103" y="341"/>
                    <a:pt x="105" y="340"/>
                  </a:cubicBezTo>
                  <a:cubicBezTo>
                    <a:pt x="106" y="340"/>
                    <a:pt x="106" y="339"/>
                    <a:pt x="107" y="339"/>
                  </a:cubicBezTo>
                  <a:cubicBezTo>
                    <a:pt x="108" y="339"/>
                    <a:pt x="108" y="339"/>
                    <a:pt x="108" y="337"/>
                  </a:cubicBezTo>
                  <a:cubicBezTo>
                    <a:pt x="108" y="336"/>
                    <a:pt x="108" y="330"/>
                    <a:pt x="110" y="331"/>
                  </a:cubicBezTo>
                  <a:cubicBezTo>
                    <a:pt x="112" y="332"/>
                    <a:pt x="115" y="334"/>
                    <a:pt x="112" y="330"/>
                  </a:cubicBezTo>
                  <a:cubicBezTo>
                    <a:pt x="110" y="326"/>
                    <a:pt x="106" y="323"/>
                    <a:pt x="105" y="323"/>
                  </a:cubicBezTo>
                  <a:cubicBezTo>
                    <a:pt x="103" y="322"/>
                    <a:pt x="92" y="319"/>
                    <a:pt x="91" y="319"/>
                  </a:cubicBezTo>
                  <a:cubicBezTo>
                    <a:pt x="90" y="319"/>
                    <a:pt x="87" y="318"/>
                    <a:pt x="91" y="317"/>
                  </a:cubicBezTo>
                  <a:cubicBezTo>
                    <a:pt x="94" y="317"/>
                    <a:pt x="95" y="315"/>
                    <a:pt x="94" y="314"/>
                  </a:cubicBezTo>
                  <a:cubicBezTo>
                    <a:pt x="93" y="314"/>
                    <a:pt x="88" y="313"/>
                    <a:pt x="87" y="313"/>
                  </a:cubicBezTo>
                  <a:cubicBezTo>
                    <a:pt x="86" y="313"/>
                    <a:pt x="84" y="313"/>
                    <a:pt x="85" y="313"/>
                  </a:cubicBezTo>
                  <a:cubicBezTo>
                    <a:pt x="87" y="312"/>
                    <a:pt x="86" y="312"/>
                    <a:pt x="85" y="312"/>
                  </a:cubicBezTo>
                  <a:cubicBezTo>
                    <a:pt x="84" y="312"/>
                    <a:pt x="81" y="311"/>
                    <a:pt x="84" y="311"/>
                  </a:cubicBezTo>
                  <a:cubicBezTo>
                    <a:pt x="88" y="310"/>
                    <a:pt x="89" y="309"/>
                    <a:pt x="87" y="309"/>
                  </a:cubicBezTo>
                  <a:cubicBezTo>
                    <a:pt x="85" y="309"/>
                    <a:pt x="81" y="308"/>
                    <a:pt x="81" y="307"/>
                  </a:cubicBezTo>
                  <a:cubicBezTo>
                    <a:pt x="82" y="307"/>
                    <a:pt x="82" y="306"/>
                    <a:pt x="81" y="306"/>
                  </a:cubicBezTo>
                  <a:cubicBezTo>
                    <a:pt x="81" y="306"/>
                    <a:pt x="74" y="304"/>
                    <a:pt x="75" y="302"/>
                  </a:cubicBezTo>
                  <a:cubicBezTo>
                    <a:pt x="77" y="300"/>
                    <a:pt x="75" y="299"/>
                    <a:pt x="75" y="299"/>
                  </a:cubicBezTo>
                  <a:cubicBezTo>
                    <a:pt x="74" y="299"/>
                    <a:pt x="69" y="298"/>
                    <a:pt x="73" y="297"/>
                  </a:cubicBezTo>
                  <a:cubicBezTo>
                    <a:pt x="76" y="297"/>
                    <a:pt x="79" y="299"/>
                    <a:pt x="81" y="299"/>
                  </a:cubicBezTo>
                  <a:cubicBezTo>
                    <a:pt x="82" y="299"/>
                    <a:pt x="82" y="299"/>
                    <a:pt x="82" y="300"/>
                  </a:cubicBezTo>
                  <a:cubicBezTo>
                    <a:pt x="81" y="301"/>
                    <a:pt x="81" y="302"/>
                    <a:pt x="83" y="302"/>
                  </a:cubicBezTo>
                  <a:cubicBezTo>
                    <a:pt x="84" y="303"/>
                    <a:pt x="87" y="305"/>
                    <a:pt x="88" y="306"/>
                  </a:cubicBezTo>
                  <a:cubicBezTo>
                    <a:pt x="89" y="307"/>
                    <a:pt x="92" y="308"/>
                    <a:pt x="94" y="308"/>
                  </a:cubicBezTo>
                  <a:cubicBezTo>
                    <a:pt x="95" y="308"/>
                    <a:pt x="98" y="309"/>
                    <a:pt x="99" y="308"/>
                  </a:cubicBezTo>
                  <a:cubicBezTo>
                    <a:pt x="99" y="308"/>
                    <a:pt x="101" y="307"/>
                    <a:pt x="102" y="307"/>
                  </a:cubicBezTo>
                  <a:cubicBezTo>
                    <a:pt x="103" y="308"/>
                    <a:pt x="106" y="309"/>
                    <a:pt x="106" y="310"/>
                  </a:cubicBezTo>
                  <a:cubicBezTo>
                    <a:pt x="106" y="311"/>
                    <a:pt x="105" y="313"/>
                    <a:pt x="107" y="313"/>
                  </a:cubicBezTo>
                  <a:cubicBezTo>
                    <a:pt x="109" y="312"/>
                    <a:pt x="113" y="312"/>
                    <a:pt x="115" y="312"/>
                  </a:cubicBezTo>
                  <a:cubicBezTo>
                    <a:pt x="117" y="313"/>
                    <a:pt x="157" y="323"/>
                    <a:pt x="157" y="323"/>
                  </a:cubicBezTo>
                  <a:cubicBezTo>
                    <a:pt x="158" y="323"/>
                    <a:pt x="167" y="325"/>
                    <a:pt x="171" y="324"/>
                  </a:cubicBezTo>
                  <a:cubicBezTo>
                    <a:pt x="174" y="323"/>
                    <a:pt x="178" y="322"/>
                    <a:pt x="180" y="322"/>
                  </a:cubicBezTo>
                  <a:cubicBezTo>
                    <a:pt x="182" y="321"/>
                    <a:pt x="191" y="319"/>
                    <a:pt x="195" y="315"/>
                  </a:cubicBezTo>
                  <a:cubicBezTo>
                    <a:pt x="199" y="311"/>
                    <a:pt x="204" y="305"/>
                    <a:pt x="205" y="304"/>
                  </a:cubicBezTo>
                  <a:cubicBezTo>
                    <a:pt x="205" y="303"/>
                    <a:pt x="209" y="301"/>
                    <a:pt x="208" y="298"/>
                  </a:cubicBezTo>
                  <a:cubicBezTo>
                    <a:pt x="208" y="295"/>
                    <a:pt x="207" y="296"/>
                    <a:pt x="206" y="295"/>
                  </a:cubicBezTo>
                  <a:cubicBezTo>
                    <a:pt x="205" y="295"/>
                    <a:pt x="204" y="295"/>
                    <a:pt x="205" y="292"/>
                  </a:cubicBezTo>
                  <a:cubicBezTo>
                    <a:pt x="205" y="290"/>
                    <a:pt x="205" y="290"/>
                    <a:pt x="204" y="289"/>
                  </a:cubicBezTo>
                  <a:cubicBezTo>
                    <a:pt x="204" y="289"/>
                    <a:pt x="203" y="289"/>
                    <a:pt x="203" y="288"/>
                  </a:cubicBezTo>
                  <a:cubicBezTo>
                    <a:pt x="203" y="287"/>
                    <a:pt x="203" y="284"/>
                    <a:pt x="203" y="284"/>
                  </a:cubicBezTo>
                  <a:cubicBezTo>
                    <a:pt x="203" y="284"/>
                    <a:pt x="203" y="283"/>
                    <a:pt x="202" y="283"/>
                  </a:cubicBezTo>
                  <a:cubicBezTo>
                    <a:pt x="200" y="283"/>
                    <a:pt x="195" y="283"/>
                    <a:pt x="193" y="280"/>
                  </a:cubicBezTo>
                  <a:cubicBezTo>
                    <a:pt x="191" y="278"/>
                    <a:pt x="186" y="273"/>
                    <a:pt x="185" y="272"/>
                  </a:cubicBezTo>
                  <a:cubicBezTo>
                    <a:pt x="184" y="271"/>
                    <a:pt x="184" y="271"/>
                    <a:pt x="184" y="272"/>
                  </a:cubicBezTo>
                  <a:cubicBezTo>
                    <a:pt x="185" y="273"/>
                    <a:pt x="185" y="273"/>
                    <a:pt x="183" y="273"/>
                  </a:cubicBezTo>
                  <a:cubicBezTo>
                    <a:pt x="182" y="272"/>
                    <a:pt x="165" y="268"/>
                    <a:pt x="164" y="267"/>
                  </a:cubicBezTo>
                  <a:cubicBezTo>
                    <a:pt x="163" y="267"/>
                    <a:pt x="161" y="264"/>
                    <a:pt x="160" y="263"/>
                  </a:cubicBezTo>
                  <a:cubicBezTo>
                    <a:pt x="159" y="262"/>
                    <a:pt x="156" y="260"/>
                    <a:pt x="152" y="258"/>
                  </a:cubicBezTo>
                  <a:cubicBezTo>
                    <a:pt x="148" y="257"/>
                    <a:pt x="121" y="244"/>
                    <a:pt x="121" y="244"/>
                  </a:cubicBezTo>
                  <a:cubicBezTo>
                    <a:pt x="121" y="244"/>
                    <a:pt x="118" y="243"/>
                    <a:pt x="116" y="243"/>
                  </a:cubicBezTo>
                  <a:cubicBezTo>
                    <a:pt x="114" y="243"/>
                    <a:pt x="106" y="242"/>
                    <a:pt x="104" y="242"/>
                  </a:cubicBezTo>
                  <a:cubicBezTo>
                    <a:pt x="103" y="242"/>
                    <a:pt x="97" y="241"/>
                    <a:pt x="96" y="241"/>
                  </a:cubicBezTo>
                  <a:cubicBezTo>
                    <a:pt x="94" y="242"/>
                    <a:pt x="92" y="241"/>
                    <a:pt x="92" y="243"/>
                  </a:cubicBezTo>
                  <a:cubicBezTo>
                    <a:pt x="92" y="245"/>
                    <a:pt x="91" y="246"/>
                    <a:pt x="90" y="247"/>
                  </a:cubicBezTo>
                  <a:cubicBezTo>
                    <a:pt x="90" y="247"/>
                    <a:pt x="88" y="248"/>
                    <a:pt x="87" y="248"/>
                  </a:cubicBezTo>
                  <a:cubicBezTo>
                    <a:pt x="86" y="248"/>
                    <a:pt x="85" y="248"/>
                    <a:pt x="85" y="249"/>
                  </a:cubicBezTo>
                  <a:cubicBezTo>
                    <a:pt x="84" y="250"/>
                    <a:pt x="84" y="251"/>
                    <a:pt x="84" y="249"/>
                  </a:cubicBezTo>
                  <a:cubicBezTo>
                    <a:pt x="85" y="247"/>
                    <a:pt x="85" y="248"/>
                    <a:pt x="86" y="248"/>
                  </a:cubicBezTo>
                  <a:cubicBezTo>
                    <a:pt x="88" y="247"/>
                    <a:pt x="89" y="247"/>
                    <a:pt x="90" y="246"/>
                  </a:cubicBezTo>
                  <a:cubicBezTo>
                    <a:pt x="90" y="246"/>
                    <a:pt x="91" y="246"/>
                    <a:pt x="90" y="245"/>
                  </a:cubicBezTo>
                  <a:cubicBezTo>
                    <a:pt x="89" y="244"/>
                    <a:pt x="87" y="242"/>
                    <a:pt x="88" y="242"/>
                  </a:cubicBezTo>
                  <a:cubicBezTo>
                    <a:pt x="90" y="242"/>
                    <a:pt x="90" y="241"/>
                    <a:pt x="90" y="240"/>
                  </a:cubicBezTo>
                  <a:cubicBezTo>
                    <a:pt x="90" y="239"/>
                    <a:pt x="90" y="238"/>
                    <a:pt x="88" y="239"/>
                  </a:cubicBezTo>
                  <a:cubicBezTo>
                    <a:pt x="86" y="240"/>
                    <a:pt x="81" y="243"/>
                    <a:pt x="81" y="241"/>
                  </a:cubicBezTo>
                  <a:cubicBezTo>
                    <a:pt x="82" y="240"/>
                    <a:pt x="81" y="241"/>
                    <a:pt x="80" y="240"/>
                  </a:cubicBezTo>
                  <a:cubicBezTo>
                    <a:pt x="79" y="240"/>
                    <a:pt x="73" y="239"/>
                    <a:pt x="73" y="239"/>
                  </a:cubicBezTo>
                  <a:cubicBezTo>
                    <a:pt x="72" y="239"/>
                    <a:pt x="73" y="238"/>
                    <a:pt x="72" y="237"/>
                  </a:cubicBezTo>
                  <a:cubicBezTo>
                    <a:pt x="71" y="237"/>
                    <a:pt x="69" y="236"/>
                    <a:pt x="69" y="234"/>
                  </a:cubicBezTo>
                  <a:cubicBezTo>
                    <a:pt x="70" y="233"/>
                    <a:pt x="71" y="229"/>
                    <a:pt x="71" y="231"/>
                  </a:cubicBezTo>
                  <a:cubicBezTo>
                    <a:pt x="72" y="233"/>
                    <a:pt x="73" y="233"/>
                    <a:pt x="74" y="233"/>
                  </a:cubicBezTo>
                  <a:cubicBezTo>
                    <a:pt x="75" y="234"/>
                    <a:pt x="78" y="233"/>
                    <a:pt x="80" y="234"/>
                  </a:cubicBezTo>
                  <a:cubicBezTo>
                    <a:pt x="81" y="235"/>
                    <a:pt x="83" y="235"/>
                    <a:pt x="84" y="234"/>
                  </a:cubicBezTo>
                  <a:cubicBezTo>
                    <a:pt x="84" y="233"/>
                    <a:pt x="87" y="231"/>
                    <a:pt x="84" y="230"/>
                  </a:cubicBezTo>
                  <a:cubicBezTo>
                    <a:pt x="82" y="229"/>
                    <a:pt x="81" y="229"/>
                    <a:pt x="80" y="229"/>
                  </a:cubicBezTo>
                  <a:cubicBezTo>
                    <a:pt x="78" y="229"/>
                    <a:pt x="78" y="229"/>
                    <a:pt x="77" y="229"/>
                  </a:cubicBezTo>
                  <a:cubicBezTo>
                    <a:pt x="76" y="228"/>
                    <a:pt x="74" y="227"/>
                    <a:pt x="73" y="227"/>
                  </a:cubicBezTo>
                  <a:cubicBezTo>
                    <a:pt x="73" y="227"/>
                    <a:pt x="71" y="226"/>
                    <a:pt x="71" y="225"/>
                  </a:cubicBezTo>
                  <a:cubicBezTo>
                    <a:pt x="70" y="225"/>
                    <a:pt x="69" y="224"/>
                    <a:pt x="68" y="225"/>
                  </a:cubicBezTo>
                  <a:cubicBezTo>
                    <a:pt x="68" y="226"/>
                    <a:pt x="67" y="226"/>
                    <a:pt x="69" y="227"/>
                  </a:cubicBezTo>
                  <a:cubicBezTo>
                    <a:pt x="70" y="228"/>
                    <a:pt x="71" y="229"/>
                    <a:pt x="70" y="229"/>
                  </a:cubicBezTo>
                  <a:cubicBezTo>
                    <a:pt x="70" y="230"/>
                    <a:pt x="69" y="229"/>
                    <a:pt x="68" y="228"/>
                  </a:cubicBezTo>
                  <a:cubicBezTo>
                    <a:pt x="67" y="228"/>
                    <a:pt x="66" y="227"/>
                    <a:pt x="65" y="228"/>
                  </a:cubicBezTo>
                  <a:cubicBezTo>
                    <a:pt x="65" y="229"/>
                    <a:pt x="65" y="231"/>
                    <a:pt x="63" y="231"/>
                  </a:cubicBezTo>
                  <a:cubicBezTo>
                    <a:pt x="61" y="230"/>
                    <a:pt x="54" y="230"/>
                    <a:pt x="53" y="230"/>
                  </a:cubicBezTo>
                  <a:cubicBezTo>
                    <a:pt x="53" y="230"/>
                    <a:pt x="52" y="230"/>
                    <a:pt x="52" y="230"/>
                  </a:cubicBezTo>
                  <a:cubicBezTo>
                    <a:pt x="52" y="231"/>
                    <a:pt x="53" y="234"/>
                    <a:pt x="53" y="235"/>
                  </a:cubicBezTo>
                  <a:cubicBezTo>
                    <a:pt x="52" y="237"/>
                    <a:pt x="50" y="236"/>
                    <a:pt x="48" y="236"/>
                  </a:cubicBezTo>
                  <a:cubicBezTo>
                    <a:pt x="47" y="235"/>
                    <a:pt x="45" y="235"/>
                    <a:pt x="43" y="234"/>
                  </a:cubicBezTo>
                  <a:cubicBezTo>
                    <a:pt x="41" y="233"/>
                    <a:pt x="42" y="234"/>
                    <a:pt x="42" y="235"/>
                  </a:cubicBezTo>
                  <a:cubicBezTo>
                    <a:pt x="42" y="235"/>
                    <a:pt x="40" y="239"/>
                    <a:pt x="38" y="240"/>
                  </a:cubicBezTo>
                  <a:cubicBezTo>
                    <a:pt x="37" y="240"/>
                    <a:pt x="35" y="241"/>
                    <a:pt x="34" y="241"/>
                  </a:cubicBezTo>
                  <a:cubicBezTo>
                    <a:pt x="33" y="241"/>
                    <a:pt x="30" y="242"/>
                    <a:pt x="28" y="245"/>
                  </a:cubicBezTo>
                  <a:cubicBezTo>
                    <a:pt x="26" y="248"/>
                    <a:pt x="25" y="250"/>
                    <a:pt x="24" y="250"/>
                  </a:cubicBezTo>
                  <a:cubicBezTo>
                    <a:pt x="23" y="250"/>
                    <a:pt x="18" y="252"/>
                    <a:pt x="17" y="252"/>
                  </a:cubicBezTo>
                  <a:cubicBezTo>
                    <a:pt x="16" y="253"/>
                    <a:pt x="16" y="253"/>
                    <a:pt x="17" y="253"/>
                  </a:cubicBezTo>
                  <a:cubicBezTo>
                    <a:pt x="19" y="254"/>
                    <a:pt x="20" y="253"/>
                    <a:pt x="20" y="254"/>
                  </a:cubicBezTo>
                  <a:cubicBezTo>
                    <a:pt x="20" y="255"/>
                    <a:pt x="18" y="261"/>
                    <a:pt x="17" y="263"/>
                  </a:cubicBezTo>
                  <a:cubicBezTo>
                    <a:pt x="17" y="264"/>
                    <a:pt x="18" y="264"/>
                    <a:pt x="18" y="265"/>
                  </a:cubicBezTo>
                  <a:cubicBezTo>
                    <a:pt x="18" y="266"/>
                    <a:pt x="20" y="269"/>
                    <a:pt x="20" y="270"/>
                  </a:cubicBezTo>
                  <a:cubicBezTo>
                    <a:pt x="20" y="270"/>
                    <a:pt x="21" y="271"/>
                    <a:pt x="21" y="271"/>
                  </a:cubicBezTo>
                  <a:cubicBezTo>
                    <a:pt x="22" y="272"/>
                    <a:pt x="28" y="273"/>
                    <a:pt x="29" y="273"/>
                  </a:cubicBezTo>
                  <a:cubicBezTo>
                    <a:pt x="29" y="273"/>
                    <a:pt x="30" y="274"/>
                    <a:pt x="30" y="275"/>
                  </a:cubicBezTo>
                  <a:cubicBezTo>
                    <a:pt x="31" y="275"/>
                    <a:pt x="34" y="280"/>
                    <a:pt x="35" y="281"/>
                  </a:cubicBezTo>
                  <a:cubicBezTo>
                    <a:pt x="36" y="282"/>
                    <a:pt x="39" y="284"/>
                    <a:pt x="39" y="284"/>
                  </a:cubicBezTo>
                  <a:cubicBezTo>
                    <a:pt x="39" y="284"/>
                    <a:pt x="39" y="284"/>
                    <a:pt x="39" y="285"/>
                  </a:cubicBezTo>
                  <a:cubicBezTo>
                    <a:pt x="38" y="285"/>
                    <a:pt x="31" y="295"/>
                    <a:pt x="30" y="297"/>
                  </a:cubicBezTo>
                  <a:cubicBezTo>
                    <a:pt x="28" y="298"/>
                    <a:pt x="25" y="302"/>
                    <a:pt x="26" y="304"/>
                  </a:cubicBezTo>
                  <a:cubicBezTo>
                    <a:pt x="27" y="307"/>
                    <a:pt x="29" y="309"/>
                    <a:pt x="30" y="310"/>
                  </a:cubicBezTo>
                  <a:cubicBezTo>
                    <a:pt x="31" y="312"/>
                    <a:pt x="33" y="316"/>
                    <a:pt x="34" y="318"/>
                  </a:cubicBezTo>
                  <a:cubicBezTo>
                    <a:pt x="35" y="319"/>
                    <a:pt x="41" y="333"/>
                    <a:pt x="41" y="333"/>
                  </a:cubicBezTo>
                  <a:cubicBezTo>
                    <a:pt x="41" y="333"/>
                    <a:pt x="41" y="334"/>
                    <a:pt x="40" y="334"/>
                  </a:cubicBezTo>
                  <a:cubicBezTo>
                    <a:pt x="39" y="334"/>
                    <a:pt x="37" y="334"/>
                    <a:pt x="36" y="335"/>
                  </a:cubicBezTo>
                  <a:cubicBezTo>
                    <a:pt x="35" y="335"/>
                    <a:pt x="35" y="335"/>
                    <a:pt x="35" y="336"/>
                  </a:cubicBezTo>
                  <a:cubicBezTo>
                    <a:pt x="36" y="337"/>
                    <a:pt x="35" y="339"/>
                    <a:pt x="35" y="340"/>
                  </a:cubicBezTo>
                  <a:cubicBezTo>
                    <a:pt x="34" y="341"/>
                    <a:pt x="32" y="344"/>
                    <a:pt x="34" y="345"/>
                  </a:cubicBezTo>
                  <a:cubicBezTo>
                    <a:pt x="36" y="346"/>
                    <a:pt x="38" y="348"/>
                    <a:pt x="36" y="348"/>
                  </a:cubicBezTo>
                  <a:cubicBezTo>
                    <a:pt x="33" y="349"/>
                    <a:pt x="33" y="351"/>
                    <a:pt x="34" y="353"/>
                  </a:cubicBezTo>
                  <a:cubicBezTo>
                    <a:pt x="35" y="355"/>
                    <a:pt x="37" y="354"/>
                    <a:pt x="39" y="355"/>
                  </a:cubicBezTo>
                  <a:cubicBezTo>
                    <a:pt x="40" y="356"/>
                    <a:pt x="43" y="359"/>
                    <a:pt x="42" y="359"/>
                  </a:cubicBezTo>
                  <a:cubicBezTo>
                    <a:pt x="40" y="360"/>
                    <a:pt x="40" y="360"/>
                    <a:pt x="39" y="360"/>
                  </a:cubicBezTo>
                  <a:cubicBezTo>
                    <a:pt x="39" y="360"/>
                    <a:pt x="39" y="360"/>
                    <a:pt x="39" y="361"/>
                  </a:cubicBezTo>
                  <a:cubicBezTo>
                    <a:pt x="40" y="361"/>
                    <a:pt x="41" y="366"/>
                    <a:pt x="42" y="366"/>
                  </a:cubicBezTo>
                  <a:cubicBezTo>
                    <a:pt x="43" y="366"/>
                    <a:pt x="47" y="367"/>
                    <a:pt x="48" y="370"/>
                  </a:cubicBezTo>
                  <a:cubicBezTo>
                    <a:pt x="48" y="373"/>
                    <a:pt x="48" y="374"/>
                    <a:pt x="47" y="375"/>
                  </a:cubicBezTo>
                  <a:cubicBezTo>
                    <a:pt x="45" y="375"/>
                    <a:pt x="44" y="377"/>
                    <a:pt x="44" y="377"/>
                  </a:cubicBezTo>
                  <a:cubicBezTo>
                    <a:pt x="43" y="378"/>
                    <a:pt x="41" y="379"/>
                    <a:pt x="40" y="380"/>
                  </a:cubicBezTo>
                  <a:cubicBezTo>
                    <a:pt x="39" y="380"/>
                    <a:pt x="40" y="380"/>
                    <a:pt x="40" y="381"/>
                  </a:cubicBezTo>
                  <a:cubicBezTo>
                    <a:pt x="41" y="382"/>
                    <a:pt x="57" y="393"/>
                    <a:pt x="57" y="393"/>
                  </a:cubicBezTo>
                  <a:cubicBezTo>
                    <a:pt x="57" y="393"/>
                    <a:pt x="58" y="393"/>
                    <a:pt x="59" y="394"/>
                  </a:cubicBezTo>
                  <a:cubicBezTo>
                    <a:pt x="59" y="394"/>
                    <a:pt x="60" y="397"/>
                    <a:pt x="61" y="397"/>
                  </a:cubicBezTo>
                  <a:cubicBezTo>
                    <a:pt x="61" y="398"/>
                    <a:pt x="62" y="399"/>
                    <a:pt x="62" y="401"/>
                  </a:cubicBezTo>
                  <a:cubicBezTo>
                    <a:pt x="61" y="403"/>
                    <a:pt x="58" y="408"/>
                    <a:pt x="57" y="410"/>
                  </a:cubicBezTo>
                  <a:cubicBezTo>
                    <a:pt x="55" y="412"/>
                    <a:pt x="52" y="414"/>
                    <a:pt x="48" y="418"/>
                  </a:cubicBezTo>
                  <a:cubicBezTo>
                    <a:pt x="44" y="421"/>
                    <a:pt x="40" y="426"/>
                    <a:pt x="39" y="427"/>
                  </a:cubicBezTo>
                  <a:cubicBezTo>
                    <a:pt x="38" y="428"/>
                    <a:pt x="37" y="428"/>
                    <a:pt x="36" y="429"/>
                  </a:cubicBezTo>
                  <a:cubicBezTo>
                    <a:pt x="36" y="430"/>
                    <a:pt x="34" y="432"/>
                    <a:pt x="33" y="432"/>
                  </a:cubicBezTo>
                  <a:cubicBezTo>
                    <a:pt x="33" y="433"/>
                    <a:pt x="27" y="438"/>
                    <a:pt x="26" y="438"/>
                  </a:cubicBezTo>
                  <a:cubicBezTo>
                    <a:pt x="25" y="439"/>
                    <a:pt x="21" y="441"/>
                    <a:pt x="20" y="443"/>
                  </a:cubicBezTo>
                  <a:cubicBezTo>
                    <a:pt x="19" y="444"/>
                    <a:pt x="14" y="447"/>
                    <a:pt x="13" y="448"/>
                  </a:cubicBezTo>
                  <a:cubicBezTo>
                    <a:pt x="12" y="449"/>
                    <a:pt x="9" y="452"/>
                    <a:pt x="8" y="452"/>
                  </a:cubicBezTo>
                  <a:cubicBezTo>
                    <a:pt x="8" y="452"/>
                    <a:pt x="7" y="453"/>
                    <a:pt x="7" y="454"/>
                  </a:cubicBezTo>
                  <a:cubicBezTo>
                    <a:pt x="8" y="453"/>
                    <a:pt x="9" y="453"/>
                    <a:pt x="10" y="453"/>
                  </a:cubicBezTo>
                  <a:cubicBezTo>
                    <a:pt x="11" y="453"/>
                    <a:pt x="14" y="452"/>
                    <a:pt x="15" y="452"/>
                  </a:cubicBezTo>
                  <a:cubicBezTo>
                    <a:pt x="15" y="452"/>
                    <a:pt x="17" y="451"/>
                    <a:pt x="18" y="451"/>
                  </a:cubicBezTo>
                  <a:cubicBezTo>
                    <a:pt x="19" y="451"/>
                    <a:pt x="20" y="449"/>
                    <a:pt x="20" y="451"/>
                  </a:cubicBezTo>
                  <a:cubicBezTo>
                    <a:pt x="19" y="452"/>
                    <a:pt x="19" y="451"/>
                    <a:pt x="19" y="452"/>
                  </a:cubicBezTo>
                  <a:cubicBezTo>
                    <a:pt x="18" y="452"/>
                    <a:pt x="18" y="453"/>
                    <a:pt x="19" y="453"/>
                  </a:cubicBezTo>
                  <a:cubicBezTo>
                    <a:pt x="19" y="454"/>
                    <a:pt x="20" y="456"/>
                    <a:pt x="19" y="455"/>
                  </a:cubicBezTo>
                  <a:cubicBezTo>
                    <a:pt x="17" y="453"/>
                    <a:pt x="16" y="453"/>
                    <a:pt x="17" y="454"/>
                  </a:cubicBezTo>
                  <a:cubicBezTo>
                    <a:pt x="18" y="456"/>
                    <a:pt x="19" y="457"/>
                    <a:pt x="21" y="458"/>
                  </a:cubicBezTo>
                  <a:cubicBezTo>
                    <a:pt x="22" y="458"/>
                    <a:pt x="27" y="461"/>
                    <a:pt x="29" y="461"/>
                  </a:cubicBezTo>
                  <a:cubicBezTo>
                    <a:pt x="31" y="462"/>
                    <a:pt x="38" y="464"/>
                    <a:pt x="39" y="465"/>
                  </a:cubicBezTo>
                  <a:cubicBezTo>
                    <a:pt x="40" y="465"/>
                    <a:pt x="41" y="465"/>
                    <a:pt x="42" y="466"/>
                  </a:cubicBezTo>
                  <a:cubicBezTo>
                    <a:pt x="42" y="468"/>
                    <a:pt x="43" y="469"/>
                    <a:pt x="41" y="468"/>
                  </a:cubicBezTo>
                  <a:cubicBezTo>
                    <a:pt x="39" y="468"/>
                    <a:pt x="31" y="466"/>
                    <a:pt x="31" y="466"/>
                  </a:cubicBezTo>
                  <a:cubicBezTo>
                    <a:pt x="30" y="466"/>
                    <a:pt x="27" y="465"/>
                    <a:pt x="25" y="467"/>
                  </a:cubicBezTo>
                  <a:cubicBezTo>
                    <a:pt x="24" y="469"/>
                    <a:pt x="22" y="472"/>
                    <a:pt x="20" y="470"/>
                  </a:cubicBezTo>
                  <a:cubicBezTo>
                    <a:pt x="17" y="469"/>
                    <a:pt x="16" y="469"/>
                    <a:pt x="15" y="470"/>
                  </a:cubicBezTo>
                  <a:cubicBezTo>
                    <a:pt x="14" y="470"/>
                    <a:pt x="12" y="471"/>
                    <a:pt x="12" y="471"/>
                  </a:cubicBezTo>
                  <a:cubicBezTo>
                    <a:pt x="11" y="470"/>
                    <a:pt x="11" y="470"/>
                    <a:pt x="11" y="472"/>
                  </a:cubicBezTo>
                  <a:cubicBezTo>
                    <a:pt x="10" y="473"/>
                    <a:pt x="11" y="475"/>
                    <a:pt x="10" y="477"/>
                  </a:cubicBezTo>
                  <a:cubicBezTo>
                    <a:pt x="10" y="477"/>
                    <a:pt x="11" y="478"/>
                    <a:pt x="11" y="478"/>
                  </a:cubicBezTo>
                  <a:cubicBezTo>
                    <a:pt x="11" y="479"/>
                    <a:pt x="12" y="479"/>
                    <a:pt x="11" y="479"/>
                  </a:cubicBezTo>
                  <a:cubicBezTo>
                    <a:pt x="11" y="480"/>
                    <a:pt x="9" y="481"/>
                    <a:pt x="10" y="481"/>
                  </a:cubicBezTo>
                  <a:cubicBezTo>
                    <a:pt x="10" y="481"/>
                    <a:pt x="11" y="481"/>
                    <a:pt x="10" y="481"/>
                  </a:cubicBezTo>
                  <a:cubicBezTo>
                    <a:pt x="8" y="482"/>
                    <a:pt x="7" y="484"/>
                    <a:pt x="7" y="484"/>
                  </a:cubicBezTo>
                  <a:cubicBezTo>
                    <a:pt x="7" y="485"/>
                    <a:pt x="6" y="488"/>
                    <a:pt x="5" y="488"/>
                  </a:cubicBezTo>
                  <a:cubicBezTo>
                    <a:pt x="5" y="489"/>
                    <a:pt x="1" y="492"/>
                    <a:pt x="1" y="493"/>
                  </a:cubicBezTo>
                  <a:cubicBezTo>
                    <a:pt x="1" y="494"/>
                    <a:pt x="2" y="498"/>
                    <a:pt x="2" y="498"/>
                  </a:cubicBezTo>
                  <a:cubicBezTo>
                    <a:pt x="2" y="499"/>
                    <a:pt x="1" y="504"/>
                    <a:pt x="2" y="506"/>
                  </a:cubicBezTo>
                  <a:cubicBezTo>
                    <a:pt x="4" y="508"/>
                    <a:pt x="5" y="510"/>
                    <a:pt x="5" y="510"/>
                  </a:cubicBezTo>
                  <a:cubicBezTo>
                    <a:pt x="6" y="511"/>
                    <a:pt x="7" y="513"/>
                    <a:pt x="5" y="513"/>
                  </a:cubicBezTo>
                  <a:cubicBezTo>
                    <a:pt x="4" y="514"/>
                    <a:pt x="3" y="513"/>
                    <a:pt x="3" y="514"/>
                  </a:cubicBezTo>
                  <a:cubicBezTo>
                    <a:pt x="2" y="514"/>
                    <a:pt x="0" y="517"/>
                    <a:pt x="0" y="517"/>
                  </a:cubicBezTo>
                  <a:cubicBezTo>
                    <a:pt x="0" y="518"/>
                    <a:pt x="0" y="519"/>
                    <a:pt x="1" y="520"/>
                  </a:cubicBezTo>
                  <a:cubicBezTo>
                    <a:pt x="1" y="520"/>
                    <a:pt x="3" y="522"/>
                    <a:pt x="4" y="522"/>
                  </a:cubicBezTo>
                  <a:cubicBezTo>
                    <a:pt x="4" y="522"/>
                    <a:pt x="5" y="523"/>
                    <a:pt x="6" y="523"/>
                  </a:cubicBezTo>
                  <a:cubicBezTo>
                    <a:pt x="6" y="524"/>
                    <a:pt x="7" y="524"/>
                    <a:pt x="7" y="525"/>
                  </a:cubicBezTo>
                  <a:cubicBezTo>
                    <a:pt x="7" y="525"/>
                    <a:pt x="6" y="527"/>
                    <a:pt x="6" y="528"/>
                  </a:cubicBezTo>
                  <a:cubicBezTo>
                    <a:pt x="5" y="528"/>
                    <a:pt x="5" y="529"/>
                    <a:pt x="5" y="529"/>
                  </a:cubicBezTo>
                  <a:cubicBezTo>
                    <a:pt x="6" y="530"/>
                    <a:pt x="6" y="531"/>
                    <a:pt x="6" y="531"/>
                  </a:cubicBezTo>
                  <a:cubicBezTo>
                    <a:pt x="5" y="532"/>
                    <a:pt x="5" y="533"/>
                    <a:pt x="4" y="533"/>
                  </a:cubicBezTo>
                  <a:cubicBezTo>
                    <a:pt x="4" y="534"/>
                    <a:pt x="4" y="534"/>
                    <a:pt x="5" y="534"/>
                  </a:cubicBezTo>
                  <a:cubicBezTo>
                    <a:pt x="6" y="533"/>
                    <a:pt x="7" y="534"/>
                    <a:pt x="7" y="534"/>
                  </a:cubicBezTo>
                  <a:cubicBezTo>
                    <a:pt x="8" y="534"/>
                    <a:pt x="9" y="535"/>
                    <a:pt x="9" y="535"/>
                  </a:cubicBezTo>
                  <a:cubicBezTo>
                    <a:pt x="9" y="536"/>
                    <a:pt x="10" y="540"/>
                    <a:pt x="11" y="541"/>
                  </a:cubicBezTo>
                  <a:cubicBezTo>
                    <a:pt x="12" y="543"/>
                    <a:pt x="13" y="545"/>
                    <a:pt x="12" y="546"/>
                  </a:cubicBezTo>
                  <a:cubicBezTo>
                    <a:pt x="12" y="547"/>
                    <a:pt x="12" y="548"/>
                    <a:pt x="12" y="549"/>
                  </a:cubicBezTo>
                  <a:cubicBezTo>
                    <a:pt x="12" y="549"/>
                    <a:pt x="13" y="549"/>
                    <a:pt x="14" y="550"/>
                  </a:cubicBezTo>
                  <a:cubicBezTo>
                    <a:pt x="14" y="550"/>
                    <a:pt x="19" y="552"/>
                    <a:pt x="20" y="553"/>
                  </a:cubicBezTo>
                  <a:cubicBezTo>
                    <a:pt x="21" y="553"/>
                    <a:pt x="26" y="553"/>
                    <a:pt x="27" y="552"/>
                  </a:cubicBezTo>
                  <a:cubicBezTo>
                    <a:pt x="27" y="552"/>
                    <a:pt x="28" y="552"/>
                    <a:pt x="28" y="552"/>
                  </a:cubicBezTo>
                  <a:cubicBezTo>
                    <a:pt x="28" y="553"/>
                    <a:pt x="30" y="554"/>
                    <a:pt x="30" y="555"/>
                  </a:cubicBezTo>
                  <a:cubicBezTo>
                    <a:pt x="30" y="556"/>
                    <a:pt x="30" y="556"/>
                    <a:pt x="30" y="557"/>
                  </a:cubicBezTo>
                  <a:cubicBezTo>
                    <a:pt x="31" y="557"/>
                    <a:pt x="32" y="559"/>
                    <a:pt x="33" y="558"/>
                  </a:cubicBezTo>
                  <a:cubicBezTo>
                    <a:pt x="35" y="557"/>
                    <a:pt x="37" y="554"/>
                    <a:pt x="45" y="555"/>
                  </a:cubicBezTo>
                  <a:cubicBezTo>
                    <a:pt x="45" y="555"/>
                    <a:pt x="46" y="556"/>
                    <a:pt x="46" y="556"/>
                  </a:cubicBezTo>
                  <a:cubicBezTo>
                    <a:pt x="47" y="557"/>
                    <a:pt x="52" y="560"/>
                    <a:pt x="52" y="560"/>
                  </a:cubicBezTo>
                  <a:cubicBezTo>
                    <a:pt x="52" y="560"/>
                    <a:pt x="53" y="560"/>
                    <a:pt x="53" y="561"/>
                  </a:cubicBezTo>
                  <a:cubicBezTo>
                    <a:pt x="53" y="562"/>
                    <a:pt x="54" y="564"/>
                    <a:pt x="53" y="565"/>
                  </a:cubicBezTo>
                  <a:cubicBezTo>
                    <a:pt x="53" y="565"/>
                    <a:pt x="52" y="566"/>
                    <a:pt x="52" y="567"/>
                  </a:cubicBezTo>
                  <a:cubicBezTo>
                    <a:pt x="52" y="568"/>
                    <a:pt x="53" y="569"/>
                    <a:pt x="53" y="569"/>
                  </a:cubicBezTo>
                  <a:cubicBezTo>
                    <a:pt x="54" y="570"/>
                    <a:pt x="55" y="571"/>
                    <a:pt x="54" y="572"/>
                  </a:cubicBezTo>
                  <a:cubicBezTo>
                    <a:pt x="54" y="573"/>
                    <a:pt x="52" y="575"/>
                    <a:pt x="51" y="576"/>
                  </a:cubicBezTo>
                  <a:cubicBezTo>
                    <a:pt x="51" y="576"/>
                    <a:pt x="51" y="577"/>
                    <a:pt x="52" y="577"/>
                  </a:cubicBezTo>
                  <a:cubicBezTo>
                    <a:pt x="53" y="578"/>
                    <a:pt x="57" y="580"/>
                    <a:pt x="57" y="582"/>
                  </a:cubicBezTo>
                  <a:cubicBezTo>
                    <a:pt x="57" y="584"/>
                    <a:pt x="58" y="585"/>
                    <a:pt x="58" y="585"/>
                  </a:cubicBezTo>
                  <a:cubicBezTo>
                    <a:pt x="58" y="586"/>
                    <a:pt x="60" y="587"/>
                    <a:pt x="61" y="588"/>
                  </a:cubicBezTo>
                  <a:cubicBezTo>
                    <a:pt x="61" y="588"/>
                    <a:pt x="65" y="591"/>
                    <a:pt x="66" y="592"/>
                  </a:cubicBezTo>
                  <a:cubicBezTo>
                    <a:pt x="66" y="593"/>
                    <a:pt x="67" y="594"/>
                    <a:pt x="66" y="595"/>
                  </a:cubicBezTo>
                  <a:cubicBezTo>
                    <a:pt x="66" y="595"/>
                    <a:pt x="65" y="597"/>
                    <a:pt x="67" y="598"/>
                  </a:cubicBezTo>
                  <a:cubicBezTo>
                    <a:pt x="68" y="598"/>
                    <a:pt x="76" y="599"/>
                    <a:pt x="76" y="599"/>
                  </a:cubicBezTo>
                  <a:cubicBezTo>
                    <a:pt x="76" y="599"/>
                    <a:pt x="77" y="599"/>
                    <a:pt x="76" y="600"/>
                  </a:cubicBezTo>
                  <a:cubicBezTo>
                    <a:pt x="75" y="601"/>
                    <a:pt x="76" y="603"/>
                    <a:pt x="79" y="604"/>
                  </a:cubicBezTo>
                  <a:cubicBezTo>
                    <a:pt x="79" y="604"/>
                    <a:pt x="80" y="605"/>
                    <a:pt x="80" y="605"/>
                  </a:cubicBezTo>
                  <a:cubicBezTo>
                    <a:pt x="80" y="606"/>
                    <a:pt x="80" y="607"/>
                    <a:pt x="79" y="607"/>
                  </a:cubicBezTo>
                  <a:cubicBezTo>
                    <a:pt x="79" y="607"/>
                    <a:pt x="71" y="611"/>
                    <a:pt x="71" y="611"/>
                  </a:cubicBezTo>
                  <a:cubicBezTo>
                    <a:pt x="70" y="612"/>
                    <a:pt x="70" y="611"/>
                    <a:pt x="69" y="611"/>
                  </a:cubicBezTo>
                  <a:cubicBezTo>
                    <a:pt x="69" y="611"/>
                    <a:pt x="66" y="611"/>
                    <a:pt x="65" y="611"/>
                  </a:cubicBezTo>
                  <a:cubicBezTo>
                    <a:pt x="64" y="611"/>
                    <a:pt x="60" y="611"/>
                    <a:pt x="60" y="611"/>
                  </a:cubicBezTo>
                  <a:cubicBezTo>
                    <a:pt x="60" y="611"/>
                    <a:pt x="60" y="611"/>
                    <a:pt x="59" y="611"/>
                  </a:cubicBezTo>
                  <a:cubicBezTo>
                    <a:pt x="59" y="612"/>
                    <a:pt x="58" y="612"/>
                    <a:pt x="59" y="614"/>
                  </a:cubicBezTo>
                  <a:cubicBezTo>
                    <a:pt x="60" y="616"/>
                    <a:pt x="62" y="618"/>
                    <a:pt x="63" y="618"/>
                  </a:cubicBezTo>
                  <a:cubicBezTo>
                    <a:pt x="63" y="618"/>
                    <a:pt x="63" y="619"/>
                    <a:pt x="63" y="620"/>
                  </a:cubicBezTo>
                  <a:cubicBezTo>
                    <a:pt x="63" y="620"/>
                    <a:pt x="62" y="626"/>
                    <a:pt x="62" y="627"/>
                  </a:cubicBezTo>
                  <a:cubicBezTo>
                    <a:pt x="63" y="628"/>
                    <a:pt x="65" y="629"/>
                    <a:pt x="65" y="630"/>
                  </a:cubicBezTo>
                  <a:cubicBezTo>
                    <a:pt x="65" y="630"/>
                    <a:pt x="66" y="631"/>
                    <a:pt x="66" y="631"/>
                  </a:cubicBezTo>
                  <a:cubicBezTo>
                    <a:pt x="66" y="631"/>
                    <a:pt x="66" y="632"/>
                    <a:pt x="67" y="632"/>
                  </a:cubicBezTo>
                  <a:cubicBezTo>
                    <a:pt x="67" y="632"/>
                    <a:pt x="72" y="633"/>
                    <a:pt x="74" y="631"/>
                  </a:cubicBezTo>
                  <a:cubicBezTo>
                    <a:pt x="76" y="627"/>
                    <a:pt x="76" y="627"/>
                    <a:pt x="76" y="627"/>
                  </a:cubicBezTo>
                  <a:cubicBezTo>
                    <a:pt x="76" y="627"/>
                    <a:pt x="76" y="627"/>
                    <a:pt x="77" y="627"/>
                  </a:cubicBezTo>
                  <a:cubicBezTo>
                    <a:pt x="78" y="627"/>
                    <a:pt x="84" y="628"/>
                    <a:pt x="84" y="628"/>
                  </a:cubicBezTo>
                  <a:cubicBezTo>
                    <a:pt x="84" y="628"/>
                    <a:pt x="89" y="627"/>
                    <a:pt x="90" y="626"/>
                  </a:cubicBezTo>
                  <a:cubicBezTo>
                    <a:pt x="91" y="626"/>
                    <a:pt x="93" y="626"/>
                    <a:pt x="93" y="626"/>
                  </a:cubicBezTo>
                  <a:cubicBezTo>
                    <a:pt x="94" y="626"/>
                    <a:pt x="95" y="626"/>
                    <a:pt x="96" y="626"/>
                  </a:cubicBezTo>
                  <a:cubicBezTo>
                    <a:pt x="96" y="626"/>
                    <a:pt x="99" y="630"/>
                    <a:pt x="99" y="630"/>
                  </a:cubicBezTo>
                  <a:cubicBezTo>
                    <a:pt x="99" y="630"/>
                    <a:pt x="100" y="631"/>
                    <a:pt x="100" y="631"/>
                  </a:cubicBezTo>
                  <a:cubicBezTo>
                    <a:pt x="100" y="632"/>
                    <a:pt x="100" y="635"/>
                    <a:pt x="104" y="636"/>
                  </a:cubicBezTo>
                  <a:cubicBezTo>
                    <a:pt x="104" y="636"/>
                    <a:pt x="105" y="637"/>
                    <a:pt x="105" y="637"/>
                  </a:cubicBezTo>
                  <a:cubicBezTo>
                    <a:pt x="105" y="637"/>
                    <a:pt x="105" y="638"/>
                    <a:pt x="105" y="638"/>
                  </a:cubicBezTo>
                  <a:cubicBezTo>
                    <a:pt x="104" y="638"/>
                    <a:pt x="100" y="639"/>
                    <a:pt x="100" y="641"/>
                  </a:cubicBezTo>
                  <a:cubicBezTo>
                    <a:pt x="101" y="642"/>
                    <a:pt x="102" y="643"/>
                    <a:pt x="102" y="644"/>
                  </a:cubicBezTo>
                  <a:cubicBezTo>
                    <a:pt x="102" y="644"/>
                    <a:pt x="101" y="648"/>
                    <a:pt x="103" y="648"/>
                  </a:cubicBezTo>
                  <a:cubicBezTo>
                    <a:pt x="106" y="648"/>
                    <a:pt x="108" y="649"/>
                    <a:pt x="109" y="649"/>
                  </a:cubicBezTo>
                  <a:cubicBezTo>
                    <a:pt x="110" y="650"/>
                    <a:pt x="111" y="650"/>
                    <a:pt x="111" y="649"/>
                  </a:cubicBezTo>
                  <a:cubicBezTo>
                    <a:pt x="112" y="649"/>
                    <a:pt x="113" y="649"/>
                    <a:pt x="113" y="649"/>
                  </a:cubicBezTo>
                  <a:cubicBezTo>
                    <a:pt x="113" y="649"/>
                    <a:pt x="119" y="652"/>
                    <a:pt x="119" y="652"/>
                  </a:cubicBezTo>
                  <a:cubicBezTo>
                    <a:pt x="119" y="652"/>
                    <a:pt x="120" y="653"/>
                    <a:pt x="119" y="653"/>
                  </a:cubicBezTo>
                  <a:cubicBezTo>
                    <a:pt x="118" y="654"/>
                    <a:pt x="118" y="654"/>
                    <a:pt x="118" y="655"/>
                  </a:cubicBezTo>
                  <a:cubicBezTo>
                    <a:pt x="119" y="655"/>
                    <a:pt x="120" y="660"/>
                    <a:pt x="120" y="660"/>
                  </a:cubicBezTo>
                  <a:cubicBezTo>
                    <a:pt x="120" y="661"/>
                    <a:pt x="120" y="663"/>
                    <a:pt x="123" y="665"/>
                  </a:cubicBezTo>
                  <a:cubicBezTo>
                    <a:pt x="123" y="665"/>
                    <a:pt x="124" y="666"/>
                    <a:pt x="125" y="666"/>
                  </a:cubicBezTo>
                  <a:cubicBezTo>
                    <a:pt x="125" y="665"/>
                    <a:pt x="128" y="664"/>
                    <a:pt x="128" y="664"/>
                  </a:cubicBezTo>
                  <a:cubicBezTo>
                    <a:pt x="128" y="664"/>
                    <a:pt x="129" y="664"/>
                    <a:pt x="130" y="665"/>
                  </a:cubicBezTo>
                  <a:cubicBezTo>
                    <a:pt x="130" y="665"/>
                    <a:pt x="136" y="667"/>
                    <a:pt x="136" y="667"/>
                  </a:cubicBezTo>
                  <a:cubicBezTo>
                    <a:pt x="136" y="667"/>
                    <a:pt x="137" y="667"/>
                    <a:pt x="138" y="667"/>
                  </a:cubicBezTo>
                  <a:cubicBezTo>
                    <a:pt x="138" y="667"/>
                    <a:pt x="149" y="664"/>
                    <a:pt x="149" y="664"/>
                  </a:cubicBezTo>
                  <a:cubicBezTo>
                    <a:pt x="149" y="664"/>
                    <a:pt x="150" y="664"/>
                    <a:pt x="150" y="664"/>
                  </a:cubicBezTo>
                  <a:cubicBezTo>
                    <a:pt x="150" y="665"/>
                    <a:pt x="158" y="674"/>
                    <a:pt x="158" y="674"/>
                  </a:cubicBezTo>
                  <a:cubicBezTo>
                    <a:pt x="158" y="674"/>
                    <a:pt x="158" y="675"/>
                    <a:pt x="159" y="674"/>
                  </a:cubicBezTo>
                  <a:cubicBezTo>
                    <a:pt x="160" y="673"/>
                    <a:pt x="162" y="672"/>
                    <a:pt x="162" y="672"/>
                  </a:cubicBezTo>
                  <a:cubicBezTo>
                    <a:pt x="162" y="672"/>
                    <a:pt x="162" y="671"/>
                    <a:pt x="163" y="671"/>
                  </a:cubicBezTo>
                  <a:cubicBezTo>
                    <a:pt x="163" y="671"/>
                    <a:pt x="168" y="673"/>
                    <a:pt x="168" y="673"/>
                  </a:cubicBezTo>
                  <a:cubicBezTo>
                    <a:pt x="169" y="673"/>
                    <a:pt x="171" y="677"/>
                    <a:pt x="175" y="675"/>
                  </a:cubicBezTo>
                  <a:cubicBezTo>
                    <a:pt x="175" y="675"/>
                    <a:pt x="176" y="675"/>
                    <a:pt x="177" y="675"/>
                  </a:cubicBezTo>
                  <a:cubicBezTo>
                    <a:pt x="177" y="676"/>
                    <a:pt x="184" y="682"/>
                    <a:pt x="187" y="681"/>
                  </a:cubicBezTo>
                  <a:cubicBezTo>
                    <a:pt x="189" y="680"/>
                    <a:pt x="190" y="680"/>
                    <a:pt x="190" y="681"/>
                  </a:cubicBezTo>
                  <a:cubicBezTo>
                    <a:pt x="190" y="682"/>
                    <a:pt x="190" y="686"/>
                    <a:pt x="189" y="688"/>
                  </a:cubicBezTo>
                  <a:cubicBezTo>
                    <a:pt x="187" y="689"/>
                    <a:pt x="187" y="690"/>
                    <a:pt x="186" y="690"/>
                  </a:cubicBezTo>
                  <a:cubicBezTo>
                    <a:pt x="185" y="691"/>
                    <a:pt x="184" y="692"/>
                    <a:pt x="184" y="692"/>
                  </a:cubicBezTo>
                  <a:cubicBezTo>
                    <a:pt x="183" y="692"/>
                    <a:pt x="183" y="692"/>
                    <a:pt x="184" y="693"/>
                  </a:cubicBezTo>
                  <a:cubicBezTo>
                    <a:pt x="184" y="693"/>
                    <a:pt x="186" y="695"/>
                    <a:pt x="187" y="695"/>
                  </a:cubicBezTo>
                  <a:cubicBezTo>
                    <a:pt x="189" y="695"/>
                    <a:pt x="189" y="695"/>
                    <a:pt x="187" y="695"/>
                  </a:cubicBezTo>
                  <a:cubicBezTo>
                    <a:pt x="186" y="696"/>
                    <a:pt x="184" y="697"/>
                    <a:pt x="183" y="697"/>
                  </a:cubicBezTo>
                  <a:cubicBezTo>
                    <a:pt x="183" y="698"/>
                    <a:pt x="182" y="699"/>
                    <a:pt x="184" y="700"/>
                  </a:cubicBezTo>
                  <a:cubicBezTo>
                    <a:pt x="185" y="700"/>
                    <a:pt x="186" y="701"/>
                    <a:pt x="186" y="702"/>
                  </a:cubicBezTo>
                  <a:cubicBezTo>
                    <a:pt x="186" y="703"/>
                    <a:pt x="186" y="704"/>
                    <a:pt x="187" y="705"/>
                  </a:cubicBezTo>
                  <a:cubicBezTo>
                    <a:pt x="188" y="705"/>
                    <a:pt x="188" y="706"/>
                    <a:pt x="187" y="706"/>
                  </a:cubicBezTo>
                  <a:cubicBezTo>
                    <a:pt x="187" y="706"/>
                    <a:pt x="186" y="709"/>
                    <a:pt x="186" y="709"/>
                  </a:cubicBezTo>
                  <a:cubicBezTo>
                    <a:pt x="186" y="710"/>
                    <a:pt x="184" y="713"/>
                    <a:pt x="184" y="713"/>
                  </a:cubicBezTo>
                  <a:cubicBezTo>
                    <a:pt x="183" y="714"/>
                    <a:pt x="183" y="715"/>
                    <a:pt x="183" y="714"/>
                  </a:cubicBezTo>
                  <a:cubicBezTo>
                    <a:pt x="182" y="714"/>
                    <a:pt x="174" y="714"/>
                    <a:pt x="174" y="714"/>
                  </a:cubicBezTo>
                  <a:cubicBezTo>
                    <a:pt x="174" y="714"/>
                    <a:pt x="173" y="714"/>
                    <a:pt x="173" y="714"/>
                  </a:cubicBezTo>
                  <a:cubicBezTo>
                    <a:pt x="172" y="714"/>
                    <a:pt x="169" y="716"/>
                    <a:pt x="169" y="716"/>
                  </a:cubicBezTo>
                  <a:cubicBezTo>
                    <a:pt x="165" y="718"/>
                    <a:pt x="165" y="718"/>
                    <a:pt x="165" y="718"/>
                  </a:cubicBezTo>
                  <a:cubicBezTo>
                    <a:pt x="165" y="718"/>
                    <a:pt x="163" y="718"/>
                    <a:pt x="162" y="721"/>
                  </a:cubicBezTo>
                  <a:cubicBezTo>
                    <a:pt x="162" y="723"/>
                    <a:pt x="162" y="726"/>
                    <a:pt x="161" y="728"/>
                  </a:cubicBezTo>
                  <a:cubicBezTo>
                    <a:pt x="162" y="728"/>
                    <a:pt x="163" y="728"/>
                    <a:pt x="163" y="727"/>
                  </a:cubicBezTo>
                  <a:cubicBezTo>
                    <a:pt x="165" y="727"/>
                    <a:pt x="166" y="726"/>
                    <a:pt x="166" y="727"/>
                  </a:cubicBezTo>
                  <a:cubicBezTo>
                    <a:pt x="165" y="728"/>
                    <a:pt x="168" y="727"/>
                    <a:pt x="169" y="727"/>
                  </a:cubicBezTo>
                  <a:cubicBezTo>
                    <a:pt x="170" y="727"/>
                    <a:pt x="171" y="727"/>
                    <a:pt x="172" y="726"/>
                  </a:cubicBezTo>
                  <a:cubicBezTo>
                    <a:pt x="173" y="725"/>
                    <a:pt x="174" y="725"/>
                    <a:pt x="175" y="725"/>
                  </a:cubicBezTo>
                  <a:cubicBezTo>
                    <a:pt x="177" y="725"/>
                    <a:pt x="177" y="725"/>
                    <a:pt x="177" y="727"/>
                  </a:cubicBezTo>
                  <a:cubicBezTo>
                    <a:pt x="177" y="728"/>
                    <a:pt x="178" y="728"/>
                    <a:pt x="176" y="729"/>
                  </a:cubicBezTo>
                  <a:cubicBezTo>
                    <a:pt x="174" y="731"/>
                    <a:pt x="169" y="733"/>
                    <a:pt x="167" y="732"/>
                  </a:cubicBezTo>
                  <a:cubicBezTo>
                    <a:pt x="165" y="732"/>
                    <a:pt x="164" y="732"/>
                    <a:pt x="165" y="734"/>
                  </a:cubicBezTo>
                  <a:cubicBezTo>
                    <a:pt x="167" y="735"/>
                    <a:pt x="168" y="736"/>
                    <a:pt x="166" y="736"/>
                  </a:cubicBezTo>
                  <a:cubicBezTo>
                    <a:pt x="163" y="737"/>
                    <a:pt x="157" y="737"/>
                    <a:pt x="156" y="737"/>
                  </a:cubicBezTo>
                  <a:cubicBezTo>
                    <a:pt x="155" y="736"/>
                    <a:pt x="154" y="736"/>
                    <a:pt x="155" y="737"/>
                  </a:cubicBezTo>
                  <a:cubicBezTo>
                    <a:pt x="155" y="739"/>
                    <a:pt x="158" y="741"/>
                    <a:pt x="161" y="742"/>
                  </a:cubicBezTo>
                  <a:cubicBezTo>
                    <a:pt x="165" y="743"/>
                    <a:pt x="168" y="749"/>
                    <a:pt x="166" y="748"/>
                  </a:cubicBezTo>
                  <a:cubicBezTo>
                    <a:pt x="163" y="747"/>
                    <a:pt x="164" y="747"/>
                    <a:pt x="163" y="747"/>
                  </a:cubicBezTo>
                  <a:cubicBezTo>
                    <a:pt x="162" y="746"/>
                    <a:pt x="161" y="746"/>
                    <a:pt x="161" y="748"/>
                  </a:cubicBezTo>
                  <a:cubicBezTo>
                    <a:pt x="160" y="750"/>
                    <a:pt x="159" y="751"/>
                    <a:pt x="159" y="749"/>
                  </a:cubicBezTo>
                  <a:cubicBezTo>
                    <a:pt x="159" y="748"/>
                    <a:pt x="159" y="746"/>
                    <a:pt x="157" y="748"/>
                  </a:cubicBezTo>
                  <a:cubicBezTo>
                    <a:pt x="156" y="750"/>
                    <a:pt x="154" y="754"/>
                    <a:pt x="153" y="755"/>
                  </a:cubicBezTo>
                  <a:cubicBezTo>
                    <a:pt x="152" y="756"/>
                    <a:pt x="152" y="756"/>
                    <a:pt x="153" y="757"/>
                  </a:cubicBezTo>
                  <a:cubicBezTo>
                    <a:pt x="154" y="758"/>
                    <a:pt x="156" y="760"/>
                    <a:pt x="154" y="761"/>
                  </a:cubicBezTo>
                  <a:cubicBezTo>
                    <a:pt x="151" y="762"/>
                    <a:pt x="145" y="760"/>
                    <a:pt x="143" y="759"/>
                  </a:cubicBezTo>
                  <a:cubicBezTo>
                    <a:pt x="141" y="759"/>
                    <a:pt x="139" y="759"/>
                    <a:pt x="140" y="760"/>
                  </a:cubicBezTo>
                  <a:cubicBezTo>
                    <a:pt x="141" y="761"/>
                    <a:pt x="143" y="761"/>
                    <a:pt x="142" y="762"/>
                  </a:cubicBezTo>
                  <a:cubicBezTo>
                    <a:pt x="140" y="763"/>
                    <a:pt x="136" y="763"/>
                    <a:pt x="139" y="764"/>
                  </a:cubicBezTo>
                  <a:cubicBezTo>
                    <a:pt x="141" y="765"/>
                    <a:pt x="144" y="766"/>
                    <a:pt x="146" y="768"/>
                  </a:cubicBezTo>
                  <a:cubicBezTo>
                    <a:pt x="148" y="770"/>
                    <a:pt x="151" y="773"/>
                    <a:pt x="153" y="772"/>
                  </a:cubicBezTo>
                  <a:cubicBezTo>
                    <a:pt x="155" y="772"/>
                    <a:pt x="157" y="772"/>
                    <a:pt x="159" y="775"/>
                  </a:cubicBezTo>
                  <a:cubicBezTo>
                    <a:pt x="160" y="778"/>
                    <a:pt x="162" y="778"/>
                    <a:pt x="166" y="779"/>
                  </a:cubicBezTo>
                  <a:cubicBezTo>
                    <a:pt x="170" y="780"/>
                    <a:pt x="173" y="783"/>
                    <a:pt x="177" y="786"/>
                  </a:cubicBezTo>
                  <a:cubicBezTo>
                    <a:pt x="179" y="788"/>
                    <a:pt x="183" y="793"/>
                    <a:pt x="188" y="796"/>
                  </a:cubicBezTo>
                  <a:cubicBezTo>
                    <a:pt x="188" y="794"/>
                    <a:pt x="188" y="794"/>
                    <a:pt x="188" y="794"/>
                  </a:cubicBezTo>
                  <a:cubicBezTo>
                    <a:pt x="188" y="794"/>
                    <a:pt x="189" y="793"/>
                    <a:pt x="191" y="793"/>
                  </a:cubicBezTo>
                  <a:cubicBezTo>
                    <a:pt x="192" y="793"/>
                    <a:pt x="195" y="794"/>
                    <a:pt x="195" y="794"/>
                  </a:cubicBezTo>
                  <a:cubicBezTo>
                    <a:pt x="196" y="794"/>
                    <a:pt x="198" y="793"/>
                    <a:pt x="198" y="794"/>
                  </a:cubicBezTo>
                  <a:cubicBezTo>
                    <a:pt x="199" y="794"/>
                    <a:pt x="202" y="795"/>
                    <a:pt x="202" y="795"/>
                  </a:cubicBezTo>
                  <a:cubicBezTo>
                    <a:pt x="203" y="796"/>
                    <a:pt x="209" y="798"/>
                    <a:pt x="210" y="798"/>
                  </a:cubicBezTo>
                  <a:cubicBezTo>
                    <a:pt x="211" y="798"/>
                    <a:pt x="218" y="800"/>
                    <a:pt x="218" y="800"/>
                  </a:cubicBezTo>
                  <a:cubicBezTo>
                    <a:pt x="218" y="800"/>
                    <a:pt x="219" y="800"/>
                    <a:pt x="220" y="799"/>
                  </a:cubicBezTo>
                  <a:cubicBezTo>
                    <a:pt x="221" y="799"/>
                    <a:pt x="222" y="799"/>
                    <a:pt x="224" y="799"/>
                  </a:cubicBezTo>
                  <a:cubicBezTo>
                    <a:pt x="225" y="799"/>
                    <a:pt x="229" y="800"/>
                    <a:pt x="229" y="800"/>
                  </a:cubicBezTo>
                  <a:cubicBezTo>
                    <a:pt x="229" y="800"/>
                    <a:pt x="230" y="801"/>
                    <a:pt x="231" y="801"/>
                  </a:cubicBezTo>
                  <a:cubicBezTo>
                    <a:pt x="231" y="801"/>
                    <a:pt x="234" y="804"/>
                    <a:pt x="234" y="804"/>
                  </a:cubicBezTo>
                  <a:cubicBezTo>
                    <a:pt x="234" y="804"/>
                    <a:pt x="235" y="804"/>
                    <a:pt x="236" y="804"/>
                  </a:cubicBezTo>
                  <a:cubicBezTo>
                    <a:pt x="236" y="804"/>
                    <a:pt x="239" y="805"/>
                    <a:pt x="239" y="805"/>
                  </a:cubicBezTo>
                  <a:cubicBezTo>
                    <a:pt x="239" y="805"/>
                    <a:pt x="243" y="807"/>
                    <a:pt x="243" y="807"/>
                  </a:cubicBezTo>
                  <a:cubicBezTo>
                    <a:pt x="243" y="807"/>
                    <a:pt x="244" y="807"/>
                    <a:pt x="244" y="808"/>
                  </a:cubicBezTo>
                  <a:cubicBezTo>
                    <a:pt x="243" y="808"/>
                    <a:pt x="243" y="809"/>
                    <a:pt x="243" y="809"/>
                  </a:cubicBezTo>
                  <a:cubicBezTo>
                    <a:pt x="243" y="809"/>
                    <a:pt x="243" y="810"/>
                    <a:pt x="244" y="810"/>
                  </a:cubicBezTo>
                  <a:cubicBezTo>
                    <a:pt x="244" y="810"/>
                    <a:pt x="246" y="811"/>
                    <a:pt x="246" y="811"/>
                  </a:cubicBezTo>
                  <a:cubicBezTo>
                    <a:pt x="246" y="811"/>
                    <a:pt x="247" y="811"/>
                    <a:pt x="248" y="811"/>
                  </a:cubicBezTo>
                  <a:cubicBezTo>
                    <a:pt x="249" y="810"/>
                    <a:pt x="250" y="810"/>
                    <a:pt x="250" y="810"/>
                  </a:cubicBezTo>
                  <a:cubicBezTo>
                    <a:pt x="251" y="809"/>
                    <a:pt x="252" y="808"/>
                    <a:pt x="252" y="808"/>
                  </a:cubicBezTo>
                  <a:cubicBezTo>
                    <a:pt x="253" y="808"/>
                    <a:pt x="255" y="807"/>
                    <a:pt x="256" y="808"/>
                  </a:cubicBezTo>
                  <a:cubicBezTo>
                    <a:pt x="257" y="808"/>
                    <a:pt x="257" y="808"/>
                    <a:pt x="257" y="809"/>
                  </a:cubicBezTo>
                  <a:cubicBezTo>
                    <a:pt x="258" y="809"/>
                    <a:pt x="259" y="810"/>
                    <a:pt x="259" y="810"/>
                  </a:cubicBezTo>
                  <a:cubicBezTo>
                    <a:pt x="259" y="810"/>
                    <a:pt x="259" y="810"/>
                    <a:pt x="259" y="809"/>
                  </a:cubicBezTo>
                  <a:cubicBezTo>
                    <a:pt x="260" y="808"/>
                    <a:pt x="260" y="808"/>
                    <a:pt x="261" y="808"/>
                  </a:cubicBezTo>
                  <a:cubicBezTo>
                    <a:pt x="261" y="808"/>
                    <a:pt x="263" y="809"/>
                    <a:pt x="263" y="809"/>
                  </a:cubicBezTo>
                  <a:cubicBezTo>
                    <a:pt x="264" y="809"/>
                    <a:pt x="266" y="811"/>
                    <a:pt x="267" y="811"/>
                  </a:cubicBezTo>
                  <a:cubicBezTo>
                    <a:pt x="267" y="811"/>
                    <a:pt x="273" y="813"/>
                    <a:pt x="273" y="813"/>
                  </a:cubicBezTo>
                  <a:cubicBezTo>
                    <a:pt x="273" y="813"/>
                    <a:pt x="273" y="813"/>
                    <a:pt x="273" y="813"/>
                  </a:cubicBezTo>
                  <a:cubicBezTo>
                    <a:pt x="273" y="814"/>
                    <a:pt x="272" y="817"/>
                    <a:pt x="272" y="817"/>
                  </a:cubicBezTo>
                  <a:cubicBezTo>
                    <a:pt x="272" y="817"/>
                    <a:pt x="271" y="817"/>
                    <a:pt x="272" y="818"/>
                  </a:cubicBezTo>
                  <a:cubicBezTo>
                    <a:pt x="273" y="818"/>
                    <a:pt x="278" y="821"/>
                    <a:pt x="278" y="821"/>
                  </a:cubicBezTo>
                  <a:cubicBezTo>
                    <a:pt x="278" y="821"/>
                    <a:pt x="279" y="821"/>
                    <a:pt x="279" y="821"/>
                  </a:cubicBezTo>
                  <a:cubicBezTo>
                    <a:pt x="280" y="821"/>
                    <a:pt x="280" y="821"/>
                    <a:pt x="281" y="822"/>
                  </a:cubicBezTo>
                  <a:cubicBezTo>
                    <a:pt x="281" y="822"/>
                    <a:pt x="282" y="823"/>
                    <a:pt x="284" y="823"/>
                  </a:cubicBezTo>
                  <a:cubicBezTo>
                    <a:pt x="284" y="823"/>
                    <a:pt x="284" y="823"/>
                    <a:pt x="285" y="823"/>
                  </a:cubicBezTo>
                  <a:cubicBezTo>
                    <a:pt x="286" y="823"/>
                    <a:pt x="288" y="824"/>
                    <a:pt x="288" y="824"/>
                  </a:cubicBezTo>
                  <a:cubicBezTo>
                    <a:pt x="288" y="824"/>
                    <a:pt x="288" y="824"/>
                    <a:pt x="288" y="824"/>
                  </a:cubicBezTo>
                  <a:cubicBezTo>
                    <a:pt x="289" y="825"/>
                    <a:pt x="292" y="829"/>
                    <a:pt x="292" y="829"/>
                  </a:cubicBezTo>
                  <a:cubicBezTo>
                    <a:pt x="293" y="829"/>
                    <a:pt x="295" y="831"/>
                    <a:pt x="295" y="831"/>
                  </a:cubicBezTo>
                  <a:cubicBezTo>
                    <a:pt x="295" y="831"/>
                    <a:pt x="295" y="832"/>
                    <a:pt x="296" y="833"/>
                  </a:cubicBezTo>
                  <a:cubicBezTo>
                    <a:pt x="296" y="833"/>
                    <a:pt x="297" y="834"/>
                    <a:pt x="298" y="834"/>
                  </a:cubicBezTo>
                  <a:cubicBezTo>
                    <a:pt x="299" y="834"/>
                    <a:pt x="302" y="836"/>
                    <a:pt x="303" y="835"/>
                  </a:cubicBezTo>
                  <a:cubicBezTo>
                    <a:pt x="303" y="835"/>
                    <a:pt x="304" y="835"/>
                    <a:pt x="305" y="835"/>
                  </a:cubicBezTo>
                  <a:cubicBezTo>
                    <a:pt x="305" y="834"/>
                    <a:pt x="307" y="832"/>
                    <a:pt x="307" y="831"/>
                  </a:cubicBezTo>
                  <a:cubicBezTo>
                    <a:pt x="308" y="831"/>
                    <a:pt x="314" y="826"/>
                    <a:pt x="314" y="826"/>
                  </a:cubicBezTo>
                  <a:cubicBezTo>
                    <a:pt x="314" y="826"/>
                    <a:pt x="315" y="825"/>
                    <a:pt x="315" y="824"/>
                  </a:cubicBezTo>
                  <a:cubicBezTo>
                    <a:pt x="315" y="823"/>
                    <a:pt x="314" y="823"/>
                    <a:pt x="314" y="822"/>
                  </a:cubicBezTo>
                  <a:cubicBezTo>
                    <a:pt x="311" y="819"/>
                    <a:pt x="307" y="813"/>
                    <a:pt x="305" y="811"/>
                  </a:cubicBezTo>
                  <a:cubicBezTo>
                    <a:pt x="303" y="809"/>
                    <a:pt x="302" y="805"/>
                    <a:pt x="301" y="805"/>
                  </a:cubicBezTo>
                  <a:cubicBezTo>
                    <a:pt x="300" y="804"/>
                    <a:pt x="300" y="803"/>
                    <a:pt x="300" y="801"/>
                  </a:cubicBezTo>
                  <a:cubicBezTo>
                    <a:pt x="301" y="798"/>
                    <a:pt x="302" y="789"/>
                    <a:pt x="302" y="789"/>
                  </a:cubicBezTo>
                  <a:cubicBezTo>
                    <a:pt x="302" y="789"/>
                    <a:pt x="302" y="787"/>
                    <a:pt x="301" y="787"/>
                  </a:cubicBezTo>
                  <a:cubicBezTo>
                    <a:pt x="300" y="788"/>
                    <a:pt x="299" y="789"/>
                    <a:pt x="299" y="791"/>
                  </a:cubicBezTo>
                  <a:cubicBezTo>
                    <a:pt x="299" y="792"/>
                    <a:pt x="297" y="794"/>
                    <a:pt x="297" y="792"/>
                  </a:cubicBezTo>
                  <a:cubicBezTo>
                    <a:pt x="298" y="790"/>
                    <a:pt x="300" y="790"/>
                    <a:pt x="298" y="787"/>
                  </a:cubicBezTo>
                  <a:cubicBezTo>
                    <a:pt x="296" y="783"/>
                    <a:pt x="295" y="781"/>
                    <a:pt x="292" y="779"/>
                  </a:cubicBezTo>
                  <a:cubicBezTo>
                    <a:pt x="289" y="778"/>
                    <a:pt x="285" y="778"/>
                    <a:pt x="288" y="775"/>
                  </a:cubicBezTo>
                  <a:cubicBezTo>
                    <a:pt x="291" y="771"/>
                    <a:pt x="296" y="766"/>
                    <a:pt x="297" y="763"/>
                  </a:cubicBezTo>
                  <a:cubicBezTo>
                    <a:pt x="297" y="760"/>
                    <a:pt x="299" y="758"/>
                    <a:pt x="299" y="757"/>
                  </a:cubicBezTo>
                  <a:cubicBezTo>
                    <a:pt x="298" y="755"/>
                    <a:pt x="298" y="753"/>
                    <a:pt x="299" y="754"/>
                  </a:cubicBezTo>
                  <a:cubicBezTo>
                    <a:pt x="300" y="756"/>
                    <a:pt x="302" y="757"/>
                    <a:pt x="301" y="755"/>
                  </a:cubicBezTo>
                  <a:cubicBezTo>
                    <a:pt x="301" y="752"/>
                    <a:pt x="302" y="753"/>
                    <a:pt x="303" y="754"/>
                  </a:cubicBezTo>
                  <a:cubicBezTo>
                    <a:pt x="303" y="755"/>
                    <a:pt x="304" y="756"/>
                    <a:pt x="305" y="755"/>
                  </a:cubicBezTo>
                  <a:cubicBezTo>
                    <a:pt x="306" y="754"/>
                    <a:pt x="307" y="753"/>
                    <a:pt x="308" y="753"/>
                  </a:cubicBezTo>
                  <a:cubicBezTo>
                    <a:pt x="310" y="754"/>
                    <a:pt x="311" y="753"/>
                    <a:pt x="312" y="752"/>
                  </a:cubicBezTo>
                  <a:cubicBezTo>
                    <a:pt x="313" y="750"/>
                    <a:pt x="315" y="749"/>
                    <a:pt x="317" y="750"/>
                  </a:cubicBezTo>
                  <a:cubicBezTo>
                    <a:pt x="318" y="751"/>
                    <a:pt x="319" y="753"/>
                    <a:pt x="318" y="748"/>
                  </a:cubicBezTo>
                  <a:cubicBezTo>
                    <a:pt x="318" y="748"/>
                    <a:pt x="317" y="746"/>
                    <a:pt x="319" y="746"/>
                  </a:cubicBezTo>
                  <a:cubicBezTo>
                    <a:pt x="321" y="746"/>
                    <a:pt x="323" y="746"/>
                    <a:pt x="323" y="744"/>
                  </a:cubicBezTo>
                  <a:cubicBezTo>
                    <a:pt x="324" y="743"/>
                    <a:pt x="323" y="742"/>
                    <a:pt x="324" y="743"/>
                  </a:cubicBezTo>
                  <a:cubicBezTo>
                    <a:pt x="325" y="743"/>
                    <a:pt x="326" y="743"/>
                    <a:pt x="325" y="743"/>
                  </a:cubicBezTo>
                  <a:cubicBezTo>
                    <a:pt x="319" y="740"/>
                    <a:pt x="319" y="740"/>
                    <a:pt x="319" y="740"/>
                  </a:cubicBezTo>
                  <a:cubicBezTo>
                    <a:pt x="319" y="740"/>
                    <a:pt x="317" y="739"/>
                    <a:pt x="317" y="739"/>
                  </a:cubicBezTo>
                  <a:cubicBezTo>
                    <a:pt x="316" y="738"/>
                    <a:pt x="315" y="738"/>
                    <a:pt x="314" y="737"/>
                  </a:cubicBezTo>
                  <a:cubicBezTo>
                    <a:pt x="314" y="736"/>
                    <a:pt x="313" y="736"/>
                    <a:pt x="314" y="736"/>
                  </a:cubicBezTo>
                  <a:cubicBezTo>
                    <a:pt x="314" y="735"/>
                    <a:pt x="315" y="734"/>
                    <a:pt x="316" y="734"/>
                  </a:cubicBezTo>
                  <a:cubicBezTo>
                    <a:pt x="317" y="735"/>
                    <a:pt x="319" y="736"/>
                    <a:pt x="320" y="735"/>
                  </a:cubicBezTo>
                  <a:cubicBezTo>
                    <a:pt x="321" y="735"/>
                    <a:pt x="322" y="734"/>
                    <a:pt x="320" y="732"/>
                  </a:cubicBezTo>
                  <a:cubicBezTo>
                    <a:pt x="319" y="731"/>
                    <a:pt x="312" y="721"/>
                    <a:pt x="311" y="719"/>
                  </a:cubicBezTo>
                  <a:cubicBezTo>
                    <a:pt x="310" y="717"/>
                    <a:pt x="308" y="714"/>
                    <a:pt x="305" y="715"/>
                  </a:cubicBezTo>
                  <a:cubicBezTo>
                    <a:pt x="302" y="716"/>
                    <a:pt x="299" y="717"/>
                    <a:pt x="296" y="716"/>
                  </a:cubicBezTo>
                  <a:cubicBezTo>
                    <a:pt x="293" y="715"/>
                    <a:pt x="294" y="715"/>
                    <a:pt x="294" y="715"/>
                  </a:cubicBezTo>
                  <a:cubicBezTo>
                    <a:pt x="294" y="715"/>
                    <a:pt x="294" y="714"/>
                    <a:pt x="294" y="714"/>
                  </a:cubicBezTo>
                  <a:cubicBezTo>
                    <a:pt x="294" y="714"/>
                    <a:pt x="294" y="707"/>
                    <a:pt x="294" y="707"/>
                  </a:cubicBezTo>
                  <a:cubicBezTo>
                    <a:pt x="294" y="707"/>
                    <a:pt x="294" y="706"/>
                    <a:pt x="293" y="706"/>
                  </a:cubicBezTo>
                  <a:cubicBezTo>
                    <a:pt x="292" y="706"/>
                    <a:pt x="285" y="703"/>
                    <a:pt x="285" y="703"/>
                  </a:cubicBezTo>
                  <a:cubicBezTo>
                    <a:pt x="285" y="703"/>
                    <a:pt x="284" y="703"/>
                    <a:pt x="284" y="702"/>
                  </a:cubicBezTo>
                  <a:cubicBezTo>
                    <a:pt x="285" y="701"/>
                    <a:pt x="287" y="695"/>
                    <a:pt x="291" y="692"/>
                  </a:cubicBezTo>
                  <a:cubicBezTo>
                    <a:pt x="294" y="688"/>
                    <a:pt x="291" y="686"/>
                    <a:pt x="290" y="686"/>
                  </a:cubicBezTo>
                  <a:cubicBezTo>
                    <a:pt x="290" y="686"/>
                    <a:pt x="289" y="685"/>
                    <a:pt x="289" y="685"/>
                  </a:cubicBezTo>
                  <a:cubicBezTo>
                    <a:pt x="289" y="684"/>
                    <a:pt x="289" y="678"/>
                    <a:pt x="290" y="676"/>
                  </a:cubicBezTo>
                  <a:cubicBezTo>
                    <a:pt x="290" y="675"/>
                    <a:pt x="291" y="675"/>
                    <a:pt x="292" y="675"/>
                  </a:cubicBezTo>
                  <a:cubicBezTo>
                    <a:pt x="293" y="674"/>
                    <a:pt x="295" y="674"/>
                    <a:pt x="296" y="672"/>
                  </a:cubicBezTo>
                  <a:cubicBezTo>
                    <a:pt x="297" y="670"/>
                    <a:pt x="298" y="667"/>
                    <a:pt x="298" y="666"/>
                  </a:cubicBezTo>
                  <a:cubicBezTo>
                    <a:pt x="298" y="665"/>
                    <a:pt x="298" y="665"/>
                    <a:pt x="299" y="665"/>
                  </a:cubicBezTo>
                  <a:cubicBezTo>
                    <a:pt x="299" y="665"/>
                    <a:pt x="302" y="665"/>
                    <a:pt x="302" y="665"/>
                  </a:cubicBezTo>
                  <a:cubicBezTo>
                    <a:pt x="302" y="665"/>
                    <a:pt x="302" y="665"/>
                    <a:pt x="303" y="666"/>
                  </a:cubicBezTo>
                  <a:cubicBezTo>
                    <a:pt x="303" y="666"/>
                    <a:pt x="309" y="673"/>
                    <a:pt x="310" y="674"/>
                  </a:cubicBezTo>
                  <a:cubicBezTo>
                    <a:pt x="311" y="675"/>
                    <a:pt x="313" y="676"/>
                    <a:pt x="313" y="676"/>
                  </a:cubicBezTo>
                  <a:cubicBezTo>
                    <a:pt x="314" y="676"/>
                    <a:pt x="315" y="675"/>
                    <a:pt x="317" y="674"/>
                  </a:cubicBezTo>
                  <a:cubicBezTo>
                    <a:pt x="318" y="674"/>
                    <a:pt x="320" y="673"/>
                    <a:pt x="320" y="672"/>
                  </a:cubicBezTo>
                  <a:cubicBezTo>
                    <a:pt x="320" y="672"/>
                    <a:pt x="320" y="671"/>
                    <a:pt x="319" y="671"/>
                  </a:cubicBezTo>
                  <a:cubicBezTo>
                    <a:pt x="318" y="670"/>
                    <a:pt x="318" y="670"/>
                    <a:pt x="318" y="670"/>
                  </a:cubicBezTo>
                  <a:cubicBezTo>
                    <a:pt x="318" y="669"/>
                    <a:pt x="318" y="668"/>
                    <a:pt x="318" y="668"/>
                  </a:cubicBezTo>
                  <a:cubicBezTo>
                    <a:pt x="318" y="667"/>
                    <a:pt x="317" y="663"/>
                    <a:pt x="316" y="663"/>
                  </a:cubicBezTo>
                  <a:cubicBezTo>
                    <a:pt x="316" y="662"/>
                    <a:pt x="315" y="661"/>
                    <a:pt x="315" y="660"/>
                  </a:cubicBezTo>
                  <a:cubicBezTo>
                    <a:pt x="316" y="660"/>
                    <a:pt x="316" y="660"/>
                    <a:pt x="316" y="660"/>
                  </a:cubicBezTo>
                  <a:cubicBezTo>
                    <a:pt x="317" y="661"/>
                    <a:pt x="318" y="661"/>
                    <a:pt x="319" y="660"/>
                  </a:cubicBezTo>
                  <a:cubicBezTo>
                    <a:pt x="319" y="660"/>
                    <a:pt x="324" y="657"/>
                    <a:pt x="324" y="657"/>
                  </a:cubicBezTo>
                  <a:cubicBezTo>
                    <a:pt x="325" y="657"/>
                    <a:pt x="328" y="656"/>
                    <a:pt x="328" y="655"/>
                  </a:cubicBezTo>
                  <a:cubicBezTo>
                    <a:pt x="327" y="654"/>
                    <a:pt x="327" y="653"/>
                    <a:pt x="327" y="653"/>
                  </a:cubicBezTo>
                  <a:cubicBezTo>
                    <a:pt x="328" y="653"/>
                    <a:pt x="340" y="648"/>
                    <a:pt x="341" y="647"/>
                  </a:cubicBezTo>
                  <a:cubicBezTo>
                    <a:pt x="342" y="646"/>
                    <a:pt x="344" y="643"/>
                    <a:pt x="344" y="642"/>
                  </a:cubicBezTo>
                  <a:cubicBezTo>
                    <a:pt x="344" y="642"/>
                    <a:pt x="344" y="642"/>
                    <a:pt x="345" y="642"/>
                  </a:cubicBezTo>
                  <a:cubicBezTo>
                    <a:pt x="345" y="642"/>
                    <a:pt x="348" y="642"/>
                    <a:pt x="348" y="640"/>
                  </a:cubicBezTo>
                  <a:cubicBezTo>
                    <a:pt x="348" y="639"/>
                    <a:pt x="348" y="639"/>
                    <a:pt x="348" y="639"/>
                  </a:cubicBezTo>
                  <a:cubicBezTo>
                    <a:pt x="348" y="639"/>
                    <a:pt x="347" y="638"/>
                    <a:pt x="348" y="638"/>
                  </a:cubicBezTo>
                  <a:cubicBezTo>
                    <a:pt x="349" y="638"/>
                    <a:pt x="356" y="640"/>
                    <a:pt x="357" y="641"/>
                  </a:cubicBezTo>
                  <a:cubicBezTo>
                    <a:pt x="357" y="642"/>
                    <a:pt x="357" y="642"/>
                    <a:pt x="357" y="642"/>
                  </a:cubicBezTo>
                  <a:cubicBezTo>
                    <a:pt x="356" y="642"/>
                    <a:pt x="356" y="643"/>
                    <a:pt x="357" y="643"/>
                  </a:cubicBezTo>
                  <a:cubicBezTo>
                    <a:pt x="357" y="643"/>
                    <a:pt x="359" y="645"/>
                    <a:pt x="361" y="644"/>
                  </a:cubicBezTo>
                  <a:cubicBezTo>
                    <a:pt x="363" y="644"/>
                    <a:pt x="363" y="643"/>
                    <a:pt x="363" y="643"/>
                  </a:cubicBezTo>
                  <a:cubicBezTo>
                    <a:pt x="362" y="642"/>
                    <a:pt x="363" y="641"/>
                    <a:pt x="363" y="641"/>
                  </a:cubicBezTo>
                  <a:cubicBezTo>
                    <a:pt x="364" y="640"/>
                    <a:pt x="365" y="640"/>
                    <a:pt x="366" y="640"/>
                  </a:cubicBezTo>
                  <a:cubicBezTo>
                    <a:pt x="366" y="640"/>
                    <a:pt x="370" y="639"/>
                    <a:pt x="370" y="638"/>
                  </a:cubicBezTo>
                  <a:cubicBezTo>
                    <a:pt x="371" y="638"/>
                    <a:pt x="371" y="638"/>
                    <a:pt x="371" y="638"/>
                  </a:cubicBezTo>
                  <a:cubicBezTo>
                    <a:pt x="371" y="639"/>
                    <a:pt x="373" y="643"/>
                    <a:pt x="374" y="644"/>
                  </a:cubicBezTo>
                  <a:cubicBezTo>
                    <a:pt x="375" y="644"/>
                    <a:pt x="376" y="644"/>
                    <a:pt x="376" y="644"/>
                  </a:cubicBezTo>
                  <a:cubicBezTo>
                    <a:pt x="377" y="643"/>
                    <a:pt x="378" y="643"/>
                    <a:pt x="378" y="643"/>
                  </a:cubicBezTo>
                  <a:cubicBezTo>
                    <a:pt x="379" y="643"/>
                    <a:pt x="382" y="644"/>
                    <a:pt x="383" y="644"/>
                  </a:cubicBezTo>
                  <a:cubicBezTo>
                    <a:pt x="385" y="643"/>
                    <a:pt x="387" y="644"/>
                    <a:pt x="388" y="645"/>
                  </a:cubicBezTo>
                  <a:cubicBezTo>
                    <a:pt x="390" y="646"/>
                    <a:pt x="400" y="654"/>
                    <a:pt x="401" y="654"/>
                  </a:cubicBezTo>
                  <a:cubicBezTo>
                    <a:pt x="402" y="655"/>
                    <a:pt x="403" y="656"/>
                    <a:pt x="403" y="657"/>
                  </a:cubicBezTo>
                  <a:cubicBezTo>
                    <a:pt x="402" y="657"/>
                    <a:pt x="402" y="657"/>
                    <a:pt x="402" y="658"/>
                  </a:cubicBezTo>
                  <a:cubicBezTo>
                    <a:pt x="402" y="659"/>
                    <a:pt x="403" y="662"/>
                    <a:pt x="403" y="662"/>
                  </a:cubicBezTo>
                  <a:cubicBezTo>
                    <a:pt x="403" y="662"/>
                    <a:pt x="403" y="663"/>
                    <a:pt x="404" y="662"/>
                  </a:cubicBezTo>
                  <a:cubicBezTo>
                    <a:pt x="405" y="662"/>
                    <a:pt x="406" y="661"/>
                    <a:pt x="406" y="659"/>
                  </a:cubicBezTo>
                  <a:cubicBezTo>
                    <a:pt x="405" y="657"/>
                    <a:pt x="406" y="656"/>
                    <a:pt x="405" y="656"/>
                  </a:cubicBezTo>
                  <a:cubicBezTo>
                    <a:pt x="405" y="655"/>
                    <a:pt x="404" y="653"/>
                    <a:pt x="404" y="653"/>
                  </a:cubicBezTo>
                  <a:cubicBezTo>
                    <a:pt x="404" y="653"/>
                    <a:pt x="405" y="652"/>
                    <a:pt x="405" y="653"/>
                  </a:cubicBezTo>
                  <a:cubicBezTo>
                    <a:pt x="405" y="653"/>
                    <a:pt x="407" y="652"/>
                    <a:pt x="409" y="654"/>
                  </a:cubicBezTo>
                  <a:cubicBezTo>
                    <a:pt x="410" y="656"/>
                    <a:pt x="411" y="656"/>
                    <a:pt x="412" y="656"/>
                  </a:cubicBezTo>
                  <a:cubicBezTo>
                    <a:pt x="412" y="657"/>
                    <a:pt x="420" y="662"/>
                    <a:pt x="420" y="662"/>
                  </a:cubicBezTo>
                  <a:cubicBezTo>
                    <a:pt x="420" y="662"/>
                    <a:pt x="421" y="662"/>
                    <a:pt x="421" y="662"/>
                  </a:cubicBezTo>
                  <a:cubicBezTo>
                    <a:pt x="421" y="661"/>
                    <a:pt x="422" y="661"/>
                    <a:pt x="422" y="661"/>
                  </a:cubicBezTo>
                  <a:cubicBezTo>
                    <a:pt x="423" y="661"/>
                    <a:pt x="426" y="659"/>
                    <a:pt x="427" y="657"/>
                  </a:cubicBezTo>
                  <a:cubicBezTo>
                    <a:pt x="428" y="655"/>
                    <a:pt x="428" y="656"/>
                    <a:pt x="429" y="655"/>
                  </a:cubicBezTo>
                  <a:cubicBezTo>
                    <a:pt x="430" y="655"/>
                    <a:pt x="430" y="655"/>
                    <a:pt x="431" y="654"/>
                  </a:cubicBezTo>
                  <a:cubicBezTo>
                    <a:pt x="431" y="653"/>
                    <a:pt x="432" y="652"/>
                    <a:pt x="432" y="652"/>
                  </a:cubicBezTo>
                  <a:cubicBezTo>
                    <a:pt x="433" y="652"/>
                    <a:pt x="440" y="651"/>
                    <a:pt x="440" y="651"/>
                  </a:cubicBezTo>
                  <a:cubicBezTo>
                    <a:pt x="441" y="651"/>
                    <a:pt x="443" y="651"/>
                    <a:pt x="444" y="652"/>
                  </a:cubicBezTo>
                  <a:cubicBezTo>
                    <a:pt x="445" y="654"/>
                    <a:pt x="446" y="656"/>
                    <a:pt x="448" y="656"/>
                  </a:cubicBezTo>
                  <a:cubicBezTo>
                    <a:pt x="449" y="656"/>
                    <a:pt x="451" y="655"/>
                    <a:pt x="451" y="654"/>
                  </a:cubicBezTo>
                  <a:cubicBezTo>
                    <a:pt x="452" y="652"/>
                    <a:pt x="452" y="651"/>
                    <a:pt x="452" y="651"/>
                  </a:cubicBezTo>
                  <a:cubicBezTo>
                    <a:pt x="452" y="651"/>
                    <a:pt x="452" y="651"/>
                    <a:pt x="452" y="651"/>
                  </a:cubicBezTo>
                  <a:cubicBezTo>
                    <a:pt x="453" y="651"/>
                    <a:pt x="457" y="651"/>
                    <a:pt x="458" y="651"/>
                  </a:cubicBezTo>
                  <a:cubicBezTo>
                    <a:pt x="459" y="651"/>
                    <a:pt x="460" y="651"/>
                    <a:pt x="461" y="651"/>
                  </a:cubicBezTo>
                  <a:cubicBezTo>
                    <a:pt x="462" y="651"/>
                    <a:pt x="464" y="653"/>
                    <a:pt x="464" y="653"/>
                  </a:cubicBezTo>
                  <a:cubicBezTo>
                    <a:pt x="464" y="653"/>
                    <a:pt x="464" y="654"/>
                    <a:pt x="464" y="654"/>
                  </a:cubicBezTo>
                  <a:cubicBezTo>
                    <a:pt x="464" y="655"/>
                    <a:pt x="465" y="658"/>
                    <a:pt x="469" y="659"/>
                  </a:cubicBezTo>
                  <a:cubicBezTo>
                    <a:pt x="473" y="660"/>
                    <a:pt x="476" y="661"/>
                    <a:pt x="476" y="661"/>
                  </a:cubicBezTo>
                  <a:cubicBezTo>
                    <a:pt x="477" y="661"/>
                    <a:pt x="478" y="661"/>
                    <a:pt x="478" y="662"/>
                  </a:cubicBezTo>
                  <a:cubicBezTo>
                    <a:pt x="478" y="663"/>
                    <a:pt x="478" y="663"/>
                    <a:pt x="478" y="663"/>
                  </a:cubicBezTo>
                  <a:cubicBezTo>
                    <a:pt x="479" y="663"/>
                    <a:pt x="480" y="662"/>
                    <a:pt x="481" y="662"/>
                  </a:cubicBezTo>
                  <a:cubicBezTo>
                    <a:pt x="481" y="662"/>
                    <a:pt x="483" y="661"/>
                    <a:pt x="483" y="660"/>
                  </a:cubicBezTo>
                  <a:cubicBezTo>
                    <a:pt x="483" y="659"/>
                    <a:pt x="484" y="657"/>
                    <a:pt x="484" y="657"/>
                  </a:cubicBezTo>
                  <a:cubicBezTo>
                    <a:pt x="485" y="656"/>
                    <a:pt x="485" y="656"/>
                    <a:pt x="485" y="656"/>
                  </a:cubicBezTo>
                  <a:cubicBezTo>
                    <a:pt x="485" y="657"/>
                    <a:pt x="487" y="658"/>
                    <a:pt x="488" y="658"/>
                  </a:cubicBezTo>
                  <a:cubicBezTo>
                    <a:pt x="490" y="658"/>
                    <a:pt x="494" y="660"/>
                    <a:pt x="496" y="660"/>
                  </a:cubicBezTo>
                  <a:cubicBezTo>
                    <a:pt x="498" y="659"/>
                    <a:pt x="501" y="658"/>
                    <a:pt x="502" y="658"/>
                  </a:cubicBezTo>
                  <a:cubicBezTo>
                    <a:pt x="503" y="658"/>
                    <a:pt x="506" y="658"/>
                    <a:pt x="506" y="655"/>
                  </a:cubicBezTo>
                  <a:cubicBezTo>
                    <a:pt x="507" y="653"/>
                    <a:pt x="507" y="651"/>
                    <a:pt x="508" y="651"/>
                  </a:cubicBezTo>
                  <a:cubicBezTo>
                    <a:pt x="508" y="650"/>
                    <a:pt x="509" y="648"/>
                    <a:pt x="509" y="648"/>
                  </a:cubicBezTo>
                  <a:cubicBezTo>
                    <a:pt x="509" y="648"/>
                    <a:pt x="510" y="648"/>
                    <a:pt x="509" y="648"/>
                  </a:cubicBezTo>
                  <a:cubicBezTo>
                    <a:pt x="508" y="647"/>
                    <a:pt x="493" y="640"/>
                    <a:pt x="491" y="639"/>
                  </a:cubicBezTo>
                  <a:cubicBezTo>
                    <a:pt x="490" y="639"/>
                    <a:pt x="487" y="636"/>
                    <a:pt x="487" y="636"/>
                  </a:cubicBezTo>
                  <a:cubicBezTo>
                    <a:pt x="487" y="636"/>
                    <a:pt x="486" y="636"/>
                    <a:pt x="486" y="636"/>
                  </a:cubicBezTo>
                  <a:cubicBezTo>
                    <a:pt x="486" y="635"/>
                    <a:pt x="485" y="634"/>
                    <a:pt x="485" y="634"/>
                  </a:cubicBezTo>
                  <a:cubicBezTo>
                    <a:pt x="485" y="634"/>
                    <a:pt x="485" y="633"/>
                    <a:pt x="486" y="633"/>
                  </a:cubicBezTo>
                  <a:cubicBezTo>
                    <a:pt x="486" y="633"/>
                    <a:pt x="488" y="633"/>
                    <a:pt x="488" y="633"/>
                  </a:cubicBezTo>
                  <a:cubicBezTo>
                    <a:pt x="489" y="632"/>
                    <a:pt x="491" y="630"/>
                    <a:pt x="492" y="630"/>
                  </a:cubicBezTo>
                  <a:cubicBezTo>
                    <a:pt x="493" y="630"/>
                    <a:pt x="494" y="631"/>
                    <a:pt x="495" y="631"/>
                  </a:cubicBezTo>
                  <a:cubicBezTo>
                    <a:pt x="495" y="630"/>
                    <a:pt x="497" y="628"/>
                    <a:pt x="498" y="628"/>
                  </a:cubicBezTo>
                  <a:cubicBezTo>
                    <a:pt x="498" y="628"/>
                    <a:pt x="500" y="627"/>
                    <a:pt x="500" y="627"/>
                  </a:cubicBezTo>
                  <a:cubicBezTo>
                    <a:pt x="500" y="627"/>
                    <a:pt x="500" y="626"/>
                    <a:pt x="500" y="626"/>
                  </a:cubicBezTo>
                  <a:cubicBezTo>
                    <a:pt x="499" y="625"/>
                    <a:pt x="495" y="620"/>
                    <a:pt x="495" y="620"/>
                  </a:cubicBezTo>
                  <a:cubicBezTo>
                    <a:pt x="495" y="620"/>
                    <a:pt x="495" y="619"/>
                    <a:pt x="495" y="619"/>
                  </a:cubicBezTo>
                  <a:cubicBezTo>
                    <a:pt x="496" y="619"/>
                    <a:pt x="500" y="614"/>
                    <a:pt x="500" y="614"/>
                  </a:cubicBezTo>
                  <a:cubicBezTo>
                    <a:pt x="500" y="614"/>
                    <a:pt x="501" y="613"/>
                    <a:pt x="501" y="613"/>
                  </a:cubicBezTo>
                  <a:cubicBezTo>
                    <a:pt x="501" y="613"/>
                    <a:pt x="503" y="613"/>
                    <a:pt x="503" y="613"/>
                  </a:cubicBezTo>
                  <a:cubicBezTo>
                    <a:pt x="504" y="613"/>
                    <a:pt x="504" y="614"/>
                    <a:pt x="505" y="614"/>
                  </a:cubicBezTo>
                  <a:cubicBezTo>
                    <a:pt x="506" y="613"/>
                    <a:pt x="507" y="613"/>
                    <a:pt x="508" y="614"/>
                  </a:cubicBezTo>
                  <a:cubicBezTo>
                    <a:pt x="508" y="614"/>
                    <a:pt x="509" y="614"/>
                    <a:pt x="509" y="614"/>
                  </a:cubicBezTo>
                  <a:cubicBezTo>
                    <a:pt x="509" y="614"/>
                    <a:pt x="512" y="614"/>
                    <a:pt x="512" y="614"/>
                  </a:cubicBezTo>
                  <a:cubicBezTo>
                    <a:pt x="512" y="614"/>
                    <a:pt x="514" y="615"/>
                    <a:pt x="515" y="615"/>
                  </a:cubicBezTo>
                  <a:cubicBezTo>
                    <a:pt x="516" y="614"/>
                    <a:pt x="516" y="614"/>
                    <a:pt x="516" y="613"/>
                  </a:cubicBezTo>
                  <a:cubicBezTo>
                    <a:pt x="516" y="612"/>
                    <a:pt x="516" y="612"/>
                    <a:pt x="515" y="611"/>
                  </a:cubicBezTo>
                  <a:cubicBezTo>
                    <a:pt x="513" y="611"/>
                    <a:pt x="507" y="609"/>
                    <a:pt x="506" y="609"/>
                  </a:cubicBezTo>
                  <a:cubicBezTo>
                    <a:pt x="505" y="608"/>
                    <a:pt x="504" y="608"/>
                    <a:pt x="504" y="608"/>
                  </a:cubicBezTo>
                  <a:cubicBezTo>
                    <a:pt x="504" y="608"/>
                    <a:pt x="503" y="608"/>
                    <a:pt x="503" y="607"/>
                  </a:cubicBezTo>
                  <a:cubicBezTo>
                    <a:pt x="503" y="607"/>
                    <a:pt x="502" y="605"/>
                    <a:pt x="503" y="604"/>
                  </a:cubicBezTo>
                  <a:cubicBezTo>
                    <a:pt x="503" y="603"/>
                    <a:pt x="504" y="602"/>
                    <a:pt x="505" y="603"/>
                  </a:cubicBezTo>
                  <a:cubicBezTo>
                    <a:pt x="505" y="604"/>
                    <a:pt x="506" y="605"/>
                    <a:pt x="506" y="604"/>
                  </a:cubicBezTo>
                  <a:cubicBezTo>
                    <a:pt x="507" y="604"/>
                    <a:pt x="508" y="603"/>
                    <a:pt x="508" y="603"/>
                  </a:cubicBezTo>
                  <a:cubicBezTo>
                    <a:pt x="508" y="603"/>
                    <a:pt x="507" y="601"/>
                    <a:pt x="505" y="601"/>
                  </a:cubicBezTo>
                  <a:cubicBezTo>
                    <a:pt x="504" y="601"/>
                    <a:pt x="500" y="601"/>
                    <a:pt x="499" y="601"/>
                  </a:cubicBezTo>
                  <a:cubicBezTo>
                    <a:pt x="499" y="600"/>
                    <a:pt x="499" y="600"/>
                    <a:pt x="500" y="600"/>
                  </a:cubicBezTo>
                  <a:cubicBezTo>
                    <a:pt x="500" y="600"/>
                    <a:pt x="501" y="600"/>
                    <a:pt x="501" y="599"/>
                  </a:cubicBezTo>
                  <a:cubicBezTo>
                    <a:pt x="501" y="599"/>
                    <a:pt x="502" y="598"/>
                    <a:pt x="502" y="598"/>
                  </a:cubicBezTo>
                  <a:cubicBezTo>
                    <a:pt x="502" y="597"/>
                    <a:pt x="503" y="597"/>
                    <a:pt x="502" y="596"/>
                  </a:cubicBezTo>
                  <a:cubicBezTo>
                    <a:pt x="501" y="596"/>
                    <a:pt x="500" y="595"/>
                    <a:pt x="500" y="595"/>
                  </a:cubicBezTo>
                  <a:cubicBezTo>
                    <a:pt x="500" y="595"/>
                    <a:pt x="499" y="595"/>
                    <a:pt x="500" y="594"/>
                  </a:cubicBezTo>
                  <a:cubicBezTo>
                    <a:pt x="501" y="594"/>
                    <a:pt x="506" y="592"/>
                    <a:pt x="506" y="592"/>
                  </a:cubicBezTo>
                  <a:cubicBezTo>
                    <a:pt x="506" y="592"/>
                    <a:pt x="506" y="592"/>
                    <a:pt x="507" y="592"/>
                  </a:cubicBezTo>
                  <a:cubicBezTo>
                    <a:pt x="508" y="593"/>
                    <a:pt x="509" y="593"/>
                    <a:pt x="510" y="593"/>
                  </a:cubicBezTo>
                  <a:cubicBezTo>
                    <a:pt x="511" y="593"/>
                    <a:pt x="519" y="593"/>
                    <a:pt x="519" y="593"/>
                  </a:cubicBezTo>
                  <a:cubicBezTo>
                    <a:pt x="519" y="593"/>
                    <a:pt x="519" y="593"/>
                    <a:pt x="520" y="593"/>
                  </a:cubicBezTo>
                  <a:cubicBezTo>
                    <a:pt x="520" y="594"/>
                    <a:pt x="521" y="595"/>
                    <a:pt x="522" y="595"/>
                  </a:cubicBezTo>
                  <a:cubicBezTo>
                    <a:pt x="522" y="595"/>
                    <a:pt x="522" y="596"/>
                    <a:pt x="522" y="595"/>
                  </a:cubicBezTo>
                  <a:cubicBezTo>
                    <a:pt x="522" y="594"/>
                    <a:pt x="523" y="593"/>
                    <a:pt x="523" y="592"/>
                  </a:cubicBezTo>
                  <a:cubicBezTo>
                    <a:pt x="524" y="592"/>
                    <a:pt x="524" y="591"/>
                    <a:pt x="526" y="591"/>
                  </a:cubicBezTo>
                  <a:cubicBezTo>
                    <a:pt x="527" y="591"/>
                    <a:pt x="535" y="589"/>
                    <a:pt x="535" y="589"/>
                  </a:cubicBezTo>
                  <a:cubicBezTo>
                    <a:pt x="536" y="589"/>
                    <a:pt x="547" y="586"/>
                    <a:pt x="548" y="586"/>
                  </a:cubicBezTo>
                  <a:cubicBezTo>
                    <a:pt x="549" y="586"/>
                    <a:pt x="558" y="586"/>
                    <a:pt x="559" y="586"/>
                  </a:cubicBezTo>
                  <a:cubicBezTo>
                    <a:pt x="559" y="586"/>
                    <a:pt x="560" y="586"/>
                    <a:pt x="560" y="587"/>
                  </a:cubicBezTo>
                  <a:cubicBezTo>
                    <a:pt x="561" y="587"/>
                    <a:pt x="562" y="587"/>
                    <a:pt x="562" y="586"/>
                  </a:cubicBezTo>
                  <a:cubicBezTo>
                    <a:pt x="562" y="585"/>
                    <a:pt x="562" y="583"/>
                    <a:pt x="563" y="582"/>
                  </a:cubicBezTo>
                  <a:cubicBezTo>
                    <a:pt x="564" y="581"/>
                    <a:pt x="566" y="580"/>
                    <a:pt x="567" y="580"/>
                  </a:cubicBezTo>
                  <a:cubicBezTo>
                    <a:pt x="567" y="580"/>
                    <a:pt x="574" y="580"/>
                    <a:pt x="574" y="580"/>
                  </a:cubicBezTo>
                  <a:cubicBezTo>
                    <a:pt x="575" y="580"/>
                    <a:pt x="579" y="579"/>
                    <a:pt x="580" y="579"/>
                  </a:cubicBezTo>
                  <a:cubicBezTo>
                    <a:pt x="580" y="579"/>
                    <a:pt x="585" y="578"/>
                    <a:pt x="587" y="577"/>
                  </a:cubicBezTo>
                  <a:cubicBezTo>
                    <a:pt x="588" y="577"/>
                    <a:pt x="593" y="575"/>
                    <a:pt x="594" y="575"/>
                  </a:cubicBezTo>
                  <a:cubicBezTo>
                    <a:pt x="594" y="575"/>
                    <a:pt x="601" y="575"/>
                    <a:pt x="602" y="574"/>
                  </a:cubicBezTo>
                  <a:cubicBezTo>
                    <a:pt x="603" y="574"/>
                    <a:pt x="606" y="573"/>
                    <a:pt x="608" y="572"/>
                  </a:cubicBezTo>
                  <a:cubicBezTo>
                    <a:pt x="609" y="570"/>
                    <a:pt x="610" y="570"/>
                    <a:pt x="611" y="569"/>
                  </a:cubicBezTo>
                  <a:cubicBezTo>
                    <a:pt x="612" y="569"/>
                    <a:pt x="614" y="566"/>
                    <a:pt x="614" y="566"/>
                  </a:cubicBezTo>
                  <a:cubicBezTo>
                    <a:pt x="614" y="565"/>
                    <a:pt x="614" y="565"/>
                    <a:pt x="615" y="565"/>
                  </a:cubicBezTo>
                  <a:cubicBezTo>
                    <a:pt x="616" y="565"/>
                    <a:pt x="628" y="566"/>
                    <a:pt x="628" y="566"/>
                  </a:cubicBezTo>
                  <a:cubicBezTo>
                    <a:pt x="628" y="565"/>
                    <a:pt x="629" y="566"/>
                    <a:pt x="629" y="566"/>
                  </a:cubicBezTo>
                  <a:cubicBezTo>
                    <a:pt x="629" y="566"/>
                    <a:pt x="633" y="568"/>
                    <a:pt x="634" y="568"/>
                  </a:cubicBezTo>
                  <a:cubicBezTo>
                    <a:pt x="634" y="569"/>
                    <a:pt x="636" y="570"/>
                    <a:pt x="637" y="569"/>
                  </a:cubicBezTo>
                  <a:cubicBezTo>
                    <a:pt x="638" y="568"/>
                    <a:pt x="640" y="567"/>
                    <a:pt x="640" y="567"/>
                  </a:cubicBezTo>
                  <a:cubicBezTo>
                    <a:pt x="640" y="567"/>
                    <a:pt x="640" y="566"/>
                    <a:pt x="641" y="566"/>
                  </a:cubicBezTo>
                  <a:cubicBezTo>
                    <a:pt x="642" y="566"/>
                    <a:pt x="644" y="566"/>
                    <a:pt x="645" y="567"/>
                  </a:cubicBezTo>
                  <a:cubicBezTo>
                    <a:pt x="646" y="569"/>
                    <a:pt x="651" y="578"/>
                    <a:pt x="651" y="578"/>
                  </a:cubicBezTo>
                  <a:cubicBezTo>
                    <a:pt x="651" y="578"/>
                    <a:pt x="652" y="579"/>
                    <a:pt x="651" y="581"/>
                  </a:cubicBezTo>
                  <a:cubicBezTo>
                    <a:pt x="650" y="582"/>
                    <a:pt x="650" y="581"/>
                    <a:pt x="650" y="582"/>
                  </a:cubicBezTo>
                  <a:cubicBezTo>
                    <a:pt x="651" y="583"/>
                    <a:pt x="652" y="587"/>
                    <a:pt x="650" y="587"/>
                  </a:cubicBezTo>
                  <a:cubicBezTo>
                    <a:pt x="649" y="587"/>
                    <a:pt x="647" y="586"/>
                    <a:pt x="648" y="587"/>
                  </a:cubicBezTo>
                  <a:cubicBezTo>
                    <a:pt x="648" y="588"/>
                    <a:pt x="649" y="589"/>
                    <a:pt x="650" y="590"/>
                  </a:cubicBezTo>
                  <a:cubicBezTo>
                    <a:pt x="651" y="590"/>
                    <a:pt x="654" y="591"/>
                    <a:pt x="655" y="591"/>
                  </a:cubicBezTo>
                  <a:cubicBezTo>
                    <a:pt x="657" y="591"/>
                    <a:pt x="662" y="589"/>
                    <a:pt x="662" y="589"/>
                  </a:cubicBezTo>
                  <a:cubicBezTo>
                    <a:pt x="663" y="590"/>
                    <a:pt x="664" y="590"/>
                    <a:pt x="664" y="590"/>
                  </a:cubicBezTo>
                  <a:cubicBezTo>
                    <a:pt x="665" y="590"/>
                    <a:pt x="665" y="591"/>
                    <a:pt x="665" y="589"/>
                  </a:cubicBezTo>
                  <a:cubicBezTo>
                    <a:pt x="664" y="587"/>
                    <a:pt x="664" y="586"/>
                    <a:pt x="664" y="586"/>
                  </a:cubicBezTo>
                  <a:cubicBezTo>
                    <a:pt x="664" y="586"/>
                    <a:pt x="664" y="586"/>
                    <a:pt x="664" y="586"/>
                  </a:cubicBezTo>
                  <a:cubicBezTo>
                    <a:pt x="665" y="585"/>
                    <a:pt x="665" y="586"/>
                    <a:pt x="666" y="586"/>
                  </a:cubicBezTo>
                  <a:cubicBezTo>
                    <a:pt x="666" y="587"/>
                    <a:pt x="668" y="588"/>
                    <a:pt x="668" y="588"/>
                  </a:cubicBezTo>
                  <a:cubicBezTo>
                    <a:pt x="668" y="588"/>
                    <a:pt x="668" y="588"/>
                    <a:pt x="668" y="589"/>
                  </a:cubicBezTo>
                  <a:cubicBezTo>
                    <a:pt x="668" y="589"/>
                    <a:pt x="669" y="590"/>
                    <a:pt x="669" y="591"/>
                  </a:cubicBezTo>
                  <a:cubicBezTo>
                    <a:pt x="668" y="591"/>
                    <a:pt x="668" y="591"/>
                    <a:pt x="669" y="592"/>
                  </a:cubicBezTo>
                  <a:cubicBezTo>
                    <a:pt x="669" y="593"/>
                    <a:pt x="669" y="593"/>
                    <a:pt x="669" y="593"/>
                  </a:cubicBezTo>
                  <a:cubicBezTo>
                    <a:pt x="669" y="594"/>
                    <a:pt x="668" y="594"/>
                    <a:pt x="669" y="594"/>
                  </a:cubicBezTo>
                  <a:cubicBezTo>
                    <a:pt x="670" y="594"/>
                    <a:pt x="672" y="593"/>
                    <a:pt x="672" y="592"/>
                  </a:cubicBezTo>
                  <a:cubicBezTo>
                    <a:pt x="673" y="592"/>
                    <a:pt x="673" y="592"/>
                    <a:pt x="672" y="592"/>
                  </a:cubicBezTo>
                  <a:cubicBezTo>
                    <a:pt x="671" y="592"/>
                    <a:pt x="670" y="591"/>
                    <a:pt x="671" y="591"/>
                  </a:cubicBezTo>
                  <a:cubicBezTo>
                    <a:pt x="672" y="591"/>
                    <a:pt x="673" y="590"/>
                    <a:pt x="674" y="591"/>
                  </a:cubicBezTo>
                  <a:cubicBezTo>
                    <a:pt x="675" y="591"/>
                    <a:pt x="679" y="593"/>
                    <a:pt x="679" y="593"/>
                  </a:cubicBezTo>
                  <a:cubicBezTo>
                    <a:pt x="680" y="593"/>
                    <a:pt x="680" y="593"/>
                    <a:pt x="681" y="593"/>
                  </a:cubicBezTo>
                  <a:cubicBezTo>
                    <a:pt x="681" y="593"/>
                    <a:pt x="688" y="592"/>
                    <a:pt x="688" y="592"/>
                  </a:cubicBezTo>
                  <a:cubicBezTo>
                    <a:pt x="689" y="592"/>
                    <a:pt x="689" y="592"/>
                    <a:pt x="689" y="592"/>
                  </a:cubicBezTo>
                  <a:cubicBezTo>
                    <a:pt x="688" y="593"/>
                    <a:pt x="685" y="595"/>
                    <a:pt x="685" y="596"/>
                  </a:cubicBezTo>
                  <a:cubicBezTo>
                    <a:pt x="684" y="596"/>
                    <a:pt x="683" y="597"/>
                    <a:pt x="683" y="598"/>
                  </a:cubicBezTo>
                  <a:cubicBezTo>
                    <a:pt x="682" y="598"/>
                    <a:pt x="681" y="599"/>
                    <a:pt x="682" y="601"/>
                  </a:cubicBezTo>
                  <a:cubicBezTo>
                    <a:pt x="682" y="602"/>
                    <a:pt x="684" y="604"/>
                    <a:pt x="684" y="604"/>
                  </a:cubicBezTo>
                  <a:cubicBezTo>
                    <a:pt x="684" y="604"/>
                    <a:pt x="684" y="605"/>
                    <a:pt x="685" y="604"/>
                  </a:cubicBezTo>
                  <a:cubicBezTo>
                    <a:pt x="685" y="604"/>
                    <a:pt x="688" y="601"/>
                    <a:pt x="692" y="601"/>
                  </a:cubicBezTo>
                  <a:cubicBezTo>
                    <a:pt x="695" y="602"/>
                    <a:pt x="696" y="602"/>
                    <a:pt x="697" y="603"/>
                  </a:cubicBezTo>
                  <a:cubicBezTo>
                    <a:pt x="697" y="603"/>
                    <a:pt x="698" y="604"/>
                    <a:pt x="698" y="603"/>
                  </a:cubicBezTo>
                  <a:cubicBezTo>
                    <a:pt x="699" y="601"/>
                    <a:pt x="700" y="600"/>
                    <a:pt x="699" y="600"/>
                  </a:cubicBezTo>
                  <a:cubicBezTo>
                    <a:pt x="699" y="599"/>
                    <a:pt x="700" y="599"/>
                    <a:pt x="700" y="599"/>
                  </a:cubicBezTo>
                  <a:cubicBezTo>
                    <a:pt x="700" y="599"/>
                    <a:pt x="720" y="590"/>
                    <a:pt x="723" y="589"/>
                  </a:cubicBezTo>
                  <a:cubicBezTo>
                    <a:pt x="727" y="587"/>
                    <a:pt x="734" y="584"/>
                    <a:pt x="734" y="584"/>
                  </a:cubicBezTo>
                  <a:cubicBezTo>
                    <a:pt x="734" y="584"/>
                    <a:pt x="737" y="583"/>
                    <a:pt x="735" y="584"/>
                  </a:cubicBezTo>
                  <a:cubicBezTo>
                    <a:pt x="733" y="586"/>
                    <a:pt x="734" y="587"/>
                    <a:pt x="734" y="587"/>
                  </a:cubicBezTo>
                  <a:cubicBezTo>
                    <a:pt x="734" y="588"/>
                    <a:pt x="734" y="591"/>
                    <a:pt x="731" y="590"/>
                  </a:cubicBezTo>
                  <a:cubicBezTo>
                    <a:pt x="729" y="590"/>
                    <a:pt x="728" y="589"/>
                    <a:pt x="728" y="590"/>
                  </a:cubicBezTo>
                  <a:cubicBezTo>
                    <a:pt x="729" y="591"/>
                    <a:pt x="734" y="595"/>
                    <a:pt x="734" y="596"/>
                  </a:cubicBezTo>
                  <a:cubicBezTo>
                    <a:pt x="735" y="597"/>
                    <a:pt x="741" y="601"/>
                    <a:pt x="742" y="602"/>
                  </a:cubicBezTo>
                  <a:cubicBezTo>
                    <a:pt x="744" y="603"/>
                    <a:pt x="748" y="606"/>
                    <a:pt x="750" y="607"/>
                  </a:cubicBezTo>
                  <a:cubicBezTo>
                    <a:pt x="751" y="609"/>
                    <a:pt x="759" y="620"/>
                    <a:pt x="759" y="621"/>
                  </a:cubicBezTo>
                  <a:cubicBezTo>
                    <a:pt x="759" y="621"/>
                    <a:pt x="770" y="636"/>
                    <a:pt x="770" y="636"/>
                  </a:cubicBezTo>
                  <a:cubicBezTo>
                    <a:pt x="770" y="636"/>
                    <a:pt x="776" y="645"/>
                    <a:pt x="776" y="646"/>
                  </a:cubicBezTo>
                  <a:cubicBezTo>
                    <a:pt x="776" y="647"/>
                    <a:pt x="782" y="656"/>
                    <a:pt x="782" y="656"/>
                  </a:cubicBezTo>
                  <a:cubicBezTo>
                    <a:pt x="782" y="656"/>
                    <a:pt x="782" y="658"/>
                    <a:pt x="782" y="657"/>
                  </a:cubicBezTo>
                  <a:cubicBezTo>
                    <a:pt x="783" y="656"/>
                    <a:pt x="783" y="657"/>
                    <a:pt x="783" y="656"/>
                  </a:cubicBezTo>
                  <a:cubicBezTo>
                    <a:pt x="784" y="656"/>
                    <a:pt x="784" y="656"/>
                    <a:pt x="785" y="656"/>
                  </a:cubicBezTo>
                  <a:cubicBezTo>
                    <a:pt x="785" y="655"/>
                    <a:pt x="786" y="655"/>
                    <a:pt x="787" y="655"/>
                  </a:cubicBezTo>
                  <a:cubicBezTo>
                    <a:pt x="787" y="654"/>
                    <a:pt x="789" y="654"/>
                    <a:pt x="789" y="653"/>
                  </a:cubicBezTo>
                  <a:cubicBezTo>
                    <a:pt x="789" y="652"/>
                    <a:pt x="789" y="652"/>
                    <a:pt x="788" y="651"/>
                  </a:cubicBezTo>
                  <a:cubicBezTo>
                    <a:pt x="788" y="650"/>
                    <a:pt x="788" y="650"/>
                    <a:pt x="788" y="649"/>
                  </a:cubicBezTo>
                  <a:cubicBezTo>
                    <a:pt x="789" y="649"/>
                    <a:pt x="789" y="649"/>
                    <a:pt x="790" y="649"/>
                  </a:cubicBezTo>
                  <a:cubicBezTo>
                    <a:pt x="790" y="649"/>
                    <a:pt x="792" y="649"/>
                    <a:pt x="792" y="648"/>
                  </a:cubicBezTo>
                  <a:cubicBezTo>
                    <a:pt x="792" y="648"/>
                    <a:pt x="792" y="647"/>
                    <a:pt x="792" y="647"/>
                  </a:cubicBezTo>
                  <a:cubicBezTo>
                    <a:pt x="793" y="647"/>
                    <a:pt x="798" y="649"/>
                    <a:pt x="798" y="649"/>
                  </a:cubicBezTo>
                  <a:cubicBezTo>
                    <a:pt x="798" y="649"/>
                    <a:pt x="799" y="649"/>
                    <a:pt x="799" y="650"/>
                  </a:cubicBezTo>
                  <a:cubicBezTo>
                    <a:pt x="798" y="650"/>
                    <a:pt x="798" y="653"/>
                    <a:pt x="798" y="654"/>
                  </a:cubicBezTo>
                  <a:cubicBezTo>
                    <a:pt x="798" y="654"/>
                    <a:pt x="799" y="654"/>
                    <a:pt x="799" y="654"/>
                  </a:cubicBezTo>
                  <a:cubicBezTo>
                    <a:pt x="799" y="654"/>
                    <a:pt x="800" y="655"/>
                    <a:pt x="801" y="656"/>
                  </a:cubicBezTo>
                  <a:cubicBezTo>
                    <a:pt x="801" y="656"/>
                    <a:pt x="803" y="658"/>
                    <a:pt x="804" y="658"/>
                  </a:cubicBezTo>
                  <a:cubicBezTo>
                    <a:pt x="805" y="658"/>
                    <a:pt x="807" y="658"/>
                    <a:pt x="807" y="658"/>
                  </a:cubicBezTo>
                  <a:cubicBezTo>
                    <a:pt x="808" y="658"/>
                    <a:pt x="808" y="657"/>
                    <a:pt x="809" y="657"/>
                  </a:cubicBezTo>
                  <a:cubicBezTo>
                    <a:pt x="810" y="658"/>
                    <a:pt x="816" y="659"/>
                    <a:pt x="818" y="659"/>
                  </a:cubicBezTo>
                  <a:cubicBezTo>
                    <a:pt x="820" y="658"/>
                    <a:pt x="822" y="657"/>
                    <a:pt x="822" y="656"/>
                  </a:cubicBezTo>
                  <a:cubicBezTo>
                    <a:pt x="823" y="655"/>
                    <a:pt x="823" y="655"/>
                    <a:pt x="824" y="655"/>
                  </a:cubicBezTo>
                  <a:cubicBezTo>
                    <a:pt x="824" y="654"/>
                    <a:pt x="828" y="653"/>
                    <a:pt x="828" y="653"/>
                  </a:cubicBezTo>
                  <a:cubicBezTo>
                    <a:pt x="828" y="653"/>
                    <a:pt x="829" y="653"/>
                    <a:pt x="829" y="653"/>
                  </a:cubicBezTo>
                  <a:cubicBezTo>
                    <a:pt x="830" y="653"/>
                    <a:pt x="838" y="655"/>
                    <a:pt x="839" y="656"/>
                  </a:cubicBezTo>
                  <a:cubicBezTo>
                    <a:pt x="840" y="657"/>
                    <a:pt x="842" y="659"/>
                    <a:pt x="842" y="660"/>
                  </a:cubicBezTo>
                  <a:cubicBezTo>
                    <a:pt x="843" y="661"/>
                    <a:pt x="844" y="665"/>
                    <a:pt x="844" y="665"/>
                  </a:cubicBezTo>
                  <a:cubicBezTo>
                    <a:pt x="844" y="666"/>
                    <a:pt x="845" y="668"/>
                    <a:pt x="847" y="668"/>
                  </a:cubicBezTo>
                  <a:cubicBezTo>
                    <a:pt x="849" y="668"/>
                    <a:pt x="850" y="668"/>
                    <a:pt x="850" y="668"/>
                  </a:cubicBezTo>
                  <a:cubicBezTo>
                    <a:pt x="851" y="669"/>
                    <a:pt x="855" y="671"/>
                    <a:pt x="856" y="671"/>
                  </a:cubicBezTo>
                  <a:cubicBezTo>
                    <a:pt x="856" y="672"/>
                    <a:pt x="857" y="672"/>
                    <a:pt x="856" y="672"/>
                  </a:cubicBezTo>
                  <a:cubicBezTo>
                    <a:pt x="855" y="673"/>
                    <a:pt x="855" y="673"/>
                    <a:pt x="855" y="673"/>
                  </a:cubicBezTo>
                  <a:cubicBezTo>
                    <a:pt x="855" y="673"/>
                    <a:pt x="855" y="674"/>
                    <a:pt x="856" y="674"/>
                  </a:cubicBezTo>
                  <a:cubicBezTo>
                    <a:pt x="856" y="674"/>
                    <a:pt x="857" y="675"/>
                    <a:pt x="857" y="675"/>
                  </a:cubicBezTo>
                  <a:cubicBezTo>
                    <a:pt x="857" y="676"/>
                    <a:pt x="858" y="677"/>
                    <a:pt x="858" y="677"/>
                  </a:cubicBezTo>
                  <a:cubicBezTo>
                    <a:pt x="859" y="678"/>
                    <a:pt x="859" y="678"/>
                    <a:pt x="859" y="679"/>
                  </a:cubicBezTo>
                  <a:cubicBezTo>
                    <a:pt x="859" y="680"/>
                    <a:pt x="860" y="680"/>
                    <a:pt x="861" y="681"/>
                  </a:cubicBezTo>
                  <a:cubicBezTo>
                    <a:pt x="862" y="681"/>
                    <a:pt x="868" y="681"/>
                    <a:pt x="869" y="681"/>
                  </a:cubicBezTo>
                  <a:cubicBezTo>
                    <a:pt x="871" y="681"/>
                    <a:pt x="870" y="681"/>
                    <a:pt x="870" y="682"/>
                  </a:cubicBezTo>
                  <a:cubicBezTo>
                    <a:pt x="870" y="682"/>
                    <a:pt x="870" y="682"/>
                    <a:pt x="871" y="682"/>
                  </a:cubicBezTo>
                  <a:cubicBezTo>
                    <a:pt x="872" y="682"/>
                    <a:pt x="872" y="682"/>
                    <a:pt x="873" y="682"/>
                  </a:cubicBezTo>
                  <a:cubicBezTo>
                    <a:pt x="873" y="683"/>
                    <a:pt x="873" y="683"/>
                    <a:pt x="874" y="682"/>
                  </a:cubicBezTo>
                  <a:cubicBezTo>
                    <a:pt x="874" y="682"/>
                    <a:pt x="880" y="677"/>
                    <a:pt x="880" y="677"/>
                  </a:cubicBezTo>
                  <a:cubicBezTo>
                    <a:pt x="880" y="677"/>
                    <a:pt x="880" y="676"/>
                    <a:pt x="880" y="677"/>
                  </a:cubicBezTo>
                  <a:cubicBezTo>
                    <a:pt x="880" y="678"/>
                    <a:pt x="880" y="680"/>
                    <a:pt x="881" y="681"/>
                  </a:cubicBezTo>
                  <a:cubicBezTo>
                    <a:pt x="881" y="682"/>
                    <a:pt x="887" y="687"/>
                    <a:pt x="891" y="690"/>
                  </a:cubicBezTo>
                  <a:cubicBezTo>
                    <a:pt x="891" y="690"/>
                    <a:pt x="891" y="690"/>
                    <a:pt x="892" y="690"/>
                  </a:cubicBezTo>
                  <a:cubicBezTo>
                    <a:pt x="892" y="690"/>
                    <a:pt x="896" y="689"/>
                    <a:pt x="898" y="689"/>
                  </a:cubicBezTo>
                  <a:cubicBezTo>
                    <a:pt x="899" y="688"/>
                    <a:pt x="899" y="688"/>
                    <a:pt x="900" y="688"/>
                  </a:cubicBezTo>
                  <a:cubicBezTo>
                    <a:pt x="900" y="688"/>
                    <a:pt x="903" y="687"/>
                    <a:pt x="903" y="685"/>
                  </a:cubicBezTo>
                  <a:cubicBezTo>
                    <a:pt x="904" y="683"/>
                    <a:pt x="904" y="683"/>
                    <a:pt x="906" y="683"/>
                  </a:cubicBezTo>
                  <a:cubicBezTo>
                    <a:pt x="907" y="682"/>
                    <a:pt x="911" y="682"/>
                    <a:pt x="913" y="682"/>
                  </a:cubicBezTo>
                  <a:cubicBezTo>
                    <a:pt x="915" y="682"/>
                    <a:pt x="919" y="681"/>
                    <a:pt x="920" y="681"/>
                  </a:cubicBezTo>
                  <a:cubicBezTo>
                    <a:pt x="920" y="681"/>
                    <a:pt x="923" y="680"/>
                    <a:pt x="924" y="679"/>
                  </a:cubicBezTo>
                  <a:cubicBezTo>
                    <a:pt x="925" y="679"/>
                    <a:pt x="927" y="678"/>
                    <a:pt x="926" y="677"/>
                  </a:cubicBezTo>
                  <a:cubicBezTo>
                    <a:pt x="926" y="677"/>
                    <a:pt x="925" y="677"/>
                    <a:pt x="925" y="676"/>
                  </a:cubicBezTo>
                  <a:cubicBezTo>
                    <a:pt x="925" y="675"/>
                    <a:pt x="924" y="675"/>
                    <a:pt x="925" y="674"/>
                  </a:cubicBezTo>
                  <a:cubicBezTo>
                    <a:pt x="925" y="674"/>
                    <a:pt x="929" y="674"/>
                    <a:pt x="929" y="673"/>
                  </a:cubicBezTo>
                  <a:cubicBezTo>
                    <a:pt x="930" y="673"/>
                    <a:pt x="930" y="673"/>
                    <a:pt x="931" y="672"/>
                  </a:cubicBezTo>
                  <a:cubicBezTo>
                    <a:pt x="931" y="672"/>
                    <a:pt x="937" y="669"/>
                    <a:pt x="938" y="668"/>
                  </a:cubicBezTo>
                  <a:cubicBezTo>
                    <a:pt x="939" y="668"/>
                    <a:pt x="955" y="660"/>
                    <a:pt x="955" y="660"/>
                  </a:cubicBezTo>
                  <a:cubicBezTo>
                    <a:pt x="955" y="660"/>
                    <a:pt x="955" y="660"/>
                    <a:pt x="956" y="660"/>
                  </a:cubicBezTo>
                  <a:cubicBezTo>
                    <a:pt x="957" y="660"/>
                    <a:pt x="961" y="660"/>
                    <a:pt x="962" y="659"/>
                  </a:cubicBezTo>
                  <a:cubicBezTo>
                    <a:pt x="963" y="659"/>
                    <a:pt x="964" y="658"/>
                    <a:pt x="965" y="657"/>
                  </a:cubicBezTo>
                  <a:cubicBezTo>
                    <a:pt x="966" y="655"/>
                    <a:pt x="966" y="655"/>
                    <a:pt x="966" y="656"/>
                  </a:cubicBezTo>
                  <a:cubicBezTo>
                    <a:pt x="967" y="657"/>
                    <a:pt x="967" y="657"/>
                    <a:pt x="968" y="657"/>
                  </a:cubicBezTo>
                  <a:cubicBezTo>
                    <a:pt x="968" y="657"/>
                    <a:pt x="974" y="656"/>
                    <a:pt x="975" y="657"/>
                  </a:cubicBezTo>
                  <a:cubicBezTo>
                    <a:pt x="975" y="659"/>
                    <a:pt x="976" y="660"/>
                    <a:pt x="978" y="660"/>
                  </a:cubicBezTo>
                  <a:cubicBezTo>
                    <a:pt x="979" y="660"/>
                    <a:pt x="982" y="661"/>
                    <a:pt x="983" y="661"/>
                  </a:cubicBezTo>
                  <a:cubicBezTo>
                    <a:pt x="984" y="661"/>
                    <a:pt x="991" y="662"/>
                    <a:pt x="992" y="662"/>
                  </a:cubicBezTo>
                  <a:cubicBezTo>
                    <a:pt x="993" y="661"/>
                    <a:pt x="994" y="662"/>
                    <a:pt x="994" y="663"/>
                  </a:cubicBezTo>
                  <a:cubicBezTo>
                    <a:pt x="994" y="664"/>
                    <a:pt x="995" y="666"/>
                    <a:pt x="995" y="666"/>
                  </a:cubicBezTo>
                  <a:cubicBezTo>
                    <a:pt x="996" y="667"/>
                    <a:pt x="997" y="670"/>
                    <a:pt x="997" y="670"/>
                  </a:cubicBezTo>
                  <a:cubicBezTo>
                    <a:pt x="998" y="671"/>
                    <a:pt x="998" y="672"/>
                    <a:pt x="999" y="672"/>
                  </a:cubicBezTo>
                  <a:cubicBezTo>
                    <a:pt x="1000" y="672"/>
                    <a:pt x="1011" y="674"/>
                    <a:pt x="1011" y="674"/>
                  </a:cubicBezTo>
                  <a:cubicBezTo>
                    <a:pt x="1011" y="674"/>
                    <a:pt x="1012" y="674"/>
                    <a:pt x="1012" y="674"/>
                  </a:cubicBezTo>
                  <a:cubicBezTo>
                    <a:pt x="1013" y="674"/>
                    <a:pt x="1017" y="672"/>
                    <a:pt x="1020" y="672"/>
                  </a:cubicBezTo>
                  <a:cubicBezTo>
                    <a:pt x="1022" y="673"/>
                    <a:pt x="1034" y="676"/>
                    <a:pt x="1034" y="676"/>
                  </a:cubicBezTo>
                  <a:cubicBezTo>
                    <a:pt x="1034" y="676"/>
                    <a:pt x="1036" y="676"/>
                    <a:pt x="1036" y="676"/>
                  </a:cubicBezTo>
                  <a:cubicBezTo>
                    <a:pt x="1037" y="677"/>
                    <a:pt x="1039" y="678"/>
                    <a:pt x="1040" y="677"/>
                  </a:cubicBezTo>
                  <a:cubicBezTo>
                    <a:pt x="1040" y="677"/>
                    <a:pt x="1042" y="676"/>
                    <a:pt x="1043" y="675"/>
                  </a:cubicBezTo>
                  <a:cubicBezTo>
                    <a:pt x="1043" y="674"/>
                    <a:pt x="1043" y="674"/>
                    <a:pt x="1044" y="674"/>
                  </a:cubicBezTo>
                  <a:cubicBezTo>
                    <a:pt x="1044" y="674"/>
                    <a:pt x="1050" y="672"/>
                    <a:pt x="1050" y="672"/>
                  </a:cubicBezTo>
                  <a:cubicBezTo>
                    <a:pt x="1050" y="672"/>
                    <a:pt x="1051" y="672"/>
                    <a:pt x="1051" y="671"/>
                  </a:cubicBezTo>
                  <a:cubicBezTo>
                    <a:pt x="1051" y="671"/>
                    <a:pt x="1051" y="670"/>
                    <a:pt x="1052" y="670"/>
                  </a:cubicBezTo>
                  <a:cubicBezTo>
                    <a:pt x="1052" y="669"/>
                    <a:pt x="1053" y="663"/>
                    <a:pt x="1053" y="663"/>
                  </a:cubicBezTo>
                  <a:cubicBezTo>
                    <a:pt x="1053" y="663"/>
                    <a:pt x="1054" y="662"/>
                    <a:pt x="1053" y="662"/>
                  </a:cubicBezTo>
                  <a:cubicBezTo>
                    <a:pt x="1052" y="662"/>
                    <a:pt x="1050" y="661"/>
                    <a:pt x="1048" y="657"/>
                  </a:cubicBezTo>
                  <a:cubicBezTo>
                    <a:pt x="1047" y="653"/>
                    <a:pt x="1047" y="652"/>
                    <a:pt x="1047" y="651"/>
                  </a:cubicBezTo>
                  <a:cubicBezTo>
                    <a:pt x="1048" y="650"/>
                    <a:pt x="1049" y="647"/>
                    <a:pt x="1049" y="646"/>
                  </a:cubicBezTo>
                  <a:cubicBezTo>
                    <a:pt x="1049" y="645"/>
                    <a:pt x="1050" y="644"/>
                    <a:pt x="1051" y="644"/>
                  </a:cubicBezTo>
                  <a:cubicBezTo>
                    <a:pt x="1052" y="644"/>
                    <a:pt x="1053" y="644"/>
                    <a:pt x="1053" y="643"/>
                  </a:cubicBezTo>
                  <a:cubicBezTo>
                    <a:pt x="1053" y="643"/>
                    <a:pt x="1053" y="640"/>
                    <a:pt x="1054" y="639"/>
                  </a:cubicBezTo>
                  <a:cubicBezTo>
                    <a:pt x="1056" y="637"/>
                    <a:pt x="1062" y="631"/>
                    <a:pt x="1062" y="631"/>
                  </a:cubicBezTo>
                  <a:cubicBezTo>
                    <a:pt x="1062" y="631"/>
                    <a:pt x="1063" y="631"/>
                    <a:pt x="1063" y="631"/>
                  </a:cubicBezTo>
                  <a:cubicBezTo>
                    <a:pt x="1064" y="631"/>
                    <a:pt x="1077" y="638"/>
                    <a:pt x="1077" y="638"/>
                  </a:cubicBezTo>
                  <a:cubicBezTo>
                    <a:pt x="1077" y="638"/>
                    <a:pt x="1077" y="638"/>
                    <a:pt x="1078" y="638"/>
                  </a:cubicBezTo>
                  <a:cubicBezTo>
                    <a:pt x="1079" y="638"/>
                    <a:pt x="1087" y="639"/>
                    <a:pt x="1087" y="639"/>
                  </a:cubicBezTo>
                  <a:cubicBezTo>
                    <a:pt x="1087" y="639"/>
                    <a:pt x="1088" y="639"/>
                    <a:pt x="1089" y="639"/>
                  </a:cubicBezTo>
                  <a:cubicBezTo>
                    <a:pt x="1089" y="640"/>
                    <a:pt x="1097" y="643"/>
                    <a:pt x="1098" y="643"/>
                  </a:cubicBezTo>
                  <a:cubicBezTo>
                    <a:pt x="1100" y="643"/>
                    <a:pt x="1108" y="646"/>
                    <a:pt x="1109" y="646"/>
                  </a:cubicBezTo>
                  <a:cubicBezTo>
                    <a:pt x="1110" y="646"/>
                    <a:pt x="1112" y="646"/>
                    <a:pt x="1112" y="647"/>
                  </a:cubicBezTo>
                  <a:cubicBezTo>
                    <a:pt x="1111" y="648"/>
                    <a:pt x="1111" y="648"/>
                    <a:pt x="1111" y="649"/>
                  </a:cubicBezTo>
                  <a:cubicBezTo>
                    <a:pt x="1111" y="649"/>
                    <a:pt x="1113" y="660"/>
                    <a:pt x="1113" y="660"/>
                  </a:cubicBezTo>
                  <a:cubicBezTo>
                    <a:pt x="1113" y="660"/>
                    <a:pt x="1113" y="661"/>
                    <a:pt x="1113" y="661"/>
                  </a:cubicBezTo>
                  <a:cubicBezTo>
                    <a:pt x="1113" y="661"/>
                    <a:pt x="1117" y="664"/>
                    <a:pt x="1117" y="664"/>
                  </a:cubicBezTo>
                  <a:cubicBezTo>
                    <a:pt x="1117" y="664"/>
                    <a:pt x="1118" y="665"/>
                    <a:pt x="1118" y="665"/>
                  </a:cubicBezTo>
                  <a:cubicBezTo>
                    <a:pt x="1118" y="665"/>
                    <a:pt x="1138" y="670"/>
                    <a:pt x="1138" y="670"/>
                  </a:cubicBezTo>
                  <a:cubicBezTo>
                    <a:pt x="1138" y="670"/>
                    <a:pt x="1139" y="670"/>
                    <a:pt x="1139" y="670"/>
                  </a:cubicBezTo>
                  <a:cubicBezTo>
                    <a:pt x="1140" y="669"/>
                    <a:pt x="1145" y="666"/>
                    <a:pt x="1146" y="666"/>
                  </a:cubicBezTo>
                  <a:cubicBezTo>
                    <a:pt x="1147" y="666"/>
                    <a:pt x="1156" y="663"/>
                    <a:pt x="1158" y="663"/>
                  </a:cubicBezTo>
                  <a:cubicBezTo>
                    <a:pt x="1160" y="663"/>
                    <a:pt x="1167" y="665"/>
                    <a:pt x="1168" y="665"/>
                  </a:cubicBezTo>
                  <a:cubicBezTo>
                    <a:pt x="1168" y="665"/>
                    <a:pt x="1169" y="665"/>
                    <a:pt x="1169" y="665"/>
                  </a:cubicBezTo>
                  <a:cubicBezTo>
                    <a:pt x="1169" y="666"/>
                    <a:pt x="1170" y="666"/>
                    <a:pt x="1170" y="666"/>
                  </a:cubicBezTo>
                  <a:cubicBezTo>
                    <a:pt x="1170" y="666"/>
                    <a:pt x="1178" y="666"/>
                    <a:pt x="1180" y="667"/>
                  </a:cubicBezTo>
                  <a:cubicBezTo>
                    <a:pt x="1181" y="668"/>
                    <a:pt x="1187" y="672"/>
                    <a:pt x="1187" y="672"/>
                  </a:cubicBezTo>
                  <a:cubicBezTo>
                    <a:pt x="1187" y="672"/>
                    <a:pt x="1188" y="673"/>
                    <a:pt x="1188" y="673"/>
                  </a:cubicBezTo>
                  <a:cubicBezTo>
                    <a:pt x="1189" y="673"/>
                    <a:pt x="1195" y="673"/>
                    <a:pt x="1197" y="674"/>
                  </a:cubicBezTo>
                  <a:cubicBezTo>
                    <a:pt x="1197" y="674"/>
                    <a:pt x="1197" y="674"/>
                    <a:pt x="1197" y="675"/>
                  </a:cubicBezTo>
                  <a:cubicBezTo>
                    <a:pt x="1197" y="675"/>
                    <a:pt x="1198" y="680"/>
                    <a:pt x="1198" y="680"/>
                  </a:cubicBezTo>
                  <a:cubicBezTo>
                    <a:pt x="1198" y="680"/>
                    <a:pt x="1198" y="680"/>
                    <a:pt x="1198" y="680"/>
                  </a:cubicBezTo>
                  <a:cubicBezTo>
                    <a:pt x="1199" y="681"/>
                    <a:pt x="1205" y="685"/>
                    <a:pt x="1205" y="685"/>
                  </a:cubicBezTo>
                  <a:cubicBezTo>
                    <a:pt x="1205" y="685"/>
                    <a:pt x="1205" y="686"/>
                    <a:pt x="1206" y="686"/>
                  </a:cubicBezTo>
                  <a:cubicBezTo>
                    <a:pt x="1206" y="685"/>
                    <a:pt x="1215" y="685"/>
                    <a:pt x="1215" y="685"/>
                  </a:cubicBezTo>
                  <a:cubicBezTo>
                    <a:pt x="1215" y="685"/>
                    <a:pt x="1215" y="685"/>
                    <a:pt x="1216" y="685"/>
                  </a:cubicBezTo>
                  <a:cubicBezTo>
                    <a:pt x="1216" y="685"/>
                    <a:pt x="1218" y="686"/>
                    <a:pt x="1219" y="686"/>
                  </a:cubicBezTo>
                  <a:cubicBezTo>
                    <a:pt x="1219" y="686"/>
                    <a:pt x="1238" y="689"/>
                    <a:pt x="1239" y="689"/>
                  </a:cubicBezTo>
                  <a:cubicBezTo>
                    <a:pt x="1239" y="689"/>
                    <a:pt x="1239" y="689"/>
                    <a:pt x="1240" y="689"/>
                  </a:cubicBezTo>
                  <a:cubicBezTo>
                    <a:pt x="1240" y="689"/>
                    <a:pt x="1258" y="684"/>
                    <a:pt x="1260" y="683"/>
                  </a:cubicBezTo>
                  <a:cubicBezTo>
                    <a:pt x="1261" y="683"/>
                    <a:pt x="1269" y="682"/>
                    <a:pt x="1270" y="682"/>
                  </a:cubicBezTo>
                  <a:cubicBezTo>
                    <a:pt x="1270" y="682"/>
                    <a:pt x="1270" y="681"/>
                    <a:pt x="1271" y="681"/>
                  </a:cubicBezTo>
                  <a:cubicBezTo>
                    <a:pt x="1271" y="681"/>
                    <a:pt x="1277" y="675"/>
                    <a:pt x="1278" y="674"/>
                  </a:cubicBezTo>
                  <a:cubicBezTo>
                    <a:pt x="1278" y="674"/>
                    <a:pt x="1281" y="672"/>
                    <a:pt x="1282" y="672"/>
                  </a:cubicBezTo>
                  <a:cubicBezTo>
                    <a:pt x="1282" y="671"/>
                    <a:pt x="1288" y="668"/>
                    <a:pt x="1288" y="668"/>
                  </a:cubicBezTo>
                  <a:cubicBezTo>
                    <a:pt x="1288" y="668"/>
                    <a:pt x="1289" y="668"/>
                    <a:pt x="1289" y="668"/>
                  </a:cubicBezTo>
                  <a:cubicBezTo>
                    <a:pt x="1290" y="668"/>
                    <a:pt x="1298" y="668"/>
                    <a:pt x="1298" y="668"/>
                  </a:cubicBezTo>
                  <a:cubicBezTo>
                    <a:pt x="1298" y="668"/>
                    <a:pt x="1299" y="668"/>
                    <a:pt x="1299" y="668"/>
                  </a:cubicBezTo>
                  <a:cubicBezTo>
                    <a:pt x="1299" y="669"/>
                    <a:pt x="1308" y="674"/>
                    <a:pt x="1308" y="674"/>
                  </a:cubicBezTo>
                  <a:cubicBezTo>
                    <a:pt x="1308" y="674"/>
                    <a:pt x="1309" y="675"/>
                    <a:pt x="1309" y="675"/>
                  </a:cubicBezTo>
                  <a:cubicBezTo>
                    <a:pt x="1310" y="675"/>
                    <a:pt x="1319" y="672"/>
                    <a:pt x="1319" y="672"/>
                  </a:cubicBezTo>
                  <a:cubicBezTo>
                    <a:pt x="1319" y="672"/>
                    <a:pt x="1320" y="672"/>
                    <a:pt x="1320" y="672"/>
                  </a:cubicBezTo>
                  <a:cubicBezTo>
                    <a:pt x="1320" y="673"/>
                    <a:pt x="1325" y="675"/>
                    <a:pt x="1327" y="676"/>
                  </a:cubicBezTo>
                  <a:close/>
                  <a:moveTo>
                    <a:pt x="82" y="452"/>
                  </a:moveTo>
                  <a:cubicBezTo>
                    <a:pt x="81" y="454"/>
                    <a:pt x="82" y="456"/>
                    <a:pt x="81" y="454"/>
                  </a:cubicBezTo>
                  <a:cubicBezTo>
                    <a:pt x="80" y="453"/>
                    <a:pt x="78" y="453"/>
                    <a:pt x="79" y="455"/>
                  </a:cubicBezTo>
                  <a:cubicBezTo>
                    <a:pt x="79" y="457"/>
                    <a:pt x="79" y="457"/>
                    <a:pt x="79" y="458"/>
                  </a:cubicBezTo>
                  <a:cubicBezTo>
                    <a:pt x="78" y="459"/>
                    <a:pt x="78" y="460"/>
                    <a:pt x="78" y="461"/>
                  </a:cubicBezTo>
                  <a:cubicBezTo>
                    <a:pt x="77" y="462"/>
                    <a:pt x="76" y="462"/>
                    <a:pt x="75" y="461"/>
                  </a:cubicBezTo>
                  <a:cubicBezTo>
                    <a:pt x="73" y="461"/>
                    <a:pt x="68" y="460"/>
                    <a:pt x="68" y="460"/>
                  </a:cubicBezTo>
                  <a:cubicBezTo>
                    <a:pt x="68" y="460"/>
                    <a:pt x="66" y="459"/>
                    <a:pt x="64" y="462"/>
                  </a:cubicBezTo>
                  <a:cubicBezTo>
                    <a:pt x="63" y="464"/>
                    <a:pt x="62" y="468"/>
                    <a:pt x="61" y="468"/>
                  </a:cubicBezTo>
                  <a:cubicBezTo>
                    <a:pt x="59" y="468"/>
                    <a:pt x="54" y="467"/>
                    <a:pt x="55" y="466"/>
                  </a:cubicBezTo>
                  <a:cubicBezTo>
                    <a:pt x="56" y="466"/>
                    <a:pt x="56" y="465"/>
                    <a:pt x="56" y="464"/>
                  </a:cubicBezTo>
                  <a:cubicBezTo>
                    <a:pt x="55" y="463"/>
                    <a:pt x="48" y="448"/>
                    <a:pt x="48" y="448"/>
                  </a:cubicBezTo>
                  <a:cubicBezTo>
                    <a:pt x="48" y="448"/>
                    <a:pt x="46" y="445"/>
                    <a:pt x="44" y="444"/>
                  </a:cubicBezTo>
                  <a:cubicBezTo>
                    <a:pt x="43" y="443"/>
                    <a:pt x="39" y="442"/>
                    <a:pt x="38" y="439"/>
                  </a:cubicBezTo>
                  <a:cubicBezTo>
                    <a:pt x="38" y="439"/>
                    <a:pt x="36" y="436"/>
                    <a:pt x="38" y="437"/>
                  </a:cubicBezTo>
                  <a:cubicBezTo>
                    <a:pt x="40" y="438"/>
                    <a:pt x="41" y="438"/>
                    <a:pt x="41" y="437"/>
                  </a:cubicBezTo>
                  <a:cubicBezTo>
                    <a:pt x="42" y="436"/>
                    <a:pt x="42" y="431"/>
                    <a:pt x="44" y="431"/>
                  </a:cubicBezTo>
                  <a:cubicBezTo>
                    <a:pt x="46" y="432"/>
                    <a:pt x="48" y="432"/>
                    <a:pt x="49" y="431"/>
                  </a:cubicBezTo>
                  <a:cubicBezTo>
                    <a:pt x="50" y="429"/>
                    <a:pt x="51" y="424"/>
                    <a:pt x="52" y="426"/>
                  </a:cubicBezTo>
                  <a:cubicBezTo>
                    <a:pt x="54" y="428"/>
                    <a:pt x="70" y="437"/>
                    <a:pt x="72" y="439"/>
                  </a:cubicBezTo>
                  <a:cubicBezTo>
                    <a:pt x="74" y="440"/>
                    <a:pt x="80" y="447"/>
                    <a:pt x="81" y="448"/>
                  </a:cubicBezTo>
                  <a:cubicBezTo>
                    <a:pt x="82" y="450"/>
                    <a:pt x="82" y="451"/>
                    <a:pt x="82" y="452"/>
                  </a:cubicBezTo>
                  <a:close/>
                  <a:moveTo>
                    <a:pt x="134" y="440"/>
                  </a:moveTo>
                  <a:cubicBezTo>
                    <a:pt x="133" y="441"/>
                    <a:pt x="128" y="444"/>
                    <a:pt x="128" y="445"/>
                  </a:cubicBezTo>
                  <a:cubicBezTo>
                    <a:pt x="127" y="445"/>
                    <a:pt x="127" y="446"/>
                    <a:pt x="126" y="446"/>
                  </a:cubicBezTo>
                  <a:cubicBezTo>
                    <a:pt x="125" y="446"/>
                    <a:pt x="121" y="446"/>
                    <a:pt x="121" y="444"/>
                  </a:cubicBezTo>
                  <a:cubicBezTo>
                    <a:pt x="121" y="443"/>
                    <a:pt x="122" y="443"/>
                    <a:pt x="122" y="443"/>
                  </a:cubicBezTo>
                  <a:cubicBezTo>
                    <a:pt x="123" y="442"/>
                    <a:pt x="124" y="439"/>
                    <a:pt x="123" y="439"/>
                  </a:cubicBezTo>
                  <a:cubicBezTo>
                    <a:pt x="122" y="439"/>
                    <a:pt x="116" y="432"/>
                    <a:pt x="114" y="432"/>
                  </a:cubicBezTo>
                  <a:cubicBezTo>
                    <a:pt x="113" y="432"/>
                    <a:pt x="110" y="431"/>
                    <a:pt x="109" y="430"/>
                  </a:cubicBezTo>
                  <a:cubicBezTo>
                    <a:pt x="108" y="429"/>
                    <a:pt x="103" y="425"/>
                    <a:pt x="105" y="425"/>
                  </a:cubicBezTo>
                  <a:cubicBezTo>
                    <a:pt x="107" y="425"/>
                    <a:pt x="107" y="424"/>
                    <a:pt x="107" y="423"/>
                  </a:cubicBezTo>
                  <a:cubicBezTo>
                    <a:pt x="106" y="421"/>
                    <a:pt x="106" y="420"/>
                    <a:pt x="105" y="419"/>
                  </a:cubicBezTo>
                  <a:cubicBezTo>
                    <a:pt x="103" y="419"/>
                    <a:pt x="103" y="416"/>
                    <a:pt x="103" y="415"/>
                  </a:cubicBezTo>
                  <a:cubicBezTo>
                    <a:pt x="103" y="413"/>
                    <a:pt x="100" y="411"/>
                    <a:pt x="99" y="411"/>
                  </a:cubicBezTo>
                  <a:cubicBezTo>
                    <a:pt x="99" y="411"/>
                    <a:pt x="98" y="412"/>
                    <a:pt x="98" y="411"/>
                  </a:cubicBezTo>
                  <a:cubicBezTo>
                    <a:pt x="98" y="411"/>
                    <a:pt x="97" y="409"/>
                    <a:pt x="99" y="410"/>
                  </a:cubicBezTo>
                  <a:cubicBezTo>
                    <a:pt x="100" y="410"/>
                    <a:pt x="102" y="413"/>
                    <a:pt x="103" y="413"/>
                  </a:cubicBezTo>
                  <a:cubicBezTo>
                    <a:pt x="103" y="414"/>
                    <a:pt x="105" y="414"/>
                    <a:pt x="104" y="415"/>
                  </a:cubicBezTo>
                  <a:cubicBezTo>
                    <a:pt x="103" y="415"/>
                    <a:pt x="103" y="416"/>
                    <a:pt x="104" y="417"/>
                  </a:cubicBezTo>
                  <a:cubicBezTo>
                    <a:pt x="105" y="418"/>
                    <a:pt x="110" y="421"/>
                    <a:pt x="109" y="418"/>
                  </a:cubicBezTo>
                  <a:cubicBezTo>
                    <a:pt x="108" y="416"/>
                    <a:pt x="108" y="415"/>
                    <a:pt x="108" y="416"/>
                  </a:cubicBezTo>
                  <a:cubicBezTo>
                    <a:pt x="109" y="416"/>
                    <a:pt x="109" y="416"/>
                    <a:pt x="108" y="414"/>
                  </a:cubicBezTo>
                  <a:cubicBezTo>
                    <a:pt x="108" y="413"/>
                    <a:pt x="106" y="411"/>
                    <a:pt x="108" y="413"/>
                  </a:cubicBezTo>
                  <a:cubicBezTo>
                    <a:pt x="110" y="415"/>
                    <a:pt x="110" y="414"/>
                    <a:pt x="109" y="413"/>
                  </a:cubicBezTo>
                  <a:cubicBezTo>
                    <a:pt x="109" y="412"/>
                    <a:pt x="104" y="407"/>
                    <a:pt x="106" y="408"/>
                  </a:cubicBezTo>
                  <a:cubicBezTo>
                    <a:pt x="108" y="409"/>
                    <a:pt x="111" y="412"/>
                    <a:pt x="111" y="414"/>
                  </a:cubicBezTo>
                  <a:cubicBezTo>
                    <a:pt x="112" y="416"/>
                    <a:pt x="112" y="417"/>
                    <a:pt x="113" y="418"/>
                  </a:cubicBezTo>
                  <a:cubicBezTo>
                    <a:pt x="114" y="419"/>
                    <a:pt x="116" y="421"/>
                    <a:pt x="116" y="419"/>
                  </a:cubicBezTo>
                  <a:cubicBezTo>
                    <a:pt x="116" y="418"/>
                    <a:pt x="113" y="414"/>
                    <a:pt x="115" y="415"/>
                  </a:cubicBezTo>
                  <a:cubicBezTo>
                    <a:pt x="116" y="417"/>
                    <a:pt x="116" y="416"/>
                    <a:pt x="117" y="417"/>
                  </a:cubicBezTo>
                  <a:cubicBezTo>
                    <a:pt x="118" y="417"/>
                    <a:pt x="118" y="418"/>
                    <a:pt x="119" y="417"/>
                  </a:cubicBezTo>
                  <a:cubicBezTo>
                    <a:pt x="119" y="416"/>
                    <a:pt x="121" y="412"/>
                    <a:pt x="120" y="410"/>
                  </a:cubicBezTo>
                  <a:cubicBezTo>
                    <a:pt x="119" y="408"/>
                    <a:pt x="119" y="407"/>
                    <a:pt x="118" y="408"/>
                  </a:cubicBezTo>
                  <a:cubicBezTo>
                    <a:pt x="117" y="409"/>
                    <a:pt x="116" y="408"/>
                    <a:pt x="115" y="408"/>
                  </a:cubicBezTo>
                  <a:cubicBezTo>
                    <a:pt x="115" y="407"/>
                    <a:pt x="112" y="405"/>
                    <a:pt x="112" y="406"/>
                  </a:cubicBezTo>
                  <a:cubicBezTo>
                    <a:pt x="112" y="407"/>
                    <a:pt x="112" y="408"/>
                    <a:pt x="111" y="407"/>
                  </a:cubicBezTo>
                  <a:cubicBezTo>
                    <a:pt x="110" y="406"/>
                    <a:pt x="107" y="402"/>
                    <a:pt x="106" y="401"/>
                  </a:cubicBezTo>
                  <a:cubicBezTo>
                    <a:pt x="106" y="401"/>
                    <a:pt x="104" y="398"/>
                    <a:pt x="107" y="400"/>
                  </a:cubicBezTo>
                  <a:cubicBezTo>
                    <a:pt x="111" y="402"/>
                    <a:pt x="125" y="408"/>
                    <a:pt x="125" y="410"/>
                  </a:cubicBezTo>
                  <a:cubicBezTo>
                    <a:pt x="125" y="411"/>
                    <a:pt x="126" y="416"/>
                    <a:pt x="125" y="418"/>
                  </a:cubicBezTo>
                  <a:cubicBezTo>
                    <a:pt x="123" y="419"/>
                    <a:pt x="123" y="419"/>
                    <a:pt x="125" y="421"/>
                  </a:cubicBezTo>
                  <a:cubicBezTo>
                    <a:pt x="126" y="422"/>
                    <a:pt x="134" y="433"/>
                    <a:pt x="134" y="433"/>
                  </a:cubicBezTo>
                  <a:cubicBezTo>
                    <a:pt x="134" y="433"/>
                    <a:pt x="135" y="434"/>
                    <a:pt x="134" y="435"/>
                  </a:cubicBezTo>
                  <a:cubicBezTo>
                    <a:pt x="134" y="436"/>
                    <a:pt x="133" y="436"/>
                    <a:pt x="134" y="438"/>
                  </a:cubicBezTo>
                  <a:cubicBezTo>
                    <a:pt x="135" y="439"/>
                    <a:pt x="136" y="439"/>
                    <a:pt x="134" y="440"/>
                  </a:cubicBezTo>
                  <a:close/>
                  <a:moveTo>
                    <a:pt x="1226" y="562"/>
                  </a:moveTo>
                  <a:cubicBezTo>
                    <a:pt x="1226" y="563"/>
                    <a:pt x="1225" y="563"/>
                    <a:pt x="1225" y="564"/>
                  </a:cubicBezTo>
                  <a:cubicBezTo>
                    <a:pt x="1225" y="565"/>
                    <a:pt x="1225" y="566"/>
                    <a:pt x="1224" y="567"/>
                  </a:cubicBezTo>
                  <a:cubicBezTo>
                    <a:pt x="1224" y="568"/>
                    <a:pt x="1224" y="568"/>
                    <a:pt x="1224" y="570"/>
                  </a:cubicBezTo>
                  <a:cubicBezTo>
                    <a:pt x="1224" y="571"/>
                    <a:pt x="1224" y="573"/>
                    <a:pt x="1223" y="574"/>
                  </a:cubicBezTo>
                  <a:cubicBezTo>
                    <a:pt x="1223" y="575"/>
                    <a:pt x="1222" y="577"/>
                    <a:pt x="1222" y="578"/>
                  </a:cubicBezTo>
                  <a:cubicBezTo>
                    <a:pt x="1222" y="579"/>
                    <a:pt x="1220" y="580"/>
                    <a:pt x="1220" y="582"/>
                  </a:cubicBezTo>
                  <a:cubicBezTo>
                    <a:pt x="1220" y="584"/>
                    <a:pt x="1220" y="591"/>
                    <a:pt x="1219" y="594"/>
                  </a:cubicBezTo>
                  <a:cubicBezTo>
                    <a:pt x="1218" y="596"/>
                    <a:pt x="1216" y="601"/>
                    <a:pt x="1214" y="601"/>
                  </a:cubicBezTo>
                  <a:cubicBezTo>
                    <a:pt x="1213" y="601"/>
                    <a:pt x="1212" y="601"/>
                    <a:pt x="1213" y="600"/>
                  </a:cubicBezTo>
                  <a:cubicBezTo>
                    <a:pt x="1214" y="598"/>
                    <a:pt x="1213" y="598"/>
                    <a:pt x="1212" y="598"/>
                  </a:cubicBezTo>
                  <a:cubicBezTo>
                    <a:pt x="1210" y="598"/>
                    <a:pt x="1209" y="598"/>
                    <a:pt x="1208" y="599"/>
                  </a:cubicBezTo>
                  <a:cubicBezTo>
                    <a:pt x="1207" y="601"/>
                    <a:pt x="1205" y="604"/>
                    <a:pt x="1207" y="603"/>
                  </a:cubicBezTo>
                  <a:cubicBezTo>
                    <a:pt x="1209" y="602"/>
                    <a:pt x="1212" y="601"/>
                    <a:pt x="1212" y="604"/>
                  </a:cubicBezTo>
                  <a:cubicBezTo>
                    <a:pt x="1213" y="606"/>
                    <a:pt x="1212" y="608"/>
                    <a:pt x="1209" y="608"/>
                  </a:cubicBezTo>
                  <a:cubicBezTo>
                    <a:pt x="1207" y="608"/>
                    <a:pt x="1204" y="610"/>
                    <a:pt x="1201" y="614"/>
                  </a:cubicBezTo>
                  <a:cubicBezTo>
                    <a:pt x="1197" y="619"/>
                    <a:pt x="1195" y="619"/>
                    <a:pt x="1193" y="620"/>
                  </a:cubicBezTo>
                  <a:cubicBezTo>
                    <a:pt x="1191" y="620"/>
                    <a:pt x="1186" y="622"/>
                    <a:pt x="1183" y="625"/>
                  </a:cubicBezTo>
                  <a:cubicBezTo>
                    <a:pt x="1180" y="627"/>
                    <a:pt x="1178" y="627"/>
                    <a:pt x="1176" y="627"/>
                  </a:cubicBezTo>
                  <a:cubicBezTo>
                    <a:pt x="1174" y="627"/>
                    <a:pt x="1171" y="627"/>
                    <a:pt x="1172" y="629"/>
                  </a:cubicBezTo>
                  <a:cubicBezTo>
                    <a:pt x="1172" y="632"/>
                    <a:pt x="1171" y="633"/>
                    <a:pt x="1170" y="635"/>
                  </a:cubicBezTo>
                  <a:cubicBezTo>
                    <a:pt x="1169" y="636"/>
                    <a:pt x="1167" y="638"/>
                    <a:pt x="1165" y="639"/>
                  </a:cubicBezTo>
                  <a:cubicBezTo>
                    <a:pt x="1162" y="640"/>
                    <a:pt x="1150" y="644"/>
                    <a:pt x="1145" y="644"/>
                  </a:cubicBezTo>
                  <a:cubicBezTo>
                    <a:pt x="1140" y="643"/>
                    <a:pt x="1136" y="641"/>
                    <a:pt x="1135" y="641"/>
                  </a:cubicBezTo>
                  <a:cubicBezTo>
                    <a:pt x="1135" y="641"/>
                    <a:pt x="1133" y="639"/>
                    <a:pt x="1136" y="639"/>
                  </a:cubicBezTo>
                  <a:cubicBezTo>
                    <a:pt x="1138" y="638"/>
                    <a:pt x="1158" y="636"/>
                    <a:pt x="1161" y="631"/>
                  </a:cubicBezTo>
                  <a:cubicBezTo>
                    <a:pt x="1165" y="626"/>
                    <a:pt x="1168" y="623"/>
                    <a:pt x="1171" y="622"/>
                  </a:cubicBezTo>
                  <a:cubicBezTo>
                    <a:pt x="1173" y="621"/>
                    <a:pt x="1176" y="620"/>
                    <a:pt x="1178" y="618"/>
                  </a:cubicBezTo>
                  <a:cubicBezTo>
                    <a:pt x="1179" y="616"/>
                    <a:pt x="1180" y="615"/>
                    <a:pt x="1180" y="614"/>
                  </a:cubicBezTo>
                  <a:cubicBezTo>
                    <a:pt x="1179" y="613"/>
                    <a:pt x="1179" y="613"/>
                    <a:pt x="1181" y="611"/>
                  </a:cubicBezTo>
                  <a:cubicBezTo>
                    <a:pt x="1182" y="610"/>
                    <a:pt x="1196" y="601"/>
                    <a:pt x="1198" y="598"/>
                  </a:cubicBezTo>
                  <a:cubicBezTo>
                    <a:pt x="1200" y="595"/>
                    <a:pt x="1205" y="587"/>
                    <a:pt x="1208" y="581"/>
                  </a:cubicBezTo>
                  <a:cubicBezTo>
                    <a:pt x="1211" y="575"/>
                    <a:pt x="1214" y="567"/>
                    <a:pt x="1215" y="564"/>
                  </a:cubicBezTo>
                  <a:cubicBezTo>
                    <a:pt x="1216" y="561"/>
                    <a:pt x="1219" y="557"/>
                    <a:pt x="1221" y="557"/>
                  </a:cubicBezTo>
                  <a:cubicBezTo>
                    <a:pt x="1222" y="556"/>
                    <a:pt x="1227" y="557"/>
                    <a:pt x="1226" y="559"/>
                  </a:cubicBezTo>
                  <a:cubicBezTo>
                    <a:pt x="1226" y="560"/>
                    <a:pt x="1225" y="561"/>
                    <a:pt x="1226" y="56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6" name="Freeform 665">
              <a:extLst>
                <a:ext uri="{FF2B5EF4-FFF2-40B4-BE49-F238E27FC236}">
                  <a16:creationId xmlns:a16="http://schemas.microsoft.com/office/drawing/2014/main" id="{9FADF66E-30D3-444F-BAAC-F4D58022132C}"/>
                </a:ext>
              </a:extLst>
            </p:cNvPr>
            <p:cNvSpPr>
              <a:spLocks/>
            </p:cNvSpPr>
            <p:nvPr/>
          </p:nvSpPr>
          <p:spPr bwMode="auto">
            <a:xfrm>
              <a:off x="4362" y="2333"/>
              <a:ext cx="3" cy="5"/>
            </a:xfrm>
            <a:custGeom>
              <a:avLst/>
              <a:gdLst>
                <a:gd name="T0" fmla="*/ 2 w 2"/>
                <a:gd name="T1" fmla="*/ 1 h 3"/>
                <a:gd name="T2" fmla="*/ 1 w 2"/>
                <a:gd name="T3" fmla="*/ 2 h 3"/>
                <a:gd name="T4" fmla="*/ 2 w 2"/>
                <a:gd name="T5" fmla="*/ 1 h 3"/>
              </a:gdLst>
              <a:ahLst/>
              <a:cxnLst>
                <a:cxn ang="0">
                  <a:pos x="T0" y="T1"/>
                </a:cxn>
                <a:cxn ang="0">
                  <a:pos x="T2" y="T3"/>
                </a:cxn>
                <a:cxn ang="0">
                  <a:pos x="T4" y="T5"/>
                </a:cxn>
              </a:cxnLst>
              <a:rect l="0" t="0" r="r" b="b"/>
              <a:pathLst>
                <a:path w="2" h="3">
                  <a:moveTo>
                    <a:pt x="2" y="1"/>
                  </a:moveTo>
                  <a:cubicBezTo>
                    <a:pt x="2" y="1"/>
                    <a:pt x="0" y="0"/>
                    <a:pt x="1" y="2"/>
                  </a:cubicBezTo>
                  <a:cubicBezTo>
                    <a:pt x="1" y="3"/>
                    <a:pt x="2"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7" name="Freeform 666">
              <a:extLst>
                <a:ext uri="{FF2B5EF4-FFF2-40B4-BE49-F238E27FC236}">
                  <a16:creationId xmlns:a16="http://schemas.microsoft.com/office/drawing/2014/main" id="{C19D0E8B-5464-4E0E-B7AB-4421CA6F7CE7}"/>
                </a:ext>
              </a:extLst>
            </p:cNvPr>
            <p:cNvSpPr>
              <a:spLocks/>
            </p:cNvSpPr>
            <p:nvPr/>
          </p:nvSpPr>
          <p:spPr bwMode="auto">
            <a:xfrm>
              <a:off x="4362" y="2336"/>
              <a:ext cx="7" cy="6"/>
            </a:xfrm>
            <a:custGeom>
              <a:avLst/>
              <a:gdLst>
                <a:gd name="T0" fmla="*/ 5 w 5"/>
                <a:gd name="T1" fmla="*/ 3 h 4"/>
                <a:gd name="T2" fmla="*/ 3 w 5"/>
                <a:gd name="T3" fmla="*/ 1 h 4"/>
                <a:gd name="T4" fmla="*/ 1 w 5"/>
                <a:gd name="T5" fmla="*/ 1 h 4"/>
                <a:gd name="T6" fmla="*/ 5 w 5"/>
                <a:gd name="T7" fmla="*/ 3 h 4"/>
              </a:gdLst>
              <a:ahLst/>
              <a:cxnLst>
                <a:cxn ang="0">
                  <a:pos x="T0" y="T1"/>
                </a:cxn>
                <a:cxn ang="0">
                  <a:pos x="T2" y="T3"/>
                </a:cxn>
                <a:cxn ang="0">
                  <a:pos x="T4" y="T5"/>
                </a:cxn>
                <a:cxn ang="0">
                  <a:pos x="T6" y="T7"/>
                </a:cxn>
              </a:cxnLst>
              <a:rect l="0" t="0" r="r" b="b"/>
              <a:pathLst>
                <a:path w="5" h="4">
                  <a:moveTo>
                    <a:pt x="5" y="3"/>
                  </a:moveTo>
                  <a:cubicBezTo>
                    <a:pt x="4" y="1"/>
                    <a:pt x="3" y="0"/>
                    <a:pt x="3" y="1"/>
                  </a:cubicBezTo>
                  <a:cubicBezTo>
                    <a:pt x="2" y="2"/>
                    <a:pt x="0" y="1"/>
                    <a:pt x="1" y="1"/>
                  </a:cubicBezTo>
                  <a:cubicBezTo>
                    <a:pt x="1" y="1"/>
                    <a:pt x="5" y="4"/>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8" name="Freeform 667">
              <a:extLst>
                <a:ext uri="{FF2B5EF4-FFF2-40B4-BE49-F238E27FC236}">
                  <a16:creationId xmlns:a16="http://schemas.microsoft.com/office/drawing/2014/main" id="{C37A34A0-FC0A-4CEF-8D8E-4E6E0AD36CB8}"/>
                </a:ext>
              </a:extLst>
            </p:cNvPr>
            <p:cNvSpPr>
              <a:spLocks/>
            </p:cNvSpPr>
            <p:nvPr/>
          </p:nvSpPr>
          <p:spPr bwMode="auto">
            <a:xfrm>
              <a:off x="4540" y="2136"/>
              <a:ext cx="4" cy="12"/>
            </a:xfrm>
            <a:custGeom>
              <a:avLst/>
              <a:gdLst>
                <a:gd name="T0" fmla="*/ 2 w 3"/>
                <a:gd name="T1" fmla="*/ 6 h 9"/>
                <a:gd name="T2" fmla="*/ 2 w 3"/>
                <a:gd name="T3" fmla="*/ 0 h 9"/>
                <a:gd name="T4" fmla="*/ 2 w 3"/>
                <a:gd name="T5" fmla="*/ 6 h 9"/>
              </a:gdLst>
              <a:ahLst/>
              <a:cxnLst>
                <a:cxn ang="0">
                  <a:pos x="T0" y="T1"/>
                </a:cxn>
                <a:cxn ang="0">
                  <a:pos x="T2" y="T3"/>
                </a:cxn>
                <a:cxn ang="0">
                  <a:pos x="T4" y="T5"/>
                </a:cxn>
              </a:cxnLst>
              <a:rect l="0" t="0" r="r" b="b"/>
              <a:pathLst>
                <a:path w="3" h="9">
                  <a:moveTo>
                    <a:pt x="2" y="6"/>
                  </a:moveTo>
                  <a:cubicBezTo>
                    <a:pt x="3" y="9"/>
                    <a:pt x="3" y="0"/>
                    <a:pt x="2" y="0"/>
                  </a:cubicBezTo>
                  <a:cubicBezTo>
                    <a:pt x="0" y="0"/>
                    <a:pt x="2" y="6"/>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9" name="Freeform 668">
              <a:extLst>
                <a:ext uri="{FF2B5EF4-FFF2-40B4-BE49-F238E27FC236}">
                  <a16:creationId xmlns:a16="http://schemas.microsoft.com/office/drawing/2014/main" id="{049F2B8D-2EBF-4A4A-BA1D-A1B0436A0426}"/>
                </a:ext>
              </a:extLst>
            </p:cNvPr>
            <p:cNvSpPr>
              <a:spLocks/>
            </p:cNvSpPr>
            <p:nvPr/>
          </p:nvSpPr>
          <p:spPr bwMode="auto">
            <a:xfrm>
              <a:off x="4213" y="2004"/>
              <a:ext cx="433" cy="340"/>
            </a:xfrm>
            <a:custGeom>
              <a:avLst/>
              <a:gdLst>
                <a:gd name="T0" fmla="*/ 261 w 313"/>
                <a:gd name="T1" fmla="*/ 208 h 248"/>
                <a:gd name="T2" fmla="*/ 303 w 313"/>
                <a:gd name="T3" fmla="*/ 192 h 248"/>
                <a:gd name="T4" fmla="*/ 311 w 313"/>
                <a:gd name="T5" fmla="*/ 160 h 248"/>
                <a:gd name="T6" fmla="*/ 268 w 313"/>
                <a:gd name="T7" fmla="*/ 147 h 248"/>
                <a:gd name="T8" fmla="*/ 259 w 313"/>
                <a:gd name="T9" fmla="*/ 136 h 248"/>
                <a:gd name="T10" fmla="*/ 253 w 313"/>
                <a:gd name="T11" fmla="*/ 127 h 248"/>
                <a:gd name="T12" fmla="*/ 249 w 313"/>
                <a:gd name="T13" fmla="*/ 124 h 248"/>
                <a:gd name="T14" fmla="*/ 251 w 313"/>
                <a:gd name="T15" fmla="*/ 121 h 248"/>
                <a:gd name="T16" fmla="*/ 241 w 313"/>
                <a:gd name="T17" fmla="*/ 118 h 248"/>
                <a:gd name="T18" fmla="*/ 236 w 313"/>
                <a:gd name="T19" fmla="*/ 111 h 248"/>
                <a:gd name="T20" fmla="*/ 230 w 313"/>
                <a:gd name="T21" fmla="*/ 97 h 248"/>
                <a:gd name="T22" fmla="*/ 232 w 313"/>
                <a:gd name="T23" fmla="*/ 94 h 248"/>
                <a:gd name="T24" fmla="*/ 229 w 313"/>
                <a:gd name="T25" fmla="*/ 88 h 248"/>
                <a:gd name="T26" fmla="*/ 231 w 313"/>
                <a:gd name="T27" fmla="*/ 87 h 248"/>
                <a:gd name="T28" fmla="*/ 224 w 313"/>
                <a:gd name="T29" fmla="*/ 83 h 248"/>
                <a:gd name="T30" fmla="*/ 220 w 313"/>
                <a:gd name="T31" fmla="*/ 80 h 248"/>
                <a:gd name="T32" fmla="*/ 218 w 313"/>
                <a:gd name="T33" fmla="*/ 76 h 248"/>
                <a:gd name="T34" fmla="*/ 215 w 313"/>
                <a:gd name="T35" fmla="*/ 74 h 248"/>
                <a:gd name="T36" fmla="*/ 211 w 313"/>
                <a:gd name="T37" fmla="*/ 71 h 248"/>
                <a:gd name="T38" fmla="*/ 197 w 313"/>
                <a:gd name="T39" fmla="*/ 59 h 248"/>
                <a:gd name="T40" fmla="*/ 192 w 313"/>
                <a:gd name="T41" fmla="*/ 53 h 248"/>
                <a:gd name="T42" fmla="*/ 178 w 313"/>
                <a:gd name="T43" fmla="*/ 49 h 248"/>
                <a:gd name="T44" fmla="*/ 174 w 313"/>
                <a:gd name="T45" fmla="*/ 50 h 248"/>
                <a:gd name="T46" fmla="*/ 147 w 313"/>
                <a:gd name="T47" fmla="*/ 45 h 248"/>
                <a:gd name="T48" fmla="*/ 118 w 313"/>
                <a:gd name="T49" fmla="*/ 22 h 248"/>
                <a:gd name="T50" fmla="*/ 100 w 313"/>
                <a:gd name="T51" fmla="*/ 11 h 248"/>
                <a:gd name="T52" fmla="*/ 86 w 313"/>
                <a:gd name="T53" fmla="*/ 3 h 248"/>
                <a:gd name="T54" fmla="*/ 68 w 313"/>
                <a:gd name="T55" fmla="*/ 0 h 248"/>
                <a:gd name="T56" fmla="*/ 50 w 313"/>
                <a:gd name="T57" fmla="*/ 6 h 248"/>
                <a:gd name="T58" fmla="*/ 36 w 313"/>
                <a:gd name="T59" fmla="*/ 11 h 248"/>
                <a:gd name="T60" fmla="*/ 45 w 313"/>
                <a:gd name="T61" fmla="*/ 20 h 248"/>
                <a:gd name="T62" fmla="*/ 50 w 313"/>
                <a:gd name="T63" fmla="*/ 27 h 248"/>
                <a:gd name="T64" fmla="*/ 36 w 313"/>
                <a:gd name="T65" fmla="*/ 37 h 248"/>
                <a:gd name="T66" fmla="*/ 23 w 313"/>
                <a:gd name="T67" fmla="*/ 48 h 248"/>
                <a:gd name="T68" fmla="*/ 6 w 313"/>
                <a:gd name="T69" fmla="*/ 45 h 248"/>
                <a:gd name="T70" fmla="*/ 1 w 313"/>
                <a:gd name="T71" fmla="*/ 63 h 248"/>
                <a:gd name="T72" fmla="*/ 2 w 313"/>
                <a:gd name="T73" fmla="*/ 66 h 248"/>
                <a:gd name="T74" fmla="*/ 5 w 313"/>
                <a:gd name="T75" fmla="*/ 66 h 248"/>
                <a:gd name="T76" fmla="*/ 23 w 313"/>
                <a:gd name="T77" fmla="*/ 88 h 248"/>
                <a:gd name="T78" fmla="*/ 32 w 313"/>
                <a:gd name="T79" fmla="*/ 101 h 248"/>
                <a:gd name="T80" fmla="*/ 41 w 313"/>
                <a:gd name="T81" fmla="*/ 117 h 248"/>
                <a:gd name="T82" fmla="*/ 57 w 313"/>
                <a:gd name="T83" fmla="*/ 134 h 248"/>
                <a:gd name="T84" fmla="*/ 68 w 313"/>
                <a:gd name="T85" fmla="*/ 157 h 248"/>
                <a:gd name="T86" fmla="*/ 68 w 313"/>
                <a:gd name="T87" fmla="*/ 171 h 248"/>
                <a:gd name="T88" fmla="*/ 76 w 313"/>
                <a:gd name="T89" fmla="*/ 185 h 248"/>
                <a:gd name="T90" fmla="*/ 88 w 313"/>
                <a:gd name="T91" fmla="*/ 194 h 248"/>
                <a:gd name="T92" fmla="*/ 107 w 313"/>
                <a:gd name="T93" fmla="*/ 225 h 248"/>
                <a:gd name="T94" fmla="*/ 117 w 313"/>
                <a:gd name="T95" fmla="*/ 239 h 248"/>
                <a:gd name="T96" fmla="*/ 122 w 313"/>
                <a:gd name="T97" fmla="*/ 248 h 248"/>
                <a:gd name="T98" fmla="*/ 128 w 313"/>
                <a:gd name="T99" fmla="*/ 244 h 248"/>
                <a:gd name="T100" fmla="*/ 130 w 313"/>
                <a:gd name="T101" fmla="*/ 232 h 248"/>
                <a:gd name="T102" fmla="*/ 134 w 313"/>
                <a:gd name="T103" fmla="*/ 232 h 248"/>
                <a:gd name="T104" fmla="*/ 143 w 313"/>
                <a:gd name="T105" fmla="*/ 235 h 248"/>
                <a:gd name="T106" fmla="*/ 155 w 313"/>
                <a:gd name="T107" fmla="*/ 233 h 248"/>
                <a:gd name="T108" fmla="*/ 181 w 313"/>
                <a:gd name="T109" fmla="*/ 236 h 248"/>
                <a:gd name="T110" fmla="*/ 185 w 313"/>
                <a:gd name="T111" fmla="*/ 240 h 248"/>
                <a:gd name="T112" fmla="*/ 191 w 313"/>
                <a:gd name="T113" fmla="*/ 237 h 248"/>
                <a:gd name="T114" fmla="*/ 203 w 313"/>
                <a:gd name="T115" fmla="*/ 221 h 248"/>
                <a:gd name="T116" fmla="*/ 218 w 313"/>
                <a:gd name="T117" fmla="*/ 214 h 248"/>
                <a:gd name="T118" fmla="*/ 256 w 313"/>
                <a:gd name="T119" fmla="*/ 20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3" h="248">
                  <a:moveTo>
                    <a:pt x="259" y="209"/>
                  </a:moveTo>
                  <a:cubicBezTo>
                    <a:pt x="259" y="208"/>
                    <a:pt x="260" y="208"/>
                    <a:pt x="261" y="208"/>
                  </a:cubicBezTo>
                  <a:cubicBezTo>
                    <a:pt x="262" y="208"/>
                    <a:pt x="303" y="193"/>
                    <a:pt x="303" y="193"/>
                  </a:cubicBezTo>
                  <a:cubicBezTo>
                    <a:pt x="303" y="193"/>
                    <a:pt x="303" y="193"/>
                    <a:pt x="303" y="192"/>
                  </a:cubicBezTo>
                  <a:cubicBezTo>
                    <a:pt x="304" y="192"/>
                    <a:pt x="311" y="169"/>
                    <a:pt x="311" y="169"/>
                  </a:cubicBezTo>
                  <a:cubicBezTo>
                    <a:pt x="311" y="168"/>
                    <a:pt x="313" y="163"/>
                    <a:pt x="311" y="160"/>
                  </a:cubicBezTo>
                  <a:cubicBezTo>
                    <a:pt x="310" y="158"/>
                    <a:pt x="308" y="153"/>
                    <a:pt x="306" y="151"/>
                  </a:cubicBezTo>
                  <a:cubicBezTo>
                    <a:pt x="306" y="151"/>
                    <a:pt x="270" y="148"/>
                    <a:pt x="268" y="147"/>
                  </a:cubicBezTo>
                  <a:cubicBezTo>
                    <a:pt x="266" y="147"/>
                    <a:pt x="263" y="143"/>
                    <a:pt x="263" y="142"/>
                  </a:cubicBezTo>
                  <a:cubicBezTo>
                    <a:pt x="262" y="141"/>
                    <a:pt x="260" y="138"/>
                    <a:pt x="259" y="136"/>
                  </a:cubicBezTo>
                  <a:cubicBezTo>
                    <a:pt x="257" y="135"/>
                    <a:pt x="254" y="131"/>
                    <a:pt x="253" y="129"/>
                  </a:cubicBezTo>
                  <a:cubicBezTo>
                    <a:pt x="253" y="129"/>
                    <a:pt x="253" y="128"/>
                    <a:pt x="253" y="127"/>
                  </a:cubicBezTo>
                  <a:cubicBezTo>
                    <a:pt x="252" y="127"/>
                    <a:pt x="252" y="127"/>
                    <a:pt x="252" y="126"/>
                  </a:cubicBezTo>
                  <a:cubicBezTo>
                    <a:pt x="251" y="126"/>
                    <a:pt x="248" y="126"/>
                    <a:pt x="249" y="124"/>
                  </a:cubicBezTo>
                  <a:cubicBezTo>
                    <a:pt x="251" y="123"/>
                    <a:pt x="251" y="122"/>
                    <a:pt x="251" y="121"/>
                  </a:cubicBezTo>
                  <a:cubicBezTo>
                    <a:pt x="251" y="121"/>
                    <a:pt x="251" y="121"/>
                    <a:pt x="251" y="121"/>
                  </a:cubicBezTo>
                  <a:cubicBezTo>
                    <a:pt x="248" y="121"/>
                    <a:pt x="245" y="122"/>
                    <a:pt x="244" y="121"/>
                  </a:cubicBezTo>
                  <a:cubicBezTo>
                    <a:pt x="243" y="121"/>
                    <a:pt x="242" y="119"/>
                    <a:pt x="241" y="118"/>
                  </a:cubicBezTo>
                  <a:cubicBezTo>
                    <a:pt x="241" y="118"/>
                    <a:pt x="241" y="118"/>
                    <a:pt x="241" y="118"/>
                  </a:cubicBezTo>
                  <a:cubicBezTo>
                    <a:pt x="239" y="116"/>
                    <a:pt x="237" y="112"/>
                    <a:pt x="236" y="111"/>
                  </a:cubicBezTo>
                  <a:cubicBezTo>
                    <a:pt x="236" y="110"/>
                    <a:pt x="231" y="103"/>
                    <a:pt x="230" y="102"/>
                  </a:cubicBezTo>
                  <a:cubicBezTo>
                    <a:pt x="229" y="100"/>
                    <a:pt x="229" y="96"/>
                    <a:pt x="230" y="97"/>
                  </a:cubicBezTo>
                  <a:cubicBezTo>
                    <a:pt x="231" y="97"/>
                    <a:pt x="231" y="98"/>
                    <a:pt x="231" y="98"/>
                  </a:cubicBezTo>
                  <a:cubicBezTo>
                    <a:pt x="232" y="98"/>
                    <a:pt x="232" y="95"/>
                    <a:pt x="232" y="94"/>
                  </a:cubicBezTo>
                  <a:cubicBezTo>
                    <a:pt x="232" y="92"/>
                    <a:pt x="231" y="92"/>
                    <a:pt x="231" y="91"/>
                  </a:cubicBezTo>
                  <a:cubicBezTo>
                    <a:pt x="230" y="90"/>
                    <a:pt x="229" y="88"/>
                    <a:pt x="229" y="88"/>
                  </a:cubicBezTo>
                  <a:cubicBezTo>
                    <a:pt x="230" y="88"/>
                    <a:pt x="232" y="89"/>
                    <a:pt x="231" y="88"/>
                  </a:cubicBezTo>
                  <a:cubicBezTo>
                    <a:pt x="231" y="87"/>
                    <a:pt x="231" y="88"/>
                    <a:pt x="231" y="87"/>
                  </a:cubicBezTo>
                  <a:cubicBezTo>
                    <a:pt x="230" y="87"/>
                    <a:pt x="228" y="85"/>
                    <a:pt x="227" y="85"/>
                  </a:cubicBezTo>
                  <a:cubicBezTo>
                    <a:pt x="226" y="85"/>
                    <a:pt x="225" y="84"/>
                    <a:pt x="224" y="83"/>
                  </a:cubicBezTo>
                  <a:cubicBezTo>
                    <a:pt x="223" y="82"/>
                    <a:pt x="223" y="80"/>
                    <a:pt x="222" y="81"/>
                  </a:cubicBezTo>
                  <a:cubicBezTo>
                    <a:pt x="221" y="81"/>
                    <a:pt x="221" y="81"/>
                    <a:pt x="220" y="80"/>
                  </a:cubicBezTo>
                  <a:cubicBezTo>
                    <a:pt x="219" y="79"/>
                    <a:pt x="218" y="77"/>
                    <a:pt x="217" y="76"/>
                  </a:cubicBezTo>
                  <a:cubicBezTo>
                    <a:pt x="217" y="76"/>
                    <a:pt x="217" y="76"/>
                    <a:pt x="218" y="76"/>
                  </a:cubicBezTo>
                  <a:cubicBezTo>
                    <a:pt x="219" y="75"/>
                    <a:pt x="219" y="75"/>
                    <a:pt x="218" y="75"/>
                  </a:cubicBezTo>
                  <a:cubicBezTo>
                    <a:pt x="216" y="74"/>
                    <a:pt x="216" y="75"/>
                    <a:pt x="215" y="74"/>
                  </a:cubicBezTo>
                  <a:cubicBezTo>
                    <a:pt x="214" y="73"/>
                    <a:pt x="214" y="73"/>
                    <a:pt x="213" y="73"/>
                  </a:cubicBezTo>
                  <a:cubicBezTo>
                    <a:pt x="213" y="73"/>
                    <a:pt x="212" y="73"/>
                    <a:pt x="211" y="71"/>
                  </a:cubicBezTo>
                  <a:cubicBezTo>
                    <a:pt x="211" y="70"/>
                    <a:pt x="208" y="64"/>
                    <a:pt x="206" y="59"/>
                  </a:cubicBezTo>
                  <a:cubicBezTo>
                    <a:pt x="204" y="59"/>
                    <a:pt x="200" y="59"/>
                    <a:pt x="197" y="59"/>
                  </a:cubicBezTo>
                  <a:cubicBezTo>
                    <a:pt x="193" y="58"/>
                    <a:pt x="193" y="54"/>
                    <a:pt x="192" y="54"/>
                  </a:cubicBezTo>
                  <a:cubicBezTo>
                    <a:pt x="192" y="53"/>
                    <a:pt x="192" y="53"/>
                    <a:pt x="192" y="53"/>
                  </a:cubicBezTo>
                  <a:cubicBezTo>
                    <a:pt x="192" y="53"/>
                    <a:pt x="180" y="50"/>
                    <a:pt x="179" y="50"/>
                  </a:cubicBezTo>
                  <a:cubicBezTo>
                    <a:pt x="178" y="50"/>
                    <a:pt x="178" y="50"/>
                    <a:pt x="178" y="49"/>
                  </a:cubicBezTo>
                  <a:cubicBezTo>
                    <a:pt x="177" y="50"/>
                    <a:pt x="176" y="50"/>
                    <a:pt x="176" y="50"/>
                  </a:cubicBezTo>
                  <a:cubicBezTo>
                    <a:pt x="176" y="50"/>
                    <a:pt x="174" y="50"/>
                    <a:pt x="174" y="50"/>
                  </a:cubicBezTo>
                  <a:cubicBezTo>
                    <a:pt x="174" y="50"/>
                    <a:pt x="158" y="48"/>
                    <a:pt x="155" y="48"/>
                  </a:cubicBezTo>
                  <a:cubicBezTo>
                    <a:pt x="152" y="48"/>
                    <a:pt x="148" y="45"/>
                    <a:pt x="147" y="45"/>
                  </a:cubicBezTo>
                  <a:cubicBezTo>
                    <a:pt x="145" y="44"/>
                    <a:pt x="134" y="35"/>
                    <a:pt x="133" y="34"/>
                  </a:cubicBezTo>
                  <a:cubicBezTo>
                    <a:pt x="132" y="34"/>
                    <a:pt x="120" y="23"/>
                    <a:pt x="118" y="22"/>
                  </a:cubicBezTo>
                  <a:cubicBezTo>
                    <a:pt x="117" y="21"/>
                    <a:pt x="109" y="16"/>
                    <a:pt x="108" y="15"/>
                  </a:cubicBezTo>
                  <a:cubicBezTo>
                    <a:pt x="107" y="15"/>
                    <a:pt x="101" y="12"/>
                    <a:pt x="100" y="11"/>
                  </a:cubicBezTo>
                  <a:cubicBezTo>
                    <a:pt x="99" y="11"/>
                    <a:pt x="90" y="5"/>
                    <a:pt x="89" y="4"/>
                  </a:cubicBezTo>
                  <a:cubicBezTo>
                    <a:pt x="88" y="3"/>
                    <a:pt x="86" y="3"/>
                    <a:pt x="86" y="3"/>
                  </a:cubicBezTo>
                  <a:cubicBezTo>
                    <a:pt x="68" y="0"/>
                    <a:pt x="68" y="0"/>
                    <a:pt x="68" y="0"/>
                  </a:cubicBezTo>
                  <a:cubicBezTo>
                    <a:pt x="68" y="0"/>
                    <a:pt x="68" y="0"/>
                    <a:pt x="68" y="0"/>
                  </a:cubicBezTo>
                  <a:cubicBezTo>
                    <a:pt x="67" y="0"/>
                    <a:pt x="61" y="2"/>
                    <a:pt x="60" y="3"/>
                  </a:cubicBezTo>
                  <a:cubicBezTo>
                    <a:pt x="58" y="4"/>
                    <a:pt x="51" y="6"/>
                    <a:pt x="50" y="6"/>
                  </a:cubicBezTo>
                  <a:cubicBezTo>
                    <a:pt x="49" y="7"/>
                    <a:pt x="38" y="10"/>
                    <a:pt x="37" y="10"/>
                  </a:cubicBezTo>
                  <a:cubicBezTo>
                    <a:pt x="36" y="10"/>
                    <a:pt x="36" y="11"/>
                    <a:pt x="36" y="11"/>
                  </a:cubicBezTo>
                  <a:cubicBezTo>
                    <a:pt x="36" y="11"/>
                    <a:pt x="40" y="15"/>
                    <a:pt x="41" y="16"/>
                  </a:cubicBezTo>
                  <a:cubicBezTo>
                    <a:pt x="42" y="17"/>
                    <a:pt x="45" y="20"/>
                    <a:pt x="45" y="20"/>
                  </a:cubicBezTo>
                  <a:cubicBezTo>
                    <a:pt x="46" y="21"/>
                    <a:pt x="49" y="24"/>
                    <a:pt x="50" y="25"/>
                  </a:cubicBezTo>
                  <a:cubicBezTo>
                    <a:pt x="51" y="26"/>
                    <a:pt x="51" y="27"/>
                    <a:pt x="50" y="27"/>
                  </a:cubicBezTo>
                  <a:cubicBezTo>
                    <a:pt x="50" y="28"/>
                    <a:pt x="45" y="33"/>
                    <a:pt x="44" y="34"/>
                  </a:cubicBezTo>
                  <a:cubicBezTo>
                    <a:pt x="43" y="35"/>
                    <a:pt x="39" y="36"/>
                    <a:pt x="36" y="37"/>
                  </a:cubicBezTo>
                  <a:cubicBezTo>
                    <a:pt x="33" y="37"/>
                    <a:pt x="31" y="38"/>
                    <a:pt x="30" y="39"/>
                  </a:cubicBezTo>
                  <a:cubicBezTo>
                    <a:pt x="29" y="40"/>
                    <a:pt x="23" y="47"/>
                    <a:pt x="23" y="48"/>
                  </a:cubicBezTo>
                  <a:cubicBezTo>
                    <a:pt x="23" y="48"/>
                    <a:pt x="22" y="48"/>
                    <a:pt x="22" y="48"/>
                  </a:cubicBezTo>
                  <a:cubicBezTo>
                    <a:pt x="6" y="45"/>
                    <a:pt x="6" y="45"/>
                    <a:pt x="6" y="45"/>
                  </a:cubicBezTo>
                  <a:cubicBezTo>
                    <a:pt x="5" y="48"/>
                    <a:pt x="4" y="51"/>
                    <a:pt x="4" y="53"/>
                  </a:cubicBezTo>
                  <a:cubicBezTo>
                    <a:pt x="3" y="55"/>
                    <a:pt x="2" y="58"/>
                    <a:pt x="1" y="63"/>
                  </a:cubicBezTo>
                  <a:cubicBezTo>
                    <a:pt x="1" y="65"/>
                    <a:pt x="0" y="67"/>
                    <a:pt x="1" y="67"/>
                  </a:cubicBezTo>
                  <a:cubicBezTo>
                    <a:pt x="2" y="67"/>
                    <a:pt x="2" y="66"/>
                    <a:pt x="2" y="66"/>
                  </a:cubicBezTo>
                  <a:cubicBezTo>
                    <a:pt x="2" y="66"/>
                    <a:pt x="2" y="65"/>
                    <a:pt x="3" y="66"/>
                  </a:cubicBezTo>
                  <a:cubicBezTo>
                    <a:pt x="3" y="66"/>
                    <a:pt x="5" y="66"/>
                    <a:pt x="5" y="66"/>
                  </a:cubicBezTo>
                  <a:cubicBezTo>
                    <a:pt x="6" y="66"/>
                    <a:pt x="8" y="65"/>
                    <a:pt x="9" y="67"/>
                  </a:cubicBezTo>
                  <a:cubicBezTo>
                    <a:pt x="10" y="68"/>
                    <a:pt x="22" y="85"/>
                    <a:pt x="23" y="88"/>
                  </a:cubicBezTo>
                  <a:cubicBezTo>
                    <a:pt x="25" y="90"/>
                    <a:pt x="29" y="97"/>
                    <a:pt x="30" y="98"/>
                  </a:cubicBezTo>
                  <a:cubicBezTo>
                    <a:pt x="31" y="99"/>
                    <a:pt x="32" y="100"/>
                    <a:pt x="32" y="101"/>
                  </a:cubicBezTo>
                  <a:cubicBezTo>
                    <a:pt x="32" y="102"/>
                    <a:pt x="34" y="106"/>
                    <a:pt x="36" y="108"/>
                  </a:cubicBezTo>
                  <a:cubicBezTo>
                    <a:pt x="39" y="110"/>
                    <a:pt x="41" y="115"/>
                    <a:pt x="41" y="117"/>
                  </a:cubicBezTo>
                  <a:cubicBezTo>
                    <a:pt x="41" y="120"/>
                    <a:pt x="44" y="126"/>
                    <a:pt x="46" y="127"/>
                  </a:cubicBezTo>
                  <a:cubicBezTo>
                    <a:pt x="49" y="127"/>
                    <a:pt x="53" y="128"/>
                    <a:pt x="57" y="134"/>
                  </a:cubicBezTo>
                  <a:cubicBezTo>
                    <a:pt x="61" y="139"/>
                    <a:pt x="64" y="147"/>
                    <a:pt x="66" y="150"/>
                  </a:cubicBezTo>
                  <a:cubicBezTo>
                    <a:pt x="67" y="153"/>
                    <a:pt x="69" y="155"/>
                    <a:pt x="68" y="157"/>
                  </a:cubicBezTo>
                  <a:cubicBezTo>
                    <a:pt x="67" y="159"/>
                    <a:pt x="66" y="162"/>
                    <a:pt x="67" y="164"/>
                  </a:cubicBezTo>
                  <a:cubicBezTo>
                    <a:pt x="68" y="167"/>
                    <a:pt x="68" y="170"/>
                    <a:pt x="68" y="171"/>
                  </a:cubicBezTo>
                  <a:cubicBezTo>
                    <a:pt x="68" y="172"/>
                    <a:pt x="69" y="177"/>
                    <a:pt x="71" y="179"/>
                  </a:cubicBezTo>
                  <a:cubicBezTo>
                    <a:pt x="73" y="182"/>
                    <a:pt x="76" y="185"/>
                    <a:pt x="76" y="185"/>
                  </a:cubicBezTo>
                  <a:cubicBezTo>
                    <a:pt x="76" y="186"/>
                    <a:pt x="78" y="189"/>
                    <a:pt x="80" y="189"/>
                  </a:cubicBezTo>
                  <a:cubicBezTo>
                    <a:pt x="82" y="189"/>
                    <a:pt x="86" y="191"/>
                    <a:pt x="88" y="194"/>
                  </a:cubicBezTo>
                  <a:cubicBezTo>
                    <a:pt x="90" y="197"/>
                    <a:pt x="102" y="218"/>
                    <a:pt x="102" y="218"/>
                  </a:cubicBezTo>
                  <a:cubicBezTo>
                    <a:pt x="102" y="218"/>
                    <a:pt x="105" y="223"/>
                    <a:pt x="107" y="225"/>
                  </a:cubicBezTo>
                  <a:cubicBezTo>
                    <a:pt x="109" y="227"/>
                    <a:pt x="116" y="232"/>
                    <a:pt x="116" y="235"/>
                  </a:cubicBezTo>
                  <a:cubicBezTo>
                    <a:pt x="116" y="239"/>
                    <a:pt x="116" y="238"/>
                    <a:pt x="117" y="239"/>
                  </a:cubicBezTo>
                  <a:cubicBezTo>
                    <a:pt x="118" y="239"/>
                    <a:pt x="122" y="242"/>
                    <a:pt x="122" y="247"/>
                  </a:cubicBezTo>
                  <a:cubicBezTo>
                    <a:pt x="122" y="247"/>
                    <a:pt x="122" y="248"/>
                    <a:pt x="122" y="248"/>
                  </a:cubicBezTo>
                  <a:cubicBezTo>
                    <a:pt x="128" y="244"/>
                    <a:pt x="128" y="244"/>
                    <a:pt x="128" y="244"/>
                  </a:cubicBezTo>
                  <a:cubicBezTo>
                    <a:pt x="128" y="244"/>
                    <a:pt x="128" y="244"/>
                    <a:pt x="128" y="244"/>
                  </a:cubicBezTo>
                  <a:cubicBezTo>
                    <a:pt x="128" y="243"/>
                    <a:pt x="126" y="240"/>
                    <a:pt x="128" y="237"/>
                  </a:cubicBezTo>
                  <a:cubicBezTo>
                    <a:pt x="129" y="234"/>
                    <a:pt x="130" y="232"/>
                    <a:pt x="130" y="232"/>
                  </a:cubicBezTo>
                  <a:cubicBezTo>
                    <a:pt x="130" y="232"/>
                    <a:pt x="130" y="232"/>
                    <a:pt x="131" y="232"/>
                  </a:cubicBezTo>
                  <a:cubicBezTo>
                    <a:pt x="131" y="232"/>
                    <a:pt x="134" y="232"/>
                    <a:pt x="134" y="232"/>
                  </a:cubicBezTo>
                  <a:cubicBezTo>
                    <a:pt x="134" y="232"/>
                    <a:pt x="135" y="232"/>
                    <a:pt x="135" y="233"/>
                  </a:cubicBezTo>
                  <a:cubicBezTo>
                    <a:pt x="135" y="233"/>
                    <a:pt x="137" y="236"/>
                    <a:pt x="143" y="235"/>
                  </a:cubicBezTo>
                  <a:cubicBezTo>
                    <a:pt x="148" y="233"/>
                    <a:pt x="154" y="233"/>
                    <a:pt x="154" y="233"/>
                  </a:cubicBezTo>
                  <a:cubicBezTo>
                    <a:pt x="154" y="233"/>
                    <a:pt x="155" y="233"/>
                    <a:pt x="155" y="233"/>
                  </a:cubicBezTo>
                  <a:cubicBezTo>
                    <a:pt x="156" y="233"/>
                    <a:pt x="180" y="235"/>
                    <a:pt x="180" y="235"/>
                  </a:cubicBezTo>
                  <a:cubicBezTo>
                    <a:pt x="180" y="235"/>
                    <a:pt x="181" y="235"/>
                    <a:pt x="181" y="236"/>
                  </a:cubicBezTo>
                  <a:cubicBezTo>
                    <a:pt x="182" y="236"/>
                    <a:pt x="184" y="238"/>
                    <a:pt x="184" y="239"/>
                  </a:cubicBezTo>
                  <a:cubicBezTo>
                    <a:pt x="185" y="240"/>
                    <a:pt x="185" y="240"/>
                    <a:pt x="185" y="240"/>
                  </a:cubicBezTo>
                  <a:cubicBezTo>
                    <a:pt x="186" y="240"/>
                    <a:pt x="191" y="238"/>
                    <a:pt x="191" y="238"/>
                  </a:cubicBezTo>
                  <a:cubicBezTo>
                    <a:pt x="191" y="238"/>
                    <a:pt x="191" y="238"/>
                    <a:pt x="191" y="237"/>
                  </a:cubicBezTo>
                  <a:cubicBezTo>
                    <a:pt x="192" y="237"/>
                    <a:pt x="202" y="222"/>
                    <a:pt x="202" y="222"/>
                  </a:cubicBezTo>
                  <a:cubicBezTo>
                    <a:pt x="202" y="222"/>
                    <a:pt x="202" y="221"/>
                    <a:pt x="203" y="221"/>
                  </a:cubicBezTo>
                  <a:cubicBezTo>
                    <a:pt x="204" y="220"/>
                    <a:pt x="207" y="219"/>
                    <a:pt x="207" y="219"/>
                  </a:cubicBezTo>
                  <a:cubicBezTo>
                    <a:pt x="208" y="219"/>
                    <a:pt x="215" y="215"/>
                    <a:pt x="218" y="214"/>
                  </a:cubicBezTo>
                  <a:cubicBezTo>
                    <a:pt x="220" y="214"/>
                    <a:pt x="233" y="212"/>
                    <a:pt x="237" y="212"/>
                  </a:cubicBezTo>
                  <a:cubicBezTo>
                    <a:pt x="240" y="211"/>
                    <a:pt x="255" y="209"/>
                    <a:pt x="256" y="209"/>
                  </a:cubicBezTo>
                  <a:cubicBezTo>
                    <a:pt x="257" y="209"/>
                    <a:pt x="258" y="209"/>
                    <a:pt x="259" y="20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0" name="Freeform 669">
              <a:extLst>
                <a:ext uri="{FF2B5EF4-FFF2-40B4-BE49-F238E27FC236}">
                  <a16:creationId xmlns:a16="http://schemas.microsoft.com/office/drawing/2014/main" id="{EF7031EF-729D-48C5-BFA8-777AB3CC1CE7}"/>
                </a:ext>
              </a:extLst>
            </p:cNvPr>
            <p:cNvSpPr>
              <a:spLocks/>
            </p:cNvSpPr>
            <p:nvPr/>
          </p:nvSpPr>
          <p:spPr bwMode="auto">
            <a:xfrm>
              <a:off x="4598" y="2421"/>
              <a:ext cx="26" cy="9"/>
            </a:xfrm>
            <a:custGeom>
              <a:avLst/>
              <a:gdLst>
                <a:gd name="T0" fmla="*/ 15 w 19"/>
                <a:gd name="T1" fmla="*/ 1 h 6"/>
                <a:gd name="T2" fmla="*/ 9 w 19"/>
                <a:gd name="T3" fmla="*/ 1 h 6"/>
                <a:gd name="T4" fmla="*/ 5 w 19"/>
                <a:gd name="T5" fmla="*/ 1 h 6"/>
                <a:gd name="T6" fmla="*/ 1 w 19"/>
                <a:gd name="T7" fmla="*/ 2 h 6"/>
                <a:gd name="T8" fmla="*/ 2 w 19"/>
                <a:gd name="T9" fmla="*/ 4 h 6"/>
                <a:gd name="T10" fmla="*/ 4 w 19"/>
                <a:gd name="T11" fmla="*/ 5 h 6"/>
                <a:gd name="T12" fmla="*/ 9 w 19"/>
                <a:gd name="T13" fmla="*/ 6 h 6"/>
                <a:gd name="T14" fmla="*/ 16 w 19"/>
                <a:gd name="T15" fmla="*/ 3 h 6"/>
                <a:gd name="T16" fmla="*/ 15 w 19"/>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6">
                  <a:moveTo>
                    <a:pt x="15" y="1"/>
                  </a:moveTo>
                  <a:cubicBezTo>
                    <a:pt x="13" y="1"/>
                    <a:pt x="11" y="0"/>
                    <a:pt x="9" y="1"/>
                  </a:cubicBezTo>
                  <a:cubicBezTo>
                    <a:pt x="8" y="2"/>
                    <a:pt x="7" y="1"/>
                    <a:pt x="5" y="1"/>
                  </a:cubicBezTo>
                  <a:cubicBezTo>
                    <a:pt x="4" y="0"/>
                    <a:pt x="3" y="1"/>
                    <a:pt x="1" y="2"/>
                  </a:cubicBezTo>
                  <a:cubicBezTo>
                    <a:pt x="0" y="4"/>
                    <a:pt x="2" y="4"/>
                    <a:pt x="2" y="4"/>
                  </a:cubicBezTo>
                  <a:cubicBezTo>
                    <a:pt x="3" y="4"/>
                    <a:pt x="3" y="4"/>
                    <a:pt x="4" y="5"/>
                  </a:cubicBezTo>
                  <a:cubicBezTo>
                    <a:pt x="5" y="6"/>
                    <a:pt x="7" y="6"/>
                    <a:pt x="9" y="6"/>
                  </a:cubicBezTo>
                  <a:cubicBezTo>
                    <a:pt x="10" y="6"/>
                    <a:pt x="14" y="5"/>
                    <a:pt x="16" y="3"/>
                  </a:cubicBezTo>
                  <a:cubicBezTo>
                    <a:pt x="19" y="2"/>
                    <a:pt x="17" y="1"/>
                    <a:pt x="1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1" name="Freeform 670">
              <a:extLst>
                <a:ext uri="{FF2B5EF4-FFF2-40B4-BE49-F238E27FC236}">
                  <a16:creationId xmlns:a16="http://schemas.microsoft.com/office/drawing/2014/main" id="{88664235-B8D6-49CA-94E0-16E543CA5282}"/>
                </a:ext>
              </a:extLst>
            </p:cNvPr>
            <p:cNvSpPr>
              <a:spLocks/>
            </p:cNvSpPr>
            <p:nvPr/>
          </p:nvSpPr>
          <p:spPr bwMode="auto">
            <a:xfrm>
              <a:off x="4380" y="2291"/>
              <a:ext cx="213" cy="133"/>
            </a:xfrm>
            <a:custGeom>
              <a:avLst/>
              <a:gdLst>
                <a:gd name="T0" fmla="*/ 135 w 154"/>
                <a:gd name="T1" fmla="*/ 0 h 97"/>
                <a:gd name="T2" fmla="*/ 116 w 154"/>
                <a:gd name="T3" fmla="*/ 3 h 97"/>
                <a:gd name="T4" fmla="*/ 97 w 154"/>
                <a:gd name="T5" fmla="*/ 5 h 97"/>
                <a:gd name="T6" fmla="*/ 86 w 154"/>
                <a:gd name="T7" fmla="*/ 10 h 97"/>
                <a:gd name="T8" fmla="*/ 82 w 154"/>
                <a:gd name="T9" fmla="*/ 12 h 97"/>
                <a:gd name="T10" fmla="*/ 81 w 154"/>
                <a:gd name="T11" fmla="*/ 13 h 97"/>
                <a:gd name="T12" fmla="*/ 70 w 154"/>
                <a:gd name="T13" fmla="*/ 28 h 97"/>
                <a:gd name="T14" fmla="*/ 70 w 154"/>
                <a:gd name="T15" fmla="*/ 29 h 97"/>
                <a:gd name="T16" fmla="*/ 64 w 154"/>
                <a:gd name="T17" fmla="*/ 31 h 97"/>
                <a:gd name="T18" fmla="*/ 63 w 154"/>
                <a:gd name="T19" fmla="*/ 30 h 97"/>
                <a:gd name="T20" fmla="*/ 60 w 154"/>
                <a:gd name="T21" fmla="*/ 27 h 97"/>
                <a:gd name="T22" fmla="*/ 59 w 154"/>
                <a:gd name="T23" fmla="*/ 26 h 97"/>
                <a:gd name="T24" fmla="*/ 34 w 154"/>
                <a:gd name="T25" fmla="*/ 24 h 97"/>
                <a:gd name="T26" fmla="*/ 33 w 154"/>
                <a:gd name="T27" fmla="*/ 24 h 97"/>
                <a:gd name="T28" fmla="*/ 22 w 154"/>
                <a:gd name="T29" fmla="*/ 26 h 97"/>
                <a:gd name="T30" fmla="*/ 14 w 154"/>
                <a:gd name="T31" fmla="*/ 24 h 97"/>
                <a:gd name="T32" fmla="*/ 13 w 154"/>
                <a:gd name="T33" fmla="*/ 23 h 97"/>
                <a:gd name="T34" fmla="*/ 10 w 154"/>
                <a:gd name="T35" fmla="*/ 23 h 97"/>
                <a:gd name="T36" fmla="*/ 9 w 154"/>
                <a:gd name="T37" fmla="*/ 23 h 97"/>
                <a:gd name="T38" fmla="*/ 7 w 154"/>
                <a:gd name="T39" fmla="*/ 28 h 97"/>
                <a:gd name="T40" fmla="*/ 7 w 154"/>
                <a:gd name="T41" fmla="*/ 35 h 97"/>
                <a:gd name="T42" fmla="*/ 7 w 154"/>
                <a:gd name="T43" fmla="*/ 35 h 97"/>
                <a:gd name="T44" fmla="*/ 1 w 154"/>
                <a:gd name="T45" fmla="*/ 39 h 97"/>
                <a:gd name="T46" fmla="*/ 2 w 154"/>
                <a:gd name="T47" fmla="*/ 47 h 97"/>
                <a:gd name="T48" fmla="*/ 1 w 154"/>
                <a:gd name="T49" fmla="*/ 51 h 97"/>
                <a:gd name="T50" fmla="*/ 1 w 154"/>
                <a:gd name="T51" fmla="*/ 57 h 97"/>
                <a:gd name="T52" fmla="*/ 1 w 154"/>
                <a:gd name="T53" fmla="*/ 58 h 97"/>
                <a:gd name="T54" fmla="*/ 2 w 154"/>
                <a:gd name="T55" fmla="*/ 60 h 97"/>
                <a:gd name="T56" fmla="*/ 7 w 154"/>
                <a:gd name="T57" fmla="*/ 78 h 97"/>
                <a:gd name="T58" fmla="*/ 8 w 154"/>
                <a:gd name="T59" fmla="*/ 84 h 97"/>
                <a:gd name="T60" fmla="*/ 10 w 154"/>
                <a:gd name="T61" fmla="*/ 93 h 97"/>
                <a:gd name="T62" fmla="*/ 14 w 154"/>
                <a:gd name="T63" fmla="*/ 96 h 97"/>
                <a:gd name="T64" fmla="*/ 26 w 154"/>
                <a:gd name="T65" fmla="*/ 95 h 97"/>
                <a:gd name="T66" fmla="*/ 32 w 154"/>
                <a:gd name="T67" fmla="*/ 95 h 97"/>
                <a:gd name="T68" fmla="*/ 35 w 154"/>
                <a:gd name="T69" fmla="*/ 93 h 97"/>
                <a:gd name="T70" fmla="*/ 39 w 154"/>
                <a:gd name="T71" fmla="*/ 89 h 97"/>
                <a:gd name="T72" fmla="*/ 43 w 154"/>
                <a:gd name="T73" fmla="*/ 87 h 97"/>
                <a:gd name="T74" fmla="*/ 48 w 154"/>
                <a:gd name="T75" fmla="*/ 85 h 97"/>
                <a:gd name="T76" fmla="*/ 73 w 154"/>
                <a:gd name="T77" fmla="*/ 79 h 97"/>
                <a:gd name="T78" fmla="*/ 82 w 154"/>
                <a:gd name="T79" fmla="*/ 76 h 97"/>
                <a:gd name="T80" fmla="*/ 90 w 154"/>
                <a:gd name="T81" fmla="*/ 73 h 97"/>
                <a:gd name="T82" fmla="*/ 108 w 154"/>
                <a:gd name="T83" fmla="*/ 63 h 97"/>
                <a:gd name="T84" fmla="*/ 139 w 154"/>
                <a:gd name="T85" fmla="*/ 52 h 97"/>
                <a:gd name="T86" fmla="*/ 141 w 154"/>
                <a:gd name="T87" fmla="*/ 49 h 97"/>
                <a:gd name="T88" fmla="*/ 142 w 154"/>
                <a:gd name="T89" fmla="*/ 44 h 97"/>
                <a:gd name="T90" fmla="*/ 145 w 154"/>
                <a:gd name="T91" fmla="*/ 40 h 97"/>
                <a:gd name="T92" fmla="*/ 148 w 154"/>
                <a:gd name="T93" fmla="*/ 38 h 97"/>
                <a:gd name="T94" fmla="*/ 154 w 154"/>
                <a:gd name="T95" fmla="*/ 36 h 97"/>
                <a:gd name="T96" fmla="*/ 138 w 154"/>
                <a:gd name="T97" fmla="*/ 0 h 97"/>
                <a:gd name="T98" fmla="*/ 135 w 154"/>
                <a:gd name="T9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4" h="97">
                  <a:moveTo>
                    <a:pt x="135" y="0"/>
                  </a:moveTo>
                  <a:cubicBezTo>
                    <a:pt x="134" y="0"/>
                    <a:pt x="119" y="2"/>
                    <a:pt x="116" y="3"/>
                  </a:cubicBezTo>
                  <a:cubicBezTo>
                    <a:pt x="112" y="3"/>
                    <a:pt x="99" y="5"/>
                    <a:pt x="97" y="5"/>
                  </a:cubicBezTo>
                  <a:cubicBezTo>
                    <a:pt x="94" y="6"/>
                    <a:pt x="87" y="10"/>
                    <a:pt x="86" y="10"/>
                  </a:cubicBezTo>
                  <a:cubicBezTo>
                    <a:pt x="86" y="10"/>
                    <a:pt x="83" y="11"/>
                    <a:pt x="82" y="12"/>
                  </a:cubicBezTo>
                  <a:cubicBezTo>
                    <a:pt x="81" y="12"/>
                    <a:pt x="81" y="13"/>
                    <a:pt x="81" y="13"/>
                  </a:cubicBezTo>
                  <a:cubicBezTo>
                    <a:pt x="81" y="13"/>
                    <a:pt x="71" y="28"/>
                    <a:pt x="70" y="28"/>
                  </a:cubicBezTo>
                  <a:cubicBezTo>
                    <a:pt x="70" y="29"/>
                    <a:pt x="70" y="29"/>
                    <a:pt x="70" y="29"/>
                  </a:cubicBezTo>
                  <a:cubicBezTo>
                    <a:pt x="70" y="29"/>
                    <a:pt x="65" y="31"/>
                    <a:pt x="64" y="31"/>
                  </a:cubicBezTo>
                  <a:cubicBezTo>
                    <a:pt x="64" y="31"/>
                    <a:pt x="64" y="31"/>
                    <a:pt x="63" y="30"/>
                  </a:cubicBezTo>
                  <a:cubicBezTo>
                    <a:pt x="63" y="29"/>
                    <a:pt x="61" y="27"/>
                    <a:pt x="60" y="27"/>
                  </a:cubicBezTo>
                  <a:cubicBezTo>
                    <a:pt x="60" y="26"/>
                    <a:pt x="59" y="26"/>
                    <a:pt x="59" y="26"/>
                  </a:cubicBezTo>
                  <a:cubicBezTo>
                    <a:pt x="59" y="26"/>
                    <a:pt x="35" y="24"/>
                    <a:pt x="34" y="24"/>
                  </a:cubicBezTo>
                  <a:cubicBezTo>
                    <a:pt x="34" y="24"/>
                    <a:pt x="33" y="24"/>
                    <a:pt x="33" y="24"/>
                  </a:cubicBezTo>
                  <a:cubicBezTo>
                    <a:pt x="33" y="24"/>
                    <a:pt x="27" y="24"/>
                    <a:pt x="22" y="26"/>
                  </a:cubicBezTo>
                  <a:cubicBezTo>
                    <a:pt x="16" y="27"/>
                    <a:pt x="14" y="24"/>
                    <a:pt x="14" y="24"/>
                  </a:cubicBezTo>
                  <a:cubicBezTo>
                    <a:pt x="14" y="23"/>
                    <a:pt x="13" y="23"/>
                    <a:pt x="13" y="23"/>
                  </a:cubicBezTo>
                  <a:cubicBezTo>
                    <a:pt x="13" y="23"/>
                    <a:pt x="10" y="23"/>
                    <a:pt x="10" y="23"/>
                  </a:cubicBezTo>
                  <a:cubicBezTo>
                    <a:pt x="9" y="23"/>
                    <a:pt x="9" y="23"/>
                    <a:pt x="9" y="23"/>
                  </a:cubicBezTo>
                  <a:cubicBezTo>
                    <a:pt x="9" y="23"/>
                    <a:pt x="8" y="25"/>
                    <a:pt x="7" y="28"/>
                  </a:cubicBezTo>
                  <a:cubicBezTo>
                    <a:pt x="5" y="31"/>
                    <a:pt x="7" y="34"/>
                    <a:pt x="7" y="35"/>
                  </a:cubicBezTo>
                  <a:cubicBezTo>
                    <a:pt x="7" y="35"/>
                    <a:pt x="7" y="35"/>
                    <a:pt x="7" y="35"/>
                  </a:cubicBezTo>
                  <a:cubicBezTo>
                    <a:pt x="1" y="39"/>
                    <a:pt x="1" y="39"/>
                    <a:pt x="1" y="39"/>
                  </a:cubicBezTo>
                  <a:cubicBezTo>
                    <a:pt x="1" y="43"/>
                    <a:pt x="2" y="46"/>
                    <a:pt x="2" y="47"/>
                  </a:cubicBezTo>
                  <a:cubicBezTo>
                    <a:pt x="1" y="49"/>
                    <a:pt x="1" y="50"/>
                    <a:pt x="1" y="51"/>
                  </a:cubicBezTo>
                  <a:cubicBezTo>
                    <a:pt x="1" y="52"/>
                    <a:pt x="2" y="56"/>
                    <a:pt x="1" y="57"/>
                  </a:cubicBezTo>
                  <a:cubicBezTo>
                    <a:pt x="0" y="57"/>
                    <a:pt x="0" y="58"/>
                    <a:pt x="1" y="58"/>
                  </a:cubicBezTo>
                  <a:cubicBezTo>
                    <a:pt x="2" y="59"/>
                    <a:pt x="2" y="59"/>
                    <a:pt x="2" y="60"/>
                  </a:cubicBezTo>
                  <a:cubicBezTo>
                    <a:pt x="2" y="61"/>
                    <a:pt x="5" y="75"/>
                    <a:pt x="7" y="78"/>
                  </a:cubicBezTo>
                  <a:cubicBezTo>
                    <a:pt x="9" y="81"/>
                    <a:pt x="8" y="83"/>
                    <a:pt x="8" y="84"/>
                  </a:cubicBezTo>
                  <a:cubicBezTo>
                    <a:pt x="8" y="85"/>
                    <a:pt x="8" y="90"/>
                    <a:pt x="10" y="93"/>
                  </a:cubicBezTo>
                  <a:cubicBezTo>
                    <a:pt x="12" y="97"/>
                    <a:pt x="12" y="96"/>
                    <a:pt x="14" y="96"/>
                  </a:cubicBezTo>
                  <a:cubicBezTo>
                    <a:pt x="16" y="96"/>
                    <a:pt x="24" y="97"/>
                    <a:pt x="26" y="95"/>
                  </a:cubicBezTo>
                  <a:cubicBezTo>
                    <a:pt x="28" y="94"/>
                    <a:pt x="31" y="94"/>
                    <a:pt x="32" y="95"/>
                  </a:cubicBezTo>
                  <a:cubicBezTo>
                    <a:pt x="33" y="95"/>
                    <a:pt x="35" y="94"/>
                    <a:pt x="35" y="93"/>
                  </a:cubicBezTo>
                  <a:cubicBezTo>
                    <a:pt x="35" y="92"/>
                    <a:pt x="37" y="90"/>
                    <a:pt x="39" y="89"/>
                  </a:cubicBezTo>
                  <a:cubicBezTo>
                    <a:pt x="41" y="89"/>
                    <a:pt x="42" y="88"/>
                    <a:pt x="43" y="87"/>
                  </a:cubicBezTo>
                  <a:cubicBezTo>
                    <a:pt x="44" y="86"/>
                    <a:pt x="46" y="85"/>
                    <a:pt x="48" y="85"/>
                  </a:cubicBezTo>
                  <a:cubicBezTo>
                    <a:pt x="50" y="85"/>
                    <a:pt x="69" y="82"/>
                    <a:pt x="73" y="79"/>
                  </a:cubicBezTo>
                  <a:cubicBezTo>
                    <a:pt x="76" y="75"/>
                    <a:pt x="80" y="76"/>
                    <a:pt x="82" y="76"/>
                  </a:cubicBezTo>
                  <a:cubicBezTo>
                    <a:pt x="85" y="76"/>
                    <a:pt x="88" y="76"/>
                    <a:pt x="90" y="73"/>
                  </a:cubicBezTo>
                  <a:cubicBezTo>
                    <a:pt x="92" y="71"/>
                    <a:pt x="97" y="66"/>
                    <a:pt x="108" y="63"/>
                  </a:cubicBezTo>
                  <a:cubicBezTo>
                    <a:pt x="118" y="61"/>
                    <a:pt x="138" y="53"/>
                    <a:pt x="139" y="52"/>
                  </a:cubicBezTo>
                  <a:cubicBezTo>
                    <a:pt x="141" y="52"/>
                    <a:pt x="142" y="51"/>
                    <a:pt x="141" y="49"/>
                  </a:cubicBezTo>
                  <a:cubicBezTo>
                    <a:pt x="141" y="47"/>
                    <a:pt x="141" y="46"/>
                    <a:pt x="142" y="44"/>
                  </a:cubicBezTo>
                  <a:cubicBezTo>
                    <a:pt x="143" y="42"/>
                    <a:pt x="145" y="41"/>
                    <a:pt x="145" y="40"/>
                  </a:cubicBezTo>
                  <a:cubicBezTo>
                    <a:pt x="145" y="40"/>
                    <a:pt x="147" y="38"/>
                    <a:pt x="148" y="38"/>
                  </a:cubicBezTo>
                  <a:cubicBezTo>
                    <a:pt x="149" y="38"/>
                    <a:pt x="151" y="37"/>
                    <a:pt x="154" y="36"/>
                  </a:cubicBezTo>
                  <a:cubicBezTo>
                    <a:pt x="138" y="0"/>
                    <a:pt x="138" y="0"/>
                    <a:pt x="138" y="0"/>
                  </a:cubicBezTo>
                  <a:cubicBezTo>
                    <a:pt x="137" y="0"/>
                    <a:pt x="136" y="0"/>
                    <a:pt x="135"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2" name="Freeform 671">
              <a:extLst>
                <a:ext uri="{FF2B5EF4-FFF2-40B4-BE49-F238E27FC236}">
                  <a16:creationId xmlns:a16="http://schemas.microsoft.com/office/drawing/2014/main" id="{39BB44FE-848B-402F-9C5F-9FD7FF87B5B2}"/>
                </a:ext>
              </a:extLst>
            </p:cNvPr>
            <p:cNvSpPr>
              <a:spLocks/>
            </p:cNvSpPr>
            <p:nvPr/>
          </p:nvSpPr>
          <p:spPr bwMode="auto">
            <a:xfrm>
              <a:off x="4603" y="2176"/>
              <a:ext cx="11" cy="5"/>
            </a:xfrm>
            <a:custGeom>
              <a:avLst/>
              <a:gdLst>
                <a:gd name="T0" fmla="*/ 2 w 8"/>
                <a:gd name="T1" fmla="*/ 3 h 4"/>
                <a:gd name="T2" fmla="*/ 6 w 8"/>
                <a:gd name="T3" fmla="*/ 2 h 4"/>
                <a:gd name="T4" fmla="*/ 2 w 8"/>
                <a:gd name="T5" fmla="*/ 3 h 4"/>
              </a:gdLst>
              <a:ahLst/>
              <a:cxnLst>
                <a:cxn ang="0">
                  <a:pos x="T0" y="T1"/>
                </a:cxn>
                <a:cxn ang="0">
                  <a:pos x="T2" y="T3"/>
                </a:cxn>
                <a:cxn ang="0">
                  <a:pos x="T4" y="T5"/>
                </a:cxn>
              </a:cxnLst>
              <a:rect l="0" t="0" r="r" b="b"/>
              <a:pathLst>
                <a:path w="8" h="4">
                  <a:moveTo>
                    <a:pt x="2" y="3"/>
                  </a:moveTo>
                  <a:cubicBezTo>
                    <a:pt x="2" y="3"/>
                    <a:pt x="8" y="4"/>
                    <a:pt x="6" y="2"/>
                  </a:cubicBezTo>
                  <a:cubicBezTo>
                    <a:pt x="4" y="0"/>
                    <a:pt x="0"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3" name="Freeform 672">
              <a:extLst>
                <a:ext uri="{FF2B5EF4-FFF2-40B4-BE49-F238E27FC236}">
                  <a16:creationId xmlns:a16="http://schemas.microsoft.com/office/drawing/2014/main" id="{553F28C2-98DD-4B90-B16F-D0C6865A9766}"/>
                </a:ext>
              </a:extLst>
            </p:cNvPr>
            <p:cNvSpPr>
              <a:spLocks/>
            </p:cNvSpPr>
            <p:nvPr/>
          </p:nvSpPr>
          <p:spPr bwMode="auto">
            <a:xfrm>
              <a:off x="4563" y="2139"/>
              <a:ext cx="98" cy="72"/>
            </a:xfrm>
            <a:custGeom>
              <a:avLst/>
              <a:gdLst>
                <a:gd name="T0" fmla="*/ 53 w 71"/>
                <a:gd name="T1" fmla="*/ 53 h 53"/>
                <a:gd name="T2" fmla="*/ 53 w 71"/>
                <a:gd name="T3" fmla="*/ 53 h 53"/>
                <a:gd name="T4" fmla="*/ 57 w 71"/>
                <a:gd name="T5" fmla="*/ 36 h 53"/>
                <a:gd name="T6" fmla="*/ 60 w 71"/>
                <a:gd name="T7" fmla="*/ 32 h 53"/>
                <a:gd name="T8" fmla="*/ 65 w 71"/>
                <a:gd name="T9" fmla="*/ 32 h 53"/>
                <a:gd name="T10" fmla="*/ 65 w 71"/>
                <a:gd name="T11" fmla="*/ 31 h 53"/>
                <a:gd name="T12" fmla="*/ 62 w 71"/>
                <a:gd name="T13" fmla="*/ 29 h 53"/>
                <a:gd name="T14" fmla="*/ 62 w 71"/>
                <a:gd name="T15" fmla="*/ 24 h 53"/>
                <a:gd name="T16" fmla="*/ 63 w 71"/>
                <a:gd name="T17" fmla="*/ 21 h 53"/>
                <a:gd name="T18" fmla="*/ 65 w 71"/>
                <a:gd name="T19" fmla="*/ 18 h 53"/>
                <a:gd name="T20" fmla="*/ 65 w 71"/>
                <a:gd name="T21" fmla="*/ 18 h 53"/>
                <a:gd name="T22" fmla="*/ 66 w 71"/>
                <a:gd name="T23" fmla="*/ 20 h 53"/>
                <a:gd name="T24" fmla="*/ 67 w 71"/>
                <a:gd name="T25" fmla="*/ 21 h 53"/>
                <a:gd name="T26" fmla="*/ 68 w 71"/>
                <a:gd name="T27" fmla="*/ 20 h 53"/>
                <a:gd name="T28" fmla="*/ 70 w 71"/>
                <a:gd name="T29" fmla="*/ 19 h 53"/>
                <a:gd name="T30" fmla="*/ 70 w 71"/>
                <a:gd name="T31" fmla="*/ 18 h 53"/>
                <a:gd name="T32" fmla="*/ 71 w 71"/>
                <a:gd name="T33" fmla="*/ 17 h 53"/>
                <a:gd name="T34" fmla="*/ 71 w 71"/>
                <a:gd name="T35" fmla="*/ 17 h 53"/>
                <a:gd name="T36" fmla="*/ 71 w 71"/>
                <a:gd name="T37" fmla="*/ 16 h 53"/>
                <a:gd name="T38" fmla="*/ 71 w 71"/>
                <a:gd name="T39" fmla="*/ 9 h 53"/>
                <a:gd name="T40" fmla="*/ 70 w 71"/>
                <a:gd name="T41" fmla="*/ 7 h 53"/>
                <a:gd name="T42" fmla="*/ 68 w 71"/>
                <a:gd name="T43" fmla="*/ 7 h 53"/>
                <a:gd name="T44" fmla="*/ 67 w 71"/>
                <a:gd name="T45" fmla="*/ 6 h 53"/>
                <a:gd name="T46" fmla="*/ 66 w 71"/>
                <a:gd name="T47" fmla="*/ 0 h 53"/>
                <a:gd name="T48" fmla="*/ 65 w 71"/>
                <a:gd name="T49" fmla="*/ 3 h 53"/>
                <a:gd name="T50" fmla="*/ 62 w 71"/>
                <a:gd name="T51" fmla="*/ 6 h 53"/>
                <a:gd name="T52" fmla="*/ 60 w 71"/>
                <a:gd name="T53" fmla="*/ 8 h 53"/>
                <a:gd name="T54" fmla="*/ 55 w 71"/>
                <a:gd name="T55" fmla="*/ 13 h 53"/>
                <a:gd name="T56" fmla="*/ 48 w 71"/>
                <a:gd name="T57" fmla="*/ 19 h 53"/>
                <a:gd name="T58" fmla="*/ 44 w 71"/>
                <a:gd name="T59" fmla="*/ 24 h 53"/>
                <a:gd name="T60" fmla="*/ 39 w 71"/>
                <a:gd name="T61" fmla="*/ 29 h 53"/>
                <a:gd name="T62" fmla="*/ 37 w 71"/>
                <a:gd name="T63" fmla="*/ 29 h 53"/>
                <a:gd name="T64" fmla="*/ 32 w 71"/>
                <a:gd name="T65" fmla="*/ 32 h 53"/>
                <a:gd name="T66" fmla="*/ 17 w 71"/>
                <a:gd name="T67" fmla="*/ 32 h 53"/>
                <a:gd name="T68" fmla="*/ 3 w 71"/>
                <a:gd name="T69" fmla="*/ 32 h 53"/>
                <a:gd name="T70" fmla="*/ 2 w 71"/>
                <a:gd name="T71" fmla="*/ 29 h 53"/>
                <a:gd name="T72" fmla="*/ 0 w 71"/>
                <a:gd name="T73" fmla="*/ 28 h 53"/>
                <a:gd name="T74" fmla="*/ 0 w 71"/>
                <a:gd name="T75" fmla="*/ 28 h 53"/>
                <a:gd name="T76" fmla="*/ 0 w 71"/>
                <a:gd name="T77" fmla="*/ 29 h 53"/>
                <a:gd name="T78" fmla="*/ 0 w 71"/>
                <a:gd name="T79" fmla="*/ 31 h 53"/>
                <a:gd name="T80" fmla="*/ 6 w 71"/>
                <a:gd name="T81" fmla="*/ 38 h 53"/>
                <a:gd name="T82" fmla="*/ 10 w 71"/>
                <a:gd name="T83" fmla="*/ 44 h 53"/>
                <a:gd name="T84" fmla="*/ 15 w 71"/>
                <a:gd name="T85" fmla="*/ 49 h 53"/>
                <a:gd name="T86" fmla="*/ 53 w 71"/>
                <a:gd name="T8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1" h="53">
                  <a:moveTo>
                    <a:pt x="53" y="53"/>
                  </a:moveTo>
                  <a:cubicBezTo>
                    <a:pt x="53" y="53"/>
                    <a:pt x="53" y="53"/>
                    <a:pt x="53" y="53"/>
                  </a:cubicBezTo>
                  <a:cubicBezTo>
                    <a:pt x="57" y="36"/>
                    <a:pt x="57" y="36"/>
                    <a:pt x="57" y="36"/>
                  </a:cubicBezTo>
                  <a:cubicBezTo>
                    <a:pt x="57" y="36"/>
                    <a:pt x="57" y="33"/>
                    <a:pt x="60" y="32"/>
                  </a:cubicBezTo>
                  <a:cubicBezTo>
                    <a:pt x="64" y="32"/>
                    <a:pt x="65" y="32"/>
                    <a:pt x="65" y="32"/>
                  </a:cubicBezTo>
                  <a:cubicBezTo>
                    <a:pt x="65" y="32"/>
                    <a:pt x="66" y="32"/>
                    <a:pt x="65" y="31"/>
                  </a:cubicBezTo>
                  <a:cubicBezTo>
                    <a:pt x="64" y="31"/>
                    <a:pt x="62" y="30"/>
                    <a:pt x="62" y="29"/>
                  </a:cubicBezTo>
                  <a:cubicBezTo>
                    <a:pt x="62" y="28"/>
                    <a:pt x="62" y="25"/>
                    <a:pt x="62" y="24"/>
                  </a:cubicBezTo>
                  <a:cubicBezTo>
                    <a:pt x="62" y="23"/>
                    <a:pt x="62" y="22"/>
                    <a:pt x="63" y="21"/>
                  </a:cubicBezTo>
                  <a:cubicBezTo>
                    <a:pt x="63" y="20"/>
                    <a:pt x="65" y="18"/>
                    <a:pt x="65" y="18"/>
                  </a:cubicBezTo>
                  <a:cubicBezTo>
                    <a:pt x="65" y="18"/>
                    <a:pt x="65" y="17"/>
                    <a:pt x="65" y="18"/>
                  </a:cubicBezTo>
                  <a:cubicBezTo>
                    <a:pt x="66" y="18"/>
                    <a:pt x="66" y="19"/>
                    <a:pt x="66" y="20"/>
                  </a:cubicBezTo>
                  <a:cubicBezTo>
                    <a:pt x="66" y="20"/>
                    <a:pt x="66" y="22"/>
                    <a:pt x="67" y="21"/>
                  </a:cubicBezTo>
                  <a:cubicBezTo>
                    <a:pt x="67" y="20"/>
                    <a:pt x="68" y="20"/>
                    <a:pt x="68" y="20"/>
                  </a:cubicBezTo>
                  <a:cubicBezTo>
                    <a:pt x="69" y="19"/>
                    <a:pt x="70" y="19"/>
                    <a:pt x="70" y="19"/>
                  </a:cubicBezTo>
                  <a:cubicBezTo>
                    <a:pt x="70" y="18"/>
                    <a:pt x="70" y="18"/>
                    <a:pt x="70" y="18"/>
                  </a:cubicBezTo>
                  <a:cubicBezTo>
                    <a:pt x="70" y="18"/>
                    <a:pt x="70" y="17"/>
                    <a:pt x="71" y="17"/>
                  </a:cubicBezTo>
                  <a:cubicBezTo>
                    <a:pt x="71" y="17"/>
                    <a:pt x="71" y="17"/>
                    <a:pt x="71" y="17"/>
                  </a:cubicBezTo>
                  <a:cubicBezTo>
                    <a:pt x="71" y="17"/>
                    <a:pt x="71" y="16"/>
                    <a:pt x="71" y="16"/>
                  </a:cubicBezTo>
                  <a:cubicBezTo>
                    <a:pt x="71" y="13"/>
                    <a:pt x="71" y="11"/>
                    <a:pt x="71" y="9"/>
                  </a:cubicBezTo>
                  <a:cubicBezTo>
                    <a:pt x="70" y="8"/>
                    <a:pt x="70" y="8"/>
                    <a:pt x="70" y="7"/>
                  </a:cubicBezTo>
                  <a:cubicBezTo>
                    <a:pt x="69" y="7"/>
                    <a:pt x="68" y="7"/>
                    <a:pt x="68" y="7"/>
                  </a:cubicBezTo>
                  <a:cubicBezTo>
                    <a:pt x="67" y="7"/>
                    <a:pt x="67" y="6"/>
                    <a:pt x="67" y="6"/>
                  </a:cubicBezTo>
                  <a:cubicBezTo>
                    <a:pt x="66" y="0"/>
                    <a:pt x="66" y="0"/>
                    <a:pt x="66" y="0"/>
                  </a:cubicBezTo>
                  <a:cubicBezTo>
                    <a:pt x="65" y="2"/>
                    <a:pt x="65" y="3"/>
                    <a:pt x="65" y="3"/>
                  </a:cubicBezTo>
                  <a:cubicBezTo>
                    <a:pt x="64" y="3"/>
                    <a:pt x="63" y="5"/>
                    <a:pt x="62" y="6"/>
                  </a:cubicBezTo>
                  <a:cubicBezTo>
                    <a:pt x="62" y="6"/>
                    <a:pt x="61" y="7"/>
                    <a:pt x="60" y="8"/>
                  </a:cubicBezTo>
                  <a:cubicBezTo>
                    <a:pt x="59" y="9"/>
                    <a:pt x="56" y="11"/>
                    <a:pt x="55" y="13"/>
                  </a:cubicBezTo>
                  <a:cubicBezTo>
                    <a:pt x="53" y="14"/>
                    <a:pt x="49" y="18"/>
                    <a:pt x="48" y="19"/>
                  </a:cubicBezTo>
                  <a:cubicBezTo>
                    <a:pt x="47" y="20"/>
                    <a:pt x="45" y="21"/>
                    <a:pt x="44" y="24"/>
                  </a:cubicBezTo>
                  <a:cubicBezTo>
                    <a:pt x="43" y="27"/>
                    <a:pt x="42" y="30"/>
                    <a:pt x="39" y="29"/>
                  </a:cubicBezTo>
                  <a:cubicBezTo>
                    <a:pt x="36" y="28"/>
                    <a:pt x="37" y="28"/>
                    <a:pt x="37" y="29"/>
                  </a:cubicBezTo>
                  <a:cubicBezTo>
                    <a:pt x="37" y="30"/>
                    <a:pt x="35" y="32"/>
                    <a:pt x="32" y="32"/>
                  </a:cubicBezTo>
                  <a:cubicBezTo>
                    <a:pt x="29" y="32"/>
                    <a:pt x="23" y="30"/>
                    <a:pt x="17" y="32"/>
                  </a:cubicBezTo>
                  <a:cubicBezTo>
                    <a:pt x="12" y="33"/>
                    <a:pt x="4" y="35"/>
                    <a:pt x="3" y="32"/>
                  </a:cubicBezTo>
                  <a:cubicBezTo>
                    <a:pt x="2" y="30"/>
                    <a:pt x="4" y="30"/>
                    <a:pt x="2" y="29"/>
                  </a:cubicBezTo>
                  <a:cubicBezTo>
                    <a:pt x="0" y="29"/>
                    <a:pt x="1" y="29"/>
                    <a:pt x="0" y="28"/>
                  </a:cubicBezTo>
                  <a:cubicBezTo>
                    <a:pt x="0" y="28"/>
                    <a:pt x="0" y="27"/>
                    <a:pt x="0" y="28"/>
                  </a:cubicBezTo>
                  <a:cubicBezTo>
                    <a:pt x="0" y="28"/>
                    <a:pt x="0" y="28"/>
                    <a:pt x="0" y="29"/>
                  </a:cubicBezTo>
                  <a:cubicBezTo>
                    <a:pt x="0" y="30"/>
                    <a:pt x="0" y="31"/>
                    <a:pt x="0" y="31"/>
                  </a:cubicBezTo>
                  <a:cubicBezTo>
                    <a:pt x="1" y="33"/>
                    <a:pt x="4" y="37"/>
                    <a:pt x="6" y="38"/>
                  </a:cubicBezTo>
                  <a:cubicBezTo>
                    <a:pt x="7" y="40"/>
                    <a:pt x="9" y="43"/>
                    <a:pt x="10" y="44"/>
                  </a:cubicBezTo>
                  <a:cubicBezTo>
                    <a:pt x="10" y="45"/>
                    <a:pt x="13" y="49"/>
                    <a:pt x="15" y="49"/>
                  </a:cubicBezTo>
                  <a:cubicBezTo>
                    <a:pt x="17" y="50"/>
                    <a:pt x="53" y="53"/>
                    <a:pt x="53" y="5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4" name="Freeform 673">
              <a:extLst>
                <a:ext uri="{FF2B5EF4-FFF2-40B4-BE49-F238E27FC236}">
                  <a16:creationId xmlns:a16="http://schemas.microsoft.com/office/drawing/2014/main" id="{5E240427-952C-441B-B518-9779D94B114D}"/>
                </a:ext>
              </a:extLst>
            </p:cNvPr>
            <p:cNvSpPr>
              <a:spLocks/>
            </p:cNvSpPr>
            <p:nvPr/>
          </p:nvSpPr>
          <p:spPr bwMode="auto">
            <a:xfrm>
              <a:off x="4736" y="1673"/>
              <a:ext cx="10" cy="3"/>
            </a:xfrm>
            <a:custGeom>
              <a:avLst/>
              <a:gdLst>
                <a:gd name="T0" fmla="*/ 2 w 7"/>
                <a:gd name="T1" fmla="*/ 0 h 2"/>
                <a:gd name="T2" fmla="*/ 1 w 7"/>
                <a:gd name="T3" fmla="*/ 1 h 2"/>
                <a:gd name="T4" fmla="*/ 3 w 7"/>
                <a:gd name="T5" fmla="*/ 2 h 2"/>
                <a:gd name="T6" fmla="*/ 6 w 7"/>
                <a:gd name="T7" fmla="*/ 2 h 2"/>
                <a:gd name="T8" fmla="*/ 6 w 7"/>
                <a:gd name="T9" fmla="*/ 0 h 2"/>
                <a:gd name="T10" fmla="*/ 2 w 7"/>
                <a:gd name="T11" fmla="*/ 0 h 2"/>
              </a:gdLst>
              <a:ahLst/>
              <a:cxnLst>
                <a:cxn ang="0">
                  <a:pos x="T0" y="T1"/>
                </a:cxn>
                <a:cxn ang="0">
                  <a:pos x="T2" y="T3"/>
                </a:cxn>
                <a:cxn ang="0">
                  <a:pos x="T4" y="T5"/>
                </a:cxn>
                <a:cxn ang="0">
                  <a:pos x="T6" y="T7"/>
                </a:cxn>
                <a:cxn ang="0">
                  <a:pos x="T8" y="T9"/>
                </a:cxn>
                <a:cxn ang="0">
                  <a:pos x="T10" y="T11"/>
                </a:cxn>
              </a:cxnLst>
              <a:rect l="0" t="0" r="r" b="b"/>
              <a:pathLst>
                <a:path w="7" h="2">
                  <a:moveTo>
                    <a:pt x="2" y="0"/>
                  </a:moveTo>
                  <a:cubicBezTo>
                    <a:pt x="2" y="0"/>
                    <a:pt x="0" y="0"/>
                    <a:pt x="1" y="1"/>
                  </a:cubicBezTo>
                  <a:cubicBezTo>
                    <a:pt x="1" y="2"/>
                    <a:pt x="2" y="1"/>
                    <a:pt x="3" y="2"/>
                  </a:cubicBezTo>
                  <a:cubicBezTo>
                    <a:pt x="4" y="2"/>
                    <a:pt x="5" y="2"/>
                    <a:pt x="6" y="2"/>
                  </a:cubicBezTo>
                  <a:cubicBezTo>
                    <a:pt x="6" y="1"/>
                    <a:pt x="7" y="0"/>
                    <a:pt x="6" y="0"/>
                  </a:cubicBezTo>
                  <a:cubicBezTo>
                    <a:pt x="5" y="0"/>
                    <a:pt x="2"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5" name="Freeform 674">
              <a:extLst>
                <a:ext uri="{FF2B5EF4-FFF2-40B4-BE49-F238E27FC236}">
                  <a16:creationId xmlns:a16="http://schemas.microsoft.com/office/drawing/2014/main" id="{E0861C5B-01FC-49F0-BFD5-F35D3E889D53}"/>
                </a:ext>
              </a:extLst>
            </p:cNvPr>
            <p:cNvSpPr>
              <a:spLocks noEditPoints="1"/>
            </p:cNvSpPr>
            <p:nvPr/>
          </p:nvSpPr>
          <p:spPr bwMode="auto">
            <a:xfrm>
              <a:off x="4458" y="1421"/>
              <a:ext cx="840" cy="385"/>
            </a:xfrm>
            <a:custGeom>
              <a:avLst/>
              <a:gdLst>
                <a:gd name="T0" fmla="*/ 507 w 607"/>
                <a:gd name="T1" fmla="*/ 236 h 281"/>
                <a:gd name="T2" fmla="*/ 496 w 607"/>
                <a:gd name="T3" fmla="*/ 204 h 281"/>
                <a:gd name="T4" fmla="*/ 532 w 607"/>
                <a:gd name="T5" fmla="*/ 192 h 281"/>
                <a:gd name="T6" fmla="*/ 571 w 607"/>
                <a:gd name="T7" fmla="*/ 167 h 281"/>
                <a:gd name="T8" fmla="*/ 598 w 607"/>
                <a:gd name="T9" fmla="*/ 132 h 281"/>
                <a:gd name="T10" fmla="*/ 590 w 607"/>
                <a:gd name="T11" fmla="*/ 117 h 281"/>
                <a:gd name="T12" fmla="*/ 572 w 607"/>
                <a:gd name="T13" fmla="*/ 109 h 281"/>
                <a:gd name="T14" fmla="*/ 545 w 607"/>
                <a:gd name="T15" fmla="*/ 88 h 281"/>
                <a:gd name="T16" fmla="*/ 515 w 607"/>
                <a:gd name="T17" fmla="*/ 89 h 281"/>
                <a:gd name="T18" fmla="*/ 505 w 607"/>
                <a:gd name="T19" fmla="*/ 88 h 281"/>
                <a:gd name="T20" fmla="*/ 466 w 607"/>
                <a:gd name="T21" fmla="*/ 42 h 281"/>
                <a:gd name="T22" fmla="*/ 416 w 607"/>
                <a:gd name="T23" fmla="*/ 34 h 281"/>
                <a:gd name="T24" fmla="*/ 401 w 607"/>
                <a:gd name="T25" fmla="*/ 31 h 281"/>
                <a:gd name="T26" fmla="*/ 385 w 607"/>
                <a:gd name="T27" fmla="*/ 29 h 281"/>
                <a:gd name="T28" fmla="*/ 381 w 607"/>
                <a:gd name="T29" fmla="*/ 24 h 281"/>
                <a:gd name="T30" fmla="*/ 367 w 607"/>
                <a:gd name="T31" fmla="*/ 13 h 281"/>
                <a:gd name="T32" fmla="*/ 330 w 607"/>
                <a:gd name="T33" fmla="*/ 1 h 281"/>
                <a:gd name="T34" fmla="*/ 279 w 607"/>
                <a:gd name="T35" fmla="*/ 17 h 281"/>
                <a:gd name="T36" fmla="*/ 238 w 607"/>
                <a:gd name="T37" fmla="*/ 30 h 281"/>
                <a:gd name="T38" fmla="*/ 218 w 607"/>
                <a:gd name="T39" fmla="*/ 33 h 281"/>
                <a:gd name="T40" fmla="*/ 219 w 607"/>
                <a:gd name="T41" fmla="*/ 42 h 281"/>
                <a:gd name="T42" fmla="*/ 221 w 607"/>
                <a:gd name="T43" fmla="*/ 49 h 281"/>
                <a:gd name="T44" fmla="*/ 211 w 607"/>
                <a:gd name="T45" fmla="*/ 66 h 281"/>
                <a:gd name="T46" fmla="*/ 225 w 607"/>
                <a:gd name="T47" fmla="*/ 83 h 281"/>
                <a:gd name="T48" fmla="*/ 197 w 607"/>
                <a:gd name="T49" fmla="*/ 97 h 281"/>
                <a:gd name="T50" fmla="*/ 168 w 607"/>
                <a:gd name="T51" fmla="*/ 86 h 281"/>
                <a:gd name="T52" fmla="*/ 143 w 607"/>
                <a:gd name="T53" fmla="*/ 92 h 281"/>
                <a:gd name="T54" fmla="*/ 122 w 607"/>
                <a:gd name="T55" fmla="*/ 94 h 281"/>
                <a:gd name="T56" fmla="*/ 92 w 607"/>
                <a:gd name="T57" fmla="*/ 79 h 281"/>
                <a:gd name="T58" fmla="*/ 73 w 607"/>
                <a:gd name="T59" fmla="*/ 77 h 281"/>
                <a:gd name="T60" fmla="*/ 44 w 607"/>
                <a:gd name="T61" fmla="*/ 90 h 281"/>
                <a:gd name="T62" fmla="*/ 36 w 607"/>
                <a:gd name="T63" fmla="*/ 107 h 281"/>
                <a:gd name="T64" fmla="*/ 8 w 607"/>
                <a:gd name="T65" fmla="*/ 110 h 281"/>
                <a:gd name="T66" fmla="*/ 10 w 607"/>
                <a:gd name="T67" fmla="*/ 149 h 281"/>
                <a:gd name="T68" fmla="*/ 30 w 607"/>
                <a:gd name="T69" fmla="*/ 172 h 281"/>
                <a:gd name="T70" fmla="*/ 63 w 607"/>
                <a:gd name="T71" fmla="*/ 166 h 281"/>
                <a:gd name="T72" fmla="*/ 103 w 607"/>
                <a:gd name="T73" fmla="*/ 195 h 281"/>
                <a:gd name="T74" fmla="*/ 100 w 607"/>
                <a:gd name="T75" fmla="*/ 209 h 281"/>
                <a:gd name="T76" fmla="*/ 75 w 607"/>
                <a:gd name="T77" fmla="*/ 196 h 281"/>
                <a:gd name="T78" fmla="*/ 63 w 607"/>
                <a:gd name="T79" fmla="*/ 209 h 281"/>
                <a:gd name="T80" fmla="*/ 86 w 607"/>
                <a:gd name="T81" fmla="*/ 241 h 281"/>
                <a:gd name="T82" fmla="*/ 113 w 607"/>
                <a:gd name="T83" fmla="*/ 250 h 281"/>
                <a:gd name="T84" fmla="*/ 146 w 607"/>
                <a:gd name="T85" fmla="*/ 200 h 281"/>
                <a:gd name="T86" fmla="*/ 192 w 607"/>
                <a:gd name="T87" fmla="*/ 190 h 281"/>
                <a:gd name="T88" fmla="*/ 198 w 607"/>
                <a:gd name="T89" fmla="*/ 184 h 281"/>
                <a:gd name="T90" fmla="*/ 198 w 607"/>
                <a:gd name="T91" fmla="*/ 187 h 281"/>
                <a:gd name="T92" fmla="*/ 219 w 607"/>
                <a:gd name="T93" fmla="*/ 218 h 281"/>
                <a:gd name="T94" fmla="*/ 279 w 607"/>
                <a:gd name="T95" fmla="*/ 230 h 281"/>
                <a:gd name="T96" fmla="*/ 297 w 607"/>
                <a:gd name="T97" fmla="*/ 257 h 281"/>
                <a:gd name="T98" fmla="*/ 321 w 607"/>
                <a:gd name="T99" fmla="*/ 276 h 281"/>
                <a:gd name="T100" fmla="*/ 329 w 607"/>
                <a:gd name="T101" fmla="*/ 275 h 281"/>
                <a:gd name="T102" fmla="*/ 358 w 607"/>
                <a:gd name="T103" fmla="*/ 255 h 281"/>
                <a:gd name="T104" fmla="*/ 401 w 607"/>
                <a:gd name="T105" fmla="*/ 248 h 281"/>
                <a:gd name="T106" fmla="*/ 430 w 607"/>
                <a:gd name="T107" fmla="*/ 241 h 281"/>
                <a:gd name="T108" fmla="*/ 490 w 607"/>
                <a:gd name="T109" fmla="*/ 247 h 281"/>
                <a:gd name="T110" fmla="*/ 422 w 607"/>
                <a:gd name="T111" fmla="*/ 169 h 281"/>
                <a:gd name="T112" fmla="*/ 476 w 607"/>
                <a:gd name="T113" fmla="*/ 170 h 281"/>
                <a:gd name="T114" fmla="*/ 469 w 607"/>
                <a:gd name="T115" fmla="*/ 177 h 281"/>
                <a:gd name="T116" fmla="*/ 422 w 607"/>
                <a:gd name="T117" fmla="*/ 178 h 281"/>
                <a:gd name="T118" fmla="*/ 400 w 607"/>
                <a:gd name="T119" fmla="*/ 188 h 281"/>
                <a:gd name="T120" fmla="*/ 210 w 607"/>
                <a:gd name="T121" fmla="*/ 170 h 281"/>
                <a:gd name="T122" fmla="*/ 211 w 607"/>
                <a:gd name="T123" fmla="*/ 17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7" h="281">
                  <a:moveTo>
                    <a:pt x="501" y="252"/>
                  </a:moveTo>
                  <a:cubicBezTo>
                    <a:pt x="502" y="251"/>
                    <a:pt x="502" y="251"/>
                    <a:pt x="502" y="251"/>
                  </a:cubicBezTo>
                  <a:cubicBezTo>
                    <a:pt x="501" y="249"/>
                    <a:pt x="501" y="249"/>
                    <a:pt x="501" y="249"/>
                  </a:cubicBezTo>
                  <a:cubicBezTo>
                    <a:pt x="501" y="249"/>
                    <a:pt x="499" y="244"/>
                    <a:pt x="501" y="242"/>
                  </a:cubicBezTo>
                  <a:cubicBezTo>
                    <a:pt x="501" y="242"/>
                    <a:pt x="502" y="241"/>
                    <a:pt x="503" y="241"/>
                  </a:cubicBezTo>
                  <a:cubicBezTo>
                    <a:pt x="504" y="241"/>
                    <a:pt x="505" y="241"/>
                    <a:pt x="505" y="241"/>
                  </a:cubicBezTo>
                  <a:cubicBezTo>
                    <a:pt x="506" y="240"/>
                    <a:pt x="506" y="240"/>
                    <a:pt x="505" y="239"/>
                  </a:cubicBezTo>
                  <a:cubicBezTo>
                    <a:pt x="504" y="239"/>
                    <a:pt x="503" y="238"/>
                    <a:pt x="504" y="237"/>
                  </a:cubicBezTo>
                  <a:cubicBezTo>
                    <a:pt x="505" y="236"/>
                    <a:pt x="506" y="236"/>
                    <a:pt x="507" y="236"/>
                  </a:cubicBezTo>
                  <a:cubicBezTo>
                    <a:pt x="508" y="235"/>
                    <a:pt x="510" y="235"/>
                    <a:pt x="510" y="234"/>
                  </a:cubicBezTo>
                  <a:cubicBezTo>
                    <a:pt x="509" y="232"/>
                    <a:pt x="509" y="230"/>
                    <a:pt x="508" y="229"/>
                  </a:cubicBezTo>
                  <a:cubicBezTo>
                    <a:pt x="507" y="228"/>
                    <a:pt x="505" y="222"/>
                    <a:pt x="504" y="218"/>
                  </a:cubicBezTo>
                  <a:cubicBezTo>
                    <a:pt x="503" y="215"/>
                    <a:pt x="502" y="210"/>
                    <a:pt x="503" y="209"/>
                  </a:cubicBezTo>
                  <a:cubicBezTo>
                    <a:pt x="505" y="207"/>
                    <a:pt x="505" y="207"/>
                    <a:pt x="505" y="207"/>
                  </a:cubicBezTo>
                  <a:cubicBezTo>
                    <a:pt x="505" y="207"/>
                    <a:pt x="505" y="206"/>
                    <a:pt x="504" y="206"/>
                  </a:cubicBezTo>
                  <a:cubicBezTo>
                    <a:pt x="504" y="206"/>
                    <a:pt x="500" y="205"/>
                    <a:pt x="499" y="206"/>
                  </a:cubicBezTo>
                  <a:cubicBezTo>
                    <a:pt x="497" y="206"/>
                    <a:pt x="497" y="206"/>
                    <a:pt x="497" y="205"/>
                  </a:cubicBezTo>
                  <a:cubicBezTo>
                    <a:pt x="497" y="205"/>
                    <a:pt x="496" y="204"/>
                    <a:pt x="496" y="204"/>
                  </a:cubicBezTo>
                  <a:cubicBezTo>
                    <a:pt x="497" y="203"/>
                    <a:pt x="499" y="202"/>
                    <a:pt x="500" y="201"/>
                  </a:cubicBezTo>
                  <a:cubicBezTo>
                    <a:pt x="502" y="201"/>
                    <a:pt x="516" y="197"/>
                    <a:pt x="518" y="197"/>
                  </a:cubicBezTo>
                  <a:cubicBezTo>
                    <a:pt x="520" y="196"/>
                    <a:pt x="523" y="195"/>
                    <a:pt x="524" y="196"/>
                  </a:cubicBezTo>
                  <a:cubicBezTo>
                    <a:pt x="525" y="197"/>
                    <a:pt x="525" y="197"/>
                    <a:pt x="524" y="198"/>
                  </a:cubicBezTo>
                  <a:cubicBezTo>
                    <a:pt x="524" y="198"/>
                    <a:pt x="525" y="198"/>
                    <a:pt x="525" y="198"/>
                  </a:cubicBezTo>
                  <a:cubicBezTo>
                    <a:pt x="526" y="198"/>
                    <a:pt x="536" y="198"/>
                    <a:pt x="536" y="198"/>
                  </a:cubicBezTo>
                  <a:cubicBezTo>
                    <a:pt x="536" y="198"/>
                    <a:pt x="536" y="198"/>
                    <a:pt x="537" y="197"/>
                  </a:cubicBezTo>
                  <a:cubicBezTo>
                    <a:pt x="537" y="197"/>
                    <a:pt x="537" y="194"/>
                    <a:pt x="536" y="193"/>
                  </a:cubicBezTo>
                  <a:cubicBezTo>
                    <a:pt x="534" y="192"/>
                    <a:pt x="532" y="192"/>
                    <a:pt x="532" y="192"/>
                  </a:cubicBezTo>
                  <a:cubicBezTo>
                    <a:pt x="532" y="192"/>
                    <a:pt x="532" y="192"/>
                    <a:pt x="532" y="191"/>
                  </a:cubicBezTo>
                  <a:cubicBezTo>
                    <a:pt x="532" y="190"/>
                    <a:pt x="542" y="163"/>
                    <a:pt x="542" y="163"/>
                  </a:cubicBezTo>
                  <a:cubicBezTo>
                    <a:pt x="542" y="163"/>
                    <a:pt x="543" y="160"/>
                    <a:pt x="546" y="161"/>
                  </a:cubicBezTo>
                  <a:cubicBezTo>
                    <a:pt x="549" y="163"/>
                    <a:pt x="554" y="165"/>
                    <a:pt x="556" y="165"/>
                  </a:cubicBezTo>
                  <a:cubicBezTo>
                    <a:pt x="557" y="166"/>
                    <a:pt x="559" y="165"/>
                    <a:pt x="560" y="165"/>
                  </a:cubicBezTo>
                  <a:cubicBezTo>
                    <a:pt x="561" y="165"/>
                    <a:pt x="562" y="165"/>
                    <a:pt x="563" y="165"/>
                  </a:cubicBezTo>
                  <a:cubicBezTo>
                    <a:pt x="564" y="165"/>
                    <a:pt x="565" y="165"/>
                    <a:pt x="566" y="165"/>
                  </a:cubicBezTo>
                  <a:cubicBezTo>
                    <a:pt x="566" y="165"/>
                    <a:pt x="567" y="165"/>
                    <a:pt x="568" y="166"/>
                  </a:cubicBezTo>
                  <a:cubicBezTo>
                    <a:pt x="569" y="166"/>
                    <a:pt x="571" y="166"/>
                    <a:pt x="571" y="167"/>
                  </a:cubicBezTo>
                  <a:cubicBezTo>
                    <a:pt x="572" y="167"/>
                    <a:pt x="572" y="167"/>
                    <a:pt x="572" y="166"/>
                  </a:cubicBezTo>
                  <a:cubicBezTo>
                    <a:pt x="573" y="166"/>
                    <a:pt x="580" y="162"/>
                    <a:pt x="580" y="162"/>
                  </a:cubicBezTo>
                  <a:cubicBezTo>
                    <a:pt x="580" y="162"/>
                    <a:pt x="582" y="160"/>
                    <a:pt x="582" y="158"/>
                  </a:cubicBezTo>
                  <a:cubicBezTo>
                    <a:pt x="582" y="156"/>
                    <a:pt x="580" y="146"/>
                    <a:pt x="580" y="146"/>
                  </a:cubicBezTo>
                  <a:cubicBezTo>
                    <a:pt x="580" y="146"/>
                    <a:pt x="580" y="145"/>
                    <a:pt x="581" y="145"/>
                  </a:cubicBezTo>
                  <a:cubicBezTo>
                    <a:pt x="581" y="144"/>
                    <a:pt x="582" y="139"/>
                    <a:pt x="583" y="139"/>
                  </a:cubicBezTo>
                  <a:cubicBezTo>
                    <a:pt x="584" y="138"/>
                    <a:pt x="586" y="138"/>
                    <a:pt x="587" y="138"/>
                  </a:cubicBezTo>
                  <a:cubicBezTo>
                    <a:pt x="588" y="137"/>
                    <a:pt x="591" y="137"/>
                    <a:pt x="594" y="136"/>
                  </a:cubicBezTo>
                  <a:cubicBezTo>
                    <a:pt x="596" y="135"/>
                    <a:pt x="597" y="133"/>
                    <a:pt x="598" y="132"/>
                  </a:cubicBezTo>
                  <a:cubicBezTo>
                    <a:pt x="598" y="131"/>
                    <a:pt x="599" y="130"/>
                    <a:pt x="599" y="130"/>
                  </a:cubicBezTo>
                  <a:cubicBezTo>
                    <a:pt x="598" y="129"/>
                    <a:pt x="598" y="129"/>
                    <a:pt x="598" y="128"/>
                  </a:cubicBezTo>
                  <a:cubicBezTo>
                    <a:pt x="599" y="127"/>
                    <a:pt x="599" y="125"/>
                    <a:pt x="600" y="125"/>
                  </a:cubicBezTo>
                  <a:cubicBezTo>
                    <a:pt x="601" y="125"/>
                    <a:pt x="603" y="125"/>
                    <a:pt x="604" y="125"/>
                  </a:cubicBezTo>
                  <a:cubicBezTo>
                    <a:pt x="604" y="125"/>
                    <a:pt x="605" y="125"/>
                    <a:pt x="607" y="125"/>
                  </a:cubicBezTo>
                  <a:cubicBezTo>
                    <a:pt x="603" y="122"/>
                    <a:pt x="597" y="117"/>
                    <a:pt x="597" y="116"/>
                  </a:cubicBezTo>
                  <a:cubicBezTo>
                    <a:pt x="596" y="115"/>
                    <a:pt x="596" y="113"/>
                    <a:pt x="596" y="112"/>
                  </a:cubicBezTo>
                  <a:cubicBezTo>
                    <a:pt x="596" y="111"/>
                    <a:pt x="596" y="112"/>
                    <a:pt x="596" y="112"/>
                  </a:cubicBezTo>
                  <a:cubicBezTo>
                    <a:pt x="596" y="112"/>
                    <a:pt x="590" y="117"/>
                    <a:pt x="590" y="117"/>
                  </a:cubicBezTo>
                  <a:cubicBezTo>
                    <a:pt x="589" y="118"/>
                    <a:pt x="589" y="118"/>
                    <a:pt x="589" y="117"/>
                  </a:cubicBezTo>
                  <a:cubicBezTo>
                    <a:pt x="588" y="117"/>
                    <a:pt x="588" y="117"/>
                    <a:pt x="587" y="117"/>
                  </a:cubicBezTo>
                  <a:cubicBezTo>
                    <a:pt x="586" y="117"/>
                    <a:pt x="586" y="117"/>
                    <a:pt x="586" y="117"/>
                  </a:cubicBezTo>
                  <a:cubicBezTo>
                    <a:pt x="586" y="116"/>
                    <a:pt x="587" y="116"/>
                    <a:pt x="585" y="116"/>
                  </a:cubicBezTo>
                  <a:cubicBezTo>
                    <a:pt x="584" y="116"/>
                    <a:pt x="578" y="116"/>
                    <a:pt x="577" y="116"/>
                  </a:cubicBezTo>
                  <a:cubicBezTo>
                    <a:pt x="576" y="115"/>
                    <a:pt x="575" y="115"/>
                    <a:pt x="575" y="114"/>
                  </a:cubicBezTo>
                  <a:cubicBezTo>
                    <a:pt x="575" y="113"/>
                    <a:pt x="575" y="113"/>
                    <a:pt x="574" y="112"/>
                  </a:cubicBezTo>
                  <a:cubicBezTo>
                    <a:pt x="574" y="112"/>
                    <a:pt x="573" y="111"/>
                    <a:pt x="573" y="110"/>
                  </a:cubicBezTo>
                  <a:cubicBezTo>
                    <a:pt x="573" y="110"/>
                    <a:pt x="572" y="109"/>
                    <a:pt x="572" y="109"/>
                  </a:cubicBezTo>
                  <a:cubicBezTo>
                    <a:pt x="571" y="109"/>
                    <a:pt x="571" y="108"/>
                    <a:pt x="571" y="108"/>
                  </a:cubicBezTo>
                  <a:cubicBezTo>
                    <a:pt x="571" y="108"/>
                    <a:pt x="571" y="108"/>
                    <a:pt x="572" y="107"/>
                  </a:cubicBezTo>
                  <a:cubicBezTo>
                    <a:pt x="573" y="107"/>
                    <a:pt x="572" y="107"/>
                    <a:pt x="572" y="106"/>
                  </a:cubicBezTo>
                  <a:cubicBezTo>
                    <a:pt x="571" y="106"/>
                    <a:pt x="567" y="104"/>
                    <a:pt x="566" y="103"/>
                  </a:cubicBezTo>
                  <a:cubicBezTo>
                    <a:pt x="566" y="103"/>
                    <a:pt x="565" y="103"/>
                    <a:pt x="563" y="103"/>
                  </a:cubicBezTo>
                  <a:cubicBezTo>
                    <a:pt x="561" y="103"/>
                    <a:pt x="560" y="101"/>
                    <a:pt x="560" y="100"/>
                  </a:cubicBezTo>
                  <a:cubicBezTo>
                    <a:pt x="560" y="100"/>
                    <a:pt x="559" y="96"/>
                    <a:pt x="558" y="95"/>
                  </a:cubicBezTo>
                  <a:cubicBezTo>
                    <a:pt x="558" y="94"/>
                    <a:pt x="556" y="92"/>
                    <a:pt x="555" y="91"/>
                  </a:cubicBezTo>
                  <a:cubicBezTo>
                    <a:pt x="554" y="90"/>
                    <a:pt x="546" y="88"/>
                    <a:pt x="545" y="88"/>
                  </a:cubicBezTo>
                  <a:cubicBezTo>
                    <a:pt x="545" y="88"/>
                    <a:pt x="544" y="88"/>
                    <a:pt x="544" y="88"/>
                  </a:cubicBezTo>
                  <a:cubicBezTo>
                    <a:pt x="544" y="88"/>
                    <a:pt x="540" y="89"/>
                    <a:pt x="540" y="90"/>
                  </a:cubicBezTo>
                  <a:cubicBezTo>
                    <a:pt x="539" y="90"/>
                    <a:pt x="539" y="90"/>
                    <a:pt x="538" y="91"/>
                  </a:cubicBezTo>
                  <a:cubicBezTo>
                    <a:pt x="538" y="92"/>
                    <a:pt x="536" y="93"/>
                    <a:pt x="534" y="94"/>
                  </a:cubicBezTo>
                  <a:cubicBezTo>
                    <a:pt x="532" y="94"/>
                    <a:pt x="526" y="93"/>
                    <a:pt x="525" y="92"/>
                  </a:cubicBezTo>
                  <a:cubicBezTo>
                    <a:pt x="524" y="92"/>
                    <a:pt x="524" y="93"/>
                    <a:pt x="523" y="93"/>
                  </a:cubicBezTo>
                  <a:cubicBezTo>
                    <a:pt x="523" y="93"/>
                    <a:pt x="521" y="93"/>
                    <a:pt x="520" y="93"/>
                  </a:cubicBezTo>
                  <a:cubicBezTo>
                    <a:pt x="519" y="93"/>
                    <a:pt x="517" y="91"/>
                    <a:pt x="517" y="91"/>
                  </a:cubicBezTo>
                  <a:cubicBezTo>
                    <a:pt x="516" y="90"/>
                    <a:pt x="515" y="89"/>
                    <a:pt x="515" y="89"/>
                  </a:cubicBezTo>
                  <a:cubicBezTo>
                    <a:pt x="515" y="89"/>
                    <a:pt x="514" y="89"/>
                    <a:pt x="514" y="89"/>
                  </a:cubicBezTo>
                  <a:cubicBezTo>
                    <a:pt x="514" y="88"/>
                    <a:pt x="514" y="85"/>
                    <a:pt x="515" y="85"/>
                  </a:cubicBezTo>
                  <a:cubicBezTo>
                    <a:pt x="515" y="84"/>
                    <a:pt x="514" y="84"/>
                    <a:pt x="514" y="84"/>
                  </a:cubicBezTo>
                  <a:cubicBezTo>
                    <a:pt x="514" y="84"/>
                    <a:pt x="509" y="82"/>
                    <a:pt x="508" y="82"/>
                  </a:cubicBezTo>
                  <a:cubicBezTo>
                    <a:pt x="508" y="82"/>
                    <a:pt x="508" y="83"/>
                    <a:pt x="508" y="83"/>
                  </a:cubicBezTo>
                  <a:cubicBezTo>
                    <a:pt x="508" y="84"/>
                    <a:pt x="506" y="84"/>
                    <a:pt x="506" y="84"/>
                  </a:cubicBezTo>
                  <a:cubicBezTo>
                    <a:pt x="505" y="84"/>
                    <a:pt x="505" y="84"/>
                    <a:pt x="504" y="84"/>
                  </a:cubicBezTo>
                  <a:cubicBezTo>
                    <a:pt x="504" y="85"/>
                    <a:pt x="504" y="85"/>
                    <a:pt x="504" y="86"/>
                  </a:cubicBezTo>
                  <a:cubicBezTo>
                    <a:pt x="505" y="87"/>
                    <a:pt x="505" y="87"/>
                    <a:pt x="505" y="88"/>
                  </a:cubicBezTo>
                  <a:cubicBezTo>
                    <a:pt x="505" y="89"/>
                    <a:pt x="503" y="89"/>
                    <a:pt x="503" y="90"/>
                  </a:cubicBezTo>
                  <a:cubicBezTo>
                    <a:pt x="502" y="90"/>
                    <a:pt x="501" y="90"/>
                    <a:pt x="501" y="91"/>
                  </a:cubicBezTo>
                  <a:cubicBezTo>
                    <a:pt x="500" y="91"/>
                    <a:pt x="500" y="91"/>
                    <a:pt x="499" y="91"/>
                  </a:cubicBezTo>
                  <a:cubicBezTo>
                    <a:pt x="499" y="92"/>
                    <a:pt x="499" y="91"/>
                    <a:pt x="498" y="92"/>
                  </a:cubicBezTo>
                  <a:cubicBezTo>
                    <a:pt x="498" y="93"/>
                    <a:pt x="498" y="91"/>
                    <a:pt x="498" y="91"/>
                  </a:cubicBezTo>
                  <a:cubicBezTo>
                    <a:pt x="498" y="91"/>
                    <a:pt x="492" y="82"/>
                    <a:pt x="492" y="81"/>
                  </a:cubicBezTo>
                  <a:cubicBezTo>
                    <a:pt x="492" y="80"/>
                    <a:pt x="486" y="71"/>
                    <a:pt x="486" y="71"/>
                  </a:cubicBezTo>
                  <a:cubicBezTo>
                    <a:pt x="486" y="71"/>
                    <a:pt x="475" y="56"/>
                    <a:pt x="475" y="56"/>
                  </a:cubicBezTo>
                  <a:cubicBezTo>
                    <a:pt x="475" y="55"/>
                    <a:pt x="467" y="44"/>
                    <a:pt x="466" y="42"/>
                  </a:cubicBezTo>
                  <a:cubicBezTo>
                    <a:pt x="464" y="41"/>
                    <a:pt x="460" y="38"/>
                    <a:pt x="458" y="37"/>
                  </a:cubicBezTo>
                  <a:cubicBezTo>
                    <a:pt x="457" y="36"/>
                    <a:pt x="451" y="32"/>
                    <a:pt x="450" y="31"/>
                  </a:cubicBezTo>
                  <a:cubicBezTo>
                    <a:pt x="450" y="30"/>
                    <a:pt x="445" y="26"/>
                    <a:pt x="444" y="25"/>
                  </a:cubicBezTo>
                  <a:cubicBezTo>
                    <a:pt x="444" y="24"/>
                    <a:pt x="445" y="25"/>
                    <a:pt x="447" y="25"/>
                  </a:cubicBezTo>
                  <a:cubicBezTo>
                    <a:pt x="450" y="26"/>
                    <a:pt x="450" y="23"/>
                    <a:pt x="450" y="22"/>
                  </a:cubicBezTo>
                  <a:cubicBezTo>
                    <a:pt x="450" y="22"/>
                    <a:pt x="449" y="21"/>
                    <a:pt x="451" y="19"/>
                  </a:cubicBezTo>
                  <a:cubicBezTo>
                    <a:pt x="453" y="18"/>
                    <a:pt x="450" y="19"/>
                    <a:pt x="450" y="19"/>
                  </a:cubicBezTo>
                  <a:cubicBezTo>
                    <a:pt x="450" y="19"/>
                    <a:pt x="443" y="22"/>
                    <a:pt x="439" y="24"/>
                  </a:cubicBezTo>
                  <a:cubicBezTo>
                    <a:pt x="436" y="25"/>
                    <a:pt x="416" y="34"/>
                    <a:pt x="416" y="34"/>
                  </a:cubicBezTo>
                  <a:cubicBezTo>
                    <a:pt x="416" y="34"/>
                    <a:pt x="415" y="34"/>
                    <a:pt x="415" y="35"/>
                  </a:cubicBezTo>
                  <a:cubicBezTo>
                    <a:pt x="416" y="35"/>
                    <a:pt x="415" y="36"/>
                    <a:pt x="414" y="38"/>
                  </a:cubicBezTo>
                  <a:cubicBezTo>
                    <a:pt x="414" y="39"/>
                    <a:pt x="413" y="38"/>
                    <a:pt x="413" y="38"/>
                  </a:cubicBezTo>
                  <a:cubicBezTo>
                    <a:pt x="412" y="37"/>
                    <a:pt x="411" y="37"/>
                    <a:pt x="408" y="36"/>
                  </a:cubicBezTo>
                  <a:cubicBezTo>
                    <a:pt x="404" y="36"/>
                    <a:pt x="401" y="39"/>
                    <a:pt x="401" y="39"/>
                  </a:cubicBezTo>
                  <a:cubicBezTo>
                    <a:pt x="400" y="40"/>
                    <a:pt x="400" y="39"/>
                    <a:pt x="400" y="39"/>
                  </a:cubicBezTo>
                  <a:cubicBezTo>
                    <a:pt x="400" y="39"/>
                    <a:pt x="398" y="37"/>
                    <a:pt x="398" y="36"/>
                  </a:cubicBezTo>
                  <a:cubicBezTo>
                    <a:pt x="397" y="34"/>
                    <a:pt x="398" y="33"/>
                    <a:pt x="399" y="33"/>
                  </a:cubicBezTo>
                  <a:cubicBezTo>
                    <a:pt x="399" y="32"/>
                    <a:pt x="400" y="31"/>
                    <a:pt x="401" y="31"/>
                  </a:cubicBezTo>
                  <a:cubicBezTo>
                    <a:pt x="401" y="30"/>
                    <a:pt x="404" y="28"/>
                    <a:pt x="405" y="27"/>
                  </a:cubicBezTo>
                  <a:cubicBezTo>
                    <a:pt x="405" y="27"/>
                    <a:pt x="405" y="27"/>
                    <a:pt x="404" y="27"/>
                  </a:cubicBezTo>
                  <a:cubicBezTo>
                    <a:pt x="404" y="27"/>
                    <a:pt x="397" y="28"/>
                    <a:pt x="397" y="28"/>
                  </a:cubicBezTo>
                  <a:cubicBezTo>
                    <a:pt x="396" y="28"/>
                    <a:pt x="396" y="28"/>
                    <a:pt x="395" y="28"/>
                  </a:cubicBezTo>
                  <a:cubicBezTo>
                    <a:pt x="395" y="28"/>
                    <a:pt x="391" y="26"/>
                    <a:pt x="390" y="26"/>
                  </a:cubicBezTo>
                  <a:cubicBezTo>
                    <a:pt x="389" y="25"/>
                    <a:pt x="388" y="26"/>
                    <a:pt x="387" y="26"/>
                  </a:cubicBezTo>
                  <a:cubicBezTo>
                    <a:pt x="386" y="26"/>
                    <a:pt x="387" y="27"/>
                    <a:pt x="388" y="27"/>
                  </a:cubicBezTo>
                  <a:cubicBezTo>
                    <a:pt x="389" y="27"/>
                    <a:pt x="389" y="27"/>
                    <a:pt x="388" y="27"/>
                  </a:cubicBezTo>
                  <a:cubicBezTo>
                    <a:pt x="388" y="28"/>
                    <a:pt x="386" y="29"/>
                    <a:pt x="385" y="29"/>
                  </a:cubicBezTo>
                  <a:cubicBezTo>
                    <a:pt x="384" y="29"/>
                    <a:pt x="385" y="29"/>
                    <a:pt x="385" y="28"/>
                  </a:cubicBezTo>
                  <a:cubicBezTo>
                    <a:pt x="385" y="28"/>
                    <a:pt x="385" y="28"/>
                    <a:pt x="385" y="27"/>
                  </a:cubicBezTo>
                  <a:cubicBezTo>
                    <a:pt x="384" y="26"/>
                    <a:pt x="384" y="26"/>
                    <a:pt x="385" y="26"/>
                  </a:cubicBezTo>
                  <a:cubicBezTo>
                    <a:pt x="385" y="25"/>
                    <a:pt x="384" y="24"/>
                    <a:pt x="384" y="24"/>
                  </a:cubicBezTo>
                  <a:cubicBezTo>
                    <a:pt x="384" y="23"/>
                    <a:pt x="384" y="23"/>
                    <a:pt x="384" y="23"/>
                  </a:cubicBezTo>
                  <a:cubicBezTo>
                    <a:pt x="384" y="23"/>
                    <a:pt x="382" y="22"/>
                    <a:pt x="382" y="21"/>
                  </a:cubicBezTo>
                  <a:cubicBezTo>
                    <a:pt x="381" y="21"/>
                    <a:pt x="381" y="20"/>
                    <a:pt x="380" y="21"/>
                  </a:cubicBezTo>
                  <a:cubicBezTo>
                    <a:pt x="380" y="21"/>
                    <a:pt x="380" y="21"/>
                    <a:pt x="380" y="21"/>
                  </a:cubicBezTo>
                  <a:cubicBezTo>
                    <a:pt x="380" y="21"/>
                    <a:pt x="380" y="22"/>
                    <a:pt x="381" y="24"/>
                  </a:cubicBezTo>
                  <a:cubicBezTo>
                    <a:pt x="381" y="26"/>
                    <a:pt x="381" y="25"/>
                    <a:pt x="380" y="25"/>
                  </a:cubicBezTo>
                  <a:cubicBezTo>
                    <a:pt x="380" y="25"/>
                    <a:pt x="379" y="25"/>
                    <a:pt x="378" y="24"/>
                  </a:cubicBezTo>
                  <a:cubicBezTo>
                    <a:pt x="378" y="24"/>
                    <a:pt x="373" y="26"/>
                    <a:pt x="371" y="26"/>
                  </a:cubicBezTo>
                  <a:cubicBezTo>
                    <a:pt x="370" y="26"/>
                    <a:pt x="367" y="25"/>
                    <a:pt x="366" y="25"/>
                  </a:cubicBezTo>
                  <a:cubicBezTo>
                    <a:pt x="365" y="24"/>
                    <a:pt x="364" y="23"/>
                    <a:pt x="364" y="22"/>
                  </a:cubicBezTo>
                  <a:cubicBezTo>
                    <a:pt x="363" y="21"/>
                    <a:pt x="365" y="22"/>
                    <a:pt x="366" y="22"/>
                  </a:cubicBezTo>
                  <a:cubicBezTo>
                    <a:pt x="368" y="22"/>
                    <a:pt x="367" y="18"/>
                    <a:pt x="366" y="17"/>
                  </a:cubicBezTo>
                  <a:cubicBezTo>
                    <a:pt x="366" y="16"/>
                    <a:pt x="366" y="17"/>
                    <a:pt x="367" y="16"/>
                  </a:cubicBezTo>
                  <a:cubicBezTo>
                    <a:pt x="368" y="14"/>
                    <a:pt x="367" y="13"/>
                    <a:pt x="367" y="13"/>
                  </a:cubicBezTo>
                  <a:cubicBezTo>
                    <a:pt x="367" y="13"/>
                    <a:pt x="362" y="4"/>
                    <a:pt x="361" y="2"/>
                  </a:cubicBezTo>
                  <a:cubicBezTo>
                    <a:pt x="360" y="1"/>
                    <a:pt x="358" y="1"/>
                    <a:pt x="357" y="1"/>
                  </a:cubicBezTo>
                  <a:cubicBezTo>
                    <a:pt x="356" y="1"/>
                    <a:pt x="356" y="2"/>
                    <a:pt x="356" y="2"/>
                  </a:cubicBezTo>
                  <a:cubicBezTo>
                    <a:pt x="356" y="2"/>
                    <a:pt x="354" y="3"/>
                    <a:pt x="353" y="4"/>
                  </a:cubicBezTo>
                  <a:cubicBezTo>
                    <a:pt x="352" y="5"/>
                    <a:pt x="350" y="4"/>
                    <a:pt x="350" y="3"/>
                  </a:cubicBezTo>
                  <a:cubicBezTo>
                    <a:pt x="349" y="3"/>
                    <a:pt x="345" y="1"/>
                    <a:pt x="345" y="1"/>
                  </a:cubicBezTo>
                  <a:cubicBezTo>
                    <a:pt x="345" y="1"/>
                    <a:pt x="344" y="0"/>
                    <a:pt x="344" y="1"/>
                  </a:cubicBezTo>
                  <a:cubicBezTo>
                    <a:pt x="344" y="1"/>
                    <a:pt x="332" y="0"/>
                    <a:pt x="331" y="0"/>
                  </a:cubicBezTo>
                  <a:cubicBezTo>
                    <a:pt x="330" y="0"/>
                    <a:pt x="330" y="0"/>
                    <a:pt x="330" y="1"/>
                  </a:cubicBezTo>
                  <a:cubicBezTo>
                    <a:pt x="330" y="1"/>
                    <a:pt x="328" y="4"/>
                    <a:pt x="327" y="4"/>
                  </a:cubicBezTo>
                  <a:cubicBezTo>
                    <a:pt x="326" y="5"/>
                    <a:pt x="325" y="5"/>
                    <a:pt x="324" y="7"/>
                  </a:cubicBezTo>
                  <a:cubicBezTo>
                    <a:pt x="322" y="8"/>
                    <a:pt x="319" y="9"/>
                    <a:pt x="318" y="9"/>
                  </a:cubicBezTo>
                  <a:cubicBezTo>
                    <a:pt x="317" y="10"/>
                    <a:pt x="310" y="10"/>
                    <a:pt x="310" y="10"/>
                  </a:cubicBezTo>
                  <a:cubicBezTo>
                    <a:pt x="309" y="10"/>
                    <a:pt x="304" y="12"/>
                    <a:pt x="303" y="12"/>
                  </a:cubicBezTo>
                  <a:cubicBezTo>
                    <a:pt x="301" y="13"/>
                    <a:pt x="296" y="14"/>
                    <a:pt x="296" y="14"/>
                  </a:cubicBezTo>
                  <a:cubicBezTo>
                    <a:pt x="295" y="14"/>
                    <a:pt x="291" y="15"/>
                    <a:pt x="290" y="15"/>
                  </a:cubicBezTo>
                  <a:cubicBezTo>
                    <a:pt x="290" y="15"/>
                    <a:pt x="283" y="15"/>
                    <a:pt x="283" y="15"/>
                  </a:cubicBezTo>
                  <a:cubicBezTo>
                    <a:pt x="282" y="15"/>
                    <a:pt x="280" y="16"/>
                    <a:pt x="279" y="17"/>
                  </a:cubicBezTo>
                  <a:cubicBezTo>
                    <a:pt x="278" y="18"/>
                    <a:pt x="278" y="20"/>
                    <a:pt x="278" y="21"/>
                  </a:cubicBezTo>
                  <a:cubicBezTo>
                    <a:pt x="278" y="22"/>
                    <a:pt x="277" y="22"/>
                    <a:pt x="276" y="22"/>
                  </a:cubicBezTo>
                  <a:cubicBezTo>
                    <a:pt x="276" y="21"/>
                    <a:pt x="275" y="21"/>
                    <a:pt x="275" y="21"/>
                  </a:cubicBezTo>
                  <a:cubicBezTo>
                    <a:pt x="274" y="21"/>
                    <a:pt x="265" y="21"/>
                    <a:pt x="264" y="21"/>
                  </a:cubicBezTo>
                  <a:cubicBezTo>
                    <a:pt x="263" y="21"/>
                    <a:pt x="252" y="24"/>
                    <a:pt x="251" y="24"/>
                  </a:cubicBezTo>
                  <a:cubicBezTo>
                    <a:pt x="251" y="24"/>
                    <a:pt x="243" y="26"/>
                    <a:pt x="242" y="26"/>
                  </a:cubicBezTo>
                  <a:cubicBezTo>
                    <a:pt x="240" y="26"/>
                    <a:pt x="240" y="27"/>
                    <a:pt x="239" y="27"/>
                  </a:cubicBezTo>
                  <a:cubicBezTo>
                    <a:pt x="239" y="28"/>
                    <a:pt x="238" y="29"/>
                    <a:pt x="238" y="30"/>
                  </a:cubicBezTo>
                  <a:cubicBezTo>
                    <a:pt x="238" y="31"/>
                    <a:pt x="238" y="30"/>
                    <a:pt x="238" y="30"/>
                  </a:cubicBezTo>
                  <a:cubicBezTo>
                    <a:pt x="237" y="30"/>
                    <a:pt x="236" y="29"/>
                    <a:pt x="236" y="28"/>
                  </a:cubicBezTo>
                  <a:cubicBezTo>
                    <a:pt x="235" y="28"/>
                    <a:pt x="235" y="28"/>
                    <a:pt x="235" y="28"/>
                  </a:cubicBezTo>
                  <a:cubicBezTo>
                    <a:pt x="235" y="28"/>
                    <a:pt x="227" y="28"/>
                    <a:pt x="226" y="28"/>
                  </a:cubicBezTo>
                  <a:cubicBezTo>
                    <a:pt x="225" y="28"/>
                    <a:pt x="224" y="28"/>
                    <a:pt x="223" y="27"/>
                  </a:cubicBezTo>
                  <a:cubicBezTo>
                    <a:pt x="222" y="27"/>
                    <a:pt x="222" y="27"/>
                    <a:pt x="222" y="27"/>
                  </a:cubicBezTo>
                  <a:cubicBezTo>
                    <a:pt x="222" y="27"/>
                    <a:pt x="217" y="29"/>
                    <a:pt x="216" y="29"/>
                  </a:cubicBezTo>
                  <a:cubicBezTo>
                    <a:pt x="215" y="30"/>
                    <a:pt x="216" y="30"/>
                    <a:pt x="216" y="30"/>
                  </a:cubicBezTo>
                  <a:cubicBezTo>
                    <a:pt x="216" y="30"/>
                    <a:pt x="217" y="31"/>
                    <a:pt x="218" y="31"/>
                  </a:cubicBezTo>
                  <a:cubicBezTo>
                    <a:pt x="219" y="32"/>
                    <a:pt x="218" y="32"/>
                    <a:pt x="218" y="33"/>
                  </a:cubicBezTo>
                  <a:cubicBezTo>
                    <a:pt x="218" y="33"/>
                    <a:pt x="217" y="34"/>
                    <a:pt x="217" y="34"/>
                  </a:cubicBezTo>
                  <a:cubicBezTo>
                    <a:pt x="217" y="35"/>
                    <a:pt x="216" y="35"/>
                    <a:pt x="216" y="35"/>
                  </a:cubicBezTo>
                  <a:cubicBezTo>
                    <a:pt x="215" y="35"/>
                    <a:pt x="215" y="35"/>
                    <a:pt x="215" y="36"/>
                  </a:cubicBezTo>
                  <a:cubicBezTo>
                    <a:pt x="216" y="36"/>
                    <a:pt x="220" y="36"/>
                    <a:pt x="221" y="36"/>
                  </a:cubicBezTo>
                  <a:cubicBezTo>
                    <a:pt x="223" y="36"/>
                    <a:pt x="224" y="38"/>
                    <a:pt x="224" y="38"/>
                  </a:cubicBezTo>
                  <a:cubicBezTo>
                    <a:pt x="224" y="38"/>
                    <a:pt x="223" y="39"/>
                    <a:pt x="222" y="39"/>
                  </a:cubicBezTo>
                  <a:cubicBezTo>
                    <a:pt x="222" y="40"/>
                    <a:pt x="221" y="39"/>
                    <a:pt x="221" y="38"/>
                  </a:cubicBezTo>
                  <a:cubicBezTo>
                    <a:pt x="220" y="37"/>
                    <a:pt x="219" y="38"/>
                    <a:pt x="219" y="39"/>
                  </a:cubicBezTo>
                  <a:cubicBezTo>
                    <a:pt x="218" y="40"/>
                    <a:pt x="219" y="42"/>
                    <a:pt x="219" y="42"/>
                  </a:cubicBezTo>
                  <a:cubicBezTo>
                    <a:pt x="219" y="43"/>
                    <a:pt x="220" y="43"/>
                    <a:pt x="220" y="43"/>
                  </a:cubicBezTo>
                  <a:cubicBezTo>
                    <a:pt x="220" y="43"/>
                    <a:pt x="221" y="43"/>
                    <a:pt x="222" y="44"/>
                  </a:cubicBezTo>
                  <a:cubicBezTo>
                    <a:pt x="223" y="44"/>
                    <a:pt x="229" y="46"/>
                    <a:pt x="231" y="46"/>
                  </a:cubicBezTo>
                  <a:cubicBezTo>
                    <a:pt x="232" y="47"/>
                    <a:pt x="232" y="47"/>
                    <a:pt x="232" y="48"/>
                  </a:cubicBezTo>
                  <a:cubicBezTo>
                    <a:pt x="232" y="49"/>
                    <a:pt x="232" y="49"/>
                    <a:pt x="231" y="50"/>
                  </a:cubicBezTo>
                  <a:cubicBezTo>
                    <a:pt x="230" y="50"/>
                    <a:pt x="228" y="49"/>
                    <a:pt x="228" y="49"/>
                  </a:cubicBezTo>
                  <a:cubicBezTo>
                    <a:pt x="228" y="49"/>
                    <a:pt x="225" y="49"/>
                    <a:pt x="225" y="49"/>
                  </a:cubicBezTo>
                  <a:cubicBezTo>
                    <a:pt x="225" y="49"/>
                    <a:pt x="224" y="49"/>
                    <a:pt x="224" y="49"/>
                  </a:cubicBezTo>
                  <a:cubicBezTo>
                    <a:pt x="223" y="48"/>
                    <a:pt x="222" y="48"/>
                    <a:pt x="221" y="49"/>
                  </a:cubicBezTo>
                  <a:cubicBezTo>
                    <a:pt x="220" y="49"/>
                    <a:pt x="220" y="48"/>
                    <a:pt x="219" y="48"/>
                  </a:cubicBezTo>
                  <a:cubicBezTo>
                    <a:pt x="219" y="48"/>
                    <a:pt x="217" y="48"/>
                    <a:pt x="217" y="48"/>
                  </a:cubicBezTo>
                  <a:cubicBezTo>
                    <a:pt x="217" y="48"/>
                    <a:pt x="216" y="49"/>
                    <a:pt x="216" y="49"/>
                  </a:cubicBezTo>
                  <a:cubicBezTo>
                    <a:pt x="216" y="49"/>
                    <a:pt x="212" y="54"/>
                    <a:pt x="211" y="54"/>
                  </a:cubicBezTo>
                  <a:cubicBezTo>
                    <a:pt x="211" y="54"/>
                    <a:pt x="211" y="55"/>
                    <a:pt x="211" y="55"/>
                  </a:cubicBezTo>
                  <a:cubicBezTo>
                    <a:pt x="211" y="55"/>
                    <a:pt x="215" y="60"/>
                    <a:pt x="216" y="61"/>
                  </a:cubicBezTo>
                  <a:cubicBezTo>
                    <a:pt x="216" y="61"/>
                    <a:pt x="216" y="62"/>
                    <a:pt x="216" y="62"/>
                  </a:cubicBezTo>
                  <a:cubicBezTo>
                    <a:pt x="216" y="62"/>
                    <a:pt x="214" y="63"/>
                    <a:pt x="214" y="63"/>
                  </a:cubicBezTo>
                  <a:cubicBezTo>
                    <a:pt x="213" y="63"/>
                    <a:pt x="211" y="65"/>
                    <a:pt x="211" y="66"/>
                  </a:cubicBezTo>
                  <a:cubicBezTo>
                    <a:pt x="210" y="66"/>
                    <a:pt x="209" y="65"/>
                    <a:pt x="208" y="65"/>
                  </a:cubicBezTo>
                  <a:cubicBezTo>
                    <a:pt x="207" y="65"/>
                    <a:pt x="205" y="67"/>
                    <a:pt x="204" y="68"/>
                  </a:cubicBezTo>
                  <a:cubicBezTo>
                    <a:pt x="204" y="68"/>
                    <a:pt x="202" y="68"/>
                    <a:pt x="202" y="68"/>
                  </a:cubicBezTo>
                  <a:cubicBezTo>
                    <a:pt x="201" y="68"/>
                    <a:pt x="201" y="69"/>
                    <a:pt x="201" y="69"/>
                  </a:cubicBezTo>
                  <a:cubicBezTo>
                    <a:pt x="201" y="69"/>
                    <a:pt x="202" y="70"/>
                    <a:pt x="202" y="71"/>
                  </a:cubicBezTo>
                  <a:cubicBezTo>
                    <a:pt x="202" y="71"/>
                    <a:pt x="203" y="71"/>
                    <a:pt x="203" y="71"/>
                  </a:cubicBezTo>
                  <a:cubicBezTo>
                    <a:pt x="203" y="71"/>
                    <a:pt x="206" y="74"/>
                    <a:pt x="207" y="74"/>
                  </a:cubicBezTo>
                  <a:cubicBezTo>
                    <a:pt x="209" y="75"/>
                    <a:pt x="224" y="82"/>
                    <a:pt x="225" y="83"/>
                  </a:cubicBezTo>
                  <a:cubicBezTo>
                    <a:pt x="226" y="83"/>
                    <a:pt x="225" y="83"/>
                    <a:pt x="225" y="83"/>
                  </a:cubicBezTo>
                  <a:cubicBezTo>
                    <a:pt x="225" y="83"/>
                    <a:pt x="224" y="85"/>
                    <a:pt x="224" y="86"/>
                  </a:cubicBezTo>
                  <a:cubicBezTo>
                    <a:pt x="223" y="86"/>
                    <a:pt x="223" y="88"/>
                    <a:pt x="222" y="90"/>
                  </a:cubicBezTo>
                  <a:cubicBezTo>
                    <a:pt x="222" y="93"/>
                    <a:pt x="219" y="93"/>
                    <a:pt x="218" y="93"/>
                  </a:cubicBezTo>
                  <a:cubicBezTo>
                    <a:pt x="217" y="93"/>
                    <a:pt x="214" y="94"/>
                    <a:pt x="212" y="95"/>
                  </a:cubicBezTo>
                  <a:cubicBezTo>
                    <a:pt x="210" y="95"/>
                    <a:pt x="206" y="93"/>
                    <a:pt x="204" y="93"/>
                  </a:cubicBezTo>
                  <a:cubicBezTo>
                    <a:pt x="203" y="93"/>
                    <a:pt x="201" y="92"/>
                    <a:pt x="201" y="91"/>
                  </a:cubicBezTo>
                  <a:cubicBezTo>
                    <a:pt x="201" y="91"/>
                    <a:pt x="201" y="91"/>
                    <a:pt x="200" y="92"/>
                  </a:cubicBezTo>
                  <a:cubicBezTo>
                    <a:pt x="200" y="92"/>
                    <a:pt x="199" y="94"/>
                    <a:pt x="199" y="95"/>
                  </a:cubicBezTo>
                  <a:cubicBezTo>
                    <a:pt x="199" y="96"/>
                    <a:pt x="197" y="97"/>
                    <a:pt x="197" y="97"/>
                  </a:cubicBezTo>
                  <a:cubicBezTo>
                    <a:pt x="196" y="97"/>
                    <a:pt x="195" y="98"/>
                    <a:pt x="194" y="98"/>
                  </a:cubicBezTo>
                  <a:cubicBezTo>
                    <a:pt x="194" y="98"/>
                    <a:pt x="194" y="98"/>
                    <a:pt x="194" y="97"/>
                  </a:cubicBezTo>
                  <a:cubicBezTo>
                    <a:pt x="194" y="96"/>
                    <a:pt x="193" y="96"/>
                    <a:pt x="192" y="96"/>
                  </a:cubicBezTo>
                  <a:cubicBezTo>
                    <a:pt x="192" y="96"/>
                    <a:pt x="189" y="95"/>
                    <a:pt x="185" y="94"/>
                  </a:cubicBezTo>
                  <a:cubicBezTo>
                    <a:pt x="181" y="93"/>
                    <a:pt x="180" y="90"/>
                    <a:pt x="180" y="89"/>
                  </a:cubicBezTo>
                  <a:cubicBezTo>
                    <a:pt x="180" y="89"/>
                    <a:pt x="180" y="88"/>
                    <a:pt x="180" y="88"/>
                  </a:cubicBezTo>
                  <a:cubicBezTo>
                    <a:pt x="180" y="88"/>
                    <a:pt x="178" y="86"/>
                    <a:pt x="177" y="86"/>
                  </a:cubicBezTo>
                  <a:cubicBezTo>
                    <a:pt x="176" y="86"/>
                    <a:pt x="175" y="86"/>
                    <a:pt x="174" y="86"/>
                  </a:cubicBezTo>
                  <a:cubicBezTo>
                    <a:pt x="173" y="86"/>
                    <a:pt x="169" y="86"/>
                    <a:pt x="168" y="86"/>
                  </a:cubicBezTo>
                  <a:cubicBezTo>
                    <a:pt x="168" y="86"/>
                    <a:pt x="168" y="86"/>
                    <a:pt x="168" y="86"/>
                  </a:cubicBezTo>
                  <a:cubicBezTo>
                    <a:pt x="168" y="86"/>
                    <a:pt x="168" y="87"/>
                    <a:pt x="167" y="89"/>
                  </a:cubicBezTo>
                  <a:cubicBezTo>
                    <a:pt x="167" y="90"/>
                    <a:pt x="165" y="91"/>
                    <a:pt x="164" y="91"/>
                  </a:cubicBezTo>
                  <a:cubicBezTo>
                    <a:pt x="162" y="91"/>
                    <a:pt x="161" y="89"/>
                    <a:pt x="160" y="87"/>
                  </a:cubicBezTo>
                  <a:cubicBezTo>
                    <a:pt x="159" y="86"/>
                    <a:pt x="157" y="86"/>
                    <a:pt x="156" y="86"/>
                  </a:cubicBezTo>
                  <a:cubicBezTo>
                    <a:pt x="156" y="86"/>
                    <a:pt x="149" y="87"/>
                    <a:pt x="148" y="87"/>
                  </a:cubicBezTo>
                  <a:cubicBezTo>
                    <a:pt x="148" y="87"/>
                    <a:pt x="147" y="88"/>
                    <a:pt x="147" y="89"/>
                  </a:cubicBezTo>
                  <a:cubicBezTo>
                    <a:pt x="146" y="90"/>
                    <a:pt x="146" y="90"/>
                    <a:pt x="145" y="90"/>
                  </a:cubicBezTo>
                  <a:cubicBezTo>
                    <a:pt x="144" y="91"/>
                    <a:pt x="144" y="90"/>
                    <a:pt x="143" y="92"/>
                  </a:cubicBezTo>
                  <a:cubicBezTo>
                    <a:pt x="142" y="94"/>
                    <a:pt x="139" y="96"/>
                    <a:pt x="138" y="96"/>
                  </a:cubicBezTo>
                  <a:cubicBezTo>
                    <a:pt x="138" y="96"/>
                    <a:pt x="137" y="96"/>
                    <a:pt x="137" y="97"/>
                  </a:cubicBezTo>
                  <a:cubicBezTo>
                    <a:pt x="137" y="97"/>
                    <a:pt x="136" y="97"/>
                    <a:pt x="136" y="97"/>
                  </a:cubicBezTo>
                  <a:cubicBezTo>
                    <a:pt x="136" y="97"/>
                    <a:pt x="128" y="92"/>
                    <a:pt x="128" y="91"/>
                  </a:cubicBezTo>
                  <a:cubicBezTo>
                    <a:pt x="127" y="91"/>
                    <a:pt x="126" y="91"/>
                    <a:pt x="125" y="89"/>
                  </a:cubicBezTo>
                  <a:cubicBezTo>
                    <a:pt x="123" y="87"/>
                    <a:pt x="121" y="88"/>
                    <a:pt x="121" y="88"/>
                  </a:cubicBezTo>
                  <a:cubicBezTo>
                    <a:pt x="121" y="87"/>
                    <a:pt x="120" y="88"/>
                    <a:pt x="120" y="88"/>
                  </a:cubicBezTo>
                  <a:cubicBezTo>
                    <a:pt x="120" y="88"/>
                    <a:pt x="121" y="90"/>
                    <a:pt x="121" y="91"/>
                  </a:cubicBezTo>
                  <a:cubicBezTo>
                    <a:pt x="122" y="91"/>
                    <a:pt x="121" y="92"/>
                    <a:pt x="122" y="94"/>
                  </a:cubicBezTo>
                  <a:cubicBezTo>
                    <a:pt x="122" y="96"/>
                    <a:pt x="121" y="97"/>
                    <a:pt x="120" y="97"/>
                  </a:cubicBezTo>
                  <a:cubicBezTo>
                    <a:pt x="119" y="98"/>
                    <a:pt x="119" y="97"/>
                    <a:pt x="119" y="97"/>
                  </a:cubicBezTo>
                  <a:cubicBezTo>
                    <a:pt x="119" y="97"/>
                    <a:pt x="118" y="94"/>
                    <a:pt x="118" y="93"/>
                  </a:cubicBezTo>
                  <a:cubicBezTo>
                    <a:pt x="118" y="92"/>
                    <a:pt x="118" y="92"/>
                    <a:pt x="119" y="92"/>
                  </a:cubicBezTo>
                  <a:cubicBezTo>
                    <a:pt x="119" y="91"/>
                    <a:pt x="118" y="90"/>
                    <a:pt x="117" y="89"/>
                  </a:cubicBezTo>
                  <a:cubicBezTo>
                    <a:pt x="116" y="89"/>
                    <a:pt x="106" y="81"/>
                    <a:pt x="104" y="80"/>
                  </a:cubicBezTo>
                  <a:cubicBezTo>
                    <a:pt x="103" y="79"/>
                    <a:pt x="101" y="78"/>
                    <a:pt x="99" y="79"/>
                  </a:cubicBezTo>
                  <a:cubicBezTo>
                    <a:pt x="98" y="79"/>
                    <a:pt x="95" y="78"/>
                    <a:pt x="94" y="78"/>
                  </a:cubicBezTo>
                  <a:cubicBezTo>
                    <a:pt x="94" y="78"/>
                    <a:pt x="93" y="78"/>
                    <a:pt x="92" y="79"/>
                  </a:cubicBezTo>
                  <a:cubicBezTo>
                    <a:pt x="92" y="79"/>
                    <a:pt x="91" y="79"/>
                    <a:pt x="90" y="79"/>
                  </a:cubicBezTo>
                  <a:cubicBezTo>
                    <a:pt x="89" y="78"/>
                    <a:pt x="87" y="74"/>
                    <a:pt x="87" y="73"/>
                  </a:cubicBezTo>
                  <a:cubicBezTo>
                    <a:pt x="87" y="73"/>
                    <a:pt x="87" y="73"/>
                    <a:pt x="86" y="73"/>
                  </a:cubicBezTo>
                  <a:cubicBezTo>
                    <a:pt x="86" y="74"/>
                    <a:pt x="82" y="75"/>
                    <a:pt x="82" y="75"/>
                  </a:cubicBezTo>
                  <a:cubicBezTo>
                    <a:pt x="81" y="75"/>
                    <a:pt x="80" y="75"/>
                    <a:pt x="79" y="76"/>
                  </a:cubicBezTo>
                  <a:cubicBezTo>
                    <a:pt x="79" y="76"/>
                    <a:pt x="78" y="77"/>
                    <a:pt x="79" y="78"/>
                  </a:cubicBezTo>
                  <a:cubicBezTo>
                    <a:pt x="79" y="78"/>
                    <a:pt x="79" y="79"/>
                    <a:pt x="77" y="79"/>
                  </a:cubicBezTo>
                  <a:cubicBezTo>
                    <a:pt x="75" y="80"/>
                    <a:pt x="73" y="78"/>
                    <a:pt x="73" y="78"/>
                  </a:cubicBezTo>
                  <a:cubicBezTo>
                    <a:pt x="72" y="78"/>
                    <a:pt x="72" y="77"/>
                    <a:pt x="73" y="77"/>
                  </a:cubicBezTo>
                  <a:cubicBezTo>
                    <a:pt x="73" y="77"/>
                    <a:pt x="73" y="77"/>
                    <a:pt x="73" y="76"/>
                  </a:cubicBezTo>
                  <a:cubicBezTo>
                    <a:pt x="72" y="75"/>
                    <a:pt x="65" y="73"/>
                    <a:pt x="64" y="73"/>
                  </a:cubicBezTo>
                  <a:cubicBezTo>
                    <a:pt x="63" y="73"/>
                    <a:pt x="64" y="74"/>
                    <a:pt x="64" y="74"/>
                  </a:cubicBezTo>
                  <a:cubicBezTo>
                    <a:pt x="64" y="74"/>
                    <a:pt x="64" y="74"/>
                    <a:pt x="64" y="75"/>
                  </a:cubicBezTo>
                  <a:cubicBezTo>
                    <a:pt x="64" y="77"/>
                    <a:pt x="61" y="77"/>
                    <a:pt x="61" y="77"/>
                  </a:cubicBezTo>
                  <a:cubicBezTo>
                    <a:pt x="60" y="77"/>
                    <a:pt x="60" y="77"/>
                    <a:pt x="60" y="77"/>
                  </a:cubicBezTo>
                  <a:cubicBezTo>
                    <a:pt x="60" y="78"/>
                    <a:pt x="58" y="81"/>
                    <a:pt x="57" y="82"/>
                  </a:cubicBezTo>
                  <a:cubicBezTo>
                    <a:pt x="56" y="83"/>
                    <a:pt x="44" y="88"/>
                    <a:pt x="43" y="88"/>
                  </a:cubicBezTo>
                  <a:cubicBezTo>
                    <a:pt x="43" y="88"/>
                    <a:pt x="43" y="89"/>
                    <a:pt x="44" y="90"/>
                  </a:cubicBezTo>
                  <a:cubicBezTo>
                    <a:pt x="44" y="91"/>
                    <a:pt x="41" y="92"/>
                    <a:pt x="40" y="92"/>
                  </a:cubicBezTo>
                  <a:cubicBezTo>
                    <a:pt x="40" y="92"/>
                    <a:pt x="35" y="95"/>
                    <a:pt x="35" y="95"/>
                  </a:cubicBezTo>
                  <a:cubicBezTo>
                    <a:pt x="34" y="96"/>
                    <a:pt x="33" y="96"/>
                    <a:pt x="32" y="95"/>
                  </a:cubicBezTo>
                  <a:cubicBezTo>
                    <a:pt x="32" y="95"/>
                    <a:pt x="32" y="95"/>
                    <a:pt x="31" y="95"/>
                  </a:cubicBezTo>
                  <a:cubicBezTo>
                    <a:pt x="31" y="96"/>
                    <a:pt x="32" y="97"/>
                    <a:pt x="32" y="98"/>
                  </a:cubicBezTo>
                  <a:cubicBezTo>
                    <a:pt x="33" y="98"/>
                    <a:pt x="34" y="102"/>
                    <a:pt x="34" y="103"/>
                  </a:cubicBezTo>
                  <a:cubicBezTo>
                    <a:pt x="34" y="103"/>
                    <a:pt x="34" y="104"/>
                    <a:pt x="34" y="105"/>
                  </a:cubicBezTo>
                  <a:cubicBezTo>
                    <a:pt x="34" y="105"/>
                    <a:pt x="34" y="105"/>
                    <a:pt x="35" y="106"/>
                  </a:cubicBezTo>
                  <a:cubicBezTo>
                    <a:pt x="36" y="106"/>
                    <a:pt x="36" y="107"/>
                    <a:pt x="36" y="107"/>
                  </a:cubicBezTo>
                  <a:cubicBezTo>
                    <a:pt x="36" y="108"/>
                    <a:pt x="34" y="109"/>
                    <a:pt x="33" y="109"/>
                  </a:cubicBezTo>
                  <a:cubicBezTo>
                    <a:pt x="31" y="110"/>
                    <a:pt x="30" y="111"/>
                    <a:pt x="29" y="111"/>
                  </a:cubicBezTo>
                  <a:cubicBezTo>
                    <a:pt x="29" y="111"/>
                    <a:pt x="27" y="110"/>
                    <a:pt x="26" y="109"/>
                  </a:cubicBezTo>
                  <a:cubicBezTo>
                    <a:pt x="25" y="108"/>
                    <a:pt x="19" y="101"/>
                    <a:pt x="19" y="101"/>
                  </a:cubicBezTo>
                  <a:cubicBezTo>
                    <a:pt x="18" y="100"/>
                    <a:pt x="18" y="100"/>
                    <a:pt x="18" y="100"/>
                  </a:cubicBezTo>
                  <a:cubicBezTo>
                    <a:pt x="18" y="100"/>
                    <a:pt x="15" y="100"/>
                    <a:pt x="15" y="100"/>
                  </a:cubicBezTo>
                  <a:cubicBezTo>
                    <a:pt x="14" y="100"/>
                    <a:pt x="14" y="100"/>
                    <a:pt x="14" y="101"/>
                  </a:cubicBezTo>
                  <a:cubicBezTo>
                    <a:pt x="14" y="102"/>
                    <a:pt x="13" y="105"/>
                    <a:pt x="12" y="107"/>
                  </a:cubicBezTo>
                  <a:cubicBezTo>
                    <a:pt x="11" y="109"/>
                    <a:pt x="9" y="109"/>
                    <a:pt x="8" y="110"/>
                  </a:cubicBezTo>
                  <a:cubicBezTo>
                    <a:pt x="7" y="110"/>
                    <a:pt x="6" y="110"/>
                    <a:pt x="6" y="111"/>
                  </a:cubicBezTo>
                  <a:cubicBezTo>
                    <a:pt x="5" y="113"/>
                    <a:pt x="5" y="119"/>
                    <a:pt x="5" y="120"/>
                  </a:cubicBezTo>
                  <a:cubicBezTo>
                    <a:pt x="5" y="120"/>
                    <a:pt x="6" y="121"/>
                    <a:pt x="6" y="121"/>
                  </a:cubicBezTo>
                  <a:cubicBezTo>
                    <a:pt x="7" y="121"/>
                    <a:pt x="10" y="123"/>
                    <a:pt x="7" y="127"/>
                  </a:cubicBezTo>
                  <a:cubicBezTo>
                    <a:pt x="3" y="130"/>
                    <a:pt x="1" y="136"/>
                    <a:pt x="0" y="137"/>
                  </a:cubicBezTo>
                  <a:cubicBezTo>
                    <a:pt x="0" y="138"/>
                    <a:pt x="1" y="138"/>
                    <a:pt x="1" y="138"/>
                  </a:cubicBezTo>
                  <a:cubicBezTo>
                    <a:pt x="1" y="138"/>
                    <a:pt x="8" y="141"/>
                    <a:pt x="9" y="141"/>
                  </a:cubicBezTo>
                  <a:cubicBezTo>
                    <a:pt x="10" y="141"/>
                    <a:pt x="10" y="142"/>
                    <a:pt x="10" y="142"/>
                  </a:cubicBezTo>
                  <a:cubicBezTo>
                    <a:pt x="10" y="142"/>
                    <a:pt x="10" y="149"/>
                    <a:pt x="10" y="149"/>
                  </a:cubicBezTo>
                  <a:cubicBezTo>
                    <a:pt x="10" y="149"/>
                    <a:pt x="10" y="150"/>
                    <a:pt x="10" y="150"/>
                  </a:cubicBezTo>
                  <a:cubicBezTo>
                    <a:pt x="10" y="150"/>
                    <a:pt x="9" y="150"/>
                    <a:pt x="12" y="151"/>
                  </a:cubicBezTo>
                  <a:cubicBezTo>
                    <a:pt x="15" y="152"/>
                    <a:pt x="18" y="151"/>
                    <a:pt x="21" y="150"/>
                  </a:cubicBezTo>
                  <a:cubicBezTo>
                    <a:pt x="24" y="149"/>
                    <a:pt x="26" y="152"/>
                    <a:pt x="27" y="154"/>
                  </a:cubicBezTo>
                  <a:cubicBezTo>
                    <a:pt x="28" y="156"/>
                    <a:pt x="35" y="166"/>
                    <a:pt x="36" y="167"/>
                  </a:cubicBezTo>
                  <a:cubicBezTo>
                    <a:pt x="38" y="169"/>
                    <a:pt x="37" y="170"/>
                    <a:pt x="36" y="170"/>
                  </a:cubicBezTo>
                  <a:cubicBezTo>
                    <a:pt x="35" y="171"/>
                    <a:pt x="33" y="170"/>
                    <a:pt x="32" y="169"/>
                  </a:cubicBezTo>
                  <a:cubicBezTo>
                    <a:pt x="31" y="169"/>
                    <a:pt x="30" y="170"/>
                    <a:pt x="30" y="171"/>
                  </a:cubicBezTo>
                  <a:cubicBezTo>
                    <a:pt x="29" y="171"/>
                    <a:pt x="30" y="171"/>
                    <a:pt x="30" y="172"/>
                  </a:cubicBezTo>
                  <a:cubicBezTo>
                    <a:pt x="31" y="173"/>
                    <a:pt x="32" y="173"/>
                    <a:pt x="33" y="174"/>
                  </a:cubicBezTo>
                  <a:cubicBezTo>
                    <a:pt x="33" y="174"/>
                    <a:pt x="35" y="175"/>
                    <a:pt x="35" y="175"/>
                  </a:cubicBezTo>
                  <a:cubicBezTo>
                    <a:pt x="41" y="178"/>
                    <a:pt x="41" y="178"/>
                    <a:pt x="41" y="178"/>
                  </a:cubicBezTo>
                  <a:cubicBezTo>
                    <a:pt x="41" y="177"/>
                    <a:pt x="41" y="177"/>
                    <a:pt x="41" y="177"/>
                  </a:cubicBezTo>
                  <a:cubicBezTo>
                    <a:pt x="41" y="176"/>
                    <a:pt x="41" y="175"/>
                    <a:pt x="41" y="175"/>
                  </a:cubicBezTo>
                  <a:cubicBezTo>
                    <a:pt x="42" y="174"/>
                    <a:pt x="43" y="172"/>
                    <a:pt x="44" y="172"/>
                  </a:cubicBezTo>
                  <a:cubicBezTo>
                    <a:pt x="46" y="173"/>
                    <a:pt x="51" y="173"/>
                    <a:pt x="53" y="171"/>
                  </a:cubicBezTo>
                  <a:cubicBezTo>
                    <a:pt x="54" y="170"/>
                    <a:pt x="56" y="169"/>
                    <a:pt x="58" y="168"/>
                  </a:cubicBezTo>
                  <a:cubicBezTo>
                    <a:pt x="59" y="167"/>
                    <a:pt x="61" y="167"/>
                    <a:pt x="63" y="166"/>
                  </a:cubicBezTo>
                  <a:cubicBezTo>
                    <a:pt x="64" y="165"/>
                    <a:pt x="65" y="164"/>
                    <a:pt x="66" y="163"/>
                  </a:cubicBezTo>
                  <a:cubicBezTo>
                    <a:pt x="67" y="163"/>
                    <a:pt x="70" y="162"/>
                    <a:pt x="72" y="163"/>
                  </a:cubicBezTo>
                  <a:cubicBezTo>
                    <a:pt x="74" y="163"/>
                    <a:pt x="85" y="168"/>
                    <a:pt x="86" y="167"/>
                  </a:cubicBezTo>
                  <a:cubicBezTo>
                    <a:pt x="88" y="166"/>
                    <a:pt x="89" y="164"/>
                    <a:pt x="90" y="165"/>
                  </a:cubicBezTo>
                  <a:cubicBezTo>
                    <a:pt x="92" y="165"/>
                    <a:pt x="94" y="166"/>
                    <a:pt x="95" y="166"/>
                  </a:cubicBezTo>
                  <a:cubicBezTo>
                    <a:pt x="96" y="167"/>
                    <a:pt x="101" y="176"/>
                    <a:pt x="101" y="179"/>
                  </a:cubicBezTo>
                  <a:cubicBezTo>
                    <a:pt x="100" y="183"/>
                    <a:pt x="98" y="187"/>
                    <a:pt x="98" y="188"/>
                  </a:cubicBezTo>
                  <a:cubicBezTo>
                    <a:pt x="97" y="189"/>
                    <a:pt x="98" y="192"/>
                    <a:pt x="99" y="193"/>
                  </a:cubicBezTo>
                  <a:cubicBezTo>
                    <a:pt x="99" y="194"/>
                    <a:pt x="101" y="195"/>
                    <a:pt x="103" y="195"/>
                  </a:cubicBezTo>
                  <a:cubicBezTo>
                    <a:pt x="105" y="196"/>
                    <a:pt x="110" y="196"/>
                    <a:pt x="111" y="195"/>
                  </a:cubicBezTo>
                  <a:cubicBezTo>
                    <a:pt x="112" y="193"/>
                    <a:pt x="112" y="192"/>
                    <a:pt x="113" y="192"/>
                  </a:cubicBezTo>
                  <a:cubicBezTo>
                    <a:pt x="114" y="192"/>
                    <a:pt x="115" y="194"/>
                    <a:pt x="115" y="196"/>
                  </a:cubicBezTo>
                  <a:cubicBezTo>
                    <a:pt x="115" y="198"/>
                    <a:pt x="115" y="198"/>
                    <a:pt x="116" y="199"/>
                  </a:cubicBezTo>
                  <a:cubicBezTo>
                    <a:pt x="117" y="200"/>
                    <a:pt x="117" y="202"/>
                    <a:pt x="115" y="202"/>
                  </a:cubicBezTo>
                  <a:cubicBezTo>
                    <a:pt x="113" y="202"/>
                    <a:pt x="112" y="201"/>
                    <a:pt x="111" y="202"/>
                  </a:cubicBezTo>
                  <a:cubicBezTo>
                    <a:pt x="110" y="203"/>
                    <a:pt x="107" y="203"/>
                    <a:pt x="106" y="204"/>
                  </a:cubicBezTo>
                  <a:cubicBezTo>
                    <a:pt x="105" y="205"/>
                    <a:pt x="102" y="212"/>
                    <a:pt x="100" y="212"/>
                  </a:cubicBezTo>
                  <a:cubicBezTo>
                    <a:pt x="98" y="212"/>
                    <a:pt x="99" y="212"/>
                    <a:pt x="100" y="209"/>
                  </a:cubicBezTo>
                  <a:cubicBezTo>
                    <a:pt x="102" y="207"/>
                    <a:pt x="104" y="203"/>
                    <a:pt x="107" y="202"/>
                  </a:cubicBezTo>
                  <a:cubicBezTo>
                    <a:pt x="110" y="200"/>
                    <a:pt x="111" y="202"/>
                    <a:pt x="112" y="199"/>
                  </a:cubicBezTo>
                  <a:cubicBezTo>
                    <a:pt x="112" y="197"/>
                    <a:pt x="111" y="197"/>
                    <a:pt x="110" y="198"/>
                  </a:cubicBezTo>
                  <a:cubicBezTo>
                    <a:pt x="108" y="198"/>
                    <a:pt x="107" y="199"/>
                    <a:pt x="105" y="198"/>
                  </a:cubicBezTo>
                  <a:cubicBezTo>
                    <a:pt x="103" y="197"/>
                    <a:pt x="101" y="197"/>
                    <a:pt x="99" y="197"/>
                  </a:cubicBezTo>
                  <a:cubicBezTo>
                    <a:pt x="96" y="197"/>
                    <a:pt x="86" y="195"/>
                    <a:pt x="84" y="195"/>
                  </a:cubicBezTo>
                  <a:cubicBezTo>
                    <a:pt x="82" y="195"/>
                    <a:pt x="79" y="195"/>
                    <a:pt x="79" y="194"/>
                  </a:cubicBezTo>
                  <a:cubicBezTo>
                    <a:pt x="79" y="194"/>
                    <a:pt x="78" y="193"/>
                    <a:pt x="77" y="194"/>
                  </a:cubicBezTo>
                  <a:cubicBezTo>
                    <a:pt x="76" y="195"/>
                    <a:pt x="76" y="196"/>
                    <a:pt x="75" y="196"/>
                  </a:cubicBezTo>
                  <a:cubicBezTo>
                    <a:pt x="74" y="195"/>
                    <a:pt x="73" y="195"/>
                    <a:pt x="72" y="197"/>
                  </a:cubicBezTo>
                  <a:cubicBezTo>
                    <a:pt x="71" y="200"/>
                    <a:pt x="71" y="200"/>
                    <a:pt x="70" y="201"/>
                  </a:cubicBezTo>
                  <a:cubicBezTo>
                    <a:pt x="69" y="202"/>
                    <a:pt x="66" y="202"/>
                    <a:pt x="68" y="203"/>
                  </a:cubicBezTo>
                  <a:cubicBezTo>
                    <a:pt x="69" y="205"/>
                    <a:pt x="71" y="207"/>
                    <a:pt x="71" y="208"/>
                  </a:cubicBezTo>
                  <a:cubicBezTo>
                    <a:pt x="71" y="209"/>
                    <a:pt x="72" y="209"/>
                    <a:pt x="73" y="209"/>
                  </a:cubicBezTo>
                  <a:cubicBezTo>
                    <a:pt x="73" y="209"/>
                    <a:pt x="77" y="210"/>
                    <a:pt x="75" y="210"/>
                  </a:cubicBezTo>
                  <a:cubicBezTo>
                    <a:pt x="72" y="210"/>
                    <a:pt x="72" y="210"/>
                    <a:pt x="70" y="211"/>
                  </a:cubicBezTo>
                  <a:cubicBezTo>
                    <a:pt x="69" y="211"/>
                    <a:pt x="68" y="212"/>
                    <a:pt x="67" y="210"/>
                  </a:cubicBezTo>
                  <a:cubicBezTo>
                    <a:pt x="66" y="209"/>
                    <a:pt x="64" y="208"/>
                    <a:pt x="63" y="209"/>
                  </a:cubicBezTo>
                  <a:cubicBezTo>
                    <a:pt x="62" y="209"/>
                    <a:pt x="58" y="208"/>
                    <a:pt x="58" y="208"/>
                  </a:cubicBezTo>
                  <a:cubicBezTo>
                    <a:pt x="58" y="208"/>
                    <a:pt x="56" y="208"/>
                    <a:pt x="56" y="210"/>
                  </a:cubicBezTo>
                  <a:cubicBezTo>
                    <a:pt x="55" y="212"/>
                    <a:pt x="56" y="214"/>
                    <a:pt x="58" y="215"/>
                  </a:cubicBezTo>
                  <a:cubicBezTo>
                    <a:pt x="61" y="215"/>
                    <a:pt x="64" y="215"/>
                    <a:pt x="65" y="218"/>
                  </a:cubicBezTo>
                  <a:cubicBezTo>
                    <a:pt x="67" y="221"/>
                    <a:pt x="72" y="232"/>
                    <a:pt x="72" y="233"/>
                  </a:cubicBezTo>
                  <a:cubicBezTo>
                    <a:pt x="71" y="235"/>
                    <a:pt x="71" y="236"/>
                    <a:pt x="72" y="236"/>
                  </a:cubicBezTo>
                  <a:cubicBezTo>
                    <a:pt x="74" y="235"/>
                    <a:pt x="77" y="234"/>
                    <a:pt x="79" y="238"/>
                  </a:cubicBezTo>
                  <a:cubicBezTo>
                    <a:pt x="81" y="242"/>
                    <a:pt x="82" y="241"/>
                    <a:pt x="83" y="241"/>
                  </a:cubicBezTo>
                  <a:cubicBezTo>
                    <a:pt x="83" y="240"/>
                    <a:pt x="86" y="240"/>
                    <a:pt x="86" y="241"/>
                  </a:cubicBezTo>
                  <a:cubicBezTo>
                    <a:pt x="87" y="242"/>
                    <a:pt x="89" y="241"/>
                    <a:pt x="90" y="242"/>
                  </a:cubicBezTo>
                  <a:cubicBezTo>
                    <a:pt x="91" y="242"/>
                    <a:pt x="93" y="243"/>
                    <a:pt x="92" y="244"/>
                  </a:cubicBezTo>
                  <a:cubicBezTo>
                    <a:pt x="91" y="244"/>
                    <a:pt x="92" y="245"/>
                    <a:pt x="92" y="246"/>
                  </a:cubicBezTo>
                  <a:cubicBezTo>
                    <a:pt x="91" y="247"/>
                    <a:pt x="91" y="250"/>
                    <a:pt x="90" y="251"/>
                  </a:cubicBezTo>
                  <a:cubicBezTo>
                    <a:pt x="89" y="252"/>
                    <a:pt x="88" y="258"/>
                    <a:pt x="89" y="261"/>
                  </a:cubicBezTo>
                  <a:cubicBezTo>
                    <a:pt x="90" y="259"/>
                    <a:pt x="93" y="257"/>
                    <a:pt x="93" y="256"/>
                  </a:cubicBezTo>
                  <a:cubicBezTo>
                    <a:pt x="94" y="256"/>
                    <a:pt x="98" y="253"/>
                    <a:pt x="100" y="253"/>
                  </a:cubicBezTo>
                  <a:cubicBezTo>
                    <a:pt x="102" y="252"/>
                    <a:pt x="107" y="251"/>
                    <a:pt x="108" y="251"/>
                  </a:cubicBezTo>
                  <a:cubicBezTo>
                    <a:pt x="109" y="250"/>
                    <a:pt x="112" y="249"/>
                    <a:pt x="113" y="250"/>
                  </a:cubicBezTo>
                  <a:cubicBezTo>
                    <a:pt x="114" y="250"/>
                    <a:pt x="115" y="251"/>
                    <a:pt x="115" y="251"/>
                  </a:cubicBezTo>
                  <a:cubicBezTo>
                    <a:pt x="116" y="252"/>
                    <a:pt x="123" y="257"/>
                    <a:pt x="124" y="257"/>
                  </a:cubicBezTo>
                  <a:cubicBezTo>
                    <a:pt x="124" y="258"/>
                    <a:pt x="128" y="262"/>
                    <a:pt x="129" y="264"/>
                  </a:cubicBezTo>
                  <a:cubicBezTo>
                    <a:pt x="130" y="265"/>
                    <a:pt x="132" y="268"/>
                    <a:pt x="133" y="268"/>
                  </a:cubicBezTo>
                  <a:cubicBezTo>
                    <a:pt x="134" y="269"/>
                    <a:pt x="136" y="269"/>
                    <a:pt x="138" y="269"/>
                  </a:cubicBezTo>
                  <a:cubicBezTo>
                    <a:pt x="139" y="268"/>
                    <a:pt x="140" y="268"/>
                    <a:pt x="141" y="268"/>
                  </a:cubicBezTo>
                  <a:cubicBezTo>
                    <a:pt x="141" y="204"/>
                    <a:pt x="141" y="204"/>
                    <a:pt x="141" y="204"/>
                  </a:cubicBezTo>
                  <a:cubicBezTo>
                    <a:pt x="141" y="204"/>
                    <a:pt x="141" y="202"/>
                    <a:pt x="142" y="202"/>
                  </a:cubicBezTo>
                  <a:cubicBezTo>
                    <a:pt x="144" y="201"/>
                    <a:pt x="145" y="201"/>
                    <a:pt x="146" y="200"/>
                  </a:cubicBezTo>
                  <a:cubicBezTo>
                    <a:pt x="147" y="200"/>
                    <a:pt x="178" y="192"/>
                    <a:pt x="178" y="192"/>
                  </a:cubicBezTo>
                  <a:cubicBezTo>
                    <a:pt x="178" y="192"/>
                    <a:pt x="179" y="192"/>
                    <a:pt x="179" y="192"/>
                  </a:cubicBezTo>
                  <a:cubicBezTo>
                    <a:pt x="179" y="192"/>
                    <a:pt x="180" y="192"/>
                    <a:pt x="180" y="192"/>
                  </a:cubicBezTo>
                  <a:cubicBezTo>
                    <a:pt x="180" y="190"/>
                    <a:pt x="181" y="189"/>
                    <a:pt x="181" y="188"/>
                  </a:cubicBezTo>
                  <a:cubicBezTo>
                    <a:pt x="182" y="187"/>
                    <a:pt x="184" y="186"/>
                    <a:pt x="185" y="186"/>
                  </a:cubicBezTo>
                  <a:cubicBezTo>
                    <a:pt x="186" y="185"/>
                    <a:pt x="186" y="185"/>
                    <a:pt x="187" y="185"/>
                  </a:cubicBezTo>
                  <a:cubicBezTo>
                    <a:pt x="188" y="185"/>
                    <a:pt x="191" y="183"/>
                    <a:pt x="190" y="185"/>
                  </a:cubicBezTo>
                  <a:cubicBezTo>
                    <a:pt x="189" y="187"/>
                    <a:pt x="189" y="188"/>
                    <a:pt x="190" y="189"/>
                  </a:cubicBezTo>
                  <a:cubicBezTo>
                    <a:pt x="190" y="190"/>
                    <a:pt x="192" y="189"/>
                    <a:pt x="192" y="190"/>
                  </a:cubicBezTo>
                  <a:cubicBezTo>
                    <a:pt x="192" y="191"/>
                    <a:pt x="192" y="190"/>
                    <a:pt x="193" y="189"/>
                  </a:cubicBezTo>
                  <a:cubicBezTo>
                    <a:pt x="194" y="189"/>
                    <a:pt x="194" y="188"/>
                    <a:pt x="195" y="189"/>
                  </a:cubicBezTo>
                  <a:cubicBezTo>
                    <a:pt x="195" y="189"/>
                    <a:pt x="195" y="188"/>
                    <a:pt x="195" y="187"/>
                  </a:cubicBezTo>
                  <a:cubicBezTo>
                    <a:pt x="195" y="186"/>
                    <a:pt x="197" y="185"/>
                    <a:pt x="197" y="184"/>
                  </a:cubicBezTo>
                  <a:cubicBezTo>
                    <a:pt x="197" y="183"/>
                    <a:pt x="195" y="181"/>
                    <a:pt x="195" y="180"/>
                  </a:cubicBezTo>
                  <a:cubicBezTo>
                    <a:pt x="194" y="179"/>
                    <a:pt x="194" y="178"/>
                    <a:pt x="195" y="178"/>
                  </a:cubicBezTo>
                  <a:cubicBezTo>
                    <a:pt x="197" y="179"/>
                    <a:pt x="197" y="178"/>
                    <a:pt x="198" y="180"/>
                  </a:cubicBezTo>
                  <a:cubicBezTo>
                    <a:pt x="198" y="181"/>
                    <a:pt x="199" y="180"/>
                    <a:pt x="198" y="181"/>
                  </a:cubicBezTo>
                  <a:cubicBezTo>
                    <a:pt x="197" y="183"/>
                    <a:pt x="197" y="184"/>
                    <a:pt x="198" y="184"/>
                  </a:cubicBezTo>
                  <a:cubicBezTo>
                    <a:pt x="199" y="184"/>
                    <a:pt x="199" y="182"/>
                    <a:pt x="201" y="183"/>
                  </a:cubicBezTo>
                  <a:cubicBezTo>
                    <a:pt x="202" y="183"/>
                    <a:pt x="204" y="183"/>
                    <a:pt x="205" y="182"/>
                  </a:cubicBezTo>
                  <a:cubicBezTo>
                    <a:pt x="205" y="182"/>
                    <a:pt x="208" y="183"/>
                    <a:pt x="209" y="183"/>
                  </a:cubicBezTo>
                  <a:cubicBezTo>
                    <a:pt x="210" y="183"/>
                    <a:pt x="212" y="183"/>
                    <a:pt x="211" y="184"/>
                  </a:cubicBezTo>
                  <a:cubicBezTo>
                    <a:pt x="209" y="185"/>
                    <a:pt x="209" y="185"/>
                    <a:pt x="208" y="186"/>
                  </a:cubicBezTo>
                  <a:cubicBezTo>
                    <a:pt x="208" y="187"/>
                    <a:pt x="206" y="187"/>
                    <a:pt x="205" y="187"/>
                  </a:cubicBezTo>
                  <a:cubicBezTo>
                    <a:pt x="205" y="187"/>
                    <a:pt x="200" y="186"/>
                    <a:pt x="200" y="186"/>
                  </a:cubicBezTo>
                  <a:cubicBezTo>
                    <a:pt x="200" y="186"/>
                    <a:pt x="198" y="184"/>
                    <a:pt x="198" y="185"/>
                  </a:cubicBezTo>
                  <a:cubicBezTo>
                    <a:pt x="198" y="186"/>
                    <a:pt x="198" y="187"/>
                    <a:pt x="198" y="187"/>
                  </a:cubicBezTo>
                  <a:cubicBezTo>
                    <a:pt x="197" y="187"/>
                    <a:pt x="198" y="188"/>
                    <a:pt x="198" y="189"/>
                  </a:cubicBezTo>
                  <a:cubicBezTo>
                    <a:pt x="197" y="189"/>
                    <a:pt x="196" y="190"/>
                    <a:pt x="197" y="191"/>
                  </a:cubicBezTo>
                  <a:cubicBezTo>
                    <a:pt x="197" y="192"/>
                    <a:pt x="198" y="193"/>
                    <a:pt x="199" y="192"/>
                  </a:cubicBezTo>
                  <a:cubicBezTo>
                    <a:pt x="200" y="191"/>
                    <a:pt x="202" y="192"/>
                    <a:pt x="202" y="193"/>
                  </a:cubicBezTo>
                  <a:cubicBezTo>
                    <a:pt x="203" y="195"/>
                    <a:pt x="203" y="201"/>
                    <a:pt x="203" y="203"/>
                  </a:cubicBezTo>
                  <a:cubicBezTo>
                    <a:pt x="202" y="203"/>
                    <a:pt x="202" y="204"/>
                    <a:pt x="203" y="205"/>
                  </a:cubicBezTo>
                  <a:cubicBezTo>
                    <a:pt x="215" y="212"/>
                    <a:pt x="215" y="212"/>
                    <a:pt x="215" y="212"/>
                  </a:cubicBezTo>
                  <a:cubicBezTo>
                    <a:pt x="215" y="212"/>
                    <a:pt x="218" y="214"/>
                    <a:pt x="218" y="216"/>
                  </a:cubicBezTo>
                  <a:cubicBezTo>
                    <a:pt x="218" y="216"/>
                    <a:pt x="219" y="218"/>
                    <a:pt x="219" y="218"/>
                  </a:cubicBezTo>
                  <a:cubicBezTo>
                    <a:pt x="220" y="219"/>
                    <a:pt x="230" y="229"/>
                    <a:pt x="230" y="229"/>
                  </a:cubicBezTo>
                  <a:cubicBezTo>
                    <a:pt x="230" y="229"/>
                    <a:pt x="230" y="230"/>
                    <a:pt x="231" y="229"/>
                  </a:cubicBezTo>
                  <a:cubicBezTo>
                    <a:pt x="232" y="229"/>
                    <a:pt x="245" y="227"/>
                    <a:pt x="245" y="227"/>
                  </a:cubicBezTo>
                  <a:cubicBezTo>
                    <a:pt x="245" y="227"/>
                    <a:pt x="248" y="227"/>
                    <a:pt x="250" y="227"/>
                  </a:cubicBezTo>
                  <a:cubicBezTo>
                    <a:pt x="253" y="227"/>
                    <a:pt x="268" y="228"/>
                    <a:pt x="268" y="228"/>
                  </a:cubicBezTo>
                  <a:cubicBezTo>
                    <a:pt x="268" y="228"/>
                    <a:pt x="268" y="228"/>
                    <a:pt x="269" y="227"/>
                  </a:cubicBezTo>
                  <a:cubicBezTo>
                    <a:pt x="269" y="227"/>
                    <a:pt x="273" y="225"/>
                    <a:pt x="273" y="225"/>
                  </a:cubicBezTo>
                  <a:cubicBezTo>
                    <a:pt x="273" y="225"/>
                    <a:pt x="274" y="225"/>
                    <a:pt x="275" y="226"/>
                  </a:cubicBezTo>
                  <a:cubicBezTo>
                    <a:pt x="276" y="227"/>
                    <a:pt x="279" y="229"/>
                    <a:pt x="279" y="230"/>
                  </a:cubicBezTo>
                  <a:cubicBezTo>
                    <a:pt x="280" y="231"/>
                    <a:pt x="281" y="232"/>
                    <a:pt x="282" y="232"/>
                  </a:cubicBezTo>
                  <a:cubicBezTo>
                    <a:pt x="282" y="233"/>
                    <a:pt x="285" y="235"/>
                    <a:pt x="285" y="235"/>
                  </a:cubicBezTo>
                  <a:cubicBezTo>
                    <a:pt x="285" y="236"/>
                    <a:pt x="288" y="239"/>
                    <a:pt x="288" y="239"/>
                  </a:cubicBezTo>
                  <a:cubicBezTo>
                    <a:pt x="289" y="239"/>
                    <a:pt x="290" y="239"/>
                    <a:pt x="291" y="239"/>
                  </a:cubicBezTo>
                  <a:cubicBezTo>
                    <a:pt x="291" y="238"/>
                    <a:pt x="291" y="239"/>
                    <a:pt x="291" y="239"/>
                  </a:cubicBezTo>
                  <a:cubicBezTo>
                    <a:pt x="291" y="240"/>
                    <a:pt x="292" y="244"/>
                    <a:pt x="291" y="246"/>
                  </a:cubicBezTo>
                  <a:cubicBezTo>
                    <a:pt x="290" y="249"/>
                    <a:pt x="290" y="253"/>
                    <a:pt x="290" y="254"/>
                  </a:cubicBezTo>
                  <a:cubicBezTo>
                    <a:pt x="290" y="255"/>
                    <a:pt x="290" y="257"/>
                    <a:pt x="293" y="256"/>
                  </a:cubicBezTo>
                  <a:cubicBezTo>
                    <a:pt x="296" y="256"/>
                    <a:pt x="297" y="255"/>
                    <a:pt x="297" y="257"/>
                  </a:cubicBezTo>
                  <a:cubicBezTo>
                    <a:pt x="298" y="259"/>
                    <a:pt x="298" y="262"/>
                    <a:pt x="299" y="264"/>
                  </a:cubicBezTo>
                  <a:cubicBezTo>
                    <a:pt x="299" y="266"/>
                    <a:pt x="301" y="270"/>
                    <a:pt x="301" y="270"/>
                  </a:cubicBezTo>
                  <a:cubicBezTo>
                    <a:pt x="301" y="270"/>
                    <a:pt x="301" y="271"/>
                    <a:pt x="301" y="271"/>
                  </a:cubicBezTo>
                  <a:cubicBezTo>
                    <a:pt x="302" y="271"/>
                    <a:pt x="310" y="271"/>
                    <a:pt x="312" y="271"/>
                  </a:cubicBezTo>
                  <a:cubicBezTo>
                    <a:pt x="314" y="270"/>
                    <a:pt x="318" y="270"/>
                    <a:pt x="319" y="271"/>
                  </a:cubicBezTo>
                  <a:cubicBezTo>
                    <a:pt x="319" y="272"/>
                    <a:pt x="320" y="272"/>
                    <a:pt x="320" y="273"/>
                  </a:cubicBezTo>
                  <a:cubicBezTo>
                    <a:pt x="321" y="273"/>
                    <a:pt x="322" y="273"/>
                    <a:pt x="321" y="273"/>
                  </a:cubicBezTo>
                  <a:cubicBezTo>
                    <a:pt x="321" y="274"/>
                    <a:pt x="321" y="274"/>
                    <a:pt x="321" y="274"/>
                  </a:cubicBezTo>
                  <a:cubicBezTo>
                    <a:pt x="321" y="275"/>
                    <a:pt x="321" y="276"/>
                    <a:pt x="321" y="276"/>
                  </a:cubicBezTo>
                  <a:cubicBezTo>
                    <a:pt x="320" y="277"/>
                    <a:pt x="320" y="277"/>
                    <a:pt x="320" y="277"/>
                  </a:cubicBezTo>
                  <a:cubicBezTo>
                    <a:pt x="320" y="277"/>
                    <a:pt x="319" y="277"/>
                    <a:pt x="320" y="277"/>
                  </a:cubicBezTo>
                  <a:cubicBezTo>
                    <a:pt x="320" y="278"/>
                    <a:pt x="323" y="279"/>
                    <a:pt x="323" y="279"/>
                  </a:cubicBezTo>
                  <a:cubicBezTo>
                    <a:pt x="323" y="279"/>
                    <a:pt x="324" y="280"/>
                    <a:pt x="324" y="280"/>
                  </a:cubicBezTo>
                  <a:cubicBezTo>
                    <a:pt x="325" y="280"/>
                    <a:pt x="327" y="281"/>
                    <a:pt x="327" y="281"/>
                  </a:cubicBezTo>
                  <a:cubicBezTo>
                    <a:pt x="327" y="281"/>
                    <a:pt x="327" y="281"/>
                    <a:pt x="328" y="281"/>
                  </a:cubicBezTo>
                  <a:cubicBezTo>
                    <a:pt x="328" y="281"/>
                    <a:pt x="329" y="281"/>
                    <a:pt x="329" y="281"/>
                  </a:cubicBezTo>
                  <a:cubicBezTo>
                    <a:pt x="329" y="281"/>
                    <a:pt x="329" y="281"/>
                    <a:pt x="329" y="280"/>
                  </a:cubicBezTo>
                  <a:cubicBezTo>
                    <a:pt x="329" y="279"/>
                    <a:pt x="329" y="275"/>
                    <a:pt x="329" y="275"/>
                  </a:cubicBezTo>
                  <a:cubicBezTo>
                    <a:pt x="329" y="275"/>
                    <a:pt x="329" y="275"/>
                    <a:pt x="329" y="274"/>
                  </a:cubicBezTo>
                  <a:cubicBezTo>
                    <a:pt x="330" y="274"/>
                    <a:pt x="332" y="272"/>
                    <a:pt x="333" y="271"/>
                  </a:cubicBezTo>
                  <a:cubicBezTo>
                    <a:pt x="334" y="271"/>
                    <a:pt x="335" y="271"/>
                    <a:pt x="335" y="271"/>
                  </a:cubicBezTo>
                  <a:cubicBezTo>
                    <a:pt x="335" y="271"/>
                    <a:pt x="335" y="270"/>
                    <a:pt x="335" y="270"/>
                  </a:cubicBezTo>
                  <a:cubicBezTo>
                    <a:pt x="335" y="270"/>
                    <a:pt x="335" y="269"/>
                    <a:pt x="335" y="269"/>
                  </a:cubicBezTo>
                  <a:cubicBezTo>
                    <a:pt x="335" y="269"/>
                    <a:pt x="335" y="269"/>
                    <a:pt x="336" y="268"/>
                  </a:cubicBezTo>
                  <a:cubicBezTo>
                    <a:pt x="336" y="268"/>
                    <a:pt x="338" y="267"/>
                    <a:pt x="339" y="266"/>
                  </a:cubicBezTo>
                  <a:cubicBezTo>
                    <a:pt x="340" y="266"/>
                    <a:pt x="344" y="263"/>
                    <a:pt x="344" y="262"/>
                  </a:cubicBezTo>
                  <a:cubicBezTo>
                    <a:pt x="345" y="262"/>
                    <a:pt x="356" y="256"/>
                    <a:pt x="358" y="255"/>
                  </a:cubicBezTo>
                  <a:cubicBezTo>
                    <a:pt x="358" y="254"/>
                    <a:pt x="362" y="252"/>
                    <a:pt x="363" y="251"/>
                  </a:cubicBezTo>
                  <a:cubicBezTo>
                    <a:pt x="363" y="251"/>
                    <a:pt x="363" y="251"/>
                    <a:pt x="363" y="251"/>
                  </a:cubicBezTo>
                  <a:cubicBezTo>
                    <a:pt x="362" y="251"/>
                    <a:pt x="362" y="251"/>
                    <a:pt x="362" y="250"/>
                  </a:cubicBezTo>
                  <a:cubicBezTo>
                    <a:pt x="363" y="250"/>
                    <a:pt x="369" y="243"/>
                    <a:pt x="369" y="243"/>
                  </a:cubicBezTo>
                  <a:cubicBezTo>
                    <a:pt x="369" y="243"/>
                    <a:pt x="369" y="243"/>
                    <a:pt x="369" y="243"/>
                  </a:cubicBezTo>
                  <a:cubicBezTo>
                    <a:pt x="370" y="243"/>
                    <a:pt x="380" y="243"/>
                    <a:pt x="380" y="243"/>
                  </a:cubicBezTo>
                  <a:cubicBezTo>
                    <a:pt x="380" y="243"/>
                    <a:pt x="381" y="243"/>
                    <a:pt x="382" y="243"/>
                  </a:cubicBezTo>
                  <a:cubicBezTo>
                    <a:pt x="382" y="243"/>
                    <a:pt x="401" y="249"/>
                    <a:pt x="401" y="249"/>
                  </a:cubicBezTo>
                  <a:cubicBezTo>
                    <a:pt x="401" y="249"/>
                    <a:pt x="402" y="249"/>
                    <a:pt x="401" y="248"/>
                  </a:cubicBezTo>
                  <a:cubicBezTo>
                    <a:pt x="400" y="247"/>
                    <a:pt x="399" y="242"/>
                    <a:pt x="404" y="237"/>
                  </a:cubicBezTo>
                  <a:cubicBezTo>
                    <a:pt x="404" y="237"/>
                    <a:pt x="405" y="236"/>
                    <a:pt x="406" y="236"/>
                  </a:cubicBezTo>
                  <a:cubicBezTo>
                    <a:pt x="407" y="236"/>
                    <a:pt x="409" y="235"/>
                    <a:pt x="410" y="235"/>
                  </a:cubicBezTo>
                  <a:cubicBezTo>
                    <a:pt x="410" y="235"/>
                    <a:pt x="411" y="235"/>
                    <a:pt x="411" y="235"/>
                  </a:cubicBezTo>
                  <a:cubicBezTo>
                    <a:pt x="412" y="235"/>
                    <a:pt x="415" y="235"/>
                    <a:pt x="415" y="235"/>
                  </a:cubicBezTo>
                  <a:cubicBezTo>
                    <a:pt x="415" y="235"/>
                    <a:pt x="415" y="236"/>
                    <a:pt x="416" y="236"/>
                  </a:cubicBezTo>
                  <a:cubicBezTo>
                    <a:pt x="416" y="236"/>
                    <a:pt x="419" y="238"/>
                    <a:pt x="420" y="238"/>
                  </a:cubicBezTo>
                  <a:cubicBezTo>
                    <a:pt x="420" y="239"/>
                    <a:pt x="426" y="240"/>
                    <a:pt x="426" y="240"/>
                  </a:cubicBezTo>
                  <a:cubicBezTo>
                    <a:pt x="427" y="241"/>
                    <a:pt x="429" y="241"/>
                    <a:pt x="430" y="241"/>
                  </a:cubicBezTo>
                  <a:cubicBezTo>
                    <a:pt x="431" y="241"/>
                    <a:pt x="435" y="239"/>
                    <a:pt x="435" y="239"/>
                  </a:cubicBezTo>
                  <a:cubicBezTo>
                    <a:pt x="435" y="239"/>
                    <a:pt x="436" y="239"/>
                    <a:pt x="436" y="239"/>
                  </a:cubicBezTo>
                  <a:cubicBezTo>
                    <a:pt x="436" y="239"/>
                    <a:pt x="457" y="240"/>
                    <a:pt x="459" y="240"/>
                  </a:cubicBezTo>
                  <a:cubicBezTo>
                    <a:pt x="462" y="240"/>
                    <a:pt x="469" y="240"/>
                    <a:pt x="470" y="240"/>
                  </a:cubicBezTo>
                  <a:cubicBezTo>
                    <a:pt x="471" y="240"/>
                    <a:pt x="476" y="240"/>
                    <a:pt x="477" y="241"/>
                  </a:cubicBezTo>
                  <a:cubicBezTo>
                    <a:pt x="478" y="241"/>
                    <a:pt x="481" y="242"/>
                    <a:pt x="483" y="242"/>
                  </a:cubicBezTo>
                  <a:cubicBezTo>
                    <a:pt x="485" y="242"/>
                    <a:pt x="486" y="243"/>
                    <a:pt x="487" y="244"/>
                  </a:cubicBezTo>
                  <a:cubicBezTo>
                    <a:pt x="487" y="245"/>
                    <a:pt x="489" y="247"/>
                    <a:pt x="489" y="247"/>
                  </a:cubicBezTo>
                  <a:cubicBezTo>
                    <a:pt x="489" y="247"/>
                    <a:pt x="489" y="247"/>
                    <a:pt x="490" y="247"/>
                  </a:cubicBezTo>
                  <a:cubicBezTo>
                    <a:pt x="490" y="247"/>
                    <a:pt x="497" y="248"/>
                    <a:pt x="498" y="249"/>
                  </a:cubicBezTo>
                  <a:cubicBezTo>
                    <a:pt x="498" y="250"/>
                    <a:pt x="500" y="251"/>
                    <a:pt x="501" y="252"/>
                  </a:cubicBezTo>
                  <a:close/>
                  <a:moveTo>
                    <a:pt x="401" y="186"/>
                  </a:moveTo>
                  <a:cubicBezTo>
                    <a:pt x="403" y="186"/>
                    <a:pt x="405" y="184"/>
                    <a:pt x="404" y="183"/>
                  </a:cubicBezTo>
                  <a:cubicBezTo>
                    <a:pt x="404" y="182"/>
                    <a:pt x="403" y="181"/>
                    <a:pt x="404" y="180"/>
                  </a:cubicBezTo>
                  <a:cubicBezTo>
                    <a:pt x="405" y="180"/>
                    <a:pt x="406" y="180"/>
                    <a:pt x="407" y="180"/>
                  </a:cubicBezTo>
                  <a:cubicBezTo>
                    <a:pt x="408" y="180"/>
                    <a:pt x="409" y="180"/>
                    <a:pt x="408" y="179"/>
                  </a:cubicBezTo>
                  <a:cubicBezTo>
                    <a:pt x="408" y="178"/>
                    <a:pt x="410" y="175"/>
                    <a:pt x="411" y="174"/>
                  </a:cubicBezTo>
                  <a:cubicBezTo>
                    <a:pt x="412" y="173"/>
                    <a:pt x="418" y="169"/>
                    <a:pt x="422" y="169"/>
                  </a:cubicBezTo>
                  <a:cubicBezTo>
                    <a:pt x="426" y="169"/>
                    <a:pt x="430" y="168"/>
                    <a:pt x="431" y="168"/>
                  </a:cubicBezTo>
                  <a:cubicBezTo>
                    <a:pt x="432" y="168"/>
                    <a:pt x="437" y="168"/>
                    <a:pt x="440" y="169"/>
                  </a:cubicBezTo>
                  <a:cubicBezTo>
                    <a:pt x="443" y="170"/>
                    <a:pt x="444" y="171"/>
                    <a:pt x="448" y="171"/>
                  </a:cubicBezTo>
                  <a:cubicBezTo>
                    <a:pt x="453" y="171"/>
                    <a:pt x="468" y="172"/>
                    <a:pt x="470" y="172"/>
                  </a:cubicBezTo>
                  <a:cubicBezTo>
                    <a:pt x="472" y="173"/>
                    <a:pt x="471" y="173"/>
                    <a:pt x="471" y="174"/>
                  </a:cubicBezTo>
                  <a:cubicBezTo>
                    <a:pt x="472" y="174"/>
                    <a:pt x="472" y="175"/>
                    <a:pt x="473" y="174"/>
                  </a:cubicBezTo>
                  <a:cubicBezTo>
                    <a:pt x="473" y="174"/>
                    <a:pt x="473" y="174"/>
                    <a:pt x="473" y="172"/>
                  </a:cubicBezTo>
                  <a:cubicBezTo>
                    <a:pt x="474" y="171"/>
                    <a:pt x="473" y="171"/>
                    <a:pt x="474" y="171"/>
                  </a:cubicBezTo>
                  <a:cubicBezTo>
                    <a:pt x="475" y="171"/>
                    <a:pt x="476" y="170"/>
                    <a:pt x="476" y="170"/>
                  </a:cubicBezTo>
                  <a:cubicBezTo>
                    <a:pt x="477" y="169"/>
                    <a:pt x="478" y="170"/>
                    <a:pt x="479" y="170"/>
                  </a:cubicBezTo>
                  <a:cubicBezTo>
                    <a:pt x="480" y="171"/>
                    <a:pt x="480" y="172"/>
                    <a:pt x="481" y="172"/>
                  </a:cubicBezTo>
                  <a:cubicBezTo>
                    <a:pt x="482" y="172"/>
                    <a:pt x="482" y="171"/>
                    <a:pt x="481" y="170"/>
                  </a:cubicBezTo>
                  <a:cubicBezTo>
                    <a:pt x="480" y="170"/>
                    <a:pt x="479" y="169"/>
                    <a:pt x="481" y="169"/>
                  </a:cubicBezTo>
                  <a:cubicBezTo>
                    <a:pt x="483" y="169"/>
                    <a:pt x="486" y="168"/>
                    <a:pt x="486" y="170"/>
                  </a:cubicBezTo>
                  <a:cubicBezTo>
                    <a:pt x="487" y="171"/>
                    <a:pt x="487" y="172"/>
                    <a:pt x="485" y="172"/>
                  </a:cubicBezTo>
                  <a:cubicBezTo>
                    <a:pt x="484" y="172"/>
                    <a:pt x="484" y="173"/>
                    <a:pt x="484" y="175"/>
                  </a:cubicBezTo>
                  <a:cubicBezTo>
                    <a:pt x="483" y="176"/>
                    <a:pt x="481" y="177"/>
                    <a:pt x="478" y="178"/>
                  </a:cubicBezTo>
                  <a:cubicBezTo>
                    <a:pt x="475" y="178"/>
                    <a:pt x="473" y="178"/>
                    <a:pt x="469" y="177"/>
                  </a:cubicBezTo>
                  <a:cubicBezTo>
                    <a:pt x="466" y="175"/>
                    <a:pt x="465" y="175"/>
                    <a:pt x="463" y="175"/>
                  </a:cubicBezTo>
                  <a:cubicBezTo>
                    <a:pt x="462" y="175"/>
                    <a:pt x="461" y="176"/>
                    <a:pt x="460" y="175"/>
                  </a:cubicBezTo>
                  <a:cubicBezTo>
                    <a:pt x="459" y="174"/>
                    <a:pt x="459" y="174"/>
                    <a:pt x="457" y="174"/>
                  </a:cubicBezTo>
                  <a:cubicBezTo>
                    <a:pt x="456" y="174"/>
                    <a:pt x="447" y="173"/>
                    <a:pt x="445" y="173"/>
                  </a:cubicBezTo>
                  <a:cubicBezTo>
                    <a:pt x="442" y="173"/>
                    <a:pt x="439" y="173"/>
                    <a:pt x="437" y="173"/>
                  </a:cubicBezTo>
                  <a:cubicBezTo>
                    <a:pt x="435" y="173"/>
                    <a:pt x="433" y="174"/>
                    <a:pt x="432" y="173"/>
                  </a:cubicBezTo>
                  <a:cubicBezTo>
                    <a:pt x="431" y="172"/>
                    <a:pt x="431" y="172"/>
                    <a:pt x="430" y="173"/>
                  </a:cubicBezTo>
                  <a:cubicBezTo>
                    <a:pt x="430" y="174"/>
                    <a:pt x="430" y="174"/>
                    <a:pt x="429" y="175"/>
                  </a:cubicBezTo>
                  <a:cubicBezTo>
                    <a:pt x="428" y="175"/>
                    <a:pt x="423" y="176"/>
                    <a:pt x="422" y="178"/>
                  </a:cubicBezTo>
                  <a:cubicBezTo>
                    <a:pt x="421" y="180"/>
                    <a:pt x="419" y="183"/>
                    <a:pt x="417" y="183"/>
                  </a:cubicBezTo>
                  <a:cubicBezTo>
                    <a:pt x="415" y="183"/>
                    <a:pt x="412" y="183"/>
                    <a:pt x="412" y="185"/>
                  </a:cubicBezTo>
                  <a:cubicBezTo>
                    <a:pt x="413" y="186"/>
                    <a:pt x="413" y="186"/>
                    <a:pt x="412" y="187"/>
                  </a:cubicBezTo>
                  <a:cubicBezTo>
                    <a:pt x="412" y="188"/>
                    <a:pt x="409" y="193"/>
                    <a:pt x="409" y="195"/>
                  </a:cubicBezTo>
                  <a:cubicBezTo>
                    <a:pt x="410" y="197"/>
                    <a:pt x="410" y="196"/>
                    <a:pt x="410" y="196"/>
                  </a:cubicBezTo>
                  <a:cubicBezTo>
                    <a:pt x="411" y="195"/>
                    <a:pt x="411" y="195"/>
                    <a:pt x="411" y="197"/>
                  </a:cubicBezTo>
                  <a:cubicBezTo>
                    <a:pt x="410" y="199"/>
                    <a:pt x="411" y="203"/>
                    <a:pt x="410" y="202"/>
                  </a:cubicBezTo>
                  <a:cubicBezTo>
                    <a:pt x="408" y="201"/>
                    <a:pt x="405" y="194"/>
                    <a:pt x="403" y="193"/>
                  </a:cubicBezTo>
                  <a:cubicBezTo>
                    <a:pt x="401" y="192"/>
                    <a:pt x="400" y="190"/>
                    <a:pt x="400" y="188"/>
                  </a:cubicBezTo>
                  <a:cubicBezTo>
                    <a:pt x="400" y="188"/>
                    <a:pt x="400" y="186"/>
                    <a:pt x="401" y="186"/>
                  </a:cubicBezTo>
                  <a:close/>
                  <a:moveTo>
                    <a:pt x="202" y="173"/>
                  </a:moveTo>
                  <a:cubicBezTo>
                    <a:pt x="203" y="172"/>
                    <a:pt x="205" y="170"/>
                    <a:pt x="206" y="172"/>
                  </a:cubicBezTo>
                  <a:cubicBezTo>
                    <a:pt x="206" y="174"/>
                    <a:pt x="207" y="174"/>
                    <a:pt x="207" y="175"/>
                  </a:cubicBezTo>
                  <a:cubicBezTo>
                    <a:pt x="207" y="175"/>
                    <a:pt x="207" y="175"/>
                    <a:pt x="208" y="174"/>
                  </a:cubicBezTo>
                  <a:cubicBezTo>
                    <a:pt x="208" y="173"/>
                    <a:pt x="208" y="173"/>
                    <a:pt x="209" y="174"/>
                  </a:cubicBezTo>
                  <a:cubicBezTo>
                    <a:pt x="210" y="174"/>
                    <a:pt x="211" y="174"/>
                    <a:pt x="211" y="173"/>
                  </a:cubicBezTo>
                  <a:cubicBezTo>
                    <a:pt x="212" y="172"/>
                    <a:pt x="211" y="171"/>
                    <a:pt x="211" y="171"/>
                  </a:cubicBezTo>
                  <a:cubicBezTo>
                    <a:pt x="211" y="171"/>
                    <a:pt x="208" y="170"/>
                    <a:pt x="210" y="170"/>
                  </a:cubicBezTo>
                  <a:cubicBezTo>
                    <a:pt x="213" y="170"/>
                    <a:pt x="213" y="172"/>
                    <a:pt x="212" y="173"/>
                  </a:cubicBezTo>
                  <a:cubicBezTo>
                    <a:pt x="212" y="174"/>
                    <a:pt x="213" y="175"/>
                    <a:pt x="215" y="175"/>
                  </a:cubicBezTo>
                  <a:cubicBezTo>
                    <a:pt x="217" y="176"/>
                    <a:pt x="218" y="177"/>
                    <a:pt x="219" y="176"/>
                  </a:cubicBezTo>
                  <a:cubicBezTo>
                    <a:pt x="220" y="175"/>
                    <a:pt x="221" y="174"/>
                    <a:pt x="220" y="176"/>
                  </a:cubicBezTo>
                  <a:cubicBezTo>
                    <a:pt x="219" y="178"/>
                    <a:pt x="220" y="177"/>
                    <a:pt x="219" y="178"/>
                  </a:cubicBezTo>
                  <a:cubicBezTo>
                    <a:pt x="219" y="180"/>
                    <a:pt x="218" y="180"/>
                    <a:pt x="217" y="181"/>
                  </a:cubicBezTo>
                  <a:cubicBezTo>
                    <a:pt x="215" y="181"/>
                    <a:pt x="214" y="180"/>
                    <a:pt x="214" y="181"/>
                  </a:cubicBezTo>
                  <a:cubicBezTo>
                    <a:pt x="214" y="181"/>
                    <a:pt x="213" y="180"/>
                    <a:pt x="213" y="179"/>
                  </a:cubicBezTo>
                  <a:cubicBezTo>
                    <a:pt x="213" y="178"/>
                    <a:pt x="211" y="176"/>
                    <a:pt x="211" y="178"/>
                  </a:cubicBezTo>
                  <a:cubicBezTo>
                    <a:pt x="210" y="179"/>
                    <a:pt x="209" y="179"/>
                    <a:pt x="208" y="178"/>
                  </a:cubicBezTo>
                  <a:cubicBezTo>
                    <a:pt x="207" y="177"/>
                    <a:pt x="207" y="176"/>
                    <a:pt x="206" y="177"/>
                  </a:cubicBezTo>
                  <a:cubicBezTo>
                    <a:pt x="205" y="177"/>
                    <a:pt x="201" y="179"/>
                    <a:pt x="201" y="175"/>
                  </a:cubicBezTo>
                  <a:cubicBezTo>
                    <a:pt x="201" y="175"/>
                    <a:pt x="200" y="174"/>
                    <a:pt x="202" y="17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6" name="Freeform 675">
              <a:extLst>
                <a:ext uri="{FF2B5EF4-FFF2-40B4-BE49-F238E27FC236}">
                  <a16:creationId xmlns:a16="http://schemas.microsoft.com/office/drawing/2014/main" id="{1C6A77B5-FBDF-4D5F-9969-6E9881B624BD}"/>
                </a:ext>
              </a:extLst>
            </p:cNvPr>
            <p:cNvSpPr>
              <a:spLocks/>
            </p:cNvSpPr>
            <p:nvPr/>
          </p:nvSpPr>
          <p:spPr bwMode="auto">
            <a:xfrm>
              <a:off x="4711" y="1676"/>
              <a:ext cx="14" cy="18"/>
            </a:xfrm>
            <a:custGeom>
              <a:avLst/>
              <a:gdLst>
                <a:gd name="T0" fmla="*/ 10 w 10"/>
                <a:gd name="T1" fmla="*/ 11 h 13"/>
                <a:gd name="T2" fmla="*/ 9 w 10"/>
                <a:gd name="T3" fmla="*/ 8 h 13"/>
                <a:gd name="T4" fmla="*/ 8 w 10"/>
                <a:gd name="T5" fmla="*/ 6 h 13"/>
                <a:gd name="T6" fmla="*/ 7 w 10"/>
                <a:gd name="T7" fmla="*/ 4 h 13"/>
                <a:gd name="T8" fmla="*/ 5 w 10"/>
                <a:gd name="T9" fmla="*/ 2 h 13"/>
                <a:gd name="T10" fmla="*/ 4 w 10"/>
                <a:gd name="T11" fmla="*/ 2 h 13"/>
                <a:gd name="T12" fmla="*/ 3 w 10"/>
                <a:gd name="T13" fmla="*/ 4 h 13"/>
                <a:gd name="T14" fmla="*/ 3 w 10"/>
                <a:gd name="T15" fmla="*/ 3 h 13"/>
                <a:gd name="T16" fmla="*/ 2 w 10"/>
                <a:gd name="T17" fmla="*/ 6 h 13"/>
                <a:gd name="T18" fmla="*/ 0 w 10"/>
                <a:gd name="T19" fmla="*/ 7 h 13"/>
                <a:gd name="T20" fmla="*/ 10 w 10"/>
                <a:gd name="T21" fmla="*/ 13 h 13"/>
                <a:gd name="T22" fmla="*/ 10 w 10"/>
                <a:gd name="T2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3">
                  <a:moveTo>
                    <a:pt x="10" y="11"/>
                  </a:moveTo>
                  <a:cubicBezTo>
                    <a:pt x="9" y="10"/>
                    <a:pt x="9" y="10"/>
                    <a:pt x="9" y="8"/>
                  </a:cubicBezTo>
                  <a:cubicBezTo>
                    <a:pt x="9" y="6"/>
                    <a:pt x="9" y="6"/>
                    <a:pt x="8" y="6"/>
                  </a:cubicBezTo>
                  <a:cubicBezTo>
                    <a:pt x="8" y="5"/>
                    <a:pt x="8" y="4"/>
                    <a:pt x="7" y="4"/>
                  </a:cubicBezTo>
                  <a:cubicBezTo>
                    <a:pt x="6" y="4"/>
                    <a:pt x="6" y="3"/>
                    <a:pt x="5" y="2"/>
                  </a:cubicBezTo>
                  <a:cubicBezTo>
                    <a:pt x="5" y="1"/>
                    <a:pt x="4" y="0"/>
                    <a:pt x="4" y="2"/>
                  </a:cubicBezTo>
                  <a:cubicBezTo>
                    <a:pt x="4" y="3"/>
                    <a:pt x="3" y="5"/>
                    <a:pt x="3" y="4"/>
                  </a:cubicBezTo>
                  <a:cubicBezTo>
                    <a:pt x="3" y="2"/>
                    <a:pt x="3" y="2"/>
                    <a:pt x="3" y="3"/>
                  </a:cubicBezTo>
                  <a:cubicBezTo>
                    <a:pt x="2" y="5"/>
                    <a:pt x="3" y="5"/>
                    <a:pt x="2" y="6"/>
                  </a:cubicBezTo>
                  <a:cubicBezTo>
                    <a:pt x="1" y="6"/>
                    <a:pt x="0" y="7"/>
                    <a:pt x="0" y="7"/>
                  </a:cubicBezTo>
                  <a:cubicBezTo>
                    <a:pt x="10" y="13"/>
                    <a:pt x="10" y="13"/>
                    <a:pt x="10" y="13"/>
                  </a:cubicBezTo>
                  <a:cubicBezTo>
                    <a:pt x="10" y="12"/>
                    <a:pt x="10" y="12"/>
                    <a:pt x="10"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7" name="Freeform 676">
              <a:extLst>
                <a:ext uri="{FF2B5EF4-FFF2-40B4-BE49-F238E27FC236}">
                  <a16:creationId xmlns:a16="http://schemas.microsoft.com/office/drawing/2014/main" id="{17A0FFBE-A217-47DF-90F6-EDB940C94032}"/>
                </a:ext>
              </a:extLst>
            </p:cNvPr>
            <p:cNvSpPr>
              <a:spLocks/>
            </p:cNvSpPr>
            <p:nvPr/>
          </p:nvSpPr>
          <p:spPr bwMode="auto">
            <a:xfrm>
              <a:off x="4581" y="1753"/>
              <a:ext cx="291" cy="182"/>
            </a:xfrm>
            <a:custGeom>
              <a:avLst/>
              <a:gdLst>
                <a:gd name="T0" fmla="*/ 40 w 210"/>
                <a:gd name="T1" fmla="*/ 22 h 133"/>
                <a:gd name="T2" fmla="*/ 19 w 210"/>
                <a:gd name="T3" fmla="*/ 9 h 133"/>
                <a:gd name="T4" fmla="*/ 0 w 210"/>
                <a:gd name="T5" fmla="*/ 19 h 133"/>
                <a:gd name="T6" fmla="*/ 6 w 210"/>
                <a:gd name="T7" fmla="*/ 20 h 133"/>
                <a:gd name="T8" fmla="*/ 21 w 210"/>
                <a:gd name="T9" fmla="*/ 14 h 133"/>
                <a:gd name="T10" fmla="*/ 34 w 210"/>
                <a:gd name="T11" fmla="*/ 32 h 133"/>
                <a:gd name="T12" fmla="*/ 21 w 210"/>
                <a:gd name="T13" fmla="*/ 38 h 133"/>
                <a:gd name="T14" fmla="*/ 8 w 210"/>
                <a:gd name="T15" fmla="*/ 34 h 133"/>
                <a:gd name="T16" fmla="*/ 4 w 210"/>
                <a:gd name="T17" fmla="*/ 48 h 133"/>
                <a:gd name="T18" fmla="*/ 14 w 210"/>
                <a:gd name="T19" fmla="*/ 51 h 133"/>
                <a:gd name="T20" fmla="*/ 15 w 210"/>
                <a:gd name="T21" fmla="*/ 57 h 133"/>
                <a:gd name="T22" fmla="*/ 11 w 210"/>
                <a:gd name="T23" fmla="*/ 62 h 133"/>
                <a:gd name="T24" fmla="*/ 22 w 210"/>
                <a:gd name="T25" fmla="*/ 69 h 133"/>
                <a:gd name="T26" fmla="*/ 29 w 210"/>
                <a:gd name="T27" fmla="*/ 94 h 133"/>
                <a:gd name="T28" fmla="*/ 43 w 210"/>
                <a:gd name="T29" fmla="*/ 84 h 133"/>
                <a:gd name="T30" fmla="*/ 56 w 210"/>
                <a:gd name="T31" fmla="*/ 82 h 133"/>
                <a:gd name="T32" fmla="*/ 71 w 210"/>
                <a:gd name="T33" fmla="*/ 81 h 133"/>
                <a:gd name="T34" fmla="*/ 78 w 210"/>
                <a:gd name="T35" fmla="*/ 86 h 133"/>
                <a:gd name="T36" fmla="*/ 86 w 210"/>
                <a:gd name="T37" fmla="*/ 90 h 133"/>
                <a:gd name="T38" fmla="*/ 97 w 210"/>
                <a:gd name="T39" fmla="*/ 91 h 133"/>
                <a:gd name="T40" fmla="*/ 106 w 210"/>
                <a:gd name="T41" fmla="*/ 99 h 133"/>
                <a:gd name="T42" fmla="*/ 124 w 210"/>
                <a:gd name="T43" fmla="*/ 107 h 133"/>
                <a:gd name="T44" fmla="*/ 129 w 210"/>
                <a:gd name="T45" fmla="*/ 120 h 133"/>
                <a:gd name="T46" fmla="*/ 133 w 210"/>
                <a:gd name="T47" fmla="*/ 126 h 133"/>
                <a:gd name="T48" fmla="*/ 147 w 210"/>
                <a:gd name="T49" fmla="*/ 132 h 133"/>
                <a:gd name="T50" fmla="*/ 156 w 210"/>
                <a:gd name="T51" fmla="*/ 128 h 133"/>
                <a:gd name="T52" fmla="*/ 158 w 210"/>
                <a:gd name="T53" fmla="*/ 121 h 133"/>
                <a:gd name="T54" fmla="*/ 176 w 210"/>
                <a:gd name="T55" fmla="*/ 116 h 133"/>
                <a:gd name="T56" fmla="*/ 183 w 210"/>
                <a:gd name="T57" fmla="*/ 103 h 133"/>
                <a:gd name="T58" fmla="*/ 187 w 210"/>
                <a:gd name="T59" fmla="*/ 98 h 133"/>
                <a:gd name="T60" fmla="*/ 198 w 210"/>
                <a:gd name="T61" fmla="*/ 92 h 133"/>
                <a:gd name="T62" fmla="*/ 208 w 210"/>
                <a:gd name="T63" fmla="*/ 95 h 133"/>
                <a:gd name="T64" fmla="*/ 210 w 210"/>
                <a:gd name="T65" fmla="*/ 84 h 133"/>
                <a:gd name="T66" fmla="*/ 194 w 210"/>
                <a:gd name="T67" fmla="*/ 80 h 133"/>
                <a:gd name="T68" fmla="*/ 176 w 210"/>
                <a:gd name="T69" fmla="*/ 67 h 133"/>
                <a:gd name="T70" fmla="*/ 147 w 210"/>
                <a:gd name="T71" fmla="*/ 44 h 133"/>
                <a:gd name="T72" fmla="*/ 142 w 210"/>
                <a:gd name="T73" fmla="*/ 35 h 133"/>
                <a:gd name="T74" fmla="*/ 131 w 210"/>
                <a:gd name="T75" fmla="*/ 29 h 133"/>
                <a:gd name="T76" fmla="*/ 116 w 210"/>
                <a:gd name="T77" fmla="*/ 27 h 133"/>
                <a:gd name="T78" fmla="*/ 113 w 210"/>
                <a:gd name="T79" fmla="*/ 19 h 133"/>
                <a:gd name="T80" fmla="*/ 111 w 210"/>
                <a:gd name="T81" fmla="*/ 14 h 133"/>
                <a:gd name="T82" fmla="*/ 108 w 210"/>
                <a:gd name="T83" fmla="*/ 9 h 133"/>
                <a:gd name="T84" fmla="*/ 98 w 210"/>
                <a:gd name="T85" fmla="*/ 4 h 133"/>
                <a:gd name="T86" fmla="*/ 90 w 210"/>
                <a:gd name="T87" fmla="*/ 1 h 133"/>
                <a:gd name="T88" fmla="*/ 84 w 210"/>
                <a:gd name="T89" fmla="*/ 6 h 133"/>
                <a:gd name="T90" fmla="*/ 71 w 210"/>
                <a:gd name="T91" fmla="*/ 13 h 133"/>
                <a:gd name="T92" fmla="*/ 69 w 210"/>
                <a:gd name="T93" fmla="*/ 25 h 133"/>
                <a:gd name="T94" fmla="*/ 52 w 210"/>
                <a:gd name="T95" fmla="*/ 2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0" h="133">
                  <a:moveTo>
                    <a:pt x="52" y="26"/>
                  </a:moveTo>
                  <a:cubicBezTo>
                    <a:pt x="51" y="26"/>
                    <a:pt x="50" y="26"/>
                    <a:pt x="49" y="27"/>
                  </a:cubicBezTo>
                  <a:cubicBezTo>
                    <a:pt x="47" y="27"/>
                    <a:pt x="45" y="27"/>
                    <a:pt x="44" y="26"/>
                  </a:cubicBezTo>
                  <a:cubicBezTo>
                    <a:pt x="43" y="26"/>
                    <a:pt x="41" y="23"/>
                    <a:pt x="40" y="22"/>
                  </a:cubicBezTo>
                  <a:cubicBezTo>
                    <a:pt x="39" y="20"/>
                    <a:pt x="35" y="16"/>
                    <a:pt x="35" y="15"/>
                  </a:cubicBezTo>
                  <a:cubicBezTo>
                    <a:pt x="34" y="15"/>
                    <a:pt x="27" y="10"/>
                    <a:pt x="26" y="9"/>
                  </a:cubicBezTo>
                  <a:cubicBezTo>
                    <a:pt x="26" y="9"/>
                    <a:pt x="25" y="8"/>
                    <a:pt x="24" y="8"/>
                  </a:cubicBezTo>
                  <a:cubicBezTo>
                    <a:pt x="23" y="7"/>
                    <a:pt x="20" y="8"/>
                    <a:pt x="19" y="9"/>
                  </a:cubicBezTo>
                  <a:cubicBezTo>
                    <a:pt x="18" y="9"/>
                    <a:pt x="13" y="10"/>
                    <a:pt x="11" y="11"/>
                  </a:cubicBezTo>
                  <a:cubicBezTo>
                    <a:pt x="9" y="11"/>
                    <a:pt x="5" y="14"/>
                    <a:pt x="4" y="14"/>
                  </a:cubicBezTo>
                  <a:cubicBezTo>
                    <a:pt x="4" y="15"/>
                    <a:pt x="1" y="17"/>
                    <a:pt x="0" y="19"/>
                  </a:cubicBezTo>
                  <a:cubicBezTo>
                    <a:pt x="0" y="19"/>
                    <a:pt x="0" y="19"/>
                    <a:pt x="0" y="19"/>
                  </a:cubicBezTo>
                  <a:cubicBezTo>
                    <a:pt x="1" y="22"/>
                    <a:pt x="4" y="26"/>
                    <a:pt x="4" y="27"/>
                  </a:cubicBezTo>
                  <a:cubicBezTo>
                    <a:pt x="4" y="28"/>
                    <a:pt x="7" y="34"/>
                    <a:pt x="6" y="29"/>
                  </a:cubicBezTo>
                  <a:cubicBezTo>
                    <a:pt x="5" y="23"/>
                    <a:pt x="5" y="24"/>
                    <a:pt x="6" y="23"/>
                  </a:cubicBezTo>
                  <a:cubicBezTo>
                    <a:pt x="6" y="21"/>
                    <a:pt x="7" y="20"/>
                    <a:pt x="6" y="20"/>
                  </a:cubicBezTo>
                  <a:cubicBezTo>
                    <a:pt x="5" y="20"/>
                    <a:pt x="5" y="20"/>
                    <a:pt x="6" y="18"/>
                  </a:cubicBezTo>
                  <a:cubicBezTo>
                    <a:pt x="7" y="16"/>
                    <a:pt x="8" y="13"/>
                    <a:pt x="10" y="13"/>
                  </a:cubicBezTo>
                  <a:cubicBezTo>
                    <a:pt x="12" y="12"/>
                    <a:pt x="17" y="12"/>
                    <a:pt x="18" y="12"/>
                  </a:cubicBezTo>
                  <a:cubicBezTo>
                    <a:pt x="20" y="12"/>
                    <a:pt x="21" y="13"/>
                    <a:pt x="21" y="14"/>
                  </a:cubicBezTo>
                  <a:cubicBezTo>
                    <a:pt x="21" y="16"/>
                    <a:pt x="21" y="17"/>
                    <a:pt x="22" y="18"/>
                  </a:cubicBezTo>
                  <a:cubicBezTo>
                    <a:pt x="23" y="19"/>
                    <a:pt x="23" y="20"/>
                    <a:pt x="23" y="21"/>
                  </a:cubicBezTo>
                  <a:cubicBezTo>
                    <a:pt x="23" y="22"/>
                    <a:pt x="24" y="24"/>
                    <a:pt x="26" y="25"/>
                  </a:cubicBezTo>
                  <a:cubicBezTo>
                    <a:pt x="28" y="26"/>
                    <a:pt x="36" y="30"/>
                    <a:pt x="34" y="32"/>
                  </a:cubicBezTo>
                  <a:cubicBezTo>
                    <a:pt x="33" y="35"/>
                    <a:pt x="32" y="35"/>
                    <a:pt x="30" y="34"/>
                  </a:cubicBezTo>
                  <a:cubicBezTo>
                    <a:pt x="28" y="34"/>
                    <a:pt x="26" y="34"/>
                    <a:pt x="27" y="36"/>
                  </a:cubicBezTo>
                  <a:cubicBezTo>
                    <a:pt x="28" y="37"/>
                    <a:pt x="29" y="38"/>
                    <a:pt x="27" y="38"/>
                  </a:cubicBezTo>
                  <a:cubicBezTo>
                    <a:pt x="25" y="38"/>
                    <a:pt x="22" y="37"/>
                    <a:pt x="21" y="38"/>
                  </a:cubicBezTo>
                  <a:cubicBezTo>
                    <a:pt x="19" y="39"/>
                    <a:pt x="19" y="39"/>
                    <a:pt x="18" y="36"/>
                  </a:cubicBezTo>
                  <a:cubicBezTo>
                    <a:pt x="18" y="34"/>
                    <a:pt x="17" y="34"/>
                    <a:pt x="16" y="35"/>
                  </a:cubicBezTo>
                  <a:cubicBezTo>
                    <a:pt x="16" y="36"/>
                    <a:pt x="14" y="36"/>
                    <a:pt x="12" y="36"/>
                  </a:cubicBezTo>
                  <a:cubicBezTo>
                    <a:pt x="10" y="36"/>
                    <a:pt x="9" y="36"/>
                    <a:pt x="8" y="34"/>
                  </a:cubicBezTo>
                  <a:cubicBezTo>
                    <a:pt x="7" y="32"/>
                    <a:pt x="7" y="30"/>
                    <a:pt x="6" y="33"/>
                  </a:cubicBezTo>
                  <a:cubicBezTo>
                    <a:pt x="6" y="37"/>
                    <a:pt x="5" y="40"/>
                    <a:pt x="4" y="42"/>
                  </a:cubicBezTo>
                  <a:cubicBezTo>
                    <a:pt x="4" y="43"/>
                    <a:pt x="3" y="44"/>
                    <a:pt x="4" y="45"/>
                  </a:cubicBezTo>
                  <a:cubicBezTo>
                    <a:pt x="4" y="47"/>
                    <a:pt x="4" y="48"/>
                    <a:pt x="4" y="48"/>
                  </a:cubicBezTo>
                  <a:cubicBezTo>
                    <a:pt x="4" y="49"/>
                    <a:pt x="4" y="49"/>
                    <a:pt x="6" y="49"/>
                  </a:cubicBezTo>
                  <a:cubicBezTo>
                    <a:pt x="7" y="49"/>
                    <a:pt x="10" y="49"/>
                    <a:pt x="11" y="49"/>
                  </a:cubicBezTo>
                  <a:cubicBezTo>
                    <a:pt x="12" y="50"/>
                    <a:pt x="12" y="50"/>
                    <a:pt x="13" y="50"/>
                  </a:cubicBezTo>
                  <a:cubicBezTo>
                    <a:pt x="14" y="50"/>
                    <a:pt x="15" y="49"/>
                    <a:pt x="14" y="51"/>
                  </a:cubicBezTo>
                  <a:cubicBezTo>
                    <a:pt x="14" y="53"/>
                    <a:pt x="14" y="54"/>
                    <a:pt x="15" y="55"/>
                  </a:cubicBezTo>
                  <a:cubicBezTo>
                    <a:pt x="17" y="56"/>
                    <a:pt x="19" y="57"/>
                    <a:pt x="17" y="57"/>
                  </a:cubicBezTo>
                  <a:cubicBezTo>
                    <a:pt x="15" y="58"/>
                    <a:pt x="15" y="58"/>
                    <a:pt x="15" y="57"/>
                  </a:cubicBezTo>
                  <a:cubicBezTo>
                    <a:pt x="15" y="56"/>
                    <a:pt x="16" y="56"/>
                    <a:pt x="15" y="57"/>
                  </a:cubicBezTo>
                  <a:cubicBezTo>
                    <a:pt x="14" y="57"/>
                    <a:pt x="11" y="58"/>
                    <a:pt x="11" y="57"/>
                  </a:cubicBezTo>
                  <a:cubicBezTo>
                    <a:pt x="12" y="55"/>
                    <a:pt x="12" y="54"/>
                    <a:pt x="11" y="56"/>
                  </a:cubicBezTo>
                  <a:cubicBezTo>
                    <a:pt x="10" y="58"/>
                    <a:pt x="10" y="59"/>
                    <a:pt x="10" y="60"/>
                  </a:cubicBezTo>
                  <a:cubicBezTo>
                    <a:pt x="10" y="62"/>
                    <a:pt x="11" y="63"/>
                    <a:pt x="11" y="62"/>
                  </a:cubicBezTo>
                  <a:cubicBezTo>
                    <a:pt x="11" y="60"/>
                    <a:pt x="11" y="60"/>
                    <a:pt x="12" y="61"/>
                  </a:cubicBezTo>
                  <a:cubicBezTo>
                    <a:pt x="14" y="61"/>
                    <a:pt x="16" y="63"/>
                    <a:pt x="18" y="64"/>
                  </a:cubicBezTo>
                  <a:cubicBezTo>
                    <a:pt x="19" y="65"/>
                    <a:pt x="20" y="66"/>
                    <a:pt x="21" y="67"/>
                  </a:cubicBezTo>
                  <a:cubicBezTo>
                    <a:pt x="21" y="67"/>
                    <a:pt x="23" y="68"/>
                    <a:pt x="22" y="69"/>
                  </a:cubicBezTo>
                  <a:cubicBezTo>
                    <a:pt x="22" y="69"/>
                    <a:pt x="19" y="77"/>
                    <a:pt x="20" y="86"/>
                  </a:cubicBezTo>
                  <a:cubicBezTo>
                    <a:pt x="20" y="86"/>
                    <a:pt x="21" y="92"/>
                    <a:pt x="21" y="93"/>
                  </a:cubicBezTo>
                  <a:cubicBezTo>
                    <a:pt x="21" y="94"/>
                    <a:pt x="21" y="95"/>
                    <a:pt x="21" y="95"/>
                  </a:cubicBezTo>
                  <a:cubicBezTo>
                    <a:pt x="29" y="94"/>
                    <a:pt x="29" y="94"/>
                    <a:pt x="29" y="94"/>
                  </a:cubicBezTo>
                  <a:cubicBezTo>
                    <a:pt x="29" y="94"/>
                    <a:pt x="29" y="95"/>
                    <a:pt x="30" y="94"/>
                  </a:cubicBezTo>
                  <a:cubicBezTo>
                    <a:pt x="30" y="94"/>
                    <a:pt x="31" y="93"/>
                    <a:pt x="31" y="93"/>
                  </a:cubicBezTo>
                  <a:cubicBezTo>
                    <a:pt x="32" y="93"/>
                    <a:pt x="37" y="88"/>
                    <a:pt x="38" y="87"/>
                  </a:cubicBezTo>
                  <a:cubicBezTo>
                    <a:pt x="39" y="86"/>
                    <a:pt x="40" y="84"/>
                    <a:pt x="43" y="84"/>
                  </a:cubicBezTo>
                  <a:cubicBezTo>
                    <a:pt x="45" y="83"/>
                    <a:pt x="46" y="82"/>
                    <a:pt x="46" y="82"/>
                  </a:cubicBezTo>
                  <a:cubicBezTo>
                    <a:pt x="47" y="82"/>
                    <a:pt x="52" y="82"/>
                    <a:pt x="53" y="82"/>
                  </a:cubicBezTo>
                  <a:cubicBezTo>
                    <a:pt x="54" y="83"/>
                    <a:pt x="55" y="83"/>
                    <a:pt x="55" y="83"/>
                  </a:cubicBezTo>
                  <a:cubicBezTo>
                    <a:pt x="55" y="83"/>
                    <a:pt x="56" y="83"/>
                    <a:pt x="56" y="82"/>
                  </a:cubicBezTo>
                  <a:cubicBezTo>
                    <a:pt x="56" y="82"/>
                    <a:pt x="58" y="80"/>
                    <a:pt x="61" y="80"/>
                  </a:cubicBezTo>
                  <a:cubicBezTo>
                    <a:pt x="64" y="79"/>
                    <a:pt x="68" y="80"/>
                    <a:pt x="68" y="80"/>
                  </a:cubicBezTo>
                  <a:cubicBezTo>
                    <a:pt x="69" y="80"/>
                    <a:pt x="69" y="80"/>
                    <a:pt x="70" y="80"/>
                  </a:cubicBezTo>
                  <a:cubicBezTo>
                    <a:pt x="70" y="80"/>
                    <a:pt x="71" y="81"/>
                    <a:pt x="71" y="81"/>
                  </a:cubicBezTo>
                  <a:cubicBezTo>
                    <a:pt x="71" y="81"/>
                    <a:pt x="72" y="82"/>
                    <a:pt x="72" y="82"/>
                  </a:cubicBezTo>
                  <a:cubicBezTo>
                    <a:pt x="72" y="82"/>
                    <a:pt x="72" y="85"/>
                    <a:pt x="75" y="85"/>
                  </a:cubicBezTo>
                  <a:cubicBezTo>
                    <a:pt x="75" y="85"/>
                    <a:pt x="77" y="86"/>
                    <a:pt x="77" y="86"/>
                  </a:cubicBezTo>
                  <a:cubicBezTo>
                    <a:pt x="78" y="86"/>
                    <a:pt x="78" y="86"/>
                    <a:pt x="78" y="86"/>
                  </a:cubicBezTo>
                  <a:cubicBezTo>
                    <a:pt x="79" y="86"/>
                    <a:pt x="81" y="87"/>
                    <a:pt x="81" y="87"/>
                  </a:cubicBezTo>
                  <a:cubicBezTo>
                    <a:pt x="81" y="87"/>
                    <a:pt x="82" y="87"/>
                    <a:pt x="82" y="87"/>
                  </a:cubicBezTo>
                  <a:cubicBezTo>
                    <a:pt x="82" y="87"/>
                    <a:pt x="85" y="90"/>
                    <a:pt x="85" y="90"/>
                  </a:cubicBezTo>
                  <a:cubicBezTo>
                    <a:pt x="85" y="90"/>
                    <a:pt x="85" y="90"/>
                    <a:pt x="86" y="90"/>
                  </a:cubicBezTo>
                  <a:cubicBezTo>
                    <a:pt x="86" y="90"/>
                    <a:pt x="88" y="90"/>
                    <a:pt x="88" y="90"/>
                  </a:cubicBezTo>
                  <a:cubicBezTo>
                    <a:pt x="88" y="90"/>
                    <a:pt x="89" y="90"/>
                    <a:pt x="89" y="90"/>
                  </a:cubicBezTo>
                  <a:cubicBezTo>
                    <a:pt x="89" y="90"/>
                    <a:pt x="90" y="90"/>
                    <a:pt x="90" y="90"/>
                  </a:cubicBezTo>
                  <a:cubicBezTo>
                    <a:pt x="91" y="90"/>
                    <a:pt x="96" y="91"/>
                    <a:pt x="97" y="91"/>
                  </a:cubicBezTo>
                  <a:cubicBezTo>
                    <a:pt x="98" y="91"/>
                    <a:pt x="98" y="91"/>
                    <a:pt x="99" y="91"/>
                  </a:cubicBezTo>
                  <a:cubicBezTo>
                    <a:pt x="99" y="91"/>
                    <a:pt x="102" y="92"/>
                    <a:pt x="103" y="93"/>
                  </a:cubicBezTo>
                  <a:cubicBezTo>
                    <a:pt x="104" y="95"/>
                    <a:pt x="106" y="98"/>
                    <a:pt x="106" y="98"/>
                  </a:cubicBezTo>
                  <a:cubicBezTo>
                    <a:pt x="106" y="98"/>
                    <a:pt x="106" y="99"/>
                    <a:pt x="106" y="99"/>
                  </a:cubicBezTo>
                  <a:cubicBezTo>
                    <a:pt x="107" y="99"/>
                    <a:pt x="112" y="100"/>
                    <a:pt x="114" y="103"/>
                  </a:cubicBezTo>
                  <a:cubicBezTo>
                    <a:pt x="115" y="106"/>
                    <a:pt x="116" y="107"/>
                    <a:pt x="116" y="107"/>
                  </a:cubicBezTo>
                  <a:cubicBezTo>
                    <a:pt x="116" y="107"/>
                    <a:pt x="116" y="107"/>
                    <a:pt x="117" y="107"/>
                  </a:cubicBezTo>
                  <a:cubicBezTo>
                    <a:pt x="117" y="107"/>
                    <a:pt x="123" y="107"/>
                    <a:pt x="124" y="107"/>
                  </a:cubicBezTo>
                  <a:cubicBezTo>
                    <a:pt x="124" y="107"/>
                    <a:pt x="126" y="107"/>
                    <a:pt x="127" y="107"/>
                  </a:cubicBezTo>
                  <a:cubicBezTo>
                    <a:pt x="127" y="107"/>
                    <a:pt x="129" y="107"/>
                    <a:pt x="129" y="108"/>
                  </a:cubicBezTo>
                  <a:cubicBezTo>
                    <a:pt x="129" y="109"/>
                    <a:pt x="129" y="113"/>
                    <a:pt x="129" y="114"/>
                  </a:cubicBezTo>
                  <a:cubicBezTo>
                    <a:pt x="129" y="115"/>
                    <a:pt x="129" y="119"/>
                    <a:pt x="129" y="120"/>
                  </a:cubicBezTo>
                  <a:cubicBezTo>
                    <a:pt x="130" y="121"/>
                    <a:pt x="130" y="123"/>
                    <a:pt x="130" y="124"/>
                  </a:cubicBezTo>
                  <a:cubicBezTo>
                    <a:pt x="130" y="124"/>
                    <a:pt x="130" y="125"/>
                    <a:pt x="130" y="125"/>
                  </a:cubicBezTo>
                  <a:cubicBezTo>
                    <a:pt x="132" y="126"/>
                    <a:pt x="132" y="126"/>
                    <a:pt x="132" y="126"/>
                  </a:cubicBezTo>
                  <a:cubicBezTo>
                    <a:pt x="132" y="126"/>
                    <a:pt x="133" y="126"/>
                    <a:pt x="133" y="126"/>
                  </a:cubicBezTo>
                  <a:cubicBezTo>
                    <a:pt x="134" y="126"/>
                    <a:pt x="140" y="127"/>
                    <a:pt x="140" y="127"/>
                  </a:cubicBezTo>
                  <a:cubicBezTo>
                    <a:pt x="140" y="127"/>
                    <a:pt x="141" y="127"/>
                    <a:pt x="141" y="128"/>
                  </a:cubicBezTo>
                  <a:cubicBezTo>
                    <a:pt x="141" y="128"/>
                    <a:pt x="145" y="132"/>
                    <a:pt x="145" y="132"/>
                  </a:cubicBezTo>
                  <a:cubicBezTo>
                    <a:pt x="145" y="132"/>
                    <a:pt x="146" y="133"/>
                    <a:pt x="147" y="132"/>
                  </a:cubicBezTo>
                  <a:cubicBezTo>
                    <a:pt x="147" y="131"/>
                    <a:pt x="149" y="130"/>
                    <a:pt x="149" y="130"/>
                  </a:cubicBezTo>
                  <a:cubicBezTo>
                    <a:pt x="153" y="130"/>
                    <a:pt x="153" y="130"/>
                    <a:pt x="153" y="130"/>
                  </a:cubicBezTo>
                  <a:cubicBezTo>
                    <a:pt x="153" y="130"/>
                    <a:pt x="154" y="130"/>
                    <a:pt x="154" y="129"/>
                  </a:cubicBezTo>
                  <a:cubicBezTo>
                    <a:pt x="154" y="129"/>
                    <a:pt x="155" y="128"/>
                    <a:pt x="156" y="128"/>
                  </a:cubicBezTo>
                  <a:cubicBezTo>
                    <a:pt x="156" y="128"/>
                    <a:pt x="157" y="128"/>
                    <a:pt x="157" y="127"/>
                  </a:cubicBezTo>
                  <a:cubicBezTo>
                    <a:pt x="157" y="127"/>
                    <a:pt x="159" y="125"/>
                    <a:pt x="159" y="124"/>
                  </a:cubicBezTo>
                  <a:cubicBezTo>
                    <a:pt x="159" y="124"/>
                    <a:pt x="160" y="123"/>
                    <a:pt x="159" y="122"/>
                  </a:cubicBezTo>
                  <a:cubicBezTo>
                    <a:pt x="158" y="121"/>
                    <a:pt x="158" y="121"/>
                    <a:pt x="158" y="121"/>
                  </a:cubicBezTo>
                  <a:cubicBezTo>
                    <a:pt x="159" y="121"/>
                    <a:pt x="162" y="121"/>
                    <a:pt x="163" y="120"/>
                  </a:cubicBezTo>
                  <a:cubicBezTo>
                    <a:pt x="164" y="120"/>
                    <a:pt x="170" y="118"/>
                    <a:pt x="170" y="117"/>
                  </a:cubicBezTo>
                  <a:cubicBezTo>
                    <a:pt x="170" y="117"/>
                    <a:pt x="173" y="116"/>
                    <a:pt x="173" y="116"/>
                  </a:cubicBezTo>
                  <a:cubicBezTo>
                    <a:pt x="174" y="116"/>
                    <a:pt x="175" y="116"/>
                    <a:pt x="176" y="116"/>
                  </a:cubicBezTo>
                  <a:cubicBezTo>
                    <a:pt x="176" y="115"/>
                    <a:pt x="179" y="113"/>
                    <a:pt x="179" y="113"/>
                  </a:cubicBezTo>
                  <a:cubicBezTo>
                    <a:pt x="179" y="112"/>
                    <a:pt x="180" y="112"/>
                    <a:pt x="180" y="111"/>
                  </a:cubicBezTo>
                  <a:cubicBezTo>
                    <a:pt x="180" y="110"/>
                    <a:pt x="180" y="108"/>
                    <a:pt x="180" y="107"/>
                  </a:cubicBezTo>
                  <a:cubicBezTo>
                    <a:pt x="180" y="107"/>
                    <a:pt x="183" y="103"/>
                    <a:pt x="183" y="103"/>
                  </a:cubicBezTo>
                  <a:cubicBezTo>
                    <a:pt x="183" y="103"/>
                    <a:pt x="183" y="102"/>
                    <a:pt x="183" y="102"/>
                  </a:cubicBezTo>
                  <a:cubicBezTo>
                    <a:pt x="183" y="101"/>
                    <a:pt x="183" y="100"/>
                    <a:pt x="184" y="99"/>
                  </a:cubicBezTo>
                  <a:cubicBezTo>
                    <a:pt x="185" y="98"/>
                    <a:pt x="186" y="98"/>
                    <a:pt x="186" y="98"/>
                  </a:cubicBezTo>
                  <a:cubicBezTo>
                    <a:pt x="186" y="98"/>
                    <a:pt x="186" y="98"/>
                    <a:pt x="187" y="98"/>
                  </a:cubicBezTo>
                  <a:cubicBezTo>
                    <a:pt x="187" y="98"/>
                    <a:pt x="193" y="97"/>
                    <a:pt x="193" y="97"/>
                  </a:cubicBezTo>
                  <a:cubicBezTo>
                    <a:pt x="193" y="97"/>
                    <a:pt x="193" y="97"/>
                    <a:pt x="193" y="97"/>
                  </a:cubicBezTo>
                  <a:cubicBezTo>
                    <a:pt x="194" y="96"/>
                    <a:pt x="197" y="92"/>
                    <a:pt x="197" y="92"/>
                  </a:cubicBezTo>
                  <a:cubicBezTo>
                    <a:pt x="197" y="92"/>
                    <a:pt x="197" y="92"/>
                    <a:pt x="198" y="92"/>
                  </a:cubicBezTo>
                  <a:cubicBezTo>
                    <a:pt x="199" y="93"/>
                    <a:pt x="200" y="93"/>
                    <a:pt x="200" y="93"/>
                  </a:cubicBezTo>
                  <a:cubicBezTo>
                    <a:pt x="200" y="94"/>
                    <a:pt x="204" y="95"/>
                    <a:pt x="205" y="95"/>
                  </a:cubicBezTo>
                  <a:cubicBezTo>
                    <a:pt x="205" y="95"/>
                    <a:pt x="207" y="96"/>
                    <a:pt x="207" y="96"/>
                  </a:cubicBezTo>
                  <a:cubicBezTo>
                    <a:pt x="208" y="95"/>
                    <a:pt x="208" y="95"/>
                    <a:pt x="208" y="95"/>
                  </a:cubicBezTo>
                  <a:cubicBezTo>
                    <a:pt x="208" y="95"/>
                    <a:pt x="208" y="95"/>
                    <a:pt x="209" y="95"/>
                  </a:cubicBezTo>
                  <a:cubicBezTo>
                    <a:pt x="209" y="95"/>
                    <a:pt x="209" y="94"/>
                    <a:pt x="209" y="94"/>
                  </a:cubicBezTo>
                  <a:cubicBezTo>
                    <a:pt x="209" y="93"/>
                    <a:pt x="210" y="85"/>
                    <a:pt x="210" y="85"/>
                  </a:cubicBezTo>
                  <a:cubicBezTo>
                    <a:pt x="210" y="85"/>
                    <a:pt x="210" y="84"/>
                    <a:pt x="210" y="84"/>
                  </a:cubicBezTo>
                  <a:cubicBezTo>
                    <a:pt x="210" y="84"/>
                    <a:pt x="203" y="81"/>
                    <a:pt x="202" y="80"/>
                  </a:cubicBezTo>
                  <a:cubicBezTo>
                    <a:pt x="202" y="80"/>
                    <a:pt x="200" y="80"/>
                    <a:pt x="200" y="80"/>
                  </a:cubicBezTo>
                  <a:cubicBezTo>
                    <a:pt x="199" y="79"/>
                    <a:pt x="199" y="80"/>
                    <a:pt x="199" y="80"/>
                  </a:cubicBezTo>
                  <a:cubicBezTo>
                    <a:pt x="198" y="80"/>
                    <a:pt x="196" y="80"/>
                    <a:pt x="194" y="80"/>
                  </a:cubicBezTo>
                  <a:cubicBezTo>
                    <a:pt x="193" y="79"/>
                    <a:pt x="187" y="75"/>
                    <a:pt x="187" y="75"/>
                  </a:cubicBezTo>
                  <a:cubicBezTo>
                    <a:pt x="187" y="74"/>
                    <a:pt x="183" y="72"/>
                    <a:pt x="182" y="72"/>
                  </a:cubicBezTo>
                  <a:cubicBezTo>
                    <a:pt x="181" y="72"/>
                    <a:pt x="178" y="69"/>
                    <a:pt x="178" y="69"/>
                  </a:cubicBezTo>
                  <a:cubicBezTo>
                    <a:pt x="177" y="68"/>
                    <a:pt x="176" y="68"/>
                    <a:pt x="176" y="67"/>
                  </a:cubicBezTo>
                  <a:cubicBezTo>
                    <a:pt x="176" y="67"/>
                    <a:pt x="166" y="62"/>
                    <a:pt x="165" y="62"/>
                  </a:cubicBezTo>
                  <a:cubicBezTo>
                    <a:pt x="164" y="61"/>
                    <a:pt x="150" y="51"/>
                    <a:pt x="149" y="50"/>
                  </a:cubicBezTo>
                  <a:cubicBezTo>
                    <a:pt x="149" y="50"/>
                    <a:pt x="149" y="50"/>
                    <a:pt x="149" y="50"/>
                  </a:cubicBezTo>
                  <a:cubicBezTo>
                    <a:pt x="147" y="44"/>
                    <a:pt x="147" y="44"/>
                    <a:pt x="147" y="44"/>
                  </a:cubicBezTo>
                  <a:cubicBezTo>
                    <a:pt x="146" y="43"/>
                    <a:pt x="146" y="43"/>
                    <a:pt x="146" y="43"/>
                  </a:cubicBezTo>
                  <a:cubicBezTo>
                    <a:pt x="146" y="43"/>
                    <a:pt x="145" y="41"/>
                    <a:pt x="144" y="41"/>
                  </a:cubicBezTo>
                  <a:cubicBezTo>
                    <a:pt x="144" y="41"/>
                    <a:pt x="144" y="40"/>
                    <a:pt x="144" y="40"/>
                  </a:cubicBezTo>
                  <a:cubicBezTo>
                    <a:pt x="144" y="40"/>
                    <a:pt x="142" y="37"/>
                    <a:pt x="142" y="35"/>
                  </a:cubicBezTo>
                  <a:cubicBezTo>
                    <a:pt x="141" y="34"/>
                    <a:pt x="139" y="29"/>
                    <a:pt x="137" y="28"/>
                  </a:cubicBezTo>
                  <a:cubicBezTo>
                    <a:pt x="136" y="27"/>
                    <a:pt x="134" y="27"/>
                    <a:pt x="133" y="27"/>
                  </a:cubicBezTo>
                  <a:cubicBezTo>
                    <a:pt x="133" y="27"/>
                    <a:pt x="132" y="27"/>
                    <a:pt x="133" y="27"/>
                  </a:cubicBezTo>
                  <a:cubicBezTo>
                    <a:pt x="133" y="28"/>
                    <a:pt x="132" y="29"/>
                    <a:pt x="131" y="29"/>
                  </a:cubicBezTo>
                  <a:cubicBezTo>
                    <a:pt x="130" y="29"/>
                    <a:pt x="127" y="28"/>
                    <a:pt x="126" y="28"/>
                  </a:cubicBezTo>
                  <a:cubicBezTo>
                    <a:pt x="126" y="28"/>
                    <a:pt x="122" y="28"/>
                    <a:pt x="122" y="28"/>
                  </a:cubicBezTo>
                  <a:cubicBezTo>
                    <a:pt x="122" y="27"/>
                    <a:pt x="119" y="28"/>
                    <a:pt x="118" y="28"/>
                  </a:cubicBezTo>
                  <a:cubicBezTo>
                    <a:pt x="118" y="28"/>
                    <a:pt x="117" y="27"/>
                    <a:pt x="116" y="27"/>
                  </a:cubicBezTo>
                  <a:cubicBezTo>
                    <a:pt x="116" y="26"/>
                    <a:pt x="115" y="26"/>
                    <a:pt x="114" y="25"/>
                  </a:cubicBezTo>
                  <a:cubicBezTo>
                    <a:pt x="112" y="24"/>
                    <a:pt x="114" y="22"/>
                    <a:pt x="114" y="21"/>
                  </a:cubicBezTo>
                  <a:cubicBezTo>
                    <a:pt x="114" y="21"/>
                    <a:pt x="114" y="20"/>
                    <a:pt x="113" y="20"/>
                  </a:cubicBezTo>
                  <a:cubicBezTo>
                    <a:pt x="113" y="19"/>
                    <a:pt x="113" y="19"/>
                    <a:pt x="113" y="19"/>
                  </a:cubicBezTo>
                  <a:cubicBezTo>
                    <a:pt x="113" y="19"/>
                    <a:pt x="114" y="19"/>
                    <a:pt x="115" y="18"/>
                  </a:cubicBezTo>
                  <a:cubicBezTo>
                    <a:pt x="116" y="18"/>
                    <a:pt x="115" y="17"/>
                    <a:pt x="114" y="17"/>
                  </a:cubicBezTo>
                  <a:cubicBezTo>
                    <a:pt x="114" y="16"/>
                    <a:pt x="112" y="15"/>
                    <a:pt x="111" y="15"/>
                  </a:cubicBezTo>
                  <a:cubicBezTo>
                    <a:pt x="111" y="15"/>
                    <a:pt x="110" y="15"/>
                    <a:pt x="111" y="14"/>
                  </a:cubicBezTo>
                  <a:cubicBezTo>
                    <a:pt x="112" y="14"/>
                    <a:pt x="112" y="14"/>
                    <a:pt x="112" y="13"/>
                  </a:cubicBezTo>
                  <a:cubicBezTo>
                    <a:pt x="112" y="12"/>
                    <a:pt x="111" y="12"/>
                    <a:pt x="112" y="11"/>
                  </a:cubicBezTo>
                  <a:cubicBezTo>
                    <a:pt x="112" y="11"/>
                    <a:pt x="112" y="11"/>
                    <a:pt x="112" y="11"/>
                  </a:cubicBezTo>
                  <a:cubicBezTo>
                    <a:pt x="112" y="11"/>
                    <a:pt x="108" y="9"/>
                    <a:pt x="108" y="9"/>
                  </a:cubicBezTo>
                  <a:cubicBezTo>
                    <a:pt x="107" y="9"/>
                    <a:pt x="107" y="9"/>
                    <a:pt x="106" y="9"/>
                  </a:cubicBezTo>
                  <a:cubicBezTo>
                    <a:pt x="105" y="9"/>
                    <a:pt x="104" y="9"/>
                    <a:pt x="102" y="8"/>
                  </a:cubicBezTo>
                  <a:cubicBezTo>
                    <a:pt x="101" y="8"/>
                    <a:pt x="99" y="5"/>
                    <a:pt x="99" y="5"/>
                  </a:cubicBezTo>
                  <a:cubicBezTo>
                    <a:pt x="99" y="4"/>
                    <a:pt x="98" y="4"/>
                    <a:pt x="98" y="4"/>
                  </a:cubicBezTo>
                  <a:cubicBezTo>
                    <a:pt x="98" y="4"/>
                    <a:pt x="97" y="5"/>
                    <a:pt x="97" y="5"/>
                  </a:cubicBezTo>
                  <a:cubicBezTo>
                    <a:pt x="97" y="5"/>
                    <a:pt x="96" y="4"/>
                    <a:pt x="96" y="4"/>
                  </a:cubicBezTo>
                  <a:cubicBezTo>
                    <a:pt x="96" y="4"/>
                    <a:pt x="92" y="1"/>
                    <a:pt x="91" y="0"/>
                  </a:cubicBezTo>
                  <a:cubicBezTo>
                    <a:pt x="91" y="0"/>
                    <a:pt x="91" y="0"/>
                    <a:pt x="90" y="1"/>
                  </a:cubicBezTo>
                  <a:cubicBezTo>
                    <a:pt x="89" y="2"/>
                    <a:pt x="88" y="3"/>
                    <a:pt x="88" y="4"/>
                  </a:cubicBezTo>
                  <a:cubicBezTo>
                    <a:pt x="87" y="5"/>
                    <a:pt x="88" y="7"/>
                    <a:pt x="89" y="8"/>
                  </a:cubicBezTo>
                  <a:cubicBezTo>
                    <a:pt x="89" y="9"/>
                    <a:pt x="88" y="8"/>
                    <a:pt x="87" y="7"/>
                  </a:cubicBezTo>
                  <a:cubicBezTo>
                    <a:pt x="87" y="6"/>
                    <a:pt x="85" y="6"/>
                    <a:pt x="84" y="6"/>
                  </a:cubicBezTo>
                  <a:cubicBezTo>
                    <a:pt x="84" y="6"/>
                    <a:pt x="84" y="6"/>
                    <a:pt x="83" y="5"/>
                  </a:cubicBezTo>
                  <a:cubicBezTo>
                    <a:pt x="83" y="4"/>
                    <a:pt x="82" y="7"/>
                    <a:pt x="81" y="8"/>
                  </a:cubicBezTo>
                  <a:cubicBezTo>
                    <a:pt x="81" y="9"/>
                    <a:pt x="80" y="10"/>
                    <a:pt x="79" y="11"/>
                  </a:cubicBezTo>
                  <a:cubicBezTo>
                    <a:pt x="78" y="12"/>
                    <a:pt x="71" y="13"/>
                    <a:pt x="71" y="13"/>
                  </a:cubicBezTo>
                  <a:cubicBezTo>
                    <a:pt x="70" y="13"/>
                    <a:pt x="70" y="14"/>
                    <a:pt x="70" y="14"/>
                  </a:cubicBezTo>
                  <a:cubicBezTo>
                    <a:pt x="70" y="14"/>
                    <a:pt x="68" y="17"/>
                    <a:pt x="67" y="18"/>
                  </a:cubicBezTo>
                  <a:cubicBezTo>
                    <a:pt x="67" y="20"/>
                    <a:pt x="67" y="22"/>
                    <a:pt x="68" y="23"/>
                  </a:cubicBezTo>
                  <a:cubicBezTo>
                    <a:pt x="68" y="24"/>
                    <a:pt x="68" y="25"/>
                    <a:pt x="69" y="25"/>
                  </a:cubicBezTo>
                  <a:cubicBezTo>
                    <a:pt x="70" y="25"/>
                    <a:pt x="69" y="26"/>
                    <a:pt x="69" y="26"/>
                  </a:cubicBezTo>
                  <a:cubicBezTo>
                    <a:pt x="69" y="26"/>
                    <a:pt x="63" y="26"/>
                    <a:pt x="62" y="26"/>
                  </a:cubicBezTo>
                  <a:cubicBezTo>
                    <a:pt x="61" y="26"/>
                    <a:pt x="57" y="27"/>
                    <a:pt x="55" y="26"/>
                  </a:cubicBezTo>
                  <a:cubicBezTo>
                    <a:pt x="54" y="26"/>
                    <a:pt x="53" y="26"/>
                    <a:pt x="52" y="2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8" name="Freeform 677">
              <a:extLst>
                <a:ext uri="{FF2B5EF4-FFF2-40B4-BE49-F238E27FC236}">
                  <a16:creationId xmlns:a16="http://schemas.microsoft.com/office/drawing/2014/main" id="{C8386C0F-186F-45B2-8861-D40A1F86D455}"/>
                </a:ext>
              </a:extLst>
            </p:cNvPr>
            <p:cNvSpPr>
              <a:spLocks/>
            </p:cNvSpPr>
            <p:nvPr/>
          </p:nvSpPr>
          <p:spPr bwMode="auto">
            <a:xfrm>
              <a:off x="4653" y="1684"/>
              <a:ext cx="353" cy="203"/>
            </a:xfrm>
            <a:custGeom>
              <a:avLst/>
              <a:gdLst>
                <a:gd name="T0" fmla="*/ 231 w 255"/>
                <a:gd name="T1" fmla="*/ 95 h 148"/>
                <a:gd name="T2" fmla="*/ 241 w 255"/>
                <a:gd name="T3" fmla="*/ 91 h 148"/>
                <a:gd name="T4" fmla="*/ 244 w 255"/>
                <a:gd name="T5" fmla="*/ 89 h 148"/>
                <a:gd name="T6" fmla="*/ 254 w 255"/>
                <a:gd name="T7" fmla="*/ 86 h 148"/>
                <a:gd name="T8" fmla="*/ 243 w 255"/>
                <a:gd name="T9" fmla="*/ 81 h 148"/>
                <a:gd name="T10" fmla="*/ 240 w 255"/>
                <a:gd name="T11" fmla="*/ 78 h 148"/>
                <a:gd name="T12" fmla="*/ 232 w 255"/>
                <a:gd name="T13" fmla="*/ 73 h 148"/>
                <a:gd name="T14" fmla="*/ 229 w 255"/>
                <a:gd name="T15" fmla="*/ 76 h 148"/>
                <a:gd name="T16" fmla="*/ 218 w 255"/>
                <a:gd name="T17" fmla="*/ 74 h 148"/>
                <a:gd name="T18" fmla="*/ 211 w 255"/>
                <a:gd name="T19" fmla="*/ 71 h 148"/>
                <a:gd name="T20" fmla="*/ 222 w 255"/>
                <a:gd name="T21" fmla="*/ 59 h 148"/>
                <a:gd name="T22" fmla="*/ 194 w 255"/>
                <a:gd name="T23" fmla="*/ 77 h 148"/>
                <a:gd name="T24" fmla="*/ 188 w 255"/>
                <a:gd name="T25" fmla="*/ 83 h 148"/>
                <a:gd name="T26" fmla="*/ 183 w 255"/>
                <a:gd name="T27" fmla="*/ 88 h 148"/>
                <a:gd name="T28" fmla="*/ 180 w 255"/>
                <a:gd name="T29" fmla="*/ 82 h 148"/>
                <a:gd name="T30" fmla="*/ 160 w 255"/>
                <a:gd name="T31" fmla="*/ 79 h 148"/>
                <a:gd name="T32" fmla="*/ 149 w 255"/>
                <a:gd name="T33" fmla="*/ 62 h 148"/>
                <a:gd name="T34" fmla="*/ 144 w 255"/>
                <a:gd name="T35" fmla="*/ 43 h 148"/>
                <a:gd name="T36" fmla="*/ 128 w 255"/>
                <a:gd name="T37" fmla="*/ 35 h 148"/>
                <a:gd name="T38" fmla="*/ 89 w 255"/>
                <a:gd name="T39" fmla="*/ 37 h 148"/>
                <a:gd name="T40" fmla="*/ 61 w 255"/>
                <a:gd name="T41" fmla="*/ 22 h 148"/>
                <a:gd name="T42" fmla="*/ 53 w 255"/>
                <a:gd name="T43" fmla="*/ 26 h 148"/>
                <a:gd name="T44" fmla="*/ 41 w 255"/>
                <a:gd name="T45" fmla="*/ 5 h 148"/>
                <a:gd name="T46" fmla="*/ 42 w 255"/>
                <a:gd name="T47" fmla="*/ 14 h 148"/>
                <a:gd name="T48" fmla="*/ 36 w 255"/>
                <a:gd name="T49" fmla="*/ 21 h 148"/>
                <a:gd name="T50" fmla="*/ 37 w 255"/>
                <a:gd name="T51" fmla="*/ 4 h 148"/>
                <a:gd name="T52" fmla="*/ 5 w 255"/>
                <a:gd name="T53" fmla="*/ 8 h 148"/>
                <a:gd name="T54" fmla="*/ 10 w 255"/>
                <a:gd name="T55" fmla="*/ 76 h 148"/>
                <a:gd name="T56" fmla="*/ 18 w 255"/>
                <a:gd name="T57" fmla="*/ 64 h 148"/>
                <a:gd name="T58" fmla="*/ 32 w 255"/>
                <a:gd name="T59" fmla="*/ 56 h 148"/>
                <a:gd name="T60" fmla="*/ 39 w 255"/>
                <a:gd name="T61" fmla="*/ 50 h 148"/>
                <a:gd name="T62" fmla="*/ 50 w 255"/>
                <a:gd name="T63" fmla="*/ 58 h 148"/>
                <a:gd name="T64" fmla="*/ 60 w 255"/>
                <a:gd name="T65" fmla="*/ 63 h 148"/>
                <a:gd name="T66" fmla="*/ 61 w 255"/>
                <a:gd name="T67" fmla="*/ 69 h 148"/>
                <a:gd name="T68" fmla="*/ 66 w 255"/>
                <a:gd name="T69" fmla="*/ 78 h 148"/>
                <a:gd name="T70" fmla="*/ 81 w 255"/>
                <a:gd name="T71" fmla="*/ 77 h 148"/>
                <a:gd name="T72" fmla="*/ 94 w 255"/>
                <a:gd name="T73" fmla="*/ 93 h 148"/>
                <a:gd name="T74" fmla="*/ 124 w 255"/>
                <a:gd name="T75" fmla="*/ 117 h 148"/>
                <a:gd name="T76" fmla="*/ 147 w 255"/>
                <a:gd name="T77" fmla="*/ 130 h 148"/>
                <a:gd name="T78" fmla="*/ 157 w 255"/>
                <a:gd name="T79" fmla="*/ 144 h 148"/>
                <a:gd name="T80" fmla="*/ 167 w 255"/>
                <a:gd name="T81" fmla="*/ 148 h 148"/>
                <a:gd name="T82" fmla="*/ 176 w 255"/>
                <a:gd name="T83" fmla="*/ 143 h 148"/>
                <a:gd name="T84" fmla="*/ 180 w 255"/>
                <a:gd name="T85" fmla="*/ 126 h 148"/>
                <a:gd name="T86" fmla="*/ 174 w 255"/>
                <a:gd name="T87" fmla="*/ 117 h 148"/>
                <a:gd name="T88" fmla="*/ 171 w 255"/>
                <a:gd name="T89" fmla="*/ 108 h 148"/>
                <a:gd name="T90" fmla="*/ 187 w 255"/>
                <a:gd name="T91" fmla="*/ 107 h 148"/>
                <a:gd name="T92" fmla="*/ 191 w 255"/>
                <a:gd name="T93" fmla="*/ 100 h 148"/>
                <a:gd name="T94" fmla="*/ 188 w 255"/>
                <a:gd name="T95" fmla="*/ 97 h 148"/>
                <a:gd name="T96" fmla="*/ 197 w 255"/>
                <a:gd name="T97" fmla="*/ 95 h 148"/>
                <a:gd name="T98" fmla="*/ 207 w 255"/>
                <a:gd name="T99" fmla="*/ 87 h 148"/>
                <a:gd name="T100" fmla="*/ 219 w 255"/>
                <a:gd name="T101" fmla="*/ 87 h 148"/>
                <a:gd name="T102" fmla="*/ 222 w 255"/>
                <a:gd name="T103" fmla="*/ 9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5" h="148">
                  <a:moveTo>
                    <a:pt x="222" y="95"/>
                  </a:moveTo>
                  <a:cubicBezTo>
                    <a:pt x="223" y="95"/>
                    <a:pt x="223" y="95"/>
                    <a:pt x="223" y="95"/>
                  </a:cubicBezTo>
                  <a:cubicBezTo>
                    <a:pt x="224" y="94"/>
                    <a:pt x="225" y="95"/>
                    <a:pt x="225" y="95"/>
                  </a:cubicBezTo>
                  <a:cubicBezTo>
                    <a:pt x="226" y="94"/>
                    <a:pt x="228" y="94"/>
                    <a:pt x="229" y="94"/>
                  </a:cubicBezTo>
                  <a:cubicBezTo>
                    <a:pt x="229" y="95"/>
                    <a:pt x="230" y="95"/>
                    <a:pt x="231" y="95"/>
                  </a:cubicBezTo>
                  <a:cubicBezTo>
                    <a:pt x="231" y="95"/>
                    <a:pt x="232" y="97"/>
                    <a:pt x="234" y="96"/>
                  </a:cubicBezTo>
                  <a:cubicBezTo>
                    <a:pt x="235" y="96"/>
                    <a:pt x="238" y="95"/>
                    <a:pt x="238" y="95"/>
                  </a:cubicBezTo>
                  <a:cubicBezTo>
                    <a:pt x="238" y="95"/>
                    <a:pt x="239" y="95"/>
                    <a:pt x="239" y="94"/>
                  </a:cubicBezTo>
                  <a:cubicBezTo>
                    <a:pt x="239" y="94"/>
                    <a:pt x="239" y="93"/>
                    <a:pt x="239" y="93"/>
                  </a:cubicBezTo>
                  <a:cubicBezTo>
                    <a:pt x="240" y="92"/>
                    <a:pt x="241" y="91"/>
                    <a:pt x="241" y="91"/>
                  </a:cubicBezTo>
                  <a:cubicBezTo>
                    <a:pt x="241" y="91"/>
                    <a:pt x="241" y="91"/>
                    <a:pt x="242" y="92"/>
                  </a:cubicBezTo>
                  <a:cubicBezTo>
                    <a:pt x="242" y="92"/>
                    <a:pt x="243" y="93"/>
                    <a:pt x="243" y="93"/>
                  </a:cubicBezTo>
                  <a:cubicBezTo>
                    <a:pt x="243" y="93"/>
                    <a:pt x="244" y="93"/>
                    <a:pt x="244" y="92"/>
                  </a:cubicBezTo>
                  <a:cubicBezTo>
                    <a:pt x="244" y="91"/>
                    <a:pt x="243" y="89"/>
                    <a:pt x="243" y="89"/>
                  </a:cubicBezTo>
                  <a:cubicBezTo>
                    <a:pt x="243" y="89"/>
                    <a:pt x="243" y="88"/>
                    <a:pt x="244" y="89"/>
                  </a:cubicBezTo>
                  <a:cubicBezTo>
                    <a:pt x="244" y="89"/>
                    <a:pt x="246" y="90"/>
                    <a:pt x="246" y="90"/>
                  </a:cubicBezTo>
                  <a:cubicBezTo>
                    <a:pt x="247" y="90"/>
                    <a:pt x="247" y="91"/>
                    <a:pt x="248" y="90"/>
                  </a:cubicBezTo>
                  <a:cubicBezTo>
                    <a:pt x="248" y="90"/>
                    <a:pt x="249" y="89"/>
                    <a:pt x="250" y="88"/>
                  </a:cubicBezTo>
                  <a:cubicBezTo>
                    <a:pt x="250" y="87"/>
                    <a:pt x="250" y="87"/>
                    <a:pt x="251" y="87"/>
                  </a:cubicBezTo>
                  <a:cubicBezTo>
                    <a:pt x="251" y="87"/>
                    <a:pt x="254" y="86"/>
                    <a:pt x="254" y="86"/>
                  </a:cubicBezTo>
                  <a:cubicBezTo>
                    <a:pt x="254" y="86"/>
                    <a:pt x="255" y="85"/>
                    <a:pt x="255" y="85"/>
                  </a:cubicBezTo>
                  <a:cubicBezTo>
                    <a:pt x="254" y="85"/>
                    <a:pt x="247" y="84"/>
                    <a:pt x="247" y="84"/>
                  </a:cubicBezTo>
                  <a:cubicBezTo>
                    <a:pt x="247" y="84"/>
                    <a:pt x="247" y="84"/>
                    <a:pt x="247" y="83"/>
                  </a:cubicBezTo>
                  <a:cubicBezTo>
                    <a:pt x="247" y="83"/>
                    <a:pt x="246" y="82"/>
                    <a:pt x="245" y="82"/>
                  </a:cubicBezTo>
                  <a:cubicBezTo>
                    <a:pt x="245" y="82"/>
                    <a:pt x="243" y="81"/>
                    <a:pt x="243" y="81"/>
                  </a:cubicBezTo>
                  <a:cubicBezTo>
                    <a:pt x="243" y="81"/>
                    <a:pt x="242" y="81"/>
                    <a:pt x="242" y="81"/>
                  </a:cubicBezTo>
                  <a:cubicBezTo>
                    <a:pt x="242" y="82"/>
                    <a:pt x="241" y="82"/>
                    <a:pt x="241" y="82"/>
                  </a:cubicBezTo>
                  <a:cubicBezTo>
                    <a:pt x="241" y="82"/>
                    <a:pt x="241" y="82"/>
                    <a:pt x="241" y="81"/>
                  </a:cubicBezTo>
                  <a:cubicBezTo>
                    <a:pt x="241" y="80"/>
                    <a:pt x="240" y="78"/>
                    <a:pt x="240" y="78"/>
                  </a:cubicBezTo>
                  <a:cubicBezTo>
                    <a:pt x="240" y="78"/>
                    <a:pt x="240" y="78"/>
                    <a:pt x="240" y="78"/>
                  </a:cubicBezTo>
                  <a:cubicBezTo>
                    <a:pt x="239" y="78"/>
                    <a:pt x="238" y="78"/>
                    <a:pt x="238" y="78"/>
                  </a:cubicBezTo>
                  <a:cubicBezTo>
                    <a:pt x="238" y="78"/>
                    <a:pt x="237" y="78"/>
                    <a:pt x="237" y="78"/>
                  </a:cubicBezTo>
                  <a:cubicBezTo>
                    <a:pt x="237" y="78"/>
                    <a:pt x="234" y="74"/>
                    <a:pt x="234" y="74"/>
                  </a:cubicBezTo>
                  <a:cubicBezTo>
                    <a:pt x="234" y="74"/>
                    <a:pt x="234" y="74"/>
                    <a:pt x="233" y="74"/>
                  </a:cubicBezTo>
                  <a:cubicBezTo>
                    <a:pt x="233" y="74"/>
                    <a:pt x="232" y="73"/>
                    <a:pt x="232" y="73"/>
                  </a:cubicBezTo>
                  <a:cubicBezTo>
                    <a:pt x="232" y="73"/>
                    <a:pt x="232" y="73"/>
                    <a:pt x="232" y="74"/>
                  </a:cubicBezTo>
                  <a:cubicBezTo>
                    <a:pt x="232" y="74"/>
                    <a:pt x="232" y="76"/>
                    <a:pt x="232" y="76"/>
                  </a:cubicBezTo>
                  <a:cubicBezTo>
                    <a:pt x="232" y="76"/>
                    <a:pt x="232" y="76"/>
                    <a:pt x="231" y="76"/>
                  </a:cubicBezTo>
                  <a:cubicBezTo>
                    <a:pt x="231" y="76"/>
                    <a:pt x="230" y="76"/>
                    <a:pt x="230" y="76"/>
                  </a:cubicBezTo>
                  <a:cubicBezTo>
                    <a:pt x="230" y="76"/>
                    <a:pt x="230" y="76"/>
                    <a:pt x="229" y="76"/>
                  </a:cubicBezTo>
                  <a:cubicBezTo>
                    <a:pt x="229" y="77"/>
                    <a:pt x="229" y="79"/>
                    <a:pt x="229" y="79"/>
                  </a:cubicBezTo>
                  <a:cubicBezTo>
                    <a:pt x="229" y="79"/>
                    <a:pt x="229" y="80"/>
                    <a:pt x="229" y="79"/>
                  </a:cubicBezTo>
                  <a:cubicBezTo>
                    <a:pt x="228" y="79"/>
                    <a:pt x="222" y="78"/>
                    <a:pt x="221" y="78"/>
                  </a:cubicBezTo>
                  <a:cubicBezTo>
                    <a:pt x="221" y="78"/>
                    <a:pt x="219" y="78"/>
                    <a:pt x="219" y="76"/>
                  </a:cubicBezTo>
                  <a:cubicBezTo>
                    <a:pt x="218" y="74"/>
                    <a:pt x="218" y="74"/>
                    <a:pt x="218" y="74"/>
                  </a:cubicBezTo>
                  <a:cubicBezTo>
                    <a:pt x="218" y="74"/>
                    <a:pt x="218" y="73"/>
                    <a:pt x="218" y="74"/>
                  </a:cubicBezTo>
                  <a:cubicBezTo>
                    <a:pt x="217" y="74"/>
                    <a:pt x="216" y="74"/>
                    <a:pt x="216" y="74"/>
                  </a:cubicBezTo>
                  <a:cubicBezTo>
                    <a:pt x="216" y="74"/>
                    <a:pt x="215" y="75"/>
                    <a:pt x="215" y="74"/>
                  </a:cubicBezTo>
                  <a:cubicBezTo>
                    <a:pt x="215" y="74"/>
                    <a:pt x="213" y="73"/>
                    <a:pt x="212" y="73"/>
                  </a:cubicBezTo>
                  <a:cubicBezTo>
                    <a:pt x="211" y="73"/>
                    <a:pt x="210" y="72"/>
                    <a:pt x="211" y="71"/>
                  </a:cubicBezTo>
                  <a:cubicBezTo>
                    <a:pt x="212" y="70"/>
                    <a:pt x="214" y="69"/>
                    <a:pt x="216" y="68"/>
                  </a:cubicBezTo>
                  <a:cubicBezTo>
                    <a:pt x="218" y="67"/>
                    <a:pt x="221" y="65"/>
                    <a:pt x="221" y="64"/>
                  </a:cubicBezTo>
                  <a:cubicBezTo>
                    <a:pt x="222" y="64"/>
                    <a:pt x="227" y="61"/>
                    <a:pt x="227" y="61"/>
                  </a:cubicBezTo>
                  <a:cubicBezTo>
                    <a:pt x="227" y="61"/>
                    <a:pt x="227" y="60"/>
                    <a:pt x="226" y="60"/>
                  </a:cubicBezTo>
                  <a:cubicBezTo>
                    <a:pt x="225" y="60"/>
                    <a:pt x="223" y="60"/>
                    <a:pt x="222" y="59"/>
                  </a:cubicBezTo>
                  <a:cubicBezTo>
                    <a:pt x="221" y="60"/>
                    <a:pt x="217" y="62"/>
                    <a:pt x="217" y="63"/>
                  </a:cubicBezTo>
                  <a:cubicBezTo>
                    <a:pt x="215" y="64"/>
                    <a:pt x="204" y="70"/>
                    <a:pt x="203" y="70"/>
                  </a:cubicBezTo>
                  <a:cubicBezTo>
                    <a:pt x="203" y="71"/>
                    <a:pt x="199" y="74"/>
                    <a:pt x="198" y="74"/>
                  </a:cubicBezTo>
                  <a:cubicBezTo>
                    <a:pt x="197" y="75"/>
                    <a:pt x="195" y="76"/>
                    <a:pt x="195" y="76"/>
                  </a:cubicBezTo>
                  <a:cubicBezTo>
                    <a:pt x="194" y="77"/>
                    <a:pt x="194" y="77"/>
                    <a:pt x="194" y="77"/>
                  </a:cubicBezTo>
                  <a:cubicBezTo>
                    <a:pt x="194" y="77"/>
                    <a:pt x="194" y="78"/>
                    <a:pt x="194" y="78"/>
                  </a:cubicBezTo>
                  <a:cubicBezTo>
                    <a:pt x="194" y="78"/>
                    <a:pt x="194" y="79"/>
                    <a:pt x="194" y="79"/>
                  </a:cubicBezTo>
                  <a:cubicBezTo>
                    <a:pt x="194" y="79"/>
                    <a:pt x="193" y="79"/>
                    <a:pt x="192" y="79"/>
                  </a:cubicBezTo>
                  <a:cubicBezTo>
                    <a:pt x="191" y="80"/>
                    <a:pt x="189" y="82"/>
                    <a:pt x="188" y="82"/>
                  </a:cubicBezTo>
                  <a:cubicBezTo>
                    <a:pt x="188" y="83"/>
                    <a:pt x="188" y="83"/>
                    <a:pt x="188" y="83"/>
                  </a:cubicBezTo>
                  <a:cubicBezTo>
                    <a:pt x="188" y="83"/>
                    <a:pt x="188" y="87"/>
                    <a:pt x="188" y="88"/>
                  </a:cubicBezTo>
                  <a:cubicBezTo>
                    <a:pt x="188" y="89"/>
                    <a:pt x="188" y="89"/>
                    <a:pt x="188" y="89"/>
                  </a:cubicBezTo>
                  <a:cubicBezTo>
                    <a:pt x="188" y="89"/>
                    <a:pt x="187" y="89"/>
                    <a:pt x="187" y="89"/>
                  </a:cubicBezTo>
                  <a:cubicBezTo>
                    <a:pt x="186" y="89"/>
                    <a:pt x="186" y="89"/>
                    <a:pt x="186" y="89"/>
                  </a:cubicBezTo>
                  <a:cubicBezTo>
                    <a:pt x="186" y="89"/>
                    <a:pt x="184" y="88"/>
                    <a:pt x="183" y="88"/>
                  </a:cubicBezTo>
                  <a:cubicBezTo>
                    <a:pt x="183" y="88"/>
                    <a:pt x="182" y="87"/>
                    <a:pt x="182" y="87"/>
                  </a:cubicBezTo>
                  <a:cubicBezTo>
                    <a:pt x="182" y="87"/>
                    <a:pt x="179" y="86"/>
                    <a:pt x="179" y="85"/>
                  </a:cubicBezTo>
                  <a:cubicBezTo>
                    <a:pt x="178" y="85"/>
                    <a:pt x="179" y="85"/>
                    <a:pt x="179" y="85"/>
                  </a:cubicBezTo>
                  <a:cubicBezTo>
                    <a:pt x="179" y="85"/>
                    <a:pt x="179" y="85"/>
                    <a:pt x="180" y="84"/>
                  </a:cubicBezTo>
                  <a:cubicBezTo>
                    <a:pt x="180" y="84"/>
                    <a:pt x="180" y="83"/>
                    <a:pt x="180" y="82"/>
                  </a:cubicBezTo>
                  <a:cubicBezTo>
                    <a:pt x="180" y="82"/>
                    <a:pt x="180" y="82"/>
                    <a:pt x="180" y="81"/>
                  </a:cubicBezTo>
                  <a:cubicBezTo>
                    <a:pt x="181" y="81"/>
                    <a:pt x="180" y="81"/>
                    <a:pt x="179" y="81"/>
                  </a:cubicBezTo>
                  <a:cubicBezTo>
                    <a:pt x="179" y="80"/>
                    <a:pt x="178" y="80"/>
                    <a:pt x="178" y="79"/>
                  </a:cubicBezTo>
                  <a:cubicBezTo>
                    <a:pt x="177" y="78"/>
                    <a:pt x="173" y="78"/>
                    <a:pt x="171" y="79"/>
                  </a:cubicBezTo>
                  <a:cubicBezTo>
                    <a:pt x="169" y="79"/>
                    <a:pt x="161" y="79"/>
                    <a:pt x="160" y="79"/>
                  </a:cubicBezTo>
                  <a:cubicBezTo>
                    <a:pt x="160" y="79"/>
                    <a:pt x="160" y="78"/>
                    <a:pt x="160" y="78"/>
                  </a:cubicBezTo>
                  <a:cubicBezTo>
                    <a:pt x="160" y="78"/>
                    <a:pt x="158" y="74"/>
                    <a:pt x="158" y="72"/>
                  </a:cubicBezTo>
                  <a:cubicBezTo>
                    <a:pt x="157" y="70"/>
                    <a:pt x="157" y="67"/>
                    <a:pt x="156" y="65"/>
                  </a:cubicBezTo>
                  <a:cubicBezTo>
                    <a:pt x="156" y="63"/>
                    <a:pt x="155" y="64"/>
                    <a:pt x="152" y="64"/>
                  </a:cubicBezTo>
                  <a:cubicBezTo>
                    <a:pt x="149" y="65"/>
                    <a:pt x="149" y="63"/>
                    <a:pt x="149" y="62"/>
                  </a:cubicBezTo>
                  <a:cubicBezTo>
                    <a:pt x="149" y="61"/>
                    <a:pt x="149" y="57"/>
                    <a:pt x="150" y="54"/>
                  </a:cubicBezTo>
                  <a:cubicBezTo>
                    <a:pt x="151" y="52"/>
                    <a:pt x="150" y="48"/>
                    <a:pt x="150" y="47"/>
                  </a:cubicBezTo>
                  <a:cubicBezTo>
                    <a:pt x="150" y="47"/>
                    <a:pt x="150" y="46"/>
                    <a:pt x="150" y="47"/>
                  </a:cubicBezTo>
                  <a:cubicBezTo>
                    <a:pt x="149" y="47"/>
                    <a:pt x="148" y="47"/>
                    <a:pt x="147" y="47"/>
                  </a:cubicBezTo>
                  <a:cubicBezTo>
                    <a:pt x="147" y="47"/>
                    <a:pt x="144" y="44"/>
                    <a:pt x="144" y="43"/>
                  </a:cubicBezTo>
                  <a:cubicBezTo>
                    <a:pt x="144" y="43"/>
                    <a:pt x="141" y="41"/>
                    <a:pt x="141" y="40"/>
                  </a:cubicBezTo>
                  <a:cubicBezTo>
                    <a:pt x="140" y="40"/>
                    <a:pt x="139" y="39"/>
                    <a:pt x="138" y="38"/>
                  </a:cubicBezTo>
                  <a:cubicBezTo>
                    <a:pt x="138" y="37"/>
                    <a:pt x="135" y="35"/>
                    <a:pt x="134" y="34"/>
                  </a:cubicBezTo>
                  <a:cubicBezTo>
                    <a:pt x="133" y="33"/>
                    <a:pt x="132" y="33"/>
                    <a:pt x="132" y="33"/>
                  </a:cubicBezTo>
                  <a:cubicBezTo>
                    <a:pt x="132" y="33"/>
                    <a:pt x="128" y="35"/>
                    <a:pt x="128" y="35"/>
                  </a:cubicBezTo>
                  <a:cubicBezTo>
                    <a:pt x="127" y="36"/>
                    <a:pt x="127" y="36"/>
                    <a:pt x="127" y="36"/>
                  </a:cubicBezTo>
                  <a:cubicBezTo>
                    <a:pt x="127" y="36"/>
                    <a:pt x="112" y="35"/>
                    <a:pt x="109" y="35"/>
                  </a:cubicBezTo>
                  <a:cubicBezTo>
                    <a:pt x="107" y="35"/>
                    <a:pt x="104" y="35"/>
                    <a:pt x="104" y="35"/>
                  </a:cubicBezTo>
                  <a:cubicBezTo>
                    <a:pt x="104" y="35"/>
                    <a:pt x="91" y="37"/>
                    <a:pt x="90" y="37"/>
                  </a:cubicBezTo>
                  <a:cubicBezTo>
                    <a:pt x="89" y="38"/>
                    <a:pt x="89" y="37"/>
                    <a:pt x="89" y="37"/>
                  </a:cubicBezTo>
                  <a:cubicBezTo>
                    <a:pt x="89" y="37"/>
                    <a:pt x="79" y="27"/>
                    <a:pt x="78" y="26"/>
                  </a:cubicBezTo>
                  <a:cubicBezTo>
                    <a:pt x="78" y="26"/>
                    <a:pt x="77" y="24"/>
                    <a:pt x="77" y="24"/>
                  </a:cubicBezTo>
                  <a:cubicBezTo>
                    <a:pt x="77" y="22"/>
                    <a:pt x="74" y="20"/>
                    <a:pt x="74" y="20"/>
                  </a:cubicBezTo>
                  <a:cubicBezTo>
                    <a:pt x="62" y="13"/>
                    <a:pt x="62" y="13"/>
                    <a:pt x="62" y="13"/>
                  </a:cubicBezTo>
                  <a:cubicBezTo>
                    <a:pt x="62" y="15"/>
                    <a:pt x="62" y="19"/>
                    <a:pt x="61" y="22"/>
                  </a:cubicBezTo>
                  <a:cubicBezTo>
                    <a:pt x="60" y="25"/>
                    <a:pt x="60" y="24"/>
                    <a:pt x="59" y="25"/>
                  </a:cubicBezTo>
                  <a:cubicBezTo>
                    <a:pt x="58" y="25"/>
                    <a:pt x="57" y="25"/>
                    <a:pt x="58" y="26"/>
                  </a:cubicBezTo>
                  <a:cubicBezTo>
                    <a:pt x="58" y="26"/>
                    <a:pt x="59" y="28"/>
                    <a:pt x="58" y="27"/>
                  </a:cubicBezTo>
                  <a:cubicBezTo>
                    <a:pt x="56" y="26"/>
                    <a:pt x="57" y="26"/>
                    <a:pt x="56" y="26"/>
                  </a:cubicBezTo>
                  <a:cubicBezTo>
                    <a:pt x="55" y="27"/>
                    <a:pt x="53" y="28"/>
                    <a:pt x="53" y="26"/>
                  </a:cubicBezTo>
                  <a:cubicBezTo>
                    <a:pt x="52" y="25"/>
                    <a:pt x="52" y="24"/>
                    <a:pt x="51" y="24"/>
                  </a:cubicBezTo>
                  <a:cubicBezTo>
                    <a:pt x="50" y="23"/>
                    <a:pt x="46" y="20"/>
                    <a:pt x="48" y="14"/>
                  </a:cubicBezTo>
                  <a:cubicBezTo>
                    <a:pt x="50" y="11"/>
                    <a:pt x="51" y="9"/>
                    <a:pt x="52" y="7"/>
                  </a:cubicBezTo>
                  <a:cubicBezTo>
                    <a:pt x="42" y="1"/>
                    <a:pt x="42" y="1"/>
                    <a:pt x="42" y="1"/>
                  </a:cubicBezTo>
                  <a:cubicBezTo>
                    <a:pt x="41" y="3"/>
                    <a:pt x="40" y="4"/>
                    <a:pt x="41" y="5"/>
                  </a:cubicBezTo>
                  <a:cubicBezTo>
                    <a:pt x="42" y="8"/>
                    <a:pt x="42" y="7"/>
                    <a:pt x="41" y="8"/>
                  </a:cubicBezTo>
                  <a:cubicBezTo>
                    <a:pt x="40" y="9"/>
                    <a:pt x="39" y="11"/>
                    <a:pt x="40" y="11"/>
                  </a:cubicBezTo>
                  <a:cubicBezTo>
                    <a:pt x="40" y="11"/>
                    <a:pt x="42" y="10"/>
                    <a:pt x="42" y="10"/>
                  </a:cubicBezTo>
                  <a:cubicBezTo>
                    <a:pt x="42" y="11"/>
                    <a:pt x="41" y="12"/>
                    <a:pt x="41" y="12"/>
                  </a:cubicBezTo>
                  <a:cubicBezTo>
                    <a:pt x="41" y="13"/>
                    <a:pt x="41" y="14"/>
                    <a:pt x="42" y="14"/>
                  </a:cubicBezTo>
                  <a:cubicBezTo>
                    <a:pt x="42" y="15"/>
                    <a:pt x="43" y="16"/>
                    <a:pt x="41" y="16"/>
                  </a:cubicBezTo>
                  <a:cubicBezTo>
                    <a:pt x="40" y="15"/>
                    <a:pt x="39" y="14"/>
                    <a:pt x="39" y="15"/>
                  </a:cubicBezTo>
                  <a:cubicBezTo>
                    <a:pt x="39" y="15"/>
                    <a:pt x="39" y="16"/>
                    <a:pt x="39" y="16"/>
                  </a:cubicBezTo>
                  <a:cubicBezTo>
                    <a:pt x="40" y="16"/>
                    <a:pt x="40" y="17"/>
                    <a:pt x="40" y="18"/>
                  </a:cubicBezTo>
                  <a:cubicBezTo>
                    <a:pt x="39" y="18"/>
                    <a:pt x="38" y="20"/>
                    <a:pt x="36" y="21"/>
                  </a:cubicBezTo>
                  <a:cubicBezTo>
                    <a:pt x="34" y="21"/>
                    <a:pt x="33" y="21"/>
                    <a:pt x="34" y="19"/>
                  </a:cubicBezTo>
                  <a:cubicBezTo>
                    <a:pt x="35" y="17"/>
                    <a:pt x="35" y="17"/>
                    <a:pt x="34" y="15"/>
                  </a:cubicBezTo>
                  <a:cubicBezTo>
                    <a:pt x="34" y="15"/>
                    <a:pt x="33" y="13"/>
                    <a:pt x="34" y="11"/>
                  </a:cubicBezTo>
                  <a:cubicBezTo>
                    <a:pt x="35" y="9"/>
                    <a:pt x="35" y="9"/>
                    <a:pt x="35" y="8"/>
                  </a:cubicBezTo>
                  <a:cubicBezTo>
                    <a:pt x="36" y="6"/>
                    <a:pt x="36" y="5"/>
                    <a:pt x="37" y="4"/>
                  </a:cubicBezTo>
                  <a:cubicBezTo>
                    <a:pt x="37" y="4"/>
                    <a:pt x="38" y="3"/>
                    <a:pt x="39" y="2"/>
                  </a:cubicBezTo>
                  <a:cubicBezTo>
                    <a:pt x="39" y="1"/>
                    <a:pt x="39" y="1"/>
                    <a:pt x="39" y="0"/>
                  </a:cubicBezTo>
                  <a:cubicBezTo>
                    <a:pt x="39" y="0"/>
                    <a:pt x="38" y="0"/>
                    <a:pt x="38" y="0"/>
                  </a:cubicBezTo>
                  <a:cubicBezTo>
                    <a:pt x="38" y="0"/>
                    <a:pt x="37" y="0"/>
                    <a:pt x="37" y="0"/>
                  </a:cubicBezTo>
                  <a:cubicBezTo>
                    <a:pt x="37" y="0"/>
                    <a:pt x="6" y="8"/>
                    <a:pt x="5" y="8"/>
                  </a:cubicBezTo>
                  <a:cubicBezTo>
                    <a:pt x="4" y="9"/>
                    <a:pt x="3" y="9"/>
                    <a:pt x="1" y="10"/>
                  </a:cubicBezTo>
                  <a:cubicBezTo>
                    <a:pt x="0" y="10"/>
                    <a:pt x="0" y="12"/>
                    <a:pt x="0" y="12"/>
                  </a:cubicBezTo>
                  <a:cubicBezTo>
                    <a:pt x="0" y="76"/>
                    <a:pt x="0" y="76"/>
                    <a:pt x="0" y="76"/>
                  </a:cubicBezTo>
                  <a:cubicBezTo>
                    <a:pt x="1" y="76"/>
                    <a:pt x="2" y="76"/>
                    <a:pt x="3" y="76"/>
                  </a:cubicBezTo>
                  <a:cubicBezTo>
                    <a:pt x="5" y="77"/>
                    <a:pt x="9" y="76"/>
                    <a:pt x="10" y="76"/>
                  </a:cubicBezTo>
                  <a:cubicBezTo>
                    <a:pt x="11" y="76"/>
                    <a:pt x="17" y="76"/>
                    <a:pt x="17" y="76"/>
                  </a:cubicBezTo>
                  <a:cubicBezTo>
                    <a:pt x="17" y="76"/>
                    <a:pt x="18" y="75"/>
                    <a:pt x="17" y="75"/>
                  </a:cubicBezTo>
                  <a:cubicBezTo>
                    <a:pt x="16" y="75"/>
                    <a:pt x="16" y="74"/>
                    <a:pt x="16" y="73"/>
                  </a:cubicBezTo>
                  <a:cubicBezTo>
                    <a:pt x="15" y="72"/>
                    <a:pt x="15" y="70"/>
                    <a:pt x="15" y="68"/>
                  </a:cubicBezTo>
                  <a:cubicBezTo>
                    <a:pt x="16" y="67"/>
                    <a:pt x="18" y="64"/>
                    <a:pt x="18" y="64"/>
                  </a:cubicBezTo>
                  <a:cubicBezTo>
                    <a:pt x="18" y="64"/>
                    <a:pt x="18" y="63"/>
                    <a:pt x="19" y="63"/>
                  </a:cubicBezTo>
                  <a:cubicBezTo>
                    <a:pt x="19" y="63"/>
                    <a:pt x="26" y="62"/>
                    <a:pt x="27" y="61"/>
                  </a:cubicBezTo>
                  <a:cubicBezTo>
                    <a:pt x="28" y="60"/>
                    <a:pt x="29" y="59"/>
                    <a:pt x="29" y="58"/>
                  </a:cubicBezTo>
                  <a:cubicBezTo>
                    <a:pt x="30" y="57"/>
                    <a:pt x="31" y="54"/>
                    <a:pt x="31" y="55"/>
                  </a:cubicBezTo>
                  <a:cubicBezTo>
                    <a:pt x="32" y="56"/>
                    <a:pt x="32" y="56"/>
                    <a:pt x="32" y="56"/>
                  </a:cubicBezTo>
                  <a:cubicBezTo>
                    <a:pt x="33" y="56"/>
                    <a:pt x="35" y="56"/>
                    <a:pt x="35" y="57"/>
                  </a:cubicBezTo>
                  <a:cubicBezTo>
                    <a:pt x="36" y="58"/>
                    <a:pt x="37" y="59"/>
                    <a:pt x="37" y="58"/>
                  </a:cubicBezTo>
                  <a:cubicBezTo>
                    <a:pt x="36" y="57"/>
                    <a:pt x="35" y="55"/>
                    <a:pt x="36" y="54"/>
                  </a:cubicBezTo>
                  <a:cubicBezTo>
                    <a:pt x="36" y="53"/>
                    <a:pt x="37" y="52"/>
                    <a:pt x="38" y="51"/>
                  </a:cubicBezTo>
                  <a:cubicBezTo>
                    <a:pt x="39" y="50"/>
                    <a:pt x="39" y="50"/>
                    <a:pt x="39" y="50"/>
                  </a:cubicBezTo>
                  <a:cubicBezTo>
                    <a:pt x="40" y="51"/>
                    <a:pt x="44" y="54"/>
                    <a:pt x="44" y="54"/>
                  </a:cubicBezTo>
                  <a:cubicBezTo>
                    <a:pt x="44" y="54"/>
                    <a:pt x="45" y="55"/>
                    <a:pt x="45" y="55"/>
                  </a:cubicBezTo>
                  <a:cubicBezTo>
                    <a:pt x="45" y="55"/>
                    <a:pt x="46" y="54"/>
                    <a:pt x="46" y="54"/>
                  </a:cubicBezTo>
                  <a:cubicBezTo>
                    <a:pt x="46" y="54"/>
                    <a:pt x="47" y="54"/>
                    <a:pt x="47" y="55"/>
                  </a:cubicBezTo>
                  <a:cubicBezTo>
                    <a:pt x="47" y="55"/>
                    <a:pt x="49" y="58"/>
                    <a:pt x="50" y="58"/>
                  </a:cubicBezTo>
                  <a:cubicBezTo>
                    <a:pt x="52" y="59"/>
                    <a:pt x="53" y="59"/>
                    <a:pt x="54" y="59"/>
                  </a:cubicBezTo>
                  <a:cubicBezTo>
                    <a:pt x="55" y="59"/>
                    <a:pt x="55" y="59"/>
                    <a:pt x="56" y="59"/>
                  </a:cubicBezTo>
                  <a:cubicBezTo>
                    <a:pt x="56" y="59"/>
                    <a:pt x="60" y="61"/>
                    <a:pt x="60" y="61"/>
                  </a:cubicBezTo>
                  <a:cubicBezTo>
                    <a:pt x="60" y="61"/>
                    <a:pt x="60" y="61"/>
                    <a:pt x="60" y="61"/>
                  </a:cubicBezTo>
                  <a:cubicBezTo>
                    <a:pt x="59" y="62"/>
                    <a:pt x="60" y="62"/>
                    <a:pt x="60" y="63"/>
                  </a:cubicBezTo>
                  <a:cubicBezTo>
                    <a:pt x="60" y="64"/>
                    <a:pt x="60" y="64"/>
                    <a:pt x="59" y="64"/>
                  </a:cubicBezTo>
                  <a:cubicBezTo>
                    <a:pt x="58" y="65"/>
                    <a:pt x="59" y="65"/>
                    <a:pt x="59" y="65"/>
                  </a:cubicBezTo>
                  <a:cubicBezTo>
                    <a:pt x="60" y="65"/>
                    <a:pt x="62" y="66"/>
                    <a:pt x="62" y="67"/>
                  </a:cubicBezTo>
                  <a:cubicBezTo>
                    <a:pt x="63" y="67"/>
                    <a:pt x="64" y="68"/>
                    <a:pt x="63" y="68"/>
                  </a:cubicBezTo>
                  <a:cubicBezTo>
                    <a:pt x="62" y="69"/>
                    <a:pt x="61" y="69"/>
                    <a:pt x="61" y="69"/>
                  </a:cubicBezTo>
                  <a:cubicBezTo>
                    <a:pt x="61" y="69"/>
                    <a:pt x="61" y="69"/>
                    <a:pt x="61" y="70"/>
                  </a:cubicBezTo>
                  <a:cubicBezTo>
                    <a:pt x="62" y="70"/>
                    <a:pt x="62" y="71"/>
                    <a:pt x="62" y="71"/>
                  </a:cubicBezTo>
                  <a:cubicBezTo>
                    <a:pt x="62" y="72"/>
                    <a:pt x="60" y="74"/>
                    <a:pt x="62" y="75"/>
                  </a:cubicBezTo>
                  <a:cubicBezTo>
                    <a:pt x="63" y="76"/>
                    <a:pt x="64" y="76"/>
                    <a:pt x="64" y="77"/>
                  </a:cubicBezTo>
                  <a:cubicBezTo>
                    <a:pt x="65" y="77"/>
                    <a:pt x="66" y="78"/>
                    <a:pt x="66" y="78"/>
                  </a:cubicBezTo>
                  <a:cubicBezTo>
                    <a:pt x="67" y="78"/>
                    <a:pt x="70" y="77"/>
                    <a:pt x="70" y="78"/>
                  </a:cubicBezTo>
                  <a:cubicBezTo>
                    <a:pt x="70" y="78"/>
                    <a:pt x="74" y="78"/>
                    <a:pt x="74" y="78"/>
                  </a:cubicBezTo>
                  <a:cubicBezTo>
                    <a:pt x="75" y="78"/>
                    <a:pt x="78" y="79"/>
                    <a:pt x="79" y="79"/>
                  </a:cubicBezTo>
                  <a:cubicBezTo>
                    <a:pt x="80" y="79"/>
                    <a:pt x="81" y="78"/>
                    <a:pt x="81" y="77"/>
                  </a:cubicBezTo>
                  <a:cubicBezTo>
                    <a:pt x="80" y="77"/>
                    <a:pt x="81" y="77"/>
                    <a:pt x="81" y="77"/>
                  </a:cubicBezTo>
                  <a:cubicBezTo>
                    <a:pt x="82" y="77"/>
                    <a:pt x="84" y="77"/>
                    <a:pt x="85" y="78"/>
                  </a:cubicBezTo>
                  <a:cubicBezTo>
                    <a:pt x="87" y="79"/>
                    <a:pt x="89" y="84"/>
                    <a:pt x="90" y="85"/>
                  </a:cubicBezTo>
                  <a:cubicBezTo>
                    <a:pt x="90" y="87"/>
                    <a:pt x="92" y="90"/>
                    <a:pt x="92" y="90"/>
                  </a:cubicBezTo>
                  <a:cubicBezTo>
                    <a:pt x="92" y="90"/>
                    <a:pt x="92" y="91"/>
                    <a:pt x="92" y="91"/>
                  </a:cubicBezTo>
                  <a:cubicBezTo>
                    <a:pt x="93" y="91"/>
                    <a:pt x="94" y="93"/>
                    <a:pt x="94" y="93"/>
                  </a:cubicBezTo>
                  <a:cubicBezTo>
                    <a:pt x="95" y="94"/>
                    <a:pt x="95" y="94"/>
                    <a:pt x="95" y="94"/>
                  </a:cubicBezTo>
                  <a:cubicBezTo>
                    <a:pt x="97" y="100"/>
                    <a:pt x="97" y="100"/>
                    <a:pt x="97" y="100"/>
                  </a:cubicBezTo>
                  <a:cubicBezTo>
                    <a:pt x="97" y="100"/>
                    <a:pt x="97" y="100"/>
                    <a:pt x="97" y="100"/>
                  </a:cubicBezTo>
                  <a:cubicBezTo>
                    <a:pt x="98" y="101"/>
                    <a:pt x="112" y="111"/>
                    <a:pt x="113" y="112"/>
                  </a:cubicBezTo>
                  <a:cubicBezTo>
                    <a:pt x="114" y="112"/>
                    <a:pt x="124" y="117"/>
                    <a:pt x="124" y="117"/>
                  </a:cubicBezTo>
                  <a:cubicBezTo>
                    <a:pt x="124" y="118"/>
                    <a:pt x="125" y="118"/>
                    <a:pt x="126" y="119"/>
                  </a:cubicBezTo>
                  <a:cubicBezTo>
                    <a:pt x="126" y="119"/>
                    <a:pt x="129" y="122"/>
                    <a:pt x="130" y="122"/>
                  </a:cubicBezTo>
                  <a:cubicBezTo>
                    <a:pt x="131" y="122"/>
                    <a:pt x="135" y="124"/>
                    <a:pt x="135" y="125"/>
                  </a:cubicBezTo>
                  <a:cubicBezTo>
                    <a:pt x="135" y="125"/>
                    <a:pt x="141" y="129"/>
                    <a:pt x="142" y="130"/>
                  </a:cubicBezTo>
                  <a:cubicBezTo>
                    <a:pt x="144" y="130"/>
                    <a:pt x="146" y="130"/>
                    <a:pt x="147" y="130"/>
                  </a:cubicBezTo>
                  <a:cubicBezTo>
                    <a:pt x="147" y="130"/>
                    <a:pt x="147" y="129"/>
                    <a:pt x="148" y="130"/>
                  </a:cubicBezTo>
                  <a:cubicBezTo>
                    <a:pt x="148" y="130"/>
                    <a:pt x="150" y="130"/>
                    <a:pt x="150" y="130"/>
                  </a:cubicBezTo>
                  <a:cubicBezTo>
                    <a:pt x="151" y="131"/>
                    <a:pt x="158" y="134"/>
                    <a:pt x="158" y="134"/>
                  </a:cubicBezTo>
                  <a:cubicBezTo>
                    <a:pt x="158" y="134"/>
                    <a:pt x="158" y="135"/>
                    <a:pt x="158" y="135"/>
                  </a:cubicBezTo>
                  <a:cubicBezTo>
                    <a:pt x="158" y="135"/>
                    <a:pt x="157" y="143"/>
                    <a:pt x="157" y="144"/>
                  </a:cubicBezTo>
                  <a:cubicBezTo>
                    <a:pt x="157" y="144"/>
                    <a:pt x="157" y="145"/>
                    <a:pt x="157" y="145"/>
                  </a:cubicBezTo>
                  <a:cubicBezTo>
                    <a:pt x="157" y="145"/>
                    <a:pt x="157" y="145"/>
                    <a:pt x="158" y="145"/>
                  </a:cubicBezTo>
                  <a:cubicBezTo>
                    <a:pt x="159" y="145"/>
                    <a:pt x="164" y="145"/>
                    <a:pt x="164" y="145"/>
                  </a:cubicBezTo>
                  <a:cubicBezTo>
                    <a:pt x="164" y="145"/>
                    <a:pt x="165" y="146"/>
                    <a:pt x="165" y="146"/>
                  </a:cubicBezTo>
                  <a:cubicBezTo>
                    <a:pt x="165" y="146"/>
                    <a:pt x="167" y="148"/>
                    <a:pt x="167" y="148"/>
                  </a:cubicBezTo>
                  <a:cubicBezTo>
                    <a:pt x="167" y="148"/>
                    <a:pt x="168" y="148"/>
                    <a:pt x="168" y="148"/>
                  </a:cubicBezTo>
                  <a:cubicBezTo>
                    <a:pt x="168" y="148"/>
                    <a:pt x="175" y="148"/>
                    <a:pt x="175" y="148"/>
                  </a:cubicBezTo>
                  <a:cubicBezTo>
                    <a:pt x="176" y="147"/>
                    <a:pt x="176" y="147"/>
                    <a:pt x="176" y="147"/>
                  </a:cubicBezTo>
                  <a:cubicBezTo>
                    <a:pt x="176" y="147"/>
                    <a:pt x="176" y="146"/>
                    <a:pt x="176" y="145"/>
                  </a:cubicBezTo>
                  <a:cubicBezTo>
                    <a:pt x="176" y="145"/>
                    <a:pt x="175" y="144"/>
                    <a:pt x="176" y="143"/>
                  </a:cubicBezTo>
                  <a:cubicBezTo>
                    <a:pt x="176" y="143"/>
                    <a:pt x="182" y="136"/>
                    <a:pt x="182" y="135"/>
                  </a:cubicBezTo>
                  <a:cubicBezTo>
                    <a:pt x="182" y="134"/>
                    <a:pt x="184" y="131"/>
                    <a:pt x="184" y="131"/>
                  </a:cubicBezTo>
                  <a:cubicBezTo>
                    <a:pt x="184" y="131"/>
                    <a:pt x="184" y="130"/>
                    <a:pt x="183" y="130"/>
                  </a:cubicBezTo>
                  <a:cubicBezTo>
                    <a:pt x="183" y="129"/>
                    <a:pt x="180" y="127"/>
                    <a:pt x="180" y="127"/>
                  </a:cubicBezTo>
                  <a:cubicBezTo>
                    <a:pt x="180" y="127"/>
                    <a:pt x="180" y="126"/>
                    <a:pt x="180" y="126"/>
                  </a:cubicBezTo>
                  <a:cubicBezTo>
                    <a:pt x="180" y="125"/>
                    <a:pt x="181" y="119"/>
                    <a:pt x="181" y="119"/>
                  </a:cubicBezTo>
                  <a:cubicBezTo>
                    <a:pt x="181" y="119"/>
                    <a:pt x="181" y="119"/>
                    <a:pt x="180" y="118"/>
                  </a:cubicBezTo>
                  <a:cubicBezTo>
                    <a:pt x="180" y="118"/>
                    <a:pt x="178" y="117"/>
                    <a:pt x="178" y="117"/>
                  </a:cubicBezTo>
                  <a:cubicBezTo>
                    <a:pt x="178" y="117"/>
                    <a:pt x="178" y="117"/>
                    <a:pt x="177" y="117"/>
                  </a:cubicBezTo>
                  <a:cubicBezTo>
                    <a:pt x="177" y="117"/>
                    <a:pt x="174" y="117"/>
                    <a:pt x="174" y="117"/>
                  </a:cubicBezTo>
                  <a:cubicBezTo>
                    <a:pt x="174" y="117"/>
                    <a:pt x="173" y="117"/>
                    <a:pt x="173" y="116"/>
                  </a:cubicBezTo>
                  <a:cubicBezTo>
                    <a:pt x="173" y="116"/>
                    <a:pt x="169" y="112"/>
                    <a:pt x="169" y="112"/>
                  </a:cubicBezTo>
                  <a:cubicBezTo>
                    <a:pt x="169" y="112"/>
                    <a:pt x="169" y="112"/>
                    <a:pt x="169" y="112"/>
                  </a:cubicBezTo>
                  <a:cubicBezTo>
                    <a:pt x="169" y="111"/>
                    <a:pt x="170" y="109"/>
                    <a:pt x="170" y="109"/>
                  </a:cubicBezTo>
                  <a:cubicBezTo>
                    <a:pt x="170" y="109"/>
                    <a:pt x="170" y="108"/>
                    <a:pt x="171" y="108"/>
                  </a:cubicBezTo>
                  <a:cubicBezTo>
                    <a:pt x="171" y="108"/>
                    <a:pt x="173" y="107"/>
                    <a:pt x="173" y="106"/>
                  </a:cubicBezTo>
                  <a:cubicBezTo>
                    <a:pt x="174" y="106"/>
                    <a:pt x="175" y="106"/>
                    <a:pt x="177" y="106"/>
                  </a:cubicBezTo>
                  <a:cubicBezTo>
                    <a:pt x="178" y="107"/>
                    <a:pt x="181" y="107"/>
                    <a:pt x="182" y="107"/>
                  </a:cubicBezTo>
                  <a:cubicBezTo>
                    <a:pt x="183" y="107"/>
                    <a:pt x="186" y="107"/>
                    <a:pt x="186" y="107"/>
                  </a:cubicBezTo>
                  <a:cubicBezTo>
                    <a:pt x="186" y="107"/>
                    <a:pt x="186" y="107"/>
                    <a:pt x="187" y="107"/>
                  </a:cubicBezTo>
                  <a:cubicBezTo>
                    <a:pt x="187" y="106"/>
                    <a:pt x="188" y="103"/>
                    <a:pt x="188" y="103"/>
                  </a:cubicBezTo>
                  <a:cubicBezTo>
                    <a:pt x="188" y="103"/>
                    <a:pt x="188" y="102"/>
                    <a:pt x="188" y="102"/>
                  </a:cubicBezTo>
                  <a:cubicBezTo>
                    <a:pt x="189" y="101"/>
                    <a:pt x="190" y="100"/>
                    <a:pt x="190" y="100"/>
                  </a:cubicBezTo>
                  <a:cubicBezTo>
                    <a:pt x="190" y="100"/>
                    <a:pt x="190" y="100"/>
                    <a:pt x="190" y="100"/>
                  </a:cubicBezTo>
                  <a:cubicBezTo>
                    <a:pt x="191" y="101"/>
                    <a:pt x="191" y="102"/>
                    <a:pt x="191" y="100"/>
                  </a:cubicBezTo>
                  <a:cubicBezTo>
                    <a:pt x="191" y="99"/>
                    <a:pt x="191" y="98"/>
                    <a:pt x="192" y="98"/>
                  </a:cubicBezTo>
                  <a:cubicBezTo>
                    <a:pt x="193" y="99"/>
                    <a:pt x="193" y="98"/>
                    <a:pt x="193" y="98"/>
                  </a:cubicBezTo>
                  <a:cubicBezTo>
                    <a:pt x="193" y="98"/>
                    <a:pt x="193" y="97"/>
                    <a:pt x="192" y="97"/>
                  </a:cubicBezTo>
                  <a:cubicBezTo>
                    <a:pt x="192" y="97"/>
                    <a:pt x="189" y="97"/>
                    <a:pt x="189" y="97"/>
                  </a:cubicBezTo>
                  <a:cubicBezTo>
                    <a:pt x="189" y="97"/>
                    <a:pt x="189" y="97"/>
                    <a:pt x="188" y="97"/>
                  </a:cubicBezTo>
                  <a:cubicBezTo>
                    <a:pt x="188" y="96"/>
                    <a:pt x="188" y="96"/>
                    <a:pt x="189" y="96"/>
                  </a:cubicBezTo>
                  <a:cubicBezTo>
                    <a:pt x="190" y="96"/>
                    <a:pt x="195" y="95"/>
                    <a:pt x="195" y="95"/>
                  </a:cubicBezTo>
                  <a:cubicBezTo>
                    <a:pt x="195" y="95"/>
                    <a:pt x="196" y="96"/>
                    <a:pt x="196" y="96"/>
                  </a:cubicBezTo>
                  <a:cubicBezTo>
                    <a:pt x="197" y="96"/>
                    <a:pt x="197" y="96"/>
                    <a:pt x="197" y="96"/>
                  </a:cubicBezTo>
                  <a:cubicBezTo>
                    <a:pt x="198" y="96"/>
                    <a:pt x="198" y="96"/>
                    <a:pt x="197" y="95"/>
                  </a:cubicBezTo>
                  <a:cubicBezTo>
                    <a:pt x="197" y="94"/>
                    <a:pt x="196" y="91"/>
                    <a:pt x="197" y="88"/>
                  </a:cubicBezTo>
                  <a:cubicBezTo>
                    <a:pt x="198" y="86"/>
                    <a:pt x="198" y="86"/>
                    <a:pt x="198" y="86"/>
                  </a:cubicBezTo>
                  <a:cubicBezTo>
                    <a:pt x="198" y="86"/>
                    <a:pt x="199" y="86"/>
                    <a:pt x="199" y="86"/>
                  </a:cubicBezTo>
                  <a:cubicBezTo>
                    <a:pt x="200" y="87"/>
                    <a:pt x="203" y="88"/>
                    <a:pt x="204" y="88"/>
                  </a:cubicBezTo>
                  <a:cubicBezTo>
                    <a:pt x="205" y="87"/>
                    <a:pt x="206" y="87"/>
                    <a:pt x="207" y="87"/>
                  </a:cubicBezTo>
                  <a:cubicBezTo>
                    <a:pt x="207" y="87"/>
                    <a:pt x="208" y="86"/>
                    <a:pt x="208" y="86"/>
                  </a:cubicBezTo>
                  <a:cubicBezTo>
                    <a:pt x="209" y="86"/>
                    <a:pt x="215" y="81"/>
                    <a:pt x="215" y="81"/>
                  </a:cubicBezTo>
                  <a:cubicBezTo>
                    <a:pt x="215" y="81"/>
                    <a:pt x="215" y="81"/>
                    <a:pt x="215" y="82"/>
                  </a:cubicBezTo>
                  <a:cubicBezTo>
                    <a:pt x="216" y="82"/>
                    <a:pt x="220" y="86"/>
                    <a:pt x="220" y="86"/>
                  </a:cubicBezTo>
                  <a:cubicBezTo>
                    <a:pt x="220" y="86"/>
                    <a:pt x="220" y="87"/>
                    <a:pt x="219" y="87"/>
                  </a:cubicBezTo>
                  <a:cubicBezTo>
                    <a:pt x="219" y="88"/>
                    <a:pt x="214" y="92"/>
                    <a:pt x="214" y="92"/>
                  </a:cubicBezTo>
                  <a:cubicBezTo>
                    <a:pt x="214" y="92"/>
                    <a:pt x="213" y="92"/>
                    <a:pt x="214" y="92"/>
                  </a:cubicBezTo>
                  <a:cubicBezTo>
                    <a:pt x="214" y="93"/>
                    <a:pt x="219" y="96"/>
                    <a:pt x="219" y="96"/>
                  </a:cubicBezTo>
                  <a:cubicBezTo>
                    <a:pt x="219" y="96"/>
                    <a:pt x="219" y="96"/>
                    <a:pt x="220" y="96"/>
                  </a:cubicBezTo>
                  <a:cubicBezTo>
                    <a:pt x="220" y="96"/>
                    <a:pt x="221" y="96"/>
                    <a:pt x="222" y="9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9" name="Freeform 678">
              <a:extLst>
                <a:ext uri="{FF2B5EF4-FFF2-40B4-BE49-F238E27FC236}">
                  <a16:creationId xmlns:a16="http://schemas.microsoft.com/office/drawing/2014/main" id="{3B12005C-112F-4658-AAA6-DCD477ABAED8}"/>
                </a:ext>
              </a:extLst>
            </p:cNvPr>
            <p:cNvSpPr>
              <a:spLocks/>
            </p:cNvSpPr>
            <p:nvPr/>
          </p:nvSpPr>
          <p:spPr bwMode="auto">
            <a:xfrm>
              <a:off x="4962" y="1816"/>
              <a:ext cx="5" cy="7"/>
            </a:xfrm>
            <a:custGeom>
              <a:avLst/>
              <a:gdLst>
                <a:gd name="T0" fmla="*/ 1 w 4"/>
                <a:gd name="T1" fmla="*/ 2 h 5"/>
                <a:gd name="T2" fmla="*/ 2 w 4"/>
                <a:gd name="T3" fmla="*/ 5 h 5"/>
                <a:gd name="T4" fmla="*/ 3 w 4"/>
                <a:gd name="T5" fmla="*/ 3 h 5"/>
                <a:gd name="T6" fmla="*/ 1 w 4"/>
                <a:gd name="T7" fmla="*/ 2 h 5"/>
              </a:gdLst>
              <a:ahLst/>
              <a:cxnLst>
                <a:cxn ang="0">
                  <a:pos x="T0" y="T1"/>
                </a:cxn>
                <a:cxn ang="0">
                  <a:pos x="T2" y="T3"/>
                </a:cxn>
                <a:cxn ang="0">
                  <a:pos x="T4" y="T5"/>
                </a:cxn>
                <a:cxn ang="0">
                  <a:pos x="T6" y="T7"/>
                </a:cxn>
              </a:cxnLst>
              <a:rect l="0" t="0" r="r" b="b"/>
              <a:pathLst>
                <a:path w="4" h="5">
                  <a:moveTo>
                    <a:pt x="1" y="2"/>
                  </a:moveTo>
                  <a:cubicBezTo>
                    <a:pt x="1" y="2"/>
                    <a:pt x="0" y="5"/>
                    <a:pt x="2" y="5"/>
                  </a:cubicBezTo>
                  <a:cubicBezTo>
                    <a:pt x="3" y="5"/>
                    <a:pt x="3" y="4"/>
                    <a:pt x="3" y="3"/>
                  </a:cubicBezTo>
                  <a:cubicBezTo>
                    <a:pt x="4" y="2"/>
                    <a:pt x="1"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0" name="Freeform 679">
              <a:extLst>
                <a:ext uri="{FF2B5EF4-FFF2-40B4-BE49-F238E27FC236}">
                  <a16:creationId xmlns:a16="http://schemas.microsoft.com/office/drawing/2014/main" id="{C0FC1520-1BEB-4270-B961-9104D52D57E1}"/>
                </a:ext>
              </a:extLst>
            </p:cNvPr>
            <p:cNvSpPr>
              <a:spLocks/>
            </p:cNvSpPr>
            <p:nvPr/>
          </p:nvSpPr>
          <p:spPr bwMode="auto">
            <a:xfrm>
              <a:off x="4950" y="1823"/>
              <a:ext cx="6" cy="3"/>
            </a:xfrm>
            <a:custGeom>
              <a:avLst/>
              <a:gdLst>
                <a:gd name="T0" fmla="*/ 3 w 4"/>
                <a:gd name="T1" fmla="*/ 1 h 2"/>
                <a:gd name="T2" fmla="*/ 1 w 4"/>
                <a:gd name="T3" fmla="*/ 1 h 2"/>
                <a:gd name="T4" fmla="*/ 2 w 4"/>
                <a:gd name="T5" fmla="*/ 2 h 2"/>
                <a:gd name="T6" fmla="*/ 2 w 4"/>
                <a:gd name="T7" fmla="*/ 2 h 2"/>
                <a:gd name="T8" fmla="*/ 3 w 4"/>
                <a:gd name="T9" fmla="*/ 2 h 2"/>
                <a:gd name="T10" fmla="*/ 3 w 4"/>
                <a:gd name="T11" fmla="*/ 1 h 2"/>
              </a:gdLst>
              <a:ahLst/>
              <a:cxnLst>
                <a:cxn ang="0">
                  <a:pos x="T0" y="T1"/>
                </a:cxn>
                <a:cxn ang="0">
                  <a:pos x="T2" y="T3"/>
                </a:cxn>
                <a:cxn ang="0">
                  <a:pos x="T4" y="T5"/>
                </a:cxn>
                <a:cxn ang="0">
                  <a:pos x="T6" y="T7"/>
                </a:cxn>
                <a:cxn ang="0">
                  <a:pos x="T8" y="T9"/>
                </a:cxn>
                <a:cxn ang="0">
                  <a:pos x="T10" y="T11"/>
                </a:cxn>
              </a:cxnLst>
              <a:rect l="0" t="0" r="r" b="b"/>
              <a:pathLst>
                <a:path w="4" h="2">
                  <a:moveTo>
                    <a:pt x="3" y="1"/>
                  </a:moveTo>
                  <a:cubicBezTo>
                    <a:pt x="2" y="1"/>
                    <a:pt x="0" y="0"/>
                    <a:pt x="1" y="1"/>
                  </a:cubicBezTo>
                  <a:cubicBezTo>
                    <a:pt x="2" y="2"/>
                    <a:pt x="2" y="2"/>
                    <a:pt x="2" y="2"/>
                  </a:cubicBezTo>
                  <a:cubicBezTo>
                    <a:pt x="2" y="2"/>
                    <a:pt x="2" y="2"/>
                    <a:pt x="2" y="2"/>
                  </a:cubicBezTo>
                  <a:cubicBezTo>
                    <a:pt x="3" y="2"/>
                    <a:pt x="3" y="2"/>
                    <a:pt x="3" y="2"/>
                  </a:cubicBezTo>
                  <a:cubicBezTo>
                    <a:pt x="4" y="2"/>
                    <a:pt x="4"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1" name="Freeform 680">
              <a:extLst>
                <a:ext uri="{FF2B5EF4-FFF2-40B4-BE49-F238E27FC236}">
                  <a16:creationId xmlns:a16="http://schemas.microsoft.com/office/drawing/2014/main" id="{62737DC7-9FB1-458B-8840-0D4B6ABB9A5B}"/>
                </a:ext>
              </a:extLst>
            </p:cNvPr>
            <p:cNvSpPr>
              <a:spLocks/>
            </p:cNvSpPr>
            <p:nvPr/>
          </p:nvSpPr>
          <p:spPr bwMode="auto">
            <a:xfrm>
              <a:off x="4977" y="1822"/>
              <a:ext cx="3" cy="1"/>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0" y="1"/>
                    <a:pt x="2" y="0"/>
                    <a:pt x="1" y="0"/>
                  </a:cubicBezTo>
                  <a:cubicBezTo>
                    <a:pt x="1" y="0"/>
                    <a:pt x="0" y="1"/>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2" name="Freeform 681">
              <a:extLst>
                <a:ext uri="{FF2B5EF4-FFF2-40B4-BE49-F238E27FC236}">
                  <a16:creationId xmlns:a16="http://schemas.microsoft.com/office/drawing/2014/main" id="{F631299A-D102-4F12-8CDA-3CE5F0BCB3E0}"/>
                </a:ext>
              </a:extLst>
            </p:cNvPr>
            <p:cNvSpPr>
              <a:spLocks/>
            </p:cNvSpPr>
            <p:nvPr/>
          </p:nvSpPr>
          <p:spPr bwMode="auto">
            <a:xfrm>
              <a:off x="4746" y="1857"/>
              <a:ext cx="294" cy="209"/>
            </a:xfrm>
            <a:custGeom>
              <a:avLst/>
              <a:gdLst>
                <a:gd name="T0" fmla="*/ 98 w 213"/>
                <a:gd name="T1" fmla="*/ 20 h 152"/>
                <a:gd name="T2" fmla="*/ 89 w 213"/>
                <a:gd name="T3" fmla="*/ 19 h 152"/>
                <a:gd name="T4" fmla="*/ 79 w 213"/>
                <a:gd name="T5" fmla="*/ 16 h 152"/>
                <a:gd name="T6" fmla="*/ 68 w 213"/>
                <a:gd name="T7" fmla="*/ 22 h 152"/>
                <a:gd name="T8" fmla="*/ 64 w 213"/>
                <a:gd name="T9" fmla="*/ 27 h 152"/>
                <a:gd name="T10" fmla="*/ 57 w 213"/>
                <a:gd name="T11" fmla="*/ 40 h 152"/>
                <a:gd name="T12" fmla="*/ 39 w 213"/>
                <a:gd name="T13" fmla="*/ 45 h 152"/>
                <a:gd name="T14" fmla="*/ 37 w 213"/>
                <a:gd name="T15" fmla="*/ 52 h 152"/>
                <a:gd name="T16" fmla="*/ 28 w 213"/>
                <a:gd name="T17" fmla="*/ 56 h 152"/>
                <a:gd name="T18" fmla="*/ 14 w 213"/>
                <a:gd name="T19" fmla="*/ 50 h 152"/>
                <a:gd name="T20" fmla="*/ 9 w 213"/>
                <a:gd name="T21" fmla="*/ 59 h 152"/>
                <a:gd name="T22" fmla="*/ 4 w 213"/>
                <a:gd name="T23" fmla="*/ 68 h 152"/>
                <a:gd name="T24" fmla="*/ 0 w 213"/>
                <a:gd name="T25" fmla="*/ 76 h 152"/>
                <a:gd name="T26" fmla="*/ 6 w 213"/>
                <a:gd name="T27" fmla="*/ 85 h 152"/>
                <a:gd name="T28" fmla="*/ 5 w 213"/>
                <a:gd name="T29" fmla="*/ 107 h 152"/>
                <a:gd name="T30" fmla="*/ 16 w 213"/>
                <a:gd name="T31" fmla="*/ 119 h 152"/>
                <a:gd name="T32" fmla="*/ 19 w 213"/>
                <a:gd name="T33" fmla="*/ 127 h 152"/>
                <a:gd name="T34" fmla="*/ 6 w 213"/>
                <a:gd name="T35" fmla="*/ 144 h 152"/>
                <a:gd name="T36" fmla="*/ 32 w 213"/>
                <a:gd name="T37" fmla="*/ 151 h 152"/>
                <a:gd name="T38" fmla="*/ 59 w 213"/>
                <a:gd name="T39" fmla="*/ 149 h 152"/>
                <a:gd name="T40" fmla="*/ 86 w 213"/>
                <a:gd name="T41" fmla="*/ 144 h 152"/>
                <a:gd name="T42" fmla="*/ 87 w 213"/>
                <a:gd name="T43" fmla="*/ 131 h 152"/>
                <a:gd name="T44" fmla="*/ 97 w 213"/>
                <a:gd name="T45" fmla="*/ 120 h 152"/>
                <a:gd name="T46" fmla="*/ 108 w 213"/>
                <a:gd name="T47" fmla="*/ 119 h 152"/>
                <a:gd name="T48" fmla="*/ 113 w 213"/>
                <a:gd name="T49" fmla="*/ 113 h 152"/>
                <a:gd name="T50" fmla="*/ 124 w 213"/>
                <a:gd name="T51" fmla="*/ 115 h 152"/>
                <a:gd name="T52" fmla="*/ 131 w 213"/>
                <a:gd name="T53" fmla="*/ 110 h 152"/>
                <a:gd name="T54" fmla="*/ 133 w 213"/>
                <a:gd name="T55" fmla="*/ 98 h 152"/>
                <a:gd name="T56" fmla="*/ 136 w 213"/>
                <a:gd name="T57" fmla="*/ 91 h 152"/>
                <a:gd name="T58" fmla="*/ 146 w 213"/>
                <a:gd name="T59" fmla="*/ 87 h 152"/>
                <a:gd name="T60" fmla="*/ 141 w 213"/>
                <a:gd name="T61" fmla="*/ 80 h 152"/>
                <a:gd name="T62" fmla="*/ 140 w 213"/>
                <a:gd name="T63" fmla="*/ 75 h 152"/>
                <a:gd name="T64" fmla="*/ 152 w 213"/>
                <a:gd name="T65" fmla="*/ 77 h 152"/>
                <a:gd name="T66" fmla="*/ 158 w 213"/>
                <a:gd name="T67" fmla="*/ 70 h 152"/>
                <a:gd name="T68" fmla="*/ 159 w 213"/>
                <a:gd name="T69" fmla="*/ 63 h 152"/>
                <a:gd name="T70" fmla="*/ 164 w 213"/>
                <a:gd name="T71" fmla="*/ 58 h 152"/>
                <a:gd name="T72" fmla="*/ 165 w 213"/>
                <a:gd name="T73" fmla="*/ 50 h 152"/>
                <a:gd name="T74" fmla="*/ 165 w 213"/>
                <a:gd name="T75" fmla="*/ 35 h 152"/>
                <a:gd name="T76" fmla="*/ 195 w 213"/>
                <a:gd name="T77" fmla="*/ 27 h 152"/>
                <a:gd name="T78" fmla="*/ 209 w 213"/>
                <a:gd name="T79" fmla="*/ 25 h 152"/>
                <a:gd name="T80" fmla="*/ 212 w 213"/>
                <a:gd name="T81" fmla="*/ 20 h 152"/>
                <a:gd name="T82" fmla="*/ 200 w 213"/>
                <a:gd name="T83" fmla="*/ 21 h 152"/>
                <a:gd name="T84" fmla="*/ 192 w 213"/>
                <a:gd name="T85" fmla="*/ 18 h 152"/>
                <a:gd name="T86" fmla="*/ 166 w 213"/>
                <a:gd name="T87" fmla="*/ 30 h 152"/>
                <a:gd name="T88" fmla="*/ 164 w 213"/>
                <a:gd name="T89" fmla="*/ 10 h 152"/>
                <a:gd name="T90" fmla="*/ 161 w 213"/>
                <a:gd name="T91" fmla="*/ 6 h 152"/>
                <a:gd name="T92" fmla="*/ 153 w 213"/>
                <a:gd name="T93" fmla="*/ 1 h 152"/>
                <a:gd name="T94" fmla="*/ 143 w 213"/>
                <a:gd name="T95" fmla="*/ 10 h 152"/>
                <a:gd name="T96" fmla="*/ 143 w 213"/>
                <a:gd name="T97" fmla="*/ 16 h 152"/>
                <a:gd name="T98" fmla="*/ 132 w 213"/>
                <a:gd name="T99" fmla="*/ 20 h 152"/>
                <a:gd name="T100" fmla="*/ 126 w 213"/>
                <a:gd name="T101" fmla="*/ 20 h 152"/>
                <a:gd name="T102" fmla="*/ 115 w 213"/>
                <a:gd name="T103" fmla="*/ 24 h 152"/>
                <a:gd name="T104" fmla="*/ 108 w 213"/>
                <a:gd name="T105" fmla="*/ 2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3" h="152">
                  <a:moveTo>
                    <a:pt x="108" y="22"/>
                  </a:moveTo>
                  <a:cubicBezTo>
                    <a:pt x="108" y="22"/>
                    <a:pt x="101" y="22"/>
                    <a:pt x="101" y="22"/>
                  </a:cubicBezTo>
                  <a:cubicBezTo>
                    <a:pt x="101" y="22"/>
                    <a:pt x="100" y="22"/>
                    <a:pt x="100" y="22"/>
                  </a:cubicBezTo>
                  <a:cubicBezTo>
                    <a:pt x="100" y="22"/>
                    <a:pt x="98" y="20"/>
                    <a:pt x="98" y="20"/>
                  </a:cubicBezTo>
                  <a:cubicBezTo>
                    <a:pt x="98" y="20"/>
                    <a:pt x="97" y="19"/>
                    <a:pt x="97" y="19"/>
                  </a:cubicBezTo>
                  <a:cubicBezTo>
                    <a:pt x="97" y="19"/>
                    <a:pt x="92" y="19"/>
                    <a:pt x="91" y="19"/>
                  </a:cubicBezTo>
                  <a:cubicBezTo>
                    <a:pt x="90" y="19"/>
                    <a:pt x="90" y="19"/>
                    <a:pt x="90" y="19"/>
                  </a:cubicBezTo>
                  <a:cubicBezTo>
                    <a:pt x="89" y="19"/>
                    <a:pt x="89" y="19"/>
                    <a:pt x="89" y="19"/>
                  </a:cubicBezTo>
                  <a:cubicBezTo>
                    <a:pt x="88" y="20"/>
                    <a:pt x="88" y="20"/>
                    <a:pt x="88" y="20"/>
                  </a:cubicBezTo>
                  <a:cubicBezTo>
                    <a:pt x="88" y="20"/>
                    <a:pt x="86" y="19"/>
                    <a:pt x="86" y="19"/>
                  </a:cubicBezTo>
                  <a:cubicBezTo>
                    <a:pt x="85" y="19"/>
                    <a:pt x="81" y="18"/>
                    <a:pt x="81" y="17"/>
                  </a:cubicBezTo>
                  <a:cubicBezTo>
                    <a:pt x="81" y="17"/>
                    <a:pt x="80" y="17"/>
                    <a:pt x="79" y="16"/>
                  </a:cubicBezTo>
                  <a:cubicBezTo>
                    <a:pt x="78" y="16"/>
                    <a:pt x="78" y="16"/>
                    <a:pt x="78" y="16"/>
                  </a:cubicBezTo>
                  <a:cubicBezTo>
                    <a:pt x="78" y="16"/>
                    <a:pt x="75" y="20"/>
                    <a:pt x="74" y="21"/>
                  </a:cubicBezTo>
                  <a:cubicBezTo>
                    <a:pt x="74" y="21"/>
                    <a:pt x="74" y="21"/>
                    <a:pt x="74" y="21"/>
                  </a:cubicBezTo>
                  <a:cubicBezTo>
                    <a:pt x="74" y="21"/>
                    <a:pt x="68" y="22"/>
                    <a:pt x="68" y="22"/>
                  </a:cubicBezTo>
                  <a:cubicBezTo>
                    <a:pt x="67" y="22"/>
                    <a:pt x="67" y="22"/>
                    <a:pt x="67" y="22"/>
                  </a:cubicBezTo>
                  <a:cubicBezTo>
                    <a:pt x="67" y="22"/>
                    <a:pt x="66" y="22"/>
                    <a:pt x="65" y="23"/>
                  </a:cubicBezTo>
                  <a:cubicBezTo>
                    <a:pt x="64" y="24"/>
                    <a:pt x="64" y="25"/>
                    <a:pt x="64" y="26"/>
                  </a:cubicBezTo>
                  <a:cubicBezTo>
                    <a:pt x="64" y="26"/>
                    <a:pt x="64" y="27"/>
                    <a:pt x="64" y="27"/>
                  </a:cubicBezTo>
                  <a:cubicBezTo>
                    <a:pt x="64" y="27"/>
                    <a:pt x="61" y="31"/>
                    <a:pt x="61" y="31"/>
                  </a:cubicBezTo>
                  <a:cubicBezTo>
                    <a:pt x="61" y="32"/>
                    <a:pt x="61" y="34"/>
                    <a:pt x="61" y="35"/>
                  </a:cubicBezTo>
                  <a:cubicBezTo>
                    <a:pt x="61" y="36"/>
                    <a:pt x="60" y="36"/>
                    <a:pt x="60" y="37"/>
                  </a:cubicBezTo>
                  <a:cubicBezTo>
                    <a:pt x="60" y="37"/>
                    <a:pt x="57" y="39"/>
                    <a:pt x="57" y="40"/>
                  </a:cubicBezTo>
                  <a:cubicBezTo>
                    <a:pt x="56" y="40"/>
                    <a:pt x="55" y="40"/>
                    <a:pt x="54" y="40"/>
                  </a:cubicBezTo>
                  <a:cubicBezTo>
                    <a:pt x="54" y="40"/>
                    <a:pt x="51" y="41"/>
                    <a:pt x="51" y="41"/>
                  </a:cubicBezTo>
                  <a:cubicBezTo>
                    <a:pt x="51" y="42"/>
                    <a:pt x="45" y="44"/>
                    <a:pt x="44" y="44"/>
                  </a:cubicBezTo>
                  <a:cubicBezTo>
                    <a:pt x="43" y="45"/>
                    <a:pt x="40" y="45"/>
                    <a:pt x="39" y="45"/>
                  </a:cubicBezTo>
                  <a:cubicBezTo>
                    <a:pt x="39" y="45"/>
                    <a:pt x="39" y="45"/>
                    <a:pt x="40" y="46"/>
                  </a:cubicBezTo>
                  <a:cubicBezTo>
                    <a:pt x="41" y="47"/>
                    <a:pt x="40" y="48"/>
                    <a:pt x="40" y="48"/>
                  </a:cubicBezTo>
                  <a:cubicBezTo>
                    <a:pt x="40" y="49"/>
                    <a:pt x="38" y="51"/>
                    <a:pt x="38" y="51"/>
                  </a:cubicBezTo>
                  <a:cubicBezTo>
                    <a:pt x="38" y="52"/>
                    <a:pt x="37" y="52"/>
                    <a:pt x="37" y="52"/>
                  </a:cubicBezTo>
                  <a:cubicBezTo>
                    <a:pt x="36" y="52"/>
                    <a:pt x="35" y="53"/>
                    <a:pt x="35" y="53"/>
                  </a:cubicBezTo>
                  <a:cubicBezTo>
                    <a:pt x="35" y="54"/>
                    <a:pt x="34" y="54"/>
                    <a:pt x="34" y="54"/>
                  </a:cubicBezTo>
                  <a:cubicBezTo>
                    <a:pt x="30" y="54"/>
                    <a:pt x="30" y="54"/>
                    <a:pt x="30" y="54"/>
                  </a:cubicBezTo>
                  <a:cubicBezTo>
                    <a:pt x="30" y="54"/>
                    <a:pt x="28" y="55"/>
                    <a:pt x="28" y="56"/>
                  </a:cubicBezTo>
                  <a:cubicBezTo>
                    <a:pt x="27" y="57"/>
                    <a:pt x="26" y="56"/>
                    <a:pt x="26" y="56"/>
                  </a:cubicBezTo>
                  <a:cubicBezTo>
                    <a:pt x="26" y="56"/>
                    <a:pt x="22" y="52"/>
                    <a:pt x="22" y="52"/>
                  </a:cubicBezTo>
                  <a:cubicBezTo>
                    <a:pt x="22" y="51"/>
                    <a:pt x="21" y="51"/>
                    <a:pt x="21" y="51"/>
                  </a:cubicBezTo>
                  <a:cubicBezTo>
                    <a:pt x="21" y="51"/>
                    <a:pt x="15" y="50"/>
                    <a:pt x="14" y="50"/>
                  </a:cubicBezTo>
                  <a:cubicBezTo>
                    <a:pt x="14" y="50"/>
                    <a:pt x="13" y="50"/>
                    <a:pt x="13" y="50"/>
                  </a:cubicBezTo>
                  <a:cubicBezTo>
                    <a:pt x="11" y="49"/>
                    <a:pt x="11" y="49"/>
                    <a:pt x="11" y="49"/>
                  </a:cubicBezTo>
                  <a:cubicBezTo>
                    <a:pt x="11" y="49"/>
                    <a:pt x="11" y="50"/>
                    <a:pt x="11" y="50"/>
                  </a:cubicBezTo>
                  <a:cubicBezTo>
                    <a:pt x="11" y="50"/>
                    <a:pt x="9" y="59"/>
                    <a:pt x="9" y="59"/>
                  </a:cubicBezTo>
                  <a:cubicBezTo>
                    <a:pt x="9" y="59"/>
                    <a:pt x="8" y="61"/>
                    <a:pt x="8" y="61"/>
                  </a:cubicBezTo>
                  <a:cubicBezTo>
                    <a:pt x="8" y="62"/>
                    <a:pt x="9" y="62"/>
                    <a:pt x="8" y="62"/>
                  </a:cubicBezTo>
                  <a:cubicBezTo>
                    <a:pt x="8" y="63"/>
                    <a:pt x="4" y="67"/>
                    <a:pt x="4" y="67"/>
                  </a:cubicBezTo>
                  <a:cubicBezTo>
                    <a:pt x="4" y="67"/>
                    <a:pt x="3" y="67"/>
                    <a:pt x="4" y="68"/>
                  </a:cubicBezTo>
                  <a:cubicBezTo>
                    <a:pt x="4" y="68"/>
                    <a:pt x="6" y="70"/>
                    <a:pt x="6" y="70"/>
                  </a:cubicBezTo>
                  <a:cubicBezTo>
                    <a:pt x="6" y="71"/>
                    <a:pt x="6" y="71"/>
                    <a:pt x="5" y="71"/>
                  </a:cubicBezTo>
                  <a:cubicBezTo>
                    <a:pt x="5" y="71"/>
                    <a:pt x="1" y="71"/>
                    <a:pt x="0" y="74"/>
                  </a:cubicBezTo>
                  <a:cubicBezTo>
                    <a:pt x="0" y="74"/>
                    <a:pt x="0" y="76"/>
                    <a:pt x="0" y="76"/>
                  </a:cubicBezTo>
                  <a:cubicBezTo>
                    <a:pt x="0" y="77"/>
                    <a:pt x="0" y="80"/>
                    <a:pt x="0" y="81"/>
                  </a:cubicBezTo>
                  <a:cubicBezTo>
                    <a:pt x="1" y="81"/>
                    <a:pt x="1" y="83"/>
                    <a:pt x="4" y="84"/>
                  </a:cubicBezTo>
                  <a:cubicBezTo>
                    <a:pt x="6" y="84"/>
                    <a:pt x="6" y="84"/>
                    <a:pt x="6" y="84"/>
                  </a:cubicBezTo>
                  <a:cubicBezTo>
                    <a:pt x="6" y="84"/>
                    <a:pt x="6" y="84"/>
                    <a:pt x="6" y="85"/>
                  </a:cubicBezTo>
                  <a:cubicBezTo>
                    <a:pt x="5" y="85"/>
                    <a:pt x="2" y="90"/>
                    <a:pt x="2" y="90"/>
                  </a:cubicBezTo>
                  <a:cubicBezTo>
                    <a:pt x="2" y="90"/>
                    <a:pt x="1" y="90"/>
                    <a:pt x="1" y="91"/>
                  </a:cubicBezTo>
                  <a:cubicBezTo>
                    <a:pt x="1" y="91"/>
                    <a:pt x="5" y="105"/>
                    <a:pt x="5" y="105"/>
                  </a:cubicBezTo>
                  <a:cubicBezTo>
                    <a:pt x="5" y="105"/>
                    <a:pt x="5" y="106"/>
                    <a:pt x="5" y="107"/>
                  </a:cubicBezTo>
                  <a:cubicBezTo>
                    <a:pt x="5" y="107"/>
                    <a:pt x="5" y="108"/>
                    <a:pt x="5" y="109"/>
                  </a:cubicBezTo>
                  <a:cubicBezTo>
                    <a:pt x="5" y="109"/>
                    <a:pt x="5" y="117"/>
                    <a:pt x="5" y="117"/>
                  </a:cubicBezTo>
                  <a:cubicBezTo>
                    <a:pt x="5" y="117"/>
                    <a:pt x="5" y="118"/>
                    <a:pt x="6" y="118"/>
                  </a:cubicBezTo>
                  <a:cubicBezTo>
                    <a:pt x="6" y="118"/>
                    <a:pt x="16" y="119"/>
                    <a:pt x="16" y="119"/>
                  </a:cubicBezTo>
                  <a:cubicBezTo>
                    <a:pt x="16" y="119"/>
                    <a:pt x="16" y="119"/>
                    <a:pt x="17" y="120"/>
                  </a:cubicBezTo>
                  <a:cubicBezTo>
                    <a:pt x="17" y="120"/>
                    <a:pt x="20" y="124"/>
                    <a:pt x="20" y="124"/>
                  </a:cubicBezTo>
                  <a:cubicBezTo>
                    <a:pt x="20" y="124"/>
                    <a:pt x="20" y="125"/>
                    <a:pt x="20" y="125"/>
                  </a:cubicBezTo>
                  <a:cubicBezTo>
                    <a:pt x="20" y="125"/>
                    <a:pt x="19" y="127"/>
                    <a:pt x="19" y="127"/>
                  </a:cubicBezTo>
                  <a:cubicBezTo>
                    <a:pt x="19" y="127"/>
                    <a:pt x="19" y="128"/>
                    <a:pt x="19" y="128"/>
                  </a:cubicBezTo>
                  <a:cubicBezTo>
                    <a:pt x="19" y="128"/>
                    <a:pt x="6" y="143"/>
                    <a:pt x="6" y="143"/>
                  </a:cubicBezTo>
                  <a:cubicBezTo>
                    <a:pt x="6" y="143"/>
                    <a:pt x="6" y="144"/>
                    <a:pt x="6" y="144"/>
                  </a:cubicBezTo>
                  <a:cubicBezTo>
                    <a:pt x="6" y="144"/>
                    <a:pt x="6" y="144"/>
                    <a:pt x="6" y="144"/>
                  </a:cubicBezTo>
                  <a:cubicBezTo>
                    <a:pt x="6" y="144"/>
                    <a:pt x="6" y="144"/>
                    <a:pt x="6" y="144"/>
                  </a:cubicBezTo>
                  <a:cubicBezTo>
                    <a:pt x="6" y="144"/>
                    <a:pt x="6" y="144"/>
                    <a:pt x="6" y="144"/>
                  </a:cubicBezTo>
                  <a:cubicBezTo>
                    <a:pt x="31" y="151"/>
                    <a:pt x="31" y="151"/>
                    <a:pt x="31" y="151"/>
                  </a:cubicBezTo>
                  <a:cubicBezTo>
                    <a:pt x="31" y="151"/>
                    <a:pt x="32" y="151"/>
                    <a:pt x="32" y="151"/>
                  </a:cubicBezTo>
                  <a:cubicBezTo>
                    <a:pt x="33" y="151"/>
                    <a:pt x="47" y="150"/>
                    <a:pt x="47" y="150"/>
                  </a:cubicBezTo>
                  <a:cubicBezTo>
                    <a:pt x="47" y="150"/>
                    <a:pt x="47" y="150"/>
                    <a:pt x="48" y="150"/>
                  </a:cubicBezTo>
                  <a:cubicBezTo>
                    <a:pt x="48" y="151"/>
                    <a:pt x="53" y="152"/>
                    <a:pt x="54" y="152"/>
                  </a:cubicBezTo>
                  <a:cubicBezTo>
                    <a:pt x="55" y="151"/>
                    <a:pt x="58" y="149"/>
                    <a:pt x="59" y="149"/>
                  </a:cubicBezTo>
                  <a:cubicBezTo>
                    <a:pt x="60" y="149"/>
                    <a:pt x="60" y="149"/>
                    <a:pt x="61" y="149"/>
                  </a:cubicBezTo>
                  <a:cubicBezTo>
                    <a:pt x="62" y="149"/>
                    <a:pt x="74" y="147"/>
                    <a:pt x="75" y="147"/>
                  </a:cubicBezTo>
                  <a:cubicBezTo>
                    <a:pt x="76" y="147"/>
                    <a:pt x="85" y="144"/>
                    <a:pt x="85" y="144"/>
                  </a:cubicBezTo>
                  <a:cubicBezTo>
                    <a:pt x="85" y="144"/>
                    <a:pt x="86" y="144"/>
                    <a:pt x="86" y="144"/>
                  </a:cubicBezTo>
                  <a:cubicBezTo>
                    <a:pt x="86" y="143"/>
                    <a:pt x="87" y="142"/>
                    <a:pt x="86" y="142"/>
                  </a:cubicBezTo>
                  <a:cubicBezTo>
                    <a:pt x="86" y="141"/>
                    <a:pt x="85" y="141"/>
                    <a:pt x="85" y="140"/>
                  </a:cubicBezTo>
                  <a:cubicBezTo>
                    <a:pt x="86" y="139"/>
                    <a:pt x="87" y="137"/>
                    <a:pt x="87" y="137"/>
                  </a:cubicBezTo>
                  <a:cubicBezTo>
                    <a:pt x="87" y="136"/>
                    <a:pt x="86" y="134"/>
                    <a:pt x="87" y="131"/>
                  </a:cubicBezTo>
                  <a:cubicBezTo>
                    <a:pt x="87" y="127"/>
                    <a:pt x="88" y="126"/>
                    <a:pt x="90" y="125"/>
                  </a:cubicBezTo>
                  <a:cubicBezTo>
                    <a:pt x="91" y="124"/>
                    <a:pt x="93" y="122"/>
                    <a:pt x="93" y="122"/>
                  </a:cubicBezTo>
                  <a:cubicBezTo>
                    <a:pt x="94" y="121"/>
                    <a:pt x="96" y="120"/>
                    <a:pt x="96" y="120"/>
                  </a:cubicBezTo>
                  <a:cubicBezTo>
                    <a:pt x="96" y="120"/>
                    <a:pt x="96" y="120"/>
                    <a:pt x="97" y="120"/>
                  </a:cubicBezTo>
                  <a:cubicBezTo>
                    <a:pt x="97" y="121"/>
                    <a:pt x="102" y="122"/>
                    <a:pt x="102" y="122"/>
                  </a:cubicBezTo>
                  <a:cubicBezTo>
                    <a:pt x="102" y="122"/>
                    <a:pt x="102" y="122"/>
                    <a:pt x="103" y="122"/>
                  </a:cubicBezTo>
                  <a:cubicBezTo>
                    <a:pt x="103" y="122"/>
                    <a:pt x="108" y="120"/>
                    <a:pt x="108" y="120"/>
                  </a:cubicBezTo>
                  <a:cubicBezTo>
                    <a:pt x="108" y="120"/>
                    <a:pt x="108" y="120"/>
                    <a:pt x="108" y="119"/>
                  </a:cubicBezTo>
                  <a:cubicBezTo>
                    <a:pt x="107" y="119"/>
                    <a:pt x="105" y="117"/>
                    <a:pt x="105" y="117"/>
                  </a:cubicBezTo>
                  <a:cubicBezTo>
                    <a:pt x="105" y="117"/>
                    <a:pt x="104" y="117"/>
                    <a:pt x="106" y="117"/>
                  </a:cubicBezTo>
                  <a:cubicBezTo>
                    <a:pt x="107" y="116"/>
                    <a:pt x="108" y="117"/>
                    <a:pt x="108" y="116"/>
                  </a:cubicBezTo>
                  <a:cubicBezTo>
                    <a:pt x="109" y="116"/>
                    <a:pt x="113" y="113"/>
                    <a:pt x="113" y="113"/>
                  </a:cubicBezTo>
                  <a:cubicBezTo>
                    <a:pt x="113" y="113"/>
                    <a:pt x="114" y="113"/>
                    <a:pt x="114" y="113"/>
                  </a:cubicBezTo>
                  <a:cubicBezTo>
                    <a:pt x="114" y="113"/>
                    <a:pt x="119" y="112"/>
                    <a:pt x="119" y="112"/>
                  </a:cubicBezTo>
                  <a:cubicBezTo>
                    <a:pt x="119" y="112"/>
                    <a:pt x="120" y="112"/>
                    <a:pt x="120" y="112"/>
                  </a:cubicBezTo>
                  <a:cubicBezTo>
                    <a:pt x="120" y="113"/>
                    <a:pt x="124" y="115"/>
                    <a:pt x="124" y="115"/>
                  </a:cubicBezTo>
                  <a:cubicBezTo>
                    <a:pt x="124" y="115"/>
                    <a:pt x="125" y="116"/>
                    <a:pt x="125" y="115"/>
                  </a:cubicBezTo>
                  <a:cubicBezTo>
                    <a:pt x="125" y="115"/>
                    <a:pt x="130" y="111"/>
                    <a:pt x="130" y="111"/>
                  </a:cubicBezTo>
                  <a:cubicBezTo>
                    <a:pt x="130" y="111"/>
                    <a:pt x="131" y="110"/>
                    <a:pt x="131" y="110"/>
                  </a:cubicBezTo>
                  <a:cubicBezTo>
                    <a:pt x="131" y="110"/>
                    <a:pt x="131" y="110"/>
                    <a:pt x="131" y="110"/>
                  </a:cubicBezTo>
                  <a:cubicBezTo>
                    <a:pt x="131" y="109"/>
                    <a:pt x="130" y="102"/>
                    <a:pt x="130" y="102"/>
                  </a:cubicBezTo>
                  <a:cubicBezTo>
                    <a:pt x="130" y="102"/>
                    <a:pt x="130" y="101"/>
                    <a:pt x="130" y="101"/>
                  </a:cubicBezTo>
                  <a:cubicBezTo>
                    <a:pt x="131" y="101"/>
                    <a:pt x="132" y="99"/>
                    <a:pt x="132" y="99"/>
                  </a:cubicBezTo>
                  <a:cubicBezTo>
                    <a:pt x="132" y="99"/>
                    <a:pt x="133" y="99"/>
                    <a:pt x="133" y="98"/>
                  </a:cubicBezTo>
                  <a:cubicBezTo>
                    <a:pt x="133" y="98"/>
                    <a:pt x="134" y="94"/>
                    <a:pt x="134" y="93"/>
                  </a:cubicBezTo>
                  <a:cubicBezTo>
                    <a:pt x="134" y="93"/>
                    <a:pt x="133" y="93"/>
                    <a:pt x="134" y="92"/>
                  </a:cubicBezTo>
                  <a:cubicBezTo>
                    <a:pt x="134" y="92"/>
                    <a:pt x="135" y="91"/>
                    <a:pt x="135" y="91"/>
                  </a:cubicBezTo>
                  <a:cubicBezTo>
                    <a:pt x="135" y="91"/>
                    <a:pt x="136" y="91"/>
                    <a:pt x="136" y="91"/>
                  </a:cubicBezTo>
                  <a:cubicBezTo>
                    <a:pt x="137" y="91"/>
                    <a:pt x="140" y="91"/>
                    <a:pt x="140" y="91"/>
                  </a:cubicBezTo>
                  <a:cubicBezTo>
                    <a:pt x="140" y="91"/>
                    <a:pt x="142" y="90"/>
                    <a:pt x="143" y="89"/>
                  </a:cubicBezTo>
                  <a:cubicBezTo>
                    <a:pt x="143" y="89"/>
                    <a:pt x="144" y="89"/>
                    <a:pt x="144" y="89"/>
                  </a:cubicBezTo>
                  <a:cubicBezTo>
                    <a:pt x="145" y="88"/>
                    <a:pt x="146" y="87"/>
                    <a:pt x="146" y="87"/>
                  </a:cubicBezTo>
                  <a:cubicBezTo>
                    <a:pt x="146" y="87"/>
                    <a:pt x="146" y="87"/>
                    <a:pt x="146" y="87"/>
                  </a:cubicBezTo>
                  <a:cubicBezTo>
                    <a:pt x="145" y="86"/>
                    <a:pt x="144" y="85"/>
                    <a:pt x="144" y="84"/>
                  </a:cubicBezTo>
                  <a:cubicBezTo>
                    <a:pt x="143" y="83"/>
                    <a:pt x="142" y="81"/>
                    <a:pt x="142" y="81"/>
                  </a:cubicBezTo>
                  <a:cubicBezTo>
                    <a:pt x="142" y="81"/>
                    <a:pt x="142" y="80"/>
                    <a:pt x="141" y="80"/>
                  </a:cubicBezTo>
                  <a:cubicBezTo>
                    <a:pt x="141" y="80"/>
                    <a:pt x="141" y="80"/>
                    <a:pt x="141" y="80"/>
                  </a:cubicBezTo>
                  <a:cubicBezTo>
                    <a:pt x="140" y="79"/>
                    <a:pt x="139" y="78"/>
                    <a:pt x="139" y="78"/>
                  </a:cubicBezTo>
                  <a:cubicBezTo>
                    <a:pt x="139" y="78"/>
                    <a:pt x="139" y="77"/>
                    <a:pt x="139" y="76"/>
                  </a:cubicBezTo>
                  <a:cubicBezTo>
                    <a:pt x="139" y="76"/>
                    <a:pt x="139" y="76"/>
                    <a:pt x="140" y="75"/>
                  </a:cubicBezTo>
                  <a:cubicBezTo>
                    <a:pt x="140" y="75"/>
                    <a:pt x="141" y="75"/>
                    <a:pt x="141" y="75"/>
                  </a:cubicBezTo>
                  <a:cubicBezTo>
                    <a:pt x="142" y="75"/>
                    <a:pt x="144" y="76"/>
                    <a:pt x="144" y="76"/>
                  </a:cubicBezTo>
                  <a:cubicBezTo>
                    <a:pt x="145" y="76"/>
                    <a:pt x="148" y="77"/>
                    <a:pt x="149" y="77"/>
                  </a:cubicBezTo>
                  <a:cubicBezTo>
                    <a:pt x="149" y="77"/>
                    <a:pt x="151" y="77"/>
                    <a:pt x="152" y="77"/>
                  </a:cubicBezTo>
                  <a:cubicBezTo>
                    <a:pt x="153" y="77"/>
                    <a:pt x="154" y="76"/>
                    <a:pt x="155" y="75"/>
                  </a:cubicBezTo>
                  <a:cubicBezTo>
                    <a:pt x="156" y="75"/>
                    <a:pt x="157" y="74"/>
                    <a:pt x="157" y="73"/>
                  </a:cubicBezTo>
                  <a:cubicBezTo>
                    <a:pt x="158" y="73"/>
                    <a:pt x="158" y="71"/>
                    <a:pt x="158" y="71"/>
                  </a:cubicBezTo>
                  <a:cubicBezTo>
                    <a:pt x="158" y="71"/>
                    <a:pt x="158" y="70"/>
                    <a:pt x="158" y="70"/>
                  </a:cubicBezTo>
                  <a:cubicBezTo>
                    <a:pt x="157" y="69"/>
                    <a:pt x="156" y="69"/>
                    <a:pt x="156" y="68"/>
                  </a:cubicBezTo>
                  <a:cubicBezTo>
                    <a:pt x="156" y="68"/>
                    <a:pt x="156" y="67"/>
                    <a:pt x="156" y="66"/>
                  </a:cubicBezTo>
                  <a:cubicBezTo>
                    <a:pt x="156" y="66"/>
                    <a:pt x="157" y="65"/>
                    <a:pt x="158" y="65"/>
                  </a:cubicBezTo>
                  <a:cubicBezTo>
                    <a:pt x="158" y="64"/>
                    <a:pt x="159" y="64"/>
                    <a:pt x="159" y="63"/>
                  </a:cubicBezTo>
                  <a:cubicBezTo>
                    <a:pt x="159" y="63"/>
                    <a:pt x="160" y="62"/>
                    <a:pt x="160" y="61"/>
                  </a:cubicBezTo>
                  <a:cubicBezTo>
                    <a:pt x="161" y="61"/>
                    <a:pt x="161" y="61"/>
                    <a:pt x="161" y="61"/>
                  </a:cubicBezTo>
                  <a:cubicBezTo>
                    <a:pt x="161" y="61"/>
                    <a:pt x="163" y="60"/>
                    <a:pt x="163" y="60"/>
                  </a:cubicBezTo>
                  <a:cubicBezTo>
                    <a:pt x="164" y="59"/>
                    <a:pt x="164" y="58"/>
                    <a:pt x="164" y="58"/>
                  </a:cubicBezTo>
                  <a:cubicBezTo>
                    <a:pt x="164" y="57"/>
                    <a:pt x="165" y="56"/>
                    <a:pt x="165" y="56"/>
                  </a:cubicBezTo>
                  <a:cubicBezTo>
                    <a:pt x="165" y="56"/>
                    <a:pt x="166" y="55"/>
                    <a:pt x="165" y="55"/>
                  </a:cubicBezTo>
                  <a:cubicBezTo>
                    <a:pt x="165" y="55"/>
                    <a:pt x="165" y="55"/>
                    <a:pt x="165" y="54"/>
                  </a:cubicBezTo>
                  <a:cubicBezTo>
                    <a:pt x="165" y="54"/>
                    <a:pt x="165" y="51"/>
                    <a:pt x="165" y="50"/>
                  </a:cubicBezTo>
                  <a:cubicBezTo>
                    <a:pt x="164" y="50"/>
                    <a:pt x="160" y="43"/>
                    <a:pt x="160" y="43"/>
                  </a:cubicBezTo>
                  <a:cubicBezTo>
                    <a:pt x="160" y="43"/>
                    <a:pt x="160" y="42"/>
                    <a:pt x="159" y="42"/>
                  </a:cubicBezTo>
                  <a:cubicBezTo>
                    <a:pt x="159" y="42"/>
                    <a:pt x="159" y="42"/>
                    <a:pt x="159" y="41"/>
                  </a:cubicBezTo>
                  <a:cubicBezTo>
                    <a:pt x="159" y="41"/>
                    <a:pt x="165" y="35"/>
                    <a:pt x="165" y="35"/>
                  </a:cubicBezTo>
                  <a:cubicBezTo>
                    <a:pt x="166" y="34"/>
                    <a:pt x="166" y="34"/>
                    <a:pt x="166" y="35"/>
                  </a:cubicBezTo>
                  <a:cubicBezTo>
                    <a:pt x="167" y="35"/>
                    <a:pt x="168" y="36"/>
                    <a:pt x="169" y="35"/>
                  </a:cubicBezTo>
                  <a:cubicBezTo>
                    <a:pt x="170" y="34"/>
                    <a:pt x="177" y="29"/>
                    <a:pt x="180" y="29"/>
                  </a:cubicBezTo>
                  <a:cubicBezTo>
                    <a:pt x="182" y="28"/>
                    <a:pt x="193" y="27"/>
                    <a:pt x="195" y="27"/>
                  </a:cubicBezTo>
                  <a:cubicBezTo>
                    <a:pt x="197" y="27"/>
                    <a:pt x="197" y="27"/>
                    <a:pt x="197" y="27"/>
                  </a:cubicBezTo>
                  <a:cubicBezTo>
                    <a:pt x="197" y="28"/>
                    <a:pt x="201" y="28"/>
                    <a:pt x="202" y="28"/>
                  </a:cubicBezTo>
                  <a:cubicBezTo>
                    <a:pt x="203" y="28"/>
                    <a:pt x="207" y="26"/>
                    <a:pt x="208" y="25"/>
                  </a:cubicBezTo>
                  <a:cubicBezTo>
                    <a:pt x="208" y="25"/>
                    <a:pt x="208" y="25"/>
                    <a:pt x="209" y="25"/>
                  </a:cubicBezTo>
                  <a:cubicBezTo>
                    <a:pt x="207" y="23"/>
                    <a:pt x="207" y="23"/>
                    <a:pt x="207" y="23"/>
                  </a:cubicBezTo>
                  <a:cubicBezTo>
                    <a:pt x="207" y="23"/>
                    <a:pt x="206" y="22"/>
                    <a:pt x="207" y="22"/>
                  </a:cubicBezTo>
                  <a:cubicBezTo>
                    <a:pt x="209" y="22"/>
                    <a:pt x="212" y="22"/>
                    <a:pt x="213" y="21"/>
                  </a:cubicBezTo>
                  <a:cubicBezTo>
                    <a:pt x="213" y="21"/>
                    <a:pt x="212" y="21"/>
                    <a:pt x="212" y="20"/>
                  </a:cubicBezTo>
                  <a:cubicBezTo>
                    <a:pt x="209" y="18"/>
                    <a:pt x="205" y="18"/>
                    <a:pt x="204" y="18"/>
                  </a:cubicBezTo>
                  <a:cubicBezTo>
                    <a:pt x="204" y="18"/>
                    <a:pt x="204" y="18"/>
                    <a:pt x="204" y="19"/>
                  </a:cubicBezTo>
                  <a:cubicBezTo>
                    <a:pt x="204" y="19"/>
                    <a:pt x="204" y="19"/>
                    <a:pt x="203" y="20"/>
                  </a:cubicBezTo>
                  <a:cubicBezTo>
                    <a:pt x="203" y="20"/>
                    <a:pt x="201" y="20"/>
                    <a:pt x="200" y="21"/>
                  </a:cubicBezTo>
                  <a:cubicBezTo>
                    <a:pt x="198" y="21"/>
                    <a:pt x="196" y="22"/>
                    <a:pt x="195" y="21"/>
                  </a:cubicBezTo>
                  <a:cubicBezTo>
                    <a:pt x="194" y="21"/>
                    <a:pt x="195" y="20"/>
                    <a:pt x="196" y="20"/>
                  </a:cubicBezTo>
                  <a:cubicBezTo>
                    <a:pt x="197" y="20"/>
                    <a:pt x="196" y="20"/>
                    <a:pt x="196" y="20"/>
                  </a:cubicBezTo>
                  <a:cubicBezTo>
                    <a:pt x="196" y="20"/>
                    <a:pt x="194" y="18"/>
                    <a:pt x="192" y="18"/>
                  </a:cubicBezTo>
                  <a:cubicBezTo>
                    <a:pt x="190" y="17"/>
                    <a:pt x="187" y="19"/>
                    <a:pt x="186" y="20"/>
                  </a:cubicBezTo>
                  <a:cubicBezTo>
                    <a:pt x="185" y="20"/>
                    <a:pt x="184" y="22"/>
                    <a:pt x="183" y="23"/>
                  </a:cubicBezTo>
                  <a:cubicBezTo>
                    <a:pt x="182" y="24"/>
                    <a:pt x="180" y="25"/>
                    <a:pt x="179" y="25"/>
                  </a:cubicBezTo>
                  <a:cubicBezTo>
                    <a:pt x="179" y="26"/>
                    <a:pt x="167" y="30"/>
                    <a:pt x="166" y="30"/>
                  </a:cubicBezTo>
                  <a:cubicBezTo>
                    <a:pt x="166" y="31"/>
                    <a:pt x="165" y="30"/>
                    <a:pt x="165" y="30"/>
                  </a:cubicBezTo>
                  <a:cubicBezTo>
                    <a:pt x="165" y="30"/>
                    <a:pt x="164" y="29"/>
                    <a:pt x="163" y="27"/>
                  </a:cubicBezTo>
                  <a:cubicBezTo>
                    <a:pt x="162" y="26"/>
                    <a:pt x="163" y="23"/>
                    <a:pt x="163" y="21"/>
                  </a:cubicBezTo>
                  <a:cubicBezTo>
                    <a:pt x="163" y="19"/>
                    <a:pt x="164" y="11"/>
                    <a:pt x="164" y="10"/>
                  </a:cubicBezTo>
                  <a:cubicBezTo>
                    <a:pt x="164" y="9"/>
                    <a:pt x="161" y="8"/>
                    <a:pt x="160" y="8"/>
                  </a:cubicBezTo>
                  <a:cubicBezTo>
                    <a:pt x="160" y="8"/>
                    <a:pt x="160" y="8"/>
                    <a:pt x="160" y="8"/>
                  </a:cubicBezTo>
                  <a:cubicBezTo>
                    <a:pt x="160" y="8"/>
                    <a:pt x="160" y="7"/>
                    <a:pt x="161" y="7"/>
                  </a:cubicBezTo>
                  <a:cubicBezTo>
                    <a:pt x="161" y="6"/>
                    <a:pt x="161" y="6"/>
                    <a:pt x="161" y="6"/>
                  </a:cubicBezTo>
                  <a:cubicBezTo>
                    <a:pt x="161" y="6"/>
                    <a:pt x="158" y="2"/>
                    <a:pt x="158" y="2"/>
                  </a:cubicBezTo>
                  <a:cubicBezTo>
                    <a:pt x="158" y="1"/>
                    <a:pt x="157" y="1"/>
                    <a:pt x="156" y="1"/>
                  </a:cubicBezTo>
                  <a:cubicBezTo>
                    <a:pt x="156" y="0"/>
                    <a:pt x="155" y="0"/>
                    <a:pt x="155" y="0"/>
                  </a:cubicBezTo>
                  <a:cubicBezTo>
                    <a:pt x="155" y="0"/>
                    <a:pt x="154" y="1"/>
                    <a:pt x="153" y="1"/>
                  </a:cubicBezTo>
                  <a:cubicBezTo>
                    <a:pt x="152" y="1"/>
                    <a:pt x="152" y="1"/>
                    <a:pt x="152" y="1"/>
                  </a:cubicBezTo>
                  <a:cubicBezTo>
                    <a:pt x="152" y="1"/>
                    <a:pt x="148" y="6"/>
                    <a:pt x="147" y="7"/>
                  </a:cubicBezTo>
                  <a:cubicBezTo>
                    <a:pt x="147" y="7"/>
                    <a:pt x="146" y="8"/>
                    <a:pt x="145" y="8"/>
                  </a:cubicBezTo>
                  <a:cubicBezTo>
                    <a:pt x="145" y="9"/>
                    <a:pt x="144" y="9"/>
                    <a:pt x="143" y="10"/>
                  </a:cubicBezTo>
                  <a:cubicBezTo>
                    <a:pt x="143" y="10"/>
                    <a:pt x="145" y="12"/>
                    <a:pt x="145" y="12"/>
                  </a:cubicBezTo>
                  <a:cubicBezTo>
                    <a:pt x="146" y="13"/>
                    <a:pt x="145" y="14"/>
                    <a:pt x="145" y="14"/>
                  </a:cubicBezTo>
                  <a:cubicBezTo>
                    <a:pt x="145" y="15"/>
                    <a:pt x="144" y="15"/>
                    <a:pt x="144" y="15"/>
                  </a:cubicBezTo>
                  <a:cubicBezTo>
                    <a:pt x="144" y="16"/>
                    <a:pt x="144" y="16"/>
                    <a:pt x="143" y="16"/>
                  </a:cubicBezTo>
                  <a:cubicBezTo>
                    <a:pt x="143" y="16"/>
                    <a:pt x="139" y="16"/>
                    <a:pt x="139" y="16"/>
                  </a:cubicBezTo>
                  <a:cubicBezTo>
                    <a:pt x="138" y="16"/>
                    <a:pt x="135" y="15"/>
                    <a:pt x="135" y="15"/>
                  </a:cubicBezTo>
                  <a:cubicBezTo>
                    <a:pt x="134" y="15"/>
                    <a:pt x="134" y="16"/>
                    <a:pt x="134" y="16"/>
                  </a:cubicBezTo>
                  <a:cubicBezTo>
                    <a:pt x="134" y="16"/>
                    <a:pt x="133" y="20"/>
                    <a:pt x="132" y="20"/>
                  </a:cubicBezTo>
                  <a:cubicBezTo>
                    <a:pt x="132" y="21"/>
                    <a:pt x="132" y="22"/>
                    <a:pt x="132" y="22"/>
                  </a:cubicBezTo>
                  <a:cubicBezTo>
                    <a:pt x="132" y="23"/>
                    <a:pt x="131" y="23"/>
                    <a:pt x="130" y="24"/>
                  </a:cubicBezTo>
                  <a:cubicBezTo>
                    <a:pt x="130" y="24"/>
                    <a:pt x="130" y="24"/>
                    <a:pt x="130" y="24"/>
                  </a:cubicBezTo>
                  <a:cubicBezTo>
                    <a:pt x="130" y="24"/>
                    <a:pt x="126" y="21"/>
                    <a:pt x="126" y="20"/>
                  </a:cubicBezTo>
                  <a:cubicBezTo>
                    <a:pt x="125" y="20"/>
                    <a:pt x="125" y="20"/>
                    <a:pt x="125" y="20"/>
                  </a:cubicBezTo>
                  <a:cubicBezTo>
                    <a:pt x="125" y="20"/>
                    <a:pt x="122" y="21"/>
                    <a:pt x="121" y="22"/>
                  </a:cubicBezTo>
                  <a:cubicBezTo>
                    <a:pt x="121" y="22"/>
                    <a:pt x="118" y="23"/>
                    <a:pt x="117" y="23"/>
                  </a:cubicBezTo>
                  <a:cubicBezTo>
                    <a:pt x="116" y="23"/>
                    <a:pt x="115" y="24"/>
                    <a:pt x="115" y="24"/>
                  </a:cubicBezTo>
                  <a:cubicBezTo>
                    <a:pt x="115" y="24"/>
                    <a:pt x="113" y="26"/>
                    <a:pt x="113" y="26"/>
                  </a:cubicBezTo>
                  <a:cubicBezTo>
                    <a:pt x="112" y="27"/>
                    <a:pt x="111" y="27"/>
                    <a:pt x="111" y="26"/>
                  </a:cubicBezTo>
                  <a:cubicBezTo>
                    <a:pt x="111" y="26"/>
                    <a:pt x="110" y="25"/>
                    <a:pt x="109" y="24"/>
                  </a:cubicBezTo>
                  <a:cubicBezTo>
                    <a:pt x="108" y="24"/>
                    <a:pt x="108" y="24"/>
                    <a:pt x="108" y="24"/>
                  </a:cubicBezTo>
                  <a:cubicBezTo>
                    <a:pt x="108" y="22"/>
                    <a:pt x="108" y="22"/>
                    <a:pt x="108" y="22"/>
                  </a:cubicBezTo>
                  <a:cubicBezTo>
                    <a:pt x="108" y="22"/>
                    <a:pt x="108" y="22"/>
                    <a:pt x="108" y="2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3" name="Freeform 682">
              <a:extLst>
                <a:ext uri="{FF2B5EF4-FFF2-40B4-BE49-F238E27FC236}">
                  <a16:creationId xmlns:a16="http://schemas.microsoft.com/office/drawing/2014/main" id="{DEDE3E19-5BD9-4C47-B30A-4A91C60ADA3C}"/>
                </a:ext>
              </a:extLst>
            </p:cNvPr>
            <p:cNvSpPr>
              <a:spLocks/>
            </p:cNvSpPr>
            <p:nvPr/>
          </p:nvSpPr>
          <p:spPr bwMode="auto">
            <a:xfrm>
              <a:off x="4890" y="2181"/>
              <a:ext cx="2" cy="7"/>
            </a:xfrm>
            <a:custGeom>
              <a:avLst/>
              <a:gdLst>
                <a:gd name="T0" fmla="*/ 0 w 2"/>
                <a:gd name="T1" fmla="*/ 2 h 5"/>
                <a:gd name="T2" fmla="*/ 1 w 2"/>
                <a:gd name="T3" fmla="*/ 4 h 5"/>
                <a:gd name="T4" fmla="*/ 2 w 2"/>
                <a:gd name="T5" fmla="*/ 1 h 5"/>
                <a:gd name="T6" fmla="*/ 0 w 2"/>
                <a:gd name="T7" fmla="*/ 2 h 5"/>
              </a:gdLst>
              <a:ahLst/>
              <a:cxnLst>
                <a:cxn ang="0">
                  <a:pos x="T0" y="T1"/>
                </a:cxn>
                <a:cxn ang="0">
                  <a:pos x="T2" y="T3"/>
                </a:cxn>
                <a:cxn ang="0">
                  <a:pos x="T4" y="T5"/>
                </a:cxn>
                <a:cxn ang="0">
                  <a:pos x="T6" y="T7"/>
                </a:cxn>
              </a:cxnLst>
              <a:rect l="0" t="0" r="r" b="b"/>
              <a:pathLst>
                <a:path w="2" h="5">
                  <a:moveTo>
                    <a:pt x="0" y="2"/>
                  </a:moveTo>
                  <a:cubicBezTo>
                    <a:pt x="0" y="2"/>
                    <a:pt x="1" y="4"/>
                    <a:pt x="1" y="4"/>
                  </a:cubicBezTo>
                  <a:cubicBezTo>
                    <a:pt x="1" y="5"/>
                    <a:pt x="2" y="2"/>
                    <a:pt x="2" y="1"/>
                  </a:cubicBezTo>
                  <a:cubicBezTo>
                    <a:pt x="2" y="0"/>
                    <a:pt x="1"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4" name="Freeform 683">
              <a:extLst>
                <a:ext uri="{FF2B5EF4-FFF2-40B4-BE49-F238E27FC236}">
                  <a16:creationId xmlns:a16="http://schemas.microsoft.com/office/drawing/2014/main" id="{8F0A0608-B21D-4BA5-BD86-D97FF9A378EE}"/>
                </a:ext>
              </a:extLst>
            </p:cNvPr>
            <p:cNvSpPr>
              <a:spLocks/>
            </p:cNvSpPr>
            <p:nvPr/>
          </p:nvSpPr>
          <p:spPr bwMode="auto">
            <a:xfrm>
              <a:off x="4894" y="2182"/>
              <a:ext cx="5" cy="6"/>
            </a:xfrm>
            <a:custGeom>
              <a:avLst/>
              <a:gdLst>
                <a:gd name="T0" fmla="*/ 1 w 4"/>
                <a:gd name="T1" fmla="*/ 2 h 4"/>
                <a:gd name="T2" fmla="*/ 1 w 4"/>
                <a:gd name="T3" fmla="*/ 4 h 4"/>
                <a:gd name="T4" fmla="*/ 2 w 4"/>
                <a:gd name="T5" fmla="*/ 3 h 4"/>
                <a:gd name="T6" fmla="*/ 3 w 4"/>
                <a:gd name="T7" fmla="*/ 1 h 4"/>
                <a:gd name="T8" fmla="*/ 1 w 4"/>
                <a:gd name="T9" fmla="*/ 2 h 4"/>
              </a:gdLst>
              <a:ahLst/>
              <a:cxnLst>
                <a:cxn ang="0">
                  <a:pos x="T0" y="T1"/>
                </a:cxn>
                <a:cxn ang="0">
                  <a:pos x="T2" y="T3"/>
                </a:cxn>
                <a:cxn ang="0">
                  <a:pos x="T4" y="T5"/>
                </a:cxn>
                <a:cxn ang="0">
                  <a:pos x="T6" y="T7"/>
                </a:cxn>
                <a:cxn ang="0">
                  <a:pos x="T8" y="T9"/>
                </a:cxn>
              </a:cxnLst>
              <a:rect l="0" t="0" r="r" b="b"/>
              <a:pathLst>
                <a:path w="4" h="4">
                  <a:moveTo>
                    <a:pt x="1" y="2"/>
                  </a:moveTo>
                  <a:cubicBezTo>
                    <a:pt x="1" y="2"/>
                    <a:pt x="0" y="4"/>
                    <a:pt x="1" y="4"/>
                  </a:cubicBezTo>
                  <a:cubicBezTo>
                    <a:pt x="2" y="4"/>
                    <a:pt x="2" y="4"/>
                    <a:pt x="2" y="3"/>
                  </a:cubicBezTo>
                  <a:cubicBezTo>
                    <a:pt x="3" y="1"/>
                    <a:pt x="4" y="2"/>
                    <a:pt x="3" y="1"/>
                  </a:cubicBezTo>
                  <a:cubicBezTo>
                    <a:pt x="2" y="0"/>
                    <a:pt x="1"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5" name="Freeform 684">
              <a:extLst>
                <a:ext uri="{FF2B5EF4-FFF2-40B4-BE49-F238E27FC236}">
                  <a16:creationId xmlns:a16="http://schemas.microsoft.com/office/drawing/2014/main" id="{4F9393A4-E690-4DB4-8755-E02BEBC6195D}"/>
                </a:ext>
              </a:extLst>
            </p:cNvPr>
            <p:cNvSpPr>
              <a:spLocks/>
            </p:cNvSpPr>
            <p:nvPr/>
          </p:nvSpPr>
          <p:spPr bwMode="auto">
            <a:xfrm>
              <a:off x="4898" y="2182"/>
              <a:ext cx="3" cy="7"/>
            </a:xfrm>
            <a:custGeom>
              <a:avLst/>
              <a:gdLst>
                <a:gd name="T0" fmla="*/ 1 w 2"/>
                <a:gd name="T1" fmla="*/ 1 h 5"/>
                <a:gd name="T2" fmla="*/ 0 w 2"/>
                <a:gd name="T3" fmla="*/ 3 h 5"/>
                <a:gd name="T4" fmla="*/ 2 w 2"/>
                <a:gd name="T5" fmla="*/ 3 h 5"/>
                <a:gd name="T6" fmla="*/ 1 w 2"/>
                <a:gd name="T7" fmla="*/ 1 h 5"/>
              </a:gdLst>
              <a:ahLst/>
              <a:cxnLst>
                <a:cxn ang="0">
                  <a:pos x="T0" y="T1"/>
                </a:cxn>
                <a:cxn ang="0">
                  <a:pos x="T2" y="T3"/>
                </a:cxn>
                <a:cxn ang="0">
                  <a:pos x="T4" y="T5"/>
                </a:cxn>
                <a:cxn ang="0">
                  <a:pos x="T6" y="T7"/>
                </a:cxn>
              </a:cxnLst>
              <a:rect l="0" t="0" r="r" b="b"/>
              <a:pathLst>
                <a:path w="2" h="5">
                  <a:moveTo>
                    <a:pt x="1" y="1"/>
                  </a:moveTo>
                  <a:cubicBezTo>
                    <a:pt x="1" y="1"/>
                    <a:pt x="0" y="2"/>
                    <a:pt x="0" y="3"/>
                  </a:cubicBezTo>
                  <a:cubicBezTo>
                    <a:pt x="0" y="3"/>
                    <a:pt x="2" y="5"/>
                    <a:pt x="2" y="3"/>
                  </a:cubicBezTo>
                  <a:cubicBezTo>
                    <a:pt x="2" y="0"/>
                    <a:pt x="1" y="1"/>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6" name="Freeform 685">
              <a:extLst>
                <a:ext uri="{FF2B5EF4-FFF2-40B4-BE49-F238E27FC236}">
                  <a16:creationId xmlns:a16="http://schemas.microsoft.com/office/drawing/2014/main" id="{552FBB47-01AC-46E7-AB30-F95C23814FE7}"/>
                </a:ext>
              </a:extLst>
            </p:cNvPr>
            <p:cNvSpPr>
              <a:spLocks/>
            </p:cNvSpPr>
            <p:nvPr/>
          </p:nvSpPr>
          <p:spPr bwMode="auto">
            <a:xfrm>
              <a:off x="4754" y="1890"/>
              <a:ext cx="347" cy="299"/>
            </a:xfrm>
            <a:custGeom>
              <a:avLst/>
              <a:gdLst>
                <a:gd name="T0" fmla="*/ 191 w 251"/>
                <a:gd name="T1" fmla="*/ 3 h 218"/>
                <a:gd name="T2" fmla="*/ 160 w 251"/>
                <a:gd name="T3" fmla="*/ 11 h 218"/>
                <a:gd name="T4" fmla="*/ 154 w 251"/>
                <a:gd name="T5" fmla="*/ 19 h 218"/>
                <a:gd name="T6" fmla="*/ 159 w 251"/>
                <a:gd name="T7" fmla="*/ 32 h 218"/>
                <a:gd name="T8" fmla="*/ 154 w 251"/>
                <a:gd name="T9" fmla="*/ 37 h 218"/>
                <a:gd name="T10" fmla="*/ 150 w 251"/>
                <a:gd name="T11" fmla="*/ 44 h 218"/>
                <a:gd name="T12" fmla="*/ 149 w 251"/>
                <a:gd name="T13" fmla="*/ 51 h 218"/>
                <a:gd name="T14" fmla="*/ 135 w 251"/>
                <a:gd name="T15" fmla="*/ 51 h 218"/>
                <a:gd name="T16" fmla="*/ 135 w 251"/>
                <a:gd name="T17" fmla="*/ 56 h 218"/>
                <a:gd name="T18" fmla="*/ 140 w 251"/>
                <a:gd name="T19" fmla="*/ 63 h 218"/>
                <a:gd name="T20" fmla="*/ 134 w 251"/>
                <a:gd name="T21" fmla="*/ 67 h 218"/>
                <a:gd name="T22" fmla="*/ 128 w 251"/>
                <a:gd name="T23" fmla="*/ 69 h 218"/>
                <a:gd name="T24" fmla="*/ 124 w 251"/>
                <a:gd name="T25" fmla="*/ 78 h 218"/>
                <a:gd name="T26" fmla="*/ 119 w 251"/>
                <a:gd name="T27" fmla="*/ 91 h 218"/>
                <a:gd name="T28" fmla="*/ 108 w 251"/>
                <a:gd name="T29" fmla="*/ 89 h 218"/>
                <a:gd name="T30" fmla="*/ 99 w 251"/>
                <a:gd name="T31" fmla="*/ 93 h 218"/>
                <a:gd name="T32" fmla="*/ 96 w 251"/>
                <a:gd name="T33" fmla="*/ 98 h 218"/>
                <a:gd name="T34" fmla="*/ 84 w 251"/>
                <a:gd name="T35" fmla="*/ 101 h 218"/>
                <a:gd name="T36" fmla="*/ 80 w 251"/>
                <a:gd name="T37" fmla="*/ 118 h 218"/>
                <a:gd name="T38" fmla="*/ 55 w 251"/>
                <a:gd name="T39" fmla="*/ 125 h 218"/>
                <a:gd name="T40" fmla="*/ 41 w 251"/>
                <a:gd name="T41" fmla="*/ 126 h 218"/>
                <a:gd name="T42" fmla="*/ 0 w 251"/>
                <a:gd name="T43" fmla="*/ 120 h 218"/>
                <a:gd name="T44" fmla="*/ 28 w 251"/>
                <a:gd name="T45" fmla="*/ 147 h 218"/>
                <a:gd name="T46" fmla="*/ 31 w 251"/>
                <a:gd name="T47" fmla="*/ 163 h 218"/>
                <a:gd name="T48" fmla="*/ 33 w 251"/>
                <a:gd name="T49" fmla="*/ 172 h 218"/>
                <a:gd name="T50" fmla="*/ 14 w 251"/>
                <a:gd name="T51" fmla="*/ 181 h 218"/>
                <a:gd name="T52" fmla="*/ 13 w 251"/>
                <a:gd name="T53" fmla="*/ 196 h 218"/>
                <a:gd name="T54" fmla="*/ 21 w 251"/>
                <a:gd name="T55" fmla="*/ 195 h 218"/>
                <a:gd name="T56" fmla="*/ 48 w 251"/>
                <a:gd name="T57" fmla="*/ 192 h 218"/>
                <a:gd name="T58" fmla="*/ 84 w 251"/>
                <a:gd name="T59" fmla="*/ 192 h 218"/>
                <a:gd name="T60" fmla="*/ 94 w 251"/>
                <a:gd name="T61" fmla="*/ 203 h 218"/>
                <a:gd name="T62" fmla="*/ 107 w 251"/>
                <a:gd name="T63" fmla="*/ 217 h 218"/>
                <a:gd name="T64" fmla="*/ 115 w 251"/>
                <a:gd name="T65" fmla="*/ 214 h 218"/>
                <a:gd name="T66" fmla="*/ 134 w 251"/>
                <a:gd name="T67" fmla="*/ 211 h 218"/>
                <a:gd name="T68" fmla="*/ 144 w 251"/>
                <a:gd name="T69" fmla="*/ 209 h 218"/>
                <a:gd name="T70" fmla="*/ 150 w 251"/>
                <a:gd name="T71" fmla="*/ 207 h 218"/>
                <a:gd name="T72" fmla="*/ 144 w 251"/>
                <a:gd name="T73" fmla="*/ 187 h 218"/>
                <a:gd name="T74" fmla="*/ 137 w 251"/>
                <a:gd name="T75" fmla="*/ 179 h 218"/>
                <a:gd name="T76" fmla="*/ 127 w 251"/>
                <a:gd name="T77" fmla="*/ 168 h 218"/>
                <a:gd name="T78" fmla="*/ 143 w 251"/>
                <a:gd name="T79" fmla="*/ 150 h 218"/>
                <a:gd name="T80" fmla="*/ 161 w 251"/>
                <a:gd name="T81" fmla="*/ 152 h 218"/>
                <a:gd name="T82" fmla="*/ 179 w 251"/>
                <a:gd name="T83" fmla="*/ 133 h 218"/>
                <a:gd name="T84" fmla="*/ 194 w 251"/>
                <a:gd name="T85" fmla="*/ 114 h 218"/>
                <a:gd name="T86" fmla="*/ 203 w 251"/>
                <a:gd name="T87" fmla="*/ 102 h 218"/>
                <a:gd name="T88" fmla="*/ 205 w 251"/>
                <a:gd name="T89" fmla="*/ 86 h 218"/>
                <a:gd name="T90" fmla="*/ 214 w 251"/>
                <a:gd name="T91" fmla="*/ 79 h 218"/>
                <a:gd name="T92" fmla="*/ 205 w 251"/>
                <a:gd name="T93" fmla="*/ 72 h 218"/>
                <a:gd name="T94" fmla="*/ 199 w 251"/>
                <a:gd name="T95" fmla="*/ 72 h 218"/>
                <a:gd name="T96" fmla="*/ 195 w 251"/>
                <a:gd name="T97" fmla="*/ 57 h 218"/>
                <a:gd name="T98" fmla="*/ 196 w 251"/>
                <a:gd name="T99" fmla="*/ 51 h 218"/>
                <a:gd name="T100" fmla="*/ 193 w 251"/>
                <a:gd name="T101" fmla="*/ 47 h 218"/>
                <a:gd name="T102" fmla="*/ 199 w 251"/>
                <a:gd name="T103" fmla="*/ 40 h 218"/>
                <a:gd name="T104" fmla="*/ 216 w 251"/>
                <a:gd name="T105" fmla="*/ 43 h 218"/>
                <a:gd name="T106" fmla="*/ 236 w 251"/>
                <a:gd name="T107" fmla="*/ 38 h 218"/>
                <a:gd name="T108" fmla="*/ 234 w 251"/>
                <a:gd name="T109" fmla="*/ 23 h 218"/>
                <a:gd name="T110" fmla="*/ 227 w 251"/>
                <a:gd name="T111" fmla="*/ 21 h 218"/>
                <a:gd name="T112" fmla="*/ 220 w 251"/>
                <a:gd name="T113" fmla="*/ 6 h 218"/>
                <a:gd name="T114" fmla="*/ 205 w 251"/>
                <a:gd name="T115" fmla="*/ 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 h="218">
                  <a:moveTo>
                    <a:pt x="203" y="1"/>
                  </a:moveTo>
                  <a:cubicBezTo>
                    <a:pt x="202" y="1"/>
                    <a:pt x="202" y="1"/>
                    <a:pt x="202" y="1"/>
                  </a:cubicBezTo>
                  <a:cubicBezTo>
                    <a:pt x="201" y="2"/>
                    <a:pt x="197" y="4"/>
                    <a:pt x="196" y="4"/>
                  </a:cubicBezTo>
                  <a:cubicBezTo>
                    <a:pt x="195" y="4"/>
                    <a:pt x="191" y="4"/>
                    <a:pt x="191" y="3"/>
                  </a:cubicBezTo>
                  <a:cubicBezTo>
                    <a:pt x="191" y="3"/>
                    <a:pt x="191" y="3"/>
                    <a:pt x="189" y="3"/>
                  </a:cubicBezTo>
                  <a:cubicBezTo>
                    <a:pt x="187" y="3"/>
                    <a:pt x="176" y="4"/>
                    <a:pt x="174" y="5"/>
                  </a:cubicBezTo>
                  <a:cubicBezTo>
                    <a:pt x="171" y="5"/>
                    <a:pt x="164" y="10"/>
                    <a:pt x="163" y="11"/>
                  </a:cubicBezTo>
                  <a:cubicBezTo>
                    <a:pt x="162" y="12"/>
                    <a:pt x="161" y="11"/>
                    <a:pt x="160" y="11"/>
                  </a:cubicBezTo>
                  <a:cubicBezTo>
                    <a:pt x="160" y="10"/>
                    <a:pt x="160" y="10"/>
                    <a:pt x="159" y="11"/>
                  </a:cubicBezTo>
                  <a:cubicBezTo>
                    <a:pt x="159" y="11"/>
                    <a:pt x="153" y="17"/>
                    <a:pt x="153" y="17"/>
                  </a:cubicBezTo>
                  <a:cubicBezTo>
                    <a:pt x="153" y="18"/>
                    <a:pt x="153" y="18"/>
                    <a:pt x="153" y="18"/>
                  </a:cubicBezTo>
                  <a:cubicBezTo>
                    <a:pt x="154" y="18"/>
                    <a:pt x="154" y="19"/>
                    <a:pt x="154" y="19"/>
                  </a:cubicBezTo>
                  <a:cubicBezTo>
                    <a:pt x="154" y="19"/>
                    <a:pt x="158" y="26"/>
                    <a:pt x="159" y="26"/>
                  </a:cubicBezTo>
                  <a:cubicBezTo>
                    <a:pt x="159" y="27"/>
                    <a:pt x="159" y="30"/>
                    <a:pt x="159" y="30"/>
                  </a:cubicBezTo>
                  <a:cubicBezTo>
                    <a:pt x="159" y="31"/>
                    <a:pt x="159" y="31"/>
                    <a:pt x="159" y="31"/>
                  </a:cubicBezTo>
                  <a:cubicBezTo>
                    <a:pt x="160" y="31"/>
                    <a:pt x="159" y="32"/>
                    <a:pt x="159" y="32"/>
                  </a:cubicBezTo>
                  <a:cubicBezTo>
                    <a:pt x="159" y="32"/>
                    <a:pt x="158" y="33"/>
                    <a:pt x="158" y="34"/>
                  </a:cubicBezTo>
                  <a:cubicBezTo>
                    <a:pt x="158" y="34"/>
                    <a:pt x="158" y="35"/>
                    <a:pt x="157" y="36"/>
                  </a:cubicBezTo>
                  <a:cubicBezTo>
                    <a:pt x="157" y="36"/>
                    <a:pt x="155" y="37"/>
                    <a:pt x="155" y="37"/>
                  </a:cubicBezTo>
                  <a:cubicBezTo>
                    <a:pt x="155" y="37"/>
                    <a:pt x="155" y="37"/>
                    <a:pt x="154" y="37"/>
                  </a:cubicBezTo>
                  <a:cubicBezTo>
                    <a:pt x="154" y="38"/>
                    <a:pt x="153" y="39"/>
                    <a:pt x="153" y="39"/>
                  </a:cubicBezTo>
                  <a:cubicBezTo>
                    <a:pt x="153" y="40"/>
                    <a:pt x="152" y="40"/>
                    <a:pt x="152" y="41"/>
                  </a:cubicBezTo>
                  <a:cubicBezTo>
                    <a:pt x="151" y="41"/>
                    <a:pt x="150" y="42"/>
                    <a:pt x="150" y="42"/>
                  </a:cubicBezTo>
                  <a:cubicBezTo>
                    <a:pt x="150" y="43"/>
                    <a:pt x="150" y="44"/>
                    <a:pt x="150" y="44"/>
                  </a:cubicBezTo>
                  <a:cubicBezTo>
                    <a:pt x="150" y="45"/>
                    <a:pt x="151" y="45"/>
                    <a:pt x="152" y="46"/>
                  </a:cubicBezTo>
                  <a:cubicBezTo>
                    <a:pt x="152" y="46"/>
                    <a:pt x="152" y="47"/>
                    <a:pt x="152" y="47"/>
                  </a:cubicBezTo>
                  <a:cubicBezTo>
                    <a:pt x="152" y="47"/>
                    <a:pt x="152" y="49"/>
                    <a:pt x="151" y="49"/>
                  </a:cubicBezTo>
                  <a:cubicBezTo>
                    <a:pt x="151" y="50"/>
                    <a:pt x="150" y="51"/>
                    <a:pt x="149" y="51"/>
                  </a:cubicBezTo>
                  <a:cubicBezTo>
                    <a:pt x="148" y="52"/>
                    <a:pt x="147" y="53"/>
                    <a:pt x="146" y="53"/>
                  </a:cubicBezTo>
                  <a:cubicBezTo>
                    <a:pt x="145" y="53"/>
                    <a:pt x="143" y="53"/>
                    <a:pt x="143" y="53"/>
                  </a:cubicBezTo>
                  <a:cubicBezTo>
                    <a:pt x="142" y="53"/>
                    <a:pt x="139" y="52"/>
                    <a:pt x="138" y="52"/>
                  </a:cubicBezTo>
                  <a:cubicBezTo>
                    <a:pt x="138" y="52"/>
                    <a:pt x="136" y="51"/>
                    <a:pt x="135" y="51"/>
                  </a:cubicBezTo>
                  <a:cubicBezTo>
                    <a:pt x="135" y="51"/>
                    <a:pt x="134" y="51"/>
                    <a:pt x="134" y="51"/>
                  </a:cubicBezTo>
                  <a:cubicBezTo>
                    <a:pt x="133" y="52"/>
                    <a:pt x="133" y="52"/>
                    <a:pt x="133" y="52"/>
                  </a:cubicBezTo>
                  <a:cubicBezTo>
                    <a:pt x="133" y="53"/>
                    <a:pt x="133" y="54"/>
                    <a:pt x="133" y="54"/>
                  </a:cubicBezTo>
                  <a:cubicBezTo>
                    <a:pt x="133" y="54"/>
                    <a:pt x="134" y="55"/>
                    <a:pt x="135" y="56"/>
                  </a:cubicBezTo>
                  <a:cubicBezTo>
                    <a:pt x="135" y="56"/>
                    <a:pt x="135" y="56"/>
                    <a:pt x="135" y="56"/>
                  </a:cubicBezTo>
                  <a:cubicBezTo>
                    <a:pt x="136" y="56"/>
                    <a:pt x="136" y="57"/>
                    <a:pt x="136" y="57"/>
                  </a:cubicBezTo>
                  <a:cubicBezTo>
                    <a:pt x="136" y="57"/>
                    <a:pt x="137" y="59"/>
                    <a:pt x="138" y="60"/>
                  </a:cubicBezTo>
                  <a:cubicBezTo>
                    <a:pt x="138" y="61"/>
                    <a:pt x="139" y="62"/>
                    <a:pt x="140" y="63"/>
                  </a:cubicBezTo>
                  <a:cubicBezTo>
                    <a:pt x="140" y="63"/>
                    <a:pt x="140" y="63"/>
                    <a:pt x="140" y="63"/>
                  </a:cubicBezTo>
                  <a:cubicBezTo>
                    <a:pt x="140" y="63"/>
                    <a:pt x="139" y="64"/>
                    <a:pt x="138" y="65"/>
                  </a:cubicBezTo>
                  <a:cubicBezTo>
                    <a:pt x="138" y="65"/>
                    <a:pt x="137" y="65"/>
                    <a:pt x="137" y="65"/>
                  </a:cubicBezTo>
                  <a:cubicBezTo>
                    <a:pt x="136" y="66"/>
                    <a:pt x="134" y="67"/>
                    <a:pt x="134" y="67"/>
                  </a:cubicBezTo>
                  <a:cubicBezTo>
                    <a:pt x="134" y="67"/>
                    <a:pt x="131" y="67"/>
                    <a:pt x="130" y="67"/>
                  </a:cubicBezTo>
                  <a:cubicBezTo>
                    <a:pt x="130" y="67"/>
                    <a:pt x="129" y="67"/>
                    <a:pt x="129" y="67"/>
                  </a:cubicBezTo>
                  <a:cubicBezTo>
                    <a:pt x="129" y="67"/>
                    <a:pt x="128" y="68"/>
                    <a:pt x="128" y="68"/>
                  </a:cubicBezTo>
                  <a:cubicBezTo>
                    <a:pt x="127" y="69"/>
                    <a:pt x="128" y="69"/>
                    <a:pt x="128" y="69"/>
                  </a:cubicBezTo>
                  <a:cubicBezTo>
                    <a:pt x="128" y="70"/>
                    <a:pt x="127" y="74"/>
                    <a:pt x="127" y="74"/>
                  </a:cubicBezTo>
                  <a:cubicBezTo>
                    <a:pt x="127" y="75"/>
                    <a:pt x="126" y="75"/>
                    <a:pt x="126" y="75"/>
                  </a:cubicBezTo>
                  <a:cubicBezTo>
                    <a:pt x="126" y="75"/>
                    <a:pt x="125" y="77"/>
                    <a:pt x="124" y="77"/>
                  </a:cubicBezTo>
                  <a:cubicBezTo>
                    <a:pt x="124" y="77"/>
                    <a:pt x="124" y="78"/>
                    <a:pt x="124" y="78"/>
                  </a:cubicBezTo>
                  <a:cubicBezTo>
                    <a:pt x="124" y="78"/>
                    <a:pt x="125" y="85"/>
                    <a:pt x="125" y="86"/>
                  </a:cubicBezTo>
                  <a:cubicBezTo>
                    <a:pt x="125" y="86"/>
                    <a:pt x="125" y="86"/>
                    <a:pt x="125" y="86"/>
                  </a:cubicBezTo>
                  <a:cubicBezTo>
                    <a:pt x="125" y="86"/>
                    <a:pt x="124" y="87"/>
                    <a:pt x="124" y="87"/>
                  </a:cubicBezTo>
                  <a:cubicBezTo>
                    <a:pt x="124" y="87"/>
                    <a:pt x="119" y="91"/>
                    <a:pt x="119" y="91"/>
                  </a:cubicBezTo>
                  <a:cubicBezTo>
                    <a:pt x="119" y="92"/>
                    <a:pt x="118" y="91"/>
                    <a:pt x="118" y="91"/>
                  </a:cubicBezTo>
                  <a:cubicBezTo>
                    <a:pt x="118" y="91"/>
                    <a:pt x="114" y="89"/>
                    <a:pt x="114" y="88"/>
                  </a:cubicBezTo>
                  <a:cubicBezTo>
                    <a:pt x="114" y="88"/>
                    <a:pt x="113" y="88"/>
                    <a:pt x="113" y="88"/>
                  </a:cubicBezTo>
                  <a:cubicBezTo>
                    <a:pt x="113" y="88"/>
                    <a:pt x="108" y="89"/>
                    <a:pt x="108" y="89"/>
                  </a:cubicBezTo>
                  <a:cubicBezTo>
                    <a:pt x="108" y="89"/>
                    <a:pt x="107" y="89"/>
                    <a:pt x="107" y="89"/>
                  </a:cubicBezTo>
                  <a:cubicBezTo>
                    <a:pt x="107" y="89"/>
                    <a:pt x="103" y="92"/>
                    <a:pt x="102" y="92"/>
                  </a:cubicBezTo>
                  <a:cubicBezTo>
                    <a:pt x="102" y="93"/>
                    <a:pt x="101" y="92"/>
                    <a:pt x="100" y="93"/>
                  </a:cubicBezTo>
                  <a:cubicBezTo>
                    <a:pt x="98" y="93"/>
                    <a:pt x="99" y="93"/>
                    <a:pt x="99" y="93"/>
                  </a:cubicBezTo>
                  <a:cubicBezTo>
                    <a:pt x="99" y="93"/>
                    <a:pt x="101" y="95"/>
                    <a:pt x="102" y="95"/>
                  </a:cubicBezTo>
                  <a:cubicBezTo>
                    <a:pt x="102" y="96"/>
                    <a:pt x="102" y="96"/>
                    <a:pt x="102" y="96"/>
                  </a:cubicBezTo>
                  <a:cubicBezTo>
                    <a:pt x="102" y="96"/>
                    <a:pt x="97" y="98"/>
                    <a:pt x="97" y="98"/>
                  </a:cubicBezTo>
                  <a:cubicBezTo>
                    <a:pt x="96" y="98"/>
                    <a:pt x="96" y="98"/>
                    <a:pt x="96" y="98"/>
                  </a:cubicBezTo>
                  <a:cubicBezTo>
                    <a:pt x="96" y="98"/>
                    <a:pt x="91" y="97"/>
                    <a:pt x="91" y="96"/>
                  </a:cubicBezTo>
                  <a:cubicBezTo>
                    <a:pt x="90" y="96"/>
                    <a:pt x="90" y="96"/>
                    <a:pt x="90" y="96"/>
                  </a:cubicBezTo>
                  <a:cubicBezTo>
                    <a:pt x="90" y="96"/>
                    <a:pt x="88" y="97"/>
                    <a:pt x="87" y="98"/>
                  </a:cubicBezTo>
                  <a:cubicBezTo>
                    <a:pt x="87" y="98"/>
                    <a:pt x="85" y="100"/>
                    <a:pt x="84" y="101"/>
                  </a:cubicBezTo>
                  <a:cubicBezTo>
                    <a:pt x="82" y="102"/>
                    <a:pt x="81" y="103"/>
                    <a:pt x="81" y="107"/>
                  </a:cubicBezTo>
                  <a:cubicBezTo>
                    <a:pt x="80" y="110"/>
                    <a:pt x="81" y="112"/>
                    <a:pt x="81" y="113"/>
                  </a:cubicBezTo>
                  <a:cubicBezTo>
                    <a:pt x="81" y="113"/>
                    <a:pt x="80" y="115"/>
                    <a:pt x="79" y="116"/>
                  </a:cubicBezTo>
                  <a:cubicBezTo>
                    <a:pt x="79" y="117"/>
                    <a:pt x="80" y="117"/>
                    <a:pt x="80" y="118"/>
                  </a:cubicBezTo>
                  <a:cubicBezTo>
                    <a:pt x="81" y="118"/>
                    <a:pt x="80" y="119"/>
                    <a:pt x="80" y="120"/>
                  </a:cubicBezTo>
                  <a:cubicBezTo>
                    <a:pt x="80" y="120"/>
                    <a:pt x="79" y="120"/>
                    <a:pt x="79" y="120"/>
                  </a:cubicBezTo>
                  <a:cubicBezTo>
                    <a:pt x="79" y="120"/>
                    <a:pt x="70" y="123"/>
                    <a:pt x="69" y="123"/>
                  </a:cubicBezTo>
                  <a:cubicBezTo>
                    <a:pt x="68" y="123"/>
                    <a:pt x="56" y="125"/>
                    <a:pt x="55" y="125"/>
                  </a:cubicBezTo>
                  <a:cubicBezTo>
                    <a:pt x="54" y="125"/>
                    <a:pt x="54" y="125"/>
                    <a:pt x="53" y="125"/>
                  </a:cubicBezTo>
                  <a:cubicBezTo>
                    <a:pt x="52" y="125"/>
                    <a:pt x="49" y="127"/>
                    <a:pt x="48" y="128"/>
                  </a:cubicBezTo>
                  <a:cubicBezTo>
                    <a:pt x="47" y="128"/>
                    <a:pt x="42" y="127"/>
                    <a:pt x="42" y="126"/>
                  </a:cubicBezTo>
                  <a:cubicBezTo>
                    <a:pt x="41" y="126"/>
                    <a:pt x="41" y="126"/>
                    <a:pt x="41" y="126"/>
                  </a:cubicBezTo>
                  <a:cubicBezTo>
                    <a:pt x="41" y="126"/>
                    <a:pt x="27" y="127"/>
                    <a:pt x="26" y="127"/>
                  </a:cubicBezTo>
                  <a:cubicBezTo>
                    <a:pt x="26" y="127"/>
                    <a:pt x="25" y="127"/>
                    <a:pt x="25" y="127"/>
                  </a:cubicBezTo>
                  <a:cubicBezTo>
                    <a:pt x="0" y="120"/>
                    <a:pt x="0" y="120"/>
                    <a:pt x="0" y="120"/>
                  </a:cubicBezTo>
                  <a:cubicBezTo>
                    <a:pt x="0" y="120"/>
                    <a:pt x="0" y="120"/>
                    <a:pt x="0" y="120"/>
                  </a:cubicBezTo>
                  <a:cubicBezTo>
                    <a:pt x="0" y="120"/>
                    <a:pt x="0" y="121"/>
                    <a:pt x="0" y="121"/>
                  </a:cubicBezTo>
                  <a:cubicBezTo>
                    <a:pt x="0" y="121"/>
                    <a:pt x="15" y="141"/>
                    <a:pt x="15" y="141"/>
                  </a:cubicBezTo>
                  <a:cubicBezTo>
                    <a:pt x="15" y="141"/>
                    <a:pt x="15" y="141"/>
                    <a:pt x="15" y="142"/>
                  </a:cubicBezTo>
                  <a:cubicBezTo>
                    <a:pt x="16" y="142"/>
                    <a:pt x="28" y="147"/>
                    <a:pt x="28" y="147"/>
                  </a:cubicBezTo>
                  <a:cubicBezTo>
                    <a:pt x="28" y="147"/>
                    <a:pt x="28" y="147"/>
                    <a:pt x="28" y="148"/>
                  </a:cubicBezTo>
                  <a:cubicBezTo>
                    <a:pt x="28" y="148"/>
                    <a:pt x="28" y="153"/>
                    <a:pt x="28" y="153"/>
                  </a:cubicBezTo>
                  <a:cubicBezTo>
                    <a:pt x="28" y="154"/>
                    <a:pt x="27" y="159"/>
                    <a:pt x="27" y="160"/>
                  </a:cubicBezTo>
                  <a:cubicBezTo>
                    <a:pt x="28" y="161"/>
                    <a:pt x="28" y="163"/>
                    <a:pt x="31" y="163"/>
                  </a:cubicBezTo>
                  <a:cubicBezTo>
                    <a:pt x="34" y="163"/>
                    <a:pt x="35" y="163"/>
                    <a:pt x="35" y="163"/>
                  </a:cubicBezTo>
                  <a:cubicBezTo>
                    <a:pt x="35" y="163"/>
                    <a:pt x="35" y="163"/>
                    <a:pt x="35" y="163"/>
                  </a:cubicBezTo>
                  <a:cubicBezTo>
                    <a:pt x="35" y="164"/>
                    <a:pt x="33" y="171"/>
                    <a:pt x="33" y="171"/>
                  </a:cubicBezTo>
                  <a:cubicBezTo>
                    <a:pt x="33" y="171"/>
                    <a:pt x="33" y="172"/>
                    <a:pt x="33" y="172"/>
                  </a:cubicBezTo>
                  <a:cubicBezTo>
                    <a:pt x="32" y="172"/>
                    <a:pt x="22" y="174"/>
                    <a:pt x="22" y="174"/>
                  </a:cubicBezTo>
                  <a:cubicBezTo>
                    <a:pt x="22" y="174"/>
                    <a:pt x="21" y="174"/>
                    <a:pt x="21" y="174"/>
                  </a:cubicBezTo>
                  <a:cubicBezTo>
                    <a:pt x="20" y="174"/>
                    <a:pt x="17" y="177"/>
                    <a:pt x="16" y="177"/>
                  </a:cubicBezTo>
                  <a:cubicBezTo>
                    <a:pt x="16" y="178"/>
                    <a:pt x="14" y="178"/>
                    <a:pt x="14" y="181"/>
                  </a:cubicBezTo>
                  <a:cubicBezTo>
                    <a:pt x="13" y="183"/>
                    <a:pt x="13" y="185"/>
                    <a:pt x="13" y="186"/>
                  </a:cubicBezTo>
                  <a:cubicBezTo>
                    <a:pt x="12" y="187"/>
                    <a:pt x="11" y="192"/>
                    <a:pt x="10" y="195"/>
                  </a:cubicBezTo>
                  <a:cubicBezTo>
                    <a:pt x="11" y="195"/>
                    <a:pt x="11" y="195"/>
                    <a:pt x="11" y="195"/>
                  </a:cubicBezTo>
                  <a:cubicBezTo>
                    <a:pt x="11" y="195"/>
                    <a:pt x="13" y="195"/>
                    <a:pt x="13" y="196"/>
                  </a:cubicBezTo>
                  <a:cubicBezTo>
                    <a:pt x="13" y="197"/>
                    <a:pt x="13" y="197"/>
                    <a:pt x="14" y="197"/>
                  </a:cubicBezTo>
                  <a:cubicBezTo>
                    <a:pt x="15" y="197"/>
                    <a:pt x="16" y="197"/>
                    <a:pt x="17" y="197"/>
                  </a:cubicBezTo>
                  <a:cubicBezTo>
                    <a:pt x="18" y="197"/>
                    <a:pt x="19" y="196"/>
                    <a:pt x="19" y="195"/>
                  </a:cubicBezTo>
                  <a:cubicBezTo>
                    <a:pt x="20" y="195"/>
                    <a:pt x="21" y="194"/>
                    <a:pt x="21" y="195"/>
                  </a:cubicBezTo>
                  <a:cubicBezTo>
                    <a:pt x="21" y="197"/>
                    <a:pt x="22" y="196"/>
                    <a:pt x="23" y="196"/>
                  </a:cubicBezTo>
                  <a:cubicBezTo>
                    <a:pt x="23" y="195"/>
                    <a:pt x="25" y="194"/>
                    <a:pt x="30" y="194"/>
                  </a:cubicBezTo>
                  <a:cubicBezTo>
                    <a:pt x="34" y="194"/>
                    <a:pt x="37" y="195"/>
                    <a:pt x="39" y="194"/>
                  </a:cubicBezTo>
                  <a:cubicBezTo>
                    <a:pt x="40" y="194"/>
                    <a:pt x="45" y="192"/>
                    <a:pt x="48" y="192"/>
                  </a:cubicBezTo>
                  <a:cubicBezTo>
                    <a:pt x="52" y="193"/>
                    <a:pt x="55" y="195"/>
                    <a:pt x="56" y="195"/>
                  </a:cubicBezTo>
                  <a:cubicBezTo>
                    <a:pt x="57" y="195"/>
                    <a:pt x="65" y="192"/>
                    <a:pt x="69" y="192"/>
                  </a:cubicBezTo>
                  <a:cubicBezTo>
                    <a:pt x="74" y="192"/>
                    <a:pt x="81" y="192"/>
                    <a:pt x="82" y="192"/>
                  </a:cubicBezTo>
                  <a:cubicBezTo>
                    <a:pt x="82" y="192"/>
                    <a:pt x="84" y="192"/>
                    <a:pt x="84" y="192"/>
                  </a:cubicBezTo>
                  <a:cubicBezTo>
                    <a:pt x="85" y="193"/>
                    <a:pt x="86" y="194"/>
                    <a:pt x="86" y="194"/>
                  </a:cubicBezTo>
                  <a:cubicBezTo>
                    <a:pt x="86" y="195"/>
                    <a:pt x="87" y="196"/>
                    <a:pt x="86" y="197"/>
                  </a:cubicBezTo>
                  <a:cubicBezTo>
                    <a:pt x="86" y="199"/>
                    <a:pt x="85" y="200"/>
                    <a:pt x="87" y="200"/>
                  </a:cubicBezTo>
                  <a:cubicBezTo>
                    <a:pt x="89" y="200"/>
                    <a:pt x="93" y="200"/>
                    <a:pt x="94" y="203"/>
                  </a:cubicBezTo>
                  <a:cubicBezTo>
                    <a:pt x="95" y="211"/>
                    <a:pt x="95" y="211"/>
                    <a:pt x="95" y="211"/>
                  </a:cubicBezTo>
                  <a:cubicBezTo>
                    <a:pt x="95" y="211"/>
                    <a:pt x="96" y="213"/>
                    <a:pt x="99" y="213"/>
                  </a:cubicBezTo>
                  <a:cubicBezTo>
                    <a:pt x="102" y="212"/>
                    <a:pt x="106" y="212"/>
                    <a:pt x="106" y="215"/>
                  </a:cubicBezTo>
                  <a:cubicBezTo>
                    <a:pt x="107" y="217"/>
                    <a:pt x="107" y="218"/>
                    <a:pt x="107" y="217"/>
                  </a:cubicBezTo>
                  <a:cubicBezTo>
                    <a:pt x="108" y="216"/>
                    <a:pt x="108" y="217"/>
                    <a:pt x="108" y="217"/>
                  </a:cubicBezTo>
                  <a:cubicBezTo>
                    <a:pt x="108" y="217"/>
                    <a:pt x="108" y="217"/>
                    <a:pt x="108" y="217"/>
                  </a:cubicBezTo>
                  <a:cubicBezTo>
                    <a:pt x="109" y="216"/>
                    <a:pt x="110" y="214"/>
                    <a:pt x="111" y="214"/>
                  </a:cubicBezTo>
                  <a:cubicBezTo>
                    <a:pt x="113" y="214"/>
                    <a:pt x="114" y="214"/>
                    <a:pt x="115" y="214"/>
                  </a:cubicBezTo>
                  <a:cubicBezTo>
                    <a:pt x="115" y="214"/>
                    <a:pt x="117" y="214"/>
                    <a:pt x="117" y="213"/>
                  </a:cubicBezTo>
                  <a:cubicBezTo>
                    <a:pt x="117" y="211"/>
                    <a:pt x="117" y="209"/>
                    <a:pt x="117" y="209"/>
                  </a:cubicBezTo>
                  <a:cubicBezTo>
                    <a:pt x="117" y="209"/>
                    <a:pt x="117" y="209"/>
                    <a:pt x="117" y="209"/>
                  </a:cubicBezTo>
                  <a:cubicBezTo>
                    <a:pt x="118" y="209"/>
                    <a:pt x="134" y="211"/>
                    <a:pt x="134" y="211"/>
                  </a:cubicBezTo>
                  <a:cubicBezTo>
                    <a:pt x="134" y="211"/>
                    <a:pt x="135" y="211"/>
                    <a:pt x="136" y="210"/>
                  </a:cubicBezTo>
                  <a:cubicBezTo>
                    <a:pt x="136" y="209"/>
                    <a:pt x="139" y="208"/>
                    <a:pt x="140" y="208"/>
                  </a:cubicBezTo>
                  <a:cubicBezTo>
                    <a:pt x="142" y="207"/>
                    <a:pt x="144" y="206"/>
                    <a:pt x="144" y="207"/>
                  </a:cubicBezTo>
                  <a:cubicBezTo>
                    <a:pt x="144" y="208"/>
                    <a:pt x="144" y="208"/>
                    <a:pt x="144" y="209"/>
                  </a:cubicBezTo>
                  <a:cubicBezTo>
                    <a:pt x="144" y="209"/>
                    <a:pt x="147" y="210"/>
                    <a:pt x="147" y="210"/>
                  </a:cubicBezTo>
                  <a:cubicBezTo>
                    <a:pt x="148" y="210"/>
                    <a:pt x="148" y="208"/>
                    <a:pt x="148" y="208"/>
                  </a:cubicBezTo>
                  <a:cubicBezTo>
                    <a:pt x="149" y="208"/>
                    <a:pt x="152" y="208"/>
                    <a:pt x="151" y="207"/>
                  </a:cubicBezTo>
                  <a:cubicBezTo>
                    <a:pt x="151" y="206"/>
                    <a:pt x="151" y="207"/>
                    <a:pt x="150" y="207"/>
                  </a:cubicBezTo>
                  <a:cubicBezTo>
                    <a:pt x="150" y="207"/>
                    <a:pt x="149" y="205"/>
                    <a:pt x="150" y="204"/>
                  </a:cubicBezTo>
                  <a:cubicBezTo>
                    <a:pt x="151" y="203"/>
                    <a:pt x="151" y="203"/>
                    <a:pt x="151" y="202"/>
                  </a:cubicBezTo>
                  <a:cubicBezTo>
                    <a:pt x="150" y="201"/>
                    <a:pt x="147" y="194"/>
                    <a:pt x="146" y="191"/>
                  </a:cubicBezTo>
                  <a:cubicBezTo>
                    <a:pt x="145" y="188"/>
                    <a:pt x="145" y="186"/>
                    <a:pt x="144" y="187"/>
                  </a:cubicBezTo>
                  <a:cubicBezTo>
                    <a:pt x="143" y="187"/>
                    <a:pt x="143" y="187"/>
                    <a:pt x="142" y="187"/>
                  </a:cubicBezTo>
                  <a:cubicBezTo>
                    <a:pt x="142" y="187"/>
                    <a:pt x="139" y="187"/>
                    <a:pt x="139" y="186"/>
                  </a:cubicBezTo>
                  <a:cubicBezTo>
                    <a:pt x="138" y="185"/>
                    <a:pt x="137" y="180"/>
                    <a:pt x="137" y="180"/>
                  </a:cubicBezTo>
                  <a:cubicBezTo>
                    <a:pt x="137" y="180"/>
                    <a:pt x="137" y="180"/>
                    <a:pt x="137" y="179"/>
                  </a:cubicBezTo>
                  <a:cubicBezTo>
                    <a:pt x="137" y="178"/>
                    <a:pt x="139" y="174"/>
                    <a:pt x="137" y="173"/>
                  </a:cubicBezTo>
                  <a:cubicBezTo>
                    <a:pt x="135" y="172"/>
                    <a:pt x="135" y="173"/>
                    <a:pt x="134" y="173"/>
                  </a:cubicBezTo>
                  <a:cubicBezTo>
                    <a:pt x="134" y="173"/>
                    <a:pt x="132" y="173"/>
                    <a:pt x="131" y="172"/>
                  </a:cubicBezTo>
                  <a:cubicBezTo>
                    <a:pt x="130" y="171"/>
                    <a:pt x="127" y="171"/>
                    <a:pt x="127" y="168"/>
                  </a:cubicBezTo>
                  <a:cubicBezTo>
                    <a:pt x="128" y="166"/>
                    <a:pt x="128" y="165"/>
                    <a:pt x="129" y="164"/>
                  </a:cubicBezTo>
                  <a:cubicBezTo>
                    <a:pt x="130" y="163"/>
                    <a:pt x="138" y="152"/>
                    <a:pt x="138" y="152"/>
                  </a:cubicBezTo>
                  <a:cubicBezTo>
                    <a:pt x="138" y="152"/>
                    <a:pt x="138" y="152"/>
                    <a:pt x="139" y="152"/>
                  </a:cubicBezTo>
                  <a:cubicBezTo>
                    <a:pt x="139" y="151"/>
                    <a:pt x="142" y="149"/>
                    <a:pt x="143" y="150"/>
                  </a:cubicBezTo>
                  <a:cubicBezTo>
                    <a:pt x="144" y="150"/>
                    <a:pt x="145" y="151"/>
                    <a:pt x="145" y="153"/>
                  </a:cubicBezTo>
                  <a:cubicBezTo>
                    <a:pt x="145" y="154"/>
                    <a:pt x="148" y="155"/>
                    <a:pt x="149" y="155"/>
                  </a:cubicBezTo>
                  <a:cubicBezTo>
                    <a:pt x="150" y="154"/>
                    <a:pt x="152" y="153"/>
                    <a:pt x="153" y="153"/>
                  </a:cubicBezTo>
                  <a:cubicBezTo>
                    <a:pt x="153" y="153"/>
                    <a:pt x="161" y="152"/>
                    <a:pt x="161" y="152"/>
                  </a:cubicBezTo>
                  <a:cubicBezTo>
                    <a:pt x="161" y="152"/>
                    <a:pt x="161" y="151"/>
                    <a:pt x="162" y="151"/>
                  </a:cubicBezTo>
                  <a:cubicBezTo>
                    <a:pt x="162" y="150"/>
                    <a:pt x="171" y="138"/>
                    <a:pt x="171" y="138"/>
                  </a:cubicBezTo>
                  <a:cubicBezTo>
                    <a:pt x="171" y="138"/>
                    <a:pt x="172" y="137"/>
                    <a:pt x="172" y="137"/>
                  </a:cubicBezTo>
                  <a:cubicBezTo>
                    <a:pt x="173" y="137"/>
                    <a:pt x="178" y="134"/>
                    <a:pt x="179" y="133"/>
                  </a:cubicBezTo>
                  <a:cubicBezTo>
                    <a:pt x="180" y="132"/>
                    <a:pt x="183" y="127"/>
                    <a:pt x="183" y="125"/>
                  </a:cubicBezTo>
                  <a:cubicBezTo>
                    <a:pt x="184" y="124"/>
                    <a:pt x="184" y="119"/>
                    <a:pt x="188" y="117"/>
                  </a:cubicBezTo>
                  <a:cubicBezTo>
                    <a:pt x="192" y="116"/>
                    <a:pt x="194" y="115"/>
                    <a:pt x="194" y="115"/>
                  </a:cubicBezTo>
                  <a:cubicBezTo>
                    <a:pt x="194" y="115"/>
                    <a:pt x="194" y="115"/>
                    <a:pt x="194" y="114"/>
                  </a:cubicBezTo>
                  <a:cubicBezTo>
                    <a:pt x="193" y="113"/>
                    <a:pt x="192" y="112"/>
                    <a:pt x="192" y="112"/>
                  </a:cubicBezTo>
                  <a:cubicBezTo>
                    <a:pt x="192" y="112"/>
                    <a:pt x="192" y="112"/>
                    <a:pt x="193" y="111"/>
                  </a:cubicBezTo>
                  <a:cubicBezTo>
                    <a:pt x="193" y="111"/>
                    <a:pt x="196" y="108"/>
                    <a:pt x="196" y="107"/>
                  </a:cubicBezTo>
                  <a:cubicBezTo>
                    <a:pt x="197" y="107"/>
                    <a:pt x="203" y="102"/>
                    <a:pt x="203" y="102"/>
                  </a:cubicBezTo>
                  <a:cubicBezTo>
                    <a:pt x="203" y="102"/>
                    <a:pt x="204" y="101"/>
                    <a:pt x="204" y="101"/>
                  </a:cubicBezTo>
                  <a:cubicBezTo>
                    <a:pt x="204" y="100"/>
                    <a:pt x="202" y="91"/>
                    <a:pt x="202" y="90"/>
                  </a:cubicBezTo>
                  <a:cubicBezTo>
                    <a:pt x="202" y="89"/>
                    <a:pt x="202" y="89"/>
                    <a:pt x="203" y="89"/>
                  </a:cubicBezTo>
                  <a:cubicBezTo>
                    <a:pt x="203" y="88"/>
                    <a:pt x="205" y="86"/>
                    <a:pt x="205" y="86"/>
                  </a:cubicBezTo>
                  <a:cubicBezTo>
                    <a:pt x="205" y="86"/>
                    <a:pt x="205" y="86"/>
                    <a:pt x="205" y="86"/>
                  </a:cubicBezTo>
                  <a:cubicBezTo>
                    <a:pt x="206" y="86"/>
                    <a:pt x="208" y="85"/>
                    <a:pt x="209" y="85"/>
                  </a:cubicBezTo>
                  <a:cubicBezTo>
                    <a:pt x="209" y="85"/>
                    <a:pt x="214" y="83"/>
                    <a:pt x="214" y="82"/>
                  </a:cubicBezTo>
                  <a:cubicBezTo>
                    <a:pt x="214" y="80"/>
                    <a:pt x="214" y="80"/>
                    <a:pt x="214" y="79"/>
                  </a:cubicBezTo>
                  <a:cubicBezTo>
                    <a:pt x="214" y="79"/>
                    <a:pt x="213" y="78"/>
                    <a:pt x="212" y="79"/>
                  </a:cubicBezTo>
                  <a:cubicBezTo>
                    <a:pt x="212" y="79"/>
                    <a:pt x="205" y="78"/>
                    <a:pt x="205" y="76"/>
                  </a:cubicBezTo>
                  <a:cubicBezTo>
                    <a:pt x="204" y="74"/>
                    <a:pt x="204" y="73"/>
                    <a:pt x="205" y="72"/>
                  </a:cubicBezTo>
                  <a:cubicBezTo>
                    <a:pt x="205" y="72"/>
                    <a:pt x="205" y="71"/>
                    <a:pt x="205" y="72"/>
                  </a:cubicBezTo>
                  <a:cubicBezTo>
                    <a:pt x="204" y="72"/>
                    <a:pt x="203" y="72"/>
                    <a:pt x="202" y="72"/>
                  </a:cubicBezTo>
                  <a:cubicBezTo>
                    <a:pt x="202" y="73"/>
                    <a:pt x="202" y="73"/>
                    <a:pt x="202" y="73"/>
                  </a:cubicBezTo>
                  <a:cubicBezTo>
                    <a:pt x="201" y="73"/>
                    <a:pt x="200" y="72"/>
                    <a:pt x="200" y="72"/>
                  </a:cubicBezTo>
                  <a:cubicBezTo>
                    <a:pt x="200" y="72"/>
                    <a:pt x="199" y="72"/>
                    <a:pt x="199" y="72"/>
                  </a:cubicBezTo>
                  <a:cubicBezTo>
                    <a:pt x="199" y="71"/>
                    <a:pt x="195" y="66"/>
                    <a:pt x="195" y="66"/>
                  </a:cubicBezTo>
                  <a:cubicBezTo>
                    <a:pt x="195" y="66"/>
                    <a:pt x="195" y="65"/>
                    <a:pt x="196" y="64"/>
                  </a:cubicBezTo>
                  <a:cubicBezTo>
                    <a:pt x="197" y="62"/>
                    <a:pt x="197" y="60"/>
                    <a:pt x="197" y="59"/>
                  </a:cubicBezTo>
                  <a:cubicBezTo>
                    <a:pt x="196" y="59"/>
                    <a:pt x="195" y="57"/>
                    <a:pt x="195" y="57"/>
                  </a:cubicBezTo>
                  <a:cubicBezTo>
                    <a:pt x="195" y="57"/>
                    <a:pt x="194" y="56"/>
                    <a:pt x="195" y="56"/>
                  </a:cubicBezTo>
                  <a:cubicBezTo>
                    <a:pt x="195" y="55"/>
                    <a:pt x="196" y="55"/>
                    <a:pt x="197" y="55"/>
                  </a:cubicBezTo>
                  <a:cubicBezTo>
                    <a:pt x="197" y="54"/>
                    <a:pt x="199" y="53"/>
                    <a:pt x="199" y="53"/>
                  </a:cubicBezTo>
                  <a:cubicBezTo>
                    <a:pt x="198" y="52"/>
                    <a:pt x="197" y="51"/>
                    <a:pt x="196" y="51"/>
                  </a:cubicBezTo>
                  <a:cubicBezTo>
                    <a:pt x="194" y="51"/>
                    <a:pt x="194" y="51"/>
                    <a:pt x="194" y="51"/>
                  </a:cubicBezTo>
                  <a:cubicBezTo>
                    <a:pt x="194" y="51"/>
                    <a:pt x="193" y="51"/>
                    <a:pt x="193" y="50"/>
                  </a:cubicBezTo>
                  <a:cubicBezTo>
                    <a:pt x="194" y="50"/>
                    <a:pt x="195" y="48"/>
                    <a:pt x="194" y="47"/>
                  </a:cubicBezTo>
                  <a:cubicBezTo>
                    <a:pt x="194" y="47"/>
                    <a:pt x="193" y="47"/>
                    <a:pt x="193" y="47"/>
                  </a:cubicBezTo>
                  <a:cubicBezTo>
                    <a:pt x="193" y="47"/>
                    <a:pt x="192" y="47"/>
                    <a:pt x="192" y="46"/>
                  </a:cubicBezTo>
                  <a:cubicBezTo>
                    <a:pt x="192" y="46"/>
                    <a:pt x="191" y="46"/>
                    <a:pt x="192" y="45"/>
                  </a:cubicBezTo>
                  <a:cubicBezTo>
                    <a:pt x="192" y="44"/>
                    <a:pt x="193" y="42"/>
                    <a:pt x="194" y="41"/>
                  </a:cubicBezTo>
                  <a:cubicBezTo>
                    <a:pt x="195" y="41"/>
                    <a:pt x="199" y="40"/>
                    <a:pt x="199" y="40"/>
                  </a:cubicBezTo>
                  <a:cubicBezTo>
                    <a:pt x="200" y="40"/>
                    <a:pt x="203" y="40"/>
                    <a:pt x="204" y="40"/>
                  </a:cubicBezTo>
                  <a:cubicBezTo>
                    <a:pt x="204" y="40"/>
                    <a:pt x="212" y="41"/>
                    <a:pt x="212" y="41"/>
                  </a:cubicBezTo>
                  <a:cubicBezTo>
                    <a:pt x="212" y="41"/>
                    <a:pt x="213" y="41"/>
                    <a:pt x="213" y="41"/>
                  </a:cubicBezTo>
                  <a:cubicBezTo>
                    <a:pt x="213" y="42"/>
                    <a:pt x="215" y="43"/>
                    <a:pt x="216" y="43"/>
                  </a:cubicBezTo>
                  <a:cubicBezTo>
                    <a:pt x="216" y="43"/>
                    <a:pt x="220" y="44"/>
                    <a:pt x="221" y="44"/>
                  </a:cubicBezTo>
                  <a:cubicBezTo>
                    <a:pt x="221" y="43"/>
                    <a:pt x="228" y="41"/>
                    <a:pt x="228" y="41"/>
                  </a:cubicBezTo>
                  <a:cubicBezTo>
                    <a:pt x="228" y="41"/>
                    <a:pt x="229" y="40"/>
                    <a:pt x="230" y="40"/>
                  </a:cubicBezTo>
                  <a:cubicBezTo>
                    <a:pt x="230" y="40"/>
                    <a:pt x="234" y="40"/>
                    <a:pt x="236" y="38"/>
                  </a:cubicBezTo>
                  <a:cubicBezTo>
                    <a:pt x="238" y="35"/>
                    <a:pt x="240" y="34"/>
                    <a:pt x="240" y="34"/>
                  </a:cubicBezTo>
                  <a:cubicBezTo>
                    <a:pt x="240" y="34"/>
                    <a:pt x="247" y="29"/>
                    <a:pt x="251" y="27"/>
                  </a:cubicBezTo>
                  <a:cubicBezTo>
                    <a:pt x="250" y="27"/>
                    <a:pt x="248" y="27"/>
                    <a:pt x="245" y="26"/>
                  </a:cubicBezTo>
                  <a:cubicBezTo>
                    <a:pt x="239" y="26"/>
                    <a:pt x="236" y="24"/>
                    <a:pt x="234" y="23"/>
                  </a:cubicBezTo>
                  <a:cubicBezTo>
                    <a:pt x="233" y="23"/>
                    <a:pt x="233" y="21"/>
                    <a:pt x="233" y="21"/>
                  </a:cubicBezTo>
                  <a:cubicBezTo>
                    <a:pt x="233" y="20"/>
                    <a:pt x="232" y="20"/>
                    <a:pt x="232" y="21"/>
                  </a:cubicBezTo>
                  <a:cubicBezTo>
                    <a:pt x="231" y="21"/>
                    <a:pt x="228" y="22"/>
                    <a:pt x="227" y="22"/>
                  </a:cubicBezTo>
                  <a:cubicBezTo>
                    <a:pt x="227" y="22"/>
                    <a:pt x="227" y="21"/>
                    <a:pt x="227" y="21"/>
                  </a:cubicBezTo>
                  <a:cubicBezTo>
                    <a:pt x="226" y="21"/>
                    <a:pt x="224" y="18"/>
                    <a:pt x="223" y="18"/>
                  </a:cubicBezTo>
                  <a:cubicBezTo>
                    <a:pt x="223" y="17"/>
                    <a:pt x="223" y="17"/>
                    <a:pt x="223" y="16"/>
                  </a:cubicBezTo>
                  <a:cubicBezTo>
                    <a:pt x="224" y="16"/>
                    <a:pt x="224" y="14"/>
                    <a:pt x="224" y="11"/>
                  </a:cubicBezTo>
                  <a:cubicBezTo>
                    <a:pt x="224" y="9"/>
                    <a:pt x="221" y="6"/>
                    <a:pt x="220" y="6"/>
                  </a:cubicBezTo>
                  <a:cubicBezTo>
                    <a:pt x="219" y="6"/>
                    <a:pt x="218" y="5"/>
                    <a:pt x="217" y="4"/>
                  </a:cubicBezTo>
                  <a:cubicBezTo>
                    <a:pt x="217" y="4"/>
                    <a:pt x="215" y="3"/>
                    <a:pt x="213" y="2"/>
                  </a:cubicBezTo>
                  <a:cubicBezTo>
                    <a:pt x="212" y="1"/>
                    <a:pt x="209" y="2"/>
                    <a:pt x="208" y="2"/>
                  </a:cubicBezTo>
                  <a:cubicBezTo>
                    <a:pt x="208" y="2"/>
                    <a:pt x="206" y="1"/>
                    <a:pt x="205" y="1"/>
                  </a:cubicBezTo>
                  <a:cubicBezTo>
                    <a:pt x="204" y="0"/>
                    <a:pt x="203" y="1"/>
                    <a:pt x="20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7" name="Freeform 686">
              <a:extLst>
                <a:ext uri="{FF2B5EF4-FFF2-40B4-BE49-F238E27FC236}">
                  <a16:creationId xmlns:a16="http://schemas.microsoft.com/office/drawing/2014/main" id="{40ED3298-AB03-45AE-B4B5-F27E65369F4C}"/>
                </a:ext>
              </a:extLst>
            </p:cNvPr>
            <p:cNvSpPr>
              <a:spLocks/>
            </p:cNvSpPr>
            <p:nvPr/>
          </p:nvSpPr>
          <p:spPr bwMode="auto">
            <a:xfrm>
              <a:off x="4887" y="1795"/>
              <a:ext cx="160" cy="105"/>
            </a:xfrm>
            <a:custGeom>
              <a:avLst/>
              <a:gdLst>
                <a:gd name="T0" fmla="*/ 73 w 116"/>
                <a:gd name="T1" fmla="*/ 32 h 76"/>
                <a:gd name="T2" fmla="*/ 66 w 116"/>
                <a:gd name="T3" fmla="*/ 31 h 76"/>
                <a:gd name="T4" fmla="*/ 62 w 116"/>
                <a:gd name="T5" fmla="*/ 28 h 76"/>
                <a:gd name="T6" fmla="*/ 55 w 116"/>
                <a:gd name="T7" fmla="*/ 28 h 76"/>
                <a:gd name="T8" fmla="*/ 49 w 116"/>
                <a:gd name="T9" fmla="*/ 27 h 76"/>
                <a:gd name="T10" fmla="*/ 29 w 116"/>
                <a:gd name="T11" fmla="*/ 27 h 76"/>
                <a:gd name="T12" fmla="*/ 30 w 116"/>
                <a:gd name="T13" fmla="*/ 19 h 76"/>
                <a:gd name="T14" fmla="*/ 33 w 116"/>
                <a:gd name="T15" fmla="*/ 16 h 76"/>
                <a:gd name="T16" fmla="*/ 47 w 116"/>
                <a:gd name="T17" fmla="*/ 18 h 76"/>
                <a:gd name="T18" fmla="*/ 48 w 116"/>
                <a:gd name="T19" fmla="*/ 19 h 76"/>
                <a:gd name="T20" fmla="*/ 50 w 116"/>
                <a:gd name="T21" fmla="*/ 15 h 76"/>
                <a:gd name="T22" fmla="*/ 50 w 116"/>
                <a:gd name="T23" fmla="*/ 6 h 76"/>
                <a:gd name="T24" fmla="*/ 46 w 116"/>
                <a:gd name="T25" fmla="*/ 0 h 76"/>
                <a:gd name="T26" fmla="*/ 35 w 116"/>
                <a:gd name="T27" fmla="*/ 7 h 76"/>
                <a:gd name="T28" fmla="*/ 28 w 116"/>
                <a:gd name="T29" fmla="*/ 7 h 76"/>
                <a:gd name="T30" fmla="*/ 27 w 116"/>
                <a:gd name="T31" fmla="*/ 15 h 76"/>
                <a:gd name="T32" fmla="*/ 19 w 116"/>
                <a:gd name="T33" fmla="*/ 16 h 76"/>
                <a:gd name="T34" fmla="*/ 24 w 116"/>
                <a:gd name="T35" fmla="*/ 17 h 76"/>
                <a:gd name="T36" fmla="*/ 21 w 116"/>
                <a:gd name="T37" fmla="*/ 19 h 76"/>
                <a:gd name="T38" fmla="*/ 19 w 116"/>
                <a:gd name="T39" fmla="*/ 22 h 76"/>
                <a:gd name="T40" fmla="*/ 13 w 116"/>
                <a:gd name="T41" fmla="*/ 26 h 76"/>
                <a:gd name="T42" fmla="*/ 2 w 116"/>
                <a:gd name="T43" fmla="*/ 27 h 76"/>
                <a:gd name="T44" fmla="*/ 0 w 116"/>
                <a:gd name="T45" fmla="*/ 31 h 76"/>
                <a:gd name="T46" fmla="*/ 8 w 116"/>
                <a:gd name="T47" fmla="*/ 36 h 76"/>
                <a:gd name="T48" fmla="*/ 12 w 116"/>
                <a:gd name="T49" fmla="*/ 38 h 76"/>
                <a:gd name="T50" fmla="*/ 14 w 116"/>
                <a:gd name="T51" fmla="*/ 49 h 76"/>
                <a:gd name="T52" fmla="*/ 7 w 116"/>
                <a:gd name="T53" fmla="*/ 62 h 76"/>
                <a:gd name="T54" fmla="*/ 6 w 116"/>
                <a:gd name="T55" fmla="*/ 67 h 76"/>
                <a:gd name="T56" fmla="*/ 7 w 116"/>
                <a:gd name="T57" fmla="*/ 69 h 76"/>
                <a:gd name="T58" fmla="*/ 13 w 116"/>
                <a:gd name="T59" fmla="*/ 69 h 76"/>
                <a:gd name="T60" fmla="*/ 23 w 116"/>
                <a:gd name="T61" fmla="*/ 65 h 76"/>
                <a:gd name="T62" fmla="*/ 28 w 116"/>
                <a:gd name="T63" fmla="*/ 69 h 76"/>
                <a:gd name="T64" fmla="*/ 32 w 116"/>
                <a:gd name="T65" fmla="*/ 61 h 76"/>
                <a:gd name="T66" fmla="*/ 41 w 116"/>
                <a:gd name="T67" fmla="*/ 61 h 76"/>
                <a:gd name="T68" fmla="*/ 43 w 116"/>
                <a:gd name="T69" fmla="*/ 57 h 76"/>
                <a:gd name="T70" fmla="*/ 45 w 116"/>
                <a:gd name="T71" fmla="*/ 52 h 76"/>
                <a:gd name="T72" fmla="*/ 53 w 116"/>
                <a:gd name="T73" fmla="*/ 45 h 76"/>
                <a:gd name="T74" fmla="*/ 59 w 116"/>
                <a:gd name="T75" fmla="*/ 51 h 76"/>
                <a:gd name="T76" fmla="*/ 58 w 116"/>
                <a:gd name="T77" fmla="*/ 53 h 76"/>
                <a:gd name="T78" fmla="*/ 61 w 116"/>
                <a:gd name="T79" fmla="*/ 72 h 76"/>
                <a:gd name="T80" fmla="*/ 77 w 116"/>
                <a:gd name="T81" fmla="*/ 70 h 76"/>
                <a:gd name="T82" fmla="*/ 90 w 116"/>
                <a:gd name="T83" fmla="*/ 63 h 76"/>
                <a:gd name="T84" fmla="*/ 93 w 116"/>
                <a:gd name="T85" fmla="*/ 66 h 76"/>
                <a:gd name="T86" fmla="*/ 102 w 116"/>
                <a:gd name="T87" fmla="*/ 64 h 76"/>
                <a:gd name="T88" fmla="*/ 111 w 116"/>
                <a:gd name="T89" fmla="*/ 66 h 76"/>
                <a:gd name="T90" fmla="*/ 115 w 116"/>
                <a:gd name="T91" fmla="*/ 63 h 76"/>
                <a:gd name="T92" fmla="*/ 111 w 116"/>
                <a:gd name="T93" fmla="*/ 46 h 76"/>
                <a:gd name="T94" fmla="*/ 96 w 116"/>
                <a:gd name="T95" fmla="*/ 42 h 76"/>
                <a:gd name="T96" fmla="*/ 95 w 116"/>
                <a:gd name="T97" fmla="*/ 37 h 76"/>
                <a:gd name="T98" fmla="*/ 93 w 116"/>
                <a:gd name="T99" fmla="*/ 2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76">
                  <a:moveTo>
                    <a:pt x="81" y="30"/>
                  </a:moveTo>
                  <a:cubicBezTo>
                    <a:pt x="81" y="29"/>
                    <a:pt x="78" y="29"/>
                    <a:pt x="76" y="30"/>
                  </a:cubicBezTo>
                  <a:cubicBezTo>
                    <a:pt x="75" y="30"/>
                    <a:pt x="73" y="32"/>
                    <a:pt x="73" y="32"/>
                  </a:cubicBezTo>
                  <a:cubicBezTo>
                    <a:pt x="73" y="32"/>
                    <a:pt x="72" y="33"/>
                    <a:pt x="72" y="32"/>
                  </a:cubicBezTo>
                  <a:cubicBezTo>
                    <a:pt x="72" y="32"/>
                    <a:pt x="72" y="32"/>
                    <a:pt x="72" y="32"/>
                  </a:cubicBezTo>
                  <a:cubicBezTo>
                    <a:pt x="72" y="32"/>
                    <a:pt x="66" y="31"/>
                    <a:pt x="66" y="31"/>
                  </a:cubicBezTo>
                  <a:cubicBezTo>
                    <a:pt x="65" y="31"/>
                    <a:pt x="65" y="30"/>
                    <a:pt x="65" y="29"/>
                  </a:cubicBezTo>
                  <a:cubicBezTo>
                    <a:pt x="65" y="28"/>
                    <a:pt x="65" y="28"/>
                    <a:pt x="64" y="28"/>
                  </a:cubicBezTo>
                  <a:cubicBezTo>
                    <a:pt x="64" y="28"/>
                    <a:pt x="63" y="28"/>
                    <a:pt x="62" y="28"/>
                  </a:cubicBezTo>
                  <a:cubicBezTo>
                    <a:pt x="62" y="27"/>
                    <a:pt x="61" y="26"/>
                    <a:pt x="62" y="26"/>
                  </a:cubicBezTo>
                  <a:cubicBezTo>
                    <a:pt x="62" y="25"/>
                    <a:pt x="61" y="26"/>
                    <a:pt x="61" y="26"/>
                  </a:cubicBezTo>
                  <a:cubicBezTo>
                    <a:pt x="61" y="26"/>
                    <a:pt x="56" y="28"/>
                    <a:pt x="55" y="28"/>
                  </a:cubicBezTo>
                  <a:cubicBezTo>
                    <a:pt x="55" y="29"/>
                    <a:pt x="54" y="29"/>
                    <a:pt x="54" y="29"/>
                  </a:cubicBezTo>
                  <a:cubicBezTo>
                    <a:pt x="54" y="29"/>
                    <a:pt x="50" y="27"/>
                    <a:pt x="50" y="27"/>
                  </a:cubicBezTo>
                  <a:cubicBezTo>
                    <a:pt x="49" y="27"/>
                    <a:pt x="49" y="27"/>
                    <a:pt x="49" y="27"/>
                  </a:cubicBezTo>
                  <a:cubicBezTo>
                    <a:pt x="49" y="27"/>
                    <a:pt x="42" y="26"/>
                    <a:pt x="41" y="26"/>
                  </a:cubicBezTo>
                  <a:cubicBezTo>
                    <a:pt x="41" y="26"/>
                    <a:pt x="40" y="26"/>
                    <a:pt x="40" y="26"/>
                  </a:cubicBezTo>
                  <a:cubicBezTo>
                    <a:pt x="40" y="26"/>
                    <a:pt x="30" y="27"/>
                    <a:pt x="29" y="27"/>
                  </a:cubicBezTo>
                  <a:cubicBezTo>
                    <a:pt x="29" y="27"/>
                    <a:pt x="29" y="26"/>
                    <a:pt x="29" y="26"/>
                  </a:cubicBezTo>
                  <a:cubicBezTo>
                    <a:pt x="29" y="26"/>
                    <a:pt x="29" y="20"/>
                    <a:pt x="29" y="19"/>
                  </a:cubicBezTo>
                  <a:cubicBezTo>
                    <a:pt x="29" y="19"/>
                    <a:pt x="30" y="19"/>
                    <a:pt x="30" y="19"/>
                  </a:cubicBezTo>
                  <a:cubicBezTo>
                    <a:pt x="30" y="20"/>
                    <a:pt x="30" y="19"/>
                    <a:pt x="30" y="19"/>
                  </a:cubicBezTo>
                  <a:cubicBezTo>
                    <a:pt x="30" y="19"/>
                    <a:pt x="32" y="17"/>
                    <a:pt x="32" y="17"/>
                  </a:cubicBezTo>
                  <a:cubicBezTo>
                    <a:pt x="32" y="17"/>
                    <a:pt x="33" y="16"/>
                    <a:pt x="33" y="16"/>
                  </a:cubicBezTo>
                  <a:cubicBezTo>
                    <a:pt x="33" y="16"/>
                    <a:pt x="38" y="15"/>
                    <a:pt x="38" y="15"/>
                  </a:cubicBezTo>
                  <a:cubicBezTo>
                    <a:pt x="38" y="15"/>
                    <a:pt x="39" y="15"/>
                    <a:pt x="39" y="15"/>
                  </a:cubicBezTo>
                  <a:cubicBezTo>
                    <a:pt x="39" y="15"/>
                    <a:pt x="46" y="18"/>
                    <a:pt x="47" y="18"/>
                  </a:cubicBezTo>
                  <a:cubicBezTo>
                    <a:pt x="47" y="18"/>
                    <a:pt x="47" y="18"/>
                    <a:pt x="47" y="18"/>
                  </a:cubicBezTo>
                  <a:cubicBezTo>
                    <a:pt x="46" y="19"/>
                    <a:pt x="46" y="19"/>
                    <a:pt x="46" y="20"/>
                  </a:cubicBezTo>
                  <a:cubicBezTo>
                    <a:pt x="46" y="20"/>
                    <a:pt x="48" y="19"/>
                    <a:pt x="48" y="19"/>
                  </a:cubicBezTo>
                  <a:cubicBezTo>
                    <a:pt x="53" y="14"/>
                    <a:pt x="53" y="14"/>
                    <a:pt x="53" y="14"/>
                  </a:cubicBezTo>
                  <a:cubicBezTo>
                    <a:pt x="52" y="15"/>
                    <a:pt x="51" y="15"/>
                    <a:pt x="51" y="15"/>
                  </a:cubicBezTo>
                  <a:cubicBezTo>
                    <a:pt x="50" y="15"/>
                    <a:pt x="50" y="15"/>
                    <a:pt x="50" y="15"/>
                  </a:cubicBezTo>
                  <a:cubicBezTo>
                    <a:pt x="50" y="15"/>
                    <a:pt x="45" y="12"/>
                    <a:pt x="45" y="11"/>
                  </a:cubicBezTo>
                  <a:cubicBezTo>
                    <a:pt x="44" y="11"/>
                    <a:pt x="45" y="11"/>
                    <a:pt x="45" y="11"/>
                  </a:cubicBezTo>
                  <a:cubicBezTo>
                    <a:pt x="45" y="11"/>
                    <a:pt x="50" y="7"/>
                    <a:pt x="50" y="6"/>
                  </a:cubicBezTo>
                  <a:cubicBezTo>
                    <a:pt x="51" y="6"/>
                    <a:pt x="51" y="5"/>
                    <a:pt x="51" y="5"/>
                  </a:cubicBezTo>
                  <a:cubicBezTo>
                    <a:pt x="51" y="5"/>
                    <a:pt x="47" y="1"/>
                    <a:pt x="46" y="1"/>
                  </a:cubicBezTo>
                  <a:cubicBezTo>
                    <a:pt x="46" y="0"/>
                    <a:pt x="46" y="0"/>
                    <a:pt x="46" y="0"/>
                  </a:cubicBezTo>
                  <a:cubicBezTo>
                    <a:pt x="46" y="0"/>
                    <a:pt x="40" y="5"/>
                    <a:pt x="39" y="5"/>
                  </a:cubicBezTo>
                  <a:cubicBezTo>
                    <a:pt x="39" y="5"/>
                    <a:pt x="38" y="6"/>
                    <a:pt x="38" y="6"/>
                  </a:cubicBezTo>
                  <a:cubicBezTo>
                    <a:pt x="37" y="6"/>
                    <a:pt x="36" y="6"/>
                    <a:pt x="35" y="7"/>
                  </a:cubicBezTo>
                  <a:cubicBezTo>
                    <a:pt x="34" y="7"/>
                    <a:pt x="31" y="6"/>
                    <a:pt x="30" y="5"/>
                  </a:cubicBezTo>
                  <a:cubicBezTo>
                    <a:pt x="30" y="5"/>
                    <a:pt x="29" y="5"/>
                    <a:pt x="29" y="5"/>
                  </a:cubicBezTo>
                  <a:cubicBezTo>
                    <a:pt x="28" y="7"/>
                    <a:pt x="28" y="7"/>
                    <a:pt x="28" y="7"/>
                  </a:cubicBezTo>
                  <a:cubicBezTo>
                    <a:pt x="27" y="10"/>
                    <a:pt x="28" y="13"/>
                    <a:pt x="28" y="14"/>
                  </a:cubicBezTo>
                  <a:cubicBezTo>
                    <a:pt x="29" y="15"/>
                    <a:pt x="29" y="15"/>
                    <a:pt x="28" y="15"/>
                  </a:cubicBezTo>
                  <a:cubicBezTo>
                    <a:pt x="28" y="15"/>
                    <a:pt x="28" y="15"/>
                    <a:pt x="27" y="15"/>
                  </a:cubicBezTo>
                  <a:cubicBezTo>
                    <a:pt x="27" y="15"/>
                    <a:pt x="26" y="14"/>
                    <a:pt x="26" y="14"/>
                  </a:cubicBezTo>
                  <a:cubicBezTo>
                    <a:pt x="26" y="14"/>
                    <a:pt x="21" y="15"/>
                    <a:pt x="20" y="15"/>
                  </a:cubicBezTo>
                  <a:cubicBezTo>
                    <a:pt x="19" y="15"/>
                    <a:pt x="19" y="15"/>
                    <a:pt x="19" y="16"/>
                  </a:cubicBezTo>
                  <a:cubicBezTo>
                    <a:pt x="20" y="16"/>
                    <a:pt x="20" y="16"/>
                    <a:pt x="20" y="16"/>
                  </a:cubicBezTo>
                  <a:cubicBezTo>
                    <a:pt x="20" y="16"/>
                    <a:pt x="23" y="16"/>
                    <a:pt x="23" y="16"/>
                  </a:cubicBezTo>
                  <a:cubicBezTo>
                    <a:pt x="24" y="16"/>
                    <a:pt x="24" y="17"/>
                    <a:pt x="24" y="17"/>
                  </a:cubicBezTo>
                  <a:cubicBezTo>
                    <a:pt x="24" y="17"/>
                    <a:pt x="24" y="18"/>
                    <a:pt x="23" y="17"/>
                  </a:cubicBezTo>
                  <a:cubicBezTo>
                    <a:pt x="22" y="17"/>
                    <a:pt x="22" y="18"/>
                    <a:pt x="22" y="19"/>
                  </a:cubicBezTo>
                  <a:cubicBezTo>
                    <a:pt x="22" y="21"/>
                    <a:pt x="22" y="20"/>
                    <a:pt x="21" y="19"/>
                  </a:cubicBezTo>
                  <a:cubicBezTo>
                    <a:pt x="21" y="19"/>
                    <a:pt x="21" y="19"/>
                    <a:pt x="21" y="19"/>
                  </a:cubicBezTo>
                  <a:cubicBezTo>
                    <a:pt x="21" y="19"/>
                    <a:pt x="20" y="20"/>
                    <a:pt x="19" y="21"/>
                  </a:cubicBezTo>
                  <a:cubicBezTo>
                    <a:pt x="19" y="21"/>
                    <a:pt x="19" y="22"/>
                    <a:pt x="19" y="22"/>
                  </a:cubicBezTo>
                  <a:cubicBezTo>
                    <a:pt x="19" y="22"/>
                    <a:pt x="18" y="25"/>
                    <a:pt x="18" y="26"/>
                  </a:cubicBezTo>
                  <a:cubicBezTo>
                    <a:pt x="17" y="26"/>
                    <a:pt x="17" y="26"/>
                    <a:pt x="17" y="26"/>
                  </a:cubicBezTo>
                  <a:cubicBezTo>
                    <a:pt x="17" y="26"/>
                    <a:pt x="14" y="26"/>
                    <a:pt x="13" y="26"/>
                  </a:cubicBezTo>
                  <a:cubicBezTo>
                    <a:pt x="12" y="26"/>
                    <a:pt x="9" y="26"/>
                    <a:pt x="8" y="25"/>
                  </a:cubicBezTo>
                  <a:cubicBezTo>
                    <a:pt x="6" y="25"/>
                    <a:pt x="5" y="25"/>
                    <a:pt x="4" y="25"/>
                  </a:cubicBezTo>
                  <a:cubicBezTo>
                    <a:pt x="4" y="26"/>
                    <a:pt x="2" y="27"/>
                    <a:pt x="2" y="27"/>
                  </a:cubicBezTo>
                  <a:cubicBezTo>
                    <a:pt x="1" y="27"/>
                    <a:pt x="1" y="28"/>
                    <a:pt x="1" y="28"/>
                  </a:cubicBezTo>
                  <a:cubicBezTo>
                    <a:pt x="1" y="28"/>
                    <a:pt x="0" y="30"/>
                    <a:pt x="0" y="31"/>
                  </a:cubicBezTo>
                  <a:cubicBezTo>
                    <a:pt x="0" y="31"/>
                    <a:pt x="0" y="31"/>
                    <a:pt x="0" y="31"/>
                  </a:cubicBezTo>
                  <a:cubicBezTo>
                    <a:pt x="0" y="31"/>
                    <a:pt x="4" y="35"/>
                    <a:pt x="4" y="35"/>
                  </a:cubicBezTo>
                  <a:cubicBezTo>
                    <a:pt x="4" y="36"/>
                    <a:pt x="5" y="36"/>
                    <a:pt x="5" y="36"/>
                  </a:cubicBezTo>
                  <a:cubicBezTo>
                    <a:pt x="5" y="36"/>
                    <a:pt x="8" y="36"/>
                    <a:pt x="8" y="36"/>
                  </a:cubicBezTo>
                  <a:cubicBezTo>
                    <a:pt x="9" y="36"/>
                    <a:pt x="9" y="36"/>
                    <a:pt x="9" y="36"/>
                  </a:cubicBezTo>
                  <a:cubicBezTo>
                    <a:pt x="9" y="36"/>
                    <a:pt x="11" y="37"/>
                    <a:pt x="11" y="37"/>
                  </a:cubicBezTo>
                  <a:cubicBezTo>
                    <a:pt x="12" y="38"/>
                    <a:pt x="12" y="38"/>
                    <a:pt x="12" y="38"/>
                  </a:cubicBezTo>
                  <a:cubicBezTo>
                    <a:pt x="12" y="38"/>
                    <a:pt x="11" y="44"/>
                    <a:pt x="11" y="45"/>
                  </a:cubicBezTo>
                  <a:cubicBezTo>
                    <a:pt x="11" y="45"/>
                    <a:pt x="11" y="46"/>
                    <a:pt x="11" y="46"/>
                  </a:cubicBezTo>
                  <a:cubicBezTo>
                    <a:pt x="11" y="46"/>
                    <a:pt x="14" y="48"/>
                    <a:pt x="14" y="49"/>
                  </a:cubicBezTo>
                  <a:cubicBezTo>
                    <a:pt x="15" y="49"/>
                    <a:pt x="15" y="50"/>
                    <a:pt x="15" y="50"/>
                  </a:cubicBezTo>
                  <a:cubicBezTo>
                    <a:pt x="15" y="50"/>
                    <a:pt x="13" y="53"/>
                    <a:pt x="13" y="54"/>
                  </a:cubicBezTo>
                  <a:cubicBezTo>
                    <a:pt x="13" y="55"/>
                    <a:pt x="7" y="62"/>
                    <a:pt x="7" y="62"/>
                  </a:cubicBezTo>
                  <a:cubicBezTo>
                    <a:pt x="6" y="63"/>
                    <a:pt x="7" y="64"/>
                    <a:pt x="7" y="64"/>
                  </a:cubicBezTo>
                  <a:cubicBezTo>
                    <a:pt x="7" y="65"/>
                    <a:pt x="7" y="66"/>
                    <a:pt x="7" y="66"/>
                  </a:cubicBezTo>
                  <a:cubicBezTo>
                    <a:pt x="6" y="67"/>
                    <a:pt x="6" y="67"/>
                    <a:pt x="6" y="67"/>
                  </a:cubicBezTo>
                  <a:cubicBezTo>
                    <a:pt x="6" y="67"/>
                    <a:pt x="6" y="67"/>
                    <a:pt x="6" y="67"/>
                  </a:cubicBezTo>
                  <a:cubicBezTo>
                    <a:pt x="6" y="69"/>
                    <a:pt x="6" y="69"/>
                    <a:pt x="6" y="69"/>
                  </a:cubicBezTo>
                  <a:cubicBezTo>
                    <a:pt x="6" y="69"/>
                    <a:pt x="6" y="69"/>
                    <a:pt x="7" y="69"/>
                  </a:cubicBezTo>
                  <a:cubicBezTo>
                    <a:pt x="8" y="70"/>
                    <a:pt x="9" y="71"/>
                    <a:pt x="9" y="71"/>
                  </a:cubicBezTo>
                  <a:cubicBezTo>
                    <a:pt x="9" y="72"/>
                    <a:pt x="10" y="72"/>
                    <a:pt x="11" y="71"/>
                  </a:cubicBezTo>
                  <a:cubicBezTo>
                    <a:pt x="11" y="71"/>
                    <a:pt x="13" y="69"/>
                    <a:pt x="13" y="69"/>
                  </a:cubicBezTo>
                  <a:cubicBezTo>
                    <a:pt x="13" y="69"/>
                    <a:pt x="14" y="68"/>
                    <a:pt x="15" y="68"/>
                  </a:cubicBezTo>
                  <a:cubicBezTo>
                    <a:pt x="16" y="68"/>
                    <a:pt x="19" y="67"/>
                    <a:pt x="19" y="67"/>
                  </a:cubicBezTo>
                  <a:cubicBezTo>
                    <a:pt x="20" y="66"/>
                    <a:pt x="23" y="65"/>
                    <a:pt x="23" y="65"/>
                  </a:cubicBezTo>
                  <a:cubicBezTo>
                    <a:pt x="23" y="65"/>
                    <a:pt x="23" y="65"/>
                    <a:pt x="24" y="65"/>
                  </a:cubicBezTo>
                  <a:cubicBezTo>
                    <a:pt x="24" y="66"/>
                    <a:pt x="28" y="69"/>
                    <a:pt x="28" y="69"/>
                  </a:cubicBezTo>
                  <a:cubicBezTo>
                    <a:pt x="28" y="69"/>
                    <a:pt x="28" y="69"/>
                    <a:pt x="28" y="69"/>
                  </a:cubicBezTo>
                  <a:cubicBezTo>
                    <a:pt x="29" y="68"/>
                    <a:pt x="30" y="68"/>
                    <a:pt x="30" y="67"/>
                  </a:cubicBezTo>
                  <a:cubicBezTo>
                    <a:pt x="30" y="67"/>
                    <a:pt x="30" y="66"/>
                    <a:pt x="30" y="65"/>
                  </a:cubicBezTo>
                  <a:cubicBezTo>
                    <a:pt x="31" y="65"/>
                    <a:pt x="32" y="61"/>
                    <a:pt x="32" y="61"/>
                  </a:cubicBezTo>
                  <a:cubicBezTo>
                    <a:pt x="32" y="61"/>
                    <a:pt x="32" y="60"/>
                    <a:pt x="33" y="60"/>
                  </a:cubicBezTo>
                  <a:cubicBezTo>
                    <a:pt x="33" y="60"/>
                    <a:pt x="36" y="61"/>
                    <a:pt x="37" y="61"/>
                  </a:cubicBezTo>
                  <a:cubicBezTo>
                    <a:pt x="37" y="61"/>
                    <a:pt x="41" y="61"/>
                    <a:pt x="41" y="61"/>
                  </a:cubicBezTo>
                  <a:cubicBezTo>
                    <a:pt x="42" y="61"/>
                    <a:pt x="42" y="61"/>
                    <a:pt x="42" y="60"/>
                  </a:cubicBezTo>
                  <a:cubicBezTo>
                    <a:pt x="42" y="60"/>
                    <a:pt x="43" y="60"/>
                    <a:pt x="43" y="59"/>
                  </a:cubicBezTo>
                  <a:cubicBezTo>
                    <a:pt x="43" y="59"/>
                    <a:pt x="44" y="58"/>
                    <a:pt x="43" y="57"/>
                  </a:cubicBezTo>
                  <a:cubicBezTo>
                    <a:pt x="43" y="57"/>
                    <a:pt x="41" y="55"/>
                    <a:pt x="41" y="55"/>
                  </a:cubicBezTo>
                  <a:cubicBezTo>
                    <a:pt x="42" y="54"/>
                    <a:pt x="43" y="54"/>
                    <a:pt x="43" y="53"/>
                  </a:cubicBezTo>
                  <a:cubicBezTo>
                    <a:pt x="44" y="53"/>
                    <a:pt x="45" y="52"/>
                    <a:pt x="45" y="52"/>
                  </a:cubicBezTo>
                  <a:cubicBezTo>
                    <a:pt x="46" y="51"/>
                    <a:pt x="50" y="46"/>
                    <a:pt x="50" y="46"/>
                  </a:cubicBezTo>
                  <a:cubicBezTo>
                    <a:pt x="50" y="46"/>
                    <a:pt x="50" y="46"/>
                    <a:pt x="51" y="46"/>
                  </a:cubicBezTo>
                  <a:cubicBezTo>
                    <a:pt x="52" y="46"/>
                    <a:pt x="53" y="45"/>
                    <a:pt x="53" y="45"/>
                  </a:cubicBezTo>
                  <a:cubicBezTo>
                    <a:pt x="53" y="45"/>
                    <a:pt x="54" y="45"/>
                    <a:pt x="54" y="46"/>
                  </a:cubicBezTo>
                  <a:cubicBezTo>
                    <a:pt x="55" y="46"/>
                    <a:pt x="56" y="46"/>
                    <a:pt x="56" y="47"/>
                  </a:cubicBezTo>
                  <a:cubicBezTo>
                    <a:pt x="56" y="47"/>
                    <a:pt x="59" y="51"/>
                    <a:pt x="59" y="51"/>
                  </a:cubicBezTo>
                  <a:cubicBezTo>
                    <a:pt x="59" y="51"/>
                    <a:pt x="59" y="51"/>
                    <a:pt x="59" y="52"/>
                  </a:cubicBezTo>
                  <a:cubicBezTo>
                    <a:pt x="58" y="52"/>
                    <a:pt x="58" y="53"/>
                    <a:pt x="58" y="53"/>
                  </a:cubicBezTo>
                  <a:cubicBezTo>
                    <a:pt x="58" y="53"/>
                    <a:pt x="58" y="53"/>
                    <a:pt x="58" y="53"/>
                  </a:cubicBezTo>
                  <a:cubicBezTo>
                    <a:pt x="59" y="53"/>
                    <a:pt x="62" y="54"/>
                    <a:pt x="62" y="55"/>
                  </a:cubicBezTo>
                  <a:cubicBezTo>
                    <a:pt x="62" y="56"/>
                    <a:pt x="61" y="64"/>
                    <a:pt x="61" y="66"/>
                  </a:cubicBezTo>
                  <a:cubicBezTo>
                    <a:pt x="61" y="68"/>
                    <a:pt x="60" y="71"/>
                    <a:pt x="61" y="72"/>
                  </a:cubicBezTo>
                  <a:cubicBezTo>
                    <a:pt x="62" y="74"/>
                    <a:pt x="63" y="75"/>
                    <a:pt x="63" y="75"/>
                  </a:cubicBezTo>
                  <a:cubicBezTo>
                    <a:pt x="63" y="75"/>
                    <a:pt x="64" y="76"/>
                    <a:pt x="64" y="75"/>
                  </a:cubicBezTo>
                  <a:cubicBezTo>
                    <a:pt x="65" y="75"/>
                    <a:pt x="77" y="71"/>
                    <a:pt x="77" y="70"/>
                  </a:cubicBezTo>
                  <a:cubicBezTo>
                    <a:pt x="78" y="70"/>
                    <a:pt x="80" y="69"/>
                    <a:pt x="81" y="68"/>
                  </a:cubicBezTo>
                  <a:cubicBezTo>
                    <a:pt x="82" y="67"/>
                    <a:pt x="83" y="65"/>
                    <a:pt x="84" y="65"/>
                  </a:cubicBezTo>
                  <a:cubicBezTo>
                    <a:pt x="85" y="64"/>
                    <a:pt x="88" y="62"/>
                    <a:pt x="90" y="63"/>
                  </a:cubicBezTo>
                  <a:cubicBezTo>
                    <a:pt x="92" y="63"/>
                    <a:pt x="94" y="65"/>
                    <a:pt x="94" y="65"/>
                  </a:cubicBezTo>
                  <a:cubicBezTo>
                    <a:pt x="94" y="65"/>
                    <a:pt x="95" y="65"/>
                    <a:pt x="94" y="65"/>
                  </a:cubicBezTo>
                  <a:cubicBezTo>
                    <a:pt x="93" y="65"/>
                    <a:pt x="92" y="66"/>
                    <a:pt x="93" y="66"/>
                  </a:cubicBezTo>
                  <a:cubicBezTo>
                    <a:pt x="94" y="67"/>
                    <a:pt x="96" y="66"/>
                    <a:pt x="98" y="66"/>
                  </a:cubicBezTo>
                  <a:cubicBezTo>
                    <a:pt x="99" y="65"/>
                    <a:pt x="101" y="65"/>
                    <a:pt x="101" y="65"/>
                  </a:cubicBezTo>
                  <a:cubicBezTo>
                    <a:pt x="102" y="64"/>
                    <a:pt x="102" y="64"/>
                    <a:pt x="102" y="64"/>
                  </a:cubicBezTo>
                  <a:cubicBezTo>
                    <a:pt x="102" y="63"/>
                    <a:pt x="102" y="63"/>
                    <a:pt x="102" y="63"/>
                  </a:cubicBezTo>
                  <a:cubicBezTo>
                    <a:pt x="103" y="63"/>
                    <a:pt x="107" y="63"/>
                    <a:pt x="110" y="65"/>
                  </a:cubicBezTo>
                  <a:cubicBezTo>
                    <a:pt x="110" y="66"/>
                    <a:pt x="111" y="66"/>
                    <a:pt x="111" y="66"/>
                  </a:cubicBezTo>
                  <a:cubicBezTo>
                    <a:pt x="112" y="66"/>
                    <a:pt x="112" y="66"/>
                    <a:pt x="113" y="66"/>
                  </a:cubicBezTo>
                  <a:cubicBezTo>
                    <a:pt x="114" y="65"/>
                    <a:pt x="115" y="64"/>
                    <a:pt x="115" y="64"/>
                  </a:cubicBezTo>
                  <a:cubicBezTo>
                    <a:pt x="115" y="64"/>
                    <a:pt x="116" y="63"/>
                    <a:pt x="115" y="63"/>
                  </a:cubicBezTo>
                  <a:cubicBezTo>
                    <a:pt x="115" y="62"/>
                    <a:pt x="113" y="61"/>
                    <a:pt x="113" y="59"/>
                  </a:cubicBezTo>
                  <a:cubicBezTo>
                    <a:pt x="113" y="57"/>
                    <a:pt x="111" y="47"/>
                    <a:pt x="111" y="47"/>
                  </a:cubicBezTo>
                  <a:cubicBezTo>
                    <a:pt x="111" y="47"/>
                    <a:pt x="111" y="46"/>
                    <a:pt x="111" y="46"/>
                  </a:cubicBezTo>
                  <a:cubicBezTo>
                    <a:pt x="110" y="46"/>
                    <a:pt x="105" y="42"/>
                    <a:pt x="103" y="42"/>
                  </a:cubicBezTo>
                  <a:cubicBezTo>
                    <a:pt x="102" y="42"/>
                    <a:pt x="99" y="42"/>
                    <a:pt x="99" y="42"/>
                  </a:cubicBezTo>
                  <a:cubicBezTo>
                    <a:pt x="98" y="42"/>
                    <a:pt x="96" y="43"/>
                    <a:pt x="96" y="42"/>
                  </a:cubicBezTo>
                  <a:cubicBezTo>
                    <a:pt x="95" y="41"/>
                    <a:pt x="94" y="39"/>
                    <a:pt x="94" y="39"/>
                  </a:cubicBezTo>
                  <a:cubicBezTo>
                    <a:pt x="94" y="39"/>
                    <a:pt x="94" y="38"/>
                    <a:pt x="95" y="38"/>
                  </a:cubicBezTo>
                  <a:cubicBezTo>
                    <a:pt x="95" y="37"/>
                    <a:pt x="95" y="37"/>
                    <a:pt x="95" y="37"/>
                  </a:cubicBezTo>
                  <a:cubicBezTo>
                    <a:pt x="96" y="37"/>
                    <a:pt x="97" y="37"/>
                    <a:pt x="96" y="36"/>
                  </a:cubicBezTo>
                  <a:cubicBezTo>
                    <a:pt x="95" y="36"/>
                    <a:pt x="93" y="34"/>
                    <a:pt x="93" y="31"/>
                  </a:cubicBezTo>
                  <a:cubicBezTo>
                    <a:pt x="93" y="30"/>
                    <a:pt x="93" y="29"/>
                    <a:pt x="93" y="28"/>
                  </a:cubicBezTo>
                  <a:cubicBezTo>
                    <a:pt x="91" y="29"/>
                    <a:pt x="84" y="29"/>
                    <a:pt x="84" y="29"/>
                  </a:cubicBezTo>
                  <a:cubicBezTo>
                    <a:pt x="84" y="29"/>
                    <a:pt x="82" y="30"/>
                    <a:pt x="81" y="3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8" name="Freeform 687">
              <a:extLst>
                <a:ext uri="{FF2B5EF4-FFF2-40B4-BE49-F238E27FC236}">
                  <a16:creationId xmlns:a16="http://schemas.microsoft.com/office/drawing/2014/main" id="{CE844269-6F20-496F-8F51-00364F7F43D4}"/>
                </a:ext>
              </a:extLst>
            </p:cNvPr>
            <p:cNvSpPr>
              <a:spLocks noEditPoints="1"/>
            </p:cNvSpPr>
            <p:nvPr/>
          </p:nvSpPr>
          <p:spPr bwMode="auto">
            <a:xfrm>
              <a:off x="4927" y="1743"/>
              <a:ext cx="225" cy="98"/>
            </a:xfrm>
            <a:custGeom>
              <a:avLst/>
              <a:gdLst>
                <a:gd name="T0" fmla="*/ 69 w 163"/>
                <a:gd name="T1" fmla="*/ 63 h 71"/>
                <a:gd name="T2" fmla="*/ 71 w 163"/>
                <a:gd name="T3" fmla="*/ 55 h 71"/>
                <a:gd name="T4" fmla="*/ 82 w 163"/>
                <a:gd name="T5" fmla="*/ 48 h 71"/>
                <a:gd name="T6" fmla="*/ 91 w 163"/>
                <a:gd name="T7" fmla="*/ 46 h 71"/>
                <a:gd name="T8" fmla="*/ 95 w 163"/>
                <a:gd name="T9" fmla="*/ 50 h 71"/>
                <a:gd name="T10" fmla="*/ 104 w 163"/>
                <a:gd name="T11" fmla="*/ 50 h 71"/>
                <a:gd name="T12" fmla="*/ 109 w 163"/>
                <a:gd name="T13" fmla="*/ 43 h 71"/>
                <a:gd name="T14" fmla="*/ 132 w 163"/>
                <a:gd name="T15" fmla="*/ 36 h 71"/>
                <a:gd name="T16" fmla="*/ 161 w 163"/>
                <a:gd name="T17" fmla="*/ 21 h 71"/>
                <a:gd name="T18" fmla="*/ 162 w 163"/>
                <a:gd name="T19" fmla="*/ 17 h 71"/>
                <a:gd name="T20" fmla="*/ 150 w 163"/>
                <a:gd name="T21" fmla="*/ 12 h 71"/>
                <a:gd name="T22" fmla="*/ 138 w 163"/>
                <a:gd name="T23" fmla="*/ 6 h 71"/>
                <a:gd name="T24" fmla="*/ 97 w 163"/>
                <a:gd name="T25" fmla="*/ 4 h 71"/>
                <a:gd name="T26" fmla="*/ 87 w 163"/>
                <a:gd name="T27" fmla="*/ 5 h 71"/>
                <a:gd name="T28" fmla="*/ 76 w 163"/>
                <a:gd name="T29" fmla="*/ 0 h 71"/>
                <a:gd name="T30" fmla="*/ 67 w 163"/>
                <a:gd name="T31" fmla="*/ 1 h 71"/>
                <a:gd name="T32" fmla="*/ 62 w 163"/>
                <a:gd name="T33" fmla="*/ 14 h 71"/>
                <a:gd name="T34" fmla="*/ 30 w 163"/>
                <a:gd name="T35" fmla="*/ 8 h 71"/>
                <a:gd name="T36" fmla="*/ 24 w 163"/>
                <a:gd name="T37" fmla="*/ 16 h 71"/>
                <a:gd name="T38" fmla="*/ 29 w 163"/>
                <a:gd name="T39" fmla="*/ 18 h 71"/>
                <a:gd name="T40" fmla="*/ 13 w 163"/>
                <a:gd name="T41" fmla="*/ 28 h 71"/>
                <a:gd name="T42" fmla="*/ 18 w 163"/>
                <a:gd name="T43" fmla="*/ 31 h 71"/>
                <a:gd name="T44" fmla="*/ 21 w 163"/>
                <a:gd name="T45" fmla="*/ 33 h 71"/>
                <a:gd name="T46" fmla="*/ 31 w 163"/>
                <a:gd name="T47" fmla="*/ 36 h 71"/>
                <a:gd name="T48" fmla="*/ 33 w 163"/>
                <a:gd name="T49" fmla="*/ 33 h 71"/>
                <a:gd name="T50" fmla="*/ 34 w 163"/>
                <a:gd name="T51" fmla="*/ 30 h 71"/>
                <a:gd name="T52" fmla="*/ 39 w 163"/>
                <a:gd name="T53" fmla="*/ 35 h 71"/>
                <a:gd name="T54" fmla="*/ 42 w 163"/>
                <a:gd name="T55" fmla="*/ 35 h 71"/>
                <a:gd name="T56" fmla="*/ 44 w 163"/>
                <a:gd name="T57" fmla="*/ 38 h 71"/>
                <a:gd name="T58" fmla="*/ 49 w 163"/>
                <a:gd name="T59" fmla="*/ 40 h 71"/>
                <a:gd name="T60" fmla="*/ 56 w 163"/>
                <a:gd name="T61" fmla="*/ 43 h 71"/>
                <a:gd name="T62" fmla="*/ 50 w 163"/>
                <a:gd name="T63" fmla="*/ 47 h 71"/>
                <a:gd name="T64" fmla="*/ 45 w 163"/>
                <a:gd name="T65" fmla="*/ 46 h 71"/>
                <a:gd name="T66" fmla="*/ 44 w 163"/>
                <a:gd name="T67" fmla="*/ 49 h 71"/>
                <a:gd name="T68" fmla="*/ 41 w 163"/>
                <a:gd name="T69" fmla="*/ 51 h 71"/>
                <a:gd name="T70" fmla="*/ 33 w 163"/>
                <a:gd name="T71" fmla="*/ 52 h 71"/>
                <a:gd name="T72" fmla="*/ 25 w 163"/>
                <a:gd name="T73" fmla="*/ 52 h 71"/>
                <a:gd name="T74" fmla="*/ 17 w 163"/>
                <a:gd name="T75" fmla="*/ 58 h 71"/>
                <a:gd name="T76" fmla="*/ 10 w 163"/>
                <a:gd name="T77" fmla="*/ 53 h 71"/>
                <a:gd name="T78" fmla="*/ 3 w 163"/>
                <a:gd name="T79" fmla="*/ 55 h 71"/>
                <a:gd name="T80" fmla="*/ 0 w 163"/>
                <a:gd name="T81" fmla="*/ 57 h 71"/>
                <a:gd name="T82" fmla="*/ 11 w 163"/>
                <a:gd name="T83" fmla="*/ 64 h 71"/>
                <a:gd name="T84" fmla="*/ 21 w 163"/>
                <a:gd name="T85" fmla="*/ 65 h 71"/>
                <a:gd name="T86" fmla="*/ 32 w 163"/>
                <a:gd name="T87" fmla="*/ 64 h 71"/>
                <a:gd name="T88" fmla="*/ 35 w 163"/>
                <a:gd name="T89" fmla="*/ 66 h 71"/>
                <a:gd name="T90" fmla="*/ 43 w 163"/>
                <a:gd name="T91" fmla="*/ 70 h 71"/>
                <a:gd name="T92" fmla="*/ 47 w 163"/>
                <a:gd name="T93" fmla="*/ 68 h 71"/>
                <a:gd name="T94" fmla="*/ 64 w 163"/>
                <a:gd name="T95" fmla="*/ 66 h 71"/>
                <a:gd name="T96" fmla="*/ 19 w 163"/>
                <a:gd name="T97" fmla="*/ 60 h 71"/>
                <a:gd name="T98" fmla="*/ 20 w 163"/>
                <a:gd name="T99" fmla="*/ 60 h 71"/>
                <a:gd name="T100" fmla="*/ 26 w 163"/>
                <a:gd name="T101" fmla="*/ 55 h 71"/>
                <a:gd name="T102" fmla="*/ 37 w 163"/>
                <a:gd name="T103" fmla="*/ 5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3" h="71">
                  <a:moveTo>
                    <a:pt x="64" y="66"/>
                  </a:moveTo>
                  <a:cubicBezTo>
                    <a:pt x="65" y="66"/>
                    <a:pt x="66" y="66"/>
                    <a:pt x="66" y="65"/>
                  </a:cubicBezTo>
                  <a:cubicBezTo>
                    <a:pt x="67" y="65"/>
                    <a:pt x="69" y="64"/>
                    <a:pt x="69" y="63"/>
                  </a:cubicBezTo>
                  <a:cubicBezTo>
                    <a:pt x="68" y="63"/>
                    <a:pt x="68" y="63"/>
                    <a:pt x="68" y="62"/>
                  </a:cubicBezTo>
                  <a:cubicBezTo>
                    <a:pt x="69" y="61"/>
                    <a:pt x="70" y="56"/>
                    <a:pt x="70" y="56"/>
                  </a:cubicBezTo>
                  <a:cubicBezTo>
                    <a:pt x="70" y="56"/>
                    <a:pt x="70" y="55"/>
                    <a:pt x="71" y="55"/>
                  </a:cubicBezTo>
                  <a:cubicBezTo>
                    <a:pt x="71" y="55"/>
                    <a:pt x="81" y="51"/>
                    <a:pt x="81" y="51"/>
                  </a:cubicBezTo>
                  <a:cubicBezTo>
                    <a:pt x="81" y="51"/>
                    <a:pt x="83" y="51"/>
                    <a:pt x="82" y="50"/>
                  </a:cubicBezTo>
                  <a:cubicBezTo>
                    <a:pt x="82" y="49"/>
                    <a:pt x="82" y="48"/>
                    <a:pt x="82" y="48"/>
                  </a:cubicBezTo>
                  <a:cubicBezTo>
                    <a:pt x="82" y="48"/>
                    <a:pt x="82" y="48"/>
                    <a:pt x="83" y="48"/>
                  </a:cubicBezTo>
                  <a:cubicBezTo>
                    <a:pt x="83" y="48"/>
                    <a:pt x="86" y="49"/>
                    <a:pt x="87" y="48"/>
                  </a:cubicBezTo>
                  <a:cubicBezTo>
                    <a:pt x="88" y="48"/>
                    <a:pt x="90" y="47"/>
                    <a:pt x="91" y="46"/>
                  </a:cubicBezTo>
                  <a:cubicBezTo>
                    <a:pt x="92" y="45"/>
                    <a:pt x="94" y="45"/>
                    <a:pt x="94" y="46"/>
                  </a:cubicBezTo>
                  <a:cubicBezTo>
                    <a:pt x="94" y="47"/>
                    <a:pt x="94" y="47"/>
                    <a:pt x="94" y="47"/>
                  </a:cubicBezTo>
                  <a:cubicBezTo>
                    <a:pt x="94" y="48"/>
                    <a:pt x="94" y="49"/>
                    <a:pt x="95" y="50"/>
                  </a:cubicBezTo>
                  <a:cubicBezTo>
                    <a:pt x="95" y="50"/>
                    <a:pt x="95" y="52"/>
                    <a:pt x="97" y="51"/>
                  </a:cubicBezTo>
                  <a:cubicBezTo>
                    <a:pt x="98" y="51"/>
                    <a:pt x="99" y="51"/>
                    <a:pt x="100" y="50"/>
                  </a:cubicBezTo>
                  <a:cubicBezTo>
                    <a:pt x="101" y="50"/>
                    <a:pt x="102" y="49"/>
                    <a:pt x="104" y="50"/>
                  </a:cubicBezTo>
                  <a:cubicBezTo>
                    <a:pt x="105" y="50"/>
                    <a:pt x="106" y="50"/>
                    <a:pt x="106" y="49"/>
                  </a:cubicBezTo>
                  <a:cubicBezTo>
                    <a:pt x="107" y="48"/>
                    <a:pt x="109" y="46"/>
                    <a:pt x="109" y="45"/>
                  </a:cubicBezTo>
                  <a:cubicBezTo>
                    <a:pt x="109" y="44"/>
                    <a:pt x="109" y="43"/>
                    <a:pt x="109" y="43"/>
                  </a:cubicBezTo>
                  <a:cubicBezTo>
                    <a:pt x="110" y="42"/>
                    <a:pt x="111" y="41"/>
                    <a:pt x="112" y="41"/>
                  </a:cubicBezTo>
                  <a:cubicBezTo>
                    <a:pt x="112" y="40"/>
                    <a:pt x="114" y="39"/>
                    <a:pt x="116" y="38"/>
                  </a:cubicBezTo>
                  <a:cubicBezTo>
                    <a:pt x="118" y="38"/>
                    <a:pt x="132" y="36"/>
                    <a:pt x="132" y="36"/>
                  </a:cubicBezTo>
                  <a:cubicBezTo>
                    <a:pt x="132" y="36"/>
                    <a:pt x="133" y="36"/>
                    <a:pt x="133" y="35"/>
                  </a:cubicBezTo>
                  <a:cubicBezTo>
                    <a:pt x="133" y="35"/>
                    <a:pt x="138" y="29"/>
                    <a:pt x="143" y="28"/>
                  </a:cubicBezTo>
                  <a:cubicBezTo>
                    <a:pt x="147" y="26"/>
                    <a:pt x="161" y="21"/>
                    <a:pt x="161" y="21"/>
                  </a:cubicBezTo>
                  <a:cubicBezTo>
                    <a:pt x="161" y="21"/>
                    <a:pt x="163" y="20"/>
                    <a:pt x="162" y="19"/>
                  </a:cubicBezTo>
                  <a:cubicBezTo>
                    <a:pt x="162" y="19"/>
                    <a:pt x="162" y="18"/>
                    <a:pt x="162" y="18"/>
                  </a:cubicBezTo>
                  <a:cubicBezTo>
                    <a:pt x="162" y="18"/>
                    <a:pt x="162" y="18"/>
                    <a:pt x="162" y="17"/>
                  </a:cubicBezTo>
                  <a:cubicBezTo>
                    <a:pt x="161" y="16"/>
                    <a:pt x="159" y="15"/>
                    <a:pt x="159" y="14"/>
                  </a:cubicBezTo>
                  <a:cubicBezTo>
                    <a:pt x="158" y="13"/>
                    <a:pt x="151" y="12"/>
                    <a:pt x="151" y="12"/>
                  </a:cubicBezTo>
                  <a:cubicBezTo>
                    <a:pt x="150" y="12"/>
                    <a:pt x="150" y="12"/>
                    <a:pt x="150" y="12"/>
                  </a:cubicBezTo>
                  <a:cubicBezTo>
                    <a:pt x="150" y="12"/>
                    <a:pt x="148" y="10"/>
                    <a:pt x="148" y="9"/>
                  </a:cubicBezTo>
                  <a:cubicBezTo>
                    <a:pt x="147" y="8"/>
                    <a:pt x="146" y="7"/>
                    <a:pt x="144" y="7"/>
                  </a:cubicBezTo>
                  <a:cubicBezTo>
                    <a:pt x="142" y="7"/>
                    <a:pt x="139" y="6"/>
                    <a:pt x="138" y="6"/>
                  </a:cubicBezTo>
                  <a:cubicBezTo>
                    <a:pt x="137" y="5"/>
                    <a:pt x="132" y="5"/>
                    <a:pt x="131" y="5"/>
                  </a:cubicBezTo>
                  <a:cubicBezTo>
                    <a:pt x="130" y="5"/>
                    <a:pt x="123" y="5"/>
                    <a:pt x="120" y="5"/>
                  </a:cubicBezTo>
                  <a:cubicBezTo>
                    <a:pt x="118" y="5"/>
                    <a:pt x="97" y="4"/>
                    <a:pt x="97" y="4"/>
                  </a:cubicBezTo>
                  <a:cubicBezTo>
                    <a:pt x="97" y="4"/>
                    <a:pt x="96" y="4"/>
                    <a:pt x="96" y="4"/>
                  </a:cubicBezTo>
                  <a:cubicBezTo>
                    <a:pt x="96" y="4"/>
                    <a:pt x="92" y="6"/>
                    <a:pt x="91" y="6"/>
                  </a:cubicBezTo>
                  <a:cubicBezTo>
                    <a:pt x="90" y="6"/>
                    <a:pt x="88" y="6"/>
                    <a:pt x="87" y="5"/>
                  </a:cubicBezTo>
                  <a:cubicBezTo>
                    <a:pt x="87" y="5"/>
                    <a:pt x="81" y="4"/>
                    <a:pt x="81" y="3"/>
                  </a:cubicBezTo>
                  <a:cubicBezTo>
                    <a:pt x="80" y="3"/>
                    <a:pt x="77" y="1"/>
                    <a:pt x="77" y="1"/>
                  </a:cubicBezTo>
                  <a:cubicBezTo>
                    <a:pt x="76" y="1"/>
                    <a:pt x="76" y="0"/>
                    <a:pt x="76" y="0"/>
                  </a:cubicBezTo>
                  <a:cubicBezTo>
                    <a:pt x="76" y="0"/>
                    <a:pt x="73" y="0"/>
                    <a:pt x="72" y="0"/>
                  </a:cubicBezTo>
                  <a:cubicBezTo>
                    <a:pt x="72" y="0"/>
                    <a:pt x="71" y="0"/>
                    <a:pt x="71" y="0"/>
                  </a:cubicBezTo>
                  <a:cubicBezTo>
                    <a:pt x="70" y="0"/>
                    <a:pt x="68" y="1"/>
                    <a:pt x="67" y="1"/>
                  </a:cubicBezTo>
                  <a:cubicBezTo>
                    <a:pt x="66" y="1"/>
                    <a:pt x="65" y="2"/>
                    <a:pt x="65" y="2"/>
                  </a:cubicBezTo>
                  <a:cubicBezTo>
                    <a:pt x="60" y="7"/>
                    <a:pt x="61" y="12"/>
                    <a:pt x="62" y="13"/>
                  </a:cubicBezTo>
                  <a:cubicBezTo>
                    <a:pt x="63" y="14"/>
                    <a:pt x="62" y="14"/>
                    <a:pt x="62" y="14"/>
                  </a:cubicBezTo>
                  <a:cubicBezTo>
                    <a:pt x="62" y="14"/>
                    <a:pt x="43" y="8"/>
                    <a:pt x="43" y="8"/>
                  </a:cubicBezTo>
                  <a:cubicBezTo>
                    <a:pt x="42" y="8"/>
                    <a:pt x="41" y="8"/>
                    <a:pt x="41" y="8"/>
                  </a:cubicBezTo>
                  <a:cubicBezTo>
                    <a:pt x="41" y="8"/>
                    <a:pt x="31" y="8"/>
                    <a:pt x="30" y="8"/>
                  </a:cubicBezTo>
                  <a:cubicBezTo>
                    <a:pt x="30" y="8"/>
                    <a:pt x="30" y="8"/>
                    <a:pt x="30" y="8"/>
                  </a:cubicBezTo>
                  <a:cubicBezTo>
                    <a:pt x="30" y="8"/>
                    <a:pt x="24" y="15"/>
                    <a:pt x="23" y="15"/>
                  </a:cubicBezTo>
                  <a:cubicBezTo>
                    <a:pt x="23" y="16"/>
                    <a:pt x="23" y="16"/>
                    <a:pt x="24" y="16"/>
                  </a:cubicBezTo>
                  <a:cubicBezTo>
                    <a:pt x="24" y="16"/>
                    <a:pt x="24" y="16"/>
                    <a:pt x="24" y="16"/>
                  </a:cubicBezTo>
                  <a:cubicBezTo>
                    <a:pt x="25" y="17"/>
                    <a:pt x="27" y="17"/>
                    <a:pt x="28" y="17"/>
                  </a:cubicBezTo>
                  <a:cubicBezTo>
                    <a:pt x="29" y="17"/>
                    <a:pt x="29" y="18"/>
                    <a:pt x="29" y="18"/>
                  </a:cubicBezTo>
                  <a:cubicBezTo>
                    <a:pt x="29" y="18"/>
                    <a:pt x="24" y="21"/>
                    <a:pt x="23" y="21"/>
                  </a:cubicBezTo>
                  <a:cubicBezTo>
                    <a:pt x="23" y="22"/>
                    <a:pt x="20" y="24"/>
                    <a:pt x="18" y="25"/>
                  </a:cubicBezTo>
                  <a:cubicBezTo>
                    <a:pt x="16" y="26"/>
                    <a:pt x="14" y="27"/>
                    <a:pt x="13" y="28"/>
                  </a:cubicBezTo>
                  <a:cubicBezTo>
                    <a:pt x="12" y="29"/>
                    <a:pt x="13" y="30"/>
                    <a:pt x="14" y="30"/>
                  </a:cubicBezTo>
                  <a:cubicBezTo>
                    <a:pt x="15" y="30"/>
                    <a:pt x="17" y="31"/>
                    <a:pt x="17" y="31"/>
                  </a:cubicBezTo>
                  <a:cubicBezTo>
                    <a:pt x="17" y="32"/>
                    <a:pt x="18" y="31"/>
                    <a:pt x="18" y="31"/>
                  </a:cubicBezTo>
                  <a:cubicBezTo>
                    <a:pt x="18" y="31"/>
                    <a:pt x="19" y="31"/>
                    <a:pt x="20" y="31"/>
                  </a:cubicBezTo>
                  <a:cubicBezTo>
                    <a:pt x="20" y="30"/>
                    <a:pt x="20" y="31"/>
                    <a:pt x="20" y="31"/>
                  </a:cubicBezTo>
                  <a:cubicBezTo>
                    <a:pt x="20" y="31"/>
                    <a:pt x="20" y="31"/>
                    <a:pt x="21" y="33"/>
                  </a:cubicBezTo>
                  <a:cubicBezTo>
                    <a:pt x="21" y="35"/>
                    <a:pt x="23" y="35"/>
                    <a:pt x="23" y="35"/>
                  </a:cubicBezTo>
                  <a:cubicBezTo>
                    <a:pt x="24" y="35"/>
                    <a:pt x="30" y="36"/>
                    <a:pt x="31" y="36"/>
                  </a:cubicBezTo>
                  <a:cubicBezTo>
                    <a:pt x="31" y="37"/>
                    <a:pt x="31" y="36"/>
                    <a:pt x="31" y="36"/>
                  </a:cubicBezTo>
                  <a:cubicBezTo>
                    <a:pt x="31" y="36"/>
                    <a:pt x="31" y="34"/>
                    <a:pt x="31" y="33"/>
                  </a:cubicBezTo>
                  <a:cubicBezTo>
                    <a:pt x="32" y="33"/>
                    <a:pt x="32" y="33"/>
                    <a:pt x="32" y="33"/>
                  </a:cubicBezTo>
                  <a:cubicBezTo>
                    <a:pt x="32" y="33"/>
                    <a:pt x="33" y="33"/>
                    <a:pt x="33" y="33"/>
                  </a:cubicBezTo>
                  <a:cubicBezTo>
                    <a:pt x="34" y="33"/>
                    <a:pt x="34" y="33"/>
                    <a:pt x="34" y="33"/>
                  </a:cubicBezTo>
                  <a:cubicBezTo>
                    <a:pt x="34" y="33"/>
                    <a:pt x="34" y="31"/>
                    <a:pt x="34" y="31"/>
                  </a:cubicBezTo>
                  <a:cubicBezTo>
                    <a:pt x="34" y="30"/>
                    <a:pt x="34" y="30"/>
                    <a:pt x="34" y="30"/>
                  </a:cubicBezTo>
                  <a:cubicBezTo>
                    <a:pt x="34" y="30"/>
                    <a:pt x="35" y="31"/>
                    <a:pt x="35" y="31"/>
                  </a:cubicBezTo>
                  <a:cubicBezTo>
                    <a:pt x="36" y="31"/>
                    <a:pt x="36" y="31"/>
                    <a:pt x="36" y="31"/>
                  </a:cubicBezTo>
                  <a:cubicBezTo>
                    <a:pt x="36" y="31"/>
                    <a:pt x="39" y="35"/>
                    <a:pt x="39" y="35"/>
                  </a:cubicBezTo>
                  <a:cubicBezTo>
                    <a:pt x="39" y="35"/>
                    <a:pt x="40" y="35"/>
                    <a:pt x="40" y="35"/>
                  </a:cubicBezTo>
                  <a:cubicBezTo>
                    <a:pt x="40" y="35"/>
                    <a:pt x="41" y="35"/>
                    <a:pt x="42" y="35"/>
                  </a:cubicBezTo>
                  <a:cubicBezTo>
                    <a:pt x="42" y="35"/>
                    <a:pt x="42" y="35"/>
                    <a:pt x="42" y="35"/>
                  </a:cubicBezTo>
                  <a:cubicBezTo>
                    <a:pt x="42" y="35"/>
                    <a:pt x="43" y="37"/>
                    <a:pt x="43" y="38"/>
                  </a:cubicBezTo>
                  <a:cubicBezTo>
                    <a:pt x="43" y="39"/>
                    <a:pt x="43" y="39"/>
                    <a:pt x="43" y="39"/>
                  </a:cubicBezTo>
                  <a:cubicBezTo>
                    <a:pt x="43" y="39"/>
                    <a:pt x="44" y="39"/>
                    <a:pt x="44" y="38"/>
                  </a:cubicBezTo>
                  <a:cubicBezTo>
                    <a:pt x="44" y="38"/>
                    <a:pt x="45" y="38"/>
                    <a:pt x="45" y="38"/>
                  </a:cubicBezTo>
                  <a:cubicBezTo>
                    <a:pt x="45" y="38"/>
                    <a:pt x="47" y="39"/>
                    <a:pt x="47" y="39"/>
                  </a:cubicBezTo>
                  <a:cubicBezTo>
                    <a:pt x="48" y="39"/>
                    <a:pt x="49" y="40"/>
                    <a:pt x="49" y="40"/>
                  </a:cubicBezTo>
                  <a:cubicBezTo>
                    <a:pt x="49" y="41"/>
                    <a:pt x="49" y="41"/>
                    <a:pt x="49" y="41"/>
                  </a:cubicBezTo>
                  <a:cubicBezTo>
                    <a:pt x="49" y="41"/>
                    <a:pt x="56" y="42"/>
                    <a:pt x="57" y="42"/>
                  </a:cubicBezTo>
                  <a:cubicBezTo>
                    <a:pt x="57" y="42"/>
                    <a:pt x="56" y="43"/>
                    <a:pt x="56" y="43"/>
                  </a:cubicBezTo>
                  <a:cubicBezTo>
                    <a:pt x="56" y="43"/>
                    <a:pt x="53" y="44"/>
                    <a:pt x="53" y="44"/>
                  </a:cubicBezTo>
                  <a:cubicBezTo>
                    <a:pt x="52" y="44"/>
                    <a:pt x="52" y="44"/>
                    <a:pt x="52" y="45"/>
                  </a:cubicBezTo>
                  <a:cubicBezTo>
                    <a:pt x="51" y="46"/>
                    <a:pt x="50" y="47"/>
                    <a:pt x="50" y="47"/>
                  </a:cubicBezTo>
                  <a:cubicBezTo>
                    <a:pt x="49" y="48"/>
                    <a:pt x="49" y="47"/>
                    <a:pt x="48" y="47"/>
                  </a:cubicBezTo>
                  <a:cubicBezTo>
                    <a:pt x="48" y="47"/>
                    <a:pt x="46" y="46"/>
                    <a:pt x="46" y="46"/>
                  </a:cubicBezTo>
                  <a:cubicBezTo>
                    <a:pt x="45" y="45"/>
                    <a:pt x="45" y="46"/>
                    <a:pt x="45" y="46"/>
                  </a:cubicBezTo>
                  <a:cubicBezTo>
                    <a:pt x="45" y="46"/>
                    <a:pt x="46" y="48"/>
                    <a:pt x="46" y="49"/>
                  </a:cubicBezTo>
                  <a:cubicBezTo>
                    <a:pt x="46" y="50"/>
                    <a:pt x="45" y="50"/>
                    <a:pt x="45" y="50"/>
                  </a:cubicBezTo>
                  <a:cubicBezTo>
                    <a:pt x="45" y="50"/>
                    <a:pt x="44" y="49"/>
                    <a:pt x="44" y="49"/>
                  </a:cubicBezTo>
                  <a:cubicBezTo>
                    <a:pt x="43" y="48"/>
                    <a:pt x="43" y="48"/>
                    <a:pt x="43" y="48"/>
                  </a:cubicBezTo>
                  <a:cubicBezTo>
                    <a:pt x="43" y="48"/>
                    <a:pt x="42" y="49"/>
                    <a:pt x="41" y="50"/>
                  </a:cubicBezTo>
                  <a:cubicBezTo>
                    <a:pt x="41" y="50"/>
                    <a:pt x="41" y="51"/>
                    <a:pt x="41" y="51"/>
                  </a:cubicBezTo>
                  <a:cubicBezTo>
                    <a:pt x="41" y="52"/>
                    <a:pt x="40" y="52"/>
                    <a:pt x="40" y="52"/>
                  </a:cubicBezTo>
                  <a:cubicBezTo>
                    <a:pt x="40" y="52"/>
                    <a:pt x="37" y="53"/>
                    <a:pt x="36" y="53"/>
                  </a:cubicBezTo>
                  <a:cubicBezTo>
                    <a:pt x="34" y="54"/>
                    <a:pt x="33" y="52"/>
                    <a:pt x="33" y="52"/>
                  </a:cubicBezTo>
                  <a:cubicBezTo>
                    <a:pt x="32" y="52"/>
                    <a:pt x="31" y="52"/>
                    <a:pt x="31" y="51"/>
                  </a:cubicBezTo>
                  <a:cubicBezTo>
                    <a:pt x="30" y="51"/>
                    <a:pt x="28" y="51"/>
                    <a:pt x="27" y="52"/>
                  </a:cubicBezTo>
                  <a:cubicBezTo>
                    <a:pt x="27" y="52"/>
                    <a:pt x="26" y="51"/>
                    <a:pt x="25" y="52"/>
                  </a:cubicBezTo>
                  <a:cubicBezTo>
                    <a:pt x="25" y="52"/>
                    <a:pt x="25" y="52"/>
                    <a:pt x="24" y="52"/>
                  </a:cubicBezTo>
                  <a:cubicBezTo>
                    <a:pt x="19" y="57"/>
                    <a:pt x="19" y="57"/>
                    <a:pt x="19" y="57"/>
                  </a:cubicBezTo>
                  <a:cubicBezTo>
                    <a:pt x="19" y="57"/>
                    <a:pt x="17" y="58"/>
                    <a:pt x="17" y="58"/>
                  </a:cubicBezTo>
                  <a:cubicBezTo>
                    <a:pt x="17" y="57"/>
                    <a:pt x="17" y="57"/>
                    <a:pt x="18" y="56"/>
                  </a:cubicBezTo>
                  <a:cubicBezTo>
                    <a:pt x="18" y="56"/>
                    <a:pt x="18" y="56"/>
                    <a:pt x="18" y="56"/>
                  </a:cubicBezTo>
                  <a:cubicBezTo>
                    <a:pt x="17" y="56"/>
                    <a:pt x="10" y="53"/>
                    <a:pt x="10" y="53"/>
                  </a:cubicBezTo>
                  <a:cubicBezTo>
                    <a:pt x="10" y="53"/>
                    <a:pt x="9" y="53"/>
                    <a:pt x="9" y="53"/>
                  </a:cubicBezTo>
                  <a:cubicBezTo>
                    <a:pt x="9" y="53"/>
                    <a:pt x="4" y="54"/>
                    <a:pt x="4" y="54"/>
                  </a:cubicBezTo>
                  <a:cubicBezTo>
                    <a:pt x="4" y="54"/>
                    <a:pt x="3" y="55"/>
                    <a:pt x="3" y="55"/>
                  </a:cubicBezTo>
                  <a:cubicBezTo>
                    <a:pt x="3" y="55"/>
                    <a:pt x="1" y="57"/>
                    <a:pt x="1" y="57"/>
                  </a:cubicBezTo>
                  <a:cubicBezTo>
                    <a:pt x="1" y="57"/>
                    <a:pt x="1" y="58"/>
                    <a:pt x="1" y="57"/>
                  </a:cubicBezTo>
                  <a:cubicBezTo>
                    <a:pt x="1" y="57"/>
                    <a:pt x="0" y="57"/>
                    <a:pt x="0" y="57"/>
                  </a:cubicBezTo>
                  <a:cubicBezTo>
                    <a:pt x="0" y="58"/>
                    <a:pt x="0" y="64"/>
                    <a:pt x="0" y="64"/>
                  </a:cubicBezTo>
                  <a:cubicBezTo>
                    <a:pt x="0" y="64"/>
                    <a:pt x="0" y="65"/>
                    <a:pt x="0" y="65"/>
                  </a:cubicBezTo>
                  <a:cubicBezTo>
                    <a:pt x="1" y="65"/>
                    <a:pt x="11" y="64"/>
                    <a:pt x="11" y="64"/>
                  </a:cubicBezTo>
                  <a:cubicBezTo>
                    <a:pt x="11" y="64"/>
                    <a:pt x="12" y="64"/>
                    <a:pt x="12" y="64"/>
                  </a:cubicBezTo>
                  <a:cubicBezTo>
                    <a:pt x="13" y="64"/>
                    <a:pt x="20" y="65"/>
                    <a:pt x="20" y="65"/>
                  </a:cubicBezTo>
                  <a:cubicBezTo>
                    <a:pt x="20" y="65"/>
                    <a:pt x="20" y="65"/>
                    <a:pt x="21" y="65"/>
                  </a:cubicBezTo>
                  <a:cubicBezTo>
                    <a:pt x="21" y="65"/>
                    <a:pt x="25" y="67"/>
                    <a:pt x="25" y="67"/>
                  </a:cubicBezTo>
                  <a:cubicBezTo>
                    <a:pt x="25" y="67"/>
                    <a:pt x="26" y="67"/>
                    <a:pt x="26" y="66"/>
                  </a:cubicBezTo>
                  <a:cubicBezTo>
                    <a:pt x="27" y="66"/>
                    <a:pt x="32" y="64"/>
                    <a:pt x="32" y="64"/>
                  </a:cubicBezTo>
                  <a:cubicBezTo>
                    <a:pt x="32" y="64"/>
                    <a:pt x="33" y="63"/>
                    <a:pt x="33" y="64"/>
                  </a:cubicBezTo>
                  <a:cubicBezTo>
                    <a:pt x="32" y="64"/>
                    <a:pt x="33" y="65"/>
                    <a:pt x="33" y="66"/>
                  </a:cubicBezTo>
                  <a:cubicBezTo>
                    <a:pt x="34" y="66"/>
                    <a:pt x="35" y="66"/>
                    <a:pt x="35" y="66"/>
                  </a:cubicBezTo>
                  <a:cubicBezTo>
                    <a:pt x="36" y="66"/>
                    <a:pt x="36" y="66"/>
                    <a:pt x="36" y="67"/>
                  </a:cubicBezTo>
                  <a:cubicBezTo>
                    <a:pt x="36" y="68"/>
                    <a:pt x="36" y="69"/>
                    <a:pt x="37" y="69"/>
                  </a:cubicBezTo>
                  <a:cubicBezTo>
                    <a:pt x="37" y="69"/>
                    <a:pt x="43" y="70"/>
                    <a:pt x="43" y="70"/>
                  </a:cubicBezTo>
                  <a:cubicBezTo>
                    <a:pt x="43" y="70"/>
                    <a:pt x="43" y="70"/>
                    <a:pt x="43" y="70"/>
                  </a:cubicBezTo>
                  <a:cubicBezTo>
                    <a:pt x="43" y="71"/>
                    <a:pt x="44" y="70"/>
                    <a:pt x="44" y="70"/>
                  </a:cubicBezTo>
                  <a:cubicBezTo>
                    <a:pt x="44" y="70"/>
                    <a:pt x="46" y="68"/>
                    <a:pt x="47" y="68"/>
                  </a:cubicBezTo>
                  <a:cubicBezTo>
                    <a:pt x="49" y="67"/>
                    <a:pt x="52" y="67"/>
                    <a:pt x="52" y="68"/>
                  </a:cubicBezTo>
                  <a:cubicBezTo>
                    <a:pt x="53" y="68"/>
                    <a:pt x="55" y="67"/>
                    <a:pt x="55" y="67"/>
                  </a:cubicBezTo>
                  <a:cubicBezTo>
                    <a:pt x="55" y="67"/>
                    <a:pt x="62" y="67"/>
                    <a:pt x="64" y="66"/>
                  </a:cubicBezTo>
                  <a:close/>
                  <a:moveTo>
                    <a:pt x="20" y="60"/>
                  </a:moveTo>
                  <a:cubicBezTo>
                    <a:pt x="20" y="60"/>
                    <a:pt x="20" y="60"/>
                    <a:pt x="19" y="60"/>
                  </a:cubicBezTo>
                  <a:cubicBezTo>
                    <a:pt x="19" y="60"/>
                    <a:pt x="19" y="60"/>
                    <a:pt x="19" y="60"/>
                  </a:cubicBezTo>
                  <a:cubicBezTo>
                    <a:pt x="18" y="59"/>
                    <a:pt x="18" y="59"/>
                    <a:pt x="18" y="59"/>
                  </a:cubicBezTo>
                  <a:cubicBezTo>
                    <a:pt x="17" y="58"/>
                    <a:pt x="19" y="59"/>
                    <a:pt x="20" y="59"/>
                  </a:cubicBezTo>
                  <a:cubicBezTo>
                    <a:pt x="21" y="59"/>
                    <a:pt x="21" y="60"/>
                    <a:pt x="20" y="60"/>
                  </a:cubicBezTo>
                  <a:close/>
                  <a:moveTo>
                    <a:pt x="28" y="56"/>
                  </a:moveTo>
                  <a:cubicBezTo>
                    <a:pt x="28" y="57"/>
                    <a:pt x="28" y="58"/>
                    <a:pt x="27" y="58"/>
                  </a:cubicBezTo>
                  <a:cubicBezTo>
                    <a:pt x="25" y="58"/>
                    <a:pt x="26" y="55"/>
                    <a:pt x="26" y="55"/>
                  </a:cubicBezTo>
                  <a:cubicBezTo>
                    <a:pt x="26" y="53"/>
                    <a:pt x="29" y="55"/>
                    <a:pt x="28" y="56"/>
                  </a:cubicBezTo>
                  <a:close/>
                  <a:moveTo>
                    <a:pt x="36" y="58"/>
                  </a:moveTo>
                  <a:cubicBezTo>
                    <a:pt x="36" y="58"/>
                    <a:pt x="37" y="57"/>
                    <a:pt x="37" y="57"/>
                  </a:cubicBezTo>
                  <a:cubicBezTo>
                    <a:pt x="38" y="57"/>
                    <a:pt x="36" y="58"/>
                    <a:pt x="36" y="5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9" name="Freeform 688">
              <a:extLst>
                <a:ext uri="{FF2B5EF4-FFF2-40B4-BE49-F238E27FC236}">
                  <a16:creationId xmlns:a16="http://schemas.microsoft.com/office/drawing/2014/main" id="{691D885E-1D85-43F9-B445-438608F5316C}"/>
                </a:ext>
              </a:extLst>
            </p:cNvPr>
            <p:cNvSpPr>
              <a:spLocks/>
            </p:cNvSpPr>
            <p:nvPr/>
          </p:nvSpPr>
          <p:spPr bwMode="auto">
            <a:xfrm>
              <a:off x="5403" y="2398"/>
              <a:ext cx="14" cy="49"/>
            </a:xfrm>
            <a:custGeom>
              <a:avLst/>
              <a:gdLst>
                <a:gd name="T0" fmla="*/ 6 w 10"/>
                <a:gd name="T1" fmla="*/ 10 h 36"/>
                <a:gd name="T2" fmla="*/ 5 w 10"/>
                <a:gd name="T3" fmla="*/ 15 h 36"/>
                <a:gd name="T4" fmla="*/ 5 w 10"/>
                <a:gd name="T5" fmla="*/ 22 h 36"/>
                <a:gd name="T6" fmla="*/ 4 w 10"/>
                <a:gd name="T7" fmla="*/ 25 h 36"/>
                <a:gd name="T8" fmla="*/ 3 w 10"/>
                <a:gd name="T9" fmla="*/ 27 h 36"/>
                <a:gd name="T10" fmla="*/ 1 w 10"/>
                <a:gd name="T11" fmla="*/ 30 h 36"/>
                <a:gd name="T12" fmla="*/ 1 w 10"/>
                <a:gd name="T13" fmla="*/ 32 h 36"/>
                <a:gd name="T14" fmla="*/ 3 w 10"/>
                <a:gd name="T15" fmla="*/ 35 h 36"/>
                <a:gd name="T16" fmla="*/ 4 w 10"/>
                <a:gd name="T17" fmla="*/ 28 h 36"/>
                <a:gd name="T18" fmla="*/ 7 w 10"/>
                <a:gd name="T19" fmla="*/ 21 h 36"/>
                <a:gd name="T20" fmla="*/ 6 w 10"/>
                <a:gd name="T21" fmla="*/ 14 h 36"/>
                <a:gd name="T22" fmla="*/ 8 w 10"/>
                <a:gd name="T23" fmla="*/ 12 h 36"/>
                <a:gd name="T24" fmla="*/ 8 w 10"/>
                <a:gd name="T25" fmla="*/ 8 h 36"/>
                <a:gd name="T26" fmla="*/ 9 w 10"/>
                <a:gd name="T27" fmla="*/ 6 h 36"/>
                <a:gd name="T28" fmla="*/ 6 w 10"/>
                <a:gd name="T29"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36">
                  <a:moveTo>
                    <a:pt x="6" y="10"/>
                  </a:moveTo>
                  <a:cubicBezTo>
                    <a:pt x="6" y="11"/>
                    <a:pt x="6" y="14"/>
                    <a:pt x="5" y="15"/>
                  </a:cubicBezTo>
                  <a:cubicBezTo>
                    <a:pt x="4" y="16"/>
                    <a:pt x="5" y="19"/>
                    <a:pt x="5" y="22"/>
                  </a:cubicBezTo>
                  <a:cubicBezTo>
                    <a:pt x="5" y="25"/>
                    <a:pt x="5" y="24"/>
                    <a:pt x="4" y="25"/>
                  </a:cubicBezTo>
                  <a:cubicBezTo>
                    <a:pt x="3" y="25"/>
                    <a:pt x="3" y="26"/>
                    <a:pt x="3" y="27"/>
                  </a:cubicBezTo>
                  <a:cubicBezTo>
                    <a:pt x="3" y="28"/>
                    <a:pt x="3" y="30"/>
                    <a:pt x="1" y="30"/>
                  </a:cubicBezTo>
                  <a:cubicBezTo>
                    <a:pt x="0" y="30"/>
                    <a:pt x="1" y="32"/>
                    <a:pt x="1" y="32"/>
                  </a:cubicBezTo>
                  <a:cubicBezTo>
                    <a:pt x="2" y="33"/>
                    <a:pt x="2" y="34"/>
                    <a:pt x="3" y="35"/>
                  </a:cubicBezTo>
                  <a:cubicBezTo>
                    <a:pt x="5" y="36"/>
                    <a:pt x="5" y="31"/>
                    <a:pt x="4" y="28"/>
                  </a:cubicBezTo>
                  <a:cubicBezTo>
                    <a:pt x="4" y="26"/>
                    <a:pt x="6" y="23"/>
                    <a:pt x="7" y="21"/>
                  </a:cubicBezTo>
                  <a:cubicBezTo>
                    <a:pt x="9" y="19"/>
                    <a:pt x="6" y="16"/>
                    <a:pt x="6" y="14"/>
                  </a:cubicBezTo>
                  <a:cubicBezTo>
                    <a:pt x="6" y="13"/>
                    <a:pt x="6" y="12"/>
                    <a:pt x="8" y="12"/>
                  </a:cubicBezTo>
                  <a:cubicBezTo>
                    <a:pt x="9" y="12"/>
                    <a:pt x="9" y="10"/>
                    <a:pt x="8" y="8"/>
                  </a:cubicBezTo>
                  <a:cubicBezTo>
                    <a:pt x="8" y="7"/>
                    <a:pt x="9" y="6"/>
                    <a:pt x="9" y="6"/>
                  </a:cubicBezTo>
                  <a:cubicBezTo>
                    <a:pt x="10" y="0"/>
                    <a:pt x="6" y="10"/>
                    <a:pt x="6"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0" name="Freeform 689">
              <a:extLst>
                <a:ext uri="{FF2B5EF4-FFF2-40B4-BE49-F238E27FC236}">
                  <a16:creationId xmlns:a16="http://schemas.microsoft.com/office/drawing/2014/main" id="{642969C2-E02B-4442-8B6C-098044D377FD}"/>
                </a:ext>
              </a:extLst>
            </p:cNvPr>
            <p:cNvSpPr>
              <a:spLocks/>
            </p:cNvSpPr>
            <p:nvPr/>
          </p:nvSpPr>
          <p:spPr bwMode="auto">
            <a:xfrm>
              <a:off x="5400" y="2454"/>
              <a:ext cx="4" cy="14"/>
            </a:xfrm>
            <a:custGeom>
              <a:avLst/>
              <a:gdLst>
                <a:gd name="T0" fmla="*/ 1 w 3"/>
                <a:gd name="T1" fmla="*/ 7 h 10"/>
                <a:gd name="T2" fmla="*/ 1 w 3"/>
                <a:gd name="T3" fmla="*/ 9 h 10"/>
                <a:gd name="T4" fmla="*/ 3 w 3"/>
                <a:gd name="T5" fmla="*/ 7 h 10"/>
                <a:gd name="T6" fmla="*/ 1 w 3"/>
                <a:gd name="T7" fmla="*/ 7 h 10"/>
              </a:gdLst>
              <a:ahLst/>
              <a:cxnLst>
                <a:cxn ang="0">
                  <a:pos x="T0" y="T1"/>
                </a:cxn>
                <a:cxn ang="0">
                  <a:pos x="T2" y="T3"/>
                </a:cxn>
                <a:cxn ang="0">
                  <a:pos x="T4" y="T5"/>
                </a:cxn>
                <a:cxn ang="0">
                  <a:pos x="T6" y="T7"/>
                </a:cxn>
              </a:cxnLst>
              <a:rect l="0" t="0" r="r" b="b"/>
              <a:pathLst>
                <a:path w="3" h="10">
                  <a:moveTo>
                    <a:pt x="1" y="7"/>
                  </a:moveTo>
                  <a:cubicBezTo>
                    <a:pt x="1" y="7"/>
                    <a:pt x="0" y="9"/>
                    <a:pt x="1" y="9"/>
                  </a:cubicBezTo>
                  <a:cubicBezTo>
                    <a:pt x="2" y="10"/>
                    <a:pt x="3" y="8"/>
                    <a:pt x="3" y="7"/>
                  </a:cubicBezTo>
                  <a:cubicBezTo>
                    <a:pt x="3" y="6"/>
                    <a:pt x="1" y="0"/>
                    <a:pt x="1"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1" name="Freeform 690">
              <a:extLst>
                <a:ext uri="{FF2B5EF4-FFF2-40B4-BE49-F238E27FC236}">
                  <a16:creationId xmlns:a16="http://schemas.microsoft.com/office/drawing/2014/main" id="{826B8BA2-DBDE-4E8B-B0F7-C1EAE37EFFE6}"/>
                </a:ext>
              </a:extLst>
            </p:cNvPr>
            <p:cNvSpPr>
              <a:spLocks/>
            </p:cNvSpPr>
            <p:nvPr/>
          </p:nvSpPr>
          <p:spPr bwMode="auto">
            <a:xfrm>
              <a:off x="5425" y="2535"/>
              <a:ext cx="8" cy="11"/>
            </a:xfrm>
            <a:custGeom>
              <a:avLst/>
              <a:gdLst>
                <a:gd name="T0" fmla="*/ 4 w 6"/>
                <a:gd name="T1" fmla="*/ 0 h 8"/>
                <a:gd name="T2" fmla="*/ 2 w 6"/>
                <a:gd name="T3" fmla="*/ 3 h 8"/>
                <a:gd name="T4" fmla="*/ 3 w 6"/>
                <a:gd name="T5" fmla="*/ 5 h 8"/>
                <a:gd name="T6" fmla="*/ 4 w 6"/>
                <a:gd name="T7" fmla="*/ 4 h 8"/>
                <a:gd name="T8" fmla="*/ 4 w 6"/>
                <a:gd name="T9" fmla="*/ 0 h 8"/>
              </a:gdLst>
              <a:ahLst/>
              <a:cxnLst>
                <a:cxn ang="0">
                  <a:pos x="T0" y="T1"/>
                </a:cxn>
                <a:cxn ang="0">
                  <a:pos x="T2" y="T3"/>
                </a:cxn>
                <a:cxn ang="0">
                  <a:pos x="T4" y="T5"/>
                </a:cxn>
                <a:cxn ang="0">
                  <a:pos x="T6" y="T7"/>
                </a:cxn>
                <a:cxn ang="0">
                  <a:pos x="T8" y="T9"/>
                </a:cxn>
              </a:cxnLst>
              <a:rect l="0" t="0" r="r" b="b"/>
              <a:pathLst>
                <a:path w="6" h="8">
                  <a:moveTo>
                    <a:pt x="4" y="0"/>
                  </a:moveTo>
                  <a:cubicBezTo>
                    <a:pt x="2" y="0"/>
                    <a:pt x="0" y="0"/>
                    <a:pt x="2" y="3"/>
                  </a:cubicBezTo>
                  <a:cubicBezTo>
                    <a:pt x="2" y="3"/>
                    <a:pt x="2" y="3"/>
                    <a:pt x="3" y="5"/>
                  </a:cubicBezTo>
                  <a:cubicBezTo>
                    <a:pt x="4" y="6"/>
                    <a:pt x="4" y="8"/>
                    <a:pt x="4" y="4"/>
                  </a:cubicBezTo>
                  <a:cubicBezTo>
                    <a:pt x="4" y="0"/>
                    <a:pt x="6" y="1"/>
                    <a:pt x="4"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2" name="Freeform 691">
              <a:extLst>
                <a:ext uri="{FF2B5EF4-FFF2-40B4-BE49-F238E27FC236}">
                  <a16:creationId xmlns:a16="http://schemas.microsoft.com/office/drawing/2014/main" id="{15EB410D-F03F-4062-832F-B9F6012E4980}"/>
                </a:ext>
              </a:extLst>
            </p:cNvPr>
            <p:cNvSpPr>
              <a:spLocks/>
            </p:cNvSpPr>
            <p:nvPr/>
          </p:nvSpPr>
          <p:spPr bwMode="auto">
            <a:xfrm>
              <a:off x="5420" y="2517"/>
              <a:ext cx="4" cy="6"/>
            </a:xfrm>
            <a:custGeom>
              <a:avLst/>
              <a:gdLst>
                <a:gd name="T0" fmla="*/ 0 w 3"/>
                <a:gd name="T1" fmla="*/ 2 h 4"/>
                <a:gd name="T2" fmla="*/ 2 w 3"/>
                <a:gd name="T3" fmla="*/ 2 h 4"/>
                <a:gd name="T4" fmla="*/ 0 w 3"/>
                <a:gd name="T5" fmla="*/ 2 h 4"/>
              </a:gdLst>
              <a:ahLst/>
              <a:cxnLst>
                <a:cxn ang="0">
                  <a:pos x="T0" y="T1"/>
                </a:cxn>
                <a:cxn ang="0">
                  <a:pos x="T2" y="T3"/>
                </a:cxn>
                <a:cxn ang="0">
                  <a:pos x="T4" y="T5"/>
                </a:cxn>
              </a:cxnLst>
              <a:rect l="0" t="0" r="r" b="b"/>
              <a:pathLst>
                <a:path w="3" h="4">
                  <a:moveTo>
                    <a:pt x="0" y="2"/>
                  </a:moveTo>
                  <a:cubicBezTo>
                    <a:pt x="0" y="2"/>
                    <a:pt x="3" y="4"/>
                    <a:pt x="2" y="2"/>
                  </a:cubicBezTo>
                  <a:cubicBezTo>
                    <a:pt x="2" y="0"/>
                    <a:pt x="1"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3" name="Freeform 692">
              <a:extLst>
                <a:ext uri="{FF2B5EF4-FFF2-40B4-BE49-F238E27FC236}">
                  <a16:creationId xmlns:a16="http://schemas.microsoft.com/office/drawing/2014/main" id="{314773B3-2C57-4016-92BB-066D7460F84A}"/>
                </a:ext>
              </a:extLst>
            </p:cNvPr>
            <p:cNvSpPr>
              <a:spLocks/>
            </p:cNvSpPr>
            <p:nvPr/>
          </p:nvSpPr>
          <p:spPr bwMode="auto">
            <a:xfrm>
              <a:off x="5424" y="2512"/>
              <a:ext cx="2" cy="7"/>
            </a:xfrm>
            <a:custGeom>
              <a:avLst/>
              <a:gdLst>
                <a:gd name="T0" fmla="*/ 0 w 2"/>
                <a:gd name="T1" fmla="*/ 3 h 5"/>
                <a:gd name="T2" fmla="*/ 1 w 2"/>
                <a:gd name="T3" fmla="*/ 3 h 5"/>
                <a:gd name="T4" fmla="*/ 0 w 2"/>
                <a:gd name="T5" fmla="*/ 3 h 5"/>
              </a:gdLst>
              <a:ahLst/>
              <a:cxnLst>
                <a:cxn ang="0">
                  <a:pos x="T0" y="T1"/>
                </a:cxn>
                <a:cxn ang="0">
                  <a:pos x="T2" y="T3"/>
                </a:cxn>
                <a:cxn ang="0">
                  <a:pos x="T4" y="T5"/>
                </a:cxn>
              </a:cxnLst>
              <a:rect l="0" t="0" r="r" b="b"/>
              <a:pathLst>
                <a:path w="2" h="5">
                  <a:moveTo>
                    <a:pt x="0" y="3"/>
                  </a:moveTo>
                  <a:cubicBezTo>
                    <a:pt x="0" y="3"/>
                    <a:pt x="0" y="5"/>
                    <a:pt x="1" y="3"/>
                  </a:cubicBezTo>
                  <a:cubicBezTo>
                    <a:pt x="2" y="0"/>
                    <a:pt x="0" y="3"/>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4" name="Freeform 693">
              <a:extLst>
                <a:ext uri="{FF2B5EF4-FFF2-40B4-BE49-F238E27FC236}">
                  <a16:creationId xmlns:a16="http://schemas.microsoft.com/office/drawing/2014/main" id="{D32B6B0B-E1CA-4C8C-B52F-4CD2327CD8C0}"/>
                </a:ext>
              </a:extLst>
            </p:cNvPr>
            <p:cNvSpPr>
              <a:spLocks/>
            </p:cNvSpPr>
            <p:nvPr/>
          </p:nvSpPr>
          <p:spPr bwMode="auto">
            <a:xfrm>
              <a:off x="4903" y="1927"/>
              <a:ext cx="601" cy="590"/>
            </a:xfrm>
            <a:custGeom>
              <a:avLst/>
              <a:gdLst>
                <a:gd name="T0" fmla="*/ 147 w 434"/>
                <a:gd name="T1" fmla="*/ 1 h 430"/>
                <a:gd name="T2" fmla="*/ 104 w 434"/>
                <a:gd name="T3" fmla="*/ 14 h 430"/>
                <a:gd name="T4" fmla="*/ 88 w 434"/>
                <a:gd name="T5" fmla="*/ 24 h 430"/>
                <a:gd name="T6" fmla="*/ 94 w 434"/>
                <a:gd name="T7" fmla="*/ 46 h 430"/>
                <a:gd name="T8" fmla="*/ 97 w 434"/>
                <a:gd name="T9" fmla="*/ 59 h 430"/>
                <a:gd name="T10" fmla="*/ 80 w 434"/>
                <a:gd name="T11" fmla="*/ 90 h 430"/>
                <a:gd name="T12" fmla="*/ 35 w 434"/>
                <a:gd name="T13" fmla="*/ 123 h 430"/>
                <a:gd name="T14" fmla="*/ 31 w 434"/>
                <a:gd name="T15" fmla="*/ 159 h 430"/>
                <a:gd name="T16" fmla="*/ 36 w 434"/>
                <a:gd name="T17" fmla="*/ 182 h 430"/>
                <a:gd name="T18" fmla="*/ 0 w 434"/>
                <a:gd name="T19" fmla="*/ 190 h 430"/>
                <a:gd name="T20" fmla="*/ 15 w 434"/>
                <a:gd name="T21" fmla="*/ 213 h 430"/>
                <a:gd name="T22" fmla="*/ 58 w 434"/>
                <a:gd name="T23" fmla="*/ 220 h 430"/>
                <a:gd name="T24" fmla="*/ 66 w 434"/>
                <a:gd name="T25" fmla="*/ 229 h 430"/>
                <a:gd name="T26" fmla="*/ 72 w 434"/>
                <a:gd name="T27" fmla="*/ 264 h 430"/>
                <a:gd name="T28" fmla="*/ 81 w 434"/>
                <a:gd name="T29" fmla="*/ 313 h 430"/>
                <a:gd name="T30" fmla="*/ 100 w 434"/>
                <a:gd name="T31" fmla="*/ 362 h 430"/>
                <a:gd name="T32" fmla="*/ 126 w 434"/>
                <a:gd name="T33" fmla="*/ 419 h 430"/>
                <a:gd name="T34" fmla="*/ 164 w 434"/>
                <a:gd name="T35" fmla="*/ 400 h 430"/>
                <a:gd name="T36" fmla="*/ 179 w 434"/>
                <a:gd name="T37" fmla="*/ 346 h 430"/>
                <a:gd name="T38" fmla="*/ 207 w 434"/>
                <a:gd name="T39" fmla="*/ 303 h 430"/>
                <a:gd name="T40" fmla="*/ 273 w 434"/>
                <a:gd name="T41" fmla="*/ 247 h 430"/>
                <a:gd name="T42" fmla="*/ 304 w 434"/>
                <a:gd name="T43" fmla="*/ 224 h 430"/>
                <a:gd name="T44" fmla="*/ 308 w 434"/>
                <a:gd name="T45" fmla="*/ 208 h 430"/>
                <a:gd name="T46" fmla="*/ 304 w 434"/>
                <a:gd name="T47" fmla="*/ 193 h 430"/>
                <a:gd name="T48" fmla="*/ 297 w 434"/>
                <a:gd name="T49" fmla="*/ 179 h 430"/>
                <a:gd name="T50" fmla="*/ 308 w 434"/>
                <a:gd name="T51" fmla="*/ 168 h 430"/>
                <a:gd name="T52" fmla="*/ 298 w 434"/>
                <a:gd name="T53" fmla="*/ 158 h 430"/>
                <a:gd name="T54" fmla="*/ 301 w 434"/>
                <a:gd name="T55" fmla="*/ 147 h 430"/>
                <a:gd name="T56" fmla="*/ 311 w 434"/>
                <a:gd name="T57" fmla="*/ 152 h 430"/>
                <a:gd name="T58" fmla="*/ 322 w 434"/>
                <a:gd name="T59" fmla="*/ 166 h 430"/>
                <a:gd name="T60" fmla="*/ 346 w 434"/>
                <a:gd name="T61" fmla="*/ 169 h 430"/>
                <a:gd name="T62" fmla="*/ 356 w 434"/>
                <a:gd name="T63" fmla="*/ 178 h 430"/>
                <a:gd name="T64" fmla="*/ 343 w 434"/>
                <a:gd name="T65" fmla="*/ 188 h 430"/>
                <a:gd name="T66" fmla="*/ 345 w 434"/>
                <a:gd name="T67" fmla="*/ 200 h 430"/>
                <a:gd name="T68" fmla="*/ 353 w 434"/>
                <a:gd name="T69" fmla="*/ 191 h 430"/>
                <a:gd name="T70" fmla="*/ 361 w 434"/>
                <a:gd name="T71" fmla="*/ 207 h 430"/>
                <a:gd name="T72" fmla="*/ 370 w 434"/>
                <a:gd name="T73" fmla="*/ 206 h 430"/>
                <a:gd name="T74" fmla="*/ 383 w 434"/>
                <a:gd name="T75" fmla="*/ 188 h 430"/>
                <a:gd name="T76" fmla="*/ 397 w 434"/>
                <a:gd name="T77" fmla="*/ 161 h 430"/>
                <a:gd name="T78" fmla="*/ 406 w 434"/>
                <a:gd name="T79" fmla="*/ 143 h 430"/>
                <a:gd name="T80" fmla="*/ 427 w 434"/>
                <a:gd name="T81" fmla="*/ 129 h 430"/>
                <a:gd name="T82" fmla="*/ 418 w 434"/>
                <a:gd name="T83" fmla="*/ 116 h 430"/>
                <a:gd name="T84" fmla="*/ 415 w 434"/>
                <a:gd name="T85" fmla="*/ 106 h 430"/>
                <a:gd name="T86" fmla="*/ 388 w 434"/>
                <a:gd name="T87" fmla="*/ 105 h 430"/>
                <a:gd name="T88" fmla="*/ 361 w 434"/>
                <a:gd name="T89" fmla="*/ 126 h 430"/>
                <a:gd name="T90" fmla="*/ 354 w 434"/>
                <a:gd name="T91" fmla="*/ 138 h 430"/>
                <a:gd name="T92" fmla="*/ 330 w 434"/>
                <a:gd name="T93" fmla="*/ 141 h 430"/>
                <a:gd name="T94" fmla="*/ 310 w 434"/>
                <a:gd name="T95" fmla="*/ 141 h 430"/>
                <a:gd name="T96" fmla="*/ 306 w 434"/>
                <a:gd name="T97" fmla="*/ 132 h 430"/>
                <a:gd name="T98" fmla="*/ 295 w 434"/>
                <a:gd name="T99" fmla="*/ 149 h 430"/>
                <a:gd name="T100" fmla="*/ 267 w 434"/>
                <a:gd name="T101" fmla="*/ 146 h 430"/>
                <a:gd name="T102" fmla="*/ 245 w 434"/>
                <a:gd name="T103" fmla="*/ 138 h 430"/>
                <a:gd name="T104" fmla="*/ 223 w 434"/>
                <a:gd name="T105" fmla="*/ 133 h 430"/>
                <a:gd name="T106" fmla="*/ 198 w 434"/>
                <a:gd name="T107" fmla="*/ 122 h 430"/>
                <a:gd name="T108" fmla="*/ 180 w 434"/>
                <a:gd name="T109" fmla="*/ 102 h 430"/>
                <a:gd name="T110" fmla="*/ 175 w 434"/>
                <a:gd name="T111" fmla="*/ 77 h 430"/>
                <a:gd name="T112" fmla="*/ 153 w 434"/>
                <a:gd name="T113" fmla="*/ 54 h 430"/>
                <a:gd name="T114" fmla="*/ 164 w 434"/>
                <a:gd name="T115" fmla="*/ 38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4" h="430">
                  <a:moveTo>
                    <a:pt x="160" y="35"/>
                  </a:moveTo>
                  <a:cubicBezTo>
                    <a:pt x="159" y="33"/>
                    <a:pt x="157" y="25"/>
                    <a:pt x="157" y="24"/>
                  </a:cubicBezTo>
                  <a:cubicBezTo>
                    <a:pt x="156" y="24"/>
                    <a:pt x="157" y="23"/>
                    <a:pt x="158" y="23"/>
                  </a:cubicBezTo>
                  <a:cubicBezTo>
                    <a:pt x="159" y="23"/>
                    <a:pt x="160" y="20"/>
                    <a:pt x="160" y="20"/>
                  </a:cubicBezTo>
                  <a:cubicBezTo>
                    <a:pt x="161" y="19"/>
                    <a:pt x="160" y="19"/>
                    <a:pt x="160" y="19"/>
                  </a:cubicBezTo>
                  <a:cubicBezTo>
                    <a:pt x="160" y="19"/>
                    <a:pt x="155" y="17"/>
                    <a:pt x="153" y="16"/>
                  </a:cubicBezTo>
                  <a:cubicBezTo>
                    <a:pt x="151" y="15"/>
                    <a:pt x="150" y="13"/>
                    <a:pt x="150" y="13"/>
                  </a:cubicBezTo>
                  <a:cubicBezTo>
                    <a:pt x="150" y="12"/>
                    <a:pt x="148" y="9"/>
                    <a:pt x="148" y="8"/>
                  </a:cubicBezTo>
                  <a:cubicBezTo>
                    <a:pt x="148" y="8"/>
                    <a:pt x="147" y="5"/>
                    <a:pt x="146" y="4"/>
                  </a:cubicBezTo>
                  <a:cubicBezTo>
                    <a:pt x="146" y="3"/>
                    <a:pt x="146" y="2"/>
                    <a:pt x="147" y="1"/>
                  </a:cubicBezTo>
                  <a:cubicBezTo>
                    <a:pt x="147" y="0"/>
                    <a:pt x="146" y="0"/>
                    <a:pt x="145" y="0"/>
                  </a:cubicBezTo>
                  <a:cubicBezTo>
                    <a:pt x="145" y="0"/>
                    <a:pt x="144" y="0"/>
                    <a:pt x="143" y="0"/>
                  </a:cubicBezTo>
                  <a:cubicBezTo>
                    <a:pt x="139" y="2"/>
                    <a:pt x="132" y="7"/>
                    <a:pt x="132" y="7"/>
                  </a:cubicBezTo>
                  <a:cubicBezTo>
                    <a:pt x="132" y="7"/>
                    <a:pt x="130" y="8"/>
                    <a:pt x="128" y="11"/>
                  </a:cubicBezTo>
                  <a:cubicBezTo>
                    <a:pt x="126" y="13"/>
                    <a:pt x="122" y="13"/>
                    <a:pt x="122" y="13"/>
                  </a:cubicBezTo>
                  <a:cubicBezTo>
                    <a:pt x="121" y="13"/>
                    <a:pt x="120" y="14"/>
                    <a:pt x="120" y="14"/>
                  </a:cubicBezTo>
                  <a:cubicBezTo>
                    <a:pt x="120" y="14"/>
                    <a:pt x="113" y="16"/>
                    <a:pt x="113" y="17"/>
                  </a:cubicBezTo>
                  <a:cubicBezTo>
                    <a:pt x="112" y="17"/>
                    <a:pt x="108" y="16"/>
                    <a:pt x="108" y="16"/>
                  </a:cubicBezTo>
                  <a:cubicBezTo>
                    <a:pt x="107" y="16"/>
                    <a:pt x="105" y="15"/>
                    <a:pt x="105" y="14"/>
                  </a:cubicBezTo>
                  <a:cubicBezTo>
                    <a:pt x="105" y="14"/>
                    <a:pt x="104" y="14"/>
                    <a:pt x="104" y="14"/>
                  </a:cubicBezTo>
                  <a:cubicBezTo>
                    <a:pt x="104" y="14"/>
                    <a:pt x="96" y="13"/>
                    <a:pt x="96" y="13"/>
                  </a:cubicBezTo>
                  <a:cubicBezTo>
                    <a:pt x="95" y="13"/>
                    <a:pt x="92" y="13"/>
                    <a:pt x="91" y="13"/>
                  </a:cubicBezTo>
                  <a:cubicBezTo>
                    <a:pt x="91" y="13"/>
                    <a:pt x="87" y="14"/>
                    <a:pt x="86" y="14"/>
                  </a:cubicBezTo>
                  <a:cubicBezTo>
                    <a:pt x="85" y="15"/>
                    <a:pt x="84" y="17"/>
                    <a:pt x="84" y="18"/>
                  </a:cubicBezTo>
                  <a:cubicBezTo>
                    <a:pt x="83" y="19"/>
                    <a:pt x="84" y="19"/>
                    <a:pt x="84" y="19"/>
                  </a:cubicBezTo>
                  <a:cubicBezTo>
                    <a:pt x="84" y="20"/>
                    <a:pt x="85" y="20"/>
                    <a:pt x="85" y="20"/>
                  </a:cubicBezTo>
                  <a:cubicBezTo>
                    <a:pt x="85" y="20"/>
                    <a:pt x="86" y="20"/>
                    <a:pt x="86" y="20"/>
                  </a:cubicBezTo>
                  <a:cubicBezTo>
                    <a:pt x="87" y="21"/>
                    <a:pt x="86" y="23"/>
                    <a:pt x="85" y="23"/>
                  </a:cubicBezTo>
                  <a:cubicBezTo>
                    <a:pt x="85" y="24"/>
                    <a:pt x="86" y="24"/>
                    <a:pt x="86" y="24"/>
                  </a:cubicBezTo>
                  <a:cubicBezTo>
                    <a:pt x="86" y="24"/>
                    <a:pt x="86" y="24"/>
                    <a:pt x="88" y="24"/>
                  </a:cubicBezTo>
                  <a:cubicBezTo>
                    <a:pt x="89" y="24"/>
                    <a:pt x="90" y="25"/>
                    <a:pt x="91" y="26"/>
                  </a:cubicBezTo>
                  <a:cubicBezTo>
                    <a:pt x="91" y="26"/>
                    <a:pt x="89" y="27"/>
                    <a:pt x="89" y="28"/>
                  </a:cubicBezTo>
                  <a:cubicBezTo>
                    <a:pt x="88" y="28"/>
                    <a:pt x="87" y="28"/>
                    <a:pt x="87" y="29"/>
                  </a:cubicBezTo>
                  <a:cubicBezTo>
                    <a:pt x="86" y="29"/>
                    <a:pt x="87" y="30"/>
                    <a:pt x="87" y="30"/>
                  </a:cubicBezTo>
                  <a:cubicBezTo>
                    <a:pt x="87" y="30"/>
                    <a:pt x="88" y="32"/>
                    <a:pt x="89" y="32"/>
                  </a:cubicBezTo>
                  <a:cubicBezTo>
                    <a:pt x="89" y="33"/>
                    <a:pt x="89" y="35"/>
                    <a:pt x="88" y="37"/>
                  </a:cubicBezTo>
                  <a:cubicBezTo>
                    <a:pt x="87" y="38"/>
                    <a:pt x="87" y="39"/>
                    <a:pt x="87" y="39"/>
                  </a:cubicBezTo>
                  <a:cubicBezTo>
                    <a:pt x="87" y="39"/>
                    <a:pt x="91" y="44"/>
                    <a:pt x="91" y="45"/>
                  </a:cubicBezTo>
                  <a:cubicBezTo>
                    <a:pt x="91" y="45"/>
                    <a:pt x="92" y="45"/>
                    <a:pt x="92" y="45"/>
                  </a:cubicBezTo>
                  <a:cubicBezTo>
                    <a:pt x="92" y="45"/>
                    <a:pt x="93" y="46"/>
                    <a:pt x="94" y="46"/>
                  </a:cubicBezTo>
                  <a:cubicBezTo>
                    <a:pt x="94" y="46"/>
                    <a:pt x="94" y="46"/>
                    <a:pt x="94" y="45"/>
                  </a:cubicBezTo>
                  <a:cubicBezTo>
                    <a:pt x="95" y="45"/>
                    <a:pt x="96" y="45"/>
                    <a:pt x="97" y="45"/>
                  </a:cubicBezTo>
                  <a:cubicBezTo>
                    <a:pt x="97" y="44"/>
                    <a:pt x="97" y="45"/>
                    <a:pt x="97" y="45"/>
                  </a:cubicBezTo>
                  <a:cubicBezTo>
                    <a:pt x="96" y="46"/>
                    <a:pt x="96" y="47"/>
                    <a:pt x="97" y="49"/>
                  </a:cubicBezTo>
                  <a:cubicBezTo>
                    <a:pt x="97" y="51"/>
                    <a:pt x="104" y="52"/>
                    <a:pt x="104" y="52"/>
                  </a:cubicBezTo>
                  <a:cubicBezTo>
                    <a:pt x="105" y="51"/>
                    <a:pt x="106" y="52"/>
                    <a:pt x="106" y="52"/>
                  </a:cubicBezTo>
                  <a:cubicBezTo>
                    <a:pt x="106" y="53"/>
                    <a:pt x="106" y="53"/>
                    <a:pt x="106" y="55"/>
                  </a:cubicBezTo>
                  <a:cubicBezTo>
                    <a:pt x="106" y="56"/>
                    <a:pt x="101" y="58"/>
                    <a:pt x="101" y="58"/>
                  </a:cubicBezTo>
                  <a:cubicBezTo>
                    <a:pt x="100" y="58"/>
                    <a:pt x="98" y="59"/>
                    <a:pt x="97" y="59"/>
                  </a:cubicBezTo>
                  <a:cubicBezTo>
                    <a:pt x="97" y="59"/>
                    <a:pt x="97" y="59"/>
                    <a:pt x="97" y="59"/>
                  </a:cubicBezTo>
                  <a:cubicBezTo>
                    <a:pt x="97" y="59"/>
                    <a:pt x="95" y="61"/>
                    <a:pt x="95" y="62"/>
                  </a:cubicBezTo>
                  <a:cubicBezTo>
                    <a:pt x="94" y="62"/>
                    <a:pt x="94" y="62"/>
                    <a:pt x="94" y="63"/>
                  </a:cubicBezTo>
                  <a:cubicBezTo>
                    <a:pt x="94" y="64"/>
                    <a:pt x="96" y="73"/>
                    <a:pt x="96" y="74"/>
                  </a:cubicBezTo>
                  <a:cubicBezTo>
                    <a:pt x="96" y="74"/>
                    <a:pt x="95" y="75"/>
                    <a:pt x="95" y="75"/>
                  </a:cubicBezTo>
                  <a:cubicBezTo>
                    <a:pt x="95" y="75"/>
                    <a:pt x="89" y="80"/>
                    <a:pt x="88" y="80"/>
                  </a:cubicBezTo>
                  <a:cubicBezTo>
                    <a:pt x="88" y="81"/>
                    <a:pt x="85" y="84"/>
                    <a:pt x="85" y="84"/>
                  </a:cubicBezTo>
                  <a:cubicBezTo>
                    <a:pt x="84" y="85"/>
                    <a:pt x="84" y="85"/>
                    <a:pt x="84" y="85"/>
                  </a:cubicBezTo>
                  <a:cubicBezTo>
                    <a:pt x="84" y="85"/>
                    <a:pt x="85" y="86"/>
                    <a:pt x="86" y="87"/>
                  </a:cubicBezTo>
                  <a:cubicBezTo>
                    <a:pt x="86" y="88"/>
                    <a:pt x="86" y="88"/>
                    <a:pt x="86" y="88"/>
                  </a:cubicBezTo>
                  <a:cubicBezTo>
                    <a:pt x="86" y="88"/>
                    <a:pt x="84" y="89"/>
                    <a:pt x="80" y="90"/>
                  </a:cubicBezTo>
                  <a:cubicBezTo>
                    <a:pt x="76" y="92"/>
                    <a:pt x="76" y="97"/>
                    <a:pt x="75" y="98"/>
                  </a:cubicBezTo>
                  <a:cubicBezTo>
                    <a:pt x="75" y="100"/>
                    <a:pt x="72" y="105"/>
                    <a:pt x="71" y="106"/>
                  </a:cubicBezTo>
                  <a:cubicBezTo>
                    <a:pt x="70" y="107"/>
                    <a:pt x="65" y="110"/>
                    <a:pt x="64" y="110"/>
                  </a:cubicBezTo>
                  <a:cubicBezTo>
                    <a:pt x="64" y="110"/>
                    <a:pt x="63" y="111"/>
                    <a:pt x="63" y="111"/>
                  </a:cubicBezTo>
                  <a:cubicBezTo>
                    <a:pt x="63" y="111"/>
                    <a:pt x="54" y="123"/>
                    <a:pt x="54" y="124"/>
                  </a:cubicBezTo>
                  <a:cubicBezTo>
                    <a:pt x="53" y="124"/>
                    <a:pt x="53" y="125"/>
                    <a:pt x="53" y="125"/>
                  </a:cubicBezTo>
                  <a:cubicBezTo>
                    <a:pt x="53" y="125"/>
                    <a:pt x="45" y="126"/>
                    <a:pt x="45" y="126"/>
                  </a:cubicBezTo>
                  <a:cubicBezTo>
                    <a:pt x="44" y="126"/>
                    <a:pt x="42" y="127"/>
                    <a:pt x="41" y="128"/>
                  </a:cubicBezTo>
                  <a:cubicBezTo>
                    <a:pt x="40" y="128"/>
                    <a:pt x="37" y="127"/>
                    <a:pt x="37" y="126"/>
                  </a:cubicBezTo>
                  <a:cubicBezTo>
                    <a:pt x="37" y="124"/>
                    <a:pt x="36" y="123"/>
                    <a:pt x="35" y="123"/>
                  </a:cubicBezTo>
                  <a:cubicBezTo>
                    <a:pt x="34" y="122"/>
                    <a:pt x="31" y="124"/>
                    <a:pt x="31" y="125"/>
                  </a:cubicBezTo>
                  <a:cubicBezTo>
                    <a:pt x="30" y="125"/>
                    <a:pt x="30" y="125"/>
                    <a:pt x="30" y="125"/>
                  </a:cubicBezTo>
                  <a:cubicBezTo>
                    <a:pt x="30" y="125"/>
                    <a:pt x="22" y="136"/>
                    <a:pt x="21" y="137"/>
                  </a:cubicBezTo>
                  <a:cubicBezTo>
                    <a:pt x="20" y="138"/>
                    <a:pt x="20" y="139"/>
                    <a:pt x="19" y="141"/>
                  </a:cubicBezTo>
                  <a:cubicBezTo>
                    <a:pt x="19" y="144"/>
                    <a:pt x="22" y="144"/>
                    <a:pt x="23" y="145"/>
                  </a:cubicBezTo>
                  <a:cubicBezTo>
                    <a:pt x="24" y="146"/>
                    <a:pt x="26" y="146"/>
                    <a:pt x="26" y="146"/>
                  </a:cubicBezTo>
                  <a:cubicBezTo>
                    <a:pt x="27" y="146"/>
                    <a:pt x="27" y="145"/>
                    <a:pt x="29" y="146"/>
                  </a:cubicBezTo>
                  <a:cubicBezTo>
                    <a:pt x="31" y="147"/>
                    <a:pt x="29" y="151"/>
                    <a:pt x="29" y="152"/>
                  </a:cubicBezTo>
                  <a:cubicBezTo>
                    <a:pt x="29" y="153"/>
                    <a:pt x="29" y="153"/>
                    <a:pt x="29" y="153"/>
                  </a:cubicBezTo>
                  <a:cubicBezTo>
                    <a:pt x="29" y="153"/>
                    <a:pt x="30" y="158"/>
                    <a:pt x="31" y="159"/>
                  </a:cubicBezTo>
                  <a:cubicBezTo>
                    <a:pt x="31" y="160"/>
                    <a:pt x="34" y="160"/>
                    <a:pt x="34" y="160"/>
                  </a:cubicBezTo>
                  <a:cubicBezTo>
                    <a:pt x="35" y="160"/>
                    <a:pt x="35" y="160"/>
                    <a:pt x="36" y="160"/>
                  </a:cubicBezTo>
                  <a:cubicBezTo>
                    <a:pt x="37" y="159"/>
                    <a:pt x="37" y="161"/>
                    <a:pt x="38" y="164"/>
                  </a:cubicBezTo>
                  <a:cubicBezTo>
                    <a:pt x="39" y="167"/>
                    <a:pt x="42" y="174"/>
                    <a:pt x="43" y="175"/>
                  </a:cubicBezTo>
                  <a:cubicBezTo>
                    <a:pt x="43" y="176"/>
                    <a:pt x="43" y="176"/>
                    <a:pt x="42" y="177"/>
                  </a:cubicBezTo>
                  <a:cubicBezTo>
                    <a:pt x="41" y="178"/>
                    <a:pt x="42" y="180"/>
                    <a:pt x="42" y="180"/>
                  </a:cubicBezTo>
                  <a:cubicBezTo>
                    <a:pt x="43" y="180"/>
                    <a:pt x="43" y="179"/>
                    <a:pt x="43" y="180"/>
                  </a:cubicBezTo>
                  <a:cubicBezTo>
                    <a:pt x="44" y="181"/>
                    <a:pt x="41" y="181"/>
                    <a:pt x="40" y="181"/>
                  </a:cubicBezTo>
                  <a:cubicBezTo>
                    <a:pt x="40" y="181"/>
                    <a:pt x="40" y="183"/>
                    <a:pt x="39" y="183"/>
                  </a:cubicBezTo>
                  <a:cubicBezTo>
                    <a:pt x="39" y="183"/>
                    <a:pt x="36" y="182"/>
                    <a:pt x="36" y="182"/>
                  </a:cubicBezTo>
                  <a:cubicBezTo>
                    <a:pt x="36" y="181"/>
                    <a:pt x="36" y="181"/>
                    <a:pt x="36" y="180"/>
                  </a:cubicBezTo>
                  <a:cubicBezTo>
                    <a:pt x="36" y="179"/>
                    <a:pt x="34" y="180"/>
                    <a:pt x="32" y="181"/>
                  </a:cubicBezTo>
                  <a:cubicBezTo>
                    <a:pt x="31" y="181"/>
                    <a:pt x="28" y="182"/>
                    <a:pt x="28" y="183"/>
                  </a:cubicBezTo>
                  <a:cubicBezTo>
                    <a:pt x="27" y="184"/>
                    <a:pt x="26" y="184"/>
                    <a:pt x="26" y="184"/>
                  </a:cubicBezTo>
                  <a:cubicBezTo>
                    <a:pt x="26" y="184"/>
                    <a:pt x="10" y="182"/>
                    <a:pt x="9" y="182"/>
                  </a:cubicBezTo>
                  <a:cubicBezTo>
                    <a:pt x="9" y="182"/>
                    <a:pt x="9" y="182"/>
                    <a:pt x="9" y="182"/>
                  </a:cubicBezTo>
                  <a:cubicBezTo>
                    <a:pt x="9" y="182"/>
                    <a:pt x="9" y="184"/>
                    <a:pt x="9" y="186"/>
                  </a:cubicBezTo>
                  <a:cubicBezTo>
                    <a:pt x="9" y="187"/>
                    <a:pt x="7" y="187"/>
                    <a:pt x="7" y="187"/>
                  </a:cubicBezTo>
                  <a:cubicBezTo>
                    <a:pt x="6" y="187"/>
                    <a:pt x="5" y="187"/>
                    <a:pt x="3" y="187"/>
                  </a:cubicBezTo>
                  <a:cubicBezTo>
                    <a:pt x="2" y="187"/>
                    <a:pt x="1" y="189"/>
                    <a:pt x="0" y="190"/>
                  </a:cubicBezTo>
                  <a:cubicBezTo>
                    <a:pt x="1" y="191"/>
                    <a:pt x="2" y="192"/>
                    <a:pt x="1" y="192"/>
                  </a:cubicBezTo>
                  <a:cubicBezTo>
                    <a:pt x="0" y="193"/>
                    <a:pt x="1" y="193"/>
                    <a:pt x="2" y="193"/>
                  </a:cubicBezTo>
                  <a:cubicBezTo>
                    <a:pt x="2" y="193"/>
                    <a:pt x="4" y="193"/>
                    <a:pt x="5" y="194"/>
                  </a:cubicBezTo>
                  <a:cubicBezTo>
                    <a:pt x="5" y="195"/>
                    <a:pt x="7" y="203"/>
                    <a:pt x="20" y="206"/>
                  </a:cubicBezTo>
                  <a:cubicBezTo>
                    <a:pt x="20" y="206"/>
                    <a:pt x="22" y="207"/>
                    <a:pt x="24" y="206"/>
                  </a:cubicBezTo>
                  <a:cubicBezTo>
                    <a:pt x="26" y="205"/>
                    <a:pt x="27" y="205"/>
                    <a:pt x="27" y="204"/>
                  </a:cubicBezTo>
                  <a:cubicBezTo>
                    <a:pt x="28" y="204"/>
                    <a:pt x="29" y="204"/>
                    <a:pt x="30" y="204"/>
                  </a:cubicBezTo>
                  <a:cubicBezTo>
                    <a:pt x="32" y="204"/>
                    <a:pt x="33" y="204"/>
                    <a:pt x="32" y="206"/>
                  </a:cubicBezTo>
                  <a:cubicBezTo>
                    <a:pt x="31" y="208"/>
                    <a:pt x="30" y="210"/>
                    <a:pt x="21" y="212"/>
                  </a:cubicBezTo>
                  <a:cubicBezTo>
                    <a:pt x="21" y="212"/>
                    <a:pt x="14" y="214"/>
                    <a:pt x="15" y="213"/>
                  </a:cubicBezTo>
                  <a:cubicBezTo>
                    <a:pt x="16" y="211"/>
                    <a:pt x="15" y="211"/>
                    <a:pt x="14" y="211"/>
                  </a:cubicBezTo>
                  <a:cubicBezTo>
                    <a:pt x="13" y="211"/>
                    <a:pt x="11" y="211"/>
                    <a:pt x="12" y="213"/>
                  </a:cubicBezTo>
                  <a:cubicBezTo>
                    <a:pt x="13" y="215"/>
                    <a:pt x="13" y="217"/>
                    <a:pt x="18" y="221"/>
                  </a:cubicBezTo>
                  <a:cubicBezTo>
                    <a:pt x="23" y="225"/>
                    <a:pt x="30" y="233"/>
                    <a:pt x="31" y="234"/>
                  </a:cubicBezTo>
                  <a:cubicBezTo>
                    <a:pt x="32" y="235"/>
                    <a:pt x="34" y="236"/>
                    <a:pt x="37" y="237"/>
                  </a:cubicBezTo>
                  <a:cubicBezTo>
                    <a:pt x="40" y="238"/>
                    <a:pt x="42" y="238"/>
                    <a:pt x="45" y="237"/>
                  </a:cubicBezTo>
                  <a:cubicBezTo>
                    <a:pt x="48" y="235"/>
                    <a:pt x="52" y="234"/>
                    <a:pt x="54" y="233"/>
                  </a:cubicBezTo>
                  <a:cubicBezTo>
                    <a:pt x="57" y="232"/>
                    <a:pt x="60" y="230"/>
                    <a:pt x="61" y="226"/>
                  </a:cubicBezTo>
                  <a:cubicBezTo>
                    <a:pt x="61" y="226"/>
                    <a:pt x="62" y="223"/>
                    <a:pt x="59" y="222"/>
                  </a:cubicBezTo>
                  <a:cubicBezTo>
                    <a:pt x="57" y="221"/>
                    <a:pt x="57" y="220"/>
                    <a:pt x="58" y="220"/>
                  </a:cubicBezTo>
                  <a:cubicBezTo>
                    <a:pt x="59" y="220"/>
                    <a:pt x="60" y="220"/>
                    <a:pt x="59" y="219"/>
                  </a:cubicBezTo>
                  <a:cubicBezTo>
                    <a:pt x="58" y="219"/>
                    <a:pt x="59" y="218"/>
                    <a:pt x="59" y="218"/>
                  </a:cubicBezTo>
                  <a:cubicBezTo>
                    <a:pt x="60" y="217"/>
                    <a:pt x="63" y="216"/>
                    <a:pt x="61" y="214"/>
                  </a:cubicBezTo>
                  <a:cubicBezTo>
                    <a:pt x="59" y="213"/>
                    <a:pt x="61" y="213"/>
                    <a:pt x="62" y="213"/>
                  </a:cubicBezTo>
                  <a:cubicBezTo>
                    <a:pt x="63" y="213"/>
                    <a:pt x="68" y="214"/>
                    <a:pt x="69" y="214"/>
                  </a:cubicBezTo>
                  <a:cubicBezTo>
                    <a:pt x="69" y="214"/>
                    <a:pt x="72" y="214"/>
                    <a:pt x="69" y="215"/>
                  </a:cubicBezTo>
                  <a:cubicBezTo>
                    <a:pt x="65" y="216"/>
                    <a:pt x="64" y="216"/>
                    <a:pt x="64" y="220"/>
                  </a:cubicBezTo>
                  <a:cubicBezTo>
                    <a:pt x="65" y="223"/>
                    <a:pt x="66" y="224"/>
                    <a:pt x="67" y="223"/>
                  </a:cubicBezTo>
                  <a:cubicBezTo>
                    <a:pt x="69" y="223"/>
                    <a:pt x="71" y="223"/>
                    <a:pt x="70" y="224"/>
                  </a:cubicBezTo>
                  <a:cubicBezTo>
                    <a:pt x="69" y="224"/>
                    <a:pt x="66" y="226"/>
                    <a:pt x="66" y="229"/>
                  </a:cubicBezTo>
                  <a:cubicBezTo>
                    <a:pt x="66" y="232"/>
                    <a:pt x="66" y="233"/>
                    <a:pt x="67" y="232"/>
                  </a:cubicBezTo>
                  <a:cubicBezTo>
                    <a:pt x="68" y="232"/>
                    <a:pt x="69" y="233"/>
                    <a:pt x="69" y="233"/>
                  </a:cubicBezTo>
                  <a:cubicBezTo>
                    <a:pt x="69" y="233"/>
                    <a:pt x="70" y="234"/>
                    <a:pt x="70" y="236"/>
                  </a:cubicBezTo>
                  <a:cubicBezTo>
                    <a:pt x="70" y="238"/>
                    <a:pt x="69" y="242"/>
                    <a:pt x="68" y="245"/>
                  </a:cubicBezTo>
                  <a:cubicBezTo>
                    <a:pt x="67" y="248"/>
                    <a:pt x="66" y="252"/>
                    <a:pt x="67" y="253"/>
                  </a:cubicBezTo>
                  <a:cubicBezTo>
                    <a:pt x="67" y="254"/>
                    <a:pt x="68" y="256"/>
                    <a:pt x="68" y="256"/>
                  </a:cubicBezTo>
                  <a:cubicBezTo>
                    <a:pt x="69" y="256"/>
                    <a:pt x="70" y="256"/>
                    <a:pt x="69" y="257"/>
                  </a:cubicBezTo>
                  <a:cubicBezTo>
                    <a:pt x="68" y="258"/>
                    <a:pt x="68" y="258"/>
                    <a:pt x="68" y="259"/>
                  </a:cubicBezTo>
                  <a:cubicBezTo>
                    <a:pt x="69" y="260"/>
                    <a:pt x="69" y="262"/>
                    <a:pt x="70" y="264"/>
                  </a:cubicBezTo>
                  <a:cubicBezTo>
                    <a:pt x="72" y="265"/>
                    <a:pt x="71" y="262"/>
                    <a:pt x="72" y="264"/>
                  </a:cubicBezTo>
                  <a:cubicBezTo>
                    <a:pt x="73" y="266"/>
                    <a:pt x="71" y="266"/>
                    <a:pt x="71" y="266"/>
                  </a:cubicBezTo>
                  <a:cubicBezTo>
                    <a:pt x="71" y="266"/>
                    <a:pt x="70" y="266"/>
                    <a:pt x="71" y="266"/>
                  </a:cubicBezTo>
                  <a:cubicBezTo>
                    <a:pt x="71" y="267"/>
                    <a:pt x="71" y="267"/>
                    <a:pt x="70" y="267"/>
                  </a:cubicBezTo>
                  <a:cubicBezTo>
                    <a:pt x="70" y="268"/>
                    <a:pt x="69" y="268"/>
                    <a:pt x="70" y="269"/>
                  </a:cubicBezTo>
                  <a:cubicBezTo>
                    <a:pt x="71" y="270"/>
                    <a:pt x="72" y="272"/>
                    <a:pt x="71" y="272"/>
                  </a:cubicBezTo>
                  <a:cubicBezTo>
                    <a:pt x="70" y="272"/>
                    <a:pt x="70" y="272"/>
                    <a:pt x="71" y="273"/>
                  </a:cubicBezTo>
                  <a:cubicBezTo>
                    <a:pt x="71" y="274"/>
                    <a:pt x="74" y="277"/>
                    <a:pt x="72" y="276"/>
                  </a:cubicBezTo>
                  <a:cubicBezTo>
                    <a:pt x="72" y="276"/>
                    <a:pt x="71" y="276"/>
                    <a:pt x="71" y="277"/>
                  </a:cubicBezTo>
                  <a:cubicBezTo>
                    <a:pt x="71" y="279"/>
                    <a:pt x="76" y="298"/>
                    <a:pt x="77" y="302"/>
                  </a:cubicBezTo>
                  <a:cubicBezTo>
                    <a:pt x="77" y="302"/>
                    <a:pt x="77" y="309"/>
                    <a:pt x="81" y="313"/>
                  </a:cubicBezTo>
                  <a:cubicBezTo>
                    <a:pt x="84" y="317"/>
                    <a:pt x="87" y="320"/>
                    <a:pt x="85" y="320"/>
                  </a:cubicBezTo>
                  <a:cubicBezTo>
                    <a:pt x="84" y="319"/>
                    <a:pt x="84" y="320"/>
                    <a:pt x="84" y="321"/>
                  </a:cubicBezTo>
                  <a:cubicBezTo>
                    <a:pt x="85" y="322"/>
                    <a:pt x="87" y="326"/>
                    <a:pt x="87" y="326"/>
                  </a:cubicBezTo>
                  <a:cubicBezTo>
                    <a:pt x="87" y="326"/>
                    <a:pt x="88" y="327"/>
                    <a:pt x="89" y="327"/>
                  </a:cubicBezTo>
                  <a:cubicBezTo>
                    <a:pt x="90" y="327"/>
                    <a:pt x="90" y="328"/>
                    <a:pt x="89" y="328"/>
                  </a:cubicBezTo>
                  <a:cubicBezTo>
                    <a:pt x="88" y="329"/>
                    <a:pt x="89" y="329"/>
                    <a:pt x="89" y="329"/>
                  </a:cubicBezTo>
                  <a:cubicBezTo>
                    <a:pt x="90" y="329"/>
                    <a:pt x="93" y="333"/>
                    <a:pt x="94" y="336"/>
                  </a:cubicBezTo>
                  <a:cubicBezTo>
                    <a:pt x="94" y="340"/>
                    <a:pt x="98" y="349"/>
                    <a:pt x="98" y="352"/>
                  </a:cubicBezTo>
                  <a:cubicBezTo>
                    <a:pt x="99" y="355"/>
                    <a:pt x="100" y="356"/>
                    <a:pt x="99" y="358"/>
                  </a:cubicBezTo>
                  <a:cubicBezTo>
                    <a:pt x="99" y="360"/>
                    <a:pt x="100" y="361"/>
                    <a:pt x="100" y="362"/>
                  </a:cubicBezTo>
                  <a:cubicBezTo>
                    <a:pt x="101" y="363"/>
                    <a:pt x="106" y="372"/>
                    <a:pt x="108" y="374"/>
                  </a:cubicBezTo>
                  <a:cubicBezTo>
                    <a:pt x="111" y="377"/>
                    <a:pt x="113" y="382"/>
                    <a:pt x="115" y="387"/>
                  </a:cubicBezTo>
                  <a:cubicBezTo>
                    <a:pt x="116" y="392"/>
                    <a:pt x="120" y="399"/>
                    <a:pt x="121" y="401"/>
                  </a:cubicBezTo>
                  <a:cubicBezTo>
                    <a:pt x="123" y="404"/>
                    <a:pt x="123" y="407"/>
                    <a:pt x="123" y="408"/>
                  </a:cubicBezTo>
                  <a:cubicBezTo>
                    <a:pt x="123" y="408"/>
                    <a:pt x="122" y="408"/>
                    <a:pt x="122" y="407"/>
                  </a:cubicBezTo>
                  <a:cubicBezTo>
                    <a:pt x="122" y="406"/>
                    <a:pt x="121" y="406"/>
                    <a:pt x="121" y="406"/>
                  </a:cubicBezTo>
                  <a:cubicBezTo>
                    <a:pt x="121" y="407"/>
                    <a:pt x="121" y="408"/>
                    <a:pt x="121" y="408"/>
                  </a:cubicBezTo>
                  <a:cubicBezTo>
                    <a:pt x="122" y="409"/>
                    <a:pt x="123" y="413"/>
                    <a:pt x="125" y="414"/>
                  </a:cubicBezTo>
                  <a:cubicBezTo>
                    <a:pt x="126" y="415"/>
                    <a:pt x="126" y="416"/>
                    <a:pt x="126" y="417"/>
                  </a:cubicBezTo>
                  <a:cubicBezTo>
                    <a:pt x="125" y="417"/>
                    <a:pt x="125" y="418"/>
                    <a:pt x="126" y="419"/>
                  </a:cubicBezTo>
                  <a:cubicBezTo>
                    <a:pt x="127" y="420"/>
                    <a:pt x="132" y="426"/>
                    <a:pt x="134" y="428"/>
                  </a:cubicBezTo>
                  <a:cubicBezTo>
                    <a:pt x="137" y="429"/>
                    <a:pt x="139" y="430"/>
                    <a:pt x="140" y="429"/>
                  </a:cubicBezTo>
                  <a:cubicBezTo>
                    <a:pt x="141" y="428"/>
                    <a:pt x="142" y="427"/>
                    <a:pt x="144" y="426"/>
                  </a:cubicBezTo>
                  <a:cubicBezTo>
                    <a:pt x="145" y="426"/>
                    <a:pt x="147" y="424"/>
                    <a:pt x="148" y="421"/>
                  </a:cubicBezTo>
                  <a:cubicBezTo>
                    <a:pt x="149" y="418"/>
                    <a:pt x="150" y="416"/>
                    <a:pt x="153" y="414"/>
                  </a:cubicBezTo>
                  <a:cubicBezTo>
                    <a:pt x="156" y="413"/>
                    <a:pt x="159" y="412"/>
                    <a:pt x="162" y="413"/>
                  </a:cubicBezTo>
                  <a:cubicBezTo>
                    <a:pt x="166" y="413"/>
                    <a:pt x="168" y="414"/>
                    <a:pt x="166" y="412"/>
                  </a:cubicBezTo>
                  <a:cubicBezTo>
                    <a:pt x="166" y="412"/>
                    <a:pt x="164" y="411"/>
                    <a:pt x="163" y="411"/>
                  </a:cubicBezTo>
                  <a:cubicBezTo>
                    <a:pt x="162" y="411"/>
                    <a:pt x="159" y="411"/>
                    <a:pt x="160" y="408"/>
                  </a:cubicBezTo>
                  <a:cubicBezTo>
                    <a:pt x="161" y="404"/>
                    <a:pt x="163" y="404"/>
                    <a:pt x="164" y="400"/>
                  </a:cubicBezTo>
                  <a:cubicBezTo>
                    <a:pt x="165" y="397"/>
                    <a:pt x="167" y="396"/>
                    <a:pt x="170" y="396"/>
                  </a:cubicBezTo>
                  <a:cubicBezTo>
                    <a:pt x="173" y="397"/>
                    <a:pt x="174" y="397"/>
                    <a:pt x="174" y="393"/>
                  </a:cubicBezTo>
                  <a:cubicBezTo>
                    <a:pt x="174" y="388"/>
                    <a:pt x="174" y="385"/>
                    <a:pt x="172" y="383"/>
                  </a:cubicBezTo>
                  <a:cubicBezTo>
                    <a:pt x="170" y="381"/>
                    <a:pt x="171" y="381"/>
                    <a:pt x="172" y="381"/>
                  </a:cubicBezTo>
                  <a:cubicBezTo>
                    <a:pt x="172" y="381"/>
                    <a:pt x="173" y="381"/>
                    <a:pt x="173" y="379"/>
                  </a:cubicBezTo>
                  <a:cubicBezTo>
                    <a:pt x="172" y="377"/>
                    <a:pt x="172" y="372"/>
                    <a:pt x="177" y="366"/>
                  </a:cubicBezTo>
                  <a:cubicBezTo>
                    <a:pt x="177" y="366"/>
                    <a:pt x="180" y="361"/>
                    <a:pt x="180" y="356"/>
                  </a:cubicBezTo>
                  <a:cubicBezTo>
                    <a:pt x="180" y="350"/>
                    <a:pt x="180" y="349"/>
                    <a:pt x="179" y="349"/>
                  </a:cubicBezTo>
                  <a:cubicBezTo>
                    <a:pt x="177" y="348"/>
                    <a:pt x="176" y="347"/>
                    <a:pt x="177" y="346"/>
                  </a:cubicBezTo>
                  <a:cubicBezTo>
                    <a:pt x="178" y="346"/>
                    <a:pt x="178" y="346"/>
                    <a:pt x="179" y="346"/>
                  </a:cubicBezTo>
                  <a:cubicBezTo>
                    <a:pt x="179" y="347"/>
                    <a:pt x="180" y="347"/>
                    <a:pt x="180" y="346"/>
                  </a:cubicBezTo>
                  <a:cubicBezTo>
                    <a:pt x="179" y="344"/>
                    <a:pt x="177" y="341"/>
                    <a:pt x="177" y="337"/>
                  </a:cubicBezTo>
                  <a:cubicBezTo>
                    <a:pt x="177" y="333"/>
                    <a:pt x="175" y="319"/>
                    <a:pt x="181" y="314"/>
                  </a:cubicBezTo>
                  <a:cubicBezTo>
                    <a:pt x="181" y="314"/>
                    <a:pt x="184" y="312"/>
                    <a:pt x="187" y="313"/>
                  </a:cubicBezTo>
                  <a:cubicBezTo>
                    <a:pt x="189" y="314"/>
                    <a:pt x="188" y="313"/>
                    <a:pt x="189" y="313"/>
                  </a:cubicBezTo>
                  <a:cubicBezTo>
                    <a:pt x="189" y="312"/>
                    <a:pt x="189" y="310"/>
                    <a:pt x="189" y="311"/>
                  </a:cubicBezTo>
                  <a:cubicBezTo>
                    <a:pt x="190" y="312"/>
                    <a:pt x="191" y="314"/>
                    <a:pt x="192" y="312"/>
                  </a:cubicBezTo>
                  <a:cubicBezTo>
                    <a:pt x="192" y="311"/>
                    <a:pt x="193" y="310"/>
                    <a:pt x="193" y="309"/>
                  </a:cubicBezTo>
                  <a:cubicBezTo>
                    <a:pt x="194" y="308"/>
                    <a:pt x="195" y="305"/>
                    <a:pt x="197" y="305"/>
                  </a:cubicBezTo>
                  <a:cubicBezTo>
                    <a:pt x="200" y="305"/>
                    <a:pt x="203" y="305"/>
                    <a:pt x="207" y="303"/>
                  </a:cubicBezTo>
                  <a:cubicBezTo>
                    <a:pt x="211" y="301"/>
                    <a:pt x="211" y="299"/>
                    <a:pt x="210" y="297"/>
                  </a:cubicBezTo>
                  <a:cubicBezTo>
                    <a:pt x="209" y="296"/>
                    <a:pt x="209" y="294"/>
                    <a:pt x="211" y="293"/>
                  </a:cubicBezTo>
                  <a:cubicBezTo>
                    <a:pt x="213" y="292"/>
                    <a:pt x="221" y="288"/>
                    <a:pt x="223" y="287"/>
                  </a:cubicBezTo>
                  <a:cubicBezTo>
                    <a:pt x="224" y="285"/>
                    <a:pt x="230" y="279"/>
                    <a:pt x="233" y="278"/>
                  </a:cubicBezTo>
                  <a:cubicBezTo>
                    <a:pt x="235" y="276"/>
                    <a:pt x="239" y="273"/>
                    <a:pt x="241" y="271"/>
                  </a:cubicBezTo>
                  <a:cubicBezTo>
                    <a:pt x="243" y="268"/>
                    <a:pt x="245" y="264"/>
                    <a:pt x="249" y="261"/>
                  </a:cubicBezTo>
                  <a:cubicBezTo>
                    <a:pt x="253" y="258"/>
                    <a:pt x="257" y="254"/>
                    <a:pt x="259" y="254"/>
                  </a:cubicBezTo>
                  <a:cubicBezTo>
                    <a:pt x="261" y="253"/>
                    <a:pt x="271" y="251"/>
                    <a:pt x="270" y="250"/>
                  </a:cubicBezTo>
                  <a:cubicBezTo>
                    <a:pt x="269" y="249"/>
                    <a:pt x="269" y="248"/>
                    <a:pt x="270" y="248"/>
                  </a:cubicBezTo>
                  <a:cubicBezTo>
                    <a:pt x="271" y="248"/>
                    <a:pt x="272" y="248"/>
                    <a:pt x="273" y="247"/>
                  </a:cubicBezTo>
                  <a:cubicBezTo>
                    <a:pt x="273" y="246"/>
                    <a:pt x="280" y="240"/>
                    <a:pt x="280" y="240"/>
                  </a:cubicBezTo>
                  <a:cubicBezTo>
                    <a:pt x="280" y="240"/>
                    <a:pt x="280" y="239"/>
                    <a:pt x="280" y="237"/>
                  </a:cubicBezTo>
                  <a:cubicBezTo>
                    <a:pt x="279" y="236"/>
                    <a:pt x="277" y="229"/>
                    <a:pt x="280" y="227"/>
                  </a:cubicBezTo>
                  <a:cubicBezTo>
                    <a:pt x="282" y="225"/>
                    <a:pt x="286" y="224"/>
                    <a:pt x="287" y="224"/>
                  </a:cubicBezTo>
                  <a:cubicBezTo>
                    <a:pt x="287" y="224"/>
                    <a:pt x="293" y="222"/>
                    <a:pt x="296" y="218"/>
                  </a:cubicBezTo>
                  <a:cubicBezTo>
                    <a:pt x="296" y="218"/>
                    <a:pt x="298" y="215"/>
                    <a:pt x="298" y="218"/>
                  </a:cubicBezTo>
                  <a:cubicBezTo>
                    <a:pt x="298" y="220"/>
                    <a:pt x="297" y="225"/>
                    <a:pt x="299" y="225"/>
                  </a:cubicBezTo>
                  <a:cubicBezTo>
                    <a:pt x="301" y="225"/>
                    <a:pt x="301" y="224"/>
                    <a:pt x="301" y="223"/>
                  </a:cubicBezTo>
                  <a:cubicBezTo>
                    <a:pt x="301" y="222"/>
                    <a:pt x="302" y="222"/>
                    <a:pt x="302" y="224"/>
                  </a:cubicBezTo>
                  <a:cubicBezTo>
                    <a:pt x="303" y="226"/>
                    <a:pt x="303" y="225"/>
                    <a:pt x="304" y="224"/>
                  </a:cubicBezTo>
                  <a:cubicBezTo>
                    <a:pt x="304" y="222"/>
                    <a:pt x="303" y="222"/>
                    <a:pt x="303" y="220"/>
                  </a:cubicBezTo>
                  <a:cubicBezTo>
                    <a:pt x="304" y="219"/>
                    <a:pt x="305" y="220"/>
                    <a:pt x="305" y="222"/>
                  </a:cubicBezTo>
                  <a:cubicBezTo>
                    <a:pt x="305" y="225"/>
                    <a:pt x="307" y="225"/>
                    <a:pt x="308" y="225"/>
                  </a:cubicBezTo>
                  <a:cubicBezTo>
                    <a:pt x="308" y="225"/>
                    <a:pt x="311" y="225"/>
                    <a:pt x="310" y="222"/>
                  </a:cubicBezTo>
                  <a:cubicBezTo>
                    <a:pt x="310" y="221"/>
                    <a:pt x="310" y="220"/>
                    <a:pt x="311" y="220"/>
                  </a:cubicBezTo>
                  <a:cubicBezTo>
                    <a:pt x="310" y="218"/>
                    <a:pt x="310" y="217"/>
                    <a:pt x="310" y="216"/>
                  </a:cubicBezTo>
                  <a:cubicBezTo>
                    <a:pt x="310" y="216"/>
                    <a:pt x="309" y="214"/>
                    <a:pt x="309" y="214"/>
                  </a:cubicBezTo>
                  <a:cubicBezTo>
                    <a:pt x="309" y="213"/>
                    <a:pt x="309" y="213"/>
                    <a:pt x="309" y="213"/>
                  </a:cubicBezTo>
                  <a:cubicBezTo>
                    <a:pt x="309" y="212"/>
                    <a:pt x="309" y="209"/>
                    <a:pt x="308" y="209"/>
                  </a:cubicBezTo>
                  <a:cubicBezTo>
                    <a:pt x="308" y="209"/>
                    <a:pt x="308" y="208"/>
                    <a:pt x="308" y="208"/>
                  </a:cubicBezTo>
                  <a:cubicBezTo>
                    <a:pt x="308" y="207"/>
                    <a:pt x="309" y="206"/>
                    <a:pt x="308" y="206"/>
                  </a:cubicBezTo>
                  <a:cubicBezTo>
                    <a:pt x="308" y="205"/>
                    <a:pt x="307" y="203"/>
                    <a:pt x="308" y="203"/>
                  </a:cubicBezTo>
                  <a:cubicBezTo>
                    <a:pt x="308" y="203"/>
                    <a:pt x="309" y="200"/>
                    <a:pt x="309" y="200"/>
                  </a:cubicBezTo>
                  <a:cubicBezTo>
                    <a:pt x="309" y="200"/>
                    <a:pt x="309" y="199"/>
                    <a:pt x="308" y="199"/>
                  </a:cubicBezTo>
                  <a:cubicBezTo>
                    <a:pt x="308" y="199"/>
                    <a:pt x="307" y="199"/>
                    <a:pt x="307" y="199"/>
                  </a:cubicBezTo>
                  <a:cubicBezTo>
                    <a:pt x="307" y="199"/>
                    <a:pt x="307" y="199"/>
                    <a:pt x="306" y="198"/>
                  </a:cubicBezTo>
                  <a:cubicBezTo>
                    <a:pt x="306" y="198"/>
                    <a:pt x="306" y="197"/>
                    <a:pt x="306" y="197"/>
                  </a:cubicBezTo>
                  <a:cubicBezTo>
                    <a:pt x="306" y="196"/>
                    <a:pt x="306" y="195"/>
                    <a:pt x="306" y="195"/>
                  </a:cubicBezTo>
                  <a:cubicBezTo>
                    <a:pt x="306" y="195"/>
                    <a:pt x="306" y="195"/>
                    <a:pt x="306" y="195"/>
                  </a:cubicBezTo>
                  <a:cubicBezTo>
                    <a:pt x="305" y="194"/>
                    <a:pt x="304" y="193"/>
                    <a:pt x="304" y="193"/>
                  </a:cubicBezTo>
                  <a:cubicBezTo>
                    <a:pt x="304" y="193"/>
                    <a:pt x="304" y="193"/>
                    <a:pt x="304" y="192"/>
                  </a:cubicBezTo>
                  <a:cubicBezTo>
                    <a:pt x="304" y="190"/>
                    <a:pt x="304" y="189"/>
                    <a:pt x="304" y="189"/>
                  </a:cubicBezTo>
                  <a:cubicBezTo>
                    <a:pt x="304" y="189"/>
                    <a:pt x="304" y="189"/>
                    <a:pt x="304" y="188"/>
                  </a:cubicBezTo>
                  <a:cubicBezTo>
                    <a:pt x="305" y="188"/>
                    <a:pt x="305" y="187"/>
                    <a:pt x="305" y="187"/>
                  </a:cubicBezTo>
                  <a:cubicBezTo>
                    <a:pt x="305" y="187"/>
                    <a:pt x="305" y="186"/>
                    <a:pt x="305" y="185"/>
                  </a:cubicBezTo>
                  <a:cubicBezTo>
                    <a:pt x="305" y="185"/>
                    <a:pt x="305" y="184"/>
                    <a:pt x="305" y="184"/>
                  </a:cubicBezTo>
                  <a:cubicBezTo>
                    <a:pt x="305" y="183"/>
                    <a:pt x="306" y="183"/>
                    <a:pt x="305" y="183"/>
                  </a:cubicBezTo>
                  <a:cubicBezTo>
                    <a:pt x="305" y="183"/>
                    <a:pt x="305" y="182"/>
                    <a:pt x="304" y="182"/>
                  </a:cubicBezTo>
                  <a:cubicBezTo>
                    <a:pt x="303" y="182"/>
                    <a:pt x="301" y="181"/>
                    <a:pt x="301" y="181"/>
                  </a:cubicBezTo>
                  <a:cubicBezTo>
                    <a:pt x="301" y="181"/>
                    <a:pt x="297" y="179"/>
                    <a:pt x="297" y="179"/>
                  </a:cubicBezTo>
                  <a:cubicBezTo>
                    <a:pt x="297" y="179"/>
                    <a:pt x="296" y="179"/>
                    <a:pt x="296" y="178"/>
                  </a:cubicBezTo>
                  <a:cubicBezTo>
                    <a:pt x="296" y="177"/>
                    <a:pt x="297" y="174"/>
                    <a:pt x="297" y="174"/>
                  </a:cubicBezTo>
                  <a:cubicBezTo>
                    <a:pt x="297" y="174"/>
                    <a:pt x="297" y="173"/>
                    <a:pt x="297" y="173"/>
                  </a:cubicBezTo>
                  <a:cubicBezTo>
                    <a:pt x="298" y="173"/>
                    <a:pt x="299" y="173"/>
                    <a:pt x="299" y="172"/>
                  </a:cubicBezTo>
                  <a:cubicBezTo>
                    <a:pt x="299" y="172"/>
                    <a:pt x="300" y="172"/>
                    <a:pt x="300" y="171"/>
                  </a:cubicBezTo>
                  <a:cubicBezTo>
                    <a:pt x="301" y="171"/>
                    <a:pt x="301" y="169"/>
                    <a:pt x="301" y="169"/>
                  </a:cubicBezTo>
                  <a:cubicBezTo>
                    <a:pt x="302" y="169"/>
                    <a:pt x="303" y="168"/>
                    <a:pt x="304" y="168"/>
                  </a:cubicBezTo>
                  <a:cubicBezTo>
                    <a:pt x="304" y="168"/>
                    <a:pt x="305" y="168"/>
                    <a:pt x="306" y="168"/>
                  </a:cubicBezTo>
                  <a:cubicBezTo>
                    <a:pt x="307" y="168"/>
                    <a:pt x="308" y="168"/>
                    <a:pt x="308" y="168"/>
                  </a:cubicBezTo>
                  <a:cubicBezTo>
                    <a:pt x="308" y="168"/>
                    <a:pt x="309" y="168"/>
                    <a:pt x="308" y="168"/>
                  </a:cubicBezTo>
                  <a:cubicBezTo>
                    <a:pt x="308" y="168"/>
                    <a:pt x="309" y="167"/>
                    <a:pt x="309" y="167"/>
                  </a:cubicBezTo>
                  <a:cubicBezTo>
                    <a:pt x="309" y="167"/>
                    <a:pt x="309" y="167"/>
                    <a:pt x="309" y="166"/>
                  </a:cubicBezTo>
                  <a:cubicBezTo>
                    <a:pt x="308" y="166"/>
                    <a:pt x="308" y="166"/>
                    <a:pt x="308" y="166"/>
                  </a:cubicBezTo>
                  <a:cubicBezTo>
                    <a:pt x="307" y="166"/>
                    <a:pt x="307" y="165"/>
                    <a:pt x="307" y="165"/>
                  </a:cubicBezTo>
                  <a:cubicBezTo>
                    <a:pt x="307" y="164"/>
                    <a:pt x="306" y="163"/>
                    <a:pt x="306" y="163"/>
                  </a:cubicBezTo>
                  <a:cubicBezTo>
                    <a:pt x="306" y="163"/>
                    <a:pt x="304" y="163"/>
                    <a:pt x="304" y="163"/>
                  </a:cubicBezTo>
                  <a:cubicBezTo>
                    <a:pt x="304" y="163"/>
                    <a:pt x="303" y="163"/>
                    <a:pt x="303" y="163"/>
                  </a:cubicBezTo>
                  <a:cubicBezTo>
                    <a:pt x="303" y="162"/>
                    <a:pt x="301" y="161"/>
                    <a:pt x="301" y="160"/>
                  </a:cubicBezTo>
                  <a:cubicBezTo>
                    <a:pt x="300" y="160"/>
                    <a:pt x="299" y="158"/>
                    <a:pt x="299" y="158"/>
                  </a:cubicBezTo>
                  <a:cubicBezTo>
                    <a:pt x="299" y="158"/>
                    <a:pt x="298" y="158"/>
                    <a:pt x="298" y="158"/>
                  </a:cubicBezTo>
                  <a:cubicBezTo>
                    <a:pt x="297" y="158"/>
                    <a:pt x="296" y="158"/>
                    <a:pt x="296" y="157"/>
                  </a:cubicBezTo>
                  <a:cubicBezTo>
                    <a:pt x="296" y="156"/>
                    <a:pt x="296" y="155"/>
                    <a:pt x="297" y="155"/>
                  </a:cubicBezTo>
                  <a:cubicBezTo>
                    <a:pt x="297" y="155"/>
                    <a:pt x="297" y="154"/>
                    <a:pt x="298" y="154"/>
                  </a:cubicBezTo>
                  <a:cubicBezTo>
                    <a:pt x="298" y="153"/>
                    <a:pt x="298" y="152"/>
                    <a:pt x="299" y="152"/>
                  </a:cubicBezTo>
                  <a:cubicBezTo>
                    <a:pt x="299" y="152"/>
                    <a:pt x="301" y="150"/>
                    <a:pt x="301" y="150"/>
                  </a:cubicBezTo>
                  <a:cubicBezTo>
                    <a:pt x="301" y="150"/>
                    <a:pt x="301" y="149"/>
                    <a:pt x="302" y="149"/>
                  </a:cubicBezTo>
                  <a:cubicBezTo>
                    <a:pt x="302" y="149"/>
                    <a:pt x="302" y="149"/>
                    <a:pt x="302" y="149"/>
                  </a:cubicBezTo>
                  <a:cubicBezTo>
                    <a:pt x="302" y="148"/>
                    <a:pt x="302" y="149"/>
                    <a:pt x="301" y="148"/>
                  </a:cubicBezTo>
                  <a:cubicBezTo>
                    <a:pt x="301" y="148"/>
                    <a:pt x="299" y="148"/>
                    <a:pt x="299" y="147"/>
                  </a:cubicBezTo>
                  <a:cubicBezTo>
                    <a:pt x="300" y="146"/>
                    <a:pt x="301" y="146"/>
                    <a:pt x="301" y="147"/>
                  </a:cubicBezTo>
                  <a:cubicBezTo>
                    <a:pt x="302" y="147"/>
                    <a:pt x="305" y="150"/>
                    <a:pt x="305" y="150"/>
                  </a:cubicBezTo>
                  <a:cubicBezTo>
                    <a:pt x="305" y="150"/>
                    <a:pt x="305" y="151"/>
                    <a:pt x="305" y="151"/>
                  </a:cubicBezTo>
                  <a:cubicBezTo>
                    <a:pt x="306" y="150"/>
                    <a:pt x="306" y="150"/>
                    <a:pt x="306" y="151"/>
                  </a:cubicBezTo>
                  <a:cubicBezTo>
                    <a:pt x="307" y="151"/>
                    <a:pt x="307" y="152"/>
                    <a:pt x="307" y="152"/>
                  </a:cubicBezTo>
                  <a:cubicBezTo>
                    <a:pt x="308" y="152"/>
                    <a:pt x="309" y="151"/>
                    <a:pt x="309" y="151"/>
                  </a:cubicBezTo>
                  <a:cubicBezTo>
                    <a:pt x="309" y="151"/>
                    <a:pt x="310" y="151"/>
                    <a:pt x="310" y="151"/>
                  </a:cubicBezTo>
                  <a:cubicBezTo>
                    <a:pt x="310" y="150"/>
                    <a:pt x="309" y="149"/>
                    <a:pt x="309" y="149"/>
                  </a:cubicBezTo>
                  <a:cubicBezTo>
                    <a:pt x="309" y="148"/>
                    <a:pt x="309" y="148"/>
                    <a:pt x="309" y="149"/>
                  </a:cubicBezTo>
                  <a:cubicBezTo>
                    <a:pt x="310" y="149"/>
                    <a:pt x="311" y="150"/>
                    <a:pt x="311" y="151"/>
                  </a:cubicBezTo>
                  <a:cubicBezTo>
                    <a:pt x="311" y="151"/>
                    <a:pt x="311" y="151"/>
                    <a:pt x="311" y="152"/>
                  </a:cubicBezTo>
                  <a:cubicBezTo>
                    <a:pt x="312" y="152"/>
                    <a:pt x="314" y="155"/>
                    <a:pt x="314" y="155"/>
                  </a:cubicBezTo>
                  <a:cubicBezTo>
                    <a:pt x="315" y="155"/>
                    <a:pt x="316" y="155"/>
                    <a:pt x="316" y="155"/>
                  </a:cubicBezTo>
                  <a:cubicBezTo>
                    <a:pt x="317" y="155"/>
                    <a:pt x="318" y="154"/>
                    <a:pt x="319" y="154"/>
                  </a:cubicBezTo>
                  <a:cubicBezTo>
                    <a:pt x="319" y="154"/>
                    <a:pt x="319" y="152"/>
                    <a:pt x="320" y="152"/>
                  </a:cubicBezTo>
                  <a:cubicBezTo>
                    <a:pt x="320" y="153"/>
                    <a:pt x="321" y="155"/>
                    <a:pt x="321" y="155"/>
                  </a:cubicBezTo>
                  <a:cubicBezTo>
                    <a:pt x="321" y="156"/>
                    <a:pt x="321" y="157"/>
                    <a:pt x="321" y="158"/>
                  </a:cubicBezTo>
                  <a:cubicBezTo>
                    <a:pt x="321" y="158"/>
                    <a:pt x="321" y="158"/>
                    <a:pt x="321" y="159"/>
                  </a:cubicBezTo>
                  <a:cubicBezTo>
                    <a:pt x="321" y="159"/>
                    <a:pt x="322" y="163"/>
                    <a:pt x="322" y="164"/>
                  </a:cubicBezTo>
                  <a:cubicBezTo>
                    <a:pt x="321" y="164"/>
                    <a:pt x="321" y="165"/>
                    <a:pt x="321" y="165"/>
                  </a:cubicBezTo>
                  <a:cubicBezTo>
                    <a:pt x="321" y="165"/>
                    <a:pt x="322" y="166"/>
                    <a:pt x="322" y="166"/>
                  </a:cubicBezTo>
                  <a:cubicBezTo>
                    <a:pt x="322" y="166"/>
                    <a:pt x="323" y="166"/>
                    <a:pt x="324" y="166"/>
                  </a:cubicBezTo>
                  <a:cubicBezTo>
                    <a:pt x="324" y="167"/>
                    <a:pt x="326" y="167"/>
                    <a:pt x="326" y="168"/>
                  </a:cubicBezTo>
                  <a:cubicBezTo>
                    <a:pt x="326" y="168"/>
                    <a:pt x="328" y="168"/>
                    <a:pt x="328" y="168"/>
                  </a:cubicBezTo>
                  <a:cubicBezTo>
                    <a:pt x="329" y="168"/>
                    <a:pt x="330" y="169"/>
                    <a:pt x="331" y="169"/>
                  </a:cubicBezTo>
                  <a:cubicBezTo>
                    <a:pt x="331" y="169"/>
                    <a:pt x="332" y="168"/>
                    <a:pt x="333" y="168"/>
                  </a:cubicBezTo>
                  <a:cubicBezTo>
                    <a:pt x="333" y="168"/>
                    <a:pt x="337" y="169"/>
                    <a:pt x="337" y="169"/>
                  </a:cubicBezTo>
                  <a:cubicBezTo>
                    <a:pt x="337" y="169"/>
                    <a:pt x="338" y="169"/>
                    <a:pt x="338" y="168"/>
                  </a:cubicBezTo>
                  <a:cubicBezTo>
                    <a:pt x="338" y="168"/>
                    <a:pt x="340" y="168"/>
                    <a:pt x="340" y="168"/>
                  </a:cubicBezTo>
                  <a:cubicBezTo>
                    <a:pt x="341" y="168"/>
                    <a:pt x="342" y="168"/>
                    <a:pt x="342" y="168"/>
                  </a:cubicBezTo>
                  <a:cubicBezTo>
                    <a:pt x="342" y="168"/>
                    <a:pt x="345" y="169"/>
                    <a:pt x="346" y="169"/>
                  </a:cubicBezTo>
                  <a:cubicBezTo>
                    <a:pt x="347" y="169"/>
                    <a:pt x="349" y="169"/>
                    <a:pt x="349" y="169"/>
                  </a:cubicBezTo>
                  <a:cubicBezTo>
                    <a:pt x="350" y="169"/>
                    <a:pt x="352" y="168"/>
                    <a:pt x="352" y="168"/>
                  </a:cubicBezTo>
                  <a:cubicBezTo>
                    <a:pt x="353" y="168"/>
                    <a:pt x="354" y="168"/>
                    <a:pt x="355" y="168"/>
                  </a:cubicBezTo>
                  <a:cubicBezTo>
                    <a:pt x="355" y="168"/>
                    <a:pt x="359" y="170"/>
                    <a:pt x="359" y="170"/>
                  </a:cubicBezTo>
                  <a:cubicBezTo>
                    <a:pt x="360" y="171"/>
                    <a:pt x="360" y="171"/>
                    <a:pt x="360" y="171"/>
                  </a:cubicBezTo>
                  <a:cubicBezTo>
                    <a:pt x="360" y="171"/>
                    <a:pt x="360" y="171"/>
                    <a:pt x="360" y="172"/>
                  </a:cubicBezTo>
                  <a:cubicBezTo>
                    <a:pt x="361" y="172"/>
                    <a:pt x="361" y="173"/>
                    <a:pt x="361" y="173"/>
                  </a:cubicBezTo>
                  <a:cubicBezTo>
                    <a:pt x="360" y="173"/>
                    <a:pt x="358" y="173"/>
                    <a:pt x="358" y="173"/>
                  </a:cubicBezTo>
                  <a:cubicBezTo>
                    <a:pt x="358" y="173"/>
                    <a:pt x="357" y="173"/>
                    <a:pt x="357" y="173"/>
                  </a:cubicBezTo>
                  <a:cubicBezTo>
                    <a:pt x="357" y="174"/>
                    <a:pt x="356" y="178"/>
                    <a:pt x="356" y="178"/>
                  </a:cubicBezTo>
                  <a:cubicBezTo>
                    <a:pt x="356" y="178"/>
                    <a:pt x="356" y="178"/>
                    <a:pt x="356" y="178"/>
                  </a:cubicBezTo>
                  <a:cubicBezTo>
                    <a:pt x="356" y="179"/>
                    <a:pt x="353" y="181"/>
                    <a:pt x="353" y="181"/>
                  </a:cubicBezTo>
                  <a:cubicBezTo>
                    <a:pt x="353" y="181"/>
                    <a:pt x="353" y="182"/>
                    <a:pt x="352" y="182"/>
                  </a:cubicBezTo>
                  <a:cubicBezTo>
                    <a:pt x="352" y="182"/>
                    <a:pt x="352" y="184"/>
                    <a:pt x="352" y="184"/>
                  </a:cubicBezTo>
                  <a:cubicBezTo>
                    <a:pt x="352" y="184"/>
                    <a:pt x="352" y="185"/>
                    <a:pt x="352" y="184"/>
                  </a:cubicBezTo>
                  <a:cubicBezTo>
                    <a:pt x="351" y="184"/>
                    <a:pt x="350" y="183"/>
                    <a:pt x="350" y="183"/>
                  </a:cubicBezTo>
                  <a:cubicBezTo>
                    <a:pt x="350" y="183"/>
                    <a:pt x="348" y="183"/>
                    <a:pt x="348" y="184"/>
                  </a:cubicBezTo>
                  <a:cubicBezTo>
                    <a:pt x="347" y="184"/>
                    <a:pt x="345" y="185"/>
                    <a:pt x="345" y="185"/>
                  </a:cubicBezTo>
                  <a:cubicBezTo>
                    <a:pt x="345" y="185"/>
                    <a:pt x="345" y="185"/>
                    <a:pt x="345" y="185"/>
                  </a:cubicBezTo>
                  <a:cubicBezTo>
                    <a:pt x="344" y="186"/>
                    <a:pt x="343" y="188"/>
                    <a:pt x="343" y="188"/>
                  </a:cubicBezTo>
                  <a:cubicBezTo>
                    <a:pt x="342" y="189"/>
                    <a:pt x="342" y="189"/>
                    <a:pt x="342" y="189"/>
                  </a:cubicBezTo>
                  <a:cubicBezTo>
                    <a:pt x="342" y="189"/>
                    <a:pt x="342" y="190"/>
                    <a:pt x="342" y="190"/>
                  </a:cubicBezTo>
                  <a:cubicBezTo>
                    <a:pt x="342" y="190"/>
                    <a:pt x="341" y="192"/>
                    <a:pt x="341" y="192"/>
                  </a:cubicBezTo>
                  <a:cubicBezTo>
                    <a:pt x="341" y="193"/>
                    <a:pt x="342" y="194"/>
                    <a:pt x="342" y="195"/>
                  </a:cubicBezTo>
                  <a:cubicBezTo>
                    <a:pt x="342" y="195"/>
                    <a:pt x="343" y="197"/>
                    <a:pt x="343" y="197"/>
                  </a:cubicBezTo>
                  <a:cubicBezTo>
                    <a:pt x="343" y="197"/>
                    <a:pt x="343" y="197"/>
                    <a:pt x="343" y="198"/>
                  </a:cubicBezTo>
                  <a:cubicBezTo>
                    <a:pt x="343" y="198"/>
                    <a:pt x="343" y="198"/>
                    <a:pt x="344" y="199"/>
                  </a:cubicBezTo>
                  <a:cubicBezTo>
                    <a:pt x="344" y="199"/>
                    <a:pt x="344" y="201"/>
                    <a:pt x="344" y="201"/>
                  </a:cubicBezTo>
                  <a:cubicBezTo>
                    <a:pt x="344" y="201"/>
                    <a:pt x="344" y="201"/>
                    <a:pt x="344" y="201"/>
                  </a:cubicBezTo>
                  <a:cubicBezTo>
                    <a:pt x="345" y="201"/>
                    <a:pt x="345" y="201"/>
                    <a:pt x="345" y="200"/>
                  </a:cubicBezTo>
                  <a:cubicBezTo>
                    <a:pt x="345" y="200"/>
                    <a:pt x="345" y="199"/>
                    <a:pt x="345" y="199"/>
                  </a:cubicBezTo>
                  <a:cubicBezTo>
                    <a:pt x="345" y="198"/>
                    <a:pt x="346" y="198"/>
                    <a:pt x="346" y="199"/>
                  </a:cubicBezTo>
                  <a:cubicBezTo>
                    <a:pt x="346" y="199"/>
                    <a:pt x="347" y="201"/>
                    <a:pt x="347" y="201"/>
                  </a:cubicBezTo>
                  <a:cubicBezTo>
                    <a:pt x="347" y="201"/>
                    <a:pt x="347" y="203"/>
                    <a:pt x="348" y="203"/>
                  </a:cubicBezTo>
                  <a:cubicBezTo>
                    <a:pt x="348" y="203"/>
                    <a:pt x="348" y="203"/>
                    <a:pt x="349" y="203"/>
                  </a:cubicBezTo>
                  <a:cubicBezTo>
                    <a:pt x="349" y="203"/>
                    <a:pt x="351" y="202"/>
                    <a:pt x="351" y="202"/>
                  </a:cubicBezTo>
                  <a:cubicBezTo>
                    <a:pt x="351" y="201"/>
                    <a:pt x="351" y="200"/>
                    <a:pt x="351" y="199"/>
                  </a:cubicBezTo>
                  <a:cubicBezTo>
                    <a:pt x="351" y="199"/>
                    <a:pt x="353" y="196"/>
                    <a:pt x="353" y="196"/>
                  </a:cubicBezTo>
                  <a:cubicBezTo>
                    <a:pt x="353" y="196"/>
                    <a:pt x="353" y="195"/>
                    <a:pt x="353" y="195"/>
                  </a:cubicBezTo>
                  <a:cubicBezTo>
                    <a:pt x="353" y="194"/>
                    <a:pt x="353" y="192"/>
                    <a:pt x="353" y="191"/>
                  </a:cubicBezTo>
                  <a:cubicBezTo>
                    <a:pt x="353" y="191"/>
                    <a:pt x="353" y="191"/>
                    <a:pt x="354" y="191"/>
                  </a:cubicBezTo>
                  <a:cubicBezTo>
                    <a:pt x="354" y="192"/>
                    <a:pt x="354" y="192"/>
                    <a:pt x="354" y="192"/>
                  </a:cubicBezTo>
                  <a:cubicBezTo>
                    <a:pt x="355" y="192"/>
                    <a:pt x="355" y="192"/>
                    <a:pt x="355" y="192"/>
                  </a:cubicBezTo>
                  <a:cubicBezTo>
                    <a:pt x="355" y="191"/>
                    <a:pt x="356" y="191"/>
                    <a:pt x="356" y="191"/>
                  </a:cubicBezTo>
                  <a:cubicBezTo>
                    <a:pt x="356" y="191"/>
                    <a:pt x="358" y="191"/>
                    <a:pt x="358" y="191"/>
                  </a:cubicBezTo>
                  <a:cubicBezTo>
                    <a:pt x="358" y="191"/>
                    <a:pt x="358" y="192"/>
                    <a:pt x="358" y="192"/>
                  </a:cubicBezTo>
                  <a:cubicBezTo>
                    <a:pt x="358" y="192"/>
                    <a:pt x="359" y="197"/>
                    <a:pt x="359" y="197"/>
                  </a:cubicBezTo>
                  <a:cubicBezTo>
                    <a:pt x="359" y="197"/>
                    <a:pt x="359" y="198"/>
                    <a:pt x="359" y="198"/>
                  </a:cubicBezTo>
                  <a:cubicBezTo>
                    <a:pt x="359" y="199"/>
                    <a:pt x="359" y="202"/>
                    <a:pt x="360" y="202"/>
                  </a:cubicBezTo>
                  <a:cubicBezTo>
                    <a:pt x="360" y="203"/>
                    <a:pt x="361" y="206"/>
                    <a:pt x="361" y="207"/>
                  </a:cubicBezTo>
                  <a:cubicBezTo>
                    <a:pt x="361" y="207"/>
                    <a:pt x="362" y="207"/>
                    <a:pt x="362" y="208"/>
                  </a:cubicBezTo>
                  <a:cubicBezTo>
                    <a:pt x="362" y="209"/>
                    <a:pt x="362" y="215"/>
                    <a:pt x="362" y="215"/>
                  </a:cubicBezTo>
                  <a:cubicBezTo>
                    <a:pt x="362" y="216"/>
                    <a:pt x="363" y="217"/>
                    <a:pt x="363" y="218"/>
                  </a:cubicBezTo>
                  <a:cubicBezTo>
                    <a:pt x="364" y="217"/>
                    <a:pt x="364" y="217"/>
                    <a:pt x="364" y="217"/>
                  </a:cubicBezTo>
                  <a:cubicBezTo>
                    <a:pt x="364" y="217"/>
                    <a:pt x="364" y="216"/>
                    <a:pt x="366" y="216"/>
                  </a:cubicBezTo>
                  <a:cubicBezTo>
                    <a:pt x="367" y="217"/>
                    <a:pt x="368" y="217"/>
                    <a:pt x="368" y="217"/>
                  </a:cubicBezTo>
                  <a:cubicBezTo>
                    <a:pt x="368" y="217"/>
                    <a:pt x="369" y="218"/>
                    <a:pt x="369" y="217"/>
                  </a:cubicBezTo>
                  <a:cubicBezTo>
                    <a:pt x="369" y="217"/>
                    <a:pt x="371" y="215"/>
                    <a:pt x="371" y="215"/>
                  </a:cubicBezTo>
                  <a:cubicBezTo>
                    <a:pt x="371" y="215"/>
                    <a:pt x="371" y="215"/>
                    <a:pt x="371" y="215"/>
                  </a:cubicBezTo>
                  <a:cubicBezTo>
                    <a:pt x="371" y="214"/>
                    <a:pt x="370" y="209"/>
                    <a:pt x="370" y="206"/>
                  </a:cubicBezTo>
                  <a:cubicBezTo>
                    <a:pt x="370" y="204"/>
                    <a:pt x="370" y="202"/>
                    <a:pt x="371" y="202"/>
                  </a:cubicBezTo>
                  <a:cubicBezTo>
                    <a:pt x="372" y="202"/>
                    <a:pt x="373" y="202"/>
                    <a:pt x="373" y="202"/>
                  </a:cubicBezTo>
                  <a:cubicBezTo>
                    <a:pt x="373" y="202"/>
                    <a:pt x="373" y="202"/>
                    <a:pt x="374" y="202"/>
                  </a:cubicBezTo>
                  <a:cubicBezTo>
                    <a:pt x="374" y="201"/>
                    <a:pt x="374" y="201"/>
                    <a:pt x="374" y="200"/>
                  </a:cubicBezTo>
                  <a:cubicBezTo>
                    <a:pt x="374" y="200"/>
                    <a:pt x="375" y="192"/>
                    <a:pt x="375" y="192"/>
                  </a:cubicBezTo>
                  <a:cubicBezTo>
                    <a:pt x="375" y="192"/>
                    <a:pt x="375" y="192"/>
                    <a:pt x="375" y="191"/>
                  </a:cubicBezTo>
                  <a:cubicBezTo>
                    <a:pt x="375" y="191"/>
                    <a:pt x="374" y="187"/>
                    <a:pt x="374" y="187"/>
                  </a:cubicBezTo>
                  <a:cubicBezTo>
                    <a:pt x="374" y="187"/>
                    <a:pt x="373" y="186"/>
                    <a:pt x="374" y="186"/>
                  </a:cubicBezTo>
                  <a:cubicBezTo>
                    <a:pt x="375" y="186"/>
                    <a:pt x="382" y="187"/>
                    <a:pt x="382" y="187"/>
                  </a:cubicBezTo>
                  <a:cubicBezTo>
                    <a:pt x="382" y="187"/>
                    <a:pt x="383" y="188"/>
                    <a:pt x="383" y="188"/>
                  </a:cubicBezTo>
                  <a:cubicBezTo>
                    <a:pt x="383" y="188"/>
                    <a:pt x="385" y="189"/>
                    <a:pt x="385" y="189"/>
                  </a:cubicBezTo>
                  <a:cubicBezTo>
                    <a:pt x="385" y="189"/>
                    <a:pt x="386" y="189"/>
                    <a:pt x="386" y="189"/>
                  </a:cubicBezTo>
                  <a:cubicBezTo>
                    <a:pt x="386" y="188"/>
                    <a:pt x="390" y="178"/>
                    <a:pt x="390" y="178"/>
                  </a:cubicBezTo>
                  <a:cubicBezTo>
                    <a:pt x="390" y="178"/>
                    <a:pt x="391" y="177"/>
                    <a:pt x="391" y="177"/>
                  </a:cubicBezTo>
                  <a:cubicBezTo>
                    <a:pt x="391" y="177"/>
                    <a:pt x="392" y="176"/>
                    <a:pt x="392" y="175"/>
                  </a:cubicBezTo>
                  <a:cubicBezTo>
                    <a:pt x="393" y="175"/>
                    <a:pt x="395" y="170"/>
                    <a:pt x="394" y="169"/>
                  </a:cubicBezTo>
                  <a:cubicBezTo>
                    <a:pt x="394" y="167"/>
                    <a:pt x="393" y="165"/>
                    <a:pt x="393" y="165"/>
                  </a:cubicBezTo>
                  <a:cubicBezTo>
                    <a:pt x="393" y="165"/>
                    <a:pt x="393" y="165"/>
                    <a:pt x="393" y="164"/>
                  </a:cubicBezTo>
                  <a:cubicBezTo>
                    <a:pt x="393" y="164"/>
                    <a:pt x="394" y="164"/>
                    <a:pt x="394" y="163"/>
                  </a:cubicBezTo>
                  <a:cubicBezTo>
                    <a:pt x="394" y="163"/>
                    <a:pt x="397" y="161"/>
                    <a:pt x="397" y="161"/>
                  </a:cubicBezTo>
                  <a:cubicBezTo>
                    <a:pt x="397" y="161"/>
                    <a:pt x="399" y="160"/>
                    <a:pt x="399" y="160"/>
                  </a:cubicBezTo>
                  <a:cubicBezTo>
                    <a:pt x="399" y="160"/>
                    <a:pt x="399" y="159"/>
                    <a:pt x="399" y="159"/>
                  </a:cubicBezTo>
                  <a:cubicBezTo>
                    <a:pt x="399" y="158"/>
                    <a:pt x="399" y="158"/>
                    <a:pt x="399" y="158"/>
                  </a:cubicBezTo>
                  <a:cubicBezTo>
                    <a:pt x="399" y="157"/>
                    <a:pt x="401" y="155"/>
                    <a:pt x="401" y="154"/>
                  </a:cubicBezTo>
                  <a:cubicBezTo>
                    <a:pt x="401" y="153"/>
                    <a:pt x="400" y="147"/>
                    <a:pt x="400" y="147"/>
                  </a:cubicBezTo>
                  <a:cubicBezTo>
                    <a:pt x="400" y="147"/>
                    <a:pt x="400" y="147"/>
                    <a:pt x="400" y="147"/>
                  </a:cubicBezTo>
                  <a:cubicBezTo>
                    <a:pt x="400" y="146"/>
                    <a:pt x="402" y="145"/>
                    <a:pt x="402" y="145"/>
                  </a:cubicBezTo>
                  <a:cubicBezTo>
                    <a:pt x="402" y="145"/>
                    <a:pt x="402" y="144"/>
                    <a:pt x="402" y="144"/>
                  </a:cubicBezTo>
                  <a:cubicBezTo>
                    <a:pt x="403" y="144"/>
                    <a:pt x="405" y="144"/>
                    <a:pt x="405" y="144"/>
                  </a:cubicBezTo>
                  <a:cubicBezTo>
                    <a:pt x="405" y="144"/>
                    <a:pt x="405" y="143"/>
                    <a:pt x="406" y="143"/>
                  </a:cubicBezTo>
                  <a:cubicBezTo>
                    <a:pt x="406" y="143"/>
                    <a:pt x="410" y="139"/>
                    <a:pt x="410" y="139"/>
                  </a:cubicBezTo>
                  <a:cubicBezTo>
                    <a:pt x="410" y="139"/>
                    <a:pt x="411" y="139"/>
                    <a:pt x="411" y="139"/>
                  </a:cubicBezTo>
                  <a:cubicBezTo>
                    <a:pt x="411" y="139"/>
                    <a:pt x="419" y="135"/>
                    <a:pt x="421" y="134"/>
                  </a:cubicBezTo>
                  <a:cubicBezTo>
                    <a:pt x="422" y="134"/>
                    <a:pt x="424" y="133"/>
                    <a:pt x="425" y="134"/>
                  </a:cubicBezTo>
                  <a:cubicBezTo>
                    <a:pt x="426" y="135"/>
                    <a:pt x="426" y="135"/>
                    <a:pt x="426" y="135"/>
                  </a:cubicBezTo>
                  <a:cubicBezTo>
                    <a:pt x="426" y="136"/>
                    <a:pt x="426" y="136"/>
                    <a:pt x="426" y="136"/>
                  </a:cubicBezTo>
                  <a:cubicBezTo>
                    <a:pt x="427" y="137"/>
                    <a:pt x="429" y="138"/>
                    <a:pt x="429" y="138"/>
                  </a:cubicBezTo>
                  <a:cubicBezTo>
                    <a:pt x="429" y="138"/>
                    <a:pt x="431" y="138"/>
                    <a:pt x="430" y="137"/>
                  </a:cubicBezTo>
                  <a:cubicBezTo>
                    <a:pt x="430" y="136"/>
                    <a:pt x="427" y="131"/>
                    <a:pt x="427" y="131"/>
                  </a:cubicBezTo>
                  <a:cubicBezTo>
                    <a:pt x="427" y="131"/>
                    <a:pt x="426" y="130"/>
                    <a:pt x="427" y="129"/>
                  </a:cubicBezTo>
                  <a:cubicBezTo>
                    <a:pt x="427" y="129"/>
                    <a:pt x="429" y="127"/>
                    <a:pt x="429" y="127"/>
                  </a:cubicBezTo>
                  <a:cubicBezTo>
                    <a:pt x="429" y="127"/>
                    <a:pt x="433" y="124"/>
                    <a:pt x="433" y="124"/>
                  </a:cubicBezTo>
                  <a:cubicBezTo>
                    <a:pt x="433" y="124"/>
                    <a:pt x="434" y="123"/>
                    <a:pt x="434" y="123"/>
                  </a:cubicBezTo>
                  <a:cubicBezTo>
                    <a:pt x="434" y="123"/>
                    <a:pt x="433" y="121"/>
                    <a:pt x="433" y="119"/>
                  </a:cubicBezTo>
                  <a:cubicBezTo>
                    <a:pt x="433" y="119"/>
                    <a:pt x="433" y="119"/>
                    <a:pt x="433" y="119"/>
                  </a:cubicBezTo>
                  <a:cubicBezTo>
                    <a:pt x="433" y="119"/>
                    <a:pt x="429" y="118"/>
                    <a:pt x="428" y="117"/>
                  </a:cubicBezTo>
                  <a:cubicBezTo>
                    <a:pt x="427" y="117"/>
                    <a:pt x="422" y="116"/>
                    <a:pt x="421" y="116"/>
                  </a:cubicBezTo>
                  <a:cubicBezTo>
                    <a:pt x="421" y="116"/>
                    <a:pt x="420" y="116"/>
                    <a:pt x="420" y="117"/>
                  </a:cubicBezTo>
                  <a:cubicBezTo>
                    <a:pt x="419" y="118"/>
                    <a:pt x="418" y="117"/>
                    <a:pt x="418" y="117"/>
                  </a:cubicBezTo>
                  <a:cubicBezTo>
                    <a:pt x="417" y="117"/>
                    <a:pt x="418" y="116"/>
                    <a:pt x="418" y="116"/>
                  </a:cubicBezTo>
                  <a:cubicBezTo>
                    <a:pt x="419" y="115"/>
                    <a:pt x="418" y="115"/>
                    <a:pt x="418" y="115"/>
                  </a:cubicBezTo>
                  <a:cubicBezTo>
                    <a:pt x="418" y="114"/>
                    <a:pt x="419" y="114"/>
                    <a:pt x="419" y="114"/>
                  </a:cubicBezTo>
                  <a:cubicBezTo>
                    <a:pt x="420" y="113"/>
                    <a:pt x="420" y="113"/>
                    <a:pt x="420" y="112"/>
                  </a:cubicBezTo>
                  <a:cubicBezTo>
                    <a:pt x="420" y="112"/>
                    <a:pt x="421" y="112"/>
                    <a:pt x="422" y="111"/>
                  </a:cubicBezTo>
                  <a:cubicBezTo>
                    <a:pt x="423" y="111"/>
                    <a:pt x="421" y="109"/>
                    <a:pt x="421" y="108"/>
                  </a:cubicBezTo>
                  <a:cubicBezTo>
                    <a:pt x="421" y="108"/>
                    <a:pt x="420" y="107"/>
                    <a:pt x="420" y="107"/>
                  </a:cubicBezTo>
                  <a:cubicBezTo>
                    <a:pt x="421" y="106"/>
                    <a:pt x="420" y="106"/>
                    <a:pt x="420" y="106"/>
                  </a:cubicBezTo>
                  <a:cubicBezTo>
                    <a:pt x="420" y="107"/>
                    <a:pt x="417" y="108"/>
                    <a:pt x="416" y="108"/>
                  </a:cubicBezTo>
                  <a:cubicBezTo>
                    <a:pt x="416" y="109"/>
                    <a:pt x="416" y="109"/>
                    <a:pt x="416" y="108"/>
                  </a:cubicBezTo>
                  <a:cubicBezTo>
                    <a:pt x="416" y="107"/>
                    <a:pt x="415" y="106"/>
                    <a:pt x="415" y="106"/>
                  </a:cubicBezTo>
                  <a:cubicBezTo>
                    <a:pt x="415" y="106"/>
                    <a:pt x="415" y="106"/>
                    <a:pt x="416" y="106"/>
                  </a:cubicBezTo>
                  <a:cubicBezTo>
                    <a:pt x="416" y="105"/>
                    <a:pt x="418" y="104"/>
                    <a:pt x="419" y="103"/>
                  </a:cubicBezTo>
                  <a:cubicBezTo>
                    <a:pt x="419" y="102"/>
                    <a:pt x="418" y="102"/>
                    <a:pt x="417" y="102"/>
                  </a:cubicBezTo>
                  <a:cubicBezTo>
                    <a:pt x="416" y="102"/>
                    <a:pt x="416" y="102"/>
                    <a:pt x="415" y="101"/>
                  </a:cubicBezTo>
                  <a:cubicBezTo>
                    <a:pt x="414" y="100"/>
                    <a:pt x="413" y="101"/>
                    <a:pt x="413" y="101"/>
                  </a:cubicBezTo>
                  <a:cubicBezTo>
                    <a:pt x="413" y="101"/>
                    <a:pt x="405" y="106"/>
                    <a:pt x="405" y="106"/>
                  </a:cubicBezTo>
                  <a:cubicBezTo>
                    <a:pt x="404" y="106"/>
                    <a:pt x="404" y="106"/>
                    <a:pt x="404" y="106"/>
                  </a:cubicBezTo>
                  <a:cubicBezTo>
                    <a:pt x="404" y="106"/>
                    <a:pt x="396" y="104"/>
                    <a:pt x="395" y="104"/>
                  </a:cubicBezTo>
                  <a:cubicBezTo>
                    <a:pt x="395" y="103"/>
                    <a:pt x="395" y="103"/>
                    <a:pt x="394" y="102"/>
                  </a:cubicBezTo>
                  <a:cubicBezTo>
                    <a:pt x="393" y="101"/>
                    <a:pt x="389" y="104"/>
                    <a:pt x="388" y="105"/>
                  </a:cubicBezTo>
                  <a:cubicBezTo>
                    <a:pt x="387" y="106"/>
                    <a:pt x="383" y="110"/>
                    <a:pt x="383" y="110"/>
                  </a:cubicBezTo>
                  <a:cubicBezTo>
                    <a:pt x="382" y="110"/>
                    <a:pt x="382" y="110"/>
                    <a:pt x="382" y="110"/>
                  </a:cubicBezTo>
                  <a:cubicBezTo>
                    <a:pt x="382" y="110"/>
                    <a:pt x="379" y="111"/>
                    <a:pt x="378" y="112"/>
                  </a:cubicBezTo>
                  <a:cubicBezTo>
                    <a:pt x="377" y="112"/>
                    <a:pt x="374" y="112"/>
                    <a:pt x="373" y="113"/>
                  </a:cubicBezTo>
                  <a:cubicBezTo>
                    <a:pt x="372" y="113"/>
                    <a:pt x="371" y="116"/>
                    <a:pt x="371" y="117"/>
                  </a:cubicBezTo>
                  <a:cubicBezTo>
                    <a:pt x="370" y="117"/>
                    <a:pt x="370" y="118"/>
                    <a:pt x="370" y="118"/>
                  </a:cubicBezTo>
                  <a:cubicBezTo>
                    <a:pt x="370" y="118"/>
                    <a:pt x="368" y="118"/>
                    <a:pt x="366" y="120"/>
                  </a:cubicBezTo>
                  <a:cubicBezTo>
                    <a:pt x="364" y="121"/>
                    <a:pt x="364" y="123"/>
                    <a:pt x="364" y="123"/>
                  </a:cubicBezTo>
                  <a:cubicBezTo>
                    <a:pt x="365" y="124"/>
                    <a:pt x="364" y="124"/>
                    <a:pt x="364" y="124"/>
                  </a:cubicBezTo>
                  <a:cubicBezTo>
                    <a:pt x="363" y="124"/>
                    <a:pt x="361" y="126"/>
                    <a:pt x="361" y="126"/>
                  </a:cubicBezTo>
                  <a:cubicBezTo>
                    <a:pt x="360" y="126"/>
                    <a:pt x="359" y="126"/>
                    <a:pt x="358" y="126"/>
                  </a:cubicBezTo>
                  <a:cubicBezTo>
                    <a:pt x="358" y="126"/>
                    <a:pt x="351" y="127"/>
                    <a:pt x="348" y="127"/>
                  </a:cubicBezTo>
                  <a:cubicBezTo>
                    <a:pt x="348" y="127"/>
                    <a:pt x="348" y="127"/>
                    <a:pt x="348" y="127"/>
                  </a:cubicBezTo>
                  <a:cubicBezTo>
                    <a:pt x="348" y="128"/>
                    <a:pt x="348" y="129"/>
                    <a:pt x="348" y="130"/>
                  </a:cubicBezTo>
                  <a:cubicBezTo>
                    <a:pt x="348" y="130"/>
                    <a:pt x="349" y="131"/>
                    <a:pt x="349" y="131"/>
                  </a:cubicBezTo>
                  <a:cubicBezTo>
                    <a:pt x="349" y="131"/>
                    <a:pt x="351" y="132"/>
                    <a:pt x="351" y="132"/>
                  </a:cubicBezTo>
                  <a:cubicBezTo>
                    <a:pt x="352" y="132"/>
                    <a:pt x="354" y="133"/>
                    <a:pt x="355" y="133"/>
                  </a:cubicBezTo>
                  <a:cubicBezTo>
                    <a:pt x="355" y="134"/>
                    <a:pt x="355" y="135"/>
                    <a:pt x="355" y="135"/>
                  </a:cubicBezTo>
                  <a:cubicBezTo>
                    <a:pt x="354" y="135"/>
                    <a:pt x="354" y="136"/>
                    <a:pt x="354" y="137"/>
                  </a:cubicBezTo>
                  <a:cubicBezTo>
                    <a:pt x="354" y="137"/>
                    <a:pt x="354" y="138"/>
                    <a:pt x="354" y="138"/>
                  </a:cubicBezTo>
                  <a:cubicBezTo>
                    <a:pt x="354" y="139"/>
                    <a:pt x="355" y="140"/>
                    <a:pt x="355" y="140"/>
                  </a:cubicBezTo>
                  <a:cubicBezTo>
                    <a:pt x="355" y="140"/>
                    <a:pt x="355" y="141"/>
                    <a:pt x="355" y="141"/>
                  </a:cubicBezTo>
                  <a:cubicBezTo>
                    <a:pt x="354" y="141"/>
                    <a:pt x="353" y="142"/>
                    <a:pt x="353" y="142"/>
                  </a:cubicBezTo>
                  <a:cubicBezTo>
                    <a:pt x="353" y="142"/>
                    <a:pt x="352" y="142"/>
                    <a:pt x="352" y="142"/>
                  </a:cubicBezTo>
                  <a:cubicBezTo>
                    <a:pt x="352" y="142"/>
                    <a:pt x="352" y="141"/>
                    <a:pt x="351" y="141"/>
                  </a:cubicBezTo>
                  <a:cubicBezTo>
                    <a:pt x="351" y="142"/>
                    <a:pt x="348" y="142"/>
                    <a:pt x="347" y="142"/>
                  </a:cubicBezTo>
                  <a:cubicBezTo>
                    <a:pt x="345" y="142"/>
                    <a:pt x="340" y="143"/>
                    <a:pt x="339" y="143"/>
                  </a:cubicBezTo>
                  <a:cubicBezTo>
                    <a:pt x="338" y="143"/>
                    <a:pt x="335" y="143"/>
                    <a:pt x="334" y="143"/>
                  </a:cubicBezTo>
                  <a:cubicBezTo>
                    <a:pt x="334" y="142"/>
                    <a:pt x="331" y="142"/>
                    <a:pt x="331" y="142"/>
                  </a:cubicBezTo>
                  <a:cubicBezTo>
                    <a:pt x="331" y="141"/>
                    <a:pt x="330" y="141"/>
                    <a:pt x="330" y="141"/>
                  </a:cubicBezTo>
                  <a:cubicBezTo>
                    <a:pt x="329" y="141"/>
                    <a:pt x="329" y="141"/>
                    <a:pt x="328" y="141"/>
                  </a:cubicBezTo>
                  <a:cubicBezTo>
                    <a:pt x="328" y="141"/>
                    <a:pt x="327" y="142"/>
                    <a:pt x="327" y="142"/>
                  </a:cubicBezTo>
                  <a:cubicBezTo>
                    <a:pt x="326" y="142"/>
                    <a:pt x="325" y="143"/>
                    <a:pt x="324" y="143"/>
                  </a:cubicBezTo>
                  <a:cubicBezTo>
                    <a:pt x="324" y="143"/>
                    <a:pt x="322" y="143"/>
                    <a:pt x="322" y="143"/>
                  </a:cubicBezTo>
                  <a:cubicBezTo>
                    <a:pt x="322" y="143"/>
                    <a:pt x="322" y="144"/>
                    <a:pt x="321" y="144"/>
                  </a:cubicBezTo>
                  <a:cubicBezTo>
                    <a:pt x="321" y="144"/>
                    <a:pt x="320" y="144"/>
                    <a:pt x="320" y="144"/>
                  </a:cubicBezTo>
                  <a:cubicBezTo>
                    <a:pt x="319" y="143"/>
                    <a:pt x="317" y="142"/>
                    <a:pt x="316" y="142"/>
                  </a:cubicBezTo>
                  <a:cubicBezTo>
                    <a:pt x="316" y="142"/>
                    <a:pt x="315" y="141"/>
                    <a:pt x="314" y="142"/>
                  </a:cubicBezTo>
                  <a:cubicBezTo>
                    <a:pt x="313" y="142"/>
                    <a:pt x="313" y="142"/>
                    <a:pt x="313" y="142"/>
                  </a:cubicBezTo>
                  <a:cubicBezTo>
                    <a:pt x="312" y="142"/>
                    <a:pt x="311" y="142"/>
                    <a:pt x="310" y="141"/>
                  </a:cubicBezTo>
                  <a:cubicBezTo>
                    <a:pt x="310" y="141"/>
                    <a:pt x="310" y="140"/>
                    <a:pt x="309" y="140"/>
                  </a:cubicBezTo>
                  <a:cubicBezTo>
                    <a:pt x="309" y="141"/>
                    <a:pt x="309" y="140"/>
                    <a:pt x="308" y="140"/>
                  </a:cubicBezTo>
                  <a:cubicBezTo>
                    <a:pt x="308" y="140"/>
                    <a:pt x="308" y="140"/>
                    <a:pt x="308" y="139"/>
                  </a:cubicBezTo>
                  <a:cubicBezTo>
                    <a:pt x="307" y="139"/>
                    <a:pt x="307" y="138"/>
                    <a:pt x="307" y="138"/>
                  </a:cubicBezTo>
                  <a:cubicBezTo>
                    <a:pt x="307" y="137"/>
                    <a:pt x="306" y="137"/>
                    <a:pt x="306" y="137"/>
                  </a:cubicBezTo>
                  <a:cubicBezTo>
                    <a:pt x="306" y="137"/>
                    <a:pt x="305" y="137"/>
                    <a:pt x="306" y="136"/>
                  </a:cubicBezTo>
                  <a:cubicBezTo>
                    <a:pt x="306" y="136"/>
                    <a:pt x="307" y="135"/>
                    <a:pt x="308" y="135"/>
                  </a:cubicBezTo>
                  <a:cubicBezTo>
                    <a:pt x="308" y="135"/>
                    <a:pt x="308" y="134"/>
                    <a:pt x="308" y="134"/>
                  </a:cubicBezTo>
                  <a:cubicBezTo>
                    <a:pt x="308" y="134"/>
                    <a:pt x="308" y="134"/>
                    <a:pt x="307" y="134"/>
                  </a:cubicBezTo>
                  <a:cubicBezTo>
                    <a:pt x="307" y="133"/>
                    <a:pt x="307" y="133"/>
                    <a:pt x="306" y="132"/>
                  </a:cubicBezTo>
                  <a:cubicBezTo>
                    <a:pt x="306" y="131"/>
                    <a:pt x="306" y="129"/>
                    <a:pt x="307" y="128"/>
                  </a:cubicBezTo>
                  <a:cubicBezTo>
                    <a:pt x="307" y="127"/>
                    <a:pt x="307" y="126"/>
                    <a:pt x="307" y="124"/>
                  </a:cubicBezTo>
                  <a:cubicBezTo>
                    <a:pt x="307" y="122"/>
                    <a:pt x="305" y="122"/>
                    <a:pt x="304" y="122"/>
                  </a:cubicBezTo>
                  <a:cubicBezTo>
                    <a:pt x="302" y="121"/>
                    <a:pt x="298" y="124"/>
                    <a:pt x="297" y="125"/>
                  </a:cubicBezTo>
                  <a:cubicBezTo>
                    <a:pt x="297" y="125"/>
                    <a:pt x="297" y="125"/>
                    <a:pt x="296" y="125"/>
                  </a:cubicBezTo>
                  <a:cubicBezTo>
                    <a:pt x="296" y="126"/>
                    <a:pt x="296" y="127"/>
                    <a:pt x="296" y="128"/>
                  </a:cubicBezTo>
                  <a:cubicBezTo>
                    <a:pt x="296" y="129"/>
                    <a:pt x="294" y="136"/>
                    <a:pt x="294" y="137"/>
                  </a:cubicBezTo>
                  <a:cubicBezTo>
                    <a:pt x="294" y="138"/>
                    <a:pt x="297" y="142"/>
                    <a:pt x="297" y="142"/>
                  </a:cubicBezTo>
                  <a:cubicBezTo>
                    <a:pt x="297" y="143"/>
                    <a:pt x="297" y="143"/>
                    <a:pt x="297" y="143"/>
                  </a:cubicBezTo>
                  <a:cubicBezTo>
                    <a:pt x="297" y="143"/>
                    <a:pt x="295" y="148"/>
                    <a:pt x="295" y="149"/>
                  </a:cubicBezTo>
                  <a:cubicBezTo>
                    <a:pt x="294" y="150"/>
                    <a:pt x="290" y="149"/>
                    <a:pt x="290" y="149"/>
                  </a:cubicBezTo>
                  <a:cubicBezTo>
                    <a:pt x="289" y="149"/>
                    <a:pt x="284" y="149"/>
                    <a:pt x="284" y="149"/>
                  </a:cubicBezTo>
                  <a:cubicBezTo>
                    <a:pt x="283" y="149"/>
                    <a:pt x="282" y="148"/>
                    <a:pt x="281" y="148"/>
                  </a:cubicBezTo>
                  <a:cubicBezTo>
                    <a:pt x="281" y="148"/>
                    <a:pt x="281" y="148"/>
                    <a:pt x="281" y="147"/>
                  </a:cubicBezTo>
                  <a:cubicBezTo>
                    <a:pt x="281" y="147"/>
                    <a:pt x="280" y="146"/>
                    <a:pt x="280" y="146"/>
                  </a:cubicBezTo>
                  <a:cubicBezTo>
                    <a:pt x="280" y="146"/>
                    <a:pt x="279" y="146"/>
                    <a:pt x="279" y="147"/>
                  </a:cubicBezTo>
                  <a:cubicBezTo>
                    <a:pt x="278" y="147"/>
                    <a:pt x="277" y="148"/>
                    <a:pt x="276" y="148"/>
                  </a:cubicBezTo>
                  <a:cubicBezTo>
                    <a:pt x="276" y="148"/>
                    <a:pt x="276" y="148"/>
                    <a:pt x="276" y="148"/>
                  </a:cubicBezTo>
                  <a:cubicBezTo>
                    <a:pt x="272" y="147"/>
                    <a:pt x="272" y="147"/>
                    <a:pt x="272" y="147"/>
                  </a:cubicBezTo>
                  <a:cubicBezTo>
                    <a:pt x="272" y="147"/>
                    <a:pt x="268" y="146"/>
                    <a:pt x="267" y="146"/>
                  </a:cubicBezTo>
                  <a:cubicBezTo>
                    <a:pt x="267" y="145"/>
                    <a:pt x="264" y="146"/>
                    <a:pt x="263" y="146"/>
                  </a:cubicBezTo>
                  <a:cubicBezTo>
                    <a:pt x="262" y="146"/>
                    <a:pt x="262" y="146"/>
                    <a:pt x="262" y="146"/>
                  </a:cubicBezTo>
                  <a:cubicBezTo>
                    <a:pt x="262" y="146"/>
                    <a:pt x="260" y="142"/>
                    <a:pt x="260" y="142"/>
                  </a:cubicBezTo>
                  <a:cubicBezTo>
                    <a:pt x="260" y="142"/>
                    <a:pt x="259" y="142"/>
                    <a:pt x="259" y="142"/>
                  </a:cubicBezTo>
                  <a:cubicBezTo>
                    <a:pt x="259" y="142"/>
                    <a:pt x="256" y="143"/>
                    <a:pt x="255" y="143"/>
                  </a:cubicBezTo>
                  <a:cubicBezTo>
                    <a:pt x="254" y="144"/>
                    <a:pt x="254" y="143"/>
                    <a:pt x="254" y="143"/>
                  </a:cubicBezTo>
                  <a:cubicBezTo>
                    <a:pt x="254" y="143"/>
                    <a:pt x="253" y="142"/>
                    <a:pt x="253" y="142"/>
                  </a:cubicBezTo>
                  <a:cubicBezTo>
                    <a:pt x="252" y="141"/>
                    <a:pt x="249" y="140"/>
                    <a:pt x="249" y="140"/>
                  </a:cubicBezTo>
                  <a:cubicBezTo>
                    <a:pt x="248" y="140"/>
                    <a:pt x="247" y="139"/>
                    <a:pt x="247" y="139"/>
                  </a:cubicBezTo>
                  <a:cubicBezTo>
                    <a:pt x="246" y="139"/>
                    <a:pt x="245" y="139"/>
                    <a:pt x="245" y="138"/>
                  </a:cubicBezTo>
                  <a:cubicBezTo>
                    <a:pt x="244" y="137"/>
                    <a:pt x="244" y="135"/>
                    <a:pt x="244" y="134"/>
                  </a:cubicBezTo>
                  <a:cubicBezTo>
                    <a:pt x="244" y="134"/>
                    <a:pt x="243" y="134"/>
                    <a:pt x="243" y="134"/>
                  </a:cubicBezTo>
                  <a:cubicBezTo>
                    <a:pt x="243" y="134"/>
                    <a:pt x="240" y="132"/>
                    <a:pt x="238" y="132"/>
                  </a:cubicBezTo>
                  <a:cubicBezTo>
                    <a:pt x="237" y="131"/>
                    <a:pt x="235" y="132"/>
                    <a:pt x="234" y="132"/>
                  </a:cubicBezTo>
                  <a:cubicBezTo>
                    <a:pt x="234" y="132"/>
                    <a:pt x="233" y="133"/>
                    <a:pt x="233" y="133"/>
                  </a:cubicBezTo>
                  <a:cubicBezTo>
                    <a:pt x="233" y="134"/>
                    <a:pt x="232" y="133"/>
                    <a:pt x="232" y="133"/>
                  </a:cubicBezTo>
                  <a:cubicBezTo>
                    <a:pt x="232" y="133"/>
                    <a:pt x="229" y="132"/>
                    <a:pt x="229" y="132"/>
                  </a:cubicBezTo>
                  <a:cubicBezTo>
                    <a:pt x="228" y="132"/>
                    <a:pt x="228" y="132"/>
                    <a:pt x="228" y="132"/>
                  </a:cubicBezTo>
                  <a:cubicBezTo>
                    <a:pt x="228" y="132"/>
                    <a:pt x="225" y="133"/>
                    <a:pt x="225" y="134"/>
                  </a:cubicBezTo>
                  <a:cubicBezTo>
                    <a:pt x="225" y="134"/>
                    <a:pt x="224" y="133"/>
                    <a:pt x="223" y="133"/>
                  </a:cubicBezTo>
                  <a:cubicBezTo>
                    <a:pt x="223" y="133"/>
                    <a:pt x="223" y="133"/>
                    <a:pt x="223" y="133"/>
                  </a:cubicBezTo>
                  <a:cubicBezTo>
                    <a:pt x="223" y="133"/>
                    <a:pt x="218" y="131"/>
                    <a:pt x="217" y="131"/>
                  </a:cubicBezTo>
                  <a:cubicBezTo>
                    <a:pt x="217" y="131"/>
                    <a:pt x="216" y="131"/>
                    <a:pt x="216" y="131"/>
                  </a:cubicBezTo>
                  <a:cubicBezTo>
                    <a:pt x="216" y="131"/>
                    <a:pt x="216" y="129"/>
                    <a:pt x="216" y="128"/>
                  </a:cubicBezTo>
                  <a:cubicBezTo>
                    <a:pt x="215" y="128"/>
                    <a:pt x="215" y="128"/>
                    <a:pt x="215" y="128"/>
                  </a:cubicBezTo>
                  <a:cubicBezTo>
                    <a:pt x="215" y="128"/>
                    <a:pt x="209" y="126"/>
                    <a:pt x="208" y="126"/>
                  </a:cubicBezTo>
                  <a:cubicBezTo>
                    <a:pt x="208" y="126"/>
                    <a:pt x="207" y="125"/>
                    <a:pt x="207" y="125"/>
                  </a:cubicBezTo>
                  <a:cubicBezTo>
                    <a:pt x="206" y="125"/>
                    <a:pt x="206" y="125"/>
                    <a:pt x="205" y="125"/>
                  </a:cubicBezTo>
                  <a:cubicBezTo>
                    <a:pt x="204" y="126"/>
                    <a:pt x="203" y="125"/>
                    <a:pt x="203" y="125"/>
                  </a:cubicBezTo>
                  <a:cubicBezTo>
                    <a:pt x="202" y="125"/>
                    <a:pt x="199" y="122"/>
                    <a:pt x="198" y="122"/>
                  </a:cubicBezTo>
                  <a:cubicBezTo>
                    <a:pt x="197" y="122"/>
                    <a:pt x="193" y="118"/>
                    <a:pt x="193" y="117"/>
                  </a:cubicBezTo>
                  <a:cubicBezTo>
                    <a:pt x="193" y="117"/>
                    <a:pt x="192" y="117"/>
                    <a:pt x="191" y="117"/>
                  </a:cubicBezTo>
                  <a:cubicBezTo>
                    <a:pt x="190" y="117"/>
                    <a:pt x="184" y="113"/>
                    <a:pt x="184" y="112"/>
                  </a:cubicBezTo>
                  <a:cubicBezTo>
                    <a:pt x="183" y="112"/>
                    <a:pt x="183" y="113"/>
                    <a:pt x="183" y="113"/>
                  </a:cubicBezTo>
                  <a:cubicBezTo>
                    <a:pt x="183" y="114"/>
                    <a:pt x="183" y="114"/>
                    <a:pt x="183" y="114"/>
                  </a:cubicBezTo>
                  <a:cubicBezTo>
                    <a:pt x="183" y="114"/>
                    <a:pt x="181" y="113"/>
                    <a:pt x="181" y="113"/>
                  </a:cubicBezTo>
                  <a:cubicBezTo>
                    <a:pt x="180" y="112"/>
                    <a:pt x="177" y="111"/>
                    <a:pt x="177" y="110"/>
                  </a:cubicBezTo>
                  <a:cubicBezTo>
                    <a:pt x="176" y="110"/>
                    <a:pt x="177" y="110"/>
                    <a:pt x="177" y="109"/>
                  </a:cubicBezTo>
                  <a:cubicBezTo>
                    <a:pt x="177" y="108"/>
                    <a:pt x="177" y="107"/>
                    <a:pt x="178" y="106"/>
                  </a:cubicBezTo>
                  <a:cubicBezTo>
                    <a:pt x="178" y="105"/>
                    <a:pt x="180" y="103"/>
                    <a:pt x="180" y="102"/>
                  </a:cubicBezTo>
                  <a:cubicBezTo>
                    <a:pt x="180" y="102"/>
                    <a:pt x="180" y="102"/>
                    <a:pt x="180" y="102"/>
                  </a:cubicBezTo>
                  <a:cubicBezTo>
                    <a:pt x="179" y="101"/>
                    <a:pt x="179" y="101"/>
                    <a:pt x="179" y="100"/>
                  </a:cubicBezTo>
                  <a:cubicBezTo>
                    <a:pt x="179" y="99"/>
                    <a:pt x="181" y="98"/>
                    <a:pt x="181" y="97"/>
                  </a:cubicBezTo>
                  <a:cubicBezTo>
                    <a:pt x="182" y="97"/>
                    <a:pt x="182" y="96"/>
                    <a:pt x="182" y="95"/>
                  </a:cubicBezTo>
                  <a:cubicBezTo>
                    <a:pt x="182" y="94"/>
                    <a:pt x="185" y="92"/>
                    <a:pt x="185" y="91"/>
                  </a:cubicBezTo>
                  <a:cubicBezTo>
                    <a:pt x="186" y="91"/>
                    <a:pt x="189" y="89"/>
                    <a:pt x="191" y="88"/>
                  </a:cubicBezTo>
                  <a:cubicBezTo>
                    <a:pt x="191" y="87"/>
                    <a:pt x="191" y="87"/>
                    <a:pt x="191" y="87"/>
                  </a:cubicBezTo>
                  <a:cubicBezTo>
                    <a:pt x="191" y="87"/>
                    <a:pt x="179" y="82"/>
                    <a:pt x="179" y="82"/>
                  </a:cubicBezTo>
                  <a:cubicBezTo>
                    <a:pt x="178" y="82"/>
                    <a:pt x="179" y="81"/>
                    <a:pt x="179" y="79"/>
                  </a:cubicBezTo>
                  <a:cubicBezTo>
                    <a:pt x="180" y="78"/>
                    <a:pt x="176" y="77"/>
                    <a:pt x="175" y="77"/>
                  </a:cubicBezTo>
                  <a:cubicBezTo>
                    <a:pt x="174" y="76"/>
                    <a:pt x="168" y="74"/>
                    <a:pt x="167" y="74"/>
                  </a:cubicBezTo>
                  <a:cubicBezTo>
                    <a:pt x="167" y="74"/>
                    <a:pt x="167" y="73"/>
                    <a:pt x="166" y="73"/>
                  </a:cubicBezTo>
                  <a:cubicBezTo>
                    <a:pt x="166" y="72"/>
                    <a:pt x="164" y="69"/>
                    <a:pt x="163" y="69"/>
                  </a:cubicBezTo>
                  <a:cubicBezTo>
                    <a:pt x="163" y="69"/>
                    <a:pt x="163" y="68"/>
                    <a:pt x="162" y="68"/>
                  </a:cubicBezTo>
                  <a:cubicBezTo>
                    <a:pt x="162" y="67"/>
                    <a:pt x="160" y="69"/>
                    <a:pt x="160" y="69"/>
                  </a:cubicBezTo>
                  <a:cubicBezTo>
                    <a:pt x="159" y="70"/>
                    <a:pt x="159" y="69"/>
                    <a:pt x="159" y="69"/>
                  </a:cubicBezTo>
                  <a:cubicBezTo>
                    <a:pt x="157" y="67"/>
                    <a:pt x="157" y="67"/>
                    <a:pt x="157" y="67"/>
                  </a:cubicBezTo>
                  <a:cubicBezTo>
                    <a:pt x="156" y="65"/>
                    <a:pt x="157" y="61"/>
                    <a:pt x="157" y="61"/>
                  </a:cubicBezTo>
                  <a:cubicBezTo>
                    <a:pt x="157" y="60"/>
                    <a:pt x="157" y="59"/>
                    <a:pt x="157" y="59"/>
                  </a:cubicBezTo>
                  <a:cubicBezTo>
                    <a:pt x="157" y="59"/>
                    <a:pt x="153" y="55"/>
                    <a:pt x="153" y="54"/>
                  </a:cubicBezTo>
                  <a:cubicBezTo>
                    <a:pt x="153" y="54"/>
                    <a:pt x="152" y="51"/>
                    <a:pt x="152" y="50"/>
                  </a:cubicBezTo>
                  <a:cubicBezTo>
                    <a:pt x="152" y="49"/>
                    <a:pt x="152" y="49"/>
                    <a:pt x="152" y="49"/>
                  </a:cubicBezTo>
                  <a:cubicBezTo>
                    <a:pt x="153" y="49"/>
                    <a:pt x="157" y="48"/>
                    <a:pt x="157" y="48"/>
                  </a:cubicBezTo>
                  <a:cubicBezTo>
                    <a:pt x="157" y="48"/>
                    <a:pt x="158" y="48"/>
                    <a:pt x="157" y="49"/>
                  </a:cubicBezTo>
                  <a:cubicBezTo>
                    <a:pt x="157" y="49"/>
                    <a:pt x="158" y="50"/>
                    <a:pt x="158" y="51"/>
                  </a:cubicBezTo>
                  <a:cubicBezTo>
                    <a:pt x="159" y="51"/>
                    <a:pt x="160" y="52"/>
                    <a:pt x="161" y="52"/>
                  </a:cubicBezTo>
                  <a:cubicBezTo>
                    <a:pt x="163" y="52"/>
                    <a:pt x="168" y="47"/>
                    <a:pt x="168" y="46"/>
                  </a:cubicBezTo>
                  <a:cubicBezTo>
                    <a:pt x="168" y="46"/>
                    <a:pt x="168" y="45"/>
                    <a:pt x="168" y="45"/>
                  </a:cubicBezTo>
                  <a:cubicBezTo>
                    <a:pt x="167" y="44"/>
                    <a:pt x="167" y="41"/>
                    <a:pt x="167" y="40"/>
                  </a:cubicBezTo>
                  <a:cubicBezTo>
                    <a:pt x="167" y="39"/>
                    <a:pt x="165" y="38"/>
                    <a:pt x="164" y="38"/>
                  </a:cubicBezTo>
                  <a:cubicBezTo>
                    <a:pt x="163" y="38"/>
                    <a:pt x="161" y="37"/>
                    <a:pt x="161" y="36"/>
                  </a:cubicBezTo>
                  <a:cubicBezTo>
                    <a:pt x="161" y="36"/>
                    <a:pt x="160" y="35"/>
                    <a:pt x="160" y="35"/>
                  </a:cubicBezTo>
                  <a:cubicBezTo>
                    <a:pt x="160" y="35"/>
                    <a:pt x="160" y="35"/>
                    <a:pt x="160" y="3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5" name="Freeform 694">
              <a:extLst>
                <a:ext uri="{FF2B5EF4-FFF2-40B4-BE49-F238E27FC236}">
                  <a16:creationId xmlns:a16="http://schemas.microsoft.com/office/drawing/2014/main" id="{2324C257-0FD6-4D84-B9DE-EE3BB03E3ECE}"/>
                </a:ext>
              </a:extLst>
            </p:cNvPr>
            <p:cNvSpPr>
              <a:spLocks/>
            </p:cNvSpPr>
            <p:nvPr/>
          </p:nvSpPr>
          <p:spPr bwMode="auto">
            <a:xfrm>
              <a:off x="5101" y="1916"/>
              <a:ext cx="53" cy="59"/>
            </a:xfrm>
            <a:custGeom>
              <a:avLst/>
              <a:gdLst>
                <a:gd name="T0" fmla="*/ 2 w 38"/>
                <a:gd name="T1" fmla="*/ 8 h 43"/>
                <a:gd name="T2" fmla="*/ 4 w 38"/>
                <a:gd name="T3" fmla="*/ 9 h 43"/>
                <a:gd name="T4" fmla="*/ 3 w 38"/>
                <a:gd name="T5" fmla="*/ 12 h 43"/>
                <a:gd name="T6" fmla="*/ 5 w 38"/>
                <a:gd name="T7" fmla="*/ 16 h 43"/>
                <a:gd name="T8" fmla="*/ 7 w 38"/>
                <a:gd name="T9" fmla="*/ 21 h 43"/>
                <a:gd name="T10" fmla="*/ 10 w 38"/>
                <a:gd name="T11" fmla="*/ 24 h 43"/>
                <a:gd name="T12" fmla="*/ 17 w 38"/>
                <a:gd name="T13" fmla="*/ 27 h 43"/>
                <a:gd name="T14" fmla="*/ 17 w 38"/>
                <a:gd name="T15" fmla="*/ 28 h 43"/>
                <a:gd name="T16" fmla="*/ 15 w 38"/>
                <a:gd name="T17" fmla="*/ 31 h 43"/>
                <a:gd name="T18" fmla="*/ 14 w 38"/>
                <a:gd name="T19" fmla="*/ 32 h 43"/>
                <a:gd name="T20" fmla="*/ 17 w 38"/>
                <a:gd name="T21" fmla="*/ 43 h 43"/>
                <a:gd name="T22" fmla="*/ 17 w 38"/>
                <a:gd name="T23" fmla="*/ 40 h 43"/>
                <a:gd name="T24" fmla="*/ 18 w 38"/>
                <a:gd name="T25" fmla="*/ 39 h 43"/>
                <a:gd name="T26" fmla="*/ 17 w 38"/>
                <a:gd name="T27" fmla="*/ 36 h 43"/>
                <a:gd name="T28" fmla="*/ 16 w 38"/>
                <a:gd name="T29" fmla="*/ 33 h 43"/>
                <a:gd name="T30" fmla="*/ 19 w 38"/>
                <a:gd name="T31" fmla="*/ 33 h 43"/>
                <a:gd name="T32" fmla="*/ 23 w 38"/>
                <a:gd name="T33" fmla="*/ 32 h 43"/>
                <a:gd name="T34" fmla="*/ 26 w 38"/>
                <a:gd name="T35" fmla="*/ 29 h 43"/>
                <a:gd name="T36" fmla="*/ 26 w 38"/>
                <a:gd name="T37" fmla="*/ 26 h 43"/>
                <a:gd name="T38" fmla="*/ 28 w 38"/>
                <a:gd name="T39" fmla="*/ 26 h 43"/>
                <a:gd name="T40" fmla="*/ 31 w 38"/>
                <a:gd name="T41" fmla="*/ 23 h 43"/>
                <a:gd name="T42" fmla="*/ 35 w 38"/>
                <a:gd name="T43" fmla="*/ 17 h 43"/>
                <a:gd name="T44" fmla="*/ 38 w 38"/>
                <a:gd name="T45" fmla="*/ 9 h 43"/>
                <a:gd name="T46" fmla="*/ 37 w 38"/>
                <a:gd name="T47" fmla="*/ 7 h 43"/>
                <a:gd name="T48" fmla="*/ 34 w 38"/>
                <a:gd name="T49" fmla="*/ 9 h 43"/>
                <a:gd name="T50" fmla="*/ 33 w 38"/>
                <a:gd name="T51" fmla="*/ 8 h 43"/>
                <a:gd name="T52" fmla="*/ 32 w 38"/>
                <a:gd name="T53" fmla="*/ 7 h 43"/>
                <a:gd name="T54" fmla="*/ 23 w 38"/>
                <a:gd name="T55" fmla="*/ 1 h 43"/>
                <a:gd name="T56" fmla="*/ 21 w 38"/>
                <a:gd name="T57" fmla="*/ 0 h 43"/>
                <a:gd name="T58" fmla="*/ 16 w 38"/>
                <a:gd name="T59" fmla="*/ 0 h 43"/>
                <a:gd name="T60" fmla="*/ 13 w 38"/>
                <a:gd name="T61" fmla="*/ 2 h 43"/>
                <a:gd name="T62" fmla="*/ 11 w 38"/>
                <a:gd name="T63" fmla="*/ 3 h 43"/>
                <a:gd name="T64" fmla="*/ 8 w 38"/>
                <a:gd name="T65" fmla="*/ 4 h 43"/>
                <a:gd name="T66" fmla="*/ 2 w 38"/>
                <a:gd name="T67" fmla="*/ 7 h 43"/>
                <a:gd name="T68" fmla="*/ 0 w 38"/>
                <a:gd name="T69" fmla="*/ 8 h 43"/>
                <a:gd name="T70" fmla="*/ 2 w 38"/>
                <a:gd name="T71"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43">
                  <a:moveTo>
                    <a:pt x="2" y="8"/>
                  </a:moveTo>
                  <a:cubicBezTo>
                    <a:pt x="3" y="8"/>
                    <a:pt x="4" y="8"/>
                    <a:pt x="4" y="9"/>
                  </a:cubicBezTo>
                  <a:cubicBezTo>
                    <a:pt x="3" y="10"/>
                    <a:pt x="3" y="11"/>
                    <a:pt x="3" y="12"/>
                  </a:cubicBezTo>
                  <a:cubicBezTo>
                    <a:pt x="4" y="13"/>
                    <a:pt x="5" y="16"/>
                    <a:pt x="5" y="16"/>
                  </a:cubicBezTo>
                  <a:cubicBezTo>
                    <a:pt x="5" y="17"/>
                    <a:pt x="7" y="20"/>
                    <a:pt x="7" y="21"/>
                  </a:cubicBezTo>
                  <a:cubicBezTo>
                    <a:pt x="7" y="21"/>
                    <a:pt x="8" y="23"/>
                    <a:pt x="10" y="24"/>
                  </a:cubicBezTo>
                  <a:cubicBezTo>
                    <a:pt x="12" y="25"/>
                    <a:pt x="17" y="27"/>
                    <a:pt x="17" y="27"/>
                  </a:cubicBezTo>
                  <a:cubicBezTo>
                    <a:pt x="17" y="27"/>
                    <a:pt x="18" y="27"/>
                    <a:pt x="17" y="28"/>
                  </a:cubicBezTo>
                  <a:cubicBezTo>
                    <a:pt x="17" y="28"/>
                    <a:pt x="16" y="31"/>
                    <a:pt x="15" y="31"/>
                  </a:cubicBezTo>
                  <a:cubicBezTo>
                    <a:pt x="14" y="31"/>
                    <a:pt x="13" y="32"/>
                    <a:pt x="14" y="32"/>
                  </a:cubicBezTo>
                  <a:cubicBezTo>
                    <a:pt x="14" y="33"/>
                    <a:pt x="16" y="41"/>
                    <a:pt x="17" y="43"/>
                  </a:cubicBezTo>
                  <a:cubicBezTo>
                    <a:pt x="17" y="42"/>
                    <a:pt x="16" y="41"/>
                    <a:pt x="17" y="40"/>
                  </a:cubicBezTo>
                  <a:cubicBezTo>
                    <a:pt x="17" y="39"/>
                    <a:pt x="17" y="39"/>
                    <a:pt x="18" y="39"/>
                  </a:cubicBezTo>
                  <a:cubicBezTo>
                    <a:pt x="19" y="39"/>
                    <a:pt x="17" y="36"/>
                    <a:pt x="17" y="36"/>
                  </a:cubicBezTo>
                  <a:cubicBezTo>
                    <a:pt x="17" y="35"/>
                    <a:pt x="16" y="34"/>
                    <a:pt x="16" y="33"/>
                  </a:cubicBezTo>
                  <a:cubicBezTo>
                    <a:pt x="17" y="33"/>
                    <a:pt x="18" y="33"/>
                    <a:pt x="19" y="33"/>
                  </a:cubicBezTo>
                  <a:cubicBezTo>
                    <a:pt x="19" y="33"/>
                    <a:pt x="22" y="32"/>
                    <a:pt x="23" y="32"/>
                  </a:cubicBezTo>
                  <a:cubicBezTo>
                    <a:pt x="24" y="32"/>
                    <a:pt x="25" y="30"/>
                    <a:pt x="26" y="29"/>
                  </a:cubicBezTo>
                  <a:cubicBezTo>
                    <a:pt x="26" y="29"/>
                    <a:pt x="26" y="26"/>
                    <a:pt x="26" y="26"/>
                  </a:cubicBezTo>
                  <a:cubicBezTo>
                    <a:pt x="26" y="26"/>
                    <a:pt x="27" y="26"/>
                    <a:pt x="28" y="26"/>
                  </a:cubicBezTo>
                  <a:cubicBezTo>
                    <a:pt x="28" y="26"/>
                    <a:pt x="31" y="23"/>
                    <a:pt x="31" y="23"/>
                  </a:cubicBezTo>
                  <a:cubicBezTo>
                    <a:pt x="32" y="22"/>
                    <a:pt x="35" y="17"/>
                    <a:pt x="35" y="17"/>
                  </a:cubicBezTo>
                  <a:cubicBezTo>
                    <a:pt x="36" y="16"/>
                    <a:pt x="38" y="9"/>
                    <a:pt x="38" y="9"/>
                  </a:cubicBezTo>
                  <a:cubicBezTo>
                    <a:pt x="38" y="8"/>
                    <a:pt x="37" y="8"/>
                    <a:pt x="37" y="7"/>
                  </a:cubicBezTo>
                  <a:cubicBezTo>
                    <a:pt x="37" y="7"/>
                    <a:pt x="35" y="8"/>
                    <a:pt x="34" y="9"/>
                  </a:cubicBezTo>
                  <a:cubicBezTo>
                    <a:pt x="34" y="10"/>
                    <a:pt x="33" y="9"/>
                    <a:pt x="33" y="8"/>
                  </a:cubicBezTo>
                  <a:cubicBezTo>
                    <a:pt x="33" y="8"/>
                    <a:pt x="32" y="7"/>
                    <a:pt x="32" y="7"/>
                  </a:cubicBezTo>
                  <a:cubicBezTo>
                    <a:pt x="32" y="7"/>
                    <a:pt x="24" y="1"/>
                    <a:pt x="23" y="1"/>
                  </a:cubicBezTo>
                  <a:cubicBezTo>
                    <a:pt x="22" y="0"/>
                    <a:pt x="21" y="0"/>
                    <a:pt x="21" y="0"/>
                  </a:cubicBezTo>
                  <a:cubicBezTo>
                    <a:pt x="20" y="0"/>
                    <a:pt x="17" y="0"/>
                    <a:pt x="16" y="0"/>
                  </a:cubicBezTo>
                  <a:cubicBezTo>
                    <a:pt x="14" y="0"/>
                    <a:pt x="14" y="1"/>
                    <a:pt x="13" y="2"/>
                  </a:cubicBezTo>
                  <a:cubicBezTo>
                    <a:pt x="12" y="2"/>
                    <a:pt x="11" y="3"/>
                    <a:pt x="11" y="3"/>
                  </a:cubicBezTo>
                  <a:cubicBezTo>
                    <a:pt x="10" y="3"/>
                    <a:pt x="9" y="4"/>
                    <a:pt x="8" y="4"/>
                  </a:cubicBezTo>
                  <a:cubicBezTo>
                    <a:pt x="7" y="5"/>
                    <a:pt x="5" y="5"/>
                    <a:pt x="2" y="7"/>
                  </a:cubicBezTo>
                  <a:cubicBezTo>
                    <a:pt x="2" y="7"/>
                    <a:pt x="1" y="8"/>
                    <a:pt x="0" y="8"/>
                  </a:cubicBezTo>
                  <a:cubicBezTo>
                    <a:pt x="1" y="8"/>
                    <a:pt x="2" y="8"/>
                    <a:pt x="2"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6" name="Freeform 695">
              <a:extLst>
                <a:ext uri="{FF2B5EF4-FFF2-40B4-BE49-F238E27FC236}">
                  <a16:creationId xmlns:a16="http://schemas.microsoft.com/office/drawing/2014/main" id="{0AEB7153-30B5-4F3F-BB51-38C5110996C5}"/>
                </a:ext>
              </a:extLst>
            </p:cNvPr>
            <p:cNvSpPr>
              <a:spLocks/>
            </p:cNvSpPr>
            <p:nvPr/>
          </p:nvSpPr>
          <p:spPr bwMode="auto">
            <a:xfrm>
              <a:off x="5768" y="2246"/>
              <a:ext cx="6" cy="4"/>
            </a:xfrm>
            <a:custGeom>
              <a:avLst/>
              <a:gdLst>
                <a:gd name="T0" fmla="*/ 2 w 4"/>
                <a:gd name="T1" fmla="*/ 1 h 3"/>
                <a:gd name="T2" fmla="*/ 4 w 4"/>
                <a:gd name="T3" fmla="*/ 2 h 3"/>
                <a:gd name="T4" fmla="*/ 2 w 4"/>
                <a:gd name="T5" fmla="*/ 1 h 3"/>
              </a:gdLst>
              <a:ahLst/>
              <a:cxnLst>
                <a:cxn ang="0">
                  <a:pos x="T0" y="T1"/>
                </a:cxn>
                <a:cxn ang="0">
                  <a:pos x="T2" y="T3"/>
                </a:cxn>
                <a:cxn ang="0">
                  <a:pos x="T4" y="T5"/>
                </a:cxn>
              </a:cxnLst>
              <a:rect l="0" t="0" r="r" b="b"/>
              <a:pathLst>
                <a:path w="4" h="3">
                  <a:moveTo>
                    <a:pt x="2" y="1"/>
                  </a:moveTo>
                  <a:cubicBezTo>
                    <a:pt x="0" y="3"/>
                    <a:pt x="2" y="1"/>
                    <a:pt x="4" y="2"/>
                  </a:cubicBezTo>
                  <a:cubicBezTo>
                    <a:pt x="4" y="2"/>
                    <a:pt x="4"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7" name="Freeform 696">
              <a:extLst>
                <a:ext uri="{FF2B5EF4-FFF2-40B4-BE49-F238E27FC236}">
                  <a16:creationId xmlns:a16="http://schemas.microsoft.com/office/drawing/2014/main" id="{818D25D3-64FF-403A-8E76-8693854B1B41}"/>
                </a:ext>
              </a:extLst>
            </p:cNvPr>
            <p:cNvSpPr>
              <a:spLocks/>
            </p:cNvSpPr>
            <p:nvPr/>
          </p:nvSpPr>
          <p:spPr bwMode="auto">
            <a:xfrm>
              <a:off x="5771" y="2243"/>
              <a:ext cx="3" cy="3"/>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0" y="1"/>
                    <a:pt x="2" y="2"/>
                    <a:pt x="2" y="2"/>
                  </a:cubicBezTo>
                  <a:cubicBezTo>
                    <a:pt x="2" y="2"/>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8" name="Freeform 697">
              <a:extLst>
                <a:ext uri="{FF2B5EF4-FFF2-40B4-BE49-F238E27FC236}">
                  <a16:creationId xmlns:a16="http://schemas.microsoft.com/office/drawing/2014/main" id="{88F056AE-55EA-448E-ADB7-4850C2DDFC2F}"/>
                </a:ext>
              </a:extLst>
            </p:cNvPr>
            <p:cNvSpPr>
              <a:spLocks/>
            </p:cNvSpPr>
            <p:nvPr/>
          </p:nvSpPr>
          <p:spPr bwMode="auto">
            <a:xfrm>
              <a:off x="5735" y="2265"/>
              <a:ext cx="48" cy="44"/>
            </a:xfrm>
            <a:custGeom>
              <a:avLst/>
              <a:gdLst>
                <a:gd name="T0" fmla="*/ 1 w 35"/>
                <a:gd name="T1" fmla="*/ 26 h 32"/>
                <a:gd name="T2" fmla="*/ 10 w 35"/>
                <a:gd name="T3" fmla="*/ 30 h 32"/>
                <a:gd name="T4" fmla="*/ 17 w 35"/>
                <a:gd name="T5" fmla="*/ 29 h 32"/>
                <a:gd name="T6" fmla="*/ 19 w 35"/>
                <a:gd name="T7" fmla="*/ 27 h 32"/>
                <a:gd name="T8" fmla="*/ 23 w 35"/>
                <a:gd name="T9" fmla="*/ 25 h 32"/>
                <a:gd name="T10" fmla="*/ 26 w 35"/>
                <a:gd name="T11" fmla="*/ 23 h 32"/>
                <a:gd name="T12" fmla="*/ 27 w 35"/>
                <a:gd name="T13" fmla="*/ 22 h 32"/>
                <a:gd name="T14" fmla="*/ 28 w 35"/>
                <a:gd name="T15" fmla="*/ 19 h 32"/>
                <a:gd name="T16" fmla="*/ 31 w 35"/>
                <a:gd name="T17" fmla="*/ 12 h 32"/>
                <a:gd name="T18" fmla="*/ 33 w 35"/>
                <a:gd name="T19" fmla="*/ 9 h 32"/>
                <a:gd name="T20" fmla="*/ 34 w 35"/>
                <a:gd name="T21" fmla="*/ 9 h 32"/>
                <a:gd name="T22" fmla="*/ 35 w 35"/>
                <a:gd name="T23" fmla="*/ 6 h 32"/>
                <a:gd name="T24" fmla="*/ 32 w 35"/>
                <a:gd name="T25" fmla="*/ 2 h 32"/>
                <a:gd name="T26" fmla="*/ 30 w 35"/>
                <a:gd name="T27" fmla="*/ 1 h 32"/>
                <a:gd name="T28" fmla="*/ 28 w 35"/>
                <a:gd name="T29" fmla="*/ 3 h 32"/>
                <a:gd name="T30" fmla="*/ 23 w 35"/>
                <a:gd name="T31" fmla="*/ 3 h 32"/>
                <a:gd name="T32" fmla="*/ 19 w 35"/>
                <a:gd name="T33" fmla="*/ 4 h 32"/>
                <a:gd name="T34" fmla="*/ 14 w 35"/>
                <a:gd name="T35" fmla="*/ 4 h 32"/>
                <a:gd name="T36" fmla="*/ 11 w 35"/>
                <a:gd name="T37" fmla="*/ 5 h 32"/>
                <a:gd name="T38" fmla="*/ 10 w 35"/>
                <a:gd name="T39" fmla="*/ 6 h 32"/>
                <a:gd name="T40" fmla="*/ 8 w 35"/>
                <a:gd name="T41" fmla="*/ 9 h 32"/>
                <a:gd name="T42" fmla="*/ 3 w 35"/>
                <a:gd name="T43" fmla="*/ 12 h 32"/>
                <a:gd name="T44" fmla="*/ 0 w 35"/>
                <a:gd name="T45" fmla="*/ 17 h 32"/>
                <a:gd name="T46" fmla="*/ 1 w 35"/>
                <a:gd name="T47" fmla="*/ 24 h 32"/>
                <a:gd name="T48" fmla="*/ 1 w 35"/>
                <a:gd name="T4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2">
                  <a:moveTo>
                    <a:pt x="1" y="26"/>
                  </a:moveTo>
                  <a:cubicBezTo>
                    <a:pt x="2" y="27"/>
                    <a:pt x="7" y="29"/>
                    <a:pt x="10" y="30"/>
                  </a:cubicBezTo>
                  <a:cubicBezTo>
                    <a:pt x="13" y="31"/>
                    <a:pt x="16" y="32"/>
                    <a:pt x="17" y="29"/>
                  </a:cubicBezTo>
                  <a:cubicBezTo>
                    <a:pt x="18" y="26"/>
                    <a:pt x="18" y="28"/>
                    <a:pt x="19" y="27"/>
                  </a:cubicBezTo>
                  <a:cubicBezTo>
                    <a:pt x="20" y="27"/>
                    <a:pt x="22" y="26"/>
                    <a:pt x="23" y="25"/>
                  </a:cubicBezTo>
                  <a:cubicBezTo>
                    <a:pt x="23" y="24"/>
                    <a:pt x="25" y="24"/>
                    <a:pt x="26" y="23"/>
                  </a:cubicBezTo>
                  <a:cubicBezTo>
                    <a:pt x="27" y="23"/>
                    <a:pt x="27" y="23"/>
                    <a:pt x="27" y="22"/>
                  </a:cubicBezTo>
                  <a:cubicBezTo>
                    <a:pt x="28" y="21"/>
                    <a:pt x="28" y="23"/>
                    <a:pt x="28" y="19"/>
                  </a:cubicBezTo>
                  <a:cubicBezTo>
                    <a:pt x="29" y="16"/>
                    <a:pt x="30" y="13"/>
                    <a:pt x="31" y="12"/>
                  </a:cubicBezTo>
                  <a:cubicBezTo>
                    <a:pt x="32" y="10"/>
                    <a:pt x="33" y="8"/>
                    <a:pt x="33" y="9"/>
                  </a:cubicBezTo>
                  <a:cubicBezTo>
                    <a:pt x="33" y="11"/>
                    <a:pt x="33" y="10"/>
                    <a:pt x="34" y="9"/>
                  </a:cubicBezTo>
                  <a:cubicBezTo>
                    <a:pt x="35" y="9"/>
                    <a:pt x="35" y="9"/>
                    <a:pt x="35" y="6"/>
                  </a:cubicBezTo>
                  <a:cubicBezTo>
                    <a:pt x="35" y="4"/>
                    <a:pt x="33" y="3"/>
                    <a:pt x="32" y="2"/>
                  </a:cubicBezTo>
                  <a:cubicBezTo>
                    <a:pt x="31" y="1"/>
                    <a:pt x="30" y="0"/>
                    <a:pt x="30" y="1"/>
                  </a:cubicBezTo>
                  <a:cubicBezTo>
                    <a:pt x="29" y="3"/>
                    <a:pt x="30" y="4"/>
                    <a:pt x="28" y="3"/>
                  </a:cubicBezTo>
                  <a:cubicBezTo>
                    <a:pt x="26" y="3"/>
                    <a:pt x="23" y="2"/>
                    <a:pt x="23" y="3"/>
                  </a:cubicBezTo>
                  <a:cubicBezTo>
                    <a:pt x="22" y="4"/>
                    <a:pt x="21" y="4"/>
                    <a:pt x="19" y="4"/>
                  </a:cubicBezTo>
                  <a:cubicBezTo>
                    <a:pt x="18" y="4"/>
                    <a:pt x="15" y="3"/>
                    <a:pt x="14" y="4"/>
                  </a:cubicBezTo>
                  <a:cubicBezTo>
                    <a:pt x="13" y="5"/>
                    <a:pt x="13" y="5"/>
                    <a:pt x="11" y="5"/>
                  </a:cubicBezTo>
                  <a:cubicBezTo>
                    <a:pt x="10" y="5"/>
                    <a:pt x="9" y="5"/>
                    <a:pt x="10" y="6"/>
                  </a:cubicBezTo>
                  <a:cubicBezTo>
                    <a:pt x="10" y="7"/>
                    <a:pt x="9" y="8"/>
                    <a:pt x="8" y="9"/>
                  </a:cubicBezTo>
                  <a:cubicBezTo>
                    <a:pt x="7" y="10"/>
                    <a:pt x="5" y="11"/>
                    <a:pt x="3" y="12"/>
                  </a:cubicBezTo>
                  <a:cubicBezTo>
                    <a:pt x="3" y="12"/>
                    <a:pt x="0" y="13"/>
                    <a:pt x="0" y="17"/>
                  </a:cubicBezTo>
                  <a:cubicBezTo>
                    <a:pt x="0" y="22"/>
                    <a:pt x="1" y="23"/>
                    <a:pt x="1" y="24"/>
                  </a:cubicBezTo>
                  <a:cubicBezTo>
                    <a:pt x="1" y="25"/>
                    <a:pt x="0" y="25"/>
                    <a:pt x="1" y="2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9" name="Freeform 698">
              <a:extLst>
                <a:ext uri="{FF2B5EF4-FFF2-40B4-BE49-F238E27FC236}">
                  <a16:creationId xmlns:a16="http://schemas.microsoft.com/office/drawing/2014/main" id="{0BAF60E5-7AB7-40A5-B642-E8DDA1DCC2CB}"/>
                </a:ext>
              </a:extLst>
            </p:cNvPr>
            <p:cNvSpPr>
              <a:spLocks/>
            </p:cNvSpPr>
            <p:nvPr/>
          </p:nvSpPr>
          <p:spPr bwMode="auto">
            <a:xfrm>
              <a:off x="5934" y="2172"/>
              <a:ext cx="3" cy="4"/>
            </a:xfrm>
            <a:custGeom>
              <a:avLst/>
              <a:gdLst>
                <a:gd name="T0" fmla="*/ 2 w 2"/>
                <a:gd name="T1" fmla="*/ 1 h 3"/>
                <a:gd name="T2" fmla="*/ 0 w 2"/>
                <a:gd name="T3" fmla="*/ 2 h 3"/>
                <a:gd name="T4" fmla="*/ 2 w 2"/>
                <a:gd name="T5" fmla="*/ 1 h 3"/>
              </a:gdLst>
              <a:ahLst/>
              <a:cxnLst>
                <a:cxn ang="0">
                  <a:pos x="T0" y="T1"/>
                </a:cxn>
                <a:cxn ang="0">
                  <a:pos x="T2" y="T3"/>
                </a:cxn>
                <a:cxn ang="0">
                  <a:pos x="T4" y="T5"/>
                </a:cxn>
              </a:cxnLst>
              <a:rect l="0" t="0" r="r" b="b"/>
              <a:pathLst>
                <a:path w="2" h="3">
                  <a:moveTo>
                    <a:pt x="2" y="1"/>
                  </a:moveTo>
                  <a:cubicBezTo>
                    <a:pt x="1" y="0"/>
                    <a:pt x="0" y="2"/>
                    <a:pt x="0" y="2"/>
                  </a:cubicBezTo>
                  <a:cubicBezTo>
                    <a:pt x="0" y="2"/>
                    <a:pt x="2" y="3"/>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0" name="Freeform 699">
              <a:extLst>
                <a:ext uri="{FF2B5EF4-FFF2-40B4-BE49-F238E27FC236}">
                  <a16:creationId xmlns:a16="http://schemas.microsoft.com/office/drawing/2014/main" id="{C5FE9332-230F-4690-BD58-026A1BAEF8AA}"/>
                </a:ext>
              </a:extLst>
            </p:cNvPr>
            <p:cNvSpPr>
              <a:spLocks/>
            </p:cNvSpPr>
            <p:nvPr/>
          </p:nvSpPr>
          <p:spPr bwMode="auto">
            <a:xfrm>
              <a:off x="5929" y="2172"/>
              <a:ext cx="4" cy="2"/>
            </a:xfrm>
            <a:custGeom>
              <a:avLst/>
              <a:gdLst>
                <a:gd name="T0" fmla="*/ 1 w 3"/>
                <a:gd name="T1" fmla="*/ 0 h 2"/>
                <a:gd name="T2" fmla="*/ 1 w 3"/>
                <a:gd name="T3" fmla="*/ 2 h 2"/>
                <a:gd name="T4" fmla="*/ 1 w 3"/>
                <a:gd name="T5" fmla="*/ 0 h 2"/>
              </a:gdLst>
              <a:ahLst/>
              <a:cxnLst>
                <a:cxn ang="0">
                  <a:pos x="T0" y="T1"/>
                </a:cxn>
                <a:cxn ang="0">
                  <a:pos x="T2" y="T3"/>
                </a:cxn>
                <a:cxn ang="0">
                  <a:pos x="T4" y="T5"/>
                </a:cxn>
              </a:cxnLst>
              <a:rect l="0" t="0" r="r" b="b"/>
              <a:pathLst>
                <a:path w="3" h="2">
                  <a:moveTo>
                    <a:pt x="1" y="0"/>
                  </a:moveTo>
                  <a:cubicBezTo>
                    <a:pt x="0" y="0"/>
                    <a:pt x="1" y="1"/>
                    <a:pt x="1" y="2"/>
                  </a:cubicBezTo>
                  <a:cubicBezTo>
                    <a:pt x="1" y="2"/>
                    <a:pt x="3"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1" name="Freeform 700">
              <a:extLst>
                <a:ext uri="{FF2B5EF4-FFF2-40B4-BE49-F238E27FC236}">
                  <a16:creationId xmlns:a16="http://schemas.microsoft.com/office/drawing/2014/main" id="{39B18BAE-82BF-42B6-859E-F6D9866FBA23}"/>
                </a:ext>
              </a:extLst>
            </p:cNvPr>
            <p:cNvSpPr>
              <a:spLocks/>
            </p:cNvSpPr>
            <p:nvPr/>
          </p:nvSpPr>
          <p:spPr bwMode="auto">
            <a:xfrm>
              <a:off x="5963" y="2147"/>
              <a:ext cx="2" cy="5"/>
            </a:xfrm>
            <a:custGeom>
              <a:avLst/>
              <a:gdLst>
                <a:gd name="T0" fmla="*/ 0 w 1"/>
                <a:gd name="T1" fmla="*/ 2 h 4"/>
                <a:gd name="T2" fmla="*/ 0 w 1"/>
                <a:gd name="T3" fmla="*/ 4 h 4"/>
                <a:gd name="T4" fmla="*/ 1 w 1"/>
                <a:gd name="T5" fmla="*/ 3 h 4"/>
                <a:gd name="T6" fmla="*/ 0 w 1"/>
                <a:gd name="T7" fmla="*/ 2 h 4"/>
              </a:gdLst>
              <a:ahLst/>
              <a:cxnLst>
                <a:cxn ang="0">
                  <a:pos x="T0" y="T1"/>
                </a:cxn>
                <a:cxn ang="0">
                  <a:pos x="T2" y="T3"/>
                </a:cxn>
                <a:cxn ang="0">
                  <a:pos x="T4" y="T5"/>
                </a:cxn>
                <a:cxn ang="0">
                  <a:pos x="T6" y="T7"/>
                </a:cxn>
              </a:cxnLst>
              <a:rect l="0" t="0" r="r" b="b"/>
              <a:pathLst>
                <a:path w="1" h="4">
                  <a:moveTo>
                    <a:pt x="0" y="2"/>
                  </a:moveTo>
                  <a:cubicBezTo>
                    <a:pt x="0" y="3"/>
                    <a:pt x="0" y="4"/>
                    <a:pt x="0" y="4"/>
                  </a:cubicBezTo>
                  <a:cubicBezTo>
                    <a:pt x="0" y="4"/>
                    <a:pt x="1" y="4"/>
                    <a:pt x="1" y="3"/>
                  </a:cubicBezTo>
                  <a:cubicBezTo>
                    <a:pt x="1" y="2"/>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2" name="Freeform 701">
              <a:extLst>
                <a:ext uri="{FF2B5EF4-FFF2-40B4-BE49-F238E27FC236}">
                  <a16:creationId xmlns:a16="http://schemas.microsoft.com/office/drawing/2014/main" id="{028532E4-8355-4F04-842C-83A7432EC40A}"/>
                </a:ext>
              </a:extLst>
            </p:cNvPr>
            <p:cNvSpPr>
              <a:spLocks/>
            </p:cNvSpPr>
            <p:nvPr/>
          </p:nvSpPr>
          <p:spPr bwMode="auto">
            <a:xfrm>
              <a:off x="5970" y="2156"/>
              <a:ext cx="39" cy="75"/>
            </a:xfrm>
            <a:custGeom>
              <a:avLst/>
              <a:gdLst>
                <a:gd name="T0" fmla="*/ 27 w 28"/>
                <a:gd name="T1" fmla="*/ 3 h 54"/>
                <a:gd name="T2" fmla="*/ 22 w 28"/>
                <a:gd name="T3" fmla="*/ 0 h 54"/>
                <a:gd name="T4" fmla="*/ 20 w 28"/>
                <a:gd name="T5" fmla="*/ 1 h 54"/>
                <a:gd name="T6" fmla="*/ 14 w 28"/>
                <a:gd name="T7" fmla="*/ 4 h 54"/>
                <a:gd name="T8" fmla="*/ 12 w 28"/>
                <a:gd name="T9" fmla="*/ 7 h 54"/>
                <a:gd name="T10" fmla="*/ 9 w 28"/>
                <a:gd name="T11" fmla="*/ 11 h 54"/>
                <a:gd name="T12" fmla="*/ 1 w 28"/>
                <a:gd name="T13" fmla="*/ 28 h 54"/>
                <a:gd name="T14" fmla="*/ 1 w 28"/>
                <a:gd name="T15" fmla="*/ 37 h 54"/>
                <a:gd name="T16" fmla="*/ 4 w 28"/>
                <a:gd name="T17" fmla="*/ 43 h 54"/>
                <a:gd name="T18" fmla="*/ 8 w 28"/>
                <a:gd name="T19" fmla="*/ 49 h 54"/>
                <a:gd name="T20" fmla="*/ 11 w 28"/>
                <a:gd name="T21" fmla="*/ 52 h 54"/>
                <a:gd name="T22" fmla="*/ 12 w 28"/>
                <a:gd name="T23" fmla="*/ 51 h 54"/>
                <a:gd name="T24" fmla="*/ 15 w 28"/>
                <a:gd name="T25" fmla="*/ 40 h 54"/>
                <a:gd name="T26" fmla="*/ 25 w 28"/>
                <a:gd name="T27" fmla="*/ 16 h 54"/>
                <a:gd name="T28" fmla="*/ 27 w 28"/>
                <a:gd name="T29" fmla="*/ 5 h 54"/>
                <a:gd name="T30" fmla="*/ 27 w 28"/>
                <a:gd name="T31" fmla="*/ 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4">
                  <a:moveTo>
                    <a:pt x="27" y="3"/>
                  </a:moveTo>
                  <a:cubicBezTo>
                    <a:pt x="26" y="2"/>
                    <a:pt x="22" y="1"/>
                    <a:pt x="22" y="0"/>
                  </a:cubicBezTo>
                  <a:cubicBezTo>
                    <a:pt x="21" y="0"/>
                    <a:pt x="21" y="0"/>
                    <a:pt x="20" y="1"/>
                  </a:cubicBezTo>
                  <a:cubicBezTo>
                    <a:pt x="18" y="2"/>
                    <a:pt x="15" y="4"/>
                    <a:pt x="14" y="4"/>
                  </a:cubicBezTo>
                  <a:cubicBezTo>
                    <a:pt x="13" y="5"/>
                    <a:pt x="12" y="5"/>
                    <a:pt x="12" y="7"/>
                  </a:cubicBezTo>
                  <a:cubicBezTo>
                    <a:pt x="12" y="8"/>
                    <a:pt x="11" y="10"/>
                    <a:pt x="9" y="11"/>
                  </a:cubicBezTo>
                  <a:cubicBezTo>
                    <a:pt x="8" y="13"/>
                    <a:pt x="1" y="23"/>
                    <a:pt x="1" y="28"/>
                  </a:cubicBezTo>
                  <a:cubicBezTo>
                    <a:pt x="1" y="33"/>
                    <a:pt x="0" y="34"/>
                    <a:pt x="1" y="37"/>
                  </a:cubicBezTo>
                  <a:cubicBezTo>
                    <a:pt x="2" y="40"/>
                    <a:pt x="3" y="41"/>
                    <a:pt x="4" y="43"/>
                  </a:cubicBezTo>
                  <a:cubicBezTo>
                    <a:pt x="6" y="45"/>
                    <a:pt x="7" y="47"/>
                    <a:pt x="8" y="49"/>
                  </a:cubicBezTo>
                  <a:cubicBezTo>
                    <a:pt x="9" y="51"/>
                    <a:pt x="10" y="52"/>
                    <a:pt x="11" y="52"/>
                  </a:cubicBezTo>
                  <a:cubicBezTo>
                    <a:pt x="11" y="52"/>
                    <a:pt x="11" y="54"/>
                    <a:pt x="12" y="51"/>
                  </a:cubicBezTo>
                  <a:cubicBezTo>
                    <a:pt x="12" y="48"/>
                    <a:pt x="13" y="44"/>
                    <a:pt x="15" y="40"/>
                  </a:cubicBezTo>
                  <a:cubicBezTo>
                    <a:pt x="17" y="37"/>
                    <a:pt x="23" y="25"/>
                    <a:pt x="25" y="16"/>
                  </a:cubicBezTo>
                  <a:cubicBezTo>
                    <a:pt x="27" y="6"/>
                    <a:pt x="27" y="6"/>
                    <a:pt x="27" y="5"/>
                  </a:cubicBezTo>
                  <a:cubicBezTo>
                    <a:pt x="28" y="4"/>
                    <a:pt x="28" y="4"/>
                    <a:pt x="27"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3" name="Freeform 702">
              <a:extLst>
                <a:ext uri="{FF2B5EF4-FFF2-40B4-BE49-F238E27FC236}">
                  <a16:creationId xmlns:a16="http://schemas.microsoft.com/office/drawing/2014/main" id="{AE22B565-0A8E-4CCF-B335-726B99C38CE3}"/>
                </a:ext>
              </a:extLst>
            </p:cNvPr>
            <p:cNvSpPr>
              <a:spLocks/>
            </p:cNvSpPr>
            <p:nvPr/>
          </p:nvSpPr>
          <p:spPr bwMode="auto">
            <a:xfrm>
              <a:off x="5016" y="1472"/>
              <a:ext cx="1256" cy="794"/>
            </a:xfrm>
            <a:custGeom>
              <a:avLst/>
              <a:gdLst>
                <a:gd name="T0" fmla="*/ 153 w 908"/>
                <a:gd name="T1" fmla="*/ 435 h 579"/>
                <a:gd name="T2" fmla="*/ 186 w 908"/>
                <a:gd name="T3" fmla="*/ 453 h 579"/>
                <a:gd name="T4" fmla="*/ 227 w 908"/>
                <a:gd name="T5" fmla="*/ 466 h 579"/>
                <a:gd name="T6" fmla="*/ 258 w 908"/>
                <a:gd name="T7" fmla="*/ 455 h 579"/>
                <a:gd name="T8" fmla="*/ 297 w 908"/>
                <a:gd name="T9" fmla="*/ 444 h 579"/>
                <a:gd name="T10" fmla="*/ 335 w 908"/>
                <a:gd name="T11" fmla="*/ 440 h 579"/>
                <a:gd name="T12" fmla="*/ 353 w 908"/>
                <a:gd name="T13" fmla="*/ 451 h 579"/>
                <a:gd name="T14" fmla="*/ 373 w 908"/>
                <a:gd name="T15" fmla="*/ 481 h 579"/>
                <a:gd name="T16" fmla="*/ 356 w 908"/>
                <a:gd name="T17" fmla="*/ 512 h 579"/>
                <a:gd name="T18" fmla="*/ 376 w 908"/>
                <a:gd name="T19" fmla="*/ 532 h 579"/>
                <a:gd name="T20" fmla="*/ 406 w 908"/>
                <a:gd name="T21" fmla="*/ 555 h 579"/>
                <a:gd name="T22" fmla="*/ 416 w 908"/>
                <a:gd name="T23" fmla="*/ 545 h 579"/>
                <a:gd name="T24" fmla="*/ 439 w 908"/>
                <a:gd name="T25" fmla="*/ 540 h 579"/>
                <a:gd name="T26" fmla="*/ 466 w 908"/>
                <a:gd name="T27" fmla="*/ 531 h 579"/>
                <a:gd name="T28" fmla="*/ 491 w 908"/>
                <a:gd name="T29" fmla="*/ 549 h 579"/>
                <a:gd name="T30" fmla="*/ 525 w 908"/>
                <a:gd name="T31" fmla="*/ 556 h 579"/>
                <a:gd name="T32" fmla="*/ 546 w 908"/>
                <a:gd name="T33" fmla="*/ 569 h 579"/>
                <a:gd name="T34" fmla="*/ 583 w 908"/>
                <a:gd name="T35" fmla="*/ 551 h 579"/>
                <a:gd name="T36" fmla="*/ 599 w 908"/>
                <a:gd name="T37" fmla="*/ 543 h 579"/>
                <a:gd name="T38" fmla="*/ 623 w 908"/>
                <a:gd name="T39" fmla="*/ 538 h 579"/>
                <a:gd name="T40" fmla="*/ 653 w 908"/>
                <a:gd name="T41" fmla="*/ 523 h 579"/>
                <a:gd name="T42" fmla="*/ 677 w 908"/>
                <a:gd name="T43" fmla="*/ 497 h 579"/>
                <a:gd name="T44" fmla="*/ 692 w 908"/>
                <a:gd name="T45" fmla="*/ 472 h 579"/>
                <a:gd name="T46" fmla="*/ 713 w 908"/>
                <a:gd name="T47" fmla="*/ 440 h 579"/>
                <a:gd name="T48" fmla="*/ 709 w 908"/>
                <a:gd name="T49" fmla="*/ 410 h 579"/>
                <a:gd name="T50" fmla="*/ 700 w 908"/>
                <a:gd name="T51" fmla="*/ 368 h 579"/>
                <a:gd name="T52" fmla="*/ 699 w 908"/>
                <a:gd name="T53" fmla="*/ 320 h 579"/>
                <a:gd name="T54" fmla="*/ 715 w 908"/>
                <a:gd name="T55" fmla="*/ 299 h 579"/>
                <a:gd name="T56" fmla="*/ 659 w 908"/>
                <a:gd name="T57" fmla="*/ 286 h 579"/>
                <a:gd name="T58" fmla="*/ 722 w 908"/>
                <a:gd name="T59" fmla="*/ 246 h 579"/>
                <a:gd name="T60" fmla="*/ 708 w 908"/>
                <a:gd name="T61" fmla="*/ 276 h 579"/>
                <a:gd name="T62" fmla="*/ 799 w 908"/>
                <a:gd name="T63" fmla="*/ 229 h 579"/>
                <a:gd name="T64" fmla="*/ 839 w 908"/>
                <a:gd name="T65" fmla="*/ 202 h 579"/>
                <a:gd name="T66" fmla="*/ 852 w 908"/>
                <a:gd name="T67" fmla="*/ 167 h 579"/>
                <a:gd name="T68" fmla="*/ 889 w 908"/>
                <a:gd name="T69" fmla="*/ 149 h 579"/>
                <a:gd name="T70" fmla="*/ 898 w 908"/>
                <a:gd name="T71" fmla="*/ 103 h 579"/>
                <a:gd name="T72" fmla="*/ 845 w 908"/>
                <a:gd name="T73" fmla="*/ 97 h 579"/>
                <a:gd name="T74" fmla="*/ 800 w 908"/>
                <a:gd name="T75" fmla="*/ 72 h 579"/>
                <a:gd name="T76" fmla="*/ 777 w 908"/>
                <a:gd name="T77" fmla="*/ 20 h 579"/>
                <a:gd name="T78" fmla="*/ 710 w 908"/>
                <a:gd name="T79" fmla="*/ 5 h 579"/>
                <a:gd name="T80" fmla="*/ 699 w 908"/>
                <a:gd name="T81" fmla="*/ 31 h 579"/>
                <a:gd name="T82" fmla="*/ 626 w 908"/>
                <a:gd name="T83" fmla="*/ 100 h 579"/>
                <a:gd name="T84" fmla="*/ 665 w 908"/>
                <a:gd name="T85" fmla="*/ 109 h 579"/>
                <a:gd name="T86" fmla="*/ 637 w 908"/>
                <a:gd name="T87" fmla="*/ 142 h 579"/>
                <a:gd name="T88" fmla="*/ 569 w 908"/>
                <a:gd name="T89" fmla="*/ 164 h 579"/>
                <a:gd name="T90" fmla="*/ 513 w 908"/>
                <a:gd name="T91" fmla="*/ 211 h 579"/>
                <a:gd name="T92" fmla="*/ 418 w 908"/>
                <a:gd name="T93" fmla="*/ 212 h 579"/>
                <a:gd name="T94" fmla="*/ 326 w 908"/>
                <a:gd name="T95" fmla="*/ 185 h 579"/>
                <a:gd name="T96" fmla="*/ 253 w 908"/>
                <a:gd name="T97" fmla="*/ 156 h 579"/>
                <a:gd name="T98" fmla="*/ 227 w 908"/>
                <a:gd name="T99" fmla="*/ 108 h 579"/>
                <a:gd name="T100" fmla="*/ 201 w 908"/>
                <a:gd name="T101" fmla="*/ 88 h 579"/>
                <a:gd name="T102" fmla="*/ 163 w 908"/>
                <a:gd name="T103" fmla="*/ 128 h 579"/>
                <a:gd name="T104" fmla="*/ 97 w 908"/>
                <a:gd name="T105" fmla="*/ 164 h 579"/>
                <a:gd name="T106" fmla="*/ 98 w 908"/>
                <a:gd name="T107" fmla="*/ 205 h 579"/>
                <a:gd name="T108" fmla="*/ 40 w 908"/>
                <a:gd name="T109" fmla="*/ 248 h 579"/>
                <a:gd name="T110" fmla="*/ 5 w 908"/>
                <a:gd name="T111" fmla="*/ 261 h 579"/>
                <a:gd name="T112" fmla="*/ 22 w 908"/>
                <a:gd name="T113" fmla="*/ 300 h 579"/>
                <a:gd name="T114" fmla="*/ 38 w 908"/>
                <a:gd name="T115" fmla="*/ 327 h 579"/>
                <a:gd name="T116" fmla="*/ 96 w 908"/>
                <a:gd name="T117" fmla="*/ 333 h 579"/>
                <a:gd name="T118" fmla="*/ 79 w 908"/>
                <a:gd name="T119" fmla="*/ 367 h 579"/>
                <a:gd name="T120" fmla="*/ 76 w 908"/>
                <a:gd name="T121" fmla="*/ 39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8" h="579">
                  <a:moveTo>
                    <a:pt x="110" y="420"/>
                  </a:moveTo>
                  <a:cubicBezTo>
                    <a:pt x="110" y="420"/>
                    <a:pt x="110" y="421"/>
                    <a:pt x="110" y="421"/>
                  </a:cubicBezTo>
                  <a:cubicBezTo>
                    <a:pt x="110" y="421"/>
                    <a:pt x="111" y="422"/>
                    <a:pt x="111" y="422"/>
                  </a:cubicBezTo>
                  <a:cubicBezTo>
                    <a:pt x="112" y="422"/>
                    <a:pt x="113" y="422"/>
                    <a:pt x="113" y="422"/>
                  </a:cubicBezTo>
                  <a:cubicBezTo>
                    <a:pt x="113" y="422"/>
                    <a:pt x="114" y="422"/>
                    <a:pt x="114" y="421"/>
                  </a:cubicBezTo>
                  <a:cubicBezTo>
                    <a:pt x="114" y="421"/>
                    <a:pt x="115" y="416"/>
                    <a:pt x="118" y="416"/>
                  </a:cubicBezTo>
                  <a:cubicBezTo>
                    <a:pt x="121" y="416"/>
                    <a:pt x="124" y="417"/>
                    <a:pt x="124" y="417"/>
                  </a:cubicBezTo>
                  <a:cubicBezTo>
                    <a:pt x="125" y="417"/>
                    <a:pt x="125" y="418"/>
                    <a:pt x="125" y="418"/>
                  </a:cubicBezTo>
                  <a:cubicBezTo>
                    <a:pt x="125" y="418"/>
                    <a:pt x="127" y="422"/>
                    <a:pt x="131" y="424"/>
                  </a:cubicBezTo>
                  <a:cubicBezTo>
                    <a:pt x="131" y="424"/>
                    <a:pt x="132" y="424"/>
                    <a:pt x="132" y="424"/>
                  </a:cubicBezTo>
                  <a:cubicBezTo>
                    <a:pt x="133" y="425"/>
                    <a:pt x="137" y="428"/>
                    <a:pt x="137" y="428"/>
                  </a:cubicBezTo>
                  <a:cubicBezTo>
                    <a:pt x="137" y="428"/>
                    <a:pt x="137" y="428"/>
                    <a:pt x="138" y="428"/>
                  </a:cubicBezTo>
                  <a:cubicBezTo>
                    <a:pt x="138" y="428"/>
                    <a:pt x="143" y="429"/>
                    <a:pt x="145" y="432"/>
                  </a:cubicBezTo>
                  <a:cubicBezTo>
                    <a:pt x="147" y="435"/>
                    <a:pt x="148" y="436"/>
                    <a:pt x="149" y="436"/>
                  </a:cubicBezTo>
                  <a:cubicBezTo>
                    <a:pt x="151" y="436"/>
                    <a:pt x="152" y="436"/>
                    <a:pt x="153" y="435"/>
                  </a:cubicBezTo>
                  <a:cubicBezTo>
                    <a:pt x="155" y="435"/>
                    <a:pt x="156" y="435"/>
                    <a:pt x="157" y="436"/>
                  </a:cubicBezTo>
                  <a:cubicBezTo>
                    <a:pt x="157" y="436"/>
                    <a:pt x="157" y="437"/>
                    <a:pt x="157" y="438"/>
                  </a:cubicBezTo>
                  <a:cubicBezTo>
                    <a:pt x="157" y="438"/>
                    <a:pt x="158" y="439"/>
                    <a:pt x="158" y="440"/>
                  </a:cubicBezTo>
                  <a:cubicBezTo>
                    <a:pt x="157" y="440"/>
                    <a:pt x="157" y="441"/>
                    <a:pt x="158" y="441"/>
                  </a:cubicBezTo>
                  <a:cubicBezTo>
                    <a:pt x="158" y="441"/>
                    <a:pt x="162" y="444"/>
                    <a:pt x="162" y="444"/>
                  </a:cubicBezTo>
                  <a:cubicBezTo>
                    <a:pt x="163" y="444"/>
                    <a:pt x="167" y="446"/>
                    <a:pt x="168" y="446"/>
                  </a:cubicBezTo>
                  <a:cubicBezTo>
                    <a:pt x="169" y="446"/>
                    <a:pt x="170" y="446"/>
                    <a:pt x="171" y="446"/>
                  </a:cubicBezTo>
                  <a:cubicBezTo>
                    <a:pt x="171" y="446"/>
                    <a:pt x="172" y="446"/>
                    <a:pt x="171" y="447"/>
                  </a:cubicBezTo>
                  <a:cubicBezTo>
                    <a:pt x="171" y="447"/>
                    <a:pt x="170" y="450"/>
                    <a:pt x="170" y="450"/>
                  </a:cubicBezTo>
                  <a:cubicBezTo>
                    <a:pt x="171" y="450"/>
                    <a:pt x="171" y="450"/>
                    <a:pt x="172" y="450"/>
                  </a:cubicBezTo>
                  <a:cubicBezTo>
                    <a:pt x="173" y="450"/>
                    <a:pt x="178" y="449"/>
                    <a:pt x="179" y="450"/>
                  </a:cubicBezTo>
                  <a:cubicBezTo>
                    <a:pt x="181" y="451"/>
                    <a:pt x="182" y="453"/>
                    <a:pt x="182" y="454"/>
                  </a:cubicBezTo>
                  <a:cubicBezTo>
                    <a:pt x="183" y="455"/>
                    <a:pt x="184" y="457"/>
                    <a:pt x="185" y="457"/>
                  </a:cubicBezTo>
                  <a:cubicBezTo>
                    <a:pt x="185" y="456"/>
                    <a:pt x="185" y="454"/>
                    <a:pt x="186" y="453"/>
                  </a:cubicBezTo>
                  <a:cubicBezTo>
                    <a:pt x="186" y="453"/>
                    <a:pt x="187" y="453"/>
                    <a:pt x="186" y="453"/>
                  </a:cubicBezTo>
                  <a:cubicBezTo>
                    <a:pt x="186" y="454"/>
                    <a:pt x="188" y="455"/>
                    <a:pt x="188" y="455"/>
                  </a:cubicBezTo>
                  <a:cubicBezTo>
                    <a:pt x="189" y="456"/>
                    <a:pt x="191" y="456"/>
                    <a:pt x="191" y="456"/>
                  </a:cubicBezTo>
                  <a:cubicBezTo>
                    <a:pt x="191" y="456"/>
                    <a:pt x="192" y="456"/>
                    <a:pt x="192" y="455"/>
                  </a:cubicBezTo>
                  <a:cubicBezTo>
                    <a:pt x="192" y="455"/>
                    <a:pt x="194" y="454"/>
                    <a:pt x="195" y="454"/>
                  </a:cubicBezTo>
                  <a:cubicBezTo>
                    <a:pt x="196" y="455"/>
                    <a:pt x="198" y="456"/>
                    <a:pt x="199" y="456"/>
                  </a:cubicBezTo>
                  <a:cubicBezTo>
                    <a:pt x="199" y="456"/>
                    <a:pt x="208" y="458"/>
                    <a:pt x="208" y="458"/>
                  </a:cubicBezTo>
                  <a:cubicBezTo>
                    <a:pt x="208" y="458"/>
                    <a:pt x="209" y="458"/>
                    <a:pt x="210" y="458"/>
                  </a:cubicBezTo>
                  <a:cubicBezTo>
                    <a:pt x="210" y="458"/>
                    <a:pt x="214" y="458"/>
                    <a:pt x="215" y="457"/>
                  </a:cubicBezTo>
                  <a:cubicBezTo>
                    <a:pt x="216" y="457"/>
                    <a:pt x="216" y="457"/>
                    <a:pt x="216" y="457"/>
                  </a:cubicBezTo>
                  <a:cubicBezTo>
                    <a:pt x="217" y="456"/>
                    <a:pt x="221" y="453"/>
                    <a:pt x="223" y="454"/>
                  </a:cubicBezTo>
                  <a:cubicBezTo>
                    <a:pt x="224" y="454"/>
                    <a:pt x="226" y="454"/>
                    <a:pt x="226" y="456"/>
                  </a:cubicBezTo>
                  <a:cubicBezTo>
                    <a:pt x="226" y="458"/>
                    <a:pt x="226" y="459"/>
                    <a:pt x="226" y="460"/>
                  </a:cubicBezTo>
                  <a:cubicBezTo>
                    <a:pt x="225" y="461"/>
                    <a:pt x="225" y="463"/>
                    <a:pt x="225" y="464"/>
                  </a:cubicBezTo>
                  <a:cubicBezTo>
                    <a:pt x="226" y="465"/>
                    <a:pt x="226" y="465"/>
                    <a:pt x="226" y="466"/>
                  </a:cubicBezTo>
                  <a:cubicBezTo>
                    <a:pt x="227" y="466"/>
                    <a:pt x="227" y="466"/>
                    <a:pt x="227" y="466"/>
                  </a:cubicBezTo>
                  <a:cubicBezTo>
                    <a:pt x="227" y="466"/>
                    <a:pt x="227" y="465"/>
                    <a:pt x="228" y="465"/>
                  </a:cubicBezTo>
                  <a:cubicBezTo>
                    <a:pt x="228" y="464"/>
                    <a:pt x="230" y="462"/>
                    <a:pt x="230" y="462"/>
                  </a:cubicBezTo>
                  <a:cubicBezTo>
                    <a:pt x="230" y="461"/>
                    <a:pt x="231" y="459"/>
                    <a:pt x="231" y="459"/>
                  </a:cubicBezTo>
                  <a:cubicBezTo>
                    <a:pt x="232" y="459"/>
                    <a:pt x="233" y="458"/>
                    <a:pt x="233" y="458"/>
                  </a:cubicBezTo>
                  <a:cubicBezTo>
                    <a:pt x="233" y="457"/>
                    <a:pt x="234" y="457"/>
                    <a:pt x="234" y="456"/>
                  </a:cubicBezTo>
                  <a:cubicBezTo>
                    <a:pt x="234" y="456"/>
                    <a:pt x="236" y="454"/>
                    <a:pt x="236" y="454"/>
                  </a:cubicBezTo>
                  <a:cubicBezTo>
                    <a:pt x="237" y="453"/>
                    <a:pt x="240" y="452"/>
                    <a:pt x="240" y="451"/>
                  </a:cubicBezTo>
                  <a:cubicBezTo>
                    <a:pt x="241" y="451"/>
                    <a:pt x="241" y="451"/>
                    <a:pt x="242" y="451"/>
                  </a:cubicBezTo>
                  <a:cubicBezTo>
                    <a:pt x="242" y="451"/>
                    <a:pt x="244" y="450"/>
                    <a:pt x="245" y="450"/>
                  </a:cubicBezTo>
                  <a:cubicBezTo>
                    <a:pt x="246" y="450"/>
                    <a:pt x="248" y="451"/>
                    <a:pt x="248" y="452"/>
                  </a:cubicBezTo>
                  <a:cubicBezTo>
                    <a:pt x="248" y="452"/>
                    <a:pt x="249" y="453"/>
                    <a:pt x="249" y="453"/>
                  </a:cubicBezTo>
                  <a:cubicBezTo>
                    <a:pt x="249" y="454"/>
                    <a:pt x="249" y="454"/>
                    <a:pt x="250" y="454"/>
                  </a:cubicBezTo>
                  <a:cubicBezTo>
                    <a:pt x="250" y="454"/>
                    <a:pt x="253" y="454"/>
                    <a:pt x="254" y="454"/>
                  </a:cubicBezTo>
                  <a:cubicBezTo>
                    <a:pt x="254" y="454"/>
                    <a:pt x="255" y="454"/>
                    <a:pt x="255" y="454"/>
                  </a:cubicBezTo>
                  <a:cubicBezTo>
                    <a:pt x="256" y="455"/>
                    <a:pt x="258" y="455"/>
                    <a:pt x="258" y="455"/>
                  </a:cubicBezTo>
                  <a:cubicBezTo>
                    <a:pt x="258" y="455"/>
                    <a:pt x="258" y="455"/>
                    <a:pt x="259" y="455"/>
                  </a:cubicBezTo>
                  <a:cubicBezTo>
                    <a:pt x="259" y="455"/>
                    <a:pt x="262" y="454"/>
                    <a:pt x="262" y="454"/>
                  </a:cubicBezTo>
                  <a:cubicBezTo>
                    <a:pt x="262" y="454"/>
                    <a:pt x="262" y="454"/>
                    <a:pt x="262" y="454"/>
                  </a:cubicBezTo>
                  <a:cubicBezTo>
                    <a:pt x="262" y="454"/>
                    <a:pt x="264" y="455"/>
                    <a:pt x="265" y="455"/>
                  </a:cubicBezTo>
                  <a:cubicBezTo>
                    <a:pt x="266" y="456"/>
                    <a:pt x="268" y="456"/>
                    <a:pt x="268" y="456"/>
                  </a:cubicBezTo>
                  <a:cubicBezTo>
                    <a:pt x="268" y="457"/>
                    <a:pt x="268" y="458"/>
                    <a:pt x="267" y="459"/>
                  </a:cubicBezTo>
                  <a:cubicBezTo>
                    <a:pt x="270" y="459"/>
                    <a:pt x="277" y="458"/>
                    <a:pt x="277" y="458"/>
                  </a:cubicBezTo>
                  <a:cubicBezTo>
                    <a:pt x="278" y="458"/>
                    <a:pt x="279" y="458"/>
                    <a:pt x="280" y="458"/>
                  </a:cubicBezTo>
                  <a:cubicBezTo>
                    <a:pt x="280" y="458"/>
                    <a:pt x="282" y="456"/>
                    <a:pt x="283" y="456"/>
                  </a:cubicBezTo>
                  <a:cubicBezTo>
                    <a:pt x="283" y="456"/>
                    <a:pt x="284" y="456"/>
                    <a:pt x="283" y="455"/>
                  </a:cubicBezTo>
                  <a:cubicBezTo>
                    <a:pt x="283" y="455"/>
                    <a:pt x="283" y="453"/>
                    <a:pt x="285" y="452"/>
                  </a:cubicBezTo>
                  <a:cubicBezTo>
                    <a:pt x="287" y="450"/>
                    <a:pt x="289" y="450"/>
                    <a:pt x="289" y="450"/>
                  </a:cubicBezTo>
                  <a:cubicBezTo>
                    <a:pt x="289" y="450"/>
                    <a:pt x="289" y="449"/>
                    <a:pt x="290" y="449"/>
                  </a:cubicBezTo>
                  <a:cubicBezTo>
                    <a:pt x="290" y="448"/>
                    <a:pt x="291" y="445"/>
                    <a:pt x="292" y="445"/>
                  </a:cubicBezTo>
                  <a:cubicBezTo>
                    <a:pt x="293" y="444"/>
                    <a:pt x="296" y="444"/>
                    <a:pt x="297" y="444"/>
                  </a:cubicBezTo>
                  <a:cubicBezTo>
                    <a:pt x="298" y="443"/>
                    <a:pt x="301" y="442"/>
                    <a:pt x="301" y="442"/>
                  </a:cubicBezTo>
                  <a:cubicBezTo>
                    <a:pt x="301" y="442"/>
                    <a:pt x="301" y="442"/>
                    <a:pt x="302" y="442"/>
                  </a:cubicBezTo>
                  <a:cubicBezTo>
                    <a:pt x="302" y="442"/>
                    <a:pt x="306" y="438"/>
                    <a:pt x="307" y="437"/>
                  </a:cubicBezTo>
                  <a:cubicBezTo>
                    <a:pt x="308" y="436"/>
                    <a:pt x="312" y="433"/>
                    <a:pt x="313" y="434"/>
                  </a:cubicBezTo>
                  <a:cubicBezTo>
                    <a:pt x="314" y="435"/>
                    <a:pt x="314" y="435"/>
                    <a:pt x="314" y="436"/>
                  </a:cubicBezTo>
                  <a:cubicBezTo>
                    <a:pt x="315" y="436"/>
                    <a:pt x="323" y="438"/>
                    <a:pt x="323" y="438"/>
                  </a:cubicBezTo>
                  <a:cubicBezTo>
                    <a:pt x="323" y="438"/>
                    <a:pt x="323" y="438"/>
                    <a:pt x="324" y="438"/>
                  </a:cubicBezTo>
                  <a:cubicBezTo>
                    <a:pt x="324" y="438"/>
                    <a:pt x="332" y="433"/>
                    <a:pt x="332" y="433"/>
                  </a:cubicBezTo>
                  <a:cubicBezTo>
                    <a:pt x="332" y="433"/>
                    <a:pt x="333" y="432"/>
                    <a:pt x="334" y="433"/>
                  </a:cubicBezTo>
                  <a:cubicBezTo>
                    <a:pt x="335" y="434"/>
                    <a:pt x="335" y="434"/>
                    <a:pt x="336" y="434"/>
                  </a:cubicBezTo>
                  <a:cubicBezTo>
                    <a:pt x="337" y="434"/>
                    <a:pt x="338" y="434"/>
                    <a:pt x="338" y="435"/>
                  </a:cubicBezTo>
                  <a:cubicBezTo>
                    <a:pt x="337" y="436"/>
                    <a:pt x="335" y="437"/>
                    <a:pt x="335" y="438"/>
                  </a:cubicBezTo>
                  <a:cubicBezTo>
                    <a:pt x="334" y="438"/>
                    <a:pt x="334" y="438"/>
                    <a:pt x="334" y="438"/>
                  </a:cubicBezTo>
                  <a:cubicBezTo>
                    <a:pt x="334" y="438"/>
                    <a:pt x="335" y="439"/>
                    <a:pt x="335" y="440"/>
                  </a:cubicBezTo>
                  <a:cubicBezTo>
                    <a:pt x="335" y="441"/>
                    <a:pt x="335" y="441"/>
                    <a:pt x="335" y="440"/>
                  </a:cubicBezTo>
                  <a:cubicBezTo>
                    <a:pt x="336" y="440"/>
                    <a:pt x="339" y="439"/>
                    <a:pt x="339" y="438"/>
                  </a:cubicBezTo>
                  <a:cubicBezTo>
                    <a:pt x="339" y="438"/>
                    <a:pt x="340" y="438"/>
                    <a:pt x="339" y="439"/>
                  </a:cubicBezTo>
                  <a:cubicBezTo>
                    <a:pt x="339" y="439"/>
                    <a:pt x="340" y="440"/>
                    <a:pt x="340" y="440"/>
                  </a:cubicBezTo>
                  <a:cubicBezTo>
                    <a:pt x="340" y="441"/>
                    <a:pt x="342" y="443"/>
                    <a:pt x="341" y="443"/>
                  </a:cubicBezTo>
                  <a:cubicBezTo>
                    <a:pt x="340" y="444"/>
                    <a:pt x="339" y="444"/>
                    <a:pt x="339" y="444"/>
                  </a:cubicBezTo>
                  <a:cubicBezTo>
                    <a:pt x="339" y="445"/>
                    <a:pt x="339" y="445"/>
                    <a:pt x="338" y="446"/>
                  </a:cubicBezTo>
                  <a:cubicBezTo>
                    <a:pt x="338" y="446"/>
                    <a:pt x="337" y="446"/>
                    <a:pt x="337" y="447"/>
                  </a:cubicBezTo>
                  <a:cubicBezTo>
                    <a:pt x="337" y="447"/>
                    <a:pt x="338" y="447"/>
                    <a:pt x="337" y="448"/>
                  </a:cubicBezTo>
                  <a:cubicBezTo>
                    <a:pt x="337" y="448"/>
                    <a:pt x="336" y="449"/>
                    <a:pt x="337" y="449"/>
                  </a:cubicBezTo>
                  <a:cubicBezTo>
                    <a:pt x="337" y="449"/>
                    <a:pt x="338" y="450"/>
                    <a:pt x="339" y="449"/>
                  </a:cubicBezTo>
                  <a:cubicBezTo>
                    <a:pt x="339" y="448"/>
                    <a:pt x="340" y="448"/>
                    <a:pt x="340" y="448"/>
                  </a:cubicBezTo>
                  <a:cubicBezTo>
                    <a:pt x="341" y="448"/>
                    <a:pt x="346" y="449"/>
                    <a:pt x="347" y="449"/>
                  </a:cubicBezTo>
                  <a:cubicBezTo>
                    <a:pt x="348" y="450"/>
                    <a:pt x="352" y="451"/>
                    <a:pt x="352" y="451"/>
                  </a:cubicBezTo>
                  <a:cubicBezTo>
                    <a:pt x="352" y="451"/>
                    <a:pt x="352" y="451"/>
                    <a:pt x="352" y="451"/>
                  </a:cubicBezTo>
                  <a:cubicBezTo>
                    <a:pt x="352" y="451"/>
                    <a:pt x="352" y="451"/>
                    <a:pt x="353" y="451"/>
                  </a:cubicBezTo>
                  <a:cubicBezTo>
                    <a:pt x="353" y="451"/>
                    <a:pt x="355" y="447"/>
                    <a:pt x="356" y="447"/>
                  </a:cubicBezTo>
                  <a:cubicBezTo>
                    <a:pt x="357" y="447"/>
                    <a:pt x="357" y="447"/>
                    <a:pt x="358" y="447"/>
                  </a:cubicBezTo>
                  <a:cubicBezTo>
                    <a:pt x="358" y="448"/>
                    <a:pt x="358" y="449"/>
                    <a:pt x="358" y="449"/>
                  </a:cubicBezTo>
                  <a:cubicBezTo>
                    <a:pt x="359" y="449"/>
                    <a:pt x="361" y="449"/>
                    <a:pt x="361" y="450"/>
                  </a:cubicBezTo>
                  <a:cubicBezTo>
                    <a:pt x="362" y="451"/>
                    <a:pt x="364" y="452"/>
                    <a:pt x="364" y="453"/>
                  </a:cubicBezTo>
                  <a:cubicBezTo>
                    <a:pt x="364" y="454"/>
                    <a:pt x="366" y="460"/>
                    <a:pt x="366" y="460"/>
                  </a:cubicBezTo>
                  <a:cubicBezTo>
                    <a:pt x="366" y="460"/>
                    <a:pt x="366" y="460"/>
                    <a:pt x="366" y="460"/>
                  </a:cubicBezTo>
                  <a:cubicBezTo>
                    <a:pt x="367" y="460"/>
                    <a:pt x="368" y="461"/>
                    <a:pt x="368" y="461"/>
                  </a:cubicBezTo>
                  <a:cubicBezTo>
                    <a:pt x="368" y="461"/>
                    <a:pt x="368" y="461"/>
                    <a:pt x="368" y="461"/>
                  </a:cubicBezTo>
                  <a:cubicBezTo>
                    <a:pt x="368" y="460"/>
                    <a:pt x="369" y="460"/>
                    <a:pt x="369" y="460"/>
                  </a:cubicBezTo>
                  <a:cubicBezTo>
                    <a:pt x="370" y="461"/>
                    <a:pt x="371" y="462"/>
                    <a:pt x="371" y="462"/>
                  </a:cubicBezTo>
                  <a:cubicBezTo>
                    <a:pt x="372" y="462"/>
                    <a:pt x="372" y="462"/>
                    <a:pt x="372" y="462"/>
                  </a:cubicBezTo>
                  <a:cubicBezTo>
                    <a:pt x="372" y="463"/>
                    <a:pt x="373" y="472"/>
                    <a:pt x="373" y="474"/>
                  </a:cubicBezTo>
                  <a:cubicBezTo>
                    <a:pt x="373" y="475"/>
                    <a:pt x="373" y="478"/>
                    <a:pt x="373" y="479"/>
                  </a:cubicBezTo>
                  <a:cubicBezTo>
                    <a:pt x="373" y="479"/>
                    <a:pt x="373" y="480"/>
                    <a:pt x="373" y="481"/>
                  </a:cubicBezTo>
                  <a:cubicBezTo>
                    <a:pt x="372" y="481"/>
                    <a:pt x="370" y="484"/>
                    <a:pt x="371" y="486"/>
                  </a:cubicBezTo>
                  <a:cubicBezTo>
                    <a:pt x="371" y="487"/>
                    <a:pt x="372" y="489"/>
                    <a:pt x="372" y="489"/>
                  </a:cubicBezTo>
                  <a:cubicBezTo>
                    <a:pt x="372" y="489"/>
                    <a:pt x="373" y="490"/>
                    <a:pt x="372" y="490"/>
                  </a:cubicBezTo>
                  <a:cubicBezTo>
                    <a:pt x="371" y="490"/>
                    <a:pt x="370" y="492"/>
                    <a:pt x="369" y="493"/>
                  </a:cubicBezTo>
                  <a:cubicBezTo>
                    <a:pt x="368" y="493"/>
                    <a:pt x="367" y="494"/>
                    <a:pt x="365" y="494"/>
                  </a:cubicBezTo>
                  <a:cubicBezTo>
                    <a:pt x="365" y="494"/>
                    <a:pt x="364" y="494"/>
                    <a:pt x="364" y="494"/>
                  </a:cubicBezTo>
                  <a:cubicBezTo>
                    <a:pt x="364" y="494"/>
                    <a:pt x="363" y="497"/>
                    <a:pt x="363" y="497"/>
                  </a:cubicBezTo>
                  <a:cubicBezTo>
                    <a:pt x="363" y="497"/>
                    <a:pt x="363" y="497"/>
                    <a:pt x="363" y="497"/>
                  </a:cubicBezTo>
                  <a:cubicBezTo>
                    <a:pt x="362" y="497"/>
                    <a:pt x="359" y="499"/>
                    <a:pt x="359" y="501"/>
                  </a:cubicBezTo>
                  <a:cubicBezTo>
                    <a:pt x="358" y="503"/>
                    <a:pt x="359" y="504"/>
                    <a:pt x="359" y="505"/>
                  </a:cubicBezTo>
                  <a:cubicBezTo>
                    <a:pt x="359" y="505"/>
                    <a:pt x="359" y="506"/>
                    <a:pt x="358" y="506"/>
                  </a:cubicBezTo>
                  <a:cubicBezTo>
                    <a:pt x="358" y="506"/>
                    <a:pt x="356" y="507"/>
                    <a:pt x="356" y="507"/>
                  </a:cubicBezTo>
                  <a:cubicBezTo>
                    <a:pt x="355" y="507"/>
                    <a:pt x="355" y="508"/>
                    <a:pt x="355" y="508"/>
                  </a:cubicBezTo>
                  <a:cubicBezTo>
                    <a:pt x="355" y="508"/>
                    <a:pt x="355" y="511"/>
                    <a:pt x="355" y="511"/>
                  </a:cubicBezTo>
                  <a:cubicBezTo>
                    <a:pt x="355" y="512"/>
                    <a:pt x="356" y="512"/>
                    <a:pt x="356" y="512"/>
                  </a:cubicBezTo>
                  <a:cubicBezTo>
                    <a:pt x="356" y="512"/>
                    <a:pt x="357" y="512"/>
                    <a:pt x="357" y="513"/>
                  </a:cubicBezTo>
                  <a:cubicBezTo>
                    <a:pt x="357" y="514"/>
                    <a:pt x="358" y="515"/>
                    <a:pt x="358" y="515"/>
                  </a:cubicBezTo>
                  <a:cubicBezTo>
                    <a:pt x="358" y="515"/>
                    <a:pt x="358" y="515"/>
                    <a:pt x="357" y="516"/>
                  </a:cubicBezTo>
                  <a:cubicBezTo>
                    <a:pt x="357" y="516"/>
                    <a:pt x="355" y="518"/>
                    <a:pt x="355" y="519"/>
                  </a:cubicBezTo>
                  <a:cubicBezTo>
                    <a:pt x="355" y="520"/>
                    <a:pt x="356" y="520"/>
                    <a:pt x="356" y="521"/>
                  </a:cubicBezTo>
                  <a:cubicBezTo>
                    <a:pt x="356" y="521"/>
                    <a:pt x="357" y="521"/>
                    <a:pt x="357" y="521"/>
                  </a:cubicBezTo>
                  <a:cubicBezTo>
                    <a:pt x="358" y="520"/>
                    <a:pt x="363" y="518"/>
                    <a:pt x="365" y="517"/>
                  </a:cubicBezTo>
                  <a:cubicBezTo>
                    <a:pt x="366" y="517"/>
                    <a:pt x="369" y="517"/>
                    <a:pt x="370" y="517"/>
                  </a:cubicBezTo>
                  <a:cubicBezTo>
                    <a:pt x="371" y="518"/>
                    <a:pt x="371" y="517"/>
                    <a:pt x="371" y="517"/>
                  </a:cubicBezTo>
                  <a:cubicBezTo>
                    <a:pt x="372" y="517"/>
                    <a:pt x="374" y="516"/>
                    <a:pt x="374" y="516"/>
                  </a:cubicBezTo>
                  <a:cubicBezTo>
                    <a:pt x="374" y="516"/>
                    <a:pt x="375" y="516"/>
                    <a:pt x="375" y="517"/>
                  </a:cubicBezTo>
                  <a:cubicBezTo>
                    <a:pt x="374" y="518"/>
                    <a:pt x="372" y="521"/>
                    <a:pt x="372" y="521"/>
                  </a:cubicBezTo>
                  <a:cubicBezTo>
                    <a:pt x="372" y="521"/>
                    <a:pt x="372" y="521"/>
                    <a:pt x="372" y="522"/>
                  </a:cubicBezTo>
                  <a:cubicBezTo>
                    <a:pt x="373" y="522"/>
                    <a:pt x="376" y="531"/>
                    <a:pt x="376" y="531"/>
                  </a:cubicBezTo>
                  <a:cubicBezTo>
                    <a:pt x="376" y="531"/>
                    <a:pt x="376" y="531"/>
                    <a:pt x="376" y="532"/>
                  </a:cubicBezTo>
                  <a:cubicBezTo>
                    <a:pt x="377" y="532"/>
                    <a:pt x="380" y="533"/>
                    <a:pt x="380" y="533"/>
                  </a:cubicBezTo>
                  <a:cubicBezTo>
                    <a:pt x="381" y="533"/>
                    <a:pt x="384" y="533"/>
                    <a:pt x="384" y="533"/>
                  </a:cubicBezTo>
                  <a:cubicBezTo>
                    <a:pt x="384" y="533"/>
                    <a:pt x="385" y="533"/>
                    <a:pt x="385" y="534"/>
                  </a:cubicBezTo>
                  <a:cubicBezTo>
                    <a:pt x="385" y="534"/>
                    <a:pt x="385" y="536"/>
                    <a:pt x="384" y="536"/>
                  </a:cubicBezTo>
                  <a:cubicBezTo>
                    <a:pt x="383" y="537"/>
                    <a:pt x="382" y="537"/>
                    <a:pt x="382" y="538"/>
                  </a:cubicBezTo>
                  <a:cubicBezTo>
                    <a:pt x="382" y="538"/>
                    <a:pt x="381" y="545"/>
                    <a:pt x="380" y="545"/>
                  </a:cubicBezTo>
                  <a:cubicBezTo>
                    <a:pt x="380" y="546"/>
                    <a:pt x="379" y="547"/>
                    <a:pt x="379" y="547"/>
                  </a:cubicBezTo>
                  <a:cubicBezTo>
                    <a:pt x="379" y="547"/>
                    <a:pt x="379" y="548"/>
                    <a:pt x="380" y="548"/>
                  </a:cubicBezTo>
                  <a:cubicBezTo>
                    <a:pt x="381" y="548"/>
                    <a:pt x="391" y="549"/>
                    <a:pt x="391" y="549"/>
                  </a:cubicBezTo>
                  <a:cubicBezTo>
                    <a:pt x="391" y="549"/>
                    <a:pt x="391" y="549"/>
                    <a:pt x="391" y="550"/>
                  </a:cubicBezTo>
                  <a:cubicBezTo>
                    <a:pt x="391" y="550"/>
                    <a:pt x="391" y="553"/>
                    <a:pt x="391" y="553"/>
                  </a:cubicBezTo>
                  <a:cubicBezTo>
                    <a:pt x="391" y="553"/>
                    <a:pt x="391" y="554"/>
                    <a:pt x="391" y="554"/>
                  </a:cubicBezTo>
                  <a:cubicBezTo>
                    <a:pt x="391" y="554"/>
                    <a:pt x="394" y="559"/>
                    <a:pt x="394" y="559"/>
                  </a:cubicBezTo>
                  <a:cubicBezTo>
                    <a:pt x="394" y="559"/>
                    <a:pt x="395" y="559"/>
                    <a:pt x="395" y="559"/>
                  </a:cubicBezTo>
                  <a:cubicBezTo>
                    <a:pt x="396" y="558"/>
                    <a:pt x="404" y="555"/>
                    <a:pt x="406" y="555"/>
                  </a:cubicBezTo>
                  <a:cubicBezTo>
                    <a:pt x="406" y="555"/>
                    <a:pt x="407" y="554"/>
                    <a:pt x="407" y="554"/>
                  </a:cubicBezTo>
                  <a:cubicBezTo>
                    <a:pt x="408" y="554"/>
                    <a:pt x="408" y="553"/>
                    <a:pt x="408" y="554"/>
                  </a:cubicBezTo>
                  <a:cubicBezTo>
                    <a:pt x="408" y="554"/>
                    <a:pt x="408" y="555"/>
                    <a:pt x="409" y="557"/>
                  </a:cubicBezTo>
                  <a:cubicBezTo>
                    <a:pt x="409" y="558"/>
                    <a:pt x="409" y="560"/>
                    <a:pt x="409" y="560"/>
                  </a:cubicBezTo>
                  <a:cubicBezTo>
                    <a:pt x="409" y="560"/>
                    <a:pt x="410" y="563"/>
                    <a:pt x="411" y="563"/>
                  </a:cubicBezTo>
                  <a:cubicBezTo>
                    <a:pt x="412" y="562"/>
                    <a:pt x="412" y="562"/>
                    <a:pt x="412" y="562"/>
                  </a:cubicBezTo>
                  <a:cubicBezTo>
                    <a:pt x="413" y="562"/>
                    <a:pt x="413" y="562"/>
                    <a:pt x="414" y="562"/>
                  </a:cubicBezTo>
                  <a:cubicBezTo>
                    <a:pt x="414" y="562"/>
                    <a:pt x="416" y="563"/>
                    <a:pt x="417" y="563"/>
                  </a:cubicBezTo>
                  <a:cubicBezTo>
                    <a:pt x="417" y="563"/>
                    <a:pt x="417" y="563"/>
                    <a:pt x="417" y="563"/>
                  </a:cubicBezTo>
                  <a:cubicBezTo>
                    <a:pt x="418" y="563"/>
                    <a:pt x="419" y="562"/>
                    <a:pt x="419" y="562"/>
                  </a:cubicBezTo>
                  <a:cubicBezTo>
                    <a:pt x="419" y="562"/>
                    <a:pt x="419" y="562"/>
                    <a:pt x="419" y="562"/>
                  </a:cubicBezTo>
                  <a:cubicBezTo>
                    <a:pt x="418" y="561"/>
                    <a:pt x="417" y="560"/>
                    <a:pt x="417" y="559"/>
                  </a:cubicBezTo>
                  <a:cubicBezTo>
                    <a:pt x="418" y="558"/>
                    <a:pt x="418" y="553"/>
                    <a:pt x="417" y="552"/>
                  </a:cubicBezTo>
                  <a:cubicBezTo>
                    <a:pt x="416" y="550"/>
                    <a:pt x="414" y="548"/>
                    <a:pt x="415" y="546"/>
                  </a:cubicBezTo>
                  <a:cubicBezTo>
                    <a:pt x="415" y="545"/>
                    <a:pt x="415" y="545"/>
                    <a:pt x="416" y="545"/>
                  </a:cubicBezTo>
                  <a:cubicBezTo>
                    <a:pt x="416" y="545"/>
                    <a:pt x="416" y="544"/>
                    <a:pt x="416" y="544"/>
                  </a:cubicBezTo>
                  <a:cubicBezTo>
                    <a:pt x="416" y="544"/>
                    <a:pt x="417" y="542"/>
                    <a:pt x="418" y="542"/>
                  </a:cubicBezTo>
                  <a:cubicBezTo>
                    <a:pt x="420" y="543"/>
                    <a:pt x="421" y="543"/>
                    <a:pt x="421" y="543"/>
                  </a:cubicBezTo>
                  <a:cubicBezTo>
                    <a:pt x="422" y="543"/>
                    <a:pt x="423" y="544"/>
                    <a:pt x="423" y="544"/>
                  </a:cubicBezTo>
                  <a:cubicBezTo>
                    <a:pt x="423" y="544"/>
                    <a:pt x="424" y="544"/>
                    <a:pt x="424" y="544"/>
                  </a:cubicBezTo>
                  <a:cubicBezTo>
                    <a:pt x="424" y="543"/>
                    <a:pt x="425" y="542"/>
                    <a:pt x="426" y="542"/>
                  </a:cubicBezTo>
                  <a:cubicBezTo>
                    <a:pt x="426" y="541"/>
                    <a:pt x="427" y="541"/>
                    <a:pt x="427" y="540"/>
                  </a:cubicBezTo>
                  <a:cubicBezTo>
                    <a:pt x="427" y="540"/>
                    <a:pt x="428" y="538"/>
                    <a:pt x="429" y="538"/>
                  </a:cubicBezTo>
                  <a:cubicBezTo>
                    <a:pt x="430" y="539"/>
                    <a:pt x="431" y="539"/>
                    <a:pt x="432" y="539"/>
                  </a:cubicBezTo>
                  <a:cubicBezTo>
                    <a:pt x="432" y="540"/>
                    <a:pt x="434" y="540"/>
                    <a:pt x="434" y="541"/>
                  </a:cubicBezTo>
                  <a:cubicBezTo>
                    <a:pt x="434" y="541"/>
                    <a:pt x="436" y="543"/>
                    <a:pt x="436" y="543"/>
                  </a:cubicBezTo>
                  <a:cubicBezTo>
                    <a:pt x="437" y="543"/>
                    <a:pt x="437" y="543"/>
                    <a:pt x="437" y="543"/>
                  </a:cubicBezTo>
                  <a:cubicBezTo>
                    <a:pt x="437" y="542"/>
                    <a:pt x="438" y="542"/>
                    <a:pt x="438" y="542"/>
                  </a:cubicBezTo>
                  <a:cubicBezTo>
                    <a:pt x="438" y="542"/>
                    <a:pt x="439" y="542"/>
                    <a:pt x="439" y="541"/>
                  </a:cubicBezTo>
                  <a:cubicBezTo>
                    <a:pt x="439" y="541"/>
                    <a:pt x="439" y="540"/>
                    <a:pt x="439" y="540"/>
                  </a:cubicBezTo>
                  <a:cubicBezTo>
                    <a:pt x="440" y="540"/>
                    <a:pt x="440" y="540"/>
                    <a:pt x="440" y="539"/>
                  </a:cubicBezTo>
                  <a:cubicBezTo>
                    <a:pt x="441" y="539"/>
                    <a:pt x="441" y="538"/>
                    <a:pt x="441" y="538"/>
                  </a:cubicBezTo>
                  <a:cubicBezTo>
                    <a:pt x="442" y="538"/>
                    <a:pt x="442" y="538"/>
                    <a:pt x="443" y="539"/>
                  </a:cubicBezTo>
                  <a:cubicBezTo>
                    <a:pt x="443" y="539"/>
                    <a:pt x="444" y="541"/>
                    <a:pt x="444" y="541"/>
                  </a:cubicBezTo>
                  <a:cubicBezTo>
                    <a:pt x="444" y="540"/>
                    <a:pt x="445" y="540"/>
                    <a:pt x="445" y="539"/>
                  </a:cubicBezTo>
                  <a:cubicBezTo>
                    <a:pt x="445" y="539"/>
                    <a:pt x="446" y="538"/>
                    <a:pt x="446" y="538"/>
                  </a:cubicBezTo>
                  <a:cubicBezTo>
                    <a:pt x="447" y="539"/>
                    <a:pt x="450" y="542"/>
                    <a:pt x="450" y="542"/>
                  </a:cubicBezTo>
                  <a:cubicBezTo>
                    <a:pt x="450" y="542"/>
                    <a:pt x="451" y="542"/>
                    <a:pt x="451" y="542"/>
                  </a:cubicBezTo>
                  <a:cubicBezTo>
                    <a:pt x="451" y="541"/>
                    <a:pt x="455" y="537"/>
                    <a:pt x="455" y="537"/>
                  </a:cubicBezTo>
                  <a:cubicBezTo>
                    <a:pt x="455" y="537"/>
                    <a:pt x="455" y="537"/>
                    <a:pt x="455" y="537"/>
                  </a:cubicBezTo>
                  <a:cubicBezTo>
                    <a:pt x="455" y="538"/>
                    <a:pt x="456" y="539"/>
                    <a:pt x="456" y="539"/>
                  </a:cubicBezTo>
                  <a:cubicBezTo>
                    <a:pt x="456" y="539"/>
                    <a:pt x="456" y="539"/>
                    <a:pt x="457" y="539"/>
                  </a:cubicBezTo>
                  <a:cubicBezTo>
                    <a:pt x="457" y="539"/>
                    <a:pt x="462" y="537"/>
                    <a:pt x="462" y="536"/>
                  </a:cubicBezTo>
                  <a:cubicBezTo>
                    <a:pt x="463" y="536"/>
                    <a:pt x="465" y="533"/>
                    <a:pt x="465" y="532"/>
                  </a:cubicBezTo>
                  <a:cubicBezTo>
                    <a:pt x="466" y="531"/>
                    <a:pt x="466" y="531"/>
                    <a:pt x="466" y="531"/>
                  </a:cubicBezTo>
                  <a:cubicBezTo>
                    <a:pt x="467" y="531"/>
                    <a:pt x="468" y="530"/>
                    <a:pt x="469" y="530"/>
                  </a:cubicBezTo>
                  <a:cubicBezTo>
                    <a:pt x="469" y="529"/>
                    <a:pt x="471" y="528"/>
                    <a:pt x="471" y="529"/>
                  </a:cubicBezTo>
                  <a:cubicBezTo>
                    <a:pt x="471" y="529"/>
                    <a:pt x="471" y="530"/>
                    <a:pt x="472" y="530"/>
                  </a:cubicBezTo>
                  <a:cubicBezTo>
                    <a:pt x="472" y="530"/>
                    <a:pt x="473" y="531"/>
                    <a:pt x="474" y="532"/>
                  </a:cubicBezTo>
                  <a:cubicBezTo>
                    <a:pt x="474" y="532"/>
                    <a:pt x="474" y="533"/>
                    <a:pt x="474" y="533"/>
                  </a:cubicBezTo>
                  <a:cubicBezTo>
                    <a:pt x="475" y="534"/>
                    <a:pt x="476" y="534"/>
                    <a:pt x="477" y="535"/>
                  </a:cubicBezTo>
                  <a:cubicBezTo>
                    <a:pt x="478" y="536"/>
                    <a:pt x="481" y="537"/>
                    <a:pt x="482" y="536"/>
                  </a:cubicBezTo>
                  <a:cubicBezTo>
                    <a:pt x="483" y="536"/>
                    <a:pt x="490" y="536"/>
                    <a:pt x="490" y="536"/>
                  </a:cubicBezTo>
                  <a:cubicBezTo>
                    <a:pt x="490" y="536"/>
                    <a:pt x="491" y="536"/>
                    <a:pt x="491" y="537"/>
                  </a:cubicBezTo>
                  <a:cubicBezTo>
                    <a:pt x="491" y="537"/>
                    <a:pt x="492" y="538"/>
                    <a:pt x="492" y="538"/>
                  </a:cubicBezTo>
                  <a:cubicBezTo>
                    <a:pt x="493" y="538"/>
                    <a:pt x="493" y="538"/>
                    <a:pt x="493" y="538"/>
                  </a:cubicBezTo>
                  <a:cubicBezTo>
                    <a:pt x="492" y="539"/>
                    <a:pt x="489" y="543"/>
                    <a:pt x="489" y="543"/>
                  </a:cubicBezTo>
                  <a:cubicBezTo>
                    <a:pt x="489" y="543"/>
                    <a:pt x="489" y="544"/>
                    <a:pt x="489" y="544"/>
                  </a:cubicBezTo>
                  <a:cubicBezTo>
                    <a:pt x="489" y="544"/>
                    <a:pt x="490" y="545"/>
                    <a:pt x="490" y="546"/>
                  </a:cubicBezTo>
                  <a:cubicBezTo>
                    <a:pt x="491" y="547"/>
                    <a:pt x="491" y="549"/>
                    <a:pt x="491" y="549"/>
                  </a:cubicBezTo>
                  <a:cubicBezTo>
                    <a:pt x="491" y="550"/>
                    <a:pt x="491" y="550"/>
                    <a:pt x="491" y="551"/>
                  </a:cubicBezTo>
                  <a:cubicBezTo>
                    <a:pt x="492" y="551"/>
                    <a:pt x="493" y="551"/>
                    <a:pt x="494" y="551"/>
                  </a:cubicBezTo>
                  <a:cubicBezTo>
                    <a:pt x="494" y="551"/>
                    <a:pt x="496" y="551"/>
                    <a:pt x="496" y="552"/>
                  </a:cubicBezTo>
                  <a:cubicBezTo>
                    <a:pt x="497" y="552"/>
                    <a:pt x="500" y="556"/>
                    <a:pt x="500" y="556"/>
                  </a:cubicBezTo>
                  <a:cubicBezTo>
                    <a:pt x="500" y="556"/>
                    <a:pt x="501" y="556"/>
                    <a:pt x="501" y="556"/>
                  </a:cubicBezTo>
                  <a:cubicBezTo>
                    <a:pt x="502" y="556"/>
                    <a:pt x="502" y="555"/>
                    <a:pt x="503" y="556"/>
                  </a:cubicBezTo>
                  <a:cubicBezTo>
                    <a:pt x="504" y="556"/>
                    <a:pt x="508" y="557"/>
                    <a:pt x="510" y="557"/>
                  </a:cubicBezTo>
                  <a:cubicBezTo>
                    <a:pt x="511" y="557"/>
                    <a:pt x="514" y="555"/>
                    <a:pt x="514" y="556"/>
                  </a:cubicBezTo>
                  <a:cubicBezTo>
                    <a:pt x="514" y="558"/>
                    <a:pt x="515" y="558"/>
                    <a:pt x="515" y="557"/>
                  </a:cubicBezTo>
                  <a:cubicBezTo>
                    <a:pt x="515" y="556"/>
                    <a:pt x="515" y="555"/>
                    <a:pt x="516" y="556"/>
                  </a:cubicBezTo>
                  <a:cubicBezTo>
                    <a:pt x="518" y="557"/>
                    <a:pt x="519" y="556"/>
                    <a:pt x="519" y="555"/>
                  </a:cubicBezTo>
                  <a:cubicBezTo>
                    <a:pt x="518" y="554"/>
                    <a:pt x="517" y="550"/>
                    <a:pt x="518" y="551"/>
                  </a:cubicBezTo>
                  <a:cubicBezTo>
                    <a:pt x="520" y="552"/>
                    <a:pt x="521" y="553"/>
                    <a:pt x="522" y="554"/>
                  </a:cubicBezTo>
                  <a:cubicBezTo>
                    <a:pt x="522" y="556"/>
                    <a:pt x="523" y="556"/>
                    <a:pt x="524" y="556"/>
                  </a:cubicBezTo>
                  <a:cubicBezTo>
                    <a:pt x="525" y="555"/>
                    <a:pt x="524" y="555"/>
                    <a:pt x="525" y="556"/>
                  </a:cubicBezTo>
                  <a:cubicBezTo>
                    <a:pt x="525" y="557"/>
                    <a:pt x="525" y="557"/>
                    <a:pt x="526" y="557"/>
                  </a:cubicBezTo>
                  <a:cubicBezTo>
                    <a:pt x="527" y="557"/>
                    <a:pt x="527" y="557"/>
                    <a:pt x="527" y="558"/>
                  </a:cubicBezTo>
                  <a:cubicBezTo>
                    <a:pt x="527" y="559"/>
                    <a:pt x="527" y="559"/>
                    <a:pt x="529" y="559"/>
                  </a:cubicBezTo>
                  <a:cubicBezTo>
                    <a:pt x="530" y="559"/>
                    <a:pt x="535" y="558"/>
                    <a:pt x="534" y="557"/>
                  </a:cubicBezTo>
                  <a:cubicBezTo>
                    <a:pt x="532" y="555"/>
                    <a:pt x="532" y="554"/>
                    <a:pt x="534" y="555"/>
                  </a:cubicBezTo>
                  <a:cubicBezTo>
                    <a:pt x="536" y="556"/>
                    <a:pt x="540" y="558"/>
                    <a:pt x="538" y="559"/>
                  </a:cubicBezTo>
                  <a:cubicBezTo>
                    <a:pt x="537" y="561"/>
                    <a:pt x="537" y="560"/>
                    <a:pt x="537" y="561"/>
                  </a:cubicBezTo>
                  <a:cubicBezTo>
                    <a:pt x="537" y="562"/>
                    <a:pt x="537" y="563"/>
                    <a:pt x="536" y="563"/>
                  </a:cubicBezTo>
                  <a:cubicBezTo>
                    <a:pt x="536" y="563"/>
                    <a:pt x="535" y="563"/>
                    <a:pt x="535" y="564"/>
                  </a:cubicBezTo>
                  <a:cubicBezTo>
                    <a:pt x="536" y="565"/>
                    <a:pt x="535" y="568"/>
                    <a:pt x="536" y="570"/>
                  </a:cubicBezTo>
                  <a:cubicBezTo>
                    <a:pt x="537" y="571"/>
                    <a:pt x="538" y="573"/>
                    <a:pt x="538" y="575"/>
                  </a:cubicBezTo>
                  <a:cubicBezTo>
                    <a:pt x="538" y="576"/>
                    <a:pt x="540" y="579"/>
                    <a:pt x="543" y="578"/>
                  </a:cubicBezTo>
                  <a:cubicBezTo>
                    <a:pt x="546" y="577"/>
                    <a:pt x="549" y="575"/>
                    <a:pt x="547" y="573"/>
                  </a:cubicBezTo>
                  <a:cubicBezTo>
                    <a:pt x="545" y="571"/>
                    <a:pt x="544" y="571"/>
                    <a:pt x="545" y="570"/>
                  </a:cubicBezTo>
                  <a:cubicBezTo>
                    <a:pt x="546" y="570"/>
                    <a:pt x="547" y="569"/>
                    <a:pt x="546" y="569"/>
                  </a:cubicBezTo>
                  <a:cubicBezTo>
                    <a:pt x="545" y="568"/>
                    <a:pt x="543" y="569"/>
                    <a:pt x="543" y="568"/>
                  </a:cubicBezTo>
                  <a:cubicBezTo>
                    <a:pt x="543" y="567"/>
                    <a:pt x="542" y="566"/>
                    <a:pt x="544" y="564"/>
                  </a:cubicBezTo>
                  <a:cubicBezTo>
                    <a:pt x="545" y="563"/>
                    <a:pt x="545" y="563"/>
                    <a:pt x="546" y="562"/>
                  </a:cubicBezTo>
                  <a:cubicBezTo>
                    <a:pt x="546" y="561"/>
                    <a:pt x="545" y="559"/>
                    <a:pt x="547" y="561"/>
                  </a:cubicBezTo>
                  <a:cubicBezTo>
                    <a:pt x="548" y="563"/>
                    <a:pt x="549" y="561"/>
                    <a:pt x="550" y="561"/>
                  </a:cubicBezTo>
                  <a:cubicBezTo>
                    <a:pt x="551" y="561"/>
                    <a:pt x="560" y="557"/>
                    <a:pt x="565" y="557"/>
                  </a:cubicBezTo>
                  <a:cubicBezTo>
                    <a:pt x="569" y="556"/>
                    <a:pt x="567" y="555"/>
                    <a:pt x="566" y="554"/>
                  </a:cubicBezTo>
                  <a:cubicBezTo>
                    <a:pt x="566" y="553"/>
                    <a:pt x="567" y="554"/>
                    <a:pt x="568" y="554"/>
                  </a:cubicBezTo>
                  <a:cubicBezTo>
                    <a:pt x="569" y="555"/>
                    <a:pt x="571" y="554"/>
                    <a:pt x="570" y="553"/>
                  </a:cubicBezTo>
                  <a:cubicBezTo>
                    <a:pt x="568" y="552"/>
                    <a:pt x="567" y="551"/>
                    <a:pt x="570" y="552"/>
                  </a:cubicBezTo>
                  <a:cubicBezTo>
                    <a:pt x="572" y="552"/>
                    <a:pt x="572" y="553"/>
                    <a:pt x="573" y="554"/>
                  </a:cubicBezTo>
                  <a:cubicBezTo>
                    <a:pt x="574" y="555"/>
                    <a:pt x="574" y="554"/>
                    <a:pt x="575" y="553"/>
                  </a:cubicBezTo>
                  <a:cubicBezTo>
                    <a:pt x="575" y="551"/>
                    <a:pt x="576" y="550"/>
                    <a:pt x="576" y="551"/>
                  </a:cubicBezTo>
                  <a:cubicBezTo>
                    <a:pt x="577" y="552"/>
                    <a:pt x="578" y="552"/>
                    <a:pt x="580" y="551"/>
                  </a:cubicBezTo>
                  <a:cubicBezTo>
                    <a:pt x="582" y="551"/>
                    <a:pt x="583" y="551"/>
                    <a:pt x="583" y="551"/>
                  </a:cubicBezTo>
                  <a:cubicBezTo>
                    <a:pt x="584" y="552"/>
                    <a:pt x="585" y="552"/>
                    <a:pt x="585" y="550"/>
                  </a:cubicBezTo>
                  <a:cubicBezTo>
                    <a:pt x="586" y="548"/>
                    <a:pt x="586" y="546"/>
                    <a:pt x="587" y="547"/>
                  </a:cubicBezTo>
                  <a:cubicBezTo>
                    <a:pt x="588" y="549"/>
                    <a:pt x="588" y="549"/>
                    <a:pt x="590" y="548"/>
                  </a:cubicBezTo>
                  <a:cubicBezTo>
                    <a:pt x="591" y="547"/>
                    <a:pt x="589" y="547"/>
                    <a:pt x="589" y="546"/>
                  </a:cubicBezTo>
                  <a:cubicBezTo>
                    <a:pt x="589" y="545"/>
                    <a:pt x="590" y="546"/>
                    <a:pt x="591" y="547"/>
                  </a:cubicBezTo>
                  <a:cubicBezTo>
                    <a:pt x="592" y="547"/>
                    <a:pt x="593" y="548"/>
                    <a:pt x="593" y="546"/>
                  </a:cubicBezTo>
                  <a:cubicBezTo>
                    <a:pt x="593" y="544"/>
                    <a:pt x="591" y="540"/>
                    <a:pt x="590" y="538"/>
                  </a:cubicBezTo>
                  <a:cubicBezTo>
                    <a:pt x="589" y="537"/>
                    <a:pt x="589" y="536"/>
                    <a:pt x="590" y="536"/>
                  </a:cubicBezTo>
                  <a:cubicBezTo>
                    <a:pt x="591" y="536"/>
                    <a:pt x="592" y="536"/>
                    <a:pt x="592" y="535"/>
                  </a:cubicBezTo>
                  <a:cubicBezTo>
                    <a:pt x="592" y="533"/>
                    <a:pt x="592" y="533"/>
                    <a:pt x="593" y="533"/>
                  </a:cubicBezTo>
                  <a:cubicBezTo>
                    <a:pt x="594" y="534"/>
                    <a:pt x="594" y="534"/>
                    <a:pt x="594" y="536"/>
                  </a:cubicBezTo>
                  <a:cubicBezTo>
                    <a:pt x="595" y="537"/>
                    <a:pt x="594" y="538"/>
                    <a:pt x="595" y="538"/>
                  </a:cubicBezTo>
                  <a:cubicBezTo>
                    <a:pt x="596" y="539"/>
                    <a:pt x="596" y="539"/>
                    <a:pt x="596" y="540"/>
                  </a:cubicBezTo>
                  <a:cubicBezTo>
                    <a:pt x="597" y="541"/>
                    <a:pt x="597" y="543"/>
                    <a:pt x="599" y="542"/>
                  </a:cubicBezTo>
                  <a:cubicBezTo>
                    <a:pt x="600" y="542"/>
                    <a:pt x="600" y="542"/>
                    <a:pt x="599" y="543"/>
                  </a:cubicBezTo>
                  <a:cubicBezTo>
                    <a:pt x="599" y="544"/>
                    <a:pt x="598" y="545"/>
                    <a:pt x="600" y="545"/>
                  </a:cubicBezTo>
                  <a:cubicBezTo>
                    <a:pt x="601" y="545"/>
                    <a:pt x="602" y="546"/>
                    <a:pt x="603" y="546"/>
                  </a:cubicBezTo>
                  <a:cubicBezTo>
                    <a:pt x="604" y="546"/>
                    <a:pt x="605" y="545"/>
                    <a:pt x="605" y="544"/>
                  </a:cubicBezTo>
                  <a:cubicBezTo>
                    <a:pt x="606" y="544"/>
                    <a:pt x="605" y="542"/>
                    <a:pt x="604" y="543"/>
                  </a:cubicBezTo>
                  <a:cubicBezTo>
                    <a:pt x="603" y="543"/>
                    <a:pt x="602" y="542"/>
                    <a:pt x="603" y="541"/>
                  </a:cubicBezTo>
                  <a:cubicBezTo>
                    <a:pt x="605" y="540"/>
                    <a:pt x="605" y="540"/>
                    <a:pt x="606" y="541"/>
                  </a:cubicBezTo>
                  <a:cubicBezTo>
                    <a:pt x="607" y="542"/>
                    <a:pt x="607" y="543"/>
                    <a:pt x="608" y="543"/>
                  </a:cubicBezTo>
                  <a:cubicBezTo>
                    <a:pt x="608" y="542"/>
                    <a:pt x="609" y="542"/>
                    <a:pt x="608" y="541"/>
                  </a:cubicBezTo>
                  <a:cubicBezTo>
                    <a:pt x="608" y="540"/>
                    <a:pt x="607" y="540"/>
                    <a:pt x="608" y="539"/>
                  </a:cubicBezTo>
                  <a:cubicBezTo>
                    <a:pt x="609" y="538"/>
                    <a:pt x="611" y="537"/>
                    <a:pt x="611" y="539"/>
                  </a:cubicBezTo>
                  <a:cubicBezTo>
                    <a:pt x="610" y="541"/>
                    <a:pt x="611" y="541"/>
                    <a:pt x="612" y="541"/>
                  </a:cubicBezTo>
                  <a:cubicBezTo>
                    <a:pt x="613" y="542"/>
                    <a:pt x="613" y="541"/>
                    <a:pt x="614" y="541"/>
                  </a:cubicBezTo>
                  <a:cubicBezTo>
                    <a:pt x="614" y="540"/>
                    <a:pt x="619" y="535"/>
                    <a:pt x="619" y="537"/>
                  </a:cubicBezTo>
                  <a:cubicBezTo>
                    <a:pt x="618" y="539"/>
                    <a:pt x="620" y="538"/>
                    <a:pt x="621" y="539"/>
                  </a:cubicBezTo>
                  <a:cubicBezTo>
                    <a:pt x="622" y="539"/>
                    <a:pt x="623" y="540"/>
                    <a:pt x="623" y="538"/>
                  </a:cubicBezTo>
                  <a:cubicBezTo>
                    <a:pt x="622" y="537"/>
                    <a:pt x="621" y="536"/>
                    <a:pt x="622" y="536"/>
                  </a:cubicBezTo>
                  <a:cubicBezTo>
                    <a:pt x="623" y="535"/>
                    <a:pt x="625" y="535"/>
                    <a:pt x="625" y="536"/>
                  </a:cubicBezTo>
                  <a:cubicBezTo>
                    <a:pt x="625" y="537"/>
                    <a:pt x="626" y="538"/>
                    <a:pt x="627" y="538"/>
                  </a:cubicBezTo>
                  <a:cubicBezTo>
                    <a:pt x="628" y="538"/>
                    <a:pt x="628" y="537"/>
                    <a:pt x="629" y="536"/>
                  </a:cubicBezTo>
                  <a:cubicBezTo>
                    <a:pt x="630" y="536"/>
                    <a:pt x="631" y="536"/>
                    <a:pt x="632" y="536"/>
                  </a:cubicBezTo>
                  <a:cubicBezTo>
                    <a:pt x="632" y="536"/>
                    <a:pt x="638" y="537"/>
                    <a:pt x="637" y="533"/>
                  </a:cubicBezTo>
                  <a:cubicBezTo>
                    <a:pt x="637" y="529"/>
                    <a:pt x="638" y="530"/>
                    <a:pt x="639" y="530"/>
                  </a:cubicBezTo>
                  <a:cubicBezTo>
                    <a:pt x="640" y="531"/>
                    <a:pt x="641" y="530"/>
                    <a:pt x="640" y="529"/>
                  </a:cubicBezTo>
                  <a:cubicBezTo>
                    <a:pt x="639" y="529"/>
                    <a:pt x="638" y="528"/>
                    <a:pt x="640" y="528"/>
                  </a:cubicBezTo>
                  <a:cubicBezTo>
                    <a:pt x="641" y="528"/>
                    <a:pt x="642" y="527"/>
                    <a:pt x="642" y="526"/>
                  </a:cubicBezTo>
                  <a:cubicBezTo>
                    <a:pt x="643" y="525"/>
                    <a:pt x="643" y="524"/>
                    <a:pt x="644" y="524"/>
                  </a:cubicBezTo>
                  <a:cubicBezTo>
                    <a:pt x="646" y="525"/>
                    <a:pt x="646" y="526"/>
                    <a:pt x="647" y="525"/>
                  </a:cubicBezTo>
                  <a:cubicBezTo>
                    <a:pt x="648" y="524"/>
                    <a:pt x="651" y="523"/>
                    <a:pt x="651" y="522"/>
                  </a:cubicBezTo>
                  <a:cubicBezTo>
                    <a:pt x="651" y="521"/>
                    <a:pt x="651" y="520"/>
                    <a:pt x="652" y="521"/>
                  </a:cubicBezTo>
                  <a:cubicBezTo>
                    <a:pt x="653" y="522"/>
                    <a:pt x="652" y="523"/>
                    <a:pt x="653" y="523"/>
                  </a:cubicBezTo>
                  <a:cubicBezTo>
                    <a:pt x="654" y="522"/>
                    <a:pt x="654" y="521"/>
                    <a:pt x="656" y="519"/>
                  </a:cubicBezTo>
                  <a:cubicBezTo>
                    <a:pt x="659" y="517"/>
                    <a:pt x="663" y="513"/>
                    <a:pt x="660" y="513"/>
                  </a:cubicBezTo>
                  <a:cubicBezTo>
                    <a:pt x="657" y="512"/>
                    <a:pt x="656" y="512"/>
                    <a:pt x="658" y="511"/>
                  </a:cubicBezTo>
                  <a:cubicBezTo>
                    <a:pt x="660" y="510"/>
                    <a:pt x="660" y="510"/>
                    <a:pt x="661" y="509"/>
                  </a:cubicBezTo>
                  <a:cubicBezTo>
                    <a:pt x="662" y="509"/>
                    <a:pt x="662" y="509"/>
                    <a:pt x="663" y="509"/>
                  </a:cubicBezTo>
                  <a:cubicBezTo>
                    <a:pt x="664" y="510"/>
                    <a:pt x="664" y="510"/>
                    <a:pt x="665" y="509"/>
                  </a:cubicBezTo>
                  <a:cubicBezTo>
                    <a:pt x="666" y="509"/>
                    <a:pt x="667" y="507"/>
                    <a:pt x="667" y="509"/>
                  </a:cubicBezTo>
                  <a:cubicBezTo>
                    <a:pt x="668" y="510"/>
                    <a:pt x="668" y="510"/>
                    <a:pt x="669" y="509"/>
                  </a:cubicBezTo>
                  <a:cubicBezTo>
                    <a:pt x="670" y="509"/>
                    <a:pt x="671" y="507"/>
                    <a:pt x="670" y="507"/>
                  </a:cubicBezTo>
                  <a:cubicBezTo>
                    <a:pt x="669" y="507"/>
                    <a:pt x="669" y="506"/>
                    <a:pt x="670" y="506"/>
                  </a:cubicBezTo>
                  <a:cubicBezTo>
                    <a:pt x="671" y="505"/>
                    <a:pt x="672" y="505"/>
                    <a:pt x="673" y="505"/>
                  </a:cubicBezTo>
                  <a:cubicBezTo>
                    <a:pt x="673" y="505"/>
                    <a:pt x="674" y="505"/>
                    <a:pt x="674" y="503"/>
                  </a:cubicBezTo>
                  <a:cubicBezTo>
                    <a:pt x="673" y="502"/>
                    <a:pt x="671" y="499"/>
                    <a:pt x="673" y="500"/>
                  </a:cubicBezTo>
                  <a:cubicBezTo>
                    <a:pt x="676" y="500"/>
                    <a:pt x="680" y="500"/>
                    <a:pt x="679" y="499"/>
                  </a:cubicBezTo>
                  <a:cubicBezTo>
                    <a:pt x="678" y="498"/>
                    <a:pt x="676" y="499"/>
                    <a:pt x="677" y="497"/>
                  </a:cubicBezTo>
                  <a:cubicBezTo>
                    <a:pt x="678" y="495"/>
                    <a:pt x="678" y="493"/>
                    <a:pt x="680" y="494"/>
                  </a:cubicBezTo>
                  <a:cubicBezTo>
                    <a:pt x="682" y="495"/>
                    <a:pt x="682" y="498"/>
                    <a:pt x="683" y="497"/>
                  </a:cubicBezTo>
                  <a:cubicBezTo>
                    <a:pt x="684" y="495"/>
                    <a:pt x="682" y="495"/>
                    <a:pt x="682" y="493"/>
                  </a:cubicBezTo>
                  <a:cubicBezTo>
                    <a:pt x="683" y="492"/>
                    <a:pt x="683" y="489"/>
                    <a:pt x="684" y="489"/>
                  </a:cubicBezTo>
                  <a:cubicBezTo>
                    <a:pt x="684" y="488"/>
                    <a:pt x="683" y="487"/>
                    <a:pt x="682" y="488"/>
                  </a:cubicBezTo>
                  <a:cubicBezTo>
                    <a:pt x="680" y="488"/>
                    <a:pt x="680" y="487"/>
                    <a:pt x="681" y="486"/>
                  </a:cubicBezTo>
                  <a:cubicBezTo>
                    <a:pt x="682" y="486"/>
                    <a:pt x="683" y="484"/>
                    <a:pt x="684" y="483"/>
                  </a:cubicBezTo>
                  <a:cubicBezTo>
                    <a:pt x="686" y="483"/>
                    <a:pt x="686" y="482"/>
                    <a:pt x="685" y="482"/>
                  </a:cubicBezTo>
                  <a:cubicBezTo>
                    <a:pt x="684" y="481"/>
                    <a:pt x="683" y="480"/>
                    <a:pt x="684" y="479"/>
                  </a:cubicBezTo>
                  <a:cubicBezTo>
                    <a:pt x="685" y="479"/>
                    <a:pt x="686" y="478"/>
                    <a:pt x="685" y="477"/>
                  </a:cubicBezTo>
                  <a:cubicBezTo>
                    <a:pt x="684" y="477"/>
                    <a:pt x="682" y="476"/>
                    <a:pt x="685" y="475"/>
                  </a:cubicBezTo>
                  <a:cubicBezTo>
                    <a:pt x="688" y="474"/>
                    <a:pt x="688" y="475"/>
                    <a:pt x="688" y="475"/>
                  </a:cubicBezTo>
                  <a:cubicBezTo>
                    <a:pt x="689" y="476"/>
                    <a:pt x="690" y="477"/>
                    <a:pt x="690" y="476"/>
                  </a:cubicBezTo>
                  <a:cubicBezTo>
                    <a:pt x="691" y="475"/>
                    <a:pt x="690" y="474"/>
                    <a:pt x="691" y="474"/>
                  </a:cubicBezTo>
                  <a:cubicBezTo>
                    <a:pt x="691" y="473"/>
                    <a:pt x="691" y="473"/>
                    <a:pt x="692" y="472"/>
                  </a:cubicBezTo>
                  <a:cubicBezTo>
                    <a:pt x="693" y="472"/>
                    <a:pt x="692" y="470"/>
                    <a:pt x="693" y="469"/>
                  </a:cubicBezTo>
                  <a:cubicBezTo>
                    <a:pt x="694" y="469"/>
                    <a:pt x="695" y="469"/>
                    <a:pt x="695" y="468"/>
                  </a:cubicBezTo>
                  <a:cubicBezTo>
                    <a:pt x="695" y="468"/>
                    <a:pt x="695" y="467"/>
                    <a:pt x="696" y="467"/>
                  </a:cubicBezTo>
                  <a:cubicBezTo>
                    <a:pt x="697" y="467"/>
                    <a:pt x="699" y="465"/>
                    <a:pt x="699" y="462"/>
                  </a:cubicBezTo>
                  <a:cubicBezTo>
                    <a:pt x="699" y="460"/>
                    <a:pt x="699" y="460"/>
                    <a:pt x="700" y="459"/>
                  </a:cubicBezTo>
                  <a:cubicBezTo>
                    <a:pt x="700" y="458"/>
                    <a:pt x="702" y="457"/>
                    <a:pt x="701" y="456"/>
                  </a:cubicBezTo>
                  <a:cubicBezTo>
                    <a:pt x="701" y="455"/>
                    <a:pt x="701" y="455"/>
                    <a:pt x="703" y="454"/>
                  </a:cubicBezTo>
                  <a:cubicBezTo>
                    <a:pt x="704" y="453"/>
                    <a:pt x="705" y="452"/>
                    <a:pt x="705" y="451"/>
                  </a:cubicBezTo>
                  <a:cubicBezTo>
                    <a:pt x="705" y="450"/>
                    <a:pt x="706" y="450"/>
                    <a:pt x="708" y="451"/>
                  </a:cubicBezTo>
                  <a:cubicBezTo>
                    <a:pt x="709" y="453"/>
                    <a:pt x="709" y="452"/>
                    <a:pt x="710" y="451"/>
                  </a:cubicBezTo>
                  <a:cubicBezTo>
                    <a:pt x="711" y="450"/>
                    <a:pt x="713" y="450"/>
                    <a:pt x="712" y="447"/>
                  </a:cubicBezTo>
                  <a:cubicBezTo>
                    <a:pt x="711" y="444"/>
                    <a:pt x="710" y="446"/>
                    <a:pt x="710" y="444"/>
                  </a:cubicBezTo>
                  <a:cubicBezTo>
                    <a:pt x="710" y="443"/>
                    <a:pt x="711" y="443"/>
                    <a:pt x="712" y="443"/>
                  </a:cubicBezTo>
                  <a:cubicBezTo>
                    <a:pt x="713" y="443"/>
                    <a:pt x="714" y="443"/>
                    <a:pt x="713" y="442"/>
                  </a:cubicBezTo>
                  <a:cubicBezTo>
                    <a:pt x="712" y="440"/>
                    <a:pt x="712" y="440"/>
                    <a:pt x="713" y="440"/>
                  </a:cubicBezTo>
                  <a:cubicBezTo>
                    <a:pt x="714" y="440"/>
                    <a:pt x="714" y="439"/>
                    <a:pt x="714" y="438"/>
                  </a:cubicBezTo>
                  <a:cubicBezTo>
                    <a:pt x="713" y="437"/>
                    <a:pt x="710" y="438"/>
                    <a:pt x="711" y="437"/>
                  </a:cubicBezTo>
                  <a:cubicBezTo>
                    <a:pt x="712" y="435"/>
                    <a:pt x="713" y="434"/>
                    <a:pt x="714" y="435"/>
                  </a:cubicBezTo>
                  <a:cubicBezTo>
                    <a:pt x="715" y="436"/>
                    <a:pt x="715" y="436"/>
                    <a:pt x="715" y="435"/>
                  </a:cubicBezTo>
                  <a:cubicBezTo>
                    <a:pt x="716" y="435"/>
                    <a:pt x="716" y="435"/>
                    <a:pt x="717" y="435"/>
                  </a:cubicBezTo>
                  <a:cubicBezTo>
                    <a:pt x="718" y="434"/>
                    <a:pt x="718" y="433"/>
                    <a:pt x="718" y="432"/>
                  </a:cubicBezTo>
                  <a:cubicBezTo>
                    <a:pt x="718" y="431"/>
                    <a:pt x="716" y="430"/>
                    <a:pt x="717" y="429"/>
                  </a:cubicBezTo>
                  <a:cubicBezTo>
                    <a:pt x="717" y="428"/>
                    <a:pt x="717" y="428"/>
                    <a:pt x="718" y="426"/>
                  </a:cubicBezTo>
                  <a:cubicBezTo>
                    <a:pt x="719" y="425"/>
                    <a:pt x="719" y="425"/>
                    <a:pt x="717" y="424"/>
                  </a:cubicBezTo>
                  <a:cubicBezTo>
                    <a:pt x="715" y="424"/>
                    <a:pt x="711" y="422"/>
                    <a:pt x="710" y="421"/>
                  </a:cubicBezTo>
                  <a:cubicBezTo>
                    <a:pt x="709" y="420"/>
                    <a:pt x="708" y="417"/>
                    <a:pt x="706" y="418"/>
                  </a:cubicBezTo>
                  <a:cubicBezTo>
                    <a:pt x="704" y="420"/>
                    <a:pt x="700" y="423"/>
                    <a:pt x="699" y="421"/>
                  </a:cubicBezTo>
                  <a:cubicBezTo>
                    <a:pt x="698" y="419"/>
                    <a:pt x="695" y="417"/>
                    <a:pt x="698" y="417"/>
                  </a:cubicBezTo>
                  <a:cubicBezTo>
                    <a:pt x="701" y="416"/>
                    <a:pt x="702" y="416"/>
                    <a:pt x="703" y="414"/>
                  </a:cubicBezTo>
                  <a:cubicBezTo>
                    <a:pt x="705" y="412"/>
                    <a:pt x="708" y="411"/>
                    <a:pt x="709" y="410"/>
                  </a:cubicBezTo>
                  <a:cubicBezTo>
                    <a:pt x="711" y="410"/>
                    <a:pt x="717" y="409"/>
                    <a:pt x="716" y="406"/>
                  </a:cubicBezTo>
                  <a:cubicBezTo>
                    <a:pt x="715" y="403"/>
                    <a:pt x="713" y="401"/>
                    <a:pt x="712" y="401"/>
                  </a:cubicBezTo>
                  <a:cubicBezTo>
                    <a:pt x="710" y="400"/>
                    <a:pt x="708" y="398"/>
                    <a:pt x="707" y="397"/>
                  </a:cubicBezTo>
                  <a:cubicBezTo>
                    <a:pt x="706" y="396"/>
                    <a:pt x="703" y="395"/>
                    <a:pt x="702" y="394"/>
                  </a:cubicBezTo>
                  <a:cubicBezTo>
                    <a:pt x="700" y="394"/>
                    <a:pt x="699" y="393"/>
                    <a:pt x="699" y="392"/>
                  </a:cubicBezTo>
                  <a:cubicBezTo>
                    <a:pt x="700" y="391"/>
                    <a:pt x="699" y="390"/>
                    <a:pt x="698" y="390"/>
                  </a:cubicBezTo>
                  <a:cubicBezTo>
                    <a:pt x="697" y="390"/>
                    <a:pt x="696" y="388"/>
                    <a:pt x="699" y="389"/>
                  </a:cubicBezTo>
                  <a:cubicBezTo>
                    <a:pt x="702" y="390"/>
                    <a:pt x="702" y="392"/>
                    <a:pt x="704" y="392"/>
                  </a:cubicBezTo>
                  <a:cubicBezTo>
                    <a:pt x="706" y="392"/>
                    <a:pt x="708" y="392"/>
                    <a:pt x="711" y="392"/>
                  </a:cubicBezTo>
                  <a:cubicBezTo>
                    <a:pt x="713" y="393"/>
                    <a:pt x="717" y="395"/>
                    <a:pt x="716" y="393"/>
                  </a:cubicBezTo>
                  <a:cubicBezTo>
                    <a:pt x="715" y="391"/>
                    <a:pt x="714" y="391"/>
                    <a:pt x="712" y="389"/>
                  </a:cubicBezTo>
                  <a:cubicBezTo>
                    <a:pt x="710" y="388"/>
                    <a:pt x="708" y="388"/>
                    <a:pt x="709" y="386"/>
                  </a:cubicBezTo>
                  <a:cubicBezTo>
                    <a:pt x="709" y="385"/>
                    <a:pt x="708" y="383"/>
                    <a:pt x="705" y="381"/>
                  </a:cubicBezTo>
                  <a:cubicBezTo>
                    <a:pt x="702" y="380"/>
                    <a:pt x="701" y="379"/>
                    <a:pt x="702" y="377"/>
                  </a:cubicBezTo>
                  <a:cubicBezTo>
                    <a:pt x="702" y="375"/>
                    <a:pt x="700" y="370"/>
                    <a:pt x="700" y="368"/>
                  </a:cubicBezTo>
                  <a:cubicBezTo>
                    <a:pt x="699" y="366"/>
                    <a:pt x="694" y="355"/>
                    <a:pt x="694" y="355"/>
                  </a:cubicBezTo>
                  <a:cubicBezTo>
                    <a:pt x="694" y="355"/>
                    <a:pt x="693" y="352"/>
                    <a:pt x="690" y="351"/>
                  </a:cubicBezTo>
                  <a:cubicBezTo>
                    <a:pt x="686" y="350"/>
                    <a:pt x="684" y="348"/>
                    <a:pt x="683" y="347"/>
                  </a:cubicBezTo>
                  <a:cubicBezTo>
                    <a:pt x="682" y="346"/>
                    <a:pt x="680" y="344"/>
                    <a:pt x="679" y="344"/>
                  </a:cubicBezTo>
                  <a:cubicBezTo>
                    <a:pt x="677" y="345"/>
                    <a:pt x="677" y="344"/>
                    <a:pt x="677" y="343"/>
                  </a:cubicBezTo>
                  <a:cubicBezTo>
                    <a:pt x="677" y="341"/>
                    <a:pt x="677" y="340"/>
                    <a:pt x="678" y="339"/>
                  </a:cubicBezTo>
                  <a:cubicBezTo>
                    <a:pt x="679" y="338"/>
                    <a:pt x="681" y="335"/>
                    <a:pt x="681" y="333"/>
                  </a:cubicBezTo>
                  <a:cubicBezTo>
                    <a:pt x="682" y="332"/>
                    <a:pt x="684" y="331"/>
                    <a:pt x="685" y="330"/>
                  </a:cubicBezTo>
                  <a:cubicBezTo>
                    <a:pt x="686" y="330"/>
                    <a:pt x="688" y="328"/>
                    <a:pt x="689" y="327"/>
                  </a:cubicBezTo>
                  <a:cubicBezTo>
                    <a:pt x="690" y="326"/>
                    <a:pt x="691" y="325"/>
                    <a:pt x="692" y="325"/>
                  </a:cubicBezTo>
                  <a:cubicBezTo>
                    <a:pt x="692" y="324"/>
                    <a:pt x="694" y="323"/>
                    <a:pt x="693" y="323"/>
                  </a:cubicBezTo>
                  <a:cubicBezTo>
                    <a:pt x="691" y="322"/>
                    <a:pt x="690" y="320"/>
                    <a:pt x="692" y="320"/>
                  </a:cubicBezTo>
                  <a:cubicBezTo>
                    <a:pt x="693" y="320"/>
                    <a:pt x="693" y="320"/>
                    <a:pt x="694" y="321"/>
                  </a:cubicBezTo>
                  <a:cubicBezTo>
                    <a:pt x="695" y="323"/>
                    <a:pt x="695" y="322"/>
                    <a:pt x="696" y="322"/>
                  </a:cubicBezTo>
                  <a:cubicBezTo>
                    <a:pt x="697" y="322"/>
                    <a:pt x="699" y="321"/>
                    <a:pt x="699" y="320"/>
                  </a:cubicBezTo>
                  <a:cubicBezTo>
                    <a:pt x="698" y="319"/>
                    <a:pt x="699" y="317"/>
                    <a:pt x="700" y="317"/>
                  </a:cubicBezTo>
                  <a:cubicBezTo>
                    <a:pt x="702" y="316"/>
                    <a:pt x="704" y="315"/>
                    <a:pt x="703" y="314"/>
                  </a:cubicBezTo>
                  <a:cubicBezTo>
                    <a:pt x="702" y="314"/>
                    <a:pt x="701" y="312"/>
                    <a:pt x="703" y="313"/>
                  </a:cubicBezTo>
                  <a:cubicBezTo>
                    <a:pt x="705" y="313"/>
                    <a:pt x="706" y="312"/>
                    <a:pt x="707" y="312"/>
                  </a:cubicBezTo>
                  <a:cubicBezTo>
                    <a:pt x="708" y="311"/>
                    <a:pt x="719" y="307"/>
                    <a:pt x="720" y="307"/>
                  </a:cubicBezTo>
                  <a:cubicBezTo>
                    <a:pt x="721" y="306"/>
                    <a:pt x="721" y="306"/>
                    <a:pt x="721" y="307"/>
                  </a:cubicBezTo>
                  <a:cubicBezTo>
                    <a:pt x="722" y="308"/>
                    <a:pt x="722" y="310"/>
                    <a:pt x="724" y="309"/>
                  </a:cubicBezTo>
                  <a:cubicBezTo>
                    <a:pt x="727" y="308"/>
                    <a:pt x="726" y="307"/>
                    <a:pt x="726" y="307"/>
                  </a:cubicBezTo>
                  <a:cubicBezTo>
                    <a:pt x="726" y="306"/>
                    <a:pt x="726" y="306"/>
                    <a:pt x="725" y="306"/>
                  </a:cubicBezTo>
                  <a:cubicBezTo>
                    <a:pt x="724" y="306"/>
                    <a:pt x="724" y="306"/>
                    <a:pt x="725" y="305"/>
                  </a:cubicBezTo>
                  <a:cubicBezTo>
                    <a:pt x="726" y="304"/>
                    <a:pt x="731" y="299"/>
                    <a:pt x="729" y="299"/>
                  </a:cubicBezTo>
                  <a:cubicBezTo>
                    <a:pt x="726" y="299"/>
                    <a:pt x="724" y="299"/>
                    <a:pt x="722" y="298"/>
                  </a:cubicBezTo>
                  <a:cubicBezTo>
                    <a:pt x="720" y="297"/>
                    <a:pt x="719" y="296"/>
                    <a:pt x="719" y="297"/>
                  </a:cubicBezTo>
                  <a:cubicBezTo>
                    <a:pt x="718" y="299"/>
                    <a:pt x="718" y="300"/>
                    <a:pt x="718" y="299"/>
                  </a:cubicBezTo>
                  <a:cubicBezTo>
                    <a:pt x="717" y="299"/>
                    <a:pt x="716" y="298"/>
                    <a:pt x="715" y="299"/>
                  </a:cubicBezTo>
                  <a:cubicBezTo>
                    <a:pt x="714" y="299"/>
                    <a:pt x="710" y="300"/>
                    <a:pt x="702" y="294"/>
                  </a:cubicBezTo>
                  <a:cubicBezTo>
                    <a:pt x="702" y="294"/>
                    <a:pt x="700" y="292"/>
                    <a:pt x="698" y="293"/>
                  </a:cubicBezTo>
                  <a:cubicBezTo>
                    <a:pt x="696" y="294"/>
                    <a:pt x="695" y="294"/>
                    <a:pt x="695" y="294"/>
                  </a:cubicBezTo>
                  <a:cubicBezTo>
                    <a:pt x="694" y="294"/>
                    <a:pt x="692" y="295"/>
                    <a:pt x="692" y="295"/>
                  </a:cubicBezTo>
                  <a:cubicBezTo>
                    <a:pt x="693" y="296"/>
                    <a:pt x="692" y="297"/>
                    <a:pt x="692" y="298"/>
                  </a:cubicBezTo>
                  <a:cubicBezTo>
                    <a:pt x="691" y="298"/>
                    <a:pt x="686" y="301"/>
                    <a:pt x="685" y="302"/>
                  </a:cubicBezTo>
                  <a:cubicBezTo>
                    <a:pt x="684" y="303"/>
                    <a:pt x="683" y="304"/>
                    <a:pt x="681" y="304"/>
                  </a:cubicBezTo>
                  <a:cubicBezTo>
                    <a:pt x="679" y="304"/>
                    <a:pt x="676" y="302"/>
                    <a:pt x="675" y="302"/>
                  </a:cubicBezTo>
                  <a:cubicBezTo>
                    <a:pt x="674" y="302"/>
                    <a:pt x="673" y="301"/>
                    <a:pt x="674" y="300"/>
                  </a:cubicBezTo>
                  <a:cubicBezTo>
                    <a:pt x="674" y="299"/>
                    <a:pt x="677" y="291"/>
                    <a:pt x="674" y="289"/>
                  </a:cubicBezTo>
                  <a:cubicBezTo>
                    <a:pt x="671" y="287"/>
                    <a:pt x="671" y="287"/>
                    <a:pt x="670" y="286"/>
                  </a:cubicBezTo>
                  <a:cubicBezTo>
                    <a:pt x="668" y="286"/>
                    <a:pt x="669" y="287"/>
                    <a:pt x="669" y="287"/>
                  </a:cubicBezTo>
                  <a:cubicBezTo>
                    <a:pt x="669" y="288"/>
                    <a:pt x="669" y="290"/>
                    <a:pt x="668" y="289"/>
                  </a:cubicBezTo>
                  <a:cubicBezTo>
                    <a:pt x="667" y="288"/>
                    <a:pt x="667" y="288"/>
                    <a:pt x="665" y="287"/>
                  </a:cubicBezTo>
                  <a:cubicBezTo>
                    <a:pt x="664" y="287"/>
                    <a:pt x="660" y="286"/>
                    <a:pt x="659" y="286"/>
                  </a:cubicBezTo>
                  <a:cubicBezTo>
                    <a:pt x="658" y="286"/>
                    <a:pt x="652" y="282"/>
                    <a:pt x="653" y="277"/>
                  </a:cubicBezTo>
                  <a:cubicBezTo>
                    <a:pt x="654" y="272"/>
                    <a:pt x="657" y="266"/>
                    <a:pt x="661" y="269"/>
                  </a:cubicBezTo>
                  <a:cubicBezTo>
                    <a:pt x="665" y="273"/>
                    <a:pt x="666" y="271"/>
                    <a:pt x="667" y="271"/>
                  </a:cubicBezTo>
                  <a:cubicBezTo>
                    <a:pt x="667" y="271"/>
                    <a:pt x="669" y="270"/>
                    <a:pt x="670" y="270"/>
                  </a:cubicBezTo>
                  <a:cubicBezTo>
                    <a:pt x="672" y="270"/>
                    <a:pt x="673" y="269"/>
                    <a:pt x="674" y="268"/>
                  </a:cubicBezTo>
                  <a:cubicBezTo>
                    <a:pt x="675" y="267"/>
                    <a:pt x="676" y="266"/>
                    <a:pt x="677" y="266"/>
                  </a:cubicBezTo>
                  <a:cubicBezTo>
                    <a:pt x="677" y="266"/>
                    <a:pt x="678" y="264"/>
                    <a:pt x="678" y="262"/>
                  </a:cubicBezTo>
                  <a:cubicBezTo>
                    <a:pt x="679" y="261"/>
                    <a:pt x="679" y="258"/>
                    <a:pt x="684" y="256"/>
                  </a:cubicBezTo>
                  <a:cubicBezTo>
                    <a:pt x="688" y="254"/>
                    <a:pt x="697" y="250"/>
                    <a:pt x="698" y="247"/>
                  </a:cubicBezTo>
                  <a:cubicBezTo>
                    <a:pt x="699" y="245"/>
                    <a:pt x="704" y="239"/>
                    <a:pt x="708" y="240"/>
                  </a:cubicBezTo>
                  <a:cubicBezTo>
                    <a:pt x="712" y="240"/>
                    <a:pt x="715" y="240"/>
                    <a:pt x="715" y="239"/>
                  </a:cubicBezTo>
                  <a:cubicBezTo>
                    <a:pt x="716" y="238"/>
                    <a:pt x="716" y="238"/>
                    <a:pt x="716" y="239"/>
                  </a:cubicBezTo>
                  <a:cubicBezTo>
                    <a:pt x="717" y="241"/>
                    <a:pt x="718" y="241"/>
                    <a:pt x="719" y="242"/>
                  </a:cubicBezTo>
                  <a:cubicBezTo>
                    <a:pt x="720" y="242"/>
                    <a:pt x="722" y="243"/>
                    <a:pt x="722" y="244"/>
                  </a:cubicBezTo>
                  <a:cubicBezTo>
                    <a:pt x="723" y="245"/>
                    <a:pt x="723" y="246"/>
                    <a:pt x="722" y="246"/>
                  </a:cubicBezTo>
                  <a:cubicBezTo>
                    <a:pt x="722" y="247"/>
                    <a:pt x="720" y="250"/>
                    <a:pt x="719" y="252"/>
                  </a:cubicBezTo>
                  <a:cubicBezTo>
                    <a:pt x="718" y="253"/>
                    <a:pt x="717" y="254"/>
                    <a:pt x="716" y="254"/>
                  </a:cubicBezTo>
                  <a:cubicBezTo>
                    <a:pt x="715" y="255"/>
                    <a:pt x="716" y="255"/>
                    <a:pt x="716" y="255"/>
                  </a:cubicBezTo>
                  <a:cubicBezTo>
                    <a:pt x="715" y="256"/>
                    <a:pt x="714" y="257"/>
                    <a:pt x="713" y="257"/>
                  </a:cubicBezTo>
                  <a:cubicBezTo>
                    <a:pt x="712" y="257"/>
                    <a:pt x="710" y="258"/>
                    <a:pt x="710" y="259"/>
                  </a:cubicBezTo>
                  <a:cubicBezTo>
                    <a:pt x="711" y="261"/>
                    <a:pt x="710" y="261"/>
                    <a:pt x="710" y="261"/>
                  </a:cubicBezTo>
                  <a:cubicBezTo>
                    <a:pt x="709" y="261"/>
                    <a:pt x="707" y="262"/>
                    <a:pt x="708" y="262"/>
                  </a:cubicBezTo>
                  <a:cubicBezTo>
                    <a:pt x="709" y="263"/>
                    <a:pt x="713" y="265"/>
                    <a:pt x="715" y="265"/>
                  </a:cubicBezTo>
                  <a:cubicBezTo>
                    <a:pt x="716" y="265"/>
                    <a:pt x="716" y="266"/>
                    <a:pt x="714" y="267"/>
                  </a:cubicBezTo>
                  <a:cubicBezTo>
                    <a:pt x="713" y="267"/>
                    <a:pt x="713" y="268"/>
                    <a:pt x="714" y="269"/>
                  </a:cubicBezTo>
                  <a:cubicBezTo>
                    <a:pt x="714" y="270"/>
                    <a:pt x="715" y="270"/>
                    <a:pt x="713" y="270"/>
                  </a:cubicBezTo>
                  <a:cubicBezTo>
                    <a:pt x="712" y="271"/>
                    <a:pt x="709" y="271"/>
                    <a:pt x="708" y="272"/>
                  </a:cubicBezTo>
                  <a:cubicBezTo>
                    <a:pt x="708" y="273"/>
                    <a:pt x="707" y="274"/>
                    <a:pt x="706" y="273"/>
                  </a:cubicBezTo>
                  <a:cubicBezTo>
                    <a:pt x="706" y="273"/>
                    <a:pt x="705" y="273"/>
                    <a:pt x="706" y="274"/>
                  </a:cubicBezTo>
                  <a:cubicBezTo>
                    <a:pt x="706" y="276"/>
                    <a:pt x="706" y="277"/>
                    <a:pt x="708" y="276"/>
                  </a:cubicBezTo>
                  <a:cubicBezTo>
                    <a:pt x="710" y="274"/>
                    <a:pt x="727" y="263"/>
                    <a:pt x="729" y="262"/>
                  </a:cubicBezTo>
                  <a:cubicBezTo>
                    <a:pt x="732" y="260"/>
                    <a:pt x="736" y="258"/>
                    <a:pt x="738" y="258"/>
                  </a:cubicBezTo>
                  <a:cubicBezTo>
                    <a:pt x="740" y="258"/>
                    <a:pt x="749" y="258"/>
                    <a:pt x="750" y="257"/>
                  </a:cubicBezTo>
                  <a:cubicBezTo>
                    <a:pt x="751" y="256"/>
                    <a:pt x="752" y="254"/>
                    <a:pt x="753" y="254"/>
                  </a:cubicBezTo>
                  <a:cubicBezTo>
                    <a:pt x="754" y="253"/>
                    <a:pt x="754" y="252"/>
                    <a:pt x="754" y="252"/>
                  </a:cubicBezTo>
                  <a:cubicBezTo>
                    <a:pt x="754" y="252"/>
                    <a:pt x="768" y="244"/>
                    <a:pt x="769" y="243"/>
                  </a:cubicBezTo>
                  <a:cubicBezTo>
                    <a:pt x="769" y="243"/>
                    <a:pt x="773" y="240"/>
                    <a:pt x="773" y="240"/>
                  </a:cubicBezTo>
                  <a:cubicBezTo>
                    <a:pt x="773" y="239"/>
                    <a:pt x="774" y="239"/>
                    <a:pt x="774" y="239"/>
                  </a:cubicBezTo>
                  <a:cubicBezTo>
                    <a:pt x="774" y="239"/>
                    <a:pt x="774" y="239"/>
                    <a:pt x="777" y="239"/>
                  </a:cubicBezTo>
                  <a:cubicBezTo>
                    <a:pt x="779" y="238"/>
                    <a:pt x="785" y="230"/>
                    <a:pt x="785" y="229"/>
                  </a:cubicBezTo>
                  <a:cubicBezTo>
                    <a:pt x="786" y="229"/>
                    <a:pt x="787" y="227"/>
                    <a:pt x="787" y="226"/>
                  </a:cubicBezTo>
                  <a:cubicBezTo>
                    <a:pt x="788" y="224"/>
                    <a:pt x="790" y="223"/>
                    <a:pt x="791" y="223"/>
                  </a:cubicBezTo>
                  <a:cubicBezTo>
                    <a:pt x="792" y="223"/>
                    <a:pt x="793" y="224"/>
                    <a:pt x="793" y="225"/>
                  </a:cubicBezTo>
                  <a:cubicBezTo>
                    <a:pt x="793" y="226"/>
                    <a:pt x="794" y="226"/>
                    <a:pt x="794" y="226"/>
                  </a:cubicBezTo>
                  <a:cubicBezTo>
                    <a:pt x="797" y="229"/>
                    <a:pt x="798" y="229"/>
                    <a:pt x="799" y="229"/>
                  </a:cubicBezTo>
                  <a:cubicBezTo>
                    <a:pt x="800" y="229"/>
                    <a:pt x="807" y="230"/>
                    <a:pt x="809" y="230"/>
                  </a:cubicBezTo>
                  <a:cubicBezTo>
                    <a:pt x="811" y="230"/>
                    <a:pt x="812" y="227"/>
                    <a:pt x="812" y="227"/>
                  </a:cubicBezTo>
                  <a:cubicBezTo>
                    <a:pt x="812" y="226"/>
                    <a:pt x="811" y="225"/>
                    <a:pt x="810" y="225"/>
                  </a:cubicBezTo>
                  <a:cubicBezTo>
                    <a:pt x="809" y="224"/>
                    <a:pt x="808" y="221"/>
                    <a:pt x="808" y="220"/>
                  </a:cubicBezTo>
                  <a:cubicBezTo>
                    <a:pt x="808" y="219"/>
                    <a:pt x="808" y="219"/>
                    <a:pt x="808" y="219"/>
                  </a:cubicBezTo>
                  <a:cubicBezTo>
                    <a:pt x="808" y="219"/>
                    <a:pt x="821" y="218"/>
                    <a:pt x="822" y="218"/>
                  </a:cubicBezTo>
                  <a:cubicBezTo>
                    <a:pt x="822" y="217"/>
                    <a:pt x="823" y="217"/>
                    <a:pt x="823" y="217"/>
                  </a:cubicBezTo>
                  <a:cubicBezTo>
                    <a:pt x="823" y="217"/>
                    <a:pt x="824" y="215"/>
                    <a:pt x="825" y="215"/>
                  </a:cubicBezTo>
                  <a:cubicBezTo>
                    <a:pt x="825" y="215"/>
                    <a:pt x="825" y="214"/>
                    <a:pt x="825" y="214"/>
                  </a:cubicBezTo>
                  <a:cubicBezTo>
                    <a:pt x="825" y="213"/>
                    <a:pt x="827" y="211"/>
                    <a:pt x="828" y="211"/>
                  </a:cubicBezTo>
                  <a:cubicBezTo>
                    <a:pt x="829" y="211"/>
                    <a:pt x="831" y="210"/>
                    <a:pt x="832" y="210"/>
                  </a:cubicBezTo>
                  <a:cubicBezTo>
                    <a:pt x="834" y="209"/>
                    <a:pt x="834" y="207"/>
                    <a:pt x="834" y="205"/>
                  </a:cubicBezTo>
                  <a:cubicBezTo>
                    <a:pt x="834" y="204"/>
                    <a:pt x="835" y="202"/>
                    <a:pt x="835" y="202"/>
                  </a:cubicBezTo>
                  <a:cubicBezTo>
                    <a:pt x="835" y="202"/>
                    <a:pt x="836" y="202"/>
                    <a:pt x="836" y="201"/>
                  </a:cubicBezTo>
                  <a:cubicBezTo>
                    <a:pt x="836" y="201"/>
                    <a:pt x="838" y="201"/>
                    <a:pt x="839" y="202"/>
                  </a:cubicBezTo>
                  <a:cubicBezTo>
                    <a:pt x="841" y="203"/>
                    <a:pt x="841" y="205"/>
                    <a:pt x="841" y="206"/>
                  </a:cubicBezTo>
                  <a:cubicBezTo>
                    <a:pt x="841" y="207"/>
                    <a:pt x="844" y="210"/>
                    <a:pt x="845" y="211"/>
                  </a:cubicBezTo>
                  <a:cubicBezTo>
                    <a:pt x="845" y="211"/>
                    <a:pt x="846" y="211"/>
                    <a:pt x="846" y="212"/>
                  </a:cubicBezTo>
                  <a:cubicBezTo>
                    <a:pt x="846" y="211"/>
                    <a:pt x="846" y="210"/>
                    <a:pt x="846" y="209"/>
                  </a:cubicBezTo>
                  <a:cubicBezTo>
                    <a:pt x="846" y="207"/>
                    <a:pt x="844" y="207"/>
                    <a:pt x="844" y="207"/>
                  </a:cubicBezTo>
                  <a:cubicBezTo>
                    <a:pt x="843" y="207"/>
                    <a:pt x="843" y="206"/>
                    <a:pt x="844" y="206"/>
                  </a:cubicBezTo>
                  <a:cubicBezTo>
                    <a:pt x="844" y="206"/>
                    <a:pt x="848" y="204"/>
                    <a:pt x="849" y="204"/>
                  </a:cubicBezTo>
                  <a:cubicBezTo>
                    <a:pt x="850" y="204"/>
                    <a:pt x="850" y="204"/>
                    <a:pt x="853" y="203"/>
                  </a:cubicBezTo>
                  <a:cubicBezTo>
                    <a:pt x="855" y="202"/>
                    <a:pt x="856" y="194"/>
                    <a:pt x="856" y="194"/>
                  </a:cubicBezTo>
                  <a:cubicBezTo>
                    <a:pt x="856" y="194"/>
                    <a:pt x="856" y="193"/>
                    <a:pt x="856" y="193"/>
                  </a:cubicBezTo>
                  <a:cubicBezTo>
                    <a:pt x="856" y="193"/>
                    <a:pt x="856" y="193"/>
                    <a:pt x="856" y="190"/>
                  </a:cubicBezTo>
                  <a:cubicBezTo>
                    <a:pt x="856" y="188"/>
                    <a:pt x="855" y="180"/>
                    <a:pt x="855" y="179"/>
                  </a:cubicBezTo>
                  <a:cubicBezTo>
                    <a:pt x="855" y="178"/>
                    <a:pt x="854" y="174"/>
                    <a:pt x="854" y="173"/>
                  </a:cubicBezTo>
                  <a:cubicBezTo>
                    <a:pt x="854" y="173"/>
                    <a:pt x="852" y="168"/>
                    <a:pt x="852" y="168"/>
                  </a:cubicBezTo>
                  <a:cubicBezTo>
                    <a:pt x="851" y="168"/>
                    <a:pt x="852" y="167"/>
                    <a:pt x="852" y="167"/>
                  </a:cubicBezTo>
                  <a:cubicBezTo>
                    <a:pt x="852" y="167"/>
                    <a:pt x="857" y="166"/>
                    <a:pt x="858" y="165"/>
                  </a:cubicBezTo>
                  <a:cubicBezTo>
                    <a:pt x="859" y="165"/>
                    <a:pt x="859" y="165"/>
                    <a:pt x="859" y="165"/>
                  </a:cubicBezTo>
                  <a:cubicBezTo>
                    <a:pt x="859" y="165"/>
                    <a:pt x="862" y="162"/>
                    <a:pt x="862" y="161"/>
                  </a:cubicBezTo>
                  <a:cubicBezTo>
                    <a:pt x="863" y="161"/>
                    <a:pt x="863" y="160"/>
                    <a:pt x="864" y="159"/>
                  </a:cubicBezTo>
                  <a:cubicBezTo>
                    <a:pt x="865" y="158"/>
                    <a:pt x="866" y="160"/>
                    <a:pt x="866" y="160"/>
                  </a:cubicBezTo>
                  <a:cubicBezTo>
                    <a:pt x="867" y="160"/>
                    <a:pt x="867" y="161"/>
                    <a:pt x="867" y="161"/>
                  </a:cubicBezTo>
                  <a:cubicBezTo>
                    <a:pt x="867" y="161"/>
                    <a:pt x="878" y="163"/>
                    <a:pt x="878" y="164"/>
                  </a:cubicBezTo>
                  <a:cubicBezTo>
                    <a:pt x="879" y="164"/>
                    <a:pt x="880" y="164"/>
                    <a:pt x="880" y="164"/>
                  </a:cubicBezTo>
                  <a:cubicBezTo>
                    <a:pt x="880" y="164"/>
                    <a:pt x="883" y="163"/>
                    <a:pt x="883" y="163"/>
                  </a:cubicBezTo>
                  <a:cubicBezTo>
                    <a:pt x="883" y="162"/>
                    <a:pt x="883" y="162"/>
                    <a:pt x="883" y="161"/>
                  </a:cubicBezTo>
                  <a:cubicBezTo>
                    <a:pt x="883" y="160"/>
                    <a:pt x="883" y="158"/>
                    <a:pt x="883" y="158"/>
                  </a:cubicBezTo>
                  <a:cubicBezTo>
                    <a:pt x="883" y="157"/>
                    <a:pt x="884" y="157"/>
                    <a:pt x="884" y="157"/>
                  </a:cubicBezTo>
                  <a:cubicBezTo>
                    <a:pt x="884" y="157"/>
                    <a:pt x="885" y="156"/>
                    <a:pt x="887" y="155"/>
                  </a:cubicBezTo>
                  <a:cubicBezTo>
                    <a:pt x="889" y="153"/>
                    <a:pt x="889" y="151"/>
                    <a:pt x="889" y="150"/>
                  </a:cubicBezTo>
                  <a:cubicBezTo>
                    <a:pt x="889" y="150"/>
                    <a:pt x="889" y="149"/>
                    <a:pt x="889" y="149"/>
                  </a:cubicBezTo>
                  <a:cubicBezTo>
                    <a:pt x="889" y="149"/>
                    <a:pt x="893" y="144"/>
                    <a:pt x="893" y="143"/>
                  </a:cubicBezTo>
                  <a:cubicBezTo>
                    <a:pt x="894" y="143"/>
                    <a:pt x="894" y="142"/>
                    <a:pt x="894" y="142"/>
                  </a:cubicBezTo>
                  <a:cubicBezTo>
                    <a:pt x="894" y="142"/>
                    <a:pt x="895" y="138"/>
                    <a:pt x="895" y="137"/>
                  </a:cubicBezTo>
                  <a:cubicBezTo>
                    <a:pt x="895" y="136"/>
                    <a:pt x="895" y="136"/>
                    <a:pt x="896" y="135"/>
                  </a:cubicBezTo>
                  <a:cubicBezTo>
                    <a:pt x="896" y="135"/>
                    <a:pt x="897" y="134"/>
                    <a:pt x="897" y="134"/>
                  </a:cubicBezTo>
                  <a:cubicBezTo>
                    <a:pt x="897" y="134"/>
                    <a:pt x="898" y="128"/>
                    <a:pt x="898" y="127"/>
                  </a:cubicBezTo>
                  <a:cubicBezTo>
                    <a:pt x="899" y="127"/>
                    <a:pt x="899" y="125"/>
                    <a:pt x="899" y="123"/>
                  </a:cubicBezTo>
                  <a:cubicBezTo>
                    <a:pt x="899" y="121"/>
                    <a:pt x="904" y="118"/>
                    <a:pt x="906" y="117"/>
                  </a:cubicBezTo>
                  <a:cubicBezTo>
                    <a:pt x="908" y="116"/>
                    <a:pt x="908" y="114"/>
                    <a:pt x="907" y="113"/>
                  </a:cubicBezTo>
                  <a:cubicBezTo>
                    <a:pt x="907" y="112"/>
                    <a:pt x="905" y="111"/>
                    <a:pt x="905" y="109"/>
                  </a:cubicBezTo>
                  <a:cubicBezTo>
                    <a:pt x="905" y="107"/>
                    <a:pt x="906" y="105"/>
                    <a:pt x="907" y="105"/>
                  </a:cubicBezTo>
                  <a:cubicBezTo>
                    <a:pt x="908" y="104"/>
                    <a:pt x="907" y="104"/>
                    <a:pt x="907" y="104"/>
                  </a:cubicBezTo>
                  <a:cubicBezTo>
                    <a:pt x="907" y="104"/>
                    <a:pt x="904" y="102"/>
                    <a:pt x="904" y="102"/>
                  </a:cubicBezTo>
                  <a:cubicBezTo>
                    <a:pt x="903" y="102"/>
                    <a:pt x="902" y="102"/>
                    <a:pt x="902" y="102"/>
                  </a:cubicBezTo>
                  <a:cubicBezTo>
                    <a:pt x="902" y="102"/>
                    <a:pt x="898" y="102"/>
                    <a:pt x="898" y="103"/>
                  </a:cubicBezTo>
                  <a:cubicBezTo>
                    <a:pt x="897" y="103"/>
                    <a:pt x="887" y="107"/>
                    <a:pt x="887" y="107"/>
                  </a:cubicBezTo>
                  <a:cubicBezTo>
                    <a:pt x="886" y="107"/>
                    <a:pt x="884" y="107"/>
                    <a:pt x="883" y="107"/>
                  </a:cubicBezTo>
                  <a:cubicBezTo>
                    <a:pt x="883" y="107"/>
                    <a:pt x="881" y="108"/>
                    <a:pt x="879" y="109"/>
                  </a:cubicBezTo>
                  <a:cubicBezTo>
                    <a:pt x="877" y="109"/>
                    <a:pt x="875" y="113"/>
                    <a:pt x="875" y="114"/>
                  </a:cubicBezTo>
                  <a:cubicBezTo>
                    <a:pt x="875" y="114"/>
                    <a:pt x="874" y="114"/>
                    <a:pt x="874" y="114"/>
                  </a:cubicBezTo>
                  <a:cubicBezTo>
                    <a:pt x="874" y="114"/>
                    <a:pt x="870" y="115"/>
                    <a:pt x="869" y="115"/>
                  </a:cubicBezTo>
                  <a:cubicBezTo>
                    <a:pt x="869" y="115"/>
                    <a:pt x="865" y="115"/>
                    <a:pt x="864" y="115"/>
                  </a:cubicBezTo>
                  <a:cubicBezTo>
                    <a:pt x="864" y="115"/>
                    <a:pt x="855" y="115"/>
                    <a:pt x="853" y="115"/>
                  </a:cubicBezTo>
                  <a:cubicBezTo>
                    <a:pt x="851" y="115"/>
                    <a:pt x="851" y="113"/>
                    <a:pt x="851" y="112"/>
                  </a:cubicBezTo>
                  <a:cubicBezTo>
                    <a:pt x="850" y="111"/>
                    <a:pt x="849" y="110"/>
                    <a:pt x="849" y="110"/>
                  </a:cubicBezTo>
                  <a:cubicBezTo>
                    <a:pt x="848" y="109"/>
                    <a:pt x="847" y="108"/>
                    <a:pt x="847" y="107"/>
                  </a:cubicBezTo>
                  <a:cubicBezTo>
                    <a:pt x="847" y="106"/>
                    <a:pt x="849" y="104"/>
                    <a:pt x="849" y="103"/>
                  </a:cubicBezTo>
                  <a:cubicBezTo>
                    <a:pt x="849" y="103"/>
                    <a:pt x="849" y="101"/>
                    <a:pt x="848" y="100"/>
                  </a:cubicBezTo>
                  <a:cubicBezTo>
                    <a:pt x="848" y="100"/>
                    <a:pt x="848" y="100"/>
                    <a:pt x="848" y="99"/>
                  </a:cubicBezTo>
                  <a:cubicBezTo>
                    <a:pt x="847" y="99"/>
                    <a:pt x="845" y="98"/>
                    <a:pt x="845" y="97"/>
                  </a:cubicBezTo>
                  <a:cubicBezTo>
                    <a:pt x="845" y="96"/>
                    <a:pt x="846" y="94"/>
                    <a:pt x="846" y="93"/>
                  </a:cubicBezTo>
                  <a:cubicBezTo>
                    <a:pt x="846" y="93"/>
                    <a:pt x="846" y="92"/>
                    <a:pt x="846" y="92"/>
                  </a:cubicBezTo>
                  <a:cubicBezTo>
                    <a:pt x="843" y="93"/>
                    <a:pt x="843" y="93"/>
                    <a:pt x="843" y="93"/>
                  </a:cubicBezTo>
                  <a:cubicBezTo>
                    <a:pt x="842" y="93"/>
                    <a:pt x="840" y="92"/>
                    <a:pt x="839" y="92"/>
                  </a:cubicBezTo>
                  <a:cubicBezTo>
                    <a:pt x="839" y="91"/>
                    <a:pt x="830" y="83"/>
                    <a:pt x="830" y="82"/>
                  </a:cubicBezTo>
                  <a:cubicBezTo>
                    <a:pt x="830" y="82"/>
                    <a:pt x="829" y="82"/>
                    <a:pt x="829" y="82"/>
                  </a:cubicBezTo>
                  <a:cubicBezTo>
                    <a:pt x="828" y="81"/>
                    <a:pt x="828" y="82"/>
                    <a:pt x="828" y="82"/>
                  </a:cubicBezTo>
                  <a:cubicBezTo>
                    <a:pt x="827" y="82"/>
                    <a:pt x="826" y="82"/>
                    <a:pt x="826" y="82"/>
                  </a:cubicBezTo>
                  <a:cubicBezTo>
                    <a:pt x="826" y="83"/>
                    <a:pt x="826" y="83"/>
                    <a:pt x="826" y="83"/>
                  </a:cubicBezTo>
                  <a:cubicBezTo>
                    <a:pt x="815" y="79"/>
                    <a:pt x="815" y="79"/>
                    <a:pt x="815" y="79"/>
                  </a:cubicBezTo>
                  <a:cubicBezTo>
                    <a:pt x="815" y="79"/>
                    <a:pt x="814" y="79"/>
                    <a:pt x="814" y="79"/>
                  </a:cubicBezTo>
                  <a:cubicBezTo>
                    <a:pt x="814" y="79"/>
                    <a:pt x="811" y="78"/>
                    <a:pt x="810" y="79"/>
                  </a:cubicBezTo>
                  <a:cubicBezTo>
                    <a:pt x="810" y="79"/>
                    <a:pt x="807" y="79"/>
                    <a:pt x="806" y="79"/>
                  </a:cubicBezTo>
                  <a:cubicBezTo>
                    <a:pt x="805" y="79"/>
                    <a:pt x="804" y="78"/>
                    <a:pt x="804" y="77"/>
                  </a:cubicBezTo>
                  <a:cubicBezTo>
                    <a:pt x="803" y="77"/>
                    <a:pt x="800" y="73"/>
                    <a:pt x="800" y="72"/>
                  </a:cubicBezTo>
                  <a:cubicBezTo>
                    <a:pt x="800" y="72"/>
                    <a:pt x="800" y="71"/>
                    <a:pt x="800" y="71"/>
                  </a:cubicBezTo>
                  <a:cubicBezTo>
                    <a:pt x="800" y="71"/>
                    <a:pt x="801" y="68"/>
                    <a:pt x="801" y="67"/>
                  </a:cubicBezTo>
                  <a:cubicBezTo>
                    <a:pt x="801" y="66"/>
                    <a:pt x="800" y="65"/>
                    <a:pt x="799" y="64"/>
                  </a:cubicBezTo>
                  <a:cubicBezTo>
                    <a:pt x="798" y="62"/>
                    <a:pt x="795" y="54"/>
                    <a:pt x="795" y="54"/>
                  </a:cubicBezTo>
                  <a:cubicBezTo>
                    <a:pt x="795" y="53"/>
                    <a:pt x="794" y="52"/>
                    <a:pt x="793" y="52"/>
                  </a:cubicBezTo>
                  <a:cubicBezTo>
                    <a:pt x="793" y="52"/>
                    <a:pt x="793" y="51"/>
                    <a:pt x="793" y="51"/>
                  </a:cubicBezTo>
                  <a:cubicBezTo>
                    <a:pt x="793" y="51"/>
                    <a:pt x="792" y="46"/>
                    <a:pt x="792" y="46"/>
                  </a:cubicBezTo>
                  <a:cubicBezTo>
                    <a:pt x="792" y="45"/>
                    <a:pt x="792" y="45"/>
                    <a:pt x="792" y="45"/>
                  </a:cubicBezTo>
                  <a:cubicBezTo>
                    <a:pt x="792" y="45"/>
                    <a:pt x="791" y="46"/>
                    <a:pt x="790" y="46"/>
                  </a:cubicBezTo>
                  <a:cubicBezTo>
                    <a:pt x="790" y="46"/>
                    <a:pt x="790" y="46"/>
                    <a:pt x="790" y="45"/>
                  </a:cubicBezTo>
                  <a:cubicBezTo>
                    <a:pt x="790" y="44"/>
                    <a:pt x="788" y="40"/>
                    <a:pt x="788" y="40"/>
                  </a:cubicBezTo>
                  <a:cubicBezTo>
                    <a:pt x="788" y="39"/>
                    <a:pt x="785" y="34"/>
                    <a:pt x="785" y="33"/>
                  </a:cubicBezTo>
                  <a:cubicBezTo>
                    <a:pt x="785" y="32"/>
                    <a:pt x="784" y="30"/>
                    <a:pt x="785" y="29"/>
                  </a:cubicBezTo>
                  <a:cubicBezTo>
                    <a:pt x="785" y="28"/>
                    <a:pt x="783" y="25"/>
                    <a:pt x="782" y="25"/>
                  </a:cubicBezTo>
                  <a:cubicBezTo>
                    <a:pt x="781" y="24"/>
                    <a:pt x="778" y="21"/>
                    <a:pt x="777" y="20"/>
                  </a:cubicBezTo>
                  <a:cubicBezTo>
                    <a:pt x="777" y="19"/>
                    <a:pt x="777" y="18"/>
                    <a:pt x="778" y="17"/>
                  </a:cubicBezTo>
                  <a:cubicBezTo>
                    <a:pt x="779" y="16"/>
                    <a:pt x="778" y="15"/>
                    <a:pt x="777" y="15"/>
                  </a:cubicBezTo>
                  <a:cubicBezTo>
                    <a:pt x="776" y="14"/>
                    <a:pt x="775" y="13"/>
                    <a:pt x="774" y="12"/>
                  </a:cubicBezTo>
                  <a:cubicBezTo>
                    <a:pt x="773" y="12"/>
                    <a:pt x="772" y="10"/>
                    <a:pt x="770" y="10"/>
                  </a:cubicBezTo>
                  <a:cubicBezTo>
                    <a:pt x="769" y="9"/>
                    <a:pt x="768" y="9"/>
                    <a:pt x="767" y="8"/>
                  </a:cubicBezTo>
                  <a:cubicBezTo>
                    <a:pt x="765" y="7"/>
                    <a:pt x="763" y="7"/>
                    <a:pt x="763" y="8"/>
                  </a:cubicBezTo>
                  <a:cubicBezTo>
                    <a:pt x="762" y="8"/>
                    <a:pt x="759" y="8"/>
                    <a:pt x="758" y="8"/>
                  </a:cubicBezTo>
                  <a:cubicBezTo>
                    <a:pt x="758" y="8"/>
                    <a:pt x="757" y="7"/>
                    <a:pt x="757" y="7"/>
                  </a:cubicBezTo>
                  <a:cubicBezTo>
                    <a:pt x="757" y="7"/>
                    <a:pt x="746" y="2"/>
                    <a:pt x="745" y="1"/>
                  </a:cubicBezTo>
                  <a:cubicBezTo>
                    <a:pt x="744" y="1"/>
                    <a:pt x="739" y="0"/>
                    <a:pt x="738" y="0"/>
                  </a:cubicBezTo>
                  <a:cubicBezTo>
                    <a:pt x="737" y="0"/>
                    <a:pt x="737" y="0"/>
                    <a:pt x="736" y="1"/>
                  </a:cubicBezTo>
                  <a:cubicBezTo>
                    <a:pt x="736" y="1"/>
                    <a:pt x="734" y="1"/>
                    <a:pt x="734" y="2"/>
                  </a:cubicBezTo>
                  <a:cubicBezTo>
                    <a:pt x="733" y="2"/>
                    <a:pt x="731" y="2"/>
                    <a:pt x="729" y="3"/>
                  </a:cubicBezTo>
                  <a:cubicBezTo>
                    <a:pt x="728" y="3"/>
                    <a:pt x="721" y="3"/>
                    <a:pt x="719" y="3"/>
                  </a:cubicBezTo>
                  <a:cubicBezTo>
                    <a:pt x="718" y="3"/>
                    <a:pt x="711" y="5"/>
                    <a:pt x="710" y="5"/>
                  </a:cubicBezTo>
                  <a:cubicBezTo>
                    <a:pt x="710" y="5"/>
                    <a:pt x="706" y="5"/>
                    <a:pt x="705" y="5"/>
                  </a:cubicBezTo>
                  <a:cubicBezTo>
                    <a:pt x="703" y="5"/>
                    <a:pt x="700" y="7"/>
                    <a:pt x="699" y="7"/>
                  </a:cubicBezTo>
                  <a:cubicBezTo>
                    <a:pt x="699" y="8"/>
                    <a:pt x="695" y="11"/>
                    <a:pt x="695" y="12"/>
                  </a:cubicBezTo>
                  <a:cubicBezTo>
                    <a:pt x="694" y="12"/>
                    <a:pt x="691" y="14"/>
                    <a:pt x="690" y="15"/>
                  </a:cubicBezTo>
                  <a:cubicBezTo>
                    <a:pt x="689" y="16"/>
                    <a:pt x="690" y="18"/>
                    <a:pt x="690" y="19"/>
                  </a:cubicBezTo>
                  <a:cubicBezTo>
                    <a:pt x="690" y="20"/>
                    <a:pt x="690" y="20"/>
                    <a:pt x="690" y="20"/>
                  </a:cubicBezTo>
                  <a:cubicBezTo>
                    <a:pt x="691" y="20"/>
                    <a:pt x="693" y="19"/>
                    <a:pt x="694" y="19"/>
                  </a:cubicBezTo>
                  <a:cubicBezTo>
                    <a:pt x="695" y="19"/>
                    <a:pt x="696" y="19"/>
                    <a:pt x="697" y="20"/>
                  </a:cubicBezTo>
                  <a:cubicBezTo>
                    <a:pt x="697" y="20"/>
                    <a:pt x="698" y="20"/>
                    <a:pt x="698" y="20"/>
                  </a:cubicBezTo>
                  <a:cubicBezTo>
                    <a:pt x="699" y="20"/>
                    <a:pt x="699" y="21"/>
                    <a:pt x="699" y="21"/>
                  </a:cubicBezTo>
                  <a:cubicBezTo>
                    <a:pt x="699" y="22"/>
                    <a:pt x="699" y="24"/>
                    <a:pt x="699" y="25"/>
                  </a:cubicBezTo>
                  <a:cubicBezTo>
                    <a:pt x="699" y="25"/>
                    <a:pt x="699" y="26"/>
                    <a:pt x="699" y="26"/>
                  </a:cubicBezTo>
                  <a:cubicBezTo>
                    <a:pt x="699" y="27"/>
                    <a:pt x="700" y="27"/>
                    <a:pt x="700" y="27"/>
                  </a:cubicBezTo>
                  <a:cubicBezTo>
                    <a:pt x="700" y="27"/>
                    <a:pt x="700" y="27"/>
                    <a:pt x="700" y="28"/>
                  </a:cubicBezTo>
                  <a:cubicBezTo>
                    <a:pt x="700" y="29"/>
                    <a:pt x="699" y="30"/>
                    <a:pt x="699" y="31"/>
                  </a:cubicBezTo>
                  <a:cubicBezTo>
                    <a:pt x="698" y="31"/>
                    <a:pt x="690" y="40"/>
                    <a:pt x="689" y="41"/>
                  </a:cubicBezTo>
                  <a:cubicBezTo>
                    <a:pt x="688" y="42"/>
                    <a:pt x="684" y="48"/>
                    <a:pt x="684" y="48"/>
                  </a:cubicBezTo>
                  <a:cubicBezTo>
                    <a:pt x="684" y="49"/>
                    <a:pt x="680" y="56"/>
                    <a:pt x="680" y="57"/>
                  </a:cubicBezTo>
                  <a:cubicBezTo>
                    <a:pt x="679" y="58"/>
                    <a:pt x="678" y="65"/>
                    <a:pt x="678" y="65"/>
                  </a:cubicBezTo>
                  <a:cubicBezTo>
                    <a:pt x="679" y="66"/>
                    <a:pt x="679" y="67"/>
                    <a:pt x="679" y="67"/>
                  </a:cubicBezTo>
                  <a:cubicBezTo>
                    <a:pt x="679" y="67"/>
                    <a:pt x="679" y="68"/>
                    <a:pt x="678" y="68"/>
                  </a:cubicBezTo>
                  <a:cubicBezTo>
                    <a:pt x="678" y="69"/>
                    <a:pt x="675" y="70"/>
                    <a:pt x="674" y="71"/>
                  </a:cubicBezTo>
                  <a:cubicBezTo>
                    <a:pt x="674" y="71"/>
                    <a:pt x="673" y="71"/>
                    <a:pt x="672" y="71"/>
                  </a:cubicBezTo>
                  <a:cubicBezTo>
                    <a:pt x="670" y="71"/>
                    <a:pt x="667" y="72"/>
                    <a:pt x="666" y="73"/>
                  </a:cubicBezTo>
                  <a:cubicBezTo>
                    <a:pt x="665" y="74"/>
                    <a:pt x="658" y="79"/>
                    <a:pt x="658" y="79"/>
                  </a:cubicBezTo>
                  <a:cubicBezTo>
                    <a:pt x="657" y="79"/>
                    <a:pt x="657" y="79"/>
                    <a:pt x="657" y="79"/>
                  </a:cubicBezTo>
                  <a:cubicBezTo>
                    <a:pt x="657" y="79"/>
                    <a:pt x="641" y="74"/>
                    <a:pt x="640" y="74"/>
                  </a:cubicBezTo>
                  <a:cubicBezTo>
                    <a:pt x="640" y="74"/>
                    <a:pt x="640" y="74"/>
                    <a:pt x="640" y="74"/>
                  </a:cubicBezTo>
                  <a:cubicBezTo>
                    <a:pt x="637" y="78"/>
                    <a:pt x="627" y="99"/>
                    <a:pt x="627" y="99"/>
                  </a:cubicBezTo>
                  <a:cubicBezTo>
                    <a:pt x="626" y="100"/>
                    <a:pt x="626" y="100"/>
                    <a:pt x="626" y="100"/>
                  </a:cubicBezTo>
                  <a:cubicBezTo>
                    <a:pt x="626" y="100"/>
                    <a:pt x="626" y="101"/>
                    <a:pt x="627" y="102"/>
                  </a:cubicBezTo>
                  <a:cubicBezTo>
                    <a:pt x="627" y="104"/>
                    <a:pt x="625" y="105"/>
                    <a:pt x="624" y="106"/>
                  </a:cubicBezTo>
                  <a:cubicBezTo>
                    <a:pt x="622" y="106"/>
                    <a:pt x="623" y="108"/>
                    <a:pt x="623" y="109"/>
                  </a:cubicBezTo>
                  <a:cubicBezTo>
                    <a:pt x="623" y="110"/>
                    <a:pt x="623" y="110"/>
                    <a:pt x="624" y="111"/>
                  </a:cubicBezTo>
                  <a:cubicBezTo>
                    <a:pt x="625" y="112"/>
                    <a:pt x="627" y="114"/>
                    <a:pt x="628" y="114"/>
                  </a:cubicBezTo>
                  <a:cubicBezTo>
                    <a:pt x="629" y="115"/>
                    <a:pt x="628" y="115"/>
                    <a:pt x="629" y="114"/>
                  </a:cubicBezTo>
                  <a:cubicBezTo>
                    <a:pt x="630" y="113"/>
                    <a:pt x="633" y="113"/>
                    <a:pt x="633" y="113"/>
                  </a:cubicBezTo>
                  <a:cubicBezTo>
                    <a:pt x="634" y="113"/>
                    <a:pt x="642" y="112"/>
                    <a:pt x="643" y="112"/>
                  </a:cubicBezTo>
                  <a:cubicBezTo>
                    <a:pt x="643" y="111"/>
                    <a:pt x="643" y="112"/>
                    <a:pt x="643" y="112"/>
                  </a:cubicBezTo>
                  <a:cubicBezTo>
                    <a:pt x="643" y="112"/>
                    <a:pt x="648" y="115"/>
                    <a:pt x="649" y="115"/>
                  </a:cubicBezTo>
                  <a:cubicBezTo>
                    <a:pt x="650" y="116"/>
                    <a:pt x="650" y="115"/>
                    <a:pt x="650" y="115"/>
                  </a:cubicBezTo>
                  <a:cubicBezTo>
                    <a:pt x="650" y="115"/>
                    <a:pt x="650" y="114"/>
                    <a:pt x="651" y="114"/>
                  </a:cubicBezTo>
                  <a:cubicBezTo>
                    <a:pt x="652" y="113"/>
                    <a:pt x="654" y="111"/>
                    <a:pt x="654" y="111"/>
                  </a:cubicBezTo>
                  <a:cubicBezTo>
                    <a:pt x="654" y="111"/>
                    <a:pt x="655" y="110"/>
                    <a:pt x="655" y="110"/>
                  </a:cubicBezTo>
                  <a:cubicBezTo>
                    <a:pt x="655" y="110"/>
                    <a:pt x="662" y="110"/>
                    <a:pt x="665" y="109"/>
                  </a:cubicBezTo>
                  <a:cubicBezTo>
                    <a:pt x="667" y="109"/>
                    <a:pt x="668" y="110"/>
                    <a:pt x="668" y="111"/>
                  </a:cubicBezTo>
                  <a:cubicBezTo>
                    <a:pt x="669" y="111"/>
                    <a:pt x="670" y="113"/>
                    <a:pt x="672" y="114"/>
                  </a:cubicBezTo>
                  <a:cubicBezTo>
                    <a:pt x="674" y="114"/>
                    <a:pt x="676" y="116"/>
                    <a:pt x="676" y="117"/>
                  </a:cubicBezTo>
                  <a:cubicBezTo>
                    <a:pt x="676" y="117"/>
                    <a:pt x="677" y="118"/>
                    <a:pt x="678" y="118"/>
                  </a:cubicBezTo>
                  <a:cubicBezTo>
                    <a:pt x="679" y="119"/>
                    <a:pt x="680" y="121"/>
                    <a:pt x="681" y="121"/>
                  </a:cubicBezTo>
                  <a:cubicBezTo>
                    <a:pt x="681" y="122"/>
                    <a:pt x="683" y="123"/>
                    <a:pt x="683" y="123"/>
                  </a:cubicBezTo>
                  <a:cubicBezTo>
                    <a:pt x="688" y="128"/>
                    <a:pt x="687" y="132"/>
                    <a:pt x="687" y="133"/>
                  </a:cubicBezTo>
                  <a:cubicBezTo>
                    <a:pt x="687" y="134"/>
                    <a:pt x="687" y="134"/>
                    <a:pt x="686" y="134"/>
                  </a:cubicBezTo>
                  <a:cubicBezTo>
                    <a:pt x="686" y="134"/>
                    <a:pt x="667" y="133"/>
                    <a:pt x="667" y="133"/>
                  </a:cubicBezTo>
                  <a:cubicBezTo>
                    <a:pt x="666" y="133"/>
                    <a:pt x="666" y="134"/>
                    <a:pt x="666" y="134"/>
                  </a:cubicBezTo>
                  <a:cubicBezTo>
                    <a:pt x="666" y="134"/>
                    <a:pt x="658" y="136"/>
                    <a:pt x="654" y="138"/>
                  </a:cubicBezTo>
                  <a:cubicBezTo>
                    <a:pt x="650" y="140"/>
                    <a:pt x="643" y="139"/>
                    <a:pt x="643" y="139"/>
                  </a:cubicBezTo>
                  <a:cubicBezTo>
                    <a:pt x="643" y="139"/>
                    <a:pt x="642" y="139"/>
                    <a:pt x="642" y="139"/>
                  </a:cubicBezTo>
                  <a:cubicBezTo>
                    <a:pt x="642" y="139"/>
                    <a:pt x="638" y="141"/>
                    <a:pt x="638" y="141"/>
                  </a:cubicBezTo>
                  <a:cubicBezTo>
                    <a:pt x="638" y="141"/>
                    <a:pt x="637" y="142"/>
                    <a:pt x="637" y="142"/>
                  </a:cubicBezTo>
                  <a:cubicBezTo>
                    <a:pt x="637" y="142"/>
                    <a:pt x="634" y="146"/>
                    <a:pt x="633" y="147"/>
                  </a:cubicBezTo>
                  <a:cubicBezTo>
                    <a:pt x="633" y="148"/>
                    <a:pt x="633" y="149"/>
                    <a:pt x="633" y="150"/>
                  </a:cubicBezTo>
                  <a:cubicBezTo>
                    <a:pt x="633" y="152"/>
                    <a:pt x="630" y="153"/>
                    <a:pt x="629" y="154"/>
                  </a:cubicBezTo>
                  <a:cubicBezTo>
                    <a:pt x="629" y="154"/>
                    <a:pt x="625" y="156"/>
                    <a:pt x="623" y="157"/>
                  </a:cubicBezTo>
                  <a:cubicBezTo>
                    <a:pt x="621" y="157"/>
                    <a:pt x="611" y="157"/>
                    <a:pt x="610" y="157"/>
                  </a:cubicBezTo>
                  <a:cubicBezTo>
                    <a:pt x="610" y="157"/>
                    <a:pt x="609" y="157"/>
                    <a:pt x="609" y="157"/>
                  </a:cubicBezTo>
                  <a:cubicBezTo>
                    <a:pt x="609" y="157"/>
                    <a:pt x="603" y="163"/>
                    <a:pt x="603" y="164"/>
                  </a:cubicBezTo>
                  <a:cubicBezTo>
                    <a:pt x="602" y="164"/>
                    <a:pt x="597" y="167"/>
                    <a:pt x="596" y="168"/>
                  </a:cubicBezTo>
                  <a:cubicBezTo>
                    <a:pt x="594" y="169"/>
                    <a:pt x="591" y="169"/>
                    <a:pt x="591" y="169"/>
                  </a:cubicBezTo>
                  <a:cubicBezTo>
                    <a:pt x="590" y="169"/>
                    <a:pt x="588" y="169"/>
                    <a:pt x="588" y="169"/>
                  </a:cubicBezTo>
                  <a:cubicBezTo>
                    <a:pt x="587" y="169"/>
                    <a:pt x="587" y="168"/>
                    <a:pt x="587" y="168"/>
                  </a:cubicBezTo>
                  <a:cubicBezTo>
                    <a:pt x="587" y="168"/>
                    <a:pt x="577" y="164"/>
                    <a:pt x="577" y="164"/>
                  </a:cubicBezTo>
                  <a:cubicBezTo>
                    <a:pt x="577" y="164"/>
                    <a:pt x="576" y="164"/>
                    <a:pt x="576" y="164"/>
                  </a:cubicBezTo>
                  <a:cubicBezTo>
                    <a:pt x="576" y="164"/>
                    <a:pt x="570" y="163"/>
                    <a:pt x="570" y="163"/>
                  </a:cubicBezTo>
                  <a:cubicBezTo>
                    <a:pt x="570" y="163"/>
                    <a:pt x="569" y="164"/>
                    <a:pt x="569" y="164"/>
                  </a:cubicBezTo>
                  <a:cubicBezTo>
                    <a:pt x="569" y="164"/>
                    <a:pt x="565" y="168"/>
                    <a:pt x="565" y="168"/>
                  </a:cubicBezTo>
                  <a:cubicBezTo>
                    <a:pt x="565" y="168"/>
                    <a:pt x="563" y="172"/>
                    <a:pt x="563" y="173"/>
                  </a:cubicBezTo>
                  <a:cubicBezTo>
                    <a:pt x="562" y="175"/>
                    <a:pt x="561" y="174"/>
                    <a:pt x="561" y="176"/>
                  </a:cubicBezTo>
                  <a:cubicBezTo>
                    <a:pt x="562" y="178"/>
                    <a:pt x="565" y="182"/>
                    <a:pt x="566" y="183"/>
                  </a:cubicBezTo>
                  <a:cubicBezTo>
                    <a:pt x="567" y="184"/>
                    <a:pt x="569" y="185"/>
                    <a:pt x="569" y="187"/>
                  </a:cubicBezTo>
                  <a:cubicBezTo>
                    <a:pt x="569" y="189"/>
                    <a:pt x="562" y="192"/>
                    <a:pt x="562" y="192"/>
                  </a:cubicBezTo>
                  <a:cubicBezTo>
                    <a:pt x="562" y="192"/>
                    <a:pt x="562" y="192"/>
                    <a:pt x="562" y="192"/>
                  </a:cubicBezTo>
                  <a:cubicBezTo>
                    <a:pt x="561" y="193"/>
                    <a:pt x="561" y="193"/>
                    <a:pt x="561" y="193"/>
                  </a:cubicBezTo>
                  <a:cubicBezTo>
                    <a:pt x="561" y="193"/>
                    <a:pt x="555" y="196"/>
                    <a:pt x="555" y="196"/>
                  </a:cubicBezTo>
                  <a:cubicBezTo>
                    <a:pt x="554" y="196"/>
                    <a:pt x="554" y="196"/>
                    <a:pt x="554" y="196"/>
                  </a:cubicBezTo>
                  <a:cubicBezTo>
                    <a:pt x="554" y="196"/>
                    <a:pt x="547" y="204"/>
                    <a:pt x="547" y="204"/>
                  </a:cubicBezTo>
                  <a:cubicBezTo>
                    <a:pt x="547" y="205"/>
                    <a:pt x="547" y="205"/>
                    <a:pt x="547" y="205"/>
                  </a:cubicBezTo>
                  <a:cubicBezTo>
                    <a:pt x="547" y="205"/>
                    <a:pt x="533" y="211"/>
                    <a:pt x="532" y="211"/>
                  </a:cubicBezTo>
                  <a:cubicBezTo>
                    <a:pt x="532" y="211"/>
                    <a:pt x="531" y="211"/>
                    <a:pt x="531" y="211"/>
                  </a:cubicBezTo>
                  <a:cubicBezTo>
                    <a:pt x="531" y="211"/>
                    <a:pt x="514" y="211"/>
                    <a:pt x="513" y="211"/>
                  </a:cubicBezTo>
                  <a:cubicBezTo>
                    <a:pt x="512" y="211"/>
                    <a:pt x="510" y="211"/>
                    <a:pt x="510" y="211"/>
                  </a:cubicBezTo>
                  <a:cubicBezTo>
                    <a:pt x="510" y="211"/>
                    <a:pt x="494" y="214"/>
                    <a:pt x="493" y="214"/>
                  </a:cubicBezTo>
                  <a:cubicBezTo>
                    <a:pt x="492" y="214"/>
                    <a:pt x="491" y="214"/>
                    <a:pt x="491" y="214"/>
                  </a:cubicBezTo>
                  <a:cubicBezTo>
                    <a:pt x="491" y="214"/>
                    <a:pt x="470" y="223"/>
                    <a:pt x="470" y="223"/>
                  </a:cubicBezTo>
                  <a:cubicBezTo>
                    <a:pt x="469" y="224"/>
                    <a:pt x="466" y="226"/>
                    <a:pt x="466" y="226"/>
                  </a:cubicBezTo>
                  <a:cubicBezTo>
                    <a:pt x="466" y="227"/>
                    <a:pt x="465" y="226"/>
                    <a:pt x="465" y="226"/>
                  </a:cubicBezTo>
                  <a:cubicBezTo>
                    <a:pt x="465" y="226"/>
                    <a:pt x="463" y="226"/>
                    <a:pt x="461" y="226"/>
                  </a:cubicBezTo>
                  <a:cubicBezTo>
                    <a:pt x="459" y="225"/>
                    <a:pt x="457" y="223"/>
                    <a:pt x="457" y="222"/>
                  </a:cubicBezTo>
                  <a:cubicBezTo>
                    <a:pt x="457" y="222"/>
                    <a:pt x="457" y="222"/>
                    <a:pt x="456" y="222"/>
                  </a:cubicBezTo>
                  <a:cubicBezTo>
                    <a:pt x="456" y="222"/>
                    <a:pt x="450" y="223"/>
                    <a:pt x="448" y="223"/>
                  </a:cubicBezTo>
                  <a:cubicBezTo>
                    <a:pt x="445" y="223"/>
                    <a:pt x="438" y="220"/>
                    <a:pt x="438" y="219"/>
                  </a:cubicBezTo>
                  <a:cubicBezTo>
                    <a:pt x="437" y="219"/>
                    <a:pt x="435" y="218"/>
                    <a:pt x="435" y="218"/>
                  </a:cubicBezTo>
                  <a:cubicBezTo>
                    <a:pt x="434" y="218"/>
                    <a:pt x="430" y="218"/>
                    <a:pt x="430" y="217"/>
                  </a:cubicBezTo>
                  <a:cubicBezTo>
                    <a:pt x="430" y="217"/>
                    <a:pt x="423" y="216"/>
                    <a:pt x="422" y="215"/>
                  </a:cubicBezTo>
                  <a:cubicBezTo>
                    <a:pt x="420" y="215"/>
                    <a:pt x="419" y="212"/>
                    <a:pt x="418" y="212"/>
                  </a:cubicBezTo>
                  <a:cubicBezTo>
                    <a:pt x="418" y="211"/>
                    <a:pt x="417" y="211"/>
                    <a:pt x="417" y="211"/>
                  </a:cubicBezTo>
                  <a:cubicBezTo>
                    <a:pt x="417" y="211"/>
                    <a:pt x="410" y="210"/>
                    <a:pt x="410" y="210"/>
                  </a:cubicBezTo>
                  <a:cubicBezTo>
                    <a:pt x="410" y="210"/>
                    <a:pt x="394" y="207"/>
                    <a:pt x="392" y="207"/>
                  </a:cubicBezTo>
                  <a:cubicBezTo>
                    <a:pt x="391" y="207"/>
                    <a:pt x="387" y="208"/>
                    <a:pt x="386" y="208"/>
                  </a:cubicBezTo>
                  <a:cubicBezTo>
                    <a:pt x="386" y="208"/>
                    <a:pt x="386" y="208"/>
                    <a:pt x="385" y="208"/>
                  </a:cubicBezTo>
                  <a:cubicBezTo>
                    <a:pt x="385" y="208"/>
                    <a:pt x="374" y="208"/>
                    <a:pt x="373" y="208"/>
                  </a:cubicBezTo>
                  <a:cubicBezTo>
                    <a:pt x="372" y="208"/>
                    <a:pt x="360" y="207"/>
                    <a:pt x="360" y="207"/>
                  </a:cubicBezTo>
                  <a:cubicBezTo>
                    <a:pt x="359" y="207"/>
                    <a:pt x="351" y="205"/>
                    <a:pt x="350" y="205"/>
                  </a:cubicBezTo>
                  <a:cubicBezTo>
                    <a:pt x="350" y="205"/>
                    <a:pt x="349" y="205"/>
                    <a:pt x="349" y="205"/>
                  </a:cubicBezTo>
                  <a:cubicBezTo>
                    <a:pt x="349" y="205"/>
                    <a:pt x="339" y="206"/>
                    <a:pt x="338" y="206"/>
                  </a:cubicBezTo>
                  <a:cubicBezTo>
                    <a:pt x="337" y="206"/>
                    <a:pt x="338" y="205"/>
                    <a:pt x="338" y="205"/>
                  </a:cubicBezTo>
                  <a:cubicBezTo>
                    <a:pt x="338" y="204"/>
                    <a:pt x="337" y="204"/>
                    <a:pt x="337" y="204"/>
                  </a:cubicBezTo>
                  <a:cubicBezTo>
                    <a:pt x="337" y="204"/>
                    <a:pt x="336" y="203"/>
                    <a:pt x="335" y="201"/>
                  </a:cubicBezTo>
                  <a:cubicBezTo>
                    <a:pt x="333" y="200"/>
                    <a:pt x="330" y="195"/>
                    <a:pt x="329" y="193"/>
                  </a:cubicBezTo>
                  <a:cubicBezTo>
                    <a:pt x="329" y="192"/>
                    <a:pt x="327" y="187"/>
                    <a:pt x="326" y="185"/>
                  </a:cubicBezTo>
                  <a:cubicBezTo>
                    <a:pt x="326" y="184"/>
                    <a:pt x="324" y="183"/>
                    <a:pt x="323" y="183"/>
                  </a:cubicBezTo>
                  <a:cubicBezTo>
                    <a:pt x="323" y="183"/>
                    <a:pt x="322" y="182"/>
                    <a:pt x="322" y="181"/>
                  </a:cubicBezTo>
                  <a:cubicBezTo>
                    <a:pt x="322" y="180"/>
                    <a:pt x="323" y="179"/>
                    <a:pt x="324" y="178"/>
                  </a:cubicBezTo>
                  <a:cubicBezTo>
                    <a:pt x="324" y="178"/>
                    <a:pt x="323" y="178"/>
                    <a:pt x="323" y="178"/>
                  </a:cubicBezTo>
                  <a:cubicBezTo>
                    <a:pt x="320" y="178"/>
                    <a:pt x="320" y="178"/>
                    <a:pt x="320" y="178"/>
                  </a:cubicBezTo>
                  <a:cubicBezTo>
                    <a:pt x="317" y="179"/>
                    <a:pt x="312" y="176"/>
                    <a:pt x="312" y="176"/>
                  </a:cubicBezTo>
                  <a:cubicBezTo>
                    <a:pt x="312" y="176"/>
                    <a:pt x="296" y="166"/>
                    <a:pt x="296" y="166"/>
                  </a:cubicBezTo>
                  <a:cubicBezTo>
                    <a:pt x="296" y="166"/>
                    <a:pt x="295" y="165"/>
                    <a:pt x="295" y="165"/>
                  </a:cubicBezTo>
                  <a:cubicBezTo>
                    <a:pt x="281" y="164"/>
                    <a:pt x="281" y="164"/>
                    <a:pt x="281" y="164"/>
                  </a:cubicBezTo>
                  <a:cubicBezTo>
                    <a:pt x="281" y="164"/>
                    <a:pt x="265" y="163"/>
                    <a:pt x="265" y="163"/>
                  </a:cubicBezTo>
                  <a:cubicBezTo>
                    <a:pt x="264" y="162"/>
                    <a:pt x="264" y="163"/>
                    <a:pt x="263" y="163"/>
                  </a:cubicBezTo>
                  <a:cubicBezTo>
                    <a:pt x="263" y="163"/>
                    <a:pt x="263" y="163"/>
                    <a:pt x="263" y="163"/>
                  </a:cubicBezTo>
                  <a:cubicBezTo>
                    <a:pt x="263" y="163"/>
                    <a:pt x="260" y="162"/>
                    <a:pt x="258" y="162"/>
                  </a:cubicBezTo>
                  <a:cubicBezTo>
                    <a:pt x="256" y="161"/>
                    <a:pt x="255" y="160"/>
                    <a:pt x="255" y="160"/>
                  </a:cubicBezTo>
                  <a:cubicBezTo>
                    <a:pt x="255" y="160"/>
                    <a:pt x="253" y="156"/>
                    <a:pt x="253" y="156"/>
                  </a:cubicBezTo>
                  <a:cubicBezTo>
                    <a:pt x="253" y="155"/>
                    <a:pt x="253" y="155"/>
                    <a:pt x="253" y="155"/>
                  </a:cubicBezTo>
                  <a:cubicBezTo>
                    <a:pt x="253" y="155"/>
                    <a:pt x="258" y="148"/>
                    <a:pt x="258" y="147"/>
                  </a:cubicBezTo>
                  <a:cubicBezTo>
                    <a:pt x="258" y="146"/>
                    <a:pt x="258" y="145"/>
                    <a:pt x="258" y="144"/>
                  </a:cubicBezTo>
                  <a:cubicBezTo>
                    <a:pt x="258" y="143"/>
                    <a:pt x="258" y="142"/>
                    <a:pt x="258" y="141"/>
                  </a:cubicBezTo>
                  <a:cubicBezTo>
                    <a:pt x="258" y="140"/>
                    <a:pt x="258" y="135"/>
                    <a:pt x="258" y="134"/>
                  </a:cubicBezTo>
                  <a:cubicBezTo>
                    <a:pt x="258" y="134"/>
                    <a:pt x="258" y="133"/>
                    <a:pt x="258" y="133"/>
                  </a:cubicBezTo>
                  <a:cubicBezTo>
                    <a:pt x="258" y="133"/>
                    <a:pt x="251" y="122"/>
                    <a:pt x="251" y="122"/>
                  </a:cubicBezTo>
                  <a:cubicBezTo>
                    <a:pt x="251" y="121"/>
                    <a:pt x="249" y="118"/>
                    <a:pt x="249" y="117"/>
                  </a:cubicBezTo>
                  <a:cubicBezTo>
                    <a:pt x="248" y="116"/>
                    <a:pt x="245" y="112"/>
                    <a:pt x="245" y="112"/>
                  </a:cubicBezTo>
                  <a:cubicBezTo>
                    <a:pt x="244" y="112"/>
                    <a:pt x="244" y="112"/>
                    <a:pt x="244" y="112"/>
                  </a:cubicBezTo>
                  <a:cubicBezTo>
                    <a:pt x="243" y="112"/>
                    <a:pt x="241" y="112"/>
                    <a:pt x="240" y="112"/>
                  </a:cubicBezTo>
                  <a:cubicBezTo>
                    <a:pt x="239" y="111"/>
                    <a:pt x="236" y="109"/>
                    <a:pt x="236" y="109"/>
                  </a:cubicBezTo>
                  <a:cubicBezTo>
                    <a:pt x="236" y="108"/>
                    <a:pt x="235" y="109"/>
                    <a:pt x="235" y="109"/>
                  </a:cubicBezTo>
                  <a:cubicBezTo>
                    <a:pt x="235" y="109"/>
                    <a:pt x="233" y="109"/>
                    <a:pt x="232" y="109"/>
                  </a:cubicBezTo>
                  <a:cubicBezTo>
                    <a:pt x="230" y="109"/>
                    <a:pt x="228" y="108"/>
                    <a:pt x="227" y="108"/>
                  </a:cubicBezTo>
                  <a:cubicBezTo>
                    <a:pt x="227" y="108"/>
                    <a:pt x="224" y="106"/>
                    <a:pt x="224" y="106"/>
                  </a:cubicBezTo>
                  <a:cubicBezTo>
                    <a:pt x="224" y="105"/>
                    <a:pt x="223" y="103"/>
                    <a:pt x="223" y="103"/>
                  </a:cubicBezTo>
                  <a:cubicBezTo>
                    <a:pt x="222" y="103"/>
                    <a:pt x="222" y="102"/>
                    <a:pt x="222" y="102"/>
                  </a:cubicBezTo>
                  <a:cubicBezTo>
                    <a:pt x="222" y="102"/>
                    <a:pt x="219" y="101"/>
                    <a:pt x="218" y="100"/>
                  </a:cubicBezTo>
                  <a:cubicBezTo>
                    <a:pt x="217" y="100"/>
                    <a:pt x="215" y="99"/>
                    <a:pt x="214" y="99"/>
                  </a:cubicBezTo>
                  <a:cubicBezTo>
                    <a:pt x="213" y="98"/>
                    <a:pt x="214" y="97"/>
                    <a:pt x="214" y="97"/>
                  </a:cubicBezTo>
                  <a:cubicBezTo>
                    <a:pt x="214" y="97"/>
                    <a:pt x="214" y="97"/>
                    <a:pt x="215" y="96"/>
                  </a:cubicBezTo>
                  <a:cubicBezTo>
                    <a:pt x="215" y="95"/>
                    <a:pt x="213" y="95"/>
                    <a:pt x="212" y="95"/>
                  </a:cubicBezTo>
                  <a:cubicBezTo>
                    <a:pt x="211" y="94"/>
                    <a:pt x="210" y="93"/>
                    <a:pt x="210" y="92"/>
                  </a:cubicBezTo>
                  <a:cubicBezTo>
                    <a:pt x="210" y="91"/>
                    <a:pt x="211" y="89"/>
                    <a:pt x="211" y="88"/>
                  </a:cubicBezTo>
                  <a:cubicBezTo>
                    <a:pt x="212" y="88"/>
                    <a:pt x="211" y="87"/>
                    <a:pt x="211" y="87"/>
                  </a:cubicBezTo>
                  <a:cubicBezTo>
                    <a:pt x="211" y="87"/>
                    <a:pt x="211" y="87"/>
                    <a:pt x="211" y="87"/>
                  </a:cubicBezTo>
                  <a:cubicBezTo>
                    <a:pt x="209" y="87"/>
                    <a:pt x="205" y="88"/>
                    <a:pt x="205" y="88"/>
                  </a:cubicBezTo>
                  <a:cubicBezTo>
                    <a:pt x="204" y="88"/>
                    <a:pt x="204" y="88"/>
                    <a:pt x="204" y="88"/>
                  </a:cubicBezTo>
                  <a:cubicBezTo>
                    <a:pt x="202" y="88"/>
                    <a:pt x="201" y="88"/>
                    <a:pt x="201" y="88"/>
                  </a:cubicBezTo>
                  <a:cubicBezTo>
                    <a:pt x="200" y="88"/>
                    <a:pt x="198" y="88"/>
                    <a:pt x="197" y="88"/>
                  </a:cubicBezTo>
                  <a:cubicBezTo>
                    <a:pt x="196" y="88"/>
                    <a:pt x="196" y="90"/>
                    <a:pt x="195" y="91"/>
                  </a:cubicBezTo>
                  <a:cubicBezTo>
                    <a:pt x="195" y="92"/>
                    <a:pt x="195" y="92"/>
                    <a:pt x="196" y="93"/>
                  </a:cubicBezTo>
                  <a:cubicBezTo>
                    <a:pt x="196" y="93"/>
                    <a:pt x="195" y="94"/>
                    <a:pt x="195" y="95"/>
                  </a:cubicBezTo>
                  <a:cubicBezTo>
                    <a:pt x="194" y="96"/>
                    <a:pt x="193" y="98"/>
                    <a:pt x="191" y="99"/>
                  </a:cubicBezTo>
                  <a:cubicBezTo>
                    <a:pt x="188" y="100"/>
                    <a:pt x="185" y="100"/>
                    <a:pt x="184" y="101"/>
                  </a:cubicBezTo>
                  <a:cubicBezTo>
                    <a:pt x="183" y="101"/>
                    <a:pt x="181" y="101"/>
                    <a:pt x="180" y="102"/>
                  </a:cubicBezTo>
                  <a:cubicBezTo>
                    <a:pt x="179" y="102"/>
                    <a:pt x="178" y="107"/>
                    <a:pt x="178" y="108"/>
                  </a:cubicBezTo>
                  <a:cubicBezTo>
                    <a:pt x="177" y="108"/>
                    <a:pt x="177" y="109"/>
                    <a:pt x="177" y="109"/>
                  </a:cubicBezTo>
                  <a:cubicBezTo>
                    <a:pt x="177" y="109"/>
                    <a:pt x="179" y="119"/>
                    <a:pt x="179" y="121"/>
                  </a:cubicBezTo>
                  <a:cubicBezTo>
                    <a:pt x="179" y="123"/>
                    <a:pt x="177" y="125"/>
                    <a:pt x="177" y="125"/>
                  </a:cubicBezTo>
                  <a:cubicBezTo>
                    <a:pt x="177" y="125"/>
                    <a:pt x="170" y="129"/>
                    <a:pt x="169" y="129"/>
                  </a:cubicBezTo>
                  <a:cubicBezTo>
                    <a:pt x="169" y="130"/>
                    <a:pt x="169" y="130"/>
                    <a:pt x="168" y="130"/>
                  </a:cubicBezTo>
                  <a:cubicBezTo>
                    <a:pt x="168" y="129"/>
                    <a:pt x="166" y="129"/>
                    <a:pt x="165" y="129"/>
                  </a:cubicBezTo>
                  <a:cubicBezTo>
                    <a:pt x="164" y="128"/>
                    <a:pt x="163" y="128"/>
                    <a:pt x="163" y="128"/>
                  </a:cubicBezTo>
                  <a:cubicBezTo>
                    <a:pt x="162" y="128"/>
                    <a:pt x="161" y="128"/>
                    <a:pt x="160" y="128"/>
                  </a:cubicBezTo>
                  <a:cubicBezTo>
                    <a:pt x="159" y="128"/>
                    <a:pt x="158" y="128"/>
                    <a:pt x="157" y="128"/>
                  </a:cubicBezTo>
                  <a:cubicBezTo>
                    <a:pt x="156" y="128"/>
                    <a:pt x="154" y="129"/>
                    <a:pt x="153" y="128"/>
                  </a:cubicBezTo>
                  <a:cubicBezTo>
                    <a:pt x="151" y="128"/>
                    <a:pt x="146" y="126"/>
                    <a:pt x="143" y="124"/>
                  </a:cubicBezTo>
                  <a:cubicBezTo>
                    <a:pt x="140" y="123"/>
                    <a:pt x="139" y="126"/>
                    <a:pt x="139" y="126"/>
                  </a:cubicBezTo>
                  <a:cubicBezTo>
                    <a:pt x="139" y="126"/>
                    <a:pt x="129" y="153"/>
                    <a:pt x="129" y="154"/>
                  </a:cubicBezTo>
                  <a:cubicBezTo>
                    <a:pt x="129" y="155"/>
                    <a:pt x="129" y="155"/>
                    <a:pt x="129" y="155"/>
                  </a:cubicBezTo>
                  <a:cubicBezTo>
                    <a:pt x="129" y="155"/>
                    <a:pt x="131" y="155"/>
                    <a:pt x="133" y="156"/>
                  </a:cubicBezTo>
                  <a:cubicBezTo>
                    <a:pt x="134" y="157"/>
                    <a:pt x="134" y="160"/>
                    <a:pt x="134" y="160"/>
                  </a:cubicBezTo>
                  <a:cubicBezTo>
                    <a:pt x="133" y="161"/>
                    <a:pt x="133" y="161"/>
                    <a:pt x="133" y="161"/>
                  </a:cubicBezTo>
                  <a:cubicBezTo>
                    <a:pt x="133" y="161"/>
                    <a:pt x="123" y="161"/>
                    <a:pt x="122" y="161"/>
                  </a:cubicBezTo>
                  <a:cubicBezTo>
                    <a:pt x="122" y="161"/>
                    <a:pt x="121" y="161"/>
                    <a:pt x="121" y="161"/>
                  </a:cubicBezTo>
                  <a:cubicBezTo>
                    <a:pt x="122" y="160"/>
                    <a:pt x="122" y="160"/>
                    <a:pt x="121" y="159"/>
                  </a:cubicBezTo>
                  <a:cubicBezTo>
                    <a:pt x="120" y="158"/>
                    <a:pt x="117" y="159"/>
                    <a:pt x="115" y="160"/>
                  </a:cubicBezTo>
                  <a:cubicBezTo>
                    <a:pt x="113" y="160"/>
                    <a:pt x="99" y="164"/>
                    <a:pt x="97" y="164"/>
                  </a:cubicBezTo>
                  <a:cubicBezTo>
                    <a:pt x="96" y="165"/>
                    <a:pt x="94" y="166"/>
                    <a:pt x="93" y="167"/>
                  </a:cubicBezTo>
                  <a:cubicBezTo>
                    <a:pt x="93" y="167"/>
                    <a:pt x="94" y="168"/>
                    <a:pt x="94" y="168"/>
                  </a:cubicBezTo>
                  <a:cubicBezTo>
                    <a:pt x="94" y="169"/>
                    <a:pt x="94" y="169"/>
                    <a:pt x="96" y="169"/>
                  </a:cubicBezTo>
                  <a:cubicBezTo>
                    <a:pt x="97" y="168"/>
                    <a:pt x="101" y="169"/>
                    <a:pt x="101" y="169"/>
                  </a:cubicBezTo>
                  <a:cubicBezTo>
                    <a:pt x="102" y="169"/>
                    <a:pt x="102" y="170"/>
                    <a:pt x="102" y="170"/>
                  </a:cubicBezTo>
                  <a:cubicBezTo>
                    <a:pt x="102" y="170"/>
                    <a:pt x="102" y="170"/>
                    <a:pt x="100" y="172"/>
                  </a:cubicBezTo>
                  <a:cubicBezTo>
                    <a:pt x="99" y="173"/>
                    <a:pt x="100" y="178"/>
                    <a:pt x="101" y="181"/>
                  </a:cubicBezTo>
                  <a:cubicBezTo>
                    <a:pt x="102" y="185"/>
                    <a:pt x="104" y="191"/>
                    <a:pt x="105" y="192"/>
                  </a:cubicBezTo>
                  <a:cubicBezTo>
                    <a:pt x="106" y="193"/>
                    <a:pt x="106" y="195"/>
                    <a:pt x="107" y="197"/>
                  </a:cubicBezTo>
                  <a:cubicBezTo>
                    <a:pt x="107" y="198"/>
                    <a:pt x="105" y="198"/>
                    <a:pt x="104" y="199"/>
                  </a:cubicBezTo>
                  <a:cubicBezTo>
                    <a:pt x="103" y="199"/>
                    <a:pt x="102" y="199"/>
                    <a:pt x="101" y="200"/>
                  </a:cubicBezTo>
                  <a:cubicBezTo>
                    <a:pt x="100" y="201"/>
                    <a:pt x="101" y="202"/>
                    <a:pt x="102" y="202"/>
                  </a:cubicBezTo>
                  <a:cubicBezTo>
                    <a:pt x="103" y="203"/>
                    <a:pt x="103" y="203"/>
                    <a:pt x="102" y="204"/>
                  </a:cubicBezTo>
                  <a:cubicBezTo>
                    <a:pt x="102" y="204"/>
                    <a:pt x="101" y="204"/>
                    <a:pt x="100" y="204"/>
                  </a:cubicBezTo>
                  <a:cubicBezTo>
                    <a:pt x="99" y="204"/>
                    <a:pt x="98" y="205"/>
                    <a:pt x="98" y="205"/>
                  </a:cubicBezTo>
                  <a:cubicBezTo>
                    <a:pt x="96" y="207"/>
                    <a:pt x="98" y="212"/>
                    <a:pt x="98" y="212"/>
                  </a:cubicBezTo>
                  <a:cubicBezTo>
                    <a:pt x="99" y="214"/>
                    <a:pt x="99" y="214"/>
                    <a:pt x="99" y="214"/>
                  </a:cubicBezTo>
                  <a:cubicBezTo>
                    <a:pt x="98" y="215"/>
                    <a:pt x="98" y="215"/>
                    <a:pt x="98" y="215"/>
                  </a:cubicBezTo>
                  <a:cubicBezTo>
                    <a:pt x="98" y="215"/>
                    <a:pt x="98" y="216"/>
                    <a:pt x="98" y="216"/>
                  </a:cubicBezTo>
                  <a:cubicBezTo>
                    <a:pt x="98" y="216"/>
                    <a:pt x="98" y="217"/>
                    <a:pt x="98" y="217"/>
                  </a:cubicBezTo>
                  <a:cubicBezTo>
                    <a:pt x="99" y="218"/>
                    <a:pt x="97" y="219"/>
                    <a:pt x="97" y="219"/>
                  </a:cubicBezTo>
                  <a:cubicBezTo>
                    <a:pt x="97" y="219"/>
                    <a:pt x="83" y="224"/>
                    <a:pt x="79" y="226"/>
                  </a:cubicBezTo>
                  <a:cubicBezTo>
                    <a:pt x="74" y="227"/>
                    <a:pt x="69" y="233"/>
                    <a:pt x="69" y="233"/>
                  </a:cubicBezTo>
                  <a:cubicBezTo>
                    <a:pt x="69" y="234"/>
                    <a:pt x="68" y="234"/>
                    <a:pt x="68" y="234"/>
                  </a:cubicBezTo>
                  <a:cubicBezTo>
                    <a:pt x="68" y="234"/>
                    <a:pt x="54" y="236"/>
                    <a:pt x="52" y="236"/>
                  </a:cubicBezTo>
                  <a:cubicBezTo>
                    <a:pt x="50" y="237"/>
                    <a:pt x="48" y="238"/>
                    <a:pt x="48" y="239"/>
                  </a:cubicBezTo>
                  <a:cubicBezTo>
                    <a:pt x="47" y="239"/>
                    <a:pt x="46" y="240"/>
                    <a:pt x="45" y="241"/>
                  </a:cubicBezTo>
                  <a:cubicBezTo>
                    <a:pt x="45" y="241"/>
                    <a:pt x="45" y="242"/>
                    <a:pt x="45" y="243"/>
                  </a:cubicBezTo>
                  <a:cubicBezTo>
                    <a:pt x="45" y="244"/>
                    <a:pt x="43" y="246"/>
                    <a:pt x="42" y="247"/>
                  </a:cubicBezTo>
                  <a:cubicBezTo>
                    <a:pt x="42" y="248"/>
                    <a:pt x="41" y="248"/>
                    <a:pt x="40" y="248"/>
                  </a:cubicBezTo>
                  <a:cubicBezTo>
                    <a:pt x="38" y="247"/>
                    <a:pt x="37" y="248"/>
                    <a:pt x="36" y="248"/>
                  </a:cubicBezTo>
                  <a:cubicBezTo>
                    <a:pt x="35" y="249"/>
                    <a:pt x="34" y="249"/>
                    <a:pt x="33" y="249"/>
                  </a:cubicBezTo>
                  <a:cubicBezTo>
                    <a:pt x="31" y="250"/>
                    <a:pt x="31" y="248"/>
                    <a:pt x="31" y="248"/>
                  </a:cubicBezTo>
                  <a:cubicBezTo>
                    <a:pt x="30" y="247"/>
                    <a:pt x="30" y="246"/>
                    <a:pt x="30" y="245"/>
                  </a:cubicBezTo>
                  <a:cubicBezTo>
                    <a:pt x="30" y="245"/>
                    <a:pt x="30" y="245"/>
                    <a:pt x="30" y="244"/>
                  </a:cubicBezTo>
                  <a:cubicBezTo>
                    <a:pt x="30" y="243"/>
                    <a:pt x="28" y="243"/>
                    <a:pt x="27" y="244"/>
                  </a:cubicBezTo>
                  <a:cubicBezTo>
                    <a:pt x="26" y="245"/>
                    <a:pt x="24" y="246"/>
                    <a:pt x="23" y="246"/>
                  </a:cubicBezTo>
                  <a:cubicBezTo>
                    <a:pt x="22" y="247"/>
                    <a:pt x="19" y="246"/>
                    <a:pt x="19" y="246"/>
                  </a:cubicBezTo>
                  <a:cubicBezTo>
                    <a:pt x="18" y="246"/>
                    <a:pt x="18" y="246"/>
                    <a:pt x="18" y="246"/>
                  </a:cubicBezTo>
                  <a:cubicBezTo>
                    <a:pt x="18" y="246"/>
                    <a:pt x="18" y="247"/>
                    <a:pt x="18" y="248"/>
                  </a:cubicBezTo>
                  <a:cubicBezTo>
                    <a:pt x="19" y="249"/>
                    <a:pt x="17" y="249"/>
                    <a:pt x="17" y="249"/>
                  </a:cubicBezTo>
                  <a:cubicBezTo>
                    <a:pt x="17" y="249"/>
                    <a:pt x="7" y="253"/>
                    <a:pt x="7" y="253"/>
                  </a:cubicBezTo>
                  <a:cubicBezTo>
                    <a:pt x="6" y="253"/>
                    <a:pt x="6" y="254"/>
                    <a:pt x="6" y="254"/>
                  </a:cubicBezTo>
                  <a:cubicBezTo>
                    <a:pt x="6" y="254"/>
                    <a:pt x="5" y="259"/>
                    <a:pt x="4" y="260"/>
                  </a:cubicBezTo>
                  <a:cubicBezTo>
                    <a:pt x="4" y="261"/>
                    <a:pt x="4" y="261"/>
                    <a:pt x="5" y="261"/>
                  </a:cubicBezTo>
                  <a:cubicBezTo>
                    <a:pt x="5" y="262"/>
                    <a:pt x="3" y="263"/>
                    <a:pt x="2" y="263"/>
                  </a:cubicBezTo>
                  <a:cubicBezTo>
                    <a:pt x="2" y="264"/>
                    <a:pt x="1" y="264"/>
                    <a:pt x="0" y="264"/>
                  </a:cubicBezTo>
                  <a:cubicBezTo>
                    <a:pt x="0" y="265"/>
                    <a:pt x="0" y="266"/>
                    <a:pt x="0" y="267"/>
                  </a:cubicBezTo>
                  <a:cubicBezTo>
                    <a:pt x="0" y="270"/>
                    <a:pt x="2" y="272"/>
                    <a:pt x="3" y="272"/>
                  </a:cubicBezTo>
                  <a:cubicBezTo>
                    <a:pt x="4" y="273"/>
                    <a:pt x="3" y="273"/>
                    <a:pt x="2" y="273"/>
                  </a:cubicBezTo>
                  <a:cubicBezTo>
                    <a:pt x="2" y="273"/>
                    <a:pt x="2" y="273"/>
                    <a:pt x="2" y="274"/>
                  </a:cubicBezTo>
                  <a:cubicBezTo>
                    <a:pt x="1" y="274"/>
                    <a:pt x="1" y="275"/>
                    <a:pt x="1" y="275"/>
                  </a:cubicBezTo>
                  <a:cubicBezTo>
                    <a:pt x="1" y="275"/>
                    <a:pt x="2" y="277"/>
                    <a:pt x="3" y="278"/>
                  </a:cubicBezTo>
                  <a:cubicBezTo>
                    <a:pt x="3" y="279"/>
                    <a:pt x="5" y="278"/>
                    <a:pt x="6" y="278"/>
                  </a:cubicBezTo>
                  <a:cubicBezTo>
                    <a:pt x="6" y="278"/>
                    <a:pt x="9" y="278"/>
                    <a:pt x="10" y="278"/>
                  </a:cubicBezTo>
                  <a:cubicBezTo>
                    <a:pt x="12" y="278"/>
                    <a:pt x="17" y="282"/>
                    <a:pt x="18" y="282"/>
                  </a:cubicBezTo>
                  <a:cubicBezTo>
                    <a:pt x="18" y="282"/>
                    <a:pt x="18" y="283"/>
                    <a:pt x="18" y="283"/>
                  </a:cubicBezTo>
                  <a:cubicBezTo>
                    <a:pt x="18" y="283"/>
                    <a:pt x="20" y="293"/>
                    <a:pt x="20" y="295"/>
                  </a:cubicBezTo>
                  <a:cubicBezTo>
                    <a:pt x="20" y="297"/>
                    <a:pt x="22" y="298"/>
                    <a:pt x="22" y="299"/>
                  </a:cubicBezTo>
                  <a:cubicBezTo>
                    <a:pt x="23" y="299"/>
                    <a:pt x="22" y="300"/>
                    <a:pt x="22" y="300"/>
                  </a:cubicBezTo>
                  <a:cubicBezTo>
                    <a:pt x="22" y="300"/>
                    <a:pt x="21" y="301"/>
                    <a:pt x="20" y="302"/>
                  </a:cubicBezTo>
                  <a:cubicBezTo>
                    <a:pt x="19" y="302"/>
                    <a:pt x="19" y="302"/>
                    <a:pt x="18" y="302"/>
                  </a:cubicBezTo>
                  <a:cubicBezTo>
                    <a:pt x="17" y="303"/>
                    <a:pt x="14" y="303"/>
                    <a:pt x="12" y="303"/>
                  </a:cubicBezTo>
                  <a:cubicBezTo>
                    <a:pt x="11" y="303"/>
                    <a:pt x="12" y="304"/>
                    <a:pt x="12" y="304"/>
                  </a:cubicBezTo>
                  <a:cubicBezTo>
                    <a:pt x="14" y="306"/>
                    <a:pt x="14" y="306"/>
                    <a:pt x="14" y="306"/>
                  </a:cubicBezTo>
                  <a:cubicBezTo>
                    <a:pt x="14" y="306"/>
                    <a:pt x="15" y="305"/>
                    <a:pt x="16" y="306"/>
                  </a:cubicBezTo>
                  <a:cubicBezTo>
                    <a:pt x="17" y="306"/>
                    <a:pt x="19" y="307"/>
                    <a:pt x="19" y="307"/>
                  </a:cubicBezTo>
                  <a:cubicBezTo>
                    <a:pt x="20" y="307"/>
                    <a:pt x="23" y="306"/>
                    <a:pt x="24" y="307"/>
                  </a:cubicBezTo>
                  <a:cubicBezTo>
                    <a:pt x="26" y="308"/>
                    <a:pt x="28" y="309"/>
                    <a:pt x="28" y="309"/>
                  </a:cubicBezTo>
                  <a:cubicBezTo>
                    <a:pt x="29" y="310"/>
                    <a:pt x="30" y="311"/>
                    <a:pt x="31" y="311"/>
                  </a:cubicBezTo>
                  <a:cubicBezTo>
                    <a:pt x="32" y="311"/>
                    <a:pt x="35" y="314"/>
                    <a:pt x="35" y="316"/>
                  </a:cubicBezTo>
                  <a:cubicBezTo>
                    <a:pt x="35" y="319"/>
                    <a:pt x="35" y="321"/>
                    <a:pt x="34" y="321"/>
                  </a:cubicBezTo>
                  <a:cubicBezTo>
                    <a:pt x="34" y="322"/>
                    <a:pt x="34" y="322"/>
                    <a:pt x="34" y="323"/>
                  </a:cubicBezTo>
                  <a:cubicBezTo>
                    <a:pt x="35" y="323"/>
                    <a:pt x="37" y="326"/>
                    <a:pt x="38" y="326"/>
                  </a:cubicBezTo>
                  <a:cubicBezTo>
                    <a:pt x="38" y="326"/>
                    <a:pt x="38" y="327"/>
                    <a:pt x="38" y="327"/>
                  </a:cubicBezTo>
                  <a:cubicBezTo>
                    <a:pt x="39" y="327"/>
                    <a:pt x="42" y="326"/>
                    <a:pt x="43" y="326"/>
                  </a:cubicBezTo>
                  <a:cubicBezTo>
                    <a:pt x="43" y="325"/>
                    <a:pt x="44" y="325"/>
                    <a:pt x="44" y="326"/>
                  </a:cubicBezTo>
                  <a:cubicBezTo>
                    <a:pt x="44" y="326"/>
                    <a:pt x="44" y="328"/>
                    <a:pt x="45" y="328"/>
                  </a:cubicBezTo>
                  <a:cubicBezTo>
                    <a:pt x="47" y="329"/>
                    <a:pt x="50" y="331"/>
                    <a:pt x="56" y="331"/>
                  </a:cubicBezTo>
                  <a:cubicBezTo>
                    <a:pt x="59" y="332"/>
                    <a:pt x="61" y="332"/>
                    <a:pt x="62" y="332"/>
                  </a:cubicBezTo>
                  <a:cubicBezTo>
                    <a:pt x="63" y="332"/>
                    <a:pt x="64" y="331"/>
                    <a:pt x="64" y="331"/>
                  </a:cubicBezTo>
                  <a:cubicBezTo>
                    <a:pt x="67" y="329"/>
                    <a:pt x="69" y="329"/>
                    <a:pt x="70" y="328"/>
                  </a:cubicBezTo>
                  <a:cubicBezTo>
                    <a:pt x="71" y="328"/>
                    <a:pt x="72" y="327"/>
                    <a:pt x="73" y="327"/>
                  </a:cubicBezTo>
                  <a:cubicBezTo>
                    <a:pt x="73" y="327"/>
                    <a:pt x="74" y="326"/>
                    <a:pt x="75" y="326"/>
                  </a:cubicBezTo>
                  <a:cubicBezTo>
                    <a:pt x="76" y="325"/>
                    <a:pt x="76" y="324"/>
                    <a:pt x="78" y="324"/>
                  </a:cubicBezTo>
                  <a:cubicBezTo>
                    <a:pt x="79" y="324"/>
                    <a:pt x="82" y="324"/>
                    <a:pt x="83" y="324"/>
                  </a:cubicBezTo>
                  <a:cubicBezTo>
                    <a:pt x="83" y="324"/>
                    <a:pt x="84" y="324"/>
                    <a:pt x="85" y="325"/>
                  </a:cubicBezTo>
                  <a:cubicBezTo>
                    <a:pt x="86" y="325"/>
                    <a:pt x="94" y="331"/>
                    <a:pt x="94" y="331"/>
                  </a:cubicBezTo>
                  <a:cubicBezTo>
                    <a:pt x="94" y="331"/>
                    <a:pt x="95" y="332"/>
                    <a:pt x="95" y="332"/>
                  </a:cubicBezTo>
                  <a:cubicBezTo>
                    <a:pt x="95" y="333"/>
                    <a:pt x="96" y="334"/>
                    <a:pt x="96" y="333"/>
                  </a:cubicBezTo>
                  <a:cubicBezTo>
                    <a:pt x="97" y="332"/>
                    <a:pt x="99" y="331"/>
                    <a:pt x="99" y="331"/>
                  </a:cubicBezTo>
                  <a:cubicBezTo>
                    <a:pt x="99" y="332"/>
                    <a:pt x="100" y="332"/>
                    <a:pt x="100" y="333"/>
                  </a:cubicBezTo>
                  <a:cubicBezTo>
                    <a:pt x="100" y="333"/>
                    <a:pt x="98" y="340"/>
                    <a:pt x="97" y="341"/>
                  </a:cubicBezTo>
                  <a:cubicBezTo>
                    <a:pt x="97" y="341"/>
                    <a:pt x="94" y="346"/>
                    <a:pt x="93" y="347"/>
                  </a:cubicBezTo>
                  <a:cubicBezTo>
                    <a:pt x="93" y="347"/>
                    <a:pt x="90" y="350"/>
                    <a:pt x="90" y="350"/>
                  </a:cubicBezTo>
                  <a:cubicBezTo>
                    <a:pt x="89" y="350"/>
                    <a:pt x="88" y="350"/>
                    <a:pt x="88" y="350"/>
                  </a:cubicBezTo>
                  <a:cubicBezTo>
                    <a:pt x="88" y="350"/>
                    <a:pt x="88" y="353"/>
                    <a:pt x="88" y="353"/>
                  </a:cubicBezTo>
                  <a:cubicBezTo>
                    <a:pt x="87" y="354"/>
                    <a:pt x="86" y="356"/>
                    <a:pt x="85" y="356"/>
                  </a:cubicBezTo>
                  <a:cubicBezTo>
                    <a:pt x="84" y="356"/>
                    <a:pt x="81" y="357"/>
                    <a:pt x="81" y="357"/>
                  </a:cubicBezTo>
                  <a:cubicBezTo>
                    <a:pt x="80" y="357"/>
                    <a:pt x="79" y="357"/>
                    <a:pt x="78" y="357"/>
                  </a:cubicBezTo>
                  <a:cubicBezTo>
                    <a:pt x="78" y="358"/>
                    <a:pt x="79" y="359"/>
                    <a:pt x="79" y="360"/>
                  </a:cubicBezTo>
                  <a:cubicBezTo>
                    <a:pt x="79" y="360"/>
                    <a:pt x="81" y="363"/>
                    <a:pt x="80" y="363"/>
                  </a:cubicBezTo>
                  <a:cubicBezTo>
                    <a:pt x="79" y="363"/>
                    <a:pt x="79" y="363"/>
                    <a:pt x="79" y="364"/>
                  </a:cubicBezTo>
                  <a:cubicBezTo>
                    <a:pt x="78" y="365"/>
                    <a:pt x="79" y="366"/>
                    <a:pt x="79" y="367"/>
                  </a:cubicBezTo>
                  <a:cubicBezTo>
                    <a:pt x="79" y="367"/>
                    <a:pt x="79" y="367"/>
                    <a:pt x="79" y="367"/>
                  </a:cubicBezTo>
                  <a:cubicBezTo>
                    <a:pt x="79" y="367"/>
                    <a:pt x="80" y="368"/>
                    <a:pt x="80" y="368"/>
                  </a:cubicBezTo>
                  <a:cubicBezTo>
                    <a:pt x="80" y="369"/>
                    <a:pt x="82" y="370"/>
                    <a:pt x="83" y="370"/>
                  </a:cubicBezTo>
                  <a:cubicBezTo>
                    <a:pt x="84" y="370"/>
                    <a:pt x="86" y="371"/>
                    <a:pt x="86" y="372"/>
                  </a:cubicBezTo>
                  <a:cubicBezTo>
                    <a:pt x="86" y="373"/>
                    <a:pt x="86" y="376"/>
                    <a:pt x="87" y="377"/>
                  </a:cubicBezTo>
                  <a:cubicBezTo>
                    <a:pt x="87" y="377"/>
                    <a:pt x="87" y="378"/>
                    <a:pt x="87" y="378"/>
                  </a:cubicBezTo>
                  <a:cubicBezTo>
                    <a:pt x="87" y="379"/>
                    <a:pt x="82" y="384"/>
                    <a:pt x="80" y="384"/>
                  </a:cubicBezTo>
                  <a:cubicBezTo>
                    <a:pt x="79" y="384"/>
                    <a:pt x="78" y="383"/>
                    <a:pt x="77" y="383"/>
                  </a:cubicBezTo>
                  <a:cubicBezTo>
                    <a:pt x="77" y="382"/>
                    <a:pt x="76" y="381"/>
                    <a:pt x="76" y="381"/>
                  </a:cubicBezTo>
                  <a:cubicBezTo>
                    <a:pt x="77" y="380"/>
                    <a:pt x="76" y="380"/>
                    <a:pt x="76" y="380"/>
                  </a:cubicBezTo>
                  <a:cubicBezTo>
                    <a:pt x="76" y="380"/>
                    <a:pt x="72" y="381"/>
                    <a:pt x="71" y="381"/>
                  </a:cubicBezTo>
                  <a:cubicBezTo>
                    <a:pt x="71" y="381"/>
                    <a:pt x="71" y="381"/>
                    <a:pt x="71" y="382"/>
                  </a:cubicBezTo>
                  <a:cubicBezTo>
                    <a:pt x="71" y="383"/>
                    <a:pt x="72" y="386"/>
                    <a:pt x="72" y="386"/>
                  </a:cubicBezTo>
                  <a:cubicBezTo>
                    <a:pt x="72" y="387"/>
                    <a:pt x="76" y="391"/>
                    <a:pt x="76" y="391"/>
                  </a:cubicBezTo>
                  <a:cubicBezTo>
                    <a:pt x="76" y="391"/>
                    <a:pt x="76" y="392"/>
                    <a:pt x="76" y="393"/>
                  </a:cubicBezTo>
                  <a:cubicBezTo>
                    <a:pt x="76" y="393"/>
                    <a:pt x="75" y="397"/>
                    <a:pt x="76" y="399"/>
                  </a:cubicBezTo>
                  <a:cubicBezTo>
                    <a:pt x="78" y="401"/>
                    <a:pt x="78" y="401"/>
                    <a:pt x="78" y="401"/>
                  </a:cubicBezTo>
                  <a:cubicBezTo>
                    <a:pt x="78" y="401"/>
                    <a:pt x="78" y="402"/>
                    <a:pt x="79" y="401"/>
                  </a:cubicBezTo>
                  <a:cubicBezTo>
                    <a:pt x="79" y="401"/>
                    <a:pt x="81" y="399"/>
                    <a:pt x="81" y="400"/>
                  </a:cubicBezTo>
                  <a:cubicBezTo>
                    <a:pt x="82" y="400"/>
                    <a:pt x="82" y="401"/>
                    <a:pt x="82" y="401"/>
                  </a:cubicBezTo>
                  <a:cubicBezTo>
                    <a:pt x="83" y="401"/>
                    <a:pt x="85" y="404"/>
                    <a:pt x="85" y="405"/>
                  </a:cubicBezTo>
                  <a:cubicBezTo>
                    <a:pt x="86" y="405"/>
                    <a:pt x="86" y="406"/>
                    <a:pt x="86" y="406"/>
                  </a:cubicBezTo>
                  <a:cubicBezTo>
                    <a:pt x="87" y="406"/>
                    <a:pt x="93" y="408"/>
                    <a:pt x="94" y="409"/>
                  </a:cubicBezTo>
                  <a:cubicBezTo>
                    <a:pt x="95" y="409"/>
                    <a:pt x="99" y="410"/>
                    <a:pt x="98" y="411"/>
                  </a:cubicBezTo>
                  <a:cubicBezTo>
                    <a:pt x="98" y="413"/>
                    <a:pt x="97" y="414"/>
                    <a:pt x="98" y="414"/>
                  </a:cubicBezTo>
                  <a:cubicBezTo>
                    <a:pt x="98" y="414"/>
                    <a:pt x="110" y="419"/>
                    <a:pt x="110" y="419"/>
                  </a:cubicBezTo>
                  <a:cubicBezTo>
                    <a:pt x="110" y="419"/>
                    <a:pt x="110" y="419"/>
                    <a:pt x="110" y="42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4" name="Freeform 703">
              <a:extLst>
                <a:ext uri="{FF2B5EF4-FFF2-40B4-BE49-F238E27FC236}">
                  <a16:creationId xmlns:a16="http://schemas.microsoft.com/office/drawing/2014/main" id="{C3C25860-15EA-46C5-AA66-4D622D544D54}"/>
                </a:ext>
              </a:extLst>
            </p:cNvPr>
            <p:cNvSpPr>
              <a:spLocks/>
            </p:cNvSpPr>
            <p:nvPr/>
          </p:nvSpPr>
          <p:spPr bwMode="auto">
            <a:xfrm>
              <a:off x="5306" y="1511"/>
              <a:ext cx="661" cy="272"/>
            </a:xfrm>
            <a:custGeom>
              <a:avLst/>
              <a:gdLst>
                <a:gd name="T0" fmla="*/ 5 w 478"/>
                <a:gd name="T1" fmla="*/ 67 h 198"/>
                <a:gd name="T2" fmla="*/ 12 w 478"/>
                <a:gd name="T3" fmla="*/ 73 h 198"/>
                <a:gd name="T4" fmla="*/ 22 w 478"/>
                <a:gd name="T5" fmla="*/ 80 h 198"/>
                <a:gd name="T6" fmla="*/ 34 w 478"/>
                <a:gd name="T7" fmla="*/ 83 h 198"/>
                <a:gd name="T8" fmla="*/ 48 w 478"/>
                <a:gd name="T9" fmla="*/ 104 h 198"/>
                <a:gd name="T10" fmla="*/ 48 w 478"/>
                <a:gd name="T11" fmla="*/ 118 h 198"/>
                <a:gd name="T12" fmla="*/ 48 w 478"/>
                <a:gd name="T13" fmla="*/ 133 h 198"/>
                <a:gd name="T14" fmla="*/ 71 w 478"/>
                <a:gd name="T15" fmla="*/ 135 h 198"/>
                <a:gd name="T16" fmla="*/ 110 w 478"/>
                <a:gd name="T17" fmla="*/ 149 h 198"/>
                <a:gd name="T18" fmla="*/ 113 w 478"/>
                <a:gd name="T19" fmla="*/ 154 h 198"/>
                <a:gd name="T20" fmla="*/ 127 w 478"/>
                <a:gd name="T21" fmla="*/ 175 h 198"/>
                <a:gd name="T22" fmla="*/ 140 w 478"/>
                <a:gd name="T23" fmla="*/ 176 h 198"/>
                <a:gd name="T24" fmla="*/ 176 w 478"/>
                <a:gd name="T25" fmla="*/ 179 h 198"/>
                <a:gd name="T26" fmla="*/ 208 w 478"/>
                <a:gd name="T27" fmla="*/ 183 h 198"/>
                <a:gd name="T28" fmla="*/ 228 w 478"/>
                <a:gd name="T29" fmla="*/ 190 h 198"/>
                <a:gd name="T30" fmla="*/ 251 w 478"/>
                <a:gd name="T31" fmla="*/ 197 h 198"/>
                <a:gd name="T32" fmla="*/ 281 w 478"/>
                <a:gd name="T33" fmla="*/ 185 h 198"/>
                <a:gd name="T34" fmla="*/ 321 w 478"/>
                <a:gd name="T35" fmla="*/ 182 h 198"/>
                <a:gd name="T36" fmla="*/ 344 w 478"/>
                <a:gd name="T37" fmla="*/ 167 h 198"/>
                <a:gd name="T38" fmla="*/ 352 w 478"/>
                <a:gd name="T39" fmla="*/ 163 h 198"/>
                <a:gd name="T40" fmla="*/ 353 w 478"/>
                <a:gd name="T41" fmla="*/ 144 h 198"/>
                <a:gd name="T42" fmla="*/ 366 w 478"/>
                <a:gd name="T43" fmla="*/ 135 h 198"/>
                <a:gd name="T44" fmla="*/ 381 w 478"/>
                <a:gd name="T45" fmla="*/ 140 h 198"/>
                <a:gd name="T46" fmla="*/ 400 w 478"/>
                <a:gd name="T47" fmla="*/ 128 h 198"/>
                <a:gd name="T48" fmla="*/ 423 w 478"/>
                <a:gd name="T49" fmla="*/ 118 h 198"/>
                <a:gd name="T50" fmla="*/ 433 w 478"/>
                <a:gd name="T51" fmla="*/ 110 h 198"/>
                <a:gd name="T52" fmla="*/ 476 w 478"/>
                <a:gd name="T53" fmla="*/ 105 h 198"/>
                <a:gd name="T54" fmla="*/ 468 w 478"/>
                <a:gd name="T55" fmla="*/ 89 h 198"/>
                <a:gd name="T56" fmla="*/ 455 w 478"/>
                <a:gd name="T57" fmla="*/ 80 h 198"/>
                <a:gd name="T58" fmla="*/ 440 w 478"/>
                <a:gd name="T59" fmla="*/ 86 h 198"/>
                <a:gd name="T60" fmla="*/ 423 w 478"/>
                <a:gd name="T61" fmla="*/ 84 h 198"/>
                <a:gd name="T62" fmla="*/ 413 w 478"/>
                <a:gd name="T63" fmla="*/ 80 h 198"/>
                <a:gd name="T64" fmla="*/ 417 w 478"/>
                <a:gd name="T65" fmla="*/ 70 h 198"/>
                <a:gd name="T66" fmla="*/ 412 w 478"/>
                <a:gd name="T67" fmla="*/ 44 h 198"/>
                <a:gd name="T68" fmla="*/ 392 w 478"/>
                <a:gd name="T69" fmla="*/ 37 h 198"/>
                <a:gd name="T70" fmla="*/ 374 w 478"/>
                <a:gd name="T71" fmla="*/ 50 h 198"/>
                <a:gd name="T72" fmla="*/ 342 w 478"/>
                <a:gd name="T73" fmla="*/ 58 h 198"/>
                <a:gd name="T74" fmla="*/ 309 w 478"/>
                <a:gd name="T75" fmla="*/ 55 h 198"/>
                <a:gd name="T76" fmla="*/ 300 w 478"/>
                <a:gd name="T77" fmla="*/ 44 h 198"/>
                <a:gd name="T78" fmla="*/ 283 w 478"/>
                <a:gd name="T79" fmla="*/ 36 h 198"/>
                <a:gd name="T80" fmla="*/ 261 w 478"/>
                <a:gd name="T81" fmla="*/ 32 h 198"/>
                <a:gd name="T82" fmla="*/ 221 w 478"/>
                <a:gd name="T83" fmla="*/ 34 h 198"/>
                <a:gd name="T84" fmla="*/ 214 w 478"/>
                <a:gd name="T85" fmla="*/ 18 h 198"/>
                <a:gd name="T86" fmla="*/ 192 w 478"/>
                <a:gd name="T87" fmla="*/ 8 h 198"/>
                <a:gd name="T88" fmla="*/ 166 w 478"/>
                <a:gd name="T89" fmla="*/ 0 h 198"/>
                <a:gd name="T90" fmla="*/ 154 w 478"/>
                <a:gd name="T91" fmla="*/ 13 h 198"/>
                <a:gd name="T92" fmla="*/ 156 w 478"/>
                <a:gd name="T93" fmla="*/ 31 h 198"/>
                <a:gd name="T94" fmla="*/ 153 w 478"/>
                <a:gd name="T95" fmla="*/ 41 h 198"/>
                <a:gd name="T96" fmla="*/ 139 w 478"/>
                <a:gd name="T97" fmla="*/ 45 h 198"/>
                <a:gd name="T98" fmla="*/ 114 w 478"/>
                <a:gd name="T99" fmla="*/ 43 h 198"/>
                <a:gd name="T100" fmla="*/ 97 w 478"/>
                <a:gd name="T101" fmla="*/ 32 h 198"/>
                <a:gd name="T102" fmla="*/ 78 w 478"/>
                <a:gd name="T103" fmla="*/ 26 h 198"/>
                <a:gd name="T104" fmla="*/ 65 w 478"/>
                <a:gd name="T105" fmla="*/ 28 h 198"/>
                <a:gd name="T106" fmla="*/ 34 w 478"/>
                <a:gd name="T107" fmla="*/ 41 h 198"/>
                <a:gd name="T108" fmla="*/ 29 w 478"/>
                <a:gd name="T109" fmla="*/ 46 h 198"/>
                <a:gd name="T110" fmla="*/ 9 w 478"/>
                <a:gd name="T111" fmla="*/ 52 h 198"/>
                <a:gd name="T112" fmla="*/ 1 w 478"/>
                <a:gd name="T113" fmla="*/ 5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8" h="198">
                  <a:moveTo>
                    <a:pt x="1" y="59"/>
                  </a:moveTo>
                  <a:cubicBezTo>
                    <a:pt x="1" y="60"/>
                    <a:pt x="0" y="62"/>
                    <a:pt x="0" y="63"/>
                  </a:cubicBezTo>
                  <a:cubicBezTo>
                    <a:pt x="0" y="64"/>
                    <a:pt x="1" y="65"/>
                    <a:pt x="2" y="66"/>
                  </a:cubicBezTo>
                  <a:cubicBezTo>
                    <a:pt x="3" y="66"/>
                    <a:pt x="5" y="66"/>
                    <a:pt x="5" y="67"/>
                  </a:cubicBezTo>
                  <a:cubicBezTo>
                    <a:pt x="4" y="68"/>
                    <a:pt x="4" y="68"/>
                    <a:pt x="4" y="68"/>
                  </a:cubicBezTo>
                  <a:cubicBezTo>
                    <a:pt x="4" y="68"/>
                    <a:pt x="3" y="69"/>
                    <a:pt x="4" y="70"/>
                  </a:cubicBezTo>
                  <a:cubicBezTo>
                    <a:pt x="5" y="70"/>
                    <a:pt x="7" y="71"/>
                    <a:pt x="8" y="71"/>
                  </a:cubicBezTo>
                  <a:cubicBezTo>
                    <a:pt x="9" y="72"/>
                    <a:pt x="12" y="73"/>
                    <a:pt x="12" y="73"/>
                  </a:cubicBezTo>
                  <a:cubicBezTo>
                    <a:pt x="12" y="73"/>
                    <a:pt x="12" y="74"/>
                    <a:pt x="13" y="74"/>
                  </a:cubicBezTo>
                  <a:cubicBezTo>
                    <a:pt x="13" y="74"/>
                    <a:pt x="14" y="76"/>
                    <a:pt x="14" y="77"/>
                  </a:cubicBezTo>
                  <a:cubicBezTo>
                    <a:pt x="14" y="77"/>
                    <a:pt x="17" y="79"/>
                    <a:pt x="17" y="79"/>
                  </a:cubicBezTo>
                  <a:cubicBezTo>
                    <a:pt x="18" y="79"/>
                    <a:pt x="20" y="80"/>
                    <a:pt x="22" y="80"/>
                  </a:cubicBezTo>
                  <a:cubicBezTo>
                    <a:pt x="23" y="80"/>
                    <a:pt x="25" y="80"/>
                    <a:pt x="25" y="80"/>
                  </a:cubicBezTo>
                  <a:cubicBezTo>
                    <a:pt x="25" y="80"/>
                    <a:pt x="26" y="79"/>
                    <a:pt x="26" y="80"/>
                  </a:cubicBezTo>
                  <a:cubicBezTo>
                    <a:pt x="26" y="80"/>
                    <a:pt x="29" y="82"/>
                    <a:pt x="30" y="83"/>
                  </a:cubicBezTo>
                  <a:cubicBezTo>
                    <a:pt x="31" y="83"/>
                    <a:pt x="33" y="83"/>
                    <a:pt x="34" y="83"/>
                  </a:cubicBezTo>
                  <a:cubicBezTo>
                    <a:pt x="34" y="83"/>
                    <a:pt x="34" y="83"/>
                    <a:pt x="35" y="83"/>
                  </a:cubicBezTo>
                  <a:cubicBezTo>
                    <a:pt x="35" y="83"/>
                    <a:pt x="38" y="87"/>
                    <a:pt x="39" y="88"/>
                  </a:cubicBezTo>
                  <a:cubicBezTo>
                    <a:pt x="39" y="89"/>
                    <a:pt x="41" y="92"/>
                    <a:pt x="41" y="93"/>
                  </a:cubicBezTo>
                  <a:cubicBezTo>
                    <a:pt x="41" y="93"/>
                    <a:pt x="48" y="104"/>
                    <a:pt x="48" y="104"/>
                  </a:cubicBezTo>
                  <a:cubicBezTo>
                    <a:pt x="48" y="104"/>
                    <a:pt x="48" y="105"/>
                    <a:pt x="48" y="105"/>
                  </a:cubicBezTo>
                  <a:cubicBezTo>
                    <a:pt x="48" y="106"/>
                    <a:pt x="48" y="111"/>
                    <a:pt x="48" y="112"/>
                  </a:cubicBezTo>
                  <a:cubicBezTo>
                    <a:pt x="48" y="113"/>
                    <a:pt x="48" y="114"/>
                    <a:pt x="48" y="115"/>
                  </a:cubicBezTo>
                  <a:cubicBezTo>
                    <a:pt x="48" y="116"/>
                    <a:pt x="48" y="117"/>
                    <a:pt x="48" y="118"/>
                  </a:cubicBezTo>
                  <a:cubicBezTo>
                    <a:pt x="48" y="119"/>
                    <a:pt x="43" y="126"/>
                    <a:pt x="43" y="126"/>
                  </a:cubicBezTo>
                  <a:cubicBezTo>
                    <a:pt x="43" y="126"/>
                    <a:pt x="43" y="126"/>
                    <a:pt x="43" y="127"/>
                  </a:cubicBezTo>
                  <a:cubicBezTo>
                    <a:pt x="43" y="127"/>
                    <a:pt x="45" y="131"/>
                    <a:pt x="45" y="131"/>
                  </a:cubicBezTo>
                  <a:cubicBezTo>
                    <a:pt x="45" y="131"/>
                    <a:pt x="46" y="132"/>
                    <a:pt x="48" y="133"/>
                  </a:cubicBezTo>
                  <a:cubicBezTo>
                    <a:pt x="50" y="133"/>
                    <a:pt x="53" y="134"/>
                    <a:pt x="53" y="134"/>
                  </a:cubicBezTo>
                  <a:cubicBezTo>
                    <a:pt x="53" y="134"/>
                    <a:pt x="53" y="134"/>
                    <a:pt x="53" y="134"/>
                  </a:cubicBezTo>
                  <a:cubicBezTo>
                    <a:pt x="54" y="134"/>
                    <a:pt x="54" y="133"/>
                    <a:pt x="55" y="134"/>
                  </a:cubicBezTo>
                  <a:cubicBezTo>
                    <a:pt x="55" y="134"/>
                    <a:pt x="71" y="135"/>
                    <a:pt x="71" y="135"/>
                  </a:cubicBezTo>
                  <a:cubicBezTo>
                    <a:pt x="85" y="136"/>
                    <a:pt x="85" y="136"/>
                    <a:pt x="85" y="136"/>
                  </a:cubicBezTo>
                  <a:cubicBezTo>
                    <a:pt x="85" y="136"/>
                    <a:pt x="86" y="137"/>
                    <a:pt x="86" y="137"/>
                  </a:cubicBezTo>
                  <a:cubicBezTo>
                    <a:pt x="86" y="137"/>
                    <a:pt x="102" y="147"/>
                    <a:pt x="102" y="147"/>
                  </a:cubicBezTo>
                  <a:cubicBezTo>
                    <a:pt x="102" y="147"/>
                    <a:pt x="107" y="150"/>
                    <a:pt x="110" y="149"/>
                  </a:cubicBezTo>
                  <a:cubicBezTo>
                    <a:pt x="113" y="149"/>
                    <a:pt x="113" y="149"/>
                    <a:pt x="113" y="149"/>
                  </a:cubicBezTo>
                  <a:cubicBezTo>
                    <a:pt x="113" y="149"/>
                    <a:pt x="114" y="149"/>
                    <a:pt x="114" y="149"/>
                  </a:cubicBezTo>
                  <a:cubicBezTo>
                    <a:pt x="113" y="150"/>
                    <a:pt x="112" y="151"/>
                    <a:pt x="112" y="152"/>
                  </a:cubicBezTo>
                  <a:cubicBezTo>
                    <a:pt x="112" y="153"/>
                    <a:pt x="113" y="154"/>
                    <a:pt x="113" y="154"/>
                  </a:cubicBezTo>
                  <a:cubicBezTo>
                    <a:pt x="114" y="154"/>
                    <a:pt x="116" y="155"/>
                    <a:pt x="116" y="156"/>
                  </a:cubicBezTo>
                  <a:cubicBezTo>
                    <a:pt x="117" y="158"/>
                    <a:pt x="119" y="163"/>
                    <a:pt x="119" y="164"/>
                  </a:cubicBezTo>
                  <a:cubicBezTo>
                    <a:pt x="120" y="166"/>
                    <a:pt x="123" y="171"/>
                    <a:pt x="125" y="172"/>
                  </a:cubicBezTo>
                  <a:cubicBezTo>
                    <a:pt x="126" y="174"/>
                    <a:pt x="127" y="175"/>
                    <a:pt x="127" y="175"/>
                  </a:cubicBezTo>
                  <a:cubicBezTo>
                    <a:pt x="127" y="175"/>
                    <a:pt x="128" y="175"/>
                    <a:pt x="128" y="176"/>
                  </a:cubicBezTo>
                  <a:cubicBezTo>
                    <a:pt x="128" y="176"/>
                    <a:pt x="127" y="177"/>
                    <a:pt x="128" y="177"/>
                  </a:cubicBezTo>
                  <a:cubicBezTo>
                    <a:pt x="129" y="177"/>
                    <a:pt x="139" y="176"/>
                    <a:pt x="139" y="176"/>
                  </a:cubicBezTo>
                  <a:cubicBezTo>
                    <a:pt x="139" y="176"/>
                    <a:pt x="140" y="176"/>
                    <a:pt x="140" y="176"/>
                  </a:cubicBezTo>
                  <a:cubicBezTo>
                    <a:pt x="141" y="176"/>
                    <a:pt x="149" y="178"/>
                    <a:pt x="150" y="178"/>
                  </a:cubicBezTo>
                  <a:cubicBezTo>
                    <a:pt x="150" y="178"/>
                    <a:pt x="162" y="179"/>
                    <a:pt x="163" y="179"/>
                  </a:cubicBezTo>
                  <a:cubicBezTo>
                    <a:pt x="164" y="179"/>
                    <a:pt x="175" y="179"/>
                    <a:pt x="175" y="179"/>
                  </a:cubicBezTo>
                  <a:cubicBezTo>
                    <a:pt x="176" y="179"/>
                    <a:pt x="176" y="179"/>
                    <a:pt x="176" y="179"/>
                  </a:cubicBezTo>
                  <a:cubicBezTo>
                    <a:pt x="177" y="179"/>
                    <a:pt x="181" y="178"/>
                    <a:pt x="182" y="178"/>
                  </a:cubicBezTo>
                  <a:cubicBezTo>
                    <a:pt x="184" y="178"/>
                    <a:pt x="200" y="181"/>
                    <a:pt x="200" y="181"/>
                  </a:cubicBezTo>
                  <a:cubicBezTo>
                    <a:pt x="200" y="181"/>
                    <a:pt x="207" y="182"/>
                    <a:pt x="207" y="182"/>
                  </a:cubicBezTo>
                  <a:cubicBezTo>
                    <a:pt x="207" y="182"/>
                    <a:pt x="208" y="182"/>
                    <a:pt x="208" y="183"/>
                  </a:cubicBezTo>
                  <a:cubicBezTo>
                    <a:pt x="209" y="183"/>
                    <a:pt x="210" y="186"/>
                    <a:pt x="212" y="186"/>
                  </a:cubicBezTo>
                  <a:cubicBezTo>
                    <a:pt x="213" y="187"/>
                    <a:pt x="220" y="188"/>
                    <a:pt x="220" y="188"/>
                  </a:cubicBezTo>
                  <a:cubicBezTo>
                    <a:pt x="220" y="189"/>
                    <a:pt x="224" y="189"/>
                    <a:pt x="225" y="189"/>
                  </a:cubicBezTo>
                  <a:cubicBezTo>
                    <a:pt x="225" y="189"/>
                    <a:pt x="227" y="190"/>
                    <a:pt x="228" y="190"/>
                  </a:cubicBezTo>
                  <a:cubicBezTo>
                    <a:pt x="228" y="191"/>
                    <a:pt x="235" y="194"/>
                    <a:pt x="238" y="194"/>
                  </a:cubicBezTo>
                  <a:cubicBezTo>
                    <a:pt x="240" y="194"/>
                    <a:pt x="246" y="193"/>
                    <a:pt x="246" y="193"/>
                  </a:cubicBezTo>
                  <a:cubicBezTo>
                    <a:pt x="247" y="193"/>
                    <a:pt x="247" y="193"/>
                    <a:pt x="247" y="193"/>
                  </a:cubicBezTo>
                  <a:cubicBezTo>
                    <a:pt x="247" y="194"/>
                    <a:pt x="249" y="196"/>
                    <a:pt x="251" y="197"/>
                  </a:cubicBezTo>
                  <a:cubicBezTo>
                    <a:pt x="253" y="197"/>
                    <a:pt x="255" y="197"/>
                    <a:pt x="255" y="197"/>
                  </a:cubicBezTo>
                  <a:cubicBezTo>
                    <a:pt x="255" y="197"/>
                    <a:pt x="256" y="198"/>
                    <a:pt x="256" y="197"/>
                  </a:cubicBezTo>
                  <a:cubicBezTo>
                    <a:pt x="256" y="197"/>
                    <a:pt x="259" y="195"/>
                    <a:pt x="260" y="194"/>
                  </a:cubicBezTo>
                  <a:cubicBezTo>
                    <a:pt x="260" y="194"/>
                    <a:pt x="281" y="185"/>
                    <a:pt x="281" y="185"/>
                  </a:cubicBezTo>
                  <a:cubicBezTo>
                    <a:pt x="281" y="185"/>
                    <a:pt x="282" y="185"/>
                    <a:pt x="283" y="185"/>
                  </a:cubicBezTo>
                  <a:cubicBezTo>
                    <a:pt x="284" y="185"/>
                    <a:pt x="300" y="182"/>
                    <a:pt x="300" y="182"/>
                  </a:cubicBezTo>
                  <a:cubicBezTo>
                    <a:pt x="300" y="182"/>
                    <a:pt x="302" y="182"/>
                    <a:pt x="303" y="182"/>
                  </a:cubicBezTo>
                  <a:cubicBezTo>
                    <a:pt x="304" y="182"/>
                    <a:pt x="321" y="182"/>
                    <a:pt x="321" y="182"/>
                  </a:cubicBezTo>
                  <a:cubicBezTo>
                    <a:pt x="321" y="182"/>
                    <a:pt x="322" y="182"/>
                    <a:pt x="322" y="182"/>
                  </a:cubicBezTo>
                  <a:cubicBezTo>
                    <a:pt x="323" y="182"/>
                    <a:pt x="337" y="176"/>
                    <a:pt x="337" y="176"/>
                  </a:cubicBezTo>
                  <a:cubicBezTo>
                    <a:pt x="337" y="176"/>
                    <a:pt x="337" y="176"/>
                    <a:pt x="337" y="175"/>
                  </a:cubicBezTo>
                  <a:cubicBezTo>
                    <a:pt x="337" y="175"/>
                    <a:pt x="344" y="167"/>
                    <a:pt x="344" y="167"/>
                  </a:cubicBezTo>
                  <a:cubicBezTo>
                    <a:pt x="344" y="167"/>
                    <a:pt x="344" y="167"/>
                    <a:pt x="345" y="167"/>
                  </a:cubicBezTo>
                  <a:cubicBezTo>
                    <a:pt x="345" y="167"/>
                    <a:pt x="351" y="164"/>
                    <a:pt x="351" y="164"/>
                  </a:cubicBezTo>
                  <a:cubicBezTo>
                    <a:pt x="352" y="163"/>
                    <a:pt x="352" y="163"/>
                    <a:pt x="352" y="163"/>
                  </a:cubicBezTo>
                  <a:cubicBezTo>
                    <a:pt x="352" y="163"/>
                    <a:pt x="352" y="163"/>
                    <a:pt x="352" y="163"/>
                  </a:cubicBezTo>
                  <a:cubicBezTo>
                    <a:pt x="352" y="163"/>
                    <a:pt x="359" y="160"/>
                    <a:pt x="359" y="158"/>
                  </a:cubicBezTo>
                  <a:cubicBezTo>
                    <a:pt x="359" y="156"/>
                    <a:pt x="357" y="155"/>
                    <a:pt x="356" y="154"/>
                  </a:cubicBezTo>
                  <a:cubicBezTo>
                    <a:pt x="355" y="153"/>
                    <a:pt x="352" y="149"/>
                    <a:pt x="351" y="147"/>
                  </a:cubicBezTo>
                  <a:cubicBezTo>
                    <a:pt x="351" y="145"/>
                    <a:pt x="352" y="146"/>
                    <a:pt x="353" y="144"/>
                  </a:cubicBezTo>
                  <a:cubicBezTo>
                    <a:pt x="353" y="143"/>
                    <a:pt x="355" y="139"/>
                    <a:pt x="355" y="139"/>
                  </a:cubicBezTo>
                  <a:cubicBezTo>
                    <a:pt x="355" y="139"/>
                    <a:pt x="359" y="135"/>
                    <a:pt x="359" y="135"/>
                  </a:cubicBezTo>
                  <a:cubicBezTo>
                    <a:pt x="359" y="135"/>
                    <a:pt x="360" y="134"/>
                    <a:pt x="360" y="134"/>
                  </a:cubicBezTo>
                  <a:cubicBezTo>
                    <a:pt x="360" y="134"/>
                    <a:pt x="366" y="135"/>
                    <a:pt x="366" y="135"/>
                  </a:cubicBezTo>
                  <a:cubicBezTo>
                    <a:pt x="366" y="135"/>
                    <a:pt x="367" y="135"/>
                    <a:pt x="367" y="135"/>
                  </a:cubicBezTo>
                  <a:cubicBezTo>
                    <a:pt x="367" y="135"/>
                    <a:pt x="377" y="139"/>
                    <a:pt x="377" y="139"/>
                  </a:cubicBezTo>
                  <a:cubicBezTo>
                    <a:pt x="377" y="139"/>
                    <a:pt x="377" y="140"/>
                    <a:pt x="378" y="140"/>
                  </a:cubicBezTo>
                  <a:cubicBezTo>
                    <a:pt x="378" y="140"/>
                    <a:pt x="380" y="140"/>
                    <a:pt x="381" y="140"/>
                  </a:cubicBezTo>
                  <a:cubicBezTo>
                    <a:pt x="381" y="140"/>
                    <a:pt x="384" y="140"/>
                    <a:pt x="386" y="139"/>
                  </a:cubicBezTo>
                  <a:cubicBezTo>
                    <a:pt x="387" y="138"/>
                    <a:pt x="392" y="135"/>
                    <a:pt x="393" y="135"/>
                  </a:cubicBezTo>
                  <a:cubicBezTo>
                    <a:pt x="393" y="134"/>
                    <a:pt x="399" y="128"/>
                    <a:pt x="399" y="128"/>
                  </a:cubicBezTo>
                  <a:cubicBezTo>
                    <a:pt x="399" y="128"/>
                    <a:pt x="400" y="128"/>
                    <a:pt x="400" y="128"/>
                  </a:cubicBezTo>
                  <a:cubicBezTo>
                    <a:pt x="401" y="128"/>
                    <a:pt x="411" y="128"/>
                    <a:pt x="413" y="128"/>
                  </a:cubicBezTo>
                  <a:cubicBezTo>
                    <a:pt x="415" y="127"/>
                    <a:pt x="419" y="125"/>
                    <a:pt x="419" y="125"/>
                  </a:cubicBezTo>
                  <a:cubicBezTo>
                    <a:pt x="420" y="124"/>
                    <a:pt x="423" y="123"/>
                    <a:pt x="423" y="121"/>
                  </a:cubicBezTo>
                  <a:cubicBezTo>
                    <a:pt x="423" y="120"/>
                    <a:pt x="423" y="119"/>
                    <a:pt x="423" y="118"/>
                  </a:cubicBezTo>
                  <a:cubicBezTo>
                    <a:pt x="424" y="117"/>
                    <a:pt x="427" y="113"/>
                    <a:pt x="427" y="113"/>
                  </a:cubicBezTo>
                  <a:cubicBezTo>
                    <a:pt x="427" y="113"/>
                    <a:pt x="428" y="112"/>
                    <a:pt x="428" y="112"/>
                  </a:cubicBezTo>
                  <a:cubicBezTo>
                    <a:pt x="428" y="112"/>
                    <a:pt x="432" y="110"/>
                    <a:pt x="432" y="110"/>
                  </a:cubicBezTo>
                  <a:cubicBezTo>
                    <a:pt x="432" y="110"/>
                    <a:pt x="433" y="110"/>
                    <a:pt x="433" y="110"/>
                  </a:cubicBezTo>
                  <a:cubicBezTo>
                    <a:pt x="433" y="110"/>
                    <a:pt x="440" y="111"/>
                    <a:pt x="444" y="109"/>
                  </a:cubicBezTo>
                  <a:cubicBezTo>
                    <a:pt x="448" y="107"/>
                    <a:pt x="456" y="105"/>
                    <a:pt x="456" y="105"/>
                  </a:cubicBezTo>
                  <a:cubicBezTo>
                    <a:pt x="456" y="105"/>
                    <a:pt x="456" y="104"/>
                    <a:pt x="457" y="104"/>
                  </a:cubicBezTo>
                  <a:cubicBezTo>
                    <a:pt x="457" y="104"/>
                    <a:pt x="476" y="105"/>
                    <a:pt x="476" y="105"/>
                  </a:cubicBezTo>
                  <a:cubicBezTo>
                    <a:pt x="477" y="105"/>
                    <a:pt x="477" y="105"/>
                    <a:pt x="477" y="104"/>
                  </a:cubicBezTo>
                  <a:cubicBezTo>
                    <a:pt x="477" y="103"/>
                    <a:pt x="478" y="99"/>
                    <a:pt x="473" y="94"/>
                  </a:cubicBezTo>
                  <a:cubicBezTo>
                    <a:pt x="473" y="94"/>
                    <a:pt x="471" y="93"/>
                    <a:pt x="471" y="92"/>
                  </a:cubicBezTo>
                  <a:cubicBezTo>
                    <a:pt x="470" y="92"/>
                    <a:pt x="469" y="90"/>
                    <a:pt x="468" y="89"/>
                  </a:cubicBezTo>
                  <a:cubicBezTo>
                    <a:pt x="467" y="89"/>
                    <a:pt x="466" y="88"/>
                    <a:pt x="466" y="88"/>
                  </a:cubicBezTo>
                  <a:cubicBezTo>
                    <a:pt x="466" y="87"/>
                    <a:pt x="464" y="85"/>
                    <a:pt x="462" y="85"/>
                  </a:cubicBezTo>
                  <a:cubicBezTo>
                    <a:pt x="460" y="84"/>
                    <a:pt x="459" y="82"/>
                    <a:pt x="458" y="82"/>
                  </a:cubicBezTo>
                  <a:cubicBezTo>
                    <a:pt x="458" y="81"/>
                    <a:pt x="457" y="80"/>
                    <a:pt x="455" y="80"/>
                  </a:cubicBezTo>
                  <a:cubicBezTo>
                    <a:pt x="452" y="81"/>
                    <a:pt x="445" y="81"/>
                    <a:pt x="445" y="81"/>
                  </a:cubicBezTo>
                  <a:cubicBezTo>
                    <a:pt x="445" y="81"/>
                    <a:pt x="444" y="82"/>
                    <a:pt x="444" y="82"/>
                  </a:cubicBezTo>
                  <a:cubicBezTo>
                    <a:pt x="444" y="82"/>
                    <a:pt x="442" y="84"/>
                    <a:pt x="441" y="85"/>
                  </a:cubicBezTo>
                  <a:cubicBezTo>
                    <a:pt x="440" y="85"/>
                    <a:pt x="440" y="86"/>
                    <a:pt x="440" y="86"/>
                  </a:cubicBezTo>
                  <a:cubicBezTo>
                    <a:pt x="440" y="86"/>
                    <a:pt x="440" y="87"/>
                    <a:pt x="439" y="86"/>
                  </a:cubicBezTo>
                  <a:cubicBezTo>
                    <a:pt x="438" y="86"/>
                    <a:pt x="433" y="83"/>
                    <a:pt x="433" y="83"/>
                  </a:cubicBezTo>
                  <a:cubicBezTo>
                    <a:pt x="433" y="83"/>
                    <a:pt x="433" y="82"/>
                    <a:pt x="433" y="83"/>
                  </a:cubicBezTo>
                  <a:cubicBezTo>
                    <a:pt x="432" y="83"/>
                    <a:pt x="424" y="84"/>
                    <a:pt x="423" y="84"/>
                  </a:cubicBezTo>
                  <a:cubicBezTo>
                    <a:pt x="423" y="84"/>
                    <a:pt x="420" y="84"/>
                    <a:pt x="419" y="85"/>
                  </a:cubicBezTo>
                  <a:cubicBezTo>
                    <a:pt x="418" y="86"/>
                    <a:pt x="419" y="86"/>
                    <a:pt x="418" y="85"/>
                  </a:cubicBezTo>
                  <a:cubicBezTo>
                    <a:pt x="417" y="85"/>
                    <a:pt x="415" y="83"/>
                    <a:pt x="414" y="82"/>
                  </a:cubicBezTo>
                  <a:cubicBezTo>
                    <a:pt x="413" y="81"/>
                    <a:pt x="413" y="81"/>
                    <a:pt x="413" y="80"/>
                  </a:cubicBezTo>
                  <a:cubicBezTo>
                    <a:pt x="413" y="79"/>
                    <a:pt x="412" y="77"/>
                    <a:pt x="414" y="77"/>
                  </a:cubicBezTo>
                  <a:cubicBezTo>
                    <a:pt x="415" y="76"/>
                    <a:pt x="417" y="75"/>
                    <a:pt x="417" y="73"/>
                  </a:cubicBezTo>
                  <a:cubicBezTo>
                    <a:pt x="416" y="72"/>
                    <a:pt x="416" y="71"/>
                    <a:pt x="416" y="71"/>
                  </a:cubicBezTo>
                  <a:cubicBezTo>
                    <a:pt x="416" y="71"/>
                    <a:pt x="416" y="71"/>
                    <a:pt x="417" y="70"/>
                  </a:cubicBezTo>
                  <a:cubicBezTo>
                    <a:pt x="417" y="70"/>
                    <a:pt x="427" y="49"/>
                    <a:pt x="430" y="45"/>
                  </a:cubicBezTo>
                  <a:cubicBezTo>
                    <a:pt x="428" y="44"/>
                    <a:pt x="423" y="42"/>
                    <a:pt x="423" y="41"/>
                  </a:cubicBezTo>
                  <a:cubicBezTo>
                    <a:pt x="423" y="41"/>
                    <a:pt x="422" y="41"/>
                    <a:pt x="422" y="41"/>
                  </a:cubicBezTo>
                  <a:cubicBezTo>
                    <a:pt x="422" y="41"/>
                    <a:pt x="413" y="44"/>
                    <a:pt x="412" y="44"/>
                  </a:cubicBezTo>
                  <a:cubicBezTo>
                    <a:pt x="412" y="44"/>
                    <a:pt x="411" y="43"/>
                    <a:pt x="411" y="43"/>
                  </a:cubicBezTo>
                  <a:cubicBezTo>
                    <a:pt x="411" y="43"/>
                    <a:pt x="402" y="38"/>
                    <a:pt x="402" y="37"/>
                  </a:cubicBezTo>
                  <a:cubicBezTo>
                    <a:pt x="402" y="37"/>
                    <a:pt x="401" y="37"/>
                    <a:pt x="401" y="37"/>
                  </a:cubicBezTo>
                  <a:cubicBezTo>
                    <a:pt x="401" y="37"/>
                    <a:pt x="393" y="37"/>
                    <a:pt x="392" y="37"/>
                  </a:cubicBezTo>
                  <a:cubicBezTo>
                    <a:pt x="392" y="37"/>
                    <a:pt x="391" y="37"/>
                    <a:pt x="391" y="37"/>
                  </a:cubicBezTo>
                  <a:cubicBezTo>
                    <a:pt x="391" y="37"/>
                    <a:pt x="385" y="40"/>
                    <a:pt x="385" y="41"/>
                  </a:cubicBezTo>
                  <a:cubicBezTo>
                    <a:pt x="384" y="41"/>
                    <a:pt x="381" y="43"/>
                    <a:pt x="381" y="43"/>
                  </a:cubicBezTo>
                  <a:cubicBezTo>
                    <a:pt x="380" y="44"/>
                    <a:pt x="374" y="50"/>
                    <a:pt x="374" y="50"/>
                  </a:cubicBezTo>
                  <a:cubicBezTo>
                    <a:pt x="373" y="50"/>
                    <a:pt x="373" y="51"/>
                    <a:pt x="373" y="51"/>
                  </a:cubicBezTo>
                  <a:cubicBezTo>
                    <a:pt x="372" y="51"/>
                    <a:pt x="364" y="52"/>
                    <a:pt x="363" y="52"/>
                  </a:cubicBezTo>
                  <a:cubicBezTo>
                    <a:pt x="361" y="53"/>
                    <a:pt x="343" y="58"/>
                    <a:pt x="343" y="58"/>
                  </a:cubicBezTo>
                  <a:cubicBezTo>
                    <a:pt x="342" y="58"/>
                    <a:pt x="342" y="58"/>
                    <a:pt x="342" y="58"/>
                  </a:cubicBezTo>
                  <a:cubicBezTo>
                    <a:pt x="341" y="58"/>
                    <a:pt x="322" y="55"/>
                    <a:pt x="322" y="55"/>
                  </a:cubicBezTo>
                  <a:cubicBezTo>
                    <a:pt x="321" y="55"/>
                    <a:pt x="319" y="54"/>
                    <a:pt x="319" y="54"/>
                  </a:cubicBezTo>
                  <a:cubicBezTo>
                    <a:pt x="318" y="54"/>
                    <a:pt x="318" y="54"/>
                    <a:pt x="318" y="54"/>
                  </a:cubicBezTo>
                  <a:cubicBezTo>
                    <a:pt x="318" y="54"/>
                    <a:pt x="309" y="54"/>
                    <a:pt x="309" y="55"/>
                  </a:cubicBezTo>
                  <a:cubicBezTo>
                    <a:pt x="308" y="55"/>
                    <a:pt x="308" y="54"/>
                    <a:pt x="308" y="54"/>
                  </a:cubicBezTo>
                  <a:cubicBezTo>
                    <a:pt x="308" y="54"/>
                    <a:pt x="302" y="50"/>
                    <a:pt x="301" y="49"/>
                  </a:cubicBezTo>
                  <a:cubicBezTo>
                    <a:pt x="301" y="49"/>
                    <a:pt x="301" y="49"/>
                    <a:pt x="301" y="49"/>
                  </a:cubicBezTo>
                  <a:cubicBezTo>
                    <a:pt x="301" y="49"/>
                    <a:pt x="300" y="44"/>
                    <a:pt x="300" y="44"/>
                  </a:cubicBezTo>
                  <a:cubicBezTo>
                    <a:pt x="300" y="43"/>
                    <a:pt x="300" y="43"/>
                    <a:pt x="300" y="43"/>
                  </a:cubicBezTo>
                  <a:cubicBezTo>
                    <a:pt x="298" y="42"/>
                    <a:pt x="292" y="42"/>
                    <a:pt x="291" y="42"/>
                  </a:cubicBezTo>
                  <a:cubicBezTo>
                    <a:pt x="291" y="42"/>
                    <a:pt x="290" y="41"/>
                    <a:pt x="290" y="41"/>
                  </a:cubicBezTo>
                  <a:cubicBezTo>
                    <a:pt x="290" y="41"/>
                    <a:pt x="284" y="37"/>
                    <a:pt x="283" y="36"/>
                  </a:cubicBezTo>
                  <a:cubicBezTo>
                    <a:pt x="281" y="35"/>
                    <a:pt x="273" y="35"/>
                    <a:pt x="273" y="35"/>
                  </a:cubicBezTo>
                  <a:cubicBezTo>
                    <a:pt x="273" y="35"/>
                    <a:pt x="272" y="35"/>
                    <a:pt x="272" y="34"/>
                  </a:cubicBezTo>
                  <a:cubicBezTo>
                    <a:pt x="272" y="34"/>
                    <a:pt x="271" y="34"/>
                    <a:pt x="271" y="34"/>
                  </a:cubicBezTo>
                  <a:cubicBezTo>
                    <a:pt x="270" y="34"/>
                    <a:pt x="263" y="32"/>
                    <a:pt x="261" y="32"/>
                  </a:cubicBezTo>
                  <a:cubicBezTo>
                    <a:pt x="259" y="32"/>
                    <a:pt x="250" y="35"/>
                    <a:pt x="249" y="35"/>
                  </a:cubicBezTo>
                  <a:cubicBezTo>
                    <a:pt x="248" y="35"/>
                    <a:pt x="243" y="38"/>
                    <a:pt x="242" y="39"/>
                  </a:cubicBezTo>
                  <a:cubicBezTo>
                    <a:pt x="242" y="39"/>
                    <a:pt x="241" y="39"/>
                    <a:pt x="241" y="39"/>
                  </a:cubicBezTo>
                  <a:cubicBezTo>
                    <a:pt x="241" y="39"/>
                    <a:pt x="221" y="34"/>
                    <a:pt x="221" y="34"/>
                  </a:cubicBezTo>
                  <a:cubicBezTo>
                    <a:pt x="221" y="34"/>
                    <a:pt x="220" y="33"/>
                    <a:pt x="220" y="33"/>
                  </a:cubicBezTo>
                  <a:cubicBezTo>
                    <a:pt x="220" y="33"/>
                    <a:pt x="216" y="30"/>
                    <a:pt x="216" y="30"/>
                  </a:cubicBezTo>
                  <a:cubicBezTo>
                    <a:pt x="216" y="30"/>
                    <a:pt x="216" y="29"/>
                    <a:pt x="216" y="29"/>
                  </a:cubicBezTo>
                  <a:cubicBezTo>
                    <a:pt x="216" y="29"/>
                    <a:pt x="214" y="18"/>
                    <a:pt x="214" y="18"/>
                  </a:cubicBezTo>
                  <a:cubicBezTo>
                    <a:pt x="214" y="17"/>
                    <a:pt x="214" y="17"/>
                    <a:pt x="215" y="16"/>
                  </a:cubicBezTo>
                  <a:cubicBezTo>
                    <a:pt x="215" y="15"/>
                    <a:pt x="213" y="15"/>
                    <a:pt x="212" y="15"/>
                  </a:cubicBezTo>
                  <a:cubicBezTo>
                    <a:pt x="211" y="15"/>
                    <a:pt x="203" y="12"/>
                    <a:pt x="201" y="12"/>
                  </a:cubicBezTo>
                  <a:cubicBezTo>
                    <a:pt x="200" y="12"/>
                    <a:pt x="192" y="9"/>
                    <a:pt x="192" y="8"/>
                  </a:cubicBezTo>
                  <a:cubicBezTo>
                    <a:pt x="191" y="8"/>
                    <a:pt x="190" y="8"/>
                    <a:pt x="190" y="8"/>
                  </a:cubicBezTo>
                  <a:cubicBezTo>
                    <a:pt x="190" y="8"/>
                    <a:pt x="182" y="7"/>
                    <a:pt x="181" y="7"/>
                  </a:cubicBezTo>
                  <a:cubicBezTo>
                    <a:pt x="180" y="7"/>
                    <a:pt x="180" y="7"/>
                    <a:pt x="180" y="7"/>
                  </a:cubicBezTo>
                  <a:cubicBezTo>
                    <a:pt x="180" y="7"/>
                    <a:pt x="167" y="0"/>
                    <a:pt x="166" y="0"/>
                  </a:cubicBezTo>
                  <a:cubicBezTo>
                    <a:pt x="166" y="0"/>
                    <a:pt x="165" y="0"/>
                    <a:pt x="165" y="0"/>
                  </a:cubicBezTo>
                  <a:cubicBezTo>
                    <a:pt x="165" y="0"/>
                    <a:pt x="159" y="6"/>
                    <a:pt x="157" y="8"/>
                  </a:cubicBezTo>
                  <a:cubicBezTo>
                    <a:pt x="156" y="9"/>
                    <a:pt x="156" y="12"/>
                    <a:pt x="156" y="12"/>
                  </a:cubicBezTo>
                  <a:cubicBezTo>
                    <a:pt x="156" y="13"/>
                    <a:pt x="155" y="13"/>
                    <a:pt x="154" y="13"/>
                  </a:cubicBezTo>
                  <a:cubicBezTo>
                    <a:pt x="153" y="13"/>
                    <a:pt x="152" y="14"/>
                    <a:pt x="152" y="15"/>
                  </a:cubicBezTo>
                  <a:cubicBezTo>
                    <a:pt x="152" y="16"/>
                    <a:pt x="151" y="19"/>
                    <a:pt x="150" y="20"/>
                  </a:cubicBezTo>
                  <a:cubicBezTo>
                    <a:pt x="150" y="21"/>
                    <a:pt x="150" y="22"/>
                    <a:pt x="151" y="26"/>
                  </a:cubicBezTo>
                  <a:cubicBezTo>
                    <a:pt x="153" y="30"/>
                    <a:pt x="155" y="31"/>
                    <a:pt x="156" y="31"/>
                  </a:cubicBezTo>
                  <a:cubicBezTo>
                    <a:pt x="157" y="31"/>
                    <a:pt x="156" y="32"/>
                    <a:pt x="156" y="32"/>
                  </a:cubicBezTo>
                  <a:cubicBezTo>
                    <a:pt x="156" y="32"/>
                    <a:pt x="155" y="38"/>
                    <a:pt x="155" y="39"/>
                  </a:cubicBezTo>
                  <a:cubicBezTo>
                    <a:pt x="154" y="39"/>
                    <a:pt x="154" y="40"/>
                    <a:pt x="154" y="40"/>
                  </a:cubicBezTo>
                  <a:cubicBezTo>
                    <a:pt x="154" y="41"/>
                    <a:pt x="153" y="41"/>
                    <a:pt x="153" y="41"/>
                  </a:cubicBezTo>
                  <a:cubicBezTo>
                    <a:pt x="153" y="41"/>
                    <a:pt x="147" y="43"/>
                    <a:pt x="147" y="43"/>
                  </a:cubicBezTo>
                  <a:cubicBezTo>
                    <a:pt x="146" y="43"/>
                    <a:pt x="146" y="43"/>
                    <a:pt x="146" y="44"/>
                  </a:cubicBezTo>
                  <a:cubicBezTo>
                    <a:pt x="145" y="45"/>
                    <a:pt x="143" y="46"/>
                    <a:pt x="143" y="46"/>
                  </a:cubicBezTo>
                  <a:cubicBezTo>
                    <a:pt x="142" y="47"/>
                    <a:pt x="140" y="46"/>
                    <a:pt x="139" y="45"/>
                  </a:cubicBezTo>
                  <a:cubicBezTo>
                    <a:pt x="139" y="45"/>
                    <a:pt x="137" y="45"/>
                    <a:pt x="137" y="45"/>
                  </a:cubicBezTo>
                  <a:cubicBezTo>
                    <a:pt x="137" y="45"/>
                    <a:pt x="125" y="42"/>
                    <a:pt x="123" y="41"/>
                  </a:cubicBezTo>
                  <a:cubicBezTo>
                    <a:pt x="120" y="41"/>
                    <a:pt x="116" y="43"/>
                    <a:pt x="115" y="43"/>
                  </a:cubicBezTo>
                  <a:cubicBezTo>
                    <a:pt x="115" y="43"/>
                    <a:pt x="114" y="43"/>
                    <a:pt x="114" y="43"/>
                  </a:cubicBezTo>
                  <a:cubicBezTo>
                    <a:pt x="114" y="43"/>
                    <a:pt x="103" y="41"/>
                    <a:pt x="102" y="41"/>
                  </a:cubicBezTo>
                  <a:cubicBezTo>
                    <a:pt x="101" y="41"/>
                    <a:pt x="101" y="40"/>
                    <a:pt x="100" y="39"/>
                  </a:cubicBezTo>
                  <a:cubicBezTo>
                    <a:pt x="100" y="39"/>
                    <a:pt x="99" y="36"/>
                    <a:pt x="98" y="35"/>
                  </a:cubicBezTo>
                  <a:cubicBezTo>
                    <a:pt x="98" y="35"/>
                    <a:pt x="97" y="33"/>
                    <a:pt x="97" y="32"/>
                  </a:cubicBezTo>
                  <a:cubicBezTo>
                    <a:pt x="97" y="31"/>
                    <a:pt x="96" y="30"/>
                    <a:pt x="95" y="31"/>
                  </a:cubicBezTo>
                  <a:cubicBezTo>
                    <a:pt x="94" y="31"/>
                    <a:pt x="87" y="30"/>
                    <a:pt x="86" y="30"/>
                  </a:cubicBezTo>
                  <a:cubicBezTo>
                    <a:pt x="85" y="30"/>
                    <a:pt x="82" y="29"/>
                    <a:pt x="81" y="29"/>
                  </a:cubicBezTo>
                  <a:cubicBezTo>
                    <a:pt x="79" y="29"/>
                    <a:pt x="78" y="28"/>
                    <a:pt x="78" y="26"/>
                  </a:cubicBezTo>
                  <a:cubicBezTo>
                    <a:pt x="77" y="25"/>
                    <a:pt x="71" y="26"/>
                    <a:pt x="71" y="26"/>
                  </a:cubicBezTo>
                  <a:cubicBezTo>
                    <a:pt x="70" y="26"/>
                    <a:pt x="70" y="26"/>
                    <a:pt x="69" y="25"/>
                  </a:cubicBezTo>
                  <a:cubicBezTo>
                    <a:pt x="69" y="24"/>
                    <a:pt x="69" y="24"/>
                    <a:pt x="68" y="26"/>
                  </a:cubicBezTo>
                  <a:cubicBezTo>
                    <a:pt x="67" y="27"/>
                    <a:pt x="66" y="28"/>
                    <a:pt x="65" y="28"/>
                  </a:cubicBezTo>
                  <a:cubicBezTo>
                    <a:pt x="64" y="29"/>
                    <a:pt x="60" y="29"/>
                    <a:pt x="59" y="29"/>
                  </a:cubicBezTo>
                  <a:cubicBezTo>
                    <a:pt x="58" y="29"/>
                    <a:pt x="58" y="29"/>
                    <a:pt x="58" y="29"/>
                  </a:cubicBezTo>
                  <a:cubicBezTo>
                    <a:pt x="58" y="29"/>
                    <a:pt x="42" y="37"/>
                    <a:pt x="41" y="37"/>
                  </a:cubicBezTo>
                  <a:cubicBezTo>
                    <a:pt x="40" y="38"/>
                    <a:pt x="34" y="41"/>
                    <a:pt x="34" y="41"/>
                  </a:cubicBezTo>
                  <a:cubicBezTo>
                    <a:pt x="33" y="42"/>
                    <a:pt x="33" y="42"/>
                    <a:pt x="32" y="42"/>
                  </a:cubicBezTo>
                  <a:cubicBezTo>
                    <a:pt x="32" y="43"/>
                    <a:pt x="28" y="43"/>
                    <a:pt x="28" y="43"/>
                  </a:cubicBezTo>
                  <a:cubicBezTo>
                    <a:pt x="27" y="44"/>
                    <a:pt x="28" y="44"/>
                    <a:pt x="28" y="45"/>
                  </a:cubicBezTo>
                  <a:cubicBezTo>
                    <a:pt x="28" y="46"/>
                    <a:pt x="29" y="46"/>
                    <a:pt x="29" y="46"/>
                  </a:cubicBezTo>
                  <a:cubicBezTo>
                    <a:pt x="30" y="47"/>
                    <a:pt x="28" y="48"/>
                    <a:pt x="27" y="48"/>
                  </a:cubicBezTo>
                  <a:cubicBezTo>
                    <a:pt x="26" y="49"/>
                    <a:pt x="23" y="50"/>
                    <a:pt x="23" y="50"/>
                  </a:cubicBezTo>
                  <a:cubicBezTo>
                    <a:pt x="22" y="50"/>
                    <a:pt x="18" y="51"/>
                    <a:pt x="16" y="51"/>
                  </a:cubicBezTo>
                  <a:cubicBezTo>
                    <a:pt x="14" y="51"/>
                    <a:pt x="10" y="51"/>
                    <a:pt x="9" y="52"/>
                  </a:cubicBezTo>
                  <a:cubicBezTo>
                    <a:pt x="7" y="52"/>
                    <a:pt x="7" y="52"/>
                    <a:pt x="6" y="54"/>
                  </a:cubicBezTo>
                  <a:cubicBezTo>
                    <a:pt x="6" y="56"/>
                    <a:pt x="3" y="57"/>
                    <a:pt x="3" y="57"/>
                  </a:cubicBezTo>
                  <a:cubicBezTo>
                    <a:pt x="2" y="57"/>
                    <a:pt x="2" y="57"/>
                    <a:pt x="1" y="58"/>
                  </a:cubicBezTo>
                  <a:cubicBezTo>
                    <a:pt x="1" y="58"/>
                    <a:pt x="1" y="58"/>
                    <a:pt x="1" y="58"/>
                  </a:cubicBezTo>
                  <a:cubicBezTo>
                    <a:pt x="1" y="58"/>
                    <a:pt x="2" y="59"/>
                    <a:pt x="1" y="5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5" name="Freeform 704">
              <a:extLst>
                <a:ext uri="{FF2B5EF4-FFF2-40B4-BE49-F238E27FC236}">
                  <a16:creationId xmlns:a16="http://schemas.microsoft.com/office/drawing/2014/main" id="{5727A2B0-2054-497E-A45E-AAE63AA0074D}"/>
                </a:ext>
              </a:extLst>
            </p:cNvPr>
            <p:cNvSpPr>
              <a:spLocks/>
            </p:cNvSpPr>
            <p:nvPr/>
          </p:nvSpPr>
          <p:spPr bwMode="auto">
            <a:xfrm>
              <a:off x="6056" y="1747"/>
              <a:ext cx="131" cy="128"/>
            </a:xfrm>
            <a:custGeom>
              <a:avLst/>
              <a:gdLst>
                <a:gd name="T0" fmla="*/ 93 w 95"/>
                <a:gd name="T1" fmla="*/ 10 h 93"/>
                <a:gd name="T2" fmla="*/ 87 w 95"/>
                <a:gd name="T3" fmla="*/ 1 h 93"/>
                <a:gd name="T4" fmla="*/ 83 w 95"/>
                <a:gd name="T5" fmla="*/ 1 h 93"/>
                <a:gd name="T6" fmla="*/ 80 w 95"/>
                <a:gd name="T7" fmla="*/ 9 h 93"/>
                <a:gd name="T8" fmla="*/ 73 w 95"/>
                <a:gd name="T9" fmla="*/ 13 h 93"/>
                <a:gd name="T10" fmla="*/ 71 w 95"/>
                <a:gd name="T11" fmla="*/ 16 h 93"/>
                <a:gd name="T12" fmla="*/ 56 w 95"/>
                <a:gd name="T13" fmla="*/ 18 h 93"/>
                <a:gd name="T14" fmla="*/ 58 w 95"/>
                <a:gd name="T15" fmla="*/ 24 h 93"/>
                <a:gd name="T16" fmla="*/ 57 w 95"/>
                <a:gd name="T17" fmla="*/ 29 h 93"/>
                <a:gd name="T18" fmla="*/ 42 w 95"/>
                <a:gd name="T19" fmla="*/ 25 h 93"/>
                <a:gd name="T20" fmla="*/ 39 w 95"/>
                <a:gd name="T21" fmla="*/ 22 h 93"/>
                <a:gd name="T22" fmla="*/ 33 w 95"/>
                <a:gd name="T23" fmla="*/ 28 h 93"/>
                <a:gd name="T24" fmla="*/ 22 w 95"/>
                <a:gd name="T25" fmla="*/ 38 h 93"/>
                <a:gd name="T26" fmla="*/ 17 w 95"/>
                <a:gd name="T27" fmla="*/ 42 h 93"/>
                <a:gd name="T28" fmla="*/ 1 w 95"/>
                <a:gd name="T29" fmla="*/ 53 h 93"/>
                <a:gd name="T30" fmla="*/ 1 w 95"/>
                <a:gd name="T31" fmla="*/ 55 h 93"/>
                <a:gd name="T32" fmla="*/ 7 w 95"/>
                <a:gd name="T33" fmla="*/ 60 h 93"/>
                <a:gd name="T34" fmla="*/ 15 w 95"/>
                <a:gd name="T35" fmla="*/ 61 h 93"/>
                <a:gd name="T36" fmla="*/ 14 w 95"/>
                <a:gd name="T37" fmla="*/ 72 h 93"/>
                <a:gd name="T38" fmla="*/ 19 w 95"/>
                <a:gd name="T39" fmla="*/ 76 h 93"/>
                <a:gd name="T40" fmla="*/ 12 w 95"/>
                <a:gd name="T41" fmla="*/ 79 h 93"/>
                <a:gd name="T42" fmla="*/ 9 w 95"/>
                <a:gd name="T43" fmla="*/ 85 h 93"/>
                <a:gd name="T44" fmla="*/ 13 w 95"/>
                <a:gd name="T45" fmla="*/ 89 h 93"/>
                <a:gd name="T46" fmla="*/ 15 w 95"/>
                <a:gd name="T47" fmla="*/ 91 h 93"/>
                <a:gd name="T48" fmla="*/ 17 w 95"/>
                <a:gd name="T49" fmla="*/ 92 h 93"/>
                <a:gd name="T50" fmla="*/ 21 w 95"/>
                <a:gd name="T51" fmla="*/ 91 h 93"/>
                <a:gd name="T52" fmla="*/ 29 w 95"/>
                <a:gd name="T53" fmla="*/ 92 h 93"/>
                <a:gd name="T54" fmla="*/ 41 w 95"/>
                <a:gd name="T55" fmla="*/ 85 h 93"/>
                <a:gd name="T56" fmla="*/ 53 w 95"/>
                <a:gd name="T57" fmla="*/ 83 h 93"/>
                <a:gd name="T58" fmla="*/ 61 w 95"/>
                <a:gd name="T59" fmla="*/ 77 h 93"/>
                <a:gd name="T60" fmla="*/ 52 w 95"/>
                <a:gd name="T61" fmla="*/ 69 h 93"/>
                <a:gd name="T62" fmla="*/ 46 w 95"/>
                <a:gd name="T63" fmla="*/ 66 h 93"/>
                <a:gd name="T64" fmla="*/ 49 w 95"/>
                <a:gd name="T65" fmla="*/ 64 h 93"/>
                <a:gd name="T66" fmla="*/ 49 w 95"/>
                <a:gd name="T67" fmla="*/ 60 h 93"/>
                <a:gd name="T68" fmla="*/ 57 w 95"/>
                <a:gd name="T69" fmla="*/ 54 h 93"/>
                <a:gd name="T70" fmla="*/ 76 w 95"/>
                <a:gd name="T71" fmla="*/ 42 h 93"/>
                <a:gd name="T72" fmla="*/ 82 w 95"/>
                <a:gd name="T73" fmla="*/ 31 h 93"/>
                <a:gd name="T74" fmla="*/ 91 w 95"/>
                <a:gd name="T75" fmla="*/ 13 h 93"/>
                <a:gd name="T76" fmla="*/ 95 w 95"/>
                <a:gd name="T77" fmla="*/ 1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93">
                  <a:moveTo>
                    <a:pt x="94" y="11"/>
                  </a:moveTo>
                  <a:cubicBezTo>
                    <a:pt x="94" y="10"/>
                    <a:pt x="93" y="10"/>
                    <a:pt x="93" y="10"/>
                  </a:cubicBezTo>
                  <a:cubicBezTo>
                    <a:pt x="92" y="9"/>
                    <a:pt x="89" y="6"/>
                    <a:pt x="89" y="5"/>
                  </a:cubicBezTo>
                  <a:cubicBezTo>
                    <a:pt x="89" y="4"/>
                    <a:pt x="89" y="2"/>
                    <a:pt x="87" y="1"/>
                  </a:cubicBezTo>
                  <a:cubicBezTo>
                    <a:pt x="86" y="0"/>
                    <a:pt x="84" y="0"/>
                    <a:pt x="84" y="0"/>
                  </a:cubicBezTo>
                  <a:cubicBezTo>
                    <a:pt x="84" y="1"/>
                    <a:pt x="83" y="1"/>
                    <a:pt x="83" y="1"/>
                  </a:cubicBezTo>
                  <a:cubicBezTo>
                    <a:pt x="83" y="1"/>
                    <a:pt x="82" y="3"/>
                    <a:pt x="82" y="4"/>
                  </a:cubicBezTo>
                  <a:cubicBezTo>
                    <a:pt x="82" y="6"/>
                    <a:pt x="82" y="8"/>
                    <a:pt x="80" y="9"/>
                  </a:cubicBezTo>
                  <a:cubicBezTo>
                    <a:pt x="79" y="9"/>
                    <a:pt x="77" y="10"/>
                    <a:pt x="76" y="10"/>
                  </a:cubicBezTo>
                  <a:cubicBezTo>
                    <a:pt x="75" y="10"/>
                    <a:pt x="73" y="12"/>
                    <a:pt x="73" y="13"/>
                  </a:cubicBezTo>
                  <a:cubicBezTo>
                    <a:pt x="73" y="13"/>
                    <a:pt x="73" y="14"/>
                    <a:pt x="73" y="14"/>
                  </a:cubicBezTo>
                  <a:cubicBezTo>
                    <a:pt x="72" y="14"/>
                    <a:pt x="71" y="16"/>
                    <a:pt x="71" y="16"/>
                  </a:cubicBezTo>
                  <a:cubicBezTo>
                    <a:pt x="71" y="16"/>
                    <a:pt x="70" y="16"/>
                    <a:pt x="70" y="17"/>
                  </a:cubicBezTo>
                  <a:cubicBezTo>
                    <a:pt x="69" y="17"/>
                    <a:pt x="56" y="18"/>
                    <a:pt x="56" y="18"/>
                  </a:cubicBezTo>
                  <a:cubicBezTo>
                    <a:pt x="56" y="18"/>
                    <a:pt x="56" y="18"/>
                    <a:pt x="56" y="19"/>
                  </a:cubicBezTo>
                  <a:cubicBezTo>
                    <a:pt x="56" y="20"/>
                    <a:pt x="57" y="23"/>
                    <a:pt x="58" y="24"/>
                  </a:cubicBezTo>
                  <a:cubicBezTo>
                    <a:pt x="59" y="24"/>
                    <a:pt x="60" y="25"/>
                    <a:pt x="60" y="26"/>
                  </a:cubicBezTo>
                  <a:cubicBezTo>
                    <a:pt x="60" y="26"/>
                    <a:pt x="59" y="29"/>
                    <a:pt x="57" y="29"/>
                  </a:cubicBezTo>
                  <a:cubicBezTo>
                    <a:pt x="55" y="29"/>
                    <a:pt x="48" y="28"/>
                    <a:pt x="47" y="28"/>
                  </a:cubicBezTo>
                  <a:cubicBezTo>
                    <a:pt x="46" y="28"/>
                    <a:pt x="45" y="28"/>
                    <a:pt x="42" y="25"/>
                  </a:cubicBezTo>
                  <a:cubicBezTo>
                    <a:pt x="42" y="25"/>
                    <a:pt x="41" y="25"/>
                    <a:pt x="41" y="24"/>
                  </a:cubicBezTo>
                  <a:cubicBezTo>
                    <a:pt x="41" y="23"/>
                    <a:pt x="40" y="22"/>
                    <a:pt x="39" y="22"/>
                  </a:cubicBezTo>
                  <a:cubicBezTo>
                    <a:pt x="38" y="22"/>
                    <a:pt x="36" y="23"/>
                    <a:pt x="35" y="25"/>
                  </a:cubicBezTo>
                  <a:cubicBezTo>
                    <a:pt x="35" y="26"/>
                    <a:pt x="34" y="28"/>
                    <a:pt x="33" y="28"/>
                  </a:cubicBezTo>
                  <a:cubicBezTo>
                    <a:pt x="33" y="29"/>
                    <a:pt x="27" y="37"/>
                    <a:pt x="25" y="38"/>
                  </a:cubicBezTo>
                  <a:cubicBezTo>
                    <a:pt x="22" y="38"/>
                    <a:pt x="22" y="38"/>
                    <a:pt x="22" y="38"/>
                  </a:cubicBezTo>
                  <a:cubicBezTo>
                    <a:pt x="22" y="38"/>
                    <a:pt x="21" y="38"/>
                    <a:pt x="21" y="39"/>
                  </a:cubicBezTo>
                  <a:cubicBezTo>
                    <a:pt x="21" y="39"/>
                    <a:pt x="17" y="42"/>
                    <a:pt x="17" y="42"/>
                  </a:cubicBezTo>
                  <a:cubicBezTo>
                    <a:pt x="16" y="43"/>
                    <a:pt x="2" y="51"/>
                    <a:pt x="2" y="51"/>
                  </a:cubicBezTo>
                  <a:cubicBezTo>
                    <a:pt x="2" y="51"/>
                    <a:pt x="2" y="52"/>
                    <a:pt x="1" y="53"/>
                  </a:cubicBezTo>
                  <a:cubicBezTo>
                    <a:pt x="1" y="52"/>
                    <a:pt x="2" y="52"/>
                    <a:pt x="2" y="53"/>
                  </a:cubicBezTo>
                  <a:cubicBezTo>
                    <a:pt x="2" y="55"/>
                    <a:pt x="0" y="55"/>
                    <a:pt x="1" y="55"/>
                  </a:cubicBezTo>
                  <a:cubicBezTo>
                    <a:pt x="2" y="56"/>
                    <a:pt x="5" y="58"/>
                    <a:pt x="5" y="59"/>
                  </a:cubicBezTo>
                  <a:cubicBezTo>
                    <a:pt x="6" y="60"/>
                    <a:pt x="6" y="61"/>
                    <a:pt x="7" y="60"/>
                  </a:cubicBezTo>
                  <a:cubicBezTo>
                    <a:pt x="7" y="59"/>
                    <a:pt x="7" y="58"/>
                    <a:pt x="8" y="59"/>
                  </a:cubicBezTo>
                  <a:cubicBezTo>
                    <a:pt x="10" y="59"/>
                    <a:pt x="13" y="61"/>
                    <a:pt x="15" y="61"/>
                  </a:cubicBezTo>
                  <a:cubicBezTo>
                    <a:pt x="16" y="61"/>
                    <a:pt x="18" y="61"/>
                    <a:pt x="18" y="63"/>
                  </a:cubicBezTo>
                  <a:cubicBezTo>
                    <a:pt x="17" y="64"/>
                    <a:pt x="15" y="71"/>
                    <a:pt x="14" y="72"/>
                  </a:cubicBezTo>
                  <a:cubicBezTo>
                    <a:pt x="14" y="73"/>
                    <a:pt x="13" y="73"/>
                    <a:pt x="15" y="74"/>
                  </a:cubicBezTo>
                  <a:cubicBezTo>
                    <a:pt x="16" y="75"/>
                    <a:pt x="19" y="76"/>
                    <a:pt x="19" y="76"/>
                  </a:cubicBezTo>
                  <a:cubicBezTo>
                    <a:pt x="20" y="77"/>
                    <a:pt x="19" y="76"/>
                    <a:pt x="17" y="77"/>
                  </a:cubicBezTo>
                  <a:cubicBezTo>
                    <a:pt x="14" y="77"/>
                    <a:pt x="13" y="76"/>
                    <a:pt x="12" y="79"/>
                  </a:cubicBezTo>
                  <a:cubicBezTo>
                    <a:pt x="11" y="82"/>
                    <a:pt x="9" y="84"/>
                    <a:pt x="10" y="84"/>
                  </a:cubicBezTo>
                  <a:cubicBezTo>
                    <a:pt x="10" y="84"/>
                    <a:pt x="10" y="85"/>
                    <a:pt x="9" y="85"/>
                  </a:cubicBezTo>
                  <a:cubicBezTo>
                    <a:pt x="8" y="85"/>
                    <a:pt x="5" y="86"/>
                    <a:pt x="7" y="86"/>
                  </a:cubicBezTo>
                  <a:cubicBezTo>
                    <a:pt x="8" y="87"/>
                    <a:pt x="14" y="89"/>
                    <a:pt x="13" y="89"/>
                  </a:cubicBezTo>
                  <a:cubicBezTo>
                    <a:pt x="11" y="89"/>
                    <a:pt x="10" y="89"/>
                    <a:pt x="11" y="90"/>
                  </a:cubicBezTo>
                  <a:cubicBezTo>
                    <a:pt x="12" y="90"/>
                    <a:pt x="14" y="91"/>
                    <a:pt x="15" y="91"/>
                  </a:cubicBezTo>
                  <a:cubicBezTo>
                    <a:pt x="16" y="91"/>
                    <a:pt x="18" y="90"/>
                    <a:pt x="18" y="91"/>
                  </a:cubicBezTo>
                  <a:cubicBezTo>
                    <a:pt x="18" y="92"/>
                    <a:pt x="17" y="92"/>
                    <a:pt x="17" y="92"/>
                  </a:cubicBezTo>
                  <a:cubicBezTo>
                    <a:pt x="17" y="92"/>
                    <a:pt x="16" y="93"/>
                    <a:pt x="17" y="93"/>
                  </a:cubicBezTo>
                  <a:cubicBezTo>
                    <a:pt x="18" y="93"/>
                    <a:pt x="20" y="92"/>
                    <a:pt x="21" y="91"/>
                  </a:cubicBezTo>
                  <a:cubicBezTo>
                    <a:pt x="21" y="89"/>
                    <a:pt x="21" y="89"/>
                    <a:pt x="22" y="90"/>
                  </a:cubicBezTo>
                  <a:cubicBezTo>
                    <a:pt x="24" y="91"/>
                    <a:pt x="28" y="93"/>
                    <a:pt x="29" y="92"/>
                  </a:cubicBezTo>
                  <a:cubicBezTo>
                    <a:pt x="30" y="91"/>
                    <a:pt x="35" y="90"/>
                    <a:pt x="36" y="91"/>
                  </a:cubicBezTo>
                  <a:cubicBezTo>
                    <a:pt x="41" y="85"/>
                    <a:pt x="41" y="85"/>
                    <a:pt x="41" y="85"/>
                  </a:cubicBezTo>
                  <a:cubicBezTo>
                    <a:pt x="41" y="85"/>
                    <a:pt x="42" y="84"/>
                    <a:pt x="42" y="84"/>
                  </a:cubicBezTo>
                  <a:cubicBezTo>
                    <a:pt x="43" y="84"/>
                    <a:pt x="52" y="83"/>
                    <a:pt x="53" y="83"/>
                  </a:cubicBezTo>
                  <a:cubicBezTo>
                    <a:pt x="54" y="83"/>
                    <a:pt x="57" y="83"/>
                    <a:pt x="58" y="82"/>
                  </a:cubicBezTo>
                  <a:cubicBezTo>
                    <a:pt x="59" y="81"/>
                    <a:pt x="60" y="79"/>
                    <a:pt x="61" y="77"/>
                  </a:cubicBezTo>
                  <a:cubicBezTo>
                    <a:pt x="60" y="76"/>
                    <a:pt x="60" y="76"/>
                    <a:pt x="59" y="75"/>
                  </a:cubicBezTo>
                  <a:cubicBezTo>
                    <a:pt x="57" y="73"/>
                    <a:pt x="53" y="70"/>
                    <a:pt x="52" y="69"/>
                  </a:cubicBezTo>
                  <a:cubicBezTo>
                    <a:pt x="52" y="69"/>
                    <a:pt x="52" y="68"/>
                    <a:pt x="50" y="68"/>
                  </a:cubicBezTo>
                  <a:cubicBezTo>
                    <a:pt x="49" y="68"/>
                    <a:pt x="46" y="68"/>
                    <a:pt x="46" y="66"/>
                  </a:cubicBezTo>
                  <a:cubicBezTo>
                    <a:pt x="47" y="64"/>
                    <a:pt x="47" y="64"/>
                    <a:pt x="48" y="64"/>
                  </a:cubicBezTo>
                  <a:cubicBezTo>
                    <a:pt x="48" y="65"/>
                    <a:pt x="49" y="66"/>
                    <a:pt x="49" y="64"/>
                  </a:cubicBezTo>
                  <a:cubicBezTo>
                    <a:pt x="49" y="62"/>
                    <a:pt x="49" y="62"/>
                    <a:pt x="49" y="61"/>
                  </a:cubicBezTo>
                  <a:cubicBezTo>
                    <a:pt x="49" y="61"/>
                    <a:pt x="49" y="60"/>
                    <a:pt x="49" y="60"/>
                  </a:cubicBezTo>
                  <a:cubicBezTo>
                    <a:pt x="48" y="59"/>
                    <a:pt x="48" y="59"/>
                    <a:pt x="49" y="58"/>
                  </a:cubicBezTo>
                  <a:cubicBezTo>
                    <a:pt x="50" y="57"/>
                    <a:pt x="55" y="54"/>
                    <a:pt x="57" y="54"/>
                  </a:cubicBezTo>
                  <a:cubicBezTo>
                    <a:pt x="59" y="53"/>
                    <a:pt x="63" y="52"/>
                    <a:pt x="65" y="50"/>
                  </a:cubicBezTo>
                  <a:cubicBezTo>
                    <a:pt x="67" y="48"/>
                    <a:pt x="72" y="44"/>
                    <a:pt x="76" y="42"/>
                  </a:cubicBezTo>
                  <a:cubicBezTo>
                    <a:pt x="79" y="40"/>
                    <a:pt x="82" y="39"/>
                    <a:pt x="81" y="35"/>
                  </a:cubicBezTo>
                  <a:cubicBezTo>
                    <a:pt x="81" y="32"/>
                    <a:pt x="81" y="32"/>
                    <a:pt x="82" y="31"/>
                  </a:cubicBezTo>
                  <a:cubicBezTo>
                    <a:pt x="82" y="30"/>
                    <a:pt x="82" y="30"/>
                    <a:pt x="82" y="29"/>
                  </a:cubicBezTo>
                  <a:cubicBezTo>
                    <a:pt x="82" y="28"/>
                    <a:pt x="82" y="19"/>
                    <a:pt x="91" y="13"/>
                  </a:cubicBezTo>
                  <a:cubicBezTo>
                    <a:pt x="91" y="13"/>
                    <a:pt x="92" y="12"/>
                    <a:pt x="93" y="13"/>
                  </a:cubicBezTo>
                  <a:cubicBezTo>
                    <a:pt x="94" y="13"/>
                    <a:pt x="95" y="13"/>
                    <a:pt x="95" y="13"/>
                  </a:cubicBezTo>
                  <a:cubicBezTo>
                    <a:pt x="95" y="12"/>
                    <a:pt x="94" y="11"/>
                    <a:pt x="94"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6" name="Freeform 705">
              <a:extLst>
                <a:ext uri="{FF2B5EF4-FFF2-40B4-BE49-F238E27FC236}">
                  <a16:creationId xmlns:a16="http://schemas.microsoft.com/office/drawing/2014/main" id="{488F244E-3ECE-4E0A-8874-6693B82F968F}"/>
                </a:ext>
              </a:extLst>
            </p:cNvPr>
            <p:cNvSpPr>
              <a:spLocks/>
            </p:cNvSpPr>
            <p:nvPr/>
          </p:nvSpPr>
          <p:spPr bwMode="auto">
            <a:xfrm>
              <a:off x="6093" y="1973"/>
              <a:ext cx="18" cy="8"/>
            </a:xfrm>
            <a:custGeom>
              <a:avLst/>
              <a:gdLst>
                <a:gd name="T0" fmla="*/ 11 w 13"/>
                <a:gd name="T1" fmla="*/ 1 h 6"/>
                <a:gd name="T2" fmla="*/ 5 w 13"/>
                <a:gd name="T3" fmla="*/ 1 h 6"/>
                <a:gd name="T4" fmla="*/ 2 w 13"/>
                <a:gd name="T5" fmla="*/ 4 h 6"/>
                <a:gd name="T6" fmla="*/ 12 w 13"/>
                <a:gd name="T7" fmla="*/ 1 h 6"/>
                <a:gd name="T8" fmla="*/ 11 w 13"/>
                <a:gd name="T9" fmla="*/ 1 h 6"/>
              </a:gdLst>
              <a:ahLst/>
              <a:cxnLst>
                <a:cxn ang="0">
                  <a:pos x="T0" y="T1"/>
                </a:cxn>
                <a:cxn ang="0">
                  <a:pos x="T2" y="T3"/>
                </a:cxn>
                <a:cxn ang="0">
                  <a:pos x="T4" y="T5"/>
                </a:cxn>
                <a:cxn ang="0">
                  <a:pos x="T6" y="T7"/>
                </a:cxn>
                <a:cxn ang="0">
                  <a:pos x="T8" y="T9"/>
                </a:cxn>
              </a:cxnLst>
              <a:rect l="0" t="0" r="r" b="b"/>
              <a:pathLst>
                <a:path w="13" h="6">
                  <a:moveTo>
                    <a:pt x="11" y="1"/>
                  </a:moveTo>
                  <a:cubicBezTo>
                    <a:pt x="9" y="0"/>
                    <a:pt x="6" y="0"/>
                    <a:pt x="5" y="1"/>
                  </a:cubicBezTo>
                  <a:cubicBezTo>
                    <a:pt x="3" y="2"/>
                    <a:pt x="0" y="4"/>
                    <a:pt x="2" y="4"/>
                  </a:cubicBezTo>
                  <a:cubicBezTo>
                    <a:pt x="2" y="4"/>
                    <a:pt x="6" y="6"/>
                    <a:pt x="12" y="1"/>
                  </a:cubicBezTo>
                  <a:cubicBezTo>
                    <a:pt x="12" y="1"/>
                    <a:pt x="13" y="1"/>
                    <a:pt x="1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7" name="Freeform 706">
              <a:extLst>
                <a:ext uri="{FF2B5EF4-FFF2-40B4-BE49-F238E27FC236}">
                  <a16:creationId xmlns:a16="http://schemas.microsoft.com/office/drawing/2014/main" id="{D27F2CFD-D134-468E-93A0-5A30A7ED4FC0}"/>
                </a:ext>
              </a:extLst>
            </p:cNvPr>
            <p:cNvSpPr>
              <a:spLocks/>
            </p:cNvSpPr>
            <p:nvPr/>
          </p:nvSpPr>
          <p:spPr bwMode="auto">
            <a:xfrm>
              <a:off x="6095" y="1948"/>
              <a:ext cx="5" cy="4"/>
            </a:xfrm>
            <a:custGeom>
              <a:avLst/>
              <a:gdLst>
                <a:gd name="T0" fmla="*/ 3 w 4"/>
                <a:gd name="T1" fmla="*/ 1 h 3"/>
                <a:gd name="T2" fmla="*/ 0 w 4"/>
                <a:gd name="T3" fmla="*/ 2 h 3"/>
                <a:gd name="T4" fmla="*/ 3 w 4"/>
                <a:gd name="T5" fmla="*/ 2 h 3"/>
                <a:gd name="T6" fmla="*/ 3 w 4"/>
                <a:gd name="T7" fmla="*/ 1 h 3"/>
              </a:gdLst>
              <a:ahLst/>
              <a:cxnLst>
                <a:cxn ang="0">
                  <a:pos x="T0" y="T1"/>
                </a:cxn>
                <a:cxn ang="0">
                  <a:pos x="T2" y="T3"/>
                </a:cxn>
                <a:cxn ang="0">
                  <a:pos x="T4" y="T5"/>
                </a:cxn>
                <a:cxn ang="0">
                  <a:pos x="T6" y="T7"/>
                </a:cxn>
              </a:cxnLst>
              <a:rect l="0" t="0" r="r" b="b"/>
              <a:pathLst>
                <a:path w="4" h="3">
                  <a:moveTo>
                    <a:pt x="3" y="1"/>
                  </a:moveTo>
                  <a:cubicBezTo>
                    <a:pt x="1" y="0"/>
                    <a:pt x="1" y="1"/>
                    <a:pt x="0" y="2"/>
                  </a:cubicBezTo>
                  <a:cubicBezTo>
                    <a:pt x="0" y="3"/>
                    <a:pt x="2" y="3"/>
                    <a:pt x="3" y="2"/>
                  </a:cubicBezTo>
                  <a:cubicBezTo>
                    <a:pt x="3" y="2"/>
                    <a:pt x="4"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8" name="Freeform 707">
              <a:extLst>
                <a:ext uri="{FF2B5EF4-FFF2-40B4-BE49-F238E27FC236}">
                  <a16:creationId xmlns:a16="http://schemas.microsoft.com/office/drawing/2014/main" id="{217EBCBF-97EE-438C-8C05-DFD5FDF0F390}"/>
                </a:ext>
              </a:extLst>
            </p:cNvPr>
            <p:cNvSpPr>
              <a:spLocks/>
            </p:cNvSpPr>
            <p:nvPr/>
          </p:nvSpPr>
          <p:spPr bwMode="auto">
            <a:xfrm>
              <a:off x="6142" y="1938"/>
              <a:ext cx="7" cy="6"/>
            </a:xfrm>
            <a:custGeom>
              <a:avLst/>
              <a:gdLst>
                <a:gd name="T0" fmla="*/ 2 w 5"/>
                <a:gd name="T1" fmla="*/ 4 h 4"/>
                <a:gd name="T2" fmla="*/ 4 w 5"/>
                <a:gd name="T3" fmla="*/ 2 h 4"/>
                <a:gd name="T4" fmla="*/ 2 w 5"/>
                <a:gd name="T5" fmla="*/ 4 h 4"/>
              </a:gdLst>
              <a:ahLst/>
              <a:cxnLst>
                <a:cxn ang="0">
                  <a:pos x="T0" y="T1"/>
                </a:cxn>
                <a:cxn ang="0">
                  <a:pos x="T2" y="T3"/>
                </a:cxn>
                <a:cxn ang="0">
                  <a:pos x="T4" y="T5"/>
                </a:cxn>
              </a:cxnLst>
              <a:rect l="0" t="0" r="r" b="b"/>
              <a:pathLst>
                <a:path w="5" h="4">
                  <a:moveTo>
                    <a:pt x="2" y="4"/>
                  </a:moveTo>
                  <a:cubicBezTo>
                    <a:pt x="2" y="4"/>
                    <a:pt x="3" y="4"/>
                    <a:pt x="4" y="2"/>
                  </a:cubicBezTo>
                  <a:cubicBezTo>
                    <a:pt x="5" y="0"/>
                    <a:pt x="0" y="1"/>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9" name="Freeform 708">
              <a:extLst>
                <a:ext uri="{FF2B5EF4-FFF2-40B4-BE49-F238E27FC236}">
                  <a16:creationId xmlns:a16="http://schemas.microsoft.com/office/drawing/2014/main" id="{832E25FD-09AF-4613-A849-C3381FFE201E}"/>
                </a:ext>
              </a:extLst>
            </p:cNvPr>
            <p:cNvSpPr>
              <a:spLocks/>
            </p:cNvSpPr>
            <p:nvPr/>
          </p:nvSpPr>
          <p:spPr bwMode="auto">
            <a:xfrm>
              <a:off x="6158" y="1945"/>
              <a:ext cx="6" cy="8"/>
            </a:xfrm>
            <a:custGeom>
              <a:avLst/>
              <a:gdLst>
                <a:gd name="T0" fmla="*/ 2 w 4"/>
                <a:gd name="T1" fmla="*/ 3 h 6"/>
                <a:gd name="T2" fmla="*/ 2 w 4"/>
                <a:gd name="T3" fmla="*/ 1 h 6"/>
                <a:gd name="T4" fmla="*/ 1 w 4"/>
                <a:gd name="T5" fmla="*/ 4 h 6"/>
                <a:gd name="T6" fmla="*/ 1 w 4"/>
                <a:gd name="T7" fmla="*/ 6 h 6"/>
                <a:gd name="T8" fmla="*/ 2 w 4"/>
                <a:gd name="T9" fmla="*/ 3 h 6"/>
              </a:gdLst>
              <a:ahLst/>
              <a:cxnLst>
                <a:cxn ang="0">
                  <a:pos x="T0" y="T1"/>
                </a:cxn>
                <a:cxn ang="0">
                  <a:pos x="T2" y="T3"/>
                </a:cxn>
                <a:cxn ang="0">
                  <a:pos x="T4" y="T5"/>
                </a:cxn>
                <a:cxn ang="0">
                  <a:pos x="T6" y="T7"/>
                </a:cxn>
                <a:cxn ang="0">
                  <a:pos x="T8" y="T9"/>
                </a:cxn>
              </a:cxnLst>
              <a:rect l="0" t="0" r="r" b="b"/>
              <a:pathLst>
                <a:path w="4" h="6">
                  <a:moveTo>
                    <a:pt x="2" y="3"/>
                  </a:moveTo>
                  <a:cubicBezTo>
                    <a:pt x="3" y="2"/>
                    <a:pt x="4" y="0"/>
                    <a:pt x="2" y="1"/>
                  </a:cubicBezTo>
                  <a:cubicBezTo>
                    <a:pt x="1" y="2"/>
                    <a:pt x="1" y="3"/>
                    <a:pt x="1" y="4"/>
                  </a:cubicBezTo>
                  <a:cubicBezTo>
                    <a:pt x="1" y="4"/>
                    <a:pt x="0" y="6"/>
                    <a:pt x="1" y="6"/>
                  </a:cubicBezTo>
                  <a:cubicBezTo>
                    <a:pt x="2" y="6"/>
                    <a:pt x="2" y="5"/>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0" name="Freeform 709">
              <a:extLst>
                <a:ext uri="{FF2B5EF4-FFF2-40B4-BE49-F238E27FC236}">
                  <a16:creationId xmlns:a16="http://schemas.microsoft.com/office/drawing/2014/main" id="{A4B72692-A804-4807-B97B-A659ED2BDFF7}"/>
                </a:ext>
              </a:extLst>
            </p:cNvPr>
            <p:cNvSpPr>
              <a:spLocks/>
            </p:cNvSpPr>
            <p:nvPr/>
          </p:nvSpPr>
          <p:spPr bwMode="auto">
            <a:xfrm>
              <a:off x="6157" y="1955"/>
              <a:ext cx="3" cy="4"/>
            </a:xfrm>
            <a:custGeom>
              <a:avLst/>
              <a:gdLst>
                <a:gd name="T0" fmla="*/ 0 w 2"/>
                <a:gd name="T1" fmla="*/ 1 h 3"/>
                <a:gd name="T2" fmla="*/ 1 w 2"/>
                <a:gd name="T3" fmla="*/ 1 h 3"/>
                <a:gd name="T4" fmla="*/ 1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3"/>
                    <a:pt x="0" y="3"/>
                    <a:pt x="1" y="1"/>
                  </a:cubicBezTo>
                  <a:cubicBezTo>
                    <a:pt x="2" y="0"/>
                    <a:pt x="1" y="0"/>
                    <a:pt x="1" y="0"/>
                  </a:cubicBezTo>
                  <a:cubicBezTo>
                    <a:pt x="1" y="0"/>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1" name="Freeform 710">
              <a:extLst>
                <a:ext uri="{FF2B5EF4-FFF2-40B4-BE49-F238E27FC236}">
                  <a16:creationId xmlns:a16="http://schemas.microsoft.com/office/drawing/2014/main" id="{3CD031C3-DB32-4EE5-BECC-B8F3BBA42E04}"/>
                </a:ext>
              </a:extLst>
            </p:cNvPr>
            <p:cNvSpPr>
              <a:spLocks/>
            </p:cNvSpPr>
            <p:nvPr/>
          </p:nvSpPr>
          <p:spPr bwMode="auto">
            <a:xfrm>
              <a:off x="6128" y="1938"/>
              <a:ext cx="7" cy="8"/>
            </a:xfrm>
            <a:custGeom>
              <a:avLst/>
              <a:gdLst>
                <a:gd name="T0" fmla="*/ 3 w 5"/>
                <a:gd name="T1" fmla="*/ 5 h 6"/>
                <a:gd name="T2" fmla="*/ 4 w 5"/>
                <a:gd name="T3" fmla="*/ 3 h 6"/>
                <a:gd name="T4" fmla="*/ 1 w 5"/>
                <a:gd name="T5" fmla="*/ 3 h 6"/>
                <a:gd name="T6" fmla="*/ 3 w 5"/>
                <a:gd name="T7" fmla="*/ 5 h 6"/>
              </a:gdLst>
              <a:ahLst/>
              <a:cxnLst>
                <a:cxn ang="0">
                  <a:pos x="T0" y="T1"/>
                </a:cxn>
                <a:cxn ang="0">
                  <a:pos x="T2" y="T3"/>
                </a:cxn>
                <a:cxn ang="0">
                  <a:pos x="T4" y="T5"/>
                </a:cxn>
                <a:cxn ang="0">
                  <a:pos x="T6" y="T7"/>
                </a:cxn>
              </a:cxnLst>
              <a:rect l="0" t="0" r="r" b="b"/>
              <a:pathLst>
                <a:path w="5" h="6">
                  <a:moveTo>
                    <a:pt x="3" y="5"/>
                  </a:moveTo>
                  <a:cubicBezTo>
                    <a:pt x="3" y="5"/>
                    <a:pt x="5" y="6"/>
                    <a:pt x="4" y="3"/>
                  </a:cubicBezTo>
                  <a:cubicBezTo>
                    <a:pt x="2" y="0"/>
                    <a:pt x="0" y="2"/>
                    <a:pt x="1" y="3"/>
                  </a:cubicBezTo>
                  <a:cubicBezTo>
                    <a:pt x="2" y="5"/>
                    <a:pt x="3" y="5"/>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2" name="Freeform 711">
              <a:extLst>
                <a:ext uri="{FF2B5EF4-FFF2-40B4-BE49-F238E27FC236}">
                  <a16:creationId xmlns:a16="http://schemas.microsoft.com/office/drawing/2014/main" id="{3F375A47-3CB3-4205-88C3-53F447307626}"/>
                </a:ext>
              </a:extLst>
            </p:cNvPr>
            <p:cNvSpPr>
              <a:spLocks/>
            </p:cNvSpPr>
            <p:nvPr/>
          </p:nvSpPr>
          <p:spPr bwMode="auto">
            <a:xfrm>
              <a:off x="6095" y="1853"/>
              <a:ext cx="72" cy="103"/>
            </a:xfrm>
            <a:custGeom>
              <a:avLst/>
              <a:gdLst>
                <a:gd name="T0" fmla="*/ 14 w 52"/>
                <a:gd name="T1" fmla="*/ 7 h 75"/>
                <a:gd name="T2" fmla="*/ 8 w 52"/>
                <a:gd name="T3" fmla="*/ 14 h 75"/>
                <a:gd name="T4" fmla="*/ 9 w 52"/>
                <a:gd name="T5" fmla="*/ 17 h 75"/>
                <a:gd name="T6" fmla="*/ 8 w 52"/>
                <a:gd name="T7" fmla="*/ 19 h 75"/>
                <a:gd name="T8" fmla="*/ 9 w 52"/>
                <a:gd name="T9" fmla="*/ 24 h 75"/>
                <a:gd name="T10" fmla="*/ 10 w 52"/>
                <a:gd name="T11" fmla="*/ 26 h 75"/>
                <a:gd name="T12" fmla="*/ 12 w 52"/>
                <a:gd name="T13" fmla="*/ 30 h 75"/>
                <a:gd name="T14" fmla="*/ 8 w 52"/>
                <a:gd name="T15" fmla="*/ 29 h 75"/>
                <a:gd name="T16" fmla="*/ 5 w 52"/>
                <a:gd name="T17" fmla="*/ 28 h 75"/>
                <a:gd name="T18" fmla="*/ 2 w 52"/>
                <a:gd name="T19" fmla="*/ 31 h 75"/>
                <a:gd name="T20" fmla="*/ 3 w 52"/>
                <a:gd name="T21" fmla="*/ 33 h 75"/>
                <a:gd name="T22" fmla="*/ 5 w 52"/>
                <a:gd name="T23" fmla="*/ 38 h 75"/>
                <a:gd name="T24" fmla="*/ 7 w 52"/>
                <a:gd name="T25" fmla="*/ 44 h 75"/>
                <a:gd name="T26" fmla="*/ 8 w 52"/>
                <a:gd name="T27" fmla="*/ 48 h 75"/>
                <a:gd name="T28" fmla="*/ 5 w 52"/>
                <a:gd name="T29" fmla="*/ 52 h 75"/>
                <a:gd name="T30" fmla="*/ 3 w 52"/>
                <a:gd name="T31" fmla="*/ 58 h 75"/>
                <a:gd name="T32" fmla="*/ 2 w 52"/>
                <a:gd name="T33" fmla="*/ 62 h 75"/>
                <a:gd name="T34" fmla="*/ 6 w 52"/>
                <a:gd name="T35" fmla="*/ 66 h 75"/>
                <a:gd name="T36" fmla="*/ 5 w 52"/>
                <a:gd name="T37" fmla="*/ 69 h 75"/>
                <a:gd name="T38" fmla="*/ 2 w 52"/>
                <a:gd name="T39" fmla="*/ 69 h 75"/>
                <a:gd name="T40" fmla="*/ 7 w 52"/>
                <a:gd name="T41" fmla="*/ 73 h 75"/>
                <a:gd name="T42" fmla="*/ 16 w 52"/>
                <a:gd name="T43" fmla="*/ 68 h 75"/>
                <a:gd name="T44" fmla="*/ 19 w 52"/>
                <a:gd name="T45" fmla="*/ 70 h 75"/>
                <a:gd name="T46" fmla="*/ 20 w 52"/>
                <a:gd name="T47" fmla="*/ 65 h 75"/>
                <a:gd name="T48" fmla="*/ 24 w 52"/>
                <a:gd name="T49" fmla="*/ 64 h 75"/>
                <a:gd name="T50" fmla="*/ 29 w 52"/>
                <a:gd name="T51" fmla="*/ 62 h 75"/>
                <a:gd name="T52" fmla="*/ 34 w 52"/>
                <a:gd name="T53" fmla="*/ 64 h 75"/>
                <a:gd name="T54" fmla="*/ 37 w 52"/>
                <a:gd name="T55" fmla="*/ 61 h 75"/>
                <a:gd name="T56" fmla="*/ 41 w 52"/>
                <a:gd name="T57" fmla="*/ 60 h 75"/>
                <a:gd name="T58" fmla="*/ 44 w 52"/>
                <a:gd name="T59" fmla="*/ 60 h 75"/>
                <a:gd name="T60" fmla="*/ 50 w 52"/>
                <a:gd name="T61" fmla="*/ 44 h 75"/>
                <a:gd name="T62" fmla="*/ 47 w 52"/>
                <a:gd name="T63" fmla="*/ 24 h 75"/>
                <a:gd name="T64" fmla="*/ 30 w 52"/>
                <a:gd name="T65" fmla="*/ 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 h="75">
                  <a:moveTo>
                    <a:pt x="25" y="6"/>
                  </a:moveTo>
                  <a:cubicBezTo>
                    <a:pt x="24" y="6"/>
                    <a:pt x="15" y="7"/>
                    <a:pt x="14" y="7"/>
                  </a:cubicBezTo>
                  <a:cubicBezTo>
                    <a:pt x="14" y="7"/>
                    <a:pt x="13" y="8"/>
                    <a:pt x="13" y="8"/>
                  </a:cubicBezTo>
                  <a:cubicBezTo>
                    <a:pt x="8" y="14"/>
                    <a:pt x="8" y="14"/>
                    <a:pt x="8" y="14"/>
                  </a:cubicBezTo>
                  <a:cubicBezTo>
                    <a:pt x="8" y="14"/>
                    <a:pt x="8" y="14"/>
                    <a:pt x="8" y="14"/>
                  </a:cubicBezTo>
                  <a:cubicBezTo>
                    <a:pt x="9" y="16"/>
                    <a:pt x="10" y="18"/>
                    <a:pt x="9" y="17"/>
                  </a:cubicBezTo>
                  <a:cubicBezTo>
                    <a:pt x="7" y="16"/>
                    <a:pt x="5" y="15"/>
                    <a:pt x="6" y="16"/>
                  </a:cubicBezTo>
                  <a:cubicBezTo>
                    <a:pt x="7" y="18"/>
                    <a:pt x="8" y="18"/>
                    <a:pt x="8" y="19"/>
                  </a:cubicBezTo>
                  <a:cubicBezTo>
                    <a:pt x="8" y="20"/>
                    <a:pt x="9" y="22"/>
                    <a:pt x="10" y="22"/>
                  </a:cubicBezTo>
                  <a:cubicBezTo>
                    <a:pt x="10" y="23"/>
                    <a:pt x="10" y="24"/>
                    <a:pt x="9" y="24"/>
                  </a:cubicBezTo>
                  <a:cubicBezTo>
                    <a:pt x="9" y="25"/>
                    <a:pt x="7" y="26"/>
                    <a:pt x="8" y="26"/>
                  </a:cubicBezTo>
                  <a:cubicBezTo>
                    <a:pt x="9" y="26"/>
                    <a:pt x="10" y="25"/>
                    <a:pt x="10" y="26"/>
                  </a:cubicBezTo>
                  <a:cubicBezTo>
                    <a:pt x="9" y="27"/>
                    <a:pt x="9" y="28"/>
                    <a:pt x="10" y="28"/>
                  </a:cubicBezTo>
                  <a:cubicBezTo>
                    <a:pt x="11" y="28"/>
                    <a:pt x="12" y="29"/>
                    <a:pt x="12" y="30"/>
                  </a:cubicBezTo>
                  <a:cubicBezTo>
                    <a:pt x="11" y="30"/>
                    <a:pt x="10" y="31"/>
                    <a:pt x="10" y="30"/>
                  </a:cubicBezTo>
                  <a:cubicBezTo>
                    <a:pt x="9" y="29"/>
                    <a:pt x="9" y="29"/>
                    <a:pt x="8" y="29"/>
                  </a:cubicBezTo>
                  <a:cubicBezTo>
                    <a:pt x="7" y="29"/>
                    <a:pt x="7" y="29"/>
                    <a:pt x="7" y="29"/>
                  </a:cubicBezTo>
                  <a:cubicBezTo>
                    <a:pt x="6" y="28"/>
                    <a:pt x="5" y="27"/>
                    <a:pt x="5" y="28"/>
                  </a:cubicBezTo>
                  <a:cubicBezTo>
                    <a:pt x="5" y="30"/>
                    <a:pt x="4" y="28"/>
                    <a:pt x="3" y="29"/>
                  </a:cubicBezTo>
                  <a:cubicBezTo>
                    <a:pt x="3" y="31"/>
                    <a:pt x="2" y="31"/>
                    <a:pt x="2" y="31"/>
                  </a:cubicBezTo>
                  <a:cubicBezTo>
                    <a:pt x="2" y="30"/>
                    <a:pt x="0" y="30"/>
                    <a:pt x="1" y="32"/>
                  </a:cubicBezTo>
                  <a:cubicBezTo>
                    <a:pt x="1" y="33"/>
                    <a:pt x="2" y="33"/>
                    <a:pt x="3" y="33"/>
                  </a:cubicBezTo>
                  <a:cubicBezTo>
                    <a:pt x="4" y="33"/>
                    <a:pt x="5" y="32"/>
                    <a:pt x="5" y="34"/>
                  </a:cubicBezTo>
                  <a:cubicBezTo>
                    <a:pt x="5" y="35"/>
                    <a:pt x="5" y="37"/>
                    <a:pt x="5" y="38"/>
                  </a:cubicBezTo>
                  <a:cubicBezTo>
                    <a:pt x="6" y="39"/>
                    <a:pt x="6" y="41"/>
                    <a:pt x="6" y="42"/>
                  </a:cubicBezTo>
                  <a:cubicBezTo>
                    <a:pt x="6" y="42"/>
                    <a:pt x="5" y="43"/>
                    <a:pt x="7" y="44"/>
                  </a:cubicBezTo>
                  <a:cubicBezTo>
                    <a:pt x="8" y="44"/>
                    <a:pt x="11" y="44"/>
                    <a:pt x="9" y="45"/>
                  </a:cubicBezTo>
                  <a:cubicBezTo>
                    <a:pt x="6" y="47"/>
                    <a:pt x="8" y="47"/>
                    <a:pt x="8" y="48"/>
                  </a:cubicBezTo>
                  <a:cubicBezTo>
                    <a:pt x="9" y="48"/>
                    <a:pt x="9" y="49"/>
                    <a:pt x="8" y="49"/>
                  </a:cubicBezTo>
                  <a:cubicBezTo>
                    <a:pt x="7" y="50"/>
                    <a:pt x="4" y="51"/>
                    <a:pt x="5" y="52"/>
                  </a:cubicBezTo>
                  <a:cubicBezTo>
                    <a:pt x="6" y="52"/>
                    <a:pt x="8" y="53"/>
                    <a:pt x="7" y="54"/>
                  </a:cubicBezTo>
                  <a:cubicBezTo>
                    <a:pt x="6" y="54"/>
                    <a:pt x="2" y="56"/>
                    <a:pt x="3" y="58"/>
                  </a:cubicBezTo>
                  <a:cubicBezTo>
                    <a:pt x="4" y="60"/>
                    <a:pt x="4" y="61"/>
                    <a:pt x="3" y="61"/>
                  </a:cubicBezTo>
                  <a:cubicBezTo>
                    <a:pt x="3" y="60"/>
                    <a:pt x="2" y="60"/>
                    <a:pt x="2" y="62"/>
                  </a:cubicBezTo>
                  <a:cubicBezTo>
                    <a:pt x="3" y="63"/>
                    <a:pt x="3" y="66"/>
                    <a:pt x="4" y="65"/>
                  </a:cubicBezTo>
                  <a:cubicBezTo>
                    <a:pt x="5" y="65"/>
                    <a:pt x="7" y="65"/>
                    <a:pt x="6" y="66"/>
                  </a:cubicBezTo>
                  <a:cubicBezTo>
                    <a:pt x="5" y="67"/>
                    <a:pt x="5" y="67"/>
                    <a:pt x="6" y="67"/>
                  </a:cubicBezTo>
                  <a:cubicBezTo>
                    <a:pt x="6" y="68"/>
                    <a:pt x="7" y="68"/>
                    <a:pt x="5" y="69"/>
                  </a:cubicBezTo>
                  <a:cubicBezTo>
                    <a:pt x="4" y="69"/>
                    <a:pt x="3" y="69"/>
                    <a:pt x="3" y="69"/>
                  </a:cubicBezTo>
                  <a:cubicBezTo>
                    <a:pt x="3" y="68"/>
                    <a:pt x="1" y="68"/>
                    <a:pt x="2" y="69"/>
                  </a:cubicBezTo>
                  <a:cubicBezTo>
                    <a:pt x="3" y="70"/>
                    <a:pt x="4" y="70"/>
                    <a:pt x="4" y="71"/>
                  </a:cubicBezTo>
                  <a:cubicBezTo>
                    <a:pt x="5" y="72"/>
                    <a:pt x="6" y="75"/>
                    <a:pt x="7" y="73"/>
                  </a:cubicBezTo>
                  <a:cubicBezTo>
                    <a:pt x="8" y="72"/>
                    <a:pt x="11" y="68"/>
                    <a:pt x="15" y="67"/>
                  </a:cubicBezTo>
                  <a:cubicBezTo>
                    <a:pt x="19" y="66"/>
                    <a:pt x="18" y="67"/>
                    <a:pt x="16" y="68"/>
                  </a:cubicBezTo>
                  <a:cubicBezTo>
                    <a:pt x="14" y="70"/>
                    <a:pt x="14" y="70"/>
                    <a:pt x="16" y="71"/>
                  </a:cubicBezTo>
                  <a:cubicBezTo>
                    <a:pt x="18" y="71"/>
                    <a:pt x="19" y="71"/>
                    <a:pt x="19" y="70"/>
                  </a:cubicBezTo>
                  <a:cubicBezTo>
                    <a:pt x="20" y="69"/>
                    <a:pt x="20" y="68"/>
                    <a:pt x="20" y="67"/>
                  </a:cubicBezTo>
                  <a:cubicBezTo>
                    <a:pt x="19" y="66"/>
                    <a:pt x="19" y="63"/>
                    <a:pt x="20" y="65"/>
                  </a:cubicBezTo>
                  <a:cubicBezTo>
                    <a:pt x="21" y="66"/>
                    <a:pt x="21" y="69"/>
                    <a:pt x="22" y="68"/>
                  </a:cubicBezTo>
                  <a:cubicBezTo>
                    <a:pt x="23" y="67"/>
                    <a:pt x="24" y="65"/>
                    <a:pt x="24" y="64"/>
                  </a:cubicBezTo>
                  <a:cubicBezTo>
                    <a:pt x="24" y="63"/>
                    <a:pt x="25" y="62"/>
                    <a:pt x="26" y="62"/>
                  </a:cubicBezTo>
                  <a:cubicBezTo>
                    <a:pt x="27" y="61"/>
                    <a:pt x="28" y="61"/>
                    <a:pt x="29" y="62"/>
                  </a:cubicBezTo>
                  <a:cubicBezTo>
                    <a:pt x="29" y="63"/>
                    <a:pt x="30" y="63"/>
                    <a:pt x="32" y="64"/>
                  </a:cubicBezTo>
                  <a:cubicBezTo>
                    <a:pt x="33" y="64"/>
                    <a:pt x="34" y="66"/>
                    <a:pt x="34" y="64"/>
                  </a:cubicBezTo>
                  <a:cubicBezTo>
                    <a:pt x="34" y="62"/>
                    <a:pt x="35" y="62"/>
                    <a:pt x="36" y="62"/>
                  </a:cubicBezTo>
                  <a:cubicBezTo>
                    <a:pt x="36" y="62"/>
                    <a:pt x="37" y="61"/>
                    <a:pt x="37" y="61"/>
                  </a:cubicBezTo>
                  <a:cubicBezTo>
                    <a:pt x="37" y="60"/>
                    <a:pt x="37" y="59"/>
                    <a:pt x="38" y="60"/>
                  </a:cubicBezTo>
                  <a:cubicBezTo>
                    <a:pt x="39" y="60"/>
                    <a:pt x="41" y="60"/>
                    <a:pt x="41" y="60"/>
                  </a:cubicBezTo>
                  <a:cubicBezTo>
                    <a:pt x="42" y="60"/>
                    <a:pt x="42" y="60"/>
                    <a:pt x="42" y="61"/>
                  </a:cubicBezTo>
                  <a:cubicBezTo>
                    <a:pt x="43" y="61"/>
                    <a:pt x="44" y="61"/>
                    <a:pt x="44" y="60"/>
                  </a:cubicBezTo>
                  <a:cubicBezTo>
                    <a:pt x="45" y="60"/>
                    <a:pt x="46" y="59"/>
                    <a:pt x="48" y="54"/>
                  </a:cubicBezTo>
                  <a:cubicBezTo>
                    <a:pt x="50" y="48"/>
                    <a:pt x="52" y="44"/>
                    <a:pt x="50" y="44"/>
                  </a:cubicBezTo>
                  <a:cubicBezTo>
                    <a:pt x="49" y="45"/>
                    <a:pt x="48" y="45"/>
                    <a:pt x="48" y="43"/>
                  </a:cubicBezTo>
                  <a:cubicBezTo>
                    <a:pt x="48" y="42"/>
                    <a:pt x="49" y="27"/>
                    <a:pt x="47" y="24"/>
                  </a:cubicBezTo>
                  <a:cubicBezTo>
                    <a:pt x="45" y="21"/>
                    <a:pt x="37" y="6"/>
                    <a:pt x="33" y="0"/>
                  </a:cubicBezTo>
                  <a:cubicBezTo>
                    <a:pt x="32" y="2"/>
                    <a:pt x="31" y="4"/>
                    <a:pt x="30" y="5"/>
                  </a:cubicBezTo>
                  <a:cubicBezTo>
                    <a:pt x="29" y="6"/>
                    <a:pt x="26" y="6"/>
                    <a:pt x="25"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3" name="Freeform 712">
              <a:extLst>
                <a:ext uri="{FF2B5EF4-FFF2-40B4-BE49-F238E27FC236}">
                  <a16:creationId xmlns:a16="http://schemas.microsoft.com/office/drawing/2014/main" id="{FD383605-83D2-4909-AB93-48B9DA367B1E}"/>
                </a:ext>
              </a:extLst>
            </p:cNvPr>
            <p:cNvSpPr>
              <a:spLocks/>
            </p:cNvSpPr>
            <p:nvPr/>
          </p:nvSpPr>
          <p:spPr bwMode="auto">
            <a:xfrm>
              <a:off x="5325" y="2089"/>
              <a:ext cx="70" cy="36"/>
            </a:xfrm>
            <a:custGeom>
              <a:avLst/>
              <a:gdLst>
                <a:gd name="T0" fmla="*/ 43 w 50"/>
                <a:gd name="T1" fmla="*/ 9 h 26"/>
                <a:gd name="T2" fmla="*/ 44 w 50"/>
                <a:gd name="T3" fmla="*/ 6 h 26"/>
                <a:gd name="T4" fmla="*/ 41 w 50"/>
                <a:gd name="T5" fmla="*/ 5 h 26"/>
                <a:gd name="T6" fmla="*/ 38 w 50"/>
                <a:gd name="T7" fmla="*/ 4 h 26"/>
                <a:gd name="T8" fmla="*/ 38 w 50"/>
                <a:gd name="T9" fmla="*/ 4 h 26"/>
                <a:gd name="T10" fmla="*/ 35 w 50"/>
                <a:gd name="T11" fmla="*/ 5 h 26"/>
                <a:gd name="T12" fmla="*/ 34 w 50"/>
                <a:gd name="T13" fmla="*/ 5 h 26"/>
                <a:gd name="T14" fmla="*/ 31 w 50"/>
                <a:gd name="T15" fmla="*/ 4 h 26"/>
                <a:gd name="T16" fmla="*/ 30 w 50"/>
                <a:gd name="T17" fmla="*/ 4 h 26"/>
                <a:gd name="T18" fmla="*/ 26 w 50"/>
                <a:gd name="T19" fmla="*/ 4 h 26"/>
                <a:gd name="T20" fmla="*/ 25 w 50"/>
                <a:gd name="T21" fmla="*/ 3 h 26"/>
                <a:gd name="T22" fmla="*/ 24 w 50"/>
                <a:gd name="T23" fmla="*/ 2 h 26"/>
                <a:gd name="T24" fmla="*/ 21 w 50"/>
                <a:gd name="T25" fmla="*/ 0 h 26"/>
                <a:gd name="T26" fmla="*/ 18 w 50"/>
                <a:gd name="T27" fmla="*/ 1 h 26"/>
                <a:gd name="T28" fmla="*/ 16 w 50"/>
                <a:gd name="T29" fmla="*/ 1 h 26"/>
                <a:gd name="T30" fmla="*/ 12 w 50"/>
                <a:gd name="T31" fmla="*/ 4 h 26"/>
                <a:gd name="T32" fmla="*/ 10 w 50"/>
                <a:gd name="T33" fmla="*/ 6 h 26"/>
                <a:gd name="T34" fmla="*/ 9 w 50"/>
                <a:gd name="T35" fmla="*/ 8 h 26"/>
                <a:gd name="T36" fmla="*/ 7 w 50"/>
                <a:gd name="T37" fmla="*/ 9 h 26"/>
                <a:gd name="T38" fmla="*/ 6 w 50"/>
                <a:gd name="T39" fmla="*/ 12 h 26"/>
                <a:gd name="T40" fmla="*/ 4 w 50"/>
                <a:gd name="T41" fmla="*/ 15 h 26"/>
                <a:gd name="T42" fmla="*/ 3 w 50"/>
                <a:gd name="T43" fmla="*/ 16 h 26"/>
                <a:gd name="T44" fmla="*/ 3 w 50"/>
                <a:gd name="T45" fmla="*/ 17 h 26"/>
                <a:gd name="T46" fmla="*/ 1 w 50"/>
                <a:gd name="T47" fmla="*/ 18 h 26"/>
                <a:gd name="T48" fmla="*/ 1 w 50"/>
                <a:gd name="T49" fmla="*/ 19 h 26"/>
                <a:gd name="T50" fmla="*/ 2 w 50"/>
                <a:gd name="T51" fmla="*/ 20 h 26"/>
                <a:gd name="T52" fmla="*/ 3 w 50"/>
                <a:gd name="T53" fmla="*/ 21 h 26"/>
                <a:gd name="T54" fmla="*/ 3 w 50"/>
                <a:gd name="T55" fmla="*/ 22 h 26"/>
                <a:gd name="T56" fmla="*/ 4 w 50"/>
                <a:gd name="T57" fmla="*/ 22 h 26"/>
                <a:gd name="T58" fmla="*/ 5 w 50"/>
                <a:gd name="T59" fmla="*/ 23 h 26"/>
                <a:gd name="T60" fmla="*/ 8 w 50"/>
                <a:gd name="T61" fmla="*/ 24 h 26"/>
                <a:gd name="T62" fmla="*/ 9 w 50"/>
                <a:gd name="T63" fmla="*/ 24 h 26"/>
                <a:gd name="T64" fmla="*/ 11 w 50"/>
                <a:gd name="T65" fmla="*/ 24 h 26"/>
                <a:gd name="T66" fmla="*/ 15 w 50"/>
                <a:gd name="T67" fmla="*/ 26 h 26"/>
                <a:gd name="T68" fmla="*/ 16 w 50"/>
                <a:gd name="T69" fmla="*/ 26 h 26"/>
                <a:gd name="T70" fmla="*/ 17 w 50"/>
                <a:gd name="T71" fmla="*/ 25 h 26"/>
                <a:gd name="T72" fmla="*/ 19 w 50"/>
                <a:gd name="T73" fmla="*/ 25 h 26"/>
                <a:gd name="T74" fmla="*/ 22 w 50"/>
                <a:gd name="T75" fmla="*/ 24 h 26"/>
                <a:gd name="T76" fmla="*/ 23 w 50"/>
                <a:gd name="T77" fmla="*/ 23 h 26"/>
                <a:gd name="T78" fmla="*/ 25 w 50"/>
                <a:gd name="T79" fmla="*/ 23 h 26"/>
                <a:gd name="T80" fmla="*/ 26 w 50"/>
                <a:gd name="T81" fmla="*/ 24 h 26"/>
                <a:gd name="T82" fmla="*/ 29 w 50"/>
                <a:gd name="T83" fmla="*/ 25 h 26"/>
                <a:gd name="T84" fmla="*/ 34 w 50"/>
                <a:gd name="T85" fmla="*/ 25 h 26"/>
                <a:gd name="T86" fmla="*/ 42 w 50"/>
                <a:gd name="T87" fmla="*/ 24 h 26"/>
                <a:gd name="T88" fmla="*/ 46 w 50"/>
                <a:gd name="T89" fmla="*/ 23 h 26"/>
                <a:gd name="T90" fmla="*/ 47 w 50"/>
                <a:gd name="T91" fmla="*/ 24 h 26"/>
                <a:gd name="T92" fmla="*/ 48 w 50"/>
                <a:gd name="T93" fmla="*/ 24 h 26"/>
                <a:gd name="T94" fmla="*/ 50 w 50"/>
                <a:gd name="T95" fmla="*/ 23 h 26"/>
                <a:gd name="T96" fmla="*/ 50 w 50"/>
                <a:gd name="T97" fmla="*/ 22 h 26"/>
                <a:gd name="T98" fmla="*/ 49 w 50"/>
                <a:gd name="T99" fmla="*/ 20 h 26"/>
                <a:gd name="T100" fmla="*/ 49 w 50"/>
                <a:gd name="T101" fmla="*/ 19 h 26"/>
                <a:gd name="T102" fmla="*/ 50 w 50"/>
                <a:gd name="T103" fmla="*/ 17 h 26"/>
                <a:gd name="T104" fmla="*/ 50 w 50"/>
                <a:gd name="T105" fmla="*/ 15 h 26"/>
                <a:gd name="T106" fmla="*/ 46 w 50"/>
                <a:gd name="T107" fmla="*/ 14 h 26"/>
                <a:gd name="T108" fmla="*/ 44 w 50"/>
                <a:gd name="T109" fmla="*/ 13 h 26"/>
                <a:gd name="T110" fmla="*/ 43 w 50"/>
                <a:gd name="T111" fmla="*/ 12 h 26"/>
                <a:gd name="T112" fmla="*/ 43 w 50"/>
                <a:gd name="T113" fmla="*/ 9 h 26"/>
                <a:gd name="T114" fmla="*/ 43 w 50"/>
                <a:gd name="T115"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 h="26">
                  <a:moveTo>
                    <a:pt x="43" y="9"/>
                  </a:moveTo>
                  <a:cubicBezTo>
                    <a:pt x="44" y="8"/>
                    <a:pt x="44" y="7"/>
                    <a:pt x="44" y="6"/>
                  </a:cubicBezTo>
                  <a:cubicBezTo>
                    <a:pt x="44" y="6"/>
                    <a:pt x="42" y="6"/>
                    <a:pt x="41" y="5"/>
                  </a:cubicBezTo>
                  <a:cubicBezTo>
                    <a:pt x="40" y="5"/>
                    <a:pt x="38" y="4"/>
                    <a:pt x="38" y="4"/>
                  </a:cubicBezTo>
                  <a:cubicBezTo>
                    <a:pt x="38" y="4"/>
                    <a:pt x="38" y="4"/>
                    <a:pt x="38" y="4"/>
                  </a:cubicBezTo>
                  <a:cubicBezTo>
                    <a:pt x="38" y="4"/>
                    <a:pt x="35" y="5"/>
                    <a:pt x="35" y="5"/>
                  </a:cubicBezTo>
                  <a:cubicBezTo>
                    <a:pt x="34" y="5"/>
                    <a:pt x="34" y="5"/>
                    <a:pt x="34" y="5"/>
                  </a:cubicBezTo>
                  <a:cubicBezTo>
                    <a:pt x="34" y="5"/>
                    <a:pt x="32" y="5"/>
                    <a:pt x="31" y="4"/>
                  </a:cubicBezTo>
                  <a:cubicBezTo>
                    <a:pt x="31" y="4"/>
                    <a:pt x="30" y="4"/>
                    <a:pt x="30" y="4"/>
                  </a:cubicBezTo>
                  <a:cubicBezTo>
                    <a:pt x="29" y="4"/>
                    <a:pt x="26" y="4"/>
                    <a:pt x="26" y="4"/>
                  </a:cubicBezTo>
                  <a:cubicBezTo>
                    <a:pt x="25" y="4"/>
                    <a:pt x="25" y="4"/>
                    <a:pt x="25" y="3"/>
                  </a:cubicBezTo>
                  <a:cubicBezTo>
                    <a:pt x="25" y="3"/>
                    <a:pt x="24" y="2"/>
                    <a:pt x="24" y="2"/>
                  </a:cubicBezTo>
                  <a:cubicBezTo>
                    <a:pt x="24" y="1"/>
                    <a:pt x="22" y="0"/>
                    <a:pt x="21" y="0"/>
                  </a:cubicBezTo>
                  <a:cubicBezTo>
                    <a:pt x="20" y="0"/>
                    <a:pt x="18" y="1"/>
                    <a:pt x="18" y="1"/>
                  </a:cubicBezTo>
                  <a:cubicBezTo>
                    <a:pt x="17" y="1"/>
                    <a:pt x="17" y="1"/>
                    <a:pt x="16" y="1"/>
                  </a:cubicBezTo>
                  <a:cubicBezTo>
                    <a:pt x="16" y="2"/>
                    <a:pt x="13" y="3"/>
                    <a:pt x="12" y="4"/>
                  </a:cubicBezTo>
                  <a:cubicBezTo>
                    <a:pt x="12" y="4"/>
                    <a:pt x="10" y="6"/>
                    <a:pt x="10" y="6"/>
                  </a:cubicBezTo>
                  <a:cubicBezTo>
                    <a:pt x="10" y="7"/>
                    <a:pt x="9" y="7"/>
                    <a:pt x="9" y="8"/>
                  </a:cubicBezTo>
                  <a:cubicBezTo>
                    <a:pt x="9" y="8"/>
                    <a:pt x="8" y="9"/>
                    <a:pt x="7" y="9"/>
                  </a:cubicBezTo>
                  <a:cubicBezTo>
                    <a:pt x="7" y="9"/>
                    <a:pt x="6" y="11"/>
                    <a:pt x="6" y="12"/>
                  </a:cubicBezTo>
                  <a:cubicBezTo>
                    <a:pt x="6" y="12"/>
                    <a:pt x="4" y="14"/>
                    <a:pt x="4" y="15"/>
                  </a:cubicBezTo>
                  <a:cubicBezTo>
                    <a:pt x="3" y="15"/>
                    <a:pt x="3" y="16"/>
                    <a:pt x="3" y="16"/>
                  </a:cubicBezTo>
                  <a:cubicBezTo>
                    <a:pt x="3" y="16"/>
                    <a:pt x="3" y="17"/>
                    <a:pt x="3" y="17"/>
                  </a:cubicBezTo>
                  <a:cubicBezTo>
                    <a:pt x="2" y="17"/>
                    <a:pt x="1" y="18"/>
                    <a:pt x="1" y="18"/>
                  </a:cubicBezTo>
                  <a:cubicBezTo>
                    <a:pt x="0" y="19"/>
                    <a:pt x="1" y="19"/>
                    <a:pt x="1" y="19"/>
                  </a:cubicBezTo>
                  <a:cubicBezTo>
                    <a:pt x="1" y="19"/>
                    <a:pt x="2" y="19"/>
                    <a:pt x="2" y="20"/>
                  </a:cubicBezTo>
                  <a:cubicBezTo>
                    <a:pt x="2" y="20"/>
                    <a:pt x="2" y="21"/>
                    <a:pt x="3" y="21"/>
                  </a:cubicBezTo>
                  <a:cubicBezTo>
                    <a:pt x="3" y="22"/>
                    <a:pt x="3" y="22"/>
                    <a:pt x="3" y="22"/>
                  </a:cubicBezTo>
                  <a:cubicBezTo>
                    <a:pt x="4" y="22"/>
                    <a:pt x="4" y="23"/>
                    <a:pt x="4" y="22"/>
                  </a:cubicBezTo>
                  <a:cubicBezTo>
                    <a:pt x="5" y="22"/>
                    <a:pt x="5" y="23"/>
                    <a:pt x="5" y="23"/>
                  </a:cubicBezTo>
                  <a:cubicBezTo>
                    <a:pt x="6" y="24"/>
                    <a:pt x="7" y="24"/>
                    <a:pt x="8" y="24"/>
                  </a:cubicBezTo>
                  <a:cubicBezTo>
                    <a:pt x="8" y="24"/>
                    <a:pt x="8" y="24"/>
                    <a:pt x="9" y="24"/>
                  </a:cubicBezTo>
                  <a:cubicBezTo>
                    <a:pt x="10" y="23"/>
                    <a:pt x="11" y="24"/>
                    <a:pt x="11" y="24"/>
                  </a:cubicBezTo>
                  <a:cubicBezTo>
                    <a:pt x="12" y="24"/>
                    <a:pt x="14" y="25"/>
                    <a:pt x="15" y="26"/>
                  </a:cubicBezTo>
                  <a:cubicBezTo>
                    <a:pt x="15" y="26"/>
                    <a:pt x="16" y="26"/>
                    <a:pt x="16" y="26"/>
                  </a:cubicBezTo>
                  <a:cubicBezTo>
                    <a:pt x="17" y="26"/>
                    <a:pt x="17" y="25"/>
                    <a:pt x="17" y="25"/>
                  </a:cubicBezTo>
                  <a:cubicBezTo>
                    <a:pt x="17" y="25"/>
                    <a:pt x="19" y="25"/>
                    <a:pt x="19" y="25"/>
                  </a:cubicBezTo>
                  <a:cubicBezTo>
                    <a:pt x="20" y="25"/>
                    <a:pt x="21" y="24"/>
                    <a:pt x="22" y="24"/>
                  </a:cubicBezTo>
                  <a:cubicBezTo>
                    <a:pt x="22" y="24"/>
                    <a:pt x="23" y="23"/>
                    <a:pt x="23" y="23"/>
                  </a:cubicBezTo>
                  <a:cubicBezTo>
                    <a:pt x="24" y="23"/>
                    <a:pt x="24" y="23"/>
                    <a:pt x="25" y="23"/>
                  </a:cubicBezTo>
                  <a:cubicBezTo>
                    <a:pt x="25" y="23"/>
                    <a:pt x="26" y="23"/>
                    <a:pt x="26" y="24"/>
                  </a:cubicBezTo>
                  <a:cubicBezTo>
                    <a:pt x="26" y="24"/>
                    <a:pt x="29" y="24"/>
                    <a:pt x="29" y="25"/>
                  </a:cubicBezTo>
                  <a:cubicBezTo>
                    <a:pt x="30" y="25"/>
                    <a:pt x="33" y="25"/>
                    <a:pt x="34" y="25"/>
                  </a:cubicBezTo>
                  <a:cubicBezTo>
                    <a:pt x="35" y="25"/>
                    <a:pt x="40" y="24"/>
                    <a:pt x="42" y="24"/>
                  </a:cubicBezTo>
                  <a:cubicBezTo>
                    <a:pt x="43" y="24"/>
                    <a:pt x="46" y="24"/>
                    <a:pt x="46" y="23"/>
                  </a:cubicBezTo>
                  <a:cubicBezTo>
                    <a:pt x="47" y="23"/>
                    <a:pt x="47" y="24"/>
                    <a:pt x="47" y="24"/>
                  </a:cubicBezTo>
                  <a:cubicBezTo>
                    <a:pt x="47" y="24"/>
                    <a:pt x="48" y="24"/>
                    <a:pt x="48" y="24"/>
                  </a:cubicBezTo>
                  <a:cubicBezTo>
                    <a:pt x="48" y="24"/>
                    <a:pt x="49" y="23"/>
                    <a:pt x="50" y="23"/>
                  </a:cubicBezTo>
                  <a:cubicBezTo>
                    <a:pt x="50" y="23"/>
                    <a:pt x="50" y="22"/>
                    <a:pt x="50" y="22"/>
                  </a:cubicBezTo>
                  <a:cubicBezTo>
                    <a:pt x="50" y="22"/>
                    <a:pt x="49" y="21"/>
                    <a:pt x="49" y="20"/>
                  </a:cubicBezTo>
                  <a:cubicBezTo>
                    <a:pt x="49" y="20"/>
                    <a:pt x="49" y="19"/>
                    <a:pt x="49" y="19"/>
                  </a:cubicBezTo>
                  <a:cubicBezTo>
                    <a:pt x="49" y="18"/>
                    <a:pt x="49" y="17"/>
                    <a:pt x="50" y="17"/>
                  </a:cubicBezTo>
                  <a:cubicBezTo>
                    <a:pt x="50" y="17"/>
                    <a:pt x="50" y="16"/>
                    <a:pt x="50" y="15"/>
                  </a:cubicBezTo>
                  <a:cubicBezTo>
                    <a:pt x="49" y="15"/>
                    <a:pt x="47" y="14"/>
                    <a:pt x="46" y="14"/>
                  </a:cubicBezTo>
                  <a:cubicBezTo>
                    <a:pt x="46" y="14"/>
                    <a:pt x="44" y="13"/>
                    <a:pt x="44" y="13"/>
                  </a:cubicBezTo>
                  <a:cubicBezTo>
                    <a:pt x="44" y="13"/>
                    <a:pt x="43" y="12"/>
                    <a:pt x="43" y="12"/>
                  </a:cubicBezTo>
                  <a:cubicBezTo>
                    <a:pt x="43" y="11"/>
                    <a:pt x="43" y="10"/>
                    <a:pt x="43" y="9"/>
                  </a:cubicBezTo>
                  <a:cubicBezTo>
                    <a:pt x="43" y="9"/>
                    <a:pt x="43" y="9"/>
                    <a:pt x="43"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4" name="Freeform 713">
              <a:extLst>
                <a:ext uri="{FF2B5EF4-FFF2-40B4-BE49-F238E27FC236}">
                  <a16:creationId xmlns:a16="http://schemas.microsoft.com/office/drawing/2014/main" id="{D41366B9-0EB4-4CFB-A7E6-885D730B6822}"/>
                </a:ext>
              </a:extLst>
            </p:cNvPr>
            <p:cNvSpPr>
              <a:spLocks/>
            </p:cNvSpPr>
            <p:nvPr/>
          </p:nvSpPr>
          <p:spPr bwMode="auto">
            <a:xfrm>
              <a:off x="5313" y="2128"/>
              <a:ext cx="94" cy="127"/>
            </a:xfrm>
            <a:custGeom>
              <a:avLst/>
              <a:gdLst>
                <a:gd name="T0" fmla="*/ 66 w 68"/>
                <a:gd name="T1" fmla="*/ 62 h 93"/>
                <a:gd name="T2" fmla="*/ 63 w 68"/>
                <a:gd name="T3" fmla="*/ 52 h 93"/>
                <a:gd name="T4" fmla="*/ 62 w 68"/>
                <a:gd name="T5" fmla="*/ 45 h 93"/>
                <a:gd name="T6" fmla="*/ 58 w 68"/>
                <a:gd name="T7" fmla="*/ 46 h 93"/>
                <a:gd name="T8" fmla="*/ 57 w 68"/>
                <a:gd name="T9" fmla="*/ 49 h 93"/>
                <a:gd name="T10" fmla="*/ 55 w 68"/>
                <a:gd name="T11" fmla="*/ 56 h 93"/>
                <a:gd name="T12" fmla="*/ 51 w 68"/>
                <a:gd name="T13" fmla="*/ 55 h 93"/>
                <a:gd name="T14" fmla="*/ 49 w 68"/>
                <a:gd name="T15" fmla="*/ 54 h 93"/>
                <a:gd name="T16" fmla="*/ 48 w 68"/>
                <a:gd name="T17" fmla="*/ 53 h 93"/>
                <a:gd name="T18" fmla="*/ 46 w 68"/>
                <a:gd name="T19" fmla="*/ 49 h 93"/>
                <a:gd name="T20" fmla="*/ 46 w 68"/>
                <a:gd name="T21" fmla="*/ 43 h 93"/>
                <a:gd name="T22" fmla="*/ 49 w 68"/>
                <a:gd name="T23" fmla="*/ 39 h 93"/>
                <a:gd name="T24" fmla="*/ 56 w 68"/>
                <a:gd name="T25" fmla="*/ 38 h 93"/>
                <a:gd name="T26" fmla="*/ 57 w 68"/>
                <a:gd name="T27" fmla="*/ 35 h 93"/>
                <a:gd name="T28" fmla="*/ 61 w 68"/>
                <a:gd name="T29" fmla="*/ 27 h 93"/>
                <a:gd name="T30" fmla="*/ 64 w 68"/>
                <a:gd name="T31" fmla="*/ 26 h 93"/>
                <a:gd name="T32" fmla="*/ 59 w 68"/>
                <a:gd name="T33" fmla="*/ 22 h 93"/>
                <a:gd name="T34" fmla="*/ 50 w 68"/>
                <a:gd name="T35" fmla="*/ 23 h 93"/>
                <a:gd name="T36" fmla="*/ 42 w 68"/>
                <a:gd name="T37" fmla="*/ 22 h 93"/>
                <a:gd name="T38" fmla="*/ 35 w 68"/>
                <a:gd name="T39" fmla="*/ 23 h 93"/>
                <a:gd name="T40" fmla="*/ 28 w 68"/>
                <a:gd name="T41" fmla="*/ 20 h 93"/>
                <a:gd name="T42" fmla="*/ 26 w 68"/>
                <a:gd name="T43" fmla="*/ 18 h 93"/>
                <a:gd name="T44" fmla="*/ 25 w 68"/>
                <a:gd name="T45" fmla="*/ 9 h 93"/>
                <a:gd name="T46" fmla="*/ 20 w 68"/>
                <a:gd name="T47" fmla="*/ 9 h 93"/>
                <a:gd name="T48" fmla="*/ 15 w 68"/>
                <a:gd name="T49" fmla="*/ 5 h 93"/>
                <a:gd name="T50" fmla="*/ 14 w 68"/>
                <a:gd name="T51" fmla="*/ 5 h 93"/>
                <a:gd name="T52" fmla="*/ 10 w 68"/>
                <a:gd name="T53" fmla="*/ 5 h 93"/>
                <a:gd name="T54" fmla="*/ 5 w 68"/>
                <a:gd name="T55" fmla="*/ 1 h 93"/>
                <a:gd name="T56" fmla="*/ 6 w 68"/>
                <a:gd name="T57" fmla="*/ 3 h 93"/>
                <a:gd name="T58" fmla="*/ 3 w 68"/>
                <a:gd name="T59" fmla="*/ 6 h 93"/>
                <a:gd name="T60" fmla="*/ 0 w 68"/>
                <a:gd name="T61" fmla="*/ 11 h 93"/>
                <a:gd name="T62" fmla="*/ 5 w 68"/>
                <a:gd name="T63" fmla="*/ 14 h 93"/>
                <a:gd name="T64" fmla="*/ 10 w 68"/>
                <a:gd name="T65" fmla="*/ 17 h 93"/>
                <a:gd name="T66" fmla="*/ 13 w 68"/>
                <a:gd name="T67" fmla="*/ 20 h 93"/>
                <a:gd name="T68" fmla="*/ 12 w 68"/>
                <a:gd name="T69" fmla="*/ 22 h 93"/>
                <a:gd name="T70" fmla="*/ 5 w 68"/>
                <a:gd name="T71" fmla="*/ 23 h 93"/>
                <a:gd name="T72" fmla="*/ 1 w 68"/>
                <a:gd name="T73" fmla="*/ 27 h 93"/>
                <a:gd name="T74" fmla="*/ 1 w 68"/>
                <a:gd name="T75" fmla="*/ 33 h 93"/>
                <a:gd name="T76" fmla="*/ 9 w 68"/>
                <a:gd name="T77" fmla="*/ 37 h 93"/>
                <a:gd name="T78" fmla="*/ 9 w 68"/>
                <a:gd name="T79" fmla="*/ 41 h 93"/>
                <a:gd name="T80" fmla="*/ 8 w 68"/>
                <a:gd name="T81" fmla="*/ 46 h 93"/>
                <a:gd name="T82" fmla="*/ 10 w 68"/>
                <a:gd name="T83" fmla="*/ 49 h 93"/>
                <a:gd name="T84" fmla="*/ 11 w 68"/>
                <a:gd name="T85" fmla="*/ 53 h 93"/>
                <a:gd name="T86" fmla="*/ 12 w 68"/>
                <a:gd name="T87" fmla="*/ 57 h 93"/>
                <a:gd name="T88" fmla="*/ 12 w 68"/>
                <a:gd name="T89" fmla="*/ 63 h 93"/>
                <a:gd name="T90" fmla="*/ 14 w 68"/>
                <a:gd name="T91" fmla="*/ 70 h 93"/>
                <a:gd name="T92" fmla="*/ 18 w 68"/>
                <a:gd name="T93" fmla="*/ 76 h 93"/>
                <a:gd name="T94" fmla="*/ 22 w 68"/>
                <a:gd name="T95" fmla="*/ 74 h 93"/>
                <a:gd name="T96" fmla="*/ 27 w 68"/>
                <a:gd name="T97" fmla="*/ 72 h 93"/>
                <a:gd name="T98" fmla="*/ 34 w 68"/>
                <a:gd name="T99" fmla="*/ 71 h 93"/>
                <a:gd name="T100" fmla="*/ 36 w 68"/>
                <a:gd name="T101" fmla="*/ 62 h 93"/>
                <a:gd name="T102" fmla="*/ 36 w 68"/>
                <a:gd name="T103" fmla="*/ 55 h 93"/>
                <a:gd name="T104" fmla="*/ 37 w 68"/>
                <a:gd name="T105" fmla="*/ 50 h 93"/>
                <a:gd name="T106" fmla="*/ 49 w 68"/>
                <a:gd name="T107" fmla="*/ 59 h 93"/>
                <a:gd name="T108" fmla="*/ 57 w 68"/>
                <a:gd name="T109" fmla="*/ 75 h 93"/>
                <a:gd name="T110" fmla="*/ 61 w 68"/>
                <a:gd name="T111" fmla="*/ 87 h 93"/>
                <a:gd name="T112" fmla="*/ 63 w 68"/>
                <a:gd name="T113" fmla="*/ 81 h 93"/>
                <a:gd name="T114" fmla="*/ 67 w 68"/>
                <a:gd name="T115" fmla="*/ 83 h 93"/>
                <a:gd name="T116" fmla="*/ 67 w 68"/>
                <a:gd name="T117" fmla="*/ 7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 h="93">
                  <a:moveTo>
                    <a:pt x="67" y="72"/>
                  </a:moveTo>
                  <a:cubicBezTo>
                    <a:pt x="67" y="71"/>
                    <a:pt x="66" y="70"/>
                    <a:pt x="66" y="69"/>
                  </a:cubicBezTo>
                  <a:cubicBezTo>
                    <a:pt x="66" y="69"/>
                    <a:pt x="66" y="63"/>
                    <a:pt x="66" y="62"/>
                  </a:cubicBezTo>
                  <a:cubicBezTo>
                    <a:pt x="66" y="61"/>
                    <a:pt x="65" y="61"/>
                    <a:pt x="65" y="61"/>
                  </a:cubicBezTo>
                  <a:cubicBezTo>
                    <a:pt x="65" y="60"/>
                    <a:pt x="64" y="57"/>
                    <a:pt x="64" y="56"/>
                  </a:cubicBezTo>
                  <a:cubicBezTo>
                    <a:pt x="63" y="56"/>
                    <a:pt x="63" y="53"/>
                    <a:pt x="63" y="52"/>
                  </a:cubicBezTo>
                  <a:cubicBezTo>
                    <a:pt x="63" y="52"/>
                    <a:pt x="63" y="51"/>
                    <a:pt x="63" y="51"/>
                  </a:cubicBezTo>
                  <a:cubicBezTo>
                    <a:pt x="63" y="51"/>
                    <a:pt x="62" y="46"/>
                    <a:pt x="62" y="46"/>
                  </a:cubicBezTo>
                  <a:cubicBezTo>
                    <a:pt x="62" y="46"/>
                    <a:pt x="62" y="45"/>
                    <a:pt x="62" y="45"/>
                  </a:cubicBezTo>
                  <a:cubicBezTo>
                    <a:pt x="62" y="45"/>
                    <a:pt x="60" y="45"/>
                    <a:pt x="60" y="45"/>
                  </a:cubicBezTo>
                  <a:cubicBezTo>
                    <a:pt x="60" y="45"/>
                    <a:pt x="59" y="45"/>
                    <a:pt x="59" y="46"/>
                  </a:cubicBezTo>
                  <a:cubicBezTo>
                    <a:pt x="59" y="46"/>
                    <a:pt x="59" y="46"/>
                    <a:pt x="58" y="46"/>
                  </a:cubicBezTo>
                  <a:cubicBezTo>
                    <a:pt x="58" y="46"/>
                    <a:pt x="58" y="46"/>
                    <a:pt x="58" y="45"/>
                  </a:cubicBezTo>
                  <a:cubicBezTo>
                    <a:pt x="57" y="45"/>
                    <a:pt x="57" y="45"/>
                    <a:pt x="57" y="45"/>
                  </a:cubicBezTo>
                  <a:cubicBezTo>
                    <a:pt x="57" y="46"/>
                    <a:pt x="57" y="48"/>
                    <a:pt x="57" y="49"/>
                  </a:cubicBezTo>
                  <a:cubicBezTo>
                    <a:pt x="57" y="49"/>
                    <a:pt x="57" y="50"/>
                    <a:pt x="57" y="50"/>
                  </a:cubicBezTo>
                  <a:cubicBezTo>
                    <a:pt x="57" y="50"/>
                    <a:pt x="55" y="53"/>
                    <a:pt x="55" y="53"/>
                  </a:cubicBezTo>
                  <a:cubicBezTo>
                    <a:pt x="55" y="54"/>
                    <a:pt x="55" y="55"/>
                    <a:pt x="55" y="56"/>
                  </a:cubicBezTo>
                  <a:cubicBezTo>
                    <a:pt x="55" y="56"/>
                    <a:pt x="53" y="57"/>
                    <a:pt x="53" y="57"/>
                  </a:cubicBezTo>
                  <a:cubicBezTo>
                    <a:pt x="52" y="57"/>
                    <a:pt x="52" y="57"/>
                    <a:pt x="52" y="57"/>
                  </a:cubicBezTo>
                  <a:cubicBezTo>
                    <a:pt x="51" y="57"/>
                    <a:pt x="51" y="55"/>
                    <a:pt x="51" y="55"/>
                  </a:cubicBezTo>
                  <a:cubicBezTo>
                    <a:pt x="51" y="55"/>
                    <a:pt x="50" y="53"/>
                    <a:pt x="50" y="53"/>
                  </a:cubicBezTo>
                  <a:cubicBezTo>
                    <a:pt x="50" y="52"/>
                    <a:pt x="49" y="52"/>
                    <a:pt x="49" y="53"/>
                  </a:cubicBezTo>
                  <a:cubicBezTo>
                    <a:pt x="49" y="53"/>
                    <a:pt x="49" y="54"/>
                    <a:pt x="49" y="54"/>
                  </a:cubicBezTo>
                  <a:cubicBezTo>
                    <a:pt x="49" y="55"/>
                    <a:pt x="49" y="55"/>
                    <a:pt x="48" y="55"/>
                  </a:cubicBezTo>
                  <a:cubicBezTo>
                    <a:pt x="48" y="55"/>
                    <a:pt x="48" y="55"/>
                    <a:pt x="48" y="55"/>
                  </a:cubicBezTo>
                  <a:cubicBezTo>
                    <a:pt x="48" y="55"/>
                    <a:pt x="48" y="53"/>
                    <a:pt x="48" y="53"/>
                  </a:cubicBezTo>
                  <a:cubicBezTo>
                    <a:pt x="47" y="52"/>
                    <a:pt x="47" y="52"/>
                    <a:pt x="47" y="52"/>
                  </a:cubicBezTo>
                  <a:cubicBezTo>
                    <a:pt x="47" y="51"/>
                    <a:pt x="47" y="51"/>
                    <a:pt x="47" y="51"/>
                  </a:cubicBezTo>
                  <a:cubicBezTo>
                    <a:pt x="47" y="51"/>
                    <a:pt x="46" y="49"/>
                    <a:pt x="46" y="49"/>
                  </a:cubicBezTo>
                  <a:cubicBezTo>
                    <a:pt x="46" y="48"/>
                    <a:pt x="45" y="47"/>
                    <a:pt x="45" y="46"/>
                  </a:cubicBezTo>
                  <a:cubicBezTo>
                    <a:pt x="45" y="46"/>
                    <a:pt x="46" y="44"/>
                    <a:pt x="46" y="44"/>
                  </a:cubicBezTo>
                  <a:cubicBezTo>
                    <a:pt x="46" y="44"/>
                    <a:pt x="46" y="43"/>
                    <a:pt x="46" y="43"/>
                  </a:cubicBezTo>
                  <a:cubicBezTo>
                    <a:pt x="47" y="42"/>
                    <a:pt x="47" y="42"/>
                    <a:pt x="47" y="42"/>
                  </a:cubicBezTo>
                  <a:cubicBezTo>
                    <a:pt x="47" y="42"/>
                    <a:pt x="48" y="40"/>
                    <a:pt x="49" y="39"/>
                  </a:cubicBezTo>
                  <a:cubicBezTo>
                    <a:pt x="49" y="39"/>
                    <a:pt x="49" y="39"/>
                    <a:pt x="49" y="39"/>
                  </a:cubicBezTo>
                  <a:cubicBezTo>
                    <a:pt x="49" y="39"/>
                    <a:pt x="51" y="38"/>
                    <a:pt x="52" y="38"/>
                  </a:cubicBezTo>
                  <a:cubicBezTo>
                    <a:pt x="52" y="37"/>
                    <a:pt x="54" y="37"/>
                    <a:pt x="54" y="37"/>
                  </a:cubicBezTo>
                  <a:cubicBezTo>
                    <a:pt x="54" y="37"/>
                    <a:pt x="55" y="38"/>
                    <a:pt x="56" y="38"/>
                  </a:cubicBezTo>
                  <a:cubicBezTo>
                    <a:pt x="56" y="39"/>
                    <a:pt x="56" y="38"/>
                    <a:pt x="56" y="38"/>
                  </a:cubicBezTo>
                  <a:cubicBezTo>
                    <a:pt x="56" y="38"/>
                    <a:pt x="56" y="36"/>
                    <a:pt x="56" y="36"/>
                  </a:cubicBezTo>
                  <a:cubicBezTo>
                    <a:pt x="57" y="36"/>
                    <a:pt x="57" y="35"/>
                    <a:pt x="57" y="35"/>
                  </a:cubicBezTo>
                  <a:cubicBezTo>
                    <a:pt x="57" y="35"/>
                    <a:pt x="60" y="33"/>
                    <a:pt x="60" y="32"/>
                  </a:cubicBezTo>
                  <a:cubicBezTo>
                    <a:pt x="60" y="32"/>
                    <a:pt x="60" y="32"/>
                    <a:pt x="60" y="32"/>
                  </a:cubicBezTo>
                  <a:cubicBezTo>
                    <a:pt x="60" y="32"/>
                    <a:pt x="61" y="28"/>
                    <a:pt x="61" y="27"/>
                  </a:cubicBezTo>
                  <a:cubicBezTo>
                    <a:pt x="61" y="27"/>
                    <a:pt x="62" y="27"/>
                    <a:pt x="62" y="27"/>
                  </a:cubicBezTo>
                  <a:cubicBezTo>
                    <a:pt x="62" y="27"/>
                    <a:pt x="64" y="27"/>
                    <a:pt x="65" y="27"/>
                  </a:cubicBezTo>
                  <a:cubicBezTo>
                    <a:pt x="65" y="27"/>
                    <a:pt x="65" y="26"/>
                    <a:pt x="64" y="26"/>
                  </a:cubicBezTo>
                  <a:cubicBezTo>
                    <a:pt x="64" y="25"/>
                    <a:pt x="64" y="25"/>
                    <a:pt x="64" y="25"/>
                  </a:cubicBezTo>
                  <a:cubicBezTo>
                    <a:pt x="64" y="25"/>
                    <a:pt x="64" y="25"/>
                    <a:pt x="63" y="24"/>
                  </a:cubicBezTo>
                  <a:cubicBezTo>
                    <a:pt x="63" y="24"/>
                    <a:pt x="59" y="22"/>
                    <a:pt x="59" y="22"/>
                  </a:cubicBezTo>
                  <a:cubicBezTo>
                    <a:pt x="58" y="22"/>
                    <a:pt x="57" y="22"/>
                    <a:pt x="56" y="22"/>
                  </a:cubicBezTo>
                  <a:cubicBezTo>
                    <a:pt x="56" y="22"/>
                    <a:pt x="54" y="23"/>
                    <a:pt x="53" y="23"/>
                  </a:cubicBezTo>
                  <a:cubicBezTo>
                    <a:pt x="53" y="23"/>
                    <a:pt x="51" y="23"/>
                    <a:pt x="50" y="23"/>
                  </a:cubicBezTo>
                  <a:cubicBezTo>
                    <a:pt x="49" y="23"/>
                    <a:pt x="46" y="22"/>
                    <a:pt x="46" y="22"/>
                  </a:cubicBezTo>
                  <a:cubicBezTo>
                    <a:pt x="46" y="22"/>
                    <a:pt x="45" y="22"/>
                    <a:pt x="44" y="22"/>
                  </a:cubicBezTo>
                  <a:cubicBezTo>
                    <a:pt x="44" y="22"/>
                    <a:pt x="42" y="22"/>
                    <a:pt x="42" y="22"/>
                  </a:cubicBezTo>
                  <a:cubicBezTo>
                    <a:pt x="42" y="23"/>
                    <a:pt x="41" y="23"/>
                    <a:pt x="41" y="23"/>
                  </a:cubicBezTo>
                  <a:cubicBezTo>
                    <a:pt x="41" y="23"/>
                    <a:pt x="37" y="22"/>
                    <a:pt x="37" y="22"/>
                  </a:cubicBezTo>
                  <a:cubicBezTo>
                    <a:pt x="36" y="22"/>
                    <a:pt x="35" y="23"/>
                    <a:pt x="35" y="23"/>
                  </a:cubicBezTo>
                  <a:cubicBezTo>
                    <a:pt x="34" y="23"/>
                    <a:pt x="33" y="22"/>
                    <a:pt x="32" y="22"/>
                  </a:cubicBezTo>
                  <a:cubicBezTo>
                    <a:pt x="32" y="22"/>
                    <a:pt x="30" y="22"/>
                    <a:pt x="30" y="22"/>
                  </a:cubicBezTo>
                  <a:cubicBezTo>
                    <a:pt x="30" y="21"/>
                    <a:pt x="28" y="21"/>
                    <a:pt x="28" y="20"/>
                  </a:cubicBezTo>
                  <a:cubicBezTo>
                    <a:pt x="27" y="20"/>
                    <a:pt x="26" y="20"/>
                    <a:pt x="26" y="20"/>
                  </a:cubicBezTo>
                  <a:cubicBezTo>
                    <a:pt x="26" y="20"/>
                    <a:pt x="25" y="19"/>
                    <a:pt x="25" y="19"/>
                  </a:cubicBezTo>
                  <a:cubicBezTo>
                    <a:pt x="25" y="19"/>
                    <a:pt x="25" y="18"/>
                    <a:pt x="26" y="18"/>
                  </a:cubicBezTo>
                  <a:cubicBezTo>
                    <a:pt x="26" y="17"/>
                    <a:pt x="25" y="13"/>
                    <a:pt x="25" y="13"/>
                  </a:cubicBezTo>
                  <a:cubicBezTo>
                    <a:pt x="25" y="12"/>
                    <a:pt x="25" y="12"/>
                    <a:pt x="25" y="12"/>
                  </a:cubicBezTo>
                  <a:cubicBezTo>
                    <a:pt x="25" y="11"/>
                    <a:pt x="25" y="10"/>
                    <a:pt x="25" y="9"/>
                  </a:cubicBezTo>
                  <a:cubicBezTo>
                    <a:pt x="25" y="9"/>
                    <a:pt x="24" y="7"/>
                    <a:pt x="24" y="6"/>
                  </a:cubicBezTo>
                  <a:cubicBezTo>
                    <a:pt x="23" y="6"/>
                    <a:pt x="23" y="8"/>
                    <a:pt x="23" y="8"/>
                  </a:cubicBezTo>
                  <a:cubicBezTo>
                    <a:pt x="22" y="8"/>
                    <a:pt x="21" y="9"/>
                    <a:pt x="20" y="9"/>
                  </a:cubicBezTo>
                  <a:cubicBezTo>
                    <a:pt x="20" y="9"/>
                    <a:pt x="19" y="9"/>
                    <a:pt x="18" y="9"/>
                  </a:cubicBezTo>
                  <a:cubicBezTo>
                    <a:pt x="18" y="9"/>
                    <a:pt x="16" y="6"/>
                    <a:pt x="15" y="6"/>
                  </a:cubicBezTo>
                  <a:cubicBezTo>
                    <a:pt x="15" y="5"/>
                    <a:pt x="15" y="5"/>
                    <a:pt x="15" y="5"/>
                  </a:cubicBezTo>
                  <a:cubicBezTo>
                    <a:pt x="15" y="4"/>
                    <a:pt x="14" y="3"/>
                    <a:pt x="13" y="3"/>
                  </a:cubicBezTo>
                  <a:cubicBezTo>
                    <a:pt x="13" y="2"/>
                    <a:pt x="13" y="2"/>
                    <a:pt x="13" y="3"/>
                  </a:cubicBezTo>
                  <a:cubicBezTo>
                    <a:pt x="13" y="3"/>
                    <a:pt x="14" y="4"/>
                    <a:pt x="14" y="5"/>
                  </a:cubicBezTo>
                  <a:cubicBezTo>
                    <a:pt x="14" y="5"/>
                    <a:pt x="13" y="5"/>
                    <a:pt x="13" y="5"/>
                  </a:cubicBezTo>
                  <a:cubicBezTo>
                    <a:pt x="13" y="5"/>
                    <a:pt x="12" y="6"/>
                    <a:pt x="11" y="6"/>
                  </a:cubicBezTo>
                  <a:cubicBezTo>
                    <a:pt x="11" y="6"/>
                    <a:pt x="11" y="5"/>
                    <a:pt x="10" y="5"/>
                  </a:cubicBezTo>
                  <a:cubicBezTo>
                    <a:pt x="10" y="4"/>
                    <a:pt x="10" y="4"/>
                    <a:pt x="9" y="5"/>
                  </a:cubicBezTo>
                  <a:cubicBezTo>
                    <a:pt x="9" y="5"/>
                    <a:pt x="9" y="4"/>
                    <a:pt x="9" y="4"/>
                  </a:cubicBezTo>
                  <a:cubicBezTo>
                    <a:pt x="9" y="4"/>
                    <a:pt x="6" y="1"/>
                    <a:pt x="5" y="1"/>
                  </a:cubicBezTo>
                  <a:cubicBezTo>
                    <a:pt x="5" y="0"/>
                    <a:pt x="4" y="0"/>
                    <a:pt x="3" y="1"/>
                  </a:cubicBezTo>
                  <a:cubicBezTo>
                    <a:pt x="3" y="2"/>
                    <a:pt x="5" y="2"/>
                    <a:pt x="5" y="2"/>
                  </a:cubicBezTo>
                  <a:cubicBezTo>
                    <a:pt x="6" y="3"/>
                    <a:pt x="6" y="2"/>
                    <a:pt x="6" y="3"/>
                  </a:cubicBezTo>
                  <a:cubicBezTo>
                    <a:pt x="6" y="3"/>
                    <a:pt x="6" y="3"/>
                    <a:pt x="6" y="3"/>
                  </a:cubicBezTo>
                  <a:cubicBezTo>
                    <a:pt x="5" y="3"/>
                    <a:pt x="5" y="4"/>
                    <a:pt x="5" y="4"/>
                  </a:cubicBezTo>
                  <a:cubicBezTo>
                    <a:pt x="5" y="4"/>
                    <a:pt x="3" y="6"/>
                    <a:pt x="3" y="6"/>
                  </a:cubicBezTo>
                  <a:cubicBezTo>
                    <a:pt x="2" y="6"/>
                    <a:pt x="2" y="7"/>
                    <a:pt x="2" y="8"/>
                  </a:cubicBezTo>
                  <a:cubicBezTo>
                    <a:pt x="1" y="8"/>
                    <a:pt x="1" y="9"/>
                    <a:pt x="1" y="9"/>
                  </a:cubicBezTo>
                  <a:cubicBezTo>
                    <a:pt x="0" y="9"/>
                    <a:pt x="0" y="10"/>
                    <a:pt x="0" y="11"/>
                  </a:cubicBezTo>
                  <a:cubicBezTo>
                    <a:pt x="0" y="12"/>
                    <a:pt x="1" y="12"/>
                    <a:pt x="2" y="12"/>
                  </a:cubicBezTo>
                  <a:cubicBezTo>
                    <a:pt x="2" y="12"/>
                    <a:pt x="3" y="12"/>
                    <a:pt x="3" y="12"/>
                  </a:cubicBezTo>
                  <a:cubicBezTo>
                    <a:pt x="3" y="12"/>
                    <a:pt x="4" y="14"/>
                    <a:pt x="5" y="14"/>
                  </a:cubicBezTo>
                  <a:cubicBezTo>
                    <a:pt x="5" y="15"/>
                    <a:pt x="7" y="16"/>
                    <a:pt x="7" y="17"/>
                  </a:cubicBezTo>
                  <a:cubicBezTo>
                    <a:pt x="7" y="17"/>
                    <a:pt x="8" y="17"/>
                    <a:pt x="8" y="17"/>
                  </a:cubicBezTo>
                  <a:cubicBezTo>
                    <a:pt x="8" y="17"/>
                    <a:pt x="10" y="17"/>
                    <a:pt x="10" y="17"/>
                  </a:cubicBezTo>
                  <a:cubicBezTo>
                    <a:pt x="10" y="17"/>
                    <a:pt x="11" y="18"/>
                    <a:pt x="11" y="19"/>
                  </a:cubicBezTo>
                  <a:cubicBezTo>
                    <a:pt x="11" y="19"/>
                    <a:pt x="11" y="20"/>
                    <a:pt x="12" y="20"/>
                  </a:cubicBezTo>
                  <a:cubicBezTo>
                    <a:pt x="12" y="20"/>
                    <a:pt x="12" y="20"/>
                    <a:pt x="13" y="20"/>
                  </a:cubicBezTo>
                  <a:cubicBezTo>
                    <a:pt x="13" y="21"/>
                    <a:pt x="13" y="21"/>
                    <a:pt x="13" y="21"/>
                  </a:cubicBezTo>
                  <a:cubicBezTo>
                    <a:pt x="13" y="21"/>
                    <a:pt x="12" y="22"/>
                    <a:pt x="12" y="22"/>
                  </a:cubicBezTo>
                  <a:cubicBezTo>
                    <a:pt x="13" y="22"/>
                    <a:pt x="12" y="22"/>
                    <a:pt x="12" y="22"/>
                  </a:cubicBezTo>
                  <a:cubicBezTo>
                    <a:pt x="12" y="22"/>
                    <a:pt x="11" y="22"/>
                    <a:pt x="10" y="22"/>
                  </a:cubicBezTo>
                  <a:cubicBezTo>
                    <a:pt x="9" y="22"/>
                    <a:pt x="8" y="22"/>
                    <a:pt x="8" y="22"/>
                  </a:cubicBezTo>
                  <a:cubicBezTo>
                    <a:pt x="7" y="22"/>
                    <a:pt x="6" y="23"/>
                    <a:pt x="5" y="23"/>
                  </a:cubicBezTo>
                  <a:cubicBezTo>
                    <a:pt x="5" y="23"/>
                    <a:pt x="5" y="25"/>
                    <a:pt x="4" y="25"/>
                  </a:cubicBezTo>
                  <a:cubicBezTo>
                    <a:pt x="4" y="26"/>
                    <a:pt x="3" y="26"/>
                    <a:pt x="3" y="26"/>
                  </a:cubicBezTo>
                  <a:cubicBezTo>
                    <a:pt x="3" y="27"/>
                    <a:pt x="2" y="27"/>
                    <a:pt x="1" y="27"/>
                  </a:cubicBezTo>
                  <a:cubicBezTo>
                    <a:pt x="1" y="27"/>
                    <a:pt x="1" y="28"/>
                    <a:pt x="1" y="28"/>
                  </a:cubicBezTo>
                  <a:cubicBezTo>
                    <a:pt x="1" y="28"/>
                    <a:pt x="0" y="31"/>
                    <a:pt x="0" y="32"/>
                  </a:cubicBezTo>
                  <a:cubicBezTo>
                    <a:pt x="0" y="33"/>
                    <a:pt x="1" y="33"/>
                    <a:pt x="1" y="33"/>
                  </a:cubicBezTo>
                  <a:cubicBezTo>
                    <a:pt x="1" y="33"/>
                    <a:pt x="5" y="35"/>
                    <a:pt x="5" y="35"/>
                  </a:cubicBezTo>
                  <a:cubicBezTo>
                    <a:pt x="5" y="35"/>
                    <a:pt x="7" y="36"/>
                    <a:pt x="8" y="36"/>
                  </a:cubicBezTo>
                  <a:cubicBezTo>
                    <a:pt x="9" y="36"/>
                    <a:pt x="9" y="37"/>
                    <a:pt x="9" y="37"/>
                  </a:cubicBezTo>
                  <a:cubicBezTo>
                    <a:pt x="10" y="37"/>
                    <a:pt x="9" y="37"/>
                    <a:pt x="9" y="38"/>
                  </a:cubicBezTo>
                  <a:cubicBezTo>
                    <a:pt x="9" y="38"/>
                    <a:pt x="9" y="39"/>
                    <a:pt x="9" y="39"/>
                  </a:cubicBezTo>
                  <a:cubicBezTo>
                    <a:pt x="9" y="40"/>
                    <a:pt x="9" y="41"/>
                    <a:pt x="9" y="41"/>
                  </a:cubicBezTo>
                  <a:cubicBezTo>
                    <a:pt x="9" y="41"/>
                    <a:pt x="9" y="42"/>
                    <a:pt x="8" y="42"/>
                  </a:cubicBezTo>
                  <a:cubicBezTo>
                    <a:pt x="8" y="43"/>
                    <a:pt x="8" y="43"/>
                    <a:pt x="8" y="43"/>
                  </a:cubicBezTo>
                  <a:cubicBezTo>
                    <a:pt x="8" y="43"/>
                    <a:pt x="8" y="44"/>
                    <a:pt x="8" y="46"/>
                  </a:cubicBezTo>
                  <a:cubicBezTo>
                    <a:pt x="8" y="47"/>
                    <a:pt x="8" y="47"/>
                    <a:pt x="8" y="47"/>
                  </a:cubicBezTo>
                  <a:cubicBezTo>
                    <a:pt x="8" y="47"/>
                    <a:pt x="9" y="48"/>
                    <a:pt x="10" y="49"/>
                  </a:cubicBezTo>
                  <a:cubicBezTo>
                    <a:pt x="10" y="49"/>
                    <a:pt x="10" y="49"/>
                    <a:pt x="10" y="49"/>
                  </a:cubicBezTo>
                  <a:cubicBezTo>
                    <a:pt x="10" y="49"/>
                    <a:pt x="10" y="50"/>
                    <a:pt x="10" y="51"/>
                  </a:cubicBezTo>
                  <a:cubicBezTo>
                    <a:pt x="10" y="51"/>
                    <a:pt x="10" y="52"/>
                    <a:pt x="10" y="52"/>
                  </a:cubicBezTo>
                  <a:cubicBezTo>
                    <a:pt x="11" y="53"/>
                    <a:pt x="11" y="53"/>
                    <a:pt x="11" y="53"/>
                  </a:cubicBezTo>
                  <a:cubicBezTo>
                    <a:pt x="11" y="53"/>
                    <a:pt x="12" y="53"/>
                    <a:pt x="12" y="53"/>
                  </a:cubicBezTo>
                  <a:cubicBezTo>
                    <a:pt x="13" y="53"/>
                    <a:pt x="13" y="54"/>
                    <a:pt x="13" y="54"/>
                  </a:cubicBezTo>
                  <a:cubicBezTo>
                    <a:pt x="13" y="54"/>
                    <a:pt x="12" y="57"/>
                    <a:pt x="12" y="57"/>
                  </a:cubicBezTo>
                  <a:cubicBezTo>
                    <a:pt x="11" y="57"/>
                    <a:pt x="12" y="59"/>
                    <a:pt x="12" y="60"/>
                  </a:cubicBezTo>
                  <a:cubicBezTo>
                    <a:pt x="13" y="60"/>
                    <a:pt x="12" y="61"/>
                    <a:pt x="12" y="62"/>
                  </a:cubicBezTo>
                  <a:cubicBezTo>
                    <a:pt x="12" y="62"/>
                    <a:pt x="12" y="63"/>
                    <a:pt x="12" y="63"/>
                  </a:cubicBezTo>
                  <a:cubicBezTo>
                    <a:pt x="13" y="63"/>
                    <a:pt x="13" y="66"/>
                    <a:pt x="13" y="67"/>
                  </a:cubicBezTo>
                  <a:cubicBezTo>
                    <a:pt x="13" y="67"/>
                    <a:pt x="13" y="67"/>
                    <a:pt x="13" y="68"/>
                  </a:cubicBezTo>
                  <a:cubicBezTo>
                    <a:pt x="13" y="68"/>
                    <a:pt x="14" y="70"/>
                    <a:pt x="14" y="70"/>
                  </a:cubicBezTo>
                  <a:cubicBezTo>
                    <a:pt x="14" y="71"/>
                    <a:pt x="14" y="72"/>
                    <a:pt x="15" y="74"/>
                  </a:cubicBezTo>
                  <a:cubicBezTo>
                    <a:pt x="15" y="74"/>
                    <a:pt x="15" y="75"/>
                    <a:pt x="16" y="76"/>
                  </a:cubicBezTo>
                  <a:cubicBezTo>
                    <a:pt x="17" y="78"/>
                    <a:pt x="17" y="78"/>
                    <a:pt x="18" y="76"/>
                  </a:cubicBezTo>
                  <a:cubicBezTo>
                    <a:pt x="18" y="75"/>
                    <a:pt x="19" y="73"/>
                    <a:pt x="19" y="75"/>
                  </a:cubicBezTo>
                  <a:cubicBezTo>
                    <a:pt x="20" y="77"/>
                    <a:pt x="21" y="76"/>
                    <a:pt x="21" y="74"/>
                  </a:cubicBezTo>
                  <a:cubicBezTo>
                    <a:pt x="21" y="73"/>
                    <a:pt x="21" y="72"/>
                    <a:pt x="22" y="74"/>
                  </a:cubicBezTo>
                  <a:cubicBezTo>
                    <a:pt x="23" y="77"/>
                    <a:pt x="23" y="75"/>
                    <a:pt x="23" y="74"/>
                  </a:cubicBezTo>
                  <a:cubicBezTo>
                    <a:pt x="23" y="74"/>
                    <a:pt x="23" y="73"/>
                    <a:pt x="25" y="74"/>
                  </a:cubicBezTo>
                  <a:cubicBezTo>
                    <a:pt x="26" y="74"/>
                    <a:pt x="27" y="74"/>
                    <a:pt x="27" y="72"/>
                  </a:cubicBezTo>
                  <a:cubicBezTo>
                    <a:pt x="27" y="71"/>
                    <a:pt x="27" y="71"/>
                    <a:pt x="28" y="72"/>
                  </a:cubicBezTo>
                  <a:cubicBezTo>
                    <a:pt x="29" y="73"/>
                    <a:pt x="29" y="74"/>
                    <a:pt x="31" y="75"/>
                  </a:cubicBezTo>
                  <a:cubicBezTo>
                    <a:pt x="33" y="75"/>
                    <a:pt x="33" y="73"/>
                    <a:pt x="34" y="71"/>
                  </a:cubicBezTo>
                  <a:cubicBezTo>
                    <a:pt x="34" y="69"/>
                    <a:pt x="34" y="68"/>
                    <a:pt x="36" y="69"/>
                  </a:cubicBezTo>
                  <a:cubicBezTo>
                    <a:pt x="37" y="70"/>
                    <a:pt x="37" y="69"/>
                    <a:pt x="37" y="67"/>
                  </a:cubicBezTo>
                  <a:cubicBezTo>
                    <a:pt x="37" y="66"/>
                    <a:pt x="37" y="64"/>
                    <a:pt x="36" y="62"/>
                  </a:cubicBezTo>
                  <a:cubicBezTo>
                    <a:pt x="34" y="60"/>
                    <a:pt x="34" y="60"/>
                    <a:pt x="35" y="59"/>
                  </a:cubicBezTo>
                  <a:cubicBezTo>
                    <a:pt x="36" y="59"/>
                    <a:pt x="36" y="58"/>
                    <a:pt x="36" y="57"/>
                  </a:cubicBezTo>
                  <a:cubicBezTo>
                    <a:pt x="35" y="56"/>
                    <a:pt x="35" y="56"/>
                    <a:pt x="36" y="55"/>
                  </a:cubicBezTo>
                  <a:cubicBezTo>
                    <a:pt x="37" y="54"/>
                    <a:pt x="37" y="54"/>
                    <a:pt x="35" y="52"/>
                  </a:cubicBezTo>
                  <a:cubicBezTo>
                    <a:pt x="33" y="51"/>
                    <a:pt x="33" y="49"/>
                    <a:pt x="35" y="50"/>
                  </a:cubicBezTo>
                  <a:cubicBezTo>
                    <a:pt x="36" y="51"/>
                    <a:pt x="37" y="47"/>
                    <a:pt x="37" y="50"/>
                  </a:cubicBezTo>
                  <a:cubicBezTo>
                    <a:pt x="38" y="52"/>
                    <a:pt x="39" y="51"/>
                    <a:pt x="38" y="52"/>
                  </a:cubicBezTo>
                  <a:cubicBezTo>
                    <a:pt x="38" y="54"/>
                    <a:pt x="37" y="56"/>
                    <a:pt x="40" y="58"/>
                  </a:cubicBezTo>
                  <a:cubicBezTo>
                    <a:pt x="43" y="59"/>
                    <a:pt x="48" y="60"/>
                    <a:pt x="49" y="59"/>
                  </a:cubicBezTo>
                  <a:cubicBezTo>
                    <a:pt x="51" y="58"/>
                    <a:pt x="50" y="58"/>
                    <a:pt x="51" y="60"/>
                  </a:cubicBezTo>
                  <a:cubicBezTo>
                    <a:pt x="52" y="62"/>
                    <a:pt x="54" y="66"/>
                    <a:pt x="55" y="69"/>
                  </a:cubicBezTo>
                  <a:cubicBezTo>
                    <a:pt x="56" y="71"/>
                    <a:pt x="57" y="74"/>
                    <a:pt x="57" y="75"/>
                  </a:cubicBezTo>
                  <a:cubicBezTo>
                    <a:pt x="57" y="76"/>
                    <a:pt x="58" y="83"/>
                    <a:pt x="59" y="86"/>
                  </a:cubicBezTo>
                  <a:cubicBezTo>
                    <a:pt x="60" y="88"/>
                    <a:pt x="64" y="93"/>
                    <a:pt x="62" y="89"/>
                  </a:cubicBezTo>
                  <a:cubicBezTo>
                    <a:pt x="61" y="87"/>
                    <a:pt x="61" y="86"/>
                    <a:pt x="61" y="87"/>
                  </a:cubicBezTo>
                  <a:cubicBezTo>
                    <a:pt x="61" y="86"/>
                    <a:pt x="61" y="86"/>
                    <a:pt x="61" y="85"/>
                  </a:cubicBezTo>
                  <a:cubicBezTo>
                    <a:pt x="61" y="85"/>
                    <a:pt x="61" y="84"/>
                    <a:pt x="61" y="84"/>
                  </a:cubicBezTo>
                  <a:cubicBezTo>
                    <a:pt x="61" y="84"/>
                    <a:pt x="63" y="81"/>
                    <a:pt x="63" y="81"/>
                  </a:cubicBezTo>
                  <a:cubicBezTo>
                    <a:pt x="63" y="80"/>
                    <a:pt x="64" y="81"/>
                    <a:pt x="64" y="82"/>
                  </a:cubicBezTo>
                  <a:cubicBezTo>
                    <a:pt x="64" y="82"/>
                    <a:pt x="65" y="82"/>
                    <a:pt x="66" y="82"/>
                  </a:cubicBezTo>
                  <a:cubicBezTo>
                    <a:pt x="66" y="82"/>
                    <a:pt x="67" y="82"/>
                    <a:pt x="67" y="83"/>
                  </a:cubicBezTo>
                  <a:cubicBezTo>
                    <a:pt x="68" y="83"/>
                    <a:pt x="68" y="82"/>
                    <a:pt x="68" y="82"/>
                  </a:cubicBezTo>
                  <a:cubicBezTo>
                    <a:pt x="68" y="82"/>
                    <a:pt x="67" y="75"/>
                    <a:pt x="67" y="75"/>
                  </a:cubicBezTo>
                  <a:cubicBezTo>
                    <a:pt x="67" y="74"/>
                    <a:pt x="67" y="74"/>
                    <a:pt x="67" y="7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5" name="Freeform 714">
              <a:extLst>
                <a:ext uri="{FF2B5EF4-FFF2-40B4-BE49-F238E27FC236}">
                  <a16:creationId xmlns:a16="http://schemas.microsoft.com/office/drawing/2014/main" id="{CF5D0037-957F-4876-A075-40482A3B954A}"/>
                </a:ext>
              </a:extLst>
            </p:cNvPr>
            <p:cNvSpPr>
              <a:spLocks/>
            </p:cNvSpPr>
            <p:nvPr/>
          </p:nvSpPr>
          <p:spPr bwMode="auto">
            <a:xfrm>
              <a:off x="5147" y="2043"/>
              <a:ext cx="167" cy="90"/>
            </a:xfrm>
            <a:custGeom>
              <a:avLst/>
              <a:gdLst>
                <a:gd name="T0" fmla="*/ 5 w 121"/>
                <a:gd name="T1" fmla="*/ 13 h 66"/>
                <a:gd name="T2" fmla="*/ 4 w 121"/>
                <a:gd name="T3" fmla="*/ 18 h 66"/>
                <a:gd name="T4" fmla="*/ 2 w 121"/>
                <a:gd name="T5" fmla="*/ 22 h 66"/>
                <a:gd name="T6" fmla="*/ 1 w 121"/>
                <a:gd name="T7" fmla="*/ 26 h 66"/>
                <a:gd name="T8" fmla="*/ 7 w 121"/>
                <a:gd name="T9" fmla="*/ 30 h 66"/>
                <a:gd name="T10" fmla="*/ 8 w 121"/>
                <a:gd name="T11" fmla="*/ 28 h 66"/>
                <a:gd name="T12" fmla="*/ 17 w 121"/>
                <a:gd name="T13" fmla="*/ 33 h 66"/>
                <a:gd name="T14" fmla="*/ 27 w 121"/>
                <a:gd name="T15" fmla="*/ 41 h 66"/>
                <a:gd name="T16" fmla="*/ 31 w 121"/>
                <a:gd name="T17" fmla="*/ 41 h 66"/>
                <a:gd name="T18" fmla="*/ 39 w 121"/>
                <a:gd name="T19" fmla="*/ 44 h 66"/>
                <a:gd name="T20" fmla="*/ 40 w 121"/>
                <a:gd name="T21" fmla="*/ 47 h 66"/>
                <a:gd name="T22" fmla="*/ 47 w 121"/>
                <a:gd name="T23" fmla="*/ 49 h 66"/>
                <a:gd name="T24" fmla="*/ 49 w 121"/>
                <a:gd name="T25" fmla="*/ 50 h 66"/>
                <a:gd name="T26" fmla="*/ 53 w 121"/>
                <a:gd name="T27" fmla="*/ 48 h 66"/>
                <a:gd name="T28" fmla="*/ 57 w 121"/>
                <a:gd name="T29" fmla="*/ 49 h 66"/>
                <a:gd name="T30" fmla="*/ 62 w 121"/>
                <a:gd name="T31" fmla="*/ 48 h 66"/>
                <a:gd name="T32" fmla="*/ 68 w 121"/>
                <a:gd name="T33" fmla="*/ 50 h 66"/>
                <a:gd name="T34" fmla="*/ 71 w 121"/>
                <a:gd name="T35" fmla="*/ 55 h 66"/>
                <a:gd name="T36" fmla="*/ 77 w 121"/>
                <a:gd name="T37" fmla="*/ 58 h 66"/>
                <a:gd name="T38" fmla="*/ 79 w 121"/>
                <a:gd name="T39" fmla="*/ 59 h 66"/>
                <a:gd name="T40" fmla="*/ 84 w 121"/>
                <a:gd name="T41" fmla="*/ 58 h 66"/>
                <a:gd name="T42" fmla="*/ 87 w 121"/>
                <a:gd name="T43" fmla="*/ 62 h 66"/>
                <a:gd name="T44" fmla="*/ 96 w 121"/>
                <a:gd name="T45" fmla="*/ 63 h 66"/>
                <a:gd name="T46" fmla="*/ 100 w 121"/>
                <a:gd name="T47" fmla="*/ 64 h 66"/>
                <a:gd name="T48" fmla="*/ 104 w 121"/>
                <a:gd name="T49" fmla="*/ 62 h 66"/>
                <a:gd name="T50" fmla="*/ 105 w 121"/>
                <a:gd name="T51" fmla="*/ 64 h 66"/>
                <a:gd name="T52" fmla="*/ 114 w 121"/>
                <a:gd name="T53" fmla="*/ 65 h 66"/>
                <a:gd name="T54" fmla="*/ 121 w 121"/>
                <a:gd name="T55" fmla="*/ 59 h 66"/>
                <a:gd name="T56" fmla="*/ 118 w 121"/>
                <a:gd name="T57" fmla="*/ 53 h 66"/>
                <a:gd name="T58" fmla="*/ 120 w 121"/>
                <a:gd name="T59" fmla="*/ 41 h 66"/>
                <a:gd name="T60" fmla="*/ 113 w 121"/>
                <a:gd name="T61" fmla="*/ 42 h 66"/>
                <a:gd name="T62" fmla="*/ 100 w 121"/>
                <a:gd name="T63" fmla="*/ 38 h 66"/>
                <a:gd name="T64" fmla="*/ 96 w 121"/>
                <a:gd name="T65" fmla="*/ 40 h 66"/>
                <a:gd name="T66" fmla="*/ 91 w 121"/>
                <a:gd name="T67" fmla="*/ 37 h 66"/>
                <a:gd name="T68" fmla="*/ 90 w 121"/>
                <a:gd name="T69" fmla="*/ 41 h 66"/>
                <a:gd name="T70" fmla="*/ 84 w 121"/>
                <a:gd name="T71" fmla="*/ 34 h 66"/>
                <a:gd name="T72" fmla="*/ 75 w 121"/>
                <a:gd name="T73" fmla="*/ 34 h 66"/>
                <a:gd name="T74" fmla="*/ 76 w 121"/>
                <a:gd name="T75" fmla="*/ 30 h 66"/>
                <a:gd name="T76" fmla="*/ 67 w 121"/>
                <a:gd name="T77" fmla="*/ 28 h 66"/>
                <a:gd name="T78" fmla="*/ 63 w 121"/>
                <a:gd name="T79" fmla="*/ 24 h 66"/>
                <a:gd name="T80" fmla="*/ 62 w 121"/>
                <a:gd name="T81" fmla="*/ 20 h 66"/>
                <a:gd name="T82" fmla="*/ 54 w 121"/>
                <a:gd name="T83" fmla="*/ 20 h 66"/>
                <a:gd name="T84" fmla="*/ 43 w 121"/>
                <a:gd name="T85" fmla="*/ 12 h 66"/>
                <a:gd name="T86" fmla="*/ 37 w 121"/>
                <a:gd name="T87" fmla="*/ 8 h 66"/>
                <a:gd name="T88" fmla="*/ 30 w 121"/>
                <a:gd name="T89" fmla="*/ 2 h 66"/>
                <a:gd name="T90" fmla="*/ 23 w 121"/>
                <a:gd name="T91" fmla="*/ 0 h 66"/>
                <a:gd name="T92" fmla="*/ 18 w 121"/>
                <a:gd name="T93" fmla="*/ 6 h 66"/>
                <a:gd name="T94" fmla="*/ 15 w 121"/>
                <a:gd name="T95" fmla="*/ 5 h 66"/>
                <a:gd name="T96" fmla="*/ 9 w 121"/>
                <a:gd name="T97" fmla="*/ 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 h="66">
                  <a:moveTo>
                    <a:pt x="6" y="11"/>
                  </a:moveTo>
                  <a:cubicBezTo>
                    <a:pt x="6" y="12"/>
                    <a:pt x="6" y="13"/>
                    <a:pt x="5" y="13"/>
                  </a:cubicBezTo>
                  <a:cubicBezTo>
                    <a:pt x="5" y="14"/>
                    <a:pt x="3" y="15"/>
                    <a:pt x="3" y="16"/>
                  </a:cubicBezTo>
                  <a:cubicBezTo>
                    <a:pt x="3" y="17"/>
                    <a:pt x="3" y="17"/>
                    <a:pt x="4" y="18"/>
                  </a:cubicBezTo>
                  <a:cubicBezTo>
                    <a:pt x="4" y="18"/>
                    <a:pt x="4" y="18"/>
                    <a:pt x="4" y="18"/>
                  </a:cubicBezTo>
                  <a:cubicBezTo>
                    <a:pt x="4" y="19"/>
                    <a:pt x="2" y="21"/>
                    <a:pt x="2" y="22"/>
                  </a:cubicBezTo>
                  <a:cubicBezTo>
                    <a:pt x="1" y="23"/>
                    <a:pt x="1" y="24"/>
                    <a:pt x="1" y="25"/>
                  </a:cubicBezTo>
                  <a:cubicBezTo>
                    <a:pt x="1" y="26"/>
                    <a:pt x="0" y="26"/>
                    <a:pt x="1" y="26"/>
                  </a:cubicBezTo>
                  <a:cubicBezTo>
                    <a:pt x="1" y="27"/>
                    <a:pt x="4" y="28"/>
                    <a:pt x="5" y="29"/>
                  </a:cubicBezTo>
                  <a:cubicBezTo>
                    <a:pt x="5" y="29"/>
                    <a:pt x="7" y="30"/>
                    <a:pt x="7" y="30"/>
                  </a:cubicBezTo>
                  <a:cubicBezTo>
                    <a:pt x="7" y="30"/>
                    <a:pt x="7" y="30"/>
                    <a:pt x="7" y="29"/>
                  </a:cubicBezTo>
                  <a:cubicBezTo>
                    <a:pt x="7" y="29"/>
                    <a:pt x="7" y="28"/>
                    <a:pt x="8" y="28"/>
                  </a:cubicBezTo>
                  <a:cubicBezTo>
                    <a:pt x="8" y="29"/>
                    <a:pt x="14" y="33"/>
                    <a:pt x="15" y="33"/>
                  </a:cubicBezTo>
                  <a:cubicBezTo>
                    <a:pt x="16" y="33"/>
                    <a:pt x="17" y="33"/>
                    <a:pt x="17" y="33"/>
                  </a:cubicBezTo>
                  <a:cubicBezTo>
                    <a:pt x="17" y="34"/>
                    <a:pt x="21" y="38"/>
                    <a:pt x="22" y="38"/>
                  </a:cubicBezTo>
                  <a:cubicBezTo>
                    <a:pt x="23" y="38"/>
                    <a:pt x="26" y="41"/>
                    <a:pt x="27" y="41"/>
                  </a:cubicBezTo>
                  <a:cubicBezTo>
                    <a:pt x="27" y="41"/>
                    <a:pt x="28" y="42"/>
                    <a:pt x="29" y="41"/>
                  </a:cubicBezTo>
                  <a:cubicBezTo>
                    <a:pt x="30" y="41"/>
                    <a:pt x="30" y="41"/>
                    <a:pt x="31" y="41"/>
                  </a:cubicBezTo>
                  <a:cubicBezTo>
                    <a:pt x="31" y="41"/>
                    <a:pt x="32" y="42"/>
                    <a:pt x="32" y="42"/>
                  </a:cubicBezTo>
                  <a:cubicBezTo>
                    <a:pt x="33" y="42"/>
                    <a:pt x="39" y="44"/>
                    <a:pt x="39" y="44"/>
                  </a:cubicBezTo>
                  <a:cubicBezTo>
                    <a:pt x="39" y="44"/>
                    <a:pt x="39" y="44"/>
                    <a:pt x="40" y="44"/>
                  </a:cubicBezTo>
                  <a:cubicBezTo>
                    <a:pt x="40" y="45"/>
                    <a:pt x="40" y="47"/>
                    <a:pt x="40" y="47"/>
                  </a:cubicBezTo>
                  <a:cubicBezTo>
                    <a:pt x="40" y="47"/>
                    <a:pt x="41" y="47"/>
                    <a:pt x="41" y="47"/>
                  </a:cubicBezTo>
                  <a:cubicBezTo>
                    <a:pt x="42" y="47"/>
                    <a:pt x="47" y="49"/>
                    <a:pt x="47" y="49"/>
                  </a:cubicBezTo>
                  <a:cubicBezTo>
                    <a:pt x="47" y="49"/>
                    <a:pt x="47" y="49"/>
                    <a:pt x="47" y="49"/>
                  </a:cubicBezTo>
                  <a:cubicBezTo>
                    <a:pt x="48" y="49"/>
                    <a:pt x="49" y="50"/>
                    <a:pt x="49" y="50"/>
                  </a:cubicBezTo>
                  <a:cubicBezTo>
                    <a:pt x="49" y="49"/>
                    <a:pt x="52" y="48"/>
                    <a:pt x="52" y="48"/>
                  </a:cubicBezTo>
                  <a:cubicBezTo>
                    <a:pt x="52" y="48"/>
                    <a:pt x="52" y="48"/>
                    <a:pt x="53" y="48"/>
                  </a:cubicBezTo>
                  <a:cubicBezTo>
                    <a:pt x="53" y="48"/>
                    <a:pt x="56" y="49"/>
                    <a:pt x="56" y="49"/>
                  </a:cubicBezTo>
                  <a:cubicBezTo>
                    <a:pt x="56" y="49"/>
                    <a:pt x="57" y="50"/>
                    <a:pt x="57" y="49"/>
                  </a:cubicBezTo>
                  <a:cubicBezTo>
                    <a:pt x="57" y="49"/>
                    <a:pt x="58" y="48"/>
                    <a:pt x="58" y="48"/>
                  </a:cubicBezTo>
                  <a:cubicBezTo>
                    <a:pt x="59" y="48"/>
                    <a:pt x="61" y="47"/>
                    <a:pt x="62" y="48"/>
                  </a:cubicBezTo>
                  <a:cubicBezTo>
                    <a:pt x="64" y="48"/>
                    <a:pt x="67" y="50"/>
                    <a:pt x="67" y="50"/>
                  </a:cubicBezTo>
                  <a:cubicBezTo>
                    <a:pt x="67" y="50"/>
                    <a:pt x="68" y="50"/>
                    <a:pt x="68" y="50"/>
                  </a:cubicBezTo>
                  <a:cubicBezTo>
                    <a:pt x="68" y="51"/>
                    <a:pt x="68" y="53"/>
                    <a:pt x="69" y="54"/>
                  </a:cubicBezTo>
                  <a:cubicBezTo>
                    <a:pt x="69" y="55"/>
                    <a:pt x="70" y="55"/>
                    <a:pt x="71" y="55"/>
                  </a:cubicBezTo>
                  <a:cubicBezTo>
                    <a:pt x="71" y="55"/>
                    <a:pt x="72" y="56"/>
                    <a:pt x="73" y="56"/>
                  </a:cubicBezTo>
                  <a:cubicBezTo>
                    <a:pt x="73" y="56"/>
                    <a:pt x="76" y="57"/>
                    <a:pt x="77" y="58"/>
                  </a:cubicBezTo>
                  <a:cubicBezTo>
                    <a:pt x="77" y="58"/>
                    <a:pt x="78" y="59"/>
                    <a:pt x="78" y="59"/>
                  </a:cubicBezTo>
                  <a:cubicBezTo>
                    <a:pt x="78" y="59"/>
                    <a:pt x="78" y="60"/>
                    <a:pt x="79" y="59"/>
                  </a:cubicBezTo>
                  <a:cubicBezTo>
                    <a:pt x="80" y="59"/>
                    <a:pt x="83" y="58"/>
                    <a:pt x="83" y="58"/>
                  </a:cubicBezTo>
                  <a:cubicBezTo>
                    <a:pt x="83" y="58"/>
                    <a:pt x="84" y="58"/>
                    <a:pt x="84" y="58"/>
                  </a:cubicBezTo>
                  <a:cubicBezTo>
                    <a:pt x="84" y="58"/>
                    <a:pt x="86" y="62"/>
                    <a:pt x="86" y="62"/>
                  </a:cubicBezTo>
                  <a:cubicBezTo>
                    <a:pt x="86" y="62"/>
                    <a:pt x="86" y="62"/>
                    <a:pt x="87" y="62"/>
                  </a:cubicBezTo>
                  <a:cubicBezTo>
                    <a:pt x="88" y="62"/>
                    <a:pt x="91" y="61"/>
                    <a:pt x="91" y="62"/>
                  </a:cubicBezTo>
                  <a:cubicBezTo>
                    <a:pt x="92" y="62"/>
                    <a:pt x="96" y="63"/>
                    <a:pt x="96" y="63"/>
                  </a:cubicBezTo>
                  <a:cubicBezTo>
                    <a:pt x="100" y="64"/>
                    <a:pt x="100" y="64"/>
                    <a:pt x="100" y="64"/>
                  </a:cubicBezTo>
                  <a:cubicBezTo>
                    <a:pt x="100" y="64"/>
                    <a:pt x="100" y="64"/>
                    <a:pt x="100" y="64"/>
                  </a:cubicBezTo>
                  <a:cubicBezTo>
                    <a:pt x="101" y="64"/>
                    <a:pt x="102" y="63"/>
                    <a:pt x="103" y="63"/>
                  </a:cubicBezTo>
                  <a:cubicBezTo>
                    <a:pt x="103" y="62"/>
                    <a:pt x="104" y="62"/>
                    <a:pt x="104" y="62"/>
                  </a:cubicBezTo>
                  <a:cubicBezTo>
                    <a:pt x="104" y="62"/>
                    <a:pt x="105" y="63"/>
                    <a:pt x="105" y="63"/>
                  </a:cubicBezTo>
                  <a:cubicBezTo>
                    <a:pt x="105" y="64"/>
                    <a:pt x="105" y="64"/>
                    <a:pt x="105" y="64"/>
                  </a:cubicBezTo>
                  <a:cubicBezTo>
                    <a:pt x="106" y="64"/>
                    <a:pt x="107" y="65"/>
                    <a:pt x="108" y="65"/>
                  </a:cubicBezTo>
                  <a:cubicBezTo>
                    <a:pt x="108" y="65"/>
                    <a:pt x="113" y="65"/>
                    <a:pt x="114" y="65"/>
                  </a:cubicBezTo>
                  <a:cubicBezTo>
                    <a:pt x="114" y="65"/>
                    <a:pt x="118" y="66"/>
                    <a:pt x="119" y="65"/>
                  </a:cubicBezTo>
                  <a:cubicBezTo>
                    <a:pt x="119" y="64"/>
                    <a:pt x="121" y="59"/>
                    <a:pt x="121" y="59"/>
                  </a:cubicBezTo>
                  <a:cubicBezTo>
                    <a:pt x="121" y="59"/>
                    <a:pt x="121" y="59"/>
                    <a:pt x="121" y="58"/>
                  </a:cubicBezTo>
                  <a:cubicBezTo>
                    <a:pt x="121" y="58"/>
                    <a:pt x="118" y="54"/>
                    <a:pt x="118" y="53"/>
                  </a:cubicBezTo>
                  <a:cubicBezTo>
                    <a:pt x="118" y="52"/>
                    <a:pt x="120" y="45"/>
                    <a:pt x="120" y="44"/>
                  </a:cubicBezTo>
                  <a:cubicBezTo>
                    <a:pt x="120" y="43"/>
                    <a:pt x="120" y="42"/>
                    <a:pt x="120" y="41"/>
                  </a:cubicBezTo>
                  <a:cubicBezTo>
                    <a:pt x="119" y="42"/>
                    <a:pt x="115" y="42"/>
                    <a:pt x="115" y="42"/>
                  </a:cubicBezTo>
                  <a:cubicBezTo>
                    <a:pt x="114" y="42"/>
                    <a:pt x="113" y="42"/>
                    <a:pt x="113" y="42"/>
                  </a:cubicBezTo>
                  <a:cubicBezTo>
                    <a:pt x="113" y="42"/>
                    <a:pt x="104" y="40"/>
                    <a:pt x="104" y="40"/>
                  </a:cubicBezTo>
                  <a:cubicBezTo>
                    <a:pt x="103" y="40"/>
                    <a:pt x="101" y="39"/>
                    <a:pt x="100" y="38"/>
                  </a:cubicBezTo>
                  <a:cubicBezTo>
                    <a:pt x="99" y="38"/>
                    <a:pt x="97" y="39"/>
                    <a:pt x="97" y="39"/>
                  </a:cubicBezTo>
                  <a:cubicBezTo>
                    <a:pt x="97" y="40"/>
                    <a:pt x="96" y="40"/>
                    <a:pt x="96" y="40"/>
                  </a:cubicBezTo>
                  <a:cubicBezTo>
                    <a:pt x="96" y="40"/>
                    <a:pt x="94" y="40"/>
                    <a:pt x="93" y="39"/>
                  </a:cubicBezTo>
                  <a:cubicBezTo>
                    <a:pt x="93" y="39"/>
                    <a:pt x="91" y="38"/>
                    <a:pt x="91" y="37"/>
                  </a:cubicBezTo>
                  <a:cubicBezTo>
                    <a:pt x="92" y="37"/>
                    <a:pt x="91" y="37"/>
                    <a:pt x="91" y="37"/>
                  </a:cubicBezTo>
                  <a:cubicBezTo>
                    <a:pt x="90" y="38"/>
                    <a:pt x="90" y="40"/>
                    <a:pt x="90" y="41"/>
                  </a:cubicBezTo>
                  <a:cubicBezTo>
                    <a:pt x="89" y="41"/>
                    <a:pt x="88" y="39"/>
                    <a:pt x="87" y="38"/>
                  </a:cubicBezTo>
                  <a:cubicBezTo>
                    <a:pt x="87" y="37"/>
                    <a:pt x="86" y="35"/>
                    <a:pt x="84" y="34"/>
                  </a:cubicBezTo>
                  <a:cubicBezTo>
                    <a:pt x="83" y="33"/>
                    <a:pt x="78" y="34"/>
                    <a:pt x="77" y="34"/>
                  </a:cubicBezTo>
                  <a:cubicBezTo>
                    <a:pt x="76" y="34"/>
                    <a:pt x="76" y="34"/>
                    <a:pt x="75" y="34"/>
                  </a:cubicBezTo>
                  <a:cubicBezTo>
                    <a:pt x="75" y="34"/>
                    <a:pt x="76" y="31"/>
                    <a:pt x="76" y="31"/>
                  </a:cubicBezTo>
                  <a:cubicBezTo>
                    <a:pt x="77" y="30"/>
                    <a:pt x="76" y="30"/>
                    <a:pt x="76" y="30"/>
                  </a:cubicBezTo>
                  <a:cubicBezTo>
                    <a:pt x="75" y="30"/>
                    <a:pt x="74" y="30"/>
                    <a:pt x="73" y="30"/>
                  </a:cubicBezTo>
                  <a:cubicBezTo>
                    <a:pt x="72" y="30"/>
                    <a:pt x="68" y="28"/>
                    <a:pt x="67" y="28"/>
                  </a:cubicBezTo>
                  <a:cubicBezTo>
                    <a:pt x="67" y="28"/>
                    <a:pt x="63" y="25"/>
                    <a:pt x="63" y="25"/>
                  </a:cubicBezTo>
                  <a:cubicBezTo>
                    <a:pt x="62" y="25"/>
                    <a:pt x="62" y="24"/>
                    <a:pt x="63" y="24"/>
                  </a:cubicBezTo>
                  <a:cubicBezTo>
                    <a:pt x="63" y="23"/>
                    <a:pt x="62" y="22"/>
                    <a:pt x="62" y="22"/>
                  </a:cubicBezTo>
                  <a:cubicBezTo>
                    <a:pt x="62" y="21"/>
                    <a:pt x="62" y="20"/>
                    <a:pt x="62" y="20"/>
                  </a:cubicBezTo>
                  <a:cubicBezTo>
                    <a:pt x="61" y="19"/>
                    <a:pt x="60" y="19"/>
                    <a:pt x="58" y="19"/>
                  </a:cubicBezTo>
                  <a:cubicBezTo>
                    <a:pt x="57" y="20"/>
                    <a:pt x="56" y="20"/>
                    <a:pt x="54" y="20"/>
                  </a:cubicBezTo>
                  <a:cubicBezTo>
                    <a:pt x="53" y="20"/>
                    <a:pt x="52" y="19"/>
                    <a:pt x="50" y="16"/>
                  </a:cubicBezTo>
                  <a:cubicBezTo>
                    <a:pt x="48" y="13"/>
                    <a:pt x="43" y="12"/>
                    <a:pt x="43" y="12"/>
                  </a:cubicBezTo>
                  <a:cubicBezTo>
                    <a:pt x="42" y="12"/>
                    <a:pt x="42" y="12"/>
                    <a:pt x="42" y="12"/>
                  </a:cubicBezTo>
                  <a:cubicBezTo>
                    <a:pt x="42" y="12"/>
                    <a:pt x="38" y="9"/>
                    <a:pt x="37" y="8"/>
                  </a:cubicBezTo>
                  <a:cubicBezTo>
                    <a:pt x="37" y="8"/>
                    <a:pt x="36" y="8"/>
                    <a:pt x="36" y="8"/>
                  </a:cubicBezTo>
                  <a:cubicBezTo>
                    <a:pt x="32" y="6"/>
                    <a:pt x="30" y="2"/>
                    <a:pt x="30" y="2"/>
                  </a:cubicBezTo>
                  <a:cubicBezTo>
                    <a:pt x="30" y="2"/>
                    <a:pt x="30" y="1"/>
                    <a:pt x="29" y="1"/>
                  </a:cubicBezTo>
                  <a:cubicBezTo>
                    <a:pt x="29" y="1"/>
                    <a:pt x="26" y="0"/>
                    <a:pt x="23" y="0"/>
                  </a:cubicBezTo>
                  <a:cubicBezTo>
                    <a:pt x="20" y="0"/>
                    <a:pt x="19" y="5"/>
                    <a:pt x="19" y="5"/>
                  </a:cubicBezTo>
                  <a:cubicBezTo>
                    <a:pt x="19" y="6"/>
                    <a:pt x="18" y="6"/>
                    <a:pt x="18" y="6"/>
                  </a:cubicBezTo>
                  <a:cubicBezTo>
                    <a:pt x="18" y="6"/>
                    <a:pt x="17" y="6"/>
                    <a:pt x="16" y="6"/>
                  </a:cubicBezTo>
                  <a:cubicBezTo>
                    <a:pt x="16" y="6"/>
                    <a:pt x="15" y="5"/>
                    <a:pt x="15" y="5"/>
                  </a:cubicBezTo>
                  <a:cubicBezTo>
                    <a:pt x="15" y="5"/>
                    <a:pt x="15" y="4"/>
                    <a:pt x="15" y="4"/>
                  </a:cubicBezTo>
                  <a:cubicBezTo>
                    <a:pt x="13" y="5"/>
                    <a:pt x="10" y="7"/>
                    <a:pt x="9" y="7"/>
                  </a:cubicBezTo>
                  <a:cubicBezTo>
                    <a:pt x="9" y="8"/>
                    <a:pt x="6" y="10"/>
                    <a:pt x="6"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6" name="Freeform 715">
              <a:extLst>
                <a:ext uri="{FF2B5EF4-FFF2-40B4-BE49-F238E27FC236}">
                  <a16:creationId xmlns:a16="http://schemas.microsoft.com/office/drawing/2014/main" id="{B7E0DE5A-701E-4086-9575-3375A7A8148A}"/>
                </a:ext>
              </a:extLst>
            </p:cNvPr>
            <p:cNvSpPr>
              <a:spLocks/>
            </p:cNvSpPr>
            <p:nvPr/>
          </p:nvSpPr>
          <p:spPr bwMode="auto">
            <a:xfrm>
              <a:off x="5521" y="2410"/>
              <a:ext cx="2" cy="4"/>
            </a:xfrm>
            <a:custGeom>
              <a:avLst/>
              <a:gdLst>
                <a:gd name="T0" fmla="*/ 2 w 2"/>
                <a:gd name="T1" fmla="*/ 3 h 3"/>
                <a:gd name="T2" fmla="*/ 1 w 2"/>
                <a:gd name="T3" fmla="*/ 1 h 3"/>
                <a:gd name="T4" fmla="*/ 2 w 2"/>
                <a:gd name="T5" fmla="*/ 3 h 3"/>
              </a:gdLst>
              <a:ahLst/>
              <a:cxnLst>
                <a:cxn ang="0">
                  <a:pos x="T0" y="T1"/>
                </a:cxn>
                <a:cxn ang="0">
                  <a:pos x="T2" y="T3"/>
                </a:cxn>
                <a:cxn ang="0">
                  <a:pos x="T4" y="T5"/>
                </a:cxn>
              </a:cxnLst>
              <a:rect l="0" t="0" r="r" b="b"/>
              <a:pathLst>
                <a:path w="2" h="3">
                  <a:moveTo>
                    <a:pt x="2" y="3"/>
                  </a:moveTo>
                  <a:cubicBezTo>
                    <a:pt x="2" y="3"/>
                    <a:pt x="2" y="2"/>
                    <a:pt x="1" y="1"/>
                  </a:cubicBezTo>
                  <a:cubicBezTo>
                    <a:pt x="1" y="0"/>
                    <a:pt x="0"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7" name="Freeform 716">
              <a:extLst>
                <a:ext uri="{FF2B5EF4-FFF2-40B4-BE49-F238E27FC236}">
                  <a16:creationId xmlns:a16="http://schemas.microsoft.com/office/drawing/2014/main" id="{EDE4466B-3DCC-4837-82EA-FE758C83CF7F}"/>
                </a:ext>
              </a:extLst>
            </p:cNvPr>
            <p:cNvSpPr>
              <a:spLocks/>
            </p:cNvSpPr>
            <p:nvPr/>
          </p:nvSpPr>
          <p:spPr bwMode="auto">
            <a:xfrm>
              <a:off x="5522" y="2421"/>
              <a:ext cx="4" cy="9"/>
            </a:xfrm>
            <a:custGeom>
              <a:avLst/>
              <a:gdLst>
                <a:gd name="T0" fmla="*/ 1 w 3"/>
                <a:gd name="T1" fmla="*/ 2 h 6"/>
                <a:gd name="T2" fmla="*/ 2 w 3"/>
                <a:gd name="T3" fmla="*/ 5 h 6"/>
                <a:gd name="T4" fmla="*/ 2 w 3"/>
                <a:gd name="T5" fmla="*/ 2 h 6"/>
                <a:gd name="T6" fmla="*/ 1 w 3"/>
                <a:gd name="T7" fmla="*/ 2 h 6"/>
              </a:gdLst>
              <a:ahLst/>
              <a:cxnLst>
                <a:cxn ang="0">
                  <a:pos x="T0" y="T1"/>
                </a:cxn>
                <a:cxn ang="0">
                  <a:pos x="T2" y="T3"/>
                </a:cxn>
                <a:cxn ang="0">
                  <a:pos x="T4" y="T5"/>
                </a:cxn>
                <a:cxn ang="0">
                  <a:pos x="T6" y="T7"/>
                </a:cxn>
              </a:cxnLst>
              <a:rect l="0" t="0" r="r" b="b"/>
              <a:pathLst>
                <a:path w="3" h="6">
                  <a:moveTo>
                    <a:pt x="1" y="2"/>
                  </a:moveTo>
                  <a:cubicBezTo>
                    <a:pt x="0" y="4"/>
                    <a:pt x="1" y="6"/>
                    <a:pt x="2" y="5"/>
                  </a:cubicBezTo>
                  <a:cubicBezTo>
                    <a:pt x="3" y="5"/>
                    <a:pt x="3" y="4"/>
                    <a:pt x="2" y="2"/>
                  </a:cubicBezTo>
                  <a:cubicBezTo>
                    <a:pt x="1" y="0"/>
                    <a:pt x="1"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8" name="Freeform 717">
              <a:extLst>
                <a:ext uri="{FF2B5EF4-FFF2-40B4-BE49-F238E27FC236}">
                  <a16:creationId xmlns:a16="http://schemas.microsoft.com/office/drawing/2014/main" id="{41A4A5BA-7DBC-4B48-9CEF-9C56C6E2EF34}"/>
                </a:ext>
              </a:extLst>
            </p:cNvPr>
            <p:cNvSpPr>
              <a:spLocks/>
            </p:cNvSpPr>
            <p:nvPr/>
          </p:nvSpPr>
          <p:spPr bwMode="auto">
            <a:xfrm>
              <a:off x="5519" y="2439"/>
              <a:ext cx="4" cy="10"/>
            </a:xfrm>
            <a:custGeom>
              <a:avLst/>
              <a:gdLst>
                <a:gd name="T0" fmla="*/ 3 w 3"/>
                <a:gd name="T1" fmla="*/ 4 h 7"/>
                <a:gd name="T2" fmla="*/ 0 w 3"/>
                <a:gd name="T3" fmla="*/ 6 h 7"/>
                <a:gd name="T4" fmla="*/ 3 w 3"/>
                <a:gd name="T5" fmla="*/ 4 h 7"/>
              </a:gdLst>
              <a:ahLst/>
              <a:cxnLst>
                <a:cxn ang="0">
                  <a:pos x="T0" y="T1"/>
                </a:cxn>
                <a:cxn ang="0">
                  <a:pos x="T2" y="T3"/>
                </a:cxn>
                <a:cxn ang="0">
                  <a:pos x="T4" y="T5"/>
                </a:cxn>
              </a:cxnLst>
              <a:rect l="0" t="0" r="r" b="b"/>
              <a:pathLst>
                <a:path w="3" h="7">
                  <a:moveTo>
                    <a:pt x="3" y="4"/>
                  </a:moveTo>
                  <a:cubicBezTo>
                    <a:pt x="3" y="1"/>
                    <a:pt x="2" y="0"/>
                    <a:pt x="0" y="6"/>
                  </a:cubicBezTo>
                  <a:cubicBezTo>
                    <a:pt x="0" y="6"/>
                    <a:pt x="2" y="7"/>
                    <a:pt x="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9" name="Freeform 718">
              <a:extLst>
                <a:ext uri="{FF2B5EF4-FFF2-40B4-BE49-F238E27FC236}">
                  <a16:creationId xmlns:a16="http://schemas.microsoft.com/office/drawing/2014/main" id="{8355F3DF-121E-4E3B-B1FA-55B8D73535E1}"/>
                </a:ext>
              </a:extLst>
            </p:cNvPr>
            <p:cNvSpPr>
              <a:spLocks/>
            </p:cNvSpPr>
            <p:nvPr/>
          </p:nvSpPr>
          <p:spPr bwMode="auto">
            <a:xfrm>
              <a:off x="5523" y="2435"/>
              <a:ext cx="6" cy="4"/>
            </a:xfrm>
            <a:custGeom>
              <a:avLst/>
              <a:gdLst>
                <a:gd name="T0" fmla="*/ 2 w 4"/>
                <a:gd name="T1" fmla="*/ 0 h 3"/>
                <a:gd name="T2" fmla="*/ 3 w 4"/>
                <a:gd name="T3" fmla="*/ 3 h 3"/>
                <a:gd name="T4" fmla="*/ 2 w 4"/>
                <a:gd name="T5" fmla="*/ 0 h 3"/>
              </a:gdLst>
              <a:ahLst/>
              <a:cxnLst>
                <a:cxn ang="0">
                  <a:pos x="T0" y="T1"/>
                </a:cxn>
                <a:cxn ang="0">
                  <a:pos x="T2" y="T3"/>
                </a:cxn>
                <a:cxn ang="0">
                  <a:pos x="T4" y="T5"/>
                </a:cxn>
              </a:cxnLst>
              <a:rect l="0" t="0" r="r" b="b"/>
              <a:pathLst>
                <a:path w="4" h="3">
                  <a:moveTo>
                    <a:pt x="2" y="0"/>
                  </a:moveTo>
                  <a:cubicBezTo>
                    <a:pt x="0" y="0"/>
                    <a:pt x="3" y="3"/>
                    <a:pt x="3" y="3"/>
                  </a:cubicBezTo>
                  <a:cubicBezTo>
                    <a:pt x="4" y="1"/>
                    <a:pt x="4" y="1"/>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0" name="Freeform 719">
              <a:extLst>
                <a:ext uri="{FF2B5EF4-FFF2-40B4-BE49-F238E27FC236}">
                  <a16:creationId xmlns:a16="http://schemas.microsoft.com/office/drawing/2014/main" id="{B4D5CA7E-0D00-4DDF-9553-21ECFB1FA234}"/>
                </a:ext>
              </a:extLst>
            </p:cNvPr>
            <p:cNvSpPr>
              <a:spLocks/>
            </p:cNvSpPr>
            <p:nvPr/>
          </p:nvSpPr>
          <p:spPr bwMode="auto">
            <a:xfrm>
              <a:off x="5523" y="2439"/>
              <a:ext cx="6" cy="8"/>
            </a:xfrm>
            <a:custGeom>
              <a:avLst/>
              <a:gdLst>
                <a:gd name="T0" fmla="*/ 2 w 4"/>
                <a:gd name="T1" fmla="*/ 1 h 6"/>
                <a:gd name="T2" fmla="*/ 1 w 4"/>
                <a:gd name="T3" fmla="*/ 3 h 6"/>
                <a:gd name="T4" fmla="*/ 3 w 4"/>
                <a:gd name="T5" fmla="*/ 5 h 6"/>
                <a:gd name="T6" fmla="*/ 3 w 4"/>
                <a:gd name="T7" fmla="*/ 2 h 6"/>
                <a:gd name="T8" fmla="*/ 2 w 4"/>
                <a:gd name="T9" fmla="*/ 1 h 6"/>
              </a:gdLst>
              <a:ahLst/>
              <a:cxnLst>
                <a:cxn ang="0">
                  <a:pos x="T0" y="T1"/>
                </a:cxn>
                <a:cxn ang="0">
                  <a:pos x="T2" y="T3"/>
                </a:cxn>
                <a:cxn ang="0">
                  <a:pos x="T4" y="T5"/>
                </a:cxn>
                <a:cxn ang="0">
                  <a:pos x="T6" y="T7"/>
                </a:cxn>
                <a:cxn ang="0">
                  <a:pos x="T8" y="T9"/>
                </a:cxn>
              </a:cxnLst>
              <a:rect l="0" t="0" r="r" b="b"/>
              <a:pathLst>
                <a:path w="4" h="6">
                  <a:moveTo>
                    <a:pt x="2" y="1"/>
                  </a:moveTo>
                  <a:cubicBezTo>
                    <a:pt x="0" y="2"/>
                    <a:pt x="0" y="2"/>
                    <a:pt x="1" y="3"/>
                  </a:cubicBezTo>
                  <a:cubicBezTo>
                    <a:pt x="2" y="4"/>
                    <a:pt x="3" y="6"/>
                    <a:pt x="3" y="5"/>
                  </a:cubicBezTo>
                  <a:cubicBezTo>
                    <a:pt x="4" y="4"/>
                    <a:pt x="3" y="3"/>
                    <a:pt x="3" y="2"/>
                  </a:cubicBezTo>
                  <a:cubicBezTo>
                    <a:pt x="3" y="2"/>
                    <a:pt x="3"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1" name="Freeform 720">
              <a:extLst>
                <a:ext uri="{FF2B5EF4-FFF2-40B4-BE49-F238E27FC236}">
                  <a16:creationId xmlns:a16="http://schemas.microsoft.com/office/drawing/2014/main" id="{1E26770E-671C-4B1D-9E90-B0AE62823862}"/>
                </a:ext>
              </a:extLst>
            </p:cNvPr>
            <p:cNvSpPr>
              <a:spLocks/>
            </p:cNvSpPr>
            <p:nvPr/>
          </p:nvSpPr>
          <p:spPr bwMode="auto">
            <a:xfrm>
              <a:off x="5518" y="2457"/>
              <a:ext cx="4" cy="5"/>
            </a:xfrm>
            <a:custGeom>
              <a:avLst/>
              <a:gdLst>
                <a:gd name="T0" fmla="*/ 1 w 3"/>
                <a:gd name="T1" fmla="*/ 1 h 4"/>
                <a:gd name="T2" fmla="*/ 2 w 3"/>
                <a:gd name="T3" fmla="*/ 3 h 4"/>
                <a:gd name="T4" fmla="*/ 3 w 3"/>
                <a:gd name="T5" fmla="*/ 2 h 4"/>
                <a:gd name="T6" fmla="*/ 1 w 3"/>
                <a:gd name="T7" fmla="*/ 1 h 4"/>
              </a:gdLst>
              <a:ahLst/>
              <a:cxnLst>
                <a:cxn ang="0">
                  <a:pos x="T0" y="T1"/>
                </a:cxn>
                <a:cxn ang="0">
                  <a:pos x="T2" y="T3"/>
                </a:cxn>
                <a:cxn ang="0">
                  <a:pos x="T4" y="T5"/>
                </a:cxn>
                <a:cxn ang="0">
                  <a:pos x="T6" y="T7"/>
                </a:cxn>
              </a:cxnLst>
              <a:rect l="0" t="0" r="r" b="b"/>
              <a:pathLst>
                <a:path w="3" h="4">
                  <a:moveTo>
                    <a:pt x="1" y="1"/>
                  </a:moveTo>
                  <a:cubicBezTo>
                    <a:pt x="0" y="1"/>
                    <a:pt x="1" y="3"/>
                    <a:pt x="2" y="3"/>
                  </a:cubicBezTo>
                  <a:cubicBezTo>
                    <a:pt x="3" y="3"/>
                    <a:pt x="3" y="4"/>
                    <a:pt x="3" y="2"/>
                  </a:cubicBezTo>
                  <a:cubicBezTo>
                    <a:pt x="3" y="2"/>
                    <a:pt x="1"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2" name="Freeform 721">
              <a:extLst>
                <a:ext uri="{FF2B5EF4-FFF2-40B4-BE49-F238E27FC236}">
                  <a16:creationId xmlns:a16="http://schemas.microsoft.com/office/drawing/2014/main" id="{59A41167-5932-49DC-A267-1BE0371E3BD0}"/>
                </a:ext>
              </a:extLst>
            </p:cNvPr>
            <p:cNvSpPr>
              <a:spLocks/>
            </p:cNvSpPr>
            <p:nvPr/>
          </p:nvSpPr>
          <p:spPr bwMode="auto">
            <a:xfrm>
              <a:off x="5505" y="2340"/>
              <a:ext cx="3" cy="11"/>
            </a:xfrm>
            <a:custGeom>
              <a:avLst/>
              <a:gdLst>
                <a:gd name="T0" fmla="*/ 1 w 2"/>
                <a:gd name="T1" fmla="*/ 4 h 8"/>
                <a:gd name="T2" fmla="*/ 0 w 2"/>
                <a:gd name="T3" fmla="*/ 4 h 8"/>
                <a:gd name="T4" fmla="*/ 1 w 2"/>
                <a:gd name="T5" fmla="*/ 4 h 8"/>
              </a:gdLst>
              <a:ahLst/>
              <a:cxnLst>
                <a:cxn ang="0">
                  <a:pos x="T0" y="T1"/>
                </a:cxn>
                <a:cxn ang="0">
                  <a:pos x="T2" y="T3"/>
                </a:cxn>
                <a:cxn ang="0">
                  <a:pos x="T4" y="T5"/>
                </a:cxn>
              </a:cxnLst>
              <a:rect l="0" t="0" r="r" b="b"/>
              <a:pathLst>
                <a:path w="2" h="8">
                  <a:moveTo>
                    <a:pt x="1" y="4"/>
                  </a:moveTo>
                  <a:cubicBezTo>
                    <a:pt x="1" y="0"/>
                    <a:pt x="0" y="2"/>
                    <a:pt x="0" y="4"/>
                  </a:cubicBezTo>
                  <a:cubicBezTo>
                    <a:pt x="0" y="4"/>
                    <a:pt x="2" y="8"/>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3" name="Freeform 722">
              <a:extLst>
                <a:ext uri="{FF2B5EF4-FFF2-40B4-BE49-F238E27FC236}">
                  <a16:creationId xmlns:a16="http://schemas.microsoft.com/office/drawing/2014/main" id="{12330DF7-0E1F-4156-863A-4DA414AE1E28}"/>
                </a:ext>
              </a:extLst>
            </p:cNvPr>
            <p:cNvSpPr>
              <a:spLocks/>
            </p:cNvSpPr>
            <p:nvPr/>
          </p:nvSpPr>
          <p:spPr bwMode="auto">
            <a:xfrm>
              <a:off x="5397" y="2085"/>
              <a:ext cx="184" cy="391"/>
            </a:xfrm>
            <a:custGeom>
              <a:avLst/>
              <a:gdLst>
                <a:gd name="T0" fmla="*/ 110 w 133"/>
                <a:gd name="T1" fmla="*/ 259 h 285"/>
                <a:gd name="T2" fmla="*/ 107 w 133"/>
                <a:gd name="T3" fmla="*/ 248 h 285"/>
                <a:gd name="T4" fmla="*/ 103 w 133"/>
                <a:gd name="T5" fmla="*/ 230 h 285"/>
                <a:gd name="T6" fmla="*/ 89 w 133"/>
                <a:gd name="T7" fmla="*/ 210 h 285"/>
                <a:gd name="T8" fmla="*/ 94 w 133"/>
                <a:gd name="T9" fmla="*/ 198 h 285"/>
                <a:gd name="T10" fmla="*/ 99 w 133"/>
                <a:gd name="T11" fmla="*/ 189 h 285"/>
                <a:gd name="T12" fmla="*/ 91 w 133"/>
                <a:gd name="T13" fmla="*/ 179 h 285"/>
                <a:gd name="T14" fmla="*/ 80 w 133"/>
                <a:gd name="T15" fmla="*/ 161 h 285"/>
                <a:gd name="T16" fmla="*/ 82 w 133"/>
                <a:gd name="T17" fmla="*/ 154 h 285"/>
                <a:gd name="T18" fmla="*/ 87 w 133"/>
                <a:gd name="T19" fmla="*/ 137 h 285"/>
                <a:gd name="T20" fmla="*/ 103 w 133"/>
                <a:gd name="T21" fmla="*/ 133 h 285"/>
                <a:gd name="T22" fmla="*/ 108 w 133"/>
                <a:gd name="T23" fmla="*/ 128 h 285"/>
                <a:gd name="T24" fmla="*/ 118 w 133"/>
                <a:gd name="T25" fmla="*/ 124 h 285"/>
                <a:gd name="T26" fmla="*/ 125 w 133"/>
                <a:gd name="T27" fmla="*/ 115 h 285"/>
                <a:gd name="T28" fmla="*/ 130 w 133"/>
                <a:gd name="T29" fmla="*/ 108 h 285"/>
                <a:gd name="T30" fmla="*/ 115 w 133"/>
                <a:gd name="T31" fmla="*/ 103 h 285"/>
                <a:gd name="T32" fmla="*/ 106 w 133"/>
                <a:gd name="T33" fmla="*/ 91 h 285"/>
                <a:gd name="T34" fmla="*/ 100 w 133"/>
                <a:gd name="T35" fmla="*/ 85 h 285"/>
                <a:gd name="T36" fmla="*/ 98 w 133"/>
                <a:gd name="T37" fmla="*/ 69 h 285"/>
                <a:gd name="T38" fmla="*/ 80 w 133"/>
                <a:gd name="T39" fmla="*/ 74 h 285"/>
                <a:gd name="T40" fmla="*/ 80 w 133"/>
                <a:gd name="T41" fmla="*/ 65 h 285"/>
                <a:gd name="T42" fmla="*/ 83 w 133"/>
                <a:gd name="T43" fmla="*/ 58 h 285"/>
                <a:gd name="T44" fmla="*/ 89 w 133"/>
                <a:gd name="T45" fmla="*/ 47 h 285"/>
                <a:gd name="T46" fmla="*/ 97 w 133"/>
                <a:gd name="T47" fmla="*/ 34 h 285"/>
                <a:gd name="T48" fmla="*/ 93 w 133"/>
                <a:gd name="T49" fmla="*/ 13 h 285"/>
                <a:gd name="T50" fmla="*/ 88 w 133"/>
                <a:gd name="T51" fmla="*/ 6 h 285"/>
                <a:gd name="T52" fmla="*/ 77 w 133"/>
                <a:gd name="T53" fmla="*/ 4 h 285"/>
                <a:gd name="T54" fmla="*/ 70 w 133"/>
                <a:gd name="T55" fmla="*/ 14 h 285"/>
                <a:gd name="T56" fmla="*/ 69 w 133"/>
                <a:gd name="T57" fmla="*/ 20 h 285"/>
                <a:gd name="T58" fmla="*/ 49 w 133"/>
                <a:gd name="T59" fmla="*/ 28 h 285"/>
                <a:gd name="T60" fmla="*/ 43 w 133"/>
                <a:gd name="T61" fmla="*/ 32 h 285"/>
                <a:gd name="T62" fmla="*/ 40 w 133"/>
                <a:gd name="T63" fmla="*/ 46 h 285"/>
                <a:gd name="T64" fmla="*/ 35 w 133"/>
                <a:gd name="T65" fmla="*/ 60 h 285"/>
                <a:gd name="T66" fmla="*/ 26 w 133"/>
                <a:gd name="T67" fmla="*/ 73 h 285"/>
                <a:gd name="T68" fmla="*/ 18 w 133"/>
                <a:gd name="T69" fmla="*/ 77 h 285"/>
                <a:gd name="T70" fmla="*/ 13 w 133"/>
                <a:gd name="T71" fmla="*/ 91 h 285"/>
                <a:gd name="T72" fmla="*/ 9 w 133"/>
                <a:gd name="T73" fmla="*/ 101 h 285"/>
                <a:gd name="T74" fmla="*/ 6 w 133"/>
                <a:gd name="T75" fmla="*/ 114 h 285"/>
                <a:gd name="T76" fmla="*/ 0 w 133"/>
                <a:gd name="T77" fmla="*/ 116 h 285"/>
                <a:gd name="T78" fmla="*/ 9 w 133"/>
                <a:gd name="T79" fmla="*/ 127 h 285"/>
                <a:gd name="T80" fmla="*/ 14 w 133"/>
                <a:gd name="T81" fmla="*/ 135 h 285"/>
                <a:gd name="T82" fmla="*/ 25 w 133"/>
                <a:gd name="T83" fmla="*/ 142 h 285"/>
                <a:gd name="T84" fmla="*/ 26 w 133"/>
                <a:gd name="T85" fmla="*/ 147 h 285"/>
                <a:gd name="T86" fmla="*/ 33 w 133"/>
                <a:gd name="T87" fmla="*/ 194 h 285"/>
                <a:gd name="T88" fmla="*/ 39 w 133"/>
                <a:gd name="T89" fmla="*/ 196 h 285"/>
                <a:gd name="T90" fmla="*/ 46 w 133"/>
                <a:gd name="T91" fmla="*/ 199 h 285"/>
                <a:gd name="T92" fmla="*/ 61 w 133"/>
                <a:gd name="T93" fmla="*/ 188 h 285"/>
                <a:gd name="T94" fmla="*/ 78 w 133"/>
                <a:gd name="T95" fmla="*/ 187 h 285"/>
                <a:gd name="T96" fmla="*/ 86 w 133"/>
                <a:gd name="T97" fmla="*/ 218 h 285"/>
                <a:gd name="T98" fmla="*/ 95 w 133"/>
                <a:gd name="T99" fmla="*/ 241 h 285"/>
                <a:gd name="T100" fmla="*/ 95 w 133"/>
                <a:gd name="T101" fmla="*/ 257 h 285"/>
                <a:gd name="T102" fmla="*/ 95 w 133"/>
                <a:gd name="T103" fmla="*/ 27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 h="285">
                  <a:moveTo>
                    <a:pt x="97" y="280"/>
                  </a:moveTo>
                  <a:cubicBezTo>
                    <a:pt x="97" y="279"/>
                    <a:pt x="99" y="275"/>
                    <a:pt x="99" y="275"/>
                  </a:cubicBezTo>
                  <a:cubicBezTo>
                    <a:pt x="99" y="275"/>
                    <a:pt x="99" y="274"/>
                    <a:pt x="99" y="274"/>
                  </a:cubicBezTo>
                  <a:cubicBezTo>
                    <a:pt x="100" y="273"/>
                    <a:pt x="102" y="271"/>
                    <a:pt x="103" y="270"/>
                  </a:cubicBezTo>
                  <a:cubicBezTo>
                    <a:pt x="103" y="270"/>
                    <a:pt x="110" y="259"/>
                    <a:pt x="110" y="259"/>
                  </a:cubicBezTo>
                  <a:cubicBezTo>
                    <a:pt x="110" y="259"/>
                    <a:pt x="110" y="259"/>
                    <a:pt x="110" y="258"/>
                  </a:cubicBezTo>
                  <a:cubicBezTo>
                    <a:pt x="110" y="258"/>
                    <a:pt x="109" y="257"/>
                    <a:pt x="109" y="257"/>
                  </a:cubicBezTo>
                  <a:cubicBezTo>
                    <a:pt x="109" y="256"/>
                    <a:pt x="109" y="254"/>
                    <a:pt x="109" y="254"/>
                  </a:cubicBezTo>
                  <a:cubicBezTo>
                    <a:pt x="108" y="254"/>
                    <a:pt x="108" y="254"/>
                    <a:pt x="108" y="253"/>
                  </a:cubicBezTo>
                  <a:cubicBezTo>
                    <a:pt x="108" y="252"/>
                    <a:pt x="107" y="248"/>
                    <a:pt x="107" y="248"/>
                  </a:cubicBezTo>
                  <a:cubicBezTo>
                    <a:pt x="107" y="248"/>
                    <a:pt x="107" y="247"/>
                    <a:pt x="107" y="247"/>
                  </a:cubicBezTo>
                  <a:cubicBezTo>
                    <a:pt x="107" y="247"/>
                    <a:pt x="103" y="242"/>
                    <a:pt x="103" y="241"/>
                  </a:cubicBezTo>
                  <a:cubicBezTo>
                    <a:pt x="103" y="240"/>
                    <a:pt x="102" y="239"/>
                    <a:pt x="103" y="239"/>
                  </a:cubicBezTo>
                  <a:cubicBezTo>
                    <a:pt x="104" y="238"/>
                    <a:pt x="104" y="238"/>
                    <a:pt x="104" y="237"/>
                  </a:cubicBezTo>
                  <a:cubicBezTo>
                    <a:pt x="104" y="236"/>
                    <a:pt x="103" y="230"/>
                    <a:pt x="103" y="230"/>
                  </a:cubicBezTo>
                  <a:cubicBezTo>
                    <a:pt x="103" y="230"/>
                    <a:pt x="103" y="230"/>
                    <a:pt x="103" y="230"/>
                  </a:cubicBezTo>
                  <a:cubicBezTo>
                    <a:pt x="103" y="229"/>
                    <a:pt x="92" y="217"/>
                    <a:pt x="92" y="217"/>
                  </a:cubicBezTo>
                  <a:cubicBezTo>
                    <a:pt x="92" y="217"/>
                    <a:pt x="91" y="216"/>
                    <a:pt x="91" y="215"/>
                  </a:cubicBezTo>
                  <a:cubicBezTo>
                    <a:pt x="91" y="215"/>
                    <a:pt x="89" y="211"/>
                    <a:pt x="89" y="211"/>
                  </a:cubicBezTo>
                  <a:cubicBezTo>
                    <a:pt x="89" y="211"/>
                    <a:pt x="89" y="211"/>
                    <a:pt x="89" y="210"/>
                  </a:cubicBezTo>
                  <a:cubicBezTo>
                    <a:pt x="89" y="210"/>
                    <a:pt x="89" y="207"/>
                    <a:pt x="89" y="207"/>
                  </a:cubicBezTo>
                  <a:cubicBezTo>
                    <a:pt x="89" y="207"/>
                    <a:pt x="89" y="207"/>
                    <a:pt x="89" y="207"/>
                  </a:cubicBezTo>
                  <a:cubicBezTo>
                    <a:pt x="90" y="207"/>
                    <a:pt x="93" y="206"/>
                    <a:pt x="93" y="206"/>
                  </a:cubicBezTo>
                  <a:cubicBezTo>
                    <a:pt x="94" y="206"/>
                    <a:pt x="95" y="205"/>
                    <a:pt x="95" y="202"/>
                  </a:cubicBezTo>
                  <a:cubicBezTo>
                    <a:pt x="94" y="200"/>
                    <a:pt x="95" y="199"/>
                    <a:pt x="94" y="198"/>
                  </a:cubicBezTo>
                  <a:cubicBezTo>
                    <a:pt x="94" y="197"/>
                    <a:pt x="94" y="195"/>
                    <a:pt x="94" y="195"/>
                  </a:cubicBezTo>
                  <a:cubicBezTo>
                    <a:pt x="94" y="195"/>
                    <a:pt x="94" y="194"/>
                    <a:pt x="95" y="194"/>
                  </a:cubicBezTo>
                  <a:cubicBezTo>
                    <a:pt x="95" y="194"/>
                    <a:pt x="97" y="194"/>
                    <a:pt x="98" y="194"/>
                  </a:cubicBezTo>
                  <a:cubicBezTo>
                    <a:pt x="98" y="193"/>
                    <a:pt x="99" y="193"/>
                    <a:pt x="99" y="192"/>
                  </a:cubicBezTo>
                  <a:cubicBezTo>
                    <a:pt x="99" y="191"/>
                    <a:pt x="100" y="190"/>
                    <a:pt x="99" y="189"/>
                  </a:cubicBezTo>
                  <a:cubicBezTo>
                    <a:pt x="99" y="188"/>
                    <a:pt x="99" y="188"/>
                    <a:pt x="98" y="188"/>
                  </a:cubicBezTo>
                  <a:cubicBezTo>
                    <a:pt x="98" y="189"/>
                    <a:pt x="97" y="191"/>
                    <a:pt x="97" y="191"/>
                  </a:cubicBezTo>
                  <a:cubicBezTo>
                    <a:pt x="97" y="191"/>
                    <a:pt x="96" y="191"/>
                    <a:pt x="96" y="191"/>
                  </a:cubicBezTo>
                  <a:cubicBezTo>
                    <a:pt x="96" y="190"/>
                    <a:pt x="95" y="187"/>
                    <a:pt x="95" y="186"/>
                  </a:cubicBezTo>
                  <a:cubicBezTo>
                    <a:pt x="95" y="185"/>
                    <a:pt x="95" y="181"/>
                    <a:pt x="91" y="179"/>
                  </a:cubicBezTo>
                  <a:cubicBezTo>
                    <a:pt x="91" y="179"/>
                    <a:pt x="90" y="179"/>
                    <a:pt x="90" y="179"/>
                  </a:cubicBezTo>
                  <a:cubicBezTo>
                    <a:pt x="90" y="178"/>
                    <a:pt x="82" y="168"/>
                    <a:pt x="82" y="168"/>
                  </a:cubicBezTo>
                  <a:cubicBezTo>
                    <a:pt x="82" y="168"/>
                    <a:pt x="81" y="167"/>
                    <a:pt x="81" y="167"/>
                  </a:cubicBezTo>
                  <a:cubicBezTo>
                    <a:pt x="82" y="167"/>
                    <a:pt x="82" y="164"/>
                    <a:pt x="81" y="163"/>
                  </a:cubicBezTo>
                  <a:cubicBezTo>
                    <a:pt x="81" y="161"/>
                    <a:pt x="80" y="161"/>
                    <a:pt x="80" y="161"/>
                  </a:cubicBezTo>
                  <a:cubicBezTo>
                    <a:pt x="79" y="161"/>
                    <a:pt x="78" y="161"/>
                    <a:pt x="77" y="159"/>
                  </a:cubicBezTo>
                  <a:cubicBezTo>
                    <a:pt x="77" y="157"/>
                    <a:pt x="76" y="157"/>
                    <a:pt x="76" y="157"/>
                  </a:cubicBezTo>
                  <a:cubicBezTo>
                    <a:pt x="76" y="157"/>
                    <a:pt x="76" y="156"/>
                    <a:pt x="77" y="156"/>
                  </a:cubicBezTo>
                  <a:cubicBezTo>
                    <a:pt x="78" y="156"/>
                    <a:pt x="80" y="156"/>
                    <a:pt x="81" y="156"/>
                  </a:cubicBezTo>
                  <a:cubicBezTo>
                    <a:pt x="82" y="156"/>
                    <a:pt x="83" y="156"/>
                    <a:pt x="82" y="154"/>
                  </a:cubicBezTo>
                  <a:cubicBezTo>
                    <a:pt x="82" y="152"/>
                    <a:pt x="82" y="149"/>
                    <a:pt x="83" y="147"/>
                  </a:cubicBezTo>
                  <a:cubicBezTo>
                    <a:pt x="83" y="147"/>
                    <a:pt x="84" y="146"/>
                    <a:pt x="84" y="146"/>
                  </a:cubicBezTo>
                  <a:cubicBezTo>
                    <a:pt x="84" y="145"/>
                    <a:pt x="84" y="141"/>
                    <a:pt x="84" y="141"/>
                  </a:cubicBezTo>
                  <a:cubicBezTo>
                    <a:pt x="84" y="141"/>
                    <a:pt x="84" y="141"/>
                    <a:pt x="84" y="140"/>
                  </a:cubicBezTo>
                  <a:cubicBezTo>
                    <a:pt x="85" y="140"/>
                    <a:pt x="86" y="137"/>
                    <a:pt x="87" y="137"/>
                  </a:cubicBezTo>
                  <a:cubicBezTo>
                    <a:pt x="88" y="137"/>
                    <a:pt x="89" y="138"/>
                    <a:pt x="90" y="138"/>
                  </a:cubicBezTo>
                  <a:cubicBezTo>
                    <a:pt x="91" y="138"/>
                    <a:pt x="93" y="139"/>
                    <a:pt x="93" y="139"/>
                  </a:cubicBezTo>
                  <a:cubicBezTo>
                    <a:pt x="94" y="139"/>
                    <a:pt x="99" y="138"/>
                    <a:pt x="100" y="138"/>
                  </a:cubicBezTo>
                  <a:cubicBezTo>
                    <a:pt x="100" y="138"/>
                    <a:pt x="102" y="137"/>
                    <a:pt x="102" y="135"/>
                  </a:cubicBezTo>
                  <a:cubicBezTo>
                    <a:pt x="102" y="133"/>
                    <a:pt x="103" y="133"/>
                    <a:pt x="103" y="133"/>
                  </a:cubicBezTo>
                  <a:cubicBezTo>
                    <a:pt x="103" y="133"/>
                    <a:pt x="103" y="132"/>
                    <a:pt x="103" y="132"/>
                  </a:cubicBezTo>
                  <a:cubicBezTo>
                    <a:pt x="104" y="132"/>
                    <a:pt x="108" y="132"/>
                    <a:pt x="108" y="132"/>
                  </a:cubicBezTo>
                  <a:cubicBezTo>
                    <a:pt x="108" y="132"/>
                    <a:pt x="109" y="132"/>
                    <a:pt x="108" y="131"/>
                  </a:cubicBezTo>
                  <a:cubicBezTo>
                    <a:pt x="108" y="130"/>
                    <a:pt x="107" y="129"/>
                    <a:pt x="107" y="129"/>
                  </a:cubicBezTo>
                  <a:cubicBezTo>
                    <a:pt x="107" y="128"/>
                    <a:pt x="107" y="128"/>
                    <a:pt x="108" y="128"/>
                  </a:cubicBezTo>
                  <a:cubicBezTo>
                    <a:pt x="109" y="129"/>
                    <a:pt x="110" y="129"/>
                    <a:pt x="110" y="129"/>
                  </a:cubicBezTo>
                  <a:cubicBezTo>
                    <a:pt x="111" y="129"/>
                    <a:pt x="111" y="129"/>
                    <a:pt x="111" y="129"/>
                  </a:cubicBezTo>
                  <a:cubicBezTo>
                    <a:pt x="112" y="128"/>
                    <a:pt x="114" y="127"/>
                    <a:pt x="115" y="127"/>
                  </a:cubicBezTo>
                  <a:cubicBezTo>
                    <a:pt x="116" y="128"/>
                    <a:pt x="117" y="128"/>
                    <a:pt x="117" y="129"/>
                  </a:cubicBezTo>
                  <a:cubicBezTo>
                    <a:pt x="117" y="127"/>
                    <a:pt x="118" y="125"/>
                    <a:pt x="118" y="124"/>
                  </a:cubicBezTo>
                  <a:cubicBezTo>
                    <a:pt x="119" y="124"/>
                    <a:pt x="120" y="122"/>
                    <a:pt x="122" y="121"/>
                  </a:cubicBezTo>
                  <a:cubicBezTo>
                    <a:pt x="124" y="121"/>
                    <a:pt x="125" y="122"/>
                    <a:pt x="125" y="121"/>
                  </a:cubicBezTo>
                  <a:cubicBezTo>
                    <a:pt x="124" y="120"/>
                    <a:pt x="124" y="119"/>
                    <a:pt x="124" y="119"/>
                  </a:cubicBezTo>
                  <a:cubicBezTo>
                    <a:pt x="124" y="119"/>
                    <a:pt x="123" y="119"/>
                    <a:pt x="124" y="119"/>
                  </a:cubicBezTo>
                  <a:cubicBezTo>
                    <a:pt x="124" y="118"/>
                    <a:pt x="125" y="116"/>
                    <a:pt x="125" y="115"/>
                  </a:cubicBezTo>
                  <a:cubicBezTo>
                    <a:pt x="126" y="115"/>
                    <a:pt x="127" y="113"/>
                    <a:pt x="128" y="112"/>
                  </a:cubicBezTo>
                  <a:cubicBezTo>
                    <a:pt x="129" y="112"/>
                    <a:pt x="131" y="111"/>
                    <a:pt x="133" y="110"/>
                  </a:cubicBezTo>
                  <a:cubicBezTo>
                    <a:pt x="132" y="108"/>
                    <a:pt x="132" y="107"/>
                    <a:pt x="132" y="107"/>
                  </a:cubicBezTo>
                  <a:cubicBezTo>
                    <a:pt x="132" y="106"/>
                    <a:pt x="132" y="107"/>
                    <a:pt x="131" y="107"/>
                  </a:cubicBezTo>
                  <a:cubicBezTo>
                    <a:pt x="131" y="107"/>
                    <a:pt x="130" y="108"/>
                    <a:pt x="130" y="108"/>
                  </a:cubicBezTo>
                  <a:cubicBezTo>
                    <a:pt x="128" y="108"/>
                    <a:pt x="120" y="111"/>
                    <a:pt x="119" y="112"/>
                  </a:cubicBezTo>
                  <a:cubicBezTo>
                    <a:pt x="119" y="112"/>
                    <a:pt x="118" y="112"/>
                    <a:pt x="118" y="112"/>
                  </a:cubicBezTo>
                  <a:cubicBezTo>
                    <a:pt x="118" y="112"/>
                    <a:pt x="115" y="107"/>
                    <a:pt x="115" y="107"/>
                  </a:cubicBezTo>
                  <a:cubicBezTo>
                    <a:pt x="115" y="107"/>
                    <a:pt x="115" y="106"/>
                    <a:pt x="115" y="106"/>
                  </a:cubicBezTo>
                  <a:cubicBezTo>
                    <a:pt x="115" y="106"/>
                    <a:pt x="115" y="103"/>
                    <a:pt x="115" y="103"/>
                  </a:cubicBezTo>
                  <a:cubicBezTo>
                    <a:pt x="115" y="102"/>
                    <a:pt x="115" y="102"/>
                    <a:pt x="115" y="102"/>
                  </a:cubicBezTo>
                  <a:cubicBezTo>
                    <a:pt x="115" y="102"/>
                    <a:pt x="105" y="101"/>
                    <a:pt x="104" y="101"/>
                  </a:cubicBezTo>
                  <a:cubicBezTo>
                    <a:pt x="103" y="101"/>
                    <a:pt x="103" y="100"/>
                    <a:pt x="103" y="100"/>
                  </a:cubicBezTo>
                  <a:cubicBezTo>
                    <a:pt x="103" y="100"/>
                    <a:pt x="104" y="99"/>
                    <a:pt x="104" y="98"/>
                  </a:cubicBezTo>
                  <a:cubicBezTo>
                    <a:pt x="105" y="98"/>
                    <a:pt x="106" y="91"/>
                    <a:pt x="106" y="91"/>
                  </a:cubicBezTo>
                  <a:cubicBezTo>
                    <a:pt x="106" y="90"/>
                    <a:pt x="107" y="90"/>
                    <a:pt x="108" y="89"/>
                  </a:cubicBezTo>
                  <a:cubicBezTo>
                    <a:pt x="109" y="89"/>
                    <a:pt x="109" y="87"/>
                    <a:pt x="109" y="87"/>
                  </a:cubicBezTo>
                  <a:cubicBezTo>
                    <a:pt x="109" y="86"/>
                    <a:pt x="108" y="86"/>
                    <a:pt x="108" y="86"/>
                  </a:cubicBezTo>
                  <a:cubicBezTo>
                    <a:pt x="108" y="86"/>
                    <a:pt x="105" y="86"/>
                    <a:pt x="104" y="86"/>
                  </a:cubicBezTo>
                  <a:cubicBezTo>
                    <a:pt x="104" y="86"/>
                    <a:pt x="101" y="85"/>
                    <a:pt x="100" y="85"/>
                  </a:cubicBezTo>
                  <a:cubicBezTo>
                    <a:pt x="100" y="84"/>
                    <a:pt x="100" y="84"/>
                    <a:pt x="100" y="84"/>
                  </a:cubicBezTo>
                  <a:cubicBezTo>
                    <a:pt x="100" y="84"/>
                    <a:pt x="97" y="75"/>
                    <a:pt x="96" y="75"/>
                  </a:cubicBezTo>
                  <a:cubicBezTo>
                    <a:pt x="96" y="74"/>
                    <a:pt x="96" y="74"/>
                    <a:pt x="96" y="74"/>
                  </a:cubicBezTo>
                  <a:cubicBezTo>
                    <a:pt x="96" y="74"/>
                    <a:pt x="98" y="71"/>
                    <a:pt x="99" y="70"/>
                  </a:cubicBezTo>
                  <a:cubicBezTo>
                    <a:pt x="99" y="69"/>
                    <a:pt x="98" y="69"/>
                    <a:pt x="98" y="69"/>
                  </a:cubicBezTo>
                  <a:cubicBezTo>
                    <a:pt x="98" y="69"/>
                    <a:pt x="96" y="70"/>
                    <a:pt x="95" y="70"/>
                  </a:cubicBezTo>
                  <a:cubicBezTo>
                    <a:pt x="95" y="70"/>
                    <a:pt x="95" y="71"/>
                    <a:pt x="94" y="70"/>
                  </a:cubicBezTo>
                  <a:cubicBezTo>
                    <a:pt x="93" y="70"/>
                    <a:pt x="90" y="70"/>
                    <a:pt x="89" y="70"/>
                  </a:cubicBezTo>
                  <a:cubicBezTo>
                    <a:pt x="87" y="71"/>
                    <a:pt x="82" y="73"/>
                    <a:pt x="81" y="74"/>
                  </a:cubicBezTo>
                  <a:cubicBezTo>
                    <a:pt x="81" y="74"/>
                    <a:pt x="80" y="74"/>
                    <a:pt x="80" y="74"/>
                  </a:cubicBezTo>
                  <a:cubicBezTo>
                    <a:pt x="80" y="73"/>
                    <a:pt x="79" y="73"/>
                    <a:pt x="79" y="72"/>
                  </a:cubicBezTo>
                  <a:cubicBezTo>
                    <a:pt x="79" y="71"/>
                    <a:pt x="81" y="69"/>
                    <a:pt x="81" y="69"/>
                  </a:cubicBezTo>
                  <a:cubicBezTo>
                    <a:pt x="82" y="68"/>
                    <a:pt x="82" y="68"/>
                    <a:pt x="82" y="68"/>
                  </a:cubicBezTo>
                  <a:cubicBezTo>
                    <a:pt x="82" y="68"/>
                    <a:pt x="81" y="67"/>
                    <a:pt x="81" y="66"/>
                  </a:cubicBezTo>
                  <a:cubicBezTo>
                    <a:pt x="81" y="65"/>
                    <a:pt x="80" y="65"/>
                    <a:pt x="80" y="65"/>
                  </a:cubicBezTo>
                  <a:cubicBezTo>
                    <a:pt x="80" y="65"/>
                    <a:pt x="79" y="65"/>
                    <a:pt x="79" y="64"/>
                  </a:cubicBezTo>
                  <a:cubicBezTo>
                    <a:pt x="79" y="64"/>
                    <a:pt x="79" y="61"/>
                    <a:pt x="79" y="61"/>
                  </a:cubicBezTo>
                  <a:cubicBezTo>
                    <a:pt x="79" y="61"/>
                    <a:pt x="79" y="60"/>
                    <a:pt x="80" y="60"/>
                  </a:cubicBezTo>
                  <a:cubicBezTo>
                    <a:pt x="80" y="60"/>
                    <a:pt x="82" y="59"/>
                    <a:pt x="82" y="59"/>
                  </a:cubicBezTo>
                  <a:cubicBezTo>
                    <a:pt x="83" y="59"/>
                    <a:pt x="83" y="58"/>
                    <a:pt x="83" y="58"/>
                  </a:cubicBezTo>
                  <a:cubicBezTo>
                    <a:pt x="83" y="57"/>
                    <a:pt x="82" y="56"/>
                    <a:pt x="83" y="54"/>
                  </a:cubicBezTo>
                  <a:cubicBezTo>
                    <a:pt x="83" y="52"/>
                    <a:pt x="86" y="50"/>
                    <a:pt x="87" y="50"/>
                  </a:cubicBezTo>
                  <a:cubicBezTo>
                    <a:pt x="87" y="50"/>
                    <a:pt x="87" y="50"/>
                    <a:pt x="87" y="50"/>
                  </a:cubicBezTo>
                  <a:cubicBezTo>
                    <a:pt x="87" y="50"/>
                    <a:pt x="88" y="47"/>
                    <a:pt x="88" y="47"/>
                  </a:cubicBezTo>
                  <a:cubicBezTo>
                    <a:pt x="88" y="47"/>
                    <a:pt x="89" y="47"/>
                    <a:pt x="89" y="47"/>
                  </a:cubicBezTo>
                  <a:cubicBezTo>
                    <a:pt x="91" y="47"/>
                    <a:pt x="92" y="46"/>
                    <a:pt x="93" y="46"/>
                  </a:cubicBezTo>
                  <a:cubicBezTo>
                    <a:pt x="94" y="45"/>
                    <a:pt x="95" y="43"/>
                    <a:pt x="96" y="43"/>
                  </a:cubicBezTo>
                  <a:cubicBezTo>
                    <a:pt x="97" y="43"/>
                    <a:pt x="96" y="42"/>
                    <a:pt x="96" y="42"/>
                  </a:cubicBezTo>
                  <a:cubicBezTo>
                    <a:pt x="96" y="42"/>
                    <a:pt x="95" y="40"/>
                    <a:pt x="95" y="39"/>
                  </a:cubicBezTo>
                  <a:cubicBezTo>
                    <a:pt x="94" y="37"/>
                    <a:pt x="96" y="34"/>
                    <a:pt x="97" y="34"/>
                  </a:cubicBezTo>
                  <a:cubicBezTo>
                    <a:pt x="97" y="33"/>
                    <a:pt x="97" y="32"/>
                    <a:pt x="97" y="32"/>
                  </a:cubicBezTo>
                  <a:cubicBezTo>
                    <a:pt x="97" y="31"/>
                    <a:pt x="97" y="28"/>
                    <a:pt x="97" y="27"/>
                  </a:cubicBezTo>
                  <a:cubicBezTo>
                    <a:pt x="97" y="25"/>
                    <a:pt x="96" y="16"/>
                    <a:pt x="96" y="15"/>
                  </a:cubicBezTo>
                  <a:cubicBezTo>
                    <a:pt x="96" y="15"/>
                    <a:pt x="96" y="15"/>
                    <a:pt x="95" y="15"/>
                  </a:cubicBezTo>
                  <a:cubicBezTo>
                    <a:pt x="95" y="15"/>
                    <a:pt x="94" y="14"/>
                    <a:pt x="93" y="13"/>
                  </a:cubicBezTo>
                  <a:cubicBezTo>
                    <a:pt x="93" y="13"/>
                    <a:pt x="92" y="13"/>
                    <a:pt x="92" y="14"/>
                  </a:cubicBezTo>
                  <a:cubicBezTo>
                    <a:pt x="92" y="14"/>
                    <a:pt x="92" y="14"/>
                    <a:pt x="92" y="14"/>
                  </a:cubicBezTo>
                  <a:cubicBezTo>
                    <a:pt x="92" y="14"/>
                    <a:pt x="91" y="13"/>
                    <a:pt x="90" y="13"/>
                  </a:cubicBezTo>
                  <a:cubicBezTo>
                    <a:pt x="90" y="13"/>
                    <a:pt x="90" y="13"/>
                    <a:pt x="90" y="13"/>
                  </a:cubicBezTo>
                  <a:cubicBezTo>
                    <a:pt x="90" y="13"/>
                    <a:pt x="88" y="7"/>
                    <a:pt x="88" y="6"/>
                  </a:cubicBezTo>
                  <a:cubicBezTo>
                    <a:pt x="88" y="5"/>
                    <a:pt x="86" y="4"/>
                    <a:pt x="85" y="3"/>
                  </a:cubicBezTo>
                  <a:cubicBezTo>
                    <a:pt x="85" y="2"/>
                    <a:pt x="83" y="2"/>
                    <a:pt x="82" y="2"/>
                  </a:cubicBezTo>
                  <a:cubicBezTo>
                    <a:pt x="82" y="2"/>
                    <a:pt x="82" y="1"/>
                    <a:pt x="82" y="0"/>
                  </a:cubicBezTo>
                  <a:cubicBezTo>
                    <a:pt x="81" y="0"/>
                    <a:pt x="81" y="0"/>
                    <a:pt x="80" y="0"/>
                  </a:cubicBezTo>
                  <a:cubicBezTo>
                    <a:pt x="79" y="0"/>
                    <a:pt x="77" y="4"/>
                    <a:pt x="77" y="4"/>
                  </a:cubicBezTo>
                  <a:cubicBezTo>
                    <a:pt x="76" y="4"/>
                    <a:pt x="76" y="4"/>
                    <a:pt x="76" y="4"/>
                  </a:cubicBezTo>
                  <a:cubicBezTo>
                    <a:pt x="76" y="6"/>
                    <a:pt x="77" y="8"/>
                    <a:pt x="77" y="8"/>
                  </a:cubicBezTo>
                  <a:cubicBezTo>
                    <a:pt x="77" y="8"/>
                    <a:pt x="76" y="9"/>
                    <a:pt x="76" y="9"/>
                  </a:cubicBezTo>
                  <a:cubicBezTo>
                    <a:pt x="76" y="9"/>
                    <a:pt x="72" y="12"/>
                    <a:pt x="72" y="12"/>
                  </a:cubicBezTo>
                  <a:cubicBezTo>
                    <a:pt x="72" y="12"/>
                    <a:pt x="70" y="14"/>
                    <a:pt x="70" y="14"/>
                  </a:cubicBezTo>
                  <a:cubicBezTo>
                    <a:pt x="69" y="15"/>
                    <a:pt x="70" y="16"/>
                    <a:pt x="70" y="16"/>
                  </a:cubicBezTo>
                  <a:cubicBezTo>
                    <a:pt x="70" y="16"/>
                    <a:pt x="73" y="21"/>
                    <a:pt x="73" y="22"/>
                  </a:cubicBezTo>
                  <a:cubicBezTo>
                    <a:pt x="74" y="23"/>
                    <a:pt x="72" y="23"/>
                    <a:pt x="72" y="23"/>
                  </a:cubicBezTo>
                  <a:cubicBezTo>
                    <a:pt x="72" y="23"/>
                    <a:pt x="70" y="22"/>
                    <a:pt x="69" y="21"/>
                  </a:cubicBezTo>
                  <a:cubicBezTo>
                    <a:pt x="69" y="21"/>
                    <a:pt x="69" y="21"/>
                    <a:pt x="69" y="20"/>
                  </a:cubicBezTo>
                  <a:cubicBezTo>
                    <a:pt x="69" y="20"/>
                    <a:pt x="69" y="20"/>
                    <a:pt x="68" y="19"/>
                  </a:cubicBezTo>
                  <a:cubicBezTo>
                    <a:pt x="67" y="18"/>
                    <a:pt x="65" y="19"/>
                    <a:pt x="64" y="19"/>
                  </a:cubicBezTo>
                  <a:cubicBezTo>
                    <a:pt x="62" y="20"/>
                    <a:pt x="54" y="24"/>
                    <a:pt x="54" y="24"/>
                  </a:cubicBezTo>
                  <a:cubicBezTo>
                    <a:pt x="54" y="24"/>
                    <a:pt x="53" y="24"/>
                    <a:pt x="53" y="24"/>
                  </a:cubicBezTo>
                  <a:cubicBezTo>
                    <a:pt x="53" y="24"/>
                    <a:pt x="49" y="28"/>
                    <a:pt x="49" y="28"/>
                  </a:cubicBezTo>
                  <a:cubicBezTo>
                    <a:pt x="48" y="28"/>
                    <a:pt x="48" y="29"/>
                    <a:pt x="48" y="29"/>
                  </a:cubicBezTo>
                  <a:cubicBezTo>
                    <a:pt x="48" y="29"/>
                    <a:pt x="46" y="29"/>
                    <a:pt x="45" y="29"/>
                  </a:cubicBezTo>
                  <a:cubicBezTo>
                    <a:pt x="45" y="29"/>
                    <a:pt x="45" y="30"/>
                    <a:pt x="45" y="30"/>
                  </a:cubicBezTo>
                  <a:cubicBezTo>
                    <a:pt x="45" y="30"/>
                    <a:pt x="43" y="31"/>
                    <a:pt x="43" y="32"/>
                  </a:cubicBezTo>
                  <a:cubicBezTo>
                    <a:pt x="43" y="32"/>
                    <a:pt x="43" y="32"/>
                    <a:pt x="43" y="32"/>
                  </a:cubicBezTo>
                  <a:cubicBezTo>
                    <a:pt x="43" y="32"/>
                    <a:pt x="44" y="38"/>
                    <a:pt x="44" y="39"/>
                  </a:cubicBezTo>
                  <a:cubicBezTo>
                    <a:pt x="44" y="40"/>
                    <a:pt x="42" y="42"/>
                    <a:pt x="42" y="43"/>
                  </a:cubicBezTo>
                  <a:cubicBezTo>
                    <a:pt x="42" y="43"/>
                    <a:pt x="42" y="43"/>
                    <a:pt x="42" y="44"/>
                  </a:cubicBezTo>
                  <a:cubicBezTo>
                    <a:pt x="42" y="44"/>
                    <a:pt x="42" y="45"/>
                    <a:pt x="42" y="45"/>
                  </a:cubicBezTo>
                  <a:cubicBezTo>
                    <a:pt x="42" y="45"/>
                    <a:pt x="40" y="46"/>
                    <a:pt x="40" y="46"/>
                  </a:cubicBezTo>
                  <a:cubicBezTo>
                    <a:pt x="40" y="46"/>
                    <a:pt x="37" y="48"/>
                    <a:pt x="37" y="48"/>
                  </a:cubicBezTo>
                  <a:cubicBezTo>
                    <a:pt x="37" y="49"/>
                    <a:pt x="36" y="49"/>
                    <a:pt x="36" y="49"/>
                  </a:cubicBezTo>
                  <a:cubicBezTo>
                    <a:pt x="36" y="50"/>
                    <a:pt x="36" y="50"/>
                    <a:pt x="36" y="50"/>
                  </a:cubicBezTo>
                  <a:cubicBezTo>
                    <a:pt x="36" y="50"/>
                    <a:pt x="37" y="52"/>
                    <a:pt x="37" y="54"/>
                  </a:cubicBezTo>
                  <a:cubicBezTo>
                    <a:pt x="38" y="55"/>
                    <a:pt x="36" y="60"/>
                    <a:pt x="35" y="60"/>
                  </a:cubicBezTo>
                  <a:cubicBezTo>
                    <a:pt x="35" y="61"/>
                    <a:pt x="34" y="62"/>
                    <a:pt x="34" y="62"/>
                  </a:cubicBezTo>
                  <a:cubicBezTo>
                    <a:pt x="34" y="62"/>
                    <a:pt x="33" y="63"/>
                    <a:pt x="33" y="63"/>
                  </a:cubicBezTo>
                  <a:cubicBezTo>
                    <a:pt x="33" y="63"/>
                    <a:pt x="29" y="73"/>
                    <a:pt x="29" y="74"/>
                  </a:cubicBezTo>
                  <a:cubicBezTo>
                    <a:pt x="29" y="74"/>
                    <a:pt x="28" y="74"/>
                    <a:pt x="28" y="74"/>
                  </a:cubicBezTo>
                  <a:cubicBezTo>
                    <a:pt x="28" y="74"/>
                    <a:pt x="26" y="73"/>
                    <a:pt x="26" y="73"/>
                  </a:cubicBezTo>
                  <a:cubicBezTo>
                    <a:pt x="26" y="73"/>
                    <a:pt x="25" y="72"/>
                    <a:pt x="25" y="72"/>
                  </a:cubicBezTo>
                  <a:cubicBezTo>
                    <a:pt x="25" y="72"/>
                    <a:pt x="18" y="71"/>
                    <a:pt x="17" y="71"/>
                  </a:cubicBezTo>
                  <a:cubicBezTo>
                    <a:pt x="16" y="71"/>
                    <a:pt x="17" y="72"/>
                    <a:pt x="17" y="72"/>
                  </a:cubicBezTo>
                  <a:cubicBezTo>
                    <a:pt x="17" y="72"/>
                    <a:pt x="18" y="76"/>
                    <a:pt x="18" y="76"/>
                  </a:cubicBezTo>
                  <a:cubicBezTo>
                    <a:pt x="18" y="77"/>
                    <a:pt x="18" y="77"/>
                    <a:pt x="18" y="77"/>
                  </a:cubicBezTo>
                  <a:cubicBezTo>
                    <a:pt x="18" y="77"/>
                    <a:pt x="17" y="85"/>
                    <a:pt x="17" y="85"/>
                  </a:cubicBezTo>
                  <a:cubicBezTo>
                    <a:pt x="17" y="86"/>
                    <a:pt x="17" y="86"/>
                    <a:pt x="17" y="87"/>
                  </a:cubicBezTo>
                  <a:cubicBezTo>
                    <a:pt x="16" y="87"/>
                    <a:pt x="16" y="87"/>
                    <a:pt x="16" y="87"/>
                  </a:cubicBezTo>
                  <a:cubicBezTo>
                    <a:pt x="16" y="87"/>
                    <a:pt x="15" y="87"/>
                    <a:pt x="14" y="87"/>
                  </a:cubicBezTo>
                  <a:cubicBezTo>
                    <a:pt x="13" y="87"/>
                    <a:pt x="13" y="89"/>
                    <a:pt x="13" y="91"/>
                  </a:cubicBezTo>
                  <a:cubicBezTo>
                    <a:pt x="13" y="94"/>
                    <a:pt x="14" y="99"/>
                    <a:pt x="14" y="100"/>
                  </a:cubicBezTo>
                  <a:cubicBezTo>
                    <a:pt x="14" y="100"/>
                    <a:pt x="14" y="100"/>
                    <a:pt x="14" y="100"/>
                  </a:cubicBezTo>
                  <a:cubicBezTo>
                    <a:pt x="14" y="100"/>
                    <a:pt x="12" y="102"/>
                    <a:pt x="12" y="102"/>
                  </a:cubicBezTo>
                  <a:cubicBezTo>
                    <a:pt x="12" y="103"/>
                    <a:pt x="11" y="102"/>
                    <a:pt x="11" y="102"/>
                  </a:cubicBezTo>
                  <a:cubicBezTo>
                    <a:pt x="11" y="102"/>
                    <a:pt x="10" y="102"/>
                    <a:pt x="9" y="101"/>
                  </a:cubicBezTo>
                  <a:cubicBezTo>
                    <a:pt x="7" y="101"/>
                    <a:pt x="7" y="102"/>
                    <a:pt x="7" y="102"/>
                  </a:cubicBezTo>
                  <a:cubicBezTo>
                    <a:pt x="6" y="103"/>
                    <a:pt x="6" y="103"/>
                    <a:pt x="6" y="103"/>
                  </a:cubicBezTo>
                  <a:cubicBezTo>
                    <a:pt x="6" y="105"/>
                    <a:pt x="6" y="105"/>
                    <a:pt x="6" y="106"/>
                  </a:cubicBezTo>
                  <a:cubicBezTo>
                    <a:pt x="6" y="106"/>
                    <a:pt x="7" y="113"/>
                    <a:pt x="7" y="113"/>
                  </a:cubicBezTo>
                  <a:cubicBezTo>
                    <a:pt x="7" y="113"/>
                    <a:pt x="7" y="114"/>
                    <a:pt x="6" y="114"/>
                  </a:cubicBezTo>
                  <a:cubicBezTo>
                    <a:pt x="6" y="113"/>
                    <a:pt x="5" y="113"/>
                    <a:pt x="5" y="113"/>
                  </a:cubicBezTo>
                  <a:cubicBezTo>
                    <a:pt x="4" y="113"/>
                    <a:pt x="3" y="113"/>
                    <a:pt x="3" y="113"/>
                  </a:cubicBezTo>
                  <a:cubicBezTo>
                    <a:pt x="3" y="112"/>
                    <a:pt x="2" y="111"/>
                    <a:pt x="2" y="112"/>
                  </a:cubicBezTo>
                  <a:cubicBezTo>
                    <a:pt x="2" y="112"/>
                    <a:pt x="0" y="115"/>
                    <a:pt x="0" y="115"/>
                  </a:cubicBezTo>
                  <a:cubicBezTo>
                    <a:pt x="0" y="115"/>
                    <a:pt x="0" y="116"/>
                    <a:pt x="0" y="116"/>
                  </a:cubicBezTo>
                  <a:cubicBezTo>
                    <a:pt x="0" y="117"/>
                    <a:pt x="0" y="117"/>
                    <a:pt x="0" y="118"/>
                  </a:cubicBezTo>
                  <a:cubicBezTo>
                    <a:pt x="1" y="118"/>
                    <a:pt x="1" y="119"/>
                    <a:pt x="2" y="119"/>
                  </a:cubicBezTo>
                  <a:cubicBezTo>
                    <a:pt x="3" y="121"/>
                    <a:pt x="6" y="128"/>
                    <a:pt x="7" y="129"/>
                  </a:cubicBezTo>
                  <a:cubicBezTo>
                    <a:pt x="7" y="130"/>
                    <a:pt x="8" y="131"/>
                    <a:pt x="8" y="128"/>
                  </a:cubicBezTo>
                  <a:cubicBezTo>
                    <a:pt x="7" y="126"/>
                    <a:pt x="8" y="125"/>
                    <a:pt x="9" y="127"/>
                  </a:cubicBezTo>
                  <a:cubicBezTo>
                    <a:pt x="10" y="129"/>
                    <a:pt x="9" y="129"/>
                    <a:pt x="10" y="131"/>
                  </a:cubicBezTo>
                  <a:cubicBezTo>
                    <a:pt x="11" y="132"/>
                    <a:pt x="11" y="130"/>
                    <a:pt x="11" y="130"/>
                  </a:cubicBezTo>
                  <a:cubicBezTo>
                    <a:pt x="11" y="129"/>
                    <a:pt x="13" y="128"/>
                    <a:pt x="12" y="130"/>
                  </a:cubicBezTo>
                  <a:cubicBezTo>
                    <a:pt x="12" y="133"/>
                    <a:pt x="12" y="133"/>
                    <a:pt x="13" y="135"/>
                  </a:cubicBezTo>
                  <a:cubicBezTo>
                    <a:pt x="13" y="136"/>
                    <a:pt x="14" y="137"/>
                    <a:pt x="14" y="135"/>
                  </a:cubicBezTo>
                  <a:cubicBezTo>
                    <a:pt x="14" y="133"/>
                    <a:pt x="15" y="133"/>
                    <a:pt x="17" y="134"/>
                  </a:cubicBezTo>
                  <a:cubicBezTo>
                    <a:pt x="18" y="134"/>
                    <a:pt x="24" y="134"/>
                    <a:pt x="22" y="136"/>
                  </a:cubicBezTo>
                  <a:cubicBezTo>
                    <a:pt x="19" y="137"/>
                    <a:pt x="22" y="139"/>
                    <a:pt x="23" y="139"/>
                  </a:cubicBezTo>
                  <a:cubicBezTo>
                    <a:pt x="24" y="139"/>
                    <a:pt x="24" y="139"/>
                    <a:pt x="23" y="140"/>
                  </a:cubicBezTo>
                  <a:cubicBezTo>
                    <a:pt x="23" y="140"/>
                    <a:pt x="24" y="141"/>
                    <a:pt x="25" y="142"/>
                  </a:cubicBezTo>
                  <a:cubicBezTo>
                    <a:pt x="25" y="142"/>
                    <a:pt x="28" y="144"/>
                    <a:pt x="25" y="145"/>
                  </a:cubicBezTo>
                  <a:cubicBezTo>
                    <a:pt x="22" y="146"/>
                    <a:pt x="23" y="146"/>
                    <a:pt x="22" y="144"/>
                  </a:cubicBezTo>
                  <a:cubicBezTo>
                    <a:pt x="21" y="143"/>
                    <a:pt x="19" y="142"/>
                    <a:pt x="20" y="145"/>
                  </a:cubicBezTo>
                  <a:cubicBezTo>
                    <a:pt x="21" y="148"/>
                    <a:pt x="23" y="151"/>
                    <a:pt x="24" y="151"/>
                  </a:cubicBezTo>
                  <a:cubicBezTo>
                    <a:pt x="26" y="150"/>
                    <a:pt x="25" y="149"/>
                    <a:pt x="26" y="147"/>
                  </a:cubicBezTo>
                  <a:cubicBezTo>
                    <a:pt x="26" y="145"/>
                    <a:pt x="27" y="144"/>
                    <a:pt x="27" y="146"/>
                  </a:cubicBezTo>
                  <a:cubicBezTo>
                    <a:pt x="27" y="149"/>
                    <a:pt x="27" y="151"/>
                    <a:pt x="29" y="153"/>
                  </a:cubicBezTo>
                  <a:cubicBezTo>
                    <a:pt x="30" y="155"/>
                    <a:pt x="36" y="167"/>
                    <a:pt x="35" y="173"/>
                  </a:cubicBezTo>
                  <a:cubicBezTo>
                    <a:pt x="34" y="178"/>
                    <a:pt x="31" y="190"/>
                    <a:pt x="31" y="194"/>
                  </a:cubicBezTo>
                  <a:cubicBezTo>
                    <a:pt x="31" y="198"/>
                    <a:pt x="30" y="196"/>
                    <a:pt x="33" y="194"/>
                  </a:cubicBezTo>
                  <a:cubicBezTo>
                    <a:pt x="36" y="192"/>
                    <a:pt x="35" y="191"/>
                    <a:pt x="36" y="191"/>
                  </a:cubicBezTo>
                  <a:cubicBezTo>
                    <a:pt x="36" y="190"/>
                    <a:pt x="38" y="190"/>
                    <a:pt x="37" y="192"/>
                  </a:cubicBezTo>
                  <a:cubicBezTo>
                    <a:pt x="36" y="194"/>
                    <a:pt x="35" y="196"/>
                    <a:pt x="36" y="196"/>
                  </a:cubicBezTo>
                  <a:cubicBezTo>
                    <a:pt x="37" y="196"/>
                    <a:pt x="38" y="194"/>
                    <a:pt x="38" y="196"/>
                  </a:cubicBezTo>
                  <a:cubicBezTo>
                    <a:pt x="37" y="199"/>
                    <a:pt x="38" y="197"/>
                    <a:pt x="39" y="196"/>
                  </a:cubicBezTo>
                  <a:cubicBezTo>
                    <a:pt x="40" y="195"/>
                    <a:pt x="40" y="195"/>
                    <a:pt x="41" y="197"/>
                  </a:cubicBezTo>
                  <a:cubicBezTo>
                    <a:pt x="41" y="200"/>
                    <a:pt x="42" y="198"/>
                    <a:pt x="42" y="197"/>
                  </a:cubicBezTo>
                  <a:cubicBezTo>
                    <a:pt x="43" y="196"/>
                    <a:pt x="43" y="195"/>
                    <a:pt x="43" y="198"/>
                  </a:cubicBezTo>
                  <a:cubicBezTo>
                    <a:pt x="43" y="201"/>
                    <a:pt x="45" y="198"/>
                    <a:pt x="45" y="198"/>
                  </a:cubicBezTo>
                  <a:cubicBezTo>
                    <a:pt x="45" y="198"/>
                    <a:pt x="46" y="197"/>
                    <a:pt x="46" y="199"/>
                  </a:cubicBezTo>
                  <a:cubicBezTo>
                    <a:pt x="46" y="202"/>
                    <a:pt x="48" y="200"/>
                    <a:pt x="48" y="199"/>
                  </a:cubicBezTo>
                  <a:cubicBezTo>
                    <a:pt x="49" y="198"/>
                    <a:pt x="52" y="192"/>
                    <a:pt x="54" y="192"/>
                  </a:cubicBezTo>
                  <a:cubicBezTo>
                    <a:pt x="56" y="193"/>
                    <a:pt x="57" y="191"/>
                    <a:pt x="57" y="191"/>
                  </a:cubicBezTo>
                  <a:cubicBezTo>
                    <a:pt x="56" y="190"/>
                    <a:pt x="56" y="190"/>
                    <a:pt x="58" y="190"/>
                  </a:cubicBezTo>
                  <a:cubicBezTo>
                    <a:pt x="59" y="190"/>
                    <a:pt x="61" y="190"/>
                    <a:pt x="61" y="188"/>
                  </a:cubicBezTo>
                  <a:cubicBezTo>
                    <a:pt x="60" y="186"/>
                    <a:pt x="62" y="187"/>
                    <a:pt x="62" y="188"/>
                  </a:cubicBezTo>
                  <a:cubicBezTo>
                    <a:pt x="62" y="188"/>
                    <a:pt x="67" y="188"/>
                    <a:pt x="68" y="182"/>
                  </a:cubicBezTo>
                  <a:cubicBezTo>
                    <a:pt x="69" y="176"/>
                    <a:pt x="69" y="173"/>
                    <a:pt x="71" y="176"/>
                  </a:cubicBezTo>
                  <a:cubicBezTo>
                    <a:pt x="74" y="179"/>
                    <a:pt x="74" y="180"/>
                    <a:pt x="75" y="184"/>
                  </a:cubicBezTo>
                  <a:cubicBezTo>
                    <a:pt x="76" y="187"/>
                    <a:pt x="77" y="188"/>
                    <a:pt x="78" y="187"/>
                  </a:cubicBezTo>
                  <a:cubicBezTo>
                    <a:pt x="78" y="187"/>
                    <a:pt x="82" y="186"/>
                    <a:pt x="81" y="188"/>
                  </a:cubicBezTo>
                  <a:cubicBezTo>
                    <a:pt x="80" y="190"/>
                    <a:pt x="80" y="194"/>
                    <a:pt x="81" y="197"/>
                  </a:cubicBezTo>
                  <a:cubicBezTo>
                    <a:pt x="82" y="201"/>
                    <a:pt x="82" y="205"/>
                    <a:pt x="83" y="209"/>
                  </a:cubicBezTo>
                  <a:cubicBezTo>
                    <a:pt x="83" y="213"/>
                    <a:pt x="85" y="214"/>
                    <a:pt x="85" y="215"/>
                  </a:cubicBezTo>
                  <a:cubicBezTo>
                    <a:pt x="86" y="216"/>
                    <a:pt x="86" y="216"/>
                    <a:pt x="86" y="218"/>
                  </a:cubicBezTo>
                  <a:cubicBezTo>
                    <a:pt x="86" y="219"/>
                    <a:pt x="87" y="230"/>
                    <a:pt x="88" y="231"/>
                  </a:cubicBezTo>
                  <a:cubicBezTo>
                    <a:pt x="88" y="233"/>
                    <a:pt x="89" y="234"/>
                    <a:pt x="89" y="231"/>
                  </a:cubicBezTo>
                  <a:cubicBezTo>
                    <a:pt x="89" y="227"/>
                    <a:pt x="89" y="224"/>
                    <a:pt x="90" y="227"/>
                  </a:cubicBezTo>
                  <a:cubicBezTo>
                    <a:pt x="92" y="230"/>
                    <a:pt x="92" y="234"/>
                    <a:pt x="92" y="235"/>
                  </a:cubicBezTo>
                  <a:cubicBezTo>
                    <a:pt x="93" y="235"/>
                    <a:pt x="94" y="239"/>
                    <a:pt x="95" y="241"/>
                  </a:cubicBezTo>
                  <a:cubicBezTo>
                    <a:pt x="96" y="242"/>
                    <a:pt x="97" y="245"/>
                    <a:pt x="96" y="248"/>
                  </a:cubicBezTo>
                  <a:cubicBezTo>
                    <a:pt x="95" y="250"/>
                    <a:pt x="95" y="250"/>
                    <a:pt x="95" y="251"/>
                  </a:cubicBezTo>
                  <a:cubicBezTo>
                    <a:pt x="95" y="251"/>
                    <a:pt x="93" y="252"/>
                    <a:pt x="95" y="252"/>
                  </a:cubicBezTo>
                  <a:cubicBezTo>
                    <a:pt x="96" y="252"/>
                    <a:pt x="96" y="252"/>
                    <a:pt x="96" y="254"/>
                  </a:cubicBezTo>
                  <a:cubicBezTo>
                    <a:pt x="96" y="256"/>
                    <a:pt x="96" y="257"/>
                    <a:pt x="95" y="257"/>
                  </a:cubicBezTo>
                  <a:cubicBezTo>
                    <a:pt x="94" y="258"/>
                    <a:pt x="94" y="259"/>
                    <a:pt x="95" y="260"/>
                  </a:cubicBezTo>
                  <a:cubicBezTo>
                    <a:pt x="95" y="260"/>
                    <a:pt x="97" y="260"/>
                    <a:pt x="97" y="259"/>
                  </a:cubicBezTo>
                  <a:cubicBezTo>
                    <a:pt x="98" y="258"/>
                    <a:pt x="99" y="259"/>
                    <a:pt x="99" y="260"/>
                  </a:cubicBezTo>
                  <a:cubicBezTo>
                    <a:pt x="98" y="261"/>
                    <a:pt x="97" y="261"/>
                    <a:pt x="97" y="263"/>
                  </a:cubicBezTo>
                  <a:cubicBezTo>
                    <a:pt x="97" y="266"/>
                    <a:pt x="97" y="272"/>
                    <a:pt x="95" y="274"/>
                  </a:cubicBezTo>
                  <a:cubicBezTo>
                    <a:pt x="92" y="276"/>
                    <a:pt x="93" y="276"/>
                    <a:pt x="93" y="278"/>
                  </a:cubicBezTo>
                  <a:cubicBezTo>
                    <a:pt x="94" y="281"/>
                    <a:pt x="94" y="284"/>
                    <a:pt x="94" y="285"/>
                  </a:cubicBezTo>
                  <a:cubicBezTo>
                    <a:pt x="97" y="282"/>
                    <a:pt x="97" y="282"/>
                    <a:pt x="97" y="282"/>
                  </a:cubicBezTo>
                  <a:cubicBezTo>
                    <a:pt x="97" y="282"/>
                    <a:pt x="97" y="280"/>
                    <a:pt x="97" y="28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4" name="Freeform 723">
              <a:extLst>
                <a:ext uri="{FF2B5EF4-FFF2-40B4-BE49-F238E27FC236}">
                  <a16:creationId xmlns:a16="http://schemas.microsoft.com/office/drawing/2014/main" id="{4EA55097-42B9-4B2B-9149-985E32ED0723}"/>
                </a:ext>
              </a:extLst>
            </p:cNvPr>
            <p:cNvSpPr>
              <a:spLocks/>
            </p:cNvSpPr>
            <p:nvPr/>
          </p:nvSpPr>
          <p:spPr bwMode="auto">
            <a:xfrm>
              <a:off x="5559" y="2215"/>
              <a:ext cx="157" cy="182"/>
            </a:xfrm>
            <a:custGeom>
              <a:avLst/>
              <a:gdLst>
                <a:gd name="T0" fmla="*/ 7 w 113"/>
                <a:gd name="T1" fmla="*/ 24 h 132"/>
                <a:gd name="T2" fmla="*/ 1 w 113"/>
                <a:gd name="T3" fmla="*/ 29 h 132"/>
                <a:gd name="T4" fmla="*/ 1 w 113"/>
                <a:gd name="T5" fmla="*/ 35 h 132"/>
                <a:gd name="T6" fmla="*/ 7 w 113"/>
                <a:gd name="T7" fmla="*/ 36 h 132"/>
                <a:gd name="T8" fmla="*/ 6 w 113"/>
                <a:gd name="T9" fmla="*/ 42 h 132"/>
                <a:gd name="T10" fmla="*/ 7 w 113"/>
                <a:gd name="T11" fmla="*/ 47 h 132"/>
                <a:gd name="T12" fmla="*/ 18 w 113"/>
                <a:gd name="T13" fmla="*/ 46 h 132"/>
                <a:gd name="T14" fmla="*/ 18 w 113"/>
                <a:gd name="T15" fmla="*/ 52 h 132"/>
                <a:gd name="T16" fmla="*/ 18 w 113"/>
                <a:gd name="T17" fmla="*/ 56 h 132"/>
                <a:gd name="T18" fmla="*/ 16 w 113"/>
                <a:gd name="T19" fmla="*/ 62 h 132"/>
                <a:gd name="T20" fmla="*/ 16 w 113"/>
                <a:gd name="T21" fmla="*/ 69 h 132"/>
                <a:gd name="T22" fmla="*/ 14 w 113"/>
                <a:gd name="T23" fmla="*/ 73 h 132"/>
                <a:gd name="T24" fmla="*/ 13 w 113"/>
                <a:gd name="T25" fmla="*/ 77 h 132"/>
                <a:gd name="T26" fmla="*/ 24 w 113"/>
                <a:gd name="T27" fmla="*/ 71 h 132"/>
                <a:gd name="T28" fmla="*/ 38 w 113"/>
                <a:gd name="T29" fmla="*/ 72 h 132"/>
                <a:gd name="T30" fmla="*/ 43 w 113"/>
                <a:gd name="T31" fmla="*/ 70 h 132"/>
                <a:gd name="T32" fmla="*/ 48 w 113"/>
                <a:gd name="T33" fmla="*/ 65 h 132"/>
                <a:gd name="T34" fmla="*/ 59 w 113"/>
                <a:gd name="T35" fmla="*/ 67 h 132"/>
                <a:gd name="T36" fmla="*/ 62 w 113"/>
                <a:gd name="T37" fmla="*/ 72 h 132"/>
                <a:gd name="T38" fmla="*/ 70 w 113"/>
                <a:gd name="T39" fmla="*/ 83 h 132"/>
                <a:gd name="T40" fmla="*/ 71 w 113"/>
                <a:gd name="T41" fmla="*/ 95 h 132"/>
                <a:gd name="T42" fmla="*/ 79 w 113"/>
                <a:gd name="T43" fmla="*/ 100 h 132"/>
                <a:gd name="T44" fmla="*/ 79 w 113"/>
                <a:gd name="T45" fmla="*/ 104 h 132"/>
                <a:gd name="T46" fmla="*/ 82 w 113"/>
                <a:gd name="T47" fmla="*/ 109 h 132"/>
                <a:gd name="T48" fmla="*/ 80 w 113"/>
                <a:gd name="T49" fmla="*/ 117 h 132"/>
                <a:gd name="T50" fmla="*/ 76 w 113"/>
                <a:gd name="T51" fmla="*/ 126 h 132"/>
                <a:gd name="T52" fmla="*/ 85 w 113"/>
                <a:gd name="T53" fmla="*/ 130 h 132"/>
                <a:gd name="T54" fmla="*/ 89 w 113"/>
                <a:gd name="T55" fmla="*/ 132 h 132"/>
                <a:gd name="T56" fmla="*/ 88 w 113"/>
                <a:gd name="T57" fmla="*/ 126 h 132"/>
                <a:gd name="T58" fmla="*/ 92 w 113"/>
                <a:gd name="T59" fmla="*/ 123 h 132"/>
                <a:gd name="T60" fmla="*/ 102 w 113"/>
                <a:gd name="T61" fmla="*/ 126 h 132"/>
                <a:gd name="T62" fmla="*/ 110 w 113"/>
                <a:gd name="T63" fmla="*/ 119 h 132"/>
                <a:gd name="T64" fmla="*/ 112 w 113"/>
                <a:gd name="T65" fmla="*/ 113 h 132"/>
                <a:gd name="T66" fmla="*/ 111 w 113"/>
                <a:gd name="T67" fmla="*/ 109 h 132"/>
                <a:gd name="T68" fmla="*/ 107 w 113"/>
                <a:gd name="T69" fmla="*/ 102 h 132"/>
                <a:gd name="T70" fmla="*/ 109 w 113"/>
                <a:gd name="T71" fmla="*/ 100 h 132"/>
                <a:gd name="T72" fmla="*/ 103 w 113"/>
                <a:gd name="T73" fmla="*/ 96 h 132"/>
                <a:gd name="T74" fmla="*/ 100 w 113"/>
                <a:gd name="T75" fmla="*/ 93 h 132"/>
                <a:gd name="T76" fmla="*/ 96 w 113"/>
                <a:gd name="T77" fmla="*/ 86 h 132"/>
                <a:gd name="T78" fmla="*/ 94 w 113"/>
                <a:gd name="T79" fmla="*/ 84 h 132"/>
                <a:gd name="T80" fmla="*/ 82 w 113"/>
                <a:gd name="T81" fmla="*/ 70 h 132"/>
                <a:gd name="T82" fmla="*/ 76 w 113"/>
                <a:gd name="T83" fmla="*/ 61 h 132"/>
                <a:gd name="T84" fmla="*/ 57 w 113"/>
                <a:gd name="T85" fmla="*/ 50 h 132"/>
                <a:gd name="T86" fmla="*/ 58 w 113"/>
                <a:gd name="T87" fmla="*/ 46 h 132"/>
                <a:gd name="T88" fmla="*/ 61 w 113"/>
                <a:gd name="T89" fmla="*/ 44 h 132"/>
                <a:gd name="T90" fmla="*/ 68 w 113"/>
                <a:gd name="T91" fmla="*/ 43 h 132"/>
                <a:gd name="T92" fmla="*/ 71 w 113"/>
                <a:gd name="T93" fmla="*/ 35 h 132"/>
                <a:gd name="T94" fmla="*/ 64 w 113"/>
                <a:gd name="T95" fmla="*/ 32 h 132"/>
                <a:gd name="T96" fmla="*/ 67 w 113"/>
                <a:gd name="T97" fmla="*/ 29 h 132"/>
                <a:gd name="T98" fmla="*/ 58 w 113"/>
                <a:gd name="T99" fmla="*/ 25 h 132"/>
                <a:gd name="T100" fmla="*/ 54 w 113"/>
                <a:gd name="T101" fmla="*/ 28 h 132"/>
                <a:gd name="T102" fmla="*/ 47 w 113"/>
                <a:gd name="T103" fmla="*/ 26 h 132"/>
                <a:gd name="T104" fmla="*/ 42 w 113"/>
                <a:gd name="T105" fmla="*/ 20 h 132"/>
                <a:gd name="T106" fmla="*/ 43 w 113"/>
                <a:gd name="T107" fmla="*/ 13 h 132"/>
                <a:gd name="T108" fmla="*/ 38 w 113"/>
                <a:gd name="T109" fmla="*/ 12 h 132"/>
                <a:gd name="T110" fmla="*/ 30 w 113"/>
                <a:gd name="T111" fmla="*/ 2 h 132"/>
                <a:gd name="T112" fmla="*/ 23 w 113"/>
                <a:gd name="T113" fmla="*/ 2 h 132"/>
                <a:gd name="T114" fmla="*/ 24 w 113"/>
                <a:gd name="T115" fmla="*/ 10 h 132"/>
                <a:gd name="T116" fmla="*/ 26 w 113"/>
                <a:gd name="T117" fmla="*/ 20 h 132"/>
                <a:gd name="T118" fmla="*/ 21 w 113"/>
                <a:gd name="T119" fmla="*/ 20 h 132"/>
                <a:gd name="T120" fmla="*/ 16 w 113"/>
                <a:gd name="T121" fmla="*/ 18 h 132"/>
                <a:gd name="T122" fmla="*/ 8 w 113"/>
                <a:gd name="T123" fmla="*/ 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 h="132">
                  <a:moveTo>
                    <a:pt x="8" y="20"/>
                  </a:moveTo>
                  <a:cubicBezTo>
                    <a:pt x="8" y="21"/>
                    <a:pt x="7" y="23"/>
                    <a:pt x="7" y="24"/>
                  </a:cubicBezTo>
                  <a:cubicBezTo>
                    <a:pt x="6" y="24"/>
                    <a:pt x="7" y="24"/>
                    <a:pt x="7" y="24"/>
                  </a:cubicBezTo>
                  <a:cubicBezTo>
                    <a:pt x="7" y="24"/>
                    <a:pt x="7" y="25"/>
                    <a:pt x="8" y="26"/>
                  </a:cubicBezTo>
                  <a:cubicBezTo>
                    <a:pt x="8" y="27"/>
                    <a:pt x="7" y="26"/>
                    <a:pt x="5" y="26"/>
                  </a:cubicBezTo>
                  <a:cubicBezTo>
                    <a:pt x="3" y="27"/>
                    <a:pt x="2" y="29"/>
                    <a:pt x="1" y="29"/>
                  </a:cubicBezTo>
                  <a:cubicBezTo>
                    <a:pt x="1" y="30"/>
                    <a:pt x="0" y="32"/>
                    <a:pt x="0" y="34"/>
                  </a:cubicBezTo>
                  <a:cubicBezTo>
                    <a:pt x="0" y="34"/>
                    <a:pt x="0" y="34"/>
                    <a:pt x="0" y="34"/>
                  </a:cubicBezTo>
                  <a:cubicBezTo>
                    <a:pt x="0" y="35"/>
                    <a:pt x="1" y="36"/>
                    <a:pt x="1" y="35"/>
                  </a:cubicBezTo>
                  <a:cubicBezTo>
                    <a:pt x="1" y="35"/>
                    <a:pt x="3" y="33"/>
                    <a:pt x="3" y="33"/>
                  </a:cubicBezTo>
                  <a:cubicBezTo>
                    <a:pt x="4" y="33"/>
                    <a:pt x="5" y="34"/>
                    <a:pt x="6" y="35"/>
                  </a:cubicBezTo>
                  <a:cubicBezTo>
                    <a:pt x="6" y="36"/>
                    <a:pt x="7" y="36"/>
                    <a:pt x="7" y="36"/>
                  </a:cubicBezTo>
                  <a:cubicBezTo>
                    <a:pt x="7" y="36"/>
                    <a:pt x="7" y="37"/>
                    <a:pt x="7" y="37"/>
                  </a:cubicBezTo>
                  <a:cubicBezTo>
                    <a:pt x="7" y="38"/>
                    <a:pt x="6" y="40"/>
                    <a:pt x="6" y="41"/>
                  </a:cubicBezTo>
                  <a:cubicBezTo>
                    <a:pt x="6" y="41"/>
                    <a:pt x="6" y="41"/>
                    <a:pt x="6" y="42"/>
                  </a:cubicBezTo>
                  <a:cubicBezTo>
                    <a:pt x="6" y="42"/>
                    <a:pt x="5" y="43"/>
                    <a:pt x="5" y="43"/>
                  </a:cubicBezTo>
                  <a:cubicBezTo>
                    <a:pt x="5" y="43"/>
                    <a:pt x="5" y="43"/>
                    <a:pt x="5" y="43"/>
                  </a:cubicBezTo>
                  <a:cubicBezTo>
                    <a:pt x="5" y="44"/>
                    <a:pt x="7" y="47"/>
                    <a:pt x="7" y="47"/>
                  </a:cubicBezTo>
                  <a:cubicBezTo>
                    <a:pt x="7" y="47"/>
                    <a:pt x="7" y="47"/>
                    <a:pt x="8" y="47"/>
                  </a:cubicBezTo>
                  <a:cubicBezTo>
                    <a:pt x="8" y="47"/>
                    <a:pt x="17" y="46"/>
                    <a:pt x="17" y="46"/>
                  </a:cubicBezTo>
                  <a:cubicBezTo>
                    <a:pt x="18" y="46"/>
                    <a:pt x="18" y="46"/>
                    <a:pt x="18" y="46"/>
                  </a:cubicBezTo>
                  <a:cubicBezTo>
                    <a:pt x="17" y="47"/>
                    <a:pt x="17" y="47"/>
                    <a:pt x="17" y="47"/>
                  </a:cubicBezTo>
                  <a:cubicBezTo>
                    <a:pt x="17" y="47"/>
                    <a:pt x="16" y="48"/>
                    <a:pt x="16" y="49"/>
                  </a:cubicBezTo>
                  <a:cubicBezTo>
                    <a:pt x="17" y="50"/>
                    <a:pt x="17" y="51"/>
                    <a:pt x="18" y="52"/>
                  </a:cubicBezTo>
                  <a:cubicBezTo>
                    <a:pt x="18" y="52"/>
                    <a:pt x="19" y="54"/>
                    <a:pt x="19" y="54"/>
                  </a:cubicBezTo>
                  <a:cubicBezTo>
                    <a:pt x="19" y="54"/>
                    <a:pt x="19" y="54"/>
                    <a:pt x="18" y="55"/>
                  </a:cubicBezTo>
                  <a:cubicBezTo>
                    <a:pt x="18" y="55"/>
                    <a:pt x="18" y="55"/>
                    <a:pt x="18" y="56"/>
                  </a:cubicBezTo>
                  <a:cubicBezTo>
                    <a:pt x="18" y="56"/>
                    <a:pt x="17" y="57"/>
                    <a:pt x="17" y="57"/>
                  </a:cubicBezTo>
                  <a:cubicBezTo>
                    <a:pt x="17" y="58"/>
                    <a:pt x="17" y="59"/>
                    <a:pt x="17" y="60"/>
                  </a:cubicBezTo>
                  <a:cubicBezTo>
                    <a:pt x="17" y="60"/>
                    <a:pt x="16" y="61"/>
                    <a:pt x="16" y="62"/>
                  </a:cubicBezTo>
                  <a:cubicBezTo>
                    <a:pt x="16" y="62"/>
                    <a:pt x="15" y="63"/>
                    <a:pt x="15" y="64"/>
                  </a:cubicBezTo>
                  <a:cubicBezTo>
                    <a:pt x="15" y="64"/>
                    <a:pt x="15" y="65"/>
                    <a:pt x="15" y="65"/>
                  </a:cubicBezTo>
                  <a:cubicBezTo>
                    <a:pt x="15" y="66"/>
                    <a:pt x="16" y="68"/>
                    <a:pt x="16" y="69"/>
                  </a:cubicBezTo>
                  <a:cubicBezTo>
                    <a:pt x="16" y="70"/>
                    <a:pt x="16" y="69"/>
                    <a:pt x="16" y="69"/>
                  </a:cubicBezTo>
                  <a:cubicBezTo>
                    <a:pt x="16" y="69"/>
                    <a:pt x="15" y="70"/>
                    <a:pt x="15" y="70"/>
                  </a:cubicBezTo>
                  <a:cubicBezTo>
                    <a:pt x="15" y="71"/>
                    <a:pt x="14" y="72"/>
                    <a:pt x="14" y="73"/>
                  </a:cubicBezTo>
                  <a:cubicBezTo>
                    <a:pt x="13" y="73"/>
                    <a:pt x="13" y="74"/>
                    <a:pt x="13" y="74"/>
                  </a:cubicBezTo>
                  <a:cubicBezTo>
                    <a:pt x="13" y="75"/>
                    <a:pt x="13" y="76"/>
                    <a:pt x="12" y="76"/>
                  </a:cubicBezTo>
                  <a:cubicBezTo>
                    <a:pt x="12" y="76"/>
                    <a:pt x="12" y="77"/>
                    <a:pt x="13" y="77"/>
                  </a:cubicBezTo>
                  <a:cubicBezTo>
                    <a:pt x="13" y="77"/>
                    <a:pt x="15" y="78"/>
                    <a:pt x="16" y="78"/>
                  </a:cubicBezTo>
                  <a:cubicBezTo>
                    <a:pt x="17" y="77"/>
                    <a:pt x="20" y="74"/>
                    <a:pt x="21" y="73"/>
                  </a:cubicBezTo>
                  <a:cubicBezTo>
                    <a:pt x="22" y="73"/>
                    <a:pt x="23" y="72"/>
                    <a:pt x="24" y="71"/>
                  </a:cubicBezTo>
                  <a:cubicBezTo>
                    <a:pt x="25" y="70"/>
                    <a:pt x="30" y="67"/>
                    <a:pt x="30" y="67"/>
                  </a:cubicBezTo>
                  <a:cubicBezTo>
                    <a:pt x="30" y="67"/>
                    <a:pt x="30" y="67"/>
                    <a:pt x="30" y="67"/>
                  </a:cubicBezTo>
                  <a:cubicBezTo>
                    <a:pt x="31" y="67"/>
                    <a:pt x="38" y="72"/>
                    <a:pt x="38" y="72"/>
                  </a:cubicBezTo>
                  <a:cubicBezTo>
                    <a:pt x="38" y="72"/>
                    <a:pt x="39" y="74"/>
                    <a:pt x="38" y="73"/>
                  </a:cubicBezTo>
                  <a:cubicBezTo>
                    <a:pt x="38" y="72"/>
                    <a:pt x="40" y="71"/>
                    <a:pt x="40" y="71"/>
                  </a:cubicBezTo>
                  <a:cubicBezTo>
                    <a:pt x="41" y="70"/>
                    <a:pt x="43" y="70"/>
                    <a:pt x="43" y="70"/>
                  </a:cubicBezTo>
                  <a:cubicBezTo>
                    <a:pt x="43" y="70"/>
                    <a:pt x="44" y="69"/>
                    <a:pt x="44" y="68"/>
                  </a:cubicBezTo>
                  <a:cubicBezTo>
                    <a:pt x="45" y="67"/>
                    <a:pt x="45" y="67"/>
                    <a:pt x="45" y="67"/>
                  </a:cubicBezTo>
                  <a:cubicBezTo>
                    <a:pt x="45" y="67"/>
                    <a:pt x="47" y="65"/>
                    <a:pt x="48" y="65"/>
                  </a:cubicBezTo>
                  <a:cubicBezTo>
                    <a:pt x="48" y="64"/>
                    <a:pt x="50" y="63"/>
                    <a:pt x="51" y="63"/>
                  </a:cubicBezTo>
                  <a:cubicBezTo>
                    <a:pt x="52" y="64"/>
                    <a:pt x="53" y="64"/>
                    <a:pt x="54" y="64"/>
                  </a:cubicBezTo>
                  <a:cubicBezTo>
                    <a:pt x="55" y="64"/>
                    <a:pt x="58" y="64"/>
                    <a:pt x="59" y="67"/>
                  </a:cubicBezTo>
                  <a:cubicBezTo>
                    <a:pt x="59" y="67"/>
                    <a:pt x="60" y="69"/>
                    <a:pt x="60" y="69"/>
                  </a:cubicBezTo>
                  <a:cubicBezTo>
                    <a:pt x="61" y="70"/>
                    <a:pt x="61" y="70"/>
                    <a:pt x="61" y="71"/>
                  </a:cubicBezTo>
                  <a:cubicBezTo>
                    <a:pt x="61" y="71"/>
                    <a:pt x="62" y="72"/>
                    <a:pt x="62" y="72"/>
                  </a:cubicBezTo>
                  <a:cubicBezTo>
                    <a:pt x="63" y="72"/>
                    <a:pt x="64" y="74"/>
                    <a:pt x="65" y="74"/>
                  </a:cubicBezTo>
                  <a:cubicBezTo>
                    <a:pt x="66" y="75"/>
                    <a:pt x="69" y="78"/>
                    <a:pt x="70" y="79"/>
                  </a:cubicBezTo>
                  <a:cubicBezTo>
                    <a:pt x="70" y="81"/>
                    <a:pt x="70" y="82"/>
                    <a:pt x="70" y="83"/>
                  </a:cubicBezTo>
                  <a:cubicBezTo>
                    <a:pt x="69" y="85"/>
                    <a:pt x="69" y="86"/>
                    <a:pt x="69" y="86"/>
                  </a:cubicBezTo>
                  <a:cubicBezTo>
                    <a:pt x="69" y="87"/>
                    <a:pt x="69" y="91"/>
                    <a:pt x="69" y="92"/>
                  </a:cubicBezTo>
                  <a:cubicBezTo>
                    <a:pt x="69" y="93"/>
                    <a:pt x="71" y="94"/>
                    <a:pt x="71" y="95"/>
                  </a:cubicBezTo>
                  <a:cubicBezTo>
                    <a:pt x="72" y="95"/>
                    <a:pt x="73" y="96"/>
                    <a:pt x="73" y="97"/>
                  </a:cubicBezTo>
                  <a:cubicBezTo>
                    <a:pt x="73" y="97"/>
                    <a:pt x="74" y="99"/>
                    <a:pt x="74" y="99"/>
                  </a:cubicBezTo>
                  <a:cubicBezTo>
                    <a:pt x="75" y="99"/>
                    <a:pt x="79" y="100"/>
                    <a:pt x="79" y="100"/>
                  </a:cubicBezTo>
                  <a:cubicBezTo>
                    <a:pt x="79" y="100"/>
                    <a:pt x="79" y="100"/>
                    <a:pt x="79" y="101"/>
                  </a:cubicBezTo>
                  <a:cubicBezTo>
                    <a:pt x="78" y="101"/>
                    <a:pt x="78" y="102"/>
                    <a:pt x="78" y="103"/>
                  </a:cubicBezTo>
                  <a:cubicBezTo>
                    <a:pt x="78" y="103"/>
                    <a:pt x="79" y="104"/>
                    <a:pt x="79" y="104"/>
                  </a:cubicBezTo>
                  <a:cubicBezTo>
                    <a:pt x="80" y="104"/>
                    <a:pt x="81" y="105"/>
                    <a:pt x="81" y="105"/>
                  </a:cubicBezTo>
                  <a:cubicBezTo>
                    <a:pt x="81" y="106"/>
                    <a:pt x="82" y="106"/>
                    <a:pt x="82" y="107"/>
                  </a:cubicBezTo>
                  <a:cubicBezTo>
                    <a:pt x="82" y="108"/>
                    <a:pt x="82" y="108"/>
                    <a:pt x="82" y="109"/>
                  </a:cubicBezTo>
                  <a:cubicBezTo>
                    <a:pt x="82" y="109"/>
                    <a:pt x="82" y="109"/>
                    <a:pt x="81" y="109"/>
                  </a:cubicBezTo>
                  <a:cubicBezTo>
                    <a:pt x="81" y="109"/>
                    <a:pt x="80" y="111"/>
                    <a:pt x="80" y="112"/>
                  </a:cubicBezTo>
                  <a:cubicBezTo>
                    <a:pt x="80" y="114"/>
                    <a:pt x="80" y="116"/>
                    <a:pt x="80" y="117"/>
                  </a:cubicBezTo>
                  <a:cubicBezTo>
                    <a:pt x="81" y="119"/>
                    <a:pt x="81" y="123"/>
                    <a:pt x="79" y="124"/>
                  </a:cubicBezTo>
                  <a:cubicBezTo>
                    <a:pt x="78" y="125"/>
                    <a:pt x="77" y="125"/>
                    <a:pt x="76" y="125"/>
                  </a:cubicBezTo>
                  <a:cubicBezTo>
                    <a:pt x="76" y="125"/>
                    <a:pt x="76" y="126"/>
                    <a:pt x="76" y="126"/>
                  </a:cubicBezTo>
                  <a:cubicBezTo>
                    <a:pt x="78" y="129"/>
                    <a:pt x="78" y="129"/>
                    <a:pt x="78" y="129"/>
                  </a:cubicBezTo>
                  <a:cubicBezTo>
                    <a:pt x="78" y="129"/>
                    <a:pt x="78" y="129"/>
                    <a:pt x="79" y="129"/>
                  </a:cubicBezTo>
                  <a:cubicBezTo>
                    <a:pt x="80" y="129"/>
                    <a:pt x="83" y="129"/>
                    <a:pt x="85" y="130"/>
                  </a:cubicBezTo>
                  <a:cubicBezTo>
                    <a:pt x="86" y="132"/>
                    <a:pt x="86" y="132"/>
                    <a:pt x="86" y="132"/>
                  </a:cubicBezTo>
                  <a:cubicBezTo>
                    <a:pt x="86" y="132"/>
                    <a:pt x="86" y="132"/>
                    <a:pt x="87" y="132"/>
                  </a:cubicBezTo>
                  <a:cubicBezTo>
                    <a:pt x="87" y="132"/>
                    <a:pt x="89" y="132"/>
                    <a:pt x="89" y="132"/>
                  </a:cubicBezTo>
                  <a:cubicBezTo>
                    <a:pt x="89" y="132"/>
                    <a:pt x="89" y="132"/>
                    <a:pt x="89" y="132"/>
                  </a:cubicBezTo>
                  <a:cubicBezTo>
                    <a:pt x="89" y="131"/>
                    <a:pt x="90" y="129"/>
                    <a:pt x="90" y="128"/>
                  </a:cubicBezTo>
                  <a:cubicBezTo>
                    <a:pt x="89" y="127"/>
                    <a:pt x="88" y="126"/>
                    <a:pt x="88" y="126"/>
                  </a:cubicBezTo>
                  <a:cubicBezTo>
                    <a:pt x="88" y="125"/>
                    <a:pt x="87" y="125"/>
                    <a:pt x="88" y="125"/>
                  </a:cubicBezTo>
                  <a:cubicBezTo>
                    <a:pt x="89" y="126"/>
                    <a:pt x="89" y="126"/>
                    <a:pt x="90" y="125"/>
                  </a:cubicBezTo>
                  <a:cubicBezTo>
                    <a:pt x="91" y="124"/>
                    <a:pt x="92" y="124"/>
                    <a:pt x="92" y="123"/>
                  </a:cubicBezTo>
                  <a:cubicBezTo>
                    <a:pt x="93" y="123"/>
                    <a:pt x="95" y="121"/>
                    <a:pt x="96" y="122"/>
                  </a:cubicBezTo>
                  <a:cubicBezTo>
                    <a:pt x="96" y="123"/>
                    <a:pt x="97" y="124"/>
                    <a:pt x="97" y="124"/>
                  </a:cubicBezTo>
                  <a:cubicBezTo>
                    <a:pt x="98" y="124"/>
                    <a:pt x="102" y="126"/>
                    <a:pt x="102" y="126"/>
                  </a:cubicBezTo>
                  <a:cubicBezTo>
                    <a:pt x="102" y="126"/>
                    <a:pt x="102" y="126"/>
                    <a:pt x="103" y="125"/>
                  </a:cubicBezTo>
                  <a:cubicBezTo>
                    <a:pt x="103" y="125"/>
                    <a:pt x="108" y="122"/>
                    <a:pt x="110" y="120"/>
                  </a:cubicBezTo>
                  <a:cubicBezTo>
                    <a:pt x="110" y="120"/>
                    <a:pt x="110" y="119"/>
                    <a:pt x="110" y="119"/>
                  </a:cubicBezTo>
                  <a:cubicBezTo>
                    <a:pt x="110" y="119"/>
                    <a:pt x="110" y="116"/>
                    <a:pt x="110" y="116"/>
                  </a:cubicBezTo>
                  <a:cubicBezTo>
                    <a:pt x="110" y="116"/>
                    <a:pt x="110" y="115"/>
                    <a:pt x="110" y="115"/>
                  </a:cubicBezTo>
                  <a:cubicBezTo>
                    <a:pt x="110" y="115"/>
                    <a:pt x="112" y="113"/>
                    <a:pt x="112" y="113"/>
                  </a:cubicBezTo>
                  <a:cubicBezTo>
                    <a:pt x="113" y="112"/>
                    <a:pt x="112" y="112"/>
                    <a:pt x="112" y="112"/>
                  </a:cubicBezTo>
                  <a:cubicBezTo>
                    <a:pt x="112" y="111"/>
                    <a:pt x="112" y="110"/>
                    <a:pt x="112" y="110"/>
                  </a:cubicBezTo>
                  <a:cubicBezTo>
                    <a:pt x="112" y="109"/>
                    <a:pt x="111" y="109"/>
                    <a:pt x="111" y="109"/>
                  </a:cubicBezTo>
                  <a:cubicBezTo>
                    <a:pt x="109" y="108"/>
                    <a:pt x="105" y="104"/>
                    <a:pt x="105" y="104"/>
                  </a:cubicBezTo>
                  <a:cubicBezTo>
                    <a:pt x="105" y="103"/>
                    <a:pt x="106" y="103"/>
                    <a:pt x="106" y="103"/>
                  </a:cubicBezTo>
                  <a:cubicBezTo>
                    <a:pt x="106" y="103"/>
                    <a:pt x="106" y="103"/>
                    <a:pt x="107" y="102"/>
                  </a:cubicBezTo>
                  <a:cubicBezTo>
                    <a:pt x="107" y="102"/>
                    <a:pt x="107" y="102"/>
                    <a:pt x="108" y="102"/>
                  </a:cubicBezTo>
                  <a:cubicBezTo>
                    <a:pt x="108" y="102"/>
                    <a:pt x="109" y="101"/>
                    <a:pt x="109" y="101"/>
                  </a:cubicBezTo>
                  <a:cubicBezTo>
                    <a:pt x="110" y="100"/>
                    <a:pt x="110" y="100"/>
                    <a:pt x="109" y="100"/>
                  </a:cubicBezTo>
                  <a:cubicBezTo>
                    <a:pt x="109" y="99"/>
                    <a:pt x="106" y="97"/>
                    <a:pt x="105" y="97"/>
                  </a:cubicBezTo>
                  <a:cubicBezTo>
                    <a:pt x="105" y="97"/>
                    <a:pt x="104" y="96"/>
                    <a:pt x="104" y="96"/>
                  </a:cubicBezTo>
                  <a:cubicBezTo>
                    <a:pt x="104" y="96"/>
                    <a:pt x="103" y="96"/>
                    <a:pt x="103" y="96"/>
                  </a:cubicBezTo>
                  <a:cubicBezTo>
                    <a:pt x="102" y="96"/>
                    <a:pt x="102" y="96"/>
                    <a:pt x="102" y="95"/>
                  </a:cubicBezTo>
                  <a:cubicBezTo>
                    <a:pt x="102" y="95"/>
                    <a:pt x="101" y="93"/>
                    <a:pt x="101" y="93"/>
                  </a:cubicBezTo>
                  <a:cubicBezTo>
                    <a:pt x="100" y="92"/>
                    <a:pt x="100" y="93"/>
                    <a:pt x="100" y="93"/>
                  </a:cubicBezTo>
                  <a:cubicBezTo>
                    <a:pt x="100" y="93"/>
                    <a:pt x="99" y="93"/>
                    <a:pt x="98" y="93"/>
                  </a:cubicBezTo>
                  <a:cubicBezTo>
                    <a:pt x="98" y="94"/>
                    <a:pt x="97" y="91"/>
                    <a:pt x="96" y="90"/>
                  </a:cubicBezTo>
                  <a:cubicBezTo>
                    <a:pt x="96" y="89"/>
                    <a:pt x="96" y="87"/>
                    <a:pt x="96" y="86"/>
                  </a:cubicBezTo>
                  <a:cubicBezTo>
                    <a:pt x="96" y="86"/>
                    <a:pt x="96" y="86"/>
                    <a:pt x="96" y="86"/>
                  </a:cubicBezTo>
                  <a:cubicBezTo>
                    <a:pt x="96" y="86"/>
                    <a:pt x="95" y="85"/>
                    <a:pt x="94" y="85"/>
                  </a:cubicBezTo>
                  <a:cubicBezTo>
                    <a:pt x="94" y="85"/>
                    <a:pt x="94" y="84"/>
                    <a:pt x="94" y="84"/>
                  </a:cubicBezTo>
                  <a:cubicBezTo>
                    <a:pt x="93" y="81"/>
                    <a:pt x="90" y="79"/>
                    <a:pt x="87" y="77"/>
                  </a:cubicBezTo>
                  <a:cubicBezTo>
                    <a:pt x="83" y="75"/>
                    <a:pt x="82" y="71"/>
                    <a:pt x="82" y="71"/>
                  </a:cubicBezTo>
                  <a:cubicBezTo>
                    <a:pt x="82" y="70"/>
                    <a:pt x="82" y="70"/>
                    <a:pt x="82" y="70"/>
                  </a:cubicBezTo>
                  <a:cubicBezTo>
                    <a:pt x="82" y="70"/>
                    <a:pt x="79" y="68"/>
                    <a:pt x="78" y="67"/>
                  </a:cubicBezTo>
                  <a:cubicBezTo>
                    <a:pt x="77" y="67"/>
                    <a:pt x="75" y="65"/>
                    <a:pt x="75" y="64"/>
                  </a:cubicBezTo>
                  <a:cubicBezTo>
                    <a:pt x="74" y="62"/>
                    <a:pt x="75" y="61"/>
                    <a:pt x="76" y="61"/>
                  </a:cubicBezTo>
                  <a:cubicBezTo>
                    <a:pt x="76" y="60"/>
                    <a:pt x="75" y="60"/>
                    <a:pt x="75" y="60"/>
                  </a:cubicBezTo>
                  <a:cubicBezTo>
                    <a:pt x="75" y="60"/>
                    <a:pt x="68" y="56"/>
                    <a:pt x="67" y="56"/>
                  </a:cubicBezTo>
                  <a:cubicBezTo>
                    <a:pt x="66" y="55"/>
                    <a:pt x="57" y="50"/>
                    <a:pt x="57" y="50"/>
                  </a:cubicBezTo>
                  <a:cubicBezTo>
                    <a:pt x="56" y="50"/>
                    <a:pt x="57" y="49"/>
                    <a:pt x="57" y="49"/>
                  </a:cubicBezTo>
                  <a:cubicBezTo>
                    <a:pt x="57" y="49"/>
                    <a:pt x="57" y="49"/>
                    <a:pt x="58" y="49"/>
                  </a:cubicBezTo>
                  <a:cubicBezTo>
                    <a:pt x="59" y="48"/>
                    <a:pt x="58" y="47"/>
                    <a:pt x="58" y="46"/>
                  </a:cubicBezTo>
                  <a:cubicBezTo>
                    <a:pt x="58" y="45"/>
                    <a:pt x="58" y="45"/>
                    <a:pt x="58" y="44"/>
                  </a:cubicBezTo>
                  <a:cubicBezTo>
                    <a:pt x="59" y="44"/>
                    <a:pt x="59" y="44"/>
                    <a:pt x="59" y="44"/>
                  </a:cubicBezTo>
                  <a:cubicBezTo>
                    <a:pt x="60" y="44"/>
                    <a:pt x="61" y="44"/>
                    <a:pt x="61" y="44"/>
                  </a:cubicBezTo>
                  <a:cubicBezTo>
                    <a:pt x="62" y="44"/>
                    <a:pt x="66" y="45"/>
                    <a:pt x="67" y="45"/>
                  </a:cubicBezTo>
                  <a:cubicBezTo>
                    <a:pt x="68" y="45"/>
                    <a:pt x="68" y="44"/>
                    <a:pt x="68" y="44"/>
                  </a:cubicBezTo>
                  <a:cubicBezTo>
                    <a:pt x="68" y="44"/>
                    <a:pt x="68" y="44"/>
                    <a:pt x="68" y="43"/>
                  </a:cubicBezTo>
                  <a:cubicBezTo>
                    <a:pt x="69" y="43"/>
                    <a:pt x="72" y="40"/>
                    <a:pt x="72" y="40"/>
                  </a:cubicBezTo>
                  <a:cubicBezTo>
                    <a:pt x="72" y="39"/>
                    <a:pt x="72" y="39"/>
                    <a:pt x="72" y="38"/>
                  </a:cubicBezTo>
                  <a:cubicBezTo>
                    <a:pt x="72" y="36"/>
                    <a:pt x="71" y="36"/>
                    <a:pt x="71" y="35"/>
                  </a:cubicBezTo>
                  <a:cubicBezTo>
                    <a:pt x="70" y="35"/>
                    <a:pt x="69" y="34"/>
                    <a:pt x="68" y="33"/>
                  </a:cubicBezTo>
                  <a:cubicBezTo>
                    <a:pt x="67" y="33"/>
                    <a:pt x="65" y="32"/>
                    <a:pt x="64" y="32"/>
                  </a:cubicBezTo>
                  <a:cubicBezTo>
                    <a:pt x="63" y="32"/>
                    <a:pt x="63" y="32"/>
                    <a:pt x="64" y="32"/>
                  </a:cubicBezTo>
                  <a:cubicBezTo>
                    <a:pt x="64" y="31"/>
                    <a:pt x="65" y="31"/>
                    <a:pt x="66" y="31"/>
                  </a:cubicBezTo>
                  <a:cubicBezTo>
                    <a:pt x="66" y="31"/>
                    <a:pt x="67" y="31"/>
                    <a:pt x="67" y="31"/>
                  </a:cubicBezTo>
                  <a:cubicBezTo>
                    <a:pt x="67" y="31"/>
                    <a:pt x="67" y="30"/>
                    <a:pt x="67" y="29"/>
                  </a:cubicBezTo>
                  <a:cubicBezTo>
                    <a:pt x="68" y="29"/>
                    <a:pt x="67" y="29"/>
                    <a:pt x="67" y="29"/>
                  </a:cubicBezTo>
                  <a:cubicBezTo>
                    <a:pt x="67" y="29"/>
                    <a:pt x="63" y="26"/>
                    <a:pt x="62" y="25"/>
                  </a:cubicBezTo>
                  <a:cubicBezTo>
                    <a:pt x="61" y="24"/>
                    <a:pt x="58" y="24"/>
                    <a:pt x="58" y="25"/>
                  </a:cubicBezTo>
                  <a:cubicBezTo>
                    <a:pt x="58" y="25"/>
                    <a:pt x="57" y="25"/>
                    <a:pt x="56" y="26"/>
                  </a:cubicBezTo>
                  <a:cubicBezTo>
                    <a:pt x="56" y="26"/>
                    <a:pt x="55" y="26"/>
                    <a:pt x="55" y="27"/>
                  </a:cubicBezTo>
                  <a:cubicBezTo>
                    <a:pt x="55" y="27"/>
                    <a:pt x="54" y="28"/>
                    <a:pt x="54" y="28"/>
                  </a:cubicBezTo>
                  <a:cubicBezTo>
                    <a:pt x="54" y="29"/>
                    <a:pt x="53" y="29"/>
                    <a:pt x="53" y="29"/>
                  </a:cubicBezTo>
                  <a:cubicBezTo>
                    <a:pt x="52" y="29"/>
                    <a:pt x="48" y="27"/>
                    <a:pt x="48" y="26"/>
                  </a:cubicBezTo>
                  <a:cubicBezTo>
                    <a:pt x="47" y="26"/>
                    <a:pt x="47" y="26"/>
                    <a:pt x="47" y="26"/>
                  </a:cubicBezTo>
                  <a:cubicBezTo>
                    <a:pt x="46" y="26"/>
                    <a:pt x="46" y="26"/>
                    <a:pt x="46" y="26"/>
                  </a:cubicBezTo>
                  <a:cubicBezTo>
                    <a:pt x="46" y="26"/>
                    <a:pt x="42" y="22"/>
                    <a:pt x="42" y="21"/>
                  </a:cubicBezTo>
                  <a:cubicBezTo>
                    <a:pt x="42" y="21"/>
                    <a:pt x="42" y="20"/>
                    <a:pt x="42" y="20"/>
                  </a:cubicBezTo>
                  <a:cubicBezTo>
                    <a:pt x="42" y="20"/>
                    <a:pt x="42" y="17"/>
                    <a:pt x="42" y="16"/>
                  </a:cubicBezTo>
                  <a:cubicBezTo>
                    <a:pt x="42" y="16"/>
                    <a:pt x="42" y="15"/>
                    <a:pt x="43" y="15"/>
                  </a:cubicBezTo>
                  <a:cubicBezTo>
                    <a:pt x="43" y="14"/>
                    <a:pt x="43" y="14"/>
                    <a:pt x="43" y="13"/>
                  </a:cubicBezTo>
                  <a:cubicBezTo>
                    <a:pt x="43" y="12"/>
                    <a:pt x="42" y="12"/>
                    <a:pt x="41" y="12"/>
                  </a:cubicBezTo>
                  <a:cubicBezTo>
                    <a:pt x="41" y="13"/>
                    <a:pt x="39" y="13"/>
                    <a:pt x="39" y="13"/>
                  </a:cubicBezTo>
                  <a:cubicBezTo>
                    <a:pt x="38" y="13"/>
                    <a:pt x="38" y="13"/>
                    <a:pt x="38" y="12"/>
                  </a:cubicBezTo>
                  <a:cubicBezTo>
                    <a:pt x="38" y="12"/>
                    <a:pt x="37" y="9"/>
                    <a:pt x="37" y="9"/>
                  </a:cubicBezTo>
                  <a:cubicBezTo>
                    <a:pt x="36" y="8"/>
                    <a:pt x="34" y="5"/>
                    <a:pt x="34" y="5"/>
                  </a:cubicBezTo>
                  <a:cubicBezTo>
                    <a:pt x="30" y="2"/>
                    <a:pt x="30" y="2"/>
                    <a:pt x="30" y="2"/>
                  </a:cubicBezTo>
                  <a:cubicBezTo>
                    <a:pt x="30" y="2"/>
                    <a:pt x="29" y="1"/>
                    <a:pt x="28" y="1"/>
                  </a:cubicBezTo>
                  <a:cubicBezTo>
                    <a:pt x="28" y="1"/>
                    <a:pt x="27" y="1"/>
                    <a:pt x="25" y="0"/>
                  </a:cubicBezTo>
                  <a:cubicBezTo>
                    <a:pt x="24" y="0"/>
                    <a:pt x="23" y="2"/>
                    <a:pt x="23" y="2"/>
                  </a:cubicBezTo>
                  <a:cubicBezTo>
                    <a:pt x="23" y="2"/>
                    <a:pt x="23" y="3"/>
                    <a:pt x="23" y="3"/>
                  </a:cubicBezTo>
                  <a:cubicBezTo>
                    <a:pt x="22" y="3"/>
                    <a:pt x="22" y="3"/>
                    <a:pt x="22" y="4"/>
                  </a:cubicBezTo>
                  <a:cubicBezTo>
                    <a:pt x="21" y="6"/>
                    <a:pt x="23" y="8"/>
                    <a:pt x="24" y="10"/>
                  </a:cubicBezTo>
                  <a:cubicBezTo>
                    <a:pt x="25" y="11"/>
                    <a:pt x="25" y="16"/>
                    <a:pt x="24" y="17"/>
                  </a:cubicBezTo>
                  <a:cubicBezTo>
                    <a:pt x="24" y="18"/>
                    <a:pt x="25" y="19"/>
                    <a:pt x="26" y="20"/>
                  </a:cubicBezTo>
                  <a:cubicBezTo>
                    <a:pt x="26" y="20"/>
                    <a:pt x="26" y="20"/>
                    <a:pt x="26" y="20"/>
                  </a:cubicBezTo>
                  <a:cubicBezTo>
                    <a:pt x="26" y="20"/>
                    <a:pt x="25" y="21"/>
                    <a:pt x="24" y="21"/>
                  </a:cubicBezTo>
                  <a:cubicBezTo>
                    <a:pt x="24" y="21"/>
                    <a:pt x="24" y="21"/>
                    <a:pt x="24" y="21"/>
                  </a:cubicBezTo>
                  <a:cubicBezTo>
                    <a:pt x="23" y="21"/>
                    <a:pt x="21" y="20"/>
                    <a:pt x="21" y="20"/>
                  </a:cubicBezTo>
                  <a:cubicBezTo>
                    <a:pt x="20" y="20"/>
                    <a:pt x="20" y="20"/>
                    <a:pt x="19" y="20"/>
                  </a:cubicBezTo>
                  <a:cubicBezTo>
                    <a:pt x="19" y="20"/>
                    <a:pt x="19" y="20"/>
                    <a:pt x="18" y="21"/>
                  </a:cubicBezTo>
                  <a:cubicBezTo>
                    <a:pt x="17" y="21"/>
                    <a:pt x="16" y="18"/>
                    <a:pt x="16" y="18"/>
                  </a:cubicBezTo>
                  <a:cubicBezTo>
                    <a:pt x="16" y="18"/>
                    <a:pt x="16" y="16"/>
                    <a:pt x="16" y="15"/>
                  </a:cubicBezTo>
                  <a:cubicBezTo>
                    <a:pt x="14" y="16"/>
                    <a:pt x="12" y="17"/>
                    <a:pt x="11" y="17"/>
                  </a:cubicBezTo>
                  <a:cubicBezTo>
                    <a:pt x="10" y="18"/>
                    <a:pt x="9" y="20"/>
                    <a:pt x="8" y="2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5" name="Freeform 724">
              <a:extLst>
                <a:ext uri="{FF2B5EF4-FFF2-40B4-BE49-F238E27FC236}">
                  <a16:creationId xmlns:a16="http://schemas.microsoft.com/office/drawing/2014/main" id="{4084BF54-AF22-469A-BEC7-D6B1CC16056B}"/>
                </a:ext>
              </a:extLst>
            </p:cNvPr>
            <p:cNvSpPr>
              <a:spLocks/>
            </p:cNvSpPr>
            <p:nvPr/>
          </p:nvSpPr>
          <p:spPr bwMode="auto">
            <a:xfrm>
              <a:off x="5682" y="2472"/>
              <a:ext cx="14" cy="11"/>
            </a:xfrm>
            <a:custGeom>
              <a:avLst/>
              <a:gdLst>
                <a:gd name="T0" fmla="*/ 2 w 10"/>
                <a:gd name="T1" fmla="*/ 2 h 8"/>
                <a:gd name="T2" fmla="*/ 5 w 10"/>
                <a:gd name="T3" fmla="*/ 4 h 8"/>
                <a:gd name="T4" fmla="*/ 9 w 10"/>
                <a:gd name="T5" fmla="*/ 6 h 8"/>
                <a:gd name="T6" fmla="*/ 7 w 10"/>
                <a:gd name="T7" fmla="*/ 4 h 8"/>
                <a:gd name="T8" fmla="*/ 6 w 10"/>
                <a:gd name="T9" fmla="*/ 3 h 8"/>
                <a:gd name="T10" fmla="*/ 9 w 10"/>
                <a:gd name="T11" fmla="*/ 3 h 8"/>
                <a:gd name="T12" fmla="*/ 9 w 10"/>
                <a:gd name="T13" fmla="*/ 2 h 8"/>
                <a:gd name="T14" fmla="*/ 8 w 10"/>
                <a:gd name="T15" fmla="*/ 0 h 8"/>
                <a:gd name="T16" fmla="*/ 3 w 10"/>
                <a:gd name="T17" fmla="*/ 0 h 8"/>
                <a:gd name="T18" fmla="*/ 3 w 10"/>
                <a:gd name="T19" fmla="*/ 1 h 8"/>
                <a:gd name="T20" fmla="*/ 2 w 10"/>
                <a:gd name="T21" fmla="*/ 1 h 8"/>
                <a:gd name="T22" fmla="*/ 2 w 10"/>
                <a:gd name="T23"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8">
                  <a:moveTo>
                    <a:pt x="2" y="2"/>
                  </a:moveTo>
                  <a:cubicBezTo>
                    <a:pt x="3" y="3"/>
                    <a:pt x="4" y="4"/>
                    <a:pt x="5" y="4"/>
                  </a:cubicBezTo>
                  <a:cubicBezTo>
                    <a:pt x="5" y="5"/>
                    <a:pt x="9" y="8"/>
                    <a:pt x="9" y="6"/>
                  </a:cubicBezTo>
                  <a:cubicBezTo>
                    <a:pt x="9" y="5"/>
                    <a:pt x="8" y="5"/>
                    <a:pt x="7" y="4"/>
                  </a:cubicBezTo>
                  <a:cubicBezTo>
                    <a:pt x="6" y="4"/>
                    <a:pt x="3" y="1"/>
                    <a:pt x="6" y="3"/>
                  </a:cubicBezTo>
                  <a:cubicBezTo>
                    <a:pt x="8" y="4"/>
                    <a:pt x="9" y="5"/>
                    <a:pt x="9" y="3"/>
                  </a:cubicBezTo>
                  <a:cubicBezTo>
                    <a:pt x="9" y="3"/>
                    <a:pt x="8" y="2"/>
                    <a:pt x="9" y="2"/>
                  </a:cubicBezTo>
                  <a:cubicBezTo>
                    <a:pt x="10" y="1"/>
                    <a:pt x="10" y="1"/>
                    <a:pt x="8" y="0"/>
                  </a:cubicBezTo>
                  <a:cubicBezTo>
                    <a:pt x="7" y="0"/>
                    <a:pt x="4" y="0"/>
                    <a:pt x="3" y="0"/>
                  </a:cubicBezTo>
                  <a:cubicBezTo>
                    <a:pt x="2" y="0"/>
                    <a:pt x="2" y="1"/>
                    <a:pt x="3" y="1"/>
                  </a:cubicBezTo>
                  <a:cubicBezTo>
                    <a:pt x="5" y="1"/>
                    <a:pt x="2" y="1"/>
                    <a:pt x="2" y="1"/>
                  </a:cubicBezTo>
                  <a:cubicBezTo>
                    <a:pt x="1" y="0"/>
                    <a:pt x="0" y="1"/>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6" name="Freeform 725">
              <a:extLst>
                <a:ext uri="{FF2B5EF4-FFF2-40B4-BE49-F238E27FC236}">
                  <a16:creationId xmlns:a16="http://schemas.microsoft.com/office/drawing/2014/main" id="{85EE64C3-9ED6-4A25-82BD-B30B49E18301}"/>
                </a:ext>
              </a:extLst>
            </p:cNvPr>
            <p:cNvSpPr>
              <a:spLocks/>
            </p:cNvSpPr>
            <p:nvPr/>
          </p:nvSpPr>
          <p:spPr bwMode="auto">
            <a:xfrm>
              <a:off x="5696" y="2464"/>
              <a:ext cx="3" cy="5"/>
            </a:xfrm>
            <a:custGeom>
              <a:avLst/>
              <a:gdLst>
                <a:gd name="T0" fmla="*/ 1 w 2"/>
                <a:gd name="T1" fmla="*/ 0 h 4"/>
                <a:gd name="T2" fmla="*/ 2 w 2"/>
                <a:gd name="T3" fmla="*/ 4 h 4"/>
                <a:gd name="T4" fmla="*/ 1 w 2"/>
                <a:gd name="T5" fmla="*/ 0 h 4"/>
              </a:gdLst>
              <a:ahLst/>
              <a:cxnLst>
                <a:cxn ang="0">
                  <a:pos x="T0" y="T1"/>
                </a:cxn>
                <a:cxn ang="0">
                  <a:pos x="T2" y="T3"/>
                </a:cxn>
                <a:cxn ang="0">
                  <a:pos x="T4" y="T5"/>
                </a:cxn>
              </a:cxnLst>
              <a:rect l="0" t="0" r="r" b="b"/>
              <a:pathLst>
                <a:path w="2" h="4">
                  <a:moveTo>
                    <a:pt x="1" y="0"/>
                  </a:moveTo>
                  <a:cubicBezTo>
                    <a:pt x="0" y="0"/>
                    <a:pt x="1" y="3"/>
                    <a:pt x="2" y="4"/>
                  </a:cubicBezTo>
                  <a:cubicBezTo>
                    <a:pt x="2" y="4"/>
                    <a:pt x="2" y="1"/>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7" name="Freeform 726">
              <a:extLst>
                <a:ext uri="{FF2B5EF4-FFF2-40B4-BE49-F238E27FC236}">
                  <a16:creationId xmlns:a16="http://schemas.microsoft.com/office/drawing/2014/main" id="{40E85D02-6D1D-474F-8078-3E2A31B34B50}"/>
                </a:ext>
              </a:extLst>
            </p:cNvPr>
            <p:cNvSpPr>
              <a:spLocks/>
            </p:cNvSpPr>
            <p:nvPr/>
          </p:nvSpPr>
          <p:spPr bwMode="auto">
            <a:xfrm>
              <a:off x="5637" y="2468"/>
              <a:ext cx="5" cy="10"/>
            </a:xfrm>
            <a:custGeom>
              <a:avLst/>
              <a:gdLst>
                <a:gd name="T0" fmla="*/ 1 w 4"/>
                <a:gd name="T1" fmla="*/ 2 h 7"/>
                <a:gd name="T2" fmla="*/ 3 w 4"/>
                <a:gd name="T3" fmla="*/ 5 h 7"/>
                <a:gd name="T4" fmla="*/ 3 w 4"/>
                <a:gd name="T5" fmla="*/ 1 h 7"/>
                <a:gd name="T6" fmla="*/ 1 w 4"/>
                <a:gd name="T7" fmla="*/ 2 h 7"/>
              </a:gdLst>
              <a:ahLst/>
              <a:cxnLst>
                <a:cxn ang="0">
                  <a:pos x="T0" y="T1"/>
                </a:cxn>
                <a:cxn ang="0">
                  <a:pos x="T2" y="T3"/>
                </a:cxn>
                <a:cxn ang="0">
                  <a:pos x="T4" y="T5"/>
                </a:cxn>
                <a:cxn ang="0">
                  <a:pos x="T6" y="T7"/>
                </a:cxn>
              </a:cxnLst>
              <a:rect l="0" t="0" r="r" b="b"/>
              <a:pathLst>
                <a:path w="4" h="7">
                  <a:moveTo>
                    <a:pt x="1" y="2"/>
                  </a:moveTo>
                  <a:cubicBezTo>
                    <a:pt x="2" y="4"/>
                    <a:pt x="2" y="7"/>
                    <a:pt x="3" y="5"/>
                  </a:cubicBezTo>
                  <a:cubicBezTo>
                    <a:pt x="3" y="5"/>
                    <a:pt x="4" y="0"/>
                    <a:pt x="3" y="1"/>
                  </a:cubicBezTo>
                  <a:cubicBezTo>
                    <a:pt x="1" y="1"/>
                    <a:pt x="0"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8" name="Freeform 727">
              <a:extLst>
                <a:ext uri="{FF2B5EF4-FFF2-40B4-BE49-F238E27FC236}">
                  <a16:creationId xmlns:a16="http://schemas.microsoft.com/office/drawing/2014/main" id="{35B726B5-5FEF-4015-82E4-A3619F8CBA2A}"/>
                </a:ext>
              </a:extLst>
            </p:cNvPr>
            <p:cNvSpPr>
              <a:spLocks/>
            </p:cNvSpPr>
            <p:nvPr/>
          </p:nvSpPr>
          <p:spPr bwMode="auto">
            <a:xfrm>
              <a:off x="5605" y="2380"/>
              <a:ext cx="109" cy="88"/>
            </a:xfrm>
            <a:custGeom>
              <a:avLst/>
              <a:gdLst>
                <a:gd name="T0" fmla="*/ 36 w 79"/>
                <a:gd name="T1" fmla="*/ 63 h 64"/>
                <a:gd name="T2" fmla="*/ 40 w 79"/>
                <a:gd name="T3" fmla="*/ 60 h 64"/>
                <a:gd name="T4" fmla="*/ 41 w 79"/>
                <a:gd name="T5" fmla="*/ 57 h 64"/>
                <a:gd name="T6" fmla="*/ 43 w 79"/>
                <a:gd name="T7" fmla="*/ 57 h 64"/>
                <a:gd name="T8" fmla="*/ 46 w 79"/>
                <a:gd name="T9" fmla="*/ 57 h 64"/>
                <a:gd name="T10" fmla="*/ 51 w 79"/>
                <a:gd name="T11" fmla="*/ 56 h 64"/>
                <a:gd name="T12" fmla="*/ 55 w 79"/>
                <a:gd name="T13" fmla="*/ 58 h 64"/>
                <a:gd name="T14" fmla="*/ 57 w 79"/>
                <a:gd name="T15" fmla="*/ 59 h 64"/>
                <a:gd name="T16" fmla="*/ 58 w 79"/>
                <a:gd name="T17" fmla="*/ 57 h 64"/>
                <a:gd name="T18" fmla="*/ 54 w 79"/>
                <a:gd name="T19" fmla="*/ 53 h 64"/>
                <a:gd name="T20" fmla="*/ 53 w 79"/>
                <a:gd name="T21" fmla="*/ 51 h 64"/>
                <a:gd name="T22" fmla="*/ 52 w 79"/>
                <a:gd name="T23" fmla="*/ 47 h 64"/>
                <a:gd name="T24" fmla="*/ 56 w 79"/>
                <a:gd name="T25" fmla="*/ 45 h 64"/>
                <a:gd name="T26" fmla="*/ 61 w 79"/>
                <a:gd name="T27" fmla="*/ 45 h 64"/>
                <a:gd name="T28" fmla="*/ 61 w 79"/>
                <a:gd name="T29" fmla="*/ 41 h 64"/>
                <a:gd name="T30" fmla="*/ 71 w 79"/>
                <a:gd name="T31" fmla="*/ 37 h 64"/>
                <a:gd name="T32" fmla="*/ 78 w 79"/>
                <a:gd name="T33" fmla="*/ 35 h 64"/>
                <a:gd name="T34" fmla="*/ 78 w 79"/>
                <a:gd name="T35" fmla="*/ 24 h 64"/>
                <a:gd name="T36" fmla="*/ 79 w 79"/>
                <a:gd name="T37" fmla="*/ 19 h 64"/>
                <a:gd name="T38" fmla="*/ 76 w 79"/>
                <a:gd name="T39" fmla="*/ 14 h 64"/>
                <a:gd name="T40" fmla="*/ 76 w 79"/>
                <a:gd name="T41" fmla="*/ 12 h 64"/>
                <a:gd name="T42" fmla="*/ 75 w 79"/>
                <a:gd name="T43" fmla="*/ 9 h 64"/>
                <a:gd name="T44" fmla="*/ 77 w 79"/>
                <a:gd name="T45" fmla="*/ 0 h 64"/>
                <a:gd name="T46" fmla="*/ 69 w 79"/>
                <a:gd name="T47" fmla="*/ 6 h 64"/>
                <a:gd name="T48" fmla="*/ 63 w 79"/>
                <a:gd name="T49" fmla="*/ 2 h 64"/>
                <a:gd name="T50" fmla="*/ 57 w 79"/>
                <a:gd name="T51" fmla="*/ 5 h 64"/>
                <a:gd name="T52" fmla="*/ 55 w 79"/>
                <a:gd name="T53" fmla="*/ 6 h 64"/>
                <a:gd name="T54" fmla="*/ 56 w 79"/>
                <a:gd name="T55" fmla="*/ 12 h 64"/>
                <a:gd name="T56" fmla="*/ 54 w 79"/>
                <a:gd name="T57" fmla="*/ 12 h 64"/>
                <a:gd name="T58" fmla="*/ 52 w 79"/>
                <a:gd name="T59" fmla="*/ 10 h 64"/>
                <a:gd name="T60" fmla="*/ 45 w 79"/>
                <a:gd name="T61" fmla="*/ 9 h 64"/>
                <a:gd name="T62" fmla="*/ 42 w 79"/>
                <a:gd name="T63" fmla="*/ 6 h 64"/>
                <a:gd name="T64" fmla="*/ 40 w 79"/>
                <a:gd name="T65" fmla="*/ 6 h 64"/>
                <a:gd name="T66" fmla="*/ 38 w 79"/>
                <a:gd name="T67" fmla="*/ 5 h 64"/>
                <a:gd name="T68" fmla="*/ 17 w 79"/>
                <a:gd name="T69" fmla="*/ 5 h 64"/>
                <a:gd name="T70" fmla="*/ 13 w 79"/>
                <a:gd name="T71" fmla="*/ 6 h 64"/>
                <a:gd name="T72" fmla="*/ 9 w 79"/>
                <a:gd name="T73" fmla="*/ 8 h 64"/>
                <a:gd name="T74" fmla="*/ 6 w 79"/>
                <a:gd name="T75" fmla="*/ 14 h 64"/>
                <a:gd name="T76" fmla="*/ 0 w 79"/>
                <a:gd name="T77" fmla="*/ 19 h 64"/>
                <a:gd name="T78" fmla="*/ 1 w 79"/>
                <a:gd name="T79" fmla="*/ 22 h 64"/>
                <a:gd name="T80" fmla="*/ 3 w 79"/>
                <a:gd name="T81" fmla="*/ 26 h 64"/>
                <a:gd name="T82" fmla="*/ 3 w 79"/>
                <a:gd name="T83" fmla="*/ 31 h 64"/>
                <a:gd name="T84" fmla="*/ 6 w 79"/>
                <a:gd name="T85" fmla="*/ 34 h 64"/>
                <a:gd name="T86" fmla="*/ 7 w 79"/>
                <a:gd name="T87" fmla="*/ 39 h 64"/>
                <a:gd name="T88" fmla="*/ 8 w 79"/>
                <a:gd name="T89" fmla="*/ 42 h 64"/>
                <a:gd name="T90" fmla="*/ 11 w 79"/>
                <a:gd name="T91" fmla="*/ 46 h 64"/>
                <a:gd name="T92" fmla="*/ 13 w 79"/>
                <a:gd name="T93" fmla="*/ 51 h 64"/>
                <a:gd name="T94" fmla="*/ 15 w 79"/>
                <a:gd name="T95" fmla="*/ 58 h 64"/>
                <a:gd name="T96" fmla="*/ 19 w 79"/>
                <a:gd name="T97" fmla="*/ 56 h 64"/>
                <a:gd name="T98" fmla="*/ 19 w 79"/>
                <a:gd name="T99" fmla="*/ 61 h 64"/>
                <a:gd name="T100" fmla="*/ 32 w 79"/>
                <a:gd name="T101" fmla="*/ 64 h 64"/>
                <a:gd name="T102" fmla="*/ 35 w 79"/>
                <a:gd name="T103" fmla="*/ 6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9" h="64">
                  <a:moveTo>
                    <a:pt x="35" y="63"/>
                  </a:moveTo>
                  <a:cubicBezTo>
                    <a:pt x="35" y="63"/>
                    <a:pt x="36" y="63"/>
                    <a:pt x="36" y="63"/>
                  </a:cubicBezTo>
                  <a:cubicBezTo>
                    <a:pt x="36" y="63"/>
                    <a:pt x="39" y="61"/>
                    <a:pt x="40" y="61"/>
                  </a:cubicBezTo>
                  <a:cubicBezTo>
                    <a:pt x="40" y="61"/>
                    <a:pt x="40" y="60"/>
                    <a:pt x="40" y="60"/>
                  </a:cubicBezTo>
                  <a:cubicBezTo>
                    <a:pt x="40" y="60"/>
                    <a:pt x="40" y="58"/>
                    <a:pt x="40" y="58"/>
                  </a:cubicBezTo>
                  <a:cubicBezTo>
                    <a:pt x="40" y="58"/>
                    <a:pt x="41" y="57"/>
                    <a:pt x="41" y="57"/>
                  </a:cubicBezTo>
                  <a:cubicBezTo>
                    <a:pt x="41" y="57"/>
                    <a:pt x="41" y="57"/>
                    <a:pt x="41" y="57"/>
                  </a:cubicBezTo>
                  <a:cubicBezTo>
                    <a:pt x="41" y="57"/>
                    <a:pt x="42" y="57"/>
                    <a:pt x="43" y="57"/>
                  </a:cubicBezTo>
                  <a:cubicBezTo>
                    <a:pt x="43" y="57"/>
                    <a:pt x="45" y="57"/>
                    <a:pt x="45" y="57"/>
                  </a:cubicBezTo>
                  <a:cubicBezTo>
                    <a:pt x="45" y="58"/>
                    <a:pt x="46" y="57"/>
                    <a:pt x="46" y="57"/>
                  </a:cubicBezTo>
                  <a:cubicBezTo>
                    <a:pt x="46" y="57"/>
                    <a:pt x="47" y="57"/>
                    <a:pt x="47" y="57"/>
                  </a:cubicBezTo>
                  <a:cubicBezTo>
                    <a:pt x="48" y="57"/>
                    <a:pt x="51" y="56"/>
                    <a:pt x="51" y="56"/>
                  </a:cubicBezTo>
                  <a:cubicBezTo>
                    <a:pt x="51" y="56"/>
                    <a:pt x="52" y="56"/>
                    <a:pt x="52" y="56"/>
                  </a:cubicBezTo>
                  <a:cubicBezTo>
                    <a:pt x="52" y="56"/>
                    <a:pt x="54" y="58"/>
                    <a:pt x="55" y="58"/>
                  </a:cubicBezTo>
                  <a:cubicBezTo>
                    <a:pt x="55" y="59"/>
                    <a:pt x="57" y="59"/>
                    <a:pt x="57" y="59"/>
                  </a:cubicBezTo>
                  <a:cubicBezTo>
                    <a:pt x="58" y="59"/>
                    <a:pt x="57" y="59"/>
                    <a:pt x="57" y="59"/>
                  </a:cubicBezTo>
                  <a:cubicBezTo>
                    <a:pt x="57" y="59"/>
                    <a:pt x="57" y="57"/>
                    <a:pt x="57" y="57"/>
                  </a:cubicBezTo>
                  <a:cubicBezTo>
                    <a:pt x="57" y="56"/>
                    <a:pt x="57" y="57"/>
                    <a:pt x="58" y="57"/>
                  </a:cubicBezTo>
                  <a:cubicBezTo>
                    <a:pt x="58" y="57"/>
                    <a:pt x="57" y="56"/>
                    <a:pt x="56" y="55"/>
                  </a:cubicBezTo>
                  <a:cubicBezTo>
                    <a:pt x="56" y="55"/>
                    <a:pt x="54" y="53"/>
                    <a:pt x="54" y="53"/>
                  </a:cubicBezTo>
                  <a:cubicBezTo>
                    <a:pt x="54" y="53"/>
                    <a:pt x="53" y="52"/>
                    <a:pt x="53" y="52"/>
                  </a:cubicBezTo>
                  <a:cubicBezTo>
                    <a:pt x="53" y="52"/>
                    <a:pt x="53" y="51"/>
                    <a:pt x="53" y="51"/>
                  </a:cubicBezTo>
                  <a:cubicBezTo>
                    <a:pt x="53" y="51"/>
                    <a:pt x="52" y="48"/>
                    <a:pt x="52" y="47"/>
                  </a:cubicBezTo>
                  <a:cubicBezTo>
                    <a:pt x="52" y="47"/>
                    <a:pt x="52" y="47"/>
                    <a:pt x="52" y="47"/>
                  </a:cubicBezTo>
                  <a:cubicBezTo>
                    <a:pt x="52" y="47"/>
                    <a:pt x="54" y="45"/>
                    <a:pt x="55" y="45"/>
                  </a:cubicBezTo>
                  <a:cubicBezTo>
                    <a:pt x="55" y="44"/>
                    <a:pt x="56" y="45"/>
                    <a:pt x="56" y="45"/>
                  </a:cubicBezTo>
                  <a:cubicBezTo>
                    <a:pt x="56" y="45"/>
                    <a:pt x="60" y="46"/>
                    <a:pt x="61" y="46"/>
                  </a:cubicBezTo>
                  <a:cubicBezTo>
                    <a:pt x="62" y="46"/>
                    <a:pt x="61" y="45"/>
                    <a:pt x="61" y="45"/>
                  </a:cubicBezTo>
                  <a:cubicBezTo>
                    <a:pt x="61" y="45"/>
                    <a:pt x="61" y="43"/>
                    <a:pt x="61" y="42"/>
                  </a:cubicBezTo>
                  <a:cubicBezTo>
                    <a:pt x="61" y="41"/>
                    <a:pt x="61" y="41"/>
                    <a:pt x="61" y="41"/>
                  </a:cubicBezTo>
                  <a:cubicBezTo>
                    <a:pt x="61" y="41"/>
                    <a:pt x="65" y="40"/>
                    <a:pt x="67" y="40"/>
                  </a:cubicBezTo>
                  <a:cubicBezTo>
                    <a:pt x="69" y="39"/>
                    <a:pt x="71" y="38"/>
                    <a:pt x="71" y="37"/>
                  </a:cubicBezTo>
                  <a:cubicBezTo>
                    <a:pt x="72" y="36"/>
                    <a:pt x="74" y="37"/>
                    <a:pt x="76" y="37"/>
                  </a:cubicBezTo>
                  <a:cubicBezTo>
                    <a:pt x="77" y="37"/>
                    <a:pt x="78" y="35"/>
                    <a:pt x="78" y="35"/>
                  </a:cubicBezTo>
                  <a:cubicBezTo>
                    <a:pt x="79" y="34"/>
                    <a:pt x="78" y="29"/>
                    <a:pt x="77" y="28"/>
                  </a:cubicBezTo>
                  <a:cubicBezTo>
                    <a:pt x="77" y="26"/>
                    <a:pt x="78" y="24"/>
                    <a:pt x="78" y="24"/>
                  </a:cubicBezTo>
                  <a:cubicBezTo>
                    <a:pt x="78" y="23"/>
                    <a:pt x="79" y="21"/>
                    <a:pt x="79" y="20"/>
                  </a:cubicBezTo>
                  <a:cubicBezTo>
                    <a:pt x="79" y="20"/>
                    <a:pt x="79" y="19"/>
                    <a:pt x="79" y="19"/>
                  </a:cubicBezTo>
                  <a:cubicBezTo>
                    <a:pt x="79" y="19"/>
                    <a:pt x="77" y="15"/>
                    <a:pt x="77" y="14"/>
                  </a:cubicBezTo>
                  <a:cubicBezTo>
                    <a:pt x="76" y="14"/>
                    <a:pt x="76" y="14"/>
                    <a:pt x="76" y="14"/>
                  </a:cubicBezTo>
                  <a:cubicBezTo>
                    <a:pt x="76" y="14"/>
                    <a:pt x="76" y="13"/>
                    <a:pt x="76" y="12"/>
                  </a:cubicBezTo>
                  <a:cubicBezTo>
                    <a:pt x="77" y="12"/>
                    <a:pt x="76" y="12"/>
                    <a:pt x="76" y="12"/>
                  </a:cubicBezTo>
                  <a:cubicBezTo>
                    <a:pt x="76" y="12"/>
                    <a:pt x="75" y="10"/>
                    <a:pt x="75" y="10"/>
                  </a:cubicBezTo>
                  <a:cubicBezTo>
                    <a:pt x="75" y="9"/>
                    <a:pt x="75" y="9"/>
                    <a:pt x="75" y="9"/>
                  </a:cubicBezTo>
                  <a:cubicBezTo>
                    <a:pt x="75" y="9"/>
                    <a:pt x="77" y="1"/>
                    <a:pt x="77" y="0"/>
                  </a:cubicBezTo>
                  <a:cubicBezTo>
                    <a:pt x="77" y="0"/>
                    <a:pt x="77" y="0"/>
                    <a:pt x="77" y="0"/>
                  </a:cubicBezTo>
                  <a:cubicBezTo>
                    <a:pt x="75" y="2"/>
                    <a:pt x="70" y="5"/>
                    <a:pt x="70" y="5"/>
                  </a:cubicBezTo>
                  <a:cubicBezTo>
                    <a:pt x="69" y="6"/>
                    <a:pt x="69" y="6"/>
                    <a:pt x="69" y="6"/>
                  </a:cubicBezTo>
                  <a:cubicBezTo>
                    <a:pt x="69" y="6"/>
                    <a:pt x="65" y="4"/>
                    <a:pt x="64" y="4"/>
                  </a:cubicBezTo>
                  <a:cubicBezTo>
                    <a:pt x="64" y="4"/>
                    <a:pt x="63" y="3"/>
                    <a:pt x="63" y="2"/>
                  </a:cubicBezTo>
                  <a:cubicBezTo>
                    <a:pt x="62" y="1"/>
                    <a:pt x="60" y="3"/>
                    <a:pt x="59" y="3"/>
                  </a:cubicBezTo>
                  <a:cubicBezTo>
                    <a:pt x="59" y="4"/>
                    <a:pt x="58" y="4"/>
                    <a:pt x="57" y="5"/>
                  </a:cubicBezTo>
                  <a:cubicBezTo>
                    <a:pt x="56" y="6"/>
                    <a:pt x="56" y="6"/>
                    <a:pt x="55" y="5"/>
                  </a:cubicBezTo>
                  <a:cubicBezTo>
                    <a:pt x="54" y="5"/>
                    <a:pt x="55" y="5"/>
                    <a:pt x="55" y="6"/>
                  </a:cubicBezTo>
                  <a:cubicBezTo>
                    <a:pt x="55" y="6"/>
                    <a:pt x="56" y="7"/>
                    <a:pt x="57" y="8"/>
                  </a:cubicBezTo>
                  <a:cubicBezTo>
                    <a:pt x="57" y="9"/>
                    <a:pt x="56" y="11"/>
                    <a:pt x="56" y="12"/>
                  </a:cubicBezTo>
                  <a:cubicBezTo>
                    <a:pt x="56" y="12"/>
                    <a:pt x="56" y="12"/>
                    <a:pt x="56" y="12"/>
                  </a:cubicBezTo>
                  <a:cubicBezTo>
                    <a:pt x="56" y="12"/>
                    <a:pt x="54" y="12"/>
                    <a:pt x="54" y="12"/>
                  </a:cubicBezTo>
                  <a:cubicBezTo>
                    <a:pt x="53" y="12"/>
                    <a:pt x="53" y="12"/>
                    <a:pt x="53" y="12"/>
                  </a:cubicBezTo>
                  <a:cubicBezTo>
                    <a:pt x="52" y="10"/>
                    <a:pt x="52" y="10"/>
                    <a:pt x="52" y="10"/>
                  </a:cubicBezTo>
                  <a:cubicBezTo>
                    <a:pt x="50" y="9"/>
                    <a:pt x="47" y="9"/>
                    <a:pt x="46" y="9"/>
                  </a:cubicBezTo>
                  <a:cubicBezTo>
                    <a:pt x="45" y="9"/>
                    <a:pt x="45" y="9"/>
                    <a:pt x="45" y="9"/>
                  </a:cubicBezTo>
                  <a:cubicBezTo>
                    <a:pt x="43" y="6"/>
                    <a:pt x="43" y="6"/>
                    <a:pt x="43" y="6"/>
                  </a:cubicBezTo>
                  <a:cubicBezTo>
                    <a:pt x="43" y="6"/>
                    <a:pt x="43" y="6"/>
                    <a:pt x="42" y="6"/>
                  </a:cubicBezTo>
                  <a:cubicBezTo>
                    <a:pt x="42" y="6"/>
                    <a:pt x="42" y="8"/>
                    <a:pt x="41" y="7"/>
                  </a:cubicBezTo>
                  <a:cubicBezTo>
                    <a:pt x="40" y="7"/>
                    <a:pt x="40" y="6"/>
                    <a:pt x="40" y="6"/>
                  </a:cubicBezTo>
                  <a:cubicBezTo>
                    <a:pt x="40" y="6"/>
                    <a:pt x="40" y="5"/>
                    <a:pt x="40" y="5"/>
                  </a:cubicBezTo>
                  <a:cubicBezTo>
                    <a:pt x="39" y="5"/>
                    <a:pt x="38" y="5"/>
                    <a:pt x="38" y="5"/>
                  </a:cubicBezTo>
                  <a:cubicBezTo>
                    <a:pt x="37" y="5"/>
                    <a:pt x="28" y="6"/>
                    <a:pt x="26" y="5"/>
                  </a:cubicBezTo>
                  <a:cubicBezTo>
                    <a:pt x="24" y="5"/>
                    <a:pt x="18" y="5"/>
                    <a:pt x="17" y="5"/>
                  </a:cubicBezTo>
                  <a:cubicBezTo>
                    <a:pt x="16" y="5"/>
                    <a:pt x="16" y="5"/>
                    <a:pt x="16" y="5"/>
                  </a:cubicBezTo>
                  <a:cubicBezTo>
                    <a:pt x="15" y="5"/>
                    <a:pt x="14" y="6"/>
                    <a:pt x="13" y="6"/>
                  </a:cubicBezTo>
                  <a:cubicBezTo>
                    <a:pt x="13" y="6"/>
                    <a:pt x="11" y="7"/>
                    <a:pt x="10" y="7"/>
                  </a:cubicBezTo>
                  <a:cubicBezTo>
                    <a:pt x="10" y="7"/>
                    <a:pt x="9" y="8"/>
                    <a:pt x="9" y="8"/>
                  </a:cubicBezTo>
                  <a:cubicBezTo>
                    <a:pt x="9" y="9"/>
                    <a:pt x="7" y="12"/>
                    <a:pt x="7" y="13"/>
                  </a:cubicBezTo>
                  <a:cubicBezTo>
                    <a:pt x="6" y="13"/>
                    <a:pt x="6" y="14"/>
                    <a:pt x="6" y="14"/>
                  </a:cubicBezTo>
                  <a:cubicBezTo>
                    <a:pt x="5" y="14"/>
                    <a:pt x="2" y="18"/>
                    <a:pt x="1" y="18"/>
                  </a:cubicBezTo>
                  <a:cubicBezTo>
                    <a:pt x="1" y="18"/>
                    <a:pt x="0" y="19"/>
                    <a:pt x="0" y="19"/>
                  </a:cubicBezTo>
                  <a:cubicBezTo>
                    <a:pt x="1" y="20"/>
                    <a:pt x="0" y="21"/>
                    <a:pt x="0" y="21"/>
                  </a:cubicBezTo>
                  <a:cubicBezTo>
                    <a:pt x="0" y="21"/>
                    <a:pt x="0" y="21"/>
                    <a:pt x="1" y="22"/>
                  </a:cubicBezTo>
                  <a:cubicBezTo>
                    <a:pt x="1" y="22"/>
                    <a:pt x="2" y="25"/>
                    <a:pt x="2" y="25"/>
                  </a:cubicBezTo>
                  <a:cubicBezTo>
                    <a:pt x="2" y="25"/>
                    <a:pt x="2" y="26"/>
                    <a:pt x="3" y="26"/>
                  </a:cubicBezTo>
                  <a:cubicBezTo>
                    <a:pt x="3" y="26"/>
                    <a:pt x="3" y="26"/>
                    <a:pt x="3" y="27"/>
                  </a:cubicBezTo>
                  <a:cubicBezTo>
                    <a:pt x="3" y="27"/>
                    <a:pt x="3" y="30"/>
                    <a:pt x="3" y="31"/>
                  </a:cubicBezTo>
                  <a:cubicBezTo>
                    <a:pt x="3" y="31"/>
                    <a:pt x="3" y="31"/>
                    <a:pt x="3" y="31"/>
                  </a:cubicBezTo>
                  <a:cubicBezTo>
                    <a:pt x="4" y="32"/>
                    <a:pt x="6" y="33"/>
                    <a:pt x="6" y="34"/>
                  </a:cubicBezTo>
                  <a:cubicBezTo>
                    <a:pt x="6" y="34"/>
                    <a:pt x="7" y="35"/>
                    <a:pt x="7" y="35"/>
                  </a:cubicBezTo>
                  <a:cubicBezTo>
                    <a:pt x="7" y="36"/>
                    <a:pt x="7" y="39"/>
                    <a:pt x="7" y="39"/>
                  </a:cubicBezTo>
                  <a:cubicBezTo>
                    <a:pt x="7" y="40"/>
                    <a:pt x="7" y="41"/>
                    <a:pt x="7" y="41"/>
                  </a:cubicBezTo>
                  <a:cubicBezTo>
                    <a:pt x="7" y="42"/>
                    <a:pt x="8" y="42"/>
                    <a:pt x="8" y="42"/>
                  </a:cubicBezTo>
                  <a:cubicBezTo>
                    <a:pt x="8" y="44"/>
                    <a:pt x="8" y="45"/>
                    <a:pt x="9" y="44"/>
                  </a:cubicBezTo>
                  <a:cubicBezTo>
                    <a:pt x="10" y="44"/>
                    <a:pt x="11" y="45"/>
                    <a:pt x="11" y="46"/>
                  </a:cubicBezTo>
                  <a:cubicBezTo>
                    <a:pt x="10" y="47"/>
                    <a:pt x="10" y="47"/>
                    <a:pt x="11" y="48"/>
                  </a:cubicBezTo>
                  <a:cubicBezTo>
                    <a:pt x="12" y="48"/>
                    <a:pt x="13" y="49"/>
                    <a:pt x="13" y="51"/>
                  </a:cubicBezTo>
                  <a:cubicBezTo>
                    <a:pt x="12" y="52"/>
                    <a:pt x="11" y="53"/>
                    <a:pt x="12" y="56"/>
                  </a:cubicBezTo>
                  <a:cubicBezTo>
                    <a:pt x="13" y="58"/>
                    <a:pt x="14" y="58"/>
                    <a:pt x="15" y="58"/>
                  </a:cubicBezTo>
                  <a:cubicBezTo>
                    <a:pt x="17" y="57"/>
                    <a:pt x="17" y="56"/>
                    <a:pt x="18" y="55"/>
                  </a:cubicBezTo>
                  <a:cubicBezTo>
                    <a:pt x="18" y="54"/>
                    <a:pt x="19" y="54"/>
                    <a:pt x="19" y="56"/>
                  </a:cubicBezTo>
                  <a:cubicBezTo>
                    <a:pt x="20" y="58"/>
                    <a:pt x="21" y="59"/>
                    <a:pt x="20" y="60"/>
                  </a:cubicBezTo>
                  <a:cubicBezTo>
                    <a:pt x="19" y="61"/>
                    <a:pt x="18" y="61"/>
                    <a:pt x="19" y="61"/>
                  </a:cubicBezTo>
                  <a:cubicBezTo>
                    <a:pt x="19" y="62"/>
                    <a:pt x="19" y="62"/>
                    <a:pt x="20" y="62"/>
                  </a:cubicBezTo>
                  <a:cubicBezTo>
                    <a:pt x="21" y="62"/>
                    <a:pt x="30" y="62"/>
                    <a:pt x="32" y="64"/>
                  </a:cubicBezTo>
                  <a:cubicBezTo>
                    <a:pt x="32" y="64"/>
                    <a:pt x="33" y="63"/>
                    <a:pt x="34" y="63"/>
                  </a:cubicBezTo>
                  <a:cubicBezTo>
                    <a:pt x="34" y="63"/>
                    <a:pt x="35" y="63"/>
                    <a:pt x="35" y="6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9" name="Freeform 728">
              <a:extLst>
                <a:ext uri="{FF2B5EF4-FFF2-40B4-BE49-F238E27FC236}">
                  <a16:creationId xmlns:a16="http://schemas.microsoft.com/office/drawing/2014/main" id="{CD42DC2C-28B4-46EA-BC8B-E32BFB1E913D}"/>
                </a:ext>
              </a:extLst>
            </p:cNvPr>
            <p:cNvSpPr>
              <a:spLocks/>
            </p:cNvSpPr>
            <p:nvPr/>
          </p:nvSpPr>
          <p:spPr bwMode="auto">
            <a:xfrm>
              <a:off x="5700" y="2251"/>
              <a:ext cx="3" cy="3"/>
            </a:xfrm>
            <a:custGeom>
              <a:avLst/>
              <a:gdLst>
                <a:gd name="T0" fmla="*/ 2 w 2"/>
                <a:gd name="T1" fmla="*/ 2 h 2"/>
                <a:gd name="T2" fmla="*/ 1 w 2"/>
                <a:gd name="T3" fmla="*/ 0 h 2"/>
                <a:gd name="T4" fmla="*/ 2 w 2"/>
                <a:gd name="T5" fmla="*/ 2 h 2"/>
              </a:gdLst>
              <a:ahLst/>
              <a:cxnLst>
                <a:cxn ang="0">
                  <a:pos x="T0" y="T1"/>
                </a:cxn>
                <a:cxn ang="0">
                  <a:pos x="T2" y="T3"/>
                </a:cxn>
                <a:cxn ang="0">
                  <a:pos x="T4" y="T5"/>
                </a:cxn>
              </a:cxnLst>
              <a:rect l="0" t="0" r="r" b="b"/>
              <a:pathLst>
                <a:path w="2" h="2">
                  <a:moveTo>
                    <a:pt x="2" y="2"/>
                  </a:moveTo>
                  <a:cubicBezTo>
                    <a:pt x="2" y="2"/>
                    <a:pt x="2" y="0"/>
                    <a:pt x="1" y="0"/>
                  </a:cubicBezTo>
                  <a:cubicBezTo>
                    <a:pt x="0" y="0"/>
                    <a:pt x="0" y="1"/>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0" name="Freeform 729">
              <a:extLst>
                <a:ext uri="{FF2B5EF4-FFF2-40B4-BE49-F238E27FC236}">
                  <a16:creationId xmlns:a16="http://schemas.microsoft.com/office/drawing/2014/main" id="{F7DC5588-D194-465D-BEFB-8005C72A36E3}"/>
                </a:ext>
              </a:extLst>
            </p:cNvPr>
            <p:cNvSpPr>
              <a:spLocks/>
            </p:cNvSpPr>
            <p:nvPr/>
          </p:nvSpPr>
          <p:spPr bwMode="auto">
            <a:xfrm>
              <a:off x="5706" y="2243"/>
              <a:ext cx="10" cy="4"/>
            </a:xfrm>
            <a:custGeom>
              <a:avLst/>
              <a:gdLst>
                <a:gd name="T0" fmla="*/ 5 w 7"/>
                <a:gd name="T1" fmla="*/ 0 h 3"/>
                <a:gd name="T2" fmla="*/ 4 w 7"/>
                <a:gd name="T3" fmla="*/ 2 h 3"/>
                <a:gd name="T4" fmla="*/ 5 w 7"/>
                <a:gd name="T5" fmla="*/ 0 h 3"/>
              </a:gdLst>
              <a:ahLst/>
              <a:cxnLst>
                <a:cxn ang="0">
                  <a:pos x="T0" y="T1"/>
                </a:cxn>
                <a:cxn ang="0">
                  <a:pos x="T2" y="T3"/>
                </a:cxn>
                <a:cxn ang="0">
                  <a:pos x="T4" y="T5"/>
                </a:cxn>
              </a:cxnLst>
              <a:rect l="0" t="0" r="r" b="b"/>
              <a:pathLst>
                <a:path w="7" h="3">
                  <a:moveTo>
                    <a:pt x="5" y="0"/>
                  </a:moveTo>
                  <a:cubicBezTo>
                    <a:pt x="4" y="0"/>
                    <a:pt x="0" y="3"/>
                    <a:pt x="4" y="2"/>
                  </a:cubicBezTo>
                  <a:cubicBezTo>
                    <a:pt x="4" y="2"/>
                    <a:pt x="7" y="0"/>
                    <a:pt x="5"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1" name="Freeform 730">
              <a:extLst>
                <a:ext uri="{FF2B5EF4-FFF2-40B4-BE49-F238E27FC236}">
                  <a16:creationId xmlns:a16="http://schemas.microsoft.com/office/drawing/2014/main" id="{FE3192B6-CAE1-471E-AE54-8F78D47F2190}"/>
                </a:ext>
              </a:extLst>
            </p:cNvPr>
            <p:cNvSpPr>
              <a:spLocks/>
            </p:cNvSpPr>
            <p:nvPr/>
          </p:nvSpPr>
          <p:spPr bwMode="auto">
            <a:xfrm>
              <a:off x="5710" y="2246"/>
              <a:ext cx="3" cy="4"/>
            </a:xfrm>
            <a:custGeom>
              <a:avLst/>
              <a:gdLst>
                <a:gd name="T0" fmla="*/ 0 w 2"/>
                <a:gd name="T1" fmla="*/ 3 h 3"/>
                <a:gd name="T2" fmla="*/ 2 w 2"/>
                <a:gd name="T3" fmla="*/ 1 h 3"/>
                <a:gd name="T4" fmla="*/ 0 w 2"/>
                <a:gd name="T5" fmla="*/ 3 h 3"/>
              </a:gdLst>
              <a:ahLst/>
              <a:cxnLst>
                <a:cxn ang="0">
                  <a:pos x="T0" y="T1"/>
                </a:cxn>
                <a:cxn ang="0">
                  <a:pos x="T2" y="T3"/>
                </a:cxn>
                <a:cxn ang="0">
                  <a:pos x="T4" y="T5"/>
                </a:cxn>
              </a:cxnLst>
              <a:rect l="0" t="0" r="r" b="b"/>
              <a:pathLst>
                <a:path w="2" h="3">
                  <a:moveTo>
                    <a:pt x="0" y="3"/>
                  </a:moveTo>
                  <a:cubicBezTo>
                    <a:pt x="0" y="3"/>
                    <a:pt x="2" y="2"/>
                    <a:pt x="2" y="1"/>
                  </a:cubicBezTo>
                  <a:cubicBezTo>
                    <a:pt x="2" y="0"/>
                    <a:pt x="0" y="2"/>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2" name="Freeform 731">
              <a:extLst>
                <a:ext uri="{FF2B5EF4-FFF2-40B4-BE49-F238E27FC236}">
                  <a16:creationId xmlns:a16="http://schemas.microsoft.com/office/drawing/2014/main" id="{FE5116F1-8E9F-4C6C-84EE-41A40F22B55D}"/>
                </a:ext>
              </a:extLst>
            </p:cNvPr>
            <p:cNvSpPr>
              <a:spLocks/>
            </p:cNvSpPr>
            <p:nvPr/>
          </p:nvSpPr>
          <p:spPr bwMode="auto">
            <a:xfrm>
              <a:off x="5601" y="2196"/>
              <a:ext cx="152" cy="310"/>
            </a:xfrm>
            <a:custGeom>
              <a:avLst/>
              <a:gdLst>
                <a:gd name="T0" fmla="*/ 78 w 110"/>
                <a:gd name="T1" fmla="*/ 144 h 226"/>
                <a:gd name="T2" fmla="*/ 80 w 110"/>
                <a:gd name="T3" fmla="*/ 148 h 226"/>
                <a:gd name="T4" fmla="*/ 80 w 110"/>
                <a:gd name="T5" fmla="*/ 162 h 226"/>
                <a:gd name="T6" fmla="*/ 70 w 110"/>
                <a:gd name="T7" fmla="*/ 174 h 226"/>
                <a:gd name="T8" fmla="*/ 64 w 110"/>
                <a:gd name="T9" fmla="*/ 180 h 226"/>
                <a:gd name="T10" fmla="*/ 55 w 110"/>
                <a:gd name="T11" fmla="*/ 181 h 226"/>
                <a:gd name="T12" fmla="*/ 59 w 110"/>
                <a:gd name="T13" fmla="*/ 189 h 226"/>
                <a:gd name="T14" fmla="*/ 60 w 110"/>
                <a:gd name="T15" fmla="*/ 193 h 226"/>
                <a:gd name="T16" fmla="*/ 50 w 110"/>
                <a:gd name="T17" fmla="*/ 191 h 226"/>
                <a:gd name="T18" fmla="*/ 44 w 110"/>
                <a:gd name="T19" fmla="*/ 191 h 226"/>
                <a:gd name="T20" fmla="*/ 43 w 110"/>
                <a:gd name="T21" fmla="*/ 195 h 226"/>
                <a:gd name="T22" fmla="*/ 35 w 110"/>
                <a:gd name="T23" fmla="*/ 198 h 226"/>
                <a:gd name="T24" fmla="*/ 40 w 110"/>
                <a:gd name="T25" fmla="*/ 213 h 226"/>
                <a:gd name="T26" fmla="*/ 42 w 110"/>
                <a:gd name="T27" fmla="*/ 226 h 226"/>
                <a:gd name="T28" fmla="*/ 58 w 110"/>
                <a:gd name="T29" fmla="*/ 206 h 226"/>
                <a:gd name="T30" fmla="*/ 49 w 110"/>
                <a:gd name="T31" fmla="*/ 195 h 226"/>
                <a:gd name="T32" fmla="*/ 69 w 110"/>
                <a:gd name="T33" fmla="*/ 200 h 226"/>
                <a:gd name="T34" fmla="*/ 77 w 110"/>
                <a:gd name="T35" fmla="*/ 199 h 226"/>
                <a:gd name="T36" fmla="*/ 105 w 110"/>
                <a:gd name="T37" fmla="*/ 177 h 226"/>
                <a:gd name="T38" fmla="*/ 107 w 110"/>
                <a:gd name="T39" fmla="*/ 166 h 226"/>
                <a:gd name="T40" fmla="*/ 106 w 110"/>
                <a:gd name="T41" fmla="*/ 144 h 226"/>
                <a:gd name="T42" fmla="*/ 92 w 110"/>
                <a:gd name="T43" fmla="*/ 112 h 226"/>
                <a:gd name="T44" fmla="*/ 77 w 110"/>
                <a:gd name="T45" fmla="*/ 102 h 226"/>
                <a:gd name="T46" fmla="*/ 65 w 110"/>
                <a:gd name="T47" fmla="*/ 87 h 226"/>
                <a:gd name="T48" fmla="*/ 53 w 110"/>
                <a:gd name="T49" fmla="*/ 67 h 226"/>
                <a:gd name="T50" fmla="*/ 66 w 110"/>
                <a:gd name="T51" fmla="*/ 47 h 226"/>
                <a:gd name="T52" fmla="*/ 72 w 110"/>
                <a:gd name="T53" fmla="*/ 39 h 226"/>
                <a:gd name="T54" fmla="*/ 87 w 110"/>
                <a:gd name="T55" fmla="*/ 29 h 226"/>
                <a:gd name="T56" fmla="*/ 77 w 110"/>
                <a:gd name="T57" fmla="*/ 28 h 226"/>
                <a:gd name="T58" fmla="*/ 68 w 110"/>
                <a:gd name="T59" fmla="*/ 21 h 226"/>
                <a:gd name="T60" fmla="*/ 70 w 110"/>
                <a:gd name="T61" fmla="*/ 10 h 226"/>
                <a:gd name="T62" fmla="*/ 59 w 110"/>
                <a:gd name="T63" fmla="*/ 8 h 226"/>
                <a:gd name="T64" fmla="*/ 49 w 110"/>
                <a:gd name="T65" fmla="*/ 2 h 226"/>
                <a:gd name="T66" fmla="*/ 42 w 110"/>
                <a:gd name="T67" fmla="*/ 4 h 226"/>
                <a:gd name="T68" fmla="*/ 32 w 110"/>
                <a:gd name="T69" fmla="*/ 9 h 226"/>
                <a:gd name="T70" fmla="*/ 23 w 110"/>
                <a:gd name="T71" fmla="*/ 10 h 226"/>
                <a:gd name="T72" fmla="*/ 18 w 110"/>
                <a:gd name="T73" fmla="*/ 10 h 226"/>
                <a:gd name="T74" fmla="*/ 15 w 110"/>
                <a:gd name="T75" fmla="*/ 14 h 226"/>
                <a:gd name="T76" fmla="*/ 9 w 110"/>
                <a:gd name="T77" fmla="*/ 11 h 226"/>
                <a:gd name="T78" fmla="*/ 1 w 110"/>
                <a:gd name="T79" fmla="*/ 16 h 226"/>
                <a:gd name="T80" fmla="*/ 8 w 110"/>
                <a:gd name="T81" fmla="*/ 26 h 226"/>
                <a:gd name="T82" fmla="*/ 13 w 110"/>
                <a:gd name="T83" fmla="*/ 29 h 226"/>
                <a:gd name="T84" fmla="*/ 16 w 110"/>
                <a:gd name="T85" fmla="*/ 40 h 226"/>
                <a:gd name="T86" fmla="*/ 24 w 110"/>
                <a:gd name="T87" fmla="*/ 42 h 226"/>
                <a:gd name="T88" fmla="*/ 32 w 110"/>
                <a:gd name="T89" fmla="*/ 39 h 226"/>
                <a:gd name="T90" fmla="*/ 36 w 110"/>
                <a:gd name="T91" fmla="*/ 45 h 226"/>
                <a:gd name="T92" fmla="*/ 41 w 110"/>
                <a:gd name="T93" fmla="*/ 49 h 226"/>
                <a:gd name="T94" fmla="*/ 38 w 110"/>
                <a:gd name="T95" fmla="*/ 58 h 226"/>
                <a:gd name="T96" fmla="*/ 28 w 110"/>
                <a:gd name="T97" fmla="*/ 58 h 226"/>
                <a:gd name="T98" fmla="*/ 27 w 110"/>
                <a:gd name="T99" fmla="*/ 64 h 226"/>
                <a:gd name="T100" fmla="*/ 45 w 110"/>
                <a:gd name="T101" fmla="*/ 78 h 226"/>
                <a:gd name="T102" fmla="*/ 57 w 110"/>
                <a:gd name="T103" fmla="*/ 91 h 226"/>
                <a:gd name="T104" fmla="*/ 66 w 110"/>
                <a:gd name="T105" fmla="*/ 100 h 226"/>
                <a:gd name="T106" fmla="*/ 71 w 110"/>
                <a:gd name="T107" fmla="*/ 107 h 226"/>
                <a:gd name="T108" fmla="*/ 75 w 110"/>
                <a:gd name="T109" fmla="*/ 111 h 226"/>
                <a:gd name="T110" fmla="*/ 77 w 110"/>
                <a:gd name="T111" fmla="*/ 116 h 226"/>
                <a:gd name="T112" fmla="*/ 82 w 110"/>
                <a:gd name="T113" fmla="*/ 124 h 226"/>
                <a:gd name="T114" fmla="*/ 80 w 110"/>
                <a:gd name="T115" fmla="*/ 13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 h="226">
                  <a:moveTo>
                    <a:pt x="80" y="134"/>
                  </a:moveTo>
                  <a:cubicBezTo>
                    <a:pt x="80" y="134"/>
                    <a:pt x="80" y="134"/>
                    <a:pt x="80" y="134"/>
                  </a:cubicBezTo>
                  <a:cubicBezTo>
                    <a:pt x="80" y="135"/>
                    <a:pt x="78" y="143"/>
                    <a:pt x="78" y="143"/>
                  </a:cubicBezTo>
                  <a:cubicBezTo>
                    <a:pt x="78" y="143"/>
                    <a:pt x="78" y="143"/>
                    <a:pt x="78" y="144"/>
                  </a:cubicBezTo>
                  <a:cubicBezTo>
                    <a:pt x="78" y="144"/>
                    <a:pt x="79" y="146"/>
                    <a:pt x="79" y="146"/>
                  </a:cubicBezTo>
                  <a:cubicBezTo>
                    <a:pt x="79" y="146"/>
                    <a:pt x="80" y="146"/>
                    <a:pt x="79" y="146"/>
                  </a:cubicBezTo>
                  <a:cubicBezTo>
                    <a:pt x="79" y="147"/>
                    <a:pt x="79" y="148"/>
                    <a:pt x="79" y="148"/>
                  </a:cubicBezTo>
                  <a:cubicBezTo>
                    <a:pt x="79" y="148"/>
                    <a:pt x="79" y="148"/>
                    <a:pt x="80" y="148"/>
                  </a:cubicBezTo>
                  <a:cubicBezTo>
                    <a:pt x="80" y="149"/>
                    <a:pt x="82" y="153"/>
                    <a:pt x="82" y="153"/>
                  </a:cubicBezTo>
                  <a:cubicBezTo>
                    <a:pt x="82" y="153"/>
                    <a:pt x="82" y="154"/>
                    <a:pt x="82" y="154"/>
                  </a:cubicBezTo>
                  <a:cubicBezTo>
                    <a:pt x="82" y="155"/>
                    <a:pt x="81" y="157"/>
                    <a:pt x="81" y="158"/>
                  </a:cubicBezTo>
                  <a:cubicBezTo>
                    <a:pt x="81" y="158"/>
                    <a:pt x="80" y="160"/>
                    <a:pt x="80" y="162"/>
                  </a:cubicBezTo>
                  <a:cubicBezTo>
                    <a:pt x="81" y="163"/>
                    <a:pt x="82" y="168"/>
                    <a:pt x="81" y="169"/>
                  </a:cubicBezTo>
                  <a:cubicBezTo>
                    <a:pt x="81" y="169"/>
                    <a:pt x="80" y="171"/>
                    <a:pt x="79" y="171"/>
                  </a:cubicBezTo>
                  <a:cubicBezTo>
                    <a:pt x="77" y="171"/>
                    <a:pt x="75" y="170"/>
                    <a:pt x="74" y="171"/>
                  </a:cubicBezTo>
                  <a:cubicBezTo>
                    <a:pt x="74" y="172"/>
                    <a:pt x="72" y="173"/>
                    <a:pt x="70" y="174"/>
                  </a:cubicBezTo>
                  <a:cubicBezTo>
                    <a:pt x="68" y="174"/>
                    <a:pt x="64" y="175"/>
                    <a:pt x="64" y="175"/>
                  </a:cubicBezTo>
                  <a:cubicBezTo>
                    <a:pt x="64" y="175"/>
                    <a:pt x="64" y="175"/>
                    <a:pt x="64" y="176"/>
                  </a:cubicBezTo>
                  <a:cubicBezTo>
                    <a:pt x="64" y="177"/>
                    <a:pt x="64" y="179"/>
                    <a:pt x="64" y="179"/>
                  </a:cubicBezTo>
                  <a:cubicBezTo>
                    <a:pt x="64" y="179"/>
                    <a:pt x="65" y="180"/>
                    <a:pt x="64" y="180"/>
                  </a:cubicBezTo>
                  <a:cubicBezTo>
                    <a:pt x="63" y="180"/>
                    <a:pt x="59" y="179"/>
                    <a:pt x="59" y="179"/>
                  </a:cubicBezTo>
                  <a:cubicBezTo>
                    <a:pt x="59" y="179"/>
                    <a:pt x="58" y="178"/>
                    <a:pt x="58" y="179"/>
                  </a:cubicBezTo>
                  <a:cubicBezTo>
                    <a:pt x="57" y="179"/>
                    <a:pt x="55" y="181"/>
                    <a:pt x="55" y="181"/>
                  </a:cubicBezTo>
                  <a:cubicBezTo>
                    <a:pt x="55" y="181"/>
                    <a:pt x="55" y="181"/>
                    <a:pt x="55" y="181"/>
                  </a:cubicBezTo>
                  <a:cubicBezTo>
                    <a:pt x="55" y="182"/>
                    <a:pt x="56" y="185"/>
                    <a:pt x="56" y="185"/>
                  </a:cubicBezTo>
                  <a:cubicBezTo>
                    <a:pt x="56" y="185"/>
                    <a:pt x="56" y="186"/>
                    <a:pt x="56" y="186"/>
                  </a:cubicBezTo>
                  <a:cubicBezTo>
                    <a:pt x="56" y="186"/>
                    <a:pt x="57" y="187"/>
                    <a:pt x="57" y="187"/>
                  </a:cubicBezTo>
                  <a:cubicBezTo>
                    <a:pt x="57" y="187"/>
                    <a:pt x="59" y="189"/>
                    <a:pt x="59" y="189"/>
                  </a:cubicBezTo>
                  <a:cubicBezTo>
                    <a:pt x="60" y="190"/>
                    <a:pt x="61" y="191"/>
                    <a:pt x="61" y="191"/>
                  </a:cubicBezTo>
                  <a:cubicBezTo>
                    <a:pt x="60" y="191"/>
                    <a:pt x="60" y="190"/>
                    <a:pt x="60" y="191"/>
                  </a:cubicBezTo>
                  <a:cubicBezTo>
                    <a:pt x="60" y="191"/>
                    <a:pt x="60" y="193"/>
                    <a:pt x="60" y="193"/>
                  </a:cubicBezTo>
                  <a:cubicBezTo>
                    <a:pt x="60" y="193"/>
                    <a:pt x="61" y="193"/>
                    <a:pt x="60" y="193"/>
                  </a:cubicBezTo>
                  <a:cubicBezTo>
                    <a:pt x="60" y="193"/>
                    <a:pt x="58" y="193"/>
                    <a:pt x="58" y="192"/>
                  </a:cubicBezTo>
                  <a:cubicBezTo>
                    <a:pt x="57" y="192"/>
                    <a:pt x="55" y="190"/>
                    <a:pt x="55" y="190"/>
                  </a:cubicBezTo>
                  <a:cubicBezTo>
                    <a:pt x="55" y="190"/>
                    <a:pt x="54" y="190"/>
                    <a:pt x="54" y="190"/>
                  </a:cubicBezTo>
                  <a:cubicBezTo>
                    <a:pt x="54" y="190"/>
                    <a:pt x="51" y="191"/>
                    <a:pt x="50" y="191"/>
                  </a:cubicBezTo>
                  <a:cubicBezTo>
                    <a:pt x="50" y="191"/>
                    <a:pt x="49" y="191"/>
                    <a:pt x="49" y="191"/>
                  </a:cubicBezTo>
                  <a:cubicBezTo>
                    <a:pt x="49" y="191"/>
                    <a:pt x="48" y="192"/>
                    <a:pt x="48" y="191"/>
                  </a:cubicBezTo>
                  <a:cubicBezTo>
                    <a:pt x="48" y="191"/>
                    <a:pt x="46" y="191"/>
                    <a:pt x="46" y="191"/>
                  </a:cubicBezTo>
                  <a:cubicBezTo>
                    <a:pt x="45" y="191"/>
                    <a:pt x="44" y="191"/>
                    <a:pt x="44" y="191"/>
                  </a:cubicBezTo>
                  <a:cubicBezTo>
                    <a:pt x="44" y="191"/>
                    <a:pt x="44" y="191"/>
                    <a:pt x="44" y="191"/>
                  </a:cubicBezTo>
                  <a:cubicBezTo>
                    <a:pt x="44" y="191"/>
                    <a:pt x="43" y="192"/>
                    <a:pt x="43" y="192"/>
                  </a:cubicBezTo>
                  <a:cubicBezTo>
                    <a:pt x="43" y="192"/>
                    <a:pt x="43" y="194"/>
                    <a:pt x="43" y="194"/>
                  </a:cubicBezTo>
                  <a:cubicBezTo>
                    <a:pt x="43" y="194"/>
                    <a:pt x="43" y="195"/>
                    <a:pt x="43" y="195"/>
                  </a:cubicBezTo>
                  <a:cubicBezTo>
                    <a:pt x="42" y="195"/>
                    <a:pt x="39" y="197"/>
                    <a:pt x="39" y="197"/>
                  </a:cubicBezTo>
                  <a:cubicBezTo>
                    <a:pt x="39" y="197"/>
                    <a:pt x="38" y="197"/>
                    <a:pt x="38" y="197"/>
                  </a:cubicBezTo>
                  <a:cubicBezTo>
                    <a:pt x="38" y="197"/>
                    <a:pt x="37" y="197"/>
                    <a:pt x="37" y="197"/>
                  </a:cubicBezTo>
                  <a:cubicBezTo>
                    <a:pt x="36" y="197"/>
                    <a:pt x="35" y="198"/>
                    <a:pt x="35" y="198"/>
                  </a:cubicBezTo>
                  <a:cubicBezTo>
                    <a:pt x="35" y="199"/>
                    <a:pt x="35" y="199"/>
                    <a:pt x="35" y="199"/>
                  </a:cubicBezTo>
                  <a:cubicBezTo>
                    <a:pt x="36" y="202"/>
                    <a:pt x="37" y="203"/>
                    <a:pt x="40" y="204"/>
                  </a:cubicBezTo>
                  <a:cubicBezTo>
                    <a:pt x="43" y="205"/>
                    <a:pt x="46" y="205"/>
                    <a:pt x="43" y="207"/>
                  </a:cubicBezTo>
                  <a:cubicBezTo>
                    <a:pt x="41" y="208"/>
                    <a:pt x="40" y="210"/>
                    <a:pt x="40" y="213"/>
                  </a:cubicBezTo>
                  <a:cubicBezTo>
                    <a:pt x="41" y="217"/>
                    <a:pt x="40" y="220"/>
                    <a:pt x="40" y="221"/>
                  </a:cubicBezTo>
                  <a:cubicBezTo>
                    <a:pt x="40" y="221"/>
                    <a:pt x="40" y="224"/>
                    <a:pt x="41" y="224"/>
                  </a:cubicBezTo>
                  <a:cubicBezTo>
                    <a:pt x="42" y="225"/>
                    <a:pt x="41" y="225"/>
                    <a:pt x="41" y="225"/>
                  </a:cubicBezTo>
                  <a:cubicBezTo>
                    <a:pt x="41" y="226"/>
                    <a:pt x="41" y="226"/>
                    <a:pt x="42" y="226"/>
                  </a:cubicBezTo>
                  <a:cubicBezTo>
                    <a:pt x="43" y="226"/>
                    <a:pt x="46" y="224"/>
                    <a:pt x="48" y="222"/>
                  </a:cubicBezTo>
                  <a:cubicBezTo>
                    <a:pt x="49" y="221"/>
                    <a:pt x="51" y="218"/>
                    <a:pt x="54" y="217"/>
                  </a:cubicBezTo>
                  <a:cubicBezTo>
                    <a:pt x="56" y="216"/>
                    <a:pt x="61" y="215"/>
                    <a:pt x="59" y="212"/>
                  </a:cubicBezTo>
                  <a:cubicBezTo>
                    <a:pt x="58" y="210"/>
                    <a:pt x="54" y="204"/>
                    <a:pt x="58" y="206"/>
                  </a:cubicBezTo>
                  <a:cubicBezTo>
                    <a:pt x="61" y="209"/>
                    <a:pt x="64" y="212"/>
                    <a:pt x="66" y="211"/>
                  </a:cubicBezTo>
                  <a:cubicBezTo>
                    <a:pt x="67" y="210"/>
                    <a:pt x="68" y="208"/>
                    <a:pt x="63" y="206"/>
                  </a:cubicBezTo>
                  <a:cubicBezTo>
                    <a:pt x="59" y="203"/>
                    <a:pt x="52" y="199"/>
                    <a:pt x="50" y="198"/>
                  </a:cubicBezTo>
                  <a:cubicBezTo>
                    <a:pt x="49" y="198"/>
                    <a:pt x="47" y="195"/>
                    <a:pt x="49" y="195"/>
                  </a:cubicBezTo>
                  <a:cubicBezTo>
                    <a:pt x="51" y="196"/>
                    <a:pt x="52" y="197"/>
                    <a:pt x="53" y="198"/>
                  </a:cubicBezTo>
                  <a:cubicBezTo>
                    <a:pt x="54" y="199"/>
                    <a:pt x="57" y="201"/>
                    <a:pt x="60" y="201"/>
                  </a:cubicBezTo>
                  <a:cubicBezTo>
                    <a:pt x="62" y="200"/>
                    <a:pt x="64" y="200"/>
                    <a:pt x="66" y="200"/>
                  </a:cubicBezTo>
                  <a:cubicBezTo>
                    <a:pt x="67" y="201"/>
                    <a:pt x="70" y="201"/>
                    <a:pt x="69" y="200"/>
                  </a:cubicBezTo>
                  <a:cubicBezTo>
                    <a:pt x="68" y="199"/>
                    <a:pt x="67" y="198"/>
                    <a:pt x="68" y="198"/>
                  </a:cubicBezTo>
                  <a:cubicBezTo>
                    <a:pt x="69" y="197"/>
                    <a:pt x="69" y="196"/>
                    <a:pt x="69" y="196"/>
                  </a:cubicBezTo>
                  <a:cubicBezTo>
                    <a:pt x="69" y="195"/>
                    <a:pt x="69" y="195"/>
                    <a:pt x="71" y="196"/>
                  </a:cubicBezTo>
                  <a:cubicBezTo>
                    <a:pt x="72" y="196"/>
                    <a:pt x="75" y="200"/>
                    <a:pt x="77" y="199"/>
                  </a:cubicBezTo>
                  <a:cubicBezTo>
                    <a:pt x="79" y="198"/>
                    <a:pt x="92" y="191"/>
                    <a:pt x="95" y="189"/>
                  </a:cubicBezTo>
                  <a:cubicBezTo>
                    <a:pt x="98" y="187"/>
                    <a:pt x="100" y="185"/>
                    <a:pt x="101" y="184"/>
                  </a:cubicBezTo>
                  <a:cubicBezTo>
                    <a:pt x="102" y="183"/>
                    <a:pt x="103" y="181"/>
                    <a:pt x="104" y="180"/>
                  </a:cubicBezTo>
                  <a:cubicBezTo>
                    <a:pt x="105" y="180"/>
                    <a:pt x="106" y="179"/>
                    <a:pt x="105" y="177"/>
                  </a:cubicBezTo>
                  <a:cubicBezTo>
                    <a:pt x="104" y="175"/>
                    <a:pt x="104" y="173"/>
                    <a:pt x="105" y="173"/>
                  </a:cubicBezTo>
                  <a:cubicBezTo>
                    <a:pt x="106" y="174"/>
                    <a:pt x="106" y="175"/>
                    <a:pt x="106" y="173"/>
                  </a:cubicBezTo>
                  <a:cubicBezTo>
                    <a:pt x="106" y="172"/>
                    <a:pt x="104" y="169"/>
                    <a:pt x="106" y="168"/>
                  </a:cubicBezTo>
                  <a:cubicBezTo>
                    <a:pt x="107" y="168"/>
                    <a:pt x="107" y="168"/>
                    <a:pt x="107" y="166"/>
                  </a:cubicBezTo>
                  <a:cubicBezTo>
                    <a:pt x="106" y="164"/>
                    <a:pt x="107" y="164"/>
                    <a:pt x="108" y="163"/>
                  </a:cubicBezTo>
                  <a:cubicBezTo>
                    <a:pt x="109" y="163"/>
                    <a:pt x="110" y="162"/>
                    <a:pt x="109" y="160"/>
                  </a:cubicBezTo>
                  <a:cubicBezTo>
                    <a:pt x="108" y="158"/>
                    <a:pt x="106" y="150"/>
                    <a:pt x="106" y="148"/>
                  </a:cubicBezTo>
                  <a:cubicBezTo>
                    <a:pt x="107" y="147"/>
                    <a:pt x="107" y="145"/>
                    <a:pt x="106" y="144"/>
                  </a:cubicBezTo>
                  <a:cubicBezTo>
                    <a:pt x="106" y="142"/>
                    <a:pt x="102" y="130"/>
                    <a:pt x="102" y="129"/>
                  </a:cubicBezTo>
                  <a:cubicBezTo>
                    <a:pt x="101" y="127"/>
                    <a:pt x="102" y="126"/>
                    <a:pt x="100" y="125"/>
                  </a:cubicBezTo>
                  <a:cubicBezTo>
                    <a:pt x="99" y="123"/>
                    <a:pt x="93" y="117"/>
                    <a:pt x="93" y="115"/>
                  </a:cubicBezTo>
                  <a:cubicBezTo>
                    <a:pt x="92" y="114"/>
                    <a:pt x="93" y="111"/>
                    <a:pt x="92" y="112"/>
                  </a:cubicBezTo>
                  <a:cubicBezTo>
                    <a:pt x="91" y="113"/>
                    <a:pt x="90" y="113"/>
                    <a:pt x="90" y="112"/>
                  </a:cubicBezTo>
                  <a:cubicBezTo>
                    <a:pt x="90" y="110"/>
                    <a:pt x="89" y="111"/>
                    <a:pt x="88" y="110"/>
                  </a:cubicBezTo>
                  <a:cubicBezTo>
                    <a:pt x="87" y="109"/>
                    <a:pt x="82" y="107"/>
                    <a:pt x="81" y="106"/>
                  </a:cubicBezTo>
                  <a:cubicBezTo>
                    <a:pt x="80" y="105"/>
                    <a:pt x="79" y="103"/>
                    <a:pt x="77" y="102"/>
                  </a:cubicBezTo>
                  <a:cubicBezTo>
                    <a:pt x="75" y="101"/>
                    <a:pt x="74" y="100"/>
                    <a:pt x="74" y="99"/>
                  </a:cubicBezTo>
                  <a:cubicBezTo>
                    <a:pt x="74" y="98"/>
                    <a:pt x="73" y="96"/>
                    <a:pt x="71" y="95"/>
                  </a:cubicBezTo>
                  <a:cubicBezTo>
                    <a:pt x="70" y="95"/>
                    <a:pt x="61" y="86"/>
                    <a:pt x="64" y="88"/>
                  </a:cubicBezTo>
                  <a:cubicBezTo>
                    <a:pt x="67" y="89"/>
                    <a:pt x="65" y="87"/>
                    <a:pt x="65" y="87"/>
                  </a:cubicBezTo>
                  <a:cubicBezTo>
                    <a:pt x="65" y="86"/>
                    <a:pt x="65" y="86"/>
                    <a:pt x="65" y="85"/>
                  </a:cubicBezTo>
                  <a:cubicBezTo>
                    <a:pt x="65" y="84"/>
                    <a:pt x="65" y="84"/>
                    <a:pt x="64" y="83"/>
                  </a:cubicBezTo>
                  <a:cubicBezTo>
                    <a:pt x="63" y="83"/>
                    <a:pt x="55" y="75"/>
                    <a:pt x="54" y="73"/>
                  </a:cubicBezTo>
                  <a:cubicBezTo>
                    <a:pt x="53" y="72"/>
                    <a:pt x="52" y="68"/>
                    <a:pt x="53" y="67"/>
                  </a:cubicBezTo>
                  <a:cubicBezTo>
                    <a:pt x="54" y="65"/>
                    <a:pt x="56" y="63"/>
                    <a:pt x="55" y="62"/>
                  </a:cubicBezTo>
                  <a:cubicBezTo>
                    <a:pt x="55" y="60"/>
                    <a:pt x="56" y="57"/>
                    <a:pt x="57" y="56"/>
                  </a:cubicBezTo>
                  <a:cubicBezTo>
                    <a:pt x="58" y="55"/>
                    <a:pt x="61" y="50"/>
                    <a:pt x="63" y="50"/>
                  </a:cubicBezTo>
                  <a:cubicBezTo>
                    <a:pt x="65" y="49"/>
                    <a:pt x="66" y="49"/>
                    <a:pt x="66" y="47"/>
                  </a:cubicBezTo>
                  <a:cubicBezTo>
                    <a:pt x="67" y="46"/>
                    <a:pt x="66" y="43"/>
                    <a:pt x="68" y="43"/>
                  </a:cubicBezTo>
                  <a:cubicBezTo>
                    <a:pt x="69" y="42"/>
                    <a:pt x="69" y="42"/>
                    <a:pt x="69" y="41"/>
                  </a:cubicBezTo>
                  <a:cubicBezTo>
                    <a:pt x="69" y="40"/>
                    <a:pt x="67" y="38"/>
                    <a:pt x="69" y="39"/>
                  </a:cubicBezTo>
                  <a:cubicBezTo>
                    <a:pt x="71" y="40"/>
                    <a:pt x="71" y="40"/>
                    <a:pt x="72" y="39"/>
                  </a:cubicBezTo>
                  <a:cubicBezTo>
                    <a:pt x="72" y="39"/>
                    <a:pt x="73" y="38"/>
                    <a:pt x="74" y="38"/>
                  </a:cubicBezTo>
                  <a:cubicBezTo>
                    <a:pt x="75" y="39"/>
                    <a:pt x="77" y="39"/>
                    <a:pt x="78" y="38"/>
                  </a:cubicBezTo>
                  <a:cubicBezTo>
                    <a:pt x="78" y="37"/>
                    <a:pt x="78" y="35"/>
                    <a:pt x="79" y="34"/>
                  </a:cubicBezTo>
                  <a:cubicBezTo>
                    <a:pt x="80" y="34"/>
                    <a:pt x="86" y="30"/>
                    <a:pt x="87" y="29"/>
                  </a:cubicBezTo>
                  <a:cubicBezTo>
                    <a:pt x="87" y="29"/>
                    <a:pt x="87" y="29"/>
                    <a:pt x="87" y="29"/>
                  </a:cubicBezTo>
                  <a:cubicBezTo>
                    <a:pt x="85" y="29"/>
                    <a:pt x="81" y="28"/>
                    <a:pt x="80" y="28"/>
                  </a:cubicBezTo>
                  <a:cubicBezTo>
                    <a:pt x="79" y="27"/>
                    <a:pt x="79" y="28"/>
                    <a:pt x="78" y="28"/>
                  </a:cubicBezTo>
                  <a:cubicBezTo>
                    <a:pt x="78" y="28"/>
                    <a:pt x="77" y="28"/>
                    <a:pt x="77" y="28"/>
                  </a:cubicBezTo>
                  <a:cubicBezTo>
                    <a:pt x="77" y="28"/>
                    <a:pt x="74" y="24"/>
                    <a:pt x="73" y="24"/>
                  </a:cubicBezTo>
                  <a:cubicBezTo>
                    <a:pt x="73" y="23"/>
                    <a:pt x="71" y="23"/>
                    <a:pt x="71" y="23"/>
                  </a:cubicBezTo>
                  <a:cubicBezTo>
                    <a:pt x="70" y="23"/>
                    <a:pt x="69" y="23"/>
                    <a:pt x="68" y="23"/>
                  </a:cubicBezTo>
                  <a:cubicBezTo>
                    <a:pt x="68" y="22"/>
                    <a:pt x="68" y="22"/>
                    <a:pt x="68" y="21"/>
                  </a:cubicBezTo>
                  <a:cubicBezTo>
                    <a:pt x="68" y="21"/>
                    <a:pt x="68" y="19"/>
                    <a:pt x="67" y="18"/>
                  </a:cubicBezTo>
                  <a:cubicBezTo>
                    <a:pt x="67" y="17"/>
                    <a:pt x="66" y="16"/>
                    <a:pt x="66" y="16"/>
                  </a:cubicBezTo>
                  <a:cubicBezTo>
                    <a:pt x="66" y="16"/>
                    <a:pt x="66" y="15"/>
                    <a:pt x="66" y="15"/>
                  </a:cubicBezTo>
                  <a:cubicBezTo>
                    <a:pt x="66" y="15"/>
                    <a:pt x="69" y="11"/>
                    <a:pt x="70" y="10"/>
                  </a:cubicBezTo>
                  <a:cubicBezTo>
                    <a:pt x="70" y="10"/>
                    <a:pt x="70" y="10"/>
                    <a:pt x="69" y="10"/>
                  </a:cubicBezTo>
                  <a:cubicBezTo>
                    <a:pt x="69" y="10"/>
                    <a:pt x="68" y="9"/>
                    <a:pt x="68" y="9"/>
                  </a:cubicBezTo>
                  <a:cubicBezTo>
                    <a:pt x="68" y="8"/>
                    <a:pt x="67" y="8"/>
                    <a:pt x="67" y="8"/>
                  </a:cubicBezTo>
                  <a:cubicBezTo>
                    <a:pt x="67" y="8"/>
                    <a:pt x="60" y="8"/>
                    <a:pt x="59" y="8"/>
                  </a:cubicBezTo>
                  <a:cubicBezTo>
                    <a:pt x="58" y="9"/>
                    <a:pt x="55" y="8"/>
                    <a:pt x="54" y="7"/>
                  </a:cubicBezTo>
                  <a:cubicBezTo>
                    <a:pt x="53" y="6"/>
                    <a:pt x="52" y="6"/>
                    <a:pt x="51" y="5"/>
                  </a:cubicBezTo>
                  <a:cubicBezTo>
                    <a:pt x="51" y="5"/>
                    <a:pt x="51" y="4"/>
                    <a:pt x="51" y="4"/>
                  </a:cubicBezTo>
                  <a:cubicBezTo>
                    <a:pt x="50" y="3"/>
                    <a:pt x="49" y="2"/>
                    <a:pt x="49" y="2"/>
                  </a:cubicBezTo>
                  <a:cubicBezTo>
                    <a:pt x="48" y="2"/>
                    <a:pt x="48" y="1"/>
                    <a:pt x="48" y="1"/>
                  </a:cubicBezTo>
                  <a:cubicBezTo>
                    <a:pt x="48" y="0"/>
                    <a:pt x="46" y="1"/>
                    <a:pt x="46" y="2"/>
                  </a:cubicBezTo>
                  <a:cubicBezTo>
                    <a:pt x="45" y="2"/>
                    <a:pt x="44" y="3"/>
                    <a:pt x="43" y="3"/>
                  </a:cubicBezTo>
                  <a:cubicBezTo>
                    <a:pt x="43" y="3"/>
                    <a:pt x="43" y="3"/>
                    <a:pt x="42" y="4"/>
                  </a:cubicBezTo>
                  <a:cubicBezTo>
                    <a:pt x="42" y="5"/>
                    <a:pt x="40" y="8"/>
                    <a:pt x="39" y="8"/>
                  </a:cubicBezTo>
                  <a:cubicBezTo>
                    <a:pt x="39" y="9"/>
                    <a:pt x="34" y="11"/>
                    <a:pt x="34" y="11"/>
                  </a:cubicBezTo>
                  <a:cubicBezTo>
                    <a:pt x="33" y="11"/>
                    <a:pt x="33" y="11"/>
                    <a:pt x="33" y="11"/>
                  </a:cubicBezTo>
                  <a:cubicBezTo>
                    <a:pt x="33" y="11"/>
                    <a:pt x="32" y="10"/>
                    <a:pt x="32" y="9"/>
                  </a:cubicBezTo>
                  <a:cubicBezTo>
                    <a:pt x="32" y="9"/>
                    <a:pt x="32" y="9"/>
                    <a:pt x="32" y="9"/>
                  </a:cubicBezTo>
                  <a:cubicBezTo>
                    <a:pt x="32" y="9"/>
                    <a:pt x="28" y="13"/>
                    <a:pt x="28" y="14"/>
                  </a:cubicBezTo>
                  <a:cubicBezTo>
                    <a:pt x="28" y="14"/>
                    <a:pt x="27" y="14"/>
                    <a:pt x="27" y="14"/>
                  </a:cubicBezTo>
                  <a:cubicBezTo>
                    <a:pt x="27" y="14"/>
                    <a:pt x="24" y="11"/>
                    <a:pt x="23" y="10"/>
                  </a:cubicBezTo>
                  <a:cubicBezTo>
                    <a:pt x="23" y="10"/>
                    <a:pt x="22" y="11"/>
                    <a:pt x="22" y="11"/>
                  </a:cubicBezTo>
                  <a:cubicBezTo>
                    <a:pt x="22" y="12"/>
                    <a:pt x="21" y="12"/>
                    <a:pt x="21" y="13"/>
                  </a:cubicBezTo>
                  <a:cubicBezTo>
                    <a:pt x="21" y="13"/>
                    <a:pt x="20" y="11"/>
                    <a:pt x="20" y="11"/>
                  </a:cubicBezTo>
                  <a:cubicBezTo>
                    <a:pt x="19" y="10"/>
                    <a:pt x="19" y="10"/>
                    <a:pt x="18" y="10"/>
                  </a:cubicBezTo>
                  <a:cubicBezTo>
                    <a:pt x="18" y="10"/>
                    <a:pt x="18" y="11"/>
                    <a:pt x="17" y="11"/>
                  </a:cubicBezTo>
                  <a:cubicBezTo>
                    <a:pt x="17" y="12"/>
                    <a:pt x="17" y="12"/>
                    <a:pt x="16" y="12"/>
                  </a:cubicBezTo>
                  <a:cubicBezTo>
                    <a:pt x="16" y="12"/>
                    <a:pt x="16" y="13"/>
                    <a:pt x="16" y="13"/>
                  </a:cubicBezTo>
                  <a:cubicBezTo>
                    <a:pt x="16" y="14"/>
                    <a:pt x="15" y="14"/>
                    <a:pt x="15" y="14"/>
                  </a:cubicBezTo>
                  <a:cubicBezTo>
                    <a:pt x="15" y="14"/>
                    <a:pt x="14" y="14"/>
                    <a:pt x="14" y="15"/>
                  </a:cubicBezTo>
                  <a:cubicBezTo>
                    <a:pt x="14" y="15"/>
                    <a:pt x="14" y="15"/>
                    <a:pt x="13" y="15"/>
                  </a:cubicBezTo>
                  <a:cubicBezTo>
                    <a:pt x="13" y="15"/>
                    <a:pt x="11" y="13"/>
                    <a:pt x="11" y="13"/>
                  </a:cubicBezTo>
                  <a:cubicBezTo>
                    <a:pt x="11" y="12"/>
                    <a:pt x="9" y="12"/>
                    <a:pt x="9" y="11"/>
                  </a:cubicBezTo>
                  <a:cubicBezTo>
                    <a:pt x="8" y="11"/>
                    <a:pt x="7" y="11"/>
                    <a:pt x="6" y="10"/>
                  </a:cubicBezTo>
                  <a:cubicBezTo>
                    <a:pt x="5" y="10"/>
                    <a:pt x="4" y="12"/>
                    <a:pt x="4" y="12"/>
                  </a:cubicBezTo>
                  <a:cubicBezTo>
                    <a:pt x="4" y="13"/>
                    <a:pt x="3" y="13"/>
                    <a:pt x="3" y="14"/>
                  </a:cubicBezTo>
                  <a:cubicBezTo>
                    <a:pt x="2" y="14"/>
                    <a:pt x="1" y="15"/>
                    <a:pt x="1" y="16"/>
                  </a:cubicBezTo>
                  <a:cubicBezTo>
                    <a:pt x="1" y="16"/>
                    <a:pt x="0" y="16"/>
                    <a:pt x="0" y="16"/>
                  </a:cubicBezTo>
                  <a:cubicBezTo>
                    <a:pt x="4" y="19"/>
                    <a:pt x="4" y="19"/>
                    <a:pt x="4" y="19"/>
                  </a:cubicBezTo>
                  <a:cubicBezTo>
                    <a:pt x="4" y="19"/>
                    <a:pt x="6" y="22"/>
                    <a:pt x="7" y="23"/>
                  </a:cubicBezTo>
                  <a:cubicBezTo>
                    <a:pt x="7" y="23"/>
                    <a:pt x="8" y="26"/>
                    <a:pt x="8" y="26"/>
                  </a:cubicBezTo>
                  <a:cubicBezTo>
                    <a:pt x="8" y="27"/>
                    <a:pt x="8" y="27"/>
                    <a:pt x="9" y="27"/>
                  </a:cubicBezTo>
                  <a:cubicBezTo>
                    <a:pt x="9" y="27"/>
                    <a:pt x="11" y="27"/>
                    <a:pt x="11" y="26"/>
                  </a:cubicBezTo>
                  <a:cubicBezTo>
                    <a:pt x="12" y="26"/>
                    <a:pt x="13" y="26"/>
                    <a:pt x="13" y="27"/>
                  </a:cubicBezTo>
                  <a:cubicBezTo>
                    <a:pt x="13" y="28"/>
                    <a:pt x="13" y="28"/>
                    <a:pt x="13" y="29"/>
                  </a:cubicBezTo>
                  <a:cubicBezTo>
                    <a:pt x="12" y="29"/>
                    <a:pt x="12" y="30"/>
                    <a:pt x="12" y="30"/>
                  </a:cubicBezTo>
                  <a:cubicBezTo>
                    <a:pt x="12" y="31"/>
                    <a:pt x="12" y="34"/>
                    <a:pt x="12" y="34"/>
                  </a:cubicBezTo>
                  <a:cubicBezTo>
                    <a:pt x="12" y="34"/>
                    <a:pt x="12" y="35"/>
                    <a:pt x="12" y="35"/>
                  </a:cubicBezTo>
                  <a:cubicBezTo>
                    <a:pt x="12" y="36"/>
                    <a:pt x="16" y="40"/>
                    <a:pt x="16" y="40"/>
                  </a:cubicBezTo>
                  <a:cubicBezTo>
                    <a:pt x="16" y="40"/>
                    <a:pt x="16" y="40"/>
                    <a:pt x="17" y="40"/>
                  </a:cubicBezTo>
                  <a:cubicBezTo>
                    <a:pt x="17" y="40"/>
                    <a:pt x="17" y="40"/>
                    <a:pt x="18" y="40"/>
                  </a:cubicBezTo>
                  <a:cubicBezTo>
                    <a:pt x="18" y="41"/>
                    <a:pt x="22" y="43"/>
                    <a:pt x="23" y="43"/>
                  </a:cubicBezTo>
                  <a:cubicBezTo>
                    <a:pt x="23" y="43"/>
                    <a:pt x="24" y="43"/>
                    <a:pt x="24" y="42"/>
                  </a:cubicBezTo>
                  <a:cubicBezTo>
                    <a:pt x="24" y="42"/>
                    <a:pt x="25" y="41"/>
                    <a:pt x="25" y="41"/>
                  </a:cubicBezTo>
                  <a:cubicBezTo>
                    <a:pt x="25" y="40"/>
                    <a:pt x="26" y="40"/>
                    <a:pt x="26" y="40"/>
                  </a:cubicBezTo>
                  <a:cubicBezTo>
                    <a:pt x="27" y="39"/>
                    <a:pt x="28" y="39"/>
                    <a:pt x="28" y="39"/>
                  </a:cubicBezTo>
                  <a:cubicBezTo>
                    <a:pt x="28" y="38"/>
                    <a:pt x="31" y="38"/>
                    <a:pt x="32" y="39"/>
                  </a:cubicBezTo>
                  <a:cubicBezTo>
                    <a:pt x="33" y="40"/>
                    <a:pt x="37" y="43"/>
                    <a:pt x="37" y="43"/>
                  </a:cubicBezTo>
                  <a:cubicBezTo>
                    <a:pt x="37" y="43"/>
                    <a:pt x="38" y="43"/>
                    <a:pt x="37" y="43"/>
                  </a:cubicBezTo>
                  <a:cubicBezTo>
                    <a:pt x="37" y="44"/>
                    <a:pt x="37" y="45"/>
                    <a:pt x="37" y="45"/>
                  </a:cubicBezTo>
                  <a:cubicBezTo>
                    <a:pt x="37" y="45"/>
                    <a:pt x="36" y="45"/>
                    <a:pt x="36" y="45"/>
                  </a:cubicBezTo>
                  <a:cubicBezTo>
                    <a:pt x="35" y="45"/>
                    <a:pt x="34" y="45"/>
                    <a:pt x="34" y="46"/>
                  </a:cubicBezTo>
                  <a:cubicBezTo>
                    <a:pt x="33" y="46"/>
                    <a:pt x="33" y="46"/>
                    <a:pt x="34" y="46"/>
                  </a:cubicBezTo>
                  <a:cubicBezTo>
                    <a:pt x="35" y="46"/>
                    <a:pt x="37" y="47"/>
                    <a:pt x="38" y="47"/>
                  </a:cubicBezTo>
                  <a:cubicBezTo>
                    <a:pt x="39" y="48"/>
                    <a:pt x="40" y="49"/>
                    <a:pt x="41" y="49"/>
                  </a:cubicBezTo>
                  <a:cubicBezTo>
                    <a:pt x="41" y="50"/>
                    <a:pt x="42" y="50"/>
                    <a:pt x="42" y="52"/>
                  </a:cubicBezTo>
                  <a:cubicBezTo>
                    <a:pt x="42" y="53"/>
                    <a:pt x="42" y="53"/>
                    <a:pt x="42" y="54"/>
                  </a:cubicBezTo>
                  <a:cubicBezTo>
                    <a:pt x="42" y="54"/>
                    <a:pt x="39" y="57"/>
                    <a:pt x="38" y="57"/>
                  </a:cubicBezTo>
                  <a:cubicBezTo>
                    <a:pt x="38" y="58"/>
                    <a:pt x="38" y="58"/>
                    <a:pt x="38" y="58"/>
                  </a:cubicBezTo>
                  <a:cubicBezTo>
                    <a:pt x="38" y="58"/>
                    <a:pt x="38" y="59"/>
                    <a:pt x="37" y="59"/>
                  </a:cubicBezTo>
                  <a:cubicBezTo>
                    <a:pt x="36" y="59"/>
                    <a:pt x="32" y="58"/>
                    <a:pt x="31" y="58"/>
                  </a:cubicBezTo>
                  <a:cubicBezTo>
                    <a:pt x="31" y="58"/>
                    <a:pt x="30" y="58"/>
                    <a:pt x="29" y="58"/>
                  </a:cubicBezTo>
                  <a:cubicBezTo>
                    <a:pt x="29" y="58"/>
                    <a:pt x="29" y="58"/>
                    <a:pt x="28" y="58"/>
                  </a:cubicBezTo>
                  <a:cubicBezTo>
                    <a:pt x="28" y="59"/>
                    <a:pt x="28" y="59"/>
                    <a:pt x="28" y="60"/>
                  </a:cubicBezTo>
                  <a:cubicBezTo>
                    <a:pt x="28" y="61"/>
                    <a:pt x="29" y="62"/>
                    <a:pt x="28" y="63"/>
                  </a:cubicBezTo>
                  <a:cubicBezTo>
                    <a:pt x="27" y="63"/>
                    <a:pt x="27" y="63"/>
                    <a:pt x="27" y="63"/>
                  </a:cubicBezTo>
                  <a:cubicBezTo>
                    <a:pt x="27" y="63"/>
                    <a:pt x="26" y="64"/>
                    <a:pt x="27" y="64"/>
                  </a:cubicBezTo>
                  <a:cubicBezTo>
                    <a:pt x="27" y="64"/>
                    <a:pt x="36" y="69"/>
                    <a:pt x="37" y="70"/>
                  </a:cubicBezTo>
                  <a:cubicBezTo>
                    <a:pt x="38" y="70"/>
                    <a:pt x="45" y="74"/>
                    <a:pt x="45" y="74"/>
                  </a:cubicBezTo>
                  <a:cubicBezTo>
                    <a:pt x="45" y="74"/>
                    <a:pt x="46" y="74"/>
                    <a:pt x="46" y="75"/>
                  </a:cubicBezTo>
                  <a:cubicBezTo>
                    <a:pt x="45" y="75"/>
                    <a:pt x="44" y="76"/>
                    <a:pt x="45" y="78"/>
                  </a:cubicBezTo>
                  <a:cubicBezTo>
                    <a:pt x="45" y="79"/>
                    <a:pt x="47" y="81"/>
                    <a:pt x="48" y="81"/>
                  </a:cubicBezTo>
                  <a:cubicBezTo>
                    <a:pt x="49" y="82"/>
                    <a:pt x="52" y="84"/>
                    <a:pt x="52" y="84"/>
                  </a:cubicBezTo>
                  <a:cubicBezTo>
                    <a:pt x="52" y="84"/>
                    <a:pt x="52" y="84"/>
                    <a:pt x="52" y="85"/>
                  </a:cubicBezTo>
                  <a:cubicBezTo>
                    <a:pt x="52" y="85"/>
                    <a:pt x="53" y="89"/>
                    <a:pt x="57" y="91"/>
                  </a:cubicBezTo>
                  <a:cubicBezTo>
                    <a:pt x="60" y="93"/>
                    <a:pt x="63" y="95"/>
                    <a:pt x="64" y="98"/>
                  </a:cubicBezTo>
                  <a:cubicBezTo>
                    <a:pt x="64" y="98"/>
                    <a:pt x="64" y="99"/>
                    <a:pt x="64" y="99"/>
                  </a:cubicBezTo>
                  <a:cubicBezTo>
                    <a:pt x="65" y="99"/>
                    <a:pt x="66" y="100"/>
                    <a:pt x="66" y="100"/>
                  </a:cubicBezTo>
                  <a:cubicBezTo>
                    <a:pt x="66" y="100"/>
                    <a:pt x="66" y="100"/>
                    <a:pt x="66" y="100"/>
                  </a:cubicBezTo>
                  <a:cubicBezTo>
                    <a:pt x="66" y="101"/>
                    <a:pt x="66" y="103"/>
                    <a:pt x="66" y="104"/>
                  </a:cubicBezTo>
                  <a:cubicBezTo>
                    <a:pt x="67" y="105"/>
                    <a:pt x="68" y="108"/>
                    <a:pt x="68" y="107"/>
                  </a:cubicBezTo>
                  <a:cubicBezTo>
                    <a:pt x="69" y="107"/>
                    <a:pt x="70" y="107"/>
                    <a:pt x="70" y="107"/>
                  </a:cubicBezTo>
                  <a:cubicBezTo>
                    <a:pt x="70" y="107"/>
                    <a:pt x="70" y="106"/>
                    <a:pt x="71" y="107"/>
                  </a:cubicBezTo>
                  <a:cubicBezTo>
                    <a:pt x="71" y="107"/>
                    <a:pt x="72" y="109"/>
                    <a:pt x="72" y="109"/>
                  </a:cubicBezTo>
                  <a:cubicBezTo>
                    <a:pt x="72" y="110"/>
                    <a:pt x="72" y="110"/>
                    <a:pt x="73" y="110"/>
                  </a:cubicBezTo>
                  <a:cubicBezTo>
                    <a:pt x="73" y="110"/>
                    <a:pt x="74" y="110"/>
                    <a:pt x="74" y="110"/>
                  </a:cubicBezTo>
                  <a:cubicBezTo>
                    <a:pt x="74" y="110"/>
                    <a:pt x="75" y="111"/>
                    <a:pt x="75" y="111"/>
                  </a:cubicBezTo>
                  <a:cubicBezTo>
                    <a:pt x="76" y="111"/>
                    <a:pt x="79" y="113"/>
                    <a:pt x="79" y="114"/>
                  </a:cubicBezTo>
                  <a:cubicBezTo>
                    <a:pt x="80" y="114"/>
                    <a:pt x="80" y="114"/>
                    <a:pt x="79" y="115"/>
                  </a:cubicBezTo>
                  <a:cubicBezTo>
                    <a:pt x="79" y="115"/>
                    <a:pt x="78" y="116"/>
                    <a:pt x="78" y="116"/>
                  </a:cubicBezTo>
                  <a:cubicBezTo>
                    <a:pt x="77" y="116"/>
                    <a:pt x="77" y="116"/>
                    <a:pt x="77" y="116"/>
                  </a:cubicBezTo>
                  <a:cubicBezTo>
                    <a:pt x="76" y="117"/>
                    <a:pt x="76" y="117"/>
                    <a:pt x="76" y="117"/>
                  </a:cubicBezTo>
                  <a:cubicBezTo>
                    <a:pt x="76" y="117"/>
                    <a:pt x="75" y="117"/>
                    <a:pt x="75" y="118"/>
                  </a:cubicBezTo>
                  <a:cubicBezTo>
                    <a:pt x="75" y="118"/>
                    <a:pt x="79" y="122"/>
                    <a:pt x="81" y="123"/>
                  </a:cubicBezTo>
                  <a:cubicBezTo>
                    <a:pt x="81" y="123"/>
                    <a:pt x="82" y="123"/>
                    <a:pt x="82" y="124"/>
                  </a:cubicBezTo>
                  <a:cubicBezTo>
                    <a:pt x="82" y="124"/>
                    <a:pt x="82" y="125"/>
                    <a:pt x="82" y="126"/>
                  </a:cubicBezTo>
                  <a:cubicBezTo>
                    <a:pt x="82" y="126"/>
                    <a:pt x="83" y="126"/>
                    <a:pt x="82" y="127"/>
                  </a:cubicBezTo>
                  <a:cubicBezTo>
                    <a:pt x="82" y="127"/>
                    <a:pt x="80" y="129"/>
                    <a:pt x="80" y="129"/>
                  </a:cubicBezTo>
                  <a:cubicBezTo>
                    <a:pt x="80" y="129"/>
                    <a:pt x="80" y="130"/>
                    <a:pt x="80" y="130"/>
                  </a:cubicBezTo>
                  <a:cubicBezTo>
                    <a:pt x="80" y="130"/>
                    <a:pt x="80" y="133"/>
                    <a:pt x="80" y="133"/>
                  </a:cubicBezTo>
                  <a:cubicBezTo>
                    <a:pt x="80" y="133"/>
                    <a:pt x="80" y="134"/>
                    <a:pt x="80" y="13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3" name="Freeform 732">
              <a:extLst>
                <a:ext uri="{FF2B5EF4-FFF2-40B4-BE49-F238E27FC236}">
                  <a16:creationId xmlns:a16="http://schemas.microsoft.com/office/drawing/2014/main" id="{824F39EB-7723-40C3-9C86-9531130DC7FC}"/>
                </a:ext>
              </a:extLst>
            </p:cNvPr>
            <p:cNvSpPr>
              <a:spLocks/>
            </p:cNvSpPr>
            <p:nvPr/>
          </p:nvSpPr>
          <p:spPr bwMode="auto">
            <a:xfrm>
              <a:off x="5555" y="2486"/>
              <a:ext cx="6" cy="4"/>
            </a:xfrm>
            <a:custGeom>
              <a:avLst/>
              <a:gdLst>
                <a:gd name="T0" fmla="*/ 2 w 4"/>
                <a:gd name="T1" fmla="*/ 0 h 3"/>
                <a:gd name="T2" fmla="*/ 1 w 4"/>
                <a:gd name="T3" fmla="*/ 2 h 3"/>
                <a:gd name="T4" fmla="*/ 3 w 4"/>
                <a:gd name="T5" fmla="*/ 2 h 3"/>
                <a:gd name="T6" fmla="*/ 2 w 4"/>
                <a:gd name="T7" fmla="*/ 0 h 3"/>
              </a:gdLst>
              <a:ahLst/>
              <a:cxnLst>
                <a:cxn ang="0">
                  <a:pos x="T0" y="T1"/>
                </a:cxn>
                <a:cxn ang="0">
                  <a:pos x="T2" y="T3"/>
                </a:cxn>
                <a:cxn ang="0">
                  <a:pos x="T4" y="T5"/>
                </a:cxn>
                <a:cxn ang="0">
                  <a:pos x="T6" y="T7"/>
                </a:cxn>
              </a:cxnLst>
              <a:rect l="0" t="0" r="r" b="b"/>
              <a:pathLst>
                <a:path w="4" h="3">
                  <a:moveTo>
                    <a:pt x="2" y="0"/>
                  </a:moveTo>
                  <a:cubicBezTo>
                    <a:pt x="0" y="1"/>
                    <a:pt x="0" y="1"/>
                    <a:pt x="1" y="2"/>
                  </a:cubicBezTo>
                  <a:cubicBezTo>
                    <a:pt x="2" y="3"/>
                    <a:pt x="2" y="3"/>
                    <a:pt x="3" y="2"/>
                  </a:cubicBezTo>
                  <a:cubicBezTo>
                    <a:pt x="3" y="2"/>
                    <a:pt x="4"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4" name="Freeform 733">
              <a:extLst>
                <a:ext uri="{FF2B5EF4-FFF2-40B4-BE49-F238E27FC236}">
                  <a16:creationId xmlns:a16="http://schemas.microsoft.com/office/drawing/2014/main" id="{F0411CE2-71FD-4B2D-B3C2-018EDA1E5AE6}"/>
                </a:ext>
              </a:extLst>
            </p:cNvPr>
            <p:cNvSpPr>
              <a:spLocks/>
            </p:cNvSpPr>
            <p:nvPr/>
          </p:nvSpPr>
          <p:spPr bwMode="auto">
            <a:xfrm>
              <a:off x="5557" y="2480"/>
              <a:ext cx="2" cy="4"/>
            </a:xfrm>
            <a:custGeom>
              <a:avLst/>
              <a:gdLst>
                <a:gd name="T0" fmla="*/ 2 w 2"/>
                <a:gd name="T1" fmla="*/ 3 h 3"/>
                <a:gd name="T2" fmla="*/ 1 w 2"/>
                <a:gd name="T3" fmla="*/ 1 h 3"/>
                <a:gd name="T4" fmla="*/ 2 w 2"/>
                <a:gd name="T5" fmla="*/ 3 h 3"/>
              </a:gdLst>
              <a:ahLst/>
              <a:cxnLst>
                <a:cxn ang="0">
                  <a:pos x="T0" y="T1"/>
                </a:cxn>
                <a:cxn ang="0">
                  <a:pos x="T2" y="T3"/>
                </a:cxn>
                <a:cxn ang="0">
                  <a:pos x="T4" y="T5"/>
                </a:cxn>
              </a:cxnLst>
              <a:rect l="0" t="0" r="r" b="b"/>
              <a:pathLst>
                <a:path w="2" h="3">
                  <a:moveTo>
                    <a:pt x="2" y="3"/>
                  </a:moveTo>
                  <a:cubicBezTo>
                    <a:pt x="2" y="3"/>
                    <a:pt x="0" y="0"/>
                    <a:pt x="1" y="1"/>
                  </a:cubicBezTo>
                  <a:cubicBezTo>
                    <a:pt x="2" y="3"/>
                    <a:pt x="2"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5" name="Freeform 734">
              <a:extLst>
                <a:ext uri="{FF2B5EF4-FFF2-40B4-BE49-F238E27FC236}">
                  <a16:creationId xmlns:a16="http://schemas.microsoft.com/office/drawing/2014/main" id="{BF41AEEB-BC54-4757-BD5D-951CC93D8F38}"/>
                </a:ext>
              </a:extLst>
            </p:cNvPr>
            <p:cNvSpPr>
              <a:spLocks/>
            </p:cNvSpPr>
            <p:nvPr/>
          </p:nvSpPr>
          <p:spPr bwMode="auto">
            <a:xfrm>
              <a:off x="5522" y="2515"/>
              <a:ext cx="4" cy="9"/>
            </a:xfrm>
            <a:custGeom>
              <a:avLst/>
              <a:gdLst>
                <a:gd name="T0" fmla="*/ 2 w 3"/>
                <a:gd name="T1" fmla="*/ 6 h 7"/>
                <a:gd name="T2" fmla="*/ 2 w 3"/>
                <a:gd name="T3" fmla="*/ 3 h 7"/>
                <a:gd name="T4" fmla="*/ 0 w 3"/>
                <a:gd name="T5" fmla="*/ 2 h 7"/>
                <a:gd name="T6" fmla="*/ 2 w 3"/>
                <a:gd name="T7" fmla="*/ 6 h 7"/>
              </a:gdLst>
              <a:ahLst/>
              <a:cxnLst>
                <a:cxn ang="0">
                  <a:pos x="T0" y="T1"/>
                </a:cxn>
                <a:cxn ang="0">
                  <a:pos x="T2" y="T3"/>
                </a:cxn>
                <a:cxn ang="0">
                  <a:pos x="T4" y="T5"/>
                </a:cxn>
                <a:cxn ang="0">
                  <a:pos x="T6" y="T7"/>
                </a:cxn>
              </a:cxnLst>
              <a:rect l="0" t="0" r="r" b="b"/>
              <a:pathLst>
                <a:path w="3" h="7">
                  <a:moveTo>
                    <a:pt x="2" y="6"/>
                  </a:moveTo>
                  <a:cubicBezTo>
                    <a:pt x="2" y="6"/>
                    <a:pt x="3" y="4"/>
                    <a:pt x="2" y="3"/>
                  </a:cubicBezTo>
                  <a:cubicBezTo>
                    <a:pt x="1" y="1"/>
                    <a:pt x="1" y="0"/>
                    <a:pt x="0" y="2"/>
                  </a:cubicBezTo>
                  <a:cubicBezTo>
                    <a:pt x="0" y="4"/>
                    <a:pt x="0" y="7"/>
                    <a:pt x="2"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6" name="Freeform 735">
              <a:extLst>
                <a:ext uri="{FF2B5EF4-FFF2-40B4-BE49-F238E27FC236}">
                  <a16:creationId xmlns:a16="http://schemas.microsoft.com/office/drawing/2014/main" id="{ED97ABD5-837C-4043-A795-69D4ADEF2FCD}"/>
                </a:ext>
              </a:extLst>
            </p:cNvPr>
            <p:cNvSpPr>
              <a:spLocks/>
            </p:cNvSpPr>
            <p:nvPr/>
          </p:nvSpPr>
          <p:spPr bwMode="auto">
            <a:xfrm>
              <a:off x="5604" y="2434"/>
              <a:ext cx="4" cy="4"/>
            </a:xfrm>
            <a:custGeom>
              <a:avLst/>
              <a:gdLst>
                <a:gd name="T0" fmla="*/ 2 w 3"/>
                <a:gd name="T1" fmla="*/ 2 h 3"/>
                <a:gd name="T2" fmla="*/ 2 w 3"/>
                <a:gd name="T3" fmla="*/ 1 h 3"/>
                <a:gd name="T4" fmla="*/ 2 w 3"/>
                <a:gd name="T5" fmla="*/ 2 h 3"/>
              </a:gdLst>
              <a:ahLst/>
              <a:cxnLst>
                <a:cxn ang="0">
                  <a:pos x="T0" y="T1"/>
                </a:cxn>
                <a:cxn ang="0">
                  <a:pos x="T2" y="T3"/>
                </a:cxn>
                <a:cxn ang="0">
                  <a:pos x="T4" y="T5"/>
                </a:cxn>
              </a:cxnLst>
              <a:rect l="0" t="0" r="r" b="b"/>
              <a:pathLst>
                <a:path w="3" h="3">
                  <a:moveTo>
                    <a:pt x="2" y="2"/>
                  </a:moveTo>
                  <a:cubicBezTo>
                    <a:pt x="2" y="2"/>
                    <a:pt x="3" y="2"/>
                    <a:pt x="2" y="1"/>
                  </a:cubicBezTo>
                  <a:cubicBezTo>
                    <a:pt x="0" y="0"/>
                    <a:pt x="0" y="3"/>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7" name="Freeform 736">
              <a:extLst>
                <a:ext uri="{FF2B5EF4-FFF2-40B4-BE49-F238E27FC236}">
                  <a16:creationId xmlns:a16="http://schemas.microsoft.com/office/drawing/2014/main" id="{0F5C3268-FF10-42B2-9050-471DCDF87A15}"/>
                </a:ext>
              </a:extLst>
            </p:cNvPr>
            <p:cNvSpPr>
              <a:spLocks/>
            </p:cNvSpPr>
            <p:nvPr/>
          </p:nvSpPr>
          <p:spPr bwMode="auto">
            <a:xfrm>
              <a:off x="5609" y="2442"/>
              <a:ext cx="1" cy="3"/>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2"/>
                    <a:pt x="1" y="1"/>
                    <a:pt x="1" y="0"/>
                  </a:cubicBezTo>
                  <a:cubicBezTo>
                    <a:pt x="0" y="0"/>
                    <a:pt x="1"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8" name="Freeform 737">
              <a:extLst>
                <a:ext uri="{FF2B5EF4-FFF2-40B4-BE49-F238E27FC236}">
                  <a16:creationId xmlns:a16="http://schemas.microsoft.com/office/drawing/2014/main" id="{32714476-9DE8-41A5-84BD-B8F7DF6A071E}"/>
                </a:ext>
              </a:extLst>
            </p:cNvPr>
            <p:cNvSpPr>
              <a:spLocks/>
            </p:cNvSpPr>
            <p:nvPr/>
          </p:nvSpPr>
          <p:spPr bwMode="auto">
            <a:xfrm>
              <a:off x="5503" y="2259"/>
              <a:ext cx="170" cy="308"/>
            </a:xfrm>
            <a:custGeom>
              <a:avLst/>
              <a:gdLst>
                <a:gd name="T0" fmla="*/ 121 w 123"/>
                <a:gd name="T1" fmla="*/ 85 h 224"/>
                <a:gd name="T2" fmla="*/ 123 w 123"/>
                <a:gd name="T3" fmla="*/ 75 h 224"/>
                <a:gd name="T4" fmla="*/ 120 w 123"/>
                <a:gd name="T5" fmla="*/ 69 h 224"/>
                <a:gd name="T6" fmla="*/ 112 w 123"/>
                <a:gd name="T7" fmla="*/ 63 h 224"/>
                <a:gd name="T8" fmla="*/ 111 w 123"/>
                <a:gd name="T9" fmla="*/ 47 h 224"/>
                <a:gd name="T10" fmla="*/ 101 w 123"/>
                <a:gd name="T11" fmla="*/ 37 h 224"/>
                <a:gd name="T12" fmla="*/ 89 w 123"/>
                <a:gd name="T13" fmla="*/ 33 h 224"/>
                <a:gd name="T14" fmla="*/ 81 w 123"/>
                <a:gd name="T15" fmla="*/ 39 h 224"/>
                <a:gd name="T16" fmla="*/ 71 w 123"/>
                <a:gd name="T17" fmla="*/ 35 h 224"/>
                <a:gd name="T18" fmla="*/ 54 w 123"/>
                <a:gd name="T19" fmla="*/ 45 h 224"/>
                <a:gd name="T20" fmla="*/ 56 w 123"/>
                <a:gd name="T21" fmla="*/ 38 h 224"/>
                <a:gd name="T22" fmla="*/ 56 w 123"/>
                <a:gd name="T23" fmla="*/ 32 h 224"/>
                <a:gd name="T24" fmla="*/ 59 w 123"/>
                <a:gd name="T25" fmla="*/ 24 h 224"/>
                <a:gd name="T26" fmla="*/ 57 w 123"/>
                <a:gd name="T27" fmla="*/ 17 h 224"/>
                <a:gd name="T28" fmla="*/ 49 w 123"/>
                <a:gd name="T29" fmla="*/ 15 h 224"/>
                <a:gd name="T30" fmla="*/ 47 w 123"/>
                <a:gd name="T31" fmla="*/ 10 h 224"/>
                <a:gd name="T32" fmla="*/ 47 w 123"/>
                <a:gd name="T33" fmla="*/ 3 h 224"/>
                <a:gd name="T34" fmla="*/ 41 w 123"/>
                <a:gd name="T35" fmla="*/ 2 h 224"/>
                <a:gd name="T36" fmla="*/ 32 w 123"/>
                <a:gd name="T37" fmla="*/ 1 h 224"/>
                <a:gd name="T38" fmla="*/ 27 w 123"/>
                <a:gd name="T39" fmla="*/ 5 h 224"/>
                <a:gd name="T40" fmla="*/ 17 w 123"/>
                <a:gd name="T41" fmla="*/ 12 h 224"/>
                <a:gd name="T42" fmla="*/ 8 w 123"/>
                <a:gd name="T43" fmla="*/ 14 h 224"/>
                <a:gd name="T44" fmla="*/ 5 w 123"/>
                <a:gd name="T45" fmla="*/ 29 h 224"/>
                <a:gd name="T46" fmla="*/ 4 w 123"/>
                <a:gd name="T47" fmla="*/ 34 h 224"/>
                <a:gd name="T48" fmla="*/ 14 w 123"/>
                <a:gd name="T49" fmla="*/ 52 h 224"/>
                <a:gd name="T50" fmla="*/ 21 w 123"/>
                <a:gd name="T51" fmla="*/ 64 h 224"/>
                <a:gd name="T52" fmla="*/ 22 w 123"/>
                <a:gd name="T53" fmla="*/ 67 h 224"/>
                <a:gd name="T54" fmla="*/ 19 w 123"/>
                <a:gd name="T55" fmla="*/ 75 h 224"/>
                <a:gd name="T56" fmla="*/ 13 w 123"/>
                <a:gd name="T57" fmla="*/ 83 h 224"/>
                <a:gd name="T58" fmla="*/ 27 w 123"/>
                <a:gd name="T59" fmla="*/ 103 h 224"/>
                <a:gd name="T60" fmla="*/ 27 w 123"/>
                <a:gd name="T61" fmla="*/ 114 h 224"/>
                <a:gd name="T62" fmla="*/ 33 w 123"/>
                <a:gd name="T63" fmla="*/ 127 h 224"/>
                <a:gd name="T64" fmla="*/ 27 w 123"/>
                <a:gd name="T65" fmla="*/ 143 h 224"/>
                <a:gd name="T66" fmla="*/ 21 w 123"/>
                <a:gd name="T67" fmla="*/ 155 h 224"/>
                <a:gd name="T68" fmla="*/ 15 w 123"/>
                <a:gd name="T69" fmla="*/ 172 h 224"/>
                <a:gd name="T70" fmla="*/ 20 w 123"/>
                <a:gd name="T71" fmla="*/ 184 h 224"/>
                <a:gd name="T72" fmla="*/ 27 w 123"/>
                <a:gd name="T73" fmla="*/ 194 h 224"/>
                <a:gd name="T74" fmla="*/ 34 w 123"/>
                <a:gd name="T75" fmla="*/ 202 h 224"/>
                <a:gd name="T76" fmla="*/ 42 w 123"/>
                <a:gd name="T77" fmla="*/ 209 h 224"/>
                <a:gd name="T78" fmla="*/ 51 w 123"/>
                <a:gd name="T79" fmla="*/ 212 h 224"/>
                <a:gd name="T80" fmla="*/ 56 w 123"/>
                <a:gd name="T81" fmla="*/ 216 h 224"/>
                <a:gd name="T82" fmla="*/ 57 w 123"/>
                <a:gd name="T83" fmla="*/ 224 h 224"/>
                <a:gd name="T84" fmla="*/ 65 w 123"/>
                <a:gd name="T85" fmla="*/ 222 h 224"/>
                <a:gd name="T86" fmla="*/ 69 w 123"/>
                <a:gd name="T87" fmla="*/ 213 h 224"/>
                <a:gd name="T88" fmla="*/ 54 w 123"/>
                <a:gd name="T89" fmla="*/ 205 h 224"/>
                <a:gd name="T90" fmla="*/ 43 w 123"/>
                <a:gd name="T91" fmla="*/ 194 h 224"/>
                <a:gd name="T92" fmla="*/ 35 w 123"/>
                <a:gd name="T93" fmla="*/ 170 h 224"/>
                <a:gd name="T94" fmla="*/ 27 w 123"/>
                <a:gd name="T95" fmla="*/ 161 h 224"/>
                <a:gd name="T96" fmla="*/ 40 w 123"/>
                <a:gd name="T97" fmla="*/ 123 h 224"/>
                <a:gd name="T98" fmla="*/ 47 w 123"/>
                <a:gd name="T99" fmla="*/ 106 h 224"/>
                <a:gd name="T100" fmla="*/ 53 w 123"/>
                <a:gd name="T101" fmla="*/ 117 h 224"/>
                <a:gd name="T102" fmla="*/ 73 w 123"/>
                <a:gd name="T103" fmla="*/ 124 h 224"/>
                <a:gd name="T104" fmla="*/ 79 w 123"/>
                <a:gd name="T105" fmla="*/ 128 h 224"/>
                <a:gd name="T106" fmla="*/ 80 w 123"/>
                <a:gd name="T107" fmla="*/ 122 h 224"/>
                <a:gd name="T108" fmla="*/ 77 w 123"/>
                <a:gd name="T109" fmla="*/ 114 h 224"/>
                <a:gd name="T110" fmla="*/ 74 w 123"/>
                <a:gd name="T111" fmla="*/ 107 h 224"/>
                <a:gd name="T112" fmla="*/ 83 w 123"/>
                <a:gd name="T113" fmla="*/ 96 h 224"/>
                <a:gd name="T114" fmla="*/ 91 w 123"/>
                <a:gd name="T115" fmla="*/ 93 h 224"/>
                <a:gd name="T116" fmla="*/ 114 w 123"/>
                <a:gd name="T117"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224">
                  <a:moveTo>
                    <a:pt x="117" y="94"/>
                  </a:moveTo>
                  <a:cubicBezTo>
                    <a:pt x="117" y="94"/>
                    <a:pt x="117" y="93"/>
                    <a:pt x="117" y="93"/>
                  </a:cubicBezTo>
                  <a:cubicBezTo>
                    <a:pt x="118" y="93"/>
                    <a:pt x="119" y="93"/>
                    <a:pt x="120" y="92"/>
                  </a:cubicBezTo>
                  <a:cubicBezTo>
                    <a:pt x="122" y="91"/>
                    <a:pt x="122" y="87"/>
                    <a:pt x="121" y="85"/>
                  </a:cubicBezTo>
                  <a:cubicBezTo>
                    <a:pt x="121" y="84"/>
                    <a:pt x="121" y="82"/>
                    <a:pt x="121" y="80"/>
                  </a:cubicBezTo>
                  <a:cubicBezTo>
                    <a:pt x="121" y="79"/>
                    <a:pt x="122" y="77"/>
                    <a:pt x="122" y="77"/>
                  </a:cubicBezTo>
                  <a:cubicBezTo>
                    <a:pt x="123" y="77"/>
                    <a:pt x="123" y="77"/>
                    <a:pt x="123" y="77"/>
                  </a:cubicBezTo>
                  <a:cubicBezTo>
                    <a:pt x="123" y="76"/>
                    <a:pt x="123" y="76"/>
                    <a:pt x="123" y="75"/>
                  </a:cubicBezTo>
                  <a:cubicBezTo>
                    <a:pt x="123" y="74"/>
                    <a:pt x="122" y="74"/>
                    <a:pt x="122" y="73"/>
                  </a:cubicBezTo>
                  <a:cubicBezTo>
                    <a:pt x="122" y="73"/>
                    <a:pt x="121" y="72"/>
                    <a:pt x="120" y="72"/>
                  </a:cubicBezTo>
                  <a:cubicBezTo>
                    <a:pt x="120" y="72"/>
                    <a:pt x="119" y="71"/>
                    <a:pt x="119" y="71"/>
                  </a:cubicBezTo>
                  <a:cubicBezTo>
                    <a:pt x="119" y="70"/>
                    <a:pt x="119" y="69"/>
                    <a:pt x="120" y="69"/>
                  </a:cubicBezTo>
                  <a:cubicBezTo>
                    <a:pt x="120" y="68"/>
                    <a:pt x="120" y="68"/>
                    <a:pt x="120" y="68"/>
                  </a:cubicBezTo>
                  <a:cubicBezTo>
                    <a:pt x="120" y="68"/>
                    <a:pt x="116" y="67"/>
                    <a:pt x="115" y="67"/>
                  </a:cubicBezTo>
                  <a:cubicBezTo>
                    <a:pt x="115" y="67"/>
                    <a:pt x="114" y="65"/>
                    <a:pt x="114" y="65"/>
                  </a:cubicBezTo>
                  <a:cubicBezTo>
                    <a:pt x="114" y="64"/>
                    <a:pt x="113" y="63"/>
                    <a:pt x="112" y="63"/>
                  </a:cubicBezTo>
                  <a:cubicBezTo>
                    <a:pt x="112" y="62"/>
                    <a:pt x="110" y="61"/>
                    <a:pt x="110" y="60"/>
                  </a:cubicBezTo>
                  <a:cubicBezTo>
                    <a:pt x="110" y="59"/>
                    <a:pt x="110" y="55"/>
                    <a:pt x="110" y="54"/>
                  </a:cubicBezTo>
                  <a:cubicBezTo>
                    <a:pt x="110" y="54"/>
                    <a:pt x="110" y="53"/>
                    <a:pt x="111" y="51"/>
                  </a:cubicBezTo>
                  <a:cubicBezTo>
                    <a:pt x="111" y="50"/>
                    <a:pt x="111" y="49"/>
                    <a:pt x="111" y="47"/>
                  </a:cubicBezTo>
                  <a:cubicBezTo>
                    <a:pt x="110" y="46"/>
                    <a:pt x="107" y="43"/>
                    <a:pt x="106" y="42"/>
                  </a:cubicBezTo>
                  <a:cubicBezTo>
                    <a:pt x="105" y="42"/>
                    <a:pt x="104" y="40"/>
                    <a:pt x="103" y="40"/>
                  </a:cubicBezTo>
                  <a:cubicBezTo>
                    <a:pt x="103" y="40"/>
                    <a:pt x="102" y="39"/>
                    <a:pt x="102" y="39"/>
                  </a:cubicBezTo>
                  <a:cubicBezTo>
                    <a:pt x="102" y="38"/>
                    <a:pt x="102" y="38"/>
                    <a:pt x="101" y="37"/>
                  </a:cubicBezTo>
                  <a:cubicBezTo>
                    <a:pt x="101" y="37"/>
                    <a:pt x="100" y="35"/>
                    <a:pt x="100" y="35"/>
                  </a:cubicBezTo>
                  <a:cubicBezTo>
                    <a:pt x="99" y="32"/>
                    <a:pt x="96" y="32"/>
                    <a:pt x="95" y="32"/>
                  </a:cubicBezTo>
                  <a:cubicBezTo>
                    <a:pt x="94" y="32"/>
                    <a:pt x="93" y="32"/>
                    <a:pt x="92" y="31"/>
                  </a:cubicBezTo>
                  <a:cubicBezTo>
                    <a:pt x="91" y="31"/>
                    <a:pt x="89" y="32"/>
                    <a:pt x="89" y="33"/>
                  </a:cubicBezTo>
                  <a:cubicBezTo>
                    <a:pt x="88" y="33"/>
                    <a:pt x="86" y="35"/>
                    <a:pt x="86" y="35"/>
                  </a:cubicBezTo>
                  <a:cubicBezTo>
                    <a:pt x="86" y="35"/>
                    <a:pt x="86" y="35"/>
                    <a:pt x="85" y="36"/>
                  </a:cubicBezTo>
                  <a:cubicBezTo>
                    <a:pt x="85" y="37"/>
                    <a:pt x="84" y="38"/>
                    <a:pt x="84" y="38"/>
                  </a:cubicBezTo>
                  <a:cubicBezTo>
                    <a:pt x="84" y="38"/>
                    <a:pt x="82" y="38"/>
                    <a:pt x="81" y="39"/>
                  </a:cubicBezTo>
                  <a:cubicBezTo>
                    <a:pt x="81" y="39"/>
                    <a:pt x="79" y="40"/>
                    <a:pt x="79" y="41"/>
                  </a:cubicBezTo>
                  <a:cubicBezTo>
                    <a:pt x="80" y="42"/>
                    <a:pt x="79" y="40"/>
                    <a:pt x="79" y="40"/>
                  </a:cubicBezTo>
                  <a:cubicBezTo>
                    <a:pt x="79" y="40"/>
                    <a:pt x="72" y="35"/>
                    <a:pt x="71" y="35"/>
                  </a:cubicBezTo>
                  <a:cubicBezTo>
                    <a:pt x="71" y="35"/>
                    <a:pt x="71" y="35"/>
                    <a:pt x="71" y="35"/>
                  </a:cubicBezTo>
                  <a:cubicBezTo>
                    <a:pt x="71" y="35"/>
                    <a:pt x="66" y="38"/>
                    <a:pt x="65" y="39"/>
                  </a:cubicBezTo>
                  <a:cubicBezTo>
                    <a:pt x="64" y="40"/>
                    <a:pt x="63" y="41"/>
                    <a:pt x="62" y="41"/>
                  </a:cubicBezTo>
                  <a:cubicBezTo>
                    <a:pt x="61" y="42"/>
                    <a:pt x="58" y="45"/>
                    <a:pt x="57" y="46"/>
                  </a:cubicBezTo>
                  <a:cubicBezTo>
                    <a:pt x="56" y="46"/>
                    <a:pt x="54" y="45"/>
                    <a:pt x="54" y="45"/>
                  </a:cubicBezTo>
                  <a:cubicBezTo>
                    <a:pt x="53" y="45"/>
                    <a:pt x="53" y="44"/>
                    <a:pt x="53" y="44"/>
                  </a:cubicBezTo>
                  <a:cubicBezTo>
                    <a:pt x="54" y="44"/>
                    <a:pt x="54" y="43"/>
                    <a:pt x="54" y="42"/>
                  </a:cubicBezTo>
                  <a:cubicBezTo>
                    <a:pt x="54" y="42"/>
                    <a:pt x="54" y="41"/>
                    <a:pt x="55" y="41"/>
                  </a:cubicBezTo>
                  <a:cubicBezTo>
                    <a:pt x="55" y="40"/>
                    <a:pt x="56" y="39"/>
                    <a:pt x="56" y="38"/>
                  </a:cubicBezTo>
                  <a:cubicBezTo>
                    <a:pt x="56" y="38"/>
                    <a:pt x="57" y="37"/>
                    <a:pt x="57" y="37"/>
                  </a:cubicBezTo>
                  <a:cubicBezTo>
                    <a:pt x="57" y="37"/>
                    <a:pt x="57" y="38"/>
                    <a:pt x="57" y="37"/>
                  </a:cubicBezTo>
                  <a:cubicBezTo>
                    <a:pt x="57" y="36"/>
                    <a:pt x="56" y="34"/>
                    <a:pt x="56" y="33"/>
                  </a:cubicBezTo>
                  <a:cubicBezTo>
                    <a:pt x="56" y="33"/>
                    <a:pt x="56" y="32"/>
                    <a:pt x="56" y="32"/>
                  </a:cubicBezTo>
                  <a:cubicBezTo>
                    <a:pt x="56" y="31"/>
                    <a:pt x="57" y="30"/>
                    <a:pt x="57" y="30"/>
                  </a:cubicBezTo>
                  <a:cubicBezTo>
                    <a:pt x="57" y="29"/>
                    <a:pt x="58" y="28"/>
                    <a:pt x="58" y="28"/>
                  </a:cubicBezTo>
                  <a:cubicBezTo>
                    <a:pt x="58" y="27"/>
                    <a:pt x="58" y="26"/>
                    <a:pt x="58" y="25"/>
                  </a:cubicBezTo>
                  <a:cubicBezTo>
                    <a:pt x="58" y="25"/>
                    <a:pt x="59" y="24"/>
                    <a:pt x="59" y="24"/>
                  </a:cubicBezTo>
                  <a:cubicBezTo>
                    <a:pt x="59" y="23"/>
                    <a:pt x="59" y="23"/>
                    <a:pt x="59" y="23"/>
                  </a:cubicBezTo>
                  <a:cubicBezTo>
                    <a:pt x="60" y="22"/>
                    <a:pt x="60" y="22"/>
                    <a:pt x="60" y="22"/>
                  </a:cubicBezTo>
                  <a:cubicBezTo>
                    <a:pt x="60" y="22"/>
                    <a:pt x="59" y="20"/>
                    <a:pt x="59" y="20"/>
                  </a:cubicBezTo>
                  <a:cubicBezTo>
                    <a:pt x="58" y="19"/>
                    <a:pt x="58" y="18"/>
                    <a:pt x="57" y="17"/>
                  </a:cubicBezTo>
                  <a:cubicBezTo>
                    <a:pt x="57" y="16"/>
                    <a:pt x="58" y="15"/>
                    <a:pt x="58" y="15"/>
                  </a:cubicBezTo>
                  <a:cubicBezTo>
                    <a:pt x="58" y="15"/>
                    <a:pt x="58" y="15"/>
                    <a:pt x="59" y="14"/>
                  </a:cubicBezTo>
                  <a:cubicBezTo>
                    <a:pt x="59" y="14"/>
                    <a:pt x="59" y="14"/>
                    <a:pt x="58" y="14"/>
                  </a:cubicBezTo>
                  <a:cubicBezTo>
                    <a:pt x="58" y="14"/>
                    <a:pt x="49" y="15"/>
                    <a:pt x="49" y="15"/>
                  </a:cubicBezTo>
                  <a:cubicBezTo>
                    <a:pt x="48" y="15"/>
                    <a:pt x="48" y="15"/>
                    <a:pt x="48" y="15"/>
                  </a:cubicBezTo>
                  <a:cubicBezTo>
                    <a:pt x="48" y="15"/>
                    <a:pt x="46" y="12"/>
                    <a:pt x="46" y="11"/>
                  </a:cubicBezTo>
                  <a:cubicBezTo>
                    <a:pt x="46" y="11"/>
                    <a:pt x="46" y="11"/>
                    <a:pt x="46" y="11"/>
                  </a:cubicBezTo>
                  <a:cubicBezTo>
                    <a:pt x="46" y="11"/>
                    <a:pt x="47" y="10"/>
                    <a:pt x="47" y="10"/>
                  </a:cubicBezTo>
                  <a:cubicBezTo>
                    <a:pt x="47" y="9"/>
                    <a:pt x="47" y="9"/>
                    <a:pt x="47" y="9"/>
                  </a:cubicBezTo>
                  <a:cubicBezTo>
                    <a:pt x="47" y="8"/>
                    <a:pt x="48" y="6"/>
                    <a:pt x="48" y="5"/>
                  </a:cubicBezTo>
                  <a:cubicBezTo>
                    <a:pt x="48" y="5"/>
                    <a:pt x="48" y="4"/>
                    <a:pt x="48" y="4"/>
                  </a:cubicBezTo>
                  <a:cubicBezTo>
                    <a:pt x="48" y="4"/>
                    <a:pt x="47" y="4"/>
                    <a:pt x="47" y="3"/>
                  </a:cubicBezTo>
                  <a:cubicBezTo>
                    <a:pt x="46" y="2"/>
                    <a:pt x="45" y="1"/>
                    <a:pt x="44" y="1"/>
                  </a:cubicBezTo>
                  <a:cubicBezTo>
                    <a:pt x="44" y="1"/>
                    <a:pt x="42" y="3"/>
                    <a:pt x="42" y="3"/>
                  </a:cubicBezTo>
                  <a:cubicBezTo>
                    <a:pt x="42" y="4"/>
                    <a:pt x="41" y="3"/>
                    <a:pt x="41" y="2"/>
                  </a:cubicBezTo>
                  <a:cubicBezTo>
                    <a:pt x="41" y="2"/>
                    <a:pt x="41" y="2"/>
                    <a:pt x="41" y="2"/>
                  </a:cubicBezTo>
                  <a:cubicBezTo>
                    <a:pt x="41" y="1"/>
                    <a:pt x="40" y="1"/>
                    <a:pt x="39" y="0"/>
                  </a:cubicBezTo>
                  <a:cubicBezTo>
                    <a:pt x="38" y="0"/>
                    <a:pt x="36" y="1"/>
                    <a:pt x="35" y="2"/>
                  </a:cubicBezTo>
                  <a:cubicBezTo>
                    <a:pt x="35" y="2"/>
                    <a:pt x="35" y="2"/>
                    <a:pt x="34" y="2"/>
                  </a:cubicBezTo>
                  <a:cubicBezTo>
                    <a:pt x="34" y="2"/>
                    <a:pt x="33" y="2"/>
                    <a:pt x="32" y="1"/>
                  </a:cubicBezTo>
                  <a:cubicBezTo>
                    <a:pt x="31" y="1"/>
                    <a:pt x="31" y="1"/>
                    <a:pt x="31" y="2"/>
                  </a:cubicBezTo>
                  <a:cubicBezTo>
                    <a:pt x="31" y="2"/>
                    <a:pt x="32" y="3"/>
                    <a:pt x="32" y="4"/>
                  </a:cubicBezTo>
                  <a:cubicBezTo>
                    <a:pt x="33" y="5"/>
                    <a:pt x="32" y="5"/>
                    <a:pt x="32" y="5"/>
                  </a:cubicBezTo>
                  <a:cubicBezTo>
                    <a:pt x="32" y="5"/>
                    <a:pt x="28" y="5"/>
                    <a:pt x="27" y="5"/>
                  </a:cubicBezTo>
                  <a:cubicBezTo>
                    <a:pt x="27" y="5"/>
                    <a:pt x="27" y="6"/>
                    <a:pt x="27" y="6"/>
                  </a:cubicBezTo>
                  <a:cubicBezTo>
                    <a:pt x="27" y="6"/>
                    <a:pt x="26" y="6"/>
                    <a:pt x="26" y="8"/>
                  </a:cubicBezTo>
                  <a:cubicBezTo>
                    <a:pt x="26" y="10"/>
                    <a:pt x="24" y="11"/>
                    <a:pt x="24" y="11"/>
                  </a:cubicBezTo>
                  <a:cubicBezTo>
                    <a:pt x="23" y="11"/>
                    <a:pt x="18" y="12"/>
                    <a:pt x="17" y="12"/>
                  </a:cubicBezTo>
                  <a:cubicBezTo>
                    <a:pt x="17" y="12"/>
                    <a:pt x="15" y="11"/>
                    <a:pt x="14" y="11"/>
                  </a:cubicBezTo>
                  <a:cubicBezTo>
                    <a:pt x="13" y="11"/>
                    <a:pt x="12" y="10"/>
                    <a:pt x="11" y="10"/>
                  </a:cubicBezTo>
                  <a:cubicBezTo>
                    <a:pt x="10" y="10"/>
                    <a:pt x="9" y="13"/>
                    <a:pt x="8" y="13"/>
                  </a:cubicBezTo>
                  <a:cubicBezTo>
                    <a:pt x="8" y="14"/>
                    <a:pt x="8" y="14"/>
                    <a:pt x="8" y="14"/>
                  </a:cubicBezTo>
                  <a:cubicBezTo>
                    <a:pt x="8" y="14"/>
                    <a:pt x="8" y="18"/>
                    <a:pt x="8" y="19"/>
                  </a:cubicBezTo>
                  <a:cubicBezTo>
                    <a:pt x="8" y="19"/>
                    <a:pt x="7" y="20"/>
                    <a:pt x="7" y="20"/>
                  </a:cubicBezTo>
                  <a:cubicBezTo>
                    <a:pt x="6" y="22"/>
                    <a:pt x="6" y="25"/>
                    <a:pt x="6" y="27"/>
                  </a:cubicBezTo>
                  <a:cubicBezTo>
                    <a:pt x="7" y="29"/>
                    <a:pt x="6" y="29"/>
                    <a:pt x="5" y="29"/>
                  </a:cubicBezTo>
                  <a:cubicBezTo>
                    <a:pt x="4" y="29"/>
                    <a:pt x="2" y="29"/>
                    <a:pt x="1" y="29"/>
                  </a:cubicBezTo>
                  <a:cubicBezTo>
                    <a:pt x="0" y="29"/>
                    <a:pt x="0" y="30"/>
                    <a:pt x="0" y="30"/>
                  </a:cubicBezTo>
                  <a:cubicBezTo>
                    <a:pt x="0" y="30"/>
                    <a:pt x="1" y="30"/>
                    <a:pt x="1" y="32"/>
                  </a:cubicBezTo>
                  <a:cubicBezTo>
                    <a:pt x="2" y="34"/>
                    <a:pt x="3" y="34"/>
                    <a:pt x="4" y="34"/>
                  </a:cubicBezTo>
                  <a:cubicBezTo>
                    <a:pt x="4" y="34"/>
                    <a:pt x="5" y="34"/>
                    <a:pt x="5" y="36"/>
                  </a:cubicBezTo>
                  <a:cubicBezTo>
                    <a:pt x="6" y="37"/>
                    <a:pt x="6" y="40"/>
                    <a:pt x="5" y="40"/>
                  </a:cubicBezTo>
                  <a:cubicBezTo>
                    <a:pt x="5" y="40"/>
                    <a:pt x="6" y="41"/>
                    <a:pt x="6" y="41"/>
                  </a:cubicBezTo>
                  <a:cubicBezTo>
                    <a:pt x="6" y="41"/>
                    <a:pt x="14" y="51"/>
                    <a:pt x="14" y="52"/>
                  </a:cubicBezTo>
                  <a:cubicBezTo>
                    <a:pt x="14" y="52"/>
                    <a:pt x="15" y="52"/>
                    <a:pt x="15" y="52"/>
                  </a:cubicBezTo>
                  <a:cubicBezTo>
                    <a:pt x="19" y="54"/>
                    <a:pt x="19" y="58"/>
                    <a:pt x="19" y="59"/>
                  </a:cubicBezTo>
                  <a:cubicBezTo>
                    <a:pt x="19" y="60"/>
                    <a:pt x="20" y="63"/>
                    <a:pt x="20" y="64"/>
                  </a:cubicBezTo>
                  <a:cubicBezTo>
                    <a:pt x="20" y="64"/>
                    <a:pt x="21" y="64"/>
                    <a:pt x="21" y="64"/>
                  </a:cubicBezTo>
                  <a:cubicBezTo>
                    <a:pt x="21" y="64"/>
                    <a:pt x="22" y="62"/>
                    <a:pt x="22" y="61"/>
                  </a:cubicBezTo>
                  <a:cubicBezTo>
                    <a:pt x="23" y="61"/>
                    <a:pt x="23" y="61"/>
                    <a:pt x="23" y="62"/>
                  </a:cubicBezTo>
                  <a:cubicBezTo>
                    <a:pt x="24" y="63"/>
                    <a:pt x="23" y="64"/>
                    <a:pt x="23" y="65"/>
                  </a:cubicBezTo>
                  <a:cubicBezTo>
                    <a:pt x="23" y="66"/>
                    <a:pt x="22" y="66"/>
                    <a:pt x="22" y="67"/>
                  </a:cubicBezTo>
                  <a:cubicBezTo>
                    <a:pt x="21" y="67"/>
                    <a:pt x="19" y="67"/>
                    <a:pt x="19" y="67"/>
                  </a:cubicBezTo>
                  <a:cubicBezTo>
                    <a:pt x="18" y="67"/>
                    <a:pt x="18" y="68"/>
                    <a:pt x="18" y="68"/>
                  </a:cubicBezTo>
                  <a:cubicBezTo>
                    <a:pt x="18" y="68"/>
                    <a:pt x="18" y="70"/>
                    <a:pt x="18" y="71"/>
                  </a:cubicBezTo>
                  <a:cubicBezTo>
                    <a:pt x="19" y="72"/>
                    <a:pt x="18" y="73"/>
                    <a:pt x="19" y="75"/>
                  </a:cubicBezTo>
                  <a:cubicBezTo>
                    <a:pt x="19" y="78"/>
                    <a:pt x="18" y="79"/>
                    <a:pt x="17" y="79"/>
                  </a:cubicBezTo>
                  <a:cubicBezTo>
                    <a:pt x="17" y="79"/>
                    <a:pt x="14" y="80"/>
                    <a:pt x="13" y="80"/>
                  </a:cubicBezTo>
                  <a:cubicBezTo>
                    <a:pt x="13" y="80"/>
                    <a:pt x="13" y="80"/>
                    <a:pt x="13" y="80"/>
                  </a:cubicBezTo>
                  <a:cubicBezTo>
                    <a:pt x="13" y="80"/>
                    <a:pt x="13" y="83"/>
                    <a:pt x="13" y="83"/>
                  </a:cubicBezTo>
                  <a:cubicBezTo>
                    <a:pt x="13" y="84"/>
                    <a:pt x="13" y="84"/>
                    <a:pt x="13" y="84"/>
                  </a:cubicBezTo>
                  <a:cubicBezTo>
                    <a:pt x="13" y="84"/>
                    <a:pt x="15" y="88"/>
                    <a:pt x="15" y="88"/>
                  </a:cubicBezTo>
                  <a:cubicBezTo>
                    <a:pt x="15" y="89"/>
                    <a:pt x="16" y="90"/>
                    <a:pt x="16" y="90"/>
                  </a:cubicBezTo>
                  <a:cubicBezTo>
                    <a:pt x="16" y="90"/>
                    <a:pt x="27" y="102"/>
                    <a:pt x="27" y="103"/>
                  </a:cubicBezTo>
                  <a:cubicBezTo>
                    <a:pt x="27" y="103"/>
                    <a:pt x="27" y="103"/>
                    <a:pt x="27" y="103"/>
                  </a:cubicBezTo>
                  <a:cubicBezTo>
                    <a:pt x="27" y="103"/>
                    <a:pt x="28" y="109"/>
                    <a:pt x="28" y="110"/>
                  </a:cubicBezTo>
                  <a:cubicBezTo>
                    <a:pt x="28" y="111"/>
                    <a:pt x="28" y="111"/>
                    <a:pt x="27" y="112"/>
                  </a:cubicBezTo>
                  <a:cubicBezTo>
                    <a:pt x="26" y="112"/>
                    <a:pt x="27" y="113"/>
                    <a:pt x="27" y="114"/>
                  </a:cubicBezTo>
                  <a:cubicBezTo>
                    <a:pt x="27" y="115"/>
                    <a:pt x="31" y="120"/>
                    <a:pt x="31" y="120"/>
                  </a:cubicBezTo>
                  <a:cubicBezTo>
                    <a:pt x="31" y="120"/>
                    <a:pt x="31" y="121"/>
                    <a:pt x="31" y="121"/>
                  </a:cubicBezTo>
                  <a:cubicBezTo>
                    <a:pt x="31" y="121"/>
                    <a:pt x="32" y="125"/>
                    <a:pt x="32" y="126"/>
                  </a:cubicBezTo>
                  <a:cubicBezTo>
                    <a:pt x="32" y="127"/>
                    <a:pt x="32" y="127"/>
                    <a:pt x="33" y="127"/>
                  </a:cubicBezTo>
                  <a:cubicBezTo>
                    <a:pt x="33" y="127"/>
                    <a:pt x="33" y="129"/>
                    <a:pt x="33" y="130"/>
                  </a:cubicBezTo>
                  <a:cubicBezTo>
                    <a:pt x="33" y="130"/>
                    <a:pt x="34" y="131"/>
                    <a:pt x="34" y="131"/>
                  </a:cubicBezTo>
                  <a:cubicBezTo>
                    <a:pt x="34" y="132"/>
                    <a:pt x="34" y="132"/>
                    <a:pt x="34" y="132"/>
                  </a:cubicBezTo>
                  <a:cubicBezTo>
                    <a:pt x="34" y="132"/>
                    <a:pt x="27" y="143"/>
                    <a:pt x="27" y="143"/>
                  </a:cubicBezTo>
                  <a:cubicBezTo>
                    <a:pt x="26" y="144"/>
                    <a:pt x="24" y="146"/>
                    <a:pt x="23" y="147"/>
                  </a:cubicBezTo>
                  <a:cubicBezTo>
                    <a:pt x="23" y="147"/>
                    <a:pt x="23" y="148"/>
                    <a:pt x="23" y="148"/>
                  </a:cubicBezTo>
                  <a:cubicBezTo>
                    <a:pt x="23" y="148"/>
                    <a:pt x="21" y="152"/>
                    <a:pt x="21" y="153"/>
                  </a:cubicBezTo>
                  <a:cubicBezTo>
                    <a:pt x="21" y="153"/>
                    <a:pt x="21" y="155"/>
                    <a:pt x="21" y="155"/>
                  </a:cubicBezTo>
                  <a:cubicBezTo>
                    <a:pt x="18" y="158"/>
                    <a:pt x="18" y="158"/>
                    <a:pt x="18" y="158"/>
                  </a:cubicBezTo>
                  <a:cubicBezTo>
                    <a:pt x="18" y="158"/>
                    <a:pt x="18" y="158"/>
                    <a:pt x="18" y="158"/>
                  </a:cubicBezTo>
                  <a:cubicBezTo>
                    <a:pt x="18" y="159"/>
                    <a:pt x="19" y="160"/>
                    <a:pt x="19" y="161"/>
                  </a:cubicBezTo>
                  <a:cubicBezTo>
                    <a:pt x="18" y="162"/>
                    <a:pt x="15" y="168"/>
                    <a:pt x="15" y="172"/>
                  </a:cubicBezTo>
                  <a:cubicBezTo>
                    <a:pt x="15" y="175"/>
                    <a:pt x="14" y="177"/>
                    <a:pt x="14" y="177"/>
                  </a:cubicBezTo>
                  <a:cubicBezTo>
                    <a:pt x="14" y="178"/>
                    <a:pt x="13" y="183"/>
                    <a:pt x="14" y="185"/>
                  </a:cubicBezTo>
                  <a:cubicBezTo>
                    <a:pt x="16" y="187"/>
                    <a:pt x="17" y="187"/>
                    <a:pt x="17" y="185"/>
                  </a:cubicBezTo>
                  <a:cubicBezTo>
                    <a:pt x="17" y="184"/>
                    <a:pt x="18" y="183"/>
                    <a:pt x="20" y="184"/>
                  </a:cubicBezTo>
                  <a:cubicBezTo>
                    <a:pt x="22" y="185"/>
                    <a:pt x="22" y="186"/>
                    <a:pt x="23" y="187"/>
                  </a:cubicBezTo>
                  <a:cubicBezTo>
                    <a:pt x="23" y="188"/>
                    <a:pt x="24" y="189"/>
                    <a:pt x="25" y="190"/>
                  </a:cubicBezTo>
                  <a:cubicBezTo>
                    <a:pt x="25" y="190"/>
                    <a:pt x="26" y="190"/>
                    <a:pt x="26" y="191"/>
                  </a:cubicBezTo>
                  <a:cubicBezTo>
                    <a:pt x="26" y="192"/>
                    <a:pt x="25" y="193"/>
                    <a:pt x="27" y="194"/>
                  </a:cubicBezTo>
                  <a:cubicBezTo>
                    <a:pt x="29" y="194"/>
                    <a:pt x="30" y="195"/>
                    <a:pt x="30" y="196"/>
                  </a:cubicBezTo>
                  <a:cubicBezTo>
                    <a:pt x="30" y="198"/>
                    <a:pt x="30" y="199"/>
                    <a:pt x="32" y="198"/>
                  </a:cubicBezTo>
                  <a:cubicBezTo>
                    <a:pt x="34" y="198"/>
                    <a:pt x="34" y="198"/>
                    <a:pt x="34" y="199"/>
                  </a:cubicBezTo>
                  <a:cubicBezTo>
                    <a:pt x="34" y="199"/>
                    <a:pt x="33" y="201"/>
                    <a:pt x="34" y="202"/>
                  </a:cubicBezTo>
                  <a:cubicBezTo>
                    <a:pt x="36" y="202"/>
                    <a:pt x="36" y="202"/>
                    <a:pt x="35" y="203"/>
                  </a:cubicBezTo>
                  <a:cubicBezTo>
                    <a:pt x="35" y="204"/>
                    <a:pt x="34" y="207"/>
                    <a:pt x="41" y="211"/>
                  </a:cubicBezTo>
                  <a:cubicBezTo>
                    <a:pt x="41" y="211"/>
                    <a:pt x="41" y="212"/>
                    <a:pt x="41" y="212"/>
                  </a:cubicBezTo>
                  <a:cubicBezTo>
                    <a:pt x="42" y="209"/>
                    <a:pt x="42" y="209"/>
                    <a:pt x="42" y="209"/>
                  </a:cubicBezTo>
                  <a:cubicBezTo>
                    <a:pt x="42" y="209"/>
                    <a:pt x="42" y="208"/>
                    <a:pt x="43" y="209"/>
                  </a:cubicBezTo>
                  <a:cubicBezTo>
                    <a:pt x="43" y="209"/>
                    <a:pt x="45" y="210"/>
                    <a:pt x="45" y="210"/>
                  </a:cubicBezTo>
                  <a:cubicBezTo>
                    <a:pt x="45" y="210"/>
                    <a:pt x="45" y="211"/>
                    <a:pt x="46" y="211"/>
                  </a:cubicBezTo>
                  <a:cubicBezTo>
                    <a:pt x="46" y="211"/>
                    <a:pt x="50" y="211"/>
                    <a:pt x="51" y="212"/>
                  </a:cubicBezTo>
                  <a:cubicBezTo>
                    <a:pt x="52" y="213"/>
                    <a:pt x="52" y="214"/>
                    <a:pt x="52" y="214"/>
                  </a:cubicBezTo>
                  <a:cubicBezTo>
                    <a:pt x="52" y="215"/>
                    <a:pt x="52" y="215"/>
                    <a:pt x="53" y="215"/>
                  </a:cubicBezTo>
                  <a:cubicBezTo>
                    <a:pt x="53" y="215"/>
                    <a:pt x="55" y="215"/>
                    <a:pt x="55" y="215"/>
                  </a:cubicBezTo>
                  <a:cubicBezTo>
                    <a:pt x="55" y="215"/>
                    <a:pt x="56" y="215"/>
                    <a:pt x="56" y="216"/>
                  </a:cubicBezTo>
                  <a:cubicBezTo>
                    <a:pt x="56" y="217"/>
                    <a:pt x="56" y="218"/>
                    <a:pt x="56" y="219"/>
                  </a:cubicBezTo>
                  <a:cubicBezTo>
                    <a:pt x="56" y="219"/>
                    <a:pt x="55" y="222"/>
                    <a:pt x="55" y="222"/>
                  </a:cubicBezTo>
                  <a:cubicBezTo>
                    <a:pt x="55" y="222"/>
                    <a:pt x="54" y="222"/>
                    <a:pt x="55" y="222"/>
                  </a:cubicBezTo>
                  <a:cubicBezTo>
                    <a:pt x="55" y="223"/>
                    <a:pt x="56" y="224"/>
                    <a:pt x="57" y="224"/>
                  </a:cubicBezTo>
                  <a:cubicBezTo>
                    <a:pt x="58" y="224"/>
                    <a:pt x="60" y="222"/>
                    <a:pt x="61" y="222"/>
                  </a:cubicBezTo>
                  <a:cubicBezTo>
                    <a:pt x="61" y="221"/>
                    <a:pt x="62" y="221"/>
                    <a:pt x="62" y="221"/>
                  </a:cubicBezTo>
                  <a:cubicBezTo>
                    <a:pt x="62" y="221"/>
                    <a:pt x="64" y="222"/>
                    <a:pt x="64" y="222"/>
                  </a:cubicBezTo>
                  <a:cubicBezTo>
                    <a:pt x="64" y="222"/>
                    <a:pt x="65" y="222"/>
                    <a:pt x="65" y="222"/>
                  </a:cubicBezTo>
                  <a:cubicBezTo>
                    <a:pt x="66" y="222"/>
                    <a:pt x="68" y="222"/>
                    <a:pt x="68" y="222"/>
                  </a:cubicBezTo>
                  <a:cubicBezTo>
                    <a:pt x="68" y="221"/>
                    <a:pt x="68" y="221"/>
                    <a:pt x="69" y="220"/>
                  </a:cubicBezTo>
                  <a:cubicBezTo>
                    <a:pt x="69" y="220"/>
                    <a:pt x="70" y="217"/>
                    <a:pt x="71" y="215"/>
                  </a:cubicBezTo>
                  <a:cubicBezTo>
                    <a:pt x="69" y="214"/>
                    <a:pt x="69" y="214"/>
                    <a:pt x="69" y="213"/>
                  </a:cubicBezTo>
                  <a:cubicBezTo>
                    <a:pt x="68" y="213"/>
                    <a:pt x="65" y="210"/>
                    <a:pt x="64" y="208"/>
                  </a:cubicBezTo>
                  <a:cubicBezTo>
                    <a:pt x="62" y="206"/>
                    <a:pt x="60" y="205"/>
                    <a:pt x="60" y="205"/>
                  </a:cubicBezTo>
                  <a:cubicBezTo>
                    <a:pt x="59" y="205"/>
                    <a:pt x="58" y="206"/>
                    <a:pt x="57" y="206"/>
                  </a:cubicBezTo>
                  <a:cubicBezTo>
                    <a:pt x="57" y="206"/>
                    <a:pt x="55" y="206"/>
                    <a:pt x="54" y="205"/>
                  </a:cubicBezTo>
                  <a:cubicBezTo>
                    <a:pt x="53" y="204"/>
                    <a:pt x="49" y="201"/>
                    <a:pt x="48" y="201"/>
                  </a:cubicBezTo>
                  <a:cubicBezTo>
                    <a:pt x="47" y="202"/>
                    <a:pt x="45" y="201"/>
                    <a:pt x="45" y="200"/>
                  </a:cubicBezTo>
                  <a:cubicBezTo>
                    <a:pt x="45" y="199"/>
                    <a:pt x="45" y="199"/>
                    <a:pt x="44" y="198"/>
                  </a:cubicBezTo>
                  <a:cubicBezTo>
                    <a:pt x="43" y="198"/>
                    <a:pt x="42" y="194"/>
                    <a:pt x="43" y="194"/>
                  </a:cubicBezTo>
                  <a:cubicBezTo>
                    <a:pt x="44" y="195"/>
                    <a:pt x="45" y="197"/>
                    <a:pt x="46" y="196"/>
                  </a:cubicBezTo>
                  <a:cubicBezTo>
                    <a:pt x="46" y="195"/>
                    <a:pt x="45" y="191"/>
                    <a:pt x="44" y="188"/>
                  </a:cubicBezTo>
                  <a:cubicBezTo>
                    <a:pt x="43" y="186"/>
                    <a:pt x="39" y="176"/>
                    <a:pt x="38" y="174"/>
                  </a:cubicBezTo>
                  <a:cubicBezTo>
                    <a:pt x="38" y="173"/>
                    <a:pt x="37" y="169"/>
                    <a:pt x="35" y="170"/>
                  </a:cubicBezTo>
                  <a:cubicBezTo>
                    <a:pt x="33" y="170"/>
                    <a:pt x="29" y="171"/>
                    <a:pt x="29" y="170"/>
                  </a:cubicBezTo>
                  <a:cubicBezTo>
                    <a:pt x="29" y="169"/>
                    <a:pt x="29" y="169"/>
                    <a:pt x="29" y="168"/>
                  </a:cubicBezTo>
                  <a:cubicBezTo>
                    <a:pt x="30" y="168"/>
                    <a:pt x="29" y="167"/>
                    <a:pt x="29" y="166"/>
                  </a:cubicBezTo>
                  <a:cubicBezTo>
                    <a:pt x="28" y="165"/>
                    <a:pt x="27" y="162"/>
                    <a:pt x="27" y="161"/>
                  </a:cubicBezTo>
                  <a:cubicBezTo>
                    <a:pt x="28" y="159"/>
                    <a:pt x="28" y="157"/>
                    <a:pt x="28" y="155"/>
                  </a:cubicBezTo>
                  <a:cubicBezTo>
                    <a:pt x="28" y="154"/>
                    <a:pt x="27" y="154"/>
                    <a:pt x="28" y="153"/>
                  </a:cubicBezTo>
                  <a:cubicBezTo>
                    <a:pt x="29" y="152"/>
                    <a:pt x="33" y="142"/>
                    <a:pt x="35" y="139"/>
                  </a:cubicBezTo>
                  <a:cubicBezTo>
                    <a:pt x="37" y="135"/>
                    <a:pt x="40" y="127"/>
                    <a:pt x="40" y="123"/>
                  </a:cubicBezTo>
                  <a:cubicBezTo>
                    <a:pt x="39" y="118"/>
                    <a:pt x="39" y="118"/>
                    <a:pt x="40" y="116"/>
                  </a:cubicBezTo>
                  <a:cubicBezTo>
                    <a:pt x="41" y="114"/>
                    <a:pt x="42" y="113"/>
                    <a:pt x="41" y="111"/>
                  </a:cubicBezTo>
                  <a:cubicBezTo>
                    <a:pt x="40" y="110"/>
                    <a:pt x="39" y="109"/>
                    <a:pt x="41" y="108"/>
                  </a:cubicBezTo>
                  <a:cubicBezTo>
                    <a:pt x="44" y="107"/>
                    <a:pt x="46" y="107"/>
                    <a:pt x="47" y="106"/>
                  </a:cubicBezTo>
                  <a:cubicBezTo>
                    <a:pt x="48" y="105"/>
                    <a:pt x="49" y="105"/>
                    <a:pt x="50" y="106"/>
                  </a:cubicBezTo>
                  <a:cubicBezTo>
                    <a:pt x="51" y="106"/>
                    <a:pt x="52" y="107"/>
                    <a:pt x="52" y="107"/>
                  </a:cubicBezTo>
                  <a:cubicBezTo>
                    <a:pt x="53" y="107"/>
                    <a:pt x="54" y="107"/>
                    <a:pt x="54" y="108"/>
                  </a:cubicBezTo>
                  <a:cubicBezTo>
                    <a:pt x="54" y="110"/>
                    <a:pt x="53" y="116"/>
                    <a:pt x="53" y="117"/>
                  </a:cubicBezTo>
                  <a:cubicBezTo>
                    <a:pt x="53" y="118"/>
                    <a:pt x="52" y="120"/>
                    <a:pt x="55" y="119"/>
                  </a:cubicBezTo>
                  <a:cubicBezTo>
                    <a:pt x="58" y="119"/>
                    <a:pt x="65" y="119"/>
                    <a:pt x="65" y="119"/>
                  </a:cubicBezTo>
                  <a:cubicBezTo>
                    <a:pt x="65" y="119"/>
                    <a:pt x="67" y="119"/>
                    <a:pt x="68" y="120"/>
                  </a:cubicBezTo>
                  <a:cubicBezTo>
                    <a:pt x="69" y="121"/>
                    <a:pt x="72" y="124"/>
                    <a:pt x="73" y="124"/>
                  </a:cubicBezTo>
                  <a:cubicBezTo>
                    <a:pt x="74" y="124"/>
                    <a:pt x="74" y="124"/>
                    <a:pt x="74" y="125"/>
                  </a:cubicBezTo>
                  <a:cubicBezTo>
                    <a:pt x="74" y="126"/>
                    <a:pt x="74" y="126"/>
                    <a:pt x="75" y="127"/>
                  </a:cubicBezTo>
                  <a:cubicBezTo>
                    <a:pt x="76" y="127"/>
                    <a:pt x="76" y="128"/>
                    <a:pt x="77" y="128"/>
                  </a:cubicBezTo>
                  <a:cubicBezTo>
                    <a:pt x="77" y="128"/>
                    <a:pt x="79" y="129"/>
                    <a:pt x="79" y="128"/>
                  </a:cubicBezTo>
                  <a:cubicBezTo>
                    <a:pt x="80" y="128"/>
                    <a:pt x="80" y="129"/>
                    <a:pt x="81" y="129"/>
                  </a:cubicBezTo>
                  <a:cubicBezTo>
                    <a:pt x="81" y="129"/>
                    <a:pt x="81" y="128"/>
                    <a:pt x="81" y="127"/>
                  </a:cubicBezTo>
                  <a:cubicBezTo>
                    <a:pt x="81" y="127"/>
                    <a:pt x="81" y="124"/>
                    <a:pt x="81" y="123"/>
                  </a:cubicBezTo>
                  <a:cubicBezTo>
                    <a:pt x="81" y="123"/>
                    <a:pt x="80" y="122"/>
                    <a:pt x="80" y="122"/>
                  </a:cubicBezTo>
                  <a:cubicBezTo>
                    <a:pt x="80" y="121"/>
                    <a:pt x="78" y="120"/>
                    <a:pt x="77" y="119"/>
                  </a:cubicBezTo>
                  <a:cubicBezTo>
                    <a:pt x="77" y="119"/>
                    <a:pt x="77" y="119"/>
                    <a:pt x="77" y="119"/>
                  </a:cubicBezTo>
                  <a:cubicBezTo>
                    <a:pt x="77" y="118"/>
                    <a:pt x="77" y="115"/>
                    <a:pt x="77" y="115"/>
                  </a:cubicBezTo>
                  <a:cubicBezTo>
                    <a:pt x="77" y="114"/>
                    <a:pt x="77" y="114"/>
                    <a:pt x="77" y="114"/>
                  </a:cubicBezTo>
                  <a:cubicBezTo>
                    <a:pt x="76" y="114"/>
                    <a:pt x="76" y="113"/>
                    <a:pt x="76" y="113"/>
                  </a:cubicBezTo>
                  <a:cubicBezTo>
                    <a:pt x="76" y="113"/>
                    <a:pt x="75" y="110"/>
                    <a:pt x="75" y="110"/>
                  </a:cubicBezTo>
                  <a:cubicBezTo>
                    <a:pt x="74" y="109"/>
                    <a:pt x="74" y="109"/>
                    <a:pt x="74" y="109"/>
                  </a:cubicBezTo>
                  <a:cubicBezTo>
                    <a:pt x="74" y="109"/>
                    <a:pt x="75" y="108"/>
                    <a:pt x="74" y="107"/>
                  </a:cubicBezTo>
                  <a:cubicBezTo>
                    <a:pt x="74" y="107"/>
                    <a:pt x="75" y="106"/>
                    <a:pt x="75" y="106"/>
                  </a:cubicBezTo>
                  <a:cubicBezTo>
                    <a:pt x="76" y="106"/>
                    <a:pt x="79" y="102"/>
                    <a:pt x="80" y="102"/>
                  </a:cubicBezTo>
                  <a:cubicBezTo>
                    <a:pt x="80" y="102"/>
                    <a:pt x="80" y="101"/>
                    <a:pt x="81" y="101"/>
                  </a:cubicBezTo>
                  <a:cubicBezTo>
                    <a:pt x="81" y="100"/>
                    <a:pt x="83" y="97"/>
                    <a:pt x="83" y="96"/>
                  </a:cubicBezTo>
                  <a:cubicBezTo>
                    <a:pt x="83" y="96"/>
                    <a:pt x="84" y="95"/>
                    <a:pt x="84" y="95"/>
                  </a:cubicBezTo>
                  <a:cubicBezTo>
                    <a:pt x="85" y="95"/>
                    <a:pt x="87" y="94"/>
                    <a:pt x="87" y="94"/>
                  </a:cubicBezTo>
                  <a:cubicBezTo>
                    <a:pt x="88" y="94"/>
                    <a:pt x="89" y="93"/>
                    <a:pt x="90" y="93"/>
                  </a:cubicBezTo>
                  <a:cubicBezTo>
                    <a:pt x="90" y="93"/>
                    <a:pt x="90" y="93"/>
                    <a:pt x="91" y="93"/>
                  </a:cubicBezTo>
                  <a:cubicBezTo>
                    <a:pt x="92" y="93"/>
                    <a:pt x="98" y="93"/>
                    <a:pt x="100" y="93"/>
                  </a:cubicBezTo>
                  <a:cubicBezTo>
                    <a:pt x="102" y="94"/>
                    <a:pt x="111" y="93"/>
                    <a:pt x="112" y="93"/>
                  </a:cubicBezTo>
                  <a:cubicBezTo>
                    <a:pt x="112" y="93"/>
                    <a:pt x="113" y="93"/>
                    <a:pt x="114" y="93"/>
                  </a:cubicBezTo>
                  <a:cubicBezTo>
                    <a:pt x="114" y="93"/>
                    <a:pt x="114" y="94"/>
                    <a:pt x="114" y="94"/>
                  </a:cubicBezTo>
                  <a:cubicBezTo>
                    <a:pt x="114" y="94"/>
                    <a:pt x="114" y="95"/>
                    <a:pt x="115" y="95"/>
                  </a:cubicBezTo>
                  <a:cubicBezTo>
                    <a:pt x="116" y="96"/>
                    <a:pt x="116" y="94"/>
                    <a:pt x="116" y="94"/>
                  </a:cubicBezTo>
                  <a:cubicBezTo>
                    <a:pt x="117" y="94"/>
                    <a:pt x="117" y="94"/>
                    <a:pt x="117" y="9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9" name="Freeform 738">
              <a:extLst>
                <a:ext uri="{FF2B5EF4-FFF2-40B4-BE49-F238E27FC236}">
                  <a16:creationId xmlns:a16="http://schemas.microsoft.com/office/drawing/2014/main" id="{AFE34E4F-3BF4-43BC-96A0-381A3197DAB9}"/>
                </a:ext>
              </a:extLst>
            </p:cNvPr>
            <p:cNvSpPr>
              <a:spLocks/>
            </p:cNvSpPr>
            <p:nvPr/>
          </p:nvSpPr>
          <p:spPr bwMode="auto">
            <a:xfrm>
              <a:off x="5562" y="2569"/>
              <a:ext cx="3" cy="6"/>
            </a:xfrm>
            <a:custGeom>
              <a:avLst/>
              <a:gdLst>
                <a:gd name="T0" fmla="*/ 2 w 2"/>
                <a:gd name="T1" fmla="*/ 2 h 4"/>
                <a:gd name="T2" fmla="*/ 0 w 2"/>
                <a:gd name="T3" fmla="*/ 3 h 4"/>
                <a:gd name="T4" fmla="*/ 2 w 2"/>
                <a:gd name="T5" fmla="*/ 2 h 4"/>
              </a:gdLst>
              <a:ahLst/>
              <a:cxnLst>
                <a:cxn ang="0">
                  <a:pos x="T0" y="T1"/>
                </a:cxn>
                <a:cxn ang="0">
                  <a:pos x="T2" y="T3"/>
                </a:cxn>
                <a:cxn ang="0">
                  <a:pos x="T4" y="T5"/>
                </a:cxn>
              </a:cxnLst>
              <a:rect l="0" t="0" r="r" b="b"/>
              <a:pathLst>
                <a:path w="2" h="4">
                  <a:moveTo>
                    <a:pt x="2" y="2"/>
                  </a:moveTo>
                  <a:cubicBezTo>
                    <a:pt x="1" y="0"/>
                    <a:pt x="0" y="2"/>
                    <a:pt x="0" y="3"/>
                  </a:cubicBezTo>
                  <a:cubicBezTo>
                    <a:pt x="0" y="3"/>
                    <a:pt x="2" y="4"/>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0" name="Freeform 739">
              <a:extLst>
                <a:ext uri="{FF2B5EF4-FFF2-40B4-BE49-F238E27FC236}">
                  <a16:creationId xmlns:a16="http://schemas.microsoft.com/office/drawing/2014/main" id="{FCCD5681-1933-4D4E-9FC1-911F9503F335}"/>
                </a:ext>
              </a:extLst>
            </p:cNvPr>
            <p:cNvSpPr>
              <a:spLocks/>
            </p:cNvSpPr>
            <p:nvPr/>
          </p:nvSpPr>
          <p:spPr bwMode="auto">
            <a:xfrm>
              <a:off x="5550" y="2550"/>
              <a:ext cx="5" cy="6"/>
            </a:xfrm>
            <a:custGeom>
              <a:avLst/>
              <a:gdLst>
                <a:gd name="T0" fmla="*/ 3 w 4"/>
                <a:gd name="T1" fmla="*/ 3 h 4"/>
                <a:gd name="T2" fmla="*/ 4 w 4"/>
                <a:gd name="T3" fmla="*/ 1 h 4"/>
                <a:gd name="T4" fmla="*/ 3 w 4"/>
                <a:gd name="T5" fmla="*/ 1 h 4"/>
                <a:gd name="T6" fmla="*/ 1 w 4"/>
                <a:gd name="T7" fmla="*/ 1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4" y="2"/>
                    <a:pt x="4" y="2"/>
                    <a:pt x="4" y="1"/>
                  </a:cubicBezTo>
                  <a:cubicBezTo>
                    <a:pt x="4" y="0"/>
                    <a:pt x="3" y="0"/>
                    <a:pt x="3" y="1"/>
                  </a:cubicBezTo>
                  <a:cubicBezTo>
                    <a:pt x="2" y="1"/>
                    <a:pt x="0" y="0"/>
                    <a:pt x="1" y="1"/>
                  </a:cubicBezTo>
                  <a:cubicBezTo>
                    <a:pt x="1" y="1"/>
                    <a:pt x="3" y="4"/>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1" name="Freeform 740">
              <a:extLst>
                <a:ext uri="{FF2B5EF4-FFF2-40B4-BE49-F238E27FC236}">
                  <a16:creationId xmlns:a16="http://schemas.microsoft.com/office/drawing/2014/main" id="{736D4E4C-017F-45C9-BA86-9FC03AF6A937}"/>
                </a:ext>
              </a:extLst>
            </p:cNvPr>
            <p:cNvSpPr>
              <a:spLocks/>
            </p:cNvSpPr>
            <p:nvPr/>
          </p:nvSpPr>
          <p:spPr bwMode="auto">
            <a:xfrm>
              <a:off x="5642" y="2622"/>
              <a:ext cx="3" cy="8"/>
            </a:xfrm>
            <a:custGeom>
              <a:avLst/>
              <a:gdLst>
                <a:gd name="T0" fmla="*/ 0 w 2"/>
                <a:gd name="T1" fmla="*/ 2 h 6"/>
                <a:gd name="T2" fmla="*/ 1 w 2"/>
                <a:gd name="T3" fmla="*/ 3 h 6"/>
                <a:gd name="T4" fmla="*/ 0 w 2"/>
                <a:gd name="T5" fmla="*/ 2 h 6"/>
              </a:gdLst>
              <a:ahLst/>
              <a:cxnLst>
                <a:cxn ang="0">
                  <a:pos x="T0" y="T1"/>
                </a:cxn>
                <a:cxn ang="0">
                  <a:pos x="T2" y="T3"/>
                </a:cxn>
                <a:cxn ang="0">
                  <a:pos x="T4" y="T5"/>
                </a:cxn>
              </a:cxnLst>
              <a:rect l="0" t="0" r="r" b="b"/>
              <a:pathLst>
                <a:path w="2" h="6">
                  <a:moveTo>
                    <a:pt x="0" y="2"/>
                  </a:moveTo>
                  <a:cubicBezTo>
                    <a:pt x="0" y="2"/>
                    <a:pt x="0" y="6"/>
                    <a:pt x="1" y="3"/>
                  </a:cubicBezTo>
                  <a:cubicBezTo>
                    <a:pt x="2" y="0"/>
                    <a:pt x="0" y="2"/>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2" name="Freeform 741">
              <a:extLst>
                <a:ext uri="{FF2B5EF4-FFF2-40B4-BE49-F238E27FC236}">
                  <a16:creationId xmlns:a16="http://schemas.microsoft.com/office/drawing/2014/main" id="{D6896C37-AC44-4243-8D32-EA1992404688}"/>
                </a:ext>
              </a:extLst>
            </p:cNvPr>
            <p:cNvSpPr>
              <a:spLocks/>
            </p:cNvSpPr>
            <p:nvPr/>
          </p:nvSpPr>
          <p:spPr bwMode="auto">
            <a:xfrm>
              <a:off x="5628" y="2653"/>
              <a:ext cx="13" cy="3"/>
            </a:xfrm>
            <a:custGeom>
              <a:avLst/>
              <a:gdLst>
                <a:gd name="T0" fmla="*/ 5 w 9"/>
                <a:gd name="T1" fmla="*/ 1 h 2"/>
                <a:gd name="T2" fmla="*/ 6 w 9"/>
                <a:gd name="T3" fmla="*/ 0 h 2"/>
                <a:gd name="T4" fmla="*/ 5 w 9"/>
                <a:gd name="T5" fmla="*/ 1 h 2"/>
              </a:gdLst>
              <a:ahLst/>
              <a:cxnLst>
                <a:cxn ang="0">
                  <a:pos x="T0" y="T1"/>
                </a:cxn>
                <a:cxn ang="0">
                  <a:pos x="T2" y="T3"/>
                </a:cxn>
                <a:cxn ang="0">
                  <a:pos x="T4" y="T5"/>
                </a:cxn>
              </a:cxnLst>
              <a:rect l="0" t="0" r="r" b="b"/>
              <a:pathLst>
                <a:path w="9" h="2">
                  <a:moveTo>
                    <a:pt x="5" y="1"/>
                  </a:moveTo>
                  <a:cubicBezTo>
                    <a:pt x="5" y="1"/>
                    <a:pt x="9" y="0"/>
                    <a:pt x="6" y="0"/>
                  </a:cubicBezTo>
                  <a:cubicBezTo>
                    <a:pt x="4" y="0"/>
                    <a:pt x="0" y="2"/>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3" name="Freeform 742">
              <a:extLst>
                <a:ext uri="{FF2B5EF4-FFF2-40B4-BE49-F238E27FC236}">
                  <a16:creationId xmlns:a16="http://schemas.microsoft.com/office/drawing/2014/main" id="{79B12636-35EA-413D-95B1-26FD392ECFBE}"/>
                </a:ext>
              </a:extLst>
            </p:cNvPr>
            <p:cNvSpPr>
              <a:spLocks/>
            </p:cNvSpPr>
            <p:nvPr/>
          </p:nvSpPr>
          <p:spPr bwMode="auto">
            <a:xfrm>
              <a:off x="5790" y="2624"/>
              <a:ext cx="2" cy="13"/>
            </a:xfrm>
            <a:custGeom>
              <a:avLst/>
              <a:gdLst>
                <a:gd name="T0" fmla="*/ 1 w 1"/>
                <a:gd name="T1" fmla="*/ 5 h 9"/>
                <a:gd name="T2" fmla="*/ 0 w 1"/>
                <a:gd name="T3" fmla="*/ 2 h 9"/>
                <a:gd name="T4" fmla="*/ 1 w 1"/>
                <a:gd name="T5" fmla="*/ 5 h 9"/>
              </a:gdLst>
              <a:ahLst/>
              <a:cxnLst>
                <a:cxn ang="0">
                  <a:pos x="T0" y="T1"/>
                </a:cxn>
                <a:cxn ang="0">
                  <a:pos x="T2" y="T3"/>
                </a:cxn>
                <a:cxn ang="0">
                  <a:pos x="T4" y="T5"/>
                </a:cxn>
              </a:cxnLst>
              <a:rect l="0" t="0" r="r" b="b"/>
              <a:pathLst>
                <a:path w="1" h="9">
                  <a:moveTo>
                    <a:pt x="1" y="5"/>
                  </a:moveTo>
                  <a:cubicBezTo>
                    <a:pt x="1" y="5"/>
                    <a:pt x="1" y="0"/>
                    <a:pt x="0" y="2"/>
                  </a:cubicBezTo>
                  <a:cubicBezTo>
                    <a:pt x="0" y="3"/>
                    <a:pt x="0" y="9"/>
                    <a:pt x="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4" name="Freeform 743">
              <a:extLst>
                <a:ext uri="{FF2B5EF4-FFF2-40B4-BE49-F238E27FC236}">
                  <a16:creationId xmlns:a16="http://schemas.microsoft.com/office/drawing/2014/main" id="{3586E39A-ED29-471A-849B-484949670795}"/>
                </a:ext>
              </a:extLst>
            </p:cNvPr>
            <p:cNvSpPr>
              <a:spLocks/>
            </p:cNvSpPr>
            <p:nvPr/>
          </p:nvSpPr>
          <p:spPr bwMode="auto">
            <a:xfrm>
              <a:off x="5908" y="2532"/>
              <a:ext cx="7" cy="6"/>
            </a:xfrm>
            <a:custGeom>
              <a:avLst/>
              <a:gdLst>
                <a:gd name="T0" fmla="*/ 0 w 5"/>
                <a:gd name="T1" fmla="*/ 2 h 4"/>
                <a:gd name="T2" fmla="*/ 2 w 5"/>
                <a:gd name="T3" fmla="*/ 3 h 4"/>
                <a:gd name="T4" fmla="*/ 3 w 5"/>
                <a:gd name="T5" fmla="*/ 0 h 4"/>
                <a:gd name="T6" fmla="*/ 0 w 5"/>
                <a:gd name="T7" fmla="*/ 2 h 4"/>
              </a:gdLst>
              <a:ahLst/>
              <a:cxnLst>
                <a:cxn ang="0">
                  <a:pos x="T0" y="T1"/>
                </a:cxn>
                <a:cxn ang="0">
                  <a:pos x="T2" y="T3"/>
                </a:cxn>
                <a:cxn ang="0">
                  <a:pos x="T4" y="T5"/>
                </a:cxn>
                <a:cxn ang="0">
                  <a:pos x="T6" y="T7"/>
                </a:cxn>
              </a:cxnLst>
              <a:rect l="0" t="0" r="r" b="b"/>
              <a:pathLst>
                <a:path w="5" h="4">
                  <a:moveTo>
                    <a:pt x="0" y="2"/>
                  </a:moveTo>
                  <a:cubicBezTo>
                    <a:pt x="0" y="3"/>
                    <a:pt x="0" y="4"/>
                    <a:pt x="2" y="3"/>
                  </a:cubicBezTo>
                  <a:cubicBezTo>
                    <a:pt x="2" y="3"/>
                    <a:pt x="5" y="0"/>
                    <a:pt x="3" y="0"/>
                  </a:cubicBezTo>
                  <a:cubicBezTo>
                    <a:pt x="1" y="0"/>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5" name="Freeform 744">
              <a:extLst>
                <a:ext uri="{FF2B5EF4-FFF2-40B4-BE49-F238E27FC236}">
                  <a16:creationId xmlns:a16="http://schemas.microsoft.com/office/drawing/2014/main" id="{A1099B1C-E912-49D0-BFDF-11965EC16A28}"/>
                </a:ext>
              </a:extLst>
            </p:cNvPr>
            <p:cNvSpPr>
              <a:spLocks/>
            </p:cNvSpPr>
            <p:nvPr/>
          </p:nvSpPr>
          <p:spPr bwMode="auto">
            <a:xfrm>
              <a:off x="5936" y="2586"/>
              <a:ext cx="4" cy="3"/>
            </a:xfrm>
            <a:custGeom>
              <a:avLst/>
              <a:gdLst>
                <a:gd name="T0" fmla="*/ 0 w 3"/>
                <a:gd name="T1" fmla="*/ 1 h 2"/>
                <a:gd name="T2" fmla="*/ 3 w 3"/>
                <a:gd name="T3" fmla="*/ 1 h 2"/>
                <a:gd name="T4" fmla="*/ 0 w 3"/>
                <a:gd name="T5" fmla="*/ 1 h 2"/>
              </a:gdLst>
              <a:ahLst/>
              <a:cxnLst>
                <a:cxn ang="0">
                  <a:pos x="T0" y="T1"/>
                </a:cxn>
                <a:cxn ang="0">
                  <a:pos x="T2" y="T3"/>
                </a:cxn>
                <a:cxn ang="0">
                  <a:pos x="T4" y="T5"/>
                </a:cxn>
              </a:cxnLst>
              <a:rect l="0" t="0" r="r" b="b"/>
              <a:pathLst>
                <a:path w="3" h="2">
                  <a:moveTo>
                    <a:pt x="0" y="1"/>
                  </a:moveTo>
                  <a:cubicBezTo>
                    <a:pt x="1" y="1"/>
                    <a:pt x="2" y="2"/>
                    <a:pt x="3" y="1"/>
                  </a:cubicBezTo>
                  <a:cubicBezTo>
                    <a:pt x="3" y="1"/>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6" name="Freeform 745">
              <a:extLst>
                <a:ext uri="{FF2B5EF4-FFF2-40B4-BE49-F238E27FC236}">
                  <a16:creationId xmlns:a16="http://schemas.microsoft.com/office/drawing/2014/main" id="{13921D40-BB9E-4EB6-99D4-BF6293D391FA}"/>
                </a:ext>
              </a:extLst>
            </p:cNvPr>
            <p:cNvSpPr>
              <a:spLocks/>
            </p:cNvSpPr>
            <p:nvPr/>
          </p:nvSpPr>
          <p:spPr bwMode="auto">
            <a:xfrm>
              <a:off x="5754" y="2538"/>
              <a:ext cx="201" cy="128"/>
            </a:xfrm>
            <a:custGeom>
              <a:avLst/>
              <a:gdLst>
                <a:gd name="T0" fmla="*/ 137 w 145"/>
                <a:gd name="T1" fmla="*/ 23 h 93"/>
                <a:gd name="T2" fmla="*/ 133 w 145"/>
                <a:gd name="T3" fmla="*/ 21 h 93"/>
                <a:gd name="T4" fmla="*/ 124 w 145"/>
                <a:gd name="T5" fmla="*/ 20 h 93"/>
                <a:gd name="T6" fmla="*/ 127 w 145"/>
                <a:gd name="T7" fmla="*/ 17 h 93"/>
                <a:gd name="T8" fmla="*/ 119 w 145"/>
                <a:gd name="T9" fmla="*/ 17 h 93"/>
                <a:gd name="T10" fmla="*/ 120 w 145"/>
                <a:gd name="T11" fmla="*/ 13 h 93"/>
                <a:gd name="T12" fmla="*/ 120 w 145"/>
                <a:gd name="T13" fmla="*/ 9 h 93"/>
                <a:gd name="T14" fmla="*/ 114 w 145"/>
                <a:gd name="T15" fmla="*/ 4 h 93"/>
                <a:gd name="T16" fmla="*/ 108 w 145"/>
                <a:gd name="T17" fmla="*/ 6 h 93"/>
                <a:gd name="T18" fmla="*/ 106 w 145"/>
                <a:gd name="T19" fmla="*/ 1 h 93"/>
                <a:gd name="T20" fmla="*/ 93 w 145"/>
                <a:gd name="T21" fmla="*/ 22 h 93"/>
                <a:gd name="T22" fmla="*/ 88 w 145"/>
                <a:gd name="T23" fmla="*/ 23 h 93"/>
                <a:gd name="T24" fmla="*/ 87 w 145"/>
                <a:gd name="T25" fmla="*/ 29 h 93"/>
                <a:gd name="T26" fmla="*/ 83 w 145"/>
                <a:gd name="T27" fmla="*/ 32 h 93"/>
                <a:gd name="T28" fmla="*/ 85 w 145"/>
                <a:gd name="T29" fmla="*/ 39 h 93"/>
                <a:gd name="T30" fmla="*/ 83 w 145"/>
                <a:gd name="T31" fmla="*/ 40 h 93"/>
                <a:gd name="T32" fmla="*/ 80 w 145"/>
                <a:gd name="T33" fmla="*/ 35 h 93"/>
                <a:gd name="T34" fmla="*/ 81 w 145"/>
                <a:gd name="T35" fmla="*/ 32 h 93"/>
                <a:gd name="T36" fmla="*/ 77 w 145"/>
                <a:gd name="T37" fmla="*/ 36 h 93"/>
                <a:gd name="T38" fmla="*/ 78 w 145"/>
                <a:gd name="T39" fmla="*/ 41 h 93"/>
                <a:gd name="T40" fmla="*/ 76 w 145"/>
                <a:gd name="T41" fmla="*/ 45 h 93"/>
                <a:gd name="T42" fmla="*/ 71 w 145"/>
                <a:gd name="T43" fmla="*/ 41 h 93"/>
                <a:gd name="T44" fmla="*/ 67 w 145"/>
                <a:gd name="T45" fmla="*/ 37 h 93"/>
                <a:gd name="T46" fmla="*/ 53 w 145"/>
                <a:gd name="T47" fmla="*/ 56 h 93"/>
                <a:gd name="T48" fmla="*/ 34 w 145"/>
                <a:gd name="T49" fmla="*/ 62 h 93"/>
                <a:gd name="T50" fmla="*/ 27 w 145"/>
                <a:gd name="T51" fmla="*/ 70 h 93"/>
                <a:gd name="T52" fmla="*/ 26 w 145"/>
                <a:gd name="T53" fmla="*/ 74 h 93"/>
                <a:gd name="T54" fmla="*/ 23 w 145"/>
                <a:gd name="T55" fmla="*/ 81 h 93"/>
                <a:gd name="T56" fmla="*/ 25 w 145"/>
                <a:gd name="T57" fmla="*/ 84 h 93"/>
                <a:gd name="T58" fmla="*/ 17 w 145"/>
                <a:gd name="T59" fmla="*/ 83 h 93"/>
                <a:gd name="T60" fmla="*/ 12 w 145"/>
                <a:gd name="T61" fmla="*/ 79 h 93"/>
                <a:gd name="T62" fmla="*/ 1 w 145"/>
                <a:gd name="T63" fmla="*/ 74 h 93"/>
                <a:gd name="T64" fmla="*/ 2 w 145"/>
                <a:gd name="T65" fmla="*/ 81 h 93"/>
                <a:gd name="T66" fmla="*/ 11 w 145"/>
                <a:gd name="T67" fmla="*/ 90 h 93"/>
                <a:gd name="T68" fmla="*/ 24 w 145"/>
                <a:gd name="T69" fmla="*/ 89 h 93"/>
                <a:gd name="T70" fmla="*/ 38 w 145"/>
                <a:gd name="T71" fmla="*/ 86 h 93"/>
                <a:gd name="T72" fmla="*/ 48 w 145"/>
                <a:gd name="T73" fmla="*/ 82 h 93"/>
                <a:gd name="T74" fmla="*/ 52 w 145"/>
                <a:gd name="T75" fmla="*/ 84 h 93"/>
                <a:gd name="T76" fmla="*/ 62 w 145"/>
                <a:gd name="T77" fmla="*/ 86 h 93"/>
                <a:gd name="T78" fmla="*/ 74 w 145"/>
                <a:gd name="T79" fmla="*/ 83 h 93"/>
                <a:gd name="T80" fmla="*/ 78 w 145"/>
                <a:gd name="T81" fmla="*/ 74 h 93"/>
                <a:gd name="T82" fmla="*/ 83 w 145"/>
                <a:gd name="T83" fmla="*/ 68 h 93"/>
                <a:gd name="T84" fmla="*/ 82 w 145"/>
                <a:gd name="T85" fmla="*/ 66 h 93"/>
                <a:gd name="T86" fmla="*/ 85 w 145"/>
                <a:gd name="T87" fmla="*/ 60 h 93"/>
                <a:gd name="T88" fmla="*/ 90 w 145"/>
                <a:gd name="T89" fmla="*/ 54 h 93"/>
                <a:gd name="T90" fmla="*/ 89 w 145"/>
                <a:gd name="T91" fmla="*/ 46 h 93"/>
                <a:gd name="T92" fmla="*/ 94 w 145"/>
                <a:gd name="T93" fmla="*/ 40 h 93"/>
                <a:gd name="T94" fmla="*/ 100 w 145"/>
                <a:gd name="T95" fmla="*/ 40 h 93"/>
                <a:gd name="T96" fmla="*/ 117 w 145"/>
                <a:gd name="T97" fmla="*/ 43 h 93"/>
                <a:gd name="T98" fmla="*/ 119 w 145"/>
                <a:gd name="T99" fmla="*/ 41 h 93"/>
                <a:gd name="T100" fmla="*/ 126 w 145"/>
                <a:gd name="T101" fmla="*/ 41 h 93"/>
                <a:gd name="T102" fmla="*/ 132 w 145"/>
                <a:gd name="T103" fmla="*/ 37 h 93"/>
                <a:gd name="T104" fmla="*/ 128 w 145"/>
                <a:gd name="T105" fmla="*/ 32 h 93"/>
                <a:gd name="T106" fmla="*/ 137 w 145"/>
                <a:gd name="T107" fmla="*/ 30 h 93"/>
                <a:gd name="T108" fmla="*/ 143 w 145"/>
                <a:gd name="T109" fmla="*/ 2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5" h="93">
                  <a:moveTo>
                    <a:pt x="143" y="25"/>
                  </a:moveTo>
                  <a:cubicBezTo>
                    <a:pt x="142" y="24"/>
                    <a:pt x="139" y="25"/>
                    <a:pt x="137" y="23"/>
                  </a:cubicBezTo>
                  <a:cubicBezTo>
                    <a:pt x="135" y="21"/>
                    <a:pt x="135" y="21"/>
                    <a:pt x="134" y="21"/>
                  </a:cubicBezTo>
                  <a:cubicBezTo>
                    <a:pt x="134" y="22"/>
                    <a:pt x="134" y="22"/>
                    <a:pt x="133" y="21"/>
                  </a:cubicBezTo>
                  <a:cubicBezTo>
                    <a:pt x="133" y="20"/>
                    <a:pt x="130" y="18"/>
                    <a:pt x="128" y="19"/>
                  </a:cubicBezTo>
                  <a:cubicBezTo>
                    <a:pt x="126" y="20"/>
                    <a:pt x="125" y="20"/>
                    <a:pt x="124" y="20"/>
                  </a:cubicBezTo>
                  <a:cubicBezTo>
                    <a:pt x="124" y="20"/>
                    <a:pt x="123" y="19"/>
                    <a:pt x="125" y="18"/>
                  </a:cubicBezTo>
                  <a:cubicBezTo>
                    <a:pt x="128" y="18"/>
                    <a:pt x="127" y="17"/>
                    <a:pt x="127" y="17"/>
                  </a:cubicBezTo>
                  <a:cubicBezTo>
                    <a:pt x="126" y="16"/>
                    <a:pt x="126" y="15"/>
                    <a:pt x="124" y="16"/>
                  </a:cubicBezTo>
                  <a:cubicBezTo>
                    <a:pt x="122" y="17"/>
                    <a:pt x="120" y="17"/>
                    <a:pt x="119" y="17"/>
                  </a:cubicBezTo>
                  <a:cubicBezTo>
                    <a:pt x="118" y="18"/>
                    <a:pt x="118" y="17"/>
                    <a:pt x="119" y="16"/>
                  </a:cubicBezTo>
                  <a:cubicBezTo>
                    <a:pt x="120" y="16"/>
                    <a:pt x="120" y="14"/>
                    <a:pt x="120" y="13"/>
                  </a:cubicBezTo>
                  <a:cubicBezTo>
                    <a:pt x="119" y="13"/>
                    <a:pt x="119" y="12"/>
                    <a:pt x="120" y="12"/>
                  </a:cubicBezTo>
                  <a:cubicBezTo>
                    <a:pt x="121" y="12"/>
                    <a:pt x="122" y="11"/>
                    <a:pt x="120" y="9"/>
                  </a:cubicBezTo>
                  <a:cubicBezTo>
                    <a:pt x="119" y="8"/>
                    <a:pt x="119" y="6"/>
                    <a:pt x="117" y="7"/>
                  </a:cubicBezTo>
                  <a:cubicBezTo>
                    <a:pt x="115" y="7"/>
                    <a:pt x="114" y="6"/>
                    <a:pt x="114" y="4"/>
                  </a:cubicBezTo>
                  <a:cubicBezTo>
                    <a:pt x="113" y="3"/>
                    <a:pt x="112" y="0"/>
                    <a:pt x="111" y="2"/>
                  </a:cubicBezTo>
                  <a:cubicBezTo>
                    <a:pt x="110" y="3"/>
                    <a:pt x="110" y="5"/>
                    <a:pt x="108" y="6"/>
                  </a:cubicBezTo>
                  <a:cubicBezTo>
                    <a:pt x="106" y="7"/>
                    <a:pt x="107" y="7"/>
                    <a:pt x="108" y="5"/>
                  </a:cubicBezTo>
                  <a:cubicBezTo>
                    <a:pt x="109" y="3"/>
                    <a:pt x="107" y="0"/>
                    <a:pt x="106" y="1"/>
                  </a:cubicBezTo>
                  <a:cubicBezTo>
                    <a:pt x="106" y="3"/>
                    <a:pt x="105" y="6"/>
                    <a:pt x="102" y="9"/>
                  </a:cubicBezTo>
                  <a:cubicBezTo>
                    <a:pt x="98" y="12"/>
                    <a:pt x="94" y="18"/>
                    <a:pt x="93" y="22"/>
                  </a:cubicBezTo>
                  <a:cubicBezTo>
                    <a:pt x="93" y="22"/>
                    <a:pt x="93" y="23"/>
                    <a:pt x="92" y="22"/>
                  </a:cubicBezTo>
                  <a:cubicBezTo>
                    <a:pt x="91" y="22"/>
                    <a:pt x="89" y="21"/>
                    <a:pt x="88" y="23"/>
                  </a:cubicBezTo>
                  <a:cubicBezTo>
                    <a:pt x="87" y="24"/>
                    <a:pt x="86" y="25"/>
                    <a:pt x="87" y="26"/>
                  </a:cubicBezTo>
                  <a:cubicBezTo>
                    <a:pt x="88" y="27"/>
                    <a:pt x="88" y="28"/>
                    <a:pt x="87" y="29"/>
                  </a:cubicBezTo>
                  <a:cubicBezTo>
                    <a:pt x="87" y="30"/>
                    <a:pt x="87" y="32"/>
                    <a:pt x="85" y="32"/>
                  </a:cubicBezTo>
                  <a:cubicBezTo>
                    <a:pt x="83" y="32"/>
                    <a:pt x="83" y="32"/>
                    <a:pt x="83" y="32"/>
                  </a:cubicBezTo>
                  <a:cubicBezTo>
                    <a:pt x="83" y="34"/>
                    <a:pt x="84" y="35"/>
                    <a:pt x="84" y="36"/>
                  </a:cubicBezTo>
                  <a:cubicBezTo>
                    <a:pt x="84" y="37"/>
                    <a:pt x="84" y="38"/>
                    <a:pt x="85" y="39"/>
                  </a:cubicBezTo>
                  <a:cubicBezTo>
                    <a:pt x="86" y="41"/>
                    <a:pt x="85" y="41"/>
                    <a:pt x="85" y="41"/>
                  </a:cubicBezTo>
                  <a:cubicBezTo>
                    <a:pt x="84" y="41"/>
                    <a:pt x="83" y="40"/>
                    <a:pt x="83" y="40"/>
                  </a:cubicBezTo>
                  <a:cubicBezTo>
                    <a:pt x="82" y="40"/>
                    <a:pt x="82" y="38"/>
                    <a:pt x="81" y="38"/>
                  </a:cubicBezTo>
                  <a:cubicBezTo>
                    <a:pt x="81" y="37"/>
                    <a:pt x="81" y="36"/>
                    <a:pt x="80" y="35"/>
                  </a:cubicBezTo>
                  <a:cubicBezTo>
                    <a:pt x="80" y="35"/>
                    <a:pt x="81" y="34"/>
                    <a:pt x="81" y="33"/>
                  </a:cubicBezTo>
                  <a:cubicBezTo>
                    <a:pt x="81" y="33"/>
                    <a:pt x="80" y="33"/>
                    <a:pt x="81" y="32"/>
                  </a:cubicBezTo>
                  <a:cubicBezTo>
                    <a:pt x="80" y="33"/>
                    <a:pt x="78" y="34"/>
                    <a:pt x="77" y="34"/>
                  </a:cubicBezTo>
                  <a:cubicBezTo>
                    <a:pt x="77" y="35"/>
                    <a:pt x="77" y="36"/>
                    <a:pt x="77" y="36"/>
                  </a:cubicBezTo>
                  <a:cubicBezTo>
                    <a:pt x="77" y="36"/>
                    <a:pt x="77" y="37"/>
                    <a:pt x="77" y="38"/>
                  </a:cubicBezTo>
                  <a:cubicBezTo>
                    <a:pt x="78" y="39"/>
                    <a:pt x="78" y="40"/>
                    <a:pt x="78" y="41"/>
                  </a:cubicBezTo>
                  <a:cubicBezTo>
                    <a:pt x="78" y="42"/>
                    <a:pt x="77" y="42"/>
                    <a:pt x="77" y="43"/>
                  </a:cubicBezTo>
                  <a:cubicBezTo>
                    <a:pt x="77" y="44"/>
                    <a:pt x="77" y="44"/>
                    <a:pt x="76" y="45"/>
                  </a:cubicBezTo>
                  <a:cubicBezTo>
                    <a:pt x="75" y="45"/>
                    <a:pt x="75" y="45"/>
                    <a:pt x="74" y="45"/>
                  </a:cubicBezTo>
                  <a:cubicBezTo>
                    <a:pt x="74" y="44"/>
                    <a:pt x="72" y="42"/>
                    <a:pt x="71" y="41"/>
                  </a:cubicBezTo>
                  <a:cubicBezTo>
                    <a:pt x="71" y="41"/>
                    <a:pt x="70" y="39"/>
                    <a:pt x="69" y="38"/>
                  </a:cubicBezTo>
                  <a:cubicBezTo>
                    <a:pt x="69" y="38"/>
                    <a:pt x="68" y="37"/>
                    <a:pt x="67" y="37"/>
                  </a:cubicBezTo>
                  <a:cubicBezTo>
                    <a:pt x="67" y="37"/>
                    <a:pt x="67" y="38"/>
                    <a:pt x="66" y="38"/>
                  </a:cubicBezTo>
                  <a:cubicBezTo>
                    <a:pt x="65" y="40"/>
                    <a:pt x="54" y="54"/>
                    <a:pt x="53" y="56"/>
                  </a:cubicBezTo>
                  <a:cubicBezTo>
                    <a:pt x="52" y="58"/>
                    <a:pt x="48" y="59"/>
                    <a:pt x="46" y="60"/>
                  </a:cubicBezTo>
                  <a:cubicBezTo>
                    <a:pt x="44" y="60"/>
                    <a:pt x="36" y="62"/>
                    <a:pt x="34" y="62"/>
                  </a:cubicBezTo>
                  <a:cubicBezTo>
                    <a:pt x="32" y="63"/>
                    <a:pt x="30" y="63"/>
                    <a:pt x="30" y="65"/>
                  </a:cubicBezTo>
                  <a:cubicBezTo>
                    <a:pt x="29" y="67"/>
                    <a:pt x="29" y="70"/>
                    <a:pt x="27" y="70"/>
                  </a:cubicBezTo>
                  <a:cubicBezTo>
                    <a:pt x="26" y="70"/>
                    <a:pt x="24" y="69"/>
                    <a:pt x="25" y="70"/>
                  </a:cubicBezTo>
                  <a:cubicBezTo>
                    <a:pt x="25" y="72"/>
                    <a:pt x="26" y="73"/>
                    <a:pt x="26" y="74"/>
                  </a:cubicBezTo>
                  <a:cubicBezTo>
                    <a:pt x="25" y="74"/>
                    <a:pt x="22" y="78"/>
                    <a:pt x="23" y="79"/>
                  </a:cubicBezTo>
                  <a:cubicBezTo>
                    <a:pt x="24" y="81"/>
                    <a:pt x="25" y="81"/>
                    <a:pt x="23" y="81"/>
                  </a:cubicBezTo>
                  <a:cubicBezTo>
                    <a:pt x="21" y="81"/>
                    <a:pt x="20" y="82"/>
                    <a:pt x="22" y="83"/>
                  </a:cubicBezTo>
                  <a:cubicBezTo>
                    <a:pt x="22" y="83"/>
                    <a:pt x="24" y="84"/>
                    <a:pt x="25" y="84"/>
                  </a:cubicBezTo>
                  <a:cubicBezTo>
                    <a:pt x="27" y="84"/>
                    <a:pt x="26" y="86"/>
                    <a:pt x="23" y="85"/>
                  </a:cubicBezTo>
                  <a:cubicBezTo>
                    <a:pt x="20" y="84"/>
                    <a:pt x="18" y="83"/>
                    <a:pt x="17" y="83"/>
                  </a:cubicBezTo>
                  <a:cubicBezTo>
                    <a:pt x="16" y="84"/>
                    <a:pt x="18" y="82"/>
                    <a:pt x="17" y="82"/>
                  </a:cubicBezTo>
                  <a:cubicBezTo>
                    <a:pt x="15" y="81"/>
                    <a:pt x="14" y="79"/>
                    <a:pt x="12" y="79"/>
                  </a:cubicBezTo>
                  <a:cubicBezTo>
                    <a:pt x="10" y="80"/>
                    <a:pt x="5" y="81"/>
                    <a:pt x="3" y="78"/>
                  </a:cubicBezTo>
                  <a:cubicBezTo>
                    <a:pt x="2" y="75"/>
                    <a:pt x="1" y="75"/>
                    <a:pt x="1" y="74"/>
                  </a:cubicBezTo>
                  <a:cubicBezTo>
                    <a:pt x="0" y="75"/>
                    <a:pt x="0" y="77"/>
                    <a:pt x="0" y="78"/>
                  </a:cubicBezTo>
                  <a:cubicBezTo>
                    <a:pt x="0" y="79"/>
                    <a:pt x="1" y="80"/>
                    <a:pt x="2" y="81"/>
                  </a:cubicBezTo>
                  <a:cubicBezTo>
                    <a:pt x="2" y="82"/>
                    <a:pt x="3" y="83"/>
                    <a:pt x="3" y="83"/>
                  </a:cubicBezTo>
                  <a:cubicBezTo>
                    <a:pt x="4" y="84"/>
                    <a:pt x="10" y="89"/>
                    <a:pt x="11" y="90"/>
                  </a:cubicBezTo>
                  <a:cubicBezTo>
                    <a:pt x="12" y="91"/>
                    <a:pt x="13" y="93"/>
                    <a:pt x="16" y="92"/>
                  </a:cubicBezTo>
                  <a:cubicBezTo>
                    <a:pt x="19" y="91"/>
                    <a:pt x="23" y="89"/>
                    <a:pt x="24" y="89"/>
                  </a:cubicBezTo>
                  <a:cubicBezTo>
                    <a:pt x="26" y="89"/>
                    <a:pt x="31" y="90"/>
                    <a:pt x="32" y="90"/>
                  </a:cubicBezTo>
                  <a:cubicBezTo>
                    <a:pt x="34" y="89"/>
                    <a:pt x="38" y="89"/>
                    <a:pt x="38" y="86"/>
                  </a:cubicBezTo>
                  <a:cubicBezTo>
                    <a:pt x="38" y="84"/>
                    <a:pt x="38" y="84"/>
                    <a:pt x="39" y="84"/>
                  </a:cubicBezTo>
                  <a:cubicBezTo>
                    <a:pt x="40" y="83"/>
                    <a:pt x="47" y="82"/>
                    <a:pt x="48" y="82"/>
                  </a:cubicBezTo>
                  <a:cubicBezTo>
                    <a:pt x="49" y="81"/>
                    <a:pt x="52" y="81"/>
                    <a:pt x="51" y="83"/>
                  </a:cubicBezTo>
                  <a:cubicBezTo>
                    <a:pt x="51" y="84"/>
                    <a:pt x="51" y="83"/>
                    <a:pt x="52" y="84"/>
                  </a:cubicBezTo>
                  <a:cubicBezTo>
                    <a:pt x="53" y="84"/>
                    <a:pt x="56" y="85"/>
                    <a:pt x="57" y="86"/>
                  </a:cubicBezTo>
                  <a:cubicBezTo>
                    <a:pt x="59" y="86"/>
                    <a:pt x="60" y="87"/>
                    <a:pt x="62" y="86"/>
                  </a:cubicBezTo>
                  <a:cubicBezTo>
                    <a:pt x="64" y="85"/>
                    <a:pt x="68" y="84"/>
                    <a:pt x="70" y="84"/>
                  </a:cubicBezTo>
                  <a:cubicBezTo>
                    <a:pt x="73" y="83"/>
                    <a:pt x="74" y="84"/>
                    <a:pt x="74" y="83"/>
                  </a:cubicBezTo>
                  <a:cubicBezTo>
                    <a:pt x="74" y="82"/>
                    <a:pt x="75" y="79"/>
                    <a:pt x="76" y="78"/>
                  </a:cubicBezTo>
                  <a:cubicBezTo>
                    <a:pt x="77" y="77"/>
                    <a:pt x="79" y="76"/>
                    <a:pt x="78" y="74"/>
                  </a:cubicBezTo>
                  <a:cubicBezTo>
                    <a:pt x="77" y="72"/>
                    <a:pt x="77" y="71"/>
                    <a:pt x="79" y="71"/>
                  </a:cubicBezTo>
                  <a:cubicBezTo>
                    <a:pt x="80" y="70"/>
                    <a:pt x="83" y="68"/>
                    <a:pt x="83" y="68"/>
                  </a:cubicBezTo>
                  <a:cubicBezTo>
                    <a:pt x="83" y="68"/>
                    <a:pt x="84" y="67"/>
                    <a:pt x="83" y="67"/>
                  </a:cubicBezTo>
                  <a:cubicBezTo>
                    <a:pt x="83" y="66"/>
                    <a:pt x="82" y="67"/>
                    <a:pt x="82" y="66"/>
                  </a:cubicBezTo>
                  <a:cubicBezTo>
                    <a:pt x="81" y="65"/>
                    <a:pt x="81" y="63"/>
                    <a:pt x="83" y="62"/>
                  </a:cubicBezTo>
                  <a:cubicBezTo>
                    <a:pt x="84" y="60"/>
                    <a:pt x="84" y="60"/>
                    <a:pt x="85" y="60"/>
                  </a:cubicBezTo>
                  <a:cubicBezTo>
                    <a:pt x="87" y="60"/>
                    <a:pt x="88" y="60"/>
                    <a:pt x="88" y="58"/>
                  </a:cubicBezTo>
                  <a:cubicBezTo>
                    <a:pt x="89" y="57"/>
                    <a:pt x="90" y="56"/>
                    <a:pt x="90" y="54"/>
                  </a:cubicBezTo>
                  <a:cubicBezTo>
                    <a:pt x="90" y="53"/>
                    <a:pt x="89" y="52"/>
                    <a:pt x="89" y="50"/>
                  </a:cubicBezTo>
                  <a:cubicBezTo>
                    <a:pt x="89" y="48"/>
                    <a:pt x="88" y="47"/>
                    <a:pt x="89" y="46"/>
                  </a:cubicBezTo>
                  <a:cubicBezTo>
                    <a:pt x="90" y="44"/>
                    <a:pt x="92" y="41"/>
                    <a:pt x="93" y="41"/>
                  </a:cubicBezTo>
                  <a:cubicBezTo>
                    <a:pt x="93" y="40"/>
                    <a:pt x="93" y="40"/>
                    <a:pt x="94" y="40"/>
                  </a:cubicBezTo>
                  <a:cubicBezTo>
                    <a:pt x="95" y="40"/>
                    <a:pt x="95" y="41"/>
                    <a:pt x="96" y="40"/>
                  </a:cubicBezTo>
                  <a:cubicBezTo>
                    <a:pt x="97" y="40"/>
                    <a:pt x="99" y="40"/>
                    <a:pt x="100" y="40"/>
                  </a:cubicBezTo>
                  <a:cubicBezTo>
                    <a:pt x="101" y="40"/>
                    <a:pt x="108" y="40"/>
                    <a:pt x="109" y="40"/>
                  </a:cubicBezTo>
                  <a:cubicBezTo>
                    <a:pt x="111" y="41"/>
                    <a:pt x="117" y="43"/>
                    <a:pt x="117" y="43"/>
                  </a:cubicBezTo>
                  <a:cubicBezTo>
                    <a:pt x="118" y="43"/>
                    <a:pt x="118" y="43"/>
                    <a:pt x="119" y="43"/>
                  </a:cubicBezTo>
                  <a:cubicBezTo>
                    <a:pt x="119" y="43"/>
                    <a:pt x="119" y="42"/>
                    <a:pt x="119" y="41"/>
                  </a:cubicBezTo>
                  <a:cubicBezTo>
                    <a:pt x="120" y="40"/>
                    <a:pt x="119" y="39"/>
                    <a:pt x="121" y="40"/>
                  </a:cubicBezTo>
                  <a:cubicBezTo>
                    <a:pt x="123" y="42"/>
                    <a:pt x="125" y="41"/>
                    <a:pt x="126" y="41"/>
                  </a:cubicBezTo>
                  <a:cubicBezTo>
                    <a:pt x="128" y="41"/>
                    <a:pt x="136" y="40"/>
                    <a:pt x="135" y="38"/>
                  </a:cubicBezTo>
                  <a:cubicBezTo>
                    <a:pt x="133" y="37"/>
                    <a:pt x="132" y="38"/>
                    <a:pt x="132" y="37"/>
                  </a:cubicBezTo>
                  <a:cubicBezTo>
                    <a:pt x="132" y="36"/>
                    <a:pt x="131" y="37"/>
                    <a:pt x="130" y="36"/>
                  </a:cubicBezTo>
                  <a:cubicBezTo>
                    <a:pt x="130" y="36"/>
                    <a:pt x="127" y="33"/>
                    <a:pt x="128" y="32"/>
                  </a:cubicBezTo>
                  <a:cubicBezTo>
                    <a:pt x="130" y="30"/>
                    <a:pt x="130" y="30"/>
                    <a:pt x="132" y="31"/>
                  </a:cubicBezTo>
                  <a:cubicBezTo>
                    <a:pt x="134" y="32"/>
                    <a:pt x="136" y="31"/>
                    <a:pt x="137" y="30"/>
                  </a:cubicBezTo>
                  <a:cubicBezTo>
                    <a:pt x="137" y="30"/>
                    <a:pt x="141" y="28"/>
                    <a:pt x="142" y="27"/>
                  </a:cubicBezTo>
                  <a:cubicBezTo>
                    <a:pt x="143" y="27"/>
                    <a:pt x="145" y="26"/>
                    <a:pt x="143" y="2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7" name="Freeform 746">
              <a:extLst>
                <a:ext uri="{FF2B5EF4-FFF2-40B4-BE49-F238E27FC236}">
                  <a16:creationId xmlns:a16="http://schemas.microsoft.com/office/drawing/2014/main" id="{6E7DCE33-0E73-401F-9047-69D609B8F42C}"/>
                </a:ext>
              </a:extLst>
            </p:cNvPr>
            <p:cNvSpPr>
              <a:spLocks/>
            </p:cNvSpPr>
            <p:nvPr/>
          </p:nvSpPr>
          <p:spPr bwMode="auto">
            <a:xfrm>
              <a:off x="5559" y="2545"/>
              <a:ext cx="87" cy="111"/>
            </a:xfrm>
            <a:custGeom>
              <a:avLst/>
              <a:gdLst>
                <a:gd name="T0" fmla="*/ 27 w 63"/>
                <a:gd name="T1" fmla="*/ 14 h 81"/>
                <a:gd name="T2" fmla="*/ 24 w 63"/>
                <a:gd name="T3" fmla="*/ 14 h 81"/>
                <a:gd name="T4" fmla="*/ 23 w 63"/>
                <a:gd name="T5" fmla="*/ 14 h 81"/>
                <a:gd name="T6" fmla="*/ 21 w 63"/>
                <a:gd name="T7" fmla="*/ 13 h 81"/>
                <a:gd name="T8" fmla="*/ 20 w 63"/>
                <a:gd name="T9" fmla="*/ 14 h 81"/>
                <a:gd name="T10" fmla="*/ 16 w 63"/>
                <a:gd name="T11" fmla="*/ 16 h 81"/>
                <a:gd name="T12" fmla="*/ 14 w 63"/>
                <a:gd name="T13" fmla="*/ 14 h 81"/>
                <a:gd name="T14" fmla="*/ 14 w 63"/>
                <a:gd name="T15" fmla="*/ 14 h 81"/>
                <a:gd name="T16" fmla="*/ 15 w 63"/>
                <a:gd name="T17" fmla="*/ 11 h 81"/>
                <a:gd name="T18" fmla="*/ 15 w 63"/>
                <a:gd name="T19" fmla="*/ 8 h 81"/>
                <a:gd name="T20" fmla="*/ 14 w 63"/>
                <a:gd name="T21" fmla="*/ 7 h 81"/>
                <a:gd name="T22" fmla="*/ 12 w 63"/>
                <a:gd name="T23" fmla="*/ 7 h 81"/>
                <a:gd name="T24" fmla="*/ 11 w 63"/>
                <a:gd name="T25" fmla="*/ 6 h 81"/>
                <a:gd name="T26" fmla="*/ 10 w 63"/>
                <a:gd name="T27" fmla="*/ 4 h 81"/>
                <a:gd name="T28" fmla="*/ 5 w 63"/>
                <a:gd name="T29" fmla="*/ 3 h 81"/>
                <a:gd name="T30" fmla="*/ 4 w 63"/>
                <a:gd name="T31" fmla="*/ 2 h 81"/>
                <a:gd name="T32" fmla="*/ 2 w 63"/>
                <a:gd name="T33" fmla="*/ 1 h 81"/>
                <a:gd name="T34" fmla="*/ 1 w 63"/>
                <a:gd name="T35" fmla="*/ 1 h 81"/>
                <a:gd name="T36" fmla="*/ 0 w 63"/>
                <a:gd name="T37" fmla="*/ 4 h 81"/>
                <a:gd name="T38" fmla="*/ 1 w 63"/>
                <a:gd name="T39" fmla="*/ 5 h 81"/>
                <a:gd name="T40" fmla="*/ 3 w 63"/>
                <a:gd name="T41" fmla="*/ 10 h 81"/>
                <a:gd name="T42" fmla="*/ 4 w 63"/>
                <a:gd name="T43" fmla="*/ 15 h 81"/>
                <a:gd name="T44" fmla="*/ 6 w 63"/>
                <a:gd name="T45" fmla="*/ 27 h 81"/>
                <a:gd name="T46" fmla="*/ 8 w 63"/>
                <a:gd name="T47" fmla="*/ 34 h 81"/>
                <a:gd name="T48" fmla="*/ 10 w 63"/>
                <a:gd name="T49" fmla="*/ 39 h 81"/>
                <a:gd name="T50" fmla="*/ 10 w 63"/>
                <a:gd name="T51" fmla="*/ 40 h 81"/>
                <a:gd name="T52" fmla="*/ 10 w 63"/>
                <a:gd name="T53" fmla="*/ 42 h 81"/>
                <a:gd name="T54" fmla="*/ 13 w 63"/>
                <a:gd name="T55" fmla="*/ 46 h 81"/>
                <a:gd name="T56" fmla="*/ 18 w 63"/>
                <a:gd name="T57" fmla="*/ 54 h 81"/>
                <a:gd name="T58" fmla="*/ 20 w 63"/>
                <a:gd name="T59" fmla="*/ 59 h 81"/>
                <a:gd name="T60" fmla="*/ 37 w 63"/>
                <a:gd name="T61" fmla="*/ 70 h 81"/>
                <a:gd name="T62" fmla="*/ 44 w 63"/>
                <a:gd name="T63" fmla="*/ 75 h 81"/>
                <a:gd name="T64" fmla="*/ 50 w 63"/>
                <a:gd name="T65" fmla="*/ 80 h 81"/>
                <a:gd name="T66" fmla="*/ 52 w 63"/>
                <a:gd name="T67" fmla="*/ 80 h 81"/>
                <a:gd name="T68" fmla="*/ 56 w 63"/>
                <a:gd name="T69" fmla="*/ 78 h 81"/>
                <a:gd name="T70" fmla="*/ 58 w 63"/>
                <a:gd name="T71" fmla="*/ 78 h 81"/>
                <a:gd name="T72" fmla="*/ 60 w 63"/>
                <a:gd name="T73" fmla="*/ 77 h 81"/>
                <a:gd name="T74" fmla="*/ 61 w 63"/>
                <a:gd name="T75" fmla="*/ 80 h 81"/>
                <a:gd name="T76" fmla="*/ 62 w 63"/>
                <a:gd name="T77" fmla="*/ 75 h 81"/>
                <a:gd name="T78" fmla="*/ 59 w 63"/>
                <a:gd name="T79" fmla="*/ 70 h 81"/>
                <a:gd name="T80" fmla="*/ 52 w 63"/>
                <a:gd name="T81" fmla="*/ 59 h 81"/>
                <a:gd name="T82" fmla="*/ 50 w 63"/>
                <a:gd name="T83" fmla="*/ 54 h 81"/>
                <a:gd name="T84" fmla="*/ 49 w 63"/>
                <a:gd name="T85" fmla="*/ 48 h 81"/>
                <a:gd name="T86" fmla="*/ 50 w 63"/>
                <a:gd name="T87" fmla="*/ 39 h 81"/>
                <a:gd name="T88" fmla="*/ 40 w 63"/>
                <a:gd name="T89" fmla="*/ 16 h 81"/>
                <a:gd name="T90" fmla="*/ 36 w 63"/>
                <a:gd name="T91" fmla="*/ 12 h 81"/>
                <a:gd name="T92" fmla="*/ 31 w 63"/>
                <a:gd name="T93" fmla="*/ 8 h 81"/>
                <a:gd name="T94" fmla="*/ 30 w 63"/>
                <a:gd name="T95" fmla="*/ 7 h 81"/>
                <a:gd name="T96" fmla="*/ 28 w 63"/>
                <a:gd name="T97" fmla="*/ 12 h 81"/>
                <a:gd name="T98" fmla="*/ 27 w 63"/>
                <a:gd name="T99" fmla="*/ 1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 h="81">
                  <a:moveTo>
                    <a:pt x="27" y="14"/>
                  </a:moveTo>
                  <a:cubicBezTo>
                    <a:pt x="27" y="14"/>
                    <a:pt x="25" y="14"/>
                    <a:pt x="24" y="14"/>
                  </a:cubicBezTo>
                  <a:cubicBezTo>
                    <a:pt x="24" y="14"/>
                    <a:pt x="23" y="14"/>
                    <a:pt x="23" y="14"/>
                  </a:cubicBezTo>
                  <a:cubicBezTo>
                    <a:pt x="23" y="14"/>
                    <a:pt x="21" y="13"/>
                    <a:pt x="21" y="13"/>
                  </a:cubicBezTo>
                  <a:cubicBezTo>
                    <a:pt x="21" y="13"/>
                    <a:pt x="20" y="13"/>
                    <a:pt x="20" y="14"/>
                  </a:cubicBezTo>
                  <a:cubicBezTo>
                    <a:pt x="19" y="14"/>
                    <a:pt x="17" y="16"/>
                    <a:pt x="16" y="16"/>
                  </a:cubicBezTo>
                  <a:cubicBezTo>
                    <a:pt x="15" y="16"/>
                    <a:pt x="14" y="15"/>
                    <a:pt x="14" y="14"/>
                  </a:cubicBezTo>
                  <a:cubicBezTo>
                    <a:pt x="13" y="14"/>
                    <a:pt x="14" y="14"/>
                    <a:pt x="14" y="14"/>
                  </a:cubicBezTo>
                  <a:cubicBezTo>
                    <a:pt x="14" y="14"/>
                    <a:pt x="15" y="11"/>
                    <a:pt x="15" y="11"/>
                  </a:cubicBezTo>
                  <a:cubicBezTo>
                    <a:pt x="15" y="10"/>
                    <a:pt x="15" y="9"/>
                    <a:pt x="15" y="8"/>
                  </a:cubicBezTo>
                  <a:cubicBezTo>
                    <a:pt x="15" y="7"/>
                    <a:pt x="14" y="7"/>
                    <a:pt x="14" y="7"/>
                  </a:cubicBezTo>
                  <a:cubicBezTo>
                    <a:pt x="14" y="7"/>
                    <a:pt x="12" y="7"/>
                    <a:pt x="12" y="7"/>
                  </a:cubicBezTo>
                  <a:cubicBezTo>
                    <a:pt x="11" y="7"/>
                    <a:pt x="11" y="7"/>
                    <a:pt x="11" y="6"/>
                  </a:cubicBezTo>
                  <a:cubicBezTo>
                    <a:pt x="11" y="6"/>
                    <a:pt x="11" y="5"/>
                    <a:pt x="10" y="4"/>
                  </a:cubicBezTo>
                  <a:cubicBezTo>
                    <a:pt x="9" y="3"/>
                    <a:pt x="5" y="3"/>
                    <a:pt x="5" y="3"/>
                  </a:cubicBezTo>
                  <a:cubicBezTo>
                    <a:pt x="4" y="3"/>
                    <a:pt x="4" y="2"/>
                    <a:pt x="4" y="2"/>
                  </a:cubicBezTo>
                  <a:cubicBezTo>
                    <a:pt x="4" y="2"/>
                    <a:pt x="2" y="1"/>
                    <a:pt x="2" y="1"/>
                  </a:cubicBezTo>
                  <a:cubicBezTo>
                    <a:pt x="1" y="0"/>
                    <a:pt x="1" y="1"/>
                    <a:pt x="1" y="1"/>
                  </a:cubicBezTo>
                  <a:cubicBezTo>
                    <a:pt x="0" y="4"/>
                    <a:pt x="0" y="4"/>
                    <a:pt x="0" y="4"/>
                  </a:cubicBezTo>
                  <a:cubicBezTo>
                    <a:pt x="1" y="4"/>
                    <a:pt x="1" y="5"/>
                    <a:pt x="1" y="5"/>
                  </a:cubicBezTo>
                  <a:cubicBezTo>
                    <a:pt x="1" y="6"/>
                    <a:pt x="2" y="8"/>
                    <a:pt x="3" y="10"/>
                  </a:cubicBezTo>
                  <a:cubicBezTo>
                    <a:pt x="5" y="11"/>
                    <a:pt x="4" y="14"/>
                    <a:pt x="4" y="15"/>
                  </a:cubicBezTo>
                  <a:cubicBezTo>
                    <a:pt x="4" y="16"/>
                    <a:pt x="4" y="23"/>
                    <a:pt x="6" y="27"/>
                  </a:cubicBezTo>
                  <a:cubicBezTo>
                    <a:pt x="8" y="30"/>
                    <a:pt x="8" y="33"/>
                    <a:pt x="8" y="34"/>
                  </a:cubicBezTo>
                  <a:cubicBezTo>
                    <a:pt x="8" y="35"/>
                    <a:pt x="7" y="37"/>
                    <a:pt x="10" y="39"/>
                  </a:cubicBezTo>
                  <a:cubicBezTo>
                    <a:pt x="12" y="41"/>
                    <a:pt x="10" y="40"/>
                    <a:pt x="10" y="40"/>
                  </a:cubicBezTo>
                  <a:cubicBezTo>
                    <a:pt x="10" y="41"/>
                    <a:pt x="8" y="41"/>
                    <a:pt x="10" y="42"/>
                  </a:cubicBezTo>
                  <a:cubicBezTo>
                    <a:pt x="12" y="43"/>
                    <a:pt x="13" y="45"/>
                    <a:pt x="13" y="46"/>
                  </a:cubicBezTo>
                  <a:cubicBezTo>
                    <a:pt x="14" y="46"/>
                    <a:pt x="19" y="52"/>
                    <a:pt x="18" y="54"/>
                  </a:cubicBezTo>
                  <a:cubicBezTo>
                    <a:pt x="18" y="56"/>
                    <a:pt x="18" y="58"/>
                    <a:pt x="20" y="59"/>
                  </a:cubicBezTo>
                  <a:cubicBezTo>
                    <a:pt x="23" y="61"/>
                    <a:pt x="35" y="68"/>
                    <a:pt x="37" y="70"/>
                  </a:cubicBezTo>
                  <a:cubicBezTo>
                    <a:pt x="39" y="71"/>
                    <a:pt x="44" y="75"/>
                    <a:pt x="44" y="75"/>
                  </a:cubicBezTo>
                  <a:cubicBezTo>
                    <a:pt x="45" y="75"/>
                    <a:pt x="48" y="78"/>
                    <a:pt x="50" y="80"/>
                  </a:cubicBezTo>
                  <a:cubicBezTo>
                    <a:pt x="51" y="81"/>
                    <a:pt x="51" y="80"/>
                    <a:pt x="52" y="80"/>
                  </a:cubicBezTo>
                  <a:cubicBezTo>
                    <a:pt x="53" y="79"/>
                    <a:pt x="55" y="78"/>
                    <a:pt x="56" y="78"/>
                  </a:cubicBezTo>
                  <a:cubicBezTo>
                    <a:pt x="57" y="78"/>
                    <a:pt x="58" y="79"/>
                    <a:pt x="58" y="78"/>
                  </a:cubicBezTo>
                  <a:cubicBezTo>
                    <a:pt x="58" y="77"/>
                    <a:pt x="59" y="76"/>
                    <a:pt x="60" y="77"/>
                  </a:cubicBezTo>
                  <a:cubicBezTo>
                    <a:pt x="60" y="78"/>
                    <a:pt x="60" y="80"/>
                    <a:pt x="61" y="80"/>
                  </a:cubicBezTo>
                  <a:cubicBezTo>
                    <a:pt x="62" y="79"/>
                    <a:pt x="63" y="77"/>
                    <a:pt x="62" y="75"/>
                  </a:cubicBezTo>
                  <a:cubicBezTo>
                    <a:pt x="60" y="73"/>
                    <a:pt x="59" y="71"/>
                    <a:pt x="59" y="70"/>
                  </a:cubicBezTo>
                  <a:cubicBezTo>
                    <a:pt x="59" y="69"/>
                    <a:pt x="54" y="62"/>
                    <a:pt x="52" y="59"/>
                  </a:cubicBezTo>
                  <a:cubicBezTo>
                    <a:pt x="50" y="57"/>
                    <a:pt x="49" y="56"/>
                    <a:pt x="50" y="54"/>
                  </a:cubicBezTo>
                  <a:cubicBezTo>
                    <a:pt x="50" y="53"/>
                    <a:pt x="49" y="49"/>
                    <a:pt x="49" y="48"/>
                  </a:cubicBezTo>
                  <a:cubicBezTo>
                    <a:pt x="49" y="47"/>
                    <a:pt x="50" y="42"/>
                    <a:pt x="50" y="39"/>
                  </a:cubicBezTo>
                  <a:cubicBezTo>
                    <a:pt x="50" y="36"/>
                    <a:pt x="51" y="23"/>
                    <a:pt x="40" y="16"/>
                  </a:cubicBezTo>
                  <a:cubicBezTo>
                    <a:pt x="40" y="16"/>
                    <a:pt x="37" y="14"/>
                    <a:pt x="36" y="12"/>
                  </a:cubicBezTo>
                  <a:cubicBezTo>
                    <a:pt x="35" y="10"/>
                    <a:pt x="34" y="9"/>
                    <a:pt x="31" y="8"/>
                  </a:cubicBezTo>
                  <a:cubicBezTo>
                    <a:pt x="30" y="8"/>
                    <a:pt x="30" y="7"/>
                    <a:pt x="30" y="7"/>
                  </a:cubicBezTo>
                  <a:cubicBezTo>
                    <a:pt x="29" y="9"/>
                    <a:pt x="28" y="12"/>
                    <a:pt x="28" y="12"/>
                  </a:cubicBezTo>
                  <a:cubicBezTo>
                    <a:pt x="27" y="13"/>
                    <a:pt x="27" y="13"/>
                    <a:pt x="27"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8" name="Freeform 747">
              <a:extLst>
                <a:ext uri="{FF2B5EF4-FFF2-40B4-BE49-F238E27FC236}">
                  <a16:creationId xmlns:a16="http://schemas.microsoft.com/office/drawing/2014/main" id="{436DF90D-4F99-4043-A489-A52A789F9616}"/>
                </a:ext>
              </a:extLst>
            </p:cNvPr>
            <p:cNvSpPr>
              <a:spLocks/>
            </p:cNvSpPr>
            <p:nvPr/>
          </p:nvSpPr>
          <p:spPr bwMode="auto">
            <a:xfrm>
              <a:off x="6192" y="1785"/>
              <a:ext cx="231" cy="190"/>
            </a:xfrm>
            <a:custGeom>
              <a:avLst/>
              <a:gdLst>
                <a:gd name="T0" fmla="*/ 13 w 167"/>
                <a:gd name="T1" fmla="*/ 129 h 139"/>
                <a:gd name="T2" fmla="*/ 25 w 167"/>
                <a:gd name="T3" fmla="*/ 125 h 139"/>
                <a:gd name="T4" fmla="*/ 46 w 167"/>
                <a:gd name="T5" fmla="*/ 119 h 139"/>
                <a:gd name="T6" fmla="*/ 67 w 167"/>
                <a:gd name="T7" fmla="*/ 120 h 139"/>
                <a:gd name="T8" fmla="*/ 63 w 167"/>
                <a:gd name="T9" fmla="*/ 130 h 139"/>
                <a:gd name="T10" fmla="*/ 68 w 167"/>
                <a:gd name="T11" fmla="*/ 136 h 139"/>
                <a:gd name="T12" fmla="*/ 81 w 167"/>
                <a:gd name="T13" fmla="*/ 128 h 139"/>
                <a:gd name="T14" fmla="*/ 89 w 167"/>
                <a:gd name="T15" fmla="*/ 124 h 139"/>
                <a:gd name="T16" fmla="*/ 87 w 167"/>
                <a:gd name="T17" fmla="*/ 112 h 139"/>
                <a:gd name="T18" fmla="*/ 90 w 167"/>
                <a:gd name="T19" fmla="*/ 115 h 139"/>
                <a:gd name="T20" fmla="*/ 93 w 167"/>
                <a:gd name="T21" fmla="*/ 118 h 139"/>
                <a:gd name="T22" fmla="*/ 107 w 167"/>
                <a:gd name="T23" fmla="*/ 117 h 139"/>
                <a:gd name="T24" fmla="*/ 115 w 167"/>
                <a:gd name="T25" fmla="*/ 111 h 139"/>
                <a:gd name="T26" fmla="*/ 118 w 167"/>
                <a:gd name="T27" fmla="*/ 117 h 139"/>
                <a:gd name="T28" fmla="*/ 125 w 167"/>
                <a:gd name="T29" fmla="*/ 110 h 139"/>
                <a:gd name="T30" fmla="*/ 131 w 167"/>
                <a:gd name="T31" fmla="*/ 110 h 139"/>
                <a:gd name="T32" fmla="*/ 133 w 167"/>
                <a:gd name="T33" fmla="*/ 102 h 139"/>
                <a:gd name="T34" fmla="*/ 134 w 167"/>
                <a:gd name="T35" fmla="*/ 106 h 139"/>
                <a:gd name="T36" fmla="*/ 133 w 167"/>
                <a:gd name="T37" fmla="*/ 111 h 139"/>
                <a:gd name="T38" fmla="*/ 142 w 167"/>
                <a:gd name="T39" fmla="*/ 105 h 139"/>
                <a:gd name="T40" fmla="*/ 145 w 167"/>
                <a:gd name="T41" fmla="*/ 90 h 139"/>
                <a:gd name="T42" fmla="*/ 150 w 167"/>
                <a:gd name="T43" fmla="*/ 64 h 139"/>
                <a:gd name="T44" fmla="*/ 157 w 167"/>
                <a:gd name="T45" fmla="*/ 55 h 139"/>
                <a:gd name="T46" fmla="*/ 162 w 167"/>
                <a:gd name="T47" fmla="*/ 44 h 139"/>
                <a:gd name="T48" fmla="*/ 166 w 167"/>
                <a:gd name="T49" fmla="*/ 34 h 139"/>
                <a:gd name="T50" fmla="*/ 156 w 167"/>
                <a:gd name="T51" fmla="*/ 11 h 139"/>
                <a:gd name="T52" fmla="*/ 151 w 167"/>
                <a:gd name="T53" fmla="*/ 0 h 139"/>
                <a:gd name="T54" fmla="*/ 154 w 167"/>
                <a:gd name="T55" fmla="*/ 10 h 139"/>
                <a:gd name="T56" fmla="*/ 146 w 167"/>
                <a:gd name="T57" fmla="*/ 11 h 139"/>
                <a:gd name="T58" fmla="*/ 141 w 167"/>
                <a:gd name="T59" fmla="*/ 6 h 139"/>
                <a:gd name="T60" fmla="*/ 135 w 167"/>
                <a:gd name="T61" fmla="*/ 19 h 139"/>
                <a:gd name="T62" fmla="*/ 134 w 167"/>
                <a:gd name="T63" fmla="*/ 29 h 139"/>
                <a:gd name="T64" fmla="*/ 128 w 167"/>
                <a:gd name="T65" fmla="*/ 57 h 139"/>
                <a:gd name="T66" fmla="*/ 104 w 167"/>
                <a:gd name="T67" fmla="*/ 77 h 139"/>
                <a:gd name="T68" fmla="*/ 92 w 167"/>
                <a:gd name="T69" fmla="*/ 78 h 139"/>
                <a:gd name="T70" fmla="*/ 91 w 167"/>
                <a:gd name="T71" fmla="*/ 75 h 139"/>
                <a:gd name="T72" fmla="*/ 96 w 167"/>
                <a:gd name="T73" fmla="*/ 73 h 139"/>
                <a:gd name="T74" fmla="*/ 89 w 167"/>
                <a:gd name="T75" fmla="*/ 71 h 139"/>
                <a:gd name="T76" fmla="*/ 78 w 167"/>
                <a:gd name="T77" fmla="*/ 93 h 139"/>
                <a:gd name="T78" fmla="*/ 75 w 167"/>
                <a:gd name="T79" fmla="*/ 103 h 139"/>
                <a:gd name="T80" fmla="*/ 66 w 167"/>
                <a:gd name="T81" fmla="*/ 102 h 139"/>
                <a:gd name="T82" fmla="*/ 51 w 167"/>
                <a:gd name="T83" fmla="*/ 102 h 139"/>
                <a:gd name="T84" fmla="*/ 27 w 167"/>
                <a:gd name="T85" fmla="*/ 106 h 139"/>
                <a:gd name="T86" fmla="*/ 8 w 167"/>
                <a:gd name="T87" fmla="*/ 121 h 139"/>
                <a:gd name="T88" fmla="*/ 1 w 167"/>
                <a:gd name="T89" fmla="*/ 12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7" h="139">
                  <a:moveTo>
                    <a:pt x="0" y="128"/>
                  </a:moveTo>
                  <a:cubicBezTo>
                    <a:pt x="0" y="131"/>
                    <a:pt x="2" y="130"/>
                    <a:pt x="2" y="130"/>
                  </a:cubicBezTo>
                  <a:cubicBezTo>
                    <a:pt x="2" y="130"/>
                    <a:pt x="12" y="129"/>
                    <a:pt x="13" y="129"/>
                  </a:cubicBezTo>
                  <a:cubicBezTo>
                    <a:pt x="14" y="129"/>
                    <a:pt x="15" y="129"/>
                    <a:pt x="17" y="131"/>
                  </a:cubicBezTo>
                  <a:cubicBezTo>
                    <a:pt x="19" y="132"/>
                    <a:pt x="19" y="129"/>
                    <a:pt x="20" y="126"/>
                  </a:cubicBezTo>
                  <a:cubicBezTo>
                    <a:pt x="21" y="123"/>
                    <a:pt x="22" y="122"/>
                    <a:pt x="25" y="125"/>
                  </a:cubicBezTo>
                  <a:cubicBezTo>
                    <a:pt x="28" y="127"/>
                    <a:pt x="35" y="124"/>
                    <a:pt x="37" y="122"/>
                  </a:cubicBezTo>
                  <a:cubicBezTo>
                    <a:pt x="38" y="121"/>
                    <a:pt x="41" y="121"/>
                    <a:pt x="43" y="122"/>
                  </a:cubicBezTo>
                  <a:cubicBezTo>
                    <a:pt x="46" y="122"/>
                    <a:pt x="45" y="120"/>
                    <a:pt x="46" y="119"/>
                  </a:cubicBezTo>
                  <a:cubicBezTo>
                    <a:pt x="47" y="118"/>
                    <a:pt x="49" y="117"/>
                    <a:pt x="50" y="117"/>
                  </a:cubicBezTo>
                  <a:cubicBezTo>
                    <a:pt x="51" y="117"/>
                    <a:pt x="63" y="117"/>
                    <a:pt x="66" y="117"/>
                  </a:cubicBezTo>
                  <a:cubicBezTo>
                    <a:pt x="70" y="117"/>
                    <a:pt x="68" y="119"/>
                    <a:pt x="67" y="120"/>
                  </a:cubicBezTo>
                  <a:cubicBezTo>
                    <a:pt x="67" y="121"/>
                    <a:pt x="64" y="123"/>
                    <a:pt x="63" y="123"/>
                  </a:cubicBezTo>
                  <a:cubicBezTo>
                    <a:pt x="62" y="124"/>
                    <a:pt x="63" y="125"/>
                    <a:pt x="64" y="126"/>
                  </a:cubicBezTo>
                  <a:cubicBezTo>
                    <a:pt x="64" y="128"/>
                    <a:pt x="63" y="129"/>
                    <a:pt x="63" y="130"/>
                  </a:cubicBezTo>
                  <a:cubicBezTo>
                    <a:pt x="62" y="131"/>
                    <a:pt x="65" y="133"/>
                    <a:pt x="66" y="133"/>
                  </a:cubicBezTo>
                  <a:cubicBezTo>
                    <a:pt x="67" y="134"/>
                    <a:pt x="67" y="134"/>
                    <a:pt x="67" y="135"/>
                  </a:cubicBezTo>
                  <a:cubicBezTo>
                    <a:pt x="66" y="135"/>
                    <a:pt x="67" y="136"/>
                    <a:pt x="68" y="136"/>
                  </a:cubicBezTo>
                  <a:cubicBezTo>
                    <a:pt x="68" y="136"/>
                    <a:pt x="70" y="137"/>
                    <a:pt x="72" y="138"/>
                  </a:cubicBezTo>
                  <a:cubicBezTo>
                    <a:pt x="73" y="139"/>
                    <a:pt x="74" y="137"/>
                    <a:pt x="74" y="137"/>
                  </a:cubicBezTo>
                  <a:cubicBezTo>
                    <a:pt x="76" y="136"/>
                    <a:pt x="80" y="130"/>
                    <a:pt x="81" y="128"/>
                  </a:cubicBezTo>
                  <a:cubicBezTo>
                    <a:pt x="82" y="127"/>
                    <a:pt x="83" y="126"/>
                    <a:pt x="83" y="125"/>
                  </a:cubicBezTo>
                  <a:cubicBezTo>
                    <a:pt x="84" y="125"/>
                    <a:pt x="86" y="124"/>
                    <a:pt x="86" y="124"/>
                  </a:cubicBezTo>
                  <a:cubicBezTo>
                    <a:pt x="87" y="123"/>
                    <a:pt x="88" y="124"/>
                    <a:pt x="89" y="124"/>
                  </a:cubicBezTo>
                  <a:cubicBezTo>
                    <a:pt x="90" y="124"/>
                    <a:pt x="89" y="123"/>
                    <a:pt x="88" y="122"/>
                  </a:cubicBezTo>
                  <a:cubicBezTo>
                    <a:pt x="87" y="121"/>
                    <a:pt x="86" y="119"/>
                    <a:pt x="85" y="119"/>
                  </a:cubicBezTo>
                  <a:cubicBezTo>
                    <a:pt x="83" y="118"/>
                    <a:pt x="86" y="114"/>
                    <a:pt x="87" y="112"/>
                  </a:cubicBezTo>
                  <a:cubicBezTo>
                    <a:pt x="88" y="111"/>
                    <a:pt x="90" y="111"/>
                    <a:pt x="89" y="112"/>
                  </a:cubicBezTo>
                  <a:cubicBezTo>
                    <a:pt x="89" y="113"/>
                    <a:pt x="89" y="113"/>
                    <a:pt x="89" y="115"/>
                  </a:cubicBezTo>
                  <a:cubicBezTo>
                    <a:pt x="89" y="116"/>
                    <a:pt x="89" y="117"/>
                    <a:pt x="90" y="115"/>
                  </a:cubicBezTo>
                  <a:cubicBezTo>
                    <a:pt x="90" y="114"/>
                    <a:pt x="90" y="114"/>
                    <a:pt x="91" y="115"/>
                  </a:cubicBezTo>
                  <a:cubicBezTo>
                    <a:pt x="92" y="116"/>
                    <a:pt x="91" y="116"/>
                    <a:pt x="93" y="117"/>
                  </a:cubicBezTo>
                  <a:cubicBezTo>
                    <a:pt x="94" y="117"/>
                    <a:pt x="93" y="118"/>
                    <a:pt x="93" y="118"/>
                  </a:cubicBezTo>
                  <a:cubicBezTo>
                    <a:pt x="92" y="119"/>
                    <a:pt x="92" y="119"/>
                    <a:pt x="93" y="119"/>
                  </a:cubicBezTo>
                  <a:cubicBezTo>
                    <a:pt x="94" y="119"/>
                    <a:pt x="96" y="119"/>
                    <a:pt x="98" y="118"/>
                  </a:cubicBezTo>
                  <a:cubicBezTo>
                    <a:pt x="100" y="118"/>
                    <a:pt x="105" y="118"/>
                    <a:pt x="107" y="117"/>
                  </a:cubicBezTo>
                  <a:cubicBezTo>
                    <a:pt x="109" y="117"/>
                    <a:pt x="111" y="116"/>
                    <a:pt x="111" y="116"/>
                  </a:cubicBezTo>
                  <a:cubicBezTo>
                    <a:pt x="111" y="115"/>
                    <a:pt x="112" y="114"/>
                    <a:pt x="113" y="113"/>
                  </a:cubicBezTo>
                  <a:cubicBezTo>
                    <a:pt x="114" y="112"/>
                    <a:pt x="114" y="112"/>
                    <a:pt x="115" y="111"/>
                  </a:cubicBezTo>
                  <a:cubicBezTo>
                    <a:pt x="115" y="109"/>
                    <a:pt x="117" y="111"/>
                    <a:pt x="119" y="111"/>
                  </a:cubicBezTo>
                  <a:cubicBezTo>
                    <a:pt x="120" y="111"/>
                    <a:pt x="119" y="112"/>
                    <a:pt x="118" y="112"/>
                  </a:cubicBezTo>
                  <a:cubicBezTo>
                    <a:pt x="116" y="113"/>
                    <a:pt x="118" y="116"/>
                    <a:pt x="118" y="117"/>
                  </a:cubicBezTo>
                  <a:cubicBezTo>
                    <a:pt x="118" y="119"/>
                    <a:pt x="118" y="120"/>
                    <a:pt x="120" y="118"/>
                  </a:cubicBezTo>
                  <a:cubicBezTo>
                    <a:pt x="122" y="117"/>
                    <a:pt x="123" y="113"/>
                    <a:pt x="123" y="112"/>
                  </a:cubicBezTo>
                  <a:cubicBezTo>
                    <a:pt x="123" y="110"/>
                    <a:pt x="123" y="110"/>
                    <a:pt x="125" y="110"/>
                  </a:cubicBezTo>
                  <a:cubicBezTo>
                    <a:pt x="126" y="109"/>
                    <a:pt x="128" y="109"/>
                    <a:pt x="129" y="108"/>
                  </a:cubicBezTo>
                  <a:cubicBezTo>
                    <a:pt x="129" y="107"/>
                    <a:pt x="130" y="107"/>
                    <a:pt x="130" y="109"/>
                  </a:cubicBezTo>
                  <a:cubicBezTo>
                    <a:pt x="130" y="111"/>
                    <a:pt x="131" y="111"/>
                    <a:pt x="131" y="110"/>
                  </a:cubicBezTo>
                  <a:cubicBezTo>
                    <a:pt x="131" y="109"/>
                    <a:pt x="131" y="108"/>
                    <a:pt x="130" y="106"/>
                  </a:cubicBezTo>
                  <a:cubicBezTo>
                    <a:pt x="130" y="104"/>
                    <a:pt x="131" y="104"/>
                    <a:pt x="132" y="104"/>
                  </a:cubicBezTo>
                  <a:cubicBezTo>
                    <a:pt x="132" y="104"/>
                    <a:pt x="133" y="103"/>
                    <a:pt x="133" y="102"/>
                  </a:cubicBezTo>
                  <a:cubicBezTo>
                    <a:pt x="134" y="101"/>
                    <a:pt x="135" y="102"/>
                    <a:pt x="136" y="102"/>
                  </a:cubicBezTo>
                  <a:cubicBezTo>
                    <a:pt x="138" y="103"/>
                    <a:pt x="137" y="103"/>
                    <a:pt x="136" y="104"/>
                  </a:cubicBezTo>
                  <a:cubicBezTo>
                    <a:pt x="136" y="104"/>
                    <a:pt x="135" y="105"/>
                    <a:pt x="134" y="106"/>
                  </a:cubicBezTo>
                  <a:cubicBezTo>
                    <a:pt x="134" y="106"/>
                    <a:pt x="133" y="107"/>
                    <a:pt x="133" y="107"/>
                  </a:cubicBezTo>
                  <a:cubicBezTo>
                    <a:pt x="133" y="107"/>
                    <a:pt x="134" y="108"/>
                    <a:pt x="134" y="109"/>
                  </a:cubicBezTo>
                  <a:cubicBezTo>
                    <a:pt x="133" y="110"/>
                    <a:pt x="133" y="110"/>
                    <a:pt x="133" y="111"/>
                  </a:cubicBezTo>
                  <a:cubicBezTo>
                    <a:pt x="134" y="112"/>
                    <a:pt x="134" y="113"/>
                    <a:pt x="133" y="113"/>
                  </a:cubicBezTo>
                  <a:cubicBezTo>
                    <a:pt x="132" y="114"/>
                    <a:pt x="134" y="114"/>
                    <a:pt x="134" y="114"/>
                  </a:cubicBezTo>
                  <a:cubicBezTo>
                    <a:pt x="141" y="112"/>
                    <a:pt x="142" y="107"/>
                    <a:pt x="142" y="105"/>
                  </a:cubicBezTo>
                  <a:cubicBezTo>
                    <a:pt x="142" y="103"/>
                    <a:pt x="147" y="101"/>
                    <a:pt x="148" y="100"/>
                  </a:cubicBezTo>
                  <a:cubicBezTo>
                    <a:pt x="149" y="100"/>
                    <a:pt x="148" y="99"/>
                    <a:pt x="146" y="96"/>
                  </a:cubicBezTo>
                  <a:cubicBezTo>
                    <a:pt x="144" y="94"/>
                    <a:pt x="144" y="91"/>
                    <a:pt x="145" y="90"/>
                  </a:cubicBezTo>
                  <a:cubicBezTo>
                    <a:pt x="145" y="90"/>
                    <a:pt x="147" y="84"/>
                    <a:pt x="147" y="82"/>
                  </a:cubicBezTo>
                  <a:cubicBezTo>
                    <a:pt x="147" y="81"/>
                    <a:pt x="147" y="82"/>
                    <a:pt x="149" y="80"/>
                  </a:cubicBezTo>
                  <a:cubicBezTo>
                    <a:pt x="152" y="78"/>
                    <a:pt x="150" y="67"/>
                    <a:pt x="150" y="64"/>
                  </a:cubicBezTo>
                  <a:cubicBezTo>
                    <a:pt x="149" y="60"/>
                    <a:pt x="150" y="57"/>
                    <a:pt x="151" y="56"/>
                  </a:cubicBezTo>
                  <a:cubicBezTo>
                    <a:pt x="152" y="56"/>
                    <a:pt x="153" y="55"/>
                    <a:pt x="154" y="55"/>
                  </a:cubicBezTo>
                  <a:cubicBezTo>
                    <a:pt x="155" y="54"/>
                    <a:pt x="155" y="52"/>
                    <a:pt x="157" y="55"/>
                  </a:cubicBezTo>
                  <a:cubicBezTo>
                    <a:pt x="159" y="58"/>
                    <a:pt x="158" y="54"/>
                    <a:pt x="158" y="50"/>
                  </a:cubicBezTo>
                  <a:cubicBezTo>
                    <a:pt x="158" y="46"/>
                    <a:pt x="160" y="45"/>
                    <a:pt x="160" y="45"/>
                  </a:cubicBezTo>
                  <a:cubicBezTo>
                    <a:pt x="161" y="45"/>
                    <a:pt x="161" y="45"/>
                    <a:pt x="162" y="44"/>
                  </a:cubicBezTo>
                  <a:cubicBezTo>
                    <a:pt x="162" y="43"/>
                    <a:pt x="162" y="44"/>
                    <a:pt x="163" y="44"/>
                  </a:cubicBezTo>
                  <a:cubicBezTo>
                    <a:pt x="164" y="43"/>
                    <a:pt x="164" y="42"/>
                    <a:pt x="165" y="40"/>
                  </a:cubicBezTo>
                  <a:cubicBezTo>
                    <a:pt x="165" y="38"/>
                    <a:pt x="165" y="37"/>
                    <a:pt x="166" y="34"/>
                  </a:cubicBezTo>
                  <a:cubicBezTo>
                    <a:pt x="167" y="32"/>
                    <a:pt x="164" y="26"/>
                    <a:pt x="163" y="24"/>
                  </a:cubicBezTo>
                  <a:cubicBezTo>
                    <a:pt x="162" y="23"/>
                    <a:pt x="161" y="19"/>
                    <a:pt x="160" y="17"/>
                  </a:cubicBezTo>
                  <a:cubicBezTo>
                    <a:pt x="159" y="16"/>
                    <a:pt x="157" y="14"/>
                    <a:pt x="156" y="11"/>
                  </a:cubicBezTo>
                  <a:cubicBezTo>
                    <a:pt x="156" y="9"/>
                    <a:pt x="157" y="4"/>
                    <a:pt x="157" y="3"/>
                  </a:cubicBezTo>
                  <a:cubicBezTo>
                    <a:pt x="158" y="2"/>
                    <a:pt x="157" y="1"/>
                    <a:pt x="156" y="1"/>
                  </a:cubicBezTo>
                  <a:cubicBezTo>
                    <a:pt x="154" y="1"/>
                    <a:pt x="153" y="1"/>
                    <a:pt x="151" y="0"/>
                  </a:cubicBezTo>
                  <a:cubicBezTo>
                    <a:pt x="149" y="0"/>
                    <a:pt x="149" y="0"/>
                    <a:pt x="147" y="4"/>
                  </a:cubicBezTo>
                  <a:cubicBezTo>
                    <a:pt x="145" y="9"/>
                    <a:pt x="151" y="5"/>
                    <a:pt x="154" y="5"/>
                  </a:cubicBezTo>
                  <a:cubicBezTo>
                    <a:pt x="156" y="4"/>
                    <a:pt x="155" y="7"/>
                    <a:pt x="154" y="10"/>
                  </a:cubicBezTo>
                  <a:cubicBezTo>
                    <a:pt x="153" y="12"/>
                    <a:pt x="152" y="12"/>
                    <a:pt x="150" y="11"/>
                  </a:cubicBezTo>
                  <a:cubicBezTo>
                    <a:pt x="149" y="11"/>
                    <a:pt x="148" y="12"/>
                    <a:pt x="148" y="12"/>
                  </a:cubicBezTo>
                  <a:cubicBezTo>
                    <a:pt x="148" y="12"/>
                    <a:pt x="147" y="12"/>
                    <a:pt x="146" y="11"/>
                  </a:cubicBezTo>
                  <a:cubicBezTo>
                    <a:pt x="145" y="10"/>
                    <a:pt x="145" y="8"/>
                    <a:pt x="145" y="7"/>
                  </a:cubicBezTo>
                  <a:cubicBezTo>
                    <a:pt x="146" y="6"/>
                    <a:pt x="144" y="5"/>
                    <a:pt x="143" y="5"/>
                  </a:cubicBezTo>
                  <a:cubicBezTo>
                    <a:pt x="141" y="5"/>
                    <a:pt x="142" y="5"/>
                    <a:pt x="141" y="6"/>
                  </a:cubicBezTo>
                  <a:cubicBezTo>
                    <a:pt x="141" y="7"/>
                    <a:pt x="141" y="8"/>
                    <a:pt x="141" y="9"/>
                  </a:cubicBezTo>
                  <a:cubicBezTo>
                    <a:pt x="140" y="11"/>
                    <a:pt x="139" y="11"/>
                    <a:pt x="136" y="14"/>
                  </a:cubicBezTo>
                  <a:cubicBezTo>
                    <a:pt x="133" y="17"/>
                    <a:pt x="135" y="17"/>
                    <a:pt x="135" y="19"/>
                  </a:cubicBezTo>
                  <a:cubicBezTo>
                    <a:pt x="135" y="20"/>
                    <a:pt x="134" y="25"/>
                    <a:pt x="133" y="26"/>
                  </a:cubicBezTo>
                  <a:cubicBezTo>
                    <a:pt x="132" y="28"/>
                    <a:pt x="132" y="27"/>
                    <a:pt x="133" y="28"/>
                  </a:cubicBezTo>
                  <a:cubicBezTo>
                    <a:pt x="133" y="29"/>
                    <a:pt x="134" y="29"/>
                    <a:pt x="134" y="29"/>
                  </a:cubicBezTo>
                  <a:cubicBezTo>
                    <a:pt x="135" y="28"/>
                    <a:pt x="136" y="29"/>
                    <a:pt x="136" y="29"/>
                  </a:cubicBezTo>
                  <a:cubicBezTo>
                    <a:pt x="138" y="33"/>
                    <a:pt x="132" y="48"/>
                    <a:pt x="131" y="49"/>
                  </a:cubicBezTo>
                  <a:cubicBezTo>
                    <a:pt x="130" y="49"/>
                    <a:pt x="128" y="54"/>
                    <a:pt x="128" y="57"/>
                  </a:cubicBezTo>
                  <a:cubicBezTo>
                    <a:pt x="127" y="59"/>
                    <a:pt x="126" y="61"/>
                    <a:pt x="125" y="62"/>
                  </a:cubicBezTo>
                  <a:cubicBezTo>
                    <a:pt x="124" y="62"/>
                    <a:pt x="116" y="69"/>
                    <a:pt x="115" y="71"/>
                  </a:cubicBezTo>
                  <a:cubicBezTo>
                    <a:pt x="114" y="73"/>
                    <a:pt x="106" y="76"/>
                    <a:pt x="104" y="77"/>
                  </a:cubicBezTo>
                  <a:cubicBezTo>
                    <a:pt x="102" y="78"/>
                    <a:pt x="99" y="79"/>
                    <a:pt x="97" y="81"/>
                  </a:cubicBezTo>
                  <a:cubicBezTo>
                    <a:pt x="95" y="83"/>
                    <a:pt x="94" y="83"/>
                    <a:pt x="93" y="82"/>
                  </a:cubicBezTo>
                  <a:cubicBezTo>
                    <a:pt x="91" y="81"/>
                    <a:pt x="92" y="79"/>
                    <a:pt x="92" y="78"/>
                  </a:cubicBezTo>
                  <a:cubicBezTo>
                    <a:pt x="92" y="77"/>
                    <a:pt x="92" y="77"/>
                    <a:pt x="91" y="78"/>
                  </a:cubicBezTo>
                  <a:cubicBezTo>
                    <a:pt x="90" y="78"/>
                    <a:pt x="90" y="77"/>
                    <a:pt x="89" y="76"/>
                  </a:cubicBezTo>
                  <a:cubicBezTo>
                    <a:pt x="89" y="75"/>
                    <a:pt x="90" y="75"/>
                    <a:pt x="91" y="75"/>
                  </a:cubicBezTo>
                  <a:cubicBezTo>
                    <a:pt x="92" y="75"/>
                    <a:pt x="92" y="75"/>
                    <a:pt x="93" y="74"/>
                  </a:cubicBezTo>
                  <a:cubicBezTo>
                    <a:pt x="93" y="74"/>
                    <a:pt x="94" y="73"/>
                    <a:pt x="94" y="74"/>
                  </a:cubicBezTo>
                  <a:cubicBezTo>
                    <a:pt x="95" y="74"/>
                    <a:pt x="95" y="74"/>
                    <a:pt x="96" y="73"/>
                  </a:cubicBezTo>
                  <a:cubicBezTo>
                    <a:pt x="97" y="72"/>
                    <a:pt x="96" y="71"/>
                    <a:pt x="96" y="70"/>
                  </a:cubicBezTo>
                  <a:cubicBezTo>
                    <a:pt x="95" y="69"/>
                    <a:pt x="95" y="70"/>
                    <a:pt x="94" y="70"/>
                  </a:cubicBezTo>
                  <a:cubicBezTo>
                    <a:pt x="93" y="71"/>
                    <a:pt x="91" y="71"/>
                    <a:pt x="89" y="71"/>
                  </a:cubicBezTo>
                  <a:cubicBezTo>
                    <a:pt x="88" y="72"/>
                    <a:pt x="87" y="73"/>
                    <a:pt x="87" y="76"/>
                  </a:cubicBezTo>
                  <a:cubicBezTo>
                    <a:pt x="88" y="79"/>
                    <a:pt x="88" y="81"/>
                    <a:pt x="87" y="83"/>
                  </a:cubicBezTo>
                  <a:cubicBezTo>
                    <a:pt x="86" y="84"/>
                    <a:pt x="80" y="91"/>
                    <a:pt x="78" y="93"/>
                  </a:cubicBezTo>
                  <a:cubicBezTo>
                    <a:pt x="76" y="95"/>
                    <a:pt x="77" y="97"/>
                    <a:pt x="77" y="99"/>
                  </a:cubicBezTo>
                  <a:cubicBezTo>
                    <a:pt x="78" y="101"/>
                    <a:pt x="78" y="101"/>
                    <a:pt x="77" y="101"/>
                  </a:cubicBezTo>
                  <a:cubicBezTo>
                    <a:pt x="77" y="101"/>
                    <a:pt x="76" y="101"/>
                    <a:pt x="75" y="103"/>
                  </a:cubicBezTo>
                  <a:cubicBezTo>
                    <a:pt x="73" y="104"/>
                    <a:pt x="72" y="104"/>
                    <a:pt x="71" y="104"/>
                  </a:cubicBezTo>
                  <a:cubicBezTo>
                    <a:pt x="69" y="103"/>
                    <a:pt x="68" y="104"/>
                    <a:pt x="67" y="104"/>
                  </a:cubicBezTo>
                  <a:cubicBezTo>
                    <a:pt x="66" y="105"/>
                    <a:pt x="66" y="104"/>
                    <a:pt x="66" y="102"/>
                  </a:cubicBezTo>
                  <a:cubicBezTo>
                    <a:pt x="65" y="101"/>
                    <a:pt x="66" y="101"/>
                    <a:pt x="66" y="100"/>
                  </a:cubicBezTo>
                  <a:cubicBezTo>
                    <a:pt x="65" y="99"/>
                    <a:pt x="62" y="100"/>
                    <a:pt x="61" y="101"/>
                  </a:cubicBezTo>
                  <a:cubicBezTo>
                    <a:pt x="59" y="102"/>
                    <a:pt x="54" y="102"/>
                    <a:pt x="51" y="102"/>
                  </a:cubicBezTo>
                  <a:cubicBezTo>
                    <a:pt x="49" y="103"/>
                    <a:pt x="40" y="103"/>
                    <a:pt x="39" y="103"/>
                  </a:cubicBezTo>
                  <a:cubicBezTo>
                    <a:pt x="37" y="103"/>
                    <a:pt x="30" y="104"/>
                    <a:pt x="29" y="105"/>
                  </a:cubicBezTo>
                  <a:cubicBezTo>
                    <a:pt x="27" y="105"/>
                    <a:pt x="26" y="105"/>
                    <a:pt x="27" y="106"/>
                  </a:cubicBezTo>
                  <a:cubicBezTo>
                    <a:pt x="27" y="107"/>
                    <a:pt x="27" y="107"/>
                    <a:pt x="26" y="108"/>
                  </a:cubicBezTo>
                  <a:cubicBezTo>
                    <a:pt x="25" y="109"/>
                    <a:pt x="16" y="115"/>
                    <a:pt x="14" y="116"/>
                  </a:cubicBezTo>
                  <a:cubicBezTo>
                    <a:pt x="12" y="118"/>
                    <a:pt x="9" y="120"/>
                    <a:pt x="8" y="121"/>
                  </a:cubicBezTo>
                  <a:cubicBezTo>
                    <a:pt x="7" y="122"/>
                    <a:pt x="5" y="123"/>
                    <a:pt x="4" y="122"/>
                  </a:cubicBezTo>
                  <a:cubicBezTo>
                    <a:pt x="2" y="122"/>
                    <a:pt x="1" y="122"/>
                    <a:pt x="1" y="123"/>
                  </a:cubicBezTo>
                  <a:cubicBezTo>
                    <a:pt x="0" y="123"/>
                    <a:pt x="0" y="124"/>
                    <a:pt x="1" y="125"/>
                  </a:cubicBezTo>
                  <a:cubicBezTo>
                    <a:pt x="1" y="126"/>
                    <a:pt x="1" y="126"/>
                    <a:pt x="1" y="127"/>
                  </a:cubicBezTo>
                  <a:cubicBezTo>
                    <a:pt x="0" y="127"/>
                    <a:pt x="0" y="128"/>
                    <a:pt x="0" y="12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9" name="Freeform 748">
              <a:extLst>
                <a:ext uri="{FF2B5EF4-FFF2-40B4-BE49-F238E27FC236}">
                  <a16:creationId xmlns:a16="http://schemas.microsoft.com/office/drawing/2014/main" id="{711A2045-8994-4B10-8998-160B49A91B02}"/>
                </a:ext>
              </a:extLst>
            </p:cNvPr>
            <p:cNvSpPr>
              <a:spLocks/>
            </p:cNvSpPr>
            <p:nvPr/>
          </p:nvSpPr>
          <p:spPr bwMode="auto">
            <a:xfrm>
              <a:off x="6342" y="1861"/>
              <a:ext cx="7" cy="13"/>
            </a:xfrm>
            <a:custGeom>
              <a:avLst/>
              <a:gdLst>
                <a:gd name="T0" fmla="*/ 1 w 5"/>
                <a:gd name="T1" fmla="*/ 8 h 9"/>
                <a:gd name="T2" fmla="*/ 2 w 5"/>
                <a:gd name="T3" fmla="*/ 8 h 9"/>
                <a:gd name="T4" fmla="*/ 5 w 5"/>
                <a:gd name="T5" fmla="*/ 3 h 9"/>
                <a:gd name="T6" fmla="*/ 4 w 5"/>
                <a:gd name="T7" fmla="*/ 1 h 9"/>
                <a:gd name="T8" fmla="*/ 1 w 5"/>
                <a:gd name="T9" fmla="*/ 5 h 9"/>
                <a:gd name="T10" fmla="*/ 1 w 5"/>
                <a:gd name="T11" fmla="*/ 8 h 9"/>
              </a:gdLst>
              <a:ahLst/>
              <a:cxnLst>
                <a:cxn ang="0">
                  <a:pos x="T0" y="T1"/>
                </a:cxn>
                <a:cxn ang="0">
                  <a:pos x="T2" y="T3"/>
                </a:cxn>
                <a:cxn ang="0">
                  <a:pos x="T4" y="T5"/>
                </a:cxn>
                <a:cxn ang="0">
                  <a:pos x="T6" y="T7"/>
                </a:cxn>
                <a:cxn ang="0">
                  <a:pos x="T8" y="T9"/>
                </a:cxn>
                <a:cxn ang="0">
                  <a:pos x="T10" y="T11"/>
                </a:cxn>
              </a:cxnLst>
              <a:rect l="0" t="0" r="r" b="b"/>
              <a:pathLst>
                <a:path w="5" h="9">
                  <a:moveTo>
                    <a:pt x="1" y="8"/>
                  </a:moveTo>
                  <a:cubicBezTo>
                    <a:pt x="1" y="8"/>
                    <a:pt x="1" y="9"/>
                    <a:pt x="2" y="8"/>
                  </a:cubicBezTo>
                  <a:cubicBezTo>
                    <a:pt x="4" y="7"/>
                    <a:pt x="5" y="6"/>
                    <a:pt x="5" y="3"/>
                  </a:cubicBezTo>
                  <a:cubicBezTo>
                    <a:pt x="5" y="0"/>
                    <a:pt x="5" y="0"/>
                    <a:pt x="4" y="1"/>
                  </a:cubicBezTo>
                  <a:cubicBezTo>
                    <a:pt x="4" y="1"/>
                    <a:pt x="0" y="3"/>
                    <a:pt x="1" y="5"/>
                  </a:cubicBezTo>
                  <a:cubicBezTo>
                    <a:pt x="2" y="8"/>
                    <a:pt x="2" y="7"/>
                    <a:pt x="1"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0" name="Freeform 749">
              <a:extLst>
                <a:ext uri="{FF2B5EF4-FFF2-40B4-BE49-F238E27FC236}">
                  <a16:creationId xmlns:a16="http://schemas.microsoft.com/office/drawing/2014/main" id="{C7FA61D2-A44C-4037-AB46-2AD8C47E2444}"/>
                </a:ext>
              </a:extLst>
            </p:cNvPr>
            <p:cNvSpPr>
              <a:spLocks/>
            </p:cNvSpPr>
            <p:nvPr/>
          </p:nvSpPr>
          <p:spPr bwMode="auto">
            <a:xfrm>
              <a:off x="6145" y="1988"/>
              <a:ext cx="6" cy="8"/>
            </a:xfrm>
            <a:custGeom>
              <a:avLst/>
              <a:gdLst>
                <a:gd name="T0" fmla="*/ 2 w 5"/>
                <a:gd name="T1" fmla="*/ 2 h 6"/>
                <a:gd name="T2" fmla="*/ 4 w 5"/>
                <a:gd name="T3" fmla="*/ 4 h 6"/>
                <a:gd name="T4" fmla="*/ 4 w 5"/>
                <a:gd name="T5" fmla="*/ 2 h 6"/>
                <a:gd name="T6" fmla="*/ 2 w 5"/>
                <a:gd name="T7" fmla="*/ 2 h 6"/>
              </a:gdLst>
              <a:ahLst/>
              <a:cxnLst>
                <a:cxn ang="0">
                  <a:pos x="T0" y="T1"/>
                </a:cxn>
                <a:cxn ang="0">
                  <a:pos x="T2" y="T3"/>
                </a:cxn>
                <a:cxn ang="0">
                  <a:pos x="T4" y="T5"/>
                </a:cxn>
                <a:cxn ang="0">
                  <a:pos x="T6" y="T7"/>
                </a:cxn>
              </a:cxnLst>
              <a:rect l="0" t="0" r="r" b="b"/>
              <a:pathLst>
                <a:path w="5" h="6">
                  <a:moveTo>
                    <a:pt x="2" y="2"/>
                  </a:moveTo>
                  <a:cubicBezTo>
                    <a:pt x="1" y="2"/>
                    <a:pt x="0" y="6"/>
                    <a:pt x="4" y="4"/>
                  </a:cubicBezTo>
                  <a:cubicBezTo>
                    <a:pt x="4" y="4"/>
                    <a:pt x="5" y="3"/>
                    <a:pt x="4" y="2"/>
                  </a:cubicBezTo>
                  <a:cubicBezTo>
                    <a:pt x="3" y="0"/>
                    <a:pt x="3" y="1"/>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1" name="Freeform 750">
              <a:extLst>
                <a:ext uri="{FF2B5EF4-FFF2-40B4-BE49-F238E27FC236}">
                  <a16:creationId xmlns:a16="http://schemas.microsoft.com/office/drawing/2014/main" id="{4FB5F67B-FA58-4B07-A577-2F79A26344F6}"/>
                </a:ext>
              </a:extLst>
            </p:cNvPr>
            <p:cNvSpPr>
              <a:spLocks/>
            </p:cNvSpPr>
            <p:nvPr/>
          </p:nvSpPr>
          <p:spPr bwMode="auto">
            <a:xfrm>
              <a:off x="6153" y="1982"/>
              <a:ext cx="3" cy="6"/>
            </a:xfrm>
            <a:custGeom>
              <a:avLst/>
              <a:gdLst>
                <a:gd name="T0" fmla="*/ 2 w 2"/>
                <a:gd name="T1" fmla="*/ 2 h 4"/>
                <a:gd name="T2" fmla="*/ 1 w 2"/>
                <a:gd name="T3" fmla="*/ 3 h 4"/>
                <a:gd name="T4" fmla="*/ 2 w 2"/>
                <a:gd name="T5" fmla="*/ 2 h 4"/>
              </a:gdLst>
              <a:ahLst/>
              <a:cxnLst>
                <a:cxn ang="0">
                  <a:pos x="T0" y="T1"/>
                </a:cxn>
                <a:cxn ang="0">
                  <a:pos x="T2" y="T3"/>
                </a:cxn>
                <a:cxn ang="0">
                  <a:pos x="T4" y="T5"/>
                </a:cxn>
              </a:cxnLst>
              <a:rect l="0" t="0" r="r" b="b"/>
              <a:pathLst>
                <a:path w="2" h="4">
                  <a:moveTo>
                    <a:pt x="2" y="2"/>
                  </a:moveTo>
                  <a:cubicBezTo>
                    <a:pt x="2" y="0"/>
                    <a:pt x="0" y="2"/>
                    <a:pt x="1" y="3"/>
                  </a:cubicBezTo>
                  <a:cubicBezTo>
                    <a:pt x="1" y="3"/>
                    <a:pt x="2" y="4"/>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2" name="Freeform 751">
              <a:extLst>
                <a:ext uri="{FF2B5EF4-FFF2-40B4-BE49-F238E27FC236}">
                  <a16:creationId xmlns:a16="http://schemas.microsoft.com/office/drawing/2014/main" id="{DC2C74CF-2532-45DA-A5DD-059D4431FFCB}"/>
                </a:ext>
              </a:extLst>
            </p:cNvPr>
            <p:cNvSpPr>
              <a:spLocks/>
            </p:cNvSpPr>
            <p:nvPr/>
          </p:nvSpPr>
          <p:spPr bwMode="auto">
            <a:xfrm>
              <a:off x="6174" y="1994"/>
              <a:ext cx="5" cy="10"/>
            </a:xfrm>
            <a:custGeom>
              <a:avLst/>
              <a:gdLst>
                <a:gd name="T0" fmla="*/ 2 w 4"/>
                <a:gd name="T1" fmla="*/ 5 h 7"/>
                <a:gd name="T2" fmla="*/ 3 w 4"/>
                <a:gd name="T3" fmla="*/ 2 h 7"/>
                <a:gd name="T4" fmla="*/ 2 w 4"/>
                <a:gd name="T5" fmla="*/ 1 h 7"/>
                <a:gd name="T6" fmla="*/ 0 w 4"/>
                <a:gd name="T7" fmla="*/ 4 h 7"/>
                <a:gd name="T8" fmla="*/ 2 w 4"/>
                <a:gd name="T9" fmla="*/ 5 h 7"/>
              </a:gdLst>
              <a:ahLst/>
              <a:cxnLst>
                <a:cxn ang="0">
                  <a:pos x="T0" y="T1"/>
                </a:cxn>
                <a:cxn ang="0">
                  <a:pos x="T2" y="T3"/>
                </a:cxn>
                <a:cxn ang="0">
                  <a:pos x="T4" y="T5"/>
                </a:cxn>
                <a:cxn ang="0">
                  <a:pos x="T6" y="T7"/>
                </a:cxn>
                <a:cxn ang="0">
                  <a:pos x="T8" y="T9"/>
                </a:cxn>
              </a:cxnLst>
              <a:rect l="0" t="0" r="r" b="b"/>
              <a:pathLst>
                <a:path w="4" h="7">
                  <a:moveTo>
                    <a:pt x="2" y="5"/>
                  </a:moveTo>
                  <a:cubicBezTo>
                    <a:pt x="3" y="3"/>
                    <a:pt x="4" y="3"/>
                    <a:pt x="3" y="2"/>
                  </a:cubicBezTo>
                  <a:cubicBezTo>
                    <a:pt x="3" y="1"/>
                    <a:pt x="3" y="0"/>
                    <a:pt x="2" y="1"/>
                  </a:cubicBezTo>
                  <a:cubicBezTo>
                    <a:pt x="0" y="1"/>
                    <a:pt x="0" y="0"/>
                    <a:pt x="0" y="4"/>
                  </a:cubicBezTo>
                  <a:cubicBezTo>
                    <a:pt x="0" y="4"/>
                    <a:pt x="0" y="7"/>
                    <a:pt x="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3" name="Freeform 752">
              <a:extLst>
                <a:ext uri="{FF2B5EF4-FFF2-40B4-BE49-F238E27FC236}">
                  <a16:creationId xmlns:a16="http://schemas.microsoft.com/office/drawing/2014/main" id="{75A48B13-E6FE-488B-A2D5-97E14563F5C6}"/>
                </a:ext>
              </a:extLst>
            </p:cNvPr>
            <p:cNvSpPr>
              <a:spLocks/>
            </p:cNvSpPr>
            <p:nvPr/>
          </p:nvSpPr>
          <p:spPr bwMode="auto">
            <a:xfrm>
              <a:off x="6165" y="1963"/>
              <a:ext cx="52" cy="67"/>
            </a:xfrm>
            <a:custGeom>
              <a:avLst/>
              <a:gdLst>
                <a:gd name="T0" fmla="*/ 3 w 37"/>
                <a:gd name="T1" fmla="*/ 10 h 49"/>
                <a:gd name="T2" fmla="*/ 0 w 37"/>
                <a:gd name="T3" fmla="*/ 11 h 49"/>
                <a:gd name="T4" fmla="*/ 2 w 37"/>
                <a:gd name="T5" fmla="*/ 14 h 49"/>
                <a:gd name="T6" fmla="*/ 6 w 37"/>
                <a:gd name="T7" fmla="*/ 18 h 49"/>
                <a:gd name="T8" fmla="*/ 4 w 37"/>
                <a:gd name="T9" fmla="*/ 17 h 49"/>
                <a:gd name="T10" fmla="*/ 2 w 37"/>
                <a:gd name="T11" fmla="*/ 15 h 49"/>
                <a:gd name="T12" fmla="*/ 1 w 37"/>
                <a:gd name="T13" fmla="*/ 16 h 49"/>
                <a:gd name="T14" fmla="*/ 3 w 37"/>
                <a:gd name="T15" fmla="*/ 20 h 49"/>
                <a:gd name="T16" fmla="*/ 5 w 37"/>
                <a:gd name="T17" fmla="*/ 22 h 49"/>
                <a:gd name="T18" fmla="*/ 9 w 37"/>
                <a:gd name="T19" fmla="*/ 20 h 49"/>
                <a:gd name="T20" fmla="*/ 10 w 37"/>
                <a:gd name="T21" fmla="*/ 22 h 49"/>
                <a:gd name="T22" fmla="*/ 10 w 37"/>
                <a:gd name="T23" fmla="*/ 19 h 49"/>
                <a:gd name="T24" fmla="*/ 9 w 37"/>
                <a:gd name="T25" fmla="*/ 17 h 49"/>
                <a:gd name="T26" fmla="*/ 9 w 37"/>
                <a:gd name="T27" fmla="*/ 15 h 49"/>
                <a:gd name="T28" fmla="*/ 9 w 37"/>
                <a:gd name="T29" fmla="*/ 13 h 49"/>
                <a:gd name="T30" fmla="*/ 12 w 37"/>
                <a:gd name="T31" fmla="*/ 14 h 49"/>
                <a:gd name="T32" fmla="*/ 15 w 37"/>
                <a:gd name="T33" fmla="*/ 19 h 49"/>
                <a:gd name="T34" fmla="*/ 15 w 37"/>
                <a:gd name="T35" fmla="*/ 21 h 49"/>
                <a:gd name="T36" fmla="*/ 15 w 37"/>
                <a:gd name="T37" fmla="*/ 22 h 49"/>
                <a:gd name="T38" fmla="*/ 15 w 37"/>
                <a:gd name="T39" fmla="*/ 24 h 49"/>
                <a:gd name="T40" fmla="*/ 13 w 37"/>
                <a:gd name="T41" fmla="*/ 28 h 49"/>
                <a:gd name="T42" fmla="*/ 9 w 37"/>
                <a:gd name="T43" fmla="*/ 35 h 49"/>
                <a:gd name="T44" fmla="*/ 10 w 37"/>
                <a:gd name="T45" fmla="*/ 38 h 49"/>
                <a:gd name="T46" fmla="*/ 10 w 37"/>
                <a:gd name="T47" fmla="*/ 42 h 49"/>
                <a:gd name="T48" fmla="*/ 9 w 37"/>
                <a:gd name="T49" fmla="*/ 44 h 49"/>
                <a:gd name="T50" fmla="*/ 12 w 37"/>
                <a:gd name="T51" fmla="*/ 45 h 49"/>
                <a:gd name="T52" fmla="*/ 15 w 37"/>
                <a:gd name="T53" fmla="*/ 46 h 49"/>
                <a:gd name="T54" fmla="*/ 16 w 37"/>
                <a:gd name="T55" fmla="*/ 44 h 49"/>
                <a:gd name="T56" fmla="*/ 15 w 37"/>
                <a:gd name="T57" fmla="*/ 38 h 49"/>
                <a:gd name="T58" fmla="*/ 18 w 37"/>
                <a:gd name="T59" fmla="*/ 37 h 49"/>
                <a:gd name="T60" fmla="*/ 18 w 37"/>
                <a:gd name="T61" fmla="*/ 39 h 49"/>
                <a:gd name="T62" fmla="*/ 17 w 37"/>
                <a:gd name="T63" fmla="*/ 42 h 49"/>
                <a:gd name="T64" fmla="*/ 17 w 37"/>
                <a:gd name="T65" fmla="*/ 47 h 49"/>
                <a:gd name="T66" fmla="*/ 18 w 37"/>
                <a:gd name="T67" fmla="*/ 47 h 49"/>
                <a:gd name="T68" fmla="*/ 23 w 37"/>
                <a:gd name="T69" fmla="*/ 43 h 49"/>
                <a:gd name="T70" fmla="*/ 24 w 37"/>
                <a:gd name="T71" fmla="*/ 41 h 49"/>
                <a:gd name="T72" fmla="*/ 27 w 37"/>
                <a:gd name="T73" fmla="*/ 40 h 49"/>
                <a:gd name="T74" fmla="*/ 35 w 37"/>
                <a:gd name="T75" fmla="*/ 19 h 49"/>
                <a:gd name="T76" fmla="*/ 36 w 37"/>
                <a:gd name="T77" fmla="*/ 14 h 49"/>
                <a:gd name="T78" fmla="*/ 33 w 37"/>
                <a:gd name="T79" fmla="*/ 11 h 49"/>
                <a:gd name="T80" fmla="*/ 29 w 37"/>
                <a:gd name="T81" fmla="*/ 11 h 49"/>
                <a:gd name="T82" fmla="*/ 30 w 37"/>
                <a:gd name="T83" fmla="*/ 9 h 49"/>
                <a:gd name="T84" fmla="*/ 30 w 37"/>
                <a:gd name="T85" fmla="*/ 5 h 49"/>
                <a:gd name="T86" fmla="*/ 28 w 37"/>
                <a:gd name="T87" fmla="*/ 5 h 49"/>
                <a:gd name="T88" fmla="*/ 23 w 37"/>
                <a:gd name="T89" fmla="*/ 5 h 49"/>
                <a:gd name="T90" fmla="*/ 20 w 37"/>
                <a:gd name="T91" fmla="*/ 0 h 49"/>
                <a:gd name="T92" fmla="*/ 14 w 37"/>
                <a:gd name="T93" fmla="*/ 2 h 49"/>
                <a:gd name="T94" fmla="*/ 11 w 37"/>
                <a:gd name="T95" fmla="*/ 4 h 49"/>
                <a:gd name="T96" fmla="*/ 8 w 37"/>
                <a:gd name="T97" fmla="*/ 7 h 49"/>
                <a:gd name="T98" fmla="*/ 6 w 37"/>
                <a:gd name="T99" fmla="*/ 8 h 49"/>
                <a:gd name="T100" fmla="*/ 4 w 37"/>
                <a:gd name="T101" fmla="*/ 8 h 49"/>
                <a:gd name="T102" fmla="*/ 3 w 37"/>
                <a:gd name="T103" fmla="*/ 1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49">
                  <a:moveTo>
                    <a:pt x="3" y="10"/>
                  </a:moveTo>
                  <a:cubicBezTo>
                    <a:pt x="2" y="10"/>
                    <a:pt x="0" y="10"/>
                    <a:pt x="0" y="11"/>
                  </a:cubicBezTo>
                  <a:cubicBezTo>
                    <a:pt x="1" y="12"/>
                    <a:pt x="1" y="14"/>
                    <a:pt x="2" y="14"/>
                  </a:cubicBezTo>
                  <a:cubicBezTo>
                    <a:pt x="2" y="14"/>
                    <a:pt x="7" y="18"/>
                    <a:pt x="6" y="18"/>
                  </a:cubicBezTo>
                  <a:cubicBezTo>
                    <a:pt x="5" y="19"/>
                    <a:pt x="4" y="19"/>
                    <a:pt x="4" y="17"/>
                  </a:cubicBezTo>
                  <a:cubicBezTo>
                    <a:pt x="3" y="15"/>
                    <a:pt x="3" y="15"/>
                    <a:pt x="2" y="15"/>
                  </a:cubicBezTo>
                  <a:cubicBezTo>
                    <a:pt x="2" y="15"/>
                    <a:pt x="1" y="15"/>
                    <a:pt x="1" y="16"/>
                  </a:cubicBezTo>
                  <a:cubicBezTo>
                    <a:pt x="1" y="17"/>
                    <a:pt x="1" y="18"/>
                    <a:pt x="3" y="20"/>
                  </a:cubicBezTo>
                  <a:cubicBezTo>
                    <a:pt x="5" y="22"/>
                    <a:pt x="1" y="23"/>
                    <a:pt x="5" y="22"/>
                  </a:cubicBezTo>
                  <a:cubicBezTo>
                    <a:pt x="8" y="20"/>
                    <a:pt x="9" y="19"/>
                    <a:pt x="9" y="20"/>
                  </a:cubicBezTo>
                  <a:cubicBezTo>
                    <a:pt x="8" y="22"/>
                    <a:pt x="8" y="23"/>
                    <a:pt x="10" y="22"/>
                  </a:cubicBezTo>
                  <a:cubicBezTo>
                    <a:pt x="11" y="21"/>
                    <a:pt x="13" y="21"/>
                    <a:pt x="10" y="19"/>
                  </a:cubicBezTo>
                  <a:cubicBezTo>
                    <a:pt x="7" y="18"/>
                    <a:pt x="7" y="18"/>
                    <a:pt x="9" y="17"/>
                  </a:cubicBezTo>
                  <a:cubicBezTo>
                    <a:pt x="10" y="16"/>
                    <a:pt x="10" y="16"/>
                    <a:pt x="9" y="15"/>
                  </a:cubicBezTo>
                  <a:cubicBezTo>
                    <a:pt x="8" y="13"/>
                    <a:pt x="8" y="13"/>
                    <a:pt x="9" y="13"/>
                  </a:cubicBezTo>
                  <a:cubicBezTo>
                    <a:pt x="10" y="13"/>
                    <a:pt x="12" y="12"/>
                    <a:pt x="12" y="14"/>
                  </a:cubicBezTo>
                  <a:cubicBezTo>
                    <a:pt x="13" y="16"/>
                    <a:pt x="14" y="18"/>
                    <a:pt x="15" y="19"/>
                  </a:cubicBezTo>
                  <a:cubicBezTo>
                    <a:pt x="15" y="20"/>
                    <a:pt x="16" y="20"/>
                    <a:pt x="15" y="21"/>
                  </a:cubicBezTo>
                  <a:cubicBezTo>
                    <a:pt x="14" y="22"/>
                    <a:pt x="13" y="22"/>
                    <a:pt x="15" y="22"/>
                  </a:cubicBezTo>
                  <a:cubicBezTo>
                    <a:pt x="16" y="22"/>
                    <a:pt x="16" y="22"/>
                    <a:pt x="15" y="24"/>
                  </a:cubicBezTo>
                  <a:cubicBezTo>
                    <a:pt x="14" y="25"/>
                    <a:pt x="15" y="26"/>
                    <a:pt x="13" y="28"/>
                  </a:cubicBezTo>
                  <a:cubicBezTo>
                    <a:pt x="12" y="30"/>
                    <a:pt x="8" y="31"/>
                    <a:pt x="9" y="35"/>
                  </a:cubicBezTo>
                  <a:cubicBezTo>
                    <a:pt x="9" y="38"/>
                    <a:pt x="10" y="38"/>
                    <a:pt x="10" y="38"/>
                  </a:cubicBezTo>
                  <a:cubicBezTo>
                    <a:pt x="10" y="38"/>
                    <a:pt x="11" y="42"/>
                    <a:pt x="10" y="42"/>
                  </a:cubicBezTo>
                  <a:cubicBezTo>
                    <a:pt x="8" y="42"/>
                    <a:pt x="7" y="42"/>
                    <a:pt x="9" y="44"/>
                  </a:cubicBezTo>
                  <a:cubicBezTo>
                    <a:pt x="11" y="45"/>
                    <a:pt x="11" y="44"/>
                    <a:pt x="12" y="45"/>
                  </a:cubicBezTo>
                  <a:cubicBezTo>
                    <a:pt x="14" y="45"/>
                    <a:pt x="14" y="46"/>
                    <a:pt x="15" y="46"/>
                  </a:cubicBezTo>
                  <a:cubicBezTo>
                    <a:pt x="15" y="46"/>
                    <a:pt x="17" y="46"/>
                    <a:pt x="16" y="44"/>
                  </a:cubicBezTo>
                  <a:cubicBezTo>
                    <a:pt x="14" y="42"/>
                    <a:pt x="14" y="40"/>
                    <a:pt x="15" y="38"/>
                  </a:cubicBezTo>
                  <a:cubicBezTo>
                    <a:pt x="16" y="37"/>
                    <a:pt x="17" y="36"/>
                    <a:pt x="18" y="37"/>
                  </a:cubicBezTo>
                  <a:cubicBezTo>
                    <a:pt x="18" y="38"/>
                    <a:pt x="18" y="39"/>
                    <a:pt x="18" y="39"/>
                  </a:cubicBezTo>
                  <a:cubicBezTo>
                    <a:pt x="17" y="40"/>
                    <a:pt x="17" y="40"/>
                    <a:pt x="17" y="42"/>
                  </a:cubicBezTo>
                  <a:cubicBezTo>
                    <a:pt x="18" y="43"/>
                    <a:pt x="18" y="46"/>
                    <a:pt x="17" y="47"/>
                  </a:cubicBezTo>
                  <a:cubicBezTo>
                    <a:pt x="17" y="48"/>
                    <a:pt x="16" y="49"/>
                    <a:pt x="18" y="47"/>
                  </a:cubicBezTo>
                  <a:cubicBezTo>
                    <a:pt x="20" y="46"/>
                    <a:pt x="23" y="45"/>
                    <a:pt x="23" y="43"/>
                  </a:cubicBezTo>
                  <a:cubicBezTo>
                    <a:pt x="23" y="41"/>
                    <a:pt x="23" y="40"/>
                    <a:pt x="24" y="41"/>
                  </a:cubicBezTo>
                  <a:cubicBezTo>
                    <a:pt x="25" y="42"/>
                    <a:pt x="26" y="43"/>
                    <a:pt x="27" y="40"/>
                  </a:cubicBezTo>
                  <a:cubicBezTo>
                    <a:pt x="28" y="37"/>
                    <a:pt x="32" y="22"/>
                    <a:pt x="35" y="19"/>
                  </a:cubicBezTo>
                  <a:cubicBezTo>
                    <a:pt x="37" y="17"/>
                    <a:pt x="36" y="17"/>
                    <a:pt x="36" y="14"/>
                  </a:cubicBezTo>
                  <a:cubicBezTo>
                    <a:pt x="35" y="11"/>
                    <a:pt x="34" y="11"/>
                    <a:pt x="33" y="11"/>
                  </a:cubicBezTo>
                  <a:cubicBezTo>
                    <a:pt x="32" y="12"/>
                    <a:pt x="30" y="11"/>
                    <a:pt x="29" y="11"/>
                  </a:cubicBezTo>
                  <a:cubicBezTo>
                    <a:pt x="28" y="10"/>
                    <a:pt x="29" y="10"/>
                    <a:pt x="30" y="9"/>
                  </a:cubicBezTo>
                  <a:cubicBezTo>
                    <a:pt x="31" y="9"/>
                    <a:pt x="32" y="6"/>
                    <a:pt x="30" y="5"/>
                  </a:cubicBezTo>
                  <a:cubicBezTo>
                    <a:pt x="28" y="4"/>
                    <a:pt x="29" y="4"/>
                    <a:pt x="28" y="5"/>
                  </a:cubicBezTo>
                  <a:cubicBezTo>
                    <a:pt x="27" y="6"/>
                    <a:pt x="24" y="7"/>
                    <a:pt x="23" y="5"/>
                  </a:cubicBezTo>
                  <a:cubicBezTo>
                    <a:pt x="21" y="2"/>
                    <a:pt x="21" y="0"/>
                    <a:pt x="20" y="0"/>
                  </a:cubicBezTo>
                  <a:cubicBezTo>
                    <a:pt x="19" y="0"/>
                    <a:pt x="14" y="0"/>
                    <a:pt x="14" y="2"/>
                  </a:cubicBezTo>
                  <a:cubicBezTo>
                    <a:pt x="13" y="4"/>
                    <a:pt x="12" y="4"/>
                    <a:pt x="11" y="4"/>
                  </a:cubicBezTo>
                  <a:cubicBezTo>
                    <a:pt x="10" y="5"/>
                    <a:pt x="8" y="6"/>
                    <a:pt x="8" y="7"/>
                  </a:cubicBezTo>
                  <a:cubicBezTo>
                    <a:pt x="7" y="8"/>
                    <a:pt x="7" y="8"/>
                    <a:pt x="6" y="8"/>
                  </a:cubicBezTo>
                  <a:cubicBezTo>
                    <a:pt x="5" y="7"/>
                    <a:pt x="4" y="6"/>
                    <a:pt x="4" y="8"/>
                  </a:cubicBezTo>
                  <a:cubicBezTo>
                    <a:pt x="4" y="9"/>
                    <a:pt x="4" y="10"/>
                    <a:pt x="3" y="1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4" name="Freeform 753">
              <a:extLst>
                <a:ext uri="{FF2B5EF4-FFF2-40B4-BE49-F238E27FC236}">
                  <a16:creationId xmlns:a16="http://schemas.microsoft.com/office/drawing/2014/main" id="{6FAFEF10-58B3-4B69-B467-88AEA3F0F661}"/>
                </a:ext>
              </a:extLst>
            </p:cNvPr>
            <p:cNvSpPr>
              <a:spLocks/>
            </p:cNvSpPr>
            <p:nvPr/>
          </p:nvSpPr>
          <p:spPr bwMode="auto">
            <a:xfrm>
              <a:off x="6215" y="1953"/>
              <a:ext cx="57" cy="37"/>
            </a:xfrm>
            <a:custGeom>
              <a:avLst/>
              <a:gdLst>
                <a:gd name="T0" fmla="*/ 3 w 41"/>
                <a:gd name="T1" fmla="*/ 15 h 27"/>
                <a:gd name="T2" fmla="*/ 2 w 41"/>
                <a:gd name="T3" fmla="*/ 16 h 27"/>
                <a:gd name="T4" fmla="*/ 6 w 41"/>
                <a:gd name="T5" fmla="*/ 16 h 27"/>
                <a:gd name="T6" fmla="*/ 7 w 41"/>
                <a:gd name="T7" fmla="*/ 18 h 27"/>
                <a:gd name="T8" fmla="*/ 6 w 41"/>
                <a:gd name="T9" fmla="*/ 21 h 27"/>
                <a:gd name="T10" fmla="*/ 7 w 41"/>
                <a:gd name="T11" fmla="*/ 23 h 27"/>
                <a:gd name="T12" fmla="*/ 8 w 41"/>
                <a:gd name="T13" fmla="*/ 24 h 27"/>
                <a:gd name="T14" fmla="*/ 9 w 41"/>
                <a:gd name="T15" fmla="*/ 26 h 27"/>
                <a:gd name="T16" fmla="*/ 12 w 41"/>
                <a:gd name="T17" fmla="*/ 27 h 27"/>
                <a:gd name="T18" fmla="*/ 15 w 41"/>
                <a:gd name="T19" fmla="*/ 27 h 27"/>
                <a:gd name="T20" fmla="*/ 15 w 41"/>
                <a:gd name="T21" fmla="*/ 24 h 27"/>
                <a:gd name="T22" fmla="*/ 17 w 41"/>
                <a:gd name="T23" fmla="*/ 21 h 27"/>
                <a:gd name="T24" fmla="*/ 24 w 41"/>
                <a:gd name="T25" fmla="*/ 14 h 27"/>
                <a:gd name="T26" fmla="*/ 31 w 41"/>
                <a:gd name="T27" fmla="*/ 18 h 27"/>
                <a:gd name="T28" fmla="*/ 33 w 41"/>
                <a:gd name="T29" fmla="*/ 15 h 27"/>
                <a:gd name="T30" fmla="*/ 40 w 41"/>
                <a:gd name="T31" fmla="*/ 9 h 27"/>
                <a:gd name="T32" fmla="*/ 40 w 41"/>
                <a:gd name="T33" fmla="*/ 8 h 27"/>
                <a:gd name="T34" fmla="*/ 39 w 41"/>
                <a:gd name="T35" fmla="*/ 6 h 27"/>
                <a:gd name="T36" fmla="*/ 39 w 41"/>
                <a:gd name="T37" fmla="*/ 3 h 27"/>
                <a:gd name="T38" fmla="*/ 38 w 41"/>
                <a:gd name="T39" fmla="*/ 2 h 27"/>
                <a:gd name="T40" fmla="*/ 31 w 41"/>
                <a:gd name="T41" fmla="*/ 1 h 27"/>
                <a:gd name="T42" fmla="*/ 24 w 41"/>
                <a:gd name="T43" fmla="*/ 1 h 27"/>
                <a:gd name="T44" fmla="*/ 24 w 41"/>
                <a:gd name="T45" fmla="*/ 4 h 27"/>
                <a:gd name="T46" fmla="*/ 19 w 41"/>
                <a:gd name="T47" fmla="*/ 7 h 27"/>
                <a:gd name="T48" fmla="*/ 14 w 41"/>
                <a:gd name="T49" fmla="*/ 4 h 27"/>
                <a:gd name="T50" fmla="*/ 12 w 41"/>
                <a:gd name="T51" fmla="*/ 6 h 27"/>
                <a:gd name="T52" fmla="*/ 11 w 41"/>
                <a:gd name="T53" fmla="*/ 9 h 27"/>
                <a:gd name="T54" fmla="*/ 3 w 41"/>
                <a:gd name="T5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27">
                  <a:moveTo>
                    <a:pt x="3" y="15"/>
                  </a:moveTo>
                  <a:cubicBezTo>
                    <a:pt x="0" y="17"/>
                    <a:pt x="2" y="16"/>
                    <a:pt x="2" y="16"/>
                  </a:cubicBezTo>
                  <a:cubicBezTo>
                    <a:pt x="5" y="14"/>
                    <a:pt x="6" y="15"/>
                    <a:pt x="6" y="16"/>
                  </a:cubicBezTo>
                  <a:cubicBezTo>
                    <a:pt x="6" y="18"/>
                    <a:pt x="8" y="17"/>
                    <a:pt x="7" y="18"/>
                  </a:cubicBezTo>
                  <a:cubicBezTo>
                    <a:pt x="6" y="18"/>
                    <a:pt x="7" y="19"/>
                    <a:pt x="6" y="21"/>
                  </a:cubicBezTo>
                  <a:cubicBezTo>
                    <a:pt x="6" y="22"/>
                    <a:pt x="7" y="22"/>
                    <a:pt x="7" y="23"/>
                  </a:cubicBezTo>
                  <a:cubicBezTo>
                    <a:pt x="7" y="24"/>
                    <a:pt x="7" y="24"/>
                    <a:pt x="8" y="24"/>
                  </a:cubicBezTo>
                  <a:cubicBezTo>
                    <a:pt x="9" y="23"/>
                    <a:pt x="9" y="24"/>
                    <a:pt x="9" y="26"/>
                  </a:cubicBezTo>
                  <a:cubicBezTo>
                    <a:pt x="10" y="27"/>
                    <a:pt x="11" y="27"/>
                    <a:pt x="12" y="27"/>
                  </a:cubicBezTo>
                  <a:cubicBezTo>
                    <a:pt x="13" y="27"/>
                    <a:pt x="14" y="27"/>
                    <a:pt x="15" y="27"/>
                  </a:cubicBezTo>
                  <a:cubicBezTo>
                    <a:pt x="15" y="26"/>
                    <a:pt x="15" y="25"/>
                    <a:pt x="15" y="24"/>
                  </a:cubicBezTo>
                  <a:cubicBezTo>
                    <a:pt x="15" y="23"/>
                    <a:pt x="16" y="21"/>
                    <a:pt x="17" y="21"/>
                  </a:cubicBezTo>
                  <a:cubicBezTo>
                    <a:pt x="18" y="20"/>
                    <a:pt x="21" y="17"/>
                    <a:pt x="24" y="14"/>
                  </a:cubicBezTo>
                  <a:cubicBezTo>
                    <a:pt x="28" y="12"/>
                    <a:pt x="29" y="16"/>
                    <a:pt x="31" y="18"/>
                  </a:cubicBezTo>
                  <a:cubicBezTo>
                    <a:pt x="33" y="20"/>
                    <a:pt x="33" y="17"/>
                    <a:pt x="33" y="15"/>
                  </a:cubicBezTo>
                  <a:cubicBezTo>
                    <a:pt x="34" y="13"/>
                    <a:pt x="39" y="10"/>
                    <a:pt x="40" y="9"/>
                  </a:cubicBezTo>
                  <a:cubicBezTo>
                    <a:pt x="41" y="8"/>
                    <a:pt x="40" y="9"/>
                    <a:pt x="40" y="8"/>
                  </a:cubicBezTo>
                  <a:cubicBezTo>
                    <a:pt x="40" y="7"/>
                    <a:pt x="40" y="6"/>
                    <a:pt x="39" y="6"/>
                  </a:cubicBezTo>
                  <a:cubicBezTo>
                    <a:pt x="38" y="6"/>
                    <a:pt x="39" y="5"/>
                    <a:pt x="39" y="3"/>
                  </a:cubicBezTo>
                  <a:cubicBezTo>
                    <a:pt x="40" y="2"/>
                    <a:pt x="39" y="2"/>
                    <a:pt x="38" y="2"/>
                  </a:cubicBezTo>
                  <a:cubicBezTo>
                    <a:pt x="36" y="2"/>
                    <a:pt x="33" y="1"/>
                    <a:pt x="31" y="1"/>
                  </a:cubicBezTo>
                  <a:cubicBezTo>
                    <a:pt x="29" y="0"/>
                    <a:pt x="26" y="0"/>
                    <a:pt x="24" y="1"/>
                  </a:cubicBezTo>
                  <a:cubicBezTo>
                    <a:pt x="23" y="2"/>
                    <a:pt x="24" y="2"/>
                    <a:pt x="24" y="4"/>
                  </a:cubicBezTo>
                  <a:cubicBezTo>
                    <a:pt x="24" y="6"/>
                    <a:pt x="22" y="6"/>
                    <a:pt x="19" y="7"/>
                  </a:cubicBezTo>
                  <a:cubicBezTo>
                    <a:pt x="15" y="8"/>
                    <a:pt x="15" y="5"/>
                    <a:pt x="14" y="4"/>
                  </a:cubicBezTo>
                  <a:cubicBezTo>
                    <a:pt x="13" y="3"/>
                    <a:pt x="13" y="5"/>
                    <a:pt x="12" y="6"/>
                  </a:cubicBezTo>
                  <a:cubicBezTo>
                    <a:pt x="11" y="7"/>
                    <a:pt x="10" y="8"/>
                    <a:pt x="11" y="9"/>
                  </a:cubicBezTo>
                  <a:cubicBezTo>
                    <a:pt x="11" y="10"/>
                    <a:pt x="6" y="13"/>
                    <a:pt x="3" y="1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5" name="Freeform 754">
              <a:extLst>
                <a:ext uri="{FF2B5EF4-FFF2-40B4-BE49-F238E27FC236}">
                  <a16:creationId xmlns:a16="http://schemas.microsoft.com/office/drawing/2014/main" id="{065BAC08-3DD9-4B9E-A2BC-F90BCBBE79D3}"/>
                </a:ext>
              </a:extLst>
            </p:cNvPr>
            <p:cNvSpPr>
              <a:spLocks/>
            </p:cNvSpPr>
            <p:nvPr/>
          </p:nvSpPr>
          <p:spPr bwMode="auto">
            <a:xfrm>
              <a:off x="6124" y="2121"/>
              <a:ext cx="15" cy="18"/>
            </a:xfrm>
            <a:custGeom>
              <a:avLst/>
              <a:gdLst>
                <a:gd name="T0" fmla="*/ 2 w 11"/>
                <a:gd name="T1" fmla="*/ 9 h 13"/>
                <a:gd name="T2" fmla="*/ 1 w 11"/>
                <a:gd name="T3" fmla="*/ 12 h 13"/>
                <a:gd name="T4" fmla="*/ 4 w 11"/>
                <a:gd name="T5" fmla="*/ 11 h 13"/>
                <a:gd name="T6" fmla="*/ 9 w 11"/>
                <a:gd name="T7" fmla="*/ 4 h 13"/>
                <a:gd name="T8" fmla="*/ 9 w 11"/>
                <a:gd name="T9" fmla="*/ 2 h 13"/>
                <a:gd name="T10" fmla="*/ 6 w 11"/>
                <a:gd name="T11" fmla="*/ 3 h 13"/>
                <a:gd name="T12" fmla="*/ 5 w 11"/>
                <a:gd name="T13" fmla="*/ 4 h 13"/>
                <a:gd name="T14" fmla="*/ 5 w 11"/>
                <a:gd name="T15" fmla="*/ 6 h 13"/>
                <a:gd name="T16" fmla="*/ 2 w 11"/>
                <a:gd name="T1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3">
                  <a:moveTo>
                    <a:pt x="2" y="9"/>
                  </a:moveTo>
                  <a:cubicBezTo>
                    <a:pt x="2" y="10"/>
                    <a:pt x="0" y="11"/>
                    <a:pt x="1" y="12"/>
                  </a:cubicBezTo>
                  <a:cubicBezTo>
                    <a:pt x="1" y="12"/>
                    <a:pt x="3" y="13"/>
                    <a:pt x="4" y="11"/>
                  </a:cubicBezTo>
                  <a:cubicBezTo>
                    <a:pt x="5" y="8"/>
                    <a:pt x="7" y="5"/>
                    <a:pt x="9" y="4"/>
                  </a:cubicBezTo>
                  <a:cubicBezTo>
                    <a:pt x="10" y="2"/>
                    <a:pt x="11" y="0"/>
                    <a:pt x="9" y="2"/>
                  </a:cubicBezTo>
                  <a:cubicBezTo>
                    <a:pt x="7" y="4"/>
                    <a:pt x="7" y="4"/>
                    <a:pt x="6" y="3"/>
                  </a:cubicBezTo>
                  <a:cubicBezTo>
                    <a:pt x="5" y="2"/>
                    <a:pt x="4" y="3"/>
                    <a:pt x="5" y="4"/>
                  </a:cubicBezTo>
                  <a:cubicBezTo>
                    <a:pt x="6" y="5"/>
                    <a:pt x="6" y="5"/>
                    <a:pt x="5" y="6"/>
                  </a:cubicBezTo>
                  <a:cubicBezTo>
                    <a:pt x="3" y="7"/>
                    <a:pt x="2" y="8"/>
                    <a:pt x="2"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6" name="Freeform 755">
              <a:extLst>
                <a:ext uri="{FF2B5EF4-FFF2-40B4-BE49-F238E27FC236}">
                  <a16:creationId xmlns:a16="http://schemas.microsoft.com/office/drawing/2014/main" id="{A31638D4-B4E4-4D93-91F7-4932354F1B60}"/>
                </a:ext>
              </a:extLst>
            </p:cNvPr>
            <p:cNvSpPr>
              <a:spLocks/>
            </p:cNvSpPr>
            <p:nvPr/>
          </p:nvSpPr>
          <p:spPr bwMode="auto">
            <a:xfrm>
              <a:off x="6156" y="2085"/>
              <a:ext cx="12" cy="11"/>
            </a:xfrm>
            <a:custGeom>
              <a:avLst/>
              <a:gdLst>
                <a:gd name="T0" fmla="*/ 2 w 9"/>
                <a:gd name="T1" fmla="*/ 5 h 8"/>
                <a:gd name="T2" fmla="*/ 7 w 9"/>
                <a:gd name="T3" fmla="*/ 3 h 8"/>
                <a:gd name="T4" fmla="*/ 6 w 9"/>
                <a:gd name="T5" fmla="*/ 2 h 8"/>
                <a:gd name="T6" fmla="*/ 2 w 9"/>
                <a:gd name="T7" fmla="*/ 5 h 8"/>
              </a:gdLst>
              <a:ahLst/>
              <a:cxnLst>
                <a:cxn ang="0">
                  <a:pos x="T0" y="T1"/>
                </a:cxn>
                <a:cxn ang="0">
                  <a:pos x="T2" y="T3"/>
                </a:cxn>
                <a:cxn ang="0">
                  <a:pos x="T4" y="T5"/>
                </a:cxn>
                <a:cxn ang="0">
                  <a:pos x="T6" y="T7"/>
                </a:cxn>
              </a:cxnLst>
              <a:rect l="0" t="0" r="r" b="b"/>
              <a:pathLst>
                <a:path w="9" h="8">
                  <a:moveTo>
                    <a:pt x="2" y="5"/>
                  </a:moveTo>
                  <a:cubicBezTo>
                    <a:pt x="3" y="6"/>
                    <a:pt x="4" y="8"/>
                    <a:pt x="7" y="3"/>
                  </a:cubicBezTo>
                  <a:cubicBezTo>
                    <a:pt x="7" y="3"/>
                    <a:pt x="9" y="0"/>
                    <a:pt x="6" y="2"/>
                  </a:cubicBezTo>
                  <a:cubicBezTo>
                    <a:pt x="3" y="3"/>
                    <a:pt x="0" y="3"/>
                    <a:pt x="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7" name="Freeform 756">
              <a:extLst>
                <a:ext uri="{FF2B5EF4-FFF2-40B4-BE49-F238E27FC236}">
                  <a16:creationId xmlns:a16="http://schemas.microsoft.com/office/drawing/2014/main" id="{3C88F5A0-B0CA-460D-B2F9-6A0D5B034969}"/>
                </a:ext>
              </a:extLst>
            </p:cNvPr>
            <p:cNvSpPr>
              <a:spLocks/>
            </p:cNvSpPr>
            <p:nvPr/>
          </p:nvSpPr>
          <p:spPr bwMode="auto">
            <a:xfrm>
              <a:off x="6182" y="2041"/>
              <a:ext cx="5" cy="7"/>
            </a:xfrm>
            <a:custGeom>
              <a:avLst/>
              <a:gdLst>
                <a:gd name="T0" fmla="*/ 4 w 4"/>
                <a:gd name="T1" fmla="*/ 4 h 5"/>
                <a:gd name="T2" fmla="*/ 3 w 4"/>
                <a:gd name="T3" fmla="*/ 2 h 5"/>
                <a:gd name="T4" fmla="*/ 1 w 4"/>
                <a:gd name="T5" fmla="*/ 1 h 5"/>
                <a:gd name="T6" fmla="*/ 1 w 4"/>
                <a:gd name="T7" fmla="*/ 3 h 5"/>
                <a:gd name="T8" fmla="*/ 4 w 4"/>
                <a:gd name="T9" fmla="*/ 4 h 5"/>
              </a:gdLst>
              <a:ahLst/>
              <a:cxnLst>
                <a:cxn ang="0">
                  <a:pos x="T0" y="T1"/>
                </a:cxn>
                <a:cxn ang="0">
                  <a:pos x="T2" y="T3"/>
                </a:cxn>
                <a:cxn ang="0">
                  <a:pos x="T4" y="T5"/>
                </a:cxn>
                <a:cxn ang="0">
                  <a:pos x="T6" y="T7"/>
                </a:cxn>
                <a:cxn ang="0">
                  <a:pos x="T8" y="T9"/>
                </a:cxn>
              </a:cxnLst>
              <a:rect l="0" t="0" r="r" b="b"/>
              <a:pathLst>
                <a:path w="4" h="5">
                  <a:moveTo>
                    <a:pt x="4" y="4"/>
                  </a:moveTo>
                  <a:cubicBezTo>
                    <a:pt x="4" y="4"/>
                    <a:pt x="4" y="3"/>
                    <a:pt x="3" y="2"/>
                  </a:cubicBezTo>
                  <a:cubicBezTo>
                    <a:pt x="2" y="0"/>
                    <a:pt x="2" y="0"/>
                    <a:pt x="1" y="1"/>
                  </a:cubicBezTo>
                  <a:cubicBezTo>
                    <a:pt x="0" y="1"/>
                    <a:pt x="0" y="2"/>
                    <a:pt x="1" y="3"/>
                  </a:cubicBezTo>
                  <a:cubicBezTo>
                    <a:pt x="2" y="4"/>
                    <a:pt x="3" y="5"/>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8" name="Freeform 757">
              <a:extLst>
                <a:ext uri="{FF2B5EF4-FFF2-40B4-BE49-F238E27FC236}">
                  <a16:creationId xmlns:a16="http://schemas.microsoft.com/office/drawing/2014/main" id="{8CD6C226-56E2-4932-97F3-B45E01B8E7FD}"/>
                </a:ext>
              </a:extLst>
            </p:cNvPr>
            <p:cNvSpPr>
              <a:spLocks/>
            </p:cNvSpPr>
            <p:nvPr/>
          </p:nvSpPr>
          <p:spPr bwMode="auto">
            <a:xfrm>
              <a:off x="6192" y="2033"/>
              <a:ext cx="4" cy="11"/>
            </a:xfrm>
            <a:custGeom>
              <a:avLst/>
              <a:gdLst>
                <a:gd name="T0" fmla="*/ 2 w 3"/>
                <a:gd name="T1" fmla="*/ 3 h 8"/>
                <a:gd name="T2" fmla="*/ 0 w 3"/>
                <a:gd name="T3" fmla="*/ 8 h 8"/>
                <a:gd name="T4" fmla="*/ 3 w 3"/>
                <a:gd name="T5" fmla="*/ 1 h 8"/>
                <a:gd name="T6" fmla="*/ 2 w 3"/>
                <a:gd name="T7" fmla="*/ 3 h 8"/>
              </a:gdLst>
              <a:ahLst/>
              <a:cxnLst>
                <a:cxn ang="0">
                  <a:pos x="T0" y="T1"/>
                </a:cxn>
                <a:cxn ang="0">
                  <a:pos x="T2" y="T3"/>
                </a:cxn>
                <a:cxn ang="0">
                  <a:pos x="T4" y="T5"/>
                </a:cxn>
                <a:cxn ang="0">
                  <a:pos x="T6" y="T7"/>
                </a:cxn>
              </a:cxnLst>
              <a:rect l="0" t="0" r="r" b="b"/>
              <a:pathLst>
                <a:path w="3" h="8">
                  <a:moveTo>
                    <a:pt x="2" y="3"/>
                  </a:moveTo>
                  <a:cubicBezTo>
                    <a:pt x="1" y="4"/>
                    <a:pt x="0" y="7"/>
                    <a:pt x="0" y="8"/>
                  </a:cubicBezTo>
                  <a:cubicBezTo>
                    <a:pt x="0" y="8"/>
                    <a:pt x="3" y="2"/>
                    <a:pt x="3" y="1"/>
                  </a:cubicBezTo>
                  <a:cubicBezTo>
                    <a:pt x="3" y="0"/>
                    <a:pt x="2" y="1"/>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9" name="Freeform 758">
              <a:extLst>
                <a:ext uri="{FF2B5EF4-FFF2-40B4-BE49-F238E27FC236}">
                  <a16:creationId xmlns:a16="http://schemas.microsoft.com/office/drawing/2014/main" id="{3194FB06-6BE8-4539-92B1-5720254ED1DE}"/>
                </a:ext>
              </a:extLst>
            </p:cNvPr>
            <p:cNvSpPr>
              <a:spLocks/>
            </p:cNvSpPr>
            <p:nvPr/>
          </p:nvSpPr>
          <p:spPr bwMode="auto">
            <a:xfrm>
              <a:off x="6151" y="2099"/>
              <a:ext cx="2" cy="4"/>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0" y="3"/>
                    <a:pt x="1" y="3"/>
                  </a:cubicBezTo>
                  <a:cubicBezTo>
                    <a:pt x="1" y="3"/>
                    <a:pt x="1"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0" name="Freeform 759">
              <a:extLst>
                <a:ext uri="{FF2B5EF4-FFF2-40B4-BE49-F238E27FC236}">
                  <a16:creationId xmlns:a16="http://schemas.microsoft.com/office/drawing/2014/main" id="{C2B660B2-42C3-4C27-BE8B-B99C65E04439}"/>
                </a:ext>
              </a:extLst>
            </p:cNvPr>
            <p:cNvSpPr>
              <a:spLocks/>
            </p:cNvSpPr>
            <p:nvPr/>
          </p:nvSpPr>
          <p:spPr bwMode="auto">
            <a:xfrm>
              <a:off x="6157" y="2091"/>
              <a:ext cx="3" cy="4"/>
            </a:xfrm>
            <a:custGeom>
              <a:avLst/>
              <a:gdLst>
                <a:gd name="T0" fmla="*/ 0 w 2"/>
                <a:gd name="T1" fmla="*/ 2 h 3"/>
                <a:gd name="T2" fmla="*/ 2 w 2"/>
                <a:gd name="T3" fmla="*/ 3 h 3"/>
                <a:gd name="T4" fmla="*/ 0 w 2"/>
                <a:gd name="T5" fmla="*/ 2 h 3"/>
              </a:gdLst>
              <a:ahLst/>
              <a:cxnLst>
                <a:cxn ang="0">
                  <a:pos x="T0" y="T1"/>
                </a:cxn>
                <a:cxn ang="0">
                  <a:pos x="T2" y="T3"/>
                </a:cxn>
                <a:cxn ang="0">
                  <a:pos x="T4" y="T5"/>
                </a:cxn>
              </a:cxnLst>
              <a:rect l="0" t="0" r="r" b="b"/>
              <a:pathLst>
                <a:path w="2" h="3">
                  <a:moveTo>
                    <a:pt x="0" y="2"/>
                  </a:moveTo>
                  <a:cubicBezTo>
                    <a:pt x="1" y="3"/>
                    <a:pt x="2" y="3"/>
                    <a:pt x="2" y="3"/>
                  </a:cubicBezTo>
                  <a:cubicBezTo>
                    <a:pt x="2" y="3"/>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1" name="Freeform 760">
              <a:extLst>
                <a:ext uri="{FF2B5EF4-FFF2-40B4-BE49-F238E27FC236}">
                  <a16:creationId xmlns:a16="http://schemas.microsoft.com/office/drawing/2014/main" id="{CDA1F4E7-CC2E-4B8A-9297-F8EF747DBA2E}"/>
                </a:ext>
              </a:extLst>
            </p:cNvPr>
            <p:cNvSpPr>
              <a:spLocks/>
            </p:cNvSpPr>
            <p:nvPr/>
          </p:nvSpPr>
          <p:spPr bwMode="auto">
            <a:xfrm>
              <a:off x="6045" y="2174"/>
              <a:ext cx="4" cy="6"/>
            </a:xfrm>
            <a:custGeom>
              <a:avLst/>
              <a:gdLst>
                <a:gd name="T0" fmla="*/ 2 w 3"/>
                <a:gd name="T1" fmla="*/ 2 h 4"/>
                <a:gd name="T2" fmla="*/ 0 w 3"/>
                <a:gd name="T3" fmla="*/ 2 h 4"/>
                <a:gd name="T4" fmla="*/ 2 w 3"/>
                <a:gd name="T5" fmla="*/ 2 h 4"/>
              </a:gdLst>
              <a:ahLst/>
              <a:cxnLst>
                <a:cxn ang="0">
                  <a:pos x="T0" y="T1"/>
                </a:cxn>
                <a:cxn ang="0">
                  <a:pos x="T2" y="T3"/>
                </a:cxn>
                <a:cxn ang="0">
                  <a:pos x="T4" y="T5"/>
                </a:cxn>
              </a:cxnLst>
              <a:rect l="0" t="0" r="r" b="b"/>
              <a:pathLst>
                <a:path w="3" h="4">
                  <a:moveTo>
                    <a:pt x="2" y="2"/>
                  </a:moveTo>
                  <a:cubicBezTo>
                    <a:pt x="3" y="0"/>
                    <a:pt x="2" y="0"/>
                    <a:pt x="0" y="2"/>
                  </a:cubicBezTo>
                  <a:cubicBezTo>
                    <a:pt x="0" y="2"/>
                    <a:pt x="2" y="4"/>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2" name="Freeform 761">
              <a:extLst>
                <a:ext uri="{FF2B5EF4-FFF2-40B4-BE49-F238E27FC236}">
                  <a16:creationId xmlns:a16="http://schemas.microsoft.com/office/drawing/2014/main" id="{7289C106-0D81-4E31-94CF-8ED3A278EA25}"/>
                </a:ext>
              </a:extLst>
            </p:cNvPr>
            <p:cNvSpPr>
              <a:spLocks/>
            </p:cNvSpPr>
            <p:nvPr/>
          </p:nvSpPr>
          <p:spPr bwMode="auto">
            <a:xfrm>
              <a:off x="6050" y="2170"/>
              <a:ext cx="7" cy="6"/>
            </a:xfrm>
            <a:custGeom>
              <a:avLst/>
              <a:gdLst>
                <a:gd name="T0" fmla="*/ 4 w 5"/>
                <a:gd name="T1" fmla="*/ 2 h 4"/>
                <a:gd name="T2" fmla="*/ 4 w 5"/>
                <a:gd name="T3" fmla="*/ 1 h 4"/>
                <a:gd name="T4" fmla="*/ 3 w 5"/>
                <a:gd name="T5" fmla="*/ 4 h 4"/>
                <a:gd name="T6" fmla="*/ 4 w 5"/>
                <a:gd name="T7" fmla="*/ 2 h 4"/>
              </a:gdLst>
              <a:ahLst/>
              <a:cxnLst>
                <a:cxn ang="0">
                  <a:pos x="T0" y="T1"/>
                </a:cxn>
                <a:cxn ang="0">
                  <a:pos x="T2" y="T3"/>
                </a:cxn>
                <a:cxn ang="0">
                  <a:pos x="T4" y="T5"/>
                </a:cxn>
                <a:cxn ang="0">
                  <a:pos x="T6" y="T7"/>
                </a:cxn>
              </a:cxnLst>
              <a:rect l="0" t="0" r="r" b="b"/>
              <a:pathLst>
                <a:path w="5" h="4">
                  <a:moveTo>
                    <a:pt x="4" y="2"/>
                  </a:moveTo>
                  <a:cubicBezTo>
                    <a:pt x="5" y="0"/>
                    <a:pt x="4" y="1"/>
                    <a:pt x="4" y="1"/>
                  </a:cubicBezTo>
                  <a:cubicBezTo>
                    <a:pt x="4" y="1"/>
                    <a:pt x="0" y="2"/>
                    <a:pt x="3" y="4"/>
                  </a:cubicBezTo>
                  <a:cubicBezTo>
                    <a:pt x="3" y="4"/>
                    <a:pt x="3" y="4"/>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3" name="Freeform 762">
              <a:extLst>
                <a:ext uri="{FF2B5EF4-FFF2-40B4-BE49-F238E27FC236}">
                  <a16:creationId xmlns:a16="http://schemas.microsoft.com/office/drawing/2014/main" id="{1081BB74-A94C-43D8-8E75-C8A4C99DC8E0}"/>
                </a:ext>
              </a:extLst>
            </p:cNvPr>
            <p:cNvSpPr>
              <a:spLocks/>
            </p:cNvSpPr>
            <p:nvPr/>
          </p:nvSpPr>
          <p:spPr bwMode="auto">
            <a:xfrm>
              <a:off x="6075" y="2163"/>
              <a:ext cx="6" cy="6"/>
            </a:xfrm>
            <a:custGeom>
              <a:avLst/>
              <a:gdLst>
                <a:gd name="T0" fmla="*/ 2 w 4"/>
                <a:gd name="T1" fmla="*/ 3 h 4"/>
                <a:gd name="T2" fmla="*/ 2 w 4"/>
                <a:gd name="T3" fmla="*/ 2 h 4"/>
                <a:gd name="T4" fmla="*/ 1 w 4"/>
                <a:gd name="T5" fmla="*/ 2 h 4"/>
                <a:gd name="T6" fmla="*/ 2 w 4"/>
                <a:gd name="T7" fmla="*/ 3 h 4"/>
              </a:gdLst>
              <a:ahLst/>
              <a:cxnLst>
                <a:cxn ang="0">
                  <a:pos x="T0" y="T1"/>
                </a:cxn>
                <a:cxn ang="0">
                  <a:pos x="T2" y="T3"/>
                </a:cxn>
                <a:cxn ang="0">
                  <a:pos x="T4" y="T5"/>
                </a:cxn>
                <a:cxn ang="0">
                  <a:pos x="T6" y="T7"/>
                </a:cxn>
              </a:cxnLst>
              <a:rect l="0" t="0" r="r" b="b"/>
              <a:pathLst>
                <a:path w="4" h="4">
                  <a:moveTo>
                    <a:pt x="2" y="3"/>
                  </a:moveTo>
                  <a:cubicBezTo>
                    <a:pt x="2" y="3"/>
                    <a:pt x="4" y="4"/>
                    <a:pt x="2" y="2"/>
                  </a:cubicBezTo>
                  <a:cubicBezTo>
                    <a:pt x="1" y="1"/>
                    <a:pt x="1" y="0"/>
                    <a:pt x="1" y="2"/>
                  </a:cubicBezTo>
                  <a:cubicBezTo>
                    <a:pt x="0" y="3"/>
                    <a:pt x="1"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4" name="Freeform 763">
              <a:extLst>
                <a:ext uri="{FF2B5EF4-FFF2-40B4-BE49-F238E27FC236}">
                  <a16:creationId xmlns:a16="http://schemas.microsoft.com/office/drawing/2014/main" id="{806ACE8B-2255-4D2F-8D6F-E9653B879FDB}"/>
                </a:ext>
              </a:extLst>
            </p:cNvPr>
            <p:cNvSpPr>
              <a:spLocks/>
            </p:cNvSpPr>
            <p:nvPr/>
          </p:nvSpPr>
          <p:spPr bwMode="auto">
            <a:xfrm>
              <a:off x="6239" y="1908"/>
              <a:ext cx="5" cy="4"/>
            </a:xfrm>
            <a:custGeom>
              <a:avLst/>
              <a:gdLst>
                <a:gd name="T0" fmla="*/ 3 w 4"/>
                <a:gd name="T1" fmla="*/ 0 h 3"/>
                <a:gd name="T2" fmla="*/ 1 w 4"/>
                <a:gd name="T3" fmla="*/ 1 h 3"/>
                <a:gd name="T4" fmla="*/ 3 w 4"/>
                <a:gd name="T5" fmla="*/ 0 h 3"/>
              </a:gdLst>
              <a:ahLst/>
              <a:cxnLst>
                <a:cxn ang="0">
                  <a:pos x="T0" y="T1"/>
                </a:cxn>
                <a:cxn ang="0">
                  <a:pos x="T2" y="T3"/>
                </a:cxn>
                <a:cxn ang="0">
                  <a:pos x="T4" y="T5"/>
                </a:cxn>
              </a:cxnLst>
              <a:rect l="0" t="0" r="r" b="b"/>
              <a:pathLst>
                <a:path w="4" h="3">
                  <a:moveTo>
                    <a:pt x="3" y="0"/>
                  </a:moveTo>
                  <a:cubicBezTo>
                    <a:pt x="2" y="0"/>
                    <a:pt x="0" y="0"/>
                    <a:pt x="1" y="1"/>
                  </a:cubicBezTo>
                  <a:cubicBezTo>
                    <a:pt x="2" y="3"/>
                    <a:pt x="4" y="3"/>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5" name="Freeform 764">
              <a:extLst>
                <a:ext uri="{FF2B5EF4-FFF2-40B4-BE49-F238E27FC236}">
                  <a16:creationId xmlns:a16="http://schemas.microsoft.com/office/drawing/2014/main" id="{46E13873-1245-4FAE-AC15-88AE724988B4}"/>
                </a:ext>
              </a:extLst>
            </p:cNvPr>
            <p:cNvSpPr>
              <a:spLocks/>
            </p:cNvSpPr>
            <p:nvPr/>
          </p:nvSpPr>
          <p:spPr bwMode="auto">
            <a:xfrm>
              <a:off x="6268" y="1951"/>
              <a:ext cx="8" cy="6"/>
            </a:xfrm>
            <a:custGeom>
              <a:avLst/>
              <a:gdLst>
                <a:gd name="T0" fmla="*/ 4 w 6"/>
                <a:gd name="T1" fmla="*/ 4 h 5"/>
                <a:gd name="T2" fmla="*/ 5 w 6"/>
                <a:gd name="T3" fmla="*/ 2 h 5"/>
                <a:gd name="T4" fmla="*/ 6 w 6"/>
                <a:gd name="T5" fmla="*/ 0 h 5"/>
                <a:gd name="T6" fmla="*/ 4 w 6"/>
                <a:gd name="T7" fmla="*/ 4 h 5"/>
              </a:gdLst>
              <a:ahLst/>
              <a:cxnLst>
                <a:cxn ang="0">
                  <a:pos x="T0" y="T1"/>
                </a:cxn>
                <a:cxn ang="0">
                  <a:pos x="T2" y="T3"/>
                </a:cxn>
                <a:cxn ang="0">
                  <a:pos x="T4" y="T5"/>
                </a:cxn>
                <a:cxn ang="0">
                  <a:pos x="T6" y="T7"/>
                </a:cxn>
              </a:cxnLst>
              <a:rect l="0" t="0" r="r" b="b"/>
              <a:pathLst>
                <a:path w="6" h="5">
                  <a:moveTo>
                    <a:pt x="4" y="4"/>
                  </a:moveTo>
                  <a:cubicBezTo>
                    <a:pt x="6" y="4"/>
                    <a:pt x="6" y="3"/>
                    <a:pt x="5" y="2"/>
                  </a:cubicBezTo>
                  <a:cubicBezTo>
                    <a:pt x="4" y="2"/>
                    <a:pt x="5" y="0"/>
                    <a:pt x="6" y="0"/>
                  </a:cubicBezTo>
                  <a:cubicBezTo>
                    <a:pt x="0" y="5"/>
                    <a:pt x="3" y="5"/>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6" name="Freeform 765">
              <a:extLst>
                <a:ext uri="{FF2B5EF4-FFF2-40B4-BE49-F238E27FC236}">
                  <a16:creationId xmlns:a16="http://schemas.microsoft.com/office/drawing/2014/main" id="{4818DB77-B12A-4B9D-B656-A4F281E6E56C}"/>
                </a:ext>
              </a:extLst>
            </p:cNvPr>
            <p:cNvSpPr>
              <a:spLocks/>
            </p:cNvSpPr>
            <p:nvPr/>
          </p:nvSpPr>
          <p:spPr bwMode="auto">
            <a:xfrm>
              <a:off x="6374" y="1684"/>
              <a:ext cx="126" cy="103"/>
            </a:xfrm>
            <a:custGeom>
              <a:avLst/>
              <a:gdLst>
                <a:gd name="T0" fmla="*/ 7 w 91"/>
                <a:gd name="T1" fmla="*/ 50 h 75"/>
                <a:gd name="T2" fmla="*/ 4 w 91"/>
                <a:gd name="T3" fmla="*/ 52 h 75"/>
                <a:gd name="T4" fmla="*/ 3 w 91"/>
                <a:gd name="T5" fmla="*/ 61 h 75"/>
                <a:gd name="T6" fmla="*/ 4 w 91"/>
                <a:gd name="T7" fmla="*/ 71 h 75"/>
                <a:gd name="T8" fmla="*/ 8 w 91"/>
                <a:gd name="T9" fmla="*/ 73 h 75"/>
                <a:gd name="T10" fmla="*/ 11 w 91"/>
                <a:gd name="T11" fmla="*/ 69 h 75"/>
                <a:gd name="T12" fmla="*/ 18 w 91"/>
                <a:gd name="T13" fmla="*/ 69 h 75"/>
                <a:gd name="T14" fmla="*/ 19 w 91"/>
                <a:gd name="T15" fmla="*/ 66 h 75"/>
                <a:gd name="T16" fmla="*/ 11 w 91"/>
                <a:gd name="T17" fmla="*/ 61 h 75"/>
                <a:gd name="T18" fmla="*/ 13 w 91"/>
                <a:gd name="T19" fmla="*/ 54 h 75"/>
                <a:gd name="T20" fmla="*/ 22 w 91"/>
                <a:gd name="T21" fmla="*/ 56 h 75"/>
                <a:gd name="T22" fmla="*/ 37 w 91"/>
                <a:gd name="T23" fmla="*/ 57 h 75"/>
                <a:gd name="T24" fmla="*/ 50 w 91"/>
                <a:gd name="T25" fmla="*/ 64 h 75"/>
                <a:gd name="T26" fmla="*/ 53 w 91"/>
                <a:gd name="T27" fmla="*/ 61 h 75"/>
                <a:gd name="T28" fmla="*/ 64 w 91"/>
                <a:gd name="T29" fmla="*/ 48 h 75"/>
                <a:gd name="T30" fmla="*/ 75 w 91"/>
                <a:gd name="T31" fmla="*/ 46 h 75"/>
                <a:gd name="T32" fmla="*/ 79 w 91"/>
                <a:gd name="T33" fmla="*/ 46 h 75"/>
                <a:gd name="T34" fmla="*/ 86 w 91"/>
                <a:gd name="T35" fmla="*/ 40 h 75"/>
                <a:gd name="T36" fmla="*/ 82 w 91"/>
                <a:gd name="T37" fmla="*/ 40 h 75"/>
                <a:gd name="T38" fmla="*/ 83 w 91"/>
                <a:gd name="T39" fmla="*/ 36 h 75"/>
                <a:gd name="T40" fmla="*/ 82 w 91"/>
                <a:gd name="T41" fmla="*/ 26 h 75"/>
                <a:gd name="T42" fmla="*/ 81 w 91"/>
                <a:gd name="T43" fmla="*/ 24 h 75"/>
                <a:gd name="T44" fmla="*/ 67 w 91"/>
                <a:gd name="T45" fmla="*/ 28 h 75"/>
                <a:gd name="T46" fmla="*/ 62 w 91"/>
                <a:gd name="T47" fmla="*/ 26 h 75"/>
                <a:gd name="T48" fmla="*/ 34 w 91"/>
                <a:gd name="T49" fmla="*/ 1 h 75"/>
                <a:gd name="T50" fmla="*/ 29 w 91"/>
                <a:gd name="T51" fmla="*/ 2 h 75"/>
                <a:gd name="T52" fmla="*/ 29 w 91"/>
                <a:gd name="T53" fmla="*/ 10 h 75"/>
                <a:gd name="T54" fmla="*/ 29 w 91"/>
                <a:gd name="T55" fmla="*/ 26 h 75"/>
                <a:gd name="T56" fmla="*/ 24 w 91"/>
                <a:gd name="T57" fmla="*/ 35 h 75"/>
                <a:gd name="T58" fmla="*/ 22 w 91"/>
                <a:gd name="T59" fmla="*/ 42 h 75"/>
                <a:gd name="T60" fmla="*/ 17 w 91"/>
                <a:gd name="T61" fmla="*/ 43 h 75"/>
                <a:gd name="T62" fmla="*/ 9 w 91"/>
                <a:gd name="T63" fmla="*/ 40 h 75"/>
                <a:gd name="T64" fmla="*/ 11 w 91"/>
                <a:gd name="T65" fmla="*/ 4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75">
                  <a:moveTo>
                    <a:pt x="9" y="49"/>
                  </a:moveTo>
                  <a:cubicBezTo>
                    <a:pt x="8" y="51"/>
                    <a:pt x="8" y="50"/>
                    <a:pt x="7" y="50"/>
                  </a:cubicBezTo>
                  <a:cubicBezTo>
                    <a:pt x="7" y="50"/>
                    <a:pt x="6" y="50"/>
                    <a:pt x="5" y="51"/>
                  </a:cubicBezTo>
                  <a:cubicBezTo>
                    <a:pt x="5" y="52"/>
                    <a:pt x="5" y="52"/>
                    <a:pt x="4" y="52"/>
                  </a:cubicBezTo>
                  <a:cubicBezTo>
                    <a:pt x="3" y="52"/>
                    <a:pt x="2" y="51"/>
                    <a:pt x="1" y="54"/>
                  </a:cubicBezTo>
                  <a:cubicBezTo>
                    <a:pt x="0" y="57"/>
                    <a:pt x="0" y="59"/>
                    <a:pt x="3" y="61"/>
                  </a:cubicBezTo>
                  <a:cubicBezTo>
                    <a:pt x="6" y="64"/>
                    <a:pt x="5" y="67"/>
                    <a:pt x="5" y="67"/>
                  </a:cubicBezTo>
                  <a:cubicBezTo>
                    <a:pt x="5" y="67"/>
                    <a:pt x="5" y="69"/>
                    <a:pt x="4" y="71"/>
                  </a:cubicBezTo>
                  <a:cubicBezTo>
                    <a:pt x="3" y="73"/>
                    <a:pt x="5" y="74"/>
                    <a:pt x="6" y="74"/>
                  </a:cubicBezTo>
                  <a:cubicBezTo>
                    <a:pt x="7" y="75"/>
                    <a:pt x="8" y="74"/>
                    <a:pt x="8" y="73"/>
                  </a:cubicBezTo>
                  <a:cubicBezTo>
                    <a:pt x="9" y="73"/>
                    <a:pt x="10" y="72"/>
                    <a:pt x="10" y="71"/>
                  </a:cubicBezTo>
                  <a:cubicBezTo>
                    <a:pt x="10" y="70"/>
                    <a:pt x="11" y="70"/>
                    <a:pt x="11" y="69"/>
                  </a:cubicBezTo>
                  <a:cubicBezTo>
                    <a:pt x="12" y="69"/>
                    <a:pt x="12" y="68"/>
                    <a:pt x="13" y="68"/>
                  </a:cubicBezTo>
                  <a:cubicBezTo>
                    <a:pt x="14" y="67"/>
                    <a:pt x="16" y="69"/>
                    <a:pt x="18" y="69"/>
                  </a:cubicBezTo>
                  <a:cubicBezTo>
                    <a:pt x="19" y="69"/>
                    <a:pt x="19" y="69"/>
                    <a:pt x="20" y="68"/>
                  </a:cubicBezTo>
                  <a:cubicBezTo>
                    <a:pt x="20" y="66"/>
                    <a:pt x="19" y="66"/>
                    <a:pt x="19" y="66"/>
                  </a:cubicBezTo>
                  <a:cubicBezTo>
                    <a:pt x="18" y="66"/>
                    <a:pt x="18" y="65"/>
                    <a:pt x="16" y="63"/>
                  </a:cubicBezTo>
                  <a:cubicBezTo>
                    <a:pt x="15" y="61"/>
                    <a:pt x="13" y="63"/>
                    <a:pt x="11" y="61"/>
                  </a:cubicBezTo>
                  <a:cubicBezTo>
                    <a:pt x="8" y="60"/>
                    <a:pt x="8" y="59"/>
                    <a:pt x="8" y="57"/>
                  </a:cubicBezTo>
                  <a:cubicBezTo>
                    <a:pt x="9" y="56"/>
                    <a:pt x="9" y="54"/>
                    <a:pt x="13" y="54"/>
                  </a:cubicBezTo>
                  <a:cubicBezTo>
                    <a:pt x="16" y="55"/>
                    <a:pt x="17" y="57"/>
                    <a:pt x="18" y="58"/>
                  </a:cubicBezTo>
                  <a:cubicBezTo>
                    <a:pt x="19" y="59"/>
                    <a:pt x="19" y="59"/>
                    <a:pt x="22" y="56"/>
                  </a:cubicBezTo>
                  <a:cubicBezTo>
                    <a:pt x="24" y="54"/>
                    <a:pt x="26" y="53"/>
                    <a:pt x="30" y="54"/>
                  </a:cubicBezTo>
                  <a:cubicBezTo>
                    <a:pt x="33" y="54"/>
                    <a:pt x="35" y="55"/>
                    <a:pt x="37" y="57"/>
                  </a:cubicBezTo>
                  <a:cubicBezTo>
                    <a:pt x="39" y="59"/>
                    <a:pt x="42" y="60"/>
                    <a:pt x="45" y="61"/>
                  </a:cubicBezTo>
                  <a:cubicBezTo>
                    <a:pt x="47" y="62"/>
                    <a:pt x="49" y="63"/>
                    <a:pt x="50" y="64"/>
                  </a:cubicBezTo>
                  <a:cubicBezTo>
                    <a:pt x="51" y="64"/>
                    <a:pt x="51" y="65"/>
                    <a:pt x="52" y="65"/>
                  </a:cubicBezTo>
                  <a:cubicBezTo>
                    <a:pt x="53" y="64"/>
                    <a:pt x="53" y="63"/>
                    <a:pt x="53" y="61"/>
                  </a:cubicBezTo>
                  <a:cubicBezTo>
                    <a:pt x="53" y="59"/>
                    <a:pt x="54" y="56"/>
                    <a:pt x="56" y="54"/>
                  </a:cubicBezTo>
                  <a:cubicBezTo>
                    <a:pt x="58" y="52"/>
                    <a:pt x="62" y="48"/>
                    <a:pt x="64" y="48"/>
                  </a:cubicBezTo>
                  <a:cubicBezTo>
                    <a:pt x="65" y="47"/>
                    <a:pt x="73" y="47"/>
                    <a:pt x="74" y="47"/>
                  </a:cubicBezTo>
                  <a:cubicBezTo>
                    <a:pt x="75" y="47"/>
                    <a:pt x="75" y="47"/>
                    <a:pt x="75" y="46"/>
                  </a:cubicBezTo>
                  <a:cubicBezTo>
                    <a:pt x="75" y="45"/>
                    <a:pt x="76" y="46"/>
                    <a:pt x="76" y="46"/>
                  </a:cubicBezTo>
                  <a:cubicBezTo>
                    <a:pt x="77" y="47"/>
                    <a:pt x="78" y="47"/>
                    <a:pt x="79" y="46"/>
                  </a:cubicBezTo>
                  <a:cubicBezTo>
                    <a:pt x="80" y="45"/>
                    <a:pt x="87" y="41"/>
                    <a:pt x="89" y="40"/>
                  </a:cubicBezTo>
                  <a:cubicBezTo>
                    <a:pt x="91" y="39"/>
                    <a:pt x="88" y="40"/>
                    <a:pt x="86" y="40"/>
                  </a:cubicBezTo>
                  <a:cubicBezTo>
                    <a:pt x="85" y="41"/>
                    <a:pt x="86" y="42"/>
                    <a:pt x="85" y="42"/>
                  </a:cubicBezTo>
                  <a:cubicBezTo>
                    <a:pt x="84" y="42"/>
                    <a:pt x="83" y="41"/>
                    <a:pt x="82" y="40"/>
                  </a:cubicBezTo>
                  <a:cubicBezTo>
                    <a:pt x="82" y="39"/>
                    <a:pt x="82" y="39"/>
                    <a:pt x="82" y="37"/>
                  </a:cubicBezTo>
                  <a:cubicBezTo>
                    <a:pt x="81" y="35"/>
                    <a:pt x="82" y="36"/>
                    <a:pt x="83" y="36"/>
                  </a:cubicBezTo>
                  <a:cubicBezTo>
                    <a:pt x="84" y="36"/>
                    <a:pt x="80" y="33"/>
                    <a:pt x="79" y="33"/>
                  </a:cubicBezTo>
                  <a:cubicBezTo>
                    <a:pt x="78" y="32"/>
                    <a:pt x="81" y="27"/>
                    <a:pt x="82" y="26"/>
                  </a:cubicBezTo>
                  <a:cubicBezTo>
                    <a:pt x="83" y="24"/>
                    <a:pt x="84" y="23"/>
                    <a:pt x="83" y="22"/>
                  </a:cubicBezTo>
                  <a:cubicBezTo>
                    <a:pt x="83" y="21"/>
                    <a:pt x="82" y="23"/>
                    <a:pt x="81" y="24"/>
                  </a:cubicBezTo>
                  <a:cubicBezTo>
                    <a:pt x="80" y="25"/>
                    <a:pt x="77" y="28"/>
                    <a:pt x="75" y="29"/>
                  </a:cubicBezTo>
                  <a:cubicBezTo>
                    <a:pt x="73" y="31"/>
                    <a:pt x="68" y="28"/>
                    <a:pt x="67" y="28"/>
                  </a:cubicBezTo>
                  <a:cubicBezTo>
                    <a:pt x="66" y="28"/>
                    <a:pt x="65" y="28"/>
                    <a:pt x="65" y="27"/>
                  </a:cubicBezTo>
                  <a:cubicBezTo>
                    <a:pt x="66" y="26"/>
                    <a:pt x="67" y="26"/>
                    <a:pt x="62" y="26"/>
                  </a:cubicBezTo>
                  <a:cubicBezTo>
                    <a:pt x="58" y="26"/>
                    <a:pt x="57" y="24"/>
                    <a:pt x="50" y="19"/>
                  </a:cubicBezTo>
                  <a:cubicBezTo>
                    <a:pt x="44" y="15"/>
                    <a:pt x="34" y="2"/>
                    <a:pt x="34" y="1"/>
                  </a:cubicBezTo>
                  <a:cubicBezTo>
                    <a:pt x="33" y="1"/>
                    <a:pt x="33" y="0"/>
                    <a:pt x="32" y="1"/>
                  </a:cubicBezTo>
                  <a:cubicBezTo>
                    <a:pt x="31" y="2"/>
                    <a:pt x="30" y="2"/>
                    <a:pt x="29" y="2"/>
                  </a:cubicBezTo>
                  <a:cubicBezTo>
                    <a:pt x="28" y="2"/>
                    <a:pt x="28" y="3"/>
                    <a:pt x="28" y="6"/>
                  </a:cubicBezTo>
                  <a:cubicBezTo>
                    <a:pt x="28" y="8"/>
                    <a:pt x="28" y="9"/>
                    <a:pt x="29" y="10"/>
                  </a:cubicBezTo>
                  <a:cubicBezTo>
                    <a:pt x="30" y="11"/>
                    <a:pt x="31" y="15"/>
                    <a:pt x="30" y="17"/>
                  </a:cubicBezTo>
                  <a:cubicBezTo>
                    <a:pt x="30" y="20"/>
                    <a:pt x="29" y="22"/>
                    <a:pt x="29" y="26"/>
                  </a:cubicBezTo>
                  <a:cubicBezTo>
                    <a:pt x="29" y="29"/>
                    <a:pt x="27" y="30"/>
                    <a:pt x="25" y="32"/>
                  </a:cubicBezTo>
                  <a:cubicBezTo>
                    <a:pt x="23" y="33"/>
                    <a:pt x="24" y="34"/>
                    <a:pt x="24" y="35"/>
                  </a:cubicBezTo>
                  <a:cubicBezTo>
                    <a:pt x="24" y="37"/>
                    <a:pt x="24" y="37"/>
                    <a:pt x="25" y="39"/>
                  </a:cubicBezTo>
                  <a:cubicBezTo>
                    <a:pt x="26" y="40"/>
                    <a:pt x="24" y="41"/>
                    <a:pt x="22" y="42"/>
                  </a:cubicBezTo>
                  <a:cubicBezTo>
                    <a:pt x="21" y="44"/>
                    <a:pt x="20" y="43"/>
                    <a:pt x="19" y="43"/>
                  </a:cubicBezTo>
                  <a:cubicBezTo>
                    <a:pt x="18" y="42"/>
                    <a:pt x="18" y="42"/>
                    <a:pt x="17" y="43"/>
                  </a:cubicBezTo>
                  <a:cubicBezTo>
                    <a:pt x="16" y="43"/>
                    <a:pt x="15" y="43"/>
                    <a:pt x="14" y="41"/>
                  </a:cubicBezTo>
                  <a:cubicBezTo>
                    <a:pt x="12" y="40"/>
                    <a:pt x="11" y="39"/>
                    <a:pt x="9" y="40"/>
                  </a:cubicBezTo>
                  <a:cubicBezTo>
                    <a:pt x="8" y="41"/>
                    <a:pt x="9" y="42"/>
                    <a:pt x="10" y="43"/>
                  </a:cubicBezTo>
                  <a:cubicBezTo>
                    <a:pt x="12" y="45"/>
                    <a:pt x="11" y="46"/>
                    <a:pt x="11" y="47"/>
                  </a:cubicBezTo>
                  <a:cubicBezTo>
                    <a:pt x="10" y="47"/>
                    <a:pt x="10" y="48"/>
                    <a:pt x="9" y="4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7" name="Freeform 766">
              <a:extLst>
                <a:ext uri="{FF2B5EF4-FFF2-40B4-BE49-F238E27FC236}">
                  <a16:creationId xmlns:a16="http://schemas.microsoft.com/office/drawing/2014/main" id="{37EE2554-3E45-43BD-BC6F-CEC71D7CE110}"/>
                </a:ext>
              </a:extLst>
            </p:cNvPr>
            <p:cNvSpPr>
              <a:spLocks/>
            </p:cNvSpPr>
            <p:nvPr/>
          </p:nvSpPr>
          <p:spPr bwMode="auto">
            <a:xfrm>
              <a:off x="6367" y="1767"/>
              <a:ext cx="4" cy="5"/>
            </a:xfrm>
            <a:custGeom>
              <a:avLst/>
              <a:gdLst>
                <a:gd name="T0" fmla="*/ 2 w 3"/>
                <a:gd name="T1" fmla="*/ 2 h 4"/>
                <a:gd name="T2" fmla="*/ 1 w 3"/>
                <a:gd name="T3" fmla="*/ 0 h 4"/>
                <a:gd name="T4" fmla="*/ 0 w 3"/>
                <a:gd name="T5" fmla="*/ 2 h 4"/>
                <a:gd name="T6" fmla="*/ 2 w 3"/>
                <a:gd name="T7" fmla="*/ 2 h 4"/>
              </a:gdLst>
              <a:ahLst/>
              <a:cxnLst>
                <a:cxn ang="0">
                  <a:pos x="T0" y="T1"/>
                </a:cxn>
                <a:cxn ang="0">
                  <a:pos x="T2" y="T3"/>
                </a:cxn>
                <a:cxn ang="0">
                  <a:pos x="T4" y="T5"/>
                </a:cxn>
                <a:cxn ang="0">
                  <a:pos x="T6" y="T7"/>
                </a:cxn>
              </a:cxnLst>
              <a:rect l="0" t="0" r="r" b="b"/>
              <a:pathLst>
                <a:path w="3" h="4">
                  <a:moveTo>
                    <a:pt x="2" y="2"/>
                  </a:moveTo>
                  <a:cubicBezTo>
                    <a:pt x="2" y="2"/>
                    <a:pt x="3" y="0"/>
                    <a:pt x="1" y="0"/>
                  </a:cubicBezTo>
                  <a:cubicBezTo>
                    <a:pt x="0" y="1"/>
                    <a:pt x="0" y="1"/>
                    <a:pt x="0" y="2"/>
                  </a:cubicBezTo>
                  <a:cubicBezTo>
                    <a:pt x="0" y="2"/>
                    <a:pt x="0" y="4"/>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8" name="Freeform 767">
              <a:extLst>
                <a:ext uri="{FF2B5EF4-FFF2-40B4-BE49-F238E27FC236}">
                  <a16:creationId xmlns:a16="http://schemas.microsoft.com/office/drawing/2014/main" id="{4689F85E-C237-4225-B8E1-7B4B5D1E1899}"/>
                </a:ext>
              </a:extLst>
            </p:cNvPr>
            <p:cNvSpPr>
              <a:spLocks/>
            </p:cNvSpPr>
            <p:nvPr/>
          </p:nvSpPr>
          <p:spPr bwMode="auto">
            <a:xfrm>
              <a:off x="6402" y="1691"/>
              <a:ext cx="5" cy="4"/>
            </a:xfrm>
            <a:custGeom>
              <a:avLst/>
              <a:gdLst>
                <a:gd name="T0" fmla="*/ 3 w 4"/>
                <a:gd name="T1" fmla="*/ 2 h 3"/>
                <a:gd name="T2" fmla="*/ 2 w 4"/>
                <a:gd name="T3" fmla="*/ 3 h 3"/>
                <a:gd name="T4" fmla="*/ 3 w 4"/>
                <a:gd name="T5" fmla="*/ 2 h 3"/>
              </a:gdLst>
              <a:ahLst/>
              <a:cxnLst>
                <a:cxn ang="0">
                  <a:pos x="T0" y="T1"/>
                </a:cxn>
                <a:cxn ang="0">
                  <a:pos x="T2" y="T3"/>
                </a:cxn>
                <a:cxn ang="0">
                  <a:pos x="T4" y="T5"/>
                </a:cxn>
              </a:cxnLst>
              <a:rect l="0" t="0" r="r" b="b"/>
              <a:pathLst>
                <a:path w="4" h="3">
                  <a:moveTo>
                    <a:pt x="3" y="2"/>
                  </a:moveTo>
                  <a:cubicBezTo>
                    <a:pt x="2" y="0"/>
                    <a:pt x="0" y="0"/>
                    <a:pt x="2" y="3"/>
                  </a:cubicBezTo>
                  <a:cubicBezTo>
                    <a:pt x="2" y="3"/>
                    <a:pt x="4" y="3"/>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9" name="Freeform 768">
              <a:extLst>
                <a:ext uri="{FF2B5EF4-FFF2-40B4-BE49-F238E27FC236}">
                  <a16:creationId xmlns:a16="http://schemas.microsoft.com/office/drawing/2014/main" id="{80CF25DE-DAEA-4622-BA5C-2541D589961E}"/>
                </a:ext>
              </a:extLst>
            </p:cNvPr>
            <p:cNvSpPr>
              <a:spLocks/>
            </p:cNvSpPr>
            <p:nvPr/>
          </p:nvSpPr>
          <p:spPr bwMode="auto">
            <a:xfrm>
              <a:off x="6268" y="2521"/>
              <a:ext cx="4" cy="14"/>
            </a:xfrm>
            <a:custGeom>
              <a:avLst/>
              <a:gdLst>
                <a:gd name="T0" fmla="*/ 0 w 3"/>
                <a:gd name="T1" fmla="*/ 6 h 10"/>
                <a:gd name="T2" fmla="*/ 2 w 3"/>
                <a:gd name="T3" fmla="*/ 4 h 10"/>
                <a:gd name="T4" fmla="*/ 0 w 3"/>
                <a:gd name="T5" fmla="*/ 6 h 10"/>
              </a:gdLst>
              <a:ahLst/>
              <a:cxnLst>
                <a:cxn ang="0">
                  <a:pos x="T0" y="T1"/>
                </a:cxn>
                <a:cxn ang="0">
                  <a:pos x="T2" y="T3"/>
                </a:cxn>
                <a:cxn ang="0">
                  <a:pos x="T4" y="T5"/>
                </a:cxn>
              </a:cxnLst>
              <a:rect l="0" t="0" r="r" b="b"/>
              <a:pathLst>
                <a:path w="3" h="10">
                  <a:moveTo>
                    <a:pt x="0" y="6"/>
                  </a:moveTo>
                  <a:cubicBezTo>
                    <a:pt x="0" y="6"/>
                    <a:pt x="0" y="10"/>
                    <a:pt x="2" y="4"/>
                  </a:cubicBezTo>
                  <a:cubicBezTo>
                    <a:pt x="3" y="0"/>
                    <a:pt x="0" y="6"/>
                    <a:pt x="0"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0" name="Freeform 769">
              <a:extLst>
                <a:ext uri="{FF2B5EF4-FFF2-40B4-BE49-F238E27FC236}">
                  <a16:creationId xmlns:a16="http://schemas.microsoft.com/office/drawing/2014/main" id="{A347573F-60EE-4EB4-B64D-A8898125DA65}"/>
                </a:ext>
              </a:extLst>
            </p:cNvPr>
            <p:cNvSpPr>
              <a:spLocks/>
            </p:cNvSpPr>
            <p:nvPr/>
          </p:nvSpPr>
          <p:spPr bwMode="auto">
            <a:xfrm>
              <a:off x="5458" y="2567"/>
              <a:ext cx="226" cy="239"/>
            </a:xfrm>
            <a:custGeom>
              <a:avLst/>
              <a:gdLst>
                <a:gd name="T0" fmla="*/ 158 w 163"/>
                <a:gd name="T1" fmla="*/ 151 h 174"/>
                <a:gd name="T2" fmla="*/ 159 w 163"/>
                <a:gd name="T3" fmla="*/ 139 h 174"/>
                <a:gd name="T4" fmla="*/ 160 w 163"/>
                <a:gd name="T5" fmla="*/ 127 h 174"/>
                <a:gd name="T6" fmla="*/ 154 w 163"/>
                <a:gd name="T7" fmla="*/ 120 h 174"/>
                <a:gd name="T8" fmla="*/ 142 w 163"/>
                <a:gd name="T9" fmla="*/ 121 h 174"/>
                <a:gd name="T10" fmla="*/ 141 w 163"/>
                <a:gd name="T11" fmla="*/ 122 h 174"/>
                <a:gd name="T12" fmla="*/ 142 w 163"/>
                <a:gd name="T13" fmla="*/ 118 h 174"/>
                <a:gd name="T14" fmla="*/ 139 w 163"/>
                <a:gd name="T15" fmla="*/ 109 h 174"/>
                <a:gd name="T16" fmla="*/ 137 w 163"/>
                <a:gd name="T17" fmla="*/ 101 h 174"/>
                <a:gd name="T18" fmla="*/ 132 w 163"/>
                <a:gd name="T19" fmla="*/ 99 h 174"/>
                <a:gd name="T20" fmla="*/ 122 w 163"/>
                <a:gd name="T21" fmla="*/ 92 h 174"/>
                <a:gd name="T22" fmla="*/ 122 w 163"/>
                <a:gd name="T23" fmla="*/ 89 h 174"/>
                <a:gd name="T24" fmla="*/ 121 w 163"/>
                <a:gd name="T25" fmla="*/ 87 h 174"/>
                <a:gd name="T26" fmla="*/ 126 w 163"/>
                <a:gd name="T27" fmla="*/ 85 h 174"/>
                <a:gd name="T28" fmla="*/ 128 w 163"/>
                <a:gd name="T29" fmla="*/ 80 h 174"/>
                <a:gd name="T30" fmla="*/ 124 w 163"/>
                <a:gd name="T31" fmla="*/ 77 h 174"/>
                <a:gd name="T32" fmla="*/ 112 w 163"/>
                <a:gd name="T33" fmla="*/ 81 h 174"/>
                <a:gd name="T34" fmla="*/ 116 w 163"/>
                <a:gd name="T35" fmla="*/ 78 h 174"/>
                <a:gd name="T36" fmla="*/ 113 w 163"/>
                <a:gd name="T37" fmla="*/ 74 h 174"/>
                <a:gd name="T38" fmla="*/ 104 w 163"/>
                <a:gd name="T39" fmla="*/ 65 h 174"/>
                <a:gd name="T40" fmla="*/ 93 w 163"/>
                <a:gd name="T41" fmla="*/ 58 h 174"/>
                <a:gd name="T42" fmla="*/ 85 w 163"/>
                <a:gd name="T43" fmla="*/ 51 h 174"/>
                <a:gd name="T44" fmla="*/ 84 w 163"/>
                <a:gd name="T45" fmla="*/ 54 h 174"/>
                <a:gd name="T46" fmla="*/ 78 w 163"/>
                <a:gd name="T47" fmla="*/ 49 h 174"/>
                <a:gd name="T48" fmla="*/ 74 w 163"/>
                <a:gd name="T49" fmla="*/ 46 h 174"/>
                <a:gd name="T50" fmla="*/ 65 w 163"/>
                <a:gd name="T51" fmla="*/ 35 h 174"/>
                <a:gd name="T52" fmla="*/ 52 w 163"/>
                <a:gd name="T53" fmla="*/ 26 h 174"/>
                <a:gd name="T54" fmla="*/ 46 w 163"/>
                <a:gd name="T55" fmla="*/ 21 h 174"/>
                <a:gd name="T56" fmla="*/ 43 w 163"/>
                <a:gd name="T57" fmla="*/ 17 h 174"/>
                <a:gd name="T58" fmla="*/ 36 w 163"/>
                <a:gd name="T59" fmla="*/ 7 h 174"/>
                <a:gd name="T60" fmla="*/ 28 w 163"/>
                <a:gd name="T61" fmla="*/ 6 h 174"/>
                <a:gd name="T62" fmla="*/ 7 w 163"/>
                <a:gd name="T63" fmla="*/ 1 h 174"/>
                <a:gd name="T64" fmla="*/ 1 w 163"/>
                <a:gd name="T65" fmla="*/ 3 h 174"/>
                <a:gd name="T66" fmla="*/ 23 w 163"/>
                <a:gd name="T67" fmla="*/ 29 h 174"/>
                <a:gd name="T68" fmla="*/ 37 w 163"/>
                <a:gd name="T69" fmla="*/ 45 h 174"/>
                <a:gd name="T70" fmla="*/ 53 w 163"/>
                <a:gd name="T71" fmla="*/ 58 h 174"/>
                <a:gd name="T72" fmla="*/ 58 w 163"/>
                <a:gd name="T73" fmla="*/ 76 h 174"/>
                <a:gd name="T74" fmla="*/ 67 w 163"/>
                <a:gd name="T75" fmla="*/ 84 h 174"/>
                <a:gd name="T76" fmla="*/ 77 w 163"/>
                <a:gd name="T77" fmla="*/ 99 h 174"/>
                <a:gd name="T78" fmla="*/ 86 w 163"/>
                <a:gd name="T79" fmla="*/ 118 h 174"/>
                <a:gd name="T80" fmla="*/ 105 w 163"/>
                <a:gd name="T81" fmla="*/ 142 h 174"/>
                <a:gd name="T82" fmla="*/ 139 w 163"/>
                <a:gd name="T83" fmla="*/ 171 h 174"/>
                <a:gd name="T84" fmla="*/ 142 w 163"/>
                <a:gd name="T85" fmla="*/ 167 h 174"/>
                <a:gd name="T86" fmla="*/ 156 w 163"/>
                <a:gd name="T87" fmla="*/ 17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3" h="174">
                  <a:moveTo>
                    <a:pt x="158" y="168"/>
                  </a:moveTo>
                  <a:cubicBezTo>
                    <a:pt x="159" y="166"/>
                    <a:pt x="159" y="153"/>
                    <a:pt x="158" y="151"/>
                  </a:cubicBezTo>
                  <a:cubicBezTo>
                    <a:pt x="158" y="148"/>
                    <a:pt x="158" y="145"/>
                    <a:pt x="159" y="144"/>
                  </a:cubicBezTo>
                  <a:cubicBezTo>
                    <a:pt x="160" y="143"/>
                    <a:pt x="161" y="142"/>
                    <a:pt x="159" y="139"/>
                  </a:cubicBezTo>
                  <a:cubicBezTo>
                    <a:pt x="158" y="136"/>
                    <a:pt x="160" y="133"/>
                    <a:pt x="161" y="132"/>
                  </a:cubicBezTo>
                  <a:cubicBezTo>
                    <a:pt x="163" y="132"/>
                    <a:pt x="161" y="129"/>
                    <a:pt x="160" y="127"/>
                  </a:cubicBezTo>
                  <a:cubicBezTo>
                    <a:pt x="160" y="126"/>
                    <a:pt x="158" y="123"/>
                    <a:pt x="157" y="122"/>
                  </a:cubicBezTo>
                  <a:cubicBezTo>
                    <a:pt x="156" y="120"/>
                    <a:pt x="154" y="120"/>
                    <a:pt x="154" y="120"/>
                  </a:cubicBezTo>
                  <a:cubicBezTo>
                    <a:pt x="153" y="119"/>
                    <a:pt x="146" y="119"/>
                    <a:pt x="145" y="118"/>
                  </a:cubicBezTo>
                  <a:cubicBezTo>
                    <a:pt x="144" y="118"/>
                    <a:pt x="143" y="120"/>
                    <a:pt x="142" y="121"/>
                  </a:cubicBezTo>
                  <a:cubicBezTo>
                    <a:pt x="142" y="123"/>
                    <a:pt x="141" y="124"/>
                    <a:pt x="139" y="125"/>
                  </a:cubicBezTo>
                  <a:cubicBezTo>
                    <a:pt x="138" y="125"/>
                    <a:pt x="140" y="123"/>
                    <a:pt x="141" y="122"/>
                  </a:cubicBezTo>
                  <a:cubicBezTo>
                    <a:pt x="142" y="122"/>
                    <a:pt x="142" y="121"/>
                    <a:pt x="141" y="120"/>
                  </a:cubicBezTo>
                  <a:cubicBezTo>
                    <a:pt x="140" y="120"/>
                    <a:pt x="140" y="119"/>
                    <a:pt x="142" y="118"/>
                  </a:cubicBezTo>
                  <a:cubicBezTo>
                    <a:pt x="144" y="118"/>
                    <a:pt x="144" y="117"/>
                    <a:pt x="141" y="115"/>
                  </a:cubicBezTo>
                  <a:cubicBezTo>
                    <a:pt x="138" y="113"/>
                    <a:pt x="138" y="111"/>
                    <a:pt x="139" y="109"/>
                  </a:cubicBezTo>
                  <a:cubicBezTo>
                    <a:pt x="139" y="108"/>
                    <a:pt x="139" y="108"/>
                    <a:pt x="138" y="106"/>
                  </a:cubicBezTo>
                  <a:cubicBezTo>
                    <a:pt x="138" y="105"/>
                    <a:pt x="138" y="103"/>
                    <a:pt x="137" y="101"/>
                  </a:cubicBezTo>
                  <a:cubicBezTo>
                    <a:pt x="136" y="99"/>
                    <a:pt x="136" y="100"/>
                    <a:pt x="135" y="99"/>
                  </a:cubicBezTo>
                  <a:cubicBezTo>
                    <a:pt x="134" y="99"/>
                    <a:pt x="133" y="100"/>
                    <a:pt x="132" y="99"/>
                  </a:cubicBezTo>
                  <a:cubicBezTo>
                    <a:pt x="131" y="99"/>
                    <a:pt x="127" y="98"/>
                    <a:pt x="125" y="97"/>
                  </a:cubicBezTo>
                  <a:cubicBezTo>
                    <a:pt x="124" y="97"/>
                    <a:pt x="122" y="94"/>
                    <a:pt x="122" y="92"/>
                  </a:cubicBezTo>
                  <a:cubicBezTo>
                    <a:pt x="122" y="91"/>
                    <a:pt x="123" y="91"/>
                    <a:pt x="124" y="91"/>
                  </a:cubicBezTo>
                  <a:cubicBezTo>
                    <a:pt x="125" y="90"/>
                    <a:pt x="123" y="89"/>
                    <a:pt x="122" y="89"/>
                  </a:cubicBezTo>
                  <a:cubicBezTo>
                    <a:pt x="121" y="89"/>
                    <a:pt x="122" y="89"/>
                    <a:pt x="123" y="88"/>
                  </a:cubicBezTo>
                  <a:cubicBezTo>
                    <a:pt x="124" y="87"/>
                    <a:pt x="122" y="87"/>
                    <a:pt x="121" y="87"/>
                  </a:cubicBezTo>
                  <a:cubicBezTo>
                    <a:pt x="121" y="87"/>
                    <a:pt x="123" y="86"/>
                    <a:pt x="124" y="86"/>
                  </a:cubicBezTo>
                  <a:cubicBezTo>
                    <a:pt x="124" y="85"/>
                    <a:pt x="125" y="84"/>
                    <a:pt x="126" y="85"/>
                  </a:cubicBezTo>
                  <a:cubicBezTo>
                    <a:pt x="126" y="85"/>
                    <a:pt x="127" y="84"/>
                    <a:pt x="128" y="84"/>
                  </a:cubicBezTo>
                  <a:cubicBezTo>
                    <a:pt x="129" y="83"/>
                    <a:pt x="128" y="81"/>
                    <a:pt x="128" y="80"/>
                  </a:cubicBezTo>
                  <a:cubicBezTo>
                    <a:pt x="127" y="80"/>
                    <a:pt x="127" y="79"/>
                    <a:pt x="126" y="79"/>
                  </a:cubicBezTo>
                  <a:cubicBezTo>
                    <a:pt x="125" y="79"/>
                    <a:pt x="125" y="79"/>
                    <a:pt x="124" y="77"/>
                  </a:cubicBezTo>
                  <a:cubicBezTo>
                    <a:pt x="123" y="76"/>
                    <a:pt x="121" y="77"/>
                    <a:pt x="119" y="77"/>
                  </a:cubicBezTo>
                  <a:cubicBezTo>
                    <a:pt x="116" y="78"/>
                    <a:pt x="114" y="80"/>
                    <a:pt x="112" y="81"/>
                  </a:cubicBezTo>
                  <a:cubicBezTo>
                    <a:pt x="109" y="82"/>
                    <a:pt x="110" y="81"/>
                    <a:pt x="111" y="80"/>
                  </a:cubicBezTo>
                  <a:cubicBezTo>
                    <a:pt x="113" y="80"/>
                    <a:pt x="115" y="79"/>
                    <a:pt x="116" y="78"/>
                  </a:cubicBezTo>
                  <a:cubicBezTo>
                    <a:pt x="117" y="77"/>
                    <a:pt x="118" y="77"/>
                    <a:pt x="117" y="76"/>
                  </a:cubicBezTo>
                  <a:cubicBezTo>
                    <a:pt x="117" y="75"/>
                    <a:pt x="115" y="74"/>
                    <a:pt x="113" y="74"/>
                  </a:cubicBezTo>
                  <a:cubicBezTo>
                    <a:pt x="110" y="74"/>
                    <a:pt x="107" y="71"/>
                    <a:pt x="106" y="70"/>
                  </a:cubicBezTo>
                  <a:cubicBezTo>
                    <a:pt x="105" y="69"/>
                    <a:pt x="104" y="67"/>
                    <a:pt x="104" y="65"/>
                  </a:cubicBezTo>
                  <a:cubicBezTo>
                    <a:pt x="103" y="64"/>
                    <a:pt x="100" y="61"/>
                    <a:pt x="98" y="60"/>
                  </a:cubicBezTo>
                  <a:cubicBezTo>
                    <a:pt x="96" y="58"/>
                    <a:pt x="94" y="59"/>
                    <a:pt x="93" y="58"/>
                  </a:cubicBezTo>
                  <a:cubicBezTo>
                    <a:pt x="91" y="57"/>
                    <a:pt x="90" y="54"/>
                    <a:pt x="90" y="53"/>
                  </a:cubicBezTo>
                  <a:cubicBezTo>
                    <a:pt x="89" y="53"/>
                    <a:pt x="87" y="51"/>
                    <a:pt x="85" y="51"/>
                  </a:cubicBezTo>
                  <a:cubicBezTo>
                    <a:pt x="84" y="51"/>
                    <a:pt x="83" y="51"/>
                    <a:pt x="84" y="52"/>
                  </a:cubicBezTo>
                  <a:cubicBezTo>
                    <a:pt x="85" y="54"/>
                    <a:pt x="85" y="54"/>
                    <a:pt x="84" y="54"/>
                  </a:cubicBezTo>
                  <a:cubicBezTo>
                    <a:pt x="83" y="53"/>
                    <a:pt x="82" y="52"/>
                    <a:pt x="80" y="52"/>
                  </a:cubicBezTo>
                  <a:cubicBezTo>
                    <a:pt x="79" y="52"/>
                    <a:pt x="78" y="50"/>
                    <a:pt x="78" y="49"/>
                  </a:cubicBezTo>
                  <a:cubicBezTo>
                    <a:pt x="78" y="48"/>
                    <a:pt x="77" y="46"/>
                    <a:pt x="76" y="46"/>
                  </a:cubicBezTo>
                  <a:cubicBezTo>
                    <a:pt x="74" y="46"/>
                    <a:pt x="74" y="46"/>
                    <a:pt x="74" y="46"/>
                  </a:cubicBezTo>
                  <a:cubicBezTo>
                    <a:pt x="73" y="47"/>
                    <a:pt x="72" y="44"/>
                    <a:pt x="71" y="42"/>
                  </a:cubicBezTo>
                  <a:cubicBezTo>
                    <a:pt x="71" y="41"/>
                    <a:pt x="66" y="36"/>
                    <a:pt x="65" y="35"/>
                  </a:cubicBezTo>
                  <a:cubicBezTo>
                    <a:pt x="63" y="34"/>
                    <a:pt x="57" y="30"/>
                    <a:pt x="55" y="29"/>
                  </a:cubicBezTo>
                  <a:cubicBezTo>
                    <a:pt x="53" y="29"/>
                    <a:pt x="52" y="27"/>
                    <a:pt x="52" y="26"/>
                  </a:cubicBezTo>
                  <a:cubicBezTo>
                    <a:pt x="51" y="25"/>
                    <a:pt x="46" y="23"/>
                    <a:pt x="46" y="23"/>
                  </a:cubicBezTo>
                  <a:cubicBezTo>
                    <a:pt x="45" y="23"/>
                    <a:pt x="45" y="22"/>
                    <a:pt x="46" y="21"/>
                  </a:cubicBezTo>
                  <a:cubicBezTo>
                    <a:pt x="46" y="20"/>
                    <a:pt x="46" y="19"/>
                    <a:pt x="45" y="19"/>
                  </a:cubicBezTo>
                  <a:cubicBezTo>
                    <a:pt x="45" y="18"/>
                    <a:pt x="44" y="17"/>
                    <a:pt x="43" y="17"/>
                  </a:cubicBezTo>
                  <a:cubicBezTo>
                    <a:pt x="41" y="16"/>
                    <a:pt x="42" y="15"/>
                    <a:pt x="42" y="13"/>
                  </a:cubicBezTo>
                  <a:cubicBezTo>
                    <a:pt x="42" y="11"/>
                    <a:pt x="37" y="8"/>
                    <a:pt x="36" y="7"/>
                  </a:cubicBezTo>
                  <a:cubicBezTo>
                    <a:pt x="35" y="6"/>
                    <a:pt x="34" y="6"/>
                    <a:pt x="32" y="7"/>
                  </a:cubicBezTo>
                  <a:cubicBezTo>
                    <a:pt x="29" y="7"/>
                    <a:pt x="29" y="6"/>
                    <a:pt x="28" y="6"/>
                  </a:cubicBezTo>
                  <a:cubicBezTo>
                    <a:pt x="27" y="5"/>
                    <a:pt x="23" y="6"/>
                    <a:pt x="20" y="6"/>
                  </a:cubicBezTo>
                  <a:cubicBezTo>
                    <a:pt x="17" y="6"/>
                    <a:pt x="9" y="1"/>
                    <a:pt x="7" y="1"/>
                  </a:cubicBezTo>
                  <a:cubicBezTo>
                    <a:pt x="6" y="0"/>
                    <a:pt x="3" y="1"/>
                    <a:pt x="2" y="1"/>
                  </a:cubicBezTo>
                  <a:cubicBezTo>
                    <a:pt x="0" y="2"/>
                    <a:pt x="1" y="3"/>
                    <a:pt x="1" y="3"/>
                  </a:cubicBezTo>
                  <a:cubicBezTo>
                    <a:pt x="2" y="8"/>
                    <a:pt x="6" y="14"/>
                    <a:pt x="10" y="18"/>
                  </a:cubicBezTo>
                  <a:cubicBezTo>
                    <a:pt x="13" y="22"/>
                    <a:pt x="22" y="28"/>
                    <a:pt x="23" y="29"/>
                  </a:cubicBezTo>
                  <a:cubicBezTo>
                    <a:pt x="25" y="30"/>
                    <a:pt x="27" y="31"/>
                    <a:pt x="31" y="35"/>
                  </a:cubicBezTo>
                  <a:cubicBezTo>
                    <a:pt x="34" y="39"/>
                    <a:pt x="36" y="41"/>
                    <a:pt x="37" y="45"/>
                  </a:cubicBezTo>
                  <a:cubicBezTo>
                    <a:pt x="38" y="49"/>
                    <a:pt x="38" y="50"/>
                    <a:pt x="42" y="51"/>
                  </a:cubicBezTo>
                  <a:cubicBezTo>
                    <a:pt x="45" y="52"/>
                    <a:pt x="53" y="58"/>
                    <a:pt x="53" y="58"/>
                  </a:cubicBezTo>
                  <a:cubicBezTo>
                    <a:pt x="53" y="58"/>
                    <a:pt x="54" y="59"/>
                    <a:pt x="54" y="61"/>
                  </a:cubicBezTo>
                  <a:cubicBezTo>
                    <a:pt x="54" y="63"/>
                    <a:pt x="56" y="73"/>
                    <a:pt x="58" y="76"/>
                  </a:cubicBezTo>
                  <a:cubicBezTo>
                    <a:pt x="60" y="79"/>
                    <a:pt x="60" y="80"/>
                    <a:pt x="61" y="81"/>
                  </a:cubicBezTo>
                  <a:cubicBezTo>
                    <a:pt x="62" y="81"/>
                    <a:pt x="66" y="83"/>
                    <a:pt x="67" y="84"/>
                  </a:cubicBezTo>
                  <a:cubicBezTo>
                    <a:pt x="67" y="84"/>
                    <a:pt x="67" y="85"/>
                    <a:pt x="70" y="88"/>
                  </a:cubicBezTo>
                  <a:cubicBezTo>
                    <a:pt x="72" y="91"/>
                    <a:pt x="77" y="97"/>
                    <a:pt x="77" y="99"/>
                  </a:cubicBezTo>
                  <a:cubicBezTo>
                    <a:pt x="77" y="101"/>
                    <a:pt x="79" y="104"/>
                    <a:pt x="80" y="105"/>
                  </a:cubicBezTo>
                  <a:cubicBezTo>
                    <a:pt x="80" y="107"/>
                    <a:pt x="84" y="109"/>
                    <a:pt x="86" y="118"/>
                  </a:cubicBezTo>
                  <a:cubicBezTo>
                    <a:pt x="88" y="126"/>
                    <a:pt x="102" y="138"/>
                    <a:pt x="103" y="138"/>
                  </a:cubicBezTo>
                  <a:cubicBezTo>
                    <a:pt x="105" y="139"/>
                    <a:pt x="105" y="140"/>
                    <a:pt x="105" y="142"/>
                  </a:cubicBezTo>
                  <a:cubicBezTo>
                    <a:pt x="106" y="144"/>
                    <a:pt x="110" y="146"/>
                    <a:pt x="110" y="146"/>
                  </a:cubicBezTo>
                  <a:cubicBezTo>
                    <a:pt x="119" y="153"/>
                    <a:pt x="137" y="169"/>
                    <a:pt x="139" y="171"/>
                  </a:cubicBezTo>
                  <a:cubicBezTo>
                    <a:pt x="141" y="174"/>
                    <a:pt x="140" y="170"/>
                    <a:pt x="140" y="168"/>
                  </a:cubicBezTo>
                  <a:cubicBezTo>
                    <a:pt x="140" y="165"/>
                    <a:pt x="141" y="165"/>
                    <a:pt x="142" y="167"/>
                  </a:cubicBezTo>
                  <a:cubicBezTo>
                    <a:pt x="143" y="168"/>
                    <a:pt x="147" y="173"/>
                    <a:pt x="149" y="168"/>
                  </a:cubicBezTo>
                  <a:cubicBezTo>
                    <a:pt x="151" y="163"/>
                    <a:pt x="155" y="170"/>
                    <a:pt x="156" y="171"/>
                  </a:cubicBezTo>
                  <a:cubicBezTo>
                    <a:pt x="157" y="172"/>
                    <a:pt x="157" y="171"/>
                    <a:pt x="158" y="16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1" name="Freeform 770">
              <a:extLst>
                <a:ext uri="{FF2B5EF4-FFF2-40B4-BE49-F238E27FC236}">
                  <a16:creationId xmlns:a16="http://schemas.microsoft.com/office/drawing/2014/main" id="{215FA2DD-3039-4229-89BC-FE922B197532}"/>
                </a:ext>
              </a:extLst>
            </p:cNvPr>
            <p:cNvSpPr>
              <a:spLocks/>
            </p:cNvSpPr>
            <p:nvPr/>
          </p:nvSpPr>
          <p:spPr bwMode="auto">
            <a:xfrm>
              <a:off x="5469" y="2622"/>
              <a:ext cx="16" cy="13"/>
            </a:xfrm>
            <a:custGeom>
              <a:avLst/>
              <a:gdLst>
                <a:gd name="T0" fmla="*/ 10 w 11"/>
                <a:gd name="T1" fmla="*/ 6 h 10"/>
                <a:gd name="T2" fmla="*/ 2 w 11"/>
                <a:gd name="T3" fmla="*/ 1 h 10"/>
                <a:gd name="T4" fmla="*/ 0 w 11"/>
                <a:gd name="T5" fmla="*/ 2 h 10"/>
                <a:gd name="T6" fmla="*/ 1 w 11"/>
                <a:gd name="T7" fmla="*/ 3 h 10"/>
                <a:gd name="T8" fmla="*/ 3 w 11"/>
                <a:gd name="T9" fmla="*/ 5 h 10"/>
                <a:gd name="T10" fmla="*/ 6 w 11"/>
                <a:gd name="T11" fmla="*/ 7 h 10"/>
                <a:gd name="T12" fmla="*/ 10 w 11"/>
                <a:gd name="T13" fmla="*/ 9 h 10"/>
                <a:gd name="T14" fmla="*/ 11 w 11"/>
                <a:gd name="T15" fmla="*/ 8 h 10"/>
                <a:gd name="T16" fmla="*/ 10 w 11"/>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10" y="6"/>
                  </a:moveTo>
                  <a:cubicBezTo>
                    <a:pt x="10" y="6"/>
                    <a:pt x="3" y="1"/>
                    <a:pt x="2" y="1"/>
                  </a:cubicBezTo>
                  <a:cubicBezTo>
                    <a:pt x="1" y="0"/>
                    <a:pt x="1" y="1"/>
                    <a:pt x="0" y="2"/>
                  </a:cubicBezTo>
                  <a:cubicBezTo>
                    <a:pt x="0" y="2"/>
                    <a:pt x="1" y="3"/>
                    <a:pt x="1" y="3"/>
                  </a:cubicBezTo>
                  <a:cubicBezTo>
                    <a:pt x="1" y="3"/>
                    <a:pt x="3" y="5"/>
                    <a:pt x="3" y="5"/>
                  </a:cubicBezTo>
                  <a:cubicBezTo>
                    <a:pt x="4" y="5"/>
                    <a:pt x="5" y="6"/>
                    <a:pt x="6" y="7"/>
                  </a:cubicBezTo>
                  <a:cubicBezTo>
                    <a:pt x="7" y="7"/>
                    <a:pt x="9" y="9"/>
                    <a:pt x="10" y="9"/>
                  </a:cubicBezTo>
                  <a:cubicBezTo>
                    <a:pt x="11" y="10"/>
                    <a:pt x="11" y="9"/>
                    <a:pt x="11" y="8"/>
                  </a:cubicBezTo>
                  <a:cubicBezTo>
                    <a:pt x="11" y="7"/>
                    <a:pt x="10" y="6"/>
                    <a:pt x="10"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2" name="Freeform 771">
              <a:extLst>
                <a:ext uri="{FF2B5EF4-FFF2-40B4-BE49-F238E27FC236}">
                  <a16:creationId xmlns:a16="http://schemas.microsoft.com/office/drawing/2014/main" id="{0C7135F4-9290-4353-97FC-2FDB88FDCB72}"/>
                </a:ext>
              </a:extLst>
            </p:cNvPr>
            <p:cNvSpPr>
              <a:spLocks/>
            </p:cNvSpPr>
            <p:nvPr/>
          </p:nvSpPr>
          <p:spPr bwMode="auto">
            <a:xfrm>
              <a:off x="5496" y="2650"/>
              <a:ext cx="19" cy="21"/>
            </a:xfrm>
            <a:custGeom>
              <a:avLst/>
              <a:gdLst>
                <a:gd name="T0" fmla="*/ 13 w 14"/>
                <a:gd name="T1" fmla="*/ 8 h 15"/>
                <a:gd name="T2" fmla="*/ 6 w 14"/>
                <a:gd name="T3" fmla="*/ 1 h 15"/>
                <a:gd name="T4" fmla="*/ 5 w 14"/>
                <a:gd name="T5" fmla="*/ 1 h 15"/>
                <a:gd name="T6" fmla="*/ 2 w 14"/>
                <a:gd name="T7" fmla="*/ 2 h 15"/>
                <a:gd name="T8" fmla="*/ 3 w 14"/>
                <a:gd name="T9" fmla="*/ 3 h 15"/>
                <a:gd name="T10" fmla="*/ 11 w 14"/>
                <a:gd name="T11" fmla="*/ 14 h 15"/>
                <a:gd name="T12" fmla="*/ 13 w 14"/>
                <a:gd name="T13" fmla="*/ 14 h 15"/>
                <a:gd name="T14" fmla="*/ 13 w 14"/>
                <a:gd name="T15" fmla="*/ 12 h 15"/>
                <a:gd name="T16" fmla="*/ 13 w 14"/>
                <a:gd name="T17" fmla="*/ 10 h 15"/>
                <a:gd name="T18" fmla="*/ 13 w 14"/>
                <a:gd name="T19"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5">
                  <a:moveTo>
                    <a:pt x="13" y="8"/>
                  </a:moveTo>
                  <a:cubicBezTo>
                    <a:pt x="12" y="8"/>
                    <a:pt x="7" y="1"/>
                    <a:pt x="6" y="1"/>
                  </a:cubicBezTo>
                  <a:cubicBezTo>
                    <a:pt x="6" y="0"/>
                    <a:pt x="5" y="0"/>
                    <a:pt x="5" y="1"/>
                  </a:cubicBezTo>
                  <a:cubicBezTo>
                    <a:pt x="5" y="2"/>
                    <a:pt x="4" y="2"/>
                    <a:pt x="2" y="2"/>
                  </a:cubicBezTo>
                  <a:cubicBezTo>
                    <a:pt x="0" y="2"/>
                    <a:pt x="3" y="3"/>
                    <a:pt x="3" y="3"/>
                  </a:cubicBezTo>
                  <a:cubicBezTo>
                    <a:pt x="3" y="3"/>
                    <a:pt x="11" y="13"/>
                    <a:pt x="11" y="14"/>
                  </a:cubicBezTo>
                  <a:cubicBezTo>
                    <a:pt x="12" y="15"/>
                    <a:pt x="12" y="15"/>
                    <a:pt x="13" y="14"/>
                  </a:cubicBezTo>
                  <a:cubicBezTo>
                    <a:pt x="14" y="14"/>
                    <a:pt x="13" y="13"/>
                    <a:pt x="13" y="12"/>
                  </a:cubicBezTo>
                  <a:cubicBezTo>
                    <a:pt x="13" y="12"/>
                    <a:pt x="13" y="11"/>
                    <a:pt x="13" y="10"/>
                  </a:cubicBezTo>
                  <a:cubicBezTo>
                    <a:pt x="13" y="9"/>
                    <a:pt x="13" y="8"/>
                    <a:pt x="13"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3" name="Freeform 772">
              <a:extLst>
                <a:ext uri="{FF2B5EF4-FFF2-40B4-BE49-F238E27FC236}">
                  <a16:creationId xmlns:a16="http://schemas.microsoft.com/office/drawing/2014/main" id="{E15D519B-1941-4C87-ADC7-A4085E91E273}"/>
                </a:ext>
              </a:extLst>
            </p:cNvPr>
            <p:cNvSpPr>
              <a:spLocks/>
            </p:cNvSpPr>
            <p:nvPr/>
          </p:nvSpPr>
          <p:spPr bwMode="auto">
            <a:xfrm>
              <a:off x="5523" y="2686"/>
              <a:ext cx="4" cy="8"/>
            </a:xfrm>
            <a:custGeom>
              <a:avLst/>
              <a:gdLst>
                <a:gd name="T0" fmla="*/ 1 w 3"/>
                <a:gd name="T1" fmla="*/ 1 h 6"/>
                <a:gd name="T2" fmla="*/ 0 w 3"/>
                <a:gd name="T3" fmla="*/ 4 h 6"/>
                <a:gd name="T4" fmla="*/ 2 w 3"/>
                <a:gd name="T5" fmla="*/ 4 h 6"/>
                <a:gd name="T6" fmla="*/ 1 w 3"/>
                <a:gd name="T7" fmla="*/ 1 h 6"/>
              </a:gdLst>
              <a:ahLst/>
              <a:cxnLst>
                <a:cxn ang="0">
                  <a:pos x="T0" y="T1"/>
                </a:cxn>
                <a:cxn ang="0">
                  <a:pos x="T2" y="T3"/>
                </a:cxn>
                <a:cxn ang="0">
                  <a:pos x="T4" y="T5"/>
                </a:cxn>
                <a:cxn ang="0">
                  <a:pos x="T6" y="T7"/>
                </a:cxn>
              </a:cxnLst>
              <a:rect l="0" t="0" r="r" b="b"/>
              <a:pathLst>
                <a:path w="3" h="6">
                  <a:moveTo>
                    <a:pt x="1" y="1"/>
                  </a:moveTo>
                  <a:cubicBezTo>
                    <a:pt x="0" y="3"/>
                    <a:pt x="1" y="3"/>
                    <a:pt x="0" y="4"/>
                  </a:cubicBezTo>
                  <a:cubicBezTo>
                    <a:pt x="0" y="5"/>
                    <a:pt x="1" y="6"/>
                    <a:pt x="2" y="4"/>
                  </a:cubicBezTo>
                  <a:cubicBezTo>
                    <a:pt x="2" y="4"/>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4" name="Freeform 773">
              <a:extLst>
                <a:ext uri="{FF2B5EF4-FFF2-40B4-BE49-F238E27FC236}">
                  <a16:creationId xmlns:a16="http://schemas.microsoft.com/office/drawing/2014/main" id="{43DD097A-73D2-4B39-AA02-7DC0F76FE5C4}"/>
                </a:ext>
              </a:extLst>
            </p:cNvPr>
            <p:cNvSpPr>
              <a:spLocks/>
            </p:cNvSpPr>
            <p:nvPr/>
          </p:nvSpPr>
          <p:spPr bwMode="auto">
            <a:xfrm>
              <a:off x="5526" y="2700"/>
              <a:ext cx="17" cy="19"/>
            </a:xfrm>
            <a:custGeom>
              <a:avLst/>
              <a:gdLst>
                <a:gd name="T0" fmla="*/ 8 w 12"/>
                <a:gd name="T1" fmla="*/ 3 h 14"/>
                <a:gd name="T2" fmla="*/ 4 w 12"/>
                <a:gd name="T3" fmla="*/ 2 h 14"/>
                <a:gd name="T4" fmla="*/ 6 w 12"/>
                <a:gd name="T5" fmla="*/ 11 h 14"/>
                <a:gd name="T6" fmla="*/ 11 w 12"/>
                <a:gd name="T7" fmla="*/ 12 h 14"/>
                <a:gd name="T8" fmla="*/ 11 w 12"/>
                <a:gd name="T9" fmla="*/ 9 h 14"/>
                <a:gd name="T10" fmla="*/ 8 w 12"/>
                <a:gd name="T11" fmla="*/ 3 h 14"/>
              </a:gdLst>
              <a:ahLst/>
              <a:cxnLst>
                <a:cxn ang="0">
                  <a:pos x="T0" y="T1"/>
                </a:cxn>
                <a:cxn ang="0">
                  <a:pos x="T2" y="T3"/>
                </a:cxn>
                <a:cxn ang="0">
                  <a:pos x="T4" y="T5"/>
                </a:cxn>
                <a:cxn ang="0">
                  <a:pos x="T6" y="T7"/>
                </a:cxn>
                <a:cxn ang="0">
                  <a:pos x="T8" y="T9"/>
                </a:cxn>
                <a:cxn ang="0">
                  <a:pos x="T10" y="T11"/>
                </a:cxn>
              </a:cxnLst>
              <a:rect l="0" t="0" r="r" b="b"/>
              <a:pathLst>
                <a:path w="12" h="14">
                  <a:moveTo>
                    <a:pt x="8" y="3"/>
                  </a:moveTo>
                  <a:cubicBezTo>
                    <a:pt x="7" y="0"/>
                    <a:pt x="4" y="2"/>
                    <a:pt x="4" y="2"/>
                  </a:cubicBezTo>
                  <a:cubicBezTo>
                    <a:pt x="0" y="4"/>
                    <a:pt x="4" y="8"/>
                    <a:pt x="6" y="11"/>
                  </a:cubicBezTo>
                  <a:cubicBezTo>
                    <a:pt x="9" y="14"/>
                    <a:pt x="10" y="13"/>
                    <a:pt x="11" y="12"/>
                  </a:cubicBezTo>
                  <a:cubicBezTo>
                    <a:pt x="11" y="12"/>
                    <a:pt x="12" y="10"/>
                    <a:pt x="11" y="9"/>
                  </a:cubicBezTo>
                  <a:cubicBezTo>
                    <a:pt x="10" y="8"/>
                    <a:pt x="9" y="6"/>
                    <a:pt x="8"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5" name="Freeform 774">
              <a:extLst>
                <a:ext uri="{FF2B5EF4-FFF2-40B4-BE49-F238E27FC236}">
                  <a16:creationId xmlns:a16="http://schemas.microsoft.com/office/drawing/2014/main" id="{29025F5B-7D6F-4F44-A30E-343CAB490FEA}"/>
                </a:ext>
              </a:extLst>
            </p:cNvPr>
            <p:cNvSpPr>
              <a:spLocks/>
            </p:cNvSpPr>
            <p:nvPr/>
          </p:nvSpPr>
          <p:spPr bwMode="auto">
            <a:xfrm>
              <a:off x="5498" y="2637"/>
              <a:ext cx="6" cy="4"/>
            </a:xfrm>
            <a:custGeom>
              <a:avLst/>
              <a:gdLst>
                <a:gd name="T0" fmla="*/ 3 w 4"/>
                <a:gd name="T1" fmla="*/ 2 h 3"/>
                <a:gd name="T2" fmla="*/ 2 w 4"/>
                <a:gd name="T3" fmla="*/ 0 h 3"/>
                <a:gd name="T4" fmla="*/ 2 w 4"/>
                <a:gd name="T5" fmla="*/ 1 h 3"/>
                <a:gd name="T6" fmla="*/ 3 w 4"/>
                <a:gd name="T7" fmla="*/ 2 h 3"/>
              </a:gdLst>
              <a:ahLst/>
              <a:cxnLst>
                <a:cxn ang="0">
                  <a:pos x="T0" y="T1"/>
                </a:cxn>
                <a:cxn ang="0">
                  <a:pos x="T2" y="T3"/>
                </a:cxn>
                <a:cxn ang="0">
                  <a:pos x="T4" y="T5"/>
                </a:cxn>
                <a:cxn ang="0">
                  <a:pos x="T6" y="T7"/>
                </a:cxn>
              </a:cxnLst>
              <a:rect l="0" t="0" r="r" b="b"/>
              <a:pathLst>
                <a:path w="4" h="3">
                  <a:moveTo>
                    <a:pt x="3" y="2"/>
                  </a:moveTo>
                  <a:cubicBezTo>
                    <a:pt x="3" y="0"/>
                    <a:pt x="3" y="0"/>
                    <a:pt x="2" y="0"/>
                  </a:cubicBezTo>
                  <a:cubicBezTo>
                    <a:pt x="0" y="0"/>
                    <a:pt x="1" y="1"/>
                    <a:pt x="2" y="1"/>
                  </a:cubicBezTo>
                  <a:cubicBezTo>
                    <a:pt x="2" y="1"/>
                    <a:pt x="4" y="3"/>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6" name="Freeform 775">
              <a:extLst>
                <a:ext uri="{FF2B5EF4-FFF2-40B4-BE49-F238E27FC236}">
                  <a16:creationId xmlns:a16="http://schemas.microsoft.com/office/drawing/2014/main" id="{84E8A899-DE82-46D4-89D5-85DCA1BFA80C}"/>
                </a:ext>
              </a:extLst>
            </p:cNvPr>
            <p:cNvSpPr>
              <a:spLocks/>
            </p:cNvSpPr>
            <p:nvPr/>
          </p:nvSpPr>
          <p:spPr bwMode="auto">
            <a:xfrm>
              <a:off x="5547" y="2723"/>
              <a:ext cx="8" cy="10"/>
            </a:xfrm>
            <a:custGeom>
              <a:avLst/>
              <a:gdLst>
                <a:gd name="T0" fmla="*/ 2 w 6"/>
                <a:gd name="T1" fmla="*/ 0 h 7"/>
                <a:gd name="T2" fmla="*/ 3 w 6"/>
                <a:gd name="T3" fmla="*/ 4 h 7"/>
                <a:gd name="T4" fmla="*/ 5 w 6"/>
                <a:gd name="T5" fmla="*/ 4 h 7"/>
                <a:gd name="T6" fmla="*/ 2 w 6"/>
                <a:gd name="T7" fmla="*/ 0 h 7"/>
              </a:gdLst>
              <a:ahLst/>
              <a:cxnLst>
                <a:cxn ang="0">
                  <a:pos x="T0" y="T1"/>
                </a:cxn>
                <a:cxn ang="0">
                  <a:pos x="T2" y="T3"/>
                </a:cxn>
                <a:cxn ang="0">
                  <a:pos x="T4" y="T5"/>
                </a:cxn>
                <a:cxn ang="0">
                  <a:pos x="T6" y="T7"/>
                </a:cxn>
              </a:cxnLst>
              <a:rect l="0" t="0" r="r" b="b"/>
              <a:pathLst>
                <a:path w="6" h="7">
                  <a:moveTo>
                    <a:pt x="2" y="0"/>
                  </a:moveTo>
                  <a:cubicBezTo>
                    <a:pt x="0" y="1"/>
                    <a:pt x="2" y="3"/>
                    <a:pt x="3" y="4"/>
                  </a:cubicBezTo>
                  <a:cubicBezTo>
                    <a:pt x="5" y="5"/>
                    <a:pt x="6" y="7"/>
                    <a:pt x="5" y="4"/>
                  </a:cubicBezTo>
                  <a:cubicBezTo>
                    <a:pt x="4" y="1"/>
                    <a:pt x="2"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7" name="Freeform 776">
              <a:extLst>
                <a:ext uri="{FF2B5EF4-FFF2-40B4-BE49-F238E27FC236}">
                  <a16:creationId xmlns:a16="http://schemas.microsoft.com/office/drawing/2014/main" id="{7B2ACD4B-0500-4C15-8786-77BF906F66FA}"/>
                </a:ext>
              </a:extLst>
            </p:cNvPr>
            <p:cNvSpPr>
              <a:spLocks/>
            </p:cNvSpPr>
            <p:nvPr/>
          </p:nvSpPr>
          <p:spPr bwMode="auto">
            <a:xfrm>
              <a:off x="5557" y="2733"/>
              <a:ext cx="5" cy="8"/>
            </a:xfrm>
            <a:custGeom>
              <a:avLst/>
              <a:gdLst>
                <a:gd name="T0" fmla="*/ 2 w 4"/>
                <a:gd name="T1" fmla="*/ 1 h 6"/>
                <a:gd name="T2" fmla="*/ 1 w 4"/>
                <a:gd name="T3" fmla="*/ 3 h 6"/>
                <a:gd name="T4" fmla="*/ 3 w 4"/>
                <a:gd name="T5" fmla="*/ 4 h 6"/>
                <a:gd name="T6" fmla="*/ 2 w 4"/>
                <a:gd name="T7" fmla="*/ 1 h 6"/>
              </a:gdLst>
              <a:ahLst/>
              <a:cxnLst>
                <a:cxn ang="0">
                  <a:pos x="T0" y="T1"/>
                </a:cxn>
                <a:cxn ang="0">
                  <a:pos x="T2" y="T3"/>
                </a:cxn>
                <a:cxn ang="0">
                  <a:pos x="T4" y="T5"/>
                </a:cxn>
                <a:cxn ang="0">
                  <a:pos x="T6" y="T7"/>
                </a:cxn>
              </a:cxnLst>
              <a:rect l="0" t="0" r="r" b="b"/>
              <a:pathLst>
                <a:path w="4" h="6">
                  <a:moveTo>
                    <a:pt x="2" y="1"/>
                  </a:moveTo>
                  <a:cubicBezTo>
                    <a:pt x="1" y="0"/>
                    <a:pt x="0" y="1"/>
                    <a:pt x="1" y="3"/>
                  </a:cubicBezTo>
                  <a:cubicBezTo>
                    <a:pt x="1" y="3"/>
                    <a:pt x="2" y="6"/>
                    <a:pt x="3" y="4"/>
                  </a:cubicBezTo>
                  <a:cubicBezTo>
                    <a:pt x="4" y="2"/>
                    <a:pt x="3"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4" name="Group 978">
            <a:extLst>
              <a:ext uri="{FF2B5EF4-FFF2-40B4-BE49-F238E27FC236}">
                <a16:creationId xmlns:a16="http://schemas.microsoft.com/office/drawing/2014/main" id="{F782C1E1-5675-48AE-A176-5D9D86E363F1}"/>
              </a:ext>
              <a:ext uri="{C183D7F6-B498-43B3-948B-1728B52AA6E4}">
                <adec:decorative xmlns:adec="http://schemas.microsoft.com/office/drawing/2017/decorative" val="1"/>
              </a:ext>
            </a:extLst>
          </p:cNvPr>
          <p:cNvGrpSpPr>
            <a:grpSpLocks/>
          </p:cNvGrpSpPr>
          <p:nvPr/>
        </p:nvGrpSpPr>
        <p:grpSpPr bwMode="auto">
          <a:xfrm>
            <a:off x="5178550" y="2556756"/>
            <a:ext cx="5455605" cy="2555972"/>
            <a:chOff x="3152" y="1661"/>
            <a:chExt cx="3556" cy="1666"/>
          </a:xfrm>
          <a:solidFill>
            <a:schemeClr val="bg1">
              <a:lumMod val="85000"/>
              <a:lumOff val="15000"/>
            </a:schemeClr>
          </a:solidFill>
        </p:grpSpPr>
        <p:sp>
          <p:nvSpPr>
            <p:cNvPr id="598" name="Freeform 778">
              <a:extLst>
                <a:ext uri="{FF2B5EF4-FFF2-40B4-BE49-F238E27FC236}">
                  <a16:creationId xmlns:a16="http://schemas.microsoft.com/office/drawing/2014/main" id="{FAC1E143-50D4-4CB8-BEE6-82E4C5EECC3F}"/>
                </a:ext>
              </a:extLst>
            </p:cNvPr>
            <p:cNvSpPr>
              <a:spLocks/>
            </p:cNvSpPr>
            <p:nvPr/>
          </p:nvSpPr>
          <p:spPr bwMode="auto">
            <a:xfrm>
              <a:off x="5563" y="2737"/>
              <a:ext cx="5" cy="11"/>
            </a:xfrm>
            <a:custGeom>
              <a:avLst/>
              <a:gdLst>
                <a:gd name="T0" fmla="*/ 0 w 3"/>
                <a:gd name="T1" fmla="*/ 4 h 8"/>
                <a:gd name="T2" fmla="*/ 2 w 3"/>
                <a:gd name="T3" fmla="*/ 6 h 8"/>
                <a:gd name="T4" fmla="*/ 0 w 3"/>
                <a:gd name="T5" fmla="*/ 4 h 8"/>
              </a:gdLst>
              <a:ahLst/>
              <a:cxnLst>
                <a:cxn ang="0">
                  <a:pos x="T0" y="T1"/>
                </a:cxn>
                <a:cxn ang="0">
                  <a:pos x="T2" y="T3"/>
                </a:cxn>
                <a:cxn ang="0">
                  <a:pos x="T4" y="T5"/>
                </a:cxn>
              </a:cxnLst>
              <a:rect l="0" t="0" r="r" b="b"/>
              <a:pathLst>
                <a:path w="3" h="8">
                  <a:moveTo>
                    <a:pt x="0" y="4"/>
                  </a:moveTo>
                  <a:cubicBezTo>
                    <a:pt x="0" y="4"/>
                    <a:pt x="1" y="8"/>
                    <a:pt x="2" y="6"/>
                  </a:cubicBezTo>
                  <a:cubicBezTo>
                    <a:pt x="3" y="5"/>
                    <a:pt x="0" y="0"/>
                    <a:pt x="0"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9" name="Freeform 779">
              <a:extLst>
                <a:ext uri="{FF2B5EF4-FFF2-40B4-BE49-F238E27FC236}">
                  <a16:creationId xmlns:a16="http://schemas.microsoft.com/office/drawing/2014/main" id="{58FE6C47-8DB6-4642-8B1C-173925151F66}"/>
                </a:ext>
              </a:extLst>
            </p:cNvPr>
            <p:cNvSpPr>
              <a:spLocks/>
            </p:cNvSpPr>
            <p:nvPr/>
          </p:nvSpPr>
          <p:spPr bwMode="auto">
            <a:xfrm>
              <a:off x="5630" y="2686"/>
              <a:ext cx="4" cy="3"/>
            </a:xfrm>
            <a:custGeom>
              <a:avLst/>
              <a:gdLst>
                <a:gd name="T0" fmla="*/ 0 w 3"/>
                <a:gd name="T1" fmla="*/ 2 h 2"/>
                <a:gd name="T2" fmla="*/ 2 w 3"/>
                <a:gd name="T3" fmla="*/ 2 h 2"/>
                <a:gd name="T4" fmla="*/ 2 w 3"/>
                <a:gd name="T5" fmla="*/ 1 h 2"/>
                <a:gd name="T6" fmla="*/ 0 w 3"/>
                <a:gd name="T7" fmla="*/ 2 h 2"/>
              </a:gdLst>
              <a:ahLst/>
              <a:cxnLst>
                <a:cxn ang="0">
                  <a:pos x="T0" y="T1"/>
                </a:cxn>
                <a:cxn ang="0">
                  <a:pos x="T2" y="T3"/>
                </a:cxn>
                <a:cxn ang="0">
                  <a:pos x="T4" y="T5"/>
                </a:cxn>
                <a:cxn ang="0">
                  <a:pos x="T6" y="T7"/>
                </a:cxn>
              </a:cxnLst>
              <a:rect l="0" t="0" r="r" b="b"/>
              <a:pathLst>
                <a:path w="3" h="2">
                  <a:moveTo>
                    <a:pt x="0" y="2"/>
                  </a:moveTo>
                  <a:cubicBezTo>
                    <a:pt x="0" y="2"/>
                    <a:pt x="1" y="2"/>
                    <a:pt x="2" y="2"/>
                  </a:cubicBezTo>
                  <a:cubicBezTo>
                    <a:pt x="3" y="1"/>
                    <a:pt x="3" y="0"/>
                    <a:pt x="2" y="1"/>
                  </a:cubicBezTo>
                  <a:cubicBezTo>
                    <a:pt x="2" y="1"/>
                    <a:pt x="0" y="1"/>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0" name="Freeform 780">
              <a:extLst>
                <a:ext uri="{FF2B5EF4-FFF2-40B4-BE49-F238E27FC236}">
                  <a16:creationId xmlns:a16="http://schemas.microsoft.com/office/drawing/2014/main" id="{201F0066-A325-49EC-9870-4AA2CF748D50}"/>
                </a:ext>
              </a:extLst>
            </p:cNvPr>
            <p:cNvSpPr>
              <a:spLocks/>
            </p:cNvSpPr>
            <p:nvPr/>
          </p:nvSpPr>
          <p:spPr bwMode="auto">
            <a:xfrm>
              <a:off x="5645" y="2689"/>
              <a:ext cx="7" cy="5"/>
            </a:xfrm>
            <a:custGeom>
              <a:avLst/>
              <a:gdLst>
                <a:gd name="T0" fmla="*/ 2 w 5"/>
                <a:gd name="T1" fmla="*/ 1 h 4"/>
                <a:gd name="T2" fmla="*/ 1 w 5"/>
                <a:gd name="T3" fmla="*/ 3 h 4"/>
                <a:gd name="T4" fmla="*/ 2 w 5"/>
                <a:gd name="T5" fmla="*/ 4 h 4"/>
                <a:gd name="T6" fmla="*/ 4 w 5"/>
                <a:gd name="T7" fmla="*/ 1 h 4"/>
                <a:gd name="T8" fmla="*/ 2 w 5"/>
                <a:gd name="T9" fmla="*/ 1 h 4"/>
              </a:gdLst>
              <a:ahLst/>
              <a:cxnLst>
                <a:cxn ang="0">
                  <a:pos x="T0" y="T1"/>
                </a:cxn>
                <a:cxn ang="0">
                  <a:pos x="T2" y="T3"/>
                </a:cxn>
                <a:cxn ang="0">
                  <a:pos x="T4" y="T5"/>
                </a:cxn>
                <a:cxn ang="0">
                  <a:pos x="T6" y="T7"/>
                </a:cxn>
                <a:cxn ang="0">
                  <a:pos x="T8" y="T9"/>
                </a:cxn>
              </a:cxnLst>
              <a:rect l="0" t="0" r="r" b="b"/>
              <a:pathLst>
                <a:path w="5" h="4">
                  <a:moveTo>
                    <a:pt x="2" y="1"/>
                  </a:moveTo>
                  <a:cubicBezTo>
                    <a:pt x="1" y="1"/>
                    <a:pt x="0" y="1"/>
                    <a:pt x="1" y="3"/>
                  </a:cubicBezTo>
                  <a:cubicBezTo>
                    <a:pt x="1" y="3"/>
                    <a:pt x="1" y="4"/>
                    <a:pt x="2" y="4"/>
                  </a:cubicBezTo>
                  <a:cubicBezTo>
                    <a:pt x="3" y="4"/>
                    <a:pt x="5" y="3"/>
                    <a:pt x="4" y="1"/>
                  </a:cubicBezTo>
                  <a:cubicBezTo>
                    <a:pt x="4" y="0"/>
                    <a:pt x="3"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1" name="Freeform 781">
              <a:extLst>
                <a:ext uri="{FF2B5EF4-FFF2-40B4-BE49-F238E27FC236}">
                  <a16:creationId xmlns:a16="http://schemas.microsoft.com/office/drawing/2014/main" id="{95E10A49-D980-4269-BF55-CB7542DE5E4B}"/>
                </a:ext>
              </a:extLst>
            </p:cNvPr>
            <p:cNvSpPr>
              <a:spLocks/>
            </p:cNvSpPr>
            <p:nvPr/>
          </p:nvSpPr>
          <p:spPr bwMode="auto">
            <a:xfrm>
              <a:off x="5648" y="2682"/>
              <a:ext cx="8" cy="6"/>
            </a:xfrm>
            <a:custGeom>
              <a:avLst/>
              <a:gdLst>
                <a:gd name="T0" fmla="*/ 5 w 6"/>
                <a:gd name="T1" fmla="*/ 3 h 4"/>
                <a:gd name="T2" fmla="*/ 5 w 6"/>
                <a:gd name="T3" fmla="*/ 2 h 4"/>
                <a:gd name="T4" fmla="*/ 2 w 6"/>
                <a:gd name="T5" fmla="*/ 1 h 4"/>
                <a:gd name="T6" fmla="*/ 2 w 6"/>
                <a:gd name="T7" fmla="*/ 4 h 4"/>
                <a:gd name="T8" fmla="*/ 5 w 6"/>
                <a:gd name="T9" fmla="*/ 3 h 4"/>
              </a:gdLst>
              <a:ahLst/>
              <a:cxnLst>
                <a:cxn ang="0">
                  <a:pos x="T0" y="T1"/>
                </a:cxn>
                <a:cxn ang="0">
                  <a:pos x="T2" y="T3"/>
                </a:cxn>
                <a:cxn ang="0">
                  <a:pos x="T4" y="T5"/>
                </a:cxn>
                <a:cxn ang="0">
                  <a:pos x="T6" y="T7"/>
                </a:cxn>
                <a:cxn ang="0">
                  <a:pos x="T8" y="T9"/>
                </a:cxn>
              </a:cxnLst>
              <a:rect l="0" t="0" r="r" b="b"/>
              <a:pathLst>
                <a:path w="6" h="4">
                  <a:moveTo>
                    <a:pt x="5" y="3"/>
                  </a:moveTo>
                  <a:cubicBezTo>
                    <a:pt x="6" y="4"/>
                    <a:pt x="6" y="3"/>
                    <a:pt x="5" y="2"/>
                  </a:cubicBezTo>
                  <a:cubicBezTo>
                    <a:pt x="3" y="1"/>
                    <a:pt x="3" y="0"/>
                    <a:pt x="2" y="1"/>
                  </a:cubicBezTo>
                  <a:cubicBezTo>
                    <a:pt x="2" y="1"/>
                    <a:pt x="0" y="4"/>
                    <a:pt x="2" y="4"/>
                  </a:cubicBezTo>
                  <a:cubicBezTo>
                    <a:pt x="4" y="3"/>
                    <a:pt x="5" y="3"/>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2" name="Freeform 782">
              <a:extLst>
                <a:ext uri="{FF2B5EF4-FFF2-40B4-BE49-F238E27FC236}">
                  <a16:creationId xmlns:a16="http://schemas.microsoft.com/office/drawing/2014/main" id="{6BEC0C0C-B576-42B2-9CC9-A90259C4F7E2}"/>
                </a:ext>
              </a:extLst>
            </p:cNvPr>
            <p:cNvSpPr>
              <a:spLocks/>
            </p:cNvSpPr>
            <p:nvPr/>
          </p:nvSpPr>
          <p:spPr bwMode="auto">
            <a:xfrm>
              <a:off x="5662" y="2712"/>
              <a:ext cx="37" cy="35"/>
            </a:xfrm>
            <a:custGeom>
              <a:avLst/>
              <a:gdLst>
                <a:gd name="T0" fmla="*/ 3 w 27"/>
                <a:gd name="T1" fmla="*/ 6 h 25"/>
                <a:gd name="T2" fmla="*/ 2 w 27"/>
                <a:gd name="T3" fmla="*/ 8 h 25"/>
                <a:gd name="T4" fmla="*/ 6 w 27"/>
                <a:gd name="T5" fmla="*/ 9 h 25"/>
                <a:gd name="T6" fmla="*/ 9 w 27"/>
                <a:gd name="T7" fmla="*/ 9 h 25"/>
                <a:gd name="T8" fmla="*/ 10 w 27"/>
                <a:gd name="T9" fmla="*/ 11 h 25"/>
                <a:gd name="T10" fmla="*/ 12 w 27"/>
                <a:gd name="T11" fmla="*/ 14 h 25"/>
                <a:gd name="T12" fmla="*/ 13 w 27"/>
                <a:gd name="T13" fmla="*/ 17 h 25"/>
                <a:gd name="T14" fmla="*/ 15 w 27"/>
                <a:gd name="T15" fmla="*/ 20 h 25"/>
                <a:gd name="T16" fmla="*/ 20 w 27"/>
                <a:gd name="T17" fmla="*/ 23 h 25"/>
                <a:gd name="T18" fmla="*/ 24 w 27"/>
                <a:gd name="T19" fmla="*/ 24 h 25"/>
                <a:gd name="T20" fmla="*/ 24 w 27"/>
                <a:gd name="T21" fmla="*/ 22 h 25"/>
                <a:gd name="T22" fmla="*/ 23 w 27"/>
                <a:gd name="T23" fmla="*/ 19 h 25"/>
                <a:gd name="T24" fmla="*/ 25 w 27"/>
                <a:gd name="T25" fmla="*/ 16 h 25"/>
                <a:gd name="T26" fmla="*/ 17 w 27"/>
                <a:gd name="T27" fmla="*/ 10 h 25"/>
                <a:gd name="T28" fmla="*/ 12 w 27"/>
                <a:gd name="T29" fmla="*/ 0 h 25"/>
                <a:gd name="T30" fmla="*/ 10 w 27"/>
                <a:gd name="T31" fmla="*/ 2 h 25"/>
                <a:gd name="T32" fmla="*/ 9 w 27"/>
                <a:gd name="T33" fmla="*/ 1 h 25"/>
                <a:gd name="T34" fmla="*/ 6 w 27"/>
                <a:gd name="T35" fmla="*/ 1 h 25"/>
                <a:gd name="T36" fmla="*/ 5 w 27"/>
                <a:gd name="T37" fmla="*/ 3 h 25"/>
                <a:gd name="T38" fmla="*/ 3 w 27"/>
                <a:gd name="T39"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25">
                  <a:moveTo>
                    <a:pt x="3" y="6"/>
                  </a:moveTo>
                  <a:cubicBezTo>
                    <a:pt x="3" y="6"/>
                    <a:pt x="0" y="8"/>
                    <a:pt x="2" y="8"/>
                  </a:cubicBezTo>
                  <a:cubicBezTo>
                    <a:pt x="4" y="9"/>
                    <a:pt x="5" y="9"/>
                    <a:pt x="6" y="9"/>
                  </a:cubicBezTo>
                  <a:cubicBezTo>
                    <a:pt x="8" y="9"/>
                    <a:pt x="8" y="9"/>
                    <a:pt x="9" y="9"/>
                  </a:cubicBezTo>
                  <a:cubicBezTo>
                    <a:pt x="9" y="9"/>
                    <a:pt x="10" y="10"/>
                    <a:pt x="10" y="11"/>
                  </a:cubicBezTo>
                  <a:cubicBezTo>
                    <a:pt x="11" y="13"/>
                    <a:pt x="11" y="13"/>
                    <a:pt x="12" y="14"/>
                  </a:cubicBezTo>
                  <a:cubicBezTo>
                    <a:pt x="13" y="14"/>
                    <a:pt x="13" y="15"/>
                    <a:pt x="13" y="17"/>
                  </a:cubicBezTo>
                  <a:cubicBezTo>
                    <a:pt x="13" y="18"/>
                    <a:pt x="13" y="20"/>
                    <a:pt x="15" y="20"/>
                  </a:cubicBezTo>
                  <a:cubicBezTo>
                    <a:pt x="16" y="20"/>
                    <a:pt x="19" y="22"/>
                    <a:pt x="20" y="23"/>
                  </a:cubicBezTo>
                  <a:cubicBezTo>
                    <a:pt x="21" y="23"/>
                    <a:pt x="24" y="25"/>
                    <a:pt x="24" y="24"/>
                  </a:cubicBezTo>
                  <a:cubicBezTo>
                    <a:pt x="25" y="23"/>
                    <a:pt x="25" y="23"/>
                    <a:pt x="24" y="22"/>
                  </a:cubicBezTo>
                  <a:cubicBezTo>
                    <a:pt x="23" y="21"/>
                    <a:pt x="22" y="20"/>
                    <a:pt x="23" y="19"/>
                  </a:cubicBezTo>
                  <a:cubicBezTo>
                    <a:pt x="25" y="18"/>
                    <a:pt x="27" y="16"/>
                    <a:pt x="25" y="16"/>
                  </a:cubicBezTo>
                  <a:cubicBezTo>
                    <a:pt x="23" y="16"/>
                    <a:pt x="18" y="17"/>
                    <a:pt x="17" y="10"/>
                  </a:cubicBezTo>
                  <a:cubicBezTo>
                    <a:pt x="15" y="2"/>
                    <a:pt x="14" y="0"/>
                    <a:pt x="12" y="0"/>
                  </a:cubicBezTo>
                  <a:cubicBezTo>
                    <a:pt x="9" y="0"/>
                    <a:pt x="10" y="1"/>
                    <a:pt x="10" y="2"/>
                  </a:cubicBezTo>
                  <a:cubicBezTo>
                    <a:pt x="10" y="4"/>
                    <a:pt x="10" y="3"/>
                    <a:pt x="9" y="1"/>
                  </a:cubicBezTo>
                  <a:cubicBezTo>
                    <a:pt x="7" y="0"/>
                    <a:pt x="6" y="1"/>
                    <a:pt x="6" y="1"/>
                  </a:cubicBezTo>
                  <a:cubicBezTo>
                    <a:pt x="5" y="2"/>
                    <a:pt x="4" y="2"/>
                    <a:pt x="5" y="3"/>
                  </a:cubicBezTo>
                  <a:cubicBezTo>
                    <a:pt x="5" y="4"/>
                    <a:pt x="5" y="5"/>
                    <a:pt x="3"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3" name="Freeform 783">
              <a:extLst>
                <a:ext uri="{FF2B5EF4-FFF2-40B4-BE49-F238E27FC236}">
                  <a16:creationId xmlns:a16="http://schemas.microsoft.com/office/drawing/2014/main" id="{504440B2-8062-4C26-A8CF-F0AEE97785EC}"/>
                </a:ext>
              </a:extLst>
            </p:cNvPr>
            <p:cNvSpPr>
              <a:spLocks/>
            </p:cNvSpPr>
            <p:nvPr/>
          </p:nvSpPr>
          <p:spPr bwMode="auto">
            <a:xfrm>
              <a:off x="5670" y="2801"/>
              <a:ext cx="190" cy="62"/>
            </a:xfrm>
            <a:custGeom>
              <a:avLst/>
              <a:gdLst>
                <a:gd name="T0" fmla="*/ 121 w 137"/>
                <a:gd name="T1" fmla="*/ 39 h 45"/>
                <a:gd name="T2" fmla="*/ 132 w 137"/>
                <a:gd name="T3" fmla="*/ 42 h 45"/>
                <a:gd name="T4" fmla="*/ 134 w 137"/>
                <a:gd name="T5" fmla="*/ 42 h 45"/>
                <a:gd name="T6" fmla="*/ 133 w 137"/>
                <a:gd name="T7" fmla="*/ 31 h 45"/>
                <a:gd name="T8" fmla="*/ 130 w 137"/>
                <a:gd name="T9" fmla="*/ 28 h 45"/>
                <a:gd name="T10" fmla="*/ 124 w 137"/>
                <a:gd name="T11" fmla="*/ 27 h 45"/>
                <a:gd name="T12" fmla="*/ 112 w 137"/>
                <a:gd name="T13" fmla="*/ 27 h 45"/>
                <a:gd name="T14" fmla="*/ 109 w 137"/>
                <a:gd name="T15" fmla="*/ 24 h 45"/>
                <a:gd name="T16" fmla="*/ 107 w 137"/>
                <a:gd name="T17" fmla="*/ 21 h 45"/>
                <a:gd name="T18" fmla="*/ 106 w 137"/>
                <a:gd name="T19" fmla="*/ 16 h 45"/>
                <a:gd name="T20" fmla="*/ 102 w 137"/>
                <a:gd name="T21" fmla="*/ 16 h 45"/>
                <a:gd name="T22" fmla="*/ 99 w 137"/>
                <a:gd name="T23" fmla="*/ 15 h 45"/>
                <a:gd name="T24" fmla="*/ 88 w 137"/>
                <a:gd name="T25" fmla="*/ 13 h 45"/>
                <a:gd name="T26" fmla="*/ 82 w 137"/>
                <a:gd name="T27" fmla="*/ 9 h 45"/>
                <a:gd name="T28" fmla="*/ 79 w 137"/>
                <a:gd name="T29" fmla="*/ 9 h 45"/>
                <a:gd name="T30" fmla="*/ 77 w 137"/>
                <a:gd name="T31" fmla="*/ 13 h 45"/>
                <a:gd name="T32" fmla="*/ 66 w 137"/>
                <a:gd name="T33" fmla="*/ 16 h 45"/>
                <a:gd name="T34" fmla="*/ 58 w 137"/>
                <a:gd name="T35" fmla="*/ 15 h 45"/>
                <a:gd name="T36" fmla="*/ 49 w 137"/>
                <a:gd name="T37" fmla="*/ 14 h 45"/>
                <a:gd name="T38" fmla="*/ 46 w 137"/>
                <a:gd name="T39" fmla="*/ 12 h 45"/>
                <a:gd name="T40" fmla="*/ 44 w 137"/>
                <a:gd name="T41" fmla="*/ 8 h 45"/>
                <a:gd name="T42" fmla="*/ 35 w 137"/>
                <a:gd name="T43" fmla="*/ 6 h 45"/>
                <a:gd name="T44" fmla="*/ 25 w 137"/>
                <a:gd name="T45" fmla="*/ 2 h 45"/>
                <a:gd name="T46" fmla="*/ 23 w 137"/>
                <a:gd name="T47" fmla="*/ 2 h 45"/>
                <a:gd name="T48" fmla="*/ 22 w 137"/>
                <a:gd name="T49" fmla="*/ 4 h 45"/>
                <a:gd name="T50" fmla="*/ 9 w 137"/>
                <a:gd name="T51" fmla="*/ 1 h 45"/>
                <a:gd name="T52" fmla="*/ 8 w 137"/>
                <a:gd name="T53" fmla="*/ 2 h 45"/>
                <a:gd name="T54" fmla="*/ 1 w 137"/>
                <a:gd name="T55" fmla="*/ 12 h 45"/>
                <a:gd name="T56" fmla="*/ 2 w 137"/>
                <a:gd name="T57" fmla="*/ 14 h 45"/>
                <a:gd name="T58" fmla="*/ 14 w 137"/>
                <a:gd name="T59" fmla="*/ 17 h 45"/>
                <a:gd name="T60" fmla="*/ 15 w 137"/>
                <a:gd name="T61" fmla="*/ 21 h 45"/>
                <a:gd name="T62" fmla="*/ 17 w 137"/>
                <a:gd name="T63" fmla="*/ 23 h 45"/>
                <a:gd name="T64" fmla="*/ 33 w 137"/>
                <a:gd name="T65" fmla="*/ 27 h 45"/>
                <a:gd name="T66" fmla="*/ 52 w 137"/>
                <a:gd name="T67" fmla="*/ 27 h 45"/>
                <a:gd name="T68" fmla="*/ 73 w 137"/>
                <a:gd name="T69" fmla="*/ 33 h 45"/>
                <a:gd name="T70" fmla="*/ 84 w 137"/>
                <a:gd name="T71" fmla="*/ 35 h 45"/>
                <a:gd name="T72" fmla="*/ 89 w 137"/>
                <a:gd name="T73" fmla="*/ 36 h 45"/>
                <a:gd name="T74" fmla="*/ 94 w 137"/>
                <a:gd name="T75" fmla="*/ 36 h 45"/>
                <a:gd name="T76" fmla="*/ 101 w 137"/>
                <a:gd name="T77" fmla="*/ 37 h 45"/>
                <a:gd name="T78" fmla="*/ 110 w 137"/>
                <a:gd name="T79" fmla="*/ 38 h 45"/>
                <a:gd name="T80" fmla="*/ 121 w 137"/>
                <a:gd name="T81"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7" h="45">
                  <a:moveTo>
                    <a:pt x="121" y="39"/>
                  </a:moveTo>
                  <a:cubicBezTo>
                    <a:pt x="124" y="40"/>
                    <a:pt x="131" y="42"/>
                    <a:pt x="132" y="42"/>
                  </a:cubicBezTo>
                  <a:cubicBezTo>
                    <a:pt x="134" y="43"/>
                    <a:pt x="137" y="45"/>
                    <a:pt x="134" y="42"/>
                  </a:cubicBezTo>
                  <a:cubicBezTo>
                    <a:pt x="131" y="40"/>
                    <a:pt x="132" y="34"/>
                    <a:pt x="133" y="31"/>
                  </a:cubicBezTo>
                  <a:cubicBezTo>
                    <a:pt x="134" y="29"/>
                    <a:pt x="130" y="28"/>
                    <a:pt x="130" y="28"/>
                  </a:cubicBezTo>
                  <a:cubicBezTo>
                    <a:pt x="130" y="28"/>
                    <a:pt x="128" y="25"/>
                    <a:pt x="124" y="27"/>
                  </a:cubicBezTo>
                  <a:cubicBezTo>
                    <a:pt x="120" y="28"/>
                    <a:pt x="114" y="28"/>
                    <a:pt x="112" y="27"/>
                  </a:cubicBezTo>
                  <a:cubicBezTo>
                    <a:pt x="109" y="26"/>
                    <a:pt x="109" y="25"/>
                    <a:pt x="109" y="24"/>
                  </a:cubicBezTo>
                  <a:cubicBezTo>
                    <a:pt x="109" y="23"/>
                    <a:pt x="109" y="22"/>
                    <a:pt x="107" y="21"/>
                  </a:cubicBezTo>
                  <a:cubicBezTo>
                    <a:pt x="106" y="20"/>
                    <a:pt x="106" y="19"/>
                    <a:pt x="106" y="16"/>
                  </a:cubicBezTo>
                  <a:cubicBezTo>
                    <a:pt x="106" y="14"/>
                    <a:pt x="103" y="15"/>
                    <a:pt x="102" y="16"/>
                  </a:cubicBezTo>
                  <a:cubicBezTo>
                    <a:pt x="102" y="16"/>
                    <a:pt x="100" y="16"/>
                    <a:pt x="99" y="15"/>
                  </a:cubicBezTo>
                  <a:cubicBezTo>
                    <a:pt x="98" y="15"/>
                    <a:pt x="91" y="14"/>
                    <a:pt x="88" y="13"/>
                  </a:cubicBezTo>
                  <a:cubicBezTo>
                    <a:pt x="84" y="12"/>
                    <a:pt x="84" y="10"/>
                    <a:pt x="82" y="9"/>
                  </a:cubicBezTo>
                  <a:cubicBezTo>
                    <a:pt x="81" y="8"/>
                    <a:pt x="80" y="8"/>
                    <a:pt x="79" y="9"/>
                  </a:cubicBezTo>
                  <a:cubicBezTo>
                    <a:pt x="78" y="9"/>
                    <a:pt x="79" y="8"/>
                    <a:pt x="77" y="13"/>
                  </a:cubicBezTo>
                  <a:cubicBezTo>
                    <a:pt x="75" y="18"/>
                    <a:pt x="70" y="16"/>
                    <a:pt x="66" y="16"/>
                  </a:cubicBezTo>
                  <a:cubicBezTo>
                    <a:pt x="63" y="15"/>
                    <a:pt x="59" y="15"/>
                    <a:pt x="58" y="15"/>
                  </a:cubicBezTo>
                  <a:cubicBezTo>
                    <a:pt x="56" y="15"/>
                    <a:pt x="50" y="14"/>
                    <a:pt x="49" y="14"/>
                  </a:cubicBezTo>
                  <a:cubicBezTo>
                    <a:pt x="47" y="14"/>
                    <a:pt x="47" y="13"/>
                    <a:pt x="46" y="12"/>
                  </a:cubicBezTo>
                  <a:cubicBezTo>
                    <a:pt x="46" y="11"/>
                    <a:pt x="46" y="10"/>
                    <a:pt x="44" y="8"/>
                  </a:cubicBezTo>
                  <a:cubicBezTo>
                    <a:pt x="42" y="5"/>
                    <a:pt x="39" y="6"/>
                    <a:pt x="35" y="6"/>
                  </a:cubicBezTo>
                  <a:cubicBezTo>
                    <a:pt x="31" y="6"/>
                    <a:pt x="28" y="4"/>
                    <a:pt x="25" y="2"/>
                  </a:cubicBezTo>
                  <a:cubicBezTo>
                    <a:pt x="23" y="0"/>
                    <a:pt x="23" y="1"/>
                    <a:pt x="23" y="2"/>
                  </a:cubicBezTo>
                  <a:cubicBezTo>
                    <a:pt x="23" y="3"/>
                    <a:pt x="23" y="4"/>
                    <a:pt x="22" y="4"/>
                  </a:cubicBezTo>
                  <a:cubicBezTo>
                    <a:pt x="20" y="3"/>
                    <a:pt x="11" y="2"/>
                    <a:pt x="9" y="1"/>
                  </a:cubicBezTo>
                  <a:cubicBezTo>
                    <a:pt x="8" y="0"/>
                    <a:pt x="8" y="2"/>
                    <a:pt x="8" y="2"/>
                  </a:cubicBezTo>
                  <a:cubicBezTo>
                    <a:pt x="7" y="5"/>
                    <a:pt x="2" y="11"/>
                    <a:pt x="1" y="12"/>
                  </a:cubicBezTo>
                  <a:cubicBezTo>
                    <a:pt x="0" y="14"/>
                    <a:pt x="1" y="14"/>
                    <a:pt x="2" y="14"/>
                  </a:cubicBezTo>
                  <a:cubicBezTo>
                    <a:pt x="3" y="14"/>
                    <a:pt x="12" y="16"/>
                    <a:pt x="14" y="17"/>
                  </a:cubicBezTo>
                  <a:cubicBezTo>
                    <a:pt x="17" y="18"/>
                    <a:pt x="16" y="21"/>
                    <a:pt x="15" y="21"/>
                  </a:cubicBezTo>
                  <a:cubicBezTo>
                    <a:pt x="14" y="22"/>
                    <a:pt x="15" y="23"/>
                    <a:pt x="17" y="23"/>
                  </a:cubicBezTo>
                  <a:cubicBezTo>
                    <a:pt x="18" y="23"/>
                    <a:pt x="25" y="22"/>
                    <a:pt x="33" y="27"/>
                  </a:cubicBezTo>
                  <a:cubicBezTo>
                    <a:pt x="42" y="31"/>
                    <a:pt x="47" y="27"/>
                    <a:pt x="52" y="27"/>
                  </a:cubicBezTo>
                  <a:cubicBezTo>
                    <a:pt x="57" y="28"/>
                    <a:pt x="69" y="30"/>
                    <a:pt x="73" y="33"/>
                  </a:cubicBezTo>
                  <a:cubicBezTo>
                    <a:pt x="78" y="35"/>
                    <a:pt x="83" y="35"/>
                    <a:pt x="84" y="35"/>
                  </a:cubicBezTo>
                  <a:cubicBezTo>
                    <a:pt x="84" y="35"/>
                    <a:pt x="85" y="35"/>
                    <a:pt x="89" y="36"/>
                  </a:cubicBezTo>
                  <a:cubicBezTo>
                    <a:pt x="93" y="38"/>
                    <a:pt x="93" y="36"/>
                    <a:pt x="94" y="36"/>
                  </a:cubicBezTo>
                  <a:cubicBezTo>
                    <a:pt x="95" y="36"/>
                    <a:pt x="99" y="36"/>
                    <a:pt x="101" y="37"/>
                  </a:cubicBezTo>
                  <a:cubicBezTo>
                    <a:pt x="103" y="37"/>
                    <a:pt x="107" y="39"/>
                    <a:pt x="110" y="38"/>
                  </a:cubicBezTo>
                  <a:cubicBezTo>
                    <a:pt x="113" y="37"/>
                    <a:pt x="118" y="37"/>
                    <a:pt x="121" y="3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4" name="Freeform 784">
              <a:extLst>
                <a:ext uri="{FF2B5EF4-FFF2-40B4-BE49-F238E27FC236}">
                  <a16:creationId xmlns:a16="http://schemas.microsoft.com/office/drawing/2014/main" id="{F6BB707D-E376-48A9-BA8B-7C07444820CB}"/>
                </a:ext>
              </a:extLst>
            </p:cNvPr>
            <p:cNvSpPr>
              <a:spLocks/>
            </p:cNvSpPr>
            <p:nvPr/>
          </p:nvSpPr>
          <p:spPr bwMode="auto">
            <a:xfrm>
              <a:off x="5601" y="2788"/>
              <a:ext cx="8" cy="8"/>
            </a:xfrm>
            <a:custGeom>
              <a:avLst/>
              <a:gdLst>
                <a:gd name="T0" fmla="*/ 2 w 6"/>
                <a:gd name="T1" fmla="*/ 3 h 6"/>
                <a:gd name="T2" fmla="*/ 4 w 6"/>
                <a:gd name="T3" fmla="*/ 3 h 6"/>
                <a:gd name="T4" fmla="*/ 2 w 6"/>
                <a:gd name="T5" fmla="*/ 3 h 6"/>
              </a:gdLst>
              <a:ahLst/>
              <a:cxnLst>
                <a:cxn ang="0">
                  <a:pos x="T0" y="T1"/>
                </a:cxn>
                <a:cxn ang="0">
                  <a:pos x="T2" y="T3"/>
                </a:cxn>
                <a:cxn ang="0">
                  <a:pos x="T4" y="T5"/>
                </a:cxn>
              </a:cxnLst>
              <a:rect l="0" t="0" r="r" b="b"/>
              <a:pathLst>
                <a:path w="6" h="6">
                  <a:moveTo>
                    <a:pt x="2" y="3"/>
                  </a:moveTo>
                  <a:cubicBezTo>
                    <a:pt x="2" y="3"/>
                    <a:pt x="6" y="6"/>
                    <a:pt x="4" y="3"/>
                  </a:cubicBezTo>
                  <a:cubicBezTo>
                    <a:pt x="2" y="0"/>
                    <a:pt x="0" y="2"/>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5" name="Freeform 785">
              <a:extLst>
                <a:ext uri="{FF2B5EF4-FFF2-40B4-BE49-F238E27FC236}">
                  <a16:creationId xmlns:a16="http://schemas.microsoft.com/office/drawing/2014/main" id="{3940049D-EB27-4371-BF30-BB879F62C319}"/>
                </a:ext>
              </a:extLst>
            </p:cNvPr>
            <p:cNvSpPr>
              <a:spLocks/>
            </p:cNvSpPr>
            <p:nvPr/>
          </p:nvSpPr>
          <p:spPr bwMode="auto">
            <a:xfrm>
              <a:off x="5598" y="2649"/>
              <a:ext cx="11" cy="7"/>
            </a:xfrm>
            <a:custGeom>
              <a:avLst/>
              <a:gdLst>
                <a:gd name="T0" fmla="*/ 4 w 8"/>
                <a:gd name="T1" fmla="*/ 1 h 5"/>
                <a:gd name="T2" fmla="*/ 2 w 8"/>
                <a:gd name="T3" fmla="*/ 2 h 5"/>
                <a:gd name="T4" fmla="*/ 6 w 8"/>
                <a:gd name="T5" fmla="*/ 4 h 5"/>
                <a:gd name="T6" fmla="*/ 8 w 8"/>
                <a:gd name="T7" fmla="*/ 3 h 5"/>
                <a:gd name="T8" fmla="*/ 4 w 8"/>
                <a:gd name="T9" fmla="*/ 1 h 5"/>
              </a:gdLst>
              <a:ahLst/>
              <a:cxnLst>
                <a:cxn ang="0">
                  <a:pos x="T0" y="T1"/>
                </a:cxn>
                <a:cxn ang="0">
                  <a:pos x="T2" y="T3"/>
                </a:cxn>
                <a:cxn ang="0">
                  <a:pos x="T4" y="T5"/>
                </a:cxn>
                <a:cxn ang="0">
                  <a:pos x="T6" y="T7"/>
                </a:cxn>
                <a:cxn ang="0">
                  <a:pos x="T8" y="T9"/>
                </a:cxn>
              </a:cxnLst>
              <a:rect l="0" t="0" r="r" b="b"/>
              <a:pathLst>
                <a:path w="8" h="5">
                  <a:moveTo>
                    <a:pt x="4" y="1"/>
                  </a:moveTo>
                  <a:cubicBezTo>
                    <a:pt x="0" y="0"/>
                    <a:pt x="2" y="2"/>
                    <a:pt x="2" y="2"/>
                  </a:cubicBezTo>
                  <a:cubicBezTo>
                    <a:pt x="2" y="2"/>
                    <a:pt x="5" y="2"/>
                    <a:pt x="6" y="4"/>
                  </a:cubicBezTo>
                  <a:cubicBezTo>
                    <a:pt x="8" y="5"/>
                    <a:pt x="8" y="4"/>
                    <a:pt x="8" y="3"/>
                  </a:cubicBezTo>
                  <a:cubicBezTo>
                    <a:pt x="8" y="2"/>
                    <a:pt x="8"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6" name="Freeform 786">
              <a:extLst>
                <a:ext uri="{FF2B5EF4-FFF2-40B4-BE49-F238E27FC236}">
                  <a16:creationId xmlns:a16="http://schemas.microsoft.com/office/drawing/2014/main" id="{F0C1814B-A653-4119-8D66-35619FC082FA}"/>
                </a:ext>
              </a:extLst>
            </p:cNvPr>
            <p:cNvSpPr>
              <a:spLocks/>
            </p:cNvSpPr>
            <p:nvPr/>
          </p:nvSpPr>
          <p:spPr bwMode="auto">
            <a:xfrm>
              <a:off x="5601" y="2653"/>
              <a:ext cx="8" cy="13"/>
            </a:xfrm>
            <a:custGeom>
              <a:avLst/>
              <a:gdLst>
                <a:gd name="T0" fmla="*/ 4 w 6"/>
                <a:gd name="T1" fmla="*/ 6 h 9"/>
                <a:gd name="T2" fmla="*/ 5 w 6"/>
                <a:gd name="T3" fmla="*/ 4 h 9"/>
                <a:gd name="T4" fmla="*/ 3 w 6"/>
                <a:gd name="T5" fmla="*/ 0 h 9"/>
                <a:gd name="T6" fmla="*/ 4 w 6"/>
                <a:gd name="T7" fmla="*/ 6 h 9"/>
              </a:gdLst>
              <a:ahLst/>
              <a:cxnLst>
                <a:cxn ang="0">
                  <a:pos x="T0" y="T1"/>
                </a:cxn>
                <a:cxn ang="0">
                  <a:pos x="T2" y="T3"/>
                </a:cxn>
                <a:cxn ang="0">
                  <a:pos x="T4" y="T5"/>
                </a:cxn>
                <a:cxn ang="0">
                  <a:pos x="T6" y="T7"/>
                </a:cxn>
              </a:cxnLst>
              <a:rect l="0" t="0" r="r" b="b"/>
              <a:pathLst>
                <a:path w="6" h="9">
                  <a:moveTo>
                    <a:pt x="4" y="6"/>
                  </a:moveTo>
                  <a:cubicBezTo>
                    <a:pt x="5" y="9"/>
                    <a:pt x="5" y="5"/>
                    <a:pt x="5" y="4"/>
                  </a:cubicBezTo>
                  <a:cubicBezTo>
                    <a:pt x="6" y="2"/>
                    <a:pt x="3" y="0"/>
                    <a:pt x="3" y="0"/>
                  </a:cubicBezTo>
                  <a:cubicBezTo>
                    <a:pt x="0" y="0"/>
                    <a:pt x="3" y="4"/>
                    <a:pt x="4"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7" name="Freeform 787">
              <a:extLst>
                <a:ext uri="{FF2B5EF4-FFF2-40B4-BE49-F238E27FC236}">
                  <a16:creationId xmlns:a16="http://schemas.microsoft.com/office/drawing/2014/main" id="{DCE078E4-FB7E-48FE-9F3E-F72A0AE7A528}"/>
                </a:ext>
              </a:extLst>
            </p:cNvPr>
            <p:cNvSpPr>
              <a:spLocks/>
            </p:cNvSpPr>
            <p:nvPr/>
          </p:nvSpPr>
          <p:spPr bwMode="auto">
            <a:xfrm>
              <a:off x="5608" y="2657"/>
              <a:ext cx="16" cy="9"/>
            </a:xfrm>
            <a:custGeom>
              <a:avLst/>
              <a:gdLst>
                <a:gd name="T0" fmla="*/ 6 w 12"/>
                <a:gd name="T1" fmla="*/ 6 h 6"/>
                <a:gd name="T2" fmla="*/ 5 w 12"/>
                <a:gd name="T3" fmla="*/ 4 h 6"/>
                <a:gd name="T4" fmla="*/ 10 w 12"/>
                <a:gd name="T5" fmla="*/ 5 h 6"/>
                <a:gd name="T6" fmla="*/ 7 w 12"/>
                <a:gd name="T7" fmla="*/ 2 h 6"/>
                <a:gd name="T8" fmla="*/ 4 w 12"/>
                <a:gd name="T9" fmla="*/ 2 h 6"/>
                <a:gd name="T10" fmla="*/ 4 w 12"/>
                <a:gd name="T11" fmla="*/ 3 h 6"/>
                <a:gd name="T12" fmla="*/ 3 w 12"/>
                <a:gd name="T13" fmla="*/ 2 h 6"/>
                <a:gd name="T14" fmla="*/ 1 w 12"/>
                <a:gd name="T15" fmla="*/ 4 h 6"/>
                <a:gd name="T16" fmla="*/ 6 w 12"/>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6">
                  <a:moveTo>
                    <a:pt x="6" y="6"/>
                  </a:moveTo>
                  <a:cubicBezTo>
                    <a:pt x="9" y="6"/>
                    <a:pt x="8" y="5"/>
                    <a:pt x="5" y="4"/>
                  </a:cubicBezTo>
                  <a:cubicBezTo>
                    <a:pt x="2" y="3"/>
                    <a:pt x="7" y="4"/>
                    <a:pt x="10" y="5"/>
                  </a:cubicBezTo>
                  <a:cubicBezTo>
                    <a:pt x="12" y="6"/>
                    <a:pt x="9" y="3"/>
                    <a:pt x="7" y="2"/>
                  </a:cubicBezTo>
                  <a:cubicBezTo>
                    <a:pt x="4" y="0"/>
                    <a:pt x="4" y="2"/>
                    <a:pt x="4" y="2"/>
                  </a:cubicBezTo>
                  <a:cubicBezTo>
                    <a:pt x="4" y="2"/>
                    <a:pt x="4" y="3"/>
                    <a:pt x="4" y="3"/>
                  </a:cubicBezTo>
                  <a:cubicBezTo>
                    <a:pt x="4" y="2"/>
                    <a:pt x="3" y="2"/>
                    <a:pt x="3" y="2"/>
                  </a:cubicBezTo>
                  <a:cubicBezTo>
                    <a:pt x="1" y="0"/>
                    <a:pt x="3" y="2"/>
                    <a:pt x="1" y="4"/>
                  </a:cubicBezTo>
                  <a:cubicBezTo>
                    <a:pt x="0" y="6"/>
                    <a:pt x="2" y="6"/>
                    <a:pt x="6"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8" name="Freeform 788">
              <a:extLst>
                <a:ext uri="{FF2B5EF4-FFF2-40B4-BE49-F238E27FC236}">
                  <a16:creationId xmlns:a16="http://schemas.microsoft.com/office/drawing/2014/main" id="{FD368AE9-4C9F-477F-B3C6-A893373155FB}"/>
                </a:ext>
              </a:extLst>
            </p:cNvPr>
            <p:cNvSpPr>
              <a:spLocks/>
            </p:cNvSpPr>
            <p:nvPr/>
          </p:nvSpPr>
          <p:spPr bwMode="auto">
            <a:xfrm>
              <a:off x="5622" y="2668"/>
              <a:ext cx="4" cy="3"/>
            </a:xfrm>
            <a:custGeom>
              <a:avLst/>
              <a:gdLst>
                <a:gd name="T0" fmla="*/ 2 w 3"/>
                <a:gd name="T1" fmla="*/ 1 h 2"/>
                <a:gd name="T2" fmla="*/ 2 w 3"/>
                <a:gd name="T3" fmla="*/ 0 h 2"/>
                <a:gd name="T4" fmla="*/ 1 w 3"/>
                <a:gd name="T5" fmla="*/ 0 h 2"/>
                <a:gd name="T6" fmla="*/ 2 w 3"/>
                <a:gd name="T7" fmla="*/ 1 h 2"/>
              </a:gdLst>
              <a:ahLst/>
              <a:cxnLst>
                <a:cxn ang="0">
                  <a:pos x="T0" y="T1"/>
                </a:cxn>
                <a:cxn ang="0">
                  <a:pos x="T2" y="T3"/>
                </a:cxn>
                <a:cxn ang="0">
                  <a:pos x="T4" y="T5"/>
                </a:cxn>
                <a:cxn ang="0">
                  <a:pos x="T6" y="T7"/>
                </a:cxn>
              </a:cxnLst>
              <a:rect l="0" t="0" r="r" b="b"/>
              <a:pathLst>
                <a:path w="3" h="2">
                  <a:moveTo>
                    <a:pt x="2" y="1"/>
                  </a:moveTo>
                  <a:cubicBezTo>
                    <a:pt x="3" y="1"/>
                    <a:pt x="3" y="0"/>
                    <a:pt x="2" y="0"/>
                  </a:cubicBezTo>
                  <a:cubicBezTo>
                    <a:pt x="2" y="0"/>
                    <a:pt x="1" y="0"/>
                    <a:pt x="1" y="0"/>
                  </a:cubicBezTo>
                  <a:cubicBezTo>
                    <a:pt x="0" y="1"/>
                    <a:pt x="1"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9" name="Freeform 789">
              <a:extLst>
                <a:ext uri="{FF2B5EF4-FFF2-40B4-BE49-F238E27FC236}">
                  <a16:creationId xmlns:a16="http://schemas.microsoft.com/office/drawing/2014/main" id="{A83AC653-D8F1-46E5-A19F-B78DDC124875}"/>
                </a:ext>
              </a:extLst>
            </p:cNvPr>
            <p:cNvSpPr>
              <a:spLocks/>
            </p:cNvSpPr>
            <p:nvPr/>
          </p:nvSpPr>
          <p:spPr bwMode="auto">
            <a:xfrm>
              <a:off x="5627" y="2663"/>
              <a:ext cx="3" cy="5"/>
            </a:xfrm>
            <a:custGeom>
              <a:avLst/>
              <a:gdLst>
                <a:gd name="T0" fmla="*/ 1 w 2"/>
                <a:gd name="T1" fmla="*/ 3 h 4"/>
                <a:gd name="T2" fmla="*/ 0 w 2"/>
                <a:gd name="T3" fmla="*/ 2 h 4"/>
                <a:gd name="T4" fmla="*/ 1 w 2"/>
                <a:gd name="T5" fmla="*/ 3 h 4"/>
              </a:gdLst>
              <a:ahLst/>
              <a:cxnLst>
                <a:cxn ang="0">
                  <a:pos x="T0" y="T1"/>
                </a:cxn>
                <a:cxn ang="0">
                  <a:pos x="T2" y="T3"/>
                </a:cxn>
                <a:cxn ang="0">
                  <a:pos x="T4" y="T5"/>
                </a:cxn>
              </a:cxnLst>
              <a:rect l="0" t="0" r="r" b="b"/>
              <a:pathLst>
                <a:path w="2" h="4">
                  <a:moveTo>
                    <a:pt x="1" y="3"/>
                  </a:moveTo>
                  <a:cubicBezTo>
                    <a:pt x="2" y="3"/>
                    <a:pt x="0" y="0"/>
                    <a:pt x="0" y="2"/>
                  </a:cubicBezTo>
                  <a:cubicBezTo>
                    <a:pt x="0" y="2"/>
                    <a:pt x="0" y="4"/>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0" name="Freeform 790">
              <a:extLst>
                <a:ext uri="{FF2B5EF4-FFF2-40B4-BE49-F238E27FC236}">
                  <a16:creationId xmlns:a16="http://schemas.microsoft.com/office/drawing/2014/main" id="{8E600BB9-B679-4592-AE01-34C35149039B}"/>
                </a:ext>
              </a:extLst>
            </p:cNvPr>
            <p:cNvSpPr>
              <a:spLocks/>
            </p:cNvSpPr>
            <p:nvPr/>
          </p:nvSpPr>
          <p:spPr bwMode="auto">
            <a:xfrm>
              <a:off x="5644" y="2656"/>
              <a:ext cx="11" cy="8"/>
            </a:xfrm>
            <a:custGeom>
              <a:avLst/>
              <a:gdLst>
                <a:gd name="T0" fmla="*/ 4 w 8"/>
                <a:gd name="T1" fmla="*/ 1 h 6"/>
                <a:gd name="T2" fmla="*/ 3 w 8"/>
                <a:gd name="T3" fmla="*/ 4 h 6"/>
                <a:gd name="T4" fmla="*/ 4 w 8"/>
                <a:gd name="T5" fmla="*/ 5 h 6"/>
                <a:gd name="T6" fmla="*/ 6 w 8"/>
                <a:gd name="T7" fmla="*/ 5 h 6"/>
                <a:gd name="T8" fmla="*/ 7 w 8"/>
                <a:gd name="T9" fmla="*/ 2 h 6"/>
                <a:gd name="T10" fmla="*/ 4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4" y="1"/>
                  </a:moveTo>
                  <a:cubicBezTo>
                    <a:pt x="3" y="2"/>
                    <a:pt x="0" y="2"/>
                    <a:pt x="3" y="4"/>
                  </a:cubicBezTo>
                  <a:cubicBezTo>
                    <a:pt x="3" y="4"/>
                    <a:pt x="4" y="4"/>
                    <a:pt x="4" y="5"/>
                  </a:cubicBezTo>
                  <a:cubicBezTo>
                    <a:pt x="4" y="6"/>
                    <a:pt x="5" y="6"/>
                    <a:pt x="6" y="5"/>
                  </a:cubicBezTo>
                  <a:cubicBezTo>
                    <a:pt x="7" y="4"/>
                    <a:pt x="8" y="4"/>
                    <a:pt x="7" y="2"/>
                  </a:cubicBezTo>
                  <a:cubicBezTo>
                    <a:pt x="6" y="1"/>
                    <a:pt x="5" y="0"/>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1" name="Freeform 791">
              <a:extLst>
                <a:ext uri="{FF2B5EF4-FFF2-40B4-BE49-F238E27FC236}">
                  <a16:creationId xmlns:a16="http://schemas.microsoft.com/office/drawing/2014/main" id="{65A7E188-DA8D-4149-9B38-46B8E0A687C1}"/>
                </a:ext>
              </a:extLst>
            </p:cNvPr>
            <p:cNvSpPr>
              <a:spLocks/>
            </p:cNvSpPr>
            <p:nvPr/>
          </p:nvSpPr>
          <p:spPr bwMode="auto">
            <a:xfrm>
              <a:off x="5637" y="2659"/>
              <a:ext cx="5" cy="2"/>
            </a:xfrm>
            <a:custGeom>
              <a:avLst/>
              <a:gdLst>
                <a:gd name="T0" fmla="*/ 4 w 4"/>
                <a:gd name="T1" fmla="*/ 1 h 2"/>
                <a:gd name="T2" fmla="*/ 3 w 4"/>
                <a:gd name="T3" fmla="*/ 0 h 2"/>
                <a:gd name="T4" fmla="*/ 1 w 4"/>
                <a:gd name="T5" fmla="*/ 1 h 2"/>
                <a:gd name="T6" fmla="*/ 4 w 4"/>
                <a:gd name="T7" fmla="*/ 1 h 2"/>
              </a:gdLst>
              <a:ahLst/>
              <a:cxnLst>
                <a:cxn ang="0">
                  <a:pos x="T0" y="T1"/>
                </a:cxn>
                <a:cxn ang="0">
                  <a:pos x="T2" y="T3"/>
                </a:cxn>
                <a:cxn ang="0">
                  <a:pos x="T4" y="T5"/>
                </a:cxn>
                <a:cxn ang="0">
                  <a:pos x="T6" y="T7"/>
                </a:cxn>
              </a:cxnLst>
              <a:rect l="0" t="0" r="r" b="b"/>
              <a:pathLst>
                <a:path w="4" h="2">
                  <a:moveTo>
                    <a:pt x="4" y="1"/>
                  </a:moveTo>
                  <a:cubicBezTo>
                    <a:pt x="4" y="1"/>
                    <a:pt x="4" y="0"/>
                    <a:pt x="3" y="0"/>
                  </a:cubicBezTo>
                  <a:cubicBezTo>
                    <a:pt x="1" y="0"/>
                    <a:pt x="0" y="1"/>
                    <a:pt x="1" y="1"/>
                  </a:cubicBezTo>
                  <a:cubicBezTo>
                    <a:pt x="3" y="2"/>
                    <a:pt x="3"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2" name="Freeform 792">
              <a:extLst>
                <a:ext uri="{FF2B5EF4-FFF2-40B4-BE49-F238E27FC236}">
                  <a16:creationId xmlns:a16="http://schemas.microsoft.com/office/drawing/2014/main" id="{7B05C206-24DD-4605-A4E4-2A57B948984D}"/>
                </a:ext>
              </a:extLst>
            </p:cNvPr>
            <p:cNvSpPr>
              <a:spLocks/>
            </p:cNvSpPr>
            <p:nvPr/>
          </p:nvSpPr>
          <p:spPr bwMode="auto">
            <a:xfrm>
              <a:off x="5642" y="2663"/>
              <a:ext cx="4" cy="3"/>
            </a:xfrm>
            <a:custGeom>
              <a:avLst/>
              <a:gdLst>
                <a:gd name="T0" fmla="*/ 2 w 3"/>
                <a:gd name="T1" fmla="*/ 2 h 2"/>
                <a:gd name="T2" fmla="*/ 1 w 3"/>
                <a:gd name="T3" fmla="*/ 1 h 2"/>
                <a:gd name="T4" fmla="*/ 2 w 3"/>
                <a:gd name="T5" fmla="*/ 2 h 2"/>
              </a:gdLst>
              <a:ahLst/>
              <a:cxnLst>
                <a:cxn ang="0">
                  <a:pos x="T0" y="T1"/>
                </a:cxn>
                <a:cxn ang="0">
                  <a:pos x="T2" y="T3"/>
                </a:cxn>
                <a:cxn ang="0">
                  <a:pos x="T4" y="T5"/>
                </a:cxn>
              </a:cxnLst>
              <a:rect l="0" t="0" r="r" b="b"/>
              <a:pathLst>
                <a:path w="3" h="2">
                  <a:moveTo>
                    <a:pt x="2" y="2"/>
                  </a:moveTo>
                  <a:cubicBezTo>
                    <a:pt x="3" y="1"/>
                    <a:pt x="0" y="0"/>
                    <a:pt x="1" y="1"/>
                  </a:cubicBezTo>
                  <a:cubicBezTo>
                    <a:pt x="1" y="1"/>
                    <a:pt x="2"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3" name="Freeform 793">
              <a:extLst>
                <a:ext uri="{FF2B5EF4-FFF2-40B4-BE49-F238E27FC236}">
                  <a16:creationId xmlns:a16="http://schemas.microsoft.com/office/drawing/2014/main" id="{3D921FAE-0147-4EF0-B52E-83B34F556F28}"/>
                </a:ext>
              </a:extLst>
            </p:cNvPr>
            <p:cNvSpPr>
              <a:spLocks/>
            </p:cNvSpPr>
            <p:nvPr/>
          </p:nvSpPr>
          <p:spPr bwMode="auto">
            <a:xfrm>
              <a:off x="5586" y="2638"/>
              <a:ext cx="8" cy="10"/>
            </a:xfrm>
            <a:custGeom>
              <a:avLst/>
              <a:gdLst>
                <a:gd name="T0" fmla="*/ 5 w 6"/>
                <a:gd name="T1" fmla="*/ 5 h 7"/>
                <a:gd name="T2" fmla="*/ 5 w 6"/>
                <a:gd name="T3" fmla="*/ 2 h 7"/>
                <a:gd name="T4" fmla="*/ 2 w 6"/>
                <a:gd name="T5" fmla="*/ 2 h 7"/>
                <a:gd name="T6" fmla="*/ 1 w 6"/>
                <a:gd name="T7" fmla="*/ 5 h 7"/>
                <a:gd name="T8" fmla="*/ 5 w 6"/>
                <a:gd name="T9" fmla="*/ 5 h 7"/>
              </a:gdLst>
              <a:ahLst/>
              <a:cxnLst>
                <a:cxn ang="0">
                  <a:pos x="T0" y="T1"/>
                </a:cxn>
                <a:cxn ang="0">
                  <a:pos x="T2" y="T3"/>
                </a:cxn>
                <a:cxn ang="0">
                  <a:pos x="T4" y="T5"/>
                </a:cxn>
                <a:cxn ang="0">
                  <a:pos x="T6" y="T7"/>
                </a:cxn>
                <a:cxn ang="0">
                  <a:pos x="T8" y="T9"/>
                </a:cxn>
              </a:cxnLst>
              <a:rect l="0" t="0" r="r" b="b"/>
              <a:pathLst>
                <a:path w="6" h="7">
                  <a:moveTo>
                    <a:pt x="5" y="5"/>
                  </a:moveTo>
                  <a:cubicBezTo>
                    <a:pt x="5" y="4"/>
                    <a:pt x="6" y="4"/>
                    <a:pt x="5" y="2"/>
                  </a:cubicBezTo>
                  <a:cubicBezTo>
                    <a:pt x="4" y="0"/>
                    <a:pt x="4" y="2"/>
                    <a:pt x="2" y="2"/>
                  </a:cubicBezTo>
                  <a:cubicBezTo>
                    <a:pt x="0" y="2"/>
                    <a:pt x="1" y="5"/>
                    <a:pt x="1" y="5"/>
                  </a:cubicBezTo>
                  <a:cubicBezTo>
                    <a:pt x="2" y="7"/>
                    <a:pt x="4" y="6"/>
                    <a:pt x="5"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4" name="Freeform 794">
              <a:extLst>
                <a:ext uri="{FF2B5EF4-FFF2-40B4-BE49-F238E27FC236}">
                  <a16:creationId xmlns:a16="http://schemas.microsoft.com/office/drawing/2014/main" id="{23BB0DDC-E44D-4023-B122-922C167F482B}"/>
                </a:ext>
              </a:extLst>
            </p:cNvPr>
            <p:cNvSpPr>
              <a:spLocks/>
            </p:cNvSpPr>
            <p:nvPr/>
          </p:nvSpPr>
          <p:spPr bwMode="auto">
            <a:xfrm>
              <a:off x="5676" y="2620"/>
              <a:ext cx="2" cy="4"/>
            </a:xfrm>
            <a:custGeom>
              <a:avLst/>
              <a:gdLst>
                <a:gd name="T0" fmla="*/ 1 w 2"/>
                <a:gd name="T1" fmla="*/ 2 h 3"/>
                <a:gd name="T2" fmla="*/ 1 w 2"/>
                <a:gd name="T3" fmla="*/ 1 h 3"/>
                <a:gd name="T4" fmla="*/ 0 w 2"/>
                <a:gd name="T5" fmla="*/ 1 h 3"/>
                <a:gd name="T6" fmla="*/ 1 w 2"/>
                <a:gd name="T7" fmla="*/ 2 h 3"/>
              </a:gdLst>
              <a:ahLst/>
              <a:cxnLst>
                <a:cxn ang="0">
                  <a:pos x="T0" y="T1"/>
                </a:cxn>
                <a:cxn ang="0">
                  <a:pos x="T2" y="T3"/>
                </a:cxn>
                <a:cxn ang="0">
                  <a:pos x="T4" y="T5"/>
                </a:cxn>
                <a:cxn ang="0">
                  <a:pos x="T6" y="T7"/>
                </a:cxn>
              </a:cxnLst>
              <a:rect l="0" t="0" r="r" b="b"/>
              <a:pathLst>
                <a:path w="2" h="3">
                  <a:moveTo>
                    <a:pt x="1" y="2"/>
                  </a:moveTo>
                  <a:cubicBezTo>
                    <a:pt x="2" y="1"/>
                    <a:pt x="2" y="1"/>
                    <a:pt x="1" y="1"/>
                  </a:cubicBezTo>
                  <a:cubicBezTo>
                    <a:pt x="0" y="0"/>
                    <a:pt x="0" y="0"/>
                    <a:pt x="0" y="1"/>
                  </a:cubicBezTo>
                  <a:cubicBezTo>
                    <a:pt x="0" y="1"/>
                    <a:pt x="0" y="3"/>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5" name="Freeform 795">
              <a:extLst>
                <a:ext uri="{FF2B5EF4-FFF2-40B4-BE49-F238E27FC236}">
                  <a16:creationId xmlns:a16="http://schemas.microsoft.com/office/drawing/2014/main" id="{DDA67F59-66A8-40AC-9D80-23D92B4BB963}"/>
                </a:ext>
              </a:extLst>
            </p:cNvPr>
            <p:cNvSpPr>
              <a:spLocks/>
            </p:cNvSpPr>
            <p:nvPr/>
          </p:nvSpPr>
          <p:spPr bwMode="auto">
            <a:xfrm>
              <a:off x="5721" y="2594"/>
              <a:ext cx="10" cy="14"/>
            </a:xfrm>
            <a:custGeom>
              <a:avLst/>
              <a:gdLst>
                <a:gd name="T0" fmla="*/ 3 w 7"/>
                <a:gd name="T1" fmla="*/ 9 h 10"/>
                <a:gd name="T2" fmla="*/ 7 w 7"/>
                <a:gd name="T3" fmla="*/ 7 h 10"/>
                <a:gd name="T4" fmla="*/ 5 w 7"/>
                <a:gd name="T5" fmla="*/ 3 h 10"/>
                <a:gd name="T6" fmla="*/ 2 w 7"/>
                <a:gd name="T7" fmla="*/ 3 h 10"/>
                <a:gd name="T8" fmla="*/ 3 w 7"/>
                <a:gd name="T9" fmla="*/ 7 h 10"/>
                <a:gd name="T10" fmla="*/ 4 w 7"/>
                <a:gd name="T11" fmla="*/ 9 h 10"/>
                <a:gd name="T12" fmla="*/ 3 w 7"/>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9"/>
                  </a:moveTo>
                  <a:cubicBezTo>
                    <a:pt x="4" y="10"/>
                    <a:pt x="6" y="8"/>
                    <a:pt x="7" y="7"/>
                  </a:cubicBezTo>
                  <a:cubicBezTo>
                    <a:pt x="7" y="6"/>
                    <a:pt x="5" y="3"/>
                    <a:pt x="5" y="3"/>
                  </a:cubicBezTo>
                  <a:cubicBezTo>
                    <a:pt x="4" y="0"/>
                    <a:pt x="2" y="3"/>
                    <a:pt x="2" y="3"/>
                  </a:cubicBezTo>
                  <a:cubicBezTo>
                    <a:pt x="0" y="5"/>
                    <a:pt x="2" y="6"/>
                    <a:pt x="3" y="7"/>
                  </a:cubicBezTo>
                  <a:cubicBezTo>
                    <a:pt x="4" y="7"/>
                    <a:pt x="5" y="8"/>
                    <a:pt x="4" y="9"/>
                  </a:cubicBezTo>
                  <a:cubicBezTo>
                    <a:pt x="3" y="9"/>
                    <a:pt x="2" y="9"/>
                    <a:pt x="3"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6" name="Freeform 796">
              <a:extLst>
                <a:ext uri="{FF2B5EF4-FFF2-40B4-BE49-F238E27FC236}">
                  <a16:creationId xmlns:a16="http://schemas.microsoft.com/office/drawing/2014/main" id="{39BEFCEC-30EC-4FDA-9D8D-7406845CC8DD}"/>
                </a:ext>
              </a:extLst>
            </p:cNvPr>
            <p:cNvSpPr>
              <a:spLocks/>
            </p:cNvSpPr>
            <p:nvPr/>
          </p:nvSpPr>
          <p:spPr bwMode="auto">
            <a:xfrm>
              <a:off x="5738" y="2620"/>
              <a:ext cx="3" cy="4"/>
            </a:xfrm>
            <a:custGeom>
              <a:avLst/>
              <a:gdLst>
                <a:gd name="T0" fmla="*/ 1 w 2"/>
                <a:gd name="T1" fmla="*/ 1 h 3"/>
                <a:gd name="T2" fmla="*/ 2 w 2"/>
                <a:gd name="T3" fmla="*/ 2 h 3"/>
                <a:gd name="T4" fmla="*/ 1 w 2"/>
                <a:gd name="T5" fmla="*/ 1 h 3"/>
              </a:gdLst>
              <a:ahLst/>
              <a:cxnLst>
                <a:cxn ang="0">
                  <a:pos x="T0" y="T1"/>
                </a:cxn>
                <a:cxn ang="0">
                  <a:pos x="T2" y="T3"/>
                </a:cxn>
                <a:cxn ang="0">
                  <a:pos x="T4" y="T5"/>
                </a:cxn>
              </a:cxnLst>
              <a:rect l="0" t="0" r="r" b="b"/>
              <a:pathLst>
                <a:path w="2" h="3">
                  <a:moveTo>
                    <a:pt x="1" y="1"/>
                  </a:moveTo>
                  <a:cubicBezTo>
                    <a:pt x="0" y="2"/>
                    <a:pt x="1" y="3"/>
                    <a:pt x="2" y="2"/>
                  </a:cubicBezTo>
                  <a:cubicBezTo>
                    <a:pt x="2" y="2"/>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7" name="Freeform 797">
              <a:extLst>
                <a:ext uri="{FF2B5EF4-FFF2-40B4-BE49-F238E27FC236}">
                  <a16:creationId xmlns:a16="http://schemas.microsoft.com/office/drawing/2014/main" id="{D890028C-7A1E-461E-AD6C-B8106A97116D}"/>
                </a:ext>
              </a:extLst>
            </p:cNvPr>
            <p:cNvSpPr>
              <a:spLocks/>
            </p:cNvSpPr>
            <p:nvPr/>
          </p:nvSpPr>
          <p:spPr bwMode="auto">
            <a:xfrm>
              <a:off x="5696" y="2741"/>
              <a:ext cx="3" cy="3"/>
            </a:xfrm>
            <a:custGeom>
              <a:avLst/>
              <a:gdLst>
                <a:gd name="T0" fmla="*/ 1 w 2"/>
                <a:gd name="T1" fmla="*/ 0 h 2"/>
                <a:gd name="T2" fmla="*/ 1 w 2"/>
                <a:gd name="T3" fmla="*/ 2 h 2"/>
                <a:gd name="T4" fmla="*/ 1 w 2"/>
                <a:gd name="T5" fmla="*/ 0 h 2"/>
              </a:gdLst>
              <a:ahLst/>
              <a:cxnLst>
                <a:cxn ang="0">
                  <a:pos x="T0" y="T1"/>
                </a:cxn>
                <a:cxn ang="0">
                  <a:pos x="T2" y="T3"/>
                </a:cxn>
                <a:cxn ang="0">
                  <a:pos x="T4" y="T5"/>
                </a:cxn>
              </a:cxnLst>
              <a:rect l="0" t="0" r="r" b="b"/>
              <a:pathLst>
                <a:path w="2" h="2">
                  <a:moveTo>
                    <a:pt x="1" y="0"/>
                  </a:moveTo>
                  <a:cubicBezTo>
                    <a:pt x="1" y="0"/>
                    <a:pt x="0" y="1"/>
                    <a:pt x="1" y="2"/>
                  </a:cubicBezTo>
                  <a:cubicBezTo>
                    <a:pt x="2" y="2"/>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8" name="Freeform 798">
              <a:extLst>
                <a:ext uri="{FF2B5EF4-FFF2-40B4-BE49-F238E27FC236}">
                  <a16:creationId xmlns:a16="http://schemas.microsoft.com/office/drawing/2014/main" id="{0E7951DB-9425-40B5-BF2B-121C1CAFC049}"/>
                </a:ext>
              </a:extLst>
            </p:cNvPr>
            <p:cNvSpPr>
              <a:spLocks/>
            </p:cNvSpPr>
            <p:nvPr/>
          </p:nvSpPr>
          <p:spPr bwMode="auto">
            <a:xfrm>
              <a:off x="5713" y="2733"/>
              <a:ext cx="16" cy="16"/>
            </a:xfrm>
            <a:custGeom>
              <a:avLst/>
              <a:gdLst>
                <a:gd name="T0" fmla="*/ 1 w 12"/>
                <a:gd name="T1" fmla="*/ 9 h 12"/>
                <a:gd name="T2" fmla="*/ 3 w 12"/>
                <a:gd name="T3" fmla="*/ 10 h 12"/>
                <a:gd name="T4" fmla="*/ 6 w 12"/>
                <a:gd name="T5" fmla="*/ 9 h 12"/>
                <a:gd name="T6" fmla="*/ 9 w 12"/>
                <a:gd name="T7" fmla="*/ 9 h 12"/>
                <a:gd name="T8" fmla="*/ 10 w 12"/>
                <a:gd name="T9" fmla="*/ 3 h 12"/>
                <a:gd name="T10" fmla="*/ 2 w 12"/>
                <a:gd name="T11" fmla="*/ 1 h 12"/>
                <a:gd name="T12" fmla="*/ 1 w 12"/>
                <a:gd name="T13" fmla="*/ 4 h 12"/>
                <a:gd name="T14" fmla="*/ 1 w 12"/>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1" y="9"/>
                  </a:moveTo>
                  <a:cubicBezTo>
                    <a:pt x="1" y="9"/>
                    <a:pt x="1" y="12"/>
                    <a:pt x="3" y="10"/>
                  </a:cubicBezTo>
                  <a:cubicBezTo>
                    <a:pt x="5" y="8"/>
                    <a:pt x="4" y="8"/>
                    <a:pt x="6" y="9"/>
                  </a:cubicBezTo>
                  <a:cubicBezTo>
                    <a:pt x="8" y="11"/>
                    <a:pt x="9" y="11"/>
                    <a:pt x="9" y="9"/>
                  </a:cubicBezTo>
                  <a:cubicBezTo>
                    <a:pt x="10" y="7"/>
                    <a:pt x="12" y="5"/>
                    <a:pt x="10" y="3"/>
                  </a:cubicBezTo>
                  <a:cubicBezTo>
                    <a:pt x="8" y="2"/>
                    <a:pt x="3" y="0"/>
                    <a:pt x="2" y="1"/>
                  </a:cubicBezTo>
                  <a:cubicBezTo>
                    <a:pt x="0" y="2"/>
                    <a:pt x="1" y="3"/>
                    <a:pt x="1" y="4"/>
                  </a:cubicBezTo>
                  <a:cubicBezTo>
                    <a:pt x="0" y="6"/>
                    <a:pt x="0" y="6"/>
                    <a:pt x="1"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9" name="Freeform 799">
              <a:extLst>
                <a:ext uri="{FF2B5EF4-FFF2-40B4-BE49-F238E27FC236}">
                  <a16:creationId xmlns:a16="http://schemas.microsoft.com/office/drawing/2014/main" id="{BE6D1F7D-40B9-47EB-90F3-5DAA85F0C640}"/>
                </a:ext>
              </a:extLst>
            </p:cNvPr>
            <p:cNvSpPr>
              <a:spLocks/>
            </p:cNvSpPr>
            <p:nvPr/>
          </p:nvSpPr>
          <p:spPr bwMode="auto">
            <a:xfrm>
              <a:off x="5750" y="2701"/>
              <a:ext cx="10" cy="8"/>
            </a:xfrm>
            <a:custGeom>
              <a:avLst/>
              <a:gdLst>
                <a:gd name="T0" fmla="*/ 1 w 7"/>
                <a:gd name="T1" fmla="*/ 1 h 6"/>
                <a:gd name="T2" fmla="*/ 4 w 7"/>
                <a:gd name="T3" fmla="*/ 4 h 6"/>
                <a:gd name="T4" fmla="*/ 5 w 7"/>
                <a:gd name="T5" fmla="*/ 1 h 6"/>
                <a:gd name="T6" fmla="*/ 1 w 7"/>
                <a:gd name="T7" fmla="*/ 1 h 6"/>
              </a:gdLst>
              <a:ahLst/>
              <a:cxnLst>
                <a:cxn ang="0">
                  <a:pos x="T0" y="T1"/>
                </a:cxn>
                <a:cxn ang="0">
                  <a:pos x="T2" y="T3"/>
                </a:cxn>
                <a:cxn ang="0">
                  <a:pos x="T4" y="T5"/>
                </a:cxn>
                <a:cxn ang="0">
                  <a:pos x="T6" y="T7"/>
                </a:cxn>
              </a:cxnLst>
              <a:rect l="0" t="0" r="r" b="b"/>
              <a:pathLst>
                <a:path w="7" h="6">
                  <a:moveTo>
                    <a:pt x="1" y="1"/>
                  </a:moveTo>
                  <a:cubicBezTo>
                    <a:pt x="1" y="3"/>
                    <a:pt x="0" y="6"/>
                    <a:pt x="4" y="4"/>
                  </a:cubicBezTo>
                  <a:cubicBezTo>
                    <a:pt x="4" y="4"/>
                    <a:pt x="7" y="2"/>
                    <a:pt x="5" y="1"/>
                  </a:cubicBezTo>
                  <a:cubicBezTo>
                    <a:pt x="2" y="0"/>
                    <a:pt x="1"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0" name="Freeform 800">
              <a:extLst>
                <a:ext uri="{FF2B5EF4-FFF2-40B4-BE49-F238E27FC236}">
                  <a16:creationId xmlns:a16="http://schemas.microsoft.com/office/drawing/2014/main" id="{6CCC83CE-0D21-4733-9B34-3AA44EFD2A6F}"/>
                </a:ext>
              </a:extLst>
            </p:cNvPr>
            <p:cNvSpPr>
              <a:spLocks/>
            </p:cNvSpPr>
            <p:nvPr/>
          </p:nvSpPr>
          <p:spPr bwMode="auto">
            <a:xfrm>
              <a:off x="5818" y="2822"/>
              <a:ext cx="33" cy="7"/>
            </a:xfrm>
            <a:custGeom>
              <a:avLst/>
              <a:gdLst>
                <a:gd name="T0" fmla="*/ 17 w 24"/>
                <a:gd name="T1" fmla="*/ 0 h 5"/>
                <a:gd name="T2" fmla="*/ 9 w 24"/>
                <a:gd name="T3" fmla="*/ 0 h 5"/>
                <a:gd name="T4" fmla="*/ 1 w 24"/>
                <a:gd name="T5" fmla="*/ 3 h 5"/>
                <a:gd name="T6" fmla="*/ 1 w 24"/>
                <a:gd name="T7" fmla="*/ 4 h 5"/>
                <a:gd name="T8" fmla="*/ 8 w 24"/>
                <a:gd name="T9" fmla="*/ 5 h 5"/>
                <a:gd name="T10" fmla="*/ 21 w 24"/>
                <a:gd name="T11" fmla="*/ 2 h 5"/>
                <a:gd name="T12" fmla="*/ 17 w 2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4" h="5">
                  <a:moveTo>
                    <a:pt x="17" y="0"/>
                  </a:moveTo>
                  <a:cubicBezTo>
                    <a:pt x="16" y="0"/>
                    <a:pt x="14" y="1"/>
                    <a:pt x="9" y="0"/>
                  </a:cubicBezTo>
                  <a:cubicBezTo>
                    <a:pt x="4" y="0"/>
                    <a:pt x="3" y="1"/>
                    <a:pt x="1" y="3"/>
                  </a:cubicBezTo>
                  <a:cubicBezTo>
                    <a:pt x="0" y="4"/>
                    <a:pt x="1" y="4"/>
                    <a:pt x="1" y="4"/>
                  </a:cubicBezTo>
                  <a:cubicBezTo>
                    <a:pt x="1" y="4"/>
                    <a:pt x="7" y="5"/>
                    <a:pt x="8" y="5"/>
                  </a:cubicBezTo>
                  <a:cubicBezTo>
                    <a:pt x="10" y="5"/>
                    <a:pt x="17" y="4"/>
                    <a:pt x="21" y="2"/>
                  </a:cubicBezTo>
                  <a:cubicBezTo>
                    <a:pt x="24" y="0"/>
                    <a:pt x="18" y="0"/>
                    <a:pt x="17"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1" name="Freeform 801">
              <a:extLst>
                <a:ext uri="{FF2B5EF4-FFF2-40B4-BE49-F238E27FC236}">
                  <a16:creationId xmlns:a16="http://schemas.microsoft.com/office/drawing/2014/main" id="{D77BACA7-F5DE-4EA8-A322-9CA19A25513B}"/>
                </a:ext>
              </a:extLst>
            </p:cNvPr>
            <p:cNvSpPr>
              <a:spLocks/>
            </p:cNvSpPr>
            <p:nvPr/>
          </p:nvSpPr>
          <p:spPr bwMode="auto">
            <a:xfrm>
              <a:off x="5854" y="2847"/>
              <a:ext cx="28" cy="19"/>
            </a:xfrm>
            <a:custGeom>
              <a:avLst/>
              <a:gdLst>
                <a:gd name="T0" fmla="*/ 18 w 20"/>
                <a:gd name="T1" fmla="*/ 3 h 14"/>
                <a:gd name="T2" fmla="*/ 10 w 20"/>
                <a:gd name="T3" fmla="*/ 0 h 14"/>
                <a:gd name="T4" fmla="*/ 2 w 20"/>
                <a:gd name="T5" fmla="*/ 1 h 14"/>
                <a:gd name="T6" fmla="*/ 1 w 20"/>
                <a:gd name="T7" fmla="*/ 3 h 14"/>
                <a:gd name="T8" fmla="*/ 7 w 20"/>
                <a:gd name="T9" fmla="*/ 6 h 14"/>
                <a:gd name="T10" fmla="*/ 10 w 20"/>
                <a:gd name="T11" fmla="*/ 11 h 14"/>
                <a:gd name="T12" fmla="*/ 12 w 20"/>
                <a:gd name="T13" fmla="*/ 9 h 14"/>
                <a:gd name="T14" fmla="*/ 18 w 20"/>
                <a:gd name="T15" fmla="*/ 6 h 14"/>
                <a:gd name="T16" fmla="*/ 18 w 20"/>
                <a:gd name="T1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
                  <a:moveTo>
                    <a:pt x="18" y="3"/>
                  </a:moveTo>
                  <a:cubicBezTo>
                    <a:pt x="16" y="2"/>
                    <a:pt x="12" y="0"/>
                    <a:pt x="10" y="0"/>
                  </a:cubicBezTo>
                  <a:cubicBezTo>
                    <a:pt x="8" y="0"/>
                    <a:pt x="4" y="0"/>
                    <a:pt x="2" y="1"/>
                  </a:cubicBezTo>
                  <a:cubicBezTo>
                    <a:pt x="0" y="2"/>
                    <a:pt x="1" y="3"/>
                    <a:pt x="1" y="3"/>
                  </a:cubicBezTo>
                  <a:cubicBezTo>
                    <a:pt x="2" y="4"/>
                    <a:pt x="5" y="5"/>
                    <a:pt x="7" y="6"/>
                  </a:cubicBezTo>
                  <a:cubicBezTo>
                    <a:pt x="9" y="6"/>
                    <a:pt x="10" y="7"/>
                    <a:pt x="10" y="11"/>
                  </a:cubicBezTo>
                  <a:cubicBezTo>
                    <a:pt x="10" y="14"/>
                    <a:pt x="12" y="11"/>
                    <a:pt x="12" y="9"/>
                  </a:cubicBezTo>
                  <a:cubicBezTo>
                    <a:pt x="13" y="8"/>
                    <a:pt x="16" y="7"/>
                    <a:pt x="18" y="6"/>
                  </a:cubicBezTo>
                  <a:cubicBezTo>
                    <a:pt x="19" y="5"/>
                    <a:pt x="20" y="5"/>
                    <a:pt x="18"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2" name="Freeform 802">
              <a:extLst>
                <a:ext uri="{FF2B5EF4-FFF2-40B4-BE49-F238E27FC236}">
                  <a16:creationId xmlns:a16="http://schemas.microsoft.com/office/drawing/2014/main" id="{07620054-9C0D-42F0-9507-84FDA0224895}"/>
                </a:ext>
              </a:extLst>
            </p:cNvPr>
            <p:cNvSpPr>
              <a:spLocks/>
            </p:cNvSpPr>
            <p:nvPr/>
          </p:nvSpPr>
          <p:spPr bwMode="auto">
            <a:xfrm>
              <a:off x="5871" y="2822"/>
              <a:ext cx="5" cy="3"/>
            </a:xfrm>
            <a:custGeom>
              <a:avLst/>
              <a:gdLst>
                <a:gd name="T0" fmla="*/ 3 w 4"/>
                <a:gd name="T1" fmla="*/ 2 h 2"/>
                <a:gd name="T2" fmla="*/ 2 w 4"/>
                <a:gd name="T3" fmla="*/ 0 h 2"/>
                <a:gd name="T4" fmla="*/ 0 w 4"/>
                <a:gd name="T5" fmla="*/ 1 h 2"/>
                <a:gd name="T6" fmla="*/ 3 w 4"/>
                <a:gd name="T7" fmla="*/ 2 h 2"/>
              </a:gdLst>
              <a:ahLst/>
              <a:cxnLst>
                <a:cxn ang="0">
                  <a:pos x="T0" y="T1"/>
                </a:cxn>
                <a:cxn ang="0">
                  <a:pos x="T2" y="T3"/>
                </a:cxn>
                <a:cxn ang="0">
                  <a:pos x="T4" y="T5"/>
                </a:cxn>
                <a:cxn ang="0">
                  <a:pos x="T6" y="T7"/>
                </a:cxn>
              </a:cxnLst>
              <a:rect l="0" t="0" r="r" b="b"/>
              <a:pathLst>
                <a:path w="4" h="2">
                  <a:moveTo>
                    <a:pt x="3" y="2"/>
                  </a:moveTo>
                  <a:cubicBezTo>
                    <a:pt x="4" y="1"/>
                    <a:pt x="4" y="0"/>
                    <a:pt x="2" y="0"/>
                  </a:cubicBezTo>
                  <a:cubicBezTo>
                    <a:pt x="2" y="0"/>
                    <a:pt x="0" y="0"/>
                    <a:pt x="0" y="1"/>
                  </a:cubicBezTo>
                  <a:cubicBezTo>
                    <a:pt x="1" y="2"/>
                    <a:pt x="2"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3" name="Freeform 803">
              <a:extLst>
                <a:ext uri="{FF2B5EF4-FFF2-40B4-BE49-F238E27FC236}">
                  <a16:creationId xmlns:a16="http://schemas.microsoft.com/office/drawing/2014/main" id="{E0CEAE1B-CE13-4077-AA94-C2577476E5EC}"/>
                </a:ext>
              </a:extLst>
            </p:cNvPr>
            <p:cNvSpPr>
              <a:spLocks/>
            </p:cNvSpPr>
            <p:nvPr/>
          </p:nvSpPr>
          <p:spPr bwMode="auto">
            <a:xfrm>
              <a:off x="5883" y="2851"/>
              <a:ext cx="21" cy="14"/>
            </a:xfrm>
            <a:custGeom>
              <a:avLst/>
              <a:gdLst>
                <a:gd name="T0" fmla="*/ 2 w 15"/>
                <a:gd name="T1" fmla="*/ 9 h 10"/>
                <a:gd name="T2" fmla="*/ 5 w 15"/>
                <a:gd name="T3" fmla="*/ 9 h 10"/>
                <a:gd name="T4" fmla="*/ 7 w 15"/>
                <a:gd name="T5" fmla="*/ 10 h 10"/>
                <a:gd name="T6" fmla="*/ 9 w 15"/>
                <a:gd name="T7" fmla="*/ 9 h 10"/>
                <a:gd name="T8" fmla="*/ 10 w 15"/>
                <a:gd name="T9" fmla="*/ 9 h 10"/>
                <a:gd name="T10" fmla="*/ 11 w 15"/>
                <a:gd name="T11" fmla="*/ 7 h 10"/>
                <a:gd name="T12" fmla="*/ 11 w 15"/>
                <a:gd name="T13" fmla="*/ 0 h 10"/>
                <a:gd name="T14" fmla="*/ 4 w 15"/>
                <a:gd name="T15" fmla="*/ 4 h 10"/>
                <a:gd name="T16" fmla="*/ 2 w 15"/>
                <a:gd name="T17" fmla="*/ 7 h 10"/>
                <a:gd name="T18" fmla="*/ 2 w 15"/>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
                  <a:moveTo>
                    <a:pt x="2" y="9"/>
                  </a:moveTo>
                  <a:cubicBezTo>
                    <a:pt x="3" y="9"/>
                    <a:pt x="4" y="9"/>
                    <a:pt x="5" y="9"/>
                  </a:cubicBezTo>
                  <a:cubicBezTo>
                    <a:pt x="5" y="9"/>
                    <a:pt x="6" y="10"/>
                    <a:pt x="7" y="10"/>
                  </a:cubicBezTo>
                  <a:cubicBezTo>
                    <a:pt x="8" y="10"/>
                    <a:pt x="9" y="10"/>
                    <a:pt x="9" y="9"/>
                  </a:cubicBezTo>
                  <a:cubicBezTo>
                    <a:pt x="9" y="8"/>
                    <a:pt x="9" y="8"/>
                    <a:pt x="10" y="9"/>
                  </a:cubicBezTo>
                  <a:cubicBezTo>
                    <a:pt x="11" y="9"/>
                    <a:pt x="10" y="8"/>
                    <a:pt x="11" y="7"/>
                  </a:cubicBezTo>
                  <a:cubicBezTo>
                    <a:pt x="11" y="6"/>
                    <a:pt x="15" y="1"/>
                    <a:pt x="11" y="0"/>
                  </a:cubicBezTo>
                  <a:cubicBezTo>
                    <a:pt x="8" y="0"/>
                    <a:pt x="3" y="0"/>
                    <a:pt x="4" y="4"/>
                  </a:cubicBezTo>
                  <a:cubicBezTo>
                    <a:pt x="4" y="4"/>
                    <a:pt x="4" y="6"/>
                    <a:pt x="2" y="7"/>
                  </a:cubicBezTo>
                  <a:cubicBezTo>
                    <a:pt x="0" y="8"/>
                    <a:pt x="0" y="8"/>
                    <a:pt x="2"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4" name="Freeform 804">
              <a:extLst>
                <a:ext uri="{FF2B5EF4-FFF2-40B4-BE49-F238E27FC236}">
                  <a16:creationId xmlns:a16="http://schemas.microsoft.com/office/drawing/2014/main" id="{B793A19F-EDF6-44AB-9DDB-A40BB8F32A28}"/>
                </a:ext>
              </a:extLst>
            </p:cNvPr>
            <p:cNvSpPr>
              <a:spLocks/>
            </p:cNvSpPr>
            <p:nvPr/>
          </p:nvSpPr>
          <p:spPr bwMode="auto">
            <a:xfrm>
              <a:off x="5876" y="2858"/>
              <a:ext cx="3" cy="4"/>
            </a:xfrm>
            <a:custGeom>
              <a:avLst/>
              <a:gdLst>
                <a:gd name="T0" fmla="*/ 1 w 2"/>
                <a:gd name="T1" fmla="*/ 2 h 3"/>
                <a:gd name="T2" fmla="*/ 2 w 2"/>
                <a:gd name="T3" fmla="*/ 2 h 3"/>
                <a:gd name="T4" fmla="*/ 1 w 2"/>
                <a:gd name="T5" fmla="*/ 2 h 3"/>
              </a:gdLst>
              <a:ahLst/>
              <a:cxnLst>
                <a:cxn ang="0">
                  <a:pos x="T0" y="T1"/>
                </a:cxn>
                <a:cxn ang="0">
                  <a:pos x="T2" y="T3"/>
                </a:cxn>
                <a:cxn ang="0">
                  <a:pos x="T4" y="T5"/>
                </a:cxn>
              </a:cxnLst>
              <a:rect l="0" t="0" r="r" b="b"/>
              <a:pathLst>
                <a:path w="2" h="3">
                  <a:moveTo>
                    <a:pt x="1" y="2"/>
                  </a:moveTo>
                  <a:cubicBezTo>
                    <a:pt x="1" y="3"/>
                    <a:pt x="2" y="3"/>
                    <a:pt x="2" y="2"/>
                  </a:cubicBezTo>
                  <a:cubicBezTo>
                    <a:pt x="2" y="2"/>
                    <a:pt x="0"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5" name="Freeform 805">
              <a:extLst>
                <a:ext uri="{FF2B5EF4-FFF2-40B4-BE49-F238E27FC236}">
                  <a16:creationId xmlns:a16="http://schemas.microsoft.com/office/drawing/2014/main" id="{95ED7EF4-58E3-435D-9A12-89D7826825D6}"/>
                </a:ext>
              </a:extLst>
            </p:cNvPr>
            <p:cNvSpPr>
              <a:spLocks/>
            </p:cNvSpPr>
            <p:nvPr/>
          </p:nvSpPr>
          <p:spPr bwMode="auto">
            <a:xfrm>
              <a:off x="5902" y="2847"/>
              <a:ext cx="50" cy="22"/>
            </a:xfrm>
            <a:custGeom>
              <a:avLst/>
              <a:gdLst>
                <a:gd name="T0" fmla="*/ 1 w 36"/>
                <a:gd name="T1" fmla="*/ 15 h 16"/>
                <a:gd name="T2" fmla="*/ 6 w 36"/>
                <a:gd name="T3" fmla="*/ 15 h 16"/>
                <a:gd name="T4" fmla="*/ 23 w 36"/>
                <a:gd name="T5" fmla="*/ 9 h 16"/>
                <a:gd name="T6" fmla="*/ 24 w 36"/>
                <a:gd name="T7" fmla="*/ 9 h 16"/>
                <a:gd name="T8" fmla="*/ 26 w 36"/>
                <a:gd name="T9" fmla="*/ 12 h 16"/>
                <a:gd name="T10" fmla="*/ 34 w 36"/>
                <a:gd name="T11" fmla="*/ 11 h 16"/>
                <a:gd name="T12" fmla="*/ 36 w 36"/>
                <a:gd name="T13" fmla="*/ 9 h 16"/>
                <a:gd name="T14" fmla="*/ 35 w 36"/>
                <a:gd name="T15" fmla="*/ 8 h 16"/>
                <a:gd name="T16" fmla="*/ 34 w 36"/>
                <a:gd name="T17" fmla="*/ 6 h 16"/>
                <a:gd name="T18" fmla="*/ 32 w 36"/>
                <a:gd name="T19" fmla="*/ 4 h 16"/>
                <a:gd name="T20" fmla="*/ 29 w 36"/>
                <a:gd name="T21" fmla="*/ 5 h 16"/>
                <a:gd name="T22" fmla="*/ 28 w 36"/>
                <a:gd name="T23" fmla="*/ 5 h 16"/>
                <a:gd name="T24" fmla="*/ 23 w 36"/>
                <a:gd name="T25" fmla="*/ 4 h 16"/>
                <a:gd name="T26" fmla="*/ 22 w 36"/>
                <a:gd name="T27" fmla="*/ 4 h 16"/>
                <a:gd name="T28" fmla="*/ 16 w 36"/>
                <a:gd name="T29" fmla="*/ 1 h 16"/>
                <a:gd name="T30" fmla="*/ 16 w 36"/>
                <a:gd name="T31" fmla="*/ 5 h 16"/>
                <a:gd name="T32" fmla="*/ 21 w 36"/>
                <a:gd name="T33" fmla="*/ 7 h 16"/>
                <a:gd name="T34" fmla="*/ 20 w 36"/>
                <a:gd name="T35" fmla="*/ 9 h 16"/>
                <a:gd name="T36" fmla="*/ 15 w 36"/>
                <a:gd name="T37" fmla="*/ 9 h 16"/>
                <a:gd name="T38" fmla="*/ 13 w 36"/>
                <a:gd name="T39" fmla="*/ 8 h 16"/>
                <a:gd name="T40" fmla="*/ 4 w 36"/>
                <a:gd name="T41" fmla="*/ 5 h 16"/>
                <a:gd name="T42" fmla="*/ 0 w 36"/>
                <a:gd name="T43" fmla="*/ 13 h 16"/>
                <a:gd name="T44" fmla="*/ 1 w 36"/>
                <a:gd name="T45"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6">
                  <a:moveTo>
                    <a:pt x="1" y="15"/>
                  </a:moveTo>
                  <a:cubicBezTo>
                    <a:pt x="3" y="15"/>
                    <a:pt x="4" y="16"/>
                    <a:pt x="6" y="15"/>
                  </a:cubicBezTo>
                  <a:cubicBezTo>
                    <a:pt x="8" y="15"/>
                    <a:pt x="20" y="13"/>
                    <a:pt x="23" y="9"/>
                  </a:cubicBezTo>
                  <a:cubicBezTo>
                    <a:pt x="23" y="9"/>
                    <a:pt x="24" y="7"/>
                    <a:pt x="24" y="9"/>
                  </a:cubicBezTo>
                  <a:cubicBezTo>
                    <a:pt x="25" y="11"/>
                    <a:pt x="25" y="12"/>
                    <a:pt x="26" y="12"/>
                  </a:cubicBezTo>
                  <a:cubicBezTo>
                    <a:pt x="28" y="12"/>
                    <a:pt x="33" y="11"/>
                    <a:pt x="34" y="11"/>
                  </a:cubicBezTo>
                  <a:cubicBezTo>
                    <a:pt x="35" y="11"/>
                    <a:pt x="36" y="10"/>
                    <a:pt x="36" y="9"/>
                  </a:cubicBezTo>
                  <a:cubicBezTo>
                    <a:pt x="36" y="9"/>
                    <a:pt x="36" y="7"/>
                    <a:pt x="35" y="8"/>
                  </a:cubicBezTo>
                  <a:cubicBezTo>
                    <a:pt x="34" y="9"/>
                    <a:pt x="33" y="9"/>
                    <a:pt x="34" y="6"/>
                  </a:cubicBezTo>
                  <a:cubicBezTo>
                    <a:pt x="34" y="4"/>
                    <a:pt x="33" y="4"/>
                    <a:pt x="32" y="4"/>
                  </a:cubicBezTo>
                  <a:cubicBezTo>
                    <a:pt x="30" y="4"/>
                    <a:pt x="29" y="4"/>
                    <a:pt x="29" y="5"/>
                  </a:cubicBezTo>
                  <a:cubicBezTo>
                    <a:pt x="29" y="6"/>
                    <a:pt x="29" y="6"/>
                    <a:pt x="28" y="5"/>
                  </a:cubicBezTo>
                  <a:cubicBezTo>
                    <a:pt x="28" y="3"/>
                    <a:pt x="25" y="3"/>
                    <a:pt x="23" y="4"/>
                  </a:cubicBezTo>
                  <a:cubicBezTo>
                    <a:pt x="23" y="4"/>
                    <a:pt x="23" y="4"/>
                    <a:pt x="22" y="4"/>
                  </a:cubicBezTo>
                  <a:cubicBezTo>
                    <a:pt x="21" y="3"/>
                    <a:pt x="19" y="0"/>
                    <a:pt x="16" y="1"/>
                  </a:cubicBezTo>
                  <a:cubicBezTo>
                    <a:pt x="14" y="1"/>
                    <a:pt x="16" y="3"/>
                    <a:pt x="16" y="5"/>
                  </a:cubicBezTo>
                  <a:cubicBezTo>
                    <a:pt x="17" y="6"/>
                    <a:pt x="19" y="6"/>
                    <a:pt x="21" y="7"/>
                  </a:cubicBezTo>
                  <a:cubicBezTo>
                    <a:pt x="22" y="8"/>
                    <a:pt x="22" y="9"/>
                    <a:pt x="20" y="9"/>
                  </a:cubicBezTo>
                  <a:cubicBezTo>
                    <a:pt x="17" y="9"/>
                    <a:pt x="17" y="10"/>
                    <a:pt x="15" y="9"/>
                  </a:cubicBezTo>
                  <a:cubicBezTo>
                    <a:pt x="14" y="9"/>
                    <a:pt x="14" y="9"/>
                    <a:pt x="13" y="8"/>
                  </a:cubicBezTo>
                  <a:cubicBezTo>
                    <a:pt x="11" y="7"/>
                    <a:pt x="7" y="3"/>
                    <a:pt x="4" y="5"/>
                  </a:cubicBezTo>
                  <a:cubicBezTo>
                    <a:pt x="2" y="7"/>
                    <a:pt x="0" y="7"/>
                    <a:pt x="0" y="13"/>
                  </a:cubicBezTo>
                  <a:cubicBezTo>
                    <a:pt x="0" y="13"/>
                    <a:pt x="0" y="14"/>
                    <a:pt x="1" y="1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6" name="Freeform 806">
              <a:extLst>
                <a:ext uri="{FF2B5EF4-FFF2-40B4-BE49-F238E27FC236}">
                  <a16:creationId xmlns:a16="http://schemas.microsoft.com/office/drawing/2014/main" id="{29021B92-1E33-41F3-AB94-A0EE8B598874}"/>
                </a:ext>
              </a:extLst>
            </p:cNvPr>
            <p:cNvSpPr>
              <a:spLocks/>
            </p:cNvSpPr>
            <p:nvPr/>
          </p:nvSpPr>
          <p:spPr bwMode="auto">
            <a:xfrm>
              <a:off x="5956" y="2854"/>
              <a:ext cx="5" cy="8"/>
            </a:xfrm>
            <a:custGeom>
              <a:avLst/>
              <a:gdLst>
                <a:gd name="T0" fmla="*/ 2 w 3"/>
                <a:gd name="T1" fmla="*/ 4 h 6"/>
                <a:gd name="T2" fmla="*/ 2 w 3"/>
                <a:gd name="T3" fmla="*/ 2 h 6"/>
                <a:gd name="T4" fmla="*/ 0 w 3"/>
                <a:gd name="T5" fmla="*/ 2 h 6"/>
                <a:gd name="T6" fmla="*/ 0 w 3"/>
                <a:gd name="T7" fmla="*/ 5 h 6"/>
                <a:gd name="T8" fmla="*/ 2 w 3"/>
                <a:gd name="T9" fmla="*/ 4 h 6"/>
              </a:gdLst>
              <a:ahLst/>
              <a:cxnLst>
                <a:cxn ang="0">
                  <a:pos x="T0" y="T1"/>
                </a:cxn>
                <a:cxn ang="0">
                  <a:pos x="T2" y="T3"/>
                </a:cxn>
                <a:cxn ang="0">
                  <a:pos x="T4" y="T5"/>
                </a:cxn>
                <a:cxn ang="0">
                  <a:pos x="T6" y="T7"/>
                </a:cxn>
                <a:cxn ang="0">
                  <a:pos x="T8" y="T9"/>
                </a:cxn>
              </a:cxnLst>
              <a:rect l="0" t="0" r="r" b="b"/>
              <a:pathLst>
                <a:path w="3" h="6">
                  <a:moveTo>
                    <a:pt x="2" y="4"/>
                  </a:moveTo>
                  <a:cubicBezTo>
                    <a:pt x="2" y="4"/>
                    <a:pt x="3" y="3"/>
                    <a:pt x="2" y="2"/>
                  </a:cubicBezTo>
                  <a:cubicBezTo>
                    <a:pt x="1" y="0"/>
                    <a:pt x="1" y="0"/>
                    <a:pt x="0" y="2"/>
                  </a:cubicBezTo>
                  <a:cubicBezTo>
                    <a:pt x="0" y="3"/>
                    <a:pt x="0" y="6"/>
                    <a:pt x="0" y="5"/>
                  </a:cubicBezTo>
                  <a:cubicBezTo>
                    <a:pt x="1" y="5"/>
                    <a:pt x="2" y="4"/>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7" name="Freeform 807">
              <a:extLst>
                <a:ext uri="{FF2B5EF4-FFF2-40B4-BE49-F238E27FC236}">
                  <a16:creationId xmlns:a16="http://schemas.microsoft.com/office/drawing/2014/main" id="{7EE655FB-C5C6-4FB0-B869-5397884A1A7A}"/>
                </a:ext>
              </a:extLst>
            </p:cNvPr>
            <p:cNvSpPr>
              <a:spLocks/>
            </p:cNvSpPr>
            <p:nvPr/>
          </p:nvSpPr>
          <p:spPr bwMode="auto">
            <a:xfrm>
              <a:off x="5945" y="2871"/>
              <a:ext cx="42" cy="22"/>
            </a:xfrm>
            <a:custGeom>
              <a:avLst/>
              <a:gdLst>
                <a:gd name="T0" fmla="*/ 9 w 30"/>
                <a:gd name="T1" fmla="*/ 8 h 16"/>
                <a:gd name="T2" fmla="*/ 12 w 30"/>
                <a:gd name="T3" fmla="*/ 8 h 16"/>
                <a:gd name="T4" fmla="*/ 22 w 30"/>
                <a:gd name="T5" fmla="*/ 14 h 16"/>
                <a:gd name="T6" fmla="*/ 25 w 30"/>
                <a:gd name="T7" fmla="*/ 15 h 16"/>
                <a:gd name="T8" fmla="*/ 27 w 30"/>
                <a:gd name="T9" fmla="*/ 14 h 16"/>
                <a:gd name="T10" fmla="*/ 28 w 30"/>
                <a:gd name="T11" fmla="*/ 10 h 16"/>
                <a:gd name="T12" fmla="*/ 26 w 30"/>
                <a:gd name="T13" fmla="*/ 8 h 16"/>
                <a:gd name="T14" fmla="*/ 22 w 30"/>
                <a:gd name="T15" fmla="*/ 6 h 16"/>
                <a:gd name="T16" fmla="*/ 21 w 30"/>
                <a:gd name="T17" fmla="*/ 5 h 16"/>
                <a:gd name="T18" fmla="*/ 20 w 30"/>
                <a:gd name="T19" fmla="*/ 4 h 16"/>
                <a:gd name="T20" fmla="*/ 17 w 30"/>
                <a:gd name="T21" fmla="*/ 2 h 16"/>
                <a:gd name="T22" fmla="*/ 13 w 30"/>
                <a:gd name="T23" fmla="*/ 1 h 16"/>
                <a:gd name="T24" fmla="*/ 3 w 30"/>
                <a:gd name="T25" fmla="*/ 2 h 16"/>
                <a:gd name="T26" fmla="*/ 2 w 30"/>
                <a:gd name="T27" fmla="*/ 5 h 16"/>
                <a:gd name="T28" fmla="*/ 9 w 30"/>
                <a:gd name="T29"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9" y="8"/>
                  </a:moveTo>
                  <a:cubicBezTo>
                    <a:pt x="10" y="7"/>
                    <a:pt x="12" y="8"/>
                    <a:pt x="12" y="8"/>
                  </a:cubicBezTo>
                  <a:cubicBezTo>
                    <a:pt x="12" y="8"/>
                    <a:pt x="21" y="14"/>
                    <a:pt x="22" y="14"/>
                  </a:cubicBezTo>
                  <a:cubicBezTo>
                    <a:pt x="23" y="15"/>
                    <a:pt x="23" y="16"/>
                    <a:pt x="25" y="15"/>
                  </a:cubicBezTo>
                  <a:cubicBezTo>
                    <a:pt x="26" y="14"/>
                    <a:pt x="27" y="14"/>
                    <a:pt x="27" y="14"/>
                  </a:cubicBezTo>
                  <a:cubicBezTo>
                    <a:pt x="30" y="13"/>
                    <a:pt x="29" y="10"/>
                    <a:pt x="28" y="10"/>
                  </a:cubicBezTo>
                  <a:cubicBezTo>
                    <a:pt x="27" y="9"/>
                    <a:pt x="26" y="8"/>
                    <a:pt x="26" y="8"/>
                  </a:cubicBezTo>
                  <a:cubicBezTo>
                    <a:pt x="24" y="5"/>
                    <a:pt x="23" y="5"/>
                    <a:pt x="22" y="6"/>
                  </a:cubicBezTo>
                  <a:cubicBezTo>
                    <a:pt x="21" y="6"/>
                    <a:pt x="21" y="6"/>
                    <a:pt x="21" y="5"/>
                  </a:cubicBezTo>
                  <a:cubicBezTo>
                    <a:pt x="21" y="4"/>
                    <a:pt x="20" y="4"/>
                    <a:pt x="20" y="4"/>
                  </a:cubicBezTo>
                  <a:cubicBezTo>
                    <a:pt x="19" y="4"/>
                    <a:pt x="18" y="3"/>
                    <a:pt x="17" y="2"/>
                  </a:cubicBezTo>
                  <a:cubicBezTo>
                    <a:pt x="16" y="0"/>
                    <a:pt x="15" y="1"/>
                    <a:pt x="13" y="1"/>
                  </a:cubicBezTo>
                  <a:cubicBezTo>
                    <a:pt x="10" y="1"/>
                    <a:pt x="6" y="1"/>
                    <a:pt x="3" y="2"/>
                  </a:cubicBezTo>
                  <a:cubicBezTo>
                    <a:pt x="0" y="4"/>
                    <a:pt x="2" y="5"/>
                    <a:pt x="2" y="5"/>
                  </a:cubicBezTo>
                  <a:cubicBezTo>
                    <a:pt x="5" y="9"/>
                    <a:pt x="8" y="8"/>
                    <a:pt x="9"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8" name="Freeform 808">
              <a:extLst>
                <a:ext uri="{FF2B5EF4-FFF2-40B4-BE49-F238E27FC236}">
                  <a16:creationId xmlns:a16="http://schemas.microsoft.com/office/drawing/2014/main" id="{1E5901EE-49FD-439D-87A0-E24EDC99B144}"/>
                </a:ext>
              </a:extLst>
            </p:cNvPr>
            <p:cNvSpPr>
              <a:spLocks/>
            </p:cNvSpPr>
            <p:nvPr/>
          </p:nvSpPr>
          <p:spPr bwMode="auto">
            <a:xfrm>
              <a:off x="5963" y="2848"/>
              <a:ext cx="68" cy="19"/>
            </a:xfrm>
            <a:custGeom>
              <a:avLst/>
              <a:gdLst>
                <a:gd name="T0" fmla="*/ 48 w 49"/>
                <a:gd name="T1" fmla="*/ 4 h 14"/>
                <a:gd name="T2" fmla="*/ 48 w 49"/>
                <a:gd name="T3" fmla="*/ 1 h 14"/>
                <a:gd name="T4" fmla="*/ 45 w 49"/>
                <a:gd name="T5" fmla="*/ 2 h 14"/>
                <a:gd name="T6" fmla="*/ 41 w 49"/>
                <a:gd name="T7" fmla="*/ 6 h 14"/>
                <a:gd name="T8" fmla="*/ 34 w 49"/>
                <a:gd name="T9" fmla="*/ 6 h 14"/>
                <a:gd name="T10" fmla="*/ 27 w 49"/>
                <a:gd name="T11" fmla="*/ 6 h 14"/>
                <a:gd name="T12" fmla="*/ 24 w 49"/>
                <a:gd name="T13" fmla="*/ 6 h 14"/>
                <a:gd name="T14" fmla="*/ 17 w 49"/>
                <a:gd name="T15" fmla="*/ 3 h 14"/>
                <a:gd name="T16" fmla="*/ 7 w 49"/>
                <a:gd name="T17" fmla="*/ 3 h 14"/>
                <a:gd name="T18" fmla="*/ 1 w 49"/>
                <a:gd name="T19" fmla="*/ 7 h 14"/>
                <a:gd name="T20" fmla="*/ 4 w 49"/>
                <a:gd name="T21" fmla="*/ 10 h 14"/>
                <a:gd name="T22" fmla="*/ 12 w 49"/>
                <a:gd name="T23" fmla="*/ 10 h 14"/>
                <a:gd name="T24" fmla="*/ 17 w 49"/>
                <a:gd name="T25" fmla="*/ 11 h 14"/>
                <a:gd name="T26" fmla="*/ 23 w 49"/>
                <a:gd name="T27" fmla="*/ 11 h 14"/>
                <a:gd name="T28" fmla="*/ 26 w 49"/>
                <a:gd name="T29" fmla="*/ 11 h 14"/>
                <a:gd name="T30" fmla="*/ 32 w 49"/>
                <a:gd name="T31" fmla="*/ 10 h 14"/>
                <a:gd name="T32" fmla="*/ 44 w 49"/>
                <a:gd name="T33" fmla="*/ 8 h 14"/>
                <a:gd name="T34" fmla="*/ 48 w 49"/>
                <a:gd name="T3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4">
                  <a:moveTo>
                    <a:pt x="48" y="4"/>
                  </a:moveTo>
                  <a:cubicBezTo>
                    <a:pt x="48" y="3"/>
                    <a:pt x="49" y="3"/>
                    <a:pt x="48" y="1"/>
                  </a:cubicBezTo>
                  <a:cubicBezTo>
                    <a:pt x="47" y="0"/>
                    <a:pt x="47" y="1"/>
                    <a:pt x="45" y="2"/>
                  </a:cubicBezTo>
                  <a:cubicBezTo>
                    <a:pt x="43" y="3"/>
                    <a:pt x="42" y="4"/>
                    <a:pt x="41" y="6"/>
                  </a:cubicBezTo>
                  <a:cubicBezTo>
                    <a:pt x="40" y="8"/>
                    <a:pt x="38" y="7"/>
                    <a:pt x="34" y="6"/>
                  </a:cubicBezTo>
                  <a:cubicBezTo>
                    <a:pt x="30" y="4"/>
                    <a:pt x="28" y="5"/>
                    <a:pt x="27" y="6"/>
                  </a:cubicBezTo>
                  <a:cubicBezTo>
                    <a:pt x="26" y="7"/>
                    <a:pt x="26" y="7"/>
                    <a:pt x="24" y="6"/>
                  </a:cubicBezTo>
                  <a:cubicBezTo>
                    <a:pt x="21" y="4"/>
                    <a:pt x="17" y="3"/>
                    <a:pt x="17" y="3"/>
                  </a:cubicBezTo>
                  <a:cubicBezTo>
                    <a:pt x="17" y="3"/>
                    <a:pt x="11" y="3"/>
                    <a:pt x="7" y="3"/>
                  </a:cubicBezTo>
                  <a:cubicBezTo>
                    <a:pt x="4" y="3"/>
                    <a:pt x="2" y="4"/>
                    <a:pt x="1" y="7"/>
                  </a:cubicBezTo>
                  <a:cubicBezTo>
                    <a:pt x="0" y="10"/>
                    <a:pt x="4" y="10"/>
                    <a:pt x="4" y="10"/>
                  </a:cubicBezTo>
                  <a:cubicBezTo>
                    <a:pt x="4" y="10"/>
                    <a:pt x="9" y="10"/>
                    <a:pt x="12" y="10"/>
                  </a:cubicBezTo>
                  <a:cubicBezTo>
                    <a:pt x="14" y="10"/>
                    <a:pt x="15" y="9"/>
                    <a:pt x="17" y="11"/>
                  </a:cubicBezTo>
                  <a:cubicBezTo>
                    <a:pt x="20" y="14"/>
                    <a:pt x="22" y="12"/>
                    <a:pt x="23" y="11"/>
                  </a:cubicBezTo>
                  <a:cubicBezTo>
                    <a:pt x="25" y="10"/>
                    <a:pt x="26" y="11"/>
                    <a:pt x="26" y="11"/>
                  </a:cubicBezTo>
                  <a:cubicBezTo>
                    <a:pt x="29" y="12"/>
                    <a:pt x="30" y="11"/>
                    <a:pt x="32" y="10"/>
                  </a:cubicBezTo>
                  <a:cubicBezTo>
                    <a:pt x="34" y="10"/>
                    <a:pt x="41" y="8"/>
                    <a:pt x="44" y="8"/>
                  </a:cubicBezTo>
                  <a:cubicBezTo>
                    <a:pt x="46" y="7"/>
                    <a:pt x="47" y="5"/>
                    <a:pt x="48"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9" name="Freeform 809">
              <a:extLst>
                <a:ext uri="{FF2B5EF4-FFF2-40B4-BE49-F238E27FC236}">
                  <a16:creationId xmlns:a16="http://schemas.microsoft.com/office/drawing/2014/main" id="{EA847454-EE85-4BC5-9B6F-9F651D195A66}"/>
                </a:ext>
              </a:extLst>
            </p:cNvPr>
            <p:cNvSpPr>
              <a:spLocks/>
            </p:cNvSpPr>
            <p:nvPr/>
          </p:nvSpPr>
          <p:spPr bwMode="auto">
            <a:xfrm>
              <a:off x="6003" y="2895"/>
              <a:ext cx="9" cy="4"/>
            </a:xfrm>
            <a:custGeom>
              <a:avLst/>
              <a:gdLst>
                <a:gd name="T0" fmla="*/ 2 w 6"/>
                <a:gd name="T1" fmla="*/ 1 h 3"/>
                <a:gd name="T2" fmla="*/ 1 w 6"/>
                <a:gd name="T3" fmla="*/ 3 h 3"/>
                <a:gd name="T4" fmla="*/ 4 w 6"/>
                <a:gd name="T5" fmla="*/ 2 h 3"/>
                <a:gd name="T6" fmla="*/ 2 w 6"/>
                <a:gd name="T7" fmla="*/ 1 h 3"/>
              </a:gdLst>
              <a:ahLst/>
              <a:cxnLst>
                <a:cxn ang="0">
                  <a:pos x="T0" y="T1"/>
                </a:cxn>
                <a:cxn ang="0">
                  <a:pos x="T2" y="T3"/>
                </a:cxn>
                <a:cxn ang="0">
                  <a:pos x="T4" y="T5"/>
                </a:cxn>
                <a:cxn ang="0">
                  <a:pos x="T6" y="T7"/>
                </a:cxn>
              </a:cxnLst>
              <a:rect l="0" t="0" r="r" b="b"/>
              <a:pathLst>
                <a:path w="6" h="3">
                  <a:moveTo>
                    <a:pt x="2" y="1"/>
                  </a:moveTo>
                  <a:cubicBezTo>
                    <a:pt x="2" y="1"/>
                    <a:pt x="0" y="2"/>
                    <a:pt x="1" y="3"/>
                  </a:cubicBezTo>
                  <a:cubicBezTo>
                    <a:pt x="3" y="3"/>
                    <a:pt x="4" y="3"/>
                    <a:pt x="4" y="2"/>
                  </a:cubicBezTo>
                  <a:cubicBezTo>
                    <a:pt x="5" y="1"/>
                    <a:pt x="6"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0" name="Freeform 810">
              <a:extLst>
                <a:ext uri="{FF2B5EF4-FFF2-40B4-BE49-F238E27FC236}">
                  <a16:creationId xmlns:a16="http://schemas.microsoft.com/office/drawing/2014/main" id="{627B379E-A478-4789-BD4D-E7EAF759399E}"/>
                </a:ext>
              </a:extLst>
            </p:cNvPr>
            <p:cNvSpPr>
              <a:spLocks/>
            </p:cNvSpPr>
            <p:nvPr/>
          </p:nvSpPr>
          <p:spPr bwMode="auto">
            <a:xfrm>
              <a:off x="5977" y="2800"/>
              <a:ext cx="2" cy="12"/>
            </a:xfrm>
            <a:custGeom>
              <a:avLst/>
              <a:gdLst>
                <a:gd name="T0" fmla="*/ 1 w 1"/>
                <a:gd name="T1" fmla="*/ 9 h 9"/>
                <a:gd name="T2" fmla="*/ 1 w 1"/>
                <a:gd name="T3" fmla="*/ 0 h 9"/>
                <a:gd name="T4" fmla="*/ 1 w 1"/>
                <a:gd name="T5" fmla="*/ 9 h 9"/>
              </a:gdLst>
              <a:ahLst/>
              <a:cxnLst>
                <a:cxn ang="0">
                  <a:pos x="T0" y="T1"/>
                </a:cxn>
                <a:cxn ang="0">
                  <a:pos x="T2" y="T3"/>
                </a:cxn>
                <a:cxn ang="0">
                  <a:pos x="T4" y="T5"/>
                </a:cxn>
              </a:cxnLst>
              <a:rect l="0" t="0" r="r" b="b"/>
              <a:pathLst>
                <a:path w="1" h="9">
                  <a:moveTo>
                    <a:pt x="1" y="9"/>
                  </a:moveTo>
                  <a:cubicBezTo>
                    <a:pt x="1" y="0"/>
                    <a:pt x="1" y="0"/>
                    <a:pt x="1" y="0"/>
                  </a:cubicBezTo>
                  <a:cubicBezTo>
                    <a:pt x="1" y="0"/>
                    <a:pt x="0" y="6"/>
                    <a:pt x="1"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1" name="Freeform 811">
              <a:extLst>
                <a:ext uri="{FF2B5EF4-FFF2-40B4-BE49-F238E27FC236}">
                  <a16:creationId xmlns:a16="http://schemas.microsoft.com/office/drawing/2014/main" id="{40231AB9-50F1-442D-903D-D78E03313735}"/>
                </a:ext>
              </a:extLst>
            </p:cNvPr>
            <p:cNvSpPr>
              <a:spLocks/>
            </p:cNvSpPr>
            <p:nvPr/>
          </p:nvSpPr>
          <p:spPr bwMode="auto">
            <a:xfrm>
              <a:off x="6031" y="2851"/>
              <a:ext cx="7" cy="4"/>
            </a:xfrm>
            <a:custGeom>
              <a:avLst/>
              <a:gdLst>
                <a:gd name="T0" fmla="*/ 1 w 5"/>
                <a:gd name="T1" fmla="*/ 1 h 3"/>
                <a:gd name="T2" fmla="*/ 0 w 5"/>
                <a:gd name="T3" fmla="*/ 2 h 3"/>
                <a:gd name="T4" fmla="*/ 4 w 5"/>
                <a:gd name="T5" fmla="*/ 2 h 3"/>
                <a:gd name="T6" fmla="*/ 3 w 5"/>
                <a:gd name="T7" fmla="*/ 0 h 3"/>
                <a:gd name="T8" fmla="*/ 1 w 5"/>
                <a:gd name="T9" fmla="*/ 1 h 3"/>
              </a:gdLst>
              <a:ahLst/>
              <a:cxnLst>
                <a:cxn ang="0">
                  <a:pos x="T0" y="T1"/>
                </a:cxn>
                <a:cxn ang="0">
                  <a:pos x="T2" y="T3"/>
                </a:cxn>
                <a:cxn ang="0">
                  <a:pos x="T4" y="T5"/>
                </a:cxn>
                <a:cxn ang="0">
                  <a:pos x="T6" y="T7"/>
                </a:cxn>
                <a:cxn ang="0">
                  <a:pos x="T8" y="T9"/>
                </a:cxn>
              </a:cxnLst>
              <a:rect l="0" t="0" r="r" b="b"/>
              <a:pathLst>
                <a:path w="5" h="3">
                  <a:moveTo>
                    <a:pt x="1" y="1"/>
                  </a:moveTo>
                  <a:cubicBezTo>
                    <a:pt x="0" y="2"/>
                    <a:pt x="0" y="2"/>
                    <a:pt x="0" y="2"/>
                  </a:cubicBezTo>
                  <a:cubicBezTo>
                    <a:pt x="1" y="3"/>
                    <a:pt x="2" y="3"/>
                    <a:pt x="4" y="2"/>
                  </a:cubicBezTo>
                  <a:cubicBezTo>
                    <a:pt x="5" y="1"/>
                    <a:pt x="4" y="0"/>
                    <a:pt x="3" y="0"/>
                  </a:cubicBezTo>
                  <a:cubicBezTo>
                    <a:pt x="1" y="0"/>
                    <a:pt x="1"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2" name="Freeform 812">
              <a:extLst>
                <a:ext uri="{FF2B5EF4-FFF2-40B4-BE49-F238E27FC236}">
                  <a16:creationId xmlns:a16="http://schemas.microsoft.com/office/drawing/2014/main" id="{E691E1D2-6375-4372-9675-64B11225A08A}"/>
                </a:ext>
              </a:extLst>
            </p:cNvPr>
            <p:cNvSpPr>
              <a:spLocks/>
            </p:cNvSpPr>
            <p:nvPr/>
          </p:nvSpPr>
          <p:spPr bwMode="auto">
            <a:xfrm>
              <a:off x="6034" y="2849"/>
              <a:ext cx="16" cy="7"/>
            </a:xfrm>
            <a:custGeom>
              <a:avLst/>
              <a:gdLst>
                <a:gd name="T0" fmla="*/ 6 w 12"/>
                <a:gd name="T1" fmla="*/ 4 h 5"/>
                <a:gd name="T2" fmla="*/ 7 w 12"/>
                <a:gd name="T3" fmla="*/ 3 h 5"/>
                <a:gd name="T4" fmla="*/ 10 w 12"/>
                <a:gd name="T5" fmla="*/ 1 h 5"/>
                <a:gd name="T6" fmla="*/ 8 w 12"/>
                <a:gd name="T7" fmla="*/ 0 h 5"/>
                <a:gd name="T8" fmla="*/ 6 w 12"/>
                <a:gd name="T9" fmla="*/ 2 h 5"/>
                <a:gd name="T10" fmla="*/ 5 w 12"/>
                <a:gd name="T11" fmla="*/ 1 h 5"/>
                <a:gd name="T12" fmla="*/ 4 w 12"/>
                <a:gd name="T13" fmla="*/ 1 h 5"/>
                <a:gd name="T14" fmla="*/ 2 w 12"/>
                <a:gd name="T15" fmla="*/ 4 h 5"/>
                <a:gd name="T16" fmla="*/ 5 w 12"/>
                <a:gd name="T17" fmla="*/ 5 h 5"/>
                <a:gd name="T18" fmla="*/ 6 w 12"/>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5">
                  <a:moveTo>
                    <a:pt x="6" y="4"/>
                  </a:moveTo>
                  <a:cubicBezTo>
                    <a:pt x="6" y="4"/>
                    <a:pt x="6" y="3"/>
                    <a:pt x="7" y="3"/>
                  </a:cubicBezTo>
                  <a:cubicBezTo>
                    <a:pt x="8" y="3"/>
                    <a:pt x="9" y="2"/>
                    <a:pt x="10" y="1"/>
                  </a:cubicBezTo>
                  <a:cubicBezTo>
                    <a:pt x="12" y="0"/>
                    <a:pt x="10" y="0"/>
                    <a:pt x="8" y="0"/>
                  </a:cubicBezTo>
                  <a:cubicBezTo>
                    <a:pt x="7" y="0"/>
                    <a:pt x="7" y="2"/>
                    <a:pt x="6" y="2"/>
                  </a:cubicBezTo>
                  <a:cubicBezTo>
                    <a:pt x="5" y="3"/>
                    <a:pt x="6" y="1"/>
                    <a:pt x="5" y="1"/>
                  </a:cubicBezTo>
                  <a:cubicBezTo>
                    <a:pt x="4" y="0"/>
                    <a:pt x="4" y="1"/>
                    <a:pt x="4" y="1"/>
                  </a:cubicBezTo>
                  <a:cubicBezTo>
                    <a:pt x="4" y="3"/>
                    <a:pt x="4" y="3"/>
                    <a:pt x="2" y="4"/>
                  </a:cubicBezTo>
                  <a:cubicBezTo>
                    <a:pt x="0" y="5"/>
                    <a:pt x="4" y="5"/>
                    <a:pt x="5" y="5"/>
                  </a:cubicBezTo>
                  <a:cubicBezTo>
                    <a:pt x="6" y="5"/>
                    <a:pt x="6" y="5"/>
                    <a:pt x="6"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3" name="Freeform 813">
              <a:extLst>
                <a:ext uri="{FF2B5EF4-FFF2-40B4-BE49-F238E27FC236}">
                  <a16:creationId xmlns:a16="http://schemas.microsoft.com/office/drawing/2014/main" id="{1232D3A5-E710-4664-8878-3C701100DE6B}"/>
                </a:ext>
              </a:extLst>
            </p:cNvPr>
            <p:cNvSpPr>
              <a:spLocks/>
            </p:cNvSpPr>
            <p:nvPr/>
          </p:nvSpPr>
          <p:spPr bwMode="auto">
            <a:xfrm>
              <a:off x="6048" y="2848"/>
              <a:ext cx="9" cy="10"/>
            </a:xfrm>
            <a:custGeom>
              <a:avLst/>
              <a:gdLst>
                <a:gd name="T0" fmla="*/ 4 w 7"/>
                <a:gd name="T1" fmla="*/ 6 h 7"/>
                <a:gd name="T2" fmla="*/ 7 w 7"/>
                <a:gd name="T3" fmla="*/ 2 h 7"/>
                <a:gd name="T4" fmla="*/ 2 w 7"/>
                <a:gd name="T5" fmla="*/ 3 h 7"/>
                <a:gd name="T6" fmla="*/ 2 w 7"/>
                <a:gd name="T7" fmla="*/ 5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4" y="7"/>
                    <a:pt x="6" y="4"/>
                    <a:pt x="7" y="2"/>
                  </a:cubicBezTo>
                  <a:cubicBezTo>
                    <a:pt x="7" y="0"/>
                    <a:pt x="4" y="2"/>
                    <a:pt x="2" y="3"/>
                  </a:cubicBezTo>
                  <a:cubicBezTo>
                    <a:pt x="0" y="4"/>
                    <a:pt x="2" y="5"/>
                    <a:pt x="2" y="5"/>
                  </a:cubicBezTo>
                  <a:cubicBezTo>
                    <a:pt x="3" y="5"/>
                    <a:pt x="3" y="5"/>
                    <a:pt x="4"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4" name="Freeform 814">
              <a:extLst>
                <a:ext uri="{FF2B5EF4-FFF2-40B4-BE49-F238E27FC236}">
                  <a16:creationId xmlns:a16="http://schemas.microsoft.com/office/drawing/2014/main" id="{8688A744-FEBA-40BA-AE89-B65D311025C7}"/>
                </a:ext>
              </a:extLst>
            </p:cNvPr>
            <p:cNvSpPr>
              <a:spLocks/>
            </p:cNvSpPr>
            <p:nvPr/>
          </p:nvSpPr>
          <p:spPr bwMode="auto">
            <a:xfrm>
              <a:off x="6056" y="2847"/>
              <a:ext cx="18" cy="8"/>
            </a:xfrm>
            <a:custGeom>
              <a:avLst/>
              <a:gdLst>
                <a:gd name="T0" fmla="*/ 6 w 13"/>
                <a:gd name="T1" fmla="*/ 5 h 6"/>
                <a:gd name="T2" fmla="*/ 13 w 13"/>
                <a:gd name="T3" fmla="*/ 2 h 6"/>
                <a:gd name="T4" fmla="*/ 4 w 13"/>
                <a:gd name="T5" fmla="*/ 1 h 6"/>
                <a:gd name="T6" fmla="*/ 3 w 13"/>
                <a:gd name="T7" fmla="*/ 1 h 6"/>
                <a:gd name="T8" fmla="*/ 2 w 13"/>
                <a:gd name="T9" fmla="*/ 4 h 6"/>
                <a:gd name="T10" fmla="*/ 6 w 13"/>
                <a:gd name="T11" fmla="*/ 5 h 6"/>
              </a:gdLst>
              <a:ahLst/>
              <a:cxnLst>
                <a:cxn ang="0">
                  <a:pos x="T0" y="T1"/>
                </a:cxn>
                <a:cxn ang="0">
                  <a:pos x="T2" y="T3"/>
                </a:cxn>
                <a:cxn ang="0">
                  <a:pos x="T4" y="T5"/>
                </a:cxn>
                <a:cxn ang="0">
                  <a:pos x="T6" y="T7"/>
                </a:cxn>
                <a:cxn ang="0">
                  <a:pos x="T8" y="T9"/>
                </a:cxn>
                <a:cxn ang="0">
                  <a:pos x="T10" y="T11"/>
                </a:cxn>
              </a:cxnLst>
              <a:rect l="0" t="0" r="r" b="b"/>
              <a:pathLst>
                <a:path w="13" h="6">
                  <a:moveTo>
                    <a:pt x="6" y="5"/>
                  </a:moveTo>
                  <a:cubicBezTo>
                    <a:pt x="11" y="5"/>
                    <a:pt x="13" y="5"/>
                    <a:pt x="13" y="2"/>
                  </a:cubicBezTo>
                  <a:cubicBezTo>
                    <a:pt x="12" y="0"/>
                    <a:pt x="6" y="1"/>
                    <a:pt x="4" y="1"/>
                  </a:cubicBezTo>
                  <a:cubicBezTo>
                    <a:pt x="3" y="1"/>
                    <a:pt x="3" y="1"/>
                    <a:pt x="3" y="1"/>
                  </a:cubicBezTo>
                  <a:cubicBezTo>
                    <a:pt x="2" y="3"/>
                    <a:pt x="4" y="2"/>
                    <a:pt x="2" y="4"/>
                  </a:cubicBezTo>
                  <a:cubicBezTo>
                    <a:pt x="0" y="6"/>
                    <a:pt x="2" y="6"/>
                    <a:pt x="6"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5" name="Freeform 815">
              <a:extLst>
                <a:ext uri="{FF2B5EF4-FFF2-40B4-BE49-F238E27FC236}">
                  <a16:creationId xmlns:a16="http://schemas.microsoft.com/office/drawing/2014/main" id="{9B253C76-3CA8-4830-B2E9-90015AFBA8D5}"/>
                </a:ext>
              </a:extLst>
            </p:cNvPr>
            <p:cNvSpPr>
              <a:spLocks/>
            </p:cNvSpPr>
            <p:nvPr/>
          </p:nvSpPr>
          <p:spPr bwMode="auto">
            <a:xfrm>
              <a:off x="6088" y="2836"/>
              <a:ext cx="22" cy="11"/>
            </a:xfrm>
            <a:custGeom>
              <a:avLst/>
              <a:gdLst>
                <a:gd name="T0" fmla="*/ 1 w 16"/>
                <a:gd name="T1" fmla="*/ 7 h 8"/>
                <a:gd name="T2" fmla="*/ 8 w 16"/>
                <a:gd name="T3" fmla="*/ 6 h 8"/>
                <a:gd name="T4" fmla="*/ 14 w 16"/>
                <a:gd name="T5" fmla="*/ 4 h 8"/>
                <a:gd name="T6" fmla="*/ 13 w 16"/>
                <a:gd name="T7" fmla="*/ 1 h 8"/>
                <a:gd name="T8" fmla="*/ 9 w 16"/>
                <a:gd name="T9" fmla="*/ 1 h 8"/>
                <a:gd name="T10" fmla="*/ 4 w 16"/>
                <a:gd name="T11" fmla="*/ 3 h 8"/>
                <a:gd name="T12" fmla="*/ 0 w 16"/>
                <a:gd name="T13" fmla="*/ 6 h 8"/>
                <a:gd name="T14" fmla="*/ 1 w 16"/>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8">
                  <a:moveTo>
                    <a:pt x="1" y="7"/>
                  </a:moveTo>
                  <a:cubicBezTo>
                    <a:pt x="4" y="4"/>
                    <a:pt x="6" y="5"/>
                    <a:pt x="8" y="6"/>
                  </a:cubicBezTo>
                  <a:cubicBezTo>
                    <a:pt x="10" y="7"/>
                    <a:pt x="11" y="5"/>
                    <a:pt x="14" y="4"/>
                  </a:cubicBezTo>
                  <a:cubicBezTo>
                    <a:pt x="16" y="3"/>
                    <a:pt x="15" y="2"/>
                    <a:pt x="13" y="1"/>
                  </a:cubicBezTo>
                  <a:cubicBezTo>
                    <a:pt x="11" y="0"/>
                    <a:pt x="10" y="1"/>
                    <a:pt x="9" y="1"/>
                  </a:cubicBezTo>
                  <a:cubicBezTo>
                    <a:pt x="7" y="2"/>
                    <a:pt x="6" y="3"/>
                    <a:pt x="4" y="3"/>
                  </a:cubicBezTo>
                  <a:cubicBezTo>
                    <a:pt x="1" y="2"/>
                    <a:pt x="1" y="3"/>
                    <a:pt x="0" y="6"/>
                  </a:cubicBezTo>
                  <a:cubicBezTo>
                    <a:pt x="0" y="8"/>
                    <a:pt x="1" y="7"/>
                    <a:pt x="1"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6" name="Freeform 816">
              <a:extLst>
                <a:ext uri="{FF2B5EF4-FFF2-40B4-BE49-F238E27FC236}">
                  <a16:creationId xmlns:a16="http://schemas.microsoft.com/office/drawing/2014/main" id="{2C10FAFE-ADB2-4866-8B72-1974D5B2004A}"/>
                </a:ext>
              </a:extLst>
            </p:cNvPr>
            <p:cNvSpPr>
              <a:spLocks/>
            </p:cNvSpPr>
            <p:nvPr/>
          </p:nvSpPr>
          <p:spPr bwMode="auto">
            <a:xfrm>
              <a:off x="6024" y="2895"/>
              <a:ext cx="14" cy="9"/>
            </a:xfrm>
            <a:custGeom>
              <a:avLst/>
              <a:gdLst>
                <a:gd name="T0" fmla="*/ 2 w 10"/>
                <a:gd name="T1" fmla="*/ 7 h 7"/>
                <a:gd name="T2" fmla="*/ 5 w 10"/>
                <a:gd name="T3" fmla="*/ 7 h 7"/>
                <a:gd name="T4" fmla="*/ 9 w 10"/>
                <a:gd name="T5" fmla="*/ 5 h 7"/>
                <a:gd name="T6" fmla="*/ 10 w 10"/>
                <a:gd name="T7" fmla="*/ 2 h 7"/>
                <a:gd name="T8" fmla="*/ 9 w 10"/>
                <a:gd name="T9" fmla="*/ 1 h 7"/>
                <a:gd name="T10" fmla="*/ 3 w 10"/>
                <a:gd name="T11" fmla="*/ 5 h 7"/>
                <a:gd name="T12" fmla="*/ 2 w 1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0" h="7">
                  <a:moveTo>
                    <a:pt x="2" y="7"/>
                  </a:moveTo>
                  <a:cubicBezTo>
                    <a:pt x="3" y="7"/>
                    <a:pt x="4" y="7"/>
                    <a:pt x="5" y="7"/>
                  </a:cubicBezTo>
                  <a:cubicBezTo>
                    <a:pt x="6" y="6"/>
                    <a:pt x="8" y="6"/>
                    <a:pt x="9" y="5"/>
                  </a:cubicBezTo>
                  <a:cubicBezTo>
                    <a:pt x="10" y="4"/>
                    <a:pt x="10" y="3"/>
                    <a:pt x="10" y="2"/>
                  </a:cubicBezTo>
                  <a:cubicBezTo>
                    <a:pt x="10" y="1"/>
                    <a:pt x="10" y="0"/>
                    <a:pt x="9" y="1"/>
                  </a:cubicBezTo>
                  <a:cubicBezTo>
                    <a:pt x="7" y="2"/>
                    <a:pt x="4" y="5"/>
                    <a:pt x="3" y="5"/>
                  </a:cubicBezTo>
                  <a:cubicBezTo>
                    <a:pt x="3" y="5"/>
                    <a:pt x="0" y="7"/>
                    <a:pt x="2"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7" name="Freeform 817">
              <a:extLst>
                <a:ext uri="{FF2B5EF4-FFF2-40B4-BE49-F238E27FC236}">
                  <a16:creationId xmlns:a16="http://schemas.microsoft.com/office/drawing/2014/main" id="{63A89D24-AC65-45E8-B2D3-087658CC7293}"/>
                </a:ext>
              </a:extLst>
            </p:cNvPr>
            <p:cNvSpPr>
              <a:spLocks/>
            </p:cNvSpPr>
            <p:nvPr/>
          </p:nvSpPr>
          <p:spPr bwMode="auto">
            <a:xfrm>
              <a:off x="6128" y="2847"/>
              <a:ext cx="10" cy="4"/>
            </a:xfrm>
            <a:custGeom>
              <a:avLst/>
              <a:gdLst>
                <a:gd name="T0" fmla="*/ 1 w 7"/>
                <a:gd name="T1" fmla="*/ 2 h 3"/>
                <a:gd name="T2" fmla="*/ 5 w 7"/>
                <a:gd name="T3" fmla="*/ 2 h 3"/>
                <a:gd name="T4" fmla="*/ 2 w 7"/>
                <a:gd name="T5" fmla="*/ 1 h 3"/>
                <a:gd name="T6" fmla="*/ 1 w 7"/>
                <a:gd name="T7" fmla="*/ 2 h 3"/>
              </a:gdLst>
              <a:ahLst/>
              <a:cxnLst>
                <a:cxn ang="0">
                  <a:pos x="T0" y="T1"/>
                </a:cxn>
                <a:cxn ang="0">
                  <a:pos x="T2" y="T3"/>
                </a:cxn>
                <a:cxn ang="0">
                  <a:pos x="T4" y="T5"/>
                </a:cxn>
                <a:cxn ang="0">
                  <a:pos x="T6" y="T7"/>
                </a:cxn>
              </a:cxnLst>
              <a:rect l="0" t="0" r="r" b="b"/>
              <a:pathLst>
                <a:path w="7" h="3">
                  <a:moveTo>
                    <a:pt x="1" y="2"/>
                  </a:moveTo>
                  <a:cubicBezTo>
                    <a:pt x="2" y="3"/>
                    <a:pt x="3" y="3"/>
                    <a:pt x="5" y="2"/>
                  </a:cubicBezTo>
                  <a:cubicBezTo>
                    <a:pt x="7" y="1"/>
                    <a:pt x="4" y="1"/>
                    <a:pt x="2" y="1"/>
                  </a:cubicBezTo>
                  <a:cubicBezTo>
                    <a:pt x="0" y="0"/>
                    <a:pt x="1"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8" name="Freeform 818">
              <a:extLst>
                <a:ext uri="{FF2B5EF4-FFF2-40B4-BE49-F238E27FC236}">
                  <a16:creationId xmlns:a16="http://schemas.microsoft.com/office/drawing/2014/main" id="{FA266254-0CA1-491B-8269-B37EC1E9477C}"/>
                </a:ext>
              </a:extLst>
            </p:cNvPr>
            <p:cNvSpPr>
              <a:spLocks/>
            </p:cNvSpPr>
            <p:nvPr/>
          </p:nvSpPr>
          <p:spPr bwMode="auto">
            <a:xfrm>
              <a:off x="6143" y="2825"/>
              <a:ext cx="3" cy="4"/>
            </a:xfrm>
            <a:custGeom>
              <a:avLst/>
              <a:gdLst>
                <a:gd name="T0" fmla="*/ 1 w 2"/>
                <a:gd name="T1" fmla="*/ 3 h 3"/>
                <a:gd name="T2" fmla="*/ 2 w 2"/>
                <a:gd name="T3" fmla="*/ 2 h 3"/>
                <a:gd name="T4" fmla="*/ 1 w 2"/>
                <a:gd name="T5" fmla="*/ 1 h 3"/>
                <a:gd name="T6" fmla="*/ 1 w 2"/>
                <a:gd name="T7" fmla="*/ 3 h 3"/>
              </a:gdLst>
              <a:ahLst/>
              <a:cxnLst>
                <a:cxn ang="0">
                  <a:pos x="T0" y="T1"/>
                </a:cxn>
                <a:cxn ang="0">
                  <a:pos x="T2" y="T3"/>
                </a:cxn>
                <a:cxn ang="0">
                  <a:pos x="T4" y="T5"/>
                </a:cxn>
                <a:cxn ang="0">
                  <a:pos x="T6" y="T7"/>
                </a:cxn>
              </a:cxnLst>
              <a:rect l="0" t="0" r="r" b="b"/>
              <a:pathLst>
                <a:path w="2" h="3">
                  <a:moveTo>
                    <a:pt x="1" y="3"/>
                  </a:moveTo>
                  <a:cubicBezTo>
                    <a:pt x="1" y="3"/>
                    <a:pt x="2" y="2"/>
                    <a:pt x="2" y="2"/>
                  </a:cubicBezTo>
                  <a:cubicBezTo>
                    <a:pt x="2" y="2"/>
                    <a:pt x="2" y="0"/>
                    <a:pt x="1" y="1"/>
                  </a:cubicBezTo>
                  <a:cubicBezTo>
                    <a:pt x="0" y="2"/>
                    <a:pt x="1" y="3"/>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9" name="Freeform 819">
              <a:extLst>
                <a:ext uri="{FF2B5EF4-FFF2-40B4-BE49-F238E27FC236}">
                  <a16:creationId xmlns:a16="http://schemas.microsoft.com/office/drawing/2014/main" id="{B25E31BF-9EF1-411E-84A4-F686414D6A50}"/>
                </a:ext>
              </a:extLst>
            </p:cNvPr>
            <p:cNvSpPr>
              <a:spLocks/>
            </p:cNvSpPr>
            <p:nvPr/>
          </p:nvSpPr>
          <p:spPr bwMode="auto">
            <a:xfrm>
              <a:off x="6165" y="2841"/>
              <a:ext cx="6" cy="6"/>
            </a:xfrm>
            <a:custGeom>
              <a:avLst/>
              <a:gdLst>
                <a:gd name="T0" fmla="*/ 1 w 4"/>
                <a:gd name="T1" fmla="*/ 1 h 4"/>
                <a:gd name="T2" fmla="*/ 2 w 4"/>
                <a:gd name="T3" fmla="*/ 4 h 4"/>
                <a:gd name="T4" fmla="*/ 4 w 4"/>
                <a:gd name="T5" fmla="*/ 2 h 4"/>
                <a:gd name="T6" fmla="*/ 2 w 4"/>
                <a:gd name="T7" fmla="*/ 0 h 4"/>
                <a:gd name="T8" fmla="*/ 1 w 4"/>
                <a:gd name="T9" fmla="*/ 1 h 4"/>
              </a:gdLst>
              <a:ahLst/>
              <a:cxnLst>
                <a:cxn ang="0">
                  <a:pos x="T0" y="T1"/>
                </a:cxn>
                <a:cxn ang="0">
                  <a:pos x="T2" y="T3"/>
                </a:cxn>
                <a:cxn ang="0">
                  <a:pos x="T4" y="T5"/>
                </a:cxn>
                <a:cxn ang="0">
                  <a:pos x="T6" y="T7"/>
                </a:cxn>
                <a:cxn ang="0">
                  <a:pos x="T8" y="T9"/>
                </a:cxn>
              </a:cxnLst>
              <a:rect l="0" t="0" r="r" b="b"/>
              <a:pathLst>
                <a:path w="4" h="4">
                  <a:moveTo>
                    <a:pt x="1" y="1"/>
                  </a:moveTo>
                  <a:cubicBezTo>
                    <a:pt x="1" y="3"/>
                    <a:pt x="1" y="4"/>
                    <a:pt x="2" y="4"/>
                  </a:cubicBezTo>
                  <a:cubicBezTo>
                    <a:pt x="4" y="3"/>
                    <a:pt x="4" y="3"/>
                    <a:pt x="4" y="2"/>
                  </a:cubicBezTo>
                  <a:cubicBezTo>
                    <a:pt x="4" y="1"/>
                    <a:pt x="3" y="0"/>
                    <a:pt x="2" y="0"/>
                  </a:cubicBezTo>
                  <a:cubicBezTo>
                    <a:pt x="2" y="0"/>
                    <a:pt x="0"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0" name="Freeform 820">
              <a:extLst>
                <a:ext uri="{FF2B5EF4-FFF2-40B4-BE49-F238E27FC236}">
                  <a16:creationId xmlns:a16="http://schemas.microsoft.com/office/drawing/2014/main" id="{05DA7DB9-B2C1-45DD-9C7F-94F3D53379DB}"/>
                </a:ext>
              </a:extLst>
            </p:cNvPr>
            <p:cNvSpPr>
              <a:spLocks/>
            </p:cNvSpPr>
            <p:nvPr/>
          </p:nvSpPr>
          <p:spPr bwMode="auto">
            <a:xfrm>
              <a:off x="6187" y="2847"/>
              <a:ext cx="12" cy="5"/>
            </a:xfrm>
            <a:custGeom>
              <a:avLst/>
              <a:gdLst>
                <a:gd name="T0" fmla="*/ 4 w 8"/>
                <a:gd name="T1" fmla="*/ 3 h 4"/>
                <a:gd name="T2" fmla="*/ 7 w 8"/>
                <a:gd name="T3" fmla="*/ 1 h 4"/>
                <a:gd name="T4" fmla="*/ 3 w 8"/>
                <a:gd name="T5" fmla="*/ 2 h 4"/>
                <a:gd name="T6" fmla="*/ 4 w 8"/>
                <a:gd name="T7" fmla="*/ 3 h 4"/>
              </a:gdLst>
              <a:ahLst/>
              <a:cxnLst>
                <a:cxn ang="0">
                  <a:pos x="T0" y="T1"/>
                </a:cxn>
                <a:cxn ang="0">
                  <a:pos x="T2" y="T3"/>
                </a:cxn>
                <a:cxn ang="0">
                  <a:pos x="T4" y="T5"/>
                </a:cxn>
                <a:cxn ang="0">
                  <a:pos x="T6" y="T7"/>
                </a:cxn>
              </a:cxnLst>
              <a:rect l="0" t="0" r="r" b="b"/>
              <a:pathLst>
                <a:path w="8" h="4">
                  <a:moveTo>
                    <a:pt x="4" y="3"/>
                  </a:moveTo>
                  <a:cubicBezTo>
                    <a:pt x="8" y="1"/>
                    <a:pt x="8" y="1"/>
                    <a:pt x="7" y="1"/>
                  </a:cubicBezTo>
                  <a:cubicBezTo>
                    <a:pt x="5" y="0"/>
                    <a:pt x="4" y="2"/>
                    <a:pt x="3" y="2"/>
                  </a:cubicBezTo>
                  <a:cubicBezTo>
                    <a:pt x="3" y="2"/>
                    <a:pt x="0" y="4"/>
                    <a:pt x="4"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1" name="Freeform 821">
              <a:extLst>
                <a:ext uri="{FF2B5EF4-FFF2-40B4-BE49-F238E27FC236}">
                  <a16:creationId xmlns:a16="http://schemas.microsoft.com/office/drawing/2014/main" id="{042A0634-F5E4-4493-9C83-74961C134DDD}"/>
                </a:ext>
              </a:extLst>
            </p:cNvPr>
            <p:cNvSpPr>
              <a:spLocks/>
            </p:cNvSpPr>
            <p:nvPr/>
          </p:nvSpPr>
          <p:spPr bwMode="auto">
            <a:xfrm>
              <a:off x="6196" y="2827"/>
              <a:ext cx="14" cy="18"/>
            </a:xfrm>
            <a:custGeom>
              <a:avLst/>
              <a:gdLst>
                <a:gd name="T0" fmla="*/ 9 w 10"/>
                <a:gd name="T1" fmla="*/ 0 h 13"/>
                <a:gd name="T2" fmla="*/ 7 w 10"/>
                <a:gd name="T3" fmla="*/ 1 h 13"/>
                <a:gd name="T4" fmla="*/ 2 w 10"/>
                <a:gd name="T5" fmla="*/ 7 h 13"/>
                <a:gd name="T6" fmla="*/ 2 w 10"/>
                <a:gd name="T7" fmla="*/ 9 h 13"/>
                <a:gd name="T8" fmla="*/ 1 w 10"/>
                <a:gd name="T9" fmla="*/ 10 h 13"/>
                <a:gd name="T10" fmla="*/ 2 w 10"/>
                <a:gd name="T11" fmla="*/ 13 h 13"/>
                <a:gd name="T12" fmla="*/ 5 w 10"/>
                <a:gd name="T13" fmla="*/ 11 h 13"/>
                <a:gd name="T14" fmla="*/ 7 w 10"/>
                <a:gd name="T15" fmla="*/ 8 h 13"/>
                <a:gd name="T16" fmla="*/ 9 w 10"/>
                <a:gd name="T17" fmla="*/ 5 h 13"/>
                <a:gd name="T18" fmla="*/ 9 w 10"/>
                <a:gd name="T19" fmla="*/ 3 h 13"/>
                <a:gd name="T20" fmla="*/ 9 w 10"/>
                <a:gd name="T21" fmla="*/ 2 h 13"/>
                <a:gd name="T22" fmla="*/ 9 w 10"/>
                <a:gd name="T2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3">
                  <a:moveTo>
                    <a:pt x="9" y="0"/>
                  </a:moveTo>
                  <a:cubicBezTo>
                    <a:pt x="9" y="0"/>
                    <a:pt x="8" y="0"/>
                    <a:pt x="7" y="1"/>
                  </a:cubicBezTo>
                  <a:cubicBezTo>
                    <a:pt x="6" y="2"/>
                    <a:pt x="3" y="5"/>
                    <a:pt x="2" y="7"/>
                  </a:cubicBezTo>
                  <a:cubicBezTo>
                    <a:pt x="2" y="8"/>
                    <a:pt x="2" y="9"/>
                    <a:pt x="2" y="9"/>
                  </a:cubicBezTo>
                  <a:cubicBezTo>
                    <a:pt x="1" y="9"/>
                    <a:pt x="1" y="9"/>
                    <a:pt x="1" y="10"/>
                  </a:cubicBezTo>
                  <a:cubicBezTo>
                    <a:pt x="1" y="10"/>
                    <a:pt x="0" y="12"/>
                    <a:pt x="2" y="13"/>
                  </a:cubicBezTo>
                  <a:cubicBezTo>
                    <a:pt x="4" y="13"/>
                    <a:pt x="4" y="13"/>
                    <a:pt x="5" y="11"/>
                  </a:cubicBezTo>
                  <a:cubicBezTo>
                    <a:pt x="5" y="10"/>
                    <a:pt x="7" y="9"/>
                    <a:pt x="7" y="8"/>
                  </a:cubicBezTo>
                  <a:cubicBezTo>
                    <a:pt x="8" y="8"/>
                    <a:pt x="9" y="6"/>
                    <a:pt x="9" y="5"/>
                  </a:cubicBezTo>
                  <a:cubicBezTo>
                    <a:pt x="9" y="4"/>
                    <a:pt x="9" y="4"/>
                    <a:pt x="9" y="3"/>
                  </a:cubicBezTo>
                  <a:cubicBezTo>
                    <a:pt x="9" y="3"/>
                    <a:pt x="8" y="2"/>
                    <a:pt x="9" y="2"/>
                  </a:cubicBezTo>
                  <a:cubicBezTo>
                    <a:pt x="10" y="1"/>
                    <a:pt x="10" y="1"/>
                    <a:pt x="9"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2" name="Freeform 822">
              <a:extLst>
                <a:ext uri="{FF2B5EF4-FFF2-40B4-BE49-F238E27FC236}">
                  <a16:creationId xmlns:a16="http://schemas.microsoft.com/office/drawing/2014/main" id="{8934DA57-97C1-41D6-9343-84A2CFE83BB8}"/>
                </a:ext>
              </a:extLst>
            </p:cNvPr>
            <p:cNvSpPr>
              <a:spLocks/>
            </p:cNvSpPr>
            <p:nvPr/>
          </p:nvSpPr>
          <p:spPr bwMode="auto">
            <a:xfrm>
              <a:off x="6228" y="2796"/>
              <a:ext cx="2" cy="10"/>
            </a:xfrm>
            <a:custGeom>
              <a:avLst/>
              <a:gdLst>
                <a:gd name="T0" fmla="*/ 0 w 2"/>
                <a:gd name="T1" fmla="*/ 2 h 7"/>
                <a:gd name="T2" fmla="*/ 2 w 2"/>
                <a:gd name="T3" fmla="*/ 4 h 7"/>
                <a:gd name="T4" fmla="*/ 1 w 2"/>
                <a:gd name="T5" fmla="*/ 1 h 7"/>
                <a:gd name="T6" fmla="*/ 0 w 2"/>
                <a:gd name="T7" fmla="*/ 2 h 7"/>
              </a:gdLst>
              <a:ahLst/>
              <a:cxnLst>
                <a:cxn ang="0">
                  <a:pos x="T0" y="T1"/>
                </a:cxn>
                <a:cxn ang="0">
                  <a:pos x="T2" y="T3"/>
                </a:cxn>
                <a:cxn ang="0">
                  <a:pos x="T4" y="T5"/>
                </a:cxn>
                <a:cxn ang="0">
                  <a:pos x="T6" y="T7"/>
                </a:cxn>
              </a:cxnLst>
              <a:rect l="0" t="0" r="r" b="b"/>
              <a:pathLst>
                <a:path w="2" h="7">
                  <a:moveTo>
                    <a:pt x="0" y="2"/>
                  </a:moveTo>
                  <a:cubicBezTo>
                    <a:pt x="1" y="4"/>
                    <a:pt x="2" y="7"/>
                    <a:pt x="2" y="4"/>
                  </a:cubicBezTo>
                  <a:cubicBezTo>
                    <a:pt x="2" y="1"/>
                    <a:pt x="2" y="1"/>
                    <a:pt x="1" y="1"/>
                  </a:cubicBezTo>
                  <a:cubicBezTo>
                    <a:pt x="1" y="1"/>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3" name="Freeform 823">
              <a:extLst>
                <a:ext uri="{FF2B5EF4-FFF2-40B4-BE49-F238E27FC236}">
                  <a16:creationId xmlns:a16="http://schemas.microsoft.com/office/drawing/2014/main" id="{80390EA6-584E-465F-AF15-49EB4894778D}"/>
                </a:ext>
              </a:extLst>
            </p:cNvPr>
            <p:cNvSpPr>
              <a:spLocks/>
            </p:cNvSpPr>
            <p:nvPr/>
          </p:nvSpPr>
          <p:spPr bwMode="auto">
            <a:xfrm>
              <a:off x="6255" y="2806"/>
              <a:ext cx="11" cy="19"/>
            </a:xfrm>
            <a:custGeom>
              <a:avLst/>
              <a:gdLst>
                <a:gd name="T0" fmla="*/ 2 w 8"/>
                <a:gd name="T1" fmla="*/ 12 h 14"/>
                <a:gd name="T2" fmla="*/ 7 w 8"/>
                <a:gd name="T3" fmla="*/ 10 h 14"/>
                <a:gd name="T4" fmla="*/ 8 w 8"/>
                <a:gd name="T5" fmla="*/ 8 h 14"/>
                <a:gd name="T6" fmla="*/ 3 w 8"/>
                <a:gd name="T7" fmla="*/ 2 h 14"/>
                <a:gd name="T8" fmla="*/ 3 w 8"/>
                <a:gd name="T9" fmla="*/ 6 h 14"/>
                <a:gd name="T10" fmla="*/ 2 w 8"/>
                <a:gd name="T11" fmla="*/ 7 h 14"/>
                <a:gd name="T12" fmla="*/ 2 w 8"/>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8" h="14">
                  <a:moveTo>
                    <a:pt x="2" y="12"/>
                  </a:moveTo>
                  <a:cubicBezTo>
                    <a:pt x="5" y="14"/>
                    <a:pt x="6" y="10"/>
                    <a:pt x="7" y="10"/>
                  </a:cubicBezTo>
                  <a:cubicBezTo>
                    <a:pt x="7" y="9"/>
                    <a:pt x="8" y="9"/>
                    <a:pt x="8" y="8"/>
                  </a:cubicBezTo>
                  <a:cubicBezTo>
                    <a:pt x="7" y="6"/>
                    <a:pt x="4" y="4"/>
                    <a:pt x="3" y="2"/>
                  </a:cubicBezTo>
                  <a:cubicBezTo>
                    <a:pt x="1" y="0"/>
                    <a:pt x="3" y="6"/>
                    <a:pt x="3" y="6"/>
                  </a:cubicBezTo>
                  <a:cubicBezTo>
                    <a:pt x="3" y="6"/>
                    <a:pt x="3" y="7"/>
                    <a:pt x="2" y="7"/>
                  </a:cubicBezTo>
                  <a:cubicBezTo>
                    <a:pt x="2" y="8"/>
                    <a:pt x="0" y="10"/>
                    <a:pt x="2"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4" name="Freeform 824">
              <a:extLst>
                <a:ext uri="{FF2B5EF4-FFF2-40B4-BE49-F238E27FC236}">
                  <a16:creationId xmlns:a16="http://schemas.microsoft.com/office/drawing/2014/main" id="{A4B9786D-22CA-404C-B78A-2AB3E813D2C0}"/>
                </a:ext>
              </a:extLst>
            </p:cNvPr>
            <p:cNvSpPr>
              <a:spLocks/>
            </p:cNvSpPr>
            <p:nvPr/>
          </p:nvSpPr>
          <p:spPr bwMode="auto">
            <a:xfrm>
              <a:off x="6261" y="2792"/>
              <a:ext cx="12" cy="20"/>
            </a:xfrm>
            <a:custGeom>
              <a:avLst/>
              <a:gdLst>
                <a:gd name="T0" fmla="*/ 5 w 9"/>
                <a:gd name="T1" fmla="*/ 1 h 15"/>
                <a:gd name="T2" fmla="*/ 4 w 9"/>
                <a:gd name="T3" fmla="*/ 3 h 15"/>
                <a:gd name="T4" fmla="*/ 2 w 9"/>
                <a:gd name="T5" fmla="*/ 4 h 15"/>
                <a:gd name="T6" fmla="*/ 1 w 9"/>
                <a:gd name="T7" fmla="*/ 6 h 15"/>
                <a:gd name="T8" fmla="*/ 1 w 9"/>
                <a:gd name="T9" fmla="*/ 8 h 15"/>
                <a:gd name="T10" fmla="*/ 2 w 9"/>
                <a:gd name="T11" fmla="*/ 13 h 15"/>
                <a:gd name="T12" fmla="*/ 6 w 9"/>
                <a:gd name="T13" fmla="*/ 14 h 15"/>
                <a:gd name="T14" fmla="*/ 8 w 9"/>
                <a:gd name="T15" fmla="*/ 13 h 15"/>
                <a:gd name="T16" fmla="*/ 8 w 9"/>
                <a:gd name="T17" fmla="*/ 11 h 15"/>
                <a:gd name="T18" fmla="*/ 7 w 9"/>
                <a:gd name="T19" fmla="*/ 9 h 15"/>
                <a:gd name="T20" fmla="*/ 8 w 9"/>
                <a:gd name="T21" fmla="*/ 6 h 15"/>
                <a:gd name="T22" fmla="*/ 5 w 9"/>
                <a:gd name="T23"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5">
                  <a:moveTo>
                    <a:pt x="5" y="1"/>
                  </a:moveTo>
                  <a:cubicBezTo>
                    <a:pt x="4" y="0"/>
                    <a:pt x="5" y="3"/>
                    <a:pt x="4" y="3"/>
                  </a:cubicBezTo>
                  <a:cubicBezTo>
                    <a:pt x="4" y="3"/>
                    <a:pt x="4" y="3"/>
                    <a:pt x="2" y="4"/>
                  </a:cubicBezTo>
                  <a:cubicBezTo>
                    <a:pt x="0" y="6"/>
                    <a:pt x="1" y="6"/>
                    <a:pt x="1" y="6"/>
                  </a:cubicBezTo>
                  <a:cubicBezTo>
                    <a:pt x="2" y="6"/>
                    <a:pt x="2" y="7"/>
                    <a:pt x="1" y="8"/>
                  </a:cubicBezTo>
                  <a:cubicBezTo>
                    <a:pt x="0" y="10"/>
                    <a:pt x="1" y="11"/>
                    <a:pt x="2" y="13"/>
                  </a:cubicBezTo>
                  <a:cubicBezTo>
                    <a:pt x="3" y="14"/>
                    <a:pt x="5" y="15"/>
                    <a:pt x="6" y="14"/>
                  </a:cubicBezTo>
                  <a:cubicBezTo>
                    <a:pt x="8" y="14"/>
                    <a:pt x="8" y="13"/>
                    <a:pt x="8" y="13"/>
                  </a:cubicBezTo>
                  <a:cubicBezTo>
                    <a:pt x="7" y="12"/>
                    <a:pt x="7" y="12"/>
                    <a:pt x="8" y="11"/>
                  </a:cubicBezTo>
                  <a:cubicBezTo>
                    <a:pt x="8" y="11"/>
                    <a:pt x="8" y="10"/>
                    <a:pt x="7" y="9"/>
                  </a:cubicBezTo>
                  <a:cubicBezTo>
                    <a:pt x="7" y="9"/>
                    <a:pt x="6" y="9"/>
                    <a:pt x="8" y="6"/>
                  </a:cubicBezTo>
                  <a:cubicBezTo>
                    <a:pt x="9" y="4"/>
                    <a:pt x="7" y="1"/>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5" name="Freeform 825">
              <a:extLst>
                <a:ext uri="{FF2B5EF4-FFF2-40B4-BE49-F238E27FC236}">
                  <a16:creationId xmlns:a16="http://schemas.microsoft.com/office/drawing/2014/main" id="{2F118479-8437-467E-8FC4-C20DE78782E9}"/>
                </a:ext>
              </a:extLst>
            </p:cNvPr>
            <p:cNvSpPr>
              <a:spLocks/>
            </p:cNvSpPr>
            <p:nvPr/>
          </p:nvSpPr>
          <p:spPr bwMode="auto">
            <a:xfrm>
              <a:off x="6233" y="2795"/>
              <a:ext cx="3" cy="9"/>
            </a:xfrm>
            <a:custGeom>
              <a:avLst/>
              <a:gdLst>
                <a:gd name="T0" fmla="*/ 0 w 2"/>
                <a:gd name="T1" fmla="*/ 7 h 7"/>
                <a:gd name="T2" fmla="*/ 2 w 2"/>
                <a:gd name="T3" fmla="*/ 3 h 7"/>
                <a:gd name="T4" fmla="*/ 0 w 2"/>
                <a:gd name="T5" fmla="*/ 7 h 7"/>
              </a:gdLst>
              <a:ahLst/>
              <a:cxnLst>
                <a:cxn ang="0">
                  <a:pos x="T0" y="T1"/>
                </a:cxn>
                <a:cxn ang="0">
                  <a:pos x="T2" y="T3"/>
                </a:cxn>
                <a:cxn ang="0">
                  <a:pos x="T4" y="T5"/>
                </a:cxn>
              </a:cxnLst>
              <a:rect l="0" t="0" r="r" b="b"/>
              <a:pathLst>
                <a:path w="2" h="7">
                  <a:moveTo>
                    <a:pt x="0" y="7"/>
                  </a:moveTo>
                  <a:cubicBezTo>
                    <a:pt x="0" y="7"/>
                    <a:pt x="1" y="3"/>
                    <a:pt x="2" y="3"/>
                  </a:cubicBezTo>
                  <a:cubicBezTo>
                    <a:pt x="2" y="2"/>
                    <a:pt x="2" y="0"/>
                    <a:pt x="0"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6" name="Freeform 826">
              <a:extLst>
                <a:ext uri="{FF2B5EF4-FFF2-40B4-BE49-F238E27FC236}">
                  <a16:creationId xmlns:a16="http://schemas.microsoft.com/office/drawing/2014/main" id="{CF1D528B-F352-4F2B-AA5F-34743FA68241}"/>
                </a:ext>
              </a:extLst>
            </p:cNvPr>
            <p:cNvSpPr>
              <a:spLocks/>
            </p:cNvSpPr>
            <p:nvPr/>
          </p:nvSpPr>
          <p:spPr bwMode="auto">
            <a:xfrm>
              <a:off x="6236" y="2788"/>
              <a:ext cx="3" cy="8"/>
            </a:xfrm>
            <a:custGeom>
              <a:avLst/>
              <a:gdLst>
                <a:gd name="T0" fmla="*/ 0 w 2"/>
                <a:gd name="T1" fmla="*/ 6 h 6"/>
                <a:gd name="T2" fmla="*/ 2 w 2"/>
                <a:gd name="T3" fmla="*/ 2 h 6"/>
                <a:gd name="T4" fmla="*/ 0 w 2"/>
                <a:gd name="T5" fmla="*/ 6 h 6"/>
              </a:gdLst>
              <a:ahLst/>
              <a:cxnLst>
                <a:cxn ang="0">
                  <a:pos x="T0" y="T1"/>
                </a:cxn>
                <a:cxn ang="0">
                  <a:pos x="T2" y="T3"/>
                </a:cxn>
                <a:cxn ang="0">
                  <a:pos x="T4" y="T5"/>
                </a:cxn>
              </a:cxnLst>
              <a:rect l="0" t="0" r="r" b="b"/>
              <a:pathLst>
                <a:path w="2" h="6">
                  <a:moveTo>
                    <a:pt x="0" y="6"/>
                  </a:moveTo>
                  <a:cubicBezTo>
                    <a:pt x="2" y="2"/>
                    <a:pt x="2" y="2"/>
                    <a:pt x="2" y="2"/>
                  </a:cubicBezTo>
                  <a:cubicBezTo>
                    <a:pt x="2" y="2"/>
                    <a:pt x="2" y="0"/>
                    <a:pt x="0"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7" name="Freeform 827">
              <a:extLst>
                <a:ext uri="{FF2B5EF4-FFF2-40B4-BE49-F238E27FC236}">
                  <a16:creationId xmlns:a16="http://schemas.microsoft.com/office/drawing/2014/main" id="{66A7BAD9-D584-425E-842F-771546657B86}"/>
                </a:ext>
              </a:extLst>
            </p:cNvPr>
            <p:cNvSpPr>
              <a:spLocks/>
            </p:cNvSpPr>
            <p:nvPr/>
          </p:nvSpPr>
          <p:spPr bwMode="auto">
            <a:xfrm>
              <a:off x="6241" y="2766"/>
              <a:ext cx="5" cy="2"/>
            </a:xfrm>
            <a:custGeom>
              <a:avLst/>
              <a:gdLst>
                <a:gd name="T0" fmla="*/ 3 w 3"/>
                <a:gd name="T1" fmla="*/ 2 h 2"/>
                <a:gd name="T2" fmla="*/ 1 w 3"/>
                <a:gd name="T3" fmla="*/ 0 h 2"/>
                <a:gd name="T4" fmla="*/ 3 w 3"/>
                <a:gd name="T5" fmla="*/ 2 h 2"/>
              </a:gdLst>
              <a:ahLst/>
              <a:cxnLst>
                <a:cxn ang="0">
                  <a:pos x="T0" y="T1"/>
                </a:cxn>
                <a:cxn ang="0">
                  <a:pos x="T2" y="T3"/>
                </a:cxn>
                <a:cxn ang="0">
                  <a:pos x="T4" y="T5"/>
                </a:cxn>
              </a:cxnLst>
              <a:rect l="0" t="0" r="r" b="b"/>
              <a:pathLst>
                <a:path w="3" h="2">
                  <a:moveTo>
                    <a:pt x="3" y="2"/>
                  </a:moveTo>
                  <a:cubicBezTo>
                    <a:pt x="3" y="1"/>
                    <a:pt x="1" y="0"/>
                    <a:pt x="1" y="0"/>
                  </a:cubicBezTo>
                  <a:cubicBezTo>
                    <a:pt x="0" y="1"/>
                    <a:pt x="3"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8" name="Freeform 828">
              <a:extLst>
                <a:ext uri="{FF2B5EF4-FFF2-40B4-BE49-F238E27FC236}">
                  <a16:creationId xmlns:a16="http://schemas.microsoft.com/office/drawing/2014/main" id="{A7C9494E-A674-4422-BBA4-E1890E4EC77C}"/>
                </a:ext>
              </a:extLst>
            </p:cNvPr>
            <p:cNvSpPr>
              <a:spLocks/>
            </p:cNvSpPr>
            <p:nvPr/>
          </p:nvSpPr>
          <p:spPr bwMode="auto">
            <a:xfrm>
              <a:off x="5943" y="2646"/>
              <a:ext cx="132" cy="153"/>
            </a:xfrm>
            <a:custGeom>
              <a:avLst/>
              <a:gdLst>
                <a:gd name="T0" fmla="*/ 16 w 96"/>
                <a:gd name="T1" fmla="*/ 36 h 111"/>
                <a:gd name="T2" fmla="*/ 13 w 96"/>
                <a:gd name="T3" fmla="*/ 38 h 111"/>
                <a:gd name="T4" fmla="*/ 9 w 96"/>
                <a:gd name="T5" fmla="*/ 50 h 111"/>
                <a:gd name="T6" fmla="*/ 1 w 96"/>
                <a:gd name="T7" fmla="*/ 65 h 111"/>
                <a:gd name="T8" fmla="*/ 1 w 96"/>
                <a:gd name="T9" fmla="*/ 71 h 111"/>
                <a:gd name="T10" fmla="*/ 10 w 96"/>
                <a:gd name="T11" fmla="*/ 78 h 111"/>
                <a:gd name="T12" fmla="*/ 13 w 96"/>
                <a:gd name="T13" fmla="*/ 86 h 111"/>
                <a:gd name="T14" fmla="*/ 10 w 96"/>
                <a:gd name="T15" fmla="*/ 108 h 111"/>
                <a:gd name="T16" fmla="*/ 13 w 96"/>
                <a:gd name="T17" fmla="*/ 110 h 111"/>
                <a:gd name="T18" fmla="*/ 18 w 96"/>
                <a:gd name="T19" fmla="*/ 109 h 111"/>
                <a:gd name="T20" fmla="*/ 24 w 96"/>
                <a:gd name="T21" fmla="*/ 109 h 111"/>
                <a:gd name="T22" fmla="*/ 24 w 96"/>
                <a:gd name="T23" fmla="*/ 99 h 111"/>
                <a:gd name="T24" fmla="*/ 25 w 96"/>
                <a:gd name="T25" fmla="*/ 78 h 111"/>
                <a:gd name="T26" fmla="*/ 24 w 96"/>
                <a:gd name="T27" fmla="*/ 68 h 111"/>
                <a:gd name="T28" fmla="*/ 35 w 96"/>
                <a:gd name="T29" fmla="*/ 69 h 111"/>
                <a:gd name="T30" fmla="*/ 35 w 96"/>
                <a:gd name="T31" fmla="*/ 82 h 111"/>
                <a:gd name="T32" fmla="*/ 42 w 96"/>
                <a:gd name="T33" fmla="*/ 86 h 111"/>
                <a:gd name="T34" fmla="*/ 42 w 96"/>
                <a:gd name="T35" fmla="*/ 95 h 111"/>
                <a:gd name="T36" fmla="*/ 51 w 96"/>
                <a:gd name="T37" fmla="*/ 94 h 111"/>
                <a:gd name="T38" fmla="*/ 59 w 96"/>
                <a:gd name="T39" fmla="*/ 92 h 111"/>
                <a:gd name="T40" fmla="*/ 60 w 96"/>
                <a:gd name="T41" fmla="*/ 87 h 111"/>
                <a:gd name="T42" fmla="*/ 58 w 96"/>
                <a:gd name="T43" fmla="*/ 86 h 111"/>
                <a:gd name="T44" fmla="*/ 57 w 96"/>
                <a:gd name="T45" fmla="*/ 83 h 111"/>
                <a:gd name="T46" fmla="*/ 53 w 96"/>
                <a:gd name="T47" fmla="*/ 78 h 111"/>
                <a:gd name="T48" fmla="*/ 55 w 96"/>
                <a:gd name="T49" fmla="*/ 74 h 111"/>
                <a:gd name="T50" fmla="*/ 49 w 96"/>
                <a:gd name="T51" fmla="*/ 66 h 111"/>
                <a:gd name="T52" fmla="*/ 43 w 96"/>
                <a:gd name="T53" fmla="*/ 58 h 111"/>
                <a:gd name="T54" fmla="*/ 38 w 96"/>
                <a:gd name="T55" fmla="*/ 54 h 111"/>
                <a:gd name="T56" fmla="*/ 45 w 96"/>
                <a:gd name="T57" fmla="*/ 53 h 111"/>
                <a:gd name="T58" fmla="*/ 61 w 96"/>
                <a:gd name="T59" fmla="*/ 40 h 111"/>
                <a:gd name="T60" fmla="*/ 69 w 96"/>
                <a:gd name="T61" fmla="*/ 39 h 111"/>
                <a:gd name="T62" fmla="*/ 64 w 96"/>
                <a:gd name="T63" fmla="*/ 35 h 111"/>
                <a:gd name="T64" fmla="*/ 57 w 96"/>
                <a:gd name="T65" fmla="*/ 37 h 111"/>
                <a:gd name="T66" fmla="*/ 44 w 96"/>
                <a:gd name="T67" fmla="*/ 39 h 111"/>
                <a:gd name="T68" fmla="*/ 36 w 96"/>
                <a:gd name="T69" fmla="*/ 45 h 111"/>
                <a:gd name="T70" fmla="*/ 29 w 96"/>
                <a:gd name="T71" fmla="*/ 46 h 111"/>
                <a:gd name="T72" fmla="*/ 25 w 96"/>
                <a:gd name="T73" fmla="*/ 40 h 111"/>
                <a:gd name="T74" fmla="*/ 21 w 96"/>
                <a:gd name="T75" fmla="*/ 39 h 111"/>
                <a:gd name="T76" fmla="*/ 34 w 96"/>
                <a:gd name="T77" fmla="*/ 19 h 111"/>
                <a:gd name="T78" fmla="*/ 67 w 96"/>
                <a:gd name="T79" fmla="*/ 20 h 111"/>
                <a:gd name="T80" fmla="*/ 83 w 96"/>
                <a:gd name="T81" fmla="*/ 19 h 111"/>
                <a:gd name="T82" fmla="*/ 95 w 96"/>
                <a:gd name="T83" fmla="*/ 5 h 111"/>
                <a:gd name="T84" fmla="*/ 91 w 96"/>
                <a:gd name="T85" fmla="*/ 2 h 111"/>
                <a:gd name="T86" fmla="*/ 87 w 96"/>
                <a:gd name="T87" fmla="*/ 7 h 111"/>
                <a:gd name="T88" fmla="*/ 75 w 96"/>
                <a:gd name="T89" fmla="*/ 13 h 111"/>
                <a:gd name="T90" fmla="*/ 54 w 96"/>
                <a:gd name="T91" fmla="*/ 11 h 111"/>
                <a:gd name="T92" fmla="*/ 41 w 96"/>
                <a:gd name="T93" fmla="*/ 8 h 111"/>
                <a:gd name="T94" fmla="*/ 32 w 96"/>
                <a:gd name="T95" fmla="*/ 6 h 111"/>
                <a:gd name="T96" fmla="*/ 28 w 96"/>
                <a:gd name="T97" fmla="*/ 13 h 111"/>
                <a:gd name="T98" fmla="*/ 24 w 96"/>
                <a:gd name="T99" fmla="*/ 12 h 111"/>
                <a:gd name="T100" fmla="*/ 19 w 96"/>
                <a:gd name="T101" fmla="*/ 17 h 111"/>
                <a:gd name="T102" fmla="*/ 15 w 96"/>
                <a:gd name="T103" fmla="*/ 24 h 111"/>
                <a:gd name="T104" fmla="*/ 15 w 96"/>
                <a:gd name="T105" fmla="*/ 2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 h="111">
                  <a:moveTo>
                    <a:pt x="15" y="28"/>
                  </a:moveTo>
                  <a:cubicBezTo>
                    <a:pt x="16" y="28"/>
                    <a:pt x="16" y="33"/>
                    <a:pt x="16" y="36"/>
                  </a:cubicBezTo>
                  <a:cubicBezTo>
                    <a:pt x="16" y="38"/>
                    <a:pt x="16" y="37"/>
                    <a:pt x="15" y="36"/>
                  </a:cubicBezTo>
                  <a:cubicBezTo>
                    <a:pt x="15" y="34"/>
                    <a:pt x="14" y="36"/>
                    <a:pt x="13" y="38"/>
                  </a:cubicBezTo>
                  <a:cubicBezTo>
                    <a:pt x="12" y="40"/>
                    <a:pt x="10" y="42"/>
                    <a:pt x="10" y="43"/>
                  </a:cubicBezTo>
                  <a:cubicBezTo>
                    <a:pt x="9" y="44"/>
                    <a:pt x="8" y="46"/>
                    <a:pt x="9" y="50"/>
                  </a:cubicBezTo>
                  <a:cubicBezTo>
                    <a:pt x="10" y="54"/>
                    <a:pt x="4" y="61"/>
                    <a:pt x="3" y="63"/>
                  </a:cubicBezTo>
                  <a:cubicBezTo>
                    <a:pt x="3" y="64"/>
                    <a:pt x="2" y="65"/>
                    <a:pt x="1" y="65"/>
                  </a:cubicBezTo>
                  <a:cubicBezTo>
                    <a:pt x="1" y="64"/>
                    <a:pt x="1" y="66"/>
                    <a:pt x="1" y="67"/>
                  </a:cubicBezTo>
                  <a:cubicBezTo>
                    <a:pt x="2" y="68"/>
                    <a:pt x="2" y="70"/>
                    <a:pt x="1" y="71"/>
                  </a:cubicBezTo>
                  <a:cubicBezTo>
                    <a:pt x="0" y="72"/>
                    <a:pt x="1" y="74"/>
                    <a:pt x="3" y="77"/>
                  </a:cubicBezTo>
                  <a:cubicBezTo>
                    <a:pt x="5" y="80"/>
                    <a:pt x="8" y="79"/>
                    <a:pt x="10" y="78"/>
                  </a:cubicBezTo>
                  <a:cubicBezTo>
                    <a:pt x="11" y="78"/>
                    <a:pt x="11" y="78"/>
                    <a:pt x="11" y="80"/>
                  </a:cubicBezTo>
                  <a:cubicBezTo>
                    <a:pt x="11" y="81"/>
                    <a:pt x="13" y="84"/>
                    <a:pt x="13" y="86"/>
                  </a:cubicBezTo>
                  <a:cubicBezTo>
                    <a:pt x="14" y="89"/>
                    <a:pt x="12" y="96"/>
                    <a:pt x="12" y="99"/>
                  </a:cubicBezTo>
                  <a:cubicBezTo>
                    <a:pt x="11" y="101"/>
                    <a:pt x="10" y="106"/>
                    <a:pt x="10" y="108"/>
                  </a:cubicBezTo>
                  <a:cubicBezTo>
                    <a:pt x="10" y="110"/>
                    <a:pt x="10" y="110"/>
                    <a:pt x="11" y="109"/>
                  </a:cubicBezTo>
                  <a:cubicBezTo>
                    <a:pt x="12" y="108"/>
                    <a:pt x="12" y="109"/>
                    <a:pt x="13" y="110"/>
                  </a:cubicBezTo>
                  <a:cubicBezTo>
                    <a:pt x="13" y="111"/>
                    <a:pt x="15" y="111"/>
                    <a:pt x="15" y="110"/>
                  </a:cubicBezTo>
                  <a:cubicBezTo>
                    <a:pt x="16" y="110"/>
                    <a:pt x="17" y="109"/>
                    <a:pt x="18" y="109"/>
                  </a:cubicBezTo>
                  <a:cubicBezTo>
                    <a:pt x="19" y="109"/>
                    <a:pt x="20" y="109"/>
                    <a:pt x="21" y="109"/>
                  </a:cubicBezTo>
                  <a:cubicBezTo>
                    <a:pt x="22" y="108"/>
                    <a:pt x="22" y="108"/>
                    <a:pt x="24" y="109"/>
                  </a:cubicBezTo>
                  <a:cubicBezTo>
                    <a:pt x="26" y="110"/>
                    <a:pt x="25" y="109"/>
                    <a:pt x="24" y="107"/>
                  </a:cubicBezTo>
                  <a:cubicBezTo>
                    <a:pt x="23" y="105"/>
                    <a:pt x="23" y="101"/>
                    <a:pt x="24" y="99"/>
                  </a:cubicBezTo>
                  <a:cubicBezTo>
                    <a:pt x="25" y="97"/>
                    <a:pt x="25" y="93"/>
                    <a:pt x="25" y="91"/>
                  </a:cubicBezTo>
                  <a:cubicBezTo>
                    <a:pt x="24" y="90"/>
                    <a:pt x="25" y="81"/>
                    <a:pt x="25" y="78"/>
                  </a:cubicBezTo>
                  <a:cubicBezTo>
                    <a:pt x="26" y="76"/>
                    <a:pt x="24" y="74"/>
                    <a:pt x="23" y="73"/>
                  </a:cubicBezTo>
                  <a:cubicBezTo>
                    <a:pt x="22" y="71"/>
                    <a:pt x="23" y="69"/>
                    <a:pt x="24" y="68"/>
                  </a:cubicBezTo>
                  <a:cubicBezTo>
                    <a:pt x="25" y="68"/>
                    <a:pt x="27" y="66"/>
                    <a:pt x="31" y="65"/>
                  </a:cubicBezTo>
                  <a:cubicBezTo>
                    <a:pt x="34" y="64"/>
                    <a:pt x="35" y="66"/>
                    <a:pt x="35" y="69"/>
                  </a:cubicBezTo>
                  <a:cubicBezTo>
                    <a:pt x="35" y="72"/>
                    <a:pt x="34" y="74"/>
                    <a:pt x="32" y="75"/>
                  </a:cubicBezTo>
                  <a:cubicBezTo>
                    <a:pt x="31" y="77"/>
                    <a:pt x="33" y="80"/>
                    <a:pt x="35" y="82"/>
                  </a:cubicBezTo>
                  <a:cubicBezTo>
                    <a:pt x="36" y="83"/>
                    <a:pt x="36" y="82"/>
                    <a:pt x="38" y="84"/>
                  </a:cubicBezTo>
                  <a:cubicBezTo>
                    <a:pt x="40" y="85"/>
                    <a:pt x="40" y="85"/>
                    <a:pt x="42" y="86"/>
                  </a:cubicBezTo>
                  <a:cubicBezTo>
                    <a:pt x="44" y="87"/>
                    <a:pt x="42" y="90"/>
                    <a:pt x="41" y="92"/>
                  </a:cubicBezTo>
                  <a:cubicBezTo>
                    <a:pt x="40" y="93"/>
                    <a:pt x="41" y="94"/>
                    <a:pt x="42" y="95"/>
                  </a:cubicBezTo>
                  <a:cubicBezTo>
                    <a:pt x="43" y="96"/>
                    <a:pt x="43" y="98"/>
                    <a:pt x="47" y="98"/>
                  </a:cubicBezTo>
                  <a:cubicBezTo>
                    <a:pt x="51" y="98"/>
                    <a:pt x="51" y="95"/>
                    <a:pt x="51" y="94"/>
                  </a:cubicBezTo>
                  <a:cubicBezTo>
                    <a:pt x="51" y="92"/>
                    <a:pt x="53" y="92"/>
                    <a:pt x="54" y="92"/>
                  </a:cubicBezTo>
                  <a:cubicBezTo>
                    <a:pt x="56" y="92"/>
                    <a:pt x="56" y="91"/>
                    <a:pt x="59" y="92"/>
                  </a:cubicBezTo>
                  <a:cubicBezTo>
                    <a:pt x="61" y="93"/>
                    <a:pt x="62" y="91"/>
                    <a:pt x="62" y="89"/>
                  </a:cubicBezTo>
                  <a:cubicBezTo>
                    <a:pt x="63" y="87"/>
                    <a:pt x="61" y="87"/>
                    <a:pt x="60" y="87"/>
                  </a:cubicBezTo>
                  <a:cubicBezTo>
                    <a:pt x="60" y="87"/>
                    <a:pt x="59" y="87"/>
                    <a:pt x="59" y="87"/>
                  </a:cubicBezTo>
                  <a:cubicBezTo>
                    <a:pt x="59" y="86"/>
                    <a:pt x="59" y="86"/>
                    <a:pt x="58" y="86"/>
                  </a:cubicBezTo>
                  <a:cubicBezTo>
                    <a:pt x="57" y="86"/>
                    <a:pt x="57" y="85"/>
                    <a:pt x="58" y="85"/>
                  </a:cubicBezTo>
                  <a:cubicBezTo>
                    <a:pt x="59" y="84"/>
                    <a:pt x="58" y="83"/>
                    <a:pt x="57" y="83"/>
                  </a:cubicBezTo>
                  <a:cubicBezTo>
                    <a:pt x="56" y="82"/>
                    <a:pt x="56" y="82"/>
                    <a:pt x="53" y="81"/>
                  </a:cubicBezTo>
                  <a:cubicBezTo>
                    <a:pt x="51" y="80"/>
                    <a:pt x="52" y="79"/>
                    <a:pt x="53" y="78"/>
                  </a:cubicBezTo>
                  <a:cubicBezTo>
                    <a:pt x="54" y="77"/>
                    <a:pt x="54" y="77"/>
                    <a:pt x="54" y="75"/>
                  </a:cubicBezTo>
                  <a:cubicBezTo>
                    <a:pt x="54" y="74"/>
                    <a:pt x="54" y="75"/>
                    <a:pt x="55" y="74"/>
                  </a:cubicBezTo>
                  <a:cubicBezTo>
                    <a:pt x="56" y="73"/>
                    <a:pt x="54" y="72"/>
                    <a:pt x="53" y="70"/>
                  </a:cubicBezTo>
                  <a:cubicBezTo>
                    <a:pt x="51" y="69"/>
                    <a:pt x="50" y="68"/>
                    <a:pt x="49" y="66"/>
                  </a:cubicBezTo>
                  <a:cubicBezTo>
                    <a:pt x="48" y="65"/>
                    <a:pt x="47" y="61"/>
                    <a:pt x="46" y="61"/>
                  </a:cubicBezTo>
                  <a:cubicBezTo>
                    <a:pt x="45" y="60"/>
                    <a:pt x="45" y="58"/>
                    <a:pt x="43" y="58"/>
                  </a:cubicBezTo>
                  <a:cubicBezTo>
                    <a:pt x="42" y="59"/>
                    <a:pt x="41" y="56"/>
                    <a:pt x="40" y="55"/>
                  </a:cubicBezTo>
                  <a:cubicBezTo>
                    <a:pt x="39" y="54"/>
                    <a:pt x="38" y="55"/>
                    <a:pt x="38" y="54"/>
                  </a:cubicBezTo>
                  <a:cubicBezTo>
                    <a:pt x="39" y="53"/>
                    <a:pt x="39" y="54"/>
                    <a:pt x="41" y="54"/>
                  </a:cubicBezTo>
                  <a:cubicBezTo>
                    <a:pt x="42" y="54"/>
                    <a:pt x="44" y="54"/>
                    <a:pt x="45" y="53"/>
                  </a:cubicBezTo>
                  <a:cubicBezTo>
                    <a:pt x="46" y="52"/>
                    <a:pt x="52" y="48"/>
                    <a:pt x="55" y="46"/>
                  </a:cubicBezTo>
                  <a:cubicBezTo>
                    <a:pt x="57" y="45"/>
                    <a:pt x="59" y="41"/>
                    <a:pt x="61" y="40"/>
                  </a:cubicBezTo>
                  <a:cubicBezTo>
                    <a:pt x="62" y="38"/>
                    <a:pt x="65" y="39"/>
                    <a:pt x="67" y="40"/>
                  </a:cubicBezTo>
                  <a:cubicBezTo>
                    <a:pt x="69" y="41"/>
                    <a:pt x="69" y="40"/>
                    <a:pt x="69" y="39"/>
                  </a:cubicBezTo>
                  <a:cubicBezTo>
                    <a:pt x="69" y="38"/>
                    <a:pt x="70" y="37"/>
                    <a:pt x="69" y="36"/>
                  </a:cubicBezTo>
                  <a:cubicBezTo>
                    <a:pt x="68" y="34"/>
                    <a:pt x="65" y="34"/>
                    <a:pt x="64" y="35"/>
                  </a:cubicBezTo>
                  <a:cubicBezTo>
                    <a:pt x="63" y="36"/>
                    <a:pt x="62" y="36"/>
                    <a:pt x="63" y="37"/>
                  </a:cubicBezTo>
                  <a:cubicBezTo>
                    <a:pt x="64" y="38"/>
                    <a:pt x="63" y="37"/>
                    <a:pt x="57" y="37"/>
                  </a:cubicBezTo>
                  <a:cubicBezTo>
                    <a:pt x="50" y="37"/>
                    <a:pt x="49" y="38"/>
                    <a:pt x="48" y="40"/>
                  </a:cubicBezTo>
                  <a:cubicBezTo>
                    <a:pt x="46" y="41"/>
                    <a:pt x="45" y="39"/>
                    <a:pt x="44" y="39"/>
                  </a:cubicBezTo>
                  <a:cubicBezTo>
                    <a:pt x="43" y="39"/>
                    <a:pt x="43" y="38"/>
                    <a:pt x="42" y="39"/>
                  </a:cubicBezTo>
                  <a:cubicBezTo>
                    <a:pt x="41" y="40"/>
                    <a:pt x="37" y="43"/>
                    <a:pt x="36" y="45"/>
                  </a:cubicBezTo>
                  <a:cubicBezTo>
                    <a:pt x="35" y="48"/>
                    <a:pt x="33" y="47"/>
                    <a:pt x="32" y="47"/>
                  </a:cubicBezTo>
                  <a:cubicBezTo>
                    <a:pt x="31" y="46"/>
                    <a:pt x="30" y="46"/>
                    <a:pt x="29" y="46"/>
                  </a:cubicBezTo>
                  <a:cubicBezTo>
                    <a:pt x="29" y="47"/>
                    <a:pt x="29" y="47"/>
                    <a:pt x="28" y="44"/>
                  </a:cubicBezTo>
                  <a:cubicBezTo>
                    <a:pt x="28" y="42"/>
                    <a:pt x="26" y="40"/>
                    <a:pt x="25" y="40"/>
                  </a:cubicBezTo>
                  <a:cubicBezTo>
                    <a:pt x="25" y="39"/>
                    <a:pt x="24" y="40"/>
                    <a:pt x="24" y="40"/>
                  </a:cubicBezTo>
                  <a:cubicBezTo>
                    <a:pt x="23" y="41"/>
                    <a:pt x="21" y="39"/>
                    <a:pt x="21" y="39"/>
                  </a:cubicBezTo>
                  <a:cubicBezTo>
                    <a:pt x="19" y="33"/>
                    <a:pt x="17" y="33"/>
                    <a:pt x="20" y="24"/>
                  </a:cubicBezTo>
                  <a:cubicBezTo>
                    <a:pt x="23" y="15"/>
                    <a:pt x="31" y="18"/>
                    <a:pt x="34" y="19"/>
                  </a:cubicBezTo>
                  <a:cubicBezTo>
                    <a:pt x="37" y="19"/>
                    <a:pt x="52" y="19"/>
                    <a:pt x="55" y="19"/>
                  </a:cubicBezTo>
                  <a:cubicBezTo>
                    <a:pt x="57" y="18"/>
                    <a:pt x="63" y="18"/>
                    <a:pt x="67" y="20"/>
                  </a:cubicBezTo>
                  <a:cubicBezTo>
                    <a:pt x="72" y="23"/>
                    <a:pt x="76" y="22"/>
                    <a:pt x="77" y="22"/>
                  </a:cubicBezTo>
                  <a:cubicBezTo>
                    <a:pt x="79" y="21"/>
                    <a:pt x="82" y="21"/>
                    <a:pt x="83" y="19"/>
                  </a:cubicBezTo>
                  <a:cubicBezTo>
                    <a:pt x="85" y="17"/>
                    <a:pt x="89" y="13"/>
                    <a:pt x="90" y="12"/>
                  </a:cubicBezTo>
                  <a:cubicBezTo>
                    <a:pt x="92" y="11"/>
                    <a:pt x="94" y="7"/>
                    <a:pt x="95" y="5"/>
                  </a:cubicBezTo>
                  <a:cubicBezTo>
                    <a:pt x="96" y="2"/>
                    <a:pt x="96" y="2"/>
                    <a:pt x="95" y="1"/>
                  </a:cubicBezTo>
                  <a:cubicBezTo>
                    <a:pt x="94" y="0"/>
                    <a:pt x="92" y="1"/>
                    <a:pt x="91" y="2"/>
                  </a:cubicBezTo>
                  <a:cubicBezTo>
                    <a:pt x="90" y="2"/>
                    <a:pt x="89" y="5"/>
                    <a:pt x="88" y="5"/>
                  </a:cubicBezTo>
                  <a:cubicBezTo>
                    <a:pt x="86" y="5"/>
                    <a:pt x="87" y="6"/>
                    <a:pt x="87" y="7"/>
                  </a:cubicBezTo>
                  <a:cubicBezTo>
                    <a:pt x="88" y="9"/>
                    <a:pt x="80" y="12"/>
                    <a:pt x="79" y="12"/>
                  </a:cubicBezTo>
                  <a:cubicBezTo>
                    <a:pt x="77" y="13"/>
                    <a:pt x="76" y="14"/>
                    <a:pt x="75" y="13"/>
                  </a:cubicBezTo>
                  <a:cubicBezTo>
                    <a:pt x="74" y="13"/>
                    <a:pt x="64" y="13"/>
                    <a:pt x="63" y="13"/>
                  </a:cubicBezTo>
                  <a:cubicBezTo>
                    <a:pt x="62" y="13"/>
                    <a:pt x="55" y="12"/>
                    <a:pt x="54" y="11"/>
                  </a:cubicBezTo>
                  <a:cubicBezTo>
                    <a:pt x="52" y="10"/>
                    <a:pt x="46" y="10"/>
                    <a:pt x="44" y="10"/>
                  </a:cubicBezTo>
                  <a:cubicBezTo>
                    <a:pt x="43" y="10"/>
                    <a:pt x="42" y="9"/>
                    <a:pt x="41" y="8"/>
                  </a:cubicBezTo>
                  <a:cubicBezTo>
                    <a:pt x="41" y="7"/>
                    <a:pt x="39" y="7"/>
                    <a:pt x="38" y="7"/>
                  </a:cubicBezTo>
                  <a:cubicBezTo>
                    <a:pt x="37" y="8"/>
                    <a:pt x="33" y="7"/>
                    <a:pt x="32" y="6"/>
                  </a:cubicBezTo>
                  <a:cubicBezTo>
                    <a:pt x="31" y="6"/>
                    <a:pt x="31" y="9"/>
                    <a:pt x="30" y="10"/>
                  </a:cubicBezTo>
                  <a:cubicBezTo>
                    <a:pt x="30" y="11"/>
                    <a:pt x="29" y="12"/>
                    <a:pt x="28" y="13"/>
                  </a:cubicBezTo>
                  <a:cubicBezTo>
                    <a:pt x="27" y="14"/>
                    <a:pt x="27" y="14"/>
                    <a:pt x="27" y="14"/>
                  </a:cubicBezTo>
                  <a:cubicBezTo>
                    <a:pt x="26" y="14"/>
                    <a:pt x="24" y="13"/>
                    <a:pt x="24" y="12"/>
                  </a:cubicBezTo>
                  <a:cubicBezTo>
                    <a:pt x="24" y="10"/>
                    <a:pt x="22" y="14"/>
                    <a:pt x="21" y="14"/>
                  </a:cubicBezTo>
                  <a:cubicBezTo>
                    <a:pt x="20" y="15"/>
                    <a:pt x="20" y="16"/>
                    <a:pt x="19" y="17"/>
                  </a:cubicBezTo>
                  <a:cubicBezTo>
                    <a:pt x="19" y="18"/>
                    <a:pt x="18" y="18"/>
                    <a:pt x="18" y="19"/>
                  </a:cubicBezTo>
                  <a:cubicBezTo>
                    <a:pt x="17" y="20"/>
                    <a:pt x="16" y="23"/>
                    <a:pt x="15" y="24"/>
                  </a:cubicBezTo>
                  <a:cubicBezTo>
                    <a:pt x="15" y="25"/>
                    <a:pt x="15" y="26"/>
                    <a:pt x="14" y="26"/>
                  </a:cubicBezTo>
                  <a:cubicBezTo>
                    <a:pt x="13" y="26"/>
                    <a:pt x="15" y="28"/>
                    <a:pt x="15" y="2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9" name="Freeform 829">
              <a:extLst>
                <a:ext uri="{FF2B5EF4-FFF2-40B4-BE49-F238E27FC236}">
                  <a16:creationId xmlns:a16="http://schemas.microsoft.com/office/drawing/2014/main" id="{340D42C3-87E2-4811-A008-10ED57642F2A}"/>
                </a:ext>
              </a:extLst>
            </p:cNvPr>
            <p:cNvSpPr>
              <a:spLocks/>
            </p:cNvSpPr>
            <p:nvPr/>
          </p:nvSpPr>
          <p:spPr bwMode="auto">
            <a:xfrm>
              <a:off x="6026" y="2705"/>
              <a:ext cx="16" cy="10"/>
            </a:xfrm>
            <a:custGeom>
              <a:avLst/>
              <a:gdLst>
                <a:gd name="T0" fmla="*/ 11 w 12"/>
                <a:gd name="T1" fmla="*/ 2 h 7"/>
                <a:gd name="T2" fmla="*/ 8 w 12"/>
                <a:gd name="T3" fmla="*/ 1 h 7"/>
                <a:gd name="T4" fmla="*/ 7 w 12"/>
                <a:gd name="T5" fmla="*/ 1 h 7"/>
                <a:gd name="T6" fmla="*/ 5 w 12"/>
                <a:gd name="T7" fmla="*/ 0 h 7"/>
                <a:gd name="T8" fmla="*/ 0 w 12"/>
                <a:gd name="T9" fmla="*/ 2 h 7"/>
                <a:gd name="T10" fmla="*/ 2 w 12"/>
                <a:gd name="T11" fmla="*/ 6 h 7"/>
                <a:gd name="T12" fmla="*/ 6 w 12"/>
                <a:gd name="T13" fmla="*/ 3 h 7"/>
                <a:gd name="T14" fmla="*/ 6 w 12"/>
                <a:gd name="T15" fmla="*/ 5 h 7"/>
                <a:gd name="T16" fmla="*/ 6 w 12"/>
                <a:gd name="T17" fmla="*/ 7 h 7"/>
                <a:gd name="T18" fmla="*/ 7 w 12"/>
                <a:gd name="T19" fmla="*/ 6 h 7"/>
                <a:gd name="T20" fmla="*/ 10 w 12"/>
                <a:gd name="T21" fmla="*/ 3 h 7"/>
                <a:gd name="T22" fmla="*/ 11 w 12"/>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7">
                  <a:moveTo>
                    <a:pt x="11" y="2"/>
                  </a:moveTo>
                  <a:cubicBezTo>
                    <a:pt x="9" y="1"/>
                    <a:pt x="9" y="1"/>
                    <a:pt x="8" y="1"/>
                  </a:cubicBezTo>
                  <a:cubicBezTo>
                    <a:pt x="8" y="2"/>
                    <a:pt x="8" y="2"/>
                    <a:pt x="7" y="1"/>
                  </a:cubicBezTo>
                  <a:cubicBezTo>
                    <a:pt x="6" y="0"/>
                    <a:pt x="6" y="0"/>
                    <a:pt x="5" y="0"/>
                  </a:cubicBezTo>
                  <a:cubicBezTo>
                    <a:pt x="4" y="1"/>
                    <a:pt x="0" y="1"/>
                    <a:pt x="0" y="2"/>
                  </a:cubicBezTo>
                  <a:cubicBezTo>
                    <a:pt x="1" y="4"/>
                    <a:pt x="1" y="7"/>
                    <a:pt x="2" y="6"/>
                  </a:cubicBezTo>
                  <a:cubicBezTo>
                    <a:pt x="3" y="5"/>
                    <a:pt x="5" y="2"/>
                    <a:pt x="6" y="3"/>
                  </a:cubicBezTo>
                  <a:cubicBezTo>
                    <a:pt x="6" y="3"/>
                    <a:pt x="7" y="4"/>
                    <a:pt x="6" y="5"/>
                  </a:cubicBezTo>
                  <a:cubicBezTo>
                    <a:pt x="5" y="6"/>
                    <a:pt x="6" y="6"/>
                    <a:pt x="6" y="7"/>
                  </a:cubicBezTo>
                  <a:cubicBezTo>
                    <a:pt x="6" y="7"/>
                    <a:pt x="7" y="7"/>
                    <a:pt x="7" y="6"/>
                  </a:cubicBezTo>
                  <a:cubicBezTo>
                    <a:pt x="8" y="5"/>
                    <a:pt x="9" y="4"/>
                    <a:pt x="10" y="3"/>
                  </a:cubicBezTo>
                  <a:cubicBezTo>
                    <a:pt x="11" y="2"/>
                    <a:pt x="12" y="2"/>
                    <a:pt x="1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0" name="Freeform 830">
              <a:extLst>
                <a:ext uri="{FF2B5EF4-FFF2-40B4-BE49-F238E27FC236}">
                  <a16:creationId xmlns:a16="http://schemas.microsoft.com/office/drawing/2014/main" id="{0C078FBD-C092-48E6-BB8A-DF6E9535B48C}"/>
                </a:ext>
              </a:extLst>
            </p:cNvPr>
            <p:cNvSpPr>
              <a:spLocks/>
            </p:cNvSpPr>
            <p:nvPr/>
          </p:nvSpPr>
          <p:spPr bwMode="auto">
            <a:xfrm>
              <a:off x="6039" y="2711"/>
              <a:ext cx="3" cy="8"/>
            </a:xfrm>
            <a:custGeom>
              <a:avLst/>
              <a:gdLst>
                <a:gd name="T0" fmla="*/ 0 w 2"/>
                <a:gd name="T1" fmla="*/ 3 h 6"/>
                <a:gd name="T2" fmla="*/ 1 w 2"/>
                <a:gd name="T3" fmla="*/ 3 h 6"/>
                <a:gd name="T4" fmla="*/ 0 w 2"/>
                <a:gd name="T5" fmla="*/ 3 h 6"/>
              </a:gdLst>
              <a:ahLst/>
              <a:cxnLst>
                <a:cxn ang="0">
                  <a:pos x="T0" y="T1"/>
                </a:cxn>
                <a:cxn ang="0">
                  <a:pos x="T2" y="T3"/>
                </a:cxn>
                <a:cxn ang="0">
                  <a:pos x="T4" y="T5"/>
                </a:cxn>
              </a:cxnLst>
              <a:rect l="0" t="0" r="r" b="b"/>
              <a:pathLst>
                <a:path w="2" h="6">
                  <a:moveTo>
                    <a:pt x="0" y="3"/>
                  </a:moveTo>
                  <a:cubicBezTo>
                    <a:pt x="0" y="3"/>
                    <a:pt x="1" y="6"/>
                    <a:pt x="1" y="3"/>
                  </a:cubicBezTo>
                  <a:cubicBezTo>
                    <a:pt x="2" y="0"/>
                    <a:pt x="0" y="3"/>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1" name="Freeform 831">
              <a:extLst>
                <a:ext uri="{FF2B5EF4-FFF2-40B4-BE49-F238E27FC236}">
                  <a16:creationId xmlns:a16="http://schemas.microsoft.com/office/drawing/2014/main" id="{8EE20508-9502-4D64-B6FC-A792C86950AE}"/>
                </a:ext>
              </a:extLst>
            </p:cNvPr>
            <p:cNvSpPr>
              <a:spLocks/>
            </p:cNvSpPr>
            <p:nvPr/>
          </p:nvSpPr>
          <p:spPr bwMode="auto">
            <a:xfrm>
              <a:off x="6057" y="2714"/>
              <a:ext cx="21" cy="11"/>
            </a:xfrm>
            <a:custGeom>
              <a:avLst/>
              <a:gdLst>
                <a:gd name="T0" fmla="*/ 3 w 15"/>
                <a:gd name="T1" fmla="*/ 7 h 8"/>
                <a:gd name="T2" fmla="*/ 9 w 15"/>
                <a:gd name="T3" fmla="*/ 6 h 8"/>
                <a:gd name="T4" fmla="*/ 15 w 15"/>
                <a:gd name="T5" fmla="*/ 4 h 8"/>
                <a:gd name="T6" fmla="*/ 14 w 15"/>
                <a:gd name="T7" fmla="*/ 3 h 8"/>
                <a:gd name="T8" fmla="*/ 13 w 15"/>
                <a:gd name="T9" fmla="*/ 3 h 8"/>
                <a:gd name="T10" fmla="*/ 11 w 15"/>
                <a:gd name="T11" fmla="*/ 3 h 8"/>
                <a:gd name="T12" fmla="*/ 10 w 15"/>
                <a:gd name="T13" fmla="*/ 3 h 8"/>
                <a:gd name="T14" fmla="*/ 4 w 15"/>
                <a:gd name="T15" fmla="*/ 1 h 8"/>
                <a:gd name="T16" fmla="*/ 1 w 15"/>
                <a:gd name="T17" fmla="*/ 5 h 8"/>
                <a:gd name="T18" fmla="*/ 3 w 15"/>
                <a:gd name="T1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
                  <a:moveTo>
                    <a:pt x="3" y="7"/>
                  </a:moveTo>
                  <a:cubicBezTo>
                    <a:pt x="6" y="6"/>
                    <a:pt x="7" y="5"/>
                    <a:pt x="9" y="6"/>
                  </a:cubicBezTo>
                  <a:cubicBezTo>
                    <a:pt x="10" y="6"/>
                    <a:pt x="15" y="6"/>
                    <a:pt x="15" y="4"/>
                  </a:cubicBezTo>
                  <a:cubicBezTo>
                    <a:pt x="15" y="3"/>
                    <a:pt x="15" y="2"/>
                    <a:pt x="14" y="3"/>
                  </a:cubicBezTo>
                  <a:cubicBezTo>
                    <a:pt x="13" y="4"/>
                    <a:pt x="13" y="3"/>
                    <a:pt x="13" y="3"/>
                  </a:cubicBezTo>
                  <a:cubicBezTo>
                    <a:pt x="13" y="3"/>
                    <a:pt x="12" y="2"/>
                    <a:pt x="11" y="3"/>
                  </a:cubicBezTo>
                  <a:cubicBezTo>
                    <a:pt x="11" y="3"/>
                    <a:pt x="11" y="3"/>
                    <a:pt x="10" y="3"/>
                  </a:cubicBezTo>
                  <a:cubicBezTo>
                    <a:pt x="9" y="2"/>
                    <a:pt x="6" y="2"/>
                    <a:pt x="4" y="1"/>
                  </a:cubicBezTo>
                  <a:cubicBezTo>
                    <a:pt x="2" y="1"/>
                    <a:pt x="1" y="0"/>
                    <a:pt x="1" y="5"/>
                  </a:cubicBezTo>
                  <a:cubicBezTo>
                    <a:pt x="1" y="5"/>
                    <a:pt x="0" y="8"/>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2" name="Freeform 832">
              <a:extLst>
                <a:ext uri="{FF2B5EF4-FFF2-40B4-BE49-F238E27FC236}">
                  <a16:creationId xmlns:a16="http://schemas.microsoft.com/office/drawing/2014/main" id="{9FF70617-92D7-4BE8-B2A4-B19AF090DE9F}"/>
                </a:ext>
              </a:extLst>
            </p:cNvPr>
            <p:cNvSpPr>
              <a:spLocks/>
            </p:cNvSpPr>
            <p:nvPr/>
          </p:nvSpPr>
          <p:spPr bwMode="auto">
            <a:xfrm>
              <a:off x="6077" y="2718"/>
              <a:ext cx="25" cy="4"/>
            </a:xfrm>
            <a:custGeom>
              <a:avLst/>
              <a:gdLst>
                <a:gd name="T0" fmla="*/ 2 w 18"/>
                <a:gd name="T1" fmla="*/ 2 h 3"/>
                <a:gd name="T2" fmla="*/ 6 w 18"/>
                <a:gd name="T3" fmla="*/ 3 h 3"/>
                <a:gd name="T4" fmla="*/ 12 w 18"/>
                <a:gd name="T5" fmla="*/ 2 h 3"/>
                <a:gd name="T6" fmla="*/ 15 w 18"/>
                <a:gd name="T7" fmla="*/ 1 h 3"/>
                <a:gd name="T8" fmla="*/ 4 w 18"/>
                <a:gd name="T9" fmla="*/ 1 h 3"/>
                <a:gd name="T10" fmla="*/ 2 w 18"/>
                <a:gd name="T11" fmla="*/ 2 h 3"/>
              </a:gdLst>
              <a:ahLst/>
              <a:cxnLst>
                <a:cxn ang="0">
                  <a:pos x="T0" y="T1"/>
                </a:cxn>
                <a:cxn ang="0">
                  <a:pos x="T2" y="T3"/>
                </a:cxn>
                <a:cxn ang="0">
                  <a:pos x="T4" y="T5"/>
                </a:cxn>
                <a:cxn ang="0">
                  <a:pos x="T6" y="T7"/>
                </a:cxn>
                <a:cxn ang="0">
                  <a:pos x="T8" y="T9"/>
                </a:cxn>
                <a:cxn ang="0">
                  <a:pos x="T10" y="T11"/>
                </a:cxn>
              </a:cxnLst>
              <a:rect l="0" t="0" r="r" b="b"/>
              <a:pathLst>
                <a:path w="18" h="3">
                  <a:moveTo>
                    <a:pt x="2" y="2"/>
                  </a:moveTo>
                  <a:cubicBezTo>
                    <a:pt x="2" y="2"/>
                    <a:pt x="4" y="3"/>
                    <a:pt x="6" y="3"/>
                  </a:cubicBezTo>
                  <a:cubicBezTo>
                    <a:pt x="9" y="3"/>
                    <a:pt x="10" y="3"/>
                    <a:pt x="12" y="2"/>
                  </a:cubicBezTo>
                  <a:cubicBezTo>
                    <a:pt x="13" y="2"/>
                    <a:pt x="18" y="1"/>
                    <a:pt x="15" y="1"/>
                  </a:cubicBezTo>
                  <a:cubicBezTo>
                    <a:pt x="11" y="1"/>
                    <a:pt x="4" y="1"/>
                    <a:pt x="4" y="1"/>
                  </a:cubicBezTo>
                  <a:cubicBezTo>
                    <a:pt x="3" y="1"/>
                    <a:pt x="0" y="0"/>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3" name="Freeform 833">
              <a:extLst>
                <a:ext uri="{FF2B5EF4-FFF2-40B4-BE49-F238E27FC236}">
                  <a16:creationId xmlns:a16="http://schemas.microsoft.com/office/drawing/2014/main" id="{526C28DF-B72D-466F-9521-D354A21B7AFF}"/>
                </a:ext>
              </a:extLst>
            </p:cNvPr>
            <p:cNvSpPr>
              <a:spLocks/>
            </p:cNvSpPr>
            <p:nvPr/>
          </p:nvSpPr>
          <p:spPr bwMode="auto">
            <a:xfrm>
              <a:off x="6089" y="2720"/>
              <a:ext cx="4" cy="14"/>
            </a:xfrm>
            <a:custGeom>
              <a:avLst/>
              <a:gdLst>
                <a:gd name="T0" fmla="*/ 2 w 3"/>
                <a:gd name="T1" fmla="*/ 2 h 10"/>
                <a:gd name="T2" fmla="*/ 0 w 3"/>
                <a:gd name="T3" fmla="*/ 3 h 10"/>
                <a:gd name="T4" fmla="*/ 2 w 3"/>
                <a:gd name="T5" fmla="*/ 9 h 10"/>
                <a:gd name="T6" fmla="*/ 2 w 3"/>
                <a:gd name="T7" fmla="*/ 2 h 10"/>
              </a:gdLst>
              <a:ahLst/>
              <a:cxnLst>
                <a:cxn ang="0">
                  <a:pos x="T0" y="T1"/>
                </a:cxn>
                <a:cxn ang="0">
                  <a:pos x="T2" y="T3"/>
                </a:cxn>
                <a:cxn ang="0">
                  <a:pos x="T4" y="T5"/>
                </a:cxn>
                <a:cxn ang="0">
                  <a:pos x="T6" y="T7"/>
                </a:cxn>
              </a:cxnLst>
              <a:rect l="0" t="0" r="r" b="b"/>
              <a:pathLst>
                <a:path w="3" h="10">
                  <a:moveTo>
                    <a:pt x="2" y="2"/>
                  </a:moveTo>
                  <a:cubicBezTo>
                    <a:pt x="1" y="0"/>
                    <a:pt x="0" y="3"/>
                    <a:pt x="0" y="3"/>
                  </a:cubicBezTo>
                  <a:cubicBezTo>
                    <a:pt x="0" y="4"/>
                    <a:pt x="1" y="7"/>
                    <a:pt x="2" y="9"/>
                  </a:cubicBezTo>
                  <a:cubicBezTo>
                    <a:pt x="3" y="10"/>
                    <a:pt x="2" y="5"/>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4" name="Freeform 834">
              <a:extLst>
                <a:ext uri="{FF2B5EF4-FFF2-40B4-BE49-F238E27FC236}">
                  <a16:creationId xmlns:a16="http://schemas.microsoft.com/office/drawing/2014/main" id="{A95C8185-553A-43F4-B61B-6928E06BAD30}"/>
                </a:ext>
              </a:extLst>
            </p:cNvPr>
            <p:cNvSpPr>
              <a:spLocks/>
            </p:cNvSpPr>
            <p:nvPr/>
          </p:nvSpPr>
          <p:spPr bwMode="auto">
            <a:xfrm>
              <a:off x="6120" y="2709"/>
              <a:ext cx="18" cy="9"/>
            </a:xfrm>
            <a:custGeom>
              <a:avLst/>
              <a:gdLst>
                <a:gd name="T0" fmla="*/ 1 w 13"/>
                <a:gd name="T1" fmla="*/ 3 h 6"/>
                <a:gd name="T2" fmla="*/ 4 w 13"/>
                <a:gd name="T3" fmla="*/ 6 h 6"/>
                <a:gd name="T4" fmla="*/ 8 w 13"/>
                <a:gd name="T5" fmla="*/ 5 h 6"/>
                <a:gd name="T6" fmla="*/ 11 w 13"/>
                <a:gd name="T7" fmla="*/ 4 h 6"/>
                <a:gd name="T8" fmla="*/ 4 w 13"/>
                <a:gd name="T9" fmla="*/ 1 h 6"/>
                <a:gd name="T10" fmla="*/ 1 w 13"/>
                <a:gd name="T11" fmla="*/ 3 h 6"/>
              </a:gdLst>
              <a:ahLst/>
              <a:cxnLst>
                <a:cxn ang="0">
                  <a:pos x="T0" y="T1"/>
                </a:cxn>
                <a:cxn ang="0">
                  <a:pos x="T2" y="T3"/>
                </a:cxn>
                <a:cxn ang="0">
                  <a:pos x="T4" y="T5"/>
                </a:cxn>
                <a:cxn ang="0">
                  <a:pos x="T6" y="T7"/>
                </a:cxn>
                <a:cxn ang="0">
                  <a:pos x="T8" y="T9"/>
                </a:cxn>
                <a:cxn ang="0">
                  <a:pos x="T10" y="T11"/>
                </a:cxn>
              </a:cxnLst>
              <a:rect l="0" t="0" r="r" b="b"/>
              <a:pathLst>
                <a:path w="13" h="6">
                  <a:moveTo>
                    <a:pt x="1" y="3"/>
                  </a:moveTo>
                  <a:cubicBezTo>
                    <a:pt x="0" y="5"/>
                    <a:pt x="1" y="6"/>
                    <a:pt x="4" y="6"/>
                  </a:cubicBezTo>
                  <a:cubicBezTo>
                    <a:pt x="6" y="6"/>
                    <a:pt x="7" y="5"/>
                    <a:pt x="8" y="5"/>
                  </a:cubicBezTo>
                  <a:cubicBezTo>
                    <a:pt x="8" y="5"/>
                    <a:pt x="13" y="6"/>
                    <a:pt x="11" y="4"/>
                  </a:cubicBezTo>
                  <a:cubicBezTo>
                    <a:pt x="9" y="1"/>
                    <a:pt x="7" y="0"/>
                    <a:pt x="4" y="1"/>
                  </a:cubicBezTo>
                  <a:cubicBezTo>
                    <a:pt x="2" y="1"/>
                    <a:pt x="1" y="2"/>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5" name="Freeform 835">
              <a:extLst>
                <a:ext uri="{FF2B5EF4-FFF2-40B4-BE49-F238E27FC236}">
                  <a16:creationId xmlns:a16="http://schemas.microsoft.com/office/drawing/2014/main" id="{16100019-64B4-4A9E-AFC2-8F90FFAE9394}"/>
                </a:ext>
              </a:extLst>
            </p:cNvPr>
            <p:cNvSpPr>
              <a:spLocks/>
            </p:cNvSpPr>
            <p:nvPr/>
          </p:nvSpPr>
          <p:spPr bwMode="auto">
            <a:xfrm>
              <a:off x="6088" y="2744"/>
              <a:ext cx="30" cy="18"/>
            </a:xfrm>
            <a:custGeom>
              <a:avLst/>
              <a:gdLst>
                <a:gd name="T0" fmla="*/ 12 w 22"/>
                <a:gd name="T1" fmla="*/ 0 h 13"/>
                <a:gd name="T2" fmla="*/ 6 w 22"/>
                <a:gd name="T3" fmla="*/ 1 h 13"/>
                <a:gd name="T4" fmla="*/ 4 w 22"/>
                <a:gd name="T5" fmla="*/ 6 h 13"/>
                <a:gd name="T6" fmla="*/ 15 w 22"/>
                <a:gd name="T7" fmla="*/ 12 h 13"/>
                <a:gd name="T8" fmla="*/ 21 w 22"/>
                <a:gd name="T9" fmla="*/ 6 h 13"/>
                <a:gd name="T10" fmla="*/ 19 w 22"/>
                <a:gd name="T11" fmla="*/ 3 h 13"/>
                <a:gd name="T12" fmla="*/ 12 w 2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12" y="0"/>
                  </a:moveTo>
                  <a:cubicBezTo>
                    <a:pt x="10" y="0"/>
                    <a:pt x="7" y="1"/>
                    <a:pt x="6" y="1"/>
                  </a:cubicBezTo>
                  <a:cubicBezTo>
                    <a:pt x="6" y="1"/>
                    <a:pt x="0" y="2"/>
                    <a:pt x="4" y="6"/>
                  </a:cubicBezTo>
                  <a:cubicBezTo>
                    <a:pt x="8" y="11"/>
                    <a:pt x="11" y="13"/>
                    <a:pt x="15" y="12"/>
                  </a:cubicBezTo>
                  <a:cubicBezTo>
                    <a:pt x="19" y="11"/>
                    <a:pt x="22" y="9"/>
                    <a:pt x="21" y="6"/>
                  </a:cubicBezTo>
                  <a:cubicBezTo>
                    <a:pt x="21" y="3"/>
                    <a:pt x="21" y="5"/>
                    <a:pt x="19" y="3"/>
                  </a:cubicBezTo>
                  <a:cubicBezTo>
                    <a:pt x="17" y="1"/>
                    <a:pt x="13" y="1"/>
                    <a:pt x="1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6" name="Freeform 836">
              <a:extLst>
                <a:ext uri="{FF2B5EF4-FFF2-40B4-BE49-F238E27FC236}">
                  <a16:creationId xmlns:a16="http://schemas.microsoft.com/office/drawing/2014/main" id="{1172A3F2-3A82-4E74-9E05-8CFAE0851895}"/>
                </a:ext>
              </a:extLst>
            </p:cNvPr>
            <p:cNvSpPr>
              <a:spLocks/>
            </p:cNvSpPr>
            <p:nvPr/>
          </p:nvSpPr>
          <p:spPr bwMode="auto">
            <a:xfrm>
              <a:off x="6122" y="2707"/>
              <a:ext cx="6" cy="1"/>
            </a:xfrm>
            <a:custGeom>
              <a:avLst/>
              <a:gdLst>
                <a:gd name="T0" fmla="*/ 1 w 4"/>
                <a:gd name="T1" fmla="*/ 0 h 1"/>
                <a:gd name="T2" fmla="*/ 2 w 4"/>
                <a:gd name="T3" fmla="*/ 1 h 1"/>
                <a:gd name="T4" fmla="*/ 1 w 4"/>
                <a:gd name="T5" fmla="*/ 0 h 1"/>
              </a:gdLst>
              <a:ahLst/>
              <a:cxnLst>
                <a:cxn ang="0">
                  <a:pos x="T0" y="T1"/>
                </a:cxn>
                <a:cxn ang="0">
                  <a:pos x="T2" y="T3"/>
                </a:cxn>
                <a:cxn ang="0">
                  <a:pos x="T4" y="T5"/>
                </a:cxn>
              </a:cxnLst>
              <a:rect l="0" t="0" r="r" b="b"/>
              <a:pathLst>
                <a:path w="4" h="1">
                  <a:moveTo>
                    <a:pt x="1" y="0"/>
                  </a:moveTo>
                  <a:cubicBezTo>
                    <a:pt x="0" y="0"/>
                    <a:pt x="0" y="0"/>
                    <a:pt x="2" y="1"/>
                  </a:cubicBezTo>
                  <a:cubicBezTo>
                    <a:pt x="4" y="1"/>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7" name="Freeform 837">
              <a:extLst>
                <a:ext uri="{FF2B5EF4-FFF2-40B4-BE49-F238E27FC236}">
                  <a16:creationId xmlns:a16="http://schemas.microsoft.com/office/drawing/2014/main" id="{C429A740-2B69-4EAD-99F3-F7BC1D0AA8BB}"/>
                </a:ext>
              </a:extLst>
            </p:cNvPr>
            <p:cNvSpPr>
              <a:spLocks/>
            </p:cNvSpPr>
            <p:nvPr/>
          </p:nvSpPr>
          <p:spPr bwMode="auto">
            <a:xfrm>
              <a:off x="6113" y="2686"/>
              <a:ext cx="7" cy="8"/>
            </a:xfrm>
            <a:custGeom>
              <a:avLst/>
              <a:gdLst>
                <a:gd name="T0" fmla="*/ 3 w 5"/>
                <a:gd name="T1" fmla="*/ 1 h 6"/>
                <a:gd name="T2" fmla="*/ 3 w 5"/>
                <a:gd name="T3" fmla="*/ 4 h 6"/>
                <a:gd name="T4" fmla="*/ 3 w 5"/>
                <a:gd name="T5" fmla="*/ 1 h 6"/>
              </a:gdLst>
              <a:ahLst/>
              <a:cxnLst>
                <a:cxn ang="0">
                  <a:pos x="T0" y="T1"/>
                </a:cxn>
                <a:cxn ang="0">
                  <a:pos x="T2" y="T3"/>
                </a:cxn>
                <a:cxn ang="0">
                  <a:pos x="T4" y="T5"/>
                </a:cxn>
              </a:cxnLst>
              <a:rect l="0" t="0" r="r" b="b"/>
              <a:pathLst>
                <a:path w="5" h="6">
                  <a:moveTo>
                    <a:pt x="3" y="1"/>
                  </a:moveTo>
                  <a:cubicBezTo>
                    <a:pt x="1" y="2"/>
                    <a:pt x="0" y="6"/>
                    <a:pt x="3" y="4"/>
                  </a:cubicBezTo>
                  <a:cubicBezTo>
                    <a:pt x="3" y="4"/>
                    <a:pt x="5"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8" name="Freeform 838">
              <a:extLst>
                <a:ext uri="{FF2B5EF4-FFF2-40B4-BE49-F238E27FC236}">
                  <a16:creationId xmlns:a16="http://schemas.microsoft.com/office/drawing/2014/main" id="{34E54DD1-229C-446A-B864-F6781C7ACF29}"/>
                </a:ext>
              </a:extLst>
            </p:cNvPr>
            <p:cNvSpPr>
              <a:spLocks/>
            </p:cNvSpPr>
            <p:nvPr/>
          </p:nvSpPr>
          <p:spPr bwMode="auto">
            <a:xfrm>
              <a:off x="6115" y="2693"/>
              <a:ext cx="3" cy="5"/>
            </a:xfrm>
            <a:custGeom>
              <a:avLst/>
              <a:gdLst>
                <a:gd name="T0" fmla="*/ 0 w 2"/>
                <a:gd name="T1" fmla="*/ 2 h 4"/>
                <a:gd name="T2" fmla="*/ 2 w 2"/>
                <a:gd name="T3" fmla="*/ 3 h 4"/>
                <a:gd name="T4" fmla="*/ 0 w 2"/>
                <a:gd name="T5" fmla="*/ 2 h 4"/>
              </a:gdLst>
              <a:ahLst/>
              <a:cxnLst>
                <a:cxn ang="0">
                  <a:pos x="T0" y="T1"/>
                </a:cxn>
                <a:cxn ang="0">
                  <a:pos x="T2" y="T3"/>
                </a:cxn>
                <a:cxn ang="0">
                  <a:pos x="T4" y="T5"/>
                </a:cxn>
              </a:cxnLst>
              <a:rect l="0" t="0" r="r" b="b"/>
              <a:pathLst>
                <a:path w="2" h="4">
                  <a:moveTo>
                    <a:pt x="0" y="2"/>
                  </a:moveTo>
                  <a:cubicBezTo>
                    <a:pt x="0" y="4"/>
                    <a:pt x="1" y="4"/>
                    <a:pt x="2" y="3"/>
                  </a:cubicBezTo>
                  <a:cubicBezTo>
                    <a:pt x="2" y="3"/>
                    <a:pt x="1"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9" name="Freeform 839">
              <a:extLst>
                <a:ext uri="{FF2B5EF4-FFF2-40B4-BE49-F238E27FC236}">
                  <a16:creationId xmlns:a16="http://schemas.microsoft.com/office/drawing/2014/main" id="{9993D78D-AD95-4E64-85E2-CA63B6DFABB9}"/>
                </a:ext>
              </a:extLst>
            </p:cNvPr>
            <p:cNvSpPr>
              <a:spLocks/>
            </p:cNvSpPr>
            <p:nvPr/>
          </p:nvSpPr>
          <p:spPr bwMode="auto">
            <a:xfrm>
              <a:off x="6118" y="2688"/>
              <a:ext cx="13" cy="12"/>
            </a:xfrm>
            <a:custGeom>
              <a:avLst/>
              <a:gdLst>
                <a:gd name="T0" fmla="*/ 0 w 9"/>
                <a:gd name="T1" fmla="*/ 2 h 9"/>
                <a:gd name="T2" fmla="*/ 2 w 9"/>
                <a:gd name="T3" fmla="*/ 5 h 9"/>
                <a:gd name="T4" fmla="*/ 2 w 9"/>
                <a:gd name="T5" fmla="*/ 6 h 9"/>
                <a:gd name="T6" fmla="*/ 3 w 9"/>
                <a:gd name="T7" fmla="*/ 8 h 9"/>
                <a:gd name="T8" fmla="*/ 6 w 9"/>
                <a:gd name="T9" fmla="*/ 8 h 9"/>
                <a:gd name="T10" fmla="*/ 8 w 9"/>
                <a:gd name="T11" fmla="*/ 8 h 9"/>
                <a:gd name="T12" fmla="*/ 7 w 9"/>
                <a:gd name="T13" fmla="*/ 7 h 9"/>
                <a:gd name="T14" fmla="*/ 5 w 9"/>
                <a:gd name="T15" fmla="*/ 5 h 9"/>
                <a:gd name="T16" fmla="*/ 3 w 9"/>
                <a:gd name="T17" fmla="*/ 1 h 9"/>
                <a:gd name="T18" fmla="*/ 2 w 9"/>
                <a:gd name="T19" fmla="*/ 1 h 9"/>
                <a:gd name="T20" fmla="*/ 0 w 9"/>
                <a:gd name="T2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
                  <a:moveTo>
                    <a:pt x="0" y="2"/>
                  </a:moveTo>
                  <a:cubicBezTo>
                    <a:pt x="1" y="4"/>
                    <a:pt x="1" y="4"/>
                    <a:pt x="2" y="5"/>
                  </a:cubicBezTo>
                  <a:cubicBezTo>
                    <a:pt x="3" y="6"/>
                    <a:pt x="3" y="6"/>
                    <a:pt x="2" y="6"/>
                  </a:cubicBezTo>
                  <a:cubicBezTo>
                    <a:pt x="2" y="7"/>
                    <a:pt x="2" y="8"/>
                    <a:pt x="3" y="8"/>
                  </a:cubicBezTo>
                  <a:cubicBezTo>
                    <a:pt x="4" y="7"/>
                    <a:pt x="5" y="8"/>
                    <a:pt x="6" y="8"/>
                  </a:cubicBezTo>
                  <a:cubicBezTo>
                    <a:pt x="6" y="9"/>
                    <a:pt x="7" y="9"/>
                    <a:pt x="8" y="8"/>
                  </a:cubicBezTo>
                  <a:cubicBezTo>
                    <a:pt x="8" y="8"/>
                    <a:pt x="9" y="8"/>
                    <a:pt x="7" y="7"/>
                  </a:cubicBezTo>
                  <a:cubicBezTo>
                    <a:pt x="6" y="7"/>
                    <a:pt x="6" y="7"/>
                    <a:pt x="5" y="5"/>
                  </a:cubicBezTo>
                  <a:cubicBezTo>
                    <a:pt x="5" y="3"/>
                    <a:pt x="4" y="0"/>
                    <a:pt x="3" y="1"/>
                  </a:cubicBezTo>
                  <a:cubicBezTo>
                    <a:pt x="3" y="2"/>
                    <a:pt x="2" y="2"/>
                    <a:pt x="2" y="1"/>
                  </a:cubicBezTo>
                  <a:cubicBezTo>
                    <a:pt x="1" y="0"/>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0" name="Freeform 840">
              <a:extLst>
                <a:ext uri="{FF2B5EF4-FFF2-40B4-BE49-F238E27FC236}">
                  <a16:creationId xmlns:a16="http://schemas.microsoft.com/office/drawing/2014/main" id="{D9652A5E-B29C-4ADD-9796-3B7CF28759C7}"/>
                </a:ext>
              </a:extLst>
            </p:cNvPr>
            <p:cNvSpPr>
              <a:spLocks/>
            </p:cNvSpPr>
            <p:nvPr/>
          </p:nvSpPr>
          <p:spPr bwMode="auto">
            <a:xfrm>
              <a:off x="6132" y="2755"/>
              <a:ext cx="6" cy="4"/>
            </a:xfrm>
            <a:custGeom>
              <a:avLst/>
              <a:gdLst>
                <a:gd name="T0" fmla="*/ 0 w 4"/>
                <a:gd name="T1" fmla="*/ 2 h 3"/>
                <a:gd name="T2" fmla="*/ 4 w 4"/>
                <a:gd name="T3" fmla="*/ 1 h 3"/>
                <a:gd name="T4" fmla="*/ 0 w 4"/>
                <a:gd name="T5" fmla="*/ 2 h 3"/>
              </a:gdLst>
              <a:ahLst/>
              <a:cxnLst>
                <a:cxn ang="0">
                  <a:pos x="T0" y="T1"/>
                </a:cxn>
                <a:cxn ang="0">
                  <a:pos x="T2" y="T3"/>
                </a:cxn>
                <a:cxn ang="0">
                  <a:pos x="T4" y="T5"/>
                </a:cxn>
              </a:cxnLst>
              <a:rect l="0" t="0" r="r" b="b"/>
              <a:pathLst>
                <a:path w="4" h="3">
                  <a:moveTo>
                    <a:pt x="0" y="2"/>
                  </a:moveTo>
                  <a:cubicBezTo>
                    <a:pt x="0" y="3"/>
                    <a:pt x="3" y="2"/>
                    <a:pt x="4" y="1"/>
                  </a:cubicBezTo>
                  <a:cubicBezTo>
                    <a:pt x="4" y="1"/>
                    <a:pt x="0" y="0"/>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1" name="Freeform 841">
              <a:extLst>
                <a:ext uri="{FF2B5EF4-FFF2-40B4-BE49-F238E27FC236}">
                  <a16:creationId xmlns:a16="http://schemas.microsoft.com/office/drawing/2014/main" id="{3694EDB6-A836-43E7-8E76-633B52D96E97}"/>
                </a:ext>
              </a:extLst>
            </p:cNvPr>
            <p:cNvSpPr>
              <a:spLocks/>
            </p:cNvSpPr>
            <p:nvPr/>
          </p:nvSpPr>
          <p:spPr bwMode="auto">
            <a:xfrm>
              <a:off x="6142" y="2755"/>
              <a:ext cx="4" cy="1"/>
            </a:xfrm>
            <a:custGeom>
              <a:avLst/>
              <a:gdLst>
                <a:gd name="T0" fmla="*/ 0 w 3"/>
                <a:gd name="T1" fmla="*/ 0 h 1"/>
                <a:gd name="T2" fmla="*/ 1 w 3"/>
                <a:gd name="T3" fmla="*/ 1 h 1"/>
                <a:gd name="T4" fmla="*/ 0 w 3"/>
                <a:gd name="T5" fmla="*/ 0 h 1"/>
              </a:gdLst>
              <a:ahLst/>
              <a:cxnLst>
                <a:cxn ang="0">
                  <a:pos x="T0" y="T1"/>
                </a:cxn>
                <a:cxn ang="0">
                  <a:pos x="T2" y="T3"/>
                </a:cxn>
                <a:cxn ang="0">
                  <a:pos x="T4" y="T5"/>
                </a:cxn>
              </a:cxnLst>
              <a:rect l="0" t="0" r="r" b="b"/>
              <a:pathLst>
                <a:path w="3" h="1">
                  <a:moveTo>
                    <a:pt x="0" y="0"/>
                  </a:moveTo>
                  <a:cubicBezTo>
                    <a:pt x="0" y="0"/>
                    <a:pt x="0" y="1"/>
                    <a:pt x="1" y="1"/>
                  </a:cubicBezTo>
                  <a:cubicBezTo>
                    <a:pt x="3" y="0"/>
                    <a:pt x="1"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2" name="Freeform 842">
              <a:extLst>
                <a:ext uri="{FF2B5EF4-FFF2-40B4-BE49-F238E27FC236}">
                  <a16:creationId xmlns:a16="http://schemas.microsoft.com/office/drawing/2014/main" id="{73BB9647-7453-4A33-9A59-50CD260CBC84}"/>
                </a:ext>
              </a:extLst>
            </p:cNvPr>
            <p:cNvSpPr>
              <a:spLocks/>
            </p:cNvSpPr>
            <p:nvPr/>
          </p:nvSpPr>
          <p:spPr bwMode="auto">
            <a:xfrm>
              <a:off x="6146" y="2753"/>
              <a:ext cx="3" cy="3"/>
            </a:xfrm>
            <a:custGeom>
              <a:avLst/>
              <a:gdLst>
                <a:gd name="T0" fmla="*/ 1 w 2"/>
                <a:gd name="T1" fmla="*/ 2 h 2"/>
                <a:gd name="T2" fmla="*/ 0 w 2"/>
                <a:gd name="T3" fmla="*/ 0 h 2"/>
                <a:gd name="T4" fmla="*/ 1 w 2"/>
                <a:gd name="T5" fmla="*/ 2 h 2"/>
              </a:gdLst>
              <a:ahLst/>
              <a:cxnLst>
                <a:cxn ang="0">
                  <a:pos x="T0" y="T1"/>
                </a:cxn>
                <a:cxn ang="0">
                  <a:pos x="T2" y="T3"/>
                </a:cxn>
                <a:cxn ang="0">
                  <a:pos x="T4" y="T5"/>
                </a:cxn>
              </a:cxnLst>
              <a:rect l="0" t="0" r="r" b="b"/>
              <a:pathLst>
                <a:path w="2" h="2">
                  <a:moveTo>
                    <a:pt x="1" y="2"/>
                  </a:moveTo>
                  <a:cubicBezTo>
                    <a:pt x="2" y="1"/>
                    <a:pt x="0" y="1"/>
                    <a:pt x="0" y="0"/>
                  </a:cubicBezTo>
                  <a:cubicBezTo>
                    <a:pt x="0" y="0"/>
                    <a:pt x="0"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3" name="Freeform 843">
              <a:extLst>
                <a:ext uri="{FF2B5EF4-FFF2-40B4-BE49-F238E27FC236}">
                  <a16:creationId xmlns:a16="http://schemas.microsoft.com/office/drawing/2014/main" id="{36A829A6-77C5-42C7-A333-0C0C8E153175}"/>
                </a:ext>
              </a:extLst>
            </p:cNvPr>
            <p:cNvSpPr>
              <a:spLocks/>
            </p:cNvSpPr>
            <p:nvPr/>
          </p:nvSpPr>
          <p:spPr bwMode="auto">
            <a:xfrm>
              <a:off x="6128" y="2737"/>
              <a:ext cx="65" cy="26"/>
            </a:xfrm>
            <a:custGeom>
              <a:avLst/>
              <a:gdLst>
                <a:gd name="T0" fmla="*/ 8 w 47"/>
                <a:gd name="T1" fmla="*/ 3 h 19"/>
                <a:gd name="T2" fmla="*/ 4 w 47"/>
                <a:gd name="T3" fmla="*/ 5 h 19"/>
                <a:gd name="T4" fmla="*/ 1 w 47"/>
                <a:gd name="T5" fmla="*/ 8 h 19"/>
                <a:gd name="T6" fmla="*/ 2 w 47"/>
                <a:gd name="T7" fmla="*/ 12 h 19"/>
                <a:gd name="T8" fmla="*/ 4 w 47"/>
                <a:gd name="T9" fmla="*/ 9 h 19"/>
                <a:gd name="T10" fmla="*/ 6 w 47"/>
                <a:gd name="T11" fmla="*/ 6 h 19"/>
                <a:gd name="T12" fmla="*/ 7 w 47"/>
                <a:gd name="T13" fmla="*/ 8 h 19"/>
                <a:gd name="T14" fmla="*/ 9 w 47"/>
                <a:gd name="T15" fmla="*/ 10 h 19"/>
                <a:gd name="T16" fmla="*/ 14 w 47"/>
                <a:gd name="T17" fmla="*/ 10 h 19"/>
                <a:gd name="T18" fmla="*/ 18 w 47"/>
                <a:gd name="T19" fmla="*/ 9 h 19"/>
                <a:gd name="T20" fmla="*/ 24 w 47"/>
                <a:gd name="T21" fmla="*/ 11 h 19"/>
                <a:gd name="T22" fmla="*/ 26 w 47"/>
                <a:gd name="T23" fmla="*/ 10 h 19"/>
                <a:gd name="T24" fmla="*/ 28 w 47"/>
                <a:gd name="T25" fmla="*/ 9 h 19"/>
                <a:gd name="T26" fmla="*/ 40 w 47"/>
                <a:gd name="T27" fmla="*/ 14 h 19"/>
                <a:gd name="T28" fmla="*/ 46 w 47"/>
                <a:gd name="T29" fmla="*/ 15 h 19"/>
                <a:gd name="T30" fmla="*/ 44 w 47"/>
                <a:gd name="T31" fmla="*/ 11 h 19"/>
                <a:gd name="T32" fmla="*/ 42 w 47"/>
                <a:gd name="T33" fmla="*/ 8 h 19"/>
                <a:gd name="T34" fmla="*/ 36 w 47"/>
                <a:gd name="T35" fmla="*/ 4 h 19"/>
                <a:gd name="T36" fmla="*/ 29 w 47"/>
                <a:gd name="T37" fmla="*/ 3 h 19"/>
                <a:gd name="T38" fmla="*/ 24 w 47"/>
                <a:gd name="T39" fmla="*/ 3 h 19"/>
                <a:gd name="T40" fmla="*/ 19 w 47"/>
                <a:gd name="T41" fmla="*/ 3 h 19"/>
                <a:gd name="T42" fmla="*/ 18 w 47"/>
                <a:gd name="T43" fmla="*/ 2 h 19"/>
                <a:gd name="T44" fmla="*/ 8 w 47"/>
                <a:gd name="T45"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19">
                  <a:moveTo>
                    <a:pt x="8" y="3"/>
                  </a:moveTo>
                  <a:cubicBezTo>
                    <a:pt x="4" y="2"/>
                    <a:pt x="5" y="5"/>
                    <a:pt x="4" y="5"/>
                  </a:cubicBezTo>
                  <a:cubicBezTo>
                    <a:pt x="4" y="5"/>
                    <a:pt x="0" y="6"/>
                    <a:pt x="1" y="8"/>
                  </a:cubicBezTo>
                  <a:cubicBezTo>
                    <a:pt x="3" y="10"/>
                    <a:pt x="2" y="12"/>
                    <a:pt x="2" y="12"/>
                  </a:cubicBezTo>
                  <a:cubicBezTo>
                    <a:pt x="2" y="12"/>
                    <a:pt x="4" y="10"/>
                    <a:pt x="4" y="9"/>
                  </a:cubicBezTo>
                  <a:cubicBezTo>
                    <a:pt x="4" y="7"/>
                    <a:pt x="5" y="5"/>
                    <a:pt x="6" y="6"/>
                  </a:cubicBezTo>
                  <a:cubicBezTo>
                    <a:pt x="6" y="8"/>
                    <a:pt x="6" y="8"/>
                    <a:pt x="7" y="8"/>
                  </a:cubicBezTo>
                  <a:cubicBezTo>
                    <a:pt x="8" y="8"/>
                    <a:pt x="9" y="9"/>
                    <a:pt x="9" y="10"/>
                  </a:cubicBezTo>
                  <a:cubicBezTo>
                    <a:pt x="10" y="11"/>
                    <a:pt x="11" y="13"/>
                    <a:pt x="14" y="10"/>
                  </a:cubicBezTo>
                  <a:cubicBezTo>
                    <a:pt x="17" y="7"/>
                    <a:pt x="17" y="8"/>
                    <a:pt x="18" y="9"/>
                  </a:cubicBezTo>
                  <a:cubicBezTo>
                    <a:pt x="18" y="9"/>
                    <a:pt x="20" y="11"/>
                    <a:pt x="24" y="11"/>
                  </a:cubicBezTo>
                  <a:cubicBezTo>
                    <a:pt x="24" y="11"/>
                    <a:pt x="27" y="11"/>
                    <a:pt x="26" y="10"/>
                  </a:cubicBezTo>
                  <a:cubicBezTo>
                    <a:pt x="25" y="9"/>
                    <a:pt x="26" y="9"/>
                    <a:pt x="28" y="9"/>
                  </a:cubicBezTo>
                  <a:cubicBezTo>
                    <a:pt x="31" y="10"/>
                    <a:pt x="37" y="11"/>
                    <a:pt x="40" y="14"/>
                  </a:cubicBezTo>
                  <a:cubicBezTo>
                    <a:pt x="44" y="17"/>
                    <a:pt x="47" y="19"/>
                    <a:pt x="46" y="15"/>
                  </a:cubicBezTo>
                  <a:cubicBezTo>
                    <a:pt x="45" y="10"/>
                    <a:pt x="46" y="12"/>
                    <a:pt x="44" y="11"/>
                  </a:cubicBezTo>
                  <a:cubicBezTo>
                    <a:pt x="42" y="10"/>
                    <a:pt x="43" y="9"/>
                    <a:pt x="42" y="8"/>
                  </a:cubicBezTo>
                  <a:cubicBezTo>
                    <a:pt x="42" y="7"/>
                    <a:pt x="39" y="4"/>
                    <a:pt x="36" y="4"/>
                  </a:cubicBezTo>
                  <a:cubicBezTo>
                    <a:pt x="34" y="4"/>
                    <a:pt x="31" y="4"/>
                    <a:pt x="29" y="3"/>
                  </a:cubicBezTo>
                  <a:cubicBezTo>
                    <a:pt x="27" y="2"/>
                    <a:pt x="26" y="1"/>
                    <a:pt x="24" y="3"/>
                  </a:cubicBezTo>
                  <a:cubicBezTo>
                    <a:pt x="21" y="4"/>
                    <a:pt x="19" y="4"/>
                    <a:pt x="19" y="3"/>
                  </a:cubicBezTo>
                  <a:cubicBezTo>
                    <a:pt x="20" y="1"/>
                    <a:pt x="20" y="0"/>
                    <a:pt x="18" y="2"/>
                  </a:cubicBezTo>
                  <a:cubicBezTo>
                    <a:pt x="16" y="3"/>
                    <a:pt x="11" y="3"/>
                    <a:pt x="8"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4" name="Freeform 844">
              <a:extLst>
                <a:ext uri="{FF2B5EF4-FFF2-40B4-BE49-F238E27FC236}">
                  <a16:creationId xmlns:a16="http://schemas.microsoft.com/office/drawing/2014/main" id="{AA48D0A1-1FC4-4B2C-8098-CDDC01222E1C}"/>
                </a:ext>
              </a:extLst>
            </p:cNvPr>
            <p:cNvSpPr>
              <a:spLocks/>
            </p:cNvSpPr>
            <p:nvPr/>
          </p:nvSpPr>
          <p:spPr bwMode="auto">
            <a:xfrm>
              <a:off x="6168" y="2716"/>
              <a:ext cx="15" cy="10"/>
            </a:xfrm>
            <a:custGeom>
              <a:avLst/>
              <a:gdLst>
                <a:gd name="T0" fmla="*/ 1 w 11"/>
                <a:gd name="T1" fmla="*/ 3 h 7"/>
                <a:gd name="T2" fmla="*/ 6 w 11"/>
                <a:gd name="T3" fmla="*/ 6 h 7"/>
                <a:gd name="T4" fmla="*/ 9 w 11"/>
                <a:gd name="T5" fmla="*/ 4 h 7"/>
                <a:gd name="T6" fmla="*/ 10 w 11"/>
                <a:gd name="T7" fmla="*/ 1 h 7"/>
                <a:gd name="T8" fmla="*/ 8 w 11"/>
                <a:gd name="T9" fmla="*/ 0 h 7"/>
                <a:gd name="T10" fmla="*/ 2 w 11"/>
                <a:gd name="T11" fmla="*/ 2 h 7"/>
                <a:gd name="T12" fmla="*/ 1 w 11"/>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1" h="7">
                  <a:moveTo>
                    <a:pt x="1" y="3"/>
                  </a:moveTo>
                  <a:cubicBezTo>
                    <a:pt x="1" y="3"/>
                    <a:pt x="3" y="4"/>
                    <a:pt x="6" y="6"/>
                  </a:cubicBezTo>
                  <a:cubicBezTo>
                    <a:pt x="9" y="7"/>
                    <a:pt x="8" y="4"/>
                    <a:pt x="9" y="4"/>
                  </a:cubicBezTo>
                  <a:cubicBezTo>
                    <a:pt x="11" y="5"/>
                    <a:pt x="10" y="2"/>
                    <a:pt x="10" y="1"/>
                  </a:cubicBezTo>
                  <a:cubicBezTo>
                    <a:pt x="10" y="0"/>
                    <a:pt x="9" y="0"/>
                    <a:pt x="8" y="0"/>
                  </a:cubicBezTo>
                  <a:cubicBezTo>
                    <a:pt x="7" y="0"/>
                    <a:pt x="4" y="1"/>
                    <a:pt x="2" y="2"/>
                  </a:cubicBezTo>
                  <a:cubicBezTo>
                    <a:pt x="0" y="2"/>
                    <a:pt x="1" y="3"/>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5" name="Freeform 845">
              <a:extLst>
                <a:ext uri="{FF2B5EF4-FFF2-40B4-BE49-F238E27FC236}">
                  <a16:creationId xmlns:a16="http://schemas.microsoft.com/office/drawing/2014/main" id="{5FF110CC-C2EA-4DFA-BF21-D8943C332EBD}"/>
                </a:ext>
              </a:extLst>
            </p:cNvPr>
            <p:cNvSpPr>
              <a:spLocks/>
            </p:cNvSpPr>
            <p:nvPr/>
          </p:nvSpPr>
          <p:spPr bwMode="auto">
            <a:xfrm>
              <a:off x="6120" y="2637"/>
              <a:ext cx="31" cy="64"/>
            </a:xfrm>
            <a:custGeom>
              <a:avLst/>
              <a:gdLst>
                <a:gd name="T0" fmla="*/ 2 w 23"/>
                <a:gd name="T1" fmla="*/ 12 h 47"/>
                <a:gd name="T2" fmla="*/ 1 w 23"/>
                <a:gd name="T3" fmla="*/ 17 h 47"/>
                <a:gd name="T4" fmla="*/ 3 w 23"/>
                <a:gd name="T5" fmla="*/ 22 h 47"/>
                <a:gd name="T6" fmla="*/ 4 w 23"/>
                <a:gd name="T7" fmla="*/ 26 h 47"/>
                <a:gd name="T8" fmla="*/ 5 w 23"/>
                <a:gd name="T9" fmla="*/ 32 h 47"/>
                <a:gd name="T10" fmla="*/ 7 w 23"/>
                <a:gd name="T11" fmla="*/ 40 h 47"/>
                <a:gd name="T12" fmla="*/ 15 w 23"/>
                <a:gd name="T13" fmla="*/ 46 h 47"/>
                <a:gd name="T14" fmla="*/ 15 w 23"/>
                <a:gd name="T15" fmla="*/ 45 h 47"/>
                <a:gd name="T16" fmla="*/ 9 w 23"/>
                <a:gd name="T17" fmla="*/ 35 h 47"/>
                <a:gd name="T18" fmla="*/ 8 w 23"/>
                <a:gd name="T19" fmla="*/ 32 h 47"/>
                <a:gd name="T20" fmla="*/ 8 w 23"/>
                <a:gd name="T21" fmla="*/ 28 h 47"/>
                <a:gd name="T22" fmla="*/ 10 w 23"/>
                <a:gd name="T23" fmla="*/ 27 h 47"/>
                <a:gd name="T24" fmla="*/ 20 w 23"/>
                <a:gd name="T25" fmla="*/ 29 h 47"/>
                <a:gd name="T26" fmla="*/ 21 w 23"/>
                <a:gd name="T27" fmla="*/ 28 h 47"/>
                <a:gd name="T28" fmla="*/ 15 w 23"/>
                <a:gd name="T29" fmla="*/ 24 h 47"/>
                <a:gd name="T30" fmla="*/ 15 w 23"/>
                <a:gd name="T31" fmla="*/ 19 h 47"/>
                <a:gd name="T32" fmla="*/ 20 w 23"/>
                <a:gd name="T33" fmla="*/ 15 h 47"/>
                <a:gd name="T34" fmla="*/ 20 w 23"/>
                <a:gd name="T35" fmla="*/ 12 h 47"/>
                <a:gd name="T36" fmla="*/ 19 w 23"/>
                <a:gd name="T37" fmla="*/ 10 h 47"/>
                <a:gd name="T38" fmla="*/ 13 w 23"/>
                <a:gd name="T39" fmla="*/ 11 h 47"/>
                <a:gd name="T40" fmla="*/ 11 w 23"/>
                <a:gd name="T41" fmla="*/ 15 h 47"/>
                <a:gd name="T42" fmla="*/ 11 w 23"/>
                <a:gd name="T43" fmla="*/ 16 h 47"/>
                <a:gd name="T44" fmla="*/ 9 w 23"/>
                <a:gd name="T45" fmla="*/ 18 h 47"/>
                <a:gd name="T46" fmla="*/ 6 w 23"/>
                <a:gd name="T47" fmla="*/ 21 h 47"/>
                <a:gd name="T48" fmla="*/ 6 w 23"/>
                <a:gd name="T49" fmla="*/ 17 h 47"/>
                <a:gd name="T50" fmla="*/ 9 w 23"/>
                <a:gd name="T51" fmla="*/ 14 h 47"/>
                <a:gd name="T52" fmla="*/ 9 w 23"/>
                <a:gd name="T53" fmla="*/ 7 h 47"/>
                <a:gd name="T54" fmla="*/ 9 w 23"/>
                <a:gd name="T55" fmla="*/ 4 h 47"/>
                <a:gd name="T56" fmla="*/ 9 w 23"/>
                <a:gd name="T57" fmla="*/ 1 h 47"/>
                <a:gd name="T58" fmla="*/ 4 w 23"/>
                <a:gd name="T59" fmla="*/ 7 h 47"/>
                <a:gd name="T60" fmla="*/ 2 w 23"/>
                <a:gd name="T61"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47">
                  <a:moveTo>
                    <a:pt x="2" y="12"/>
                  </a:moveTo>
                  <a:cubicBezTo>
                    <a:pt x="2" y="13"/>
                    <a:pt x="0" y="16"/>
                    <a:pt x="1" y="17"/>
                  </a:cubicBezTo>
                  <a:cubicBezTo>
                    <a:pt x="2" y="19"/>
                    <a:pt x="4" y="20"/>
                    <a:pt x="3" y="22"/>
                  </a:cubicBezTo>
                  <a:cubicBezTo>
                    <a:pt x="3" y="23"/>
                    <a:pt x="3" y="24"/>
                    <a:pt x="4" y="26"/>
                  </a:cubicBezTo>
                  <a:cubicBezTo>
                    <a:pt x="5" y="28"/>
                    <a:pt x="6" y="30"/>
                    <a:pt x="5" y="32"/>
                  </a:cubicBezTo>
                  <a:cubicBezTo>
                    <a:pt x="4" y="34"/>
                    <a:pt x="4" y="36"/>
                    <a:pt x="7" y="40"/>
                  </a:cubicBezTo>
                  <a:cubicBezTo>
                    <a:pt x="11" y="44"/>
                    <a:pt x="14" y="46"/>
                    <a:pt x="15" y="46"/>
                  </a:cubicBezTo>
                  <a:cubicBezTo>
                    <a:pt x="16" y="47"/>
                    <a:pt x="16" y="47"/>
                    <a:pt x="15" y="45"/>
                  </a:cubicBezTo>
                  <a:cubicBezTo>
                    <a:pt x="15" y="45"/>
                    <a:pt x="10" y="36"/>
                    <a:pt x="9" y="35"/>
                  </a:cubicBezTo>
                  <a:cubicBezTo>
                    <a:pt x="9" y="34"/>
                    <a:pt x="8" y="34"/>
                    <a:pt x="8" y="32"/>
                  </a:cubicBezTo>
                  <a:cubicBezTo>
                    <a:pt x="9" y="31"/>
                    <a:pt x="8" y="29"/>
                    <a:pt x="8" y="28"/>
                  </a:cubicBezTo>
                  <a:cubicBezTo>
                    <a:pt x="8" y="27"/>
                    <a:pt x="8" y="26"/>
                    <a:pt x="10" y="27"/>
                  </a:cubicBezTo>
                  <a:cubicBezTo>
                    <a:pt x="13" y="27"/>
                    <a:pt x="19" y="28"/>
                    <a:pt x="20" y="29"/>
                  </a:cubicBezTo>
                  <a:cubicBezTo>
                    <a:pt x="21" y="29"/>
                    <a:pt x="23" y="30"/>
                    <a:pt x="21" y="28"/>
                  </a:cubicBezTo>
                  <a:cubicBezTo>
                    <a:pt x="19" y="26"/>
                    <a:pt x="17" y="24"/>
                    <a:pt x="15" y="24"/>
                  </a:cubicBezTo>
                  <a:cubicBezTo>
                    <a:pt x="14" y="23"/>
                    <a:pt x="11" y="22"/>
                    <a:pt x="15" y="19"/>
                  </a:cubicBezTo>
                  <a:cubicBezTo>
                    <a:pt x="19" y="17"/>
                    <a:pt x="20" y="17"/>
                    <a:pt x="20" y="15"/>
                  </a:cubicBezTo>
                  <a:cubicBezTo>
                    <a:pt x="20" y="13"/>
                    <a:pt x="21" y="13"/>
                    <a:pt x="20" y="12"/>
                  </a:cubicBezTo>
                  <a:cubicBezTo>
                    <a:pt x="20" y="11"/>
                    <a:pt x="20" y="10"/>
                    <a:pt x="19" y="10"/>
                  </a:cubicBezTo>
                  <a:cubicBezTo>
                    <a:pt x="17" y="10"/>
                    <a:pt x="15" y="10"/>
                    <a:pt x="13" y="11"/>
                  </a:cubicBezTo>
                  <a:cubicBezTo>
                    <a:pt x="12" y="13"/>
                    <a:pt x="10" y="14"/>
                    <a:pt x="11" y="15"/>
                  </a:cubicBezTo>
                  <a:cubicBezTo>
                    <a:pt x="12" y="15"/>
                    <a:pt x="13" y="16"/>
                    <a:pt x="11" y="16"/>
                  </a:cubicBezTo>
                  <a:cubicBezTo>
                    <a:pt x="10" y="17"/>
                    <a:pt x="9" y="16"/>
                    <a:pt x="9" y="18"/>
                  </a:cubicBezTo>
                  <a:cubicBezTo>
                    <a:pt x="8" y="21"/>
                    <a:pt x="8" y="21"/>
                    <a:pt x="6" y="21"/>
                  </a:cubicBezTo>
                  <a:cubicBezTo>
                    <a:pt x="5" y="20"/>
                    <a:pt x="4" y="19"/>
                    <a:pt x="6" y="17"/>
                  </a:cubicBezTo>
                  <a:cubicBezTo>
                    <a:pt x="8" y="15"/>
                    <a:pt x="8" y="16"/>
                    <a:pt x="9" y="14"/>
                  </a:cubicBezTo>
                  <a:cubicBezTo>
                    <a:pt x="10" y="13"/>
                    <a:pt x="11" y="11"/>
                    <a:pt x="9" y="7"/>
                  </a:cubicBezTo>
                  <a:cubicBezTo>
                    <a:pt x="9" y="7"/>
                    <a:pt x="8" y="6"/>
                    <a:pt x="9" y="4"/>
                  </a:cubicBezTo>
                  <a:cubicBezTo>
                    <a:pt x="10" y="2"/>
                    <a:pt x="12" y="0"/>
                    <a:pt x="9" y="1"/>
                  </a:cubicBezTo>
                  <a:cubicBezTo>
                    <a:pt x="7" y="3"/>
                    <a:pt x="5" y="5"/>
                    <a:pt x="4" y="7"/>
                  </a:cubicBezTo>
                  <a:cubicBezTo>
                    <a:pt x="2" y="9"/>
                    <a:pt x="3" y="10"/>
                    <a:pt x="2"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6" name="Freeform 846">
              <a:extLst>
                <a:ext uri="{FF2B5EF4-FFF2-40B4-BE49-F238E27FC236}">
                  <a16:creationId xmlns:a16="http://schemas.microsoft.com/office/drawing/2014/main" id="{23907136-A2DD-41D6-BF10-70078C967DBF}"/>
                </a:ext>
              </a:extLst>
            </p:cNvPr>
            <p:cNvSpPr>
              <a:spLocks/>
            </p:cNvSpPr>
            <p:nvPr/>
          </p:nvSpPr>
          <p:spPr bwMode="auto">
            <a:xfrm>
              <a:off x="6120" y="2667"/>
              <a:ext cx="1" cy="3"/>
            </a:xfrm>
            <a:custGeom>
              <a:avLst/>
              <a:gdLst>
                <a:gd name="T0" fmla="*/ 1 w 1"/>
                <a:gd name="T1" fmla="*/ 0 h 2"/>
                <a:gd name="T2" fmla="*/ 0 w 1"/>
                <a:gd name="T3" fmla="*/ 1 h 2"/>
                <a:gd name="T4" fmla="*/ 1 w 1"/>
                <a:gd name="T5" fmla="*/ 0 h 2"/>
              </a:gdLst>
              <a:ahLst/>
              <a:cxnLst>
                <a:cxn ang="0">
                  <a:pos x="T0" y="T1"/>
                </a:cxn>
                <a:cxn ang="0">
                  <a:pos x="T2" y="T3"/>
                </a:cxn>
                <a:cxn ang="0">
                  <a:pos x="T4" y="T5"/>
                </a:cxn>
              </a:cxnLst>
              <a:rect l="0" t="0" r="r" b="b"/>
              <a:pathLst>
                <a:path w="1" h="2">
                  <a:moveTo>
                    <a:pt x="1" y="0"/>
                  </a:moveTo>
                  <a:cubicBezTo>
                    <a:pt x="1" y="0"/>
                    <a:pt x="0" y="0"/>
                    <a:pt x="0" y="1"/>
                  </a:cubicBezTo>
                  <a:cubicBezTo>
                    <a:pt x="0" y="2"/>
                    <a:pt x="1" y="1"/>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7" name="Freeform 847">
              <a:extLst>
                <a:ext uri="{FF2B5EF4-FFF2-40B4-BE49-F238E27FC236}">
                  <a16:creationId xmlns:a16="http://schemas.microsoft.com/office/drawing/2014/main" id="{FDDE64B4-5325-4032-BD77-B5CF7C5AC38E}"/>
                </a:ext>
              </a:extLst>
            </p:cNvPr>
            <p:cNvSpPr>
              <a:spLocks/>
            </p:cNvSpPr>
            <p:nvPr/>
          </p:nvSpPr>
          <p:spPr bwMode="auto">
            <a:xfrm>
              <a:off x="6160" y="2682"/>
              <a:ext cx="5" cy="4"/>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0" y="0"/>
                    <a:pt x="3" y="3"/>
                    <a:pt x="4" y="3"/>
                  </a:cubicBezTo>
                  <a:cubicBezTo>
                    <a:pt x="4" y="3"/>
                    <a:pt x="3" y="1"/>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8" name="Freeform 848">
              <a:extLst>
                <a:ext uri="{FF2B5EF4-FFF2-40B4-BE49-F238E27FC236}">
                  <a16:creationId xmlns:a16="http://schemas.microsoft.com/office/drawing/2014/main" id="{9E0A9924-7770-416C-9430-06ECCBE532AF}"/>
                </a:ext>
              </a:extLst>
            </p:cNvPr>
            <p:cNvSpPr>
              <a:spLocks/>
            </p:cNvSpPr>
            <p:nvPr/>
          </p:nvSpPr>
          <p:spPr bwMode="auto">
            <a:xfrm>
              <a:off x="6138" y="2627"/>
              <a:ext cx="8" cy="15"/>
            </a:xfrm>
            <a:custGeom>
              <a:avLst/>
              <a:gdLst>
                <a:gd name="T0" fmla="*/ 0 w 6"/>
                <a:gd name="T1" fmla="*/ 7 h 11"/>
                <a:gd name="T2" fmla="*/ 2 w 6"/>
                <a:gd name="T3" fmla="*/ 10 h 11"/>
                <a:gd name="T4" fmla="*/ 6 w 6"/>
                <a:gd name="T5" fmla="*/ 5 h 11"/>
                <a:gd name="T6" fmla="*/ 4 w 6"/>
                <a:gd name="T7" fmla="*/ 2 h 11"/>
                <a:gd name="T8" fmla="*/ 0 w 6"/>
                <a:gd name="T9" fmla="*/ 7 h 11"/>
              </a:gdLst>
              <a:ahLst/>
              <a:cxnLst>
                <a:cxn ang="0">
                  <a:pos x="T0" y="T1"/>
                </a:cxn>
                <a:cxn ang="0">
                  <a:pos x="T2" y="T3"/>
                </a:cxn>
                <a:cxn ang="0">
                  <a:pos x="T4" y="T5"/>
                </a:cxn>
                <a:cxn ang="0">
                  <a:pos x="T6" y="T7"/>
                </a:cxn>
                <a:cxn ang="0">
                  <a:pos x="T8" y="T9"/>
                </a:cxn>
              </a:cxnLst>
              <a:rect l="0" t="0" r="r" b="b"/>
              <a:pathLst>
                <a:path w="6" h="11">
                  <a:moveTo>
                    <a:pt x="0" y="7"/>
                  </a:moveTo>
                  <a:cubicBezTo>
                    <a:pt x="1" y="11"/>
                    <a:pt x="0" y="11"/>
                    <a:pt x="2" y="10"/>
                  </a:cubicBezTo>
                  <a:cubicBezTo>
                    <a:pt x="2" y="10"/>
                    <a:pt x="6" y="10"/>
                    <a:pt x="6" y="5"/>
                  </a:cubicBezTo>
                  <a:cubicBezTo>
                    <a:pt x="5" y="0"/>
                    <a:pt x="5" y="0"/>
                    <a:pt x="4" y="2"/>
                  </a:cubicBezTo>
                  <a:cubicBezTo>
                    <a:pt x="2" y="3"/>
                    <a:pt x="0" y="4"/>
                    <a:pt x="0"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9" name="Freeform 849">
              <a:extLst>
                <a:ext uri="{FF2B5EF4-FFF2-40B4-BE49-F238E27FC236}">
                  <a16:creationId xmlns:a16="http://schemas.microsoft.com/office/drawing/2014/main" id="{3262A35F-0B08-4D81-880B-A4A874A83D96}"/>
                </a:ext>
              </a:extLst>
            </p:cNvPr>
            <p:cNvSpPr>
              <a:spLocks/>
            </p:cNvSpPr>
            <p:nvPr/>
          </p:nvSpPr>
          <p:spPr bwMode="auto">
            <a:xfrm>
              <a:off x="6182" y="2697"/>
              <a:ext cx="8" cy="4"/>
            </a:xfrm>
            <a:custGeom>
              <a:avLst/>
              <a:gdLst>
                <a:gd name="T0" fmla="*/ 1 w 6"/>
                <a:gd name="T1" fmla="*/ 2 h 3"/>
                <a:gd name="T2" fmla="*/ 4 w 6"/>
                <a:gd name="T3" fmla="*/ 1 h 3"/>
                <a:gd name="T4" fmla="*/ 2 w 6"/>
                <a:gd name="T5" fmla="*/ 1 h 3"/>
                <a:gd name="T6" fmla="*/ 1 w 6"/>
                <a:gd name="T7" fmla="*/ 2 h 3"/>
              </a:gdLst>
              <a:ahLst/>
              <a:cxnLst>
                <a:cxn ang="0">
                  <a:pos x="T0" y="T1"/>
                </a:cxn>
                <a:cxn ang="0">
                  <a:pos x="T2" y="T3"/>
                </a:cxn>
                <a:cxn ang="0">
                  <a:pos x="T4" y="T5"/>
                </a:cxn>
                <a:cxn ang="0">
                  <a:pos x="T6" y="T7"/>
                </a:cxn>
              </a:cxnLst>
              <a:rect l="0" t="0" r="r" b="b"/>
              <a:pathLst>
                <a:path w="6" h="3">
                  <a:moveTo>
                    <a:pt x="1" y="2"/>
                  </a:moveTo>
                  <a:cubicBezTo>
                    <a:pt x="1" y="2"/>
                    <a:pt x="6" y="1"/>
                    <a:pt x="4" y="1"/>
                  </a:cubicBezTo>
                  <a:cubicBezTo>
                    <a:pt x="2" y="1"/>
                    <a:pt x="3" y="2"/>
                    <a:pt x="2" y="1"/>
                  </a:cubicBezTo>
                  <a:cubicBezTo>
                    <a:pt x="1" y="0"/>
                    <a:pt x="0" y="3"/>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0" name="Freeform 850">
              <a:extLst>
                <a:ext uri="{FF2B5EF4-FFF2-40B4-BE49-F238E27FC236}">
                  <a16:creationId xmlns:a16="http://schemas.microsoft.com/office/drawing/2014/main" id="{B48767C1-3DDE-4527-B05B-C0EBC9713E6D}"/>
                </a:ext>
              </a:extLst>
            </p:cNvPr>
            <p:cNvSpPr>
              <a:spLocks/>
            </p:cNvSpPr>
            <p:nvPr/>
          </p:nvSpPr>
          <p:spPr bwMode="auto">
            <a:xfrm>
              <a:off x="6187" y="2700"/>
              <a:ext cx="9" cy="9"/>
            </a:xfrm>
            <a:custGeom>
              <a:avLst/>
              <a:gdLst>
                <a:gd name="T0" fmla="*/ 3 w 6"/>
                <a:gd name="T1" fmla="*/ 7 h 7"/>
                <a:gd name="T2" fmla="*/ 6 w 6"/>
                <a:gd name="T3" fmla="*/ 3 h 7"/>
                <a:gd name="T4" fmla="*/ 3 w 6"/>
                <a:gd name="T5" fmla="*/ 0 h 7"/>
                <a:gd name="T6" fmla="*/ 1 w 6"/>
                <a:gd name="T7" fmla="*/ 3 h 7"/>
                <a:gd name="T8" fmla="*/ 3 w 6"/>
                <a:gd name="T9" fmla="*/ 7 h 7"/>
              </a:gdLst>
              <a:ahLst/>
              <a:cxnLst>
                <a:cxn ang="0">
                  <a:pos x="T0" y="T1"/>
                </a:cxn>
                <a:cxn ang="0">
                  <a:pos x="T2" y="T3"/>
                </a:cxn>
                <a:cxn ang="0">
                  <a:pos x="T4" y="T5"/>
                </a:cxn>
                <a:cxn ang="0">
                  <a:pos x="T6" y="T7"/>
                </a:cxn>
                <a:cxn ang="0">
                  <a:pos x="T8" y="T9"/>
                </a:cxn>
              </a:cxnLst>
              <a:rect l="0" t="0" r="r" b="b"/>
              <a:pathLst>
                <a:path w="6" h="7">
                  <a:moveTo>
                    <a:pt x="3" y="7"/>
                  </a:moveTo>
                  <a:cubicBezTo>
                    <a:pt x="5" y="6"/>
                    <a:pt x="6" y="5"/>
                    <a:pt x="6" y="3"/>
                  </a:cubicBezTo>
                  <a:cubicBezTo>
                    <a:pt x="5" y="0"/>
                    <a:pt x="5" y="0"/>
                    <a:pt x="3" y="0"/>
                  </a:cubicBezTo>
                  <a:cubicBezTo>
                    <a:pt x="2" y="1"/>
                    <a:pt x="0" y="0"/>
                    <a:pt x="1" y="3"/>
                  </a:cubicBezTo>
                  <a:cubicBezTo>
                    <a:pt x="1" y="3"/>
                    <a:pt x="2" y="7"/>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1" name="Freeform 851">
              <a:extLst>
                <a:ext uri="{FF2B5EF4-FFF2-40B4-BE49-F238E27FC236}">
                  <a16:creationId xmlns:a16="http://schemas.microsoft.com/office/drawing/2014/main" id="{F799B83D-2071-483B-B851-DA223AD0AF91}"/>
                </a:ext>
              </a:extLst>
            </p:cNvPr>
            <p:cNvSpPr>
              <a:spLocks/>
            </p:cNvSpPr>
            <p:nvPr/>
          </p:nvSpPr>
          <p:spPr bwMode="auto">
            <a:xfrm>
              <a:off x="6178" y="2682"/>
              <a:ext cx="25" cy="10"/>
            </a:xfrm>
            <a:custGeom>
              <a:avLst/>
              <a:gdLst>
                <a:gd name="T0" fmla="*/ 5 w 18"/>
                <a:gd name="T1" fmla="*/ 5 h 7"/>
                <a:gd name="T2" fmla="*/ 6 w 18"/>
                <a:gd name="T3" fmla="*/ 5 h 7"/>
                <a:gd name="T4" fmla="*/ 9 w 18"/>
                <a:gd name="T5" fmla="*/ 7 h 7"/>
                <a:gd name="T6" fmla="*/ 11 w 18"/>
                <a:gd name="T7" fmla="*/ 5 h 7"/>
                <a:gd name="T8" fmla="*/ 12 w 18"/>
                <a:gd name="T9" fmla="*/ 5 h 7"/>
                <a:gd name="T10" fmla="*/ 15 w 18"/>
                <a:gd name="T11" fmla="*/ 6 h 7"/>
                <a:gd name="T12" fmla="*/ 16 w 18"/>
                <a:gd name="T13" fmla="*/ 2 h 7"/>
                <a:gd name="T14" fmla="*/ 12 w 18"/>
                <a:gd name="T15" fmla="*/ 1 h 7"/>
                <a:gd name="T16" fmla="*/ 8 w 18"/>
                <a:gd name="T17" fmla="*/ 0 h 7"/>
                <a:gd name="T18" fmla="*/ 8 w 18"/>
                <a:gd name="T19" fmla="*/ 2 h 7"/>
                <a:gd name="T20" fmla="*/ 10 w 18"/>
                <a:gd name="T21" fmla="*/ 4 h 7"/>
                <a:gd name="T22" fmla="*/ 7 w 18"/>
                <a:gd name="T23" fmla="*/ 2 h 7"/>
                <a:gd name="T24" fmla="*/ 3 w 18"/>
                <a:gd name="T25" fmla="*/ 2 h 7"/>
                <a:gd name="T26" fmla="*/ 2 w 18"/>
                <a:gd name="T27" fmla="*/ 4 h 7"/>
                <a:gd name="T28" fmla="*/ 4 w 18"/>
                <a:gd name="T29" fmla="*/ 4 h 7"/>
                <a:gd name="T30" fmla="*/ 5 w 18"/>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7">
                  <a:moveTo>
                    <a:pt x="5" y="5"/>
                  </a:moveTo>
                  <a:cubicBezTo>
                    <a:pt x="5" y="6"/>
                    <a:pt x="6" y="6"/>
                    <a:pt x="6" y="5"/>
                  </a:cubicBezTo>
                  <a:cubicBezTo>
                    <a:pt x="7" y="3"/>
                    <a:pt x="8" y="6"/>
                    <a:pt x="9" y="7"/>
                  </a:cubicBezTo>
                  <a:cubicBezTo>
                    <a:pt x="10" y="7"/>
                    <a:pt x="11" y="6"/>
                    <a:pt x="11" y="5"/>
                  </a:cubicBezTo>
                  <a:cubicBezTo>
                    <a:pt x="11" y="5"/>
                    <a:pt x="12" y="5"/>
                    <a:pt x="12" y="5"/>
                  </a:cubicBezTo>
                  <a:cubicBezTo>
                    <a:pt x="13" y="5"/>
                    <a:pt x="12" y="5"/>
                    <a:pt x="15" y="6"/>
                  </a:cubicBezTo>
                  <a:cubicBezTo>
                    <a:pt x="18" y="6"/>
                    <a:pt x="17" y="3"/>
                    <a:pt x="16" y="2"/>
                  </a:cubicBezTo>
                  <a:cubicBezTo>
                    <a:pt x="15" y="1"/>
                    <a:pt x="13" y="1"/>
                    <a:pt x="12" y="1"/>
                  </a:cubicBezTo>
                  <a:cubicBezTo>
                    <a:pt x="10" y="0"/>
                    <a:pt x="10" y="0"/>
                    <a:pt x="8" y="0"/>
                  </a:cubicBezTo>
                  <a:cubicBezTo>
                    <a:pt x="6" y="1"/>
                    <a:pt x="7" y="1"/>
                    <a:pt x="8" y="2"/>
                  </a:cubicBezTo>
                  <a:cubicBezTo>
                    <a:pt x="9" y="2"/>
                    <a:pt x="11" y="4"/>
                    <a:pt x="10" y="4"/>
                  </a:cubicBezTo>
                  <a:cubicBezTo>
                    <a:pt x="8" y="4"/>
                    <a:pt x="7" y="4"/>
                    <a:pt x="7" y="2"/>
                  </a:cubicBezTo>
                  <a:cubicBezTo>
                    <a:pt x="6" y="0"/>
                    <a:pt x="6" y="1"/>
                    <a:pt x="3" y="2"/>
                  </a:cubicBezTo>
                  <a:cubicBezTo>
                    <a:pt x="0" y="3"/>
                    <a:pt x="2" y="4"/>
                    <a:pt x="2" y="4"/>
                  </a:cubicBezTo>
                  <a:cubicBezTo>
                    <a:pt x="2" y="4"/>
                    <a:pt x="3" y="4"/>
                    <a:pt x="4" y="4"/>
                  </a:cubicBezTo>
                  <a:cubicBezTo>
                    <a:pt x="5" y="4"/>
                    <a:pt x="5" y="3"/>
                    <a:pt x="5"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2" name="Freeform 852">
              <a:extLst>
                <a:ext uri="{FF2B5EF4-FFF2-40B4-BE49-F238E27FC236}">
                  <a16:creationId xmlns:a16="http://schemas.microsoft.com/office/drawing/2014/main" id="{9764859E-C8C3-4568-ACE9-9C978518A2C6}"/>
                </a:ext>
              </a:extLst>
            </p:cNvPr>
            <p:cNvSpPr>
              <a:spLocks/>
            </p:cNvSpPr>
            <p:nvPr/>
          </p:nvSpPr>
          <p:spPr bwMode="auto">
            <a:xfrm>
              <a:off x="6347" y="2848"/>
              <a:ext cx="11" cy="6"/>
            </a:xfrm>
            <a:custGeom>
              <a:avLst/>
              <a:gdLst>
                <a:gd name="T0" fmla="*/ 7 w 8"/>
                <a:gd name="T1" fmla="*/ 4 h 4"/>
                <a:gd name="T2" fmla="*/ 6 w 8"/>
                <a:gd name="T3" fmla="*/ 0 h 4"/>
                <a:gd name="T4" fmla="*/ 4 w 8"/>
                <a:gd name="T5" fmla="*/ 1 h 4"/>
                <a:gd name="T6" fmla="*/ 7 w 8"/>
                <a:gd name="T7" fmla="*/ 4 h 4"/>
              </a:gdLst>
              <a:ahLst/>
              <a:cxnLst>
                <a:cxn ang="0">
                  <a:pos x="T0" y="T1"/>
                </a:cxn>
                <a:cxn ang="0">
                  <a:pos x="T2" y="T3"/>
                </a:cxn>
                <a:cxn ang="0">
                  <a:pos x="T4" y="T5"/>
                </a:cxn>
                <a:cxn ang="0">
                  <a:pos x="T6" y="T7"/>
                </a:cxn>
              </a:cxnLst>
              <a:rect l="0" t="0" r="r" b="b"/>
              <a:pathLst>
                <a:path w="8" h="4">
                  <a:moveTo>
                    <a:pt x="7" y="4"/>
                  </a:moveTo>
                  <a:cubicBezTo>
                    <a:pt x="8" y="3"/>
                    <a:pt x="6" y="0"/>
                    <a:pt x="6" y="0"/>
                  </a:cubicBezTo>
                  <a:cubicBezTo>
                    <a:pt x="6" y="0"/>
                    <a:pt x="4" y="1"/>
                    <a:pt x="4" y="1"/>
                  </a:cubicBezTo>
                  <a:cubicBezTo>
                    <a:pt x="0" y="4"/>
                    <a:pt x="6" y="4"/>
                    <a:pt x="7"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3" name="Freeform 853">
              <a:extLst>
                <a:ext uri="{FF2B5EF4-FFF2-40B4-BE49-F238E27FC236}">
                  <a16:creationId xmlns:a16="http://schemas.microsoft.com/office/drawing/2014/main" id="{0F9FBF6B-06E9-49C4-83E9-57E473914091}"/>
                </a:ext>
              </a:extLst>
            </p:cNvPr>
            <p:cNvSpPr>
              <a:spLocks/>
            </p:cNvSpPr>
            <p:nvPr/>
          </p:nvSpPr>
          <p:spPr bwMode="auto">
            <a:xfrm>
              <a:off x="6331" y="2832"/>
              <a:ext cx="29" cy="26"/>
            </a:xfrm>
            <a:custGeom>
              <a:avLst/>
              <a:gdLst>
                <a:gd name="T0" fmla="*/ 19 w 21"/>
                <a:gd name="T1" fmla="*/ 3 h 19"/>
                <a:gd name="T2" fmla="*/ 15 w 21"/>
                <a:gd name="T3" fmla="*/ 0 h 19"/>
                <a:gd name="T4" fmla="*/ 6 w 21"/>
                <a:gd name="T5" fmla="*/ 4 h 19"/>
                <a:gd name="T6" fmla="*/ 1 w 21"/>
                <a:gd name="T7" fmla="*/ 15 h 19"/>
                <a:gd name="T8" fmla="*/ 2 w 21"/>
                <a:gd name="T9" fmla="*/ 16 h 19"/>
                <a:gd name="T10" fmla="*/ 9 w 21"/>
                <a:gd name="T11" fmla="*/ 16 h 19"/>
                <a:gd name="T12" fmla="*/ 13 w 21"/>
                <a:gd name="T13" fmla="*/ 14 h 19"/>
                <a:gd name="T14" fmla="*/ 16 w 21"/>
                <a:gd name="T15" fmla="*/ 12 h 19"/>
                <a:gd name="T16" fmla="*/ 18 w 21"/>
                <a:gd name="T17" fmla="*/ 10 h 19"/>
                <a:gd name="T18" fmla="*/ 19 w 21"/>
                <a:gd name="T19" fmla="*/ 7 h 19"/>
                <a:gd name="T20" fmla="*/ 19 w 21"/>
                <a:gd name="T2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9">
                  <a:moveTo>
                    <a:pt x="19" y="3"/>
                  </a:moveTo>
                  <a:cubicBezTo>
                    <a:pt x="19" y="3"/>
                    <a:pt x="16" y="0"/>
                    <a:pt x="15" y="0"/>
                  </a:cubicBezTo>
                  <a:cubicBezTo>
                    <a:pt x="14" y="1"/>
                    <a:pt x="8" y="1"/>
                    <a:pt x="6" y="4"/>
                  </a:cubicBezTo>
                  <a:cubicBezTo>
                    <a:pt x="4" y="7"/>
                    <a:pt x="1" y="11"/>
                    <a:pt x="1" y="15"/>
                  </a:cubicBezTo>
                  <a:cubicBezTo>
                    <a:pt x="0" y="19"/>
                    <a:pt x="0" y="16"/>
                    <a:pt x="2" y="16"/>
                  </a:cubicBezTo>
                  <a:cubicBezTo>
                    <a:pt x="5" y="16"/>
                    <a:pt x="8" y="16"/>
                    <a:pt x="9" y="16"/>
                  </a:cubicBezTo>
                  <a:cubicBezTo>
                    <a:pt x="11" y="16"/>
                    <a:pt x="12" y="16"/>
                    <a:pt x="13" y="14"/>
                  </a:cubicBezTo>
                  <a:cubicBezTo>
                    <a:pt x="15" y="13"/>
                    <a:pt x="15" y="12"/>
                    <a:pt x="16" y="12"/>
                  </a:cubicBezTo>
                  <a:cubicBezTo>
                    <a:pt x="18" y="12"/>
                    <a:pt x="19" y="11"/>
                    <a:pt x="18" y="10"/>
                  </a:cubicBezTo>
                  <a:cubicBezTo>
                    <a:pt x="18" y="9"/>
                    <a:pt x="19" y="8"/>
                    <a:pt x="19" y="7"/>
                  </a:cubicBezTo>
                  <a:cubicBezTo>
                    <a:pt x="20" y="6"/>
                    <a:pt x="21" y="4"/>
                    <a:pt x="19"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4" name="Freeform 854">
              <a:extLst>
                <a:ext uri="{FF2B5EF4-FFF2-40B4-BE49-F238E27FC236}">
                  <a16:creationId xmlns:a16="http://schemas.microsoft.com/office/drawing/2014/main" id="{06523691-FA36-42DE-B137-4D93D42928A5}"/>
                </a:ext>
              </a:extLst>
            </p:cNvPr>
            <p:cNvSpPr>
              <a:spLocks/>
            </p:cNvSpPr>
            <p:nvPr/>
          </p:nvSpPr>
          <p:spPr bwMode="auto">
            <a:xfrm>
              <a:off x="6273" y="2700"/>
              <a:ext cx="4" cy="5"/>
            </a:xfrm>
            <a:custGeom>
              <a:avLst/>
              <a:gdLst>
                <a:gd name="T0" fmla="*/ 0 w 3"/>
                <a:gd name="T1" fmla="*/ 3 h 4"/>
                <a:gd name="T2" fmla="*/ 2 w 3"/>
                <a:gd name="T3" fmla="*/ 3 h 4"/>
                <a:gd name="T4" fmla="*/ 1 w 3"/>
                <a:gd name="T5" fmla="*/ 1 h 4"/>
                <a:gd name="T6" fmla="*/ 0 w 3"/>
                <a:gd name="T7" fmla="*/ 3 h 4"/>
              </a:gdLst>
              <a:ahLst/>
              <a:cxnLst>
                <a:cxn ang="0">
                  <a:pos x="T0" y="T1"/>
                </a:cxn>
                <a:cxn ang="0">
                  <a:pos x="T2" y="T3"/>
                </a:cxn>
                <a:cxn ang="0">
                  <a:pos x="T4" y="T5"/>
                </a:cxn>
                <a:cxn ang="0">
                  <a:pos x="T6" y="T7"/>
                </a:cxn>
              </a:cxnLst>
              <a:rect l="0" t="0" r="r" b="b"/>
              <a:pathLst>
                <a:path w="3" h="4">
                  <a:moveTo>
                    <a:pt x="0" y="3"/>
                  </a:moveTo>
                  <a:cubicBezTo>
                    <a:pt x="0" y="3"/>
                    <a:pt x="0" y="3"/>
                    <a:pt x="2" y="3"/>
                  </a:cubicBezTo>
                  <a:cubicBezTo>
                    <a:pt x="3" y="4"/>
                    <a:pt x="2" y="2"/>
                    <a:pt x="1" y="1"/>
                  </a:cubicBezTo>
                  <a:cubicBezTo>
                    <a:pt x="0" y="0"/>
                    <a:pt x="0" y="3"/>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5" name="Freeform 855">
              <a:extLst>
                <a:ext uri="{FF2B5EF4-FFF2-40B4-BE49-F238E27FC236}">
                  <a16:creationId xmlns:a16="http://schemas.microsoft.com/office/drawing/2014/main" id="{C512E771-D48E-4099-B8F0-EB6A7E9315AE}"/>
                </a:ext>
              </a:extLst>
            </p:cNvPr>
            <p:cNvSpPr>
              <a:spLocks/>
            </p:cNvSpPr>
            <p:nvPr/>
          </p:nvSpPr>
          <p:spPr bwMode="auto">
            <a:xfrm>
              <a:off x="6283" y="2694"/>
              <a:ext cx="10" cy="6"/>
            </a:xfrm>
            <a:custGeom>
              <a:avLst/>
              <a:gdLst>
                <a:gd name="T0" fmla="*/ 4 w 7"/>
                <a:gd name="T1" fmla="*/ 1 h 4"/>
                <a:gd name="T2" fmla="*/ 4 w 7"/>
                <a:gd name="T3" fmla="*/ 2 h 4"/>
                <a:gd name="T4" fmla="*/ 6 w 7"/>
                <a:gd name="T5" fmla="*/ 3 h 4"/>
                <a:gd name="T6" fmla="*/ 4 w 7"/>
                <a:gd name="T7" fmla="*/ 1 h 4"/>
              </a:gdLst>
              <a:ahLst/>
              <a:cxnLst>
                <a:cxn ang="0">
                  <a:pos x="T0" y="T1"/>
                </a:cxn>
                <a:cxn ang="0">
                  <a:pos x="T2" y="T3"/>
                </a:cxn>
                <a:cxn ang="0">
                  <a:pos x="T4" y="T5"/>
                </a:cxn>
                <a:cxn ang="0">
                  <a:pos x="T6" y="T7"/>
                </a:cxn>
              </a:cxnLst>
              <a:rect l="0" t="0" r="r" b="b"/>
              <a:pathLst>
                <a:path w="7" h="4">
                  <a:moveTo>
                    <a:pt x="4" y="1"/>
                  </a:moveTo>
                  <a:cubicBezTo>
                    <a:pt x="4" y="1"/>
                    <a:pt x="0" y="0"/>
                    <a:pt x="4" y="2"/>
                  </a:cubicBezTo>
                  <a:cubicBezTo>
                    <a:pt x="4" y="2"/>
                    <a:pt x="7" y="4"/>
                    <a:pt x="6" y="3"/>
                  </a:cubicBezTo>
                  <a:cubicBezTo>
                    <a:pt x="6" y="1"/>
                    <a:pt x="5"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6" name="Freeform 856">
              <a:extLst>
                <a:ext uri="{FF2B5EF4-FFF2-40B4-BE49-F238E27FC236}">
                  <a16:creationId xmlns:a16="http://schemas.microsoft.com/office/drawing/2014/main" id="{F7957993-ABE5-4F68-8886-A6C712322066}"/>
                </a:ext>
              </a:extLst>
            </p:cNvPr>
            <p:cNvSpPr>
              <a:spLocks/>
            </p:cNvSpPr>
            <p:nvPr/>
          </p:nvSpPr>
          <p:spPr bwMode="auto">
            <a:xfrm>
              <a:off x="6293" y="2697"/>
              <a:ext cx="13" cy="10"/>
            </a:xfrm>
            <a:custGeom>
              <a:avLst/>
              <a:gdLst>
                <a:gd name="T0" fmla="*/ 3 w 10"/>
                <a:gd name="T1" fmla="*/ 7 h 7"/>
                <a:gd name="T2" fmla="*/ 7 w 10"/>
                <a:gd name="T3" fmla="*/ 7 h 7"/>
                <a:gd name="T4" fmla="*/ 8 w 10"/>
                <a:gd name="T5" fmla="*/ 5 h 7"/>
                <a:gd name="T6" fmla="*/ 4 w 10"/>
                <a:gd name="T7" fmla="*/ 3 h 7"/>
                <a:gd name="T8" fmla="*/ 1 w 10"/>
                <a:gd name="T9" fmla="*/ 0 h 7"/>
                <a:gd name="T10" fmla="*/ 0 w 10"/>
                <a:gd name="T11" fmla="*/ 2 h 7"/>
                <a:gd name="T12" fmla="*/ 1 w 10"/>
                <a:gd name="T13" fmla="*/ 5 h 7"/>
                <a:gd name="T14" fmla="*/ 3 w 10"/>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3" y="7"/>
                  </a:moveTo>
                  <a:cubicBezTo>
                    <a:pt x="5" y="7"/>
                    <a:pt x="6" y="7"/>
                    <a:pt x="7" y="7"/>
                  </a:cubicBezTo>
                  <a:cubicBezTo>
                    <a:pt x="8" y="7"/>
                    <a:pt x="10" y="6"/>
                    <a:pt x="8" y="5"/>
                  </a:cubicBezTo>
                  <a:cubicBezTo>
                    <a:pt x="5" y="4"/>
                    <a:pt x="5" y="5"/>
                    <a:pt x="4" y="3"/>
                  </a:cubicBezTo>
                  <a:cubicBezTo>
                    <a:pt x="4" y="2"/>
                    <a:pt x="2" y="0"/>
                    <a:pt x="1" y="0"/>
                  </a:cubicBezTo>
                  <a:cubicBezTo>
                    <a:pt x="0" y="0"/>
                    <a:pt x="0" y="0"/>
                    <a:pt x="0" y="2"/>
                  </a:cubicBezTo>
                  <a:cubicBezTo>
                    <a:pt x="1" y="4"/>
                    <a:pt x="1" y="4"/>
                    <a:pt x="1" y="5"/>
                  </a:cubicBezTo>
                  <a:cubicBezTo>
                    <a:pt x="1" y="5"/>
                    <a:pt x="0" y="7"/>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7" name="Freeform 857">
              <a:extLst>
                <a:ext uri="{FF2B5EF4-FFF2-40B4-BE49-F238E27FC236}">
                  <a16:creationId xmlns:a16="http://schemas.microsoft.com/office/drawing/2014/main" id="{3E20D49B-EBBB-4665-A3FB-D2478BB8F74C}"/>
                </a:ext>
              </a:extLst>
            </p:cNvPr>
            <p:cNvSpPr>
              <a:spLocks/>
            </p:cNvSpPr>
            <p:nvPr/>
          </p:nvSpPr>
          <p:spPr bwMode="auto">
            <a:xfrm>
              <a:off x="6283" y="2714"/>
              <a:ext cx="35" cy="6"/>
            </a:xfrm>
            <a:custGeom>
              <a:avLst/>
              <a:gdLst>
                <a:gd name="T0" fmla="*/ 6 w 25"/>
                <a:gd name="T1" fmla="*/ 2 h 5"/>
                <a:gd name="T2" fmla="*/ 17 w 25"/>
                <a:gd name="T3" fmla="*/ 5 h 5"/>
                <a:gd name="T4" fmla="*/ 23 w 25"/>
                <a:gd name="T5" fmla="*/ 4 h 5"/>
                <a:gd name="T6" fmla="*/ 19 w 25"/>
                <a:gd name="T7" fmla="*/ 3 h 5"/>
                <a:gd name="T8" fmla="*/ 8 w 25"/>
                <a:gd name="T9" fmla="*/ 1 h 5"/>
                <a:gd name="T10" fmla="*/ 6 w 25"/>
                <a:gd name="T11" fmla="*/ 2 h 5"/>
              </a:gdLst>
              <a:ahLst/>
              <a:cxnLst>
                <a:cxn ang="0">
                  <a:pos x="T0" y="T1"/>
                </a:cxn>
                <a:cxn ang="0">
                  <a:pos x="T2" y="T3"/>
                </a:cxn>
                <a:cxn ang="0">
                  <a:pos x="T4" y="T5"/>
                </a:cxn>
                <a:cxn ang="0">
                  <a:pos x="T6" y="T7"/>
                </a:cxn>
                <a:cxn ang="0">
                  <a:pos x="T8" y="T9"/>
                </a:cxn>
                <a:cxn ang="0">
                  <a:pos x="T10" y="T11"/>
                </a:cxn>
              </a:cxnLst>
              <a:rect l="0" t="0" r="r" b="b"/>
              <a:pathLst>
                <a:path w="25" h="5">
                  <a:moveTo>
                    <a:pt x="6" y="2"/>
                  </a:moveTo>
                  <a:cubicBezTo>
                    <a:pt x="9" y="3"/>
                    <a:pt x="16" y="5"/>
                    <a:pt x="17" y="5"/>
                  </a:cubicBezTo>
                  <a:cubicBezTo>
                    <a:pt x="18" y="5"/>
                    <a:pt x="20" y="5"/>
                    <a:pt x="23" y="4"/>
                  </a:cubicBezTo>
                  <a:cubicBezTo>
                    <a:pt x="25" y="3"/>
                    <a:pt x="20" y="2"/>
                    <a:pt x="19" y="3"/>
                  </a:cubicBezTo>
                  <a:cubicBezTo>
                    <a:pt x="17" y="3"/>
                    <a:pt x="15" y="2"/>
                    <a:pt x="8" y="1"/>
                  </a:cubicBezTo>
                  <a:cubicBezTo>
                    <a:pt x="0" y="0"/>
                    <a:pt x="6" y="2"/>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8" name="Freeform 858">
              <a:extLst>
                <a:ext uri="{FF2B5EF4-FFF2-40B4-BE49-F238E27FC236}">
                  <a16:creationId xmlns:a16="http://schemas.microsoft.com/office/drawing/2014/main" id="{C885165E-EADE-47EC-8028-0BE51A04F2BE}"/>
                </a:ext>
              </a:extLst>
            </p:cNvPr>
            <p:cNvSpPr>
              <a:spLocks/>
            </p:cNvSpPr>
            <p:nvPr/>
          </p:nvSpPr>
          <p:spPr bwMode="auto">
            <a:xfrm>
              <a:off x="6002" y="2692"/>
              <a:ext cx="6"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4" y="0"/>
                    <a:pt x="3" y="0"/>
                  </a:cubicBezTo>
                  <a:cubicBezTo>
                    <a:pt x="1" y="0"/>
                    <a:pt x="0" y="1"/>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9" name="Freeform 859">
              <a:extLst>
                <a:ext uri="{FF2B5EF4-FFF2-40B4-BE49-F238E27FC236}">
                  <a16:creationId xmlns:a16="http://schemas.microsoft.com/office/drawing/2014/main" id="{AE5105E9-AB58-4A32-9204-3C1DFF3E7648}"/>
                </a:ext>
              </a:extLst>
            </p:cNvPr>
            <p:cNvSpPr>
              <a:spLocks/>
            </p:cNvSpPr>
            <p:nvPr/>
          </p:nvSpPr>
          <p:spPr bwMode="auto">
            <a:xfrm>
              <a:off x="6003" y="2784"/>
              <a:ext cx="7" cy="9"/>
            </a:xfrm>
            <a:custGeom>
              <a:avLst/>
              <a:gdLst>
                <a:gd name="T0" fmla="*/ 4 w 5"/>
                <a:gd name="T1" fmla="*/ 5 h 7"/>
                <a:gd name="T2" fmla="*/ 4 w 5"/>
                <a:gd name="T3" fmla="*/ 1 h 7"/>
                <a:gd name="T4" fmla="*/ 4 w 5"/>
                <a:gd name="T5" fmla="*/ 7 h 7"/>
                <a:gd name="T6" fmla="*/ 4 w 5"/>
                <a:gd name="T7" fmla="*/ 5 h 7"/>
              </a:gdLst>
              <a:ahLst/>
              <a:cxnLst>
                <a:cxn ang="0">
                  <a:pos x="T0" y="T1"/>
                </a:cxn>
                <a:cxn ang="0">
                  <a:pos x="T2" y="T3"/>
                </a:cxn>
                <a:cxn ang="0">
                  <a:pos x="T4" y="T5"/>
                </a:cxn>
                <a:cxn ang="0">
                  <a:pos x="T6" y="T7"/>
                </a:cxn>
              </a:cxnLst>
              <a:rect l="0" t="0" r="r" b="b"/>
              <a:pathLst>
                <a:path w="5" h="7">
                  <a:moveTo>
                    <a:pt x="4" y="5"/>
                  </a:moveTo>
                  <a:cubicBezTo>
                    <a:pt x="4" y="3"/>
                    <a:pt x="5" y="0"/>
                    <a:pt x="4" y="1"/>
                  </a:cubicBezTo>
                  <a:cubicBezTo>
                    <a:pt x="2" y="2"/>
                    <a:pt x="0" y="4"/>
                    <a:pt x="4" y="7"/>
                  </a:cubicBezTo>
                  <a:cubicBezTo>
                    <a:pt x="4" y="7"/>
                    <a:pt x="4" y="7"/>
                    <a:pt x="4"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0" name="Freeform 860">
              <a:extLst>
                <a:ext uri="{FF2B5EF4-FFF2-40B4-BE49-F238E27FC236}">
                  <a16:creationId xmlns:a16="http://schemas.microsoft.com/office/drawing/2014/main" id="{B771C3AC-D218-4752-8AA2-A768F39E4FAB}"/>
                </a:ext>
              </a:extLst>
            </p:cNvPr>
            <p:cNvSpPr>
              <a:spLocks/>
            </p:cNvSpPr>
            <p:nvPr/>
          </p:nvSpPr>
          <p:spPr bwMode="auto">
            <a:xfrm>
              <a:off x="6014" y="2775"/>
              <a:ext cx="12" cy="18"/>
            </a:xfrm>
            <a:custGeom>
              <a:avLst/>
              <a:gdLst>
                <a:gd name="T0" fmla="*/ 2 w 8"/>
                <a:gd name="T1" fmla="*/ 12 h 13"/>
                <a:gd name="T2" fmla="*/ 5 w 8"/>
                <a:gd name="T3" fmla="*/ 11 h 13"/>
                <a:gd name="T4" fmla="*/ 6 w 8"/>
                <a:gd name="T5" fmla="*/ 8 h 13"/>
                <a:gd name="T6" fmla="*/ 8 w 8"/>
                <a:gd name="T7" fmla="*/ 3 h 13"/>
                <a:gd name="T8" fmla="*/ 5 w 8"/>
                <a:gd name="T9" fmla="*/ 1 h 13"/>
                <a:gd name="T10" fmla="*/ 3 w 8"/>
                <a:gd name="T11" fmla="*/ 2 h 13"/>
                <a:gd name="T12" fmla="*/ 2 w 8"/>
                <a:gd name="T13" fmla="*/ 5 h 13"/>
                <a:gd name="T14" fmla="*/ 1 w 8"/>
                <a:gd name="T15" fmla="*/ 9 h 13"/>
                <a:gd name="T16" fmla="*/ 2 w 8"/>
                <a:gd name="T1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3">
                  <a:moveTo>
                    <a:pt x="2" y="12"/>
                  </a:moveTo>
                  <a:cubicBezTo>
                    <a:pt x="4" y="12"/>
                    <a:pt x="5" y="13"/>
                    <a:pt x="5" y="11"/>
                  </a:cubicBezTo>
                  <a:cubicBezTo>
                    <a:pt x="5" y="9"/>
                    <a:pt x="6" y="10"/>
                    <a:pt x="6" y="8"/>
                  </a:cubicBezTo>
                  <a:cubicBezTo>
                    <a:pt x="7" y="6"/>
                    <a:pt x="8" y="4"/>
                    <a:pt x="8" y="3"/>
                  </a:cubicBezTo>
                  <a:cubicBezTo>
                    <a:pt x="7" y="1"/>
                    <a:pt x="7" y="0"/>
                    <a:pt x="5" y="1"/>
                  </a:cubicBezTo>
                  <a:cubicBezTo>
                    <a:pt x="4" y="2"/>
                    <a:pt x="4" y="2"/>
                    <a:pt x="3" y="2"/>
                  </a:cubicBezTo>
                  <a:cubicBezTo>
                    <a:pt x="2" y="3"/>
                    <a:pt x="1" y="4"/>
                    <a:pt x="2" y="5"/>
                  </a:cubicBezTo>
                  <a:cubicBezTo>
                    <a:pt x="3" y="7"/>
                    <a:pt x="2" y="9"/>
                    <a:pt x="1" y="9"/>
                  </a:cubicBezTo>
                  <a:cubicBezTo>
                    <a:pt x="1" y="9"/>
                    <a:pt x="0" y="11"/>
                    <a:pt x="2"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1" name="Freeform 861">
              <a:extLst>
                <a:ext uri="{FF2B5EF4-FFF2-40B4-BE49-F238E27FC236}">
                  <a16:creationId xmlns:a16="http://schemas.microsoft.com/office/drawing/2014/main" id="{97C8BFF2-F8BB-48C9-A161-8D787421AF38}"/>
                </a:ext>
              </a:extLst>
            </p:cNvPr>
            <p:cNvSpPr>
              <a:spLocks/>
            </p:cNvSpPr>
            <p:nvPr/>
          </p:nvSpPr>
          <p:spPr bwMode="auto">
            <a:xfrm>
              <a:off x="6021" y="2773"/>
              <a:ext cx="14" cy="24"/>
            </a:xfrm>
            <a:custGeom>
              <a:avLst/>
              <a:gdLst>
                <a:gd name="T0" fmla="*/ 4 w 10"/>
                <a:gd name="T1" fmla="*/ 3 h 18"/>
                <a:gd name="T2" fmla="*/ 3 w 10"/>
                <a:gd name="T3" fmla="*/ 11 h 18"/>
                <a:gd name="T4" fmla="*/ 1 w 10"/>
                <a:gd name="T5" fmla="*/ 17 h 18"/>
                <a:gd name="T6" fmla="*/ 5 w 10"/>
                <a:gd name="T7" fmla="*/ 17 h 18"/>
                <a:gd name="T8" fmla="*/ 8 w 10"/>
                <a:gd name="T9" fmla="*/ 15 h 18"/>
                <a:gd name="T10" fmla="*/ 9 w 10"/>
                <a:gd name="T11" fmla="*/ 12 h 18"/>
                <a:gd name="T12" fmla="*/ 6 w 10"/>
                <a:gd name="T13" fmla="*/ 6 h 18"/>
                <a:gd name="T14" fmla="*/ 9 w 10"/>
                <a:gd name="T15" fmla="*/ 5 h 18"/>
                <a:gd name="T16" fmla="*/ 10 w 10"/>
                <a:gd name="T17" fmla="*/ 4 h 18"/>
                <a:gd name="T18" fmla="*/ 7 w 10"/>
                <a:gd name="T19" fmla="*/ 0 h 18"/>
                <a:gd name="T20" fmla="*/ 4 w 10"/>
                <a:gd name="T21"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8">
                  <a:moveTo>
                    <a:pt x="4" y="3"/>
                  </a:moveTo>
                  <a:cubicBezTo>
                    <a:pt x="4" y="5"/>
                    <a:pt x="3" y="10"/>
                    <a:pt x="3" y="11"/>
                  </a:cubicBezTo>
                  <a:cubicBezTo>
                    <a:pt x="2" y="13"/>
                    <a:pt x="0" y="16"/>
                    <a:pt x="1" y="17"/>
                  </a:cubicBezTo>
                  <a:cubicBezTo>
                    <a:pt x="2" y="18"/>
                    <a:pt x="4" y="18"/>
                    <a:pt x="5" y="17"/>
                  </a:cubicBezTo>
                  <a:cubicBezTo>
                    <a:pt x="5" y="16"/>
                    <a:pt x="8" y="15"/>
                    <a:pt x="8" y="15"/>
                  </a:cubicBezTo>
                  <a:cubicBezTo>
                    <a:pt x="9" y="14"/>
                    <a:pt x="10" y="13"/>
                    <a:pt x="9" y="12"/>
                  </a:cubicBezTo>
                  <a:cubicBezTo>
                    <a:pt x="7" y="11"/>
                    <a:pt x="5" y="9"/>
                    <a:pt x="6" y="6"/>
                  </a:cubicBezTo>
                  <a:cubicBezTo>
                    <a:pt x="7" y="4"/>
                    <a:pt x="9" y="5"/>
                    <a:pt x="9" y="5"/>
                  </a:cubicBezTo>
                  <a:cubicBezTo>
                    <a:pt x="9" y="5"/>
                    <a:pt x="10" y="6"/>
                    <a:pt x="10" y="4"/>
                  </a:cubicBezTo>
                  <a:cubicBezTo>
                    <a:pt x="9" y="2"/>
                    <a:pt x="8" y="0"/>
                    <a:pt x="7" y="0"/>
                  </a:cubicBezTo>
                  <a:cubicBezTo>
                    <a:pt x="6" y="0"/>
                    <a:pt x="4" y="0"/>
                    <a:pt x="4"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2" name="Freeform 862">
              <a:extLst>
                <a:ext uri="{FF2B5EF4-FFF2-40B4-BE49-F238E27FC236}">
                  <a16:creationId xmlns:a16="http://schemas.microsoft.com/office/drawing/2014/main" id="{F55167BB-F201-4679-90A7-3E6975C0B5C6}"/>
                </a:ext>
              </a:extLst>
            </p:cNvPr>
            <p:cNvSpPr>
              <a:spLocks/>
            </p:cNvSpPr>
            <p:nvPr/>
          </p:nvSpPr>
          <p:spPr bwMode="auto">
            <a:xfrm>
              <a:off x="6028" y="2763"/>
              <a:ext cx="9" cy="5"/>
            </a:xfrm>
            <a:custGeom>
              <a:avLst/>
              <a:gdLst>
                <a:gd name="T0" fmla="*/ 5 w 6"/>
                <a:gd name="T1" fmla="*/ 2 h 4"/>
                <a:gd name="T2" fmla="*/ 2 w 6"/>
                <a:gd name="T3" fmla="*/ 0 h 4"/>
                <a:gd name="T4" fmla="*/ 3 w 6"/>
                <a:gd name="T5" fmla="*/ 4 h 4"/>
                <a:gd name="T6" fmla="*/ 5 w 6"/>
                <a:gd name="T7" fmla="*/ 2 h 4"/>
              </a:gdLst>
              <a:ahLst/>
              <a:cxnLst>
                <a:cxn ang="0">
                  <a:pos x="T0" y="T1"/>
                </a:cxn>
                <a:cxn ang="0">
                  <a:pos x="T2" y="T3"/>
                </a:cxn>
                <a:cxn ang="0">
                  <a:pos x="T4" y="T5"/>
                </a:cxn>
                <a:cxn ang="0">
                  <a:pos x="T6" y="T7"/>
                </a:cxn>
              </a:cxnLst>
              <a:rect l="0" t="0" r="r" b="b"/>
              <a:pathLst>
                <a:path w="6" h="4">
                  <a:moveTo>
                    <a:pt x="5" y="2"/>
                  </a:moveTo>
                  <a:cubicBezTo>
                    <a:pt x="4" y="0"/>
                    <a:pt x="4" y="0"/>
                    <a:pt x="2" y="0"/>
                  </a:cubicBezTo>
                  <a:cubicBezTo>
                    <a:pt x="1" y="0"/>
                    <a:pt x="0" y="2"/>
                    <a:pt x="3" y="4"/>
                  </a:cubicBezTo>
                  <a:cubicBezTo>
                    <a:pt x="3" y="4"/>
                    <a:pt x="6" y="4"/>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3" name="Freeform 863">
              <a:extLst>
                <a:ext uri="{FF2B5EF4-FFF2-40B4-BE49-F238E27FC236}">
                  <a16:creationId xmlns:a16="http://schemas.microsoft.com/office/drawing/2014/main" id="{5647A6DE-E047-4FC7-A0B7-FB4CC05F1EE2}"/>
                </a:ext>
              </a:extLst>
            </p:cNvPr>
            <p:cNvSpPr>
              <a:spLocks/>
            </p:cNvSpPr>
            <p:nvPr/>
          </p:nvSpPr>
          <p:spPr bwMode="auto">
            <a:xfrm>
              <a:off x="6080" y="2605"/>
              <a:ext cx="6" cy="11"/>
            </a:xfrm>
            <a:custGeom>
              <a:avLst/>
              <a:gdLst>
                <a:gd name="T0" fmla="*/ 2 w 5"/>
                <a:gd name="T1" fmla="*/ 1 h 8"/>
                <a:gd name="T2" fmla="*/ 3 w 5"/>
                <a:gd name="T3" fmla="*/ 4 h 8"/>
                <a:gd name="T4" fmla="*/ 4 w 5"/>
                <a:gd name="T5" fmla="*/ 4 h 8"/>
                <a:gd name="T6" fmla="*/ 2 w 5"/>
                <a:gd name="T7" fmla="*/ 1 h 8"/>
              </a:gdLst>
              <a:ahLst/>
              <a:cxnLst>
                <a:cxn ang="0">
                  <a:pos x="T0" y="T1"/>
                </a:cxn>
                <a:cxn ang="0">
                  <a:pos x="T2" y="T3"/>
                </a:cxn>
                <a:cxn ang="0">
                  <a:pos x="T4" y="T5"/>
                </a:cxn>
                <a:cxn ang="0">
                  <a:pos x="T6" y="T7"/>
                </a:cxn>
              </a:cxnLst>
              <a:rect l="0" t="0" r="r" b="b"/>
              <a:pathLst>
                <a:path w="5" h="8">
                  <a:moveTo>
                    <a:pt x="2" y="1"/>
                  </a:moveTo>
                  <a:cubicBezTo>
                    <a:pt x="0" y="0"/>
                    <a:pt x="3" y="4"/>
                    <a:pt x="3" y="4"/>
                  </a:cubicBezTo>
                  <a:cubicBezTo>
                    <a:pt x="4" y="8"/>
                    <a:pt x="5" y="5"/>
                    <a:pt x="4" y="4"/>
                  </a:cubicBezTo>
                  <a:cubicBezTo>
                    <a:pt x="2" y="3"/>
                    <a:pt x="4"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4" name="Freeform 864">
              <a:extLst>
                <a:ext uri="{FF2B5EF4-FFF2-40B4-BE49-F238E27FC236}">
                  <a16:creationId xmlns:a16="http://schemas.microsoft.com/office/drawing/2014/main" id="{CE177DB1-7C31-47B8-BAFE-7F7ADEB20F6F}"/>
                </a:ext>
              </a:extLst>
            </p:cNvPr>
            <p:cNvSpPr>
              <a:spLocks/>
            </p:cNvSpPr>
            <p:nvPr/>
          </p:nvSpPr>
          <p:spPr bwMode="auto">
            <a:xfrm>
              <a:off x="6106" y="2589"/>
              <a:ext cx="5" cy="15"/>
            </a:xfrm>
            <a:custGeom>
              <a:avLst/>
              <a:gdLst>
                <a:gd name="T0" fmla="*/ 3 w 4"/>
                <a:gd name="T1" fmla="*/ 4 h 11"/>
                <a:gd name="T2" fmla="*/ 3 w 4"/>
                <a:gd name="T3" fmla="*/ 1 h 11"/>
                <a:gd name="T4" fmla="*/ 1 w 4"/>
                <a:gd name="T5" fmla="*/ 2 h 11"/>
                <a:gd name="T6" fmla="*/ 1 w 4"/>
                <a:gd name="T7" fmla="*/ 7 h 11"/>
                <a:gd name="T8" fmla="*/ 3 w 4"/>
                <a:gd name="T9" fmla="*/ 6 h 11"/>
                <a:gd name="T10" fmla="*/ 3 w 4"/>
                <a:gd name="T11" fmla="*/ 4 h 11"/>
              </a:gdLst>
              <a:ahLst/>
              <a:cxnLst>
                <a:cxn ang="0">
                  <a:pos x="T0" y="T1"/>
                </a:cxn>
                <a:cxn ang="0">
                  <a:pos x="T2" y="T3"/>
                </a:cxn>
                <a:cxn ang="0">
                  <a:pos x="T4" y="T5"/>
                </a:cxn>
                <a:cxn ang="0">
                  <a:pos x="T6" y="T7"/>
                </a:cxn>
                <a:cxn ang="0">
                  <a:pos x="T8" y="T9"/>
                </a:cxn>
                <a:cxn ang="0">
                  <a:pos x="T10" y="T11"/>
                </a:cxn>
              </a:cxnLst>
              <a:rect l="0" t="0" r="r" b="b"/>
              <a:pathLst>
                <a:path w="4" h="11">
                  <a:moveTo>
                    <a:pt x="3" y="4"/>
                  </a:moveTo>
                  <a:cubicBezTo>
                    <a:pt x="2" y="3"/>
                    <a:pt x="3" y="3"/>
                    <a:pt x="3" y="1"/>
                  </a:cubicBezTo>
                  <a:cubicBezTo>
                    <a:pt x="2" y="0"/>
                    <a:pt x="1" y="2"/>
                    <a:pt x="1" y="2"/>
                  </a:cubicBezTo>
                  <a:cubicBezTo>
                    <a:pt x="0" y="2"/>
                    <a:pt x="0" y="4"/>
                    <a:pt x="1" y="7"/>
                  </a:cubicBezTo>
                  <a:cubicBezTo>
                    <a:pt x="1" y="11"/>
                    <a:pt x="1" y="8"/>
                    <a:pt x="3" y="6"/>
                  </a:cubicBezTo>
                  <a:cubicBezTo>
                    <a:pt x="4" y="4"/>
                    <a:pt x="3" y="4"/>
                    <a:pt x="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5" name="Freeform 865">
              <a:extLst>
                <a:ext uri="{FF2B5EF4-FFF2-40B4-BE49-F238E27FC236}">
                  <a16:creationId xmlns:a16="http://schemas.microsoft.com/office/drawing/2014/main" id="{5451A94E-DBA1-4BB0-B0B8-2EB7A11E5F68}"/>
                </a:ext>
              </a:extLst>
            </p:cNvPr>
            <p:cNvSpPr>
              <a:spLocks/>
            </p:cNvSpPr>
            <p:nvPr/>
          </p:nvSpPr>
          <p:spPr bwMode="auto">
            <a:xfrm>
              <a:off x="5886" y="2747"/>
              <a:ext cx="7" cy="19"/>
            </a:xfrm>
            <a:custGeom>
              <a:avLst/>
              <a:gdLst>
                <a:gd name="T0" fmla="*/ 3 w 5"/>
                <a:gd name="T1" fmla="*/ 2 h 14"/>
                <a:gd name="T2" fmla="*/ 1 w 5"/>
                <a:gd name="T3" fmla="*/ 9 h 14"/>
                <a:gd name="T4" fmla="*/ 1 w 5"/>
                <a:gd name="T5" fmla="*/ 13 h 14"/>
                <a:gd name="T6" fmla="*/ 3 w 5"/>
                <a:gd name="T7" fmla="*/ 12 h 14"/>
                <a:gd name="T8" fmla="*/ 5 w 5"/>
                <a:gd name="T9" fmla="*/ 10 h 14"/>
                <a:gd name="T10" fmla="*/ 5 w 5"/>
                <a:gd name="T11" fmla="*/ 2 h 14"/>
                <a:gd name="T12" fmla="*/ 3 w 5"/>
                <a:gd name="T13" fmla="*/ 2 h 14"/>
              </a:gdLst>
              <a:ahLst/>
              <a:cxnLst>
                <a:cxn ang="0">
                  <a:pos x="T0" y="T1"/>
                </a:cxn>
                <a:cxn ang="0">
                  <a:pos x="T2" y="T3"/>
                </a:cxn>
                <a:cxn ang="0">
                  <a:pos x="T4" y="T5"/>
                </a:cxn>
                <a:cxn ang="0">
                  <a:pos x="T6" y="T7"/>
                </a:cxn>
                <a:cxn ang="0">
                  <a:pos x="T8" y="T9"/>
                </a:cxn>
                <a:cxn ang="0">
                  <a:pos x="T10" y="T11"/>
                </a:cxn>
                <a:cxn ang="0">
                  <a:pos x="T12" y="T13"/>
                </a:cxn>
              </a:cxnLst>
              <a:rect l="0" t="0" r="r" b="b"/>
              <a:pathLst>
                <a:path w="5" h="14">
                  <a:moveTo>
                    <a:pt x="3" y="2"/>
                  </a:moveTo>
                  <a:cubicBezTo>
                    <a:pt x="0" y="4"/>
                    <a:pt x="1" y="8"/>
                    <a:pt x="1" y="9"/>
                  </a:cubicBezTo>
                  <a:cubicBezTo>
                    <a:pt x="1" y="10"/>
                    <a:pt x="2" y="11"/>
                    <a:pt x="1" y="13"/>
                  </a:cubicBezTo>
                  <a:cubicBezTo>
                    <a:pt x="1" y="14"/>
                    <a:pt x="2" y="13"/>
                    <a:pt x="3" y="12"/>
                  </a:cubicBezTo>
                  <a:cubicBezTo>
                    <a:pt x="5" y="11"/>
                    <a:pt x="5" y="11"/>
                    <a:pt x="5" y="10"/>
                  </a:cubicBezTo>
                  <a:cubicBezTo>
                    <a:pt x="5" y="9"/>
                    <a:pt x="4" y="5"/>
                    <a:pt x="5" y="2"/>
                  </a:cubicBezTo>
                  <a:cubicBezTo>
                    <a:pt x="5" y="0"/>
                    <a:pt x="3"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6" name="Freeform 866">
              <a:extLst>
                <a:ext uri="{FF2B5EF4-FFF2-40B4-BE49-F238E27FC236}">
                  <a16:creationId xmlns:a16="http://schemas.microsoft.com/office/drawing/2014/main" id="{8B61F02C-1231-444B-8463-0EF30047C491}"/>
                </a:ext>
              </a:extLst>
            </p:cNvPr>
            <p:cNvSpPr>
              <a:spLocks/>
            </p:cNvSpPr>
            <p:nvPr/>
          </p:nvSpPr>
          <p:spPr bwMode="auto">
            <a:xfrm>
              <a:off x="5893" y="2751"/>
              <a:ext cx="3" cy="6"/>
            </a:xfrm>
            <a:custGeom>
              <a:avLst/>
              <a:gdLst>
                <a:gd name="T0" fmla="*/ 1 w 2"/>
                <a:gd name="T1" fmla="*/ 1 h 5"/>
                <a:gd name="T2" fmla="*/ 1 w 2"/>
                <a:gd name="T3" fmla="*/ 4 h 5"/>
                <a:gd name="T4" fmla="*/ 1 w 2"/>
                <a:gd name="T5" fmla="*/ 1 h 5"/>
              </a:gdLst>
              <a:ahLst/>
              <a:cxnLst>
                <a:cxn ang="0">
                  <a:pos x="T0" y="T1"/>
                </a:cxn>
                <a:cxn ang="0">
                  <a:pos x="T2" y="T3"/>
                </a:cxn>
                <a:cxn ang="0">
                  <a:pos x="T4" y="T5"/>
                </a:cxn>
              </a:cxnLst>
              <a:rect l="0" t="0" r="r" b="b"/>
              <a:pathLst>
                <a:path w="2" h="5">
                  <a:moveTo>
                    <a:pt x="1" y="1"/>
                  </a:moveTo>
                  <a:cubicBezTo>
                    <a:pt x="1" y="1"/>
                    <a:pt x="0" y="5"/>
                    <a:pt x="1" y="4"/>
                  </a:cubicBezTo>
                  <a:cubicBezTo>
                    <a:pt x="2" y="3"/>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7" name="Freeform 867">
              <a:extLst>
                <a:ext uri="{FF2B5EF4-FFF2-40B4-BE49-F238E27FC236}">
                  <a16:creationId xmlns:a16="http://schemas.microsoft.com/office/drawing/2014/main" id="{01C6DF72-8BFC-44F6-B3B6-3EEA5F2FAA09}"/>
                </a:ext>
              </a:extLst>
            </p:cNvPr>
            <p:cNvSpPr>
              <a:spLocks/>
            </p:cNvSpPr>
            <p:nvPr/>
          </p:nvSpPr>
          <p:spPr bwMode="auto">
            <a:xfrm>
              <a:off x="5912" y="2608"/>
              <a:ext cx="4" cy="4"/>
            </a:xfrm>
            <a:custGeom>
              <a:avLst/>
              <a:gdLst>
                <a:gd name="T0" fmla="*/ 0 w 3"/>
                <a:gd name="T1" fmla="*/ 1 h 3"/>
                <a:gd name="T2" fmla="*/ 3 w 3"/>
                <a:gd name="T3" fmla="*/ 3 h 3"/>
                <a:gd name="T4" fmla="*/ 0 w 3"/>
                <a:gd name="T5" fmla="*/ 1 h 3"/>
              </a:gdLst>
              <a:ahLst/>
              <a:cxnLst>
                <a:cxn ang="0">
                  <a:pos x="T0" y="T1"/>
                </a:cxn>
                <a:cxn ang="0">
                  <a:pos x="T2" y="T3"/>
                </a:cxn>
                <a:cxn ang="0">
                  <a:pos x="T4" y="T5"/>
                </a:cxn>
              </a:cxnLst>
              <a:rect l="0" t="0" r="r" b="b"/>
              <a:pathLst>
                <a:path w="3" h="3">
                  <a:moveTo>
                    <a:pt x="0" y="1"/>
                  </a:moveTo>
                  <a:cubicBezTo>
                    <a:pt x="0" y="2"/>
                    <a:pt x="3" y="3"/>
                    <a:pt x="3" y="3"/>
                  </a:cubicBezTo>
                  <a:cubicBezTo>
                    <a:pt x="3" y="2"/>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8" name="Freeform 868">
              <a:extLst>
                <a:ext uri="{FF2B5EF4-FFF2-40B4-BE49-F238E27FC236}">
                  <a16:creationId xmlns:a16="http://schemas.microsoft.com/office/drawing/2014/main" id="{65FC6E3F-8AFE-45F4-BC42-92DF08276C5A}"/>
                </a:ext>
              </a:extLst>
            </p:cNvPr>
            <p:cNvSpPr>
              <a:spLocks/>
            </p:cNvSpPr>
            <p:nvPr/>
          </p:nvSpPr>
          <p:spPr bwMode="auto">
            <a:xfrm>
              <a:off x="5918" y="2612"/>
              <a:ext cx="2" cy="4"/>
            </a:xfrm>
            <a:custGeom>
              <a:avLst/>
              <a:gdLst>
                <a:gd name="T0" fmla="*/ 1 w 2"/>
                <a:gd name="T1" fmla="*/ 0 h 3"/>
                <a:gd name="T2" fmla="*/ 2 w 2"/>
                <a:gd name="T3" fmla="*/ 3 h 3"/>
                <a:gd name="T4" fmla="*/ 1 w 2"/>
                <a:gd name="T5" fmla="*/ 0 h 3"/>
              </a:gdLst>
              <a:ahLst/>
              <a:cxnLst>
                <a:cxn ang="0">
                  <a:pos x="T0" y="T1"/>
                </a:cxn>
                <a:cxn ang="0">
                  <a:pos x="T2" y="T3"/>
                </a:cxn>
                <a:cxn ang="0">
                  <a:pos x="T4" y="T5"/>
                </a:cxn>
              </a:cxnLst>
              <a:rect l="0" t="0" r="r" b="b"/>
              <a:pathLst>
                <a:path w="2" h="3">
                  <a:moveTo>
                    <a:pt x="1" y="0"/>
                  </a:moveTo>
                  <a:cubicBezTo>
                    <a:pt x="0" y="1"/>
                    <a:pt x="2" y="3"/>
                    <a:pt x="2" y="3"/>
                  </a:cubicBezTo>
                  <a:cubicBezTo>
                    <a:pt x="2" y="2"/>
                    <a:pt x="1"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9" name="Freeform 869">
              <a:extLst>
                <a:ext uri="{FF2B5EF4-FFF2-40B4-BE49-F238E27FC236}">
                  <a16:creationId xmlns:a16="http://schemas.microsoft.com/office/drawing/2014/main" id="{BBF0DC34-7707-4944-9C2C-6D8CC467D7EA}"/>
                </a:ext>
              </a:extLst>
            </p:cNvPr>
            <p:cNvSpPr>
              <a:spLocks/>
            </p:cNvSpPr>
            <p:nvPr/>
          </p:nvSpPr>
          <p:spPr bwMode="auto">
            <a:xfrm>
              <a:off x="5922" y="2596"/>
              <a:ext cx="4" cy="6"/>
            </a:xfrm>
            <a:custGeom>
              <a:avLst/>
              <a:gdLst>
                <a:gd name="T0" fmla="*/ 0 w 3"/>
                <a:gd name="T1" fmla="*/ 1 h 5"/>
                <a:gd name="T2" fmla="*/ 3 w 3"/>
                <a:gd name="T3" fmla="*/ 2 h 5"/>
                <a:gd name="T4" fmla="*/ 0 w 3"/>
                <a:gd name="T5" fmla="*/ 1 h 5"/>
              </a:gdLst>
              <a:ahLst/>
              <a:cxnLst>
                <a:cxn ang="0">
                  <a:pos x="T0" y="T1"/>
                </a:cxn>
                <a:cxn ang="0">
                  <a:pos x="T2" y="T3"/>
                </a:cxn>
                <a:cxn ang="0">
                  <a:pos x="T4" y="T5"/>
                </a:cxn>
              </a:cxnLst>
              <a:rect l="0" t="0" r="r" b="b"/>
              <a:pathLst>
                <a:path w="3" h="5">
                  <a:moveTo>
                    <a:pt x="0" y="1"/>
                  </a:moveTo>
                  <a:cubicBezTo>
                    <a:pt x="0" y="2"/>
                    <a:pt x="2" y="5"/>
                    <a:pt x="3" y="2"/>
                  </a:cubicBezTo>
                  <a:cubicBezTo>
                    <a:pt x="3" y="2"/>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0" name="Freeform 870">
              <a:extLst>
                <a:ext uri="{FF2B5EF4-FFF2-40B4-BE49-F238E27FC236}">
                  <a16:creationId xmlns:a16="http://schemas.microsoft.com/office/drawing/2014/main" id="{8F99FC62-701D-407D-9FF1-715A8969890D}"/>
                </a:ext>
              </a:extLst>
            </p:cNvPr>
            <p:cNvSpPr>
              <a:spLocks/>
            </p:cNvSpPr>
            <p:nvPr/>
          </p:nvSpPr>
          <p:spPr bwMode="auto">
            <a:xfrm>
              <a:off x="6193" y="2688"/>
              <a:ext cx="208" cy="181"/>
            </a:xfrm>
            <a:custGeom>
              <a:avLst/>
              <a:gdLst>
                <a:gd name="T0" fmla="*/ 148 w 150"/>
                <a:gd name="T1" fmla="*/ 89 h 132"/>
                <a:gd name="T2" fmla="*/ 147 w 150"/>
                <a:gd name="T3" fmla="*/ 35 h 132"/>
                <a:gd name="T4" fmla="*/ 142 w 150"/>
                <a:gd name="T5" fmla="*/ 32 h 132"/>
                <a:gd name="T6" fmla="*/ 130 w 150"/>
                <a:gd name="T7" fmla="*/ 30 h 132"/>
                <a:gd name="T8" fmla="*/ 98 w 150"/>
                <a:gd name="T9" fmla="*/ 20 h 132"/>
                <a:gd name="T10" fmla="*/ 93 w 150"/>
                <a:gd name="T11" fmla="*/ 26 h 132"/>
                <a:gd name="T12" fmla="*/ 83 w 150"/>
                <a:gd name="T13" fmla="*/ 29 h 132"/>
                <a:gd name="T14" fmla="*/ 73 w 150"/>
                <a:gd name="T15" fmla="*/ 41 h 132"/>
                <a:gd name="T16" fmla="*/ 69 w 150"/>
                <a:gd name="T17" fmla="*/ 45 h 132"/>
                <a:gd name="T18" fmla="*/ 58 w 150"/>
                <a:gd name="T19" fmla="*/ 41 h 132"/>
                <a:gd name="T20" fmla="*/ 56 w 150"/>
                <a:gd name="T21" fmla="*/ 36 h 132"/>
                <a:gd name="T22" fmla="*/ 53 w 150"/>
                <a:gd name="T23" fmla="*/ 36 h 132"/>
                <a:gd name="T24" fmla="*/ 52 w 150"/>
                <a:gd name="T25" fmla="*/ 36 h 132"/>
                <a:gd name="T26" fmla="*/ 48 w 150"/>
                <a:gd name="T27" fmla="*/ 19 h 132"/>
                <a:gd name="T28" fmla="*/ 47 w 150"/>
                <a:gd name="T29" fmla="*/ 9 h 132"/>
                <a:gd name="T30" fmla="*/ 31 w 150"/>
                <a:gd name="T31" fmla="*/ 4 h 132"/>
                <a:gd name="T32" fmla="*/ 7 w 150"/>
                <a:gd name="T33" fmla="*/ 7 h 132"/>
                <a:gd name="T34" fmla="*/ 1 w 150"/>
                <a:gd name="T35" fmla="*/ 16 h 132"/>
                <a:gd name="T36" fmla="*/ 13 w 150"/>
                <a:gd name="T37" fmla="*/ 19 h 132"/>
                <a:gd name="T38" fmla="*/ 15 w 150"/>
                <a:gd name="T39" fmla="*/ 23 h 132"/>
                <a:gd name="T40" fmla="*/ 23 w 150"/>
                <a:gd name="T41" fmla="*/ 29 h 132"/>
                <a:gd name="T42" fmla="*/ 31 w 150"/>
                <a:gd name="T43" fmla="*/ 30 h 132"/>
                <a:gd name="T44" fmla="*/ 39 w 150"/>
                <a:gd name="T45" fmla="*/ 29 h 132"/>
                <a:gd name="T46" fmla="*/ 44 w 150"/>
                <a:gd name="T47" fmla="*/ 29 h 132"/>
                <a:gd name="T48" fmla="*/ 45 w 150"/>
                <a:gd name="T49" fmla="*/ 32 h 132"/>
                <a:gd name="T50" fmla="*/ 42 w 150"/>
                <a:gd name="T51" fmla="*/ 34 h 132"/>
                <a:gd name="T52" fmla="*/ 41 w 150"/>
                <a:gd name="T53" fmla="*/ 35 h 132"/>
                <a:gd name="T54" fmla="*/ 38 w 150"/>
                <a:gd name="T55" fmla="*/ 34 h 132"/>
                <a:gd name="T56" fmla="*/ 36 w 150"/>
                <a:gd name="T57" fmla="*/ 34 h 132"/>
                <a:gd name="T58" fmla="*/ 28 w 150"/>
                <a:gd name="T59" fmla="*/ 37 h 132"/>
                <a:gd name="T60" fmla="*/ 24 w 150"/>
                <a:gd name="T61" fmla="*/ 37 h 132"/>
                <a:gd name="T62" fmla="*/ 17 w 150"/>
                <a:gd name="T63" fmla="*/ 37 h 132"/>
                <a:gd name="T64" fmla="*/ 25 w 150"/>
                <a:gd name="T65" fmla="*/ 44 h 132"/>
                <a:gd name="T66" fmla="*/ 29 w 150"/>
                <a:gd name="T67" fmla="*/ 47 h 132"/>
                <a:gd name="T68" fmla="*/ 28 w 150"/>
                <a:gd name="T69" fmla="*/ 55 h 132"/>
                <a:gd name="T70" fmla="*/ 34 w 150"/>
                <a:gd name="T71" fmla="*/ 56 h 132"/>
                <a:gd name="T72" fmla="*/ 42 w 150"/>
                <a:gd name="T73" fmla="*/ 42 h 132"/>
                <a:gd name="T74" fmla="*/ 41 w 150"/>
                <a:gd name="T75" fmla="*/ 45 h 132"/>
                <a:gd name="T76" fmla="*/ 43 w 150"/>
                <a:gd name="T77" fmla="*/ 50 h 132"/>
                <a:gd name="T78" fmla="*/ 47 w 150"/>
                <a:gd name="T79" fmla="*/ 52 h 132"/>
                <a:gd name="T80" fmla="*/ 51 w 150"/>
                <a:gd name="T81" fmla="*/ 55 h 132"/>
                <a:gd name="T82" fmla="*/ 57 w 150"/>
                <a:gd name="T83" fmla="*/ 54 h 132"/>
                <a:gd name="T84" fmla="*/ 55 w 150"/>
                <a:gd name="T85" fmla="*/ 56 h 132"/>
                <a:gd name="T86" fmla="*/ 96 w 150"/>
                <a:gd name="T87" fmla="*/ 71 h 132"/>
                <a:gd name="T88" fmla="*/ 108 w 150"/>
                <a:gd name="T89" fmla="*/ 81 h 132"/>
                <a:gd name="T90" fmla="*/ 110 w 150"/>
                <a:gd name="T91" fmla="*/ 82 h 132"/>
                <a:gd name="T92" fmla="*/ 114 w 150"/>
                <a:gd name="T93" fmla="*/ 93 h 132"/>
                <a:gd name="T94" fmla="*/ 116 w 150"/>
                <a:gd name="T95" fmla="*/ 98 h 132"/>
                <a:gd name="T96" fmla="*/ 116 w 150"/>
                <a:gd name="T97" fmla="*/ 103 h 132"/>
                <a:gd name="T98" fmla="*/ 120 w 150"/>
                <a:gd name="T99" fmla="*/ 113 h 132"/>
                <a:gd name="T100" fmla="*/ 118 w 150"/>
                <a:gd name="T101" fmla="*/ 119 h 132"/>
                <a:gd name="T102" fmla="*/ 123 w 150"/>
                <a:gd name="T103" fmla="*/ 116 h 132"/>
                <a:gd name="T104" fmla="*/ 129 w 150"/>
                <a:gd name="T105" fmla="*/ 117 h 132"/>
                <a:gd name="T106" fmla="*/ 134 w 150"/>
                <a:gd name="T107" fmla="*/ 116 h 132"/>
                <a:gd name="T108" fmla="*/ 149 w 150"/>
                <a:gd name="T109" fmla="*/ 131 h 132"/>
                <a:gd name="T110" fmla="*/ 150 w 150"/>
                <a:gd name="T111" fmla="*/ 10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0" h="132">
                  <a:moveTo>
                    <a:pt x="148" y="97"/>
                  </a:moveTo>
                  <a:cubicBezTo>
                    <a:pt x="148" y="97"/>
                    <a:pt x="148" y="89"/>
                    <a:pt x="148" y="89"/>
                  </a:cubicBezTo>
                  <a:cubicBezTo>
                    <a:pt x="150" y="79"/>
                    <a:pt x="149" y="43"/>
                    <a:pt x="149" y="35"/>
                  </a:cubicBezTo>
                  <a:cubicBezTo>
                    <a:pt x="148" y="35"/>
                    <a:pt x="147" y="35"/>
                    <a:pt x="147" y="35"/>
                  </a:cubicBezTo>
                  <a:cubicBezTo>
                    <a:pt x="146" y="35"/>
                    <a:pt x="145" y="35"/>
                    <a:pt x="145" y="34"/>
                  </a:cubicBezTo>
                  <a:cubicBezTo>
                    <a:pt x="145" y="32"/>
                    <a:pt x="143" y="33"/>
                    <a:pt x="142" y="32"/>
                  </a:cubicBezTo>
                  <a:cubicBezTo>
                    <a:pt x="140" y="32"/>
                    <a:pt x="137" y="31"/>
                    <a:pt x="135" y="31"/>
                  </a:cubicBezTo>
                  <a:cubicBezTo>
                    <a:pt x="132" y="31"/>
                    <a:pt x="130" y="30"/>
                    <a:pt x="130" y="30"/>
                  </a:cubicBezTo>
                  <a:cubicBezTo>
                    <a:pt x="130" y="30"/>
                    <a:pt x="108" y="20"/>
                    <a:pt x="105" y="18"/>
                  </a:cubicBezTo>
                  <a:cubicBezTo>
                    <a:pt x="103" y="17"/>
                    <a:pt x="99" y="19"/>
                    <a:pt x="98" y="20"/>
                  </a:cubicBezTo>
                  <a:cubicBezTo>
                    <a:pt x="97" y="20"/>
                    <a:pt x="96" y="21"/>
                    <a:pt x="94" y="22"/>
                  </a:cubicBezTo>
                  <a:cubicBezTo>
                    <a:pt x="92" y="22"/>
                    <a:pt x="92" y="24"/>
                    <a:pt x="93" y="26"/>
                  </a:cubicBezTo>
                  <a:cubicBezTo>
                    <a:pt x="95" y="27"/>
                    <a:pt x="90" y="28"/>
                    <a:pt x="88" y="28"/>
                  </a:cubicBezTo>
                  <a:cubicBezTo>
                    <a:pt x="86" y="29"/>
                    <a:pt x="86" y="30"/>
                    <a:pt x="83" y="29"/>
                  </a:cubicBezTo>
                  <a:cubicBezTo>
                    <a:pt x="81" y="27"/>
                    <a:pt x="76" y="36"/>
                    <a:pt x="75" y="38"/>
                  </a:cubicBezTo>
                  <a:cubicBezTo>
                    <a:pt x="73" y="40"/>
                    <a:pt x="74" y="41"/>
                    <a:pt x="73" y="41"/>
                  </a:cubicBezTo>
                  <a:cubicBezTo>
                    <a:pt x="71" y="41"/>
                    <a:pt x="72" y="43"/>
                    <a:pt x="71" y="43"/>
                  </a:cubicBezTo>
                  <a:cubicBezTo>
                    <a:pt x="70" y="43"/>
                    <a:pt x="70" y="43"/>
                    <a:pt x="69" y="45"/>
                  </a:cubicBezTo>
                  <a:cubicBezTo>
                    <a:pt x="68" y="47"/>
                    <a:pt x="64" y="47"/>
                    <a:pt x="61" y="45"/>
                  </a:cubicBezTo>
                  <a:cubicBezTo>
                    <a:pt x="57" y="44"/>
                    <a:pt x="58" y="42"/>
                    <a:pt x="58" y="41"/>
                  </a:cubicBezTo>
                  <a:cubicBezTo>
                    <a:pt x="59" y="40"/>
                    <a:pt x="59" y="39"/>
                    <a:pt x="57" y="40"/>
                  </a:cubicBezTo>
                  <a:cubicBezTo>
                    <a:pt x="55" y="41"/>
                    <a:pt x="55" y="38"/>
                    <a:pt x="56" y="36"/>
                  </a:cubicBezTo>
                  <a:cubicBezTo>
                    <a:pt x="56" y="34"/>
                    <a:pt x="55" y="33"/>
                    <a:pt x="54" y="33"/>
                  </a:cubicBezTo>
                  <a:cubicBezTo>
                    <a:pt x="53" y="33"/>
                    <a:pt x="52" y="35"/>
                    <a:pt x="53" y="36"/>
                  </a:cubicBezTo>
                  <a:cubicBezTo>
                    <a:pt x="54" y="38"/>
                    <a:pt x="54" y="38"/>
                    <a:pt x="53" y="39"/>
                  </a:cubicBezTo>
                  <a:cubicBezTo>
                    <a:pt x="52" y="39"/>
                    <a:pt x="52" y="36"/>
                    <a:pt x="52" y="36"/>
                  </a:cubicBezTo>
                  <a:cubicBezTo>
                    <a:pt x="52" y="36"/>
                    <a:pt x="49" y="29"/>
                    <a:pt x="48" y="25"/>
                  </a:cubicBezTo>
                  <a:cubicBezTo>
                    <a:pt x="47" y="21"/>
                    <a:pt x="48" y="19"/>
                    <a:pt x="48" y="19"/>
                  </a:cubicBezTo>
                  <a:cubicBezTo>
                    <a:pt x="50" y="15"/>
                    <a:pt x="48" y="13"/>
                    <a:pt x="47" y="12"/>
                  </a:cubicBezTo>
                  <a:cubicBezTo>
                    <a:pt x="46" y="11"/>
                    <a:pt x="46" y="9"/>
                    <a:pt x="47" y="9"/>
                  </a:cubicBezTo>
                  <a:cubicBezTo>
                    <a:pt x="49" y="9"/>
                    <a:pt x="46" y="8"/>
                    <a:pt x="46" y="8"/>
                  </a:cubicBezTo>
                  <a:cubicBezTo>
                    <a:pt x="40" y="7"/>
                    <a:pt x="39" y="7"/>
                    <a:pt x="31" y="4"/>
                  </a:cubicBezTo>
                  <a:cubicBezTo>
                    <a:pt x="23" y="0"/>
                    <a:pt x="20" y="2"/>
                    <a:pt x="17" y="4"/>
                  </a:cubicBezTo>
                  <a:cubicBezTo>
                    <a:pt x="14" y="7"/>
                    <a:pt x="10" y="7"/>
                    <a:pt x="7" y="7"/>
                  </a:cubicBezTo>
                  <a:cubicBezTo>
                    <a:pt x="4" y="8"/>
                    <a:pt x="5" y="8"/>
                    <a:pt x="5" y="10"/>
                  </a:cubicBezTo>
                  <a:cubicBezTo>
                    <a:pt x="6" y="11"/>
                    <a:pt x="3" y="14"/>
                    <a:pt x="1" y="16"/>
                  </a:cubicBezTo>
                  <a:cubicBezTo>
                    <a:pt x="0" y="18"/>
                    <a:pt x="2" y="17"/>
                    <a:pt x="2" y="17"/>
                  </a:cubicBezTo>
                  <a:cubicBezTo>
                    <a:pt x="2" y="17"/>
                    <a:pt x="12" y="19"/>
                    <a:pt x="13" y="19"/>
                  </a:cubicBezTo>
                  <a:cubicBezTo>
                    <a:pt x="15" y="19"/>
                    <a:pt x="15" y="19"/>
                    <a:pt x="14" y="19"/>
                  </a:cubicBezTo>
                  <a:cubicBezTo>
                    <a:pt x="14" y="20"/>
                    <a:pt x="15" y="20"/>
                    <a:pt x="15" y="23"/>
                  </a:cubicBezTo>
                  <a:cubicBezTo>
                    <a:pt x="16" y="25"/>
                    <a:pt x="18" y="28"/>
                    <a:pt x="19" y="29"/>
                  </a:cubicBezTo>
                  <a:cubicBezTo>
                    <a:pt x="20" y="30"/>
                    <a:pt x="22" y="30"/>
                    <a:pt x="23" y="29"/>
                  </a:cubicBezTo>
                  <a:cubicBezTo>
                    <a:pt x="24" y="28"/>
                    <a:pt x="26" y="29"/>
                    <a:pt x="28" y="29"/>
                  </a:cubicBezTo>
                  <a:cubicBezTo>
                    <a:pt x="30" y="30"/>
                    <a:pt x="31" y="30"/>
                    <a:pt x="31" y="30"/>
                  </a:cubicBezTo>
                  <a:cubicBezTo>
                    <a:pt x="32" y="29"/>
                    <a:pt x="34" y="29"/>
                    <a:pt x="35" y="29"/>
                  </a:cubicBezTo>
                  <a:cubicBezTo>
                    <a:pt x="36" y="29"/>
                    <a:pt x="38" y="29"/>
                    <a:pt x="39" y="29"/>
                  </a:cubicBezTo>
                  <a:cubicBezTo>
                    <a:pt x="40" y="29"/>
                    <a:pt x="41" y="29"/>
                    <a:pt x="43" y="27"/>
                  </a:cubicBezTo>
                  <a:cubicBezTo>
                    <a:pt x="46" y="26"/>
                    <a:pt x="45" y="27"/>
                    <a:pt x="44" y="29"/>
                  </a:cubicBezTo>
                  <a:cubicBezTo>
                    <a:pt x="42" y="30"/>
                    <a:pt x="44" y="30"/>
                    <a:pt x="44" y="30"/>
                  </a:cubicBezTo>
                  <a:cubicBezTo>
                    <a:pt x="45" y="30"/>
                    <a:pt x="43" y="31"/>
                    <a:pt x="45" y="32"/>
                  </a:cubicBezTo>
                  <a:cubicBezTo>
                    <a:pt x="46" y="32"/>
                    <a:pt x="45" y="32"/>
                    <a:pt x="44" y="33"/>
                  </a:cubicBezTo>
                  <a:cubicBezTo>
                    <a:pt x="43" y="35"/>
                    <a:pt x="43" y="34"/>
                    <a:pt x="42" y="34"/>
                  </a:cubicBezTo>
                  <a:cubicBezTo>
                    <a:pt x="42" y="35"/>
                    <a:pt x="41" y="33"/>
                    <a:pt x="41" y="34"/>
                  </a:cubicBezTo>
                  <a:cubicBezTo>
                    <a:pt x="41" y="36"/>
                    <a:pt x="41" y="35"/>
                    <a:pt x="41" y="35"/>
                  </a:cubicBezTo>
                  <a:cubicBezTo>
                    <a:pt x="40" y="34"/>
                    <a:pt x="40" y="34"/>
                    <a:pt x="39" y="34"/>
                  </a:cubicBezTo>
                  <a:cubicBezTo>
                    <a:pt x="38" y="35"/>
                    <a:pt x="38" y="35"/>
                    <a:pt x="38" y="34"/>
                  </a:cubicBezTo>
                  <a:cubicBezTo>
                    <a:pt x="38" y="33"/>
                    <a:pt x="38" y="33"/>
                    <a:pt x="37" y="35"/>
                  </a:cubicBezTo>
                  <a:cubicBezTo>
                    <a:pt x="37" y="36"/>
                    <a:pt x="37" y="35"/>
                    <a:pt x="36" y="34"/>
                  </a:cubicBezTo>
                  <a:cubicBezTo>
                    <a:pt x="36" y="33"/>
                    <a:pt x="37" y="33"/>
                    <a:pt x="34" y="32"/>
                  </a:cubicBezTo>
                  <a:cubicBezTo>
                    <a:pt x="32" y="31"/>
                    <a:pt x="29" y="36"/>
                    <a:pt x="28" y="37"/>
                  </a:cubicBezTo>
                  <a:cubicBezTo>
                    <a:pt x="28" y="38"/>
                    <a:pt x="26" y="37"/>
                    <a:pt x="25" y="37"/>
                  </a:cubicBezTo>
                  <a:cubicBezTo>
                    <a:pt x="25" y="36"/>
                    <a:pt x="24" y="36"/>
                    <a:pt x="24" y="37"/>
                  </a:cubicBezTo>
                  <a:cubicBezTo>
                    <a:pt x="23" y="37"/>
                    <a:pt x="22" y="36"/>
                    <a:pt x="21" y="36"/>
                  </a:cubicBezTo>
                  <a:cubicBezTo>
                    <a:pt x="20" y="35"/>
                    <a:pt x="19" y="36"/>
                    <a:pt x="17" y="37"/>
                  </a:cubicBezTo>
                  <a:cubicBezTo>
                    <a:pt x="15" y="37"/>
                    <a:pt x="16" y="38"/>
                    <a:pt x="18" y="39"/>
                  </a:cubicBezTo>
                  <a:cubicBezTo>
                    <a:pt x="20" y="39"/>
                    <a:pt x="24" y="42"/>
                    <a:pt x="25" y="44"/>
                  </a:cubicBezTo>
                  <a:cubicBezTo>
                    <a:pt x="27" y="46"/>
                    <a:pt x="27" y="45"/>
                    <a:pt x="28" y="45"/>
                  </a:cubicBezTo>
                  <a:cubicBezTo>
                    <a:pt x="28" y="44"/>
                    <a:pt x="28" y="45"/>
                    <a:pt x="29" y="47"/>
                  </a:cubicBezTo>
                  <a:cubicBezTo>
                    <a:pt x="30" y="49"/>
                    <a:pt x="30" y="49"/>
                    <a:pt x="28" y="50"/>
                  </a:cubicBezTo>
                  <a:cubicBezTo>
                    <a:pt x="26" y="50"/>
                    <a:pt x="28" y="51"/>
                    <a:pt x="28" y="55"/>
                  </a:cubicBezTo>
                  <a:cubicBezTo>
                    <a:pt x="29" y="58"/>
                    <a:pt x="31" y="57"/>
                    <a:pt x="31" y="57"/>
                  </a:cubicBezTo>
                  <a:cubicBezTo>
                    <a:pt x="31" y="57"/>
                    <a:pt x="32" y="56"/>
                    <a:pt x="34" y="56"/>
                  </a:cubicBezTo>
                  <a:cubicBezTo>
                    <a:pt x="36" y="56"/>
                    <a:pt x="36" y="54"/>
                    <a:pt x="37" y="52"/>
                  </a:cubicBezTo>
                  <a:cubicBezTo>
                    <a:pt x="38" y="50"/>
                    <a:pt x="41" y="44"/>
                    <a:pt x="42" y="42"/>
                  </a:cubicBezTo>
                  <a:cubicBezTo>
                    <a:pt x="44" y="39"/>
                    <a:pt x="43" y="42"/>
                    <a:pt x="42" y="43"/>
                  </a:cubicBezTo>
                  <a:cubicBezTo>
                    <a:pt x="41" y="44"/>
                    <a:pt x="41" y="43"/>
                    <a:pt x="41" y="45"/>
                  </a:cubicBezTo>
                  <a:cubicBezTo>
                    <a:pt x="42" y="47"/>
                    <a:pt x="41" y="46"/>
                    <a:pt x="41" y="48"/>
                  </a:cubicBezTo>
                  <a:cubicBezTo>
                    <a:pt x="41" y="50"/>
                    <a:pt x="42" y="50"/>
                    <a:pt x="43" y="50"/>
                  </a:cubicBezTo>
                  <a:cubicBezTo>
                    <a:pt x="44" y="49"/>
                    <a:pt x="44" y="52"/>
                    <a:pt x="45" y="53"/>
                  </a:cubicBezTo>
                  <a:cubicBezTo>
                    <a:pt x="46" y="54"/>
                    <a:pt x="47" y="53"/>
                    <a:pt x="47" y="52"/>
                  </a:cubicBezTo>
                  <a:cubicBezTo>
                    <a:pt x="48" y="51"/>
                    <a:pt x="50" y="54"/>
                    <a:pt x="50" y="55"/>
                  </a:cubicBezTo>
                  <a:cubicBezTo>
                    <a:pt x="51" y="56"/>
                    <a:pt x="51" y="56"/>
                    <a:pt x="51" y="55"/>
                  </a:cubicBezTo>
                  <a:cubicBezTo>
                    <a:pt x="51" y="54"/>
                    <a:pt x="52" y="54"/>
                    <a:pt x="54" y="55"/>
                  </a:cubicBezTo>
                  <a:cubicBezTo>
                    <a:pt x="55" y="55"/>
                    <a:pt x="55" y="54"/>
                    <a:pt x="57" y="54"/>
                  </a:cubicBezTo>
                  <a:cubicBezTo>
                    <a:pt x="60" y="53"/>
                    <a:pt x="59" y="55"/>
                    <a:pt x="58" y="55"/>
                  </a:cubicBezTo>
                  <a:cubicBezTo>
                    <a:pt x="57" y="55"/>
                    <a:pt x="56" y="54"/>
                    <a:pt x="55" y="56"/>
                  </a:cubicBezTo>
                  <a:cubicBezTo>
                    <a:pt x="55" y="59"/>
                    <a:pt x="63" y="61"/>
                    <a:pt x="65" y="61"/>
                  </a:cubicBezTo>
                  <a:cubicBezTo>
                    <a:pt x="67" y="62"/>
                    <a:pt x="90" y="69"/>
                    <a:pt x="96" y="71"/>
                  </a:cubicBezTo>
                  <a:cubicBezTo>
                    <a:pt x="102" y="73"/>
                    <a:pt x="106" y="77"/>
                    <a:pt x="106" y="79"/>
                  </a:cubicBezTo>
                  <a:cubicBezTo>
                    <a:pt x="106" y="82"/>
                    <a:pt x="106" y="81"/>
                    <a:pt x="108" y="81"/>
                  </a:cubicBezTo>
                  <a:cubicBezTo>
                    <a:pt x="110" y="80"/>
                    <a:pt x="110" y="80"/>
                    <a:pt x="109" y="81"/>
                  </a:cubicBezTo>
                  <a:cubicBezTo>
                    <a:pt x="107" y="82"/>
                    <a:pt x="108" y="82"/>
                    <a:pt x="110" y="82"/>
                  </a:cubicBezTo>
                  <a:cubicBezTo>
                    <a:pt x="111" y="83"/>
                    <a:pt x="110" y="82"/>
                    <a:pt x="110" y="84"/>
                  </a:cubicBezTo>
                  <a:cubicBezTo>
                    <a:pt x="109" y="86"/>
                    <a:pt x="111" y="90"/>
                    <a:pt x="114" y="93"/>
                  </a:cubicBezTo>
                  <a:cubicBezTo>
                    <a:pt x="118" y="96"/>
                    <a:pt x="116" y="95"/>
                    <a:pt x="117" y="96"/>
                  </a:cubicBezTo>
                  <a:cubicBezTo>
                    <a:pt x="118" y="97"/>
                    <a:pt x="122" y="98"/>
                    <a:pt x="116" y="98"/>
                  </a:cubicBezTo>
                  <a:cubicBezTo>
                    <a:pt x="110" y="98"/>
                    <a:pt x="116" y="101"/>
                    <a:pt x="120" y="103"/>
                  </a:cubicBezTo>
                  <a:cubicBezTo>
                    <a:pt x="125" y="104"/>
                    <a:pt x="119" y="103"/>
                    <a:pt x="116" y="103"/>
                  </a:cubicBezTo>
                  <a:cubicBezTo>
                    <a:pt x="113" y="103"/>
                    <a:pt x="120" y="108"/>
                    <a:pt x="121" y="109"/>
                  </a:cubicBezTo>
                  <a:cubicBezTo>
                    <a:pt x="122" y="110"/>
                    <a:pt x="120" y="112"/>
                    <a:pt x="120" y="113"/>
                  </a:cubicBezTo>
                  <a:cubicBezTo>
                    <a:pt x="119" y="114"/>
                    <a:pt x="119" y="115"/>
                    <a:pt x="118" y="116"/>
                  </a:cubicBezTo>
                  <a:cubicBezTo>
                    <a:pt x="118" y="118"/>
                    <a:pt x="118" y="118"/>
                    <a:pt x="118" y="119"/>
                  </a:cubicBezTo>
                  <a:cubicBezTo>
                    <a:pt x="119" y="120"/>
                    <a:pt x="119" y="119"/>
                    <a:pt x="120" y="118"/>
                  </a:cubicBezTo>
                  <a:cubicBezTo>
                    <a:pt x="121" y="118"/>
                    <a:pt x="121" y="117"/>
                    <a:pt x="123" y="116"/>
                  </a:cubicBezTo>
                  <a:cubicBezTo>
                    <a:pt x="124" y="115"/>
                    <a:pt x="124" y="115"/>
                    <a:pt x="124" y="117"/>
                  </a:cubicBezTo>
                  <a:cubicBezTo>
                    <a:pt x="124" y="119"/>
                    <a:pt x="127" y="118"/>
                    <a:pt x="129" y="117"/>
                  </a:cubicBezTo>
                  <a:cubicBezTo>
                    <a:pt x="130" y="117"/>
                    <a:pt x="130" y="117"/>
                    <a:pt x="132" y="117"/>
                  </a:cubicBezTo>
                  <a:cubicBezTo>
                    <a:pt x="133" y="117"/>
                    <a:pt x="133" y="117"/>
                    <a:pt x="134" y="116"/>
                  </a:cubicBezTo>
                  <a:cubicBezTo>
                    <a:pt x="135" y="116"/>
                    <a:pt x="136" y="114"/>
                    <a:pt x="135" y="116"/>
                  </a:cubicBezTo>
                  <a:cubicBezTo>
                    <a:pt x="134" y="119"/>
                    <a:pt x="146" y="129"/>
                    <a:pt x="149" y="131"/>
                  </a:cubicBezTo>
                  <a:cubicBezTo>
                    <a:pt x="149" y="131"/>
                    <a:pt x="149" y="132"/>
                    <a:pt x="149" y="132"/>
                  </a:cubicBezTo>
                  <a:cubicBezTo>
                    <a:pt x="149" y="125"/>
                    <a:pt x="149" y="103"/>
                    <a:pt x="150" y="101"/>
                  </a:cubicBezTo>
                  <a:cubicBezTo>
                    <a:pt x="150" y="98"/>
                    <a:pt x="148" y="98"/>
                    <a:pt x="148" y="9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1" name="Freeform 871">
              <a:extLst>
                <a:ext uri="{FF2B5EF4-FFF2-40B4-BE49-F238E27FC236}">
                  <a16:creationId xmlns:a16="http://schemas.microsoft.com/office/drawing/2014/main" id="{4FF5907D-D759-440B-8E26-BF6AA1A540FB}"/>
                </a:ext>
              </a:extLst>
            </p:cNvPr>
            <p:cNvSpPr>
              <a:spLocks/>
            </p:cNvSpPr>
            <p:nvPr/>
          </p:nvSpPr>
          <p:spPr bwMode="auto">
            <a:xfrm>
              <a:off x="6038" y="2865"/>
              <a:ext cx="36" cy="30"/>
            </a:xfrm>
            <a:custGeom>
              <a:avLst/>
              <a:gdLst>
                <a:gd name="T0" fmla="*/ 26 w 26"/>
                <a:gd name="T1" fmla="*/ 2 h 22"/>
                <a:gd name="T2" fmla="*/ 23 w 26"/>
                <a:gd name="T3" fmla="*/ 0 h 22"/>
                <a:gd name="T4" fmla="*/ 17 w 26"/>
                <a:gd name="T5" fmla="*/ 3 h 22"/>
                <a:gd name="T6" fmla="*/ 16 w 26"/>
                <a:gd name="T7" fmla="*/ 4 h 22"/>
                <a:gd name="T8" fmla="*/ 15 w 26"/>
                <a:gd name="T9" fmla="*/ 7 h 22"/>
                <a:gd name="T10" fmla="*/ 14 w 26"/>
                <a:gd name="T11" fmla="*/ 8 h 22"/>
                <a:gd name="T12" fmla="*/ 9 w 26"/>
                <a:gd name="T13" fmla="*/ 6 h 22"/>
                <a:gd name="T14" fmla="*/ 6 w 26"/>
                <a:gd name="T15" fmla="*/ 9 h 22"/>
                <a:gd name="T16" fmla="*/ 4 w 26"/>
                <a:gd name="T17" fmla="*/ 11 h 22"/>
                <a:gd name="T18" fmla="*/ 5 w 26"/>
                <a:gd name="T19" fmla="*/ 16 h 22"/>
                <a:gd name="T20" fmla="*/ 3 w 26"/>
                <a:gd name="T21" fmla="*/ 20 h 22"/>
                <a:gd name="T22" fmla="*/ 3 w 26"/>
                <a:gd name="T23" fmla="*/ 21 h 22"/>
                <a:gd name="T24" fmla="*/ 7 w 26"/>
                <a:gd name="T25" fmla="*/ 20 h 22"/>
                <a:gd name="T26" fmla="*/ 13 w 26"/>
                <a:gd name="T27" fmla="*/ 19 h 22"/>
                <a:gd name="T28" fmla="*/ 17 w 26"/>
                <a:gd name="T29" fmla="*/ 17 h 22"/>
                <a:gd name="T30" fmla="*/ 24 w 26"/>
                <a:gd name="T31" fmla="*/ 9 h 22"/>
                <a:gd name="T32" fmla="*/ 25 w 26"/>
                <a:gd name="T33" fmla="*/ 9 h 22"/>
                <a:gd name="T34" fmla="*/ 26 w 26"/>
                <a:gd name="T35" fmla="*/ 4 h 22"/>
                <a:gd name="T36" fmla="*/ 26 w 26"/>
                <a:gd name="T3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2">
                  <a:moveTo>
                    <a:pt x="26" y="2"/>
                  </a:moveTo>
                  <a:cubicBezTo>
                    <a:pt x="26" y="1"/>
                    <a:pt x="24" y="1"/>
                    <a:pt x="23" y="0"/>
                  </a:cubicBezTo>
                  <a:cubicBezTo>
                    <a:pt x="21" y="1"/>
                    <a:pt x="17" y="3"/>
                    <a:pt x="17" y="3"/>
                  </a:cubicBezTo>
                  <a:cubicBezTo>
                    <a:pt x="17" y="4"/>
                    <a:pt x="16" y="4"/>
                    <a:pt x="16" y="4"/>
                  </a:cubicBezTo>
                  <a:cubicBezTo>
                    <a:pt x="16" y="5"/>
                    <a:pt x="15" y="6"/>
                    <a:pt x="15" y="7"/>
                  </a:cubicBezTo>
                  <a:cubicBezTo>
                    <a:pt x="14" y="8"/>
                    <a:pt x="14" y="8"/>
                    <a:pt x="14" y="8"/>
                  </a:cubicBezTo>
                  <a:cubicBezTo>
                    <a:pt x="9" y="6"/>
                    <a:pt x="9" y="6"/>
                    <a:pt x="9" y="6"/>
                  </a:cubicBezTo>
                  <a:cubicBezTo>
                    <a:pt x="8" y="7"/>
                    <a:pt x="6" y="9"/>
                    <a:pt x="6" y="9"/>
                  </a:cubicBezTo>
                  <a:cubicBezTo>
                    <a:pt x="5" y="10"/>
                    <a:pt x="5" y="10"/>
                    <a:pt x="4" y="11"/>
                  </a:cubicBezTo>
                  <a:cubicBezTo>
                    <a:pt x="4" y="13"/>
                    <a:pt x="4" y="15"/>
                    <a:pt x="5" y="16"/>
                  </a:cubicBezTo>
                  <a:cubicBezTo>
                    <a:pt x="6" y="17"/>
                    <a:pt x="6" y="17"/>
                    <a:pt x="3" y="20"/>
                  </a:cubicBezTo>
                  <a:cubicBezTo>
                    <a:pt x="0" y="22"/>
                    <a:pt x="3" y="21"/>
                    <a:pt x="3" y="21"/>
                  </a:cubicBezTo>
                  <a:cubicBezTo>
                    <a:pt x="3" y="21"/>
                    <a:pt x="6" y="20"/>
                    <a:pt x="7" y="20"/>
                  </a:cubicBezTo>
                  <a:cubicBezTo>
                    <a:pt x="8" y="20"/>
                    <a:pt x="12" y="19"/>
                    <a:pt x="13" y="19"/>
                  </a:cubicBezTo>
                  <a:cubicBezTo>
                    <a:pt x="15" y="19"/>
                    <a:pt x="16" y="18"/>
                    <a:pt x="17" y="17"/>
                  </a:cubicBezTo>
                  <a:cubicBezTo>
                    <a:pt x="18" y="17"/>
                    <a:pt x="24" y="10"/>
                    <a:pt x="24" y="9"/>
                  </a:cubicBezTo>
                  <a:cubicBezTo>
                    <a:pt x="25" y="9"/>
                    <a:pt x="25" y="9"/>
                    <a:pt x="25" y="9"/>
                  </a:cubicBezTo>
                  <a:cubicBezTo>
                    <a:pt x="25" y="7"/>
                    <a:pt x="26" y="5"/>
                    <a:pt x="26" y="4"/>
                  </a:cubicBezTo>
                  <a:cubicBezTo>
                    <a:pt x="26" y="3"/>
                    <a:pt x="26" y="3"/>
                    <a:pt x="2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2" name="Freeform 872">
              <a:extLst>
                <a:ext uri="{FF2B5EF4-FFF2-40B4-BE49-F238E27FC236}">
                  <a16:creationId xmlns:a16="http://schemas.microsoft.com/office/drawing/2014/main" id="{DADB93B7-151F-4177-992B-F35EADA2C200}"/>
                </a:ext>
              </a:extLst>
            </p:cNvPr>
            <p:cNvSpPr>
              <a:spLocks/>
            </p:cNvSpPr>
            <p:nvPr/>
          </p:nvSpPr>
          <p:spPr bwMode="auto">
            <a:xfrm>
              <a:off x="5739" y="2593"/>
              <a:ext cx="210" cy="175"/>
            </a:xfrm>
            <a:custGeom>
              <a:avLst/>
              <a:gdLst>
                <a:gd name="T0" fmla="*/ 111 w 152"/>
                <a:gd name="T1" fmla="*/ 0 h 128"/>
                <a:gd name="T2" fmla="*/ 105 w 152"/>
                <a:gd name="T3" fmla="*/ 0 h 128"/>
                <a:gd name="T4" fmla="*/ 100 w 152"/>
                <a:gd name="T5" fmla="*/ 6 h 128"/>
                <a:gd name="T6" fmla="*/ 101 w 152"/>
                <a:gd name="T7" fmla="*/ 14 h 128"/>
                <a:gd name="T8" fmla="*/ 96 w 152"/>
                <a:gd name="T9" fmla="*/ 20 h 128"/>
                <a:gd name="T10" fmla="*/ 93 w 152"/>
                <a:gd name="T11" fmla="*/ 26 h 128"/>
                <a:gd name="T12" fmla="*/ 94 w 152"/>
                <a:gd name="T13" fmla="*/ 28 h 128"/>
                <a:gd name="T14" fmla="*/ 89 w 152"/>
                <a:gd name="T15" fmla="*/ 34 h 128"/>
                <a:gd name="T16" fmla="*/ 85 w 152"/>
                <a:gd name="T17" fmla="*/ 43 h 128"/>
                <a:gd name="T18" fmla="*/ 73 w 152"/>
                <a:gd name="T19" fmla="*/ 46 h 128"/>
                <a:gd name="T20" fmla="*/ 63 w 152"/>
                <a:gd name="T21" fmla="*/ 44 h 128"/>
                <a:gd name="T22" fmla="*/ 59 w 152"/>
                <a:gd name="T23" fmla="*/ 42 h 128"/>
                <a:gd name="T24" fmla="*/ 49 w 152"/>
                <a:gd name="T25" fmla="*/ 46 h 128"/>
                <a:gd name="T26" fmla="*/ 35 w 152"/>
                <a:gd name="T27" fmla="*/ 49 h 128"/>
                <a:gd name="T28" fmla="*/ 22 w 152"/>
                <a:gd name="T29" fmla="*/ 50 h 128"/>
                <a:gd name="T30" fmla="*/ 13 w 152"/>
                <a:gd name="T31" fmla="*/ 41 h 128"/>
                <a:gd name="T32" fmla="*/ 12 w 152"/>
                <a:gd name="T33" fmla="*/ 34 h 128"/>
                <a:gd name="T34" fmla="*/ 5 w 152"/>
                <a:gd name="T35" fmla="*/ 40 h 128"/>
                <a:gd name="T36" fmla="*/ 3 w 152"/>
                <a:gd name="T37" fmla="*/ 47 h 128"/>
                <a:gd name="T38" fmla="*/ 2 w 152"/>
                <a:gd name="T39" fmla="*/ 51 h 128"/>
                <a:gd name="T40" fmla="*/ 1 w 152"/>
                <a:gd name="T41" fmla="*/ 59 h 128"/>
                <a:gd name="T42" fmla="*/ 6 w 152"/>
                <a:gd name="T43" fmla="*/ 63 h 128"/>
                <a:gd name="T44" fmla="*/ 5 w 152"/>
                <a:gd name="T45" fmla="*/ 67 h 128"/>
                <a:gd name="T46" fmla="*/ 3 w 152"/>
                <a:gd name="T47" fmla="*/ 70 h 128"/>
                <a:gd name="T48" fmla="*/ 13 w 152"/>
                <a:gd name="T49" fmla="*/ 79 h 128"/>
                <a:gd name="T50" fmla="*/ 18 w 152"/>
                <a:gd name="T51" fmla="*/ 89 h 128"/>
                <a:gd name="T52" fmla="*/ 20 w 152"/>
                <a:gd name="T53" fmla="*/ 100 h 128"/>
                <a:gd name="T54" fmla="*/ 20 w 152"/>
                <a:gd name="T55" fmla="*/ 106 h 128"/>
                <a:gd name="T56" fmla="*/ 28 w 152"/>
                <a:gd name="T57" fmla="*/ 110 h 128"/>
                <a:gd name="T58" fmla="*/ 39 w 152"/>
                <a:gd name="T59" fmla="*/ 109 h 128"/>
                <a:gd name="T60" fmla="*/ 44 w 152"/>
                <a:gd name="T61" fmla="*/ 108 h 128"/>
                <a:gd name="T62" fmla="*/ 46 w 152"/>
                <a:gd name="T63" fmla="*/ 117 h 128"/>
                <a:gd name="T64" fmla="*/ 62 w 152"/>
                <a:gd name="T65" fmla="*/ 110 h 128"/>
                <a:gd name="T66" fmla="*/ 70 w 152"/>
                <a:gd name="T67" fmla="*/ 113 h 128"/>
                <a:gd name="T68" fmla="*/ 76 w 152"/>
                <a:gd name="T69" fmla="*/ 116 h 128"/>
                <a:gd name="T70" fmla="*/ 81 w 152"/>
                <a:gd name="T71" fmla="*/ 114 h 128"/>
                <a:gd name="T72" fmla="*/ 82 w 152"/>
                <a:gd name="T73" fmla="*/ 116 h 128"/>
                <a:gd name="T74" fmla="*/ 85 w 152"/>
                <a:gd name="T75" fmla="*/ 117 h 128"/>
                <a:gd name="T76" fmla="*/ 88 w 152"/>
                <a:gd name="T77" fmla="*/ 126 h 128"/>
                <a:gd name="T78" fmla="*/ 107 w 152"/>
                <a:gd name="T79" fmla="*/ 115 h 128"/>
                <a:gd name="T80" fmla="*/ 110 w 152"/>
                <a:gd name="T81" fmla="*/ 108 h 128"/>
                <a:gd name="T82" fmla="*/ 112 w 152"/>
                <a:gd name="T83" fmla="*/ 102 h 128"/>
                <a:gd name="T84" fmla="*/ 111 w 152"/>
                <a:gd name="T85" fmla="*/ 96 h 128"/>
                <a:gd name="T86" fmla="*/ 112 w 152"/>
                <a:gd name="T87" fmla="*/ 91 h 128"/>
                <a:gd name="T88" fmla="*/ 117 w 152"/>
                <a:gd name="T89" fmla="*/ 83 h 128"/>
                <a:gd name="T90" fmla="*/ 125 w 152"/>
                <a:gd name="T91" fmla="*/ 78 h 128"/>
                <a:gd name="T92" fmla="*/ 130 w 152"/>
                <a:gd name="T93" fmla="*/ 77 h 128"/>
                <a:gd name="T94" fmla="*/ 130 w 152"/>
                <a:gd name="T95" fmla="*/ 73 h 128"/>
                <a:gd name="T96" fmla="*/ 128 w 152"/>
                <a:gd name="T97" fmla="*/ 70 h 128"/>
                <a:gd name="T98" fmla="*/ 135 w 152"/>
                <a:gd name="T99" fmla="*/ 53 h 128"/>
                <a:gd name="T100" fmla="*/ 136 w 152"/>
                <a:gd name="T101" fmla="*/ 50 h 128"/>
                <a:gd name="T102" fmla="*/ 150 w 152"/>
                <a:gd name="T103" fmla="*/ 51 h 128"/>
                <a:gd name="T104" fmla="*/ 133 w 152"/>
                <a:gd name="T105" fmla="*/ 36 h 128"/>
                <a:gd name="T106" fmla="*/ 135 w 152"/>
                <a:gd name="T107" fmla="*/ 34 h 128"/>
                <a:gd name="T108" fmla="*/ 131 w 152"/>
                <a:gd name="T109" fmla="*/ 23 h 128"/>
                <a:gd name="T110" fmla="*/ 129 w 152"/>
                <a:gd name="T111" fmla="*/ 19 h 128"/>
                <a:gd name="T112" fmla="*/ 125 w 152"/>
                <a:gd name="T113" fmla="*/ 13 h 128"/>
                <a:gd name="T114" fmla="*/ 129 w 152"/>
                <a:gd name="T115" fmla="*/ 10 h 128"/>
                <a:gd name="T116" fmla="*/ 132 w 152"/>
                <a:gd name="T117" fmla="*/ 8 h 128"/>
                <a:gd name="T118" fmla="*/ 128 w 152"/>
                <a:gd name="T119" fmla="*/ 3 h 128"/>
                <a:gd name="T120" fmla="*/ 128 w 152"/>
                <a:gd name="T121"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 h="128">
                  <a:moveTo>
                    <a:pt x="120" y="0"/>
                  </a:moveTo>
                  <a:cubicBezTo>
                    <a:pt x="119" y="0"/>
                    <a:pt x="112" y="0"/>
                    <a:pt x="111" y="0"/>
                  </a:cubicBezTo>
                  <a:cubicBezTo>
                    <a:pt x="110" y="0"/>
                    <a:pt x="108" y="0"/>
                    <a:pt x="107" y="0"/>
                  </a:cubicBezTo>
                  <a:cubicBezTo>
                    <a:pt x="106" y="1"/>
                    <a:pt x="106" y="0"/>
                    <a:pt x="105" y="0"/>
                  </a:cubicBezTo>
                  <a:cubicBezTo>
                    <a:pt x="104" y="0"/>
                    <a:pt x="104" y="0"/>
                    <a:pt x="104" y="1"/>
                  </a:cubicBezTo>
                  <a:cubicBezTo>
                    <a:pt x="103" y="1"/>
                    <a:pt x="101" y="4"/>
                    <a:pt x="100" y="6"/>
                  </a:cubicBezTo>
                  <a:cubicBezTo>
                    <a:pt x="99" y="7"/>
                    <a:pt x="100" y="8"/>
                    <a:pt x="100" y="10"/>
                  </a:cubicBezTo>
                  <a:cubicBezTo>
                    <a:pt x="100" y="12"/>
                    <a:pt x="101" y="13"/>
                    <a:pt x="101" y="14"/>
                  </a:cubicBezTo>
                  <a:cubicBezTo>
                    <a:pt x="101" y="16"/>
                    <a:pt x="100" y="17"/>
                    <a:pt x="99" y="18"/>
                  </a:cubicBezTo>
                  <a:cubicBezTo>
                    <a:pt x="99" y="20"/>
                    <a:pt x="98" y="20"/>
                    <a:pt x="96" y="20"/>
                  </a:cubicBezTo>
                  <a:cubicBezTo>
                    <a:pt x="95" y="20"/>
                    <a:pt x="95" y="20"/>
                    <a:pt x="94" y="22"/>
                  </a:cubicBezTo>
                  <a:cubicBezTo>
                    <a:pt x="92" y="23"/>
                    <a:pt x="92" y="25"/>
                    <a:pt x="93" y="26"/>
                  </a:cubicBezTo>
                  <a:cubicBezTo>
                    <a:pt x="93" y="27"/>
                    <a:pt x="94" y="26"/>
                    <a:pt x="94" y="27"/>
                  </a:cubicBezTo>
                  <a:cubicBezTo>
                    <a:pt x="95" y="27"/>
                    <a:pt x="94" y="28"/>
                    <a:pt x="94" y="28"/>
                  </a:cubicBezTo>
                  <a:cubicBezTo>
                    <a:pt x="94" y="28"/>
                    <a:pt x="91" y="30"/>
                    <a:pt x="90" y="31"/>
                  </a:cubicBezTo>
                  <a:cubicBezTo>
                    <a:pt x="88" y="31"/>
                    <a:pt x="88" y="32"/>
                    <a:pt x="89" y="34"/>
                  </a:cubicBezTo>
                  <a:cubicBezTo>
                    <a:pt x="90" y="36"/>
                    <a:pt x="88" y="37"/>
                    <a:pt x="87" y="38"/>
                  </a:cubicBezTo>
                  <a:cubicBezTo>
                    <a:pt x="86" y="39"/>
                    <a:pt x="85" y="42"/>
                    <a:pt x="85" y="43"/>
                  </a:cubicBezTo>
                  <a:cubicBezTo>
                    <a:pt x="85" y="44"/>
                    <a:pt x="84" y="43"/>
                    <a:pt x="81" y="44"/>
                  </a:cubicBezTo>
                  <a:cubicBezTo>
                    <a:pt x="79" y="44"/>
                    <a:pt x="75" y="45"/>
                    <a:pt x="73" y="46"/>
                  </a:cubicBezTo>
                  <a:cubicBezTo>
                    <a:pt x="71" y="47"/>
                    <a:pt x="70" y="46"/>
                    <a:pt x="68" y="46"/>
                  </a:cubicBezTo>
                  <a:cubicBezTo>
                    <a:pt x="67" y="45"/>
                    <a:pt x="64" y="44"/>
                    <a:pt x="63" y="44"/>
                  </a:cubicBezTo>
                  <a:cubicBezTo>
                    <a:pt x="62" y="43"/>
                    <a:pt x="62" y="44"/>
                    <a:pt x="62" y="43"/>
                  </a:cubicBezTo>
                  <a:cubicBezTo>
                    <a:pt x="63" y="41"/>
                    <a:pt x="60" y="41"/>
                    <a:pt x="59" y="42"/>
                  </a:cubicBezTo>
                  <a:cubicBezTo>
                    <a:pt x="58" y="42"/>
                    <a:pt x="51" y="43"/>
                    <a:pt x="50" y="44"/>
                  </a:cubicBezTo>
                  <a:cubicBezTo>
                    <a:pt x="49" y="44"/>
                    <a:pt x="49" y="44"/>
                    <a:pt x="49" y="46"/>
                  </a:cubicBezTo>
                  <a:cubicBezTo>
                    <a:pt x="49" y="49"/>
                    <a:pt x="45" y="49"/>
                    <a:pt x="43" y="50"/>
                  </a:cubicBezTo>
                  <a:cubicBezTo>
                    <a:pt x="42" y="50"/>
                    <a:pt x="37" y="49"/>
                    <a:pt x="35" y="49"/>
                  </a:cubicBezTo>
                  <a:cubicBezTo>
                    <a:pt x="34" y="49"/>
                    <a:pt x="30" y="51"/>
                    <a:pt x="27" y="52"/>
                  </a:cubicBezTo>
                  <a:cubicBezTo>
                    <a:pt x="24" y="53"/>
                    <a:pt x="23" y="51"/>
                    <a:pt x="22" y="50"/>
                  </a:cubicBezTo>
                  <a:cubicBezTo>
                    <a:pt x="21" y="49"/>
                    <a:pt x="15" y="44"/>
                    <a:pt x="14" y="43"/>
                  </a:cubicBezTo>
                  <a:cubicBezTo>
                    <a:pt x="14" y="43"/>
                    <a:pt x="13" y="42"/>
                    <a:pt x="13" y="41"/>
                  </a:cubicBezTo>
                  <a:cubicBezTo>
                    <a:pt x="12" y="40"/>
                    <a:pt x="11" y="39"/>
                    <a:pt x="11" y="38"/>
                  </a:cubicBezTo>
                  <a:cubicBezTo>
                    <a:pt x="11" y="37"/>
                    <a:pt x="11" y="35"/>
                    <a:pt x="12" y="34"/>
                  </a:cubicBezTo>
                  <a:cubicBezTo>
                    <a:pt x="11" y="34"/>
                    <a:pt x="11" y="35"/>
                    <a:pt x="11" y="35"/>
                  </a:cubicBezTo>
                  <a:cubicBezTo>
                    <a:pt x="10" y="35"/>
                    <a:pt x="7" y="37"/>
                    <a:pt x="5" y="40"/>
                  </a:cubicBezTo>
                  <a:cubicBezTo>
                    <a:pt x="4" y="43"/>
                    <a:pt x="4" y="44"/>
                    <a:pt x="4" y="44"/>
                  </a:cubicBezTo>
                  <a:cubicBezTo>
                    <a:pt x="4" y="45"/>
                    <a:pt x="4" y="46"/>
                    <a:pt x="3" y="47"/>
                  </a:cubicBezTo>
                  <a:cubicBezTo>
                    <a:pt x="2" y="47"/>
                    <a:pt x="1" y="47"/>
                    <a:pt x="2" y="49"/>
                  </a:cubicBezTo>
                  <a:cubicBezTo>
                    <a:pt x="3" y="50"/>
                    <a:pt x="2" y="51"/>
                    <a:pt x="2" y="51"/>
                  </a:cubicBezTo>
                  <a:cubicBezTo>
                    <a:pt x="1" y="52"/>
                    <a:pt x="0" y="53"/>
                    <a:pt x="1" y="55"/>
                  </a:cubicBezTo>
                  <a:cubicBezTo>
                    <a:pt x="2" y="57"/>
                    <a:pt x="1" y="58"/>
                    <a:pt x="1" y="59"/>
                  </a:cubicBezTo>
                  <a:cubicBezTo>
                    <a:pt x="1" y="60"/>
                    <a:pt x="1" y="60"/>
                    <a:pt x="2" y="61"/>
                  </a:cubicBezTo>
                  <a:cubicBezTo>
                    <a:pt x="4" y="62"/>
                    <a:pt x="5" y="63"/>
                    <a:pt x="6" y="63"/>
                  </a:cubicBezTo>
                  <a:cubicBezTo>
                    <a:pt x="6" y="64"/>
                    <a:pt x="7" y="65"/>
                    <a:pt x="6" y="65"/>
                  </a:cubicBezTo>
                  <a:cubicBezTo>
                    <a:pt x="5" y="65"/>
                    <a:pt x="5" y="65"/>
                    <a:pt x="5" y="67"/>
                  </a:cubicBezTo>
                  <a:cubicBezTo>
                    <a:pt x="5" y="68"/>
                    <a:pt x="6" y="69"/>
                    <a:pt x="5" y="69"/>
                  </a:cubicBezTo>
                  <a:cubicBezTo>
                    <a:pt x="4" y="68"/>
                    <a:pt x="3" y="68"/>
                    <a:pt x="3" y="70"/>
                  </a:cubicBezTo>
                  <a:cubicBezTo>
                    <a:pt x="4" y="72"/>
                    <a:pt x="6" y="78"/>
                    <a:pt x="8" y="78"/>
                  </a:cubicBezTo>
                  <a:cubicBezTo>
                    <a:pt x="11" y="79"/>
                    <a:pt x="13" y="79"/>
                    <a:pt x="13" y="79"/>
                  </a:cubicBezTo>
                  <a:cubicBezTo>
                    <a:pt x="14" y="78"/>
                    <a:pt x="14" y="78"/>
                    <a:pt x="15" y="80"/>
                  </a:cubicBezTo>
                  <a:cubicBezTo>
                    <a:pt x="16" y="81"/>
                    <a:pt x="19" y="85"/>
                    <a:pt x="18" y="89"/>
                  </a:cubicBezTo>
                  <a:cubicBezTo>
                    <a:pt x="17" y="92"/>
                    <a:pt x="15" y="91"/>
                    <a:pt x="18" y="93"/>
                  </a:cubicBezTo>
                  <a:cubicBezTo>
                    <a:pt x="21" y="96"/>
                    <a:pt x="20" y="99"/>
                    <a:pt x="20" y="100"/>
                  </a:cubicBezTo>
                  <a:cubicBezTo>
                    <a:pt x="21" y="102"/>
                    <a:pt x="21" y="103"/>
                    <a:pt x="20" y="103"/>
                  </a:cubicBezTo>
                  <a:cubicBezTo>
                    <a:pt x="19" y="104"/>
                    <a:pt x="20" y="104"/>
                    <a:pt x="20" y="106"/>
                  </a:cubicBezTo>
                  <a:cubicBezTo>
                    <a:pt x="21" y="107"/>
                    <a:pt x="22" y="110"/>
                    <a:pt x="23" y="110"/>
                  </a:cubicBezTo>
                  <a:cubicBezTo>
                    <a:pt x="25" y="110"/>
                    <a:pt x="27" y="111"/>
                    <a:pt x="28" y="110"/>
                  </a:cubicBezTo>
                  <a:cubicBezTo>
                    <a:pt x="30" y="109"/>
                    <a:pt x="32" y="112"/>
                    <a:pt x="34" y="110"/>
                  </a:cubicBezTo>
                  <a:cubicBezTo>
                    <a:pt x="37" y="108"/>
                    <a:pt x="38" y="109"/>
                    <a:pt x="39" y="109"/>
                  </a:cubicBezTo>
                  <a:cubicBezTo>
                    <a:pt x="41" y="110"/>
                    <a:pt x="42" y="110"/>
                    <a:pt x="43" y="108"/>
                  </a:cubicBezTo>
                  <a:cubicBezTo>
                    <a:pt x="44" y="106"/>
                    <a:pt x="43" y="106"/>
                    <a:pt x="44" y="108"/>
                  </a:cubicBezTo>
                  <a:cubicBezTo>
                    <a:pt x="44" y="108"/>
                    <a:pt x="45" y="112"/>
                    <a:pt x="45" y="115"/>
                  </a:cubicBezTo>
                  <a:cubicBezTo>
                    <a:pt x="44" y="118"/>
                    <a:pt x="44" y="118"/>
                    <a:pt x="46" y="117"/>
                  </a:cubicBezTo>
                  <a:cubicBezTo>
                    <a:pt x="48" y="115"/>
                    <a:pt x="51" y="114"/>
                    <a:pt x="53" y="114"/>
                  </a:cubicBezTo>
                  <a:cubicBezTo>
                    <a:pt x="56" y="114"/>
                    <a:pt x="62" y="114"/>
                    <a:pt x="62" y="110"/>
                  </a:cubicBezTo>
                  <a:cubicBezTo>
                    <a:pt x="62" y="110"/>
                    <a:pt x="62" y="108"/>
                    <a:pt x="63" y="110"/>
                  </a:cubicBezTo>
                  <a:cubicBezTo>
                    <a:pt x="65" y="112"/>
                    <a:pt x="67" y="114"/>
                    <a:pt x="70" y="113"/>
                  </a:cubicBezTo>
                  <a:cubicBezTo>
                    <a:pt x="70" y="113"/>
                    <a:pt x="71" y="111"/>
                    <a:pt x="71" y="113"/>
                  </a:cubicBezTo>
                  <a:cubicBezTo>
                    <a:pt x="71" y="115"/>
                    <a:pt x="73" y="118"/>
                    <a:pt x="76" y="116"/>
                  </a:cubicBezTo>
                  <a:cubicBezTo>
                    <a:pt x="79" y="114"/>
                    <a:pt x="78" y="112"/>
                    <a:pt x="79" y="114"/>
                  </a:cubicBezTo>
                  <a:cubicBezTo>
                    <a:pt x="80" y="115"/>
                    <a:pt x="80" y="115"/>
                    <a:pt x="81" y="114"/>
                  </a:cubicBezTo>
                  <a:cubicBezTo>
                    <a:pt x="81" y="113"/>
                    <a:pt x="81" y="113"/>
                    <a:pt x="81" y="114"/>
                  </a:cubicBezTo>
                  <a:cubicBezTo>
                    <a:pt x="81" y="116"/>
                    <a:pt x="81" y="116"/>
                    <a:pt x="82" y="116"/>
                  </a:cubicBezTo>
                  <a:cubicBezTo>
                    <a:pt x="84" y="117"/>
                    <a:pt x="84" y="117"/>
                    <a:pt x="84" y="116"/>
                  </a:cubicBezTo>
                  <a:cubicBezTo>
                    <a:pt x="84" y="116"/>
                    <a:pt x="85" y="115"/>
                    <a:pt x="85" y="117"/>
                  </a:cubicBezTo>
                  <a:cubicBezTo>
                    <a:pt x="85" y="118"/>
                    <a:pt x="85" y="123"/>
                    <a:pt x="85" y="124"/>
                  </a:cubicBezTo>
                  <a:cubicBezTo>
                    <a:pt x="86" y="126"/>
                    <a:pt x="86" y="128"/>
                    <a:pt x="88" y="126"/>
                  </a:cubicBezTo>
                  <a:cubicBezTo>
                    <a:pt x="91" y="125"/>
                    <a:pt x="102" y="120"/>
                    <a:pt x="104" y="120"/>
                  </a:cubicBezTo>
                  <a:cubicBezTo>
                    <a:pt x="105" y="119"/>
                    <a:pt x="106" y="119"/>
                    <a:pt x="107" y="115"/>
                  </a:cubicBezTo>
                  <a:cubicBezTo>
                    <a:pt x="109" y="111"/>
                    <a:pt x="111" y="112"/>
                    <a:pt x="109" y="109"/>
                  </a:cubicBezTo>
                  <a:cubicBezTo>
                    <a:pt x="109" y="109"/>
                    <a:pt x="109" y="108"/>
                    <a:pt x="110" y="108"/>
                  </a:cubicBezTo>
                  <a:cubicBezTo>
                    <a:pt x="112" y="109"/>
                    <a:pt x="113" y="106"/>
                    <a:pt x="111" y="104"/>
                  </a:cubicBezTo>
                  <a:cubicBezTo>
                    <a:pt x="111" y="104"/>
                    <a:pt x="111" y="103"/>
                    <a:pt x="112" y="102"/>
                  </a:cubicBezTo>
                  <a:cubicBezTo>
                    <a:pt x="113" y="102"/>
                    <a:pt x="118" y="99"/>
                    <a:pt x="112" y="97"/>
                  </a:cubicBezTo>
                  <a:cubicBezTo>
                    <a:pt x="112" y="97"/>
                    <a:pt x="110" y="97"/>
                    <a:pt x="111" y="96"/>
                  </a:cubicBezTo>
                  <a:cubicBezTo>
                    <a:pt x="113" y="96"/>
                    <a:pt x="113" y="95"/>
                    <a:pt x="113" y="94"/>
                  </a:cubicBezTo>
                  <a:cubicBezTo>
                    <a:pt x="113" y="93"/>
                    <a:pt x="113" y="91"/>
                    <a:pt x="112" y="91"/>
                  </a:cubicBezTo>
                  <a:cubicBezTo>
                    <a:pt x="110" y="92"/>
                    <a:pt x="109" y="91"/>
                    <a:pt x="111" y="90"/>
                  </a:cubicBezTo>
                  <a:cubicBezTo>
                    <a:pt x="114" y="89"/>
                    <a:pt x="117" y="88"/>
                    <a:pt x="117" y="83"/>
                  </a:cubicBezTo>
                  <a:cubicBezTo>
                    <a:pt x="117" y="83"/>
                    <a:pt x="117" y="81"/>
                    <a:pt x="119" y="83"/>
                  </a:cubicBezTo>
                  <a:cubicBezTo>
                    <a:pt x="120" y="85"/>
                    <a:pt x="123" y="82"/>
                    <a:pt x="125" y="78"/>
                  </a:cubicBezTo>
                  <a:cubicBezTo>
                    <a:pt x="125" y="78"/>
                    <a:pt x="125" y="77"/>
                    <a:pt x="126" y="77"/>
                  </a:cubicBezTo>
                  <a:cubicBezTo>
                    <a:pt x="128" y="78"/>
                    <a:pt x="129" y="77"/>
                    <a:pt x="130" y="77"/>
                  </a:cubicBezTo>
                  <a:cubicBezTo>
                    <a:pt x="130" y="76"/>
                    <a:pt x="130" y="76"/>
                    <a:pt x="130" y="75"/>
                  </a:cubicBezTo>
                  <a:cubicBezTo>
                    <a:pt x="130" y="74"/>
                    <a:pt x="129" y="73"/>
                    <a:pt x="130" y="73"/>
                  </a:cubicBezTo>
                  <a:cubicBezTo>
                    <a:pt x="131" y="72"/>
                    <a:pt x="131" y="71"/>
                    <a:pt x="130" y="71"/>
                  </a:cubicBezTo>
                  <a:cubicBezTo>
                    <a:pt x="128" y="72"/>
                    <a:pt x="128" y="72"/>
                    <a:pt x="128" y="70"/>
                  </a:cubicBezTo>
                  <a:cubicBezTo>
                    <a:pt x="128" y="68"/>
                    <a:pt x="128" y="59"/>
                    <a:pt x="132" y="54"/>
                  </a:cubicBezTo>
                  <a:cubicBezTo>
                    <a:pt x="132" y="54"/>
                    <a:pt x="133" y="53"/>
                    <a:pt x="135" y="53"/>
                  </a:cubicBezTo>
                  <a:cubicBezTo>
                    <a:pt x="136" y="53"/>
                    <a:pt x="136" y="53"/>
                    <a:pt x="136" y="52"/>
                  </a:cubicBezTo>
                  <a:cubicBezTo>
                    <a:pt x="136" y="50"/>
                    <a:pt x="134" y="47"/>
                    <a:pt x="136" y="50"/>
                  </a:cubicBezTo>
                  <a:cubicBezTo>
                    <a:pt x="138" y="52"/>
                    <a:pt x="142" y="52"/>
                    <a:pt x="143" y="53"/>
                  </a:cubicBezTo>
                  <a:cubicBezTo>
                    <a:pt x="145" y="53"/>
                    <a:pt x="148" y="53"/>
                    <a:pt x="150" y="51"/>
                  </a:cubicBezTo>
                  <a:cubicBezTo>
                    <a:pt x="151" y="50"/>
                    <a:pt x="152" y="50"/>
                    <a:pt x="149" y="48"/>
                  </a:cubicBezTo>
                  <a:cubicBezTo>
                    <a:pt x="147" y="47"/>
                    <a:pt x="135" y="38"/>
                    <a:pt x="133" y="36"/>
                  </a:cubicBezTo>
                  <a:cubicBezTo>
                    <a:pt x="133" y="36"/>
                    <a:pt x="132" y="34"/>
                    <a:pt x="133" y="35"/>
                  </a:cubicBezTo>
                  <a:cubicBezTo>
                    <a:pt x="134" y="35"/>
                    <a:pt x="133" y="34"/>
                    <a:pt x="135" y="34"/>
                  </a:cubicBezTo>
                  <a:cubicBezTo>
                    <a:pt x="136" y="33"/>
                    <a:pt x="137" y="29"/>
                    <a:pt x="135" y="28"/>
                  </a:cubicBezTo>
                  <a:cubicBezTo>
                    <a:pt x="133" y="26"/>
                    <a:pt x="130" y="23"/>
                    <a:pt x="131" y="23"/>
                  </a:cubicBezTo>
                  <a:cubicBezTo>
                    <a:pt x="131" y="23"/>
                    <a:pt x="133" y="22"/>
                    <a:pt x="130" y="22"/>
                  </a:cubicBezTo>
                  <a:cubicBezTo>
                    <a:pt x="128" y="21"/>
                    <a:pt x="132" y="19"/>
                    <a:pt x="129" y="19"/>
                  </a:cubicBezTo>
                  <a:cubicBezTo>
                    <a:pt x="125" y="18"/>
                    <a:pt x="124" y="17"/>
                    <a:pt x="126" y="17"/>
                  </a:cubicBezTo>
                  <a:cubicBezTo>
                    <a:pt x="129" y="17"/>
                    <a:pt x="127" y="14"/>
                    <a:pt x="125" y="13"/>
                  </a:cubicBezTo>
                  <a:cubicBezTo>
                    <a:pt x="124" y="13"/>
                    <a:pt x="123" y="12"/>
                    <a:pt x="125" y="11"/>
                  </a:cubicBezTo>
                  <a:cubicBezTo>
                    <a:pt x="128" y="11"/>
                    <a:pt x="129" y="11"/>
                    <a:pt x="129" y="10"/>
                  </a:cubicBezTo>
                  <a:cubicBezTo>
                    <a:pt x="128" y="8"/>
                    <a:pt x="129" y="9"/>
                    <a:pt x="130" y="9"/>
                  </a:cubicBezTo>
                  <a:cubicBezTo>
                    <a:pt x="131" y="10"/>
                    <a:pt x="134" y="11"/>
                    <a:pt x="132" y="8"/>
                  </a:cubicBezTo>
                  <a:cubicBezTo>
                    <a:pt x="130" y="5"/>
                    <a:pt x="130" y="5"/>
                    <a:pt x="129" y="5"/>
                  </a:cubicBezTo>
                  <a:cubicBezTo>
                    <a:pt x="128" y="5"/>
                    <a:pt x="127" y="4"/>
                    <a:pt x="128" y="3"/>
                  </a:cubicBezTo>
                  <a:cubicBezTo>
                    <a:pt x="129" y="3"/>
                    <a:pt x="129" y="3"/>
                    <a:pt x="130" y="3"/>
                  </a:cubicBezTo>
                  <a:cubicBezTo>
                    <a:pt x="129" y="3"/>
                    <a:pt x="129" y="3"/>
                    <a:pt x="128" y="3"/>
                  </a:cubicBezTo>
                  <a:cubicBezTo>
                    <a:pt x="128" y="3"/>
                    <a:pt x="122" y="1"/>
                    <a:pt x="12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3" name="Freeform 873">
              <a:extLst>
                <a:ext uri="{FF2B5EF4-FFF2-40B4-BE49-F238E27FC236}">
                  <a16:creationId xmlns:a16="http://schemas.microsoft.com/office/drawing/2014/main" id="{A98D2EB2-D19C-40C6-A2DE-9618C03568A0}"/>
                </a:ext>
              </a:extLst>
            </p:cNvPr>
            <p:cNvSpPr>
              <a:spLocks/>
            </p:cNvSpPr>
            <p:nvPr/>
          </p:nvSpPr>
          <p:spPr bwMode="auto">
            <a:xfrm>
              <a:off x="6448" y="2854"/>
              <a:ext cx="5" cy="2"/>
            </a:xfrm>
            <a:custGeom>
              <a:avLst/>
              <a:gdLst>
                <a:gd name="T0" fmla="*/ 4 w 4"/>
                <a:gd name="T1" fmla="*/ 1 h 2"/>
                <a:gd name="T2" fmla="*/ 0 w 4"/>
                <a:gd name="T3" fmla="*/ 0 h 2"/>
                <a:gd name="T4" fmla="*/ 4 w 4"/>
                <a:gd name="T5" fmla="*/ 1 h 2"/>
              </a:gdLst>
              <a:ahLst/>
              <a:cxnLst>
                <a:cxn ang="0">
                  <a:pos x="T0" y="T1"/>
                </a:cxn>
                <a:cxn ang="0">
                  <a:pos x="T2" y="T3"/>
                </a:cxn>
                <a:cxn ang="0">
                  <a:pos x="T4" y="T5"/>
                </a:cxn>
              </a:cxnLst>
              <a:rect l="0" t="0" r="r" b="b"/>
              <a:pathLst>
                <a:path w="4" h="2">
                  <a:moveTo>
                    <a:pt x="4" y="1"/>
                  </a:moveTo>
                  <a:cubicBezTo>
                    <a:pt x="4" y="0"/>
                    <a:pt x="2" y="0"/>
                    <a:pt x="0" y="0"/>
                  </a:cubicBezTo>
                  <a:cubicBezTo>
                    <a:pt x="0" y="0"/>
                    <a:pt x="4"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4" name="Freeform 874">
              <a:extLst>
                <a:ext uri="{FF2B5EF4-FFF2-40B4-BE49-F238E27FC236}">
                  <a16:creationId xmlns:a16="http://schemas.microsoft.com/office/drawing/2014/main" id="{FE523D93-6874-47B2-ADF7-EA32D4559070}"/>
                </a:ext>
              </a:extLst>
            </p:cNvPr>
            <p:cNvSpPr>
              <a:spLocks/>
            </p:cNvSpPr>
            <p:nvPr/>
          </p:nvSpPr>
          <p:spPr bwMode="auto">
            <a:xfrm>
              <a:off x="6446" y="2855"/>
              <a:ext cx="10" cy="7"/>
            </a:xfrm>
            <a:custGeom>
              <a:avLst/>
              <a:gdLst>
                <a:gd name="T0" fmla="*/ 5 w 7"/>
                <a:gd name="T1" fmla="*/ 3 h 5"/>
                <a:gd name="T2" fmla="*/ 0 w 7"/>
                <a:gd name="T3" fmla="*/ 0 h 5"/>
                <a:gd name="T4" fmla="*/ 5 w 7"/>
                <a:gd name="T5" fmla="*/ 3 h 5"/>
              </a:gdLst>
              <a:ahLst/>
              <a:cxnLst>
                <a:cxn ang="0">
                  <a:pos x="T0" y="T1"/>
                </a:cxn>
                <a:cxn ang="0">
                  <a:pos x="T2" y="T3"/>
                </a:cxn>
                <a:cxn ang="0">
                  <a:pos x="T4" y="T5"/>
                </a:cxn>
              </a:cxnLst>
              <a:rect l="0" t="0" r="r" b="b"/>
              <a:pathLst>
                <a:path w="7" h="5">
                  <a:moveTo>
                    <a:pt x="5" y="3"/>
                  </a:moveTo>
                  <a:cubicBezTo>
                    <a:pt x="4" y="2"/>
                    <a:pt x="3" y="1"/>
                    <a:pt x="0" y="0"/>
                  </a:cubicBezTo>
                  <a:cubicBezTo>
                    <a:pt x="0" y="0"/>
                    <a:pt x="7" y="5"/>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5" name="Freeform 875">
              <a:extLst>
                <a:ext uri="{FF2B5EF4-FFF2-40B4-BE49-F238E27FC236}">
                  <a16:creationId xmlns:a16="http://schemas.microsoft.com/office/drawing/2014/main" id="{D036706F-D6B0-4118-8B7E-D6C2EF4051FE}"/>
                </a:ext>
              </a:extLst>
            </p:cNvPr>
            <p:cNvSpPr>
              <a:spLocks/>
            </p:cNvSpPr>
            <p:nvPr/>
          </p:nvSpPr>
          <p:spPr bwMode="auto">
            <a:xfrm>
              <a:off x="6513" y="2722"/>
              <a:ext cx="19" cy="5"/>
            </a:xfrm>
            <a:custGeom>
              <a:avLst/>
              <a:gdLst>
                <a:gd name="T0" fmla="*/ 1 w 14"/>
                <a:gd name="T1" fmla="*/ 4 h 4"/>
                <a:gd name="T2" fmla="*/ 3 w 14"/>
                <a:gd name="T3" fmla="*/ 3 h 4"/>
                <a:gd name="T4" fmla="*/ 8 w 14"/>
                <a:gd name="T5" fmla="*/ 3 h 4"/>
                <a:gd name="T6" fmla="*/ 13 w 14"/>
                <a:gd name="T7" fmla="*/ 2 h 4"/>
                <a:gd name="T8" fmla="*/ 12 w 14"/>
                <a:gd name="T9" fmla="*/ 1 h 4"/>
                <a:gd name="T10" fmla="*/ 10 w 14"/>
                <a:gd name="T11" fmla="*/ 0 h 4"/>
                <a:gd name="T12" fmla="*/ 7 w 14"/>
                <a:gd name="T13" fmla="*/ 0 h 4"/>
                <a:gd name="T14" fmla="*/ 2 w 14"/>
                <a:gd name="T15" fmla="*/ 0 h 4"/>
                <a:gd name="T16" fmla="*/ 2 w 14"/>
                <a:gd name="T17" fmla="*/ 2 h 4"/>
                <a:gd name="T18" fmla="*/ 1 w 1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4">
                  <a:moveTo>
                    <a:pt x="1" y="4"/>
                  </a:moveTo>
                  <a:cubicBezTo>
                    <a:pt x="1" y="4"/>
                    <a:pt x="2" y="4"/>
                    <a:pt x="3" y="3"/>
                  </a:cubicBezTo>
                  <a:cubicBezTo>
                    <a:pt x="4" y="2"/>
                    <a:pt x="7" y="3"/>
                    <a:pt x="8" y="3"/>
                  </a:cubicBezTo>
                  <a:cubicBezTo>
                    <a:pt x="10" y="4"/>
                    <a:pt x="11" y="3"/>
                    <a:pt x="13" y="2"/>
                  </a:cubicBezTo>
                  <a:cubicBezTo>
                    <a:pt x="14" y="1"/>
                    <a:pt x="12" y="1"/>
                    <a:pt x="12" y="1"/>
                  </a:cubicBezTo>
                  <a:cubicBezTo>
                    <a:pt x="11" y="0"/>
                    <a:pt x="11" y="1"/>
                    <a:pt x="10" y="0"/>
                  </a:cubicBezTo>
                  <a:cubicBezTo>
                    <a:pt x="9" y="0"/>
                    <a:pt x="8" y="0"/>
                    <a:pt x="7" y="0"/>
                  </a:cubicBezTo>
                  <a:cubicBezTo>
                    <a:pt x="6" y="0"/>
                    <a:pt x="5" y="0"/>
                    <a:pt x="2" y="0"/>
                  </a:cubicBezTo>
                  <a:cubicBezTo>
                    <a:pt x="0" y="0"/>
                    <a:pt x="3" y="2"/>
                    <a:pt x="2" y="2"/>
                  </a:cubicBezTo>
                  <a:cubicBezTo>
                    <a:pt x="1" y="3"/>
                    <a:pt x="1" y="4"/>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6" name="Freeform 876">
              <a:extLst>
                <a:ext uri="{FF2B5EF4-FFF2-40B4-BE49-F238E27FC236}">
                  <a16:creationId xmlns:a16="http://schemas.microsoft.com/office/drawing/2014/main" id="{D2991FC4-511C-4AE4-8FAC-B63091255402}"/>
                </a:ext>
              </a:extLst>
            </p:cNvPr>
            <p:cNvSpPr>
              <a:spLocks/>
            </p:cNvSpPr>
            <p:nvPr/>
          </p:nvSpPr>
          <p:spPr bwMode="auto">
            <a:xfrm>
              <a:off x="6502" y="2774"/>
              <a:ext cx="2" cy="5"/>
            </a:xfrm>
            <a:custGeom>
              <a:avLst/>
              <a:gdLst>
                <a:gd name="T0" fmla="*/ 1 w 2"/>
                <a:gd name="T1" fmla="*/ 1 h 4"/>
                <a:gd name="T2" fmla="*/ 1 w 2"/>
                <a:gd name="T3" fmla="*/ 4 h 4"/>
                <a:gd name="T4" fmla="*/ 1 w 2"/>
                <a:gd name="T5" fmla="*/ 1 h 4"/>
              </a:gdLst>
              <a:ahLst/>
              <a:cxnLst>
                <a:cxn ang="0">
                  <a:pos x="T0" y="T1"/>
                </a:cxn>
                <a:cxn ang="0">
                  <a:pos x="T2" y="T3"/>
                </a:cxn>
                <a:cxn ang="0">
                  <a:pos x="T4" y="T5"/>
                </a:cxn>
              </a:cxnLst>
              <a:rect l="0" t="0" r="r" b="b"/>
              <a:pathLst>
                <a:path w="2" h="4">
                  <a:moveTo>
                    <a:pt x="1" y="1"/>
                  </a:moveTo>
                  <a:cubicBezTo>
                    <a:pt x="1" y="0"/>
                    <a:pt x="0" y="2"/>
                    <a:pt x="1" y="4"/>
                  </a:cubicBezTo>
                  <a:cubicBezTo>
                    <a:pt x="1" y="4"/>
                    <a:pt x="2" y="2"/>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7" name="Freeform 877">
              <a:extLst>
                <a:ext uri="{FF2B5EF4-FFF2-40B4-BE49-F238E27FC236}">
                  <a16:creationId xmlns:a16="http://schemas.microsoft.com/office/drawing/2014/main" id="{8BFDC434-A133-4444-B8B2-375D826C642F}"/>
                </a:ext>
              </a:extLst>
            </p:cNvPr>
            <p:cNvSpPr>
              <a:spLocks/>
            </p:cNvSpPr>
            <p:nvPr/>
          </p:nvSpPr>
          <p:spPr bwMode="auto">
            <a:xfrm>
              <a:off x="6524" y="2788"/>
              <a:ext cx="5" cy="7"/>
            </a:xfrm>
            <a:custGeom>
              <a:avLst/>
              <a:gdLst>
                <a:gd name="T0" fmla="*/ 1 w 4"/>
                <a:gd name="T1" fmla="*/ 0 h 5"/>
                <a:gd name="T2" fmla="*/ 1 w 4"/>
                <a:gd name="T3" fmla="*/ 3 h 5"/>
                <a:gd name="T4" fmla="*/ 3 w 4"/>
                <a:gd name="T5" fmla="*/ 3 h 5"/>
                <a:gd name="T6" fmla="*/ 1 w 4"/>
                <a:gd name="T7" fmla="*/ 0 h 5"/>
              </a:gdLst>
              <a:ahLst/>
              <a:cxnLst>
                <a:cxn ang="0">
                  <a:pos x="T0" y="T1"/>
                </a:cxn>
                <a:cxn ang="0">
                  <a:pos x="T2" y="T3"/>
                </a:cxn>
                <a:cxn ang="0">
                  <a:pos x="T4" y="T5"/>
                </a:cxn>
                <a:cxn ang="0">
                  <a:pos x="T6" y="T7"/>
                </a:cxn>
              </a:cxnLst>
              <a:rect l="0" t="0" r="r" b="b"/>
              <a:pathLst>
                <a:path w="4" h="5">
                  <a:moveTo>
                    <a:pt x="1" y="0"/>
                  </a:moveTo>
                  <a:cubicBezTo>
                    <a:pt x="0" y="1"/>
                    <a:pt x="0" y="2"/>
                    <a:pt x="1" y="3"/>
                  </a:cubicBezTo>
                  <a:cubicBezTo>
                    <a:pt x="1" y="3"/>
                    <a:pt x="4" y="5"/>
                    <a:pt x="3" y="3"/>
                  </a:cubicBezTo>
                  <a:cubicBezTo>
                    <a:pt x="3" y="0"/>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8" name="Freeform 878">
              <a:extLst>
                <a:ext uri="{FF2B5EF4-FFF2-40B4-BE49-F238E27FC236}">
                  <a16:creationId xmlns:a16="http://schemas.microsoft.com/office/drawing/2014/main" id="{5855F9DC-F21B-4E1C-B32D-18C9BE64E1C0}"/>
                </a:ext>
              </a:extLst>
            </p:cNvPr>
            <p:cNvSpPr>
              <a:spLocks/>
            </p:cNvSpPr>
            <p:nvPr/>
          </p:nvSpPr>
          <p:spPr bwMode="auto">
            <a:xfrm>
              <a:off x="6539" y="2793"/>
              <a:ext cx="7" cy="8"/>
            </a:xfrm>
            <a:custGeom>
              <a:avLst/>
              <a:gdLst>
                <a:gd name="T0" fmla="*/ 1 w 5"/>
                <a:gd name="T1" fmla="*/ 2 h 6"/>
                <a:gd name="T2" fmla="*/ 3 w 5"/>
                <a:gd name="T3" fmla="*/ 5 h 6"/>
                <a:gd name="T4" fmla="*/ 4 w 5"/>
                <a:gd name="T5" fmla="*/ 5 h 6"/>
                <a:gd name="T6" fmla="*/ 2 w 5"/>
                <a:gd name="T7" fmla="*/ 1 h 6"/>
                <a:gd name="T8" fmla="*/ 1 w 5"/>
                <a:gd name="T9" fmla="*/ 2 h 6"/>
              </a:gdLst>
              <a:ahLst/>
              <a:cxnLst>
                <a:cxn ang="0">
                  <a:pos x="T0" y="T1"/>
                </a:cxn>
                <a:cxn ang="0">
                  <a:pos x="T2" y="T3"/>
                </a:cxn>
                <a:cxn ang="0">
                  <a:pos x="T4" y="T5"/>
                </a:cxn>
                <a:cxn ang="0">
                  <a:pos x="T6" y="T7"/>
                </a:cxn>
                <a:cxn ang="0">
                  <a:pos x="T8" y="T9"/>
                </a:cxn>
              </a:cxnLst>
              <a:rect l="0" t="0" r="r" b="b"/>
              <a:pathLst>
                <a:path w="5" h="6">
                  <a:moveTo>
                    <a:pt x="1" y="2"/>
                  </a:moveTo>
                  <a:cubicBezTo>
                    <a:pt x="1" y="2"/>
                    <a:pt x="2" y="4"/>
                    <a:pt x="3" y="5"/>
                  </a:cubicBezTo>
                  <a:cubicBezTo>
                    <a:pt x="4" y="6"/>
                    <a:pt x="3" y="6"/>
                    <a:pt x="4" y="5"/>
                  </a:cubicBezTo>
                  <a:cubicBezTo>
                    <a:pt x="5" y="4"/>
                    <a:pt x="4" y="1"/>
                    <a:pt x="2" y="1"/>
                  </a:cubicBezTo>
                  <a:cubicBezTo>
                    <a:pt x="0" y="0"/>
                    <a:pt x="1"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9" name="Freeform 879">
              <a:extLst>
                <a:ext uri="{FF2B5EF4-FFF2-40B4-BE49-F238E27FC236}">
                  <a16:creationId xmlns:a16="http://schemas.microsoft.com/office/drawing/2014/main" id="{A6D291F6-D867-4881-A279-03239B62F69C}"/>
                </a:ext>
              </a:extLst>
            </p:cNvPr>
            <p:cNvSpPr>
              <a:spLocks/>
            </p:cNvSpPr>
            <p:nvPr/>
          </p:nvSpPr>
          <p:spPr bwMode="auto">
            <a:xfrm>
              <a:off x="6582" y="2731"/>
              <a:ext cx="14" cy="6"/>
            </a:xfrm>
            <a:custGeom>
              <a:avLst/>
              <a:gdLst>
                <a:gd name="T0" fmla="*/ 2 w 10"/>
                <a:gd name="T1" fmla="*/ 1 h 4"/>
                <a:gd name="T2" fmla="*/ 8 w 10"/>
                <a:gd name="T3" fmla="*/ 3 h 4"/>
                <a:gd name="T4" fmla="*/ 9 w 10"/>
                <a:gd name="T5" fmla="*/ 2 h 4"/>
                <a:gd name="T6" fmla="*/ 7 w 10"/>
                <a:gd name="T7" fmla="*/ 0 h 4"/>
                <a:gd name="T8" fmla="*/ 2 w 10"/>
                <a:gd name="T9" fmla="*/ 1 h 4"/>
              </a:gdLst>
              <a:ahLst/>
              <a:cxnLst>
                <a:cxn ang="0">
                  <a:pos x="T0" y="T1"/>
                </a:cxn>
                <a:cxn ang="0">
                  <a:pos x="T2" y="T3"/>
                </a:cxn>
                <a:cxn ang="0">
                  <a:pos x="T4" y="T5"/>
                </a:cxn>
                <a:cxn ang="0">
                  <a:pos x="T6" y="T7"/>
                </a:cxn>
                <a:cxn ang="0">
                  <a:pos x="T8" y="T9"/>
                </a:cxn>
              </a:cxnLst>
              <a:rect l="0" t="0" r="r" b="b"/>
              <a:pathLst>
                <a:path w="10" h="4">
                  <a:moveTo>
                    <a:pt x="2" y="1"/>
                  </a:moveTo>
                  <a:cubicBezTo>
                    <a:pt x="2" y="1"/>
                    <a:pt x="7" y="3"/>
                    <a:pt x="8" y="3"/>
                  </a:cubicBezTo>
                  <a:cubicBezTo>
                    <a:pt x="8" y="4"/>
                    <a:pt x="9" y="3"/>
                    <a:pt x="9" y="2"/>
                  </a:cubicBezTo>
                  <a:cubicBezTo>
                    <a:pt x="9" y="1"/>
                    <a:pt x="10" y="0"/>
                    <a:pt x="7" y="0"/>
                  </a:cubicBezTo>
                  <a:cubicBezTo>
                    <a:pt x="5" y="0"/>
                    <a:pt x="0"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0" name="Freeform 880">
              <a:extLst>
                <a:ext uri="{FF2B5EF4-FFF2-40B4-BE49-F238E27FC236}">
                  <a16:creationId xmlns:a16="http://schemas.microsoft.com/office/drawing/2014/main" id="{7FF445F0-B9D2-45AE-AA92-6B23F09044F4}"/>
                </a:ext>
              </a:extLst>
            </p:cNvPr>
            <p:cNvSpPr>
              <a:spLocks/>
            </p:cNvSpPr>
            <p:nvPr/>
          </p:nvSpPr>
          <p:spPr bwMode="auto">
            <a:xfrm>
              <a:off x="6549" y="2767"/>
              <a:ext cx="85" cy="45"/>
            </a:xfrm>
            <a:custGeom>
              <a:avLst/>
              <a:gdLst>
                <a:gd name="T0" fmla="*/ 14 w 62"/>
                <a:gd name="T1" fmla="*/ 20 h 33"/>
                <a:gd name="T2" fmla="*/ 10 w 62"/>
                <a:gd name="T3" fmla="*/ 20 h 33"/>
                <a:gd name="T4" fmla="*/ 8 w 62"/>
                <a:gd name="T5" fmla="*/ 20 h 33"/>
                <a:gd name="T6" fmla="*/ 6 w 62"/>
                <a:gd name="T7" fmla="*/ 20 h 33"/>
                <a:gd name="T8" fmla="*/ 4 w 62"/>
                <a:gd name="T9" fmla="*/ 19 h 33"/>
                <a:gd name="T10" fmla="*/ 2 w 62"/>
                <a:gd name="T11" fmla="*/ 20 h 33"/>
                <a:gd name="T12" fmla="*/ 7 w 62"/>
                <a:gd name="T13" fmla="*/ 25 h 33"/>
                <a:gd name="T14" fmla="*/ 12 w 62"/>
                <a:gd name="T15" fmla="*/ 28 h 33"/>
                <a:gd name="T16" fmla="*/ 14 w 62"/>
                <a:gd name="T17" fmla="*/ 29 h 33"/>
                <a:gd name="T18" fmla="*/ 20 w 62"/>
                <a:gd name="T19" fmla="*/ 31 h 33"/>
                <a:gd name="T20" fmla="*/ 32 w 62"/>
                <a:gd name="T21" fmla="*/ 30 h 33"/>
                <a:gd name="T22" fmla="*/ 44 w 62"/>
                <a:gd name="T23" fmla="*/ 27 h 33"/>
                <a:gd name="T24" fmla="*/ 48 w 62"/>
                <a:gd name="T25" fmla="*/ 23 h 33"/>
                <a:gd name="T26" fmla="*/ 52 w 62"/>
                <a:gd name="T27" fmla="*/ 21 h 33"/>
                <a:gd name="T28" fmla="*/ 56 w 62"/>
                <a:gd name="T29" fmla="*/ 20 h 33"/>
                <a:gd name="T30" fmla="*/ 56 w 62"/>
                <a:gd name="T31" fmla="*/ 14 h 33"/>
                <a:gd name="T32" fmla="*/ 59 w 62"/>
                <a:gd name="T33" fmla="*/ 12 h 33"/>
                <a:gd name="T34" fmla="*/ 61 w 62"/>
                <a:gd name="T35" fmla="*/ 8 h 33"/>
                <a:gd name="T36" fmla="*/ 62 w 62"/>
                <a:gd name="T37" fmla="*/ 3 h 33"/>
                <a:gd name="T38" fmla="*/ 60 w 62"/>
                <a:gd name="T39" fmla="*/ 2 h 33"/>
                <a:gd name="T40" fmla="*/ 59 w 62"/>
                <a:gd name="T41" fmla="*/ 1 h 33"/>
                <a:gd name="T42" fmla="*/ 58 w 62"/>
                <a:gd name="T43" fmla="*/ 0 h 33"/>
                <a:gd name="T44" fmla="*/ 56 w 62"/>
                <a:gd name="T45" fmla="*/ 1 h 33"/>
                <a:gd name="T46" fmla="*/ 54 w 62"/>
                <a:gd name="T47" fmla="*/ 1 h 33"/>
                <a:gd name="T48" fmla="*/ 50 w 62"/>
                <a:gd name="T49" fmla="*/ 0 h 33"/>
                <a:gd name="T50" fmla="*/ 49 w 62"/>
                <a:gd name="T51" fmla="*/ 2 h 33"/>
                <a:gd name="T52" fmla="*/ 50 w 62"/>
                <a:gd name="T53" fmla="*/ 9 h 33"/>
                <a:gd name="T54" fmla="*/ 50 w 62"/>
                <a:gd name="T55" fmla="*/ 11 h 33"/>
                <a:gd name="T56" fmla="*/ 40 w 62"/>
                <a:gd name="T57" fmla="*/ 18 h 33"/>
                <a:gd name="T58" fmla="*/ 38 w 62"/>
                <a:gd name="T59" fmla="*/ 20 h 33"/>
                <a:gd name="T60" fmla="*/ 35 w 62"/>
                <a:gd name="T61" fmla="*/ 20 h 33"/>
                <a:gd name="T62" fmla="*/ 31 w 62"/>
                <a:gd name="T63" fmla="*/ 20 h 33"/>
                <a:gd name="T64" fmla="*/ 28 w 62"/>
                <a:gd name="T65" fmla="*/ 19 h 33"/>
                <a:gd name="T66" fmla="*/ 27 w 62"/>
                <a:gd name="T67" fmla="*/ 15 h 33"/>
                <a:gd name="T68" fmla="*/ 29 w 62"/>
                <a:gd name="T69" fmla="*/ 13 h 33"/>
                <a:gd name="T70" fmla="*/ 27 w 62"/>
                <a:gd name="T71" fmla="*/ 14 h 33"/>
                <a:gd name="T72" fmla="*/ 26 w 62"/>
                <a:gd name="T73" fmla="*/ 16 h 33"/>
                <a:gd name="T74" fmla="*/ 26 w 62"/>
                <a:gd name="T75" fmla="*/ 19 h 33"/>
                <a:gd name="T76" fmla="*/ 23 w 62"/>
                <a:gd name="T77" fmla="*/ 20 h 33"/>
                <a:gd name="T78" fmla="*/ 21 w 62"/>
                <a:gd name="T79" fmla="*/ 20 h 33"/>
                <a:gd name="T80" fmla="*/ 19 w 62"/>
                <a:gd name="T81" fmla="*/ 20 h 33"/>
                <a:gd name="T82" fmla="*/ 14 w 62"/>
                <a:gd name="T83"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33">
                  <a:moveTo>
                    <a:pt x="14" y="20"/>
                  </a:moveTo>
                  <a:cubicBezTo>
                    <a:pt x="13" y="20"/>
                    <a:pt x="11" y="20"/>
                    <a:pt x="10" y="20"/>
                  </a:cubicBezTo>
                  <a:cubicBezTo>
                    <a:pt x="10" y="20"/>
                    <a:pt x="9" y="21"/>
                    <a:pt x="8" y="20"/>
                  </a:cubicBezTo>
                  <a:cubicBezTo>
                    <a:pt x="7" y="20"/>
                    <a:pt x="7" y="20"/>
                    <a:pt x="6" y="20"/>
                  </a:cubicBezTo>
                  <a:cubicBezTo>
                    <a:pt x="6" y="20"/>
                    <a:pt x="5" y="20"/>
                    <a:pt x="4" y="19"/>
                  </a:cubicBezTo>
                  <a:cubicBezTo>
                    <a:pt x="2" y="19"/>
                    <a:pt x="2" y="20"/>
                    <a:pt x="2" y="20"/>
                  </a:cubicBezTo>
                  <a:cubicBezTo>
                    <a:pt x="0" y="24"/>
                    <a:pt x="4" y="25"/>
                    <a:pt x="7" y="25"/>
                  </a:cubicBezTo>
                  <a:cubicBezTo>
                    <a:pt x="10" y="26"/>
                    <a:pt x="12" y="27"/>
                    <a:pt x="12" y="28"/>
                  </a:cubicBezTo>
                  <a:cubicBezTo>
                    <a:pt x="13" y="29"/>
                    <a:pt x="12" y="29"/>
                    <a:pt x="14" y="29"/>
                  </a:cubicBezTo>
                  <a:cubicBezTo>
                    <a:pt x="17" y="28"/>
                    <a:pt x="18" y="28"/>
                    <a:pt x="20" y="31"/>
                  </a:cubicBezTo>
                  <a:cubicBezTo>
                    <a:pt x="22" y="33"/>
                    <a:pt x="30" y="32"/>
                    <a:pt x="32" y="30"/>
                  </a:cubicBezTo>
                  <a:cubicBezTo>
                    <a:pt x="35" y="29"/>
                    <a:pt x="43" y="28"/>
                    <a:pt x="44" y="27"/>
                  </a:cubicBezTo>
                  <a:cubicBezTo>
                    <a:pt x="45" y="26"/>
                    <a:pt x="47" y="25"/>
                    <a:pt x="48" y="23"/>
                  </a:cubicBezTo>
                  <a:cubicBezTo>
                    <a:pt x="50" y="21"/>
                    <a:pt x="51" y="21"/>
                    <a:pt x="52" y="21"/>
                  </a:cubicBezTo>
                  <a:cubicBezTo>
                    <a:pt x="54" y="20"/>
                    <a:pt x="52" y="22"/>
                    <a:pt x="56" y="20"/>
                  </a:cubicBezTo>
                  <a:cubicBezTo>
                    <a:pt x="60" y="18"/>
                    <a:pt x="58" y="18"/>
                    <a:pt x="56" y="14"/>
                  </a:cubicBezTo>
                  <a:cubicBezTo>
                    <a:pt x="54" y="11"/>
                    <a:pt x="56" y="13"/>
                    <a:pt x="59" y="12"/>
                  </a:cubicBezTo>
                  <a:cubicBezTo>
                    <a:pt x="61" y="12"/>
                    <a:pt x="62" y="9"/>
                    <a:pt x="61" y="8"/>
                  </a:cubicBezTo>
                  <a:cubicBezTo>
                    <a:pt x="61" y="6"/>
                    <a:pt x="62" y="5"/>
                    <a:pt x="62" y="3"/>
                  </a:cubicBezTo>
                  <a:cubicBezTo>
                    <a:pt x="62" y="2"/>
                    <a:pt x="61" y="2"/>
                    <a:pt x="60" y="2"/>
                  </a:cubicBezTo>
                  <a:cubicBezTo>
                    <a:pt x="59" y="2"/>
                    <a:pt x="58" y="1"/>
                    <a:pt x="59" y="1"/>
                  </a:cubicBezTo>
                  <a:cubicBezTo>
                    <a:pt x="60" y="0"/>
                    <a:pt x="59" y="0"/>
                    <a:pt x="58" y="0"/>
                  </a:cubicBezTo>
                  <a:cubicBezTo>
                    <a:pt x="58" y="0"/>
                    <a:pt x="57" y="0"/>
                    <a:pt x="56" y="1"/>
                  </a:cubicBezTo>
                  <a:cubicBezTo>
                    <a:pt x="55" y="1"/>
                    <a:pt x="54" y="1"/>
                    <a:pt x="54" y="1"/>
                  </a:cubicBezTo>
                  <a:cubicBezTo>
                    <a:pt x="53" y="0"/>
                    <a:pt x="52" y="0"/>
                    <a:pt x="50" y="0"/>
                  </a:cubicBezTo>
                  <a:cubicBezTo>
                    <a:pt x="49" y="0"/>
                    <a:pt x="49" y="0"/>
                    <a:pt x="49" y="2"/>
                  </a:cubicBezTo>
                  <a:cubicBezTo>
                    <a:pt x="50" y="3"/>
                    <a:pt x="49" y="7"/>
                    <a:pt x="50" y="9"/>
                  </a:cubicBezTo>
                  <a:cubicBezTo>
                    <a:pt x="51" y="12"/>
                    <a:pt x="50" y="11"/>
                    <a:pt x="50" y="11"/>
                  </a:cubicBezTo>
                  <a:cubicBezTo>
                    <a:pt x="45" y="10"/>
                    <a:pt x="41" y="16"/>
                    <a:pt x="40" y="18"/>
                  </a:cubicBezTo>
                  <a:cubicBezTo>
                    <a:pt x="39" y="20"/>
                    <a:pt x="38" y="19"/>
                    <a:pt x="38" y="20"/>
                  </a:cubicBezTo>
                  <a:cubicBezTo>
                    <a:pt x="37" y="20"/>
                    <a:pt x="36" y="21"/>
                    <a:pt x="35" y="20"/>
                  </a:cubicBezTo>
                  <a:cubicBezTo>
                    <a:pt x="34" y="19"/>
                    <a:pt x="33" y="19"/>
                    <a:pt x="31" y="20"/>
                  </a:cubicBezTo>
                  <a:cubicBezTo>
                    <a:pt x="30" y="21"/>
                    <a:pt x="29" y="20"/>
                    <a:pt x="28" y="19"/>
                  </a:cubicBezTo>
                  <a:cubicBezTo>
                    <a:pt x="26" y="18"/>
                    <a:pt x="27" y="16"/>
                    <a:pt x="27" y="15"/>
                  </a:cubicBezTo>
                  <a:cubicBezTo>
                    <a:pt x="27" y="14"/>
                    <a:pt x="29" y="15"/>
                    <a:pt x="29" y="13"/>
                  </a:cubicBezTo>
                  <a:cubicBezTo>
                    <a:pt x="28" y="12"/>
                    <a:pt x="27" y="13"/>
                    <a:pt x="27" y="14"/>
                  </a:cubicBezTo>
                  <a:cubicBezTo>
                    <a:pt x="26" y="15"/>
                    <a:pt x="27" y="15"/>
                    <a:pt x="26" y="16"/>
                  </a:cubicBezTo>
                  <a:cubicBezTo>
                    <a:pt x="25" y="17"/>
                    <a:pt x="26" y="18"/>
                    <a:pt x="26" y="19"/>
                  </a:cubicBezTo>
                  <a:cubicBezTo>
                    <a:pt x="26" y="20"/>
                    <a:pt x="23" y="20"/>
                    <a:pt x="23" y="20"/>
                  </a:cubicBezTo>
                  <a:cubicBezTo>
                    <a:pt x="22" y="21"/>
                    <a:pt x="22" y="21"/>
                    <a:pt x="21" y="20"/>
                  </a:cubicBezTo>
                  <a:cubicBezTo>
                    <a:pt x="21" y="19"/>
                    <a:pt x="21" y="20"/>
                    <a:pt x="19" y="20"/>
                  </a:cubicBezTo>
                  <a:cubicBezTo>
                    <a:pt x="18" y="21"/>
                    <a:pt x="15" y="21"/>
                    <a:pt x="14" y="2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1" name="Freeform 881">
              <a:extLst>
                <a:ext uri="{FF2B5EF4-FFF2-40B4-BE49-F238E27FC236}">
                  <a16:creationId xmlns:a16="http://schemas.microsoft.com/office/drawing/2014/main" id="{3B599AF3-3788-4999-8BBB-05E2F4EB7632}"/>
                </a:ext>
              </a:extLst>
            </p:cNvPr>
            <p:cNvSpPr>
              <a:spLocks/>
            </p:cNvSpPr>
            <p:nvPr/>
          </p:nvSpPr>
          <p:spPr bwMode="auto">
            <a:xfrm>
              <a:off x="6600" y="2734"/>
              <a:ext cx="50" cy="47"/>
            </a:xfrm>
            <a:custGeom>
              <a:avLst/>
              <a:gdLst>
                <a:gd name="T0" fmla="*/ 1 w 36"/>
                <a:gd name="T1" fmla="*/ 2 h 34"/>
                <a:gd name="T2" fmla="*/ 2 w 36"/>
                <a:gd name="T3" fmla="*/ 3 h 34"/>
                <a:gd name="T4" fmla="*/ 19 w 36"/>
                <a:gd name="T5" fmla="*/ 13 h 34"/>
                <a:gd name="T6" fmla="*/ 27 w 36"/>
                <a:gd name="T7" fmla="*/ 20 h 34"/>
                <a:gd name="T8" fmla="*/ 29 w 36"/>
                <a:gd name="T9" fmla="*/ 27 h 34"/>
                <a:gd name="T10" fmla="*/ 32 w 36"/>
                <a:gd name="T11" fmla="*/ 33 h 34"/>
                <a:gd name="T12" fmla="*/ 33 w 36"/>
                <a:gd name="T13" fmla="*/ 33 h 34"/>
                <a:gd name="T14" fmla="*/ 36 w 36"/>
                <a:gd name="T15" fmla="*/ 27 h 34"/>
                <a:gd name="T16" fmla="*/ 35 w 36"/>
                <a:gd name="T17" fmla="*/ 25 h 34"/>
                <a:gd name="T18" fmla="*/ 33 w 36"/>
                <a:gd name="T19" fmla="*/ 22 h 34"/>
                <a:gd name="T20" fmla="*/ 29 w 36"/>
                <a:gd name="T21" fmla="*/ 20 h 34"/>
                <a:gd name="T22" fmla="*/ 23 w 36"/>
                <a:gd name="T23" fmla="*/ 13 h 34"/>
                <a:gd name="T24" fmla="*/ 19 w 36"/>
                <a:gd name="T25" fmla="*/ 10 h 34"/>
                <a:gd name="T26" fmla="*/ 13 w 36"/>
                <a:gd name="T27" fmla="*/ 7 h 34"/>
                <a:gd name="T28" fmla="*/ 8 w 36"/>
                <a:gd name="T29" fmla="*/ 5 h 34"/>
                <a:gd name="T30" fmla="*/ 4 w 36"/>
                <a:gd name="T31" fmla="*/ 1 h 34"/>
                <a:gd name="T32" fmla="*/ 2 w 36"/>
                <a:gd name="T33" fmla="*/ 1 h 34"/>
                <a:gd name="T34" fmla="*/ 1 w 36"/>
                <a:gd name="T3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4">
                  <a:moveTo>
                    <a:pt x="1" y="2"/>
                  </a:moveTo>
                  <a:cubicBezTo>
                    <a:pt x="0" y="3"/>
                    <a:pt x="2" y="3"/>
                    <a:pt x="2" y="3"/>
                  </a:cubicBezTo>
                  <a:cubicBezTo>
                    <a:pt x="4" y="4"/>
                    <a:pt x="17" y="12"/>
                    <a:pt x="19" y="13"/>
                  </a:cubicBezTo>
                  <a:cubicBezTo>
                    <a:pt x="20" y="13"/>
                    <a:pt x="24" y="17"/>
                    <a:pt x="27" y="20"/>
                  </a:cubicBezTo>
                  <a:cubicBezTo>
                    <a:pt x="29" y="23"/>
                    <a:pt x="29" y="25"/>
                    <a:pt x="29" y="27"/>
                  </a:cubicBezTo>
                  <a:cubicBezTo>
                    <a:pt x="29" y="29"/>
                    <a:pt x="31" y="31"/>
                    <a:pt x="32" y="33"/>
                  </a:cubicBezTo>
                  <a:cubicBezTo>
                    <a:pt x="32" y="34"/>
                    <a:pt x="33" y="33"/>
                    <a:pt x="33" y="33"/>
                  </a:cubicBezTo>
                  <a:cubicBezTo>
                    <a:pt x="34" y="32"/>
                    <a:pt x="35" y="29"/>
                    <a:pt x="36" y="27"/>
                  </a:cubicBezTo>
                  <a:cubicBezTo>
                    <a:pt x="36" y="26"/>
                    <a:pt x="36" y="25"/>
                    <a:pt x="35" y="25"/>
                  </a:cubicBezTo>
                  <a:cubicBezTo>
                    <a:pt x="35" y="24"/>
                    <a:pt x="34" y="24"/>
                    <a:pt x="33" y="22"/>
                  </a:cubicBezTo>
                  <a:cubicBezTo>
                    <a:pt x="32" y="19"/>
                    <a:pt x="31" y="20"/>
                    <a:pt x="29" y="20"/>
                  </a:cubicBezTo>
                  <a:cubicBezTo>
                    <a:pt x="28" y="19"/>
                    <a:pt x="24" y="13"/>
                    <a:pt x="23" y="13"/>
                  </a:cubicBezTo>
                  <a:cubicBezTo>
                    <a:pt x="22" y="12"/>
                    <a:pt x="20" y="10"/>
                    <a:pt x="19" y="10"/>
                  </a:cubicBezTo>
                  <a:cubicBezTo>
                    <a:pt x="17" y="10"/>
                    <a:pt x="14" y="7"/>
                    <a:pt x="13" y="7"/>
                  </a:cubicBezTo>
                  <a:cubicBezTo>
                    <a:pt x="12" y="6"/>
                    <a:pt x="10" y="5"/>
                    <a:pt x="8" y="5"/>
                  </a:cubicBezTo>
                  <a:cubicBezTo>
                    <a:pt x="7" y="5"/>
                    <a:pt x="6" y="3"/>
                    <a:pt x="4" y="1"/>
                  </a:cubicBezTo>
                  <a:cubicBezTo>
                    <a:pt x="1" y="0"/>
                    <a:pt x="1" y="0"/>
                    <a:pt x="2" y="1"/>
                  </a:cubicBezTo>
                  <a:cubicBezTo>
                    <a:pt x="2" y="2"/>
                    <a:pt x="3"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2" name="Freeform 882">
              <a:extLst>
                <a:ext uri="{FF2B5EF4-FFF2-40B4-BE49-F238E27FC236}">
                  <a16:creationId xmlns:a16="http://schemas.microsoft.com/office/drawing/2014/main" id="{7B00A4DA-525E-4AFE-8409-0606B35850A6}"/>
                </a:ext>
              </a:extLst>
            </p:cNvPr>
            <p:cNvSpPr>
              <a:spLocks/>
            </p:cNvSpPr>
            <p:nvPr/>
          </p:nvSpPr>
          <p:spPr bwMode="auto">
            <a:xfrm>
              <a:off x="6625" y="2737"/>
              <a:ext cx="1" cy="3"/>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1" y="0"/>
                    <a:pt x="0" y="0"/>
                  </a:cubicBezTo>
                  <a:cubicBezTo>
                    <a:pt x="0" y="0"/>
                    <a:pt x="0"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3" name="Freeform 883">
              <a:extLst>
                <a:ext uri="{FF2B5EF4-FFF2-40B4-BE49-F238E27FC236}">
                  <a16:creationId xmlns:a16="http://schemas.microsoft.com/office/drawing/2014/main" id="{AC8B5409-FCA9-483B-B0F6-2A1A111544A9}"/>
                </a:ext>
              </a:extLst>
            </p:cNvPr>
            <p:cNvSpPr>
              <a:spLocks/>
            </p:cNvSpPr>
            <p:nvPr/>
          </p:nvSpPr>
          <p:spPr bwMode="auto">
            <a:xfrm>
              <a:off x="6637" y="2744"/>
              <a:ext cx="4" cy="4"/>
            </a:xfrm>
            <a:custGeom>
              <a:avLst/>
              <a:gdLst>
                <a:gd name="T0" fmla="*/ 1 w 3"/>
                <a:gd name="T1" fmla="*/ 0 h 3"/>
                <a:gd name="T2" fmla="*/ 1 w 3"/>
                <a:gd name="T3" fmla="*/ 3 h 3"/>
                <a:gd name="T4" fmla="*/ 1 w 3"/>
                <a:gd name="T5" fmla="*/ 0 h 3"/>
              </a:gdLst>
              <a:ahLst/>
              <a:cxnLst>
                <a:cxn ang="0">
                  <a:pos x="T0" y="T1"/>
                </a:cxn>
                <a:cxn ang="0">
                  <a:pos x="T2" y="T3"/>
                </a:cxn>
                <a:cxn ang="0">
                  <a:pos x="T4" y="T5"/>
                </a:cxn>
              </a:cxnLst>
              <a:rect l="0" t="0" r="r" b="b"/>
              <a:pathLst>
                <a:path w="3" h="3">
                  <a:moveTo>
                    <a:pt x="1" y="0"/>
                  </a:moveTo>
                  <a:cubicBezTo>
                    <a:pt x="0" y="1"/>
                    <a:pt x="1" y="2"/>
                    <a:pt x="1" y="3"/>
                  </a:cubicBezTo>
                  <a:cubicBezTo>
                    <a:pt x="1" y="3"/>
                    <a:pt x="3"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4" name="Freeform 884">
              <a:extLst>
                <a:ext uri="{FF2B5EF4-FFF2-40B4-BE49-F238E27FC236}">
                  <a16:creationId xmlns:a16="http://schemas.microsoft.com/office/drawing/2014/main" id="{AF81D393-843A-4B2E-BDBE-C7D70AF37ED0}"/>
                </a:ext>
              </a:extLst>
            </p:cNvPr>
            <p:cNvSpPr>
              <a:spLocks/>
            </p:cNvSpPr>
            <p:nvPr/>
          </p:nvSpPr>
          <p:spPr bwMode="auto">
            <a:xfrm>
              <a:off x="6679" y="2784"/>
              <a:ext cx="2" cy="12"/>
            </a:xfrm>
            <a:custGeom>
              <a:avLst/>
              <a:gdLst>
                <a:gd name="T0" fmla="*/ 1 w 2"/>
                <a:gd name="T1" fmla="*/ 1 h 9"/>
                <a:gd name="T2" fmla="*/ 0 w 2"/>
                <a:gd name="T3" fmla="*/ 5 h 9"/>
                <a:gd name="T4" fmla="*/ 2 w 2"/>
                <a:gd name="T5" fmla="*/ 6 h 9"/>
                <a:gd name="T6" fmla="*/ 2 w 2"/>
                <a:gd name="T7" fmla="*/ 2 h 9"/>
                <a:gd name="T8" fmla="*/ 1 w 2"/>
                <a:gd name="T9" fmla="*/ 1 h 9"/>
              </a:gdLst>
              <a:ahLst/>
              <a:cxnLst>
                <a:cxn ang="0">
                  <a:pos x="T0" y="T1"/>
                </a:cxn>
                <a:cxn ang="0">
                  <a:pos x="T2" y="T3"/>
                </a:cxn>
                <a:cxn ang="0">
                  <a:pos x="T4" y="T5"/>
                </a:cxn>
                <a:cxn ang="0">
                  <a:pos x="T6" y="T7"/>
                </a:cxn>
                <a:cxn ang="0">
                  <a:pos x="T8" y="T9"/>
                </a:cxn>
              </a:cxnLst>
              <a:rect l="0" t="0" r="r" b="b"/>
              <a:pathLst>
                <a:path w="2" h="9">
                  <a:moveTo>
                    <a:pt x="1" y="1"/>
                  </a:moveTo>
                  <a:cubicBezTo>
                    <a:pt x="0" y="2"/>
                    <a:pt x="0" y="3"/>
                    <a:pt x="0" y="5"/>
                  </a:cubicBezTo>
                  <a:cubicBezTo>
                    <a:pt x="0" y="5"/>
                    <a:pt x="2" y="9"/>
                    <a:pt x="2" y="6"/>
                  </a:cubicBezTo>
                  <a:cubicBezTo>
                    <a:pt x="2" y="3"/>
                    <a:pt x="2" y="4"/>
                    <a:pt x="2" y="2"/>
                  </a:cubicBezTo>
                  <a:cubicBezTo>
                    <a:pt x="2" y="1"/>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5" name="Freeform 885">
              <a:extLst>
                <a:ext uri="{FF2B5EF4-FFF2-40B4-BE49-F238E27FC236}">
                  <a16:creationId xmlns:a16="http://schemas.microsoft.com/office/drawing/2014/main" id="{F9365530-15EA-4B62-AA9E-56F4DE57FCB6}"/>
                </a:ext>
              </a:extLst>
            </p:cNvPr>
            <p:cNvSpPr>
              <a:spLocks/>
            </p:cNvSpPr>
            <p:nvPr/>
          </p:nvSpPr>
          <p:spPr bwMode="auto">
            <a:xfrm>
              <a:off x="6681" y="2790"/>
              <a:ext cx="27" cy="32"/>
            </a:xfrm>
            <a:custGeom>
              <a:avLst/>
              <a:gdLst>
                <a:gd name="T0" fmla="*/ 15 w 19"/>
                <a:gd name="T1" fmla="*/ 14 h 23"/>
                <a:gd name="T2" fmla="*/ 12 w 19"/>
                <a:gd name="T3" fmla="*/ 12 h 23"/>
                <a:gd name="T4" fmla="*/ 10 w 19"/>
                <a:gd name="T5" fmla="*/ 10 h 23"/>
                <a:gd name="T6" fmla="*/ 9 w 19"/>
                <a:gd name="T7" fmla="*/ 9 h 23"/>
                <a:gd name="T8" fmla="*/ 7 w 19"/>
                <a:gd name="T9" fmla="*/ 5 h 23"/>
                <a:gd name="T10" fmla="*/ 2 w 19"/>
                <a:gd name="T11" fmla="*/ 2 h 23"/>
                <a:gd name="T12" fmla="*/ 0 w 19"/>
                <a:gd name="T13" fmla="*/ 3 h 23"/>
                <a:gd name="T14" fmla="*/ 2 w 19"/>
                <a:gd name="T15" fmla="*/ 11 h 23"/>
                <a:gd name="T16" fmla="*/ 7 w 19"/>
                <a:gd name="T17" fmla="*/ 18 h 23"/>
                <a:gd name="T18" fmla="*/ 15 w 19"/>
                <a:gd name="T19" fmla="*/ 23 h 23"/>
                <a:gd name="T20" fmla="*/ 18 w 19"/>
                <a:gd name="T21" fmla="*/ 21 h 23"/>
                <a:gd name="T22" fmla="*/ 18 w 19"/>
                <a:gd name="T23" fmla="*/ 18 h 23"/>
                <a:gd name="T24" fmla="*/ 15 w 19"/>
                <a:gd name="T25"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3">
                  <a:moveTo>
                    <a:pt x="15" y="14"/>
                  </a:moveTo>
                  <a:cubicBezTo>
                    <a:pt x="14" y="13"/>
                    <a:pt x="13" y="12"/>
                    <a:pt x="12" y="12"/>
                  </a:cubicBezTo>
                  <a:cubicBezTo>
                    <a:pt x="11" y="12"/>
                    <a:pt x="11" y="11"/>
                    <a:pt x="10" y="10"/>
                  </a:cubicBezTo>
                  <a:cubicBezTo>
                    <a:pt x="10" y="9"/>
                    <a:pt x="9" y="9"/>
                    <a:pt x="9" y="9"/>
                  </a:cubicBezTo>
                  <a:cubicBezTo>
                    <a:pt x="8" y="8"/>
                    <a:pt x="7" y="6"/>
                    <a:pt x="7" y="5"/>
                  </a:cubicBezTo>
                  <a:cubicBezTo>
                    <a:pt x="6" y="4"/>
                    <a:pt x="3" y="3"/>
                    <a:pt x="2" y="2"/>
                  </a:cubicBezTo>
                  <a:cubicBezTo>
                    <a:pt x="1" y="2"/>
                    <a:pt x="0" y="0"/>
                    <a:pt x="0" y="3"/>
                  </a:cubicBezTo>
                  <a:cubicBezTo>
                    <a:pt x="1" y="5"/>
                    <a:pt x="0" y="8"/>
                    <a:pt x="2" y="11"/>
                  </a:cubicBezTo>
                  <a:cubicBezTo>
                    <a:pt x="4" y="13"/>
                    <a:pt x="6" y="17"/>
                    <a:pt x="7" y="18"/>
                  </a:cubicBezTo>
                  <a:cubicBezTo>
                    <a:pt x="8" y="20"/>
                    <a:pt x="13" y="23"/>
                    <a:pt x="15" y="23"/>
                  </a:cubicBezTo>
                  <a:cubicBezTo>
                    <a:pt x="17" y="22"/>
                    <a:pt x="17" y="21"/>
                    <a:pt x="18" y="21"/>
                  </a:cubicBezTo>
                  <a:cubicBezTo>
                    <a:pt x="18" y="21"/>
                    <a:pt x="19" y="20"/>
                    <a:pt x="18" y="18"/>
                  </a:cubicBezTo>
                  <a:cubicBezTo>
                    <a:pt x="17" y="16"/>
                    <a:pt x="15" y="15"/>
                    <a:pt x="15"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6" name="Freeform 886">
              <a:extLst>
                <a:ext uri="{FF2B5EF4-FFF2-40B4-BE49-F238E27FC236}">
                  <a16:creationId xmlns:a16="http://schemas.microsoft.com/office/drawing/2014/main" id="{027CC98C-C9D6-48FA-83E0-80354762DEF4}"/>
                </a:ext>
              </a:extLst>
            </p:cNvPr>
            <p:cNvSpPr>
              <a:spLocks/>
            </p:cNvSpPr>
            <p:nvPr/>
          </p:nvSpPr>
          <p:spPr bwMode="auto">
            <a:xfrm>
              <a:off x="6587" y="2870"/>
              <a:ext cx="6" cy="6"/>
            </a:xfrm>
            <a:custGeom>
              <a:avLst/>
              <a:gdLst>
                <a:gd name="T0" fmla="*/ 1 w 4"/>
                <a:gd name="T1" fmla="*/ 2 h 4"/>
                <a:gd name="T2" fmla="*/ 1 w 4"/>
                <a:gd name="T3" fmla="*/ 3 h 4"/>
                <a:gd name="T4" fmla="*/ 3 w 4"/>
                <a:gd name="T5" fmla="*/ 3 h 4"/>
                <a:gd name="T6" fmla="*/ 3 w 4"/>
                <a:gd name="T7" fmla="*/ 1 h 4"/>
                <a:gd name="T8" fmla="*/ 1 w 4"/>
                <a:gd name="T9" fmla="*/ 2 h 4"/>
              </a:gdLst>
              <a:ahLst/>
              <a:cxnLst>
                <a:cxn ang="0">
                  <a:pos x="T0" y="T1"/>
                </a:cxn>
                <a:cxn ang="0">
                  <a:pos x="T2" y="T3"/>
                </a:cxn>
                <a:cxn ang="0">
                  <a:pos x="T4" y="T5"/>
                </a:cxn>
                <a:cxn ang="0">
                  <a:pos x="T6" y="T7"/>
                </a:cxn>
                <a:cxn ang="0">
                  <a:pos x="T8" y="T9"/>
                </a:cxn>
              </a:cxnLst>
              <a:rect l="0" t="0" r="r" b="b"/>
              <a:pathLst>
                <a:path w="4" h="4">
                  <a:moveTo>
                    <a:pt x="1" y="2"/>
                  </a:moveTo>
                  <a:cubicBezTo>
                    <a:pt x="0" y="3"/>
                    <a:pt x="1" y="3"/>
                    <a:pt x="1" y="3"/>
                  </a:cubicBezTo>
                  <a:cubicBezTo>
                    <a:pt x="2" y="4"/>
                    <a:pt x="3" y="4"/>
                    <a:pt x="3" y="3"/>
                  </a:cubicBezTo>
                  <a:cubicBezTo>
                    <a:pt x="3" y="2"/>
                    <a:pt x="4" y="1"/>
                    <a:pt x="3" y="1"/>
                  </a:cubicBezTo>
                  <a:cubicBezTo>
                    <a:pt x="2" y="0"/>
                    <a:pt x="1"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7" name="Freeform 887">
              <a:extLst>
                <a:ext uri="{FF2B5EF4-FFF2-40B4-BE49-F238E27FC236}">
                  <a16:creationId xmlns:a16="http://schemas.microsoft.com/office/drawing/2014/main" id="{427804D5-0B0F-4604-B750-0C49D1376AFA}"/>
                </a:ext>
              </a:extLst>
            </p:cNvPr>
            <p:cNvSpPr>
              <a:spLocks/>
            </p:cNvSpPr>
            <p:nvPr/>
          </p:nvSpPr>
          <p:spPr bwMode="auto">
            <a:xfrm>
              <a:off x="6593" y="2873"/>
              <a:ext cx="11" cy="8"/>
            </a:xfrm>
            <a:custGeom>
              <a:avLst/>
              <a:gdLst>
                <a:gd name="T0" fmla="*/ 1 w 8"/>
                <a:gd name="T1" fmla="*/ 4 h 6"/>
                <a:gd name="T2" fmla="*/ 2 w 8"/>
                <a:gd name="T3" fmla="*/ 5 h 6"/>
                <a:gd name="T4" fmla="*/ 7 w 8"/>
                <a:gd name="T5" fmla="*/ 5 h 6"/>
                <a:gd name="T6" fmla="*/ 7 w 8"/>
                <a:gd name="T7" fmla="*/ 3 h 6"/>
                <a:gd name="T8" fmla="*/ 5 w 8"/>
                <a:gd name="T9" fmla="*/ 2 h 6"/>
                <a:gd name="T10" fmla="*/ 3 w 8"/>
                <a:gd name="T11" fmla="*/ 1 h 6"/>
                <a:gd name="T12" fmla="*/ 1 w 8"/>
                <a:gd name="T13" fmla="*/ 1 h 6"/>
                <a:gd name="T14" fmla="*/ 1 w 8"/>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6">
                  <a:moveTo>
                    <a:pt x="1" y="4"/>
                  </a:moveTo>
                  <a:cubicBezTo>
                    <a:pt x="1" y="4"/>
                    <a:pt x="0" y="4"/>
                    <a:pt x="2" y="5"/>
                  </a:cubicBezTo>
                  <a:cubicBezTo>
                    <a:pt x="4" y="5"/>
                    <a:pt x="7" y="6"/>
                    <a:pt x="7" y="5"/>
                  </a:cubicBezTo>
                  <a:cubicBezTo>
                    <a:pt x="8" y="4"/>
                    <a:pt x="7" y="4"/>
                    <a:pt x="7" y="3"/>
                  </a:cubicBezTo>
                  <a:cubicBezTo>
                    <a:pt x="8" y="2"/>
                    <a:pt x="6" y="1"/>
                    <a:pt x="5" y="2"/>
                  </a:cubicBezTo>
                  <a:cubicBezTo>
                    <a:pt x="4" y="2"/>
                    <a:pt x="3" y="1"/>
                    <a:pt x="3" y="1"/>
                  </a:cubicBezTo>
                  <a:cubicBezTo>
                    <a:pt x="3" y="0"/>
                    <a:pt x="0" y="0"/>
                    <a:pt x="1" y="1"/>
                  </a:cubicBezTo>
                  <a:cubicBezTo>
                    <a:pt x="2" y="2"/>
                    <a:pt x="2" y="4"/>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8" name="Freeform 888">
              <a:extLst>
                <a:ext uri="{FF2B5EF4-FFF2-40B4-BE49-F238E27FC236}">
                  <a16:creationId xmlns:a16="http://schemas.microsoft.com/office/drawing/2014/main" id="{95B03115-35AF-413A-B7DA-513CD42EEF5D}"/>
                </a:ext>
              </a:extLst>
            </p:cNvPr>
            <p:cNvSpPr>
              <a:spLocks/>
            </p:cNvSpPr>
            <p:nvPr/>
          </p:nvSpPr>
          <p:spPr bwMode="auto">
            <a:xfrm>
              <a:off x="6605" y="2854"/>
              <a:ext cx="3" cy="8"/>
            </a:xfrm>
            <a:custGeom>
              <a:avLst/>
              <a:gdLst>
                <a:gd name="T0" fmla="*/ 2 w 2"/>
                <a:gd name="T1" fmla="*/ 2 h 6"/>
                <a:gd name="T2" fmla="*/ 1 w 2"/>
                <a:gd name="T3" fmla="*/ 1 h 6"/>
                <a:gd name="T4" fmla="*/ 1 w 2"/>
                <a:gd name="T5" fmla="*/ 4 h 6"/>
                <a:gd name="T6" fmla="*/ 2 w 2"/>
                <a:gd name="T7" fmla="*/ 2 h 6"/>
              </a:gdLst>
              <a:ahLst/>
              <a:cxnLst>
                <a:cxn ang="0">
                  <a:pos x="T0" y="T1"/>
                </a:cxn>
                <a:cxn ang="0">
                  <a:pos x="T2" y="T3"/>
                </a:cxn>
                <a:cxn ang="0">
                  <a:pos x="T4" y="T5"/>
                </a:cxn>
                <a:cxn ang="0">
                  <a:pos x="T6" y="T7"/>
                </a:cxn>
              </a:cxnLst>
              <a:rect l="0" t="0" r="r" b="b"/>
              <a:pathLst>
                <a:path w="2" h="6">
                  <a:moveTo>
                    <a:pt x="2" y="2"/>
                  </a:moveTo>
                  <a:cubicBezTo>
                    <a:pt x="2" y="1"/>
                    <a:pt x="2" y="0"/>
                    <a:pt x="1" y="1"/>
                  </a:cubicBezTo>
                  <a:cubicBezTo>
                    <a:pt x="0" y="2"/>
                    <a:pt x="1" y="4"/>
                    <a:pt x="1" y="4"/>
                  </a:cubicBezTo>
                  <a:cubicBezTo>
                    <a:pt x="2" y="6"/>
                    <a:pt x="2" y="3"/>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9" name="Freeform 889">
              <a:extLst>
                <a:ext uri="{FF2B5EF4-FFF2-40B4-BE49-F238E27FC236}">
                  <a16:creationId xmlns:a16="http://schemas.microsoft.com/office/drawing/2014/main" id="{06AD422D-3F4F-47DB-9875-D96CBA6A1633}"/>
                </a:ext>
              </a:extLst>
            </p:cNvPr>
            <p:cNvSpPr>
              <a:spLocks/>
            </p:cNvSpPr>
            <p:nvPr/>
          </p:nvSpPr>
          <p:spPr bwMode="auto">
            <a:xfrm>
              <a:off x="6601" y="2880"/>
              <a:ext cx="11" cy="11"/>
            </a:xfrm>
            <a:custGeom>
              <a:avLst/>
              <a:gdLst>
                <a:gd name="T0" fmla="*/ 5 w 8"/>
                <a:gd name="T1" fmla="*/ 5 h 8"/>
                <a:gd name="T2" fmla="*/ 4 w 8"/>
                <a:gd name="T3" fmla="*/ 5 h 8"/>
                <a:gd name="T4" fmla="*/ 2 w 8"/>
                <a:gd name="T5" fmla="*/ 2 h 8"/>
                <a:gd name="T6" fmla="*/ 2 w 8"/>
                <a:gd name="T7" fmla="*/ 5 h 8"/>
                <a:gd name="T8" fmla="*/ 6 w 8"/>
                <a:gd name="T9" fmla="*/ 7 h 8"/>
                <a:gd name="T10" fmla="*/ 8 w 8"/>
                <a:gd name="T11" fmla="*/ 5 h 8"/>
                <a:gd name="T12" fmla="*/ 5 w 8"/>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5" y="5"/>
                  </a:moveTo>
                  <a:cubicBezTo>
                    <a:pt x="5" y="6"/>
                    <a:pt x="4" y="5"/>
                    <a:pt x="4" y="5"/>
                  </a:cubicBezTo>
                  <a:cubicBezTo>
                    <a:pt x="4" y="5"/>
                    <a:pt x="4" y="4"/>
                    <a:pt x="2" y="2"/>
                  </a:cubicBezTo>
                  <a:cubicBezTo>
                    <a:pt x="0" y="0"/>
                    <a:pt x="1" y="3"/>
                    <a:pt x="2" y="5"/>
                  </a:cubicBezTo>
                  <a:cubicBezTo>
                    <a:pt x="2" y="7"/>
                    <a:pt x="4" y="7"/>
                    <a:pt x="6" y="7"/>
                  </a:cubicBezTo>
                  <a:cubicBezTo>
                    <a:pt x="7" y="8"/>
                    <a:pt x="7" y="7"/>
                    <a:pt x="8" y="5"/>
                  </a:cubicBezTo>
                  <a:cubicBezTo>
                    <a:pt x="8" y="3"/>
                    <a:pt x="6" y="4"/>
                    <a:pt x="5"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0" name="Freeform 890">
              <a:extLst>
                <a:ext uri="{FF2B5EF4-FFF2-40B4-BE49-F238E27FC236}">
                  <a16:creationId xmlns:a16="http://schemas.microsoft.com/office/drawing/2014/main" id="{F46BE53A-E836-4A99-8006-0F8095AE33BE}"/>
                </a:ext>
              </a:extLst>
            </p:cNvPr>
            <p:cNvSpPr>
              <a:spLocks/>
            </p:cNvSpPr>
            <p:nvPr/>
          </p:nvSpPr>
          <p:spPr bwMode="auto">
            <a:xfrm>
              <a:off x="6634" y="2865"/>
              <a:ext cx="14" cy="6"/>
            </a:xfrm>
            <a:custGeom>
              <a:avLst/>
              <a:gdLst>
                <a:gd name="T0" fmla="*/ 9 w 10"/>
                <a:gd name="T1" fmla="*/ 3 h 5"/>
                <a:gd name="T2" fmla="*/ 4 w 10"/>
                <a:gd name="T3" fmla="*/ 0 h 5"/>
                <a:gd name="T4" fmla="*/ 4 w 10"/>
                <a:gd name="T5" fmla="*/ 2 h 5"/>
                <a:gd name="T6" fmla="*/ 7 w 10"/>
                <a:gd name="T7" fmla="*/ 4 h 5"/>
                <a:gd name="T8" fmla="*/ 9 w 10"/>
                <a:gd name="T9" fmla="*/ 3 h 5"/>
              </a:gdLst>
              <a:ahLst/>
              <a:cxnLst>
                <a:cxn ang="0">
                  <a:pos x="T0" y="T1"/>
                </a:cxn>
                <a:cxn ang="0">
                  <a:pos x="T2" y="T3"/>
                </a:cxn>
                <a:cxn ang="0">
                  <a:pos x="T4" y="T5"/>
                </a:cxn>
                <a:cxn ang="0">
                  <a:pos x="T6" y="T7"/>
                </a:cxn>
                <a:cxn ang="0">
                  <a:pos x="T8" y="T9"/>
                </a:cxn>
              </a:cxnLst>
              <a:rect l="0" t="0" r="r" b="b"/>
              <a:pathLst>
                <a:path w="10" h="5">
                  <a:moveTo>
                    <a:pt x="9" y="3"/>
                  </a:moveTo>
                  <a:cubicBezTo>
                    <a:pt x="7" y="2"/>
                    <a:pt x="6" y="0"/>
                    <a:pt x="4" y="0"/>
                  </a:cubicBezTo>
                  <a:cubicBezTo>
                    <a:pt x="2" y="1"/>
                    <a:pt x="0" y="1"/>
                    <a:pt x="4" y="2"/>
                  </a:cubicBezTo>
                  <a:cubicBezTo>
                    <a:pt x="4" y="3"/>
                    <a:pt x="5" y="5"/>
                    <a:pt x="7" y="4"/>
                  </a:cubicBezTo>
                  <a:cubicBezTo>
                    <a:pt x="8" y="4"/>
                    <a:pt x="10" y="4"/>
                    <a:pt x="9"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1" name="Freeform 891">
              <a:extLst>
                <a:ext uri="{FF2B5EF4-FFF2-40B4-BE49-F238E27FC236}">
                  <a16:creationId xmlns:a16="http://schemas.microsoft.com/office/drawing/2014/main" id="{136EE359-1363-48A7-B429-F83EAB633BE4}"/>
                </a:ext>
              </a:extLst>
            </p:cNvPr>
            <p:cNvSpPr>
              <a:spLocks/>
            </p:cNvSpPr>
            <p:nvPr/>
          </p:nvSpPr>
          <p:spPr bwMode="auto">
            <a:xfrm>
              <a:off x="6648" y="2911"/>
              <a:ext cx="14" cy="8"/>
            </a:xfrm>
            <a:custGeom>
              <a:avLst/>
              <a:gdLst>
                <a:gd name="T0" fmla="*/ 8 w 10"/>
                <a:gd name="T1" fmla="*/ 5 h 6"/>
                <a:gd name="T2" fmla="*/ 6 w 10"/>
                <a:gd name="T3" fmla="*/ 6 h 6"/>
                <a:gd name="T4" fmla="*/ 9 w 10"/>
                <a:gd name="T5" fmla="*/ 6 h 6"/>
                <a:gd name="T6" fmla="*/ 8 w 10"/>
                <a:gd name="T7" fmla="*/ 5 h 6"/>
              </a:gdLst>
              <a:ahLst/>
              <a:cxnLst>
                <a:cxn ang="0">
                  <a:pos x="T0" y="T1"/>
                </a:cxn>
                <a:cxn ang="0">
                  <a:pos x="T2" y="T3"/>
                </a:cxn>
                <a:cxn ang="0">
                  <a:pos x="T4" y="T5"/>
                </a:cxn>
                <a:cxn ang="0">
                  <a:pos x="T6" y="T7"/>
                </a:cxn>
              </a:cxnLst>
              <a:rect l="0" t="0" r="r" b="b"/>
              <a:pathLst>
                <a:path w="10" h="6">
                  <a:moveTo>
                    <a:pt x="8" y="5"/>
                  </a:moveTo>
                  <a:cubicBezTo>
                    <a:pt x="7" y="4"/>
                    <a:pt x="0" y="0"/>
                    <a:pt x="6" y="6"/>
                  </a:cubicBezTo>
                  <a:cubicBezTo>
                    <a:pt x="6" y="6"/>
                    <a:pt x="7" y="6"/>
                    <a:pt x="9" y="6"/>
                  </a:cubicBezTo>
                  <a:cubicBezTo>
                    <a:pt x="10" y="6"/>
                    <a:pt x="10" y="5"/>
                    <a:pt x="8"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2" name="Freeform 892">
              <a:extLst>
                <a:ext uri="{FF2B5EF4-FFF2-40B4-BE49-F238E27FC236}">
                  <a16:creationId xmlns:a16="http://schemas.microsoft.com/office/drawing/2014/main" id="{442B3A79-1553-4F09-A579-B4ABF3471E9A}"/>
                </a:ext>
              </a:extLst>
            </p:cNvPr>
            <p:cNvSpPr>
              <a:spLocks/>
            </p:cNvSpPr>
            <p:nvPr/>
          </p:nvSpPr>
          <p:spPr bwMode="auto">
            <a:xfrm>
              <a:off x="6668" y="2913"/>
              <a:ext cx="6" cy="2"/>
            </a:xfrm>
            <a:custGeom>
              <a:avLst/>
              <a:gdLst>
                <a:gd name="T0" fmla="*/ 2 w 5"/>
                <a:gd name="T1" fmla="*/ 2 h 2"/>
                <a:gd name="T2" fmla="*/ 4 w 5"/>
                <a:gd name="T3" fmla="*/ 2 h 2"/>
                <a:gd name="T4" fmla="*/ 2 w 5"/>
                <a:gd name="T5" fmla="*/ 2 h 2"/>
              </a:gdLst>
              <a:ahLst/>
              <a:cxnLst>
                <a:cxn ang="0">
                  <a:pos x="T0" y="T1"/>
                </a:cxn>
                <a:cxn ang="0">
                  <a:pos x="T2" y="T3"/>
                </a:cxn>
                <a:cxn ang="0">
                  <a:pos x="T4" y="T5"/>
                </a:cxn>
              </a:cxnLst>
              <a:rect l="0" t="0" r="r" b="b"/>
              <a:pathLst>
                <a:path w="5" h="2">
                  <a:moveTo>
                    <a:pt x="2" y="2"/>
                  </a:moveTo>
                  <a:cubicBezTo>
                    <a:pt x="2" y="2"/>
                    <a:pt x="5" y="2"/>
                    <a:pt x="4" y="2"/>
                  </a:cubicBezTo>
                  <a:cubicBezTo>
                    <a:pt x="3" y="1"/>
                    <a:pt x="0" y="0"/>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3" name="Freeform 893">
              <a:extLst>
                <a:ext uri="{FF2B5EF4-FFF2-40B4-BE49-F238E27FC236}">
                  <a16:creationId xmlns:a16="http://schemas.microsoft.com/office/drawing/2014/main" id="{E054B7AF-2988-4D3A-BF32-0144AF785EAB}"/>
                </a:ext>
              </a:extLst>
            </p:cNvPr>
            <p:cNvSpPr>
              <a:spLocks/>
            </p:cNvSpPr>
            <p:nvPr/>
          </p:nvSpPr>
          <p:spPr bwMode="auto">
            <a:xfrm>
              <a:off x="6633" y="2897"/>
              <a:ext cx="10" cy="5"/>
            </a:xfrm>
            <a:custGeom>
              <a:avLst/>
              <a:gdLst>
                <a:gd name="T0" fmla="*/ 6 w 7"/>
                <a:gd name="T1" fmla="*/ 2 h 3"/>
                <a:gd name="T2" fmla="*/ 7 w 7"/>
                <a:gd name="T3" fmla="*/ 2 h 3"/>
                <a:gd name="T4" fmla="*/ 6 w 7"/>
                <a:gd name="T5" fmla="*/ 2 h 3"/>
              </a:gdLst>
              <a:ahLst/>
              <a:cxnLst>
                <a:cxn ang="0">
                  <a:pos x="T0" y="T1"/>
                </a:cxn>
                <a:cxn ang="0">
                  <a:pos x="T2" y="T3"/>
                </a:cxn>
                <a:cxn ang="0">
                  <a:pos x="T4" y="T5"/>
                </a:cxn>
              </a:cxnLst>
              <a:rect l="0" t="0" r="r" b="b"/>
              <a:pathLst>
                <a:path w="7" h="3">
                  <a:moveTo>
                    <a:pt x="6" y="2"/>
                  </a:moveTo>
                  <a:cubicBezTo>
                    <a:pt x="6" y="2"/>
                    <a:pt x="7" y="3"/>
                    <a:pt x="7" y="2"/>
                  </a:cubicBezTo>
                  <a:cubicBezTo>
                    <a:pt x="7" y="2"/>
                    <a:pt x="0" y="0"/>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4" name="Freeform 894">
              <a:extLst>
                <a:ext uri="{FF2B5EF4-FFF2-40B4-BE49-F238E27FC236}">
                  <a16:creationId xmlns:a16="http://schemas.microsoft.com/office/drawing/2014/main" id="{09C1C296-9E29-4791-ADCC-826AB7342109}"/>
                </a:ext>
              </a:extLst>
            </p:cNvPr>
            <p:cNvSpPr>
              <a:spLocks/>
            </p:cNvSpPr>
            <p:nvPr/>
          </p:nvSpPr>
          <p:spPr bwMode="auto">
            <a:xfrm>
              <a:off x="6575" y="2709"/>
              <a:ext cx="4" cy="6"/>
            </a:xfrm>
            <a:custGeom>
              <a:avLst/>
              <a:gdLst>
                <a:gd name="T0" fmla="*/ 3 w 3"/>
                <a:gd name="T1" fmla="*/ 4 h 4"/>
                <a:gd name="T2" fmla="*/ 2 w 3"/>
                <a:gd name="T3" fmla="*/ 0 h 4"/>
                <a:gd name="T4" fmla="*/ 3 w 3"/>
                <a:gd name="T5" fmla="*/ 4 h 4"/>
              </a:gdLst>
              <a:ahLst/>
              <a:cxnLst>
                <a:cxn ang="0">
                  <a:pos x="T0" y="T1"/>
                </a:cxn>
                <a:cxn ang="0">
                  <a:pos x="T2" y="T3"/>
                </a:cxn>
                <a:cxn ang="0">
                  <a:pos x="T4" y="T5"/>
                </a:cxn>
              </a:cxnLst>
              <a:rect l="0" t="0" r="r" b="b"/>
              <a:pathLst>
                <a:path w="3" h="4">
                  <a:moveTo>
                    <a:pt x="3" y="4"/>
                  </a:moveTo>
                  <a:cubicBezTo>
                    <a:pt x="3" y="4"/>
                    <a:pt x="3" y="1"/>
                    <a:pt x="2" y="0"/>
                  </a:cubicBezTo>
                  <a:cubicBezTo>
                    <a:pt x="0" y="0"/>
                    <a:pt x="2" y="2"/>
                    <a:pt x="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5" name="Freeform 895">
              <a:extLst>
                <a:ext uri="{FF2B5EF4-FFF2-40B4-BE49-F238E27FC236}">
                  <a16:creationId xmlns:a16="http://schemas.microsoft.com/office/drawing/2014/main" id="{48B1E382-C122-4040-8430-B3F1C117F601}"/>
                </a:ext>
              </a:extLst>
            </p:cNvPr>
            <p:cNvSpPr>
              <a:spLocks/>
            </p:cNvSpPr>
            <p:nvPr/>
          </p:nvSpPr>
          <p:spPr bwMode="auto">
            <a:xfrm>
              <a:off x="6398" y="2736"/>
              <a:ext cx="206" cy="166"/>
            </a:xfrm>
            <a:custGeom>
              <a:avLst/>
              <a:gdLst>
                <a:gd name="T0" fmla="*/ 147 w 149"/>
                <a:gd name="T1" fmla="*/ 114 h 121"/>
                <a:gd name="T2" fmla="*/ 142 w 149"/>
                <a:gd name="T3" fmla="*/ 113 h 121"/>
                <a:gd name="T4" fmla="*/ 133 w 149"/>
                <a:gd name="T5" fmla="*/ 109 h 121"/>
                <a:gd name="T6" fmla="*/ 135 w 149"/>
                <a:gd name="T7" fmla="*/ 105 h 121"/>
                <a:gd name="T8" fmla="*/ 124 w 149"/>
                <a:gd name="T9" fmla="*/ 102 h 121"/>
                <a:gd name="T10" fmla="*/ 119 w 149"/>
                <a:gd name="T11" fmla="*/ 96 h 121"/>
                <a:gd name="T12" fmla="*/ 109 w 149"/>
                <a:gd name="T13" fmla="*/ 89 h 121"/>
                <a:gd name="T14" fmla="*/ 101 w 149"/>
                <a:gd name="T15" fmla="*/ 78 h 121"/>
                <a:gd name="T16" fmla="*/ 90 w 149"/>
                <a:gd name="T17" fmla="*/ 63 h 121"/>
                <a:gd name="T18" fmla="*/ 104 w 149"/>
                <a:gd name="T19" fmla="*/ 58 h 121"/>
                <a:gd name="T20" fmla="*/ 95 w 149"/>
                <a:gd name="T21" fmla="*/ 50 h 121"/>
                <a:gd name="T22" fmla="*/ 74 w 149"/>
                <a:gd name="T23" fmla="*/ 43 h 121"/>
                <a:gd name="T24" fmla="*/ 67 w 149"/>
                <a:gd name="T25" fmla="*/ 28 h 121"/>
                <a:gd name="T26" fmla="*/ 63 w 149"/>
                <a:gd name="T27" fmla="*/ 25 h 121"/>
                <a:gd name="T28" fmla="*/ 52 w 149"/>
                <a:gd name="T29" fmla="*/ 18 h 121"/>
                <a:gd name="T30" fmla="*/ 3 w 149"/>
                <a:gd name="T31" fmla="*/ 0 h 121"/>
                <a:gd name="T32" fmla="*/ 0 w 149"/>
                <a:gd name="T33" fmla="*/ 54 h 121"/>
                <a:gd name="T34" fmla="*/ 2 w 149"/>
                <a:gd name="T35" fmla="*/ 66 h 121"/>
                <a:gd name="T36" fmla="*/ 15 w 149"/>
                <a:gd name="T37" fmla="*/ 98 h 121"/>
                <a:gd name="T38" fmla="*/ 30 w 149"/>
                <a:gd name="T39" fmla="*/ 98 h 121"/>
                <a:gd name="T40" fmla="*/ 37 w 149"/>
                <a:gd name="T41" fmla="*/ 91 h 121"/>
                <a:gd name="T42" fmla="*/ 29 w 149"/>
                <a:gd name="T43" fmla="*/ 86 h 121"/>
                <a:gd name="T44" fmla="*/ 30 w 149"/>
                <a:gd name="T45" fmla="*/ 85 h 121"/>
                <a:gd name="T46" fmla="*/ 39 w 149"/>
                <a:gd name="T47" fmla="*/ 83 h 121"/>
                <a:gd name="T48" fmla="*/ 39 w 149"/>
                <a:gd name="T49" fmla="*/ 80 h 121"/>
                <a:gd name="T50" fmla="*/ 44 w 149"/>
                <a:gd name="T51" fmla="*/ 80 h 121"/>
                <a:gd name="T52" fmla="*/ 44 w 149"/>
                <a:gd name="T53" fmla="*/ 75 h 121"/>
                <a:gd name="T54" fmla="*/ 51 w 149"/>
                <a:gd name="T55" fmla="*/ 75 h 121"/>
                <a:gd name="T56" fmla="*/ 53 w 149"/>
                <a:gd name="T57" fmla="*/ 75 h 121"/>
                <a:gd name="T58" fmla="*/ 55 w 149"/>
                <a:gd name="T59" fmla="*/ 74 h 121"/>
                <a:gd name="T60" fmla="*/ 59 w 149"/>
                <a:gd name="T61" fmla="*/ 75 h 121"/>
                <a:gd name="T62" fmla="*/ 71 w 149"/>
                <a:gd name="T63" fmla="*/ 79 h 121"/>
                <a:gd name="T64" fmla="*/ 77 w 149"/>
                <a:gd name="T65" fmla="*/ 81 h 121"/>
                <a:gd name="T66" fmla="*/ 80 w 149"/>
                <a:gd name="T67" fmla="*/ 86 h 121"/>
                <a:gd name="T68" fmla="*/ 85 w 149"/>
                <a:gd name="T69" fmla="*/ 94 h 121"/>
                <a:gd name="T70" fmla="*/ 91 w 149"/>
                <a:gd name="T71" fmla="*/ 99 h 121"/>
                <a:gd name="T72" fmla="*/ 99 w 149"/>
                <a:gd name="T73" fmla="*/ 109 h 121"/>
                <a:gd name="T74" fmla="*/ 109 w 149"/>
                <a:gd name="T75" fmla="*/ 112 h 121"/>
                <a:gd name="T76" fmla="*/ 116 w 149"/>
                <a:gd name="T77" fmla="*/ 113 h 121"/>
                <a:gd name="T78" fmla="*/ 137 w 149"/>
                <a:gd name="T79" fmla="*/ 119 h 121"/>
                <a:gd name="T80" fmla="*/ 142 w 149"/>
                <a:gd name="T81" fmla="*/ 1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9" h="121">
                  <a:moveTo>
                    <a:pt x="143" y="115"/>
                  </a:moveTo>
                  <a:cubicBezTo>
                    <a:pt x="144" y="115"/>
                    <a:pt x="145" y="115"/>
                    <a:pt x="147" y="114"/>
                  </a:cubicBezTo>
                  <a:cubicBezTo>
                    <a:pt x="149" y="113"/>
                    <a:pt x="146" y="114"/>
                    <a:pt x="145" y="113"/>
                  </a:cubicBezTo>
                  <a:cubicBezTo>
                    <a:pt x="144" y="113"/>
                    <a:pt x="143" y="113"/>
                    <a:pt x="142" y="113"/>
                  </a:cubicBezTo>
                  <a:cubicBezTo>
                    <a:pt x="142" y="113"/>
                    <a:pt x="140" y="113"/>
                    <a:pt x="139" y="112"/>
                  </a:cubicBezTo>
                  <a:cubicBezTo>
                    <a:pt x="138" y="112"/>
                    <a:pt x="136" y="110"/>
                    <a:pt x="133" y="109"/>
                  </a:cubicBezTo>
                  <a:cubicBezTo>
                    <a:pt x="130" y="107"/>
                    <a:pt x="132" y="106"/>
                    <a:pt x="133" y="106"/>
                  </a:cubicBezTo>
                  <a:cubicBezTo>
                    <a:pt x="135" y="106"/>
                    <a:pt x="134" y="107"/>
                    <a:pt x="135" y="105"/>
                  </a:cubicBezTo>
                  <a:cubicBezTo>
                    <a:pt x="135" y="104"/>
                    <a:pt x="134" y="105"/>
                    <a:pt x="132" y="104"/>
                  </a:cubicBezTo>
                  <a:cubicBezTo>
                    <a:pt x="129" y="104"/>
                    <a:pt x="125" y="103"/>
                    <a:pt x="124" y="102"/>
                  </a:cubicBezTo>
                  <a:cubicBezTo>
                    <a:pt x="123" y="101"/>
                    <a:pt x="123" y="100"/>
                    <a:pt x="125" y="97"/>
                  </a:cubicBezTo>
                  <a:cubicBezTo>
                    <a:pt x="126" y="93"/>
                    <a:pt x="122" y="96"/>
                    <a:pt x="119" y="96"/>
                  </a:cubicBezTo>
                  <a:cubicBezTo>
                    <a:pt x="117" y="97"/>
                    <a:pt x="115" y="96"/>
                    <a:pt x="114" y="94"/>
                  </a:cubicBezTo>
                  <a:cubicBezTo>
                    <a:pt x="113" y="93"/>
                    <a:pt x="110" y="90"/>
                    <a:pt x="109" y="89"/>
                  </a:cubicBezTo>
                  <a:cubicBezTo>
                    <a:pt x="108" y="88"/>
                    <a:pt x="109" y="87"/>
                    <a:pt x="108" y="85"/>
                  </a:cubicBezTo>
                  <a:cubicBezTo>
                    <a:pt x="108" y="82"/>
                    <a:pt x="103" y="79"/>
                    <a:pt x="101" y="78"/>
                  </a:cubicBezTo>
                  <a:cubicBezTo>
                    <a:pt x="100" y="76"/>
                    <a:pt x="96" y="74"/>
                    <a:pt x="95" y="73"/>
                  </a:cubicBezTo>
                  <a:cubicBezTo>
                    <a:pt x="93" y="71"/>
                    <a:pt x="91" y="66"/>
                    <a:pt x="90" y="63"/>
                  </a:cubicBezTo>
                  <a:cubicBezTo>
                    <a:pt x="89" y="60"/>
                    <a:pt x="96" y="61"/>
                    <a:pt x="100" y="61"/>
                  </a:cubicBezTo>
                  <a:cubicBezTo>
                    <a:pt x="104" y="61"/>
                    <a:pt x="103" y="60"/>
                    <a:pt x="104" y="58"/>
                  </a:cubicBezTo>
                  <a:cubicBezTo>
                    <a:pt x="104" y="55"/>
                    <a:pt x="101" y="54"/>
                    <a:pt x="100" y="52"/>
                  </a:cubicBezTo>
                  <a:cubicBezTo>
                    <a:pt x="98" y="50"/>
                    <a:pt x="96" y="50"/>
                    <a:pt x="95" y="50"/>
                  </a:cubicBezTo>
                  <a:cubicBezTo>
                    <a:pt x="94" y="50"/>
                    <a:pt x="95" y="51"/>
                    <a:pt x="89" y="48"/>
                  </a:cubicBezTo>
                  <a:cubicBezTo>
                    <a:pt x="82" y="44"/>
                    <a:pt x="77" y="43"/>
                    <a:pt x="74" y="43"/>
                  </a:cubicBezTo>
                  <a:cubicBezTo>
                    <a:pt x="71" y="42"/>
                    <a:pt x="71" y="41"/>
                    <a:pt x="73" y="38"/>
                  </a:cubicBezTo>
                  <a:cubicBezTo>
                    <a:pt x="75" y="35"/>
                    <a:pt x="68" y="28"/>
                    <a:pt x="67" y="28"/>
                  </a:cubicBezTo>
                  <a:cubicBezTo>
                    <a:pt x="66" y="27"/>
                    <a:pt x="66" y="26"/>
                    <a:pt x="65" y="26"/>
                  </a:cubicBezTo>
                  <a:cubicBezTo>
                    <a:pt x="64" y="26"/>
                    <a:pt x="63" y="25"/>
                    <a:pt x="63" y="25"/>
                  </a:cubicBezTo>
                  <a:cubicBezTo>
                    <a:pt x="57" y="23"/>
                    <a:pt x="55" y="19"/>
                    <a:pt x="54" y="18"/>
                  </a:cubicBezTo>
                  <a:cubicBezTo>
                    <a:pt x="53" y="17"/>
                    <a:pt x="53" y="17"/>
                    <a:pt x="52" y="18"/>
                  </a:cubicBezTo>
                  <a:cubicBezTo>
                    <a:pt x="52" y="18"/>
                    <a:pt x="50" y="17"/>
                    <a:pt x="50" y="17"/>
                  </a:cubicBezTo>
                  <a:cubicBezTo>
                    <a:pt x="50" y="17"/>
                    <a:pt x="6" y="1"/>
                    <a:pt x="3" y="0"/>
                  </a:cubicBezTo>
                  <a:cubicBezTo>
                    <a:pt x="2" y="0"/>
                    <a:pt x="2" y="0"/>
                    <a:pt x="1" y="0"/>
                  </a:cubicBezTo>
                  <a:cubicBezTo>
                    <a:pt x="1" y="8"/>
                    <a:pt x="2" y="44"/>
                    <a:pt x="0" y="54"/>
                  </a:cubicBezTo>
                  <a:cubicBezTo>
                    <a:pt x="0" y="54"/>
                    <a:pt x="0" y="62"/>
                    <a:pt x="0" y="62"/>
                  </a:cubicBezTo>
                  <a:cubicBezTo>
                    <a:pt x="0" y="63"/>
                    <a:pt x="2" y="63"/>
                    <a:pt x="2" y="66"/>
                  </a:cubicBezTo>
                  <a:cubicBezTo>
                    <a:pt x="1" y="68"/>
                    <a:pt x="1" y="90"/>
                    <a:pt x="1" y="97"/>
                  </a:cubicBezTo>
                  <a:cubicBezTo>
                    <a:pt x="5" y="99"/>
                    <a:pt x="12" y="99"/>
                    <a:pt x="15" y="98"/>
                  </a:cubicBezTo>
                  <a:cubicBezTo>
                    <a:pt x="18" y="97"/>
                    <a:pt x="22" y="98"/>
                    <a:pt x="25" y="99"/>
                  </a:cubicBezTo>
                  <a:cubicBezTo>
                    <a:pt x="27" y="100"/>
                    <a:pt x="29" y="100"/>
                    <a:pt x="30" y="98"/>
                  </a:cubicBezTo>
                  <a:cubicBezTo>
                    <a:pt x="31" y="97"/>
                    <a:pt x="34" y="97"/>
                    <a:pt x="36" y="96"/>
                  </a:cubicBezTo>
                  <a:cubicBezTo>
                    <a:pt x="38" y="95"/>
                    <a:pt x="38" y="94"/>
                    <a:pt x="37" y="91"/>
                  </a:cubicBezTo>
                  <a:cubicBezTo>
                    <a:pt x="36" y="89"/>
                    <a:pt x="34" y="88"/>
                    <a:pt x="33" y="87"/>
                  </a:cubicBezTo>
                  <a:cubicBezTo>
                    <a:pt x="31" y="87"/>
                    <a:pt x="31" y="86"/>
                    <a:pt x="29" y="86"/>
                  </a:cubicBezTo>
                  <a:cubicBezTo>
                    <a:pt x="26" y="85"/>
                    <a:pt x="27" y="84"/>
                    <a:pt x="28" y="84"/>
                  </a:cubicBezTo>
                  <a:cubicBezTo>
                    <a:pt x="28" y="84"/>
                    <a:pt x="29" y="84"/>
                    <a:pt x="30" y="85"/>
                  </a:cubicBezTo>
                  <a:cubicBezTo>
                    <a:pt x="31" y="85"/>
                    <a:pt x="33" y="85"/>
                    <a:pt x="34" y="84"/>
                  </a:cubicBezTo>
                  <a:cubicBezTo>
                    <a:pt x="35" y="84"/>
                    <a:pt x="37" y="83"/>
                    <a:pt x="39" y="83"/>
                  </a:cubicBezTo>
                  <a:cubicBezTo>
                    <a:pt x="41" y="83"/>
                    <a:pt x="41" y="82"/>
                    <a:pt x="39" y="81"/>
                  </a:cubicBezTo>
                  <a:cubicBezTo>
                    <a:pt x="38" y="80"/>
                    <a:pt x="39" y="80"/>
                    <a:pt x="39" y="80"/>
                  </a:cubicBezTo>
                  <a:cubicBezTo>
                    <a:pt x="39" y="80"/>
                    <a:pt x="40" y="80"/>
                    <a:pt x="41" y="80"/>
                  </a:cubicBezTo>
                  <a:cubicBezTo>
                    <a:pt x="42" y="80"/>
                    <a:pt x="42" y="80"/>
                    <a:pt x="44" y="80"/>
                  </a:cubicBezTo>
                  <a:cubicBezTo>
                    <a:pt x="46" y="79"/>
                    <a:pt x="44" y="77"/>
                    <a:pt x="42" y="74"/>
                  </a:cubicBezTo>
                  <a:cubicBezTo>
                    <a:pt x="40" y="71"/>
                    <a:pt x="43" y="73"/>
                    <a:pt x="44" y="75"/>
                  </a:cubicBezTo>
                  <a:cubicBezTo>
                    <a:pt x="45" y="77"/>
                    <a:pt x="47" y="76"/>
                    <a:pt x="49" y="75"/>
                  </a:cubicBezTo>
                  <a:cubicBezTo>
                    <a:pt x="50" y="74"/>
                    <a:pt x="51" y="74"/>
                    <a:pt x="51" y="75"/>
                  </a:cubicBezTo>
                  <a:cubicBezTo>
                    <a:pt x="52" y="75"/>
                    <a:pt x="52" y="76"/>
                    <a:pt x="53" y="77"/>
                  </a:cubicBezTo>
                  <a:cubicBezTo>
                    <a:pt x="54" y="77"/>
                    <a:pt x="54" y="76"/>
                    <a:pt x="53" y="75"/>
                  </a:cubicBezTo>
                  <a:cubicBezTo>
                    <a:pt x="52" y="75"/>
                    <a:pt x="53" y="74"/>
                    <a:pt x="54" y="74"/>
                  </a:cubicBezTo>
                  <a:cubicBezTo>
                    <a:pt x="55" y="74"/>
                    <a:pt x="54" y="73"/>
                    <a:pt x="55" y="74"/>
                  </a:cubicBezTo>
                  <a:cubicBezTo>
                    <a:pt x="56" y="75"/>
                    <a:pt x="56" y="74"/>
                    <a:pt x="58" y="73"/>
                  </a:cubicBezTo>
                  <a:cubicBezTo>
                    <a:pt x="59" y="73"/>
                    <a:pt x="59" y="73"/>
                    <a:pt x="59" y="75"/>
                  </a:cubicBezTo>
                  <a:cubicBezTo>
                    <a:pt x="59" y="77"/>
                    <a:pt x="60" y="77"/>
                    <a:pt x="61" y="77"/>
                  </a:cubicBezTo>
                  <a:cubicBezTo>
                    <a:pt x="62" y="77"/>
                    <a:pt x="70" y="79"/>
                    <a:pt x="71" y="79"/>
                  </a:cubicBezTo>
                  <a:cubicBezTo>
                    <a:pt x="73" y="79"/>
                    <a:pt x="73" y="80"/>
                    <a:pt x="73" y="80"/>
                  </a:cubicBezTo>
                  <a:cubicBezTo>
                    <a:pt x="74" y="81"/>
                    <a:pt x="75" y="81"/>
                    <a:pt x="77" y="81"/>
                  </a:cubicBezTo>
                  <a:cubicBezTo>
                    <a:pt x="78" y="81"/>
                    <a:pt x="77" y="82"/>
                    <a:pt x="78" y="82"/>
                  </a:cubicBezTo>
                  <a:cubicBezTo>
                    <a:pt x="79" y="83"/>
                    <a:pt x="79" y="85"/>
                    <a:pt x="80" y="86"/>
                  </a:cubicBezTo>
                  <a:cubicBezTo>
                    <a:pt x="80" y="87"/>
                    <a:pt x="81" y="89"/>
                    <a:pt x="82" y="89"/>
                  </a:cubicBezTo>
                  <a:cubicBezTo>
                    <a:pt x="83" y="90"/>
                    <a:pt x="85" y="92"/>
                    <a:pt x="85" y="94"/>
                  </a:cubicBezTo>
                  <a:cubicBezTo>
                    <a:pt x="85" y="96"/>
                    <a:pt x="88" y="97"/>
                    <a:pt x="89" y="96"/>
                  </a:cubicBezTo>
                  <a:cubicBezTo>
                    <a:pt x="90" y="96"/>
                    <a:pt x="90" y="96"/>
                    <a:pt x="91" y="99"/>
                  </a:cubicBezTo>
                  <a:cubicBezTo>
                    <a:pt x="91" y="102"/>
                    <a:pt x="93" y="102"/>
                    <a:pt x="94" y="103"/>
                  </a:cubicBezTo>
                  <a:cubicBezTo>
                    <a:pt x="96" y="103"/>
                    <a:pt x="98" y="107"/>
                    <a:pt x="99" y="109"/>
                  </a:cubicBezTo>
                  <a:cubicBezTo>
                    <a:pt x="100" y="111"/>
                    <a:pt x="104" y="112"/>
                    <a:pt x="105" y="112"/>
                  </a:cubicBezTo>
                  <a:cubicBezTo>
                    <a:pt x="106" y="112"/>
                    <a:pt x="108" y="112"/>
                    <a:pt x="109" y="112"/>
                  </a:cubicBezTo>
                  <a:cubicBezTo>
                    <a:pt x="110" y="113"/>
                    <a:pt x="112" y="113"/>
                    <a:pt x="113" y="113"/>
                  </a:cubicBezTo>
                  <a:cubicBezTo>
                    <a:pt x="115" y="112"/>
                    <a:pt x="115" y="113"/>
                    <a:pt x="116" y="113"/>
                  </a:cubicBezTo>
                  <a:cubicBezTo>
                    <a:pt x="118" y="114"/>
                    <a:pt x="121" y="114"/>
                    <a:pt x="126" y="114"/>
                  </a:cubicBezTo>
                  <a:cubicBezTo>
                    <a:pt x="132" y="114"/>
                    <a:pt x="136" y="117"/>
                    <a:pt x="137" y="119"/>
                  </a:cubicBezTo>
                  <a:cubicBezTo>
                    <a:pt x="138" y="121"/>
                    <a:pt x="142" y="120"/>
                    <a:pt x="144" y="119"/>
                  </a:cubicBezTo>
                  <a:cubicBezTo>
                    <a:pt x="146" y="119"/>
                    <a:pt x="143" y="117"/>
                    <a:pt x="142" y="116"/>
                  </a:cubicBezTo>
                  <a:cubicBezTo>
                    <a:pt x="140" y="114"/>
                    <a:pt x="142" y="114"/>
                    <a:pt x="143" y="11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6" name="Freeform 896">
              <a:extLst>
                <a:ext uri="{FF2B5EF4-FFF2-40B4-BE49-F238E27FC236}">
                  <a16:creationId xmlns:a16="http://schemas.microsoft.com/office/drawing/2014/main" id="{8DBB1ECB-E90C-4CA0-8CC5-965F0A91D320}"/>
                </a:ext>
              </a:extLst>
            </p:cNvPr>
            <p:cNvSpPr>
              <a:spLocks/>
            </p:cNvSpPr>
            <p:nvPr/>
          </p:nvSpPr>
          <p:spPr bwMode="auto">
            <a:xfrm>
              <a:off x="6050" y="2870"/>
              <a:ext cx="10" cy="6"/>
            </a:xfrm>
            <a:custGeom>
              <a:avLst/>
              <a:gdLst>
                <a:gd name="T0" fmla="*/ 6 w 7"/>
                <a:gd name="T1" fmla="*/ 3 h 4"/>
                <a:gd name="T2" fmla="*/ 7 w 7"/>
                <a:gd name="T3" fmla="*/ 0 h 4"/>
                <a:gd name="T4" fmla="*/ 1 w 7"/>
                <a:gd name="T5" fmla="*/ 2 h 4"/>
                <a:gd name="T6" fmla="*/ 0 w 7"/>
                <a:gd name="T7" fmla="*/ 2 h 4"/>
                <a:gd name="T8" fmla="*/ 5 w 7"/>
                <a:gd name="T9" fmla="*/ 4 h 4"/>
                <a:gd name="T10" fmla="*/ 6 w 7"/>
                <a:gd name="T11" fmla="*/ 3 h 4"/>
              </a:gdLst>
              <a:ahLst/>
              <a:cxnLst>
                <a:cxn ang="0">
                  <a:pos x="T0" y="T1"/>
                </a:cxn>
                <a:cxn ang="0">
                  <a:pos x="T2" y="T3"/>
                </a:cxn>
                <a:cxn ang="0">
                  <a:pos x="T4" y="T5"/>
                </a:cxn>
                <a:cxn ang="0">
                  <a:pos x="T6" y="T7"/>
                </a:cxn>
                <a:cxn ang="0">
                  <a:pos x="T8" y="T9"/>
                </a:cxn>
                <a:cxn ang="0">
                  <a:pos x="T10" y="T11"/>
                </a:cxn>
              </a:cxnLst>
              <a:rect l="0" t="0" r="r" b="b"/>
              <a:pathLst>
                <a:path w="7" h="4">
                  <a:moveTo>
                    <a:pt x="6" y="3"/>
                  </a:moveTo>
                  <a:cubicBezTo>
                    <a:pt x="6" y="2"/>
                    <a:pt x="7" y="1"/>
                    <a:pt x="7" y="0"/>
                  </a:cubicBezTo>
                  <a:cubicBezTo>
                    <a:pt x="6" y="0"/>
                    <a:pt x="2" y="2"/>
                    <a:pt x="1" y="2"/>
                  </a:cubicBezTo>
                  <a:cubicBezTo>
                    <a:pt x="1" y="2"/>
                    <a:pt x="0" y="2"/>
                    <a:pt x="0" y="2"/>
                  </a:cubicBezTo>
                  <a:cubicBezTo>
                    <a:pt x="5" y="4"/>
                    <a:pt x="5" y="4"/>
                    <a:pt x="5" y="4"/>
                  </a:cubicBezTo>
                  <a:cubicBezTo>
                    <a:pt x="5" y="4"/>
                    <a:pt x="5" y="4"/>
                    <a:pt x="6"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7" name="Freeform 897">
              <a:extLst>
                <a:ext uri="{FF2B5EF4-FFF2-40B4-BE49-F238E27FC236}">
                  <a16:creationId xmlns:a16="http://schemas.microsoft.com/office/drawing/2014/main" id="{F0320796-7BB3-4137-AAAB-D9FA54C2B27B}"/>
                </a:ext>
              </a:extLst>
            </p:cNvPr>
            <p:cNvSpPr>
              <a:spLocks/>
            </p:cNvSpPr>
            <p:nvPr/>
          </p:nvSpPr>
          <p:spPr bwMode="auto">
            <a:xfrm>
              <a:off x="6070" y="2852"/>
              <a:ext cx="48" cy="25"/>
            </a:xfrm>
            <a:custGeom>
              <a:avLst/>
              <a:gdLst>
                <a:gd name="T0" fmla="*/ 34 w 35"/>
                <a:gd name="T1" fmla="*/ 1 h 18"/>
                <a:gd name="T2" fmla="*/ 32 w 35"/>
                <a:gd name="T3" fmla="*/ 0 h 18"/>
                <a:gd name="T4" fmla="*/ 7 w 35"/>
                <a:gd name="T5" fmla="*/ 3 h 18"/>
                <a:gd name="T6" fmla="*/ 1 w 35"/>
                <a:gd name="T7" fmla="*/ 8 h 18"/>
                <a:gd name="T8" fmla="*/ 0 w 35"/>
                <a:gd name="T9" fmla="*/ 9 h 18"/>
                <a:gd name="T10" fmla="*/ 3 w 35"/>
                <a:gd name="T11" fmla="*/ 11 h 18"/>
                <a:gd name="T12" fmla="*/ 3 w 35"/>
                <a:gd name="T13" fmla="*/ 13 h 18"/>
                <a:gd name="T14" fmla="*/ 2 w 35"/>
                <a:gd name="T15" fmla="*/ 18 h 18"/>
                <a:gd name="T16" fmla="*/ 6 w 35"/>
                <a:gd name="T17" fmla="*/ 15 h 18"/>
                <a:gd name="T18" fmla="*/ 24 w 35"/>
                <a:gd name="T19" fmla="*/ 8 h 18"/>
                <a:gd name="T20" fmla="*/ 34 w 35"/>
                <a:gd name="T21" fmla="*/ 3 h 18"/>
                <a:gd name="T22" fmla="*/ 34 w 35"/>
                <a:gd name="T23"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8">
                  <a:moveTo>
                    <a:pt x="34" y="1"/>
                  </a:moveTo>
                  <a:cubicBezTo>
                    <a:pt x="34" y="0"/>
                    <a:pt x="32" y="0"/>
                    <a:pt x="32" y="0"/>
                  </a:cubicBezTo>
                  <a:cubicBezTo>
                    <a:pt x="32" y="0"/>
                    <a:pt x="11" y="3"/>
                    <a:pt x="7" y="3"/>
                  </a:cubicBezTo>
                  <a:cubicBezTo>
                    <a:pt x="3" y="4"/>
                    <a:pt x="1" y="8"/>
                    <a:pt x="1" y="8"/>
                  </a:cubicBezTo>
                  <a:cubicBezTo>
                    <a:pt x="1" y="9"/>
                    <a:pt x="0" y="9"/>
                    <a:pt x="0" y="9"/>
                  </a:cubicBezTo>
                  <a:cubicBezTo>
                    <a:pt x="1" y="10"/>
                    <a:pt x="3" y="10"/>
                    <a:pt x="3" y="11"/>
                  </a:cubicBezTo>
                  <a:cubicBezTo>
                    <a:pt x="3" y="12"/>
                    <a:pt x="3" y="12"/>
                    <a:pt x="3" y="13"/>
                  </a:cubicBezTo>
                  <a:cubicBezTo>
                    <a:pt x="3" y="14"/>
                    <a:pt x="2" y="16"/>
                    <a:pt x="2" y="18"/>
                  </a:cubicBezTo>
                  <a:cubicBezTo>
                    <a:pt x="3" y="17"/>
                    <a:pt x="5" y="16"/>
                    <a:pt x="6" y="15"/>
                  </a:cubicBezTo>
                  <a:cubicBezTo>
                    <a:pt x="8" y="14"/>
                    <a:pt x="21" y="9"/>
                    <a:pt x="24" y="8"/>
                  </a:cubicBezTo>
                  <a:cubicBezTo>
                    <a:pt x="27" y="7"/>
                    <a:pt x="33" y="4"/>
                    <a:pt x="34" y="3"/>
                  </a:cubicBezTo>
                  <a:cubicBezTo>
                    <a:pt x="34" y="3"/>
                    <a:pt x="35" y="1"/>
                    <a:pt x="3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8" name="Freeform 898">
              <a:extLst>
                <a:ext uri="{FF2B5EF4-FFF2-40B4-BE49-F238E27FC236}">
                  <a16:creationId xmlns:a16="http://schemas.microsoft.com/office/drawing/2014/main" id="{7B1C5A4F-0462-4D35-9BF0-7553F4CFF15F}"/>
                </a:ext>
              </a:extLst>
            </p:cNvPr>
            <p:cNvSpPr>
              <a:spLocks/>
            </p:cNvSpPr>
            <p:nvPr/>
          </p:nvSpPr>
          <p:spPr bwMode="auto">
            <a:xfrm>
              <a:off x="5909" y="2447"/>
              <a:ext cx="54" cy="65"/>
            </a:xfrm>
            <a:custGeom>
              <a:avLst/>
              <a:gdLst>
                <a:gd name="T0" fmla="*/ 11 w 39"/>
                <a:gd name="T1" fmla="*/ 34 h 47"/>
                <a:gd name="T2" fmla="*/ 6 w 39"/>
                <a:gd name="T3" fmla="*/ 39 h 47"/>
                <a:gd name="T4" fmla="*/ 2 w 39"/>
                <a:gd name="T5" fmla="*/ 44 h 47"/>
                <a:gd name="T6" fmla="*/ 2 w 39"/>
                <a:gd name="T7" fmla="*/ 46 h 47"/>
                <a:gd name="T8" fmla="*/ 13 w 39"/>
                <a:gd name="T9" fmla="*/ 39 h 47"/>
                <a:gd name="T10" fmla="*/ 23 w 39"/>
                <a:gd name="T11" fmla="*/ 29 h 47"/>
                <a:gd name="T12" fmla="*/ 27 w 39"/>
                <a:gd name="T13" fmla="*/ 22 h 47"/>
                <a:gd name="T14" fmla="*/ 32 w 39"/>
                <a:gd name="T15" fmla="*/ 19 h 47"/>
                <a:gd name="T16" fmla="*/ 35 w 39"/>
                <a:gd name="T17" fmla="*/ 16 h 47"/>
                <a:gd name="T18" fmla="*/ 38 w 39"/>
                <a:gd name="T19" fmla="*/ 14 h 47"/>
                <a:gd name="T20" fmla="*/ 37 w 39"/>
                <a:gd name="T21" fmla="*/ 11 h 47"/>
                <a:gd name="T22" fmla="*/ 36 w 39"/>
                <a:gd name="T23" fmla="*/ 9 h 47"/>
                <a:gd name="T24" fmla="*/ 36 w 39"/>
                <a:gd name="T25" fmla="*/ 7 h 47"/>
                <a:gd name="T26" fmla="*/ 36 w 39"/>
                <a:gd name="T27" fmla="*/ 5 h 47"/>
                <a:gd name="T28" fmla="*/ 36 w 39"/>
                <a:gd name="T29" fmla="*/ 3 h 47"/>
                <a:gd name="T30" fmla="*/ 35 w 39"/>
                <a:gd name="T31" fmla="*/ 1 h 47"/>
                <a:gd name="T32" fmla="*/ 33 w 39"/>
                <a:gd name="T33" fmla="*/ 9 h 47"/>
                <a:gd name="T34" fmla="*/ 32 w 39"/>
                <a:gd name="T35" fmla="*/ 9 h 47"/>
                <a:gd name="T36" fmla="*/ 32 w 39"/>
                <a:gd name="T37" fmla="*/ 12 h 47"/>
                <a:gd name="T38" fmla="*/ 31 w 39"/>
                <a:gd name="T39" fmla="*/ 15 h 47"/>
                <a:gd name="T40" fmla="*/ 29 w 39"/>
                <a:gd name="T41" fmla="*/ 16 h 47"/>
                <a:gd name="T42" fmla="*/ 25 w 39"/>
                <a:gd name="T43" fmla="*/ 21 h 47"/>
                <a:gd name="T44" fmla="*/ 23 w 39"/>
                <a:gd name="T45" fmla="*/ 22 h 47"/>
                <a:gd name="T46" fmla="*/ 14 w 39"/>
                <a:gd name="T47" fmla="*/ 32 h 47"/>
                <a:gd name="T48" fmla="*/ 11 w 39"/>
                <a:gd name="T49"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47">
                  <a:moveTo>
                    <a:pt x="11" y="34"/>
                  </a:moveTo>
                  <a:cubicBezTo>
                    <a:pt x="9" y="35"/>
                    <a:pt x="7" y="38"/>
                    <a:pt x="6" y="39"/>
                  </a:cubicBezTo>
                  <a:cubicBezTo>
                    <a:pt x="5" y="40"/>
                    <a:pt x="2" y="43"/>
                    <a:pt x="2" y="44"/>
                  </a:cubicBezTo>
                  <a:cubicBezTo>
                    <a:pt x="0" y="47"/>
                    <a:pt x="2" y="46"/>
                    <a:pt x="2" y="46"/>
                  </a:cubicBezTo>
                  <a:cubicBezTo>
                    <a:pt x="2" y="46"/>
                    <a:pt x="10" y="40"/>
                    <a:pt x="13" y="39"/>
                  </a:cubicBezTo>
                  <a:cubicBezTo>
                    <a:pt x="16" y="37"/>
                    <a:pt x="21" y="32"/>
                    <a:pt x="23" y="29"/>
                  </a:cubicBezTo>
                  <a:cubicBezTo>
                    <a:pt x="25" y="25"/>
                    <a:pt x="24" y="23"/>
                    <a:pt x="27" y="22"/>
                  </a:cubicBezTo>
                  <a:cubicBezTo>
                    <a:pt x="29" y="22"/>
                    <a:pt x="31" y="22"/>
                    <a:pt x="32" y="19"/>
                  </a:cubicBezTo>
                  <a:cubicBezTo>
                    <a:pt x="33" y="16"/>
                    <a:pt x="33" y="17"/>
                    <a:pt x="35" y="16"/>
                  </a:cubicBezTo>
                  <a:cubicBezTo>
                    <a:pt x="37" y="15"/>
                    <a:pt x="39" y="14"/>
                    <a:pt x="38" y="14"/>
                  </a:cubicBezTo>
                  <a:cubicBezTo>
                    <a:pt x="38" y="13"/>
                    <a:pt x="38" y="11"/>
                    <a:pt x="37" y="11"/>
                  </a:cubicBezTo>
                  <a:cubicBezTo>
                    <a:pt x="37" y="12"/>
                    <a:pt x="37" y="10"/>
                    <a:pt x="36" y="9"/>
                  </a:cubicBezTo>
                  <a:cubicBezTo>
                    <a:pt x="35" y="9"/>
                    <a:pt x="35" y="8"/>
                    <a:pt x="36" y="7"/>
                  </a:cubicBezTo>
                  <a:cubicBezTo>
                    <a:pt x="37" y="7"/>
                    <a:pt x="36" y="5"/>
                    <a:pt x="36" y="5"/>
                  </a:cubicBezTo>
                  <a:cubicBezTo>
                    <a:pt x="35" y="5"/>
                    <a:pt x="36" y="4"/>
                    <a:pt x="36" y="3"/>
                  </a:cubicBezTo>
                  <a:cubicBezTo>
                    <a:pt x="36" y="2"/>
                    <a:pt x="35" y="0"/>
                    <a:pt x="35" y="1"/>
                  </a:cubicBezTo>
                  <a:cubicBezTo>
                    <a:pt x="34" y="3"/>
                    <a:pt x="32" y="7"/>
                    <a:pt x="33" y="9"/>
                  </a:cubicBezTo>
                  <a:cubicBezTo>
                    <a:pt x="34" y="10"/>
                    <a:pt x="35" y="12"/>
                    <a:pt x="32" y="9"/>
                  </a:cubicBezTo>
                  <a:cubicBezTo>
                    <a:pt x="29" y="6"/>
                    <a:pt x="32" y="12"/>
                    <a:pt x="32" y="12"/>
                  </a:cubicBezTo>
                  <a:cubicBezTo>
                    <a:pt x="32" y="12"/>
                    <a:pt x="31" y="15"/>
                    <a:pt x="31" y="15"/>
                  </a:cubicBezTo>
                  <a:cubicBezTo>
                    <a:pt x="30" y="16"/>
                    <a:pt x="30" y="15"/>
                    <a:pt x="29" y="16"/>
                  </a:cubicBezTo>
                  <a:cubicBezTo>
                    <a:pt x="28" y="18"/>
                    <a:pt x="26" y="21"/>
                    <a:pt x="25" y="21"/>
                  </a:cubicBezTo>
                  <a:cubicBezTo>
                    <a:pt x="24" y="22"/>
                    <a:pt x="24" y="21"/>
                    <a:pt x="23" y="22"/>
                  </a:cubicBezTo>
                  <a:cubicBezTo>
                    <a:pt x="23" y="23"/>
                    <a:pt x="16" y="31"/>
                    <a:pt x="14" y="32"/>
                  </a:cubicBezTo>
                  <a:cubicBezTo>
                    <a:pt x="13" y="33"/>
                    <a:pt x="12" y="32"/>
                    <a:pt x="11" y="3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9" name="Freeform 899">
              <a:extLst>
                <a:ext uri="{FF2B5EF4-FFF2-40B4-BE49-F238E27FC236}">
                  <a16:creationId xmlns:a16="http://schemas.microsoft.com/office/drawing/2014/main" id="{41132CB8-AE71-4AF8-AE65-88859A4F9008}"/>
                </a:ext>
              </a:extLst>
            </p:cNvPr>
            <p:cNvSpPr>
              <a:spLocks/>
            </p:cNvSpPr>
            <p:nvPr/>
          </p:nvSpPr>
          <p:spPr bwMode="auto">
            <a:xfrm>
              <a:off x="5966" y="2436"/>
              <a:ext cx="4" cy="9"/>
            </a:xfrm>
            <a:custGeom>
              <a:avLst/>
              <a:gdLst>
                <a:gd name="T0" fmla="*/ 2 w 3"/>
                <a:gd name="T1" fmla="*/ 5 h 6"/>
                <a:gd name="T2" fmla="*/ 2 w 3"/>
                <a:gd name="T3" fmla="*/ 1 h 6"/>
                <a:gd name="T4" fmla="*/ 0 w 3"/>
                <a:gd name="T5" fmla="*/ 1 h 6"/>
                <a:gd name="T6" fmla="*/ 2 w 3"/>
                <a:gd name="T7" fmla="*/ 5 h 6"/>
              </a:gdLst>
              <a:ahLst/>
              <a:cxnLst>
                <a:cxn ang="0">
                  <a:pos x="T0" y="T1"/>
                </a:cxn>
                <a:cxn ang="0">
                  <a:pos x="T2" y="T3"/>
                </a:cxn>
                <a:cxn ang="0">
                  <a:pos x="T4" y="T5"/>
                </a:cxn>
                <a:cxn ang="0">
                  <a:pos x="T6" y="T7"/>
                </a:cxn>
              </a:cxnLst>
              <a:rect l="0" t="0" r="r" b="b"/>
              <a:pathLst>
                <a:path w="3" h="6">
                  <a:moveTo>
                    <a:pt x="2" y="5"/>
                  </a:moveTo>
                  <a:cubicBezTo>
                    <a:pt x="2" y="5"/>
                    <a:pt x="3" y="2"/>
                    <a:pt x="2" y="1"/>
                  </a:cubicBezTo>
                  <a:cubicBezTo>
                    <a:pt x="1" y="1"/>
                    <a:pt x="0" y="0"/>
                    <a:pt x="0" y="1"/>
                  </a:cubicBezTo>
                  <a:cubicBezTo>
                    <a:pt x="1" y="3"/>
                    <a:pt x="1" y="6"/>
                    <a:pt x="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0" name="Freeform 900">
              <a:extLst>
                <a:ext uri="{FF2B5EF4-FFF2-40B4-BE49-F238E27FC236}">
                  <a16:creationId xmlns:a16="http://schemas.microsoft.com/office/drawing/2014/main" id="{887C6C3C-D8E5-493E-B2C6-FFA665247F54}"/>
                </a:ext>
              </a:extLst>
            </p:cNvPr>
            <p:cNvSpPr>
              <a:spLocks/>
            </p:cNvSpPr>
            <p:nvPr/>
          </p:nvSpPr>
          <p:spPr bwMode="auto">
            <a:xfrm>
              <a:off x="5966" y="2430"/>
              <a:ext cx="10" cy="8"/>
            </a:xfrm>
            <a:custGeom>
              <a:avLst/>
              <a:gdLst>
                <a:gd name="T0" fmla="*/ 6 w 7"/>
                <a:gd name="T1" fmla="*/ 3 h 6"/>
                <a:gd name="T2" fmla="*/ 5 w 7"/>
                <a:gd name="T3" fmla="*/ 2 h 6"/>
                <a:gd name="T4" fmla="*/ 2 w 7"/>
                <a:gd name="T5" fmla="*/ 1 h 6"/>
                <a:gd name="T6" fmla="*/ 0 w 7"/>
                <a:gd name="T7" fmla="*/ 2 h 6"/>
                <a:gd name="T8" fmla="*/ 2 w 7"/>
                <a:gd name="T9" fmla="*/ 5 h 6"/>
                <a:gd name="T10" fmla="*/ 6 w 7"/>
                <a:gd name="T11" fmla="*/ 4 h 6"/>
                <a:gd name="T12" fmla="*/ 6 w 7"/>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6" y="3"/>
                  </a:moveTo>
                  <a:cubicBezTo>
                    <a:pt x="5" y="1"/>
                    <a:pt x="5" y="2"/>
                    <a:pt x="5" y="2"/>
                  </a:cubicBezTo>
                  <a:cubicBezTo>
                    <a:pt x="4" y="3"/>
                    <a:pt x="3" y="2"/>
                    <a:pt x="2" y="1"/>
                  </a:cubicBezTo>
                  <a:cubicBezTo>
                    <a:pt x="0" y="0"/>
                    <a:pt x="0" y="1"/>
                    <a:pt x="0" y="2"/>
                  </a:cubicBezTo>
                  <a:cubicBezTo>
                    <a:pt x="1" y="3"/>
                    <a:pt x="1" y="5"/>
                    <a:pt x="2" y="5"/>
                  </a:cubicBezTo>
                  <a:cubicBezTo>
                    <a:pt x="3" y="5"/>
                    <a:pt x="4" y="6"/>
                    <a:pt x="6" y="4"/>
                  </a:cubicBezTo>
                  <a:cubicBezTo>
                    <a:pt x="6" y="4"/>
                    <a:pt x="7" y="4"/>
                    <a:pt x="6"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1" name="Freeform 901">
              <a:extLst>
                <a:ext uri="{FF2B5EF4-FFF2-40B4-BE49-F238E27FC236}">
                  <a16:creationId xmlns:a16="http://schemas.microsoft.com/office/drawing/2014/main" id="{2582CE7C-9015-4642-90B5-758A2DC85439}"/>
                </a:ext>
              </a:extLst>
            </p:cNvPr>
            <p:cNvSpPr>
              <a:spLocks/>
            </p:cNvSpPr>
            <p:nvPr/>
          </p:nvSpPr>
          <p:spPr bwMode="auto">
            <a:xfrm>
              <a:off x="5973" y="2405"/>
              <a:ext cx="28" cy="27"/>
            </a:xfrm>
            <a:custGeom>
              <a:avLst/>
              <a:gdLst>
                <a:gd name="T0" fmla="*/ 19 w 20"/>
                <a:gd name="T1" fmla="*/ 5 h 20"/>
                <a:gd name="T2" fmla="*/ 11 w 20"/>
                <a:gd name="T3" fmla="*/ 1 h 20"/>
                <a:gd name="T4" fmla="*/ 8 w 20"/>
                <a:gd name="T5" fmla="*/ 1 h 20"/>
                <a:gd name="T6" fmla="*/ 4 w 20"/>
                <a:gd name="T7" fmla="*/ 0 h 20"/>
                <a:gd name="T8" fmla="*/ 2 w 20"/>
                <a:gd name="T9" fmla="*/ 1 h 20"/>
                <a:gd name="T10" fmla="*/ 6 w 20"/>
                <a:gd name="T11" fmla="*/ 4 h 20"/>
                <a:gd name="T12" fmla="*/ 10 w 20"/>
                <a:gd name="T13" fmla="*/ 15 h 20"/>
                <a:gd name="T14" fmla="*/ 15 w 20"/>
                <a:gd name="T15" fmla="*/ 19 h 20"/>
                <a:gd name="T16" fmla="*/ 16 w 20"/>
                <a:gd name="T17" fmla="*/ 19 h 20"/>
                <a:gd name="T18" fmla="*/ 18 w 20"/>
                <a:gd name="T19" fmla="*/ 16 h 20"/>
                <a:gd name="T20" fmla="*/ 20 w 20"/>
                <a:gd name="T21" fmla="*/ 12 h 20"/>
                <a:gd name="T22" fmla="*/ 19 w 20"/>
                <a:gd name="T23" fmla="*/ 7 h 20"/>
                <a:gd name="T24" fmla="*/ 19 w 20"/>
                <a:gd name="T25"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0">
                  <a:moveTo>
                    <a:pt x="19" y="5"/>
                  </a:moveTo>
                  <a:cubicBezTo>
                    <a:pt x="17" y="4"/>
                    <a:pt x="12" y="2"/>
                    <a:pt x="11" y="1"/>
                  </a:cubicBezTo>
                  <a:cubicBezTo>
                    <a:pt x="10" y="0"/>
                    <a:pt x="10" y="1"/>
                    <a:pt x="8" y="1"/>
                  </a:cubicBezTo>
                  <a:cubicBezTo>
                    <a:pt x="7" y="1"/>
                    <a:pt x="4" y="0"/>
                    <a:pt x="4" y="0"/>
                  </a:cubicBezTo>
                  <a:cubicBezTo>
                    <a:pt x="3" y="0"/>
                    <a:pt x="0" y="1"/>
                    <a:pt x="2" y="1"/>
                  </a:cubicBezTo>
                  <a:cubicBezTo>
                    <a:pt x="3" y="2"/>
                    <a:pt x="6" y="2"/>
                    <a:pt x="6" y="4"/>
                  </a:cubicBezTo>
                  <a:cubicBezTo>
                    <a:pt x="7" y="7"/>
                    <a:pt x="9" y="13"/>
                    <a:pt x="10" y="15"/>
                  </a:cubicBezTo>
                  <a:cubicBezTo>
                    <a:pt x="12" y="16"/>
                    <a:pt x="15" y="19"/>
                    <a:pt x="15" y="19"/>
                  </a:cubicBezTo>
                  <a:cubicBezTo>
                    <a:pt x="15" y="19"/>
                    <a:pt x="15" y="20"/>
                    <a:pt x="16" y="19"/>
                  </a:cubicBezTo>
                  <a:cubicBezTo>
                    <a:pt x="17" y="18"/>
                    <a:pt x="17" y="17"/>
                    <a:pt x="18" y="16"/>
                  </a:cubicBezTo>
                  <a:cubicBezTo>
                    <a:pt x="19" y="15"/>
                    <a:pt x="20" y="15"/>
                    <a:pt x="20" y="12"/>
                  </a:cubicBezTo>
                  <a:cubicBezTo>
                    <a:pt x="19" y="9"/>
                    <a:pt x="19" y="8"/>
                    <a:pt x="19" y="7"/>
                  </a:cubicBezTo>
                  <a:cubicBezTo>
                    <a:pt x="20" y="7"/>
                    <a:pt x="20" y="7"/>
                    <a:pt x="19"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2" name="Freeform 902">
              <a:extLst>
                <a:ext uri="{FF2B5EF4-FFF2-40B4-BE49-F238E27FC236}">
                  <a16:creationId xmlns:a16="http://schemas.microsoft.com/office/drawing/2014/main" id="{635B09EC-1918-4143-ADCC-7460D4375CBA}"/>
                </a:ext>
              </a:extLst>
            </p:cNvPr>
            <p:cNvSpPr>
              <a:spLocks/>
            </p:cNvSpPr>
            <p:nvPr/>
          </p:nvSpPr>
          <p:spPr bwMode="auto">
            <a:xfrm>
              <a:off x="6008" y="2421"/>
              <a:ext cx="6" cy="17"/>
            </a:xfrm>
            <a:custGeom>
              <a:avLst/>
              <a:gdLst>
                <a:gd name="T0" fmla="*/ 3 w 5"/>
                <a:gd name="T1" fmla="*/ 1 h 12"/>
                <a:gd name="T2" fmla="*/ 1 w 5"/>
                <a:gd name="T3" fmla="*/ 7 h 12"/>
                <a:gd name="T4" fmla="*/ 2 w 5"/>
                <a:gd name="T5" fmla="*/ 9 h 12"/>
                <a:gd name="T6" fmla="*/ 3 w 5"/>
                <a:gd name="T7" fmla="*/ 1 h 12"/>
              </a:gdLst>
              <a:ahLst/>
              <a:cxnLst>
                <a:cxn ang="0">
                  <a:pos x="T0" y="T1"/>
                </a:cxn>
                <a:cxn ang="0">
                  <a:pos x="T2" y="T3"/>
                </a:cxn>
                <a:cxn ang="0">
                  <a:pos x="T4" y="T5"/>
                </a:cxn>
                <a:cxn ang="0">
                  <a:pos x="T6" y="T7"/>
                </a:cxn>
              </a:cxnLst>
              <a:rect l="0" t="0" r="r" b="b"/>
              <a:pathLst>
                <a:path w="5" h="12">
                  <a:moveTo>
                    <a:pt x="3" y="1"/>
                  </a:moveTo>
                  <a:cubicBezTo>
                    <a:pt x="2" y="2"/>
                    <a:pt x="0" y="1"/>
                    <a:pt x="1" y="7"/>
                  </a:cubicBezTo>
                  <a:cubicBezTo>
                    <a:pt x="2" y="12"/>
                    <a:pt x="2" y="9"/>
                    <a:pt x="2" y="9"/>
                  </a:cubicBezTo>
                  <a:cubicBezTo>
                    <a:pt x="2" y="9"/>
                    <a:pt x="5"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3" name="Freeform 903">
              <a:extLst>
                <a:ext uri="{FF2B5EF4-FFF2-40B4-BE49-F238E27FC236}">
                  <a16:creationId xmlns:a16="http://schemas.microsoft.com/office/drawing/2014/main" id="{ABB21DE4-9BC1-487B-BC31-C36068885A4E}"/>
                </a:ext>
              </a:extLst>
            </p:cNvPr>
            <p:cNvSpPr>
              <a:spLocks/>
            </p:cNvSpPr>
            <p:nvPr/>
          </p:nvSpPr>
          <p:spPr bwMode="auto">
            <a:xfrm>
              <a:off x="6019" y="2427"/>
              <a:ext cx="5" cy="5"/>
            </a:xfrm>
            <a:custGeom>
              <a:avLst/>
              <a:gdLst>
                <a:gd name="T0" fmla="*/ 4 w 4"/>
                <a:gd name="T1" fmla="*/ 2 h 4"/>
                <a:gd name="T2" fmla="*/ 2 w 4"/>
                <a:gd name="T3" fmla="*/ 0 h 4"/>
                <a:gd name="T4" fmla="*/ 1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4" y="0"/>
                    <a:pt x="4" y="0"/>
                    <a:pt x="2" y="0"/>
                  </a:cubicBezTo>
                  <a:cubicBezTo>
                    <a:pt x="0" y="0"/>
                    <a:pt x="0" y="0"/>
                    <a:pt x="1" y="2"/>
                  </a:cubicBezTo>
                  <a:cubicBezTo>
                    <a:pt x="1" y="2"/>
                    <a:pt x="4" y="4"/>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4" name="Freeform 904">
              <a:extLst>
                <a:ext uri="{FF2B5EF4-FFF2-40B4-BE49-F238E27FC236}">
                  <a16:creationId xmlns:a16="http://schemas.microsoft.com/office/drawing/2014/main" id="{5C0550FB-2162-4171-817F-B7BBA35BD85C}"/>
                </a:ext>
              </a:extLst>
            </p:cNvPr>
            <p:cNvSpPr>
              <a:spLocks/>
            </p:cNvSpPr>
            <p:nvPr/>
          </p:nvSpPr>
          <p:spPr bwMode="auto">
            <a:xfrm>
              <a:off x="6006" y="2438"/>
              <a:ext cx="28" cy="31"/>
            </a:xfrm>
            <a:custGeom>
              <a:avLst/>
              <a:gdLst>
                <a:gd name="T0" fmla="*/ 1 w 20"/>
                <a:gd name="T1" fmla="*/ 1 h 23"/>
                <a:gd name="T2" fmla="*/ 1 w 20"/>
                <a:gd name="T3" fmla="*/ 3 h 23"/>
                <a:gd name="T4" fmla="*/ 4 w 20"/>
                <a:gd name="T5" fmla="*/ 5 h 23"/>
                <a:gd name="T6" fmla="*/ 3 w 20"/>
                <a:gd name="T7" fmla="*/ 12 h 23"/>
                <a:gd name="T8" fmla="*/ 1 w 20"/>
                <a:gd name="T9" fmla="*/ 21 h 23"/>
                <a:gd name="T10" fmla="*/ 8 w 20"/>
                <a:gd name="T11" fmla="*/ 20 h 23"/>
                <a:gd name="T12" fmla="*/ 19 w 20"/>
                <a:gd name="T13" fmla="*/ 12 h 23"/>
                <a:gd name="T14" fmla="*/ 19 w 20"/>
                <a:gd name="T15" fmla="*/ 8 h 23"/>
                <a:gd name="T16" fmla="*/ 17 w 20"/>
                <a:gd name="T17" fmla="*/ 7 h 23"/>
                <a:gd name="T18" fmla="*/ 15 w 20"/>
                <a:gd name="T19" fmla="*/ 7 h 23"/>
                <a:gd name="T20" fmla="*/ 11 w 20"/>
                <a:gd name="T21" fmla="*/ 6 h 23"/>
                <a:gd name="T22" fmla="*/ 3 w 20"/>
                <a:gd name="T23" fmla="*/ 1 h 23"/>
                <a:gd name="T24" fmla="*/ 1 w 20"/>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3">
                  <a:moveTo>
                    <a:pt x="1" y="1"/>
                  </a:moveTo>
                  <a:cubicBezTo>
                    <a:pt x="0" y="2"/>
                    <a:pt x="1" y="3"/>
                    <a:pt x="1" y="3"/>
                  </a:cubicBezTo>
                  <a:cubicBezTo>
                    <a:pt x="3" y="3"/>
                    <a:pt x="4" y="4"/>
                    <a:pt x="4" y="5"/>
                  </a:cubicBezTo>
                  <a:cubicBezTo>
                    <a:pt x="4" y="5"/>
                    <a:pt x="3" y="10"/>
                    <a:pt x="3" y="12"/>
                  </a:cubicBezTo>
                  <a:cubicBezTo>
                    <a:pt x="3" y="15"/>
                    <a:pt x="2" y="19"/>
                    <a:pt x="1" y="21"/>
                  </a:cubicBezTo>
                  <a:cubicBezTo>
                    <a:pt x="1" y="23"/>
                    <a:pt x="3" y="22"/>
                    <a:pt x="8" y="20"/>
                  </a:cubicBezTo>
                  <a:cubicBezTo>
                    <a:pt x="13" y="17"/>
                    <a:pt x="17" y="14"/>
                    <a:pt x="19" y="12"/>
                  </a:cubicBezTo>
                  <a:cubicBezTo>
                    <a:pt x="20" y="11"/>
                    <a:pt x="18" y="12"/>
                    <a:pt x="19" y="8"/>
                  </a:cubicBezTo>
                  <a:cubicBezTo>
                    <a:pt x="20" y="5"/>
                    <a:pt x="18" y="6"/>
                    <a:pt x="17" y="7"/>
                  </a:cubicBezTo>
                  <a:cubicBezTo>
                    <a:pt x="17" y="7"/>
                    <a:pt x="16" y="7"/>
                    <a:pt x="15" y="7"/>
                  </a:cubicBezTo>
                  <a:cubicBezTo>
                    <a:pt x="14" y="6"/>
                    <a:pt x="12" y="6"/>
                    <a:pt x="11" y="6"/>
                  </a:cubicBezTo>
                  <a:cubicBezTo>
                    <a:pt x="9" y="6"/>
                    <a:pt x="5" y="2"/>
                    <a:pt x="3" y="1"/>
                  </a:cubicBezTo>
                  <a:cubicBezTo>
                    <a:pt x="1" y="0"/>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5" name="Freeform 905">
              <a:extLst>
                <a:ext uri="{FF2B5EF4-FFF2-40B4-BE49-F238E27FC236}">
                  <a16:creationId xmlns:a16="http://schemas.microsoft.com/office/drawing/2014/main" id="{67FFD052-4802-4C96-94F8-0228E6E61656}"/>
                </a:ext>
              </a:extLst>
            </p:cNvPr>
            <p:cNvSpPr>
              <a:spLocks/>
            </p:cNvSpPr>
            <p:nvPr/>
          </p:nvSpPr>
          <p:spPr bwMode="auto">
            <a:xfrm>
              <a:off x="6019" y="2462"/>
              <a:ext cx="5" cy="7"/>
            </a:xfrm>
            <a:custGeom>
              <a:avLst/>
              <a:gdLst>
                <a:gd name="T0" fmla="*/ 1 w 4"/>
                <a:gd name="T1" fmla="*/ 4 h 5"/>
                <a:gd name="T2" fmla="*/ 3 w 4"/>
                <a:gd name="T3" fmla="*/ 3 h 5"/>
                <a:gd name="T4" fmla="*/ 2 w 4"/>
                <a:gd name="T5" fmla="*/ 1 h 5"/>
                <a:gd name="T6" fmla="*/ 2 w 4"/>
                <a:gd name="T7" fmla="*/ 2 h 5"/>
                <a:gd name="T8" fmla="*/ 1 w 4"/>
                <a:gd name="T9" fmla="*/ 4 h 5"/>
              </a:gdLst>
              <a:ahLst/>
              <a:cxnLst>
                <a:cxn ang="0">
                  <a:pos x="T0" y="T1"/>
                </a:cxn>
                <a:cxn ang="0">
                  <a:pos x="T2" y="T3"/>
                </a:cxn>
                <a:cxn ang="0">
                  <a:pos x="T4" y="T5"/>
                </a:cxn>
                <a:cxn ang="0">
                  <a:pos x="T6" y="T7"/>
                </a:cxn>
                <a:cxn ang="0">
                  <a:pos x="T8" y="T9"/>
                </a:cxn>
              </a:cxnLst>
              <a:rect l="0" t="0" r="r" b="b"/>
              <a:pathLst>
                <a:path w="4" h="5">
                  <a:moveTo>
                    <a:pt x="1" y="4"/>
                  </a:moveTo>
                  <a:cubicBezTo>
                    <a:pt x="2" y="5"/>
                    <a:pt x="3" y="5"/>
                    <a:pt x="3" y="3"/>
                  </a:cubicBezTo>
                  <a:cubicBezTo>
                    <a:pt x="4" y="1"/>
                    <a:pt x="3" y="0"/>
                    <a:pt x="2" y="1"/>
                  </a:cubicBezTo>
                  <a:cubicBezTo>
                    <a:pt x="2" y="1"/>
                    <a:pt x="1" y="1"/>
                    <a:pt x="2" y="2"/>
                  </a:cubicBezTo>
                  <a:cubicBezTo>
                    <a:pt x="2" y="3"/>
                    <a:pt x="0" y="3"/>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6" name="Freeform 906">
              <a:extLst>
                <a:ext uri="{FF2B5EF4-FFF2-40B4-BE49-F238E27FC236}">
                  <a16:creationId xmlns:a16="http://schemas.microsoft.com/office/drawing/2014/main" id="{CC92DF57-59D9-4F73-A4C2-7609B964FD91}"/>
                </a:ext>
              </a:extLst>
            </p:cNvPr>
            <p:cNvSpPr>
              <a:spLocks/>
            </p:cNvSpPr>
            <p:nvPr/>
          </p:nvSpPr>
          <p:spPr bwMode="auto">
            <a:xfrm>
              <a:off x="6017" y="2457"/>
              <a:ext cx="27" cy="41"/>
            </a:xfrm>
            <a:custGeom>
              <a:avLst/>
              <a:gdLst>
                <a:gd name="T0" fmla="*/ 5 w 19"/>
                <a:gd name="T1" fmla="*/ 12 h 30"/>
                <a:gd name="T2" fmla="*/ 2 w 19"/>
                <a:gd name="T3" fmla="*/ 15 h 30"/>
                <a:gd name="T4" fmla="*/ 2 w 19"/>
                <a:gd name="T5" fmla="*/ 20 h 30"/>
                <a:gd name="T6" fmla="*/ 5 w 19"/>
                <a:gd name="T7" fmla="*/ 24 h 30"/>
                <a:gd name="T8" fmla="*/ 8 w 19"/>
                <a:gd name="T9" fmla="*/ 26 h 30"/>
                <a:gd name="T10" fmla="*/ 11 w 19"/>
                <a:gd name="T11" fmla="*/ 29 h 30"/>
                <a:gd name="T12" fmla="*/ 11 w 19"/>
                <a:gd name="T13" fmla="*/ 20 h 30"/>
                <a:gd name="T14" fmla="*/ 17 w 19"/>
                <a:gd name="T15" fmla="*/ 3 h 30"/>
                <a:gd name="T16" fmla="*/ 12 w 19"/>
                <a:gd name="T17" fmla="*/ 0 h 30"/>
                <a:gd name="T18" fmla="*/ 5 w 19"/>
                <a:gd name="T1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0">
                  <a:moveTo>
                    <a:pt x="5" y="12"/>
                  </a:moveTo>
                  <a:cubicBezTo>
                    <a:pt x="4" y="15"/>
                    <a:pt x="2" y="15"/>
                    <a:pt x="2" y="15"/>
                  </a:cubicBezTo>
                  <a:cubicBezTo>
                    <a:pt x="0" y="16"/>
                    <a:pt x="1" y="18"/>
                    <a:pt x="2" y="20"/>
                  </a:cubicBezTo>
                  <a:cubicBezTo>
                    <a:pt x="2" y="23"/>
                    <a:pt x="4" y="24"/>
                    <a:pt x="5" y="24"/>
                  </a:cubicBezTo>
                  <a:cubicBezTo>
                    <a:pt x="6" y="24"/>
                    <a:pt x="7" y="25"/>
                    <a:pt x="8" y="26"/>
                  </a:cubicBezTo>
                  <a:cubicBezTo>
                    <a:pt x="8" y="28"/>
                    <a:pt x="9" y="30"/>
                    <a:pt x="11" y="29"/>
                  </a:cubicBezTo>
                  <a:cubicBezTo>
                    <a:pt x="14" y="29"/>
                    <a:pt x="11" y="22"/>
                    <a:pt x="11" y="20"/>
                  </a:cubicBezTo>
                  <a:cubicBezTo>
                    <a:pt x="11" y="17"/>
                    <a:pt x="16" y="5"/>
                    <a:pt x="17" y="3"/>
                  </a:cubicBezTo>
                  <a:cubicBezTo>
                    <a:pt x="19" y="1"/>
                    <a:pt x="16" y="1"/>
                    <a:pt x="12" y="0"/>
                  </a:cubicBezTo>
                  <a:cubicBezTo>
                    <a:pt x="9" y="0"/>
                    <a:pt x="6" y="8"/>
                    <a:pt x="5"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7" name="Freeform 907">
              <a:extLst>
                <a:ext uri="{FF2B5EF4-FFF2-40B4-BE49-F238E27FC236}">
                  <a16:creationId xmlns:a16="http://schemas.microsoft.com/office/drawing/2014/main" id="{50731B6F-0DF7-42BB-AD2C-8C32D0B96255}"/>
                </a:ext>
              </a:extLst>
            </p:cNvPr>
            <p:cNvSpPr>
              <a:spLocks/>
            </p:cNvSpPr>
            <p:nvPr/>
          </p:nvSpPr>
          <p:spPr bwMode="auto">
            <a:xfrm>
              <a:off x="6005" y="2403"/>
              <a:ext cx="8" cy="9"/>
            </a:xfrm>
            <a:custGeom>
              <a:avLst/>
              <a:gdLst>
                <a:gd name="T0" fmla="*/ 3 w 6"/>
                <a:gd name="T1" fmla="*/ 1 h 6"/>
                <a:gd name="T2" fmla="*/ 3 w 6"/>
                <a:gd name="T3" fmla="*/ 5 h 6"/>
                <a:gd name="T4" fmla="*/ 4 w 6"/>
                <a:gd name="T5" fmla="*/ 5 h 6"/>
                <a:gd name="T6" fmla="*/ 3 w 6"/>
                <a:gd name="T7" fmla="*/ 1 h 6"/>
              </a:gdLst>
              <a:ahLst/>
              <a:cxnLst>
                <a:cxn ang="0">
                  <a:pos x="T0" y="T1"/>
                </a:cxn>
                <a:cxn ang="0">
                  <a:pos x="T2" y="T3"/>
                </a:cxn>
                <a:cxn ang="0">
                  <a:pos x="T4" y="T5"/>
                </a:cxn>
                <a:cxn ang="0">
                  <a:pos x="T6" y="T7"/>
                </a:cxn>
              </a:cxnLst>
              <a:rect l="0" t="0" r="r" b="b"/>
              <a:pathLst>
                <a:path w="6" h="6">
                  <a:moveTo>
                    <a:pt x="3" y="1"/>
                  </a:moveTo>
                  <a:cubicBezTo>
                    <a:pt x="0" y="0"/>
                    <a:pt x="1" y="4"/>
                    <a:pt x="3" y="5"/>
                  </a:cubicBezTo>
                  <a:cubicBezTo>
                    <a:pt x="3" y="5"/>
                    <a:pt x="4" y="6"/>
                    <a:pt x="4" y="5"/>
                  </a:cubicBezTo>
                  <a:cubicBezTo>
                    <a:pt x="5" y="3"/>
                    <a:pt x="6"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8" name="Freeform 908">
              <a:extLst>
                <a:ext uri="{FF2B5EF4-FFF2-40B4-BE49-F238E27FC236}">
                  <a16:creationId xmlns:a16="http://schemas.microsoft.com/office/drawing/2014/main" id="{47C42C53-597B-4090-BDA4-6CDE631437ED}"/>
                </a:ext>
              </a:extLst>
            </p:cNvPr>
            <p:cNvSpPr>
              <a:spLocks/>
            </p:cNvSpPr>
            <p:nvPr/>
          </p:nvSpPr>
          <p:spPr bwMode="auto">
            <a:xfrm>
              <a:off x="5997" y="2281"/>
              <a:ext cx="4" cy="4"/>
            </a:xfrm>
            <a:custGeom>
              <a:avLst/>
              <a:gdLst>
                <a:gd name="T0" fmla="*/ 2 w 3"/>
                <a:gd name="T1" fmla="*/ 0 h 3"/>
                <a:gd name="T2" fmla="*/ 1 w 3"/>
                <a:gd name="T3" fmla="*/ 2 h 3"/>
                <a:gd name="T4" fmla="*/ 2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1" y="1"/>
                    <a:pt x="0" y="1"/>
                    <a:pt x="1" y="2"/>
                  </a:cubicBezTo>
                  <a:cubicBezTo>
                    <a:pt x="1" y="2"/>
                    <a:pt x="2" y="3"/>
                    <a:pt x="2" y="1"/>
                  </a:cubicBezTo>
                  <a:cubicBezTo>
                    <a:pt x="3" y="0"/>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9" name="Freeform 909">
              <a:extLst>
                <a:ext uri="{FF2B5EF4-FFF2-40B4-BE49-F238E27FC236}">
                  <a16:creationId xmlns:a16="http://schemas.microsoft.com/office/drawing/2014/main" id="{BAB5A599-6926-4386-99B1-4ADCE0F20C30}"/>
                </a:ext>
              </a:extLst>
            </p:cNvPr>
            <p:cNvSpPr>
              <a:spLocks/>
            </p:cNvSpPr>
            <p:nvPr/>
          </p:nvSpPr>
          <p:spPr bwMode="auto">
            <a:xfrm>
              <a:off x="6006" y="2290"/>
              <a:ext cx="3" cy="4"/>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1" y="3"/>
                    <a:pt x="2" y="0"/>
                    <a:pt x="1" y="0"/>
                  </a:cubicBezTo>
                  <a:cubicBezTo>
                    <a:pt x="1" y="1"/>
                    <a:pt x="0" y="1"/>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0" name="Freeform 910">
              <a:extLst>
                <a:ext uri="{FF2B5EF4-FFF2-40B4-BE49-F238E27FC236}">
                  <a16:creationId xmlns:a16="http://schemas.microsoft.com/office/drawing/2014/main" id="{00DF3616-72CD-479B-BE91-39BDA34EA904}"/>
                </a:ext>
              </a:extLst>
            </p:cNvPr>
            <p:cNvSpPr>
              <a:spLocks/>
            </p:cNvSpPr>
            <p:nvPr/>
          </p:nvSpPr>
          <p:spPr bwMode="auto">
            <a:xfrm>
              <a:off x="5963" y="2299"/>
              <a:ext cx="92" cy="126"/>
            </a:xfrm>
            <a:custGeom>
              <a:avLst/>
              <a:gdLst>
                <a:gd name="T0" fmla="*/ 1 w 66"/>
                <a:gd name="T1" fmla="*/ 33 h 92"/>
                <a:gd name="T2" fmla="*/ 5 w 66"/>
                <a:gd name="T3" fmla="*/ 55 h 92"/>
                <a:gd name="T4" fmla="*/ 8 w 66"/>
                <a:gd name="T5" fmla="*/ 58 h 92"/>
                <a:gd name="T6" fmla="*/ 9 w 66"/>
                <a:gd name="T7" fmla="*/ 62 h 92"/>
                <a:gd name="T8" fmla="*/ 12 w 66"/>
                <a:gd name="T9" fmla="*/ 58 h 92"/>
                <a:gd name="T10" fmla="*/ 18 w 66"/>
                <a:gd name="T11" fmla="*/ 61 h 92"/>
                <a:gd name="T12" fmla="*/ 13 w 66"/>
                <a:gd name="T13" fmla="*/ 71 h 92"/>
                <a:gd name="T14" fmla="*/ 16 w 66"/>
                <a:gd name="T15" fmla="*/ 72 h 92"/>
                <a:gd name="T16" fmla="*/ 20 w 66"/>
                <a:gd name="T17" fmla="*/ 76 h 92"/>
                <a:gd name="T18" fmla="*/ 27 w 66"/>
                <a:gd name="T19" fmla="*/ 71 h 92"/>
                <a:gd name="T20" fmla="*/ 36 w 66"/>
                <a:gd name="T21" fmla="*/ 74 h 92"/>
                <a:gd name="T22" fmla="*/ 41 w 66"/>
                <a:gd name="T23" fmla="*/ 80 h 92"/>
                <a:gd name="T24" fmla="*/ 41 w 66"/>
                <a:gd name="T25" fmla="*/ 72 h 92"/>
                <a:gd name="T26" fmla="*/ 50 w 66"/>
                <a:gd name="T27" fmla="*/ 78 h 92"/>
                <a:gd name="T28" fmla="*/ 61 w 66"/>
                <a:gd name="T29" fmla="*/ 86 h 92"/>
                <a:gd name="T30" fmla="*/ 62 w 66"/>
                <a:gd name="T31" fmla="*/ 87 h 92"/>
                <a:gd name="T32" fmla="*/ 66 w 66"/>
                <a:gd name="T33" fmla="*/ 86 h 92"/>
                <a:gd name="T34" fmla="*/ 60 w 66"/>
                <a:gd name="T35" fmla="*/ 84 h 92"/>
                <a:gd name="T36" fmla="*/ 57 w 66"/>
                <a:gd name="T37" fmla="*/ 76 h 92"/>
                <a:gd name="T38" fmla="*/ 62 w 66"/>
                <a:gd name="T39" fmla="*/ 74 h 92"/>
                <a:gd name="T40" fmla="*/ 55 w 66"/>
                <a:gd name="T41" fmla="*/ 70 h 92"/>
                <a:gd name="T42" fmla="*/ 50 w 66"/>
                <a:gd name="T43" fmla="*/ 74 h 92"/>
                <a:gd name="T44" fmla="*/ 42 w 66"/>
                <a:gd name="T45" fmla="*/ 65 h 92"/>
                <a:gd name="T46" fmla="*/ 37 w 66"/>
                <a:gd name="T47" fmla="*/ 71 h 92"/>
                <a:gd name="T48" fmla="*/ 29 w 66"/>
                <a:gd name="T49" fmla="*/ 61 h 92"/>
                <a:gd name="T50" fmla="*/ 27 w 66"/>
                <a:gd name="T51" fmla="*/ 45 h 92"/>
                <a:gd name="T52" fmla="*/ 34 w 66"/>
                <a:gd name="T53" fmla="*/ 37 h 92"/>
                <a:gd name="T54" fmla="*/ 41 w 66"/>
                <a:gd name="T55" fmla="*/ 24 h 92"/>
                <a:gd name="T56" fmla="*/ 37 w 66"/>
                <a:gd name="T57" fmla="*/ 11 h 92"/>
                <a:gd name="T58" fmla="*/ 35 w 66"/>
                <a:gd name="T59" fmla="*/ 3 h 92"/>
                <a:gd name="T60" fmla="*/ 28 w 66"/>
                <a:gd name="T61" fmla="*/ 4 h 92"/>
                <a:gd name="T62" fmla="*/ 18 w 66"/>
                <a:gd name="T63" fmla="*/ 0 h 92"/>
                <a:gd name="T64" fmla="*/ 12 w 66"/>
                <a:gd name="T65" fmla="*/ 5 h 92"/>
                <a:gd name="T66" fmla="*/ 9 w 66"/>
                <a:gd name="T67" fmla="*/ 29 h 92"/>
                <a:gd name="T68" fmla="*/ 9 w 66"/>
                <a:gd name="T69" fmla="*/ 38 h 92"/>
                <a:gd name="T70" fmla="*/ 3 w 66"/>
                <a:gd name="T71"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92">
                  <a:moveTo>
                    <a:pt x="3" y="35"/>
                  </a:moveTo>
                  <a:cubicBezTo>
                    <a:pt x="3" y="34"/>
                    <a:pt x="3" y="33"/>
                    <a:pt x="1" y="33"/>
                  </a:cubicBezTo>
                  <a:cubicBezTo>
                    <a:pt x="0" y="34"/>
                    <a:pt x="0" y="38"/>
                    <a:pt x="2" y="41"/>
                  </a:cubicBezTo>
                  <a:cubicBezTo>
                    <a:pt x="3" y="45"/>
                    <a:pt x="4" y="52"/>
                    <a:pt x="5" y="55"/>
                  </a:cubicBezTo>
                  <a:cubicBezTo>
                    <a:pt x="5" y="58"/>
                    <a:pt x="5" y="58"/>
                    <a:pt x="7" y="58"/>
                  </a:cubicBezTo>
                  <a:cubicBezTo>
                    <a:pt x="8" y="58"/>
                    <a:pt x="8" y="57"/>
                    <a:pt x="8" y="58"/>
                  </a:cubicBezTo>
                  <a:cubicBezTo>
                    <a:pt x="7" y="59"/>
                    <a:pt x="8" y="59"/>
                    <a:pt x="9" y="60"/>
                  </a:cubicBezTo>
                  <a:cubicBezTo>
                    <a:pt x="10" y="60"/>
                    <a:pt x="10" y="61"/>
                    <a:pt x="9" y="62"/>
                  </a:cubicBezTo>
                  <a:cubicBezTo>
                    <a:pt x="9" y="62"/>
                    <a:pt x="10" y="63"/>
                    <a:pt x="12" y="63"/>
                  </a:cubicBezTo>
                  <a:cubicBezTo>
                    <a:pt x="13" y="63"/>
                    <a:pt x="13" y="59"/>
                    <a:pt x="12" y="58"/>
                  </a:cubicBezTo>
                  <a:cubicBezTo>
                    <a:pt x="12" y="56"/>
                    <a:pt x="15" y="58"/>
                    <a:pt x="16" y="59"/>
                  </a:cubicBezTo>
                  <a:cubicBezTo>
                    <a:pt x="17" y="60"/>
                    <a:pt x="18" y="59"/>
                    <a:pt x="18" y="61"/>
                  </a:cubicBezTo>
                  <a:cubicBezTo>
                    <a:pt x="18" y="63"/>
                    <a:pt x="16" y="64"/>
                    <a:pt x="14" y="65"/>
                  </a:cubicBezTo>
                  <a:cubicBezTo>
                    <a:pt x="12" y="67"/>
                    <a:pt x="13" y="68"/>
                    <a:pt x="13" y="71"/>
                  </a:cubicBezTo>
                  <a:cubicBezTo>
                    <a:pt x="13" y="74"/>
                    <a:pt x="14" y="72"/>
                    <a:pt x="14" y="72"/>
                  </a:cubicBezTo>
                  <a:cubicBezTo>
                    <a:pt x="15" y="71"/>
                    <a:pt x="15" y="71"/>
                    <a:pt x="16" y="72"/>
                  </a:cubicBezTo>
                  <a:cubicBezTo>
                    <a:pt x="17" y="73"/>
                    <a:pt x="18" y="74"/>
                    <a:pt x="17" y="74"/>
                  </a:cubicBezTo>
                  <a:cubicBezTo>
                    <a:pt x="16" y="74"/>
                    <a:pt x="17" y="75"/>
                    <a:pt x="20" y="76"/>
                  </a:cubicBezTo>
                  <a:cubicBezTo>
                    <a:pt x="23" y="76"/>
                    <a:pt x="24" y="75"/>
                    <a:pt x="24" y="74"/>
                  </a:cubicBezTo>
                  <a:cubicBezTo>
                    <a:pt x="25" y="73"/>
                    <a:pt x="26" y="72"/>
                    <a:pt x="27" y="71"/>
                  </a:cubicBezTo>
                  <a:cubicBezTo>
                    <a:pt x="28" y="71"/>
                    <a:pt x="30" y="71"/>
                    <a:pt x="31" y="71"/>
                  </a:cubicBezTo>
                  <a:cubicBezTo>
                    <a:pt x="33" y="72"/>
                    <a:pt x="35" y="73"/>
                    <a:pt x="36" y="74"/>
                  </a:cubicBezTo>
                  <a:cubicBezTo>
                    <a:pt x="37" y="75"/>
                    <a:pt x="37" y="76"/>
                    <a:pt x="39" y="76"/>
                  </a:cubicBezTo>
                  <a:cubicBezTo>
                    <a:pt x="40" y="76"/>
                    <a:pt x="40" y="77"/>
                    <a:pt x="41" y="80"/>
                  </a:cubicBezTo>
                  <a:cubicBezTo>
                    <a:pt x="42" y="83"/>
                    <a:pt x="42" y="83"/>
                    <a:pt x="42" y="81"/>
                  </a:cubicBezTo>
                  <a:cubicBezTo>
                    <a:pt x="42" y="80"/>
                    <a:pt x="41" y="73"/>
                    <a:pt x="41" y="72"/>
                  </a:cubicBezTo>
                  <a:cubicBezTo>
                    <a:pt x="41" y="71"/>
                    <a:pt x="39" y="71"/>
                    <a:pt x="41" y="71"/>
                  </a:cubicBezTo>
                  <a:cubicBezTo>
                    <a:pt x="43" y="71"/>
                    <a:pt x="50" y="78"/>
                    <a:pt x="50" y="78"/>
                  </a:cubicBezTo>
                  <a:cubicBezTo>
                    <a:pt x="51" y="79"/>
                    <a:pt x="53" y="80"/>
                    <a:pt x="53" y="83"/>
                  </a:cubicBezTo>
                  <a:cubicBezTo>
                    <a:pt x="52" y="85"/>
                    <a:pt x="59" y="86"/>
                    <a:pt x="61" y="86"/>
                  </a:cubicBezTo>
                  <a:cubicBezTo>
                    <a:pt x="62" y="86"/>
                    <a:pt x="62" y="85"/>
                    <a:pt x="62" y="85"/>
                  </a:cubicBezTo>
                  <a:cubicBezTo>
                    <a:pt x="63" y="85"/>
                    <a:pt x="63" y="87"/>
                    <a:pt x="62" y="87"/>
                  </a:cubicBezTo>
                  <a:cubicBezTo>
                    <a:pt x="60" y="87"/>
                    <a:pt x="62" y="90"/>
                    <a:pt x="64" y="91"/>
                  </a:cubicBezTo>
                  <a:cubicBezTo>
                    <a:pt x="66" y="92"/>
                    <a:pt x="65" y="88"/>
                    <a:pt x="66" y="86"/>
                  </a:cubicBezTo>
                  <a:cubicBezTo>
                    <a:pt x="66" y="84"/>
                    <a:pt x="65" y="84"/>
                    <a:pt x="64" y="83"/>
                  </a:cubicBezTo>
                  <a:cubicBezTo>
                    <a:pt x="62" y="83"/>
                    <a:pt x="61" y="83"/>
                    <a:pt x="60" y="84"/>
                  </a:cubicBezTo>
                  <a:cubicBezTo>
                    <a:pt x="59" y="86"/>
                    <a:pt x="60" y="82"/>
                    <a:pt x="61" y="82"/>
                  </a:cubicBezTo>
                  <a:cubicBezTo>
                    <a:pt x="63" y="81"/>
                    <a:pt x="58" y="78"/>
                    <a:pt x="57" y="76"/>
                  </a:cubicBezTo>
                  <a:cubicBezTo>
                    <a:pt x="56" y="74"/>
                    <a:pt x="58" y="74"/>
                    <a:pt x="58" y="74"/>
                  </a:cubicBezTo>
                  <a:cubicBezTo>
                    <a:pt x="59" y="74"/>
                    <a:pt x="59" y="74"/>
                    <a:pt x="62" y="74"/>
                  </a:cubicBezTo>
                  <a:cubicBezTo>
                    <a:pt x="64" y="73"/>
                    <a:pt x="60" y="71"/>
                    <a:pt x="59" y="71"/>
                  </a:cubicBezTo>
                  <a:cubicBezTo>
                    <a:pt x="57" y="70"/>
                    <a:pt x="56" y="71"/>
                    <a:pt x="55" y="70"/>
                  </a:cubicBezTo>
                  <a:cubicBezTo>
                    <a:pt x="54" y="69"/>
                    <a:pt x="54" y="69"/>
                    <a:pt x="53" y="70"/>
                  </a:cubicBezTo>
                  <a:cubicBezTo>
                    <a:pt x="53" y="72"/>
                    <a:pt x="52" y="73"/>
                    <a:pt x="50" y="74"/>
                  </a:cubicBezTo>
                  <a:cubicBezTo>
                    <a:pt x="49" y="75"/>
                    <a:pt x="49" y="72"/>
                    <a:pt x="49" y="70"/>
                  </a:cubicBezTo>
                  <a:cubicBezTo>
                    <a:pt x="50" y="67"/>
                    <a:pt x="45" y="65"/>
                    <a:pt x="42" y="65"/>
                  </a:cubicBezTo>
                  <a:cubicBezTo>
                    <a:pt x="40" y="64"/>
                    <a:pt x="39" y="68"/>
                    <a:pt x="38" y="69"/>
                  </a:cubicBezTo>
                  <a:cubicBezTo>
                    <a:pt x="37" y="70"/>
                    <a:pt x="37" y="69"/>
                    <a:pt x="37" y="71"/>
                  </a:cubicBezTo>
                  <a:cubicBezTo>
                    <a:pt x="37" y="72"/>
                    <a:pt x="36" y="71"/>
                    <a:pt x="36" y="71"/>
                  </a:cubicBezTo>
                  <a:cubicBezTo>
                    <a:pt x="29" y="69"/>
                    <a:pt x="29" y="63"/>
                    <a:pt x="29" y="61"/>
                  </a:cubicBezTo>
                  <a:cubicBezTo>
                    <a:pt x="30" y="58"/>
                    <a:pt x="26" y="53"/>
                    <a:pt x="25" y="51"/>
                  </a:cubicBezTo>
                  <a:cubicBezTo>
                    <a:pt x="24" y="49"/>
                    <a:pt x="26" y="47"/>
                    <a:pt x="27" y="45"/>
                  </a:cubicBezTo>
                  <a:cubicBezTo>
                    <a:pt x="29" y="42"/>
                    <a:pt x="27" y="44"/>
                    <a:pt x="27" y="42"/>
                  </a:cubicBezTo>
                  <a:cubicBezTo>
                    <a:pt x="27" y="40"/>
                    <a:pt x="33" y="38"/>
                    <a:pt x="34" y="37"/>
                  </a:cubicBezTo>
                  <a:cubicBezTo>
                    <a:pt x="36" y="36"/>
                    <a:pt x="37" y="32"/>
                    <a:pt x="39" y="29"/>
                  </a:cubicBezTo>
                  <a:cubicBezTo>
                    <a:pt x="40" y="27"/>
                    <a:pt x="40" y="26"/>
                    <a:pt x="41" y="24"/>
                  </a:cubicBezTo>
                  <a:cubicBezTo>
                    <a:pt x="42" y="22"/>
                    <a:pt x="38" y="18"/>
                    <a:pt x="37" y="16"/>
                  </a:cubicBezTo>
                  <a:cubicBezTo>
                    <a:pt x="37" y="15"/>
                    <a:pt x="35" y="16"/>
                    <a:pt x="37" y="11"/>
                  </a:cubicBezTo>
                  <a:cubicBezTo>
                    <a:pt x="39" y="6"/>
                    <a:pt x="38" y="4"/>
                    <a:pt x="37" y="2"/>
                  </a:cubicBezTo>
                  <a:cubicBezTo>
                    <a:pt x="37" y="1"/>
                    <a:pt x="36" y="2"/>
                    <a:pt x="35" y="3"/>
                  </a:cubicBezTo>
                  <a:cubicBezTo>
                    <a:pt x="34" y="4"/>
                    <a:pt x="30" y="5"/>
                    <a:pt x="30" y="5"/>
                  </a:cubicBezTo>
                  <a:cubicBezTo>
                    <a:pt x="29" y="5"/>
                    <a:pt x="29" y="5"/>
                    <a:pt x="28" y="4"/>
                  </a:cubicBezTo>
                  <a:cubicBezTo>
                    <a:pt x="27" y="3"/>
                    <a:pt x="22" y="1"/>
                    <a:pt x="21" y="1"/>
                  </a:cubicBezTo>
                  <a:cubicBezTo>
                    <a:pt x="20" y="0"/>
                    <a:pt x="18" y="0"/>
                    <a:pt x="18" y="0"/>
                  </a:cubicBezTo>
                  <a:cubicBezTo>
                    <a:pt x="17" y="1"/>
                    <a:pt x="15" y="1"/>
                    <a:pt x="14" y="1"/>
                  </a:cubicBezTo>
                  <a:cubicBezTo>
                    <a:pt x="12" y="0"/>
                    <a:pt x="12" y="3"/>
                    <a:pt x="12" y="5"/>
                  </a:cubicBezTo>
                  <a:cubicBezTo>
                    <a:pt x="11" y="7"/>
                    <a:pt x="10" y="9"/>
                    <a:pt x="10" y="13"/>
                  </a:cubicBezTo>
                  <a:cubicBezTo>
                    <a:pt x="11" y="17"/>
                    <a:pt x="9" y="27"/>
                    <a:pt x="9" y="29"/>
                  </a:cubicBezTo>
                  <a:cubicBezTo>
                    <a:pt x="8" y="31"/>
                    <a:pt x="9" y="32"/>
                    <a:pt x="9" y="32"/>
                  </a:cubicBezTo>
                  <a:cubicBezTo>
                    <a:pt x="11" y="37"/>
                    <a:pt x="9" y="38"/>
                    <a:pt x="9" y="38"/>
                  </a:cubicBezTo>
                  <a:cubicBezTo>
                    <a:pt x="8" y="39"/>
                    <a:pt x="6" y="39"/>
                    <a:pt x="5" y="38"/>
                  </a:cubicBezTo>
                  <a:cubicBezTo>
                    <a:pt x="4" y="37"/>
                    <a:pt x="3" y="36"/>
                    <a:pt x="3" y="3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1" name="Freeform 911">
              <a:extLst>
                <a:ext uri="{FF2B5EF4-FFF2-40B4-BE49-F238E27FC236}">
                  <a16:creationId xmlns:a16="http://schemas.microsoft.com/office/drawing/2014/main" id="{C8B3482A-7CA6-4CD1-B00C-FC69FA84E03F}"/>
                </a:ext>
              </a:extLst>
            </p:cNvPr>
            <p:cNvSpPr>
              <a:spLocks/>
            </p:cNvSpPr>
            <p:nvPr/>
          </p:nvSpPr>
          <p:spPr bwMode="auto">
            <a:xfrm>
              <a:off x="6003" y="2372"/>
              <a:ext cx="7" cy="11"/>
            </a:xfrm>
            <a:custGeom>
              <a:avLst/>
              <a:gdLst>
                <a:gd name="T0" fmla="*/ 5 w 5"/>
                <a:gd name="T1" fmla="*/ 2 h 8"/>
                <a:gd name="T2" fmla="*/ 3 w 5"/>
                <a:gd name="T3" fmla="*/ 1 h 8"/>
                <a:gd name="T4" fmla="*/ 3 w 5"/>
                <a:gd name="T5" fmla="*/ 4 h 8"/>
                <a:gd name="T6" fmla="*/ 4 w 5"/>
                <a:gd name="T7" fmla="*/ 7 h 8"/>
                <a:gd name="T8" fmla="*/ 5 w 5"/>
                <a:gd name="T9" fmla="*/ 5 h 8"/>
                <a:gd name="T10" fmla="*/ 5 w 5"/>
                <a:gd name="T11" fmla="*/ 2 h 8"/>
              </a:gdLst>
              <a:ahLst/>
              <a:cxnLst>
                <a:cxn ang="0">
                  <a:pos x="T0" y="T1"/>
                </a:cxn>
                <a:cxn ang="0">
                  <a:pos x="T2" y="T3"/>
                </a:cxn>
                <a:cxn ang="0">
                  <a:pos x="T4" y="T5"/>
                </a:cxn>
                <a:cxn ang="0">
                  <a:pos x="T6" y="T7"/>
                </a:cxn>
                <a:cxn ang="0">
                  <a:pos x="T8" y="T9"/>
                </a:cxn>
                <a:cxn ang="0">
                  <a:pos x="T10" y="T11"/>
                </a:cxn>
              </a:cxnLst>
              <a:rect l="0" t="0" r="r" b="b"/>
              <a:pathLst>
                <a:path w="5" h="8">
                  <a:moveTo>
                    <a:pt x="5" y="2"/>
                  </a:moveTo>
                  <a:cubicBezTo>
                    <a:pt x="5" y="2"/>
                    <a:pt x="5" y="0"/>
                    <a:pt x="3" y="1"/>
                  </a:cubicBezTo>
                  <a:cubicBezTo>
                    <a:pt x="0" y="2"/>
                    <a:pt x="2" y="4"/>
                    <a:pt x="3" y="4"/>
                  </a:cubicBezTo>
                  <a:cubicBezTo>
                    <a:pt x="3" y="5"/>
                    <a:pt x="3" y="8"/>
                    <a:pt x="4" y="7"/>
                  </a:cubicBezTo>
                  <a:cubicBezTo>
                    <a:pt x="5" y="6"/>
                    <a:pt x="5" y="6"/>
                    <a:pt x="5" y="5"/>
                  </a:cubicBezTo>
                  <a:cubicBezTo>
                    <a:pt x="4" y="4"/>
                    <a:pt x="4" y="3"/>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2" name="Freeform 912">
              <a:extLst>
                <a:ext uri="{FF2B5EF4-FFF2-40B4-BE49-F238E27FC236}">
                  <a16:creationId xmlns:a16="http://schemas.microsoft.com/office/drawing/2014/main" id="{462CD20E-8176-4049-A75E-1EDC975DFCB3}"/>
                </a:ext>
              </a:extLst>
            </p:cNvPr>
            <p:cNvSpPr>
              <a:spLocks/>
            </p:cNvSpPr>
            <p:nvPr/>
          </p:nvSpPr>
          <p:spPr bwMode="auto">
            <a:xfrm>
              <a:off x="6028" y="2413"/>
              <a:ext cx="3" cy="3"/>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2"/>
                    <a:pt x="0" y="0"/>
                    <a:pt x="1" y="1"/>
                  </a:cubicBezTo>
                  <a:cubicBezTo>
                    <a:pt x="1" y="2"/>
                    <a:pt x="2"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3" name="Freeform 913">
              <a:extLst>
                <a:ext uri="{FF2B5EF4-FFF2-40B4-BE49-F238E27FC236}">
                  <a16:creationId xmlns:a16="http://schemas.microsoft.com/office/drawing/2014/main" id="{260689E3-FA7E-482F-A873-BAF508D3EF09}"/>
                </a:ext>
              </a:extLst>
            </p:cNvPr>
            <p:cNvSpPr>
              <a:spLocks/>
            </p:cNvSpPr>
            <p:nvPr/>
          </p:nvSpPr>
          <p:spPr bwMode="auto">
            <a:xfrm>
              <a:off x="6052" y="2391"/>
              <a:ext cx="8" cy="14"/>
            </a:xfrm>
            <a:custGeom>
              <a:avLst/>
              <a:gdLst>
                <a:gd name="T0" fmla="*/ 2 w 6"/>
                <a:gd name="T1" fmla="*/ 9 h 10"/>
                <a:gd name="T2" fmla="*/ 3 w 6"/>
                <a:gd name="T3" fmla="*/ 9 h 10"/>
                <a:gd name="T4" fmla="*/ 5 w 6"/>
                <a:gd name="T5" fmla="*/ 4 h 10"/>
                <a:gd name="T6" fmla="*/ 3 w 6"/>
                <a:gd name="T7" fmla="*/ 2 h 10"/>
                <a:gd name="T8" fmla="*/ 1 w 6"/>
                <a:gd name="T9" fmla="*/ 3 h 10"/>
                <a:gd name="T10" fmla="*/ 0 w 6"/>
                <a:gd name="T11" fmla="*/ 7 h 10"/>
                <a:gd name="T12" fmla="*/ 2 w 6"/>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2" y="9"/>
                  </a:moveTo>
                  <a:cubicBezTo>
                    <a:pt x="2" y="9"/>
                    <a:pt x="2" y="10"/>
                    <a:pt x="3" y="9"/>
                  </a:cubicBezTo>
                  <a:cubicBezTo>
                    <a:pt x="4" y="7"/>
                    <a:pt x="6" y="4"/>
                    <a:pt x="5" y="4"/>
                  </a:cubicBezTo>
                  <a:cubicBezTo>
                    <a:pt x="4" y="4"/>
                    <a:pt x="4" y="3"/>
                    <a:pt x="3" y="2"/>
                  </a:cubicBezTo>
                  <a:cubicBezTo>
                    <a:pt x="3" y="2"/>
                    <a:pt x="2" y="0"/>
                    <a:pt x="1" y="3"/>
                  </a:cubicBezTo>
                  <a:cubicBezTo>
                    <a:pt x="1" y="6"/>
                    <a:pt x="1" y="7"/>
                    <a:pt x="0" y="7"/>
                  </a:cubicBezTo>
                  <a:cubicBezTo>
                    <a:pt x="0" y="8"/>
                    <a:pt x="0" y="8"/>
                    <a:pt x="2"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4" name="Freeform 914">
              <a:extLst>
                <a:ext uri="{FF2B5EF4-FFF2-40B4-BE49-F238E27FC236}">
                  <a16:creationId xmlns:a16="http://schemas.microsoft.com/office/drawing/2014/main" id="{ECAC4052-CB55-4B7F-9688-286EB92D7C14}"/>
                </a:ext>
              </a:extLst>
            </p:cNvPr>
            <p:cNvSpPr>
              <a:spLocks/>
            </p:cNvSpPr>
            <p:nvPr/>
          </p:nvSpPr>
          <p:spPr bwMode="auto">
            <a:xfrm>
              <a:off x="6041" y="2423"/>
              <a:ext cx="5" cy="7"/>
            </a:xfrm>
            <a:custGeom>
              <a:avLst/>
              <a:gdLst>
                <a:gd name="T0" fmla="*/ 2 w 4"/>
                <a:gd name="T1" fmla="*/ 0 h 5"/>
                <a:gd name="T2" fmla="*/ 4 w 4"/>
                <a:gd name="T3" fmla="*/ 5 h 5"/>
                <a:gd name="T4" fmla="*/ 2 w 4"/>
                <a:gd name="T5" fmla="*/ 0 h 5"/>
              </a:gdLst>
              <a:ahLst/>
              <a:cxnLst>
                <a:cxn ang="0">
                  <a:pos x="T0" y="T1"/>
                </a:cxn>
                <a:cxn ang="0">
                  <a:pos x="T2" y="T3"/>
                </a:cxn>
                <a:cxn ang="0">
                  <a:pos x="T4" y="T5"/>
                </a:cxn>
              </a:cxnLst>
              <a:rect l="0" t="0" r="r" b="b"/>
              <a:pathLst>
                <a:path w="4" h="5">
                  <a:moveTo>
                    <a:pt x="2" y="0"/>
                  </a:moveTo>
                  <a:cubicBezTo>
                    <a:pt x="1" y="0"/>
                    <a:pt x="0" y="1"/>
                    <a:pt x="4" y="5"/>
                  </a:cubicBezTo>
                  <a:cubicBezTo>
                    <a:pt x="4" y="5"/>
                    <a:pt x="2" y="1"/>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5" name="Freeform 915">
              <a:extLst>
                <a:ext uri="{FF2B5EF4-FFF2-40B4-BE49-F238E27FC236}">
                  <a16:creationId xmlns:a16="http://schemas.microsoft.com/office/drawing/2014/main" id="{5E86456F-0447-47F7-A6F9-5654D6E6B55B}"/>
                </a:ext>
              </a:extLst>
            </p:cNvPr>
            <p:cNvSpPr>
              <a:spLocks/>
            </p:cNvSpPr>
            <p:nvPr/>
          </p:nvSpPr>
          <p:spPr bwMode="auto">
            <a:xfrm>
              <a:off x="6032" y="2423"/>
              <a:ext cx="21" cy="20"/>
            </a:xfrm>
            <a:custGeom>
              <a:avLst/>
              <a:gdLst>
                <a:gd name="T0" fmla="*/ 1 w 15"/>
                <a:gd name="T1" fmla="*/ 11 h 15"/>
                <a:gd name="T2" fmla="*/ 4 w 15"/>
                <a:gd name="T3" fmla="*/ 8 h 15"/>
                <a:gd name="T4" fmla="*/ 8 w 15"/>
                <a:gd name="T5" fmla="*/ 9 h 15"/>
                <a:gd name="T6" fmla="*/ 13 w 15"/>
                <a:gd name="T7" fmla="*/ 13 h 15"/>
                <a:gd name="T8" fmla="*/ 13 w 15"/>
                <a:gd name="T9" fmla="*/ 10 h 15"/>
                <a:gd name="T10" fmla="*/ 11 w 15"/>
                <a:gd name="T11" fmla="*/ 6 h 15"/>
                <a:gd name="T12" fmla="*/ 8 w 15"/>
                <a:gd name="T13" fmla="*/ 5 h 15"/>
                <a:gd name="T14" fmla="*/ 3 w 15"/>
                <a:gd name="T15" fmla="*/ 1 h 15"/>
                <a:gd name="T16" fmla="*/ 2 w 15"/>
                <a:gd name="T17" fmla="*/ 2 h 15"/>
                <a:gd name="T18" fmla="*/ 2 w 15"/>
                <a:gd name="T19" fmla="*/ 5 h 15"/>
                <a:gd name="T20" fmla="*/ 2 w 15"/>
                <a:gd name="T21" fmla="*/ 7 h 15"/>
                <a:gd name="T22" fmla="*/ 2 w 15"/>
                <a:gd name="T23" fmla="*/ 10 h 15"/>
                <a:gd name="T24" fmla="*/ 1 w 15"/>
                <a:gd name="T25"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 y="11"/>
                  </a:moveTo>
                  <a:cubicBezTo>
                    <a:pt x="2" y="11"/>
                    <a:pt x="3" y="10"/>
                    <a:pt x="4" y="8"/>
                  </a:cubicBezTo>
                  <a:cubicBezTo>
                    <a:pt x="5" y="7"/>
                    <a:pt x="6" y="6"/>
                    <a:pt x="8" y="9"/>
                  </a:cubicBezTo>
                  <a:cubicBezTo>
                    <a:pt x="10" y="13"/>
                    <a:pt x="11" y="10"/>
                    <a:pt x="13" y="13"/>
                  </a:cubicBezTo>
                  <a:cubicBezTo>
                    <a:pt x="15" y="15"/>
                    <a:pt x="14" y="11"/>
                    <a:pt x="13" y="10"/>
                  </a:cubicBezTo>
                  <a:cubicBezTo>
                    <a:pt x="13" y="8"/>
                    <a:pt x="11" y="7"/>
                    <a:pt x="11" y="6"/>
                  </a:cubicBezTo>
                  <a:cubicBezTo>
                    <a:pt x="10" y="6"/>
                    <a:pt x="10" y="6"/>
                    <a:pt x="8" y="5"/>
                  </a:cubicBezTo>
                  <a:cubicBezTo>
                    <a:pt x="7" y="3"/>
                    <a:pt x="5" y="2"/>
                    <a:pt x="3" y="1"/>
                  </a:cubicBezTo>
                  <a:cubicBezTo>
                    <a:pt x="1" y="0"/>
                    <a:pt x="2" y="2"/>
                    <a:pt x="2" y="2"/>
                  </a:cubicBezTo>
                  <a:cubicBezTo>
                    <a:pt x="3" y="4"/>
                    <a:pt x="3" y="3"/>
                    <a:pt x="2" y="5"/>
                  </a:cubicBezTo>
                  <a:cubicBezTo>
                    <a:pt x="2" y="7"/>
                    <a:pt x="1" y="7"/>
                    <a:pt x="2" y="7"/>
                  </a:cubicBezTo>
                  <a:cubicBezTo>
                    <a:pt x="3" y="6"/>
                    <a:pt x="2" y="8"/>
                    <a:pt x="2" y="10"/>
                  </a:cubicBezTo>
                  <a:cubicBezTo>
                    <a:pt x="1" y="11"/>
                    <a:pt x="0" y="11"/>
                    <a:pt x="1"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6" name="Freeform 916">
              <a:extLst>
                <a:ext uri="{FF2B5EF4-FFF2-40B4-BE49-F238E27FC236}">
                  <a16:creationId xmlns:a16="http://schemas.microsoft.com/office/drawing/2014/main" id="{49B524FC-6CF7-4B3F-B59A-137060738530}"/>
                </a:ext>
              </a:extLst>
            </p:cNvPr>
            <p:cNvSpPr>
              <a:spLocks/>
            </p:cNvSpPr>
            <p:nvPr/>
          </p:nvSpPr>
          <p:spPr bwMode="auto">
            <a:xfrm>
              <a:off x="6035" y="2447"/>
              <a:ext cx="17" cy="47"/>
            </a:xfrm>
            <a:custGeom>
              <a:avLst/>
              <a:gdLst>
                <a:gd name="T0" fmla="*/ 12 w 12"/>
                <a:gd name="T1" fmla="*/ 4 h 34"/>
                <a:gd name="T2" fmla="*/ 9 w 12"/>
                <a:gd name="T3" fmla="*/ 11 h 34"/>
                <a:gd name="T4" fmla="*/ 4 w 12"/>
                <a:gd name="T5" fmla="*/ 21 h 34"/>
                <a:gd name="T6" fmla="*/ 1 w 12"/>
                <a:gd name="T7" fmla="*/ 29 h 34"/>
                <a:gd name="T8" fmla="*/ 4 w 12"/>
                <a:gd name="T9" fmla="*/ 25 h 34"/>
                <a:gd name="T10" fmla="*/ 9 w 12"/>
                <a:gd name="T11" fmla="*/ 18 h 34"/>
                <a:gd name="T12" fmla="*/ 12 w 12"/>
                <a:gd name="T13" fmla="*/ 13 h 34"/>
                <a:gd name="T14" fmla="*/ 12 w 12"/>
                <a:gd name="T15" fmla="*/ 9 h 34"/>
                <a:gd name="T16" fmla="*/ 12 w 12"/>
                <a:gd name="T17"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4">
                  <a:moveTo>
                    <a:pt x="12" y="4"/>
                  </a:moveTo>
                  <a:cubicBezTo>
                    <a:pt x="12" y="0"/>
                    <a:pt x="9" y="8"/>
                    <a:pt x="9" y="11"/>
                  </a:cubicBezTo>
                  <a:cubicBezTo>
                    <a:pt x="8" y="13"/>
                    <a:pt x="4" y="19"/>
                    <a:pt x="4" y="21"/>
                  </a:cubicBezTo>
                  <a:cubicBezTo>
                    <a:pt x="3" y="22"/>
                    <a:pt x="2" y="23"/>
                    <a:pt x="1" y="29"/>
                  </a:cubicBezTo>
                  <a:cubicBezTo>
                    <a:pt x="0" y="34"/>
                    <a:pt x="3" y="27"/>
                    <a:pt x="4" y="25"/>
                  </a:cubicBezTo>
                  <a:cubicBezTo>
                    <a:pt x="5" y="22"/>
                    <a:pt x="6" y="20"/>
                    <a:pt x="9" y="18"/>
                  </a:cubicBezTo>
                  <a:cubicBezTo>
                    <a:pt x="12" y="16"/>
                    <a:pt x="12" y="15"/>
                    <a:pt x="12" y="13"/>
                  </a:cubicBezTo>
                  <a:cubicBezTo>
                    <a:pt x="11" y="11"/>
                    <a:pt x="11" y="11"/>
                    <a:pt x="12" y="9"/>
                  </a:cubicBezTo>
                  <a:cubicBezTo>
                    <a:pt x="12" y="7"/>
                    <a:pt x="12" y="4"/>
                    <a:pt x="1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7" name="Freeform 917">
              <a:extLst>
                <a:ext uri="{FF2B5EF4-FFF2-40B4-BE49-F238E27FC236}">
                  <a16:creationId xmlns:a16="http://schemas.microsoft.com/office/drawing/2014/main" id="{283AB3CE-97C1-490B-92BE-621F36D56900}"/>
                </a:ext>
              </a:extLst>
            </p:cNvPr>
            <p:cNvSpPr>
              <a:spLocks/>
            </p:cNvSpPr>
            <p:nvPr/>
          </p:nvSpPr>
          <p:spPr bwMode="auto">
            <a:xfrm>
              <a:off x="6057" y="2442"/>
              <a:ext cx="7" cy="5"/>
            </a:xfrm>
            <a:custGeom>
              <a:avLst/>
              <a:gdLst>
                <a:gd name="T0" fmla="*/ 4 w 5"/>
                <a:gd name="T1" fmla="*/ 3 h 4"/>
                <a:gd name="T2" fmla="*/ 2 w 5"/>
                <a:gd name="T3" fmla="*/ 1 h 4"/>
                <a:gd name="T4" fmla="*/ 1 w 5"/>
                <a:gd name="T5" fmla="*/ 2 h 4"/>
                <a:gd name="T6" fmla="*/ 4 w 5"/>
                <a:gd name="T7" fmla="*/ 3 h 4"/>
              </a:gdLst>
              <a:ahLst/>
              <a:cxnLst>
                <a:cxn ang="0">
                  <a:pos x="T0" y="T1"/>
                </a:cxn>
                <a:cxn ang="0">
                  <a:pos x="T2" y="T3"/>
                </a:cxn>
                <a:cxn ang="0">
                  <a:pos x="T4" y="T5"/>
                </a:cxn>
                <a:cxn ang="0">
                  <a:pos x="T6" y="T7"/>
                </a:cxn>
              </a:cxnLst>
              <a:rect l="0" t="0" r="r" b="b"/>
              <a:pathLst>
                <a:path w="5" h="4">
                  <a:moveTo>
                    <a:pt x="4" y="3"/>
                  </a:moveTo>
                  <a:cubicBezTo>
                    <a:pt x="5" y="2"/>
                    <a:pt x="4" y="1"/>
                    <a:pt x="2" y="1"/>
                  </a:cubicBezTo>
                  <a:cubicBezTo>
                    <a:pt x="0" y="0"/>
                    <a:pt x="1" y="2"/>
                    <a:pt x="1" y="2"/>
                  </a:cubicBezTo>
                  <a:cubicBezTo>
                    <a:pt x="2" y="3"/>
                    <a:pt x="3" y="4"/>
                    <a:pt x="4"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8" name="Freeform 918">
              <a:extLst>
                <a:ext uri="{FF2B5EF4-FFF2-40B4-BE49-F238E27FC236}">
                  <a16:creationId xmlns:a16="http://schemas.microsoft.com/office/drawing/2014/main" id="{2702B954-4B43-4EA0-8D0E-2E34A282A4FA}"/>
                </a:ext>
              </a:extLst>
            </p:cNvPr>
            <p:cNvSpPr>
              <a:spLocks/>
            </p:cNvSpPr>
            <p:nvPr/>
          </p:nvSpPr>
          <p:spPr bwMode="auto">
            <a:xfrm>
              <a:off x="6055" y="2445"/>
              <a:ext cx="23" cy="35"/>
            </a:xfrm>
            <a:custGeom>
              <a:avLst/>
              <a:gdLst>
                <a:gd name="T0" fmla="*/ 2 w 17"/>
                <a:gd name="T1" fmla="*/ 3 h 26"/>
                <a:gd name="T2" fmla="*/ 3 w 17"/>
                <a:gd name="T3" fmla="*/ 8 h 26"/>
                <a:gd name="T4" fmla="*/ 4 w 17"/>
                <a:gd name="T5" fmla="*/ 11 h 26"/>
                <a:gd name="T6" fmla="*/ 7 w 17"/>
                <a:gd name="T7" fmla="*/ 9 h 26"/>
                <a:gd name="T8" fmla="*/ 9 w 17"/>
                <a:gd name="T9" fmla="*/ 20 h 26"/>
                <a:gd name="T10" fmla="*/ 11 w 17"/>
                <a:gd name="T11" fmla="*/ 22 h 26"/>
                <a:gd name="T12" fmla="*/ 12 w 17"/>
                <a:gd name="T13" fmla="*/ 21 h 26"/>
                <a:gd name="T14" fmla="*/ 13 w 17"/>
                <a:gd name="T15" fmla="*/ 20 h 26"/>
                <a:gd name="T16" fmla="*/ 16 w 17"/>
                <a:gd name="T17" fmla="*/ 20 h 26"/>
                <a:gd name="T18" fmla="*/ 14 w 17"/>
                <a:gd name="T19" fmla="*/ 15 h 26"/>
                <a:gd name="T20" fmla="*/ 12 w 17"/>
                <a:gd name="T21" fmla="*/ 5 h 26"/>
                <a:gd name="T22" fmla="*/ 11 w 17"/>
                <a:gd name="T23" fmla="*/ 3 h 26"/>
                <a:gd name="T24" fmla="*/ 4 w 17"/>
                <a:gd name="T25" fmla="*/ 3 h 26"/>
                <a:gd name="T26" fmla="*/ 2 w 17"/>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6">
                  <a:moveTo>
                    <a:pt x="2" y="3"/>
                  </a:moveTo>
                  <a:cubicBezTo>
                    <a:pt x="3" y="4"/>
                    <a:pt x="3" y="6"/>
                    <a:pt x="3" y="8"/>
                  </a:cubicBezTo>
                  <a:cubicBezTo>
                    <a:pt x="3" y="11"/>
                    <a:pt x="3" y="9"/>
                    <a:pt x="4" y="11"/>
                  </a:cubicBezTo>
                  <a:cubicBezTo>
                    <a:pt x="4" y="12"/>
                    <a:pt x="4" y="9"/>
                    <a:pt x="7" y="9"/>
                  </a:cubicBezTo>
                  <a:cubicBezTo>
                    <a:pt x="9" y="9"/>
                    <a:pt x="10" y="17"/>
                    <a:pt x="9" y="20"/>
                  </a:cubicBezTo>
                  <a:cubicBezTo>
                    <a:pt x="8" y="22"/>
                    <a:pt x="10" y="22"/>
                    <a:pt x="11" y="22"/>
                  </a:cubicBezTo>
                  <a:cubicBezTo>
                    <a:pt x="12" y="23"/>
                    <a:pt x="13" y="26"/>
                    <a:pt x="12" y="21"/>
                  </a:cubicBezTo>
                  <a:cubicBezTo>
                    <a:pt x="12" y="16"/>
                    <a:pt x="13" y="19"/>
                    <a:pt x="13" y="20"/>
                  </a:cubicBezTo>
                  <a:cubicBezTo>
                    <a:pt x="14" y="22"/>
                    <a:pt x="14" y="21"/>
                    <a:pt x="16" y="20"/>
                  </a:cubicBezTo>
                  <a:cubicBezTo>
                    <a:pt x="17" y="19"/>
                    <a:pt x="16" y="17"/>
                    <a:pt x="14" y="15"/>
                  </a:cubicBezTo>
                  <a:cubicBezTo>
                    <a:pt x="11" y="12"/>
                    <a:pt x="12" y="6"/>
                    <a:pt x="12" y="5"/>
                  </a:cubicBezTo>
                  <a:cubicBezTo>
                    <a:pt x="12" y="3"/>
                    <a:pt x="12" y="3"/>
                    <a:pt x="11" y="3"/>
                  </a:cubicBezTo>
                  <a:cubicBezTo>
                    <a:pt x="10" y="4"/>
                    <a:pt x="8" y="7"/>
                    <a:pt x="4" y="3"/>
                  </a:cubicBezTo>
                  <a:cubicBezTo>
                    <a:pt x="0" y="0"/>
                    <a:pt x="2"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9" name="Freeform 919">
              <a:extLst>
                <a:ext uri="{FF2B5EF4-FFF2-40B4-BE49-F238E27FC236}">
                  <a16:creationId xmlns:a16="http://schemas.microsoft.com/office/drawing/2014/main" id="{F078F6B8-1D0B-4D22-8FFE-C3BBA683882B}"/>
                </a:ext>
              </a:extLst>
            </p:cNvPr>
            <p:cNvSpPr>
              <a:spLocks/>
            </p:cNvSpPr>
            <p:nvPr/>
          </p:nvSpPr>
          <p:spPr bwMode="auto">
            <a:xfrm>
              <a:off x="6038" y="2493"/>
              <a:ext cx="7" cy="4"/>
            </a:xfrm>
            <a:custGeom>
              <a:avLst/>
              <a:gdLst>
                <a:gd name="T0" fmla="*/ 2 w 5"/>
                <a:gd name="T1" fmla="*/ 0 h 3"/>
                <a:gd name="T2" fmla="*/ 2 w 5"/>
                <a:gd name="T3" fmla="*/ 2 h 3"/>
                <a:gd name="T4" fmla="*/ 4 w 5"/>
                <a:gd name="T5" fmla="*/ 1 h 3"/>
                <a:gd name="T6" fmla="*/ 2 w 5"/>
                <a:gd name="T7" fmla="*/ 0 h 3"/>
              </a:gdLst>
              <a:ahLst/>
              <a:cxnLst>
                <a:cxn ang="0">
                  <a:pos x="T0" y="T1"/>
                </a:cxn>
                <a:cxn ang="0">
                  <a:pos x="T2" y="T3"/>
                </a:cxn>
                <a:cxn ang="0">
                  <a:pos x="T4" y="T5"/>
                </a:cxn>
                <a:cxn ang="0">
                  <a:pos x="T6" y="T7"/>
                </a:cxn>
              </a:cxnLst>
              <a:rect l="0" t="0" r="r" b="b"/>
              <a:pathLst>
                <a:path w="5" h="3">
                  <a:moveTo>
                    <a:pt x="2" y="0"/>
                  </a:moveTo>
                  <a:cubicBezTo>
                    <a:pt x="2" y="0"/>
                    <a:pt x="0" y="1"/>
                    <a:pt x="2" y="2"/>
                  </a:cubicBezTo>
                  <a:cubicBezTo>
                    <a:pt x="4" y="3"/>
                    <a:pt x="5" y="3"/>
                    <a:pt x="4" y="1"/>
                  </a:cubicBezTo>
                  <a:cubicBezTo>
                    <a:pt x="4" y="0"/>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0" name="Freeform 920">
              <a:extLst>
                <a:ext uri="{FF2B5EF4-FFF2-40B4-BE49-F238E27FC236}">
                  <a16:creationId xmlns:a16="http://schemas.microsoft.com/office/drawing/2014/main" id="{60A03B2B-5D79-4B01-B370-1236B4F8B29D}"/>
                </a:ext>
              </a:extLst>
            </p:cNvPr>
            <p:cNvSpPr>
              <a:spLocks/>
            </p:cNvSpPr>
            <p:nvPr/>
          </p:nvSpPr>
          <p:spPr bwMode="auto">
            <a:xfrm>
              <a:off x="6046" y="2473"/>
              <a:ext cx="17" cy="14"/>
            </a:xfrm>
            <a:custGeom>
              <a:avLst/>
              <a:gdLst>
                <a:gd name="T0" fmla="*/ 5 w 12"/>
                <a:gd name="T1" fmla="*/ 2 h 10"/>
                <a:gd name="T2" fmla="*/ 1 w 12"/>
                <a:gd name="T3" fmla="*/ 5 h 10"/>
                <a:gd name="T4" fmla="*/ 1 w 12"/>
                <a:gd name="T5" fmla="*/ 7 h 10"/>
                <a:gd name="T6" fmla="*/ 6 w 12"/>
                <a:gd name="T7" fmla="*/ 9 h 10"/>
                <a:gd name="T8" fmla="*/ 12 w 12"/>
                <a:gd name="T9" fmla="*/ 6 h 10"/>
                <a:gd name="T10" fmla="*/ 12 w 12"/>
                <a:gd name="T11" fmla="*/ 5 h 10"/>
                <a:gd name="T12" fmla="*/ 10 w 12"/>
                <a:gd name="T13" fmla="*/ 2 h 10"/>
                <a:gd name="T14" fmla="*/ 5 w 12"/>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0">
                  <a:moveTo>
                    <a:pt x="5" y="2"/>
                  </a:moveTo>
                  <a:cubicBezTo>
                    <a:pt x="3" y="4"/>
                    <a:pt x="1" y="4"/>
                    <a:pt x="1" y="5"/>
                  </a:cubicBezTo>
                  <a:cubicBezTo>
                    <a:pt x="0" y="5"/>
                    <a:pt x="0" y="6"/>
                    <a:pt x="1" y="7"/>
                  </a:cubicBezTo>
                  <a:cubicBezTo>
                    <a:pt x="2" y="8"/>
                    <a:pt x="3" y="10"/>
                    <a:pt x="6" y="9"/>
                  </a:cubicBezTo>
                  <a:cubicBezTo>
                    <a:pt x="8" y="8"/>
                    <a:pt x="12" y="8"/>
                    <a:pt x="12" y="6"/>
                  </a:cubicBezTo>
                  <a:cubicBezTo>
                    <a:pt x="12" y="6"/>
                    <a:pt x="11" y="6"/>
                    <a:pt x="12" y="5"/>
                  </a:cubicBezTo>
                  <a:cubicBezTo>
                    <a:pt x="12" y="3"/>
                    <a:pt x="12" y="3"/>
                    <a:pt x="10" y="2"/>
                  </a:cubicBezTo>
                  <a:cubicBezTo>
                    <a:pt x="8" y="1"/>
                    <a:pt x="7" y="0"/>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1" name="Freeform 921">
              <a:extLst>
                <a:ext uri="{FF2B5EF4-FFF2-40B4-BE49-F238E27FC236}">
                  <a16:creationId xmlns:a16="http://schemas.microsoft.com/office/drawing/2014/main" id="{4EFE4F4F-AD17-4571-9B2D-FA5009F36D66}"/>
                </a:ext>
              </a:extLst>
            </p:cNvPr>
            <p:cNvSpPr>
              <a:spLocks/>
            </p:cNvSpPr>
            <p:nvPr/>
          </p:nvSpPr>
          <p:spPr bwMode="auto">
            <a:xfrm>
              <a:off x="6064" y="2491"/>
              <a:ext cx="3" cy="6"/>
            </a:xfrm>
            <a:custGeom>
              <a:avLst/>
              <a:gdLst>
                <a:gd name="T0" fmla="*/ 2 w 2"/>
                <a:gd name="T1" fmla="*/ 4 h 4"/>
                <a:gd name="T2" fmla="*/ 2 w 2"/>
                <a:gd name="T3" fmla="*/ 2 h 4"/>
                <a:gd name="T4" fmla="*/ 2 w 2"/>
                <a:gd name="T5" fmla="*/ 4 h 4"/>
              </a:gdLst>
              <a:ahLst/>
              <a:cxnLst>
                <a:cxn ang="0">
                  <a:pos x="T0" y="T1"/>
                </a:cxn>
                <a:cxn ang="0">
                  <a:pos x="T2" y="T3"/>
                </a:cxn>
                <a:cxn ang="0">
                  <a:pos x="T4" y="T5"/>
                </a:cxn>
              </a:cxnLst>
              <a:rect l="0" t="0" r="r" b="b"/>
              <a:pathLst>
                <a:path w="2" h="4">
                  <a:moveTo>
                    <a:pt x="2" y="4"/>
                  </a:moveTo>
                  <a:cubicBezTo>
                    <a:pt x="2" y="3"/>
                    <a:pt x="2" y="2"/>
                    <a:pt x="2" y="2"/>
                  </a:cubicBezTo>
                  <a:cubicBezTo>
                    <a:pt x="0" y="0"/>
                    <a:pt x="2" y="4"/>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2" name="Freeform 922">
              <a:extLst>
                <a:ext uri="{FF2B5EF4-FFF2-40B4-BE49-F238E27FC236}">
                  <a16:creationId xmlns:a16="http://schemas.microsoft.com/office/drawing/2014/main" id="{1FA08FFC-9E23-4F70-8836-8383066275AC}"/>
                </a:ext>
              </a:extLst>
            </p:cNvPr>
            <p:cNvSpPr>
              <a:spLocks/>
            </p:cNvSpPr>
            <p:nvPr/>
          </p:nvSpPr>
          <p:spPr bwMode="auto">
            <a:xfrm>
              <a:off x="6053" y="2424"/>
              <a:ext cx="32" cy="32"/>
            </a:xfrm>
            <a:custGeom>
              <a:avLst/>
              <a:gdLst>
                <a:gd name="T0" fmla="*/ 13 w 23"/>
                <a:gd name="T1" fmla="*/ 0 h 23"/>
                <a:gd name="T2" fmla="*/ 3 w 23"/>
                <a:gd name="T3" fmla="*/ 1 h 23"/>
                <a:gd name="T4" fmla="*/ 3 w 23"/>
                <a:gd name="T5" fmla="*/ 2 h 23"/>
                <a:gd name="T6" fmla="*/ 12 w 23"/>
                <a:gd name="T7" fmla="*/ 12 h 23"/>
                <a:gd name="T8" fmla="*/ 13 w 23"/>
                <a:gd name="T9" fmla="*/ 14 h 23"/>
                <a:gd name="T10" fmla="*/ 16 w 23"/>
                <a:gd name="T11" fmla="*/ 22 h 23"/>
                <a:gd name="T12" fmla="*/ 20 w 23"/>
                <a:gd name="T13" fmla="*/ 23 h 23"/>
                <a:gd name="T14" fmla="*/ 22 w 23"/>
                <a:gd name="T15" fmla="*/ 22 h 23"/>
                <a:gd name="T16" fmla="*/ 22 w 23"/>
                <a:gd name="T17" fmla="*/ 20 h 23"/>
                <a:gd name="T18" fmla="*/ 22 w 23"/>
                <a:gd name="T19" fmla="*/ 15 h 23"/>
                <a:gd name="T20" fmla="*/ 21 w 23"/>
                <a:gd name="T21" fmla="*/ 8 h 23"/>
                <a:gd name="T22" fmla="*/ 19 w 23"/>
                <a:gd name="T23" fmla="*/ 6 h 23"/>
                <a:gd name="T24" fmla="*/ 18 w 23"/>
                <a:gd name="T25" fmla="*/ 3 h 23"/>
                <a:gd name="T26" fmla="*/ 13 w 23"/>
                <a:gd name="T2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3">
                  <a:moveTo>
                    <a:pt x="13" y="0"/>
                  </a:moveTo>
                  <a:cubicBezTo>
                    <a:pt x="12" y="1"/>
                    <a:pt x="6" y="1"/>
                    <a:pt x="3" y="1"/>
                  </a:cubicBezTo>
                  <a:cubicBezTo>
                    <a:pt x="0" y="0"/>
                    <a:pt x="3" y="2"/>
                    <a:pt x="3" y="2"/>
                  </a:cubicBezTo>
                  <a:cubicBezTo>
                    <a:pt x="4" y="6"/>
                    <a:pt x="11" y="11"/>
                    <a:pt x="12" y="12"/>
                  </a:cubicBezTo>
                  <a:cubicBezTo>
                    <a:pt x="13" y="13"/>
                    <a:pt x="14" y="12"/>
                    <a:pt x="13" y="14"/>
                  </a:cubicBezTo>
                  <a:cubicBezTo>
                    <a:pt x="12" y="16"/>
                    <a:pt x="15" y="20"/>
                    <a:pt x="16" y="22"/>
                  </a:cubicBezTo>
                  <a:cubicBezTo>
                    <a:pt x="17" y="23"/>
                    <a:pt x="19" y="22"/>
                    <a:pt x="20" y="23"/>
                  </a:cubicBezTo>
                  <a:cubicBezTo>
                    <a:pt x="21" y="23"/>
                    <a:pt x="22" y="22"/>
                    <a:pt x="22" y="22"/>
                  </a:cubicBezTo>
                  <a:cubicBezTo>
                    <a:pt x="21" y="21"/>
                    <a:pt x="21" y="21"/>
                    <a:pt x="22" y="20"/>
                  </a:cubicBezTo>
                  <a:cubicBezTo>
                    <a:pt x="23" y="19"/>
                    <a:pt x="23" y="18"/>
                    <a:pt x="22" y="15"/>
                  </a:cubicBezTo>
                  <a:cubicBezTo>
                    <a:pt x="21" y="13"/>
                    <a:pt x="21" y="9"/>
                    <a:pt x="21" y="8"/>
                  </a:cubicBezTo>
                  <a:cubicBezTo>
                    <a:pt x="21" y="6"/>
                    <a:pt x="21" y="6"/>
                    <a:pt x="19" y="6"/>
                  </a:cubicBezTo>
                  <a:cubicBezTo>
                    <a:pt x="18" y="5"/>
                    <a:pt x="18" y="5"/>
                    <a:pt x="18" y="3"/>
                  </a:cubicBezTo>
                  <a:cubicBezTo>
                    <a:pt x="17" y="0"/>
                    <a:pt x="14" y="0"/>
                    <a:pt x="1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3" name="Freeform 923">
              <a:extLst>
                <a:ext uri="{FF2B5EF4-FFF2-40B4-BE49-F238E27FC236}">
                  <a16:creationId xmlns:a16="http://schemas.microsoft.com/office/drawing/2014/main" id="{7BE01B9F-3319-4364-A4E7-F1F10ADDE909}"/>
                </a:ext>
              </a:extLst>
            </p:cNvPr>
            <p:cNvSpPr>
              <a:spLocks/>
            </p:cNvSpPr>
            <p:nvPr/>
          </p:nvSpPr>
          <p:spPr bwMode="auto">
            <a:xfrm>
              <a:off x="6006" y="2480"/>
              <a:ext cx="98" cy="91"/>
            </a:xfrm>
            <a:custGeom>
              <a:avLst/>
              <a:gdLst>
                <a:gd name="T0" fmla="*/ 55 w 71"/>
                <a:gd name="T1" fmla="*/ 10 h 66"/>
                <a:gd name="T2" fmla="*/ 50 w 71"/>
                <a:gd name="T3" fmla="*/ 13 h 66"/>
                <a:gd name="T4" fmla="*/ 43 w 71"/>
                <a:gd name="T5" fmla="*/ 18 h 66"/>
                <a:gd name="T6" fmla="*/ 37 w 71"/>
                <a:gd name="T7" fmla="*/ 21 h 66"/>
                <a:gd name="T8" fmla="*/ 29 w 71"/>
                <a:gd name="T9" fmla="*/ 27 h 66"/>
                <a:gd name="T10" fmla="*/ 27 w 71"/>
                <a:gd name="T11" fmla="*/ 19 h 66"/>
                <a:gd name="T12" fmla="*/ 22 w 71"/>
                <a:gd name="T13" fmla="*/ 18 h 66"/>
                <a:gd name="T14" fmla="*/ 12 w 71"/>
                <a:gd name="T15" fmla="*/ 27 h 66"/>
                <a:gd name="T16" fmla="*/ 4 w 71"/>
                <a:gd name="T17" fmla="*/ 34 h 66"/>
                <a:gd name="T18" fmla="*/ 2 w 71"/>
                <a:gd name="T19" fmla="*/ 38 h 66"/>
                <a:gd name="T20" fmla="*/ 5 w 71"/>
                <a:gd name="T21" fmla="*/ 43 h 66"/>
                <a:gd name="T22" fmla="*/ 8 w 71"/>
                <a:gd name="T23" fmla="*/ 38 h 66"/>
                <a:gd name="T24" fmla="*/ 9 w 71"/>
                <a:gd name="T25" fmla="*/ 35 h 66"/>
                <a:gd name="T26" fmla="*/ 11 w 71"/>
                <a:gd name="T27" fmla="*/ 32 h 66"/>
                <a:gd name="T28" fmla="*/ 16 w 71"/>
                <a:gd name="T29" fmla="*/ 35 h 66"/>
                <a:gd name="T30" fmla="*/ 19 w 71"/>
                <a:gd name="T31" fmla="*/ 34 h 66"/>
                <a:gd name="T32" fmla="*/ 22 w 71"/>
                <a:gd name="T33" fmla="*/ 37 h 66"/>
                <a:gd name="T34" fmla="*/ 25 w 71"/>
                <a:gd name="T35" fmla="*/ 30 h 66"/>
                <a:gd name="T36" fmla="*/ 33 w 71"/>
                <a:gd name="T37" fmla="*/ 41 h 66"/>
                <a:gd name="T38" fmla="*/ 34 w 71"/>
                <a:gd name="T39" fmla="*/ 53 h 66"/>
                <a:gd name="T40" fmla="*/ 49 w 71"/>
                <a:gd name="T41" fmla="*/ 57 h 66"/>
                <a:gd name="T42" fmla="*/ 51 w 71"/>
                <a:gd name="T43" fmla="*/ 64 h 66"/>
                <a:gd name="T44" fmla="*/ 57 w 71"/>
                <a:gd name="T45" fmla="*/ 56 h 66"/>
                <a:gd name="T46" fmla="*/ 53 w 71"/>
                <a:gd name="T47" fmla="*/ 46 h 66"/>
                <a:gd name="T48" fmla="*/ 61 w 71"/>
                <a:gd name="T49" fmla="*/ 40 h 66"/>
                <a:gd name="T50" fmla="*/ 63 w 71"/>
                <a:gd name="T51" fmla="*/ 48 h 66"/>
                <a:gd name="T52" fmla="*/ 65 w 71"/>
                <a:gd name="T53" fmla="*/ 50 h 66"/>
                <a:gd name="T54" fmla="*/ 66 w 71"/>
                <a:gd name="T55" fmla="*/ 45 h 66"/>
                <a:gd name="T56" fmla="*/ 69 w 71"/>
                <a:gd name="T57" fmla="*/ 42 h 66"/>
                <a:gd name="T58" fmla="*/ 68 w 71"/>
                <a:gd name="T59" fmla="*/ 30 h 66"/>
                <a:gd name="T60" fmla="*/ 69 w 71"/>
                <a:gd name="T61" fmla="*/ 26 h 66"/>
                <a:gd name="T62" fmla="*/ 67 w 71"/>
                <a:gd name="T63" fmla="*/ 23 h 66"/>
                <a:gd name="T64" fmla="*/ 65 w 71"/>
                <a:gd name="T65" fmla="*/ 17 h 66"/>
                <a:gd name="T66" fmla="*/ 65 w 71"/>
                <a:gd name="T67" fmla="*/ 9 h 66"/>
                <a:gd name="T68" fmla="*/ 61 w 71"/>
                <a:gd name="T69" fmla="*/ 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 h="66">
                  <a:moveTo>
                    <a:pt x="54" y="1"/>
                  </a:moveTo>
                  <a:cubicBezTo>
                    <a:pt x="52" y="0"/>
                    <a:pt x="54" y="7"/>
                    <a:pt x="55" y="10"/>
                  </a:cubicBezTo>
                  <a:cubicBezTo>
                    <a:pt x="55" y="14"/>
                    <a:pt x="52" y="12"/>
                    <a:pt x="51" y="12"/>
                  </a:cubicBezTo>
                  <a:cubicBezTo>
                    <a:pt x="50" y="11"/>
                    <a:pt x="51" y="11"/>
                    <a:pt x="50" y="13"/>
                  </a:cubicBezTo>
                  <a:cubicBezTo>
                    <a:pt x="50" y="15"/>
                    <a:pt x="48" y="15"/>
                    <a:pt x="46" y="13"/>
                  </a:cubicBezTo>
                  <a:cubicBezTo>
                    <a:pt x="44" y="12"/>
                    <a:pt x="43" y="15"/>
                    <a:pt x="43" y="18"/>
                  </a:cubicBezTo>
                  <a:cubicBezTo>
                    <a:pt x="44" y="22"/>
                    <a:pt x="42" y="20"/>
                    <a:pt x="40" y="19"/>
                  </a:cubicBezTo>
                  <a:cubicBezTo>
                    <a:pt x="38" y="18"/>
                    <a:pt x="38" y="19"/>
                    <a:pt x="37" y="21"/>
                  </a:cubicBezTo>
                  <a:cubicBezTo>
                    <a:pt x="36" y="23"/>
                    <a:pt x="31" y="27"/>
                    <a:pt x="29" y="28"/>
                  </a:cubicBezTo>
                  <a:cubicBezTo>
                    <a:pt x="26" y="29"/>
                    <a:pt x="27" y="28"/>
                    <a:pt x="29" y="27"/>
                  </a:cubicBezTo>
                  <a:cubicBezTo>
                    <a:pt x="30" y="26"/>
                    <a:pt x="30" y="24"/>
                    <a:pt x="30" y="22"/>
                  </a:cubicBezTo>
                  <a:cubicBezTo>
                    <a:pt x="30" y="20"/>
                    <a:pt x="28" y="19"/>
                    <a:pt x="27" y="19"/>
                  </a:cubicBezTo>
                  <a:cubicBezTo>
                    <a:pt x="27" y="19"/>
                    <a:pt x="26" y="18"/>
                    <a:pt x="25" y="18"/>
                  </a:cubicBezTo>
                  <a:cubicBezTo>
                    <a:pt x="24" y="17"/>
                    <a:pt x="24" y="17"/>
                    <a:pt x="22" y="18"/>
                  </a:cubicBezTo>
                  <a:cubicBezTo>
                    <a:pt x="21" y="19"/>
                    <a:pt x="19" y="18"/>
                    <a:pt x="17" y="22"/>
                  </a:cubicBezTo>
                  <a:cubicBezTo>
                    <a:pt x="16" y="26"/>
                    <a:pt x="18" y="25"/>
                    <a:pt x="12" y="27"/>
                  </a:cubicBezTo>
                  <a:cubicBezTo>
                    <a:pt x="5" y="28"/>
                    <a:pt x="5" y="31"/>
                    <a:pt x="4" y="32"/>
                  </a:cubicBezTo>
                  <a:cubicBezTo>
                    <a:pt x="4" y="33"/>
                    <a:pt x="4" y="34"/>
                    <a:pt x="4" y="34"/>
                  </a:cubicBezTo>
                  <a:cubicBezTo>
                    <a:pt x="4" y="35"/>
                    <a:pt x="4" y="35"/>
                    <a:pt x="4" y="36"/>
                  </a:cubicBezTo>
                  <a:cubicBezTo>
                    <a:pt x="3" y="36"/>
                    <a:pt x="2" y="38"/>
                    <a:pt x="2" y="38"/>
                  </a:cubicBezTo>
                  <a:cubicBezTo>
                    <a:pt x="0" y="41"/>
                    <a:pt x="2" y="44"/>
                    <a:pt x="2" y="44"/>
                  </a:cubicBezTo>
                  <a:cubicBezTo>
                    <a:pt x="4" y="45"/>
                    <a:pt x="5" y="44"/>
                    <a:pt x="5" y="43"/>
                  </a:cubicBezTo>
                  <a:cubicBezTo>
                    <a:pt x="6" y="42"/>
                    <a:pt x="7" y="41"/>
                    <a:pt x="7" y="40"/>
                  </a:cubicBezTo>
                  <a:cubicBezTo>
                    <a:pt x="7" y="39"/>
                    <a:pt x="7" y="38"/>
                    <a:pt x="8" y="38"/>
                  </a:cubicBezTo>
                  <a:cubicBezTo>
                    <a:pt x="8" y="37"/>
                    <a:pt x="8" y="36"/>
                    <a:pt x="8" y="36"/>
                  </a:cubicBezTo>
                  <a:cubicBezTo>
                    <a:pt x="7" y="36"/>
                    <a:pt x="8" y="36"/>
                    <a:pt x="9" y="35"/>
                  </a:cubicBezTo>
                  <a:cubicBezTo>
                    <a:pt x="10" y="34"/>
                    <a:pt x="10" y="34"/>
                    <a:pt x="9" y="34"/>
                  </a:cubicBezTo>
                  <a:cubicBezTo>
                    <a:pt x="8" y="34"/>
                    <a:pt x="9" y="33"/>
                    <a:pt x="11" y="32"/>
                  </a:cubicBezTo>
                  <a:cubicBezTo>
                    <a:pt x="13" y="31"/>
                    <a:pt x="15" y="33"/>
                    <a:pt x="14" y="35"/>
                  </a:cubicBezTo>
                  <a:cubicBezTo>
                    <a:pt x="14" y="37"/>
                    <a:pt x="15" y="36"/>
                    <a:pt x="16" y="35"/>
                  </a:cubicBezTo>
                  <a:cubicBezTo>
                    <a:pt x="17" y="35"/>
                    <a:pt x="18" y="33"/>
                    <a:pt x="19" y="32"/>
                  </a:cubicBezTo>
                  <a:cubicBezTo>
                    <a:pt x="20" y="32"/>
                    <a:pt x="21" y="33"/>
                    <a:pt x="19" y="34"/>
                  </a:cubicBezTo>
                  <a:cubicBezTo>
                    <a:pt x="18" y="35"/>
                    <a:pt x="20" y="36"/>
                    <a:pt x="21" y="36"/>
                  </a:cubicBezTo>
                  <a:cubicBezTo>
                    <a:pt x="22" y="35"/>
                    <a:pt x="21" y="35"/>
                    <a:pt x="22" y="37"/>
                  </a:cubicBezTo>
                  <a:cubicBezTo>
                    <a:pt x="23" y="38"/>
                    <a:pt x="23" y="37"/>
                    <a:pt x="23" y="34"/>
                  </a:cubicBezTo>
                  <a:cubicBezTo>
                    <a:pt x="22" y="32"/>
                    <a:pt x="23" y="31"/>
                    <a:pt x="25" y="30"/>
                  </a:cubicBezTo>
                  <a:cubicBezTo>
                    <a:pt x="27" y="29"/>
                    <a:pt x="33" y="35"/>
                    <a:pt x="35" y="37"/>
                  </a:cubicBezTo>
                  <a:cubicBezTo>
                    <a:pt x="36" y="38"/>
                    <a:pt x="35" y="39"/>
                    <a:pt x="33" y="41"/>
                  </a:cubicBezTo>
                  <a:cubicBezTo>
                    <a:pt x="32" y="43"/>
                    <a:pt x="32" y="46"/>
                    <a:pt x="33" y="48"/>
                  </a:cubicBezTo>
                  <a:cubicBezTo>
                    <a:pt x="33" y="50"/>
                    <a:pt x="32" y="50"/>
                    <a:pt x="34" y="53"/>
                  </a:cubicBezTo>
                  <a:cubicBezTo>
                    <a:pt x="36" y="55"/>
                    <a:pt x="44" y="58"/>
                    <a:pt x="46" y="59"/>
                  </a:cubicBezTo>
                  <a:cubicBezTo>
                    <a:pt x="48" y="60"/>
                    <a:pt x="48" y="59"/>
                    <a:pt x="49" y="57"/>
                  </a:cubicBezTo>
                  <a:cubicBezTo>
                    <a:pt x="50" y="55"/>
                    <a:pt x="51" y="57"/>
                    <a:pt x="50" y="58"/>
                  </a:cubicBezTo>
                  <a:cubicBezTo>
                    <a:pt x="50" y="60"/>
                    <a:pt x="50" y="62"/>
                    <a:pt x="51" y="64"/>
                  </a:cubicBezTo>
                  <a:cubicBezTo>
                    <a:pt x="53" y="66"/>
                    <a:pt x="54" y="63"/>
                    <a:pt x="55" y="61"/>
                  </a:cubicBezTo>
                  <a:cubicBezTo>
                    <a:pt x="57" y="60"/>
                    <a:pt x="57" y="58"/>
                    <a:pt x="57" y="56"/>
                  </a:cubicBezTo>
                  <a:cubicBezTo>
                    <a:pt x="57" y="54"/>
                    <a:pt x="55" y="50"/>
                    <a:pt x="54" y="49"/>
                  </a:cubicBezTo>
                  <a:cubicBezTo>
                    <a:pt x="53" y="48"/>
                    <a:pt x="53" y="49"/>
                    <a:pt x="53" y="46"/>
                  </a:cubicBezTo>
                  <a:cubicBezTo>
                    <a:pt x="54" y="44"/>
                    <a:pt x="56" y="40"/>
                    <a:pt x="58" y="38"/>
                  </a:cubicBezTo>
                  <a:cubicBezTo>
                    <a:pt x="59" y="37"/>
                    <a:pt x="61" y="38"/>
                    <a:pt x="61" y="40"/>
                  </a:cubicBezTo>
                  <a:cubicBezTo>
                    <a:pt x="61" y="41"/>
                    <a:pt x="62" y="43"/>
                    <a:pt x="62" y="45"/>
                  </a:cubicBezTo>
                  <a:cubicBezTo>
                    <a:pt x="63" y="46"/>
                    <a:pt x="63" y="46"/>
                    <a:pt x="63" y="48"/>
                  </a:cubicBezTo>
                  <a:cubicBezTo>
                    <a:pt x="63" y="50"/>
                    <a:pt x="63" y="50"/>
                    <a:pt x="64" y="52"/>
                  </a:cubicBezTo>
                  <a:cubicBezTo>
                    <a:pt x="65" y="54"/>
                    <a:pt x="65" y="52"/>
                    <a:pt x="65" y="50"/>
                  </a:cubicBezTo>
                  <a:cubicBezTo>
                    <a:pt x="64" y="49"/>
                    <a:pt x="65" y="47"/>
                    <a:pt x="65" y="45"/>
                  </a:cubicBezTo>
                  <a:cubicBezTo>
                    <a:pt x="64" y="43"/>
                    <a:pt x="65" y="44"/>
                    <a:pt x="66" y="45"/>
                  </a:cubicBezTo>
                  <a:cubicBezTo>
                    <a:pt x="67" y="46"/>
                    <a:pt x="67" y="45"/>
                    <a:pt x="68" y="44"/>
                  </a:cubicBezTo>
                  <a:cubicBezTo>
                    <a:pt x="68" y="43"/>
                    <a:pt x="68" y="44"/>
                    <a:pt x="69" y="42"/>
                  </a:cubicBezTo>
                  <a:cubicBezTo>
                    <a:pt x="70" y="41"/>
                    <a:pt x="70" y="38"/>
                    <a:pt x="71" y="35"/>
                  </a:cubicBezTo>
                  <a:cubicBezTo>
                    <a:pt x="71" y="32"/>
                    <a:pt x="69" y="31"/>
                    <a:pt x="68" y="30"/>
                  </a:cubicBezTo>
                  <a:cubicBezTo>
                    <a:pt x="67" y="29"/>
                    <a:pt x="67" y="29"/>
                    <a:pt x="68" y="29"/>
                  </a:cubicBezTo>
                  <a:cubicBezTo>
                    <a:pt x="68" y="28"/>
                    <a:pt x="69" y="27"/>
                    <a:pt x="69" y="26"/>
                  </a:cubicBezTo>
                  <a:cubicBezTo>
                    <a:pt x="69" y="25"/>
                    <a:pt x="69" y="25"/>
                    <a:pt x="68" y="25"/>
                  </a:cubicBezTo>
                  <a:cubicBezTo>
                    <a:pt x="67" y="25"/>
                    <a:pt x="66" y="25"/>
                    <a:pt x="67" y="23"/>
                  </a:cubicBezTo>
                  <a:cubicBezTo>
                    <a:pt x="68" y="20"/>
                    <a:pt x="67" y="20"/>
                    <a:pt x="65" y="20"/>
                  </a:cubicBezTo>
                  <a:cubicBezTo>
                    <a:pt x="62" y="20"/>
                    <a:pt x="64" y="18"/>
                    <a:pt x="65" y="17"/>
                  </a:cubicBezTo>
                  <a:cubicBezTo>
                    <a:pt x="67" y="15"/>
                    <a:pt x="67" y="13"/>
                    <a:pt x="66" y="13"/>
                  </a:cubicBezTo>
                  <a:cubicBezTo>
                    <a:pt x="65" y="12"/>
                    <a:pt x="65" y="11"/>
                    <a:pt x="65" y="9"/>
                  </a:cubicBezTo>
                  <a:cubicBezTo>
                    <a:pt x="66" y="8"/>
                    <a:pt x="64" y="9"/>
                    <a:pt x="63" y="9"/>
                  </a:cubicBezTo>
                  <a:cubicBezTo>
                    <a:pt x="62" y="10"/>
                    <a:pt x="62" y="7"/>
                    <a:pt x="61" y="6"/>
                  </a:cubicBezTo>
                  <a:cubicBezTo>
                    <a:pt x="60" y="5"/>
                    <a:pt x="56" y="2"/>
                    <a:pt x="5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4" name="Freeform 924">
              <a:extLst>
                <a:ext uri="{FF2B5EF4-FFF2-40B4-BE49-F238E27FC236}">
                  <a16:creationId xmlns:a16="http://schemas.microsoft.com/office/drawing/2014/main" id="{B5AFDD10-25ED-4D34-BC82-425EC8352AB2}"/>
                </a:ext>
              </a:extLst>
            </p:cNvPr>
            <p:cNvSpPr>
              <a:spLocks/>
            </p:cNvSpPr>
            <p:nvPr/>
          </p:nvSpPr>
          <p:spPr bwMode="auto">
            <a:xfrm>
              <a:off x="6081" y="2467"/>
              <a:ext cx="4" cy="11"/>
            </a:xfrm>
            <a:custGeom>
              <a:avLst/>
              <a:gdLst>
                <a:gd name="T0" fmla="*/ 2 w 3"/>
                <a:gd name="T1" fmla="*/ 2 h 8"/>
                <a:gd name="T2" fmla="*/ 1 w 3"/>
                <a:gd name="T3" fmla="*/ 7 h 8"/>
                <a:gd name="T4" fmla="*/ 3 w 3"/>
                <a:gd name="T5" fmla="*/ 6 h 8"/>
                <a:gd name="T6" fmla="*/ 3 w 3"/>
                <a:gd name="T7" fmla="*/ 3 h 8"/>
                <a:gd name="T8" fmla="*/ 2 w 3"/>
                <a:gd name="T9" fmla="*/ 2 h 8"/>
              </a:gdLst>
              <a:ahLst/>
              <a:cxnLst>
                <a:cxn ang="0">
                  <a:pos x="T0" y="T1"/>
                </a:cxn>
                <a:cxn ang="0">
                  <a:pos x="T2" y="T3"/>
                </a:cxn>
                <a:cxn ang="0">
                  <a:pos x="T4" y="T5"/>
                </a:cxn>
                <a:cxn ang="0">
                  <a:pos x="T6" y="T7"/>
                </a:cxn>
                <a:cxn ang="0">
                  <a:pos x="T8" y="T9"/>
                </a:cxn>
              </a:cxnLst>
              <a:rect l="0" t="0" r="r" b="b"/>
              <a:pathLst>
                <a:path w="3" h="8">
                  <a:moveTo>
                    <a:pt x="2" y="2"/>
                  </a:moveTo>
                  <a:cubicBezTo>
                    <a:pt x="1" y="5"/>
                    <a:pt x="0" y="6"/>
                    <a:pt x="1" y="7"/>
                  </a:cubicBezTo>
                  <a:cubicBezTo>
                    <a:pt x="2" y="7"/>
                    <a:pt x="3" y="8"/>
                    <a:pt x="3" y="6"/>
                  </a:cubicBezTo>
                  <a:cubicBezTo>
                    <a:pt x="2" y="5"/>
                    <a:pt x="3" y="3"/>
                    <a:pt x="3" y="3"/>
                  </a:cubicBezTo>
                  <a:cubicBezTo>
                    <a:pt x="3" y="3"/>
                    <a:pt x="2" y="0"/>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5" name="Freeform 925">
              <a:extLst>
                <a:ext uri="{FF2B5EF4-FFF2-40B4-BE49-F238E27FC236}">
                  <a16:creationId xmlns:a16="http://schemas.microsoft.com/office/drawing/2014/main" id="{FE002B56-8739-4DD4-8EEC-B42D07F1F585}"/>
                </a:ext>
              </a:extLst>
            </p:cNvPr>
            <p:cNvSpPr>
              <a:spLocks/>
            </p:cNvSpPr>
            <p:nvPr/>
          </p:nvSpPr>
          <p:spPr bwMode="auto">
            <a:xfrm>
              <a:off x="6091" y="2475"/>
              <a:ext cx="5" cy="8"/>
            </a:xfrm>
            <a:custGeom>
              <a:avLst/>
              <a:gdLst>
                <a:gd name="T0" fmla="*/ 1 w 4"/>
                <a:gd name="T1" fmla="*/ 2 h 6"/>
                <a:gd name="T2" fmla="*/ 2 w 4"/>
                <a:gd name="T3" fmla="*/ 5 h 6"/>
                <a:gd name="T4" fmla="*/ 3 w 4"/>
                <a:gd name="T5" fmla="*/ 3 h 6"/>
                <a:gd name="T6" fmla="*/ 1 w 4"/>
                <a:gd name="T7" fmla="*/ 2 h 6"/>
              </a:gdLst>
              <a:ahLst/>
              <a:cxnLst>
                <a:cxn ang="0">
                  <a:pos x="T0" y="T1"/>
                </a:cxn>
                <a:cxn ang="0">
                  <a:pos x="T2" y="T3"/>
                </a:cxn>
                <a:cxn ang="0">
                  <a:pos x="T4" y="T5"/>
                </a:cxn>
                <a:cxn ang="0">
                  <a:pos x="T6" y="T7"/>
                </a:cxn>
              </a:cxnLst>
              <a:rect l="0" t="0" r="r" b="b"/>
              <a:pathLst>
                <a:path w="4" h="6">
                  <a:moveTo>
                    <a:pt x="1" y="2"/>
                  </a:moveTo>
                  <a:cubicBezTo>
                    <a:pt x="1" y="2"/>
                    <a:pt x="0" y="6"/>
                    <a:pt x="2" y="5"/>
                  </a:cubicBezTo>
                  <a:cubicBezTo>
                    <a:pt x="4" y="4"/>
                    <a:pt x="3" y="5"/>
                    <a:pt x="3" y="3"/>
                  </a:cubicBezTo>
                  <a:cubicBezTo>
                    <a:pt x="2" y="1"/>
                    <a:pt x="2"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6" name="Freeform 926">
              <a:extLst>
                <a:ext uri="{FF2B5EF4-FFF2-40B4-BE49-F238E27FC236}">
                  <a16:creationId xmlns:a16="http://schemas.microsoft.com/office/drawing/2014/main" id="{990A47DC-B953-47C4-AEA7-8AFD3F17C879}"/>
                </a:ext>
              </a:extLst>
            </p:cNvPr>
            <p:cNvSpPr>
              <a:spLocks/>
            </p:cNvSpPr>
            <p:nvPr/>
          </p:nvSpPr>
          <p:spPr bwMode="auto">
            <a:xfrm>
              <a:off x="5966" y="2569"/>
              <a:ext cx="8" cy="9"/>
            </a:xfrm>
            <a:custGeom>
              <a:avLst/>
              <a:gdLst>
                <a:gd name="T0" fmla="*/ 4 w 6"/>
                <a:gd name="T1" fmla="*/ 5 h 6"/>
                <a:gd name="T2" fmla="*/ 5 w 6"/>
                <a:gd name="T3" fmla="*/ 5 h 6"/>
                <a:gd name="T4" fmla="*/ 0 w 6"/>
                <a:gd name="T5" fmla="*/ 6 h 6"/>
                <a:gd name="T6" fmla="*/ 4 w 6"/>
                <a:gd name="T7" fmla="*/ 5 h 6"/>
              </a:gdLst>
              <a:ahLst/>
              <a:cxnLst>
                <a:cxn ang="0">
                  <a:pos x="T0" y="T1"/>
                </a:cxn>
                <a:cxn ang="0">
                  <a:pos x="T2" y="T3"/>
                </a:cxn>
                <a:cxn ang="0">
                  <a:pos x="T4" y="T5"/>
                </a:cxn>
                <a:cxn ang="0">
                  <a:pos x="T6" y="T7"/>
                </a:cxn>
              </a:cxnLst>
              <a:rect l="0" t="0" r="r" b="b"/>
              <a:pathLst>
                <a:path w="6" h="6">
                  <a:moveTo>
                    <a:pt x="4" y="5"/>
                  </a:moveTo>
                  <a:cubicBezTo>
                    <a:pt x="5" y="4"/>
                    <a:pt x="5" y="5"/>
                    <a:pt x="5" y="5"/>
                  </a:cubicBezTo>
                  <a:cubicBezTo>
                    <a:pt x="6" y="0"/>
                    <a:pt x="1" y="5"/>
                    <a:pt x="0" y="6"/>
                  </a:cubicBezTo>
                  <a:cubicBezTo>
                    <a:pt x="1" y="6"/>
                    <a:pt x="3" y="5"/>
                    <a:pt x="4"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7" name="Freeform 927">
              <a:extLst>
                <a:ext uri="{FF2B5EF4-FFF2-40B4-BE49-F238E27FC236}">
                  <a16:creationId xmlns:a16="http://schemas.microsoft.com/office/drawing/2014/main" id="{6ACEF9D5-2F5E-4924-B275-FDCA679604EA}"/>
                </a:ext>
              </a:extLst>
            </p:cNvPr>
            <p:cNvSpPr>
              <a:spLocks/>
            </p:cNvSpPr>
            <p:nvPr/>
          </p:nvSpPr>
          <p:spPr bwMode="auto">
            <a:xfrm>
              <a:off x="5987" y="2557"/>
              <a:ext cx="12" cy="7"/>
            </a:xfrm>
            <a:custGeom>
              <a:avLst/>
              <a:gdLst>
                <a:gd name="T0" fmla="*/ 4 w 9"/>
                <a:gd name="T1" fmla="*/ 1 h 5"/>
                <a:gd name="T2" fmla="*/ 1 w 9"/>
                <a:gd name="T3" fmla="*/ 1 h 5"/>
                <a:gd name="T4" fmla="*/ 1 w 9"/>
                <a:gd name="T5" fmla="*/ 2 h 5"/>
                <a:gd name="T6" fmla="*/ 7 w 9"/>
                <a:gd name="T7" fmla="*/ 4 h 5"/>
                <a:gd name="T8" fmla="*/ 7 w 9"/>
                <a:gd name="T9" fmla="*/ 2 h 5"/>
                <a:gd name="T10" fmla="*/ 4 w 9"/>
                <a:gd name="T11" fmla="*/ 1 h 5"/>
              </a:gdLst>
              <a:ahLst/>
              <a:cxnLst>
                <a:cxn ang="0">
                  <a:pos x="T0" y="T1"/>
                </a:cxn>
                <a:cxn ang="0">
                  <a:pos x="T2" y="T3"/>
                </a:cxn>
                <a:cxn ang="0">
                  <a:pos x="T4" y="T5"/>
                </a:cxn>
                <a:cxn ang="0">
                  <a:pos x="T6" y="T7"/>
                </a:cxn>
                <a:cxn ang="0">
                  <a:pos x="T8" y="T9"/>
                </a:cxn>
                <a:cxn ang="0">
                  <a:pos x="T10" y="T11"/>
                </a:cxn>
              </a:cxnLst>
              <a:rect l="0" t="0" r="r" b="b"/>
              <a:pathLst>
                <a:path w="9" h="5">
                  <a:moveTo>
                    <a:pt x="4" y="1"/>
                  </a:moveTo>
                  <a:cubicBezTo>
                    <a:pt x="3" y="0"/>
                    <a:pt x="3" y="0"/>
                    <a:pt x="1" y="1"/>
                  </a:cubicBezTo>
                  <a:cubicBezTo>
                    <a:pt x="0" y="2"/>
                    <a:pt x="1" y="2"/>
                    <a:pt x="1" y="2"/>
                  </a:cubicBezTo>
                  <a:cubicBezTo>
                    <a:pt x="2" y="3"/>
                    <a:pt x="5" y="5"/>
                    <a:pt x="7" y="4"/>
                  </a:cubicBezTo>
                  <a:cubicBezTo>
                    <a:pt x="9" y="3"/>
                    <a:pt x="8" y="2"/>
                    <a:pt x="7" y="2"/>
                  </a:cubicBezTo>
                  <a:cubicBezTo>
                    <a:pt x="6" y="2"/>
                    <a:pt x="5" y="2"/>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8" name="Freeform 928">
              <a:extLst>
                <a:ext uri="{FF2B5EF4-FFF2-40B4-BE49-F238E27FC236}">
                  <a16:creationId xmlns:a16="http://schemas.microsoft.com/office/drawing/2014/main" id="{812C37FD-B64D-4155-8DB7-1FC777CB259C}"/>
                </a:ext>
              </a:extLst>
            </p:cNvPr>
            <p:cNvSpPr>
              <a:spLocks/>
            </p:cNvSpPr>
            <p:nvPr/>
          </p:nvSpPr>
          <p:spPr bwMode="auto">
            <a:xfrm>
              <a:off x="6006" y="2542"/>
              <a:ext cx="11" cy="10"/>
            </a:xfrm>
            <a:custGeom>
              <a:avLst/>
              <a:gdLst>
                <a:gd name="T0" fmla="*/ 0 w 8"/>
                <a:gd name="T1" fmla="*/ 4 h 7"/>
                <a:gd name="T2" fmla="*/ 4 w 8"/>
                <a:gd name="T3" fmla="*/ 6 h 7"/>
                <a:gd name="T4" fmla="*/ 7 w 8"/>
                <a:gd name="T5" fmla="*/ 4 h 7"/>
                <a:gd name="T6" fmla="*/ 5 w 8"/>
                <a:gd name="T7" fmla="*/ 2 h 7"/>
                <a:gd name="T8" fmla="*/ 1 w 8"/>
                <a:gd name="T9" fmla="*/ 3 h 7"/>
                <a:gd name="T10" fmla="*/ 0 w 8"/>
                <a:gd name="T11" fmla="*/ 4 h 7"/>
              </a:gdLst>
              <a:ahLst/>
              <a:cxnLst>
                <a:cxn ang="0">
                  <a:pos x="T0" y="T1"/>
                </a:cxn>
                <a:cxn ang="0">
                  <a:pos x="T2" y="T3"/>
                </a:cxn>
                <a:cxn ang="0">
                  <a:pos x="T4" y="T5"/>
                </a:cxn>
                <a:cxn ang="0">
                  <a:pos x="T6" y="T7"/>
                </a:cxn>
                <a:cxn ang="0">
                  <a:pos x="T8" y="T9"/>
                </a:cxn>
                <a:cxn ang="0">
                  <a:pos x="T10" y="T11"/>
                </a:cxn>
              </a:cxnLst>
              <a:rect l="0" t="0" r="r" b="b"/>
              <a:pathLst>
                <a:path w="8" h="7">
                  <a:moveTo>
                    <a:pt x="0" y="4"/>
                  </a:moveTo>
                  <a:cubicBezTo>
                    <a:pt x="2" y="6"/>
                    <a:pt x="3" y="7"/>
                    <a:pt x="4" y="6"/>
                  </a:cubicBezTo>
                  <a:cubicBezTo>
                    <a:pt x="5" y="6"/>
                    <a:pt x="5" y="5"/>
                    <a:pt x="7" y="4"/>
                  </a:cubicBezTo>
                  <a:cubicBezTo>
                    <a:pt x="8" y="3"/>
                    <a:pt x="6" y="3"/>
                    <a:pt x="5" y="2"/>
                  </a:cubicBezTo>
                  <a:cubicBezTo>
                    <a:pt x="3" y="0"/>
                    <a:pt x="3" y="2"/>
                    <a:pt x="1" y="3"/>
                  </a:cubicBezTo>
                  <a:cubicBezTo>
                    <a:pt x="0" y="3"/>
                    <a:pt x="0" y="4"/>
                    <a:pt x="0"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9" name="Freeform 929">
              <a:extLst>
                <a:ext uri="{FF2B5EF4-FFF2-40B4-BE49-F238E27FC236}">
                  <a16:creationId xmlns:a16="http://schemas.microsoft.com/office/drawing/2014/main" id="{699C536B-5C92-4CE0-A702-332A0B57DF98}"/>
                </a:ext>
              </a:extLst>
            </p:cNvPr>
            <p:cNvSpPr>
              <a:spLocks/>
            </p:cNvSpPr>
            <p:nvPr/>
          </p:nvSpPr>
          <p:spPr bwMode="auto">
            <a:xfrm>
              <a:off x="6085" y="2535"/>
              <a:ext cx="1" cy="7"/>
            </a:xfrm>
            <a:custGeom>
              <a:avLst/>
              <a:gdLst>
                <a:gd name="T0" fmla="*/ 1 w 1"/>
                <a:gd name="T1" fmla="*/ 5 h 5"/>
                <a:gd name="T2" fmla="*/ 1 w 1"/>
                <a:gd name="T3" fmla="*/ 1 h 5"/>
                <a:gd name="T4" fmla="*/ 1 w 1"/>
                <a:gd name="T5" fmla="*/ 5 h 5"/>
              </a:gdLst>
              <a:ahLst/>
              <a:cxnLst>
                <a:cxn ang="0">
                  <a:pos x="T0" y="T1"/>
                </a:cxn>
                <a:cxn ang="0">
                  <a:pos x="T2" y="T3"/>
                </a:cxn>
                <a:cxn ang="0">
                  <a:pos x="T4" y="T5"/>
                </a:cxn>
              </a:cxnLst>
              <a:rect l="0" t="0" r="r" b="b"/>
              <a:pathLst>
                <a:path w="1" h="5">
                  <a:moveTo>
                    <a:pt x="1" y="5"/>
                  </a:moveTo>
                  <a:cubicBezTo>
                    <a:pt x="1" y="5"/>
                    <a:pt x="1" y="2"/>
                    <a:pt x="1" y="1"/>
                  </a:cubicBezTo>
                  <a:cubicBezTo>
                    <a:pt x="0" y="0"/>
                    <a:pt x="0" y="2"/>
                    <a:pt x="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0" name="Freeform 930">
              <a:extLst>
                <a:ext uri="{FF2B5EF4-FFF2-40B4-BE49-F238E27FC236}">
                  <a16:creationId xmlns:a16="http://schemas.microsoft.com/office/drawing/2014/main" id="{B85F03DA-5545-431A-8A71-49083F3038F4}"/>
                </a:ext>
              </a:extLst>
            </p:cNvPr>
            <p:cNvSpPr>
              <a:spLocks/>
            </p:cNvSpPr>
            <p:nvPr/>
          </p:nvSpPr>
          <p:spPr bwMode="auto">
            <a:xfrm>
              <a:off x="5905" y="2517"/>
              <a:ext cx="4" cy="6"/>
            </a:xfrm>
            <a:custGeom>
              <a:avLst/>
              <a:gdLst>
                <a:gd name="T0" fmla="*/ 2 w 3"/>
                <a:gd name="T1" fmla="*/ 0 h 4"/>
                <a:gd name="T2" fmla="*/ 1 w 3"/>
                <a:gd name="T3" fmla="*/ 1 h 4"/>
                <a:gd name="T4" fmla="*/ 2 w 3"/>
                <a:gd name="T5" fmla="*/ 3 h 4"/>
                <a:gd name="T6" fmla="*/ 2 w 3"/>
                <a:gd name="T7" fmla="*/ 1 h 4"/>
                <a:gd name="T8" fmla="*/ 2 w 3"/>
                <a:gd name="T9" fmla="*/ 0 h 4"/>
              </a:gdLst>
              <a:ahLst/>
              <a:cxnLst>
                <a:cxn ang="0">
                  <a:pos x="T0" y="T1"/>
                </a:cxn>
                <a:cxn ang="0">
                  <a:pos x="T2" y="T3"/>
                </a:cxn>
                <a:cxn ang="0">
                  <a:pos x="T4" y="T5"/>
                </a:cxn>
                <a:cxn ang="0">
                  <a:pos x="T6" y="T7"/>
                </a:cxn>
                <a:cxn ang="0">
                  <a:pos x="T8" y="T9"/>
                </a:cxn>
              </a:cxnLst>
              <a:rect l="0" t="0" r="r" b="b"/>
              <a:pathLst>
                <a:path w="3" h="4">
                  <a:moveTo>
                    <a:pt x="2" y="0"/>
                  </a:moveTo>
                  <a:cubicBezTo>
                    <a:pt x="0" y="0"/>
                    <a:pt x="1" y="1"/>
                    <a:pt x="1" y="1"/>
                  </a:cubicBezTo>
                  <a:cubicBezTo>
                    <a:pt x="1" y="2"/>
                    <a:pt x="1" y="4"/>
                    <a:pt x="2" y="3"/>
                  </a:cubicBezTo>
                  <a:cubicBezTo>
                    <a:pt x="2" y="3"/>
                    <a:pt x="3" y="2"/>
                    <a:pt x="2" y="1"/>
                  </a:cubicBezTo>
                  <a:cubicBezTo>
                    <a:pt x="2" y="0"/>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1" name="Freeform 931">
              <a:extLst>
                <a:ext uri="{FF2B5EF4-FFF2-40B4-BE49-F238E27FC236}">
                  <a16:creationId xmlns:a16="http://schemas.microsoft.com/office/drawing/2014/main" id="{0360727C-827B-4902-9F16-53A91610C73F}"/>
                </a:ext>
              </a:extLst>
            </p:cNvPr>
            <p:cNvSpPr>
              <a:spLocks/>
            </p:cNvSpPr>
            <p:nvPr/>
          </p:nvSpPr>
          <p:spPr bwMode="auto">
            <a:xfrm>
              <a:off x="5865" y="2582"/>
              <a:ext cx="8" cy="12"/>
            </a:xfrm>
            <a:custGeom>
              <a:avLst/>
              <a:gdLst>
                <a:gd name="T0" fmla="*/ 1 w 6"/>
                <a:gd name="T1" fmla="*/ 6 h 9"/>
                <a:gd name="T2" fmla="*/ 3 w 6"/>
                <a:gd name="T3" fmla="*/ 8 h 9"/>
                <a:gd name="T4" fmla="*/ 5 w 6"/>
                <a:gd name="T5" fmla="*/ 9 h 9"/>
                <a:gd name="T6" fmla="*/ 5 w 6"/>
                <a:gd name="T7" fmla="*/ 7 h 9"/>
                <a:gd name="T8" fmla="*/ 4 w 6"/>
                <a:gd name="T9" fmla="*/ 4 h 9"/>
                <a:gd name="T10" fmla="*/ 3 w 6"/>
                <a:gd name="T11" fmla="*/ 0 h 9"/>
                <a:gd name="T12" fmla="*/ 2 w 6"/>
                <a:gd name="T13" fmla="*/ 1 h 9"/>
                <a:gd name="T14" fmla="*/ 1 w 6"/>
                <a:gd name="T15" fmla="*/ 1 h 9"/>
                <a:gd name="T16" fmla="*/ 0 w 6"/>
                <a:gd name="T17" fmla="*/ 3 h 9"/>
                <a:gd name="T18" fmla="*/ 1 w 6"/>
                <a:gd name="T1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9">
                  <a:moveTo>
                    <a:pt x="1" y="6"/>
                  </a:moveTo>
                  <a:cubicBezTo>
                    <a:pt x="2" y="6"/>
                    <a:pt x="2" y="8"/>
                    <a:pt x="3" y="8"/>
                  </a:cubicBezTo>
                  <a:cubicBezTo>
                    <a:pt x="3" y="8"/>
                    <a:pt x="4" y="9"/>
                    <a:pt x="5" y="9"/>
                  </a:cubicBezTo>
                  <a:cubicBezTo>
                    <a:pt x="5" y="9"/>
                    <a:pt x="6" y="9"/>
                    <a:pt x="5" y="7"/>
                  </a:cubicBezTo>
                  <a:cubicBezTo>
                    <a:pt x="4" y="6"/>
                    <a:pt x="4" y="5"/>
                    <a:pt x="4" y="4"/>
                  </a:cubicBezTo>
                  <a:cubicBezTo>
                    <a:pt x="4" y="3"/>
                    <a:pt x="3" y="2"/>
                    <a:pt x="3" y="0"/>
                  </a:cubicBezTo>
                  <a:cubicBezTo>
                    <a:pt x="2" y="1"/>
                    <a:pt x="2" y="1"/>
                    <a:pt x="2" y="1"/>
                  </a:cubicBezTo>
                  <a:cubicBezTo>
                    <a:pt x="2" y="1"/>
                    <a:pt x="1" y="1"/>
                    <a:pt x="1" y="1"/>
                  </a:cubicBezTo>
                  <a:cubicBezTo>
                    <a:pt x="1" y="2"/>
                    <a:pt x="0" y="3"/>
                    <a:pt x="0" y="3"/>
                  </a:cubicBezTo>
                  <a:cubicBezTo>
                    <a:pt x="1" y="4"/>
                    <a:pt x="1" y="5"/>
                    <a:pt x="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2" name="Freeform 932">
              <a:extLst>
                <a:ext uri="{FF2B5EF4-FFF2-40B4-BE49-F238E27FC236}">
                  <a16:creationId xmlns:a16="http://schemas.microsoft.com/office/drawing/2014/main" id="{44A8D57D-BC90-42B5-BB9B-FB594512E483}"/>
                </a:ext>
              </a:extLst>
            </p:cNvPr>
            <p:cNvSpPr>
              <a:spLocks/>
            </p:cNvSpPr>
            <p:nvPr/>
          </p:nvSpPr>
          <p:spPr bwMode="auto">
            <a:xfrm>
              <a:off x="5847" y="2579"/>
              <a:ext cx="19" cy="21"/>
            </a:xfrm>
            <a:custGeom>
              <a:avLst/>
              <a:gdLst>
                <a:gd name="T0" fmla="*/ 4 w 14"/>
                <a:gd name="T1" fmla="*/ 11 h 15"/>
                <a:gd name="T2" fmla="*/ 7 w 14"/>
                <a:gd name="T3" fmla="*/ 15 h 15"/>
                <a:gd name="T4" fmla="*/ 9 w 14"/>
                <a:gd name="T5" fmla="*/ 15 h 15"/>
                <a:gd name="T6" fmla="*/ 10 w 14"/>
                <a:gd name="T7" fmla="*/ 13 h 15"/>
                <a:gd name="T8" fmla="*/ 11 w 14"/>
                <a:gd name="T9" fmla="*/ 11 h 15"/>
                <a:gd name="T10" fmla="*/ 10 w 14"/>
                <a:gd name="T11" fmla="*/ 8 h 15"/>
                <a:gd name="T12" fmla="*/ 10 w 14"/>
                <a:gd name="T13" fmla="*/ 6 h 15"/>
                <a:gd name="T14" fmla="*/ 10 w 14"/>
                <a:gd name="T15" fmla="*/ 4 h 15"/>
                <a:gd name="T16" fmla="*/ 14 w 14"/>
                <a:gd name="T17" fmla="*/ 2 h 15"/>
                <a:gd name="T18" fmla="*/ 14 w 14"/>
                <a:gd name="T19" fmla="*/ 2 h 15"/>
                <a:gd name="T20" fmla="*/ 13 w 14"/>
                <a:gd name="T21" fmla="*/ 0 h 15"/>
                <a:gd name="T22" fmla="*/ 8 w 14"/>
                <a:gd name="T23" fmla="*/ 3 h 15"/>
                <a:gd name="T24" fmla="*/ 2 w 14"/>
                <a:gd name="T25" fmla="*/ 7 h 15"/>
                <a:gd name="T26" fmla="*/ 0 w 14"/>
                <a:gd name="T27" fmla="*/ 7 h 15"/>
                <a:gd name="T28" fmla="*/ 2 w 14"/>
                <a:gd name="T29" fmla="*/ 8 h 15"/>
                <a:gd name="T30" fmla="*/ 4 w 14"/>
                <a:gd name="T31"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4" y="11"/>
                  </a:moveTo>
                  <a:cubicBezTo>
                    <a:pt x="5" y="12"/>
                    <a:pt x="7" y="14"/>
                    <a:pt x="7" y="15"/>
                  </a:cubicBezTo>
                  <a:cubicBezTo>
                    <a:pt x="8" y="15"/>
                    <a:pt x="8" y="15"/>
                    <a:pt x="9" y="15"/>
                  </a:cubicBezTo>
                  <a:cubicBezTo>
                    <a:pt x="10" y="14"/>
                    <a:pt x="10" y="14"/>
                    <a:pt x="10" y="13"/>
                  </a:cubicBezTo>
                  <a:cubicBezTo>
                    <a:pt x="10" y="12"/>
                    <a:pt x="11" y="12"/>
                    <a:pt x="11" y="11"/>
                  </a:cubicBezTo>
                  <a:cubicBezTo>
                    <a:pt x="11" y="10"/>
                    <a:pt x="11" y="9"/>
                    <a:pt x="10" y="8"/>
                  </a:cubicBezTo>
                  <a:cubicBezTo>
                    <a:pt x="10" y="7"/>
                    <a:pt x="10" y="6"/>
                    <a:pt x="10" y="6"/>
                  </a:cubicBezTo>
                  <a:cubicBezTo>
                    <a:pt x="10" y="6"/>
                    <a:pt x="10" y="5"/>
                    <a:pt x="10" y="4"/>
                  </a:cubicBezTo>
                  <a:cubicBezTo>
                    <a:pt x="11" y="4"/>
                    <a:pt x="13" y="3"/>
                    <a:pt x="14" y="2"/>
                  </a:cubicBezTo>
                  <a:cubicBezTo>
                    <a:pt x="14" y="2"/>
                    <a:pt x="14" y="2"/>
                    <a:pt x="14" y="2"/>
                  </a:cubicBezTo>
                  <a:cubicBezTo>
                    <a:pt x="14" y="1"/>
                    <a:pt x="14" y="0"/>
                    <a:pt x="13" y="0"/>
                  </a:cubicBezTo>
                  <a:cubicBezTo>
                    <a:pt x="12" y="1"/>
                    <a:pt x="10" y="2"/>
                    <a:pt x="8" y="3"/>
                  </a:cubicBezTo>
                  <a:cubicBezTo>
                    <a:pt x="7" y="5"/>
                    <a:pt x="4" y="7"/>
                    <a:pt x="2" y="7"/>
                  </a:cubicBezTo>
                  <a:cubicBezTo>
                    <a:pt x="1" y="7"/>
                    <a:pt x="1" y="7"/>
                    <a:pt x="0" y="7"/>
                  </a:cubicBezTo>
                  <a:cubicBezTo>
                    <a:pt x="1" y="7"/>
                    <a:pt x="2" y="8"/>
                    <a:pt x="2" y="8"/>
                  </a:cubicBezTo>
                  <a:cubicBezTo>
                    <a:pt x="3" y="9"/>
                    <a:pt x="4" y="11"/>
                    <a:pt x="4"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3" name="Freeform 933">
              <a:extLst>
                <a:ext uri="{FF2B5EF4-FFF2-40B4-BE49-F238E27FC236}">
                  <a16:creationId xmlns:a16="http://schemas.microsoft.com/office/drawing/2014/main" id="{CB078093-C523-4EDF-937A-21CDABCEAE22}"/>
                </a:ext>
              </a:extLst>
            </p:cNvPr>
            <p:cNvSpPr>
              <a:spLocks/>
            </p:cNvSpPr>
            <p:nvPr/>
          </p:nvSpPr>
          <p:spPr bwMode="auto">
            <a:xfrm>
              <a:off x="5363" y="2209"/>
              <a:ext cx="7" cy="19"/>
            </a:xfrm>
            <a:custGeom>
              <a:avLst/>
              <a:gdLst>
                <a:gd name="T0" fmla="*/ 1 w 5"/>
                <a:gd name="T1" fmla="*/ 3 h 14"/>
                <a:gd name="T2" fmla="*/ 3 w 5"/>
                <a:gd name="T3" fmla="*/ 8 h 14"/>
                <a:gd name="T4" fmla="*/ 2 w 5"/>
                <a:gd name="T5" fmla="*/ 11 h 14"/>
                <a:gd name="T6" fmla="*/ 4 w 5"/>
                <a:gd name="T7" fmla="*/ 10 h 14"/>
                <a:gd name="T8" fmla="*/ 4 w 5"/>
                <a:gd name="T9" fmla="*/ 3 h 14"/>
                <a:gd name="T10" fmla="*/ 1 w 5"/>
                <a:gd name="T11" fmla="*/ 3 h 14"/>
              </a:gdLst>
              <a:ahLst/>
              <a:cxnLst>
                <a:cxn ang="0">
                  <a:pos x="T0" y="T1"/>
                </a:cxn>
                <a:cxn ang="0">
                  <a:pos x="T2" y="T3"/>
                </a:cxn>
                <a:cxn ang="0">
                  <a:pos x="T4" y="T5"/>
                </a:cxn>
                <a:cxn ang="0">
                  <a:pos x="T6" y="T7"/>
                </a:cxn>
                <a:cxn ang="0">
                  <a:pos x="T8" y="T9"/>
                </a:cxn>
                <a:cxn ang="0">
                  <a:pos x="T10" y="T11"/>
                </a:cxn>
              </a:cxnLst>
              <a:rect l="0" t="0" r="r" b="b"/>
              <a:pathLst>
                <a:path w="5" h="14">
                  <a:moveTo>
                    <a:pt x="1" y="3"/>
                  </a:moveTo>
                  <a:cubicBezTo>
                    <a:pt x="2" y="5"/>
                    <a:pt x="3" y="6"/>
                    <a:pt x="3" y="8"/>
                  </a:cubicBezTo>
                  <a:cubicBezTo>
                    <a:pt x="2" y="10"/>
                    <a:pt x="1" y="10"/>
                    <a:pt x="2" y="11"/>
                  </a:cubicBezTo>
                  <a:cubicBezTo>
                    <a:pt x="2" y="11"/>
                    <a:pt x="3" y="14"/>
                    <a:pt x="4" y="10"/>
                  </a:cubicBezTo>
                  <a:cubicBezTo>
                    <a:pt x="5" y="6"/>
                    <a:pt x="5" y="4"/>
                    <a:pt x="4" y="3"/>
                  </a:cubicBezTo>
                  <a:cubicBezTo>
                    <a:pt x="3" y="2"/>
                    <a:pt x="0" y="0"/>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4" name="Freeform 934">
              <a:extLst>
                <a:ext uri="{FF2B5EF4-FFF2-40B4-BE49-F238E27FC236}">
                  <a16:creationId xmlns:a16="http://schemas.microsoft.com/office/drawing/2014/main" id="{12FA4058-0C06-4A74-A7A6-8FBE66E40EBA}"/>
                </a:ext>
              </a:extLst>
            </p:cNvPr>
            <p:cNvSpPr>
              <a:spLocks/>
            </p:cNvSpPr>
            <p:nvPr/>
          </p:nvSpPr>
          <p:spPr bwMode="auto">
            <a:xfrm>
              <a:off x="5374" y="2215"/>
              <a:ext cx="3" cy="9"/>
            </a:xfrm>
            <a:custGeom>
              <a:avLst/>
              <a:gdLst>
                <a:gd name="T0" fmla="*/ 0 w 2"/>
                <a:gd name="T1" fmla="*/ 6 h 6"/>
                <a:gd name="T2" fmla="*/ 1 w 2"/>
                <a:gd name="T3" fmla="*/ 2 h 6"/>
                <a:gd name="T4" fmla="*/ 0 w 2"/>
                <a:gd name="T5" fmla="*/ 6 h 6"/>
              </a:gdLst>
              <a:ahLst/>
              <a:cxnLst>
                <a:cxn ang="0">
                  <a:pos x="T0" y="T1"/>
                </a:cxn>
                <a:cxn ang="0">
                  <a:pos x="T2" y="T3"/>
                </a:cxn>
                <a:cxn ang="0">
                  <a:pos x="T4" y="T5"/>
                </a:cxn>
              </a:cxnLst>
              <a:rect l="0" t="0" r="r" b="b"/>
              <a:pathLst>
                <a:path w="2" h="6">
                  <a:moveTo>
                    <a:pt x="0" y="6"/>
                  </a:moveTo>
                  <a:cubicBezTo>
                    <a:pt x="0" y="6"/>
                    <a:pt x="2" y="4"/>
                    <a:pt x="1" y="2"/>
                  </a:cubicBezTo>
                  <a:cubicBezTo>
                    <a:pt x="0" y="0"/>
                    <a:pt x="0" y="4"/>
                    <a:pt x="0"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5" name="Freeform 935">
              <a:extLst>
                <a:ext uri="{FF2B5EF4-FFF2-40B4-BE49-F238E27FC236}">
                  <a16:creationId xmlns:a16="http://schemas.microsoft.com/office/drawing/2014/main" id="{1AE05063-E0EB-458B-97D6-AD499951AF3D}"/>
                </a:ext>
              </a:extLst>
            </p:cNvPr>
            <p:cNvSpPr>
              <a:spLocks/>
            </p:cNvSpPr>
            <p:nvPr/>
          </p:nvSpPr>
          <p:spPr bwMode="auto">
            <a:xfrm>
              <a:off x="5371" y="2210"/>
              <a:ext cx="6" cy="8"/>
            </a:xfrm>
            <a:custGeom>
              <a:avLst/>
              <a:gdLst>
                <a:gd name="T0" fmla="*/ 0 w 4"/>
                <a:gd name="T1" fmla="*/ 0 h 6"/>
                <a:gd name="T2" fmla="*/ 0 w 4"/>
                <a:gd name="T3" fmla="*/ 2 h 6"/>
                <a:gd name="T4" fmla="*/ 0 w 4"/>
                <a:gd name="T5" fmla="*/ 0 h 6"/>
              </a:gdLst>
              <a:ahLst/>
              <a:cxnLst>
                <a:cxn ang="0">
                  <a:pos x="T0" y="T1"/>
                </a:cxn>
                <a:cxn ang="0">
                  <a:pos x="T2" y="T3"/>
                </a:cxn>
                <a:cxn ang="0">
                  <a:pos x="T4" y="T5"/>
                </a:cxn>
              </a:cxnLst>
              <a:rect l="0" t="0" r="r" b="b"/>
              <a:pathLst>
                <a:path w="4" h="6">
                  <a:moveTo>
                    <a:pt x="0" y="0"/>
                  </a:moveTo>
                  <a:cubicBezTo>
                    <a:pt x="0" y="0"/>
                    <a:pt x="0" y="0"/>
                    <a:pt x="0" y="2"/>
                  </a:cubicBezTo>
                  <a:cubicBezTo>
                    <a:pt x="0" y="2"/>
                    <a:pt x="4" y="6"/>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6" name="Freeform 936">
              <a:extLst>
                <a:ext uri="{FF2B5EF4-FFF2-40B4-BE49-F238E27FC236}">
                  <a16:creationId xmlns:a16="http://schemas.microsoft.com/office/drawing/2014/main" id="{69B73AD2-BEDB-4F31-84A3-7FF96C7DAC14}"/>
                </a:ext>
              </a:extLst>
            </p:cNvPr>
            <p:cNvSpPr>
              <a:spLocks/>
            </p:cNvSpPr>
            <p:nvPr/>
          </p:nvSpPr>
          <p:spPr bwMode="auto">
            <a:xfrm>
              <a:off x="5381" y="2213"/>
              <a:ext cx="4" cy="8"/>
            </a:xfrm>
            <a:custGeom>
              <a:avLst/>
              <a:gdLst>
                <a:gd name="T0" fmla="*/ 1 w 3"/>
                <a:gd name="T1" fmla="*/ 2 h 6"/>
                <a:gd name="T2" fmla="*/ 2 w 3"/>
                <a:gd name="T3" fmla="*/ 3 h 6"/>
                <a:gd name="T4" fmla="*/ 1 w 3"/>
                <a:gd name="T5" fmla="*/ 2 h 6"/>
              </a:gdLst>
              <a:ahLst/>
              <a:cxnLst>
                <a:cxn ang="0">
                  <a:pos x="T0" y="T1"/>
                </a:cxn>
                <a:cxn ang="0">
                  <a:pos x="T2" y="T3"/>
                </a:cxn>
                <a:cxn ang="0">
                  <a:pos x="T4" y="T5"/>
                </a:cxn>
              </a:cxnLst>
              <a:rect l="0" t="0" r="r" b="b"/>
              <a:pathLst>
                <a:path w="3" h="6">
                  <a:moveTo>
                    <a:pt x="1" y="2"/>
                  </a:moveTo>
                  <a:cubicBezTo>
                    <a:pt x="1" y="2"/>
                    <a:pt x="3" y="6"/>
                    <a:pt x="2" y="3"/>
                  </a:cubicBezTo>
                  <a:cubicBezTo>
                    <a:pt x="2" y="0"/>
                    <a:pt x="0"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7" name="Freeform 937">
              <a:extLst>
                <a:ext uri="{FF2B5EF4-FFF2-40B4-BE49-F238E27FC236}">
                  <a16:creationId xmlns:a16="http://schemas.microsoft.com/office/drawing/2014/main" id="{E0E514C8-48E8-481B-95FD-7A1F3F5B5667}"/>
                </a:ext>
              </a:extLst>
            </p:cNvPr>
            <p:cNvSpPr>
              <a:spLocks/>
            </p:cNvSpPr>
            <p:nvPr/>
          </p:nvSpPr>
          <p:spPr bwMode="auto">
            <a:xfrm>
              <a:off x="5141" y="2482"/>
              <a:ext cx="45" cy="79"/>
            </a:xfrm>
            <a:custGeom>
              <a:avLst/>
              <a:gdLst>
                <a:gd name="T0" fmla="*/ 30 w 32"/>
                <a:gd name="T1" fmla="*/ 35 h 58"/>
                <a:gd name="T2" fmla="*/ 26 w 32"/>
                <a:gd name="T3" fmla="*/ 26 h 58"/>
                <a:gd name="T4" fmla="*/ 21 w 32"/>
                <a:gd name="T5" fmla="*/ 16 h 58"/>
                <a:gd name="T6" fmla="*/ 16 w 32"/>
                <a:gd name="T7" fmla="*/ 10 h 58"/>
                <a:gd name="T8" fmla="*/ 11 w 32"/>
                <a:gd name="T9" fmla="*/ 3 h 58"/>
                <a:gd name="T10" fmla="*/ 5 w 32"/>
                <a:gd name="T11" fmla="*/ 0 h 58"/>
                <a:gd name="T12" fmla="*/ 6 w 32"/>
                <a:gd name="T13" fmla="*/ 3 h 58"/>
                <a:gd name="T14" fmla="*/ 9 w 32"/>
                <a:gd name="T15" fmla="*/ 4 h 58"/>
                <a:gd name="T16" fmla="*/ 9 w 32"/>
                <a:gd name="T17" fmla="*/ 5 h 58"/>
                <a:gd name="T18" fmla="*/ 7 w 32"/>
                <a:gd name="T19" fmla="*/ 4 h 58"/>
                <a:gd name="T20" fmla="*/ 6 w 32"/>
                <a:gd name="T21" fmla="*/ 6 h 58"/>
                <a:gd name="T22" fmla="*/ 5 w 32"/>
                <a:gd name="T23" fmla="*/ 8 h 58"/>
                <a:gd name="T24" fmla="*/ 4 w 32"/>
                <a:gd name="T25" fmla="*/ 11 h 58"/>
                <a:gd name="T26" fmla="*/ 3 w 32"/>
                <a:gd name="T27" fmla="*/ 18 h 58"/>
                <a:gd name="T28" fmla="*/ 0 w 32"/>
                <a:gd name="T29" fmla="*/ 26 h 58"/>
                <a:gd name="T30" fmla="*/ 0 w 32"/>
                <a:gd name="T31" fmla="*/ 32 h 58"/>
                <a:gd name="T32" fmla="*/ 5 w 32"/>
                <a:gd name="T33" fmla="*/ 53 h 58"/>
                <a:gd name="T34" fmla="*/ 10 w 32"/>
                <a:gd name="T35" fmla="*/ 57 h 58"/>
                <a:gd name="T36" fmla="*/ 15 w 32"/>
                <a:gd name="T37" fmla="*/ 57 h 58"/>
                <a:gd name="T38" fmla="*/ 29 w 32"/>
                <a:gd name="T39" fmla="*/ 49 h 58"/>
                <a:gd name="T40" fmla="*/ 32 w 32"/>
                <a:gd name="T41" fmla="*/ 39 h 58"/>
                <a:gd name="T42" fmla="*/ 30 w 32"/>
                <a:gd name="T43" fmla="*/ 3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58">
                  <a:moveTo>
                    <a:pt x="30" y="35"/>
                  </a:moveTo>
                  <a:cubicBezTo>
                    <a:pt x="28" y="34"/>
                    <a:pt x="28" y="29"/>
                    <a:pt x="26" y="26"/>
                  </a:cubicBezTo>
                  <a:cubicBezTo>
                    <a:pt x="24" y="23"/>
                    <a:pt x="22" y="17"/>
                    <a:pt x="21" y="16"/>
                  </a:cubicBezTo>
                  <a:cubicBezTo>
                    <a:pt x="20" y="15"/>
                    <a:pt x="18" y="13"/>
                    <a:pt x="16" y="10"/>
                  </a:cubicBezTo>
                  <a:cubicBezTo>
                    <a:pt x="14" y="7"/>
                    <a:pt x="13" y="5"/>
                    <a:pt x="11" y="3"/>
                  </a:cubicBezTo>
                  <a:cubicBezTo>
                    <a:pt x="9" y="1"/>
                    <a:pt x="7" y="0"/>
                    <a:pt x="5" y="0"/>
                  </a:cubicBezTo>
                  <a:cubicBezTo>
                    <a:pt x="3" y="0"/>
                    <a:pt x="5" y="2"/>
                    <a:pt x="6" y="3"/>
                  </a:cubicBezTo>
                  <a:cubicBezTo>
                    <a:pt x="8" y="4"/>
                    <a:pt x="6" y="3"/>
                    <a:pt x="9" y="4"/>
                  </a:cubicBezTo>
                  <a:cubicBezTo>
                    <a:pt x="12" y="5"/>
                    <a:pt x="10" y="5"/>
                    <a:pt x="9" y="5"/>
                  </a:cubicBezTo>
                  <a:cubicBezTo>
                    <a:pt x="8" y="6"/>
                    <a:pt x="9" y="4"/>
                    <a:pt x="7" y="4"/>
                  </a:cubicBezTo>
                  <a:cubicBezTo>
                    <a:pt x="5" y="3"/>
                    <a:pt x="7" y="5"/>
                    <a:pt x="6" y="6"/>
                  </a:cubicBezTo>
                  <a:cubicBezTo>
                    <a:pt x="5" y="6"/>
                    <a:pt x="5" y="8"/>
                    <a:pt x="5" y="8"/>
                  </a:cubicBezTo>
                  <a:cubicBezTo>
                    <a:pt x="5" y="10"/>
                    <a:pt x="5" y="10"/>
                    <a:pt x="4" y="11"/>
                  </a:cubicBezTo>
                  <a:cubicBezTo>
                    <a:pt x="2" y="13"/>
                    <a:pt x="2" y="15"/>
                    <a:pt x="3" y="18"/>
                  </a:cubicBezTo>
                  <a:cubicBezTo>
                    <a:pt x="3" y="20"/>
                    <a:pt x="1" y="24"/>
                    <a:pt x="0" y="26"/>
                  </a:cubicBezTo>
                  <a:cubicBezTo>
                    <a:pt x="0" y="28"/>
                    <a:pt x="0" y="31"/>
                    <a:pt x="0" y="32"/>
                  </a:cubicBezTo>
                  <a:cubicBezTo>
                    <a:pt x="1" y="33"/>
                    <a:pt x="4" y="50"/>
                    <a:pt x="5" y="53"/>
                  </a:cubicBezTo>
                  <a:cubicBezTo>
                    <a:pt x="6" y="55"/>
                    <a:pt x="9" y="56"/>
                    <a:pt x="10" y="57"/>
                  </a:cubicBezTo>
                  <a:cubicBezTo>
                    <a:pt x="12" y="58"/>
                    <a:pt x="14" y="58"/>
                    <a:pt x="15" y="57"/>
                  </a:cubicBezTo>
                  <a:cubicBezTo>
                    <a:pt x="15" y="57"/>
                    <a:pt x="27" y="51"/>
                    <a:pt x="29" y="49"/>
                  </a:cubicBezTo>
                  <a:cubicBezTo>
                    <a:pt x="31" y="48"/>
                    <a:pt x="32" y="40"/>
                    <a:pt x="32" y="39"/>
                  </a:cubicBezTo>
                  <a:cubicBezTo>
                    <a:pt x="32" y="37"/>
                    <a:pt x="32" y="36"/>
                    <a:pt x="30" y="3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8" name="Freeform 938">
              <a:extLst>
                <a:ext uri="{FF2B5EF4-FFF2-40B4-BE49-F238E27FC236}">
                  <a16:creationId xmlns:a16="http://schemas.microsoft.com/office/drawing/2014/main" id="{1CC90755-1C25-4B85-AA39-0F6B61AFA195}"/>
                </a:ext>
              </a:extLst>
            </p:cNvPr>
            <p:cNvSpPr>
              <a:spLocks/>
            </p:cNvSpPr>
            <p:nvPr/>
          </p:nvSpPr>
          <p:spPr bwMode="auto">
            <a:xfrm>
              <a:off x="4429" y="2941"/>
              <a:ext cx="4" cy="6"/>
            </a:xfrm>
            <a:custGeom>
              <a:avLst/>
              <a:gdLst>
                <a:gd name="T0" fmla="*/ 2 w 3"/>
                <a:gd name="T1" fmla="*/ 4 h 4"/>
                <a:gd name="T2" fmla="*/ 1 w 3"/>
                <a:gd name="T3" fmla="*/ 1 h 4"/>
                <a:gd name="T4" fmla="*/ 0 w 3"/>
                <a:gd name="T5" fmla="*/ 2 h 4"/>
                <a:gd name="T6" fmla="*/ 2 w 3"/>
                <a:gd name="T7" fmla="*/ 4 h 4"/>
              </a:gdLst>
              <a:ahLst/>
              <a:cxnLst>
                <a:cxn ang="0">
                  <a:pos x="T0" y="T1"/>
                </a:cxn>
                <a:cxn ang="0">
                  <a:pos x="T2" y="T3"/>
                </a:cxn>
                <a:cxn ang="0">
                  <a:pos x="T4" y="T5"/>
                </a:cxn>
                <a:cxn ang="0">
                  <a:pos x="T6" y="T7"/>
                </a:cxn>
              </a:cxnLst>
              <a:rect l="0" t="0" r="r" b="b"/>
              <a:pathLst>
                <a:path w="3" h="4">
                  <a:moveTo>
                    <a:pt x="2" y="4"/>
                  </a:moveTo>
                  <a:cubicBezTo>
                    <a:pt x="2" y="4"/>
                    <a:pt x="3" y="2"/>
                    <a:pt x="1" y="1"/>
                  </a:cubicBezTo>
                  <a:cubicBezTo>
                    <a:pt x="0" y="0"/>
                    <a:pt x="0" y="0"/>
                    <a:pt x="0" y="2"/>
                  </a:cubicBezTo>
                  <a:cubicBezTo>
                    <a:pt x="1" y="3"/>
                    <a:pt x="1" y="4"/>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9" name="Freeform 939">
              <a:extLst>
                <a:ext uri="{FF2B5EF4-FFF2-40B4-BE49-F238E27FC236}">
                  <a16:creationId xmlns:a16="http://schemas.microsoft.com/office/drawing/2014/main" id="{BEE1DF98-5D68-4EFD-8792-98540E91DD64}"/>
                </a:ext>
              </a:extLst>
            </p:cNvPr>
            <p:cNvSpPr>
              <a:spLocks/>
            </p:cNvSpPr>
            <p:nvPr/>
          </p:nvSpPr>
          <p:spPr bwMode="auto">
            <a:xfrm>
              <a:off x="4411" y="2929"/>
              <a:ext cx="7" cy="7"/>
            </a:xfrm>
            <a:custGeom>
              <a:avLst/>
              <a:gdLst>
                <a:gd name="T0" fmla="*/ 5 w 5"/>
                <a:gd name="T1" fmla="*/ 2 h 5"/>
                <a:gd name="T2" fmla="*/ 3 w 5"/>
                <a:gd name="T3" fmla="*/ 1 h 5"/>
                <a:gd name="T4" fmla="*/ 2 w 5"/>
                <a:gd name="T5" fmla="*/ 3 h 5"/>
                <a:gd name="T6" fmla="*/ 5 w 5"/>
                <a:gd name="T7" fmla="*/ 2 h 5"/>
              </a:gdLst>
              <a:ahLst/>
              <a:cxnLst>
                <a:cxn ang="0">
                  <a:pos x="T0" y="T1"/>
                </a:cxn>
                <a:cxn ang="0">
                  <a:pos x="T2" y="T3"/>
                </a:cxn>
                <a:cxn ang="0">
                  <a:pos x="T4" y="T5"/>
                </a:cxn>
                <a:cxn ang="0">
                  <a:pos x="T6" y="T7"/>
                </a:cxn>
              </a:cxnLst>
              <a:rect l="0" t="0" r="r" b="b"/>
              <a:pathLst>
                <a:path w="5" h="5">
                  <a:moveTo>
                    <a:pt x="5" y="2"/>
                  </a:moveTo>
                  <a:cubicBezTo>
                    <a:pt x="5" y="2"/>
                    <a:pt x="5" y="0"/>
                    <a:pt x="3" y="1"/>
                  </a:cubicBezTo>
                  <a:cubicBezTo>
                    <a:pt x="2" y="2"/>
                    <a:pt x="0" y="2"/>
                    <a:pt x="2" y="3"/>
                  </a:cubicBezTo>
                  <a:cubicBezTo>
                    <a:pt x="4" y="4"/>
                    <a:pt x="5" y="5"/>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0" name="Freeform 940">
              <a:extLst>
                <a:ext uri="{FF2B5EF4-FFF2-40B4-BE49-F238E27FC236}">
                  <a16:creationId xmlns:a16="http://schemas.microsoft.com/office/drawing/2014/main" id="{37239A6A-47D1-49C0-9DC4-03CED2B05F4D}"/>
                </a:ext>
              </a:extLst>
            </p:cNvPr>
            <p:cNvSpPr>
              <a:spLocks/>
            </p:cNvSpPr>
            <p:nvPr/>
          </p:nvSpPr>
          <p:spPr bwMode="auto">
            <a:xfrm>
              <a:off x="4390" y="2914"/>
              <a:ext cx="7" cy="15"/>
            </a:xfrm>
            <a:custGeom>
              <a:avLst/>
              <a:gdLst>
                <a:gd name="T0" fmla="*/ 3 w 5"/>
                <a:gd name="T1" fmla="*/ 8 h 11"/>
                <a:gd name="T2" fmla="*/ 4 w 5"/>
                <a:gd name="T3" fmla="*/ 6 h 11"/>
                <a:gd name="T4" fmla="*/ 3 w 5"/>
                <a:gd name="T5" fmla="*/ 2 h 11"/>
                <a:gd name="T6" fmla="*/ 1 w 5"/>
                <a:gd name="T7" fmla="*/ 4 h 11"/>
                <a:gd name="T8" fmla="*/ 3 w 5"/>
                <a:gd name="T9" fmla="*/ 8 h 11"/>
              </a:gdLst>
              <a:ahLst/>
              <a:cxnLst>
                <a:cxn ang="0">
                  <a:pos x="T0" y="T1"/>
                </a:cxn>
                <a:cxn ang="0">
                  <a:pos x="T2" y="T3"/>
                </a:cxn>
                <a:cxn ang="0">
                  <a:pos x="T4" y="T5"/>
                </a:cxn>
                <a:cxn ang="0">
                  <a:pos x="T6" y="T7"/>
                </a:cxn>
                <a:cxn ang="0">
                  <a:pos x="T8" y="T9"/>
                </a:cxn>
              </a:cxnLst>
              <a:rect l="0" t="0" r="r" b="b"/>
              <a:pathLst>
                <a:path w="5" h="11">
                  <a:moveTo>
                    <a:pt x="3" y="8"/>
                  </a:moveTo>
                  <a:cubicBezTo>
                    <a:pt x="5" y="11"/>
                    <a:pt x="4" y="7"/>
                    <a:pt x="4" y="6"/>
                  </a:cubicBezTo>
                  <a:cubicBezTo>
                    <a:pt x="3" y="6"/>
                    <a:pt x="3" y="3"/>
                    <a:pt x="3" y="2"/>
                  </a:cubicBezTo>
                  <a:cubicBezTo>
                    <a:pt x="3" y="0"/>
                    <a:pt x="2" y="2"/>
                    <a:pt x="1" y="4"/>
                  </a:cubicBezTo>
                  <a:cubicBezTo>
                    <a:pt x="0" y="6"/>
                    <a:pt x="3" y="8"/>
                    <a:pt x="3"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1" name="Freeform 941">
              <a:extLst>
                <a:ext uri="{FF2B5EF4-FFF2-40B4-BE49-F238E27FC236}">
                  <a16:creationId xmlns:a16="http://schemas.microsoft.com/office/drawing/2014/main" id="{3F8B36F6-EDE0-4FB6-9470-37DC5CB4140D}"/>
                </a:ext>
              </a:extLst>
            </p:cNvPr>
            <p:cNvSpPr>
              <a:spLocks/>
            </p:cNvSpPr>
            <p:nvPr/>
          </p:nvSpPr>
          <p:spPr bwMode="auto">
            <a:xfrm>
              <a:off x="4148" y="1661"/>
              <a:ext cx="17" cy="8"/>
            </a:xfrm>
            <a:custGeom>
              <a:avLst/>
              <a:gdLst>
                <a:gd name="T0" fmla="*/ 6 w 12"/>
                <a:gd name="T1" fmla="*/ 5 h 6"/>
                <a:gd name="T2" fmla="*/ 8 w 12"/>
                <a:gd name="T3" fmla="*/ 4 h 6"/>
                <a:gd name="T4" fmla="*/ 2 w 12"/>
                <a:gd name="T5" fmla="*/ 2 h 6"/>
                <a:gd name="T6" fmla="*/ 6 w 12"/>
                <a:gd name="T7" fmla="*/ 5 h 6"/>
              </a:gdLst>
              <a:ahLst/>
              <a:cxnLst>
                <a:cxn ang="0">
                  <a:pos x="T0" y="T1"/>
                </a:cxn>
                <a:cxn ang="0">
                  <a:pos x="T2" y="T3"/>
                </a:cxn>
                <a:cxn ang="0">
                  <a:pos x="T4" y="T5"/>
                </a:cxn>
                <a:cxn ang="0">
                  <a:pos x="T6" y="T7"/>
                </a:cxn>
              </a:cxnLst>
              <a:rect l="0" t="0" r="r" b="b"/>
              <a:pathLst>
                <a:path w="12" h="6">
                  <a:moveTo>
                    <a:pt x="6" y="5"/>
                  </a:moveTo>
                  <a:cubicBezTo>
                    <a:pt x="7" y="5"/>
                    <a:pt x="12" y="6"/>
                    <a:pt x="8" y="4"/>
                  </a:cubicBezTo>
                  <a:cubicBezTo>
                    <a:pt x="4" y="3"/>
                    <a:pt x="0" y="0"/>
                    <a:pt x="2" y="2"/>
                  </a:cubicBezTo>
                  <a:cubicBezTo>
                    <a:pt x="2" y="2"/>
                    <a:pt x="4" y="4"/>
                    <a:pt x="6"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2" name="Freeform 942">
              <a:extLst>
                <a:ext uri="{FF2B5EF4-FFF2-40B4-BE49-F238E27FC236}">
                  <a16:creationId xmlns:a16="http://schemas.microsoft.com/office/drawing/2014/main" id="{AB99339C-4835-45D0-AFD5-75B40753B929}"/>
                </a:ext>
              </a:extLst>
            </p:cNvPr>
            <p:cNvSpPr>
              <a:spLocks/>
            </p:cNvSpPr>
            <p:nvPr/>
          </p:nvSpPr>
          <p:spPr bwMode="auto">
            <a:xfrm>
              <a:off x="4165" y="1920"/>
              <a:ext cx="54" cy="26"/>
            </a:xfrm>
            <a:custGeom>
              <a:avLst/>
              <a:gdLst>
                <a:gd name="T0" fmla="*/ 9 w 39"/>
                <a:gd name="T1" fmla="*/ 9 h 19"/>
                <a:gd name="T2" fmla="*/ 5 w 39"/>
                <a:gd name="T3" fmla="*/ 12 h 19"/>
                <a:gd name="T4" fmla="*/ 2 w 39"/>
                <a:gd name="T5" fmla="*/ 12 h 19"/>
                <a:gd name="T6" fmla="*/ 1 w 39"/>
                <a:gd name="T7" fmla="*/ 14 h 19"/>
                <a:gd name="T8" fmla="*/ 3 w 39"/>
                <a:gd name="T9" fmla="*/ 17 h 19"/>
                <a:gd name="T10" fmla="*/ 11 w 39"/>
                <a:gd name="T11" fmla="*/ 19 h 19"/>
                <a:gd name="T12" fmla="*/ 20 w 39"/>
                <a:gd name="T13" fmla="*/ 16 h 19"/>
                <a:gd name="T14" fmla="*/ 22 w 39"/>
                <a:gd name="T15" fmla="*/ 15 h 19"/>
                <a:gd name="T16" fmla="*/ 24 w 39"/>
                <a:gd name="T17" fmla="*/ 14 h 19"/>
                <a:gd name="T18" fmla="*/ 28 w 39"/>
                <a:gd name="T19" fmla="*/ 14 h 19"/>
                <a:gd name="T20" fmla="*/ 26 w 39"/>
                <a:gd name="T21" fmla="*/ 10 h 19"/>
                <a:gd name="T22" fmla="*/ 27 w 39"/>
                <a:gd name="T23" fmla="*/ 8 h 19"/>
                <a:gd name="T24" fmla="*/ 29 w 39"/>
                <a:gd name="T25" fmla="*/ 6 h 19"/>
                <a:gd name="T26" fmla="*/ 34 w 39"/>
                <a:gd name="T27" fmla="*/ 3 h 19"/>
                <a:gd name="T28" fmla="*/ 26 w 39"/>
                <a:gd name="T29" fmla="*/ 5 h 19"/>
                <a:gd name="T30" fmla="*/ 20 w 39"/>
                <a:gd name="T31" fmla="*/ 7 h 19"/>
                <a:gd name="T32" fmla="*/ 12 w 39"/>
                <a:gd name="T33" fmla="*/ 7 h 19"/>
                <a:gd name="T34" fmla="*/ 11 w 39"/>
                <a:gd name="T35" fmla="*/ 8 h 19"/>
                <a:gd name="T36" fmla="*/ 9 w 39"/>
                <a:gd name="T3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19">
                  <a:moveTo>
                    <a:pt x="9" y="9"/>
                  </a:moveTo>
                  <a:cubicBezTo>
                    <a:pt x="8" y="10"/>
                    <a:pt x="6" y="11"/>
                    <a:pt x="5" y="12"/>
                  </a:cubicBezTo>
                  <a:cubicBezTo>
                    <a:pt x="4" y="12"/>
                    <a:pt x="4" y="13"/>
                    <a:pt x="2" y="12"/>
                  </a:cubicBezTo>
                  <a:cubicBezTo>
                    <a:pt x="0" y="11"/>
                    <a:pt x="1" y="14"/>
                    <a:pt x="1" y="14"/>
                  </a:cubicBezTo>
                  <a:cubicBezTo>
                    <a:pt x="1" y="14"/>
                    <a:pt x="1" y="14"/>
                    <a:pt x="3" y="17"/>
                  </a:cubicBezTo>
                  <a:cubicBezTo>
                    <a:pt x="4" y="19"/>
                    <a:pt x="8" y="19"/>
                    <a:pt x="11" y="19"/>
                  </a:cubicBezTo>
                  <a:cubicBezTo>
                    <a:pt x="14" y="19"/>
                    <a:pt x="18" y="17"/>
                    <a:pt x="20" y="16"/>
                  </a:cubicBezTo>
                  <a:cubicBezTo>
                    <a:pt x="21" y="15"/>
                    <a:pt x="21" y="16"/>
                    <a:pt x="22" y="15"/>
                  </a:cubicBezTo>
                  <a:cubicBezTo>
                    <a:pt x="22" y="13"/>
                    <a:pt x="23" y="14"/>
                    <a:pt x="24" y="14"/>
                  </a:cubicBezTo>
                  <a:cubicBezTo>
                    <a:pt x="25" y="14"/>
                    <a:pt x="26" y="13"/>
                    <a:pt x="28" y="14"/>
                  </a:cubicBezTo>
                  <a:cubicBezTo>
                    <a:pt x="29" y="14"/>
                    <a:pt x="26" y="11"/>
                    <a:pt x="26" y="10"/>
                  </a:cubicBezTo>
                  <a:cubicBezTo>
                    <a:pt x="25" y="9"/>
                    <a:pt x="26" y="7"/>
                    <a:pt x="27" y="8"/>
                  </a:cubicBezTo>
                  <a:cubicBezTo>
                    <a:pt x="28" y="8"/>
                    <a:pt x="28" y="7"/>
                    <a:pt x="29" y="6"/>
                  </a:cubicBezTo>
                  <a:cubicBezTo>
                    <a:pt x="29" y="5"/>
                    <a:pt x="30" y="6"/>
                    <a:pt x="34" y="3"/>
                  </a:cubicBezTo>
                  <a:cubicBezTo>
                    <a:pt x="39" y="0"/>
                    <a:pt x="29" y="4"/>
                    <a:pt x="26" y="5"/>
                  </a:cubicBezTo>
                  <a:cubicBezTo>
                    <a:pt x="24" y="7"/>
                    <a:pt x="21" y="7"/>
                    <a:pt x="20" y="7"/>
                  </a:cubicBezTo>
                  <a:cubicBezTo>
                    <a:pt x="18" y="7"/>
                    <a:pt x="13" y="8"/>
                    <a:pt x="12" y="7"/>
                  </a:cubicBezTo>
                  <a:cubicBezTo>
                    <a:pt x="11" y="6"/>
                    <a:pt x="11" y="7"/>
                    <a:pt x="11" y="8"/>
                  </a:cubicBezTo>
                  <a:cubicBezTo>
                    <a:pt x="11" y="9"/>
                    <a:pt x="11" y="9"/>
                    <a:pt x="9"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3" name="Freeform 943">
              <a:extLst>
                <a:ext uri="{FF2B5EF4-FFF2-40B4-BE49-F238E27FC236}">
                  <a16:creationId xmlns:a16="http://schemas.microsoft.com/office/drawing/2014/main" id="{0A032864-342D-4F3D-8C5B-83061048FB88}"/>
                </a:ext>
              </a:extLst>
            </p:cNvPr>
            <p:cNvSpPr>
              <a:spLocks/>
            </p:cNvSpPr>
            <p:nvPr/>
          </p:nvSpPr>
          <p:spPr bwMode="auto">
            <a:xfrm>
              <a:off x="4058" y="3280"/>
              <a:ext cx="50" cy="47"/>
            </a:xfrm>
            <a:custGeom>
              <a:avLst/>
              <a:gdLst>
                <a:gd name="T0" fmla="*/ 35 w 36"/>
                <a:gd name="T1" fmla="*/ 9 h 34"/>
                <a:gd name="T2" fmla="*/ 34 w 36"/>
                <a:gd name="T3" fmla="*/ 8 h 34"/>
                <a:gd name="T4" fmla="*/ 28 w 36"/>
                <a:gd name="T5" fmla="*/ 4 h 34"/>
                <a:gd name="T6" fmla="*/ 27 w 36"/>
                <a:gd name="T7" fmla="*/ 3 h 34"/>
                <a:gd name="T8" fmla="*/ 26 w 36"/>
                <a:gd name="T9" fmla="*/ 3 h 34"/>
                <a:gd name="T10" fmla="*/ 24 w 36"/>
                <a:gd name="T11" fmla="*/ 0 h 34"/>
                <a:gd name="T12" fmla="*/ 22 w 36"/>
                <a:gd name="T13" fmla="*/ 0 h 34"/>
                <a:gd name="T14" fmla="*/ 19 w 36"/>
                <a:gd name="T15" fmla="*/ 2 h 34"/>
                <a:gd name="T16" fmla="*/ 17 w 36"/>
                <a:gd name="T17" fmla="*/ 3 h 34"/>
                <a:gd name="T18" fmla="*/ 11 w 36"/>
                <a:gd name="T19" fmla="*/ 6 h 34"/>
                <a:gd name="T20" fmla="*/ 10 w 36"/>
                <a:gd name="T21" fmla="*/ 7 h 34"/>
                <a:gd name="T22" fmla="*/ 7 w 36"/>
                <a:gd name="T23" fmla="*/ 11 h 34"/>
                <a:gd name="T24" fmla="*/ 4 w 36"/>
                <a:gd name="T25" fmla="*/ 15 h 34"/>
                <a:gd name="T26" fmla="*/ 3 w 36"/>
                <a:gd name="T27" fmla="*/ 16 h 34"/>
                <a:gd name="T28" fmla="*/ 0 w 36"/>
                <a:gd name="T29" fmla="*/ 17 h 34"/>
                <a:gd name="T30" fmla="*/ 2 w 36"/>
                <a:gd name="T31" fmla="*/ 21 h 34"/>
                <a:gd name="T32" fmla="*/ 5 w 36"/>
                <a:gd name="T33" fmla="*/ 27 h 34"/>
                <a:gd name="T34" fmla="*/ 6 w 36"/>
                <a:gd name="T35" fmla="*/ 29 h 34"/>
                <a:gd name="T36" fmla="*/ 13 w 36"/>
                <a:gd name="T37" fmla="*/ 33 h 34"/>
                <a:gd name="T38" fmla="*/ 15 w 36"/>
                <a:gd name="T39" fmla="*/ 34 h 34"/>
                <a:gd name="T40" fmla="*/ 16 w 36"/>
                <a:gd name="T41" fmla="*/ 33 h 34"/>
                <a:gd name="T42" fmla="*/ 19 w 36"/>
                <a:gd name="T43" fmla="*/ 27 h 34"/>
                <a:gd name="T44" fmla="*/ 20 w 36"/>
                <a:gd name="T45" fmla="*/ 26 h 34"/>
                <a:gd name="T46" fmla="*/ 29 w 36"/>
                <a:gd name="T47" fmla="*/ 23 h 34"/>
                <a:gd name="T48" fmla="*/ 31 w 36"/>
                <a:gd name="T49" fmla="*/ 22 h 34"/>
                <a:gd name="T50" fmla="*/ 32 w 36"/>
                <a:gd name="T51" fmla="*/ 21 h 34"/>
                <a:gd name="T52" fmla="*/ 31 w 36"/>
                <a:gd name="T53" fmla="*/ 20 h 34"/>
                <a:gd name="T54" fmla="*/ 32 w 36"/>
                <a:gd name="T55" fmla="*/ 19 h 34"/>
                <a:gd name="T56" fmla="*/ 33 w 36"/>
                <a:gd name="T57" fmla="*/ 16 h 34"/>
                <a:gd name="T58" fmla="*/ 34 w 36"/>
                <a:gd name="T59" fmla="*/ 15 h 34"/>
                <a:gd name="T60" fmla="*/ 34 w 36"/>
                <a:gd name="T61" fmla="*/ 15 h 34"/>
                <a:gd name="T62" fmla="*/ 36 w 36"/>
                <a:gd name="T63" fmla="*/ 13 h 34"/>
                <a:gd name="T64" fmla="*/ 36 w 36"/>
                <a:gd name="T65" fmla="*/ 12 h 34"/>
                <a:gd name="T66" fmla="*/ 35 w 36"/>
                <a:gd name="T67" fmla="*/ 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34">
                  <a:moveTo>
                    <a:pt x="35" y="9"/>
                  </a:moveTo>
                  <a:cubicBezTo>
                    <a:pt x="34" y="9"/>
                    <a:pt x="34" y="8"/>
                    <a:pt x="34" y="8"/>
                  </a:cubicBezTo>
                  <a:cubicBezTo>
                    <a:pt x="33" y="8"/>
                    <a:pt x="29" y="4"/>
                    <a:pt x="28" y="4"/>
                  </a:cubicBezTo>
                  <a:cubicBezTo>
                    <a:pt x="28" y="3"/>
                    <a:pt x="27" y="3"/>
                    <a:pt x="27" y="3"/>
                  </a:cubicBezTo>
                  <a:cubicBezTo>
                    <a:pt x="27" y="3"/>
                    <a:pt x="26" y="3"/>
                    <a:pt x="26" y="3"/>
                  </a:cubicBezTo>
                  <a:cubicBezTo>
                    <a:pt x="26" y="3"/>
                    <a:pt x="25" y="1"/>
                    <a:pt x="24" y="0"/>
                  </a:cubicBezTo>
                  <a:cubicBezTo>
                    <a:pt x="24" y="0"/>
                    <a:pt x="23" y="0"/>
                    <a:pt x="22" y="0"/>
                  </a:cubicBezTo>
                  <a:cubicBezTo>
                    <a:pt x="22" y="0"/>
                    <a:pt x="20" y="1"/>
                    <a:pt x="19" y="2"/>
                  </a:cubicBezTo>
                  <a:cubicBezTo>
                    <a:pt x="18" y="2"/>
                    <a:pt x="18" y="2"/>
                    <a:pt x="17" y="3"/>
                  </a:cubicBezTo>
                  <a:cubicBezTo>
                    <a:pt x="17" y="3"/>
                    <a:pt x="11" y="6"/>
                    <a:pt x="11" y="6"/>
                  </a:cubicBezTo>
                  <a:cubicBezTo>
                    <a:pt x="10" y="6"/>
                    <a:pt x="10" y="7"/>
                    <a:pt x="10" y="7"/>
                  </a:cubicBezTo>
                  <a:cubicBezTo>
                    <a:pt x="10" y="8"/>
                    <a:pt x="8" y="11"/>
                    <a:pt x="7" y="11"/>
                  </a:cubicBezTo>
                  <a:cubicBezTo>
                    <a:pt x="7" y="12"/>
                    <a:pt x="5" y="14"/>
                    <a:pt x="4" y="15"/>
                  </a:cubicBezTo>
                  <a:cubicBezTo>
                    <a:pt x="4" y="15"/>
                    <a:pt x="3" y="16"/>
                    <a:pt x="3" y="16"/>
                  </a:cubicBezTo>
                  <a:cubicBezTo>
                    <a:pt x="2" y="16"/>
                    <a:pt x="1" y="16"/>
                    <a:pt x="0" y="17"/>
                  </a:cubicBezTo>
                  <a:cubicBezTo>
                    <a:pt x="0" y="18"/>
                    <a:pt x="1" y="21"/>
                    <a:pt x="2" y="21"/>
                  </a:cubicBezTo>
                  <a:cubicBezTo>
                    <a:pt x="2" y="22"/>
                    <a:pt x="4" y="26"/>
                    <a:pt x="5" y="27"/>
                  </a:cubicBezTo>
                  <a:cubicBezTo>
                    <a:pt x="5" y="28"/>
                    <a:pt x="5" y="28"/>
                    <a:pt x="6" y="29"/>
                  </a:cubicBezTo>
                  <a:cubicBezTo>
                    <a:pt x="7" y="29"/>
                    <a:pt x="13" y="33"/>
                    <a:pt x="13" y="33"/>
                  </a:cubicBezTo>
                  <a:cubicBezTo>
                    <a:pt x="14" y="34"/>
                    <a:pt x="14" y="34"/>
                    <a:pt x="15" y="34"/>
                  </a:cubicBezTo>
                  <a:cubicBezTo>
                    <a:pt x="16" y="34"/>
                    <a:pt x="16" y="33"/>
                    <a:pt x="16" y="33"/>
                  </a:cubicBezTo>
                  <a:cubicBezTo>
                    <a:pt x="16" y="33"/>
                    <a:pt x="19" y="27"/>
                    <a:pt x="19" y="27"/>
                  </a:cubicBezTo>
                  <a:cubicBezTo>
                    <a:pt x="20" y="26"/>
                    <a:pt x="20" y="26"/>
                    <a:pt x="20" y="26"/>
                  </a:cubicBezTo>
                  <a:cubicBezTo>
                    <a:pt x="20" y="26"/>
                    <a:pt x="29" y="23"/>
                    <a:pt x="29" y="23"/>
                  </a:cubicBezTo>
                  <a:cubicBezTo>
                    <a:pt x="30" y="23"/>
                    <a:pt x="31" y="22"/>
                    <a:pt x="31" y="22"/>
                  </a:cubicBezTo>
                  <a:cubicBezTo>
                    <a:pt x="32" y="22"/>
                    <a:pt x="32" y="21"/>
                    <a:pt x="32" y="21"/>
                  </a:cubicBezTo>
                  <a:cubicBezTo>
                    <a:pt x="32" y="21"/>
                    <a:pt x="31" y="20"/>
                    <a:pt x="31" y="20"/>
                  </a:cubicBezTo>
                  <a:cubicBezTo>
                    <a:pt x="31" y="19"/>
                    <a:pt x="32" y="19"/>
                    <a:pt x="32" y="19"/>
                  </a:cubicBezTo>
                  <a:cubicBezTo>
                    <a:pt x="32" y="19"/>
                    <a:pt x="33" y="17"/>
                    <a:pt x="33" y="16"/>
                  </a:cubicBezTo>
                  <a:cubicBezTo>
                    <a:pt x="33" y="16"/>
                    <a:pt x="34" y="16"/>
                    <a:pt x="34" y="15"/>
                  </a:cubicBezTo>
                  <a:cubicBezTo>
                    <a:pt x="34" y="15"/>
                    <a:pt x="34" y="15"/>
                    <a:pt x="34" y="15"/>
                  </a:cubicBezTo>
                  <a:cubicBezTo>
                    <a:pt x="34" y="15"/>
                    <a:pt x="35" y="13"/>
                    <a:pt x="36" y="13"/>
                  </a:cubicBezTo>
                  <a:cubicBezTo>
                    <a:pt x="36" y="13"/>
                    <a:pt x="36" y="12"/>
                    <a:pt x="36" y="12"/>
                  </a:cubicBezTo>
                  <a:cubicBezTo>
                    <a:pt x="36" y="12"/>
                    <a:pt x="35" y="9"/>
                    <a:pt x="35"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4" name="Freeform 944">
              <a:extLst>
                <a:ext uri="{FF2B5EF4-FFF2-40B4-BE49-F238E27FC236}">
                  <a16:creationId xmlns:a16="http://schemas.microsoft.com/office/drawing/2014/main" id="{3EA31CAC-79C9-4EE6-A113-1B9E76E16150}"/>
                </a:ext>
              </a:extLst>
            </p:cNvPr>
            <p:cNvSpPr>
              <a:spLocks/>
            </p:cNvSpPr>
            <p:nvPr/>
          </p:nvSpPr>
          <p:spPr bwMode="auto">
            <a:xfrm>
              <a:off x="4136" y="3217"/>
              <a:ext cx="27" cy="36"/>
            </a:xfrm>
            <a:custGeom>
              <a:avLst/>
              <a:gdLst>
                <a:gd name="T0" fmla="*/ 17 w 20"/>
                <a:gd name="T1" fmla="*/ 4 h 26"/>
                <a:gd name="T2" fmla="*/ 15 w 20"/>
                <a:gd name="T3" fmla="*/ 4 h 26"/>
                <a:gd name="T4" fmla="*/ 10 w 20"/>
                <a:gd name="T5" fmla="*/ 1 h 26"/>
                <a:gd name="T6" fmla="*/ 9 w 20"/>
                <a:gd name="T7" fmla="*/ 1 h 26"/>
                <a:gd name="T8" fmla="*/ 6 w 20"/>
                <a:gd name="T9" fmla="*/ 4 h 26"/>
                <a:gd name="T10" fmla="*/ 4 w 20"/>
                <a:gd name="T11" fmla="*/ 6 h 26"/>
                <a:gd name="T12" fmla="*/ 0 w 20"/>
                <a:gd name="T13" fmla="*/ 12 h 26"/>
                <a:gd name="T14" fmla="*/ 0 w 20"/>
                <a:gd name="T15" fmla="*/ 16 h 26"/>
                <a:gd name="T16" fmla="*/ 1 w 20"/>
                <a:gd name="T17" fmla="*/ 17 h 26"/>
                <a:gd name="T18" fmla="*/ 2 w 20"/>
                <a:gd name="T19" fmla="*/ 18 h 26"/>
                <a:gd name="T20" fmla="*/ 6 w 20"/>
                <a:gd name="T21" fmla="*/ 24 h 26"/>
                <a:gd name="T22" fmla="*/ 7 w 20"/>
                <a:gd name="T23" fmla="*/ 25 h 26"/>
                <a:gd name="T24" fmla="*/ 17 w 20"/>
                <a:gd name="T25" fmla="*/ 25 h 26"/>
                <a:gd name="T26" fmla="*/ 17 w 20"/>
                <a:gd name="T27" fmla="*/ 24 h 26"/>
                <a:gd name="T28" fmla="*/ 18 w 20"/>
                <a:gd name="T29" fmla="*/ 18 h 26"/>
                <a:gd name="T30" fmla="*/ 19 w 20"/>
                <a:gd name="T31" fmla="*/ 18 h 26"/>
                <a:gd name="T32" fmla="*/ 20 w 20"/>
                <a:gd name="T33" fmla="*/ 18 h 26"/>
                <a:gd name="T34" fmla="*/ 19 w 20"/>
                <a:gd name="T35" fmla="*/ 8 h 26"/>
                <a:gd name="T36" fmla="*/ 18 w 20"/>
                <a:gd name="T37" fmla="*/ 5 h 26"/>
                <a:gd name="T38" fmla="*/ 17 w 20"/>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6">
                  <a:moveTo>
                    <a:pt x="17" y="4"/>
                  </a:moveTo>
                  <a:cubicBezTo>
                    <a:pt x="16" y="4"/>
                    <a:pt x="15" y="4"/>
                    <a:pt x="15" y="4"/>
                  </a:cubicBezTo>
                  <a:cubicBezTo>
                    <a:pt x="14" y="4"/>
                    <a:pt x="10" y="2"/>
                    <a:pt x="10" y="1"/>
                  </a:cubicBezTo>
                  <a:cubicBezTo>
                    <a:pt x="9" y="0"/>
                    <a:pt x="9" y="1"/>
                    <a:pt x="9" y="1"/>
                  </a:cubicBezTo>
                  <a:cubicBezTo>
                    <a:pt x="8" y="2"/>
                    <a:pt x="6" y="3"/>
                    <a:pt x="6" y="4"/>
                  </a:cubicBezTo>
                  <a:cubicBezTo>
                    <a:pt x="5" y="4"/>
                    <a:pt x="4" y="6"/>
                    <a:pt x="4" y="6"/>
                  </a:cubicBezTo>
                  <a:cubicBezTo>
                    <a:pt x="4" y="6"/>
                    <a:pt x="0" y="11"/>
                    <a:pt x="0" y="12"/>
                  </a:cubicBezTo>
                  <a:cubicBezTo>
                    <a:pt x="0" y="12"/>
                    <a:pt x="0" y="16"/>
                    <a:pt x="0" y="16"/>
                  </a:cubicBezTo>
                  <a:cubicBezTo>
                    <a:pt x="0" y="16"/>
                    <a:pt x="0" y="17"/>
                    <a:pt x="1" y="17"/>
                  </a:cubicBezTo>
                  <a:cubicBezTo>
                    <a:pt x="1" y="17"/>
                    <a:pt x="2" y="18"/>
                    <a:pt x="2" y="18"/>
                  </a:cubicBezTo>
                  <a:cubicBezTo>
                    <a:pt x="2" y="18"/>
                    <a:pt x="6" y="23"/>
                    <a:pt x="6" y="24"/>
                  </a:cubicBezTo>
                  <a:cubicBezTo>
                    <a:pt x="6" y="24"/>
                    <a:pt x="7" y="25"/>
                    <a:pt x="7" y="25"/>
                  </a:cubicBezTo>
                  <a:cubicBezTo>
                    <a:pt x="7" y="25"/>
                    <a:pt x="16" y="25"/>
                    <a:pt x="17" y="25"/>
                  </a:cubicBezTo>
                  <a:cubicBezTo>
                    <a:pt x="18" y="26"/>
                    <a:pt x="17" y="24"/>
                    <a:pt x="17" y="24"/>
                  </a:cubicBezTo>
                  <a:cubicBezTo>
                    <a:pt x="17" y="23"/>
                    <a:pt x="18" y="19"/>
                    <a:pt x="18" y="18"/>
                  </a:cubicBezTo>
                  <a:cubicBezTo>
                    <a:pt x="18" y="18"/>
                    <a:pt x="18" y="18"/>
                    <a:pt x="19" y="18"/>
                  </a:cubicBezTo>
                  <a:cubicBezTo>
                    <a:pt x="19" y="18"/>
                    <a:pt x="20" y="18"/>
                    <a:pt x="20" y="18"/>
                  </a:cubicBezTo>
                  <a:cubicBezTo>
                    <a:pt x="20" y="15"/>
                    <a:pt x="19" y="9"/>
                    <a:pt x="19" y="8"/>
                  </a:cubicBezTo>
                  <a:cubicBezTo>
                    <a:pt x="19" y="7"/>
                    <a:pt x="19" y="5"/>
                    <a:pt x="18" y="5"/>
                  </a:cubicBezTo>
                  <a:cubicBezTo>
                    <a:pt x="18" y="5"/>
                    <a:pt x="18" y="4"/>
                    <a:pt x="17"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5" name="Freeform 945">
              <a:extLst>
                <a:ext uri="{FF2B5EF4-FFF2-40B4-BE49-F238E27FC236}">
                  <a16:creationId xmlns:a16="http://schemas.microsoft.com/office/drawing/2014/main" id="{F1622020-88E1-4889-8D94-6FD3D3F3EDEF}"/>
                </a:ext>
              </a:extLst>
            </p:cNvPr>
            <p:cNvSpPr>
              <a:spLocks/>
            </p:cNvSpPr>
            <p:nvPr/>
          </p:nvSpPr>
          <p:spPr bwMode="auto">
            <a:xfrm>
              <a:off x="3913" y="3048"/>
              <a:ext cx="193" cy="195"/>
            </a:xfrm>
            <a:custGeom>
              <a:avLst/>
              <a:gdLst>
                <a:gd name="T0" fmla="*/ 58 w 140"/>
                <a:gd name="T1" fmla="*/ 8 h 142"/>
                <a:gd name="T2" fmla="*/ 53 w 140"/>
                <a:gd name="T3" fmla="*/ 10 h 142"/>
                <a:gd name="T4" fmla="*/ 49 w 140"/>
                <a:gd name="T5" fmla="*/ 3 h 142"/>
                <a:gd name="T6" fmla="*/ 15 w 140"/>
                <a:gd name="T7" fmla="*/ 9 h 142"/>
                <a:gd name="T8" fmla="*/ 16 w 140"/>
                <a:gd name="T9" fmla="*/ 62 h 142"/>
                <a:gd name="T10" fmla="*/ 1 w 140"/>
                <a:gd name="T11" fmla="*/ 65 h 142"/>
                <a:gd name="T12" fmla="*/ 1 w 140"/>
                <a:gd name="T13" fmla="*/ 108 h 142"/>
                <a:gd name="T14" fmla="*/ 10 w 140"/>
                <a:gd name="T15" fmla="*/ 119 h 142"/>
                <a:gd name="T16" fmla="*/ 13 w 140"/>
                <a:gd name="T17" fmla="*/ 131 h 142"/>
                <a:gd name="T18" fmla="*/ 11 w 140"/>
                <a:gd name="T19" fmla="*/ 141 h 142"/>
                <a:gd name="T20" fmla="*/ 16 w 140"/>
                <a:gd name="T21" fmla="*/ 141 h 142"/>
                <a:gd name="T22" fmla="*/ 23 w 140"/>
                <a:gd name="T23" fmla="*/ 141 h 142"/>
                <a:gd name="T24" fmla="*/ 39 w 140"/>
                <a:gd name="T25" fmla="*/ 130 h 142"/>
                <a:gd name="T26" fmla="*/ 42 w 140"/>
                <a:gd name="T27" fmla="*/ 123 h 142"/>
                <a:gd name="T28" fmla="*/ 50 w 140"/>
                <a:gd name="T29" fmla="*/ 117 h 142"/>
                <a:gd name="T30" fmla="*/ 71 w 140"/>
                <a:gd name="T31" fmla="*/ 125 h 142"/>
                <a:gd name="T32" fmla="*/ 81 w 140"/>
                <a:gd name="T33" fmla="*/ 123 h 142"/>
                <a:gd name="T34" fmla="*/ 88 w 140"/>
                <a:gd name="T35" fmla="*/ 110 h 142"/>
                <a:gd name="T36" fmla="*/ 89 w 140"/>
                <a:gd name="T37" fmla="*/ 108 h 142"/>
                <a:gd name="T38" fmla="*/ 95 w 140"/>
                <a:gd name="T39" fmla="*/ 106 h 142"/>
                <a:gd name="T40" fmla="*/ 102 w 140"/>
                <a:gd name="T41" fmla="*/ 101 h 142"/>
                <a:gd name="T42" fmla="*/ 105 w 140"/>
                <a:gd name="T43" fmla="*/ 91 h 142"/>
                <a:gd name="T44" fmla="*/ 118 w 140"/>
                <a:gd name="T45" fmla="*/ 81 h 142"/>
                <a:gd name="T46" fmla="*/ 130 w 140"/>
                <a:gd name="T47" fmla="*/ 73 h 142"/>
                <a:gd name="T48" fmla="*/ 133 w 140"/>
                <a:gd name="T49" fmla="*/ 71 h 142"/>
                <a:gd name="T50" fmla="*/ 140 w 140"/>
                <a:gd name="T51" fmla="*/ 68 h 142"/>
                <a:gd name="T52" fmla="*/ 135 w 140"/>
                <a:gd name="T53" fmla="*/ 62 h 142"/>
                <a:gd name="T54" fmla="*/ 121 w 140"/>
                <a:gd name="T55" fmla="*/ 59 h 142"/>
                <a:gd name="T56" fmla="*/ 115 w 140"/>
                <a:gd name="T57" fmla="*/ 49 h 142"/>
                <a:gd name="T58" fmla="*/ 115 w 140"/>
                <a:gd name="T59" fmla="*/ 42 h 142"/>
                <a:gd name="T60" fmla="*/ 109 w 140"/>
                <a:gd name="T61" fmla="*/ 38 h 142"/>
                <a:gd name="T62" fmla="*/ 95 w 140"/>
                <a:gd name="T63" fmla="*/ 29 h 142"/>
                <a:gd name="T64" fmla="*/ 89 w 140"/>
                <a:gd name="T65" fmla="*/ 18 h 142"/>
                <a:gd name="T66" fmla="*/ 79 w 140"/>
                <a:gd name="T67" fmla="*/ 0 h 142"/>
                <a:gd name="T68" fmla="*/ 63 w 140"/>
                <a:gd name="T69"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0" h="142">
                  <a:moveTo>
                    <a:pt x="63" y="4"/>
                  </a:moveTo>
                  <a:cubicBezTo>
                    <a:pt x="62" y="5"/>
                    <a:pt x="58" y="7"/>
                    <a:pt x="58" y="8"/>
                  </a:cubicBezTo>
                  <a:cubicBezTo>
                    <a:pt x="57" y="9"/>
                    <a:pt x="56" y="10"/>
                    <a:pt x="55" y="10"/>
                  </a:cubicBezTo>
                  <a:cubicBezTo>
                    <a:pt x="55" y="11"/>
                    <a:pt x="54" y="11"/>
                    <a:pt x="53" y="10"/>
                  </a:cubicBezTo>
                  <a:cubicBezTo>
                    <a:pt x="52" y="9"/>
                    <a:pt x="50" y="5"/>
                    <a:pt x="50" y="4"/>
                  </a:cubicBezTo>
                  <a:cubicBezTo>
                    <a:pt x="49" y="3"/>
                    <a:pt x="49" y="3"/>
                    <a:pt x="49" y="3"/>
                  </a:cubicBezTo>
                  <a:cubicBezTo>
                    <a:pt x="49" y="3"/>
                    <a:pt x="17" y="8"/>
                    <a:pt x="16" y="8"/>
                  </a:cubicBezTo>
                  <a:cubicBezTo>
                    <a:pt x="15" y="8"/>
                    <a:pt x="15" y="9"/>
                    <a:pt x="15" y="9"/>
                  </a:cubicBezTo>
                  <a:cubicBezTo>
                    <a:pt x="15" y="9"/>
                    <a:pt x="15" y="41"/>
                    <a:pt x="15" y="43"/>
                  </a:cubicBezTo>
                  <a:cubicBezTo>
                    <a:pt x="15" y="44"/>
                    <a:pt x="16" y="58"/>
                    <a:pt x="16" y="62"/>
                  </a:cubicBezTo>
                  <a:cubicBezTo>
                    <a:pt x="16" y="65"/>
                    <a:pt x="11" y="65"/>
                    <a:pt x="11" y="65"/>
                  </a:cubicBezTo>
                  <a:cubicBezTo>
                    <a:pt x="11" y="65"/>
                    <a:pt x="2" y="65"/>
                    <a:pt x="1" y="65"/>
                  </a:cubicBezTo>
                  <a:cubicBezTo>
                    <a:pt x="0" y="65"/>
                    <a:pt x="1" y="66"/>
                    <a:pt x="1" y="66"/>
                  </a:cubicBezTo>
                  <a:cubicBezTo>
                    <a:pt x="1" y="108"/>
                    <a:pt x="1" y="108"/>
                    <a:pt x="1" y="108"/>
                  </a:cubicBezTo>
                  <a:cubicBezTo>
                    <a:pt x="2" y="109"/>
                    <a:pt x="5" y="111"/>
                    <a:pt x="5" y="112"/>
                  </a:cubicBezTo>
                  <a:cubicBezTo>
                    <a:pt x="7" y="113"/>
                    <a:pt x="9" y="116"/>
                    <a:pt x="10" y="119"/>
                  </a:cubicBezTo>
                  <a:cubicBezTo>
                    <a:pt x="11" y="122"/>
                    <a:pt x="13" y="124"/>
                    <a:pt x="13" y="126"/>
                  </a:cubicBezTo>
                  <a:cubicBezTo>
                    <a:pt x="13" y="127"/>
                    <a:pt x="14" y="130"/>
                    <a:pt x="13" y="131"/>
                  </a:cubicBezTo>
                  <a:cubicBezTo>
                    <a:pt x="12" y="133"/>
                    <a:pt x="10" y="135"/>
                    <a:pt x="10" y="137"/>
                  </a:cubicBezTo>
                  <a:cubicBezTo>
                    <a:pt x="10" y="138"/>
                    <a:pt x="10" y="140"/>
                    <a:pt x="11" y="141"/>
                  </a:cubicBezTo>
                  <a:cubicBezTo>
                    <a:pt x="11" y="142"/>
                    <a:pt x="11" y="142"/>
                    <a:pt x="11" y="142"/>
                  </a:cubicBezTo>
                  <a:cubicBezTo>
                    <a:pt x="12" y="141"/>
                    <a:pt x="14" y="141"/>
                    <a:pt x="16" y="141"/>
                  </a:cubicBezTo>
                  <a:cubicBezTo>
                    <a:pt x="17" y="142"/>
                    <a:pt x="20" y="141"/>
                    <a:pt x="21" y="141"/>
                  </a:cubicBezTo>
                  <a:cubicBezTo>
                    <a:pt x="22" y="141"/>
                    <a:pt x="22" y="141"/>
                    <a:pt x="23" y="141"/>
                  </a:cubicBezTo>
                  <a:cubicBezTo>
                    <a:pt x="23" y="141"/>
                    <a:pt x="25" y="142"/>
                    <a:pt x="26" y="141"/>
                  </a:cubicBezTo>
                  <a:cubicBezTo>
                    <a:pt x="28" y="140"/>
                    <a:pt x="39" y="130"/>
                    <a:pt x="39" y="130"/>
                  </a:cubicBezTo>
                  <a:cubicBezTo>
                    <a:pt x="39" y="130"/>
                    <a:pt x="40" y="129"/>
                    <a:pt x="41" y="128"/>
                  </a:cubicBezTo>
                  <a:cubicBezTo>
                    <a:pt x="41" y="127"/>
                    <a:pt x="42" y="124"/>
                    <a:pt x="42" y="123"/>
                  </a:cubicBezTo>
                  <a:cubicBezTo>
                    <a:pt x="42" y="122"/>
                    <a:pt x="43" y="119"/>
                    <a:pt x="44" y="117"/>
                  </a:cubicBezTo>
                  <a:cubicBezTo>
                    <a:pt x="46" y="116"/>
                    <a:pt x="48" y="116"/>
                    <a:pt x="50" y="117"/>
                  </a:cubicBezTo>
                  <a:cubicBezTo>
                    <a:pt x="53" y="119"/>
                    <a:pt x="63" y="122"/>
                    <a:pt x="65" y="123"/>
                  </a:cubicBezTo>
                  <a:cubicBezTo>
                    <a:pt x="66" y="123"/>
                    <a:pt x="69" y="125"/>
                    <a:pt x="71" y="125"/>
                  </a:cubicBezTo>
                  <a:cubicBezTo>
                    <a:pt x="73" y="124"/>
                    <a:pt x="76" y="124"/>
                    <a:pt x="78" y="124"/>
                  </a:cubicBezTo>
                  <a:cubicBezTo>
                    <a:pt x="79" y="124"/>
                    <a:pt x="80" y="124"/>
                    <a:pt x="81" y="123"/>
                  </a:cubicBezTo>
                  <a:cubicBezTo>
                    <a:pt x="82" y="122"/>
                    <a:pt x="84" y="120"/>
                    <a:pt x="85" y="118"/>
                  </a:cubicBezTo>
                  <a:cubicBezTo>
                    <a:pt x="86" y="117"/>
                    <a:pt x="87" y="111"/>
                    <a:pt x="88" y="110"/>
                  </a:cubicBezTo>
                  <a:cubicBezTo>
                    <a:pt x="88" y="109"/>
                    <a:pt x="88" y="109"/>
                    <a:pt x="88" y="109"/>
                  </a:cubicBezTo>
                  <a:cubicBezTo>
                    <a:pt x="88" y="109"/>
                    <a:pt x="87" y="108"/>
                    <a:pt x="89" y="108"/>
                  </a:cubicBezTo>
                  <a:cubicBezTo>
                    <a:pt x="90" y="107"/>
                    <a:pt x="91" y="107"/>
                    <a:pt x="92" y="107"/>
                  </a:cubicBezTo>
                  <a:cubicBezTo>
                    <a:pt x="92" y="107"/>
                    <a:pt x="94" y="107"/>
                    <a:pt x="95" y="106"/>
                  </a:cubicBezTo>
                  <a:cubicBezTo>
                    <a:pt x="95" y="106"/>
                    <a:pt x="95" y="106"/>
                    <a:pt x="96" y="106"/>
                  </a:cubicBezTo>
                  <a:cubicBezTo>
                    <a:pt x="97" y="105"/>
                    <a:pt x="101" y="102"/>
                    <a:pt x="102" y="101"/>
                  </a:cubicBezTo>
                  <a:cubicBezTo>
                    <a:pt x="102" y="99"/>
                    <a:pt x="103" y="96"/>
                    <a:pt x="104" y="94"/>
                  </a:cubicBezTo>
                  <a:cubicBezTo>
                    <a:pt x="104" y="91"/>
                    <a:pt x="104" y="92"/>
                    <a:pt x="105" y="91"/>
                  </a:cubicBezTo>
                  <a:cubicBezTo>
                    <a:pt x="106" y="90"/>
                    <a:pt x="117" y="82"/>
                    <a:pt x="117" y="82"/>
                  </a:cubicBezTo>
                  <a:cubicBezTo>
                    <a:pt x="117" y="82"/>
                    <a:pt x="118" y="82"/>
                    <a:pt x="118" y="81"/>
                  </a:cubicBezTo>
                  <a:cubicBezTo>
                    <a:pt x="119" y="81"/>
                    <a:pt x="123" y="75"/>
                    <a:pt x="125" y="74"/>
                  </a:cubicBezTo>
                  <a:cubicBezTo>
                    <a:pt x="127" y="74"/>
                    <a:pt x="129" y="73"/>
                    <a:pt x="130" y="73"/>
                  </a:cubicBezTo>
                  <a:cubicBezTo>
                    <a:pt x="131" y="73"/>
                    <a:pt x="133" y="72"/>
                    <a:pt x="133" y="72"/>
                  </a:cubicBezTo>
                  <a:cubicBezTo>
                    <a:pt x="133" y="72"/>
                    <a:pt x="133" y="71"/>
                    <a:pt x="133" y="71"/>
                  </a:cubicBezTo>
                  <a:cubicBezTo>
                    <a:pt x="133" y="71"/>
                    <a:pt x="134" y="69"/>
                    <a:pt x="137" y="68"/>
                  </a:cubicBezTo>
                  <a:cubicBezTo>
                    <a:pt x="138" y="68"/>
                    <a:pt x="139" y="68"/>
                    <a:pt x="140" y="68"/>
                  </a:cubicBezTo>
                  <a:cubicBezTo>
                    <a:pt x="138" y="67"/>
                    <a:pt x="136" y="65"/>
                    <a:pt x="136" y="65"/>
                  </a:cubicBezTo>
                  <a:cubicBezTo>
                    <a:pt x="135" y="64"/>
                    <a:pt x="135" y="63"/>
                    <a:pt x="135" y="62"/>
                  </a:cubicBezTo>
                  <a:cubicBezTo>
                    <a:pt x="136" y="62"/>
                    <a:pt x="133" y="61"/>
                    <a:pt x="131" y="61"/>
                  </a:cubicBezTo>
                  <a:cubicBezTo>
                    <a:pt x="130" y="61"/>
                    <a:pt x="122" y="59"/>
                    <a:pt x="121" y="59"/>
                  </a:cubicBezTo>
                  <a:cubicBezTo>
                    <a:pt x="119" y="58"/>
                    <a:pt x="119" y="58"/>
                    <a:pt x="119" y="58"/>
                  </a:cubicBezTo>
                  <a:cubicBezTo>
                    <a:pt x="119" y="58"/>
                    <a:pt x="115" y="50"/>
                    <a:pt x="115" y="49"/>
                  </a:cubicBezTo>
                  <a:cubicBezTo>
                    <a:pt x="115" y="49"/>
                    <a:pt x="115" y="47"/>
                    <a:pt x="115" y="46"/>
                  </a:cubicBezTo>
                  <a:cubicBezTo>
                    <a:pt x="115" y="45"/>
                    <a:pt x="115" y="44"/>
                    <a:pt x="115" y="42"/>
                  </a:cubicBezTo>
                  <a:cubicBezTo>
                    <a:pt x="115" y="41"/>
                    <a:pt x="110" y="42"/>
                    <a:pt x="109" y="42"/>
                  </a:cubicBezTo>
                  <a:cubicBezTo>
                    <a:pt x="109" y="42"/>
                    <a:pt x="109" y="41"/>
                    <a:pt x="109" y="38"/>
                  </a:cubicBezTo>
                  <a:cubicBezTo>
                    <a:pt x="109" y="35"/>
                    <a:pt x="105" y="34"/>
                    <a:pt x="103" y="33"/>
                  </a:cubicBezTo>
                  <a:cubicBezTo>
                    <a:pt x="101" y="33"/>
                    <a:pt x="98" y="31"/>
                    <a:pt x="95" y="29"/>
                  </a:cubicBezTo>
                  <a:cubicBezTo>
                    <a:pt x="92" y="27"/>
                    <a:pt x="90" y="20"/>
                    <a:pt x="90" y="20"/>
                  </a:cubicBezTo>
                  <a:cubicBezTo>
                    <a:pt x="90" y="19"/>
                    <a:pt x="89" y="18"/>
                    <a:pt x="89" y="18"/>
                  </a:cubicBezTo>
                  <a:cubicBezTo>
                    <a:pt x="89" y="18"/>
                    <a:pt x="80" y="2"/>
                    <a:pt x="79" y="1"/>
                  </a:cubicBezTo>
                  <a:cubicBezTo>
                    <a:pt x="79" y="0"/>
                    <a:pt x="79" y="0"/>
                    <a:pt x="79" y="0"/>
                  </a:cubicBezTo>
                  <a:cubicBezTo>
                    <a:pt x="76" y="0"/>
                    <a:pt x="74" y="1"/>
                    <a:pt x="72" y="1"/>
                  </a:cubicBezTo>
                  <a:cubicBezTo>
                    <a:pt x="69" y="1"/>
                    <a:pt x="63" y="4"/>
                    <a:pt x="6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6" name="Freeform 946">
              <a:extLst>
                <a:ext uri="{FF2B5EF4-FFF2-40B4-BE49-F238E27FC236}">
                  <a16:creationId xmlns:a16="http://schemas.microsoft.com/office/drawing/2014/main" id="{40FBF22C-0DBA-4065-B3AF-A6F839ACF220}"/>
                </a:ext>
              </a:extLst>
            </p:cNvPr>
            <p:cNvSpPr>
              <a:spLocks/>
            </p:cNvSpPr>
            <p:nvPr/>
          </p:nvSpPr>
          <p:spPr bwMode="auto">
            <a:xfrm>
              <a:off x="4123" y="2896"/>
              <a:ext cx="220" cy="346"/>
            </a:xfrm>
            <a:custGeom>
              <a:avLst/>
              <a:gdLst>
                <a:gd name="T0" fmla="*/ 4 w 159"/>
                <a:gd name="T1" fmla="*/ 83 h 252"/>
                <a:gd name="T2" fmla="*/ 14 w 159"/>
                <a:gd name="T3" fmla="*/ 85 h 252"/>
                <a:gd name="T4" fmla="*/ 40 w 159"/>
                <a:gd name="T5" fmla="*/ 94 h 252"/>
                <a:gd name="T6" fmla="*/ 42 w 159"/>
                <a:gd name="T7" fmla="*/ 104 h 252"/>
                <a:gd name="T8" fmla="*/ 42 w 159"/>
                <a:gd name="T9" fmla="*/ 120 h 252"/>
                <a:gd name="T10" fmla="*/ 38 w 159"/>
                <a:gd name="T11" fmla="*/ 127 h 252"/>
                <a:gd name="T12" fmla="*/ 39 w 159"/>
                <a:gd name="T13" fmla="*/ 140 h 252"/>
                <a:gd name="T14" fmla="*/ 42 w 159"/>
                <a:gd name="T15" fmla="*/ 144 h 252"/>
                <a:gd name="T16" fmla="*/ 33 w 159"/>
                <a:gd name="T17" fmla="*/ 160 h 252"/>
                <a:gd name="T18" fmla="*/ 32 w 159"/>
                <a:gd name="T19" fmla="*/ 166 h 252"/>
                <a:gd name="T20" fmla="*/ 20 w 159"/>
                <a:gd name="T21" fmla="*/ 196 h 252"/>
                <a:gd name="T22" fmla="*/ 26 w 159"/>
                <a:gd name="T23" fmla="*/ 212 h 252"/>
                <a:gd name="T24" fmla="*/ 27 w 159"/>
                <a:gd name="T25" fmla="*/ 235 h 252"/>
                <a:gd name="T26" fmla="*/ 28 w 159"/>
                <a:gd name="T27" fmla="*/ 242 h 252"/>
                <a:gd name="T28" fmla="*/ 40 w 159"/>
                <a:gd name="T29" fmla="*/ 252 h 252"/>
                <a:gd name="T30" fmla="*/ 40 w 159"/>
                <a:gd name="T31" fmla="*/ 243 h 252"/>
                <a:gd name="T32" fmla="*/ 38 w 159"/>
                <a:gd name="T33" fmla="*/ 235 h 252"/>
                <a:gd name="T34" fmla="*/ 79 w 159"/>
                <a:gd name="T35" fmla="*/ 206 h 252"/>
                <a:gd name="T36" fmla="*/ 79 w 159"/>
                <a:gd name="T37" fmla="*/ 194 h 252"/>
                <a:gd name="T38" fmla="*/ 78 w 159"/>
                <a:gd name="T39" fmla="*/ 179 h 252"/>
                <a:gd name="T40" fmla="*/ 73 w 159"/>
                <a:gd name="T41" fmla="*/ 161 h 252"/>
                <a:gd name="T42" fmla="*/ 67 w 159"/>
                <a:gd name="T43" fmla="*/ 148 h 252"/>
                <a:gd name="T44" fmla="*/ 68 w 159"/>
                <a:gd name="T45" fmla="*/ 142 h 252"/>
                <a:gd name="T46" fmla="*/ 72 w 159"/>
                <a:gd name="T47" fmla="*/ 141 h 252"/>
                <a:gd name="T48" fmla="*/ 91 w 159"/>
                <a:gd name="T49" fmla="*/ 127 h 252"/>
                <a:gd name="T50" fmla="*/ 100 w 159"/>
                <a:gd name="T51" fmla="*/ 117 h 252"/>
                <a:gd name="T52" fmla="*/ 103 w 159"/>
                <a:gd name="T53" fmla="*/ 112 h 252"/>
                <a:gd name="T54" fmla="*/ 122 w 159"/>
                <a:gd name="T55" fmla="*/ 100 h 252"/>
                <a:gd name="T56" fmla="*/ 157 w 159"/>
                <a:gd name="T57" fmla="*/ 68 h 252"/>
                <a:gd name="T58" fmla="*/ 157 w 159"/>
                <a:gd name="T59" fmla="*/ 59 h 252"/>
                <a:gd name="T60" fmla="*/ 154 w 159"/>
                <a:gd name="T61" fmla="*/ 48 h 252"/>
                <a:gd name="T62" fmla="*/ 154 w 159"/>
                <a:gd name="T63" fmla="*/ 36 h 252"/>
                <a:gd name="T64" fmla="*/ 152 w 159"/>
                <a:gd name="T65" fmla="*/ 12 h 252"/>
                <a:gd name="T66" fmla="*/ 154 w 159"/>
                <a:gd name="T67" fmla="*/ 5 h 252"/>
                <a:gd name="T68" fmla="*/ 153 w 159"/>
                <a:gd name="T69" fmla="*/ 0 h 252"/>
                <a:gd name="T70" fmla="*/ 124 w 159"/>
                <a:gd name="T71" fmla="*/ 14 h 252"/>
                <a:gd name="T72" fmla="*/ 114 w 159"/>
                <a:gd name="T73" fmla="*/ 13 h 252"/>
                <a:gd name="T74" fmla="*/ 108 w 159"/>
                <a:gd name="T75" fmla="*/ 19 h 252"/>
                <a:gd name="T76" fmla="*/ 96 w 159"/>
                <a:gd name="T77" fmla="*/ 19 h 252"/>
                <a:gd name="T78" fmla="*/ 81 w 159"/>
                <a:gd name="T79" fmla="*/ 17 h 252"/>
                <a:gd name="T80" fmla="*/ 71 w 159"/>
                <a:gd name="T81" fmla="*/ 17 h 252"/>
                <a:gd name="T82" fmla="*/ 69 w 159"/>
                <a:gd name="T83" fmla="*/ 42 h 252"/>
                <a:gd name="T84" fmla="*/ 84 w 159"/>
                <a:gd name="T85" fmla="*/ 68 h 252"/>
                <a:gd name="T86" fmla="*/ 83 w 159"/>
                <a:gd name="T87" fmla="*/ 83 h 252"/>
                <a:gd name="T88" fmla="*/ 75 w 159"/>
                <a:gd name="T89" fmla="*/ 89 h 252"/>
                <a:gd name="T90" fmla="*/ 75 w 159"/>
                <a:gd name="T91" fmla="*/ 100 h 252"/>
                <a:gd name="T92" fmla="*/ 71 w 159"/>
                <a:gd name="T93" fmla="*/ 95 h 252"/>
                <a:gd name="T94" fmla="*/ 62 w 159"/>
                <a:gd name="T95" fmla="*/ 79 h 252"/>
                <a:gd name="T96" fmla="*/ 65 w 159"/>
                <a:gd name="T97" fmla="*/ 68 h 252"/>
                <a:gd name="T98" fmla="*/ 52 w 159"/>
                <a:gd name="T99" fmla="*/ 61 h 252"/>
                <a:gd name="T100" fmla="*/ 45 w 159"/>
                <a:gd name="T101" fmla="*/ 54 h 252"/>
                <a:gd name="T102" fmla="*/ 3 w 159"/>
                <a:gd name="T103" fmla="*/ 7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52">
                  <a:moveTo>
                    <a:pt x="3" y="78"/>
                  </a:moveTo>
                  <a:cubicBezTo>
                    <a:pt x="3" y="78"/>
                    <a:pt x="3" y="78"/>
                    <a:pt x="3" y="78"/>
                  </a:cubicBezTo>
                  <a:cubicBezTo>
                    <a:pt x="3" y="79"/>
                    <a:pt x="3" y="82"/>
                    <a:pt x="4" y="83"/>
                  </a:cubicBezTo>
                  <a:cubicBezTo>
                    <a:pt x="5" y="83"/>
                    <a:pt x="7" y="84"/>
                    <a:pt x="9" y="84"/>
                  </a:cubicBezTo>
                  <a:cubicBezTo>
                    <a:pt x="11" y="84"/>
                    <a:pt x="12" y="84"/>
                    <a:pt x="12" y="84"/>
                  </a:cubicBezTo>
                  <a:cubicBezTo>
                    <a:pt x="13" y="84"/>
                    <a:pt x="13" y="84"/>
                    <a:pt x="14" y="85"/>
                  </a:cubicBezTo>
                  <a:cubicBezTo>
                    <a:pt x="15" y="85"/>
                    <a:pt x="37" y="94"/>
                    <a:pt x="37" y="94"/>
                  </a:cubicBezTo>
                  <a:cubicBezTo>
                    <a:pt x="37" y="94"/>
                    <a:pt x="38" y="95"/>
                    <a:pt x="39" y="95"/>
                  </a:cubicBezTo>
                  <a:cubicBezTo>
                    <a:pt x="39" y="94"/>
                    <a:pt x="40" y="94"/>
                    <a:pt x="40" y="94"/>
                  </a:cubicBezTo>
                  <a:cubicBezTo>
                    <a:pt x="40" y="94"/>
                    <a:pt x="41" y="94"/>
                    <a:pt x="41" y="95"/>
                  </a:cubicBezTo>
                  <a:cubicBezTo>
                    <a:pt x="41" y="97"/>
                    <a:pt x="42" y="102"/>
                    <a:pt x="42" y="102"/>
                  </a:cubicBezTo>
                  <a:cubicBezTo>
                    <a:pt x="42" y="102"/>
                    <a:pt x="42" y="103"/>
                    <a:pt x="42" y="104"/>
                  </a:cubicBezTo>
                  <a:cubicBezTo>
                    <a:pt x="42" y="104"/>
                    <a:pt x="42" y="105"/>
                    <a:pt x="42" y="106"/>
                  </a:cubicBezTo>
                  <a:cubicBezTo>
                    <a:pt x="42" y="106"/>
                    <a:pt x="42" y="115"/>
                    <a:pt x="42" y="116"/>
                  </a:cubicBezTo>
                  <a:cubicBezTo>
                    <a:pt x="42" y="117"/>
                    <a:pt x="43" y="119"/>
                    <a:pt x="42" y="120"/>
                  </a:cubicBezTo>
                  <a:cubicBezTo>
                    <a:pt x="42" y="121"/>
                    <a:pt x="40" y="122"/>
                    <a:pt x="40" y="123"/>
                  </a:cubicBezTo>
                  <a:cubicBezTo>
                    <a:pt x="39" y="125"/>
                    <a:pt x="39" y="126"/>
                    <a:pt x="39" y="126"/>
                  </a:cubicBezTo>
                  <a:cubicBezTo>
                    <a:pt x="38" y="126"/>
                    <a:pt x="38" y="127"/>
                    <a:pt x="38" y="127"/>
                  </a:cubicBezTo>
                  <a:cubicBezTo>
                    <a:pt x="38" y="127"/>
                    <a:pt x="37" y="127"/>
                    <a:pt x="38" y="128"/>
                  </a:cubicBezTo>
                  <a:cubicBezTo>
                    <a:pt x="38" y="129"/>
                    <a:pt x="40" y="131"/>
                    <a:pt x="40" y="133"/>
                  </a:cubicBezTo>
                  <a:cubicBezTo>
                    <a:pt x="40" y="134"/>
                    <a:pt x="39" y="140"/>
                    <a:pt x="39" y="140"/>
                  </a:cubicBezTo>
                  <a:cubicBezTo>
                    <a:pt x="40" y="140"/>
                    <a:pt x="40" y="140"/>
                    <a:pt x="41" y="140"/>
                  </a:cubicBezTo>
                  <a:cubicBezTo>
                    <a:pt x="41" y="140"/>
                    <a:pt x="41" y="139"/>
                    <a:pt x="42" y="140"/>
                  </a:cubicBezTo>
                  <a:cubicBezTo>
                    <a:pt x="42" y="141"/>
                    <a:pt x="43" y="143"/>
                    <a:pt x="42" y="144"/>
                  </a:cubicBezTo>
                  <a:cubicBezTo>
                    <a:pt x="42" y="145"/>
                    <a:pt x="39" y="151"/>
                    <a:pt x="38" y="152"/>
                  </a:cubicBezTo>
                  <a:cubicBezTo>
                    <a:pt x="36" y="154"/>
                    <a:pt x="35" y="154"/>
                    <a:pt x="35" y="155"/>
                  </a:cubicBezTo>
                  <a:cubicBezTo>
                    <a:pt x="34" y="156"/>
                    <a:pt x="33" y="159"/>
                    <a:pt x="33" y="160"/>
                  </a:cubicBezTo>
                  <a:cubicBezTo>
                    <a:pt x="32" y="161"/>
                    <a:pt x="32" y="163"/>
                    <a:pt x="33" y="163"/>
                  </a:cubicBezTo>
                  <a:cubicBezTo>
                    <a:pt x="33" y="164"/>
                    <a:pt x="35" y="166"/>
                    <a:pt x="34" y="166"/>
                  </a:cubicBezTo>
                  <a:cubicBezTo>
                    <a:pt x="33" y="165"/>
                    <a:pt x="33" y="165"/>
                    <a:pt x="32" y="166"/>
                  </a:cubicBezTo>
                  <a:cubicBezTo>
                    <a:pt x="32" y="166"/>
                    <a:pt x="20" y="179"/>
                    <a:pt x="16" y="183"/>
                  </a:cubicBezTo>
                  <a:cubicBezTo>
                    <a:pt x="16" y="183"/>
                    <a:pt x="17" y="183"/>
                    <a:pt x="17" y="184"/>
                  </a:cubicBezTo>
                  <a:cubicBezTo>
                    <a:pt x="17" y="185"/>
                    <a:pt x="20" y="194"/>
                    <a:pt x="20" y="196"/>
                  </a:cubicBezTo>
                  <a:cubicBezTo>
                    <a:pt x="20" y="197"/>
                    <a:pt x="20" y="200"/>
                    <a:pt x="22" y="202"/>
                  </a:cubicBezTo>
                  <a:cubicBezTo>
                    <a:pt x="24" y="204"/>
                    <a:pt x="24" y="206"/>
                    <a:pt x="25" y="207"/>
                  </a:cubicBezTo>
                  <a:cubicBezTo>
                    <a:pt x="25" y="208"/>
                    <a:pt x="26" y="210"/>
                    <a:pt x="26" y="212"/>
                  </a:cubicBezTo>
                  <a:cubicBezTo>
                    <a:pt x="26" y="214"/>
                    <a:pt x="27" y="224"/>
                    <a:pt x="27" y="226"/>
                  </a:cubicBezTo>
                  <a:cubicBezTo>
                    <a:pt x="27" y="228"/>
                    <a:pt x="26" y="231"/>
                    <a:pt x="27" y="232"/>
                  </a:cubicBezTo>
                  <a:cubicBezTo>
                    <a:pt x="27" y="233"/>
                    <a:pt x="27" y="234"/>
                    <a:pt x="27" y="235"/>
                  </a:cubicBezTo>
                  <a:cubicBezTo>
                    <a:pt x="27" y="236"/>
                    <a:pt x="26" y="237"/>
                    <a:pt x="26" y="238"/>
                  </a:cubicBezTo>
                  <a:cubicBezTo>
                    <a:pt x="27" y="238"/>
                    <a:pt x="27" y="239"/>
                    <a:pt x="27" y="239"/>
                  </a:cubicBezTo>
                  <a:cubicBezTo>
                    <a:pt x="28" y="239"/>
                    <a:pt x="28" y="241"/>
                    <a:pt x="28" y="242"/>
                  </a:cubicBezTo>
                  <a:cubicBezTo>
                    <a:pt x="28" y="243"/>
                    <a:pt x="29" y="249"/>
                    <a:pt x="29" y="252"/>
                  </a:cubicBezTo>
                  <a:cubicBezTo>
                    <a:pt x="29" y="252"/>
                    <a:pt x="30" y="252"/>
                    <a:pt x="30" y="252"/>
                  </a:cubicBezTo>
                  <a:cubicBezTo>
                    <a:pt x="40" y="252"/>
                    <a:pt x="40" y="252"/>
                    <a:pt x="40" y="252"/>
                  </a:cubicBezTo>
                  <a:cubicBezTo>
                    <a:pt x="41" y="249"/>
                    <a:pt x="41" y="244"/>
                    <a:pt x="41" y="244"/>
                  </a:cubicBezTo>
                  <a:cubicBezTo>
                    <a:pt x="41" y="243"/>
                    <a:pt x="41" y="242"/>
                    <a:pt x="40" y="242"/>
                  </a:cubicBezTo>
                  <a:cubicBezTo>
                    <a:pt x="40" y="242"/>
                    <a:pt x="40" y="242"/>
                    <a:pt x="40" y="243"/>
                  </a:cubicBezTo>
                  <a:cubicBezTo>
                    <a:pt x="40" y="243"/>
                    <a:pt x="39" y="243"/>
                    <a:pt x="39" y="243"/>
                  </a:cubicBezTo>
                  <a:cubicBezTo>
                    <a:pt x="38" y="242"/>
                    <a:pt x="34" y="239"/>
                    <a:pt x="35" y="238"/>
                  </a:cubicBezTo>
                  <a:cubicBezTo>
                    <a:pt x="37" y="238"/>
                    <a:pt x="38" y="237"/>
                    <a:pt x="38" y="235"/>
                  </a:cubicBezTo>
                  <a:cubicBezTo>
                    <a:pt x="38" y="234"/>
                    <a:pt x="41" y="229"/>
                    <a:pt x="48" y="227"/>
                  </a:cubicBezTo>
                  <a:cubicBezTo>
                    <a:pt x="55" y="224"/>
                    <a:pt x="74" y="219"/>
                    <a:pt x="78" y="211"/>
                  </a:cubicBezTo>
                  <a:cubicBezTo>
                    <a:pt x="78" y="211"/>
                    <a:pt x="79" y="208"/>
                    <a:pt x="79" y="206"/>
                  </a:cubicBezTo>
                  <a:cubicBezTo>
                    <a:pt x="79" y="203"/>
                    <a:pt x="78" y="205"/>
                    <a:pt x="78" y="205"/>
                  </a:cubicBezTo>
                  <a:cubicBezTo>
                    <a:pt x="78" y="206"/>
                    <a:pt x="76" y="206"/>
                    <a:pt x="77" y="204"/>
                  </a:cubicBezTo>
                  <a:cubicBezTo>
                    <a:pt x="78" y="201"/>
                    <a:pt x="78" y="198"/>
                    <a:pt x="79" y="194"/>
                  </a:cubicBezTo>
                  <a:cubicBezTo>
                    <a:pt x="79" y="190"/>
                    <a:pt x="80" y="183"/>
                    <a:pt x="79" y="180"/>
                  </a:cubicBezTo>
                  <a:cubicBezTo>
                    <a:pt x="79" y="177"/>
                    <a:pt x="79" y="178"/>
                    <a:pt x="79" y="178"/>
                  </a:cubicBezTo>
                  <a:cubicBezTo>
                    <a:pt x="78" y="178"/>
                    <a:pt x="78" y="179"/>
                    <a:pt x="78" y="179"/>
                  </a:cubicBezTo>
                  <a:cubicBezTo>
                    <a:pt x="78" y="180"/>
                    <a:pt x="77" y="181"/>
                    <a:pt x="77" y="178"/>
                  </a:cubicBezTo>
                  <a:cubicBezTo>
                    <a:pt x="77" y="176"/>
                    <a:pt x="76" y="170"/>
                    <a:pt x="73" y="166"/>
                  </a:cubicBezTo>
                  <a:cubicBezTo>
                    <a:pt x="71" y="162"/>
                    <a:pt x="72" y="161"/>
                    <a:pt x="73" y="161"/>
                  </a:cubicBezTo>
                  <a:cubicBezTo>
                    <a:pt x="73" y="161"/>
                    <a:pt x="73" y="160"/>
                    <a:pt x="72" y="158"/>
                  </a:cubicBezTo>
                  <a:cubicBezTo>
                    <a:pt x="70" y="157"/>
                    <a:pt x="67" y="153"/>
                    <a:pt x="67" y="152"/>
                  </a:cubicBezTo>
                  <a:cubicBezTo>
                    <a:pt x="67" y="150"/>
                    <a:pt x="68" y="149"/>
                    <a:pt x="67" y="148"/>
                  </a:cubicBezTo>
                  <a:cubicBezTo>
                    <a:pt x="66" y="147"/>
                    <a:pt x="67" y="148"/>
                    <a:pt x="68" y="148"/>
                  </a:cubicBezTo>
                  <a:cubicBezTo>
                    <a:pt x="68" y="148"/>
                    <a:pt x="69" y="147"/>
                    <a:pt x="68" y="145"/>
                  </a:cubicBezTo>
                  <a:cubicBezTo>
                    <a:pt x="68" y="143"/>
                    <a:pt x="69" y="143"/>
                    <a:pt x="68" y="142"/>
                  </a:cubicBezTo>
                  <a:cubicBezTo>
                    <a:pt x="67" y="141"/>
                    <a:pt x="66" y="141"/>
                    <a:pt x="67" y="140"/>
                  </a:cubicBezTo>
                  <a:cubicBezTo>
                    <a:pt x="67" y="140"/>
                    <a:pt x="68" y="141"/>
                    <a:pt x="68" y="141"/>
                  </a:cubicBezTo>
                  <a:cubicBezTo>
                    <a:pt x="69" y="142"/>
                    <a:pt x="70" y="143"/>
                    <a:pt x="72" y="141"/>
                  </a:cubicBezTo>
                  <a:cubicBezTo>
                    <a:pt x="74" y="140"/>
                    <a:pt x="81" y="133"/>
                    <a:pt x="83" y="130"/>
                  </a:cubicBezTo>
                  <a:cubicBezTo>
                    <a:pt x="85" y="128"/>
                    <a:pt x="87" y="127"/>
                    <a:pt x="89" y="127"/>
                  </a:cubicBezTo>
                  <a:cubicBezTo>
                    <a:pt x="90" y="128"/>
                    <a:pt x="90" y="128"/>
                    <a:pt x="91" y="127"/>
                  </a:cubicBezTo>
                  <a:cubicBezTo>
                    <a:pt x="91" y="126"/>
                    <a:pt x="91" y="126"/>
                    <a:pt x="92" y="126"/>
                  </a:cubicBezTo>
                  <a:cubicBezTo>
                    <a:pt x="93" y="126"/>
                    <a:pt x="92" y="125"/>
                    <a:pt x="93" y="124"/>
                  </a:cubicBezTo>
                  <a:cubicBezTo>
                    <a:pt x="94" y="124"/>
                    <a:pt x="98" y="119"/>
                    <a:pt x="100" y="117"/>
                  </a:cubicBezTo>
                  <a:cubicBezTo>
                    <a:pt x="101" y="116"/>
                    <a:pt x="101" y="115"/>
                    <a:pt x="100" y="114"/>
                  </a:cubicBezTo>
                  <a:cubicBezTo>
                    <a:pt x="99" y="114"/>
                    <a:pt x="99" y="113"/>
                    <a:pt x="100" y="113"/>
                  </a:cubicBezTo>
                  <a:cubicBezTo>
                    <a:pt x="101" y="113"/>
                    <a:pt x="102" y="112"/>
                    <a:pt x="103" y="112"/>
                  </a:cubicBezTo>
                  <a:cubicBezTo>
                    <a:pt x="104" y="111"/>
                    <a:pt x="109" y="107"/>
                    <a:pt x="112" y="106"/>
                  </a:cubicBezTo>
                  <a:cubicBezTo>
                    <a:pt x="115" y="105"/>
                    <a:pt x="116" y="104"/>
                    <a:pt x="117" y="103"/>
                  </a:cubicBezTo>
                  <a:cubicBezTo>
                    <a:pt x="118" y="102"/>
                    <a:pt x="119" y="101"/>
                    <a:pt x="122" y="100"/>
                  </a:cubicBezTo>
                  <a:cubicBezTo>
                    <a:pt x="125" y="100"/>
                    <a:pt x="140" y="96"/>
                    <a:pt x="146" y="86"/>
                  </a:cubicBezTo>
                  <a:cubicBezTo>
                    <a:pt x="146" y="86"/>
                    <a:pt x="150" y="80"/>
                    <a:pt x="154" y="75"/>
                  </a:cubicBezTo>
                  <a:cubicBezTo>
                    <a:pt x="158" y="69"/>
                    <a:pt x="157" y="69"/>
                    <a:pt x="157" y="68"/>
                  </a:cubicBezTo>
                  <a:cubicBezTo>
                    <a:pt x="157" y="68"/>
                    <a:pt x="157" y="67"/>
                    <a:pt x="157" y="66"/>
                  </a:cubicBezTo>
                  <a:cubicBezTo>
                    <a:pt x="158" y="66"/>
                    <a:pt x="159" y="62"/>
                    <a:pt x="158" y="60"/>
                  </a:cubicBezTo>
                  <a:cubicBezTo>
                    <a:pt x="157" y="58"/>
                    <a:pt x="157" y="60"/>
                    <a:pt x="157" y="59"/>
                  </a:cubicBezTo>
                  <a:cubicBezTo>
                    <a:pt x="157" y="57"/>
                    <a:pt x="156" y="57"/>
                    <a:pt x="156" y="56"/>
                  </a:cubicBezTo>
                  <a:cubicBezTo>
                    <a:pt x="155" y="56"/>
                    <a:pt x="155" y="56"/>
                    <a:pt x="155" y="54"/>
                  </a:cubicBezTo>
                  <a:cubicBezTo>
                    <a:pt x="155" y="53"/>
                    <a:pt x="155" y="51"/>
                    <a:pt x="154" y="48"/>
                  </a:cubicBezTo>
                  <a:cubicBezTo>
                    <a:pt x="153" y="44"/>
                    <a:pt x="154" y="41"/>
                    <a:pt x="154" y="40"/>
                  </a:cubicBezTo>
                  <a:cubicBezTo>
                    <a:pt x="154" y="39"/>
                    <a:pt x="155" y="38"/>
                    <a:pt x="154" y="37"/>
                  </a:cubicBezTo>
                  <a:cubicBezTo>
                    <a:pt x="152" y="37"/>
                    <a:pt x="153" y="37"/>
                    <a:pt x="154" y="36"/>
                  </a:cubicBezTo>
                  <a:cubicBezTo>
                    <a:pt x="155" y="35"/>
                    <a:pt x="155" y="34"/>
                    <a:pt x="155" y="31"/>
                  </a:cubicBezTo>
                  <a:cubicBezTo>
                    <a:pt x="154" y="29"/>
                    <a:pt x="154" y="17"/>
                    <a:pt x="153" y="15"/>
                  </a:cubicBezTo>
                  <a:cubicBezTo>
                    <a:pt x="152" y="13"/>
                    <a:pt x="152" y="13"/>
                    <a:pt x="152" y="12"/>
                  </a:cubicBezTo>
                  <a:cubicBezTo>
                    <a:pt x="153" y="10"/>
                    <a:pt x="153" y="9"/>
                    <a:pt x="153" y="8"/>
                  </a:cubicBezTo>
                  <a:cubicBezTo>
                    <a:pt x="153" y="7"/>
                    <a:pt x="154" y="7"/>
                    <a:pt x="154" y="6"/>
                  </a:cubicBezTo>
                  <a:cubicBezTo>
                    <a:pt x="154" y="6"/>
                    <a:pt x="155" y="5"/>
                    <a:pt x="154" y="5"/>
                  </a:cubicBezTo>
                  <a:cubicBezTo>
                    <a:pt x="154" y="5"/>
                    <a:pt x="154" y="4"/>
                    <a:pt x="154" y="4"/>
                  </a:cubicBezTo>
                  <a:cubicBezTo>
                    <a:pt x="155" y="4"/>
                    <a:pt x="155" y="3"/>
                    <a:pt x="154" y="1"/>
                  </a:cubicBezTo>
                  <a:cubicBezTo>
                    <a:pt x="153" y="1"/>
                    <a:pt x="153" y="0"/>
                    <a:pt x="153" y="0"/>
                  </a:cubicBezTo>
                  <a:cubicBezTo>
                    <a:pt x="148" y="3"/>
                    <a:pt x="140" y="8"/>
                    <a:pt x="138" y="9"/>
                  </a:cubicBezTo>
                  <a:cubicBezTo>
                    <a:pt x="135" y="11"/>
                    <a:pt x="134" y="10"/>
                    <a:pt x="131" y="10"/>
                  </a:cubicBezTo>
                  <a:cubicBezTo>
                    <a:pt x="129" y="10"/>
                    <a:pt x="125" y="13"/>
                    <a:pt x="124" y="14"/>
                  </a:cubicBezTo>
                  <a:cubicBezTo>
                    <a:pt x="123" y="14"/>
                    <a:pt x="122" y="14"/>
                    <a:pt x="122" y="14"/>
                  </a:cubicBezTo>
                  <a:cubicBezTo>
                    <a:pt x="122" y="14"/>
                    <a:pt x="118" y="12"/>
                    <a:pt x="118" y="12"/>
                  </a:cubicBezTo>
                  <a:cubicBezTo>
                    <a:pt x="117" y="12"/>
                    <a:pt x="116" y="13"/>
                    <a:pt x="114" y="13"/>
                  </a:cubicBezTo>
                  <a:cubicBezTo>
                    <a:pt x="113" y="14"/>
                    <a:pt x="113" y="15"/>
                    <a:pt x="113" y="16"/>
                  </a:cubicBezTo>
                  <a:cubicBezTo>
                    <a:pt x="113" y="17"/>
                    <a:pt x="110" y="18"/>
                    <a:pt x="110" y="18"/>
                  </a:cubicBezTo>
                  <a:cubicBezTo>
                    <a:pt x="109" y="18"/>
                    <a:pt x="108" y="18"/>
                    <a:pt x="108" y="19"/>
                  </a:cubicBezTo>
                  <a:cubicBezTo>
                    <a:pt x="108" y="19"/>
                    <a:pt x="108" y="19"/>
                    <a:pt x="107" y="19"/>
                  </a:cubicBezTo>
                  <a:cubicBezTo>
                    <a:pt x="106" y="18"/>
                    <a:pt x="104" y="17"/>
                    <a:pt x="102" y="17"/>
                  </a:cubicBezTo>
                  <a:cubicBezTo>
                    <a:pt x="101" y="16"/>
                    <a:pt x="100" y="17"/>
                    <a:pt x="96" y="19"/>
                  </a:cubicBezTo>
                  <a:cubicBezTo>
                    <a:pt x="93" y="20"/>
                    <a:pt x="87" y="16"/>
                    <a:pt x="86" y="15"/>
                  </a:cubicBezTo>
                  <a:cubicBezTo>
                    <a:pt x="85" y="15"/>
                    <a:pt x="85" y="15"/>
                    <a:pt x="84" y="14"/>
                  </a:cubicBezTo>
                  <a:cubicBezTo>
                    <a:pt x="84" y="14"/>
                    <a:pt x="82" y="16"/>
                    <a:pt x="81" y="17"/>
                  </a:cubicBezTo>
                  <a:cubicBezTo>
                    <a:pt x="81" y="18"/>
                    <a:pt x="76" y="18"/>
                    <a:pt x="74" y="17"/>
                  </a:cubicBezTo>
                  <a:cubicBezTo>
                    <a:pt x="74" y="17"/>
                    <a:pt x="72" y="17"/>
                    <a:pt x="71" y="17"/>
                  </a:cubicBezTo>
                  <a:cubicBezTo>
                    <a:pt x="71" y="17"/>
                    <a:pt x="71" y="17"/>
                    <a:pt x="71" y="17"/>
                  </a:cubicBezTo>
                  <a:cubicBezTo>
                    <a:pt x="71" y="18"/>
                    <a:pt x="70" y="25"/>
                    <a:pt x="68" y="26"/>
                  </a:cubicBezTo>
                  <a:cubicBezTo>
                    <a:pt x="67" y="27"/>
                    <a:pt x="68" y="29"/>
                    <a:pt x="68" y="30"/>
                  </a:cubicBezTo>
                  <a:cubicBezTo>
                    <a:pt x="68" y="32"/>
                    <a:pt x="69" y="40"/>
                    <a:pt x="69" y="42"/>
                  </a:cubicBezTo>
                  <a:cubicBezTo>
                    <a:pt x="69" y="43"/>
                    <a:pt x="69" y="45"/>
                    <a:pt x="70" y="46"/>
                  </a:cubicBezTo>
                  <a:cubicBezTo>
                    <a:pt x="74" y="51"/>
                    <a:pt x="83" y="61"/>
                    <a:pt x="84" y="63"/>
                  </a:cubicBezTo>
                  <a:cubicBezTo>
                    <a:pt x="85" y="64"/>
                    <a:pt x="84" y="68"/>
                    <a:pt x="84" y="68"/>
                  </a:cubicBezTo>
                  <a:cubicBezTo>
                    <a:pt x="84" y="69"/>
                    <a:pt x="84" y="69"/>
                    <a:pt x="84" y="71"/>
                  </a:cubicBezTo>
                  <a:cubicBezTo>
                    <a:pt x="83" y="72"/>
                    <a:pt x="84" y="74"/>
                    <a:pt x="84" y="75"/>
                  </a:cubicBezTo>
                  <a:cubicBezTo>
                    <a:pt x="85" y="76"/>
                    <a:pt x="84" y="82"/>
                    <a:pt x="83" y="83"/>
                  </a:cubicBezTo>
                  <a:cubicBezTo>
                    <a:pt x="83" y="84"/>
                    <a:pt x="82" y="85"/>
                    <a:pt x="82" y="85"/>
                  </a:cubicBezTo>
                  <a:cubicBezTo>
                    <a:pt x="82" y="85"/>
                    <a:pt x="78" y="86"/>
                    <a:pt x="77" y="87"/>
                  </a:cubicBezTo>
                  <a:cubicBezTo>
                    <a:pt x="75" y="87"/>
                    <a:pt x="75" y="89"/>
                    <a:pt x="75" y="89"/>
                  </a:cubicBezTo>
                  <a:cubicBezTo>
                    <a:pt x="75" y="90"/>
                    <a:pt x="74" y="91"/>
                    <a:pt x="74" y="91"/>
                  </a:cubicBezTo>
                  <a:cubicBezTo>
                    <a:pt x="73" y="92"/>
                    <a:pt x="74" y="93"/>
                    <a:pt x="74" y="93"/>
                  </a:cubicBezTo>
                  <a:cubicBezTo>
                    <a:pt x="74" y="93"/>
                    <a:pt x="75" y="99"/>
                    <a:pt x="75" y="100"/>
                  </a:cubicBezTo>
                  <a:cubicBezTo>
                    <a:pt x="76" y="101"/>
                    <a:pt x="75" y="101"/>
                    <a:pt x="75" y="101"/>
                  </a:cubicBezTo>
                  <a:cubicBezTo>
                    <a:pt x="72" y="100"/>
                    <a:pt x="72" y="98"/>
                    <a:pt x="72" y="97"/>
                  </a:cubicBezTo>
                  <a:cubicBezTo>
                    <a:pt x="72" y="96"/>
                    <a:pt x="72" y="96"/>
                    <a:pt x="71" y="95"/>
                  </a:cubicBezTo>
                  <a:cubicBezTo>
                    <a:pt x="69" y="94"/>
                    <a:pt x="63" y="87"/>
                    <a:pt x="61" y="85"/>
                  </a:cubicBezTo>
                  <a:cubicBezTo>
                    <a:pt x="59" y="82"/>
                    <a:pt x="61" y="80"/>
                    <a:pt x="61" y="80"/>
                  </a:cubicBezTo>
                  <a:cubicBezTo>
                    <a:pt x="61" y="80"/>
                    <a:pt x="62" y="79"/>
                    <a:pt x="62" y="79"/>
                  </a:cubicBezTo>
                  <a:cubicBezTo>
                    <a:pt x="62" y="79"/>
                    <a:pt x="64" y="73"/>
                    <a:pt x="65" y="72"/>
                  </a:cubicBezTo>
                  <a:cubicBezTo>
                    <a:pt x="65" y="72"/>
                    <a:pt x="65" y="70"/>
                    <a:pt x="65" y="69"/>
                  </a:cubicBezTo>
                  <a:cubicBezTo>
                    <a:pt x="65" y="69"/>
                    <a:pt x="65" y="68"/>
                    <a:pt x="65" y="68"/>
                  </a:cubicBezTo>
                  <a:cubicBezTo>
                    <a:pt x="65" y="68"/>
                    <a:pt x="63" y="61"/>
                    <a:pt x="63" y="60"/>
                  </a:cubicBezTo>
                  <a:cubicBezTo>
                    <a:pt x="63" y="59"/>
                    <a:pt x="62" y="59"/>
                    <a:pt x="62" y="59"/>
                  </a:cubicBezTo>
                  <a:cubicBezTo>
                    <a:pt x="62" y="59"/>
                    <a:pt x="52" y="61"/>
                    <a:pt x="52" y="61"/>
                  </a:cubicBezTo>
                  <a:cubicBezTo>
                    <a:pt x="51" y="61"/>
                    <a:pt x="51" y="61"/>
                    <a:pt x="51" y="61"/>
                  </a:cubicBezTo>
                  <a:cubicBezTo>
                    <a:pt x="51" y="61"/>
                    <a:pt x="46" y="55"/>
                    <a:pt x="45" y="54"/>
                  </a:cubicBezTo>
                  <a:cubicBezTo>
                    <a:pt x="45" y="54"/>
                    <a:pt x="45" y="54"/>
                    <a:pt x="45" y="54"/>
                  </a:cubicBezTo>
                  <a:cubicBezTo>
                    <a:pt x="1" y="68"/>
                    <a:pt x="1" y="68"/>
                    <a:pt x="1" y="68"/>
                  </a:cubicBezTo>
                  <a:cubicBezTo>
                    <a:pt x="1" y="68"/>
                    <a:pt x="0" y="68"/>
                    <a:pt x="0" y="68"/>
                  </a:cubicBezTo>
                  <a:cubicBezTo>
                    <a:pt x="0" y="69"/>
                    <a:pt x="3" y="76"/>
                    <a:pt x="3" y="7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7" name="Freeform 947">
              <a:extLst>
                <a:ext uri="{FF2B5EF4-FFF2-40B4-BE49-F238E27FC236}">
                  <a16:creationId xmlns:a16="http://schemas.microsoft.com/office/drawing/2014/main" id="{E7B1352B-1588-4F32-B408-8511AFB71C38}"/>
                </a:ext>
              </a:extLst>
            </p:cNvPr>
            <p:cNvSpPr>
              <a:spLocks/>
            </p:cNvSpPr>
            <p:nvPr/>
          </p:nvSpPr>
          <p:spPr bwMode="auto">
            <a:xfrm>
              <a:off x="4022" y="3002"/>
              <a:ext cx="161" cy="145"/>
            </a:xfrm>
            <a:custGeom>
              <a:avLst/>
              <a:gdLst>
                <a:gd name="T0" fmla="*/ 11 w 116"/>
                <a:gd name="T1" fmla="*/ 54 h 106"/>
                <a:gd name="T2" fmla="*/ 24 w 116"/>
                <a:gd name="T3" fmla="*/ 67 h 106"/>
                <a:gd name="T4" fmla="*/ 30 w 116"/>
                <a:gd name="T5" fmla="*/ 76 h 106"/>
                <a:gd name="T6" fmla="*/ 36 w 116"/>
                <a:gd name="T7" fmla="*/ 80 h 106"/>
                <a:gd name="T8" fmla="*/ 40 w 116"/>
                <a:gd name="T9" fmla="*/ 92 h 106"/>
                <a:gd name="T10" fmla="*/ 52 w 116"/>
                <a:gd name="T11" fmla="*/ 95 h 106"/>
                <a:gd name="T12" fmla="*/ 57 w 116"/>
                <a:gd name="T13" fmla="*/ 99 h 106"/>
                <a:gd name="T14" fmla="*/ 64 w 116"/>
                <a:gd name="T15" fmla="*/ 102 h 106"/>
                <a:gd name="T16" fmla="*/ 84 w 116"/>
                <a:gd name="T17" fmla="*/ 104 h 106"/>
                <a:gd name="T18" fmla="*/ 89 w 116"/>
                <a:gd name="T19" fmla="*/ 106 h 106"/>
                <a:gd name="T20" fmla="*/ 107 w 116"/>
                <a:gd name="T21" fmla="*/ 89 h 106"/>
                <a:gd name="T22" fmla="*/ 106 w 116"/>
                <a:gd name="T23" fmla="*/ 83 h 106"/>
                <a:gd name="T24" fmla="*/ 111 w 116"/>
                <a:gd name="T25" fmla="*/ 75 h 106"/>
                <a:gd name="T26" fmla="*/ 115 w 116"/>
                <a:gd name="T27" fmla="*/ 63 h 106"/>
                <a:gd name="T28" fmla="*/ 112 w 116"/>
                <a:gd name="T29" fmla="*/ 63 h 106"/>
                <a:gd name="T30" fmla="*/ 111 w 116"/>
                <a:gd name="T31" fmla="*/ 51 h 106"/>
                <a:gd name="T32" fmla="*/ 112 w 116"/>
                <a:gd name="T33" fmla="*/ 49 h 106"/>
                <a:gd name="T34" fmla="*/ 115 w 116"/>
                <a:gd name="T35" fmla="*/ 43 h 106"/>
                <a:gd name="T36" fmla="*/ 115 w 116"/>
                <a:gd name="T37" fmla="*/ 29 h 106"/>
                <a:gd name="T38" fmla="*/ 115 w 116"/>
                <a:gd name="T39" fmla="*/ 25 h 106"/>
                <a:gd name="T40" fmla="*/ 113 w 116"/>
                <a:gd name="T41" fmla="*/ 17 h 106"/>
                <a:gd name="T42" fmla="*/ 110 w 116"/>
                <a:gd name="T43" fmla="*/ 17 h 106"/>
                <a:gd name="T44" fmla="*/ 85 w 116"/>
                <a:gd name="T45" fmla="*/ 7 h 106"/>
                <a:gd name="T46" fmla="*/ 77 w 116"/>
                <a:gd name="T47" fmla="*/ 6 h 106"/>
                <a:gd name="T48" fmla="*/ 76 w 116"/>
                <a:gd name="T49" fmla="*/ 1 h 106"/>
                <a:gd name="T50" fmla="*/ 70 w 116"/>
                <a:gd name="T51" fmla="*/ 1 h 106"/>
                <a:gd name="T52" fmla="*/ 56 w 116"/>
                <a:gd name="T53" fmla="*/ 5 h 106"/>
                <a:gd name="T54" fmla="*/ 53 w 116"/>
                <a:gd name="T55" fmla="*/ 11 h 106"/>
                <a:gd name="T56" fmla="*/ 44 w 116"/>
                <a:gd name="T57" fmla="*/ 18 h 106"/>
                <a:gd name="T58" fmla="*/ 35 w 116"/>
                <a:gd name="T59" fmla="*/ 26 h 106"/>
                <a:gd name="T60" fmla="*/ 27 w 116"/>
                <a:gd name="T61" fmla="*/ 36 h 106"/>
                <a:gd name="T62" fmla="*/ 2 w 116"/>
                <a:gd name="T63" fmla="*/ 34 h 106"/>
                <a:gd name="T64" fmla="*/ 0 w 116"/>
                <a:gd name="T65" fmla="*/ 3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06">
                  <a:moveTo>
                    <a:pt x="10" y="52"/>
                  </a:moveTo>
                  <a:cubicBezTo>
                    <a:pt x="10" y="52"/>
                    <a:pt x="11" y="53"/>
                    <a:pt x="11" y="54"/>
                  </a:cubicBezTo>
                  <a:cubicBezTo>
                    <a:pt x="11" y="54"/>
                    <a:pt x="13" y="61"/>
                    <a:pt x="16" y="63"/>
                  </a:cubicBezTo>
                  <a:cubicBezTo>
                    <a:pt x="19" y="65"/>
                    <a:pt x="22" y="67"/>
                    <a:pt x="24" y="67"/>
                  </a:cubicBezTo>
                  <a:cubicBezTo>
                    <a:pt x="26" y="68"/>
                    <a:pt x="30" y="69"/>
                    <a:pt x="30" y="72"/>
                  </a:cubicBezTo>
                  <a:cubicBezTo>
                    <a:pt x="30" y="75"/>
                    <a:pt x="30" y="76"/>
                    <a:pt x="30" y="76"/>
                  </a:cubicBezTo>
                  <a:cubicBezTo>
                    <a:pt x="31" y="76"/>
                    <a:pt x="36" y="75"/>
                    <a:pt x="36" y="76"/>
                  </a:cubicBezTo>
                  <a:cubicBezTo>
                    <a:pt x="36" y="78"/>
                    <a:pt x="36" y="79"/>
                    <a:pt x="36" y="80"/>
                  </a:cubicBezTo>
                  <a:cubicBezTo>
                    <a:pt x="36" y="81"/>
                    <a:pt x="36" y="83"/>
                    <a:pt x="36" y="83"/>
                  </a:cubicBezTo>
                  <a:cubicBezTo>
                    <a:pt x="36" y="84"/>
                    <a:pt x="40" y="92"/>
                    <a:pt x="40" y="92"/>
                  </a:cubicBezTo>
                  <a:cubicBezTo>
                    <a:pt x="40" y="92"/>
                    <a:pt x="40" y="92"/>
                    <a:pt x="42" y="93"/>
                  </a:cubicBezTo>
                  <a:cubicBezTo>
                    <a:pt x="43" y="93"/>
                    <a:pt x="51" y="95"/>
                    <a:pt x="52" y="95"/>
                  </a:cubicBezTo>
                  <a:cubicBezTo>
                    <a:pt x="54" y="95"/>
                    <a:pt x="57" y="96"/>
                    <a:pt x="56" y="96"/>
                  </a:cubicBezTo>
                  <a:cubicBezTo>
                    <a:pt x="56" y="97"/>
                    <a:pt x="56" y="98"/>
                    <a:pt x="57" y="99"/>
                  </a:cubicBezTo>
                  <a:cubicBezTo>
                    <a:pt x="57" y="99"/>
                    <a:pt x="59" y="101"/>
                    <a:pt x="61" y="102"/>
                  </a:cubicBezTo>
                  <a:cubicBezTo>
                    <a:pt x="62" y="102"/>
                    <a:pt x="63" y="102"/>
                    <a:pt x="64" y="102"/>
                  </a:cubicBezTo>
                  <a:cubicBezTo>
                    <a:pt x="65" y="102"/>
                    <a:pt x="73" y="103"/>
                    <a:pt x="76" y="103"/>
                  </a:cubicBezTo>
                  <a:cubicBezTo>
                    <a:pt x="78" y="103"/>
                    <a:pt x="84" y="104"/>
                    <a:pt x="84" y="104"/>
                  </a:cubicBezTo>
                  <a:cubicBezTo>
                    <a:pt x="85" y="104"/>
                    <a:pt x="89" y="105"/>
                    <a:pt x="89" y="105"/>
                  </a:cubicBezTo>
                  <a:cubicBezTo>
                    <a:pt x="89" y="105"/>
                    <a:pt x="89" y="105"/>
                    <a:pt x="89" y="106"/>
                  </a:cubicBezTo>
                  <a:cubicBezTo>
                    <a:pt x="93" y="102"/>
                    <a:pt x="105" y="89"/>
                    <a:pt x="105" y="89"/>
                  </a:cubicBezTo>
                  <a:cubicBezTo>
                    <a:pt x="106" y="88"/>
                    <a:pt x="106" y="88"/>
                    <a:pt x="107" y="89"/>
                  </a:cubicBezTo>
                  <a:cubicBezTo>
                    <a:pt x="108" y="89"/>
                    <a:pt x="106" y="87"/>
                    <a:pt x="106" y="86"/>
                  </a:cubicBezTo>
                  <a:cubicBezTo>
                    <a:pt x="105" y="86"/>
                    <a:pt x="105" y="84"/>
                    <a:pt x="106" y="83"/>
                  </a:cubicBezTo>
                  <a:cubicBezTo>
                    <a:pt x="106" y="82"/>
                    <a:pt x="107" y="79"/>
                    <a:pt x="108" y="78"/>
                  </a:cubicBezTo>
                  <a:cubicBezTo>
                    <a:pt x="108" y="77"/>
                    <a:pt x="109" y="77"/>
                    <a:pt x="111" y="75"/>
                  </a:cubicBezTo>
                  <a:cubicBezTo>
                    <a:pt x="112" y="74"/>
                    <a:pt x="115" y="68"/>
                    <a:pt x="115" y="67"/>
                  </a:cubicBezTo>
                  <a:cubicBezTo>
                    <a:pt x="116" y="66"/>
                    <a:pt x="115" y="64"/>
                    <a:pt x="115" y="63"/>
                  </a:cubicBezTo>
                  <a:cubicBezTo>
                    <a:pt x="114" y="62"/>
                    <a:pt x="114" y="63"/>
                    <a:pt x="114" y="63"/>
                  </a:cubicBezTo>
                  <a:cubicBezTo>
                    <a:pt x="113" y="63"/>
                    <a:pt x="113" y="63"/>
                    <a:pt x="112" y="63"/>
                  </a:cubicBezTo>
                  <a:cubicBezTo>
                    <a:pt x="112" y="63"/>
                    <a:pt x="113" y="57"/>
                    <a:pt x="113" y="56"/>
                  </a:cubicBezTo>
                  <a:cubicBezTo>
                    <a:pt x="113" y="54"/>
                    <a:pt x="111" y="52"/>
                    <a:pt x="111" y="51"/>
                  </a:cubicBezTo>
                  <a:cubicBezTo>
                    <a:pt x="110" y="50"/>
                    <a:pt x="111" y="50"/>
                    <a:pt x="111" y="50"/>
                  </a:cubicBezTo>
                  <a:cubicBezTo>
                    <a:pt x="111" y="50"/>
                    <a:pt x="111" y="49"/>
                    <a:pt x="112" y="49"/>
                  </a:cubicBezTo>
                  <a:cubicBezTo>
                    <a:pt x="112" y="49"/>
                    <a:pt x="112" y="48"/>
                    <a:pt x="113" y="46"/>
                  </a:cubicBezTo>
                  <a:cubicBezTo>
                    <a:pt x="113" y="45"/>
                    <a:pt x="115" y="44"/>
                    <a:pt x="115" y="43"/>
                  </a:cubicBezTo>
                  <a:cubicBezTo>
                    <a:pt x="116" y="42"/>
                    <a:pt x="115" y="40"/>
                    <a:pt x="115" y="39"/>
                  </a:cubicBezTo>
                  <a:cubicBezTo>
                    <a:pt x="115" y="38"/>
                    <a:pt x="115" y="29"/>
                    <a:pt x="115" y="29"/>
                  </a:cubicBezTo>
                  <a:cubicBezTo>
                    <a:pt x="115" y="28"/>
                    <a:pt x="115" y="27"/>
                    <a:pt x="115" y="27"/>
                  </a:cubicBezTo>
                  <a:cubicBezTo>
                    <a:pt x="115" y="26"/>
                    <a:pt x="115" y="25"/>
                    <a:pt x="115" y="25"/>
                  </a:cubicBezTo>
                  <a:cubicBezTo>
                    <a:pt x="115" y="25"/>
                    <a:pt x="114" y="20"/>
                    <a:pt x="114" y="18"/>
                  </a:cubicBezTo>
                  <a:cubicBezTo>
                    <a:pt x="114" y="17"/>
                    <a:pt x="113" y="17"/>
                    <a:pt x="113" y="17"/>
                  </a:cubicBezTo>
                  <a:cubicBezTo>
                    <a:pt x="113" y="17"/>
                    <a:pt x="112" y="17"/>
                    <a:pt x="112" y="18"/>
                  </a:cubicBezTo>
                  <a:cubicBezTo>
                    <a:pt x="111" y="18"/>
                    <a:pt x="110" y="17"/>
                    <a:pt x="110" y="17"/>
                  </a:cubicBezTo>
                  <a:cubicBezTo>
                    <a:pt x="110" y="17"/>
                    <a:pt x="88" y="8"/>
                    <a:pt x="87" y="8"/>
                  </a:cubicBezTo>
                  <a:cubicBezTo>
                    <a:pt x="86" y="7"/>
                    <a:pt x="86" y="7"/>
                    <a:pt x="85" y="7"/>
                  </a:cubicBezTo>
                  <a:cubicBezTo>
                    <a:pt x="85" y="7"/>
                    <a:pt x="84" y="7"/>
                    <a:pt x="82" y="7"/>
                  </a:cubicBezTo>
                  <a:cubicBezTo>
                    <a:pt x="80" y="7"/>
                    <a:pt x="78" y="6"/>
                    <a:pt x="77" y="6"/>
                  </a:cubicBezTo>
                  <a:cubicBezTo>
                    <a:pt x="76" y="5"/>
                    <a:pt x="76" y="2"/>
                    <a:pt x="76" y="1"/>
                  </a:cubicBezTo>
                  <a:cubicBezTo>
                    <a:pt x="76" y="1"/>
                    <a:pt x="76" y="1"/>
                    <a:pt x="76" y="1"/>
                  </a:cubicBezTo>
                  <a:cubicBezTo>
                    <a:pt x="76" y="1"/>
                    <a:pt x="75" y="1"/>
                    <a:pt x="75" y="1"/>
                  </a:cubicBezTo>
                  <a:cubicBezTo>
                    <a:pt x="74" y="1"/>
                    <a:pt x="72" y="1"/>
                    <a:pt x="70" y="1"/>
                  </a:cubicBezTo>
                  <a:cubicBezTo>
                    <a:pt x="67" y="0"/>
                    <a:pt x="61" y="2"/>
                    <a:pt x="61" y="3"/>
                  </a:cubicBezTo>
                  <a:cubicBezTo>
                    <a:pt x="60" y="3"/>
                    <a:pt x="56" y="5"/>
                    <a:pt x="56" y="5"/>
                  </a:cubicBezTo>
                  <a:cubicBezTo>
                    <a:pt x="55" y="6"/>
                    <a:pt x="55" y="6"/>
                    <a:pt x="54" y="6"/>
                  </a:cubicBezTo>
                  <a:cubicBezTo>
                    <a:pt x="54" y="7"/>
                    <a:pt x="53" y="9"/>
                    <a:pt x="53" y="11"/>
                  </a:cubicBezTo>
                  <a:cubicBezTo>
                    <a:pt x="53" y="14"/>
                    <a:pt x="53" y="13"/>
                    <a:pt x="52" y="15"/>
                  </a:cubicBezTo>
                  <a:cubicBezTo>
                    <a:pt x="51" y="16"/>
                    <a:pt x="46" y="18"/>
                    <a:pt x="44" y="18"/>
                  </a:cubicBezTo>
                  <a:cubicBezTo>
                    <a:pt x="42" y="19"/>
                    <a:pt x="41" y="20"/>
                    <a:pt x="39" y="21"/>
                  </a:cubicBezTo>
                  <a:cubicBezTo>
                    <a:pt x="38" y="22"/>
                    <a:pt x="35" y="24"/>
                    <a:pt x="35" y="26"/>
                  </a:cubicBezTo>
                  <a:cubicBezTo>
                    <a:pt x="34" y="27"/>
                    <a:pt x="32" y="29"/>
                    <a:pt x="31" y="30"/>
                  </a:cubicBezTo>
                  <a:cubicBezTo>
                    <a:pt x="30" y="31"/>
                    <a:pt x="28" y="34"/>
                    <a:pt x="27" y="36"/>
                  </a:cubicBezTo>
                  <a:cubicBezTo>
                    <a:pt x="25" y="38"/>
                    <a:pt x="20" y="38"/>
                    <a:pt x="18" y="38"/>
                  </a:cubicBezTo>
                  <a:cubicBezTo>
                    <a:pt x="17" y="38"/>
                    <a:pt x="5" y="35"/>
                    <a:pt x="2" y="34"/>
                  </a:cubicBezTo>
                  <a:cubicBezTo>
                    <a:pt x="1" y="34"/>
                    <a:pt x="1" y="34"/>
                    <a:pt x="0" y="34"/>
                  </a:cubicBezTo>
                  <a:cubicBezTo>
                    <a:pt x="0" y="34"/>
                    <a:pt x="0" y="34"/>
                    <a:pt x="0" y="35"/>
                  </a:cubicBezTo>
                  <a:cubicBezTo>
                    <a:pt x="1" y="36"/>
                    <a:pt x="10" y="52"/>
                    <a:pt x="10" y="5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8" name="Freeform 948">
              <a:extLst>
                <a:ext uri="{FF2B5EF4-FFF2-40B4-BE49-F238E27FC236}">
                  <a16:creationId xmlns:a16="http://schemas.microsoft.com/office/drawing/2014/main" id="{F6D431B1-E307-4A6F-8F73-62FAE1182FB6}"/>
                </a:ext>
              </a:extLst>
            </p:cNvPr>
            <p:cNvSpPr>
              <a:spLocks/>
            </p:cNvSpPr>
            <p:nvPr/>
          </p:nvSpPr>
          <p:spPr bwMode="auto">
            <a:xfrm>
              <a:off x="4173" y="2874"/>
              <a:ext cx="68" cy="161"/>
            </a:xfrm>
            <a:custGeom>
              <a:avLst/>
              <a:gdLst>
                <a:gd name="T0" fmla="*/ 9 w 49"/>
                <a:gd name="T1" fmla="*/ 70 h 117"/>
                <a:gd name="T2" fmla="*/ 16 w 49"/>
                <a:gd name="T3" fmla="*/ 77 h 117"/>
                <a:gd name="T4" fmla="*/ 27 w 49"/>
                <a:gd name="T5" fmla="*/ 76 h 117"/>
                <a:gd name="T6" fmla="*/ 29 w 49"/>
                <a:gd name="T7" fmla="*/ 85 h 117"/>
                <a:gd name="T8" fmla="*/ 26 w 49"/>
                <a:gd name="T9" fmla="*/ 95 h 117"/>
                <a:gd name="T10" fmla="*/ 25 w 49"/>
                <a:gd name="T11" fmla="*/ 101 h 117"/>
                <a:gd name="T12" fmla="*/ 36 w 49"/>
                <a:gd name="T13" fmla="*/ 113 h 117"/>
                <a:gd name="T14" fmla="*/ 39 w 49"/>
                <a:gd name="T15" fmla="*/ 116 h 117"/>
                <a:gd name="T16" fmla="*/ 38 w 49"/>
                <a:gd name="T17" fmla="*/ 107 h 117"/>
                <a:gd name="T18" fmla="*/ 41 w 49"/>
                <a:gd name="T19" fmla="*/ 103 h 117"/>
                <a:gd name="T20" fmla="*/ 47 w 49"/>
                <a:gd name="T21" fmla="*/ 99 h 117"/>
                <a:gd name="T22" fmla="*/ 48 w 49"/>
                <a:gd name="T23" fmla="*/ 87 h 117"/>
                <a:gd name="T24" fmla="*/ 48 w 49"/>
                <a:gd name="T25" fmla="*/ 79 h 117"/>
                <a:gd name="T26" fmla="*/ 35 w 49"/>
                <a:gd name="T27" fmla="*/ 65 h 117"/>
                <a:gd name="T28" fmla="*/ 38 w 49"/>
                <a:gd name="T29" fmla="*/ 73 h 117"/>
                <a:gd name="T30" fmla="*/ 31 w 49"/>
                <a:gd name="T31" fmla="*/ 72 h 117"/>
                <a:gd name="T32" fmla="*/ 29 w 49"/>
                <a:gd name="T33" fmla="*/ 63 h 117"/>
                <a:gd name="T34" fmla="*/ 24 w 49"/>
                <a:gd name="T35" fmla="*/ 48 h 117"/>
                <a:gd name="T36" fmla="*/ 25 w 49"/>
                <a:gd name="T37" fmla="*/ 28 h 117"/>
                <a:gd name="T38" fmla="*/ 24 w 49"/>
                <a:gd name="T39" fmla="*/ 13 h 117"/>
                <a:gd name="T40" fmla="*/ 20 w 49"/>
                <a:gd name="T41" fmla="*/ 5 h 117"/>
                <a:gd name="T42" fmla="*/ 5 w 49"/>
                <a:gd name="T43" fmla="*/ 0 h 117"/>
                <a:gd name="T44" fmla="*/ 11 w 49"/>
                <a:gd name="T45" fmla="*/ 7 h 117"/>
                <a:gd name="T46" fmla="*/ 16 w 49"/>
                <a:gd name="T47" fmla="*/ 17 h 117"/>
                <a:gd name="T48" fmla="*/ 11 w 49"/>
                <a:gd name="T49" fmla="*/ 21 h 117"/>
                <a:gd name="T50" fmla="*/ 10 w 49"/>
                <a:gd name="T51" fmla="*/ 25 h 117"/>
                <a:gd name="T52" fmla="*/ 10 w 49"/>
                <a:gd name="T53" fmla="*/ 37 h 117"/>
                <a:gd name="T54" fmla="*/ 13 w 49"/>
                <a:gd name="T55" fmla="*/ 44 h 117"/>
                <a:gd name="T56" fmla="*/ 9 w 49"/>
                <a:gd name="T57" fmla="*/ 48 h 117"/>
                <a:gd name="T58" fmla="*/ 7 w 49"/>
                <a:gd name="T59" fmla="*/ 48 h 117"/>
                <a:gd name="T60" fmla="*/ 4 w 49"/>
                <a:gd name="T61" fmla="*/ 61 h 117"/>
                <a:gd name="T62" fmla="*/ 1 w 49"/>
                <a:gd name="T63" fmla="*/ 64 h 117"/>
                <a:gd name="T64" fmla="*/ 7 w 49"/>
                <a:gd name="T65" fmla="*/ 6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117">
                  <a:moveTo>
                    <a:pt x="9" y="70"/>
                  </a:moveTo>
                  <a:cubicBezTo>
                    <a:pt x="9" y="70"/>
                    <a:pt x="9" y="70"/>
                    <a:pt x="9" y="70"/>
                  </a:cubicBezTo>
                  <a:cubicBezTo>
                    <a:pt x="10" y="71"/>
                    <a:pt x="15" y="77"/>
                    <a:pt x="15" y="77"/>
                  </a:cubicBezTo>
                  <a:cubicBezTo>
                    <a:pt x="15" y="77"/>
                    <a:pt x="15" y="77"/>
                    <a:pt x="16" y="77"/>
                  </a:cubicBezTo>
                  <a:cubicBezTo>
                    <a:pt x="16" y="77"/>
                    <a:pt x="26" y="75"/>
                    <a:pt x="26" y="75"/>
                  </a:cubicBezTo>
                  <a:cubicBezTo>
                    <a:pt x="26" y="75"/>
                    <a:pt x="27" y="75"/>
                    <a:pt x="27" y="76"/>
                  </a:cubicBezTo>
                  <a:cubicBezTo>
                    <a:pt x="27" y="77"/>
                    <a:pt x="29" y="84"/>
                    <a:pt x="29" y="84"/>
                  </a:cubicBezTo>
                  <a:cubicBezTo>
                    <a:pt x="29" y="84"/>
                    <a:pt x="29" y="85"/>
                    <a:pt x="29" y="85"/>
                  </a:cubicBezTo>
                  <a:cubicBezTo>
                    <a:pt x="29" y="86"/>
                    <a:pt x="29" y="88"/>
                    <a:pt x="29" y="88"/>
                  </a:cubicBezTo>
                  <a:cubicBezTo>
                    <a:pt x="28" y="89"/>
                    <a:pt x="26" y="95"/>
                    <a:pt x="26" y="95"/>
                  </a:cubicBezTo>
                  <a:cubicBezTo>
                    <a:pt x="26" y="95"/>
                    <a:pt x="25" y="96"/>
                    <a:pt x="25" y="96"/>
                  </a:cubicBezTo>
                  <a:cubicBezTo>
                    <a:pt x="25" y="96"/>
                    <a:pt x="23" y="98"/>
                    <a:pt x="25" y="101"/>
                  </a:cubicBezTo>
                  <a:cubicBezTo>
                    <a:pt x="27" y="103"/>
                    <a:pt x="33" y="110"/>
                    <a:pt x="35" y="111"/>
                  </a:cubicBezTo>
                  <a:cubicBezTo>
                    <a:pt x="36" y="112"/>
                    <a:pt x="36" y="112"/>
                    <a:pt x="36" y="113"/>
                  </a:cubicBezTo>
                  <a:cubicBezTo>
                    <a:pt x="36" y="114"/>
                    <a:pt x="36" y="116"/>
                    <a:pt x="39" y="117"/>
                  </a:cubicBezTo>
                  <a:cubicBezTo>
                    <a:pt x="39" y="117"/>
                    <a:pt x="40" y="117"/>
                    <a:pt x="39" y="116"/>
                  </a:cubicBezTo>
                  <a:cubicBezTo>
                    <a:pt x="39" y="115"/>
                    <a:pt x="38" y="109"/>
                    <a:pt x="38" y="109"/>
                  </a:cubicBezTo>
                  <a:cubicBezTo>
                    <a:pt x="38" y="109"/>
                    <a:pt x="37" y="108"/>
                    <a:pt x="38" y="107"/>
                  </a:cubicBezTo>
                  <a:cubicBezTo>
                    <a:pt x="38" y="107"/>
                    <a:pt x="39" y="106"/>
                    <a:pt x="39" y="105"/>
                  </a:cubicBezTo>
                  <a:cubicBezTo>
                    <a:pt x="39" y="105"/>
                    <a:pt x="39" y="103"/>
                    <a:pt x="41" y="103"/>
                  </a:cubicBezTo>
                  <a:cubicBezTo>
                    <a:pt x="42" y="102"/>
                    <a:pt x="46" y="101"/>
                    <a:pt x="46" y="101"/>
                  </a:cubicBezTo>
                  <a:cubicBezTo>
                    <a:pt x="46" y="101"/>
                    <a:pt x="47" y="100"/>
                    <a:pt x="47" y="99"/>
                  </a:cubicBezTo>
                  <a:cubicBezTo>
                    <a:pt x="48" y="98"/>
                    <a:pt x="49" y="92"/>
                    <a:pt x="48" y="91"/>
                  </a:cubicBezTo>
                  <a:cubicBezTo>
                    <a:pt x="48" y="90"/>
                    <a:pt x="47" y="88"/>
                    <a:pt x="48" y="87"/>
                  </a:cubicBezTo>
                  <a:cubicBezTo>
                    <a:pt x="48" y="85"/>
                    <a:pt x="48" y="85"/>
                    <a:pt x="48" y="84"/>
                  </a:cubicBezTo>
                  <a:cubicBezTo>
                    <a:pt x="48" y="84"/>
                    <a:pt x="49" y="80"/>
                    <a:pt x="48" y="79"/>
                  </a:cubicBezTo>
                  <a:cubicBezTo>
                    <a:pt x="47" y="77"/>
                    <a:pt x="38" y="67"/>
                    <a:pt x="34" y="62"/>
                  </a:cubicBezTo>
                  <a:cubicBezTo>
                    <a:pt x="34" y="63"/>
                    <a:pt x="35" y="64"/>
                    <a:pt x="35" y="65"/>
                  </a:cubicBezTo>
                  <a:cubicBezTo>
                    <a:pt x="36" y="65"/>
                    <a:pt x="36" y="66"/>
                    <a:pt x="37" y="68"/>
                  </a:cubicBezTo>
                  <a:cubicBezTo>
                    <a:pt x="38" y="70"/>
                    <a:pt x="41" y="76"/>
                    <a:pt x="38" y="73"/>
                  </a:cubicBezTo>
                  <a:cubicBezTo>
                    <a:pt x="35" y="71"/>
                    <a:pt x="34" y="68"/>
                    <a:pt x="33" y="70"/>
                  </a:cubicBezTo>
                  <a:cubicBezTo>
                    <a:pt x="33" y="72"/>
                    <a:pt x="32" y="73"/>
                    <a:pt x="31" y="72"/>
                  </a:cubicBezTo>
                  <a:cubicBezTo>
                    <a:pt x="30" y="71"/>
                    <a:pt x="29" y="70"/>
                    <a:pt x="29" y="68"/>
                  </a:cubicBezTo>
                  <a:cubicBezTo>
                    <a:pt x="30" y="66"/>
                    <a:pt x="30" y="64"/>
                    <a:pt x="29" y="63"/>
                  </a:cubicBezTo>
                  <a:cubicBezTo>
                    <a:pt x="28" y="62"/>
                    <a:pt x="26" y="61"/>
                    <a:pt x="26" y="58"/>
                  </a:cubicBezTo>
                  <a:cubicBezTo>
                    <a:pt x="26" y="55"/>
                    <a:pt x="25" y="50"/>
                    <a:pt x="24" y="48"/>
                  </a:cubicBezTo>
                  <a:cubicBezTo>
                    <a:pt x="22" y="45"/>
                    <a:pt x="21" y="42"/>
                    <a:pt x="23" y="39"/>
                  </a:cubicBezTo>
                  <a:cubicBezTo>
                    <a:pt x="24" y="35"/>
                    <a:pt x="27" y="35"/>
                    <a:pt x="25" y="28"/>
                  </a:cubicBezTo>
                  <a:cubicBezTo>
                    <a:pt x="23" y="22"/>
                    <a:pt x="23" y="18"/>
                    <a:pt x="23" y="17"/>
                  </a:cubicBezTo>
                  <a:cubicBezTo>
                    <a:pt x="24" y="15"/>
                    <a:pt x="25" y="15"/>
                    <a:pt x="24" y="13"/>
                  </a:cubicBezTo>
                  <a:cubicBezTo>
                    <a:pt x="22" y="10"/>
                    <a:pt x="20" y="6"/>
                    <a:pt x="20" y="6"/>
                  </a:cubicBezTo>
                  <a:cubicBezTo>
                    <a:pt x="20" y="6"/>
                    <a:pt x="20" y="5"/>
                    <a:pt x="20" y="5"/>
                  </a:cubicBezTo>
                  <a:cubicBezTo>
                    <a:pt x="16" y="3"/>
                    <a:pt x="9" y="1"/>
                    <a:pt x="7" y="0"/>
                  </a:cubicBezTo>
                  <a:cubicBezTo>
                    <a:pt x="6" y="0"/>
                    <a:pt x="5" y="0"/>
                    <a:pt x="5" y="0"/>
                  </a:cubicBezTo>
                  <a:cubicBezTo>
                    <a:pt x="7" y="2"/>
                    <a:pt x="9" y="4"/>
                    <a:pt x="10" y="4"/>
                  </a:cubicBezTo>
                  <a:cubicBezTo>
                    <a:pt x="10" y="5"/>
                    <a:pt x="11" y="6"/>
                    <a:pt x="11" y="7"/>
                  </a:cubicBezTo>
                  <a:cubicBezTo>
                    <a:pt x="11" y="8"/>
                    <a:pt x="11" y="10"/>
                    <a:pt x="11" y="11"/>
                  </a:cubicBezTo>
                  <a:cubicBezTo>
                    <a:pt x="12" y="13"/>
                    <a:pt x="16" y="17"/>
                    <a:pt x="16" y="17"/>
                  </a:cubicBezTo>
                  <a:cubicBezTo>
                    <a:pt x="16" y="17"/>
                    <a:pt x="16" y="17"/>
                    <a:pt x="16" y="18"/>
                  </a:cubicBezTo>
                  <a:cubicBezTo>
                    <a:pt x="15" y="18"/>
                    <a:pt x="11" y="20"/>
                    <a:pt x="11" y="21"/>
                  </a:cubicBezTo>
                  <a:cubicBezTo>
                    <a:pt x="10" y="22"/>
                    <a:pt x="10" y="23"/>
                    <a:pt x="10" y="23"/>
                  </a:cubicBezTo>
                  <a:cubicBezTo>
                    <a:pt x="10" y="24"/>
                    <a:pt x="10" y="24"/>
                    <a:pt x="10" y="25"/>
                  </a:cubicBezTo>
                  <a:cubicBezTo>
                    <a:pt x="10" y="25"/>
                    <a:pt x="9" y="31"/>
                    <a:pt x="9" y="32"/>
                  </a:cubicBezTo>
                  <a:cubicBezTo>
                    <a:pt x="9" y="34"/>
                    <a:pt x="10" y="36"/>
                    <a:pt x="10" y="37"/>
                  </a:cubicBezTo>
                  <a:cubicBezTo>
                    <a:pt x="10" y="38"/>
                    <a:pt x="9" y="41"/>
                    <a:pt x="11" y="42"/>
                  </a:cubicBezTo>
                  <a:cubicBezTo>
                    <a:pt x="12" y="43"/>
                    <a:pt x="13" y="44"/>
                    <a:pt x="13" y="44"/>
                  </a:cubicBezTo>
                  <a:cubicBezTo>
                    <a:pt x="13" y="44"/>
                    <a:pt x="14" y="45"/>
                    <a:pt x="13" y="45"/>
                  </a:cubicBezTo>
                  <a:cubicBezTo>
                    <a:pt x="13" y="45"/>
                    <a:pt x="10" y="48"/>
                    <a:pt x="9" y="48"/>
                  </a:cubicBezTo>
                  <a:cubicBezTo>
                    <a:pt x="8" y="48"/>
                    <a:pt x="8" y="48"/>
                    <a:pt x="8" y="48"/>
                  </a:cubicBezTo>
                  <a:cubicBezTo>
                    <a:pt x="7" y="48"/>
                    <a:pt x="7" y="48"/>
                    <a:pt x="7" y="48"/>
                  </a:cubicBezTo>
                  <a:cubicBezTo>
                    <a:pt x="7" y="49"/>
                    <a:pt x="5" y="57"/>
                    <a:pt x="4" y="58"/>
                  </a:cubicBezTo>
                  <a:cubicBezTo>
                    <a:pt x="4" y="59"/>
                    <a:pt x="4" y="60"/>
                    <a:pt x="4" y="61"/>
                  </a:cubicBezTo>
                  <a:cubicBezTo>
                    <a:pt x="3" y="61"/>
                    <a:pt x="3" y="62"/>
                    <a:pt x="2" y="62"/>
                  </a:cubicBezTo>
                  <a:cubicBezTo>
                    <a:pt x="0" y="63"/>
                    <a:pt x="1" y="63"/>
                    <a:pt x="1" y="64"/>
                  </a:cubicBezTo>
                  <a:cubicBezTo>
                    <a:pt x="2" y="65"/>
                    <a:pt x="5" y="68"/>
                    <a:pt x="5" y="68"/>
                  </a:cubicBezTo>
                  <a:cubicBezTo>
                    <a:pt x="5" y="68"/>
                    <a:pt x="6" y="70"/>
                    <a:pt x="7" y="69"/>
                  </a:cubicBezTo>
                  <a:cubicBezTo>
                    <a:pt x="8" y="69"/>
                    <a:pt x="8" y="69"/>
                    <a:pt x="9" y="7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9" name="Freeform 949">
              <a:extLst>
                <a:ext uri="{FF2B5EF4-FFF2-40B4-BE49-F238E27FC236}">
                  <a16:creationId xmlns:a16="http://schemas.microsoft.com/office/drawing/2014/main" id="{CDC31253-7A4A-4F96-BEC9-6718F1F4B8F4}"/>
                </a:ext>
              </a:extLst>
            </p:cNvPr>
            <p:cNvSpPr>
              <a:spLocks/>
            </p:cNvSpPr>
            <p:nvPr/>
          </p:nvSpPr>
          <p:spPr bwMode="auto">
            <a:xfrm>
              <a:off x="3954" y="2849"/>
              <a:ext cx="241" cy="205"/>
            </a:xfrm>
            <a:custGeom>
              <a:avLst/>
              <a:gdLst>
                <a:gd name="T0" fmla="*/ 103 w 174"/>
                <a:gd name="T1" fmla="*/ 8 h 149"/>
                <a:gd name="T2" fmla="*/ 96 w 174"/>
                <a:gd name="T3" fmla="*/ 17 h 149"/>
                <a:gd name="T4" fmla="*/ 99 w 174"/>
                <a:gd name="T5" fmla="*/ 21 h 149"/>
                <a:gd name="T6" fmla="*/ 98 w 174"/>
                <a:gd name="T7" fmla="*/ 27 h 149"/>
                <a:gd name="T8" fmla="*/ 98 w 174"/>
                <a:gd name="T9" fmla="*/ 37 h 149"/>
                <a:gd name="T10" fmla="*/ 95 w 174"/>
                <a:gd name="T11" fmla="*/ 51 h 149"/>
                <a:gd name="T12" fmla="*/ 99 w 174"/>
                <a:gd name="T13" fmla="*/ 56 h 149"/>
                <a:gd name="T14" fmla="*/ 104 w 174"/>
                <a:gd name="T15" fmla="*/ 62 h 149"/>
                <a:gd name="T16" fmla="*/ 110 w 174"/>
                <a:gd name="T17" fmla="*/ 63 h 149"/>
                <a:gd name="T18" fmla="*/ 113 w 174"/>
                <a:gd name="T19" fmla="*/ 60 h 149"/>
                <a:gd name="T20" fmla="*/ 116 w 174"/>
                <a:gd name="T21" fmla="*/ 60 h 149"/>
                <a:gd name="T22" fmla="*/ 117 w 174"/>
                <a:gd name="T23" fmla="*/ 77 h 149"/>
                <a:gd name="T24" fmla="*/ 114 w 174"/>
                <a:gd name="T25" fmla="*/ 77 h 149"/>
                <a:gd name="T26" fmla="*/ 108 w 174"/>
                <a:gd name="T27" fmla="*/ 78 h 149"/>
                <a:gd name="T28" fmla="*/ 105 w 174"/>
                <a:gd name="T29" fmla="*/ 77 h 149"/>
                <a:gd name="T30" fmla="*/ 92 w 174"/>
                <a:gd name="T31" fmla="*/ 63 h 149"/>
                <a:gd name="T32" fmla="*/ 84 w 174"/>
                <a:gd name="T33" fmla="*/ 61 h 149"/>
                <a:gd name="T34" fmla="*/ 78 w 174"/>
                <a:gd name="T35" fmla="*/ 52 h 149"/>
                <a:gd name="T36" fmla="*/ 75 w 174"/>
                <a:gd name="T37" fmla="*/ 53 h 149"/>
                <a:gd name="T38" fmla="*/ 66 w 174"/>
                <a:gd name="T39" fmla="*/ 56 h 149"/>
                <a:gd name="T40" fmla="*/ 50 w 174"/>
                <a:gd name="T41" fmla="*/ 46 h 149"/>
                <a:gd name="T42" fmla="*/ 44 w 174"/>
                <a:gd name="T43" fmla="*/ 46 h 149"/>
                <a:gd name="T44" fmla="*/ 36 w 174"/>
                <a:gd name="T45" fmla="*/ 48 h 149"/>
                <a:gd name="T46" fmla="*/ 35 w 174"/>
                <a:gd name="T47" fmla="*/ 44 h 149"/>
                <a:gd name="T48" fmla="*/ 30 w 174"/>
                <a:gd name="T49" fmla="*/ 40 h 149"/>
                <a:gd name="T50" fmla="*/ 31 w 174"/>
                <a:gd name="T51" fmla="*/ 61 h 149"/>
                <a:gd name="T52" fmla="*/ 29 w 174"/>
                <a:gd name="T53" fmla="*/ 70 h 149"/>
                <a:gd name="T54" fmla="*/ 19 w 174"/>
                <a:gd name="T55" fmla="*/ 72 h 149"/>
                <a:gd name="T56" fmla="*/ 0 w 174"/>
                <a:gd name="T57" fmla="*/ 73 h 149"/>
                <a:gd name="T58" fmla="*/ 1 w 174"/>
                <a:gd name="T59" fmla="*/ 119 h 149"/>
                <a:gd name="T60" fmla="*/ 5 w 174"/>
                <a:gd name="T61" fmla="*/ 128 h 149"/>
                <a:gd name="T62" fmla="*/ 22 w 174"/>
                <a:gd name="T63" fmla="*/ 142 h 149"/>
                <a:gd name="T64" fmla="*/ 39 w 174"/>
                <a:gd name="T65" fmla="*/ 141 h 149"/>
                <a:gd name="T66" fmla="*/ 49 w 174"/>
                <a:gd name="T67" fmla="*/ 145 h 149"/>
                <a:gd name="T68" fmla="*/ 67 w 174"/>
                <a:gd name="T69" fmla="*/ 149 h 149"/>
                <a:gd name="T70" fmla="*/ 80 w 174"/>
                <a:gd name="T71" fmla="*/ 141 h 149"/>
                <a:gd name="T72" fmla="*/ 88 w 174"/>
                <a:gd name="T73" fmla="*/ 132 h 149"/>
                <a:gd name="T74" fmla="*/ 101 w 174"/>
                <a:gd name="T75" fmla="*/ 126 h 149"/>
                <a:gd name="T76" fmla="*/ 103 w 174"/>
                <a:gd name="T77" fmla="*/ 117 h 149"/>
                <a:gd name="T78" fmla="*/ 110 w 174"/>
                <a:gd name="T79" fmla="*/ 114 h 149"/>
                <a:gd name="T80" fmla="*/ 124 w 174"/>
                <a:gd name="T81" fmla="*/ 112 h 149"/>
                <a:gd name="T82" fmla="*/ 122 w 174"/>
                <a:gd name="T83" fmla="*/ 102 h 149"/>
                <a:gd name="T84" fmla="*/ 167 w 174"/>
                <a:gd name="T85" fmla="*/ 88 h 149"/>
                <a:gd name="T86" fmla="*/ 163 w 174"/>
                <a:gd name="T87" fmla="*/ 86 h 149"/>
                <a:gd name="T88" fmla="*/ 160 w 174"/>
                <a:gd name="T89" fmla="*/ 80 h 149"/>
                <a:gd name="T90" fmla="*/ 162 w 174"/>
                <a:gd name="T91" fmla="*/ 76 h 149"/>
                <a:gd name="T92" fmla="*/ 166 w 174"/>
                <a:gd name="T93" fmla="*/ 66 h 149"/>
                <a:gd name="T94" fmla="*/ 171 w 174"/>
                <a:gd name="T95" fmla="*/ 63 h 149"/>
                <a:gd name="T96" fmla="*/ 169 w 174"/>
                <a:gd name="T97" fmla="*/ 60 h 149"/>
                <a:gd name="T98" fmla="*/ 167 w 174"/>
                <a:gd name="T99" fmla="*/ 50 h 149"/>
                <a:gd name="T100" fmla="*/ 168 w 174"/>
                <a:gd name="T101" fmla="*/ 41 h 149"/>
                <a:gd name="T102" fmla="*/ 174 w 174"/>
                <a:gd name="T103" fmla="*/ 36 h 149"/>
                <a:gd name="T104" fmla="*/ 169 w 174"/>
                <a:gd name="T105" fmla="*/ 29 h 149"/>
                <a:gd name="T106" fmla="*/ 168 w 174"/>
                <a:gd name="T107" fmla="*/ 22 h 149"/>
                <a:gd name="T108" fmla="*/ 155 w 174"/>
                <a:gd name="T109" fmla="*/ 15 h 149"/>
                <a:gd name="T110" fmla="*/ 144 w 174"/>
                <a:gd name="T111" fmla="*/ 8 h 149"/>
                <a:gd name="T112" fmla="*/ 136 w 174"/>
                <a:gd name="T113" fmla="*/ 8 h 149"/>
                <a:gd name="T114" fmla="*/ 127 w 174"/>
                <a:gd name="T115" fmla="*/ 5 h 149"/>
                <a:gd name="T116" fmla="*/ 127 w 174"/>
                <a:gd name="T117" fmla="*/ 1 h 149"/>
                <a:gd name="T118" fmla="*/ 104 w 174"/>
                <a:gd name="T119" fmla="*/ 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149">
                  <a:moveTo>
                    <a:pt x="103" y="5"/>
                  </a:moveTo>
                  <a:cubicBezTo>
                    <a:pt x="104" y="6"/>
                    <a:pt x="103" y="7"/>
                    <a:pt x="103" y="8"/>
                  </a:cubicBezTo>
                  <a:cubicBezTo>
                    <a:pt x="102" y="9"/>
                    <a:pt x="97" y="14"/>
                    <a:pt x="95" y="15"/>
                  </a:cubicBezTo>
                  <a:cubicBezTo>
                    <a:pt x="94" y="17"/>
                    <a:pt x="96" y="17"/>
                    <a:pt x="96" y="17"/>
                  </a:cubicBezTo>
                  <a:cubicBezTo>
                    <a:pt x="97" y="17"/>
                    <a:pt x="97" y="18"/>
                    <a:pt x="97" y="19"/>
                  </a:cubicBezTo>
                  <a:cubicBezTo>
                    <a:pt x="98" y="19"/>
                    <a:pt x="98" y="21"/>
                    <a:pt x="99" y="21"/>
                  </a:cubicBezTo>
                  <a:cubicBezTo>
                    <a:pt x="99" y="22"/>
                    <a:pt x="99" y="23"/>
                    <a:pt x="99" y="24"/>
                  </a:cubicBezTo>
                  <a:cubicBezTo>
                    <a:pt x="99" y="24"/>
                    <a:pt x="99" y="26"/>
                    <a:pt x="98" y="27"/>
                  </a:cubicBezTo>
                  <a:cubicBezTo>
                    <a:pt x="98" y="29"/>
                    <a:pt x="98" y="31"/>
                    <a:pt x="99" y="33"/>
                  </a:cubicBezTo>
                  <a:cubicBezTo>
                    <a:pt x="99" y="34"/>
                    <a:pt x="98" y="37"/>
                    <a:pt x="98" y="37"/>
                  </a:cubicBezTo>
                  <a:cubicBezTo>
                    <a:pt x="98" y="37"/>
                    <a:pt x="95" y="47"/>
                    <a:pt x="95" y="48"/>
                  </a:cubicBezTo>
                  <a:cubicBezTo>
                    <a:pt x="95" y="50"/>
                    <a:pt x="95" y="50"/>
                    <a:pt x="95" y="51"/>
                  </a:cubicBezTo>
                  <a:cubicBezTo>
                    <a:pt x="95" y="51"/>
                    <a:pt x="95" y="51"/>
                    <a:pt x="96" y="53"/>
                  </a:cubicBezTo>
                  <a:cubicBezTo>
                    <a:pt x="97" y="55"/>
                    <a:pt x="98" y="56"/>
                    <a:pt x="99" y="56"/>
                  </a:cubicBezTo>
                  <a:cubicBezTo>
                    <a:pt x="99" y="56"/>
                    <a:pt x="100" y="57"/>
                    <a:pt x="101" y="58"/>
                  </a:cubicBezTo>
                  <a:cubicBezTo>
                    <a:pt x="102" y="59"/>
                    <a:pt x="103" y="61"/>
                    <a:pt x="104" y="62"/>
                  </a:cubicBezTo>
                  <a:cubicBezTo>
                    <a:pt x="106" y="63"/>
                    <a:pt x="107" y="63"/>
                    <a:pt x="107" y="63"/>
                  </a:cubicBezTo>
                  <a:cubicBezTo>
                    <a:pt x="108" y="63"/>
                    <a:pt x="110" y="63"/>
                    <a:pt x="110" y="63"/>
                  </a:cubicBezTo>
                  <a:cubicBezTo>
                    <a:pt x="111" y="63"/>
                    <a:pt x="111" y="63"/>
                    <a:pt x="111" y="61"/>
                  </a:cubicBezTo>
                  <a:cubicBezTo>
                    <a:pt x="111" y="60"/>
                    <a:pt x="113" y="60"/>
                    <a:pt x="113" y="60"/>
                  </a:cubicBezTo>
                  <a:cubicBezTo>
                    <a:pt x="114" y="60"/>
                    <a:pt x="114" y="60"/>
                    <a:pt x="116" y="59"/>
                  </a:cubicBezTo>
                  <a:cubicBezTo>
                    <a:pt x="117" y="59"/>
                    <a:pt x="116" y="60"/>
                    <a:pt x="116" y="60"/>
                  </a:cubicBezTo>
                  <a:cubicBezTo>
                    <a:pt x="116" y="60"/>
                    <a:pt x="116" y="69"/>
                    <a:pt x="116" y="70"/>
                  </a:cubicBezTo>
                  <a:cubicBezTo>
                    <a:pt x="116" y="71"/>
                    <a:pt x="116" y="76"/>
                    <a:pt x="117" y="77"/>
                  </a:cubicBezTo>
                  <a:cubicBezTo>
                    <a:pt x="117" y="79"/>
                    <a:pt x="116" y="79"/>
                    <a:pt x="115" y="79"/>
                  </a:cubicBezTo>
                  <a:cubicBezTo>
                    <a:pt x="114" y="79"/>
                    <a:pt x="114" y="78"/>
                    <a:pt x="114" y="77"/>
                  </a:cubicBezTo>
                  <a:cubicBezTo>
                    <a:pt x="114" y="77"/>
                    <a:pt x="114" y="76"/>
                    <a:pt x="113" y="76"/>
                  </a:cubicBezTo>
                  <a:cubicBezTo>
                    <a:pt x="113" y="76"/>
                    <a:pt x="109" y="77"/>
                    <a:pt x="108" y="78"/>
                  </a:cubicBezTo>
                  <a:cubicBezTo>
                    <a:pt x="107" y="79"/>
                    <a:pt x="106" y="78"/>
                    <a:pt x="106" y="78"/>
                  </a:cubicBezTo>
                  <a:cubicBezTo>
                    <a:pt x="105" y="78"/>
                    <a:pt x="105" y="77"/>
                    <a:pt x="105" y="77"/>
                  </a:cubicBezTo>
                  <a:cubicBezTo>
                    <a:pt x="105" y="77"/>
                    <a:pt x="95" y="64"/>
                    <a:pt x="95" y="64"/>
                  </a:cubicBezTo>
                  <a:cubicBezTo>
                    <a:pt x="95" y="63"/>
                    <a:pt x="93" y="63"/>
                    <a:pt x="92" y="63"/>
                  </a:cubicBezTo>
                  <a:cubicBezTo>
                    <a:pt x="91" y="63"/>
                    <a:pt x="89" y="62"/>
                    <a:pt x="89" y="61"/>
                  </a:cubicBezTo>
                  <a:cubicBezTo>
                    <a:pt x="88" y="61"/>
                    <a:pt x="84" y="61"/>
                    <a:pt x="84" y="61"/>
                  </a:cubicBezTo>
                  <a:cubicBezTo>
                    <a:pt x="83" y="61"/>
                    <a:pt x="84" y="61"/>
                    <a:pt x="83" y="59"/>
                  </a:cubicBezTo>
                  <a:cubicBezTo>
                    <a:pt x="82" y="57"/>
                    <a:pt x="79" y="53"/>
                    <a:pt x="78" y="52"/>
                  </a:cubicBezTo>
                  <a:cubicBezTo>
                    <a:pt x="78" y="50"/>
                    <a:pt x="76" y="50"/>
                    <a:pt x="76" y="51"/>
                  </a:cubicBezTo>
                  <a:cubicBezTo>
                    <a:pt x="75" y="51"/>
                    <a:pt x="75" y="51"/>
                    <a:pt x="75" y="53"/>
                  </a:cubicBezTo>
                  <a:cubicBezTo>
                    <a:pt x="75" y="56"/>
                    <a:pt x="73" y="56"/>
                    <a:pt x="72" y="57"/>
                  </a:cubicBezTo>
                  <a:cubicBezTo>
                    <a:pt x="72" y="57"/>
                    <a:pt x="67" y="56"/>
                    <a:pt x="66" y="56"/>
                  </a:cubicBezTo>
                  <a:cubicBezTo>
                    <a:pt x="65" y="55"/>
                    <a:pt x="61" y="55"/>
                    <a:pt x="55" y="54"/>
                  </a:cubicBezTo>
                  <a:cubicBezTo>
                    <a:pt x="49" y="53"/>
                    <a:pt x="50" y="47"/>
                    <a:pt x="50" y="46"/>
                  </a:cubicBezTo>
                  <a:cubicBezTo>
                    <a:pt x="50" y="44"/>
                    <a:pt x="49" y="45"/>
                    <a:pt x="48" y="45"/>
                  </a:cubicBezTo>
                  <a:cubicBezTo>
                    <a:pt x="48" y="45"/>
                    <a:pt x="45" y="46"/>
                    <a:pt x="44" y="46"/>
                  </a:cubicBezTo>
                  <a:cubicBezTo>
                    <a:pt x="43" y="46"/>
                    <a:pt x="41" y="47"/>
                    <a:pt x="40" y="48"/>
                  </a:cubicBezTo>
                  <a:cubicBezTo>
                    <a:pt x="39" y="48"/>
                    <a:pt x="38" y="48"/>
                    <a:pt x="36" y="48"/>
                  </a:cubicBezTo>
                  <a:cubicBezTo>
                    <a:pt x="33" y="48"/>
                    <a:pt x="35" y="47"/>
                    <a:pt x="36" y="46"/>
                  </a:cubicBezTo>
                  <a:cubicBezTo>
                    <a:pt x="37" y="45"/>
                    <a:pt x="35" y="44"/>
                    <a:pt x="35" y="44"/>
                  </a:cubicBezTo>
                  <a:cubicBezTo>
                    <a:pt x="34" y="43"/>
                    <a:pt x="31" y="41"/>
                    <a:pt x="30" y="40"/>
                  </a:cubicBezTo>
                  <a:cubicBezTo>
                    <a:pt x="30" y="40"/>
                    <a:pt x="30" y="40"/>
                    <a:pt x="30" y="40"/>
                  </a:cubicBezTo>
                  <a:cubicBezTo>
                    <a:pt x="30" y="44"/>
                    <a:pt x="30" y="53"/>
                    <a:pt x="30" y="54"/>
                  </a:cubicBezTo>
                  <a:cubicBezTo>
                    <a:pt x="30" y="55"/>
                    <a:pt x="31" y="60"/>
                    <a:pt x="31" y="61"/>
                  </a:cubicBezTo>
                  <a:cubicBezTo>
                    <a:pt x="30" y="63"/>
                    <a:pt x="30" y="66"/>
                    <a:pt x="29" y="67"/>
                  </a:cubicBezTo>
                  <a:cubicBezTo>
                    <a:pt x="29" y="68"/>
                    <a:pt x="28" y="69"/>
                    <a:pt x="29" y="70"/>
                  </a:cubicBezTo>
                  <a:cubicBezTo>
                    <a:pt x="29" y="71"/>
                    <a:pt x="30" y="72"/>
                    <a:pt x="30" y="72"/>
                  </a:cubicBezTo>
                  <a:cubicBezTo>
                    <a:pt x="29" y="72"/>
                    <a:pt x="20" y="72"/>
                    <a:pt x="19" y="72"/>
                  </a:cubicBezTo>
                  <a:cubicBezTo>
                    <a:pt x="17" y="72"/>
                    <a:pt x="9" y="72"/>
                    <a:pt x="7" y="72"/>
                  </a:cubicBezTo>
                  <a:cubicBezTo>
                    <a:pt x="6" y="72"/>
                    <a:pt x="0" y="72"/>
                    <a:pt x="0" y="73"/>
                  </a:cubicBezTo>
                  <a:cubicBezTo>
                    <a:pt x="0" y="75"/>
                    <a:pt x="0" y="81"/>
                    <a:pt x="0" y="83"/>
                  </a:cubicBezTo>
                  <a:cubicBezTo>
                    <a:pt x="0" y="85"/>
                    <a:pt x="1" y="119"/>
                    <a:pt x="1" y="119"/>
                  </a:cubicBezTo>
                  <a:cubicBezTo>
                    <a:pt x="1" y="119"/>
                    <a:pt x="0" y="121"/>
                    <a:pt x="1" y="122"/>
                  </a:cubicBezTo>
                  <a:cubicBezTo>
                    <a:pt x="2" y="124"/>
                    <a:pt x="4" y="127"/>
                    <a:pt x="5" y="128"/>
                  </a:cubicBezTo>
                  <a:cubicBezTo>
                    <a:pt x="6" y="129"/>
                    <a:pt x="14" y="135"/>
                    <a:pt x="15" y="136"/>
                  </a:cubicBezTo>
                  <a:cubicBezTo>
                    <a:pt x="15" y="136"/>
                    <a:pt x="19" y="140"/>
                    <a:pt x="22" y="142"/>
                  </a:cubicBezTo>
                  <a:cubicBezTo>
                    <a:pt x="25" y="142"/>
                    <a:pt x="28" y="141"/>
                    <a:pt x="29" y="141"/>
                  </a:cubicBezTo>
                  <a:cubicBezTo>
                    <a:pt x="30" y="140"/>
                    <a:pt x="35" y="140"/>
                    <a:pt x="39" y="141"/>
                  </a:cubicBezTo>
                  <a:cubicBezTo>
                    <a:pt x="43" y="141"/>
                    <a:pt x="44" y="141"/>
                    <a:pt x="45" y="142"/>
                  </a:cubicBezTo>
                  <a:cubicBezTo>
                    <a:pt x="45" y="142"/>
                    <a:pt x="48" y="144"/>
                    <a:pt x="49" y="145"/>
                  </a:cubicBezTo>
                  <a:cubicBezTo>
                    <a:pt x="50" y="145"/>
                    <a:pt x="50" y="145"/>
                    <a:pt x="51" y="145"/>
                  </a:cubicBezTo>
                  <a:cubicBezTo>
                    <a:pt x="54" y="146"/>
                    <a:pt x="66" y="149"/>
                    <a:pt x="67" y="149"/>
                  </a:cubicBezTo>
                  <a:cubicBezTo>
                    <a:pt x="69" y="149"/>
                    <a:pt x="74" y="149"/>
                    <a:pt x="76" y="147"/>
                  </a:cubicBezTo>
                  <a:cubicBezTo>
                    <a:pt x="77" y="145"/>
                    <a:pt x="79" y="142"/>
                    <a:pt x="80" y="141"/>
                  </a:cubicBezTo>
                  <a:cubicBezTo>
                    <a:pt x="81" y="140"/>
                    <a:pt x="83" y="138"/>
                    <a:pt x="84" y="137"/>
                  </a:cubicBezTo>
                  <a:cubicBezTo>
                    <a:pt x="84" y="135"/>
                    <a:pt x="87" y="133"/>
                    <a:pt x="88" y="132"/>
                  </a:cubicBezTo>
                  <a:cubicBezTo>
                    <a:pt x="90" y="131"/>
                    <a:pt x="91" y="130"/>
                    <a:pt x="93" y="129"/>
                  </a:cubicBezTo>
                  <a:cubicBezTo>
                    <a:pt x="95" y="129"/>
                    <a:pt x="100" y="127"/>
                    <a:pt x="101" y="126"/>
                  </a:cubicBezTo>
                  <a:cubicBezTo>
                    <a:pt x="102" y="124"/>
                    <a:pt x="102" y="125"/>
                    <a:pt x="102" y="122"/>
                  </a:cubicBezTo>
                  <a:cubicBezTo>
                    <a:pt x="102" y="120"/>
                    <a:pt x="103" y="118"/>
                    <a:pt x="103" y="117"/>
                  </a:cubicBezTo>
                  <a:cubicBezTo>
                    <a:pt x="104" y="117"/>
                    <a:pt x="104" y="117"/>
                    <a:pt x="105" y="116"/>
                  </a:cubicBezTo>
                  <a:cubicBezTo>
                    <a:pt x="105" y="116"/>
                    <a:pt x="109" y="114"/>
                    <a:pt x="110" y="114"/>
                  </a:cubicBezTo>
                  <a:cubicBezTo>
                    <a:pt x="110" y="113"/>
                    <a:pt x="116" y="111"/>
                    <a:pt x="119" y="112"/>
                  </a:cubicBezTo>
                  <a:cubicBezTo>
                    <a:pt x="121" y="112"/>
                    <a:pt x="123" y="112"/>
                    <a:pt x="124" y="112"/>
                  </a:cubicBezTo>
                  <a:cubicBezTo>
                    <a:pt x="124" y="112"/>
                    <a:pt x="125" y="112"/>
                    <a:pt x="125" y="112"/>
                  </a:cubicBezTo>
                  <a:cubicBezTo>
                    <a:pt x="125" y="110"/>
                    <a:pt x="122" y="103"/>
                    <a:pt x="122" y="102"/>
                  </a:cubicBezTo>
                  <a:cubicBezTo>
                    <a:pt x="122" y="102"/>
                    <a:pt x="123" y="102"/>
                    <a:pt x="123" y="102"/>
                  </a:cubicBezTo>
                  <a:cubicBezTo>
                    <a:pt x="167" y="88"/>
                    <a:pt x="167" y="88"/>
                    <a:pt x="167" y="88"/>
                  </a:cubicBezTo>
                  <a:cubicBezTo>
                    <a:pt x="166" y="87"/>
                    <a:pt x="166" y="87"/>
                    <a:pt x="165" y="87"/>
                  </a:cubicBezTo>
                  <a:cubicBezTo>
                    <a:pt x="164" y="88"/>
                    <a:pt x="163" y="86"/>
                    <a:pt x="163" y="86"/>
                  </a:cubicBezTo>
                  <a:cubicBezTo>
                    <a:pt x="163" y="86"/>
                    <a:pt x="160" y="83"/>
                    <a:pt x="159" y="82"/>
                  </a:cubicBezTo>
                  <a:cubicBezTo>
                    <a:pt x="159" y="81"/>
                    <a:pt x="158" y="81"/>
                    <a:pt x="160" y="80"/>
                  </a:cubicBezTo>
                  <a:cubicBezTo>
                    <a:pt x="161" y="80"/>
                    <a:pt x="161" y="79"/>
                    <a:pt x="162" y="79"/>
                  </a:cubicBezTo>
                  <a:cubicBezTo>
                    <a:pt x="162" y="78"/>
                    <a:pt x="162" y="77"/>
                    <a:pt x="162" y="76"/>
                  </a:cubicBezTo>
                  <a:cubicBezTo>
                    <a:pt x="163" y="75"/>
                    <a:pt x="165" y="67"/>
                    <a:pt x="165" y="66"/>
                  </a:cubicBezTo>
                  <a:cubicBezTo>
                    <a:pt x="165" y="66"/>
                    <a:pt x="165" y="66"/>
                    <a:pt x="166" y="66"/>
                  </a:cubicBezTo>
                  <a:cubicBezTo>
                    <a:pt x="166" y="66"/>
                    <a:pt x="166" y="66"/>
                    <a:pt x="167" y="66"/>
                  </a:cubicBezTo>
                  <a:cubicBezTo>
                    <a:pt x="168" y="66"/>
                    <a:pt x="171" y="63"/>
                    <a:pt x="171" y="63"/>
                  </a:cubicBezTo>
                  <a:cubicBezTo>
                    <a:pt x="172" y="63"/>
                    <a:pt x="171" y="62"/>
                    <a:pt x="171" y="62"/>
                  </a:cubicBezTo>
                  <a:cubicBezTo>
                    <a:pt x="171" y="62"/>
                    <a:pt x="170" y="61"/>
                    <a:pt x="169" y="60"/>
                  </a:cubicBezTo>
                  <a:cubicBezTo>
                    <a:pt x="167" y="59"/>
                    <a:pt x="168" y="56"/>
                    <a:pt x="168" y="55"/>
                  </a:cubicBezTo>
                  <a:cubicBezTo>
                    <a:pt x="168" y="54"/>
                    <a:pt x="167" y="52"/>
                    <a:pt x="167" y="50"/>
                  </a:cubicBezTo>
                  <a:cubicBezTo>
                    <a:pt x="167" y="49"/>
                    <a:pt x="168" y="43"/>
                    <a:pt x="168" y="43"/>
                  </a:cubicBezTo>
                  <a:cubicBezTo>
                    <a:pt x="168" y="42"/>
                    <a:pt x="168" y="42"/>
                    <a:pt x="168" y="41"/>
                  </a:cubicBezTo>
                  <a:cubicBezTo>
                    <a:pt x="168" y="41"/>
                    <a:pt x="168" y="40"/>
                    <a:pt x="169" y="39"/>
                  </a:cubicBezTo>
                  <a:cubicBezTo>
                    <a:pt x="169" y="38"/>
                    <a:pt x="173" y="36"/>
                    <a:pt x="174" y="36"/>
                  </a:cubicBezTo>
                  <a:cubicBezTo>
                    <a:pt x="174" y="35"/>
                    <a:pt x="174" y="35"/>
                    <a:pt x="174" y="35"/>
                  </a:cubicBezTo>
                  <a:cubicBezTo>
                    <a:pt x="174" y="35"/>
                    <a:pt x="170" y="31"/>
                    <a:pt x="169" y="29"/>
                  </a:cubicBezTo>
                  <a:cubicBezTo>
                    <a:pt x="169" y="28"/>
                    <a:pt x="169" y="26"/>
                    <a:pt x="169" y="25"/>
                  </a:cubicBezTo>
                  <a:cubicBezTo>
                    <a:pt x="169" y="24"/>
                    <a:pt x="168" y="23"/>
                    <a:pt x="168" y="22"/>
                  </a:cubicBezTo>
                  <a:cubicBezTo>
                    <a:pt x="167" y="22"/>
                    <a:pt x="165" y="20"/>
                    <a:pt x="163" y="18"/>
                  </a:cubicBezTo>
                  <a:cubicBezTo>
                    <a:pt x="160" y="17"/>
                    <a:pt x="157" y="15"/>
                    <a:pt x="155" y="15"/>
                  </a:cubicBezTo>
                  <a:cubicBezTo>
                    <a:pt x="154" y="14"/>
                    <a:pt x="150" y="13"/>
                    <a:pt x="150" y="13"/>
                  </a:cubicBezTo>
                  <a:cubicBezTo>
                    <a:pt x="150" y="13"/>
                    <a:pt x="147" y="10"/>
                    <a:pt x="144" y="8"/>
                  </a:cubicBezTo>
                  <a:cubicBezTo>
                    <a:pt x="142" y="7"/>
                    <a:pt x="138" y="6"/>
                    <a:pt x="137" y="6"/>
                  </a:cubicBezTo>
                  <a:cubicBezTo>
                    <a:pt x="137" y="7"/>
                    <a:pt x="136" y="8"/>
                    <a:pt x="136" y="8"/>
                  </a:cubicBezTo>
                  <a:cubicBezTo>
                    <a:pt x="135" y="9"/>
                    <a:pt x="131" y="6"/>
                    <a:pt x="130" y="5"/>
                  </a:cubicBezTo>
                  <a:cubicBezTo>
                    <a:pt x="129" y="4"/>
                    <a:pt x="128" y="5"/>
                    <a:pt x="127" y="5"/>
                  </a:cubicBezTo>
                  <a:cubicBezTo>
                    <a:pt x="126" y="5"/>
                    <a:pt x="126" y="3"/>
                    <a:pt x="126" y="3"/>
                  </a:cubicBezTo>
                  <a:cubicBezTo>
                    <a:pt x="127" y="2"/>
                    <a:pt x="127" y="1"/>
                    <a:pt x="127" y="1"/>
                  </a:cubicBezTo>
                  <a:cubicBezTo>
                    <a:pt x="128" y="1"/>
                    <a:pt x="128" y="0"/>
                    <a:pt x="128" y="0"/>
                  </a:cubicBezTo>
                  <a:cubicBezTo>
                    <a:pt x="121" y="1"/>
                    <a:pt x="104" y="4"/>
                    <a:pt x="104" y="4"/>
                  </a:cubicBezTo>
                  <a:cubicBezTo>
                    <a:pt x="103" y="4"/>
                    <a:pt x="103" y="4"/>
                    <a:pt x="10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0" name="Freeform 950">
              <a:extLst>
                <a:ext uri="{FF2B5EF4-FFF2-40B4-BE49-F238E27FC236}">
                  <a16:creationId xmlns:a16="http://schemas.microsoft.com/office/drawing/2014/main" id="{9F767468-439E-4465-97DF-E552F581E285}"/>
                </a:ext>
              </a:extLst>
            </p:cNvPr>
            <p:cNvSpPr>
              <a:spLocks/>
            </p:cNvSpPr>
            <p:nvPr/>
          </p:nvSpPr>
          <p:spPr bwMode="auto">
            <a:xfrm>
              <a:off x="3745" y="3031"/>
              <a:ext cx="277" cy="258"/>
            </a:xfrm>
            <a:custGeom>
              <a:avLst/>
              <a:gdLst>
                <a:gd name="T0" fmla="*/ 122 w 200"/>
                <a:gd name="T1" fmla="*/ 79 h 188"/>
                <a:gd name="T2" fmla="*/ 132 w 200"/>
                <a:gd name="T3" fmla="*/ 78 h 188"/>
                <a:gd name="T4" fmla="*/ 136 w 200"/>
                <a:gd name="T5" fmla="*/ 56 h 188"/>
                <a:gd name="T6" fmla="*/ 137 w 200"/>
                <a:gd name="T7" fmla="*/ 21 h 188"/>
                <a:gd name="T8" fmla="*/ 171 w 200"/>
                <a:gd name="T9" fmla="*/ 17 h 188"/>
                <a:gd name="T10" fmla="*/ 176 w 200"/>
                <a:gd name="T11" fmla="*/ 23 h 188"/>
                <a:gd name="T12" fmla="*/ 184 w 200"/>
                <a:gd name="T13" fmla="*/ 17 h 188"/>
                <a:gd name="T14" fmla="*/ 200 w 200"/>
                <a:gd name="T15" fmla="*/ 13 h 188"/>
                <a:gd name="T16" fmla="*/ 190 w 200"/>
                <a:gd name="T17" fmla="*/ 9 h 188"/>
                <a:gd name="T18" fmla="*/ 173 w 200"/>
                <a:gd name="T19" fmla="*/ 10 h 188"/>
                <a:gd name="T20" fmla="*/ 147 w 200"/>
                <a:gd name="T21" fmla="*/ 15 h 188"/>
                <a:gd name="T22" fmla="*/ 117 w 200"/>
                <a:gd name="T23" fmla="*/ 14 h 188"/>
                <a:gd name="T24" fmla="*/ 100 w 200"/>
                <a:gd name="T25" fmla="*/ 8 h 188"/>
                <a:gd name="T26" fmla="*/ 36 w 200"/>
                <a:gd name="T27" fmla="*/ 7 h 188"/>
                <a:gd name="T28" fmla="*/ 31 w 200"/>
                <a:gd name="T29" fmla="*/ 7 h 188"/>
                <a:gd name="T30" fmla="*/ 22 w 200"/>
                <a:gd name="T31" fmla="*/ 0 h 188"/>
                <a:gd name="T32" fmla="*/ 9 w 200"/>
                <a:gd name="T33" fmla="*/ 5 h 188"/>
                <a:gd name="T34" fmla="*/ 0 w 200"/>
                <a:gd name="T35" fmla="*/ 15 h 188"/>
                <a:gd name="T36" fmla="*/ 13 w 200"/>
                <a:gd name="T37" fmla="*/ 37 h 188"/>
                <a:gd name="T38" fmla="*/ 40 w 200"/>
                <a:gd name="T39" fmla="*/ 87 h 188"/>
                <a:gd name="T40" fmla="*/ 41 w 200"/>
                <a:gd name="T41" fmla="*/ 115 h 188"/>
                <a:gd name="T42" fmla="*/ 45 w 200"/>
                <a:gd name="T43" fmla="*/ 132 h 188"/>
                <a:gd name="T44" fmla="*/ 61 w 200"/>
                <a:gd name="T45" fmla="*/ 176 h 188"/>
                <a:gd name="T46" fmla="*/ 69 w 200"/>
                <a:gd name="T47" fmla="*/ 182 h 188"/>
                <a:gd name="T48" fmla="*/ 75 w 200"/>
                <a:gd name="T49" fmla="*/ 175 h 188"/>
                <a:gd name="T50" fmla="*/ 79 w 200"/>
                <a:gd name="T51" fmla="*/ 174 h 188"/>
                <a:gd name="T52" fmla="*/ 81 w 200"/>
                <a:gd name="T53" fmla="*/ 177 h 188"/>
                <a:gd name="T54" fmla="*/ 82 w 200"/>
                <a:gd name="T55" fmla="*/ 180 h 188"/>
                <a:gd name="T56" fmla="*/ 83 w 200"/>
                <a:gd name="T57" fmla="*/ 183 h 188"/>
                <a:gd name="T58" fmla="*/ 93 w 200"/>
                <a:gd name="T59" fmla="*/ 187 h 188"/>
                <a:gd name="T60" fmla="*/ 110 w 200"/>
                <a:gd name="T61" fmla="*/ 187 h 188"/>
                <a:gd name="T62" fmla="*/ 121 w 200"/>
                <a:gd name="T63" fmla="*/ 179 h 188"/>
                <a:gd name="T64" fmla="*/ 122 w 200"/>
                <a:gd name="T65" fmla="*/ 12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88">
                  <a:moveTo>
                    <a:pt x="122" y="121"/>
                  </a:moveTo>
                  <a:cubicBezTo>
                    <a:pt x="122" y="79"/>
                    <a:pt x="122" y="79"/>
                    <a:pt x="122" y="79"/>
                  </a:cubicBezTo>
                  <a:cubicBezTo>
                    <a:pt x="122" y="79"/>
                    <a:pt x="121" y="78"/>
                    <a:pt x="122" y="78"/>
                  </a:cubicBezTo>
                  <a:cubicBezTo>
                    <a:pt x="123" y="78"/>
                    <a:pt x="132" y="78"/>
                    <a:pt x="132" y="78"/>
                  </a:cubicBezTo>
                  <a:cubicBezTo>
                    <a:pt x="132" y="78"/>
                    <a:pt x="137" y="78"/>
                    <a:pt x="137" y="75"/>
                  </a:cubicBezTo>
                  <a:cubicBezTo>
                    <a:pt x="137" y="71"/>
                    <a:pt x="136" y="57"/>
                    <a:pt x="136" y="56"/>
                  </a:cubicBezTo>
                  <a:cubicBezTo>
                    <a:pt x="136" y="54"/>
                    <a:pt x="136" y="22"/>
                    <a:pt x="136" y="22"/>
                  </a:cubicBezTo>
                  <a:cubicBezTo>
                    <a:pt x="136" y="22"/>
                    <a:pt x="136" y="21"/>
                    <a:pt x="137" y="21"/>
                  </a:cubicBezTo>
                  <a:cubicBezTo>
                    <a:pt x="138" y="21"/>
                    <a:pt x="170" y="16"/>
                    <a:pt x="170" y="16"/>
                  </a:cubicBezTo>
                  <a:cubicBezTo>
                    <a:pt x="170" y="16"/>
                    <a:pt x="170" y="16"/>
                    <a:pt x="171" y="17"/>
                  </a:cubicBezTo>
                  <a:cubicBezTo>
                    <a:pt x="171" y="18"/>
                    <a:pt x="173" y="22"/>
                    <a:pt x="174" y="23"/>
                  </a:cubicBezTo>
                  <a:cubicBezTo>
                    <a:pt x="175" y="24"/>
                    <a:pt x="176" y="24"/>
                    <a:pt x="176" y="23"/>
                  </a:cubicBezTo>
                  <a:cubicBezTo>
                    <a:pt x="177" y="23"/>
                    <a:pt x="178" y="22"/>
                    <a:pt x="179" y="21"/>
                  </a:cubicBezTo>
                  <a:cubicBezTo>
                    <a:pt x="179" y="20"/>
                    <a:pt x="183" y="18"/>
                    <a:pt x="184" y="17"/>
                  </a:cubicBezTo>
                  <a:cubicBezTo>
                    <a:pt x="184" y="17"/>
                    <a:pt x="190" y="14"/>
                    <a:pt x="193" y="14"/>
                  </a:cubicBezTo>
                  <a:cubicBezTo>
                    <a:pt x="195" y="14"/>
                    <a:pt x="197" y="13"/>
                    <a:pt x="200" y="13"/>
                  </a:cubicBezTo>
                  <a:cubicBezTo>
                    <a:pt x="199" y="12"/>
                    <a:pt x="196" y="10"/>
                    <a:pt x="196" y="10"/>
                  </a:cubicBezTo>
                  <a:cubicBezTo>
                    <a:pt x="195" y="9"/>
                    <a:pt x="194" y="9"/>
                    <a:pt x="190" y="9"/>
                  </a:cubicBezTo>
                  <a:cubicBezTo>
                    <a:pt x="186" y="8"/>
                    <a:pt x="181" y="8"/>
                    <a:pt x="180" y="9"/>
                  </a:cubicBezTo>
                  <a:cubicBezTo>
                    <a:pt x="179" y="9"/>
                    <a:pt x="176" y="10"/>
                    <a:pt x="173" y="10"/>
                  </a:cubicBezTo>
                  <a:cubicBezTo>
                    <a:pt x="167" y="12"/>
                    <a:pt x="161" y="13"/>
                    <a:pt x="160" y="13"/>
                  </a:cubicBezTo>
                  <a:cubicBezTo>
                    <a:pt x="159" y="13"/>
                    <a:pt x="149" y="15"/>
                    <a:pt x="147" y="15"/>
                  </a:cubicBezTo>
                  <a:cubicBezTo>
                    <a:pt x="145" y="16"/>
                    <a:pt x="137" y="16"/>
                    <a:pt x="136" y="15"/>
                  </a:cubicBezTo>
                  <a:cubicBezTo>
                    <a:pt x="134" y="15"/>
                    <a:pt x="118" y="14"/>
                    <a:pt x="117" y="14"/>
                  </a:cubicBezTo>
                  <a:cubicBezTo>
                    <a:pt x="116" y="14"/>
                    <a:pt x="111" y="13"/>
                    <a:pt x="108" y="14"/>
                  </a:cubicBezTo>
                  <a:cubicBezTo>
                    <a:pt x="105" y="14"/>
                    <a:pt x="101" y="10"/>
                    <a:pt x="100" y="8"/>
                  </a:cubicBezTo>
                  <a:cubicBezTo>
                    <a:pt x="98" y="6"/>
                    <a:pt x="94" y="7"/>
                    <a:pt x="94" y="7"/>
                  </a:cubicBezTo>
                  <a:cubicBezTo>
                    <a:pt x="94" y="7"/>
                    <a:pt x="37" y="6"/>
                    <a:pt x="36" y="7"/>
                  </a:cubicBezTo>
                  <a:cubicBezTo>
                    <a:pt x="36" y="7"/>
                    <a:pt x="34" y="7"/>
                    <a:pt x="33" y="7"/>
                  </a:cubicBezTo>
                  <a:cubicBezTo>
                    <a:pt x="32" y="7"/>
                    <a:pt x="32" y="7"/>
                    <a:pt x="31" y="7"/>
                  </a:cubicBezTo>
                  <a:cubicBezTo>
                    <a:pt x="30" y="6"/>
                    <a:pt x="24" y="1"/>
                    <a:pt x="23" y="1"/>
                  </a:cubicBezTo>
                  <a:cubicBezTo>
                    <a:pt x="23" y="0"/>
                    <a:pt x="23" y="0"/>
                    <a:pt x="22" y="0"/>
                  </a:cubicBezTo>
                  <a:cubicBezTo>
                    <a:pt x="21" y="0"/>
                    <a:pt x="17" y="1"/>
                    <a:pt x="16" y="2"/>
                  </a:cubicBezTo>
                  <a:cubicBezTo>
                    <a:pt x="14" y="3"/>
                    <a:pt x="11" y="5"/>
                    <a:pt x="9" y="5"/>
                  </a:cubicBezTo>
                  <a:cubicBezTo>
                    <a:pt x="8" y="5"/>
                    <a:pt x="2" y="5"/>
                    <a:pt x="0" y="5"/>
                  </a:cubicBezTo>
                  <a:cubicBezTo>
                    <a:pt x="0" y="9"/>
                    <a:pt x="0" y="12"/>
                    <a:pt x="0" y="15"/>
                  </a:cubicBezTo>
                  <a:cubicBezTo>
                    <a:pt x="1" y="22"/>
                    <a:pt x="7" y="27"/>
                    <a:pt x="7" y="27"/>
                  </a:cubicBezTo>
                  <a:cubicBezTo>
                    <a:pt x="7" y="27"/>
                    <a:pt x="11" y="32"/>
                    <a:pt x="13" y="37"/>
                  </a:cubicBezTo>
                  <a:cubicBezTo>
                    <a:pt x="16" y="42"/>
                    <a:pt x="32" y="73"/>
                    <a:pt x="32" y="73"/>
                  </a:cubicBezTo>
                  <a:cubicBezTo>
                    <a:pt x="32" y="73"/>
                    <a:pt x="38" y="84"/>
                    <a:pt x="40" y="87"/>
                  </a:cubicBezTo>
                  <a:cubicBezTo>
                    <a:pt x="41" y="90"/>
                    <a:pt x="40" y="92"/>
                    <a:pt x="40" y="94"/>
                  </a:cubicBezTo>
                  <a:cubicBezTo>
                    <a:pt x="40" y="95"/>
                    <a:pt x="39" y="110"/>
                    <a:pt x="41" y="115"/>
                  </a:cubicBezTo>
                  <a:cubicBezTo>
                    <a:pt x="43" y="120"/>
                    <a:pt x="43" y="120"/>
                    <a:pt x="44" y="123"/>
                  </a:cubicBezTo>
                  <a:cubicBezTo>
                    <a:pt x="46" y="127"/>
                    <a:pt x="46" y="131"/>
                    <a:pt x="45" y="132"/>
                  </a:cubicBezTo>
                  <a:cubicBezTo>
                    <a:pt x="45" y="134"/>
                    <a:pt x="46" y="142"/>
                    <a:pt x="47" y="147"/>
                  </a:cubicBezTo>
                  <a:cubicBezTo>
                    <a:pt x="49" y="152"/>
                    <a:pt x="53" y="167"/>
                    <a:pt x="61" y="176"/>
                  </a:cubicBezTo>
                  <a:cubicBezTo>
                    <a:pt x="61" y="176"/>
                    <a:pt x="65" y="180"/>
                    <a:pt x="69" y="182"/>
                  </a:cubicBezTo>
                  <a:cubicBezTo>
                    <a:pt x="69" y="182"/>
                    <a:pt x="69" y="182"/>
                    <a:pt x="69" y="182"/>
                  </a:cubicBezTo>
                  <a:cubicBezTo>
                    <a:pt x="70" y="181"/>
                    <a:pt x="73" y="177"/>
                    <a:pt x="74" y="176"/>
                  </a:cubicBezTo>
                  <a:cubicBezTo>
                    <a:pt x="75" y="175"/>
                    <a:pt x="75" y="175"/>
                    <a:pt x="75" y="175"/>
                  </a:cubicBezTo>
                  <a:cubicBezTo>
                    <a:pt x="76" y="174"/>
                    <a:pt x="76" y="174"/>
                    <a:pt x="77" y="174"/>
                  </a:cubicBezTo>
                  <a:cubicBezTo>
                    <a:pt x="77" y="174"/>
                    <a:pt x="78" y="174"/>
                    <a:pt x="79" y="174"/>
                  </a:cubicBezTo>
                  <a:cubicBezTo>
                    <a:pt x="79" y="174"/>
                    <a:pt x="80" y="174"/>
                    <a:pt x="80" y="175"/>
                  </a:cubicBezTo>
                  <a:cubicBezTo>
                    <a:pt x="80" y="175"/>
                    <a:pt x="80" y="176"/>
                    <a:pt x="81" y="177"/>
                  </a:cubicBezTo>
                  <a:cubicBezTo>
                    <a:pt x="82" y="177"/>
                    <a:pt x="83" y="178"/>
                    <a:pt x="83" y="179"/>
                  </a:cubicBezTo>
                  <a:cubicBezTo>
                    <a:pt x="83" y="180"/>
                    <a:pt x="83" y="180"/>
                    <a:pt x="82" y="180"/>
                  </a:cubicBezTo>
                  <a:cubicBezTo>
                    <a:pt x="82" y="180"/>
                    <a:pt x="82" y="181"/>
                    <a:pt x="82" y="181"/>
                  </a:cubicBezTo>
                  <a:cubicBezTo>
                    <a:pt x="83" y="182"/>
                    <a:pt x="83" y="182"/>
                    <a:pt x="83" y="183"/>
                  </a:cubicBezTo>
                  <a:cubicBezTo>
                    <a:pt x="83" y="184"/>
                    <a:pt x="83" y="185"/>
                    <a:pt x="85" y="185"/>
                  </a:cubicBezTo>
                  <a:cubicBezTo>
                    <a:pt x="86" y="186"/>
                    <a:pt x="92" y="186"/>
                    <a:pt x="93" y="187"/>
                  </a:cubicBezTo>
                  <a:cubicBezTo>
                    <a:pt x="94" y="187"/>
                    <a:pt x="108" y="188"/>
                    <a:pt x="109" y="188"/>
                  </a:cubicBezTo>
                  <a:cubicBezTo>
                    <a:pt x="110" y="188"/>
                    <a:pt x="110" y="187"/>
                    <a:pt x="110" y="187"/>
                  </a:cubicBezTo>
                  <a:cubicBezTo>
                    <a:pt x="110" y="186"/>
                    <a:pt x="113" y="181"/>
                    <a:pt x="121" y="180"/>
                  </a:cubicBezTo>
                  <a:cubicBezTo>
                    <a:pt x="121" y="180"/>
                    <a:pt x="121" y="180"/>
                    <a:pt x="121" y="179"/>
                  </a:cubicBezTo>
                  <a:cubicBezTo>
                    <a:pt x="122" y="178"/>
                    <a:pt x="122" y="176"/>
                    <a:pt x="122" y="176"/>
                  </a:cubicBezTo>
                  <a:lnTo>
                    <a:pt x="122" y="121"/>
                  </a:ln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1" name="Freeform 951">
              <a:extLst>
                <a:ext uri="{FF2B5EF4-FFF2-40B4-BE49-F238E27FC236}">
                  <a16:creationId xmlns:a16="http://schemas.microsoft.com/office/drawing/2014/main" id="{27EA0395-97A6-46F4-B7D7-8E778FF08D1E}"/>
                </a:ext>
              </a:extLst>
            </p:cNvPr>
            <p:cNvSpPr>
              <a:spLocks/>
            </p:cNvSpPr>
            <p:nvPr/>
          </p:nvSpPr>
          <p:spPr bwMode="auto">
            <a:xfrm>
              <a:off x="3744" y="2801"/>
              <a:ext cx="253" cy="252"/>
            </a:xfrm>
            <a:custGeom>
              <a:avLst/>
              <a:gdLst>
                <a:gd name="T0" fmla="*/ 17 w 183"/>
                <a:gd name="T1" fmla="*/ 169 h 183"/>
                <a:gd name="T2" fmla="*/ 24 w 183"/>
                <a:gd name="T3" fmla="*/ 168 h 183"/>
                <a:gd name="T4" fmla="*/ 34 w 183"/>
                <a:gd name="T5" fmla="*/ 174 h 183"/>
                <a:gd name="T6" fmla="*/ 95 w 183"/>
                <a:gd name="T7" fmla="*/ 174 h 183"/>
                <a:gd name="T8" fmla="*/ 109 w 183"/>
                <a:gd name="T9" fmla="*/ 181 h 183"/>
                <a:gd name="T10" fmla="*/ 137 w 183"/>
                <a:gd name="T11" fmla="*/ 182 h 183"/>
                <a:gd name="T12" fmla="*/ 161 w 183"/>
                <a:gd name="T13" fmla="*/ 180 h 183"/>
                <a:gd name="T14" fmla="*/ 167 w 183"/>
                <a:gd name="T15" fmla="*/ 171 h 183"/>
                <a:gd name="T16" fmla="*/ 153 w 183"/>
                <a:gd name="T17" fmla="*/ 157 h 183"/>
                <a:gd name="T18" fmla="*/ 152 w 183"/>
                <a:gd name="T19" fmla="*/ 118 h 183"/>
                <a:gd name="T20" fmla="*/ 159 w 183"/>
                <a:gd name="T21" fmla="*/ 107 h 183"/>
                <a:gd name="T22" fmla="*/ 182 w 183"/>
                <a:gd name="T23" fmla="*/ 107 h 183"/>
                <a:gd name="T24" fmla="*/ 181 w 183"/>
                <a:gd name="T25" fmla="*/ 102 h 183"/>
                <a:gd name="T26" fmla="*/ 182 w 183"/>
                <a:gd name="T27" fmla="*/ 89 h 183"/>
                <a:gd name="T28" fmla="*/ 180 w 183"/>
                <a:gd name="T29" fmla="*/ 77 h 183"/>
                <a:gd name="T30" fmla="*/ 157 w 183"/>
                <a:gd name="T31" fmla="*/ 80 h 183"/>
                <a:gd name="T32" fmla="*/ 155 w 183"/>
                <a:gd name="T33" fmla="*/ 77 h 183"/>
                <a:gd name="T34" fmla="*/ 157 w 183"/>
                <a:gd name="T35" fmla="*/ 70 h 183"/>
                <a:gd name="T36" fmla="*/ 153 w 183"/>
                <a:gd name="T37" fmla="*/ 60 h 183"/>
                <a:gd name="T38" fmla="*/ 151 w 183"/>
                <a:gd name="T39" fmla="*/ 39 h 183"/>
                <a:gd name="T40" fmla="*/ 149 w 183"/>
                <a:gd name="T41" fmla="*/ 33 h 183"/>
                <a:gd name="T42" fmla="*/ 149 w 183"/>
                <a:gd name="T43" fmla="*/ 23 h 183"/>
                <a:gd name="T44" fmla="*/ 140 w 183"/>
                <a:gd name="T45" fmla="*/ 21 h 183"/>
                <a:gd name="T46" fmla="*/ 130 w 183"/>
                <a:gd name="T47" fmla="*/ 20 h 183"/>
                <a:gd name="T48" fmla="*/ 130 w 183"/>
                <a:gd name="T49" fmla="*/ 16 h 183"/>
                <a:gd name="T50" fmla="*/ 117 w 183"/>
                <a:gd name="T51" fmla="*/ 18 h 183"/>
                <a:gd name="T52" fmla="*/ 114 w 183"/>
                <a:gd name="T53" fmla="*/ 30 h 183"/>
                <a:gd name="T54" fmla="*/ 104 w 183"/>
                <a:gd name="T55" fmla="*/ 31 h 183"/>
                <a:gd name="T56" fmla="*/ 94 w 183"/>
                <a:gd name="T57" fmla="*/ 33 h 183"/>
                <a:gd name="T58" fmla="*/ 85 w 183"/>
                <a:gd name="T59" fmla="*/ 32 h 183"/>
                <a:gd name="T60" fmla="*/ 82 w 183"/>
                <a:gd name="T61" fmla="*/ 25 h 183"/>
                <a:gd name="T62" fmla="*/ 76 w 183"/>
                <a:gd name="T63" fmla="*/ 14 h 183"/>
                <a:gd name="T64" fmla="*/ 72 w 183"/>
                <a:gd name="T65" fmla="*/ 1 h 183"/>
                <a:gd name="T66" fmla="*/ 63 w 183"/>
                <a:gd name="T67" fmla="*/ 0 h 183"/>
                <a:gd name="T68" fmla="*/ 37 w 183"/>
                <a:gd name="T69" fmla="*/ 0 h 183"/>
                <a:gd name="T70" fmla="*/ 18 w 183"/>
                <a:gd name="T71" fmla="*/ 0 h 183"/>
                <a:gd name="T72" fmla="*/ 9 w 183"/>
                <a:gd name="T73" fmla="*/ 5 h 183"/>
                <a:gd name="T74" fmla="*/ 24 w 183"/>
                <a:gd name="T75" fmla="*/ 35 h 183"/>
                <a:gd name="T76" fmla="*/ 19 w 183"/>
                <a:gd name="T77" fmla="*/ 50 h 183"/>
                <a:gd name="T78" fmla="*/ 28 w 183"/>
                <a:gd name="T79" fmla="*/ 70 h 183"/>
                <a:gd name="T80" fmla="*/ 24 w 183"/>
                <a:gd name="T81" fmla="*/ 100 h 183"/>
                <a:gd name="T82" fmla="*/ 6 w 183"/>
                <a:gd name="T83" fmla="*/ 142 h 183"/>
                <a:gd name="T84" fmla="*/ 1 w 183"/>
                <a:gd name="T85" fmla="*/ 152 h 183"/>
                <a:gd name="T86" fmla="*/ 1 w 183"/>
                <a:gd name="T87" fmla="*/ 17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183">
                  <a:moveTo>
                    <a:pt x="10" y="172"/>
                  </a:moveTo>
                  <a:cubicBezTo>
                    <a:pt x="12" y="172"/>
                    <a:pt x="15" y="170"/>
                    <a:pt x="17" y="169"/>
                  </a:cubicBezTo>
                  <a:cubicBezTo>
                    <a:pt x="18" y="168"/>
                    <a:pt x="22" y="167"/>
                    <a:pt x="23" y="167"/>
                  </a:cubicBezTo>
                  <a:cubicBezTo>
                    <a:pt x="24" y="167"/>
                    <a:pt x="24" y="167"/>
                    <a:pt x="24" y="168"/>
                  </a:cubicBezTo>
                  <a:cubicBezTo>
                    <a:pt x="25" y="168"/>
                    <a:pt x="31" y="173"/>
                    <a:pt x="32" y="174"/>
                  </a:cubicBezTo>
                  <a:cubicBezTo>
                    <a:pt x="33" y="174"/>
                    <a:pt x="33" y="174"/>
                    <a:pt x="34" y="174"/>
                  </a:cubicBezTo>
                  <a:cubicBezTo>
                    <a:pt x="35" y="174"/>
                    <a:pt x="37" y="174"/>
                    <a:pt x="37" y="174"/>
                  </a:cubicBezTo>
                  <a:cubicBezTo>
                    <a:pt x="38" y="173"/>
                    <a:pt x="95" y="174"/>
                    <a:pt x="95" y="174"/>
                  </a:cubicBezTo>
                  <a:cubicBezTo>
                    <a:pt x="95" y="174"/>
                    <a:pt x="99" y="173"/>
                    <a:pt x="101" y="175"/>
                  </a:cubicBezTo>
                  <a:cubicBezTo>
                    <a:pt x="102" y="177"/>
                    <a:pt x="106" y="181"/>
                    <a:pt x="109" y="181"/>
                  </a:cubicBezTo>
                  <a:cubicBezTo>
                    <a:pt x="112" y="180"/>
                    <a:pt x="117" y="181"/>
                    <a:pt x="118" y="181"/>
                  </a:cubicBezTo>
                  <a:cubicBezTo>
                    <a:pt x="119" y="181"/>
                    <a:pt x="135" y="182"/>
                    <a:pt x="137" y="182"/>
                  </a:cubicBezTo>
                  <a:cubicBezTo>
                    <a:pt x="138" y="183"/>
                    <a:pt x="146" y="183"/>
                    <a:pt x="148" y="182"/>
                  </a:cubicBezTo>
                  <a:cubicBezTo>
                    <a:pt x="150" y="182"/>
                    <a:pt x="160" y="180"/>
                    <a:pt x="161" y="180"/>
                  </a:cubicBezTo>
                  <a:cubicBezTo>
                    <a:pt x="162" y="180"/>
                    <a:pt x="168" y="179"/>
                    <a:pt x="174" y="177"/>
                  </a:cubicBezTo>
                  <a:cubicBezTo>
                    <a:pt x="171" y="175"/>
                    <a:pt x="167" y="171"/>
                    <a:pt x="167" y="171"/>
                  </a:cubicBezTo>
                  <a:cubicBezTo>
                    <a:pt x="166" y="170"/>
                    <a:pt x="158" y="164"/>
                    <a:pt x="157" y="163"/>
                  </a:cubicBezTo>
                  <a:cubicBezTo>
                    <a:pt x="156" y="162"/>
                    <a:pt x="154" y="159"/>
                    <a:pt x="153" y="157"/>
                  </a:cubicBezTo>
                  <a:cubicBezTo>
                    <a:pt x="152" y="156"/>
                    <a:pt x="153" y="154"/>
                    <a:pt x="153" y="154"/>
                  </a:cubicBezTo>
                  <a:cubicBezTo>
                    <a:pt x="153" y="154"/>
                    <a:pt x="152" y="120"/>
                    <a:pt x="152" y="118"/>
                  </a:cubicBezTo>
                  <a:cubicBezTo>
                    <a:pt x="152" y="116"/>
                    <a:pt x="152" y="110"/>
                    <a:pt x="152" y="108"/>
                  </a:cubicBezTo>
                  <a:cubicBezTo>
                    <a:pt x="152" y="107"/>
                    <a:pt x="158" y="107"/>
                    <a:pt x="159" y="107"/>
                  </a:cubicBezTo>
                  <a:cubicBezTo>
                    <a:pt x="161" y="107"/>
                    <a:pt x="169" y="107"/>
                    <a:pt x="171" y="107"/>
                  </a:cubicBezTo>
                  <a:cubicBezTo>
                    <a:pt x="172" y="107"/>
                    <a:pt x="181" y="107"/>
                    <a:pt x="182" y="107"/>
                  </a:cubicBezTo>
                  <a:cubicBezTo>
                    <a:pt x="182" y="107"/>
                    <a:pt x="181" y="106"/>
                    <a:pt x="181" y="105"/>
                  </a:cubicBezTo>
                  <a:cubicBezTo>
                    <a:pt x="180" y="104"/>
                    <a:pt x="181" y="103"/>
                    <a:pt x="181" y="102"/>
                  </a:cubicBezTo>
                  <a:cubicBezTo>
                    <a:pt x="182" y="101"/>
                    <a:pt x="182" y="98"/>
                    <a:pt x="183" y="96"/>
                  </a:cubicBezTo>
                  <a:cubicBezTo>
                    <a:pt x="183" y="95"/>
                    <a:pt x="182" y="90"/>
                    <a:pt x="182" y="89"/>
                  </a:cubicBezTo>
                  <a:cubicBezTo>
                    <a:pt x="182" y="88"/>
                    <a:pt x="182" y="79"/>
                    <a:pt x="182" y="75"/>
                  </a:cubicBezTo>
                  <a:cubicBezTo>
                    <a:pt x="181" y="75"/>
                    <a:pt x="180" y="77"/>
                    <a:pt x="180" y="77"/>
                  </a:cubicBezTo>
                  <a:cubicBezTo>
                    <a:pt x="179" y="77"/>
                    <a:pt x="162" y="78"/>
                    <a:pt x="160" y="79"/>
                  </a:cubicBezTo>
                  <a:cubicBezTo>
                    <a:pt x="159" y="79"/>
                    <a:pt x="158" y="80"/>
                    <a:pt x="157" y="80"/>
                  </a:cubicBezTo>
                  <a:cubicBezTo>
                    <a:pt x="155" y="81"/>
                    <a:pt x="155" y="79"/>
                    <a:pt x="155" y="79"/>
                  </a:cubicBezTo>
                  <a:cubicBezTo>
                    <a:pt x="155" y="79"/>
                    <a:pt x="155" y="79"/>
                    <a:pt x="155" y="77"/>
                  </a:cubicBezTo>
                  <a:cubicBezTo>
                    <a:pt x="155" y="74"/>
                    <a:pt x="156" y="73"/>
                    <a:pt x="157" y="72"/>
                  </a:cubicBezTo>
                  <a:cubicBezTo>
                    <a:pt x="157" y="71"/>
                    <a:pt x="157" y="70"/>
                    <a:pt x="157" y="70"/>
                  </a:cubicBezTo>
                  <a:cubicBezTo>
                    <a:pt x="157" y="70"/>
                    <a:pt x="155" y="63"/>
                    <a:pt x="155" y="62"/>
                  </a:cubicBezTo>
                  <a:cubicBezTo>
                    <a:pt x="155" y="61"/>
                    <a:pt x="153" y="60"/>
                    <a:pt x="153" y="60"/>
                  </a:cubicBezTo>
                  <a:cubicBezTo>
                    <a:pt x="150" y="57"/>
                    <a:pt x="150" y="52"/>
                    <a:pt x="150" y="50"/>
                  </a:cubicBezTo>
                  <a:cubicBezTo>
                    <a:pt x="150" y="48"/>
                    <a:pt x="151" y="39"/>
                    <a:pt x="151" y="39"/>
                  </a:cubicBezTo>
                  <a:cubicBezTo>
                    <a:pt x="151" y="38"/>
                    <a:pt x="151" y="37"/>
                    <a:pt x="150" y="36"/>
                  </a:cubicBezTo>
                  <a:cubicBezTo>
                    <a:pt x="150" y="35"/>
                    <a:pt x="149" y="34"/>
                    <a:pt x="149" y="33"/>
                  </a:cubicBezTo>
                  <a:cubicBezTo>
                    <a:pt x="148" y="32"/>
                    <a:pt x="148" y="29"/>
                    <a:pt x="149" y="27"/>
                  </a:cubicBezTo>
                  <a:cubicBezTo>
                    <a:pt x="150" y="26"/>
                    <a:pt x="149" y="24"/>
                    <a:pt x="149" y="23"/>
                  </a:cubicBezTo>
                  <a:cubicBezTo>
                    <a:pt x="149" y="22"/>
                    <a:pt x="148" y="21"/>
                    <a:pt x="148" y="21"/>
                  </a:cubicBezTo>
                  <a:cubicBezTo>
                    <a:pt x="147" y="22"/>
                    <a:pt x="141" y="21"/>
                    <a:pt x="140" y="21"/>
                  </a:cubicBezTo>
                  <a:cubicBezTo>
                    <a:pt x="139" y="21"/>
                    <a:pt x="132" y="21"/>
                    <a:pt x="131" y="21"/>
                  </a:cubicBezTo>
                  <a:cubicBezTo>
                    <a:pt x="131" y="21"/>
                    <a:pt x="130" y="20"/>
                    <a:pt x="130" y="20"/>
                  </a:cubicBezTo>
                  <a:cubicBezTo>
                    <a:pt x="130" y="19"/>
                    <a:pt x="131" y="18"/>
                    <a:pt x="132" y="17"/>
                  </a:cubicBezTo>
                  <a:cubicBezTo>
                    <a:pt x="132" y="16"/>
                    <a:pt x="131" y="16"/>
                    <a:pt x="130" y="16"/>
                  </a:cubicBezTo>
                  <a:cubicBezTo>
                    <a:pt x="129" y="16"/>
                    <a:pt x="127" y="16"/>
                    <a:pt x="126" y="16"/>
                  </a:cubicBezTo>
                  <a:cubicBezTo>
                    <a:pt x="125" y="16"/>
                    <a:pt x="118" y="18"/>
                    <a:pt x="117" y="18"/>
                  </a:cubicBezTo>
                  <a:cubicBezTo>
                    <a:pt x="116" y="18"/>
                    <a:pt x="116" y="19"/>
                    <a:pt x="116" y="19"/>
                  </a:cubicBezTo>
                  <a:cubicBezTo>
                    <a:pt x="116" y="19"/>
                    <a:pt x="114" y="29"/>
                    <a:pt x="114" y="30"/>
                  </a:cubicBezTo>
                  <a:cubicBezTo>
                    <a:pt x="114" y="32"/>
                    <a:pt x="112" y="32"/>
                    <a:pt x="112" y="32"/>
                  </a:cubicBezTo>
                  <a:cubicBezTo>
                    <a:pt x="112" y="32"/>
                    <a:pt x="108" y="32"/>
                    <a:pt x="104" y="31"/>
                  </a:cubicBezTo>
                  <a:cubicBezTo>
                    <a:pt x="100" y="31"/>
                    <a:pt x="96" y="32"/>
                    <a:pt x="95" y="33"/>
                  </a:cubicBezTo>
                  <a:cubicBezTo>
                    <a:pt x="95" y="33"/>
                    <a:pt x="94" y="33"/>
                    <a:pt x="94" y="33"/>
                  </a:cubicBezTo>
                  <a:cubicBezTo>
                    <a:pt x="94" y="33"/>
                    <a:pt x="88" y="33"/>
                    <a:pt x="87" y="33"/>
                  </a:cubicBezTo>
                  <a:cubicBezTo>
                    <a:pt x="86" y="34"/>
                    <a:pt x="85" y="32"/>
                    <a:pt x="85" y="32"/>
                  </a:cubicBezTo>
                  <a:cubicBezTo>
                    <a:pt x="85" y="32"/>
                    <a:pt x="84" y="30"/>
                    <a:pt x="84" y="29"/>
                  </a:cubicBezTo>
                  <a:cubicBezTo>
                    <a:pt x="83" y="28"/>
                    <a:pt x="83" y="26"/>
                    <a:pt x="82" y="25"/>
                  </a:cubicBezTo>
                  <a:cubicBezTo>
                    <a:pt x="81" y="24"/>
                    <a:pt x="79" y="22"/>
                    <a:pt x="79" y="21"/>
                  </a:cubicBezTo>
                  <a:cubicBezTo>
                    <a:pt x="79" y="20"/>
                    <a:pt x="76" y="15"/>
                    <a:pt x="76" y="14"/>
                  </a:cubicBezTo>
                  <a:cubicBezTo>
                    <a:pt x="75" y="13"/>
                    <a:pt x="75" y="11"/>
                    <a:pt x="75" y="8"/>
                  </a:cubicBezTo>
                  <a:cubicBezTo>
                    <a:pt x="74" y="4"/>
                    <a:pt x="72" y="1"/>
                    <a:pt x="72" y="1"/>
                  </a:cubicBezTo>
                  <a:cubicBezTo>
                    <a:pt x="72" y="0"/>
                    <a:pt x="70" y="1"/>
                    <a:pt x="69" y="0"/>
                  </a:cubicBezTo>
                  <a:cubicBezTo>
                    <a:pt x="68" y="0"/>
                    <a:pt x="65" y="0"/>
                    <a:pt x="63" y="0"/>
                  </a:cubicBezTo>
                  <a:cubicBezTo>
                    <a:pt x="62" y="0"/>
                    <a:pt x="48" y="0"/>
                    <a:pt x="47" y="0"/>
                  </a:cubicBezTo>
                  <a:cubicBezTo>
                    <a:pt x="46" y="0"/>
                    <a:pt x="39" y="1"/>
                    <a:pt x="37" y="0"/>
                  </a:cubicBezTo>
                  <a:cubicBezTo>
                    <a:pt x="34" y="0"/>
                    <a:pt x="24" y="0"/>
                    <a:pt x="23" y="0"/>
                  </a:cubicBezTo>
                  <a:cubicBezTo>
                    <a:pt x="22" y="0"/>
                    <a:pt x="19" y="0"/>
                    <a:pt x="18" y="0"/>
                  </a:cubicBezTo>
                  <a:cubicBezTo>
                    <a:pt x="18" y="1"/>
                    <a:pt x="18" y="1"/>
                    <a:pt x="16" y="2"/>
                  </a:cubicBezTo>
                  <a:cubicBezTo>
                    <a:pt x="14" y="2"/>
                    <a:pt x="7" y="3"/>
                    <a:pt x="9" y="5"/>
                  </a:cubicBezTo>
                  <a:cubicBezTo>
                    <a:pt x="10" y="8"/>
                    <a:pt x="17" y="19"/>
                    <a:pt x="18" y="21"/>
                  </a:cubicBezTo>
                  <a:cubicBezTo>
                    <a:pt x="18" y="23"/>
                    <a:pt x="22" y="31"/>
                    <a:pt x="24" y="35"/>
                  </a:cubicBezTo>
                  <a:cubicBezTo>
                    <a:pt x="26" y="38"/>
                    <a:pt x="24" y="44"/>
                    <a:pt x="22" y="45"/>
                  </a:cubicBezTo>
                  <a:cubicBezTo>
                    <a:pt x="19" y="47"/>
                    <a:pt x="18" y="48"/>
                    <a:pt x="19" y="50"/>
                  </a:cubicBezTo>
                  <a:cubicBezTo>
                    <a:pt x="21" y="52"/>
                    <a:pt x="22" y="54"/>
                    <a:pt x="22" y="56"/>
                  </a:cubicBezTo>
                  <a:cubicBezTo>
                    <a:pt x="23" y="58"/>
                    <a:pt x="27" y="68"/>
                    <a:pt x="28" y="70"/>
                  </a:cubicBezTo>
                  <a:cubicBezTo>
                    <a:pt x="29" y="72"/>
                    <a:pt x="33" y="81"/>
                    <a:pt x="30" y="89"/>
                  </a:cubicBezTo>
                  <a:cubicBezTo>
                    <a:pt x="28" y="97"/>
                    <a:pt x="26" y="100"/>
                    <a:pt x="24" y="100"/>
                  </a:cubicBezTo>
                  <a:cubicBezTo>
                    <a:pt x="23" y="101"/>
                    <a:pt x="15" y="104"/>
                    <a:pt x="12" y="114"/>
                  </a:cubicBezTo>
                  <a:cubicBezTo>
                    <a:pt x="9" y="124"/>
                    <a:pt x="6" y="142"/>
                    <a:pt x="6" y="142"/>
                  </a:cubicBezTo>
                  <a:cubicBezTo>
                    <a:pt x="6" y="142"/>
                    <a:pt x="4" y="146"/>
                    <a:pt x="2" y="148"/>
                  </a:cubicBezTo>
                  <a:cubicBezTo>
                    <a:pt x="0" y="150"/>
                    <a:pt x="0" y="151"/>
                    <a:pt x="1" y="152"/>
                  </a:cubicBezTo>
                  <a:cubicBezTo>
                    <a:pt x="1" y="153"/>
                    <a:pt x="1" y="155"/>
                    <a:pt x="1" y="156"/>
                  </a:cubicBezTo>
                  <a:cubicBezTo>
                    <a:pt x="1" y="157"/>
                    <a:pt x="1" y="165"/>
                    <a:pt x="1" y="172"/>
                  </a:cubicBezTo>
                  <a:cubicBezTo>
                    <a:pt x="3" y="172"/>
                    <a:pt x="9" y="172"/>
                    <a:pt x="10" y="17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2" name="Freeform 952">
              <a:extLst>
                <a:ext uri="{FF2B5EF4-FFF2-40B4-BE49-F238E27FC236}">
                  <a16:creationId xmlns:a16="http://schemas.microsoft.com/office/drawing/2014/main" id="{1E83BA96-5EE2-4158-9472-D835F6DD6DD7}"/>
                </a:ext>
              </a:extLst>
            </p:cNvPr>
            <p:cNvSpPr>
              <a:spLocks/>
            </p:cNvSpPr>
            <p:nvPr/>
          </p:nvSpPr>
          <p:spPr bwMode="auto">
            <a:xfrm>
              <a:off x="4100" y="2729"/>
              <a:ext cx="37" cy="44"/>
            </a:xfrm>
            <a:custGeom>
              <a:avLst/>
              <a:gdLst>
                <a:gd name="T0" fmla="*/ 18 w 27"/>
                <a:gd name="T1" fmla="*/ 1 h 32"/>
                <a:gd name="T2" fmla="*/ 14 w 27"/>
                <a:gd name="T3" fmla="*/ 1 h 32"/>
                <a:gd name="T4" fmla="*/ 13 w 27"/>
                <a:gd name="T5" fmla="*/ 1 h 32"/>
                <a:gd name="T6" fmla="*/ 13 w 27"/>
                <a:gd name="T7" fmla="*/ 4 h 32"/>
                <a:gd name="T8" fmla="*/ 12 w 27"/>
                <a:gd name="T9" fmla="*/ 6 h 32"/>
                <a:gd name="T10" fmla="*/ 9 w 27"/>
                <a:gd name="T11" fmla="*/ 7 h 32"/>
                <a:gd name="T12" fmla="*/ 6 w 27"/>
                <a:gd name="T13" fmla="*/ 7 h 32"/>
                <a:gd name="T14" fmla="*/ 5 w 27"/>
                <a:gd name="T15" fmla="*/ 7 h 32"/>
                <a:gd name="T16" fmla="*/ 4 w 27"/>
                <a:gd name="T17" fmla="*/ 5 h 32"/>
                <a:gd name="T18" fmla="*/ 2 w 27"/>
                <a:gd name="T19" fmla="*/ 5 h 32"/>
                <a:gd name="T20" fmla="*/ 0 w 27"/>
                <a:gd name="T21" fmla="*/ 6 h 32"/>
                <a:gd name="T22" fmla="*/ 2 w 27"/>
                <a:gd name="T23" fmla="*/ 10 h 32"/>
                <a:gd name="T24" fmla="*/ 3 w 27"/>
                <a:gd name="T25" fmla="*/ 12 h 32"/>
                <a:gd name="T26" fmla="*/ 3 w 27"/>
                <a:gd name="T27" fmla="*/ 15 h 32"/>
                <a:gd name="T28" fmla="*/ 3 w 27"/>
                <a:gd name="T29" fmla="*/ 18 h 32"/>
                <a:gd name="T30" fmla="*/ 3 w 27"/>
                <a:gd name="T31" fmla="*/ 16 h 32"/>
                <a:gd name="T32" fmla="*/ 5 w 27"/>
                <a:gd name="T33" fmla="*/ 20 h 32"/>
                <a:gd name="T34" fmla="*/ 8 w 27"/>
                <a:gd name="T35" fmla="*/ 29 h 32"/>
                <a:gd name="T36" fmla="*/ 9 w 27"/>
                <a:gd name="T37" fmla="*/ 32 h 32"/>
                <a:gd name="T38" fmla="*/ 10 w 27"/>
                <a:gd name="T39" fmla="*/ 32 h 32"/>
                <a:gd name="T40" fmla="*/ 16 w 27"/>
                <a:gd name="T41" fmla="*/ 27 h 32"/>
                <a:gd name="T42" fmla="*/ 17 w 27"/>
                <a:gd name="T43" fmla="*/ 26 h 32"/>
                <a:gd name="T44" fmla="*/ 22 w 27"/>
                <a:gd name="T45" fmla="*/ 17 h 32"/>
                <a:gd name="T46" fmla="*/ 25 w 27"/>
                <a:gd name="T47" fmla="*/ 15 h 32"/>
                <a:gd name="T48" fmla="*/ 26 w 27"/>
                <a:gd name="T49" fmla="*/ 10 h 32"/>
                <a:gd name="T50" fmla="*/ 21 w 27"/>
                <a:gd name="T51" fmla="*/ 10 h 32"/>
                <a:gd name="T52" fmla="*/ 22 w 27"/>
                <a:gd name="T53" fmla="*/ 2 h 32"/>
                <a:gd name="T54" fmla="*/ 23 w 27"/>
                <a:gd name="T55" fmla="*/ 2 h 32"/>
                <a:gd name="T56" fmla="*/ 20 w 27"/>
                <a:gd name="T57" fmla="*/ 1 h 32"/>
                <a:gd name="T58" fmla="*/ 18 w 27"/>
                <a:gd name="T59"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32">
                  <a:moveTo>
                    <a:pt x="18" y="1"/>
                  </a:moveTo>
                  <a:cubicBezTo>
                    <a:pt x="17" y="2"/>
                    <a:pt x="16" y="2"/>
                    <a:pt x="14" y="1"/>
                  </a:cubicBezTo>
                  <a:cubicBezTo>
                    <a:pt x="13" y="0"/>
                    <a:pt x="13" y="1"/>
                    <a:pt x="13" y="1"/>
                  </a:cubicBezTo>
                  <a:cubicBezTo>
                    <a:pt x="13" y="1"/>
                    <a:pt x="13" y="3"/>
                    <a:pt x="13" y="4"/>
                  </a:cubicBezTo>
                  <a:cubicBezTo>
                    <a:pt x="13" y="5"/>
                    <a:pt x="12" y="6"/>
                    <a:pt x="12" y="6"/>
                  </a:cubicBezTo>
                  <a:cubicBezTo>
                    <a:pt x="12" y="6"/>
                    <a:pt x="11" y="6"/>
                    <a:pt x="9" y="7"/>
                  </a:cubicBezTo>
                  <a:cubicBezTo>
                    <a:pt x="8" y="8"/>
                    <a:pt x="7" y="7"/>
                    <a:pt x="6" y="7"/>
                  </a:cubicBezTo>
                  <a:cubicBezTo>
                    <a:pt x="6" y="7"/>
                    <a:pt x="5" y="7"/>
                    <a:pt x="5" y="7"/>
                  </a:cubicBezTo>
                  <a:cubicBezTo>
                    <a:pt x="5" y="6"/>
                    <a:pt x="4" y="5"/>
                    <a:pt x="4" y="5"/>
                  </a:cubicBezTo>
                  <a:cubicBezTo>
                    <a:pt x="4" y="5"/>
                    <a:pt x="3" y="5"/>
                    <a:pt x="2" y="5"/>
                  </a:cubicBezTo>
                  <a:cubicBezTo>
                    <a:pt x="1" y="4"/>
                    <a:pt x="0" y="5"/>
                    <a:pt x="0" y="6"/>
                  </a:cubicBezTo>
                  <a:cubicBezTo>
                    <a:pt x="1" y="8"/>
                    <a:pt x="2" y="10"/>
                    <a:pt x="2" y="10"/>
                  </a:cubicBezTo>
                  <a:cubicBezTo>
                    <a:pt x="2" y="10"/>
                    <a:pt x="3" y="11"/>
                    <a:pt x="3" y="12"/>
                  </a:cubicBezTo>
                  <a:cubicBezTo>
                    <a:pt x="3" y="13"/>
                    <a:pt x="3" y="14"/>
                    <a:pt x="3" y="15"/>
                  </a:cubicBezTo>
                  <a:cubicBezTo>
                    <a:pt x="2" y="15"/>
                    <a:pt x="2" y="17"/>
                    <a:pt x="3" y="18"/>
                  </a:cubicBezTo>
                  <a:cubicBezTo>
                    <a:pt x="3" y="17"/>
                    <a:pt x="3" y="16"/>
                    <a:pt x="3" y="16"/>
                  </a:cubicBezTo>
                  <a:cubicBezTo>
                    <a:pt x="4" y="14"/>
                    <a:pt x="5" y="17"/>
                    <a:pt x="5" y="20"/>
                  </a:cubicBezTo>
                  <a:cubicBezTo>
                    <a:pt x="5" y="22"/>
                    <a:pt x="6" y="25"/>
                    <a:pt x="8" y="29"/>
                  </a:cubicBezTo>
                  <a:cubicBezTo>
                    <a:pt x="8" y="30"/>
                    <a:pt x="9" y="31"/>
                    <a:pt x="9" y="32"/>
                  </a:cubicBezTo>
                  <a:cubicBezTo>
                    <a:pt x="9" y="32"/>
                    <a:pt x="10" y="32"/>
                    <a:pt x="10" y="32"/>
                  </a:cubicBezTo>
                  <a:cubicBezTo>
                    <a:pt x="10" y="32"/>
                    <a:pt x="16" y="27"/>
                    <a:pt x="16" y="27"/>
                  </a:cubicBezTo>
                  <a:cubicBezTo>
                    <a:pt x="17" y="26"/>
                    <a:pt x="17" y="26"/>
                    <a:pt x="17" y="26"/>
                  </a:cubicBezTo>
                  <a:cubicBezTo>
                    <a:pt x="17" y="26"/>
                    <a:pt x="21" y="19"/>
                    <a:pt x="22" y="17"/>
                  </a:cubicBezTo>
                  <a:cubicBezTo>
                    <a:pt x="23" y="16"/>
                    <a:pt x="24" y="16"/>
                    <a:pt x="25" y="15"/>
                  </a:cubicBezTo>
                  <a:cubicBezTo>
                    <a:pt x="27" y="14"/>
                    <a:pt x="26" y="10"/>
                    <a:pt x="26" y="10"/>
                  </a:cubicBezTo>
                  <a:cubicBezTo>
                    <a:pt x="21" y="10"/>
                    <a:pt x="21" y="10"/>
                    <a:pt x="21" y="10"/>
                  </a:cubicBezTo>
                  <a:cubicBezTo>
                    <a:pt x="21" y="10"/>
                    <a:pt x="22" y="3"/>
                    <a:pt x="22" y="2"/>
                  </a:cubicBezTo>
                  <a:cubicBezTo>
                    <a:pt x="22" y="2"/>
                    <a:pt x="23" y="2"/>
                    <a:pt x="23" y="2"/>
                  </a:cubicBezTo>
                  <a:cubicBezTo>
                    <a:pt x="22" y="2"/>
                    <a:pt x="21" y="1"/>
                    <a:pt x="20" y="1"/>
                  </a:cubicBezTo>
                  <a:cubicBezTo>
                    <a:pt x="20" y="0"/>
                    <a:pt x="19" y="1"/>
                    <a:pt x="18"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3" name="Freeform 953">
              <a:extLst>
                <a:ext uri="{FF2B5EF4-FFF2-40B4-BE49-F238E27FC236}">
                  <a16:creationId xmlns:a16="http://schemas.microsoft.com/office/drawing/2014/main" id="{892CBB12-363C-4783-AF80-4BC12DE3B20F}"/>
                </a:ext>
              </a:extLst>
            </p:cNvPr>
            <p:cNvSpPr>
              <a:spLocks/>
            </p:cNvSpPr>
            <p:nvPr/>
          </p:nvSpPr>
          <p:spPr bwMode="auto">
            <a:xfrm>
              <a:off x="4095" y="2704"/>
              <a:ext cx="43" cy="36"/>
            </a:xfrm>
            <a:custGeom>
              <a:avLst/>
              <a:gdLst>
                <a:gd name="T0" fmla="*/ 11 w 31"/>
                <a:gd name="T1" fmla="*/ 5 h 26"/>
                <a:gd name="T2" fmla="*/ 10 w 31"/>
                <a:gd name="T3" fmla="*/ 5 h 26"/>
                <a:gd name="T4" fmla="*/ 6 w 31"/>
                <a:gd name="T5" fmla="*/ 8 h 26"/>
                <a:gd name="T6" fmla="*/ 5 w 31"/>
                <a:gd name="T7" fmla="*/ 10 h 26"/>
                <a:gd name="T8" fmla="*/ 1 w 31"/>
                <a:gd name="T9" fmla="*/ 20 h 26"/>
                <a:gd name="T10" fmla="*/ 1 w 31"/>
                <a:gd name="T11" fmla="*/ 21 h 26"/>
                <a:gd name="T12" fmla="*/ 3 w 31"/>
                <a:gd name="T13" fmla="*/ 24 h 26"/>
                <a:gd name="T14" fmla="*/ 5 w 31"/>
                <a:gd name="T15" fmla="*/ 23 h 26"/>
                <a:gd name="T16" fmla="*/ 7 w 31"/>
                <a:gd name="T17" fmla="*/ 23 h 26"/>
                <a:gd name="T18" fmla="*/ 8 w 31"/>
                <a:gd name="T19" fmla="*/ 25 h 26"/>
                <a:gd name="T20" fmla="*/ 9 w 31"/>
                <a:gd name="T21" fmla="*/ 25 h 26"/>
                <a:gd name="T22" fmla="*/ 12 w 31"/>
                <a:gd name="T23" fmla="*/ 25 h 26"/>
                <a:gd name="T24" fmla="*/ 15 w 31"/>
                <a:gd name="T25" fmla="*/ 24 h 26"/>
                <a:gd name="T26" fmla="*/ 16 w 31"/>
                <a:gd name="T27" fmla="*/ 22 h 26"/>
                <a:gd name="T28" fmla="*/ 16 w 31"/>
                <a:gd name="T29" fmla="*/ 19 h 26"/>
                <a:gd name="T30" fmla="*/ 17 w 31"/>
                <a:gd name="T31" fmla="*/ 19 h 26"/>
                <a:gd name="T32" fmla="*/ 21 w 31"/>
                <a:gd name="T33" fmla="*/ 19 h 26"/>
                <a:gd name="T34" fmla="*/ 23 w 31"/>
                <a:gd name="T35" fmla="*/ 19 h 26"/>
                <a:gd name="T36" fmla="*/ 26 w 31"/>
                <a:gd name="T37" fmla="*/ 20 h 26"/>
                <a:gd name="T38" fmla="*/ 26 w 31"/>
                <a:gd name="T39" fmla="*/ 20 h 26"/>
                <a:gd name="T40" fmla="*/ 30 w 31"/>
                <a:gd name="T41" fmla="*/ 16 h 26"/>
                <a:gd name="T42" fmla="*/ 30 w 31"/>
                <a:gd name="T43" fmla="*/ 14 h 26"/>
                <a:gd name="T44" fmla="*/ 29 w 31"/>
                <a:gd name="T45" fmla="*/ 13 h 26"/>
                <a:gd name="T46" fmla="*/ 29 w 31"/>
                <a:gd name="T47" fmla="*/ 8 h 26"/>
                <a:gd name="T48" fmla="*/ 24 w 31"/>
                <a:gd name="T49" fmla="*/ 0 h 26"/>
                <a:gd name="T50" fmla="*/ 23 w 31"/>
                <a:gd name="T51" fmla="*/ 0 h 26"/>
                <a:gd name="T52" fmla="*/ 20 w 31"/>
                <a:gd name="T53" fmla="*/ 3 h 26"/>
                <a:gd name="T54" fmla="*/ 16 w 31"/>
                <a:gd name="T55" fmla="*/ 5 h 26"/>
                <a:gd name="T56" fmla="*/ 14 w 31"/>
                <a:gd name="T57" fmla="*/ 4 h 26"/>
                <a:gd name="T58" fmla="*/ 11 w 31"/>
                <a:gd name="T59"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26">
                  <a:moveTo>
                    <a:pt x="11" y="5"/>
                  </a:moveTo>
                  <a:cubicBezTo>
                    <a:pt x="11" y="5"/>
                    <a:pt x="10" y="5"/>
                    <a:pt x="10" y="5"/>
                  </a:cubicBezTo>
                  <a:cubicBezTo>
                    <a:pt x="9" y="6"/>
                    <a:pt x="7" y="8"/>
                    <a:pt x="6" y="8"/>
                  </a:cubicBezTo>
                  <a:cubicBezTo>
                    <a:pt x="6" y="9"/>
                    <a:pt x="5" y="9"/>
                    <a:pt x="5" y="10"/>
                  </a:cubicBezTo>
                  <a:cubicBezTo>
                    <a:pt x="6" y="11"/>
                    <a:pt x="6" y="17"/>
                    <a:pt x="1" y="20"/>
                  </a:cubicBezTo>
                  <a:cubicBezTo>
                    <a:pt x="1" y="20"/>
                    <a:pt x="0" y="21"/>
                    <a:pt x="1" y="21"/>
                  </a:cubicBezTo>
                  <a:cubicBezTo>
                    <a:pt x="1" y="21"/>
                    <a:pt x="2" y="23"/>
                    <a:pt x="3" y="24"/>
                  </a:cubicBezTo>
                  <a:cubicBezTo>
                    <a:pt x="3" y="23"/>
                    <a:pt x="4" y="22"/>
                    <a:pt x="5" y="23"/>
                  </a:cubicBezTo>
                  <a:cubicBezTo>
                    <a:pt x="6" y="23"/>
                    <a:pt x="7" y="23"/>
                    <a:pt x="7" y="23"/>
                  </a:cubicBezTo>
                  <a:cubicBezTo>
                    <a:pt x="7" y="23"/>
                    <a:pt x="8" y="24"/>
                    <a:pt x="8" y="25"/>
                  </a:cubicBezTo>
                  <a:cubicBezTo>
                    <a:pt x="8" y="25"/>
                    <a:pt x="9" y="25"/>
                    <a:pt x="9" y="25"/>
                  </a:cubicBezTo>
                  <a:cubicBezTo>
                    <a:pt x="10" y="25"/>
                    <a:pt x="11" y="26"/>
                    <a:pt x="12" y="25"/>
                  </a:cubicBezTo>
                  <a:cubicBezTo>
                    <a:pt x="14" y="24"/>
                    <a:pt x="15" y="24"/>
                    <a:pt x="15" y="24"/>
                  </a:cubicBezTo>
                  <a:cubicBezTo>
                    <a:pt x="15" y="24"/>
                    <a:pt x="16" y="23"/>
                    <a:pt x="16" y="22"/>
                  </a:cubicBezTo>
                  <a:cubicBezTo>
                    <a:pt x="16" y="21"/>
                    <a:pt x="16" y="19"/>
                    <a:pt x="16" y="19"/>
                  </a:cubicBezTo>
                  <a:cubicBezTo>
                    <a:pt x="16" y="19"/>
                    <a:pt x="16" y="18"/>
                    <a:pt x="17" y="19"/>
                  </a:cubicBezTo>
                  <a:cubicBezTo>
                    <a:pt x="19" y="20"/>
                    <a:pt x="20" y="20"/>
                    <a:pt x="21" y="19"/>
                  </a:cubicBezTo>
                  <a:cubicBezTo>
                    <a:pt x="22" y="19"/>
                    <a:pt x="23" y="18"/>
                    <a:pt x="23" y="19"/>
                  </a:cubicBezTo>
                  <a:cubicBezTo>
                    <a:pt x="24" y="19"/>
                    <a:pt x="25" y="20"/>
                    <a:pt x="26" y="20"/>
                  </a:cubicBezTo>
                  <a:cubicBezTo>
                    <a:pt x="26" y="20"/>
                    <a:pt x="26" y="20"/>
                    <a:pt x="26" y="20"/>
                  </a:cubicBezTo>
                  <a:cubicBezTo>
                    <a:pt x="29" y="19"/>
                    <a:pt x="30" y="17"/>
                    <a:pt x="30" y="16"/>
                  </a:cubicBezTo>
                  <a:cubicBezTo>
                    <a:pt x="31" y="16"/>
                    <a:pt x="30" y="15"/>
                    <a:pt x="30" y="14"/>
                  </a:cubicBezTo>
                  <a:cubicBezTo>
                    <a:pt x="30" y="14"/>
                    <a:pt x="29" y="13"/>
                    <a:pt x="29" y="13"/>
                  </a:cubicBezTo>
                  <a:cubicBezTo>
                    <a:pt x="29" y="8"/>
                    <a:pt x="29" y="8"/>
                    <a:pt x="29" y="8"/>
                  </a:cubicBezTo>
                  <a:cubicBezTo>
                    <a:pt x="24" y="0"/>
                    <a:pt x="24" y="0"/>
                    <a:pt x="24" y="0"/>
                  </a:cubicBezTo>
                  <a:cubicBezTo>
                    <a:pt x="24" y="0"/>
                    <a:pt x="23" y="0"/>
                    <a:pt x="23" y="0"/>
                  </a:cubicBezTo>
                  <a:cubicBezTo>
                    <a:pt x="22" y="1"/>
                    <a:pt x="21" y="2"/>
                    <a:pt x="20" y="3"/>
                  </a:cubicBezTo>
                  <a:cubicBezTo>
                    <a:pt x="19" y="4"/>
                    <a:pt x="16" y="6"/>
                    <a:pt x="16" y="5"/>
                  </a:cubicBezTo>
                  <a:cubicBezTo>
                    <a:pt x="15" y="4"/>
                    <a:pt x="15" y="4"/>
                    <a:pt x="14" y="4"/>
                  </a:cubicBezTo>
                  <a:cubicBezTo>
                    <a:pt x="14" y="4"/>
                    <a:pt x="12" y="4"/>
                    <a:pt x="11"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4" name="Freeform 954">
              <a:extLst>
                <a:ext uri="{FF2B5EF4-FFF2-40B4-BE49-F238E27FC236}">
                  <a16:creationId xmlns:a16="http://schemas.microsoft.com/office/drawing/2014/main" id="{A4B88F1A-14A2-4F4E-B6F8-662ED91FAD14}"/>
                </a:ext>
              </a:extLst>
            </p:cNvPr>
            <p:cNvSpPr>
              <a:spLocks/>
            </p:cNvSpPr>
            <p:nvPr/>
          </p:nvSpPr>
          <p:spPr bwMode="auto">
            <a:xfrm>
              <a:off x="4111" y="2596"/>
              <a:ext cx="110" cy="116"/>
            </a:xfrm>
            <a:custGeom>
              <a:avLst/>
              <a:gdLst>
                <a:gd name="T0" fmla="*/ 19 w 80"/>
                <a:gd name="T1" fmla="*/ 13 h 85"/>
                <a:gd name="T2" fmla="*/ 18 w 80"/>
                <a:gd name="T3" fmla="*/ 21 h 85"/>
                <a:gd name="T4" fmla="*/ 19 w 80"/>
                <a:gd name="T5" fmla="*/ 28 h 85"/>
                <a:gd name="T6" fmla="*/ 21 w 80"/>
                <a:gd name="T7" fmla="*/ 28 h 85"/>
                <a:gd name="T8" fmla="*/ 25 w 80"/>
                <a:gd name="T9" fmla="*/ 31 h 85"/>
                <a:gd name="T10" fmla="*/ 15 w 80"/>
                <a:gd name="T11" fmla="*/ 43 h 85"/>
                <a:gd name="T12" fmla="*/ 6 w 80"/>
                <a:gd name="T13" fmla="*/ 51 h 85"/>
                <a:gd name="T14" fmla="*/ 2 w 80"/>
                <a:gd name="T15" fmla="*/ 64 h 85"/>
                <a:gd name="T16" fmla="*/ 0 w 80"/>
                <a:gd name="T17" fmla="*/ 77 h 85"/>
                <a:gd name="T18" fmla="*/ 0 w 80"/>
                <a:gd name="T19" fmla="*/ 84 h 85"/>
                <a:gd name="T20" fmla="*/ 5 w 80"/>
                <a:gd name="T21" fmla="*/ 84 h 85"/>
                <a:gd name="T22" fmla="*/ 12 w 80"/>
                <a:gd name="T23" fmla="*/ 79 h 85"/>
                <a:gd name="T24" fmla="*/ 13 w 80"/>
                <a:gd name="T25" fmla="*/ 79 h 85"/>
                <a:gd name="T26" fmla="*/ 26 w 80"/>
                <a:gd name="T27" fmla="*/ 78 h 85"/>
                <a:gd name="T28" fmla="*/ 33 w 80"/>
                <a:gd name="T29" fmla="*/ 78 h 85"/>
                <a:gd name="T30" fmla="*/ 36 w 80"/>
                <a:gd name="T31" fmla="*/ 66 h 85"/>
                <a:gd name="T32" fmla="*/ 43 w 80"/>
                <a:gd name="T33" fmla="*/ 62 h 85"/>
                <a:gd name="T34" fmla="*/ 46 w 80"/>
                <a:gd name="T35" fmla="*/ 61 h 85"/>
                <a:gd name="T36" fmla="*/ 54 w 80"/>
                <a:gd name="T37" fmla="*/ 58 h 85"/>
                <a:gd name="T38" fmla="*/ 58 w 80"/>
                <a:gd name="T39" fmla="*/ 58 h 85"/>
                <a:gd name="T40" fmla="*/ 61 w 80"/>
                <a:gd name="T41" fmla="*/ 59 h 85"/>
                <a:gd name="T42" fmla="*/ 66 w 80"/>
                <a:gd name="T43" fmla="*/ 59 h 85"/>
                <a:gd name="T44" fmla="*/ 70 w 80"/>
                <a:gd name="T45" fmla="*/ 52 h 85"/>
                <a:gd name="T46" fmla="*/ 73 w 80"/>
                <a:gd name="T47" fmla="*/ 47 h 85"/>
                <a:gd name="T48" fmla="*/ 75 w 80"/>
                <a:gd name="T49" fmla="*/ 46 h 85"/>
                <a:gd name="T50" fmla="*/ 77 w 80"/>
                <a:gd name="T51" fmla="*/ 44 h 85"/>
                <a:gd name="T52" fmla="*/ 80 w 80"/>
                <a:gd name="T53" fmla="*/ 33 h 85"/>
                <a:gd name="T54" fmla="*/ 79 w 80"/>
                <a:gd name="T55" fmla="*/ 27 h 85"/>
                <a:gd name="T56" fmla="*/ 74 w 80"/>
                <a:gd name="T57" fmla="*/ 17 h 85"/>
                <a:gd name="T58" fmla="*/ 69 w 80"/>
                <a:gd name="T59" fmla="*/ 7 h 85"/>
                <a:gd name="T60" fmla="*/ 59 w 80"/>
                <a:gd name="T61" fmla="*/ 7 h 85"/>
                <a:gd name="T62" fmla="*/ 52 w 80"/>
                <a:gd name="T63" fmla="*/ 6 h 85"/>
                <a:gd name="T64" fmla="*/ 39 w 80"/>
                <a:gd name="T65" fmla="*/ 11 h 85"/>
                <a:gd name="T66" fmla="*/ 36 w 80"/>
                <a:gd name="T67" fmla="*/ 10 h 85"/>
                <a:gd name="T68" fmla="*/ 33 w 80"/>
                <a:gd name="T69" fmla="*/ 6 h 85"/>
                <a:gd name="T70" fmla="*/ 30 w 80"/>
                <a:gd name="T71" fmla="*/ 8 h 85"/>
                <a:gd name="T72" fmla="*/ 24 w 80"/>
                <a:gd name="T73" fmla="*/ 7 h 85"/>
                <a:gd name="T74" fmla="*/ 19 w 80"/>
                <a:gd name="T75" fmla="*/ 1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5">
                  <a:moveTo>
                    <a:pt x="19" y="11"/>
                  </a:moveTo>
                  <a:cubicBezTo>
                    <a:pt x="19" y="12"/>
                    <a:pt x="19" y="13"/>
                    <a:pt x="19" y="13"/>
                  </a:cubicBezTo>
                  <a:cubicBezTo>
                    <a:pt x="19" y="13"/>
                    <a:pt x="18" y="15"/>
                    <a:pt x="18" y="16"/>
                  </a:cubicBezTo>
                  <a:cubicBezTo>
                    <a:pt x="17" y="17"/>
                    <a:pt x="18" y="20"/>
                    <a:pt x="18" y="21"/>
                  </a:cubicBezTo>
                  <a:cubicBezTo>
                    <a:pt x="18" y="22"/>
                    <a:pt x="18" y="22"/>
                    <a:pt x="17" y="25"/>
                  </a:cubicBezTo>
                  <a:cubicBezTo>
                    <a:pt x="17" y="27"/>
                    <a:pt x="18" y="28"/>
                    <a:pt x="19" y="28"/>
                  </a:cubicBezTo>
                  <a:cubicBezTo>
                    <a:pt x="19" y="28"/>
                    <a:pt x="20" y="28"/>
                    <a:pt x="20" y="28"/>
                  </a:cubicBezTo>
                  <a:cubicBezTo>
                    <a:pt x="20" y="28"/>
                    <a:pt x="20" y="28"/>
                    <a:pt x="21" y="28"/>
                  </a:cubicBezTo>
                  <a:cubicBezTo>
                    <a:pt x="21" y="28"/>
                    <a:pt x="24" y="30"/>
                    <a:pt x="25" y="30"/>
                  </a:cubicBezTo>
                  <a:cubicBezTo>
                    <a:pt x="25" y="31"/>
                    <a:pt x="25" y="31"/>
                    <a:pt x="25" y="31"/>
                  </a:cubicBezTo>
                  <a:cubicBezTo>
                    <a:pt x="25" y="31"/>
                    <a:pt x="23" y="34"/>
                    <a:pt x="23" y="35"/>
                  </a:cubicBezTo>
                  <a:cubicBezTo>
                    <a:pt x="23" y="35"/>
                    <a:pt x="15" y="43"/>
                    <a:pt x="15" y="43"/>
                  </a:cubicBezTo>
                  <a:cubicBezTo>
                    <a:pt x="14" y="44"/>
                    <a:pt x="7" y="49"/>
                    <a:pt x="6" y="50"/>
                  </a:cubicBezTo>
                  <a:cubicBezTo>
                    <a:pt x="6" y="50"/>
                    <a:pt x="6" y="51"/>
                    <a:pt x="6" y="51"/>
                  </a:cubicBezTo>
                  <a:cubicBezTo>
                    <a:pt x="6" y="51"/>
                    <a:pt x="5" y="55"/>
                    <a:pt x="5" y="56"/>
                  </a:cubicBezTo>
                  <a:cubicBezTo>
                    <a:pt x="5" y="57"/>
                    <a:pt x="2" y="63"/>
                    <a:pt x="2" y="64"/>
                  </a:cubicBezTo>
                  <a:cubicBezTo>
                    <a:pt x="2" y="65"/>
                    <a:pt x="1" y="69"/>
                    <a:pt x="1" y="70"/>
                  </a:cubicBezTo>
                  <a:cubicBezTo>
                    <a:pt x="1" y="71"/>
                    <a:pt x="0" y="76"/>
                    <a:pt x="0" y="77"/>
                  </a:cubicBezTo>
                  <a:cubicBezTo>
                    <a:pt x="0" y="78"/>
                    <a:pt x="0" y="79"/>
                    <a:pt x="0" y="79"/>
                  </a:cubicBezTo>
                  <a:cubicBezTo>
                    <a:pt x="0" y="84"/>
                    <a:pt x="0" y="84"/>
                    <a:pt x="0" y="84"/>
                  </a:cubicBezTo>
                  <a:cubicBezTo>
                    <a:pt x="1" y="83"/>
                    <a:pt x="3" y="83"/>
                    <a:pt x="3" y="83"/>
                  </a:cubicBezTo>
                  <a:cubicBezTo>
                    <a:pt x="4" y="83"/>
                    <a:pt x="4" y="83"/>
                    <a:pt x="5" y="84"/>
                  </a:cubicBezTo>
                  <a:cubicBezTo>
                    <a:pt x="5" y="85"/>
                    <a:pt x="8" y="83"/>
                    <a:pt x="9" y="82"/>
                  </a:cubicBezTo>
                  <a:cubicBezTo>
                    <a:pt x="10" y="81"/>
                    <a:pt x="11" y="80"/>
                    <a:pt x="12" y="79"/>
                  </a:cubicBezTo>
                  <a:cubicBezTo>
                    <a:pt x="12" y="79"/>
                    <a:pt x="13" y="79"/>
                    <a:pt x="13" y="79"/>
                  </a:cubicBezTo>
                  <a:cubicBezTo>
                    <a:pt x="13" y="79"/>
                    <a:pt x="13" y="79"/>
                    <a:pt x="13" y="79"/>
                  </a:cubicBezTo>
                  <a:cubicBezTo>
                    <a:pt x="13" y="79"/>
                    <a:pt x="22" y="78"/>
                    <a:pt x="23" y="78"/>
                  </a:cubicBezTo>
                  <a:cubicBezTo>
                    <a:pt x="23" y="78"/>
                    <a:pt x="26" y="78"/>
                    <a:pt x="26" y="78"/>
                  </a:cubicBezTo>
                  <a:cubicBezTo>
                    <a:pt x="33" y="78"/>
                    <a:pt x="33" y="78"/>
                    <a:pt x="33" y="78"/>
                  </a:cubicBezTo>
                  <a:cubicBezTo>
                    <a:pt x="33" y="78"/>
                    <a:pt x="33" y="78"/>
                    <a:pt x="33" y="78"/>
                  </a:cubicBezTo>
                  <a:cubicBezTo>
                    <a:pt x="33" y="76"/>
                    <a:pt x="32" y="74"/>
                    <a:pt x="33" y="73"/>
                  </a:cubicBezTo>
                  <a:cubicBezTo>
                    <a:pt x="34" y="72"/>
                    <a:pt x="37" y="68"/>
                    <a:pt x="36" y="66"/>
                  </a:cubicBezTo>
                  <a:cubicBezTo>
                    <a:pt x="36" y="66"/>
                    <a:pt x="34" y="64"/>
                    <a:pt x="37" y="63"/>
                  </a:cubicBezTo>
                  <a:cubicBezTo>
                    <a:pt x="39" y="63"/>
                    <a:pt x="41" y="62"/>
                    <a:pt x="43" y="62"/>
                  </a:cubicBezTo>
                  <a:cubicBezTo>
                    <a:pt x="44" y="62"/>
                    <a:pt x="45" y="62"/>
                    <a:pt x="45" y="61"/>
                  </a:cubicBezTo>
                  <a:cubicBezTo>
                    <a:pt x="45" y="60"/>
                    <a:pt x="45" y="58"/>
                    <a:pt x="46" y="61"/>
                  </a:cubicBezTo>
                  <a:cubicBezTo>
                    <a:pt x="47" y="63"/>
                    <a:pt x="48" y="62"/>
                    <a:pt x="50" y="61"/>
                  </a:cubicBezTo>
                  <a:cubicBezTo>
                    <a:pt x="52" y="60"/>
                    <a:pt x="54" y="58"/>
                    <a:pt x="54" y="58"/>
                  </a:cubicBezTo>
                  <a:cubicBezTo>
                    <a:pt x="54" y="57"/>
                    <a:pt x="54" y="56"/>
                    <a:pt x="56" y="57"/>
                  </a:cubicBezTo>
                  <a:cubicBezTo>
                    <a:pt x="57" y="57"/>
                    <a:pt x="57" y="57"/>
                    <a:pt x="58" y="58"/>
                  </a:cubicBezTo>
                  <a:cubicBezTo>
                    <a:pt x="59" y="59"/>
                    <a:pt x="59" y="61"/>
                    <a:pt x="60" y="60"/>
                  </a:cubicBezTo>
                  <a:cubicBezTo>
                    <a:pt x="61" y="59"/>
                    <a:pt x="61" y="58"/>
                    <a:pt x="61" y="59"/>
                  </a:cubicBezTo>
                  <a:cubicBezTo>
                    <a:pt x="62" y="60"/>
                    <a:pt x="63" y="61"/>
                    <a:pt x="64" y="60"/>
                  </a:cubicBezTo>
                  <a:cubicBezTo>
                    <a:pt x="65" y="60"/>
                    <a:pt x="65" y="59"/>
                    <a:pt x="66" y="59"/>
                  </a:cubicBezTo>
                  <a:cubicBezTo>
                    <a:pt x="66" y="58"/>
                    <a:pt x="67" y="56"/>
                    <a:pt x="67" y="55"/>
                  </a:cubicBezTo>
                  <a:cubicBezTo>
                    <a:pt x="68" y="55"/>
                    <a:pt x="69" y="53"/>
                    <a:pt x="70" y="52"/>
                  </a:cubicBezTo>
                  <a:cubicBezTo>
                    <a:pt x="71" y="52"/>
                    <a:pt x="71" y="51"/>
                    <a:pt x="71" y="51"/>
                  </a:cubicBezTo>
                  <a:cubicBezTo>
                    <a:pt x="71" y="50"/>
                    <a:pt x="73" y="48"/>
                    <a:pt x="73" y="47"/>
                  </a:cubicBezTo>
                  <a:cubicBezTo>
                    <a:pt x="73" y="47"/>
                    <a:pt x="74" y="47"/>
                    <a:pt x="74" y="47"/>
                  </a:cubicBezTo>
                  <a:cubicBezTo>
                    <a:pt x="74" y="47"/>
                    <a:pt x="74" y="46"/>
                    <a:pt x="75" y="46"/>
                  </a:cubicBezTo>
                  <a:cubicBezTo>
                    <a:pt x="75" y="45"/>
                    <a:pt x="75" y="46"/>
                    <a:pt x="76" y="46"/>
                  </a:cubicBezTo>
                  <a:cubicBezTo>
                    <a:pt x="77" y="45"/>
                    <a:pt x="77" y="44"/>
                    <a:pt x="77" y="44"/>
                  </a:cubicBezTo>
                  <a:cubicBezTo>
                    <a:pt x="77" y="44"/>
                    <a:pt x="80" y="36"/>
                    <a:pt x="80" y="35"/>
                  </a:cubicBezTo>
                  <a:cubicBezTo>
                    <a:pt x="80" y="34"/>
                    <a:pt x="80" y="33"/>
                    <a:pt x="80" y="33"/>
                  </a:cubicBezTo>
                  <a:cubicBezTo>
                    <a:pt x="80" y="33"/>
                    <a:pt x="80" y="31"/>
                    <a:pt x="80" y="30"/>
                  </a:cubicBezTo>
                  <a:cubicBezTo>
                    <a:pt x="79" y="29"/>
                    <a:pt x="79" y="28"/>
                    <a:pt x="79" y="27"/>
                  </a:cubicBezTo>
                  <a:cubicBezTo>
                    <a:pt x="80" y="26"/>
                    <a:pt x="79" y="25"/>
                    <a:pt x="79" y="25"/>
                  </a:cubicBezTo>
                  <a:cubicBezTo>
                    <a:pt x="79" y="25"/>
                    <a:pt x="75" y="18"/>
                    <a:pt x="74" y="17"/>
                  </a:cubicBezTo>
                  <a:cubicBezTo>
                    <a:pt x="74" y="16"/>
                    <a:pt x="73" y="11"/>
                    <a:pt x="73" y="10"/>
                  </a:cubicBezTo>
                  <a:cubicBezTo>
                    <a:pt x="73" y="8"/>
                    <a:pt x="72" y="8"/>
                    <a:pt x="69" y="7"/>
                  </a:cubicBezTo>
                  <a:cubicBezTo>
                    <a:pt x="68" y="7"/>
                    <a:pt x="66" y="3"/>
                    <a:pt x="65" y="0"/>
                  </a:cubicBezTo>
                  <a:cubicBezTo>
                    <a:pt x="62" y="4"/>
                    <a:pt x="59" y="7"/>
                    <a:pt x="59" y="7"/>
                  </a:cubicBezTo>
                  <a:cubicBezTo>
                    <a:pt x="58" y="8"/>
                    <a:pt x="56" y="7"/>
                    <a:pt x="55" y="7"/>
                  </a:cubicBezTo>
                  <a:cubicBezTo>
                    <a:pt x="54" y="7"/>
                    <a:pt x="53" y="7"/>
                    <a:pt x="52" y="6"/>
                  </a:cubicBezTo>
                  <a:cubicBezTo>
                    <a:pt x="51" y="5"/>
                    <a:pt x="50" y="5"/>
                    <a:pt x="50" y="5"/>
                  </a:cubicBezTo>
                  <a:cubicBezTo>
                    <a:pt x="44" y="5"/>
                    <a:pt x="39" y="10"/>
                    <a:pt x="39" y="11"/>
                  </a:cubicBezTo>
                  <a:cubicBezTo>
                    <a:pt x="38" y="11"/>
                    <a:pt x="37" y="10"/>
                    <a:pt x="37" y="10"/>
                  </a:cubicBezTo>
                  <a:cubicBezTo>
                    <a:pt x="37" y="10"/>
                    <a:pt x="36" y="10"/>
                    <a:pt x="36" y="10"/>
                  </a:cubicBezTo>
                  <a:cubicBezTo>
                    <a:pt x="35" y="10"/>
                    <a:pt x="35" y="9"/>
                    <a:pt x="35" y="9"/>
                  </a:cubicBezTo>
                  <a:cubicBezTo>
                    <a:pt x="35" y="9"/>
                    <a:pt x="33" y="7"/>
                    <a:pt x="33" y="6"/>
                  </a:cubicBezTo>
                  <a:cubicBezTo>
                    <a:pt x="33" y="6"/>
                    <a:pt x="32" y="7"/>
                    <a:pt x="32" y="7"/>
                  </a:cubicBezTo>
                  <a:cubicBezTo>
                    <a:pt x="32" y="7"/>
                    <a:pt x="30" y="8"/>
                    <a:pt x="30" y="8"/>
                  </a:cubicBezTo>
                  <a:cubicBezTo>
                    <a:pt x="29" y="9"/>
                    <a:pt x="29" y="9"/>
                    <a:pt x="29" y="9"/>
                  </a:cubicBezTo>
                  <a:cubicBezTo>
                    <a:pt x="29" y="9"/>
                    <a:pt x="24" y="7"/>
                    <a:pt x="24" y="7"/>
                  </a:cubicBezTo>
                  <a:cubicBezTo>
                    <a:pt x="23" y="7"/>
                    <a:pt x="22" y="7"/>
                    <a:pt x="22" y="7"/>
                  </a:cubicBezTo>
                  <a:cubicBezTo>
                    <a:pt x="22" y="7"/>
                    <a:pt x="20" y="10"/>
                    <a:pt x="19" y="11"/>
                  </a:cubicBezTo>
                  <a:cubicBezTo>
                    <a:pt x="19" y="11"/>
                    <a:pt x="19" y="11"/>
                    <a:pt x="19"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5" name="Freeform 955">
              <a:extLst>
                <a:ext uri="{FF2B5EF4-FFF2-40B4-BE49-F238E27FC236}">
                  <a16:creationId xmlns:a16="http://schemas.microsoft.com/office/drawing/2014/main" id="{B92B05FC-20B7-4FD5-8ED5-AF84590515F0}"/>
                </a:ext>
              </a:extLst>
            </p:cNvPr>
            <p:cNvSpPr>
              <a:spLocks/>
            </p:cNvSpPr>
            <p:nvPr/>
          </p:nvSpPr>
          <p:spPr bwMode="auto">
            <a:xfrm>
              <a:off x="4201" y="2587"/>
              <a:ext cx="163" cy="191"/>
            </a:xfrm>
            <a:custGeom>
              <a:avLst/>
              <a:gdLst>
                <a:gd name="T0" fmla="*/ 104 w 118"/>
                <a:gd name="T1" fmla="*/ 81 h 139"/>
                <a:gd name="T2" fmla="*/ 106 w 118"/>
                <a:gd name="T3" fmla="*/ 25 h 139"/>
                <a:gd name="T4" fmla="*/ 118 w 118"/>
                <a:gd name="T5" fmla="*/ 10 h 139"/>
                <a:gd name="T6" fmla="*/ 102 w 118"/>
                <a:gd name="T7" fmla="*/ 6 h 139"/>
                <a:gd name="T8" fmla="*/ 98 w 118"/>
                <a:gd name="T9" fmla="*/ 7 h 139"/>
                <a:gd name="T10" fmla="*/ 86 w 118"/>
                <a:gd name="T11" fmla="*/ 14 h 139"/>
                <a:gd name="T12" fmla="*/ 81 w 118"/>
                <a:gd name="T13" fmla="*/ 18 h 139"/>
                <a:gd name="T14" fmla="*/ 63 w 118"/>
                <a:gd name="T15" fmla="*/ 15 h 139"/>
                <a:gd name="T16" fmla="*/ 54 w 118"/>
                <a:gd name="T17" fmla="*/ 10 h 139"/>
                <a:gd name="T18" fmla="*/ 40 w 118"/>
                <a:gd name="T19" fmla="*/ 3 h 139"/>
                <a:gd name="T20" fmla="*/ 31 w 118"/>
                <a:gd name="T21" fmla="*/ 2 h 139"/>
                <a:gd name="T22" fmla="*/ 7 w 118"/>
                <a:gd name="T23" fmla="*/ 0 h 139"/>
                <a:gd name="T24" fmla="*/ 0 w 118"/>
                <a:gd name="T25" fmla="*/ 6 h 139"/>
                <a:gd name="T26" fmla="*/ 8 w 118"/>
                <a:gd name="T27" fmla="*/ 16 h 139"/>
                <a:gd name="T28" fmla="*/ 14 w 118"/>
                <a:gd name="T29" fmla="*/ 31 h 139"/>
                <a:gd name="T30" fmla="*/ 15 w 118"/>
                <a:gd name="T31" fmla="*/ 36 h 139"/>
                <a:gd name="T32" fmla="*/ 15 w 118"/>
                <a:gd name="T33" fmla="*/ 41 h 139"/>
                <a:gd name="T34" fmla="*/ 11 w 118"/>
                <a:gd name="T35" fmla="*/ 52 h 139"/>
                <a:gd name="T36" fmla="*/ 9 w 118"/>
                <a:gd name="T37" fmla="*/ 53 h 139"/>
                <a:gd name="T38" fmla="*/ 6 w 118"/>
                <a:gd name="T39" fmla="*/ 57 h 139"/>
                <a:gd name="T40" fmla="*/ 2 w 118"/>
                <a:gd name="T41" fmla="*/ 61 h 139"/>
                <a:gd name="T42" fmla="*/ 1 w 118"/>
                <a:gd name="T43" fmla="*/ 66 h 139"/>
                <a:gd name="T44" fmla="*/ 5 w 118"/>
                <a:gd name="T45" fmla="*/ 74 h 139"/>
                <a:gd name="T46" fmla="*/ 11 w 118"/>
                <a:gd name="T47" fmla="*/ 71 h 139"/>
                <a:gd name="T48" fmla="*/ 11 w 118"/>
                <a:gd name="T49" fmla="*/ 74 h 139"/>
                <a:gd name="T50" fmla="*/ 7 w 118"/>
                <a:gd name="T51" fmla="*/ 76 h 139"/>
                <a:gd name="T52" fmla="*/ 4 w 118"/>
                <a:gd name="T53" fmla="*/ 76 h 139"/>
                <a:gd name="T54" fmla="*/ 3 w 118"/>
                <a:gd name="T55" fmla="*/ 83 h 139"/>
                <a:gd name="T56" fmla="*/ 2 w 118"/>
                <a:gd name="T57" fmla="*/ 85 h 139"/>
                <a:gd name="T58" fmla="*/ 49 w 118"/>
                <a:gd name="T59" fmla="*/ 111 h 139"/>
                <a:gd name="T60" fmla="*/ 55 w 118"/>
                <a:gd name="T61" fmla="*/ 117 h 139"/>
                <a:gd name="T62" fmla="*/ 56 w 118"/>
                <a:gd name="T63" fmla="*/ 123 h 139"/>
                <a:gd name="T64" fmla="*/ 80 w 118"/>
                <a:gd name="T65" fmla="*/ 138 h 139"/>
                <a:gd name="T66" fmla="*/ 84 w 118"/>
                <a:gd name="T67" fmla="*/ 129 h 139"/>
                <a:gd name="T68" fmla="*/ 87 w 118"/>
                <a:gd name="T69" fmla="*/ 124 h 139"/>
                <a:gd name="T70" fmla="*/ 93 w 118"/>
                <a:gd name="T71" fmla="*/ 113 h 139"/>
                <a:gd name="T72" fmla="*/ 100 w 118"/>
                <a:gd name="T73" fmla="*/ 104 h 139"/>
                <a:gd name="T74" fmla="*/ 104 w 118"/>
                <a:gd name="T75" fmla="*/ 102 h 139"/>
                <a:gd name="T76" fmla="*/ 104 w 118"/>
                <a:gd name="T77" fmla="*/ 98 h 139"/>
                <a:gd name="T78" fmla="*/ 112 w 118"/>
                <a:gd name="T79" fmla="*/ 94 h 139"/>
                <a:gd name="T80" fmla="*/ 105 w 118"/>
                <a:gd name="T81" fmla="*/ 8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8" h="139">
                  <a:moveTo>
                    <a:pt x="105" y="83"/>
                  </a:moveTo>
                  <a:cubicBezTo>
                    <a:pt x="104" y="82"/>
                    <a:pt x="104" y="81"/>
                    <a:pt x="104" y="81"/>
                  </a:cubicBezTo>
                  <a:cubicBezTo>
                    <a:pt x="104" y="81"/>
                    <a:pt x="104" y="30"/>
                    <a:pt x="104" y="29"/>
                  </a:cubicBezTo>
                  <a:cubicBezTo>
                    <a:pt x="104" y="27"/>
                    <a:pt x="105" y="25"/>
                    <a:pt x="106" y="25"/>
                  </a:cubicBezTo>
                  <a:cubicBezTo>
                    <a:pt x="106" y="24"/>
                    <a:pt x="108" y="23"/>
                    <a:pt x="108" y="23"/>
                  </a:cubicBezTo>
                  <a:cubicBezTo>
                    <a:pt x="108" y="23"/>
                    <a:pt x="115" y="14"/>
                    <a:pt x="118" y="10"/>
                  </a:cubicBezTo>
                  <a:cubicBezTo>
                    <a:pt x="116" y="10"/>
                    <a:pt x="111" y="10"/>
                    <a:pt x="109" y="10"/>
                  </a:cubicBezTo>
                  <a:cubicBezTo>
                    <a:pt x="106" y="11"/>
                    <a:pt x="102" y="6"/>
                    <a:pt x="102" y="6"/>
                  </a:cubicBezTo>
                  <a:cubicBezTo>
                    <a:pt x="101" y="5"/>
                    <a:pt x="100" y="6"/>
                    <a:pt x="100" y="6"/>
                  </a:cubicBezTo>
                  <a:cubicBezTo>
                    <a:pt x="100" y="6"/>
                    <a:pt x="99" y="6"/>
                    <a:pt x="98" y="7"/>
                  </a:cubicBezTo>
                  <a:cubicBezTo>
                    <a:pt x="96" y="8"/>
                    <a:pt x="92" y="9"/>
                    <a:pt x="90" y="10"/>
                  </a:cubicBezTo>
                  <a:cubicBezTo>
                    <a:pt x="88" y="11"/>
                    <a:pt x="87" y="12"/>
                    <a:pt x="86" y="14"/>
                  </a:cubicBezTo>
                  <a:cubicBezTo>
                    <a:pt x="85" y="15"/>
                    <a:pt x="84" y="18"/>
                    <a:pt x="83" y="18"/>
                  </a:cubicBezTo>
                  <a:cubicBezTo>
                    <a:pt x="83" y="19"/>
                    <a:pt x="82" y="18"/>
                    <a:pt x="81" y="18"/>
                  </a:cubicBezTo>
                  <a:cubicBezTo>
                    <a:pt x="80" y="17"/>
                    <a:pt x="77" y="17"/>
                    <a:pt x="76" y="17"/>
                  </a:cubicBezTo>
                  <a:cubicBezTo>
                    <a:pt x="74" y="17"/>
                    <a:pt x="65" y="16"/>
                    <a:pt x="63" y="15"/>
                  </a:cubicBezTo>
                  <a:cubicBezTo>
                    <a:pt x="62" y="15"/>
                    <a:pt x="60" y="14"/>
                    <a:pt x="59" y="13"/>
                  </a:cubicBezTo>
                  <a:cubicBezTo>
                    <a:pt x="59" y="13"/>
                    <a:pt x="55" y="10"/>
                    <a:pt x="54" y="10"/>
                  </a:cubicBezTo>
                  <a:cubicBezTo>
                    <a:pt x="53" y="9"/>
                    <a:pt x="42" y="4"/>
                    <a:pt x="42" y="3"/>
                  </a:cubicBezTo>
                  <a:cubicBezTo>
                    <a:pt x="41" y="3"/>
                    <a:pt x="40" y="3"/>
                    <a:pt x="40" y="3"/>
                  </a:cubicBezTo>
                  <a:cubicBezTo>
                    <a:pt x="40" y="3"/>
                    <a:pt x="32" y="3"/>
                    <a:pt x="31" y="3"/>
                  </a:cubicBezTo>
                  <a:cubicBezTo>
                    <a:pt x="31" y="3"/>
                    <a:pt x="31" y="2"/>
                    <a:pt x="31" y="2"/>
                  </a:cubicBezTo>
                  <a:cubicBezTo>
                    <a:pt x="30" y="2"/>
                    <a:pt x="30" y="1"/>
                    <a:pt x="29" y="0"/>
                  </a:cubicBezTo>
                  <a:cubicBezTo>
                    <a:pt x="23" y="0"/>
                    <a:pt x="7" y="0"/>
                    <a:pt x="7" y="0"/>
                  </a:cubicBezTo>
                  <a:cubicBezTo>
                    <a:pt x="6" y="0"/>
                    <a:pt x="6" y="1"/>
                    <a:pt x="6" y="1"/>
                  </a:cubicBezTo>
                  <a:cubicBezTo>
                    <a:pt x="6" y="1"/>
                    <a:pt x="3" y="4"/>
                    <a:pt x="0" y="6"/>
                  </a:cubicBezTo>
                  <a:cubicBezTo>
                    <a:pt x="1" y="9"/>
                    <a:pt x="3" y="13"/>
                    <a:pt x="4" y="13"/>
                  </a:cubicBezTo>
                  <a:cubicBezTo>
                    <a:pt x="7" y="14"/>
                    <a:pt x="8" y="14"/>
                    <a:pt x="8" y="16"/>
                  </a:cubicBezTo>
                  <a:cubicBezTo>
                    <a:pt x="8" y="17"/>
                    <a:pt x="9" y="22"/>
                    <a:pt x="9" y="23"/>
                  </a:cubicBezTo>
                  <a:cubicBezTo>
                    <a:pt x="10" y="24"/>
                    <a:pt x="14" y="31"/>
                    <a:pt x="14" y="31"/>
                  </a:cubicBezTo>
                  <a:cubicBezTo>
                    <a:pt x="14" y="31"/>
                    <a:pt x="15" y="32"/>
                    <a:pt x="14" y="33"/>
                  </a:cubicBezTo>
                  <a:cubicBezTo>
                    <a:pt x="14" y="34"/>
                    <a:pt x="14" y="35"/>
                    <a:pt x="15" y="36"/>
                  </a:cubicBezTo>
                  <a:cubicBezTo>
                    <a:pt x="15" y="37"/>
                    <a:pt x="15" y="39"/>
                    <a:pt x="15" y="39"/>
                  </a:cubicBezTo>
                  <a:cubicBezTo>
                    <a:pt x="15" y="39"/>
                    <a:pt x="15" y="40"/>
                    <a:pt x="15" y="41"/>
                  </a:cubicBezTo>
                  <a:cubicBezTo>
                    <a:pt x="15" y="42"/>
                    <a:pt x="12" y="50"/>
                    <a:pt x="12" y="50"/>
                  </a:cubicBezTo>
                  <a:cubicBezTo>
                    <a:pt x="12" y="50"/>
                    <a:pt x="12" y="51"/>
                    <a:pt x="11" y="52"/>
                  </a:cubicBezTo>
                  <a:cubicBezTo>
                    <a:pt x="10" y="52"/>
                    <a:pt x="10" y="51"/>
                    <a:pt x="10" y="52"/>
                  </a:cubicBezTo>
                  <a:cubicBezTo>
                    <a:pt x="9" y="52"/>
                    <a:pt x="9" y="53"/>
                    <a:pt x="9" y="53"/>
                  </a:cubicBezTo>
                  <a:cubicBezTo>
                    <a:pt x="9" y="53"/>
                    <a:pt x="8" y="53"/>
                    <a:pt x="8" y="53"/>
                  </a:cubicBezTo>
                  <a:cubicBezTo>
                    <a:pt x="8" y="54"/>
                    <a:pt x="6" y="56"/>
                    <a:pt x="6" y="57"/>
                  </a:cubicBezTo>
                  <a:cubicBezTo>
                    <a:pt x="6" y="57"/>
                    <a:pt x="6" y="58"/>
                    <a:pt x="5" y="58"/>
                  </a:cubicBezTo>
                  <a:cubicBezTo>
                    <a:pt x="4" y="59"/>
                    <a:pt x="3" y="61"/>
                    <a:pt x="2" y="61"/>
                  </a:cubicBezTo>
                  <a:cubicBezTo>
                    <a:pt x="2" y="62"/>
                    <a:pt x="1" y="64"/>
                    <a:pt x="1" y="65"/>
                  </a:cubicBezTo>
                  <a:cubicBezTo>
                    <a:pt x="1" y="66"/>
                    <a:pt x="1" y="66"/>
                    <a:pt x="1" y="66"/>
                  </a:cubicBezTo>
                  <a:cubicBezTo>
                    <a:pt x="1" y="68"/>
                    <a:pt x="1" y="70"/>
                    <a:pt x="2" y="71"/>
                  </a:cubicBezTo>
                  <a:cubicBezTo>
                    <a:pt x="4" y="72"/>
                    <a:pt x="5" y="75"/>
                    <a:pt x="5" y="74"/>
                  </a:cubicBezTo>
                  <a:cubicBezTo>
                    <a:pt x="6" y="73"/>
                    <a:pt x="6" y="72"/>
                    <a:pt x="7" y="72"/>
                  </a:cubicBezTo>
                  <a:cubicBezTo>
                    <a:pt x="8" y="71"/>
                    <a:pt x="11" y="71"/>
                    <a:pt x="11" y="71"/>
                  </a:cubicBezTo>
                  <a:cubicBezTo>
                    <a:pt x="12" y="71"/>
                    <a:pt x="14" y="73"/>
                    <a:pt x="13" y="73"/>
                  </a:cubicBezTo>
                  <a:cubicBezTo>
                    <a:pt x="12" y="73"/>
                    <a:pt x="12" y="74"/>
                    <a:pt x="11" y="74"/>
                  </a:cubicBezTo>
                  <a:cubicBezTo>
                    <a:pt x="11" y="74"/>
                    <a:pt x="8" y="73"/>
                    <a:pt x="8" y="74"/>
                  </a:cubicBezTo>
                  <a:cubicBezTo>
                    <a:pt x="9" y="76"/>
                    <a:pt x="8" y="77"/>
                    <a:pt x="7" y="76"/>
                  </a:cubicBezTo>
                  <a:cubicBezTo>
                    <a:pt x="6" y="76"/>
                    <a:pt x="6" y="76"/>
                    <a:pt x="5" y="76"/>
                  </a:cubicBezTo>
                  <a:cubicBezTo>
                    <a:pt x="5" y="76"/>
                    <a:pt x="4" y="75"/>
                    <a:pt x="4" y="76"/>
                  </a:cubicBezTo>
                  <a:cubicBezTo>
                    <a:pt x="3" y="77"/>
                    <a:pt x="1" y="79"/>
                    <a:pt x="2" y="80"/>
                  </a:cubicBezTo>
                  <a:cubicBezTo>
                    <a:pt x="3" y="81"/>
                    <a:pt x="4" y="82"/>
                    <a:pt x="3" y="83"/>
                  </a:cubicBezTo>
                  <a:cubicBezTo>
                    <a:pt x="2" y="83"/>
                    <a:pt x="2" y="84"/>
                    <a:pt x="1" y="84"/>
                  </a:cubicBezTo>
                  <a:cubicBezTo>
                    <a:pt x="2" y="85"/>
                    <a:pt x="2" y="85"/>
                    <a:pt x="2" y="85"/>
                  </a:cubicBezTo>
                  <a:cubicBezTo>
                    <a:pt x="2" y="85"/>
                    <a:pt x="46" y="109"/>
                    <a:pt x="47" y="110"/>
                  </a:cubicBezTo>
                  <a:cubicBezTo>
                    <a:pt x="48" y="110"/>
                    <a:pt x="49" y="111"/>
                    <a:pt x="49" y="111"/>
                  </a:cubicBezTo>
                  <a:cubicBezTo>
                    <a:pt x="49" y="111"/>
                    <a:pt x="54" y="115"/>
                    <a:pt x="55" y="116"/>
                  </a:cubicBezTo>
                  <a:cubicBezTo>
                    <a:pt x="55" y="116"/>
                    <a:pt x="55" y="117"/>
                    <a:pt x="55" y="117"/>
                  </a:cubicBezTo>
                  <a:cubicBezTo>
                    <a:pt x="55" y="118"/>
                    <a:pt x="55" y="118"/>
                    <a:pt x="55" y="118"/>
                  </a:cubicBezTo>
                  <a:cubicBezTo>
                    <a:pt x="54" y="122"/>
                    <a:pt x="56" y="123"/>
                    <a:pt x="56" y="123"/>
                  </a:cubicBezTo>
                  <a:cubicBezTo>
                    <a:pt x="79" y="139"/>
                    <a:pt x="79" y="139"/>
                    <a:pt x="79" y="139"/>
                  </a:cubicBezTo>
                  <a:cubicBezTo>
                    <a:pt x="79" y="138"/>
                    <a:pt x="79" y="138"/>
                    <a:pt x="80" y="138"/>
                  </a:cubicBezTo>
                  <a:cubicBezTo>
                    <a:pt x="82" y="136"/>
                    <a:pt x="84" y="133"/>
                    <a:pt x="84" y="132"/>
                  </a:cubicBezTo>
                  <a:cubicBezTo>
                    <a:pt x="85" y="131"/>
                    <a:pt x="85" y="130"/>
                    <a:pt x="84" y="129"/>
                  </a:cubicBezTo>
                  <a:cubicBezTo>
                    <a:pt x="84" y="129"/>
                    <a:pt x="84" y="128"/>
                    <a:pt x="85" y="128"/>
                  </a:cubicBezTo>
                  <a:cubicBezTo>
                    <a:pt x="86" y="128"/>
                    <a:pt x="88" y="126"/>
                    <a:pt x="87" y="124"/>
                  </a:cubicBezTo>
                  <a:cubicBezTo>
                    <a:pt x="87" y="122"/>
                    <a:pt x="86" y="121"/>
                    <a:pt x="88" y="120"/>
                  </a:cubicBezTo>
                  <a:cubicBezTo>
                    <a:pt x="89" y="119"/>
                    <a:pt x="93" y="116"/>
                    <a:pt x="93" y="113"/>
                  </a:cubicBezTo>
                  <a:cubicBezTo>
                    <a:pt x="93" y="109"/>
                    <a:pt x="95" y="108"/>
                    <a:pt x="97" y="107"/>
                  </a:cubicBezTo>
                  <a:cubicBezTo>
                    <a:pt x="99" y="106"/>
                    <a:pt x="100" y="104"/>
                    <a:pt x="100" y="104"/>
                  </a:cubicBezTo>
                  <a:cubicBezTo>
                    <a:pt x="101" y="104"/>
                    <a:pt x="102" y="102"/>
                    <a:pt x="103" y="102"/>
                  </a:cubicBezTo>
                  <a:cubicBezTo>
                    <a:pt x="104" y="103"/>
                    <a:pt x="104" y="102"/>
                    <a:pt x="104" y="102"/>
                  </a:cubicBezTo>
                  <a:cubicBezTo>
                    <a:pt x="104" y="101"/>
                    <a:pt x="103" y="99"/>
                    <a:pt x="103" y="99"/>
                  </a:cubicBezTo>
                  <a:cubicBezTo>
                    <a:pt x="104" y="98"/>
                    <a:pt x="104" y="98"/>
                    <a:pt x="104" y="98"/>
                  </a:cubicBezTo>
                  <a:cubicBezTo>
                    <a:pt x="104" y="99"/>
                    <a:pt x="105" y="99"/>
                    <a:pt x="106" y="99"/>
                  </a:cubicBezTo>
                  <a:cubicBezTo>
                    <a:pt x="107" y="98"/>
                    <a:pt x="110" y="97"/>
                    <a:pt x="112" y="94"/>
                  </a:cubicBezTo>
                  <a:cubicBezTo>
                    <a:pt x="111" y="92"/>
                    <a:pt x="109" y="89"/>
                    <a:pt x="109" y="88"/>
                  </a:cubicBezTo>
                  <a:cubicBezTo>
                    <a:pt x="108" y="87"/>
                    <a:pt x="106" y="84"/>
                    <a:pt x="105" y="8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6" name="Freeform 956">
              <a:extLst>
                <a:ext uri="{FF2B5EF4-FFF2-40B4-BE49-F238E27FC236}">
                  <a16:creationId xmlns:a16="http://schemas.microsoft.com/office/drawing/2014/main" id="{7A29658A-D7F3-4841-A0E7-D14CE334375D}"/>
                </a:ext>
              </a:extLst>
            </p:cNvPr>
            <p:cNvSpPr>
              <a:spLocks/>
            </p:cNvSpPr>
            <p:nvPr/>
          </p:nvSpPr>
          <p:spPr bwMode="auto">
            <a:xfrm>
              <a:off x="4344" y="2435"/>
              <a:ext cx="216" cy="281"/>
            </a:xfrm>
            <a:custGeom>
              <a:avLst/>
              <a:gdLst>
                <a:gd name="T0" fmla="*/ 14 w 156"/>
                <a:gd name="T1" fmla="*/ 121 h 205"/>
                <a:gd name="T2" fmla="*/ 4 w 156"/>
                <a:gd name="T3" fmla="*/ 134 h 205"/>
                <a:gd name="T4" fmla="*/ 2 w 156"/>
                <a:gd name="T5" fmla="*/ 136 h 205"/>
                <a:gd name="T6" fmla="*/ 0 w 156"/>
                <a:gd name="T7" fmla="*/ 140 h 205"/>
                <a:gd name="T8" fmla="*/ 0 w 156"/>
                <a:gd name="T9" fmla="*/ 192 h 205"/>
                <a:gd name="T10" fmla="*/ 1 w 156"/>
                <a:gd name="T11" fmla="*/ 194 h 205"/>
                <a:gd name="T12" fmla="*/ 5 w 156"/>
                <a:gd name="T13" fmla="*/ 199 h 205"/>
                <a:gd name="T14" fmla="*/ 8 w 156"/>
                <a:gd name="T15" fmla="*/ 205 h 205"/>
                <a:gd name="T16" fmla="*/ 10 w 156"/>
                <a:gd name="T17" fmla="*/ 202 h 205"/>
                <a:gd name="T18" fmla="*/ 16 w 156"/>
                <a:gd name="T19" fmla="*/ 193 h 205"/>
                <a:gd name="T20" fmla="*/ 28 w 156"/>
                <a:gd name="T21" fmla="*/ 181 h 205"/>
                <a:gd name="T22" fmla="*/ 51 w 156"/>
                <a:gd name="T23" fmla="*/ 160 h 205"/>
                <a:gd name="T24" fmla="*/ 68 w 156"/>
                <a:gd name="T25" fmla="*/ 148 h 205"/>
                <a:gd name="T26" fmla="*/ 94 w 156"/>
                <a:gd name="T27" fmla="*/ 125 h 205"/>
                <a:gd name="T28" fmla="*/ 110 w 156"/>
                <a:gd name="T29" fmla="*/ 105 h 205"/>
                <a:gd name="T30" fmla="*/ 126 w 156"/>
                <a:gd name="T31" fmla="*/ 76 h 205"/>
                <a:gd name="T32" fmla="*/ 135 w 156"/>
                <a:gd name="T33" fmla="*/ 58 h 205"/>
                <a:gd name="T34" fmla="*/ 141 w 156"/>
                <a:gd name="T35" fmla="*/ 50 h 205"/>
                <a:gd name="T36" fmla="*/ 145 w 156"/>
                <a:gd name="T37" fmla="*/ 44 h 205"/>
                <a:gd name="T38" fmla="*/ 147 w 156"/>
                <a:gd name="T39" fmla="*/ 37 h 205"/>
                <a:gd name="T40" fmla="*/ 148 w 156"/>
                <a:gd name="T41" fmla="*/ 26 h 205"/>
                <a:gd name="T42" fmla="*/ 153 w 156"/>
                <a:gd name="T43" fmla="*/ 25 h 205"/>
                <a:gd name="T44" fmla="*/ 154 w 156"/>
                <a:gd name="T45" fmla="*/ 24 h 205"/>
                <a:gd name="T46" fmla="*/ 151 w 156"/>
                <a:gd name="T47" fmla="*/ 23 h 205"/>
                <a:gd name="T48" fmla="*/ 151 w 156"/>
                <a:gd name="T49" fmla="*/ 21 h 205"/>
                <a:gd name="T50" fmla="*/ 152 w 156"/>
                <a:gd name="T51" fmla="*/ 7 h 205"/>
                <a:gd name="T52" fmla="*/ 152 w 156"/>
                <a:gd name="T53" fmla="*/ 3 h 205"/>
                <a:gd name="T54" fmla="*/ 143 w 156"/>
                <a:gd name="T55" fmla="*/ 2 h 205"/>
                <a:gd name="T56" fmla="*/ 137 w 156"/>
                <a:gd name="T57" fmla="*/ 6 h 205"/>
                <a:gd name="T58" fmla="*/ 123 w 156"/>
                <a:gd name="T59" fmla="*/ 11 h 205"/>
                <a:gd name="T60" fmla="*/ 113 w 156"/>
                <a:gd name="T61" fmla="*/ 12 h 205"/>
                <a:gd name="T62" fmla="*/ 92 w 156"/>
                <a:gd name="T63" fmla="*/ 15 h 205"/>
                <a:gd name="T64" fmla="*/ 79 w 156"/>
                <a:gd name="T65" fmla="*/ 20 h 205"/>
                <a:gd name="T66" fmla="*/ 70 w 156"/>
                <a:gd name="T67" fmla="*/ 20 h 205"/>
                <a:gd name="T68" fmla="*/ 48 w 156"/>
                <a:gd name="T69" fmla="*/ 23 h 205"/>
                <a:gd name="T70" fmla="*/ 39 w 156"/>
                <a:gd name="T71" fmla="*/ 14 h 205"/>
                <a:gd name="T72" fmla="*/ 34 w 156"/>
                <a:gd name="T73" fmla="*/ 9 h 205"/>
                <a:gd name="T74" fmla="*/ 29 w 156"/>
                <a:gd name="T75" fmla="*/ 16 h 205"/>
                <a:gd name="T76" fmla="*/ 27 w 156"/>
                <a:gd name="T77" fmla="*/ 19 h 205"/>
                <a:gd name="T78" fmla="*/ 26 w 156"/>
                <a:gd name="T79" fmla="*/ 21 h 205"/>
                <a:gd name="T80" fmla="*/ 26 w 156"/>
                <a:gd name="T81" fmla="*/ 22 h 205"/>
                <a:gd name="T82" fmla="*/ 33 w 156"/>
                <a:gd name="T83" fmla="*/ 34 h 205"/>
                <a:gd name="T84" fmla="*/ 36 w 156"/>
                <a:gd name="T85" fmla="*/ 39 h 205"/>
                <a:gd name="T86" fmla="*/ 38 w 156"/>
                <a:gd name="T87" fmla="*/ 40 h 205"/>
                <a:gd name="T88" fmla="*/ 43 w 156"/>
                <a:gd name="T89" fmla="*/ 44 h 205"/>
                <a:gd name="T90" fmla="*/ 50 w 156"/>
                <a:gd name="T91" fmla="*/ 48 h 205"/>
                <a:gd name="T92" fmla="*/ 67 w 156"/>
                <a:gd name="T93" fmla="*/ 53 h 205"/>
                <a:gd name="T94" fmla="*/ 89 w 156"/>
                <a:gd name="T95" fmla="*/ 61 h 205"/>
                <a:gd name="T96" fmla="*/ 90 w 156"/>
                <a:gd name="T97" fmla="*/ 61 h 205"/>
                <a:gd name="T98" fmla="*/ 104 w 156"/>
                <a:gd name="T99" fmla="*/ 61 h 205"/>
                <a:gd name="T100" fmla="*/ 104 w 156"/>
                <a:gd name="T101" fmla="*/ 62 h 205"/>
                <a:gd name="T102" fmla="*/ 76 w 156"/>
                <a:gd name="T103" fmla="*/ 88 h 205"/>
                <a:gd name="T104" fmla="*/ 62 w 156"/>
                <a:gd name="T105" fmla="*/ 105 h 205"/>
                <a:gd name="T106" fmla="*/ 56 w 156"/>
                <a:gd name="T107" fmla="*/ 107 h 205"/>
                <a:gd name="T108" fmla="*/ 41 w 156"/>
                <a:gd name="T109" fmla="*/ 107 h 205"/>
                <a:gd name="T110" fmla="*/ 37 w 156"/>
                <a:gd name="T111" fmla="*/ 109 h 205"/>
                <a:gd name="T112" fmla="*/ 27 w 156"/>
                <a:gd name="T113" fmla="*/ 116 h 205"/>
                <a:gd name="T114" fmla="*/ 25 w 156"/>
                <a:gd name="T115" fmla="*/ 117 h 205"/>
                <a:gd name="T116" fmla="*/ 15 w 156"/>
                <a:gd name="T117" fmla="*/ 119 h 205"/>
                <a:gd name="T118" fmla="*/ 14 w 156"/>
                <a:gd name="T119" fmla="*/ 12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6" h="205">
                  <a:moveTo>
                    <a:pt x="14" y="121"/>
                  </a:moveTo>
                  <a:cubicBezTo>
                    <a:pt x="11" y="125"/>
                    <a:pt x="4" y="134"/>
                    <a:pt x="4" y="134"/>
                  </a:cubicBezTo>
                  <a:cubicBezTo>
                    <a:pt x="4" y="134"/>
                    <a:pt x="2" y="135"/>
                    <a:pt x="2" y="136"/>
                  </a:cubicBezTo>
                  <a:cubicBezTo>
                    <a:pt x="1" y="136"/>
                    <a:pt x="0" y="138"/>
                    <a:pt x="0" y="140"/>
                  </a:cubicBezTo>
                  <a:cubicBezTo>
                    <a:pt x="0" y="141"/>
                    <a:pt x="0" y="192"/>
                    <a:pt x="0" y="192"/>
                  </a:cubicBezTo>
                  <a:cubicBezTo>
                    <a:pt x="0" y="192"/>
                    <a:pt x="0" y="193"/>
                    <a:pt x="1" y="194"/>
                  </a:cubicBezTo>
                  <a:cubicBezTo>
                    <a:pt x="2" y="195"/>
                    <a:pt x="4" y="198"/>
                    <a:pt x="5" y="199"/>
                  </a:cubicBezTo>
                  <a:cubicBezTo>
                    <a:pt x="5" y="200"/>
                    <a:pt x="7" y="203"/>
                    <a:pt x="8" y="205"/>
                  </a:cubicBezTo>
                  <a:cubicBezTo>
                    <a:pt x="9" y="204"/>
                    <a:pt x="10" y="203"/>
                    <a:pt x="10" y="202"/>
                  </a:cubicBezTo>
                  <a:cubicBezTo>
                    <a:pt x="12" y="197"/>
                    <a:pt x="15" y="194"/>
                    <a:pt x="16" y="193"/>
                  </a:cubicBezTo>
                  <a:cubicBezTo>
                    <a:pt x="18" y="191"/>
                    <a:pt x="27" y="182"/>
                    <a:pt x="28" y="181"/>
                  </a:cubicBezTo>
                  <a:cubicBezTo>
                    <a:pt x="29" y="179"/>
                    <a:pt x="45" y="164"/>
                    <a:pt x="51" y="160"/>
                  </a:cubicBezTo>
                  <a:cubicBezTo>
                    <a:pt x="56" y="156"/>
                    <a:pt x="65" y="150"/>
                    <a:pt x="68" y="148"/>
                  </a:cubicBezTo>
                  <a:cubicBezTo>
                    <a:pt x="70" y="146"/>
                    <a:pt x="88" y="130"/>
                    <a:pt x="94" y="125"/>
                  </a:cubicBezTo>
                  <a:cubicBezTo>
                    <a:pt x="99" y="120"/>
                    <a:pt x="106" y="110"/>
                    <a:pt x="110" y="105"/>
                  </a:cubicBezTo>
                  <a:cubicBezTo>
                    <a:pt x="113" y="100"/>
                    <a:pt x="124" y="82"/>
                    <a:pt x="126" y="76"/>
                  </a:cubicBezTo>
                  <a:cubicBezTo>
                    <a:pt x="128" y="70"/>
                    <a:pt x="132" y="61"/>
                    <a:pt x="135" y="58"/>
                  </a:cubicBezTo>
                  <a:cubicBezTo>
                    <a:pt x="137" y="56"/>
                    <a:pt x="140" y="52"/>
                    <a:pt x="141" y="50"/>
                  </a:cubicBezTo>
                  <a:cubicBezTo>
                    <a:pt x="141" y="48"/>
                    <a:pt x="144" y="45"/>
                    <a:pt x="145" y="44"/>
                  </a:cubicBezTo>
                  <a:cubicBezTo>
                    <a:pt x="146" y="42"/>
                    <a:pt x="147" y="38"/>
                    <a:pt x="147" y="37"/>
                  </a:cubicBezTo>
                  <a:cubicBezTo>
                    <a:pt x="147" y="36"/>
                    <a:pt x="147" y="26"/>
                    <a:pt x="148" y="26"/>
                  </a:cubicBezTo>
                  <a:cubicBezTo>
                    <a:pt x="150" y="25"/>
                    <a:pt x="151" y="25"/>
                    <a:pt x="153" y="25"/>
                  </a:cubicBezTo>
                  <a:cubicBezTo>
                    <a:pt x="154" y="25"/>
                    <a:pt x="156" y="24"/>
                    <a:pt x="154" y="24"/>
                  </a:cubicBezTo>
                  <a:cubicBezTo>
                    <a:pt x="152" y="23"/>
                    <a:pt x="152" y="23"/>
                    <a:pt x="151" y="23"/>
                  </a:cubicBezTo>
                  <a:cubicBezTo>
                    <a:pt x="151" y="23"/>
                    <a:pt x="151" y="22"/>
                    <a:pt x="151" y="21"/>
                  </a:cubicBezTo>
                  <a:cubicBezTo>
                    <a:pt x="151" y="20"/>
                    <a:pt x="149" y="11"/>
                    <a:pt x="152" y="7"/>
                  </a:cubicBezTo>
                  <a:cubicBezTo>
                    <a:pt x="154" y="3"/>
                    <a:pt x="153" y="3"/>
                    <a:pt x="152" y="3"/>
                  </a:cubicBezTo>
                  <a:cubicBezTo>
                    <a:pt x="150" y="2"/>
                    <a:pt x="144" y="0"/>
                    <a:pt x="143" y="2"/>
                  </a:cubicBezTo>
                  <a:cubicBezTo>
                    <a:pt x="142" y="5"/>
                    <a:pt x="140" y="6"/>
                    <a:pt x="137" y="6"/>
                  </a:cubicBezTo>
                  <a:cubicBezTo>
                    <a:pt x="134" y="7"/>
                    <a:pt x="125" y="10"/>
                    <a:pt x="123" y="11"/>
                  </a:cubicBezTo>
                  <a:cubicBezTo>
                    <a:pt x="123" y="11"/>
                    <a:pt x="119" y="12"/>
                    <a:pt x="113" y="12"/>
                  </a:cubicBezTo>
                  <a:cubicBezTo>
                    <a:pt x="106" y="12"/>
                    <a:pt x="96" y="13"/>
                    <a:pt x="92" y="15"/>
                  </a:cubicBezTo>
                  <a:cubicBezTo>
                    <a:pt x="89" y="18"/>
                    <a:pt x="82" y="22"/>
                    <a:pt x="79" y="20"/>
                  </a:cubicBezTo>
                  <a:cubicBezTo>
                    <a:pt x="77" y="18"/>
                    <a:pt x="73" y="18"/>
                    <a:pt x="70" y="20"/>
                  </a:cubicBezTo>
                  <a:cubicBezTo>
                    <a:pt x="67" y="21"/>
                    <a:pt x="55" y="28"/>
                    <a:pt x="48" y="23"/>
                  </a:cubicBezTo>
                  <a:cubicBezTo>
                    <a:pt x="41" y="18"/>
                    <a:pt x="40" y="16"/>
                    <a:pt x="39" y="14"/>
                  </a:cubicBezTo>
                  <a:cubicBezTo>
                    <a:pt x="38" y="13"/>
                    <a:pt x="36" y="10"/>
                    <a:pt x="34" y="9"/>
                  </a:cubicBezTo>
                  <a:cubicBezTo>
                    <a:pt x="33" y="10"/>
                    <a:pt x="31" y="14"/>
                    <a:pt x="29" y="16"/>
                  </a:cubicBezTo>
                  <a:cubicBezTo>
                    <a:pt x="28" y="18"/>
                    <a:pt x="27" y="19"/>
                    <a:pt x="27" y="19"/>
                  </a:cubicBezTo>
                  <a:cubicBezTo>
                    <a:pt x="27" y="20"/>
                    <a:pt x="26" y="21"/>
                    <a:pt x="26" y="21"/>
                  </a:cubicBezTo>
                  <a:cubicBezTo>
                    <a:pt x="26" y="21"/>
                    <a:pt x="25" y="22"/>
                    <a:pt x="26" y="22"/>
                  </a:cubicBezTo>
                  <a:cubicBezTo>
                    <a:pt x="26" y="23"/>
                    <a:pt x="32" y="33"/>
                    <a:pt x="33" y="34"/>
                  </a:cubicBezTo>
                  <a:cubicBezTo>
                    <a:pt x="33" y="34"/>
                    <a:pt x="35" y="38"/>
                    <a:pt x="36" y="39"/>
                  </a:cubicBezTo>
                  <a:cubicBezTo>
                    <a:pt x="36" y="39"/>
                    <a:pt x="37" y="40"/>
                    <a:pt x="38" y="40"/>
                  </a:cubicBezTo>
                  <a:cubicBezTo>
                    <a:pt x="39" y="41"/>
                    <a:pt x="43" y="43"/>
                    <a:pt x="43" y="44"/>
                  </a:cubicBezTo>
                  <a:cubicBezTo>
                    <a:pt x="44" y="45"/>
                    <a:pt x="47" y="46"/>
                    <a:pt x="50" y="48"/>
                  </a:cubicBezTo>
                  <a:cubicBezTo>
                    <a:pt x="54" y="49"/>
                    <a:pt x="67" y="53"/>
                    <a:pt x="67" y="53"/>
                  </a:cubicBezTo>
                  <a:cubicBezTo>
                    <a:pt x="67" y="53"/>
                    <a:pt x="89" y="61"/>
                    <a:pt x="89" y="61"/>
                  </a:cubicBezTo>
                  <a:cubicBezTo>
                    <a:pt x="89" y="61"/>
                    <a:pt x="90" y="61"/>
                    <a:pt x="90" y="61"/>
                  </a:cubicBezTo>
                  <a:cubicBezTo>
                    <a:pt x="90" y="61"/>
                    <a:pt x="104" y="61"/>
                    <a:pt x="104" y="61"/>
                  </a:cubicBezTo>
                  <a:cubicBezTo>
                    <a:pt x="104" y="61"/>
                    <a:pt x="104" y="61"/>
                    <a:pt x="104" y="62"/>
                  </a:cubicBezTo>
                  <a:cubicBezTo>
                    <a:pt x="103" y="62"/>
                    <a:pt x="77" y="88"/>
                    <a:pt x="76" y="88"/>
                  </a:cubicBezTo>
                  <a:cubicBezTo>
                    <a:pt x="76" y="89"/>
                    <a:pt x="63" y="103"/>
                    <a:pt x="62" y="105"/>
                  </a:cubicBezTo>
                  <a:cubicBezTo>
                    <a:pt x="60" y="106"/>
                    <a:pt x="59" y="107"/>
                    <a:pt x="56" y="107"/>
                  </a:cubicBezTo>
                  <a:cubicBezTo>
                    <a:pt x="54" y="107"/>
                    <a:pt x="43" y="106"/>
                    <a:pt x="41" y="107"/>
                  </a:cubicBezTo>
                  <a:cubicBezTo>
                    <a:pt x="38" y="108"/>
                    <a:pt x="38" y="108"/>
                    <a:pt x="37" y="109"/>
                  </a:cubicBezTo>
                  <a:cubicBezTo>
                    <a:pt x="36" y="110"/>
                    <a:pt x="27" y="116"/>
                    <a:pt x="27" y="116"/>
                  </a:cubicBezTo>
                  <a:cubicBezTo>
                    <a:pt x="27" y="116"/>
                    <a:pt x="26" y="117"/>
                    <a:pt x="25" y="117"/>
                  </a:cubicBezTo>
                  <a:cubicBezTo>
                    <a:pt x="24" y="117"/>
                    <a:pt x="17" y="117"/>
                    <a:pt x="15" y="119"/>
                  </a:cubicBezTo>
                  <a:cubicBezTo>
                    <a:pt x="15" y="120"/>
                    <a:pt x="15" y="120"/>
                    <a:pt x="14" y="12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7" name="Freeform 957">
              <a:extLst>
                <a:ext uri="{FF2B5EF4-FFF2-40B4-BE49-F238E27FC236}">
                  <a16:creationId xmlns:a16="http://schemas.microsoft.com/office/drawing/2014/main" id="{B8046CB2-8C3B-4BD9-89AE-05E6844D0135}"/>
                </a:ext>
              </a:extLst>
            </p:cNvPr>
            <p:cNvSpPr>
              <a:spLocks/>
            </p:cNvSpPr>
            <p:nvPr/>
          </p:nvSpPr>
          <p:spPr bwMode="auto">
            <a:xfrm>
              <a:off x="4181" y="2376"/>
              <a:ext cx="307" cy="237"/>
            </a:xfrm>
            <a:custGeom>
              <a:avLst/>
              <a:gdLst>
                <a:gd name="T0" fmla="*/ 45 w 222"/>
                <a:gd name="T1" fmla="*/ 156 h 173"/>
                <a:gd name="T2" fmla="*/ 54 w 222"/>
                <a:gd name="T3" fmla="*/ 157 h 173"/>
                <a:gd name="T4" fmla="*/ 68 w 222"/>
                <a:gd name="T5" fmla="*/ 164 h 173"/>
                <a:gd name="T6" fmla="*/ 77 w 222"/>
                <a:gd name="T7" fmla="*/ 169 h 173"/>
                <a:gd name="T8" fmla="*/ 95 w 222"/>
                <a:gd name="T9" fmla="*/ 172 h 173"/>
                <a:gd name="T10" fmla="*/ 100 w 222"/>
                <a:gd name="T11" fmla="*/ 168 h 173"/>
                <a:gd name="T12" fmla="*/ 112 w 222"/>
                <a:gd name="T13" fmla="*/ 161 h 173"/>
                <a:gd name="T14" fmla="*/ 116 w 222"/>
                <a:gd name="T15" fmla="*/ 160 h 173"/>
                <a:gd name="T16" fmla="*/ 132 w 222"/>
                <a:gd name="T17" fmla="*/ 164 h 173"/>
                <a:gd name="T18" fmla="*/ 143 w 222"/>
                <a:gd name="T19" fmla="*/ 160 h 173"/>
                <a:gd name="T20" fmla="*/ 155 w 222"/>
                <a:gd name="T21" fmla="*/ 152 h 173"/>
                <a:gd name="T22" fmla="*/ 174 w 222"/>
                <a:gd name="T23" fmla="*/ 150 h 173"/>
                <a:gd name="T24" fmla="*/ 194 w 222"/>
                <a:gd name="T25" fmla="*/ 131 h 173"/>
                <a:gd name="T26" fmla="*/ 222 w 222"/>
                <a:gd name="T27" fmla="*/ 104 h 173"/>
                <a:gd name="T28" fmla="*/ 207 w 222"/>
                <a:gd name="T29" fmla="*/ 104 h 173"/>
                <a:gd name="T30" fmla="*/ 168 w 222"/>
                <a:gd name="T31" fmla="*/ 91 h 173"/>
                <a:gd name="T32" fmla="*/ 156 w 222"/>
                <a:gd name="T33" fmla="*/ 83 h 173"/>
                <a:gd name="T34" fmla="*/ 151 w 222"/>
                <a:gd name="T35" fmla="*/ 77 h 173"/>
                <a:gd name="T36" fmla="*/ 144 w 222"/>
                <a:gd name="T37" fmla="*/ 64 h 173"/>
                <a:gd name="T38" fmla="*/ 147 w 222"/>
                <a:gd name="T39" fmla="*/ 59 h 173"/>
                <a:gd name="T40" fmla="*/ 142 w 222"/>
                <a:gd name="T41" fmla="*/ 58 h 173"/>
                <a:gd name="T42" fmla="*/ 130 w 222"/>
                <a:gd name="T43" fmla="*/ 58 h 173"/>
                <a:gd name="T44" fmla="*/ 132 w 222"/>
                <a:gd name="T45" fmla="*/ 47 h 173"/>
                <a:gd name="T46" fmla="*/ 139 w 222"/>
                <a:gd name="T47" fmla="*/ 38 h 173"/>
                <a:gd name="T48" fmla="*/ 132 w 222"/>
                <a:gd name="T49" fmla="*/ 29 h 173"/>
                <a:gd name="T50" fmla="*/ 110 w 222"/>
                <a:gd name="T51" fmla="*/ 9 h 173"/>
                <a:gd name="T52" fmla="*/ 103 w 222"/>
                <a:gd name="T53" fmla="*/ 6 h 173"/>
                <a:gd name="T54" fmla="*/ 99 w 222"/>
                <a:gd name="T55" fmla="*/ 5 h 173"/>
                <a:gd name="T56" fmla="*/ 95 w 222"/>
                <a:gd name="T57" fmla="*/ 6 h 173"/>
                <a:gd name="T58" fmla="*/ 93 w 222"/>
                <a:gd name="T59" fmla="*/ 5 h 173"/>
                <a:gd name="T60" fmla="*/ 86 w 222"/>
                <a:gd name="T61" fmla="*/ 6 h 173"/>
                <a:gd name="T62" fmla="*/ 81 w 222"/>
                <a:gd name="T63" fmla="*/ 7 h 173"/>
                <a:gd name="T64" fmla="*/ 76 w 222"/>
                <a:gd name="T65" fmla="*/ 3 h 173"/>
                <a:gd name="T66" fmla="*/ 72 w 222"/>
                <a:gd name="T67" fmla="*/ 2 h 173"/>
                <a:gd name="T68" fmla="*/ 66 w 222"/>
                <a:gd name="T69" fmla="*/ 10 h 173"/>
                <a:gd name="T70" fmla="*/ 62 w 222"/>
                <a:gd name="T71" fmla="*/ 8 h 173"/>
                <a:gd name="T72" fmla="*/ 52 w 222"/>
                <a:gd name="T73" fmla="*/ 10 h 173"/>
                <a:gd name="T74" fmla="*/ 47 w 222"/>
                <a:gd name="T75" fmla="*/ 33 h 173"/>
                <a:gd name="T76" fmla="*/ 40 w 222"/>
                <a:gd name="T77" fmla="*/ 34 h 173"/>
                <a:gd name="T78" fmla="*/ 34 w 222"/>
                <a:gd name="T79" fmla="*/ 44 h 173"/>
                <a:gd name="T80" fmla="*/ 29 w 222"/>
                <a:gd name="T81" fmla="*/ 57 h 173"/>
                <a:gd name="T82" fmla="*/ 28 w 222"/>
                <a:gd name="T83" fmla="*/ 62 h 173"/>
                <a:gd name="T84" fmla="*/ 22 w 222"/>
                <a:gd name="T85" fmla="*/ 62 h 173"/>
                <a:gd name="T86" fmla="*/ 19 w 222"/>
                <a:gd name="T87" fmla="*/ 72 h 173"/>
                <a:gd name="T88" fmla="*/ 16 w 222"/>
                <a:gd name="T89" fmla="*/ 83 h 173"/>
                <a:gd name="T90" fmla="*/ 15 w 222"/>
                <a:gd name="T91" fmla="*/ 96 h 173"/>
                <a:gd name="T92" fmla="*/ 6 w 222"/>
                <a:gd name="T93" fmla="*/ 97 h 173"/>
                <a:gd name="T94" fmla="*/ 2 w 222"/>
                <a:gd name="T95" fmla="*/ 98 h 173"/>
                <a:gd name="T96" fmla="*/ 0 w 222"/>
                <a:gd name="T97" fmla="*/ 104 h 173"/>
                <a:gd name="T98" fmla="*/ 11 w 222"/>
                <a:gd name="T99" fmla="*/ 110 h 173"/>
                <a:gd name="T100" fmla="*/ 19 w 222"/>
                <a:gd name="T101" fmla="*/ 119 h 173"/>
                <a:gd name="T102" fmla="*/ 32 w 222"/>
                <a:gd name="T103" fmla="*/ 140 h 173"/>
                <a:gd name="T104" fmla="*/ 41 w 222"/>
                <a:gd name="T105" fmla="*/ 144 h 173"/>
                <a:gd name="T106" fmla="*/ 41 w 222"/>
                <a:gd name="T107" fmla="*/ 15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2" h="173">
                  <a:moveTo>
                    <a:pt x="43" y="154"/>
                  </a:moveTo>
                  <a:cubicBezTo>
                    <a:pt x="44" y="155"/>
                    <a:pt x="44" y="156"/>
                    <a:pt x="45" y="156"/>
                  </a:cubicBezTo>
                  <a:cubicBezTo>
                    <a:pt x="45" y="156"/>
                    <a:pt x="45" y="157"/>
                    <a:pt x="45" y="157"/>
                  </a:cubicBezTo>
                  <a:cubicBezTo>
                    <a:pt x="46" y="157"/>
                    <a:pt x="54" y="157"/>
                    <a:pt x="54" y="157"/>
                  </a:cubicBezTo>
                  <a:cubicBezTo>
                    <a:pt x="54" y="157"/>
                    <a:pt x="55" y="157"/>
                    <a:pt x="56" y="157"/>
                  </a:cubicBezTo>
                  <a:cubicBezTo>
                    <a:pt x="56" y="158"/>
                    <a:pt x="67" y="163"/>
                    <a:pt x="68" y="164"/>
                  </a:cubicBezTo>
                  <a:cubicBezTo>
                    <a:pt x="69" y="164"/>
                    <a:pt x="73" y="167"/>
                    <a:pt x="73" y="167"/>
                  </a:cubicBezTo>
                  <a:cubicBezTo>
                    <a:pt x="74" y="168"/>
                    <a:pt x="76" y="169"/>
                    <a:pt x="77" y="169"/>
                  </a:cubicBezTo>
                  <a:cubicBezTo>
                    <a:pt x="79" y="170"/>
                    <a:pt x="88" y="171"/>
                    <a:pt x="90" y="171"/>
                  </a:cubicBezTo>
                  <a:cubicBezTo>
                    <a:pt x="91" y="171"/>
                    <a:pt x="94" y="171"/>
                    <a:pt x="95" y="172"/>
                  </a:cubicBezTo>
                  <a:cubicBezTo>
                    <a:pt x="96" y="172"/>
                    <a:pt x="97" y="173"/>
                    <a:pt x="97" y="172"/>
                  </a:cubicBezTo>
                  <a:cubicBezTo>
                    <a:pt x="98" y="172"/>
                    <a:pt x="99" y="169"/>
                    <a:pt x="100" y="168"/>
                  </a:cubicBezTo>
                  <a:cubicBezTo>
                    <a:pt x="101" y="166"/>
                    <a:pt x="102" y="165"/>
                    <a:pt x="104" y="164"/>
                  </a:cubicBezTo>
                  <a:cubicBezTo>
                    <a:pt x="106" y="163"/>
                    <a:pt x="110" y="162"/>
                    <a:pt x="112" y="161"/>
                  </a:cubicBezTo>
                  <a:cubicBezTo>
                    <a:pt x="113" y="160"/>
                    <a:pt x="114" y="160"/>
                    <a:pt x="114" y="160"/>
                  </a:cubicBezTo>
                  <a:cubicBezTo>
                    <a:pt x="114" y="160"/>
                    <a:pt x="115" y="159"/>
                    <a:pt x="116" y="160"/>
                  </a:cubicBezTo>
                  <a:cubicBezTo>
                    <a:pt x="116" y="160"/>
                    <a:pt x="120" y="165"/>
                    <a:pt x="123" y="164"/>
                  </a:cubicBezTo>
                  <a:cubicBezTo>
                    <a:pt x="125" y="164"/>
                    <a:pt x="130" y="164"/>
                    <a:pt x="132" y="164"/>
                  </a:cubicBezTo>
                  <a:cubicBezTo>
                    <a:pt x="133" y="163"/>
                    <a:pt x="133" y="163"/>
                    <a:pt x="133" y="162"/>
                  </a:cubicBezTo>
                  <a:cubicBezTo>
                    <a:pt x="135" y="160"/>
                    <a:pt x="142" y="160"/>
                    <a:pt x="143" y="160"/>
                  </a:cubicBezTo>
                  <a:cubicBezTo>
                    <a:pt x="144" y="160"/>
                    <a:pt x="145" y="159"/>
                    <a:pt x="145" y="159"/>
                  </a:cubicBezTo>
                  <a:cubicBezTo>
                    <a:pt x="145" y="159"/>
                    <a:pt x="154" y="153"/>
                    <a:pt x="155" y="152"/>
                  </a:cubicBezTo>
                  <a:cubicBezTo>
                    <a:pt x="156" y="151"/>
                    <a:pt x="156" y="151"/>
                    <a:pt x="159" y="150"/>
                  </a:cubicBezTo>
                  <a:cubicBezTo>
                    <a:pt x="161" y="149"/>
                    <a:pt x="172" y="150"/>
                    <a:pt x="174" y="150"/>
                  </a:cubicBezTo>
                  <a:cubicBezTo>
                    <a:pt x="177" y="150"/>
                    <a:pt x="178" y="149"/>
                    <a:pt x="180" y="148"/>
                  </a:cubicBezTo>
                  <a:cubicBezTo>
                    <a:pt x="181" y="146"/>
                    <a:pt x="194" y="132"/>
                    <a:pt x="194" y="131"/>
                  </a:cubicBezTo>
                  <a:cubicBezTo>
                    <a:pt x="195" y="131"/>
                    <a:pt x="221" y="105"/>
                    <a:pt x="222" y="105"/>
                  </a:cubicBezTo>
                  <a:cubicBezTo>
                    <a:pt x="222" y="104"/>
                    <a:pt x="222" y="104"/>
                    <a:pt x="222" y="104"/>
                  </a:cubicBezTo>
                  <a:cubicBezTo>
                    <a:pt x="222" y="104"/>
                    <a:pt x="208" y="104"/>
                    <a:pt x="208" y="104"/>
                  </a:cubicBezTo>
                  <a:cubicBezTo>
                    <a:pt x="208" y="104"/>
                    <a:pt x="207" y="104"/>
                    <a:pt x="207" y="104"/>
                  </a:cubicBezTo>
                  <a:cubicBezTo>
                    <a:pt x="207" y="104"/>
                    <a:pt x="185" y="96"/>
                    <a:pt x="185" y="96"/>
                  </a:cubicBezTo>
                  <a:cubicBezTo>
                    <a:pt x="185" y="96"/>
                    <a:pt x="172" y="92"/>
                    <a:pt x="168" y="91"/>
                  </a:cubicBezTo>
                  <a:cubicBezTo>
                    <a:pt x="165" y="89"/>
                    <a:pt x="162" y="88"/>
                    <a:pt x="161" y="87"/>
                  </a:cubicBezTo>
                  <a:cubicBezTo>
                    <a:pt x="161" y="86"/>
                    <a:pt x="157" y="84"/>
                    <a:pt x="156" y="83"/>
                  </a:cubicBezTo>
                  <a:cubicBezTo>
                    <a:pt x="155" y="83"/>
                    <a:pt x="154" y="82"/>
                    <a:pt x="154" y="82"/>
                  </a:cubicBezTo>
                  <a:cubicBezTo>
                    <a:pt x="153" y="81"/>
                    <a:pt x="151" y="77"/>
                    <a:pt x="151" y="77"/>
                  </a:cubicBezTo>
                  <a:cubicBezTo>
                    <a:pt x="150" y="76"/>
                    <a:pt x="144" y="66"/>
                    <a:pt x="144" y="65"/>
                  </a:cubicBezTo>
                  <a:cubicBezTo>
                    <a:pt x="143" y="65"/>
                    <a:pt x="144" y="64"/>
                    <a:pt x="144" y="64"/>
                  </a:cubicBezTo>
                  <a:cubicBezTo>
                    <a:pt x="144" y="64"/>
                    <a:pt x="145" y="63"/>
                    <a:pt x="145" y="62"/>
                  </a:cubicBezTo>
                  <a:cubicBezTo>
                    <a:pt x="145" y="62"/>
                    <a:pt x="146" y="61"/>
                    <a:pt x="147" y="59"/>
                  </a:cubicBezTo>
                  <a:cubicBezTo>
                    <a:pt x="146" y="59"/>
                    <a:pt x="143" y="58"/>
                    <a:pt x="143" y="58"/>
                  </a:cubicBezTo>
                  <a:cubicBezTo>
                    <a:pt x="142" y="58"/>
                    <a:pt x="142" y="58"/>
                    <a:pt x="142" y="58"/>
                  </a:cubicBezTo>
                  <a:cubicBezTo>
                    <a:pt x="140" y="59"/>
                    <a:pt x="133" y="60"/>
                    <a:pt x="131" y="60"/>
                  </a:cubicBezTo>
                  <a:cubicBezTo>
                    <a:pt x="130" y="60"/>
                    <a:pt x="130" y="58"/>
                    <a:pt x="130" y="58"/>
                  </a:cubicBezTo>
                  <a:cubicBezTo>
                    <a:pt x="130" y="57"/>
                    <a:pt x="130" y="57"/>
                    <a:pt x="130" y="54"/>
                  </a:cubicBezTo>
                  <a:cubicBezTo>
                    <a:pt x="129" y="50"/>
                    <a:pt x="132" y="47"/>
                    <a:pt x="132" y="47"/>
                  </a:cubicBezTo>
                  <a:cubicBezTo>
                    <a:pt x="133" y="46"/>
                    <a:pt x="134" y="45"/>
                    <a:pt x="134" y="45"/>
                  </a:cubicBezTo>
                  <a:cubicBezTo>
                    <a:pt x="134" y="45"/>
                    <a:pt x="138" y="38"/>
                    <a:pt x="139" y="38"/>
                  </a:cubicBezTo>
                  <a:cubicBezTo>
                    <a:pt x="139" y="37"/>
                    <a:pt x="139" y="37"/>
                    <a:pt x="139" y="37"/>
                  </a:cubicBezTo>
                  <a:cubicBezTo>
                    <a:pt x="137" y="35"/>
                    <a:pt x="134" y="30"/>
                    <a:pt x="132" y="29"/>
                  </a:cubicBezTo>
                  <a:cubicBezTo>
                    <a:pt x="131" y="27"/>
                    <a:pt x="118" y="13"/>
                    <a:pt x="117" y="12"/>
                  </a:cubicBezTo>
                  <a:cubicBezTo>
                    <a:pt x="116" y="10"/>
                    <a:pt x="111" y="9"/>
                    <a:pt x="110" y="9"/>
                  </a:cubicBezTo>
                  <a:cubicBezTo>
                    <a:pt x="109" y="8"/>
                    <a:pt x="107" y="7"/>
                    <a:pt x="107" y="6"/>
                  </a:cubicBezTo>
                  <a:cubicBezTo>
                    <a:pt x="106" y="5"/>
                    <a:pt x="103" y="6"/>
                    <a:pt x="103" y="6"/>
                  </a:cubicBezTo>
                  <a:cubicBezTo>
                    <a:pt x="102" y="7"/>
                    <a:pt x="101" y="6"/>
                    <a:pt x="101" y="6"/>
                  </a:cubicBezTo>
                  <a:cubicBezTo>
                    <a:pt x="101" y="6"/>
                    <a:pt x="99" y="5"/>
                    <a:pt x="99" y="5"/>
                  </a:cubicBezTo>
                  <a:cubicBezTo>
                    <a:pt x="98" y="5"/>
                    <a:pt x="98" y="5"/>
                    <a:pt x="97" y="5"/>
                  </a:cubicBezTo>
                  <a:cubicBezTo>
                    <a:pt x="97" y="6"/>
                    <a:pt x="96" y="6"/>
                    <a:pt x="95" y="6"/>
                  </a:cubicBezTo>
                  <a:cubicBezTo>
                    <a:pt x="95" y="6"/>
                    <a:pt x="94" y="6"/>
                    <a:pt x="93" y="7"/>
                  </a:cubicBezTo>
                  <a:cubicBezTo>
                    <a:pt x="92" y="8"/>
                    <a:pt x="93" y="7"/>
                    <a:pt x="93" y="5"/>
                  </a:cubicBezTo>
                  <a:cubicBezTo>
                    <a:pt x="92" y="3"/>
                    <a:pt x="90" y="5"/>
                    <a:pt x="89" y="5"/>
                  </a:cubicBezTo>
                  <a:cubicBezTo>
                    <a:pt x="88" y="6"/>
                    <a:pt x="87" y="6"/>
                    <a:pt x="86" y="6"/>
                  </a:cubicBezTo>
                  <a:cubicBezTo>
                    <a:pt x="85" y="6"/>
                    <a:pt x="83" y="7"/>
                    <a:pt x="82" y="7"/>
                  </a:cubicBezTo>
                  <a:cubicBezTo>
                    <a:pt x="82" y="8"/>
                    <a:pt x="81" y="7"/>
                    <a:pt x="81" y="7"/>
                  </a:cubicBezTo>
                  <a:cubicBezTo>
                    <a:pt x="81" y="7"/>
                    <a:pt x="78" y="4"/>
                    <a:pt x="78" y="4"/>
                  </a:cubicBezTo>
                  <a:cubicBezTo>
                    <a:pt x="78" y="3"/>
                    <a:pt x="77" y="3"/>
                    <a:pt x="76" y="3"/>
                  </a:cubicBezTo>
                  <a:cubicBezTo>
                    <a:pt x="74" y="3"/>
                    <a:pt x="73" y="1"/>
                    <a:pt x="73" y="1"/>
                  </a:cubicBezTo>
                  <a:cubicBezTo>
                    <a:pt x="72" y="0"/>
                    <a:pt x="72" y="2"/>
                    <a:pt x="72" y="2"/>
                  </a:cubicBezTo>
                  <a:cubicBezTo>
                    <a:pt x="72" y="2"/>
                    <a:pt x="69" y="6"/>
                    <a:pt x="69" y="8"/>
                  </a:cubicBezTo>
                  <a:cubicBezTo>
                    <a:pt x="68" y="9"/>
                    <a:pt x="66" y="10"/>
                    <a:pt x="66" y="10"/>
                  </a:cubicBezTo>
                  <a:cubicBezTo>
                    <a:pt x="65" y="10"/>
                    <a:pt x="64" y="8"/>
                    <a:pt x="64" y="7"/>
                  </a:cubicBezTo>
                  <a:cubicBezTo>
                    <a:pt x="64" y="7"/>
                    <a:pt x="63" y="8"/>
                    <a:pt x="62" y="8"/>
                  </a:cubicBezTo>
                  <a:cubicBezTo>
                    <a:pt x="61" y="9"/>
                    <a:pt x="60" y="10"/>
                    <a:pt x="59" y="10"/>
                  </a:cubicBezTo>
                  <a:cubicBezTo>
                    <a:pt x="57" y="10"/>
                    <a:pt x="54" y="10"/>
                    <a:pt x="52" y="10"/>
                  </a:cubicBezTo>
                  <a:cubicBezTo>
                    <a:pt x="52" y="11"/>
                    <a:pt x="52" y="12"/>
                    <a:pt x="52" y="13"/>
                  </a:cubicBezTo>
                  <a:cubicBezTo>
                    <a:pt x="51" y="18"/>
                    <a:pt x="47" y="33"/>
                    <a:pt x="47" y="33"/>
                  </a:cubicBezTo>
                  <a:cubicBezTo>
                    <a:pt x="47" y="33"/>
                    <a:pt x="47" y="33"/>
                    <a:pt x="46" y="33"/>
                  </a:cubicBezTo>
                  <a:cubicBezTo>
                    <a:pt x="45" y="33"/>
                    <a:pt x="40" y="34"/>
                    <a:pt x="40" y="34"/>
                  </a:cubicBezTo>
                  <a:cubicBezTo>
                    <a:pt x="40" y="34"/>
                    <a:pt x="40" y="34"/>
                    <a:pt x="39" y="35"/>
                  </a:cubicBezTo>
                  <a:cubicBezTo>
                    <a:pt x="39" y="36"/>
                    <a:pt x="34" y="44"/>
                    <a:pt x="34" y="44"/>
                  </a:cubicBezTo>
                  <a:cubicBezTo>
                    <a:pt x="33" y="45"/>
                    <a:pt x="31" y="46"/>
                    <a:pt x="31" y="47"/>
                  </a:cubicBezTo>
                  <a:cubicBezTo>
                    <a:pt x="31" y="47"/>
                    <a:pt x="30" y="56"/>
                    <a:pt x="29" y="57"/>
                  </a:cubicBezTo>
                  <a:cubicBezTo>
                    <a:pt x="29" y="58"/>
                    <a:pt x="28" y="59"/>
                    <a:pt x="28" y="59"/>
                  </a:cubicBezTo>
                  <a:cubicBezTo>
                    <a:pt x="29" y="60"/>
                    <a:pt x="29" y="61"/>
                    <a:pt x="28" y="62"/>
                  </a:cubicBezTo>
                  <a:cubicBezTo>
                    <a:pt x="28" y="62"/>
                    <a:pt x="26" y="63"/>
                    <a:pt x="25" y="62"/>
                  </a:cubicBezTo>
                  <a:cubicBezTo>
                    <a:pt x="24" y="61"/>
                    <a:pt x="23" y="61"/>
                    <a:pt x="22" y="62"/>
                  </a:cubicBezTo>
                  <a:cubicBezTo>
                    <a:pt x="21" y="62"/>
                    <a:pt x="19" y="64"/>
                    <a:pt x="19" y="66"/>
                  </a:cubicBezTo>
                  <a:cubicBezTo>
                    <a:pt x="19" y="68"/>
                    <a:pt x="20" y="71"/>
                    <a:pt x="19" y="72"/>
                  </a:cubicBezTo>
                  <a:cubicBezTo>
                    <a:pt x="18" y="74"/>
                    <a:pt x="16" y="81"/>
                    <a:pt x="16" y="81"/>
                  </a:cubicBezTo>
                  <a:cubicBezTo>
                    <a:pt x="16" y="81"/>
                    <a:pt x="16" y="82"/>
                    <a:pt x="16" y="83"/>
                  </a:cubicBezTo>
                  <a:cubicBezTo>
                    <a:pt x="16" y="84"/>
                    <a:pt x="16" y="92"/>
                    <a:pt x="16" y="93"/>
                  </a:cubicBezTo>
                  <a:cubicBezTo>
                    <a:pt x="16" y="94"/>
                    <a:pt x="16" y="95"/>
                    <a:pt x="15" y="96"/>
                  </a:cubicBezTo>
                  <a:cubicBezTo>
                    <a:pt x="15" y="97"/>
                    <a:pt x="13" y="98"/>
                    <a:pt x="12" y="97"/>
                  </a:cubicBezTo>
                  <a:cubicBezTo>
                    <a:pt x="10" y="97"/>
                    <a:pt x="8" y="97"/>
                    <a:pt x="6" y="97"/>
                  </a:cubicBezTo>
                  <a:cubicBezTo>
                    <a:pt x="5" y="97"/>
                    <a:pt x="4" y="97"/>
                    <a:pt x="4" y="97"/>
                  </a:cubicBezTo>
                  <a:cubicBezTo>
                    <a:pt x="3" y="97"/>
                    <a:pt x="3" y="97"/>
                    <a:pt x="2" y="98"/>
                  </a:cubicBezTo>
                  <a:cubicBezTo>
                    <a:pt x="2" y="99"/>
                    <a:pt x="1" y="102"/>
                    <a:pt x="1" y="103"/>
                  </a:cubicBezTo>
                  <a:cubicBezTo>
                    <a:pt x="0" y="103"/>
                    <a:pt x="0" y="104"/>
                    <a:pt x="0" y="104"/>
                  </a:cubicBezTo>
                  <a:cubicBezTo>
                    <a:pt x="0" y="104"/>
                    <a:pt x="0" y="105"/>
                    <a:pt x="0" y="105"/>
                  </a:cubicBezTo>
                  <a:cubicBezTo>
                    <a:pt x="1" y="105"/>
                    <a:pt x="10" y="109"/>
                    <a:pt x="11" y="110"/>
                  </a:cubicBezTo>
                  <a:cubicBezTo>
                    <a:pt x="12" y="111"/>
                    <a:pt x="16" y="116"/>
                    <a:pt x="17" y="117"/>
                  </a:cubicBezTo>
                  <a:cubicBezTo>
                    <a:pt x="17" y="118"/>
                    <a:pt x="18" y="118"/>
                    <a:pt x="19" y="119"/>
                  </a:cubicBezTo>
                  <a:cubicBezTo>
                    <a:pt x="19" y="119"/>
                    <a:pt x="26" y="123"/>
                    <a:pt x="26" y="126"/>
                  </a:cubicBezTo>
                  <a:cubicBezTo>
                    <a:pt x="27" y="128"/>
                    <a:pt x="30" y="138"/>
                    <a:pt x="32" y="140"/>
                  </a:cubicBezTo>
                  <a:cubicBezTo>
                    <a:pt x="34" y="141"/>
                    <a:pt x="35" y="142"/>
                    <a:pt x="36" y="142"/>
                  </a:cubicBezTo>
                  <a:cubicBezTo>
                    <a:pt x="37" y="142"/>
                    <a:pt x="40" y="143"/>
                    <a:pt x="41" y="144"/>
                  </a:cubicBezTo>
                  <a:cubicBezTo>
                    <a:pt x="42" y="144"/>
                    <a:pt x="42" y="145"/>
                    <a:pt x="42" y="145"/>
                  </a:cubicBezTo>
                  <a:cubicBezTo>
                    <a:pt x="42" y="146"/>
                    <a:pt x="40" y="150"/>
                    <a:pt x="41" y="152"/>
                  </a:cubicBezTo>
                  <a:cubicBezTo>
                    <a:pt x="42" y="152"/>
                    <a:pt x="42" y="153"/>
                    <a:pt x="43" y="15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8" name="Freeform 958">
              <a:extLst>
                <a:ext uri="{FF2B5EF4-FFF2-40B4-BE49-F238E27FC236}">
                  <a16:creationId xmlns:a16="http://schemas.microsoft.com/office/drawing/2014/main" id="{B8B9AEEE-6D05-49BD-85A0-95A50ED02B52}"/>
                </a:ext>
              </a:extLst>
            </p:cNvPr>
            <p:cNvSpPr>
              <a:spLocks/>
            </p:cNvSpPr>
            <p:nvPr/>
          </p:nvSpPr>
          <p:spPr bwMode="auto">
            <a:xfrm>
              <a:off x="4360" y="2421"/>
              <a:ext cx="36" cy="37"/>
            </a:xfrm>
            <a:custGeom>
              <a:avLst/>
              <a:gdLst>
                <a:gd name="T0" fmla="*/ 10 w 26"/>
                <a:gd name="T1" fmla="*/ 4 h 27"/>
                <a:gd name="T2" fmla="*/ 10 w 26"/>
                <a:gd name="T3" fmla="*/ 5 h 27"/>
                <a:gd name="T4" fmla="*/ 5 w 26"/>
                <a:gd name="T5" fmla="*/ 12 h 27"/>
                <a:gd name="T6" fmla="*/ 3 w 26"/>
                <a:gd name="T7" fmla="*/ 14 h 27"/>
                <a:gd name="T8" fmla="*/ 1 w 26"/>
                <a:gd name="T9" fmla="*/ 21 h 27"/>
                <a:gd name="T10" fmla="*/ 1 w 26"/>
                <a:gd name="T11" fmla="*/ 25 h 27"/>
                <a:gd name="T12" fmla="*/ 2 w 26"/>
                <a:gd name="T13" fmla="*/ 27 h 27"/>
                <a:gd name="T14" fmla="*/ 13 w 26"/>
                <a:gd name="T15" fmla="*/ 25 h 27"/>
                <a:gd name="T16" fmla="*/ 14 w 26"/>
                <a:gd name="T17" fmla="*/ 25 h 27"/>
                <a:gd name="T18" fmla="*/ 18 w 26"/>
                <a:gd name="T19" fmla="*/ 26 h 27"/>
                <a:gd name="T20" fmla="*/ 23 w 26"/>
                <a:gd name="T21" fmla="*/ 19 h 27"/>
                <a:gd name="T22" fmla="*/ 20 w 26"/>
                <a:gd name="T23" fmla="*/ 17 h 27"/>
                <a:gd name="T24" fmla="*/ 18 w 26"/>
                <a:gd name="T25" fmla="*/ 15 h 27"/>
                <a:gd name="T26" fmla="*/ 25 w 26"/>
                <a:gd name="T27" fmla="*/ 9 h 27"/>
                <a:gd name="T28" fmla="*/ 23 w 26"/>
                <a:gd name="T29" fmla="*/ 2 h 27"/>
                <a:gd name="T30" fmla="*/ 21 w 26"/>
                <a:gd name="T31" fmla="*/ 0 h 27"/>
                <a:gd name="T32" fmla="*/ 15 w 26"/>
                <a:gd name="T33" fmla="*/ 5 h 27"/>
                <a:gd name="T34" fmla="*/ 14 w 26"/>
                <a:gd name="T35" fmla="*/ 5 h 27"/>
                <a:gd name="T36" fmla="*/ 11 w 26"/>
                <a:gd name="T37" fmla="*/ 4 h 27"/>
                <a:gd name="T38" fmla="*/ 10 w 26"/>
                <a:gd name="T3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27">
                  <a:moveTo>
                    <a:pt x="10" y="4"/>
                  </a:moveTo>
                  <a:cubicBezTo>
                    <a:pt x="10" y="4"/>
                    <a:pt x="10" y="4"/>
                    <a:pt x="10" y="5"/>
                  </a:cubicBezTo>
                  <a:cubicBezTo>
                    <a:pt x="9" y="5"/>
                    <a:pt x="5" y="12"/>
                    <a:pt x="5" y="12"/>
                  </a:cubicBezTo>
                  <a:cubicBezTo>
                    <a:pt x="5" y="12"/>
                    <a:pt x="4" y="13"/>
                    <a:pt x="3" y="14"/>
                  </a:cubicBezTo>
                  <a:cubicBezTo>
                    <a:pt x="3" y="14"/>
                    <a:pt x="0" y="17"/>
                    <a:pt x="1" y="21"/>
                  </a:cubicBezTo>
                  <a:cubicBezTo>
                    <a:pt x="1" y="24"/>
                    <a:pt x="1" y="24"/>
                    <a:pt x="1" y="25"/>
                  </a:cubicBezTo>
                  <a:cubicBezTo>
                    <a:pt x="1" y="25"/>
                    <a:pt x="1" y="27"/>
                    <a:pt x="2" y="27"/>
                  </a:cubicBezTo>
                  <a:cubicBezTo>
                    <a:pt x="4" y="27"/>
                    <a:pt x="11" y="26"/>
                    <a:pt x="13" y="25"/>
                  </a:cubicBezTo>
                  <a:cubicBezTo>
                    <a:pt x="13" y="25"/>
                    <a:pt x="13" y="25"/>
                    <a:pt x="14" y="25"/>
                  </a:cubicBezTo>
                  <a:cubicBezTo>
                    <a:pt x="14" y="25"/>
                    <a:pt x="17" y="26"/>
                    <a:pt x="18" y="26"/>
                  </a:cubicBezTo>
                  <a:cubicBezTo>
                    <a:pt x="20" y="24"/>
                    <a:pt x="22" y="20"/>
                    <a:pt x="23" y="19"/>
                  </a:cubicBezTo>
                  <a:cubicBezTo>
                    <a:pt x="22" y="18"/>
                    <a:pt x="21" y="17"/>
                    <a:pt x="20" y="17"/>
                  </a:cubicBezTo>
                  <a:cubicBezTo>
                    <a:pt x="16" y="17"/>
                    <a:pt x="13" y="17"/>
                    <a:pt x="18" y="15"/>
                  </a:cubicBezTo>
                  <a:cubicBezTo>
                    <a:pt x="22" y="13"/>
                    <a:pt x="26" y="11"/>
                    <a:pt x="25" y="9"/>
                  </a:cubicBezTo>
                  <a:cubicBezTo>
                    <a:pt x="25" y="7"/>
                    <a:pt x="25" y="4"/>
                    <a:pt x="23" y="2"/>
                  </a:cubicBezTo>
                  <a:cubicBezTo>
                    <a:pt x="22" y="1"/>
                    <a:pt x="21" y="1"/>
                    <a:pt x="21" y="0"/>
                  </a:cubicBezTo>
                  <a:cubicBezTo>
                    <a:pt x="15" y="5"/>
                    <a:pt x="15" y="5"/>
                    <a:pt x="15" y="5"/>
                  </a:cubicBezTo>
                  <a:cubicBezTo>
                    <a:pt x="15" y="5"/>
                    <a:pt x="15" y="6"/>
                    <a:pt x="14" y="5"/>
                  </a:cubicBezTo>
                  <a:cubicBezTo>
                    <a:pt x="14" y="5"/>
                    <a:pt x="11" y="4"/>
                    <a:pt x="11" y="4"/>
                  </a:cubicBezTo>
                  <a:cubicBezTo>
                    <a:pt x="11" y="4"/>
                    <a:pt x="10" y="4"/>
                    <a:pt x="10"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9" name="Freeform 959">
              <a:extLst>
                <a:ext uri="{FF2B5EF4-FFF2-40B4-BE49-F238E27FC236}">
                  <a16:creationId xmlns:a16="http://schemas.microsoft.com/office/drawing/2014/main" id="{185BB390-0072-4BAD-A3EE-A95D7A7E1E71}"/>
                </a:ext>
              </a:extLst>
            </p:cNvPr>
            <p:cNvSpPr>
              <a:spLocks/>
            </p:cNvSpPr>
            <p:nvPr/>
          </p:nvSpPr>
          <p:spPr bwMode="auto">
            <a:xfrm>
              <a:off x="4322" y="2355"/>
              <a:ext cx="11" cy="7"/>
            </a:xfrm>
            <a:custGeom>
              <a:avLst/>
              <a:gdLst>
                <a:gd name="T0" fmla="*/ 4 w 8"/>
                <a:gd name="T1" fmla="*/ 2 h 5"/>
                <a:gd name="T2" fmla="*/ 1 w 8"/>
                <a:gd name="T3" fmla="*/ 0 h 5"/>
                <a:gd name="T4" fmla="*/ 1 w 8"/>
                <a:gd name="T5" fmla="*/ 2 h 5"/>
                <a:gd name="T6" fmla="*/ 5 w 8"/>
                <a:gd name="T7" fmla="*/ 5 h 5"/>
                <a:gd name="T8" fmla="*/ 7 w 8"/>
                <a:gd name="T9" fmla="*/ 4 h 5"/>
                <a:gd name="T10" fmla="*/ 5 w 8"/>
                <a:gd name="T11" fmla="*/ 4 h 5"/>
                <a:gd name="T12" fmla="*/ 4 w 8"/>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2"/>
                  </a:moveTo>
                  <a:cubicBezTo>
                    <a:pt x="4" y="1"/>
                    <a:pt x="3" y="0"/>
                    <a:pt x="1" y="0"/>
                  </a:cubicBezTo>
                  <a:cubicBezTo>
                    <a:pt x="0" y="0"/>
                    <a:pt x="1" y="2"/>
                    <a:pt x="1" y="2"/>
                  </a:cubicBezTo>
                  <a:cubicBezTo>
                    <a:pt x="1" y="4"/>
                    <a:pt x="3" y="5"/>
                    <a:pt x="5" y="5"/>
                  </a:cubicBezTo>
                  <a:cubicBezTo>
                    <a:pt x="7" y="5"/>
                    <a:pt x="8" y="4"/>
                    <a:pt x="7" y="4"/>
                  </a:cubicBezTo>
                  <a:cubicBezTo>
                    <a:pt x="7" y="3"/>
                    <a:pt x="6" y="3"/>
                    <a:pt x="5" y="4"/>
                  </a:cubicBezTo>
                  <a:cubicBezTo>
                    <a:pt x="4" y="4"/>
                    <a:pt x="4" y="3"/>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0" name="Freeform 960">
              <a:extLst>
                <a:ext uri="{FF2B5EF4-FFF2-40B4-BE49-F238E27FC236}">
                  <a16:creationId xmlns:a16="http://schemas.microsoft.com/office/drawing/2014/main" id="{E8BC1EFC-7CD8-4BD0-8BB9-4EB3D82912A1}"/>
                </a:ext>
              </a:extLst>
            </p:cNvPr>
            <p:cNvSpPr>
              <a:spLocks/>
            </p:cNvSpPr>
            <p:nvPr/>
          </p:nvSpPr>
          <p:spPr bwMode="auto">
            <a:xfrm>
              <a:off x="4252" y="2311"/>
              <a:ext cx="137" cy="119"/>
            </a:xfrm>
            <a:custGeom>
              <a:avLst/>
              <a:gdLst>
                <a:gd name="T0" fmla="*/ 25 w 99"/>
                <a:gd name="T1" fmla="*/ 7 h 86"/>
                <a:gd name="T2" fmla="*/ 24 w 99"/>
                <a:gd name="T3" fmla="*/ 7 h 86"/>
                <a:gd name="T4" fmla="*/ 22 w 99"/>
                <a:gd name="T5" fmla="*/ 8 h 86"/>
                <a:gd name="T6" fmla="*/ 16 w 99"/>
                <a:gd name="T7" fmla="*/ 12 h 86"/>
                <a:gd name="T8" fmla="*/ 14 w 99"/>
                <a:gd name="T9" fmla="*/ 14 h 86"/>
                <a:gd name="T10" fmla="*/ 8 w 99"/>
                <a:gd name="T11" fmla="*/ 14 h 86"/>
                <a:gd name="T12" fmla="*/ 8 w 99"/>
                <a:gd name="T13" fmla="*/ 15 h 86"/>
                <a:gd name="T14" fmla="*/ 7 w 99"/>
                <a:gd name="T15" fmla="*/ 23 h 86"/>
                <a:gd name="T16" fmla="*/ 7 w 99"/>
                <a:gd name="T17" fmla="*/ 24 h 86"/>
                <a:gd name="T18" fmla="*/ 1 w 99"/>
                <a:gd name="T19" fmla="*/ 41 h 86"/>
                <a:gd name="T20" fmla="*/ 0 w 99"/>
                <a:gd name="T21" fmla="*/ 49 h 86"/>
                <a:gd name="T22" fmla="*/ 1 w 99"/>
                <a:gd name="T23" fmla="*/ 57 h 86"/>
                <a:gd name="T24" fmla="*/ 8 w 99"/>
                <a:gd name="T25" fmla="*/ 57 h 86"/>
                <a:gd name="T26" fmla="*/ 11 w 99"/>
                <a:gd name="T27" fmla="*/ 55 h 86"/>
                <a:gd name="T28" fmla="*/ 13 w 99"/>
                <a:gd name="T29" fmla="*/ 54 h 86"/>
                <a:gd name="T30" fmla="*/ 15 w 99"/>
                <a:gd name="T31" fmla="*/ 57 h 86"/>
                <a:gd name="T32" fmla="*/ 18 w 99"/>
                <a:gd name="T33" fmla="*/ 55 h 86"/>
                <a:gd name="T34" fmla="*/ 21 w 99"/>
                <a:gd name="T35" fmla="*/ 49 h 86"/>
                <a:gd name="T36" fmla="*/ 22 w 99"/>
                <a:gd name="T37" fmla="*/ 48 h 86"/>
                <a:gd name="T38" fmla="*/ 25 w 99"/>
                <a:gd name="T39" fmla="*/ 50 h 86"/>
                <a:gd name="T40" fmla="*/ 27 w 99"/>
                <a:gd name="T41" fmla="*/ 51 h 86"/>
                <a:gd name="T42" fmla="*/ 30 w 99"/>
                <a:gd name="T43" fmla="*/ 54 h 86"/>
                <a:gd name="T44" fmla="*/ 31 w 99"/>
                <a:gd name="T45" fmla="*/ 54 h 86"/>
                <a:gd name="T46" fmla="*/ 35 w 99"/>
                <a:gd name="T47" fmla="*/ 53 h 86"/>
                <a:gd name="T48" fmla="*/ 38 w 99"/>
                <a:gd name="T49" fmla="*/ 52 h 86"/>
                <a:gd name="T50" fmla="*/ 42 w 99"/>
                <a:gd name="T51" fmla="*/ 52 h 86"/>
                <a:gd name="T52" fmla="*/ 42 w 99"/>
                <a:gd name="T53" fmla="*/ 54 h 86"/>
                <a:gd name="T54" fmla="*/ 44 w 99"/>
                <a:gd name="T55" fmla="*/ 53 h 86"/>
                <a:gd name="T56" fmla="*/ 46 w 99"/>
                <a:gd name="T57" fmla="*/ 52 h 86"/>
                <a:gd name="T58" fmla="*/ 48 w 99"/>
                <a:gd name="T59" fmla="*/ 52 h 86"/>
                <a:gd name="T60" fmla="*/ 50 w 99"/>
                <a:gd name="T61" fmla="*/ 53 h 86"/>
                <a:gd name="T62" fmla="*/ 52 w 99"/>
                <a:gd name="T63" fmla="*/ 53 h 86"/>
                <a:gd name="T64" fmla="*/ 56 w 99"/>
                <a:gd name="T65" fmla="*/ 53 h 86"/>
                <a:gd name="T66" fmla="*/ 59 w 99"/>
                <a:gd name="T67" fmla="*/ 56 h 86"/>
                <a:gd name="T68" fmla="*/ 66 w 99"/>
                <a:gd name="T69" fmla="*/ 59 h 86"/>
                <a:gd name="T70" fmla="*/ 81 w 99"/>
                <a:gd name="T71" fmla="*/ 76 h 86"/>
                <a:gd name="T72" fmla="*/ 88 w 99"/>
                <a:gd name="T73" fmla="*/ 84 h 86"/>
                <a:gd name="T74" fmla="*/ 89 w 99"/>
                <a:gd name="T75" fmla="*/ 84 h 86"/>
                <a:gd name="T76" fmla="*/ 92 w 99"/>
                <a:gd name="T77" fmla="*/ 85 h 86"/>
                <a:gd name="T78" fmla="*/ 93 w 99"/>
                <a:gd name="T79" fmla="*/ 85 h 86"/>
                <a:gd name="T80" fmla="*/ 99 w 99"/>
                <a:gd name="T81" fmla="*/ 80 h 86"/>
                <a:gd name="T82" fmla="*/ 98 w 99"/>
                <a:gd name="T83" fmla="*/ 79 h 86"/>
                <a:gd name="T84" fmla="*/ 96 w 99"/>
                <a:gd name="T85" fmla="*/ 78 h 86"/>
                <a:gd name="T86" fmla="*/ 92 w 99"/>
                <a:gd name="T87" fmla="*/ 75 h 86"/>
                <a:gd name="T88" fmla="*/ 89 w 99"/>
                <a:gd name="T89" fmla="*/ 73 h 86"/>
                <a:gd name="T90" fmla="*/ 88 w 99"/>
                <a:gd name="T91" fmla="*/ 71 h 86"/>
                <a:gd name="T92" fmla="*/ 81 w 99"/>
                <a:gd name="T93" fmla="*/ 62 h 86"/>
                <a:gd name="T94" fmla="*/ 74 w 99"/>
                <a:gd name="T95" fmla="*/ 56 h 86"/>
                <a:gd name="T96" fmla="*/ 59 w 99"/>
                <a:gd name="T97" fmla="*/ 46 h 86"/>
                <a:gd name="T98" fmla="*/ 53 w 99"/>
                <a:gd name="T99" fmla="*/ 42 h 86"/>
                <a:gd name="T100" fmla="*/ 51 w 99"/>
                <a:gd name="T101" fmla="*/ 39 h 86"/>
                <a:gd name="T102" fmla="*/ 50 w 99"/>
                <a:gd name="T103" fmla="*/ 41 h 86"/>
                <a:gd name="T104" fmla="*/ 49 w 99"/>
                <a:gd name="T105" fmla="*/ 43 h 86"/>
                <a:gd name="T106" fmla="*/ 49 w 99"/>
                <a:gd name="T107" fmla="*/ 42 h 86"/>
                <a:gd name="T108" fmla="*/ 47 w 99"/>
                <a:gd name="T109" fmla="*/ 40 h 86"/>
                <a:gd name="T110" fmla="*/ 45 w 99"/>
                <a:gd name="T111" fmla="*/ 37 h 86"/>
                <a:gd name="T112" fmla="*/ 43 w 99"/>
                <a:gd name="T113" fmla="*/ 32 h 86"/>
                <a:gd name="T114" fmla="*/ 41 w 99"/>
                <a:gd name="T115" fmla="*/ 21 h 86"/>
                <a:gd name="T116" fmla="*/ 33 w 99"/>
                <a:gd name="T117" fmla="*/ 2 h 86"/>
                <a:gd name="T118" fmla="*/ 32 w 99"/>
                <a:gd name="T119" fmla="*/ 0 h 86"/>
                <a:gd name="T120" fmla="*/ 28 w 99"/>
                <a:gd name="T121" fmla="*/ 5 h 86"/>
                <a:gd name="T122" fmla="*/ 25 w 99"/>
                <a:gd name="T123" fmla="*/ 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 h="86">
                  <a:moveTo>
                    <a:pt x="25" y="7"/>
                  </a:moveTo>
                  <a:cubicBezTo>
                    <a:pt x="24" y="7"/>
                    <a:pt x="24" y="7"/>
                    <a:pt x="24" y="7"/>
                  </a:cubicBezTo>
                  <a:cubicBezTo>
                    <a:pt x="24" y="7"/>
                    <a:pt x="23" y="7"/>
                    <a:pt x="22" y="8"/>
                  </a:cubicBezTo>
                  <a:cubicBezTo>
                    <a:pt x="22" y="8"/>
                    <a:pt x="17" y="11"/>
                    <a:pt x="16" y="12"/>
                  </a:cubicBezTo>
                  <a:cubicBezTo>
                    <a:pt x="16" y="13"/>
                    <a:pt x="15" y="14"/>
                    <a:pt x="14" y="14"/>
                  </a:cubicBezTo>
                  <a:cubicBezTo>
                    <a:pt x="12" y="15"/>
                    <a:pt x="8" y="14"/>
                    <a:pt x="8" y="14"/>
                  </a:cubicBezTo>
                  <a:cubicBezTo>
                    <a:pt x="8" y="14"/>
                    <a:pt x="8" y="14"/>
                    <a:pt x="8" y="15"/>
                  </a:cubicBezTo>
                  <a:cubicBezTo>
                    <a:pt x="8" y="16"/>
                    <a:pt x="7" y="23"/>
                    <a:pt x="7" y="23"/>
                  </a:cubicBezTo>
                  <a:cubicBezTo>
                    <a:pt x="7" y="23"/>
                    <a:pt x="7" y="24"/>
                    <a:pt x="7" y="24"/>
                  </a:cubicBezTo>
                  <a:cubicBezTo>
                    <a:pt x="7" y="25"/>
                    <a:pt x="1" y="40"/>
                    <a:pt x="1" y="41"/>
                  </a:cubicBezTo>
                  <a:cubicBezTo>
                    <a:pt x="1" y="42"/>
                    <a:pt x="0" y="46"/>
                    <a:pt x="0" y="49"/>
                  </a:cubicBezTo>
                  <a:cubicBezTo>
                    <a:pt x="1" y="52"/>
                    <a:pt x="1" y="54"/>
                    <a:pt x="1" y="57"/>
                  </a:cubicBezTo>
                  <a:cubicBezTo>
                    <a:pt x="3" y="57"/>
                    <a:pt x="6" y="57"/>
                    <a:pt x="8" y="57"/>
                  </a:cubicBezTo>
                  <a:cubicBezTo>
                    <a:pt x="9" y="57"/>
                    <a:pt x="10" y="56"/>
                    <a:pt x="11" y="55"/>
                  </a:cubicBezTo>
                  <a:cubicBezTo>
                    <a:pt x="12" y="55"/>
                    <a:pt x="13" y="54"/>
                    <a:pt x="13" y="54"/>
                  </a:cubicBezTo>
                  <a:cubicBezTo>
                    <a:pt x="13" y="55"/>
                    <a:pt x="14" y="57"/>
                    <a:pt x="15" y="57"/>
                  </a:cubicBezTo>
                  <a:cubicBezTo>
                    <a:pt x="15" y="57"/>
                    <a:pt x="17" y="56"/>
                    <a:pt x="18" y="55"/>
                  </a:cubicBezTo>
                  <a:cubicBezTo>
                    <a:pt x="18" y="53"/>
                    <a:pt x="21" y="49"/>
                    <a:pt x="21" y="49"/>
                  </a:cubicBezTo>
                  <a:cubicBezTo>
                    <a:pt x="21" y="49"/>
                    <a:pt x="21" y="47"/>
                    <a:pt x="22" y="48"/>
                  </a:cubicBezTo>
                  <a:cubicBezTo>
                    <a:pt x="22" y="48"/>
                    <a:pt x="23" y="50"/>
                    <a:pt x="25" y="50"/>
                  </a:cubicBezTo>
                  <a:cubicBezTo>
                    <a:pt x="26" y="50"/>
                    <a:pt x="27" y="50"/>
                    <a:pt x="27" y="51"/>
                  </a:cubicBezTo>
                  <a:cubicBezTo>
                    <a:pt x="27" y="51"/>
                    <a:pt x="30" y="54"/>
                    <a:pt x="30" y="54"/>
                  </a:cubicBezTo>
                  <a:cubicBezTo>
                    <a:pt x="30" y="54"/>
                    <a:pt x="31" y="55"/>
                    <a:pt x="31" y="54"/>
                  </a:cubicBezTo>
                  <a:cubicBezTo>
                    <a:pt x="32" y="54"/>
                    <a:pt x="34" y="53"/>
                    <a:pt x="35" y="53"/>
                  </a:cubicBezTo>
                  <a:cubicBezTo>
                    <a:pt x="36" y="53"/>
                    <a:pt x="37" y="53"/>
                    <a:pt x="38" y="52"/>
                  </a:cubicBezTo>
                  <a:cubicBezTo>
                    <a:pt x="39" y="52"/>
                    <a:pt x="41" y="50"/>
                    <a:pt x="42" y="52"/>
                  </a:cubicBezTo>
                  <a:cubicBezTo>
                    <a:pt x="42" y="54"/>
                    <a:pt x="41" y="55"/>
                    <a:pt x="42" y="54"/>
                  </a:cubicBezTo>
                  <a:cubicBezTo>
                    <a:pt x="43" y="53"/>
                    <a:pt x="44" y="53"/>
                    <a:pt x="44" y="53"/>
                  </a:cubicBezTo>
                  <a:cubicBezTo>
                    <a:pt x="45" y="53"/>
                    <a:pt x="46" y="53"/>
                    <a:pt x="46" y="52"/>
                  </a:cubicBezTo>
                  <a:cubicBezTo>
                    <a:pt x="47" y="52"/>
                    <a:pt x="47" y="52"/>
                    <a:pt x="48" y="52"/>
                  </a:cubicBezTo>
                  <a:cubicBezTo>
                    <a:pt x="48" y="52"/>
                    <a:pt x="50" y="53"/>
                    <a:pt x="50" y="53"/>
                  </a:cubicBezTo>
                  <a:cubicBezTo>
                    <a:pt x="50" y="53"/>
                    <a:pt x="51" y="54"/>
                    <a:pt x="52" y="53"/>
                  </a:cubicBezTo>
                  <a:cubicBezTo>
                    <a:pt x="52" y="53"/>
                    <a:pt x="55" y="52"/>
                    <a:pt x="56" y="53"/>
                  </a:cubicBezTo>
                  <a:cubicBezTo>
                    <a:pt x="56" y="54"/>
                    <a:pt x="58" y="55"/>
                    <a:pt x="59" y="56"/>
                  </a:cubicBezTo>
                  <a:cubicBezTo>
                    <a:pt x="60" y="56"/>
                    <a:pt x="65" y="57"/>
                    <a:pt x="66" y="59"/>
                  </a:cubicBezTo>
                  <a:cubicBezTo>
                    <a:pt x="67" y="60"/>
                    <a:pt x="80" y="74"/>
                    <a:pt x="81" y="76"/>
                  </a:cubicBezTo>
                  <a:cubicBezTo>
                    <a:pt x="83" y="77"/>
                    <a:pt x="86" y="82"/>
                    <a:pt x="88" y="84"/>
                  </a:cubicBezTo>
                  <a:cubicBezTo>
                    <a:pt x="88" y="84"/>
                    <a:pt x="89" y="84"/>
                    <a:pt x="89" y="84"/>
                  </a:cubicBezTo>
                  <a:cubicBezTo>
                    <a:pt x="89" y="84"/>
                    <a:pt x="92" y="85"/>
                    <a:pt x="92" y="85"/>
                  </a:cubicBezTo>
                  <a:cubicBezTo>
                    <a:pt x="93" y="86"/>
                    <a:pt x="93" y="85"/>
                    <a:pt x="93" y="85"/>
                  </a:cubicBezTo>
                  <a:cubicBezTo>
                    <a:pt x="99" y="80"/>
                    <a:pt x="99" y="80"/>
                    <a:pt x="99" y="80"/>
                  </a:cubicBezTo>
                  <a:cubicBezTo>
                    <a:pt x="99" y="80"/>
                    <a:pt x="99" y="79"/>
                    <a:pt x="98" y="79"/>
                  </a:cubicBezTo>
                  <a:cubicBezTo>
                    <a:pt x="98" y="78"/>
                    <a:pt x="98" y="77"/>
                    <a:pt x="96" y="78"/>
                  </a:cubicBezTo>
                  <a:cubicBezTo>
                    <a:pt x="94" y="79"/>
                    <a:pt x="93" y="76"/>
                    <a:pt x="92" y="75"/>
                  </a:cubicBezTo>
                  <a:cubicBezTo>
                    <a:pt x="91" y="74"/>
                    <a:pt x="90" y="74"/>
                    <a:pt x="89" y="73"/>
                  </a:cubicBezTo>
                  <a:cubicBezTo>
                    <a:pt x="89" y="73"/>
                    <a:pt x="88" y="72"/>
                    <a:pt x="88" y="71"/>
                  </a:cubicBezTo>
                  <a:cubicBezTo>
                    <a:pt x="87" y="69"/>
                    <a:pt x="85" y="64"/>
                    <a:pt x="81" y="62"/>
                  </a:cubicBezTo>
                  <a:cubicBezTo>
                    <a:pt x="76" y="61"/>
                    <a:pt x="75" y="59"/>
                    <a:pt x="74" y="56"/>
                  </a:cubicBezTo>
                  <a:cubicBezTo>
                    <a:pt x="72" y="54"/>
                    <a:pt x="64" y="46"/>
                    <a:pt x="59" y="46"/>
                  </a:cubicBezTo>
                  <a:cubicBezTo>
                    <a:pt x="53" y="46"/>
                    <a:pt x="54" y="43"/>
                    <a:pt x="53" y="42"/>
                  </a:cubicBezTo>
                  <a:cubicBezTo>
                    <a:pt x="52" y="40"/>
                    <a:pt x="52" y="38"/>
                    <a:pt x="51" y="39"/>
                  </a:cubicBezTo>
                  <a:cubicBezTo>
                    <a:pt x="50" y="39"/>
                    <a:pt x="49" y="40"/>
                    <a:pt x="50" y="41"/>
                  </a:cubicBezTo>
                  <a:cubicBezTo>
                    <a:pt x="51" y="42"/>
                    <a:pt x="50" y="43"/>
                    <a:pt x="49" y="43"/>
                  </a:cubicBezTo>
                  <a:cubicBezTo>
                    <a:pt x="49" y="43"/>
                    <a:pt x="49" y="43"/>
                    <a:pt x="49" y="42"/>
                  </a:cubicBezTo>
                  <a:cubicBezTo>
                    <a:pt x="49" y="41"/>
                    <a:pt x="48" y="41"/>
                    <a:pt x="47" y="40"/>
                  </a:cubicBezTo>
                  <a:cubicBezTo>
                    <a:pt x="46" y="39"/>
                    <a:pt x="45" y="38"/>
                    <a:pt x="45" y="37"/>
                  </a:cubicBezTo>
                  <a:cubicBezTo>
                    <a:pt x="45" y="36"/>
                    <a:pt x="44" y="33"/>
                    <a:pt x="43" y="32"/>
                  </a:cubicBezTo>
                  <a:cubicBezTo>
                    <a:pt x="42" y="31"/>
                    <a:pt x="41" y="25"/>
                    <a:pt x="41" y="21"/>
                  </a:cubicBezTo>
                  <a:cubicBezTo>
                    <a:pt x="40" y="17"/>
                    <a:pt x="36" y="6"/>
                    <a:pt x="33" y="2"/>
                  </a:cubicBezTo>
                  <a:cubicBezTo>
                    <a:pt x="33" y="1"/>
                    <a:pt x="32" y="0"/>
                    <a:pt x="32" y="0"/>
                  </a:cubicBezTo>
                  <a:cubicBezTo>
                    <a:pt x="31" y="1"/>
                    <a:pt x="29" y="5"/>
                    <a:pt x="28" y="5"/>
                  </a:cubicBezTo>
                  <a:cubicBezTo>
                    <a:pt x="27" y="6"/>
                    <a:pt x="26" y="7"/>
                    <a:pt x="25"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1" name="Freeform 961">
              <a:extLst>
                <a:ext uri="{FF2B5EF4-FFF2-40B4-BE49-F238E27FC236}">
                  <a16:creationId xmlns:a16="http://schemas.microsoft.com/office/drawing/2014/main" id="{2F6A8DB1-C9CB-4BDB-9C00-7F5334999206}"/>
                </a:ext>
              </a:extLst>
            </p:cNvPr>
            <p:cNvSpPr>
              <a:spLocks/>
            </p:cNvSpPr>
            <p:nvPr/>
          </p:nvSpPr>
          <p:spPr bwMode="auto">
            <a:xfrm>
              <a:off x="3755" y="2572"/>
              <a:ext cx="390" cy="386"/>
            </a:xfrm>
            <a:custGeom>
              <a:avLst/>
              <a:gdLst>
                <a:gd name="T0" fmla="*/ 180 w 282"/>
                <a:gd name="T1" fmla="*/ 248 h 281"/>
                <a:gd name="T2" fmla="*/ 192 w 282"/>
                <a:gd name="T3" fmla="*/ 247 h 281"/>
                <a:gd name="T4" fmla="*/ 216 w 282"/>
                <a:gd name="T5" fmla="*/ 259 h 281"/>
                <a:gd name="T6" fmla="*/ 227 w 282"/>
                <a:gd name="T7" fmla="*/ 261 h 281"/>
                <a:gd name="T8" fmla="*/ 239 w 282"/>
                <a:gd name="T9" fmla="*/ 266 h 281"/>
                <a:gd name="T10" fmla="*/ 257 w 282"/>
                <a:gd name="T11" fmla="*/ 278 h 281"/>
                <a:gd name="T12" fmla="*/ 260 w 282"/>
                <a:gd name="T13" fmla="*/ 272 h 281"/>
                <a:gd name="T14" fmla="*/ 255 w 282"/>
                <a:gd name="T15" fmla="*/ 263 h 281"/>
                <a:gd name="T16" fmla="*/ 245 w 282"/>
                <a:gd name="T17" fmla="*/ 260 h 281"/>
                <a:gd name="T18" fmla="*/ 239 w 282"/>
                <a:gd name="T19" fmla="*/ 250 h 281"/>
                <a:gd name="T20" fmla="*/ 243 w 282"/>
                <a:gd name="T21" fmla="*/ 226 h 281"/>
                <a:gd name="T22" fmla="*/ 239 w 282"/>
                <a:gd name="T23" fmla="*/ 217 h 281"/>
                <a:gd name="T24" fmla="*/ 272 w 282"/>
                <a:gd name="T25" fmla="*/ 202 h 281"/>
                <a:gd name="T26" fmla="*/ 253 w 282"/>
                <a:gd name="T27" fmla="*/ 167 h 281"/>
                <a:gd name="T28" fmla="*/ 250 w 282"/>
                <a:gd name="T29" fmla="*/ 144 h 281"/>
                <a:gd name="T30" fmla="*/ 252 w 282"/>
                <a:gd name="T31" fmla="*/ 126 h 281"/>
                <a:gd name="T32" fmla="*/ 247 w 282"/>
                <a:gd name="T33" fmla="*/ 116 h 281"/>
                <a:gd name="T34" fmla="*/ 257 w 282"/>
                <a:gd name="T35" fmla="*/ 101 h 281"/>
                <a:gd name="T36" fmla="*/ 259 w 282"/>
                <a:gd name="T37" fmla="*/ 81 h 281"/>
                <a:gd name="T38" fmla="*/ 272 w 282"/>
                <a:gd name="T39" fmla="*/ 60 h 281"/>
                <a:gd name="T40" fmla="*/ 278 w 282"/>
                <a:gd name="T41" fmla="*/ 45 h 281"/>
                <a:gd name="T42" fmla="*/ 275 w 282"/>
                <a:gd name="T43" fmla="*/ 38 h 281"/>
                <a:gd name="T44" fmla="*/ 273 w 282"/>
                <a:gd name="T45" fmla="*/ 27 h 281"/>
                <a:gd name="T46" fmla="*/ 260 w 282"/>
                <a:gd name="T47" fmla="*/ 13 h 281"/>
                <a:gd name="T48" fmla="*/ 251 w 282"/>
                <a:gd name="T49" fmla="*/ 15 h 281"/>
                <a:gd name="T50" fmla="*/ 230 w 282"/>
                <a:gd name="T51" fmla="*/ 9 h 281"/>
                <a:gd name="T52" fmla="*/ 209 w 282"/>
                <a:gd name="T53" fmla="*/ 4 h 281"/>
                <a:gd name="T54" fmla="*/ 194 w 282"/>
                <a:gd name="T55" fmla="*/ 3 h 281"/>
                <a:gd name="T56" fmla="*/ 181 w 282"/>
                <a:gd name="T57" fmla="*/ 5 h 281"/>
                <a:gd name="T58" fmla="*/ 165 w 282"/>
                <a:gd name="T59" fmla="*/ 12 h 281"/>
                <a:gd name="T60" fmla="*/ 151 w 282"/>
                <a:gd name="T61" fmla="*/ 18 h 281"/>
                <a:gd name="T62" fmla="*/ 135 w 282"/>
                <a:gd name="T63" fmla="*/ 16 h 281"/>
                <a:gd name="T64" fmla="*/ 113 w 282"/>
                <a:gd name="T65" fmla="*/ 6 h 281"/>
                <a:gd name="T66" fmla="*/ 101 w 282"/>
                <a:gd name="T67" fmla="*/ 8 h 281"/>
                <a:gd name="T68" fmla="*/ 94 w 282"/>
                <a:gd name="T69" fmla="*/ 19 h 281"/>
                <a:gd name="T70" fmla="*/ 88 w 282"/>
                <a:gd name="T71" fmla="*/ 43 h 281"/>
                <a:gd name="T72" fmla="*/ 83 w 282"/>
                <a:gd name="T73" fmla="*/ 77 h 281"/>
                <a:gd name="T74" fmla="*/ 66 w 282"/>
                <a:gd name="T75" fmla="*/ 102 h 281"/>
                <a:gd name="T76" fmla="*/ 58 w 282"/>
                <a:gd name="T77" fmla="*/ 121 h 281"/>
                <a:gd name="T78" fmla="*/ 53 w 282"/>
                <a:gd name="T79" fmla="*/ 139 h 281"/>
                <a:gd name="T80" fmla="*/ 32 w 282"/>
                <a:gd name="T81" fmla="*/ 153 h 281"/>
                <a:gd name="T82" fmla="*/ 27 w 282"/>
                <a:gd name="T83" fmla="*/ 145 h 281"/>
                <a:gd name="T84" fmla="*/ 21 w 282"/>
                <a:gd name="T85" fmla="*/ 147 h 281"/>
                <a:gd name="T86" fmla="*/ 12 w 282"/>
                <a:gd name="T87" fmla="*/ 149 h 281"/>
                <a:gd name="T88" fmla="*/ 4 w 282"/>
                <a:gd name="T89" fmla="*/ 164 h 281"/>
                <a:gd name="T90" fmla="*/ 9 w 282"/>
                <a:gd name="T91" fmla="*/ 167 h 281"/>
                <a:gd name="T92" fmla="*/ 39 w 282"/>
                <a:gd name="T93" fmla="*/ 167 h 281"/>
                <a:gd name="T94" fmla="*/ 67 w 282"/>
                <a:gd name="T95" fmla="*/ 175 h 281"/>
                <a:gd name="T96" fmla="*/ 76 w 282"/>
                <a:gd name="T97" fmla="*/ 196 h 281"/>
                <a:gd name="T98" fmla="*/ 87 w 282"/>
                <a:gd name="T99" fmla="*/ 200 h 281"/>
                <a:gd name="T100" fmla="*/ 108 w 282"/>
                <a:gd name="T101" fmla="*/ 186 h 281"/>
                <a:gd name="T102" fmla="*/ 124 w 282"/>
                <a:gd name="T103" fmla="*/ 184 h 281"/>
                <a:gd name="T104" fmla="*/ 140 w 282"/>
                <a:gd name="T105" fmla="*/ 188 h 281"/>
                <a:gd name="T106" fmla="*/ 142 w 282"/>
                <a:gd name="T107" fmla="*/ 203 h 281"/>
                <a:gd name="T108" fmla="*/ 147 w 282"/>
                <a:gd name="T109" fmla="*/ 229 h 281"/>
                <a:gd name="T110" fmla="*/ 147 w 282"/>
                <a:gd name="T111" fmla="*/ 246 h 281"/>
                <a:gd name="T112" fmla="*/ 174 w 282"/>
                <a:gd name="T113" fmla="*/ 24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2" h="281">
                  <a:moveTo>
                    <a:pt x="174" y="242"/>
                  </a:moveTo>
                  <a:cubicBezTo>
                    <a:pt x="174" y="242"/>
                    <a:pt x="174" y="242"/>
                    <a:pt x="174" y="242"/>
                  </a:cubicBezTo>
                  <a:cubicBezTo>
                    <a:pt x="175" y="243"/>
                    <a:pt x="178" y="245"/>
                    <a:pt x="179" y="246"/>
                  </a:cubicBezTo>
                  <a:cubicBezTo>
                    <a:pt x="179" y="246"/>
                    <a:pt x="181" y="247"/>
                    <a:pt x="180" y="248"/>
                  </a:cubicBezTo>
                  <a:cubicBezTo>
                    <a:pt x="179" y="249"/>
                    <a:pt x="177" y="250"/>
                    <a:pt x="180" y="250"/>
                  </a:cubicBezTo>
                  <a:cubicBezTo>
                    <a:pt x="182" y="250"/>
                    <a:pt x="183" y="250"/>
                    <a:pt x="184" y="250"/>
                  </a:cubicBezTo>
                  <a:cubicBezTo>
                    <a:pt x="185" y="249"/>
                    <a:pt x="187" y="248"/>
                    <a:pt x="188" y="248"/>
                  </a:cubicBezTo>
                  <a:cubicBezTo>
                    <a:pt x="189" y="248"/>
                    <a:pt x="192" y="247"/>
                    <a:pt x="192" y="247"/>
                  </a:cubicBezTo>
                  <a:cubicBezTo>
                    <a:pt x="193" y="247"/>
                    <a:pt x="194" y="246"/>
                    <a:pt x="194" y="248"/>
                  </a:cubicBezTo>
                  <a:cubicBezTo>
                    <a:pt x="194" y="249"/>
                    <a:pt x="193" y="255"/>
                    <a:pt x="199" y="256"/>
                  </a:cubicBezTo>
                  <a:cubicBezTo>
                    <a:pt x="205" y="257"/>
                    <a:pt x="209" y="257"/>
                    <a:pt x="210" y="258"/>
                  </a:cubicBezTo>
                  <a:cubicBezTo>
                    <a:pt x="211" y="258"/>
                    <a:pt x="216" y="259"/>
                    <a:pt x="216" y="259"/>
                  </a:cubicBezTo>
                  <a:cubicBezTo>
                    <a:pt x="217" y="258"/>
                    <a:pt x="219" y="258"/>
                    <a:pt x="219" y="255"/>
                  </a:cubicBezTo>
                  <a:cubicBezTo>
                    <a:pt x="219" y="253"/>
                    <a:pt x="219" y="253"/>
                    <a:pt x="220" y="253"/>
                  </a:cubicBezTo>
                  <a:cubicBezTo>
                    <a:pt x="220" y="252"/>
                    <a:pt x="222" y="252"/>
                    <a:pt x="222" y="254"/>
                  </a:cubicBezTo>
                  <a:cubicBezTo>
                    <a:pt x="223" y="255"/>
                    <a:pt x="226" y="259"/>
                    <a:pt x="227" y="261"/>
                  </a:cubicBezTo>
                  <a:cubicBezTo>
                    <a:pt x="228" y="263"/>
                    <a:pt x="227" y="263"/>
                    <a:pt x="228" y="263"/>
                  </a:cubicBezTo>
                  <a:cubicBezTo>
                    <a:pt x="228" y="263"/>
                    <a:pt x="232" y="263"/>
                    <a:pt x="233" y="263"/>
                  </a:cubicBezTo>
                  <a:cubicBezTo>
                    <a:pt x="233" y="264"/>
                    <a:pt x="235" y="265"/>
                    <a:pt x="236" y="265"/>
                  </a:cubicBezTo>
                  <a:cubicBezTo>
                    <a:pt x="237" y="265"/>
                    <a:pt x="239" y="265"/>
                    <a:pt x="239" y="266"/>
                  </a:cubicBezTo>
                  <a:cubicBezTo>
                    <a:pt x="239" y="266"/>
                    <a:pt x="249" y="279"/>
                    <a:pt x="249" y="279"/>
                  </a:cubicBezTo>
                  <a:cubicBezTo>
                    <a:pt x="249" y="279"/>
                    <a:pt x="249" y="280"/>
                    <a:pt x="250" y="280"/>
                  </a:cubicBezTo>
                  <a:cubicBezTo>
                    <a:pt x="250" y="280"/>
                    <a:pt x="251" y="281"/>
                    <a:pt x="252" y="280"/>
                  </a:cubicBezTo>
                  <a:cubicBezTo>
                    <a:pt x="253" y="279"/>
                    <a:pt x="257" y="278"/>
                    <a:pt x="257" y="278"/>
                  </a:cubicBezTo>
                  <a:cubicBezTo>
                    <a:pt x="258" y="278"/>
                    <a:pt x="258" y="279"/>
                    <a:pt x="258" y="279"/>
                  </a:cubicBezTo>
                  <a:cubicBezTo>
                    <a:pt x="258" y="280"/>
                    <a:pt x="258" y="281"/>
                    <a:pt x="259" y="281"/>
                  </a:cubicBezTo>
                  <a:cubicBezTo>
                    <a:pt x="260" y="281"/>
                    <a:pt x="261" y="281"/>
                    <a:pt x="261" y="279"/>
                  </a:cubicBezTo>
                  <a:cubicBezTo>
                    <a:pt x="260" y="278"/>
                    <a:pt x="260" y="273"/>
                    <a:pt x="260" y="272"/>
                  </a:cubicBezTo>
                  <a:cubicBezTo>
                    <a:pt x="260" y="271"/>
                    <a:pt x="260" y="262"/>
                    <a:pt x="260" y="262"/>
                  </a:cubicBezTo>
                  <a:cubicBezTo>
                    <a:pt x="260" y="262"/>
                    <a:pt x="261" y="261"/>
                    <a:pt x="260" y="261"/>
                  </a:cubicBezTo>
                  <a:cubicBezTo>
                    <a:pt x="258" y="262"/>
                    <a:pt x="258" y="262"/>
                    <a:pt x="257" y="262"/>
                  </a:cubicBezTo>
                  <a:cubicBezTo>
                    <a:pt x="257" y="262"/>
                    <a:pt x="255" y="262"/>
                    <a:pt x="255" y="263"/>
                  </a:cubicBezTo>
                  <a:cubicBezTo>
                    <a:pt x="255" y="265"/>
                    <a:pt x="255" y="265"/>
                    <a:pt x="254" y="265"/>
                  </a:cubicBezTo>
                  <a:cubicBezTo>
                    <a:pt x="254" y="265"/>
                    <a:pt x="252" y="265"/>
                    <a:pt x="251" y="265"/>
                  </a:cubicBezTo>
                  <a:cubicBezTo>
                    <a:pt x="251" y="265"/>
                    <a:pt x="250" y="265"/>
                    <a:pt x="248" y="264"/>
                  </a:cubicBezTo>
                  <a:cubicBezTo>
                    <a:pt x="247" y="263"/>
                    <a:pt x="246" y="261"/>
                    <a:pt x="245" y="260"/>
                  </a:cubicBezTo>
                  <a:cubicBezTo>
                    <a:pt x="244" y="259"/>
                    <a:pt x="243" y="258"/>
                    <a:pt x="243" y="258"/>
                  </a:cubicBezTo>
                  <a:cubicBezTo>
                    <a:pt x="242" y="258"/>
                    <a:pt x="241" y="257"/>
                    <a:pt x="240" y="255"/>
                  </a:cubicBezTo>
                  <a:cubicBezTo>
                    <a:pt x="239" y="253"/>
                    <a:pt x="239" y="253"/>
                    <a:pt x="239" y="253"/>
                  </a:cubicBezTo>
                  <a:cubicBezTo>
                    <a:pt x="239" y="252"/>
                    <a:pt x="239" y="252"/>
                    <a:pt x="239" y="250"/>
                  </a:cubicBezTo>
                  <a:cubicBezTo>
                    <a:pt x="239" y="249"/>
                    <a:pt x="242" y="239"/>
                    <a:pt x="242" y="239"/>
                  </a:cubicBezTo>
                  <a:cubicBezTo>
                    <a:pt x="242" y="239"/>
                    <a:pt x="243" y="236"/>
                    <a:pt x="243" y="235"/>
                  </a:cubicBezTo>
                  <a:cubicBezTo>
                    <a:pt x="242" y="233"/>
                    <a:pt x="242" y="231"/>
                    <a:pt x="242" y="229"/>
                  </a:cubicBezTo>
                  <a:cubicBezTo>
                    <a:pt x="243" y="228"/>
                    <a:pt x="243" y="226"/>
                    <a:pt x="243" y="226"/>
                  </a:cubicBezTo>
                  <a:cubicBezTo>
                    <a:pt x="243" y="225"/>
                    <a:pt x="243" y="224"/>
                    <a:pt x="243" y="223"/>
                  </a:cubicBezTo>
                  <a:cubicBezTo>
                    <a:pt x="242" y="223"/>
                    <a:pt x="242" y="221"/>
                    <a:pt x="241" y="221"/>
                  </a:cubicBezTo>
                  <a:cubicBezTo>
                    <a:pt x="241" y="220"/>
                    <a:pt x="241" y="219"/>
                    <a:pt x="240" y="219"/>
                  </a:cubicBezTo>
                  <a:cubicBezTo>
                    <a:pt x="240" y="219"/>
                    <a:pt x="238" y="219"/>
                    <a:pt x="239" y="217"/>
                  </a:cubicBezTo>
                  <a:cubicBezTo>
                    <a:pt x="241" y="216"/>
                    <a:pt x="246" y="211"/>
                    <a:pt x="247" y="210"/>
                  </a:cubicBezTo>
                  <a:cubicBezTo>
                    <a:pt x="247" y="209"/>
                    <a:pt x="248" y="208"/>
                    <a:pt x="247" y="207"/>
                  </a:cubicBezTo>
                  <a:cubicBezTo>
                    <a:pt x="247" y="206"/>
                    <a:pt x="247" y="206"/>
                    <a:pt x="248" y="206"/>
                  </a:cubicBezTo>
                  <a:cubicBezTo>
                    <a:pt x="248" y="206"/>
                    <a:pt x="265" y="203"/>
                    <a:pt x="272" y="202"/>
                  </a:cubicBezTo>
                  <a:cubicBezTo>
                    <a:pt x="271" y="202"/>
                    <a:pt x="270" y="201"/>
                    <a:pt x="269" y="199"/>
                  </a:cubicBezTo>
                  <a:cubicBezTo>
                    <a:pt x="267" y="196"/>
                    <a:pt x="267" y="192"/>
                    <a:pt x="266" y="190"/>
                  </a:cubicBezTo>
                  <a:cubicBezTo>
                    <a:pt x="265" y="187"/>
                    <a:pt x="256" y="177"/>
                    <a:pt x="253" y="173"/>
                  </a:cubicBezTo>
                  <a:cubicBezTo>
                    <a:pt x="251" y="170"/>
                    <a:pt x="251" y="169"/>
                    <a:pt x="253" y="167"/>
                  </a:cubicBezTo>
                  <a:cubicBezTo>
                    <a:pt x="255" y="166"/>
                    <a:pt x="253" y="161"/>
                    <a:pt x="251" y="157"/>
                  </a:cubicBezTo>
                  <a:cubicBezTo>
                    <a:pt x="250" y="153"/>
                    <a:pt x="252" y="147"/>
                    <a:pt x="252" y="143"/>
                  </a:cubicBezTo>
                  <a:cubicBezTo>
                    <a:pt x="253" y="138"/>
                    <a:pt x="252" y="141"/>
                    <a:pt x="251" y="142"/>
                  </a:cubicBezTo>
                  <a:cubicBezTo>
                    <a:pt x="251" y="144"/>
                    <a:pt x="251" y="145"/>
                    <a:pt x="250" y="144"/>
                  </a:cubicBezTo>
                  <a:cubicBezTo>
                    <a:pt x="249" y="144"/>
                    <a:pt x="250" y="141"/>
                    <a:pt x="250" y="140"/>
                  </a:cubicBezTo>
                  <a:cubicBezTo>
                    <a:pt x="250" y="140"/>
                    <a:pt x="251" y="134"/>
                    <a:pt x="252" y="132"/>
                  </a:cubicBezTo>
                  <a:cubicBezTo>
                    <a:pt x="251" y="131"/>
                    <a:pt x="251" y="129"/>
                    <a:pt x="252" y="129"/>
                  </a:cubicBezTo>
                  <a:cubicBezTo>
                    <a:pt x="252" y="128"/>
                    <a:pt x="252" y="127"/>
                    <a:pt x="252" y="126"/>
                  </a:cubicBezTo>
                  <a:cubicBezTo>
                    <a:pt x="252" y="125"/>
                    <a:pt x="251" y="124"/>
                    <a:pt x="251" y="124"/>
                  </a:cubicBezTo>
                  <a:cubicBezTo>
                    <a:pt x="251" y="124"/>
                    <a:pt x="250" y="122"/>
                    <a:pt x="249" y="120"/>
                  </a:cubicBezTo>
                  <a:cubicBezTo>
                    <a:pt x="248" y="119"/>
                    <a:pt x="247" y="117"/>
                    <a:pt x="247" y="117"/>
                  </a:cubicBezTo>
                  <a:cubicBezTo>
                    <a:pt x="246" y="117"/>
                    <a:pt x="247" y="116"/>
                    <a:pt x="247" y="116"/>
                  </a:cubicBezTo>
                  <a:cubicBezTo>
                    <a:pt x="252" y="113"/>
                    <a:pt x="252" y="107"/>
                    <a:pt x="251" y="106"/>
                  </a:cubicBezTo>
                  <a:cubicBezTo>
                    <a:pt x="251" y="105"/>
                    <a:pt x="252" y="105"/>
                    <a:pt x="252" y="104"/>
                  </a:cubicBezTo>
                  <a:cubicBezTo>
                    <a:pt x="253" y="104"/>
                    <a:pt x="255" y="102"/>
                    <a:pt x="256" y="101"/>
                  </a:cubicBezTo>
                  <a:cubicBezTo>
                    <a:pt x="256" y="101"/>
                    <a:pt x="257" y="101"/>
                    <a:pt x="257" y="101"/>
                  </a:cubicBezTo>
                  <a:cubicBezTo>
                    <a:pt x="257" y="96"/>
                    <a:pt x="257" y="96"/>
                    <a:pt x="257" y="96"/>
                  </a:cubicBezTo>
                  <a:cubicBezTo>
                    <a:pt x="257" y="96"/>
                    <a:pt x="257" y="95"/>
                    <a:pt x="257" y="94"/>
                  </a:cubicBezTo>
                  <a:cubicBezTo>
                    <a:pt x="257" y="93"/>
                    <a:pt x="258" y="88"/>
                    <a:pt x="258" y="87"/>
                  </a:cubicBezTo>
                  <a:cubicBezTo>
                    <a:pt x="258" y="86"/>
                    <a:pt x="259" y="82"/>
                    <a:pt x="259" y="81"/>
                  </a:cubicBezTo>
                  <a:cubicBezTo>
                    <a:pt x="259" y="80"/>
                    <a:pt x="262" y="74"/>
                    <a:pt x="262" y="73"/>
                  </a:cubicBezTo>
                  <a:cubicBezTo>
                    <a:pt x="262" y="72"/>
                    <a:pt x="263" y="68"/>
                    <a:pt x="263" y="68"/>
                  </a:cubicBezTo>
                  <a:cubicBezTo>
                    <a:pt x="263" y="68"/>
                    <a:pt x="263" y="67"/>
                    <a:pt x="263" y="67"/>
                  </a:cubicBezTo>
                  <a:cubicBezTo>
                    <a:pt x="264" y="66"/>
                    <a:pt x="271" y="61"/>
                    <a:pt x="272" y="60"/>
                  </a:cubicBezTo>
                  <a:cubicBezTo>
                    <a:pt x="272" y="60"/>
                    <a:pt x="280" y="52"/>
                    <a:pt x="280" y="52"/>
                  </a:cubicBezTo>
                  <a:cubicBezTo>
                    <a:pt x="280" y="51"/>
                    <a:pt x="282" y="48"/>
                    <a:pt x="282" y="48"/>
                  </a:cubicBezTo>
                  <a:cubicBezTo>
                    <a:pt x="282" y="48"/>
                    <a:pt x="282" y="48"/>
                    <a:pt x="282" y="47"/>
                  </a:cubicBezTo>
                  <a:cubicBezTo>
                    <a:pt x="281" y="47"/>
                    <a:pt x="278" y="45"/>
                    <a:pt x="278" y="45"/>
                  </a:cubicBezTo>
                  <a:cubicBezTo>
                    <a:pt x="277" y="45"/>
                    <a:pt x="277" y="45"/>
                    <a:pt x="277" y="45"/>
                  </a:cubicBezTo>
                  <a:cubicBezTo>
                    <a:pt x="277" y="45"/>
                    <a:pt x="276" y="45"/>
                    <a:pt x="276" y="45"/>
                  </a:cubicBezTo>
                  <a:cubicBezTo>
                    <a:pt x="275" y="45"/>
                    <a:pt x="274" y="44"/>
                    <a:pt x="274" y="42"/>
                  </a:cubicBezTo>
                  <a:cubicBezTo>
                    <a:pt x="275" y="39"/>
                    <a:pt x="275" y="39"/>
                    <a:pt x="275" y="38"/>
                  </a:cubicBezTo>
                  <a:cubicBezTo>
                    <a:pt x="275" y="37"/>
                    <a:pt x="274" y="34"/>
                    <a:pt x="275" y="33"/>
                  </a:cubicBezTo>
                  <a:cubicBezTo>
                    <a:pt x="275" y="32"/>
                    <a:pt x="276" y="30"/>
                    <a:pt x="276" y="30"/>
                  </a:cubicBezTo>
                  <a:cubicBezTo>
                    <a:pt x="276" y="30"/>
                    <a:pt x="276" y="29"/>
                    <a:pt x="276" y="28"/>
                  </a:cubicBezTo>
                  <a:cubicBezTo>
                    <a:pt x="275" y="28"/>
                    <a:pt x="274" y="27"/>
                    <a:pt x="273" y="27"/>
                  </a:cubicBezTo>
                  <a:cubicBezTo>
                    <a:pt x="271" y="27"/>
                    <a:pt x="271" y="25"/>
                    <a:pt x="271" y="24"/>
                  </a:cubicBezTo>
                  <a:cubicBezTo>
                    <a:pt x="271" y="22"/>
                    <a:pt x="269" y="22"/>
                    <a:pt x="267" y="21"/>
                  </a:cubicBezTo>
                  <a:cubicBezTo>
                    <a:pt x="265" y="21"/>
                    <a:pt x="263" y="19"/>
                    <a:pt x="262" y="17"/>
                  </a:cubicBezTo>
                  <a:cubicBezTo>
                    <a:pt x="260" y="15"/>
                    <a:pt x="261" y="13"/>
                    <a:pt x="260" y="13"/>
                  </a:cubicBezTo>
                  <a:cubicBezTo>
                    <a:pt x="260" y="12"/>
                    <a:pt x="260" y="12"/>
                    <a:pt x="260" y="12"/>
                  </a:cubicBezTo>
                  <a:cubicBezTo>
                    <a:pt x="259" y="12"/>
                    <a:pt x="258" y="12"/>
                    <a:pt x="256" y="12"/>
                  </a:cubicBezTo>
                  <a:cubicBezTo>
                    <a:pt x="255" y="13"/>
                    <a:pt x="254" y="13"/>
                    <a:pt x="253" y="14"/>
                  </a:cubicBezTo>
                  <a:cubicBezTo>
                    <a:pt x="253" y="15"/>
                    <a:pt x="253" y="15"/>
                    <a:pt x="251" y="15"/>
                  </a:cubicBezTo>
                  <a:cubicBezTo>
                    <a:pt x="250" y="16"/>
                    <a:pt x="245" y="14"/>
                    <a:pt x="244" y="14"/>
                  </a:cubicBezTo>
                  <a:cubicBezTo>
                    <a:pt x="242" y="14"/>
                    <a:pt x="241" y="15"/>
                    <a:pt x="240" y="16"/>
                  </a:cubicBezTo>
                  <a:cubicBezTo>
                    <a:pt x="239" y="17"/>
                    <a:pt x="233" y="14"/>
                    <a:pt x="232" y="13"/>
                  </a:cubicBezTo>
                  <a:cubicBezTo>
                    <a:pt x="231" y="12"/>
                    <a:pt x="230" y="11"/>
                    <a:pt x="230" y="9"/>
                  </a:cubicBezTo>
                  <a:cubicBezTo>
                    <a:pt x="229" y="8"/>
                    <a:pt x="228" y="7"/>
                    <a:pt x="225" y="5"/>
                  </a:cubicBezTo>
                  <a:cubicBezTo>
                    <a:pt x="224" y="5"/>
                    <a:pt x="224" y="4"/>
                    <a:pt x="223" y="4"/>
                  </a:cubicBezTo>
                  <a:cubicBezTo>
                    <a:pt x="219" y="2"/>
                    <a:pt x="217" y="4"/>
                    <a:pt x="215" y="4"/>
                  </a:cubicBezTo>
                  <a:cubicBezTo>
                    <a:pt x="214" y="5"/>
                    <a:pt x="212" y="5"/>
                    <a:pt x="209" y="4"/>
                  </a:cubicBezTo>
                  <a:cubicBezTo>
                    <a:pt x="206" y="2"/>
                    <a:pt x="204" y="3"/>
                    <a:pt x="203" y="3"/>
                  </a:cubicBezTo>
                  <a:cubicBezTo>
                    <a:pt x="202" y="3"/>
                    <a:pt x="200" y="2"/>
                    <a:pt x="199" y="1"/>
                  </a:cubicBezTo>
                  <a:cubicBezTo>
                    <a:pt x="197" y="1"/>
                    <a:pt x="196" y="0"/>
                    <a:pt x="195" y="1"/>
                  </a:cubicBezTo>
                  <a:cubicBezTo>
                    <a:pt x="194" y="1"/>
                    <a:pt x="194" y="2"/>
                    <a:pt x="194" y="3"/>
                  </a:cubicBezTo>
                  <a:cubicBezTo>
                    <a:pt x="194" y="4"/>
                    <a:pt x="194" y="5"/>
                    <a:pt x="193" y="5"/>
                  </a:cubicBezTo>
                  <a:cubicBezTo>
                    <a:pt x="192" y="6"/>
                    <a:pt x="185" y="7"/>
                    <a:pt x="184" y="7"/>
                  </a:cubicBezTo>
                  <a:cubicBezTo>
                    <a:pt x="183" y="7"/>
                    <a:pt x="184" y="6"/>
                    <a:pt x="183" y="6"/>
                  </a:cubicBezTo>
                  <a:cubicBezTo>
                    <a:pt x="183" y="6"/>
                    <a:pt x="182" y="5"/>
                    <a:pt x="181" y="5"/>
                  </a:cubicBezTo>
                  <a:cubicBezTo>
                    <a:pt x="181" y="4"/>
                    <a:pt x="180" y="5"/>
                    <a:pt x="179" y="5"/>
                  </a:cubicBezTo>
                  <a:cubicBezTo>
                    <a:pt x="179" y="6"/>
                    <a:pt x="178" y="6"/>
                    <a:pt x="178" y="6"/>
                  </a:cubicBezTo>
                  <a:cubicBezTo>
                    <a:pt x="178" y="6"/>
                    <a:pt x="171" y="9"/>
                    <a:pt x="170" y="10"/>
                  </a:cubicBezTo>
                  <a:cubicBezTo>
                    <a:pt x="169" y="10"/>
                    <a:pt x="167" y="12"/>
                    <a:pt x="165" y="12"/>
                  </a:cubicBezTo>
                  <a:cubicBezTo>
                    <a:pt x="164" y="12"/>
                    <a:pt x="162" y="10"/>
                    <a:pt x="161" y="10"/>
                  </a:cubicBezTo>
                  <a:cubicBezTo>
                    <a:pt x="161" y="9"/>
                    <a:pt x="159" y="9"/>
                    <a:pt x="158" y="8"/>
                  </a:cubicBezTo>
                  <a:cubicBezTo>
                    <a:pt x="157" y="8"/>
                    <a:pt x="157" y="9"/>
                    <a:pt x="156" y="10"/>
                  </a:cubicBezTo>
                  <a:cubicBezTo>
                    <a:pt x="155" y="11"/>
                    <a:pt x="152" y="17"/>
                    <a:pt x="151" y="18"/>
                  </a:cubicBezTo>
                  <a:cubicBezTo>
                    <a:pt x="151" y="18"/>
                    <a:pt x="151" y="18"/>
                    <a:pt x="151" y="18"/>
                  </a:cubicBezTo>
                  <a:cubicBezTo>
                    <a:pt x="151" y="18"/>
                    <a:pt x="147" y="18"/>
                    <a:pt x="146" y="18"/>
                  </a:cubicBezTo>
                  <a:cubicBezTo>
                    <a:pt x="145" y="17"/>
                    <a:pt x="136" y="17"/>
                    <a:pt x="136" y="17"/>
                  </a:cubicBezTo>
                  <a:cubicBezTo>
                    <a:pt x="136" y="17"/>
                    <a:pt x="135" y="16"/>
                    <a:pt x="135" y="16"/>
                  </a:cubicBezTo>
                  <a:cubicBezTo>
                    <a:pt x="135" y="16"/>
                    <a:pt x="123" y="13"/>
                    <a:pt x="122" y="13"/>
                  </a:cubicBezTo>
                  <a:cubicBezTo>
                    <a:pt x="122" y="13"/>
                    <a:pt x="121" y="12"/>
                    <a:pt x="121" y="12"/>
                  </a:cubicBezTo>
                  <a:cubicBezTo>
                    <a:pt x="121" y="12"/>
                    <a:pt x="115" y="7"/>
                    <a:pt x="115" y="6"/>
                  </a:cubicBezTo>
                  <a:cubicBezTo>
                    <a:pt x="115" y="6"/>
                    <a:pt x="114" y="6"/>
                    <a:pt x="113" y="6"/>
                  </a:cubicBezTo>
                  <a:cubicBezTo>
                    <a:pt x="113" y="6"/>
                    <a:pt x="113" y="5"/>
                    <a:pt x="113" y="5"/>
                  </a:cubicBezTo>
                  <a:cubicBezTo>
                    <a:pt x="113" y="5"/>
                    <a:pt x="112" y="4"/>
                    <a:pt x="109" y="4"/>
                  </a:cubicBezTo>
                  <a:cubicBezTo>
                    <a:pt x="106" y="4"/>
                    <a:pt x="103" y="6"/>
                    <a:pt x="102" y="6"/>
                  </a:cubicBezTo>
                  <a:cubicBezTo>
                    <a:pt x="101" y="7"/>
                    <a:pt x="101" y="7"/>
                    <a:pt x="101" y="8"/>
                  </a:cubicBezTo>
                  <a:cubicBezTo>
                    <a:pt x="101" y="8"/>
                    <a:pt x="98" y="13"/>
                    <a:pt x="97" y="14"/>
                  </a:cubicBezTo>
                  <a:cubicBezTo>
                    <a:pt x="96" y="15"/>
                    <a:pt x="95" y="15"/>
                    <a:pt x="94" y="15"/>
                  </a:cubicBezTo>
                  <a:cubicBezTo>
                    <a:pt x="93" y="16"/>
                    <a:pt x="93" y="16"/>
                    <a:pt x="93" y="17"/>
                  </a:cubicBezTo>
                  <a:cubicBezTo>
                    <a:pt x="94" y="18"/>
                    <a:pt x="94" y="18"/>
                    <a:pt x="94" y="19"/>
                  </a:cubicBezTo>
                  <a:cubicBezTo>
                    <a:pt x="94" y="20"/>
                    <a:pt x="94" y="22"/>
                    <a:pt x="94" y="27"/>
                  </a:cubicBezTo>
                  <a:cubicBezTo>
                    <a:pt x="94" y="28"/>
                    <a:pt x="94" y="28"/>
                    <a:pt x="94" y="28"/>
                  </a:cubicBezTo>
                  <a:cubicBezTo>
                    <a:pt x="94" y="33"/>
                    <a:pt x="93" y="35"/>
                    <a:pt x="93" y="35"/>
                  </a:cubicBezTo>
                  <a:cubicBezTo>
                    <a:pt x="92" y="36"/>
                    <a:pt x="90" y="41"/>
                    <a:pt x="88" y="43"/>
                  </a:cubicBezTo>
                  <a:cubicBezTo>
                    <a:pt x="87" y="46"/>
                    <a:pt x="86" y="47"/>
                    <a:pt x="86" y="51"/>
                  </a:cubicBezTo>
                  <a:cubicBezTo>
                    <a:pt x="86" y="54"/>
                    <a:pt x="85" y="58"/>
                    <a:pt x="84" y="62"/>
                  </a:cubicBezTo>
                  <a:cubicBezTo>
                    <a:pt x="82" y="66"/>
                    <a:pt x="84" y="71"/>
                    <a:pt x="84" y="73"/>
                  </a:cubicBezTo>
                  <a:cubicBezTo>
                    <a:pt x="84" y="74"/>
                    <a:pt x="84" y="76"/>
                    <a:pt x="83" y="77"/>
                  </a:cubicBezTo>
                  <a:cubicBezTo>
                    <a:pt x="83" y="78"/>
                    <a:pt x="79" y="90"/>
                    <a:pt x="79" y="91"/>
                  </a:cubicBezTo>
                  <a:cubicBezTo>
                    <a:pt x="79" y="91"/>
                    <a:pt x="78" y="92"/>
                    <a:pt x="78" y="92"/>
                  </a:cubicBezTo>
                  <a:cubicBezTo>
                    <a:pt x="77" y="92"/>
                    <a:pt x="76" y="93"/>
                    <a:pt x="72" y="96"/>
                  </a:cubicBezTo>
                  <a:cubicBezTo>
                    <a:pt x="67" y="99"/>
                    <a:pt x="66" y="102"/>
                    <a:pt x="66" y="102"/>
                  </a:cubicBezTo>
                  <a:cubicBezTo>
                    <a:pt x="66" y="103"/>
                    <a:pt x="64" y="106"/>
                    <a:pt x="63" y="107"/>
                  </a:cubicBezTo>
                  <a:cubicBezTo>
                    <a:pt x="63" y="108"/>
                    <a:pt x="61" y="110"/>
                    <a:pt x="59" y="111"/>
                  </a:cubicBezTo>
                  <a:cubicBezTo>
                    <a:pt x="58" y="113"/>
                    <a:pt x="58" y="115"/>
                    <a:pt x="58" y="116"/>
                  </a:cubicBezTo>
                  <a:cubicBezTo>
                    <a:pt x="58" y="116"/>
                    <a:pt x="58" y="120"/>
                    <a:pt x="58" y="121"/>
                  </a:cubicBezTo>
                  <a:cubicBezTo>
                    <a:pt x="58" y="122"/>
                    <a:pt x="58" y="123"/>
                    <a:pt x="58" y="125"/>
                  </a:cubicBezTo>
                  <a:cubicBezTo>
                    <a:pt x="58" y="127"/>
                    <a:pt x="58" y="129"/>
                    <a:pt x="58" y="131"/>
                  </a:cubicBezTo>
                  <a:cubicBezTo>
                    <a:pt x="57" y="132"/>
                    <a:pt x="54" y="138"/>
                    <a:pt x="54" y="138"/>
                  </a:cubicBezTo>
                  <a:cubicBezTo>
                    <a:pt x="54" y="139"/>
                    <a:pt x="53" y="139"/>
                    <a:pt x="53" y="139"/>
                  </a:cubicBezTo>
                  <a:cubicBezTo>
                    <a:pt x="53" y="139"/>
                    <a:pt x="44" y="145"/>
                    <a:pt x="43" y="145"/>
                  </a:cubicBezTo>
                  <a:cubicBezTo>
                    <a:pt x="43" y="145"/>
                    <a:pt x="43" y="146"/>
                    <a:pt x="42" y="146"/>
                  </a:cubicBezTo>
                  <a:cubicBezTo>
                    <a:pt x="42" y="147"/>
                    <a:pt x="39" y="151"/>
                    <a:pt x="37" y="152"/>
                  </a:cubicBezTo>
                  <a:cubicBezTo>
                    <a:pt x="36" y="153"/>
                    <a:pt x="33" y="153"/>
                    <a:pt x="32" y="153"/>
                  </a:cubicBezTo>
                  <a:cubicBezTo>
                    <a:pt x="31" y="153"/>
                    <a:pt x="32" y="152"/>
                    <a:pt x="32" y="152"/>
                  </a:cubicBezTo>
                  <a:cubicBezTo>
                    <a:pt x="32" y="152"/>
                    <a:pt x="32" y="144"/>
                    <a:pt x="31" y="144"/>
                  </a:cubicBezTo>
                  <a:cubicBezTo>
                    <a:pt x="31" y="143"/>
                    <a:pt x="30" y="144"/>
                    <a:pt x="29" y="145"/>
                  </a:cubicBezTo>
                  <a:cubicBezTo>
                    <a:pt x="29" y="145"/>
                    <a:pt x="28" y="145"/>
                    <a:pt x="27" y="145"/>
                  </a:cubicBezTo>
                  <a:cubicBezTo>
                    <a:pt x="26" y="145"/>
                    <a:pt x="25" y="146"/>
                    <a:pt x="25" y="147"/>
                  </a:cubicBezTo>
                  <a:cubicBezTo>
                    <a:pt x="24" y="147"/>
                    <a:pt x="24" y="147"/>
                    <a:pt x="24" y="147"/>
                  </a:cubicBezTo>
                  <a:cubicBezTo>
                    <a:pt x="24" y="147"/>
                    <a:pt x="23" y="146"/>
                    <a:pt x="22" y="146"/>
                  </a:cubicBezTo>
                  <a:cubicBezTo>
                    <a:pt x="21" y="146"/>
                    <a:pt x="22" y="146"/>
                    <a:pt x="21" y="147"/>
                  </a:cubicBezTo>
                  <a:cubicBezTo>
                    <a:pt x="21" y="148"/>
                    <a:pt x="20" y="150"/>
                    <a:pt x="19" y="151"/>
                  </a:cubicBezTo>
                  <a:cubicBezTo>
                    <a:pt x="19" y="151"/>
                    <a:pt x="18" y="152"/>
                    <a:pt x="17" y="152"/>
                  </a:cubicBezTo>
                  <a:cubicBezTo>
                    <a:pt x="16" y="152"/>
                    <a:pt x="14" y="151"/>
                    <a:pt x="14" y="151"/>
                  </a:cubicBezTo>
                  <a:cubicBezTo>
                    <a:pt x="14" y="150"/>
                    <a:pt x="13" y="150"/>
                    <a:pt x="12" y="149"/>
                  </a:cubicBezTo>
                  <a:cubicBezTo>
                    <a:pt x="11" y="150"/>
                    <a:pt x="8" y="151"/>
                    <a:pt x="8" y="151"/>
                  </a:cubicBezTo>
                  <a:cubicBezTo>
                    <a:pt x="7" y="151"/>
                    <a:pt x="5" y="154"/>
                    <a:pt x="4" y="155"/>
                  </a:cubicBezTo>
                  <a:cubicBezTo>
                    <a:pt x="3" y="155"/>
                    <a:pt x="3" y="156"/>
                    <a:pt x="3" y="157"/>
                  </a:cubicBezTo>
                  <a:cubicBezTo>
                    <a:pt x="3" y="158"/>
                    <a:pt x="4" y="164"/>
                    <a:pt x="4" y="164"/>
                  </a:cubicBezTo>
                  <a:cubicBezTo>
                    <a:pt x="4" y="165"/>
                    <a:pt x="1" y="166"/>
                    <a:pt x="0" y="166"/>
                  </a:cubicBezTo>
                  <a:cubicBezTo>
                    <a:pt x="0" y="167"/>
                    <a:pt x="0" y="168"/>
                    <a:pt x="1" y="168"/>
                  </a:cubicBezTo>
                  <a:cubicBezTo>
                    <a:pt x="3" y="169"/>
                    <a:pt x="3" y="170"/>
                    <a:pt x="4" y="169"/>
                  </a:cubicBezTo>
                  <a:cubicBezTo>
                    <a:pt x="5" y="168"/>
                    <a:pt x="8" y="167"/>
                    <a:pt x="9" y="167"/>
                  </a:cubicBezTo>
                  <a:cubicBezTo>
                    <a:pt x="10" y="167"/>
                    <a:pt x="10" y="167"/>
                    <a:pt x="10" y="167"/>
                  </a:cubicBezTo>
                  <a:cubicBezTo>
                    <a:pt x="11" y="167"/>
                    <a:pt x="14" y="167"/>
                    <a:pt x="15" y="167"/>
                  </a:cubicBezTo>
                  <a:cubicBezTo>
                    <a:pt x="16" y="167"/>
                    <a:pt x="26" y="167"/>
                    <a:pt x="29" y="167"/>
                  </a:cubicBezTo>
                  <a:cubicBezTo>
                    <a:pt x="31" y="168"/>
                    <a:pt x="38" y="167"/>
                    <a:pt x="39" y="167"/>
                  </a:cubicBezTo>
                  <a:cubicBezTo>
                    <a:pt x="40" y="167"/>
                    <a:pt x="54" y="167"/>
                    <a:pt x="55" y="167"/>
                  </a:cubicBezTo>
                  <a:cubicBezTo>
                    <a:pt x="57" y="167"/>
                    <a:pt x="60" y="167"/>
                    <a:pt x="61" y="167"/>
                  </a:cubicBezTo>
                  <a:cubicBezTo>
                    <a:pt x="62" y="168"/>
                    <a:pt x="64" y="167"/>
                    <a:pt x="64" y="168"/>
                  </a:cubicBezTo>
                  <a:cubicBezTo>
                    <a:pt x="64" y="168"/>
                    <a:pt x="66" y="171"/>
                    <a:pt x="67" y="175"/>
                  </a:cubicBezTo>
                  <a:cubicBezTo>
                    <a:pt x="67" y="178"/>
                    <a:pt x="67" y="180"/>
                    <a:pt x="68" y="181"/>
                  </a:cubicBezTo>
                  <a:cubicBezTo>
                    <a:pt x="68" y="182"/>
                    <a:pt x="71" y="187"/>
                    <a:pt x="71" y="188"/>
                  </a:cubicBezTo>
                  <a:cubicBezTo>
                    <a:pt x="71" y="189"/>
                    <a:pt x="73" y="191"/>
                    <a:pt x="74" y="192"/>
                  </a:cubicBezTo>
                  <a:cubicBezTo>
                    <a:pt x="75" y="193"/>
                    <a:pt x="75" y="195"/>
                    <a:pt x="76" y="196"/>
                  </a:cubicBezTo>
                  <a:cubicBezTo>
                    <a:pt x="76" y="197"/>
                    <a:pt x="77" y="199"/>
                    <a:pt x="77" y="199"/>
                  </a:cubicBezTo>
                  <a:cubicBezTo>
                    <a:pt x="77" y="199"/>
                    <a:pt x="78" y="201"/>
                    <a:pt x="79" y="200"/>
                  </a:cubicBezTo>
                  <a:cubicBezTo>
                    <a:pt x="80" y="200"/>
                    <a:pt x="86" y="200"/>
                    <a:pt x="86" y="200"/>
                  </a:cubicBezTo>
                  <a:cubicBezTo>
                    <a:pt x="86" y="200"/>
                    <a:pt x="87" y="200"/>
                    <a:pt x="87" y="200"/>
                  </a:cubicBezTo>
                  <a:cubicBezTo>
                    <a:pt x="88" y="199"/>
                    <a:pt x="92" y="198"/>
                    <a:pt x="96" y="198"/>
                  </a:cubicBezTo>
                  <a:cubicBezTo>
                    <a:pt x="100" y="199"/>
                    <a:pt x="104" y="199"/>
                    <a:pt x="104" y="199"/>
                  </a:cubicBezTo>
                  <a:cubicBezTo>
                    <a:pt x="104" y="199"/>
                    <a:pt x="106" y="199"/>
                    <a:pt x="106" y="197"/>
                  </a:cubicBezTo>
                  <a:cubicBezTo>
                    <a:pt x="106" y="196"/>
                    <a:pt x="108" y="186"/>
                    <a:pt x="108" y="186"/>
                  </a:cubicBezTo>
                  <a:cubicBezTo>
                    <a:pt x="108" y="186"/>
                    <a:pt x="108" y="185"/>
                    <a:pt x="109" y="185"/>
                  </a:cubicBezTo>
                  <a:cubicBezTo>
                    <a:pt x="110" y="185"/>
                    <a:pt x="117" y="183"/>
                    <a:pt x="118" y="183"/>
                  </a:cubicBezTo>
                  <a:cubicBezTo>
                    <a:pt x="119" y="183"/>
                    <a:pt x="121" y="183"/>
                    <a:pt x="122" y="183"/>
                  </a:cubicBezTo>
                  <a:cubicBezTo>
                    <a:pt x="123" y="183"/>
                    <a:pt x="124" y="183"/>
                    <a:pt x="124" y="184"/>
                  </a:cubicBezTo>
                  <a:cubicBezTo>
                    <a:pt x="123" y="185"/>
                    <a:pt x="122" y="186"/>
                    <a:pt x="122" y="187"/>
                  </a:cubicBezTo>
                  <a:cubicBezTo>
                    <a:pt x="122" y="187"/>
                    <a:pt x="123" y="188"/>
                    <a:pt x="123" y="188"/>
                  </a:cubicBezTo>
                  <a:cubicBezTo>
                    <a:pt x="124" y="188"/>
                    <a:pt x="131" y="188"/>
                    <a:pt x="132" y="188"/>
                  </a:cubicBezTo>
                  <a:cubicBezTo>
                    <a:pt x="133" y="188"/>
                    <a:pt x="139" y="189"/>
                    <a:pt x="140" y="188"/>
                  </a:cubicBezTo>
                  <a:cubicBezTo>
                    <a:pt x="140" y="188"/>
                    <a:pt x="141" y="189"/>
                    <a:pt x="141" y="190"/>
                  </a:cubicBezTo>
                  <a:cubicBezTo>
                    <a:pt x="141" y="191"/>
                    <a:pt x="142" y="193"/>
                    <a:pt x="141" y="194"/>
                  </a:cubicBezTo>
                  <a:cubicBezTo>
                    <a:pt x="140" y="196"/>
                    <a:pt x="140" y="199"/>
                    <a:pt x="141" y="200"/>
                  </a:cubicBezTo>
                  <a:cubicBezTo>
                    <a:pt x="141" y="201"/>
                    <a:pt x="142" y="202"/>
                    <a:pt x="142" y="203"/>
                  </a:cubicBezTo>
                  <a:cubicBezTo>
                    <a:pt x="143" y="204"/>
                    <a:pt x="143" y="205"/>
                    <a:pt x="143" y="206"/>
                  </a:cubicBezTo>
                  <a:cubicBezTo>
                    <a:pt x="143" y="206"/>
                    <a:pt x="142" y="215"/>
                    <a:pt x="142" y="217"/>
                  </a:cubicBezTo>
                  <a:cubicBezTo>
                    <a:pt x="142" y="219"/>
                    <a:pt x="142" y="224"/>
                    <a:pt x="145" y="227"/>
                  </a:cubicBezTo>
                  <a:cubicBezTo>
                    <a:pt x="145" y="227"/>
                    <a:pt x="147" y="228"/>
                    <a:pt x="147" y="229"/>
                  </a:cubicBezTo>
                  <a:cubicBezTo>
                    <a:pt x="147" y="230"/>
                    <a:pt x="149" y="237"/>
                    <a:pt x="149" y="237"/>
                  </a:cubicBezTo>
                  <a:cubicBezTo>
                    <a:pt x="149" y="237"/>
                    <a:pt x="149" y="238"/>
                    <a:pt x="149" y="239"/>
                  </a:cubicBezTo>
                  <a:cubicBezTo>
                    <a:pt x="148" y="240"/>
                    <a:pt x="147" y="241"/>
                    <a:pt x="147" y="244"/>
                  </a:cubicBezTo>
                  <a:cubicBezTo>
                    <a:pt x="147" y="246"/>
                    <a:pt x="147" y="246"/>
                    <a:pt x="147" y="246"/>
                  </a:cubicBezTo>
                  <a:cubicBezTo>
                    <a:pt x="147" y="246"/>
                    <a:pt x="147" y="248"/>
                    <a:pt x="149" y="247"/>
                  </a:cubicBezTo>
                  <a:cubicBezTo>
                    <a:pt x="150" y="247"/>
                    <a:pt x="151" y="246"/>
                    <a:pt x="152" y="246"/>
                  </a:cubicBezTo>
                  <a:cubicBezTo>
                    <a:pt x="154" y="245"/>
                    <a:pt x="171" y="244"/>
                    <a:pt x="172" y="244"/>
                  </a:cubicBezTo>
                  <a:cubicBezTo>
                    <a:pt x="172" y="244"/>
                    <a:pt x="173" y="242"/>
                    <a:pt x="174" y="24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2" name="Freeform 962">
              <a:extLst>
                <a:ext uri="{FF2B5EF4-FFF2-40B4-BE49-F238E27FC236}">
                  <a16:creationId xmlns:a16="http://schemas.microsoft.com/office/drawing/2014/main" id="{9025E946-7C32-44BA-91CF-ED58A67BDEE0}"/>
                </a:ext>
              </a:extLst>
            </p:cNvPr>
            <p:cNvSpPr>
              <a:spLocks/>
            </p:cNvSpPr>
            <p:nvPr/>
          </p:nvSpPr>
          <p:spPr bwMode="auto">
            <a:xfrm>
              <a:off x="3749" y="2771"/>
              <a:ext cx="23" cy="29"/>
            </a:xfrm>
            <a:custGeom>
              <a:avLst/>
              <a:gdLst>
                <a:gd name="T0" fmla="*/ 8 w 16"/>
                <a:gd name="T1" fmla="*/ 19 h 21"/>
                <a:gd name="T2" fmla="*/ 7 w 16"/>
                <a:gd name="T3" fmla="*/ 12 h 21"/>
                <a:gd name="T4" fmla="*/ 8 w 16"/>
                <a:gd name="T5" fmla="*/ 10 h 21"/>
                <a:gd name="T6" fmla="*/ 12 w 16"/>
                <a:gd name="T7" fmla="*/ 6 h 21"/>
                <a:gd name="T8" fmla="*/ 16 w 16"/>
                <a:gd name="T9" fmla="*/ 4 h 21"/>
                <a:gd name="T10" fmla="*/ 12 w 16"/>
                <a:gd name="T11" fmla="*/ 0 h 21"/>
                <a:gd name="T12" fmla="*/ 11 w 16"/>
                <a:gd name="T13" fmla="*/ 1 h 21"/>
                <a:gd name="T14" fmla="*/ 10 w 16"/>
                <a:gd name="T15" fmla="*/ 3 h 21"/>
                <a:gd name="T16" fmla="*/ 7 w 16"/>
                <a:gd name="T17" fmla="*/ 4 h 21"/>
                <a:gd name="T18" fmla="*/ 4 w 16"/>
                <a:gd name="T19" fmla="*/ 7 h 21"/>
                <a:gd name="T20" fmla="*/ 0 w 16"/>
                <a:gd name="T21" fmla="*/ 9 h 21"/>
                <a:gd name="T22" fmla="*/ 3 w 16"/>
                <a:gd name="T23" fmla="*/ 15 h 21"/>
                <a:gd name="T24" fmla="*/ 4 w 16"/>
                <a:gd name="T25" fmla="*/ 21 h 21"/>
                <a:gd name="T26" fmla="*/ 8 w 16"/>
                <a:gd name="T27"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1">
                  <a:moveTo>
                    <a:pt x="8" y="19"/>
                  </a:moveTo>
                  <a:cubicBezTo>
                    <a:pt x="8" y="19"/>
                    <a:pt x="7" y="13"/>
                    <a:pt x="7" y="12"/>
                  </a:cubicBezTo>
                  <a:cubicBezTo>
                    <a:pt x="7" y="11"/>
                    <a:pt x="7" y="10"/>
                    <a:pt x="8" y="10"/>
                  </a:cubicBezTo>
                  <a:cubicBezTo>
                    <a:pt x="9" y="9"/>
                    <a:pt x="11" y="6"/>
                    <a:pt x="12" y="6"/>
                  </a:cubicBezTo>
                  <a:cubicBezTo>
                    <a:pt x="12" y="6"/>
                    <a:pt x="15" y="5"/>
                    <a:pt x="16" y="4"/>
                  </a:cubicBezTo>
                  <a:cubicBezTo>
                    <a:pt x="14" y="3"/>
                    <a:pt x="12" y="1"/>
                    <a:pt x="12" y="0"/>
                  </a:cubicBezTo>
                  <a:cubicBezTo>
                    <a:pt x="11" y="0"/>
                    <a:pt x="11" y="1"/>
                    <a:pt x="11" y="1"/>
                  </a:cubicBezTo>
                  <a:cubicBezTo>
                    <a:pt x="11" y="1"/>
                    <a:pt x="10" y="2"/>
                    <a:pt x="10" y="3"/>
                  </a:cubicBezTo>
                  <a:cubicBezTo>
                    <a:pt x="9" y="3"/>
                    <a:pt x="8" y="4"/>
                    <a:pt x="7" y="4"/>
                  </a:cubicBezTo>
                  <a:cubicBezTo>
                    <a:pt x="7" y="4"/>
                    <a:pt x="4" y="6"/>
                    <a:pt x="4" y="7"/>
                  </a:cubicBezTo>
                  <a:cubicBezTo>
                    <a:pt x="3" y="7"/>
                    <a:pt x="2" y="8"/>
                    <a:pt x="0" y="9"/>
                  </a:cubicBezTo>
                  <a:cubicBezTo>
                    <a:pt x="2" y="12"/>
                    <a:pt x="3" y="14"/>
                    <a:pt x="3" y="15"/>
                  </a:cubicBezTo>
                  <a:cubicBezTo>
                    <a:pt x="3" y="17"/>
                    <a:pt x="3" y="19"/>
                    <a:pt x="4" y="21"/>
                  </a:cubicBezTo>
                  <a:cubicBezTo>
                    <a:pt x="5" y="21"/>
                    <a:pt x="8" y="20"/>
                    <a:pt x="8" y="1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3" name="Freeform 963">
              <a:extLst>
                <a:ext uri="{FF2B5EF4-FFF2-40B4-BE49-F238E27FC236}">
                  <a16:creationId xmlns:a16="http://schemas.microsoft.com/office/drawing/2014/main" id="{E614017C-8BDC-4C45-8AE5-C828DC448BBB}"/>
                </a:ext>
              </a:extLst>
            </p:cNvPr>
            <p:cNvSpPr>
              <a:spLocks/>
            </p:cNvSpPr>
            <p:nvPr/>
          </p:nvSpPr>
          <p:spPr bwMode="auto">
            <a:xfrm>
              <a:off x="3731" y="2607"/>
              <a:ext cx="154" cy="177"/>
            </a:xfrm>
            <a:custGeom>
              <a:avLst/>
              <a:gdLst>
                <a:gd name="T0" fmla="*/ 31 w 111"/>
                <a:gd name="T1" fmla="*/ 126 h 129"/>
                <a:gd name="T2" fmla="*/ 36 w 111"/>
                <a:gd name="T3" fmla="*/ 126 h 129"/>
                <a:gd name="T4" fmla="*/ 39 w 111"/>
                <a:gd name="T5" fmla="*/ 121 h 129"/>
                <a:gd name="T6" fmla="*/ 42 w 111"/>
                <a:gd name="T7" fmla="*/ 122 h 129"/>
                <a:gd name="T8" fmla="*/ 46 w 111"/>
                <a:gd name="T9" fmla="*/ 120 h 129"/>
                <a:gd name="T10" fmla="*/ 49 w 111"/>
                <a:gd name="T11" fmla="*/ 127 h 129"/>
                <a:gd name="T12" fmla="*/ 54 w 111"/>
                <a:gd name="T13" fmla="*/ 127 h 129"/>
                <a:gd name="T14" fmla="*/ 60 w 111"/>
                <a:gd name="T15" fmla="*/ 120 h 129"/>
                <a:gd name="T16" fmla="*/ 71 w 111"/>
                <a:gd name="T17" fmla="*/ 113 h 129"/>
                <a:gd name="T18" fmla="*/ 75 w 111"/>
                <a:gd name="T19" fmla="*/ 100 h 129"/>
                <a:gd name="T20" fmla="*/ 75 w 111"/>
                <a:gd name="T21" fmla="*/ 91 h 129"/>
                <a:gd name="T22" fmla="*/ 80 w 111"/>
                <a:gd name="T23" fmla="*/ 82 h 129"/>
                <a:gd name="T24" fmla="*/ 89 w 111"/>
                <a:gd name="T25" fmla="*/ 71 h 129"/>
                <a:gd name="T26" fmla="*/ 96 w 111"/>
                <a:gd name="T27" fmla="*/ 66 h 129"/>
                <a:gd name="T28" fmla="*/ 101 w 111"/>
                <a:gd name="T29" fmla="*/ 48 h 129"/>
                <a:gd name="T30" fmla="*/ 103 w 111"/>
                <a:gd name="T31" fmla="*/ 26 h 129"/>
                <a:gd name="T32" fmla="*/ 110 w 111"/>
                <a:gd name="T33" fmla="*/ 10 h 129"/>
                <a:gd name="T34" fmla="*/ 109 w 111"/>
                <a:gd name="T35" fmla="*/ 1 h 129"/>
                <a:gd name="T36" fmla="*/ 106 w 111"/>
                <a:gd name="T37" fmla="*/ 1 h 129"/>
                <a:gd name="T38" fmla="*/ 90 w 111"/>
                <a:gd name="T39" fmla="*/ 1 h 129"/>
                <a:gd name="T40" fmla="*/ 80 w 111"/>
                <a:gd name="T41" fmla="*/ 5 h 129"/>
                <a:gd name="T42" fmla="*/ 79 w 111"/>
                <a:gd name="T43" fmla="*/ 14 h 129"/>
                <a:gd name="T44" fmla="*/ 75 w 111"/>
                <a:gd name="T45" fmla="*/ 22 h 129"/>
                <a:gd name="T46" fmla="*/ 73 w 111"/>
                <a:gd name="T47" fmla="*/ 29 h 129"/>
                <a:gd name="T48" fmla="*/ 71 w 111"/>
                <a:gd name="T49" fmla="*/ 29 h 129"/>
                <a:gd name="T50" fmla="*/ 64 w 111"/>
                <a:gd name="T51" fmla="*/ 26 h 129"/>
                <a:gd name="T52" fmla="*/ 61 w 111"/>
                <a:gd name="T53" fmla="*/ 26 h 129"/>
                <a:gd name="T54" fmla="*/ 56 w 111"/>
                <a:gd name="T55" fmla="*/ 25 h 129"/>
                <a:gd name="T56" fmla="*/ 52 w 111"/>
                <a:gd name="T57" fmla="*/ 23 h 129"/>
                <a:gd name="T58" fmla="*/ 32 w 111"/>
                <a:gd name="T59" fmla="*/ 23 h 129"/>
                <a:gd name="T60" fmla="*/ 30 w 111"/>
                <a:gd name="T61" fmla="*/ 36 h 129"/>
                <a:gd name="T62" fmla="*/ 42 w 111"/>
                <a:gd name="T63" fmla="*/ 34 h 129"/>
                <a:gd name="T64" fmla="*/ 46 w 111"/>
                <a:gd name="T65" fmla="*/ 35 h 129"/>
                <a:gd name="T66" fmla="*/ 49 w 111"/>
                <a:gd name="T67" fmla="*/ 44 h 129"/>
                <a:gd name="T68" fmla="*/ 44 w 111"/>
                <a:gd name="T69" fmla="*/ 48 h 129"/>
                <a:gd name="T70" fmla="*/ 42 w 111"/>
                <a:gd name="T71" fmla="*/ 59 h 129"/>
                <a:gd name="T72" fmla="*/ 50 w 111"/>
                <a:gd name="T73" fmla="*/ 64 h 129"/>
                <a:gd name="T74" fmla="*/ 50 w 111"/>
                <a:gd name="T75" fmla="*/ 67 h 129"/>
                <a:gd name="T76" fmla="*/ 49 w 111"/>
                <a:gd name="T77" fmla="*/ 72 h 129"/>
                <a:gd name="T78" fmla="*/ 45 w 111"/>
                <a:gd name="T79" fmla="*/ 90 h 129"/>
                <a:gd name="T80" fmla="*/ 44 w 111"/>
                <a:gd name="T81" fmla="*/ 92 h 129"/>
                <a:gd name="T82" fmla="*/ 39 w 111"/>
                <a:gd name="T83" fmla="*/ 87 h 129"/>
                <a:gd name="T84" fmla="*/ 32 w 111"/>
                <a:gd name="T85" fmla="*/ 90 h 129"/>
                <a:gd name="T86" fmla="*/ 27 w 111"/>
                <a:gd name="T87" fmla="*/ 90 h 129"/>
                <a:gd name="T88" fmla="*/ 23 w 111"/>
                <a:gd name="T89" fmla="*/ 83 h 129"/>
                <a:gd name="T90" fmla="*/ 19 w 111"/>
                <a:gd name="T91" fmla="*/ 83 h 129"/>
                <a:gd name="T92" fmla="*/ 17 w 111"/>
                <a:gd name="T93" fmla="*/ 89 h 129"/>
                <a:gd name="T94" fmla="*/ 13 w 111"/>
                <a:gd name="T95" fmla="*/ 90 h 129"/>
                <a:gd name="T96" fmla="*/ 7 w 111"/>
                <a:gd name="T97" fmla="*/ 90 h 129"/>
                <a:gd name="T98" fmla="*/ 6 w 111"/>
                <a:gd name="T99" fmla="*/ 96 h 129"/>
                <a:gd name="T100" fmla="*/ 9 w 111"/>
                <a:gd name="T101" fmla="*/ 100 h 129"/>
                <a:gd name="T102" fmla="*/ 9 w 111"/>
                <a:gd name="T103" fmla="*/ 103 h 129"/>
                <a:gd name="T104" fmla="*/ 11 w 111"/>
                <a:gd name="T105" fmla="*/ 107 h 129"/>
                <a:gd name="T106" fmla="*/ 10 w 111"/>
                <a:gd name="T107" fmla="*/ 110 h 129"/>
                <a:gd name="T108" fmla="*/ 5 w 111"/>
                <a:gd name="T109" fmla="*/ 107 h 129"/>
                <a:gd name="T110" fmla="*/ 0 w 111"/>
                <a:gd name="T111" fmla="*/ 113 h 129"/>
                <a:gd name="T112" fmla="*/ 13 w 111"/>
                <a:gd name="T113" fmla="*/ 129 h 129"/>
                <a:gd name="T114" fmla="*/ 20 w 111"/>
                <a:gd name="T115" fmla="*/ 124 h 129"/>
                <a:gd name="T116" fmla="*/ 24 w 111"/>
                <a:gd name="T117" fmla="*/ 121 h 129"/>
                <a:gd name="T118" fmla="*/ 29 w 111"/>
                <a:gd name="T119"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29">
                  <a:moveTo>
                    <a:pt x="29" y="124"/>
                  </a:moveTo>
                  <a:cubicBezTo>
                    <a:pt x="30" y="125"/>
                    <a:pt x="31" y="125"/>
                    <a:pt x="31" y="126"/>
                  </a:cubicBezTo>
                  <a:cubicBezTo>
                    <a:pt x="31" y="126"/>
                    <a:pt x="33" y="127"/>
                    <a:pt x="34" y="127"/>
                  </a:cubicBezTo>
                  <a:cubicBezTo>
                    <a:pt x="35" y="127"/>
                    <a:pt x="36" y="126"/>
                    <a:pt x="36" y="126"/>
                  </a:cubicBezTo>
                  <a:cubicBezTo>
                    <a:pt x="37" y="125"/>
                    <a:pt x="38" y="123"/>
                    <a:pt x="38" y="122"/>
                  </a:cubicBezTo>
                  <a:cubicBezTo>
                    <a:pt x="39" y="121"/>
                    <a:pt x="38" y="121"/>
                    <a:pt x="39" y="121"/>
                  </a:cubicBezTo>
                  <a:cubicBezTo>
                    <a:pt x="40" y="121"/>
                    <a:pt x="41" y="122"/>
                    <a:pt x="41" y="122"/>
                  </a:cubicBezTo>
                  <a:cubicBezTo>
                    <a:pt x="41" y="122"/>
                    <a:pt x="41" y="122"/>
                    <a:pt x="42" y="122"/>
                  </a:cubicBezTo>
                  <a:cubicBezTo>
                    <a:pt x="42" y="121"/>
                    <a:pt x="43" y="120"/>
                    <a:pt x="44" y="120"/>
                  </a:cubicBezTo>
                  <a:cubicBezTo>
                    <a:pt x="45" y="120"/>
                    <a:pt x="46" y="120"/>
                    <a:pt x="46" y="120"/>
                  </a:cubicBezTo>
                  <a:cubicBezTo>
                    <a:pt x="47" y="119"/>
                    <a:pt x="48" y="118"/>
                    <a:pt x="48" y="119"/>
                  </a:cubicBezTo>
                  <a:cubicBezTo>
                    <a:pt x="49" y="119"/>
                    <a:pt x="49" y="127"/>
                    <a:pt x="49" y="127"/>
                  </a:cubicBezTo>
                  <a:cubicBezTo>
                    <a:pt x="49" y="127"/>
                    <a:pt x="48" y="128"/>
                    <a:pt x="49" y="128"/>
                  </a:cubicBezTo>
                  <a:cubicBezTo>
                    <a:pt x="50" y="128"/>
                    <a:pt x="53" y="128"/>
                    <a:pt x="54" y="127"/>
                  </a:cubicBezTo>
                  <a:cubicBezTo>
                    <a:pt x="56" y="126"/>
                    <a:pt x="59" y="122"/>
                    <a:pt x="59" y="121"/>
                  </a:cubicBezTo>
                  <a:cubicBezTo>
                    <a:pt x="60" y="121"/>
                    <a:pt x="60" y="120"/>
                    <a:pt x="60" y="120"/>
                  </a:cubicBezTo>
                  <a:cubicBezTo>
                    <a:pt x="61" y="120"/>
                    <a:pt x="70" y="114"/>
                    <a:pt x="70" y="114"/>
                  </a:cubicBezTo>
                  <a:cubicBezTo>
                    <a:pt x="70" y="114"/>
                    <a:pt x="71" y="114"/>
                    <a:pt x="71" y="113"/>
                  </a:cubicBezTo>
                  <a:cubicBezTo>
                    <a:pt x="71" y="113"/>
                    <a:pt x="74" y="107"/>
                    <a:pt x="75" y="106"/>
                  </a:cubicBezTo>
                  <a:cubicBezTo>
                    <a:pt x="75" y="104"/>
                    <a:pt x="75" y="102"/>
                    <a:pt x="75" y="100"/>
                  </a:cubicBezTo>
                  <a:cubicBezTo>
                    <a:pt x="75" y="98"/>
                    <a:pt x="75" y="97"/>
                    <a:pt x="75" y="96"/>
                  </a:cubicBezTo>
                  <a:cubicBezTo>
                    <a:pt x="75" y="95"/>
                    <a:pt x="75" y="91"/>
                    <a:pt x="75" y="91"/>
                  </a:cubicBezTo>
                  <a:cubicBezTo>
                    <a:pt x="75" y="90"/>
                    <a:pt x="75" y="88"/>
                    <a:pt x="76" y="86"/>
                  </a:cubicBezTo>
                  <a:cubicBezTo>
                    <a:pt x="78" y="85"/>
                    <a:pt x="80" y="83"/>
                    <a:pt x="80" y="82"/>
                  </a:cubicBezTo>
                  <a:cubicBezTo>
                    <a:pt x="81" y="81"/>
                    <a:pt x="83" y="78"/>
                    <a:pt x="83" y="77"/>
                  </a:cubicBezTo>
                  <a:cubicBezTo>
                    <a:pt x="83" y="77"/>
                    <a:pt x="84" y="74"/>
                    <a:pt x="89" y="71"/>
                  </a:cubicBezTo>
                  <a:cubicBezTo>
                    <a:pt x="93" y="68"/>
                    <a:pt x="94" y="67"/>
                    <a:pt x="95" y="67"/>
                  </a:cubicBezTo>
                  <a:cubicBezTo>
                    <a:pt x="95" y="67"/>
                    <a:pt x="96" y="66"/>
                    <a:pt x="96" y="66"/>
                  </a:cubicBezTo>
                  <a:cubicBezTo>
                    <a:pt x="96" y="65"/>
                    <a:pt x="100" y="53"/>
                    <a:pt x="100" y="52"/>
                  </a:cubicBezTo>
                  <a:cubicBezTo>
                    <a:pt x="101" y="51"/>
                    <a:pt x="101" y="49"/>
                    <a:pt x="101" y="48"/>
                  </a:cubicBezTo>
                  <a:cubicBezTo>
                    <a:pt x="101" y="46"/>
                    <a:pt x="99" y="41"/>
                    <a:pt x="101" y="37"/>
                  </a:cubicBezTo>
                  <a:cubicBezTo>
                    <a:pt x="102" y="33"/>
                    <a:pt x="103" y="29"/>
                    <a:pt x="103" y="26"/>
                  </a:cubicBezTo>
                  <a:cubicBezTo>
                    <a:pt x="103" y="22"/>
                    <a:pt x="104" y="21"/>
                    <a:pt x="105" y="18"/>
                  </a:cubicBezTo>
                  <a:cubicBezTo>
                    <a:pt x="107" y="16"/>
                    <a:pt x="109" y="11"/>
                    <a:pt x="110" y="10"/>
                  </a:cubicBezTo>
                  <a:cubicBezTo>
                    <a:pt x="110" y="10"/>
                    <a:pt x="111" y="8"/>
                    <a:pt x="111" y="3"/>
                  </a:cubicBezTo>
                  <a:cubicBezTo>
                    <a:pt x="110" y="2"/>
                    <a:pt x="109" y="1"/>
                    <a:pt x="109" y="1"/>
                  </a:cubicBezTo>
                  <a:cubicBezTo>
                    <a:pt x="109" y="1"/>
                    <a:pt x="109" y="1"/>
                    <a:pt x="108" y="1"/>
                  </a:cubicBezTo>
                  <a:cubicBezTo>
                    <a:pt x="108" y="2"/>
                    <a:pt x="106" y="1"/>
                    <a:pt x="106" y="1"/>
                  </a:cubicBezTo>
                  <a:cubicBezTo>
                    <a:pt x="105" y="1"/>
                    <a:pt x="94" y="0"/>
                    <a:pt x="93" y="0"/>
                  </a:cubicBezTo>
                  <a:cubicBezTo>
                    <a:pt x="93" y="0"/>
                    <a:pt x="92" y="1"/>
                    <a:pt x="90" y="1"/>
                  </a:cubicBezTo>
                  <a:cubicBezTo>
                    <a:pt x="88" y="1"/>
                    <a:pt x="84" y="2"/>
                    <a:pt x="82" y="3"/>
                  </a:cubicBezTo>
                  <a:cubicBezTo>
                    <a:pt x="80" y="3"/>
                    <a:pt x="80" y="5"/>
                    <a:pt x="80" y="5"/>
                  </a:cubicBezTo>
                  <a:cubicBezTo>
                    <a:pt x="80" y="6"/>
                    <a:pt x="80" y="7"/>
                    <a:pt x="80" y="8"/>
                  </a:cubicBezTo>
                  <a:cubicBezTo>
                    <a:pt x="79" y="9"/>
                    <a:pt x="79" y="12"/>
                    <a:pt x="79" y="14"/>
                  </a:cubicBezTo>
                  <a:cubicBezTo>
                    <a:pt x="79" y="15"/>
                    <a:pt x="76" y="21"/>
                    <a:pt x="76" y="21"/>
                  </a:cubicBezTo>
                  <a:cubicBezTo>
                    <a:pt x="75" y="22"/>
                    <a:pt x="75" y="22"/>
                    <a:pt x="75" y="22"/>
                  </a:cubicBezTo>
                  <a:cubicBezTo>
                    <a:pt x="75" y="22"/>
                    <a:pt x="74" y="22"/>
                    <a:pt x="74" y="23"/>
                  </a:cubicBezTo>
                  <a:cubicBezTo>
                    <a:pt x="73" y="24"/>
                    <a:pt x="73" y="28"/>
                    <a:pt x="73" y="29"/>
                  </a:cubicBezTo>
                  <a:cubicBezTo>
                    <a:pt x="73" y="30"/>
                    <a:pt x="73" y="30"/>
                    <a:pt x="73" y="30"/>
                  </a:cubicBezTo>
                  <a:cubicBezTo>
                    <a:pt x="72" y="29"/>
                    <a:pt x="72" y="29"/>
                    <a:pt x="71" y="29"/>
                  </a:cubicBezTo>
                  <a:cubicBezTo>
                    <a:pt x="71" y="28"/>
                    <a:pt x="70" y="27"/>
                    <a:pt x="70" y="27"/>
                  </a:cubicBezTo>
                  <a:cubicBezTo>
                    <a:pt x="68" y="26"/>
                    <a:pt x="65" y="26"/>
                    <a:pt x="64" y="26"/>
                  </a:cubicBezTo>
                  <a:cubicBezTo>
                    <a:pt x="63" y="26"/>
                    <a:pt x="63" y="26"/>
                    <a:pt x="62" y="26"/>
                  </a:cubicBezTo>
                  <a:cubicBezTo>
                    <a:pt x="62" y="26"/>
                    <a:pt x="61" y="26"/>
                    <a:pt x="61" y="26"/>
                  </a:cubicBezTo>
                  <a:cubicBezTo>
                    <a:pt x="60" y="26"/>
                    <a:pt x="58" y="26"/>
                    <a:pt x="57" y="26"/>
                  </a:cubicBezTo>
                  <a:cubicBezTo>
                    <a:pt x="56" y="25"/>
                    <a:pt x="56" y="25"/>
                    <a:pt x="56" y="25"/>
                  </a:cubicBezTo>
                  <a:cubicBezTo>
                    <a:pt x="56" y="24"/>
                    <a:pt x="56" y="24"/>
                    <a:pt x="56" y="24"/>
                  </a:cubicBezTo>
                  <a:cubicBezTo>
                    <a:pt x="54" y="24"/>
                    <a:pt x="52" y="23"/>
                    <a:pt x="52" y="23"/>
                  </a:cubicBezTo>
                  <a:cubicBezTo>
                    <a:pt x="51" y="22"/>
                    <a:pt x="51" y="23"/>
                    <a:pt x="51" y="23"/>
                  </a:cubicBezTo>
                  <a:cubicBezTo>
                    <a:pt x="48" y="23"/>
                    <a:pt x="36" y="23"/>
                    <a:pt x="32" y="23"/>
                  </a:cubicBezTo>
                  <a:cubicBezTo>
                    <a:pt x="32" y="23"/>
                    <a:pt x="32" y="23"/>
                    <a:pt x="32" y="23"/>
                  </a:cubicBezTo>
                  <a:cubicBezTo>
                    <a:pt x="32" y="24"/>
                    <a:pt x="30" y="30"/>
                    <a:pt x="30" y="36"/>
                  </a:cubicBezTo>
                  <a:cubicBezTo>
                    <a:pt x="30" y="36"/>
                    <a:pt x="30" y="37"/>
                    <a:pt x="31" y="37"/>
                  </a:cubicBezTo>
                  <a:cubicBezTo>
                    <a:pt x="32" y="36"/>
                    <a:pt x="38" y="33"/>
                    <a:pt x="42" y="34"/>
                  </a:cubicBezTo>
                  <a:cubicBezTo>
                    <a:pt x="46" y="35"/>
                    <a:pt x="46" y="35"/>
                    <a:pt x="46" y="35"/>
                  </a:cubicBezTo>
                  <a:cubicBezTo>
                    <a:pt x="46" y="35"/>
                    <a:pt x="46" y="35"/>
                    <a:pt x="46" y="35"/>
                  </a:cubicBezTo>
                  <a:cubicBezTo>
                    <a:pt x="46" y="36"/>
                    <a:pt x="48" y="38"/>
                    <a:pt x="48" y="40"/>
                  </a:cubicBezTo>
                  <a:cubicBezTo>
                    <a:pt x="49" y="41"/>
                    <a:pt x="50" y="43"/>
                    <a:pt x="49" y="44"/>
                  </a:cubicBezTo>
                  <a:cubicBezTo>
                    <a:pt x="48" y="44"/>
                    <a:pt x="47" y="46"/>
                    <a:pt x="46" y="46"/>
                  </a:cubicBezTo>
                  <a:cubicBezTo>
                    <a:pt x="46" y="47"/>
                    <a:pt x="44" y="47"/>
                    <a:pt x="44" y="48"/>
                  </a:cubicBezTo>
                  <a:cubicBezTo>
                    <a:pt x="43" y="50"/>
                    <a:pt x="41" y="55"/>
                    <a:pt x="41" y="56"/>
                  </a:cubicBezTo>
                  <a:cubicBezTo>
                    <a:pt x="41" y="57"/>
                    <a:pt x="41" y="59"/>
                    <a:pt x="42" y="59"/>
                  </a:cubicBezTo>
                  <a:cubicBezTo>
                    <a:pt x="42" y="60"/>
                    <a:pt x="45" y="61"/>
                    <a:pt x="45" y="61"/>
                  </a:cubicBezTo>
                  <a:cubicBezTo>
                    <a:pt x="46" y="62"/>
                    <a:pt x="49" y="63"/>
                    <a:pt x="50" y="64"/>
                  </a:cubicBezTo>
                  <a:cubicBezTo>
                    <a:pt x="50" y="64"/>
                    <a:pt x="50" y="64"/>
                    <a:pt x="50" y="65"/>
                  </a:cubicBezTo>
                  <a:cubicBezTo>
                    <a:pt x="50" y="66"/>
                    <a:pt x="50" y="66"/>
                    <a:pt x="50" y="67"/>
                  </a:cubicBezTo>
                  <a:cubicBezTo>
                    <a:pt x="49" y="68"/>
                    <a:pt x="49" y="69"/>
                    <a:pt x="49" y="69"/>
                  </a:cubicBezTo>
                  <a:cubicBezTo>
                    <a:pt x="49" y="70"/>
                    <a:pt x="49" y="71"/>
                    <a:pt x="49" y="72"/>
                  </a:cubicBezTo>
                  <a:cubicBezTo>
                    <a:pt x="50" y="74"/>
                    <a:pt x="50" y="77"/>
                    <a:pt x="49" y="81"/>
                  </a:cubicBezTo>
                  <a:cubicBezTo>
                    <a:pt x="48" y="85"/>
                    <a:pt x="46" y="89"/>
                    <a:pt x="45" y="90"/>
                  </a:cubicBezTo>
                  <a:cubicBezTo>
                    <a:pt x="44" y="91"/>
                    <a:pt x="44" y="92"/>
                    <a:pt x="44" y="92"/>
                  </a:cubicBezTo>
                  <a:cubicBezTo>
                    <a:pt x="44" y="92"/>
                    <a:pt x="44" y="92"/>
                    <a:pt x="44" y="92"/>
                  </a:cubicBezTo>
                  <a:cubicBezTo>
                    <a:pt x="43" y="92"/>
                    <a:pt x="41" y="92"/>
                    <a:pt x="40" y="89"/>
                  </a:cubicBezTo>
                  <a:cubicBezTo>
                    <a:pt x="40" y="89"/>
                    <a:pt x="39" y="87"/>
                    <a:pt x="39" y="87"/>
                  </a:cubicBezTo>
                  <a:cubicBezTo>
                    <a:pt x="39" y="86"/>
                    <a:pt x="39" y="86"/>
                    <a:pt x="39" y="87"/>
                  </a:cubicBezTo>
                  <a:cubicBezTo>
                    <a:pt x="38" y="87"/>
                    <a:pt x="36" y="90"/>
                    <a:pt x="32" y="90"/>
                  </a:cubicBezTo>
                  <a:cubicBezTo>
                    <a:pt x="28" y="90"/>
                    <a:pt x="28" y="90"/>
                    <a:pt x="28" y="90"/>
                  </a:cubicBezTo>
                  <a:cubicBezTo>
                    <a:pt x="28" y="90"/>
                    <a:pt x="27" y="90"/>
                    <a:pt x="27" y="90"/>
                  </a:cubicBezTo>
                  <a:cubicBezTo>
                    <a:pt x="27" y="90"/>
                    <a:pt x="24" y="83"/>
                    <a:pt x="24" y="83"/>
                  </a:cubicBezTo>
                  <a:cubicBezTo>
                    <a:pt x="24" y="83"/>
                    <a:pt x="24" y="83"/>
                    <a:pt x="23" y="83"/>
                  </a:cubicBezTo>
                  <a:cubicBezTo>
                    <a:pt x="23" y="83"/>
                    <a:pt x="20" y="83"/>
                    <a:pt x="20" y="83"/>
                  </a:cubicBezTo>
                  <a:cubicBezTo>
                    <a:pt x="20" y="83"/>
                    <a:pt x="19" y="83"/>
                    <a:pt x="19" y="83"/>
                  </a:cubicBezTo>
                  <a:cubicBezTo>
                    <a:pt x="19" y="84"/>
                    <a:pt x="18" y="87"/>
                    <a:pt x="18" y="87"/>
                  </a:cubicBezTo>
                  <a:cubicBezTo>
                    <a:pt x="18" y="87"/>
                    <a:pt x="18" y="89"/>
                    <a:pt x="17" y="89"/>
                  </a:cubicBezTo>
                  <a:cubicBezTo>
                    <a:pt x="17" y="89"/>
                    <a:pt x="15" y="90"/>
                    <a:pt x="15" y="90"/>
                  </a:cubicBezTo>
                  <a:cubicBezTo>
                    <a:pt x="14" y="90"/>
                    <a:pt x="14" y="90"/>
                    <a:pt x="13" y="90"/>
                  </a:cubicBezTo>
                  <a:cubicBezTo>
                    <a:pt x="13" y="90"/>
                    <a:pt x="11" y="90"/>
                    <a:pt x="10" y="90"/>
                  </a:cubicBezTo>
                  <a:cubicBezTo>
                    <a:pt x="9" y="91"/>
                    <a:pt x="9" y="90"/>
                    <a:pt x="7" y="90"/>
                  </a:cubicBezTo>
                  <a:cubicBezTo>
                    <a:pt x="5" y="90"/>
                    <a:pt x="7" y="91"/>
                    <a:pt x="7" y="91"/>
                  </a:cubicBezTo>
                  <a:cubicBezTo>
                    <a:pt x="7" y="92"/>
                    <a:pt x="7" y="94"/>
                    <a:pt x="6" y="96"/>
                  </a:cubicBezTo>
                  <a:cubicBezTo>
                    <a:pt x="6" y="96"/>
                    <a:pt x="6" y="97"/>
                    <a:pt x="6" y="97"/>
                  </a:cubicBezTo>
                  <a:cubicBezTo>
                    <a:pt x="7" y="98"/>
                    <a:pt x="9" y="100"/>
                    <a:pt x="9" y="100"/>
                  </a:cubicBezTo>
                  <a:cubicBezTo>
                    <a:pt x="9" y="100"/>
                    <a:pt x="10" y="100"/>
                    <a:pt x="9" y="100"/>
                  </a:cubicBezTo>
                  <a:cubicBezTo>
                    <a:pt x="9" y="101"/>
                    <a:pt x="8" y="102"/>
                    <a:pt x="9" y="103"/>
                  </a:cubicBezTo>
                  <a:cubicBezTo>
                    <a:pt x="11" y="104"/>
                    <a:pt x="13" y="104"/>
                    <a:pt x="12" y="105"/>
                  </a:cubicBezTo>
                  <a:cubicBezTo>
                    <a:pt x="11" y="106"/>
                    <a:pt x="11" y="106"/>
                    <a:pt x="11" y="107"/>
                  </a:cubicBezTo>
                  <a:cubicBezTo>
                    <a:pt x="11" y="108"/>
                    <a:pt x="12" y="109"/>
                    <a:pt x="11" y="110"/>
                  </a:cubicBezTo>
                  <a:cubicBezTo>
                    <a:pt x="11" y="110"/>
                    <a:pt x="10" y="110"/>
                    <a:pt x="10" y="110"/>
                  </a:cubicBezTo>
                  <a:cubicBezTo>
                    <a:pt x="9" y="109"/>
                    <a:pt x="7" y="108"/>
                    <a:pt x="6" y="108"/>
                  </a:cubicBezTo>
                  <a:cubicBezTo>
                    <a:pt x="5" y="107"/>
                    <a:pt x="5" y="107"/>
                    <a:pt x="5" y="107"/>
                  </a:cubicBezTo>
                  <a:cubicBezTo>
                    <a:pt x="5" y="108"/>
                    <a:pt x="5" y="108"/>
                    <a:pt x="5" y="108"/>
                  </a:cubicBezTo>
                  <a:cubicBezTo>
                    <a:pt x="4" y="108"/>
                    <a:pt x="2" y="108"/>
                    <a:pt x="0" y="113"/>
                  </a:cubicBezTo>
                  <a:cubicBezTo>
                    <a:pt x="3" y="116"/>
                    <a:pt x="6" y="119"/>
                    <a:pt x="7" y="119"/>
                  </a:cubicBezTo>
                  <a:cubicBezTo>
                    <a:pt x="8" y="121"/>
                    <a:pt x="11" y="125"/>
                    <a:pt x="13" y="129"/>
                  </a:cubicBezTo>
                  <a:cubicBezTo>
                    <a:pt x="15" y="128"/>
                    <a:pt x="16" y="127"/>
                    <a:pt x="17" y="127"/>
                  </a:cubicBezTo>
                  <a:cubicBezTo>
                    <a:pt x="17" y="126"/>
                    <a:pt x="20" y="124"/>
                    <a:pt x="20" y="124"/>
                  </a:cubicBezTo>
                  <a:cubicBezTo>
                    <a:pt x="21" y="124"/>
                    <a:pt x="22" y="123"/>
                    <a:pt x="23" y="123"/>
                  </a:cubicBezTo>
                  <a:cubicBezTo>
                    <a:pt x="23" y="122"/>
                    <a:pt x="24" y="121"/>
                    <a:pt x="24" y="121"/>
                  </a:cubicBezTo>
                  <a:cubicBezTo>
                    <a:pt x="24" y="121"/>
                    <a:pt x="24" y="120"/>
                    <a:pt x="25" y="120"/>
                  </a:cubicBezTo>
                  <a:cubicBezTo>
                    <a:pt x="25" y="121"/>
                    <a:pt x="27" y="123"/>
                    <a:pt x="29" y="12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4" name="Freeform 964">
              <a:extLst>
                <a:ext uri="{FF2B5EF4-FFF2-40B4-BE49-F238E27FC236}">
                  <a16:creationId xmlns:a16="http://schemas.microsoft.com/office/drawing/2014/main" id="{D4E48D34-4799-47E8-B784-1B5364262AA3}"/>
                </a:ext>
              </a:extLst>
            </p:cNvPr>
            <p:cNvSpPr>
              <a:spLocks/>
            </p:cNvSpPr>
            <p:nvPr/>
          </p:nvSpPr>
          <p:spPr bwMode="auto">
            <a:xfrm>
              <a:off x="3799" y="2458"/>
              <a:ext cx="267" cy="179"/>
            </a:xfrm>
            <a:custGeom>
              <a:avLst/>
              <a:gdLst>
                <a:gd name="T0" fmla="*/ 184 w 193"/>
                <a:gd name="T1" fmla="*/ 75 h 130"/>
                <a:gd name="T2" fmla="*/ 177 w 193"/>
                <a:gd name="T3" fmla="*/ 65 h 130"/>
                <a:gd name="T4" fmla="*/ 161 w 193"/>
                <a:gd name="T5" fmla="*/ 49 h 130"/>
                <a:gd name="T6" fmla="*/ 146 w 193"/>
                <a:gd name="T7" fmla="*/ 39 h 130"/>
                <a:gd name="T8" fmla="*/ 140 w 193"/>
                <a:gd name="T9" fmla="*/ 33 h 130"/>
                <a:gd name="T10" fmla="*/ 134 w 193"/>
                <a:gd name="T11" fmla="*/ 28 h 130"/>
                <a:gd name="T12" fmla="*/ 138 w 193"/>
                <a:gd name="T13" fmla="*/ 18 h 130"/>
                <a:gd name="T14" fmla="*/ 125 w 193"/>
                <a:gd name="T15" fmla="*/ 0 h 130"/>
                <a:gd name="T16" fmla="*/ 113 w 193"/>
                <a:gd name="T17" fmla="*/ 2 h 130"/>
                <a:gd name="T18" fmla="*/ 107 w 193"/>
                <a:gd name="T19" fmla="*/ 9 h 130"/>
                <a:gd name="T20" fmla="*/ 86 w 193"/>
                <a:gd name="T21" fmla="*/ 28 h 130"/>
                <a:gd name="T22" fmla="*/ 66 w 193"/>
                <a:gd name="T23" fmla="*/ 31 h 130"/>
                <a:gd name="T24" fmla="*/ 69 w 193"/>
                <a:gd name="T25" fmla="*/ 35 h 130"/>
                <a:gd name="T26" fmla="*/ 52 w 193"/>
                <a:gd name="T27" fmla="*/ 44 h 130"/>
                <a:gd name="T28" fmla="*/ 41 w 193"/>
                <a:gd name="T29" fmla="*/ 47 h 130"/>
                <a:gd name="T30" fmla="*/ 32 w 193"/>
                <a:gd name="T31" fmla="*/ 46 h 130"/>
                <a:gd name="T32" fmla="*/ 28 w 193"/>
                <a:gd name="T33" fmla="*/ 49 h 130"/>
                <a:gd name="T34" fmla="*/ 15 w 193"/>
                <a:gd name="T35" fmla="*/ 52 h 130"/>
                <a:gd name="T36" fmla="*/ 8 w 193"/>
                <a:gd name="T37" fmla="*/ 62 h 130"/>
                <a:gd name="T38" fmla="*/ 0 w 193"/>
                <a:gd name="T39" fmla="*/ 72 h 130"/>
                <a:gd name="T40" fmla="*/ 2 w 193"/>
                <a:gd name="T41" fmla="*/ 83 h 130"/>
                <a:gd name="T42" fmla="*/ 4 w 193"/>
                <a:gd name="T43" fmla="*/ 94 h 130"/>
                <a:gd name="T44" fmla="*/ 11 w 193"/>
                <a:gd name="T45" fmla="*/ 102 h 130"/>
                <a:gd name="T46" fmla="*/ 9 w 193"/>
                <a:gd name="T47" fmla="*/ 104 h 130"/>
                <a:gd name="T48" fmla="*/ 21 w 193"/>
                <a:gd name="T49" fmla="*/ 116 h 130"/>
                <a:gd name="T50" fmla="*/ 26 w 193"/>
                <a:gd name="T51" fmla="*/ 130 h 130"/>
                <a:gd name="T52" fmla="*/ 31 w 193"/>
                <a:gd name="T53" fmla="*/ 116 h 130"/>
                <a:gd name="T54" fmla="*/ 41 w 193"/>
                <a:gd name="T55" fmla="*/ 109 h 130"/>
                <a:gd name="T56" fmla="*/ 59 w 193"/>
                <a:gd name="T57" fmla="*/ 109 h 130"/>
                <a:gd name="T58" fmla="*/ 62 w 193"/>
                <a:gd name="T59" fmla="*/ 110 h 130"/>
                <a:gd name="T60" fmla="*/ 62 w 193"/>
                <a:gd name="T61" fmla="*/ 98 h 130"/>
                <a:gd name="T62" fmla="*/ 70 w 193"/>
                <a:gd name="T63" fmla="*/ 89 h 130"/>
                <a:gd name="T64" fmla="*/ 81 w 193"/>
                <a:gd name="T65" fmla="*/ 89 h 130"/>
                <a:gd name="T66" fmla="*/ 90 w 193"/>
                <a:gd name="T67" fmla="*/ 96 h 130"/>
                <a:gd name="T68" fmla="*/ 114 w 193"/>
                <a:gd name="T69" fmla="*/ 101 h 130"/>
                <a:gd name="T70" fmla="*/ 124 w 193"/>
                <a:gd name="T71" fmla="*/ 93 h 130"/>
                <a:gd name="T72" fmla="*/ 133 w 193"/>
                <a:gd name="T73" fmla="*/ 95 h 130"/>
                <a:gd name="T74" fmla="*/ 147 w 193"/>
                <a:gd name="T75" fmla="*/ 88 h 130"/>
                <a:gd name="T76" fmla="*/ 152 w 193"/>
                <a:gd name="T77" fmla="*/ 90 h 130"/>
                <a:gd name="T78" fmla="*/ 163 w 193"/>
                <a:gd name="T79" fmla="*/ 84 h 130"/>
                <a:gd name="T80" fmla="*/ 177 w 193"/>
                <a:gd name="T81" fmla="*/ 87 h 130"/>
                <a:gd name="T82" fmla="*/ 193 w 193"/>
                <a:gd name="T83" fmla="*/ 8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3" h="130">
                  <a:moveTo>
                    <a:pt x="191" y="81"/>
                  </a:moveTo>
                  <a:cubicBezTo>
                    <a:pt x="191" y="79"/>
                    <a:pt x="187" y="77"/>
                    <a:pt x="187" y="77"/>
                  </a:cubicBezTo>
                  <a:cubicBezTo>
                    <a:pt x="186" y="76"/>
                    <a:pt x="185" y="76"/>
                    <a:pt x="184" y="75"/>
                  </a:cubicBezTo>
                  <a:cubicBezTo>
                    <a:pt x="183" y="74"/>
                    <a:pt x="181" y="73"/>
                    <a:pt x="180" y="73"/>
                  </a:cubicBezTo>
                  <a:cubicBezTo>
                    <a:pt x="179" y="73"/>
                    <a:pt x="178" y="72"/>
                    <a:pt x="177" y="70"/>
                  </a:cubicBezTo>
                  <a:cubicBezTo>
                    <a:pt x="176" y="68"/>
                    <a:pt x="177" y="65"/>
                    <a:pt x="177" y="65"/>
                  </a:cubicBezTo>
                  <a:cubicBezTo>
                    <a:pt x="178" y="64"/>
                    <a:pt x="177" y="64"/>
                    <a:pt x="177" y="64"/>
                  </a:cubicBezTo>
                  <a:cubicBezTo>
                    <a:pt x="177" y="64"/>
                    <a:pt x="162" y="50"/>
                    <a:pt x="162" y="50"/>
                  </a:cubicBezTo>
                  <a:cubicBezTo>
                    <a:pt x="161" y="50"/>
                    <a:pt x="161" y="50"/>
                    <a:pt x="161" y="49"/>
                  </a:cubicBezTo>
                  <a:cubicBezTo>
                    <a:pt x="161" y="47"/>
                    <a:pt x="160" y="45"/>
                    <a:pt x="158" y="43"/>
                  </a:cubicBezTo>
                  <a:cubicBezTo>
                    <a:pt x="155" y="42"/>
                    <a:pt x="147" y="40"/>
                    <a:pt x="146" y="40"/>
                  </a:cubicBezTo>
                  <a:cubicBezTo>
                    <a:pt x="146" y="40"/>
                    <a:pt x="146" y="39"/>
                    <a:pt x="146" y="39"/>
                  </a:cubicBezTo>
                  <a:cubicBezTo>
                    <a:pt x="146" y="39"/>
                    <a:pt x="145" y="35"/>
                    <a:pt x="145" y="34"/>
                  </a:cubicBezTo>
                  <a:cubicBezTo>
                    <a:pt x="145" y="34"/>
                    <a:pt x="144" y="34"/>
                    <a:pt x="144" y="34"/>
                  </a:cubicBezTo>
                  <a:cubicBezTo>
                    <a:pt x="144" y="34"/>
                    <a:pt x="142" y="33"/>
                    <a:pt x="140" y="33"/>
                  </a:cubicBezTo>
                  <a:cubicBezTo>
                    <a:pt x="138" y="33"/>
                    <a:pt x="136" y="33"/>
                    <a:pt x="136" y="33"/>
                  </a:cubicBezTo>
                  <a:cubicBezTo>
                    <a:pt x="135" y="33"/>
                    <a:pt x="135" y="33"/>
                    <a:pt x="135" y="33"/>
                  </a:cubicBezTo>
                  <a:cubicBezTo>
                    <a:pt x="135" y="32"/>
                    <a:pt x="134" y="28"/>
                    <a:pt x="134" y="28"/>
                  </a:cubicBezTo>
                  <a:cubicBezTo>
                    <a:pt x="134" y="27"/>
                    <a:pt x="135" y="27"/>
                    <a:pt x="135" y="27"/>
                  </a:cubicBezTo>
                  <a:cubicBezTo>
                    <a:pt x="138" y="25"/>
                    <a:pt x="137" y="22"/>
                    <a:pt x="137" y="21"/>
                  </a:cubicBezTo>
                  <a:cubicBezTo>
                    <a:pt x="136" y="20"/>
                    <a:pt x="137" y="19"/>
                    <a:pt x="138" y="18"/>
                  </a:cubicBezTo>
                  <a:cubicBezTo>
                    <a:pt x="138" y="17"/>
                    <a:pt x="137" y="15"/>
                    <a:pt x="135" y="14"/>
                  </a:cubicBezTo>
                  <a:cubicBezTo>
                    <a:pt x="134" y="12"/>
                    <a:pt x="125" y="0"/>
                    <a:pt x="125" y="0"/>
                  </a:cubicBezTo>
                  <a:cubicBezTo>
                    <a:pt x="125" y="0"/>
                    <a:pt x="125" y="0"/>
                    <a:pt x="125" y="0"/>
                  </a:cubicBezTo>
                  <a:cubicBezTo>
                    <a:pt x="122" y="0"/>
                    <a:pt x="118" y="0"/>
                    <a:pt x="118" y="0"/>
                  </a:cubicBezTo>
                  <a:cubicBezTo>
                    <a:pt x="118" y="0"/>
                    <a:pt x="117" y="0"/>
                    <a:pt x="117" y="0"/>
                  </a:cubicBezTo>
                  <a:cubicBezTo>
                    <a:pt x="117" y="0"/>
                    <a:pt x="113" y="2"/>
                    <a:pt x="113" y="2"/>
                  </a:cubicBezTo>
                  <a:cubicBezTo>
                    <a:pt x="112" y="3"/>
                    <a:pt x="110" y="3"/>
                    <a:pt x="109" y="4"/>
                  </a:cubicBezTo>
                  <a:cubicBezTo>
                    <a:pt x="108" y="4"/>
                    <a:pt x="108" y="5"/>
                    <a:pt x="108" y="6"/>
                  </a:cubicBezTo>
                  <a:cubicBezTo>
                    <a:pt x="108" y="7"/>
                    <a:pt x="107" y="9"/>
                    <a:pt x="107" y="9"/>
                  </a:cubicBezTo>
                  <a:cubicBezTo>
                    <a:pt x="107" y="9"/>
                    <a:pt x="96" y="22"/>
                    <a:pt x="95" y="22"/>
                  </a:cubicBezTo>
                  <a:cubicBezTo>
                    <a:pt x="94" y="23"/>
                    <a:pt x="92" y="25"/>
                    <a:pt x="90" y="26"/>
                  </a:cubicBezTo>
                  <a:cubicBezTo>
                    <a:pt x="88" y="28"/>
                    <a:pt x="87" y="28"/>
                    <a:pt x="86" y="28"/>
                  </a:cubicBezTo>
                  <a:cubicBezTo>
                    <a:pt x="86" y="28"/>
                    <a:pt x="77" y="28"/>
                    <a:pt x="74" y="28"/>
                  </a:cubicBezTo>
                  <a:cubicBezTo>
                    <a:pt x="71" y="28"/>
                    <a:pt x="68" y="29"/>
                    <a:pt x="67" y="30"/>
                  </a:cubicBezTo>
                  <a:cubicBezTo>
                    <a:pt x="67" y="30"/>
                    <a:pt x="66" y="30"/>
                    <a:pt x="66" y="31"/>
                  </a:cubicBezTo>
                  <a:cubicBezTo>
                    <a:pt x="66" y="32"/>
                    <a:pt x="67" y="32"/>
                    <a:pt x="68" y="33"/>
                  </a:cubicBezTo>
                  <a:cubicBezTo>
                    <a:pt x="69" y="34"/>
                    <a:pt x="69" y="34"/>
                    <a:pt x="69" y="34"/>
                  </a:cubicBezTo>
                  <a:cubicBezTo>
                    <a:pt x="69" y="35"/>
                    <a:pt x="69" y="35"/>
                    <a:pt x="69" y="35"/>
                  </a:cubicBezTo>
                  <a:cubicBezTo>
                    <a:pt x="69" y="35"/>
                    <a:pt x="65" y="40"/>
                    <a:pt x="64" y="42"/>
                  </a:cubicBezTo>
                  <a:cubicBezTo>
                    <a:pt x="62" y="43"/>
                    <a:pt x="61" y="44"/>
                    <a:pt x="58" y="44"/>
                  </a:cubicBezTo>
                  <a:cubicBezTo>
                    <a:pt x="56" y="43"/>
                    <a:pt x="53" y="44"/>
                    <a:pt x="52" y="44"/>
                  </a:cubicBezTo>
                  <a:cubicBezTo>
                    <a:pt x="52" y="44"/>
                    <a:pt x="46" y="45"/>
                    <a:pt x="46" y="46"/>
                  </a:cubicBezTo>
                  <a:cubicBezTo>
                    <a:pt x="45" y="46"/>
                    <a:pt x="43" y="47"/>
                    <a:pt x="42" y="47"/>
                  </a:cubicBezTo>
                  <a:cubicBezTo>
                    <a:pt x="41" y="47"/>
                    <a:pt x="41" y="47"/>
                    <a:pt x="41" y="47"/>
                  </a:cubicBezTo>
                  <a:cubicBezTo>
                    <a:pt x="41" y="47"/>
                    <a:pt x="36" y="50"/>
                    <a:pt x="36" y="50"/>
                  </a:cubicBezTo>
                  <a:cubicBezTo>
                    <a:pt x="35" y="51"/>
                    <a:pt x="35" y="50"/>
                    <a:pt x="35" y="50"/>
                  </a:cubicBezTo>
                  <a:cubicBezTo>
                    <a:pt x="34" y="48"/>
                    <a:pt x="32" y="47"/>
                    <a:pt x="32" y="46"/>
                  </a:cubicBezTo>
                  <a:cubicBezTo>
                    <a:pt x="31" y="46"/>
                    <a:pt x="30" y="46"/>
                    <a:pt x="30" y="47"/>
                  </a:cubicBezTo>
                  <a:cubicBezTo>
                    <a:pt x="30" y="47"/>
                    <a:pt x="29" y="48"/>
                    <a:pt x="29" y="48"/>
                  </a:cubicBezTo>
                  <a:cubicBezTo>
                    <a:pt x="29" y="49"/>
                    <a:pt x="29" y="49"/>
                    <a:pt x="28" y="49"/>
                  </a:cubicBezTo>
                  <a:cubicBezTo>
                    <a:pt x="27" y="49"/>
                    <a:pt x="24" y="50"/>
                    <a:pt x="22" y="50"/>
                  </a:cubicBezTo>
                  <a:cubicBezTo>
                    <a:pt x="20" y="51"/>
                    <a:pt x="17" y="51"/>
                    <a:pt x="16" y="51"/>
                  </a:cubicBezTo>
                  <a:cubicBezTo>
                    <a:pt x="16" y="51"/>
                    <a:pt x="15" y="52"/>
                    <a:pt x="15" y="52"/>
                  </a:cubicBezTo>
                  <a:cubicBezTo>
                    <a:pt x="14" y="53"/>
                    <a:pt x="13" y="54"/>
                    <a:pt x="13" y="55"/>
                  </a:cubicBezTo>
                  <a:cubicBezTo>
                    <a:pt x="12" y="55"/>
                    <a:pt x="12" y="56"/>
                    <a:pt x="12" y="56"/>
                  </a:cubicBezTo>
                  <a:cubicBezTo>
                    <a:pt x="12" y="56"/>
                    <a:pt x="9" y="61"/>
                    <a:pt x="8" y="62"/>
                  </a:cubicBezTo>
                  <a:cubicBezTo>
                    <a:pt x="8" y="62"/>
                    <a:pt x="7" y="65"/>
                    <a:pt x="7" y="66"/>
                  </a:cubicBezTo>
                  <a:cubicBezTo>
                    <a:pt x="6" y="66"/>
                    <a:pt x="5" y="70"/>
                    <a:pt x="4" y="71"/>
                  </a:cubicBezTo>
                  <a:cubicBezTo>
                    <a:pt x="2" y="72"/>
                    <a:pt x="1" y="72"/>
                    <a:pt x="0" y="72"/>
                  </a:cubicBezTo>
                  <a:cubicBezTo>
                    <a:pt x="0" y="72"/>
                    <a:pt x="0" y="72"/>
                    <a:pt x="0" y="73"/>
                  </a:cubicBezTo>
                  <a:cubicBezTo>
                    <a:pt x="1" y="73"/>
                    <a:pt x="3" y="75"/>
                    <a:pt x="3" y="77"/>
                  </a:cubicBezTo>
                  <a:cubicBezTo>
                    <a:pt x="3" y="79"/>
                    <a:pt x="2" y="82"/>
                    <a:pt x="2" y="83"/>
                  </a:cubicBezTo>
                  <a:cubicBezTo>
                    <a:pt x="2" y="83"/>
                    <a:pt x="2" y="84"/>
                    <a:pt x="2" y="84"/>
                  </a:cubicBezTo>
                  <a:cubicBezTo>
                    <a:pt x="2" y="85"/>
                    <a:pt x="4" y="89"/>
                    <a:pt x="4" y="89"/>
                  </a:cubicBezTo>
                  <a:cubicBezTo>
                    <a:pt x="4" y="89"/>
                    <a:pt x="4" y="94"/>
                    <a:pt x="4" y="94"/>
                  </a:cubicBezTo>
                  <a:cubicBezTo>
                    <a:pt x="4" y="94"/>
                    <a:pt x="4" y="95"/>
                    <a:pt x="5" y="95"/>
                  </a:cubicBezTo>
                  <a:cubicBezTo>
                    <a:pt x="5" y="95"/>
                    <a:pt x="6" y="96"/>
                    <a:pt x="7" y="97"/>
                  </a:cubicBezTo>
                  <a:cubicBezTo>
                    <a:pt x="7" y="97"/>
                    <a:pt x="11" y="102"/>
                    <a:pt x="11" y="102"/>
                  </a:cubicBezTo>
                  <a:cubicBezTo>
                    <a:pt x="11" y="103"/>
                    <a:pt x="11" y="103"/>
                    <a:pt x="11" y="103"/>
                  </a:cubicBezTo>
                  <a:cubicBezTo>
                    <a:pt x="10" y="103"/>
                    <a:pt x="10" y="103"/>
                    <a:pt x="10" y="103"/>
                  </a:cubicBezTo>
                  <a:cubicBezTo>
                    <a:pt x="9" y="103"/>
                    <a:pt x="9" y="103"/>
                    <a:pt x="9" y="104"/>
                  </a:cubicBezTo>
                  <a:cubicBezTo>
                    <a:pt x="10" y="104"/>
                    <a:pt x="12" y="108"/>
                    <a:pt x="12" y="109"/>
                  </a:cubicBezTo>
                  <a:cubicBezTo>
                    <a:pt x="13" y="109"/>
                    <a:pt x="15" y="111"/>
                    <a:pt x="15" y="112"/>
                  </a:cubicBezTo>
                  <a:cubicBezTo>
                    <a:pt x="16" y="112"/>
                    <a:pt x="20" y="115"/>
                    <a:pt x="21" y="116"/>
                  </a:cubicBezTo>
                  <a:cubicBezTo>
                    <a:pt x="22" y="116"/>
                    <a:pt x="25" y="119"/>
                    <a:pt x="25" y="122"/>
                  </a:cubicBezTo>
                  <a:cubicBezTo>
                    <a:pt x="25" y="122"/>
                    <a:pt x="25" y="123"/>
                    <a:pt x="25" y="123"/>
                  </a:cubicBezTo>
                  <a:cubicBezTo>
                    <a:pt x="25" y="124"/>
                    <a:pt x="26" y="128"/>
                    <a:pt x="26" y="130"/>
                  </a:cubicBezTo>
                  <a:cubicBezTo>
                    <a:pt x="26" y="130"/>
                    <a:pt x="26" y="130"/>
                    <a:pt x="27" y="129"/>
                  </a:cubicBezTo>
                  <a:cubicBezTo>
                    <a:pt x="27" y="129"/>
                    <a:pt x="30" y="123"/>
                    <a:pt x="30" y="122"/>
                  </a:cubicBezTo>
                  <a:cubicBezTo>
                    <a:pt x="30" y="120"/>
                    <a:pt x="30" y="117"/>
                    <a:pt x="31" y="116"/>
                  </a:cubicBezTo>
                  <a:cubicBezTo>
                    <a:pt x="31" y="115"/>
                    <a:pt x="31" y="114"/>
                    <a:pt x="31" y="113"/>
                  </a:cubicBezTo>
                  <a:cubicBezTo>
                    <a:pt x="31" y="113"/>
                    <a:pt x="31" y="111"/>
                    <a:pt x="33" y="111"/>
                  </a:cubicBezTo>
                  <a:cubicBezTo>
                    <a:pt x="35" y="110"/>
                    <a:pt x="39" y="109"/>
                    <a:pt x="41" y="109"/>
                  </a:cubicBezTo>
                  <a:cubicBezTo>
                    <a:pt x="43" y="109"/>
                    <a:pt x="44" y="108"/>
                    <a:pt x="44" y="108"/>
                  </a:cubicBezTo>
                  <a:cubicBezTo>
                    <a:pt x="45" y="108"/>
                    <a:pt x="56" y="109"/>
                    <a:pt x="57" y="109"/>
                  </a:cubicBezTo>
                  <a:cubicBezTo>
                    <a:pt x="57" y="109"/>
                    <a:pt x="59" y="110"/>
                    <a:pt x="59" y="109"/>
                  </a:cubicBezTo>
                  <a:cubicBezTo>
                    <a:pt x="60" y="109"/>
                    <a:pt x="60" y="109"/>
                    <a:pt x="60" y="109"/>
                  </a:cubicBezTo>
                  <a:cubicBezTo>
                    <a:pt x="60" y="109"/>
                    <a:pt x="61" y="110"/>
                    <a:pt x="62" y="111"/>
                  </a:cubicBezTo>
                  <a:cubicBezTo>
                    <a:pt x="62" y="111"/>
                    <a:pt x="62" y="111"/>
                    <a:pt x="62" y="110"/>
                  </a:cubicBezTo>
                  <a:cubicBezTo>
                    <a:pt x="62" y="105"/>
                    <a:pt x="62" y="103"/>
                    <a:pt x="62" y="102"/>
                  </a:cubicBezTo>
                  <a:cubicBezTo>
                    <a:pt x="62" y="101"/>
                    <a:pt x="62" y="101"/>
                    <a:pt x="61" y="100"/>
                  </a:cubicBezTo>
                  <a:cubicBezTo>
                    <a:pt x="61" y="99"/>
                    <a:pt x="61" y="99"/>
                    <a:pt x="62" y="98"/>
                  </a:cubicBezTo>
                  <a:cubicBezTo>
                    <a:pt x="63" y="98"/>
                    <a:pt x="64" y="98"/>
                    <a:pt x="65" y="97"/>
                  </a:cubicBezTo>
                  <a:cubicBezTo>
                    <a:pt x="66" y="96"/>
                    <a:pt x="69" y="91"/>
                    <a:pt x="69" y="91"/>
                  </a:cubicBezTo>
                  <a:cubicBezTo>
                    <a:pt x="69" y="90"/>
                    <a:pt x="69" y="90"/>
                    <a:pt x="70" y="89"/>
                  </a:cubicBezTo>
                  <a:cubicBezTo>
                    <a:pt x="71" y="89"/>
                    <a:pt x="74" y="87"/>
                    <a:pt x="77" y="87"/>
                  </a:cubicBezTo>
                  <a:cubicBezTo>
                    <a:pt x="80" y="87"/>
                    <a:pt x="81" y="88"/>
                    <a:pt x="81" y="88"/>
                  </a:cubicBezTo>
                  <a:cubicBezTo>
                    <a:pt x="81" y="88"/>
                    <a:pt x="81" y="89"/>
                    <a:pt x="81" y="89"/>
                  </a:cubicBezTo>
                  <a:cubicBezTo>
                    <a:pt x="82" y="89"/>
                    <a:pt x="83" y="89"/>
                    <a:pt x="83" y="89"/>
                  </a:cubicBezTo>
                  <a:cubicBezTo>
                    <a:pt x="83" y="90"/>
                    <a:pt x="89" y="95"/>
                    <a:pt x="89" y="95"/>
                  </a:cubicBezTo>
                  <a:cubicBezTo>
                    <a:pt x="89" y="95"/>
                    <a:pt x="90" y="96"/>
                    <a:pt x="90" y="96"/>
                  </a:cubicBezTo>
                  <a:cubicBezTo>
                    <a:pt x="91" y="96"/>
                    <a:pt x="103" y="99"/>
                    <a:pt x="103" y="99"/>
                  </a:cubicBezTo>
                  <a:cubicBezTo>
                    <a:pt x="103" y="99"/>
                    <a:pt x="104" y="100"/>
                    <a:pt x="104" y="100"/>
                  </a:cubicBezTo>
                  <a:cubicBezTo>
                    <a:pt x="104" y="100"/>
                    <a:pt x="113" y="100"/>
                    <a:pt x="114" y="101"/>
                  </a:cubicBezTo>
                  <a:cubicBezTo>
                    <a:pt x="115" y="101"/>
                    <a:pt x="119" y="101"/>
                    <a:pt x="119" y="101"/>
                  </a:cubicBezTo>
                  <a:cubicBezTo>
                    <a:pt x="119" y="101"/>
                    <a:pt x="119" y="101"/>
                    <a:pt x="119" y="101"/>
                  </a:cubicBezTo>
                  <a:cubicBezTo>
                    <a:pt x="120" y="100"/>
                    <a:pt x="123" y="94"/>
                    <a:pt x="124" y="93"/>
                  </a:cubicBezTo>
                  <a:cubicBezTo>
                    <a:pt x="125" y="92"/>
                    <a:pt x="125" y="91"/>
                    <a:pt x="126" y="91"/>
                  </a:cubicBezTo>
                  <a:cubicBezTo>
                    <a:pt x="127" y="92"/>
                    <a:pt x="129" y="92"/>
                    <a:pt x="129" y="93"/>
                  </a:cubicBezTo>
                  <a:cubicBezTo>
                    <a:pt x="130" y="93"/>
                    <a:pt x="132" y="95"/>
                    <a:pt x="133" y="95"/>
                  </a:cubicBezTo>
                  <a:cubicBezTo>
                    <a:pt x="135" y="95"/>
                    <a:pt x="137" y="93"/>
                    <a:pt x="138" y="93"/>
                  </a:cubicBezTo>
                  <a:cubicBezTo>
                    <a:pt x="139" y="92"/>
                    <a:pt x="146" y="89"/>
                    <a:pt x="146" y="89"/>
                  </a:cubicBezTo>
                  <a:cubicBezTo>
                    <a:pt x="146" y="89"/>
                    <a:pt x="147" y="89"/>
                    <a:pt x="147" y="88"/>
                  </a:cubicBezTo>
                  <a:cubicBezTo>
                    <a:pt x="148" y="88"/>
                    <a:pt x="149" y="87"/>
                    <a:pt x="149" y="88"/>
                  </a:cubicBezTo>
                  <a:cubicBezTo>
                    <a:pt x="150" y="88"/>
                    <a:pt x="151" y="89"/>
                    <a:pt x="151" y="89"/>
                  </a:cubicBezTo>
                  <a:cubicBezTo>
                    <a:pt x="152" y="89"/>
                    <a:pt x="151" y="90"/>
                    <a:pt x="152" y="90"/>
                  </a:cubicBezTo>
                  <a:cubicBezTo>
                    <a:pt x="153" y="90"/>
                    <a:pt x="160" y="89"/>
                    <a:pt x="161" y="88"/>
                  </a:cubicBezTo>
                  <a:cubicBezTo>
                    <a:pt x="162" y="88"/>
                    <a:pt x="162" y="87"/>
                    <a:pt x="162" y="86"/>
                  </a:cubicBezTo>
                  <a:cubicBezTo>
                    <a:pt x="162" y="85"/>
                    <a:pt x="162" y="84"/>
                    <a:pt x="163" y="84"/>
                  </a:cubicBezTo>
                  <a:cubicBezTo>
                    <a:pt x="164" y="83"/>
                    <a:pt x="165" y="84"/>
                    <a:pt x="167" y="84"/>
                  </a:cubicBezTo>
                  <a:cubicBezTo>
                    <a:pt x="168" y="85"/>
                    <a:pt x="170" y="86"/>
                    <a:pt x="171" y="86"/>
                  </a:cubicBezTo>
                  <a:cubicBezTo>
                    <a:pt x="172" y="86"/>
                    <a:pt x="174" y="85"/>
                    <a:pt x="177" y="87"/>
                  </a:cubicBezTo>
                  <a:cubicBezTo>
                    <a:pt x="180" y="88"/>
                    <a:pt x="182" y="88"/>
                    <a:pt x="183" y="87"/>
                  </a:cubicBezTo>
                  <a:cubicBezTo>
                    <a:pt x="185" y="87"/>
                    <a:pt x="187" y="85"/>
                    <a:pt x="191" y="87"/>
                  </a:cubicBezTo>
                  <a:cubicBezTo>
                    <a:pt x="192" y="87"/>
                    <a:pt x="192" y="88"/>
                    <a:pt x="193" y="88"/>
                  </a:cubicBezTo>
                  <a:cubicBezTo>
                    <a:pt x="193" y="87"/>
                    <a:pt x="192" y="86"/>
                    <a:pt x="192" y="86"/>
                  </a:cubicBezTo>
                  <a:cubicBezTo>
                    <a:pt x="192" y="85"/>
                    <a:pt x="191" y="83"/>
                    <a:pt x="191" y="8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5" name="Freeform 965">
              <a:extLst>
                <a:ext uri="{FF2B5EF4-FFF2-40B4-BE49-F238E27FC236}">
                  <a16:creationId xmlns:a16="http://schemas.microsoft.com/office/drawing/2014/main" id="{F210D3CF-1DB7-4DAF-BAE6-D0BA897BF39B}"/>
                </a:ext>
              </a:extLst>
            </p:cNvPr>
            <p:cNvSpPr>
              <a:spLocks/>
            </p:cNvSpPr>
            <p:nvPr/>
          </p:nvSpPr>
          <p:spPr bwMode="auto">
            <a:xfrm>
              <a:off x="3950" y="2202"/>
              <a:ext cx="346" cy="409"/>
            </a:xfrm>
            <a:custGeom>
              <a:avLst/>
              <a:gdLst>
                <a:gd name="T0" fmla="*/ 219 w 250"/>
                <a:gd name="T1" fmla="*/ 121 h 298"/>
                <a:gd name="T2" fmla="*/ 226 w 250"/>
                <a:gd name="T3" fmla="*/ 95 h 298"/>
                <a:gd name="T4" fmla="*/ 234 w 250"/>
                <a:gd name="T5" fmla="*/ 92 h 298"/>
                <a:gd name="T6" fmla="*/ 243 w 250"/>
                <a:gd name="T7" fmla="*/ 87 h 298"/>
                <a:gd name="T8" fmla="*/ 246 w 250"/>
                <a:gd name="T9" fmla="*/ 77 h 298"/>
                <a:gd name="T10" fmla="*/ 228 w 250"/>
                <a:gd name="T11" fmla="*/ 29 h 298"/>
                <a:gd name="T12" fmla="*/ 206 w 250"/>
                <a:gd name="T13" fmla="*/ 0 h 298"/>
                <a:gd name="T14" fmla="*/ 194 w 250"/>
                <a:gd name="T15" fmla="*/ 9 h 298"/>
                <a:gd name="T16" fmla="*/ 182 w 250"/>
                <a:gd name="T17" fmla="*/ 21 h 298"/>
                <a:gd name="T18" fmla="*/ 170 w 250"/>
                <a:gd name="T19" fmla="*/ 18 h 298"/>
                <a:gd name="T20" fmla="*/ 144 w 250"/>
                <a:gd name="T21" fmla="*/ 17 h 298"/>
                <a:gd name="T22" fmla="*/ 141 w 250"/>
                <a:gd name="T23" fmla="*/ 17 h 298"/>
                <a:gd name="T24" fmla="*/ 47 w 250"/>
                <a:gd name="T25" fmla="*/ 49 h 298"/>
                <a:gd name="T26" fmla="*/ 33 w 250"/>
                <a:gd name="T27" fmla="*/ 52 h 298"/>
                <a:gd name="T28" fmla="*/ 33 w 250"/>
                <a:gd name="T29" fmla="*/ 114 h 298"/>
                <a:gd name="T30" fmla="*/ 19 w 250"/>
                <a:gd name="T31" fmla="*/ 115 h 298"/>
                <a:gd name="T32" fmla="*/ 12 w 250"/>
                <a:gd name="T33" fmla="*/ 131 h 298"/>
                <a:gd name="T34" fmla="*/ 10 w 250"/>
                <a:gd name="T35" fmla="*/ 137 h 298"/>
                <a:gd name="T36" fmla="*/ 5 w 250"/>
                <a:gd name="T37" fmla="*/ 143 h 298"/>
                <a:gd name="T38" fmla="*/ 4 w 250"/>
                <a:gd name="T39" fmla="*/ 154 h 298"/>
                <a:gd name="T40" fmla="*/ 8 w 250"/>
                <a:gd name="T41" fmla="*/ 160 h 298"/>
                <a:gd name="T42" fmla="*/ 11 w 250"/>
                <a:gd name="T43" fmla="*/ 170 h 298"/>
                <a:gd name="T44" fmla="*/ 18 w 250"/>
                <a:gd name="T45" fmla="*/ 182 h 298"/>
                <a:gd name="T46" fmla="*/ 26 w 250"/>
                <a:gd name="T47" fmla="*/ 201 h 298"/>
                <a:gd name="T48" fmla="*/ 26 w 250"/>
                <a:gd name="T49" fmla="*/ 214 h 298"/>
                <a:gd name="T50" fmla="*/ 27 w 250"/>
                <a:gd name="T51" fmla="*/ 220 h 298"/>
                <a:gd name="T52" fmla="*/ 36 w 250"/>
                <a:gd name="T53" fmla="*/ 221 h 298"/>
                <a:gd name="T54" fmla="*/ 49 w 250"/>
                <a:gd name="T55" fmla="*/ 230 h 298"/>
                <a:gd name="T56" fmla="*/ 68 w 250"/>
                <a:gd name="T57" fmla="*/ 251 h 298"/>
                <a:gd name="T58" fmla="*/ 71 w 250"/>
                <a:gd name="T59" fmla="*/ 260 h 298"/>
                <a:gd name="T60" fmla="*/ 82 w 250"/>
                <a:gd name="T61" fmla="*/ 268 h 298"/>
                <a:gd name="T62" fmla="*/ 89 w 250"/>
                <a:gd name="T63" fmla="*/ 279 h 298"/>
                <a:gd name="T64" fmla="*/ 103 w 250"/>
                <a:gd name="T65" fmla="*/ 284 h 298"/>
                <a:gd name="T66" fmla="*/ 115 w 250"/>
                <a:gd name="T67" fmla="*/ 282 h 298"/>
                <a:gd name="T68" fmla="*/ 121 w 250"/>
                <a:gd name="T69" fmla="*/ 287 h 298"/>
                <a:gd name="T70" fmla="*/ 132 w 250"/>
                <a:gd name="T71" fmla="*/ 297 h 298"/>
                <a:gd name="T72" fmla="*/ 138 w 250"/>
                <a:gd name="T73" fmla="*/ 294 h 298"/>
                <a:gd name="T74" fmla="*/ 146 w 250"/>
                <a:gd name="T75" fmla="*/ 295 h 298"/>
                <a:gd name="T76" fmla="*/ 151 w 250"/>
                <a:gd name="T77" fmla="*/ 296 h 298"/>
                <a:gd name="T78" fmla="*/ 155 w 250"/>
                <a:gd name="T79" fmla="*/ 298 h 298"/>
                <a:gd name="T80" fmla="*/ 171 w 250"/>
                <a:gd name="T81" fmla="*/ 294 h 298"/>
                <a:gd name="T82" fmla="*/ 187 w 250"/>
                <a:gd name="T83" fmla="*/ 282 h 298"/>
                <a:gd name="T84" fmla="*/ 208 w 250"/>
                <a:gd name="T85" fmla="*/ 279 h 298"/>
                <a:gd name="T86" fmla="*/ 203 w 250"/>
                <a:gd name="T87" fmla="*/ 269 h 298"/>
                <a:gd name="T88" fmla="*/ 186 w 250"/>
                <a:gd name="T89" fmla="*/ 246 h 298"/>
                <a:gd name="T90" fmla="*/ 167 w 250"/>
                <a:gd name="T91" fmla="*/ 232 h 298"/>
                <a:gd name="T92" fmla="*/ 169 w 250"/>
                <a:gd name="T93" fmla="*/ 225 h 298"/>
                <a:gd name="T94" fmla="*/ 179 w 250"/>
                <a:gd name="T95" fmla="*/ 224 h 298"/>
                <a:gd name="T96" fmla="*/ 183 w 250"/>
                <a:gd name="T97" fmla="*/ 210 h 298"/>
                <a:gd name="T98" fmla="*/ 186 w 250"/>
                <a:gd name="T99" fmla="*/ 193 h 298"/>
                <a:gd name="T100" fmla="*/ 195 w 250"/>
                <a:gd name="T101" fmla="*/ 189 h 298"/>
                <a:gd name="T102" fmla="*/ 198 w 250"/>
                <a:gd name="T103" fmla="*/ 174 h 298"/>
                <a:gd name="T104" fmla="*/ 207 w 250"/>
                <a:gd name="T105" fmla="*/ 161 h 298"/>
                <a:gd name="T106" fmla="*/ 219 w 250"/>
                <a:gd name="T107" fmla="*/ 14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0" h="298">
                  <a:moveTo>
                    <a:pt x="219" y="137"/>
                  </a:moveTo>
                  <a:cubicBezTo>
                    <a:pt x="219" y="134"/>
                    <a:pt x="219" y="132"/>
                    <a:pt x="218" y="129"/>
                  </a:cubicBezTo>
                  <a:cubicBezTo>
                    <a:pt x="218" y="126"/>
                    <a:pt x="219" y="122"/>
                    <a:pt x="219" y="121"/>
                  </a:cubicBezTo>
                  <a:cubicBezTo>
                    <a:pt x="219" y="120"/>
                    <a:pt x="225" y="105"/>
                    <a:pt x="225" y="104"/>
                  </a:cubicBezTo>
                  <a:cubicBezTo>
                    <a:pt x="225" y="104"/>
                    <a:pt x="225" y="103"/>
                    <a:pt x="225" y="103"/>
                  </a:cubicBezTo>
                  <a:cubicBezTo>
                    <a:pt x="225" y="103"/>
                    <a:pt x="226" y="96"/>
                    <a:pt x="226" y="95"/>
                  </a:cubicBezTo>
                  <a:cubicBezTo>
                    <a:pt x="226" y="94"/>
                    <a:pt x="226" y="94"/>
                    <a:pt x="226" y="94"/>
                  </a:cubicBezTo>
                  <a:cubicBezTo>
                    <a:pt x="226" y="94"/>
                    <a:pt x="230" y="95"/>
                    <a:pt x="232" y="94"/>
                  </a:cubicBezTo>
                  <a:cubicBezTo>
                    <a:pt x="233" y="94"/>
                    <a:pt x="234" y="93"/>
                    <a:pt x="234" y="92"/>
                  </a:cubicBezTo>
                  <a:cubicBezTo>
                    <a:pt x="235" y="91"/>
                    <a:pt x="240" y="88"/>
                    <a:pt x="240" y="88"/>
                  </a:cubicBezTo>
                  <a:cubicBezTo>
                    <a:pt x="241" y="87"/>
                    <a:pt x="242" y="87"/>
                    <a:pt x="242" y="87"/>
                  </a:cubicBezTo>
                  <a:cubicBezTo>
                    <a:pt x="242" y="87"/>
                    <a:pt x="242" y="87"/>
                    <a:pt x="243" y="87"/>
                  </a:cubicBezTo>
                  <a:cubicBezTo>
                    <a:pt x="244" y="87"/>
                    <a:pt x="245" y="86"/>
                    <a:pt x="246" y="85"/>
                  </a:cubicBezTo>
                  <a:cubicBezTo>
                    <a:pt x="247" y="85"/>
                    <a:pt x="249" y="81"/>
                    <a:pt x="250" y="80"/>
                  </a:cubicBezTo>
                  <a:cubicBezTo>
                    <a:pt x="248" y="78"/>
                    <a:pt x="247" y="78"/>
                    <a:pt x="246" y="77"/>
                  </a:cubicBezTo>
                  <a:cubicBezTo>
                    <a:pt x="245" y="76"/>
                    <a:pt x="231" y="69"/>
                    <a:pt x="231" y="60"/>
                  </a:cubicBezTo>
                  <a:cubicBezTo>
                    <a:pt x="230" y="52"/>
                    <a:pt x="229" y="36"/>
                    <a:pt x="229" y="35"/>
                  </a:cubicBezTo>
                  <a:cubicBezTo>
                    <a:pt x="229" y="33"/>
                    <a:pt x="229" y="31"/>
                    <a:pt x="228" y="29"/>
                  </a:cubicBezTo>
                  <a:cubicBezTo>
                    <a:pt x="227" y="28"/>
                    <a:pt x="224" y="25"/>
                    <a:pt x="225" y="20"/>
                  </a:cubicBezTo>
                  <a:cubicBezTo>
                    <a:pt x="225" y="20"/>
                    <a:pt x="225" y="18"/>
                    <a:pt x="224" y="17"/>
                  </a:cubicBezTo>
                  <a:cubicBezTo>
                    <a:pt x="223" y="16"/>
                    <a:pt x="209" y="8"/>
                    <a:pt x="206" y="0"/>
                  </a:cubicBezTo>
                  <a:cubicBezTo>
                    <a:pt x="204" y="1"/>
                    <a:pt x="202" y="3"/>
                    <a:pt x="201" y="3"/>
                  </a:cubicBezTo>
                  <a:cubicBezTo>
                    <a:pt x="201" y="3"/>
                    <a:pt x="199" y="4"/>
                    <a:pt x="198" y="4"/>
                  </a:cubicBezTo>
                  <a:cubicBezTo>
                    <a:pt x="196" y="5"/>
                    <a:pt x="195" y="5"/>
                    <a:pt x="194" y="9"/>
                  </a:cubicBezTo>
                  <a:cubicBezTo>
                    <a:pt x="193" y="12"/>
                    <a:pt x="191" y="13"/>
                    <a:pt x="190" y="14"/>
                  </a:cubicBezTo>
                  <a:cubicBezTo>
                    <a:pt x="190" y="14"/>
                    <a:pt x="186" y="15"/>
                    <a:pt x="185" y="15"/>
                  </a:cubicBezTo>
                  <a:cubicBezTo>
                    <a:pt x="183" y="16"/>
                    <a:pt x="183" y="19"/>
                    <a:pt x="182" y="21"/>
                  </a:cubicBezTo>
                  <a:cubicBezTo>
                    <a:pt x="181" y="22"/>
                    <a:pt x="177" y="22"/>
                    <a:pt x="176" y="22"/>
                  </a:cubicBezTo>
                  <a:cubicBezTo>
                    <a:pt x="175" y="22"/>
                    <a:pt x="175" y="22"/>
                    <a:pt x="175" y="22"/>
                  </a:cubicBezTo>
                  <a:cubicBezTo>
                    <a:pt x="175" y="22"/>
                    <a:pt x="170" y="19"/>
                    <a:pt x="170" y="18"/>
                  </a:cubicBezTo>
                  <a:cubicBezTo>
                    <a:pt x="170" y="18"/>
                    <a:pt x="169" y="18"/>
                    <a:pt x="169" y="18"/>
                  </a:cubicBezTo>
                  <a:cubicBezTo>
                    <a:pt x="169" y="18"/>
                    <a:pt x="145" y="18"/>
                    <a:pt x="145" y="18"/>
                  </a:cubicBezTo>
                  <a:cubicBezTo>
                    <a:pt x="144" y="18"/>
                    <a:pt x="144" y="17"/>
                    <a:pt x="144" y="17"/>
                  </a:cubicBezTo>
                  <a:cubicBezTo>
                    <a:pt x="144" y="17"/>
                    <a:pt x="144" y="17"/>
                    <a:pt x="144" y="16"/>
                  </a:cubicBezTo>
                  <a:cubicBezTo>
                    <a:pt x="144" y="14"/>
                    <a:pt x="142" y="16"/>
                    <a:pt x="142" y="17"/>
                  </a:cubicBezTo>
                  <a:cubicBezTo>
                    <a:pt x="142" y="17"/>
                    <a:pt x="141" y="17"/>
                    <a:pt x="141" y="17"/>
                  </a:cubicBezTo>
                  <a:cubicBezTo>
                    <a:pt x="48" y="18"/>
                    <a:pt x="48" y="18"/>
                    <a:pt x="48" y="18"/>
                  </a:cubicBezTo>
                  <a:cubicBezTo>
                    <a:pt x="48" y="49"/>
                    <a:pt x="48" y="49"/>
                    <a:pt x="48" y="49"/>
                  </a:cubicBezTo>
                  <a:cubicBezTo>
                    <a:pt x="48" y="49"/>
                    <a:pt x="48" y="49"/>
                    <a:pt x="47" y="49"/>
                  </a:cubicBezTo>
                  <a:cubicBezTo>
                    <a:pt x="47" y="49"/>
                    <a:pt x="40" y="49"/>
                    <a:pt x="39" y="49"/>
                  </a:cubicBezTo>
                  <a:cubicBezTo>
                    <a:pt x="38" y="49"/>
                    <a:pt x="35" y="49"/>
                    <a:pt x="34" y="50"/>
                  </a:cubicBezTo>
                  <a:cubicBezTo>
                    <a:pt x="33" y="50"/>
                    <a:pt x="33" y="51"/>
                    <a:pt x="33" y="52"/>
                  </a:cubicBezTo>
                  <a:cubicBezTo>
                    <a:pt x="33" y="53"/>
                    <a:pt x="33" y="54"/>
                    <a:pt x="33" y="57"/>
                  </a:cubicBezTo>
                  <a:cubicBezTo>
                    <a:pt x="33" y="62"/>
                    <a:pt x="33" y="70"/>
                    <a:pt x="33" y="70"/>
                  </a:cubicBezTo>
                  <a:cubicBezTo>
                    <a:pt x="33" y="114"/>
                    <a:pt x="33" y="114"/>
                    <a:pt x="33" y="114"/>
                  </a:cubicBezTo>
                  <a:cubicBezTo>
                    <a:pt x="33" y="114"/>
                    <a:pt x="33" y="115"/>
                    <a:pt x="32" y="115"/>
                  </a:cubicBezTo>
                  <a:cubicBezTo>
                    <a:pt x="32" y="115"/>
                    <a:pt x="21" y="115"/>
                    <a:pt x="21" y="115"/>
                  </a:cubicBezTo>
                  <a:cubicBezTo>
                    <a:pt x="21" y="115"/>
                    <a:pt x="20" y="115"/>
                    <a:pt x="19" y="115"/>
                  </a:cubicBezTo>
                  <a:cubicBezTo>
                    <a:pt x="19" y="116"/>
                    <a:pt x="17" y="117"/>
                    <a:pt x="17" y="119"/>
                  </a:cubicBezTo>
                  <a:cubicBezTo>
                    <a:pt x="16" y="120"/>
                    <a:pt x="15" y="126"/>
                    <a:pt x="14" y="127"/>
                  </a:cubicBezTo>
                  <a:cubicBezTo>
                    <a:pt x="14" y="128"/>
                    <a:pt x="14" y="130"/>
                    <a:pt x="12" y="131"/>
                  </a:cubicBezTo>
                  <a:cubicBezTo>
                    <a:pt x="10" y="132"/>
                    <a:pt x="9" y="132"/>
                    <a:pt x="9" y="133"/>
                  </a:cubicBezTo>
                  <a:cubicBezTo>
                    <a:pt x="10" y="134"/>
                    <a:pt x="10" y="135"/>
                    <a:pt x="10" y="135"/>
                  </a:cubicBezTo>
                  <a:cubicBezTo>
                    <a:pt x="10" y="136"/>
                    <a:pt x="10" y="137"/>
                    <a:pt x="10" y="137"/>
                  </a:cubicBezTo>
                  <a:cubicBezTo>
                    <a:pt x="11" y="138"/>
                    <a:pt x="12" y="139"/>
                    <a:pt x="11" y="139"/>
                  </a:cubicBezTo>
                  <a:cubicBezTo>
                    <a:pt x="10" y="139"/>
                    <a:pt x="9" y="140"/>
                    <a:pt x="8" y="141"/>
                  </a:cubicBezTo>
                  <a:cubicBezTo>
                    <a:pt x="8" y="141"/>
                    <a:pt x="6" y="142"/>
                    <a:pt x="5" y="143"/>
                  </a:cubicBezTo>
                  <a:cubicBezTo>
                    <a:pt x="5" y="145"/>
                    <a:pt x="5" y="145"/>
                    <a:pt x="5" y="146"/>
                  </a:cubicBezTo>
                  <a:cubicBezTo>
                    <a:pt x="6" y="147"/>
                    <a:pt x="8" y="150"/>
                    <a:pt x="7" y="151"/>
                  </a:cubicBezTo>
                  <a:cubicBezTo>
                    <a:pt x="7" y="152"/>
                    <a:pt x="5" y="154"/>
                    <a:pt x="4" y="154"/>
                  </a:cubicBezTo>
                  <a:cubicBezTo>
                    <a:pt x="3" y="155"/>
                    <a:pt x="0" y="159"/>
                    <a:pt x="1" y="160"/>
                  </a:cubicBezTo>
                  <a:cubicBezTo>
                    <a:pt x="3" y="162"/>
                    <a:pt x="5" y="162"/>
                    <a:pt x="5" y="161"/>
                  </a:cubicBezTo>
                  <a:cubicBezTo>
                    <a:pt x="6" y="160"/>
                    <a:pt x="7" y="159"/>
                    <a:pt x="8" y="160"/>
                  </a:cubicBezTo>
                  <a:cubicBezTo>
                    <a:pt x="8" y="161"/>
                    <a:pt x="10" y="168"/>
                    <a:pt x="10" y="168"/>
                  </a:cubicBezTo>
                  <a:cubicBezTo>
                    <a:pt x="10" y="169"/>
                    <a:pt x="10" y="170"/>
                    <a:pt x="10" y="170"/>
                  </a:cubicBezTo>
                  <a:cubicBezTo>
                    <a:pt x="10" y="170"/>
                    <a:pt x="10" y="171"/>
                    <a:pt x="11" y="170"/>
                  </a:cubicBezTo>
                  <a:cubicBezTo>
                    <a:pt x="12" y="170"/>
                    <a:pt x="13" y="170"/>
                    <a:pt x="13" y="171"/>
                  </a:cubicBezTo>
                  <a:cubicBezTo>
                    <a:pt x="12" y="171"/>
                    <a:pt x="9" y="176"/>
                    <a:pt x="17" y="182"/>
                  </a:cubicBezTo>
                  <a:cubicBezTo>
                    <a:pt x="17" y="182"/>
                    <a:pt x="18" y="182"/>
                    <a:pt x="18" y="182"/>
                  </a:cubicBezTo>
                  <a:cubicBezTo>
                    <a:pt x="18" y="183"/>
                    <a:pt x="17" y="187"/>
                    <a:pt x="16" y="187"/>
                  </a:cubicBezTo>
                  <a:cubicBezTo>
                    <a:pt x="16" y="187"/>
                    <a:pt x="16" y="187"/>
                    <a:pt x="16" y="187"/>
                  </a:cubicBezTo>
                  <a:cubicBezTo>
                    <a:pt x="16" y="187"/>
                    <a:pt x="25" y="199"/>
                    <a:pt x="26" y="201"/>
                  </a:cubicBezTo>
                  <a:cubicBezTo>
                    <a:pt x="28" y="202"/>
                    <a:pt x="29" y="204"/>
                    <a:pt x="29" y="205"/>
                  </a:cubicBezTo>
                  <a:cubicBezTo>
                    <a:pt x="28" y="206"/>
                    <a:pt x="27" y="207"/>
                    <a:pt x="28" y="208"/>
                  </a:cubicBezTo>
                  <a:cubicBezTo>
                    <a:pt x="28" y="209"/>
                    <a:pt x="29" y="212"/>
                    <a:pt x="26" y="214"/>
                  </a:cubicBezTo>
                  <a:cubicBezTo>
                    <a:pt x="26" y="214"/>
                    <a:pt x="25" y="214"/>
                    <a:pt x="25" y="215"/>
                  </a:cubicBezTo>
                  <a:cubicBezTo>
                    <a:pt x="25" y="215"/>
                    <a:pt x="26" y="219"/>
                    <a:pt x="26" y="220"/>
                  </a:cubicBezTo>
                  <a:cubicBezTo>
                    <a:pt x="26" y="220"/>
                    <a:pt x="26" y="220"/>
                    <a:pt x="27" y="220"/>
                  </a:cubicBezTo>
                  <a:cubicBezTo>
                    <a:pt x="27" y="220"/>
                    <a:pt x="29" y="220"/>
                    <a:pt x="31" y="220"/>
                  </a:cubicBezTo>
                  <a:cubicBezTo>
                    <a:pt x="33" y="220"/>
                    <a:pt x="35" y="221"/>
                    <a:pt x="35" y="221"/>
                  </a:cubicBezTo>
                  <a:cubicBezTo>
                    <a:pt x="35" y="221"/>
                    <a:pt x="36" y="221"/>
                    <a:pt x="36" y="221"/>
                  </a:cubicBezTo>
                  <a:cubicBezTo>
                    <a:pt x="36" y="222"/>
                    <a:pt x="37" y="226"/>
                    <a:pt x="37" y="226"/>
                  </a:cubicBezTo>
                  <a:cubicBezTo>
                    <a:pt x="37" y="226"/>
                    <a:pt x="37" y="227"/>
                    <a:pt x="37" y="227"/>
                  </a:cubicBezTo>
                  <a:cubicBezTo>
                    <a:pt x="38" y="227"/>
                    <a:pt x="46" y="229"/>
                    <a:pt x="49" y="230"/>
                  </a:cubicBezTo>
                  <a:cubicBezTo>
                    <a:pt x="51" y="232"/>
                    <a:pt x="52" y="234"/>
                    <a:pt x="52" y="236"/>
                  </a:cubicBezTo>
                  <a:cubicBezTo>
                    <a:pt x="52" y="237"/>
                    <a:pt x="52" y="237"/>
                    <a:pt x="53" y="237"/>
                  </a:cubicBezTo>
                  <a:cubicBezTo>
                    <a:pt x="53" y="237"/>
                    <a:pt x="68" y="251"/>
                    <a:pt x="68" y="251"/>
                  </a:cubicBezTo>
                  <a:cubicBezTo>
                    <a:pt x="68" y="251"/>
                    <a:pt x="69" y="251"/>
                    <a:pt x="68" y="252"/>
                  </a:cubicBezTo>
                  <a:cubicBezTo>
                    <a:pt x="68" y="252"/>
                    <a:pt x="67" y="255"/>
                    <a:pt x="68" y="257"/>
                  </a:cubicBezTo>
                  <a:cubicBezTo>
                    <a:pt x="69" y="259"/>
                    <a:pt x="70" y="260"/>
                    <a:pt x="71" y="260"/>
                  </a:cubicBezTo>
                  <a:cubicBezTo>
                    <a:pt x="72" y="260"/>
                    <a:pt x="74" y="261"/>
                    <a:pt x="75" y="262"/>
                  </a:cubicBezTo>
                  <a:cubicBezTo>
                    <a:pt x="76" y="263"/>
                    <a:pt x="77" y="263"/>
                    <a:pt x="78" y="264"/>
                  </a:cubicBezTo>
                  <a:cubicBezTo>
                    <a:pt x="78" y="264"/>
                    <a:pt x="82" y="266"/>
                    <a:pt x="82" y="268"/>
                  </a:cubicBezTo>
                  <a:cubicBezTo>
                    <a:pt x="82" y="270"/>
                    <a:pt x="83" y="272"/>
                    <a:pt x="83" y="273"/>
                  </a:cubicBezTo>
                  <a:cubicBezTo>
                    <a:pt x="83" y="273"/>
                    <a:pt x="84" y="274"/>
                    <a:pt x="84" y="275"/>
                  </a:cubicBezTo>
                  <a:cubicBezTo>
                    <a:pt x="87" y="277"/>
                    <a:pt x="88" y="278"/>
                    <a:pt x="89" y="279"/>
                  </a:cubicBezTo>
                  <a:cubicBezTo>
                    <a:pt x="89" y="281"/>
                    <a:pt x="90" y="282"/>
                    <a:pt x="91" y="283"/>
                  </a:cubicBezTo>
                  <a:cubicBezTo>
                    <a:pt x="92" y="284"/>
                    <a:pt x="98" y="287"/>
                    <a:pt x="99" y="286"/>
                  </a:cubicBezTo>
                  <a:cubicBezTo>
                    <a:pt x="100" y="285"/>
                    <a:pt x="101" y="284"/>
                    <a:pt x="103" y="284"/>
                  </a:cubicBezTo>
                  <a:cubicBezTo>
                    <a:pt x="104" y="284"/>
                    <a:pt x="109" y="286"/>
                    <a:pt x="110" y="285"/>
                  </a:cubicBezTo>
                  <a:cubicBezTo>
                    <a:pt x="112" y="285"/>
                    <a:pt x="112" y="285"/>
                    <a:pt x="112" y="284"/>
                  </a:cubicBezTo>
                  <a:cubicBezTo>
                    <a:pt x="113" y="283"/>
                    <a:pt x="114" y="283"/>
                    <a:pt x="115" y="282"/>
                  </a:cubicBezTo>
                  <a:cubicBezTo>
                    <a:pt x="117" y="282"/>
                    <a:pt x="118" y="282"/>
                    <a:pt x="119" y="282"/>
                  </a:cubicBezTo>
                  <a:cubicBezTo>
                    <a:pt x="119" y="282"/>
                    <a:pt x="119" y="282"/>
                    <a:pt x="119" y="283"/>
                  </a:cubicBezTo>
                  <a:cubicBezTo>
                    <a:pt x="120" y="283"/>
                    <a:pt x="119" y="285"/>
                    <a:pt x="121" y="287"/>
                  </a:cubicBezTo>
                  <a:cubicBezTo>
                    <a:pt x="122" y="289"/>
                    <a:pt x="124" y="291"/>
                    <a:pt x="126" y="291"/>
                  </a:cubicBezTo>
                  <a:cubicBezTo>
                    <a:pt x="128" y="292"/>
                    <a:pt x="130" y="292"/>
                    <a:pt x="130" y="294"/>
                  </a:cubicBezTo>
                  <a:cubicBezTo>
                    <a:pt x="130" y="295"/>
                    <a:pt x="130" y="297"/>
                    <a:pt x="132" y="297"/>
                  </a:cubicBezTo>
                  <a:cubicBezTo>
                    <a:pt x="133" y="297"/>
                    <a:pt x="134" y="298"/>
                    <a:pt x="135" y="298"/>
                  </a:cubicBezTo>
                  <a:cubicBezTo>
                    <a:pt x="135" y="298"/>
                    <a:pt x="135" y="298"/>
                    <a:pt x="135" y="298"/>
                  </a:cubicBezTo>
                  <a:cubicBezTo>
                    <a:pt x="136" y="297"/>
                    <a:pt x="138" y="294"/>
                    <a:pt x="138" y="294"/>
                  </a:cubicBezTo>
                  <a:cubicBezTo>
                    <a:pt x="138" y="294"/>
                    <a:pt x="139" y="294"/>
                    <a:pt x="140" y="294"/>
                  </a:cubicBezTo>
                  <a:cubicBezTo>
                    <a:pt x="140" y="294"/>
                    <a:pt x="145" y="296"/>
                    <a:pt x="145" y="296"/>
                  </a:cubicBezTo>
                  <a:cubicBezTo>
                    <a:pt x="145" y="296"/>
                    <a:pt x="145" y="296"/>
                    <a:pt x="146" y="295"/>
                  </a:cubicBezTo>
                  <a:cubicBezTo>
                    <a:pt x="146" y="295"/>
                    <a:pt x="148" y="294"/>
                    <a:pt x="148" y="294"/>
                  </a:cubicBezTo>
                  <a:cubicBezTo>
                    <a:pt x="148" y="294"/>
                    <a:pt x="149" y="293"/>
                    <a:pt x="149" y="293"/>
                  </a:cubicBezTo>
                  <a:cubicBezTo>
                    <a:pt x="149" y="294"/>
                    <a:pt x="151" y="296"/>
                    <a:pt x="151" y="296"/>
                  </a:cubicBezTo>
                  <a:cubicBezTo>
                    <a:pt x="151" y="296"/>
                    <a:pt x="151" y="297"/>
                    <a:pt x="152" y="297"/>
                  </a:cubicBezTo>
                  <a:cubicBezTo>
                    <a:pt x="152" y="297"/>
                    <a:pt x="153" y="297"/>
                    <a:pt x="153" y="297"/>
                  </a:cubicBezTo>
                  <a:cubicBezTo>
                    <a:pt x="153" y="297"/>
                    <a:pt x="154" y="298"/>
                    <a:pt x="155" y="298"/>
                  </a:cubicBezTo>
                  <a:cubicBezTo>
                    <a:pt x="155" y="297"/>
                    <a:pt x="160" y="292"/>
                    <a:pt x="166" y="292"/>
                  </a:cubicBezTo>
                  <a:cubicBezTo>
                    <a:pt x="166" y="292"/>
                    <a:pt x="167" y="292"/>
                    <a:pt x="168" y="293"/>
                  </a:cubicBezTo>
                  <a:cubicBezTo>
                    <a:pt x="169" y="294"/>
                    <a:pt x="170" y="294"/>
                    <a:pt x="171" y="294"/>
                  </a:cubicBezTo>
                  <a:cubicBezTo>
                    <a:pt x="172" y="294"/>
                    <a:pt x="174" y="295"/>
                    <a:pt x="175" y="294"/>
                  </a:cubicBezTo>
                  <a:cubicBezTo>
                    <a:pt x="175" y="294"/>
                    <a:pt x="178" y="291"/>
                    <a:pt x="181" y="287"/>
                  </a:cubicBezTo>
                  <a:cubicBezTo>
                    <a:pt x="184" y="285"/>
                    <a:pt x="187" y="282"/>
                    <a:pt x="187" y="282"/>
                  </a:cubicBezTo>
                  <a:cubicBezTo>
                    <a:pt x="187" y="282"/>
                    <a:pt x="187" y="281"/>
                    <a:pt x="188" y="281"/>
                  </a:cubicBezTo>
                  <a:cubicBezTo>
                    <a:pt x="188" y="281"/>
                    <a:pt x="204" y="281"/>
                    <a:pt x="210" y="281"/>
                  </a:cubicBezTo>
                  <a:cubicBezTo>
                    <a:pt x="209" y="280"/>
                    <a:pt x="209" y="279"/>
                    <a:pt x="208" y="279"/>
                  </a:cubicBezTo>
                  <a:cubicBezTo>
                    <a:pt x="207" y="277"/>
                    <a:pt x="209" y="273"/>
                    <a:pt x="209" y="272"/>
                  </a:cubicBezTo>
                  <a:cubicBezTo>
                    <a:pt x="209" y="272"/>
                    <a:pt x="209" y="271"/>
                    <a:pt x="208" y="271"/>
                  </a:cubicBezTo>
                  <a:cubicBezTo>
                    <a:pt x="207" y="270"/>
                    <a:pt x="204" y="269"/>
                    <a:pt x="203" y="269"/>
                  </a:cubicBezTo>
                  <a:cubicBezTo>
                    <a:pt x="202" y="269"/>
                    <a:pt x="201" y="268"/>
                    <a:pt x="199" y="267"/>
                  </a:cubicBezTo>
                  <a:cubicBezTo>
                    <a:pt x="197" y="265"/>
                    <a:pt x="194" y="255"/>
                    <a:pt x="193" y="253"/>
                  </a:cubicBezTo>
                  <a:cubicBezTo>
                    <a:pt x="193" y="250"/>
                    <a:pt x="186" y="246"/>
                    <a:pt x="186" y="246"/>
                  </a:cubicBezTo>
                  <a:cubicBezTo>
                    <a:pt x="185" y="245"/>
                    <a:pt x="184" y="245"/>
                    <a:pt x="184" y="244"/>
                  </a:cubicBezTo>
                  <a:cubicBezTo>
                    <a:pt x="183" y="243"/>
                    <a:pt x="179" y="238"/>
                    <a:pt x="178" y="237"/>
                  </a:cubicBezTo>
                  <a:cubicBezTo>
                    <a:pt x="177" y="236"/>
                    <a:pt x="168" y="232"/>
                    <a:pt x="167" y="232"/>
                  </a:cubicBezTo>
                  <a:cubicBezTo>
                    <a:pt x="167" y="232"/>
                    <a:pt x="167" y="231"/>
                    <a:pt x="167" y="231"/>
                  </a:cubicBezTo>
                  <a:cubicBezTo>
                    <a:pt x="167" y="231"/>
                    <a:pt x="167" y="230"/>
                    <a:pt x="168" y="230"/>
                  </a:cubicBezTo>
                  <a:cubicBezTo>
                    <a:pt x="168" y="229"/>
                    <a:pt x="169" y="226"/>
                    <a:pt x="169" y="225"/>
                  </a:cubicBezTo>
                  <a:cubicBezTo>
                    <a:pt x="170" y="224"/>
                    <a:pt x="170" y="224"/>
                    <a:pt x="171" y="224"/>
                  </a:cubicBezTo>
                  <a:cubicBezTo>
                    <a:pt x="171" y="224"/>
                    <a:pt x="172" y="224"/>
                    <a:pt x="173" y="224"/>
                  </a:cubicBezTo>
                  <a:cubicBezTo>
                    <a:pt x="175" y="224"/>
                    <a:pt x="177" y="224"/>
                    <a:pt x="179" y="224"/>
                  </a:cubicBezTo>
                  <a:cubicBezTo>
                    <a:pt x="180" y="225"/>
                    <a:pt x="182" y="224"/>
                    <a:pt x="182" y="223"/>
                  </a:cubicBezTo>
                  <a:cubicBezTo>
                    <a:pt x="183" y="222"/>
                    <a:pt x="183" y="221"/>
                    <a:pt x="183" y="220"/>
                  </a:cubicBezTo>
                  <a:cubicBezTo>
                    <a:pt x="183" y="219"/>
                    <a:pt x="183" y="211"/>
                    <a:pt x="183" y="210"/>
                  </a:cubicBezTo>
                  <a:cubicBezTo>
                    <a:pt x="183" y="209"/>
                    <a:pt x="183" y="208"/>
                    <a:pt x="183" y="208"/>
                  </a:cubicBezTo>
                  <a:cubicBezTo>
                    <a:pt x="183" y="208"/>
                    <a:pt x="185" y="201"/>
                    <a:pt x="186" y="199"/>
                  </a:cubicBezTo>
                  <a:cubicBezTo>
                    <a:pt x="187" y="198"/>
                    <a:pt x="186" y="195"/>
                    <a:pt x="186" y="193"/>
                  </a:cubicBezTo>
                  <a:cubicBezTo>
                    <a:pt x="186" y="191"/>
                    <a:pt x="188" y="189"/>
                    <a:pt x="189" y="189"/>
                  </a:cubicBezTo>
                  <a:cubicBezTo>
                    <a:pt x="190" y="188"/>
                    <a:pt x="191" y="188"/>
                    <a:pt x="192" y="189"/>
                  </a:cubicBezTo>
                  <a:cubicBezTo>
                    <a:pt x="193" y="190"/>
                    <a:pt x="195" y="189"/>
                    <a:pt x="195" y="189"/>
                  </a:cubicBezTo>
                  <a:cubicBezTo>
                    <a:pt x="196" y="188"/>
                    <a:pt x="196" y="187"/>
                    <a:pt x="195" y="186"/>
                  </a:cubicBezTo>
                  <a:cubicBezTo>
                    <a:pt x="195" y="186"/>
                    <a:pt x="196" y="185"/>
                    <a:pt x="196" y="184"/>
                  </a:cubicBezTo>
                  <a:cubicBezTo>
                    <a:pt x="197" y="183"/>
                    <a:pt x="198" y="174"/>
                    <a:pt x="198" y="174"/>
                  </a:cubicBezTo>
                  <a:cubicBezTo>
                    <a:pt x="198" y="173"/>
                    <a:pt x="200" y="172"/>
                    <a:pt x="201" y="171"/>
                  </a:cubicBezTo>
                  <a:cubicBezTo>
                    <a:pt x="201" y="171"/>
                    <a:pt x="206" y="163"/>
                    <a:pt x="206" y="162"/>
                  </a:cubicBezTo>
                  <a:cubicBezTo>
                    <a:pt x="207" y="161"/>
                    <a:pt x="207" y="161"/>
                    <a:pt x="207" y="161"/>
                  </a:cubicBezTo>
                  <a:cubicBezTo>
                    <a:pt x="207" y="161"/>
                    <a:pt x="212" y="160"/>
                    <a:pt x="213" y="160"/>
                  </a:cubicBezTo>
                  <a:cubicBezTo>
                    <a:pt x="214" y="160"/>
                    <a:pt x="214" y="160"/>
                    <a:pt x="214" y="160"/>
                  </a:cubicBezTo>
                  <a:cubicBezTo>
                    <a:pt x="214" y="160"/>
                    <a:pt x="218" y="145"/>
                    <a:pt x="219" y="140"/>
                  </a:cubicBezTo>
                  <a:cubicBezTo>
                    <a:pt x="219" y="139"/>
                    <a:pt x="219" y="138"/>
                    <a:pt x="219" y="13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6" name="Freeform 966">
              <a:extLst>
                <a:ext uri="{FF2B5EF4-FFF2-40B4-BE49-F238E27FC236}">
                  <a16:creationId xmlns:a16="http://schemas.microsoft.com/office/drawing/2014/main" id="{34B9A2BA-1E2F-4491-86EF-3ABC1BF6A8F2}"/>
                </a:ext>
              </a:extLst>
            </p:cNvPr>
            <p:cNvSpPr>
              <a:spLocks/>
            </p:cNvSpPr>
            <p:nvPr/>
          </p:nvSpPr>
          <p:spPr bwMode="auto">
            <a:xfrm>
              <a:off x="3678" y="2414"/>
              <a:ext cx="157" cy="234"/>
            </a:xfrm>
            <a:custGeom>
              <a:avLst/>
              <a:gdLst>
                <a:gd name="T0" fmla="*/ 105 w 114"/>
                <a:gd name="T1" fmla="*/ 79 h 170"/>
                <a:gd name="T2" fmla="*/ 98 w 114"/>
                <a:gd name="T3" fmla="*/ 68 h 170"/>
                <a:gd name="T4" fmla="*/ 83 w 114"/>
                <a:gd name="T5" fmla="*/ 54 h 170"/>
                <a:gd name="T6" fmla="*/ 84 w 114"/>
                <a:gd name="T7" fmla="*/ 47 h 170"/>
                <a:gd name="T8" fmla="*/ 93 w 114"/>
                <a:gd name="T9" fmla="*/ 47 h 170"/>
                <a:gd name="T10" fmla="*/ 101 w 114"/>
                <a:gd name="T11" fmla="*/ 46 h 170"/>
                <a:gd name="T12" fmla="*/ 103 w 114"/>
                <a:gd name="T13" fmla="*/ 44 h 170"/>
                <a:gd name="T14" fmla="*/ 98 w 114"/>
                <a:gd name="T15" fmla="*/ 34 h 170"/>
                <a:gd name="T16" fmla="*/ 97 w 114"/>
                <a:gd name="T17" fmla="*/ 19 h 170"/>
                <a:gd name="T18" fmla="*/ 95 w 114"/>
                <a:gd name="T19" fmla="*/ 12 h 170"/>
                <a:gd name="T20" fmla="*/ 90 w 114"/>
                <a:gd name="T21" fmla="*/ 4 h 170"/>
                <a:gd name="T22" fmla="*/ 82 w 114"/>
                <a:gd name="T23" fmla="*/ 0 h 170"/>
                <a:gd name="T24" fmla="*/ 85 w 114"/>
                <a:gd name="T25" fmla="*/ 10 h 170"/>
                <a:gd name="T26" fmla="*/ 91 w 114"/>
                <a:gd name="T27" fmla="*/ 19 h 170"/>
                <a:gd name="T28" fmla="*/ 84 w 114"/>
                <a:gd name="T29" fmla="*/ 27 h 170"/>
                <a:gd name="T30" fmla="*/ 77 w 114"/>
                <a:gd name="T31" fmla="*/ 33 h 170"/>
                <a:gd name="T32" fmla="*/ 72 w 114"/>
                <a:gd name="T33" fmla="*/ 45 h 170"/>
                <a:gd name="T34" fmla="*/ 70 w 114"/>
                <a:gd name="T35" fmla="*/ 51 h 170"/>
                <a:gd name="T36" fmla="*/ 65 w 114"/>
                <a:gd name="T37" fmla="*/ 57 h 170"/>
                <a:gd name="T38" fmla="*/ 55 w 114"/>
                <a:gd name="T39" fmla="*/ 73 h 170"/>
                <a:gd name="T40" fmla="*/ 49 w 114"/>
                <a:gd name="T41" fmla="*/ 88 h 170"/>
                <a:gd name="T42" fmla="*/ 47 w 114"/>
                <a:gd name="T43" fmla="*/ 93 h 170"/>
                <a:gd name="T44" fmla="*/ 40 w 114"/>
                <a:gd name="T45" fmla="*/ 99 h 170"/>
                <a:gd name="T46" fmla="*/ 34 w 114"/>
                <a:gd name="T47" fmla="*/ 92 h 170"/>
                <a:gd name="T48" fmla="*/ 30 w 114"/>
                <a:gd name="T49" fmla="*/ 92 h 170"/>
                <a:gd name="T50" fmla="*/ 28 w 114"/>
                <a:gd name="T51" fmla="*/ 93 h 170"/>
                <a:gd name="T52" fmla="*/ 18 w 114"/>
                <a:gd name="T53" fmla="*/ 97 h 170"/>
                <a:gd name="T54" fmla="*/ 16 w 114"/>
                <a:gd name="T55" fmla="*/ 98 h 170"/>
                <a:gd name="T56" fmla="*/ 7 w 114"/>
                <a:gd name="T57" fmla="*/ 107 h 170"/>
                <a:gd name="T58" fmla="*/ 5 w 114"/>
                <a:gd name="T59" fmla="*/ 115 h 170"/>
                <a:gd name="T60" fmla="*/ 0 w 114"/>
                <a:gd name="T61" fmla="*/ 126 h 170"/>
                <a:gd name="T62" fmla="*/ 2 w 114"/>
                <a:gd name="T63" fmla="*/ 127 h 170"/>
                <a:gd name="T64" fmla="*/ 9 w 114"/>
                <a:gd name="T65" fmla="*/ 135 h 170"/>
                <a:gd name="T66" fmla="*/ 17 w 114"/>
                <a:gd name="T67" fmla="*/ 136 h 170"/>
                <a:gd name="T68" fmla="*/ 16 w 114"/>
                <a:gd name="T69" fmla="*/ 140 h 170"/>
                <a:gd name="T70" fmla="*/ 20 w 114"/>
                <a:gd name="T71" fmla="*/ 160 h 170"/>
                <a:gd name="T72" fmla="*/ 42 w 114"/>
                <a:gd name="T73" fmla="*/ 163 h 170"/>
                <a:gd name="T74" fmla="*/ 58 w 114"/>
                <a:gd name="T75" fmla="*/ 161 h 170"/>
                <a:gd name="T76" fmla="*/ 71 w 114"/>
                <a:gd name="T77" fmla="*/ 163 h 170"/>
                <a:gd name="T78" fmla="*/ 95 w 114"/>
                <a:gd name="T79" fmla="*/ 164 h 170"/>
                <a:gd name="T80" fmla="*/ 100 w 114"/>
                <a:gd name="T81" fmla="*/ 166 h 170"/>
                <a:gd name="T82" fmla="*/ 109 w 114"/>
                <a:gd name="T83" fmla="*/ 167 h 170"/>
                <a:gd name="T84" fmla="*/ 112 w 114"/>
                <a:gd name="T85" fmla="*/ 169 h 170"/>
                <a:gd name="T86" fmla="*/ 113 w 114"/>
                <a:gd name="T87" fmla="*/ 155 h 170"/>
                <a:gd name="T88" fmla="*/ 103 w 114"/>
                <a:gd name="T89" fmla="*/ 144 h 170"/>
                <a:gd name="T90" fmla="*/ 98 w 114"/>
                <a:gd name="T91" fmla="*/ 135 h 170"/>
                <a:gd name="T92" fmla="*/ 95 w 114"/>
                <a:gd name="T93" fmla="*/ 129 h 170"/>
                <a:gd name="T94" fmla="*/ 92 w 114"/>
                <a:gd name="T95" fmla="*/ 121 h 170"/>
                <a:gd name="T96" fmla="*/ 91 w 114"/>
                <a:gd name="T97" fmla="*/ 109 h 170"/>
                <a:gd name="T98" fmla="*/ 92 w 114"/>
                <a:gd name="T99" fmla="*/ 103 h 170"/>
                <a:gd name="T100" fmla="*/ 100 w 114"/>
                <a:gd name="T101" fmla="*/ 88 h 170"/>
                <a:gd name="T102" fmla="*/ 104 w 114"/>
                <a:gd name="T103" fmla="*/ 8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4" h="170">
                  <a:moveTo>
                    <a:pt x="104" y="83"/>
                  </a:moveTo>
                  <a:cubicBezTo>
                    <a:pt x="104" y="82"/>
                    <a:pt x="105" y="80"/>
                    <a:pt x="105" y="80"/>
                  </a:cubicBezTo>
                  <a:cubicBezTo>
                    <a:pt x="105" y="80"/>
                    <a:pt x="105" y="79"/>
                    <a:pt x="105" y="79"/>
                  </a:cubicBezTo>
                  <a:cubicBezTo>
                    <a:pt x="104" y="79"/>
                    <a:pt x="103" y="77"/>
                    <a:pt x="103" y="77"/>
                  </a:cubicBezTo>
                  <a:cubicBezTo>
                    <a:pt x="102" y="76"/>
                    <a:pt x="100" y="70"/>
                    <a:pt x="100" y="70"/>
                  </a:cubicBezTo>
                  <a:cubicBezTo>
                    <a:pt x="100" y="70"/>
                    <a:pt x="99" y="68"/>
                    <a:pt x="98" y="68"/>
                  </a:cubicBezTo>
                  <a:cubicBezTo>
                    <a:pt x="98" y="68"/>
                    <a:pt x="98" y="67"/>
                    <a:pt x="98" y="67"/>
                  </a:cubicBezTo>
                  <a:cubicBezTo>
                    <a:pt x="98" y="67"/>
                    <a:pt x="87" y="57"/>
                    <a:pt x="86" y="57"/>
                  </a:cubicBezTo>
                  <a:cubicBezTo>
                    <a:pt x="86" y="56"/>
                    <a:pt x="84" y="54"/>
                    <a:pt x="83" y="54"/>
                  </a:cubicBezTo>
                  <a:cubicBezTo>
                    <a:pt x="83" y="53"/>
                    <a:pt x="83" y="53"/>
                    <a:pt x="82" y="52"/>
                  </a:cubicBezTo>
                  <a:cubicBezTo>
                    <a:pt x="81" y="52"/>
                    <a:pt x="81" y="51"/>
                    <a:pt x="81" y="50"/>
                  </a:cubicBezTo>
                  <a:cubicBezTo>
                    <a:pt x="82" y="49"/>
                    <a:pt x="84" y="47"/>
                    <a:pt x="84" y="47"/>
                  </a:cubicBezTo>
                  <a:cubicBezTo>
                    <a:pt x="84" y="46"/>
                    <a:pt x="85" y="46"/>
                    <a:pt x="85" y="46"/>
                  </a:cubicBezTo>
                  <a:cubicBezTo>
                    <a:pt x="85" y="46"/>
                    <a:pt x="88" y="46"/>
                    <a:pt x="89" y="46"/>
                  </a:cubicBezTo>
                  <a:cubicBezTo>
                    <a:pt x="89" y="46"/>
                    <a:pt x="93" y="47"/>
                    <a:pt x="93" y="47"/>
                  </a:cubicBezTo>
                  <a:cubicBezTo>
                    <a:pt x="93" y="47"/>
                    <a:pt x="94" y="47"/>
                    <a:pt x="95" y="47"/>
                  </a:cubicBezTo>
                  <a:cubicBezTo>
                    <a:pt x="95" y="47"/>
                    <a:pt x="98" y="46"/>
                    <a:pt x="98" y="46"/>
                  </a:cubicBezTo>
                  <a:cubicBezTo>
                    <a:pt x="99" y="46"/>
                    <a:pt x="100" y="46"/>
                    <a:pt x="101" y="46"/>
                  </a:cubicBezTo>
                  <a:cubicBezTo>
                    <a:pt x="101" y="47"/>
                    <a:pt x="104" y="47"/>
                    <a:pt x="106" y="46"/>
                  </a:cubicBezTo>
                  <a:cubicBezTo>
                    <a:pt x="107" y="46"/>
                    <a:pt x="106" y="46"/>
                    <a:pt x="106" y="46"/>
                  </a:cubicBezTo>
                  <a:cubicBezTo>
                    <a:pt x="106" y="46"/>
                    <a:pt x="104" y="44"/>
                    <a:pt x="103" y="44"/>
                  </a:cubicBezTo>
                  <a:cubicBezTo>
                    <a:pt x="102" y="43"/>
                    <a:pt x="100" y="40"/>
                    <a:pt x="100" y="39"/>
                  </a:cubicBezTo>
                  <a:cubicBezTo>
                    <a:pt x="100" y="39"/>
                    <a:pt x="98" y="36"/>
                    <a:pt x="98" y="35"/>
                  </a:cubicBezTo>
                  <a:cubicBezTo>
                    <a:pt x="98" y="35"/>
                    <a:pt x="98" y="35"/>
                    <a:pt x="98" y="34"/>
                  </a:cubicBezTo>
                  <a:cubicBezTo>
                    <a:pt x="98" y="33"/>
                    <a:pt x="97" y="31"/>
                    <a:pt x="97" y="30"/>
                  </a:cubicBezTo>
                  <a:cubicBezTo>
                    <a:pt x="97" y="30"/>
                    <a:pt x="97" y="29"/>
                    <a:pt x="97" y="29"/>
                  </a:cubicBezTo>
                  <a:cubicBezTo>
                    <a:pt x="99" y="24"/>
                    <a:pt x="97" y="19"/>
                    <a:pt x="97" y="19"/>
                  </a:cubicBezTo>
                  <a:cubicBezTo>
                    <a:pt x="97" y="18"/>
                    <a:pt x="97" y="17"/>
                    <a:pt x="97" y="17"/>
                  </a:cubicBezTo>
                  <a:cubicBezTo>
                    <a:pt x="97" y="17"/>
                    <a:pt x="96" y="15"/>
                    <a:pt x="95" y="14"/>
                  </a:cubicBezTo>
                  <a:cubicBezTo>
                    <a:pt x="95" y="13"/>
                    <a:pt x="95" y="12"/>
                    <a:pt x="95" y="12"/>
                  </a:cubicBezTo>
                  <a:cubicBezTo>
                    <a:pt x="95" y="8"/>
                    <a:pt x="93" y="7"/>
                    <a:pt x="93" y="6"/>
                  </a:cubicBezTo>
                  <a:cubicBezTo>
                    <a:pt x="92" y="6"/>
                    <a:pt x="90" y="5"/>
                    <a:pt x="90" y="4"/>
                  </a:cubicBezTo>
                  <a:cubicBezTo>
                    <a:pt x="90" y="4"/>
                    <a:pt x="90" y="4"/>
                    <a:pt x="90" y="4"/>
                  </a:cubicBezTo>
                  <a:cubicBezTo>
                    <a:pt x="90" y="4"/>
                    <a:pt x="89" y="2"/>
                    <a:pt x="89" y="1"/>
                  </a:cubicBezTo>
                  <a:cubicBezTo>
                    <a:pt x="89" y="1"/>
                    <a:pt x="88" y="1"/>
                    <a:pt x="88" y="1"/>
                  </a:cubicBezTo>
                  <a:cubicBezTo>
                    <a:pt x="82" y="0"/>
                    <a:pt x="82" y="0"/>
                    <a:pt x="82" y="0"/>
                  </a:cubicBezTo>
                  <a:cubicBezTo>
                    <a:pt x="83" y="0"/>
                    <a:pt x="83" y="1"/>
                    <a:pt x="83" y="1"/>
                  </a:cubicBezTo>
                  <a:cubicBezTo>
                    <a:pt x="83" y="3"/>
                    <a:pt x="84" y="9"/>
                    <a:pt x="84" y="9"/>
                  </a:cubicBezTo>
                  <a:cubicBezTo>
                    <a:pt x="84" y="9"/>
                    <a:pt x="84" y="10"/>
                    <a:pt x="85" y="10"/>
                  </a:cubicBezTo>
                  <a:cubicBezTo>
                    <a:pt x="85" y="10"/>
                    <a:pt x="88" y="11"/>
                    <a:pt x="91" y="14"/>
                  </a:cubicBezTo>
                  <a:cubicBezTo>
                    <a:pt x="91" y="14"/>
                    <a:pt x="91" y="14"/>
                    <a:pt x="91" y="15"/>
                  </a:cubicBezTo>
                  <a:cubicBezTo>
                    <a:pt x="91" y="16"/>
                    <a:pt x="90" y="19"/>
                    <a:pt x="91" y="19"/>
                  </a:cubicBezTo>
                  <a:cubicBezTo>
                    <a:pt x="91" y="20"/>
                    <a:pt x="91" y="22"/>
                    <a:pt x="90" y="23"/>
                  </a:cubicBezTo>
                  <a:cubicBezTo>
                    <a:pt x="89" y="25"/>
                    <a:pt x="85" y="27"/>
                    <a:pt x="85" y="27"/>
                  </a:cubicBezTo>
                  <a:cubicBezTo>
                    <a:pt x="85" y="27"/>
                    <a:pt x="84" y="27"/>
                    <a:pt x="84" y="27"/>
                  </a:cubicBezTo>
                  <a:cubicBezTo>
                    <a:pt x="83" y="27"/>
                    <a:pt x="82" y="27"/>
                    <a:pt x="80" y="28"/>
                  </a:cubicBezTo>
                  <a:cubicBezTo>
                    <a:pt x="79" y="30"/>
                    <a:pt x="79" y="31"/>
                    <a:pt x="79" y="31"/>
                  </a:cubicBezTo>
                  <a:cubicBezTo>
                    <a:pt x="78" y="32"/>
                    <a:pt x="78" y="32"/>
                    <a:pt x="77" y="33"/>
                  </a:cubicBezTo>
                  <a:cubicBezTo>
                    <a:pt x="77" y="33"/>
                    <a:pt x="75" y="36"/>
                    <a:pt x="75" y="36"/>
                  </a:cubicBezTo>
                  <a:cubicBezTo>
                    <a:pt x="75" y="37"/>
                    <a:pt x="74" y="42"/>
                    <a:pt x="73" y="44"/>
                  </a:cubicBezTo>
                  <a:cubicBezTo>
                    <a:pt x="73" y="44"/>
                    <a:pt x="72" y="44"/>
                    <a:pt x="72" y="45"/>
                  </a:cubicBezTo>
                  <a:cubicBezTo>
                    <a:pt x="72" y="45"/>
                    <a:pt x="71" y="46"/>
                    <a:pt x="71" y="46"/>
                  </a:cubicBezTo>
                  <a:cubicBezTo>
                    <a:pt x="71" y="46"/>
                    <a:pt x="70" y="46"/>
                    <a:pt x="70" y="47"/>
                  </a:cubicBezTo>
                  <a:cubicBezTo>
                    <a:pt x="70" y="47"/>
                    <a:pt x="71" y="50"/>
                    <a:pt x="70" y="51"/>
                  </a:cubicBezTo>
                  <a:cubicBezTo>
                    <a:pt x="70" y="52"/>
                    <a:pt x="70" y="53"/>
                    <a:pt x="69" y="53"/>
                  </a:cubicBezTo>
                  <a:cubicBezTo>
                    <a:pt x="68" y="53"/>
                    <a:pt x="68" y="53"/>
                    <a:pt x="67" y="54"/>
                  </a:cubicBezTo>
                  <a:cubicBezTo>
                    <a:pt x="67" y="54"/>
                    <a:pt x="65" y="55"/>
                    <a:pt x="65" y="57"/>
                  </a:cubicBezTo>
                  <a:cubicBezTo>
                    <a:pt x="65" y="58"/>
                    <a:pt x="64" y="64"/>
                    <a:pt x="63" y="65"/>
                  </a:cubicBezTo>
                  <a:cubicBezTo>
                    <a:pt x="62" y="65"/>
                    <a:pt x="61" y="67"/>
                    <a:pt x="58" y="68"/>
                  </a:cubicBezTo>
                  <a:cubicBezTo>
                    <a:pt x="56" y="69"/>
                    <a:pt x="55" y="71"/>
                    <a:pt x="55" y="73"/>
                  </a:cubicBezTo>
                  <a:cubicBezTo>
                    <a:pt x="55" y="73"/>
                    <a:pt x="56" y="73"/>
                    <a:pt x="55" y="74"/>
                  </a:cubicBezTo>
                  <a:cubicBezTo>
                    <a:pt x="55" y="75"/>
                    <a:pt x="49" y="87"/>
                    <a:pt x="49" y="87"/>
                  </a:cubicBezTo>
                  <a:cubicBezTo>
                    <a:pt x="49" y="87"/>
                    <a:pt x="48" y="87"/>
                    <a:pt x="49" y="88"/>
                  </a:cubicBezTo>
                  <a:cubicBezTo>
                    <a:pt x="49" y="88"/>
                    <a:pt x="50" y="89"/>
                    <a:pt x="50" y="89"/>
                  </a:cubicBezTo>
                  <a:cubicBezTo>
                    <a:pt x="50" y="89"/>
                    <a:pt x="50" y="90"/>
                    <a:pt x="50" y="90"/>
                  </a:cubicBezTo>
                  <a:cubicBezTo>
                    <a:pt x="49" y="90"/>
                    <a:pt x="48" y="91"/>
                    <a:pt x="47" y="93"/>
                  </a:cubicBezTo>
                  <a:cubicBezTo>
                    <a:pt x="46" y="94"/>
                    <a:pt x="44" y="98"/>
                    <a:pt x="43" y="98"/>
                  </a:cubicBezTo>
                  <a:cubicBezTo>
                    <a:pt x="43" y="98"/>
                    <a:pt x="43" y="99"/>
                    <a:pt x="43" y="99"/>
                  </a:cubicBezTo>
                  <a:cubicBezTo>
                    <a:pt x="42" y="99"/>
                    <a:pt x="40" y="99"/>
                    <a:pt x="40" y="99"/>
                  </a:cubicBezTo>
                  <a:cubicBezTo>
                    <a:pt x="40" y="99"/>
                    <a:pt x="40" y="100"/>
                    <a:pt x="40" y="99"/>
                  </a:cubicBezTo>
                  <a:cubicBezTo>
                    <a:pt x="39" y="99"/>
                    <a:pt x="35" y="93"/>
                    <a:pt x="35" y="93"/>
                  </a:cubicBezTo>
                  <a:cubicBezTo>
                    <a:pt x="35" y="93"/>
                    <a:pt x="35" y="92"/>
                    <a:pt x="34" y="92"/>
                  </a:cubicBezTo>
                  <a:cubicBezTo>
                    <a:pt x="34" y="92"/>
                    <a:pt x="32" y="90"/>
                    <a:pt x="31" y="89"/>
                  </a:cubicBezTo>
                  <a:cubicBezTo>
                    <a:pt x="31" y="89"/>
                    <a:pt x="31" y="89"/>
                    <a:pt x="31" y="90"/>
                  </a:cubicBezTo>
                  <a:cubicBezTo>
                    <a:pt x="31" y="91"/>
                    <a:pt x="30" y="92"/>
                    <a:pt x="30" y="92"/>
                  </a:cubicBezTo>
                  <a:cubicBezTo>
                    <a:pt x="30" y="92"/>
                    <a:pt x="30" y="92"/>
                    <a:pt x="29" y="92"/>
                  </a:cubicBezTo>
                  <a:cubicBezTo>
                    <a:pt x="29" y="92"/>
                    <a:pt x="28" y="93"/>
                    <a:pt x="28" y="93"/>
                  </a:cubicBezTo>
                  <a:cubicBezTo>
                    <a:pt x="28" y="93"/>
                    <a:pt x="28" y="93"/>
                    <a:pt x="28" y="93"/>
                  </a:cubicBezTo>
                  <a:cubicBezTo>
                    <a:pt x="27" y="92"/>
                    <a:pt x="25" y="91"/>
                    <a:pt x="24" y="91"/>
                  </a:cubicBezTo>
                  <a:cubicBezTo>
                    <a:pt x="22" y="92"/>
                    <a:pt x="19" y="96"/>
                    <a:pt x="19" y="96"/>
                  </a:cubicBezTo>
                  <a:cubicBezTo>
                    <a:pt x="19" y="96"/>
                    <a:pt x="18" y="97"/>
                    <a:pt x="18" y="97"/>
                  </a:cubicBezTo>
                  <a:cubicBezTo>
                    <a:pt x="18" y="97"/>
                    <a:pt x="18" y="98"/>
                    <a:pt x="18" y="98"/>
                  </a:cubicBezTo>
                  <a:cubicBezTo>
                    <a:pt x="18" y="98"/>
                    <a:pt x="18" y="98"/>
                    <a:pt x="17" y="98"/>
                  </a:cubicBezTo>
                  <a:cubicBezTo>
                    <a:pt x="17" y="98"/>
                    <a:pt x="17" y="98"/>
                    <a:pt x="16" y="98"/>
                  </a:cubicBezTo>
                  <a:cubicBezTo>
                    <a:pt x="16" y="99"/>
                    <a:pt x="14" y="100"/>
                    <a:pt x="14" y="100"/>
                  </a:cubicBezTo>
                  <a:cubicBezTo>
                    <a:pt x="14" y="100"/>
                    <a:pt x="12" y="102"/>
                    <a:pt x="11" y="103"/>
                  </a:cubicBezTo>
                  <a:cubicBezTo>
                    <a:pt x="10" y="104"/>
                    <a:pt x="7" y="107"/>
                    <a:pt x="7" y="107"/>
                  </a:cubicBezTo>
                  <a:cubicBezTo>
                    <a:pt x="7" y="107"/>
                    <a:pt x="7" y="108"/>
                    <a:pt x="7" y="108"/>
                  </a:cubicBezTo>
                  <a:cubicBezTo>
                    <a:pt x="6" y="108"/>
                    <a:pt x="5" y="109"/>
                    <a:pt x="5" y="111"/>
                  </a:cubicBezTo>
                  <a:cubicBezTo>
                    <a:pt x="5" y="113"/>
                    <a:pt x="5" y="115"/>
                    <a:pt x="5" y="115"/>
                  </a:cubicBezTo>
                  <a:cubicBezTo>
                    <a:pt x="5" y="115"/>
                    <a:pt x="5" y="116"/>
                    <a:pt x="4" y="117"/>
                  </a:cubicBezTo>
                  <a:cubicBezTo>
                    <a:pt x="4" y="118"/>
                    <a:pt x="2" y="121"/>
                    <a:pt x="2" y="123"/>
                  </a:cubicBezTo>
                  <a:cubicBezTo>
                    <a:pt x="1" y="124"/>
                    <a:pt x="0" y="125"/>
                    <a:pt x="0" y="126"/>
                  </a:cubicBezTo>
                  <a:cubicBezTo>
                    <a:pt x="0" y="126"/>
                    <a:pt x="0" y="126"/>
                    <a:pt x="0" y="127"/>
                  </a:cubicBezTo>
                  <a:cubicBezTo>
                    <a:pt x="0" y="127"/>
                    <a:pt x="1" y="128"/>
                    <a:pt x="1" y="128"/>
                  </a:cubicBezTo>
                  <a:cubicBezTo>
                    <a:pt x="2" y="128"/>
                    <a:pt x="2" y="127"/>
                    <a:pt x="2" y="127"/>
                  </a:cubicBezTo>
                  <a:cubicBezTo>
                    <a:pt x="2" y="127"/>
                    <a:pt x="3" y="126"/>
                    <a:pt x="4" y="127"/>
                  </a:cubicBezTo>
                  <a:cubicBezTo>
                    <a:pt x="5" y="127"/>
                    <a:pt x="5" y="128"/>
                    <a:pt x="6" y="129"/>
                  </a:cubicBezTo>
                  <a:cubicBezTo>
                    <a:pt x="6" y="129"/>
                    <a:pt x="6" y="134"/>
                    <a:pt x="9" y="135"/>
                  </a:cubicBezTo>
                  <a:cubicBezTo>
                    <a:pt x="12" y="136"/>
                    <a:pt x="14" y="137"/>
                    <a:pt x="15" y="136"/>
                  </a:cubicBezTo>
                  <a:cubicBezTo>
                    <a:pt x="15" y="135"/>
                    <a:pt x="14" y="135"/>
                    <a:pt x="15" y="134"/>
                  </a:cubicBezTo>
                  <a:cubicBezTo>
                    <a:pt x="17" y="134"/>
                    <a:pt x="17" y="135"/>
                    <a:pt x="17" y="136"/>
                  </a:cubicBezTo>
                  <a:cubicBezTo>
                    <a:pt x="16" y="137"/>
                    <a:pt x="17" y="137"/>
                    <a:pt x="18" y="137"/>
                  </a:cubicBezTo>
                  <a:cubicBezTo>
                    <a:pt x="18" y="137"/>
                    <a:pt x="19" y="137"/>
                    <a:pt x="17" y="138"/>
                  </a:cubicBezTo>
                  <a:cubicBezTo>
                    <a:pt x="16" y="139"/>
                    <a:pt x="16" y="139"/>
                    <a:pt x="16" y="140"/>
                  </a:cubicBezTo>
                  <a:cubicBezTo>
                    <a:pt x="17" y="141"/>
                    <a:pt x="18" y="143"/>
                    <a:pt x="19" y="144"/>
                  </a:cubicBezTo>
                  <a:cubicBezTo>
                    <a:pt x="20" y="146"/>
                    <a:pt x="21" y="147"/>
                    <a:pt x="21" y="149"/>
                  </a:cubicBezTo>
                  <a:cubicBezTo>
                    <a:pt x="21" y="152"/>
                    <a:pt x="20" y="157"/>
                    <a:pt x="20" y="160"/>
                  </a:cubicBezTo>
                  <a:cubicBezTo>
                    <a:pt x="24" y="163"/>
                    <a:pt x="24" y="163"/>
                    <a:pt x="24" y="163"/>
                  </a:cubicBezTo>
                  <a:cubicBezTo>
                    <a:pt x="24" y="163"/>
                    <a:pt x="24" y="163"/>
                    <a:pt x="25" y="163"/>
                  </a:cubicBezTo>
                  <a:cubicBezTo>
                    <a:pt x="25" y="163"/>
                    <a:pt x="37" y="163"/>
                    <a:pt x="42" y="163"/>
                  </a:cubicBezTo>
                  <a:cubicBezTo>
                    <a:pt x="42" y="162"/>
                    <a:pt x="42" y="161"/>
                    <a:pt x="44" y="161"/>
                  </a:cubicBezTo>
                  <a:cubicBezTo>
                    <a:pt x="47" y="161"/>
                    <a:pt x="51" y="161"/>
                    <a:pt x="52" y="161"/>
                  </a:cubicBezTo>
                  <a:cubicBezTo>
                    <a:pt x="53" y="161"/>
                    <a:pt x="57" y="161"/>
                    <a:pt x="58" y="161"/>
                  </a:cubicBezTo>
                  <a:cubicBezTo>
                    <a:pt x="58" y="161"/>
                    <a:pt x="70" y="161"/>
                    <a:pt x="70" y="161"/>
                  </a:cubicBezTo>
                  <a:cubicBezTo>
                    <a:pt x="70" y="161"/>
                    <a:pt x="70" y="161"/>
                    <a:pt x="70" y="162"/>
                  </a:cubicBezTo>
                  <a:cubicBezTo>
                    <a:pt x="71" y="162"/>
                    <a:pt x="71" y="163"/>
                    <a:pt x="71" y="163"/>
                  </a:cubicBezTo>
                  <a:cubicBezTo>
                    <a:pt x="75" y="163"/>
                    <a:pt x="87" y="163"/>
                    <a:pt x="90" y="163"/>
                  </a:cubicBezTo>
                  <a:cubicBezTo>
                    <a:pt x="90" y="163"/>
                    <a:pt x="90" y="162"/>
                    <a:pt x="91" y="163"/>
                  </a:cubicBezTo>
                  <a:cubicBezTo>
                    <a:pt x="91" y="163"/>
                    <a:pt x="93" y="164"/>
                    <a:pt x="95" y="164"/>
                  </a:cubicBezTo>
                  <a:cubicBezTo>
                    <a:pt x="95" y="164"/>
                    <a:pt x="95" y="164"/>
                    <a:pt x="95" y="165"/>
                  </a:cubicBezTo>
                  <a:cubicBezTo>
                    <a:pt x="95" y="165"/>
                    <a:pt x="95" y="165"/>
                    <a:pt x="96" y="166"/>
                  </a:cubicBezTo>
                  <a:cubicBezTo>
                    <a:pt x="97" y="166"/>
                    <a:pt x="99" y="166"/>
                    <a:pt x="100" y="166"/>
                  </a:cubicBezTo>
                  <a:cubicBezTo>
                    <a:pt x="100" y="166"/>
                    <a:pt x="101" y="166"/>
                    <a:pt x="101" y="166"/>
                  </a:cubicBezTo>
                  <a:cubicBezTo>
                    <a:pt x="102" y="166"/>
                    <a:pt x="102" y="166"/>
                    <a:pt x="103" y="166"/>
                  </a:cubicBezTo>
                  <a:cubicBezTo>
                    <a:pt x="104" y="166"/>
                    <a:pt x="107" y="166"/>
                    <a:pt x="109" y="167"/>
                  </a:cubicBezTo>
                  <a:cubicBezTo>
                    <a:pt x="109" y="167"/>
                    <a:pt x="110" y="168"/>
                    <a:pt x="110" y="169"/>
                  </a:cubicBezTo>
                  <a:cubicBezTo>
                    <a:pt x="111" y="169"/>
                    <a:pt x="111" y="169"/>
                    <a:pt x="112" y="170"/>
                  </a:cubicBezTo>
                  <a:cubicBezTo>
                    <a:pt x="112" y="170"/>
                    <a:pt x="112" y="170"/>
                    <a:pt x="112" y="169"/>
                  </a:cubicBezTo>
                  <a:cubicBezTo>
                    <a:pt x="112" y="168"/>
                    <a:pt x="112" y="164"/>
                    <a:pt x="113" y="163"/>
                  </a:cubicBezTo>
                  <a:cubicBezTo>
                    <a:pt x="113" y="162"/>
                    <a:pt x="114" y="162"/>
                    <a:pt x="114" y="162"/>
                  </a:cubicBezTo>
                  <a:cubicBezTo>
                    <a:pt x="114" y="160"/>
                    <a:pt x="113" y="156"/>
                    <a:pt x="113" y="155"/>
                  </a:cubicBezTo>
                  <a:cubicBezTo>
                    <a:pt x="113" y="155"/>
                    <a:pt x="113" y="154"/>
                    <a:pt x="113" y="154"/>
                  </a:cubicBezTo>
                  <a:cubicBezTo>
                    <a:pt x="113" y="151"/>
                    <a:pt x="110" y="148"/>
                    <a:pt x="109" y="148"/>
                  </a:cubicBezTo>
                  <a:cubicBezTo>
                    <a:pt x="108" y="147"/>
                    <a:pt x="104" y="144"/>
                    <a:pt x="103" y="144"/>
                  </a:cubicBezTo>
                  <a:cubicBezTo>
                    <a:pt x="103" y="143"/>
                    <a:pt x="101" y="141"/>
                    <a:pt x="100" y="141"/>
                  </a:cubicBezTo>
                  <a:cubicBezTo>
                    <a:pt x="100" y="140"/>
                    <a:pt x="98" y="136"/>
                    <a:pt x="97" y="136"/>
                  </a:cubicBezTo>
                  <a:cubicBezTo>
                    <a:pt x="97" y="135"/>
                    <a:pt x="97" y="135"/>
                    <a:pt x="98" y="135"/>
                  </a:cubicBezTo>
                  <a:cubicBezTo>
                    <a:pt x="98" y="135"/>
                    <a:pt x="98" y="135"/>
                    <a:pt x="99" y="135"/>
                  </a:cubicBezTo>
                  <a:cubicBezTo>
                    <a:pt x="99" y="135"/>
                    <a:pt x="99" y="135"/>
                    <a:pt x="99" y="134"/>
                  </a:cubicBezTo>
                  <a:cubicBezTo>
                    <a:pt x="99" y="134"/>
                    <a:pt x="95" y="129"/>
                    <a:pt x="95" y="129"/>
                  </a:cubicBezTo>
                  <a:cubicBezTo>
                    <a:pt x="94" y="128"/>
                    <a:pt x="93" y="127"/>
                    <a:pt x="93" y="127"/>
                  </a:cubicBezTo>
                  <a:cubicBezTo>
                    <a:pt x="92" y="127"/>
                    <a:pt x="92" y="126"/>
                    <a:pt x="92" y="126"/>
                  </a:cubicBezTo>
                  <a:cubicBezTo>
                    <a:pt x="92" y="126"/>
                    <a:pt x="92" y="121"/>
                    <a:pt x="92" y="121"/>
                  </a:cubicBezTo>
                  <a:cubicBezTo>
                    <a:pt x="92" y="121"/>
                    <a:pt x="90" y="117"/>
                    <a:pt x="90" y="116"/>
                  </a:cubicBezTo>
                  <a:cubicBezTo>
                    <a:pt x="90" y="116"/>
                    <a:pt x="90" y="115"/>
                    <a:pt x="90" y="115"/>
                  </a:cubicBezTo>
                  <a:cubicBezTo>
                    <a:pt x="90" y="114"/>
                    <a:pt x="91" y="111"/>
                    <a:pt x="91" y="109"/>
                  </a:cubicBezTo>
                  <a:cubicBezTo>
                    <a:pt x="91" y="107"/>
                    <a:pt x="89" y="105"/>
                    <a:pt x="88" y="105"/>
                  </a:cubicBezTo>
                  <a:cubicBezTo>
                    <a:pt x="88" y="104"/>
                    <a:pt x="88" y="104"/>
                    <a:pt x="88" y="104"/>
                  </a:cubicBezTo>
                  <a:cubicBezTo>
                    <a:pt x="89" y="104"/>
                    <a:pt x="90" y="104"/>
                    <a:pt x="92" y="103"/>
                  </a:cubicBezTo>
                  <a:cubicBezTo>
                    <a:pt x="93" y="102"/>
                    <a:pt x="94" y="98"/>
                    <a:pt x="95" y="98"/>
                  </a:cubicBezTo>
                  <a:cubicBezTo>
                    <a:pt x="95" y="97"/>
                    <a:pt x="96" y="94"/>
                    <a:pt x="96" y="94"/>
                  </a:cubicBezTo>
                  <a:cubicBezTo>
                    <a:pt x="97" y="93"/>
                    <a:pt x="100" y="88"/>
                    <a:pt x="100" y="88"/>
                  </a:cubicBezTo>
                  <a:cubicBezTo>
                    <a:pt x="100" y="88"/>
                    <a:pt x="100" y="87"/>
                    <a:pt x="101" y="87"/>
                  </a:cubicBezTo>
                  <a:cubicBezTo>
                    <a:pt x="101" y="86"/>
                    <a:pt x="102" y="85"/>
                    <a:pt x="103" y="84"/>
                  </a:cubicBezTo>
                  <a:cubicBezTo>
                    <a:pt x="103" y="84"/>
                    <a:pt x="104" y="83"/>
                    <a:pt x="104" y="8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7" name="Freeform 967">
              <a:extLst>
                <a:ext uri="{FF2B5EF4-FFF2-40B4-BE49-F238E27FC236}">
                  <a16:creationId xmlns:a16="http://schemas.microsoft.com/office/drawing/2014/main" id="{E159185B-F747-42A5-BE5D-E4646AFADE02}"/>
                </a:ext>
              </a:extLst>
            </p:cNvPr>
            <p:cNvSpPr>
              <a:spLocks/>
            </p:cNvSpPr>
            <p:nvPr/>
          </p:nvSpPr>
          <p:spPr bwMode="auto">
            <a:xfrm>
              <a:off x="3780" y="2195"/>
              <a:ext cx="216" cy="333"/>
            </a:xfrm>
            <a:custGeom>
              <a:avLst/>
              <a:gdLst>
                <a:gd name="T0" fmla="*/ 2 w 156"/>
                <a:gd name="T1" fmla="*/ 151 h 243"/>
                <a:gd name="T2" fmla="*/ 8 w 156"/>
                <a:gd name="T3" fmla="*/ 160 h 243"/>
                <a:gd name="T4" fmla="*/ 15 w 156"/>
                <a:gd name="T5" fmla="*/ 161 h 243"/>
                <a:gd name="T6" fmla="*/ 16 w 156"/>
                <a:gd name="T7" fmla="*/ 164 h 243"/>
                <a:gd name="T8" fmla="*/ 21 w 156"/>
                <a:gd name="T9" fmla="*/ 172 h 243"/>
                <a:gd name="T10" fmla="*/ 23 w 156"/>
                <a:gd name="T11" fmla="*/ 177 h 243"/>
                <a:gd name="T12" fmla="*/ 23 w 156"/>
                <a:gd name="T13" fmla="*/ 189 h 243"/>
                <a:gd name="T14" fmla="*/ 24 w 156"/>
                <a:gd name="T15" fmla="*/ 194 h 243"/>
                <a:gd name="T16" fmla="*/ 26 w 156"/>
                <a:gd name="T17" fmla="*/ 199 h 243"/>
                <a:gd name="T18" fmla="*/ 32 w 156"/>
                <a:gd name="T19" fmla="*/ 206 h 243"/>
                <a:gd name="T20" fmla="*/ 27 w 156"/>
                <a:gd name="T21" fmla="*/ 206 h 243"/>
                <a:gd name="T22" fmla="*/ 21 w 156"/>
                <a:gd name="T23" fmla="*/ 207 h 243"/>
                <a:gd name="T24" fmla="*/ 15 w 156"/>
                <a:gd name="T25" fmla="*/ 206 h 243"/>
                <a:gd name="T26" fmla="*/ 10 w 156"/>
                <a:gd name="T27" fmla="*/ 207 h 243"/>
                <a:gd name="T28" fmla="*/ 8 w 156"/>
                <a:gd name="T29" fmla="*/ 212 h 243"/>
                <a:gd name="T30" fmla="*/ 12 w 156"/>
                <a:gd name="T31" fmla="*/ 217 h 243"/>
                <a:gd name="T32" fmla="*/ 24 w 156"/>
                <a:gd name="T33" fmla="*/ 228 h 243"/>
                <a:gd name="T34" fmla="*/ 29 w 156"/>
                <a:gd name="T35" fmla="*/ 237 h 243"/>
                <a:gd name="T36" fmla="*/ 31 w 156"/>
                <a:gd name="T37" fmla="*/ 240 h 243"/>
                <a:gd name="T38" fmla="*/ 36 w 156"/>
                <a:gd name="T39" fmla="*/ 242 h 243"/>
                <a:gd name="T40" fmla="*/ 43 w 156"/>
                <a:gd name="T41" fmla="*/ 240 h 243"/>
                <a:gd name="T42" fmla="*/ 46 w 156"/>
                <a:gd name="T43" fmla="*/ 238 h 243"/>
                <a:gd name="T44" fmla="*/ 50 w 156"/>
                <a:gd name="T45" fmla="*/ 242 h 243"/>
                <a:gd name="T46" fmla="*/ 56 w 156"/>
                <a:gd name="T47" fmla="*/ 239 h 243"/>
                <a:gd name="T48" fmla="*/ 66 w 156"/>
                <a:gd name="T49" fmla="*/ 236 h 243"/>
                <a:gd name="T50" fmla="*/ 78 w 156"/>
                <a:gd name="T51" fmla="*/ 234 h 243"/>
                <a:gd name="T52" fmla="*/ 83 w 156"/>
                <a:gd name="T53" fmla="*/ 226 h 243"/>
                <a:gd name="T54" fmla="*/ 80 w 156"/>
                <a:gd name="T55" fmla="*/ 223 h 243"/>
                <a:gd name="T56" fmla="*/ 88 w 156"/>
                <a:gd name="T57" fmla="*/ 220 h 243"/>
                <a:gd name="T58" fmla="*/ 104 w 156"/>
                <a:gd name="T59" fmla="*/ 218 h 243"/>
                <a:gd name="T60" fmla="*/ 121 w 156"/>
                <a:gd name="T61" fmla="*/ 201 h 243"/>
                <a:gd name="T62" fmla="*/ 123 w 156"/>
                <a:gd name="T63" fmla="*/ 196 h 243"/>
                <a:gd name="T64" fmla="*/ 131 w 156"/>
                <a:gd name="T65" fmla="*/ 192 h 243"/>
                <a:gd name="T66" fmla="*/ 139 w 156"/>
                <a:gd name="T67" fmla="*/ 192 h 243"/>
                <a:gd name="T68" fmla="*/ 140 w 156"/>
                <a:gd name="T69" fmla="*/ 187 h 243"/>
                <a:gd name="T70" fmla="*/ 134 w 156"/>
                <a:gd name="T71" fmla="*/ 175 h 243"/>
                <a:gd name="T72" fmla="*/ 133 w 156"/>
                <a:gd name="T73" fmla="*/ 173 h 243"/>
                <a:gd name="T74" fmla="*/ 128 w 156"/>
                <a:gd name="T75" fmla="*/ 166 h 243"/>
                <a:gd name="T76" fmla="*/ 127 w 156"/>
                <a:gd name="T77" fmla="*/ 159 h 243"/>
                <a:gd name="T78" fmla="*/ 128 w 156"/>
                <a:gd name="T79" fmla="*/ 151 h 243"/>
                <a:gd name="T80" fmla="*/ 131 w 156"/>
                <a:gd name="T81" fmla="*/ 146 h 243"/>
                <a:gd name="T82" fmla="*/ 133 w 156"/>
                <a:gd name="T83" fmla="*/ 142 h 243"/>
                <a:gd name="T84" fmla="*/ 132 w 156"/>
                <a:gd name="T85" fmla="*/ 138 h 243"/>
                <a:gd name="T86" fmla="*/ 137 w 156"/>
                <a:gd name="T87" fmla="*/ 132 h 243"/>
                <a:gd name="T88" fmla="*/ 142 w 156"/>
                <a:gd name="T89" fmla="*/ 120 h 243"/>
                <a:gd name="T90" fmla="*/ 155 w 156"/>
                <a:gd name="T91" fmla="*/ 120 h 243"/>
                <a:gd name="T92" fmla="*/ 156 w 156"/>
                <a:gd name="T93" fmla="*/ 75 h 243"/>
                <a:gd name="T94" fmla="*/ 41 w 156"/>
                <a:gd name="T95" fmla="*/ 2 h 243"/>
                <a:gd name="T96" fmla="*/ 22 w 156"/>
                <a:gd name="T97" fmla="*/ 8 h 243"/>
                <a:gd name="T98" fmla="*/ 25 w 156"/>
                <a:gd name="T99" fmla="*/ 22 h 243"/>
                <a:gd name="T100" fmla="*/ 31 w 156"/>
                <a:gd name="T101" fmla="*/ 39 h 243"/>
                <a:gd name="T102" fmla="*/ 37 w 156"/>
                <a:gd name="T103" fmla="*/ 50 h 243"/>
                <a:gd name="T104" fmla="*/ 31 w 156"/>
                <a:gd name="T105" fmla="*/ 79 h 243"/>
                <a:gd name="T106" fmla="*/ 30 w 156"/>
                <a:gd name="T107" fmla="*/ 101 h 243"/>
                <a:gd name="T108" fmla="*/ 22 w 156"/>
                <a:gd name="T109" fmla="*/ 109 h 243"/>
                <a:gd name="T110" fmla="*/ 2 w 156"/>
                <a:gd name="T111" fmla="*/ 137 h 243"/>
                <a:gd name="T112" fmla="*/ 0 w 156"/>
                <a:gd name="T113" fmla="*/ 140 h 243"/>
                <a:gd name="T114" fmla="*/ 2 w 156"/>
                <a:gd name="T115" fmla="*/ 15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 h="243">
                  <a:moveTo>
                    <a:pt x="2" y="150"/>
                  </a:moveTo>
                  <a:cubicBezTo>
                    <a:pt x="2" y="150"/>
                    <a:pt x="2" y="151"/>
                    <a:pt x="2" y="151"/>
                  </a:cubicBezTo>
                  <a:cubicBezTo>
                    <a:pt x="3" y="152"/>
                    <a:pt x="8" y="158"/>
                    <a:pt x="8" y="159"/>
                  </a:cubicBezTo>
                  <a:cubicBezTo>
                    <a:pt x="8" y="159"/>
                    <a:pt x="8" y="159"/>
                    <a:pt x="8" y="160"/>
                  </a:cubicBezTo>
                  <a:cubicBezTo>
                    <a:pt x="14" y="161"/>
                    <a:pt x="14" y="161"/>
                    <a:pt x="14" y="161"/>
                  </a:cubicBezTo>
                  <a:cubicBezTo>
                    <a:pt x="14" y="161"/>
                    <a:pt x="15" y="161"/>
                    <a:pt x="15" y="161"/>
                  </a:cubicBezTo>
                  <a:cubicBezTo>
                    <a:pt x="15" y="162"/>
                    <a:pt x="16" y="164"/>
                    <a:pt x="16" y="164"/>
                  </a:cubicBezTo>
                  <a:cubicBezTo>
                    <a:pt x="16" y="164"/>
                    <a:pt x="16" y="164"/>
                    <a:pt x="16" y="164"/>
                  </a:cubicBezTo>
                  <a:cubicBezTo>
                    <a:pt x="16" y="165"/>
                    <a:pt x="18" y="166"/>
                    <a:pt x="19" y="166"/>
                  </a:cubicBezTo>
                  <a:cubicBezTo>
                    <a:pt x="19" y="167"/>
                    <a:pt x="21" y="168"/>
                    <a:pt x="21" y="172"/>
                  </a:cubicBezTo>
                  <a:cubicBezTo>
                    <a:pt x="21" y="172"/>
                    <a:pt x="21" y="173"/>
                    <a:pt x="21" y="174"/>
                  </a:cubicBezTo>
                  <a:cubicBezTo>
                    <a:pt x="22" y="175"/>
                    <a:pt x="23" y="177"/>
                    <a:pt x="23" y="177"/>
                  </a:cubicBezTo>
                  <a:cubicBezTo>
                    <a:pt x="23" y="177"/>
                    <a:pt x="23" y="178"/>
                    <a:pt x="23" y="179"/>
                  </a:cubicBezTo>
                  <a:cubicBezTo>
                    <a:pt x="23" y="179"/>
                    <a:pt x="25" y="184"/>
                    <a:pt x="23" y="189"/>
                  </a:cubicBezTo>
                  <a:cubicBezTo>
                    <a:pt x="23" y="189"/>
                    <a:pt x="23" y="190"/>
                    <a:pt x="23" y="190"/>
                  </a:cubicBezTo>
                  <a:cubicBezTo>
                    <a:pt x="23" y="191"/>
                    <a:pt x="24" y="193"/>
                    <a:pt x="24" y="194"/>
                  </a:cubicBezTo>
                  <a:cubicBezTo>
                    <a:pt x="24" y="195"/>
                    <a:pt x="24" y="195"/>
                    <a:pt x="24" y="195"/>
                  </a:cubicBezTo>
                  <a:cubicBezTo>
                    <a:pt x="24" y="196"/>
                    <a:pt x="26" y="199"/>
                    <a:pt x="26" y="199"/>
                  </a:cubicBezTo>
                  <a:cubicBezTo>
                    <a:pt x="26" y="200"/>
                    <a:pt x="28" y="203"/>
                    <a:pt x="29" y="204"/>
                  </a:cubicBezTo>
                  <a:cubicBezTo>
                    <a:pt x="30" y="204"/>
                    <a:pt x="32" y="206"/>
                    <a:pt x="32" y="206"/>
                  </a:cubicBezTo>
                  <a:cubicBezTo>
                    <a:pt x="32" y="206"/>
                    <a:pt x="33" y="206"/>
                    <a:pt x="32" y="206"/>
                  </a:cubicBezTo>
                  <a:cubicBezTo>
                    <a:pt x="30" y="207"/>
                    <a:pt x="27" y="207"/>
                    <a:pt x="27" y="206"/>
                  </a:cubicBezTo>
                  <a:cubicBezTo>
                    <a:pt x="26" y="206"/>
                    <a:pt x="25" y="206"/>
                    <a:pt x="24" y="206"/>
                  </a:cubicBezTo>
                  <a:cubicBezTo>
                    <a:pt x="24" y="206"/>
                    <a:pt x="21" y="207"/>
                    <a:pt x="21" y="207"/>
                  </a:cubicBezTo>
                  <a:cubicBezTo>
                    <a:pt x="20" y="207"/>
                    <a:pt x="19" y="207"/>
                    <a:pt x="19" y="207"/>
                  </a:cubicBezTo>
                  <a:cubicBezTo>
                    <a:pt x="19" y="207"/>
                    <a:pt x="15" y="206"/>
                    <a:pt x="15" y="206"/>
                  </a:cubicBezTo>
                  <a:cubicBezTo>
                    <a:pt x="14" y="206"/>
                    <a:pt x="11" y="206"/>
                    <a:pt x="11" y="206"/>
                  </a:cubicBezTo>
                  <a:cubicBezTo>
                    <a:pt x="11" y="206"/>
                    <a:pt x="10" y="206"/>
                    <a:pt x="10" y="207"/>
                  </a:cubicBezTo>
                  <a:cubicBezTo>
                    <a:pt x="10" y="207"/>
                    <a:pt x="8" y="209"/>
                    <a:pt x="7" y="210"/>
                  </a:cubicBezTo>
                  <a:cubicBezTo>
                    <a:pt x="7" y="211"/>
                    <a:pt x="7" y="212"/>
                    <a:pt x="8" y="212"/>
                  </a:cubicBezTo>
                  <a:cubicBezTo>
                    <a:pt x="9" y="213"/>
                    <a:pt x="9" y="213"/>
                    <a:pt x="9" y="214"/>
                  </a:cubicBezTo>
                  <a:cubicBezTo>
                    <a:pt x="10" y="214"/>
                    <a:pt x="12" y="216"/>
                    <a:pt x="12" y="217"/>
                  </a:cubicBezTo>
                  <a:cubicBezTo>
                    <a:pt x="13" y="217"/>
                    <a:pt x="24" y="227"/>
                    <a:pt x="24" y="227"/>
                  </a:cubicBezTo>
                  <a:cubicBezTo>
                    <a:pt x="24" y="227"/>
                    <a:pt x="24" y="228"/>
                    <a:pt x="24" y="228"/>
                  </a:cubicBezTo>
                  <a:cubicBezTo>
                    <a:pt x="25" y="228"/>
                    <a:pt x="26" y="230"/>
                    <a:pt x="26" y="230"/>
                  </a:cubicBezTo>
                  <a:cubicBezTo>
                    <a:pt x="26" y="230"/>
                    <a:pt x="28" y="236"/>
                    <a:pt x="29" y="237"/>
                  </a:cubicBezTo>
                  <a:cubicBezTo>
                    <a:pt x="29" y="237"/>
                    <a:pt x="30" y="239"/>
                    <a:pt x="31" y="239"/>
                  </a:cubicBezTo>
                  <a:cubicBezTo>
                    <a:pt x="31" y="239"/>
                    <a:pt x="31" y="240"/>
                    <a:pt x="31" y="240"/>
                  </a:cubicBezTo>
                  <a:cubicBezTo>
                    <a:pt x="31" y="240"/>
                    <a:pt x="30" y="242"/>
                    <a:pt x="30" y="243"/>
                  </a:cubicBezTo>
                  <a:cubicBezTo>
                    <a:pt x="31" y="243"/>
                    <a:pt x="34" y="243"/>
                    <a:pt x="36" y="242"/>
                  </a:cubicBezTo>
                  <a:cubicBezTo>
                    <a:pt x="38" y="242"/>
                    <a:pt x="41" y="241"/>
                    <a:pt x="42" y="241"/>
                  </a:cubicBezTo>
                  <a:cubicBezTo>
                    <a:pt x="43" y="241"/>
                    <a:pt x="43" y="241"/>
                    <a:pt x="43" y="240"/>
                  </a:cubicBezTo>
                  <a:cubicBezTo>
                    <a:pt x="43" y="240"/>
                    <a:pt x="44" y="239"/>
                    <a:pt x="44" y="239"/>
                  </a:cubicBezTo>
                  <a:cubicBezTo>
                    <a:pt x="44" y="238"/>
                    <a:pt x="45" y="238"/>
                    <a:pt x="46" y="238"/>
                  </a:cubicBezTo>
                  <a:cubicBezTo>
                    <a:pt x="46" y="239"/>
                    <a:pt x="48" y="240"/>
                    <a:pt x="49" y="242"/>
                  </a:cubicBezTo>
                  <a:cubicBezTo>
                    <a:pt x="49" y="242"/>
                    <a:pt x="49" y="243"/>
                    <a:pt x="50" y="242"/>
                  </a:cubicBezTo>
                  <a:cubicBezTo>
                    <a:pt x="50" y="242"/>
                    <a:pt x="55" y="239"/>
                    <a:pt x="55" y="239"/>
                  </a:cubicBezTo>
                  <a:cubicBezTo>
                    <a:pt x="55" y="239"/>
                    <a:pt x="55" y="239"/>
                    <a:pt x="56" y="239"/>
                  </a:cubicBezTo>
                  <a:cubicBezTo>
                    <a:pt x="57" y="239"/>
                    <a:pt x="59" y="238"/>
                    <a:pt x="60" y="238"/>
                  </a:cubicBezTo>
                  <a:cubicBezTo>
                    <a:pt x="60" y="237"/>
                    <a:pt x="66" y="236"/>
                    <a:pt x="66" y="236"/>
                  </a:cubicBezTo>
                  <a:cubicBezTo>
                    <a:pt x="67" y="236"/>
                    <a:pt x="70" y="235"/>
                    <a:pt x="72" y="236"/>
                  </a:cubicBezTo>
                  <a:cubicBezTo>
                    <a:pt x="75" y="236"/>
                    <a:pt x="76" y="235"/>
                    <a:pt x="78" y="234"/>
                  </a:cubicBezTo>
                  <a:cubicBezTo>
                    <a:pt x="79" y="232"/>
                    <a:pt x="83" y="227"/>
                    <a:pt x="83" y="227"/>
                  </a:cubicBezTo>
                  <a:cubicBezTo>
                    <a:pt x="83" y="227"/>
                    <a:pt x="83" y="227"/>
                    <a:pt x="83" y="226"/>
                  </a:cubicBezTo>
                  <a:cubicBezTo>
                    <a:pt x="83" y="226"/>
                    <a:pt x="83" y="226"/>
                    <a:pt x="82" y="225"/>
                  </a:cubicBezTo>
                  <a:cubicBezTo>
                    <a:pt x="81" y="224"/>
                    <a:pt x="80" y="224"/>
                    <a:pt x="80" y="223"/>
                  </a:cubicBezTo>
                  <a:cubicBezTo>
                    <a:pt x="80" y="222"/>
                    <a:pt x="81" y="222"/>
                    <a:pt x="81" y="222"/>
                  </a:cubicBezTo>
                  <a:cubicBezTo>
                    <a:pt x="82" y="221"/>
                    <a:pt x="85" y="220"/>
                    <a:pt x="88" y="220"/>
                  </a:cubicBezTo>
                  <a:cubicBezTo>
                    <a:pt x="91" y="220"/>
                    <a:pt x="100" y="220"/>
                    <a:pt x="100" y="220"/>
                  </a:cubicBezTo>
                  <a:cubicBezTo>
                    <a:pt x="101" y="220"/>
                    <a:pt x="102" y="220"/>
                    <a:pt x="104" y="218"/>
                  </a:cubicBezTo>
                  <a:cubicBezTo>
                    <a:pt x="106" y="217"/>
                    <a:pt x="108" y="215"/>
                    <a:pt x="109" y="214"/>
                  </a:cubicBezTo>
                  <a:cubicBezTo>
                    <a:pt x="110" y="214"/>
                    <a:pt x="121" y="201"/>
                    <a:pt x="121" y="201"/>
                  </a:cubicBezTo>
                  <a:cubicBezTo>
                    <a:pt x="121" y="201"/>
                    <a:pt x="122" y="199"/>
                    <a:pt x="122" y="198"/>
                  </a:cubicBezTo>
                  <a:cubicBezTo>
                    <a:pt x="122" y="197"/>
                    <a:pt x="122" y="196"/>
                    <a:pt x="123" y="196"/>
                  </a:cubicBezTo>
                  <a:cubicBezTo>
                    <a:pt x="124" y="195"/>
                    <a:pt x="126" y="195"/>
                    <a:pt x="127" y="194"/>
                  </a:cubicBezTo>
                  <a:cubicBezTo>
                    <a:pt x="127" y="194"/>
                    <a:pt x="131" y="192"/>
                    <a:pt x="131" y="192"/>
                  </a:cubicBezTo>
                  <a:cubicBezTo>
                    <a:pt x="131" y="192"/>
                    <a:pt x="132" y="192"/>
                    <a:pt x="132" y="192"/>
                  </a:cubicBezTo>
                  <a:cubicBezTo>
                    <a:pt x="132" y="192"/>
                    <a:pt x="136" y="192"/>
                    <a:pt x="139" y="192"/>
                  </a:cubicBezTo>
                  <a:cubicBezTo>
                    <a:pt x="140" y="192"/>
                    <a:pt x="141" y="188"/>
                    <a:pt x="141" y="187"/>
                  </a:cubicBezTo>
                  <a:cubicBezTo>
                    <a:pt x="141" y="187"/>
                    <a:pt x="140" y="187"/>
                    <a:pt x="140" y="187"/>
                  </a:cubicBezTo>
                  <a:cubicBezTo>
                    <a:pt x="132" y="181"/>
                    <a:pt x="135" y="176"/>
                    <a:pt x="136" y="176"/>
                  </a:cubicBezTo>
                  <a:cubicBezTo>
                    <a:pt x="136" y="175"/>
                    <a:pt x="135" y="175"/>
                    <a:pt x="134" y="175"/>
                  </a:cubicBezTo>
                  <a:cubicBezTo>
                    <a:pt x="133" y="176"/>
                    <a:pt x="133" y="175"/>
                    <a:pt x="133" y="175"/>
                  </a:cubicBezTo>
                  <a:cubicBezTo>
                    <a:pt x="133" y="175"/>
                    <a:pt x="133" y="174"/>
                    <a:pt x="133" y="173"/>
                  </a:cubicBezTo>
                  <a:cubicBezTo>
                    <a:pt x="133" y="173"/>
                    <a:pt x="131" y="166"/>
                    <a:pt x="131" y="165"/>
                  </a:cubicBezTo>
                  <a:cubicBezTo>
                    <a:pt x="130" y="164"/>
                    <a:pt x="129" y="165"/>
                    <a:pt x="128" y="166"/>
                  </a:cubicBezTo>
                  <a:cubicBezTo>
                    <a:pt x="128" y="167"/>
                    <a:pt x="126" y="167"/>
                    <a:pt x="124" y="165"/>
                  </a:cubicBezTo>
                  <a:cubicBezTo>
                    <a:pt x="123" y="164"/>
                    <a:pt x="126" y="160"/>
                    <a:pt x="127" y="159"/>
                  </a:cubicBezTo>
                  <a:cubicBezTo>
                    <a:pt x="128" y="159"/>
                    <a:pt x="130" y="157"/>
                    <a:pt x="130" y="156"/>
                  </a:cubicBezTo>
                  <a:cubicBezTo>
                    <a:pt x="131" y="155"/>
                    <a:pt x="129" y="152"/>
                    <a:pt x="128" y="151"/>
                  </a:cubicBezTo>
                  <a:cubicBezTo>
                    <a:pt x="128" y="150"/>
                    <a:pt x="128" y="150"/>
                    <a:pt x="128" y="148"/>
                  </a:cubicBezTo>
                  <a:cubicBezTo>
                    <a:pt x="129" y="147"/>
                    <a:pt x="131" y="146"/>
                    <a:pt x="131" y="146"/>
                  </a:cubicBezTo>
                  <a:cubicBezTo>
                    <a:pt x="132" y="145"/>
                    <a:pt x="133" y="144"/>
                    <a:pt x="134" y="144"/>
                  </a:cubicBezTo>
                  <a:cubicBezTo>
                    <a:pt x="135" y="144"/>
                    <a:pt x="134" y="143"/>
                    <a:pt x="133" y="142"/>
                  </a:cubicBezTo>
                  <a:cubicBezTo>
                    <a:pt x="133" y="142"/>
                    <a:pt x="133" y="141"/>
                    <a:pt x="133" y="140"/>
                  </a:cubicBezTo>
                  <a:cubicBezTo>
                    <a:pt x="133" y="140"/>
                    <a:pt x="133" y="139"/>
                    <a:pt x="132" y="138"/>
                  </a:cubicBezTo>
                  <a:cubicBezTo>
                    <a:pt x="132" y="137"/>
                    <a:pt x="133" y="137"/>
                    <a:pt x="135" y="136"/>
                  </a:cubicBezTo>
                  <a:cubicBezTo>
                    <a:pt x="137" y="135"/>
                    <a:pt x="137" y="133"/>
                    <a:pt x="137" y="132"/>
                  </a:cubicBezTo>
                  <a:cubicBezTo>
                    <a:pt x="138" y="131"/>
                    <a:pt x="139" y="125"/>
                    <a:pt x="140" y="124"/>
                  </a:cubicBezTo>
                  <a:cubicBezTo>
                    <a:pt x="140" y="122"/>
                    <a:pt x="142" y="121"/>
                    <a:pt x="142" y="120"/>
                  </a:cubicBezTo>
                  <a:cubicBezTo>
                    <a:pt x="143" y="120"/>
                    <a:pt x="144" y="120"/>
                    <a:pt x="144" y="120"/>
                  </a:cubicBezTo>
                  <a:cubicBezTo>
                    <a:pt x="144" y="120"/>
                    <a:pt x="155" y="120"/>
                    <a:pt x="155" y="120"/>
                  </a:cubicBezTo>
                  <a:cubicBezTo>
                    <a:pt x="156" y="120"/>
                    <a:pt x="156" y="119"/>
                    <a:pt x="156" y="119"/>
                  </a:cubicBezTo>
                  <a:cubicBezTo>
                    <a:pt x="156" y="75"/>
                    <a:pt x="156" y="75"/>
                    <a:pt x="156" y="75"/>
                  </a:cubicBezTo>
                  <a:cubicBezTo>
                    <a:pt x="156" y="75"/>
                    <a:pt x="156" y="67"/>
                    <a:pt x="156" y="62"/>
                  </a:cubicBezTo>
                  <a:cubicBezTo>
                    <a:pt x="143" y="55"/>
                    <a:pt x="44" y="4"/>
                    <a:pt x="41" y="2"/>
                  </a:cubicBezTo>
                  <a:cubicBezTo>
                    <a:pt x="37" y="0"/>
                    <a:pt x="34" y="1"/>
                    <a:pt x="33" y="2"/>
                  </a:cubicBezTo>
                  <a:cubicBezTo>
                    <a:pt x="33" y="2"/>
                    <a:pt x="27" y="5"/>
                    <a:pt x="22" y="8"/>
                  </a:cubicBezTo>
                  <a:cubicBezTo>
                    <a:pt x="23" y="11"/>
                    <a:pt x="24" y="18"/>
                    <a:pt x="25" y="19"/>
                  </a:cubicBezTo>
                  <a:cubicBezTo>
                    <a:pt x="25" y="20"/>
                    <a:pt x="25" y="21"/>
                    <a:pt x="25" y="22"/>
                  </a:cubicBezTo>
                  <a:cubicBezTo>
                    <a:pt x="25" y="23"/>
                    <a:pt x="25" y="29"/>
                    <a:pt x="27" y="32"/>
                  </a:cubicBezTo>
                  <a:cubicBezTo>
                    <a:pt x="28" y="35"/>
                    <a:pt x="31" y="38"/>
                    <a:pt x="31" y="39"/>
                  </a:cubicBezTo>
                  <a:cubicBezTo>
                    <a:pt x="31" y="40"/>
                    <a:pt x="31" y="42"/>
                    <a:pt x="32" y="44"/>
                  </a:cubicBezTo>
                  <a:cubicBezTo>
                    <a:pt x="34" y="45"/>
                    <a:pt x="38" y="48"/>
                    <a:pt x="37" y="50"/>
                  </a:cubicBezTo>
                  <a:cubicBezTo>
                    <a:pt x="35" y="52"/>
                    <a:pt x="33" y="55"/>
                    <a:pt x="33" y="57"/>
                  </a:cubicBezTo>
                  <a:cubicBezTo>
                    <a:pt x="33" y="59"/>
                    <a:pt x="31" y="77"/>
                    <a:pt x="31" y="79"/>
                  </a:cubicBezTo>
                  <a:cubicBezTo>
                    <a:pt x="31" y="80"/>
                    <a:pt x="30" y="99"/>
                    <a:pt x="30" y="100"/>
                  </a:cubicBezTo>
                  <a:cubicBezTo>
                    <a:pt x="30" y="101"/>
                    <a:pt x="30" y="101"/>
                    <a:pt x="30" y="101"/>
                  </a:cubicBezTo>
                  <a:cubicBezTo>
                    <a:pt x="30" y="101"/>
                    <a:pt x="29" y="102"/>
                    <a:pt x="29" y="102"/>
                  </a:cubicBezTo>
                  <a:cubicBezTo>
                    <a:pt x="29" y="103"/>
                    <a:pt x="23" y="109"/>
                    <a:pt x="22" y="109"/>
                  </a:cubicBezTo>
                  <a:cubicBezTo>
                    <a:pt x="22" y="110"/>
                    <a:pt x="13" y="119"/>
                    <a:pt x="11" y="122"/>
                  </a:cubicBezTo>
                  <a:cubicBezTo>
                    <a:pt x="9" y="126"/>
                    <a:pt x="2" y="137"/>
                    <a:pt x="2" y="137"/>
                  </a:cubicBezTo>
                  <a:cubicBezTo>
                    <a:pt x="2" y="138"/>
                    <a:pt x="1" y="138"/>
                    <a:pt x="1" y="138"/>
                  </a:cubicBezTo>
                  <a:cubicBezTo>
                    <a:pt x="1" y="138"/>
                    <a:pt x="0" y="138"/>
                    <a:pt x="0" y="140"/>
                  </a:cubicBezTo>
                  <a:cubicBezTo>
                    <a:pt x="0" y="141"/>
                    <a:pt x="1" y="146"/>
                    <a:pt x="1" y="147"/>
                  </a:cubicBezTo>
                  <a:cubicBezTo>
                    <a:pt x="1" y="148"/>
                    <a:pt x="1" y="149"/>
                    <a:pt x="2" y="15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8" name="Freeform 968">
              <a:extLst>
                <a:ext uri="{FF2B5EF4-FFF2-40B4-BE49-F238E27FC236}">
                  <a16:creationId xmlns:a16="http://schemas.microsoft.com/office/drawing/2014/main" id="{72347425-06D0-413D-AC93-5D35F24CE495}"/>
                </a:ext>
              </a:extLst>
            </p:cNvPr>
            <p:cNvSpPr>
              <a:spLocks/>
            </p:cNvSpPr>
            <p:nvPr/>
          </p:nvSpPr>
          <p:spPr bwMode="auto">
            <a:xfrm>
              <a:off x="3557" y="2398"/>
              <a:ext cx="246" cy="198"/>
            </a:xfrm>
            <a:custGeom>
              <a:avLst/>
              <a:gdLst>
                <a:gd name="T0" fmla="*/ 163 w 178"/>
                <a:gd name="T1" fmla="*/ 3 h 144"/>
                <a:gd name="T2" fmla="*/ 156 w 178"/>
                <a:gd name="T3" fmla="*/ 3 h 144"/>
                <a:gd name="T4" fmla="*/ 145 w 178"/>
                <a:gd name="T5" fmla="*/ 11 h 144"/>
                <a:gd name="T6" fmla="*/ 130 w 178"/>
                <a:gd name="T7" fmla="*/ 7 h 144"/>
                <a:gd name="T8" fmla="*/ 110 w 178"/>
                <a:gd name="T9" fmla="*/ 10 h 144"/>
                <a:gd name="T10" fmla="*/ 95 w 178"/>
                <a:gd name="T11" fmla="*/ 15 h 144"/>
                <a:gd name="T12" fmla="*/ 83 w 178"/>
                <a:gd name="T13" fmla="*/ 9 h 144"/>
                <a:gd name="T14" fmla="*/ 65 w 178"/>
                <a:gd name="T15" fmla="*/ 13 h 144"/>
                <a:gd name="T16" fmla="*/ 50 w 178"/>
                <a:gd name="T17" fmla="*/ 2 h 144"/>
                <a:gd name="T18" fmla="*/ 30 w 178"/>
                <a:gd name="T19" fmla="*/ 2 h 144"/>
                <a:gd name="T20" fmla="*/ 22 w 178"/>
                <a:gd name="T21" fmla="*/ 8 h 144"/>
                <a:gd name="T22" fmla="*/ 16 w 178"/>
                <a:gd name="T23" fmla="*/ 19 h 144"/>
                <a:gd name="T24" fmla="*/ 14 w 178"/>
                <a:gd name="T25" fmla="*/ 33 h 144"/>
                <a:gd name="T26" fmla="*/ 16 w 178"/>
                <a:gd name="T27" fmla="*/ 41 h 144"/>
                <a:gd name="T28" fmla="*/ 17 w 178"/>
                <a:gd name="T29" fmla="*/ 49 h 144"/>
                <a:gd name="T30" fmla="*/ 14 w 178"/>
                <a:gd name="T31" fmla="*/ 57 h 144"/>
                <a:gd name="T32" fmla="*/ 7 w 178"/>
                <a:gd name="T33" fmla="*/ 70 h 144"/>
                <a:gd name="T34" fmla="*/ 2 w 178"/>
                <a:gd name="T35" fmla="*/ 75 h 144"/>
                <a:gd name="T36" fmla="*/ 1 w 178"/>
                <a:gd name="T37" fmla="*/ 82 h 144"/>
                <a:gd name="T38" fmla="*/ 0 w 178"/>
                <a:gd name="T39" fmla="*/ 90 h 144"/>
                <a:gd name="T40" fmla="*/ 2 w 178"/>
                <a:gd name="T41" fmla="*/ 100 h 144"/>
                <a:gd name="T42" fmla="*/ 2 w 178"/>
                <a:gd name="T43" fmla="*/ 107 h 144"/>
                <a:gd name="T44" fmla="*/ 1 w 178"/>
                <a:gd name="T45" fmla="*/ 113 h 144"/>
                <a:gd name="T46" fmla="*/ 14 w 178"/>
                <a:gd name="T47" fmla="*/ 110 h 144"/>
                <a:gd name="T48" fmla="*/ 36 w 178"/>
                <a:gd name="T49" fmla="*/ 121 h 144"/>
                <a:gd name="T50" fmla="*/ 41 w 178"/>
                <a:gd name="T51" fmla="*/ 123 h 144"/>
                <a:gd name="T52" fmla="*/ 42 w 178"/>
                <a:gd name="T53" fmla="*/ 126 h 144"/>
                <a:gd name="T54" fmla="*/ 53 w 178"/>
                <a:gd name="T55" fmla="*/ 143 h 144"/>
                <a:gd name="T56" fmla="*/ 59 w 178"/>
                <a:gd name="T57" fmla="*/ 142 h 144"/>
                <a:gd name="T58" fmla="*/ 64 w 178"/>
                <a:gd name="T59" fmla="*/ 140 h 144"/>
                <a:gd name="T60" fmla="*/ 69 w 178"/>
                <a:gd name="T61" fmla="*/ 138 h 144"/>
                <a:gd name="T62" fmla="*/ 78 w 178"/>
                <a:gd name="T63" fmla="*/ 140 h 144"/>
                <a:gd name="T64" fmla="*/ 87 w 178"/>
                <a:gd name="T65" fmla="*/ 138 h 144"/>
                <a:gd name="T66" fmla="*/ 92 w 178"/>
                <a:gd name="T67" fmla="*/ 127 h 144"/>
                <a:gd name="T68" fmla="*/ 94 w 178"/>
                <a:gd name="T69" fmla="*/ 119 h 144"/>
                <a:gd name="T70" fmla="*/ 103 w 178"/>
                <a:gd name="T71" fmla="*/ 110 h 144"/>
                <a:gd name="T72" fmla="*/ 105 w 178"/>
                <a:gd name="T73" fmla="*/ 109 h 144"/>
                <a:gd name="T74" fmla="*/ 115 w 178"/>
                <a:gd name="T75" fmla="*/ 105 h 144"/>
                <a:gd name="T76" fmla="*/ 117 w 178"/>
                <a:gd name="T77" fmla="*/ 104 h 144"/>
                <a:gd name="T78" fmla="*/ 121 w 178"/>
                <a:gd name="T79" fmla="*/ 104 h 144"/>
                <a:gd name="T80" fmla="*/ 127 w 178"/>
                <a:gd name="T81" fmla="*/ 111 h 144"/>
                <a:gd name="T82" fmla="*/ 134 w 178"/>
                <a:gd name="T83" fmla="*/ 105 h 144"/>
                <a:gd name="T84" fmla="*/ 136 w 178"/>
                <a:gd name="T85" fmla="*/ 100 h 144"/>
                <a:gd name="T86" fmla="*/ 142 w 178"/>
                <a:gd name="T87" fmla="*/ 85 h 144"/>
                <a:gd name="T88" fmla="*/ 152 w 178"/>
                <a:gd name="T89" fmla="*/ 69 h 144"/>
                <a:gd name="T90" fmla="*/ 157 w 178"/>
                <a:gd name="T91" fmla="*/ 63 h 144"/>
                <a:gd name="T92" fmla="*/ 159 w 178"/>
                <a:gd name="T93" fmla="*/ 57 h 144"/>
                <a:gd name="T94" fmla="*/ 164 w 178"/>
                <a:gd name="T95" fmla="*/ 45 h 144"/>
                <a:gd name="T96" fmla="*/ 171 w 178"/>
                <a:gd name="T97" fmla="*/ 39 h 144"/>
                <a:gd name="T98" fmla="*/ 178 w 178"/>
                <a:gd name="T99" fmla="*/ 31 h 144"/>
                <a:gd name="T100" fmla="*/ 172 w 178"/>
                <a:gd name="T101" fmla="*/ 22 h 144"/>
                <a:gd name="T102" fmla="*/ 169 w 178"/>
                <a:gd name="T10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8" h="144">
                  <a:moveTo>
                    <a:pt x="169" y="12"/>
                  </a:moveTo>
                  <a:cubicBezTo>
                    <a:pt x="169" y="11"/>
                    <a:pt x="169" y="11"/>
                    <a:pt x="169" y="11"/>
                  </a:cubicBezTo>
                  <a:cubicBezTo>
                    <a:pt x="169" y="10"/>
                    <a:pt x="164" y="4"/>
                    <a:pt x="163" y="3"/>
                  </a:cubicBezTo>
                  <a:cubicBezTo>
                    <a:pt x="163" y="3"/>
                    <a:pt x="163" y="2"/>
                    <a:pt x="163" y="2"/>
                  </a:cubicBezTo>
                  <a:cubicBezTo>
                    <a:pt x="162" y="2"/>
                    <a:pt x="161" y="2"/>
                    <a:pt x="160" y="2"/>
                  </a:cubicBezTo>
                  <a:cubicBezTo>
                    <a:pt x="160" y="2"/>
                    <a:pt x="157" y="3"/>
                    <a:pt x="156" y="3"/>
                  </a:cubicBezTo>
                  <a:cubicBezTo>
                    <a:pt x="156" y="4"/>
                    <a:pt x="154" y="5"/>
                    <a:pt x="153" y="5"/>
                  </a:cubicBezTo>
                  <a:cubicBezTo>
                    <a:pt x="151" y="6"/>
                    <a:pt x="150" y="7"/>
                    <a:pt x="150" y="7"/>
                  </a:cubicBezTo>
                  <a:cubicBezTo>
                    <a:pt x="150" y="7"/>
                    <a:pt x="145" y="11"/>
                    <a:pt x="145" y="11"/>
                  </a:cubicBezTo>
                  <a:cubicBezTo>
                    <a:pt x="145" y="12"/>
                    <a:pt x="144" y="12"/>
                    <a:pt x="144" y="12"/>
                  </a:cubicBezTo>
                  <a:cubicBezTo>
                    <a:pt x="144" y="12"/>
                    <a:pt x="143" y="11"/>
                    <a:pt x="140" y="10"/>
                  </a:cubicBezTo>
                  <a:cubicBezTo>
                    <a:pt x="138" y="9"/>
                    <a:pt x="132" y="7"/>
                    <a:pt x="130" y="7"/>
                  </a:cubicBezTo>
                  <a:cubicBezTo>
                    <a:pt x="128" y="7"/>
                    <a:pt x="120" y="7"/>
                    <a:pt x="119" y="7"/>
                  </a:cubicBezTo>
                  <a:cubicBezTo>
                    <a:pt x="119" y="7"/>
                    <a:pt x="118" y="7"/>
                    <a:pt x="116" y="8"/>
                  </a:cubicBezTo>
                  <a:cubicBezTo>
                    <a:pt x="114" y="8"/>
                    <a:pt x="111" y="9"/>
                    <a:pt x="110" y="10"/>
                  </a:cubicBezTo>
                  <a:cubicBezTo>
                    <a:pt x="108" y="10"/>
                    <a:pt x="104" y="15"/>
                    <a:pt x="104" y="16"/>
                  </a:cubicBezTo>
                  <a:cubicBezTo>
                    <a:pt x="104" y="16"/>
                    <a:pt x="103" y="16"/>
                    <a:pt x="103" y="16"/>
                  </a:cubicBezTo>
                  <a:cubicBezTo>
                    <a:pt x="103" y="16"/>
                    <a:pt x="95" y="15"/>
                    <a:pt x="95" y="15"/>
                  </a:cubicBezTo>
                  <a:cubicBezTo>
                    <a:pt x="95" y="15"/>
                    <a:pt x="94" y="15"/>
                    <a:pt x="94" y="15"/>
                  </a:cubicBezTo>
                  <a:cubicBezTo>
                    <a:pt x="94" y="15"/>
                    <a:pt x="89" y="12"/>
                    <a:pt x="88" y="12"/>
                  </a:cubicBezTo>
                  <a:cubicBezTo>
                    <a:pt x="87" y="12"/>
                    <a:pt x="86" y="11"/>
                    <a:pt x="83" y="9"/>
                  </a:cubicBezTo>
                  <a:cubicBezTo>
                    <a:pt x="79" y="7"/>
                    <a:pt x="75" y="8"/>
                    <a:pt x="74" y="9"/>
                  </a:cubicBezTo>
                  <a:cubicBezTo>
                    <a:pt x="73" y="9"/>
                    <a:pt x="66" y="12"/>
                    <a:pt x="66" y="13"/>
                  </a:cubicBezTo>
                  <a:cubicBezTo>
                    <a:pt x="65" y="13"/>
                    <a:pt x="65" y="13"/>
                    <a:pt x="65" y="13"/>
                  </a:cubicBezTo>
                  <a:cubicBezTo>
                    <a:pt x="65" y="13"/>
                    <a:pt x="59" y="7"/>
                    <a:pt x="58" y="6"/>
                  </a:cubicBezTo>
                  <a:cubicBezTo>
                    <a:pt x="58" y="6"/>
                    <a:pt x="55" y="3"/>
                    <a:pt x="54" y="3"/>
                  </a:cubicBezTo>
                  <a:cubicBezTo>
                    <a:pt x="54" y="2"/>
                    <a:pt x="51" y="2"/>
                    <a:pt x="50" y="2"/>
                  </a:cubicBezTo>
                  <a:cubicBezTo>
                    <a:pt x="48" y="1"/>
                    <a:pt x="45" y="0"/>
                    <a:pt x="44" y="0"/>
                  </a:cubicBezTo>
                  <a:cubicBezTo>
                    <a:pt x="43" y="0"/>
                    <a:pt x="40" y="0"/>
                    <a:pt x="39" y="0"/>
                  </a:cubicBezTo>
                  <a:cubicBezTo>
                    <a:pt x="39" y="0"/>
                    <a:pt x="30" y="2"/>
                    <a:pt x="30" y="2"/>
                  </a:cubicBezTo>
                  <a:cubicBezTo>
                    <a:pt x="29" y="2"/>
                    <a:pt x="29" y="2"/>
                    <a:pt x="29" y="2"/>
                  </a:cubicBezTo>
                  <a:cubicBezTo>
                    <a:pt x="29" y="3"/>
                    <a:pt x="25" y="4"/>
                    <a:pt x="23" y="5"/>
                  </a:cubicBezTo>
                  <a:cubicBezTo>
                    <a:pt x="22" y="6"/>
                    <a:pt x="22" y="8"/>
                    <a:pt x="22" y="8"/>
                  </a:cubicBezTo>
                  <a:cubicBezTo>
                    <a:pt x="22" y="9"/>
                    <a:pt x="22" y="9"/>
                    <a:pt x="22" y="9"/>
                  </a:cubicBezTo>
                  <a:cubicBezTo>
                    <a:pt x="22" y="10"/>
                    <a:pt x="18" y="16"/>
                    <a:pt x="18" y="17"/>
                  </a:cubicBezTo>
                  <a:cubicBezTo>
                    <a:pt x="18" y="18"/>
                    <a:pt x="17" y="19"/>
                    <a:pt x="16" y="19"/>
                  </a:cubicBezTo>
                  <a:cubicBezTo>
                    <a:pt x="15" y="20"/>
                    <a:pt x="15" y="21"/>
                    <a:pt x="15" y="23"/>
                  </a:cubicBezTo>
                  <a:cubicBezTo>
                    <a:pt x="15" y="24"/>
                    <a:pt x="14" y="30"/>
                    <a:pt x="14" y="31"/>
                  </a:cubicBezTo>
                  <a:cubicBezTo>
                    <a:pt x="14" y="32"/>
                    <a:pt x="14" y="32"/>
                    <a:pt x="14" y="33"/>
                  </a:cubicBezTo>
                  <a:cubicBezTo>
                    <a:pt x="14" y="34"/>
                    <a:pt x="13" y="36"/>
                    <a:pt x="13" y="36"/>
                  </a:cubicBezTo>
                  <a:cubicBezTo>
                    <a:pt x="12" y="37"/>
                    <a:pt x="13" y="37"/>
                    <a:pt x="13" y="37"/>
                  </a:cubicBezTo>
                  <a:cubicBezTo>
                    <a:pt x="13" y="37"/>
                    <a:pt x="15" y="41"/>
                    <a:pt x="16" y="41"/>
                  </a:cubicBezTo>
                  <a:cubicBezTo>
                    <a:pt x="16" y="41"/>
                    <a:pt x="16" y="42"/>
                    <a:pt x="16" y="42"/>
                  </a:cubicBezTo>
                  <a:cubicBezTo>
                    <a:pt x="16" y="42"/>
                    <a:pt x="17" y="47"/>
                    <a:pt x="18" y="48"/>
                  </a:cubicBezTo>
                  <a:cubicBezTo>
                    <a:pt x="18" y="49"/>
                    <a:pt x="17" y="49"/>
                    <a:pt x="17" y="49"/>
                  </a:cubicBezTo>
                  <a:cubicBezTo>
                    <a:pt x="17" y="49"/>
                    <a:pt x="17" y="49"/>
                    <a:pt x="15" y="51"/>
                  </a:cubicBezTo>
                  <a:cubicBezTo>
                    <a:pt x="14" y="53"/>
                    <a:pt x="15" y="56"/>
                    <a:pt x="15" y="56"/>
                  </a:cubicBezTo>
                  <a:cubicBezTo>
                    <a:pt x="15" y="57"/>
                    <a:pt x="15" y="57"/>
                    <a:pt x="14" y="57"/>
                  </a:cubicBezTo>
                  <a:cubicBezTo>
                    <a:pt x="14" y="57"/>
                    <a:pt x="10" y="62"/>
                    <a:pt x="10" y="63"/>
                  </a:cubicBezTo>
                  <a:cubicBezTo>
                    <a:pt x="10" y="63"/>
                    <a:pt x="9" y="64"/>
                    <a:pt x="9" y="64"/>
                  </a:cubicBezTo>
                  <a:cubicBezTo>
                    <a:pt x="9" y="64"/>
                    <a:pt x="8" y="67"/>
                    <a:pt x="7" y="70"/>
                  </a:cubicBezTo>
                  <a:cubicBezTo>
                    <a:pt x="6" y="72"/>
                    <a:pt x="3" y="72"/>
                    <a:pt x="2" y="72"/>
                  </a:cubicBezTo>
                  <a:cubicBezTo>
                    <a:pt x="2" y="72"/>
                    <a:pt x="2" y="72"/>
                    <a:pt x="2" y="72"/>
                  </a:cubicBezTo>
                  <a:cubicBezTo>
                    <a:pt x="2" y="72"/>
                    <a:pt x="2" y="74"/>
                    <a:pt x="2" y="75"/>
                  </a:cubicBezTo>
                  <a:cubicBezTo>
                    <a:pt x="2" y="75"/>
                    <a:pt x="1" y="76"/>
                    <a:pt x="1" y="77"/>
                  </a:cubicBezTo>
                  <a:cubicBezTo>
                    <a:pt x="1" y="77"/>
                    <a:pt x="1" y="79"/>
                    <a:pt x="1" y="80"/>
                  </a:cubicBezTo>
                  <a:cubicBezTo>
                    <a:pt x="1" y="80"/>
                    <a:pt x="1" y="81"/>
                    <a:pt x="1" y="82"/>
                  </a:cubicBezTo>
                  <a:cubicBezTo>
                    <a:pt x="1" y="83"/>
                    <a:pt x="1" y="83"/>
                    <a:pt x="1" y="84"/>
                  </a:cubicBezTo>
                  <a:cubicBezTo>
                    <a:pt x="1" y="84"/>
                    <a:pt x="0" y="88"/>
                    <a:pt x="0" y="88"/>
                  </a:cubicBezTo>
                  <a:cubicBezTo>
                    <a:pt x="0" y="89"/>
                    <a:pt x="0" y="90"/>
                    <a:pt x="0" y="90"/>
                  </a:cubicBezTo>
                  <a:cubicBezTo>
                    <a:pt x="1" y="90"/>
                    <a:pt x="1" y="90"/>
                    <a:pt x="1" y="90"/>
                  </a:cubicBezTo>
                  <a:cubicBezTo>
                    <a:pt x="1" y="90"/>
                    <a:pt x="2" y="98"/>
                    <a:pt x="2" y="98"/>
                  </a:cubicBezTo>
                  <a:cubicBezTo>
                    <a:pt x="2" y="99"/>
                    <a:pt x="2" y="100"/>
                    <a:pt x="2" y="100"/>
                  </a:cubicBezTo>
                  <a:cubicBezTo>
                    <a:pt x="2" y="100"/>
                    <a:pt x="1" y="103"/>
                    <a:pt x="1" y="103"/>
                  </a:cubicBezTo>
                  <a:cubicBezTo>
                    <a:pt x="1" y="104"/>
                    <a:pt x="1" y="104"/>
                    <a:pt x="1" y="104"/>
                  </a:cubicBezTo>
                  <a:cubicBezTo>
                    <a:pt x="2" y="104"/>
                    <a:pt x="2" y="106"/>
                    <a:pt x="2" y="107"/>
                  </a:cubicBezTo>
                  <a:cubicBezTo>
                    <a:pt x="2" y="107"/>
                    <a:pt x="1" y="110"/>
                    <a:pt x="1" y="111"/>
                  </a:cubicBezTo>
                  <a:cubicBezTo>
                    <a:pt x="1" y="111"/>
                    <a:pt x="1" y="112"/>
                    <a:pt x="1" y="112"/>
                  </a:cubicBezTo>
                  <a:cubicBezTo>
                    <a:pt x="1" y="113"/>
                    <a:pt x="1" y="113"/>
                    <a:pt x="1" y="113"/>
                  </a:cubicBezTo>
                  <a:cubicBezTo>
                    <a:pt x="3" y="113"/>
                    <a:pt x="5" y="113"/>
                    <a:pt x="6" y="113"/>
                  </a:cubicBezTo>
                  <a:cubicBezTo>
                    <a:pt x="8" y="113"/>
                    <a:pt x="10" y="112"/>
                    <a:pt x="11" y="112"/>
                  </a:cubicBezTo>
                  <a:cubicBezTo>
                    <a:pt x="12" y="111"/>
                    <a:pt x="14" y="109"/>
                    <a:pt x="14" y="110"/>
                  </a:cubicBezTo>
                  <a:cubicBezTo>
                    <a:pt x="15" y="110"/>
                    <a:pt x="16" y="111"/>
                    <a:pt x="17" y="111"/>
                  </a:cubicBezTo>
                  <a:cubicBezTo>
                    <a:pt x="19" y="111"/>
                    <a:pt x="28" y="112"/>
                    <a:pt x="33" y="118"/>
                  </a:cubicBezTo>
                  <a:cubicBezTo>
                    <a:pt x="33" y="118"/>
                    <a:pt x="35" y="121"/>
                    <a:pt x="36" y="121"/>
                  </a:cubicBezTo>
                  <a:cubicBezTo>
                    <a:pt x="37" y="121"/>
                    <a:pt x="37" y="122"/>
                    <a:pt x="37" y="122"/>
                  </a:cubicBezTo>
                  <a:cubicBezTo>
                    <a:pt x="37" y="122"/>
                    <a:pt x="38" y="123"/>
                    <a:pt x="39" y="123"/>
                  </a:cubicBezTo>
                  <a:cubicBezTo>
                    <a:pt x="40" y="122"/>
                    <a:pt x="41" y="122"/>
                    <a:pt x="41" y="123"/>
                  </a:cubicBezTo>
                  <a:cubicBezTo>
                    <a:pt x="41" y="123"/>
                    <a:pt x="40" y="123"/>
                    <a:pt x="39" y="124"/>
                  </a:cubicBezTo>
                  <a:cubicBezTo>
                    <a:pt x="37" y="125"/>
                    <a:pt x="39" y="126"/>
                    <a:pt x="39" y="126"/>
                  </a:cubicBezTo>
                  <a:cubicBezTo>
                    <a:pt x="40" y="126"/>
                    <a:pt x="40" y="127"/>
                    <a:pt x="42" y="126"/>
                  </a:cubicBezTo>
                  <a:cubicBezTo>
                    <a:pt x="44" y="126"/>
                    <a:pt x="43" y="127"/>
                    <a:pt x="42" y="127"/>
                  </a:cubicBezTo>
                  <a:cubicBezTo>
                    <a:pt x="42" y="128"/>
                    <a:pt x="42" y="132"/>
                    <a:pt x="43" y="135"/>
                  </a:cubicBezTo>
                  <a:cubicBezTo>
                    <a:pt x="44" y="137"/>
                    <a:pt x="48" y="144"/>
                    <a:pt x="53" y="143"/>
                  </a:cubicBezTo>
                  <a:cubicBezTo>
                    <a:pt x="53" y="143"/>
                    <a:pt x="54" y="143"/>
                    <a:pt x="55" y="143"/>
                  </a:cubicBezTo>
                  <a:cubicBezTo>
                    <a:pt x="56" y="143"/>
                    <a:pt x="57" y="143"/>
                    <a:pt x="57" y="142"/>
                  </a:cubicBezTo>
                  <a:cubicBezTo>
                    <a:pt x="58" y="141"/>
                    <a:pt x="58" y="141"/>
                    <a:pt x="59" y="142"/>
                  </a:cubicBezTo>
                  <a:cubicBezTo>
                    <a:pt x="60" y="142"/>
                    <a:pt x="60" y="142"/>
                    <a:pt x="60" y="141"/>
                  </a:cubicBezTo>
                  <a:cubicBezTo>
                    <a:pt x="60" y="141"/>
                    <a:pt x="61" y="140"/>
                    <a:pt x="62" y="140"/>
                  </a:cubicBezTo>
                  <a:cubicBezTo>
                    <a:pt x="62" y="141"/>
                    <a:pt x="64" y="141"/>
                    <a:pt x="64" y="140"/>
                  </a:cubicBezTo>
                  <a:cubicBezTo>
                    <a:pt x="64" y="140"/>
                    <a:pt x="65" y="139"/>
                    <a:pt x="65" y="139"/>
                  </a:cubicBezTo>
                  <a:cubicBezTo>
                    <a:pt x="66" y="139"/>
                    <a:pt x="67" y="140"/>
                    <a:pt x="67" y="139"/>
                  </a:cubicBezTo>
                  <a:cubicBezTo>
                    <a:pt x="67" y="138"/>
                    <a:pt x="68" y="138"/>
                    <a:pt x="69" y="138"/>
                  </a:cubicBezTo>
                  <a:cubicBezTo>
                    <a:pt x="69" y="139"/>
                    <a:pt x="71" y="139"/>
                    <a:pt x="72" y="139"/>
                  </a:cubicBezTo>
                  <a:cubicBezTo>
                    <a:pt x="73" y="138"/>
                    <a:pt x="74" y="139"/>
                    <a:pt x="74" y="139"/>
                  </a:cubicBezTo>
                  <a:cubicBezTo>
                    <a:pt x="75" y="140"/>
                    <a:pt x="76" y="140"/>
                    <a:pt x="78" y="140"/>
                  </a:cubicBezTo>
                  <a:cubicBezTo>
                    <a:pt x="80" y="140"/>
                    <a:pt x="85" y="140"/>
                    <a:pt x="84" y="137"/>
                  </a:cubicBezTo>
                  <a:cubicBezTo>
                    <a:pt x="83" y="134"/>
                    <a:pt x="85" y="136"/>
                    <a:pt x="86" y="136"/>
                  </a:cubicBezTo>
                  <a:cubicBezTo>
                    <a:pt x="86" y="137"/>
                    <a:pt x="86" y="137"/>
                    <a:pt x="87" y="138"/>
                  </a:cubicBezTo>
                  <a:cubicBezTo>
                    <a:pt x="87" y="137"/>
                    <a:pt x="88" y="136"/>
                    <a:pt x="89" y="135"/>
                  </a:cubicBezTo>
                  <a:cubicBezTo>
                    <a:pt x="89" y="133"/>
                    <a:pt x="91" y="130"/>
                    <a:pt x="91" y="129"/>
                  </a:cubicBezTo>
                  <a:cubicBezTo>
                    <a:pt x="92" y="128"/>
                    <a:pt x="92" y="127"/>
                    <a:pt x="92" y="127"/>
                  </a:cubicBezTo>
                  <a:cubicBezTo>
                    <a:pt x="92" y="127"/>
                    <a:pt x="92" y="125"/>
                    <a:pt x="92" y="123"/>
                  </a:cubicBezTo>
                  <a:cubicBezTo>
                    <a:pt x="92" y="121"/>
                    <a:pt x="93" y="120"/>
                    <a:pt x="94" y="120"/>
                  </a:cubicBezTo>
                  <a:cubicBezTo>
                    <a:pt x="94" y="120"/>
                    <a:pt x="94" y="119"/>
                    <a:pt x="94" y="119"/>
                  </a:cubicBezTo>
                  <a:cubicBezTo>
                    <a:pt x="94" y="119"/>
                    <a:pt x="97" y="116"/>
                    <a:pt x="98" y="115"/>
                  </a:cubicBezTo>
                  <a:cubicBezTo>
                    <a:pt x="99" y="114"/>
                    <a:pt x="101" y="112"/>
                    <a:pt x="101" y="112"/>
                  </a:cubicBezTo>
                  <a:cubicBezTo>
                    <a:pt x="101" y="112"/>
                    <a:pt x="103" y="111"/>
                    <a:pt x="103" y="110"/>
                  </a:cubicBezTo>
                  <a:cubicBezTo>
                    <a:pt x="104" y="110"/>
                    <a:pt x="104" y="110"/>
                    <a:pt x="104" y="110"/>
                  </a:cubicBezTo>
                  <a:cubicBezTo>
                    <a:pt x="105" y="110"/>
                    <a:pt x="105" y="110"/>
                    <a:pt x="105" y="110"/>
                  </a:cubicBezTo>
                  <a:cubicBezTo>
                    <a:pt x="105" y="110"/>
                    <a:pt x="105" y="109"/>
                    <a:pt x="105" y="109"/>
                  </a:cubicBezTo>
                  <a:cubicBezTo>
                    <a:pt x="105" y="109"/>
                    <a:pt x="106" y="108"/>
                    <a:pt x="106" y="108"/>
                  </a:cubicBezTo>
                  <a:cubicBezTo>
                    <a:pt x="106" y="108"/>
                    <a:pt x="109" y="104"/>
                    <a:pt x="111" y="103"/>
                  </a:cubicBezTo>
                  <a:cubicBezTo>
                    <a:pt x="112" y="103"/>
                    <a:pt x="114" y="104"/>
                    <a:pt x="115" y="105"/>
                  </a:cubicBezTo>
                  <a:cubicBezTo>
                    <a:pt x="115" y="105"/>
                    <a:pt x="115" y="105"/>
                    <a:pt x="115" y="105"/>
                  </a:cubicBezTo>
                  <a:cubicBezTo>
                    <a:pt x="115" y="105"/>
                    <a:pt x="116" y="104"/>
                    <a:pt x="116" y="104"/>
                  </a:cubicBezTo>
                  <a:cubicBezTo>
                    <a:pt x="117" y="104"/>
                    <a:pt x="117" y="104"/>
                    <a:pt x="117" y="104"/>
                  </a:cubicBezTo>
                  <a:cubicBezTo>
                    <a:pt x="117" y="104"/>
                    <a:pt x="118" y="103"/>
                    <a:pt x="118" y="102"/>
                  </a:cubicBezTo>
                  <a:cubicBezTo>
                    <a:pt x="118" y="101"/>
                    <a:pt x="118" y="101"/>
                    <a:pt x="118" y="101"/>
                  </a:cubicBezTo>
                  <a:cubicBezTo>
                    <a:pt x="119" y="102"/>
                    <a:pt x="121" y="104"/>
                    <a:pt x="121" y="104"/>
                  </a:cubicBezTo>
                  <a:cubicBezTo>
                    <a:pt x="122" y="104"/>
                    <a:pt x="122" y="105"/>
                    <a:pt x="122" y="105"/>
                  </a:cubicBezTo>
                  <a:cubicBezTo>
                    <a:pt x="122" y="105"/>
                    <a:pt x="126" y="111"/>
                    <a:pt x="127" y="111"/>
                  </a:cubicBezTo>
                  <a:cubicBezTo>
                    <a:pt x="127" y="112"/>
                    <a:pt x="127" y="111"/>
                    <a:pt x="127" y="111"/>
                  </a:cubicBezTo>
                  <a:cubicBezTo>
                    <a:pt x="127" y="111"/>
                    <a:pt x="129" y="111"/>
                    <a:pt x="130" y="111"/>
                  </a:cubicBezTo>
                  <a:cubicBezTo>
                    <a:pt x="130" y="111"/>
                    <a:pt x="130" y="110"/>
                    <a:pt x="130" y="110"/>
                  </a:cubicBezTo>
                  <a:cubicBezTo>
                    <a:pt x="131" y="110"/>
                    <a:pt x="133" y="106"/>
                    <a:pt x="134" y="105"/>
                  </a:cubicBezTo>
                  <a:cubicBezTo>
                    <a:pt x="135" y="103"/>
                    <a:pt x="136" y="102"/>
                    <a:pt x="137" y="102"/>
                  </a:cubicBezTo>
                  <a:cubicBezTo>
                    <a:pt x="137" y="102"/>
                    <a:pt x="137" y="101"/>
                    <a:pt x="137" y="101"/>
                  </a:cubicBezTo>
                  <a:cubicBezTo>
                    <a:pt x="137" y="101"/>
                    <a:pt x="136" y="100"/>
                    <a:pt x="136" y="100"/>
                  </a:cubicBezTo>
                  <a:cubicBezTo>
                    <a:pt x="135" y="99"/>
                    <a:pt x="136" y="99"/>
                    <a:pt x="136" y="99"/>
                  </a:cubicBezTo>
                  <a:cubicBezTo>
                    <a:pt x="136" y="99"/>
                    <a:pt x="142" y="87"/>
                    <a:pt x="142" y="86"/>
                  </a:cubicBezTo>
                  <a:cubicBezTo>
                    <a:pt x="143" y="85"/>
                    <a:pt x="142" y="85"/>
                    <a:pt x="142" y="85"/>
                  </a:cubicBezTo>
                  <a:cubicBezTo>
                    <a:pt x="142" y="83"/>
                    <a:pt x="143" y="81"/>
                    <a:pt x="145" y="80"/>
                  </a:cubicBezTo>
                  <a:cubicBezTo>
                    <a:pt x="148" y="79"/>
                    <a:pt x="149" y="77"/>
                    <a:pt x="150" y="77"/>
                  </a:cubicBezTo>
                  <a:cubicBezTo>
                    <a:pt x="151" y="76"/>
                    <a:pt x="152" y="70"/>
                    <a:pt x="152" y="69"/>
                  </a:cubicBezTo>
                  <a:cubicBezTo>
                    <a:pt x="152" y="67"/>
                    <a:pt x="154" y="66"/>
                    <a:pt x="154" y="66"/>
                  </a:cubicBezTo>
                  <a:cubicBezTo>
                    <a:pt x="155" y="65"/>
                    <a:pt x="155" y="65"/>
                    <a:pt x="156" y="65"/>
                  </a:cubicBezTo>
                  <a:cubicBezTo>
                    <a:pt x="157" y="65"/>
                    <a:pt x="157" y="64"/>
                    <a:pt x="157" y="63"/>
                  </a:cubicBezTo>
                  <a:cubicBezTo>
                    <a:pt x="158" y="62"/>
                    <a:pt x="157" y="59"/>
                    <a:pt x="157" y="59"/>
                  </a:cubicBezTo>
                  <a:cubicBezTo>
                    <a:pt x="157" y="58"/>
                    <a:pt x="158" y="58"/>
                    <a:pt x="158" y="58"/>
                  </a:cubicBezTo>
                  <a:cubicBezTo>
                    <a:pt x="158" y="58"/>
                    <a:pt x="159" y="57"/>
                    <a:pt x="159" y="57"/>
                  </a:cubicBezTo>
                  <a:cubicBezTo>
                    <a:pt x="159" y="56"/>
                    <a:pt x="160" y="56"/>
                    <a:pt x="160" y="56"/>
                  </a:cubicBezTo>
                  <a:cubicBezTo>
                    <a:pt x="161" y="54"/>
                    <a:pt x="162" y="49"/>
                    <a:pt x="162" y="48"/>
                  </a:cubicBezTo>
                  <a:cubicBezTo>
                    <a:pt x="162" y="48"/>
                    <a:pt x="164" y="45"/>
                    <a:pt x="164" y="45"/>
                  </a:cubicBezTo>
                  <a:cubicBezTo>
                    <a:pt x="165" y="44"/>
                    <a:pt x="165" y="44"/>
                    <a:pt x="166" y="43"/>
                  </a:cubicBezTo>
                  <a:cubicBezTo>
                    <a:pt x="166" y="43"/>
                    <a:pt x="166" y="42"/>
                    <a:pt x="167" y="40"/>
                  </a:cubicBezTo>
                  <a:cubicBezTo>
                    <a:pt x="169" y="39"/>
                    <a:pt x="170" y="39"/>
                    <a:pt x="171" y="39"/>
                  </a:cubicBezTo>
                  <a:cubicBezTo>
                    <a:pt x="171" y="39"/>
                    <a:pt x="172" y="39"/>
                    <a:pt x="172" y="39"/>
                  </a:cubicBezTo>
                  <a:cubicBezTo>
                    <a:pt x="172" y="39"/>
                    <a:pt x="176" y="37"/>
                    <a:pt x="177" y="35"/>
                  </a:cubicBezTo>
                  <a:cubicBezTo>
                    <a:pt x="178" y="34"/>
                    <a:pt x="178" y="32"/>
                    <a:pt x="178" y="31"/>
                  </a:cubicBezTo>
                  <a:cubicBezTo>
                    <a:pt x="177" y="31"/>
                    <a:pt x="178" y="28"/>
                    <a:pt x="178" y="27"/>
                  </a:cubicBezTo>
                  <a:cubicBezTo>
                    <a:pt x="178" y="26"/>
                    <a:pt x="178" y="26"/>
                    <a:pt x="178" y="26"/>
                  </a:cubicBezTo>
                  <a:cubicBezTo>
                    <a:pt x="175" y="23"/>
                    <a:pt x="172" y="22"/>
                    <a:pt x="172" y="22"/>
                  </a:cubicBezTo>
                  <a:cubicBezTo>
                    <a:pt x="171" y="22"/>
                    <a:pt x="171" y="21"/>
                    <a:pt x="171" y="21"/>
                  </a:cubicBezTo>
                  <a:cubicBezTo>
                    <a:pt x="171" y="21"/>
                    <a:pt x="170" y="15"/>
                    <a:pt x="170" y="13"/>
                  </a:cubicBezTo>
                  <a:cubicBezTo>
                    <a:pt x="170" y="13"/>
                    <a:pt x="170" y="12"/>
                    <a:pt x="169"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9" name="Freeform 969">
              <a:extLst>
                <a:ext uri="{FF2B5EF4-FFF2-40B4-BE49-F238E27FC236}">
                  <a16:creationId xmlns:a16="http://schemas.microsoft.com/office/drawing/2014/main" id="{5132E9F9-EF67-41D2-B10F-7B16B20B0CBD}"/>
                </a:ext>
              </a:extLst>
            </p:cNvPr>
            <p:cNvSpPr>
              <a:spLocks/>
            </p:cNvSpPr>
            <p:nvPr/>
          </p:nvSpPr>
          <p:spPr bwMode="auto">
            <a:xfrm>
              <a:off x="3694" y="1981"/>
              <a:ext cx="325" cy="299"/>
            </a:xfrm>
            <a:custGeom>
              <a:avLst/>
              <a:gdLst>
                <a:gd name="T0" fmla="*/ 233 w 235"/>
                <a:gd name="T1" fmla="*/ 134 h 218"/>
                <a:gd name="T2" fmla="*/ 232 w 235"/>
                <a:gd name="T3" fmla="*/ 64 h 218"/>
                <a:gd name="T4" fmla="*/ 231 w 235"/>
                <a:gd name="T5" fmla="*/ 57 h 218"/>
                <a:gd name="T6" fmla="*/ 229 w 235"/>
                <a:gd name="T7" fmla="*/ 48 h 218"/>
                <a:gd name="T8" fmla="*/ 231 w 235"/>
                <a:gd name="T9" fmla="*/ 32 h 218"/>
                <a:gd name="T10" fmla="*/ 235 w 235"/>
                <a:gd name="T11" fmla="*/ 25 h 218"/>
                <a:gd name="T12" fmla="*/ 227 w 235"/>
                <a:gd name="T13" fmla="*/ 19 h 218"/>
                <a:gd name="T14" fmla="*/ 209 w 235"/>
                <a:gd name="T15" fmla="*/ 16 h 218"/>
                <a:gd name="T16" fmla="*/ 202 w 235"/>
                <a:gd name="T17" fmla="*/ 8 h 218"/>
                <a:gd name="T18" fmla="*/ 186 w 235"/>
                <a:gd name="T19" fmla="*/ 5 h 218"/>
                <a:gd name="T20" fmla="*/ 165 w 235"/>
                <a:gd name="T21" fmla="*/ 12 h 218"/>
                <a:gd name="T22" fmla="*/ 159 w 235"/>
                <a:gd name="T23" fmla="*/ 29 h 218"/>
                <a:gd name="T24" fmla="*/ 139 w 235"/>
                <a:gd name="T25" fmla="*/ 44 h 218"/>
                <a:gd name="T26" fmla="*/ 105 w 235"/>
                <a:gd name="T27" fmla="*/ 32 h 218"/>
                <a:gd name="T28" fmla="*/ 89 w 235"/>
                <a:gd name="T29" fmla="*/ 17 h 218"/>
                <a:gd name="T30" fmla="*/ 71 w 235"/>
                <a:gd name="T31" fmla="*/ 8 h 218"/>
                <a:gd name="T32" fmla="*/ 51 w 235"/>
                <a:gd name="T33" fmla="*/ 6 h 218"/>
                <a:gd name="T34" fmla="*/ 33 w 235"/>
                <a:gd name="T35" fmla="*/ 0 h 218"/>
                <a:gd name="T36" fmla="*/ 32 w 235"/>
                <a:gd name="T37" fmla="*/ 13 h 218"/>
                <a:gd name="T38" fmla="*/ 23 w 235"/>
                <a:gd name="T39" fmla="*/ 17 h 218"/>
                <a:gd name="T40" fmla="*/ 18 w 235"/>
                <a:gd name="T41" fmla="*/ 21 h 218"/>
                <a:gd name="T42" fmla="*/ 14 w 235"/>
                <a:gd name="T43" fmla="*/ 26 h 218"/>
                <a:gd name="T44" fmla="*/ 13 w 235"/>
                <a:gd name="T45" fmla="*/ 40 h 218"/>
                <a:gd name="T46" fmla="*/ 6 w 235"/>
                <a:gd name="T47" fmla="*/ 47 h 218"/>
                <a:gd name="T48" fmla="*/ 0 w 235"/>
                <a:gd name="T49" fmla="*/ 50 h 218"/>
                <a:gd name="T50" fmla="*/ 8 w 235"/>
                <a:gd name="T51" fmla="*/ 70 h 218"/>
                <a:gd name="T52" fmla="*/ 9 w 235"/>
                <a:gd name="T53" fmla="*/ 87 h 218"/>
                <a:gd name="T54" fmla="*/ 7 w 235"/>
                <a:gd name="T55" fmla="*/ 108 h 218"/>
                <a:gd name="T56" fmla="*/ 6 w 235"/>
                <a:gd name="T57" fmla="*/ 120 h 218"/>
                <a:gd name="T58" fmla="*/ 12 w 235"/>
                <a:gd name="T59" fmla="*/ 136 h 218"/>
                <a:gd name="T60" fmla="*/ 19 w 235"/>
                <a:gd name="T61" fmla="*/ 140 h 218"/>
                <a:gd name="T62" fmla="*/ 31 w 235"/>
                <a:gd name="T63" fmla="*/ 142 h 218"/>
                <a:gd name="T64" fmla="*/ 35 w 235"/>
                <a:gd name="T65" fmla="*/ 147 h 218"/>
                <a:gd name="T66" fmla="*/ 40 w 235"/>
                <a:gd name="T67" fmla="*/ 155 h 218"/>
                <a:gd name="T68" fmla="*/ 61 w 235"/>
                <a:gd name="T69" fmla="*/ 160 h 218"/>
                <a:gd name="T70" fmla="*/ 71 w 235"/>
                <a:gd name="T71" fmla="*/ 168 h 218"/>
                <a:gd name="T72" fmla="*/ 84 w 235"/>
                <a:gd name="T73" fmla="*/ 164 h 218"/>
                <a:gd name="T74" fmla="*/ 103 w 235"/>
                <a:gd name="T75" fmla="*/ 158 h 218"/>
                <a:gd name="T76" fmla="*/ 218 w 235"/>
                <a:gd name="T77" fmla="*/ 213 h 218"/>
                <a:gd name="T78" fmla="*/ 224 w 235"/>
                <a:gd name="T79" fmla="*/ 210 h 218"/>
                <a:gd name="T80" fmla="*/ 233 w 235"/>
                <a:gd name="T81" fmla="*/ 21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5" h="218">
                  <a:moveTo>
                    <a:pt x="233" y="179"/>
                  </a:moveTo>
                  <a:cubicBezTo>
                    <a:pt x="233" y="134"/>
                    <a:pt x="233" y="134"/>
                    <a:pt x="233" y="134"/>
                  </a:cubicBezTo>
                  <a:cubicBezTo>
                    <a:pt x="233" y="95"/>
                    <a:pt x="233" y="95"/>
                    <a:pt x="233" y="95"/>
                  </a:cubicBezTo>
                  <a:cubicBezTo>
                    <a:pt x="233" y="95"/>
                    <a:pt x="232" y="65"/>
                    <a:pt x="232" y="64"/>
                  </a:cubicBezTo>
                  <a:cubicBezTo>
                    <a:pt x="232" y="63"/>
                    <a:pt x="232" y="61"/>
                    <a:pt x="231" y="61"/>
                  </a:cubicBezTo>
                  <a:cubicBezTo>
                    <a:pt x="231" y="60"/>
                    <a:pt x="231" y="59"/>
                    <a:pt x="231" y="57"/>
                  </a:cubicBezTo>
                  <a:cubicBezTo>
                    <a:pt x="230" y="56"/>
                    <a:pt x="230" y="52"/>
                    <a:pt x="229" y="50"/>
                  </a:cubicBezTo>
                  <a:cubicBezTo>
                    <a:pt x="228" y="49"/>
                    <a:pt x="229" y="48"/>
                    <a:pt x="229" y="48"/>
                  </a:cubicBezTo>
                  <a:cubicBezTo>
                    <a:pt x="229" y="48"/>
                    <a:pt x="230" y="47"/>
                    <a:pt x="232" y="44"/>
                  </a:cubicBezTo>
                  <a:cubicBezTo>
                    <a:pt x="234" y="41"/>
                    <a:pt x="231" y="36"/>
                    <a:pt x="231" y="32"/>
                  </a:cubicBezTo>
                  <a:cubicBezTo>
                    <a:pt x="230" y="29"/>
                    <a:pt x="233" y="26"/>
                    <a:pt x="235" y="25"/>
                  </a:cubicBezTo>
                  <a:cubicBezTo>
                    <a:pt x="235" y="25"/>
                    <a:pt x="235" y="25"/>
                    <a:pt x="235" y="25"/>
                  </a:cubicBezTo>
                  <a:cubicBezTo>
                    <a:pt x="233" y="21"/>
                    <a:pt x="233" y="20"/>
                    <a:pt x="231" y="19"/>
                  </a:cubicBezTo>
                  <a:cubicBezTo>
                    <a:pt x="229" y="19"/>
                    <a:pt x="229" y="19"/>
                    <a:pt x="227" y="19"/>
                  </a:cubicBezTo>
                  <a:cubicBezTo>
                    <a:pt x="225" y="20"/>
                    <a:pt x="222" y="19"/>
                    <a:pt x="220" y="18"/>
                  </a:cubicBezTo>
                  <a:cubicBezTo>
                    <a:pt x="218" y="17"/>
                    <a:pt x="212" y="16"/>
                    <a:pt x="209" y="16"/>
                  </a:cubicBezTo>
                  <a:cubicBezTo>
                    <a:pt x="205" y="15"/>
                    <a:pt x="204" y="14"/>
                    <a:pt x="204" y="12"/>
                  </a:cubicBezTo>
                  <a:cubicBezTo>
                    <a:pt x="205" y="10"/>
                    <a:pt x="207" y="9"/>
                    <a:pt x="202" y="8"/>
                  </a:cubicBezTo>
                  <a:cubicBezTo>
                    <a:pt x="197" y="6"/>
                    <a:pt x="194" y="6"/>
                    <a:pt x="192" y="5"/>
                  </a:cubicBezTo>
                  <a:cubicBezTo>
                    <a:pt x="191" y="4"/>
                    <a:pt x="189" y="4"/>
                    <a:pt x="186" y="5"/>
                  </a:cubicBezTo>
                  <a:cubicBezTo>
                    <a:pt x="184" y="6"/>
                    <a:pt x="173" y="8"/>
                    <a:pt x="168" y="10"/>
                  </a:cubicBezTo>
                  <a:cubicBezTo>
                    <a:pt x="168" y="10"/>
                    <a:pt x="167" y="10"/>
                    <a:pt x="165" y="12"/>
                  </a:cubicBezTo>
                  <a:cubicBezTo>
                    <a:pt x="164" y="14"/>
                    <a:pt x="161" y="17"/>
                    <a:pt x="160" y="18"/>
                  </a:cubicBezTo>
                  <a:cubicBezTo>
                    <a:pt x="159" y="19"/>
                    <a:pt x="156" y="24"/>
                    <a:pt x="159" y="29"/>
                  </a:cubicBezTo>
                  <a:cubicBezTo>
                    <a:pt x="163" y="35"/>
                    <a:pt x="159" y="41"/>
                    <a:pt x="154" y="44"/>
                  </a:cubicBezTo>
                  <a:cubicBezTo>
                    <a:pt x="150" y="48"/>
                    <a:pt x="145" y="49"/>
                    <a:pt x="139" y="44"/>
                  </a:cubicBezTo>
                  <a:cubicBezTo>
                    <a:pt x="133" y="40"/>
                    <a:pt x="122" y="34"/>
                    <a:pt x="118" y="34"/>
                  </a:cubicBezTo>
                  <a:cubicBezTo>
                    <a:pt x="113" y="33"/>
                    <a:pt x="110" y="31"/>
                    <a:pt x="105" y="32"/>
                  </a:cubicBezTo>
                  <a:cubicBezTo>
                    <a:pt x="101" y="32"/>
                    <a:pt x="94" y="28"/>
                    <a:pt x="91" y="24"/>
                  </a:cubicBezTo>
                  <a:cubicBezTo>
                    <a:pt x="89" y="20"/>
                    <a:pt x="90" y="19"/>
                    <a:pt x="89" y="17"/>
                  </a:cubicBezTo>
                  <a:cubicBezTo>
                    <a:pt x="89" y="14"/>
                    <a:pt x="88" y="12"/>
                    <a:pt x="84" y="12"/>
                  </a:cubicBezTo>
                  <a:cubicBezTo>
                    <a:pt x="81" y="12"/>
                    <a:pt x="74" y="10"/>
                    <a:pt x="71" y="8"/>
                  </a:cubicBezTo>
                  <a:cubicBezTo>
                    <a:pt x="67" y="5"/>
                    <a:pt x="64" y="6"/>
                    <a:pt x="61" y="6"/>
                  </a:cubicBezTo>
                  <a:cubicBezTo>
                    <a:pt x="59" y="5"/>
                    <a:pt x="53" y="5"/>
                    <a:pt x="51" y="6"/>
                  </a:cubicBezTo>
                  <a:cubicBezTo>
                    <a:pt x="49" y="6"/>
                    <a:pt x="45" y="5"/>
                    <a:pt x="43" y="4"/>
                  </a:cubicBezTo>
                  <a:cubicBezTo>
                    <a:pt x="40" y="3"/>
                    <a:pt x="35" y="0"/>
                    <a:pt x="33" y="0"/>
                  </a:cubicBezTo>
                  <a:cubicBezTo>
                    <a:pt x="33" y="11"/>
                    <a:pt x="33" y="11"/>
                    <a:pt x="33" y="11"/>
                  </a:cubicBezTo>
                  <a:cubicBezTo>
                    <a:pt x="33" y="11"/>
                    <a:pt x="33" y="12"/>
                    <a:pt x="32" y="13"/>
                  </a:cubicBezTo>
                  <a:cubicBezTo>
                    <a:pt x="31" y="13"/>
                    <a:pt x="26" y="15"/>
                    <a:pt x="25" y="16"/>
                  </a:cubicBezTo>
                  <a:cubicBezTo>
                    <a:pt x="25" y="16"/>
                    <a:pt x="23" y="16"/>
                    <a:pt x="23" y="17"/>
                  </a:cubicBezTo>
                  <a:cubicBezTo>
                    <a:pt x="22" y="18"/>
                    <a:pt x="21" y="21"/>
                    <a:pt x="20" y="20"/>
                  </a:cubicBezTo>
                  <a:cubicBezTo>
                    <a:pt x="20" y="20"/>
                    <a:pt x="19" y="19"/>
                    <a:pt x="18" y="21"/>
                  </a:cubicBezTo>
                  <a:cubicBezTo>
                    <a:pt x="17" y="23"/>
                    <a:pt x="16" y="24"/>
                    <a:pt x="16" y="24"/>
                  </a:cubicBezTo>
                  <a:cubicBezTo>
                    <a:pt x="15" y="24"/>
                    <a:pt x="14" y="24"/>
                    <a:pt x="14" y="26"/>
                  </a:cubicBezTo>
                  <a:cubicBezTo>
                    <a:pt x="14" y="28"/>
                    <a:pt x="13" y="31"/>
                    <a:pt x="14" y="34"/>
                  </a:cubicBezTo>
                  <a:cubicBezTo>
                    <a:pt x="15" y="37"/>
                    <a:pt x="15" y="38"/>
                    <a:pt x="13" y="40"/>
                  </a:cubicBezTo>
                  <a:cubicBezTo>
                    <a:pt x="11" y="42"/>
                    <a:pt x="11" y="43"/>
                    <a:pt x="10" y="44"/>
                  </a:cubicBezTo>
                  <a:cubicBezTo>
                    <a:pt x="9" y="45"/>
                    <a:pt x="7" y="46"/>
                    <a:pt x="6" y="47"/>
                  </a:cubicBezTo>
                  <a:cubicBezTo>
                    <a:pt x="5" y="47"/>
                    <a:pt x="4" y="48"/>
                    <a:pt x="3" y="48"/>
                  </a:cubicBezTo>
                  <a:cubicBezTo>
                    <a:pt x="2" y="49"/>
                    <a:pt x="0" y="50"/>
                    <a:pt x="0" y="50"/>
                  </a:cubicBezTo>
                  <a:cubicBezTo>
                    <a:pt x="1" y="52"/>
                    <a:pt x="3" y="53"/>
                    <a:pt x="3" y="55"/>
                  </a:cubicBezTo>
                  <a:cubicBezTo>
                    <a:pt x="4" y="56"/>
                    <a:pt x="9" y="65"/>
                    <a:pt x="8" y="70"/>
                  </a:cubicBezTo>
                  <a:cubicBezTo>
                    <a:pt x="8" y="74"/>
                    <a:pt x="7" y="82"/>
                    <a:pt x="9" y="84"/>
                  </a:cubicBezTo>
                  <a:cubicBezTo>
                    <a:pt x="9" y="84"/>
                    <a:pt x="10" y="87"/>
                    <a:pt x="9" y="87"/>
                  </a:cubicBezTo>
                  <a:cubicBezTo>
                    <a:pt x="9" y="88"/>
                    <a:pt x="6" y="94"/>
                    <a:pt x="7" y="97"/>
                  </a:cubicBezTo>
                  <a:cubicBezTo>
                    <a:pt x="7" y="101"/>
                    <a:pt x="9" y="107"/>
                    <a:pt x="7" y="108"/>
                  </a:cubicBezTo>
                  <a:cubicBezTo>
                    <a:pt x="5" y="110"/>
                    <a:pt x="1" y="111"/>
                    <a:pt x="2" y="114"/>
                  </a:cubicBezTo>
                  <a:cubicBezTo>
                    <a:pt x="2" y="116"/>
                    <a:pt x="5" y="119"/>
                    <a:pt x="6" y="120"/>
                  </a:cubicBezTo>
                  <a:cubicBezTo>
                    <a:pt x="6" y="121"/>
                    <a:pt x="9" y="125"/>
                    <a:pt x="10" y="129"/>
                  </a:cubicBezTo>
                  <a:cubicBezTo>
                    <a:pt x="10" y="132"/>
                    <a:pt x="11" y="134"/>
                    <a:pt x="12" y="136"/>
                  </a:cubicBezTo>
                  <a:cubicBezTo>
                    <a:pt x="14" y="137"/>
                    <a:pt x="14" y="139"/>
                    <a:pt x="15" y="139"/>
                  </a:cubicBezTo>
                  <a:cubicBezTo>
                    <a:pt x="15" y="140"/>
                    <a:pt x="17" y="140"/>
                    <a:pt x="19" y="140"/>
                  </a:cubicBezTo>
                  <a:cubicBezTo>
                    <a:pt x="20" y="139"/>
                    <a:pt x="22" y="139"/>
                    <a:pt x="23" y="140"/>
                  </a:cubicBezTo>
                  <a:cubicBezTo>
                    <a:pt x="24" y="140"/>
                    <a:pt x="30" y="142"/>
                    <a:pt x="31" y="142"/>
                  </a:cubicBezTo>
                  <a:cubicBezTo>
                    <a:pt x="31" y="142"/>
                    <a:pt x="32" y="143"/>
                    <a:pt x="33" y="144"/>
                  </a:cubicBezTo>
                  <a:cubicBezTo>
                    <a:pt x="33" y="145"/>
                    <a:pt x="35" y="147"/>
                    <a:pt x="35" y="147"/>
                  </a:cubicBezTo>
                  <a:cubicBezTo>
                    <a:pt x="36" y="148"/>
                    <a:pt x="36" y="149"/>
                    <a:pt x="37" y="150"/>
                  </a:cubicBezTo>
                  <a:cubicBezTo>
                    <a:pt x="38" y="151"/>
                    <a:pt x="38" y="155"/>
                    <a:pt x="40" y="155"/>
                  </a:cubicBezTo>
                  <a:cubicBezTo>
                    <a:pt x="40" y="155"/>
                    <a:pt x="40" y="155"/>
                    <a:pt x="40" y="155"/>
                  </a:cubicBezTo>
                  <a:cubicBezTo>
                    <a:pt x="42" y="156"/>
                    <a:pt x="61" y="160"/>
                    <a:pt x="61" y="160"/>
                  </a:cubicBezTo>
                  <a:cubicBezTo>
                    <a:pt x="61" y="160"/>
                    <a:pt x="64" y="162"/>
                    <a:pt x="66" y="164"/>
                  </a:cubicBezTo>
                  <a:cubicBezTo>
                    <a:pt x="68" y="166"/>
                    <a:pt x="71" y="168"/>
                    <a:pt x="71" y="168"/>
                  </a:cubicBezTo>
                  <a:cubicBezTo>
                    <a:pt x="71" y="168"/>
                    <a:pt x="74" y="170"/>
                    <a:pt x="77" y="168"/>
                  </a:cubicBezTo>
                  <a:cubicBezTo>
                    <a:pt x="78" y="167"/>
                    <a:pt x="81" y="165"/>
                    <a:pt x="84" y="164"/>
                  </a:cubicBezTo>
                  <a:cubicBezTo>
                    <a:pt x="89" y="161"/>
                    <a:pt x="95" y="158"/>
                    <a:pt x="95" y="158"/>
                  </a:cubicBezTo>
                  <a:cubicBezTo>
                    <a:pt x="96" y="157"/>
                    <a:pt x="99" y="156"/>
                    <a:pt x="103" y="158"/>
                  </a:cubicBezTo>
                  <a:cubicBezTo>
                    <a:pt x="106" y="160"/>
                    <a:pt x="205" y="211"/>
                    <a:pt x="218" y="218"/>
                  </a:cubicBezTo>
                  <a:cubicBezTo>
                    <a:pt x="218" y="215"/>
                    <a:pt x="218" y="214"/>
                    <a:pt x="218" y="213"/>
                  </a:cubicBezTo>
                  <a:cubicBezTo>
                    <a:pt x="218" y="212"/>
                    <a:pt x="218" y="211"/>
                    <a:pt x="219" y="211"/>
                  </a:cubicBezTo>
                  <a:cubicBezTo>
                    <a:pt x="220" y="210"/>
                    <a:pt x="223" y="210"/>
                    <a:pt x="224" y="210"/>
                  </a:cubicBezTo>
                  <a:cubicBezTo>
                    <a:pt x="225" y="210"/>
                    <a:pt x="232" y="210"/>
                    <a:pt x="232" y="210"/>
                  </a:cubicBezTo>
                  <a:cubicBezTo>
                    <a:pt x="233" y="210"/>
                    <a:pt x="233" y="210"/>
                    <a:pt x="233" y="210"/>
                  </a:cubicBezTo>
                  <a:lnTo>
                    <a:pt x="233" y="179"/>
                  </a:ln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0" name="Freeform 970">
              <a:extLst>
                <a:ext uri="{FF2B5EF4-FFF2-40B4-BE49-F238E27FC236}">
                  <a16:creationId xmlns:a16="http://schemas.microsoft.com/office/drawing/2014/main" id="{AB463791-E3CF-44A5-B756-9B42AF7C3CCD}"/>
                </a:ext>
              </a:extLst>
            </p:cNvPr>
            <p:cNvSpPr>
              <a:spLocks/>
            </p:cNvSpPr>
            <p:nvPr/>
          </p:nvSpPr>
          <p:spPr bwMode="auto">
            <a:xfrm>
              <a:off x="3507" y="2193"/>
              <a:ext cx="325" cy="250"/>
            </a:xfrm>
            <a:custGeom>
              <a:avLst/>
              <a:gdLst>
                <a:gd name="T0" fmla="*/ 198 w 235"/>
                <a:gd name="T1" fmla="*/ 139 h 182"/>
                <a:gd name="T2" fmla="*/ 208 w 235"/>
                <a:gd name="T3" fmla="*/ 123 h 182"/>
                <a:gd name="T4" fmla="*/ 226 w 235"/>
                <a:gd name="T5" fmla="*/ 103 h 182"/>
                <a:gd name="T6" fmla="*/ 227 w 235"/>
                <a:gd name="T7" fmla="*/ 101 h 182"/>
                <a:gd name="T8" fmla="*/ 230 w 235"/>
                <a:gd name="T9" fmla="*/ 58 h 182"/>
                <a:gd name="T10" fmla="*/ 229 w 235"/>
                <a:gd name="T11" fmla="*/ 45 h 182"/>
                <a:gd name="T12" fmla="*/ 224 w 235"/>
                <a:gd name="T13" fmla="*/ 33 h 182"/>
                <a:gd name="T14" fmla="*/ 222 w 235"/>
                <a:gd name="T15" fmla="*/ 20 h 182"/>
                <a:gd name="T16" fmla="*/ 212 w 235"/>
                <a:gd name="T17" fmla="*/ 13 h 182"/>
                <a:gd name="T18" fmla="*/ 201 w 235"/>
                <a:gd name="T19" fmla="*/ 9 h 182"/>
                <a:gd name="T20" fmla="*/ 175 w 235"/>
                <a:gd name="T21" fmla="*/ 0 h 182"/>
                <a:gd name="T22" fmla="*/ 119 w 235"/>
                <a:gd name="T23" fmla="*/ 34 h 182"/>
                <a:gd name="T24" fmla="*/ 87 w 235"/>
                <a:gd name="T25" fmla="*/ 60 h 182"/>
                <a:gd name="T26" fmla="*/ 70 w 235"/>
                <a:gd name="T27" fmla="*/ 66 h 182"/>
                <a:gd name="T28" fmla="*/ 59 w 235"/>
                <a:gd name="T29" fmla="*/ 77 h 182"/>
                <a:gd name="T30" fmla="*/ 60 w 235"/>
                <a:gd name="T31" fmla="*/ 96 h 182"/>
                <a:gd name="T32" fmla="*/ 56 w 235"/>
                <a:gd name="T33" fmla="*/ 118 h 182"/>
                <a:gd name="T34" fmla="*/ 48 w 235"/>
                <a:gd name="T35" fmla="*/ 126 h 182"/>
                <a:gd name="T36" fmla="*/ 40 w 235"/>
                <a:gd name="T37" fmla="*/ 126 h 182"/>
                <a:gd name="T38" fmla="*/ 17 w 235"/>
                <a:gd name="T39" fmla="*/ 127 h 182"/>
                <a:gd name="T40" fmla="*/ 1 w 235"/>
                <a:gd name="T41" fmla="*/ 133 h 182"/>
                <a:gd name="T42" fmla="*/ 0 w 235"/>
                <a:gd name="T43" fmla="*/ 140 h 182"/>
                <a:gd name="T44" fmla="*/ 2 w 235"/>
                <a:gd name="T45" fmla="*/ 143 h 182"/>
                <a:gd name="T46" fmla="*/ 4 w 235"/>
                <a:gd name="T47" fmla="*/ 148 h 182"/>
                <a:gd name="T48" fmla="*/ 6 w 235"/>
                <a:gd name="T49" fmla="*/ 151 h 182"/>
                <a:gd name="T50" fmla="*/ 15 w 235"/>
                <a:gd name="T51" fmla="*/ 156 h 182"/>
                <a:gd name="T52" fmla="*/ 14 w 235"/>
                <a:gd name="T53" fmla="*/ 157 h 182"/>
                <a:gd name="T54" fmla="*/ 12 w 235"/>
                <a:gd name="T55" fmla="*/ 157 h 182"/>
                <a:gd name="T56" fmla="*/ 12 w 235"/>
                <a:gd name="T57" fmla="*/ 161 h 182"/>
                <a:gd name="T58" fmla="*/ 23 w 235"/>
                <a:gd name="T59" fmla="*/ 167 h 182"/>
                <a:gd name="T60" fmla="*/ 30 w 235"/>
                <a:gd name="T61" fmla="*/ 169 h 182"/>
                <a:gd name="T62" fmla="*/ 28 w 235"/>
                <a:gd name="T63" fmla="*/ 171 h 182"/>
                <a:gd name="T64" fmla="*/ 32 w 235"/>
                <a:gd name="T65" fmla="*/ 178 h 182"/>
                <a:gd name="T66" fmla="*/ 32 w 235"/>
                <a:gd name="T67" fmla="*/ 174 h 182"/>
                <a:gd name="T68" fmla="*/ 35 w 235"/>
                <a:gd name="T69" fmla="*/ 172 h 182"/>
                <a:gd name="T70" fmla="*/ 39 w 235"/>
                <a:gd name="T71" fmla="*/ 171 h 182"/>
                <a:gd name="T72" fmla="*/ 48 w 235"/>
                <a:gd name="T73" fmla="*/ 180 h 182"/>
                <a:gd name="T74" fmla="*/ 50 w 235"/>
                <a:gd name="T75" fmla="*/ 180 h 182"/>
                <a:gd name="T76" fmla="*/ 52 w 235"/>
                <a:gd name="T77" fmla="*/ 168 h 182"/>
                <a:gd name="T78" fmla="*/ 58 w 235"/>
                <a:gd name="T79" fmla="*/ 158 h 182"/>
                <a:gd name="T80" fmla="*/ 59 w 235"/>
                <a:gd name="T81" fmla="*/ 154 h 182"/>
                <a:gd name="T82" fmla="*/ 66 w 235"/>
                <a:gd name="T83" fmla="*/ 151 h 182"/>
                <a:gd name="T84" fmla="*/ 80 w 235"/>
                <a:gd name="T85" fmla="*/ 149 h 182"/>
                <a:gd name="T86" fmla="*/ 90 w 235"/>
                <a:gd name="T87" fmla="*/ 152 h 182"/>
                <a:gd name="T88" fmla="*/ 101 w 235"/>
                <a:gd name="T89" fmla="*/ 162 h 182"/>
                <a:gd name="T90" fmla="*/ 110 w 235"/>
                <a:gd name="T91" fmla="*/ 158 h 182"/>
                <a:gd name="T92" fmla="*/ 124 w 235"/>
                <a:gd name="T93" fmla="*/ 161 h 182"/>
                <a:gd name="T94" fmla="*/ 131 w 235"/>
                <a:gd name="T95" fmla="*/ 164 h 182"/>
                <a:gd name="T96" fmla="*/ 140 w 235"/>
                <a:gd name="T97" fmla="*/ 165 h 182"/>
                <a:gd name="T98" fmla="*/ 152 w 235"/>
                <a:gd name="T99" fmla="*/ 157 h 182"/>
                <a:gd name="T100" fmla="*/ 166 w 235"/>
                <a:gd name="T101" fmla="*/ 156 h 182"/>
                <a:gd name="T102" fmla="*/ 180 w 235"/>
                <a:gd name="T103" fmla="*/ 161 h 182"/>
                <a:gd name="T104" fmla="*/ 186 w 235"/>
                <a:gd name="T105" fmla="*/ 156 h 182"/>
                <a:gd name="T106" fmla="*/ 192 w 235"/>
                <a:gd name="T107" fmla="*/ 152 h 182"/>
                <a:gd name="T108" fmla="*/ 199 w 235"/>
                <a:gd name="T109" fmla="*/ 151 h 182"/>
                <a:gd name="T110" fmla="*/ 197 w 235"/>
                <a:gd name="T111" fmla="*/ 14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182">
                  <a:moveTo>
                    <a:pt x="197" y="141"/>
                  </a:moveTo>
                  <a:cubicBezTo>
                    <a:pt x="197" y="139"/>
                    <a:pt x="198" y="139"/>
                    <a:pt x="198" y="139"/>
                  </a:cubicBezTo>
                  <a:cubicBezTo>
                    <a:pt x="198" y="139"/>
                    <a:pt x="199" y="139"/>
                    <a:pt x="199" y="138"/>
                  </a:cubicBezTo>
                  <a:cubicBezTo>
                    <a:pt x="199" y="138"/>
                    <a:pt x="206" y="127"/>
                    <a:pt x="208" y="123"/>
                  </a:cubicBezTo>
                  <a:cubicBezTo>
                    <a:pt x="210" y="120"/>
                    <a:pt x="219" y="111"/>
                    <a:pt x="219" y="110"/>
                  </a:cubicBezTo>
                  <a:cubicBezTo>
                    <a:pt x="220" y="110"/>
                    <a:pt x="226" y="104"/>
                    <a:pt x="226" y="103"/>
                  </a:cubicBezTo>
                  <a:cubicBezTo>
                    <a:pt x="226" y="103"/>
                    <a:pt x="227" y="102"/>
                    <a:pt x="227" y="102"/>
                  </a:cubicBezTo>
                  <a:cubicBezTo>
                    <a:pt x="227" y="102"/>
                    <a:pt x="227" y="102"/>
                    <a:pt x="227" y="101"/>
                  </a:cubicBezTo>
                  <a:cubicBezTo>
                    <a:pt x="227" y="100"/>
                    <a:pt x="228" y="81"/>
                    <a:pt x="228" y="80"/>
                  </a:cubicBezTo>
                  <a:cubicBezTo>
                    <a:pt x="228" y="78"/>
                    <a:pt x="230" y="60"/>
                    <a:pt x="230" y="58"/>
                  </a:cubicBezTo>
                  <a:cubicBezTo>
                    <a:pt x="230" y="56"/>
                    <a:pt x="232" y="53"/>
                    <a:pt x="234" y="51"/>
                  </a:cubicBezTo>
                  <a:cubicBezTo>
                    <a:pt x="235" y="49"/>
                    <a:pt x="231" y="46"/>
                    <a:pt x="229" y="45"/>
                  </a:cubicBezTo>
                  <a:cubicBezTo>
                    <a:pt x="228" y="43"/>
                    <a:pt x="228" y="41"/>
                    <a:pt x="228" y="40"/>
                  </a:cubicBezTo>
                  <a:cubicBezTo>
                    <a:pt x="228" y="39"/>
                    <a:pt x="225" y="36"/>
                    <a:pt x="224" y="33"/>
                  </a:cubicBezTo>
                  <a:cubicBezTo>
                    <a:pt x="222" y="30"/>
                    <a:pt x="222" y="24"/>
                    <a:pt x="222" y="23"/>
                  </a:cubicBezTo>
                  <a:cubicBezTo>
                    <a:pt x="222" y="22"/>
                    <a:pt x="222" y="21"/>
                    <a:pt x="222" y="20"/>
                  </a:cubicBezTo>
                  <a:cubicBezTo>
                    <a:pt x="221" y="19"/>
                    <a:pt x="220" y="12"/>
                    <a:pt x="219" y="9"/>
                  </a:cubicBezTo>
                  <a:cubicBezTo>
                    <a:pt x="216" y="10"/>
                    <a:pt x="213" y="12"/>
                    <a:pt x="212" y="13"/>
                  </a:cubicBezTo>
                  <a:cubicBezTo>
                    <a:pt x="209" y="15"/>
                    <a:pt x="206" y="13"/>
                    <a:pt x="206" y="13"/>
                  </a:cubicBezTo>
                  <a:cubicBezTo>
                    <a:pt x="206" y="13"/>
                    <a:pt x="203" y="11"/>
                    <a:pt x="201" y="9"/>
                  </a:cubicBezTo>
                  <a:cubicBezTo>
                    <a:pt x="199" y="7"/>
                    <a:pt x="196" y="5"/>
                    <a:pt x="196" y="5"/>
                  </a:cubicBezTo>
                  <a:cubicBezTo>
                    <a:pt x="196" y="5"/>
                    <a:pt x="177" y="1"/>
                    <a:pt x="175" y="0"/>
                  </a:cubicBezTo>
                  <a:cubicBezTo>
                    <a:pt x="175" y="0"/>
                    <a:pt x="175" y="0"/>
                    <a:pt x="175" y="0"/>
                  </a:cubicBezTo>
                  <a:cubicBezTo>
                    <a:pt x="167" y="5"/>
                    <a:pt x="124" y="31"/>
                    <a:pt x="119" y="34"/>
                  </a:cubicBezTo>
                  <a:cubicBezTo>
                    <a:pt x="113" y="37"/>
                    <a:pt x="106" y="43"/>
                    <a:pt x="102" y="46"/>
                  </a:cubicBezTo>
                  <a:cubicBezTo>
                    <a:pt x="98" y="50"/>
                    <a:pt x="89" y="58"/>
                    <a:pt x="87" y="60"/>
                  </a:cubicBezTo>
                  <a:cubicBezTo>
                    <a:pt x="84" y="63"/>
                    <a:pt x="81" y="64"/>
                    <a:pt x="79" y="65"/>
                  </a:cubicBezTo>
                  <a:cubicBezTo>
                    <a:pt x="77" y="65"/>
                    <a:pt x="70" y="66"/>
                    <a:pt x="70" y="66"/>
                  </a:cubicBezTo>
                  <a:cubicBezTo>
                    <a:pt x="70" y="66"/>
                    <a:pt x="64" y="67"/>
                    <a:pt x="59" y="69"/>
                  </a:cubicBezTo>
                  <a:cubicBezTo>
                    <a:pt x="59" y="71"/>
                    <a:pt x="60" y="75"/>
                    <a:pt x="59" y="77"/>
                  </a:cubicBezTo>
                  <a:cubicBezTo>
                    <a:pt x="59" y="78"/>
                    <a:pt x="60" y="88"/>
                    <a:pt x="60" y="89"/>
                  </a:cubicBezTo>
                  <a:cubicBezTo>
                    <a:pt x="60" y="91"/>
                    <a:pt x="60" y="95"/>
                    <a:pt x="60" y="96"/>
                  </a:cubicBezTo>
                  <a:cubicBezTo>
                    <a:pt x="60" y="98"/>
                    <a:pt x="60" y="102"/>
                    <a:pt x="59" y="107"/>
                  </a:cubicBezTo>
                  <a:cubicBezTo>
                    <a:pt x="59" y="111"/>
                    <a:pt x="57" y="115"/>
                    <a:pt x="56" y="118"/>
                  </a:cubicBezTo>
                  <a:cubicBezTo>
                    <a:pt x="54" y="121"/>
                    <a:pt x="55" y="120"/>
                    <a:pt x="53" y="122"/>
                  </a:cubicBezTo>
                  <a:cubicBezTo>
                    <a:pt x="52" y="124"/>
                    <a:pt x="49" y="126"/>
                    <a:pt x="48" y="126"/>
                  </a:cubicBezTo>
                  <a:cubicBezTo>
                    <a:pt x="47" y="126"/>
                    <a:pt x="45" y="126"/>
                    <a:pt x="44" y="126"/>
                  </a:cubicBezTo>
                  <a:cubicBezTo>
                    <a:pt x="43" y="126"/>
                    <a:pt x="41" y="126"/>
                    <a:pt x="40" y="126"/>
                  </a:cubicBezTo>
                  <a:cubicBezTo>
                    <a:pt x="40" y="126"/>
                    <a:pt x="32" y="127"/>
                    <a:pt x="31" y="127"/>
                  </a:cubicBezTo>
                  <a:cubicBezTo>
                    <a:pt x="30" y="127"/>
                    <a:pt x="20" y="127"/>
                    <a:pt x="17" y="127"/>
                  </a:cubicBezTo>
                  <a:cubicBezTo>
                    <a:pt x="15" y="128"/>
                    <a:pt x="5" y="131"/>
                    <a:pt x="5" y="131"/>
                  </a:cubicBezTo>
                  <a:cubicBezTo>
                    <a:pt x="5" y="131"/>
                    <a:pt x="2" y="132"/>
                    <a:pt x="1" y="133"/>
                  </a:cubicBezTo>
                  <a:cubicBezTo>
                    <a:pt x="0" y="133"/>
                    <a:pt x="0" y="133"/>
                    <a:pt x="0" y="133"/>
                  </a:cubicBezTo>
                  <a:cubicBezTo>
                    <a:pt x="0" y="140"/>
                    <a:pt x="0" y="140"/>
                    <a:pt x="0" y="140"/>
                  </a:cubicBezTo>
                  <a:cubicBezTo>
                    <a:pt x="0" y="140"/>
                    <a:pt x="0" y="140"/>
                    <a:pt x="1" y="141"/>
                  </a:cubicBezTo>
                  <a:cubicBezTo>
                    <a:pt x="1" y="141"/>
                    <a:pt x="2" y="143"/>
                    <a:pt x="2" y="143"/>
                  </a:cubicBezTo>
                  <a:cubicBezTo>
                    <a:pt x="2" y="143"/>
                    <a:pt x="3" y="144"/>
                    <a:pt x="3" y="144"/>
                  </a:cubicBezTo>
                  <a:cubicBezTo>
                    <a:pt x="3" y="145"/>
                    <a:pt x="4" y="148"/>
                    <a:pt x="4" y="148"/>
                  </a:cubicBezTo>
                  <a:cubicBezTo>
                    <a:pt x="4" y="149"/>
                    <a:pt x="5" y="150"/>
                    <a:pt x="5" y="150"/>
                  </a:cubicBezTo>
                  <a:cubicBezTo>
                    <a:pt x="5" y="151"/>
                    <a:pt x="5" y="151"/>
                    <a:pt x="6" y="151"/>
                  </a:cubicBezTo>
                  <a:cubicBezTo>
                    <a:pt x="6" y="152"/>
                    <a:pt x="10" y="152"/>
                    <a:pt x="10" y="153"/>
                  </a:cubicBezTo>
                  <a:cubicBezTo>
                    <a:pt x="11" y="153"/>
                    <a:pt x="15" y="156"/>
                    <a:pt x="15" y="156"/>
                  </a:cubicBezTo>
                  <a:cubicBezTo>
                    <a:pt x="15" y="156"/>
                    <a:pt x="16" y="157"/>
                    <a:pt x="15" y="157"/>
                  </a:cubicBezTo>
                  <a:cubicBezTo>
                    <a:pt x="15" y="157"/>
                    <a:pt x="14" y="157"/>
                    <a:pt x="14" y="157"/>
                  </a:cubicBezTo>
                  <a:cubicBezTo>
                    <a:pt x="14" y="157"/>
                    <a:pt x="14" y="157"/>
                    <a:pt x="13" y="157"/>
                  </a:cubicBezTo>
                  <a:cubicBezTo>
                    <a:pt x="13" y="157"/>
                    <a:pt x="12" y="157"/>
                    <a:pt x="12" y="157"/>
                  </a:cubicBezTo>
                  <a:cubicBezTo>
                    <a:pt x="12" y="158"/>
                    <a:pt x="11" y="159"/>
                    <a:pt x="11" y="160"/>
                  </a:cubicBezTo>
                  <a:cubicBezTo>
                    <a:pt x="11" y="160"/>
                    <a:pt x="11" y="161"/>
                    <a:pt x="12" y="161"/>
                  </a:cubicBezTo>
                  <a:cubicBezTo>
                    <a:pt x="12" y="162"/>
                    <a:pt x="20" y="166"/>
                    <a:pt x="22" y="167"/>
                  </a:cubicBezTo>
                  <a:cubicBezTo>
                    <a:pt x="22" y="167"/>
                    <a:pt x="22" y="168"/>
                    <a:pt x="23" y="167"/>
                  </a:cubicBezTo>
                  <a:cubicBezTo>
                    <a:pt x="24" y="167"/>
                    <a:pt x="27" y="167"/>
                    <a:pt x="28" y="167"/>
                  </a:cubicBezTo>
                  <a:cubicBezTo>
                    <a:pt x="29" y="167"/>
                    <a:pt x="30" y="168"/>
                    <a:pt x="30" y="169"/>
                  </a:cubicBezTo>
                  <a:cubicBezTo>
                    <a:pt x="30" y="170"/>
                    <a:pt x="30" y="171"/>
                    <a:pt x="29" y="171"/>
                  </a:cubicBezTo>
                  <a:cubicBezTo>
                    <a:pt x="28" y="171"/>
                    <a:pt x="28" y="171"/>
                    <a:pt x="28" y="171"/>
                  </a:cubicBezTo>
                  <a:cubicBezTo>
                    <a:pt x="27" y="171"/>
                    <a:pt x="27" y="172"/>
                    <a:pt x="27" y="172"/>
                  </a:cubicBezTo>
                  <a:cubicBezTo>
                    <a:pt x="28" y="172"/>
                    <a:pt x="30" y="176"/>
                    <a:pt x="32" y="178"/>
                  </a:cubicBezTo>
                  <a:cubicBezTo>
                    <a:pt x="32" y="178"/>
                    <a:pt x="32" y="178"/>
                    <a:pt x="32" y="178"/>
                  </a:cubicBezTo>
                  <a:cubicBezTo>
                    <a:pt x="32" y="177"/>
                    <a:pt x="32" y="175"/>
                    <a:pt x="32" y="174"/>
                  </a:cubicBezTo>
                  <a:cubicBezTo>
                    <a:pt x="32" y="173"/>
                    <a:pt x="32" y="173"/>
                    <a:pt x="33" y="173"/>
                  </a:cubicBezTo>
                  <a:cubicBezTo>
                    <a:pt x="34" y="173"/>
                    <a:pt x="35" y="173"/>
                    <a:pt x="35" y="172"/>
                  </a:cubicBezTo>
                  <a:cubicBezTo>
                    <a:pt x="36" y="172"/>
                    <a:pt x="38" y="172"/>
                    <a:pt x="38" y="171"/>
                  </a:cubicBezTo>
                  <a:cubicBezTo>
                    <a:pt x="39" y="171"/>
                    <a:pt x="39" y="171"/>
                    <a:pt x="39" y="171"/>
                  </a:cubicBezTo>
                  <a:cubicBezTo>
                    <a:pt x="39" y="172"/>
                    <a:pt x="45" y="178"/>
                    <a:pt x="45" y="178"/>
                  </a:cubicBezTo>
                  <a:cubicBezTo>
                    <a:pt x="46" y="179"/>
                    <a:pt x="47" y="180"/>
                    <a:pt x="48" y="180"/>
                  </a:cubicBezTo>
                  <a:cubicBezTo>
                    <a:pt x="48" y="180"/>
                    <a:pt x="49" y="181"/>
                    <a:pt x="50" y="182"/>
                  </a:cubicBezTo>
                  <a:cubicBezTo>
                    <a:pt x="50" y="181"/>
                    <a:pt x="50" y="181"/>
                    <a:pt x="50" y="180"/>
                  </a:cubicBezTo>
                  <a:cubicBezTo>
                    <a:pt x="50" y="179"/>
                    <a:pt x="51" y="173"/>
                    <a:pt x="51" y="172"/>
                  </a:cubicBezTo>
                  <a:cubicBezTo>
                    <a:pt x="51" y="170"/>
                    <a:pt x="51" y="169"/>
                    <a:pt x="52" y="168"/>
                  </a:cubicBezTo>
                  <a:cubicBezTo>
                    <a:pt x="53" y="168"/>
                    <a:pt x="54" y="167"/>
                    <a:pt x="54" y="166"/>
                  </a:cubicBezTo>
                  <a:cubicBezTo>
                    <a:pt x="54" y="165"/>
                    <a:pt x="58" y="159"/>
                    <a:pt x="58" y="158"/>
                  </a:cubicBezTo>
                  <a:cubicBezTo>
                    <a:pt x="58" y="158"/>
                    <a:pt x="58" y="158"/>
                    <a:pt x="58" y="157"/>
                  </a:cubicBezTo>
                  <a:cubicBezTo>
                    <a:pt x="58" y="157"/>
                    <a:pt x="58" y="155"/>
                    <a:pt x="59" y="154"/>
                  </a:cubicBezTo>
                  <a:cubicBezTo>
                    <a:pt x="61" y="153"/>
                    <a:pt x="65" y="152"/>
                    <a:pt x="65" y="151"/>
                  </a:cubicBezTo>
                  <a:cubicBezTo>
                    <a:pt x="65" y="151"/>
                    <a:pt x="65" y="151"/>
                    <a:pt x="66" y="151"/>
                  </a:cubicBezTo>
                  <a:cubicBezTo>
                    <a:pt x="66" y="151"/>
                    <a:pt x="75" y="149"/>
                    <a:pt x="75" y="149"/>
                  </a:cubicBezTo>
                  <a:cubicBezTo>
                    <a:pt x="76" y="149"/>
                    <a:pt x="79" y="149"/>
                    <a:pt x="80" y="149"/>
                  </a:cubicBezTo>
                  <a:cubicBezTo>
                    <a:pt x="81" y="149"/>
                    <a:pt x="84" y="150"/>
                    <a:pt x="86" y="151"/>
                  </a:cubicBezTo>
                  <a:cubicBezTo>
                    <a:pt x="87" y="151"/>
                    <a:pt x="90" y="151"/>
                    <a:pt x="90" y="152"/>
                  </a:cubicBezTo>
                  <a:cubicBezTo>
                    <a:pt x="91" y="152"/>
                    <a:pt x="94" y="155"/>
                    <a:pt x="94" y="155"/>
                  </a:cubicBezTo>
                  <a:cubicBezTo>
                    <a:pt x="95" y="156"/>
                    <a:pt x="101" y="162"/>
                    <a:pt x="101" y="162"/>
                  </a:cubicBezTo>
                  <a:cubicBezTo>
                    <a:pt x="101" y="162"/>
                    <a:pt x="101" y="162"/>
                    <a:pt x="102" y="162"/>
                  </a:cubicBezTo>
                  <a:cubicBezTo>
                    <a:pt x="102" y="161"/>
                    <a:pt x="109" y="158"/>
                    <a:pt x="110" y="158"/>
                  </a:cubicBezTo>
                  <a:cubicBezTo>
                    <a:pt x="111" y="157"/>
                    <a:pt x="115" y="156"/>
                    <a:pt x="119" y="158"/>
                  </a:cubicBezTo>
                  <a:cubicBezTo>
                    <a:pt x="122" y="160"/>
                    <a:pt x="123" y="161"/>
                    <a:pt x="124" y="161"/>
                  </a:cubicBezTo>
                  <a:cubicBezTo>
                    <a:pt x="125" y="161"/>
                    <a:pt x="130" y="164"/>
                    <a:pt x="130" y="164"/>
                  </a:cubicBezTo>
                  <a:cubicBezTo>
                    <a:pt x="130" y="164"/>
                    <a:pt x="131" y="164"/>
                    <a:pt x="131" y="164"/>
                  </a:cubicBezTo>
                  <a:cubicBezTo>
                    <a:pt x="131" y="164"/>
                    <a:pt x="139" y="165"/>
                    <a:pt x="139" y="165"/>
                  </a:cubicBezTo>
                  <a:cubicBezTo>
                    <a:pt x="139" y="165"/>
                    <a:pt x="140" y="165"/>
                    <a:pt x="140" y="165"/>
                  </a:cubicBezTo>
                  <a:cubicBezTo>
                    <a:pt x="140" y="164"/>
                    <a:pt x="144" y="159"/>
                    <a:pt x="146" y="159"/>
                  </a:cubicBezTo>
                  <a:cubicBezTo>
                    <a:pt x="147" y="158"/>
                    <a:pt x="150" y="157"/>
                    <a:pt x="152" y="157"/>
                  </a:cubicBezTo>
                  <a:cubicBezTo>
                    <a:pt x="154" y="156"/>
                    <a:pt x="155" y="156"/>
                    <a:pt x="155" y="156"/>
                  </a:cubicBezTo>
                  <a:cubicBezTo>
                    <a:pt x="156" y="156"/>
                    <a:pt x="164" y="156"/>
                    <a:pt x="166" y="156"/>
                  </a:cubicBezTo>
                  <a:cubicBezTo>
                    <a:pt x="168" y="156"/>
                    <a:pt x="174" y="158"/>
                    <a:pt x="176" y="159"/>
                  </a:cubicBezTo>
                  <a:cubicBezTo>
                    <a:pt x="179" y="160"/>
                    <a:pt x="180" y="161"/>
                    <a:pt x="180" y="161"/>
                  </a:cubicBezTo>
                  <a:cubicBezTo>
                    <a:pt x="180" y="161"/>
                    <a:pt x="181" y="161"/>
                    <a:pt x="181" y="160"/>
                  </a:cubicBezTo>
                  <a:cubicBezTo>
                    <a:pt x="181" y="160"/>
                    <a:pt x="186" y="156"/>
                    <a:pt x="186" y="156"/>
                  </a:cubicBezTo>
                  <a:cubicBezTo>
                    <a:pt x="186" y="156"/>
                    <a:pt x="187" y="155"/>
                    <a:pt x="189" y="154"/>
                  </a:cubicBezTo>
                  <a:cubicBezTo>
                    <a:pt x="190" y="154"/>
                    <a:pt x="192" y="153"/>
                    <a:pt x="192" y="152"/>
                  </a:cubicBezTo>
                  <a:cubicBezTo>
                    <a:pt x="193" y="152"/>
                    <a:pt x="196" y="151"/>
                    <a:pt x="196" y="151"/>
                  </a:cubicBezTo>
                  <a:cubicBezTo>
                    <a:pt x="197" y="151"/>
                    <a:pt x="198" y="151"/>
                    <a:pt x="199" y="151"/>
                  </a:cubicBezTo>
                  <a:cubicBezTo>
                    <a:pt x="198" y="150"/>
                    <a:pt x="198" y="149"/>
                    <a:pt x="198" y="148"/>
                  </a:cubicBezTo>
                  <a:cubicBezTo>
                    <a:pt x="198" y="147"/>
                    <a:pt x="197" y="142"/>
                    <a:pt x="197" y="14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1" name="Freeform 971">
              <a:extLst>
                <a:ext uri="{FF2B5EF4-FFF2-40B4-BE49-F238E27FC236}">
                  <a16:creationId xmlns:a16="http://schemas.microsoft.com/office/drawing/2014/main" id="{2D020BBD-DCBA-4041-9F17-831CDB686786}"/>
                </a:ext>
              </a:extLst>
            </p:cNvPr>
            <p:cNvSpPr>
              <a:spLocks/>
            </p:cNvSpPr>
            <p:nvPr/>
          </p:nvSpPr>
          <p:spPr bwMode="auto">
            <a:xfrm>
              <a:off x="3390" y="2372"/>
              <a:ext cx="162" cy="119"/>
            </a:xfrm>
            <a:custGeom>
              <a:avLst/>
              <a:gdLst>
                <a:gd name="T0" fmla="*/ 89 w 117"/>
                <a:gd name="T1" fmla="*/ 62 h 87"/>
                <a:gd name="T2" fmla="*/ 96 w 117"/>
                <a:gd name="T3" fmla="*/ 62 h 87"/>
                <a:gd name="T4" fmla="*/ 98 w 117"/>
                <a:gd name="T5" fmla="*/ 61 h 87"/>
                <a:gd name="T6" fmla="*/ 102 w 117"/>
                <a:gd name="T7" fmla="*/ 56 h 87"/>
                <a:gd name="T8" fmla="*/ 111 w 117"/>
                <a:gd name="T9" fmla="*/ 56 h 87"/>
                <a:gd name="T10" fmla="*/ 115 w 117"/>
                <a:gd name="T11" fmla="*/ 52 h 87"/>
                <a:gd name="T12" fmla="*/ 117 w 117"/>
                <a:gd name="T13" fmla="*/ 48 h 87"/>
                <a:gd name="T14" fmla="*/ 113 w 117"/>
                <a:gd name="T15" fmla="*/ 41 h 87"/>
                <a:gd name="T16" fmla="*/ 115 w 117"/>
                <a:gd name="T17" fmla="*/ 39 h 87"/>
                <a:gd name="T18" fmla="*/ 108 w 117"/>
                <a:gd name="T19" fmla="*/ 37 h 87"/>
                <a:gd name="T20" fmla="*/ 97 w 117"/>
                <a:gd name="T21" fmla="*/ 31 h 87"/>
                <a:gd name="T22" fmla="*/ 97 w 117"/>
                <a:gd name="T23" fmla="*/ 27 h 87"/>
                <a:gd name="T24" fmla="*/ 99 w 117"/>
                <a:gd name="T25" fmla="*/ 27 h 87"/>
                <a:gd name="T26" fmla="*/ 100 w 117"/>
                <a:gd name="T27" fmla="*/ 26 h 87"/>
                <a:gd name="T28" fmla="*/ 91 w 117"/>
                <a:gd name="T29" fmla="*/ 21 h 87"/>
                <a:gd name="T30" fmla="*/ 89 w 117"/>
                <a:gd name="T31" fmla="*/ 18 h 87"/>
                <a:gd name="T32" fmla="*/ 87 w 117"/>
                <a:gd name="T33" fmla="*/ 13 h 87"/>
                <a:gd name="T34" fmla="*/ 85 w 117"/>
                <a:gd name="T35" fmla="*/ 10 h 87"/>
                <a:gd name="T36" fmla="*/ 84 w 117"/>
                <a:gd name="T37" fmla="*/ 3 h 87"/>
                <a:gd name="T38" fmla="*/ 75 w 117"/>
                <a:gd name="T39" fmla="*/ 0 h 87"/>
                <a:gd name="T40" fmla="*/ 70 w 117"/>
                <a:gd name="T41" fmla="*/ 1 h 87"/>
                <a:gd name="T42" fmla="*/ 56 w 117"/>
                <a:gd name="T43" fmla="*/ 9 h 87"/>
                <a:gd name="T44" fmla="*/ 52 w 117"/>
                <a:gd name="T45" fmla="*/ 12 h 87"/>
                <a:gd name="T46" fmla="*/ 49 w 117"/>
                <a:gd name="T47" fmla="*/ 14 h 87"/>
                <a:gd name="T48" fmla="*/ 43 w 117"/>
                <a:gd name="T49" fmla="*/ 14 h 87"/>
                <a:gd name="T50" fmla="*/ 38 w 117"/>
                <a:gd name="T51" fmla="*/ 22 h 87"/>
                <a:gd name="T52" fmla="*/ 34 w 117"/>
                <a:gd name="T53" fmla="*/ 21 h 87"/>
                <a:gd name="T54" fmla="*/ 34 w 117"/>
                <a:gd name="T55" fmla="*/ 27 h 87"/>
                <a:gd name="T56" fmla="*/ 31 w 117"/>
                <a:gd name="T57" fmla="*/ 29 h 87"/>
                <a:gd name="T58" fmla="*/ 25 w 117"/>
                <a:gd name="T59" fmla="*/ 27 h 87"/>
                <a:gd name="T60" fmla="*/ 22 w 117"/>
                <a:gd name="T61" fmla="*/ 25 h 87"/>
                <a:gd name="T62" fmla="*/ 18 w 117"/>
                <a:gd name="T63" fmla="*/ 31 h 87"/>
                <a:gd name="T64" fmla="*/ 19 w 117"/>
                <a:gd name="T65" fmla="*/ 33 h 87"/>
                <a:gd name="T66" fmla="*/ 19 w 117"/>
                <a:gd name="T67" fmla="*/ 36 h 87"/>
                <a:gd name="T68" fmla="*/ 15 w 117"/>
                <a:gd name="T69" fmla="*/ 37 h 87"/>
                <a:gd name="T70" fmla="*/ 16 w 117"/>
                <a:gd name="T71" fmla="*/ 43 h 87"/>
                <a:gd name="T72" fmla="*/ 11 w 117"/>
                <a:gd name="T73" fmla="*/ 47 h 87"/>
                <a:gd name="T74" fmla="*/ 4 w 117"/>
                <a:gd name="T75" fmla="*/ 49 h 87"/>
                <a:gd name="T76" fmla="*/ 3 w 117"/>
                <a:gd name="T77" fmla="*/ 51 h 87"/>
                <a:gd name="T78" fmla="*/ 4 w 117"/>
                <a:gd name="T79" fmla="*/ 55 h 87"/>
                <a:gd name="T80" fmla="*/ 0 w 117"/>
                <a:gd name="T81" fmla="*/ 61 h 87"/>
                <a:gd name="T82" fmla="*/ 1 w 117"/>
                <a:gd name="T83" fmla="*/ 66 h 87"/>
                <a:gd name="T84" fmla="*/ 0 w 117"/>
                <a:gd name="T85" fmla="*/ 71 h 87"/>
                <a:gd name="T86" fmla="*/ 4 w 117"/>
                <a:gd name="T87" fmla="*/ 72 h 87"/>
                <a:gd name="T88" fmla="*/ 7 w 117"/>
                <a:gd name="T89" fmla="*/ 75 h 87"/>
                <a:gd name="T90" fmla="*/ 14 w 117"/>
                <a:gd name="T91" fmla="*/ 81 h 87"/>
                <a:gd name="T92" fmla="*/ 18 w 117"/>
                <a:gd name="T93" fmla="*/ 83 h 87"/>
                <a:gd name="T94" fmla="*/ 20 w 117"/>
                <a:gd name="T95" fmla="*/ 80 h 87"/>
                <a:gd name="T96" fmla="*/ 29 w 117"/>
                <a:gd name="T97" fmla="*/ 78 h 87"/>
                <a:gd name="T98" fmla="*/ 34 w 117"/>
                <a:gd name="T99" fmla="*/ 79 h 87"/>
                <a:gd name="T100" fmla="*/ 37 w 117"/>
                <a:gd name="T101" fmla="*/ 82 h 87"/>
                <a:gd name="T102" fmla="*/ 41 w 117"/>
                <a:gd name="T103" fmla="*/ 86 h 87"/>
                <a:gd name="T104" fmla="*/ 42 w 117"/>
                <a:gd name="T105" fmla="*/ 84 h 87"/>
                <a:gd name="T106" fmla="*/ 40 w 117"/>
                <a:gd name="T107" fmla="*/ 80 h 87"/>
                <a:gd name="T108" fmla="*/ 39 w 117"/>
                <a:gd name="T109" fmla="*/ 70 h 87"/>
                <a:gd name="T110" fmla="*/ 38 w 117"/>
                <a:gd name="T111" fmla="*/ 66 h 87"/>
                <a:gd name="T112" fmla="*/ 40 w 117"/>
                <a:gd name="T113" fmla="*/ 62 h 87"/>
                <a:gd name="T114" fmla="*/ 57 w 117"/>
                <a:gd name="T115" fmla="*/ 62 h 87"/>
                <a:gd name="T116" fmla="*/ 69 w 117"/>
                <a:gd name="T117" fmla="*/ 62 h 87"/>
                <a:gd name="T118" fmla="*/ 75 w 117"/>
                <a:gd name="T119" fmla="*/ 62 h 87"/>
                <a:gd name="T120" fmla="*/ 80 w 117"/>
                <a:gd name="T121" fmla="*/ 6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7" h="87">
                  <a:moveTo>
                    <a:pt x="82" y="61"/>
                  </a:moveTo>
                  <a:cubicBezTo>
                    <a:pt x="84" y="61"/>
                    <a:pt x="88" y="62"/>
                    <a:pt x="89" y="62"/>
                  </a:cubicBezTo>
                  <a:cubicBezTo>
                    <a:pt x="89" y="62"/>
                    <a:pt x="93" y="62"/>
                    <a:pt x="95" y="62"/>
                  </a:cubicBezTo>
                  <a:cubicBezTo>
                    <a:pt x="95" y="62"/>
                    <a:pt x="96" y="62"/>
                    <a:pt x="96" y="62"/>
                  </a:cubicBezTo>
                  <a:cubicBezTo>
                    <a:pt x="97" y="62"/>
                    <a:pt x="98" y="61"/>
                    <a:pt x="98" y="61"/>
                  </a:cubicBezTo>
                  <a:cubicBezTo>
                    <a:pt x="98" y="61"/>
                    <a:pt x="98" y="61"/>
                    <a:pt x="98" y="61"/>
                  </a:cubicBezTo>
                  <a:cubicBezTo>
                    <a:pt x="98" y="60"/>
                    <a:pt x="97" y="60"/>
                    <a:pt x="98" y="59"/>
                  </a:cubicBezTo>
                  <a:cubicBezTo>
                    <a:pt x="99" y="59"/>
                    <a:pt x="102" y="56"/>
                    <a:pt x="102" y="56"/>
                  </a:cubicBezTo>
                  <a:cubicBezTo>
                    <a:pt x="103" y="55"/>
                    <a:pt x="103" y="55"/>
                    <a:pt x="104" y="55"/>
                  </a:cubicBezTo>
                  <a:cubicBezTo>
                    <a:pt x="104" y="55"/>
                    <a:pt x="111" y="56"/>
                    <a:pt x="111" y="56"/>
                  </a:cubicBezTo>
                  <a:cubicBezTo>
                    <a:pt x="111" y="56"/>
                    <a:pt x="112" y="56"/>
                    <a:pt x="112" y="55"/>
                  </a:cubicBezTo>
                  <a:cubicBezTo>
                    <a:pt x="112" y="55"/>
                    <a:pt x="115" y="53"/>
                    <a:pt x="115" y="52"/>
                  </a:cubicBezTo>
                  <a:cubicBezTo>
                    <a:pt x="116" y="52"/>
                    <a:pt x="116" y="52"/>
                    <a:pt x="116" y="51"/>
                  </a:cubicBezTo>
                  <a:cubicBezTo>
                    <a:pt x="116" y="51"/>
                    <a:pt x="117" y="49"/>
                    <a:pt x="117" y="48"/>
                  </a:cubicBezTo>
                  <a:cubicBezTo>
                    <a:pt x="115" y="46"/>
                    <a:pt x="113" y="42"/>
                    <a:pt x="112" y="42"/>
                  </a:cubicBezTo>
                  <a:cubicBezTo>
                    <a:pt x="112" y="42"/>
                    <a:pt x="112" y="41"/>
                    <a:pt x="113" y="41"/>
                  </a:cubicBezTo>
                  <a:cubicBezTo>
                    <a:pt x="113" y="41"/>
                    <a:pt x="113" y="41"/>
                    <a:pt x="114" y="41"/>
                  </a:cubicBezTo>
                  <a:cubicBezTo>
                    <a:pt x="115" y="41"/>
                    <a:pt x="115" y="40"/>
                    <a:pt x="115" y="39"/>
                  </a:cubicBezTo>
                  <a:cubicBezTo>
                    <a:pt x="115" y="38"/>
                    <a:pt x="114" y="37"/>
                    <a:pt x="113" y="37"/>
                  </a:cubicBezTo>
                  <a:cubicBezTo>
                    <a:pt x="112" y="37"/>
                    <a:pt x="109" y="37"/>
                    <a:pt x="108" y="37"/>
                  </a:cubicBezTo>
                  <a:cubicBezTo>
                    <a:pt x="107" y="38"/>
                    <a:pt x="107" y="37"/>
                    <a:pt x="107" y="37"/>
                  </a:cubicBezTo>
                  <a:cubicBezTo>
                    <a:pt x="105" y="36"/>
                    <a:pt x="97" y="32"/>
                    <a:pt x="97" y="31"/>
                  </a:cubicBezTo>
                  <a:cubicBezTo>
                    <a:pt x="96" y="31"/>
                    <a:pt x="96" y="30"/>
                    <a:pt x="96" y="30"/>
                  </a:cubicBezTo>
                  <a:cubicBezTo>
                    <a:pt x="96" y="29"/>
                    <a:pt x="97" y="28"/>
                    <a:pt x="97" y="27"/>
                  </a:cubicBezTo>
                  <a:cubicBezTo>
                    <a:pt x="97" y="27"/>
                    <a:pt x="98" y="27"/>
                    <a:pt x="98" y="27"/>
                  </a:cubicBezTo>
                  <a:cubicBezTo>
                    <a:pt x="99" y="27"/>
                    <a:pt x="99" y="27"/>
                    <a:pt x="99" y="27"/>
                  </a:cubicBezTo>
                  <a:cubicBezTo>
                    <a:pt x="99" y="27"/>
                    <a:pt x="100" y="27"/>
                    <a:pt x="100" y="27"/>
                  </a:cubicBezTo>
                  <a:cubicBezTo>
                    <a:pt x="101" y="27"/>
                    <a:pt x="100" y="26"/>
                    <a:pt x="100" y="26"/>
                  </a:cubicBezTo>
                  <a:cubicBezTo>
                    <a:pt x="100" y="26"/>
                    <a:pt x="96" y="23"/>
                    <a:pt x="95" y="23"/>
                  </a:cubicBezTo>
                  <a:cubicBezTo>
                    <a:pt x="95" y="22"/>
                    <a:pt x="91" y="22"/>
                    <a:pt x="91" y="21"/>
                  </a:cubicBezTo>
                  <a:cubicBezTo>
                    <a:pt x="90" y="21"/>
                    <a:pt x="90" y="21"/>
                    <a:pt x="90" y="20"/>
                  </a:cubicBezTo>
                  <a:cubicBezTo>
                    <a:pt x="90" y="20"/>
                    <a:pt x="89" y="19"/>
                    <a:pt x="89" y="18"/>
                  </a:cubicBezTo>
                  <a:cubicBezTo>
                    <a:pt x="89" y="18"/>
                    <a:pt x="88" y="15"/>
                    <a:pt x="88" y="14"/>
                  </a:cubicBezTo>
                  <a:cubicBezTo>
                    <a:pt x="88" y="14"/>
                    <a:pt x="87" y="13"/>
                    <a:pt x="87" y="13"/>
                  </a:cubicBezTo>
                  <a:cubicBezTo>
                    <a:pt x="87" y="13"/>
                    <a:pt x="86" y="11"/>
                    <a:pt x="86" y="11"/>
                  </a:cubicBezTo>
                  <a:cubicBezTo>
                    <a:pt x="85" y="10"/>
                    <a:pt x="85" y="10"/>
                    <a:pt x="85" y="10"/>
                  </a:cubicBezTo>
                  <a:cubicBezTo>
                    <a:pt x="85" y="3"/>
                    <a:pt x="85" y="3"/>
                    <a:pt x="85" y="3"/>
                  </a:cubicBezTo>
                  <a:cubicBezTo>
                    <a:pt x="85" y="3"/>
                    <a:pt x="84" y="3"/>
                    <a:pt x="84" y="3"/>
                  </a:cubicBezTo>
                  <a:cubicBezTo>
                    <a:pt x="84" y="3"/>
                    <a:pt x="80" y="2"/>
                    <a:pt x="79" y="1"/>
                  </a:cubicBezTo>
                  <a:cubicBezTo>
                    <a:pt x="79" y="1"/>
                    <a:pt x="75" y="0"/>
                    <a:pt x="75" y="0"/>
                  </a:cubicBezTo>
                  <a:cubicBezTo>
                    <a:pt x="74" y="0"/>
                    <a:pt x="72" y="0"/>
                    <a:pt x="71" y="0"/>
                  </a:cubicBezTo>
                  <a:cubicBezTo>
                    <a:pt x="71" y="0"/>
                    <a:pt x="70" y="1"/>
                    <a:pt x="70" y="1"/>
                  </a:cubicBezTo>
                  <a:cubicBezTo>
                    <a:pt x="70" y="1"/>
                    <a:pt x="67" y="4"/>
                    <a:pt x="66" y="4"/>
                  </a:cubicBezTo>
                  <a:cubicBezTo>
                    <a:pt x="66" y="5"/>
                    <a:pt x="57" y="9"/>
                    <a:pt x="56" y="9"/>
                  </a:cubicBezTo>
                  <a:cubicBezTo>
                    <a:pt x="56" y="10"/>
                    <a:pt x="54" y="10"/>
                    <a:pt x="53" y="10"/>
                  </a:cubicBezTo>
                  <a:cubicBezTo>
                    <a:pt x="52" y="10"/>
                    <a:pt x="52" y="12"/>
                    <a:pt x="52" y="12"/>
                  </a:cubicBezTo>
                  <a:cubicBezTo>
                    <a:pt x="52" y="13"/>
                    <a:pt x="51" y="14"/>
                    <a:pt x="51" y="14"/>
                  </a:cubicBezTo>
                  <a:cubicBezTo>
                    <a:pt x="50" y="15"/>
                    <a:pt x="50" y="14"/>
                    <a:pt x="49" y="14"/>
                  </a:cubicBezTo>
                  <a:cubicBezTo>
                    <a:pt x="49" y="14"/>
                    <a:pt x="49" y="13"/>
                    <a:pt x="47" y="13"/>
                  </a:cubicBezTo>
                  <a:cubicBezTo>
                    <a:pt x="46" y="13"/>
                    <a:pt x="44" y="14"/>
                    <a:pt x="43" y="14"/>
                  </a:cubicBezTo>
                  <a:cubicBezTo>
                    <a:pt x="42" y="15"/>
                    <a:pt x="39" y="19"/>
                    <a:pt x="39" y="19"/>
                  </a:cubicBezTo>
                  <a:cubicBezTo>
                    <a:pt x="39" y="20"/>
                    <a:pt x="38" y="21"/>
                    <a:pt x="38" y="22"/>
                  </a:cubicBezTo>
                  <a:cubicBezTo>
                    <a:pt x="38" y="22"/>
                    <a:pt x="37" y="22"/>
                    <a:pt x="37" y="22"/>
                  </a:cubicBezTo>
                  <a:cubicBezTo>
                    <a:pt x="37" y="22"/>
                    <a:pt x="34" y="22"/>
                    <a:pt x="34" y="21"/>
                  </a:cubicBezTo>
                  <a:cubicBezTo>
                    <a:pt x="33" y="21"/>
                    <a:pt x="33" y="21"/>
                    <a:pt x="33" y="22"/>
                  </a:cubicBezTo>
                  <a:cubicBezTo>
                    <a:pt x="33" y="22"/>
                    <a:pt x="33" y="27"/>
                    <a:pt x="34" y="27"/>
                  </a:cubicBezTo>
                  <a:cubicBezTo>
                    <a:pt x="34" y="28"/>
                    <a:pt x="33" y="28"/>
                    <a:pt x="33" y="28"/>
                  </a:cubicBezTo>
                  <a:cubicBezTo>
                    <a:pt x="32" y="28"/>
                    <a:pt x="32" y="28"/>
                    <a:pt x="31" y="29"/>
                  </a:cubicBezTo>
                  <a:cubicBezTo>
                    <a:pt x="30" y="30"/>
                    <a:pt x="30" y="29"/>
                    <a:pt x="30" y="29"/>
                  </a:cubicBezTo>
                  <a:cubicBezTo>
                    <a:pt x="30" y="29"/>
                    <a:pt x="25" y="27"/>
                    <a:pt x="25" y="27"/>
                  </a:cubicBezTo>
                  <a:cubicBezTo>
                    <a:pt x="24" y="26"/>
                    <a:pt x="23" y="25"/>
                    <a:pt x="23" y="24"/>
                  </a:cubicBezTo>
                  <a:cubicBezTo>
                    <a:pt x="23" y="24"/>
                    <a:pt x="22" y="25"/>
                    <a:pt x="22" y="25"/>
                  </a:cubicBezTo>
                  <a:cubicBezTo>
                    <a:pt x="22" y="25"/>
                    <a:pt x="20" y="28"/>
                    <a:pt x="19" y="28"/>
                  </a:cubicBezTo>
                  <a:cubicBezTo>
                    <a:pt x="19" y="29"/>
                    <a:pt x="18" y="31"/>
                    <a:pt x="18" y="31"/>
                  </a:cubicBezTo>
                  <a:cubicBezTo>
                    <a:pt x="18" y="32"/>
                    <a:pt x="19" y="32"/>
                    <a:pt x="19" y="32"/>
                  </a:cubicBezTo>
                  <a:cubicBezTo>
                    <a:pt x="19" y="32"/>
                    <a:pt x="19" y="33"/>
                    <a:pt x="19" y="33"/>
                  </a:cubicBezTo>
                  <a:cubicBezTo>
                    <a:pt x="19" y="33"/>
                    <a:pt x="19" y="34"/>
                    <a:pt x="19" y="35"/>
                  </a:cubicBezTo>
                  <a:cubicBezTo>
                    <a:pt x="19" y="36"/>
                    <a:pt x="19" y="36"/>
                    <a:pt x="19" y="36"/>
                  </a:cubicBezTo>
                  <a:cubicBezTo>
                    <a:pt x="19" y="36"/>
                    <a:pt x="17" y="36"/>
                    <a:pt x="16" y="36"/>
                  </a:cubicBezTo>
                  <a:cubicBezTo>
                    <a:pt x="15" y="36"/>
                    <a:pt x="15" y="37"/>
                    <a:pt x="15" y="37"/>
                  </a:cubicBezTo>
                  <a:cubicBezTo>
                    <a:pt x="15" y="37"/>
                    <a:pt x="16" y="41"/>
                    <a:pt x="16" y="42"/>
                  </a:cubicBezTo>
                  <a:cubicBezTo>
                    <a:pt x="16" y="42"/>
                    <a:pt x="16" y="43"/>
                    <a:pt x="16" y="43"/>
                  </a:cubicBezTo>
                  <a:cubicBezTo>
                    <a:pt x="16" y="43"/>
                    <a:pt x="14" y="45"/>
                    <a:pt x="13" y="46"/>
                  </a:cubicBezTo>
                  <a:cubicBezTo>
                    <a:pt x="12" y="46"/>
                    <a:pt x="11" y="47"/>
                    <a:pt x="11" y="47"/>
                  </a:cubicBezTo>
                  <a:cubicBezTo>
                    <a:pt x="10" y="47"/>
                    <a:pt x="8" y="47"/>
                    <a:pt x="8" y="47"/>
                  </a:cubicBezTo>
                  <a:cubicBezTo>
                    <a:pt x="8" y="47"/>
                    <a:pt x="5" y="48"/>
                    <a:pt x="4" y="49"/>
                  </a:cubicBezTo>
                  <a:cubicBezTo>
                    <a:pt x="3" y="49"/>
                    <a:pt x="2" y="49"/>
                    <a:pt x="2" y="50"/>
                  </a:cubicBezTo>
                  <a:cubicBezTo>
                    <a:pt x="1" y="50"/>
                    <a:pt x="3" y="50"/>
                    <a:pt x="3" y="51"/>
                  </a:cubicBezTo>
                  <a:cubicBezTo>
                    <a:pt x="3" y="51"/>
                    <a:pt x="4" y="51"/>
                    <a:pt x="4" y="51"/>
                  </a:cubicBezTo>
                  <a:cubicBezTo>
                    <a:pt x="4" y="51"/>
                    <a:pt x="4" y="55"/>
                    <a:pt x="4" y="55"/>
                  </a:cubicBezTo>
                  <a:cubicBezTo>
                    <a:pt x="4" y="56"/>
                    <a:pt x="3" y="58"/>
                    <a:pt x="3" y="59"/>
                  </a:cubicBezTo>
                  <a:cubicBezTo>
                    <a:pt x="3" y="60"/>
                    <a:pt x="1" y="61"/>
                    <a:pt x="0" y="61"/>
                  </a:cubicBezTo>
                  <a:cubicBezTo>
                    <a:pt x="0" y="61"/>
                    <a:pt x="0" y="62"/>
                    <a:pt x="0" y="62"/>
                  </a:cubicBezTo>
                  <a:cubicBezTo>
                    <a:pt x="0" y="62"/>
                    <a:pt x="0" y="65"/>
                    <a:pt x="1" y="66"/>
                  </a:cubicBezTo>
                  <a:cubicBezTo>
                    <a:pt x="1" y="67"/>
                    <a:pt x="0" y="69"/>
                    <a:pt x="0" y="69"/>
                  </a:cubicBezTo>
                  <a:cubicBezTo>
                    <a:pt x="0" y="70"/>
                    <a:pt x="0" y="70"/>
                    <a:pt x="0" y="71"/>
                  </a:cubicBezTo>
                  <a:cubicBezTo>
                    <a:pt x="0" y="71"/>
                    <a:pt x="0" y="71"/>
                    <a:pt x="0" y="71"/>
                  </a:cubicBezTo>
                  <a:cubicBezTo>
                    <a:pt x="1" y="71"/>
                    <a:pt x="3" y="72"/>
                    <a:pt x="4" y="72"/>
                  </a:cubicBezTo>
                  <a:cubicBezTo>
                    <a:pt x="4" y="72"/>
                    <a:pt x="5" y="72"/>
                    <a:pt x="6" y="73"/>
                  </a:cubicBezTo>
                  <a:cubicBezTo>
                    <a:pt x="6" y="73"/>
                    <a:pt x="7" y="74"/>
                    <a:pt x="7" y="75"/>
                  </a:cubicBezTo>
                  <a:cubicBezTo>
                    <a:pt x="7" y="75"/>
                    <a:pt x="8" y="80"/>
                    <a:pt x="12" y="81"/>
                  </a:cubicBezTo>
                  <a:cubicBezTo>
                    <a:pt x="12" y="81"/>
                    <a:pt x="13" y="81"/>
                    <a:pt x="14" y="81"/>
                  </a:cubicBezTo>
                  <a:cubicBezTo>
                    <a:pt x="15" y="82"/>
                    <a:pt x="17" y="83"/>
                    <a:pt x="17" y="83"/>
                  </a:cubicBezTo>
                  <a:cubicBezTo>
                    <a:pt x="17" y="83"/>
                    <a:pt x="18" y="83"/>
                    <a:pt x="18" y="83"/>
                  </a:cubicBezTo>
                  <a:cubicBezTo>
                    <a:pt x="18" y="82"/>
                    <a:pt x="19" y="81"/>
                    <a:pt x="19" y="81"/>
                  </a:cubicBezTo>
                  <a:cubicBezTo>
                    <a:pt x="19" y="81"/>
                    <a:pt x="20" y="80"/>
                    <a:pt x="20" y="80"/>
                  </a:cubicBezTo>
                  <a:cubicBezTo>
                    <a:pt x="20" y="80"/>
                    <a:pt x="24" y="79"/>
                    <a:pt x="24" y="78"/>
                  </a:cubicBezTo>
                  <a:cubicBezTo>
                    <a:pt x="25" y="78"/>
                    <a:pt x="28" y="78"/>
                    <a:pt x="29" y="78"/>
                  </a:cubicBezTo>
                  <a:cubicBezTo>
                    <a:pt x="29" y="78"/>
                    <a:pt x="34" y="78"/>
                    <a:pt x="34" y="78"/>
                  </a:cubicBezTo>
                  <a:cubicBezTo>
                    <a:pt x="34" y="78"/>
                    <a:pt x="34" y="78"/>
                    <a:pt x="34" y="79"/>
                  </a:cubicBezTo>
                  <a:cubicBezTo>
                    <a:pt x="34" y="79"/>
                    <a:pt x="34" y="79"/>
                    <a:pt x="35" y="80"/>
                  </a:cubicBezTo>
                  <a:cubicBezTo>
                    <a:pt x="35" y="80"/>
                    <a:pt x="36" y="81"/>
                    <a:pt x="37" y="82"/>
                  </a:cubicBezTo>
                  <a:cubicBezTo>
                    <a:pt x="38" y="82"/>
                    <a:pt x="38" y="82"/>
                    <a:pt x="38" y="82"/>
                  </a:cubicBezTo>
                  <a:cubicBezTo>
                    <a:pt x="38" y="82"/>
                    <a:pt x="39" y="87"/>
                    <a:pt x="41" y="86"/>
                  </a:cubicBezTo>
                  <a:cubicBezTo>
                    <a:pt x="42" y="85"/>
                    <a:pt x="42" y="85"/>
                    <a:pt x="42" y="85"/>
                  </a:cubicBezTo>
                  <a:cubicBezTo>
                    <a:pt x="42" y="85"/>
                    <a:pt x="42" y="84"/>
                    <a:pt x="42" y="84"/>
                  </a:cubicBezTo>
                  <a:cubicBezTo>
                    <a:pt x="41" y="83"/>
                    <a:pt x="41" y="82"/>
                    <a:pt x="41" y="82"/>
                  </a:cubicBezTo>
                  <a:cubicBezTo>
                    <a:pt x="40" y="81"/>
                    <a:pt x="40" y="81"/>
                    <a:pt x="40" y="80"/>
                  </a:cubicBezTo>
                  <a:cubicBezTo>
                    <a:pt x="40" y="79"/>
                    <a:pt x="40" y="75"/>
                    <a:pt x="40" y="74"/>
                  </a:cubicBezTo>
                  <a:cubicBezTo>
                    <a:pt x="40" y="73"/>
                    <a:pt x="39" y="71"/>
                    <a:pt x="39" y="70"/>
                  </a:cubicBezTo>
                  <a:cubicBezTo>
                    <a:pt x="39" y="69"/>
                    <a:pt x="38" y="67"/>
                    <a:pt x="38" y="67"/>
                  </a:cubicBezTo>
                  <a:cubicBezTo>
                    <a:pt x="38" y="67"/>
                    <a:pt x="38" y="66"/>
                    <a:pt x="38" y="66"/>
                  </a:cubicBezTo>
                  <a:cubicBezTo>
                    <a:pt x="39" y="65"/>
                    <a:pt x="39" y="63"/>
                    <a:pt x="39" y="63"/>
                  </a:cubicBezTo>
                  <a:cubicBezTo>
                    <a:pt x="39" y="62"/>
                    <a:pt x="39" y="62"/>
                    <a:pt x="40" y="62"/>
                  </a:cubicBezTo>
                  <a:cubicBezTo>
                    <a:pt x="41" y="62"/>
                    <a:pt x="44" y="62"/>
                    <a:pt x="45" y="62"/>
                  </a:cubicBezTo>
                  <a:cubicBezTo>
                    <a:pt x="46" y="62"/>
                    <a:pt x="55" y="62"/>
                    <a:pt x="57" y="62"/>
                  </a:cubicBezTo>
                  <a:cubicBezTo>
                    <a:pt x="58" y="62"/>
                    <a:pt x="62" y="61"/>
                    <a:pt x="62" y="62"/>
                  </a:cubicBezTo>
                  <a:cubicBezTo>
                    <a:pt x="63" y="62"/>
                    <a:pt x="68" y="62"/>
                    <a:pt x="69" y="62"/>
                  </a:cubicBezTo>
                  <a:cubicBezTo>
                    <a:pt x="70" y="62"/>
                    <a:pt x="73" y="62"/>
                    <a:pt x="74" y="62"/>
                  </a:cubicBezTo>
                  <a:cubicBezTo>
                    <a:pt x="74" y="62"/>
                    <a:pt x="74" y="62"/>
                    <a:pt x="75" y="62"/>
                  </a:cubicBezTo>
                  <a:cubicBezTo>
                    <a:pt x="75" y="61"/>
                    <a:pt x="76" y="60"/>
                    <a:pt x="77" y="60"/>
                  </a:cubicBezTo>
                  <a:cubicBezTo>
                    <a:pt x="77" y="60"/>
                    <a:pt x="79" y="60"/>
                    <a:pt x="80" y="60"/>
                  </a:cubicBezTo>
                  <a:cubicBezTo>
                    <a:pt x="80" y="60"/>
                    <a:pt x="81" y="60"/>
                    <a:pt x="82" y="6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2" name="Freeform 972">
              <a:extLst>
                <a:ext uri="{FF2B5EF4-FFF2-40B4-BE49-F238E27FC236}">
                  <a16:creationId xmlns:a16="http://schemas.microsoft.com/office/drawing/2014/main" id="{7443BCFF-A2FE-4EEF-9219-0300E3A2EB6A}"/>
                </a:ext>
              </a:extLst>
            </p:cNvPr>
            <p:cNvSpPr>
              <a:spLocks/>
            </p:cNvSpPr>
            <p:nvPr/>
          </p:nvSpPr>
          <p:spPr bwMode="auto">
            <a:xfrm>
              <a:off x="3518" y="2428"/>
              <a:ext cx="64" cy="128"/>
            </a:xfrm>
            <a:custGeom>
              <a:avLst/>
              <a:gdLst>
                <a:gd name="T0" fmla="*/ 23 w 46"/>
                <a:gd name="T1" fmla="*/ 10 h 93"/>
                <a:gd name="T2" fmla="*/ 19 w 46"/>
                <a:gd name="T3" fmla="*/ 14 h 93"/>
                <a:gd name="T4" fmla="*/ 11 w 46"/>
                <a:gd name="T5" fmla="*/ 14 h 93"/>
                <a:gd name="T6" fmla="*/ 5 w 46"/>
                <a:gd name="T7" fmla="*/ 18 h 93"/>
                <a:gd name="T8" fmla="*/ 5 w 46"/>
                <a:gd name="T9" fmla="*/ 20 h 93"/>
                <a:gd name="T10" fmla="*/ 2 w 46"/>
                <a:gd name="T11" fmla="*/ 21 h 93"/>
                <a:gd name="T12" fmla="*/ 0 w 46"/>
                <a:gd name="T13" fmla="*/ 28 h 93"/>
                <a:gd name="T14" fmla="*/ 8 w 46"/>
                <a:gd name="T15" fmla="*/ 36 h 93"/>
                <a:gd name="T16" fmla="*/ 9 w 46"/>
                <a:gd name="T17" fmla="*/ 43 h 93"/>
                <a:gd name="T18" fmla="*/ 10 w 46"/>
                <a:gd name="T19" fmla="*/ 45 h 93"/>
                <a:gd name="T20" fmla="*/ 12 w 46"/>
                <a:gd name="T21" fmla="*/ 50 h 93"/>
                <a:gd name="T22" fmla="*/ 13 w 46"/>
                <a:gd name="T23" fmla="*/ 62 h 93"/>
                <a:gd name="T24" fmla="*/ 13 w 46"/>
                <a:gd name="T25" fmla="*/ 71 h 93"/>
                <a:gd name="T26" fmla="*/ 12 w 46"/>
                <a:gd name="T27" fmla="*/ 82 h 93"/>
                <a:gd name="T28" fmla="*/ 13 w 46"/>
                <a:gd name="T29" fmla="*/ 84 h 93"/>
                <a:gd name="T30" fmla="*/ 12 w 46"/>
                <a:gd name="T31" fmla="*/ 86 h 93"/>
                <a:gd name="T32" fmla="*/ 15 w 46"/>
                <a:gd name="T33" fmla="*/ 91 h 93"/>
                <a:gd name="T34" fmla="*/ 13 w 46"/>
                <a:gd name="T35" fmla="*/ 93 h 93"/>
                <a:gd name="T36" fmla="*/ 29 w 46"/>
                <a:gd name="T37" fmla="*/ 91 h 93"/>
                <a:gd name="T38" fmla="*/ 29 w 46"/>
                <a:gd name="T39" fmla="*/ 89 h 93"/>
                <a:gd name="T40" fmla="*/ 29 w 46"/>
                <a:gd name="T41" fmla="*/ 82 h 93"/>
                <a:gd name="T42" fmla="*/ 30 w 46"/>
                <a:gd name="T43" fmla="*/ 78 h 93"/>
                <a:gd name="T44" fmla="*/ 29 w 46"/>
                <a:gd name="T45" fmla="*/ 68 h 93"/>
                <a:gd name="T46" fmla="*/ 28 w 46"/>
                <a:gd name="T47" fmla="*/ 66 h 93"/>
                <a:gd name="T48" fmla="*/ 29 w 46"/>
                <a:gd name="T49" fmla="*/ 60 h 93"/>
                <a:gd name="T50" fmla="*/ 29 w 46"/>
                <a:gd name="T51" fmla="*/ 55 h 93"/>
                <a:gd name="T52" fmla="*/ 30 w 46"/>
                <a:gd name="T53" fmla="*/ 50 h 93"/>
                <a:gd name="T54" fmla="*/ 35 w 46"/>
                <a:gd name="T55" fmla="*/ 48 h 93"/>
                <a:gd name="T56" fmla="*/ 38 w 46"/>
                <a:gd name="T57" fmla="*/ 41 h 93"/>
                <a:gd name="T58" fmla="*/ 43 w 46"/>
                <a:gd name="T59" fmla="*/ 34 h 93"/>
                <a:gd name="T60" fmla="*/ 45 w 46"/>
                <a:gd name="T61" fmla="*/ 27 h 93"/>
                <a:gd name="T62" fmla="*/ 44 w 46"/>
                <a:gd name="T63" fmla="*/ 20 h 93"/>
                <a:gd name="T64" fmla="*/ 41 w 46"/>
                <a:gd name="T65" fmla="*/ 15 h 93"/>
                <a:gd name="T66" fmla="*/ 42 w 46"/>
                <a:gd name="T67" fmla="*/ 11 h 93"/>
                <a:gd name="T68" fmla="*/ 37 w 46"/>
                <a:gd name="T69" fmla="*/ 7 h 93"/>
                <a:gd name="T70" fmla="*/ 30 w 46"/>
                <a:gd name="T71" fmla="*/ 0 h 93"/>
                <a:gd name="T72" fmla="*/ 25 w 46"/>
                <a:gd name="T73" fmla="*/ 2 h 93"/>
                <a:gd name="T74" fmla="*/ 24 w 46"/>
                <a:gd name="T75"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93">
                  <a:moveTo>
                    <a:pt x="24" y="7"/>
                  </a:moveTo>
                  <a:cubicBezTo>
                    <a:pt x="24" y="8"/>
                    <a:pt x="23" y="10"/>
                    <a:pt x="23" y="10"/>
                  </a:cubicBezTo>
                  <a:cubicBezTo>
                    <a:pt x="23" y="11"/>
                    <a:pt x="23" y="11"/>
                    <a:pt x="22" y="11"/>
                  </a:cubicBezTo>
                  <a:cubicBezTo>
                    <a:pt x="22" y="12"/>
                    <a:pt x="19" y="14"/>
                    <a:pt x="19" y="14"/>
                  </a:cubicBezTo>
                  <a:cubicBezTo>
                    <a:pt x="19" y="15"/>
                    <a:pt x="18" y="15"/>
                    <a:pt x="18" y="15"/>
                  </a:cubicBezTo>
                  <a:cubicBezTo>
                    <a:pt x="18" y="15"/>
                    <a:pt x="11" y="14"/>
                    <a:pt x="11" y="14"/>
                  </a:cubicBezTo>
                  <a:cubicBezTo>
                    <a:pt x="10" y="14"/>
                    <a:pt x="10" y="14"/>
                    <a:pt x="9" y="15"/>
                  </a:cubicBezTo>
                  <a:cubicBezTo>
                    <a:pt x="9" y="15"/>
                    <a:pt x="6" y="18"/>
                    <a:pt x="5" y="18"/>
                  </a:cubicBezTo>
                  <a:cubicBezTo>
                    <a:pt x="4" y="19"/>
                    <a:pt x="5" y="19"/>
                    <a:pt x="5" y="20"/>
                  </a:cubicBezTo>
                  <a:cubicBezTo>
                    <a:pt x="5" y="20"/>
                    <a:pt x="5" y="20"/>
                    <a:pt x="5" y="20"/>
                  </a:cubicBezTo>
                  <a:cubicBezTo>
                    <a:pt x="5" y="20"/>
                    <a:pt x="4" y="21"/>
                    <a:pt x="3" y="21"/>
                  </a:cubicBezTo>
                  <a:cubicBezTo>
                    <a:pt x="3" y="21"/>
                    <a:pt x="2" y="21"/>
                    <a:pt x="2" y="21"/>
                  </a:cubicBezTo>
                  <a:cubicBezTo>
                    <a:pt x="2" y="22"/>
                    <a:pt x="1" y="24"/>
                    <a:pt x="1" y="25"/>
                  </a:cubicBezTo>
                  <a:cubicBezTo>
                    <a:pt x="0" y="25"/>
                    <a:pt x="0" y="26"/>
                    <a:pt x="0" y="28"/>
                  </a:cubicBezTo>
                  <a:cubicBezTo>
                    <a:pt x="1" y="30"/>
                    <a:pt x="1" y="31"/>
                    <a:pt x="3" y="32"/>
                  </a:cubicBezTo>
                  <a:cubicBezTo>
                    <a:pt x="4" y="33"/>
                    <a:pt x="8" y="36"/>
                    <a:pt x="8" y="36"/>
                  </a:cubicBezTo>
                  <a:cubicBezTo>
                    <a:pt x="9" y="36"/>
                    <a:pt x="9" y="37"/>
                    <a:pt x="9" y="37"/>
                  </a:cubicBezTo>
                  <a:cubicBezTo>
                    <a:pt x="9" y="37"/>
                    <a:pt x="9" y="43"/>
                    <a:pt x="9" y="43"/>
                  </a:cubicBezTo>
                  <a:cubicBezTo>
                    <a:pt x="9" y="43"/>
                    <a:pt x="9" y="44"/>
                    <a:pt x="9" y="44"/>
                  </a:cubicBezTo>
                  <a:cubicBezTo>
                    <a:pt x="9" y="44"/>
                    <a:pt x="10" y="45"/>
                    <a:pt x="10" y="45"/>
                  </a:cubicBezTo>
                  <a:cubicBezTo>
                    <a:pt x="9" y="46"/>
                    <a:pt x="10" y="46"/>
                    <a:pt x="10" y="47"/>
                  </a:cubicBezTo>
                  <a:cubicBezTo>
                    <a:pt x="10" y="47"/>
                    <a:pt x="11" y="48"/>
                    <a:pt x="12" y="50"/>
                  </a:cubicBezTo>
                  <a:cubicBezTo>
                    <a:pt x="13" y="52"/>
                    <a:pt x="13" y="56"/>
                    <a:pt x="13" y="58"/>
                  </a:cubicBezTo>
                  <a:cubicBezTo>
                    <a:pt x="12" y="59"/>
                    <a:pt x="13" y="61"/>
                    <a:pt x="13" y="62"/>
                  </a:cubicBezTo>
                  <a:cubicBezTo>
                    <a:pt x="13" y="63"/>
                    <a:pt x="13" y="66"/>
                    <a:pt x="13" y="66"/>
                  </a:cubicBezTo>
                  <a:cubicBezTo>
                    <a:pt x="13" y="67"/>
                    <a:pt x="13" y="70"/>
                    <a:pt x="13" y="71"/>
                  </a:cubicBezTo>
                  <a:cubicBezTo>
                    <a:pt x="13" y="72"/>
                    <a:pt x="13" y="73"/>
                    <a:pt x="13" y="74"/>
                  </a:cubicBezTo>
                  <a:cubicBezTo>
                    <a:pt x="13" y="75"/>
                    <a:pt x="12" y="81"/>
                    <a:pt x="12" y="82"/>
                  </a:cubicBezTo>
                  <a:cubicBezTo>
                    <a:pt x="12" y="82"/>
                    <a:pt x="12" y="82"/>
                    <a:pt x="12" y="82"/>
                  </a:cubicBezTo>
                  <a:cubicBezTo>
                    <a:pt x="13" y="83"/>
                    <a:pt x="13" y="83"/>
                    <a:pt x="13" y="84"/>
                  </a:cubicBezTo>
                  <a:cubicBezTo>
                    <a:pt x="13" y="84"/>
                    <a:pt x="12" y="85"/>
                    <a:pt x="12" y="85"/>
                  </a:cubicBezTo>
                  <a:cubicBezTo>
                    <a:pt x="12" y="86"/>
                    <a:pt x="12" y="86"/>
                    <a:pt x="12" y="86"/>
                  </a:cubicBezTo>
                  <a:cubicBezTo>
                    <a:pt x="13" y="87"/>
                    <a:pt x="14" y="88"/>
                    <a:pt x="14" y="89"/>
                  </a:cubicBezTo>
                  <a:cubicBezTo>
                    <a:pt x="15" y="89"/>
                    <a:pt x="15" y="90"/>
                    <a:pt x="15" y="91"/>
                  </a:cubicBezTo>
                  <a:cubicBezTo>
                    <a:pt x="15" y="91"/>
                    <a:pt x="15" y="92"/>
                    <a:pt x="15" y="92"/>
                  </a:cubicBezTo>
                  <a:cubicBezTo>
                    <a:pt x="14" y="92"/>
                    <a:pt x="14" y="92"/>
                    <a:pt x="13" y="93"/>
                  </a:cubicBezTo>
                  <a:cubicBezTo>
                    <a:pt x="16" y="92"/>
                    <a:pt x="21" y="91"/>
                    <a:pt x="23" y="91"/>
                  </a:cubicBezTo>
                  <a:cubicBezTo>
                    <a:pt x="24" y="91"/>
                    <a:pt x="27" y="91"/>
                    <a:pt x="29" y="91"/>
                  </a:cubicBezTo>
                  <a:cubicBezTo>
                    <a:pt x="29" y="90"/>
                    <a:pt x="29" y="90"/>
                    <a:pt x="29" y="90"/>
                  </a:cubicBezTo>
                  <a:cubicBezTo>
                    <a:pt x="29" y="90"/>
                    <a:pt x="29" y="89"/>
                    <a:pt x="29" y="89"/>
                  </a:cubicBezTo>
                  <a:cubicBezTo>
                    <a:pt x="29" y="88"/>
                    <a:pt x="30" y="85"/>
                    <a:pt x="30" y="85"/>
                  </a:cubicBezTo>
                  <a:cubicBezTo>
                    <a:pt x="30" y="84"/>
                    <a:pt x="30" y="82"/>
                    <a:pt x="29" y="82"/>
                  </a:cubicBezTo>
                  <a:cubicBezTo>
                    <a:pt x="29" y="82"/>
                    <a:pt x="29" y="82"/>
                    <a:pt x="29" y="81"/>
                  </a:cubicBezTo>
                  <a:cubicBezTo>
                    <a:pt x="29" y="81"/>
                    <a:pt x="30" y="78"/>
                    <a:pt x="30" y="78"/>
                  </a:cubicBezTo>
                  <a:cubicBezTo>
                    <a:pt x="30" y="78"/>
                    <a:pt x="30" y="77"/>
                    <a:pt x="30" y="76"/>
                  </a:cubicBezTo>
                  <a:cubicBezTo>
                    <a:pt x="30" y="76"/>
                    <a:pt x="29" y="68"/>
                    <a:pt x="29" y="68"/>
                  </a:cubicBezTo>
                  <a:cubicBezTo>
                    <a:pt x="29" y="68"/>
                    <a:pt x="29" y="68"/>
                    <a:pt x="28" y="68"/>
                  </a:cubicBezTo>
                  <a:cubicBezTo>
                    <a:pt x="28" y="68"/>
                    <a:pt x="28" y="67"/>
                    <a:pt x="28" y="66"/>
                  </a:cubicBezTo>
                  <a:cubicBezTo>
                    <a:pt x="28" y="66"/>
                    <a:pt x="29" y="62"/>
                    <a:pt x="29" y="62"/>
                  </a:cubicBezTo>
                  <a:cubicBezTo>
                    <a:pt x="29" y="61"/>
                    <a:pt x="29" y="61"/>
                    <a:pt x="29" y="60"/>
                  </a:cubicBezTo>
                  <a:cubicBezTo>
                    <a:pt x="29" y="59"/>
                    <a:pt x="29" y="58"/>
                    <a:pt x="29" y="58"/>
                  </a:cubicBezTo>
                  <a:cubicBezTo>
                    <a:pt x="29" y="57"/>
                    <a:pt x="29" y="55"/>
                    <a:pt x="29" y="55"/>
                  </a:cubicBezTo>
                  <a:cubicBezTo>
                    <a:pt x="29" y="54"/>
                    <a:pt x="30" y="53"/>
                    <a:pt x="30" y="53"/>
                  </a:cubicBezTo>
                  <a:cubicBezTo>
                    <a:pt x="30" y="52"/>
                    <a:pt x="30" y="50"/>
                    <a:pt x="30" y="50"/>
                  </a:cubicBezTo>
                  <a:cubicBezTo>
                    <a:pt x="30" y="50"/>
                    <a:pt x="30" y="50"/>
                    <a:pt x="30" y="50"/>
                  </a:cubicBezTo>
                  <a:cubicBezTo>
                    <a:pt x="31" y="50"/>
                    <a:pt x="34" y="50"/>
                    <a:pt x="35" y="48"/>
                  </a:cubicBezTo>
                  <a:cubicBezTo>
                    <a:pt x="36" y="45"/>
                    <a:pt x="37" y="42"/>
                    <a:pt x="37" y="42"/>
                  </a:cubicBezTo>
                  <a:cubicBezTo>
                    <a:pt x="37" y="42"/>
                    <a:pt x="38" y="41"/>
                    <a:pt x="38" y="41"/>
                  </a:cubicBezTo>
                  <a:cubicBezTo>
                    <a:pt x="38" y="40"/>
                    <a:pt x="42" y="35"/>
                    <a:pt x="42" y="35"/>
                  </a:cubicBezTo>
                  <a:cubicBezTo>
                    <a:pt x="43" y="35"/>
                    <a:pt x="43" y="35"/>
                    <a:pt x="43" y="34"/>
                  </a:cubicBezTo>
                  <a:cubicBezTo>
                    <a:pt x="43" y="34"/>
                    <a:pt x="42" y="31"/>
                    <a:pt x="43" y="29"/>
                  </a:cubicBezTo>
                  <a:cubicBezTo>
                    <a:pt x="45" y="27"/>
                    <a:pt x="45" y="27"/>
                    <a:pt x="45" y="27"/>
                  </a:cubicBezTo>
                  <a:cubicBezTo>
                    <a:pt x="45" y="27"/>
                    <a:pt x="46" y="27"/>
                    <a:pt x="46" y="26"/>
                  </a:cubicBezTo>
                  <a:cubicBezTo>
                    <a:pt x="45" y="25"/>
                    <a:pt x="44" y="20"/>
                    <a:pt x="44" y="20"/>
                  </a:cubicBezTo>
                  <a:cubicBezTo>
                    <a:pt x="44" y="20"/>
                    <a:pt x="44" y="19"/>
                    <a:pt x="44" y="19"/>
                  </a:cubicBezTo>
                  <a:cubicBezTo>
                    <a:pt x="43" y="19"/>
                    <a:pt x="41" y="15"/>
                    <a:pt x="41" y="15"/>
                  </a:cubicBezTo>
                  <a:cubicBezTo>
                    <a:pt x="41" y="15"/>
                    <a:pt x="40" y="15"/>
                    <a:pt x="41" y="14"/>
                  </a:cubicBezTo>
                  <a:cubicBezTo>
                    <a:pt x="41" y="14"/>
                    <a:pt x="42" y="12"/>
                    <a:pt x="42" y="11"/>
                  </a:cubicBezTo>
                  <a:cubicBezTo>
                    <a:pt x="41" y="10"/>
                    <a:pt x="40" y="9"/>
                    <a:pt x="40" y="9"/>
                  </a:cubicBezTo>
                  <a:cubicBezTo>
                    <a:pt x="39" y="9"/>
                    <a:pt x="38" y="8"/>
                    <a:pt x="37" y="7"/>
                  </a:cubicBezTo>
                  <a:cubicBezTo>
                    <a:pt x="37" y="7"/>
                    <a:pt x="31" y="1"/>
                    <a:pt x="31" y="0"/>
                  </a:cubicBezTo>
                  <a:cubicBezTo>
                    <a:pt x="31" y="0"/>
                    <a:pt x="31" y="0"/>
                    <a:pt x="30" y="0"/>
                  </a:cubicBezTo>
                  <a:cubicBezTo>
                    <a:pt x="30" y="1"/>
                    <a:pt x="28" y="1"/>
                    <a:pt x="27" y="1"/>
                  </a:cubicBezTo>
                  <a:cubicBezTo>
                    <a:pt x="27" y="2"/>
                    <a:pt x="26" y="2"/>
                    <a:pt x="25" y="2"/>
                  </a:cubicBezTo>
                  <a:cubicBezTo>
                    <a:pt x="24" y="2"/>
                    <a:pt x="24" y="2"/>
                    <a:pt x="24" y="3"/>
                  </a:cubicBezTo>
                  <a:cubicBezTo>
                    <a:pt x="24" y="4"/>
                    <a:pt x="24" y="6"/>
                    <a:pt x="24" y="7"/>
                  </a:cubicBezTo>
                  <a:cubicBezTo>
                    <a:pt x="24" y="7"/>
                    <a:pt x="24" y="7"/>
                    <a:pt x="24"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3" name="Freeform 973">
              <a:extLst>
                <a:ext uri="{FF2B5EF4-FFF2-40B4-BE49-F238E27FC236}">
                  <a16:creationId xmlns:a16="http://schemas.microsoft.com/office/drawing/2014/main" id="{07E6197C-7EC2-4721-9AFF-AF2DDB00DB9A}"/>
                </a:ext>
              </a:extLst>
            </p:cNvPr>
            <p:cNvSpPr>
              <a:spLocks/>
            </p:cNvSpPr>
            <p:nvPr/>
          </p:nvSpPr>
          <p:spPr bwMode="auto">
            <a:xfrm>
              <a:off x="3437" y="2454"/>
              <a:ext cx="90" cy="133"/>
            </a:xfrm>
            <a:custGeom>
              <a:avLst/>
              <a:gdLst>
                <a:gd name="T0" fmla="*/ 6 w 65"/>
                <a:gd name="T1" fmla="*/ 30 h 97"/>
                <a:gd name="T2" fmla="*/ 9 w 65"/>
                <a:gd name="T3" fmla="*/ 35 h 97"/>
                <a:gd name="T4" fmla="*/ 10 w 65"/>
                <a:gd name="T5" fmla="*/ 39 h 97"/>
                <a:gd name="T6" fmla="*/ 6 w 65"/>
                <a:gd name="T7" fmla="*/ 50 h 97"/>
                <a:gd name="T8" fmla="*/ 2 w 65"/>
                <a:gd name="T9" fmla="*/ 61 h 97"/>
                <a:gd name="T10" fmla="*/ 0 w 65"/>
                <a:gd name="T11" fmla="*/ 67 h 97"/>
                <a:gd name="T12" fmla="*/ 7 w 65"/>
                <a:gd name="T13" fmla="*/ 84 h 97"/>
                <a:gd name="T14" fmla="*/ 6 w 65"/>
                <a:gd name="T15" fmla="*/ 90 h 97"/>
                <a:gd name="T16" fmla="*/ 1 w 65"/>
                <a:gd name="T17" fmla="*/ 91 h 97"/>
                <a:gd name="T18" fmla="*/ 20 w 65"/>
                <a:gd name="T19" fmla="*/ 94 h 97"/>
                <a:gd name="T20" fmla="*/ 39 w 65"/>
                <a:gd name="T21" fmla="*/ 87 h 97"/>
                <a:gd name="T22" fmla="*/ 56 w 65"/>
                <a:gd name="T23" fmla="*/ 79 h 97"/>
                <a:gd name="T24" fmla="*/ 55 w 65"/>
                <a:gd name="T25" fmla="*/ 77 h 97"/>
                <a:gd name="T26" fmla="*/ 61 w 65"/>
                <a:gd name="T27" fmla="*/ 80 h 97"/>
                <a:gd name="T28" fmla="*/ 65 w 65"/>
                <a:gd name="T29" fmla="*/ 75 h 97"/>
                <a:gd name="T30" fmla="*/ 63 w 65"/>
                <a:gd name="T31" fmla="*/ 74 h 97"/>
                <a:gd name="T32" fmla="*/ 58 w 65"/>
                <a:gd name="T33" fmla="*/ 68 h 97"/>
                <a:gd name="T34" fmla="*/ 56 w 65"/>
                <a:gd name="T35" fmla="*/ 62 h 97"/>
                <a:gd name="T36" fmla="*/ 57 w 65"/>
                <a:gd name="T37" fmla="*/ 57 h 97"/>
                <a:gd name="T38" fmla="*/ 55 w 65"/>
                <a:gd name="T39" fmla="*/ 53 h 97"/>
                <a:gd name="T40" fmla="*/ 57 w 65"/>
                <a:gd name="T41" fmla="*/ 48 h 97"/>
                <a:gd name="T42" fmla="*/ 58 w 65"/>
                <a:gd name="T43" fmla="*/ 43 h 97"/>
                <a:gd name="T44" fmla="*/ 58 w 65"/>
                <a:gd name="T45" fmla="*/ 40 h 97"/>
                <a:gd name="T46" fmla="*/ 54 w 65"/>
                <a:gd name="T47" fmla="*/ 36 h 97"/>
                <a:gd name="T48" fmla="*/ 55 w 65"/>
                <a:gd name="T49" fmla="*/ 35 h 97"/>
                <a:gd name="T50" fmla="*/ 53 w 65"/>
                <a:gd name="T51" fmla="*/ 26 h 97"/>
                <a:gd name="T52" fmla="*/ 51 w 65"/>
                <a:gd name="T53" fmla="*/ 25 h 97"/>
                <a:gd name="T54" fmla="*/ 52 w 65"/>
                <a:gd name="T55" fmla="*/ 23 h 97"/>
                <a:gd name="T56" fmla="*/ 53 w 65"/>
                <a:gd name="T57" fmla="*/ 17 h 97"/>
                <a:gd name="T58" fmla="*/ 51 w 65"/>
                <a:gd name="T59" fmla="*/ 10 h 97"/>
                <a:gd name="T60" fmla="*/ 46 w 65"/>
                <a:gd name="T61" fmla="*/ 6 h 97"/>
                <a:gd name="T62" fmla="*/ 48 w 65"/>
                <a:gd name="T63" fmla="*/ 1 h 97"/>
                <a:gd name="T64" fmla="*/ 43 w 65"/>
                <a:gd name="T65" fmla="*/ 0 h 97"/>
                <a:gd name="T66" fmla="*/ 40 w 65"/>
                <a:gd name="T67" fmla="*/ 2 h 97"/>
                <a:gd name="T68" fmla="*/ 28 w 65"/>
                <a:gd name="T69" fmla="*/ 2 h 97"/>
                <a:gd name="T70" fmla="*/ 11 w 65"/>
                <a:gd name="T71" fmla="*/ 2 h 97"/>
                <a:gd name="T72" fmla="*/ 5 w 65"/>
                <a:gd name="T73" fmla="*/ 3 h 97"/>
                <a:gd name="T74" fmla="*/ 4 w 65"/>
                <a:gd name="T75" fmla="*/ 7 h 97"/>
                <a:gd name="T76" fmla="*/ 6 w 65"/>
                <a:gd name="T77" fmla="*/ 14 h 97"/>
                <a:gd name="T78" fmla="*/ 7 w 65"/>
                <a:gd name="T79" fmla="*/ 22 h 97"/>
                <a:gd name="T80" fmla="*/ 8 w 65"/>
                <a:gd name="T81" fmla="*/ 2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97">
                  <a:moveTo>
                    <a:pt x="8" y="25"/>
                  </a:moveTo>
                  <a:cubicBezTo>
                    <a:pt x="7" y="26"/>
                    <a:pt x="7" y="28"/>
                    <a:pt x="6" y="30"/>
                  </a:cubicBezTo>
                  <a:cubicBezTo>
                    <a:pt x="6" y="32"/>
                    <a:pt x="8" y="34"/>
                    <a:pt x="8" y="35"/>
                  </a:cubicBezTo>
                  <a:cubicBezTo>
                    <a:pt x="8" y="35"/>
                    <a:pt x="9" y="35"/>
                    <a:pt x="9" y="35"/>
                  </a:cubicBezTo>
                  <a:cubicBezTo>
                    <a:pt x="9" y="35"/>
                    <a:pt x="9" y="36"/>
                    <a:pt x="9" y="36"/>
                  </a:cubicBezTo>
                  <a:cubicBezTo>
                    <a:pt x="9" y="36"/>
                    <a:pt x="9" y="36"/>
                    <a:pt x="10" y="39"/>
                  </a:cubicBezTo>
                  <a:cubicBezTo>
                    <a:pt x="11" y="41"/>
                    <a:pt x="10" y="44"/>
                    <a:pt x="10" y="45"/>
                  </a:cubicBezTo>
                  <a:cubicBezTo>
                    <a:pt x="9" y="46"/>
                    <a:pt x="7" y="49"/>
                    <a:pt x="6" y="50"/>
                  </a:cubicBezTo>
                  <a:cubicBezTo>
                    <a:pt x="6" y="50"/>
                    <a:pt x="5" y="51"/>
                    <a:pt x="5" y="51"/>
                  </a:cubicBezTo>
                  <a:cubicBezTo>
                    <a:pt x="5" y="52"/>
                    <a:pt x="2" y="60"/>
                    <a:pt x="2" y="61"/>
                  </a:cubicBezTo>
                  <a:cubicBezTo>
                    <a:pt x="2" y="61"/>
                    <a:pt x="1" y="63"/>
                    <a:pt x="0" y="64"/>
                  </a:cubicBezTo>
                  <a:cubicBezTo>
                    <a:pt x="0" y="65"/>
                    <a:pt x="0" y="66"/>
                    <a:pt x="0" y="67"/>
                  </a:cubicBezTo>
                  <a:cubicBezTo>
                    <a:pt x="0" y="68"/>
                    <a:pt x="0" y="71"/>
                    <a:pt x="1" y="76"/>
                  </a:cubicBezTo>
                  <a:cubicBezTo>
                    <a:pt x="2" y="81"/>
                    <a:pt x="6" y="84"/>
                    <a:pt x="7" y="84"/>
                  </a:cubicBezTo>
                  <a:cubicBezTo>
                    <a:pt x="7" y="85"/>
                    <a:pt x="7" y="86"/>
                    <a:pt x="7" y="88"/>
                  </a:cubicBezTo>
                  <a:cubicBezTo>
                    <a:pt x="7" y="89"/>
                    <a:pt x="7" y="90"/>
                    <a:pt x="6" y="90"/>
                  </a:cubicBezTo>
                  <a:cubicBezTo>
                    <a:pt x="6" y="90"/>
                    <a:pt x="4" y="90"/>
                    <a:pt x="3" y="90"/>
                  </a:cubicBezTo>
                  <a:cubicBezTo>
                    <a:pt x="2" y="90"/>
                    <a:pt x="1" y="90"/>
                    <a:pt x="1" y="91"/>
                  </a:cubicBezTo>
                  <a:cubicBezTo>
                    <a:pt x="5" y="92"/>
                    <a:pt x="11" y="94"/>
                    <a:pt x="14" y="95"/>
                  </a:cubicBezTo>
                  <a:cubicBezTo>
                    <a:pt x="19" y="97"/>
                    <a:pt x="19" y="95"/>
                    <a:pt x="20" y="94"/>
                  </a:cubicBezTo>
                  <a:cubicBezTo>
                    <a:pt x="22" y="94"/>
                    <a:pt x="25" y="91"/>
                    <a:pt x="28" y="90"/>
                  </a:cubicBezTo>
                  <a:cubicBezTo>
                    <a:pt x="31" y="89"/>
                    <a:pt x="36" y="89"/>
                    <a:pt x="39" y="87"/>
                  </a:cubicBezTo>
                  <a:cubicBezTo>
                    <a:pt x="41" y="84"/>
                    <a:pt x="46" y="83"/>
                    <a:pt x="48" y="83"/>
                  </a:cubicBezTo>
                  <a:cubicBezTo>
                    <a:pt x="49" y="82"/>
                    <a:pt x="55" y="80"/>
                    <a:pt x="56" y="79"/>
                  </a:cubicBezTo>
                  <a:cubicBezTo>
                    <a:pt x="56" y="79"/>
                    <a:pt x="55" y="78"/>
                    <a:pt x="55" y="78"/>
                  </a:cubicBezTo>
                  <a:cubicBezTo>
                    <a:pt x="54" y="77"/>
                    <a:pt x="54" y="77"/>
                    <a:pt x="55" y="77"/>
                  </a:cubicBezTo>
                  <a:cubicBezTo>
                    <a:pt x="57" y="77"/>
                    <a:pt x="57" y="78"/>
                    <a:pt x="57" y="79"/>
                  </a:cubicBezTo>
                  <a:cubicBezTo>
                    <a:pt x="57" y="79"/>
                    <a:pt x="59" y="81"/>
                    <a:pt x="61" y="80"/>
                  </a:cubicBezTo>
                  <a:cubicBezTo>
                    <a:pt x="64" y="79"/>
                    <a:pt x="64" y="78"/>
                    <a:pt x="65" y="76"/>
                  </a:cubicBezTo>
                  <a:cubicBezTo>
                    <a:pt x="65" y="76"/>
                    <a:pt x="65" y="76"/>
                    <a:pt x="65" y="75"/>
                  </a:cubicBezTo>
                  <a:cubicBezTo>
                    <a:pt x="65" y="75"/>
                    <a:pt x="64" y="75"/>
                    <a:pt x="64" y="75"/>
                  </a:cubicBezTo>
                  <a:cubicBezTo>
                    <a:pt x="64" y="75"/>
                    <a:pt x="63" y="74"/>
                    <a:pt x="63" y="74"/>
                  </a:cubicBezTo>
                  <a:cubicBezTo>
                    <a:pt x="63" y="74"/>
                    <a:pt x="59" y="70"/>
                    <a:pt x="59" y="69"/>
                  </a:cubicBezTo>
                  <a:cubicBezTo>
                    <a:pt x="58" y="69"/>
                    <a:pt x="58" y="68"/>
                    <a:pt x="58" y="68"/>
                  </a:cubicBezTo>
                  <a:cubicBezTo>
                    <a:pt x="58" y="68"/>
                    <a:pt x="56" y="63"/>
                    <a:pt x="55" y="63"/>
                  </a:cubicBezTo>
                  <a:cubicBezTo>
                    <a:pt x="55" y="62"/>
                    <a:pt x="55" y="62"/>
                    <a:pt x="56" y="62"/>
                  </a:cubicBezTo>
                  <a:cubicBezTo>
                    <a:pt x="56" y="62"/>
                    <a:pt x="56" y="62"/>
                    <a:pt x="56" y="62"/>
                  </a:cubicBezTo>
                  <a:cubicBezTo>
                    <a:pt x="57" y="61"/>
                    <a:pt x="57" y="58"/>
                    <a:pt x="57" y="57"/>
                  </a:cubicBezTo>
                  <a:cubicBezTo>
                    <a:pt x="57" y="56"/>
                    <a:pt x="57" y="56"/>
                    <a:pt x="57" y="56"/>
                  </a:cubicBezTo>
                  <a:cubicBezTo>
                    <a:pt x="56" y="55"/>
                    <a:pt x="55" y="54"/>
                    <a:pt x="55" y="53"/>
                  </a:cubicBezTo>
                  <a:cubicBezTo>
                    <a:pt x="55" y="53"/>
                    <a:pt x="56" y="49"/>
                    <a:pt x="57" y="49"/>
                  </a:cubicBezTo>
                  <a:cubicBezTo>
                    <a:pt x="57" y="49"/>
                    <a:pt x="57" y="48"/>
                    <a:pt x="57" y="48"/>
                  </a:cubicBezTo>
                  <a:cubicBezTo>
                    <a:pt x="57" y="47"/>
                    <a:pt x="57" y="47"/>
                    <a:pt x="57" y="47"/>
                  </a:cubicBezTo>
                  <a:cubicBezTo>
                    <a:pt x="56" y="44"/>
                    <a:pt x="57" y="43"/>
                    <a:pt x="58" y="43"/>
                  </a:cubicBezTo>
                  <a:cubicBezTo>
                    <a:pt x="58" y="42"/>
                    <a:pt x="58" y="42"/>
                    <a:pt x="58" y="41"/>
                  </a:cubicBezTo>
                  <a:cubicBezTo>
                    <a:pt x="58" y="41"/>
                    <a:pt x="58" y="41"/>
                    <a:pt x="58" y="40"/>
                  </a:cubicBezTo>
                  <a:cubicBezTo>
                    <a:pt x="57" y="40"/>
                    <a:pt x="57" y="40"/>
                    <a:pt x="56" y="39"/>
                  </a:cubicBezTo>
                  <a:cubicBezTo>
                    <a:pt x="56" y="39"/>
                    <a:pt x="54" y="36"/>
                    <a:pt x="54" y="36"/>
                  </a:cubicBezTo>
                  <a:cubicBezTo>
                    <a:pt x="53" y="36"/>
                    <a:pt x="54" y="35"/>
                    <a:pt x="54" y="35"/>
                  </a:cubicBezTo>
                  <a:cubicBezTo>
                    <a:pt x="54" y="35"/>
                    <a:pt x="54" y="35"/>
                    <a:pt x="55" y="35"/>
                  </a:cubicBezTo>
                  <a:cubicBezTo>
                    <a:pt x="55" y="34"/>
                    <a:pt x="55" y="34"/>
                    <a:pt x="55" y="34"/>
                  </a:cubicBezTo>
                  <a:cubicBezTo>
                    <a:pt x="55" y="34"/>
                    <a:pt x="53" y="26"/>
                    <a:pt x="53" y="26"/>
                  </a:cubicBezTo>
                  <a:cubicBezTo>
                    <a:pt x="53" y="25"/>
                    <a:pt x="53" y="25"/>
                    <a:pt x="52" y="26"/>
                  </a:cubicBezTo>
                  <a:cubicBezTo>
                    <a:pt x="52" y="26"/>
                    <a:pt x="52" y="26"/>
                    <a:pt x="51" y="25"/>
                  </a:cubicBezTo>
                  <a:cubicBezTo>
                    <a:pt x="51" y="25"/>
                    <a:pt x="52" y="24"/>
                    <a:pt x="52" y="24"/>
                  </a:cubicBezTo>
                  <a:cubicBezTo>
                    <a:pt x="53" y="23"/>
                    <a:pt x="53" y="24"/>
                    <a:pt x="52" y="23"/>
                  </a:cubicBezTo>
                  <a:cubicBezTo>
                    <a:pt x="51" y="23"/>
                    <a:pt x="52" y="21"/>
                    <a:pt x="52" y="20"/>
                  </a:cubicBezTo>
                  <a:cubicBezTo>
                    <a:pt x="52" y="19"/>
                    <a:pt x="53" y="17"/>
                    <a:pt x="53" y="17"/>
                  </a:cubicBezTo>
                  <a:cubicBezTo>
                    <a:pt x="54" y="16"/>
                    <a:pt x="54" y="15"/>
                    <a:pt x="54" y="13"/>
                  </a:cubicBezTo>
                  <a:cubicBezTo>
                    <a:pt x="54" y="12"/>
                    <a:pt x="52" y="11"/>
                    <a:pt x="51" y="10"/>
                  </a:cubicBezTo>
                  <a:cubicBezTo>
                    <a:pt x="50" y="10"/>
                    <a:pt x="47" y="7"/>
                    <a:pt x="47" y="7"/>
                  </a:cubicBezTo>
                  <a:cubicBezTo>
                    <a:pt x="46" y="7"/>
                    <a:pt x="46" y="6"/>
                    <a:pt x="46" y="6"/>
                  </a:cubicBezTo>
                  <a:cubicBezTo>
                    <a:pt x="46" y="6"/>
                    <a:pt x="47" y="4"/>
                    <a:pt x="48" y="3"/>
                  </a:cubicBezTo>
                  <a:cubicBezTo>
                    <a:pt x="48" y="2"/>
                    <a:pt x="48" y="1"/>
                    <a:pt x="48" y="1"/>
                  </a:cubicBezTo>
                  <a:cubicBezTo>
                    <a:pt x="47" y="0"/>
                    <a:pt x="46" y="0"/>
                    <a:pt x="46" y="0"/>
                  </a:cubicBezTo>
                  <a:cubicBezTo>
                    <a:pt x="45" y="0"/>
                    <a:pt x="43" y="0"/>
                    <a:pt x="43" y="0"/>
                  </a:cubicBezTo>
                  <a:cubicBezTo>
                    <a:pt x="42" y="0"/>
                    <a:pt x="41" y="1"/>
                    <a:pt x="41" y="2"/>
                  </a:cubicBezTo>
                  <a:cubicBezTo>
                    <a:pt x="40" y="2"/>
                    <a:pt x="40" y="2"/>
                    <a:pt x="40" y="2"/>
                  </a:cubicBezTo>
                  <a:cubicBezTo>
                    <a:pt x="39" y="2"/>
                    <a:pt x="36" y="2"/>
                    <a:pt x="35" y="2"/>
                  </a:cubicBezTo>
                  <a:cubicBezTo>
                    <a:pt x="34" y="2"/>
                    <a:pt x="29" y="2"/>
                    <a:pt x="28" y="2"/>
                  </a:cubicBezTo>
                  <a:cubicBezTo>
                    <a:pt x="28" y="1"/>
                    <a:pt x="24" y="2"/>
                    <a:pt x="23" y="2"/>
                  </a:cubicBezTo>
                  <a:cubicBezTo>
                    <a:pt x="21" y="2"/>
                    <a:pt x="12" y="2"/>
                    <a:pt x="11" y="2"/>
                  </a:cubicBezTo>
                  <a:cubicBezTo>
                    <a:pt x="10" y="2"/>
                    <a:pt x="7" y="2"/>
                    <a:pt x="6" y="2"/>
                  </a:cubicBezTo>
                  <a:cubicBezTo>
                    <a:pt x="5" y="2"/>
                    <a:pt x="5" y="2"/>
                    <a:pt x="5" y="3"/>
                  </a:cubicBezTo>
                  <a:cubicBezTo>
                    <a:pt x="5" y="3"/>
                    <a:pt x="5" y="5"/>
                    <a:pt x="4" y="6"/>
                  </a:cubicBezTo>
                  <a:cubicBezTo>
                    <a:pt x="4" y="6"/>
                    <a:pt x="4" y="7"/>
                    <a:pt x="4" y="7"/>
                  </a:cubicBezTo>
                  <a:cubicBezTo>
                    <a:pt x="4" y="7"/>
                    <a:pt x="5" y="9"/>
                    <a:pt x="5" y="10"/>
                  </a:cubicBezTo>
                  <a:cubicBezTo>
                    <a:pt x="5" y="11"/>
                    <a:pt x="6" y="13"/>
                    <a:pt x="6" y="14"/>
                  </a:cubicBezTo>
                  <a:cubicBezTo>
                    <a:pt x="6" y="15"/>
                    <a:pt x="6" y="19"/>
                    <a:pt x="6" y="20"/>
                  </a:cubicBezTo>
                  <a:cubicBezTo>
                    <a:pt x="6" y="21"/>
                    <a:pt x="6" y="21"/>
                    <a:pt x="7" y="22"/>
                  </a:cubicBezTo>
                  <a:cubicBezTo>
                    <a:pt x="7" y="22"/>
                    <a:pt x="7" y="23"/>
                    <a:pt x="8" y="24"/>
                  </a:cubicBezTo>
                  <a:cubicBezTo>
                    <a:pt x="8" y="24"/>
                    <a:pt x="8" y="25"/>
                    <a:pt x="8" y="2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4" name="Freeform 974">
              <a:extLst>
                <a:ext uri="{FF2B5EF4-FFF2-40B4-BE49-F238E27FC236}">
                  <a16:creationId xmlns:a16="http://schemas.microsoft.com/office/drawing/2014/main" id="{72A7D4E5-33D2-4677-A0DD-4030EAD357C1}"/>
                </a:ext>
              </a:extLst>
            </p:cNvPr>
            <p:cNvSpPr>
              <a:spLocks/>
            </p:cNvSpPr>
            <p:nvPr/>
          </p:nvSpPr>
          <p:spPr bwMode="auto">
            <a:xfrm>
              <a:off x="3325" y="2462"/>
              <a:ext cx="127" cy="131"/>
            </a:xfrm>
            <a:custGeom>
              <a:avLst/>
              <a:gdLst>
                <a:gd name="T0" fmla="*/ 43 w 92"/>
                <a:gd name="T1" fmla="*/ 4 h 95"/>
                <a:gd name="T2" fmla="*/ 37 w 92"/>
                <a:gd name="T3" fmla="*/ 8 h 95"/>
                <a:gd name="T4" fmla="*/ 36 w 92"/>
                <a:gd name="T5" fmla="*/ 1 h 95"/>
                <a:gd name="T6" fmla="*/ 34 w 92"/>
                <a:gd name="T7" fmla="*/ 1 h 95"/>
                <a:gd name="T8" fmla="*/ 33 w 92"/>
                <a:gd name="T9" fmla="*/ 2 h 95"/>
                <a:gd name="T10" fmla="*/ 30 w 92"/>
                <a:gd name="T11" fmla="*/ 2 h 95"/>
                <a:gd name="T12" fmla="*/ 29 w 92"/>
                <a:gd name="T13" fmla="*/ 6 h 95"/>
                <a:gd name="T14" fmla="*/ 25 w 92"/>
                <a:gd name="T15" fmla="*/ 8 h 95"/>
                <a:gd name="T16" fmla="*/ 21 w 92"/>
                <a:gd name="T17" fmla="*/ 8 h 95"/>
                <a:gd name="T18" fmla="*/ 19 w 92"/>
                <a:gd name="T19" fmla="*/ 6 h 95"/>
                <a:gd name="T20" fmla="*/ 13 w 92"/>
                <a:gd name="T21" fmla="*/ 6 h 95"/>
                <a:gd name="T22" fmla="*/ 10 w 92"/>
                <a:gd name="T23" fmla="*/ 9 h 95"/>
                <a:gd name="T24" fmla="*/ 8 w 92"/>
                <a:gd name="T25" fmla="*/ 11 h 95"/>
                <a:gd name="T26" fmla="*/ 8 w 92"/>
                <a:gd name="T27" fmla="*/ 19 h 95"/>
                <a:gd name="T28" fmla="*/ 12 w 92"/>
                <a:gd name="T29" fmla="*/ 20 h 95"/>
                <a:gd name="T30" fmla="*/ 13 w 92"/>
                <a:gd name="T31" fmla="*/ 25 h 95"/>
                <a:gd name="T32" fmla="*/ 11 w 92"/>
                <a:gd name="T33" fmla="*/ 29 h 95"/>
                <a:gd name="T34" fmla="*/ 13 w 92"/>
                <a:gd name="T35" fmla="*/ 30 h 95"/>
                <a:gd name="T36" fmla="*/ 14 w 92"/>
                <a:gd name="T37" fmla="*/ 35 h 95"/>
                <a:gd name="T38" fmla="*/ 12 w 92"/>
                <a:gd name="T39" fmla="*/ 34 h 95"/>
                <a:gd name="T40" fmla="*/ 8 w 92"/>
                <a:gd name="T41" fmla="*/ 33 h 95"/>
                <a:gd name="T42" fmla="*/ 9 w 92"/>
                <a:gd name="T43" fmla="*/ 38 h 95"/>
                <a:gd name="T44" fmla="*/ 10 w 92"/>
                <a:gd name="T45" fmla="*/ 40 h 95"/>
                <a:gd name="T46" fmla="*/ 9 w 92"/>
                <a:gd name="T47" fmla="*/ 40 h 95"/>
                <a:gd name="T48" fmla="*/ 9 w 92"/>
                <a:gd name="T49" fmla="*/ 44 h 95"/>
                <a:gd name="T50" fmla="*/ 5 w 92"/>
                <a:gd name="T51" fmla="*/ 48 h 95"/>
                <a:gd name="T52" fmla="*/ 3 w 92"/>
                <a:gd name="T53" fmla="*/ 49 h 95"/>
                <a:gd name="T54" fmla="*/ 1 w 92"/>
                <a:gd name="T55" fmla="*/ 63 h 95"/>
                <a:gd name="T56" fmla="*/ 6 w 92"/>
                <a:gd name="T57" fmla="*/ 66 h 95"/>
                <a:gd name="T58" fmla="*/ 12 w 92"/>
                <a:gd name="T59" fmla="*/ 68 h 95"/>
                <a:gd name="T60" fmla="*/ 19 w 92"/>
                <a:gd name="T61" fmla="*/ 78 h 95"/>
                <a:gd name="T62" fmla="*/ 16 w 92"/>
                <a:gd name="T63" fmla="*/ 88 h 95"/>
                <a:gd name="T64" fmla="*/ 17 w 92"/>
                <a:gd name="T65" fmla="*/ 95 h 95"/>
                <a:gd name="T66" fmla="*/ 28 w 92"/>
                <a:gd name="T67" fmla="*/ 91 h 95"/>
                <a:gd name="T68" fmla="*/ 47 w 92"/>
                <a:gd name="T69" fmla="*/ 84 h 95"/>
                <a:gd name="T70" fmla="*/ 58 w 92"/>
                <a:gd name="T71" fmla="*/ 82 h 95"/>
                <a:gd name="T72" fmla="*/ 72 w 92"/>
                <a:gd name="T73" fmla="*/ 82 h 95"/>
                <a:gd name="T74" fmla="*/ 82 w 92"/>
                <a:gd name="T75" fmla="*/ 85 h 95"/>
                <a:gd name="T76" fmla="*/ 87 w 92"/>
                <a:gd name="T77" fmla="*/ 84 h 95"/>
                <a:gd name="T78" fmla="*/ 88 w 92"/>
                <a:gd name="T79" fmla="*/ 78 h 95"/>
                <a:gd name="T80" fmla="*/ 81 w 92"/>
                <a:gd name="T81" fmla="*/ 61 h 95"/>
                <a:gd name="T82" fmla="*/ 83 w 92"/>
                <a:gd name="T83" fmla="*/ 55 h 95"/>
                <a:gd name="T84" fmla="*/ 87 w 92"/>
                <a:gd name="T85" fmla="*/ 44 h 95"/>
                <a:gd name="T86" fmla="*/ 91 w 92"/>
                <a:gd name="T87" fmla="*/ 33 h 95"/>
                <a:gd name="T88" fmla="*/ 90 w 92"/>
                <a:gd name="T89" fmla="*/ 29 h 95"/>
                <a:gd name="T90" fmla="*/ 87 w 92"/>
                <a:gd name="T91" fmla="*/ 24 h 95"/>
                <a:gd name="T92" fmla="*/ 88 w 92"/>
                <a:gd name="T93" fmla="*/ 20 h 95"/>
                <a:gd name="T94" fmla="*/ 84 w 92"/>
                <a:gd name="T95" fmla="*/ 16 h 95"/>
                <a:gd name="T96" fmla="*/ 81 w 92"/>
                <a:gd name="T97" fmla="*/ 13 h 95"/>
                <a:gd name="T98" fmla="*/ 76 w 92"/>
                <a:gd name="T99" fmla="*/ 12 h 95"/>
                <a:gd name="T100" fmla="*/ 67 w 92"/>
                <a:gd name="T101" fmla="*/ 14 h 95"/>
                <a:gd name="T102" fmla="*/ 65 w 92"/>
                <a:gd name="T103" fmla="*/ 17 h 95"/>
                <a:gd name="T104" fmla="*/ 61 w 92"/>
                <a:gd name="T105" fmla="*/ 15 h 95"/>
                <a:gd name="T106" fmla="*/ 54 w 92"/>
                <a:gd name="T107" fmla="*/ 9 h 95"/>
                <a:gd name="T108" fmla="*/ 51 w 92"/>
                <a:gd name="T109" fmla="*/ 6 h 95"/>
                <a:gd name="T110" fmla="*/ 47 w 92"/>
                <a:gd name="T111"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 h="95">
                  <a:moveTo>
                    <a:pt x="47" y="5"/>
                  </a:moveTo>
                  <a:cubicBezTo>
                    <a:pt x="46" y="4"/>
                    <a:pt x="44" y="5"/>
                    <a:pt x="43" y="4"/>
                  </a:cubicBezTo>
                  <a:cubicBezTo>
                    <a:pt x="43" y="4"/>
                    <a:pt x="42" y="5"/>
                    <a:pt x="41" y="7"/>
                  </a:cubicBezTo>
                  <a:cubicBezTo>
                    <a:pt x="40" y="8"/>
                    <a:pt x="38" y="8"/>
                    <a:pt x="37" y="8"/>
                  </a:cubicBezTo>
                  <a:cubicBezTo>
                    <a:pt x="37" y="8"/>
                    <a:pt x="36" y="8"/>
                    <a:pt x="36" y="7"/>
                  </a:cubicBezTo>
                  <a:cubicBezTo>
                    <a:pt x="36" y="6"/>
                    <a:pt x="36" y="1"/>
                    <a:pt x="36" y="1"/>
                  </a:cubicBezTo>
                  <a:cubicBezTo>
                    <a:pt x="36" y="0"/>
                    <a:pt x="36" y="0"/>
                    <a:pt x="35" y="0"/>
                  </a:cubicBezTo>
                  <a:cubicBezTo>
                    <a:pt x="35" y="1"/>
                    <a:pt x="34" y="1"/>
                    <a:pt x="34" y="1"/>
                  </a:cubicBezTo>
                  <a:cubicBezTo>
                    <a:pt x="33" y="1"/>
                    <a:pt x="33" y="1"/>
                    <a:pt x="33" y="2"/>
                  </a:cubicBezTo>
                  <a:cubicBezTo>
                    <a:pt x="34" y="2"/>
                    <a:pt x="33" y="2"/>
                    <a:pt x="33" y="2"/>
                  </a:cubicBezTo>
                  <a:cubicBezTo>
                    <a:pt x="33" y="2"/>
                    <a:pt x="32" y="2"/>
                    <a:pt x="31" y="1"/>
                  </a:cubicBezTo>
                  <a:cubicBezTo>
                    <a:pt x="31" y="1"/>
                    <a:pt x="30" y="1"/>
                    <a:pt x="30" y="2"/>
                  </a:cubicBezTo>
                  <a:cubicBezTo>
                    <a:pt x="29" y="3"/>
                    <a:pt x="30" y="4"/>
                    <a:pt x="30" y="5"/>
                  </a:cubicBezTo>
                  <a:cubicBezTo>
                    <a:pt x="30" y="6"/>
                    <a:pt x="30" y="6"/>
                    <a:pt x="29" y="6"/>
                  </a:cubicBezTo>
                  <a:cubicBezTo>
                    <a:pt x="29" y="6"/>
                    <a:pt x="28" y="6"/>
                    <a:pt x="26" y="6"/>
                  </a:cubicBezTo>
                  <a:cubicBezTo>
                    <a:pt x="25" y="6"/>
                    <a:pt x="25" y="7"/>
                    <a:pt x="25" y="8"/>
                  </a:cubicBezTo>
                  <a:cubicBezTo>
                    <a:pt x="25" y="8"/>
                    <a:pt x="24" y="9"/>
                    <a:pt x="24" y="8"/>
                  </a:cubicBezTo>
                  <a:cubicBezTo>
                    <a:pt x="23" y="8"/>
                    <a:pt x="22" y="8"/>
                    <a:pt x="21" y="8"/>
                  </a:cubicBezTo>
                  <a:cubicBezTo>
                    <a:pt x="20" y="8"/>
                    <a:pt x="20" y="7"/>
                    <a:pt x="20" y="7"/>
                  </a:cubicBezTo>
                  <a:cubicBezTo>
                    <a:pt x="19" y="6"/>
                    <a:pt x="19" y="6"/>
                    <a:pt x="19" y="6"/>
                  </a:cubicBezTo>
                  <a:cubicBezTo>
                    <a:pt x="17" y="5"/>
                    <a:pt x="16" y="4"/>
                    <a:pt x="15" y="5"/>
                  </a:cubicBezTo>
                  <a:cubicBezTo>
                    <a:pt x="14" y="5"/>
                    <a:pt x="14" y="6"/>
                    <a:pt x="13" y="6"/>
                  </a:cubicBezTo>
                  <a:cubicBezTo>
                    <a:pt x="13" y="7"/>
                    <a:pt x="12" y="8"/>
                    <a:pt x="11" y="8"/>
                  </a:cubicBezTo>
                  <a:cubicBezTo>
                    <a:pt x="11" y="8"/>
                    <a:pt x="10" y="8"/>
                    <a:pt x="10" y="9"/>
                  </a:cubicBezTo>
                  <a:cubicBezTo>
                    <a:pt x="9" y="9"/>
                    <a:pt x="9" y="10"/>
                    <a:pt x="8" y="10"/>
                  </a:cubicBezTo>
                  <a:cubicBezTo>
                    <a:pt x="8" y="11"/>
                    <a:pt x="8" y="11"/>
                    <a:pt x="8" y="11"/>
                  </a:cubicBezTo>
                  <a:cubicBezTo>
                    <a:pt x="8" y="11"/>
                    <a:pt x="7" y="15"/>
                    <a:pt x="7" y="16"/>
                  </a:cubicBezTo>
                  <a:cubicBezTo>
                    <a:pt x="7" y="16"/>
                    <a:pt x="7" y="17"/>
                    <a:pt x="8" y="19"/>
                  </a:cubicBezTo>
                  <a:cubicBezTo>
                    <a:pt x="9" y="21"/>
                    <a:pt x="11" y="20"/>
                    <a:pt x="12" y="20"/>
                  </a:cubicBezTo>
                  <a:cubicBezTo>
                    <a:pt x="12" y="20"/>
                    <a:pt x="12" y="20"/>
                    <a:pt x="12" y="20"/>
                  </a:cubicBezTo>
                  <a:cubicBezTo>
                    <a:pt x="12" y="21"/>
                    <a:pt x="13" y="23"/>
                    <a:pt x="13" y="24"/>
                  </a:cubicBezTo>
                  <a:cubicBezTo>
                    <a:pt x="14" y="25"/>
                    <a:pt x="14" y="25"/>
                    <a:pt x="13" y="25"/>
                  </a:cubicBezTo>
                  <a:cubicBezTo>
                    <a:pt x="13" y="26"/>
                    <a:pt x="11" y="28"/>
                    <a:pt x="11" y="28"/>
                  </a:cubicBezTo>
                  <a:cubicBezTo>
                    <a:pt x="10" y="29"/>
                    <a:pt x="11" y="29"/>
                    <a:pt x="11" y="29"/>
                  </a:cubicBezTo>
                  <a:cubicBezTo>
                    <a:pt x="11" y="29"/>
                    <a:pt x="11" y="29"/>
                    <a:pt x="12" y="29"/>
                  </a:cubicBezTo>
                  <a:cubicBezTo>
                    <a:pt x="12" y="30"/>
                    <a:pt x="12" y="30"/>
                    <a:pt x="13" y="30"/>
                  </a:cubicBezTo>
                  <a:cubicBezTo>
                    <a:pt x="14" y="31"/>
                    <a:pt x="15" y="35"/>
                    <a:pt x="15" y="35"/>
                  </a:cubicBezTo>
                  <a:cubicBezTo>
                    <a:pt x="15" y="36"/>
                    <a:pt x="14" y="35"/>
                    <a:pt x="14" y="35"/>
                  </a:cubicBezTo>
                  <a:cubicBezTo>
                    <a:pt x="13" y="35"/>
                    <a:pt x="13" y="35"/>
                    <a:pt x="13" y="35"/>
                  </a:cubicBezTo>
                  <a:cubicBezTo>
                    <a:pt x="13" y="34"/>
                    <a:pt x="13" y="34"/>
                    <a:pt x="12" y="34"/>
                  </a:cubicBezTo>
                  <a:cubicBezTo>
                    <a:pt x="12" y="34"/>
                    <a:pt x="12" y="34"/>
                    <a:pt x="11" y="34"/>
                  </a:cubicBezTo>
                  <a:cubicBezTo>
                    <a:pt x="11" y="34"/>
                    <a:pt x="10" y="33"/>
                    <a:pt x="8" y="33"/>
                  </a:cubicBezTo>
                  <a:cubicBezTo>
                    <a:pt x="7" y="34"/>
                    <a:pt x="6" y="35"/>
                    <a:pt x="6" y="36"/>
                  </a:cubicBezTo>
                  <a:cubicBezTo>
                    <a:pt x="7" y="38"/>
                    <a:pt x="9" y="39"/>
                    <a:pt x="9" y="38"/>
                  </a:cubicBezTo>
                  <a:cubicBezTo>
                    <a:pt x="9" y="38"/>
                    <a:pt x="9" y="39"/>
                    <a:pt x="9" y="39"/>
                  </a:cubicBezTo>
                  <a:cubicBezTo>
                    <a:pt x="9" y="39"/>
                    <a:pt x="10" y="39"/>
                    <a:pt x="10" y="40"/>
                  </a:cubicBezTo>
                  <a:cubicBezTo>
                    <a:pt x="11" y="41"/>
                    <a:pt x="10" y="41"/>
                    <a:pt x="10" y="41"/>
                  </a:cubicBezTo>
                  <a:cubicBezTo>
                    <a:pt x="10" y="41"/>
                    <a:pt x="10" y="41"/>
                    <a:pt x="9" y="40"/>
                  </a:cubicBezTo>
                  <a:cubicBezTo>
                    <a:pt x="9" y="40"/>
                    <a:pt x="9" y="41"/>
                    <a:pt x="9" y="41"/>
                  </a:cubicBezTo>
                  <a:cubicBezTo>
                    <a:pt x="9" y="41"/>
                    <a:pt x="9" y="43"/>
                    <a:pt x="9" y="44"/>
                  </a:cubicBezTo>
                  <a:cubicBezTo>
                    <a:pt x="9" y="44"/>
                    <a:pt x="7" y="46"/>
                    <a:pt x="7" y="47"/>
                  </a:cubicBezTo>
                  <a:cubicBezTo>
                    <a:pt x="6" y="48"/>
                    <a:pt x="5" y="48"/>
                    <a:pt x="5" y="48"/>
                  </a:cubicBezTo>
                  <a:cubicBezTo>
                    <a:pt x="3" y="47"/>
                    <a:pt x="3" y="47"/>
                    <a:pt x="3" y="47"/>
                  </a:cubicBezTo>
                  <a:cubicBezTo>
                    <a:pt x="3" y="48"/>
                    <a:pt x="3" y="49"/>
                    <a:pt x="3" y="49"/>
                  </a:cubicBezTo>
                  <a:cubicBezTo>
                    <a:pt x="4" y="50"/>
                    <a:pt x="6" y="55"/>
                    <a:pt x="5" y="57"/>
                  </a:cubicBezTo>
                  <a:cubicBezTo>
                    <a:pt x="4" y="60"/>
                    <a:pt x="4" y="61"/>
                    <a:pt x="1" y="63"/>
                  </a:cubicBezTo>
                  <a:cubicBezTo>
                    <a:pt x="1" y="63"/>
                    <a:pt x="0" y="63"/>
                    <a:pt x="1" y="64"/>
                  </a:cubicBezTo>
                  <a:cubicBezTo>
                    <a:pt x="3" y="65"/>
                    <a:pt x="6" y="66"/>
                    <a:pt x="6" y="66"/>
                  </a:cubicBezTo>
                  <a:cubicBezTo>
                    <a:pt x="6" y="66"/>
                    <a:pt x="7" y="66"/>
                    <a:pt x="8" y="66"/>
                  </a:cubicBezTo>
                  <a:cubicBezTo>
                    <a:pt x="8" y="66"/>
                    <a:pt x="11" y="66"/>
                    <a:pt x="12" y="68"/>
                  </a:cubicBezTo>
                  <a:cubicBezTo>
                    <a:pt x="14" y="69"/>
                    <a:pt x="15" y="70"/>
                    <a:pt x="16" y="71"/>
                  </a:cubicBezTo>
                  <a:cubicBezTo>
                    <a:pt x="17" y="72"/>
                    <a:pt x="19" y="75"/>
                    <a:pt x="19" y="78"/>
                  </a:cubicBezTo>
                  <a:cubicBezTo>
                    <a:pt x="19" y="80"/>
                    <a:pt x="19" y="82"/>
                    <a:pt x="18" y="83"/>
                  </a:cubicBezTo>
                  <a:cubicBezTo>
                    <a:pt x="18" y="84"/>
                    <a:pt x="16" y="88"/>
                    <a:pt x="16" y="88"/>
                  </a:cubicBezTo>
                  <a:cubicBezTo>
                    <a:pt x="16" y="88"/>
                    <a:pt x="16" y="89"/>
                    <a:pt x="16" y="90"/>
                  </a:cubicBezTo>
                  <a:cubicBezTo>
                    <a:pt x="16" y="90"/>
                    <a:pt x="17" y="93"/>
                    <a:pt x="17" y="95"/>
                  </a:cubicBezTo>
                  <a:cubicBezTo>
                    <a:pt x="18" y="95"/>
                    <a:pt x="19" y="95"/>
                    <a:pt x="19" y="95"/>
                  </a:cubicBezTo>
                  <a:cubicBezTo>
                    <a:pt x="22" y="93"/>
                    <a:pt x="23" y="92"/>
                    <a:pt x="28" y="91"/>
                  </a:cubicBezTo>
                  <a:cubicBezTo>
                    <a:pt x="32" y="89"/>
                    <a:pt x="37" y="87"/>
                    <a:pt x="38" y="87"/>
                  </a:cubicBezTo>
                  <a:cubicBezTo>
                    <a:pt x="39" y="86"/>
                    <a:pt x="44" y="84"/>
                    <a:pt x="47" y="84"/>
                  </a:cubicBezTo>
                  <a:cubicBezTo>
                    <a:pt x="50" y="84"/>
                    <a:pt x="53" y="84"/>
                    <a:pt x="54" y="83"/>
                  </a:cubicBezTo>
                  <a:cubicBezTo>
                    <a:pt x="55" y="82"/>
                    <a:pt x="57" y="82"/>
                    <a:pt x="58" y="82"/>
                  </a:cubicBezTo>
                  <a:cubicBezTo>
                    <a:pt x="59" y="82"/>
                    <a:pt x="62" y="82"/>
                    <a:pt x="65" y="81"/>
                  </a:cubicBezTo>
                  <a:cubicBezTo>
                    <a:pt x="67" y="81"/>
                    <a:pt x="70" y="81"/>
                    <a:pt x="72" y="82"/>
                  </a:cubicBezTo>
                  <a:cubicBezTo>
                    <a:pt x="74" y="83"/>
                    <a:pt x="78" y="84"/>
                    <a:pt x="79" y="84"/>
                  </a:cubicBezTo>
                  <a:cubicBezTo>
                    <a:pt x="80" y="84"/>
                    <a:pt x="81" y="84"/>
                    <a:pt x="82" y="85"/>
                  </a:cubicBezTo>
                  <a:cubicBezTo>
                    <a:pt x="82" y="84"/>
                    <a:pt x="83" y="84"/>
                    <a:pt x="84" y="84"/>
                  </a:cubicBezTo>
                  <a:cubicBezTo>
                    <a:pt x="85" y="84"/>
                    <a:pt x="87" y="84"/>
                    <a:pt x="87" y="84"/>
                  </a:cubicBezTo>
                  <a:cubicBezTo>
                    <a:pt x="88" y="84"/>
                    <a:pt x="88" y="83"/>
                    <a:pt x="88" y="82"/>
                  </a:cubicBezTo>
                  <a:cubicBezTo>
                    <a:pt x="88" y="80"/>
                    <a:pt x="88" y="79"/>
                    <a:pt x="88" y="78"/>
                  </a:cubicBezTo>
                  <a:cubicBezTo>
                    <a:pt x="87" y="78"/>
                    <a:pt x="83" y="75"/>
                    <a:pt x="82" y="70"/>
                  </a:cubicBezTo>
                  <a:cubicBezTo>
                    <a:pt x="81" y="65"/>
                    <a:pt x="81" y="62"/>
                    <a:pt x="81" y="61"/>
                  </a:cubicBezTo>
                  <a:cubicBezTo>
                    <a:pt x="81" y="60"/>
                    <a:pt x="81" y="59"/>
                    <a:pt x="81" y="58"/>
                  </a:cubicBezTo>
                  <a:cubicBezTo>
                    <a:pt x="82" y="57"/>
                    <a:pt x="83" y="55"/>
                    <a:pt x="83" y="55"/>
                  </a:cubicBezTo>
                  <a:cubicBezTo>
                    <a:pt x="83" y="54"/>
                    <a:pt x="86" y="46"/>
                    <a:pt x="86" y="45"/>
                  </a:cubicBezTo>
                  <a:cubicBezTo>
                    <a:pt x="86" y="45"/>
                    <a:pt x="87" y="44"/>
                    <a:pt x="87" y="44"/>
                  </a:cubicBezTo>
                  <a:cubicBezTo>
                    <a:pt x="88" y="43"/>
                    <a:pt x="90" y="40"/>
                    <a:pt x="91" y="39"/>
                  </a:cubicBezTo>
                  <a:cubicBezTo>
                    <a:pt x="91" y="38"/>
                    <a:pt x="92" y="35"/>
                    <a:pt x="91" y="33"/>
                  </a:cubicBezTo>
                  <a:cubicBezTo>
                    <a:pt x="90" y="30"/>
                    <a:pt x="90" y="30"/>
                    <a:pt x="90" y="30"/>
                  </a:cubicBezTo>
                  <a:cubicBezTo>
                    <a:pt x="90" y="30"/>
                    <a:pt x="90" y="29"/>
                    <a:pt x="90" y="29"/>
                  </a:cubicBezTo>
                  <a:cubicBezTo>
                    <a:pt x="90" y="29"/>
                    <a:pt x="89" y="29"/>
                    <a:pt x="89" y="29"/>
                  </a:cubicBezTo>
                  <a:cubicBezTo>
                    <a:pt x="89" y="28"/>
                    <a:pt x="87" y="26"/>
                    <a:pt x="87" y="24"/>
                  </a:cubicBezTo>
                  <a:cubicBezTo>
                    <a:pt x="88" y="22"/>
                    <a:pt x="88" y="20"/>
                    <a:pt x="89" y="19"/>
                  </a:cubicBezTo>
                  <a:cubicBezTo>
                    <a:pt x="88" y="20"/>
                    <a:pt x="88" y="20"/>
                    <a:pt x="88" y="20"/>
                  </a:cubicBezTo>
                  <a:cubicBezTo>
                    <a:pt x="86" y="21"/>
                    <a:pt x="85" y="16"/>
                    <a:pt x="85" y="16"/>
                  </a:cubicBezTo>
                  <a:cubicBezTo>
                    <a:pt x="85" y="16"/>
                    <a:pt x="85" y="16"/>
                    <a:pt x="84" y="16"/>
                  </a:cubicBezTo>
                  <a:cubicBezTo>
                    <a:pt x="83" y="15"/>
                    <a:pt x="82" y="14"/>
                    <a:pt x="82" y="14"/>
                  </a:cubicBezTo>
                  <a:cubicBezTo>
                    <a:pt x="81" y="13"/>
                    <a:pt x="81" y="13"/>
                    <a:pt x="81" y="13"/>
                  </a:cubicBezTo>
                  <a:cubicBezTo>
                    <a:pt x="81" y="12"/>
                    <a:pt x="81" y="12"/>
                    <a:pt x="81" y="12"/>
                  </a:cubicBezTo>
                  <a:cubicBezTo>
                    <a:pt x="81" y="12"/>
                    <a:pt x="76" y="12"/>
                    <a:pt x="76" y="12"/>
                  </a:cubicBezTo>
                  <a:cubicBezTo>
                    <a:pt x="75" y="12"/>
                    <a:pt x="72" y="12"/>
                    <a:pt x="71" y="12"/>
                  </a:cubicBezTo>
                  <a:cubicBezTo>
                    <a:pt x="71" y="13"/>
                    <a:pt x="67" y="14"/>
                    <a:pt x="67" y="14"/>
                  </a:cubicBezTo>
                  <a:cubicBezTo>
                    <a:pt x="67" y="14"/>
                    <a:pt x="66" y="15"/>
                    <a:pt x="66" y="15"/>
                  </a:cubicBezTo>
                  <a:cubicBezTo>
                    <a:pt x="66" y="15"/>
                    <a:pt x="65" y="16"/>
                    <a:pt x="65" y="17"/>
                  </a:cubicBezTo>
                  <a:cubicBezTo>
                    <a:pt x="65" y="17"/>
                    <a:pt x="64" y="17"/>
                    <a:pt x="64" y="17"/>
                  </a:cubicBezTo>
                  <a:cubicBezTo>
                    <a:pt x="64" y="17"/>
                    <a:pt x="62" y="16"/>
                    <a:pt x="61" y="15"/>
                  </a:cubicBezTo>
                  <a:cubicBezTo>
                    <a:pt x="60" y="15"/>
                    <a:pt x="59" y="15"/>
                    <a:pt x="59" y="15"/>
                  </a:cubicBezTo>
                  <a:cubicBezTo>
                    <a:pt x="55" y="14"/>
                    <a:pt x="54" y="9"/>
                    <a:pt x="54" y="9"/>
                  </a:cubicBezTo>
                  <a:cubicBezTo>
                    <a:pt x="54" y="8"/>
                    <a:pt x="53" y="7"/>
                    <a:pt x="53" y="7"/>
                  </a:cubicBezTo>
                  <a:cubicBezTo>
                    <a:pt x="52" y="6"/>
                    <a:pt x="51" y="6"/>
                    <a:pt x="51" y="6"/>
                  </a:cubicBezTo>
                  <a:cubicBezTo>
                    <a:pt x="50" y="6"/>
                    <a:pt x="48" y="5"/>
                    <a:pt x="47" y="5"/>
                  </a:cubicBezTo>
                  <a:cubicBezTo>
                    <a:pt x="47" y="5"/>
                    <a:pt x="47" y="5"/>
                    <a:pt x="47"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5" name="Freeform 975">
              <a:extLst>
                <a:ext uri="{FF2B5EF4-FFF2-40B4-BE49-F238E27FC236}">
                  <a16:creationId xmlns:a16="http://schemas.microsoft.com/office/drawing/2014/main" id="{7A8DC0FA-920F-44DB-9A29-7C681E223BC9}"/>
                </a:ext>
              </a:extLst>
            </p:cNvPr>
            <p:cNvSpPr>
              <a:spLocks/>
            </p:cNvSpPr>
            <p:nvPr/>
          </p:nvSpPr>
          <p:spPr bwMode="auto">
            <a:xfrm>
              <a:off x="3251" y="2162"/>
              <a:ext cx="339" cy="313"/>
            </a:xfrm>
            <a:custGeom>
              <a:avLst/>
              <a:gdLst>
                <a:gd name="T0" fmla="*/ 11 w 245"/>
                <a:gd name="T1" fmla="*/ 197 h 228"/>
                <a:gd name="T2" fmla="*/ 15 w 245"/>
                <a:gd name="T3" fmla="*/ 200 h 228"/>
                <a:gd name="T4" fmla="*/ 23 w 245"/>
                <a:gd name="T5" fmla="*/ 201 h 228"/>
                <a:gd name="T6" fmla="*/ 31 w 245"/>
                <a:gd name="T7" fmla="*/ 198 h 228"/>
                <a:gd name="T8" fmla="*/ 38 w 245"/>
                <a:gd name="T9" fmla="*/ 199 h 228"/>
                <a:gd name="T10" fmla="*/ 43 w 245"/>
                <a:gd name="T11" fmla="*/ 195 h 228"/>
                <a:gd name="T12" fmla="*/ 46 w 245"/>
                <a:gd name="T13" fmla="*/ 193 h 228"/>
                <a:gd name="T14" fmla="*/ 51 w 245"/>
                <a:gd name="T15" fmla="*/ 203 h 228"/>
                <a:gd name="T16" fmla="*/ 57 w 245"/>
                <a:gd name="T17" fmla="*/ 209 h 228"/>
                <a:gd name="T18" fmla="*/ 53 w 245"/>
                <a:gd name="T19" fmla="*/ 215 h 228"/>
                <a:gd name="T20" fmla="*/ 57 w 245"/>
                <a:gd name="T21" fmla="*/ 214 h 228"/>
                <a:gd name="T22" fmla="*/ 63 w 245"/>
                <a:gd name="T23" fmla="*/ 228 h 228"/>
                <a:gd name="T24" fmla="*/ 68 w 245"/>
                <a:gd name="T25" fmla="*/ 224 h 228"/>
                <a:gd name="T26" fmla="*/ 74 w 245"/>
                <a:gd name="T27" fmla="*/ 227 h 228"/>
                <a:gd name="T28" fmla="*/ 79 w 245"/>
                <a:gd name="T29" fmla="*/ 225 h 228"/>
                <a:gd name="T30" fmla="*/ 83 w 245"/>
                <a:gd name="T31" fmla="*/ 221 h 228"/>
                <a:gd name="T32" fmla="*/ 86 w 245"/>
                <a:gd name="T33" fmla="*/ 221 h 228"/>
                <a:gd name="T34" fmla="*/ 89 w 245"/>
                <a:gd name="T35" fmla="*/ 220 h 228"/>
                <a:gd name="T36" fmla="*/ 94 w 245"/>
                <a:gd name="T37" fmla="*/ 226 h 228"/>
                <a:gd name="T38" fmla="*/ 100 w 245"/>
                <a:gd name="T39" fmla="*/ 222 h 228"/>
                <a:gd name="T40" fmla="*/ 100 w 245"/>
                <a:gd name="T41" fmla="*/ 214 h 228"/>
                <a:gd name="T42" fmla="*/ 104 w 245"/>
                <a:gd name="T43" fmla="*/ 204 h 228"/>
                <a:gd name="T44" fmla="*/ 104 w 245"/>
                <a:gd name="T45" fmla="*/ 202 h 228"/>
                <a:gd name="T46" fmla="*/ 113 w 245"/>
                <a:gd name="T47" fmla="*/ 199 h 228"/>
                <a:gd name="T48" fmla="*/ 115 w 245"/>
                <a:gd name="T49" fmla="*/ 190 h 228"/>
                <a:gd name="T50" fmla="*/ 119 w 245"/>
                <a:gd name="T51" fmla="*/ 188 h 228"/>
                <a:gd name="T52" fmla="*/ 118 w 245"/>
                <a:gd name="T53" fmla="*/ 184 h 228"/>
                <a:gd name="T54" fmla="*/ 123 w 245"/>
                <a:gd name="T55" fmla="*/ 177 h 228"/>
                <a:gd name="T56" fmla="*/ 131 w 245"/>
                <a:gd name="T57" fmla="*/ 182 h 228"/>
                <a:gd name="T58" fmla="*/ 133 w 245"/>
                <a:gd name="T59" fmla="*/ 175 h 228"/>
                <a:gd name="T60" fmla="*/ 138 w 245"/>
                <a:gd name="T61" fmla="*/ 175 h 228"/>
                <a:gd name="T62" fmla="*/ 147 w 245"/>
                <a:gd name="T63" fmla="*/ 166 h 228"/>
                <a:gd name="T64" fmla="*/ 152 w 245"/>
                <a:gd name="T65" fmla="*/ 165 h 228"/>
                <a:gd name="T66" fmla="*/ 166 w 245"/>
                <a:gd name="T67" fmla="*/ 157 h 228"/>
                <a:gd name="T68" fmla="*/ 175 w 245"/>
                <a:gd name="T69" fmla="*/ 153 h 228"/>
                <a:gd name="T70" fmla="*/ 185 w 245"/>
                <a:gd name="T71" fmla="*/ 156 h 228"/>
                <a:gd name="T72" fmla="*/ 202 w 245"/>
                <a:gd name="T73" fmla="*/ 150 h 228"/>
                <a:gd name="T74" fmla="*/ 229 w 245"/>
                <a:gd name="T75" fmla="*/ 149 h 228"/>
                <a:gd name="T76" fmla="*/ 241 w 245"/>
                <a:gd name="T77" fmla="*/ 141 h 228"/>
                <a:gd name="T78" fmla="*/ 245 w 245"/>
                <a:gd name="T79" fmla="*/ 112 h 228"/>
                <a:gd name="T80" fmla="*/ 237 w 245"/>
                <a:gd name="T81" fmla="*/ 93 h 228"/>
                <a:gd name="T82" fmla="*/ 230 w 245"/>
                <a:gd name="T83" fmla="*/ 86 h 228"/>
                <a:gd name="T84" fmla="*/ 216 w 245"/>
                <a:gd name="T85" fmla="*/ 74 h 228"/>
                <a:gd name="T86" fmla="*/ 206 w 245"/>
                <a:gd name="T87" fmla="*/ 70 h 228"/>
                <a:gd name="T88" fmla="*/ 197 w 245"/>
                <a:gd name="T89" fmla="*/ 59 h 228"/>
                <a:gd name="T90" fmla="*/ 109 w 245"/>
                <a:gd name="T91" fmla="*/ 0 h 228"/>
                <a:gd name="T92" fmla="*/ 86 w 245"/>
                <a:gd name="T93" fmla="*/ 16 h 228"/>
                <a:gd name="T94" fmla="*/ 100 w 245"/>
                <a:gd name="T95" fmla="*/ 131 h 228"/>
                <a:gd name="T96" fmla="*/ 100 w 245"/>
                <a:gd name="T97" fmla="*/ 147 h 228"/>
                <a:gd name="T98" fmla="*/ 44 w 245"/>
                <a:gd name="T99" fmla="*/ 146 h 228"/>
                <a:gd name="T100" fmla="*/ 23 w 245"/>
                <a:gd name="T101" fmla="*/ 148 h 228"/>
                <a:gd name="T102" fmla="*/ 19 w 245"/>
                <a:gd name="T103" fmla="*/ 152 h 228"/>
                <a:gd name="T104" fmla="*/ 8 w 245"/>
                <a:gd name="T105" fmla="*/ 146 h 228"/>
                <a:gd name="T106" fmla="*/ 6 w 245"/>
                <a:gd name="T107" fmla="*/ 157 h 228"/>
                <a:gd name="T108" fmla="*/ 0 w 245"/>
                <a:gd name="T109" fmla="*/ 158 h 228"/>
                <a:gd name="T110" fmla="*/ 3 w 245"/>
                <a:gd name="T111" fmla="*/ 172 h 228"/>
                <a:gd name="T112" fmla="*/ 7 w 245"/>
                <a:gd name="T113" fmla="*/ 179 h 228"/>
                <a:gd name="T114" fmla="*/ 13 w 245"/>
                <a:gd name="T115" fmla="*/ 1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5" h="228">
                  <a:moveTo>
                    <a:pt x="13" y="194"/>
                  </a:moveTo>
                  <a:cubicBezTo>
                    <a:pt x="13" y="194"/>
                    <a:pt x="13" y="194"/>
                    <a:pt x="13" y="194"/>
                  </a:cubicBezTo>
                  <a:cubicBezTo>
                    <a:pt x="12" y="195"/>
                    <a:pt x="11" y="197"/>
                    <a:pt x="11" y="197"/>
                  </a:cubicBezTo>
                  <a:cubicBezTo>
                    <a:pt x="11" y="197"/>
                    <a:pt x="11" y="197"/>
                    <a:pt x="11" y="197"/>
                  </a:cubicBezTo>
                  <a:cubicBezTo>
                    <a:pt x="12" y="198"/>
                    <a:pt x="14" y="200"/>
                    <a:pt x="14" y="200"/>
                  </a:cubicBezTo>
                  <a:cubicBezTo>
                    <a:pt x="14" y="200"/>
                    <a:pt x="15" y="200"/>
                    <a:pt x="15" y="200"/>
                  </a:cubicBezTo>
                  <a:cubicBezTo>
                    <a:pt x="15" y="200"/>
                    <a:pt x="18" y="198"/>
                    <a:pt x="18" y="198"/>
                  </a:cubicBezTo>
                  <a:cubicBezTo>
                    <a:pt x="18" y="198"/>
                    <a:pt x="20" y="196"/>
                    <a:pt x="21" y="198"/>
                  </a:cubicBezTo>
                  <a:cubicBezTo>
                    <a:pt x="23" y="200"/>
                    <a:pt x="23" y="201"/>
                    <a:pt x="23" y="201"/>
                  </a:cubicBezTo>
                  <a:cubicBezTo>
                    <a:pt x="23" y="201"/>
                    <a:pt x="23" y="201"/>
                    <a:pt x="24" y="201"/>
                  </a:cubicBezTo>
                  <a:cubicBezTo>
                    <a:pt x="24" y="201"/>
                    <a:pt x="25" y="199"/>
                    <a:pt x="26" y="199"/>
                  </a:cubicBezTo>
                  <a:cubicBezTo>
                    <a:pt x="28" y="199"/>
                    <a:pt x="31" y="198"/>
                    <a:pt x="31" y="198"/>
                  </a:cubicBezTo>
                  <a:cubicBezTo>
                    <a:pt x="31" y="198"/>
                    <a:pt x="32" y="198"/>
                    <a:pt x="32" y="198"/>
                  </a:cubicBezTo>
                  <a:cubicBezTo>
                    <a:pt x="32" y="198"/>
                    <a:pt x="36" y="199"/>
                    <a:pt x="37" y="199"/>
                  </a:cubicBezTo>
                  <a:cubicBezTo>
                    <a:pt x="38" y="199"/>
                    <a:pt x="38" y="199"/>
                    <a:pt x="38" y="199"/>
                  </a:cubicBezTo>
                  <a:cubicBezTo>
                    <a:pt x="38" y="198"/>
                    <a:pt x="38" y="198"/>
                    <a:pt x="38" y="198"/>
                  </a:cubicBezTo>
                  <a:cubicBezTo>
                    <a:pt x="39" y="198"/>
                    <a:pt x="40" y="197"/>
                    <a:pt x="41" y="197"/>
                  </a:cubicBezTo>
                  <a:cubicBezTo>
                    <a:pt x="42" y="196"/>
                    <a:pt x="43" y="196"/>
                    <a:pt x="43" y="195"/>
                  </a:cubicBezTo>
                  <a:cubicBezTo>
                    <a:pt x="43" y="194"/>
                    <a:pt x="43" y="193"/>
                    <a:pt x="43" y="193"/>
                  </a:cubicBezTo>
                  <a:cubicBezTo>
                    <a:pt x="43" y="192"/>
                    <a:pt x="44" y="192"/>
                    <a:pt x="44" y="192"/>
                  </a:cubicBezTo>
                  <a:cubicBezTo>
                    <a:pt x="44" y="192"/>
                    <a:pt x="46" y="193"/>
                    <a:pt x="46" y="193"/>
                  </a:cubicBezTo>
                  <a:cubicBezTo>
                    <a:pt x="46" y="193"/>
                    <a:pt x="47" y="194"/>
                    <a:pt x="47" y="194"/>
                  </a:cubicBezTo>
                  <a:cubicBezTo>
                    <a:pt x="47" y="194"/>
                    <a:pt x="51" y="199"/>
                    <a:pt x="51" y="200"/>
                  </a:cubicBezTo>
                  <a:cubicBezTo>
                    <a:pt x="51" y="201"/>
                    <a:pt x="51" y="203"/>
                    <a:pt x="51" y="203"/>
                  </a:cubicBezTo>
                  <a:cubicBezTo>
                    <a:pt x="51" y="204"/>
                    <a:pt x="50" y="205"/>
                    <a:pt x="52" y="205"/>
                  </a:cubicBezTo>
                  <a:cubicBezTo>
                    <a:pt x="53" y="205"/>
                    <a:pt x="53" y="205"/>
                    <a:pt x="53" y="206"/>
                  </a:cubicBezTo>
                  <a:cubicBezTo>
                    <a:pt x="54" y="207"/>
                    <a:pt x="56" y="209"/>
                    <a:pt x="57" y="209"/>
                  </a:cubicBezTo>
                  <a:cubicBezTo>
                    <a:pt x="57" y="210"/>
                    <a:pt x="58" y="211"/>
                    <a:pt x="57" y="211"/>
                  </a:cubicBezTo>
                  <a:cubicBezTo>
                    <a:pt x="57" y="211"/>
                    <a:pt x="56" y="211"/>
                    <a:pt x="56" y="211"/>
                  </a:cubicBezTo>
                  <a:cubicBezTo>
                    <a:pt x="56" y="211"/>
                    <a:pt x="54" y="213"/>
                    <a:pt x="53" y="215"/>
                  </a:cubicBezTo>
                  <a:cubicBezTo>
                    <a:pt x="52" y="216"/>
                    <a:pt x="53" y="216"/>
                    <a:pt x="53" y="216"/>
                  </a:cubicBezTo>
                  <a:cubicBezTo>
                    <a:pt x="54" y="216"/>
                    <a:pt x="55" y="216"/>
                    <a:pt x="55" y="215"/>
                  </a:cubicBezTo>
                  <a:cubicBezTo>
                    <a:pt x="56" y="215"/>
                    <a:pt x="56" y="214"/>
                    <a:pt x="57" y="214"/>
                  </a:cubicBezTo>
                  <a:cubicBezTo>
                    <a:pt x="57" y="214"/>
                    <a:pt x="59" y="215"/>
                    <a:pt x="59" y="216"/>
                  </a:cubicBezTo>
                  <a:cubicBezTo>
                    <a:pt x="59" y="218"/>
                    <a:pt x="58" y="221"/>
                    <a:pt x="59" y="223"/>
                  </a:cubicBezTo>
                  <a:cubicBezTo>
                    <a:pt x="60" y="224"/>
                    <a:pt x="62" y="226"/>
                    <a:pt x="63" y="228"/>
                  </a:cubicBezTo>
                  <a:cubicBezTo>
                    <a:pt x="63" y="227"/>
                    <a:pt x="64" y="227"/>
                    <a:pt x="64" y="227"/>
                  </a:cubicBezTo>
                  <a:cubicBezTo>
                    <a:pt x="65" y="227"/>
                    <a:pt x="66" y="226"/>
                    <a:pt x="66" y="225"/>
                  </a:cubicBezTo>
                  <a:cubicBezTo>
                    <a:pt x="67" y="225"/>
                    <a:pt x="67" y="224"/>
                    <a:pt x="68" y="224"/>
                  </a:cubicBezTo>
                  <a:cubicBezTo>
                    <a:pt x="69" y="223"/>
                    <a:pt x="70" y="224"/>
                    <a:pt x="72" y="225"/>
                  </a:cubicBezTo>
                  <a:cubicBezTo>
                    <a:pt x="72" y="225"/>
                    <a:pt x="72" y="225"/>
                    <a:pt x="73" y="226"/>
                  </a:cubicBezTo>
                  <a:cubicBezTo>
                    <a:pt x="73" y="226"/>
                    <a:pt x="73" y="227"/>
                    <a:pt x="74" y="227"/>
                  </a:cubicBezTo>
                  <a:cubicBezTo>
                    <a:pt x="75" y="227"/>
                    <a:pt x="76" y="227"/>
                    <a:pt x="77" y="227"/>
                  </a:cubicBezTo>
                  <a:cubicBezTo>
                    <a:pt x="77" y="228"/>
                    <a:pt x="78" y="227"/>
                    <a:pt x="78" y="227"/>
                  </a:cubicBezTo>
                  <a:cubicBezTo>
                    <a:pt x="78" y="226"/>
                    <a:pt x="78" y="225"/>
                    <a:pt x="79" y="225"/>
                  </a:cubicBezTo>
                  <a:cubicBezTo>
                    <a:pt x="81" y="225"/>
                    <a:pt x="82" y="225"/>
                    <a:pt x="82" y="225"/>
                  </a:cubicBezTo>
                  <a:cubicBezTo>
                    <a:pt x="83" y="225"/>
                    <a:pt x="83" y="225"/>
                    <a:pt x="83" y="224"/>
                  </a:cubicBezTo>
                  <a:cubicBezTo>
                    <a:pt x="83" y="223"/>
                    <a:pt x="82" y="222"/>
                    <a:pt x="83" y="221"/>
                  </a:cubicBezTo>
                  <a:cubicBezTo>
                    <a:pt x="83" y="220"/>
                    <a:pt x="84" y="220"/>
                    <a:pt x="84" y="220"/>
                  </a:cubicBezTo>
                  <a:cubicBezTo>
                    <a:pt x="85" y="221"/>
                    <a:pt x="86" y="221"/>
                    <a:pt x="86" y="221"/>
                  </a:cubicBezTo>
                  <a:cubicBezTo>
                    <a:pt x="86" y="221"/>
                    <a:pt x="87" y="221"/>
                    <a:pt x="86" y="221"/>
                  </a:cubicBezTo>
                  <a:cubicBezTo>
                    <a:pt x="86" y="220"/>
                    <a:pt x="86" y="220"/>
                    <a:pt x="87" y="220"/>
                  </a:cubicBezTo>
                  <a:cubicBezTo>
                    <a:pt x="87" y="220"/>
                    <a:pt x="88" y="220"/>
                    <a:pt x="88" y="219"/>
                  </a:cubicBezTo>
                  <a:cubicBezTo>
                    <a:pt x="89" y="219"/>
                    <a:pt x="89" y="219"/>
                    <a:pt x="89" y="220"/>
                  </a:cubicBezTo>
                  <a:cubicBezTo>
                    <a:pt x="89" y="220"/>
                    <a:pt x="89" y="225"/>
                    <a:pt x="89" y="226"/>
                  </a:cubicBezTo>
                  <a:cubicBezTo>
                    <a:pt x="89" y="227"/>
                    <a:pt x="90" y="227"/>
                    <a:pt x="90" y="227"/>
                  </a:cubicBezTo>
                  <a:cubicBezTo>
                    <a:pt x="91" y="227"/>
                    <a:pt x="93" y="227"/>
                    <a:pt x="94" y="226"/>
                  </a:cubicBezTo>
                  <a:cubicBezTo>
                    <a:pt x="95" y="224"/>
                    <a:pt x="96" y="223"/>
                    <a:pt x="96" y="223"/>
                  </a:cubicBezTo>
                  <a:cubicBezTo>
                    <a:pt x="97" y="224"/>
                    <a:pt x="99" y="223"/>
                    <a:pt x="100" y="224"/>
                  </a:cubicBezTo>
                  <a:cubicBezTo>
                    <a:pt x="100" y="223"/>
                    <a:pt x="100" y="223"/>
                    <a:pt x="100" y="222"/>
                  </a:cubicBezTo>
                  <a:cubicBezTo>
                    <a:pt x="100" y="222"/>
                    <a:pt x="101" y="220"/>
                    <a:pt x="101" y="219"/>
                  </a:cubicBezTo>
                  <a:cubicBezTo>
                    <a:pt x="100" y="218"/>
                    <a:pt x="100" y="215"/>
                    <a:pt x="100" y="215"/>
                  </a:cubicBezTo>
                  <a:cubicBezTo>
                    <a:pt x="100" y="215"/>
                    <a:pt x="100" y="214"/>
                    <a:pt x="100" y="214"/>
                  </a:cubicBezTo>
                  <a:cubicBezTo>
                    <a:pt x="101" y="214"/>
                    <a:pt x="103" y="213"/>
                    <a:pt x="103" y="212"/>
                  </a:cubicBezTo>
                  <a:cubicBezTo>
                    <a:pt x="103" y="211"/>
                    <a:pt x="104" y="209"/>
                    <a:pt x="104" y="208"/>
                  </a:cubicBezTo>
                  <a:cubicBezTo>
                    <a:pt x="104" y="208"/>
                    <a:pt x="104" y="204"/>
                    <a:pt x="104" y="204"/>
                  </a:cubicBezTo>
                  <a:cubicBezTo>
                    <a:pt x="104" y="204"/>
                    <a:pt x="103" y="204"/>
                    <a:pt x="103" y="204"/>
                  </a:cubicBezTo>
                  <a:cubicBezTo>
                    <a:pt x="103" y="203"/>
                    <a:pt x="101" y="203"/>
                    <a:pt x="102" y="203"/>
                  </a:cubicBezTo>
                  <a:cubicBezTo>
                    <a:pt x="102" y="202"/>
                    <a:pt x="103" y="202"/>
                    <a:pt x="104" y="202"/>
                  </a:cubicBezTo>
                  <a:cubicBezTo>
                    <a:pt x="105" y="201"/>
                    <a:pt x="108" y="200"/>
                    <a:pt x="108" y="200"/>
                  </a:cubicBezTo>
                  <a:cubicBezTo>
                    <a:pt x="108" y="200"/>
                    <a:pt x="110" y="200"/>
                    <a:pt x="111" y="200"/>
                  </a:cubicBezTo>
                  <a:cubicBezTo>
                    <a:pt x="111" y="200"/>
                    <a:pt x="112" y="199"/>
                    <a:pt x="113" y="199"/>
                  </a:cubicBezTo>
                  <a:cubicBezTo>
                    <a:pt x="114" y="198"/>
                    <a:pt x="116" y="196"/>
                    <a:pt x="116" y="196"/>
                  </a:cubicBezTo>
                  <a:cubicBezTo>
                    <a:pt x="116" y="196"/>
                    <a:pt x="116" y="195"/>
                    <a:pt x="116" y="195"/>
                  </a:cubicBezTo>
                  <a:cubicBezTo>
                    <a:pt x="116" y="194"/>
                    <a:pt x="115" y="190"/>
                    <a:pt x="115" y="190"/>
                  </a:cubicBezTo>
                  <a:cubicBezTo>
                    <a:pt x="115" y="190"/>
                    <a:pt x="115" y="189"/>
                    <a:pt x="116" y="189"/>
                  </a:cubicBezTo>
                  <a:cubicBezTo>
                    <a:pt x="117" y="189"/>
                    <a:pt x="119" y="189"/>
                    <a:pt x="119" y="189"/>
                  </a:cubicBezTo>
                  <a:cubicBezTo>
                    <a:pt x="119" y="189"/>
                    <a:pt x="119" y="189"/>
                    <a:pt x="119" y="188"/>
                  </a:cubicBezTo>
                  <a:cubicBezTo>
                    <a:pt x="119" y="187"/>
                    <a:pt x="119" y="186"/>
                    <a:pt x="119" y="186"/>
                  </a:cubicBezTo>
                  <a:cubicBezTo>
                    <a:pt x="119" y="186"/>
                    <a:pt x="119" y="185"/>
                    <a:pt x="119" y="185"/>
                  </a:cubicBezTo>
                  <a:cubicBezTo>
                    <a:pt x="119" y="185"/>
                    <a:pt x="118" y="185"/>
                    <a:pt x="118" y="184"/>
                  </a:cubicBezTo>
                  <a:cubicBezTo>
                    <a:pt x="118" y="184"/>
                    <a:pt x="119" y="182"/>
                    <a:pt x="119" y="181"/>
                  </a:cubicBezTo>
                  <a:cubicBezTo>
                    <a:pt x="120" y="181"/>
                    <a:pt x="122" y="178"/>
                    <a:pt x="122" y="178"/>
                  </a:cubicBezTo>
                  <a:cubicBezTo>
                    <a:pt x="122" y="178"/>
                    <a:pt x="123" y="177"/>
                    <a:pt x="123" y="177"/>
                  </a:cubicBezTo>
                  <a:cubicBezTo>
                    <a:pt x="123" y="178"/>
                    <a:pt x="124" y="179"/>
                    <a:pt x="125" y="180"/>
                  </a:cubicBezTo>
                  <a:cubicBezTo>
                    <a:pt x="125" y="180"/>
                    <a:pt x="130" y="182"/>
                    <a:pt x="130" y="182"/>
                  </a:cubicBezTo>
                  <a:cubicBezTo>
                    <a:pt x="130" y="182"/>
                    <a:pt x="130" y="183"/>
                    <a:pt x="131" y="182"/>
                  </a:cubicBezTo>
                  <a:cubicBezTo>
                    <a:pt x="132" y="181"/>
                    <a:pt x="132" y="181"/>
                    <a:pt x="133" y="181"/>
                  </a:cubicBezTo>
                  <a:cubicBezTo>
                    <a:pt x="133" y="181"/>
                    <a:pt x="134" y="181"/>
                    <a:pt x="134" y="180"/>
                  </a:cubicBezTo>
                  <a:cubicBezTo>
                    <a:pt x="133" y="180"/>
                    <a:pt x="133" y="175"/>
                    <a:pt x="133" y="175"/>
                  </a:cubicBezTo>
                  <a:cubicBezTo>
                    <a:pt x="133" y="174"/>
                    <a:pt x="133" y="174"/>
                    <a:pt x="134" y="174"/>
                  </a:cubicBezTo>
                  <a:cubicBezTo>
                    <a:pt x="134" y="175"/>
                    <a:pt x="137" y="175"/>
                    <a:pt x="137" y="175"/>
                  </a:cubicBezTo>
                  <a:cubicBezTo>
                    <a:pt x="137" y="175"/>
                    <a:pt x="138" y="175"/>
                    <a:pt x="138" y="175"/>
                  </a:cubicBezTo>
                  <a:cubicBezTo>
                    <a:pt x="138" y="174"/>
                    <a:pt x="139" y="173"/>
                    <a:pt x="139" y="172"/>
                  </a:cubicBezTo>
                  <a:cubicBezTo>
                    <a:pt x="139" y="172"/>
                    <a:pt x="142" y="168"/>
                    <a:pt x="143" y="167"/>
                  </a:cubicBezTo>
                  <a:cubicBezTo>
                    <a:pt x="144" y="167"/>
                    <a:pt x="146" y="166"/>
                    <a:pt x="147" y="166"/>
                  </a:cubicBezTo>
                  <a:cubicBezTo>
                    <a:pt x="149" y="166"/>
                    <a:pt x="149" y="167"/>
                    <a:pt x="149" y="167"/>
                  </a:cubicBezTo>
                  <a:cubicBezTo>
                    <a:pt x="150" y="167"/>
                    <a:pt x="150" y="168"/>
                    <a:pt x="151" y="167"/>
                  </a:cubicBezTo>
                  <a:cubicBezTo>
                    <a:pt x="151" y="167"/>
                    <a:pt x="152" y="166"/>
                    <a:pt x="152" y="165"/>
                  </a:cubicBezTo>
                  <a:cubicBezTo>
                    <a:pt x="152" y="165"/>
                    <a:pt x="152" y="163"/>
                    <a:pt x="153" y="163"/>
                  </a:cubicBezTo>
                  <a:cubicBezTo>
                    <a:pt x="154" y="163"/>
                    <a:pt x="156" y="163"/>
                    <a:pt x="156" y="162"/>
                  </a:cubicBezTo>
                  <a:cubicBezTo>
                    <a:pt x="157" y="162"/>
                    <a:pt x="166" y="158"/>
                    <a:pt x="166" y="157"/>
                  </a:cubicBezTo>
                  <a:cubicBezTo>
                    <a:pt x="167" y="157"/>
                    <a:pt x="170" y="154"/>
                    <a:pt x="170" y="154"/>
                  </a:cubicBezTo>
                  <a:cubicBezTo>
                    <a:pt x="170" y="154"/>
                    <a:pt x="171" y="153"/>
                    <a:pt x="171" y="153"/>
                  </a:cubicBezTo>
                  <a:cubicBezTo>
                    <a:pt x="172" y="153"/>
                    <a:pt x="174" y="153"/>
                    <a:pt x="175" y="153"/>
                  </a:cubicBezTo>
                  <a:cubicBezTo>
                    <a:pt x="175" y="153"/>
                    <a:pt x="179" y="154"/>
                    <a:pt x="179" y="154"/>
                  </a:cubicBezTo>
                  <a:cubicBezTo>
                    <a:pt x="180" y="155"/>
                    <a:pt x="184" y="156"/>
                    <a:pt x="184" y="156"/>
                  </a:cubicBezTo>
                  <a:cubicBezTo>
                    <a:pt x="184" y="156"/>
                    <a:pt x="185" y="156"/>
                    <a:pt x="185" y="156"/>
                  </a:cubicBezTo>
                  <a:cubicBezTo>
                    <a:pt x="185" y="156"/>
                    <a:pt x="185" y="156"/>
                    <a:pt x="186" y="156"/>
                  </a:cubicBezTo>
                  <a:cubicBezTo>
                    <a:pt x="187" y="155"/>
                    <a:pt x="190" y="154"/>
                    <a:pt x="190" y="154"/>
                  </a:cubicBezTo>
                  <a:cubicBezTo>
                    <a:pt x="190" y="154"/>
                    <a:pt x="200" y="151"/>
                    <a:pt x="202" y="150"/>
                  </a:cubicBezTo>
                  <a:cubicBezTo>
                    <a:pt x="205" y="150"/>
                    <a:pt x="215" y="150"/>
                    <a:pt x="216" y="150"/>
                  </a:cubicBezTo>
                  <a:cubicBezTo>
                    <a:pt x="217" y="150"/>
                    <a:pt x="225" y="149"/>
                    <a:pt x="225" y="149"/>
                  </a:cubicBezTo>
                  <a:cubicBezTo>
                    <a:pt x="226" y="149"/>
                    <a:pt x="228" y="149"/>
                    <a:pt x="229" y="149"/>
                  </a:cubicBezTo>
                  <a:cubicBezTo>
                    <a:pt x="230" y="149"/>
                    <a:pt x="232" y="149"/>
                    <a:pt x="233" y="149"/>
                  </a:cubicBezTo>
                  <a:cubicBezTo>
                    <a:pt x="234" y="149"/>
                    <a:pt x="237" y="147"/>
                    <a:pt x="238" y="145"/>
                  </a:cubicBezTo>
                  <a:cubicBezTo>
                    <a:pt x="240" y="143"/>
                    <a:pt x="239" y="144"/>
                    <a:pt x="241" y="141"/>
                  </a:cubicBezTo>
                  <a:cubicBezTo>
                    <a:pt x="242" y="138"/>
                    <a:pt x="244" y="134"/>
                    <a:pt x="244" y="130"/>
                  </a:cubicBezTo>
                  <a:cubicBezTo>
                    <a:pt x="245" y="125"/>
                    <a:pt x="245" y="121"/>
                    <a:pt x="245" y="119"/>
                  </a:cubicBezTo>
                  <a:cubicBezTo>
                    <a:pt x="245" y="118"/>
                    <a:pt x="245" y="114"/>
                    <a:pt x="245" y="112"/>
                  </a:cubicBezTo>
                  <a:cubicBezTo>
                    <a:pt x="245" y="111"/>
                    <a:pt x="244" y="101"/>
                    <a:pt x="244" y="100"/>
                  </a:cubicBezTo>
                  <a:cubicBezTo>
                    <a:pt x="245" y="98"/>
                    <a:pt x="244" y="94"/>
                    <a:pt x="244" y="92"/>
                  </a:cubicBezTo>
                  <a:cubicBezTo>
                    <a:pt x="241" y="92"/>
                    <a:pt x="239" y="93"/>
                    <a:pt x="237" y="93"/>
                  </a:cubicBezTo>
                  <a:cubicBezTo>
                    <a:pt x="234" y="93"/>
                    <a:pt x="229" y="92"/>
                    <a:pt x="228" y="92"/>
                  </a:cubicBezTo>
                  <a:cubicBezTo>
                    <a:pt x="227" y="91"/>
                    <a:pt x="229" y="90"/>
                    <a:pt x="230" y="88"/>
                  </a:cubicBezTo>
                  <a:cubicBezTo>
                    <a:pt x="230" y="87"/>
                    <a:pt x="230" y="86"/>
                    <a:pt x="230" y="86"/>
                  </a:cubicBezTo>
                  <a:cubicBezTo>
                    <a:pt x="229" y="85"/>
                    <a:pt x="230" y="83"/>
                    <a:pt x="229" y="82"/>
                  </a:cubicBezTo>
                  <a:cubicBezTo>
                    <a:pt x="229" y="80"/>
                    <a:pt x="227" y="79"/>
                    <a:pt x="224" y="79"/>
                  </a:cubicBezTo>
                  <a:cubicBezTo>
                    <a:pt x="220" y="78"/>
                    <a:pt x="217" y="75"/>
                    <a:pt x="216" y="74"/>
                  </a:cubicBezTo>
                  <a:cubicBezTo>
                    <a:pt x="215" y="73"/>
                    <a:pt x="214" y="74"/>
                    <a:pt x="214" y="74"/>
                  </a:cubicBezTo>
                  <a:cubicBezTo>
                    <a:pt x="214" y="75"/>
                    <a:pt x="213" y="74"/>
                    <a:pt x="213" y="74"/>
                  </a:cubicBezTo>
                  <a:cubicBezTo>
                    <a:pt x="208" y="74"/>
                    <a:pt x="206" y="72"/>
                    <a:pt x="206" y="70"/>
                  </a:cubicBezTo>
                  <a:cubicBezTo>
                    <a:pt x="205" y="68"/>
                    <a:pt x="204" y="68"/>
                    <a:pt x="202" y="68"/>
                  </a:cubicBezTo>
                  <a:cubicBezTo>
                    <a:pt x="200" y="67"/>
                    <a:pt x="199" y="67"/>
                    <a:pt x="199" y="64"/>
                  </a:cubicBezTo>
                  <a:cubicBezTo>
                    <a:pt x="200" y="62"/>
                    <a:pt x="198" y="60"/>
                    <a:pt x="197" y="59"/>
                  </a:cubicBezTo>
                  <a:cubicBezTo>
                    <a:pt x="195" y="58"/>
                    <a:pt x="192" y="56"/>
                    <a:pt x="190" y="55"/>
                  </a:cubicBezTo>
                  <a:cubicBezTo>
                    <a:pt x="188" y="54"/>
                    <a:pt x="146" y="26"/>
                    <a:pt x="137" y="19"/>
                  </a:cubicBezTo>
                  <a:cubicBezTo>
                    <a:pt x="133" y="16"/>
                    <a:pt x="122" y="9"/>
                    <a:pt x="109" y="0"/>
                  </a:cubicBezTo>
                  <a:cubicBezTo>
                    <a:pt x="101" y="0"/>
                    <a:pt x="85" y="0"/>
                    <a:pt x="85" y="0"/>
                  </a:cubicBezTo>
                  <a:cubicBezTo>
                    <a:pt x="84" y="0"/>
                    <a:pt x="84" y="0"/>
                    <a:pt x="84" y="0"/>
                  </a:cubicBezTo>
                  <a:cubicBezTo>
                    <a:pt x="86" y="16"/>
                    <a:pt x="86" y="16"/>
                    <a:pt x="86" y="16"/>
                  </a:cubicBezTo>
                  <a:cubicBezTo>
                    <a:pt x="86" y="16"/>
                    <a:pt x="90" y="51"/>
                    <a:pt x="90" y="52"/>
                  </a:cubicBezTo>
                  <a:cubicBezTo>
                    <a:pt x="90" y="52"/>
                    <a:pt x="95" y="93"/>
                    <a:pt x="95" y="93"/>
                  </a:cubicBezTo>
                  <a:cubicBezTo>
                    <a:pt x="95" y="93"/>
                    <a:pt x="100" y="130"/>
                    <a:pt x="100" y="131"/>
                  </a:cubicBezTo>
                  <a:cubicBezTo>
                    <a:pt x="100" y="132"/>
                    <a:pt x="100" y="133"/>
                    <a:pt x="101" y="134"/>
                  </a:cubicBezTo>
                  <a:cubicBezTo>
                    <a:pt x="102" y="134"/>
                    <a:pt x="102" y="135"/>
                    <a:pt x="102" y="136"/>
                  </a:cubicBezTo>
                  <a:cubicBezTo>
                    <a:pt x="102" y="138"/>
                    <a:pt x="100" y="146"/>
                    <a:pt x="100" y="147"/>
                  </a:cubicBezTo>
                  <a:cubicBezTo>
                    <a:pt x="100" y="147"/>
                    <a:pt x="99" y="147"/>
                    <a:pt x="99" y="147"/>
                  </a:cubicBezTo>
                  <a:cubicBezTo>
                    <a:pt x="99" y="147"/>
                    <a:pt x="47" y="147"/>
                    <a:pt x="46" y="147"/>
                  </a:cubicBezTo>
                  <a:cubicBezTo>
                    <a:pt x="46" y="147"/>
                    <a:pt x="45" y="147"/>
                    <a:pt x="44" y="146"/>
                  </a:cubicBezTo>
                  <a:cubicBezTo>
                    <a:pt x="44" y="145"/>
                    <a:pt x="44" y="145"/>
                    <a:pt x="43" y="145"/>
                  </a:cubicBezTo>
                  <a:cubicBezTo>
                    <a:pt x="41" y="145"/>
                    <a:pt x="42" y="148"/>
                    <a:pt x="42" y="148"/>
                  </a:cubicBezTo>
                  <a:cubicBezTo>
                    <a:pt x="42" y="148"/>
                    <a:pt x="24" y="148"/>
                    <a:pt x="23" y="148"/>
                  </a:cubicBezTo>
                  <a:cubicBezTo>
                    <a:pt x="23" y="148"/>
                    <a:pt x="22" y="148"/>
                    <a:pt x="22" y="148"/>
                  </a:cubicBezTo>
                  <a:cubicBezTo>
                    <a:pt x="22" y="148"/>
                    <a:pt x="20" y="152"/>
                    <a:pt x="20" y="152"/>
                  </a:cubicBezTo>
                  <a:cubicBezTo>
                    <a:pt x="20" y="153"/>
                    <a:pt x="19" y="152"/>
                    <a:pt x="19" y="152"/>
                  </a:cubicBezTo>
                  <a:cubicBezTo>
                    <a:pt x="18" y="150"/>
                    <a:pt x="12" y="146"/>
                    <a:pt x="11" y="145"/>
                  </a:cubicBezTo>
                  <a:cubicBezTo>
                    <a:pt x="11" y="145"/>
                    <a:pt x="10" y="145"/>
                    <a:pt x="10" y="145"/>
                  </a:cubicBezTo>
                  <a:cubicBezTo>
                    <a:pt x="10" y="145"/>
                    <a:pt x="9" y="146"/>
                    <a:pt x="8" y="146"/>
                  </a:cubicBezTo>
                  <a:cubicBezTo>
                    <a:pt x="8" y="146"/>
                    <a:pt x="8" y="147"/>
                    <a:pt x="8" y="147"/>
                  </a:cubicBezTo>
                  <a:cubicBezTo>
                    <a:pt x="8" y="147"/>
                    <a:pt x="7" y="152"/>
                    <a:pt x="7" y="154"/>
                  </a:cubicBezTo>
                  <a:cubicBezTo>
                    <a:pt x="7" y="155"/>
                    <a:pt x="6" y="156"/>
                    <a:pt x="6" y="157"/>
                  </a:cubicBezTo>
                  <a:cubicBezTo>
                    <a:pt x="5" y="157"/>
                    <a:pt x="4" y="157"/>
                    <a:pt x="4" y="158"/>
                  </a:cubicBezTo>
                  <a:cubicBezTo>
                    <a:pt x="3" y="159"/>
                    <a:pt x="3" y="159"/>
                    <a:pt x="2" y="159"/>
                  </a:cubicBezTo>
                  <a:cubicBezTo>
                    <a:pt x="2" y="159"/>
                    <a:pt x="1" y="158"/>
                    <a:pt x="0" y="158"/>
                  </a:cubicBezTo>
                  <a:cubicBezTo>
                    <a:pt x="0" y="158"/>
                    <a:pt x="0" y="158"/>
                    <a:pt x="0" y="158"/>
                  </a:cubicBezTo>
                  <a:cubicBezTo>
                    <a:pt x="0" y="160"/>
                    <a:pt x="1" y="162"/>
                    <a:pt x="1" y="163"/>
                  </a:cubicBezTo>
                  <a:cubicBezTo>
                    <a:pt x="1" y="165"/>
                    <a:pt x="3" y="171"/>
                    <a:pt x="3" y="172"/>
                  </a:cubicBezTo>
                  <a:cubicBezTo>
                    <a:pt x="4" y="173"/>
                    <a:pt x="4" y="174"/>
                    <a:pt x="3" y="174"/>
                  </a:cubicBezTo>
                  <a:cubicBezTo>
                    <a:pt x="3" y="174"/>
                    <a:pt x="2" y="174"/>
                    <a:pt x="3" y="175"/>
                  </a:cubicBezTo>
                  <a:cubicBezTo>
                    <a:pt x="4" y="176"/>
                    <a:pt x="7" y="179"/>
                    <a:pt x="7" y="179"/>
                  </a:cubicBezTo>
                  <a:cubicBezTo>
                    <a:pt x="7" y="179"/>
                    <a:pt x="7" y="180"/>
                    <a:pt x="7" y="179"/>
                  </a:cubicBezTo>
                  <a:cubicBezTo>
                    <a:pt x="8" y="178"/>
                    <a:pt x="9" y="179"/>
                    <a:pt x="9" y="180"/>
                  </a:cubicBezTo>
                  <a:cubicBezTo>
                    <a:pt x="10" y="181"/>
                    <a:pt x="13" y="183"/>
                    <a:pt x="13" y="187"/>
                  </a:cubicBezTo>
                  <a:cubicBezTo>
                    <a:pt x="13" y="189"/>
                    <a:pt x="13" y="192"/>
                    <a:pt x="13" y="19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6" name="Freeform 976">
              <a:extLst>
                <a:ext uri="{FF2B5EF4-FFF2-40B4-BE49-F238E27FC236}">
                  <a16:creationId xmlns:a16="http://schemas.microsoft.com/office/drawing/2014/main" id="{07EF09E3-0DF6-46D8-BC0E-1383D0A645D9}"/>
                </a:ext>
              </a:extLst>
            </p:cNvPr>
            <p:cNvSpPr>
              <a:spLocks/>
            </p:cNvSpPr>
            <p:nvPr/>
          </p:nvSpPr>
          <p:spPr bwMode="auto">
            <a:xfrm>
              <a:off x="3157" y="2399"/>
              <a:ext cx="61" cy="15"/>
            </a:xfrm>
            <a:custGeom>
              <a:avLst/>
              <a:gdLst>
                <a:gd name="T0" fmla="*/ 14 w 44"/>
                <a:gd name="T1" fmla="*/ 9 h 11"/>
                <a:gd name="T2" fmla="*/ 15 w 44"/>
                <a:gd name="T3" fmla="*/ 8 h 11"/>
                <a:gd name="T4" fmla="*/ 17 w 44"/>
                <a:gd name="T5" fmla="*/ 8 h 11"/>
                <a:gd name="T6" fmla="*/ 24 w 44"/>
                <a:gd name="T7" fmla="*/ 4 h 11"/>
                <a:gd name="T8" fmla="*/ 25 w 44"/>
                <a:gd name="T9" fmla="*/ 4 h 11"/>
                <a:gd name="T10" fmla="*/ 32 w 44"/>
                <a:gd name="T11" fmla="*/ 6 h 11"/>
                <a:gd name="T12" fmla="*/ 34 w 44"/>
                <a:gd name="T13" fmla="*/ 7 h 11"/>
                <a:gd name="T14" fmla="*/ 38 w 44"/>
                <a:gd name="T15" fmla="*/ 9 h 11"/>
                <a:gd name="T16" fmla="*/ 43 w 44"/>
                <a:gd name="T17" fmla="*/ 7 h 11"/>
                <a:gd name="T18" fmla="*/ 44 w 44"/>
                <a:gd name="T19" fmla="*/ 5 h 11"/>
                <a:gd name="T20" fmla="*/ 43 w 44"/>
                <a:gd name="T21" fmla="*/ 4 h 11"/>
                <a:gd name="T22" fmla="*/ 36 w 44"/>
                <a:gd name="T23" fmla="*/ 4 h 11"/>
                <a:gd name="T24" fmla="*/ 34 w 44"/>
                <a:gd name="T25" fmla="*/ 4 h 11"/>
                <a:gd name="T26" fmla="*/ 30 w 44"/>
                <a:gd name="T27" fmla="*/ 0 h 11"/>
                <a:gd name="T28" fmla="*/ 28 w 44"/>
                <a:gd name="T29" fmla="*/ 0 h 11"/>
                <a:gd name="T30" fmla="*/ 23 w 44"/>
                <a:gd name="T31" fmla="*/ 0 h 11"/>
                <a:gd name="T32" fmla="*/ 20 w 44"/>
                <a:gd name="T33" fmla="*/ 2 h 11"/>
                <a:gd name="T34" fmla="*/ 19 w 44"/>
                <a:gd name="T35" fmla="*/ 2 h 11"/>
                <a:gd name="T36" fmla="*/ 12 w 44"/>
                <a:gd name="T37" fmla="*/ 3 h 11"/>
                <a:gd name="T38" fmla="*/ 4 w 44"/>
                <a:gd name="T39" fmla="*/ 3 h 11"/>
                <a:gd name="T40" fmla="*/ 5 w 44"/>
                <a:gd name="T41" fmla="*/ 5 h 11"/>
                <a:gd name="T42" fmla="*/ 8 w 44"/>
                <a:gd name="T43" fmla="*/ 6 h 11"/>
                <a:gd name="T44" fmla="*/ 11 w 44"/>
                <a:gd name="T45" fmla="*/ 5 h 11"/>
                <a:gd name="T46" fmla="*/ 11 w 44"/>
                <a:gd name="T47" fmla="*/ 5 h 11"/>
                <a:gd name="T48" fmla="*/ 9 w 44"/>
                <a:gd name="T49" fmla="*/ 7 h 11"/>
                <a:gd name="T50" fmla="*/ 8 w 44"/>
                <a:gd name="T51" fmla="*/ 8 h 11"/>
                <a:gd name="T52" fmla="*/ 4 w 44"/>
                <a:gd name="T53" fmla="*/ 7 h 11"/>
                <a:gd name="T54" fmla="*/ 1 w 44"/>
                <a:gd name="T55" fmla="*/ 5 h 11"/>
                <a:gd name="T56" fmla="*/ 0 w 44"/>
                <a:gd name="T57" fmla="*/ 8 h 11"/>
                <a:gd name="T58" fmla="*/ 1 w 44"/>
                <a:gd name="T59" fmla="*/ 10 h 11"/>
                <a:gd name="T60" fmla="*/ 2 w 44"/>
                <a:gd name="T61" fmla="*/ 11 h 11"/>
                <a:gd name="T62" fmla="*/ 13 w 44"/>
                <a:gd name="T63" fmla="*/ 10 h 11"/>
                <a:gd name="T64" fmla="*/ 14 w 44"/>
                <a:gd name="T65"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11">
                  <a:moveTo>
                    <a:pt x="14" y="9"/>
                  </a:moveTo>
                  <a:cubicBezTo>
                    <a:pt x="15" y="8"/>
                    <a:pt x="15" y="8"/>
                    <a:pt x="15" y="8"/>
                  </a:cubicBezTo>
                  <a:cubicBezTo>
                    <a:pt x="17" y="8"/>
                    <a:pt x="17" y="8"/>
                    <a:pt x="17" y="8"/>
                  </a:cubicBezTo>
                  <a:cubicBezTo>
                    <a:pt x="22" y="7"/>
                    <a:pt x="24" y="4"/>
                    <a:pt x="24" y="4"/>
                  </a:cubicBezTo>
                  <a:cubicBezTo>
                    <a:pt x="24" y="4"/>
                    <a:pt x="25" y="4"/>
                    <a:pt x="25" y="4"/>
                  </a:cubicBezTo>
                  <a:cubicBezTo>
                    <a:pt x="25" y="4"/>
                    <a:pt x="32" y="6"/>
                    <a:pt x="32" y="6"/>
                  </a:cubicBezTo>
                  <a:cubicBezTo>
                    <a:pt x="32" y="6"/>
                    <a:pt x="33" y="7"/>
                    <a:pt x="34" y="7"/>
                  </a:cubicBezTo>
                  <a:cubicBezTo>
                    <a:pt x="34" y="8"/>
                    <a:pt x="37" y="8"/>
                    <a:pt x="38" y="9"/>
                  </a:cubicBezTo>
                  <a:cubicBezTo>
                    <a:pt x="39" y="9"/>
                    <a:pt x="42" y="8"/>
                    <a:pt x="43" y="7"/>
                  </a:cubicBezTo>
                  <a:cubicBezTo>
                    <a:pt x="44" y="6"/>
                    <a:pt x="44" y="5"/>
                    <a:pt x="44" y="5"/>
                  </a:cubicBezTo>
                  <a:cubicBezTo>
                    <a:pt x="44" y="4"/>
                    <a:pt x="43" y="4"/>
                    <a:pt x="43" y="4"/>
                  </a:cubicBezTo>
                  <a:cubicBezTo>
                    <a:pt x="43" y="4"/>
                    <a:pt x="36" y="4"/>
                    <a:pt x="36" y="4"/>
                  </a:cubicBezTo>
                  <a:cubicBezTo>
                    <a:pt x="35" y="4"/>
                    <a:pt x="34" y="4"/>
                    <a:pt x="34" y="4"/>
                  </a:cubicBezTo>
                  <a:cubicBezTo>
                    <a:pt x="34" y="4"/>
                    <a:pt x="30" y="1"/>
                    <a:pt x="30" y="0"/>
                  </a:cubicBezTo>
                  <a:cubicBezTo>
                    <a:pt x="29" y="0"/>
                    <a:pt x="28" y="0"/>
                    <a:pt x="28" y="0"/>
                  </a:cubicBezTo>
                  <a:cubicBezTo>
                    <a:pt x="28" y="0"/>
                    <a:pt x="23" y="0"/>
                    <a:pt x="23" y="0"/>
                  </a:cubicBezTo>
                  <a:cubicBezTo>
                    <a:pt x="22" y="0"/>
                    <a:pt x="21" y="1"/>
                    <a:pt x="20" y="2"/>
                  </a:cubicBezTo>
                  <a:cubicBezTo>
                    <a:pt x="20" y="2"/>
                    <a:pt x="19" y="2"/>
                    <a:pt x="19" y="2"/>
                  </a:cubicBezTo>
                  <a:cubicBezTo>
                    <a:pt x="19" y="2"/>
                    <a:pt x="12" y="3"/>
                    <a:pt x="12" y="3"/>
                  </a:cubicBezTo>
                  <a:cubicBezTo>
                    <a:pt x="11" y="3"/>
                    <a:pt x="7" y="3"/>
                    <a:pt x="4" y="3"/>
                  </a:cubicBezTo>
                  <a:cubicBezTo>
                    <a:pt x="4" y="4"/>
                    <a:pt x="4" y="4"/>
                    <a:pt x="5" y="5"/>
                  </a:cubicBezTo>
                  <a:cubicBezTo>
                    <a:pt x="6" y="7"/>
                    <a:pt x="7" y="7"/>
                    <a:pt x="8" y="6"/>
                  </a:cubicBezTo>
                  <a:cubicBezTo>
                    <a:pt x="9" y="5"/>
                    <a:pt x="9" y="5"/>
                    <a:pt x="11" y="5"/>
                  </a:cubicBezTo>
                  <a:cubicBezTo>
                    <a:pt x="13" y="5"/>
                    <a:pt x="17" y="5"/>
                    <a:pt x="11" y="5"/>
                  </a:cubicBezTo>
                  <a:cubicBezTo>
                    <a:pt x="11" y="5"/>
                    <a:pt x="9" y="6"/>
                    <a:pt x="9" y="7"/>
                  </a:cubicBezTo>
                  <a:cubicBezTo>
                    <a:pt x="10" y="8"/>
                    <a:pt x="10" y="7"/>
                    <a:pt x="8" y="8"/>
                  </a:cubicBezTo>
                  <a:cubicBezTo>
                    <a:pt x="7" y="8"/>
                    <a:pt x="5" y="9"/>
                    <a:pt x="4" y="7"/>
                  </a:cubicBezTo>
                  <a:cubicBezTo>
                    <a:pt x="3" y="6"/>
                    <a:pt x="2" y="5"/>
                    <a:pt x="1" y="5"/>
                  </a:cubicBezTo>
                  <a:cubicBezTo>
                    <a:pt x="0" y="6"/>
                    <a:pt x="0" y="7"/>
                    <a:pt x="0" y="8"/>
                  </a:cubicBezTo>
                  <a:cubicBezTo>
                    <a:pt x="1" y="9"/>
                    <a:pt x="1" y="10"/>
                    <a:pt x="1" y="10"/>
                  </a:cubicBezTo>
                  <a:cubicBezTo>
                    <a:pt x="2" y="11"/>
                    <a:pt x="2" y="11"/>
                    <a:pt x="2" y="11"/>
                  </a:cubicBezTo>
                  <a:cubicBezTo>
                    <a:pt x="6" y="10"/>
                    <a:pt x="13" y="10"/>
                    <a:pt x="13" y="10"/>
                  </a:cubicBezTo>
                  <a:cubicBezTo>
                    <a:pt x="14" y="10"/>
                    <a:pt x="14" y="9"/>
                    <a:pt x="14"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7" name="Freeform 977">
              <a:extLst>
                <a:ext uri="{FF2B5EF4-FFF2-40B4-BE49-F238E27FC236}">
                  <a16:creationId xmlns:a16="http://schemas.microsoft.com/office/drawing/2014/main" id="{FA18A797-8FA3-47FC-AA9F-9C1BE4BD1324}"/>
                </a:ext>
              </a:extLst>
            </p:cNvPr>
            <p:cNvSpPr>
              <a:spLocks/>
            </p:cNvSpPr>
            <p:nvPr/>
          </p:nvSpPr>
          <p:spPr bwMode="auto">
            <a:xfrm>
              <a:off x="3152" y="2111"/>
              <a:ext cx="250" cy="269"/>
            </a:xfrm>
            <a:custGeom>
              <a:avLst/>
              <a:gdLst>
                <a:gd name="T0" fmla="*/ 72 w 181"/>
                <a:gd name="T1" fmla="*/ 195 h 196"/>
                <a:gd name="T2" fmla="*/ 76 w 181"/>
                <a:gd name="T3" fmla="*/ 195 h 196"/>
                <a:gd name="T4" fmla="*/ 79 w 181"/>
                <a:gd name="T5" fmla="*/ 191 h 196"/>
                <a:gd name="T6" fmla="*/ 80 w 181"/>
                <a:gd name="T7" fmla="*/ 183 h 196"/>
                <a:gd name="T8" fmla="*/ 83 w 181"/>
                <a:gd name="T9" fmla="*/ 182 h 196"/>
                <a:gd name="T10" fmla="*/ 92 w 181"/>
                <a:gd name="T11" fmla="*/ 189 h 196"/>
                <a:gd name="T12" fmla="*/ 95 w 181"/>
                <a:gd name="T13" fmla="*/ 185 h 196"/>
                <a:gd name="T14" fmla="*/ 115 w 181"/>
                <a:gd name="T15" fmla="*/ 182 h 196"/>
                <a:gd name="T16" fmla="*/ 118 w 181"/>
                <a:gd name="T17" fmla="*/ 184 h 196"/>
                <a:gd name="T18" fmla="*/ 172 w 181"/>
                <a:gd name="T19" fmla="*/ 184 h 196"/>
                <a:gd name="T20" fmla="*/ 173 w 181"/>
                <a:gd name="T21" fmla="*/ 171 h 196"/>
                <a:gd name="T22" fmla="*/ 167 w 181"/>
                <a:gd name="T23" fmla="*/ 130 h 196"/>
                <a:gd name="T24" fmla="*/ 158 w 181"/>
                <a:gd name="T25" fmla="*/ 53 h 196"/>
                <a:gd name="T26" fmla="*/ 157 w 181"/>
                <a:gd name="T27" fmla="*/ 37 h 196"/>
                <a:gd name="T28" fmla="*/ 125 w 181"/>
                <a:gd name="T29" fmla="*/ 0 h 196"/>
                <a:gd name="T30" fmla="*/ 76 w 181"/>
                <a:gd name="T31" fmla="*/ 21 h 196"/>
                <a:gd name="T32" fmla="*/ 72 w 181"/>
                <a:gd name="T33" fmla="*/ 62 h 196"/>
                <a:gd name="T34" fmla="*/ 64 w 181"/>
                <a:gd name="T35" fmla="*/ 66 h 196"/>
                <a:gd name="T36" fmla="*/ 60 w 181"/>
                <a:gd name="T37" fmla="*/ 83 h 196"/>
                <a:gd name="T38" fmla="*/ 61 w 181"/>
                <a:gd name="T39" fmla="*/ 94 h 196"/>
                <a:gd name="T40" fmla="*/ 5 w 181"/>
                <a:gd name="T41" fmla="*/ 94 h 196"/>
                <a:gd name="T42" fmla="*/ 0 w 181"/>
                <a:gd name="T43" fmla="*/ 103 h 196"/>
                <a:gd name="T44" fmla="*/ 4 w 181"/>
                <a:gd name="T45" fmla="*/ 100 h 196"/>
                <a:gd name="T46" fmla="*/ 9 w 181"/>
                <a:gd name="T47" fmla="*/ 105 h 196"/>
                <a:gd name="T48" fmla="*/ 13 w 181"/>
                <a:gd name="T49" fmla="*/ 111 h 196"/>
                <a:gd name="T50" fmla="*/ 12 w 181"/>
                <a:gd name="T51" fmla="*/ 116 h 196"/>
                <a:gd name="T52" fmla="*/ 9 w 181"/>
                <a:gd name="T53" fmla="*/ 124 h 196"/>
                <a:gd name="T54" fmla="*/ 11 w 181"/>
                <a:gd name="T55" fmla="*/ 124 h 196"/>
                <a:gd name="T56" fmla="*/ 13 w 181"/>
                <a:gd name="T57" fmla="*/ 133 h 196"/>
                <a:gd name="T58" fmla="*/ 13 w 181"/>
                <a:gd name="T59" fmla="*/ 159 h 196"/>
                <a:gd name="T60" fmla="*/ 11 w 181"/>
                <a:gd name="T61" fmla="*/ 169 h 196"/>
                <a:gd name="T62" fmla="*/ 16 w 181"/>
                <a:gd name="T63" fmla="*/ 169 h 196"/>
                <a:gd name="T64" fmla="*/ 22 w 181"/>
                <a:gd name="T65" fmla="*/ 168 h 196"/>
                <a:gd name="T66" fmla="*/ 36 w 181"/>
                <a:gd name="T67" fmla="*/ 167 h 196"/>
                <a:gd name="T68" fmla="*/ 42 w 181"/>
                <a:gd name="T69" fmla="*/ 168 h 196"/>
                <a:gd name="T70" fmla="*/ 45 w 181"/>
                <a:gd name="T71" fmla="*/ 170 h 196"/>
                <a:gd name="T72" fmla="*/ 48 w 181"/>
                <a:gd name="T73" fmla="*/ 174 h 196"/>
                <a:gd name="T74" fmla="*/ 54 w 181"/>
                <a:gd name="T75" fmla="*/ 175 h 196"/>
                <a:gd name="T76" fmla="*/ 59 w 181"/>
                <a:gd name="T77" fmla="*/ 183 h 196"/>
                <a:gd name="T78" fmla="*/ 66 w 181"/>
                <a:gd name="T79" fmla="*/ 19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1" h="196">
                  <a:moveTo>
                    <a:pt x="72" y="195"/>
                  </a:moveTo>
                  <a:cubicBezTo>
                    <a:pt x="72" y="195"/>
                    <a:pt x="72" y="195"/>
                    <a:pt x="72" y="195"/>
                  </a:cubicBezTo>
                  <a:cubicBezTo>
                    <a:pt x="73" y="195"/>
                    <a:pt x="74" y="196"/>
                    <a:pt x="74" y="196"/>
                  </a:cubicBezTo>
                  <a:cubicBezTo>
                    <a:pt x="75" y="196"/>
                    <a:pt x="75" y="196"/>
                    <a:pt x="76" y="195"/>
                  </a:cubicBezTo>
                  <a:cubicBezTo>
                    <a:pt x="76" y="194"/>
                    <a:pt x="77" y="194"/>
                    <a:pt x="78" y="194"/>
                  </a:cubicBezTo>
                  <a:cubicBezTo>
                    <a:pt x="78" y="193"/>
                    <a:pt x="79" y="192"/>
                    <a:pt x="79" y="191"/>
                  </a:cubicBezTo>
                  <a:cubicBezTo>
                    <a:pt x="79" y="189"/>
                    <a:pt x="80" y="184"/>
                    <a:pt x="80" y="184"/>
                  </a:cubicBezTo>
                  <a:cubicBezTo>
                    <a:pt x="80" y="184"/>
                    <a:pt x="80" y="183"/>
                    <a:pt x="80" y="183"/>
                  </a:cubicBezTo>
                  <a:cubicBezTo>
                    <a:pt x="81" y="183"/>
                    <a:pt x="82" y="182"/>
                    <a:pt x="82" y="182"/>
                  </a:cubicBezTo>
                  <a:cubicBezTo>
                    <a:pt x="82" y="182"/>
                    <a:pt x="83" y="182"/>
                    <a:pt x="83" y="182"/>
                  </a:cubicBezTo>
                  <a:cubicBezTo>
                    <a:pt x="84" y="183"/>
                    <a:pt x="90" y="187"/>
                    <a:pt x="91" y="189"/>
                  </a:cubicBezTo>
                  <a:cubicBezTo>
                    <a:pt x="91" y="189"/>
                    <a:pt x="92" y="190"/>
                    <a:pt x="92" y="189"/>
                  </a:cubicBezTo>
                  <a:cubicBezTo>
                    <a:pt x="92" y="189"/>
                    <a:pt x="94" y="185"/>
                    <a:pt x="94" y="185"/>
                  </a:cubicBezTo>
                  <a:cubicBezTo>
                    <a:pt x="94" y="185"/>
                    <a:pt x="95" y="185"/>
                    <a:pt x="95" y="185"/>
                  </a:cubicBezTo>
                  <a:cubicBezTo>
                    <a:pt x="96" y="185"/>
                    <a:pt x="114" y="185"/>
                    <a:pt x="114" y="185"/>
                  </a:cubicBezTo>
                  <a:cubicBezTo>
                    <a:pt x="114" y="185"/>
                    <a:pt x="113" y="182"/>
                    <a:pt x="115" y="182"/>
                  </a:cubicBezTo>
                  <a:cubicBezTo>
                    <a:pt x="116" y="182"/>
                    <a:pt x="116" y="182"/>
                    <a:pt x="116" y="183"/>
                  </a:cubicBezTo>
                  <a:cubicBezTo>
                    <a:pt x="117" y="184"/>
                    <a:pt x="118" y="184"/>
                    <a:pt x="118" y="184"/>
                  </a:cubicBezTo>
                  <a:cubicBezTo>
                    <a:pt x="119" y="184"/>
                    <a:pt x="171" y="184"/>
                    <a:pt x="171" y="184"/>
                  </a:cubicBezTo>
                  <a:cubicBezTo>
                    <a:pt x="171" y="184"/>
                    <a:pt x="172" y="184"/>
                    <a:pt x="172" y="184"/>
                  </a:cubicBezTo>
                  <a:cubicBezTo>
                    <a:pt x="172" y="183"/>
                    <a:pt x="174" y="175"/>
                    <a:pt x="174" y="173"/>
                  </a:cubicBezTo>
                  <a:cubicBezTo>
                    <a:pt x="174" y="172"/>
                    <a:pt x="174" y="171"/>
                    <a:pt x="173" y="171"/>
                  </a:cubicBezTo>
                  <a:cubicBezTo>
                    <a:pt x="172" y="170"/>
                    <a:pt x="172" y="169"/>
                    <a:pt x="172" y="168"/>
                  </a:cubicBezTo>
                  <a:cubicBezTo>
                    <a:pt x="172" y="167"/>
                    <a:pt x="167" y="130"/>
                    <a:pt x="167" y="130"/>
                  </a:cubicBezTo>
                  <a:cubicBezTo>
                    <a:pt x="167" y="130"/>
                    <a:pt x="162" y="89"/>
                    <a:pt x="162" y="89"/>
                  </a:cubicBezTo>
                  <a:cubicBezTo>
                    <a:pt x="162" y="88"/>
                    <a:pt x="158" y="53"/>
                    <a:pt x="158" y="53"/>
                  </a:cubicBezTo>
                  <a:cubicBezTo>
                    <a:pt x="156" y="37"/>
                    <a:pt x="156" y="37"/>
                    <a:pt x="156" y="37"/>
                  </a:cubicBezTo>
                  <a:cubicBezTo>
                    <a:pt x="156" y="37"/>
                    <a:pt x="156" y="37"/>
                    <a:pt x="157" y="37"/>
                  </a:cubicBezTo>
                  <a:cubicBezTo>
                    <a:pt x="157" y="37"/>
                    <a:pt x="173" y="37"/>
                    <a:pt x="181" y="37"/>
                  </a:cubicBezTo>
                  <a:cubicBezTo>
                    <a:pt x="160" y="23"/>
                    <a:pt x="134" y="6"/>
                    <a:pt x="125" y="0"/>
                  </a:cubicBezTo>
                  <a:cubicBezTo>
                    <a:pt x="125" y="21"/>
                    <a:pt x="125" y="21"/>
                    <a:pt x="125" y="21"/>
                  </a:cubicBezTo>
                  <a:cubicBezTo>
                    <a:pt x="125" y="21"/>
                    <a:pt x="76" y="21"/>
                    <a:pt x="76" y="21"/>
                  </a:cubicBezTo>
                  <a:cubicBezTo>
                    <a:pt x="75" y="21"/>
                    <a:pt x="76" y="61"/>
                    <a:pt x="76" y="61"/>
                  </a:cubicBezTo>
                  <a:cubicBezTo>
                    <a:pt x="76" y="61"/>
                    <a:pt x="73" y="62"/>
                    <a:pt x="72" y="62"/>
                  </a:cubicBezTo>
                  <a:cubicBezTo>
                    <a:pt x="72" y="63"/>
                    <a:pt x="69" y="63"/>
                    <a:pt x="68" y="64"/>
                  </a:cubicBezTo>
                  <a:cubicBezTo>
                    <a:pt x="67" y="64"/>
                    <a:pt x="65" y="65"/>
                    <a:pt x="64" y="66"/>
                  </a:cubicBezTo>
                  <a:cubicBezTo>
                    <a:pt x="62" y="67"/>
                    <a:pt x="58" y="70"/>
                    <a:pt x="59" y="74"/>
                  </a:cubicBezTo>
                  <a:cubicBezTo>
                    <a:pt x="60" y="78"/>
                    <a:pt x="60" y="81"/>
                    <a:pt x="60" y="83"/>
                  </a:cubicBezTo>
                  <a:cubicBezTo>
                    <a:pt x="60" y="85"/>
                    <a:pt x="60" y="90"/>
                    <a:pt x="60" y="91"/>
                  </a:cubicBezTo>
                  <a:cubicBezTo>
                    <a:pt x="61" y="92"/>
                    <a:pt x="61" y="94"/>
                    <a:pt x="61" y="94"/>
                  </a:cubicBezTo>
                  <a:cubicBezTo>
                    <a:pt x="61" y="94"/>
                    <a:pt x="9" y="94"/>
                    <a:pt x="9" y="94"/>
                  </a:cubicBezTo>
                  <a:cubicBezTo>
                    <a:pt x="9" y="94"/>
                    <a:pt x="6" y="94"/>
                    <a:pt x="5" y="94"/>
                  </a:cubicBezTo>
                  <a:cubicBezTo>
                    <a:pt x="5" y="94"/>
                    <a:pt x="3" y="94"/>
                    <a:pt x="2" y="96"/>
                  </a:cubicBezTo>
                  <a:cubicBezTo>
                    <a:pt x="1" y="98"/>
                    <a:pt x="1" y="101"/>
                    <a:pt x="0" y="103"/>
                  </a:cubicBezTo>
                  <a:cubicBezTo>
                    <a:pt x="1" y="102"/>
                    <a:pt x="2" y="100"/>
                    <a:pt x="2" y="98"/>
                  </a:cubicBezTo>
                  <a:cubicBezTo>
                    <a:pt x="3" y="96"/>
                    <a:pt x="3" y="99"/>
                    <a:pt x="4" y="100"/>
                  </a:cubicBezTo>
                  <a:cubicBezTo>
                    <a:pt x="5" y="101"/>
                    <a:pt x="7" y="104"/>
                    <a:pt x="8" y="105"/>
                  </a:cubicBezTo>
                  <a:cubicBezTo>
                    <a:pt x="8" y="106"/>
                    <a:pt x="8" y="106"/>
                    <a:pt x="9" y="105"/>
                  </a:cubicBezTo>
                  <a:cubicBezTo>
                    <a:pt x="9" y="104"/>
                    <a:pt x="10" y="104"/>
                    <a:pt x="10" y="105"/>
                  </a:cubicBezTo>
                  <a:cubicBezTo>
                    <a:pt x="10" y="106"/>
                    <a:pt x="12" y="109"/>
                    <a:pt x="13" y="111"/>
                  </a:cubicBezTo>
                  <a:cubicBezTo>
                    <a:pt x="14" y="112"/>
                    <a:pt x="13" y="112"/>
                    <a:pt x="13" y="113"/>
                  </a:cubicBezTo>
                  <a:cubicBezTo>
                    <a:pt x="13" y="114"/>
                    <a:pt x="12" y="116"/>
                    <a:pt x="12" y="116"/>
                  </a:cubicBezTo>
                  <a:cubicBezTo>
                    <a:pt x="13" y="117"/>
                    <a:pt x="13" y="118"/>
                    <a:pt x="12" y="120"/>
                  </a:cubicBezTo>
                  <a:cubicBezTo>
                    <a:pt x="11" y="121"/>
                    <a:pt x="9" y="122"/>
                    <a:pt x="9" y="124"/>
                  </a:cubicBezTo>
                  <a:cubicBezTo>
                    <a:pt x="9" y="125"/>
                    <a:pt x="9" y="124"/>
                    <a:pt x="10" y="123"/>
                  </a:cubicBezTo>
                  <a:cubicBezTo>
                    <a:pt x="11" y="123"/>
                    <a:pt x="12" y="122"/>
                    <a:pt x="11" y="124"/>
                  </a:cubicBezTo>
                  <a:cubicBezTo>
                    <a:pt x="10" y="126"/>
                    <a:pt x="9" y="126"/>
                    <a:pt x="10" y="128"/>
                  </a:cubicBezTo>
                  <a:cubicBezTo>
                    <a:pt x="12" y="129"/>
                    <a:pt x="13" y="130"/>
                    <a:pt x="13" y="133"/>
                  </a:cubicBezTo>
                  <a:cubicBezTo>
                    <a:pt x="14" y="135"/>
                    <a:pt x="15" y="146"/>
                    <a:pt x="16" y="148"/>
                  </a:cubicBezTo>
                  <a:cubicBezTo>
                    <a:pt x="16" y="149"/>
                    <a:pt x="14" y="157"/>
                    <a:pt x="13" y="159"/>
                  </a:cubicBezTo>
                  <a:cubicBezTo>
                    <a:pt x="12" y="162"/>
                    <a:pt x="9" y="169"/>
                    <a:pt x="9" y="174"/>
                  </a:cubicBezTo>
                  <a:cubicBezTo>
                    <a:pt x="10" y="172"/>
                    <a:pt x="11" y="170"/>
                    <a:pt x="11" y="169"/>
                  </a:cubicBezTo>
                  <a:cubicBezTo>
                    <a:pt x="12" y="169"/>
                    <a:pt x="14" y="168"/>
                    <a:pt x="14" y="168"/>
                  </a:cubicBezTo>
                  <a:cubicBezTo>
                    <a:pt x="15" y="168"/>
                    <a:pt x="15" y="169"/>
                    <a:pt x="16" y="169"/>
                  </a:cubicBezTo>
                  <a:cubicBezTo>
                    <a:pt x="17" y="169"/>
                    <a:pt x="18" y="169"/>
                    <a:pt x="19" y="169"/>
                  </a:cubicBezTo>
                  <a:cubicBezTo>
                    <a:pt x="19" y="169"/>
                    <a:pt x="21" y="169"/>
                    <a:pt x="22" y="168"/>
                  </a:cubicBezTo>
                  <a:cubicBezTo>
                    <a:pt x="23" y="168"/>
                    <a:pt x="30" y="166"/>
                    <a:pt x="32" y="167"/>
                  </a:cubicBezTo>
                  <a:cubicBezTo>
                    <a:pt x="34" y="167"/>
                    <a:pt x="35" y="167"/>
                    <a:pt x="36" y="167"/>
                  </a:cubicBezTo>
                  <a:cubicBezTo>
                    <a:pt x="36" y="167"/>
                    <a:pt x="39" y="167"/>
                    <a:pt x="40" y="167"/>
                  </a:cubicBezTo>
                  <a:cubicBezTo>
                    <a:pt x="41" y="167"/>
                    <a:pt x="42" y="168"/>
                    <a:pt x="42" y="168"/>
                  </a:cubicBezTo>
                  <a:cubicBezTo>
                    <a:pt x="43" y="168"/>
                    <a:pt x="44" y="169"/>
                    <a:pt x="44" y="170"/>
                  </a:cubicBezTo>
                  <a:cubicBezTo>
                    <a:pt x="44" y="170"/>
                    <a:pt x="44" y="170"/>
                    <a:pt x="45" y="170"/>
                  </a:cubicBezTo>
                  <a:cubicBezTo>
                    <a:pt x="46" y="170"/>
                    <a:pt x="46" y="172"/>
                    <a:pt x="46" y="172"/>
                  </a:cubicBezTo>
                  <a:cubicBezTo>
                    <a:pt x="47" y="172"/>
                    <a:pt x="48" y="174"/>
                    <a:pt x="48" y="174"/>
                  </a:cubicBezTo>
                  <a:cubicBezTo>
                    <a:pt x="49" y="174"/>
                    <a:pt x="51" y="174"/>
                    <a:pt x="51" y="174"/>
                  </a:cubicBezTo>
                  <a:cubicBezTo>
                    <a:pt x="52" y="174"/>
                    <a:pt x="54" y="174"/>
                    <a:pt x="54" y="175"/>
                  </a:cubicBezTo>
                  <a:cubicBezTo>
                    <a:pt x="55" y="177"/>
                    <a:pt x="56" y="179"/>
                    <a:pt x="57" y="180"/>
                  </a:cubicBezTo>
                  <a:cubicBezTo>
                    <a:pt x="57" y="182"/>
                    <a:pt x="58" y="182"/>
                    <a:pt x="59" y="183"/>
                  </a:cubicBezTo>
                  <a:cubicBezTo>
                    <a:pt x="60" y="184"/>
                    <a:pt x="62" y="185"/>
                    <a:pt x="63" y="187"/>
                  </a:cubicBezTo>
                  <a:cubicBezTo>
                    <a:pt x="64" y="189"/>
                    <a:pt x="65" y="191"/>
                    <a:pt x="66" y="191"/>
                  </a:cubicBezTo>
                  <a:cubicBezTo>
                    <a:pt x="66" y="191"/>
                    <a:pt x="71" y="195"/>
                    <a:pt x="72" y="19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5" name="Group 1179">
            <a:extLst>
              <a:ext uri="{FF2B5EF4-FFF2-40B4-BE49-F238E27FC236}">
                <a16:creationId xmlns:a16="http://schemas.microsoft.com/office/drawing/2014/main" id="{517F53F4-1BAB-40EC-B4CF-17544481BB61}"/>
              </a:ext>
              <a:ext uri="{C183D7F6-B498-43B3-948B-1728B52AA6E4}">
                <adec:decorative xmlns:adec="http://schemas.microsoft.com/office/drawing/2017/decorative" val="1"/>
              </a:ext>
            </a:extLst>
          </p:cNvPr>
          <p:cNvGrpSpPr>
            <a:grpSpLocks/>
          </p:cNvGrpSpPr>
          <p:nvPr/>
        </p:nvGrpSpPr>
        <p:grpSpPr bwMode="auto">
          <a:xfrm>
            <a:off x="3414224" y="566902"/>
            <a:ext cx="7603481" cy="5254625"/>
            <a:chOff x="2002" y="364"/>
            <a:chExt cx="4956" cy="3425"/>
          </a:xfrm>
          <a:solidFill>
            <a:schemeClr val="bg1">
              <a:lumMod val="85000"/>
              <a:lumOff val="15000"/>
            </a:schemeClr>
          </a:solidFill>
        </p:grpSpPr>
        <p:sp>
          <p:nvSpPr>
            <p:cNvPr id="398" name="Freeform 979">
              <a:extLst>
                <a:ext uri="{FF2B5EF4-FFF2-40B4-BE49-F238E27FC236}">
                  <a16:creationId xmlns:a16="http://schemas.microsoft.com/office/drawing/2014/main" id="{6B69472D-98E8-4E2B-9541-BE75F0CEDB52}"/>
                </a:ext>
              </a:extLst>
            </p:cNvPr>
            <p:cNvSpPr>
              <a:spLocks/>
            </p:cNvSpPr>
            <p:nvPr/>
          </p:nvSpPr>
          <p:spPr bwMode="auto">
            <a:xfrm>
              <a:off x="3325" y="1889"/>
              <a:ext cx="424" cy="401"/>
            </a:xfrm>
            <a:custGeom>
              <a:avLst/>
              <a:gdLst>
                <a:gd name="T0" fmla="*/ 211 w 307"/>
                <a:gd name="T1" fmla="*/ 287 h 292"/>
                <a:gd name="T2" fmla="*/ 251 w 307"/>
                <a:gd name="T3" fmla="*/ 256 h 292"/>
                <a:gd name="T4" fmla="*/ 302 w 307"/>
                <a:gd name="T5" fmla="*/ 214 h 292"/>
                <a:gd name="T6" fmla="*/ 290 w 307"/>
                <a:gd name="T7" fmla="*/ 207 h 292"/>
                <a:gd name="T8" fmla="*/ 279 w 307"/>
                <a:gd name="T9" fmla="*/ 203 h 292"/>
                <a:gd name="T10" fmla="*/ 269 w 307"/>
                <a:gd name="T11" fmla="*/ 181 h 292"/>
                <a:gd name="T12" fmla="*/ 276 w 307"/>
                <a:gd name="T13" fmla="*/ 154 h 292"/>
                <a:gd name="T14" fmla="*/ 270 w 307"/>
                <a:gd name="T15" fmla="*/ 122 h 292"/>
                <a:gd name="T16" fmla="*/ 264 w 307"/>
                <a:gd name="T17" fmla="*/ 87 h 292"/>
                <a:gd name="T18" fmla="*/ 252 w 307"/>
                <a:gd name="T19" fmla="*/ 76 h 292"/>
                <a:gd name="T20" fmla="*/ 242 w 307"/>
                <a:gd name="T21" fmla="*/ 58 h 292"/>
                <a:gd name="T22" fmla="*/ 248 w 307"/>
                <a:gd name="T23" fmla="*/ 45 h 292"/>
                <a:gd name="T24" fmla="*/ 254 w 307"/>
                <a:gd name="T25" fmla="*/ 30 h 292"/>
                <a:gd name="T26" fmla="*/ 253 w 307"/>
                <a:gd name="T27" fmla="*/ 14 h 292"/>
                <a:gd name="T28" fmla="*/ 251 w 307"/>
                <a:gd name="T29" fmla="*/ 10 h 292"/>
                <a:gd name="T30" fmla="*/ 244 w 307"/>
                <a:gd name="T31" fmla="*/ 4 h 292"/>
                <a:gd name="T32" fmla="*/ 234 w 307"/>
                <a:gd name="T33" fmla="*/ 3 h 292"/>
                <a:gd name="T34" fmla="*/ 225 w 307"/>
                <a:gd name="T35" fmla="*/ 2 h 292"/>
                <a:gd name="T36" fmla="*/ 211 w 307"/>
                <a:gd name="T37" fmla="*/ 8 h 292"/>
                <a:gd name="T38" fmla="*/ 175 w 307"/>
                <a:gd name="T39" fmla="*/ 6 h 292"/>
                <a:gd name="T40" fmla="*/ 146 w 307"/>
                <a:gd name="T41" fmla="*/ 12 h 292"/>
                <a:gd name="T42" fmla="*/ 125 w 307"/>
                <a:gd name="T43" fmla="*/ 22 h 292"/>
                <a:gd name="T44" fmla="*/ 111 w 307"/>
                <a:gd name="T45" fmla="*/ 28 h 292"/>
                <a:gd name="T46" fmla="*/ 95 w 307"/>
                <a:gd name="T47" fmla="*/ 35 h 292"/>
                <a:gd name="T48" fmla="*/ 102 w 307"/>
                <a:gd name="T49" fmla="*/ 41 h 292"/>
                <a:gd name="T50" fmla="*/ 103 w 307"/>
                <a:gd name="T51" fmla="*/ 49 h 292"/>
                <a:gd name="T52" fmla="*/ 103 w 307"/>
                <a:gd name="T53" fmla="*/ 59 h 292"/>
                <a:gd name="T54" fmla="*/ 113 w 307"/>
                <a:gd name="T55" fmla="*/ 79 h 292"/>
                <a:gd name="T56" fmla="*/ 110 w 307"/>
                <a:gd name="T57" fmla="*/ 85 h 292"/>
                <a:gd name="T58" fmla="*/ 87 w 307"/>
                <a:gd name="T59" fmla="*/ 85 h 292"/>
                <a:gd name="T60" fmla="*/ 79 w 307"/>
                <a:gd name="T61" fmla="*/ 91 h 292"/>
                <a:gd name="T62" fmla="*/ 72 w 307"/>
                <a:gd name="T63" fmla="*/ 95 h 292"/>
                <a:gd name="T64" fmla="*/ 72 w 307"/>
                <a:gd name="T65" fmla="*/ 100 h 292"/>
                <a:gd name="T66" fmla="*/ 71 w 307"/>
                <a:gd name="T67" fmla="*/ 105 h 292"/>
                <a:gd name="T68" fmla="*/ 54 w 307"/>
                <a:gd name="T69" fmla="*/ 113 h 292"/>
                <a:gd name="T70" fmla="*/ 33 w 307"/>
                <a:gd name="T71" fmla="*/ 122 h 292"/>
                <a:gd name="T72" fmla="*/ 30 w 307"/>
                <a:gd name="T73" fmla="*/ 126 h 292"/>
                <a:gd name="T74" fmla="*/ 9 w 307"/>
                <a:gd name="T75" fmla="*/ 132 h 292"/>
                <a:gd name="T76" fmla="*/ 56 w 307"/>
                <a:gd name="T77" fmla="*/ 199 h 292"/>
                <a:gd name="T78" fmla="*/ 144 w 307"/>
                <a:gd name="T79" fmla="*/ 258 h 292"/>
                <a:gd name="T80" fmla="*/ 153 w 307"/>
                <a:gd name="T81" fmla="*/ 269 h 292"/>
                <a:gd name="T82" fmla="*/ 163 w 307"/>
                <a:gd name="T83" fmla="*/ 273 h 292"/>
                <a:gd name="T84" fmla="*/ 177 w 307"/>
                <a:gd name="T85" fmla="*/ 285 h 292"/>
                <a:gd name="T86" fmla="*/ 184 w 307"/>
                <a:gd name="T87"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7" h="292">
                  <a:moveTo>
                    <a:pt x="191" y="291"/>
                  </a:moveTo>
                  <a:cubicBezTo>
                    <a:pt x="196" y="289"/>
                    <a:pt x="202" y="288"/>
                    <a:pt x="202" y="288"/>
                  </a:cubicBezTo>
                  <a:cubicBezTo>
                    <a:pt x="202" y="288"/>
                    <a:pt x="209" y="287"/>
                    <a:pt x="211" y="287"/>
                  </a:cubicBezTo>
                  <a:cubicBezTo>
                    <a:pt x="213" y="286"/>
                    <a:pt x="216" y="285"/>
                    <a:pt x="219" y="282"/>
                  </a:cubicBezTo>
                  <a:cubicBezTo>
                    <a:pt x="221" y="280"/>
                    <a:pt x="230" y="272"/>
                    <a:pt x="234" y="268"/>
                  </a:cubicBezTo>
                  <a:cubicBezTo>
                    <a:pt x="238" y="265"/>
                    <a:pt x="245" y="259"/>
                    <a:pt x="251" y="256"/>
                  </a:cubicBezTo>
                  <a:cubicBezTo>
                    <a:pt x="256" y="253"/>
                    <a:pt x="299" y="227"/>
                    <a:pt x="307" y="222"/>
                  </a:cubicBezTo>
                  <a:cubicBezTo>
                    <a:pt x="305" y="222"/>
                    <a:pt x="305" y="218"/>
                    <a:pt x="304" y="217"/>
                  </a:cubicBezTo>
                  <a:cubicBezTo>
                    <a:pt x="303" y="216"/>
                    <a:pt x="303" y="215"/>
                    <a:pt x="302" y="214"/>
                  </a:cubicBezTo>
                  <a:cubicBezTo>
                    <a:pt x="302" y="214"/>
                    <a:pt x="300" y="212"/>
                    <a:pt x="300" y="211"/>
                  </a:cubicBezTo>
                  <a:cubicBezTo>
                    <a:pt x="299" y="210"/>
                    <a:pt x="298" y="209"/>
                    <a:pt x="298" y="209"/>
                  </a:cubicBezTo>
                  <a:cubicBezTo>
                    <a:pt x="297" y="209"/>
                    <a:pt x="291" y="207"/>
                    <a:pt x="290" y="207"/>
                  </a:cubicBezTo>
                  <a:cubicBezTo>
                    <a:pt x="289" y="206"/>
                    <a:pt x="287" y="206"/>
                    <a:pt x="286" y="207"/>
                  </a:cubicBezTo>
                  <a:cubicBezTo>
                    <a:pt x="284" y="207"/>
                    <a:pt x="282" y="207"/>
                    <a:pt x="282" y="206"/>
                  </a:cubicBezTo>
                  <a:cubicBezTo>
                    <a:pt x="281" y="206"/>
                    <a:pt x="281" y="204"/>
                    <a:pt x="279" y="203"/>
                  </a:cubicBezTo>
                  <a:cubicBezTo>
                    <a:pt x="278" y="201"/>
                    <a:pt x="277" y="199"/>
                    <a:pt x="277" y="196"/>
                  </a:cubicBezTo>
                  <a:cubicBezTo>
                    <a:pt x="276" y="192"/>
                    <a:pt x="273" y="188"/>
                    <a:pt x="273" y="187"/>
                  </a:cubicBezTo>
                  <a:cubicBezTo>
                    <a:pt x="272" y="186"/>
                    <a:pt x="269" y="183"/>
                    <a:pt x="269" y="181"/>
                  </a:cubicBezTo>
                  <a:cubicBezTo>
                    <a:pt x="268" y="178"/>
                    <a:pt x="272" y="177"/>
                    <a:pt x="274" y="175"/>
                  </a:cubicBezTo>
                  <a:cubicBezTo>
                    <a:pt x="276" y="174"/>
                    <a:pt x="274" y="168"/>
                    <a:pt x="274" y="164"/>
                  </a:cubicBezTo>
                  <a:cubicBezTo>
                    <a:pt x="273" y="161"/>
                    <a:pt x="276" y="155"/>
                    <a:pt x="276" y="154"/>
                  </a:cubicBezTo>
                  <a:cubicBezTo>
                    <a:pt x="277" y="154"/>
                    <a:pt x="276" y="151"/>
                    <a:pt x="276" y="151"/>
                  </a:cubicBezTo>
                  <a:cubicBezTo>
                    <a:pt x="274" y="149"/>
                    <a:pt x="275" y="141"/>
                    <a:pt x="275" y="137"/>
                  </a:cubicBezTo>
                  <a:cubicBezTo>
                    <a:pt x="276" y="132"/>
                    <a:pt x="271" y="123"/>
                    <a:pt x="270" y="122"/>
                  </a:cubicBezTo>
                  <a:cubicBezTo>
                    <a:pt x="270" y="120"/>
                    <a:pt x="268" y="119"/>
                    <a:pt x="267" y="117"/>
                  </a:cubicBezTo>
                  <a:cubicBezTo>
                    <a:pt x="267" y="117"/>
                    <a:pt x="269" y="116"/>
                    <a:pt x="270" y="115"/>
                  </a:cubicBezTo>
                  <a:cubicBezTo>
                    <a:pt x="269" y="109"/>
                    <a:pt x="264" y="88"/>
                    <a:pt x="264" y="87"/>
                  </a:cubicBezTo>
                  <a:cubicBezTo>
                    <a:pt x="264" y="86"/>
                    <a:pt x="263" y="86"/>
                    <a:pt x="263" y="86"/>
                  </a:cubicBezTo>
                  <a:cubicBezTo>
                    <a:pt x="263" y="86"/>
                    <a:pt x="254" y="79"/>
                    <a:pt x="253" y="78"/>
                  </a:cubicBezTo>
                  <a:cubicBezTo>
                    <a:pt x="252" y="77"/>
                    <a:pt x="252" y="76"/>
                    <a:pt x="252" y="76"/>
                  </a:cubicBezTo>
                  <a:cubicBezTo>
                    <a:pt x="252" y="70"/>
                    <a:pt x="245" y="64"/>
                    <a:pt x="244" y="63"/>
                  </a:cubicBezTo>
                  <a:cubicBezTo>
                    <a:pt x="243" y="63"/>
                    <a:pt x="243" y="62"/>
                    <a:pt x="243" y="62"/>
                  </a:cubicBezTo>
                  <a:cubicBezTo>
                    <a:pt x="242" y="61"/>
                    <a:pt x="242" y="60"/>
                    <a:pt x="242" y="58"/>
                  </a:cubicBezTo>
                  <a:cubicBezTo>
                    <a:pt x="241" y="57"/>
                    <a:pt x="241" y="53"/>
                    <a:pt x="240" y="52"/>
                  </a:cubicBezTo>
                  <a:cubicBezTo>
                    <a:pt x="240" y="51"/>
                    <a:pt x="242" y="50"/>
                    <a:pt x="242" y="50"/>
                  </a:cubicBezTo>
                  <a:cubicBezTo>
                    <a:pt x="242" y="50"/>
                    <a:pt x="247" y="45"/>
                    <a:pt x="248" y="45"/>
                  </a:cubicBezTo>
                  <a:cubicBezTo>
                    <a:pt x="249" y="44"/>
                    <a:pt x="251" y="42"/>
                    <a:pt x="251" y="41"/>
                  </a:cubicBezTo>
                  <a:cubicBezTo>
                    <a:pt x="252" y="40"/>
                    <a:pt x="252" y="38"/>
                    <a:pt x="254" y="35"/>
                  </a:cubicBezTo>
                  <a:cubicBezTo>
                    <a:pt x="255" y="33"/>
                    <a:pt x="254" y="30"/>
                    <a:pt x="254" y="30"/>
                  </a:cubicBezTo>
                  <a:cubicBezTo>
                    <a:pt x="253" y="29"/>
                    <a:pt x="253" y="26"/>
                    <a:pt x="252" y="23"/>
                  </a:cubicBezTo>
                  <a:cubicBezTo>
                    <a:pt x="252" y="20"/>
                    <a:pt x="252" y="19"/>
                    <a:pt x="252" y="19"/>
                  </a:cubicBezTo>
                  <a:cubicBezTo>
                    <a:pt x="252" y="19"/>
                    <a:pt x="253" y="15"/>
                    <a:pt x="253" y="14"/>
                  </a:cubicBezTo>
                  <a:cubicBezTo>
                    <a:pt x="253" y="14"/>
                    <a:pt x="252" y="13"/>
                    <a:pt x="252" y="13"/>
                  </a:cubicBezTo>
                  <a:cubicBezTo>
                    <a:pt x="252" y="13"/>
                    <a:pt x="251" y="12"/>
                    <a:pt x="251" y="11"/>
                  </a:cubicBezTo>
                  <a:cubicBezTo>
                    <a:pt x="250" y="11"/>
                    <a:pt x="251" y="10"/>
                    <a:pt x="251" y="10"/>
                  </a:cubicBezTo>
                  <a:cubicBezTo>
                    <a:pt x="256" y="3"/>
                    <a:pt x="256" y="3"/>
                    <a:pt x="256" y="3"/>
                  </a:cubicBezTo>
                  <a:cubicBezTo>
                    <a:pt x="254" y="4"/>
                    <a:pt x="248" y="4"/>
                    <a:pt x="246" y="4"/>
                  </a:cubicBezTo>
                  <a:cubicBezTo>
                    <a:pt x="244" y="4"/>
                    <a:pt x="244" y="4"/>
                    <a:pt x="244" y="4"/>
                  </a:cubicBezTo>
                  <a:cubicBezTo>
                    <a:pt x="244" y="3"/>
                    <a:pt x="243" y="2"/>
                    <a:pt x="242" y="2"/>
                  </a:cubicBezTo>
                  <a:cubicBezTo>
                    <a:pt x="241" y="2"/>
                    <a:pt x="241" y="2"/>
                    <a:pt x="239" y="1"/>
                  </a:cubicBezTo>
                  <a:cubicBezTo>
                    <a:pt x="238" y="1"/>
                    <a:pt x="236" y="1"/>
                    <a:pt x="234" y="3"/>
                  </a:cubicBezTo>
                  <a:cubicBezTo>
                    <a:pt x="231" y="5"/>
                    <a:pt x="231" y="4"/>
                    <a:pt x="231" y="4"/>
                  </a:cubicBezTo>
                  <a:cubicBezTo>
                    <a:pt x="230" y="3"/>
                    <a:pt x="229" y="3"/>
                    <a:pt x="228" y="3"/>
                  </a:cubicBezTo>
                  <a:cubicBezTo>
                    <a:pt x="226" y="3"/>
                    <a:pt x="226" y="2"/>
                    <a:pt x="225" y="2"/>
                  </a:cubicBezTo>
                  <a:cubicBezTo>
                    <a:pt x="224" y="2"/>
                    <a:pt x="223" y="0"/>
                    <a:pt x="222" y="2"/>
                  </a:cubicBezTo>
                  <a:cubicBezTo>
                    <a:pt x="221" y="4"/>
                    <a:pt x="222" y="4"/>
                    <a:pt x="220" y="4"/>
                  </a:cubicBezTo>
                  <a:cubicBezTo>
                    <a:pt x="219" y="5"/>
                    <a:pt x="212" y="8"/>
                    <a:pt x="211" y="8"/>
                  </a:cubicBezTo>
                  <a:cubicBezTo>
                    <a:pt x="209" y="8"/>
                    <a:pt x="208" y="8"/>
                    <a:pt x="206" y="8"/>
                  </a:cubicBezTo>
                  <a:cubicBezTo>
                    <a:pt x="204" y="7"/>
                    <a:pt x="196" y="3"/>
                    <a:pt x="191" y="4"/>
                  </a:cubicBezTo>
                  <a:cubicBezTo>
                    <a:pt x="186" y="5"/>
                    <a:pt x="177" y="7"/>
                    <a:pt x="175" y="6"/>
                  </a:cubicBezTo>
                  <a:cubicBezTo>
                    <a:pt x="173" y="6"/>
                    <a:pt x="171" y="6"/>
                    <a:pt x="169" y="8"/>
                  </a:cubicBezTo>
                  <a:cubicBezTo>
                    <a:pt x="167" y="11"/>
                    <a:pt x="165" y="10"/>
                    <a:pt x="162" y="10"/>
                  </a:cubicBezTo>
                  <a:cubicBezTo>
                    <a:pt x="159" y="9"/>
                    <a:pt x="149" y="11"/>
                    <a:pt x="146" y="12"/>
                  </a:cubicBezTo>
                  <a:cubicBezTo>
                    <a:pt x="144" y="13"/>
                    <a:pt x="139" y="14"/>
                    <a:pt x="138" y="14"/>
                  </a:cubicBezTo>
                  <a:cubicBezTo>
                    <a:pt x="138" y="14"/>
                    <a:pt x="132" y="18"/>
                    <a:pt x="129" y="21"/>
                  </a:cubicBezTo>
                  <a:cubicBezTo>
                    <a:pt x="127" y="24"/>
                    <a:pt x="126" y="22"/>
                    <a:pt x="125" y="22"/>
                  </a:cubicBezTo>
                  <a:cubicBezTo>
                    <a:pt x="124" y="21"/>
                    <a:pt x="123" y="21"/>
                    <a:pt x="122" y="22"/>
                  </a:cubicBezTo>
                  <a:cubicBezTo>
                    <a:pt x="121" y="23"/>
                    <a:pt x="117" y="23"/>
                    <a:pt x="114" y="24"/>
                  </a:cubicBezTo>
                  <a:cubicBezTo>
                    <a:pt x="112" y="26"/>
                    <a:pt x="111" y="27"/>
                    <a:pt x="111" y="28"/>
                  </a:cubicBezTo>
                  <a:cubicBezTo>
                    <a:pt x="110" y="29"/>
                    <a:pt x="109" y="32"/>
                    <a:pt x="103" y="33"/>
                  </a:cubicBezTo>
                  <a:cubicBezTo>
                    <a:pt x="98" y="34"/>
                    <a:pt x="97" y="34"/>
                    <a:pt x="97" y="35"/>
                  </a:cubicBezTo>
                  <a:cubicBezTo>
                    <a:pt x="96" y="35"/>
                    <a:pt x="96" y="35"/>
                    <a:pt x="95" y="35"/>
                  </a:cubicBezTo>
                  <a:cubicBezTo>
                    <a:pt x="97" y="36"/>
                    <a:pt x="100" y="39"/>
                    <a:pt x="100" y="39"/>
                  </a:cubicBezTo>
                  <a:cubicBezTo>
                    <a:pt x="101" y="40"/>
                    <a:pt x="102" y="40"/>
                    <a:pt x="102" y="40"/>
                  </a:cubicBezTo>
                  <a:cubicBezTo>
                    <a:pt x="103" y="41"/>
                    <a:pt x="102" y="41"/>
                    <a:pt x="102" y="41"/>
                  </a:cubicBezTo>
                  <a:cubicBezTo>
                    <a:pt x="102" y="42"/>
                    <a:pt x="101" y="43"/>
                    <a:pt x="102" y="44"/>
                  </a:cubicBezTo>
                  <a:cubicBezTo>
                    <a:pt x="103" y="45"/>
                    <a:pt x="104" y="44"/>
                    <a:pt x="103" y="46"/>
                  </a:cubicBezTo>
                  <a:cubicBezTo>
                    <a:pt x="103" y="47"/>
                    <a:pt x="103" y="49"/>
                    <a:pt x="103" y="49"/>
                  </a:cubicBezTo>
                  <a:cubicBezTo>
                    <a:pt x="104" y="50"/>
                    <a:pt x="104" y="52"/>
                    <a:pt x="104" y="52"/>
                  </a:cubicBezTo>
                  <a:cubicBezTo>
                    <a:pt x="104" y="53"/>
                    <a:pt x="103" y="57"/>
                    <a:pt x="103" y="57"/>
                  </a:cubicBezTo>
                  <a:cubicBezTo>
                    <a:pt x="103" y="57"/>
                    <a:pt x="103" y="58"/>
                    <a:pt x="103" y="59"/>
                  </a:cubicBezTo>
                  <a:cubicBezTo>
                    <a:pt x="104" y="60"/>
                    <a:pt x="108" y="71"/>
                    <a:pt x="108" y="72"/>
                  </a:cubicBezTo>
                  <a:cubicBezTo>
                    <a:pt x="109" y="74"/>
                    <a:pt x="110" y="75"/>
                    <a:pt x="111" y="76"/>
                  </a:cubicBezTo>
                  <a:cubicBezTo>
                    <a:pt x="112" y="76"/>
                    <a:pt x="114" y="77"/>
                    <a:pt x="113" y="79"/>
                  </a:cubicBezTo>
                  <a:cubicBezTo>
                    <a:pt x="111" y="81"/>
                    <a:pt x="110" y="82"/>
                    <a:pt x="110" y="82"/>
                  </a:cubicBezTo>
                  <a:cubicBezTo>
                    <a:pt x="110" y="82"/>
                    <a:pt x="110" y="82"/>
                    <a:pt x="110" y="83"/>
                  </a:cubicBezTo>
                  <a:cubicBezTo>
                    <a:pt x="111" y="84"/>
                    <a:pt x="111" y="85"/>
                    <a:pt x="110" y="85"/>
                  </a:cubicBezTo>
                  <a:cubicBezTo>
                    <a:pt x="109" y="85"/>
                    <a:pt x="103" y="85"/>
                    <a:pt x="102" y="84"/>
                  </a:cubicBezTo>
                  <a:cubicBezTo>
                    <a:pt x="101" y="84"/>
                    <a:pt x="96" y="83"/>
                    <a:pt x="94" y="84"/>
                  </a:cubicBezTo>
                  <a:cubicBezTo>
                    <a:pt x="93" y="84"/>
                    <a:pt x="89" y="84"/>
                    <a:pt x="87" y="85"/>
                  </a:cubicBezTo>
                  <a:cubicBezTo>
                    <a:pt x="86" y="85"/>
                    <a:pt x="84" y="87"/>
                    <a:pt x="83" y="89"/>
                  </a:cubicBezTo>
                  <a:cubicBezTo>
                    <a:pt x="83" y="89"/>
                    <a:pt x="83" y="90"/>
                    <a:pt x="82" y="90"/>
                  </a:cubicBezTo>
                  <a:cubicBezTo>
                    <a:pt x="82" y="90"/>
                    <a:pt x="79" y="91"/>
                    <a:pt x="79" y="91"/>
                  </a:cubicBezTo>
                  <a:cubicBezTo>
                    <a:pt x="78" y="91"/>
                    <a:pt x="76" y="92"/>
                    <a:pt x="75" y="91"/>
                  </a:cubicBezTo>
                  <a:cubicBezTo>
                    <a:pt x="73" y="91"/>
                    <a:pt x="72" y="91"/>
                    <a:pt x="72" y="92"/>
                  </a:cubicBezTo>
                  <a:cubicBezTo>
                    <a:pt x="71" y="94"/>
                    <a:pt x="72" y="95"/>
                    <a:pt x="72" y="95"/>
                  </a:cubicBezTo>
                  <a:cubicBezTo>
                    <a:pt x="73" y="96"/>
                    <a:pt x="73" y="96"/>
                    <a:pt x="73" y="97"/>
                  </a:cubicBezTo>
                  <a:cubicBezTo>
                    <a:pt x="73" y="97"/>
                    <a:pt x="72" y="99"/>
                    <a:pt x="72" y="99"/>
                  </a:cubicBezTo>
                  <a:cubicBezTo>
                    <a:pt x="72" y="100"/>
                    <a:pt x="72" y="100"/>
                    <a:pt x="72" y="100"/>
                  </a:cubicBezTo>
                  <a:cubicBezTo>
                    <a:pt x="73" y="99"/>
                    <a:pt x="74" y="99"/>
                    <a:pt x="74" y="100"/>
                  </a:cubicBezTo>
                  <a:cubicBezTo>
                    <a:pt x="74" y="100"/>
                    <a:pt x="76" y="102"/>
                    <a:pt x="75" y="103"/>
                  </a:cubicBezTo>
                  <a:cubicBezTo>
                    <a:pt x="74" y="104"/>
                    <a:pt x="74" y="104"/>
                    <a:pt x="71" y="105"/>
                  </a:cubicBezTo>
                  <a:cubicBezTo>
                    <a:pt x="69" y="106"/>
                    <a:pt x="65" y="107"/>
                    <a:pt x="64" y="108"/>
                  </a:cubicBezTo>
                  <a:cubicBezTo>
                    <a:pt x="62" y="109"/>
                    <a:pt x="55" y="112"/>
                    <a:pt x="55" y="112"/>
                  </a:cubicBezTo>
                  <a:cubicBezTo>
                    <a:pt x="55" y="112"/>
                    <a:pt x="54" y="113"/>
                    <a:pt x="54" y="113"/>
                  </a:cubicBezTo>
                  <a:cubicBezTo>
                    <a:pt x="54" y="114"/>
                    <a:pt x="52" y="116"/>
                    <a:pt x="51" y="117"/>
                  </a:cubicBezTo>
                  <a:cubicBezTo>
                    <a:pt x="49" y="118"/>
                    <a:pt x="46" y="120"/>
                    <a:pt x="42" y="121"/>
                  </a:cubicBezTo>
                  <a:cubicBezTo>
                    <a:pt x="37" y="122"/>
                    <a:pt x="34" y="122"/>
                    <a:pt x="33" y="122"/>
                  </a:cubicBezTo>
                  <a:cubicBezTo>
                    <a:pt x="33" y="122"/>
                    <a:pt x="32" y="122"/>
                    <a:pt x="32" y="122"/>
                  </a:cubicBezTo>
                  <a:cubicBezTo>
                    <a:pt x="32" y="122"/>
                    <a:pt x="31" y="125"/>
                    <a:pt x="31" y="125"/>
                  </a:cubicBezTo>
                  <a:cubicBezTo>
                    <a:pt x="31" y="126"/>
                    <a:pt x="30" y="126"/>
                    <a:pt x="30" y="126"/>
                  </a:cubicBezTo>
                  <a:cubicBezTo>
                    <a:pt x="29" y="126"/>
                    <a:pt x="26" y="126"/>
                    <a:pt x="24" y="126"/>
                  </a:cubicBezTo>
                  <a:cubicBezTo>
                    <a:pt x="23" y="126"/>
                    <a:pt x="20" y="128"/>
                    <a:pt x="18" y="128"/>
                  </a:cubicBezTo>
                  <a:cubicBezTo>
                    <a:pt x="16" y="129"/>
                    <a:pt x="11" y="131"/>
                    <a:pt x="9" y="132"/>
                  </a:cubicBezTo>
                  <a:cubicBezTo>
                    <a:pt x="8" y="134"/>
                    <a:pt x="0" y="140"/>
                    <a:pt x="0" y="140"/>
                  </a:cubicBezTo>
                  <a:cubicBezTo>
                    <a:pt x="0" y="162"/>
                    <a:pt x="0" y="162"/>
                    <a:pt x="0" y="162"/>
                  </a:cubicBezTo>
                  <a:cubicBezTo>
                    <a:pt x="9" y="168"/>
                    <a:pt x="35" y="185"/>
                    <a:pt x="56" y="199"/>
                  </a:cubicBezTo>
                  <a:cubicBezTo>
                    <a:pt x="69" y="208"/>
                    <a:pt x="80" y="215"/>
                    <a:pt x="84" y="218"/>
                  </a:cubicBezTo>
                  <a:cubicBezTo>
                    <a:pt x="93" y="225"/>
                    <a:pt x="135" y="253"/>
                    <a:pt x="137" y="254"/>
                  </a:cubicBezTo>
                  <a:cubicBezTo>
                    <a:pt x="139" y="255"/>
                    <a:pt x="142" y="257"/>
                    <a:pt x="144" y="258"/>
                  </a:cubicBezTo>
                  <a:cubicBezTo>
                    <a:pt x="145" y="259"/>
                    <a:pt x="147" y="261"/>
                    <a:pt x="146" y="263"/>
                  </a:cubicBezTo>
                  <a:cubicBezTo>
                    <a:pt x="146" y="266"/>
                    <a:pt x="147" y="266"/>
                    <a:pt x="149" y="267"/>
                  </a:cubicBezTo>
                  <a:cubicBezTo>
                    <a:pt x="151" y="267"/>
                    <a:pt x="152" y="267"/>
                    <a:pt x="153" y="269"/>
                  </a:cubicBezTo>
                  <a:cubicBezTo>
                    <a:pt x="153" y="271"/>
                    <a:pt x="155" y="273"/>
                    <a:pt x="160" y="273"/>
                  </a:cubicBezTo>
                  <a:cubicBezTo>
                    <a:pt x="160" y="273"/>
                    <a:pt x="161" y="274"/>
                    <a:pt x="161" y="273"/>
                  </a:cubicBezTo>
                  <a:cubicBezTo>
                    <a:pt x="161" y="273"/>
                    <a:pt x="162" y="272"/>
                    <a:pt x="163" y="273"/>
                  </a:cubicBezTo>
                  <a:cubicBezTo>
                    <a:pt x="164" y="274"/>
                    <a:pt x="167" y="277"/>
                    <a:pt x="171" y="278"/>
                  </a:cubicBezTo>
                  <a:cubicBezTo>
                    <a:pt x="174" y="278"/>
                    <a:pt x="176" y="279"/>
                    <a:pt x="176" y="281"/>
                  </a:cubicBezTo>
                  <a:cubicBezTo>
                    <a:pt x="177" y="282"/>
                    <a:pt x="176" y="284"/>
                    <a:pt x="177" y="285"/>
                  </a:cubicBezTo>
                  <a:cubicBezTo>
                    <a:pt x="177" y="285"/>
                    <a:pt x="177" y="286"/>
                    <a:pt x="177" y="287"/>
                  </a:cubicBezTo>
                  <a:cubicBezTo>
                    <a:pt x="176" y="289"/>
                    <a:pt x="174" y="290"/>
                    <a:pt x="175" y="291"/>
                  </a:cubicBezTo>
                  <a:cubicBezTo>
                    <a:pt x="176" y="291"/>
                    <a:pt x="181" y="292"/>
                    <a:pt x="184" y="292"/>
                  </a:cubicBezTo>
                  <a:cubicBezTo>
                    <a:pt x="186" y="292"/>
                    <a:pt x="188" y="291"/>
                    <a:pt x="191" y="29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9" name="Freeform 980">
              <a:extLst>
                <a:ext uri="{FF2B5EF4-FFF2-40B4-BE49-F238E27FC236}">
                  <a16:creationId xmlns:a16="http://schemas.microsoft.com/office/drawing/2014/main" id="{6FECAC2A-7825-453F-931F-C518C0C8A61A}"/>
                </a:ext>
              </a:extLst>
            </p:cNvPr>
            <p:cNvSpPr>
              <a:spLocks/>
            </p:cNvSpPr>
            <p:nvPr/>
          </p:nvSpPr>
          <p:spPr bwMode="auto">
            <a:xfrm>
              <a:off x="3500" y="2456"/>
              <a:ext cx="39" cy="101"/>
            </a:xfrm>
            <a:custGeom>
              <a:avLst/>
              <a:gdLst>
                <a:gd name="T0" fmla="*/ 28 w 28"/>
                <a:gd name="T1" fmla="*/ 71 h 74"/>
                <a:gd name="T2" fmla="*/ 27 w 28"/>
                <a:gd name="T3" fmla="*/ 69 h 74"/>
                <a:gd name="T4" fmla="*/ 25 w 28"/>
                <a:gd name="T5" fmla="*/ 66 h 74"/>
                <a:gd name="T6" fmla="*/ 25 w 28"/>
                <a:gd name="T7" fmla="*/ 65 h 74"/>
                <a:gd name="T8" fmla="*/ 26 w 28"/>
                <a:gd name="T9" fmla="*/ 64 h 74"/>
                <a:gd name="T10" fmla="*/ 25 w 28"/>
                <a:gd name="T11" fmla="*/ 62 h 74"/>
                <a:gd name="T12" fmla="*/ 25 w 28"/>
                <a:gd name="T13" fmla="*/ 62 h 74"/>
                <a:gd name="T14" fmla="*/ 26 w 28"/>
                <a:gd name="T15" fmla="*/ 54 h 74"/>
                <a:gd name="T16" fmla="*/ 26 w 28"/>
                <a:gd name="T17" fmla="*/ 51 h 74"/>
                <a:gd name="T18" fmla="*/ 26 w 28"/>
                <a:gd name="T19" fmla="*/ 46 h 74"/>
                <a:gd name="T20" fmla="*/ 26 w 28"/>
                <a:gd name="T21" fmla="*/ 42 h 74"/>
                <a:gd name="T22" fmla="*/ 26 w 28"/>
                <a:gd name="T23" fmla="*/ 38 h 74"/>
                <a:gd name="T24" fmla="*/ 25 w 28"/>
                <a:gd name="T25" fmla="*/ 30 h 74"/>
                <a:gd name="T26" fmla="*/ 23 w 28"/>
                <a:gd name="T27" fmla="*/ 27 h 74"/>
                <a:gd name="T28" fmla="*/ 23 w 28"/>
                <a:gd name="T29" fmla="*/ 25 h 74"/>
                <a:gd name="T30" fmla="*/ 22 w 28"/>
                <a:gd name="T31" fmla="*/ 24 h 74"/>
                <a:gd name="T32" fmla="*/ 22 w 28"/>
                <a:gd name="T33" fmla="*/ 23 h 74"/>
                <a:gd name="T34" fmla="*/ 22 w 28"/>
                <a:gd name="T35" fmla="*/ 17 h 74"/>
                <a:gd name="T36" fmla="*/ 21 w 28"/>
                <a:gd name="T37" fmla="*/ 16 h 74"/>
                <a:gd name="T38" fmla="*/ 16 w 28"/>
                <a:gd name="T39" fmla="*/ 12 h 74"/>
                <a:gd name="T40" fmla="*/ 13 w 28"/>
                <a:gd name="T41" fmla="*/ 8 h 74"/>
                <a:gd name="T42" fmla="*/ 14 w 28"/>
                <a:gd name="T43" fmla="*/ 5 h 74"/>
                <a:gd name="T44" fmla="*/ 15 w 28"/>
                <a:gd name="T45" fmla="*/ 1 h 74"/>
                <a:gd name="T46" fmla="*/ 9 w 28"/>
                <a:gd name="T47" fmla="*/ 1 h 74"/>
                <a:gd name="T48" fmla="*/ 2 w 28"/>
                <a:gd name="T49" fmla="*/ 0 h 74"/>
                <a:gd name="T50" fmla="*/ 2 w 28"/>
                <a:gd name="T51" fmla="*/ 2 h 74"/>
                <a:gd name="T52" fmla="*/ 0 w 28"/>
                <a:gd name="T53" fmla="*/ 5 h 74"/>
                <a:gd name="T54" fmla="*/ 1 w 28"/>
                <a:gd name="T55" fmla="*/ 6 h 74"/>
                <a:gd name="T56" fmla="*/ 5 w 28"/>
                <a:gd name="T57" fmla="*/ 9 h 74"/>
                <a:gd name="T58" fmla="*/ 8 w 28"/>
                <a:gd name="T59" fmla="*/ 12 h 74"/>
                <a:gd name="T60" fmla="*/ 7 w 28"/>
                <a:gd name="T61" fmla="*/ 16 h 74"/>
                <a:gd name="T62" fmla="*/ 6 w 28"/>
                <a:gd name="T63" fmla="*/ 19 h 74"/>
                <a:gd name="T64" fmla="*/ 6 w 28"/>
                <a:gd name="T65" fmla="*/ 22 h 74"/>
                <a:gd name="T66" fmla="*/ 6 w 28"/>
                <a:gd name="T67" fmla="*/ 23 h 74"/>
                <a:gd name="T68" fmla="*/ 5 w 28"/>
                <a:gd name="T69" fmla="*/ 24 h 74"/>
                <a:gd name="T70" fmla="*/ 6 w 28"/>
                <a:gd name="T71" fmla="*/ 25 h 74"/>
                <a:gd name="T72" fmla="*/ 7 w 28"/>
                <a:gd name="T73" fmla="*/ 25 h 74"/>
                <a:gd name="T74" fmla="*/ 9 w 28"/>
                <a:gd name="T75" fmla="*/ 33 h 74"/>
                <a:gd name="T76" fmla="*/ 9 w 28"/>
                <a:gd name="T77" fmla="*/ 34 h 74"/>
                <a:gd name="T78" fmla="*/ 8 w 28"/>
                <a:gd name="T79" fmla="*/ 34 h 74"/>
                <a:gd name="T80" fmla="*/ 8 w 28"/>
                <a:gd name="T81" fmla="*/ 35 h 74"/>
                <a:gd name="T82" fmla="*/ 10 w 28"/>
                <a:gd name="T83" fmla="*/ 38 h 74"/>
                <a:gd name="T84" fmla="*/ 12 w 28"/>
                <a:gd name="T85" fmla="*/ 39 h 74"/>
                <a:gd name="T86" fmla="*/ 12 w 28"/>
                <a:gd name="T87" fmla="*/ 40 h 74"/>
                <a:gd name="T88" fmla="*/ 12 w 28"/>
                <a:gd name="T89" fmla="*/ 42 h 74"/>
                <a:gd name="T90" fmla="*/ 11 w 28"/>
                <a:gd name="T91" fmla="*/ 46 h 74"/>
                <a:gd name="T92" fmla="*/ 11 w 28"/>
                <a:gd name="T93" fmla="*/ 47 h 74"/>
                <a:gd name="T94" fmla="*/ 11 w 28"/>
                <a:gd name="T95" fmla="*/ 48 h 74"/>
                <a:gd name="T96" fmla="*/ 9 w 28"/>
                <a:gd name="T97" fmla="*/ 52 h 74"/>
                <a:gd name="T98" fmla="*/ 11 w 28"/>
                <a:gd name="T99" fmla="*/ 55 h 74"/>
                <a:gd name="T100" fmla="*/ 11 w 28"/>
                <a:gd name="T101" fmla="*/ 56 h 74"/>
                <a:gd name="T102" fmla="*/ 10 w 28"/>
                <a:gd name="T103" fmla="*/ 61 h 74"/>
                <a:gd name="T104" fmla="*/ 10 w 28"/>
                <a:gd name="T105" fmla="*/ 61 h 74"/>
                <a:gd name="T106" fmla="*/ 9 w 28"/>
                <a:gd name="T107" fmla="*/ 62 h 74"/>
                <a:gd name="T108" fmla="*/ 12 w 28"/>
                <a:gd name="T109" fmla="*/ 67 h 74"/>
                <a:gd name="T110" fmla="*/ 13 w 28"/>
                <a:gd name="T111" fmla="*/ 68 h 74"/>
                <a:gd name="T112" fmla="*/ 17 w 28"/>
                <a:gd name="T113" fmla="*/ 73 h 74"/>
                <a:gd name="T114" fmla="*/ 18 w 28"/>
                <a:gd name="T115" fmla="*/ 74 h 74"/>
                <a:gd name="T116" fmla="*/ 19 w 28"/>
                <a:gd name="T117" fmla="*/ 74 h 74"/>
                <a:gd name="T118" fmla="*/ 22 w 28"/>
                <a:gd name="T119" fmla="*/ 73 h 74"/>
                <a:gd name="T120" fmla="*/ 26 w 28"/>
                <a:gd name="T121" fmla="*/ 73 h 74"/>
                <a:gd name="T122" fmla="*/ 28 w 28"/>
                <a:gd name="T123" fmla="*/ 72 h 74"/>
                <a:gd name="T124" fmla="*/ 28 w 28"/>
                <a:gd name="T125"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 h="74">
                  <a:moveTo>
                    <a:pt x="28" y="71"/>
                  </a:moveTo>
                  <a:cubicBezTo>
                    <a:pt x="28" y="70"/>
                    <a:pt x="28" y="69"/>
                    <a:pt x="27" y="69"/>
                  </a:cubicBezTo>
                  <a:cubicBezTo>
                    <a:pt x="27" y="68"/>
                    <a:pt x="26" y="67"/>
                    <a:pt x="25" y="66"/>
                  </a:cubicBezTo>
                  <a:cubicBezTo>
                    <a:pt x="25" y="66"/>
                    <a:pt x="25" y="66"/>
                    <a:pt x="25" y="65"/>
                  </a:cubicBezTo>
                  <a:cubicBezTo>
                    <a:pt x="25" y="65"/>
                    <a:pt x="26" y="64"/>
                    <a:pt x="26" y="64"/>
                  </a:cubicBezTo>
                  <a:cubicBezTo>
                    <a:pt x="26" y="63"/>
                    <a:pt x="26" y="63"/>
                    <a:pt x="25" y="62"/>
                  </a:cubicBezTo>
                  <a:cubicBezTo>
                    <a:pt x="25" y="62"/>
                    <a:pt x="25" y="62"/>
                    <a:pt x="25" y="62"/>
                  </a:cubicBezTo>
                  <a:cubicBezTo>
                    <a:pt x="25" y="61"/>
                    <a:pt x="26" y="55"/>
                    <a:pt x="26" y="54"/>
                  </a:cubicBezTo>
                  <a:cubicBezTo>
                    <a:pt x="26" y="53"/>
                    <a:pt x="26" y="52"/>
                    <a:pt x="26" y="51"/>
                  </a:cubicBezTo>
                  <a:cubicBezTo>
                    <a:pt x="26" y="50"/>
                    <a:pt x="26" y="47"/>
                    <a:pt x="26" y="46"/>
                  </a:cubicBezTo>
                  <a:cubicBezTo>
                    <a:pt x="26" y="46"/>
                    <a:pt x="26" y="43"/>
                    <a:pt x="26" y="42"/>
                  </a:cubicBezTo>
                  <a:cubicBezTo>
                    <a:pt x="26" y="41"/>
                    <a:pt x="25" y="39"/>
                    <a:pt x="26" y="38"/>
                  </a:cubicBezTo>
                  <a:cubicBezTo>
                    <a:pt x="26" y="36"/>
                    <a:pt x="26" y="32"/>
                    <a:pt x="25" y="30"/>
                  </a:cubicBezTo>
                  <a:cubicBezTo>
                    <a:pt x="24" y="28"/>
                    <a:pt x="23" y="27"/>
                    <a:pt x="23" y="27"/>
                  </a:cubicBezTo>
                  <a:cubicBezTo>
                    <a:pt x="23" y="26"/>
                    <a:pt x="22" y="26"/>
                    <a:pt x="23" y="25"/>
                  </a:cubicBezTo>
                  <a:cubicBezTo>
                    <a:pt x="23" y="25"/>
                    <a:pt x="22" y="24"/>
                    <a:pt x="22" y="24"/>
                  </a:cubicBezTo>
                  <a:cubicBezTo>
                    <a:pt x="22" y="24"/>
                    <a:pt x="22" y="23"/>
                    <a:pt x="22" y="23"/>
                  </a:cubicBezTo>
                  <a:cubicBezTo>
                    <a:pt x="22" y="23"/>
                    <a:pt x="22" y="17"/>
                    <a:pt x="22" y="17"/>
                  </a:cubicBezTo>
                  <a:cubicBezTo>
                    <a:pt x="22" y="17"/>
                    <a:pt x="22" y="16"/>
                    <a:pt x="21" y="16"/>
                  </a:cubicBezTo>
                  <a:cubicBezTo>
                    <a:pt x="21" y="16"/>
                    <a:pt x="17" y="13"/>
                    <a:pt x="16" y="12"/>
                  </a:cubicBezTo>
                  <a:cubicBezTo>
                    <a:pt x="14" y="11"/>
                    <a:pt x="14" y="10"/>
                    <a:pt x="13" y="8"/>
                  </a:cubicBezTo>
                  <a:cubicBezTo>
                    <a:pt x="13" y="6"/>
                    <a:pt x="13" y="5"/>
                    <a:pt x="14" y="5"/>
                  </a:cubicBezTo>
                  <a:cubicBezTo>
                    <a:pt x="14" y="4"/>
                    <a:pt x="15" y="2"/>
                    <a:pt x="15" y="1"/>
                  </a:cubicBezTo>
                  <a:cubicBezTo>
                    <a:pt x="13" y="1"/>
                    <a:pt x="9" y="1"/>
                    <a:pt x="9" y="1"/>
                  </a:cubicBezTo>
                  <a:cubicBezTo>
                    <a:pt x="8" y="1"/>
                    <a:pt x="4" y="0"/>
                    <a:pt x="2" y="0"/>
                  </a:cubicBezTo>
                  <a:cubicBezTo>
                    <a:pt x="2" y="0"/>
                    <a:pt x="2" y="1"/>
                    <a:pt x="2" y="2"/>
                  </a:cubicBezTo>
                  <a:cubicBezTo>
                    <a:pt x="1" y="3"/>
                    <a:pt x="0" y="5"/>
                    <a:pt x="0" y="5"/>
                  </a:cubicBezTo>
                  <a:cubicBezTo>
                    <a:pt x="0" y="5"/>
                    <a:pt x="0" y="6"/>
                    <a:pt x="1" y="6"/>
                  </a:cubicBezTo>
                  <a:cubicBezTo>
                    <a:pt x="1" y="6"/>
                    <a:pt x="4" y="9"/>
                    <a:pt x="5" y="9"/>
                  </a:cubicBezTo>
                  <a:cubicBezTo>
                    <a:pt x="6" y="10"/>
                    <a:pt x="8" y="11"/>
                    <a:pt x="8" y="12"/>
                  </a:cubicBezTo>
                  <a:cubicBezTo>
                    <a:pt x="8" y="14"/>
                    <a:pt x="8" y="15"/>
                    <a:pt x="7" y="16"/>
                  </a:cubicBezTo>
                  <a:cubicBezTo>
                    <a:pt x="7" y="16"/>
                    <a:pt x="6" y="18"/>
                    <a:pt x="6" y="19"/>
                  </a:cubicBezTo>
                  <a:cubicBezTo>
                    <a:pt x="6" y="20"/>
                    <a:pt x="5" y="22"/>
                    <a:pt x="6" y="22"/>
                  </a:cubicBezTo>
                  <a:cubicBezTo>
                    <a:pt x="7" y="23"/>
                    <a:pt x="7" y="22"/>
                    <a:pt x="6" y="23"/>
                  </a:cubicBezTo>
                  <a:cubicBezTo>
                    <a:pt x="6" y="23"/>
                    <a:pt x="5" y="24"/>
                    <a:pt x="5" y="24"/>
                  </a:cubicBezTo>
                  <a:cubicBezTo>
                    <a:pt x="6" y="25"/>
                    <a:pt x="6" y="25"/>
                    <a:pt x="6" y="25"/>
                  </a:cubicBezTo>
                  <a:cubicBezTo>
                    <a:pt x="7" y="24"/>
                    <a:pt x="7" y="24"/>
                    <a:pt x="7" y="25"/>
                  </a:cubicBezTo>
                  <a:cubicBezTo>
                    <a:pt x="7" y="25"/>
                    <a:pt x="9" y="33"/>
                    <a:pt x="9" y="33"/>
                  </a:cubicBezTo>
                  <a:cubicBezTo>
                    <a:pt x="9" y="33"/>
                    <a:pt x="9" y="33"/>
                    <a:pt x="9" y="34"/>
                  </a:cubicBezTo>
                  <a:cubicBezTo>
                    <a:pt x="8" y="34"/>
                    <a:pt x="8" y="34"/>
                    <a:pt x="8" y="34"/>
                  </a:cubicBezTo>
                  <a:cubicBezTo>
                    <a:pt x="8" y="34"/>
                    <a:pt x="7" y="35"/>
                    <a:pt x="8" y="35"/>
                  </a:cubicBezTo>
                  <a:cubicBezTo>
                    <a:pt x="8" y="35"/>
                    <a:pt x="10" y="38"/>
                    <a:pt x="10" y="38"/>
                  </a:cubicBezTo>
                  <a:cubicBezTo>
                    <a:pt x="11" y="39"/>
                    <a:pt x="11" y="39"/>
                    <a:pt x="12" y="39"/>
                  </a:cubicBezTo>
                  <a:cubicBezTo>
                    <a:pt x="12" y="40"/>
                    <a:pt x="12" y="40"/>
                    <a:pt x="12" y="40"/>
                  </a:cubicBezTo>
                  <a:cubicBezTo>
                    <a:pt x="12" y="41"/>
                    <a:pt x="12" y="41"/>
                    <a:pt x="12" y="42"/>
                  </a:cubicBezTo>
                  <a:cubicBezTo>
                    <a:pt x="11" y="42"/>
                    <a:pt x="10" y="43"/>
                    <a:pt x="11" y="46"/>
                  </a:cubicBezTo>
                  <a:cubicBezTo>
                    <a:pt x="11" y="47"/>
                    <a:pt x="11" y="47"/>
                    <a:pt x="11" y="47"/>
                  </a:cubicBezTo>
                  <a:cubicBezTo>
                    <a:pt x="11" y="47"/>
                    <a:pt x="11" y="48"/>
                    <a:pt x="11" y="48"/>
                  </a:cubicBezTo>
                  <a:cubicBezTo>
                    <a:pt x="10" y="48"/>
                    <a:pt x="9" y="52"/>
                    <a:pt x="9" y="52"/>
                  </a:cubicBezTo>
                  <a:cubicBezTo>
                    <a:pt x="9" y="53"/>
                    <a:pt x="10" y="54"/>
                    <a:pt x="11" y="55"/>
                  </a:cubicBezTo>
                  <a:cubicBezTo>
                    <a:pt x="11" y="55"/>
                    <a:pt x="11" y="55"/>
                    <a:pt x="11" y="56"/>
                  </a:cubicBezTo>
                  <a:cubicBezTo>
                    <a:pt x="11" y="57"/>
                    <a:pt x="11" y="60"/>
                    <a:pt x="10" y="61"/>
                  </a:cubicBezTo>
                  <a:cubicBezTo>
                    <a:pt x="10" y="61"/>
                    <a:pt x="10" y="61"/>
                    <a:pt x="10" y="61"/>
                  </a:cubicBezTo>
                  <a:cubicBezTo>
                    <a:pt x="9" y="61"/>
                    <a:pt x="9" y="61"/>
                    <a:pt x="9" y="62"/>
                  </a:cubicBezTo>
                  <a:cubicBezTo>
                    <a:pt x="10" y="62"/>
                    <a:pt x="12" y="67"/>
                    <a:pt x="12" y="67"/>
                  </a:cubicBezTo>
                  <a:cubicBezTo>
                    <a:pt x="12" y="67"/>
                    <a:pt x="12" y="68"/>
                    <a:pt x="13" y="68"/>
                  </a:cubicBezTo>
                  <a:cubicBezTo>
                    <a:pt x="13" y="69"/>
                    <a:pt x="17" y="73"/>
                    <a:pt x="17" y="73"/>
                  </a:cubicBezTo>
                  <a:cubicBezTo>
                    <a:pt x="17" y="73"/>
                    <a:pt x="18" y="74"/>
                    <a:pt x="18" y="74"/>
                  </a:cubicBezTo>
                  <a:cubicBezTo>
                    <a:pt x="18" y="74"/>
                    <a:pt x="19" y="74"/>
                    <a:pt x="19" y="74"/>
                  </a:cubicBezTo>
                  <a:cubicBezTo>
                    <a:pt x="20" y="74"/>
                    <a:pt x="22" y="74"/>
                    <a:pt x="22" y="73"/>
                  </a:cubicBezTo>
                  <a:cubicBezTo>
                    <a:pt x="22" y="73"/>
                    <a:pt x="24" y="73"/>
                    <a:pt x="26" y="73"/>
                  </a:cubicBezTo>
                  <a:cubicBezTo>
                    <a:pt x="27" y="72"/>
                    <a:pt x="27" y="72"/>
                    <a:pt x="28" y="72"/>
                  </a:cubicBezTo>
                  <a:cubicBezTo>
                    <a:pt x="28" y="72"/>
                    <a:pt x="28" y="71"/>
                    <a:pt x="28" y="7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0" name="Freeform 981">
              <a:extLst>
                <a:ext uri="{FF2B5EF4-FFF2-40B4-BE49-F238E27FC236}">
                  <a16:creationId xmlns:a16="http://schemas.microsoft.com/office/drawing/2014/main" id="{33DECAC8-00CC-4C10-B4DA-0F0DA06572F6}"/>
                </a:ext>
              </a:extLst>
            </p:cNvPr>
            <p:cNvSpPr>
              <a:spLocks/>
            </p:cNvSpPr>
            <p:nvPr/>
          </p:nvSpPr>
          <p:spPr bwMode="auto">
            <a:xfrm>
              <a:off x="3684" y="2635"/>
              <a:ext cx="117" cy="127"/>
            </a:xfrm>
            <a:custGeom>
              <a:avLst/>
              <a:gdLst>
                <a:gd name="T0" fmla="*/ 39 w 84"/>
                <a:gd name="T1" fmla="*/ 86 h 92"/>
                <a:gd name="T2" fmla="*/ 44 w 84"/>
                <a:gd name="T3" fmla="*/ 89 h 92"/>
                <a:gd name="T4" fmla="*/ 45 w 84"/>
                <a:gd name="T5" fmla="*/ 86 h 92"/>
                <a:gd name="T6" fmla="*/ 43 w 84"/>
                <a:gd name="T7" fmla="*/ 82 h 92"/>
                <a:gd name="T8" fmla="*/ 43 w 84"/>
                <a:gd name="T9" fmla="*/ 79 h 92"/>
                <a:gd name="T10" fmla="*/ 40 w 84"/>
                <a:gd name="T11" fmla="*/ 75 h 92"/>
                <a:gd name="T12" fmla="*/ 41 w 84"/>
                <a:gd name="T13" fmla="*/ 69 h 92"/>
                <a:gd name="T14" fmla="*/ 47 w 84"/>
                <a:gd name="T15" fmla="*/ 69 h 92"/>
                <a:gd name="T16" fmla="*/ 51 w 84"/>
                <a:gd name="T17" fmla="*/ 68 h 92"/>
                <a:gd name="T18" fmla="*/ 53 w 84"/>
                <a:gd name="T19" fmla="*/ 62 h 92"/>
                <a:gd name="T20" fmla="*/ 57 w 84"/>
                <a:gd name="T21" fmla="*/ 62 h 92"/>
                <a:gd name="T22" fmla="*/ 61 w 84"/>
                <a:gd name="T23" fmla="*/ 69 h 92"/>
                <a:gd name="T24" fmla="*/ 66 w 84"/>
                <a:gd name="T25" fmla="*/ 69 h 92"/>
                <a:gd name="T26" fmla="*/ 73 w 84"/>
                <a:gd name="T27" fmla="*/ 66 h 92"/>
                <a:gd name="T28" fmla="*/ 78 w 84"/>
                <a:gd name="T29" fmla="*/ 71 h 92"/>
                <a:gd name="T30" fmla="*/ 79 w 84"/>
                <a:gd name="T31" fmla="*/ 69 h 92"/>
                <a:gd name="T32" fmla="*/ 83 w 84"/>
                <a:gd name="T33" fmla="*/ 51 h 92"/>
                <a:gd name="T34" fmla="*/ 84 w 84"/>
                <a:gd name="T35" fmla="*/ 46 h 92"/>
                <a:gd name="T36" fmla="*/ 84 w 84"/>
                <a:gd name="T37" fmla="*/ 43 h 92"/>
                <a:gd name="T38" fmla="*/ 76 w 84"/>
                <a:gd name="T39" fmla="*/ 38 h 92"/>
                <a:gd name="T40" fmla="*/ 78 w 84"/>
                <a:gd name="T41" fmla="*/ 27 h 92"/>
                <a:gd name="T42" fmla="*/ 83 w 84"/>
                <a:gd name="T43" fmla="*/ 23 h 92"/>
                <a:gd name="T44" fmla="*/ 80 w 84"/>
                <a:gd name="T45" fmla="*/ 14 h 92"/>
                <a:gd name="T46" fmla="*/ 76 w 84"/>
                <a:gd name="T47" fmla="*/ 13 h 92"/>
                <a:gd name="T48" fmla="*/ 64 w 84"/>
                <a:gd name="T49" fmla="*/ 15 h 92"/>
                <a:gd name="T50" fmla="*/ 65 w 84"/>
                <a:gd name="T51" fmla="*/ 1 h 92"/>
                <a:gd name="T52" fmla="*/ 53 w 84"/>
                <a:gd name="T53" fmla="*/ 0 h 92"/>
                <a:gd name="T54" fmla="*/ 39 w 84"/>
                <a:gd name="T55" fmla="*/ 0 h 92"/>
                <a:gd name="T56" fmla="*/ 37 w 84"/>
                <a:gd name="T57" fmla="*/ 18 h 92"/>
                <a:gd name="T58" fmla="*/ 31 w 84"/>
                <a:gd name="T59" fmla="*/ 19 h 92"/>
                <a:gd name="T60" fmla="*/ 12 w 84"/>
                <a:gd name="T61" fmla="*/ 19 h 92"/>
                <a:gd name="T62" fmla="*/ 11 w 84"/>
                <a:gd name="T63" fmla="*/ 25 h 92"/>
                <a:gd name="T64" fmla="*/ 9 w 84"/>
                <a:gd name="T65" fmla="*/ 27 h 92"/>
                <a:gd name="T66" fmla="*/ 13 w 84"/>
                <a:gd name="T67" fmla="*/ 32 h 92"/>
                <a:gd name="T68" fmla="*/ 9 w 84"/>
                <a:gd name="T69" fmla="*/ 31 h 92"/>
                <a:gd name="T70" fmla="*/ 4 w 84"/>
                <a:gd name="T71" fmla="*/ 45 h 92"/>
                <a:gd name="T72" fmla="*/ 1 w 84"/>
                <a:gd name="T73" fmla="*/ 46 h 92"/>
                <a:gd name="T74" fmla="*/ 5 w 84"/>
                <a:gd name="T75" fmla="*/ 55 h 92"/>
                <a:gd name="T76" fmla="*/ 8 w 84"/>
                <a:gd name="T77" fmla="*/ 58 h 92"/>
                <a:gd name="T78" fmla="*/ 6 w 84"/>
                <a:gd name="T79" fmla="*/ 58 h 92"/>
                <a:gd name="T80" fmla="*/ 10 w 84"/>
                <a:gd name="T81" fmla="*/ 64 h 92"/>
                <a:gd name="T82" fmla="*/ 34 w 84"/>
                <a:gd name="T83"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4" h="92">
                  <a:moveTo>
                    <a:pt x="39" y="87"/>
                  </a:moveTo>
                  <a:cubicBezTo>
                    <a:pt x="39" y="87"/>
                    <a:pt x="39" y="87"/>
                    <a:pt x="39" y="86"/>
                  </a:cubicBezTo>
                  <a:cubicBezTo>
                    <a:pt x="39" y="86"/>
                    <a:pt x="39" y="86"/>
                    <a:pt x="40" y="87"/>
                  </a:cubicBezTo>
                  <a:cubicBezTo>
                    <a:pt x="41" y="87"/>
                    <a:pt x="43" y="88"/>
                    <a:pt x="44" y="89"/>
                  </a:cubicBezTo>
                  <a:cubicBezTo>
                    <a:pt x="44" y="89"/>
                    <a:pt x="45" y="89"/>
                    <a:pt x="45" y="89"/>
                  </a:cubicBezTo>
                  <a:cubicBezTo>
                    <a:pt x="46" y="88"/>
                    <a:pt x="45" y="87"/>
                    <a:pt x="45" y="86"/>
                  </a:cubicBezTo>
                  <a:cubicBezTo>
                    <a:pt x="45" y="85"/>
                    <a:pt x="45" y="85"/>
                    <a:pt x="46" y="84"/>
                  </a:cubicBezTo>
                  <a:cubicBezTo>
                    <a:pt x="47" y="83"/>
                    <a:pt x="45" y="83"/>
                    <a:pt x="43" y="82"/>
                  </a:cubicBezTo>
                  <a:cubicBezTo>
                    <a:pt x="42" y="81"/>
                    <a:pt x="43" y="80"/>
                    <a:pt x="43" y="79"/>
                  </a:cubicBezTo>
                  <a:cubicBezTo>
                    <a:pt x="44" y="79"/>
                    <a:pt x="43" y="79"/>
                    <a:pt x="43" y="79"/>
                  </a:cubicBezTo>
                  <a:cubicBezTo>
                    <a:pt x="43" y="79"/>
                    <a:pt x="41" y="77"/>
                    <a:pt x="40" y="76"/>
                  </a:cubicBezTo>
                  <a:cubicBezTo>
                    <a:pt x="40" y="76"/>
                    <a:pt x="40" y="75"/>
                    <a:pt x="40" y="75"/>
                  </a:cubicBezTo>
                  <a:cubicBezTo>
                    <a:pt x="41" y="73"/>
                    <a:pt x="41" y="71"/>
                    <a:pt x="41" y="70"/>
                  </a:cubicBezTo>
                  <a:cubicBezTo>
                    <a:pt x="41" y="70"/>
                    <a:pt x="39" y="69"/>
                    <a:pt x="41" y="69"/>
                  </a:cubicBezTo>
                  <a:cubicBezTo>
                    <a:pt x="43" y="69"/>
                    <a:pt x="43" y="70"/>
                    <a:pt x="44" y="69"/>
                  </a:cubicBezTo>
                  <a:cubicBezTo>
                    <a:pt x="45" y="69"/>
                    <a:pt x="47" y="69"/>
                    <a:pt x="47" y="69"/>
                  </a:cubicBezTo>
                  <a:cubicBezTo>
                    <a:pt x="48" y="69"/>
                    <a:pt x="48" y="69"/>
                    <a:pt x="49" y="69"/>
                  </a:cubicBezTo>
                  <a:cubicBezTo>
                    <a:pt x="49" y="69"/>
                    <a:pt x="51" y="68"/>
                    <a:pt x="51" y="68"/>
                  </a:cubicBezTo>
                  <a:cubicBezTo>
                    <a:pt x="52" y="68"/>
                    <a:pt x="52" y="66"/>
                    <a:pt x="52" y="66"/>
                  </a:cubicBezTo>
                  <a:cubicBezTo>
                    <a:pt x="52" y="66"/>
                    <a:pt x="53" y="63"/>
                    <a:pt x="53" y="62"/>
                  </a:cubicBezTo>
                  <a:cubicBezTo>
                    <a:pt x="53" y="62"/>
                    <a:pt x="54" y="62"/>
                    <a:pt x="54" y="62"/>
                  </a:cubicBezTo>
                  <a:cubicBezTo>
                    <a:pt x="54" y="62"/>
                    <a:pt x="57" y="62"/>
                    <a:pt x="57" y="62"/>
                  </a:cubicBezTo>
                  <a:cubicBezTo>
                    <a:pt x="58" y="62"/>
                    <a:pt x="58" y="62"/>
                    <a:pt x="58" y="62"/>
                  </a:cubicBezTo>
                  <a:cubicBezTo>
                    <a:pt x="58" y="62"/>
                    <a:pt x="61" y="69"/>
                    <a:pt x="61" y="69"/>
                  </a:cubicBezTo>
                  <a:cubicBezTo>
                    <a:pt x="61" y="69"/>
                    <a:pt x="62" y="69"/>
                    <a:pt x="62" y="69"/>
                  </a:cubicBezTo>
                  <a:cubicBezTo>
                    <a:pt x="66" y="69"/>
                    <a:pt x="66" y="69"/>
                    <a:pt x="66" y="69"/>
                  </a:cubicBezTo>
                  <a:cubicBezTo>
                    <a:pt x="70" y="69"/>
                    <a:pt x="72" y="66"/>
                    <a:pt x="73" y="66"/>
                  </a:cubicBezTo>
                  <a:cubicBezTo>
                    <a:pt x="73" y="65"/>
                    <a:pt x="73" y="65"/>
                    <a:pt x="73" y="66"/>
                  </a:cubicBezTo>
                  <a:cubicBezTo>
                    <a:pt x="73" y="66"/>
                    <a:pt x="74" y="68"/>
                    <a:pt x="74" y="68"/>
                  </a:cubicBezTo>
                  <a:cubicBezTo>
                    <a:pt x="75" y="71"/>
                    <a:pt x="77" y="71"/>
                    <a:pt x="78" y="71"/>
                  </a:cubicBezTo>
                  <a:cubicBezTo>
                    <a:pt x="78" y="71"/>
                    <a:pt x="78" y="71"/>
                    <a:pt x="78" y="71"/>
                  </a:cubicBezTo>
                  <a:cubicBezTo>
                    <a:pt x="78" y="71"/>
                    <a:pt x="78" y="70"/>
                    <a:pt x="79" y="69"/>
                  </a:cubicBezTo>
                  <a:cubicBezTo>
                    <a:pt x="80" y="68"/>
                    <a:pt x="82" y="64"/>
                    <a:pt x="83" y="60"/>
                  </a:cubicBezTo>
                  <a:cubicBezTo>
                    <a:pt x="84" y="56"/>
                    <a:pt x="84" y="53"/>
                    <a:pt x="83" y="51"/>
                  </a:cubicBezTo>
                  <a:cubicBezTo>
                    <a:pt x="83" y="50"/>
                    <a:pt x="83" y="49"/>
                    <a:pt x="83" y="48"/>
                  </a:cubicBezTo>
                  <a:cubicBezTo>
                    <a:pt x="83" y="48"/>
                    <a:pt x="83" y="47"/>
                    <a:pt x="84" y="46"/>
                  </a:cubicBezTo>
                  <a:cubicBezTo>
                    <a:pt x="84" y="45"/>
                    <a:pt x="84" y="45"/>
                    <a:pt x="84" y="44"/>
                  </a:cubicBezTo>
                  <a:cubicBezTo>
                    <a:pt x="84" y="43"/>
                    <a:pt x="84" y="43"/>
                    <a:pt x="84" y="43"/>
                  </a:cubicBezTo>
                  <a:cubicBezTo>
                    <a:pt x="83" y="42"/>
                    <a:pt x="80" y="41"/>
                    <a:pt x="79" y="40"/>
                  </a:cubicBezTo>
                  <a:cubicBezTo>
                    <a:pt x="79" y="40"/>
                    <a:pt x="76" y="39"/>
                    <a:pt x="76" y="38"/>
                  </a:cubicBezTo>
                  <a:cubicBezTo>
                    <a:pt x="75" y="38"/>
                    <a:pt x="75" y="36"/>
                    <a:pt x="75" y="35"/>
                  </a:cubicBezTo>
                  <a:cubicBezTo>
                    <a:pt x="75" y="34"/>
                    <a:pt x="77" y="29"/>
                    <a:pt x="78" y="27"/>
                  </a:cubicBezTo>
                  <a:cubicBezTo>
                    <a:pt x="78" y="26"/>
                    <a:pt x="80" y="26"/>
                    <a:pt x="80" y="25"/>
                  </a:cubicBezTo>
                  <a:cubicBezTo>
                    <a:pt x="81" y="25"/>
                    <a:pt x="82" y="23"/>
                    <a:pt x="83" y="23"/>
                  </a:cubicBezTo>
                  <a:cubicBezTo>
                    <a:pt x="84" y="22"/>
                    <a:pt x="83" y="20"/>
                    <a:pt x="82" y="19"/>
                  </a:cubicBezTo>
                  <a:cubicBezTo>
                    <a:pt x="82" y="17"/>
                    <a:pt x="80" y="15"/>
                    <a:pt x="80" y="14"/>
                  </a:cubicBezTo>
                  <a:cubicBezTo>
                    <a:pt x="80" y="14"/>
                    <a:pt x="80" y="14"/>
                    <a:pt x="80" y="14"/>
                  </a:cubicBezTo>
                  <a:cubicBezTo>
                    <a:pt x="76" y="13"/>
                    <a:pt x="76" y="13"/>
                    <a:pt x="76" y="13"/>
                  </a:cubicBezTo>
                  <a:cubicBezTo>
                    <a:pt x="72" y="12"/>
                    <a:pt x="66" y="15"/>
                    <a:pt x="65" y="16"/>
                  </a:cubicBezTo>
                  <a:cubicBezTo>
                    <a:pt x="64" y="16"/>
                    <a:pt x="64" y="15"/>
                    <a:pt x="64" y="15"/>
                  </a:cubicBezTo>
                  <a:cubicBezTo>
                    <a:pt x="64" y="9"/>
                    <a:pt x="66" y="3"/>
                    <a:pt x="66" y="2"/>
                  </a:cubicBezTo>
                  <a:cubicBezTo>
                    <a:pt x="66" y="2"/>
                    <a:pt x="66" y="1"/>
                    <a:pt x="65" y="1"/>
                  </a:cubicBezTo>
                  <a:cubicBezTo>
                    <a:pt x="65" y="0"/>
                    <a:pt x="65" y="0"/>
                    <a:pt x="65" y="0"/>
                  </a:cubicBezTo>
                  <a:cubicBezTo>
                    <a:pt x="65" y="0"/>
                    <a:pt x="53" y="0"/>
                    <a:pt x="53" y="0"/>
                  </a:cubicBezTo>
                  <a:cubicBezTo>
                    <a:pt x="52" y="0"/>
                    <a:pt x="48" y="0"/>
                    <a:pt x="47" y="0"/>
                  </a:cubicBezTo>
                  <a:cubicBezTo>
                    <a:pt x="46" y="0"/>
                    <a:pt x="42" y="0"/>
                    <a:pt x="39" y="0"/>
                  </a:cubicBezTo>
                  <a:cubicBezTo>
                    <a:pt x="37" y="0"/>
                    <a:pt x="37" y="2"/>
                    <a:pt x="37" y="2"/>
                  </a:cubicBezTo>
                  <a:cubicBezTo>
                    <a:pt x="37" y="2"/>
                    <a:pt x="37" y="16"/>
                    <a:pt x="37" y="18"/>
                  </a:cubicBezTo>
                  <a:cubicBezTo>
                    <a:pt x="37" y="19"/>
                    <a:pt x="35" y="19"/>
                    <a:pt x="34" y="19"/>
                  </a:cubicBezTo>
                  <a:cubicBezTo>
                    <a:pt x="33" y="19"/>
                    <a:pt x="31" y="19"/>
                    <a:pt x="31" y="19"/>
                  </a:cubicBezTo>
                  <a:cubicBezTo>
                    <a:pt x="13" y="19"/>
                    <a:pt x="13" y="19"/>
                    <a:pt x="13" y="19"/>
                  </a:cubicBezTo>
                  <a:cubicBezTo>
                    <a:pt x="13" y="19"/>
                    <a:pt x="12" y="19"/>
                    <a:pt x="12" y="19"/>
                  </a:cubicBezTo>
                  <a:cubicBezTo>
                    <a:pt x="11" y="20"/>
                    <a:pt x="11" y="20"/>
                    <a:pt x="11" y="21"/>
                  </a:cubicBezTo>
                  <a:cubicBezTo>
                    <a:pt x="12" y="23"/>
                    <a:pt x="12" y="26"/>
                    <a:pt x="11" y="25"/>
                  </a:cubicBezTo>
                  <a:cubicBezTo>
                    <a:pt x="11" y="25"/>
                    <a:pt x="10" y="25"/>
                    <a:pt x="9" y="25"/>
                  </a:cubicBezTo>
                  <a:cubicBezTo>
                    <a:pt x="8" y="26"/>
                    <a:pt x="8" y="26"/>
                    <a:pt x="9" y="27"/>
                  </a:cubicBezTo>
                  <a:cubicBezTo>
                    <a:pt x="9" y="28"/>
                    <a:pt x="10" y="30"/>
                    <a:pt x="11" y="30"/>
                  </a:cubicBezTo>
                  <a:cubicBezTo>
                    <a:pt x="12" y="30"/>
                    <a:pt x="14" y="31"/>
                    <a:pt x="13" y="32"/>
                  </a:cubicBezTo>
                  <a:cubicBezTo>
                    <a:pt x="13" y="33"/>
                    <a:pt x="12" y="32"/>
                    <a:pt x="11" y="32"/>
                  </a:cubicBezTo>
                  <a:cubicBezTo>
                    <a:pt x="11" y="32"/>
                    <a:pt x="9" y="31"/>
                    <a:pt x="9" y="31"/>
                  </a:cubicBezTo>
                  <a:cubicBezTo>
                    <a:pt x="8" y="30"/>
                    <a:pt x="7" y="30"/>
                    <a:pt x="7" y="32"/>
                  </a:cubicBezTo>
                  <a:cubicBezTo>
                    <a:pt x="7" y="33"/>
                    <a:pt x="6" y="40"/>
                    <a:pt x="4" y="45"/>
                  </a:cubicBezTo>
                  <a:cubicBezTo>
                    <a:pt x="4" y="45"/>
                    <a:pt x="3" y="47"/>
                    <a:pt x="3" y="46"/>
                  </a:cubicBezTo>
                  <a:cubicBezTo>
                    <a:pt x="2" y="45"/>
                    <a:pt x="1" y="46"/>
                    <a:pt x="1" y="46"/>
                  </a:cubicBezTo>
                  <a:cubicBezTo>
                    <a:pt x="1" y="47"/>
                    <a:pt x="0" y="48"/>
                    <a:pt x="1" y="50"/>
                  </a:cubicBezTo>
                  <a:cubicBezTo>
                    <a:pt x="2" y="52"/>
                    <a:pt x="4" y="55"/>
                    <a:pt x="5" y="55"/>
                  </a:cubicBezTo>
                  <a:cubicBezTo>
                    <a:pt x="7" y="54"/>
                    <a:pt x="8" y="53"/>
                    <a:pt x="7" y="55"/>
                  </a:cubicBezTo>
                  <a:cubicBezTo>
                    <a:pt x="7" y="56"/>
                    <a:pt x="7" y="58"/>
                    <a:pt x="8" y="58"/>
                  </a:cubicBezTo>
                  <a:cubicBezTo>
                    <a:pt x="9" y="58"/>
                    <a:pt x="9" y="59"/>
                    <a:pt x="8" y="58"/>
                  </a:cubicBezTo>
                  <a:cubicBezTo>
                    <a:pt x="7" y="58"/>
                    <a:pt x="6" y="57"/>
                    <a:pt x="6" y="58"/>
                  </a:cubicBezTo>
                  <a:cubicBezTo>
                    <a:pt x="6" y="59"/>
                    <a:pt x="6" y="62"/>
                    <a:pt x="7" y="62"/>
                  </a:cubicBezTo>
                  <a:cubicBezTo>
                    <a:pt x="8" y="62"/>
                    <a:pt x="10" y="62"/>
                    <a:pt x="10" y="64"/>
                  </a:cubicBezTo>
                  <a:cubicBezTo>
                    <a:pt x="10" y="65"/>
                    <a:pt x="11" y="69"/>
                    <a:pt x="13" y="71"/>
                  </a:cubicBezTo>
                  <a:cubicBezTo>
                    <a:pt x="14" y="72"/>
                    <a:pt x="26" y="84"/>
                    <a:pt x="34" y="92"/>
                  </a:cubicBezTo>
                  <a:cubicBezTo>
                    <a:pt x="36" y="87"/>
                    <a:pt x="38" y="87"/>
                    <a:pt x="39" y="8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1" name="Freeform 982">
              <a:extLst>
                <a:ext uri="{FF2B5EF4-FFF2-40B4-BE49-F238E27FC236}">
                  <a16:creationId xmlns:a16="http://schemas.microsoft.com/office/drawing/2014/main" id="{485D818A-F96C-4793-9612-3F452E43014B}"/>
                </a:ext>
              </a:extLst>
            </p:cNvPr>
            <p:cNvSpPr>
              <a:spLocks/>
            </p:cNvSpPr>
            <p:nvPr/>
          </p:nvSpPr>
          <p:spPr bwMode="auto">
            <a:xfrm>
              <a:off x="3267" y="2508"/>
              <a:ext cx="84" cy="85"/>
            </a:xfrm>
            <a:custGeom>
              <a:avLst/>
              <a:gdLst>
                <a:gd name="T0" fmla="*/ 60 w 61"/>
                <a:gd name="T1" fmla="*/ 50 h 62"/>
                <a:gd name="T2" fmla="*/ 61 w 61"/>
                <a:gd name="T3" fmla="*/ 45 h 62"/>
                <a:gd name="T4" fmla="*/ 58 w 61"/>
                <a:gd name="T5" fmla="*/ 38 h 62"/>
                <a:gd name="T6" fmla="*/ 54 w 61"/>
                <a:gd name="T7" fmla="*/ 35 h 62"/>
                <a:gd name="T8" fmla="*/ 50 w 61"/>
                <a:gd name="T9" fmla="*/ 33 h 62"/>
                <a:gd name="T10" fmla="*/ 48 w 61"/>
                <a:gd name="T11" fmla="*/ 33 h 62"/>
                <a:gd name="T12" fmla="*/ 43 w 61"/>
                <a:gd name="T13" fmla="*/ 31 h 62"/>
                <a:gd name="T14" fmla="*/ 43 w 61"/>
                <a:gd name="T15" fmla="*/ 30 h 62"/>
                <a:gd name="T16" fmla="*/ 47 w 61"/>
                <a:gd name="T17" fmla="*/ 24 h 62"/>
                <a:gd name="T18" fmla="*/ 45 w 61"/>
                <a:gd name="T19" fmla="*/ 16 h 62"/>
                <a:gd name="T20" fmla="*/ 44 w 61"/>
                <a:gd name="T21" fmla="*/ 13 h 62"/>
                <a:gd name="T22" fmla="*/ 43 w 61"/>
                <a:gd name="T23" fmla="*/ 13 h 62"/>
                <a:gd name="T24" fmla="*/ 40 w 61"/>
                <a:gd name="T25" fmla="*/ 17 h 62"/>
                <a:gd name="T26" fmla="*/ 36 w 61"/>
                <a:gd name="T27" fmla="*/ 20 h 62"/>
                <a:gd name="T28" fmla="*/ 35 w 61"/>
                <a:gd name="T29" fmla="*/ 19 h 62"/>
                <a:gd name="T30" fmla="*/ 31 w 61"/>
                <a:gd name="T31" fmla="*/ 17 h 62"/>
                <a:gd name="T32" fmla="*/ 30 w 61"/>
                <a:gd name="T33" fmla="*/ 17 h 62"/>
                <a:gd name="T34" fmla="*/ 32 w 61"/>
                <a:gd name="T35" fmla="*/ 12 h 62"/>
                <a:gd name="T36" fmla="*/ 32 w 61"/>
                <a:gd name="T37" fmla="*/ 11 h 62"/>
                <a:gd name="T38" fmla="*/ 31 w 61"/>
                <a:gd name="T39" fmla="*/ 7 h 62"/>
                <a:gd name="T40" fmla="*/ 28 w 61"/>
                <a:gd name="T41" fmla="*/ 2 h 62"/>
                <a:gd name="T42" fmla="*/ 26 w 61"/>
                <a:gd name="T43" fmla="*/ 0 h 62"/>
                <a:gd name="T44" fmla="*/ 24 w 61"/>
                <a:gd name="T45" fmla="*/ 0 h 62"/>
                <a:gd name="T46" fmla="*/ 18 w 61"/>
                <a:gd name="T47" fmla="*/ 1 h 62"/>
                <a:gd name="T48" fmla="*/ 18 w 61"/>
                <a:gd name="T49" fmla="*/ 1 h 62"/>
                <a:gd name="T50" fmla="*/ 18 w 61"/>
                <a:gd name="T51" fmla="*/ 3 h 62"/>
                <a:gd name="T52" fmla="*/ 16 w 61"/>
                <a:gd name="T53" fmla="*/ 5 h 62"/>
                <a:gd name="T54" fmla="*/ 13 w 61"/>
                <a:gd name="T55" fmla="*/ 9 h 62"/>
                <a:gd name="T56" fmla="*/ 11 w 61"/>
                <a:gd name="T57" fmla="*/ 13 h 62"/>
                <a:gd name="T58" fmla="*/ 7 w 61"/>
                <a:gd name="T59" fmla="*/ 17 h 62"/>
                <a:gd name="T60" fmla="*/ 4 w 61"/>
                <a:gd name="T61" fmla="*/ 19 h 62"/>
                <a:gd name="T62" fmla="*/ 0 w 61"/>
                <a:gd name="T63" fmla="*/ 24 h 62"/>
                <a:gd name="T64" fmla="*/ 2 w 61"/>
                <a:gd name="T65" fmla="*/ 25 h 62"/>
                <a:gd name="T66" fmla="*/ 11 w 61"/>
                <a:gd name="T67" fmla="*/ 33 h 62"/>
                <a:gd name="T68" fmla="*/ 15 w 61"/>
                <a:gd name="T69" fmla="*/ 35 h 62"/>
                <a:gd name="T70" fmla="*/ 23 w 61"/>
                <a:gd name="T71" fmla="*/ 41 h 62"/>
                <a:gd name="T72" fmla="*/ 39 w 61"/>
                <a:gd name="T73" fmla="*/ 55 h 62"/>
                <a:gd name="T74" fmla="*/ 56 w 61"/>
                <a:gd name="T75" fmla="*/ 62 h 62"/>
                <a:gd name="T76" fmla="*/ 59 w 61"/>
                <a:gd name="T77" fmla="*/ 62 h 62"/>
                <a:gd name="T78" fmla="*/ 58 w 61"/>
                <a:gd name="T79" fmla="*/ 57 h 62"/>
                <a:gd name="T80" fmla="*/ 58 w 61"/>
                <a:gd name="T81" fmla="*/ 55 h 62"/>
                <a:gd name="T82" fmla="*/ 60 w 61"/>
                <a:gd name="T8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 h="62">
                  <a:moveTo>
                    <a:pt x="60" y="50"/>
                  </a:moveTo>
                  <a:cubicBezTo>
                    <a:pt x="61" y="49"/>
                    <a:pt x="61" y="47"/>
                    <a:pt x="61" y="45"/>
                  </a:cubicBezTo>
                  <a:cubicBezTo>
                    <a:pt x="61" y="42"/>
                    <a:pt x="59" y="39"/>
                    <a:pt x="58" y="38"/>
                  </a:cubicBezTo>
                  <a:cubicBezTo>
                    <a:pt x="57" y="37"/>
                    <a:pt x="56" y="36"/>
                    <a:pt x="54" y="35"/>
                  </a:cubicBezTo>
                  <a:cubicBezTo>
                    <a:pt x="53" y="33"/>
                    <a:pt x="50" y="33"/>
                    <a:pt x="50" y="33"/>
                  </a:cubicBezTo>
                  <a:cubicBezTo>
                    <a:pt x="49" y="33"/>
                    <a:pt x="48" y="33"/>
                    <a:pt x="48" y="33"/>
                  </a:cubicBezTo>
                  <a:cubicBezTo>
                    <a:pt x="48" y="33"/>
                    <a:pt x="45" y="32"/>
                    <a:pt x="43" y="31"/>
                  </a:cubicBezTo>
                  <a:cubicBezTo>
                    <a:pt x="42" y="30"/>
                    <a:pt x="43" y="30"/>
                    <a:pt x="43" y="30"/>
                  </a:cubicBezTo>
                  <a:cubicBezTo>
                    <a:pt x="46" y="28"/>
                    <a:pt x="46" y="27"/>
                    <a:pt x="47" y="24"/>
                  </a:cubicBezTo>
                  <a:cubicBezTo>
                    <a:pt x="48" y="22"/>
                    <a:pt x="46" y="17"/>
                    <a:pt x="45" y="16"/>
                  </a:cubicBezTo>
                  <a:cubicBezTo>
                    <a:pt x="45" y="15"/>
                    <a:pt x="44" y="14"/>
                    <a:pt x="44" y="13"/>
                  </a:cubicBezTo>
                  <a:cubicBezTo>
                    <a:pt x="43" y="13"/>
                    <a:pt x="43" y="13"/>
                    <a:pt x="43" y="13"/>
                  </a:cubicBezTo>
                  <a:cubicBezTo>
                    <a:pt x="41" y="15"/>
                    <a:pt x="41" y="14"/>
                    <a:pt x="40" y="17"/>
                  </a:cubicBezTo>
                  <a:cubicBezTo>
                    <a:pt x="39" y="19"/>
                    <a:pt x="37" y="19"/>
                    <a:pt x="36" y="20"/>
                  </a:cubicBezTo>
                  <a:cubicBezTo>
                    <a:pt x="35" y="20"/>
                    <a:pt x="35" y="19"/>
                    <a:pt x="35" y="19"/>
                  </a:cubicBezTo>
                  <a:cubicBezTo>
                    <a:pt x="34" y="16"/>
                    <a:pt x="32" y="17"/>
                    <a:pt x="31" y="17"/>
                  </a:cubicBezTo>
                  <a:cubicBezTo>
                    <a:pt x="29" y="18"/>
                    <a:pt x="30" y="17"/>
                    <a:pt x="30" y="17"/>
                  </a:cubicBezTo>
                  <a:cubicBezTo>
                    <a:pt x="30" y="17"/>
                    <a:pt x="31" y="13"/>
                    <a:pt x="32" y="12"/>
                  </a:cubicBezTo>
                  <a:cubicBezTo>
                    <a:pt x="32" y="12"/>
                    <a:pt x="32" y="11"/>
                    <a:pt x="32" y="11"/>
                  </a:cubicBezTo>
                  <a:cubicBezTo>
                    <a:pt x="32" y="11"/>
                    <a:pt x="31" y="9"/>
                    <a:pt x="31" y="7"/>
                  </a:cubicBezTo>
                  <a:cubicBezTo>
                    <a:pt x="30" y="4"/>
                    <a:pt x="29" y="2"/>
                    <a:pt x="28" y="2"/>
                  </a:cubicBezTo>
                  <a:cubicBezTo>
                    <a:pt x="28" y="1"/>
                    <a:pt x="27" y="1"/>
                    <a:pt x="26" y="0"/>
                  </a:cubicBezTo>
                  <a:cubicBezTo>
                    <a:pt x="26" y="0"/>
                    <a:pt x="25" y="0"/>
                    <a:pt x="24" y="0"/>
                  </a:cubicBezTo>
                  <a:cubicBezTo>
                    <a:pt x="24" y="0"/>
                    <a:pt x="20" y="1"/>
                    <a:pt x="18" y="1"/>
                  </a:cubicBezTo>
                  <a:cubicBezTo>
                    <a:pt x="18" y="1"/>
                    <a:pt x="18" y="1"/>
                    <a:pt x="18" y="1"/>
                  </a:cubicBezTo>
                  <a:cubicBezTo>
                    <a:pt x="18" y="2"/>
                    <a:pt x="18" y="3"/>
                    <a:pt x="18" y="3"/>
                  </a:cubicBezTo>
                  <a:cubicBezTo>
                    <a:pt x="18" y="4"/>
                    <a:pt x="18" y="5"/>
                    <a:pt x="16" y="5"/>
                  </a:cubicBezTo>
                  <a:cubicBezTo>
                    <a:pt x="14" y="6"/>
                    <a:pt x="14" y="8"/>
                    <a:pt x="13" y="9"/>
                  </a:cubicBezTo>
                  <a:cubicBezTo>
                    <a:pt x="13" y="11"/>
                    <a:pt x="12" y="13"/>
                    <a:pt x="11" y="13"/>
                  </a:cubicBezTo>
                  <a:cubicBezTo>
                    <a:pt x="11" y="14"/>
                    <a:pt x="8" y="16"/>
                    <a:pt x="7" y="17"/>
                  </a:cubicBezTo>
                  <a:cubicBezTo>
                    <a:pt x="6" y="17"/>
                    <a:pt x="5" y="18"/>
                    <a:pt x="4" y="19"/>
                  </a:cubicBezTo>
                  <a:cubicBezTo>
                    <a:pt x="4" y="19"/>
                    <a:pt x="1" y="22"/>
                    <a:pt x="0" y="24"/>
                  </a:cubicBezTo>
                  <a:cubicBezTo>
                    <a:pt x="1" y="25"/>
                    <a:pt x="1" y="25"/>
                    <a:pt x="2" y="25"/>
                  </a:cubicBezTo>
                  <a:cubicBezTo>
                    <a:pt x="4" y="27"/>
                    <a:pt x="10" y="32"/>
                    <a:pt x="11" y="33"/>
                  </a:cubicBezTo>
                  <a:cubicBezTo>
                    <a:pt x="13" y="35"/>
                    <a:pt x="14" y="35"/>
                    <a:pt x="15" y="35"/>
                  </a:cubicBezTo>
                  <a:cubicBezTo>
                    <a:pt x="15" y="35"/>
                    <a:pt x="20" y="37"/>
                    <a:pt x="23" y="41"/>
                  </a:cubicBezTo>
                  <a:cubicBezTo>
                    <a:pt x="26" y="44"/>
                    <a:pt x="36" y="54"/>
                    <a:pt x="39" y="55"/>
                  </a:cubicBezTo>
                  <a:cubicBezTo>
                    <a:pt x="42" y="56"/>
                    <a:pt x="54" y="61"/>
                    <a:pt x="56" y="62"/>
                  </a:cubicBezTo>
                  <a:cubicBezTo>
                    <a:pt x="56" y="62"/>
                    <a:pt x="57" y="62"/>
                    <a:pt x="59" y="62"/>
                  </a:cubicBezTo>
                  <a:cubicBezTo>
                    <a:pt x="59" y="60"/>
                    <a:pt x="58" y="57"/>
                    <a:pt x="58" y="57"/>
                  </a:cubicBezTo>
                  <a:cubicBezTo>
                    <a:pt x="58" y="56"/>
                    <a:pt x="58" y="55"/>
                    <a:pt x="58" y="55"/>
                  </a:cubicBezTo>
                  <a:cubicBezTo>
                    <a:pt x="58" y="55"/>
                    <a:pt x="60" y="51"/>
                    <a:pt x="60" y="5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2" name="Freeform 983">
              <a:extLst>
                <a:ext uri="{FF2B5EF4-FFF2-40B4-BE49-F238E27FC236}">
                  <a16:creationId xmlns:a16="http://schemas.microsoft.com/office/drawing/2014/main" id="{3A64485B-697B-4D3E-AFC2-F8B02F6EFA90}"/>
                </a:ext>
              </a:extLst>
            </p:cNvPr>
            <p:cNvSpPr>
              <a:spLocks/>
            </p:cNvSpPr>
            <p:nvPr/>
          </p:nvSpPr>
          <p:spPr bwMode="auto">
            <a:xfrm>
              <a:off x="3150" y="2104"/>
              <a:ext cx="175" cy="148"/>
            </a:xfrm>
            <a:custGeom>
              <a:avLst/>
              <a:gdLst>
                <a:gd name="T0" fmla="*/ 59 w 126"/>
                <a:gd name="T1" fmla="*/ 0 h 108"/>
                <a:gd name="T2" fmla="*/ 53 w 126"/>
                <a:gd name="T3" fmla="*/ 14 h 108"/>
                <a:gd name="T4" fmla="*/ 44 w 126"/>
                <a:gd name="T5" fmla="*/ 21 h 108"/>
                <a:gd name="T6" fmla="*/ 40 w 126"/>
                <a:gd name="T7" fmla="*/ 25 h 108"/>
                <a:gd name="T8" fmla="*/ 36 w 126"/>
                <a:gd name="T9" fmla="*/ 34 h 108"/>
                <a:gd name="T10" fmla="*/ 34 w 126"/>
                <a:gd name="T11" fmla="*/ 43 h 108"/>
                <a:gd name="T12" fmla="*/ 31 w 126"/>
                <a:gd name="T13" fmla="*/ 49 h 108"/>
                <a:gd name="T14" fmla="*/ 27 w 126"/>
                <a:gd name="T15" fmla="*/ 53 h 108"/>
                <a:gd name="T16" fmla="*/ 19 w 126"/>
                <a:gd name="T17" fmla="*/ 62 h 108"/>
                <a:gd name="T18" fmla="*/ 11 w 126"/>
                <a:gd name="T19" fmla="*/ 82 h 108"/>
                <a:gd name="T20" fmla="*/ 9 w 126"/>
                <a:gd name="T21" fmla="*/ 85 h 108"/>
                <a:gd name="T22" fmla="*/ 3 w 126"/>
                <a:gd name="T23" fmla="*/ 94 h 108"/>
                <a:gd name="T24" fmla="*/ 2 w 126"/>
                <a:gd name="T25" fmla="*/ 101 h 108"/>
                <a:gd name="T26" fmla="*/ 1 w 126"/>
                <a:gd name="T27" fmla="*/ 108 h 108"/>
                <a:gd name="T28" fmla="*/ 1 w 126"/>
                <a:gd name="T29" fmla="*/ 108 h 108"/>
                <a:gd name="T30" fmla="*/ 3 w 126"/>
                <a:gd name="T31" fmla="*/ 101 h 108"/>
                <a:gd name="T32" fmla="*/ 6 w 126"/>
                <a:gd name="T33" fmla="*/ 99 h 108"/>
                <a:gd name="T34" fmla="*/ 10 w 126"/>
                <a:gd name="T35" fmla="*/ 99 h 108"/>
                <a:gd name="T36" fmla="*/ 62 w 126"/>
                <a:gd name="T37" fmla="*/ 99 h 108"/>
                <a:gd name="T38" fmla="*/ 61 w 126"/>
                <a:gd name="T39" fmla="*/ 96 h 108"/>
                <a:gd name="T40" fmla="*/ 61 w 126"/>
                <a:gd name="T41" fmla="*/ 88 h 108"/>
                <a:gd name="T42" fmla="*/ 60 w 126"/>
                <a:gd name="T43" fmla="*/ 79 h 108"/>
                <a:gd name="T44" fmla="*/ 65 w 126"/>
                <a:gd name="T45" fmla="*/ 71 h 108"/>
                <a:gd name="T46" fmla="*/ 69 w 126"/>
                <a:gd name="T47" fmla="*/ 69 h 108"/>
                <a:gd name="T48" fmla="*/ 73 w 126"/>
                <a:gd name="T49" fmla="*/ 67 h 108"/>
                <a:gd name="T50" fmla="*/ 77 w 126"/>
                <a:gd name="T51" fmla="*/ 66 h 108"/>
                <a:gd name="T52" fmla="*/ 77 w 126"/>
                <a:gd name="T53" fmla="*/ 26 h 108"/>
                <a:gd name="T54" fmla="*/ 126 w 126"/>
                <a:gd name="T55" fmla="*/ 26 h 108"/>
                <a:gd name="T56" fmla="*/ 126 w 126"/>
                <a:gd name="T57" fmla="*/ 0 h 108"/>
                <a:gd name="T58" fmla="*/ 59 w 126"/>
                <a:gd name="T59" fmla="*/ 0 h 108"/>
                <a:gd name="T60" fmla="*/ 59 w 126"/>
                <a:gd name="T6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6" h="108">
                  <a:moveTo>
                    <a:pt x="59" y="0"/>
                  </a:moveTo>
                  <a:cubicBezTo>
                    <a:pt x="59" y="1"/>
                    <a:pt x="56" y="12"/>
                    <a:pt x="53" y="14"/>
                  </a:cubicBezTo>
                  <a:cubicBezTo>
                    <a:pt x="50" y="17"/>
                    <a:pt x="46" y="20"/>
                    <a:pt x="44" y="21"/>
                  </a:cubicBezTo>
                  <a:cubicBezTo>
                    <a:pt x="41" y="22"/>
                    <a:pt x="39" y="23"/>
                    <a:pt x="40" y="25"/>
                  </a:cubicBezTo>
                  <a:cubicBezTo>
                    <a:pt x="40" y="26"/>
                    <a:pt x="37" y="32"/>
                    <a:pt x="36" y="34"/>
                  </a:cubicBezTo>
                  <a:cubicBezTo>
                    <a:pt x="35" y="36"/>
                    <a:pt x="34" y="41"/>
                    <a:pt x="34" y="43"/>
                  </a:cubicBezTo>
                  <a:cubicBezTo>
                    <a:pt x="34" y="45"/>
                    <a:pt x="33" y="48"/>
                    <a:pt x="31" y="49"/>
                  </a:cubicBezTo>
                  <a:cubicBezTo>
                    <a:pt x="30" y="50"/>
                    <a:pt x="28" y="51"/>
                    <a:pt x="27" y="53"/>
                  </a:cubicBezTo>
                  <a:cubicBezTo>
                    <a:pt x="26" y="54"/>
                    <a:pt x="21" y="59"/>
                    <a:pt x="19" y="62"/>
                  </a:cubicBezTo>
                  <a:cubicBezTo>
                    <a:pt x="18" y="65"/>
                    <a:pt x="12" y="79"/>
                    <a:pt x="11" y="82"/>
                  </a:cubicBezTo>
                  <a:cubicBezTo>
                    <a:pt x="11" y="82"/>
                    <a:pt x="11" y="83"/>
                    <a:pt x="9" y="85"/>
                  </a:cubicBezTo>
                  <a:cubicBezTo>
                    <a:pt x="7" y="86"/>
                    <a:pt x="3" y="90"/>
                    <a:pt x="3" y="94"/>
                  </a:cubicBezTo>
                  <a:cubicBezTo>
                    <a:pt x="3" y="98"/>
                    <a:pt x="2" y="99"/>
                    <a:pt x="2" y="101"/>
                  </a:cubicBezTo>
                  <a:cubicBezTo>
                    <a:pt x="1" y="103"/>
                    <a:pt x="0" y="108"/>
                    <a:pt x="1" y="108"/>
                  </a:cubicBezTo>
                  <a:cubicBezTo>
                    <a:pt x="1" y="108"/>
                    <a:pt x="1" y="108"/>
                    <a:pt x="1" y="108"/>
                  </a:cubicBezTo>
                  <a:cubicBezTo>
                    <a:pt x="2" y="106"/>
                    <a:pt x="2" y="103"/>
                    <a:pt x="3" y="101"/>
                  </a:cubicBezTo>
                  <a:cubicBezTo>
                    <a:pt x="4" y="99"/>
                    <a:pt x="6" y="99"/>
                    <a:pt x="6" y="99"/>
                  </a:cubicBezTo>
                  <a:cubicBezTo>
                    <a:pt x="7" y="99"/>
                    <a:pt x="10" y="99"/>
                    <a:pt x="10" y="99"/>
                  </a:cubicBezTo>
                  <a:cubicBezTo>
                    <a:pt x="10" y="99"/>
                    <a:pt x="62" y="99"/>
                    <a:pt x="62" y="99"/>
                  </a:cubicBezTo>
                  <a:cubicBezTo>
                    <a:pt x="62" y="99"/>
                    <a:pt x="62" y="97"/>
                    <a:pt x="61" y="96"/>
                  </a:cubicBezTo>
                  <a:cubicBezTo>
                    <a:pt x="61" y="95"/>
                    <a:pt x="61" y="90"/>
                    <a:pt x="61" y="88"/>
                  </a:cubicBezTo>
                  <a:cubicBezTo>
                    <a:pt x="61" y="86"/>
                    <a:pt x="61" y="83"/>
                    <a:pt x="60" y="79"/>
                  </a:cubicBezTo>
                  <a:cubicBezTo>
                    <a:pt x="59" y="75"/>
                    <a:pt x="63" y="72"/>
                    <a:pt x="65" y="71"/>
                  </a:cubicBezTo>
                  <a:cubicBezTo>
                    <a:pt x="66" y="70"/>
                    <a:pt x="68" y="69"/>
                    <a:pt x="69" y="69"/>
                  </a:cubicBezTo>
                  <a:cubicBezTo>
                    <a:pt x="70" y="68"/>
                    <a:pt x="73" y="68"/>
                    <a:pt x="73" y="67"/>
                  </a:cubicBezTo>
                  <a:cubicBezTo>
                    <a:pt x="74" y="67"/>
                    <a:pt x="77" y="66"/>
                    <a:pt x="77" y="66"/>
                  </a:cubicBezTo>
                  <a:cubicBezTo>
                    <a:pt x="77" y="66"/>
                    <a:pt x="76" y="26"/>
                    <a:pt x="77" y="26"/>
                  </a:cubicBezTo>
                  <a:cubicBezTo>
                    <a:pt x="77" y="26"/>
                    <a:pt x="126" y="26"/>
                    <a:pt x="126" y="26"/>
                  </a:cubicBezTo>
                  <a:cubicBezTo>
                    <a:pt x="126" y="0"/>
                    <a:pt x="126" y="0"/>
                    <a:pt x="126" y="0"/>
                  </a:cubicBezTo>
                  <a:cubicBezTo>
                    <a:pt x="59" y="0"/>
                    <a:pt x="59" y="0"/>
                    <a:pt x="59" y="0"/>
                  </a:cubicBezTo>
                  <a:cubicBezTo>
                    <a:pt x="59" y="0"/>
                    <a:pt x="59" y="0"/>
                    <a:pt x="59"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3" name="Freeform 984">
              <a:extLst>
                <a:ext uri="{FF2B5EF4-FFF2-40B4-BE49-F238E27FC236}">
                  <a16:creationId xmlns:a16="http://schemas.microsoft.com/office/drawing/2014/main" id="{37968F1C-AF63-40B9-A48C-78A2E1E12657}"/>
                </a:ext>
              </a:extLst>
            </p:cNvPr>
            <p:cNvSpPr>
              <a:spLocks/>
            </p:cNvSpPr>
            <p:nvPr/>
          </p:nvSpPr>
          <p:spPr bwMode="auto">
            <a:xfrm>
              <a:off x="4318" y="2837"/>
              <a:ext cx="7" cy="10"/>
            </a:xfrm>
            <a:custGeom>
              <a:avLst/>
              <a:gdLst>
                <a:gd name="T0" fmla="*/ 3 w 5"/>
                <a:gd name="T1" fmla="*/ 3 h 7"/>
                <a:gd name="T2" fmla="*/ 2 w 5"/>
                <a:gd name="T3" fmla="*/ 3 h 7"/>
                <a:gd name="T4" fmla="*/ 1 w 5"/>
                <a:gd name="T5" fmla="*/ 5 h 7"/>
                <a:gd name="T6" fmla="*/ 3 w 5"/>
                <a:gd name="T7" fmla="*/ 3 h 7"/>
              </a:gdLst>
              <a:ahLst/>
              <a:cxnLst>
                <a:cxn ang="0">
                  <a:pos x="T0" y="T1"/>
                </a:cxn>
                <a:cxn ang="0">
                  <a:pos x="T2" y="T3"/>
                </a:cxn>
                <a:cxn ang="0">
                  <a:pos x="T4" y="T5"/>
                </a:cxn>
                <a:cxn ang="0">
                  <a:pos x="T6" y="T7"/>
                </a:cxn>
              </a:cxnLst>
              <a:rect l="0" t="0" r="r" b="b"/>
              <a:pathLst>
                <a:path w="5" h="7">
                  <a:moveTo>
                    <a:pt x="3" y="3"/>
                  </a:moveTo>
                  <a:cubicBezTo>
                    <a:pt x="5" y="0"/>
                    <a:pt x="3" y="1"/>
                    <a:pt x="2" y="3"/>
                  </a:cubicBezTo>
                  <a:cubicBezTo>
                    <a:pt x="1" y="4"/>
                    <a:pt x="1" y="5"/>
                    <a:pt x="1" y="5"/>
                  </a:cubicBezTo>
                  <a:cubicBezTo>
                    <a:pt x="1" y="5"/>
                    <a:pt x="0" y="7"/>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4" name="Freeform 985">
              <a:extLst>
                <a:ext uri="{FF2B5EF4-FFF2-40B4-BE49-F238E27FC236}">
                  <a16:creationId xmlns:a16="http://schemas.microsoft.com/office/drawing/2014/main" id="{5264CA80-6D41-4035-8002-04442663F1FF}"/>
                </a:ext>
              </a:extLst>
            </p:cNvPr>
            <p:cNvSpPr>
              <a:spLocks/>
            </p:cNvSpPr>
            <p:nvPr/>
          </p:nvSpPr>
          <p:spPr bwMode="auto">
            <a:xfrm>
              <a:off x="4308" y="2800"/>
              <a:ext cx="7" cy="14"/>
            </a:xfrm>
            <a:custGeom>
              <a:avLst/>
              <a:gdLst>
                <a:gd name="T0" fmla="*/ 4 w 5"/>
                <a:gd name="T1" fmla="*/ 8 h 10"/>
                <a:gd name="T2" fmla="*/ 5 w 5"/>
                <a:gd name="T3" fmla="*/ 7 h 10"/>
                <a:gd name="T4" fmla="*/ 3 w 5"/>
                <a:gd name="T5" fmla="*/ 5 h 10"/>
                <a:gd name="T6" fmla="*/ 2 w 5"/>
                <a:gd name="T7" fmla="*/ 1 h 10"/>
                <a:gd name="T8" fmla="*/ 1 w 5"/>
                <a:gd name="T9" fmla="*/ 1 h 10"/>
                <a:gd name="T10" fmla="*/ 0 w 5"/>
                <a:gd name="T11" fmla="*/ 3 h 10"/>
                <a:gd name="T12" fmla="*/ 4 w 5"/>
                <a:gd name="T13" fmla="*/ 8 h 10"/>
              </a:gdLst>
              <a:ahLst/>
              <a:cxnLst>
                <a:cxn ang="0">
                  <a:pos x="T0" y="T1"/>
                </a:cxn>
                <a:cxn ang="0">
                  <a:pos x="T2" y="T3"/>
                </a:cxn>
                <a:cxn ang="0">
                  <a:pos x="T4" y="T5"/>
                </a:cxn>
                <a:cxn ang="0">
                  <a:pos x="T6" y="T7"/>
                </a:cxn>
                <a:cxn ang="0">
                  <a:pos x="T8" y="T9"/>
                </a:cxn>
                <a:cxn ang="0">
                  <a:pos x="T10" y="T11"/>
                </a:cxn>
                <a:cxn ang="0">
                  <a:pos x="T12" y="T13"/>
                </a:cxn>
              </a:cxnLst>
              <a:rect l="0" t="0" r="r" b="b"/>
              <a:pathLst>
                <a:path w="5" h="10">
                  <a:moveTo>
                    <a:pt x="4" y="8"/>
                  </a:moveTo>
                  <a:cubicBezTo>
                    <a:pt x="5" y="10"/>
                    <a:pt x="5" y="8"/>
                    <a:pt x="5" y="7"/>
                  </a:cubicBezTo>
                  <a:cubicBezTo>
                    <a:pt x="5" y="6"/>
                    <a:pt x="4" y="5"/>
                    <a:pt x="3" y="5"/>
                  </a:cubicBezTo>
                  <a:cubicBezTo>
                    <a:pt x="2" y="5"/>
                    <a:pt x="2" y="3"/>
                    <a:pt x="2" y="1"/>
                  </a:cubicBezTo>
                  <a:cubicBezTo>
                    <a:pt x="1" y="0"/>
                    <a:pt x="1" y="0"/>
                    <a:pt x="1" y="1"/>
                  </a:cubicBezTo>
                  <a:cubicBezTo>
                    <a:pt x="0" y="2"/>
                    <a:pt x="0" y="3"/>
                    <a:pt x="0" y="3"/>
                  </a:cubicBezTo>
                  <a:cubicBezTo>
                    <a:pt x="0" y="6"/>
                    <a:pt x="2" y="7"/>
                    <a:pt x="4"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5" name="Freeform 986">
              <a:extLst>
                <a:ext uri="{FF2B5EF4-FFF2-40B4-BE49-F238E27FC236}">
                  <a16:creationId xmlns:a16="http://schemas.microsoft.com/office/drawing/2014/main" id="{7AC036DA-1AFE-4BCC-9A29-730472A64CF6}"/>
                </a:ext>
              </a:extLst>
            </p:cNvPr>
            <p:cNvSpPr>
              <a:spLocks/>
            </p:cNvSpPr>
            <p:nvPr/>
          </p:nvSpPr>
          <p:spPr bwMode="auto">
            <a:xfrm>
              <a:off x="4318" y="2782"/>
              <a:ext cx="4" cy="11"/>
            </a:xfrm>
            <a:custGeom>
              <a:avLst/>
              <a:gdLst>
                <a:gd name="T0" fmla="*/ 0 w 3"/>
                <a:gd name="T1" fmla="*/ 7 h 8"/>
                <a:gd name="T2" fmla="*/ 1 w 3"/>
                <a:gd name="T3" fmla="*/ 6 h 8"/>
                <a:gd name="T4" fmla="*/ 3 w 3"/>
                <a:gd name="T5" fmla="*/ 3 h 8"/>
                <a:gd name="T6" fmla="*/ 2 w 3"/>
                <a:gd name="T7" fmla="*/ 0 h 8"/>
                <a:gd name="T8" fmla="*/ 1 w 3"/>
                <a:gd name="T9" fmla="*/ 2 h 8"/>
                <a:gd name="T10" fmla="*/ 0 w 3"/>
                <a:gd name="T11" fmla="*/ 7 h 8"/>
              </a:gdLst>
              <a:ahLst/>
              <a:cxnLst>
                <a:cxn ang="0">
                  <a:pos x="T0" y="T1"/>
                </a:cxn>
                <a:cxn ang="0">
                  <a:pos x="T2" y="T3"/>
                </a:cxn>
                <a:cxn ang="0">
                  <a:pos x="T4" y="T5"/>
                </a:cxn>
                <a:cxn ang="0">
                  <a:pos x="T6" y="T7"/>
                </a:cxn>
                <a:cxn ang="0">
                  <a:pos x="T8" y="T9"/>
                </a:cxn>
                <a:cxn ang="0">
                  <a:pos x="T10" y="T11"/>
                </a:cxn>
              </a:cxnLst>
              <a:rect l="0" t="0" r="r" b="b"/>
              <a:pathLst>
                <a:path w="3" h="8">
                  <a:moveTo>
                    <a:pt x="0" y="7"/>
                  </a:moveTo>
                  <a:cubicBezTo>
                    <a:pt x="0" y="7"/>
                    <a:pt x="0" y="8"/>
                    <a:pt x="1" y="6"/>
                  </a:cubicBezTo>
                  <a:cubicBezTo>
                    <a:pt x="2" y="4"/>
                    <a:pt x="3" y="5"/>
                    <a:pt x="3" y="3"/>
                  </a:cubicBezTo>
                  <a:cubicBezTo>
                    <a:pt x="3" y="2"/>
                    <a:pt x="3" y="0"/>
                    <a:pt x="2" y="0"/>
                  </a:cubicBezTo>
                  <a:cubicBezTo>
                    <a:pt x="1" y="0"/>
                    <a:pt x="0" y="0"/>
                    <a:pt x="1" y="2"/>
                  </a:cubicBezTo>
                  <a:cubicBezTo>
                    <a:pt x="1" y="3"/>
                    <a:pt x="0" y="5"/>
                    <a:pt x="0"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6" name="Freeform 987">
              <a:extLst>
                <a:ext uri="{FF2B5EF4-FFF2-40B4-BE49-F238E27FC236}">
                  <a16:creationId xmlns:a16="http://schemas.microsoft.com/office/drawing/2014/main" id="{ACDC6CAE-0843-455E-839A-2668B98FFA4E}"/>
                </a:ext>
              </a:extLst>
            </p:cNvPr>
            <p:cNvSpPr>
              <a:spLocks/>
            </p:cNvSpPr>
            <p:nvPr/>
          </p:nvSpPr>
          <p:spPr bwMode="auto">
            <a:xfrm>
              <a:off x="4111" y="2703"/>
              <a:ext cx="224" cy="221"/>
            </a:xfrm>
            <a:custGeom>
              <a:avLst/>
              <a:gdLst>
                <a:gd name="T0" fmla="*/ 120 w 162"/>
                <a:gd name="T1" fmla="*/ 33 h 161"/>
                <a:gd name="T2" fmla="*/ 114 w 162"/>
                <a:gd name="T3" fmla="*/ 27 h 161"/>
                <a:gd name="T4" fmla="*/ 67 w 162"/>
                <a:gd name="T5" fmla="*/ 1 h 161"/>
                <a:gd name="T6" fmla="*/ 65 w 162"/>
                <a:gd name="T7" fmla="*/ 3 h 161"/>
                <a:gd name="T8" fmla="*/ 64 w 162"/>
                <a:gd name="T9" fmla="*/ 5 h 161"/>
                <a:gd name="T10" fmla="*/ 61 w 162"/>
                <a:gd name="T11" fmla="*/ 8 h 161"/>
                <a:gd name="T12" fmla="*/ 56 w 162"/>
                <a:gd name="T13" fmla="*/ 12 h 161"/>
                <a:gd name="T14" fmla="*/ 57 w 162"/>
                <a:gd name="T15" fmla="*/ 14 h 161"/>
                <a:gd name="T16" fmla="*/ 56 w 162"/>
                <a:gd name="T17" fmla="*/ 17 h 161"/>
                <a:gd name="T18" fmla="*/ 57 w 162"/>
                <a:gd name="T19" fmla="*/ 23 h 161"/>
                <a:gd name="T20" fmla="*/ 50 w 162"/>
                <a:gd name="T21" fmla="*/ 21 h 161"/>
                <a:gd name="T22" fmla="*/ 48 w 162"/>
                <a:gd name="T23" fmla="*/ 28 h 161"/>
                <a:gd name="T24" fmla="*/ 48 w 162"/>
                <a:gd name="T25" fmla="*/ 24 h 161"/>
                <a:gd name="T26" fmla="*/ 46 w 162"/>
                <a:gd name="T27" fmla="*/ 22 h 161"/>
                <a:gd name="T28" fmla="*/ 44 w 162"/>
                <a:gd name="T29" fmla="*/ 22 h 161"/>
                <a:gd name="T30" fmla="*/ 40 w 162"/>
                <a:gd name="T31" fmla="*/ 19 h 161"/>
                <a:gd name="T32" fmla="*/ 37 w 162"/>
                <a:gd name="T33" fmla="*/ 22 h 161"/>
                <a:gd name="T34" fmla="*/ 36 w 162"/>
                <a:gd name="T35" fmla="*/ 25 h 161"/>
                <a:gd name="T36" fmla="*/ 34 w 162"/>
                <a:gd name="T37" fmla="*/ 25 h 161"/>
                <a:gd name="T38" fmla="*/ 31 w 162"/>
                <a:gd name="T39" fmla="*/ 13 h 161"/>
                <a:gd name="T40" fmla="*/ 33 w 162"/>
                <a:gd name="T41" fmla="*/ 0 h 161"/>
                <a:gd name="T42" fmla="*/ 23 w 162"/>
                <a:gd name="T43" fmla="*/ 0 h 161"/>
                <a:gd name="T44" fmla="*/ 18 w 162"/>
                <a:gd name="T45" fmla="*/ 9 h 161"/>
                <a:gd name="T46" fmla="*/ 19 w 162"/>
                <a:gd name="T47" fmla="*/ 15 h 161"/>
                <a:gd name="T48" fmla="*/ 15 w 162"/>
                <a:gd name="T49" fmla="*/ 21 h 161"/>
                <a:gd name="T50" fmla="*/ 13 w 162"/>
                <a:gd name="T51" fmla="*/ 29 h 161"/>
                <a:gd name="T52" fmla="*/ 17 w 162"/>
                <a:gd name="T53" fmla="*/ 34 h 161"/>
                <a:gd name="T54" fmla="*/ 9 w 162"/>
                <a:gd name="T55" fmla="*/ 45 h 161"/>
                <a:gd name="T56" fmla="*/ 2 w 162"/>
                <a:gd name="T57" fmla="*/ 51 h 161"/>
                <a:gd name="T58" fmla="*/ 1 w 162"/>
                <a:gd name="T59" fmla="*/ 52 h 161"/>
                <a:gd name="T60" fmla="*/ 3 w 162"/>
                <a:gd name="T61" fmla="*/ 64 h 161"/>
                <a:gd name="T62" fmla="*/ 4 w 162"/>
                <a:gd name="T63" fmla="*/ 75 h 161"/>
                <a:gd name="T64" fmla="*/ 8 w 162"/>
                <a:gd name="T65" fmla="*/ 81 h 161"/>
                <a:gd name="T66" fmla="*/ 24 w 162"/>
                <a:gd name="T67" fmla="*/ 113 h 161"/>
                <a:gd name="T68" fmla="*/ 37 w 162"/>
                <a:gd name="T69" fmla="*/ 120 h 161"/>
                <a:gd name="T70" fmla="*/ 52 w 162"/>
                <a:gd name="T71" fmla="*/ 125 h 161"/>
                <a:gd name="T72" fmla="*/ 65 w 162"/>
                <a:gd name="T73" fmla="*/ 128 h 161"/>
                <a:gd name="T74" fmla="*/ 73 w 162"/>
                <a:gd name="T75" fmla="*/ 133 h 161"/>
                <a:gd name="T76" fmla="*/ 77 w 162"/>
                <a:gd name="T77" fmla="*/ 151 h 161"/>
                <a:gd name="T78" fmla="*/ 83 w 162"/>
                <a:gd name="T79" fmla="*/ 158 h 161"/>
                <a:gd name="T80" fmla="*/ 93 w 162"/>
                <a:gd name="T81" fmla="*/ 155 h 161"/>
                <a:gd name="T82" fmla="*/ 105 w 162"/>
                <a:gd name="T83" fmla="*/ 160 h 161"/>
                <a:gd name="T84" fmla="*/ 116 w 162"/>
                <a:gd name="T85" fmla="*/ 160 h 161"/>
                <a:gd name="T86" fmla="*/ 119 w 162"/>
                <a:gd name="T87" fmla="*/ 159 h 161"/>
                <a:gd name="T88" fmla="*/ 123 w 162"/>
                <a:gd name="T89" fmla="*/ 154 h 161"/>
                <a:gd name="T90" fmla="*/ 131 w 162"/>
                <a:gd name="T91" fmla="*/ 155 h 161"/>
                <a:gd name="T92" fmla="*/ 140 w 162"/>
                <a:gd name="T93" fmla="*/ 151 h 161"/>
                <a:gd name="T94" fmla="*/ 162 w 162"/>
                <a:gd name="T95" fmla="*/ 141 h 161"/>
                <a:gd name="T96" fmla="*/ 158 w 162"/>
                <a:gd name="T97" fmla="*/ 137 h 161"/>
                <a:gd name="T98" fmla="*/ 154 w 162"/>
                <a:gd name="T99" fmla="*/ 135 h 161"/>
                <a:gd name="T100" fmla="*/ 150 w 162"/>
                <a:gd name="T101" fmla="*/ 133 h 161"/>
                <a:gd name="T102" fmla="*/ 149 w 162"/>
                <a:gd name="T103" fmla="*/ 124 h 161"/>
                <a:gd name="T104" fmla="*/ 145 w 162"/>
                <a:gd name="T105" fmla="*/ 107 h 161"/>
                <a:gd name="T106" fmla="*/ 146 w 162"/>
                <a:gd name="T107" fmla="*/ 92 h 161"/>
                <a:gd name="T108" fmla="*/ 138 w 162"/>
                <a:gd name="T109" fmla="*/ 70 h 161"/>
                <a:gd name="T110" fmla="*/ 121 w 162"/>
                <a:gd name="T111" fmla="*/ 3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2" h="161">
                  <a:moveTo>
                    <a:pt x="120" y="34"/>
                  </a:moveTo>
                  <a:cubicBezTo>
                    <a:pt x="120" y="33"/>
                    <a:pt x="120" y="33"/>
                    <a:pt x="120" y="33"/>
                  </a:cubicBezTo>
                  <a:cubicBezTo>
                    <a:pt x="120" y="33"/>
                    <a:pt x="120" y="32"/>
                    <a:pt x="120" y="32"/>
                  </a:cubicBezTo>
                  <a:cubicBezTo>
                    <a:pt x="119" y="31"/>
                    <a:pt x="114" y="27"/>
                    <a:pt x="114" y="27"/>
                  </a:cubicBezTo>
                  <a:cubicBezTo>
                    <a:pt x="114" y="27"/>
                    <a:pt x="113" y="26"/>
                    <a:pt x="112" y="26"/>
                  </a:cubicBezTo>
                  <a:cubicBezTo>
                    <a:pt x="111" y="25"/>
                    <a:pt x="67" y="1"/>
                    <a:pt x="67" y="1"/>
                  </a:cubicBezTo>
                  <a:cubicBezTo>
                    <a:pt x="67" y="1"/>
                    <a:pt x="67" y="1"/>
                    <a:pt x="66" y="0"/>
                  </a:cubicBezTo>
                  <a:cubicBezTo>
                    <a:pt x="66" y="1"/>
                    <a:pt x="65" y="2"/>
                    <a:pt x="65" y="3"/>
                  </a:cubicBezTo>
                  <a:cubicBezTo>
                    <a:pt x="66" y="4"/>
                    <a:pt x="66" y="5"/>
                    <a:pt x="65" y="5"/>
                  </a:cubicBezTo>
                  <a:cubicBezTo>
                    <a:pt x="64" y="5"/>
                    <a:pt x="63" y="5"/>
                    <a:pt x="64" y="5"/>
                  </a:cubicBezTo>
                  <a:cubicBezTo>
                    <a:pt x="64" y="6"/>
                    <a:pt x="65" y="7"/>
                    <a:pt x="64" y="7"/>
                  </a:cubicBezTo>
                  <a:cubicBezTo>
                    <a:pt x="62" y="6"/>
                    <a:pt x="61" y="6"/>
                    <a:pt x="61" y="8"/>
                  </a:cubicBezTo>
                  <a:cubicBezTo>
                    <a:pt x="61" y="10"/>
                    <a:pt x="61" y="11"/>
                    <a:pt x="60" y="11"/>
                  </a:cubicBezTo>
                  <a:cubicBezTo>
                    <a:pt x="58" y="11"/>
                    <a:pt x="56" y="12"/>
                    <a:pt x="56" y="12"/>
                  </a:cubicBezTo>
                  <a:cubicBezTo>
                    <a:pt x="55" y="13"/>
                    <a:pt x="55" y="14"/>
                    <a:pt x="56" y="13"/>
                  </a:cubicBezTo>
                  <a:cubicBezTo>
                    <a:pt x="57" y="13"/>
                    <a:pt x="57" y="13"/>
                    <a:pt x="57" y="14"/>
                  </a:cubicBezTo>
                  <a:cubicBezTo>
                    <a:pt x="56" y="15"/>
                    <a:pt x="56" y="16"/>
                    <a:pt x="55" y="16"/>
                  </a:cubicBezTo>
                  <a:cubicBezTo>
                    <a:pt x="55" y="16"/>
                    <a:pt x="53" y="18"/>
                    <a:pt x="56" y="17"/>
                  </a:cubicBezTo>
                  <a:cubicBezTo>
                    <a:pt x="58" y="17"/>
                    <a:pt x="63" y="16"/>
                    <a:pt x="63" y="17"/>
                  </a:cubicBezTo>
                  <a:cubicBezTo>
                    <a:pt x="62" y="18"/>
                    <a:pt x="58" y="23"/>
                    <a:pt x="57" y="23"/>
                  </a:cubicBezTo>
                  <a:cubicBezTo>
                    <a:pt x="55" y="22"/>
                    <a:pt x="54" y="22"/>
                    <a:pt x="53" y="22"/>
                  </a:cubicBezTo>
                  <a:cubicBezTo>
                    <a:pt x="52" y="21"/>
                    <a:pt x="50" y="21"/>
                    <a:pt x="50" y="21"/>
                  </a:cubicBezTo>
                  <a:cubicBezTo>
                    <a:pt x="49" y="22"/>
                    <a:pt x="49" y="23"/>
                    <a:pt x="49" y="24"/>
                  </a:cubicBezTo>
                  <a:cubicBezTo>
                    <a:pt x="50" y="26"/>
                    <a:pt x="49" y="27"/>
                    <a:pt x="48" y="28"/>
                  </a:cubicBezTo>
                  <a:cubicBezTo>
                    <a:pt x="48" y="29"/>
                    <a:pt x="47" y="28"/>
                    <a:pt x="48" y="27"/>
                  </a:cubicBezTo>
                  <a:cubicBezTo>
                    <a:pt x="49" y="25"/>
                    <a:pt x="48" y="24"/>
                    <a:pt x="48" y="24"/>
                  </a:cubicBezTo>
                  <a:cubicBezTo>
                    <a:pt x="48" y="23"/>
                    <a:pt x="49" y="23"/>
                    <a:pt x="48" y="23"/>
                  </a:cubicBezTo>
                  <a:cubicBezTo>
                    <a:pt x="47" y="22"/>
                    <a:pt x="46" y="24"/>
                    <a:pt x="46" y="22"/>
                  </a:cubicBezTo>
                  <a:cubicBezTo>
                    <a:pt x="46" y="20"/>
                    <a:pt x="46" y="20"/>
                    <a:pt x="45" y="21"/>
                  </a:cubicBezTo>
                  <a:cubicBezTo>
                    <a:pt x="45" y="22"/>
                    <a:pt x="44" y="23"/>
                    <a:pt x="44" y="22"/>
                  </a:cubicBezTo>
                  <a:cubicBezTo>
                    <a:pt x="44" y="21"/>
                    <a:pt x="42" y="22"/>
                    <a:pt x="42" y="21"/>
                  </a:cubicBezTo>
                  <a:cubicBezTo>
                    <a:pt x="42" y="20"/>
                    <a:pt x="41" y="19"/>
                    <a:pt x="40" y="19"/>
                  </a:cubicBezTo>
                  <a:cubicBezTo>
                    <a:pt x="39" y="19"/>
                    <a:pt x="37" y="20"/>
                    <a:pt x="37" y="21"/>
                  </a:cubicBezTo>
                  <a:cubicBezTo>
                    <a:pt x="38" y="22"/>
                    <a:pt x="38" y="23"/>
                    <a:pt x="37" y="22"/>
                  </a:cubicBezTo>
                  <a:cubicBezTo>
                    <a:pt x="36" y="22"/>
                    <a:pt x="36" y="23"/>
                    <a:pt x="36" y="23"/>
                  </a:cubicBezTo>
                  <a:cubicBezTo>
                    <a:pt x="36" y="23"/>
                    <a:pt x="36" y="24"/>
                    <a:pt x="36" y="25"/>
                  </a:cubicBezTo>
                  <a:cubicBezTo>
                    <a:pt x="36" y="26"/>
                    <a:pt x="35" y="26"/>
                    <a:pt x="35" y="25"/>
                  </a:cubicBezTo>
                  <a:cubicBezTo>
                    <a:pt x="34" y="24"/>
                    <a:pt x="35" y="25"/>
                    <a:pt x="34" y="25"/>
                  </a:cubicBezTo>
                  <a:cubicBezTo>
                    <a:pt x="34" y="26"/>
                    <a:pt x="34" y="25"/>
                    <a:pt x="33" y="24"/>
                  </a:cubicBezTo>
                  <a:cubicBezTo>
                    <a:pt x="33" y="22"/>
                    <a:pt x="30" y="16"/>
                    <a:pt x="31" y="13"/>
                  </a:cubicBezTo>
                  <a:cubicBezTo>
                    <a:pt x="32" y="11"/>
                    <a:pt x="33" y="6"/>
                    <a:pt x="33" y="4"/>
                  </a:cubicBezTo>
                  <a:cubicBezTo>
                    <a:pt x="33" y="2"/>
                    <a:pt x="34" y="1"/>
                    <a:pt x="33" y="0"/>
                  </a:cubicBezTo>
                  <a:cubicBezTo>
                    <a:pt x="26" y="0"/>
                    <a:pt x="26" y="0"/>
                    <a:pt x="26" y="0"/>
                  </a:cubicBezTo>
                  <a:cubicBezTo>
                    <a:pt x="26" y="0"/>
                    <a:pt x="23" y="0"/>
                    <a:pt x="23" y="0"/>
                  </a:cubicBezTo>
                  <a:cubicBezTo>
                    <a:pt x="22" y="0"/>
                    <a:pt x="13" y="1"/>
                    <a:pt x="13" y="1"/>
                  </a:cubicBezTo>
                  <a:cubicBezTo>
                    <a:pt x="18" y="9"/>
                    <a:pt x="18" y="9"/>
                    <a:pt x="18" y="9"/>
                  </a:cubicBezTo>
                  <a:cubicBezTo>
                    <a:pt x="18" y="14"/>
                    <a:pt x="18" y="14"/>
                    <a:pt x="18" y="14"/>
                  </a:cubicBezTo>
                  <a:cubicBezTo>
                    <a:pt x="18" y="14"/>
                    <a:pt x="19" y="15"/>
                    <a:pt x="19" y="15"/>
                  </a:cubicBezTo>
                  <a:cubicBezTo>
                    <a:pt x="19" y="16"/>
                    <a:pt x="20" y="17"/>
                    <a:pt x="19" y="17"/>
                  </a:cubicBezTo>
                  <a:cubicBezTo>
                    <a:pt x="19" y="18"/>
                    <a:pt x="18" y="20"/>
                    <a:pt x="15" y="21"/>
                  </a:cubicBezTo>
                  <a:cubicBezTo>
                    <a:pt x="15" y="21"/>
                    <a:pt x="15" y="21"/>
                    <a:pt x="14" y="21"/>
                  </a:cubicBezTo>
                  <a:cubicBezTo>
                    <a:pt x="14" y="22"/>
                    <a:pt x="13" y="29"/>
                    <a:pt x="13" y="29"/>
                  </a:cubicBezTo>
                  <a:cubicBezTo>
                    <a:pt x="18" y="29"/>
                    <a:pt x="18" y="29"/>
                    <a:pt x="18" y="29"/>
                  </a:cubicBezTo>
                  <a:cubicBezTo>
                    <a:pt x="18" y="29"/>
                    <a:pt x="19" y="33"/>
                    <a:pt x="17" y="34"/>
                  </a:cubicBezTo>
                  <a:cubicBezTo>
                    <a:pt x="16" y="35"/>
                    <a:pt x="15" y="35"/>
                    <a:pt x="14" y="36"/>
                  </a:cubicBezTo>
                  <a:cubicBezTo>
                    <a:pt x="13" y="38"/>
                    <a:pt x="9" y="45"/>
                    <a:pt x="9" y="45"/>
                  </a:cubicBezTo>
                  <a:cubicBezTo>
                    <a:pt x="9" y="45"/>
                    <a:pt x="9" y="45"/>
                    <a:pt x="8" y="46"/>
                  </a:cubicBezTo>
                  <a:cubicBezTo>
                    <a:pt x="8" y="46"/>
                    <a:pt x="2" y="51"/>
                    <a:pt x="2" y="51"/>
                  </a:cubicBezTo>
                  <a:cubicBezTo>
                    <a:pt x="2" y="51"/>
                    <a:pt x="1" y="51"/>
                    <a:pt x="1" y="51"/>
                  </a:cubicBezTo>
                  <a:cubicBezTo>
                    <a:pt x="1" y="52"/>
                    <a:pt x="1" y="52"/>
                    <a:pt x="1" y="52"/>
                  </a:cubicBezTo>
                  <a:cubicBezTo>
                    <a:pt x="0" y="56"/>
                    <a:pt x="1" y="57"/>
                    <a:pt x="2" y="59"/>
                  </a:cubicBezTo>
                  <a:cubicBezTo>
                    <a:pt x="4" y="61"/>
                    <a:pt x="3" y="62"/>
                    <a:pt x="3" y="64"/>
                  </a:cubicBezTo>
                  <a:cubicBezTo>
                    <a:pt x="2" y="66"/>
                    <a:pt x="3" y="67"/>
                    <a:pt x="5" y="70"/>
                  </a:cubicBezTo>
                  <a:cubicBezTo>
                    <a:pt x="6" y="73"/>
                    <a:pt x="4" y="73"/>
                    <a:pt x="4" y="75"/>
                  </a:cubicBezTo>
                  <a:cubicBezTo>
                    <a:pt x="3" y="76"/>
                    <a:pt x="3" y="77"/>
                    <a:pt x="5" y="80"/>
                  </a:cubicBezTo>
                  <a:cubicBezTo>
                    <a:pt x="7" y="82"/>
                    <a:pt x="8" y="81"/>
                    <a:pt x="8" y="81"/>
                  </a:cubicBezTo>
                  <a:cubicBezTo>
                    <a:pt x="12" y="82"/>
                    <a:pt x="20" y="104"/>
                    <a:pt x="22" y="107"/>
                  </a:cubicBezTo>
                  <a:cubicBezTo>
                    <a:pt x="23" y="110"/>
                    <a:pt x="24" y="112"/>
                    <a:pt x="24" y="113"/>
                  </a:cubicBezTo>
                  <a:cubicBezTo>
                    <a:pt x="25" y="113"/>
                    <a:pt x="29" y="114"/>
                    <a:pt x="31" y="115"/>
                  </a:cubicBezTo>
                  <a:cubicBezTo>
                    <a:pt x="34" y="117"/>
                    <a:pt x="37" y="120"/>
                    <a:pt x="37" y="120"/>
                  </a:cubicBezTo>
                  <a:cubicBezTo>
                    <a:pt x="37" y="120"/>
                    <a:pt x="41" y="121"/>
                    <a:pt x="42" y="122"/>
                  </a:cubicBezTo>
                  <a:cubicBezTo>
                    <a:pt x="44" y="122"/>
                    <a:pt x="49" y="124"/>
                    <a:pt x="52" y="125"/>
                  </a:cubicBezTo>
                  <a:cubicBezTo>
                    <a:pt x="54" y="126"/>
                    <a:pt x="61" y="128"/>
                    <a:pt x="65" y="130"/>
                  </a:cubicBezTo>
                  <a:cubicBezTo>
                    <a:pt x="65" y="129"/>
                    <a:pt x="65" y="129"/>
                    <a:pt x="65" y="128"/>
                  </a:cubicBezTo>
                  <a:cubicBezTo>
                    <a:pt x="65" y="127"/>
                    <a:pt x="66" y="126"/>
                    <a:pt x="67" y="127"/>
                  </a:cubicBezTo>
                  <a:cubicBezTo>
                    <a:pt x="68" y="128"/>
                    <a:pt x="72" y="131"/>
                    <a:pt x="73" y="133"/>
                  </a:cubicBezTo>
                  <a:cubicBezTo>
                    <a:pt x="74" y="135"/>
                    <a:pt x="75" y="139"/>
                    <a:pt x="75" y="142"/>
                  </a:cubicBezTo>
                  <a:cubicBezTo>
                    <a:pt x="75" y="144"/>
                    <a:pt x="76" y="149"/>
                    <a:pt x="77" y="151"/>
                  </a:cubicBezTo>
                  <a:cubicBezTo>
                    <a:pt x="78" y="153"/>
                    <a:pt x="80" y="156"/>
                    <a:pt x="80" y="158"/>
                  </a:cubicBezTo>
                  <a:cubicBezTo>
                    <a:pt x="81" y="158"/>
                    <a:pt x="83" y="158"/>
                    <a:pt x="83" y="158"/>
                  </a:cubicBezTo>
                  <a:cubicBezTo>
                    <a:pt x="85" y="159"/>
                    <a:pt x="90" y="159"/>
                    <a:pt x="90" y="158"/>
                  </a:cubicBezTo>
                  <a:cubicBezTo>
                    <a:pt x="91" y="157"/>
                    <a:pt x="93" y="155"/>
                    <a:pt x="93" y="155"/>
                  </a:cubicBezTo>
                  <a:cubicBezTo>
                    <a:pt x="94" y="156"/>
                    <a:pt x="94" y="156"/>
                    <a:pt x="95" y="156"/>
                  </a:cubicBezTo>
                  <a:cubicBezTo>
                    <a:pt x="96" y="157"/>
                    <a:pt x="102" y="161"/>
                    <a:pt x="105" y="160"/>
                  </a:cubicBezTo>
                  <a:cubicBezTo>
                    <a:pt x="109" y="158"/>
                    <a:pt x="110" y="157"/>
                    <a:pt x="111" y="158"/>
                  </a:cubicBezTo>
                  <a:cubicBezTo>
                    <a:pt x="113" y="158"/>
                    <a:pt x="115" y="159"/>
                    <a:pt x="116" y="160"/>
                  </a:cubicBezTo>
                  <a:cubicBezTo>
                    <a:pt x="117" y="160"/>
                    <a:pt x="117" y="160"/>
                    <a:pt x="117" y="160"/>
                  </a:cubicBezTo>
                  <a:cubicBezTo>
                    <a:pt x="117" y="159"/>
                    <a:pt x="118" y="159"/>
                    <a:pt x="119" y="159"/>
                  </a:cubicBezTo>
                  <a:cubicBezTo>
                    <a:pt x="119" y="159"/>
                    <a:pt x="122" y="158"/>
                    <a:pt x="122" y="157"/>
                  </a:cubicBezTo>
                  <a:cubicBezTo>
                    <a:pt x="122" y="156"/>
                    <a:pt x="122" y="155"/>
                    <a:pt x="123" y="154"/>
                  </a:cubicBezTo>
                  <a:cubicBezTo>
                    <a:pt x="125" y="154"/>
                    <a:pt x="126" y="153"/>
                    <a:pt x="127" y="153"/>
                  </a:cubicBezTo>
                  <a:cubicBezTo>
                    <a:pt x="127" y="153"/>
                    <a:pt x="131" y="155"/>
                    <a:pt x="131" y="155"/>
                  </a:cubicBezTo>
                  <a:cubicBezTo>
                    <a:pt x="131" y="155"/>
                    <a:pt x="132" y="155"/>
                    <a:pt x="133" y="155"/>
                  </a:cubicBezTo>
                  <a:cubicBezTo>
                    <a:pt x="134" y="154"/>
                    <a:pt x="138" y="151"/>
                    <a:pt x="140" y="151"/>
                  </a:cubicBezTo>
                  <a:cubicBezTo>
                    <a:pt x="143" y="151"/>
                    <a:pt x="144" y="152"/>
                    <a:pt x="147" y="150"/>
                  </a:cubicBezTo>
                  <a:cubicBezTo>
                    <a:pt x="149" y="149"/>
                    <a:pt x="157" y="144"/>
                    <a:pt x="162" y="141"/>
                  </a:cubicBezTo>
                  <a:cubicBezTo>
                    <a:pt x="161" y="140"/>
                    <a:pt x="161" y="140"/>
                    <a:pt x="161" y="140"/>
                  </a:cubicBezTo>
                  <a:cubicBezTo>
                    <a:pt x="161" y="139"/>
                    <a:pt x="159" y="137"/>
                    <a:pt x="158" y="137"/>
                  </a:cubicBezTo>
                  <a:cubicBezTo>
                    <a:pt x="157" y="137"/>
                    <a:pt x="156" y="137"/>
                    <a:pt x="156" y="137"/>
                  </a:cubicBezTo>
                  <a:cubicBezTo>
                    <a:pt x="155" y="137"/>
                    <a:pt x="154" y="136"/>
                    <a:pt x="154" y="135"/>
                  </a:cubicBezTo>
                  <a:cubicBezTo>
                    <a:pt x="153" y="134"/>
                    <a:pt x="152" y="134"/>
                    <a:pt x="152" y="134"/>
                  </a:cubicBezTo>
                  <a:cubicBezTo>
                    <a:pt x="151" y="134"/>
                    <a:pt x="150" y="134"/>
                    <a:pt x="150" y="133"/>
                  </a:cubicBezTo>
                  <a:cubicBezTo>
                    <a:pt x="150" y="132"/>
                    <a:pt x="149" y="129"/>
                    <a:pt x="149" y="128"/>
                  </a:cubicBezTo>
                  <a:cubicBezTo>
                    <a:pt x="148" y="127"/>
                    <a:pt x="148" y="125"/>
                    <a:pt x="149" y="124"/>
                  </a:cubicBezTo>
                  <a:cubicBezTo>
                    <a:pt x="149" y="123"/>
                    <a:pt x="150" y="121"/>
                    <a:pt x="148" y="119"/>
                  </a:cubicBezTo>
                  <a:cubicBezTo>
                    <a:pt x="145" y="117"/>
                    <a:pt x="144" y="110"/>
                    <a:pt x="145" y="107"/>
                  </a:cubicBezTo>
                  <a:cubicBezTo>
                    <a:pt x="146" y="105"/>
                    <a:pt x="147" y="103"/>
                    <a:pt x="145" y="98"/>
                  </a:cubicBezTo>
                  <a:cubicBezTo>
                    <a:pt x="145" y="98"/>
                    <a:pt x="144" y="96"/>
                    <a:pt x="146" y="92"/>
                  </a:cubicBezTo>
                  <a:cubicBezTo>
                    <a:pt x="148" y="89"/>
                    <a:pt x="149" y="88"/>
                    <a:pt x="144" y="85"/>
                  </a:cubicBezTo>
                  <a:cubicBezTo>
                    <a:pt x="140" y="81"/>
                    <a:pt x="135" y="80"/>
                    <a:pt x="138" y="70"/>
                  </a:cubicBezTo>
                  <a:cubicBezTo>
                    <a:pt x="141" y="62"/>
                    <a:pt x="142" y="57"/>
                    <a:pt x="144" y="55"/>
                  </a:cubicBezTo>
                  <a:cubicBezTo>
                    <a:pt x="121" y="39"/>
                    <a:pt x="121" y="39"/>
                    <a:pt x="121" y="39"/>
                  </a:cubicBezTo>
                  <a:cubicBezTo>
                    <a:pt x="121" y="39"/>
                    <a:pt x="119" y="38"/>
                    <a:pt x="120" y="3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7" name="Freeform 988">
              <a:extLst>
                <a:ext uri="{FF2B5EF4-FFF2-40B4-BE49-F238E27FC236}">
                  <a16:creationId xmlns:a16="http://schemas.microsoft.com/office/drawing/2014/main" id="{913FC206-0865-429A-8295-0FE130BAC1BB}"/>
                </a:ext>
              </a:extLst>
            </p:cNvPr>
            <p:cNvSpPr>
              <a:spLocks/>
            </p:cNvSpPr>
            <p:nvPr/>
          </p:nvSpPr>
          <p:spPr bwMode="auto">
            <a:xfrm>
              <a:off x="3232" y="1918"/>
              <a:ext cx="250" cy="186"/>
            </a:xfrm>
            <a:custGeom>
              <a:avLst/>
              <a:gdLst>
                <a:gd name="T0" fmla="*/ 178 w 181"/>
                <a:gd name="T1" fmla="*/ 55 h 136"/>
                <a:gd name="T2" fmla="*/ 170 w 181"/>
                <a:gd name="T3" fmla="*/ 38 h 136"/>
                <a:gd name="T4" fmla="*/ 171 w 181"/>
                <a:gd name="T5" fmla="*/ 31 h 136"/>
                <a:gd name="T6" fmla="*/ 170 w 181"/>
                <a:gd name="T7" fmla="*/ 25 h 136"/>
                <a:gd name="T8" fmla="*/ 169 w 181"/>
                <a:gd name="T9" fmla="*/ 20 h 136"/>
                <a:gd name="T10" fmla="*/ 167 w 181"/>
                <a:gd name="T11" fmla="*/ 18 h 136"/>
                <a:gd name="T12" fmla="*/ 162 w 181"/>
                <a:gd name="T13" fmla="*/ 13 h 136"/>
                <a:gd name="T14" fmla="*/ 153 w 181"/>
                <a:gd name="T15" fmla="*/ 12 h 136"/>
                <a:gd name="T16" fmla="*/ 151 w 181"/>
                <a:gd name="T17" fmla="*/ 8 h 136"/>
                <a:gd name="T18" fmla="*/ 130 w 181"/>
                <a:gd name="T19" fmla="*/ 12 h 136"/>
                <a:gd name="T20" fmla="*/ 122 w 181"/>
                <a:gd name="T21" fmla="*/ 9 h 136"/>
                <a:gd name="T22" fmla="*/ 117 w 181"/>
                <a:gd name="T23" fmla="*/ 1 h 136"/>
                <a:gd name="T24" fmla="*/ 114 w 181"/>
                <a:gd name="T25" fmla="*/ 0 h 136"/>
                <a:gd name="T26" fmla="*/ 107 w 181"/>
                <a:gd name="T27" fmla="*/ 5 h 136"/>
                <a:gd name="T28" fmla="*/ 96 w 181"/>
                <a:gd name="T29" fmla="*/ 29 h 136"/>
                <a:gd name="T30" fmla="*/ 74 w 181"/>
                <a:gd name="T31" fmla="*/ 42 h 136"/>
                <a:gd name="T32" fmla="*/ 59 w 181"/>
                <a:gd name="T33" fmla="*/ 55 h 136"/>
                <a:gd name="T34" fmla="*/ 51 w 181"/>
                <a:gd name="T35" fmla="*/ 72 h 136"/>
                <a:gd name="T36" fmla="*/ 50 w 181"/>
                <a:gd name="T37" fmla="*/ 85 h 136"/>
                <a:gd name="T38" fmla="*/ 51 w 181"/>
                <a:gd name="T39" fmla="*/ 98 h 136"/>
                <a:gd name="T40" fmla="*/ 33 w 181"/>
                <a:gd name="T41" fmla="*/ 118 h 136"/>
                <a:gd name="T42" fmla="*/ 11 w 181"/>
                <a:gd name="T43" fmla="*/ 130 h 136"/>
                <a:gd name="T44" fmla="*/ 0 w 181"/>
                <a:gd name="T45" fmla="*/ 136 h 136"/>
                <a:gd name="T46" fmla="*/ 67 w 181"/>
                <a:gd name="T47" fmla="*/ 119 h 136"/>
                <a:gd name="T48" fmla="*/ 85 w 181"/>
                <a:gd name="T49" fmla="*/ 107 h 136"/>
                <a:gd name="T50" fmla="*/ 97 w 181"/>
                <a:gd name="T51" fmla="*/ 105 h 136"/>
                <a:gd name="T52" fmla="*/ 99 w 181"/>
                <a:gd name="T53" fmla="*/ 101 h 136"/>
                <a:gd name="T54" fmla="*/ 109 w 181"/>
                <a:gd name="T55" fmla="*/ 100 h 136"/>
                <a:gd name="T56" fmla="*/ 121 w 181"/>
                <a:gd name="T57" fmla="*/ 92 h 136"/>
                <a:gd name="T58" fmla="*/ 131 w 181"/>
                <a:gd name="T59" fmla="*/ 87 h 136"/>
                <a:gd name="T60" fmla="*/ 142 w 181"/>
                <a:gd name="T61" fmla="*/ 82 h 136"/>
                <a:gd name="T62" fmla="*/ 139 w 181"/>
                <a:gd name="T63" fmla="*/ 79 h 136"/>
                <a:gd name="T64" fmla="*/ 140 w 181"/>
                <a:gd name="T65" fmla="*/ 76 h 136"/>
                <a:gd name="T66" fmla="*/ 139 w 181"/>
                <a:gd name="T67" fmla="*/ 71 h 136"/>
                <a:gd name="T68" fmla="*/ 146 w 181"/>
                <a:gd name="T69" fmla="*/ 70 h 136"/>
                <a:gd name="T70" fmla="*/ 150 w 181"/>
                <a:gd name="T71" fmla="*/ 68 h 136"/>
                <a:gd name="T72" fmla="*/ 161 w 181"/>
                <a:gd name="T73" fmla="*/ 63 h 136"/>
                <a:gd name="T74" fmla="*/ 177 w 181"/>
                <a:gd name="T75" fmla="*/ 64 h 136"/>
                <a:gd name="T76" fmla="*/ 177 w 181"/>
                <a:gd name="T77"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 h="136">
                  <a:moveTo>
                    <a:pt x="180" y="58"/>
                  </a:moveTo>
                  <a:cubicBezTo>
                    <a:pt x="181" y="56"/>
                    <a:pt x="179" y="55"/>
                    <a:pt x="178" y="55"/>
                  </a:cubicBezTo>
                  <a:cubicBezTo>
                    <a:pt x="177" y="54"/>
                    <a:pt x="176" y="53"/>
                    <a:pt x="175" y="51"/>
                  </a:cubicBezTo>
                  <a:cubicBezTo>
                    <a:pt x="175" y="50"/>
                    <a:pt x="171" y="39"/>
                    <a:pt x="170" y="38"/>
                  </a:cubicBezTo>
                  <a:cubicBezTo>
                    <a:pt x="170" y="37"/>
                    <a:pt x="170" y="36"/>
                    <a:pt x="170" y="36"/>
                  </a:cubicBezTo>
                  <a:cubicBezTo>
                    <a:pt x="170" y="36"/>
                    <a:pt x="171" y="32"/>
                    <a:pt x="171" y="31"/>
                  </a:cubicBezTo>
                  <a:cubicBezTo>
                    <a:pt x="171" y="31"/>
                    <a:pt x="171" y="29"/>
                    <a:pt x="170" y="28"/>
                  </a:cubicBezTo>
                  <a:cubicBezTo>
                    <a:pt x="170" y="28"/>
                    <a:pt x="170" y="26"/>
                    <a:pt x="170" y="25"/>
                  </a:cubicBezTo>
                  <a:cubicBezTo>
                    <a:pt x="171" y="23"/>
                    <a:pt x="170" y="24"/>
                    <a:pt x="169" y="23"/>
                  </a:cubicBezTo>
                  <a:cubicBezTo>
                    <a:pt x="168" y="22"/>
                    <a:pt x="169" y="21"/>
                    <a:pt x="169" y="20"/>
                  </a:cubicBezTo>
                  <a:cubicBezTo>
                    <a:pt x="169" y="20"/>
                    <a:pt x="170" y="20"/>
                    <a:pt x="169" y="19"/>
                  </a:cubicBezTo>
                  <a:cubicBezTo>
                    <a:pt x="169" y="19"/>
                    <a:pt x="168" y="19"/>
                    <a:pt x="167" y="18"/>
                  </a:cubicBezTo>
                  <a:cubicBezTo>
                    <a:pt x="167" y="18"/>
                    <a:pt x="164" y="15"/>
                    <a:pt x="162" y="14"/>
                  </a:cubicBezTo>
                  <a:cubicBezTo>
                    <a:pt x="162" y="14"/>
                    <a:pt x="162" y="13"/>
                    <a:pt x="162" y="13"/>
                  </a:cubicBezTo>
                  <a:cubicBezTo>
                    <a:pt x="160" y="13"/>
                    <a:pt x="155" y="11"/>
                    <a:pt x="154" y="11"/>
                  </a:cubicBezTo>
                  <a:cubicBezTo>
                    <a:pt x="153" y="11"/>
                    <a:pt x="153" y="11"/>
                    <a:pt x="153" y="12"/>
                  </a:cubicBezTo>
                  <a:cubicBezTo>
                    <a:pt x="153" y="13"/>
                    <a:pt x="153" y="14"/>
                    <a:pt x="153" y="12"/>
                  </a:cubicBezTo>
                  <a:cubicBezTo>
                    <a:pt x="152" y="10"/>
                    <a:pt x="152" y="8"/>
                    <a:pt x="151" y="8"/>
                  </a:cubicBezTo>
                  <a:cubicBezTo>
                    <a:pt x="150" y="9"/>
                    <a:pt x="149" y="8"/>
                    <a:pt x="146" y="10"/>
                  </a:cubicBezTo>
                  <a:cubicBezTo>
                    <a:pt x="144" y="11"/>
                    <a:pt x="135" y="13"/>
                    <a:pt x="130" y="12"/>
                  </a:cubicBezTo>
                  <a:cubicBezTo>
                    <a:pt x="130" y="12"/>
                    <a:pt x="128" y="12"/>
                    <a:pt x="127" y="11"/>
                  </a:cubicBezTo>
                  <a:cubicBezTo>
                    <a:pt x="125" y="10"/>
                    <a:pt x="124" y="9"/>
                    <a:pt x="122" y="9"/>
                  </a:cubicBezTo>
                  <a:cubicBezTo>
                    <a:pt x="121" y="8"/>
                    <a:pt x="118" y="5"/>
                    <a:pt x="117" y="2"/>
                  </a:cubicBezTo>
                  <a:cubicBezTo>
                    <a:pt x="117" y="2"/>
                    <a:pt x="116" y="1"/>
                    <a:pt x="117" y="1"/>
                  </a:cubicBezTo>
                  <a:cubicBezTo>
                    <a:pt x="117" y="0"/>
                    <a:pt x="118" y="0"/>
                    <a:pt x="117" y="0"/>
                  </a:cubicBezTo>
                  <a:cubicBezTo>
                    <a:pt x="115" y="0"/>
                    <a:pt x="116" y="0"/>
                    <a:pt x="114" y="0"/>
                  </a:cubicBezTo>
                  <a:cubicBezTo>
                    <a:pt x="112" y="1"/>
                    <a:pt x="111" y="0"/>
                    <a:pt x="109" y="1"/>
                  </a:cubicBezTo>
                  <a:cubicBezTo>
                    <a:pt x="108" y="2"/>
                    <a:pt x="107" y="3"/>
                    <a:pt x="107" y="5"/>
                  </a:cubicBezTo>
                  <a:cubicBezTo>
                    <a:pt x="106" y="7"/>
                    <a:pt x="101" y="20"/>
                    <a:pt x="99" y="23"/>
                  </a:cubicBezTo>
                  <a:cubicBezTo>
                    <a:pt x="98" y="25"/>
                    <a:pt x="96" y="28"/>
                    <a:pt x="96" y="29"/>
                  </a:cubicBezTo>
                  <a:cubicBezTo>
                    <a:pt x="95" y="30"/>
                    <a:pt x="91" y="35"/>
                    <a:pt x="87" y="37"/>
                  </a:cubicBezTo>
                  <a:cubicBezTo>
                    <a:pt x="82" y="39"/>
                    <a:pt x="75" y="42"/>
                    <a:pt x="74" y="42"/>
                  </a:cubicBezTo>
                  <a:cubicBezTo>
                    <a:pt x="72" y="43"/>
                    <a:pt x="68" y="45"/>
                    <a:pt x="64" y="49"/>
                  </a:cubicBezTo>
                  <a:cubicBezTo>
                    <a:pt x="61" y="54"/>
                    <a:pt x="60" y="54"/>
                    <a:pt x="59" y="55"/>
                  </a:cubicBezTo>
                  <a:cubicBezTo>
                    <a:pt x="59" y="55"/>
                    <a:pt x="58" y="56"/>
                    <a:pt x="57" y="60"/>
                  </a:cubicBezTo>
                  <a:cubicBezTo>
                    <a:pt x="57" y="64"/>
                    <a:pt x="52" y="71"/>
                    <a:pt x="51" y="72"/>
                  </a:cubicBezTo>
                  <a:cubicBezTo>
                    <a:pt x="50" y="74"/>
                    <a:pt x="50" y="76"/>
                    <a:pt x="50" y="78"/>
                  </a:cubicBezTo>
                  <a:cubicBezTo>
                    <a:pt x="50" y="80"/>
                    <a:pt x="50" y="83"/>
                    <a:pt x="50" y="85"/>
                  </a:cubicBezTo>
                  <a:cubicBezTo>
                    <a:pt x="50" y="87"/>
                    <a:pt x="49" y="87"/>
                    <a:pt x="51" y="88"/>
                  </a:cubicBezTo>
                  <a:cubicBezTo>
                    <a:pt x="52" y="90"/>
                    <a:pt x="54" y="94"/>
                    <a:pt x="51" y="98"/>
                  </a:cubicBezTo>
                  <a:cubicBezTo>
                    <a:pt x="49" y="102"/>
                    <a:pt x="44" y="110"/>
                    <a:pt x="41" y="112"/>
                  </a:cubicBezTo>
                  <a:cubicBezTo>
                    <a:pt x="38" y="114"/>
                    <a:pt x="35" y="117"/>
                    <a:pt x="33" y="118"/>
                  </a:cubicBezTo>
                  <a:cubicBezTo>
                    <a:pt x="30" y="119"/>
                    <a:pt x="25" y="124"/>
                    <a:pt x="23" y="125"/>
                  </a:cubicBezTo>
                  <a:cubicBezTo>
                    <a:pt x="22" y="127"/>
                    <a:pt x="18" y="128"/>
                    <a:pt x="11" y="130"/>
                  </a:cubicBezTo>
                  <a:cubicBezTo>
                    <a:pt x="4" y="131"/>
                    <a:pt x="4" y="130"/>
                    <a:pt x="3" y="132"/>
                  </a:cubicBezTo>
                  <a:cubicBezTo>
                    <a:pt x="2" y="134"/>
                    <a:pt x="1" y="135"/>
                    <a:pt x="0" y="136"/>
                  </a:cubicBezTo>
                  <a:cubicBezTo>
                    <a:pt x="67" y="136"/>
                    <a:pt x="67" y="136"/>
                    <a:pt x="67" y="136"/>
                  </a:cubicBezTo>
                  <a:cubicBezTo>
                    <a:pt x="67" y="119"/>
                    <a:pt x="67" y="119"/>
                    <a:pt x="67" y="119"/>
                  </a:cubicBezTo>
                  <a:cubicBezTo>
                    <a:pt x="67" y="119"/>
                    <a:pt x="75" y="113"/>
                    <a:pt x="76" y="111"/>
                  </a:cubicBezTo>
                  <a:cubicBezTo>
                    <a:pt x="78" y="110"/>
                    <a:pt x="83" y="108"/>
                    <a:pt x="85" y="107"/>
                  </a:cubicBezTo>
                  <a:cubicBezTo>
                    <a:pt x="87" y="107"/>
                    <a:pt x="90" y="105"/>
                    <a:pt x="91" y="105"/>
                  </a:cubicBezTo>
                  <a:cubicBezTo>
                    <a:pt x="93" y="105"/>
                    <a:pt x="96" y="105"/>
                    <a:pt x="97" y="105"/>
                  </a:cubicBezTo>
                  <a:cubicBezTo>
                    <a:pt x="97" y="105"/>
                    <a:pt x="98" y="105"/>
                    <a:pt x="98" y="104"/>
                  </a:cubicBezTo>
                  <a:cubicBezTo>
                    <a:pt x="98" y="104"/>
                    <a:pt x="99" y="101"/>
                    <a:pt x="99" y="101"/>
                  </a:cubicBezTo>
                  <a:cubicBezTo>
                    <a:pt x="99" y="101"/>
                    <a:pt x="100" y="101"/>
                    <a:pt x="100" y="101"/>
                  </a:cubicBezTo>
                  <a:cubicBezTo>
                    <a:pt x="101" y="101"/>
                    <a:pt x="104" y="101"/>
                    <a:pt x="109" y="100"/>
                  </a:cubicBezTo>
                  <a:cubicBezTo>
                    <a:pt x="113" y="99"/>
                    <a:pt x="116" y="97"/>
                    <a:pt x="118" y="96"/>
                  </a:cubicBezTo>
                  <a:cubicBezTo>
                    <a:pt x="119" y="95"/>
                    <a:pt x="121" y="93"/>
                    <a:pt x="121" y="92"/>
                  </a:cubicBezTo>
                  <a:cubicBezTo>
                    <a:pt x="121" y="92"/>
                    <a:pt x="122" y="91"/>
                    <a:pt x="122" y="91"/>
                  </a:cubicBezTo>
                  <a:cubicBezTo>
                    <a:pt x="122" y="91"/>
                    <a:pt x="129" y="88"/>
                    <a:pt x="131" y="87"/>
                  </a:cubicBezTo>
                  <a:cubicBezTo>
                    <a:pt x="132" y="86"/>
                    <a:pt x="136" y="85"/>
                    <a:pt x="138" y="84"/>
                  </a:cubicBezTo>
                  <a:cubicBezTo>
                    <a:pt x="141" y="83"/>
                    <a:pt x="141" y="83"/>
                    <a:pt x="142" y="82"/>
                  </a:cubicBezTo>
                  <a:cubicBezTo>
                    <a:pt x="143" y="81"/>
                    <a:pt x="141" y="79"/>
                    <a:pt x="141" y="79"/>
                  </a:cubicBezTo>
                  <a:cubicBezTo>
                    <a:pt x="141" y="78"/>
                    <a:pt x="140" y="78"/>
                    <a:pt x="139" y="79"/>
                  </a:cubicBezTo>
                  <a:cubicBezTo>
                    <a:pt x="139" y="79"/>
                    <a:pt x="139" y="79"/>
                    <a:pt x="139" y="78"/>
                  </a:cubicBezTo>
                  <a:cubicBezTo>
                    <a:pt x="139" y="78"/>
                    <a:pt x="140" y="76"/>
                    <a:pt x="140" y="76"/>
                  </a:cubicBezTo>
                  <a:cubicBezTo>
                    <a:pt x="140" y="75"/>
                    <a:pt x="140" y="75"/>
                    <a:pt x="139" y="74"/>
                  </a:cubicBezTo>
                  <a:cubicBezTo>
                    <a:pt x="139" y="74"/>
                    <a:pt x="138" y="73"/>
                    <a:pt x="139" y="71"/>
                  </a:cubicBezTo>
                  <a:cubicBezTo>
                    <a:pt x="139" y="70"/>
                    <a:pt x="140" y="70"/>
                    <a:pt x="142" y="70"/>
                  </a:cubicBezTo>
                  <a:cubicBezTo>
                    <a:pt x="143" y="71"/>
                    <a:pt x="145" y="70"/>
                    <a:pt x="146" y="70"/>
                  </a:cubicBezTo>
                  <a:cubicBezTo>
                    <a:pt x="146" y="70"/>
                    <a:pt x="149" y="69"/>
                    <a:pt x="149" y="69"/>
                  </a:cubicBezTo>
                  <a:cubicBezTo>
                    <a:pt x="150" y="69"/>
                    <a:pt x="150" y="68"/>
                    <a:pt x="150" y="68"/>
                  </a:cubicBezTo>
                  <a:cubicBezTo>
                    <a:pt x="151" y="66"/>
                    <a:pt x="153" y="64"/>
                    <a:pt x="154" y="64"/>
                  </a:cubicBezTo>
                  <a:cubicBezTo>
                    <a:pt x="156" y="63"/>
                    <a:pt x="160" y="63"/>
                    <a:pt x="161" y="63"/>
                  </a:cubicBezTo>
                  <a:cubicBezTo>
                    <a:pt x="163" y="62"/>
                    <a:pt x="168" y="63"/>
                    <a:pt x="169" y="63"/>
                  </a:cubicBezTo>
                  <a:cubicBezTo>
                    <a:pt x="170" y="64"/>
                    <a:pt x="176" y="64"/>
                    <a:pt x="177" y="64"/>
                  </a:cubicBezTo>
                  <a:cubicBezTo>
                    <a:pt x="178" y="64"/>
                    <a:pt x="178" y="63"/>
                    <a:pt x="177" y="62"/>
                  </a:cubicBezTo>
                  <a:cubicBezTo>
                    <a:pt x="177" y="61"/>
                    <a:pt x="177" y="61"/>
                    <a:pt x="177" y="61"/>
                  </a:cubicBezTo>
                  <a:cubicBezTo>
                    <a:pt x="177" y="61"/>
                    <a:pt x="178" y="60"/>
                    <a:pt x="180" y="5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8" name="Freeform 989">
              <a:extLst>
                <a:ext uri="{FF2B5EF4-FFF2-40B4-BE49-F238E27FC236}">
                  <a16:creationId xmlns:a16="http://schemas.microsoft.com/office/drawing/2014/main" id="{2C03FDBD-A5E3-458C-AE83-8EE557E3997F}"/>
                </a:ext>
              </a:extLst>
            </p:cNvPr>
            <p:cNvSpPr>
              <a:spLocks/>
            </p:cNvSpPr>
            <p:nvPr/>
          </p:nvSpPr>
          <p:spPr bwMode="auto">
            <a:xfrm>
              <a:off x="4391" y="2926"/>
              <a:ext cx="150" cy="291"/>
            </a:xfrm>
            <a:custGeom>
              <a:avLst/>
              <a:gdLst>
                <a:gd name="T0" fmla="*/ 100 w 108"/>
                <a:gd name="T1" fmla="*/ 20 h 212"/>
                <a:gd name="T2" fmla="*/ 92 w 108"/>
                <a:gd name="T3" fmla="*/ 8 h 212"/>
                <a:gd name="T4" fmla="*/ 90 w 108"/>
                <a:gd name="T5" fmla="*/ 4 h 212"/>
                <a:gd name="T6" fmla="*/ 87 w 108"/>
                <a:gd name="T7" fmla="*/ 4 h 212"/>
                <a:gd name="T8" fmla="*/ 84 w 108"/>
                <a:gd name="T9" fmla="*/ 10 h 212"/>
                <a:gd name="T10" fmla="*/ 83 w 108"/>
                <a:gd name="T11" fmla="*/ 20 h 212"/>
                <a:gd name="T12" fmla="*/ 78 w 108"/>
                <a:gd name="T13" fmla="*/ 24 h 212"/>
                <a:gd name="T14" fmla="*/ 75 w 108"/>
                <a:gd name="T15" fmla="*/ 27 h 212"/>
                <a:gd name="T16" fmla="*/ 71 w 108"/>
                <a:gd name="T17" fmla="*/ 24 h 212"/>
                <a:gd name="T18" fmla="*/ 70 w 108"/>
                <a:gd name="T19" fmla="*/ 33 h 212"/>
                <a:gd name="T20" fmla="*/ 67 w 108"/>
                <a:gd name="T21" fmla="*/ 39 h 212"/>
                <a:gd name="T22" fmla="*/ 67 w 108"/>
                <a:gd name="T23" fmla="*/ 41 h 212"/>
                <a:gd name="T24" fmla="*/ 63 w 108"/>
                <a:gd name="T25" fmla="*/ 45 h 212"/>
                <a:gd name="T26" fmla="*/ 58 w 108"/>
                <a:gd name="T27" fmla="*/ 48 h 212"/>
                <a:gd name="T28" fmla="*/ 57 w 108"/>
                <a:gd name="T29" fmla="*/ 54 h 212"/>
                <a:gd name="T30" fmla="*/ 52 w 108"/>
                <a:gd name="T31" fmla="*/ 51 h 212"/>
                <a:gd name="T32" fmla="*/ 47 w 108"/>
                <a:gd name="T33" fmla="*/ 59 h 212"/>
                <a:gd name="T34" fmla="*/ 45 w 108"/>
                <a:gd name="T35" fmla="*/ 58 h 212"/>
                <a:gd name="T36" fmla="*/ 40 w 108"/>
                <a:gd name="T37" fmla="*/ 58 h 212"/>
                <a:gd name="T38" fmla="*/ 35 w 108"/>
                <a:gd name="T39" fmla="*/ 59 h 212"/>
                <a:gd name="T40" fmla="*/ 30 w 108"/>
                <a:gd name="T41" fmla="*/ 61 h 212"/>
                <a:gd name="T42" fmla="*/ 19 w 108"/>
                <a:gd name="T43" fmla="*/ 64 h 212"/>
                <a:gd name="T44" fmla="*/ 12 w 108"/>
                <a:gd name="T45" fmla="*/ 81 h 212"/>
                <a:gd name="T46" fmla="*/ 14 w 108"/>
                <a:gd name="T47" fmla="*/ 104 h 212"/>
                <a:gd name="T48" fmla="*/ 17 w 108"/>
                <a:gd name="T49" fmla="*/ 117 h 212"/>
                <a:gd name="T50" fmla="*/ 15 w 108"/>
                <a:gd name="T51" fmla="*/ 129 h 212"/>
                <a:gd name="T52" fmla="*/ 9 w 108"/>
                <a:gd name="T53" fmla="*/ 141 h 212"/>
                <a:gd name="T54" fmla="*/ 3 w 108"/>
                <a:gd name="T55" fmla="*/ 148 h 212"/>
                <a:gd name="T56" fmla="*/ 1 w 108"/>
                <a:gd name="T57" fmla="*/ 153 h 212"/>
                <a:gd name="T58" fmla="*/ 6 w 108"/>
                <a:gd name="T59" fmla="*/ 176 h 212"/>
                <a:gd name="T60" fmla="*/ 6 w 108"/>
                <a:gd name="T61" fmla="*/ 183 h 212"/>
                <a:gd name="T62" fmla="*/ 11 w 108"/>
                <a:gd name="T63" fmla="*/ 199 h 212"/>
                <a:gd name="T64" fmla="*/ 41 w 108"/>
                <a:gd name="T65" fmla="*/ 206 h 212"/>
                <a:gd name="T66" fmla="*/ 56 w 108"/>
                <a:gd name="T67" fmla="*/ 200 h 212"/>
                <a:gd name="T68" fmla="*/ 92 w 108"/>
                <a:gd name="T69" fmla="*/ 82 h 212"/>
                <a:gd name="T70" fmla="*/ 97 w 108"/>
                <a:gd name="T71" fmla="*/ 74 h 212"/>
                <a:gd name="T72" fmla="*/ 96 w 108"/>
                <a:gd name="T73" fmla="*/ 64 h 212"/>
                <a:gd name="T74" fmla="*/ 96 w 108"/>
                <a:gd name="T75" fmla="*/ 53 h 212"/>
                <a:gd name="T76" fmla="*/ 106 w 108"/>
                <a:gd name="T77" fmla="*/ 57 h 212"/>
                <a:gd name="T78" fmla="*/ 103 w 108"/>
                <a:gd name="T79" fmla="*/ 3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8" h="212">
                  <a:moveTo>
                    <a:pt x="103" y="33"/>
                  </a:moveTo>
                  <a:cubicBezTo>
                    <a:pt x="102" y="30"/>
                    <a:pt x="101" y="22"/>
                    <a:pt x="100" y="20"/>
                  </a:cubicBezTo>
                  <a:cubicBezTo>
                    <a:pt x="99" y="17"/>
                    <a:pt x="97" y="15"/>
                    <a:pt x="96" y="14"/>
                  </a:cubicBezTo>
                  <a:cubicBezTo>
                    <a:pt x="95" y="13"/>
                    <a:pt x="92" y="8"/>
                    <a:pt x="92" y="8"/>
                  </a:cubicBezTo>
                  <a:cubicBezTo>
                    <a:pt x="91" y="7"/>
                    <a:pt x="91" y="6"/>
                    <a:pt x="90" y="6"/>
                  </a:cubicBezTo>
                  <a:cubicBezTo>
                    <a:pt x="89" y="5"/>
                    <a:pt x="89" y="4"/>
                    <a:pt x="90" y="4"/>
                  </a:cubicBezTo>
                  <a:cubicBezTo>
                    <a:pt x="91" y="3"/>
                    <a:pt x="90" y="1"/>
                    <a:pt x="89" y="1"/>
                  </a:cubicBezTo>
                  <a:cubicBezTo>
                    <a:pt x="89" y="0"/>
                    <a:pt x="88" y="2"/>
                    <a:pt x="87" y="4"/>
                  </a:cubicBezTo>
                  <a:cubicBezTo>
                    <a:pt x="86" y="5"/>
                    <a:pt x="85" y="6"/>
                    <a:pt x="83" y="7"/>
                  </a:cubicBezTo>
                  <a:cubicBezTo>
                    <a:pt x="82" y="7"/>
                    <a:pt x="83" y="8"/>
                    <a:pt x="84" y="10"/>
                  </a:cubicBezTo>
                  <a:cubicBezTo>
                    <a:pt x="84" y="13"/>
                    <a:pt x="85" y="14"/>
                    <a:pt x="84" y="16"/>
                  </a:cubicBezTo>
                  <a:cubicBezTo>
                    <a:pt x="83" y="17"/>
                    <a:pt x="83" y="18"/>
                    <a:pt x="83" y="20"/>
                  </a:cubicBezTo>
                  <a:cubicBezTo>
                    <a:pt x="83" y="22"/>
                    <a:pt x="80" y="22"/>
                    <a:pt x="79" y="22"/>
                  </a:cubicBezTo>
                  <a:cubicBezTo>
                    <a:pt x="78" y="22"/>
                    <a:pt x="79" y="23"/>
                    <a:pt x="78" y="24"/>
                  </a:cubicBezTo>
                  <a:cubicBezTo>
                    <a:pt x="78" y="24"/>
                    <a:pt x="77" y="24"/>
                    <a:pt x="76" y="24"/>
                  </a:cubicBezTo>
                  <a:cubicBezTo>
                    <a:pt x="76" y="24"/>
                    <a:pt x="75" y="26"/>
                    <a:pt x="75" y="27"/>
                  </a:cubicBezTo>
                  <a:cubicBezTo>
                    <a:pt x="74" y="29"/>
                    <a:pt x="73" y="26"/>
                    <a:pt x="73" y="25"/>
                  </a:cubicBezTo>
                  <a:cubicBezTo>
                    <a:pt x="72" y="25"/>
                    <a:pt x="72" y="24"/>
                    <a:pt x="71" y="24"/>
                  </a:cubicBezTo>
                  <a:cubicBezTo>
                    <a:pt x="69" y="24"/>
                    <a:pt x="70" y="28"/>
                    <a:pt x="71" y="31"/>
                  </a:cubicBezTo>
                  <a:cubicBezTo>
                    <a:pt x="72" y="34"/>
                    <a:pt x="71" y="34"/>
                    <a:pt x="70" y="33"/>
                  </a:cubicBezTo>
                  <a:cubicBezTo>
                    <a:pt x="70" y="32"/>
                    <a:pt x="69" y="35"/>
                    <a:pt x="68" y="35"/>
                  </a:cubicBezTo>
                  <a:cubicBezTo>
                    <a:pt x="68" y="34"/>
                    <a:pt x="67" y="37"/>
                    <a:pt x="67" y="39"/>
                  </a:cubicBezTo>
                  <a:cubicBezTo>
                    <a:pt x="66" y="40"/>
                    <a:pt x="69" y="40"/>
                    <a:pt x="70" y="41"/>
                  </a:cubicBezTo>
                  <a:cubicBezTo>
                    <a:pt x="72" y="41"/>
                    <a:pt x="69" y="41"/>
                    <a:pt x="67" y="41"/>
                  </a:cubicBezTo>
                  <a:cubicBezTo>
                    <a:pt x="66" y="41"/>
                    <a:pt x="65" y="42"/>
                    <a:pt x="64" y="44"/>
                  </a:cubicBezTo>
                  <a:cubicBezTo>
                    <a:pt x="63" y="46"/>
                    <a:pt x="62" y="46"/>
                    <a:pt x="63" y="45"/>
                  </a:cubicBezTo>
                  <a:cubicBezTo>
                    <a:pt x="63" y="43"/>
                    <a:pt x="63" y="43"/>
                    <a:pt x="62" y="42"/>
                  </a:cubicBezTo>
                  <a:cubicBezTo>
                    <a:pt x="61" y="41"/>
                    <a:pt x="59" y="47"/>
                    <a:pt x="58" y="48"/>
                  </a:cubicBezTo>
                  <a:cubicBezTo>
                    <a:pt x="58" y="50"/>
                    <a:pt x="57" y="50"/>
                    <a:pt x="58" y="52"/>
                  </a:cubicBezTo>
                  <a:cubicBezTo>
                    <a:pt x="60" y="53"/>
                    <a:pt x="58" y="53"/>
                    <a:pt x="57" y="54"/>
                  </a:cubicBezTo>
                  <a:cubicBezTo>
                    <a:pt x="55" y="54"/>
                    <a:pt x="55" y="54"/>
                    <a:pt x="56" y="51"/>
                  </a:cubicBezTo>
                  <a:cubicBezTo>
                    <a:pt x="57" y="49"/>
                    <a:pt x="54" y="50"/>
                    <a:pt x="52" y="51"/>
                  </a:cubicBezTo>
                  <a:cubicBezTo>
                    <a:pt x="50" y="53"/>
                    <a:pt x="48" y="54"/>
                    <a:pt x="47" y="55"/>
                  </a:cubicBezTo>
                  <a:cubicBezTo>
                    <a:pt x="46" y="56"/>
                    <a:pt x="45" y="57"/>
                    <a:pt x="47" y="59"/>
                  </a:cubicBezTo>
                  <a:cubicBezTo>
                    <a:pt x="48" y="61"/>
                    <a:pt x="47" y="61"/>
                    <a:pt x="46" y="61"/>
                  </a:cubicBezTo>
                  <a:cubicBezTo>
                    <a:pt x="45" y="61"/>
                    <a:pt x="45" y="60"/>
                    <a:pt x="45" y="58"/>
                  </a:cubicBezTo>
                  <a:cubicBezTo>
                    <a:pt x="44" y="57"/>
                    <a:pt x="43" y="57"/>
                    <a:pt x="42" y="58"/>
                  </a:cubicBezTo>
                  <a:cubicBezTo>
                    <a:pt x="41" y="58"/>
                    <a:pt x="41" y="59"/>
                    <a:pt x="40" y="58"/>
                  </a:cubicBezTo>
                  <a:cubicBezTo>
                    <a:pt x="40" y="58"/>
                    <a:pt x="38" y="58"/>
                    <a:pt x="37" y="58"/>
                  </a:cubicBezTo>
                  <a:cubicBezTo>
                    <a:pt x="37" y="58"/>
                    <a:pt x="36" y="58"/>
                    <a:pt x="35" y="59"/>
                  </a:cubicBezTo>
                  <a:cubicBezTo>
                    <a:pt x="34" y="61"/>
                    <a:pt x="33" y="61"/>
                    <a:pt x="32" y="62"/>
                  </a:cubicBezTo>
                  <a:cubicBezTo>
                    <a:pt x="31" y="62"/>
                    <a:pt x="31" y="62"/>
                    <a:pt x="30" y="61"/>
                  </a:cubicBezTo>
                  <a:cubicBezTo>
                    <a:pt x="29" y="60"/>
                    <a:pt x="27" y="62"/>
                    <a:pt x="25" y="64"/>
                  </a:cubicBezTo>
                  <a:cubicBezTo>
                    <a:pt x="24" y="66"/>
                    <a:pt x="21" y="64"/>
                    <a:pt x="19" y="64"/>
                  </a:cubicBezTo>
                  <a:cubicBezTo>
                    <a:pt x="17" y="64"/>
                    <a:pt x="16" y="70"/>
                    <a:pt x="16" y="73"/>
                  </a:cubicBezTo>
                  <a:cubicBezTo>
                    <a:pt x="16" y="76"/>
                    <a:pt x="13" y="80"/>
                    <a:pt x="12" y="81"/>
                  </a:cubicBezTo>
                  <a:cubicBezTo>
                    <a:pt x="11" y="83"/>
                    <a:pt x="10" y="85"/>
                    <a:pt x="10" y="87"/>
                  </a:cubicBezTo>
                  <a:cubicBezTo>
                    <a:pt x="10" y="89"/>
                    <a:pt x="13" y="102"/>
                    <a:pt x="14" y="104"/>
                  </a:cubicBezTo>
                  <a:cubicBezTo>
                    <a:pt x="15" y="106"/>
                    <a:pt x="16" y="110"/>
                    <a:pt x="17" y="113"/>
                  </a:cubicBezTo>
                  <a:cubicBezTo>
                    <a:pt x="18" y="115"/>
                    <a:pt x="18" y="116"/>
                    <a:pt x="17" y="117"/>
                  </a:cubicBezTo>
                  <a:cubicBezTo>
                    <a:pt x="17" y="118"/>
                    <a:pt x="17" y="119"/>
                    <a:pt x="17" y="121"/>
                  </a:cubicBezTo>
                  <a:cubicBezTo>
                    <a:pt x="17" y="123"/>
                    <a:pt x="16" y="128"/>
                    <a:pt x="15" y="129"/>
                  </a:cubicBezTo>
                  <a:cubicBezTo>
                    <a:pt x="14" y="130"/>
                    <a:pt x="12" y="132"/>
                    <a:pt x="11" y="135"/>
                  </a:cubicBezTo>
                  <a:cubicBezTo>
                    <a:pt x="10" y="137"/>
                    <a:pt x="9" y="138"/>
                    <a:pt x="9" y="141"/>
                  </a:cubicBezTo>
                  <a:cubicBezTo>
                    <a:pt x="9" y="143"/>
                    <a:pt x="6" y="143"/>
                    <a:pt x="4" y="143"/>
                  </a:cubicBezTo>
                  <a:cubicBezTo>
                    <a:pt x="2" y="144"/>
                    <a:pt x="4" y="147"/>
                    <a:pt x="3" y="148"/>
                  </a:cubicBezTo>
                  <a:cubicBezTo>
                    <a:pt x="3" y="149"/>
                    <a:pt x="2" y="150"/>
                    <a:pt x="2" y="151"/>
                  </a:cubicBezTo>
                  <a:cubicBezTo>
                    <a:pt x="1" y="152"/>
                    <a:pt x="1" y="152"/>
                    <a:pt x="1" y="153"/>
                  </a:cubicBezTo>
                  <a:cubicBezTo>
                    <a:pt x="0" y="154"/>
                    <a:pt x="0" y="157"/>
                    <a:pt x="0" y="159"/>
                  </a:cubicBezTo>
                  <a:cubicBezTo>
                    <a:pt x="0" y="161"/>
                    <a:pt x="5" y="174"/>
                    <a:pt x="6" y="176"/>
                  </a:cubicBezTo>
                  <a:cubicBezTo>
                    <a:pt x="8" y="178"/>
                    <a:pt x="7" y="179"/>
                    <a:pt x="7" y="179"/>
                  </a:cubicBezTo>
                  <a:cubicBezTo>
                    <a:pt x="6" y="180"/>
                    <a:pt x="5" y="181"/>
                    <a:pt x="6" y="183"/>
                  </a:cubicBezTo>
                  <a:cubicBezTo>
                    <a:pt x="7" y="184"/>
                    <a:pt x="6" y="186"/>
                    <a:pt x="7" y="189"/>
                  </a:cubicBezTo>
                  <a:cubicBezTo>
                    <a:pt x="7" y="193"/>
                    <a:pt x="9" y="196"/>
                    <a:pt x="11" y="199"/>
                  </a:cubicBezTo>
                  <a:cubicBezTo>
                    <a:pt x="13" y="202"/>
                    <a:pt x="21" y="207"/>
                    <a:pt x="27" y="210"/>
                  </a:cubicBezTo>
                  <a:cubicBezTo>
                    <a:pt x="33" y="212"/>
                    <a:pt x="38" y="209"/>
                    <a:pt x="41" y="206"/>
                  </a:cubicBezTo>
                  <a:cubicBezTo>
                    <a:pt x="43" y="204"/>
                    <a:pt x="48" y="204"/>
                    <a:pt x="52" y="203"/>
                  </a:cubicBezTo>
                  <a:cubicBezTo>
                    <a:pt x="55" y="203"/>
                    <a:pt x="56" y="200"/>
                    <a:pt x="56" y="200"/>
                  </a:cubicBezTo>
                  <a:cubicBezTo>
                    <a:pt x="63" y="192"/>
                    <a:pt x="91" y="90"/>
                    <a:pt x="92" y="88"/>
                  </a:cubicBezTo>
                  <a:cubicBezTo>
                    <a:pt x="92" y="86"/>
                    <a:pt x="93" y="84"/>
                    <a:pt x="92" y="82"/>
                  </a:cubicBezTo>
                  <a:cubicBezTo>
                    <a:pt x="92" y="81"/>
                    <a:pt x="95" y="77"/>
                    <a:pt x="96" y="76"/>
                  </a:cubicBezTo>
                  <a:cubicBezTo>
                    <a:pt x="97" y="75"/>
                    <a:pt x="97" y="74"/>
                    <a:pt x="97" y="74"/>
                  </a:cubicBezTo>
                  <a:cubicBezTo>
                    <a:pt x="96" y="73"/>
                    <a:pt x="97" y="70"/>
                    <a:pt x="97" y="68"/>
                  </a:cubicBezTo>
                  <a:cubicBezTo>
                    <a:pt x="98" y="66"/>
                    <a:pt x="98" y="64"/>
                    <a:pt x="96" y="64"/>
                  </a:cubicBezTo>
                  <a:cubicBezTo>
                    <a:pt x="95" y="63"/>
                    <a:pt x="96" y="62"/>
                    <a:pt x="95" y="60"/>
                  </a:cubicBezTo>
                  <a:cubicBezTo>
                    <a:pt x="95" y="58"/>
                    <a:pt x="95" y="55"/>
                    <a:pt x="96" y="53"/>
                  </a:cubicBezTo>
                  <a:cubicBezTo>
                    <a:pt x="98" y="51"/>
                    <a:pt x="101" y="55"/>
                    <a:pt x="102" y="59"/>
                  </a:cubicBezTo>
                  <a:cubicBezTo>
                    <a:pt x="104" y="63"/>
                    <a:pt x="105" y="60"/>
                    <a:pt x="106" y="57"/>
                  </a:cubicBezTo>
                  <a:cubicBezTo>
                    <a:pt x="108" y="53"/>
                    <a:pt x="108" y="49"/>
                    <a:pt x="107" y="47"/>
                  </a:cubicBezTo>
                  <a:cubicBezTo>
                    <a:pt x="107" y="44"/>
                    <a:pt x="104" y="36"/>
                    <a:pt x="103" y="3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9" name="Freeform 990">
              <a:extLst>
                <a:ext uri="{FF2B5EF4-FFF2-40B4-BE49-F238E27FC236}">
                  <a16:creationId xmlns:a16="http://schemas.microsoft.com/office/drawing/2014/main" id="{4BC8433F-6614-4C51-997A-7120A59E468B}"/>
                </a:ext>
              </a:extLst>
            </p:cNvPr>
            <p:cNvSpPr>
              <a:spLocks/>
            </p:cNvSpPr>
            <p:nvPr/>
          </p:nvSpPr>
          <p:spPr bwMode="auto">
            <a:xfrm>
              <a:off x="4492" y="2952"/>
              <a:ext cx="5" cy="4"/>
            </a:xfrm>
            <a:custGeom>
              <a:avLst/>
              <a:gdLst>
                <a:gd name="T0" fmla="*/ 3 w 3"/>
                <a:gd name="T1" fmla="*/ 2 h 3"/>
                <a:gd name="T2" fmla="*/ 1 w 3"/>
                <a:gd name="T3" fmla="*/ 0 h 3"/>
                <a:gd name="T4" fmla="*/ 2 w 3"/>
                <a:gd name="T5" fmla="*/ 3 h 3"/>
                <a:gd name="T6" fmla="*/ 3 w 3"/>
                <a:gd name="T7" fmla="*/ 2 h 3"/>
              </a:gdLst>
              <a:ahLst/>
              <a:cxnLst>
                <a:cxn ang="0">
                  <a:pos x="T0" y="T1"/>
                </a:cxn>
                <a:cxn ang="0">
                  <a:pos x="T2" y="T3"/>
                </a:cxn>
                <a:cxn ang="0">
                  <a:pos x="T4" y="T5"/>
                </a:cxn>
                <a:cxn ang="0">
                  <a:pos x="T6" y="T7"/>
                </a:cxn>
              </a:cxnLst>
              <a:rect l="0" t="0" r="r" b="b"/>
              <a:pathLst>
                <a:path w="3" h="3">
                  <a:moveTo>
                    <a:pt x="3" y="2"/>
                  </a:moveTo>
                  <a:cubicBezTo>
                    <a:pt x="3" y="1"/>
                    <a:pt x="3" y="0"/>
                    <a:pt x="1" y="0"/>
                  </a:cubicBezTo>
                  <a:cubicBezTo>
                    <a:pt x="0" y="1"/>
                    <a:pt x="0" y="1"/>
                    <a:pt x="2" y="3"/>
                  </a:cubicBezTo>
                  <a:cubicBezTo>
                    <a:pt x="2" y="3"/>
                    <a:pt x="3" y="3"/>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0" name="Freeform 991">
              <a:extLst>
                <a:ext uri="{FF2B5EF4-FFF2-40B4-BE49-F238E27FC236}">
                  <a16:creationId xmlns:a16="http://schemas.microsoft.com/office/drawing/2014/main" id="{8A815591-6E9D-486F-BDC0-766321B14230}"/>
                </a:ext>
              </a:extLst>
            </p:cNvPr>
            <p:cNvSpPr>
              <a:spLocks/>
            </p:cNvSpPr>
            <p:nvPr/>
          </p:nvSpPr>
          <p:spPr bwMode="auto">
            <a:xfrm>
              <a:off x="4275" y="3713"/>
              <a:ext cx="7" cy="4"/>
            </a:xfrm>
            <a:custGeom>
              <a:avLst/>
              <a:gdLst>
                <a:gd name="T0" fmla="*/ 2 w 5"/>
                <a:gd name="T1" fmla="*/ 0 h 3"/>
                <a:gd name="T2" fmla="*/ 1 w 5"/>
                <a:gd name="T3" fmla="*/ 2 h 3"/>
                <a:gd name="T4" fmla="*/ 2 w 5"/>
                <a:gd name="T5" fmla="*/ 2 h 3"/>
                <a:gd name="T6" fmla="*/ 4 w 5"/>
                <a:gd name="T7" fmla="*/ 0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cubicBezTo>
                    <a:pt x="1" y="0"/>
                    <a:pt x="0" y="1"/>
                    <a:pt x="1" y="2"/>
                  </a:cubicBezTo>
                  <a:cubicBezTo>
                    <a:pt x="1" y="2"/>
                    <a:pt x="1" y="3"/>
                    <a:pt x="2" y="2"/>
                  </a:cubicBezTo>
                  <a:cubicBezTo>
                    <a:pt x="4" y="1"/>
                    <a:pt x="5" y="1"/>
                    <a:pt x="4" y="0"/>
                  </a:cubicBezTo>
                  <a:cubicBezTo>
                    <a:pt x="3" y="0"/>
                    <a:pt x="2"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1" name="Freeform 992">
              <a:extLst>
                <a:ext uri="{FF2B5EF4-FFF2-40B4-BE49-F238E27FC236}">
                  <a16:creationId xmlns:a16="http://schemas.microsoft.com/office/drawing/2014/main" id="{473C16B8-1881-4C99-9FEA-1711F055D2DD}"/>
                </a:ext>
              </a:extLst>
            </p:cNvPr>
            <p:cNvSpPr>
              <a:spLocks noEditPoints="1"/>
            </p:cNvSpPr>
            <p:nvPr/>
          </p:nvSpPr>
          <p:spPr bwMode="auto">
            <a:xfrm>
              <a:off x="3841" y="3142"/>
              <a:ext cx="337" cy="280"/>
            </a:xfrm>
            <a:custGeom>
              <a:avLst/>
              <a:gdLst>
                <a:gd name="T0" fmla="*/ 233 w 244"/>
                <a:gd name="T1" fmla="*/ 73 h 204"/>
                <a:gd name="T2" fmla="*/ 230 w 244"/>
                <a:gd name="T3" fmla="*/ 79 h 204"/>
                <a:gd name="T4" fmla="*/ 219 w 244"/>
                <a:gd name="T5" fmla="*/ 79 h 204"/>
                <a:gd name="T6" fmla="*/ 213 w 244"/>
                <a:gd name="T7" fmla="*/ 71 h 204"/>
                <a:gd name="T8" fmla="*/ 219 w 244"/>
                <a:gd name="T9" fmla="*/ 59 h 204"/>
                <a:gd name="T10" fmla="*/ 228 w 244"/>
                <a:gd name="T11" fmla="*/ 59 h 204"/>
                <a:gd name="T12" fmla="*/ 231 w 244"/>
                <a:gd name="T13" fmla="*/ 53 h 204"/>
                <a:gd name="T14" fmla="*/ 229 w 244"/>
                <a:gd name="T15" fmla="*/ 28 h 204"/>
                <a:gd name="T16" fmla="*/ 221 w 244"/>
                <a:gd name="T17" fmla="*/ 5 h 204"/>
                <a:gd name="T18" fmla="*/ 220 w 244"/>
                <a:gd name="T19" fmla="*/ 4 h 204"/>
                <a:gd name="T20" fmla="*/ 207 w 244"/>
                <a:gd name="T21" fmla="*/ 1 h 204"/>
                <a:gd name="T22" fmla="*/ 193 w 244"/>
                <a:gd name="T23" fmla="*/ 1 h 204"/>
                <a:gd name="T24" fmla="*/ 185 w 244"/>
                <a:gd name="T25" fmla="*/ 3 h 204"/>
                <a:gd name="T26" fmla="*/ 177 w 244"/>
                <a:gd name="T27" fmla="*/ 6 h 204"/>
                <a:gd name="T28" fmla="*/ 157 w 244"/>
                <a:gd name="T29" fmla="*/ 23 h 204"/>
                <a:gd name="T30" fmla="*/ 148 w 244"/>
                <a:gd name="T31" fmla="*/ 38 h 204"/>
                <a:gd name="T32" fmla="*/ 141 w 244"/>
                <a:gd name="T33" fmla="*/ 40 h 204"/>
                <a:gd name="T34" fmla="*/ 137 w 244"/>
                <a:gd name="T35" fmla="*/ 50 h 204"/>
                <a:gd name="T36" fmla="*/ 123 w 244"/>
                <a:gd name="T37" fmla="*/ 57 h 204"/>
                <a:gd name="T38" fmla="*/ 96 w 244"/>
                <a:gd name="T39" fmla="*/ 49 h 204"/>
                <a:gd name="T40" fmla="*/ 91 w 244"/>
                <a:gd name="T41" fmla="*/ 62 h 204"/>
                <a:gd name="T42" fmla="*/ 73 w 244"/>
                <a:gd name="T43" fmla="*/ 73 h 204"/>
                <a:gd name="T44" fmla="*/ 63 w 244"/>
                <a:gd name="T45" fmla="*/ 73 h 204"/>
                <a:gd name="T46" fmla="*/ 65 w 244"/>
                <a:gd name="T47" fmla="*/ 58 h 204"/>
                <a:gd name="T48" fmla="*/ 53 w 244"/>
                <a:gd name="T49" fmla="*/ 40 h 204"/>
                <a:gd name="T50" fmla="*/ 52 w 244"/>
                <a:gd name="T51" fmla="*/ 99 h 204"/>
                <a:gd name="T52" fmla="*/ 24 w 244"/>
                <a:gd name="T53" fmla="*/ 106 h 204"/>
                <a:gd name="T54" fmla="*/ 13 w 244"/>
                <a:gd name="T55" fmla="*/ 100 h 204"/>
                <a:gd name="T56" fmla="*/ 12 w 244"/>
                <a:gd name="T57" fmla="*/ 96 h 204"/>
                <a:gd name="T58" fmla="*/ 8 w 244"/>
                <a:gd name="T59" fmla="*/ 93 h 204"/>
                <a:gd name="T60" fmla="*/ 0 w 244"/>
                <a:gd name="T61" fmla="*/ 101 h 204"/>
                <a:gd name="T62" fmla="*/ 27 w 244"/>
                <a:gd name="T63" fmla="*/ 165 h 204"/>
                <a:gd name="T64" fmla="*/ 22 w 244"/>
                <a:gd name="T65" fmla="*/ 174 h 204"/>
                <a:gd name="T66" fmla="*/ 29 w 244"/>
                <a:gd name="T67" fmla="*/ 188 h 204"/>
                <a:gd name="T68" fmla="*/ 33 w 244"/>
                <a:gd name="T69" fmla="*/ 191 h 204"/>
                <a:gd name="T70" fmla="*/ 41 w 244"/>
                <a:gd name="T71" fmla="*/ 198 h 204"/>
                <a:gd name="T72" fmla="*/ 74 w 244"/>
                <a:gd name="T73" fmla="*/ 196 h 204"/>
                <a:gd name="T74" fmla="*/ 98 w 244"/>
                <a:gd name="T75" fmla="*/ 191 h 204"/>
                <a:gd name="T76" fmla="*/ 126 w 244"/>
                <a:gd name="T77" fmla="*/ 191 h 204"/>
                <a:gd name="T78" fmla="*/ 142 w 244"/>
                <a:gd name="T79" fmla="*/ 185 h 204"/>
                <a:gd name="T80" fmla="*/ 170 w 244"/>
                <a:gd name="T81" fmla="*/ 173 h 204"/>
                <a:gd name="T82" fmla="*/ 198 w 244"/>
                <a:gd name="T83" fmla="*/ 148 h 204"/>
                <a:gd name="T84" fmla="*/ 231 w 244"/>
                <a:gd name="T85" fmla="*/ 105 h 204"/>
                <a:gd name="T86" fmla="*/ 244 w 244"/>
                <a:gd name="T87" fmla="*/ 76 h 204"/>
                <a:gd name="T88" fmla="*/ 233 w 244"/>
                <a:gd name="T89" fmla="*/ 73 h 204"/>
                <a:gd name="T90" fmla="*/ 191 w 244"/>
                <a:gd name="T91" fmla="*/ 116 h 204"/>
                <a:gd name="T92" fmla="*/ 188 w 244"/>
                <a:gd name="T93" fmla="*/ 121 h 204"/>
                <a:gd name="T94" fmla="*/ 186 w 244"/>
                <a:gd name="T95" fmla="*/ 124 h 204"/>
                <a:gd name="T96" fmla="*/ 173 w 244"/>
                <a:gd name="T97" fmla="*/ 134 h 204"/>
                <a:gd name="T98" fmla="*/ 163 w 244"/>
                <a:gd name="T99" fmla="*/ 130 h 204"/>
                <a:gd name="T100" fmla="*/ 157 w 244"/>
                <a:gd name="T101" fmla="*/ 118 h 204"/>
                <a:gd name="T102" fmla="*/ 164 w 244"/>
                <a:gd name="T103" fmla="*/ 112 h 204"/>
                <a:gd name="T104" fmla="*/ 174 w 244"/>
                <a:gd name="T105" fmla="*/ 104 h 204"/>
                <a:gd name="T106" fmla="*/ 181 w 244"/>
                <a:gd name="T107" fmla="*/ 101 h 204"/>
                <a:gd name="T108" fmla="*/ 185 w 244"/>
                <a:gd name="T109" fmla="*/ 105 h 204"/>
                <a:gd name="T110" fmla="*/ 193 w 244"/>
                <a:gd name="T111" fmla="*/ 11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4" h="204">
                  <a:moveTo>
                    <a:pt x="233" y="73"/>
                  </a:moveTo>
                  <a:cubicBezTo>
                    <a:pt x="233" y="74"/>
                    <a:pt x="233" y="75"/>
                    <a:pt x="233" y="75"/>
                  </a:cubicBezTo>
                  <a:cubicBezTo>
                    <a:pt x="233" y="75"/>
                    <a:pt x="233" y="74"/>
                    <a:pt x="233" y="73"/>
                  </a:cubicBezTo>
                  <a:cubicBezTo>
                    <a:pt x="233" y="73"/>
                    <a:pt x="232" y="73"/>
                    <a:pt x="232" y="73"/>
                  </a:cubicBezTo>
                  <a:cubicBezTo>
                    <a:pt x="231" y="73"/>
                    <a:pt x="231" y="73"/>
                    <a:pt x="231" y="73"/>
                  </a:cubicBezTo>
                  <a:cubicBezTo>
                    <a:pt x="231" y="74"/>
                    <a:pt x="230" y="78"/>
                    <a:pt x="230" y="79"/>
                  </a:cubicBezTo>
                  <a:cubicBezTo>
                    <a:pt x="230" y="79"/>
                    <a:pt x="231" y="81"/>
                    <a:pt x="230" y="80"/>
                  </a:cubicBezTo>
                  <a:cubicBezTo>
                    <a:pt x="229" y="80"/>
                    <a:pt x="220" y="80"/>
                    <a:pt x="220" y="80"/>
                  </a:cubicBezTo>
                  <a:cubicBezTo>
                    <a:pt x="220" y="80"/>
                    <a:pt x="219" y="79"/>
                    <a:pt x="219" y="79"/>
                  </a:cubicBezTo>
                  <a:cubicBezTo>
                    <a:pt x="219" y="78"/>
                    <a:pt x="215" y="73"/>
                    <a:pt x="215" y="73"/>
                  </a:cubicBezTo>
                  <a:cubicBezTo>
                    <a:pt x="215" y="73"/>
                    <a:pt x="214" y="72"/>
                    <a:pt x="214" y="72"/>
                  </a:cubicBezTo>
                  <a:cubicBezTo>
                    <a:pt x="213" y="72"/>
                    <a:pt x="213" y="71"/>
                    <a:pt x="213" y="71"/>
                  </a:cubicBezTo>
                  <a:cubicBezTo>
                    <a:pt x="213" y="71"/>
                    <a:pt x="213" y="67"/>
                    <a:pt x="213" y="67"/>
                  </a:cubicBezTo>
                  <a:cubicBezTo>
                    <a:pt x="213" y="66"/>
                    <a:pt x="217" y="61"/>
                    <a:pt x="217" y="61"/>
                  </a:cubicBezTo>
                  <a:cubicBezTo>
                    <a:pt x="217" y="61"/>
                    <a:pt x="218" y="59"/>
                    <a:pt x="219" y="59"/>
                  </a:cubicBezTo>
                  <a:cubicBezTo>
                    <a:pt x="219" y="58"/>
                    <a:pt x="221" y="57"/>
                    <a:pt x="222" y="56"/>
                  </a:cubicBezTo>
                  <a:cubicBezTo>
                    <a:pt x="222" y="56"/>
                    <a:pt x="222" y="55"/>
                    <a:pt x="223" y="56"/>
                  </a:cubicBezTo>
                  <a:cubicBezTo>
                    <a:pt x="223" y="57"/>
                    <a:pt x="227" y="59"/>
                    <a:pt x="228" y="59"/>
                  </a:cubicBezTo>
                  <a:cubicBezTo>
                    <a:pt x="228" y="59"/>
                    <a:pt x="229" y="59"/>
                    <a:pt x="230" y="59"/>
                  </a:cubicBezTo>
                  <a:cubicBezTo>
                    <a:pt x="230" y="58"/>
                    <a:pt x="231" y="57"/>
                    <a:pt x="231" y="56"/>
                  </a:cubicBezTo>
                  <a:cubicBezTo>
                    <a:pt x="231" y="55"/>
                    <a:pt x="231" y="54"/>
                    <a:pt x="231" y="53"/>
                  </a:cubicBezTo>
                  <a:cubicBezTo>
                    <a:pt x="230" y="52"/>
                    <a:pt x="231" y="49"/>
                    <a:pt x="231" y="47"/>
                  </a:cubicBezTo>
                  <a:cubicBezTo>
                    <a:pt x="231" y="45"/>
                    <a:pt x="230" y="35"/>
                    <a:pt x="230" y="33"/>
                  </a:cubicBezTo>
                  <a:cubicBezTo>
                    <a:pt x="230" y="31"/>
                    <a:pt x="229" y="29"/>
                    <a:pt x="229" y="28"/>
                  </a:cubicBezTo>
                  <a:cubicBezTo>
                    <a:pt x="228" y="27"/>
                    <a:pt x="228" y="25"/>
                    <a:pt x="226" y="23"/>
                  </a:cubicBezTo>
                  <a:cubicBezTo>
                    <a:pt x="224" y="21"/>
                    <a:pt x="224" y="18"/>
                    <a:pt x="224" y="17"/>
                  </a:cubicBezTo>
                  <a:cubicBezTo>
                    <a:pt x="224" y="15"/>
                    <a:pt x="221" y="6"/>
                    <a:pt x="221" y="5"/>
                  </a:cubicBezTo>
                  <a:cubicBezTo>
                    <a:pt x="221" y="4"/>
                    <a:pt x="220" y="4"/>
                    <a:pt x="220" y="4"/>
                  </a:cubicBezTo>
                  <a:cubicBezTo>
                    <a:pt x="220" y="5"/>
                    <a:pt x="219" y="5"/>
                    <a:pt x="219" y="5"/>
                  </a:cubicBezTo>
                  <a:cubicBezTo>
                    <a:pt x="219" y="5"/>
                    <a:pt x="220" y="5"/>
                    <a:pt x="220" y="4"/>
                  </a:cubicBezTo>
                  <a:cubicBezTo>
                    <a:pt x="220" y="3"/>
                    <a:pt x="220" y="3"/>
                    <a:pt x="220" y="3"/>
                  </a:cubicBezTo>
                  <a:cubicBezTo>
                    <a:pt x="220" y="3"/>
                    <a:pt x="216" y="2"/>
                    <a:pt x="215" y="2"/>
                  </a:cubicBezTo>
                  <a:cubicBezTo>
                    <a:pt x="215" y="2"/>
                    <a:pt x="209" y="1"/>
                    <a:pt x="207" y="1"/>
                  </a:cubicBezTo>
                  <a:cubicBezTo>
                    <a:pt x="204" y="1"/>
                    <a:pt x="196" y="0"/>
                    <a:pt x="195" y="0"/>
                  </a:cubicBezTo>
                  <a:cubicBezTo>
                    <a:pt x="194" y="0"/>
                    <a:pt x="193" y="0"/>
                    <a:pt x="192" y="0"/>
                  </a:cubicBezTo>
                  <a:cubicBezTo>
                    <a:pt x="193" y="1"/>
                    <a:pt x="193" y="1"/>
                    <a:pt x="193" y="1"/>
                  </a:cubicBezTo>
                  <a:cubicBezTo>
                    <a:pt x="193" y="1"/>
                    <a:pt x="193" y="1"/>
                    <a:pt x="192" y="0"/>
                  </a:cubicBezTo>
                  <a:cubicBezTo>
                    <a:pt x="191" y="0"/>
                    <a:pt x="190" y="0"/>
                    <a:pt x="189" y="0"/>
                  </a:cubicBezTo>
                  <a:cubicBezTo>
                    <a:pt x="186" y="1"/>
                    <a:pt x="185" y="3"/>
                    <a:pt x="185" y="3"/>
                  </a:cubicBezTo>
                  <a:cubicBezTo>
                    <a:pt x="185" y="3"/>
                    <a:pt x="185" y="4"/>
                    <a:pt x="185" y="4"/>
                  </a:cubicBezTo>
                  <a:cubicBezTo>
                    <a:pt x="185" y="4"/>
                    <a:pt x="183" y="5"/>
                    <a:pt x="182" y="5"/>
                  </a:cubicBezTo>
                  <a:cubicBezTo>
                    <a:pt x="181" y="5"/>
                    <a:pt x="179" y="6"/>
                    <a:pt x="177" y="6"/>
                  </a:cubicBezTo>
                  <a:cubicBezTo>
                    <a:pt x="175" y="7"/>
                    <a:pt x="171" y="13"/>
                    <a:pt x="170" y="13"/>
                  </a:cubicBezTo>
                  <a:cubicBezTo>
                    <a:pt x="170" y="14"/>
                    <a:pt x="169" y="14"/>
                    <a:pt x="169" y="14"/>
                  </a:cubicBezTo>
                  <a:cubicBezTo>
                    <a:pt x="169" y="14"/>
                    <a:pt x="158" y="22"/>
                    <a:pt x="157" y="23"/>
                  </a:cubicBezTo>
                  <a:cubicBezTo>
                    <a:pt x="156" y="24"/>
                    <a:pt x="156" y="23"/>
                    <a:pt x="156" y="26"/>
                  </a:cubicBezTo>
                  <a:cubicBezTo>
                    <a:pt x="155" y="28"/>
                    <a:pt x="154" y="31"/>
                    <a:pt x="154" y="33"/>
                  </a:cubicBezTo>
                  <a:cubicBezTo>
                    <a:pt x="153" y="34"/>
                    <a:pt x="149" y="37"/>
                    <a:pt x="148" y="38"/>
                  </a:cubicBezTo>
                  <a:cubicBezTo>
                    <a:pt x="147" y="38"/>
                    <a:pt x="147" y="38"/>
                    <a:pt x="147" y="38"/>
                  </a:cubicBezTo>
                  <a:cubicBezTo>
                    <a:pt x="146" y="39"/>
                    <a:pt x="144" y="39"/>
                    <a:pt x="144" y="39"/>
                  </a:cubicBezTo>
                  <a:cubicBezTo>
                    <a:pt x="143" y="39"/>
                    <a:pt x="142" y="39"/>
                    <a:pt x="141" y="40"/>
                  </a:cubicBezTo>
                  <a:cubicBezTo>
                    <a:pt x="139" y="40"/>
                    <a:pt x="140" y="41"/>
                    <a:pt x="140" y="41"/>
                  </a:cubicBezTo>
                  <a:cubicBezTo>
                    <a:pt x="140" y="41"/>
                    <a:pt x="140" y="41"/>
                    <a:pt x="140" y="42"/>
                  </a:cubicBezTo>
                  <a:cubicBezTo>
                    <a:pt x="139" y="43"/>
                    <a:pt x="138" y="49"/>
                    <a:pt x="137" y="50"/>
                  </a:cubicBezTo>
                  <a:cubicBezTo>
                    <a:pt x="136" y="52"/>
                    <a:pt x="134" y="54"/>
                    <a:pt x="133" y="55"/>
                  </a:cubicBezTo>
                  <a:cubicBezTo>
                    <a:pt x="132" y="56"/>
                    <a:pt x="131" y="56"/>
                    <a:pt x="130" y="56"/>
                  </a:cubicBezTo>
                  <a:cubicBezTo>
                    <a:pt x="128" y="56"/>
                    <a:pt x="125" y="56"/>
                    <a:pt x="123" y="57"/>
                  </a:cubicBezTo>
                  <a:cubicBezTo>
                    <a:pt x="121" y="57"/>
                    <a:pt x="118" y="55"/>
                    <a:pt x="117" y="55"/>
                  </a:cubicBezTo>
                  <a:cubicBezTo>
                    <a:pt x="115" y="54"/>
                    <a:pt x="105" y="51"/>
                    <a:pt x="102" y="49"/>
                  </a:cubicBezTo>
                  <a:cubicBezTo>
                    <a:pt x="100" y="48"/>
                    <a:pt x="98" y="48"/>
                    <a:pt x="96" y="49"/>
                  </a:cubicBezTo>
                  <a:cubicBezTo>
                    <a:pt x="95" y="51"/>
                    <a:pt x="94" y="54"/>
                    <a:pt x="94" y="55"/>
                  </a:cubicBezTo>
                  <a:cubicBezTo>
                    <a:pt x="94" y="56"/>
                    <a:pt x="93" y="59"/>
                    <a:pt x="93" y="60"/>
                  </a:cubicBezTo>
                  <a:cubicBezTo>
                    <a:pt x="92" y="61"/>
                    <a:pt x="91" y="62"/>
                    <a:pt x="91" y="62"/>
                  </a:cubicBezTo>
                  <a:cubicBezTo>
                    <a:pt x="91" y="62"/>
                    <a:pt x="80" y="72"/>
                    <a:pt x="78" y="73"/>
                  </a:cubicBezTo>
                  <a:cubicBezTo>
                    <a:pt x="77" y="74"/>
                    <a:pt x="75" y="73"/>
                    <a:pt x="75" y="73"/>
                  </a:cubicBezTo>
                  <a:cubicBezTo>
                    <a:pt x="74" y="73"/>
                    <a:pt x="74" y="73"/>
                    <a:pt x="73" y="73"/>
                  </a:cubicBezTo>
                  <a:cubicBezTo>
                    <a:pt x="72" y="73"/>
                    <a:pt x="69" y="74"/>
                    <a:pt x="68" y="73"/>
                  </a:cubicBezTo>
                  <a:cubicBezTo>
                    <a:pt x="66" y="73"/>
                    <a:pt x="64" y="73"/>
                    <a:pt x="63" y="74"/>
                  </a:cubicBezTo>
                  <a:cubicBezTo>
                    <a:pt x="63" y="74"/>
                    <a:pt x="63" y="74"/>
                    <a:pt x="63" y="73"/>
                  </a:cubicBezTo>
                  <a:cubicBezTo>
                    <a:pt x="62" y="72"/>
                    <a:pt x="62" y="70"/>
                    <a:pt x="62" y="69"/>
                  </a:cubicBezTo>
                  <a:cubicBezTo>
                    <a:pt x="62" y="67"/>
                    <a:pt x="64" y="65"/>
                    <a:pt x="65" y="63"/>
                  </a:cubicBezTo>
                  <a:cubicBezTo>
                    <a:pt x="66" y="62"/>
                    <a:pt x="65" y="59"/>
                    <a:pt x="65" y="58"/>
                  </a:cubicBezTo>
                  <a:cubicBezTo>
                    <a:pt x="65" y="56"/>
                    <a:pt x="63" y="54"/>
                    <a:pt x="62" y="51"/>
                  </a:cubicBezTo>
                  <a:cubicBezTo>
                    <a:pt x="61" y="48"/>
                    <a:pt x="59" y="45"/>
                    <a:pt x="57" y="44"/>
                  </a:cubicBezTo>
                  <a:cubicBezTo>
                    <a:pt x="57" y="43"/>
                    <a:pt x="54" y="41"/>
                    <a:pt x="53" y="40"/>
                  </a:cubicBezTo>
                  <a:cubicBezTo>
                    <a:pt x="53" y="95"/>
                    <a:pt x="53" y="95"/>
                    <a:pt x="53" y="95"/>
                  </a:cubicBezTo>
                  <a:cubicBezTo>
                    <a:pt x="53" y="95"/>
                    <a:pt x="53" y="97"/>
                    <a:pt x="52" y="98"/>
                  </a:cubicBezTo>
                  <a:cubicBezTo>
                    <a:pt x="52" y="99"/>
                    <a:pt x="52" y="99"/>
                    <a:pt x="52" y="99"/>
                  </a:cubicBezTo>
                  <a:cubicBezTo>
                    <a:pt x="44" y="100"/>
                    <a:pt x="41" y="105"/>
                    <a:pt x="41" y="106"/>
                  </a:cubicBezTo>
                  <a:cubicBezTo>
                    <a:pt x="41" y="106"/>
                    <a:pt x="41" y="107"/>
                    <a:pt x="40" y="107"/>
                  </a:cubicBezTo>
                  <a:cubicBezTo>
                    <a:pt x="39" y="107"/>
                    <a:pt x="25" y="106"/>
                    <a:pt x="24" y="106"/>
                  </a:cubicBezTo>
                  <a:cubicBezTo>
                    <a:pt x="23" y="105"/>
                    <a:pt x="17" y="105"/>
                    <a:pt x="16" y="104"/>
                  </a:cubicBezTo>
                  <a:cubicBezTo>
                    <a:pt x="14" y="104"/>
                    <a:pt x="14" y="103"/>
                    <a:pt x="14" y="102"/>
                  </a:cubicBezTo>
                  <a:cubicBezTo>
                    <a:pt x="14" y="101"/>
                    <a:pt x="14" y="101"/>
                    <a:pt x="13" y="100"/>
                  </a:cubicBezTo>
                  <a:cubicBezTo>
                    <a:pt x="13" y="100"/>
                    <a:pt x="13" y="99"/>
                    <a:pt x="13" y="99"/>
                  </a:cubicBezTo>
                  <a:cubicBezTo>
                    <a:pt x="14" y="99"/>
                    <a:pt x="14" y="99"/>
                    <a:pt x="14" y="98"/>
                  </a:cubicBezTo>
                  <a:cubicBezTo>
                    <a:pt x="14" y="97"/>
                    <a:pt x="13" y="96"/>
                    <a:pt x="12" y="96"/>
                  </a:cubicBezTo>
                  <a:cubicBezTo>
                    <a:pt x="11" y="95"/>
                    <a:pt x="11" y="94"/>
                    <a:pt x="11" y="94"/>
                  </a:cubicBezTo>
                  <a:cubicBezTo>
                    <a:pt x="11" y="93"/>
                    <a:pt x="10" y="93"/>
                    <a:pt x="10" y="93"/>
                  </a:cubicBezTo>
                  <a:cubicBezTo>
                    <a:pt x="9" y="93"/>
                    <a:pt x="8" y="93"/>
                    <a:pt x="8" y="93"/>
                  </a:cubicBezTo>
                  <a:cubicBezTo>
                    <a:pt x="7" y="93"/>
                    <a:pt x="7" y="93"/>
                    <a:pt x="6" y="94"/>
                  </a:cubicBezTo>
                  <a:cubicBezTo>
                    <a:pt x="6" y="94"/>
                    <a:pt x="6" y="94"/>
                    <a:pt x="5" y="95"/>
                  </a:cubicBezTo>
                  <a:cubicBezTo>
                    <a:pt x="4" y="96"/>
                    <a:pt x="1" y="100"/>
                    <a:pt x="0" y="101"/>
                  </a:cubicBezTo>
                  <a:cubicBezTo>
                    <a:pt x="1" y="102"/>
                    <a:pt x="1" y="102"/>
                    <a:pt x="2" y="103"/>
                  </a:cubicBezTo>
                  <a:cubicBezTo>
                    <a:pt x="2" y="105"/>
                    <a:pt x="18" y="141"/>
                    <a:pt x="24" y="150"/>
                  </a:cubicBezTo>
                  <a:cubicBezTo>
                    <a:pt x="24" y="150"/>
                    <a:pt x="29" y="159"/>
                    <a:pt x="27" y="165"/>
                  </a:cubicBezTo>
                  <a:cubicBezTo>
                    <a:pt x="27" y="165"/>
                    <a:pt x="26" y="169"/>
                    <a:pt x="25" y="169"/>
                  </a:cubicBezTo>
                  <a:cubicBezTo>
                    <a:pt x="24" y="169"/>
                    <a:pt x="21" y="169"/>
                    <a:pt x="21" y="171"/>
                  </a:cubicBezTo>
                  <a:cubicBezTo>
                    <a:pt x="21" y="173"/>
                    <a:pt x="22" y="174"/>
                    <a:pt x="22" y="174"/>
                  </a:cubicBezTo>
                  <a:cubicBezTo>
                    <a:pt x="23" y="174"/>
                    <a:pt x="24" y="175"/>
                    <a:pt x="24" y="176"/>
                  </a:cubicBezTo>
                  <a:cubicBezTo>
                    <a:pt x="24" y="177"/>
                    <a:pt x="26" y="180"/>
                    <a:pt x="28" y="183"/>
                  </a:cubicBezTo>
                  <a:cubicBezTo>
                    <a:pt x="29" y="185"/>
                    <a:pt x="30" y="186"/>
                    <a:pt x="29" y="188"/>
                  </a:cubicBezTo>
                  <a:cubicBezTo>
                    <a:pt x="28" y="190"/>
                    <a:pt x="28" y="193"/>
                    <a:pt x="30" y="194"/>
                  </a:cubicBezTo>
                  <a:cubicBezTo>
                    <a:pt x="31" y="195"/>
                    <a:pt x="31" y="194"/>
                    <a:pt x="31" y="194"/>
                  </a:cubicBezTo>
                  <a:cubicBezTo>
                    <a:pt x="31" y="193"/>
                    <a:pt x="31" y="192"/>
                    <a:pt x="33" y="191"/>
                  </a:cubicBezTo>
                  <a:cubicBezTo>
                    <a:pt x="34" y="191"/>
                    <a:pt x="36" y="192"/>
                    <a:pt x="36" y="194"/>
                  </a:cubicBezTo>
                  <a:cubicBezTo>
                    <a:pt x="36" y="196"/>
                    <a:pt x="35" y="197"/>
                    <a:pt x="37" y="197"/>
                  </a:cubicBezTo>
                  <a:cubicBezTo>
                    <a:pt x="39" y="196"/>
                    <a:pt x="39" y="196"/>
                    <a:pt x="41" y="198"/>
                  </a:cubicBezTo>
                  <a:cubicBezTo>
                    <a:pt x="43" y="200"/>
                    <a:pt x="44" y="200"/>
                    <a:pt x="47" y="201"/>
                  </a:cubicBezTo>
                  <a:cubicBezTo>
                    <a:pt x="50" y="202"/>
                    <a:pt x="54" y="204"/>
                    <a:pt x="55" y="203"/>
                  </a:cubicBezTo>
                  <a:cubicBezTo>
                    <a:pt x="56" y="201"/>
                    <a:pt x="64" y="195"/>
                    <a:pt x="74" y="196"/>
                  </a:cubicBezTo>
                  <a:cubicBezTo>
                    <a:pt x="74" y="196"/>
                    <a:pt x="81" y="197"/>
                    <a:pt x="84" y="194"/>
                  </a:cubicBezTo>
                  <a:cubicBezTo>
                    <a:pt x="86" y="191"/>
                    <a:pt x="88" y="191"/>
                    <a:pt x="90" y="191"/>
                  </a:cubicBezTo>
                  <a:cubicBezTo>
                    <a:pt x="92" y="191"/>
                    <a:pt x="96" y="190"/>
                    <a:pt x="98" y="191"/>
                  </a:cubicBezTo>
                  <a:cubicBezTo>
                    <a:pt x="100" y="191"/>
                    <a:pt x="102" y="191"/>
                    <a:pt x="104" y="191"/>
                  </a:cubicBezTo>
                  <a:cubicBezTo>
                    <a:pt x="106" y="190"/>
                    <a:pt x="109" y="190"/>
                    <a:pt x="115" y="191"/>
                  </a:cubicBezTo>
                  <a:cubicBezTo>
                    <a:pt x="121" y="193"/>
                    <a:pt x="125" y="193"/>
                    <a:pt x="126" y="191"/>
                  </a:cubicBezTo>
                  <a:cubicBezTo>
                    <a:pt x="128" y="189"/>
                    <a:pt x="131" y="190"/>
                    <a:pt x="133" y="190"/>
                  </a:cubicBezTo>
                  <a:cubicBezTo>
                    <a:pt x="135" y="190"/>
                    <a:pt x="137" y="190"/>
                    <a:pt x="137" y="188"/>
                  </a:cubicBezTo>
                  <a:cubicBezTo>
                    <a:pt x="137" y="186"/>
                    <a:pt x="140" y="185"/>
                    <a:pt x="142" y="185"/>
                  </a:cubicBezTo>
                  <a:cubicBezTo>
                    <a:pt x="144" y="185"/>
                    <a:pt x="154" y="185"/>
                    <a:pt x="158" y="182"/>
                  </a:cubicBezTo>
                  <a:cubicBezTo>
                    <a:pt x="163" y="179"/>
                    <a:pt x="165" y="178"/>
                    <a:pt x="166" y="177"/>
                  </a:cubicBezTo>
                  <a:cubicBezTo>
                    <a:pt x="167" y="176"/>
                    <a:pt x="169" y="174"/>
                    <a:pt x="170" y="173"/>
                  </a:cubicBezTo>
                  <a:cubicBezTo>
                    <a:pt x="170" y="173"/>
                    <a:pt x="174" y="170"/>
                    <a:pt x="176" y="169"/>
                  </a:cubicBezTo>
                  <a:cubicBezTo>
                    <a:pt x="178" y="168"/>
                    <a:pt x="185" y="161"/>
                    <a:pt x="186" y="160"/>
                  </a:cubicBezTo>
                  <a:cubicBezTo>
                    <a:pt x="186" y="159"/>
                    <a:pt x="195" y="150"/>
                    <a:pt x="198" y="148"/>
                  </a:cubicBezTo>
                  <a:cubicBezTo>
                    <a:pt x="200" y="146"/>
                    <a:pt x="208" y="137"/>
                    <a:pt x="212" y="130"/>
                  </a:cubicBezTo>
                  <a:cubicBezTo>
                    <a:pt x="215" y="123"/>
                    <a:pt x="221" y="111"/>
                    <a:pt x="228" y="107"/>
                  </a:cubicBezTo>
                  <a:cubicBezTo>
                    <a:pt x="228" y="107"/>
                    <a:pt x="231" y="106"/>
                    <a:pt x="231" y="105"/>
                  </a:cubicBezTo>
                  <a:cubicBezTo>
                    <a:pt x="231" y="103"/>
                    <a:pt x="232" y="103"/>
                    <a:pt x="233" y="103"/>
                  </a:cubicBezTo>
                  <a:cubicBezTo>
                    <a:pt x="233" y="102"/>
                    <a:pt x="239" y="96"/>
                    <a:pt x="240" y="90"/>
                  </a:cubicBezTo>
                  <a:cubicBezTo>
                    <a:pt x="241" y="84"/>
                    <a:pt x="243" y="77"/>
                    <a:pt x="244" y="76"/>
                  </a:cubicBezTo>
                  <a:cubicBezTo>
                    <a:pt x="244" y="75"/>
                    <a:pt x="244" y="74"/>
                    <a:pt x="244" y="73"/>
                  </a:cubicBezTo>
                  <a:cubicBezTo>
                    <a:pt x="234" y="73"/>
                    <a:pt x="234" y="73"/>
                    <a:pt x="234" y="73"/>
                  </a:cubicBezTo>
                  <a:cubicBezTo>
                    <a:pt x="234" y="73"/>
                    <a:pt x="233" y="73"/>
                    <a:pt x="233" y="73"/>
                  </a:cubicBezTo>
                  <a:close/>
                  <a:moveTo>
                    <a:pt x="193" y="114"/>
                  </a:moveTo>
                  <a:cubicBezTo>
                    <a:pt x="192" y="114"/>
                    <a:pt x="191" y="116"/>
                    <a:pt x="191" y="116"/>
                  </a:cubicBezTo>
                  <a:cubicBezTo>
                    <a:pt x="191" y="116"/>
                    <a:pt x="191" y="116"/>
                    <a:pt x="191" y="116"/>
                  </a:cubicBezTo>
                  <a:cubicBezTo>
                    <a:pt x="191" y="117"/>
                    <a:pt x="190" y="117"/>
                    <a:pt x="190" y="117"/>
                  </a:cubicBezTo>
                  <a:cubicBezTo>
                    <a:pt x="190" y="118"/>
                    <a:pt x="189" y="120"/>
                    <a:pt x="189" y="120"/>
                  </a:cubicBezTo>
                  <a:cubicBezTo>
                    <a:pt x="189" y="120"/>
                    <a:pt x="188" y="120"/>
                    <a:pt x="188" y="121"/>
                  </a:cubicBezTo>
                  <a:cubicBezTo>
                    <a:pt x="188" y="121"/>
                    <a:pt x="189" y="122"/>
                    <a:pt x="189" y="122"/>
                  </a:cubicBezTo>
                  <a:cubicBezTo>
                    <a:pt x="189" y="122"/>
                    <a:pt x="189" y="123"/>
                    <a:pt x="188" y="123"/>
                  </a:cubicBezTo>
                  <a:cubicBezTo>
                    <a:pt x="188" y="123"/>
                    <a:pt x="187" y="124"/>
                    <a:pt x="186" y="124"/>
                  </a:cubicBezTo>
                  <a:cubicBezTo>
                    <a:pt x="186" y="124"/>
                    <a:pt x="177" y="127"/>
                    <a:pt x="177" y="127"/>
                  </a:cubicBezTo>
                  <a:cubicBezTo>
                    <a:pt x="177" y="127"/>
                    <a:pt x="177" y="127"/>
                    <a:pt x="176" y="128"/>
                  </a:cubicBezTo>
                  <a:cubicBezTo>
                    <a:pt x="176" y="128"/>
                    <a:pt x="173" y="134"/>
                    <a:pt x="173" y="134"/>
                  </a:cubicBezTo>
                  <a:cubicBezTo>
                    <a:pt x="173" y="134"/>
                    <a:pt x="173" y="135"/>
                    <a:pt x="172" y="135"/>
                  </a:cubicBezTo>
                  <a:cubicBezTo>
                    <a:pt x="171" y="135"/>
                    <a:pt x="171" y="135"/>
                    <a:pt x="170" y="134"/>
                  </a:cubicBezTo>
                  <a:cubicBezTo>
                    <a:pt x="170" y="134"/>
                    <a:pt x="164" y="130"/>
                    <a:pt x="163" y="130"/>
                  </a:cubicBezTo>
                  <a:cubicBezTo>
                    <a:pt x="162" y="129"/>
                    <a:pt x="162" y="129"/>
                    <a:pt x="162" y="128"/>
                  </a:cubicBezTo>
                  <a:cubicBezTo>
                    <a:pt x="161" y="127"/>
                    <a:pt x="159" y="123"/>
                    <a:pt x="159" y="122"/>
                  </a:cubicBezTo>
                  <a:cubicBezTo>
                    <a:pt x="158" y="122"/>
                    <a:pt x="157" y="119"/>
                    <a:pt x="157" y="118"/>
                  </a:cubicBezTo>
                  <a:cubicBezTo>
                    <a:pt x="158" y="117"/>
                    <a:pt x="159" y="117"/>
                    <a:pt x="160" y="117"/>
                  </a:cubicBezTo>
                  <a:cubicBezTo>
                    <a:pt x="160" y="117"/>
                    <a:pt x="161" y="116"/>
                    <a:pt x="161" y="116"/>
                  </a:cubicBezTo>
                  <a:cubicBezTo>
                    <a:pt x="162" y="115"/>
                    <a:pt x="164" y="113"/>
                    <a:pt x="164" y="112"/>
                  </a:cubicBezTo>
                  <a:cubicBezTo>
                    <a:pt x="165" y="112"/>
                    <a:pt x="167" y="109"/>
                    <a:pt x="167" y="108"/>
                  </a:cubicBezTo>
                  <a:cubicBezTo>
                    <a:pt x="167" y="108"/>
                    <a:pt x="167" y="107"/>
                    <a:pt x="168" y="107"/>
                  </a:cubicBezTo>
                  <a:cubicBezTo>
                    <a:pt x="168" y="107"/>
                    <a:pt x="174" y="104"/>
                    <a:pt x="174" y="104"/>
                  </a:cubicBezTo>
                  <a:cubicBezTo>
                    <a:pt x="175" y="103"/>
                    <a:pt x="175" y="103"/>
                    <a:pt x="176" y="103"/>
                  </a:cubicBezTo>
                  <a:cubicBezTo>
                    <a:pt x="177" y="102"/>
                    <a:pt x="179" y="101"/>
                    <a:pt x="179" y="101"/>
                  </a:cubicBezTo>
                  <a:cubicBezTo>
                    <a:pt x="180" y="101"/>
                    <a:pt x="181" y="101"/>
                    <a:pt x="181" y="101"/>
                  </a:cubicBezTo>
                  <a:cubicBezTo>
                    <a:pt x="182" y="102"/>
                    <a:pt x="183" y="104"/>
                    <a:pt x="183" y="104"/>
                  </a:cubicBezTo>
                  <a:cubicBezTo>
                    <a:pt x="183" y="104"/>
                    <a:pt x="184" y="104"/>
                    <a:pt x="184" y="104"/>
                  </a:cubicBezTo>
                  <a:cubicBezTo>
                    <a:pt x="184" y="104"/>
                    <a:pt x="185" y="104"/>
                    <a:pt x="185" y="105"/>
                  </a:cubicBezTo>
                  <a:cubicBezTo>
                    <a:pt x="186" y="105"/>
                    <a:pt x="190" y="109"/>
                    <a:pt x="191" y="109"/>
                  </a:cubicBezTo>
                  <a:cubicBezTo>
                    <a:pt x="191" y="109"/>
                    <a:pt x="191" y="110"/>
                    <a:pt x="192" y="110"/>
                  </a:cubicBezTo>
                  <a:cubicBezTo>
                    <a:pt x="192" y="110"/>
                    <a:pt x="193" y="113"/>
                    <a:pt x="193" y="113"/>
                  </a:cubicBezTo>
                  <a:cubicBezTo>
                    <a:pt x="193" y="113"/>
                    <a:pt x="193" y="114"/>
                    <a:pt x="193" y="1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2" name="Freeform 993">
              <a:extLst>
                <a:ext uri="{FF2B5EF4-FFF2-40B4-BE49-F238E27FC236}">
                  <a16:creationId xmlns:a16="http://schemas.microsoft.com/office/drawing/2014/main" id="{E4C78D9E-319A-4C44-A62E-EAFC3F35A0F1}"/>
                </a:ext>
              </a:extLst>
            </p:cNvPr>
            <p:cNvSpPr>
              <a:spLocks/>
            </p:cNvSpPr>
            <p:nvPr/>
          </p:nvSpPr>
          <p:spPr bwMode="auto">
            <a:xfrm>
              <a:off x="3675" y="2605"/>
              <a:ext cx="15" cy="11"/>
            </a:xfrm>
            <a:custGeom>
              <a:avLst/>
              <a:gdLst>
                <a:gd name="T0" fmla="*/ 8 w 11"/>
                <a:gd name="T1" fmla="*/ 0 h 8"/>
                <a:gd name="T2" fmla="*/ 4 w 11"/>
                <a:gd name="T3" fmla="*/ 2 h 8"/>
                <a:gd name="T4" fmla="*/ 3 w 11"/>
                <a:gd name="T5" fmla="*/ 4 h 8"/>
                <a:gd name="T6" fmla="*/ 1 w 11"/>
                <a:gd name="T7" fmla="*/ 6 h 8"/>
                <a:gd name="T8" fmla="*/ 2 w 11"/>
                <a:gd name="T9" fmla="*/ 8 h 8"/>
                <a:gd name="T10" fmla="*/ 6 w 11"/>
                <a:gd name="T11" fmla="*/ 7 h 8"/>
                <a:gd name="T12" fmla="*/ 8 w 1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8" y="0"/>
                  </a:moveTo>
                  <a:cubicBezTo>
                    <a:pt x="6" y="1"/>
                    <a:pt x="4" y="1"/>
                    <a:pt x="4" y="2"/>
                  </a:cubicBezTo>
                  <a:cubicBezTo>
                    <a:pt x="3" y="4"/>
                    <a:pt x="4" y="5"/>
                    <a:pt x="3" y="4"/>
                  </a:cubicBezTo>
                  <a:cubicBezTo>
                    <a:pt x="2" y="4"/>
                    <a:pt x="1" y="3"/>
                    <a:pt x="1" y="6"/>
                  </a:cubicBezTo>
                  <a:cubicBezTo>
                    <a:pt x="1" y="6"/>
                    <a:pt x="0" y="7"/>
                    <a:pt x="2" y="8"/>
                  </a:cubicBezTo>
                  <a:cubicBezTo>
                    <a:pt x="3" y="8"/>
                    <a:pt x="5" y="8"/>
                    <a:pt x="6" y="7"/>
                  </a:cubicBezTo>
                  <a:cubicBezTo>
                    <a:pt x="7" y="6"/>
                    <a:pt x="11" y="0"/>
                    <a:pt x="8"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3" name="Freeform 994">
              <a:extLst>
                <a:ext uri="{FF2B5EF4-FFF2-40B4-BE49-F238E27FC236}">
                  <a16:creationId xmlns:a16="http://schemas.microsoft.com/office/drawing/2014/main" id="{BA342D71-2BAD-4A76-ADDD-E0C8031E669A}"/>
                </a:ext>
              </a:extLst>
            </p:cNvPr>
            <p:cNvSpPr>
              <a:spLocks/>
            </p:cNvSpPr>
            <p:nvPr/>
          </p:nvSpPr>
          <p:spPr bwMode="auto">
            <a:xfrm>
              <a:off x="3636" y="2674"/>
              <a:ext cx="7" cy="8"/>
            </a:xfrm>
            <a:custGeom>
              <a:avLst/>
              <a:gdLst>
                <a:gd name="T0" fmla="*/ 0 w 5"/>
                <a:gd name="T1" fmla="*/ 3 h 6"/>
                <a:gd name="T2" fmla="*/ 2 w 5"/>
                <a:gd name="T3" fmla="*/ 5 h 6"/>
                <a:gd name="T4" fmla="*/ 4 w 5"/>
                <a:gd name="T5" fmla="*/ 1 h 6"/>
                <a:gd name="T6" fmla="*/ 0 w 5"/>
                <a:gd name="T7" fmla="*/ 3 h 6"/>
              </a:gdLst>
              <a:ahLst/>
              <a:cxnLst>
                <a:cxn ang="0">
                  <a:pos x="T0" y="T1"/>
                </a:cxn>
                <a:cxn ang="0">
                  <a:pos x="T2" y="T3"/>
                </a:cxn>
                <a:cxn ang="0">
                  <a:pos x="T4" y="T5"/>
                </a:cxn>
                <a:cxn ang="0">
                  <a:pos x="T6" y="T7"/>
                </a:cxn>
              </a:cxnLst>
              <a:rect l="0" t="0" r="r" b="b"/>
              <a:pathLst>
                <a:path w="5" h="6">
                  <a:moveTo>
                    <a:pt x="0" y="3"/>
                  </a:moveTo>
                  <a:cubicBezTo>
                    <a:pt x="0" y="3"/>
                    <a:pt x="0" y="6"/>
                    <a:pt x="2" y="5"/>
                  </a:cubicBezTo>
                  <a:cubicBezTo>
                    <a:pt x="4" y="3"/>
                    <a:pt x="5" y="2"/>
                    <a:pt x="4" y="1"/>
                  </a:cubicBezTo>
                  <a:cubicBezTo>
                    <a:pt x="3" y="0"/>
                    <a:pt x="0" y="0"/>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4" name="Freeform 995">
              <a:extLst>
                <a:ext uri="{FF2B5EF4-FFF2-40B4-BE49-F238E27FC236}">
                  <a16:creationId xmlns:a16="http://schemas.microsoft.com/office/drawing/2014/main" id="{58103219-6660-4183-B540-192CC07D5EF5}"/>
                </a:ext>
              </a:extLst>
            </p:cNvPr>
            <p:cNvSpPr>
              <a:spLocks/>
            </p:cNvSpPr>
            <p:nvPr/>
          </p:nvSpPr>
          <p:spPr bwMode="auto">
            <a:xfrm>
              <a:off x="3696" y="2634"/>
              <a:ext cx="40" cy="27"/>
            </a:xfrm>
            <a:custGeom>
              <a:avLst/>
              <a:gdLst>
                <a:gd name="T0" fmla="*/ 11 w 29"/>
                <a:gd name="T1" fmla="*/ 3 h 20"/>
                <a:gd name="T2" fmla="*/ 7 w 29"/>
                <a:gd name="T3" fmla="*/ 0 h 20"/>
                <a:gd name="T4" fmla="*/ 6 w 29"/>
                <a:gd name="T5" fmla="*/ 2 h 20"/>
                <a:gd name="T6" fmla="*/ 5 w 29"/>
                <a:gd name="T7" fmla="*/ 8 h 20"/>
                <a:gd name="T8" fmla="*/ 4 w 29"/>
                <a:gd name="T9" fmla="*/ 11 h 20"/>
                <a:gd name="T10" fmla="*/ 2 w 29"/>
                <a:gd name="T11" fmla="*/ 13 h 20"/>
                <a:gd name="T12" fmla="*/ 0 w 29"/>
                <a:gd name="T13" fmla="*/ 18 h 20"/>
                <a:gd name="T14" fmla="*/ 2 w 29"/>
                <a:gd name="T15" fmla="*/ 18 h 20"/>
                <a:gd name="T16" fmla="*/ 3 w 29"/>
                <a:gd name="T17" fmla="*/ 19 h 20"/>
                <a:gd name="T18" fmla="*/ 4 w 29"/>
                <a:gd name="T19" fmla="*/ 19 h 20"/>
                <a:gd name="T20" fmla="*/ 5 w 29"/>
                <a:gd name="T21" fmla="*/ 20 h 20"/>
                <a:gd name="T22" fmla="*/ 23 w 29"/>
                <a:gd name="T23" fmla="*/ 20 h 20"/>
                <a:gd name="T24" fmla="*/ 26 w 29"/>
                <a:gd name="T25" fmla="*/ 20 h 20"/>
                <a:gd name="T26" fmla="*/ 29 w 29"/>
                <a:gd name="T27" fmla="*/ 19 h 20"/>
                <a:gd name="T28" fmla="*/ 29 w 29"/>
                <a:gd name="T29" fmla="*/ 3 h 20"/>
                <a:gd name="T30" fmla="*/ 29 w 29"/>
                <a:gd name="T31" fmla="*/ 3 h 20"/>
                <a:gd name="T32" fmla="*/ 12 w 29"/>
                <a:gd name="T33" fmla="*/ 3 h 20"/>
                <a:gd name="T34" fmla="*/ 11 w 29"/>
                <a:gd name="T35"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20">
                  <a:moveTo>
                    <a:pt x="11" y="3"/>
                  </a:moveTo>
                  <a:cubicBezTo>
                    <a:pt x="7" y="0"/>
                    <a:pt x="7" y="0"/>
                    <a:pt x="7" y="0"/>
                  </a:cubicBezTo>
                  <a:cubicBezTo>
                    <a:pt x="6" y="1"/>
                    <a:pt x="6" y="2"/>
                    <a:pt x="6" y="2"/>
                  </a:cubicBezTo>
                  <a:cubicBezTo>
                    <a:pt x="6" y="4"/>
                    <a:pt x="6" y="6"/>
                    <a:pt x="5" y="8"/>
                  </a:cubicBezTo>
                  <a:cubicBezTo>
                    <a:pt x="4" y="10"/>
                    <a:pt x="3" y="10"/>
                    <a:pt x="4" y="11"/>
                  </a:cubicBezTo>
                  <a:cubicBezTo>
                    <a:pt x="4" y="11"/>
                    <a:pt x="3" y="12"/>
                    <a:pt x="2" y="13"/>
                  </a:cubicBezTo>
                  <a:cubicBezTo>
                    <a:pt x="1" y="15"/>
                    <a:pt x="0" y="17"/>
                    <a:pt x="0" y="18"/>
                  </a:cubicBezTo>
                  <a:cubicBezTo>
                    <a:pt x="1" y="19"/>
                    <a:pt x="1" y="18"/>
                    <a:pt x="2" y="18"/>
                  </a:cubicBezTo>
                  <a:cubicBezTo>
                    <a:pt x="2" y="18"/>
                    <a:pt x="3" y="18"/>
                    <a:pt x="3" y="19"/>
                  </a:cubicBezTo>
                  <a:cubicBezTo>
                    <a:pt x="3" y="19"/>
                    <a:pt x="3" y="20"/>
                    <a:pt x="4" y="19"/>
                  </a:cubicBezTo>
                  <a:cubicBezTo>
                    <a:pt x="5" y="19"/>
                    <a:pt x="5" y="20"/>
                    <a:pt x="5" y="20"/>
                  </a:cubicBezTo>
                  <a:cubicBezTo>
                    <a:pt x="23" y="20"/>
                    <a:pt x="23" y="20"/>
                    <a:pt x="23" y="20"/>
                  </a:cubicBezTo>
                  <a:cubicBezTo>
                    <a:pt x="23" y="20"/>
                    <a:pt x="25" y="20"/>
                    <a:pt x="26" y="20"/>
                  </a:cubicBezTo>
                  <a:cubicBezTo>
                    <a:pt x="27" y="20"/>
                    <a:pt x="29" y="20"/>
                    <a:pt x="29" y="19"/>
                  </a:cubicBezTo>
                  <a:cubicBezTo>
                    <a:pt x="29" y="17"/>
                    <a:pt x="29" y="3"/>
                    <a:pt x="29" y="3"/>
                  </a:cubicBezTo>
                  <a:cubicBezTo>
                    <a:pt x="29" y="3"/>
                    <a:pt x="29" y="3"/>
                    <a:pt x="29" y="3"/>
                  </a:cubicBezTo>
                  <a:cubicBezTo>
                    <a:pt x="24" y="3"/>
                    <a:pt x="12" y="3"/>
                    <a:pt x="12" y="3"/>
                  </a:cubicBezTo>
                  <a:cubicBezTo>
                    <a:pt x="11" y="3"/>
                    <a:pt x="11" y="3"/>
                    <a:pt x="1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5" name="Freeform 996">
              <a:extLst>
                <a:ext uri="{FF2B5EF4-FFF2-40B4-BE49-F238E27FC236}">
                  <a16:creationId xmlns:a16="http://schemas.microsoft.com/office/drawing/2014/main" id="{6002A6E5-ABB1-4DB5-9CC0-F8AF704CA85C}"/>
                </a:ext>
              </a:extLst>
            </p:cNvPr>
            <p:cNvSpPr>
              <a:spLocks/>
            </p:cNvSpPr>
            <p:nvPr/>
          </p:nvSpPr>
          <p:spPr bwMode="auto">
            <a:xfrm>
              <a:off x="3238" y="2526"/>
              <a:ext cx="8" cy="6"/>
            </a:xfrm>
            <a:custGeom>
              <a:avLst/>
              <a:gdLst>
                <a:gd name="T0" fmla="*/ 3 w 6"/>
                <a:gd name="T1" fmla="*/ 0 h 5"/>
                <a:gd name="T2" fmla="*/ 2 w 6"/>
                <a:gd name="T3" fmla="*/ 1 h 5"/>
                <a:gd name="T4" fmla="*/ 5 w 6"/>
                <a:gd name="T5" fmla="*/ 4 h 5"/>
                <a:gd name="T6" fmla="*/ 6 w 6"/>
                <a:gd name="T7" fmla="*/ 2 h 5"/>
                <a:gd name="T8" fmla="*/ 3 w 6"/>
                <a:gd name="T9" fmla="*/ 0 h 5"/>
              </a:gdLst>
              <a:ahLst/>
              <a:cxnLst>
                <a:cxn ang="0">
                  <a:pos x="T0" y="T1"/>
                </a:cxn>
                <a:cxn ang="0">
                  <a:pos x="T2" y="T3"/>
                </a:cxn>
                <a:cxn ang="0">
                  <a:pos x="T4" y="T5"/>
                </a:cxn>
                <a:cxn ang="0">
                  <a:pos x="T6" y="T7"/>
                </a:cxn>
                <a:cxn ang="0">
                  <a:pos x="T8" y="T9"/>
                </a:cxn>
              </a:cxnLst>
              <a:rect l="0" t="0" r="r" b="b"/>
              <a:pathLst>
                <a:path w="6" h="5">
                  <a:moveTo>
                    <a:pt x="3" y="0"/>
                  </a:moveTo>
                  <a:cubicBezTo>
                    <a:pt x="0" y="0"/>
                    <a:pt x="2" y="1"/>
                    <a:pt x="2" y="1"/>
                  </a:cubicBezTo>
                  <a:cubicBezTo>
                    <a:pt x="2" y="1"/>
                    <a:pt x="4" y="3"/>
                    <a:pt x="5" y="4"/>
                  </a:cubicBezTo>
                  <a:cubicBezTo>
                    <a:pt x="6" y="5"/>
                    <a:pt x="6" y="3"/>
                    <a:pt x="6" y="2"/>
                  </a:cubicBezTo>
                  <a:cubicBezTo>
                    <a:pt x="6" y="1"/>
                    <a:pt x="6" y="0"/>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6" name="Freeform 997">
              <a:extLst>
                <a:ext uri="{FF2B5EF4-FFF2-40B4-BE49-F238E27FC236}">
                  <a16:creationId xmlns:a16="http://schemas.microsoft.com/office/drawing/2014/main" id="{26132589-3DC3-400C-B8F7-B675DB771295}"/>
                </a:ext>
              </a:extLst>
            </p:cNvPr>
            <p:cNvSpPr>
              <a:spLocks/>
            </p:cNvSpPr>
            <p:nvPr/>
          </p:nvSpPr>
          <p:spPr bwMode="auto">
            <a:xfrm>
              <a:off x="3229" y="2476"/>
              <a:ext cx="62" cy="65"/>
            </a:xfrm>
            <a:custGeom>
              <a:avLst/>
              <a:gdLst>
                <a:gd name="T0" fmla="*/ 34 w 45"/>
                <a:gd name="T1" fmla="*/ 40 h 47"/>
                <a:gd name="T2" fmla="*/ 38 w 45"/>
                <a:gd name="T3" fmla="*/ 36 h 47"/>
                <a:gd name="T4" fmla="*/ 40 w 45"/>
                <a:gd name="T5" fmla="*/ 32 h 47"/>
                <a:gd name="T6" fmla="*/ 43 w 45"/>
                <a:gd name="T7" fmla="*/ 28 h 47"/>
                <a:gd name="T8" fmla="*/ 45 w 45"/>
                <a:gd name="T9" fmla="*/ 26 h 47"/>
                <a:gd name="T10" fmla="*/ 45 w 45"/>
                <a:gd name="T11" fmla="*/ 24 h 47"/>
                <a:gd name="T12" fmla="*/ 43 w 45"/>
                <a:gd name="T13" fmla="*/ 25 h 47"/>
                <a:gd name="T14" fmla="*/ 40 w 45"/>
                <a:gd name="T15" fmla="*/ 26 h 47"/>
                <a:gd name="T16" fmla="*/ 39 w 45"/>
                <a:gd name="T17" fmla="*/ 27 h 47"/>
                <a:gd name="T18" fmla="*/ 40 w 45"/>
                <a:gd name="T19" fmla="*/ 24 h 47"/>
                <a:gd name="T20" fmla="*/ 41 w 45"/>
                <a:gd name="T21" fmla="*/ 22 h 47"/>
                <a:gd name="T22" fmla="*/ 42 w 45"/>
                <a:gd name="T23" fmla="*/ 20 h 47"/>
                <a:gd name="T24" fmla="*/ 41 w 45"/>
                <a:gd name="T25" fmla="*/ 16 h 47"/>
                <a:gd name="T26" fmla="*/ 40 w 45"/>
                <a:gd name="T27" fmla="*/ 15 h 47"/>
                <a:gd name="T28" fmla="*/ 38 w 45"/>
                <a:gd name="T29" fmla="*/ 13 h 47"/>
                <a:gd name="T30" fmla="*/ 33 w 45"/>
                <a:gd name="T31" fmla="*/ 3 h 47"/>
                <a:gd name="T32" fmla="*/ 27 w 45"/>
                <a:gd name="T33" fmla="*/ 1 h 47"/>
                <a:gd name="T34" fmla="*/ 18 w 45"/>
                <a:gd name="T35" fmla="*/ 3 h 47"/>
                <a:gd name="T36" fmla="*/ 14 w 45"/>
                <a:gd name="T37" fmla="*/ 3 h 47"/>
                <a:gd name="T38" fmla="*/ 11 w 45"/>
                <a:gd name="T39" fmla="*/ 5 h 47"/>
                <a:gd name="T40" fmla="*/ 10 w 45"/>
                <a:gd name="T41" fmla="*/ 7 h 47"/>
                <a:gd name="T42" fmla="*/ 4 w 45"/>
                <a:gd name="T43" fmla="*/ 14 h 47"/>
                <a:gd name="T44" fmla="*/ 1 w 45"/>
                <a:gd name="T45" fmla="*/ 15 h 47"/>
                <a:gd name="T46" fmla="*/ 1 w 45"/>
                <a:gd name="T47" fmla="*/ 16 h 47"/>
                <a:gd name="T48" fmla="*/ 4 w 45"/>
                <a:gd name="T49" fmla="*/ 18 h 47"/>
                <a:gd name="T50" fmla="*/ 3 w 45"/>
                <a:gd name="T51" fmla="*/ 22 h 47"/>
                <a:gd name="T52" fmla="*/ 6 w 45"/>
                <a:gd name="T53" fmla="*/ 22 h 47"/>
                <a:gd name="T54" fmla="*/ 6 w 45"/>
                <a:gd name="T55" fmla="*/ 23 h 47"/>
                <a:gd name="T56" fmla="*/ 5 w 45"/>
                <a:gd name="T57" fmla="*/ 24 h 47"/>
                <a:gd name="T58" fmla="*/ 3 w 45"/>
                <a:gd name="T59" fmla="*/ 25 h 47"/>
                <a:gd name="T60" fmla="*/ 1 w 45"/>
                <a:gd name="T61" fmla="*/ 25 h 47"/>
                <a:gd name="T62" fmla="*/ 3 w 45"/>
                <a:gd name="T63" fmla="*/ 28 h 47"/>
                <a:gd name="T64" fmla="*/ 6 w 45"/>
                <a:gd name="T65" fmla="*/ 29 h 47"/>
                <a:gd name="T66" fmla="*/ 11 w 45"/>
                <a:gd name="T67" fmla="*/ 35 h 47"/>
                <a:gd name="T68" fmla="*/ 13 w 45"/>
                <a:gd name="T69" fmla="*/ 36 h 47"/>
                <a:gd name="T70" fmla="*/ 14 w 45"/>
                <a:gd name="T71" fmla="*/ 38 h 47"/>
                <a:gd name="T72" fmla="*/ 14 w 45"/>
                <a:gd name="T73" fmla="*/ 38 h 47"/>
                <a:gd name="T74" fmla="*/ 14 w 45"/>
                <a:gd name="T75" fmla="*/ 39 h 47"/>
                <a:gd name="T76" fmla="*/ 14 w 45"/>
                <a:gd name="T77" fmla="*/ 40 h 47"/>
                <a:gd name="T78" fmla="*/ 14 w 45"/>
                <a:gd name="T79" fmla="*/ 41 h 47"/>
                <a:gd name="T80" fmla="*/ 19 w 45"/>
                <a:gd name="T81" fmla="*/ 43 h 47"/>
                <a:gd name="T82" fmla="*/ 27 w 45"/>
                <a:gd name="T83" fmla="*/ 47 h 47"/>
                <a:gd name="T84" fmla="*/ 31 w 45"/>
                <a:gd name="T85" fmla="*/ 42 h 47"/>
                <a:gd name="T86" fmla="*/ 34 w 45"/>
                <a:gd name="T8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7">
                  <a:moveTo>
                    <a:pt x="34" y="40"/>
                  </a:moveTo>
                  <a:cubicBezTo>
                    <a:pt x="35" y="39"/>
                    <a:pt x="38" y="37"/>
                    <a:pt x="38" y="36"/>
                  </a:cubicBezTo>
                  <a:cubicBezTo>
                    <a:pt x="39" y="36"/>
                    <a:pt x="40" y="34"/>
                    <a:pt x="40" y="32"/>
                  </a:cubicBezTo>
                  <a:cubicBezTo>
                    <a:pt x="41" y="31"/>
                    <a:pt x="41" y="29"/>
                    <a:pt x="43" y="28"/>
                  </a:cubicBezTo>
                  <a:cubicBezTo>
                    <a:pt x="45" y="28"/>
                    <a:pt x="45" y="27"/>
                    <a:pt x="45" y="26"/>
                  </a:cubicBezTo>
                  <a:cubicBezTo>
                    <a:pt x="45" y="26"/>
                    <a:pt x="45" y="25"/>
                    <a:pt x="45" y="24"/>
                  </a:cubicBezTo>
                  <a:cubicBezTo>
                    <a:pt x="43" y="24"/>
                    <a:pt x="43" y="24"/>
                    <a:pt x="43" y="25"/>
                  </a:cubicBezTo>
                  <a:cubicBezTo>
                    <a:pt x="42" y="26"/>
                    <a:pt x="42" y="26"/>
                    <a:pt x="40" y="26"/>
                  </a:cubicBezTo>
                  <a:cubicBezTo>
                    <a:pt x="39" y="26"/>
                    <a:pt x="39" y="27"/>
                    <a:pt x="39" y="27"/>
                  </a:cubicBezTo>
                  <a:cubicBezTo>
                    <a:pt x="39" y="26"/>
                    <a:pt x="39" y="25"/>
                    <a:pt x="40" y="24"/>
                  </a:cubicBezTo>
                  <a:cubicBezTo>
                    <a:pt x="40" y="24"/>
                    <a:pt x="41" y="22"/>
                    <a:pt x="41" y="22"/>
                  </a:cubicBezTo>
                  <a:cubicBezTo>
                    <a:pt x="42" y="22"/>
                    <a:pt x="42" y="21"/>
                    <a:pt x="42" y="20"/>
                  </a:cubicBezTo>
                  <a:cubicBezTo>
                    <a:pt x="42" y="20"/>
                    <a:pt x="41" y="16"/>
                    <a:pt x="41" y="16"/>
                  </a:cubicBezTo>
                  <a:cubicBezTo>
                    <a:pt x="40" y="15"/>
                    <a:pt x="41" y="15"/>
                    <a:pt x="40" y="15"/>
                  </a:cubicBezTo>
                  <a:cubicBezTo>
                    <a:pt x="38" y="15"/>
                    <a:pt x="38" y="13"/>
                    <a:pt x="38" y="13"/>
                  </a:cubicBezTo>
                  <a:cubicBezTo>
                    <a:pt x="38" y="13"/>
                    <a:pt x="33" y="5"/>
                    <a:pt x="33" y="3"/>
                  </a:cubicBezTo>
                  <a:cubicBezTo>
                    <a:pt x="32" y="0"/>
                    <a:pt x="28" y="1"/>
                    <a:pt x="27" y="1"/>
                  </a:cubicBezTo>
                  <a:cubicBezTo>
                    <a:pt x="26" y="1"/>
                    <a:pt x="19" y="2"/>
                    <a:pt x="18" y="3"/>
                  </a:cubicBezTo>
                  <a:cubicBezTo>
                    <a:pt x="17" y="3"/>
                    <a:pt x="16" y="3"/>
                    <a:pt x="14" y="3"/>
                  </a:cubicBezTo>
                  <a:cubicBezTo>
                    <a:pt x="12" y="3"/>
                    <a:pt x="12" y="4"/>
                    <a:pt x="11" y="5"/>
                  </a:cubicBezTo>
                  <a:cubicBezTo>
                    <a:pt x="11" y="5"/>
                    <a:pt x="11" y="6"/>
                    <a:pt x="10" y="7"/>
                  </a:cubicBezTo>
                  <a:cubicBezTo>
                    <a:pt x="10" y="8"/>
                    <a:pt x="6" y="13"/>
                    <a:pt x="4" y="14"/>
                  </a:cubicBezTo>
                  <a:cubicBezTo>
                    <a:pt x="4" y="15"/>
                    <a:pt x="2" y="15"/>
                    <a:pt x="1" y="15"/>
                  </a:cubicBezTo>
                  <a:cubicBezTo>
                    <a:pt x="1" y="16"/>
                    <a:pt x="1" y="16"/>
                    <a:pt x="1" y="16"/>
                  </a:cubicBezTo>
                  <a:cubicBezTo>
                    <a:pt x="2" y="17"/>
                    <a:pt x="5" y="18"/>
                    <a:pt x="4" y="18"/>
                  </a:cubicBezTo>
                  <a:cubicBezTo>
                    <a:pt x="2" y="19"/>
                    <a:pt x="1" y="21"/>
                    <a:pt x="3" y="22"/>
                  </a:cubicBezTo>
                  <a:cubicBezTo>
                    <a:pt x="4" y="23"/>
                    <a:pt x="6" y="22"/>
                    <a:pt x="6" y="22"/>
                  </a:cubicBezTo>
                  <a:cubicBezTo>
                    <a:pt x="7" y="21"/>
                    <a:pt x="7" y="23"/>
                    <a:pt x="6" y="23"/>
                  </a:cubicBezTo>
                  <a:cubicBezTo>
                    <a:pt x="5" y="23"/>
                    <a:pt x="5" y="23"/>
                    <a:pt x="5" y="24"/>
                  </a:cubicBezTo>
                  <a:cubicBezTo>
                    <a:pt x="4" y="25"/>
                    <a:pt x="4" y="26"/>
                    <a:pt x="3" y="25"/>
                  </a:cubicBezTo>
                  <a:cubicBezTo>
                    <a:pt x="2" y="24"/>
                    <a:pt x="0" y="23"/>
                    <a:pt x="1" y="25"/>
                  </a:cubicBezTo>
                  <a:cubicBezTo>
                    <a:pt x="2" y="26"/>
                    <a:pt x="2" y="29"/>
                    <a:pt x="3" y="28"/>
                  </a:cubicBezTo>
                  <a:cubicBezTo>
                    <a:pt x="4" y="27"/>
                    <a:pt x="5" y="28"/>
                    <a:pt x="6" y="29"/>
                  </a:cubicBezTo>
                  <a:cubicBezTo>
                    <a:pt x="6" y="30"/>
                    <a:pt x="7" y="37"/>
                    <a:pt x="11" y="35"/>
                  </a:cubicBezTo>
                  <a:cubicBezTo>
                    <a:pt x="11" y="35"/>
                    <a:pt x="13" y="34"/>
                    <a:pt x="13" y="36"/>
                  </a:cubicBezTo>
                  <a:cubicBezTo>
                    <a:pt x="13" y="37"/>
                    <a:pt x="13" y="38"/>
                    <a:pt x="14" y="38"/>
                  </a:cubicBezTo>
                  <a:cubicBezTo>
                    <a:pt x="15" y="38"/>
                    <a:pt x="17" y="37"/>
                    <a:pt x="14" y="38"/>
                  </a:cubicBezTo>
                  <a:cubicBezTo>
                    <a:pt x="14" y="38"/>
                    <a:pt x="13" y="38"/>
                    <a:pt x="14" y="39"/>
                  </a:cubicBezTo>
                  <a:cubicBezTo>
                    <a:pt x="14" y="40"/>
                    <a:pt x="14" y="40"/>
                    <a:pt x="14" y="40"/>
                  </a:cubicBezTo>
                  <a:cubicBezTo>
                    <a:pt x="13" y="40"/>
                    <a:pt x="12" y="40"/>
                    <a:pt x="14" y="41"/>
                  </a:cubicBezTo>
                  <a:cubicBezTo>
                    <a:pt x="15" y="41"/>
                    <a:pt x="18" y="42"/>
                    <a:pt x="19" y="43"/>
                  </a:cubicBezTo>
                  <a:cubicBezTo>
                    <a:pt x="20" y="43"/>
                    <a:pt x="24" y="45"/>
                    <a:pt x="27" y="47"/>
                  </a:cubicBezTo>
                  <a:cubicBezTo>
                    <a:pt x="28" y="45"/>
                    <a:pt x="31" y="42"/>
                    <a:pt x="31" y="42"/>
                  </a:cubicBezTo>
                  <a:cubicBezTo>
                    <a:pt x="32" y="41"/>
                    <a:pt x="33" y="40"/>
                    <a:pt x="34" y="4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7" name="Freeform 998">
              <a:extLst>
                <a:ext uri="{FF2B5EF4-FFF2-40B4-BE49-F238E27FC236}">
                  <a16:creationId xmlns:a16="http://schemas.microsoft.com/office/drawing/2014/main" id="{2C72CC0D-8028-4FA0-AAF6-C7DA9C5ED4BE}"/>
                </a:ext>
              </a:extLst>
            </p:cNvPr>
            <p:cNvSpPr>
              <a:spLocks/>
            </p:cNvSpPr>
            <p:nvPr/>
          </p:nvSpPr>
          <p:spPr bwMode="auto">
            <a:xfrm>
              <a:off x="3195" y="2457"/>
              <a:ext cx="2" cy="5"/>
            </a:xfrm>
            <a:custGeom>
              <a:avLst/>
              <a:gdLst>
                <a:gd name="T0" fmla="*/ 0 w 2"/>
                <a:gd name="T1" fmla="*/ 1 h 4"/>
                <a:gd name="T2" fmla="*/ 1 w 2"/>
                <a:gd name="T3" fmla="*/ 1 h 4"/>
                <a:gd name="T4" fmla="*/ 0 w 2"/>
                <a:gd name="T5" fmla="*/ 1 h 4"/>
              </a:gdLst>
              <a:ahLst/>
              <a:cxnLst>
                <a:cxn ang="0">
                  <a:pos x="T0" y="T1"/>
                </a:cxn>
                <a:cxn ang="0">
                  <a:pos x="T2" y="T3"/>
                </a:cxn>
                <a:cxn ang="0">
                  <a:pos x="T4" y="T5"/>
                </a:cxn>
              </a:cxnLst>
              <a:rect l="0" t="0" r="r" b="b"/>
              <a:pathLst>
                <a:path w="2" h="4">
                  <a:moveTo>
                    <a:pt x="0" y="1"/>
                  </a:moveTo>
                  <a:cubicBezTo>
                    <a:pt x="0" y="4"/>
                    <a:pt x="1" y="3"/>
                    <a:pt x="1" y="1"/>
                  </a:cubicBezTo>
                  <a:cubicBezTo>
                    <a:pt x="2" y="0"/>
                    <a:pt x="0" y="1"/>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8" name="Freeform 999">
              <a:extLst>
                <a:ext uri="{FF2B5EF4-FFF2-40B4-BE49-F238E27FC236}">
                  <a16:creationId xmlns:a16="http://schemas.microsoft.com/office/drawing/2014/main" id="{9F035ECC-F5D4-470E-B01B-437467C43F0B}"/>
                </a:ext>
              </a:extLst>
            </p:cNvPr>
            <p:cNvSpPr>
              <a:spLocks/>
            </p:cNvSpPr>
            <p:nvPr/>
          </p:nvSpPr>
          <p:spPr bwMode="auto">
            <a:xfrm>
              <a:off x="3195" y="2423"/>
              <a:ext cx="150" cy="112"/>
            </a:xfrm>
            <a:custGeom>
              <a:avLst/>
              <a:gdLst>
                <a:gd name="T0" fmla="*/ 76 w 109"/>
                <a:gd name="T1" fmla="*/ 62 h 82"/>
                <a:gd name="T2" fmla="*/ 83 w 109"/>
                <a:gd name="T3" fmla="*/ 69 h 82"/>
                <a:gd name="T4" fmla="*/ 82 w 109"/>
                <a:gd name="T5" fmla="*/ 79 h 82"/>
                <a:gd name="T6" fmla="*/ 88 w 109"/>
                <a:gd name="T7" fmla="*/ 82 h 82"/>
                <a:gd name="T8" fmla="*/ 96 w 109"/>
                <a:gd name="T9" fmla="*/ 75 h 82"/>
                <a:gd name="T10" fmla="*/ 101 w 109"/>
                <a:gd name="T11" fmla="*/ 76 h 82"/>
                <a:gd name="T12" fmla="*/ 103 w 109"/>
                <a:gd name="T13" fmla="*/ 69 h 82"/>
                <a:gd name="T14" fmla="*/ 103 w 109"/>
                <a:gd name="T15" fmla="*/ 68 h 82"/>
                <a:gd name="T16" fmla="*/ 102 w 109"/>
                <a:gd name="T17" fmla="*/ 62 h 82"/>
                <a:gd name="T18" fmla="*/ 107 w 109"/>
                <a:gd name="T19" fmla="*/ 64 h 82"/>
                <a:gd name="T20" fmla="*/ 107 w 109"/>
                <a:gd name="T21" fmla="*/ 59 h 82"/>
                <a:gd name="T22" fmla="*/ 105 w 109"/>
                <a:gd name="T23" fmla="*/ 57 h 82"/>
                <a:gd name="T24" fmla="*/ 106 w 109"/>
                <a:gd name="T25" fmla="*/ 49 h 82"/>
                <a:gd name="T26" fmla="*/ 101 w 109"/>
                <a:gd name="T27" fmla="*/ 45 h 82"/>
                <a:gd name="T28" fmla="*/ 104 w 109"/>
                <a:gd name="T29" fmla="*/ 38 h 82"/>
                <a:gd name="T30" fmla="*/ 98 w 109"/>
                <a:gd name="T31" fmla="*/ 24 h 82"/>
                <a:gd name="T32" fmla="*/ 94 w 109"/>
                <a:gd name="T33" fmla="*/ 25 h 82"/>
                <a:gd name="T34" fmla="*/ 98 w 109"/>
                <a:gd name="T35" fmla="*/ 19 h 82"/>
                <a:gd name="T36" fmla="*/ 92 w 109"/>
                <a:gd name="T37" fmla="*/ 13 h 82"/>
                <a:gd name="T38" fmla="*/ 87 w 109"/>
                <a:gd name="T39" fmla="*/ 3 h 82"/>
                <a:gd name="T40" fmla="*/ 84 w 109"/>
                <a:gd name="T41" fmla="*/ 5 h 82"/>
                <a:gd name="T42" fmla="*/ 79 w 109"/>
                <a:gd name="T43" fmla="*/ 9 h 82"/>
                <a:gd name="T44" fmla="*/ 72 w 109"/>
                <a:gd name="T45" fmla="*/ 8 h 82"/>
                <a:gd name="T46" fmla="*/ 64 w 109"/>
                <a:gd name="T47" fmla="*/ 11 h 82"/>
                <a:gd name="T48" fmla="*/ 56 w 109"/>
                <a:gd name="T49" fmla="*/ 10 h 82"/>
                <a:gd name="T50" fmla="*/ 52 w 109"/>
                <a:gd name="T51" fmla="*/ 7 h 82"/>
                <a:gd name="T52" fmla="*/ 37 w 109"/>
                <a:gd name="T53" fmla="*/ 4 h 82"/>
                <a:gd name="T54" fmla="*/ 23 w 109"/>
                <a:gd name="T55" fmla="*/ 0 h 82"/>
                <a:gd name="T56" fmla="*/ 19 w 109"/>
                <a:gd name="T57" fmla="*/ 6 h 82"/>
                <a:gd name="T58" fmla="*/ 18 w 109"/>
                <a:gd name="T59" fmla="*/ 10 h 82"/>
                <a:gd name="T60" fmla="*/ 17 w 109"/>
                <a:gd name="T61" fmla="*/ 15 h 82"/>
                <a:gd name="T62" fmla="*/ 6 w 109"/>
                <a:gd name="T63" fmla="*/ 17 h 82"/>
                <a:gd name="T64" fmla="*/ 1 w 109"/>
                <a:gd name="T65" fmla="*/ 25 h 82"/>
                <a:gd name="T66" fmla="*/ 5 w 109"/>
                <a:gd name="T67" fmla="*/ 30 h 82"/>
                <a:gd name="T68" fmla="*/ 6 w 109"/>
                <a:gd name="T69" fmla="*/ 32 h 82"/>
                <a:gd name="T70" fmla="*/ 11 w 109"/>
                <a:gd name="T71" fmla="*/ 38 h 82"/>
                <a:gd name="T72" fmla="*/ 18 w 109"/>
                <a:gd name="T73" fmla="*/ 42 h 82"/>
                <a:gd name="T74" fmla="*/ 20 w 109"/>
                <a:gd name="T75" fmla="*/ 45 h 82"/>
                <a:gd name="T76" fmla="*/ 25 w 109"/>
                <a:gd name="T77" fmla="*/ 52 h 82"/>
                <a:gd name="T78" fmla="*/ 29 w 109"/>
                <a:gd name="T79" fmla="*/ 53 h 82"/>
                <a:gd name="T80" fmla="*/ 39 w 109"/>
                <a:gd name="T81" fmla="*/ 42 h 82"/>
                <a:gd name="T82" fmla="*/ 58 w 109"/>
                <a:gd name="T83" fmla="*/ 42 h 82"/>
                <a:gd name="T84" fmla="*/ 66 w 109"/>
                <a:gd name="T85" fmla="*/ 55 h 82"/>
                <a:gd name="T86" fmla="*/ 65 w 109"/>
                <a:gd name="T87" fmla="*/ 63 h 82"/>
                <a:gd name="T88" fmla="*/ 68 w 109"/>
                <a:gd name="T89" fmla="*/ 6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 h="82">
                  <a:moveTo>
                    <a:pt x="70" y="63"/>
                  </a:moveTo>
                  <a:cubicBezTo>
                    <a:pt x="70" y="63"/>
                    <a:pt x="70" y="63"/>
                    <a:pt x="70" y="63"/>
                  </a:cubicBezTo>
                  <a:cubicBezTo>
                    <a:pt x="72" y="63"/>
                    <a:pt x="76" y="62"/>
                    <a:pt x="76" y="62"/>
                  </a:cubicBezTo>
                  <a:cubicBezTo>
                    <a:pt x="77" y="62"/>
                    <a:pt x="78" y="62"/>
                    <a:pt x="78" y="62"/>
                  </a:cubicBezTo>
                  <a:cubicBezTo>
                    <a:pt x="79" y="63"/>
                    <a:pt x="80" y="63"/>
                    <a:pt x="80" y="64"/>
                  </a:cubicBezTo>
                  <a:cubicBezTo>
                    <a:pt x="81" y="64"/>
                    <a:pt x="82" y="66"/>
                    <a:pt x="83" y="69"/>
                  </a:cubicBezTo>
                  <a:cubicBezTo>
                    <a:pt x="83" y="71"/>
                    <a:pt x="84" y="73"/>
                    <a:pt x="84" y="73"/>
                  </a:cubicBezTo>
                  <a:cubicBezTo>
                    <a:pt x="84" y="73"/>
                    <a:pt x="84" y="74"/>
                    <a:pt x="84" y="74"/>
                  </a:cubicBezTo>
                  <a:cubicBezTo>
                    <a:pt x="83" y="75"/>
                    <a:pt x="82" y="79"/>
                    <a:pt x="82" y="79"/>
                  </a:cubicBezTo>
                  <a:cubicBezTo>
                    <a:pt x="82" y="79"/>
                    <a:pt x="81" y="80"/>
                    <a:pt x="83" y="79"/>
                  </a:cubicBezTo>
                  <a:cubicBezTo>
                    <a:pt x="84" y="79"/>
                    <a:pt x="86" y="78"/>
                    <a:pt x="87" y="81"/>
                  </a:cubicBezTo>
                  <a:cubicBezTo>
                    <a:pt x="87" y="81"/>
                    <a:pt x="87" y="82"/>
                    <a:pt x="88" y="82"/>
                  </a:cubicBezTo>
                  <a:cubicBezTo>
                    <a:pt x="89" y="81"/>
                    <a:pt x="91" y="81"/>
                    <a:pt x="92" y="79"/>
                  </a:cubicBezTo>
                  <a:cubicBezTo>
                    <a:pt x="93" y="76"/>
                    <a:pt x="93" y="77"/>
                    <a:pt x="95" y="75"/>
                  </a:cubicBezTo>
                  <a:cubicBezTo>
                    <a:pt x="95" y="75"/>
                    <a:pt x="95" y="75"/>
                    <a:pt x="96" y="75"/>
                  </a:cubicBezTo>
                  <a:cubicBezTo>
                    <a:pt x="96" y="75"/>
                    <a:pt x="96" y="76"/>
                    <a:pt x="97" y="76"/>
                  </a:cubicBezTo>
                  <a:cubicBezTo>
                    <a:pt x="99" y="77"/>
                    <a:pt x="99" y="77"/>
                    <a:pt x="99" y="77"/>
                  </a:cubicBezTo>
                  <a:cubicBezTo>
                    <a:pt x="99" y="77"/>
                    <a:pt x="100" y="77"/>
                    <a:pt x="101" y="76"/>
                  </a:cubicBezTo>
                  <a:cubicBezTo>
                    <a:pt x="101" y="75"/>
                    <a:pt x="103" y="73"/>
                    <a:pt x="103" y="73"/>
                  </a:cubicBezTo>
                  <a:cubicBezTo>
                    <a:pt x="103" y="72"/>
                    <a:pt x="103" y="70"/>
                    <a:pt x="103" y="70"/>
                  </a:cubicBezTo>
                  <a:cubicBezTo>
                    <a:pt x="103" y="70"/>
                    <a:pt x="103" y="69"/>
                    <a:pt x="103" y="69"/>
                  </a:cubicBezTo>
                  <a:cubicBezTo>
                    <a:pt x="104" y="70"/>
                    <a:pt x="104" y="70"/>
                    <a:pt x="104" y="70"/>
                  </a:cubicBezTo>
                  <a:cubicBezTo>
                    <a:pt x="104" y="70"/>
                    <a:pt x="105" y="70"/>
                    <a:pt x="104" y="69"/>
                  </a:cubicBezTo>
                  <a:cubicBezTo>
                    <a:pt x="104" y="68"/>
                    <a:pt x="103" y="68"/>
                    <a:pt x="103" y="68"/>
                  </a:cubicBezTo>
                  <a:cubicBezTo>
                    <a:pt x="103" y="68"/>
                    <a:pt x="103" y="67"/>
                    <a:pt x="103" y="67"/>
                  </a:cubicBezTo>
                  <a:cubicBezTo>
                    <a:pt x="103" y="68"/>
                    <a:pt x="101" y="67"/>
                    <a:pt x="100" y="65"/>
                  </a:cubicBezTo>
                  <a:cubicBezTo>
                    <a:pt x="100" y="64"/>
                    <a:pt x="101" y="63"/>
                    <a:pt x="102" y="62"/>
                  </a:cubicBezTo>
                  <a:cubicBezTo>
                    <a:pt x="104" y="62"/>
                    <a:pt x="105" y="63"/>
                    <a:pt x="105" y="63"/>
                  </a:cubicBezTo>
                  <a:cubicBezTo>
                    <a:pt x="106" y="63"/>
                    <a:pt x="106" y="63"/>
                    <a:pt x="106" y="63"/>
                  </a:cubicBezTo>
                  <a:cubicBezTo>
                    <a:pt x="107" y="63"/>
                    <a:pt x="107" y="63"/>
                    <a:pt x="107" y="64"/>
                  </a:cubicBezTo>
                  <a:cubicBezTo>
                    <a:pt x="107" y="64"/>
                    <a:pt x="107" y="64"/>
                    <a:pt x="108" y="64"/>
                  </a:cubicBezTo>
                  <a:cubicBezTo>
                    <a:pt x="108" y="64"/>
                    <a:pt x="109" y="65"/>
                    <a:pt x="109" y="64"/>
                  </a:cubicBezTo>
                  <a:cubicBezTo>
                    <a:pt x="109" y="64"/>
                    <a:pt x="108" y="60"/>
                    <a:pt x="107" y="59"/>
                  </a:cubicBezTo>
                  <a:cubicBezTo>
                    <a:pt x="106" y="59"/>
                    <a:pt x="106" y="59"/>
                    <a:pt x="106" y="58"/>
                  </a:cubicBezTo>
                  <a:cubicBezTo>
                    <a:pt x="105" y="58"/>
                    <a:pt x="105" y="58"/>
                    <a:pt x="105" y="58"/>
                  </a:cubicBezTo>
                  <a:cubicBezTo>
                    <a:pt x="105" y="58"/>
                    <a:pt x="104" y="58"/>
                    <a:pt x="105" y="57"/>
                  </a:cubicBezTo>
                  <a:cubicBezTo>
                    <a:pt x="105" y="57"/>
                    <a:pt x="107" y="55"/>
                    <a:pt x="107" y="54"/>
                  </a:cubicBezTo>
                  <a:cubicBezTo>
                    <a:pt x="108" y="54"/>
                    <a:pt x="108" y="54"/>
                    <a:pt x="107" y="53"/>
                  </a:cubicBezTo>
                  <a:cubicBezTo>
                    <a:pt x="107" y="52"/>
                    <a:pt x="106" y="50"/>
                    <a:pt x="106" y="49"/>
                  </a:cubicBezTo>
                  <a:cubicBezTo>
                    <a:pt x="106" y="49"/>
                    <a:pt x="106" y="49"/>
                    <a:pt x="106" y="49"/>
                  </a:cubicBezTo>
                  <a:cubicBezTo>
                    <a:pt x="105" y="49"/>
                    <a:pt x="103" y="50"/>
                    <a:pt x="102" y="48"/>
                  </a:cubicBezTo>
                  <a:cubicBezTo>
                    <a:pt x="101" y="46"/>
                    <a:pt x="101" y="45"/>
                    <a:pt x="101" y="45"/>
                  </a:cubicBezTo>
                  <a:cubicBezTo>
                    <a:pt x="101" y="44"/>
                    <a:pt x="102" y="40"/>
                    <a:pt x="102" y="40"/>
                  </a:cubicBezTo>
                  <a:cubicBezTo>
                    <a:pt x="102" y="40"/>
                    <a:pt x="102" y="40"/>
                    <a:pt x="102" y="39"/>
                  </a:cubicBezTo>
                  <a:cubicBezTo>
                    <a:pt x="103" y="39"/>
                    <a:pt x="103" y="38"/>
                    <a:pt x="104" y="38"/>
                  </a:cubicBezTo>
                  <a:cubicBezTo>
                    <a:pt x="103" y="36"/>
                    <a:pt x="101" y="34"/>
                    <a:pt x="100" y="33"/>
                  </a:cubicBezTo>
                  <a:cubicBezTo>
                    <a:pt x="99" y="31"/>
                    <a:pt x="100" y="28"/>
                    <a:pt x="100" y="26"/>
                  </a:cubicBezTo>
                  <a:cubicBezTo>
                    <a:pt x="100" y="25"/>
                    <a:pt x="98" y="24"/>
                    <a:pt x="98" y="24"/>
                  </a:cubicBezTo>
                  <a:cubicBezTo>
                    <a:pt x="97" y="24"/>
                    <a:pt x="97" y="25"/>
                    <a:pt x="96" y="25"/>
                  </a:cubicBezTo>
                  <a:cubicBezTo>
                    <a:pt x="96" y="26"/>
                    <a:pt x="95" y="26"/>
                    <a:pt x="94" y="26"/>
                  </a:cubicBezTo>
                  <a:cubicBezTo>
                    <a:pt x="94" y="26"/>
                    <a:pt x="93" y="26"/>
                    <a:pt x="94" y="25"/>
                  </a:cubicBezTo>
                  <a:cubicBezTo>
                    <a:pt x="95" y="23"/>
                    <a:pt x="97" y="21"/>
                    <a:pt x="97" y="21"/>
                  </a:cubicBezTo>
                  <a:cubicBezTo>
                    <a:pt x="97" y="21"/>
                    <a:pt x="98" y="21"/>
                    <a:pt x="98" y="21"/>
                  </a:cubicBezTo>
                  <a:cubicBezTo>
                    <a:pt x="99" y="21"/>
                    <a:pt x="98" y="20"/>
                    <a:pt x="98" y="19"/>
                  </a:cubicBezTo>
                  <a:cubicBezTo>
                    <a:pt x="97" y="19"/>
                    <a:pt x="95" y="17"/>
                    <a:pt x="94" y="16"/>
                  </a:cubicBezTo>
                  <a:cubicBezTo>
                    <a:pt x="94" y="15"/>
                    <a:pt x="94" y="15"/>
                    <a:pt x="93" y="15"/>
                  </a:cubicBezTo>
                  <a:cubicBezTo>
                    <a:pt x="91" y="15"/>
                    <a:pt x="92" y="14"/>
                    <a:pt x="92" y="13"/>
                  </a:cubicBezTo>
                  <a:cubicBezTo>
                    <a:pt x="92" y="13"/>
                    <a:pt x="92" y="11"/>
                    <a:pt x="92" y="10"/>
                  </a:cubicBezTo>
                  <a:cubicBezTo>
                    <a:pt x="92" y="9"/>
                    <a:pt x="88" y="4"/>
                    <a:pt x="88" y="4"/>
                  </a:cubicBezTo>
                  <a:cubicBezTo>
                    <a:pt x="88" y="4"/>
                    <a:pt x="87" y="3"/>
                    <a:pt x="87" y="3"/>
                  </a:cubicBezTo>
                  <a:cubicBezTo>
                    <a:pt x="87" y="3"/>
                    <a:pt x="85" y="2"/>
                    <a:pt x="85" y="2"/>
                  </a:cubicBezTo>
                  <a:cubicBezTo>
                    <a:pt x="85" y="2"/>
                    <a:pt x="84" y="2"/>
                    <a:pt x="84" y="3"/>
                  </a:cubicBezTo>
                  <a:cubicBezTo>
                    <a:pt x="84" y="3"/>
                    <a:pt x="84" y="4"/>
                    <a:pt x="84" y="5"/>
                  </a:cubicBezTo>
                  <a:cubicBezTo>
                    <a:pt x="84" y="6"/>
                    <a:pt x="83" y="6"/>
                    <a:pt x="82" y="7"/>
                  </a:cubicBezTo>
                  <a:cubicBezTo>
                    <a:pt x="81" y="7"/>
                    <a:pt x="80" y="8"/>
                    <a:pt x="79" y="8"/>
                  </a:cubicBezTo>
                  <a:cubicBezTo>
                    <a:pt x="79" y="8"/>
                    <a:pt x="79" y="8"/>
                    <a:pt x="79" y="9"/>
                  </a:cubicBezTo>
                  <a:cubicBezTo>
                    <a:pt x="79" y="9"/>
                    <a:pt x="79" y="9"/>
                    <a:pt x="78" y="9"/>
                  </a:cubicBezTo>
                  <a:cubicBezTo>
                    <a:pt x="77" y="9"/>
                    <a:pt x="73" y="8"/>
                    <a:pt x="73" y="8"/>
                  </a:cubicBezTo>
                  <a:cubicBezTo>
                    <a:pt x="73" y="8"/>
                    <a:pt x="72" y="8"/>
                    <a:pt x="72" y="8"/>
                  </a:cubicBezTo>
                  <a:cubicBezTo>
                    <a:pt x="72" y="8"/>
                    <a:pt x="69" y="9"/>
                    <a:pt x="67" y="9"/>
                  </a:cubicBezTo>
                  <a:cubicBezTo>
                    <a:pt x="66" y="9"/>
                    <a:pt x="65" y="11"/>
                    <a:pt x="65" y="11"/>
                  </a:cubicBezTo>
                  <a:cubicBezTo>
                    <a:pt x="64" y="11"/>
                    <a:pt x="64" y="11"/>
                    <a:pt x="64" y="11"/>
                  </a:cubicBezTo>
                  <a:cubicBezTo>
                    <a:pt x="64" y="11"/>
                    <a:pt x="64" y="10"/>
                    <a:pt x="62" y="8"/>
                  </a:cubicBezTo>
                  <a:cubicBezTo>
                    <a:pt x="61" y="6"/>
                    <a:pt x="59" y="8"/>
                    <a:pt x="59" y="8"/>
                  </a:cubicBezTo>
                  <a:cubicBezTo>
                    <a:pt x="59" y="8"/>
                    <a:pt x="56" y="10"/>
                    <a:pt x="56" y="10"/>
                  </a:cubicBezTo>
                  <a:cubicBezTo>
                    <a:pt x="56" y="10"/>
                    <a:pt x="55" y="10"/>
                    <a:pt x="55" y="10"/>
                  </a:cubicBezTo>
                  <a:cubicBezTo>
                    <a:pt x="55" y="10"/>
                    <a:pt x="53" y="8"/>
                    <a:pt x="52" y="7"/>
                  </a:cubicBezTo>
                  <a:cubicBezTo>
                    <a:pt x="52" y="7"/>
                    <a:pt x="52" y="7"/>
                    <a:pt x="52" y="7"/>
                  </a:cubicBezTo>
                  <a:cubicBezTo>
                    <a:pt x="52" y="7"/>
                    <a:pt x="53" y="5"/>
                    <a:pt x="54" y="4"/>
                  </a:cubicBezTo>
                  <a:cubicBezTo>
                    <a:pt x="54" y="4"/>
                    <a:pt x="54" y="4"/>
                    <a:pt x="54" y="4"/>
                  </a:cubicBezTo>
                  <a:cubicBezTo>
                    <a:pt x="49" y="4"/>
                    <a:pt x="37" y="4"/>
                    <a:pt x="37" y="4"/>
                  </a:cubicBezTo>
                  <a:cubicBezTo>
                    <a:pt x="36" y="5"/>
                    <a:pt x="35" y="4"/>
                    <a:pt x="35" y="4"/>
                  </a:cubicBezTo>
                  <a:cubicBezTo>
                    <a:pt x="35" y="4"/>
                    <a:pt x="26" y="1"/>
                    <a:pt x="25" y="0"/>
                  </a:cubicBezTo>
                  <a:cubicBezTo>
                    <a:pt x="24" y="0"/>
                    <a:pt x="23" y="0"/>
                    <a:pt x="23" y="0"/>
                  </a:cubicBezTo>
                  <a:cubicBezTo>
                    <a:pt x="23" y="0"/>
                    <a:pt x="21" y="0"/>
                    <a:pt x="19" y="0"/>
                  </a:cubicBezTo>
                  <a:cubicBezTo>
                    <a:pt x="19" y="2"/>
                    <a:pt x="19" y="5"/>
                    <a:pt x="19" y="5"/>
                  </a:cubicBezTo>
                  <a:cubicBezTo>
                    <a:pt x="19" y="5"/>
                    <a:pt x="19" y="6"/>
                    <a:pt x="19" y="6"/>
                  </a:cubicBezTo>
                  <a:cubicBezTo>
                    <a:pt x="19" y="6"/>
                    <a:pt x="18" y="6"/>
                    <a:pt x="16" y="7"/>
                  </a:cubicBezTo>
                  <a:cubicBezTo>
                    <a:pt x="15" y="7"/>
                    <a:pt x="15" y="8"/>
                    <a:pt x="16" y="8"/>
                  </a:cubicBezTo>
                  <a:cubicBezTo>
                    <a:pt x="16" y="8"/>
                    <a:pt x="16" y="8"/>
                    <a:pt x="18" y="10"/>
                  </a:cubicBezTo>
                  <a:cubicBezTo>
                    <a:pt x="19" y="11"/>
                    <a:pt x="19" y="14"/>
                    <a:pt x="19" y="14"/>
                  </a:cubicBezTo>
                  <a:cubicBezTo>
                    <a:pt x="18" y="15"/>
                    <a:pt x="18" y="15"/>
                    <a:pt x="18" y="14"/>
                  </a:cubicBezTo>
                  <a:cubicBezTo>
                    <a:pt x="17" y="14"/>
                    <a:pt x="17" y="14"/>
                    <a:pt x="17" y="15"/>
                  </a:cubicBezTo>
                  <a:cubicBezTo>
                    <a:pt x="16" y="15"/>
                    <a:pt x="16" y="15"/>
                    <a:pt x="15" y="15"/>
                  </a:cubicBezTo>
                  <a:cubicBezTo>
                    <a:pt x="15" y="15"/>
                    <a:pt x="12" y="16"/>
                    <a:pt x="11" y="16"/>
                  </a:cubicBezTo>
                  <a:cubicBezTo>
                    <a:pt x="10" y="16"/>
                    <a:pt x="8" y="17"/>
                    <a:pt x="6" y="17"/>
                  </a:cubicBezTo>
                  <a:cubicBezTo>
                    <a:pt x="5" y="17"/>
                    <a:pt x="4" y="18"/>
                    <a:pt x="3" y="19"/>
                  </a:cubicBezTo>
                  <a:cubicBezTo>
                    <a:pt x="3" y="19"/>
                    <a:pt x="1" y="23"/>
                    <a:pt x="0" y="24"/>
                  </a:cubicBezTo>
                  <a:cubicBezTo>
                    <a:pt x="0" y="25"/>
                    <a:pt x="1" y="25"/>
                    <a:pt x="1" y="25"/>
                  </a:cubicBezTo>
                  <a:cubicBezTo>
                    <a:pt x="2" y="25"/>
                    <a:pt x="4" y="25"/>
                    <a:pt x="3" y="26"/>
                  </a:cubicBezTo>
                  <a:cubicBezTo>
                    <a:pt x="3" y="27"/>
                    <a:pt x="3" y="29"/>
                    <a:pt x="4" y="29"/>
                  </a:cubicBezTo>
                  <a:cubicBezTo>
                    <a:pt x="5" y="28"/>
                    <a:pt x="5" y="29"/>
                    <a:pt x="5" y="30"/>
                  </a:cubicBezTo>
                  <a:cubicBezTo>
                    <a:pt x="5" y="30"/>
                    <a:pt x="5" y="31"/>
                    <a:pt x="6" y="29"/>
                  </a:cubicBezTo>
                  <a:cubicBezTo>
                    <a:pt x="7" y="27"/>
                    <a:pt x="6" y="29"/>
                    <a:pt x="6" y="30"/>
                  </a:cubicBezTo>
                  <a:cubicBezTo>
                    <a:pt x="6" y="32"/>
                    <a:pt x="5" y="31"/>
                    <a:pt x="6" y="32"/>
                  </a:cubicBezTo>
                  <a:cubicBezTo>
                    <a:pt x="7" y="32"/>
                    <a:pt x="8" y="34"/>
                    <a:pt x="8" y="34"/>
                  </a:cubicBezTo>
                  <a:cubicBezTo>
                    <a:pt x="8" y="35"/>
                    <a:pt x="8" y="37"/>
                    <a:pt x="9" y="37"/>
                  </a:cubicBezTo>
                  <a:cubicBezTo>
                    <a:pt x="9" y="37"/>
                    <a:pt x="10" y="38"/>
                    <a:pt x="11" y="38"/>
                  </a:cubicBezTo>
                  <a:cubicBezTo>
                    <a:pt x="12" y="39"/>
                    <a:pt x="14" y="40"/>
                    <a:pt x="14" y="39"/>
                  </a:cubicBezTo>
                  <a:cubicBezTo>
                    <a:pt x="14" y="38"/>
                    <a:pt x="15" y="37"/>
                    <a:pt x="15" y="39"/>
                  </a:cubicBezTo>
                  <a:cubicBezTo>
                    <a:pt x="16" y="40"/>
                    <a:pt x="18" y="43"/>
                    <a:pt x="18" y="42"/>
                  </a:cubicBezTo>
                  <a:cubicBezTo>
                    <a:pt x="19" y="42"/>
                    <a:pt x="19" y="42"/>
                    <a:pt x="19" y="43"/>
                  </a:cubicBezTo>
                  <a:cubicBezTo>
                    <a:pt x="19" y="44"/>
                    <a:pt x="19" y="44"/>
                    <a:pt x="20" y="44"/>
                  </a:cubicBezTo>
                  <a:cubicBezTo>
                    <a:pt x="21" y="44"/>
                    <a:pt x="21" y="44"/>
                    <a:pt x="20" y="45"/>
                  </a:cubicBezTo>
                  <a:cubicBezTo>
                    <a:pt x="19" y="47"/>
                    <a:pt x="19" y="47"/>
                    <a:pt x="20" y="47"/>
                  </a:cubicBezTo>
                  <a:cubicBezTo>
                    <a:pt x="22" y="46"/>
                    <a:pt x="23" y="46"/>
                    <a:pt x="23" y="48"/>
                  </a:cubicBezTo>
                  <a:cubicBezTo>
                    <a:pt x="24" y="50"/>
                    <a:pt x="24" y="52"/>
                    <a:pt x="25" y="52"/>
                  </a:cubicBezTo>
                  <a:cubicBezTo>
                    <a:pt x="26" y="53"/>
                    <a:pt x="26" y="53"/>
                    <a:pt x="26" y="54"/>
                  </a:cubicBezTo>
                  <a:cubicBezTo>
                    <a:pt x="26" y="54"/>
                    <a:pt x="26" y="54"/>
                    <a:pt x="26" y="54"/>
                  </a:cubicBezTo>
                  <a:cubicBezTo>
                    <a:pt x="27" y="54"/>
                    <a:pt x="29" y="54"/>
                    <a:pt x="29" y="53"/>
                  </a:cubicBezTo>
                  <a:cubicBezTo>
                    <a:pt x="31" y="52"/>
                    <a:pt x="35" y="47"/>
                    <a:pt x="35" y="46"/>
                  </a:cubicBezTo>
                  <a:cubicBezTo>
                    <a:pt x="36" y="45"/>
                    <a:pt x="36" y="44"/>
                    <a:pt x="36" y="44"/>
                  </a:cubicBezTo>
                  <a:cubicBezTo>
                    <a:pt x="37" y="43"/>
                    <a:pt x="37" y="42"/>
                    <a:pt x="39" y="42"/>
                  </a:cubicBezTo>
                  <a:cubicBezTo>
                    <a:pt x="41" y="42"/>
                    <a:pt x="42" y="42"/>
                    <a:pt x="43" y="42"/>
                  </a:cubicBezTo>
                  <a:cubicBezTo>
                    <a:pt x="44" y="41"/>
                    <a:pt x="51" y="40"/>
                    <a:pt x="52" y="40"/>
                  </a:cubicBezTo>
                  <a:cubicBezTo>
                    <a:pt x="53" y="40"/>
                    <a:pt x="57" y="39"/>
                    <a:pt x="58" y="42"/>
                  </a:cubicBezTo>
                  <a:cubicBezTo>
                    <a:pt x="58" y="44"/>
                    <a:pt x="63" y="52"/>
                    <a:pt x="63" y="52"/>
                  </a:cubicBezTo>
                  <a:cubicBezTo>
                    <a:pt x="63" y="52"/>
                    <a:pt x="63" y="54"/>
                    <a:pt x="65" y="54"/>
                  </a:cubicBezTo>
                  <a:cubicBezTo>
                    <a:pt x="66" y="54"/>
                    <a:pt x="65" y="54"/>
                    <a:pt x="66" y="55"/>
                  </a:cubicBezTo>
                  <a:cubicBezTo>
                    <a:pt x="66" y="55"/>
                    <a:pt x="67" y="59"/>
                    <a:pt x="67" y="59"/>
                  </a:cubicBezTo>
                  <a:cubicBezTo>
                    <a:pt x="67" y="60"/>
                    <a:pt x="67" y="61"/>
                    <a:pt x="66" y="61"/>
                  </a:cubicBezTo>
                  <a:cubicBezTo>
                    <a:pt x="66" y="61"/>
                    <a:pt x="65" y="63"/>
                    <a:pt x="65" y="63"/>
                  </a:cubicBezTo>
                  <a:cubicBezTo>
                    <a:pt x="64" y="64"/>
                    <a:pt x="64" y="65"/>
                    <a:pt x="64" y="66"/>
                  </a:cubicBezTo>
                  <a:cubicBezTo>
                    <a:pt x="64" y="66"/>
                    <a:pt x="64" y="65"/>
                    <a:pt x="65" y="65"/>
                  </a:cubicBezTo>
                  <a:cubicBezTo>
                    <a:pt x="67" y="65"/>
                    <a:pt x="67" y="65"/>
                    <a:pt x="68" y="64"/>
                  </a:cubicBezTo>
                  <a:cubicBezTo>
                    <a:pt x="68" y="63"/>
                    <a:pt x="68" y="63"/>
                    <a:pt x="70" y="6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9" name="Freeform 1000">
              <a:extLst>
                <a:ext uri="{FF2B5EF4-FFF2-40B4-BE49-F238E27FC236}">
                  <a16:creationId xmlns:a16="http://schemas.microsoft.com/office/drawing/2014/main" id="{C1E79C62-2535-4419-A0BC-95CF3A46A8F3}"/>
                </a:ext>
              </a:extLst>
            </p:cNvPr>
            <p:cNvSpPr>
              <a:spLocks/>
            </p:cNvSpPr>
            <p:nvPr/>
          </p:nvSpPr>
          <p:spPr bwMode="auto">
            <a:xfrm>
              <a:off x="3170" y="2438"/>
              <a:ext cx="4" cy="4"/>
            </a:xfrm>
            <a:custGeom>
              <a:avLst/>
              <a:gdLst>
                <a:gd name="T0" fmla="*/ 2 w 3"/>
                <a:gd name="T1" fmla="*/ 1 h 3"/>
                <a:gd name="T2" fmla="*/ 1 w 3"/>
                <a:gd name="T3" fmla="*/ 2 h 3"/>
                <a:gd name="T4" fmla="*/ 3 w 3"/>
                <a:gd name="T5" fmla="*/ 2 h 3"/>
                <a:gd name="T6" fmla="*/ 2 w 3"/>
                <a:gd name="T7" fmla="*/ 1 h 3"/>
              </a:gdLst>
              <a:ahLst/>
              <a:cxnLst>
                <a:cxn ang="0">
                  <a:pos x="T0" y="T1"/>
                </a:cxn>
                <a:cxn ang="0">
                  <a:pos x="T2" y="T3"/>
                </a:cxn>
                <a:cxn ang="0">
                  <a:pos x="T4" y="T5"/>
                </a:cxn>
                <a:cxn ang="0">
                  <a:pos x="T6" y="T7"/>
                </a:cxn>
              </a:cxnLst>
              <a:rect l="0" t="0" r="r" b="b"/>
              <a:pathLst>
                <a:path w="3" h="3">
                  <a:moveTo>
                    <a:pt x="2" y="1"/>
                  </a:moveTo>
                  <a:cubicBezTo>
                    <a:pt x="0" y="0"/>
                    <a:pt x="1" y="2"/>
                    <a:pt x="1" y="2"/>
                  </a:cubicBezTo>
                  <a:cubicBezTo>
                    <a:pt x="1" y="3"/>
                    <a:pt x="2" y="2"/>
                    <a:pt x="3" y="2"/>
                  </a:cubicBezTo>
                  <a:cubicBezTo>
                    <a:pt x="3" y="1"/>
                    <a:pt x="3"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0" name="Freeform 1001">
              <a:extLst>
                <a:ext uri="{FF2B5EF4-FFF2-40B4-BE49-F238E27FC236}">
                  <a16:creationId xmlns:a16="http://schemas.microsoft.com/office/drawing/2014/main" id="{C9FBB8F0-8B01-4A0D-A3A0-0611633D3612}"/>
                </a:ext>
              </a:extLst>
            </p:cNvPr>
            <p:cNvSpPr>
              <a:spLocks/>
            </p:cNvSpPr>
            <p:nvPr/>
          </p:nvSpPr>
          <p:spPr bwMode="auto">
            <a:xfrm>
              <a:off x="3166" y="2445"/>
              <a:ext cx="4" cy="2"/>
            </a:xfrm>
            <a:custGeom>
              <a:avLst/>
              <a:gdLst>
                <a:gd name="T0" fmla="*/ 1 w 3"/>
                <a:gd name="T1" fmla="*/ 0 h 2"/>
                <a:gd name="T2" fmla="*/ 1 w 3"/>
                <a:gd name="T3" fmla="*/ 2 h 2"/>
                <a:gd name="T4" fmla="*/ 1 w 3"/>
                <a:gd name="T5" fmla="*/ 0 h 2"/>
              </a:gdLst>
              <a:ahLst/>
              <a:cxnLst>
                <a:cxn ang="0">
                  <a:pos x="T0" y="T1"/>
                </a:cxn>
                <a:cxn ang="0">
                  <a:pos x="T2" y="T3"/>
                </a:cxn>
                <a:cxn ang="0">
                  <a:pos x="T4" y="T5"/>
                </a:cxn>
              </a:cxnLst>
              <a:rect l="0" t="0" r="r" b="b"/>
              <a:pathLst>
                <a:path w="3" h="2">
                  <a:moveTo>
                    <a:pt x="1" y="0"/>
                  </a:moveTo>
                  <a:cubicBezTo>
                    <a:pt x="0" y="1"/>
                    <a:pt x="1" y="2"/>
                    <a:pt x="1" y="2"/>
                  </a:cubicBezTo>
                  <a:cubicBezTo>
                    <a:pt x="2" y="2"/>
                    <a:pt x="3"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1" name="Freeform 1002">
              <a:extLst>
                <a:ext uri="{FF2B5EF4-FFF2-40B4-BE49-F238E27FC236}">
                  <a16:creationId xmlns:a16="http://schemas.microsoft.com/office/drawing/2014/main" id="{804A372E-53E0-4996-A3C0-9875968AEDA1}"/>
                </a:ext>
              </a:extLst>
            </p:cNvPr>
            <p:cNvSpPr>
              <a:spLocks/>
            </p:cNvSpPr>
            <p:nvPr/>
          </p:nvSpPr>
          <p:spPr bwMode="auto">
            <a:xfrm>
              <a:off x="3168" y="2453"/>
              <a:ext cx="6" cy="5"/>
            </a:xfrm>
            <a:custGeom>
              <a:avLst/>
              <a:gdLst>
                <a:gd name="T0" fmla="*/ 1 w 4"/>
                <a:gd name="T1" fmla="*/ 2 h 4"/>
                <a:gd name="T2" fmla="*/ 3 w 4"/>
                <a:gd name="T3" fmla="*/ 2 h 4"/>
                <a:gd name="T4" fmla="*/ 2 w 4"/>
                <a:gd name="T5" fmla="*/ 0 h 4"/>
                <a:gd name="T6" fmla="*/ 1 w 4"/>
                <a:gd name="T7" fmla="*/ 2 h 4"/>
              </a:gdLst>
              <a:ahLst/>
              <a:cxnLst>
                <a:cxn ang="0">
                  <a:pos x="T0" y="T1"/>
                </a:cxn>
                <a:cxn ang="0">
                  <a:pos x="T2" y="T3"/>
                </a:cxn>
                <a:cxn ang="0">
                  <a:pos x="T4" y="T5"/>
                </a:cxn>
                <a:cxn ang="0">
                  <a:pos x="T6" y="T7"/>
                </a:cxn>
              </a:cxnLst>
              <a:rect l="0" t="0" r="r" b="b"/>
              <a:pathLst>
                <a:path w="4" h="4">
                  <a:moveTo>
                    <a:pt x="1" y="2"/>
                  </a:moveTo>
                  <a:cubicBezTo>
                    <a:pt x="2" y="4"/>
                    <a:pt x="2" y="3"/>
                    <a:pt x="3" y="2"/>
                  </a:cubicBezTo>
                  <a:cubicBezTo>
                    <a:pt x="4" y="1"/>
                    <a:pt x="4" y="0"/>
                    <a:pt x="2" y="0"/>
                  </a:cubicBezTo>
                  <a:cubicBezTo>
                    <a:pt x="0" y="1"/>
                    <a:pt x="1" y="2"/>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2" name="Freeform 1003">
              <a:extLst>
                <a:ext uri="{FF2B5EF4-FFF2-40B4-BE49-F238E27FC236}">
                  <a16:creationId xmlns:a16="http://schemas.microsoft.com/office/drawing/2014/main" id="{D8C72A10-0C62-49AB-A36B-383DCD7D55B6}"/>
                </a:ext>
              </a:extLst>
            </p:cNvPr>
            <p:cNvSpPr>
              <a:spLocks/>
            </p:cNvSpPr>
            <p:nvPr/>
          </p:nvSpPr>
          <p:spPr bwMode="auto">
            <a:xfrm>
              <a:off x="3160" y="2423"/>
              <a:ext cx="61" cy="33"/>
            </a:xfrm>
            <a:custGeom>
              <a:avLst/>
              <a:gdLst>
                <a:gd name="T0" fmla="*/ 31 w 44"/>
                <a:gd name="T1" fmla="*/ 17 h 24"/>
                <a:gd name="T2" fmla="*/ 36 w 44"/>
                <a:gd name="T3" fmla="*/ 16 h 24"/>
                <a:gd name="T4" fmla="*/ 40 w 44"/>
                <a:gd name="T5" fmla="*/ 15 h 24"/>
                <a:gd name="T6" fmla="*/ 42 w 44"/>
                <a:gd name="T7" fmla="*/ 15 h 24"/>
                <a:gd name="T8" fmla="*/ 43 w 44"/>
                <a:gd name="T9" fmla="*/ 14 h 24"/>
                <a:gd name="T10" fmla="*/ 44 w 44"/>
                <a:gd name="T11" fmla="*/ 14 h 24"/>
                <a:gd name="T12" fmla="*/ 43 w 44"/>
                <a:gd name="T13" fmla="*/ 10 h 24"/>
                <a:gd name="T14" fmla="*/ 41 w 44"/>
                <a:gd name="T15" fmla="*/ 8 h 24"/>
                <a:gd name="T16" fmla="*/ 41 w 44"/>
                <a:gd name="T17" fmla="*/ 7 h 24"/>
                <a:gd name="T18" fmla="*/ 44 w 44"/>
                <a:gd name="T19" fmla="*/ 6 h 24"/>
                <a:gd name="T20" fmla="*/ 44 w 44"/>
                <a:gd name="T21" fmla="*/ 5 h 24"/>
                <a:gd name="T22" fmla="*/ 44 w 44"/>
                <a:gd name="T23" fmla="*/ 0 h 24"/>
                <a:gd name="T24" fmla="*/ 28 w 44"/>
                <a:gd name="T25" fmla="*/ 0 h 24"/>
                <a:gd name="T26" fmla="*/ 26 w 44"/>
                <a:gd name="T27" fmla="*/ 0 h 24"/>
                <a:gd name="T28" fmla="*/ 13 w 44"/>
                <a:gd name="T29" fmla="*/ 3 h 24"/>
                <a:gd name="T30" fmla="*/ 10 w 44"/>
                <a:gd name="T31" fmla="*/ 4 h 24"/>
                <a:gd name="T32" fmla="*/ 0 w 44"/>
                <a:gd name="T33" fmla="*/ 5 h 24"/>
                <a:gd name="T34" fmla="*/ 0 w 44"/>
                <a:gd name="T35" fmla="*/ 5 h 24"/>
                <a:gd name="T36" fmla="*/ 5 w 44"/>
                <a:gd name="T37" fmla="*/ 7 h 24"/>
                <a:gd name="T38" fmla="*/ 7 w 44"/>
                <a:gd name="T39" fmla="*/ 6 h 24"/>
                <a:gd name="T40" fmla="*/ 6 w 44"/>
                <a:gd name="T41" fmla="*/ 9 h 24"/>
                <a:gd name="T42" fmla="*/ 10 w 44"/>
                <a:gd name="T43" fmla="*/ 11 h 24"/>
                <a:gd name="T44" fmla="*/ 13 w 44"/>
                <a:gd name="T45" fmla="*/ 11 h 24"/>
                <a:gd name="T46" fmla="*/ 12 w 44"/>
                <a:gd name="T47" fmla="*/ 13 h 24"/>
                <a:gd name="T48" fmla="*/ 16 w 44"/>
                <a:gd name="T49" fmla="*/ 13 h 24"/>
                <a:gd name="T50" fmla="*/ 19 w 44"/>
                <a:gd name="T51" fmla="*/ 11 h 24"/>
                <a:gd name="T52" fmla="*/ 26 w 44"/>
                <a:gd name="T53" fmla="*/ 11 h 24"/>
                <a:gd name="T54" fmla="*/ 25 w 44"/>
                <a:gd name="T55" fmla="*/ 13 h 24"/>
                <a:gd name="T56" fmla="*/ 20 w 44"/>
                <a:gd name="T57" fmla="*/ 12 h 24"/>
                <a:gd name="T58" fmla="*/ 19 w 44"/>
                <a:gd name="T59" fmla="*/ 15 h 24"/>
                <a:gd name="T60" fmla="*/ 20 w 44"/>
                <a:gd name="T61" fmla="*/ 15 h 24"/>
                <a:gd name="T62" fmla="*/ 25 w 44"/>
                <a:gd name="T63" fmla="*/ 16 h 24"/>
                <a:gd name="T64" fmla="*/ 24 w 44"/>
                <a:gd name="T65" fmla="*/ 16 h 24"/>
                <a:gd name="T66" fmla="*/ 21 w 44"/>
                <a:gd name="T67" fmla="*/ 16 h 24"/>
                <a:gd name="T68" fmla="*/ 18 w 44"/>
                <a:gd name="T69" fmla="*/ 19 h 24"/>
                <a:gd name="T70" fmla="*/ 20 w 44"/>
                <a:gd name="T71" fmla="*/ 19 h 24"/>
                <a:gd name="T72" fmla="*/ 20 w 44"/>
                <a:gd name="T73" fmla="*/ 21 h 24"/>
                <a:gd name="T74" fmla="*/ 22 w 44"/>
                <a:gd name="T75" fmla="*/ 22 h 24"/>
                <a:gd name="T76" fmla="*/ 24 w 44"/>
                <a:gd name="T77" fmla="*/ 23 h 24"/>
                <a:gd name="T78" fmla="*/ 25 w 44"/>
                <a:gd name="T79" fmla="*/ 24 h 24"/>
                <a:gd name="T80" fmla="*/ 25 w 44"/>
                <a:gd name="T81" fmla="*/ 24 h 24"/>
                <a:gd name="T82" fmla="*/ 28 w 44"/>
                <a:gd name="T83" fmla="*/ 19 h 24"/>
                <a:gd name="T84" fmla="*/ 31 w 44"/>
                <a:gd name="T85"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 h="24">
                  <a:moveTo>
                    <a:pt x="31" y="17"/>
                  </a:moveTo>
                  <a:cubicBezTo>
                    <a:pt x="33" y="17"/>
                    <a:pt x="35" y="16"/>
                    <a:pt x="36" y="16"/>
                  </a:cubicBezTo>
                  <a:cubicBezTo>
                    <a:pt x="37" y="16"/>
                    <a:pt x="40" y="15"/>
                    <a:pt x="40" y="15"/>
                  </a:cubicBezTo>
                  <a:cubicBezTo>
                    <a:pt x="41" y="15"/>
                    <a:pt x="41" y="15"/>
                    <a:pt x="42" y="15"/>
                  </a:cubicBezTo>
                  <a:cubicBezTo>
                    <a:pt x="42" y="14"/>
                    <a:pt x="42" y="14"/>
                    <a:pt x="43" y="14"/>
                  </a:cubicBezTo>
                  <a:cubicBezTo>
                    <a:pt x="43" y="15"/>
                    <a:pt x="43" y="15"/>
                    <a:pt x="44" y="14"/>
                  </a:cubicBezTo>
                  <a:cubicBezTo>
                    <a:pt x="44" y="14"/>
                    <a:pt x="44" y="11"/>
                    <a:pt x="43" y="10"/>
                  </a:cubicBezTo>
                  <a:cubicBezTo>
                    <a:pt x="41" y="8"/>
                    <a:pt x="41" y="8"/>
                    <a:pt x="41" y="8"/>
                  </a:cubicBezTo>
                  <a:cubicBezTo>
                    <a:pt x="40" y="8"/>
                    <a:pt x="40" y="7"/>
                    <a:pt x="41" y="7"/>
                  </a:cubicBezTo>
                  <a:cubicBezTo>
                    <a:pt x="43" y="6"/>
                    <a:pt x="44" y="6"/>
                    <a:pt x="44" y="6"/>
                  </a:cubicBezTo>
                  <a:cubicBezTo>
                    <a:pt x="44" y="6"/>
                    <a:pt x="44" y="5"/>
                    <a:pt x="44" y="5"/>
                  </a:cubicBezTo>
                  <a:cubicBezTo>
                    <a:pt x="44" y="5"/>
                    <a:pt x="44" y="2"/>
                    <a:pt x="44" y="0"/>
                  </a:cubicBezTo>
                  <a:cubicBezTo>
                    <a:pt x="38" y="0"/>
                    <a:pt x="28" y="0"/>
                    <a:pt x="28" y="0"/>
                  </a:cubicBezTo>
                  <a:cubicBezTo>
                    <a:pt x="27" y="0"/>
                    <a:pt x="26" y="0"/>
                    <a:pt x="26" y="0"/>
                  </a:cubicBezTo>
                  <a:cubicBezTo>
                    <a:pt x="26" y="0"/>
                    <a:pt x="14" y="3"/>
                    <a:pt x="13" y="3"/>
                  </a:cubicBezTo>
                  <a:cubicBezTo>
                    <a:pt x="12" y="3"/>
                    <a:pt x="10" y="4"/>
                    <a:pt x="10" y="4"/>
                  </a:cubicBezTo>
                  <a:cubicBezTo>
                    <a:pt x="0" y="5"/>
                    <a:pt x="0" y="5"/>
                    <a:pt x="0" y="5"/>
                  </a:cubicBezTo>
                  <a:cubicBezTo>
                    <a:pt x="0" y="5"/>
                    <a:pt x="0" y="5"/>
                    <a:pt x="0" y="5"/>
                  </a:cubicBezTo>
                  <a:cubicBezTo>
                    <a:pt x="2" y="6"/>
                    <a:pt x="3" y="7"/>
                    <a:pt x="5" y="7"/>
                  </a:cubicBezTo>
                  <a:cubicBezTo>
                    <a:pt x="6" y="6"/>
                    <a:pt x="10" y="4"/>
                    <a:pt x="7" y="6"/>
                  </a:cubicBezTo>
                  <a:cubicBezTo>
                    <a:pt x="5" y="8"/>
                    <a:pt x="6" y="8"/>
                    <a:pt x="6" y="9"/>
                  </a:cubicBezTo>
                  <a:cubicBezTo>
                    <a:pt x="7" y="11"/>
                    <a:pt x="8" y="12"/>
                    <a:pt x="10" y="11"/>
                  </a:cubicBezTo>
                  <a:cubicBezTo>
                    <a:pt x="13" y="10"/>
                    <a:pt x="15" y="9"/>
                    <a:pt x="13" y="11"/>
                  </a:cubicBezTo>
                  <a:cubicBezTo>
                    <a:pt x="10" y="12"/>
                    <a:pt x="10" y="14"/>
                    <a:pt x="12" y="13"/>
                  </a:cubicBezTo>
                  <a:cubicBezTo>
                    <a:pt x="15" y="13"/>
                    <a:pt x="15" y="13"/>
                    <a:pt x="16" y="13"/>
                  </a:cubicBezTo>
                  <a:cubicBezTo>
                    <a:pt x="16" y="12"/>
                    <a:pt x="18" y="11"/>
                    <a:pt x="19" y="11"/>
                  </a:cubicBezTo>
                  <a:cubicBezTo>
                    <a:pt x="20" y="11"/>
                    <a:pt x="25" y="10"/>
                    <a:pt x="26" y="11"/>
                  </a:cubicBezTo>
                  <a:cubicBezTo>
                    <a:pt x="27" y="13"/>
                    <a:pt x="27" y="14"/>
                    <a:pt x="25" y="13"/>
                  </a:cubicBezTo>
                  <a:cubicBezTo>
                    <a:pt x="24" y="11"/>
                    <a:pt x="21" y="11"/>
                    <a:pt x="20" y="12"/>
                  </a:cubicBezTo>
                  <a:cubicBezTo>
                    <a:pt x="18" y="13"/>
                    <a:pt x="18" y="14"/>
                    <a:pt x="19" y="15"/>
                  </a:cubicBezTo>
                  <a:cubicBezTo>
                    <a:pt x="19" y="16"/>
                    <a:pt x="18" y="16"/>
                    <a:pt x="20" y="15"/>
                  </a:cubicBezTo>
                  <a:cubicBezTo>
                    <a:pt x="22" y="14"/>
                    <a:pt x="26" y="15"/>
                    <a:pt x="25" y="16"/>
                  </a:cubicBezTo>
                  <a:cubicBezTo>
                    <a:pt x="24" y="17"/>
                    <a:pt x="24" y="17"/>
                    <a:pt x="24" y="16"/>
                  </a:cubicBezTo>
                  <a:cubicBezTo>
                    <a:pt x="23" y="16"/>
                    <a:pt x="22" y="15"/>
                    <a:pt x="21" y="16"/>
                  </a:cubicBezTo>
                  <a:cubicBezTo>
                    <a:pt x="21" y="17"/>
                    <a:pt x="19" y="19"/>
                    <a:pt x="18" y="19"/>
                  </a:cubicBezTo>
                  <a:cubicBezTo>
                    <a:pt x="18" y="20"/>
                    <a:pt x="20" y="18"/>
                    <a:pt x="20" y="19"/>
                  </a:cubicBezTo>
                  <a:cubicBezTo>
                    <a:pt x="20" y="20"/>
                    <a:pt x="17" y="21"/>
                    <a:pt x="20" y="21"/>
                  </a:cubicBezTo>
                  <a:cubicBezTo>
                    <a:pt x="22" y="21"/>
                    <a:pt x="23" y="21"/>
                    <a:pt x="22" y="22"/>
                  </a:cubicBezTo>
                  <a:cubicBezTo>
                    <a:pt x="22" y="23"/>
                    <a:pt x="23" y="23"/>
                    <a:pt x="24" y="23"/>
                  </a:cubicBezTo>
                  <a:cubicBezTo>
                    <a:pt x="25" y="23"/>
                    <a:pt x="25" y="23"/>
                    <a:pt x="25" y="24"/>
                  </a:cubicBezTo>
                  <a:cubicBezTo>
                    <a:pt x="25" y="24"/>
                    <a:pt x="25" y="24"/>
                    <a:pt x="25" y="24"/>
                  </a:cubicBezTo>
                  <a:cubicBezTo>
                    <a:pt x="26" y="23"/>
                    <a:pt x="28" y="19"/>
                    <a:pt x="28" y="19"/>
                  </a:cubicBezTo>
                  <a:cubicBezTo>
                    <a:pt x="29" y="18"/>
                    <a:pt x="30" y="17"/>
                    <a:pt x="31" y="1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3" name="Freeform 1004">
              <a:extLst>
                <a:ext uri="{FF2B5EF4-FFF2-40B4-BE49-F238E27FC236}">
                  <a16:creationId xmlns:a16="http://schemas.microsoft.com/office/drawing/2014/main" id="{0415FA45-19E2-4F21-AE68-C272F4127937}"/>
                </a:ext>
              </a:extLst>
            </p:cNvPr>
            <p:cNvSpPr>
              <a:spLocks/>
            </p:cNvSpPr>
            <p:nvPr/>
          </p:nvSpPr>
          <p:spPr bwMode="auto">
            <a:xfrm>
              <a:off x="3171" y="2421"/>
              <a:ext cx="10" cy="4"/>
            </a:xfrm>
            <a:custGeom>
              <a:avLst/>
              <a:gdLst>
                <a:gd name="T0" fmla="*/ 5 w 7"/>
                <a:gd name="T1" fmla="*/ 2 h 3"/>
                <a:gd name="T2" fmla="*/ 3 w 7"/>
                <a:gd name="T3" fmla="*/ 2 h 3"/>
                <a:gd name="T4" fmla="*/ 1 w 7"/>
                <a:gd name="T5" fmla="*/ 2 h 3"/>
                <a:gd name="T6" fmla="*/ 3 w 7"/>
                <a:gd name="T7" fmla="*/ 0 h 3"/>
                <a:gd name="T8" fmla="*/ 5 w 7"/>
                <a:gd name="T9" fmla="*/ 2 h 3"/>
              </a:gdLst>
              <a:ahLst/>
              <a:cxnLst>
                <a:cxn ang="0">
                  <a:pos x="T0" y="T1"/>
                </a:cxn>
                <a:cxn ang="0">
                  <a:pos x="T2" y="T3"/>
                </a:cxn>
                <a:cxn ang="0">
                  <a:pos x="T4" y="T5"/>
                </a:cxn>
                <a:cxn ang="0">
                  <a:pos x="T6" y="T7"/>
                </a:cxn>
                <a:cxn ang="0">
                  <a:pos x="T8" y="T9"/>
                </a:cxn>
              </a:cxnLst>
              <a:rect l="0" t="0" r="r" b="b"/>
              <a:pathLst>
                <a:path w="7" h="3">
                  <a:moveTo>
                    <a:pt x="5" y="2"/>
                  </a:moveTo>
                  <a:cubicBezTo>
                    <a:pt x="3" y="2"/>
                    <a:pt x="3" y="2"/>
                    <a:pt x="3" y="2"/>
                  </a:cubicBezTo>
                  <a:cubicBezTo>
                    <a:pt x="3" y="2"/>
                    <a:pt x="0" y="3"/>
                    <a:pt x="1" y="2"/>
                  </a:cubicBezTo>
                  <a:cubicBezTo>
                    <a:pt x="2" y="1"/>
                    <a:pt x="2" y="0"/>
                    <a:pt x="3" y="0"/>
                  </a:cubicBezTo>
                  <a:cubicBezTo>
                    <a:pt x="4" y="1"/>
                    <a:pt x="7" y="2"/>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4" name="Freeform 1005">
              <a:extLst>
                <a:ext uri="{FF2B5EF4-FFF2-40B4-BE49-F238E27FC236}">
                  <a16:creationId xmlns:a16="http://schemas.microsoft.com/office/drawing/2014/main" id="{B7488C4B-1D7D-4CF1-ABF9-B447A5504D6E}"/>
                </a:ext>
              </a:extLst>
            </p:cNvPr>
            <p:cNvSpPr>
              <a:spLocks/>
            </p:cNvSpPr>
            <p:nvPr/>
          </p:nvSpPr>
          <p:spPr bwMode="auto">
            <a:xfrm>
              <a:off x="3142" y="2339"/>
              <a:ext cx="127" cy="91"/>
            </a:xfrm>
            <a:custGeom>
              <a:avLst/>
              <a:gdLst>
                <a:gd name="T0" fmla="*/ 61 w 92"/>
                <a:gd name="T1" fmla="*/ 61 h 66"/>
                <a:gd name="T2" fmla="*/ 73 w 92"/>
                <a:gd name="T3" fmla="*/ 65 h 66"/>
                <a:gd name="T4" fmla="*/ 92 w 92"/>
                <a:gd name="T5" fmla="*/ 65 h 66"/>
                <a:gd name="T6" fmla="*/ 88 w 92"/>
                <a:gd name="T7" fmla="*/ 51 h 66"/>
                <a:gd name="T8" fmla="*/ 86 w 92"/>
                <a:gd name="T9" fmla="*/ 50 h 66"/>
                <a:gd name="T10" fmla="*/ 82 w 92"/>
                <a:gd name="T11" fmla="*/ 45 h 66"/>
                <a:gd name="T12" fmla="*/ 80 w 92"/>
                <a:gd name="T13" fmla="*/ 34 h 66"/>
                <a:gd name="T14" fmla="*/ 73 w 92"/>
                <a:gd name="T15" fmla="*/ 25 h 66"/>
                <a:gd name="T16" fmla="*/ 66 w 92"/>
                <a:gd name="T17" fmla="*/ 17 h 66"/>
                <a:gd name="T18" fmla="*/ 61 w 92"/>
                <a:gd name="T19" fmla="*/ 9 h 66"/>
                <a:gd name="T20" fmla="*/ 55 w 92"/>
                <a:gd name="T21" fmla="*/ 8 h 66"/>
                <a:gd name="T22" fmla="*/ 52 w 92"/>
                <a:gd name="T23" fmla="*/ 4 h 66"/>
                <a:gd name="T24" fmla="*/ 49 w 92"/>
                <a:gd name="T25" fmla="*/ 2 h 66"/>
                <a:gd name="T26" fmla="*/ 43 w 92"/>
                <a:gd name="T27" fmla="*/ 1 h 66"/>
                <a:gd name="T28" fmla="*/ 29 w 92"/>
                <a:gd name="T29" fmla="*/ 2 h 66"/>
                <a:gd name="T30" fmla="*/ 23 w 92"/>
                <a:gd name="T31" fmla="*/ 3 h 66"/>
                <a:gd name="T32" fmla="*/ 18 w 92"/>
                <a:gd name="T33" fmla="*/ 3 h 66"/>
                <a:gd name="T34" fmla="*/ 16 w 92"/>
                <a:gd name="T35" fmla="*/ 10 h 66"/>
                <a:gd name="T36" fmla="*/ 6 w 92"/>
                <a:gd name="T37" fmla="*/ 27 h 66"/>
                <a:gd name="T38" fmla="*/ 1 w 92"/>
                <a:gd name="T39" fmla="*/ 30 h 66"/>
                <a:gd name="T40" fmla="*/ 5 w 92"/>
                <a:gd name="T41" fmla="*/ 31 h 66"/>
                <a:gd name="T42" fmla="*/ 12 w 92"/>
                <a:gd name="T43" fmla="*/ 42 h 66"/>
                <a:gd name="T44" fmla="*/ 13 w 92"/>
                <a:gd name="T45" fmla="*/ 41 h 66"/>
                <a:gd name="T46" fmla="*/ 12 w 92"/>
                <a:gd name="T47" fmla="*/ 43 h 66"/>
                <a:gd name="T48" fmla="*/ 14 w 92"/>
                <a:gd name="T49" fmla="*/ 45 h 66"/>
                <a:gd name="T50" fmla="*/ 23 w 92"/>
                <a:gd name="T51" fmla="*/ 47 h 66"/>
                <a:gd name="T52" fmla="*/ 31 w 92"/>
                <a:gd name="T53" fmla="*/ 46 h 66"/>
                <a:gd name="T54" fmla="*/ 39 w 92"/>
                <a:gd name="T55" fmla="*/ 44 h 66"/>
                <a:gd name="T56" fmla="*/ 45 w 92"/>
                <a:gd name="T57" fmla="*/ 48 h 66"/>
                <a:gd name="T58" fmla="*/ 54 w 92"/>
                <a:gd name="T59" fmla="*/ 48 h 66"/>
                <a:gd name="T60" fmla="*/ 54 w 92"/>
                <a:gd name="T61" fmla="*/ 51 h 66"/>
                <a:gd name="T62" fmla="*/ 45 w 92"/>
                <a:gd name="T63" fmla="*/ 51 h 66"/>
                <a:gd name="T64" fmla="*/ 36 w 92"/>
                <a:gd name="T65" fmla="*/ 48 h 66"/>
                <a:gd name="T66" fmla="*/ 28 w 92"/>
                <a:gd name="T67" fmla="*/ 52 h 66"/>
                <a:gd name="T68" fmla="*/ 25 w 92"/>
                <a:gd name="T69" fmla="*/ 53 h 66"/>
                <a:gd name="T70" fmla="*/ 13 w 92"/>
                <a:gd name="T71" fmla="*/ 55 h 66"/>
                <a:gd name="T72" fmla="*/ 12 w 92"/>
                <a:gd name="T73" fmla="*/ 60 h 66"/>
                <a:gd name="T74" fmla="*/ 15 w 92"/>
                <a:gd name="T75" fmla="*/ 61 h 66"/>
                <a:gd name="T76" fmla="*/ 11 w 92"/>
                <a:gd name="T77" fmla="*/ 64 h 66"/>
                <a:gd name="T78" fmla="*/ 14 w 92"/>
                <a:gd name="T79" fmla="*/ 66 h 66"/>
                <a:gd name="T80" fmla="*/ 23 w 92"/>
                <a:gd name="T81" fmla="*/ 65 h 66"/>
                <a:gd name="T82" fmla="*/ 39 w 92"/>
                <a:gd name="T83" fmla="*/ 61 h 66"/>
                <a:gd name="T84" fmla="*/ 57 w 92"/>
                <a:gd name="T85"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2" h="66">
                  <a:moveTo>
                    <a:pt x="57" y="61"/>
                  </a:moveTo>
                  <a:cubicBezTo>
                    <a:pt x="59" y="61"/>
                    <a:pt x="61" y="61"/>
                    <a:pt x="61" y="61"/>
                  </a:cubicBezTo>
                  <a:cubicBezTo>
                    <a:pt x="61" y="61"/>
                    <a:pt x="62" y="61"/>
                    <a:pt x="63" y="61"/>
                  </a:cubicBezTo>
                  <a:cubicBezTo>
                    <a:pt x="64" y="62"/>
                    <a:pt x="73" y="65"/>
                    <a:pt x="73" y="65"/>
                  </a:cubicBezTo>
                  <a:cubicBezTo>
                    <a:pt x="73" y="65"/>
                    <a:pt x="74" y="66"/>
                    <a:pt x="75" y="65"/>
                  </a:cubicBezTo>
                  <a:cubicBezTo>
                    <a:pt x="75" y="65"/>
                    <a:pt x="87" y="65"/>
                    <a:pt x="92" y="65"/>
                  </a:cubicBezTo>
                  <a:cubicBezTo>
                    <a:pt x="92" y="63"/>
                    <a:pt x="92" y="60"/>
                    <a:pt x="92" y="58"/>
                  </a:cubicBezTo>
                  <a:cubicBezTo>
                    <a:pt x="92" y="54"/>
                    <a:pt x="89" y="52"/>
                    <a:pt x="88" y="51"/>
                  </a:cubicBezTo>
                  <a:cubicBezTo>
                    <a:pt x="88" y="50"/>
                    <a:pt x="87" y="49"/>
                    <a:pt x="86" y="50"/>
                  </a:cubicBezTo>
                  <a:cubicBezTo>
                    <a:pt x="86" y="51"/>
                    <a:pt x="86" y="50"/>
                    <a:pt x="86" y="50"/>
                  </a:cubicBezTo>
                  <a:cubicBezTo>
                    <a:pt x="86" y="50"/>
                    <a:pt x="83" y="47"/>
                    <a:pt x="82" y="46"/>
                  </a:cubicBezTo>
                  <a:cubicBezTo>
                    <a:pt x="81" y="45"/>
                    <a:pt x="82" y="45"/>
                    <a:pt x="82" y="45"/>
                  </a:cubicBezTo>
                  <a:cubicBezTo>
                    <a:pt x="83" y="45"/>
                    <a:pt x="83" y="44"/>
                    <a:pt x="82" y="43"/>
                  </a:cubicBezTo>
                  <a:cubicBezTo>
                    <a:pt x="82" y="42"/>
                    <a:pt x="80" y="36"/>
                    <a:pt x="80" y="34"/>
                  </a:cubicBezTo>
                  <a:cubicBezTo>
                    <a:pt x="80" y="33"/>
                    <a:pt x="79" y="31"/>
                    <a:pt x="79" y="29"/>
                  </a:cubicBezTo>
                  <a:cubicBezTo>
                    <a:pt x="78" y="29"/>
                    <a:pt x="73" y="25"/>
                    <a:pt x="73" y="25"/>
                  </a:cubicBezTo>
                  <a:cubicBezTo>
                    <a:pt x="72" y="25"/>
                    <a:pt x="71" y="23"/>
                    <a:pt x="70" y="21"/>
                  </a:cubicBezTo>
                  <a:cubicBezTo>
                    <a:pt x="69" y="19"/>
                    <a:pt x="67" y="18"/>
                    <a:pt x="66" y="17"/>
                  </a:cubicBezTo>
                  <a:cubicBezTo>
                    <a:pt x="65" y="16"/>
                    <a:pt x="64" y="16"/>
                    <a:pt x="64" y="14"/>
                  </a:cubicBezTo>
                  <a:cubicBezTo>
                    <a:pt x="63" y="13"/>
                    <a:pt x="62" y="11"/>
                    <a:pt x="61" y="9"/>
                  </a:cubicBezTo>
                  <a:cubicBezTo>
                    <a:pt x="61" y="8"/>
                    <a:pt x="59" y="8"/>
                    <a:pt x="58" y="8"/>
                  </a:cubicBezTo>
                  <a:cubicBezTo>
                    <a:pt x="58" y="8"/>
                    <a:pt x="56" y="8"/>
                    <a:pt x="55" y="8"/>
                  </a:cubicBezTo>
                  <a:cubicBezTo>
                    <a:pt x="55" y="8"/>
                    <a:pt x="54" y="6"/>
                    <a:pt x="53" y="6"/>
                  </a:cubicBezTo>
                  <a:cubicBezTo>
                    <a:pt x="53" y="6"/>
                    <a:pt x="53" y="4"/>
                    <a:pt x="52" y="4"/>
                  </a:cubicBezTo>
                  <a:cubicBezTo>
                    <a:pt x="51" y="4"/>
                    <a:pt x="51" y="4"/>
                    <a:pt x="51" y="4"/>
                  </a:cubicBezTo>
                  <a:cubicBezTo>
                    <a:pt x="51" y="3"/>
                    <a:pt x="50" y="2"/>
                    <a:pt x="49" y="2"/>
                  </a:cubicBezTo>
                  <a:cubicBezTo>
                    <a:pt x="49" y="2"/>
                    <a:pt x="48" y="1"/>
                    <a:pt x="47" y="1"/>
                  </a:cubicBezTo>
                  <a:cubicBezTo>
                    <a:pt x="46" y="1"/>
                    <a:pt x="43" y="1"/>
                    <a:pt x="43" y="1"/>
                  </a:cubicBezTo>
                  <a:cubicBezTo>
                    <a:pt x="42" y="1"/>
                    <a:pt x="41" y="1"/>
                    <a:pt x="39" y="1"/>
                  </a:cubicBezTo>
                  <a:cubicBezTo>
                    <a:pt x="37" y="0"/>
                    <a:pt x="30" y="2"/>
                    <a:pt x="29" y="2"/>
                  </a:cubicBezTo>
                  <a:cubicBezTo>
                    <a:pt x="28" y="3"/>
                    <a:pt x="26" y="3"/>
                    <a:pt x="26" y="3"/>
                  </a:cubicBezTo>
                  <a:cubicBezTo>
                    <a:pt x="25" y="3"/>
                    <a:pt x="24" y="3"/>
                    <a:pt x="23" y="3"/>
                  </a:cubicBezTo>
                  <a:cubicBezTo>
                    <a:pt x="22" y="3"/>
                    <a:pt x="22" y="2"/>
                    <a:pt x="21" y="2"/>
                  </a:cubicBezTo>
                  <a:cubicBezTo>
                    <a:pt x="21" y="2"/>
                    <a:pt x="19" y="3"/>
                    <a:pt x="18" y="3"/>
                  </a:cubicBezTo>
                  <a:cubicBezTo>
                    <a:pt x="18" y="4"/>
                    <a:pt x="17" y="6"/>
                    <a:pt x="16" y="8"/>
                  </a:cubicBezTo>
                  <a:cubicBezTo>
                    <a:pt x="16" y="9"/>
                    <a:pt x="16" y="9"/>
                    <a:pt x="16" y="10"/>
                  </a:cubicBezTo>
                  <a:cubicBezTo>
                    <a:pt x="15" y="14"/>
                    <a:pt x="12" y="19"/>
                    <a:pt x="11" y="20"/>
                  </a:cubicBezTo>
                  <a:cubicBezTo>
                    <a:pt x="11" y="21"/>
                    <a:pt x="7" y="26"/>
                    <a:pt x="6" y="27"/>
                  </a:cubicBezTo>
                  <a:cubicBezTo>
                    <a:pt x="6" y="28"/>
                    <a:pt x="4" y="28"/>
                    <a:pt x="3" y="29"/>
                  </a:cubicBezTo>
                  <a:cubicBezTo>
                    <a:pt x="2" y="29"/>
                    <a:pt x="0" y="29"/>
                    <a:pt x="1" y="30"/>
                  </a:cubicBezTo>
                  <a:cubicBezTo>
                    <a:pt x="2" y="31"/>
                    <a:pt x="2" y="31"/>
                    <a:pt x="2" y="30"/>
                  </a:cubicBezTo>
                  <a:cubicBezTo>
                    <a:pt x="2" y="30"/>
                    <a:pt x="3" y="29"/>
                    <a:pt x="5" y="31"/>
                  </a:cubicBezTo>
                  <a:cubicBezTo>
                    <a:pt x="7" y="33"/>
                    <a:pt x="9" y="35"/>
                    <a:pt x="11" y="39"/>
                  </a:cubicBezTo>
                  <a:cubicBezTo>
                    <a:pt x="12" y="41"/>
                    <a:pt x="12" y="42"/>
                    <a:pt x="12" y="42"/>
                  </a:cubicBezTo>
                  <a:cubicBezTo>
                    <a:pt x="12" y="42"/>
                    <a:pt x="12" y="41"/>
                    <a:pt x="12" y="41"/>
                  </a:cubicBezTo>
                  <a:cubicBezTo>
                    <a:pt x="12" y="41"/>
                    <a:pt x="12" y="41"/>
                    <a:pt x="13" y="41"/>
                  </a:cubicBezTo>
                  <a:cubicBezTo>
                    <a:pt x="13" y="41"/>
                    <a:pt x="13" y="41"/>
                    <a:pt x="13" y="42"/>
                  </a:cubicBezTo>
                  <a:cubicBezTo>
                    <a:pt x="12" y="43"/>
                    <a:pt x="12" y="43"/>
                    <a:pt x="12" y="43"/>
                  </a:cubicBezTo>
                  <a:cubicBezTo>
                    <a:pt x="13" y="44"/>
                    <a:pt x="13" y="44"/>
                    <a:pt x="14" y="44"/>
                  </a:cubicBezTo>
                  <a:cubicBezTo>
                    <a:pt x="14" y="43"/>
                    <a:pt x="14" y="44"/>
                    <a:pt x="14" y="45"/>
                  </a:cubicBezTo>
                  <a:cubicBezTo>
                    <a:pt x="14" y="45"/>
                    <a:pt x="14" y="46"/>
                    <a:pt x="15" y="47"/>
                  </a:cubicBezTo>
                  <a:cubicBezTo>
                    <a:pt x="18" y="47"/>
                    <a:pt x="22" y="47"/>
                    <a:pt x="23" y="47"/>
                  </a:cubicBezTo>
                  <a:cubicBezTo>
                    <a:pt x="23" y="47"/>
                    <a:pt x="30" y="46"/>
                    <a:pt x="30" y="46"/>
                  </a:cubicBezTo>
                  <a:cubicBezTo>
                    <a:pt x="30" y="46"/>
                    <a:pt x="31" y="46"/>
                    <a:pt x="31" y="46"/>
                  </a:cubicBezTo>
                  <a:cubicBezTo>
                    <a:pt x="32" y="45"/>
                    <a:pt x="33" y="44"/>
                    <a:pt x="34" y="44"/>
                  </a:cubicBezTo>
                  <a:cubicBezTo>
                    <a:pt x="34" y="44"/>
                    <a:pt x="39" y="44"/>
                    <a:pt x="39" y="44"/>
                  </a:cubicBezTo>
                  <a:cubicBezTo>
                    <a:pt x="39" y="44"/>
                    <a:pt x="40" y="44"/>
                    <a:pt x="41" y="44"/>
                  </a:cubicBezTo>
                  <a:cubicBezTo>
                    <a:pt x="41" y="45"/>
                    <a:pt x="45" y="48"/>
                    <a:pt x="45" y="48"/>
                  </a:cubicBezTo>
                  <a:cubicBezTo>
                    <a:pt x="45" y="48"/>
                    <a:pt x="46" y="48"/>
                    <a:pt x="47" y="48"/>
                  </a:cubicBezTo>
                  <a:cubicBezTo>
                    <a:pt x="47" y="48"/>
                    <a:pt x="54" y="48"/>
                    <a:pt x="54" y="48"/>
                  </a:cubicBezTo>
                  <a:cubicBezTo>
                    <a:pt x="54" y="48"/>
                    <a:pt x="55" y="48"/>
                    <a:pt x="55" y="49"/>
                  </a:cubicBezTo>
                  <a:cubicBezTo>
                    <a:pt x="55" y="49"/>
                    <a:pt x="55" y="50"/>
                    <a:pt x="54" y="51"/>
                  </a:cubicBezTo>
                  <a:cubicBezTo>
                    <a:pt x="53" y="52"/>
                    <a:pt x="50" y="53"/>
                    <a:pt x="49" y="53"/>
                  </a:cubicBezTo>
                  <a:cubicBezTo>
                    <a:pt x="48" y="52"/>
                    <a:pt x="45" y="52"/>
                    <a:pt x="45" y="51"/>
                  </a:cubicBezTo>
                  <a:cubicBezTo>
                    <a:pt x="44" y="51"/>
                    <a:pt x="43" y="50"/>
                    <a:pt x="43" y="50"/>
                  </a:cubicBezTo>
                  <a:cubicBezTo>
                    <a:pt x="43" y="50"/>
                    <a:pt x="36" y="48"/>
                    <a:pt x="36" y="48"/>
                  </a:cubicBezTo>
                  <a:cubicBezTo>
                    <a:pt x="36" y="48"/>
                    <a:pt x="35" y="48"/>
                    <a:pt x="35" y="48"/>
                  </a:cubicBezTo>
                  <a:cubicBezTo>
                    <a:pt x="35" y="48"/>
                    <a:pt x="33" y="51"/>
                    <a:pt x="28" y="52"/>
                  </a:cubicBezTo>
                  <a:cubicBezTo>
                    <a:pt x="26" y="52"/>
                    <a:pt x="26" y="52"/>
                    <a:pt x="26" y="52"/>
                  </a:cubicBezTo>
                  <a:cubicBezTo>
                    <a:pt x="26" y="52"/>
                    <a:pt x="26" y="52"/>
                    <a:pt x="25" y="53"/>
                  </a:cubicBezTo>
                  <a:cubicBezTo>
                    <a:pt x="25" y="53"/>
                    <a:pt x="25" y="54"/>
                    <a:pt x="24" y="54"/>
                  </a:cubicBezTo>
                  <a:cubicBezTo>
                    <a:pt x="24" y="54"/>
                    <a:pt x="17" y="54"/>
                    <a:pt x="13" y="55"/>
                  </a:cubicBezTo>
                  <a:cubicBezTo>
                    <a:pt x="13" y="55"/>
                    <a:pt x="13" y="55"/>
                    <a:pt x="12" y="55"/>
                  </a:cubicBezTo>
                  <a:cubicBezTo>
                    <a:pt x="12" y="56"/>
                    <a:pt x="12" y="58"/>
                    <a:pt x="12" y="60"/>
                  </a:cubicBezTo>
                  <a:cubicBezTo>
                    <a:pt x="12" y="63"/>
                    <a:pt x="12" y="63"/>
                    <a:pt x="13" y="62"/>
                  </a:cubicBezTo>
                  <a:cubicBezTo>
                    <a:pt x="15" y="61"/>
                    <a:pt x="14" y="61"/>
                    <a:pt x="15" y="61"/>
                  </a:cubicBezTo>
                  <a:cubicBezTo>
                    <a:pt x="15" y="61"/>
                    <a:pt x="15" y="61"/>
                    <a:pt x="14" y="62"/>
                  </a:cubicBezTo>
                  <a:cubicBezTo>
                    <a:pt x="13" y="62"/>
                    <a:pt x="11" y="63"/>
                    <a:pt x="11" y="64"/>
                  </a:cubicBezTo>
                  <a:cubicBezTo>
                    <a:pt x="12" y="65"/>
                    <a:pt x="12" y="66"/>
                    <a:pt x="13" y="66"/>
                  </a:cubicBezTo>
                  <a:cubicBezTo>
                    <a:pt x="14" y="66"/>
                    <a:pt x="14" y="66"/>
                    <a:pt x="14" y="66"/>
                  </a:cubicBezTo>
                  <a:cubicBezTo>
                    <a:pt x="13" y="66"/>
                    <a:pt x="13" y="66"/>
                    <a:pt x="13" y="66"/>
                  </a:cubicBezTo>
                  <a:cubicBezTo>
                    <a:pt x="23" y="65"/>
                    <a:pt x="23" y="65"/>
                    <a:pt x="23" y="65"/>
                  </a:cubicBezTo>
                  <a:cubicBezTo>
                    <a:pt x="23" y="65"/>
                    <a:pt x="25" y="64"/>
                    <a:pt x="26" y="64"/>
                  </a:cubicBezTo>
                  <a:cubicBezTo>
                    <a:pt x="27" y="64"/>
                    <a:pt x="39" y="61"/>
                    <a:pt x="39" y="61"/>
                  </a:cubicBezTo>
                  <a:cubicBezTo>
                    <a:pt x="39" y="61"/>
                    <a:pt x="40" y="61"/>
                    <a:pt x="41" y="61"/>
                  </a:cubicBezTo>
                  <a:cubicBezTo>
                    <a:pt x="41" y="61"/>
                    <a:pt x="51" y="61"/>
                    <a:pt x="57" y="6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5" name="Freeform 1006">
              <a:extLst>
                <a:ext uri="{FF2B5EF4-FFF2-40B4-BE49-F238E27FC236}">
                  <a16:creationId xmlns:a16="http://schemas.microsoft.com/office/drawing/2014/main" id="{84104A36-01BC-4359-87A0-32AC09A228E9}"/>
                </a:ext>
              </a:extLst>
            </p:cNvPr>
            <p:cNvSpPr>
              <a:spLocks/>
            </p:cNvSpPr>
            <p:nvPr/>
          </p:nvSpPr>
          <p:spPr bwMode="auto">
            <a:xfrm>
              <a:off x="2982" y="2328"/>
              <a:ext cx="6" cy="5"/>
            </a:xfrm>
            <a:custGeom>
              <a:avLst/>
              <a:gdLst>
                <a:gd name="T0" fmla="*/ 1 w 5"/>
                <a:gd name="T1" fmla="*/ 1 h 4"/>
                <a:gd name="T2" fmla="*/ 1 w 5"/>
                <a:gd name="T3" fmla="*/ 3 h 4"/>
                <a:gd name="T4" fmla="*/ 2 w 5"/>
                <a:gd name="T5" fmla="*/ 4 h 4"/>
                <a:gd name="T6" fmla="*/ 5 w 5"/>
                <a:gd name="T7" fmla="*/ 1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0" y="2"/>
                    <a:pt x="0" y="2"/>
                    <a:pt x="1" y="3"/>
                  </a:cubicBezTo>
                  <a:cubicBezTo>
                    <a:pt x="1" y="4"/>
                    <a:pt x="2" y="4"/>
                    <a:pt x="2" y="4"/>
                  </a:cubicBezTo>
                  <a:cubicBezTo>
                    <a:pt x="4" y="3"/>
                    <a:pt x="5" y="2"/>
                    <a:pt x="5" y="1"/>
                  </a:cubicBezTo>
                  <a:cubicBezTo>
                    <a:pt x="5" y="0"/>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6" name="Freeform 1007">
              <a:extLst>
                <a:ext uri="{FF2B5EF4-FFF2-40B4-BE49-F238E27FC236}">
                  <a16:creationId xmlns:a16="http://schemas.microsoft.com/office/drawing/2014/main" id="{B259CFA7-10B3-41DA-AAD8-5B539AC13DE7}"/>
                </a:ext>
              </a:extLst>
            </p:cNvPr>
            <p:cNvSpPr>
              <a:spLocks/>
            </p:cNvSpPr>
            <p:nvPr/>
          </p:nvSpPr>
          <p:spPr bwMode="auto">
            <a:xfrm>
              <a:off x="2988" y="2333"/>
              <a:ext cx="2" cy="5"/>
            </a:xfrm>
            <a:custGeom>
              <a:avLst/>
              <a:gdLst>
                <a:gd name="T0" fmla="*/ 1 w 1"/>
                <a:gd name="T1" fmla="*/ 1 h 3"/>
                <a:gd name="T2" fmla="*/ 0 w 1"/>
                <a:gd name="T3" fmla="*/ 2 h 3"/>
                <a:gd name="T4" fmla="*/ 1 w 1"/>
                <a:gd name="T5" fmla="*/ 2 h 3"/>
                <a:gd name="T6" fmla="*/ 1 w 1"/>
                <a:gd name="T7" fmla="*/ 1 h 3"/>
              </a:gdLst>
              <a:ahLst/>
              <a:cxnLst>
                <a:cxn ang="0">
                  <a:pos x="T0" y="T1"/>
                </a:cxn>
                <a:cxn ang="0">
                  <a:pos x="T2" y="T3"/>
                </a:cxn>
                <a:cxn ang="0">
                  <a:pos x="T4" y="T5"/>
                </a:cxn>
                <a:cxn ang="0">
                  <a:pos x="T6" y="T7"/>
                </a:cxn>
              </a:cxnLst>
              <a:rect l="0" t="0" r="r" b="b"/>
              <a:pathLst>
                <a:path w="1" h="3">
                  <a:moveTo>
                    <a:pt x="1" y="1"/>
                  </a:moveTo>
                  <a:cubicBezTo>
                    <a:pt x="0" y="1"/>
                    <a:pt x="0" y="2"/>
                    <a:pt x="0" y="2"/>
                  </a:cubicBezTo>
                  <a:cubicBezTo>
                    <a:pt x="1" y="3"/>
                    <a:pt x="1" y="3"/>
                    <a:pt x="1" y="2"/>
                  </a:cubicBezTo>
                  <a:cubicBezTo>
                    <a:pt x="1" y="1"/>
                    <a:pt x="1"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7" name="Freeform 1008">
              <a:extLst>
                <a:ext uri="{FF2B5EF4-FFF2-40B4-BE49-F238E27FC236}">
                  <a16:creationId xmlns:a16="http://schemas.microsoft.com/office/drawing/2014/main" id="{49BD4FB0-456D-47BF-9E5F-E460CB16C357}"/>
                </a:ext>
              </a:extLst>
            </p:cNvPr>
            <p:cNvSpPr>
              <a:spLocks/>
            </p:cNvSpPr>
            <p:nvPr/>
          </p:nvSpPr>
          <p:spPr bwMode="auto">
            <a:xfrm>
              <a:off x="3001" y="2339"/>
              <a:ext cx="8" cy="5"/>
            </a:xfrm>
            <a:custGeom>
              <a:avLst/>
              <a:gdLst>
                <a:gd name="T0" fmla="*/ 2 w 6"/>
                <a:gd name="T1" fmla="*/ 0 h 4"/>
                <a:gd name="T2" fmla="*/ 1 w 6"/>
                <a:gd name="T3" fmla="*/ 2 h 4"/>
                <a:gd name="T4" fmla="*/ 5 w 6"/>
                <a:gd name="T5" fmla="*/ 2 h 4"/>
                <a:gd name="T6" fmla="*/ 2 w 6"/>
                <a:gd name="T7" fmla="*/ 0 h 4"/>
              </a:gdLst>
              <a:ahLst/>
              <a:cxnLst>
                <a:cxn ang="0">
                  <a:pos x="T0" y="T1"/>
                </a:cxn>
                <a:cxn ang="0">
                  <a:pos x="T2" y="T3"/>
                </a:cxn>
                <a:cxn ang="0">
                  <a:pos x="T4" y="T5"/>
                </a:cxn>
                <a:cxn ang="0">
                  <a:pos x="T6" y="T7"/>
                </a:cxn>
              </a:cxnLst>
              <a:rect l="0" t="0" r="r" b="b"/>
              <a:pathLst>
                <a:path w="6" h="4">
                  <a:moveTo>
                    <a:pt x="2" y="0"/>
                  </a:moveTo>
                  <a:cubicBezTo>
                    <a:pt x="0" y="0"/>
                    <a:pt x="1" y="2"/>
                    <a:pt x="1" y="2"/>
                  </a:cubicBezTo>
                  <a:cubicBezTo>
                    <a:pt x="2" y="4"/>
                    <a:pt x="3" y="3"/>
                    <a:pt x="5" y="2"/>
                  </a:cubicBezTo>
                  <a:cubicBezTo>
                    <a:pt x="6" y="1"/>
                    <a:pt x="4" y="1"/>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8" name="Freeform 1009">
              <a:extLst>
                <a:ext uri="{FF2B5EF4-FFF2-40B4-BE49-F238E27FC236}">
                  <a16:creationId xmlns:a16="http://schemas.microsoft.com/office/drawing/2014/main" id="{3A8863A2-7CF8-4FDC-A975-00CCCC76E93D}"/>
                </a:ext>
              </a:extLst>
            </p:cNvPr>
            <p:cNvSpPr>
              <a:spLocks/>
            </p:cNvSpPr>
            <p:nvPr/>
          </p:nvSpPr>
          <p:spPr bwMode="auto">
            <a:xfrm>
              <a:off x="3031" y="2333"/>
              <a:ext cx="2" cy="7"/>
            </a:xfrm>
            <a:custGeom>
              <a:avLst/>
              <a:gdLst>
                <a:gd name="T0" fmla="*/ 1 w 1"/>
                <a:gd name="T1" fmla="*/ 2 h 5"/>
                <a:gd name="T2" fmla="*/ 0 w 1"/>
                <a:gd name="T3" fmla="*/ 3 h 5"/>
                <a:gd name="T4" fmla="*/ 1 w 1"/>
                <a:gd name="T5" fmla="*/ 2 h 5"/>
              </a:gdLst>
              <a:ahLst/>
              <a:cxnLst>
                <a:cxn ang="0">
                  <a:pos x="T0" y="T1"/>
                </a:cxn>
                <a:cxn ang="0">
                  <a:pos x="T2" y="T3"/>
                </a:cxn>
                <a:cxn ang="0">
                  <a:pos x="T4" y="T5"/>
                </a:cxn>
              </a:cxnLst>
              <a:rect l="0" t="0" r="r" b="b"/>
              <a:pathLst>
                <a:path w="1" h="5">
                  <a:moveTo>
                    <a:pt x="1" y="2"/>
                  </a:moveTo>
                  <a:cubicBezTo>
                    <a:pt x="0" y="0"/>
                    <a:pt x="0" y="3"/>
                    <a:pt x="0" y="3"/>
                  </a:cubicBezTo>
                  <a:cubicBezTo>
                    <a:pt x="1" y="5"/>
                    <a:pt x="1" y="4"/>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9" name="Freeform 1010">
              <a:extLst>
                <a:ext uri="{FF2B5EF4-FFF2-40B4-BE49-F238E27FC236}">
                  <a16:creationId xmlns:a16="http://schemas.microsoft.com/office/drawing/2014/main" id="{288A5F32-B3A7-4C40-B148-159086245436}"/>
                </a:ext>
              </a:extLst>
            </p:cNvPr>
            <p:cNvSpPr>
              <a:spLocks/>
            </p:cNvSpPr>
            <p:nvPr/>
          </p:nvSpPr>
          <p:spPr bwMode="auto">
            <a:xfrm>
              <a:off x="3031" y="2347"/>
              <a:ext cx="6" cy="7"/>
            </a:xfrm>
            <a:custGeom>
              <a:avLst/>
              <a:gdLst>
                <a:gd name="T0" fmla="*/ 2 w 4"/>
                <a:gd name="T1" fmla="*/ 1 h 5"/>
                <a:gd name="T2" fmla="*/ 0 w 4"/>
                <a:gd name="T3" fmla="*/ 2 h 5"/>
                <a:gd name="T4" fmla="*/ 1 w 4"/>
                <a:gd name="T5" fmla="*/ 4 h 5"/>
                <a:gd name="T6" fmla="*/ 3 w 4"/>
                <a:gd name="T7" fmla="*/ 3 h 5"/>
                <a:gd name="T8" fmla="*/ 2 w 4"/>
                <a:gd name="T9" fmla="*/ 1 h 5"/>
              </a:gdLst>
              <a:ahLst/>
              <a:cxnLst>
                <a:cxn ang="0">
                  <a:pos x="T0" y="T1"/>
                </a:cxn>
                <a:cxn ang="0">
                  <a:pos x="T2" y="T3"/>
                </a:cxn>
                <a:cxn ang="0">
                  <a:pos x="T4" y="T5"/>
                </a:cxn>
                <a:cxn ang="0">
                  <a:pos x="T6" y="T7"/>
                </a:cxn>
                <a:cxn ang="0">
                  <a:pos x="T8" y="T9"/>
                </a:cxn>
              </a:cxnLst>
              <a:rect l="0" t="0" r="r" b="b"/>
              <a:pathLst>
                <a:path w="4" h="5">
                  <a:moveTo>
                    <a:pt x="2" y="1"/>
                  </a:moveTo>
                  <a:cubicBezTo>
                    <a:pt x="2" y="0"/>
                    <a:pt x="1" y="1"/>
                    <a:pt x="0" y="2"/>
                  </a:cubicBezTo>
                  <a:cubicBezTo>
                    <a:pt x="0" y="4"/>
                    <a:pt x="1" y="4"/>
                    <a:pt x="1" y="4"/>
                  </a:cubicBezTo>
                  <a:cubicBezTo>
                    <a:pt x="1" y="5"/>
                    <a:pt x="2" y="5"/>
                    <a:pt x="3" y="3"/>
                  </a:cubicBezTo>
                  <a:cubicBezTo>
                    <a:pt x="4" y="2"/>
                    <a:pt x="3" y="1"/>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0" name="Freeform 1011">
              <a:extLst>
                <a:ext uri="{FF2B5EF4-FFF2-40B4-BE49-F238E27FC236}">
                  <a16:creationId xmlns:a16="http://schemas.microsoft.com/office/drawing/2014/main" id="{FF25697D-2459-49FE-BD23-DD3E16C9D360}"/>
                </a:ext>
              </a:extLst>
            </p:cNvPr>
            <p:cNvSpPr>
              <a:spLocks/>
            </p:cNvSpPr>
            <p:nvPr/>
          </p:nvSpPr>
          <p:spPr bwMode="auto">
            <a:xfrm>
              <a:off x="3026" y="2366"/>
              <a:ext cx="1" cy="7"/>
            </a:xfrm>
            <a:custGeom>
              <a:avLst/>
              <a:gdLst>
                <a:gd name="T0" fmla="*/ 0 w 1"/>
                <a:gd name="T1" fmla="*/ 3 h 5"/>
                <a:gd name="T2" fmla="*/ 0 w 1"/>
                <a:gd name="T3" fmla="*/ 2 h 5"/>
                <a:gd name="T4" fmla="*/ 0 w 1"/>
                <a:gd name="T5" fmla="*/ 3 h 5"/>
              </a:gdLst>
              <a:ahLst/>
              <a:cxnLst>
                <a:cxn ang="0">
                  <a:pos x="T0" y="T1"/>
                </a:cxn>
                <a:cxn ang="0">
                  <a:pos x="T2" y="T3"/>
                </a:cxn>
                <a:cxn ang="0">
                  <a:pos x="T4" y="T5"/>
                </a:cxn>
              </a:cxnLst>
              <a:rect l="0" t="0" r="r" b="b"/>
              <a:pathLst>
                <a:path w="1" h="5">
                  <a:moveTo>
                    <a:pt x="0" y="3"/>
                  </a:moveTo>
                  <a:cubicBezTo>
                    <a:pt x="1" y="5"/>
                    <a:pt x="1" y="3"/>
                    <a:pt x="0" y="2"/>
                  </a:cubicBezTo>
                  <a:cubicBezTo>
                    <a:pt x="0" y="0"/>
                    <a:pt x="0" y="3"/>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1" name="Freeform 1012">
              <a:extLst>
                <a:ext uri="{FF2B5EF4-FFF2-40B4-BE49-F238E27FC236}">
                  <a16:creationId xmlns:a16="http://schemas.microsoft.com/office/drawing/2014/main" id="{1631E76A-779F-43A2-8C58-6A04C5D473BA}"/>
                </a:ext>
              </a:extLst>
            </p:cNvPr>
            <p:cNvSpPr>
              <a:spLocks/>
            </p:cNvSpPr>
            <p:nvPr/>
          </p:nvSpPr>
          <p:spPr bwMode="auto">
            <a:xfrm>
              <a:off x="3015" y="2368"/>
              <a:ext cx="7" cy="9"/>
            </a:xfrm>
            <a:custGeom>
              <a:avLst/>
              <a:gdLst>
                <a:gd name="T0" fmla="*/ 1 w 5"/>
                <a:gd name="T1" fmla="*/ 1 h 7"/>
                <a:gd name="T2" fmla="*/ 0 w 5"/>
                <a:gd name="T3" fmla="*/ 1 h 7"/>
                <a:gd name="T4" fmla="*/ 1 w 5"/>
                <a:gd name="T5" fmla="*/ 6 h 7"/>
                <a:gd name="T6" fmla="*/ 4 w 5"/>
                <a:gd name="T7" fmla="*/ 4 h 7"/>
                <a:gd name="T8" fmla="*/ 1 w 5"/>
                <a:gd name="T9" fmla="*/ 1 h 7"/>
              </a:gdLst>
              <a:ahLst/>
              <a:cxnLst>
                <a:cxn ang="0">
                  <a:pos x="T0" y="T1"/>
                </a:cxn>
                <a:cxn ang="0">
                  <a:pos x="T2" y="T3"/>
                </a:cxn>
                <a:cxn ang="0">
                  <a:pos x="T4" y="T5"/>
                </a:cxn>
                <a:cxn ang="0">
                  <a:pos x="T6" y="T7"/>
                </a:cxn>
                <a:cxn ang="0">
                  <a:pos x="T8" y="T9"/>
                </a:cxn>
              </a:cxnLst>
              <a:rect l="0" t="0" r="r" b="b"/>
              <a:pathLst>
                <a:path w="5" h="7">
                  <a:moveTo>
                    <a:pt x="1" y="1"/>
                  </a:moveTo>
                  <a:cubicBezTo>
                    <a:pt x="0" y="0"/>
                    <a:pt x="0" y="0"/>
                    <a:pt x="0" y="1"/>
                  </a:cubicBezTo>
                  <a:cubicBezTo>
                    <a:pt x="0" y="1"/>
                    <a:pt x="0" y="5"/>
                    <a:pt x="1" y="6"/>
                  </a:cubicBezTo>
                  <a:cubicBezTo>
                    <a:pt x="3" y="6"/>
                    <a:pt x="5" y="7"/>
                    <a:pt x="4" y="4"/>
                  </a:cubicBezTo>
                  <a:cubicBezTo>
                    <a:pt x="3" y="2"/>
                    <a:pt x="2" y="2"/>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2" name="Freeform 1013">
              <a:extLst>
                <a:ext uri="{FF2B5EF4-FFF2-40B4-BE49-F238E27FC236}">
                  <a16:creationId xmlns:a16="http://schemas.microsoft.com/office/drawing/2014/main" id="{82952B0F-4A39-44CF-867F-80C119420B94}"/>
                </a:ext>
              </a:extLst>
            </p:cNvPr>
            <p:cNvSpPr>
              <a:spLocks/>
            </p:cNvSpPr>
            <p:nvPr/>
          </p:nvSpPr>
          <p:spPr bwMode="auto">
            <a:xfrm>
              <a:off x="2998" y="2372"/>
              <a:ext cx="4" cy="5"/>
            </a:xfrm>
            <a:custGeom>
              <a:avLst/>
              <a:gdLst>
                <a:gd name="T0" fmla="*/ 2 w 3"/>
                <a:gd name="T1" fmla="*/ 1 h 4"/>
                <a:gd name="T2" fmla="*/ 1 w 3"/>
                <a:gd name="T3" fmla="*/ 3 h 4"/>
                <a:gd name="T4" fmla="*/ 3 w 3"/>
                <a:gd name="T5" fmla="*/ 2 h 4"/>
                <a:gd name="T6" fmla="*/ 2 w 3"/>
                <a:gd name="T7" fmla="*/ 1 h 4"/>
              </a:gdLst>
              <a:ahLst/>
              <a:cxnLst>
                <a:cxn ang="0">
                  <a:pos x="T0" y="T1"/>
                </a:cxn>
                <a:cxn ang="0">
                  <a:pos x="T2" y="T3"/>
                </a:cxn>
                <a:cxn ang="0">
                  <a:pos x="T4" y="T5"/>
                </a:cxn>
                <a:cxn ang="0">
                  <a:pos x="T6" y="T7"/>
                </a:cxn>
              </a:cxnLst>
              <a:rect l="0" t="0" r="r" b="b"/>
              <a:pathLst>
                <a:path w="3" h="4">
                  <a:moveTo>
                    <a:pt x="2" y="1"/>
                  </a:moveTo>
                  <a:cubicBezTo>
                    <a:pt x="1" y="3"/>
                    <a:pt x="0" y="3"/>
                    <a:pt x="1" y="3"/>
                  </a:cubicBezTo>
                  <a:cubicBezTo>
                    <a:pt x="3" y="4"/>
                    <a:pt x="3" y="4"/>
                    <a:pt x="3" y="2"/>
                  </a:cubicBezTo>
                  <a:cubicBezTo>
                    <a:pt x="3" y="2"/>
                    <a:pt x="3"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3" name="Freeform 1014">
              <a:extLst>
                <a:ext uri="{FF2B5EF4-FFF2-40B4-BE49-F238E27FC236}">
                  <a16:creationId xmlns:a16="http://schemas.microsoft.com/office/drawing/2014/main" id="{A36038A6-DBF7-479A-BE77-34CFC4513947}"/>
                </a:ext>
              </a:extLst>
            </p:cNvPr>
            <p:cNvSpPr>
              <a:spLocks/>
            </p:cNvSpPr>
            <p:nvPr/>
          </p:nvSpPr>
          <p:spPr bwMode="auto">
            <a:xfrm>
              <a:off x="3723" y="1962"/>
              <a:ext cx="7" cy="9"/>
            </a:xfrm>
            <a:custGeom>
              <a:avLst/>
              <a:gdLst>
                <a:gd name="T0" fmla="*/ 1 w 5"/>
                <a:gd name="T1" fmla="*/ 3 h 7"/>
                <a:gd name="T2" fmla="*/ 3 w 5"/>
                <a:gd name="T3" fmla="*/ 5 h 7"/>
                <a:gd name="T4" fmla="*/ 4 w 5"/>
                <a:gd name="T5" fmla="*/ 2 h 7"/>
                <a:gd name="T6" fmla="*/ 1 w 5"/>
                <a:gd name="T7" fmla="*/ 3 h 7"/>
              </a:gdLst>
              <a:ahLst/>
              <a:cxnLst>
                <a:cxn ang="0">
                  <a:pos x="T0" y="T1"/>
                </a:cxn>
                <a:cxn ang="0">
                  <a:pos x="T2" y="T3"/>
                </a:cxn>
                <a:cxn ang="0">
                  <a:pos x="T4" y="T5"/>
                </a:cxn>
                <a:cxn ang="0">
                  <a:pos x="T6" y="T7"/>
                </a:cxn>
              </a:cxnLst>
              <a:rect l="0" t="0" r="r" b="b"/>
              <a:pathLst>
                <a:path w="5" h="7">
                  <a:moveTo>
                    <a:pt x="1" y="3"/>
                  </a:moveTo>
                  <a:cubicBezTo>
                    <a:pt x="1" y="3"/>
                    <a:pt x="1" y="7"/>
                    <a:pt x="3" y="5"/>
                  </a:cubicBezTo>
                  <a:cubicBezTo>
                    <a:pt x="5" y="4"/>
                    <a:pt x="5" y="3"/>
                    <a:pt x="4" y="2"/>
                  </a:cubicBezTo>
                  <a:cubicBezTo>
                    <a:pt x="3" y="2"/>
                    <a:pt x="0" y="0"/>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4" name="Freeform 1015">
              <a:extLst>
                <a:ext uri="{FF2B5EF4-FFF2-40B4-BE49-F238E27FC236}">
                  <a16:creationId xmlns:a16="http://schemas.microsoft.com/office/drawing/2014/main" id="{580DA560-57CA-4B19-AAF7-CED3DDF87016}"/>
                </a:ext>
              </a:extLst>
            </p:cNvPr>
            <p:cNvSpPr>
              <a:spLocks/>
            </p:cNvSpPr>
            <p:nvPr/>
          </p:nvSpPr>
          <p:spPr bwMode="auto">
            <a:xfrm>
              <a:off x="3657" y="1883"/>
              <a:ext cx="83" cy="164"/>
            </a:xfrm>
            <a:custGeom>
              <a:avLst/>
              <a:gdLst>
                <a:gd name="T0" fmla="*/ 12 w 60"/>
                <a:gd name="T1" fmla="*/ 17 h 119"/>
                <a:gd name="T2" fmla="*/ 12 w 60"/>
                <a:gd name="T3" fmla="*/ 23 h 119"/>
                <a:gd name="T4" fmla="*/ 14 w 60"/>
                <a:gd name="T5" fmla="*/ 34 h 119"/>
                <a:gd name="T6" fmla="*/ 11 w 60"/>
                <a:gd name="T7" fmla="*/ 45 h 119"/>
                <a:gd name="T8" fmla="*/ 2 w 60"/>
                <a:gd name="T9" fmla="*/ 54 h 119"/>
                <a:gd name="T10" fmla="*/ 2 w 60"/>
                <a:gd name="T11" fmla="*/ 62 h 119"/>
                <a:gd name="T12" fmla="*/ 4 w 60"/>
                <a:gd name="T13" fmla="*/ 67 h 119"/>
                <a:gd name="T14" fmla="*/ 13 w 60"/>
                <a:gd name="T15" fmla="*/ 82 h 119"/>
                <a:gd name="T16" fmla="*/ 24 w 60"/>
                <a:gd name="T17" fmla="*/ 91 h 119"/>
                <a:gd name="T18" fmla="*/ 33 w 60"/>
                <a:gd name="T19" fmla="*/ 118 h 119"/>
                <a:gd name="T20" fmla="*/ 40 w 60"/>
                <a:gd name="T21" fmla="*/ 111 h 119"/>
                <a:gd name="T22" fmla="*/ 41 w 60"/>
                <a:gd name="T23" fmla="*/ 97 h 119"/>
                <a:gd name="T24" fmla="*/ 45 w 60"/>
                <a:gd name="T25" fmla="*/ 92 h 119"/>
                <a:gd name="T26" fmla="*/ 50 w 60"/>
                <a:gd name="T27" fmla="*/ 88 h 119"/>
                <a:gd name="T28" fmla="*/ 59 w 60"/>
                <a:gd name="T29" fmla="*/ 84 h 119"/>
                <a:gd name="T30" fmla="*/ 60 w 60"/>
                <a:gd name="T31" fmla="*/ 71 h 119"/>
                <a:gd name="T32" fmla="*/ 54 w 60"/>
                <a:gd name="T33" fmla="*/ 69 h 119"/>
                <a:gd name="T34" fmla="*/ 52 w 60"/>
                <a:gd name="T35" fmla="*/ 63 h 119"/>
                <a:gd name="T36" fmla="*/ 48 w 60"/>
                <a:gd name="T37" fmla="*/ 64 h 119"/>
                <a:gd name="T38" fmla="*/ 39 w 60"/>
                <a:gd name="T39" fmla="*/ 59 h 119"/>
                <a:gd name="T40" fmla="*/ 49 w 60"/>
                <a:gd name="T41" fmla="*/ 44 h 119"/>
                <a:gd name="T42" fmla="*/ 54 w 60"/>
                <a:gd name="T43" fmla="*/ 35 h 119"/>
                <a:gd name="T44" fmla="*/ 51 w 60"/>
                <a:gd name="T45" fmla="*/ 30 h 119"/>
                <a:gd name="T46" fmla="*/ 47 w 60"/>
                <a:gd name="T47" fmla="*/ 16 h 119"/>
                <a:gd name="T48" fmla="*/ 53 w 60"/>
                <a:gd name="T49" fmla="*/ 5 h 119"/>
                <a:gd name="T50" fmla="*/ 47 w 60"/>
                <a:gd name="T51" fmla="*/ 9 h 119"/>
                <a:gd name="T52" fmla="*/ 42 w 60"/>
                <a:gd name="T53" fmla="*/ 10 h 119"/>
                <a:gd name="T54" fmla="*/ 40 w 60"/>
                <a:gd name="T55" fmla="*/ 4 h 119"/>
                <a:gd name="T56" fmla="*/ 34 w 60"/>
                <a:gd name="T57" fmla="*/ 2 h 119"/>
                <a:gd name="T58" fmla="*/ 23 w 60"/>
                <a:gd name="T59" fmla="*/ 5 h 119"/>
                <a:gd name="T60" fmla="*/ 17 w 60"/>
                <a:gd name="T61" fmla="*/ 7 h 119"/>
                <a:gd name="T62" fmla="*/ 11 w 60"/>
                <a:gd name="T63" fmla="*/ 1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119">
                  <a:moveTo>
                    <a:pt x="11" y="15"/>
                  </a:moveTo>
                  <a:cubicBezTo>
                    <a:pt x="11" y="16"/>
                    <a:pt x="12" y="17"/>
                    <a:pt x="12" y="17"/>
                  </a:cubicBezTo>
                  <a:cubicBezTo>
                    <a:pt x="12" y="17"/>
                    <a:pt x="13" y="18"/>
                    <a:pt x="13" y="18"/>
                  </a:cubicBezTo>
                  <a:cubicBezTo>
                    <a:pt x="13" y="19"/>
                    <a:pt x="12" y="23"/>
                    <a:pt x="12" y="23"/>
                  </a:cubicBezTo>
                  <a:cubicBezTo>
                    <a:pt x="12" y="23"/>
                    <a:pt x="12" y="24"/>
                    <a:pt x="12" y="27"/>
                  </a:cubicBezTo>
                  <a:cubicBezTo>
                    <a:pt x="13" y="30"/>
                    <a:pt x="13" y="33"/>
                    <a:pt x="14" y="34"/>
                  </a:cubicBezTo>
                  <a:cubicBezTo>
                    <a:pt x="14" y="34"/>
                    <a:pt x="15" y="37"/>
                    <a:pt x="14" y="39"/>
                  </a:cubicBezTo>
                  <a:cubicBezTo>
                    <a:pt x="12" y="42"/>
                    <a:pt x="12" y="44"/>
                    <a:pt x="11" y="45"/>
                  </a:cubicBezTo>
                  <a:cubicBezTo>
                    <a:pt x="11" y="46"/>
                    <a:pt x="9" y="48"/>
                    <a:pt x="8" y="49"/>
                  </a:cubicBezTo>
                  <a:cubicBezTo>
                    <a:pt x="7" y="49"/>
                    <a:pt x="2" y="54"/>
                    <a:pt x="2" y="54"/>
                  </a:cubicBezTo>
                  <a:cubicBezTo>
                    <a:pt x="2" y="54"/>
                    <a:pt x="0" y="55"/>
                    <a:pt x="0" y="56"/>
                  </a:cubicBezTo>
                  <a:cubicBezTo>
                    <a:pt x="1" y="57"/>
                    <a:pt x="1" y="61"/>
                    <a:pt x="2" y="62"/>
                  </a:cubicBezTo>
                  <a:cubicBezTo>
                    <a:pt x="2" y="64"/>
                    <a:pt x="2" y="65"/>
                    <a:pt x="3" y="66"/>
                  </a:cubicBezTo>
                  <a:cubicBezTo>
                    <a:pt x="3" y="66"/>
                    <a:pt x="3" y="67"/>
                    <a:pt x="4" y="67"/>
                  </a:cubicBezTo>
                  <a:cubicBezTo>
                    <a:pt x="5" y="68"/>
                    <a:pt x="12" y="74"/>
                    <a:pt x="12" y="80"/>
                  </a:cubicBezTo>
                  <a:cubicBezTo>
                    <a:pt x="12" y="80"/>
                    <a:pt x="12" y="81"/>
                    <a:pt x="13" y="82"/>
                  </a:cubicBezTo>
                  <a:cubicBezTo>
                    <a:pt x="14" y="83"/>
                    <a:pt x="23" y="90"/>
                    <a:pt x="23" y="90"/>
                  </a:cubicBezTo>
                  <a:cubicBezTo>
                    <a:pt x="23" y="90"/>
                    <a:pt x="24" y="90"/>
                    <a:pt x="24" y="91"/>
                  </a:cubicBezTo>
                  <a:cubicBezTo>
                    <a:pt x="24" y="92"/>
                    <a:pt x="29" y="113"/>
                    <a:pt x="30" y="119"/>
                  </a:cubicBezTo>
                  <a:cubicBezTo>
                    <a:pt x="31" y="119"/>
                    <a:pt x="32" y="118"/>
                    <a:pt x="33" y="118"/>
                  </a:cubicBezTo>
                  <a:cubicBezTo>
                    <a:pt x="34" y="117"/>
                    <a:pt x="36" y="116"/>
                    <a:pt x="37" y="115"/>
                  </a:cubicBezTo>
                  <a:cubicBezTo>
                    <a:pt x="38" y="114"/>
                    <a:pt x="38" y="113"/>
                    <a:pt x="40" y="111"/>
                  </a:cubicBezTo>
                  <a:cubicBezTo>
                    <a:pt x="42" y="109"/>
                    <a:pt x="42" y="108"/>
                    <a:pt x="41" y="105"/>
                  </a:cubicBezTo>
                  <a:cubicBezTo>
                    <a:pt x="40" y="102"/>
                    <a:pt x="41" y="99"/>
                    <a:pt x="41" y="97"/>
                  </a:cubicBezTo>
                  <a:cubicBezTo>
                    <a:pt x="41" y="95"/>
                    <a:pt x="42" y="95"/>
                    <a:pt x="43" y="95"/>
                  </a:cubicBezTo>
                  <a:cubicBezTo>
                    <a:pt x="43" y="95"/>
                    <a:pt x="44" y="94"/>
                    <a:pt x="45" y="92"/>
                  </a:cubicBezTo>
                  <a:cubicBezTo>
                    <a:pt x="46" y="90"/>
                    <a:pt x="47" y="91"/>
                    <a:pt x="47" y="91"/>
                  </a:cubicBezTo>
                  <a:cubicBezTo>
                    <a:pt x="48" y="92"/>
                    <a:pt x="49" y="89"/>
                    <a:pt x="50" y="88"/>
                  </a:cubicBezTo>
                  <a:cubicBezTo>
                    <a:pt x="50" y="87"/>
                    <a:pt x="52" y="87"/>
                    <a:pt x="52" y="87"/>
                  </a:cubicBezTo>
                  <a:cubicBezTo>
                    <a:pt x="53" y="86"/>
                    <a:pt x="58" y="84"/>
                    <a:pt x="59" y="84"/>
                  </a:cubicBezTo>
                  <a:cubicBezTo>
                    <a:pt x="60" y="83"/>
                    <a:pt x="60" y="82"/>
                    <a:pt x="60" y="82"/>
                  </a:cubicBezTo>
                  <a:cubicBezTo>
                    <a:pt x="60" y="71"/>
                    <a:pt x="60" y="71"/>
                    <a:pt x="60" y="71"/>
                  </a:cubicBezTo>
                  <a:cubicBezTo>
                    <a:pt x="59" y="71"/>
                    <a:pt x="59" y="71"/>
                    <a:pt x="59" y="71"/>
                  </a:cubicBezTo>
                  <a:cubicBezTo>
                    <a:pt x="57" y="70"/>
                    <a:pt x="53" y="70"/>
                    <a:pt x="54" y="69"/>
                  </a:cubicBezTo>
                  <a:cubicBezTo>
                    <a:pt x="55" y="68"/>
                    <a:pt x="54" y="69"/>
                    <a:pt x="54" y="67"/>
                  </a:cubicBezTo>
                  <a:cubicBezTo>
                    <a:pt x="54" y="65"/>
                    <a:pt x="53" y="63"/>
                    <a:pt x="52" y="63"/>
                  </a:cubicBezTo>
                  <a:cubicBezTo>
                    <a:pt x="50" y="63"/>
                    <a:pt x="52" y="64"/>
                    <a:pt x="51" y="65"/>
                  </a:cubicBezTo>
                  <a:cubicBezTo>
                    <a:pt x="49" y="65"/>
                    <a:pt x="47" y="66"/>
                    <a:pt x="48" y="64"/>
                  </a:cubicBezTo>
                  <a:cubicBezTo>
                    <a:pt x="48" y="61"/>
                    <a:pt x="48" y="62"/>
                    <a:pt x="47" y="62"/>
                  </a:cubicBezTo>
                  <a:cubicBezTo>
                    <a:pt x="46" y="62"/>
                    <a:pt x="43" y="63"/>
                    <a:pt x="39" y="59"/>
                  </a:cubicBezTo>
                  <a:cubicBezTo>
                    <a:pt x="39" y="59"/>
                    <a:pt x="36" y="55"/>
                    <a:pt x="39" y="52"/>
                  </a:cubicBezTo>
                  <a:cubicBezTo>
                    <a:pt x="43" y="50"/>
                    <a:pt x="47" y="47"/>
                    <a:pt x="49" y="44"/>
                  </a:cubicBezTo>
                  <a:cubicBezTo>
                    <a:pt x="52" y="41"/>
                    <a:pt x="52" y="39"/>
                    <a:pt x="53" y="38"/>
                  </a:cubicBezTo>
                  <a:cubicBezTo>
                    <a:pt x="54" y="37"/>
                    <a:pt x="55" y="37"/>
                    <a:pt x="54" y="35"/>
                  </a:cubicBezTo>
                  <a:cubicBezTo>
                    <a:pt x="53" y="33"/>
                    <a:pt x="53" y="32"/>
                    <a:pt x="53" y="32"/>
                  </a:cubicBezTo>
                  <a:cubicBezTo>
                    <a:pt x="53" y="31"/>
                    <a:pt x="52" y="30"/>
                    <a:pt x="51" y="30"/>
                  </a:cubicBezTo>
                  <a:cubicBezTo>
                    <a:pt x="50" y="29"/>
                    <a:pt x="43" y="25"/>
                    <a:pt x="44" y="20"/>
                  </a:cubicBezTo>
                  <a:cubicBezTo>
                    <a:pt x="44" y="20"/>
                    <a:pt x="44" y="18"/>
                    <a:pt x="47" y="16"/>
                  </a:cubicBezTo>
                  <a:cubicBezTo>
                    <a:pt x="51" y="15"/>
                    <a:pt x="51" y="13"/>
                    <a:pt x="52" y="12"/>
                  </a:cubicBezTo>
                  <a:cubicBezTo>
                    <a:pt x="52" y="11"/>
                    <a:pt x="55" y="8"/>
                    <a:pt x="53" y="5"/>
                  </a:cubicBezTo>
                  <a:cubicBezTo>
                    <a:pt x="53" y="5"/>
                    <a:pt x="52" y="4"/>
                    <a:pt x="50" y="7"/>
                  </a:cubicBezTo>
                  <a:cubicBezTo>
                    <a:pt x="50" y="7"/>
                    <a:pt x="48" y="8"/>
                    <a:pt x="47" y="9"/>
                  </a:cubicBezTo>
                  <a:cubicBezTo>
                    <a:pt x="46" y="9"/>
                    <a:pt x="45" y="9"/>
                    <a:pt x="45" y="10"/>
                  </a:cubicBezTo>
                  <a:cubicBezTo>
                    <a:pt x="45" y="10"/>
                    <a:pt x="44" y="11"/>
                    <a:pt x="42" y="10"/>
                  </a:cubicBezTo>
                  <a:cubicBezTo>
                    <a:pt x="40" y="10"/>
                    <a:pt x="42" y="10"/>
                    <a:pt x="42" y="9"/>
                  </a:cubicBezTo>
                  <a:cubicBezTo>
                    <a:pt x="42" y="8"/>
                    <a:pt x="42" y="7"/>
                    <a:pt x="40" y="4"/>
                  </a:cubicBezTo>
                  <a:cubicBezTo>
                    <a:pt x="39" y="1"/>
                    <a:pt x="37" y="1"/>
                    <a:pt x="36" y="2"/>
                  </a:cubicBezTo>
                  <a:cubicBezTo>
                    <a:pt x="35" y="3"/>
                    <a:pt x="35" y="4"/>
                    <a:pt x="34" y="2"/>
                  </a:cubicBezTo>
                  <a:cubicBezTo>
                    <a:pt x="33" y="0"/>
                    <a:pt x="32" y="1"/>
                    <a:pt x="30" y="1"/>
                  </a:cubicBezTo>
                  <a:cubicBezTo>
                    <a:pt x="28" y="2"/>
                    <a:pt x="25" y="3"/>
                    <a:pt x="23" y="5"/>
                  </a:cubicBezTo>
                  <a:cubicBezTo>
                    <a:pt x="21" y="6"/>
                    <a:pt x="20" y="6"/>
                    <a:pt x="19" y="7"/>
                  </a:cubicBezTo>
                  <a:cubicBezTo>
                    <a:pt x="18" y="7"/>
                    <a:pt x="18" y="7"/>
                    <a:pt x="17" y="7"/>
                  </a:cubicBezTo>
                  <a:cubicBezTo>
                    <a:pt x="17" y="7"/>
                    <a:pt x="17" y="7"/>
                    <a:pt x="16" y="7"/>
                  </a:cubicBezTo>
                  <a:cubicBezTo>
                    <a:pt x="11" y="14"/>
                    <a:pt x="11" y="14"/>
                    <a:pt x="11" y="14"/>
                  </a:cubicBezTo>
                  <a:cubicBezTo>
                    <a:pt x="11" y="14"/>
                    <a:pt x="10" y="15"/>
                    <a:pt x="11" y="1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5" name="Freeform 1016">
              <a:extLst>
                <a:ext uri="{FF2B5EF4-FFF2-40B4-BE49-F238E27FC236}">
                  <a16:creationId xmlns:a16="http://schemas.microsoft.com/office/drawing/2014/main" id="{D683E399-2310-4673-A19D-375BA602A526}"/>
                </a:ext>
              </a:extLst>
            </p:cNvPr>
            <p:cNvSpPr>
              <a:spLocks/>
            </p:cNvSpPr>
            <p:nvPr/>
          </p:nvSpPr>
          <p:spPr bwMode="auto">
            <a:xfrm>
              <a:off x="4180" y="2023"/>
              <a:ext cx="8" cy="3"/>
            </a:xfrm>
            <a:custGeom>
              <a:avLst/>
              <a:gdLst>
                <a:gd name="T0" fmla="*/ 0 w 6"/>
                <a:gd name="T1" fmla="*/ 2 h 2"/>
                <a:gd name="T2" fmla="*/ 3 w 6"/>
                <a:gd name="T3" fmla="*/ 1 h 2"/>
                <a:gd name="T4" fmla="*/ 0 w 6"/>
                <a:gd name="T5" fmla="*/ 2 h 2"/>
              </a:gdLst>
              <a:ahLst/>
              <a:cxnLst>
                <a:cxn ang="0">
                  <a:pos x="T0" y="T1"/>
                </a:cxn>
                <a:cxn ang="0">
                  <a:pos x="T2" y="T3"/>
                </a:cxn>
                <a:cxn ang="0">
                  <a:pos x="T4" y="T5"/>
                </a:cxn>
              </a:cxnLst>
              <a:rect l="0" t="0" r="r" b="b"/>
              <a:pathLst>
                <a:path w="6" h="2">
                  <a:moveTo>
                    <a:pt x="0" y="2"/>
                  </a:moveTo>
                  <a:cubicBezTo>
                    <a:pt x="0" y="2"/>
                    <a:pt x="6" y="1"/>
                    <a:pt x="3" y="1"/>
                  </a:cubicBezTo>
                  <a:cubicBezTo>
                    <a:pt x="1" y="0"/>
                    <a:pt x="0" y="2"/>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6" name="Freeform 1017">
              <a:extLst>
                <a:ext uri="{FF2B5EF4-FFF2-40B4-BE49-F238E27FC236}">
                  <a16:creationId xmlns:a16="http://schemas.microsoft.com/office/drawing/2014/main" id="{F72AFBF3-6C52-4991-8580-A39599BD7A80}"/>
                </a:ext>
              </a:extLst>
            </p:cNvPr>
            <p:cNvSpPr>
              <a:spLocks/>
            </p:cNvSpPr>
            <p:nvPr/>
          </p:nvSpPr>
          <p:spPr bwMode="auto">
            <a:xfrm>
              <a:off x="4010" y="2015"/>
              <a:ext cx="228" cy="217"/>
            </a:xfrm>
            <a:custGeom>
              <a:avLst/>
              <a:gdLst>
                <a:gd name="T0" fmla="*/ 4 w 165"/>
                <a:gd name="T1" fmla="*/ 19 h 158"/>
                <a:gd name="T2" fmla="*/ 1 w 165"/>
                <a:gd name="T3" fmla="*/ 25 h 158"/>
                <a:gd name="T4" fmla="*/ 3 w 165"/>
                <a:gd name="T5" fmla="*/ 36 h 158"/>
                <a:gd name="T6" fmla="*/ 5 w 165"/>
                <a:gd name="T7" fmla="*/ 70 h 158"/>
                <a:gd name="T8" fmla="*/ 5 w 165"/>
                <a:gd name="T9" fmla="*/ 154 h 158"/>
                <a:gd name="T10" fmla="*/ 99 w 165"/>
                <a:gd name="T11" fmla="*/ 153 h 158"/>
                <a:gd name="T12" fmla="*/ 101 w 165"/>
                <a:gd name="T13" fmla="*/ 153 h 158"/>
                <a:gd name="T14" fmla="*/ 126 w 165"/>
                <a:gd name="T15" fmla="*/ 154 h 158"/>
                <a:gd name="T16" fmla="*/ 132 w 165"/>
                <a:gd name="T17" fmla="*/ 158 h 158"/>
                <a:gd name="T18" fmla="*/ 139 w 165"/>
                <a:gd name="T19" fmla="*/ 157 h 158"/>
                <a:gd name="T20" fmla="*/ 147 w 165"/>
                <a:gd name="T21" fmla="*/ 150 h 158"/>
                <a:gd name="T22" fmla="*/ 155 w 165"/>
                <a:gd name="T23" fmla="*/ 140 h 158"/>
                <a:gd name="T24" fmla="*/ 163 w 165"/>
                <a:gd name="T25" fmla="*/ 136 h 158"/>
                <a:gd name="T26" fmla="*/ 162 w 165"/>
                <a:gd name="T27" fmla="*/ 123 h 158"/>
                <a:gd name="T28" fmla="*/ 160 w 165"/>
                <a:gd name="T29" fmla="*/ 120 h 158"/>
                <a:gd name="T30" fmla="*/ 139 w 165"/>
                <a:gd name="T31" fmla="*/ 82 h 158"/>
                <a:gd name="T32" fmla="*/ 138 w 165"/>
                <a:gd name="T33" fmla="*/ 74 h 158"/>
                <a:gd name="T34" fmla="*/ 130 w 165"/>
                <a:gd name="T35" fmla="*/ 59 h 158"/>
                <a:gd name="T36" fmla="*/ 116 w 165"/>
                <a:gd name="T37" fmla="*/ 37 h 158"/>
                <a:gd name="T38" fmla="*/ 116 w 165"/>
                <a:gd name="T39" fmla="*/ 29 h 158"/>
                <a:gd name="T40" fmla="*/ 118 w 165"/>
                <a:gd name="T41" fmla="*/ 30 h 158"/>
                <a:gd name="T42" fmla="*/ 123 w 165"/>
                <a:gd name="T43" fmla="*/ 40 h 158"/>
                <a:gd name="T44" fmla="*/ 132 w 165"/>
                <a:gd name="T45" fmla="*/ 56 h 158"/>
                <a:gd name="T46" fmla="*/ 143 w 165"/>
                <a:gd name="T47" fmla="*/ 61 h 158"/>
                <a:gd name="T48" fmla="*/ 150 w 165"/>
                <a:gd name="T49" fmla="*/ 41 h 158"/>
                <a:gd name="T50" fmla="*/ 144 w 165"/>
                <a:gd name="T51" fmla="*/ 13 h 158"/>
                <a:gd name="T52" fmla="*/ 142 w 165"/>
                <a:gd name="T53" fmla="*/ 5 h 158"/>
                <a:gd name="T54" fmla="*/ 120 w 165"/>
                <a:gd name="T55" fmla="*/ 10 h 158"/>
                <a:gd name="T56" fmla="*/ 113 w 165"/>
                <a:gd name="T57" fmla="*/ 7 h 158"/>
                <a:gd name="T58" fmla="*/ 110 w 165"/>
                <a:gd name="T59" fmla="*/ 9 h 158"/>
                <a:gd name="T60" fmla="*/ 106 w 165"/>
                <a:gd name="T61" fmla="*/ 2 h 158"/>
                <a:gd name="T62" fmla="*/ 92 w 165"/>
                <a:gd name="T63" fmla="*/ 2 h 158"/>
                <a:gd name="T64" fmla="*/ 83 w 165"/>
                <a:gd name="T65" fmla="*/ 5 h 158"/>
                <a:gd name="T66" fmla="*/ 83 w 165"/>
                <a:gd name="T67" fmla="*/ 7 h 158"/>
                <a:gd name="T68" fmla="*/ 67 w 165"/>
                <a:gd name="T69" fmla="*/ 13 h 158"/>
                <a:gd name="T70" fmla="*/ 54 w 165"/>
                <a:gd name="T71" fmla="*/ 10 h 158"/>
                <a:gd name="T72" fmla="*/ 31 w 165"/>
                <a:gd name="T73" fmla="*/ 3 h 158"/>
                <a:gd name="T74" fmla="*/ 7 w 165"/>
                <a:gd name="T75"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5" h="158">
                  <a:moveTo>
                    <a:pt x="3" y="7"/>
                  </a:moveTo>
                  <a:cubicBezTo>
                    <a:pt x="3" y="11"/>
                    <a:pt x="6" y="16"/>
                    <a:pt x="4" y="19"/>
                  </a:cubicBezTo>
                  <a:cubicBezTo>
                    <a:pt x="2" y="22"/>
                    <a:pt x="1" y="23"/>
                    <a:pt x="1" y="23"/>
                  </a:cubicBezTo>
                  <a:cubicBezTo>
                    <a:pt x="1" y="23"/>
                    <a:pt x="0" y="24"/>
                    <a:pt x="1" y="25"/>
                  </a:cubicBezTo>
                  <a:cubicBezTo>
                    <a:pt x="2" y="27"/>
                    <a:pt x="2" y="31"/>
                    <a:pt x="3" y="32"/>
                  </a:cubicBezTo>
                  <a:cubicBezTo>
                    <a:pt x="3" y="34"/>
                    <a:pt x="3" y="35"/>
                    <a:pt x="3" y="36"/>
                  </a:cubicBezTo>
                  <a:cubicBezTo>
                    <a:pt x="4" y="36"/>
                    <a:pt x="4" y="38"/>
                    <a:pt x="4" y="39"/>
                  </a:cubicBezTo>
                  <a:cubicBezTo>
                    <a:pt x="4" y="40"/>
                    <a:pt x="5" y="70"/>
                    <a:pt x="5" y="70"/>
                  </a:cubicBezTo>
                  <a:cubicBezTo>
                    <a:pt x="5" y="109"/>
                    <a:pt x="5" y="109"/>
                    <a:pt x="5" y="109"/>
                  </a:cubicBezTo>
                  <a:cubicBezTo>
                    <a:pt x="5" y="154"/>
                    <a:pt x="5" y="154"/>
                    <a:pt x="5" y="154"/>
                  </a:cubicBezTo>
                  <a:cubicBezTo>
                    <a:pt x="98" y="153"/>
                    <a:pt x="98" y="153"/>
                    <a:pt x="98" y="153"/>
                  </a:cubicBezTo>
                  <a:cubicBezTo>
                    <a:pt x="98" y="153"/>
                    <a:pt x="99" y="153"/>
                    <a:pt x="99" y="153"/>
                  </a:cubicBezTo>
                  <a:cubicBezTo>
                    <a:pt x="99" y="152"/>
                    <a:pt x="101" y="150"/>
                    <a:pt x="101" y="152"/>
                  </a:cubicBezTo>
                  <a:cubicBezTo>
                    <a:pt x="101" y="153"/>
                    <a:pt x="101" y="153"/>
                    <a:pt x="101" y="153"/>
                  </a:cubicBezTo>
                  <a:cubicBezTo>
                    <a:pt x="101" y="153"/>
                    <a:pt x="101" y="154"/>
                    <a:pt x="102" y="154"/>
                  </a:cubicBezTo>
                  <a:cubicBezTo>
                    <a:pt x="102" y="154"/>
                    <a:pt x="126" y="154"/>
                    <a:pt x="126" y="154"/>
                  </a:cubicBezTo>
                  <a:cubicBezTo>
                    <a:pt x="126" y="154"/>
                    <a:pt x="127" y="154"/>
                    <a:pt x="127" y="154"/>
                  </a:cubicBezTo>
                  <a:cubicBezTo>
                    <a:pt x="127" y="155"/>
                    <a:pt x="132" y="158"/>
                    <a:pt x="132" y="158"/>
                  </a:cubicBezTo>
                  <a:cubicBezTo>
                    <a:pt x="132" y="158"/>
                    <a:pt x="132" y="158"/>
                    <a:pt x="133" y="158"/>
                  </a:cubicBezTo>
                  <a:cubicBezTo>
                    <a:pt x="134" y="158"/>
                    <a:pt x="138" y="158"/>
                    <a:pt x="139" y="157"/>
                  </a:cubicBezTo>
                  <a:cubicBezTo>
                    <a:pt x="140" y="155"/>
                    <a:pt x="140" y="152"/>
                    <a:pt x="142" y="151"/>
                  </a:cubicBezTo>
                  <a:cubicBezTo>
                    <a:pt x="143" y="151"/>
                    <a:pt x="147" y="150"/>
                    <a:pt x="147" y="150"/>
                  </a:cubicBezTo>
                  <a:cubicBezTo>
                    <a:pt x="148" y="149"/>
                    <a:pt x="150" y="148"/>
                    <a:pt x="151" y="145"/>
                  </a:cubicBezTo>
                  <a:cubicBezTo>
                    <a:pt x="152" y="141"/>
                    <a:pt x="153" y="141"/>
                    <a:pt x="155" y="140"/>
                  </a:cubicBezTo>
                  <a:cubicBezTo>
                    <a:pt x="156" y="140"/>
                    <a:pt x="158" y="139"/>
                    <a:pt x="158" y="139"/>
                  </a:cubicBezTo>
                  <a:cubicBezTo>
                    <a:pt x="159" y="139"/>
                    <a:pt x="161" y="137"/>
                    <a:pt x="163" y="136"/>
                  </a:cubicBezTo>
                  <a:cubicBezTo>
                    <a:pt x="163" y="136"/>
                    <a:pt x="162" y="135"/>
                    <a:pt x="162" y="135"/>
                  </a:cubicBezTo>
                  <a:cubicBezTo>
                    <a:pt x="161" y="126"/>
                    <a:pt x="160" y="123"/>
                    <a:pt x="162" y="123"/>
                  </a:cubicBezTo>
                  <a:cubicBezTo>
                    <a:pt x="165" y="124"/>
                    <a:pt x="164" y="123"/>
                    <a:pt x="163" y="122"/>
                  </a:cubicBezTo>
                  <a:cubicBezTo>
                    <a:pt x="162" y="121"/>
                    <a:pt x="161" y="121"/>
                    <a:pt x="160" y="120"/>
                  </a:cubicBezTo>
                  <a:cubicBezTo>
                    <a:pt x="159" y="118"/>
                    <a:pt x="153" y="110"/>
                    <a:pt x="149" y="101"/>
                  </a:cubicBezTo>
                  <a:cubicBezTo>
                    <a:pt x="145" y="92"/>
                    <a:pt x="139" y="82"/>
                    <a:pt x="139" y="82"/>
                  </a:cubicBezTo>
                  <a:cubicBezTo>
                    <a:pt x="139" y="82"/>
                    <a:pt x="138" y="81"/>
                    <a:pt x="138" y="80"/>
                  </a:cubicBezTo>
                  <a:cubicBezTo>
                    <a:pt x="138" y="79"/>
                    <a:pt x="139" y="76"/>
                    <a:pt x="138" y="74"/>
                  </a:cubicBezTo>
                  <a:cubicBezTo>
                    <a:pt x="137" y="72"/>
                    <a:pt x="133" y="65"/>
                    <a:pt x="133" y="64"/>
                  </a:cubicBezTo>
                  <a:cubicBezTo>
                    <a:pt x="133" y="63"/>
                    <a:pt x="132" y="61"/>
                    <a:pt x="130" y="59"/>
                  </a:cubicBezTo>
                  <a:cubicBezTo>
                    <a:pt x="128" y="57"/>
                    <a:pt x="122" y="51"/>
                    <a:pt x="121" y="46"/>
                  </a:cubicBezTo>
                  <a:cubicBezTo>
                    <a:pt x="119" y="42"/>
                    <a:pt x="118" y="39"/>
                    <a:pt x="116" y="37"/>
                  </a:cubicBezTo>
                  <a:cubicBezTo>
                    <a:pt x="114" y="35"/>
                    <a:pt x="114" y="33"/>
                    <a:pt x="115" y="31"/>
                  </a:cubicBezTo>
                  <a:cubicBezTo>
                    <a:pt x="116" y="30"/>
                    <a:pt x="116" y="30"/>
                    <a:pt x="116" y="29"/>
                  </a:cubicBezTo>
                  <a:cubicBezTo>
                    <a:pt x="116" y="29"/>
                    <a:pt x="116" y="28"/>
                    <a:pt x="117" y="28"/>
                  </a:cubicBezTo>
                  <a:cubicBezTo>
                    <a:pt x="117" y="28"/>
                    <a:pt x="118" y="29"/>
                    <a:pt x="118" y="30"/>
                  </a:cubicBezTo>
                  <a:cubicBezTo>
                    <a:pt x="119" y="31"/>
                    <a:pt x="120" y="36"/>
                    <a:pt x="120" y="37"/>
                  </a:cubicBezTo>
                  <a:cubicBezTo>
                    <a:pt x="120" y="37"/>
                    <a:pt x="122" y="39"/>
                    <a:pt x="123" y="40"/>
                  </a:cubicBezTo>
                  <a:cubicBezTo>
                    <a:pt x="125" y="41"/>
                    <a:pt x="127" y="43"/>
                    <a:pt x="127" y="47"/>
                  </a:cubicBezTo>
                  <a:cubicBezTo>
                    <a:pt x="127" y="51"/>
                    <a:pt x="129" y="53"/>
                    <a:pt x="132" y="56"/>
                  </a:cubicBezTo>
                  <a:cubicBezTo>
                    <a:pt x="135" y="58"/>
                    <a:pt x="139" y="62"/>
                    <a:pt x="140" y="62"/>
                  </a:cubicBezTo>
                  <a:cubicBezTo>
                    <a:pt x="141" y="63"/>
                    <a:pt x="143" y="64"/>
                    <a:pt x="143" y="61"/>
                  </a:cubicBezTo>
                  <a:cubicBezTo>
                    <a:pt x="144" y="59"/>
                    <a:pt x="145" y="55"/>
                    <a:pt x="146" y="53"/>
                  </a:cubicBezTo>
                  <a:cubicBezTo>
                    <a:pt x="146" y="53"/>
                    <a:pt x="149" y="43"/>
                    <a:pt x="150" y="41"/>
                  </a:cubicBezTo>
                  <a:cubicBezTo>
                    <a:pt x="150" y="39"/>
                    <a:pt x="151" y="37"/>
                    <a:pt x="152" y="35"/>
                  </a:cubicBezTo>
                  <a:cubicBezTo>
                    <a:pt x="150" y="31"/>
                    <a:pt x="145" y="15"/>
                    <a:pt x="144" y="13"/>
                  </a:cubicBezTo>
                  <a:cubicBezTo>
                    <a:pt x="144" y="11"/>
                    <a:pt x="142" y="8"/>
                    <a:pt x="142" y="5"/>
                  </a:cubicBezTo>
                  <a:cubicBezTo>
                    <a:pt x="142" y="5"/>
                    <a:pt x="142" y="5"/>
                    <a:pt x="142" y="5"/>
                  </a:cubicBezTo>
                  <a:cubicBezTo>
                    <a:pt x="141" y="6"/>
                    <a:pt x="138" y="7"/>
                    <a:pt x="136" y="8"/>
                  </a:cubicBezTo>
                  <a:cubicBezTo>
                    <a:pt x="134" y="9"/>
                    <a:pt x="123" y="10"/>
                    <a:pt x="120" y="10"/>
                  </a:cubicBezTo>
                  <a:cubicBezTo>
                    <a:pt x="117" y="10"/>
                    <a:pt x="117" y="9"/>
                    <a:pt x="115" y="7"/>
                  </a:cubicBezTo>
                  <a:cubicBezTo>
                    <a:pt x="113" y="6"/>
                    <a:pt x="112" y="5"/>
                    <a:pt x="113" y="7"/>
                  </a:cubicBezTo>
                  <a:cubicBezTo>
                    <a:pt x="114" y="8"/>
                    <a:pt x="113" y="8"/>
                    <a:pt x="112" y="9"/>
                  </a:cubicBezTo>
                  <a:cubicBezTo>
                    <a:pt x="112" y="9"/>
                    <a:pt x="111" y="9"/>
                    <a:pt x="110" y="9"/>
                  </a:cubicBezTo>
                  <a:cubicBezTo>
                    <a:pt x="109" y="8"/>
                    <a:pt x="105" y="7"/>
                    <a:pt x="106" y="5"/>
                  </a:cubicBezTo>
                  <a:cubicBezTo>
                    <a:pt x="107" y="2"/>
                    <a:pt x="109" y="1"/>
                    <a:pt x="106" y="2"/>
                  </a:cubicBezTo>
                  <a:cubicBezTo>
                    <a:pt x="102" y="4"/>
                    <a:pt x="101" y="3"/>
                    <a:pt x="99" y="2"/>
                  </a:cubicBezTo>
                  <a:cubicBezTo>
                    <a:pt x="97" y="1"/>
                    <a:pt x="95" y="0"/>
                    <a:pt x="92" y="2"/>
                  </a:cubicBezTo>
                  <a:cubicBezTo>
                    <a:pt x="88" y="3"/>
                    <a:pt x="89" y="2"/>
                    <a:pt x="86" y="3"/>
                  </a:cubicBezTo>
                  <a:cubicBezTo>
                    <a:pt x="83" y="5"/>
                    <a:pt x="83" y="5"/>
                    <a:pt x="83" y="5"/>
                  </a:cubicBezTo>
                  <a:cubicBezTo>
                    <a:pt x="82" y="6"/>
                    <a:pt x="82" y="6"/>
                    <a:pt x="83" y="6"/>
                  </a:cubicBezTo>
                  <a:cubicBezTo>
                    <a:pt x="84" y="6"/>
                    <a:pt x="83" y="7"/>
                    <a:pt x="83" y="7"/>
                  </a:cubicBezTo>
                  <a:cubicBezTo>
                    <a:pt x="82" y="6"/>
                    <a:pt x="81" y="6"/>
                    <a:pt x="80" y="6"/>
                  </a:cubicBezTo>
                  <a:cubicBezTo>
                    <a:pt x="80" y="7"/>
                    <a:pt x="70" y="13"/>
                    <a:pt x="67" y="13"/>
                  </a:cubicBezTo>
                  <a:cubicBezTo>
                    <a:pt x="64" y="13"/>
                    <a:pt x="64" y="13"/>
                    <a:pt x="62" y="12"/>
                  </a:cubicBezTo>
                  <a:cubicBezTo>
                    <a:pt x="61" y="11"/>
                    <a:pt x="58" y="10"/>
                    <a:pt x="54" y="10"/>
                  </a:cubicBezTo>
                  <a:cubicBezTo>
                    <a:pt x="50" y="9"/>
                    <a:pt x="44" y="8"/>
                    <a:pt x="41" y="7"/>
                  </a:cubicBezTo>
                  <a:cubicBezTo>
                    <a:pt x="39" y="6"/>
                    <a:pt x="36" y="5"/>
                    <a:pt x="31" y="3"/>
                  </a:cubicBezTo>
                  <a:cubicBezTo>
                    <a:pt x="26" y="2"/>
                    <a:pt x="20" y="0"/>
                    <a:pt x="16" y="1"/>
                  </a:cubicBezTo>
                  <a:cubicBezTo>
                    <a:pt x="12" y="2"/>
                    <a:pt x="9" y="4"/>
                    <a:pt x="7" y="0"/>
                  </a:cubicBezTo>
                  <a:cubicBezTo>
                    <a:pt x="5" y="1"/>
                    <a:pt x="2" y="4"/>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7" name="Freeform 1018">
              <a:extLst>
                <a:ext uri="{FF2B5EF4-FFF2-40B4-BE49-F238E27FC236}">
                  <a16:creationId xmlns:a16="http://schemas.microsoft.com/office/drawing/2014/main" id="{3788213B-AC91-474C-834C-54ABCC3351EA}"/>
                </a:ext>
              </a:extLst>
            </p:cNvPr>
            <p:cNvSpPr>
              <a:spLocks/>
            </p:cNvSpPr>
            <p:nvPr/>
          </p:nvSpPr>
          <p:spPr bwMode="auto">
            <a:xfrm>
              <a:off x="3963" y="1717"/>
              <a:ext cx="127" cy="73"/>
            </a:xfrm>
            <a:custGeom>
              <a:avLst/>
              <a:gdLst>
                <a:gd name="T0" fmla="*/ 72 w 92"/>
                <a:gd name="T1" fmla="*/ 2 h 53"/>
                <a:gd name="T2" fmla="*/ 59 w 92"/>
                <a:gd name="T3" fmla="*/ 4 h 53"/>
                <a:gd name="T4" fmla="*/ 49 w 92"/>
                <a:gd name="T5" fmla="*/ 10 h 53"/>
                <a:gd name="T6" fmla="*/ 45 w 92"/>
                <a:gd name="T7" fmla="*/ 11 h 53"/>
                <a:gd name="T8" fmla="*/ 33 w 92"/>
                <a:gd name="T9" fmla="*/ 9 h 53"/>
                <a:gd name="T10" fmla="*/ 29 w 92"/>
                <a:gd name="T11" fmla="*/ 10 h 53"/>
                <a:gd name="T12" fmla="*/ 24 w 92"/>
                <a:gd name="T13" fmla="*/ 9 h 53"/>
                <a:gd name="T14" fmla="*/ 11 w 92"/>
                <a:gd name="T15" fmla="*/ 8 h 53"/>
                <a:gd name="T16" fmla="*/ 9 w 92"/>
                <a:gd name="T17" fmla="*/ 3 h 53"/>
                <a:gd name="T18" fmla="*/ 4 w 92"/>
                <a:gd name="T19" fmla="*/ 0 h 53"/>
                <a:gd name="T20" fmla="*/ 1 w 92"/>
                <a:gd name="T21" fmla="*/ 11 h 53"/>
                <a:gd name="T22" fmla="*/ 9 w 92"/>
                <a:gd name="T23" fmla="*/ 19 h 53"/>
                <a:gd name="T24" fmla="*/ 1 w 92"/>
                <a:gd name="T25" fmla="*/ 27 h 53"/>
                <a:gd name="T26" fmla="*/ 1 w 92"/>
                <a:gd name="T27" fmla="*/ 30 h 53"/>
                <a:gd name="T28" fmla="*/ 0 w 92"/>
                <a:gd name="T29" fmla="*/ 34 h 53"/>
                <a:gd name="T30" fmla="*/ 6 w 92"/>
                <a:gd name="T31" fmla="*/ 41 h 53"/>
                <a:gd name="T32" fmla="*/ 9 w 92"/>
                <a:gd name="T33" fmla="*/ 46 h 53"/>
                <a:gd name="T34" fmla="*/ 15 w 92"/>
                <a:gd name="T35" fmla="*/ 51 h 53"/>
                <a:gd name="T36" fmla="*/ 29 w 92"/>
                <a:gd name="T37" fmla="*/ 48 h 53"/>
                <a:gd name="T38" fmla="*/ 37 w 92"/>
                <a:gd name="T39" fmla="*/ 52 h 53"/>
                <a:gd name="T40" fmla="*/ 42 w 92"/>
                <a:gd name="T41" fmla="*/ 53 h 53"/>
                <a:gd name="T42" fmla="*/ 54 w 92"/>
                <a:gd name="T43" fmla="*/ 52 h 53"/>
                <a:gd name="T44" fmla="*/ 55 w 92"/>
                <a:gd name="T45" fmla="*/ 47 h 53"/>
                <a:gd name="T46" fmla="*/ 59 w 92"/>
                <a:gd name="T47" fmla="*/ 45 h 53"/>
                <a:gd name="T48" fmla="*/ 62 w 92"/>
                <a:gd name="T49" fmla="*/ 42 h 53"/>
                <a:gd name="T50" fmla="*/ 73 w 92"/>
                <a:gd name="T51" fmla="*/ 39 h 53"/>
                <a:gd name="T52" fmla="*/ 76 w 92"/>
                <a:gd name="T53" fmla="*/ 41 h 53"/>
                <a:gd name="T54" fmla="*/ 84 w 92"/>
                <a:gd name="T55" fmla="*/ 40 h 53"/>
                <a:gd name="T56" fmla="*/ 79 w 92"/>
                <a:gd name="T57" fmla="*/ 33 h 53"/>
                <a:gd name="T58" fmla="*/ 77 w 92"/>
                <a:gd name="T59" fmla="*/ 31 h 53"/>
                <a:gd name="T60" fmla="*/ 82 w 92"/>
                <a:gd name="T61" fmla="*/ 21 h 53"/>
                <a:gd name="T62" fmla="*/ 89 w 92"/>
                <a:gd name="T63" fmla="*/ 15 h 53"/>
                <a:gd name="T64" fmla="*/ 92 w 92"/>
                <a:gd name="T65" fmla="*/ 9 h 53"/>
                <a:gd name="T66" fmla="*/ 73 w 92"/>
                <a:gd name="T67"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 h="53">
                  <a:moveTo>
                    <a:pt x="73" y="2"/>
                  </a:moveTo>
                  <a:cubicBezTo>
                    <a:pt x="73" y="2"/>
                    <a:pt x="72" y="2"/>
                    <a:pt x="72" y="2"/>
                  </a:cubicBezTo>
                  <a:cubicBezTo>
                    <a:pt x="72" y="2"/>
                    <a:pt x="61" y="3"/>
                    <a:pt x="60" y="3"/>
                  </a:cubicBezTo>
                  <a:cubicBezTo>
                    <a:pt x="60" y="3"/>
                    <a:pt x="59" y="4"/>
                    <a:pt x="59" y="4"/>
                  </a:cubicBezTo>
                  <a:cubicBezTo>
                    <a:pt x="59" y="4"/>
                    <a:pt x="51" y="9"/>
                    <a:pt x="50" y="9"/>
                  </a:cubicBezTo>
                  <a:cubicBezTo>
                    <a:pt x="50" y="10"/>
                    <a:pt x="49" y="10"/>
                    <a:pt x="49" y="10"/>
                  </a:cubicBezTo>
                  <a:cubicBezTo>
                    <a:pt x="49" y="10"/>
                    <a:pt x="47" y="10"/>
                    <a:pt x="46" y="11"/>
                  </a:cubicBezTo>
                  <a:cubicBezTo>
                    <a:pt x="46" y="11"/>
                    <a:pt x="45" y="11"/>
                    <a:pt x="45" y="11"/>
                  </a:cubicBezTo>
                  <a:cubicBezTo>
                    <a:pt x="45" y="11"/>
                    <a:pt x="35" y="9"/>
                    <a:pt x="34" y="9"/>
                  </a:cubicBezTo>
                  <a:cubicBezTo>
                    <a:pt x="34" y="9"/>
                    <a:pt x="33" y="9"/>
                    <a:pt x="33" y="9"/>
                  </a:cubicBezTo>
                  <a:cubicBezTo>
                    <a:pt x="32" y="9"/>
                    <a:pt x="32" y="9"/>
                    <a:pt x="32" y="9"/>
                  </a:cubicBezTo>
                  <a:cubicBezTo>
                    <a:pt x="32" y="9"/>
                    <a:pt x="30" y="9"/>
                    <a:pt x="29" y="10"/>
                  </a:cubicBezTo>
                  <a:cubicBezTo>
                    <a:pt x="29" y="10"/>
                    <a:pt x="28" y="10"/>
                    <a:pt x="27" y="10"/>
                  </a:cubicBezTo>
                  <a:cubicBezTo>
                    <a:pt x="27" y="10"/>
                    <a:pt x="25" y="9"/>
                    <a:pt x="24" y="9"/>
                  </a:cubicBezTo>
                  <a:cubicBezTo>
                    <a:pt x="23" y="9"/>
                    <a:pt x="17" y="7"/>
                    <a:pt x="16" y="7"/>
                  </a:cubicBezTo>
                  <a:cubicBezTo>
                    <a:pt x="15" y="7"/>
                    <a:pt x="12" y="7"/>
                    <a:pt x="11" y="8"/>
                  </a:cubicBezTo>
                  <a:cubicBezTo>
                    <a:pt x="10" y="8"/>
                    <a:pt x="8" y="7"/>
                    <a:pt x="8" y="7"/>
                  </a:cubicBezTo>
                  <a:cubicBezTo>
                    <a:pt x="7" y="6"/>
                    <a:pt x="9" y="3"/>
                    <a:pt x="9" y="3"/>
                  </a:cubicBezTo>
                  <a:cubicBezTo>
                    <a:pt x="9" y="2"/>
                    <a:pt x="9" y="2"/>
                    <a:pt x="9" y="2"/>
                  </a:cubicBezTo>
                  <a:cubicBezTo>
                    <a:pt x="4" y="0"/>
                    <a:pt x="4" y="0"/>
                    <a:pt x="4" y="0"/>
                  </a:cubicBezTo>
                  <a:cubicBezTo>
                    <a:pt x="0" y="8"/>
                    <a:pt x="0" y="8"/>
                    <a:pt x="0" y="8"/>
                  </a:cubicBezTo>
                  <a:cubicBezTo>
                    <a:pt x="0" y="8"/>
                    <a:pt x="1" y="10"/>
                    <a:pt x="1" y="11"/>
                  </a:cubicBezTo>
                  <a:cubicBezTo>
                    <a:pt x="1" y="12"/>
                    <a:pt x="2" y="15"/>
                    <a:pt x="5" y="16"/>
                  </a:cubicBezTo>
                  <a:cubicBezTo>
                    <a:pt x="8" y="18"/>
                    <a:pt x="9" y="19"/>
                    <a:pt x="9" y="19"/>
                  </a:cubicBezTo>
                  <a:cubicBezTo>
                    <a:pt x="3" y="24"/>
                    <a:pt x="3" y="24"/>
                    <a:pt x="3" y="24"/>
                  </a:cubicBezTo>
                  <a:cubicBezTo>
                    <a:pt x="3" y="24"/>
                    <a:pt x="1" y="25"/>
                    <a:pt x="1" y="27"/>
                  </a:cubicBezTo>
                  <a:cubicBezTo>
                    <a:pt x="1" y="29"/>
                    <a:pt x="1" y="29"/>
                    <a:pt x="1" y="29"/>
                  </a:cubicBezTo>
                  <a:cubicBezTo>
                    <a:pt x="1" y="29"/>
                    <a:pt x="1" y="29"/>
                    <a:pt x="1" y="30"/>
                  </a:cubicBezTo>
                  <a:cubicBezTo>
                    <a:pt x="2" y="30"/>
                    <a:pt x="3" y="32"/>
                    <a:pt x="2" y="33"/>
                  </a:cubicBezTo>
                  <a:cubicBezTo>
                    <a:pt x="0" y="34"/>
                    <a:pt x="0" y="34"/>
                    <a:pt x="0" y="34"/>
                  </a:cubicBezTo>
                  <a:cubicBezTo>
                    <a:pt x="0" y="34"/>
                    <a:pt x="2" y="37"/>
                    <a:pt x="2" y="37"/>
                  </a:cubicBezTo>
                  <a:cubicBezTo>
                    <a:pt x="3" y="38"/>
                    <a:pt x="6" y="40"/>
                    <a:pt x="6" y="41"/>
                  </a:cubicBezTo>
                  <a:cubicBezTo>
                    <a:pt x="7" y="42"/>
                    <a:pt x="8" y="42"/>
                    <a:pt x="8" y="43"/>
                  </a:cubicBezTo>
                  <a:cubicBezTo>
                    <a:pt x="8" y="43"/>
                    <a:pt x="9" y="45"/>
                    <a:pt x="9" y="46"/>
                  </a:cubicBezTo>
                  <a:cubicBezTo>
                    <a:pt x="9" y="46"/>
                    <a:pt x="8" y="49"/>
                    <a:pt x="8" y="52"/>
                  </a:cubicBezTo>
                  <a:cubicBezTo>
                    <a:pt x="10" y="52"/>
                    <a:pt x="14" y="51"/>
                    <a:pt x="15" y="51"/>
                  </a:cubicBezTo>
                  <a:cubicBezTo>
                    <a:pt x="16" y="51"/>
                    <a:pt x="18" y="51"/>
                    <a:pt x="19" y="51"/>
                  </a:cubicBezTo>
                  <a:cubicBezTo>
                    <a:pt x="21" y="50"/>
                    <a:pt x="26" y="48"/>
                    <a:pt x="29" y="48"/>
                  </a:cubicBezTo>
                  <a:cubicBezTo>
                    <a:pt x="32" y="47"/>
                    <a:pt x="35" y="50"/>
                    <a:pt x="35" y="51"/>
                  </a:cubicBezTo>
                  <a:cubicBezTo>
                    <a:pt x="36" y="51"/>
                    <a:pt x="37" y="52"/>
                    <a:pt x="37" y="52"/>
                  </a:cubicBezTo>
                  <a:cubicBezTo>
                    <a:pt x="37" y="52"/>
                    <a:pt x="40" y="52"/>
                    <a:pt x="41" y="52"/>
                  </a:cubicBezTo>
                  <a:cubicBezTo>
                    <a:pt x="41" y="52"/>
                    <a:pt x="42" y="53"/>
                    <a:pt x="42" y="53"/>
                  </a:cubicBezTo>
                  <a:cubicBezTo>
                    <a:pt x="42" y="53"/>
                    <a:pt x="43" y="53"/>
                    <a:pt x="44" y="53"/>
                  </a:cubicBezTo>
                  <a:cubicBezTo>
                    <a:pt x="44" y="53"/>
                    <a:pt x="52" y="53"/>
                    <a:pt x="54" y="52"/>
                  </a:cubicBezTo>
                  <a:cubicBezTo>
                    <a:pt x="57" y="52"/>
                    <a:pt x="56" y="49"/>
                    <a:pt x="56" y="48"/>
                  </a:cubicBezTo>
                  <a:cubicBezTo>
                    <a:pt x="56" y="47"/>
                    <a:pt x="56" y="47"/>
                    <a:pt x="55" y="47"/>
                  </a:cubicBezTo>
                  <a:cubicBezTo>
                    <a:pt x="55" y="46"/>
                    <a:pt x="55" y="46"/>
                    <a:pt x="55" y="45"/>
                  </a:cubicBezTo>
                  <a:cubicBezTo>
                    <a:pt x="55" y="45"/>
                    <a:pt x="58" y="45"/>
                    <a:pt x="59" y="45"/>
                  </a:cubicBezTo>
                  <a:cubicBezTo>
                    <a:pt x="59" y="45"/>
                    <a:pt x="61" y="43"/>
                    <a:pt x="61" y="43"/>
                  </a:cubicBezTo>
                  <a:cubicBezTo>
                    <a:pt x="62" y="43"/>
                    <a:pt x="62" y="42"/>
                    <a:pt x="62" y="42"/>
                  </a:cubicBezTo>
                  <a:cubicBezTo>
                    <a:pt x="62" y="42"/>
                    <a:pt x="63" y="42"/>
                    <a:pt x="63" y="42"/>
                  </a:cubicBezTo>
                  <a:cubicBezTo>
                    <a:pt x="63" y="42"/>
                    <a:pt x="72" y="39"/>
                    <a:pt x="73" y="39"/>
                  </a:cubicBezTo>
                  <a:cubicBezTo>
                    <a:pt x="73" y="39"/>
                    <a:pt x="74" y="39"/>
                    <a:pt x="74" y="39"/>
                  </a:cubicBezTo>
                  <a:cubicBezTo>
                    <a:pt x="74" y="39"/>
                    <a:pt x="76" y="41"/>
                    <a:pt x="76" y="41"/>
                  </a:cubicBezTo>
                  <a:cubicBezTo>
                    <a:pt x="76" y="41"/>
                    <a:pt x="78" y="41"/>
                    <a:pt x="78" y="41"/>
                  </a:cubicBezTo>
                  <a:cubicBezTo>
                    <a:pt x="84" y="40"/>
                    <a:pt x="84" y="40"/>
                    <a:pt x="84" y="40"/>
                  </a:cubicBezTo>
                  <a:cubicBezTo>
                    <a:pt x="84" y="40"/>
                    <a:pt x="84" y="40"/>
                    <a:pt x="83" y="40"/>
                  </a:cubicBezTo>
                  <a:cubicBezTo>
                    <a:pt x="82" y="38"/>
                    <a:pt x="79" y="34"/>
                    <a:pt x="79" y="33"/>
                  </a:cubicBezTo>
                  <a:cubicBezTo>
                    <a:pt x="79" y="32"/>
                    <a:pt x="78" y="32"/>
                    <a:pt x="78" y="32"/>
                  </a:cubicBezTo>
                  <a:cubicBezTo>
                    <a:pt x="77" y="32"/>
                    <a:pt x="74" y="33"/>
                    <a:pt x="77" y="31"/>
                  </a:cubicBezTo>
                  <a:cubicBezTo>
                    <a:pt x="80" y="29"/>
                    <a:pt x="82" y="27"/>
                    <a:pt x="82" y="26"/>
                  </a:cubicBezTo>
                  <a:cubicBezTo>
                    <a:pt x="82" y="24"/>
                    <a:pt x="82" y="22"/>
                    <a:pt x="82" y="21"/>
                  </a:cubicBezTo>
                  <a:cubicBezTo>
                    <a:pt x="83" y="19"/>
                    <a:pt x="82" y="19"/>
                    <a:pt x="83" y="18"/>
                  </a:cubicBezTo>
                  <a:cubicBezTo>
                    <a:pt x="84" y="18"/>
                    <a:pt x="87" y="15"/>
                    <a:pt x="89" y="15"/>
                  </a:cubicBezTo>
                  <a:cubicBezTo>
                    <a:pt x="91" y="15"/>
                    <a:pt x="91" y="16"/>
                    <a:pt x="91" y="14"/>
                  </a:cubicBezTo>
                  <a:cubicBezTo>
                    <a:pt x="92" y="13"/>
                    <a:pt x="92" y="11"/>
                    <a:pt x="92" y="9"/>
                  </a:cubicBezTo>
                  <a:cubicBezTo>
                    <a:pt x="88" y="7"/>
                    <a:pt x="75" y="3"/>
                    <a:pt x="75" y="3"/>
                  </a:cubicBezTo>
                  <a:cubicBezTo>
                    <a:pt x="75" y="3"/>
                    <a:pt x="73" y="2"/>
                    <a:pt x="7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8" name="Freeform 1019">
              <a:extLst>
                <a:ext uri="{FF2B5EF4-FFF2-40B4-BE49-F238E27FC236}">
                  <a16:creationId xmlns:a16="http://schemas.microsoft.com/office/drawing/2014/main" id="{851A0EB3-D3AD-4535-95A2-329A6EE2BD0B}"/>
                </a:ext>
              </a:extLst>
            </p:cNvPr>
            <p:cNvSpPr>
              <a:spLocks/>
            </p:cNvSpPr>
            <p:nvPr/>
          </p:nvSpPr>
          <p:spPr bwMode="auto">
            <a:xfrm>
              <a:off x="3920" y="1614"/>
              <a:ext cx="192" cy="118"/>
            </a:xfrm>
            <a:custGeom>
              <a:avLst/>
              <a:gdLst>
                <a:gd name="T0" fmla="*/ 117 w 139"/>
                <a:gd name="T1" fmla="*/ 52 h 86"/>
                <a:gd name="T2" fmla="*/ 116 w 139"/>
                <a:gd name="T3" fmla="*/ 41 h 86"/>
                <a:gd name="T4" fmla="*/ 118 w 139"/>
                <a:gd name="T5" fmla="*/ 36 h 86"/>
                <a:gd name="T6" fmla="*/ 118 w 139"/>
                <a:gd name="T7" fmla="*/ 30 h 86"/>
                <a:gd name="T8" fmla="*/ 116 w 139"/>
                <a:gd name="T9" fmla="*/ 26 h 86"/>
                <a:gd name="T10" fmla="*/ 114 w 139"/>
                <a:gd name="T11" fmla="*/ 23 h 86"/>
                <a:gd name="T12" fmla="*/ 106 w 139"/>
                <a:gd name="T13" fmla="*/ 14 h 86"/>
                <a:gd name="T14" fmla="*/ 104 w 139"/>
                <a:gd name="T15" fmla="*/ 11 h 86"/>
                <a:gd name="T16" fmla="*/ 100 w 139"/>
                <a:gd name="T17" fmla="*/ 3 h 86"/>
                <a:gd name="T18" fmla="*/ 94 w 139"/>
                <a:gd name="T19" fmla="*/ 0 h 86"/>
                <a:gd name="T20" fmla="*/ 85 w 139"/>
                <a:gd name="T21" fmla="*/ 5 h 86"/>
                <a:gd name="T22" fmla="*/ 70 w 139"/>
                <a:gd name="T23" fmla="*/ 10 h 86"/>
                <a:gd name="T24" fmla="*/ 64 w 139"/>
                <a:gd name="T25" fmla="*/ 6 h 86"/>
                <a:gd name="T26" fmla="*/ 49 w 139"/>
                <a:gd name="T27" fmla="*/ 5 h 86"/>
                <a:gd name="T28" fmla="*/ 47 w 139"/>
                <a:gd name="T29" fmla="*/ 5 h 86"/>
                <a:gd name="T30" fmla="*/ 38 w 139"/>
                <a:gd name="T31" fmla="*/ 6 h 86"/>
                <a:gd name="T32" fmla="*/ 28 w 139"/>
                <a:gd name="T33" fmla="*/ 13 h 86"/>
                <a:gd name="T34" fmla="*/ 20 w 139"/>
                <a:gd name="T35" fmla="*/ 24 h 86"/>
                <a:gd name="T36" fmla="*/ 17 w 139"/>
                <a:gd name="T37" fmla="*/ 30 h 86"/>
                <a:gd name="T38" fmla="*/ 14 w 139"/>
                <a:gd name="T39" fmla="*/ 36 h 86"/>
                <a:gd name="T40" fmla="*/ 10 w 139"/>
                <a:gd name="T41" fmla="*/ 38 h 86"/>
                <a:gd name="T42" fmla="*/ 7 w 139"/>
                <a:gd name="T43" fmla="*/ 38 h 86"/>
                <a:gd name="T44" fmla="*/ 6 w 139"/>
                <a:gd name="T45" fmla="*/ 40 h 86"/>
                <a:gd name="T46" fmla="*/ 6 w 139"/>
                <a:gd name="T47" fmla="*/ 48 h 86"/>
                <a:gd name="T48" fmla="*/ 8 w 139"/>
                <a:gd name="T49" fmla="*/ 52 h 86"/>
                <a:gd name="T50" fmla="*/ 18 w 139"/>
                <a:gd name="T51" fmla="*/ 58 h 86"/>
                <a:gd name="T52" fmla="*/ 19 w 139"/>
                <a:gd name="T53" fmla="*/ 62 h 86"/>
                <a:gd name="T54" fmla="*/ 18 w 139"/>
                <a:gd name="T55" fmla="*/ 65 h 86"/>
                <a:gd name="T56" fmla="*/ 26 w 139"/>
                <a:gd name="T57" fmla="*/ 69 h 86"/>
                <a:gd name="T58" fmla="*/ 34 w 139"/>
                <a:gd name="T59" fmla="*/ 67 h 86"/>
                <a:gd name="T60" fmla="*/ 35 w 139"/>
                <a:gd name="T61" fmla="*/ 69 h 86"/>
                <a:gd name="T62" fmla="*/ 33 w 139"/>
                <a:gd name="T63" fmla="*/ 72 h 86"/>
                <a:gd name="T64" fmla="*/ 35 w 139"/>
                <a:gd name="T65" fmla="*/ 75 h 86"/>
                <a:gd name="T66" fmla="*/ 40 w 139"/>
                <a:gd name="T67" fmla="*/ 78 h 86"/>
                <a:gd name="T68" fmla="*/ 42 w 139"/>
                <a:gd name="T69" fmla="*/ 83 h 86"/>
                <a:gd name="T70" fmla="*/ 55 w 139"/>
                <a:gd name="T71" fmla="*/ 84 h 86"/>
                <a:gd name="T72" fmla="*/ 60 w 139"/>
                <a:gd name="T73" fmla="*/ 85 h 86"/>
                <a:gd name="T74" fmla="*/ 64 w 139"/>
                <a:gd name="T75" fmla="*/ 84 h 86"/>
                <a:gd name="T76" fmla="*/ 76 w 139"/>
                <a:gd name="T77" fmla="*/ 86 h 86"/>
                <a:gd name="T78" fmla="*/ 80 w 139"/>
                <a:gd name="T79" fmla="*/ 85 h 86"/>
                <a:gd name="T80" fmla="*/ 90 w 139"/>
                <a:gd name="T81" fmla="*/ 79 h 86"/>
                <a:gd name="T82" fmla="*/ 103 w 139"/>
                <a:gd name="T83" fmla="*/ 77 h 86"/>
                <a:gd name="T84" fmla="*/ 106 w 139"/>
                <a:gd name="T85" fmla="*/ 78 h 86"/>
                <a:gd name="T86" fmla="*/ 124 w 139"/>
                <a:gd name="T87" fmla="*/ 82 h 86"/>
                <a:gd name="T88" fmla="*/ 127 w 139"/>
                <a:gd name="T89" fmla="*/ 69 h 86"/>
                <a:gd name="T90" fmla="*/ 129 w 139"/>
                <a:gd name="T91" fmla="*/ 67 h 86"/>
                <a:gd name="T92" fmla="*/ 131 w 139"/>
                <a:gd name="T93" fmla="*/ 61 h 86"/>
                <a:gd name="T94" fmla="*/ 138 w 139"/>
                <a:gd name="T95" fmla="*/ 63 h 86"/>
                <a:gd name="T96" fmla="*/ 139 w 139"/>
                <a:gd name="T97" fmla="*/ 58 h 86"/>
                <a:gd name="T98" fmla="*/ 136 w 139"/>
                <a:gd name="T99" fmla="*/ 53 h 86"/>
                <a:gd name="T100" fmla="*/ 127 w 139"/>
                <a:gd name="T101" fmla="*/ 56 h 86"/>
                <a:gd name="T102" fmla="*/ 125 w 139"/>
                <a:gd name="T103" fmla="*/ 57 h 86"/>
                <a:gd name="T104" fmla="*/ 118 w 139"/>
                <a:gd name="T105" fmla="*/ 5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 h="86">
                  <a:moveTo>
                    <a:pt x="118" y="53"/>
                  </a:moveTo>
                  <a:cubicBezTo>
                    <a:pt x="117" y="52"/>
                    <a:pt x="117" y="52"/>
                    <a:pt x="117" y="52"/>
                  </a:cubicBezTo>
                  <a:cubicBezTo>
                    <a:pt x="116" y="51"/>
                    <a:pt x="115" y="49"/>
                    <a:pt x="116" y="48"/>
                  </a:cubicBezTo>
                  <a:cubicBezTo>
                    <a:pt x="116" y="48"/>
                    <a:pt x="116" y="42"/>
                    <a:pt x="116" y="41"/>
                  </a:cubicBezTo>
                  <a:cubicBezTo>
                    <a:pt x="116" y="41"/>
                    <a:pt x="116" y="40"/>
                    <a:pt x="116" y="40"/>
                  </a:cubicBezTo>
                  <a:cubicBezTo>
                    <a:pt x="116" y="40"/>
                    <a:pt x="117" y="36"/>
                    <a:pt x="118" y="36"/>
                  </a:cubicBezTo>
                  <a:cubicBezTo>
                    <a:pt x="118" y="35"/>
                    <a:pt x="118" y="32"/>
                    <a:pt x="118" y="31"/>
                  </a:cubicBezTo>
                  <a:cubicBezTo>
                    <a:pt x="118" y="31"/>
                    <a:pt x="118" y="30"/>
                    <a:pt x="118" y="30"/>
                  </a:cubicBezTo>
                  <a:cubicBezTo>
                    <a:pt x="118" y="30"/>
                    <a:pt x="117" y="28"/>
                    <a:pt x="116" y="28"/>
                  </a:cubicBezTo>
                  <a:cubicBezTo>
                    <a:pt x="116" y="27"/>
                    <a:pt x="116" y="27"/>
                    <a:pt x="116" y="26"/>
                  </a:cubicBezTo>
                  <a:cubicBezTo>
                    <a:pt x="116" y="26"/>
                    <a:pt x="116" y="25"/>
                    <a:pt x="116" y="24"/>
                  </a:cubicBezTo>
                  <a:cubicBezTo>
                    <a:pt x="116" y="24"/>
                    <a:pt x="115" y="23"/>
                    <a:pt x="114" y="23"/>
                  </a:cubicBezTo>
                  <a:cubicBezTo>
                    <a:pt x="114" y="23"/>
                    <a:pt x="108" y="17"/>
                    <a:pt x="108" y="17"/>
                  </a:cubicBezTo>
                  <a:cubicBezTo>
                    <a:pt x="108" y="17"/>
                    <a:pt x="106" y="15"/>
                    <a:pt x="106" y="14"/>
                  </a:cubicBezTo>
                  <a:cubicBezTo>
                    <a:pt x="106" y="13"/>
                    <a:pt x="106" y="13"/>
                    <a:pt x="105" y="12"/>
                  </a:cubicBezTo>
                  <a:cubicBezTo>
                    <a:pt x="105" y="12"/>
                    <a:pt x="104" y="12"/>
                    <a:pt x="104" y="11"/>
                  </a:cubicBezTo>
                  <a:cubicBezTo>
                    <a:pt x="104" y="11"/>
                    <a:pt x="103" y="7"/>
                    <a:pt x="103" y="7"/>
                  </a:cubicBezTo>
                  <a:cubicBezTo>
                    <a:pt x="102" y="6"/>
                    <a:pt x="100" y="4"/>
                    <a:pt x="100" y="3"/>
                  </a:cubicBezTo>
                  <a:cubicBezTo>
                    <a:pt x="100" y="3"/>
                    <a:pt x="99" y="2"/>
                    <a:pt x="99" y="2"/>
                  </a:cubicBezTo>
                  <a:cubicBezTo>
                    <a:pt x="94" y="0"/>
                    <a:pt x="94" y="0"/>
                    <a:pt x="94" y="0"/>
                  </a:cubicBezTo>
                  <a:cubicBezTo>
                    <a:pt x="92" y="2"/>
                    <a:pt x="87" y="5"/>
                    <a:pt x="87" y="5"/>
                  </a:cubicBezTo>
                  <a:cubicBezTo>
                    <a:pt x="86" y="5"/>
                    <a:pt x="85" y="5"/>
                    <a:pt x="85" y="5"/>
                  </a:cubicBezTo>
                  <a:cubicBezTo>
                    <a:pt x="85" y="5"/>
                    <a:pt x="78" y="6"/>
                    <a:pt x="76" y="7"/>
                  </a:cubicBezTo>
                  <a:cubicBezTo>
                    <a:pt x="74" y="7"/>
                    <a:pt x="70" y="9"/>
                    <a:pt x="70" y="10"/>
                  </a:cubicBezTo>
                  <a:cubicBezTo>
                    <a:pt x="69" y="11"/>
                    <a:pt x="68" y="10"/>
                    <a:pt x="68" y="10"/>
                  </a:cubicBezTo>
                  <a:cubicBezTo>
                    <a:pt x="68" y="10"/>
                    <a:pt x="64" y="7"/>
                    <a:pt x="64" y="6"/>
                  </a:cubicBezTo>
                  <a:cubicBezTo>
                    <a:pt x="64" y="6"/>
                    <a:pt x="63" y="6"/>
                    <a:pt x="63" y="6"/>
                  </a:cubicBezTo>
                  <a:cubicBezTo>
                    <a:pt x="63" y="6"/>
                    <a:pt x="49" y="5"/>
                    <a:pt x="49" y="5"/>
                  </a:cubicBezTo>
                  <a:cubicBezTo>
                    <a:pt x="48" y="5"/>
                    <a:pt x="48" y="5"/>
                    <a:pt x="48" y="5"/>
                  </a:cubicBezTo>
                  <a:cubicBezTo>
                    <a:pt x="47" y="5"/>
                    <a:pt x="48" y="6"/>
                    <a:pt x="47" y="5"/>
                  </a:cubicBezTo>
                  <a:cubicBezTo>
                    <a:pt x="46" y="4"/>
                    <a:pt x="44" y="3"/>
                    <a:pt x="43" y="3"/>
                  </a:cubicBezTo>
                  <a:cubicBezTo>
                    <a:pt x="42" y="3"/>
                    <a:pt x="39" y="5"/>
                    <a:pt x="38" y="6"/>
                  </a:cubicBezTo>
                  <a:cubicBezTo>
                    <a:pt x="38" y="6"/>
                    <a:pt x="38" y="6"/>
                    <a:pt x="38" y="6"/>
                  </a:cubicBezTo>
                  <a:cubicBezTo>
                    <a:pt x="38" y="6"/>
                    <a:pt x="28" y="12"/>
                    <a:pt x="28" y="13"/>
                  </a:cubicBezTo>
                  <a:cubicBezTo>
                    <a:pt x="27" y="13"/>
                    <a:pt x="27" y="13"/>
                    <a:pt x="27" y="13"/>
                  </a:cubicBezTo>
                  <a:cubicBezTo>
                    <a:pt x="26" y="14"/>
                    <a:pt x="20" y="23"/>
                    <a:pt x="20" y="24"/>
                  </a:cubicBezTo>
                  <a:cubicBezTo>
                    <a:pt x="20" y="25"/>
                    <a:pt x="18" y="29"/>
                    <a:pt x="18" y="29"/>
                  </a:cubicBezTo>
                  <a:cubicBezTo>
                    <a:pt x="18" y="29"/>
                    <a:pt x="18" y="30"/>
                    <a:pt x="17" y="30"/>
                  </a:cubicBezTo>
                  <a:cubicBezTo>
                    <a:pt x="17" y="30"/>
                    <a:pt x="17" y="31"/>
                    <a:pt x="17" y="31"/>
                  </a:cubicBezTo>
                  <a:cubicBezTo>
                    <a:pt x="16" y="32"/>
                    <a:pt x="14" y="35"/>
                    <a:pt x="14" y="36"/>
                  </a:cubicBezTo>
                  <a:cubicBezTo>
                    <a:pt x="13" y="36"/>
                    <a:pt x="13" y="36"/>
                    <a:pt x="13" y="37"/>
                  </a:cubicBezTo>
                  <a:cubicBezTo>
                    <a:pt x="13" y="37"/>
                    <a:pt x="12" y="37"/>
                    <a:pt x="10" y="38"/>
                  </a:cubicBezTo>
                  <a:cubicBezTo>
                    <a:pt x="9" y="38"/>
                    <a:pt x="8" y="38"/>
                    <a:pt x="8" y="38"/>
                  </a:cubicBezTo>
                  <a:cubicBezTo>
                    <a:pt x="8" y="38"/>
                    <a:pt x="7" y="37"/>
                    <a:pt x="7" y="38"/>
                  </a:cubicBezTo>
                  <a:cubicBezTo>
                    <a:pt x="7" y="38"/>
                    <a:pt x="6" y="39"/>
                    <a:pt x="6" y="39"/>
                  </a:cubicBezTo>
                  <a:cubicBezTo>
                    <a:pt x="6" y="39"/>
                    <a:pt x="6" y="39"/>
                    <a:pt x="6" y="40"/>
                  </a:cubicBezTo>
                  <a:cubicBezTo>
                    <a:pt x="6" y="40"/>
                    <a:pt x="0" y="41"/>
                    <a:pt x="0" y="41"/>
                  </a:cubicBezTo>
                  <a:cubicBezTo>
                    <a:pt x="0" y="41"/>
                    <a:pt x="5" y="47"/>
                    <a:pt x="6" y="48"/>
                  </a:cubicBezTo>
                  <a:cubicBezTo>
                    <a:pt x="6" y="49"/>
                    <a:pt x="8" y="51"/>
                    <a:pt x="8" y="51"/>
                  </a:cubicBezTo>
                  <a:cubicBezTo>
                    <a:pt x="8" y="52"/>
                    <a:pt x="7" y="52"/>
                    <a:pt x="8" y="52"/>
                  </a:cubicBezTo>
                  <a:cubicBezTo>
                    <a:pt x="9" y="53"/>
                    <a:pt x="12" y="55"/>
                    <a:pt x="14" y="56"/>
                  </a:cubicBezTo>
                  <a:cubicBezTo>
                    <a:pt x="16" y="57"/>
                    <a:pt x="17" y="58"/>
                    <a:pt x="18" y="58"/>
                  </a:cubicBezTo>
                  <a:cubicBezTo>
                    <a:pt x="18" y="58"/>
                    <a:pt x="18" y="58"/>
                    <a:pt x="18" y="59"/>
                  </a:cubicBezTo>
                  <a:cubicBezTo>
                    <a:pt x="18" y="59"/>
                    <a:pt x="19" y="62"/>
                    <a:pt x="19" y="62"/>
                  </a:cubicBezTo>
                  <a:cubicBezTo>
                    <a:pt x="19" y="62"/>
                    <a:pt x="19" y="63"/>
                    <a:pt x="17" y="64"/>
                  </a:cubicBezTo>
                  <a:cubicBezTo>
                    <a:pt x="15" y="64"/>
                    <a:pt x="17" y="64"/>
                    <a:pt x="18" y="65"/>
                  </a:cubicBezTo>
                  <a:cubicBezTo>
                    <a:pt x="18" y="65"/>
                    <a:pt x="25" y="68"/>
                    <a:pt x="25" y="68"/>
                  </a:cubicBezTo>
                  <a:cubicBezTo>
                    <a:pt x="25" y="68"/>
                    <a:pt x="26" y="69"/>
                    <a:pt x="26" y="69"/>
                  </a:cubicBezTo>
                  <a:cubicBezTo>
                    <a:pt x="26" y="69"/>
                    <a:pt x="27" y="70"/>
                    <a:pt x="28" y="70"/>
                  </a:cubicBezTo>
                  <a:cubicBezTo>
                    <a:pt x="29" y="69"/>
                    <a:pt x="32" y="66"/>
                    <a:pt x="34" y="67"/>
                  </a:cubicBezTo>
                  <a:cubicBezTo>
                    <a:pt x="36" y="68"/>
                    <a:pt x="37" y="69"/>
                    <a:pt x="36" y="69"/>
                  </a:cubicBezTo>
                  <a:cubicBezTo>
                    <a:pt x="36" y="70"/>
                    <a:pt x="36" y="70"/>
                    <a:pt x="35" y="69"/>
                  </a:cubicBezTo>
                  <a:cubicBezTo>
                    <a:pt x="35" y="69"/>
                    <a:pt x="34" y="69"/>
                    <a:pt x="34" y="70"/>
                  </a:cubicBezTo>
                  <a:cubicBezTo>
                    <a:pt x="33" y="70"/>
                    <a:pt x="32" y="72"/>
                    <a:pt x="33" y="72"/>
                  </a:cubicBezTo>
                  <a:cubicBezTo>
                    <a:pt x="33" y="73"/>
                    <a:pt x="35" y="75"/>
                    <a:pt x="35" y="75"/>
                  </a:cubicBezTo>
                  <a:cubicBezTo>
                    <a:pt x="35" y="75"/>
                    <a:pt x="35" y="75"/>
                    <a:pt x="35" y="75"/>
                  </a:cubicBezTo>
                  <a:cubicBezTo>
                    <a:pt x="40" y="77"/>
                    <a:pt x="40" y="77"/>
                    <a:pt x="40" y="77"/>
                  </a:cubicBezTo>
                  <a:cubicBezTo>
                    <a:pt x="40" y="77"/>
                    <a:pt x="40" y="77"/>
                    <a:pt x="40" y="78"/>
                  </a:cubicBezTo>
                  <a:cubicBezTo>
                    <a:pt x="40" y="78"/>
                    <a:pt x="38" y="81"/>
                    <a:pt x="39" y="82"/>
                  </a:cubicBezTo>
                  <a:cubicBezTo>
                    <a:pt x="39" y="82"/>
                    <a:pt x="41" y="83"/>
                    <a:pt x="42" y="83"/>
                  </a:cubicBezTo>
                  <a:cubicBezTo>
                    <a:pt x="43" y="82"/>
                    <a:pt x="46" y="82"/>
                    <a:pt x="47" y="82"/>
                  </a:cubicBezTo>
                  <a:cubicBezTo>
                    <a:pt x="48" y="82"/>
                    <a:pt x="54" y="84"/>
                    <a:pt x="55" y="84"/>
                  </a:cubicBezTo>
                  <a:cubicBezTo>
                    <a:pt x="56" y="84"/>
                    <a:pt x="58" y="85"/>
                    <a:pt x="58" y="85"/>
                  </a:cubicBezTo>
                  <a:cubicBezTo>
                    <a:pt x="59" y="85"/>
                    <a:pt x="60" y="85"/>
                    <a:pt x="60" y="85"/>
                  </a:cubicBezTo>
                  <a:cubicBezTo>
                    <a:pt x="61" y="84"/>
                    <a:pt x="63" y="84"/>
                    <a:pt x="63" y="84"/>
                  </a:cubicBezTo>
                  <a:cubicBezTo>
                    <a:pt x="63" y="84"/>
                    <a:pt x="63" y="84"/>
                    <a:pt x="64" y="84"/>
                  </a:cubicBezTo>
                  <a:cubicBezTo>
                    <a:pt x="64" y="84"/>
                    <a:pt x="65" y="84"/>
                    <a:pt x="65" y="84"/>
                  </a:cubicBezTo>
                  <a:cubicBezTo>
                    <a:pt x="66" y="84"/>
                    <a:pt x="76" y="86"/>
                    <a:pt x="76" y="86"/>
                  </a:cubicBezTo>
                  <a:cubicBezTo>
                    <a:pt x="76" y="86"/>
                    <a:pt x="77" y="86"/>
                    <a:pt x="77" y="86"/>
                  </a:cubicBezTo>
                  <a:cubicBezTo>
                    <a:pt x="78" y="85"/>
                    <a:pt x="80" y="85"/>
                    <a:pt x="80" y="85"/>
                  </a:cubicBezTo>
                  <a:cubicBezTo>
                    <a:pt x="80" y="85"/>
                    <a:pt x="81" y="85"/>
                    <a:pt x="81" y="84"/>
                  </a:cubicBezTo>
                  <a:cubicBezTo>
                    <a:pt x="82" y="84"/>
                    <a:pt x="90" y="79"/>
                    <a:pt x="90" y="79"/>
                  </a:cubicBezTo>
                  <a:cubicBezTo>
                    <a:pt x="90" y="79"/>
                    <a:pt x="91" y="78"/>
                    <a:pt x="91" y="78"/>
                  </a:cubicBezTo>
                  <a:cubicBezTo>
                    <a:pt x="92" y="78"/>
                    <a:pt x="103" y="77"/>
                    <a:pt x="103" y="77"/>
                  </a:cubicBezTo>
                  <a:cubicBezTo>
                    <a:pt x="103" y="77"/>
                    <a:pt x="104" y="77"/>
                    <a:pt x="104" y="77"/>
                  </a:cubicBezTo>
                  <a:cubicBezTo>
                    <a:pt x="104" y="77"/>
                    <a:pt x="106" y="78"/>
                    <a:pt x="106" y="78"/>
                  </a:cubicBezTo>
                  <a:cubicBezTo>
                    <a:pt x="106" y="78"/>
                    <a:pt x="119" y="82"/>
                    <a:pt x="123" y="84"/>
                  </a:cubicBezTo>
                  <a:cubicBezTo>
                    <a:pt x="123" y="83"/>
                    <a:pt x="123" y="82"/>
                    <a:pt x="124" y="82"/>
                  </a:cubicBezTo>
                  <a:cubicBezTo>
                    <a:pt x="124" y="79"/>
                    <a:pt x="124" y="73"/>
                    <a:pt x="126" y="71"/>
                  </a:cubicBezTo>
                  <a:cubicBezTo>
                    <a:pt x="128" y="69"/>
                    <a:pt x="128" y="69"/>
                    <a:pt x="127" y="69"/>
                  </a:cubicBezTo>
                  <a:cubicBezTo>
                    <a:pt x="126" y="69"/>
                    <a:pt x="125" y="68"/>
                    <a:pt x="126" y="68"/>
                  </a:cubicBezTo>
                  <a:cubicBezTo>
                    <a:pt x="127" y="67"/>
                    <a:pt x="130" y="67"/>
                    <a:pt x="129" y="67"/>
                  </a:cubicBezTo>
                  <a:cubicBezTo>
                    <a:pt x="128" y="67"/>
                    <a:pt x="126" y="67"/>
                    <a:pt x="127" y="65"/>
                  </a:cubicBezTo>
                  <a:cubicBezTo>
                    <a:pt x="128" y="63"/>
                    <a:pt x="130" y="60"/>
                    <a:pt x="131" y="61"/>
                  </a:cubicBezTo>
                  <a:cubicBezTo>
                    <a:pt x="132" y="62"/>
                    <a:pt x="130" y="63"/>
                    <a:pt x="131" y="63"/>
                  </a:cubicBezTo>
                  <a:cubicBezTo>
                    <a:pt x="132" y="63"/>
                    <a:pt x="136" y="64"/>
                    <a:pt x="138" y="63"/>
                  </a:cubicBezTo>
                  <a:cubicBezTo>
                    <a:pt x="139" y="63"/>
                    <a:pt x="139" y="61"/>
                    <a:pt x="139" y="60"/>
                  </a:cubicBezTo>
                  <a:cubicBezTo>
                    <a:pt x="139" y="60"/>
                    <a:pt x="139" y="59"/>
                    <a:pt x="139" y="58"/>
                  </a:cubicBezTo>
                  <a:cubicBezTo>
                    <a:pt x="139" y="57"/>
                    <a:pt x="139" y="56"/>
                    <a:pt x="139" y="55"/>
                  </a:cubicBezTo>
                  <a:cubicBezTo>
                    <a:pt x="139" y="54"/>
                    <a:pt x="137" y="53"/>
                    <a:pt x="136" y="53"/>
                  </a:cubicBezTo>
                  <a:cubicBezTo>
                    <a:pt x="134" y="53"/>
                    <a:pt x="132" y="54"/>
                    <a:pt x="131" y="54"/>
                  </a:cubicBezTo>
                  <a:cubicBezTo>
                    <a:pt x="130" y="55"/>
                    <a:pt x="127" y="56"/>
                    <a:pt x="127" y="56"/>
                  </a:cubicBezTo>
                  <a:cubicBezTo>
                    <a:pt x="126" y="56"/>
                    <a:pt x="126" y="56"/>
                    <a:pt x="126" y="56"/>
                  </a:cubicBezTo>
                  <a:cubicBezTo>
                    <a:pt x="127" y="57"/>
                    <a:pt x="126" y="57"/>
                    <a:pt x="125" y="57"/>
                  </a:cubicBezTo>
                  <a:cubicBezTo>
                    <a:pt x="124" y="57"/>
                    <a:pt x="121" y="55"/>
                    <a:pt x="121" y="55"/>
                  </a:cubicBezTo>
                  <a:cubicBezTo>
                    <a:pt x="120" y="55"/>
                    <a:pt x="119" y="54"/>
                    <a:pt x="118" y="5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9" name="Freeform 1020">
              <a:extLst>
                <a:ext uri="{FF2B5EF4-FFF2-40B4-BE49-F238E27FC236}">
                  <a16:creationId xmlns:a16="http://schemas.microsoft.com/office/drawing/2014/main" id="{D4A73E56-FC52-4D8F-B9B6-521BFC9C39B6}"/>
                </a:ext>
              </a:extLst>
            </p:cNvPr>
            <p:cNvSpPr>
              <a:spLocks/>
            </p:cNvSpPr>
            <p:nvPr/>
          </p:nvSpPr>
          <p:spPr bwMode="auto">
            <a:xfrm>
              <a:off x="4050" y="1609"/>
              <a:ext cx="72" cy="78"/>
            </a:xfrm>
            <a:custGeom>
              <a:avLst/>
              <a:gdLst>
                <a:gd name="T0" fmla="*/ 9 w 52"/>
                <a:gd name="T1" fmla="*/ 11 h 57"/>
                <a:gd name="T2" fmla="*/ 11 w 52"/>
                <a:gd name="T3" fmla="*/ 16 h 57"/>
                <a:gd name="T4" fmla="*/ 14 w 52"/>
                <a:gd name="T5" fmla="*/ 21 h 57"/>
                <a:gd name="T6" fmla="*/ 22 w 52"/>
                <a:gd name="T7" fmla="*/ 28 h 57"/>
                <a:gd name="T8" fmla="*/ 22 w 52"/>
                <a:gd name="T9" fmla="*/ 32 h 57"/>
                <a:gd name="T10" fmla="*/ 24 w 52"/>
                <a:gd name="T11" fmla="*/ 35 h 57"/>
                <a:gd name="T12" fmla="*/ 22 w 52"/>
                <a:gd name="T13" fmla="*/ 44 h 57"/>
                <a:gd name="T14" fmla="*/ 22 w 52"/>
                <a:gd name="T15" fmla="*/ 52 h 57"/>
                <a:gd name="T16" fmla="*/ 24 w 52"/>
                <a:gd name="T17" fmla="*/ 57 h 57"/>
                <a:gd name="T18" fmla="*/ 26 w 52"/>
                <a:gd name="T19" fmla="*/ 55 h 57"/>
                <a:gd name="T20" fmla="*/ 28 w 52"/>
                <a:gd name="T21" fmla="*/ 53 h 57"/>
                <a:gd name="T22" fmla="*/ 29 w 52"/>
                <a:gd name="T23" fmla="*/ 51 h 57"/>
                <a:gd name="T24" fmla="*/ 32 w 52"/>
                <a:gd name="T25" fmla="*/ 47 h 57"/>
                <a:gd name="T26" fmla="*/ 34 w 52"/>
                <a:gd name="T27" fmla="*/ 46 h 57"/>
                <a:gd name="T28" fmla="*/ 35 w 52"/>
                <a:gd name="T29" fmla="*/ 42 h 57"/>
                <a:gd name="T30" fmla="*/ 35 w 52"/>
                <a:gd name="T31" fmla="*/ 38 h 57"/>
                <a:gd name="T32" fmla="*/ 36 w 52"/>
                <a:gd name="T33" fmla="*/ 38 h 57"/>
                <a:gd name="T34" fmla="*/ 42 w 52"/>
                <a:gd name="T35" fmla="*/ 38 h 57"/>
                <a:gd name="T36" fmla="*/ 44 w 52"/>
                <a:gd name="T37" fmla="*/ 39 h 57"/>
                <a:gd name="T38" fmla="*/ 48 w 52"/>
                <a:gd name="T39" fmla="*/ 40 h 57"/>
                <a:gd name="T40" fmla="*/ 49 w 52"/>
                <a:gd name="T41" fmla="*/ 37 h 57"/>
                <a:gd name="T42" fmla="*/ 49 w 52"/>
                <a:gd name="T43" fmla="*/ 32 h 57"/>
                <a:gd name="T44" fmla="*/ 47 w 52"/>
                <a:gd name="T45" fmla="*/ 30 h 57"/>
                <a:gd name="T46" fmla="*/ 43 w 52"/>
                <a:gd name="T47" fmla="*/ 25 h 57"/>
                <a:gd name="T48" fmla="*/ 43 w 52"/>
                <a:gd name="T49" fmla="*/ 21 h 57"/>
                <a:gd name="T50" fmla="*/ 42 w 52"/>
                <a:gd name="T51" fmla="*/ 23 h 57"/>
                <a:gd name="T52" fmla="*/ 38 w 52"/>
                <a:gd name="T53" fmla="*/ 17 h 57"/>
                <a:gd name="T54" fmla="*/ 39 w 52"/>
                <a:gd name="T55" fmla="*/ 13 h 57"/>
                <a:gd name="T56" fmla="*/ 37 w 52"/>
                <a:gd name="T57" fmla="*/ 9 h 57"/>
                <a:gd name="T58" fmla="*/ 35 w 52"/>
                <a:gd name="T59" fmla="*/ 10 h 57"/>
                <a:gd name="T60" fmla="*/ 19 w 52"/>
                <a:gd name="T61" fmla="*/ 3 h 57"/>
                <a:gd name="T62" fmla="*/ 18 w 52"/>
                <a:gd name="T63" fmla="*/ 2 h 57"/>
                <a:gd name="T64" fmla="*/ 13 w 52"/>
                <a:gd name="T65" fmla="*/ 0 h 57"/>
                <a:gd name="T66" fmla="*/ 8 w 52"/>
                <a:gd name="T67" fmla="*/ 2 h 57"/>
                <a:gd name="T68" fmla="*/ 0 w 52"/>
                <a:gd name="T69" fmla="*/ 4 h 57"/>
                <a:gd name="T70" fmla="*/ 6 w 52"/>
                <a:gd name="T7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 h="57">
                  <a:moveTo>
                    <a:pt x="6" y="7"/>
                  </a:moveTo>
                  <a:cubicBezTo>
                    <a:pt x="6" y="8"/>
                    <a:pt x="8" y="10"/>
                    <a:pt x="9" y="11"/>
                  </a:cubicBezTo>
                  <a:cubicBezTo>
                    <a:pt x="9" y="11"/>
                    <a:pt x="10" y="15"/>
                    <a:pt x="10" y="15"/>
                  </a:cubicBezTo>
                  <a:cubicBezTo>
                    <a:pt x="10" y="16"/>
                    <a:pt x="11" y="16"/>
                    <a:pt x="11" y="16"/>
                  </a:cubicBezTo>
                  <a:cubicBezTo>
                    <a:pt x="12" y="17"/>
                    <a:pt x="12" y="17"/>
                    <a:pt x="12" y="18"/>
                  </a:cubicBezTo>
                  <a:cubicBezTo>
                    <a:pt x="12" y="19"/>
                    <a:pt x="14" y="21"/>
                    <a:pt x="14" y="21"/>
                  </a:cubicBezTo>
                  <a:cubicBezTo>
                    <a:pt x="14" y="21"/>
                    <a:pt x="20" y="27"/>
                    <a:pt x="20" y="27"/>
                  </a:cubicBezTo>
                  <a:cubicBezTo>
                    <a:pt x="21" y="27"/>
                    <a:pt x="22" y="28"/>
                    <a:pt x="22" y="28"/>
                  </a:cubicBezTo>
                  <a:cubicBezTo>
                    <a:pt x="22" y="29"/>
                    <a:pt x="22" y="30"/>
                    <a:pt x="22" y="30"/>
                  </a:cubicBezTo>
                  <a:cubicBezTo>
                    <a:pt x="22" y="31"/>
                    <a:pt x="22" y="31"/>
                    <a:pt x="22" y="32"/>
                  </a:cubicBezTo>
                  <a:cubicBezTo>
                    <a:pt x="23" y="32"/>
                    <a:pt x="24" y="34"/>
                    <a:pt x="24" y="34"/>
                  </a:cubicBezTo>
                  <a:cubicBezTo>
                    <a:pt x="24" y="34"/>
                    <a:pt x="24" y="35"/>
                    <a:pt x="24" y="35"/>
                  </a:cubicBezTo>
                  <a:cubicBezTo>
                    <a:pt x="24" y="36"/>
                    <a:pt x="24" y="39"/>
                    <a:pt x="24" y="40"/>
                  </a:cubicBezTo>
                  <a:cubicBezTo>
                    <a:pt x="23" y="40"/>
                    <a:pt x="22" y="44"/>
                    <a:pt x="22" y="44"/>
                  </a:cubicBezTo>
                  <a:cubicBezTo>
                    <a:pt x="22" y="44"/>
                    <a:pt x="22" y="45"/>
                    <a:pt x="22" y="45"/>
                  </a:cubicBezTo>
                  <a:cubicBezTo>
                    <a:pt x="22" y="46"/>
                    <a:pt x="22" y="52"/>
                    <a:pt x="22" y="52"/>
                  </a:cubicBezTo>
                  <a:cubicBezTo>
                    <a:pt x="21" y="53"/>
                    <a:pt x="22" y="55"/>
                    <a:pt x="23" y="56"/>
                  </a:cubicBezTo>
                  <a:cubicBezTo>
                    <a:pt x="23" y="56"/>
                    <a:pt x="23" y="56"/>
                    <a:pt x="24" y="57"/>
                  </a:cubicBezTo>
                  <a:cubicBezTo>
                    <a:pt x="24" y="56"/>
                    <a:pt x="24" y="56"/>
                    <a:pt x="25" y="56"/>
                  </a:cubicBezTo>
                  <a:cubicBezTo>
                    <a:pt x="25" y="55"/>
                    <a:pt x="26" y="55"/>
                    <a:pt x="26" y="55"/>
                  </a:cubicBezTo>
                  <a:cubicBezTo>
                    <a:pt x="26" y="55"/>
                    <a:pt x="28" y="54"/>
                    <a:pt x="28" y="54"/>
                  </a:cubicBezTo>
                  <a:cubicBezTo>
                    <a:pt x="28" y="54"/>
                    <a:pt x="29" y="54"/>
                    <a:pt x="28" y="53"/>
                  </a:cubicBezTo>
                  <a:cubicBezTo>
                    <a:pt x="28" y="53"/>
                    <a:pt x="28" y="52"/>
                    <a:pt x="28" y="52"/>
                  </a:cubicBezTo>
                  <a:cubicBezTo>
                    <a:pt x="28" y="52"/>
                    <a:pt x="28" y="52"/>
                    <a:pt x="29" y="51"/>
                  </a:cubicBezTo>
                  <a:cubicBezTo>
                    <a:pt x="29" y="51"/>
                    <a:pt x="31" y="50"/>
                    <a:pt x="31" y="49"/>
                  </a:cubicBezTo>
                  <a:cubicBezTo>
                    <a:pt x="32" y="49"/>
                    <a:pt x="32" y="48"/>
                    <a:pt x="32" y="47"/>
                  </a:cubicBezTo>
                  <a:cubicBezTo>
                    <a:pt x="32" y="47"/>
                    <a:pt x="33" y="47"/>
                    <a:pt x="33" y="47"/>
                  </a:cubicBezTo>
                  <a:cubicBezTo>
                    <a:pt x="34" y="47"/>
                    <a:pt x="34" y="46"/>
                    <a:pt x="34" y="46"/>
                  </a:cubicBezTo>
                  <a:cubicBezTo>
                    <a:pt x="34" y="46"/>
                    <a:pt x="35" y="43"/>
                    <a:pt x="35" y="43"/>
                  </a:cubicBezTo>
                  <a:cubicBezTo>
                    <a:pt x="35" y="42"/>
                    <a:pt x="35" y="42"/>
                    <a:pt x="35" y="42"/>
                  </a:cubicBezTo>
                  <a:cubicBezTo>
                    <a:pt x="35" y="42"/>
                    <a:pt x="35" y="41"/>
                    <a:pt x="35" y="41"/>
                  </a:cubicBezTo>
                  <a:cubicBezTo>
                    <a:pt x="35" y="41"/>
                    <a:pt x="35" y="38"/>
                    <a:pt x="35" y="38"/>
                  </a:cubicBezTo>
                  <a:cubicBezTo>
                    <a:pt x="35" y="38"/>
                    <a:pt x="35" y="37"/>
                    <a:pt x="36" y="37"/>
                  </a:cubicBezTo>
                  <a:cubicBezTo>
                    <a:pt x="36" y="37"/>
                    <a:pt x="36" y="38"/>
                    <a:pt x="36" y="38"/>
                  </a:cubicBezTo>
                  <a:cubicBezTo>
                    <a:pt x="36" y="38"/>
                    <a:pt x="37" y="38"/>
                    <a:pt x="38" y="39"/>
                  </a:cubicBezTo>
                  <a:cubicBezTo>
                    <a:pt x="39" y="40"/>
                    <a:pt x="41" y="38"/>
                    <a:pt x="42" y="38"/>
                  </a:cubicBezTo>
                  <a:cubicBezTo>
                    <a:pt x="42" y="37"/>
                    <a:pt x="43" y="38"/>
                    <a:pt x="43" y="38"/>
                  </a:cubicBezTo>
                  <a:cubicBezTo>
                    <a:pt x="43" y="38"/>
                    <a:pt x="43" y="38"/>
                    <a:pt x="44" y="39"/>
                  </a:cubicBezTo>
                  <a:cubicBezTo>
                    <a:pt x="44" y="39"/>
                    <a:pt x="47" y="39"/>
                    <a:pt x="47" y="39"/>
                  </a:cubicBezTo>
                  <a:cubicBezTo>
                    <a:pt x="47" y="39"/>
                    <a:pt x="47" y="39"/>
                    <a:pt x="48" y="40"/>
                  </a:cubicBezTo>
                  <a:cubicBezTo>
                    <a:pt x="49" y="40"/>
                    <a:pt x="51" y="40"/>
                    <a:pt x="52" y="39"/>
                  </a:cubicBezTo>
                  <a:cubicBezTo>
                    <a:pt x="52" y="38"/>
                    <a:pt x="50" y="37"/>
                    <a:pt x="49" y="37"/>
                  </a:cubicBezTo>
                  <a:cubicBezTo>
                    <a:pt x="49" y="37"/>
                    <a:pt x="48" y="37"/>
                    <a:pt x="49" y="36"/>
                  </a:cubicBezTo>
                  <a:cubicBezTo>
                    <a:pt x="49" y="35"/>
                    <a:pt x="49" y="32"/>
                    <a:pt x="49" y="32"/>
                  </a:cubicBezTo>
                  <a:cubicBezTo>
                    <a:pt x="49" y="31"/>
                    <a:pt x="48" y="30"/>
                    <a:pt x="48" y="30"/>
                  </a:cubicBezTo>
                  <a:cubicBezTo>
                    <a:pt x="47" y="30"/>
                    <a:pt x="47" y="30"/>
                    <a:pt x="47" y="30"/>
                  </a:cubicBezTo>
                  <a:cubicBezTo>
                    <a:pt x="46" y="30"/>
                    <a:pt x="43" y="26"/>
                    <a:pt x="43" y="26"/>
                  </a:cubicBezTo>
                  <a:cubicBezTo>
                    <a:pt x="43" y="26"/>
                    <a:pt x="43" y="26"/>
                    <a:pt x="43" y="25"/>
                  </a:cubicBezTo>
                  <a:cubicBezTo>
                    <a:pt x="43" y="25"/>
                    <a:pt x="44" y="25"/>
                    <a:pt x="44" y="24"/>
                  </a:cubicBezTo>
                  <a:cubicBezTo>
                    <a:pt x="44" y="22"/>
                    <a:pt x="44" y="22"/>
                    <a:pt x="43" y="21"/>
                  </a:cubicBezTo>
                  <a:cubicBezTo>
                    <a:pt x="43" y="21"/>
                    <a:pt x="43" y="21"/>
                    <a:pt x="42" y="22"/>
                  </a:cubicBezTo>
                  <a:cubicBezTo>
                    <a:pt x="42" y="22"/>
                    <a:pt x="42" y="23"/>
                    <a:pt x="42" y="23"/>
                  </a:cubicBezTo>
                  <a:cubicBezTo>
                    <a:pt x="41" y="23"/>
                    <a:pt x="38" y="19"/>
                    <a:pt x="38" y="19"/>
                  </a:cubicBezTo>
                  <a:cubicBezTo>
                    <a:pt x="37" y="18"/>
                    <a:pt x="37" y="17"/>
                    <a:pt x="38" y="17"/>
                  </a:cubicBezTo>
                  <a:cubicBezTo>
                    <a:pt x="38" y="17"/>
                    <a:pt x="38" y="16"/>
                    <a:pt x="38" y="16"/>
                  </a:cubicBezTo>
                  <a:cubicBezTo>
                    <a:pt x="38" y="16"/>
                    <a:pt x="39" y="14"/>
                    <a:pt x="39" y="13"/>
                  </a:cubicBezTo>
                  <a:cubicBezTo>
                    <a:pt x="39" y="12"/>
                    <a:pt x="39" y="11"/>
                    <a:pt x="38" y="11"/>
                  </a:cubicBezTo>
                  <a:cubicBezTo>
                    <a:pt x="38" y="11"/>
                    <a:pt x="38" y="10"/>
                    <a:pt x="37" y="9"/>
                  </a:cubicBezTo>
                  <a:cubicBezTo>
                    <a:pt x="37" y="9"/>
                    <a:pt x="37" y="9"/>
                    <a:pt x="36" y="10"/>
                  </a:cubicBezTo>
                  <a:cubicBezTo>
                    <a:pt x="36" y="10"/>
                    <a:pt x="36" y="10"/>
                    <a:pt x="35" y="10"/>
                  </a:cubicBezTo>
                  <a:cubicBezTo>
                    <a:pt x="35" y="9"/>
                    <a:pt x="28" y="6"/>
                    <a:pt x="27" y="6"/>
                  </a:cubicBezTo>
                  <a:cubicBezTo>
                    <a:pt x="26" y="6"/>
                    <a:pt x="19" y="3"/>
                    <a:pt x="19" y="3"/>
                  </a:cubicBezTo>
                  <a:cubicBezTo>
                    <a:pt x="19" y="3"/>
                    <a:pt x="19" y="2"/>
                    <a:pt x="19" y="2"/>
                  </a:cubicBezTo>
                  <a:cubicBezTo>
                    <a:pt x="19" y="2"/>
                    <a:pt x="18" y="2"/>
                    <a:pt x="18" y="2"/>
                  </a:cubicBezTo>
                  <a:cubicBezTo>
                    <a:pt x="18" y="2"/>
                    <a:pt x="14" y="0"/>
                    <a:pt x="14" y="0"/>
                  </a:cubicBezTo>
                  <a:cubicBezTo>
                    <a:pt x="13" y="0"/>
                    <a:pt x="13" y="0"/>
                    <a:pt x="13" y="0"/>
                  </a:cubicBezTo>
                  <a:cubicBezTo>
                    <a:pt x="13" y="0"/>
                    <a:pt x="10" y="1"/>
                    <a:pt x="10" y="2"/>
                  </a:cubicBezTo>
                  <a:cubicBezTo>
                    <a:pt x="9" y="2"/>
                    <a:pt x="8" y="2"/>
                    <a:pt x="8" y="2"/>
                  </a:cubicBezTo>
                  <a:cubicBezTo>
                    <a:pt x="4" y="1"/>
                    <a:pt x="1" y="3"/>
                    <a:pt x="1" y="3"/>
                  </a:cubicBezTo>
                  <a:cubicBezTo>
                    <a:pt x="1" y="3"/>
                    <a:pt x="1" y="4"/>
                    <a:pt x="0" y="4"/>
                  </a:cubicBezTo>
                  <a:cubicBezTo>
                    <a:pt x="5" y="6"/>
                    <a:pt x="5" y="6"/>
                    <a:pt x="5" y="6"/>
                  </a:cubicBezTo>
                  <a:cubicBezTo>
                    <a:pt x="5" y="6"/>
                    <a:pt x="6" y="7"/>
                    <a:pt x="6"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0" name="Freeform 1021">
              <a:extLst>
                <a:ext uri="{FF2B5EF4-FFF2-40B4-BE49-F238E27FC236}">
                  <a16:creationId xmlns:a16="http://schemas.microsoft.com/office/drawing/2014/main" id="{93F97963-8373-47C0-9B4B-3F06CD6917EB}"/>
                </a:ext>
              </a:extLst>
            </p:cNvPr>
            <p:cNvSpPr>
              <a:spLocks noEditPoints="1"/>
            </p:cNvSpPr>
            <p:nvPr/>
          </p:nvSpPr>
          <p:spPr bwMode="auto">
            <a:xfrm>
              <a:off x="3958" y="1505"/>
              <a:ext cx="370" cy="207"/>
            </a:xfrm>
            <a:custGeom>
              <a:avLst/>
              <a:gdLst>
                <a:gd name="T0" fmla="*/ 264 w 267"/>
                <a:gd name="T1" fmla="*/ 55 h 151"/>
                <a:gd name="T2" fmla="*/ 239 w 267"/>
                <a:gd name="T3" fmla="*/ 46 h 151"/>
                <a:gd name="T4" fmla="*/ 215 w 267"/>
                <a:gd name="T5" fmla="*/ 41 h 151"/>
                <a:gd name="T6" fmla="*/ 200 w 267"/>
                <a:gd name="T7" fmla="*/ 39 h 151"/>
                <a:gd name="T8" fmla="*/ 190 w 267"/>
                <a:gd name="T9" fmla="*/ 23 h 151"/>
                <a:gd name="T10" fmla="*/ 177 w 267"/>
                <a:gd name="T11" fmla="*/ 15 h 151"/>
                <a:gd name="T12" fmla="*/ 176 w 267"/>
                <a:gd name="T13" fmla="*/ 4 h 151"/>
                <a:gd name="T14" fmla="*/ 154 w 267"/>
                <a:gd name="T15" fmla="*/ 1 h 151"/>
                <a:gd name="T16" fmla="*/ 138 w 267"/>
                <a:gd name="T17" fmla="*/ 5 h 151"/>
                <a:gd name="T18" fmla="*/ 125 w 267"/>
                <a:gd name="T19" fmla="*/ 18 h 151"/>
                <a:gd name="T20" fmla="*/ 107 w 267"/>
                <a:gd name="T21" fmla="*/ 20 h 151"/>
                <a:gd name="T22" fmla="*/ 101 w 267"/>
                <a:gd name="T23" fmla="*/ 16 h 151"/>
                <a:gd name="T24" fmla="*/ 90 w 267"/>
                <a:gd name="T25" fmla="*/ 15 h 151"/>
                <a:gd name="T26" fmla="*/ 80 w 267"/>
                <a:gd name="T27" fmla="*/ 15 h 151"/>
                <a:gd name="T28" fmla="*/ 31 w 267"/>
                <a:gd name="T29" fmla="*/ 12 h 151"/>
                <a:gd name="T30" fmla="*/ 29 w 267"/>
                <a:gd name="T31" fmla="*/ 29 h 151"/>
                <a:gd name="T32" fmla="*/ 19 w 267"/>
                <a:gd name="T33" fmla="*/ 43 h 151"/>
                <a:gd name="T34" fmla="*/ 9 w 267"/>
                <a:gd name="T35" fmla="*/ 66 h 151"/>
                <a:gd name="T36" fmla="*/ 0 w 267"/>
                <a:gd name="T37" fmla="*/ 77 h 151"/>
                <a:gd name="T38" fmla="*/ 21 w 267"/>
                <a:gd name="T39" fmla="*/ 85 h 151"/>
                <a:gd name="T40" fmla="*/ 48 w 267"/>
                <a:gd name="T41" fmla="*/ 87 h 151"/>
                <a:gd name="T42" fmla="*/ 74 w 267"/>
                <a:gd name="T43" fmla="*/ 78 h 151"/>
                <a:gd name="T44" fmla="*/ 85 w 267"/>
                <a:gd name="T45" fmla="*/ 78 h 151"/>
                <a:gd name="T46" fmla="*/ 103 w 267"/>
                <a:gd name="T47" fmla="*/ 85 h 151"/>
                <a:gd name="T48" fmla="*/ 104 w 267"/>
                <a:gd name="T49" fmla="*/ 95 h 151"/>
                <a:gd name="T50" fmla="*/ 109 w 267"/>
                <a:gd name="T51" fmla="*/ 101 h 151"/>
                <a:gd name="T52" fmla="*/ 115 w 267"/>
                <a:gd name="T53" fmla="*/ 112 h 151"/>
                <a:gd name="T54" fmla="*/ 110 w 267"/>
                <a:gd name="T55" fmla="*/ 115 h 151"/>
                <a:gd name="T56" fmla="*/ 102 w 267"/>
                <a:gd name="T57" fmla="*/ 113 h 151"/>
                <a:gd name="T58" fmla="*/ 100 w 267"/>
                <a:gd name="T59" fmla="*/ 122 h 151"/>
                <a:gd name="T60" fmla="*/ 94 w 267"/>
                <a:gd name="T61" fmla="*/ 128 h 151"/>
                <a:gd name="T62" fmla="*/ 90 w 267"/>
                <a:gd name="T63" fmla="*/ 133 h 151"/>
                <a:gd name="T64" fmla="*/ 103 w 267"/>
                <a:gd name="T65" fmla="*/ 134 h 151"/>
                <a:gd name="T66" fmla="*/ 112 w 267"/>
                <a:gd name="T67" fmla="*/ 129 h 151"/>
                <a:gd name="T68" fmla="*/ 122 w 267"/>
                <a:gd name="T69" fmla="*/ 121 h 151"/>
                <a:gd name="T70" fmla="*/ 122 w 267"/>
                <a:gd name="T71" fmla="*/ 118 h 151"/>
                <a:gd name="T72" fmla="*/ 141 w 267"/>
                <a:gd name="T73" fmla="*/ 109 h 151"/>
                <a:gd name="T74" fmla="*/ 151 w 267"/>
                <a:gd name="T75" fmla="*/ 112 h 151"/>
                <a:gd name="T76" fmla="*/ 144 w 267"/>
                <a:gd name="T77" fmla="*/ 115 h 151"/>
                <a:gd name="T78" fmla="*/ 154 w 267"/>
                <a:gd name="T79" fmla="*/ 120 h 151"/>
                <a:gd name="T80" fmla="*/ 170 w 267"/>
                <a:gd name="T81" fmla="*/ 125 h 151"/>
                <a:gd name="T82" fmla="*/ 158 w 267"/>
                <a:gd name="T83" fmla="*/ 130 h 151"/>
                <a:gd name="T84" fmla="*/ 169 w 267"/>
                <a:gd name="T85" fmla="*/ 146 h 151"/>
                <a:gd name="T86" fmla="*/ 197 w 267"/>
                <a:gd name="T87" fmla="*/ 140 h 151"/>
                <a:gd name="T88" fmla="*/ 214 w 267"/>
                <a:gd name="T89" fmla="*/ 135 h 151"/>
                <a:gd name="T90" fmla="*/ 190 w 267"/>
                <a:gd name="T91" fmla="*/ 125 h 151"/>
                <a:gd name="T92" fmla="*/ 195 w 267"/>
                <a:gd name="T93" fmla="*/ 117 h 151"/>
                <a:gd name="T94" fmla="*/ 219 w 267"/>
                <a:gd name="T95" fmla="*/ 108 h 151"/>
                <a:gd name="T96" fmla="*/ 239 w 267"/>
                <a:gd name="T97" fmla="*/ 95 h 151"/>
                <a:gd name="T98" fmla="*/ 260 w 267"/>
                <a:gd name="T99" fmla="*/ 88 h 151"/>
                <a:gd name="T100" fmla="*/ 263 w 267"/>
                <a:gd name="T101" fmla="*/ 76 h 151"/>
                <a:gd name="T102" fmla="*/ 261 w 267"/>
                <a:gd name="T103" fmla="*/ 67 h 151"/>
                <a:gd name="T104" fmla="*/ 192 w 267"/>
                <a:gd name="T105" fmla="*/ 133 h 151"/>
                <a:gd name="T106" fmla="*/ 182 w 267"/>
                <a:gd name="T107" fmla="*/ 124 h 151"/>
                <a:gd name="T108" fmla="*/ 180 w 267"/>
                <a:gd name="T109" fmla="*/ 118 h 151"/>
                <a:gd name="T110" fmla="*/ 191 w 267"/>
                <a:gd name="T111" fmla="*/ 12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7" h="151">
                  <a:moveTo>
                    <a:pt x="261" y="66"/>
                  </a:moveTo>
                  <a:cubicBezTo>
                    <a:pt x="261" y="66"/>
                    <a:pt x="262" y="65"/>
                    <a:pt x="263" y="64"/>
                  </a:cubicBezTo>
                  <a:cubicBezTo>
                    <a:pt x="264" y="64"/>
                    <a:pt x="264" y="63"/>
                    <a:pt x="266" y="62"/>
                  </a:cubicBezTo>
                  <a:cubicBezTo>
                    <a:pt x="267" y="60"/>
                    <a:pt x="267" y="56"/>
                    <a:pt x="267" y="55"/>
                  </a:cubicBezTo>
                  <a:cubicBezTo>
                    <a:pt x="267" y="54"/>
                    <a:pt x="266" y="54"/>
                    <a:pt x="264" y="55"/>
                  </a:cubicBezTo>
                  <a:cubicBezTo>
                    <a:pt x="261" y="56"/>
                    <a:pt x="254" y="50"/>
                    <a:pt x="254" y="49"/>
                  </a:cubicBezTo>
                  <a:cubicBezTo>
                    <a:pt x="253" y="49"/>
                    <a:pt x="252" y="49"/>
                    <a:pt x="252" y="49"/>
                  </a:cubicBezTo>
                  <a:cubicBezTo>
                    <a:pt x="248" y="51"/>
                    <a:pt x="246" y="47"/>
                    <a:pt x="245" y="47"/>
                  </a:cubicBezTo>
                  <a:cubicBezTo>
                    <a:pt x="245" y="47"/>
                    <a:pt x="240" y="45"/>
                    <a:pt x="240" y="45"/>
                  </a:cubicBezTo>
                  <a:cubicBezTo>
                    <a:pt x="239" y="45"/>
                    <a:pt x="239" y="46"/>
                    <a:pt x="239" y="46"/>
                  </a:cubicBezTo>
                  <a:cubicBezTo>
                    <a:pt x="239" y="46"/>
                    <a:pt x="237" y="47"/>
                    <a:pt x="236" y="48"/>
                  </a:cubicBezTo>
                  <a:cubicBezTo>
                    <a:pt x="235" y="49"/>
                    <a:pt x="235" y="48"/>
                    <a:pt x="235" y="48"/>
                  </a:cubicBezTo>
                  <a:cubicBezTo>
                    <a:pt x="235" y="48"/>
                    <a:pt x="227" y="39"/>
                    <a:pt x="227" y="38"/>
                  </a:cubicBezTo>
                  <a:cubicBezTo>
                    <a:pt x="227" y="38"/>
                    <a:pt x="226" y="38"/>
                    <a:pt x="226" y="38"/>
                  </a:cubicBezTo>
                  <a:cubicBezTo>
                    <a:pt x="226" y="38"/>
                    <a:pt x="215" y="41"/>
                    <a:pt x="215" y="41"/>
                  </a:cubicBezTo>
                  <a:cubicBezTo>
                    <a:pt x="214" y="41"/>
                    <a:pt x="213" y="41"/>
                    <a:pt x="213" y="41"/>
                  </a:cubicBezTo>
                  <a:cubicBezTo>
                    <a:pt x="213" y="41"/>
                    <a:pt x="207" y="39"/>
                    <a:pt x="207" y="39"/>
                  </a:cubicBezTo>
                  <a:cubicBezTo>
                    <a:pt x="206" y="38"/>
                    <a:pt x="205" y="38"/>
                    <a:pt x="205" y="38"/>
                  </a:cubicBezTo>
                  <a:cubicBezTo>
                    <a:pt x="205" y="38"/>
                    <a:pt x="202" y="39"/>
                    <a:pt x="202" y="40"/>
                  </a:cubicBezTo>
                  <a:cubicBezTo>
                    <a:pt x="201" y="40"/>
                    <a:pt x="200" y="39"/>
                    <a:pt x="200" y="39"/>
                  </a:cubicBezTo>
                  <a:cubicBezTo>
                    <a:pt x="197" y="37"/>
                    <a:pt x="197" y="35"/>
                    <a:pt x="197" y="34"/>
                  </a:cubicBezTo>
                  <a:cubicBezTo>
                    <a:pt x="197" y="34"/>
                    <a:pt x="196" y="29"/>
                    <a:pt x="195" y="29"/>
                  </a:cubicBezTo>
                  <a:cubicBezTo>
                    <a:pt x="195" y="28"/>
                    <a:pt x="195" y="28"/>
                    <a:pt x="196" y="27"/>
                  </a:cubicBezTo>
                  <a:cubicBezTo>
                    <a:pt x="197" y="27"/>
                    <a:pt x="196" y="26"/>
                    <a:pt x="196" y="26"/>
                  </a:cubicBezTo>
                  <a:cubicBezTo>
                    <a:pt x="196" y="26"/>
                    <a:pt x="190" y="23"/>
                    <a:pt x="190" y="23"/>
                  </a:cubicBezTo>
                  <a:cubicBezTo>
                    <a:pt x="190" y="23"/>
                    <a:pt x="189" y="23"/>
                    <a:pt x="188" y="23"/>
                  </a:cubicBezTo>
                  <a:cubicBezTo>
                    <a:pt x="188" y="24"/>
                    <a:pt x="187" y="24"/>
                    <a:pt x="186" y="23"/>
                  </a:cubicBezTo>
                  <a:cubicBezTo>
                    <a:pt x="185" y="23"/>
                    <a:pt x="183" y="22"/>
                    <a:pt x="180" y="22"/>
                  </a:cubicBezTo>
                  <a:cubicBezTo>
                    <a:pt x="178" y="22"/>
                    <a:pt x="179" y="18"/>
                    <a:pt x="179" y="18"/>
                  </a:cubicBezTo>
                  <a:cubicBezTo>
                    <a:pt x="179" y="17"/>
                    <a:pt x="178" y="16"/>
                    <a:pt x="177" y="15"/>
                  </a:cubicBezTo>
                  <a:cubicBezTo>
                    <a:pt x="177" y="13"/>
                    <a:pt x="181" y="12"/>
                    <a:pt x="182" y="12"/>
                  </a:cubicBezTo>
                  <a:cubicBezTo>
                    <a:pt x="182" y="12"/>
                    <a:pt x="182" y="11"/>
                    <a:pt x="182" y="11"/>
                  </a:cubicBezTo>
                  <a:cubicBezTo>
                    <a:pt x="182" y="11"/>
                    <a:pt x="181" y="10"/>
                    <a:pt x="181" y="10"/>
                  </a:cubicBezTo>
                  <a:cubicBezTo>
                    <a:pt x="177" y="9"/>
                    <a:pt x="177" y="6"/>
                    <a:pt x="177" y="5"/>
                  </a:cubicBezTo>
                  <a:cubicBezTo>
                    <a:pt x="177" y="5"/>
                    <a:pt x="176" y="4"/>
                    <a:pt x="176" y="4"/>
                  </a:cubicBezTo>
                  <a:cubicBezTo>
                    <a:pt x="176" y="4"/>
                    <a:pt x="173" y="0"/>
                    <a:pt x="173" y="0"/>
                  </a:cubicBezTo>
                  <a:cubicBezTo>
                    <a:pt x="172" y="0"/>
                    <a:pt x="171" y="0"/>
                    <a:pt x="170" y="0"/>
                  </a:cubicBezTo>
                  <a:cubicBezTo>
                    <a:pt x="170" y="0"/>
                    <a:pt x="168" y="0"/>
                    <a:pt x="167" y="0"/>
                  </a:cubicBezTo>
                  <a:cubicBezTo>
                    <a:pt x="166" y="1"/>
                    <a:pt x="161" y="2"/>
                    <a:pt x="161" y="2"/>
                  </a:cubicBezTo>
                  <a:cubicBezTo>
                    <a:pt x="161" y="2"/>
                    <a:pt x="155" y="1"/>
                    <a:pt x="154" y="1"/>
                  </a:cubicBezTo>
                  <a:cubicBezTo>
                    <a:pt x="153" y="1"/>
                    <a:pt x="153" y="1"/>
                    <a:pt x="153" y="1"/>
                  </a:cubicBezTo>
                  <a:cubicBezTo>
                    <a:pt x="151" y="5"/>
                    <a:pt x="151" y="5"/>
                    <a:pt x="151" y="5"/>
                  </a:cubicBezTo>
                  <a:cubicBezTo>
                    <a:pt x="149" y="7"/>
                    <a:pt x="144" y="6"/>
                    <a:pt x="144" y="6"/>
                  </a:cubicBezTo>
                  <a:cubicBezTo>
                    <a:pt x="143" y="6"/>
                    <a:pt x="143" y="5"/>
                    <a:pt x="143" y="5"/>
                  </a:cubicBezTo>
                  <a:cubicBezTo>
                    <a:pt x="141" y="5"/>
                    <a:pt x="139" y="5"/>
                    <a:pt x="138" y="5"/>
                  </a:cubicBezTo>
                  <a:cubicBezTo>
                    <a:pt x="137" y="5"/>
                    <a:pt x="136" y="5"/>
                    <a:pt x="135" y="6"/>
                  </a:cubicBezTo>
                  <a:cubicBezTo>
                    <a:pt x="134" y="6"/>
                    <a:pt x="135" y="6"/>
                    <a:pt x="133" y="6"/>
                  </a:cubicBezTo>
                  <a:cubicBezTo>
                    <a:pt x="130" y="5"/>
                    <a:pt x="128" y="8"/>
                    <a:pt x="128" y="9"/>
                  </a:cubicBezTo>
                  <a:cubicBezTo>
                    <a:pt x="127" y="9"/>
                    <a:pt x="125" y="12"/>
                    <a:pt x="124" y="14"/>
                  </a:cubicBezTo>
                  <a:cubicBezTo>
                    <a:pt x="124" y="15"/>
                    <a:pt x="124" y="16"/>
                    <a:pt x="125" y="18"/>
                  </a:cubicBezTo>
                  <a:cubicBezTo>
                    <a:pt x="125" y="20"/>
                    <a:pt x="125" y="21"/>
                    <a:pt x="124" y="22"/>
                  </a:cubicBezTo>
                  <a:cubicBezTo>
                    <a:pt x="124" y="22"/>
                    <a:pt x="124" y="22"/>
                    <a:pt x="124" y="22"/>
                  </a:cubicBezTo>
                  <a:cubicBezTo>
                    <a:pt x="124" y="22"/>
                    <a:pt x="122" y="20"/>
                    <a:pt x="121" y="19"/>
                  </a:cubicBezTo>
                  <a:cubicBezTo>
                    <a:pt x="120" y="18"/>
                    <a:pt x="117" y="17"/>
                    <a:pt x="116" y="18"/>
                  </a:cubicBezTo>
                  <a:cubicBezTo>
                    <a:pt x="115" y="18"/>
                    <a:pt x="107" y="20"/>
                    <a:pt x="107" y="20"/>
                  </a:cubicBezTo>
                  <a:cubicBezTo>
                    <a:pt x="107" y="20"/>
                    <a:pt x="106" y="19"/>
                    <a:pt x="106" y="19"/>
                  </a:cubicBezTo>
                  <a:cubicBezTo>
                    <a:pt x="106" y="19"/>
                    <a:pt x="105" y="18"/>
                    <a:pt x="105" y="17"/>
                  </a:cubicBezTo>
                  <a:cubicBezTo>
                    <a:pt x="104" y="16"/>
                    <a:pt x="103" y="15"/>
                    <a:pt x="103" y="15"/>
                  </a:cubicBezTo>
                  <a:cubicBezTo>
                    <a:pt x="102" y="15"/>
                    <a:pt x="102" y="15"/>
                    <a:pt x="102" y="15"/>
                  </a:cubicBezTo>
                  <a:cubicBezTo>
                    <a:pt x="101" y="16"/>
                    <a:pt x="101" y="16"/>
                    <a:pt x="101" y="16"/>
                  </a:cubicBezTo>
                  <a:cubicBezTo>
                    <a:pt x="100" y="16"/>
                    <a:pt x="100" y="16"/>
                    <a:pt x="99" y="16"/>
                  </a:cubicBezTo>
                  <a:cubicBezTo>
                    <a:pt x="98" y="16"/>
                    <a:pt x="98" y="18"/>
                    <a:pt x="97" y="19"/>
                  </a:cubicBezTo>
                  <a:cubicBezTo>
                    <a:pt x="97" y="19"/>
                    <a:pt x="97" y="19"/>
                    <a:pt x="96" y="18"/>
                  </a:cubicBezTo>
                  <a:cubicBezTo>
                    <a:pt x="96" y="18"/>
                    <a:pt x="95" y="18"/>
                    <a:pt x="93" y="17"/>
                  </a:cubicBezTo>
                  <a:cubicBezTo>
                    <a:pt x="92" y="17"/>
                    <a:pt x="91" y="15"/>
                    <a:pt x="90" y="15"/>
                  </a:cubicBezTo>
                  <a:cubicBezTo>
                    <a:pt x="90" y="14"/>
                    <a:pt x="90" y="14"/>
                    <a:pt x="89" y="15"/>
                  </a:cubicBezTo>
                  <a:cubicBezTo>
                    <a:pt x="89" y="15"/>
                    <a:pt x="87" y="15"/>
                    <a:pt x="86" y="15"/>
                  </a:cubicBezTo>
                  <a:cubicBezTo>
                    <a:pt x="84" y="15"/>
                    <a:pt x="83" y="16"/>
                    <a:pt x="82" y="17"/>
                  </a:cubicBezTo>
                  <a:cubicBezTo>
                    <a:pt x="81" y="18"/>
                    <a:pt x="82" y="17"/>
                    <a:pt x="82" y="17"/>
                  </a:cubicBezTo>
                  <a:cubicBezTo>
                    <a:pt x="83" y="15"/>
                    <a:pt x="80" y="15"/>
                    <a:pt x="80" y="15"/>
                  </a:cubicBezTo>
                  <a:cubicBezTo>
                    <a:pt x="80" y="15"/>
                    <a:pt x="56" y="10"/>
                    <a:pt x="55" y="10"/>
                  </a:cubicBezTo>
                  <a:cubicBezTo>
                    <a:pt x="54" y="10"/>
                    <a:pt x="48" y="8"/>
                    <a:pt x="46" y="8"/>
                  </a:cubicBezTo>
                  <a:cubicBezTo>
                    <a:pt x="45" y="8"/>
                    <a:pt x="43" y="9"/>
                    <a:pt x="42" y="9"/>
                  </a:cubicBezTo>
                  <a:cubicBezTo>
                    <a:pt x="41" y="9"/>
                    <a:pt x="36" y="10"/>
                    <a:pt x="35" y="10"/>
                  </a:cubicBezTo>
                  <a:cubicBezTo>
                    <a:pt x="33" y="10"/>
                    <a:pt x="32" y="11"/>
                    <a:pt x="31" y="12"/>
                  </a:cubicBezTo>
                  <a:cubicBezTo>
                    <a:pt x="30" y="13"/>
                    <a:pt x="27" y="15"/>
                    <a:pt x="27" y="15"/>
                  </a:cubicBezTo>
                  <a:cubicBezTo>
                    <a:pt x="26" y="16"/>
                    <a:pt x="23" y="16"/>
                    <a:pt x="21" y="17"/>
                  </a:cubicBezTo>
                  <a:cubicBezTo>
                    <a:pt x="22" y="19"/>
                    <a:pt x="25" y="25"/>
                    <a:pt x="25" y="26"/>
                  </a:cubicBezTo>
                  <a:cubicBezTo>
                    <a:pt x="26" y="27"/>
                    <a:pt x="27" y="28"/>
                    <a:pt x="27" y="28"/>
                  </a:cubicBezTo>
                  <a:cubicBezTo>
                    <a:pt x="27" y="28"/>
                    <a:pt x="28" y="29"/>
                    <a:pt x="29" y="29"/>
                  </a:cubicBezTo>
                  <a:cubicBezTo>
                    <a:pt x="29" y="29"/>
                    <a:pt x="29" y="30"/>
                    <a:pt x="29" y="30"/>
                  </a:cubicBezTo>
                  <a:cubicBezTo>
                    <a:pt x="28" y="30"/>
                    <a:pt x="25" y="31"/>
                    <a:pt x="28" y="33"/>
                  </a:cubicBezTo>
                  <a:cubicBezTo>
                    <a:pt x="28" y="33"/>
                    <a:pt x="29" y="34"/>
                    <a:pt x="28" y="35"/>
                  </a:cubicBezTo>
                  <a:cubicBezTo>
                    <a:pt x="28" y="36"/>
                    <a:pt x="28" y="40"/>
                    <a:pt x="22" y="41"/>
                  </a:cubicBezTo>
                  <a:cubicBezTo>
                    <a:pt x="22" y="41"/>
                    <a:pt x="20" y="41"/>
                    <a:pt x="19" y="43"/>
                  </a:cubicBezTo>
                  <a:cubicBezTo>
                    <a:pt x="18" y="44"/>
                    <a:pt x="8" y="54"/>
                    <a:pt x="8" y="54"/>
                  </a:cubicBezTo>
                  <a:cubicBezTo>
                    <a:pt x="8" y="54"/>
                    <a:pt x="7" y="55"/>
                    <a:pt x="8" y="56"/>
                  </a:cubicBezTo>
                  <a:cubicBezTo>
                    <a:pt x="8" y="57"/>
                    <a:pt x="8" y="61"/>
                    <a:pt x="8" y="61"/>
                  </a:cubicBezTo>
                  <a:cubicBezTo>
                    <a:pt x="8" y="61"/>
                    <a:pt x="8" y="63"/>
                    <a:pt x="10" y="65"/>
                  </a:cubicBezTo>
                  <a:cubicBezTo>
                    <a:pt x="10" y="65"/>
                    <a:pt x="11" y="66"/>
                    <a:pt x="9" y="66"/>
                  </a:cubicBezTo>
                  <a:cubicBezTo>
                    <a:pt x="7" y="65"/>
                    <a:pt x="6" y="65"/>
                    <a:pt x="6" y="65"/>
                  </a:cubicBezTo>
                  <a:cubicBezTo>
                    <a:pt x="6" y="65"/>
                    <a:pt x="6" y="64"/>
                    <a:pt x="5" y="65"/>
                  </a:cubicBezTo>
                  <a:cubicBezTo>
                    <a:pt x="5" y="65"/>
                    <a:pt x="0" y="74"/>
                    <a:pt x="0" y="74"/>
                  </a:cubicBezTo>
                  <a:cubicBezTo>
                    <a:pt x="0" y="74"/>
                    <a:pt x="0" y="75"/>
                    <a:pt x="0" y="76"/>
                  </a:cubicBezTo>
                  <a:cubicBezTo>
                    <a:pt x="0" y="76"/>
                    <a:pt x="0" y="77"/>
                    <a:pt x="0" y="77"/>
                  </a:cubicBezTo>
                  <a:cubicBezTo>
                    <a:pt x="10" y="86"/>
                    <a:pt x="10" y="86"/>
                    <a:pt x="10" y="86"/>
                  </a:cubicBezTo>
                  <a:cubicBezTo>
                    <a:pt x="11" y="85"/>
                    <a:pt x="14" y="83"/>
                    <a:pt x="15" y="83"/>
                  </a:cubicBezTo>
                  <a:cubicBezTo>
                    <a:pt x="16" y="83"/>
                    <a:pt x="18" y="84"/>
                    <a:pt x="19" y="85"/>
                  </a:cubicBezTo>
                  <a:cubicBezTo>
                    <a:pt x="20" y="86"/>
                    <a:pt x="19" y="85"/>
                    <a:pt x="20" y="85"/>
                  </a:cubicBezTo>
                  <a:cubicBezTo>
                    <a:pt x="20" y="85"/>
                    <a:pt x="20" y="85"/>
                    <a:pt x="21" y="85"/>
                  </a:cubicBezTo>
                  <a:cubicBezTo>
                    <a:pt x="21" y="85"/>
                    <a:pt x="35" y="86"/>
                    <a:pt x="35" y="86"/>
                  </a:cubicBezTo>
                  <a:cubicBezTo>
                    <a:pt x="35" y="86"/>
                    <a:pt x="36" y="86"/>
                    <a:pt x="36" y="86"/>
                  </a:cubicBezTo>
                  <a:cubicBezTo>
                    <a:pt x="36" y="87"/>
                    <a:pt x="40" y="90"/>
                    <a:pt x="40" y="90"/>
                  </a:cubicBezTo>
                  <a:cubicBezTo>
                    <a:pt x="40" y="90"/>
                    <a:pt x="41" y="91"/>
                    <a:pt x="42" y="90"/>
                  </a:cubicBezTo>
                  <a:cubicBezTo>
                    <a:pt x="42" y="89"/>
                    <a:pt x="46" y="87"/>
                    <a:pt x="48" y="87"/>
                  </a:cubicBezTo>
                  <a:cubicBezTo>
                    <a:pt x="50" y="86"/>
                    <a:pt x="57" y="85"/>
                    <a:pt x="57" y="85"/>
                  </a:cubicBezTo>
                  <a:cubicBezTo>
                    <a:pt x="57" y="85"/>
                    <a:pt x="58" y="85"/>
                    <a:pt x="59" y="85"/>
                  </a:cubicBezTo>
                  <a:cubicBezTo>
                    <a:pt x="59" y="85"/>
                    <a:pt x="64" y="82"/>
                    <a:pt x="66" y="80"/>
                  </a:cubicBezTo>
                  <a:cubicBezTo>
                    <a:pt x="67" y="80"/>
                    <a:pt x="67" y="79"/>
                    <a:pt x="67" y="79"/>
                  </a:cubicBezTo>
                  <a:cubicBezTo>
                    <a:pt x="67" y="79"/>
                    <a:pt x="70" y="77"/>
                    <a:pt x="74" y="78"/>
                  </a:cubicBezTo>
                  <a:cubicBezTo>
                    <a:pt x="74" y="78"/>
                    <a:pt x="75" y="78"/>
                    <a:pt x="76" y="78"/>
                  </a:cubicBezTo>
                  <a:cubicBezTo>
                    <a:pt x="76" y="77"/>
                    <a:pt x="79" y="76"/>
                    <a:pt x="79" y="76"/>
                  </a:cubicBezTo>
                  <a:cubicBezTo>
                    <a:pt x="79" y="76"/>
                    <a:pt x="79" y="76"/>
                    <a:pt x="80" y="76"/>
                  </a:cubicBezTo>
                  <a:cubicBezTo>
                    <a:pt x="80" y="76"/>
                    <a:pt x="84" y="78"/>
                    <a:pt x="84" y="78"/>
                  </a:cubicBezTo>
                  <a:cubicBezTo>
                    <a:pt x="84" y="78"/>
                    <a:pt x="85" y="78"/>
                    <a:pt x="85" y="78"/>
                  </a:cubicBezTo>
                  <a:cubicBezTo>
                    <a:pt x="85" y="78"/>
                    <a:pt x="85" y="79"/>
                    <a:pt x="85" y="79"/>
                  </a:cubicBezTo>
                  <a:cubicBezTo>
                    <a:pt x="85" y="79"/>
                    <a:pt x="92" y="82"/>
                    <a:pt x="93" y="82"/>
                  </a:cubicBezTo>
                  <a:cubicBezTo>
                    <a:pt x="94" y="82"/>
                    <a:pt x="101" y="85"/>
                    <a:pt x="101" y="86"/>
                  </a:cubicBezTo>
                  <a:cubicBezTo>
                    <a:pt x="102" y="86"/>
                    <a:pt x="102" y="86"/>
                    <a:pt x="102" y="86"/>
                  </a:cubicBezTo>
                  <a:cubicBezTo>
                    <a:pt x="103" y="85"/>
                    <a:pt x="103" y="85"/>
                    <a:pt x="103" y="85"/>
                  </a:cubicBezTo>
                  <a:cubicBezTo>
                    <a:pt x="104" y="86"/>
                    <a:pt x="104" y="87"/>
                    <a:pt x="104" y="87"/>
                  </a:cubicBezTo>
                  <a:cubicBezTo>
                    <a:pt x="105" y="87"/>
                    <a:pt x="105" y="88"/>
                    <a:pt x="105" y="89"/>
                  </a:cubicBezTo>
                  <a:cubicBezTo>
                    <a:pt x="105" y="90"/>
                    <a:pt x="104" y="92"/>
                    <a:pt x="104" y="92"/>
                  </a:cubicBezTo>
                  <a:cubicBezTo>
                    <a:pt x="104" y="92"/>
                    <a:pt x="104" y="93"/>
                    <a:pt x="104" y="93"/>
                  </a:cubicBezTo>
                  <a:cubicBezTo>
                    <a:pt x="103" y="93"/>
                    <a:pt x="103" y="94"/>
                    <a:pt x="104" y="95"/>
                  </a:cubicBezTo>
                  <a:cubicBezTo>
                    <a:pt x="104" y="95"/>
                    <a:pt x="107" y="99"/>
                    <a:pt x="108" y="99"/>
                  </a:cubicBezTo>
                  <a:cubicBezTo>
                    <a:pt x="108" y="99"/>
                    <a:pt x="108" y="98"/>
                    <a:pt x="108" y="98"/>
                  </a:cubicBezTo>
                  <a:cubicBezTo>
                    <a:pt x="109" y="97"/>
                    <a:pt x="109" y="97"/>
                    <a:pt x="109" y="97"/>
                  </a:cubicBezTo>
                  <a:cubicBezTo>
                    <a:pt x="110" y="98"/>
                    <a:pt x="110" y="98"/>
                    <a:pt x="110" y="100"/>
                  </a:cubicBezTo>
                  <a:cubicBezTo>
                    <a:pt x="110" y="101"/>
                    <a:pt x="109" y="101"/>
                    <a:pt x="109" y="101"/>
                  </a:cubicBezTo>
                  <a:cubicBezTo>
                    <a:pt x="109" y="102"/>
                    <a:pt x="109" y="102"/>
                    <a:pt x="109" y="102"/>
                  </a:cubicBezTo>
                  <a:cubicBezTo>
                    <a:pt x="109" y="102"/>
                    <a:pt x="112" y="106"/>
                    <a:pt x="113" y="106"/>
                  </a:cubicBezTo>
                  <a:cubicBezTo>
                    <a:pt x="113" y="106"/>
                    <a:pt x="113" y="106"/>
                    <a:pt x="114" y="106"/>
                  </a:cubicBezTo>
                  <a:cubicBezTo>
                    <a:pt x="114" y="106"/>
                    <a:pt x="115" y="107"/>
                    <a:pt x="115" y="108"/>
                  </a:cubicBezTo>
                  <a:cubicBezTo>
                    <a:pt x="115" y="108"/>
                    <a:pt x="115" y="111"/>
                    <a:pt x="115" y="112"/>
                  </a:cubicBezTo>
                  <a:cubicBezTo>
                    <a:pt x="114" y="113"/>
                    <a:pt x="115" y="113"/>
                    <a:pt x="115" y="113"/>
                  </a:cubicBezTo>
                  <a:cubicBezTo>
                    <a:pt x="116" y="113"/>
                    <a:pt x="118" y="114"/>
                    <a:pt x="118" y="115"/>
                  </a:cubicBezTo>
                  <a:cubicBezTo>
                    <a:pt x="117" y="116"/>
                    <a:pt x="115" y="116"/>
                    <a:pt x="114" y="116"/>
                  </a:cubicBezTo>
                  <a:cubicBezTo>
                    <a:pt x="113" y="115"/>
                    <a:pt x="113" y="115"/>
                    <a:pt x="113" y="115"/>
                  </a:cubicBezTo>
                  <a:cubicBezTo>
                    <a:pt x="113" y="115"/>
                    <a:pt x="110" y="115"/>
                    <a:pt x="110" y="115"/>
                  </a:cubicBezTo>
                  <a:cubicBezTo>
                    <a:pt x="109" y="114"/>
                    <a:pt x="109" y="114"/>
                    <a:pt x="109" y="114"/>
                  </a:cubicBezTo>
                  <a:cubicBezTo>
                    <a:pt x="109" y="114"/>
                    <a:pt x="108" y="113"/>
                    <a:pt x="108" y="114"/>
                  </a:cubicBezTo>
                  <a:cubicBezTo>
                    <a:pt x="107" y="114"/>
                    <a:pt x="105" y="116"/>
                    <a:pt x="104" y="115"/>
                  </a:cubicBezTo>
                  <a:cubicBezTo>
                    <a:pt x="103" y="114"/>
                    <a:pt x="102" y="114"/>
                    <a:pt x="102" y="114"/>
                  </a:cubicBezTo>
                  <a:cubicBezTo>
                    <a:pt x="102" y="114"/>
                    <a:pt x="102" y="113"/>
                    <a:pt x="102" y="113"/>
                  </a:cubicBezTo>
                  <a:cubicBezTo>
                    <a:pt x="101" y="113"/>
                    <a:pt x="101" y="114"/>
                    <a:pt x="101" y="114"/>
                  </a:cubicBezTo>
                  <a:cubicBezTo>
                    <a:pt x="101" y="114"/>
                    <a:pt x="101" y="117"/>
                    <a:pt x="101" y="117"/>
                  </a:cubicBezTo>
                  <a:cubicBezTo>
                    <a:pt x="101" y="117"/>
                    <a:pt x="101" y="118"/>
                    <a:pt x="101" y="118"/>
                  </a:cubicBezTo>
                  <a:cubicBezTo>
                    <a:pt x="101" y="118"/>
                    <a:pt x="101" y="118"/>
                    <a:pt x="101" y="119"/>
                  </a:cubicBezTo>
                  <a:cubicBezTo>
                    <a:pt x="101" y="119"/>
                    <a:pt x="100" y="122"/>
                    <a:pt x="100" y="122"/>
                  </a:cubicBezTo>
                  <a:cubicBezTo>
                    <a:pt x="100" y="122"/>
                    <a:pt x="100" y="123"/>
                    <a:pt x="99" y="123"/>
                  </a:cubicBezTo>
                  <a:cubicBezTo>
                    <a:pt x="99" y="123"/>
                    <a:pt x="98" y="123"/>
                    <a:pt x="98" y="123"/>
                  </a:cubicBezTo>
                  <a:cubicBezTo>
                    <a:pt x="98" y="124"/>
                    <a:pt x="98" y="125"/>
                    <a:pt x="97" y="125"/>
                  </a:cubicBezTo>
                  <a:cubicBezTo>
                    <a:pt x="97" y="126"/>
                    <a:pt x="95" y="127"/>
                    <a:pt x="95" y="127"/>
                  </a:cubicBezTo>
                  <a:cubicBezTo>
                    <a:pt x="94" y="128"/>
                    <a:pt x="94" y="128"/>
                    <a:pt x="94" y="128"/>
                  </a:cubicBezTo>
                  <a:cubicBezTo>
                    <a:pt x="94" y="128"/>
                    <a:pt x="94" y="129"/>
                    <a:pt x="94" y="129"/>
                  </a:cubicBezTo>
                  <a:cubicBezTo>
                    <a:pt x="95" y="130"/>
                    <a:pt x="94" y="130"/>
                    <a:pt x="94" y="130"/>
                  </a:cubicBezTo>
                  <a:cubicBezTo>
                    <a:pt x="94" y="130"/>
                    <a:pt x="92" y="131"/>
                    <a:pt x="92" y="131"/>
                  </a:cubicBezTo>
                  <a:cubicBezTo>
                    <a:pt x="92" y="131"/>
                    <a:pt x="91" y="131"/>
                    <a:pt x="91" y="132"/>
                  </a:cubicBezTo>
                  <a:cubicBezTo>
                    <a:pt x="90" y="132"/>
                    <a:pt x="90" y="132"/>
                    <a:pt x="90" y="133"/>
                  </a:cubicBezTo>
                  <a:cubicBezTo>
                    <a:pt x="91" y="134"/>
                    <a:pt x="92" y="135"/>
                    <a:pt x="93" y="135"/>
                  </a:cubicBezTo>
                  <a:cubicBezTo>
                    <a:pt x="93" y="135"/>
                    <a:pt x="96" y="137"/>
                    <a:pt x="97" y="137"/>
                  </a:cubicBezTo>
                  <a:cubicBezTo>
                    <a:pt x="98" y="137"/>
                    <a:pt x="99" y="137"/>
                    <a:pt x="98" y="136"/>
                  </a:cubicBezTo>
                  <a:cubicBezTo>
                    <a:pt x="98" y="136"/>
                    <a:pt x="98" y="136"/>
                    <a:pt x="99" y="136"/>
                  </a:cubicBezTo>
                  <a:cubicBezTo>
                    <a:pt x="99" y="136"/>
                    <a:pt x="102" y="135"/>
                    <a:pt x="103" y="134"/>
                  </a:cubicBezTo>
                  <a:cubicBezTo>
                    <a:pt x="104" y="134"/>
                    <a:pt x="106" y="133"/>
                    <a:pt x="108" y="133"/>
                  </a:cubicBezTo>
                  <a:cubicBezTo>
                    <a:pt x="109" y="133"/>
                    <a:pt x="111" y="134"/>
                    <a:pt x="111" y="135"/>
                  </a:cubicBezTo>
                  <a:cubicBezTo>
                    <a:pt x="111" y="136"/>
                    <a:pt x="111" y="137"/>
                    <a:pt x="111" y="138"/>
                  </a:cubicBezTo>
                  <a:cubicBezTo>
                    <a:pt x="111" y="137"/>
                    <a:pt x="112" y="136"/>
                    <a:pt x="112" y="136"/>
                  </a:cubicBezTo>
                  <a:cubicBezTo>
                    <a:pt x="112" y="135"/>
                    <a:pt x="112" y="130"/>
                    <a:pt x="112" y="129"/>
                  </a:cubicBezTo>
                  <a:cubicBezTo>
                    <a:pt x="111" y="128"/>
                    <a:pt x="111" y="125"/>
                    <a:pt x="112" y="127"/>
                  </a:cubicBezTo>
                  <a:cubicBezTo>
                    <a:pt x="112" y="129"/>
                    <a:pt x="112" y="129"/>
                    <a:pt x="113" y="128"/>
                  </a:cubicBezTo>
                  <a:cubicBezTo>
                    <a:pt x="114" y="127"/>
                    <a:pt x="115" y="125"/>
                    <a:pt x="117" y="125"/>
                  </a:cubicBezTo>
                  <a:cubicBezTo>
                    <a:pt x="119" y="125"/>
                    <a:pt x="121" y="123"/>
                    <a:pt x="122" y="122"/>
                  </a:cubicBezTo>
                  <a:cubicBezTo>
                    <a:pt x="122" y="122"/>
                    <a:pt x="123" y="122"/>
                    <a:pt x="122" y="121"/>
                  </a:cubicBezTo>
                  <a:cubicBezTo>
                    <a:pt x="121" y="120"/>
                    <a:pt x="118" y="116"/>
                    <a:pt x="119" y="115"/>
                  </a:cubicBezTo>
                  <a:cubicBezTo>
                    <a:pt x="120" y="115"/>
                    <a:pt x="120" y="114"/>
                    <a:pt x="120" y="115"/>
                  </a:cubicBezTo>
                  <a:cubicBezTo>
                    <a:pt x="120" y="116"/>
                    <a:pt x="120" y="116"/>
                    <a:pt x="121" y="116"/>
                  </a:cubicBezTo>
                  <a:cubicBezTo>
                    <a:pt x="121" y="116"/>
                    <a:pt x="121" y="116"/>
                    <a:pt x="121" y="117"/>
                  </a:cubicBezTo>
                  <a:cubicBezTo>
                    <a:pt x="122" y="117"/>
                    <a:pt x="122" y="117"/>
                    <a:pt x="122" y="118"/>
                  </a:cubicBezTo>
                  <a:cubicBezTo>
                    <a:pt x="122" y="118"/>
                    <a:pt x="123" y="119"/>
                    <a:pt x="123" y="117"/>
                  </a:cubicBezTo>
                  <a:cubicBezTo>
                    <a:pt x="124" y="116"/>
                    <a:pt x="127" y="111"/>
                    <a:pt x="134" y="111"/>
                  </a:cubicBezTo>
                  <a:cubicBezTo>
                    <a:pt x="134" y="111"/>
                    <a:pt x="136" y="111"/>
                    <a:pt x="138" y="109"/>
                  </a:cubicBezTo>
                  <a:cubicBezTo>
                    <a:pt x="141" y="106"/>
                    <a:pt x="141" y="107"/>
                    <a:pt x="140" y="108"/>
                  </a:cubicBezTo>
                  <a:cubicBezTo>
                    <a:pt x="139" y="109"/>
                    <a:pt x="140" y="109"/>
                    <a:pt x="141" y="109"/>
                  </a:cubicBezTo>
                  <a:cubicBezTo>
                    <a:pt x="142" y="110"/>
                    <a:pt x="145" y="110"/>
                    <a:pt x="145" y="108"/>
                  </a:cubicBezTo>
                  <a:cubicBezTo>
                    <a:pt x="144" y="106"/>
                    <a:pt x="145" y="108"/>
                    <a:pt x="145" y="106"/>
                  </a:cubicBezTo>
                  <a:cubicBezTo>
                    <a:pt x="145" y="105"/>
                    <a:pt x="146" y="105"/>
                    <a:pt x="146" y="106"/>
                  </a:cubicBezTo>
                  <a:cubicBezTo>
                    <a:pt x="146" y="107"/>
                    <a:pt x="145" y="108"/>
                    <a:pt x="146" y="109"/>
                  </a:cubicBezTo>
                  <a:cubicBezTo>
                    <a:pt x="146" y="110"/>
                    <a:pt x="149" y="113"/>
                    <a:pt x="151" y="112"/>
                  </a:cubicBezTo>
                  <a:cubicBezTo>
                    <a:pt x="154" y="111"/>
                    <a:pt x="158" y="109"/>
                    <a:pt x="153" y="112"/>
                  </a:cubicBezTo>
                  <a:cubicBezTo>
                    <a:pt x="153" y="112"/>
                    <a:pt x="151" y="114"/>
                    <a:pt x="148" y="113"/>
                  </a:cubicBezTo>
                  <a:cubicBezTo>
                    <a:pt x="145" y="113"/>
                    <a:pt x="138" y="111"/>
                    <a:pt x="139" y="112"/>
                  </a:cubicBezTo>
                  <a:cubicBezTo>
                    <a:pt x="140" y="113"/>
                    <a:pt x="141" y="114"/>
                    <a:pt x="142" y="114"/>
                  </a:cubicBezTo>
                  <a:cubicBezTo>
                    <a:pt x="143" y="113"/>
                    <a:pt x="144" y="114"/>
                    <a:pt x="144" y="115"/>
                  </a:cubicBezTo>
                  <a:cubicBezTo>
                    <a:pt x="145" y="115"/>
                    <a:pt x="146" y="116"/>
                    <a:pt x="144" y="116"/>
                  </a:cubicBezTo>
                  <a:cubicBezTo>
                    <a:pt x="143" y="116"/>
                    <a:pt x="142" y="116"/>
                    <a:pt x="143" y="117"/>
                  </a:cubicBezTo>
                  <a:cubicBezTo>
                    <a:pt x="143" y="117"/>
                    <a:pt x="146" y="118"/>
                    <a:pt x="148" y="118"/>
                  </a:cubicBezTo>
                  <a:cubicBezTo>
                    <a:pt x="149" y="118"/>
                    <a:pt x="149" y="120"/>
                    <a:pt x="150" y="120"/>
                  </a:cubicBezTo>
                  <a:cubicBezTo>
                    <a:pt x="150" y="120"/>
                    <a:pt x="152" y="121"/>
                    <a:pt x="154" y="120"/>
                  </a:cubicBezTo>
                  <a:cubicBezTo>
                    <a:pt x="157" y="119"/>
                    <a:pt x="164" y="118"/>
                    <a:pt x="165" y="119"/>
                  </a:cubicBezTo>
                  <a:cubicBezTo>
                    <a:pt x="165" y="121"/>
                    <a:pt x="167" y="122"/>
                    <a:pt x="169" y="121"/>
                  </a:cubicBezTo>
                  <a:cubicBezTo>
                    <a:pt x="171" y="119"/>
                    <a:pt x="170" y="121"/>
                    <a:pt x="170" y="122"/>
                  </a:cubicBezTo>
                  <a:cubicBezTo>
                    <a:pt x="170" y="122"/>
                    <a:pt x="170" y="124"/>
                    <a:pt x="171" y="124"/>
                  </a:cubicBezTo>
                  <a:cubicBezTo>
                    <a:pt x="171" y="124"/>
                    <a:pt x="171" y="125"/>
                    <a:pt x="170" y="125"/>
                  </a:cubicBezTo>
                  <a:cubicBezTo>
                    <a:pt x="169" y="125"/>
                    <a:pt x="167" y="125"/>
                    <a:pt x="166" y="127"/>
                  </a:cubicBezTo>
                  <a:cubicBezTo>
                    <a:pt x="165" y="128"/>
                    <a:pt x="165" y="127"/>
                    <a:pt x="164" y="127"/>
                  </a:cubicBezTo>
                  <a:cubicBezTo>
                    <a:pt x="164" y="127"/>
                    <a:pt x="163" y="127"/>
                    <a:pt x="163" y="127"/>
                  </a:cubicBezTo>
                  <a:cubicBezTo>
                    <a:pt x="162" y="128"/>
                    <a:pt x="160" y="129"/>
                    <a:pt x="160" y="129"/>
                  </a:cubicBezTo>
                  <a:cubicBezTo>
                    <a:pt x="159" y="129"/>
                    <a:pt x="158" y="130"/>
                    <a:pt x="158" y="130"/>
                  </a:cubicBezTo>
                  <a:cubicBezTo>
                    <a:pt x="158" y="131"/>
                    <a:pt x="156" y="131"/>
                    <a:pt x="155" y="132"/>
                  </a:cubicBezTo>
                  <a:cubicBezTo>
                    <a:pt x="155" y="132"/>
                    <a:pt x="152" y="134"/>
                    <a:pt x="154" y="135"/>
                  </a:cubicBezTo>
                  <a:cubicBezTo>
                    <a:pt x="157" y="136"/>
                    <a:pt x="163" y="138"/>
                    <a:pt x="165" y="138"/>
                  </a:cubicBezTo>
                  <a:cubicBezTo>
                    <a:pt x="166" y="138"/>
                    <a:pt x="171" y="138"/>
                    <a:pt x="170" y="142"/>
                  </a:cubicBezTo>
                  <a:cubicBezTo>
                    <a:pt x="169" y="145"/>
                    <a:pt x="168" y="144"/>
                    <a:pt x="169" y="146"/>
                  </a:cubicBezTo>
                  <a:cubicBezTo>
                    <a:pt x="169" y="148"/>
                    <a:pt x="169" y="148"/>
                    <a:pt x="168" y="148"/>
                  </a:cubicBezTo>
                  <a:cubicBezTo>
                    <a:pt x="167" y="149"/>
                    <a:pt x="166" y="149"/>
                    <a:pt x="167" y="149"/>
                  </a:cubicBezTo>
                  <a:cubicBezTo>
                    <a:pt x="169" y="150"/>
                    <a:pt x="169" y="151"/>
                    <a:pt x="170" y="151"/>
                  </a:cubicBezTo>
                  <a:cubicBezTo>
                    <a:pt x="171" y="151"/>
                    <a:pt x="172" y="151"/>
                    <a:pt x="174" y="150"/>
                  </a:cubicBezTo>
                  <a:cubicBezTo>
                    <a:pt x="176" y="149"/>
                    <a:pt x="196" y="140"/>
                    <a:pt x="197" y="140"/>
                  </a:cubicBezTo>
                  <a:cubicBezTo>
                    <a:pt x="198" y="139"/>
                    <a:pt x="200" y="138"/>
                    <a:pt x="202" y="141"/>
                  </a:cubicBezTo>
                  <a:cubicBezTo>
                    <a:pt x="205" y="143"/>
                    <a:pt x="206" y="141"/>
                    <a:pt x="206" y="141"/>
                  </a:cubicBezTo>
                  <a:cubicBezTo>
                    <a:pt x="207" y="141"/>
                    <a:pt x="208" y="141"/>
                    <a:pt x="209" y="141"/>
                  </a:cubicBezTo>
                  <a:cubicBezTo>
                    <a:pt x="209" y="141"/>
                    <a:pt x="211" y="141"/>
                    <a:pt x="211" y="138"/>
                  </a:cubicBezTo>
                  <a:cubicBezTo>
                    <a:pt x="212" y="136"/>
                    <a:pt x="213" y="135"/>
                    <a:pt x="214" y="135"/>
                  </a:cubicBezTo>
                  <a:cubicBezTo>
                    <a:pt x="214" y="135"/>
                    <a:pt x="215" y="135"/>
                    <a:pt x="212" y="134"/>
                  </a:cubicBezTo>
                  <a:cubicBezTo>
                    <a:pt x="210" y="134"/>
                    <a:pt x="205" y="134"/>
                    <a:pt x="204" y="134"/>
                  </a:cubicBezTo>
                  <a:cubicBezTo>
                    <a:pt x="203" y="134"/>
                    <a:pt x="202" y="134"/>
                    <a:pt x="201" y="134"/>
                  </a:cubicBezTo>
                  <a:cubicBezTo>
                    <a:pt x="200" y="135"/>
                    <a:pt x="199" y="136"/>
                    <a:pt x="198" y="135"/>
                  </a:cubicBezTo>
                  <a:cubicBezTo>
                    <a:pt x="197" y="135"/>
                    <a:pt x="191" y="129"/>
                    <a:pt x="190" y="125"/>
                  </a:cubicBezTo>
                  <a:cubicBezTo>
                    <a:pt x="188" y="121"/>
                    <a:pt x="187" y="119"/>
                    <a:pt x="190" y="118"/>
                  </a:cubicBezTo>
                  <a:cubicBezTo>
                    <a:pt x="193" y="117"/>
                    <a:pt x="192" y="116"/>
                    <a:pt x="193" y="115"/>
                  </a:cubicBezTo>
                  <a:cubicBezTo>
                    <a:pt x="194" y="113"/>
                    <a:pt x="193" y="113"/>
                    <a:pt x="194" y="114"/>
                  </a:cubicBezTo>
                  <a:cubicBezTo>
                    <a:pt x="195" y="115"/>
                    <a:pt x="194" y="115"/>
                    <a:pt x="195" y="116"/>
                  </a:cubicBezTo>
                  <a:cubicBezTo>
                    <a:pt x="196" y="116"/>
                    <a:pt x="196" y="116"/>
                    <a:pt x="195" y="117"/>
                  </a:cubicBezTo>
                  <a:cubicBezTo>
                    <a:pt x="194" y="118"/>
                    <a:pt x="189" y="122"/>
                    <a:pt x="196" y="117"/>
                  </a:cubicBezTo>
                  <a:cubicBezTo>
                    <a:pt x="203" y="111"/>
                    <a:pt x="202" y="110"/>
                    <a:pt x="205" y="110"/>
                  </a:cubicBezTo>
                  <a:cubicBezTo>
                    <a:pt x="209" y="110"/>
                    <a:pt x="210" y="109"/>
                    <a:pt x="212" y="109"/>
                  </a:cubicBezTo>
                  <a:cubicBezTo>
                    <a:pt x="213" y="108"/>
                    <a:pt x="216" y="107"/>
                    <a:pt x="217" y="109"/>
                  </a:cubicBezTo>
                  <a:cubicBezTo>
                    <a:pt x="217" y="111"/>
                    <a:pt x="217" y="111"/>
                    <a:pt x="219" y="108"/>
                  </a:cubicBezTo>
                  <a:cubicBezTo>
                    <a:pt x="220" y="106"/>
                    <a:pt x="220" y="106"/>
                    <a:pt x="223" y="106"/>
                  </a:cubicBezTo>
                  <a:cubicBezTo>
                    <a:pt x="226" y="106"/>
                    <a:pt x="226" y="105"/>
                    <a:pt x="227" y="103"/>
                  </a:cubicBezTo>
                  <a:cubicBezTo>
                    <a:pt x="229" y="102"/>
                    <a:pt x="232" y="102"/>
                    <a:pt x="234" y="102"/>
                  </a:cubicBezTo>
                  <a:cubicBezTo>
                    <a:pt x="235" y="102"/>
                    <a:pt x="237" y="102"/>
                    <a:pt x="238" y="102"/>
                  </a:cubicBezTo>
                  <a:cubicBezTo>
                    <a:pt x="239" y="100"/>
                    <a:pt x="239" y="97"/>
                    <a:pt x="239" y="95"/>
                  </a:cubicBezTo>
                  <a:cubicBezTo>
                    <a:pt x="240" y="92"/>
                    <a:pt x="242" y="92"/>
                    <a:pt x="242" y="92"/>
                  </a:cubicBezTo>
                  <a:cubicBezTo>
                    <a:pt x="246" y="90"/>
                    <a:pt x="246" y="90"/>
                    <a:pt x="246" y="90"/>
                  </a:cubicBezTo>
                  <a:cubicBezTo>
                    <a:pt x="246" y="90"/>
                    <a:pt x="249" y="88"/>
                    <a:pt x="250" y="88"/>
                  </a:cubicBezTo>
                  <a:cubicBezTo>
                    <a:pt x="250" y="88"/>
                    <a:pt x="251" y="88"/>
                    <a:pt x="251" y="88"/>
                  </a:cubicBezTo>
                  <a:cubicBezTo>
                    <a:pt x="251" y="88"/>
                    <a:pt x="259" y="88"/>
                    <a:pt x="260" y="88"/>
                  </a:cubicBezTo>
                  <a:cubicBezTo>
                    <a:pt x="260" y="89"/>
                    <a:pt x="260" y="88"/>
                    <a:pt x="261" y="87"/>
                  </a:cubicBezTo>
                  <a:cubicBezTo>
                    <a:pt x="261" y="87"/>
                    <a:pt x="263" y="84"/>
                    <a:pt x="263" y="83"/>
                  </a:cubicBezTo>
                  <a:cubicBezTo>
                    <a:pt x="263" y="83"/>
                    <a:pt x="264" y="80"/>
                    <a:pt x="264" y="80"/>
                  </a:cubicBezTo>
                  <a:cubicBezTo>
                    <a:pt x="265" y="80"/>
                    <a:pt x="265" y="79"/>
                    <a:pt x="264" y="79"/>
                  </a:cubicBezTo>
                  <a:cubicBezTo>
                    <a:pt x="263" y="78"/>
                    <a:pt x="263" y="77"/>
                    <a:pt x="263" y="76"/>
                  </a:cubicBezTo>
                  <a:cubicBezTo>
                    <a:pt x="263" y="75"/>
                    <a:pt x="262" y="74"/>
                    <a:pt x="261" y="74"/>
                  </a:cubicBezTo>
                  <a:cubicBezTo>
                    <a:pt x="259" y="73"/>
                    <a:pt x="260" y="72"/>
                    <a:pt x="260" y="71"/>
                  </a:cubicBezTo>
                  <a:cubicBezTo>
                    <a:pt x="261" y="71"/>
                    <a:pt x="263" y="70"/>
                    <a:pt x="264" y="69"/>
                  </a:cubicBezTo>
                  <a:cubicBezTo>
                    <a:pt x="266" y="69"/>
                    <a:pt x="266" y="69"/>
                    <a:pt x="264" y="69"/>
                  </a:cubicBezTo>
                  <a:cubicBezTo>
                    <a:pt x="263" y="69"/>
                    <a:pt x="261" y="67"/>
                    <a:pt x="261" y="67"/>
                  </a:cubicBezTo>
                  <a:cubicBezTo>
                    <a:pt x="260" y="66"/>
                    <a:pt x="260" y="66"/>
                    <a:pt x="261" y="66"/>
                  </a:cubicBezTo>
                  <a:close/>
                  <a:moveTo>
                    <a:pt x="191" y="128"/>
                  </a:moveTo>
                  <a:cubicBezTo>
                    <a:pt x="192" y="129"/>
                    <a:pt x="195" y="134"/>
                    <a:pt x="196" y="135"/>
                  </a:cubicBezTo>
                  <a:cubicBezTo>
                    <a:pt x="197" y="135"/>
                    <a:pt x="198" y="136"/>
                    <a:pt x="196" y="136"/>
                  </a:cubicBezTo>
                  <a:cubicBezTo>
                    <a:pt x="195" y="136"/>
                    <a:pt x="193" y="136"/>
                    <a:pt x="192" y="133"/>
                  </a:cubicBezTo>
                  <a:cubicBezTo>
                    <a:pt x="192" y="131"/>
                    <a:pt x="190" y="129"/>
                    <a:pt x="189" y="128"/>
                  </a:cubicBezTo>
                  <a:cubicBezTo>
                    <a:pt x="188" y="127"/>
                    <a:pt x="186" y="124"/>
                    <a:pt x="185" y="125"/>
                  </a:cubicBezTo>
                  <a:cubicBezTo>
                    <a:pt x="184" y="126"/>
                    <a:pt x="183" y="127"/>
                    <a:pt x="184" y="125"/>
                  </a:cubicBezTo>
                  <a:cubicBezTo>
                    <a:pt x="186" y="122"/>
                    <a:pt x="184" y="123"/>
                    <a:pt x="183" y="124"/>
                  </a:cubicBezTo>
                  <a:cubicBezTo>
                    <a:pt x="182" y="125"/>
                    <a:pt x="182" y="127"/>
                    <a:pt x="182" y="124"/>
                  </a:cubicBezTo>
                  <a:cubicBezTo>
                    <a:pt x="181" y="122"/>
                    <a:pt x="181" y="122"/>
                    <a:pt x="180" y="123"/>
                  </a:cubicBezTo>
                  <a:cubicBezTo>
                    <a:pt x="179" y="124"/>
                    <a:pt x="176" y="122"/>
                    <a:pt x="173" y="120"/>
                  </a:cubicBezTo>
                  <a:cubicBezTo>
                    <a:pt x="173" y="120"/>
                    <a:pt x="169" y="118"/>
                    <a:pt x="173" y="119"/>
                  </a:cubicBezTo>
                  <a:cubicBezTo>
                    <a:pt x="178" y="119"/>
                    <a:pt x="179" y="119"/>
                    <a:pt x="178" y="118"/>
                  </a:cubicBezTo>
                  <a:cubicBezTo>
                    <a:pt x="178" y="118"/>
                    <a:pt x="177" y="117"/>
                    <a:pt x="180" y="118"/>
                  </a:cubicBezTo>
                  <a:cubicBezTo>
                    <a:pt x="182" y="119"/>
                    <a:pt x="184" y="119"/>
                    <a:pt x="183" y="120"/>
                  </a:cubicBezTo>
                  <a:cubicBezTo>
                    <a:pt x="182" y="121"/>
                    <a:pt x="182" y="122"/>
                    <a:pt x="183" y="122"/>
                  </a:cubicBezTo>
                  <a:cubicBezTo>
                    <a:pt x="184" y="122"/>
                    <a:pt x="185" y="122"/>
                    <a:pt x="185" y="121"/>
                  </a:cubicBezTo>
                  <a:cubicBezTo>
                    <a:pt x="185" y="119"/>
                    <a:pt x="186" y="119"/>
                    <a:pt x="187" y="120"/>
                  </a:cubicBezTo>
                  <a:cubicBezTo>
                    <a:pt x="188" y="122"/>
                    <a:pt x="190" y="127"/>
                    <a:pt x="191" y="12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1" name="Freeform 1022">
              <a:extLst>
                <a:ext uri="{FF2B5EF4-FFF2-40B4-BE49-F238E27FC236}">
                  <a16:creationId xmlns:a16="http://schemas.microsoft.com/office/drawing/2014/main" id="{8BE9EACF-5AA7-4B18-870B-D7BCE0402C40}"/>
                </a:ext>
              </a:extLst>
            </p:cNvPr>
            <p:cNvSpPr>
              <a:spLocks/>
            </p:cNvSpPr>
            <p:nvPr/>
          </p:nvSpPr>
          <p:spPr bwMode="auto">
            <a:xfrm>
              <a:off x="3978" y="1399"/>
              <a:ext cx="198" cy="136"/>
            </a:xfrm>
            <a:custGeom>
              <a:avLst/>
              <a:gdLst>
                <a:gd name="T0" fmla="*/ 21 w 143"/>
                <a:gd name="T1" fmla="*/ 87 h 99"/>
                <a:gd name="T2" fmla="*/ 32 w 143"/>
                <a:gd name="T3" fmla="*/ 85 h 99"/>
                <a:gd name="T4" fmla="*/ 66 w 143"/>
                <a:gd name="T5" fmla="*/ 92 h 99"/>
                <a:gd name="T6" fmla="*/ 68 w 143"/>
                <a:gd name="T7" fmla="*/ 94 h 99"/>
                <a:gd name="T8" fmla="*/ 75 w 143"/>
                <a:gd name="T9" fmla="*/ 92 h 99"/>
                <a:gd name="T10" fmla="*/ 79 w 143"/>
                <a:gd name="T11" fmla="*/ 94 h 99"/>
                <a:gd name="T12" fmla="*/ 83 w 143"/>
                <a:gd name="T13" fmla="*/ 96 h 99"/>
                <a:gd name="T14" fmla="*/ 87 w 143"/>
                <a:gd name="T15" fmla="*/ 93 h 99"/>
                <a:gd name="T16" fmla="*/ 89 w 143"/>
                <a:gd name="T17" fmla="*/ 92 h 99"/>
                <a:gd name="T18" fmla="*/ 92 w 143"/>
                <a:gd name="T19" fmla="*/ 96 h 99"/>
                <a:gd name="T20" fmla="*/ 102 w 143"/>
                <a:gd name="T21" fmla="*/ 95 h 99"/>
                <a:gd name="T22" fmla="*/ 110 w 143"/>
                <a:gd name="T23" fmla="*/ 99 h 99"/>
                <a:gd name="T24" fmla="*/ 111 w 143"/>
                <a:gd name="T25" fmla="*/ 95 h 99"/>
                <a:gd name="T26" fmla="*/ 114 w 143"/>
                <a:gd name="T27" fmla="*/ 86 h 99"/>
                <a:gd name="T28" fmla="*/ 121 w 143"/>
                <a:gd name="T29" fmla="*/ 83 h 99"/>
                <a:gd name="T30" fmla="*/ 129 w 143"/>
                <a:gd name="T31" fmla="*/ 82 h 99"/>
                <a:gd name="T32" fmla="*/ 128 w 143"/>
                <a:gd name="T33" fmla="*/ 81 h 99"/>
                <a:gd name="T34" fmla="*/ 126 w 143"/>
                <a:gd name="T35" fmla="*/ 71 h 99"/>
                <a:gd name="T36" fmla="*/ 122 w 143"/>
                <a:gd name="T37" fmla="*/ 65 h 99"/>
                <a:gd name="T38" fmla="*/ 123 w 143"/>
                <a:gd name="T39" fmla="*/ 62 h 99"/>
                <a:gd name="T40" fmla="*/ 132 w 143"/>
                <a:gd name="T41" fmla="*/ 62 h 99"/>
                <a:gd name="T42" fmla="*/ 142 w 143"/>
                <a:gd name="T43" fmla="*/ 58 h 99"/>
                <a:gd name="T44" fmla="*/ 142 w 143"/>
                <a:gd name="T45" fmla="*/ 55 h 99"/>
                <a:gd name="T46" fmla="*/ 139 w 143"/>
                <a:gd name="T47" fmla="*/ 50 h 99"/>
                <a:gd name="T48" fmla="*/ 129 w 143"/>
                <a:gd name="T49" fmla="*/ 46 h 99"/>
                <a:gd name="T50" fmla="*/ 124 w 143"/>
                <a:gd name="T51" fmla="*/ 39 h 99"/>
                <a:gd name="T52" fmla="*/ 120 w 143"/>
                <a:gd name="T53" fmla="*/ 33 h 99"/>
                <a:gd name="T54" fmla="*/ 114 w 143"/>
                <a:gd name="T55" fmla="*/ 27 h 99"/>
                <a:gd name="T56" fmla="*/ 116 w 143"/>
                <a:gd name="T57" fmla="*/ 20 h 99"/>
                <a:gd name="T58" fmla="*/ 116 w 143"/>
                <a:gd name="T59" fmla="*/ 16 h 99"/>
                <a:gd name="T60" fmla="*/ 115 w 143"/>
                <a:gd name="T61" fmla="*/ 11 h 99"/>
                <a:gd name="T62" fmla="*/ 108 w 143"/>
                <a:gd name="T63" fmla="*/ 6 h 99"/>
                <a:gd name="T64" fmla="*/ 93 w 143"/>
                <a:gd name="T65" fmla="*/ 8 h 99"/>
                <a:gd name="T66" fmla="*/ 91 w 143"/>
                <a:gd name="T67" fmla="*/ 3 h 99"/>
                <a:gd name="T68" fmla="*/ 83 w 143"/>
                <a:gd name="T69" fmla="*/ 4 h 99"/>
                <a:gd name="T70" fmla="*/ 75 w 143"/>
                <a:gd name="T71" fmla="*/ 0 h 99"/>
                <a:gd name="T72" fmla="*/ 71 w 143"/>
                <a:gd name="T73" fmla="*/ 1 h 99"/>
                <a:gd name="T74" fmla="*/ 68 w 143"/>
                <a:gd name="T75" fmla="*/ 4 h 99"/>
                <a:gd name="T76" fmla="*/ 66 w 143"/>
                <a:gd name="T77" fmla="*/ 6 h 99"/>
                <a:gd name="T78" fmla="*/ 57 w 143"/>
                <a:gd name="T79" fmla="*/ 7 h 99"/>
                <a:gd name="T80" fmla="*/ 53 w 143"/>
                <a:gd name="T81" fmla="*/ 10 h 99"/>
                <a:gd name="T82" fmla="*/ 52 w 143"/>
                <a:gd name="T83" fmla="*/ 10 h 99"/>
                <a:gd name="T84" fmla="*/ 50 w 143"/>
                <a:gd name="T85" fmla="*/ 15 h 99"/>
                <a:gd name="T86" fmla="*/ 52 w 143"/>
                <a:gd name="T87" fmla="*/ 17 h 99"/>
                <a:gd name="T88" fmla="*/ 53 w 143"/>
                <a:gd name="T89" fmla="*/ 19 h 99"/>
                <a:gd name="T90" fmla="*/ 44 w 143"/>
                <a:gd name="T91" fmla="*/ 24 h 99"/>
                <a:gd name="T92" fmla="*/ 39 w 143"/>
                <a:gd name="T93" fmla="*/ 27 h 99"/>
                <a:gd name="T94" fmla="*/ 37 w 143"/>
                <a:gd name="T95" fmla="*/ 38 h 99"/>
                <a:gd name="T96" fmla="*/ 39 w 143"/>
                <a:gd name="T97" fmla="*/ 41 h 99"/>
                <a:gd name="T98" fmla="*/ 36 w 143"/>
                <a:gd name="T99" fmla="*/ 39 h 99"/>
                <a:gd name="T100" fmla="*/ 32 w 143"/>
                <a:gd name="T101" fmla="*/ 40 h 99"/>
                <a:gd name="T102" fmla="*/ 26 w 143"/>
                <a:gd name="T103" fmla="*/ 42 h 99"/>
                <a:gd name="T104" fmla="*/ 16 w 143"/>
                <a:gd name="T105" fmla="*/ 46 h 99"/>
                <a:gd name="T106" fmla="*/ 5 w 143"/>
                <a:gd name="T107" fmla="*/ 45 h 99"/>
                <a:gd name="T108" fmla="*/ 10 w 143"/>
                <a:gd name="T109" fmla="*/ 58 h 99"/>
                <a:gd name="T110" fmla="*/ 12 w 143"/>
                <a:gd name="T111" fmla="*/ 69 h 99"/>
                <a:gd name="T112" fmla="*/ 2 w 143"/>
                <a:gd name="T113" fmla="*/ 79 h 99"/>
                <a:gd name="T114" fmla="*/ 6 w 143"/>
                <a:gd name="T115" fmla="*/ 82 h 99"/>
                <a:gd name="T116" fmla="*/ 6 w 143"/>
                <a:gd name="T117" fmla="*/ 91 h 99"/>
                <a:gd name="T118" fmla="*/ 7 w 143"/>
                <a:gd name="T119" fmla="*/ 94 h 99"/>
                <a:gd name="T120" fmla="*/ 17 w 143"/>
                <a:gd name="T121" fmla="*/ 8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3" h="99">
                  <a:moveTo>
                    <a:pt x="17" y="89"/>
                  </a:moveTo>
                  <a:cubicBezTo>
                    <a:pt x="18" y="88"/>
                    <a:pt x="19" y="87"/>
                    <a:pt x="21" y="87"/>
                  </a:cubicBezTo>
                  <a:cubicBezTo>
                    <a:pt x="22" y="87"/>
                    <a:pt x="27" y="86"/>
                    <a:pt x="28" y="86"/>
                  </a:cubicBezTo>
                  <a:cubicBezTo>
                    <a:pt x="29" y="86"/>
                    <a:pt x="31" y="85"/>
                    <a:pt x="32" y="85"/>
                  </a:cubicBezTo>
                  <a:cubicBezTo>
                    <a:pt x="34" y="85"/>
                    <a:pt x="40" y="87"/>
                    <a:pt x="41" y="87"/>
                  </a:cubicBezTo>
                  <a:cubicBezTo>
                    <a:pt x="42" y="87"/>
                    <a:pt x="66" y="92"/>
                    <a:pt x="66" y="92"/>
                  </a:cubicBezTo>
                  <a:cubicBezTo>
                    <a:pt x="66" y="92"/>
                    <a:pt x="69" y="92"/>
                    <a:pt x="68" y="94"/>
                  </a:cubicBezTo>
                  <a:cubicBezTo>
                    <a:pt x="68" y="94"/>
                    <a:pt x="67" y="95"/>
                    <a:pt x="68" y="94"/>
                  </a:cubicBezTo>
                  <a:cubicBezTo>
                    <a:pt x="69" y="93"/>
                    <a:pt x="70" y="92"/>
                    <a:pt x="72" y="92"/>
                  </a:cubicBezTo>
                  <a:cubicBezTo>
                    <a:pt x="73" y="92"/>
                    <a:pt x="75" y="92"/>
                    <a:pt x="75" y="92"/>
                  </a:cubicBezTo>
                  <a:cubicBezTo>
                    <a:pt x="76" y="91"/>
                    <a:pt x="76" y="91"/>
                    <a:pt x="76" y="92"/>
                  </a:cubicBezTo>
                  <a:cubicBezTo>
                    <a:pt x="77" y="92"/>
                    <a:pt x="78" y="94"/>
                    <a:pt x="79" y="94"/>
                  </a:cubicBezTo>
                  <a:cubicBezTo>
                    <a:pt x="81" y="95"/>
                    <a:pt x="82" y="95"/>
                    <a:pt x="82" y="95"/>
                  </a:cubicBezTo>
                  <a:cubicBezTo>
                    <a:pt x="83" y="96"/>
                    <a:pt x="83" y="96"/>
                    <a:pt x="83" y="96"/>
                  </a:cubicBezTo>
                  <a:cubicBezTo>
                    <a:pt x="84" y="95"/>
                    <a:pt x="84" y="93"/>
                    <a:pt x="85" y="93"/>
                  </a:cubicBezTo>
                  <a:cubicBezTo>
                    <a:pt x="86" y="93"/>
                    <a:pt x="86" y="93"/>
                    <a:pt x="87" y="93"/>
                  </a:cubicBezTo>
                  <a:cubicBezTo>
                    <a:pt x="87" y="93"/>
                    <a:pt x="87" y="93"/>
                    <a:pt x="88" y="92"/>
                  </a:cubicBezTo>
                  <a:cubicBezTo>
                    <a:pt x="88" y="92"/>
                    <a:pt x="88" y="92"/>
                    <a:pt x="89" y="92"/>
                  </a:cubicBezTo>
                  <a:cubicBezTo>
                    <a:pt x="89" y="92"/>
                    <a:pt x="90" y="93"/>
                    <a:pt x="91" y="94"/>
                  </a:cubicBezTo>
                  <a:cubicBezTo>
                    <a:pt x="91" y="95"/>
                    <a:pt x="92" y="96"/>
                    <a:pt x="92" y="96"/>
                  </a:cubicBezTo>
                  <a:cubicBezTo>
                    <a:pt x="92" y="96"/>
                    <a:pt x="93" y="97"/>
                    <a:pt x="93" y="97"/>
                  </a:cubicBezTo>
                  <a:cubicBezTo>
                    <a:pt x="93" y="97"/>
                    <a:pt x="101" y="95"/>
                    <a:pt x="102" y="95"/>
                  </a:cubicBezTo>
                  <a:cubicBezTo>
                    <a:pt x="103" y="94"/>
                    <a:pt x="106" y="95"/>
                    <a:pt x="107" y="96"/>
                  </a:cubicBezTo>
                  <a:cubicBezTo>
                    <a:pt x="108" y="97"/>
                    <a:pt x="110" y="99"/>
                    <a:pt x="110" y="99"/>
                  </a:cubicBezTo>
                  <a:cubicBezTo>
                    <a:pt x="110" y="99"/>
                    <a:pt x="110" y="99"/>
                    <a:pt x="110" y="99"/>
                  </a:cubicBezTo>
                  <a:cubicBezTo>
                    <a:pt x="111" y="98"/>
                    <a:pt x="111" y="97"/>
                    <a:pt x="111" y="95"/>
                  </a:cubicBezTo>
                  <a:cubicBezTo>
                    <a:pt x="110" y="93"/>
                    <a:pt x="110" y="92"/>
                    <a:pt x="110" y="91"/>
                  </a:cubicBezTo>
                  <a:cubicBezTo>
                    <a:pt x="111" y="89"/>
                    <a:pt x="113" y="86"/>
                    <a:pt x="114" y="86"/>
                  </a:cubicBezTo>
                  <a:cubicBezTo>
                    <a:pt x="114" y="85"/>
                    <a:pt x="116" y="82"/>
                    <a:pt x="119" y="83"/>
                  </a:cubicBezTo>
                  <a:cubicBezTo>
                    <a:pt x="121" y="83"/>
                    <a:pt x="120" y="83"/>
                    <a:pt x="121" y="83"/>
                  </a:cubicBezTo>
                  <a:cubicBezTo>
                    <a:pt x="122" y="82"/>
                    <a:pt x="123" y="82"/>
                    <a:pt x="124" y="82"/>
                  </a:cubicBezTo>
                  <a:cubicBezTo>
                    <a:pt x="125" y="82"/>
                    <a:pt x="127" y="82"/>
                    <a:pt x="129" y="82"/>
                  </a:cubicBezTo>
                  <a:cubicBezTo>
                    <a:pt x="129" y="82"/>
                    <a:pt x="129" y="82"/>
                    <a:pt x="129" y="82"/>
                  </a:cubicBezTo>
                  <a:cubicBezTo>
                    <a:pt x="129" y="82"/>
                    <a:pt x="128" y="81"/>
                    <a:pt x="128" y="81"/>
                  </a:cubicBezTo>
                  <a:cubicBezTo>
                    <a:pt x="128" y="80"/>
                    <a:pt x="126" y="79"/>
                    <a:pt x="125" y="78"/>
                  </a:cubicBezTo>
                  <a:cubicBezTo>
                    <a:pt x="125" y="77"/>
                    <a:pt x="126" y="71"/>
                    <a:pt x="126" y="71"/>
                  </a:cubicBezTo>
                  <a:cubicBezTo>
                    <a:pt x="126" y="70"/>
                    <a:pt x="126" y="69"/>
                    <a:pt x="126" y="69"/>
                  </a:cubicBezTo>
                  <a:cubicBezTo>
                    <a:pt x="125" y="69"/>
                    <a:pt x="123" y="67"/>
                    <a:pt x="122" y="65"/>
                  </a:cubicBezTo>
                  <a:cubicBezTo>
                    <a:pt x="121" y="63"/>
                    <a:pt x="122" y="63"/>
                    <a:pt x="122" y="62"/>
                  </a:cubicBezTo>
                  <a:cubicBezTo>
                    <a:pt x="123" y="62"/>
                    <a:pt x="123" y="62"/>
                    <a:pt x="123" y="62"/>
                  </a:cubicBezTo>
                  <a:cubicBezTo>
                    <a:pt x="123" y="62"/>
                    <a:pt x="127" y="62"/>
                    <a:pt x="128" y="62"/>
                  </a:cubicBezTo>
                  <a:cubicBezTo>
                    <a:pt x="129" y="62"/>
                    <a:pt x="132" y="62"/>
                    <a:pt x="132" y="62"/>
                  </a:cubicBezTo>
                  <a:cubicBezTo>
                    <a:pt x="133" y="62"/>
                    <a:pt x="133" y="63"/>
                    <a:pt x="134" y="62"/>
                  </a:cubicBezTo>
                  <a:cubicBezTo>
                    <a:pt x="134" y="62"/>
                    <a:pt x="142" y="58"/>
                    <a:pt x="142" y="58"/>
                  </a:cubicBezTo>
                  <a:cubicBezTo>
                    <a:pt x="143" y="58"/>
                    <a:pt x="143" y="57"/>
                    <a:pt x="143" y="56"/>
                  </a:cubicBezTo>
                  <a:cubicBezTo>
                    <a:pt x="143" y="56"/>
                    <a:pt x="142" y="55"/>
                    <a:pt x="142" y="55"/>
                  </a:cubicBezTo>
                  <a:cubicBezTo>
                    <a:pt x="139" y="54"/>
                    <a:pt x="138" y="52"/>
                    <a:pt x="139" y="51"/>
                  </a:cubicBezTo>
                  <a:cubicBezTo>
                    <a:pt x="140" y="50"/>
                    <a:pt x="139" y="50"/>
                    <a:pt x="139" y="50"/>
                  </a:cubicBezTo>
                  <a:cubicBezTo>
                    <a:pt x="139" y="50"/>
                    <a:pt x="131" y="49"/>
                    <a:pt x="130" y="49"/>
                  </a:cubicBezTo>
                  <a:cubicBezTo>
                    <a:pt x="128" y="48"/>
                    <a:pt x="129" y="46"/>
                    <a:pt x="129" y="46"/>
                  </a:cubicBezTo>
                  <a:cubicBezTo>
                    <a:pt x="130" y="45"/>
                    <a:pt x="129" y="44"/>
                    <a:pt x="129" y="43"/>
                  </a:cubicBezTo>
                  <a:cubicBezTo>
                    <a:pt x="128" y="42"/>
                    <a:pt x="124" y="39"/>
                    <a:pt x="124" y="39"/>
                  </a:cubicBezTo>
                  <a:cubicBezTo>
                    <a:pt x="123" y="38"/>
                    <a:pt x="121" y="37"/>
                    <a:pt x="121" y="36"/>
                  </a:cubicBezTo>
                  <a:cubicBezTo>
                    <a:pt x="121" y="36"/>
                    <a:pt x="120" y="35"/>
                    <a:pt x="120" y="33"/>
                  </a:cubicBezTo>
                  <a:cubicBezTo>
                    <a:pt x="120" y="31"/>
                    <a:pt x="116" y="29"/>
                    <a:pt x="115" y="28"/>
                  </a:cubicBezTo>
                  <a:cubicBezTo>
                    <a:pt x="114" y="28"/>
                    <a:pt x="114" y="27"/>
                    <a:pt x="114" y="27"/>
                  </a:cubicBezTo>
                  <a:cubicBezTo>
                    <a:pt x="115" y="26"/>
                    <a:pt x="117" y="24"/>
                    <a:pt x="117" y="23"/>
                  </a:cubicBezTo>
                  <a:cubicBezTo>
                    <a:pt x="118" y="22"/>
                    <a:pt x="117" y="21"/>
                    <a:pt x="116" y="20"/>
                  </a:cubicBezTo>
                  <a:cubicBezTo>
                    <a:pt x="116" y="20"/>
                    <a:pt x="115" y="19"/>
                    <a:pt x="115" y="18"/>
                  </a:cubicBezTo>
                  <a:cubicBezTo>
                    <a:pt x="115" y="17"/>
                    <a:pt x="116" y="16"/>
                    <a:pt x="116" y="16"/>
                  </a:cubicBezTo>
                  <a:cubicBezTo>
                    <a:pt x="117" y="15"/>
                    <a:pt x="116" y="13"/>
                    <a:pt x="116" y="12"/>
                  </a:cubicBezTo>
                  <a:cubicBezTo>
                    <a:pt x="116" y="11"/>
                    <a:pt x="115" y="11"/>
                    <a:pt x="115" y="11"/>
                  </a:cubicBezTo>
                  <a:cubicBezTo>
                    <a:pt x="115" y="11"/>
                    <a:pt x="110" y="8"/>
                    <a:pt x="109" y="7"/>
                  </a:cubicBezTo>
                  <a:cubicBezTo>
                    <a:pt x="109" y="7"/>
                    <a:pt x="108" y="6"/>
                    <a:pt x="108" y="6"/>
                  </a:cubicBezTo>
                  <a:cubicBezTo>
                    <a:pt x="100" y="5"/>
                    <a:pt x="98" y="8"/>
                    <a:pt x="96" y="9"/>
                  </a:cubicBezTo>
                  <a:cubicBezTo>
                    <a:pt x="95" y="10"/>
                    <a:pt x="94" y="8"/>
                    <a:pt x="93" y="8"/>
                  </a:cubicBezTo>
                  <a:cubicBezTo>
                    <a:pt x="93" y="7"/>
                    <a:pt x="93" y="7"/>
                    <a:pt x="93" y="6"/>
                  </a:cubicBezTo>
                  <a:cubicBezTo>
                    <a:pt x="93" y="5"/>
                    <a:pt x="91" y="4"/>
                    <a:pt x="91" y="3"/>
                  </a:cubicBezTo>
                  <a:cubicBezTo>
                    <a:pt x="91" y="3"/>
                    <a:pt x="90" y="3"/>
                    <a:pt x="90" y="3"/>
                  </a:cubicBezTo>
                  <a:cubicBezTo>
                    <a:pt x="89" y="4"/>
                    <a:pt x="84" y="4"/>
                    <a:pt x="83" y="4"/>
                  </a:cubicBezTo>
                  <a:cubicBezTo>
                    <a:pt x="82" y="3"/>
                    <a:pt x="77" y="1"/>
                    <a:pt x="77" y="1"/>
                  </a:cubicBezTo>
                  <a:cubicBezTo>
                    <a:pt x="76" y="0"/>
                    <a:pt x="75" y="0"/>
                    <a:pt x="75" y="0"/>
                  </a:cubicBezTo>
                  <a:cubicBezTo>
                    <a:pt x="74" y="0"/>
                    <a:pt x="72" y="0"/>
                    <a:pt x="72" y="0"/>
                  </a:cubicBezTo>
                  <a:cubicBezTo>
                    <a:pt x="72" y="0"/>
                    <a:pt x="71" y="1"/>
                    <a:pt x="71" y="1"/>
                  </a:cubicBezTo>
                  <a:cubicBezTo>
                    <a:pt x="71" y="1"/>
                    <a:pt x="69" y="3"/>
                    <a:pt x="69" y="3"/>
                  </a:cubicBezTo>
                  <a:cubicBezTo>
                    <a:pt x="69" y="3"/>
                    <a:pt x="68" y="4"/>
                    <a:pt x="68" y="4"/>
                  </a:cubicBezTo>
                  <a:cubicBezTo>
                    <a:pt x="67" y="4"/>
                    <a:pt x="67" y="5"/>
                    <a:pt x="67" y="6"/>
                  </a:cubicBezTo>
                  <a:cubicBezTo>
                    <a:pt x="67" y="7"/>
                    <a:pt x="66" y="6"/>
                    <a:pt x="66" y="6"/>
                  </a:cubicBezTo>
                  <a:cubicBezTo>
                    <a:pt x="66" y="6"/>
                    <a:pt x="58" y="7"/>
                    <a:pt x="58" y="7"/>
                  </a:cubicBezTo>
                  <a:cubicBezTo>
                    <a:pt x="57" y="6"/>
                    <a:pt x="57" y="7"/>
                    <a:pt x="57" y="7"/>
                  </a:cubicBezTo>
                  <a:cubicBezTo>
                    <a:pt x="57" y="7"/>
                    <a:pt x="56" y="8"/>
                    <a:pt x="56" y="9"/>
                  </a:cubicBezTo>
                  <a:cubicBezTo>
                    <a:pt x="55" y="9"/>
                    <a:pt x="54" y="10"/>
                    <a:pt x="53" y="10"/>
                  </a:cubicBezTo>
                  <a:cubicBezTo>
                    <a:pt x="53" y="10"/>
                    <a:pt x="52" y="10"/>
                    <a:pt x="52" y="10"/>
                  </a:cubicBezTo>
                  <a:cubicBezTo>
                    <a:pt x="52" y="10"/>
                    <a:pt x="52" y="10"/>
                    <a:pt x="52" y="10"/>
                  </a:cubicBezTo>
                  <a:cubicBezTo>
                    <a:pt x="52" y="10"/>
                    <a:pt x="52" y="11"/>
                    <a:pt x="52" y="11"/>
                  </a:cubicBezTo>
                  <a:cubicBezTo>
                    <a:pt x="52" y="11"/>
                    <a:pt x="50" y="14"/>
                    <a:pt x="50" y="15"/>
                  </a:cubicBezTo>
                  <a:cubicBezTo>
                    <a:pt x="50" y="16"/>
                    <a:pt x="50" y="17"/>
                    <a:pt x="50" y="17"/>
                  </a:cubicBezTo>
                  <a:cubicBezTo>
                    <a:pt x="51" y="17"/>
                    <a:pt x="51" y="17"/>
                    <a:pt x="52" y="17"/>
                  </a:cubicBezTo>
                  <a:cubicBezTo>
                    <a:pt x="52" y="18"/>
                    <a:pt x="53" y="18"/>
                    <a:pt x="53" y="18"/>
                  </a:cubicBezTo>
                  <a:cubicBezTo>
                    <a:pt x="53" y="18"/>
                    <a:pt x="54" y="19"/>
                    <a:pt x="53" y="19"/>
                  </a:cubicBezTo>
                  <a:cubicBezTo>
                    <a:pt x="53" y="19"/>
                    <a:pt x="46" y="23"/>
                    <a:pt x="46" y="24"/>
                  </a:cubicBezTo>
                  <a:cubicBezTo>
                    <a:pt x="45" y="24"/>
                    <a:pt x="44" y="24"/>
                    <a:pt x="44" y="24"/>
                  </a:cubicBezTo>
                  <a:cubicBezTo>
                    <a:pt x="43" y="25"/>
                    <a:pt x="40" y="26"/>
                    <a:pt x="40" y="26"/>
                  </a:cubicBezTo>
                  <a:cubicBezTo>
                    <a:pt x="40" y="26"/>
                    <a:pt x="39" y="27"/>
                    <a:pt x="39" y="27"/>
                  </a:cubicBezTo>
                  <a:cubicBezTo>
                    <a:pt x="39" y="27"/>
                    <a:pt x="38" y="34"/>
                    <a:pt x="37" y="34"/>
                  </a:cubicBezTo>
                  <a:cubicBezTo>
                    <a:pt x="37" y="35"/>
                    <a:pt x="36" y="37"/>
                    <a:pt x="37" y="38"/>
                  </a:cubicBezTo>
                  <a:cubicBezTo>
                    <a:pt x="38" y="39"/>
                    <a:pt x="39" y="40"/>
                    <a:pt x="39" y="40"/>
                  </a:cubicBezTo>
                  <a:cubicBezTo>
                    <a:pt x="39" y="41"/>
                    <a:pt x="40" y="41"/>
                    <a:pt x="39" y="41"/>
                  </a:cubicBezTo>
                  <a:cubicBezTo>
                    <a:pt x="38" y="41"/>
                    <a:pt x="35" y="42"/>
                    <a:pt x="36" y="41"/>
                  </a:cubicBezTo>
                  <a:cubicBezTo>
                    <a:pt x="36" y="40"/>
                    <a:pt x="36" y="40"/>
                    <a:pt x="36" y="39"/>
                  </a:cubicBezTo>
                  <a:cubicBezTo>
                    <a:pt x="36" y="39"/>
                    <a:pt x="36" y="38"/>
                    <a:pt x="35" y="38"/>
                  </a:cubicBezTo>
                  <a:cubicBezTo>
                    <a:pt x="34" y="39"/>
                    <a:pt x="33" y="39"/>
                    <a:pt x="32" y="40"/>
                  </a:cubicBezTo>
                  <a:cubicBezTo>
                    <a:pt x="31" y="40"/>
                    <a:pt x="29" y="41"/>
                    <a:pt x="26" y="41"/>
                  </a:cubicBezTo>
                  <a:cubicBezTo>
                    <a:pt x="26" y="41"/>
                    <a:pt x="26" y="41"/>
                    <a:pt x="26" y="42"/>
                  </a:cubicBezTo>
                  <a:cubicBezTo>
                    <a:pt x="26" y="42"/>
                    <a:pt x="25" y="45"/>
                    <a:pt x="24" y="45"/>
                  </a:cubicBezTo>
                  <a:cubicBezTo>
                    <a:pt x="22" y="46"/>
                    <a:pt x="19" y="47"/>
                    <a:pt x="16" y="46"/>
                  </a:cubicBezTo>
                  <a:cubicBezTo>
                    <a:pt x="12" y="45"/>
                    <a:pt x="12" y="45"/>
                    <a:pt x="11" y="45"/>
                  </a:cubicBezTo>
                  <a:cubicBezTo>
                    <a:pt x="10" y="45"/>
                    <a:pt x="7" y="45"/>
                    <a:pt x="5" y="45"/>
                  </a:cubicBezTo>
                  <a:cubicBezTo>
                    <a:pt x="6" y="46"/>
                    <a:pt x="6" y="47"/>
                    <a:pt x="6" y="47"/>
                  </a:cubicBezTo>
                  <a:cubicBezTo>
                    <a:pt x="7" y="49"/>
                    <a:pt x="9" y="55"/>
                    <a:pt x="10" y="58"/>
                  </a:cubicBezTo>
                  <a:cubicBezTo>
                    <a:pt x="12" y="61"/>
                    <a:pt x="12" y="63"/>
                    <a:pt x="12" y="66"/>
                  </a:cubicBezTo>
                  <a:cubicBezTo>
                    <a:pt x="12" y="68"/>
                    <a:pt x="12" y="69"/>
                    <a:pt x="12" y="69"/>
                  </a:cubicBezTo>
                  <a:cubicBezTo>
                    <a:pt x="11" y="70"/>
                    <a:pt x="1" y="78"/>
                    <a:pt x="1" y="78"/>
                  </a:cubicBezTo>
                  <a:cubicBezTo>
                    <a:pt x="1" y="78"/>
                    <a:pt x="0" y="79"/>
                    <a:pt x="2" y="79"/>
                  </a:cubicBezTo>
                  <a:cubicBezTo>
                    <a:pt x="3" y="80"/>
                    <a:pt x="5" y="81"/>
                    <a:pt x="5" y="81"/>
                  </a:cubicBezTo>
                  <a:cubicBezTo>
                    <a:pt x="5" y="81"/>
                    <a:pt x="6" y="81"/>
                    <a:pt x="6" y="82"/>
                  </a:cubicBezTo>
                  <a:cubicBezTo>
                    <a:pt x="7" y="82"/>
                    <a:pt x="8" y="83"/>
                    <a:pt x="8" y="84"/>
                  </a:cubicBezTo>
                  <a:cubicBezTo>
                    <a:pt x="8" y="85"/>
                    <a:pt x="7" y="90"/>
                    <a:pt x="6" y="91"/>
                  </a:cubicBezTo>
                  <a:cubicBezTo>
                    <a:pt x="6" y="92"/>
                    <a:pt x="7" y="92"/>
                    <a:pt x="7" y="93"/>
                  </a:cubicBezTo>
                  <a:cubicBezTo>
                    <a:pt x="7" y="93"/>
                    <a:pt x="7" y="94"/>
                    <a:pt x="7" y="94"/>
                  </a:cubicBezTo>
                  <a:cubicBezTo>
                    <a:pt x="9" y="93"/>
                    <a:pt x="12" y="93"/>
                    <a:pt x="13" y="92"/>
                  </a:cubicBezTo>
                  <a:cubicBezTo>
                    <a:pt x="13" y="92"/>
                    <a:pt x="16" y="90"/>
                    <a:pt x="17" y="8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2" name="Freeform 1023">
              <a:extLst>
                <a:ext uri="{FF2B5EF4-FFF2-40B4-BE49-F238E27FC236}">
                  <a16:creationId xmlns:a16="http://schemas.microsoft.com/office/drawing/2014/main" id="{7AD2B201-AE74-4C6D-8993-E3509F58F067}"/>
                </a:ext>
              </a:extLst>
            </p:cNvPr>
            <p:cNvSpPr>
              <a:spLocks/>
            </p:cNvSpPr>
            <p:nvPr/>
          </p:nvSpPr>
          <p:spPr bwMode="auto">
            <a:xfrm>
              <a:off x="3906" y="1422"/>
              <a:ext cx="66" cy="29"/>
            </a:xfrm>
            <a:custGeom>
              <a:avLst/>
              <a:gdLst>
                <a:gd name="T0" fmla="*/ 47 w 48"/>
                <a:gd name="T1" fmla="*/ 12 h 21"/>
                <a:gd name="T2" fmla="*/ 48 w 48"/>
                <a:gd name="T3" fmla="*/ 11 h 21"/>
                <a:gd name="T4" fmla="*/ 45 w 48"/>
                <a:gd name="T5" fmla="*/ 8 h 21"/>
                <a:gd name="T6" fmla="*/ 44 w 48"/>
                <a:gd name="T7" fmla="*/ 6 h 21"/>
                <a:gd name="T8" fmla="*/ 44 w 48"/>
                <a:gd name="T9" fmla="*/ 5 h 21"/>
                <a:gd name="T10" fmla="*/ 38 w 48"/>
                <a:gd name="T11" fmla="*/ 5 h 21"/>
                <a:gd name="T12" fmla="*/ 37 w 48"/>
                <a:gd name="T13" fmla="*/ 6 h 21"/>
                <a:gd name="T14" fmla="*/ 36 w 48"/>
                <a:gd name="T15" fmla="*/ 6 h 21"/>
                <a:gd name="T16" fmla="*/ 35 w 48"/>
                <a:gd name="T17" fmla="*/ 5 h 21"/>
                <a:gd name="T18" fmla="*/ 26 w 48"/>
                <a:gd name="T19" fmla="*/ 2 h 21"/>
                <a:gd name="T20" fmla="*/ 24 w 48"/>
                <a:gd name="T21" fmla="*/ 2 h 21"/>
                <a:gd name="T22" fmla="*/ 24 w 48"/>
                <a:gd name="T23" fmla="*/ 6 h 21"/>
                <a:gd name="T24" fmla="*/ 18 w 48"/>
                <a:gd name="T25" fmla="*/ 8 h 21"/>
                <a:gd name="T26" fmla="*/ 15 w 48"/>
                <a:gd name="T27" fmla="*/ 7 h 21"/>
                <a:gd name="T28" fmla="*/ 18 w 48"/>
                <a:gd name="T29" fmla="*/ 3 h 21"/>
                <a:gd name="T30" fmla="*/ 20 w 48"/>
                <a:gd name="T31" fmla="*/ 1 h 21"/>
                <a:gd name="T32" fmla="*/ 12 w 48"/>
                <a:gd name="T33" fmla="*/ 6 h 21"/>
                <a:gd name="T34" fmla="*/ 6 w 48"/>
                <a:gd name="T35" fmla="*/ 8 h 21"/>
                <a:gd name="T36" fmla="*/ 5 w 48"/>
                <a:gd name="T37" fmla="*/ 10 h 21"/>
                <a:gd name="T38" fmla="*/ 5 w 48"/>
                <a:gd name="T39" fmla="*/ 12 h 21"/>
                <a:gd name="T40" fmla="*/ 2 w 48"/>
                <a:gd name="T41" fmla="*/ 16 h 21"/>
                <a:gd name="T42" fmla="*/ 1 w 48"/>
                <a:gd name="T43" fmla="*/ 17 h 21"/>
                <a:gd name="T44" fmla="*/ 4 w 48"/>
                <a:gd name="T45" fmla="*/ 14 h 21"/>
                <a:gd name="T46" fmla="*/ 6 w 48"/>
                <a:gd name="T47" fmla="*/ 12 h 21"/>
                <a:gd name="T48" fmla="*/ 8 w 48"/>
                <a:gd name="T49" fmla="*/ 13 h 21"/>
                <a:gd name="T50" fmla="*/ 11 w 48"/>
                <a:gd name="T51" fmla="*/ 14 h 21"/>
                <a:gd name="T52" fmla="*/ 3 w 48"/>
                <a:gd name="T53" fmla="*/ 18 h 21"/>
                <a:gd name="T54" fmla="*/ 25 w 48"/>
                <a:gd name="T55" fmla="*/ 20 h 21"/>
                <a:gd name="T56" fmla="*/ 47 w 48"/>
                <a:gd name="T57" fmla="*/ 20 h 21"/>
                <a:gd name="T58" fmla="*/ 46 w 48"/>
                <a:gd name="T59" fmla="*/ 13 h 21"/>
                <a:gd name="T60" fmla="*/ 47 w 48"/>
                <a:gd name="T61"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21">
                  <a:moveTo>
                    <a:pt x="47" y="12"/>
                  </a:moveTo>
                  <a:cubicBezTo>
                    <a:pt x="48" y="11"/>
                    <a:pt x="48" y="11"/>
                    <a:pt x="48" y="11"/>
                  </a:cubicBezTo>
                  <a:cubicBezTo>
                    <a:pt x="48" y="11"/>
                    <a:pt x="45" y="8"/>
                    <a:pt x="45" y="8"/>
                  </a:cubicBezTo>
                  <a:cubicBezTo>
                    <a:pt x="45" y="7"/>
                    <a:pt x="44" y="6"/>
                    <a:pt x="44" y="6"/>
                  </a:cubicBezTo>
                  <a:cubicBezTo>
                    <a:pt x="44" y="5"/>
                    <a:pt x="44" y="5"/>
                    <a:pt x="44" y="5"/>
                  </a:cubicBezTo>
                  <a:cubicBezTo>
                    <a:pt x="44" y="5"/>
                    <a:pt x="39" y="5"/>
                    <a:pt x="38" y="5"/>
                  </a:cubicBezTo>
                  <a:cubicBezTo>
                    <a:pt x="38" y="5"/>
                    <a:pt x="37" y="6"/>
                    <a:pt x="37" y="6"/>
                  </a:cubicBezTo>
                  <a:cubicBezTo>
                    <a:pt x="36" y="6"/>
                    <a:pt x="36" y="6"/>
                    <a:pt x="36" y="6"/>
                  </a:cubicBezTo>
                  <a:cubicBezTo>
                    <a:pt x="35" y="5"/>
                    <a:pt x="35" y="5"/>
                    <a:pt x="35" y="5"/>
                  </a:cubicBezTo>
                  <a:cubicBezTo>
                    <a:pt x="35" y="5"/>
                    <a:pt x="27" y="2"/>
                    <a:pt x="26" y="2"/>
                  </a:cubicBezTo>
                  <a:cubicBezTo>
                    <a:pt x="26" y="2"/>
                    <a:pt x="25" y="2"/>
                    <a:pt x="24" y="2"/>
                  </a:cubicBezTo>
                  <a:cubicBezTo>
                    <a:pt x="24" y="4"/>
                    <a:pt x="24" y="6"/>
                    <a:pt x="24" y="6"/>
                  </a:cubicBezTo>
                  <a:cubicBezTo>
                    <a:pt x="23" y="7"/>
                    <a:pt x="19" y="9"/>
                    <a:pt x="18" y="8"/>
                  </a:cubicBezTo>
                  <a:cubicBezTo>
                    <a:pt x="18" y="8"/>
                    <a:pt x="13" y="8"/>
                    <a:pt x="15" y="7"/>
                  </a:cubicBezTo>
                  <a:cubicBezTo>
                    <a:pt x="16" y="5"/>
                    <a:pt x="17" y="4"/>
                    <a:pt x="18" y="3"/>
                  </a:cubicBezTo>
                  <a:cubicBezTo>
                    <a:pt x="20" y="2"/>
                    <a:pt x="22" y="0"/>
                    <a:pt x="20" y="1"/>
                  </a:cubicBezTo>
                  <a:cubicBezTo>
                    <a:pt x="18" y="2"/>
                    <a:pt x="14" y="5"/>
                    <a:pt x="12" y="6"/>
                  </a:cubicBezTo>
                  <a:cubicBezTo>
                    <a:pt x="11" y="6"/>
                    <a:pt x="8" y="8"/>
                    <a:pt x="6" y="8"/>
                  </a:cubicBezTo>
                  <a:cubicBezTo>
                    <a:pt x="4" y="8"/>
                    <a:pt x="5" y="9"/>
                    <a:pt x="5" y="10"/>
                  </a:cubicBezTo>
                  <a:cubicBezTo>
                    <a:pt x="5" y="11"/>
                    <a:pt x="5" y="12"/>
                    <a:pt x="5" y="12"/>
                  </a:cubicBezTo>
                  <a:cubicBezTo>
                    <a:pt x="4" y="13"/>
                    <a:pt x="2" y="16"/>
                    <a:pt x="2" y="16"/>
                  </a:cubicBezTo>
                  <a:cubicBezTo>
                    <a:pt x="1" y="16"/>
                    <a:pt x="0" y="18"/>
                    <a:pt x="1" y="17"/>
                  </a:cubicBezTo>
                  <a:cubicBezTo>
                    <a:pt x="3" y="16"/>
                    <a:pt x="4" y="14"/>
                    <a:pt x="4" y="14"/>
                  </a:cubicBezTo>
                  <a:cubicBezTo>
                    <a:pt x="5" y="13"/>
                    <a:pt x="6" y="12"/>
                    <a:pt x="6" y="12"/>
                  </a:cubicBezTo>
                  <a:cubicBezTo>
                    <a:pt x="7" y="13"/>
                    <a:pt x="7" y="13"/>
                    <a:pt x="8" y="13"/>
                  </a:cubicBezTo>
                  <a:cubicBezTo>
                    <a:pt x="9" y="13"/>
                    <a:pt x="13" y="13"/>
                    <a:pt x="11" y="14"/>
                  </a:cubicBezTo>
                  <a:cubicBezTo>
                    <a:pt x="9" y="15"/>
                    <a:pt x="5" y="17"/>
                    <a:pt x="3" y="18"/>
                  </a:cubicBezTo>
                  <a:cubicBezTo>
                    <a:pt x="7" y="19"/>
                    <a:pt x="20" y="20"/>
                    <a:pt x="25" y="20"/>
                  </a:cubicBezTo>
                  <a:cubicBezTo>
                    <a:pt x="30" y="21"/>
                    <a:pt x="42" y="20"/>
                    <a:pt x="47" y="20"/>
                  </a:cubicBezTo>
                  <a:cubicBezTo>
                    <a:pt x="46" y="17"/>
                    <a:pt x="46" y="13"/>
                    <a:pt x="46" y="13"/>
                  </a:cubicBezTo>
                  <a:cubicBezTo>
                    <a:pt x="46" y="12"/>
                    <a:pt x="47" y="12"/>
                    <a:pt x="47"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3" name="Freeform 1024">
              <a:extLst>
                <a:ext uri="{FF2B5EF4-FFF2-40B4-BE49-F238E27FC236}">
                  <a16:creationId xmlns:a16="http://schemas.microsoft.com/office/drawing/2014/main" id="{87EDE2F4-BF78-44CF-AA07-D7B12C5B3B69}"/>
                </a:ext>
              </a:extLst>
            </p:cNvPr>
            <p:cNvSpPr>
              <a:spLocks/>
            </p:cNvSpPr>
            <p:nvPr/>
          </p:nvSpPr>
          <p:spPr bwMode="auto">
            <a:xfrm>
              <a:off x="3935" y="1389"/>
              <a:ext cx="117" cy="74"/>
            </a:xfrm>
            <a:custGeom>
              <a:avLst/>
              <a:gdLst>
                <a:gd name="T0" fmla="*/ 55 w 85"/>
                <a:gd name="T1" fmla="*/ 52 h 54"/>
                <a:gd name="T2" fmla="*/ 57 w 85"/>
                <a:gd name="T3" fmla="*/ 48 h 54"/>
                <a:gd name="T4" fmla="*/ 66 w 85"/>
                <a:gd name="T5" fmla="*/ 45 h 54"/>
                <a:gd name="T6" fmla="*/ 67 w 85"/>
                <a:gd name="T7" fmla="*/ 48 h 54"/>
                <a:gd name="T8" fmla="*/ 70 w 85"/>
                <a:gd name="T9" fmla="*/ 47 h 54"/>
                <a:gd name="T10" fmla="*/ 68 w 85"/>
                <a:gd name="T11" fmla="*/ 41 h 54"/>
                <a:gd name="T12" fmla="*/ 71 w 85"/>
                <a:gd name="T13" fmla="*/ 33 h 54"/>
                <a:gd name="T14" fmla="*/ 77 w 85"/>
                <a:gd name="T15" fmla="*/ 31 h 54"/>
                <a:gd name="T16" fmla="*/ 84 w 85"/>
                <a:gd name="T17" fmla="*/ 25 h 54"/>
                <a:gd name="T18" fmla="*/ 81 w 85"/>
                <a:gd name="T19" fmla="*/ 24 h 54"/>
                <a:gd name="T20" fmla="*/ 83 w 85"/>
                <a:gd name="T21" fmla="*/ 18 h 54"/>
                <a:gd name="T22" fmla="*/ 83 w 85"/>
                <a:gd name="T23" fmla="*/ 17 h 54"/>
                <a:gd name="T24" fmla="*/ 80 w 85"/>
                <a:gd name="T25" fmla="*/ 16 h 54"/>
                <a:gd name="T26" fmla="*/ 77 w 85"/>
                <a:gd name="T27" fmla="*/ 13 h 54"/>
                <a:gd name="T28" fmla="*/ 72 w 85"/>
                <a:gd name="T29" fmla="*/ 10 h 54"/>
                <a:gd name="T30" fmla="*/ 69 w 85"/>
                <a:gd name="T31" fmla="*/ 7 h 54"/>
                <a:gd name="T32" fmla="*/ 64 w 85"/>
                <a:gd name="T33" fmla="*/ 6 h 54"/>
                <a:gd name="T34" fmla="*/ 61 w 85"/>
                <a:gd name="T35" fmla="*/ 6 h 54"/>
                <a:gd name="T36" fmla="*/ 60 w 85"/>
                <a:gd name="T37" fmla="*/ 5 h 54"/>
                <a:gd name="T38" fmla="*/ 57 w 85"/>
                <a:gd name="T39" fmla="*/ 1 h 54"/>
                <a:gd name="T40" fmla="*/ 52 w 85"/>
                <a:gd name="T41" fmla="*/ 4 h 54"/>
                <a:gd name="T42" fmla="*/ 49 w 85"/>
                <a:gd name="T43" fmla="*/ 4 h 54"/>
                <a:gd name="T44" fmla="*/ 46 w 85"/>
                <a:gd name="T45" fmla="*/ 4 h 54"/>
                <a:gd name="T46" fmla="*/ 41 w 85"/>
                <a:gd name="T47" fmla="*/ 2 h 54"/>
                <a:gd name="T48" fmla="*/ 35 w 85"/>
                <a:gd name="T49" fmla="*/ 2 h 54"/>
                <a:gd name="T50" fmla="*/ 31 w 85"/>
                <a:gd name="T51" fmla="*/ 3 h 54"/>
                <a:gd name="T52" fmla="*/ 29 w 85"/>
                <a:gd name="T53" fmla="*/ 2 h 54"/>
                <a:gd name="T54" fmla="*/ 25 w 85"/>
                <a:gd name="T55" fmla="*/ 2 h 54"/>
                <a:gd name="T56" fmla="*/ 23 w 85"/>
                <a:gd name="T57" fmla="*/ 2 h 54"/>
                <a:gd name="T58" fmla="*/ 14 w 85"/>
                <a:gd name="T59" fmla="*/ 2 h 54"/>
                <a:gd name="T60" fmla="*/ 4 w 85"/>
                <a:gd name="T61" fmla="*/ 6 h 54"/>
                <a:gd name="T62" fmla="*/ 3 w 85"/>
                <a:gd name="T63" fmla="*/ 7 h 54"/>
                <a:gd name="T64" fmla="*/ 1 w 85"/>
                <a:gd name="T65" fmla="*/ 9 h 54"/>
                <a:gd name="T66" fmla="*/ 4 w 85"/>
                <a:gd name="T67" fmla="*/ 24 h 54"/>
                <a:gd name="T68" fmla="*/ 5 w 85"/>
                <a:gd name="T69" fmla="*/ 26 h 54"/>
                <a:gd name="T70" fmla="*/ 15 w 85"/>
                <a:gd name="T71" fmla="*/ 30 h 54"/>
                <a:gd name="T72" fmla="*/ 17 w 85"/>
                <a:gd name="T73" fmla="*/ 29 h 54"/>
                <a:gd name="T74" fmla="*/ 23 w 85"/>
                <a:gd name="T75" fmla="*/ 30 h 54"/>
                <a:gd name="T76" fmla="*/ 27 w 85"/>
                <a:gd name="T77" fmla="*/ 35 h 54"/>
                <a:gd name="T78" fmla="*/ 25 w 85"/>
                <a:gd name="T79" fmla="*/ 37 h 54"/>
                <a:gd name="T80" fmla="*/ 28 w 85"/>
                <a:gd name="T81" fmla="*/ 43 h 54"/>
                <a:gd name="T82" fmla="*/ 33 w 85"/>
                <a:gd name="T83" fmla="*/ 46 h 54"/>
                <a:gd name="T84" fmla="*/ 36 w 85"/>
                <a:gd name="T85" fmla="*/ 52 h 54"/>
                <a:gd name="T86" fmla="*/ 47 w 85"/>
                <a:gd name="T8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5" h="54">
                  <a:moveTo>
                    <a:pt x="47" y="53"/>
                  </a:moveTo>
                  <a:cubicBezTo>
                    <a:pt x="50" y="54"/>
                    <a:pt x="53" y="53"/>
                    <a:pt x="55" y="52"/>
                  </a:cubicBezTo>
                  <a:cubicBezTo>
                    <a:pt x="56" y="52"/>
                    <a:pt x="57" y="49"/>
                    <a:pt x="57" y="49"/>
                  </a:cubicBezTo>
                  <a:cubicBezTo>
                    <a:pt x="57" y="48"/>
                    <a:pt x="57" y="48"/>
                    <a:pt x="57" y="48"/>
                  </a:cubicBezTo>
                  <a:cubicBezTo>
                    <a:pt x="60" y="48"/>
                    <a:pt x="62" y="47"/>
                    <a:pt x="63" y="47"/>
                  </a:cubicBezTo>
                  <a:cubicBezTo>
                    <a:pt x="64" y="46"/>
                    <a:pt x="65" y="46"/>
                    <a:pt x="66" y="45"/>
                  </a:cubicBezTo>
                  <a:cubicBezTo>
                    <a:pt x="67" y="45"/>
                    <a:pt x="67" y="46"/>
                    <a:pt x="67" y="46"/>
                  </a:cubicBezTo>
                  <a:cubicBezTo>
                    <a:pt x="67" y="47"/>
                    <a:pt x="67" y="47"/>
                    <a:pt x="67" y="48"/>
                  </a:cubicBezTo>
                  <a:cubicBezTo>
                    <a:pt x="66" y="49"/>
                    <a:pt x="69" y="48"/>
                    <a:pt x="70" y="48"/>
                  </a:cubicBezTo>
                  <a:cubicBezTo>
                    <a:pt x="71" y="48"/>
                    <a:pt x="70" y="48"/>
                    <a:pt x="70" y="47"/>
                  </a:cubicBezTo>
                  <a:cubicBezTo>
                    <a:pt x="70" y="47"/>
                    <a:pt x="69" y="46"/>
                    <a:pt x="68" y="45"/>
                  </a:cubicBezTo>
                  <a:cubicBezTo>
                    <a:pt x="67" y="44"/>
                    <a:pt x="68" y="42"/>
                    <a:pt x="68" y="41"/>
                  </a:cubicBezTo>
                  <a:cubicBezTo>
                    <a:pt x="69" y="41"/>
                    <a:pt x="70" y="34"/>
                    <a:pt x="70" y="34"/>
                  </a:cubicBezTo>
                  <a:cubicBezTo>
                    <a:pt x="70" y="34"/>
                    <a:pt x="71" y="33"/>
                    <a:pt x="71" y="33"/>
                  </a:cubicBezTo>
                  <a:cubicBezTo>
                    <a:pt x="71" y="33"/>
                    <a:pt x="74" y="32"/>
                    <a:pt x="75" y="31"/>
                  </a:cubicBezTo>
                  <a:cubicBezTo>
                    <a:pt x="75" y="31"/>
                    <a:pt x="76" y="31"/>
                    <a:pt x="77" y="31"/>
                  </a:cubicBezTo>
                  <a:cubicBezTo>
                    <a:pt x="77" y="30"/>
                    <a:pt x="84" y="26"/>
                    <a:pt x="84" y="26"/>
                  </a:cubicBezTo>
                  <a:cubicBezTo>
                    <a:pt x="85" y="26"/>
                    <a:pt x="84" y="25"/>
                    <a:pt x="84" y="25"/>
                  </a:cubicBezTo>
                  <a:cubicBezTo>
                    <a:pt x="84" y="25"/>
                    <a:pt x="83" y="25"/>
                    <a:pt x="83" y="24"/>
                  </a:cubicBezTo>
                  <a:cubicBezTo>
                    <a:pt x="82" y="24"/>
                    <a:pt x="82" y="24"/>
                    <a:pt x="81" y="24"/>
                  </a:cubicBezTo>
                  <a:cubicBezTo>
                    <a:pt x="81" y="24"/>
                    <a:pt x="81" y="23"/>
                    <a:pt x="81" y="22"/>
                  </a:cubicBezTo>
                  <a:cubicBezTo>
                    <a:pt x="81" y="21"/>
                    <a:pt x="83" y="18"/>
                    <a:pt x="83" y="18"/>
                  </a:cubicBezTo>
                  <a:cubicBezTo>
                    <a:pt x="83" y="18"/>
                    <a:pt x="83" y="17"/>
                    <a:pt x="83" y="17"/>
                  </a:cubicBezTo>
                  <a:cubicBezTo>
                    <a:pt x="83" y="17"/>
                    <a:pt x="83" y="17"/>
                    <a:pt x="83" y="17"/>
                  </a:cubicBezTo>
                  <a:cubicBezTo>
                    <a:pt x="83" y="17"/>
                    <a:pt x="82" y="17"/>
                    <a:pt x="82" y="17"/>
                  </a:cubicBezTo>
                  <a:cubicBezTo>
                    <a:pt x="82" y="17"/>
                    <a:pt x="80" y="16"/>
                    <a:pt x="80" y="16"/>
                  </a:cubicBezTo>
                  <a:cubicBezTo>
                    <a:pt x="80" y="16"/>
                    <a:pt x="79" y="15"/>
                    <a:pt x="79" y="15"/>
                  </a:cubicBezTo>
                  <a:cubicBezTo>
                    <a:pt x="78" y="15"/>
                    <a:pt x="77" y="13"/>
                    <a:pt x="77" y="13"/>
                  </a:cubicBezTo>
                  <a:cubicBezTo>
                    <a:pt x="76" y="13"/>
                    <a:pt x="75" y="11"/>
                    <a:pt x="75" y="11"/>
                  </a:cubicBezTo>
                  <a:cubicBezTo>
                    <a:pt x="75" y="11"/>
                    <a:pt x="73" y="10"/>
                    <a:pt x="72" y="10"/>
                  </a:cubicBezTo>
                  <a:cubicBezTo>
                    <a:pt x="72" y="10"/>
                    <a:pt x="71" y="9"/>
                    <a:pt x="71" y="9"/>
                  </a:cubicBezTo>
                  <a:cubicBezTo>
                    <a:pt x="71" y="9"/>
                    <a:pt x="69" y="8"/>
                    <a:pt x="69" y="7"/>
                  </a:cubicBezTo>
                  <a:cubicBezTo>
                    <a:pt x="68" y="6"/>
                    <a:pt x="67" y="6"/>
                    <a:pt x="67" y="6"/>
                  </a:cubicBezTo>
                  <a:cubicBezTo>
                    <a:pt x="67" y="6"/>
                    <a:pt x="65" y="6"/>
                    <a:pt x="64" y="6"/>
                  </a:cubicBezTo>
                  <a:cubicBezTo>
                    <a:pt x="64" y="6"/>
                    <a:pt x="63" y="6"/>
                    <a:pt x="63" y="6"/>
                  </a:cubicBezTo>
                  <a:cubicBezTo>
                    <a:pt x="63" y="6"/>
                    <a:pt x="62" y="6"/>
                    <a:pt x="61" y="6"/>
                  </a:cubicBezTo>
                  <a:cubicBezTo>
                    <a:pt x="61" y="6"/>
                    <a:pt x="61" y="6"/>
                    <a:pt x="61" y="6"/>
                  </a:cubicBezTo>
                  <a:cubicBezTo>
                    <a:pt x="61" y="6"/>
                    <a:pt x="60" y="5"/>
                    <a:pt x="60" y="5"/>
                  </a:cubicBezTo>
                  <a:cubicBezTo>
                    <a:pt x="60" y="4"/>
                    <a:pt x="58" y="1"/>
                    <a:pt x="57" y="1"/>
                  </a:cubicBezTo>
                  <a:cubicBezTo>
                    <a:pt x="57" y="0"/>
                    <a:pt x="57" y="1"/>
                    <a:pt x="57" y="1"/>
                  </a:cubicBezTo>
                  <a:cubicBezTo>
                    <a:pt x="56" y="1"/>
                    <a:pt x="54" y="2"/>
                    <a:pt x="54" y="2"/>
                  </a:cubicBezTo>
                  <a:cubicBezTo>
                    <a:pt x="54" y="2"/>
                    <a:pt x="52" y="3"/>
                    <a:pt x="52" y="4"/>
                  </a:cubicBezTo>
                  <a:cubicBezTo>
                    <a:pt x="52" y="4"/>
                    <a:pt x="51" y="4"/>
                    <a:pt x="51" y="4"/>
                  </a:cubicBezTo>
                  <a:cubicBezTo>
                    <a:pt x="51" y="4"/>
                    <a:pt x="50" y="4"/>
                    <a:pt x="49" y="4"/>
                  </a:cubicBezTo>
                  <a:cubicBezTo>
                    <a:pt x="48" y="3"/>
                    <a:pt x="47" y="4"/>
                    <a:pt x="46" y="4"/>
                  </a:cubicBezTo>
                  <a:cubicBezTo>
                    <a:pt x="46" y="5"/>
                    <a:pt x="46" y="4"/>
                    <a:pt x="46" y="4"/>
                  </a:cubicBezTo>
                  <a:cubicBezTo>
                    <a:pt x="46" y="4"/>
                    <a:pt x="45" y="4"/>
                    <a:pt x="44" y="3"/>
                  </a:cubicBezTo>
                  <a:cubicBezTo>
                    <a:pt x="44" y="3"/>
                    <a:pt x="43" y="3"/>
                    <a:pt x="41" y="2"/>
                  </a:cubicBezTo>
                  <a:cubicBezTo>
                    <a:pt x="40" y="2"/>
                    <a:pt x="39" y="2"/>
                    <a:pt x="38" y="2"/>
                  </a:cubicBezTo>
                  <a:cubicBezTo>
                    <a:pt x="36" y="2"/>
                    <a:pt x="35" y="2"/>
                    <a:pt x="35" y="2"/>
                  </a:cubicBezTo>
                  <a:cubicBezTo>
                    <a:pt x="34" y="2"/>
                    <a:pt x="33" y="2"/>
                    <a:pt x="32" y="2"/>
                  </a:cubicBezTo>
                  <a:cubicBezTo>
                    <a:pt x="32" y="2"/>
                    <a:pt x="31" y="3"/>
                    <a:pt x="31" y="3"/>
                  </a:cubicBezTo>
                  <a:cubicBezTo>
                    <a:pt x="30" y="3"/>
                    <a:pt x="30" y="3"/>
                    <a:pt x="30" y="3"/>
                  </a:cubicBezTo>
                  <a:cubicBezTo>
                    <a:pt x="30" y="3"/>
                    <a:pt x="29" y="2"/>
                    <a:pt x="29" y="2"/>
                  </a:cubicBezTo>
                  <a:cubicBezTo>
                    <a:pt x="29" y="1"/>
                    <a:pt x="28" y="1"/>
                    <a:pt x="27" y="2"/>
                  </a:cubicBezTo>
                  <a:cubicBezTo>
                    <a:pt x="27" y="2"/>
                    <a:pt x="26" y="2"/>
                    <a:pt x="25" y="2"/>
                  </a:cubicBezTo>
                  <a:cubicBezTo>
                    <a:pt x="25" y="2"/>
                    <a:pt x="24" y="2"/>
                    <a:pt x="24" y="2"/>
                  </a:cubicBezTo>
                  <a:cubicBezTo>
                    <a:pt x="24" y="2"/>
                    <a:pt x="23" y="2"/>
                    <a:pt x="23" y="2"/>
                  </a:cubicBezTo>
                  <a:cubicBezTo>
                    <a:pt x="23" y="1"/>
                    <a:pt x="17" y="1"/>
                    <a:pt x="16" y="1"/>
                  </a:cubicBezTo>
                  <a:cubicBezTo>
                    <a:pt x="15" y="2"/>
                    <a:pt x="14" y="2"/>
                    <a:pt x="14" y="2"/>
                  </a:cubicBezTo>
                  <a:cubicBezTo>
                    <a:pt x="13" y="2"/>
                    <a:pt x="9" y="4"/>
                    <a:pt x="8" y="4"/>
                  </a:cubicBezTo>
                  <a:cubicBezTo>
                    <a:pt x="7" y="4"/>
                    <a:pt x="4" y="5"/>
                    <a:pt x="4" y="6"/>
                  </a:cubicBezTo>
                  <a:cubicBezTo>
                    <a:pt x="3" y="6"/>
                    <a:pt x="3" y="6"/>
                    <a:pt x="3" y="7"/>
                  </a:cubicBezTo>
                  <a:cubicBezTo>
                    <a:pt x="3" y="7"/>
                    <a:pt x="3" y="7"/>
                    <a:pt x="3" y="7"/>
                  </a:cubicBezTo>
                  <a:cubicBezTo>
                    <a:pt x="1" y="8"/>
                    <a:pt x="1" y="8"/>
                    <a:pt x="1" y="8"/>
                  </a:cubicBezTo>
                  <a:cubicBezTo>
                    <a:pt x="1" y="8"/>
                    <a:pt x="1" y="8"/>
                    <a:pt x="1" y="9"/>
                  </a:cubicBezTo>
                  <a:cubicBezTo>
                    <a:pt x="0" y="9"/>
                    <a:pt x="0" y="13"/>
                    <a:pt x="1" y="14"/>
                  </a:cubicBezTo>
                  <a:cubicBezTo>
                    <a:pt x="1" y="16"/>
                    <a:pt x="4" y="21"/>
                    <a:pt x="4" y="24"/>
                  </a:cubicBezTo>
                  <a:cubicBezTo>
                    <a:pt x="3" y="25"/>
                    <a:pt x="3" y="25"/>
                    <a:pt x="3" y="26"/>
                  </a:cubicBezTo>
                  <a:cubicBezTo>
                    <a:pt x="4" y="26"/>
                    <a:pt x="5" y="26"/>
                    <a:pt x="5" y="26"/>
                  </a:cubicBezTo>
                  <a:cubicBezTo>
                    <a:pt x="6" y="26"/>
                    <a:pt x="14" y="29"/>
                    <a:pt x="14" y="29"/>
                  </a:cubicBezTo>
                  <a:cubicBezTo>
                    <a:pt x="14" y="29"/>
                    <a:pt x="14" y="29"/>
                    <a:pt x="15" y="30"/>
                  </a:cubicBezTo>
                  <a:cubicBezTo>
                    <a:pt x="15" y="30"/>
                    <a:pt x="15" y="30"/>
                    <a:pt x="16" y="30"/>
                  </a:cubicBezTo>
                  <a:cubicBezTo>
                    <a:pt x="16" y="30"/>
                    <a:pt x="17" y="29"/>
                    <a:pt x="17" y="29"/>
                  </a:cubicBezTo>
                  <a:cubicBezTo>
                    <a:pt x="18" y="29"/>
                    <a:pt x="23" y="29"/>
                    <a:pt x="23" y="29"/>
                  </a:cubicBezTo>
                  <a:cubicBezTo>
                    <a:pt x="23" y="29"/>
                    <a:pt x="23" y="29"/>
                    <a:pt x="23" y="30"/>
                  </a:cubicBezTo>
                  <a:cubicBezTo>
                    <a:pt x="23" y="30"/>
                    <a:pt x="24" y="31"/>
                    <a:pt x="24" y="32"/>
                  </a:cubicBezTo>
                  <a:cubicBezTo>
                    <a:pt x="24" y="32"/>
                    <a:pt x="27" y="35"/>
                    <a:pt x="27" y="35"/>
                  </a:cubicBezTo>
                  <a:cubicBezTo>
                    <a:pt x="27" y="35"/>
                    <a:pt x="27" y="35"/>
                    <a:pt x="26" y="36"/>
                  </a:cubicBezTo>
                  <a:cubicBezTo>
                    <a:pt x="26" y="36"/>
                    <a:pt x="25" y="36"/>
                    <a:pt x="25" y="37"/>
                  </a:cubicBezTo>
                  <a:cubicBezTo>
                    <a:pt x="25" y="37"/>
                    <a:pt x="25" y="41"/>
                    <a:pt x="26" y="44"/>
                  </a:cubicBezTo>
                  <a:cubicBezTo>
                    <a:pt x="26" y="44"/>
                    <a:pt x="27" y="44"/>
                    <a:pt x="28" y="43"/>
                  </a:cubicBezTo>
                  <a:cubicBezTo>
                    <a:pt x="28" y="43"/>
                    <a:pt x="28" y="43"/>
                    <a:pt x="29" y="43"/>
                  </a:cubicBezTo>
                  <a:cubicBezTo>
                    <a:pt x="30" y="44"/>
                    <a:pt x="33" y="46"/>
                    <a:pt x="33" y="46"/>
                  </a:cubicBezTo>
                  <a:cubicBezTo>
                    <a:pt x="34" y="46"/>
                    <a:pt x="35" y="46"/>
                    <a:pt x="35" y="47"/>
                  </a:cubicBezTo>
                  <a:cubicBezTo>
                    <a:pt x="35" y="48"/>
                    <a:pt x="36" y="50"/>
                    <a:pt x="36" y="52"/>
                  </a:cubicBezTo>
                  <a:cubicBezTo>
                    <a:pt x="38" y="52"/>
                    <a:pt x="41" y="52"/>
                    <a:pt x="42" y="52"/>
                  </a:cubicBezTo>
                  <a:cubicBezTo>
                    <a:pt x="43" y="52"/>
                    <a:pt x="43" y="52"/>
                    <a:pt x="47" y="5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4" name="Freeform 1025">
              <a:extLst>
                <a:ext uri="{FF2B5EF4-FFF2-40B4-BE49-F238E27FC236}">
                  <a16:creationId xmlns:a16="http://schemas.microsoft.com/office/drawing/2014/main" id="{969B99EB-8EC5-4ACE-BDB1-B75A2AF294F7}"/>
                </a:ext>
              </a:extLst>
            </p:cNvPr>
            <p:cNvSpPr>
              <a:spLocks/>
            </p:cNvSpPr>
            <p:nvPr/>
          </p:nvSpPr>
          <p:spPr bwMode="auto">
            <a:xfrm>
              <a:off x="3933" y="1343"/>
              <a:ext cx="150" cy="70"/>
            </a:xfrm>
            <a:custGeom>
              <a:avLst/>
              <a:gdLst>
                <a:gd name="T0" fmla="*/ 85 w 108"/>
                <a:gd name="T1" fmla="*/ 51 h 51"/>
                <a:gd name="T2" fmla="*/ 89 w 108"/>
                <a:gd name="T3" fmla="*/ 48 h 51"/>
                <a:gd name="T4" fmla="*/ 98 w 108"/>
                <a:gd name="T5" fmla="*/ 47 h 51"/>
                <a:gd name="T6" fmla="*/ 100 w 108"/>
                <a:gd name="T7" fmla="*/ 45 h 51"/>
                <a:gd name="T8" fmla="*/ 103 w 108"/>
                <a:gd name="T9" fmla="*/ 42 h 51"/>
                <a:gd name="T10" fmla="*/ 107 w 108"/>
                <a:gd name="T11" fmla="*/ 41 h 51"/>
                <a:gd name="T12" fmla="*/ 107 w 108"/>
                <a:gd name="T13" fmla="*/ 38 h 51"/>
                <a:gd name="T14" fmla="*/ 104 w 108"/>
                <a:gd name="T15" fmla="*/ 27 h 51"/>
                <a:gd name="T16" fmla="*/ 100 w 108"/>
                <a:gd name="T17" fmla="*/ 26 h 51"/>
                <a:gd name="T18" fmla="*/ 101 w 108"/>
                <a:gd name="T19" fmla="*/ 23 h 51"/>
                <a:gd name="T20" fmla="*/ 101 w 108"/>
                <a:gd name="T21" fmla="*/ 20 h 51"/>
                <a:gd name="T22" fmla="*/ 101 w 108"/>
                <a:gd name="T23" fmla="*/ 15 h 51"/>
                <a:gd name="T24" fmla="*/ 96 w 108"/>
                <a:gd name="T25" fmla="*/ 12 h 51"/>
                <a:gd name="T26" fmla="*/ 94 w 108"/>
                <a:gd name="T27" fmla="*/ 12 h 51"/>
                <a:gd name="T28" fmla="*/ 90 w 108"/>
                <a:gd name="T29" fmla="*/ 10 h 51"/>
                <a:gd name="T30" fmla="*/ 87 w 108"/>
                <a:gd name="T31" fmla="*/ 10 h 51"/>
                <a:gd name="T32" fmla="*/ 85 w 108"/>
                <a:gd name="T33" fmla="*/ 11 h 51"/>
                <a:gd name="T34" fmla="*/ 82 w 108"/>
                <a:gd name="T35" fmla="*/ 12 h 51"/>
                <a:gd name="T36" fmla="*/ 80 w 108"/>
                <a:gd name="T37" fmla="*/ 10 h 51"/>
                <a:gd name="T38" fmla="*/ 77 w 108"/>
                <a:gd name="T39" fmla="*/ 7 h 51"/>
                <a:gd name="T40" fmla="*/ 75 w 108"/>
                <a:gd name="T41" fmla="*/ 5 h 51"/>
                <a:gd name="T42" fmla="*/ 74 w 108"/>
                <a:gd name="T43" fmla="*/ 5 h 51"/>
                <a:gd name="T44" fmla="*/ 69 w 108"/>
                <a:gd name="T45" fmla="*/ 2 h 51"/>
                <a:gd name="T46" fmla="*/ 67 w 108"/>
                <a:gd name="T47" fmla="*/ 1 h 51"/>
                <a:gd name="T48" fmla="*/ 64 w 108"/>
                <a:gd name="T49" fmla="*/ 1 h 51"/>
                <a:gd name="T50" fmla="*/ 61 w 108"/>
                <a:gd name="T51" fmla="*/ 0 h 51"/>
                <a:gd name="T52" fmla="*/ 60 w 108"/>
                <a:gd name="T53" fmla="*/ 1 h 51"/>
                <a:gd name="T54" fmla="*/ 54 w 108"/>
                <a:gd name="T55" fmla="*/ 2 h 51"/>
                <a:gd name="T56" fmla="*/ 50 w 108"/>
                <a:gd name="T57" fmla="*/ 4 h 51"/>
                <a:gd name="T58" fmla="*/ 51 w 108"/>
                <a:gd name="T59" fmla="*/ 17 h 51"/>
                <a:gd name="T60" fmla="*/ 34 w 108"/>
                <a:gd name="T61" fmla="*/ 18 h 51"/>
                <a:gd name="T62" fmla="*/ 26 w 108"/>
                <a:gd name="T63" fmla="*/ 10 h 51"/>
                <a:gd name="T64" fmla="*/ 10 w 108"/>
                <a:gd name="T65" fmla="*/ 11 h 51"/>
                <a:gd name="T66" fmla="*/ 5 w 108"/>
                <a:gd name="T67" fmla="*/ 23 h 51"/>
                <a:gd name="T68" fmla="*/ 1 w 108"/>
                <a:gd name="T69" fmla="*/ 35 h 51"/>
                <a:gd name="T70" fmla="*/ 1 w 108"/>
                <a:gd name="T71" fmla="*/ 42 h 51"/>
                <a:gd name="T72" fmla="*/ 4 w 108"/>
                <a:gd name="T73" fmla="*/ 41 h 51"/>
                <a:gd name="T74" fmla="*/ 5 w 108"/>
                <a:gd name="T75" fmla="*/ 40 h 51"/>
                <a:gd name="T76" fmla="*/ 15 w 108"/>
                <a:gd name="T77" fmla="*/ 36 h 51"/>
                <a:gd name="T78" fmla="*/ 24 w 108"/>
                <a:gd name="T79" fmla="*/ 36 h 51"/>
                <a:gd name="T80" fmla="*/ 26 w 108"/>
                <a:gd name="T81" fmla="*/ 36 h 51"/>
                <a:gd name="T82" fmla="*/ 30 w 108"/>
                <a:gd name="T83" fmla="*/ 36 h 51"/>
                <a:gd name="T84" fmla="*/ 32 w 108"/>
                <a:gd name="T85" fmla="*/ 37 h 51"/>
                <a:gd name="T86" fmla="*/ 36 w 108"/>
                <a:gd name="T87" fmla="*/ 36 h 51"/>
                <a:gd name="T88" fmla="*/ 42 w 108"/>
                <a:gd name="T89" fmla="*/ 36 h 51"/>
                <a:gd name="T90" fmla="*/ 47 w 108"/>
                <a:gd name="T91" fmla="*/ 38 h 51"/>
                <a:gd name="T92" fmla="*/ 50 w 108"/>
                <a:gd name="T93" fmla="*/ 38 h 51"/>
                <a:gd name="T94" fmla="*/ 53 w 108"/>
                <a:gd name="T95" fmla="*/ 38 h 51"/>
                <a:gd name="T96" fmla="*/ 58 w 108"/>
                <a:gd name="T97" fmla="*/ 35 h 51"/>
                <a:gd name="T98" fmla="*/ 61 w 108"/>
                <a:gd name="T99" fmla="*/ 39 h 51"/>
                <a:gd name="T100" fmla="*/ 62 w 108"/>
                <a:gd name="T101" fmla="*/ 40 h 51"/>
                <a:gd name="T102" fmla="*/ 65 w 108"/>
                <a:gd name="T103" fmla="*/ 40 h 51"/>
                <a:gd name="T104" fmla="*/ 70 w 108"/>
                <a:gd name="T105" fmla="*/ 41 h 51"/>
                <a:gd name="T106" fmla="*/ 73 w 108"/>
                <a:gd name="T107" fmla="*/ 44 h 51"/>
                <a:gd name="T108" fmla="*/ 78 w 108"/>
                <a:gd name="T109" fmla="*/ 47 h 51"/>
                <a:gd name="T110" fmla="*/ 81 w 108"/>
                <a:gd name="T111" fmla="*/ 50 h 51"/>
                <a:gd name="T112" fmla="*/ 84 w 108"/>
                <a:gd name="T11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 h="51">
                  <a:moveTo>
                    <a:pt x="84" y="51"/>
                  </a:moveTo>
                  <a:cubicBezTo>
                    <a:pt x="84" y="51"/>
                    <a:pt x="85" y="51"/>
                    <a:pt x="85" y="51"/>
                  </a:cubicBezTo>
                  <a:cubicBezTo>
                    <a:pt x="86" y="51"/>
                    <a:pt x="87" y="50"/>
                    <a:pt x="88" y="50"/>
                  </a:cubicBezTo>
                  <a:cubicBezTo>
                    <a:pt x="88" y="49"/>
                    <a:pt x="89" y="48"/>
                    <a:pt x="89" y="48"/>
                  </a:cubicBezTo>
                  <a:cubicBezTo>
                    <a:pt x="89" y="48"/>
                    <a:pt x="89" y="47"/>
                    <a:pt x="90" y="48"/>
                  </a:cubicBezTo>
                  <a:cubicBezTo>
                    <a:pt x="90" y="48"/>
                    <a:pt x="98" y="47"/>
                    <a:pt x="98" y="47"/>
                  </a:cubicBezTo>
                  <a:cubicBezTo>
                    <a:pt x="98" y="47"/>
                    <a:pt x="99" y="48"/>
                    <a:pt x="99" y="47"/>
                  </a:cubicBezTo>
                  <a:cubicBezTo>
                    <a:pt x="99" y="46"/>
                    <a:pt x="99" y="45"/>
                    <a:pt x="100" y="45"/>
                  </a:cubicBezTo>
                  <a:cubicBezTo>
                    <a:pt x="100" y="45"/>
                    <a:pt x="101" y="44"/>
                    <a:pt x="101" y="44"/>
                  </a:cubicBezTo>
                  <a:cubicBezTo>
                    <a:pt x="101" y="44"/>
                    <a:pt x="103" y="42"/>
                    <a:pt x="103" y="42"/>
                  </a:cubicBezTo>
                  <a:cubicBezTo>
                    <a:pt x="103" y="42"/>
                    <a:pt x="104" y="41"/>
                    <a:pt x="104" y="41"/>
                  </a:cubicBezTo>
                  <a:cubicBezTo>
                    <a:pt x="104" y="41"/>
                    <a:pt x="106" y="41"/>
                    <a:pt x="107" y="41"/>
                  </a:cubicBezTo>
                  <a:cubicBezTo>
                    <a:pt x="107" y="41"/>
                    <a:pt x="107" y="41"/>
                    <a:pt x="107" y="41"/>
                  </a:cubicBezTo>
                  <a:cubicBezTo>
                    <a:pt x="107" y="40"/>
                    <a:pt x="107" y="39"/>
                    <a:pt x="107" y="38"/>
                  </a:cubicBezTo>
                  <a:cubicBezTo>
                    <a:pt x="108" y="37"/>
                    <a:pt x="107" y="35"/>
                    <a:pt x="106" y="33"/>
                  </a:cubicBezTo>
                  <a:cubicBezTo>
                    <a:pt x="105" y="32"/>
                    <a:pt x="104" y="28"/>
                    <a:pt x="104" y="27"/>
                  </a:cubicBezTo>
                  <a:cubicBezTo>
                    <a:pt x="104" y="27"/>
                    <a:pt x="103" y="26"/>
                    <a:pt x="102" y="26"/>
                  </a:cubicBezTo>
                  <a:cubicBezTo>
                    <a:pt x="102" y="26"/>
                    <a:pt x="101" y="25"/>
                    <a:pt x="100" y="26"/>
                  </a:cubicBezTo>
                  <a:cubicBezTo>
                    <a:pt x="99" y="26"/>
                    <a:pt x="99" y="26"/>
                    <a:pt x="99" y="25"/>
                  </a:cubicBezTo>
                  <a:cubicBezTo>
                    <a:pt x="100" y="25"/>
                    <a:pt x="100" y="24"/>
                    <a:pt x="101" y="23"/>
                  </a:cubicBezTo>
                  <a:cubicBezTo>
                    <a:pt x="101" y="23"/>
                    <a:pt x="101" y="22"/>
                    <a:pt x="100" y="21"/>
                  </a:cubicBezTo>
                  <a:cubicBezTo>
                    <a:pt x="100" y="21"/>
                    <a:pt x="100" y="20"/>
                    <a:pt x="101" y="20"/>
                  </a:cubicBezTo>
                  <a:cubicBezTo>
                    <a:pt x="101" y="19"/>
                    <a:pt x="102" y="17"/>
                    <a:pt x="102" y="17"/>
                  </a:cubicBezTo>
                  <a:cubicBezTo>
                    <a:pt x="102" y="16"/>
                    <a:pt x="101" y="16"/>
                    <a:pt x="101" y="15"/>
                  </a:cubicBezTo>
                  <a:cubicBezTo>
                    <a:pt x="100" y="15"/>
                    <a:pt x="99" y="14"/>
                    <a:pt x="99" y="14"/>
                  </a:cubicBezTo>
                  <a:cubicBezTo>
                    <a:pt x="98" y="14"/>
                    <a:pt x="96" y="12"/>
                    <a:pt x="96" y="12"/>
                  </a:cubicBezTo>
                  <a:cubicBezTo>
                    <a:pt x="95" y="12"/>
                    <a:pt x="95" y="11"/>
                    <a:pt x="95" y="11"/>
                  </a:cubicBezTo>
                  <a:cubicBezTo>
                    <a:pt x="95" y="12"/>
                    <a:pt x="94" y="12"/>
                    <a:pt x="94" y="12"/>
                  </a:cubicBezTo>
                  <a:cubicBezTo>
                    <a:pt x="94" y="12"/>
                    <a:pt x="92" y="11"/>
                    <a:pt x="91" y="11"/>
                  </a:cubicBezTo>
                  <a:cubicBezTo>
                    <a:pt x="91" y="11"/>
                    <a:pt x="91" y="11"/>
                    <a:pt x="90" y="10"/>
                  </a:cubicBezTo>
                  <a:cubicBezTo>
                    <a:pt x="90" y="10"/>
                    <a:pt x="89" y="10"/>
                    <a:pt x="88" y="9"/>
                  </a:cubicBezTo>
                  <a:cubicBezTo>
                    <a:pt x="88" y="9"/>
                    <a:pt x="87" y="10"/>
                    <a:pt x="87" y="10"/>
                  </a:cubicBezTo>
                  <a:cubicBezTo>
                    <a:pt x="87" y="10"/>
                    <a:pt x="86" y="10"/>
                    <a:pt x="86" y="10"/>
                  </a:cubicBezTo>
                  <a:cubicBezTo>
                    <a:pt x="86" y="10"/>
                    <a:pt x="85" y="11"/>
                    <a:pt x="85" y="11"/>
                  </a:cubicBezTo>
                  <a:cubicBezTo>
                    <a:pt x="85" y="11"/>
                    <a:pt x="84" y="11"/>
                    <a:pt x="84" y="12"/>
                  </a:cubicBezTo>
                  <a:cubicBezTo>
                    <a:pt x="83" y="12"/>
                    <a:pt x="83" y="12"/>
                    <a:pt x="82" y="12"/>
                  </a:cubicBezTo>
                  <a:cubicBezTo>
                    <a:pt x="82" y="12"/>
                    <a:pt x="82" y="11"/>
                    <a:pt x="81" y="11"/>
                  </a:cubicBezTo>
                  <a:cubicBezTo>
                    <a:pt x="81" y="10"/>
                    <a:pt x="81" y="10"/>
                    <a:pt x="80" y="10"/>
                  </a:cubicBezTo>
                  <a:cubicBezTo>
                    <a:pt x="80" y="10"/>
                    <a:pt x="79" y="10"/>
                    <a:pt x="79" y="10"/>
                  </a:cubicBezTo>
                  <a:cubicBezTo>
                    <a:pt x="79" y="9"/>
                    <a:pt x="78" y="8"/>
                    <a:pt x="77" y="7"/>
                  </a:cubicBezTo>
                  <a:cubicBezTo>
                    <a:pt x="77" y="7"/>
                    <a:pt x="76" y="6"/>
                    <a:pt x="75" y="6"/>
                  </a:cubicBezTo>
                  <a:cubicBezTo>
                    <a:pt x="75" y="6"/>
                    <a:pt x="75" y="6"/>
                    <a:pt x="75" y="5"/>
                  </a:cubicBezTo>
                  <a:cubicBezTo>
                    <a:pt x="76" y="5"/>
                    <a:pt x="75" y="5"/>
                    <a:pt x="75" y="5"/>
                  </a:cubicBezTo>
                  <a:cubicBezTo>
                    <a:pt x="75" y="5"/>
                    <a:pt x="74" y="5"/>
                    <a:pt x="74" y="5"/>
                  </a:cubicBezTo>
                  <a:cubicBezTo>
                    <a:pt x="73" y="5"/>
                    <a:pt x="73" y="4"/>
                    <a:pt x="73" y="4"/>
                  </a:cubicBezTo>
                  <a:cubicBezTo>
                    <a:pt x="73" y="4"/>
                    <a:pt x="69" y="3"/>
                    <a:pt x="69" y="2"/>
                  </a:cubicBezTo>
                  <a:cubicBezTo>
                    <a:pt x="68" y="2"/>
                    <a:pt x="68" y="2"/>
                    <a:pt x="67" y="2"/>
                  </a:cubicBezTo>
                  <a:cubicBezTo>
                    <a:pt x="67" y="2"/>
                    <a:pt x="67" y="2"/>
                    <a:pt x="67" y="1"/>
                  </a:cubicBezTo>
                  <a:cubicBezTo>
                    <a:pt x="67" y="1"/>
                    <a:pt x="66" y="1"/>
                    <a:pt x="66" y="1"/>
                  </a:cubicBezTo>
                  <a:cubicBezTo>
                    <a:pt x="66" y="1"/>
                    <a:pt x="64" y="1"/>
                    <a:pt x="64" y="1"/>
                  </a:cubicBezTo>
                  <a:cubicBezTo>
                    <a:pt x="63" y="2"/>
                    <a:pt x="63" y="1"/>
                    <a:pt x="63" y="1"/>
                  </a:cubicBezTo>
                  <a:cubicBezTo>
                    <a:pt x="63" y="1"/>
                    <a:pt x="62" y="0"/>
                    <a:pt x="61" y="0"/>
                  </a:cubicBezTo>
                  <a:cubicBezTo>
                    <a:pt x="61" y="0"/>
                    <a:pt x="61" y="0"/>
                    <a:pt x="61" y="0"/>
                  </a:cubicBezTo>
                  <a:cubicBezTo>
                    <a:pt x="61" y="0"/>
                    <a:pt x="60" y="1"/>
                    <a:pt x="60" y="1"/>
                  </a:cubicBezTo>
                  <a:cubicBezTo>
                    <a:pt x="59" y="1"/>
                    <a:pt x="57" y="2"/>
                    <a:pt x="56" y="2"/>
                  </a:cubicBezTo>
                  <a:cubicBezTo>
                    <a:pt x="56" y="2"/>
                    <a:pt x="54" y="3"/>
                    <a:pt x="54" y="2"/>
                  </a:cubicBezTo>
                  <a:cubicBezTo>
                    <a:pt x="54" y="2"/>
                    <a:pt x="53" y="3"/>
                    <a:pt x="53" y="3"/>
                  </a:cubicBezTo>
                  <a:cubicBezTo>
                    <a:pt x="50" y="4"/>
                    <a:pt x="50" y="4"/>
                    <a:pt x="50" y="4"/>
                  </a:cubicBezTo>
                  <a:cubicBezTo>
                    <a:pt x="50" y="5"/>
                    <a:pt x="50" y="7"/>
                    <a:pt x="50" y="8"/>
                  </a:cubicBezTo>
                  <a:cubicBezTo>
                    <a:pt x="51" y="11"/>
                    <a:pt x="52" y="15"/>
                    <a:pt x="51" y="17"/>
                  </a:cubicBezTo>
                  <a:cubicBezTo>
                    <a:pt x="50" y="18"/>
                    <a:pt x="45" y="24"/>
                    <a:pt x="41" y="23"/>
                  </a:cubicBezTo>
                  <a:cubicBezTo>
                    <a:pt x="36" y="23"/>
                    <a:pt x="35" y="21"/>
                    <a:pt x="34" y="18"/>
                  </a:cubicBezTo>
                  <a:cubicBezTo>
                    <a:pt x="33" y="15"/>
                    <a:pt x="31" y="14"/>
                    <a:pt x="31" y="14"/>
                  </a:cubicBezTo>
                  <a:cubicBezTo>
                    <a:pt x="30" y="14"/>
                    <a:pt x="27" y="11"/>
                    <a:pt x="26" y="10"/>
                  </a:cubicBezTo>
                  <a:cubicBezTo>
                    <a:pt x="26" y="10"/>
                    <a:pt x="24" y="8"/>
                    <a:pt x="21" y="8"/>
                  </a:cubicBezTo>
                  <a:cubicBezTo>
                    <a:pt x="17" y="9"/>
                    <a:pt x="12" y="10"/>
                    <a:pt x="10" y="11"/>
                  </a:cubicBezTo>
                  <a:cubicBezTo>
                    <a:pt x="9" y="13"/>
                    <a:pt x="7" y="17"/>
                    <a:pt x="7" y="18"/>
                  </a:cubicBezTo>
                  <a:cubicBezTo>
                    <a:pt x="7" y="19"/>
                    <a:pt x="7" y="22"/>
                    <a:pt x="5" y="23"/>
                  </a:cubicBezTo>
                  <a:cubicBezTo>
                    <a:pt x="3" y="24"/>
                    <a:pt x="1" y="27"/>
                    <a:pt x="1" y="29"/>
                  </a:cubicBezTo>
                  <a:cubicBezTo>
                    <a:pt x="2" y="32"/>
                    <a:pt x="2" y="36"/>
                    <a:pt x="1" y="35"/>
                  </a:cubicBezTo>
                  <a:cubicBezTo>
                    <a:pt x="1" y="34"/>
                    <a:pt x="0" y="34"/>
                    <a:pt x="0" y="36"/>
                  </a:cubicBezTo>
                  <a:cubicBezTo>
                    <a:pt x="1" y="38"/>
                    <a:pt x="1" y="42"/>
                    <a:pt x="1" y="42"/>
                  </a:cubicBezTo>
                  <a:cubicBezTo>
                    <a:pt x="1" y="42"/>
                    <a:pt x="2" y="42"/>
                    <a:pt x="2" y="42"/>
                  </a:cubicBezTo>
                  <a:cubicBezTo>
                    <a:pt x="4" y="41"/>
                    <a:pt x="4" y="41"/>
                    <a:pt x="4" y="41"/>
                  </a:cubicBezTo>
                  <a:cubicBezTo>
                    <a:pt x="4" y="41"/>
                    <a:pt x="4" y="41"/>
                    <a:pt x="4" y="41"/>
                  </a:cubicBezTo>
                  <a:cubicBezTo>
                    <a:pt x="4" y="40"/>
                    <a:pt x="4" y="40"/>
                    <a:pt x="5" y="40"/>
                  </a:cubicBezTo>
                  <a:cubicBezTo>
                    <a:pt x="5" y="39"/>
                    <a:pt x="8" y="38"/>
                    <a:pt x="9" y="38"/>
                  </a:cubicBezTo>
                  <a:cubicBezTo>
                    <a:pt x="10" y="38"/>
                    <a:pt x="14" y="36"/>
                    <a:pt x="15" y="36"/>
                  </a:cubicBezTo>
                  <a:cubicBezTo>
                    <a:pt x="15" y="36"/>
                    <a:pt x="16" y="36"/>
                    <a:pt x="17" y="35"/>
                  </a:cubicBezTo>
                  <a:cubicBezTo>
                    <a:pt x="18" y="35"/>
                    <a:pt x="24" y="35"/>
                    <a:pt x="24" y="36"/>
                  </a:cubicBezTo>
                  <a:cubicBezTo>
                    <a:pt x="24" y="36"/>
                    <a:pt x="25" y="36"/>
                    <a:pt x="25" y="36"/>
                  </a:cubicBezTo>
                  <a:cubicBezTo>
                    <a:pt x="25" y="36"/>
                    <a:pt x="26" y="36"/>
                    <a:pt x="26" y="36"/>
                  </a:cubicBezTo>
                  <a:cubicBezTo>
                    <a:pt x="27" y="36"/>
                    <a:pt x="28" y="36"/>
                    <a:pt x="28" y="36"/>
                  </a:cubicBezTo>
                  <a:cubicBezTo>
                    <a:pt x="29" y="35"/>
                    <a:pt x="30" y="35"/>
                    <a:pt x="30" y="36"/>
                  </a:cubicBezTo>
                  <a:cubicBezTo>
                    <a:pt x="30" y="36"/>
                    <a:pt x="31" y="37"/>
                    <a:pt x="31" y="37"/>
                  </a:cubicBezTo>
                  <a:cubicBezTo>
                    <a:pt x="31" y="37"/>
                    <a:pt x="31" y="37"/>
                    <a:pt x="32" y="37"/>
                  </a:cubicBezTo>
                  <a:cubicBezTo>
                    <a:pt x="32" y="37"/>
                    <a:pt x="33" y="36"/>
                    <a:pt x="33" y="36"/>
                  </a:cubicBezTo>
                  <a:cubicBezTo>
                    <a:pt x="34" y="36"/>
                    <a:pt x="35" y="36"/>
                    <a:pt x="36" y="36"/>
                  </a:cubicBezTo>
                  <a:cubicBezTo>
                    <a:pt x="36" y="36"/>
                    <a:pt x="37" y="36"/>
                    <a:pt x="39" y="36"/>
                  </a:cubicBezTo>
                  <a:cubicBezTo>
                    <a:pt x="40" y="36"/>
                    <a:pt x="41" y="36"/>
                    <a:pt x="42" y="36"/>
                  </a:cubicBezTo>
                  <a:cubicBezTo>
                    <a:pt x="44" y="37"/>
                    <a:pt x="45" y="37"/>
                    <a:pt x="45" y="37"/>
                  </a:cubicBezTo>
                  <a:cubicBezTo>
                    <a:pt x="46" y="38"/>
                    <a:pt x="47" y="38"/>
                    <a:pt x="47" y="38"/>
                  </a:cubicBezTo>
                  <a:cubicBezTo>
                    <a:pt x="47" y="38"/>
                    <a:pt x="47" y="39"/>
                    <a:pt x="47" y="38"/>
                  </a:cubicBezTo>
                  <a:cubicBezTo>
                    <a:pt x="48" y="38"/>
                    <a:pt x="49" y="37"/>
                    <a:pt x="50" y="38"/>
                  </a:cubicBezTo>
                  <a:cubicBezTo>
                    <a:pt x="51" y="38"/>
                    <a:pt x="52" y="38"/>
                    <a:pt x="52" y="38"/>
                  </a:cubicBezTo>
                  <a:cubicBezTo>
                    <a:pt x="52" y="38"/>
                    <a:pt x="53" y="38"/>
                    <a:pt x="53" y="38"/>
                  </a:cubicBezTo>
                  <a:cubicBezTo>
                    <a:pt x="53" y="37"/>
                    <a:pt x="55" y="36"/>
                    <a:pt x="55" y="36"/>
                  </a:cubicBezTo>
                  <a:cubicBezTo>
                    <a:pt x="55" y="36"/>
                    <a:pt x="57" y="35"/>
                    <a:pt x="58" y="35"/>
                  </a:cubicBezTo>
                  <a:cubicBezTo>
                    <a:pt x="58" y="35"/>
                    <a:pt x="58" y="34"/>
                    <a:pt x="58" y="35"/>
                  </a:cubicBezTo>
                  <a:cubicBezTo>
                    <a:pt x="59" y="35"/>
                    <a:pt x="61" y="38"/>
                    <a:pt x="61" y="39"/>
                  </a:cubicBezTo>
                  <a:cubicBezTo>
                    <a:pt x="61" y="39"/>
                    <a:pt x="62" y="40"/>
                    <a:pt x="62" y="40"/>
                  </a:cubicBezTo>
                  <a:cubicBezTo>
                    <a:pt x="62" y="40"/>
                    <a:pt x="62" y="40"/>
                    <a:pt x="62" y="40"/>
                  </a:cubicBezTo>
                  <a:cubicBezTo>
                    <a:pt x="63" y="40"/>
                    <a:pt x="64" y="40"/>
                    <a:pt x="64" y="40"/>
                  </a:cubicBezTo>
                  <a:cubicBezTo>
                    <a:pt x="64" y="40"/>
                    <a:pt x="65" y="40"/>
                    <a:pt x="65" y="40"/>
                  </a:cubicBezTo>
                  <a:cubicBezTo>
                    <a:pt x="66" y="40"/>
                    <a:pt x="68" y="40"/>
                    <a:pt x="68" y="40"/>
                  </a:cubicBezTo>
                  <a:cubicBezTo>
                    <a:pt x="68" y="40"/>
                    <a:pt x="69" y="40"/>
                    <a:pt x="70" y="41"/>
                  </a:cubicBezTo>
                  <a:cubicBezTo>
                    <a:pt x="70" y="42"/>
                    <a:pt x="72" y="43"/>
                    <a:pt x="72" y="43"/>
                  </a:cubicBezTo>
                  <a:cubicBezTo>
                    <a:pt x="72" y="43"/>
                    <a:pt x="73" y="44"/>
                    <a:pt x="73" y="44"/>
                  </a:cubicBezTo>
                  <a:cubicBezTo>
                    <a:pt x="74" y="44"/>
                    <a:pt x="76" y="45"/>
                    <a:pt x="76" y="45"/>
                  </a:cubicBezTo>
                  <a:cubicBezTo>
                    <a:pt x="76" y="45"/>
                    <a:pt x="77" y="47"/>
                    <a:pt x="78" y="47"/>
                  </a:cubicBezTo>
                  <a:cubicBezTo>
                    <a:pt x="78" y="47"/>
                    <a:pt x="79" y="49"/>
                    <a:pt x="80" y="49"/>
                  </a:cubicBezTo>
                  <a:cubicBezTo>
                    <a:pt x="80" y="49"/>
                    <a:pt x="81" y="50"/>
                    <a:pt x="81" y="50"/>
                  </a:cubicBezTo>
                  <a:cubicBezTo>
                    <a:pt x="81" y="50"/>
                    <a:pt x="83" y="51"/>
                    <a:pt x="83" y="51"/>
                  </a:cubicBezTo>
                  <a:cubicBezTo>
                    <a:pt x="83" y="51"/>
                    <a:pt x="84" y="51"/>
                    <a:pt x="84" y="5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5" name="Freeform 1026">
              <a:extLst>
                <a:ext uri="{FF2B5EF4-FFF2-40B4-BE49-F238E27FC236}">
                  <a16:creationId xmlns:a16="http://schemas.microsoft.com/office/drawing/2014/main" id="{D5A5DAAC-2CF7-4CE6-9670-53662CF71E8A}"/>
                </a:ext>
              </a:extLst>
            </p:cNvPr>
            <p:cNvSpPr>
              <a:spLocks/>
            </p:cNvSpPr>
            <p:nvPr/>
          </p:nvSpPr>
          <p:spPr bwMode="auto">
            <a:xfrm>
              <a:off x="3951" y="1326"/>
              <a:ext cx="34" cy="22"/>
            </a:xfrm>
            <a:custGeom>
              <a:avLst/>
              <a:gdLst>
                <a:gd name="T0" fmla="*/ 2 w 24"/>
                <a:gd name="T1" fmla="*/ 8 h 16"/>
                <a:gd name="T2" fmla="*/ 3 w 24"/>
                <a:gd name="T3" fmla="*/ 13 h 16"/>
                <a:gd name="T4" fmla="*/ 3 w 24"/>
                <a:gd name="T5" fmla="*/ 15 h 16"/>
                <a:gd name="T6" fmla="*/ 5 w 24"/>
                <a:gd name="T7" fmla="*/ 14 h 16"/>
                <a:gd name="T8" fmla="*/ 8 w 24"/>
                <a:gd name="T9" fmla="*/ 9 h 16"/>
                <a:gd name="T10" fmla="*/ 15 w 24"/>
                <a:gd name="T11" fmla="*/ 7 h 16"/>
                <a:gd name="T12" fmla="*/ 20 w 24"/>
                <a:gd name="T13" fmla="*/ 4 h 16"/>
                <a:gd name="T14" fmla="*/ 21 w 24"/>
                <a:gd name="T15" fmla="*/ 3 h 16"/>
                <a:gd name="T16" fmla="*/ 11 w 24"/>
                <a:gd name="T17" fmla="*/ 1 h 16"/>
                <a:gd name="T18" fmla="*/ 4 w 24"/>
                <a:gd name="T19" fmla="*/ 3 h 16"/>
                <a:gd name="T20" fmla="*/ 1 w 24"/>
                <a:gd name="T21" fmla="*/ 3 h 16"/>
                <a:gd name="T22" fmla="*/ 1 w 24"/>
                <a:gd name="T23" fmla="*/ 6 h 16"/>
                <a:gd name="T24" fmla="*/ 2 w 24"/>
                <a:gd name="T2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2" y="8"/>
                  </a:moveTo>
                  <a:cubicBezTo>
                    <a:pt x="3" y="9"/>
                    <a:pt x="6" y="10"/>
                    <a:pt x="3" y="13"/>
                  </a:cubicBezTo>
                  <a:cubicBezTo>
                    <a:pt x="3" y="13"/>
                    <a:pt x="2" y="14"/>
                    <a:pt x="3" y="15"/>
                  </a:cubicBezTo>
                  <a:cubicBezTo>
                    <a:pt x="4" y="15"/>
                    <a:pt x="5" y="16"/>
                    <a:pt x="5" y="14"/>
                  </a:cubicBezTo>
                  <a:cubicBezTo>
                    <a:pt x="5" y="13"/>
                    <a:pt x="6" y="10"/>
                    <a:pt x="8" y="9"/>
                  </a:cubicBezTo>
                  <a:cubicBezTo>
                    <a:pt x="10" y="9"/>
                    <a:pt x="14" y="9"/>
                    <a:pt x="15" y="7"/>
                  </a:cubicBezTo>
                  <a:cubicBezTo>
                    <a:pt x="17" y="4"/>
                    <a:pt x="19" y="4"/>
                    <a:pt x="20" y="4"/>
                  </a:cubicBezTo>
                  <a:cubicBezTo>
                    <a:pt x="21" y="4"/>
                    <a:pt x="24" y="4"/>
                    <a:pt x="21" y="3"/>
                  </a:cubicBezTo>
                  <a:cubicBezTo>
                    <a:pt x="19" y="2"/>
                    <a:pt x="14" y="0"/>
                    <a:pt x="11" y="1"/>
                  </a:cubicBezTo>
                  <a:cubicBezTo>
                    <a:pt x="8" y="1"/>
                    <a:pt x="5" y="4"/>
                    <a:pt x="4" y="3"/>
                  </a:cubicBezTo>
                  <a:cubicBezTo>
                    <a:pt x="2" y="3"/>
                    <a:pt x="0" y="2"/>
                    <a:pt x="1" y="3"/>
                  </a:cubicBezTo>
                  <a:cubicBezTo>
                    <a:pt x="2" y="5"/>
                    <a:pt x="2" y="5"/>
                    <a:pt x="1" y="6"/>
                  </a:cubicBezTo>
                  <a:cubicBezTo>
                    <a:pt x="1" y="6"/>
                    <a:pt x="0" y="7"/>
                    <a:pt x="2"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6" name="Freeform 1027">
              <a:extLst>
                <a:ext uri="{FF2B5EF4-FFF2-40B4-BE49-F238E27FC236}">
                  <a16:creationId xmlns:a16="http://schemas.microsoft.com/office/drawing/2014/main" id="{728C8E73-CFE9-43EC-BD1F-3EEAFFEDBCA3}"/>
                </a:ext>
              </a:extLst>
            </p:cNvPr>
            <p:cNvSpPr>
              <a:spLocks/>
            </p:cNvSpPr>
            <p:nvPr/>
          </p:nvSpPr>
          <p:spPr bwMode="auto">
            <a:xfrm>
              <a:off x="3978" y="1325"/>
              <a:ext cx="7" cy="4"/>
            </a:xfrm>
            <a:custGeom>
              <a:avLst/>
              <a:gdLst>
                <a:gd name="T0" fmla="*/ 1 w 5"/>
                <a:gd name="T1" fmla="*/ 0 h 3"/>
                <a:gd name="T2" fmla="*/ 2 w 5"/>
                <a:gd name="T3" fmla="*/ 3 h 3"/>
                <a:gd name="T4" fmla="*/ 4 w 5"/>
                <a:gd name="T5" fmla="*/ 2 h 3"/>
                <a:gd name="T6" fmla="*/ 1 w 5"/>
                <a:gd name="T7" fmla="*/ 0 h 3"/>
              </a:gdLst>
              <a:ahLst/>
              <a:cxnLst>
                <a:cxn ang="0">
                  <a:pos x="T0" y="T1"/>
                </a:cxn>
                <a:cxn ang="0">
                  <a:pos x="T2" y="T3"/>
                </a:cxn>
                <a:cxn ang="0">
                  <a:pos x="T4" y="T5"/>
                </a:cxn>
                <a:cxn ang="0">
                  <a:pos x="T6" y="T7"/>
                </a:cxn>
              </a:cxnLst>
              <a:rect l="0" t="0" r="r" b="b"/>
              <a:pathLst>
                <a:path w="5" h="3">
                  <a:moveTo>
                    <a:pt x="1" y="0"/>
                  </a:moveTo>
                  <a:cubicBezTo>
                    <a:pt x="0" y="1"/>
                    <a:pt x="0" y="3"/>
                    <a:pt x="2" y="3"/>
                  </a:cubicBezTo>
                  <a:cubicBezTo>
                    <a:pt x="2" y="3"/>
                    <a:pt x="5" y="3"/>
                    <a:pt x="4" y="2"/>
                  </a:cubicBezTo>
                  <a:cubicBezTo>
                    <a:pt x="2" y="0"/>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7" name="Freeform 1028">
              <a:extLst>
                <a:ext uri="{FF2B5EF4-FFF2-40B4-BE49-F238E27FC236}">
                  <a16:creationId xmlns:a16="http://schemas.microsoft.com/office/drawing/2014/main" id="{E4A1DA33-80C0-4E9A-91BC-8E7E1AB7FBDF}"/>
                </a:ext>
              </a:extLst>
            </p:cNvPr>
            <p:cNvSpPr>
              <a:spLocks/>
            </p:cNvSpPr>
            <p:nvPr/>
          </p:nvSpPr>
          <p:spPr bwMode="auto">
            <a:xfrm>
              <a:off x="3957" y="1312"/>
              <a:ext cx="19" cy="11"/>
            </a:xfrm>
            <a:custGeom>
              <a:avLst/>
              <a:gdLst>
                <a:gd name="T0" fmla="*/ 7 w 14"/>
                <a:gd name="T1" fmla="*/ 8 h 8"/>
                <a:gd name="T2" fmla="*/ 13 w 14"/>
                <a:gd name="T3" fmla="*/ 4 h 8"/>
                <a:gd name="T4" fmla="*/ 8 w 14"/>
                <a:gd name="T5" fmla="*/ 1 h 8"/>
                <a:gd name="T6" fmla="*/ 2 w 14"/>
                <a:gd name="T7" fmla="*/ 3 h 8"/>
                <a:gd name="T8" fmla="*/ 3 w 14"/>
                <a:gd name="T9" fmla="*/ 4 h 8"/>
                <a:gd name="T10" fmla="*/ 6 w 14"/>
                <a:gd name="T11" fmla="*/ 7 h 8"/>
                <a:gd name="T12" fmla="*/ 7 w 1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4" h="8">
                  <a:moveTo>
                    <a:pt x="7" y="8"/>
                  </a:moveTo>
                  <a:cubicBezTo>
                    <a:pt x="9" y="7"/>
                    <a:pt x="14" y="6"/>
                    <a:pt x="13" y="4"/>
                  </a:cubicBezTo>
                  <a:cubicBezTo>
                    <a:pt x="11" y="3"/>
                    <a:pt x="10" y="0"/>
                    <a:pt x="8" y="1"/>
                  </a:cubicBezTo>
                  <a:cubicBezTo>
                    <a:pt x="7" y="2"/>
                    <a:pt x="3" y="3"/>
                    <a:pt x="2" y="3"/>
                  </a:cubicBezTo>
                  <a:cubicBezTo>
                    <a:pt x="1" y="3"/>
                    <a:pt x="0" y="3"/>
                    <a:pt x="3" y="4"/>
                  </a:cubicBezTo>
                  <a:cubicBezTo>
                    <a:pt x="5" y="5"/>
                    <a:pt x="7" y="5"/>
                    <a:pt x="6" y="7"/>
                  </a:cubicBezTo>
                  <a:cubicBezTo>
                    <a:pt x="6" y="7"/>
                    <a:pt x="5" y="8"/>
                    <a:pt x="7"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8" name="Freeform 1029">
              <a:extLst>
                <a:ext uri="{FF2B5EF4-FFF2-40B4-BE49-F238E27FC236}">
                  <a16:creationId xmlns:a16="http://schemas.microsoft.com/office/drawing/2014/main" id="{74ACCAA2-7999-4BD4-8283-A014BB0E5143}"/>
                </a:ext>
              </a:extLst>
            </p:cNvPr>
            <p:cNvSpPr>
              <a:spLocks/>
            </p:cNvSpPr>
            <p:nvPr/>
          </p:nvSpPr>
          <p:spPr bwMode="auto">
            <a:xfrm>
              <a:off x="3981" y="1314"/>
              <a:ext cx="2" cy="3"/>
            </a:xfrm>
            <a:custGeom>
              <a:avLst/>
              <a:gdLst>
                <a:gd name="T0" fmla="*/ 0 w 2"/>
                <a:gd name="T1" fmla="*/ 0 h 2"/>
                <a:gd name="T2" fmla="*/ 1 w 2"/>
                <a:gd name="T3" fmla="*/ 1 h 2"/>
                <a:gd name="T4" fmla="*/ 0 w 2"/>
                <a:gd name="T5" fmla="*/ 0 h 2"/>
              </a:gdLst>
              <a:ahLst/>
              <a:cxnLst>
                <a:cxn ang="0">
                  <a:pos x="T0" y="T1"/>
                </a:cxn>
                <a:cxn ang="0">
                  <a:pos x="T2" y="T3"/>
                </a:cxn>
                <a:cxn ang="0">
                  <a:pos x="T4" y="T5"/>
                </a:cxn>
              </a:cxnLst>
              <a:rect l="0" t="0" r="r" b="b"/>
              <a:pathLst>
                <a:path w="2" h="2">
                  <a:moveTo>
                    <a:pt x="0" y="0"/>
                  </a:moveTo>
                  <a:cubicBezTo>
                    <a:pt x="0" y="0"/>
                    <a:pt x="0" y="2"/>
                    <a:pt x="1" y="1"/>
                  </a:cubicBezTo>
                  <a:cubicBezTo>
                    <a:pt x="2" y="1"/>
                    <a:pt x="1"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9" name="Freeform 1030">
              <a:extLst>
                <a:ext uri="{FF2B5EF4-FFF2-40B4-BE49-F238E27FC236}">
                  <a16:creationId xmlns:a16="http://schemas.microsoft.com/office/drawing/2014/main" id="{7D8D8DAB-E45A-4847-AC30-9EB1A52EE09F}"/>
                </a:ext>
              </a:extLst>
            </p:cNvPr>
            <p:cNvSpPr>
              <a:spLocks/>
            </p:cNvSpPr>
            <p:nvPr/>
          </p:nvSpPr>
          <p:spPr bwMode="auto">
            <a:xfrm>
              <a:off x="3983" y="1296"/>
              <a:ext cx="99" cy="63"/>
            </a:xfrm>
            <a:custGeom>
              <a:avLst/>
              <a:gdLst>
                <a:gd name="T0" fmla="*/ 20 w 71"/>
                <a:gd name="T1" fmla="*/ 36 h 46"/>
                <a:gd name="T2" fmla="*/ 25 w 71"/>
                <a:gd name="T3" fmla="*/ 34 h 46"/>
                <a:gd name="T4" fmla="*/ 27 w 71"/>
                <a:gd name="T5" fmla="*/ 35 h 46"/>
                <a:gd name="T6" fmla="*/ 30 w 71"/>
                <a:gd name="T7" fmla="*/ 35 h 46"/>
                <a:gd name="T8" fmla="*/ 31 w 71"/>
                <a:gd name="T9" fmla="*/ 36 h 46"/>
                <a:gd name="T10" fmla="*/ 37 w 71"/>
                <a:gd name="T11" fmla="*/ 38 h 46"/>
                <a:gd name="T12" fmla="*/ 39 w 71"/>
                <a:gd name="T13" fmla="*/ 39 h 46"/>
                <a:gd name="T14" fmla="*/ 39 w 71"/>
                <a:gd name="T15" fmla="*/ 40 h 46"/>
                <a:gd name="T16" fmla="*/ 43 w 71"/>
                <a:gd name="T17" fmla="*/ 44 h 46"/>
                <a:gd name="T18" fmla="*/ 45 w 71"/>
                <a:gd name="T19" fmla="*/ 45 h 46"/>
                <a:gd name="T20" fmla="*/ 48 w 71"/>
                <a:gd name="T21" fmla="*/ 46 h 46"/>
                <a:gd name="T22" fmla="*/ 50 w 71"/>
                <a:gd name="T23" fmla="*/ 44 h 46"/>
                <a:gd name="T24" fmla="*/ 52 w 71"/>
                <a:gd name="T25" fmla="*/ 43 h 46"/>
                <a:gd name="T26" fmla="*/ 55 w 71"/>
                <a:gd name="T27" fmla="*/ 45 h 46"/>
                <a:gd name="T28" fmla="*/ 59 w 71"/>
                <a:gd name="T29" fmla="*/ 45 h 46"/>
                <a:gd name="T30" fmla="*/ 62 w 71"/>
                <a:gd name="T31" fmla="*/ 40 h 46"/>
                <a:gd name="T32" fmla="*/ 64 w 71"/>
                <a:gd name="T33" fmla="*/ 36 h 46"/>
                <a:gd name="T34" fmla="*/ 61 w 71"/>
                <a:gd name="T35" fmla="*/ 24 h 46"/>
                <a:gd name="T36" fmla="*/ 64 w 71"/>
                <a:gd name="T37" fmla="*/ 14 h 46"/>
                <a:gd name="T38" fmla="*/ 69 w 71"/>
                <a:gd name="T39" fmla="*/ 7 h 46"/>
                <a:gd name="T40" fmla="*/ 70 w 71"/>
                <a:gd name="T41" fmla="*/ 5 h 46"/>
                <a:gd name="T42" fmla="*/ 69 w 71"/>
                <a:gd name="T43" fmla="*/ 3 h 46"/>
                <a:gd name="T44" fmla="*/ 57 w 71"/>
                <a:gd name="T45" fmla="*/ 4 h 46"/>
                <a:gd name="T46" fmla="*/ 46 w 71"/>
                <a:gd name="T47" fmla="*/ 2 h 46"/>
                <a:gd name="T48" fmla="*/ 32 w 71"/>
                <a:gd name="T49" fmla="*/ 0 h 46"/>
                <a:gd name="T50" fmla="*/ 31 w 71"/>
                <a:gd name="T51" fmla="*/ 2 h 46"/>
                <a:gd name="T52" fmla="*/ 15 w 71"/>
                <a:gd name="T53" fmla="*/ 4 h 46"/>
                <a:gd name="T54" fmla="*/ 10 w 71"/>
                <a:gd name="T55" fmla="*/ 7 h 46"/>
                <a:gd name="T56" fmla="*/ 1 w 71"/>
                <a:gd name="T57" fmla="*/ 13 h 46"/>
                <a:gd name="T58" fmla="*/ 1 w 71"/>
                <a:gd name="T59" fmla="*/ 17 h 46"/>
                <a:gd name="T60" fmla="*/ 6 w 71"/>
                <a:gd name="T61" fmla="*/ 19 h 46"/>
                <a:gd name="T62" fmla="*/ 3 w 71"/>
                <a:gd name="T63" fmla="*/ 24 h 46"/>
                <a:gd name="T64" fmla="*/ 14 w 71"/>
                <a:gd name="T65" fmla="*/ 29 h 46"/>
                <a:gd name="T66" fmla="*/ 14 w 71"/>
                <a:gd name="T67" fmla="*/ 36 h 46"/>
                <a:gd name="T68" fmla="*/ 17 w 71"/>
                <a:gd name="T6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 h="46">
                  <a:moveTo>
                    <a:pt x="18" y="36"/>
                  </a:moveTo>
                  <a:cubicBezTo>
                    <a:pt x="18" y="37"/>
                    <a:pt x="20" y="36"/>
                    <a:pt x="20" y="36"/>
                  </a:cubicBezTo>
                  <a:cubicBezTo>
                    <a:pt x="21" y="36"/>
                    <a:pt x="23" y="35"/>
                    <a:pt x="24" y="35"/>
                  </a:cubicBezTo>
                  <a:cubicBezTo>
                    <a:pt x="24" y="35"/>
                    <a:pt x="25" y="34"/>
                    <a:pt x="25" y="34"/>
                  </a:cubicBezTo>
                  <a:cubicBezTo>
                    <a:pt x="25" y="34"/>
                    <a:pt x="25" y="34"/>
                    <a:pt x="25" y="34"/>
                  </a:cubicBezTo>
                  <a:cubicBezTo>
                    <a:pt x="26" y="34"/>
                    <a:pt x="27" y="35"/>
                    <a:pt x="27" y="35"/>
                  </a:cubicBezTo>
                  <a:cubicBezTo>
                    <a:pt x="27" y="35"/>
                    <a:pt x="27" y="36"/>
                    <a:pt x="28" y="35"/>
                  </a:cubicBezTo>
                  <a:cubicBezTo>
                    <a:pt x="28" y="35"/>
                    <a:pt x="30" y="35"/>
                    <a:pt x="30" y="35"/>
                  </a:cubicBezTo>
                  <a:cubicBezTo>
                    <a:pt x="30" y="35"/>
                    <a:pt x="31" y="35"/>
                    <a:pt x="31" y="35"/>
                  </a:cubicBezTo>
                  <a:cubicBezTo>
                    <a:pt x="31" y="36"/>
                    <a:pt x="31" y="36"/>
                    <a:pt x="31" y="36"/>
                  </a:cubicBezTo>
                  <a:cubicBezTo>
                    <a:pt x="32" y="36"/>
                    <a:pt x="32" y="36"/>
                    <a:pt x="33" y="36"/>
                  </a:cubicBezTo>
                  <a:cubicBezTo>
                    <a:pt x="33" y="37"/>
                    <a:pt x="37" y="38"/>
                    <a:pt x="37" y="38"/>
                  </a:cubicBezTo>
                  <a:cubicBezTo>
                    <a:pt x="37" y="38"/>
                    <a:pt x="37" y="39"/>
                    <a:pt x="38" y="39"/>
                  </a:cubicBezTo>
                  <a:cubicBezTo>
                    <a:pt x="38" y="39"/>
                    <a:pt x="39" y="39"/>
                    <a:pt x="39" y="39"/>
                  </a:cubicBezTo>
                  <a:cubicBezTo>
                    <a:pt x="39" y="39"/>
                    <a:pt x="40" y="39"/>
                    <a:pt x="39" y="39"/>
                  </a:cubicBezTo>
                  <a:cubicBezTo>
                    <a:pt x="39" y="40"/>
                    <a:pt x="39" y="40"/>
                    <a:pt x="39" y="40"/>
                  </a:cubicBezTo>
                  <a:cubicBezTo>
                    <a:pt x="40" y="40"/>
                    <a:pt x="41" y="41"/>
                    <a:pt x="41" y="41"/>
                  </a:cubicBezTo>
                  <a:cubicBezTo>
                    <a:pt x="42" y="42"/>
                    <a:pt x="43" y="43"/>
                    <a:pt x="43" y="44"/>
                  </a:cubicBezTo>
                  <a:cubicBezTo>
                    <a:pt x="43" y="44"/>
                    <a:pt x="44" y="44"/>
                    <a:pt x="44" y="44"/>
                  </a:cubicBezTo>
                  <a:cubicBezTo>
                    <a:pt x="45" y="44"/>
                    <a:pt x="45" y="44"/>
                    <a:pt x="45" y="45"/>
                  </a:cubicBezTo>
                  <a:cubicBezTo>
                    <a:pt x="46" y="45"/>
                    <a:pt x="46" y="46"/>
                    <a:pt x="46" y="46"/>
                  </a:cubicBezTo>
                  <a:cubicBezTo>
                    <a:pt x="47" y="46"/>
                    <a:pt x="47" y="46"/>
                    <a:pt x="48" y="46"/>
                  </a:cubicBezTo>
                  <a:cubicBezTo>
                    <a:pt x="48" y="45"/>
                    <a:pt x="49" y="45"/>
                    <a:pt x="49" y="45"/>
                  </a:cubicBezTo>
                  <a:cubicBezTo>
                    <a:pt x="49" y="45"/>
                    <a:pt x="50" y="44"/>
                    <a:pt x="50" y="44"/>
                  </a:cubicBezTo>
                  <a:cubicBezTo>
                    <a:pt x="50" y="44"/>
                    <a:pt x="51" y="44"/>
                    <a:pt x="51" y="44"/>
                  </a:cubicBezTo>
                  <a:cubicBezTo>
                    <a:pt x="51" y="44"/>
                    <a:pt x="52" y="43"/>
                    <a:pt x="52" y="43"/>
                  </a:cubicBezTo>
                  <a:cubicBezTo>
                    <a:pt x="53" y="44"/>
                    <a:pt x="54" y="44"/>
                    <a:pt x="54" y="44"/>
                  </a:cubicBezTo>
                  <a:cubicBezTo>
                    <a:pt x="55" y="45"/>
                    <a:pt x="55" y="45"/>
                    <a:pt x="55" y="45"/>
                  </a:cubicBezTo>
                  <a:cubicBezTo>
                    <a:pt x="56" y="45"/>
                    <a:pt x="58" y="46"/>
                    <a:pt x="58" y="46"/>
                  </a:cubicBezTo>
                  <a:cubicBezTo>
                    <a:pt x="58" y="46"/>
                    <a:pt x="59" y="46"/>
                    <a:pt x="59" y="45"/>
                  </a:cubicBezTo>
                  <a:cubicBezTo>
                    <a:pt x="59" y="45"/>
                    <a:pt x="59" y="44"/>
                    <a:pt x="59" y="43"/>
                  </a:cubicBezTo>
                  <a:cubicBezTo>
                    <a:pt x="59" y="43"/>
                    <a:pt x="61" y="40"/>
                    <a:pt x="62" y="40"/>
                  </a:cubicBezTo>
                  <a:cubicBezTo>
                    <a:pt x="62" y="39"/>
                    <a:pt x="63" y="40"/>
                    <a:pt x="64" y="39"/>
                  </a:cubicBezTo>
                  <a:cubicBezTo>
                    <a:pt x="66" y="39"/>
                    <a:pt x="65" y="37"/>
                    <a:pt x="64" y="36"/>
                  </a:cubicBezTo>
                  <a:cubicBezTo>
                    <a:pt x="64" y="36"/>
                    <a:pt x="63" y="34"/>
                    <a:pt x="61" y="32"/>
                  </a:cubicBezTo>
                  <a:cubicBezTo>
                    <a:pt x="60" y="30"/>
                    <a:pt x="61" y="25"/>
                    <a:pt x="61" y="24"/>
                  </a:cubicBezTo>
                  <a:cubicBezTo>
                    <a:pt x="61" y="24"/>
                    <a:pt x="60" y="20"/>
                    <a:pt x="60" y="19"/>
                  </a:cubicBezTo>
                  <a:cubicBezTo>
                    <a:pt x="60" y="18"/>
                    <a:pt x="64" y="15"/>
                    <a:pt x="64" y="14"/>
                  </a:cubicBezTo>
                  <a:cubicBezTo>
                    <a:pt x="65" y="14"/>
                    <a:pt x="66" y="11"/>
                    <a:pt x="66" y="10"/>
                  </a:cubicBezTo>
                  <a:cubicBezTo>
                    <a:pt x="66" y="10"/>
                    <a:pt x="67" y="8"/>
                    <a:pt x="69" y="7"/>
                  </a:cubicBezTo>
                  <a:cubicBezTo>
                    <a:pt x="70" y="7"/>
                    <a:pt x="69" y="7"/>
                    <a:pt x="69" y="7"/>
                  </a:cubicBezTo>
                  <a:cubicBezTo>
                    <a:pt x="68" y="7"/>
                    <a:pt x="70" y="6"/>
                    <a:pt x="70" y="5"/>
                  </a:cubicBezTo>
                  <a:cubicBezTo>
                    <a:pt x="71" y="5"/>
                    <a:pt x="70" y="5"/>
                    <a:pt x="70" y="4"/>
                  </a:cubicBezTo>
                  <a:cubicBezTo>
                    <a:pt x="70" y="4"/>
                    <a:pt x="69" y="3"/>
                    <a:pt x="69" y="3"/>
                  </a:cubicBezTo>
                  <a:cubicBezTo>
                    <a:pt x="68" y="4"/>
                    <a:pt x="68" y="5"/>
                    <a:pt x="67" y="5"/>
                  </a:cubicBezTo>
                  <a:cubicBezTo>
                    <a:pt x="64" y="5"/>
                    <a:pt x="60" y="4"/>
                    <a:pt x="57" y="4"/>
                  </a:cubicBezTo>
                  <a:cubicBezTo>
                    <a:pt x="54" y="4"/>
                    <a:pt x="52" y="4"/>
                    <a:pt x="51" y="3"/>
                  </a:cubicBezTo>
                  <a:cubicBezTo>
                    <a:pt x="50" y="3"/>
                    <a:pt x="47" y="2"/>
                    <a:pt x="46" y="2"/>
                  </a:cubicBezTo>
                  <a:cubicBezTo>
                    <a:pt x="45" y="2"/>
                    <a:pt x="37" y="1"/>
                    <a:pt x="36" y="1"/>
                  </a:cubicBezTo>
                  <a:cubicBezTo>
                    <a:pt x="35" y="1"/>
                    <a:pt x="32" y="0"/>
                    <a:pt x="32" y="0"/>
                  </a:cubicBezTo>
                  <a:cubicBezTo>
                    <a:pt x="31" y="0"/>
                    <a:pt x="31" y="0"/>
                    <a:pt x="32" y="1"/>
                  </a:cubicBezTo>
                  <a:cubicBezTo>
                    <a:pt x="32" y="2"/>
                    <a:pt x="32" y="2"/>
                    <a:pt x="31" y="2"/>
                  </a:cubicBezTo>
                  <a:cubicBezTo>
                    <a:pt x="30" y="2"/>
                    <a:pt x="23" y="3"/>
                    <a:pt x="22" y="3"/>
                  </a:cubicBezTo>
                  <a:cubicBezTo>
                    <a:pt x="21" y="3"/>
                    <a:pt x="16" y="4"/>
                    <a:pt x="15" y="4"/>
                  </a:cubicBezTo>
                  <a:cubicBezTo>
                    <a:pt x="14" y="4"/>
                    <a:pt x="13" y="5"/>
                    <a:pt x="12" y="6"/>
                  </a:cubicBezTo>
                  <a:cubicBezTo>
                    <a:pt x="11" y="6"/>
                    <a:pt x="11" y="7"/>
                    <a:pt x="10" y="7"/>
                  </a:cubicBezTo>
                  <a:cubicBezTo>
                    <a:pt x="9" y="7"/>
                    <a:pt x="1" y="9"/>
                    <a:pt x="1" y="10"/>
                  </a:cubicBezTo>
                  <a:cubicBezTo>
                    <a:pt x="1" y="11"/>
                    <a:pt x="0" y="13"/>
                    <a:pt x="1" y="13"/>
                  </a:cubicBezTo>
                  <a:cubicBezTo>
                    <a:pt x="3" y="13"/>
                    <a:pt x="5" y="14"/>
                    <a:pt x="3" y="15"/>
                  </a:cubicBezTo>
                  <a:cubicBezTo>
                    <a:pt x="1" y="16"/>
                    <a:pt x="2" y="16"/>
                    <a:pt x="1" y="17"/>
                  </a:cubicBezTo>
                  <a:cubicBezTo>
                    <a:pt x="1" y="17"/>
                    <a:pt x="0" y="19"/>
                    <a:pt x="1" y="19"/>
                  </a:cubicBezTo>
                  <a:cubicBezTo>
                    <a:pt x="2" y="19"/>
                    <a:pt x="9" y="18"/>
                    <a:pt x="6" y="19"/>
                  </a:cubicBezTo>
                  <a:cubicBezTo>
                    <a:pt x="2" y="20"/>
                    <a:pt x="2" y="20"/>
                    <a:pt x="2" y="22"/>
                  </a:cubicBezTo>
                  <a:cubicBezTo>
                    <a:pt x="2" y="24"/>
                    <a:pt x="3" y="23"/>
                    <a:pt x="3" y="24"/>
                  </a:cubicBezTo>
                  <a:cubicBezTo>
                    <a:pt x="4" y="25"/>
                    <a:pt x="6" y="27"/>
                    <a:pt x="8" y="28"/>
                  </a:cubicBezTo>
                  <a:cubicBezTo>
                    <a:pt x="10" y="29"/>
                    <a:pt x="12" y="30"/>
                    <a:pt x="14" y="29"/>
                  </a:cubicBezTo>
                  <a:cubicBezTo>
                    <a:pt x="15" y="28"/>
                    <a:pt x="18" y="26"/>
                    <a:pt x="17" y="29"/>
                  </a:cubicBezTo>
                  <a:cubicBezTo>
                    <a:pt x="16" y="32"/>
                    <a:pt x="15" y="35"/>
                    <a:pt x="14" y="36"/>
                  </a:cubicBezTo>
                  <a:cubicBezTo>
                    <a:pt x="14" y="37"/>
                    <a:pt x="14" y="37"/>
                    <a:pt x="14" y="38"/>
                  </a:cubicBezTo>
                  <a:cubicBezTo>
                    <a:pt x="17" y="37"/>
                    <a:pt x="17" y="37"/>
                    <a:pt x="17" y="37"/>
                  </a:cubicBezTo>
                  <a:cubicBezTo>
                    <a:pt x="17" y="37"/>
                    <a:pt x="18" y="36"/>
                    <a:pt x="18" y="3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0" name="Freeform 1031">
              <a:extLst>
                <a:ext uri="{FF2B5EF4-FFF2-40B4-BE49-F238E27FC236}">
                  <a16:creationId xmlns:a16="http://schemas.microsoft.com/office/drawing/2014/main" id="{CED5931C-D932-4235-93F5-9B9ABD7E9D88}"/>
                </a:ext>
              </a:extLst>
            </p:cNvPr>
            <p:cNvSpPr>
              <a:spLocks/>
            </p:cNvSpPr>
            <p:nvPr/>
          </p:nvSpPr>
          <p:spPr bwMode="auto">
            <a:xfrm>
              <a:off x="3849" y="1580"/>
              <a:ext cx="118" cy="48"/>
            </a:xfrm>
            <a:custGeom>
              <a:avLst/>
              <a:gdLst>
                <a:gd name="T0" fmla="*/ 1 w 85"/>
                <a:gd name="T1" fmla="*/ 19 h 35"/>
                <a:gd name="T2" fmla="*/ 1 w 85"/>
                <a:gd name="T3" fmla="*/ 24 h 35"/>
                <a:gd name="T4" fmla="*/ 3 w 85"/>
                <a:gd name="T5" fmla="*/ 27 h 35"/>
                <a:gd name="T6" fmla="*/ 3 w 85"/>
                <a:gd name="T7" fmla="*/ 28 h 35"/>
                <a:gd name="T8" fmla="*/ 5 w 85"/>
                <a:gd name="T9" fmla="*/ 30 h 35"/>
                <a:gd name="T10" fmla="*/ 8 w 85"/>
                <a:gd name="T11" fmla="*/ 31 h 35"/>
                <a:gd name="T12" fmla="*/ 14 w 85"/>
                <a:gd name="T13" fmla="*/ 35 h 35"/>
                <a:gd name="T14" fmla="*/ 26 w 85"/>
                <a:gd name="T15" fmla="*/ 34 h 35"/>
                <a:gd name="T16" fmla="*/ 29 w 85"/>
                <a:gd name="T17" fmla="*/ 33 h 35"/>
                <a:gd name="T18" fmla="*/ 29 w 85"/>
                <a:gd name="T19" fmla="*/ 30 h 35"/>
                <a:gd name="T20" fmla="*/ 39 w 85"/>
                <a:gd name="T21" fmla="*/ 26 h 35"/>
                <a:gd name="T22" fmla="*/ 44 w 85"/>
                <a:gd name="T23" fmla="*/ 27 h 35"/>
                <a:gd name="T24" fmla="*/ 48 w 85"/>
                <a:gd name="T25" fmla="*/ 26 h 35"/>
                <a:gd name="T26" fmla="*/ 53 w 85"/>
                <a:gd name="T27" fmla="*/ 21 h 35"/>
                <a:gd name="T28" fmla="*/ 58 w 85"/>
                <a:gd name="T29" fmla="*/ 19 h 35"/>
                <a:gd name="T30" fmla="*/ 68 w 85"/>
                <a:gd name="T31" fmla="*/ 20 h 35"/>
                <a:gd name="T32" fmla="*/ 75 w 85"/>
                <a:gd name="T33" fmla="*/ 23 h 35"/>
                <a:gd name="T34" fmla="*/ 79 w 85"/>
                <a:gd name="T35" fmla="*/ 21 h 35"/>
                <a:gd name="T36" fmla="*/ 84 w 85"/>
                <a:gd name="T37" fmla="*/ 10 h 35"/>
                <a:gd name="T38" fmla="*/ 81 w 85"/>
                <a:gd name="T39" fmla="*/ 8 h 35"/>
                <a:gd name="T40" fmla="*/ 73 w 85"/>
                <a:gd name="T41" fmla="*/ 4 h 35"/>
                <a:gd name="T42" fmla="*/ 67 w 85"/>
                <a:gd name="T43" fmla="*/ 3 h 35"/>
                <a:gd name="T44" fmla="*/ 60 w 85"/>
                <a:gd name="T45" fmla="*/ 5 h 35"/>
                <a:gd name="T46" fmla="*/ 52 w 85"/>
                <a:gd name="T47" fmla="*/ 4 h 35"/>
                <a:gd name="T48" fmla="*/ 44 w 85"/>
                <a:gd name="T49" fmla="*/ 7 h 35"/>
                <a:gd name="T50" fmla="*/ 43 w 85"/>
                <a:gd name="T51" fmla="*/ 6 h 35"/>
                <a:gd name="T52" fmla="*/ 43 w 85"/>
                <a:gd name="T53" fmla="*/ 3 h 35"/>
                <a:gd name="T54" fmla="*/ 40 w 85"/>
                <a:gd name="T55" fmla="*/ 1 h 35"/>
                <a:gd name="T56" fmla="*/ 39 w 85"/>
                <a:gd name="T57" fmla="*/ 0 h 35"/>
                <a:gd name="T58" fmla="*/ 33 w 85"/>
                <a:gd name="T59" fmla="*/ 3 h 35"/>
                <a:gd name="T60" fmla="*/ 29 w 85"/>
                <a:gd name="T61" fmla="*/ 1 h 35"/>
                <a:gd name="T62" fmla="*/ 21 w 85"/>
                <a:gd name="T63" fmla="*/ 5 h 35"/>
                <a:gd name="T64" fmla="*/ 18 w 85"/>
                <a:gd name="T65" fmla="*/ 10 h 35"/>
                <a:gd name="T66" fmla="*/ 12 w 85"/>
                <a:gd name="T67" fmla="*/ 14 h 35"/>
                <a:gd name="T68" fmla="*/ 7 w 85"/>
                <a:gd name="T69" fmla="*/ 14 h 35"/>
                <a:gd name="T70" fmla="*/ 2 w 85"/>
                <a:gd name="T71"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 h="35">
                  <a:moveTo>
                    <a:pt x="1" y="18"/>
                  </a:moveTo>
                  <a:cubicBezTo>
                    <a:pt x="1" y="18"/>
                    <a:pt x="1" y="19"/>
                    <a:pt x="1" y="19"/>
                  </a:cubicBezTo>
                  <a:cubicBezTo>
                    <a:pt x="2" y="19"/>
                    <a:pt x="1" y="20"/>
                    <a:pt x="0" y="22"/>
                  </a:cubicBezTo>
                  <a:cubicBezTo>
                    <a:pt x="0" y="23"/>
                    <a:pt x="1" y="24"/>
                    <a:pt x="1" y="24"/>
                  </a:cubicBezTo>
                  <a:cubicBezTo>
                    <a:pt x="2" y="25"/>
                    <a:pt x="1" y="26"/>
                    <a:pt x="2" y="26"/>
                  </a:cubicBezTo>
                  <a:cubicBezTo>
                    <a:pt x="2" y="27"/>
                    <a:pt x="2" y="27"/>
                    <a:pt x="3" y="27"/>
                  </a:cubicBezTo>
                  <a:cubicBezTo>
                    <a:pt x="3" y="27"/>
                    <a:pt x="3" y="27"/>
                    <a:pt x="3" y="28"/>
                  </a:cubicBezTo>
                  <a:cubicBezTo>
                    <a:pt x="3" y="28"/>
                    <a:pt x="3" y="28"/>
                    <a:pt x="3" y="28"/>
                  </a:cubicBezTo>
                  <a:cubicBezTo>
                    <a:pt x="4" y="30"/>
                    <a:pt x="4" y="30"/>
                    <a:pt x="4" y="30"/>
                  </a:cubicBezTo>
                  <a:cubicBezTo>
                    <a:pt x="5" y="30"/>
                    <a:pt x="5" y="30"/>
                    <a:pt x="5" y="30"/>
                  </a:cubicBezTo>
                  <a:cubicBezTo>
                    <a:pt x="5" y="30"/>
                    <a:pt x="6" y="29"/>
                    <a:pt x="6" y="30"/>
                  </a:cubicBezTo>
                  <a:cubicBezTo>
                    <a:pt x="7" y="30"/>
                    <a:pt x="8" y="30"/>
                    <a:pt x="8" y="31"/>
                  </a:cubicBezTo>
                  <a:cubicBezTo>
                    <a:pt x="9" y="31"/>
                    <a:pt x="12" y="34"/>
                    <a:pt x="12" y="34"/>
                  </a:cubicBezTo>
                  <a:cubicBezTo>
                    <a:pt x="12" y="34"/>
                    <a:pt x="13" y="35"/>
                    <a:pt x="14" y="35"/>
                  </a:cubicBezTo>
                  <a:cubicBezTo>
                    <a:pt x="15" y="35"/>
                    <a:pt x="21" y="35"/>
                    <a:pt x="22" y="35"/>
                  </a:cubicBezTo>
                  <a:cubicBezTo>
                    <a:pt x="23" y="35"/>
                    <a:pt x="25" y="34"/>
                    <a:pt x="26" y="34"/>
                  </a:cubicBezTo>
                  <a:cubicBezTo>
                    <a:pt x="27" y="34"/>
                    <a:pt x="28" y="34"/>
                    <a:pt x="28" y="34"/>
                  </a:cubicBezTo>
                  <a:cubicBezTo>
                    <a:pt x="29" y="33"/>
                    <a:pt x="30" y="34"/>
                    <a:pt x="29" y="33"/>
                  </a:cubicBezTo>
                  <a:cubicBezTo>
                    <a:pt x="29" y="32"/>
                    <a:pt x="29" y="31"/>
                    <a:pt x="29" y="31"/>
                  </a:cubicBezTo>
                  <a:cubicBezTo>
                    <a:pt x="29" y="31"/>
                    <a:pt x="28" y="31"/>
                    <a:pt x="29" y="30"/>
                  </a:cubicBezTo>
                  <a:cubicBezTo>
                    <a:pt x="30" y="30"/>
                    <a:pt x="31" y="29"/>
                    <a:pt x="31" y="29"/>
                  </a:cubicBezTo>
                  <a:cubicBezTo>
                    <a:pt x="32" y="29"/>
                    <a:pt x="39" y="26"/>
                    <a:pt x="39" y="26"/>
                  </a:cubicBezTo>
                  <a:cubicBezTo>
                    <a:pt x="39" y="26"/>
                    <a:pt x="40" y="26"/>
                    <a:pt x="41" y="26"/>
                  </a:cubicBezTo>
                  <a:cubicBezTo>
                    <a:pt x="41" y="26"/>
                    <a:pt x="44" y="27"/>
                    <a:pt x="44" y="27"/>
                  </a:cubicBezTo>
                  <a:cubicBezTo>
                    <a:pt x="44" y="27"/>
                    <a:pt x="45" y="27"/>
                    <a:pt x="46" y="27"/>
                  </a:cubicBezTo>
                  <a:cubicBezTo>
                    <a:pt x="46" y="27"/>
                    <a:pt x="47" y="27"/>
                    <a:pt x="48" y="26"/>
                  </a:cubicBezTo>
                  <a:cubicBezTo>
                    <a:pt x="49" y="25"/>
                    <a:pt x="52" y="23"/>
                    <a:pt x="52" y="22"/>
                  </a:cubicBezTo>
                  <a:cubicBezTo>
                    <a:pt x="53" y="22"/>
                    <a:pt x="53" y="22"/>
                    <a:pt x="53" y="21"/>
                  </a:cubicBezTo>
                  <a:cubicBezTo>
                    <a:pt x="54" y="21"/>
                    <a:pt x="54" y="21"/>
                    <a:pt x="54" y="21"/>
                  </a:cubicBezTo>
                  <a:cubicBezTo>
                    <a:pt x="55" y="20"/>
                    <a:pt x="58" y="19"/>
                    <a:pt x="58" y="19"/>
                  </a:cubicBezTo>
                  <a:cubicBezTo>
                    <a:pt x="58" y="19"/>
                    <a:pt x="59" y="19"/>
                    <a:pt x="59" y="19"/>
                  </a:cubicBezTo>
                  <a:cubicBezTo>
                    <a:pt x="60" y="19"/>
                    <a:pt x="68" y="20"/>
                    <a:pt x="68" y="20"/>
                  </a:cubicBezTo>
                  <a:cubicBezTo>
                    <a:pt x="68" y="20"/>
                    <a:pt x="69" y="20"/>
                    <a:pt x="69" y="20"/>
                  </a:cubicBezTo>
                  <a:cubicBezTo>
                    <a:pt x="70" y="21"/>
                    <a:pt x="71" y="24"/>
                    <a:pt x="75" y="23"/>
                  </a:cubicBezTo>
                  <a:cubicBezTo>
                    <a:pt x="76" y="23"/>
                    <a:pt x="78" y="22"/>
                    <a:pt x="79" y="22"/>
                  </a:cubicBezTo>
                  <a:cubicBezTo>
                    <a:pt x="79" y="22"/>
                    <a:pt x="79" y="21"/>
                    <a:pt x="79" y="21"/>
                  </a:cubicBezTo>
                  <a:cubicBezTo>
                    <a:pt x="79" y="20"/>
                    <a:pt x="79" y="19"/>
                    <a:pt x="79" y="19"/>
                  </a:cubicBezTo>
                  <a:cubicBezTo>
                    <a:pt x="79" y="19"/>
                    <a:pt x="84" y="10"/>
                    <a:pt x="84" y="10"/>
                  </a:cubicBezTo>
                  <a:cubicBezTo>
                    <a:pt x="84" y="10"/>
                    <a:pt x="84" y="10"/>
                    <a:pt x="85" y="10"/>
                  </a:cubicBezTo>
                  <a:cubicBezTo>
                    <a:pt x="83" y="9"/>
                    <a:pt x="81" y="8"/>
                    <a:pt x="81" y="8"/>
                  </a:cubicBezTo>
                  <a:cubicBezTo>
                    <a:pt x="80" y="8"/>
                    <a:pt x="78" y="7"/>
                    <a:pt x="77" y="6"/>
                  </a:cubicBezTo>
                  <a:cubicBezTo>
                    <a:pt x="76" y="6"/>
                    <a:pt x="73" y="4"/>
                    <a:pt x="73" y="4"/>
                  </a:cubicBezTo>
                  <a:cubicBezTo>
                    <a:pt x="72" y="4"/>
                    <a:pt x="69" y="3"/>
                    <a:pt x="68" y="3"/>
                  </a:cubicBezTo>
                  <a:cubicBezTo>
                    <a:pt x="68" y="3"/>
                    <a:pt x="68" y="2"/>
                    <a:pt x="67" y="3"/>
                  </a:cubicBezTo>
                  <a:cubicBezTo>
                    <a:pt x="67" y="3"/>
                    <a:pt x="62" y="5"/>
                    <a:pt x="62" y="5"/>
                  </a:cubicBezTo>
                  <a:cubicBezTo>
                    <a:pt x="62" y="5"/>
                    <a:pt x="61" y="5"/>
                    <a:pt x="60" y="5"/>
                  </a:cubicBezTo>
                  <a:cubicBezTo>
                    <a:pt x="53" y="4"/>
                    <a:pt x="53" y="4"/>
                    <a:pt x="53" y="4"/>
                  </a:cubicBezTo>
                  <a:cubicBezTo>
                    <a:pt x="53" y="4"/>
                    <a:pt x="53" y="3"/>
                    <a:pt x="52" y="4"/>
                  </a:cubicBezTo>
                  <a:cubicBezTo>
                    <a:pt x="52" y="4"/>
                    <a:pt x="47" y="6"/>
                    <a:pt x="46" y="6"/>
                  </a:cubicBezTo>
                  <a:cubicBezTo>
                    <a:pt x="46" y="7"/>
                    <a:pt x="45" y="7"/>
                    <a:pt x="44" y="7"/>
                  </a:cubicBezTo>
                  <a:cubicBezTo>
                    <a:pt x="44" y="7"/>
                    <a:pt x="43" y="7"/>
                    <a:pt x="43" y="7"/>
                  </a:cubicBezTo>
                  <a:cubicBezTo>
                    <a:pt x="43" y="7"/>
                    <a:pt x="43" y="7"/>
                    <a:pt x="43" y="6"/>
                  </a:cubicBezTo>
                  <a:cubicBezTo>
                    <a:pt x="43" y="5"/>
                    <a:pt x="43" y="4"/>
                    <a:pt x="43" y="4"/>
                  </a:cubicBezTo>
                  <a:cubicBezTo>
                    <a:pt x="43" y="4"/>
                    <a:pt x="43" y="3"/>
                    <a:pt x="43" y="3"/>
                  </a:cubicBezTo>
                  <a:cubicBezTo>
                    <a:pt x="42" y="3"/>
                    <a:pt x="41" y="2"/>
                    <a:pt x="41" y="2"/>
                  </a:cubicBezTo>
                  <a:cubicBezTo>
                    <a:pt x="41" y="2"/>
                    <a:pt x="40" y="2"/>
                    <a:pt x="40" y="1"/>
                  </a:cubicBezTo>
                  <a:cubicBezTo>
                    <a:pt x="40" y="1"/>
                    <a:pt x="40" y="0"/>
                    <a:pt x="40" y="0"/>
                  </a:cubicBezTo>
                  <a:cubicBezTo>
                    <a:pt x="40" y="0"/>
                    <a:pt x="39" y="0"/>
                    <a:pt x="39" y="0"/>
                  </a:cubicBezTo>
                  <a:cubicBezTo>
                    <a:pt x="38" y="1"/>
                    <a:pt x="34" y="3"/>
                    <a:pt x="34" y="3"/>
                  </a:cubicBezTo>
                  <a:cubicBezTo>
                    <a:pt x="34" y="3"/>
                    <a:pt x="34" y="3"/>
                    <a:pt x="33" y="3"/>
                  </a:cubicBezTo>
                  <a:cubicBezTo>
                    <a:pt x="33" y="3"/>
                    <a:pt x="30" y="1"/>
                    <a:pt x="29" y="1"/>
                  </a:cubicBezTo>
                  <a:cubicBezTo>
                    <a:pt x="29" y="1"/>
                    <a:pt x="29" y="1"/>
                    <a:pt x="29" y="1"/>
                  </a:cubicBezTo>
                  <a:cubicBezTo>
                    <a:pt x="27" y="2"/>
                    <a:pt x="24" y="4"/>
                    <a:pt x="24" y="4"/>
                  </a:cubicBezTo>
                  <a:cubicBezTo>
                    <a:pt x="23" y="4"/>
                    <a:pt x="21" y="5"/>
                    <a:pt x="21" y="5"/>
                  </a:cubicBezTo>
                  <a:cubicBezTo>
                    <a:pt x="20" y="5"/>
                    <a:pt x="19" y="7"/>
                    <a:pt x="19" y="8"/>
                  </a:cubicBezTo>
                  <a:cubicBezTo>
                    <a:pt x="19" y="8"/>
                    <a:pt x="18" y="9"/>
                    <a:pt x="18" y="10"/>
                  </a:cubicBezTo>
                  <a:cubicBezTo>
                    <a:pt x="18" y="10"/>
                    <a:pt x="16" y="11"/>
                    <a:pt x="16" y="11"/>
                  </a:cubicBezTo>
                  <a:cubicBezTo>
                    <a:pt x="16" y="12"/>
                    <a:pt x="12" y="13"/>
                    <a:pt x="12" y="14"/>
                  </a:cubicBezTo>
                  <a:cubicBezTo>
                    <a:pt x="12" y="14"/>
                    <a:pt x="10" y="14"/>
                    <a:pt x="10" y="14"/>
                  </a:cubicBezTo>
                  <a:cubicBezTo>
                    <a:pt x="9" y="14"/>
                    <a:pt x="8" y="14"/>
                    <a:pt x="7" y="14"/>
                  </a:cubicBezTo>
                  <a:cubicBezTo>
                    <a:pt x="5" y="13"/>
                    <a:pt x="4" y="14"/>
                    <a:pt x="4" y="15"/>
                  </a:cubicBezTo>
                  <a:cubicBezTo>
                    <a:pt x="3" y="15"/>
                    <a:pt x="2" y="16"/>
                    <a:pt x="2" y="17"/>
                  </a:cubicBezTo>
                  <a:cubicBezTo>
                    <a:pt x="2" y="17"/>
                    <a:pt x="2" y="18"/>
                    <a:pt x="1" y="1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1" name="Freeform 1032">
              <a:extLst>
                <a:ext uri="{FF2B5EF4-FFF2-40B4-BE49-F238E27FC236}">
                  <a16:creationId xmlns:a16="http://schemas.microsoft.com/office/drawing/2014/main" id="{D5B033E2-5341-438D-8AFB-97CE1D65D22E}"/>
                </a:ext>
              </a:extLst>
            </p:cNvPr>
            <p:cNvSpPr>
              <a:spLocks/>
            </p:cNvSpPr>
            <p:nvPr/>
          </p:nvSpPr>
          <p:spPr bwMode="auto">
            <a:xfrm>
              <a:off x="3698" y="1594"/>
              <a:ext cx="157" cy="68"/>
            </a:xfrm>
            <a:custGeom>
              <a:avLst/>
              <a:gdLst>
                <a:gd name="T0" fmla="*/ 67 w 113"/>
                <a:gd name="T1" fmla="*/ 48 h 50"/>
                <a:gd name="T2" fmla="*/ 72 w 113"/>
                <a:gd name="T3" fmla="*/ 49 h 50"/>
                <a:gd name="T4" fmla="*/ 75 w 113"/>
                <a:gd name="T5" fmla="*/ 50 h 50"/>
                <a:gd name="T6" fmla="*/ 80 w 113"/>
                <a:gd name="T7" fmla="*/ 46 h 50"/>
                <a:gd name="T8" fmla="*/ 83 w 113"/>
                <a:gd name="T9" fmla="*/ 45 h 50"/>
                <a:gd name="T10" fmla="*/ 90 w 113"/>
                <a:gd name="T11" fmla="*/ 46 h 50"/>
                <a:gd name="T12" fmla="*/ 94 w 113"/>
                <a:gd name="T13" fmla="*/ 44 h 50"/>
                <a:gd name="T14" fmla="*/ 96 w 113"/>
                <a:gd name="T15" fmla="*/ 42 h 50"/>
                <a:gd name="T16" fmla="*/ 97 w 113"/>
                <a:gd name="T17" fmla="*/ 41 h 50"/>
                <a:gd name="T18" fmla="*/ 100 w 113"/>
                <a:gd name="T19" fmla="*/ 39 h 50"/>
                <a:gd name="T20" fmla="*/ 104 w 113"/>
                <a:gd name="T21" fmla="*/ 38 h 50"/>
                <a:gd name="T22" fmla="*/ 103 w 113"/>
                <a:gd name="T23" fmla="*/ 32 h 50"/>
                <a:gd name="T24" fmla="*/ 106 w 113"/>
                <a:gd name="T25" fmla="*/ 29 h 50"/>
                <a:gd name="T26" fmla="*/ 103 w 113"/>
                <a:gd name="T27" fmla="*/ 26 h 50"/>
                <a:gd name="T28" fmla="*/ 106 w 113"/>
                <a:gd name="T29" fmla="*/ 25 h 50"/>
                <a:gd name="T30" fmla="*/ 110 w 113"/>
                <a:gd name="T31" fmla="*/ 26 h 50"/>
                <a:gd name="T32" fmla="*/ 113 w 113"/>
                <a:gd name="T33" fmla="*/ 21 h 50"/>
                <a:gd name="T34" fmla="*/ 112 w 113"/>
                <a:gd name="T35" fmla="*/ 18 h 50"/>
                <a:gd name="T36" fmla="*/ 110 w 113"/>
                <a:gd name="T37" fmla="*/ 14 h 50"/>
                <a:gd name="T38" fmla="*/ 110 w 113"/>
                <a:gd name="T39" fmla="*/ 8 h 50"/>
                <a:gd name="T40" fmla="*/ 100 w 113"/>
                <a:gd name="T41" fmla="*/ 6 h 50"/>
                <a:gd name="T42" fmla="*/ 90 w 113"/>
                <a:gd name="T43" fmla="*/ 3 h 50"/>
                <a:gd name="T44" fmla="*/ 82 w 113"/>
                <a:gd name="T45" fmla="*/ 1 h 50"/>
                <a:gd name="T46" fmla="*/ 77 w 113"/>
                <a:gd name="T47" fmla="*/ 9 h 50"/>
                <a:gd name="T48" fmla="*/ 66 w 113"/>
                <a:gd name="T49" fmla="*/ 6 h 50"/>
                <a:gd name="T50" fmla="*/ 63 w 113"/>
                <a:gd name="T51" fmla="*/ 9 h 50"/>
                <a:gd name="T52" fmla="*/ 58 w 113"/>
                <a:gd name="T53" fmla="*/ 12 h 50"/>
                <a:gd name="T54" fmla="*/ 48 w 113"/>
                <a:gd name="T55" fmla="*/ 17 h 50"/>
                <a:gd name="T56" fmla="*/ 50 w 113"/>
                <a:gd name="T57" fmla="*/ 21 h 50"/>
                <a:gd name="T58" fmla="*/ 50 w 113"/>
                <a:gd name="T59" fmla="*/ 25 h 50"/>
                <a:gd name="T60" fmla="*/ 52 w 113"/>
                <a:gd name="T61" fmla="*/ 28 h 50"/>
                <a:gd name="T62" fmla="*/ 48 w 113"/>
                <a:gd name="T63" fmla="*/ 26 h 50"/>
                <a:gd name="T64" fmla="*/ 45 w 113"/>
                <a:gd name="T65" fmla="*/ 27 h 50"/>
                <a:gd name="T66" fmla="*/ 39 w 113"/>
                <a:gd name="T67" fmla="*/ 27 h 50"/>
                <a:gd name="T68" fmla="*/ 31 w 113"/>
                <a:gd name="T69" fmla="*/ 28 h 50"/>
                <a:gd name="T70" fmla="*/ 27 w 113"/>
                <a:gd name="T71" fmla="*/ 30 h 50"/>
                <a:gd name="T72" fmla="*/ 21 w 113"/>
                <a:gd name="T73" fmla="*/ 29 h 50"/>
                <a:gd name="T74" fmla="*/ 14 w 113"/>
                <a:gd name="T75" fmla="*/ 28 h 50"/>
                <a:gd name="T76" fmla="*/ 10 w 113"/>
                <a:gd name="T77" fmla="*/ 32 h 50"/>
                <a:gd name="T78" fmla="*/ 1 w 113"/>
                <a:gd name="T79" fmla="*/ 29 h 50"/>
                <a:gd name="T80" fmla="*/ 1 w 113"/>
                <a:gd name="T81" fmla="*/ 32 h 50"/>
                <a:gd name="T82" fmla="*/ 1 w 113"/>
                <a:gd name="T83" fmla="*/ 36 h 50"/>
                <a:gd name="T84" fmla="*/ 8 w 113"/>
                <a:gd name="T85" fmla="*/ 41 h 50"/>
                <a:gd name="T86" fmla="*/ 13 w 113"/>
                <a:gd name="T87" fmla="*/ 40 h 50"/>
                <a:gd name="T88" fmla="*/ 20 w 113"/>
                <a:gd name="T89" fmla="*/ 42 h 50"/>
                <a:gd name="T90" fmla="*/ 25 w 113"/>
                <a:gd name="T91" fmla="*/ 39 h 50"/>
                <a:gd name="T92" fmla="*/ 40 w 113"/>
                <a:gd name="T93" fmla="*/ 38 h 50"/>
                <a:gd name="T94" fmla="*/ 45 w 113"/>
                <a:gd name="T95" fmla="*/ 45 h 50"/>
                <a:gd name="T96" fmla="*/ 60 w 113"/>
                <a:gd name="T9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 h="50">
                  <a:moveTo>
                    <a:pt x="62" y="48"/>
                  </a:moveTo>
                  <a:cubicBezTo>
                    <a:pt x="63" y="48"/>
                    <a:pt x="63" y="48"/>
                    <a:pt x="63" y="48"/>
                  </a:cubicBezTo>
                  <a:cubicBezTo>
                    <a:pt x="64" y="48"/>
                    <a:pt x="67" y="49"/>
                    <a:pt x="67" y="48"/>
                  </a:cubicBezTo>
                  <a:cubicBezTo>
                    <a:pt x="68" y="48"/>
                    <a:pt x="68" y="49"/>
                    <a:pt x="68" y="49"/>
                  </a:cubicBezTo>
                  <a:cubicBezTo>
                    <a:pt x="68" y="49"/>
                    <a:pt x="69" y="49"/>
                    <a:pt x="69" y="49"/>
                  </a:cubicBezTo>
                  <a:cubicBezTo>
                    <a:pt x="69" y="49"/>
                    <a:pt x="72" y="49"/>
                    <a:pt x="72" y="49"/>
                  </a:cubicBezTo>
                  <a:cubicBezTo>
                    <a:pt x="73" y="49"/>
                    <a:pt x="73" y="49"/>
                    <a:pt x="73" y="49"/>
                  </a:cubicBezTo>
                  <a:cubicBezTo>
                    <a:pt x="73" y="50"/>
                    <a:pt x="74" y="50"/>
                    <a:pt x="74" y="50"/>
                  </a:cubicBezTo>
                  <a:cubicBezTo>
                    <a:pt x="75" y="50"/>
                    <a:pt x="75" y="50"/>
                    <a:pt x="75" y="50"/>
                  </a:cubicBezTo>
                  <a:cubicBezTo>
                    <a:pt x="76" y="50"/>
                    <a:pt x="78" y="48"/>
                    <a:pt x="78" y="48"/>
                  </a:cubicBezTo>
                  <a:cubicBezTo>
                    <a:pt x="79" y="48"/>
                    <a:pt x="79" y="48"/>
                    <a:pt x="79" y="47"/>
                  </a:cubicBezTo>
                  <a:cubicBezTo>
                    <a:pt x="79" y="47"/>
                    <a:pt x="79" y="46"/>
                    <a:pt x="80" y="46"/>
                  </a:cubicBezTo>
                  <a:cubicBezTo>
                    <a:pt x="80" y="46"/>
                    <a:pt x="81" y="46"/>
                    <a:pt x="81" y="46"/>
                  </a:cubicBezTo>
                  <a:cubicBezTo>
                    <a:pt x="81" y="46"/>
                    <a:pt x="82" y="45"/>
                    <a:pt x="82" y="45"/>
                  </a:cubicBezTo>
                  <a:cubicBezTo>
                    <a:pt x="82" y="45"/>
                    <a:pt x="83" y="45"/>
                    <a:pt x="83" y="45"/>
                  </a:cubicBezTo>
                  <a:cubicBezTo>
                    <a:pt x="84" y="45"/>
                    <a:pt x="87" y="45"/>
                    <a:pt x="87" y="45"/>
                  </a:cubicBezTo>
                  <a:cubicBezTo>
                    <a:pt x="87" y="45"/>
                    <a:pt x="88" y="45"/>
                    <a:pt x="88" y="45"/>
                  </a:cubicBezTo>
                  <a:cubicBezTo>
                    <a:pt x="88" y="46"/>
                    <a:pt x="89" y="46"/>
                    <a:pt x="90" y="46"/>
                  </a:cubicBezTo>
                  <a:cubicBezTo>
                    <a:pt x="90" y="45"/>
                    <a:pt x="91" y="45"/>
                    <a:pt x="91" y="45"/>
                  </a:cubicBezTo>
                  <a:cubicBezTo>
                    <a:pt x="91" y="44"/>
                    <a:pt x="91" y="44"/>
                    <a:pt x="92" y="44"/>
                  </a:cubicBezTo>
                  <a:cubicBezTo>
                    <a:pt x="92" y="44"/>
                    <a:pt x="93" y="44"/>
                    <a:pt x="94" y="44"/>
                  </a:cubicBezTo>
                  <a:cubicBezTo>
                    <a:pt x="94" y="44"/>
                    <a:pt x="96" y="45"/>
                    <a:pt x="96" y="45"/>
                  </a:cubicBezTo>
                  <a:cubicBezTo>
                    <a:pt x="96" y="45"/>
                    <a:pt x="97" y="45"/>
                    <a:pt x="97" y="44"/>
                  </a:cubicBezTo>
                  <a:cubicBezTo>
                    <a:pt x="96" y="44"/>
                    <a:pt x="96" y="43"/>
                    <a:pt x="96" y="42"/>
                  </a:cubicBezTo>
                  <a:cubicBezTo>
                    <a:pt x="96" y="42"/>
                    <a:pt x="97" y="42"/>
                    <a:pt x="97" y="42"/>
                  </a:cubicBezTo>
                  <a:cubicBezTo>
                    <a:pt x="97" y="42"/>
                    <a:pt x="97" y="41"/>
                    <a:pt x="98" y="41"/>
                  </a:cubicBezTo>
                  <a:cubicBezTo>
                    <a:pt x="97" y="41"/>
                    <a:pt x="97" y="41"/>
                    <a:pt x="97" y="41"/>
                  </a:cubicBezTo>
                  <a:cubicBezTo>
                    <a:pt x="97" y="41"/>
                    <a:pt x="97" y="41"/>
                    <a:pt x="98" y="41"/>
                  </a:cubicBezTo>
                  <a:cubicBezTo>
                    <a:pt x="98" y="41"/>
                    <a:pt x="98" y="41"/>
                    <a:pt x="99" y="40"/>
                  </a:cubicBezTo>
                  <a:cubicBezTo>
                    <a:pt x="99" y="40"/>
                    <a:pt x="100" y="39"/>
                    <a:pt x="100" y="39"/>
                  </a:cubicBezTo>
                  <a:cubicBezTo>
                    <a:pt x="100" y="39"/>
                    <a:pt x="101" y="38"/>
                    <a:pt x="101" y="38"/>
                  </a:cubicBezTo>
                  <a:cubicBezTo>
                    <a:pt x="101" y="38"/>
                    <a:pt x="103" y="39"/>
                    <a:pt x="103" y="39"/>
                  </a:cubicBezTo>
                  <a:cubicBezTo>
                    <a:pt x="103" y="39"/>
                    <a:pt x="104" y="38"/>
                    <a:pt x="104" y="38"/>
                  </a:cubicBezTo>
                  <a:cubicBezTo>
                    <a:pt x="103" y="37"/>
                    <a:pt x="103" y="36"/>
                    <a:pt x="103" y="35"/>
                  </a:cubicBezTo>
                  <a:cubicBezTo>
                    <a:pt x="103" y="34"/>
                    <a:pt x="103" y="32"/>
                    <a:pt x="103" y="32"/>
                  </a:cubicBezTo>
                  <a:cubicBezTo>
                    <a:pt x="103" y="32"/>
                    <a:pt x="103" y="32"/>
                    <a:pt x="103" y="32"/>
                  </a:cubicBezTo>
                  <a:cubicBezTo>
                    <a:pt x="104" y="31"/>
                    <a:pt x="105" y="31"/>
                    <a:pt x="105" y="31"/>
                  </a:cubicBezTo>
                  <a:cubicBezTo>
                    <a:pt x="105" y="31"/>
                    <a:pt x="106" y="30"/>
                    <a:pt x="106" y="30"/>
                  </a:cubicBezTo>
                  <a:cubicBezTo>
                    <a:pt x="106" y="29"/>
                    <a:pt x="106" y="29"/>
                    <a:pt x="106" y="29"/>
                  </a:cubicBezTo>
                  <a:cubicBezTo>
                    <a:pt x="105" y="28"/>
                    <a:pt x="104" y="27"/>
                    <a:pt x="104" y="27"/>
                  </a:cubicBezTo>
                  <a:cubicBezTo>
                    <a:pt x="104" y="27"/>
                    <a:pt x="103" y="27"/>
                    <a:pt x="103" y="27"/>
                  </a:cubicBezTo>
                  <a:cubicBezTo>
                    <a:pt x="103" y="27"/>
                    <a:pt x="102" y="26"/>
                    <a:pt x="103" y="26"/>
                  </a:cubicBezTo>
                  <a:cubicBezTo>
                    <a:pt x="104" y="25"/>
                    <a:pt x="104" y="25"/>
                    <a:pt x="104" y="25"/>
                  </a:cubicBezTo>
                  <a:cubicBezTo>
                    <a:pt x="104" y="25"/>
                    <a:pt x="104" y="25"/>
                    <a:pt x="105" y="25"/>
                  </a:cubicBezTo>
                  <a:cubicBezTo>
                    <a:pt x="105" y="25"/>
                    <a:pt x="106" y="25"/>
                    <a:pt x="106" y="25"/>
                  </a:cubicBezTo>
                  <a:cubicBezTo>
                    <a:pt x="107" y="25"/>
                    <a:pt x="107" y="25"/>
                    <a:pt x="107" y="25"/>
                  </a:cubicBezTo>
                  <a:cubicBezTo>
                    <a:pt x="107" y="26"/>
                    <a:pt x="108" y="26"/>
                    <a:pt x="108" y="26"/>
                  </a:cubicBezTo>
                  <a:cubicBezTo>
                    <a:pt x="108" y="26"/>
                    <a:pt x="110" y="26"/>
                    <a:pt x="110" y="26"/>
                  </a:cubicBezTo>
                  <a:cubicBezTo>
                    <a:pt x="111" y="26"/>
                    <a:pt x="112" y="26"/>
                    <a:pt x="112" y="26"/>
                  </a:cubicBezTo>
                  <a:cubicBezTo>
                    <a:pt x="112" y="26"/>
                    <a:pt x="112" y="25"/>
                    <a:pt x="112" y="25"/>
                  </a:cubicBezTo>
                  <a:cubicBezTo>
                    <a:pt x="112" y="24"/>
                    <a:pt x="113" y="21"/>
                    <a:pt x="113" y="21"/>
                  </a:cubicBezTo>
                  <a:cubicBezTo>
                    <a:pt x="113" y="20"/>
                    <a:pt x="113" y="20"/>
                    <a:pt x="113" y="20"/>
                  </a:cubicBezTo>
                  <a:cubicBezTo>
                    <a:pt x="112" y="18"/>
                    <a:pt x="112" y="18"/>
                    <a:pt x="112" y="18"/>
                  </a:cubicBezTo>
                  <a:cubicBezTo>
                    <a:pt x="112" y="18"/>
                    <a:pt x="112" y="18"/>
                    <a:pt x="112" y="18"/>
                  </a:cubicBezTo>
                  <a:cubicBezTo>
                    <a:pt x="112" y="17"/>
                    <a:pt x="112" y="17"/>
                    <a:pt x="112" y="17"/>
                  </a:cubicBezTo>
                  <a:cubicBezTo>
                    <a:pt x="111" y="17"/>
                    <a:pt x="111" y="17"/>
                    <a:pt x="111" y="16"/>
                  </a:cubicBezTo>
                  <a:cubicBezTo>
                    <a:pt x="110" y="16"/>
                    <a:pt x="111" y="15"/>
                    <a:pt x="110" y="14"/>
                  </a:cubicBezTo>
                  <a:cubicBezTo>
                    <a:pt x="110" y="14"/>
                    <a:pt x="109" y="13"/>
                    <a:pt x="109" y="12"/>
                  </a:cubicBezTo>
                  <a:cubicBezTo>
                    <a:pt x="110" y="10"/>
                    <a:pt x="111" y="9"/>
                    <a:pt x="110" y="9"/>
                  </a:cubicBezTo>
                  <a:cubicBezTo>
                    <a:pt x="110" y="9"/>
                    <a:pt x="110" y="8"/>
                    <a:pt x="110" y="8"/>
                  </a:cubicBezTo>
                  <a:cubicBezTo>
                    <a:pt x="109" y="8"/>
                    <a:pt x="108" y="7"/>
                    <a:pt x="107" y="6"/>
                  </a:cubicBezTo>
                  <a:cubicBezTo>
                    <a:pt x="106" y="5"/>
                    <a:pt x="103" y="5"/>
                    <a:pt x="103" y="5"/>
                  </a:cubicBezTo>
                  <a:cubicBezTo>
                    <a:pt x="102" y="5"/>
                    <a:pt x="101" y="5"/>
                    <a:pt x="100" y="6"/>
                  </a:cubicBezTo>
                  <a:cubicBezTo>
                    <a:pt x="100" y="6"/>
                    <a:pt x="99" y="6"/>
                    <a:pt x="99" y="6"/>
                  </a:cubicBezTo>
                  <a:cubicBezTo>
                    <a:pt x="99" y="6"/>
                    <a:pt x="92" y="3"/>
                    <a:pt x="92" y="3"/>
                  </a:cubicBezTo>
                  <a:cubicBezTo>
                    <a:pt x="92" y="3"/>
                    <a:pt x="90" y="3"/>
                    <a:pt x="90" y="3"/>
                  </a:cubicBezTo>
                  <a:cubicBezTo>
                    <a:pt x="89" y="2"/>
                    <a:pt x="88" y="2"/>
                    <a:pt x="88" y="2"/>
                  </a:cubicBezTo>
                  <a:cubicBezTo>
                    <a:pt x="88" y="2"/>
                    <a:pt x="84" y="2"/>
                    <a:pt x="84" y="2"/>
                  </a:cubicBezTo>
                  <a:cubicBezTo>
                    <a:pt x="84" y="2"/>
                    <a:pt x="83" y="1"/>
                    <a:pt x="82" y="1"/>
                  </a:cubicBezTo>
                  <a:cubicBezTo>
                    <a:pt x="81" y="0"/>
                    <a:pt x="81" y="2"/>
                    <a:pt x="81" y="4"/>
                  </a:cubicBezTo>
                  <a:cubicBezTo>
                    <a:pt x="81" y="5"/>
                    <a:pt x="80" y="7"/>
                    <a:pt x="79" y="7"/>
                  </a:cubicBezTo>
                  <a:cubicBezTo>
                    <a:pt x="79" y="7"/>
                    <a:pt x="77" y="9"/>
                    <a:pt x="77" y="9"/>
                  </a:cubicBezTo>
                  <a:cubicBezTo>
                    <a:pt x="77" y="9"/>
                    <a:pt x="74" y="9"/>
                    <a:pt x="74" y="9"/>
                  </a:cubicBezTo>
                  <a:cubicBezTo>
                    <a:pt x="73" y="9"/>
                    <a:pt x="70" y="9"/>
                    <a:pt x="70" y="9"/>
                  </a:cubicBezTo>
                  <a:cubicBezTo>
                    <a:pt x="69" y="9"/>
                    <a:pt x="66" y="7"/>
                    <a:pt x="66" y="6"/>
                  </a:cubicBezTo>
                  <a:cubicBezTo>
                    <a:pt x="65" y="6"/>
                    <a:pt x="65" y="6"/>
                    <a:pt x="64" y="5"/>
                  </a:cubicBezTo>
                  <a:cubicBezTo>
                    <a:pt x="64" y="5"/>
                    <a:pt x="64" y="6"/>
                    <a:pt x="63" y="6"/>
                  </a:cubicBezTo>
                  <a:cubicBezTo>
                    <a:pt x="63" y="7"/>
                    <a:pt x="62" y="9"/>
                    <a:pt x="63" y="9"/>
                  </a:cubicBezTo>
                  <a:cubicBezTo>
                    <a:pt x="63" y="10"/>
                    <a:pt x="62" y="10"/>
                    <a:pt x="62" y="10"/>
                  </a:cubicBezTo>
                  <a:cubicBezTo>
                    <a:pt x="62" y="10"/>
                    <a:pt x="62" y="10"/>
                    <a:pt x="60" y="9"/>
                  </a:cubicBezTo>
                  <a:cubicBezTo>
                    <a:pt x="58" y="9"/>
                    <a:pt x="58" y="11"/>
                    <a:pt x="58" y="12"/>
                  </a:cubicBezTo>
                  <a:cubicBezTo>
                    <a:pt x="58" y="13"/>
                    <a:pt x="57" y="13"/>
                    <a:pt x="57" y="13"/>
                  </a:cubicBezTo>
                  <a:cubicBezTo>
                    <a:pt x="57" y="13"/>
                    <a:pt x="56" y="14"/>
                    <a:pt x="55" y="14"/>
                  </a:cubicBezTo>
                  <a:cubicBezTo>
                    <a:pt x="53" y="15"/>
                    <a:pt x="49" y="17"/>
                    <a:pt x="48" y="17"/>
                  </a:cubicBezTo>
                  <a:cubicBezTo>
                    <a:pt x="48" y="18"/>
                    <a:pt x="48" y="18"/>
                    <a:pt x="48" y="18"/>
                  </a:cubicBezTo>
                  <a:cubicBezTo>
                    <a:pt x="48" y="18"/>
                    <a:pt x="49" y="19"/>
                    <a:pt x="49" y="19"/>
                  </a:cubicBezTo>
                  <a:cubicBezTo>
                    <a:pt x="49" y="19"/>
                    <a:pt x="50" y="20"/>
                    <a:pt x="50" y="21"/>
                  </a:cubicBezTo>
                  <a:cubicBezTo>
                    <a:pt x="51" y="21"/>
                    <a:pt x="51" y="22"/>
                    <a:pt x="51" y="22"/>
                  </a:cubicBezTo>
                  <a:cubicBezTo>
                    <a:pt x="52" y="23"/>
                    <a:pt x="51" y="23"/>
                    <a:pt x="51" y="23"/>
                  </a:cubicBezTo>
                  <a:cubicBezTo>
                    <a:pt x="51" y="23"/>
                    <a:pt x="51" y="24"/>
                    <a:pt x="50" y="25"/>
                  </a:cubicBezTo>
                  <a:cubicBezTo>
                    <a:pt x="50" y="25"/>
                    <a:pt x="51" y="25"/>
                    <a:pt x="52" y="25"/>
                  </a:cubicBezTo>
                  <a:cubicBezTo>
                    <a:pt x="52" y="25"/>
                    <a:pt x="52" y="26"/>
                    <a:pt x="52" y="26"/>
                  </a:cubicBezTo>
                  <a:cubicBezTo>
                    <a:pt x="52" y="26"/>
                    <a:pt x="52" y="27"/>
                    <a:pt x="52" y="28"/>
                  </a:cubicBezTo>
                  <a:cubicBezTo>
                    <a:pt x="52" y="28"/>
                    <a:pt x="52" y="29"/>
                    <a:pt x="52" y="29"/>
                  </a:cubicBezTo>
                  <a:cubicBezTo>
                    <a:pt x="52" y="30"/>
                    <a:pt x="51" y="30"/>
                    <a:pt x="51" y="30"/>
                  </a:cubicBezTo>
                  <a:cubicBezTo>
                    <a:pt x="51" y="30"/>
                    <a:pt x="48" y="27"/>
                    <a:pt x="48" y="26"/>
                  </a:cubicBezTo>
                  <a:cubicBezTo>
                    <a:pt x="47" y="26"/>
                    <a:pt x="47" y="26"/>
                    <a:pt x="47" y="26"/>
                  </a:cubicBezTo>
                  <a:cubicBezTo>
                    <a:pt x="47" y="26"/>
                    <a:pt x="46" y="26"/>
                    <a:pt x="46" y="27"/>
                  </a:cubicBezTo>
                  <a:cubicBezTo>
                    <a:pt x="45" y="27"/>
                    <a:pt x="45" y="27"/>
                    <a:pt x="45" y="27"/>
                  </a:cubicBezTo>
                  <a:cubicBezTo>
                    <a:pt x="45" y="27"/>
                    <a:pt x="43" y="26"/>
                    <a:pt x="42" y="26"/>
                  </a:cubicBezTo>
                  <a:cubicBezTo>
                    <a:pt x="42" y="26"/>
                    <a:pt x="41" y="26"/>
                    <a:pt x="41" y="26"/>
                  </a:cubicBezTo>
                  <a:cubicBezTo>
                    <a:pt x="41" y="26"/>
                    <a:pt x="40" y="26"/>
                    <a:pt x="39" y="27"/>
                  </a:cubicBezTo>
                  <a:cubicBezTo>
                    <a:pt x="38" y="27"/>
                    <a:pt x="36" y="27"/>
                    <a:pt x="36" y="27"/>
                  </a:cubicBezTo>
                  <a:cubicBezTo>
                    <a:pt x="35" y="28"/>
                    <a:pt x="33" y="28"/>
                    <a:pt x="32" y="28"/>
                  </a:cubicBezTo>
                  <a:cubicBezTo>
                    <a:pt x="32" y="28"/>
                    <a:pt x="31" y="28"/>
                    <a:pt x="31" y="28"/>
                  </a:cubicBezTo>
                  <a:cubicBezTo>
                    <a:pt x="30" y="28"/>
                    <a:pt x="29" y="29"/>
                    <a:pt x="29" y="29"/>
                  </a:cubicBezTo>
                  <a:cubicBezTo>
                    <a:pt x="28" y="29"/>
                    <a:pt x="28" y="29"/>
                    <a:pt x="28" y="30"/>
                  </a:cubicBezTo>
                  <a:cubicBezTo>
                    <a:pt x="28" y="30"/>
                    <a:pt x="27" y="30"/>
                    <a:pt x="27" y="30"/>
                  </a:cubicBezTo>
                  <a:cubicBezTo>
                    <a:pt x="27" y="30"/>
                    <a:pt x="23" y="31"/>
                    <a:pt x="22" y="31"/>
                  </a:cubicBezTo>
                  <a:cubicBezTo>
                    <a:pt x="21" y="32"/>
                    <a:pt x="21" y="31"/>
                    <a:pt x="21" y="31"/>
                  </a:cubicBezTo>
                  <a:cubicBezTo>
                    <a:pt x="21" y="31"/>
                    <a:pt x="21" y="30"/>
                    <a:pt x="21" y="29"/>
                  </a:cubicBezTo>
                  <a:cubicBezTo>
                    <a:pt x="20" y="29"/>
                    <a:pt x="20" y="29"/>
                    <a:pt x="20" y="29"/>
                  </a:cubicBezTo>
                  <a:cubicBezTo>
                    <a:pt x="20" y="29"/>
                    <a:pt x="15" y="28"/>
                    <a:pt x="15" y="28"/>
                  </a:cubicBezTo>
                  <a:cubicBezTo>
                    <a:pt x="14" y="28"/>
                    <a:pt x="14" y="28"/>
                    <a:pt x="14" y="28"/>
                  </a:cubicBezTo>
                  <a:cubicBezTo>
                    <a:pt x="14" y="30"/>
                    <a:pt x="14" y="30"/>
                    <a:pt x="14" y="30"/>
                  </a:cubicBezTo>
                  <a:cubicBezTo>
                    <a:pt x="14" y="31"/>
                    <a:pt x="11" y="33"/>
                    <a:pt x="10" y="33"/>
                  </a:cubicBezTo>
                  <a:cubicBezTo>
                    <a:pt x="9" y="34"/>
                    <a:pt x="10" y="33"/>
                    <a:pt x="10" y="32"/>
                  </a:cubicBezTo>
                  <a:cubicBezTo>
                    <a:pt x="10" y="31"/>
                    <a:pt x="7" y="29"/>
                    <a:pt x="7" y="29"/>
                  </a:cubicBezTo>
                  <a:cubicBezTo>
                    <a:pt x="7" y="29"/>
                    <a:pt x="6" y="29"/>
                    <a:pt x="6" y="29"/>
                  </a:cubicBezTo>
                  <a:cubicBezTo>
                    <a:pt x="1" y="29"/>
                    <a:pt x="1" y="29"/>
                    <a:pt x="1" y="29"/>
                  </a:cubicBezTo>
                  <a:cubicBezTo>
                    <a:pt x="1" y="29"/>
                    <a:pt x="1" y="29"/>
                    <a:pt x="1" y="30"/>
                  </a:cubicBezTo>
                  <a:cubicBezTo>
                    <a:pt x="2" y="30"/>
                    <a:pt x="2" y="30"/>
                    <a:pt x="2" y="31"/>
                  </a:cubicBezTo>
                  <a:cubicBezTo>
                    <a:pt x="2" y="32"/>
                    <a:pt x="2" y="32"/>
                    <a:pt x="1" y="32"/>
                  </a:cubicBezTo>
                  <a:cubicBezTo>
                    <a:pt x="1" y="32"/>
                    <a:pt x="0" y="33"/>
                    <a:pt x="0" y="34"/>
                  </a:cubicBezTo>
                  <a:cubicBezTo>
                    <a:pt x="0" y="34"/>
                    <a:pt x="0" y="34"/>
                    <a:pt x="0" y="34"/>
                  </a:cubicBezTo>
                  <a:cubicBezTo>
                    <a:pt x="1" y="35"/>
                    <a:pt x="1" y="35"/>
                    <a:pt x="1" y="36"/>
                  </a:cubicBezTo>
                  <a:cubicBezTo>
                    <a:pt x="1" y="36"/>
                    <a:pt x="1" y="37"/>
                    <a:pt x="1" y="38"/>
                  </a:cubicBezTo>
                  <a:cubicBezTo>
                    <a:pt x="1" y="38"/>
                    <a:pt x="2" y="38"/>
                    <a:pt x="2" y="38"/>
                  </a:cubicBezTo>
                  <a:cubicBezTo>
                    <a:pt x="2" y="38"/>
                    <a:pt x="8" y="41"/>
                    <a:pt x="8" y="41"/>
                  </a:cubicBezTo>
                  <a:cubicBezTo>
                    <a:pt x="8" y="41"/>
                    <a:pt x="9" y="42"/>
                    <a:pt x="9" y="41"/>
                  </a:cubicBezTo>
                  <a:cubicBezTo>
                    <a:pt x="10" y="41"/>
                    <a:pt x="11" y="40"/>
                    <a:pt x="11" y="40"/>
                  </a:cubicBezTo>
                  <a:cubicBezTo>
                    <a:pt x="12" y="39"/>
                    <a:pt x="13" y="38"/>
                    <a:pt x="13" y="40"/>
                  </a:cubicBezTo>
                  <a:cubicBezTo>
                    <a:pt x="14" y="41"/>
                    <a:pt x="14" y="41"/>
                    <a:pt x="14" y="41"/>
                  </a:cubicBezTo>
                  <a:cubicBezTo>
                    <a:pt x="15" y="42"/>
                    <a:pt x="15" y="42"/>
                    <a:pt x="15" y="42"/>
                  </a:cubicBezTo>
                  <a:cubicBezTo>
                    <a:pt x="16" y="42"/>
                    <a:pt x="19" y="42"/>
                    <a:pt x="20" y="42"/>
                  </a:cubicBezTo>
                  <a:cubicBezTo>
                    <a:pt x="20" y="42"/>
                    <a:pt x="22" y="43"/>
                    <a:pt x="23" y="42"/>
                  </a:cubicBezTo>
                  <a:cubicBezTo>
                    <a:pt x="24" y="40"/>
                    <a:pt x="24" y="40"/>
                    <a:pt x="24" y="40"/>
                  </a:cubicBezTo>
                  <a:cubicBezTo>
                    <a:pt x="24" y="40"/>
                    <a:pt x="24" y="39"/>
                    <a:pt x="25" y="39"/>
                  </a:cubicBezTo>
                  <a:cubicBezTo>
                    <a:pt x="26" y="39"/>
                    <a:pt x="37" y="38"/>
                    <a:pt x="38" y="37"/>
                  </a:cubicBezTo>
                  <a:cubicBezTo>
                    <a:pt x="39" y="37"/>
                    <a:pt x="39" y="37"/>
                    <a:pt x="39" y="37"/>
                  </a:cubicBezTo>
                  <a:cubicBezTo>
                    <a:pt x="40" y="37"/>
                    <a:pt x="40" y="37"/>
                    <a:pt x="40" y="38"/>
                  </a:cubicBezTo>
                  <a:cubicBezTo>
                    <a:pt x="40" y="38"/>
                    <a:pt x="39" y="39"/>
                    <a:pt x="40" y="41"/>
                  </a:cubicBezTo>
                  <a:cubicBezTo>
                    <a:pt x="40" y="42"/>
                    <a:pt x="42" y="44"/>
                    <a:pt x="43" y="44"/>
                  </a:cubicBezTo>
                  <a:cubicBezTo>
                    <a:pt x="44" y="45"/>
                    <a:pt x="44" y="45"/>
                    <a:pt x="45" y="45"/>
                  </a:cubicBezTo>
                  <a:cubicBezTo>
                    <a:pt x="46" y="45"/>
                    <a:pt x="47" y="45"/>
                    <a:pt x="47" y="45"/>
                  </a:cubicBezTo>
                  <a:cubicBezTo>
                    <a:pt x="48" y="45"/>
                    <a:pt x="50" y="46"/>
                    <a:pt x="50" y="46"/>
                  </a:cubicBezTo>
                  <a:cubicBezTo>
                    <a:pt x="51" y="46"/>
                    <a:pt x="59" y="47"/>
                    <a:pt x="60" y="47"/>
                  </a:cubicBezTo>
                  <a:cubicBezTo>
                    <a:pt x="60" y="47"/>
                    <a:pt x="61" y="48"/>
                    <a:pt x="62" y="4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2" name="Freeform 1033">
              <a:extLst>
                <a:ext uri="{FF2B5EF4-FFF2-40B4-BE49-F238E27FC236}">
                  <a16:creationId xmlns:a16="http://schemas.microsoft.com/office/drawing/2014/main" id="{2D9CC297-3CDB-40A5-8526-5CF689E50531}"/>
                </a:ext>
              </a:extLst>
            </p:cNvPr>
            <p:cNvSpPr>
              <a:spLocks/>
            </p:cNvSpPr>
            <p:nvPr/>
          </p:nvSpPr>
          <p:spPr bwMode="auto">
            <a:xfrm>
              <a:off x="3794" y="1436"/>
              <a:ext cx="205" cy="159"/>
            </a:xfrm>
            <a:custGeom>
              <a:avLst/>
              <a:gdLst>
                <a:gd name="T0" fmla="*/ 73 w 148"/>
                <a:gd name="T1" fmla="*/ 108 h 116"/>
                <a:gd name="T2" fmla="*/ 80 w 148"/>
                <a:gd name="T3" fmla="*/ 105 h 116"/>
                <a:gd name="T4" fmla="*/ 83 w 148"/>
                <a:gd name="T5" fmla="*/ 108 h 116"/>
                <a:gd name="T6" fmla="*/ 83 w 148"/>
                <a:gd name="T7" fmla="*/ 112 h 116"/>
                <a:gd name="T8" fmla="*/ 92 w 148"/>
                <a:gd name="T9" fmla="*/ 109 h 116"/>
                <a:gd name="T10" fmla="*/ 102 w 148"/>
                <a:gd name="T11" fmla="*/ 110 h 116"/>
                <a:gd name="T12" fmla="*/ 113 w 148"/>
                <a:gd name="T13" fmla="*/ 109 h 116"/>
                <a:gd name="T14" fmla="*/ 125 w 148"/>
                <a:gd name="T15" fmla="*/ 115 h 116"/>
                <a:gd name="T16" fmla="*/ 129 w 148"/>
                <a:gd name="T17" fmla="*/ 115 h 116"/>
                <a:gd name="T18" fmla="*/ 127 w 148"/>
                <a:gd name="T19" fmla="*/ 104 h 116"/>
                <a:gd name="T20" fmla="*/ 147 w 148"/>
                <a:gd name="T21" fmla="*/ 85 h 116"/>
                <a:gd name="T22" fmla="*/ 148 w 148"/>
                <a:gd name="T23" fmla="*/ 79 h 116"/>
                <a:gd name="T24" fmla="*/ 140 w 148"/>
                <a:gd name="T25" fmla="*/ 66 h 116"/>
                <a:gd name="T26" fmla="*/ 139 w 148"/>
                <a:gd name="T27" fmla="*/ 55 h 116"/>
                <a:gd name="T28" fmla="*/ 134 w 148"/>
                <a:gd name="T29" fmla="*/ 51 h 116"/>
                <a:gd name="T30" fmla="*/ 143 w 148"/>
                <a:gd name="T31" fmla="*/ 31 h 116"/>
                <a:gd name="T32" fmla="*/ 135 w 148"/>
                <a:gd name="T33" fmla="*/ 12 h 116"/>
                <a:gd name="T34" fmla="*/ 106 w 148"/>
                <a:gd name="T35" fmla="*/ 10 h 116"/>
                <a:gd name="T36" fmla="*/ 78 w 148"/>
                <a:gd name="T37" fmla="*/ 12 h 116"/>
                <a:gd name="T38" fmla="*/ 81 w 148"/>
                <a:gd name="T39" fmla="*/ 8 h 116"/>
                <a:gd name="T40" fmla="*/ 65 w 148"/>
                <a:gd name="T41" fmla="*/ 7 h 116"/>
                <a:gd name="T42" fmla="*/ 67 w 148"/>
                <a:gd name="T43" fmla="*/ 2 h 116"/>
                <a:gd name="T44" fmla="*/ 37 w 148"/>
                <a:gd name="T45" fmla="*/ 6 h 116"/>
                <a:gd name="T46" fmla="*/ 19 w 148"/>
                <a:gd name="T47" fmla="*/ 14 h 116"/>
                <a:gd name="T48" fmla="*/ 1 w 148"/>
                <a:gd name="T49" fmla="*/ 18 h 116"/>
                <a:gd name="T50" fmla="*/ 7 w 148"/>
                <a:gd name="T51" fmla="*/ 21 h 116"/>
                <a:gd name="T52" fmla="*/ 2 w 148"/>
                <a:gd name="T53" fmla="*/ 23 h 116"/>
                <a:gd name="T54" fmla="*/ 3 w 148"/>
                <a:gd name="T55" fmla="*/ 35 h 116"/>
                <a:gd name="T56" fmla="*/ 0 w 148"/>
                <a:gd name="T57" fmla="*/ 38 h 116"/>
                <a:gd name="T58" fmla="*/ 5 w 148"/>
                <a:gd name="T59" fmla="*/ 44 h 116"/>
                <a:gd name="T60" fmla="*/ 6 w 148"/>
                <a:gd name="T61" fmla="*/ 50 h 116"/>
                <a:gd name="T62" fmla="*/ 8 w 148"/>
                <a:gd name="T63" fmla="*/ 53 h 116"/>
                <a:gd name="T64" fmla="*/ 7 w 148"/>
                <a:gd name="T65" fmla="*/ 60 h 116"/>
                <a:gd name="T66" fmla="*/ 9 w 148"/>
                <a:gd name="T67" fmla="*/ 66 h 116"/>
                <a:gd name="T68" fmla="*/ 12 w 148"/>
                <a:gd name="T69" fmla="*/ 70 h 116"/>
                <a:gd name="T70" fmla="*/ 10 w 148"/>
                <a:gd name="T71" fmla="*/ 80 h 116"/>
                <a:gd name="T72" fmla="*/ 14 w 148"/>
                <a:gd name="T73" fmla="*/ 77 h 116"/>
                <a:gd name="T74" fmla="*/ 27 w 148"/>
                <a:gd name="T75" fmla="*/ 83 h 116"/>
                <a:gd name="T76" fmla="*/ 33 w 148"/>
                <a:gd name="T77" fmla="*/ 87 h 116"/>
                <a:gd name="T78" fmla="*/ 31 w 148"/>
                <a:gd name="T79" fmla="*/ 90 h 116"/>
                <a:gd name="T80" fmla="*/ 41 w 148"/>
                <a:gd name="T81" fmla="*/ 92 h 116"/>
                <a:gd name="T82" fmla="*/ 41 w 148"/>
                <a:gd name="T83" fmla="*/ 89 h 116"/>
                <a:gd name="T84" fmla="*/ 52 w 148"/>
                <a:gd name="T85" fmla="*/ 91 h 116"/>
                <a:gd name="T86" fmla="*/ 51 w 148"/>
                <a:gd name="T87" fmla="*/ 94 h 116"/>
                <a:gd name="T88" fmla="*/ 57 w 148"/>
                <a:gd name="T89" fmla="*/ 96 h 116"/>
                <a:gd name="T90" fmla="*/ 66 w 148"/>
                <a:gd name="T91" fmla="*/ 10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116">
                  <a:moveTo>
                    <a:pt x="69" y="106"/>
                  </a:moveTo>
                  <a:cubicBezTo>
                    <a:pt x="69" y="106"/>
                    <a:pt x="69" y="106"/>
                    <a:pt x="69" y="106"/>
                  </a:cubicBezTo>
                  <a:cubicBezTo>
                    <a:pt x="70" y="106"/>
                    <a:pt x="73" y="108"/>
                    <a:pt x="73" y="108"/>
                  </a:cubicBezTo>
                  <a:cubicBezTo>
                    <a:pt x="74" y="108"/>
                    <a:pt x="74" y="108"/>
                    <a:pt x="74" y="108"/>
                  </a:cubicBezTo>
                  <a:cubicBezTo>
                    <a:pt x="74" y="108"/>
                    <a:pt x="78" y="106"/>
                    <a:pt x="79" y="105"/>
                  </a:cubicBezTo>
                  <a:cubicBezTo>
                    <a:pt x="79" y="105"/>
                    <a:pt x="80" y="105"/>
                    <a:pt x="80" y="105"/>
                  </a:cubicBezTo>
                  <a:cubicBezTo>
                    <a:pt x="80" y="105"/>
                    <a:pt x="80" y="106"/>
                    <a:pt x="80" y="106"/>
                  </a:cubicBezTo>
                  <a:cubicBezTo>
                    <a:pt x="80" y="107"/>
                    <a:pt x="81" y="107"/>
                    <a:pt x="81" y="107"/>
                  </a:cubicBezTo>
                  <a:cubicBezTo>
                    <a:pt x="81" y="107"/>
                    <a:pt x="82" y="108"/>
                    <a:pt x="83" y="108"/>
                  </a:cubicBezTo>
                  <a:cubicBezTo>
                    <a:pt x="83" y="108"/>
                    <a:pt x="83" y="109"/>
                    <a:pt x="83" y="109"/>
                  </a:cubicBezTo>
                  <a:cubicBezTo>
                    <a:pt x="83" y="109"/>
                    <a:pt x="83" y="110"/>
                    <a:pt x="83" y="111"/>
                  </a:cubicBezTo>
                  <a:cubicBezTo>
                    <a:pt x="83" y="112"/>
                    <a:pt x="83" y="112"/>
                    <a:pt x="83" y="112"/>
                  </a:cubicBezTo>
                  <a:cubicBezTo>
                    <a:pt x="83" y="112"/>
                    <a:pt x="84" y="112"/>
                    <a:pt x="84" y="112"/>
                  </a:cubicBezTo>
                  <a:cubicBezTo>
                    <a:pt x="85" y="112"/>
                    <a:pt x="86" y="112"/>
                    <a:pt x="86" y="111"/>
                  </a:cubicBezTo>
                  <a:cubicBezTo>
                    <a:pt x="87" y="111"/>
                    <a:pt x="92" y="109"/>
                    <a:pt x="92" y="109"/>
                  </a:cubicBezTo>
                  <a:cubicBezTo>
                    <a:pt x="93" y="108"/>
                    <a:pt x="93" y="109"/>
                    <a:pt x="93" y="109"/>
                  </a:cubicBezTo>
                  <a:cubicBezTo>
                    <a:pt x="100" y="110"/>
                    <a:pt x="100" y="110"/>
                    <a:pt x="100" y="110"/>
                  </a:cubicBezTo>
                  <a:cubicBezTo>
                    <a:pt x="101" y="110"/>
                    <a:pt x="102" y="110"/>
                    <a:pt x="102" y="110"/>
                  </a:cubicBezTo>
                  <a:cubicBezTo>
                    <a:pt x="102" y="110"/>
                    <a:pt x="107" y="108"/>
                    <a:pt x="107" y="108"/>
                  </a:cubicBezTo>
                  <a:cubicBezTo>
                    <a:pt x="108" y="107"/>
                    <a:pt x="108" y="108"/>
                    <a:pt x="108" y="108"/>
                  </a:cubicBezTo>
                  <a:cubicBezTo>
                    <a:pt x="109" y="108"/>
                    <a:pt x="112" y="109"/>
                    <a:pt x="113" y="109"/>
                  </a:cubicBezTo>
                  <a:cubicBezTo>
                    <a:pt x="113" y="109"/>
                    <a:pt x="116" y="111"/>
                    <a:pt x="117" y="111"/>
                  </a:cubicBezTo>
                  <a:cubicBezTo>
                    <a:pt x="118" y="112"/>
                    <a:pt x="120" y="113"/>
                    <a:pt x="121" y="113"/>
                  </a:cubicBezTo>
                  <a:cubicBezTo>
                    <a:pt x="121" y="113"/>
                    <a:pt x="123" y="114"/>
                    <a:pt x="125" y="115"/>
                  </a:cubicBezTo>
                  <a:cubicBezTo>
                    <a:pt x="125" y="114"/>
                    <a:pt x="125" y="115"/>
                    <a:pt x="125" y="115"/>
                  </a:cubicBezTo>
                  <a:cubicBezTo>
                    <a:pt x="125" y="115"/>
                    <a:pt x="126" y="115"/>
                    <a:pt x="128" y="116"/>
                  </a:cubicBezTo>
                  <a:cubicBezTo>
                    <a:pt x="130" y="116"/>
                    <a:pt x="129" y="115"/>
                    <a:pt x="129" y="115"/>
                  </a:cubicBezTo>
                  <a:cubicBezTo>
                    <a:pt x="127" y="113"/>
                    <a:pt x="127" y="111"/>
                    <a:pt x="127" y="111"/>
                  </a:cubicBezTo>
                  <a:cubicBezTo>
                    <a:pt x="127" y="111"/>
                    <a:pt x="127" y="107"/>
                    <a:pt x="127" y="106"/>
                  </a:cubicBezTo>
                  <a:cubicBezTo>
                    <a:pt x="126" y="105"/>
                    <a:pt x="127" y="104"/>
                    <a:pt x="127" y="104"/>
                  </a:cubicBezTo>
                  <a:cubicBezTo>
                    <a:pt x="127" y="104"/>
                    <a:pt x="137" y="94"/>
                    <a:pt x="138" y="93"/>
                  </a:cubicBezTo>
                  <a:cubicBezTo>
                    <a:pt x="139" y="91"/>
                    <a:pt x="141" y="91"/>
                    <a:pt x="141" y="91"/>
                  </a:cubicBezTo>
                  <a:cubicBezTo>
                    <a:pt x="147" y="90"/>
                    <a:pt x="147" y="86"/>
                    <a:pt x="147" y="85"/>
                  </a:cubicBezTo>
                  <a:cubicBezTo>
                    <a:pt x="148" y="84"/>
                    <a:pt x="147" y="83"/>
                    <a:pt x="147" y="83"/>
                  </a:cubicBezTo>
                  <a:cubicBezTo>
                    <a:pt x="144" y="81"/>
                    <a:pt x="147" y="80"/>
                    <a:pt x="148" y="80"/>
                  </a:cubicBezTo>
                  <a:cubicBezTo>
                    <a:pt x="148" y="80"/>
                    <a:pt x="148" y="79"/>
                    <a:pt x="148" y="79"/>
                  </a:cubicBezTo>
                  <a:cubicBezTo>
                    <a:pt x="147" y="79"/>
                    <a:pt x="146" y="78"/>
                    <a:pt x="146" y="78"/>
                  </a:cubicBezTo>
                  <a:cubicBezTo>
                    <a:pt x="146" y="78"/>
                    <a:pt x="145" y="77"/>
                    <a:pt x="144" y="76"/>
                  </a:cubicBezTo>
                  <a:cubicBezTo>
                    <a:pt x="144" y="75"/>
                    <a:pt x="140" y="67"/>
                    <a:pt x="140" y="66"/>
                  </a:cubicBezTo>
                  <a:cubicBezTo>
                    <a:pt x="140" y="65"/>
                    <a:pt x="139" y="65"/>
                    <a:pt x="139" y="64"/>
                  </a:cubicBezTo>
                  <a:cubicBezTo>
                    <a:pt x="140" y="63"/>
                    <a:pt x="141" y="58"/>
                    <a:pt x="141" y="57"/>
                  </a:cubicBezTo>
                  <a:cubicBezTo>
                    <a:pt x="141" y="56"/>
                    <a:pt x="140" y="55"/>
                    <a:pt x="139" y="55"/>
                  </a:cubicBezTo>
                  <a:cubicBezTo>
                    <a:pt x="139" y="54"/>
                    <a:pt x="138" y="54"/>
                    <a:pt x="138" y="54"/>
                  </a:cubicBezTo>
                  <a:cubicBezTo>
                    <a:pt x="138" y="54"/>
                    <a:pt x="136" y="53"/>
                    <a:pt x="135" y="52"/>
                  </a:cubicBezTo>
                  <a:cubicBezTo>
                    <a:pt x="133" y="52"/>
                    <a:pt x="134" y="51"/>
                    <a:pt x="134" y="51"/>
                  </a:cubicBezTo>
                  <a:cubicBezTo>
                    <a:pt x="134" y="51"/>
                    <a:pt x="144" y="43"/>
                    <a:pt x="145" y="42"/>
                  </a:cubicBezTo>
                  <a:cubicBezTo>
                    <a:pt x="145" y="42"/>
                    <a:pt x="145" y="41"/>
                    <a:pt x="145" y="39"/>
                  </a:cubicBezTo>
                  <a:cubicBezTo>
                    <a:pt x="145" y="36"/>
                    <a:pt x="145" y="34"/>
                    <a:pt x="143" y="31"/>
                  </a:cubicBezTo>
                  <a:cubicBezTo>
                    <a:pt x="142" y="28"/>
                    <a:pt x="140" y="22"/>
                    <a:pt x="139" y="20"/>
                  </a:cubicBezTo>
                  <a:cubicBezTo>
                    <a:pt x="138" y="18"/>
                    <a:pt x="137" y="14"/>
                    <a:pt x="137" y="13"/>
                  </a:cubicBezTo>
                  <a:cubicBezTo>
                    <a:pt x="137" y="12"/>
                    <a:pt x="136" y="12"/>
                    <a:pt x="135" y="12"/>
                  </a:cubicBezTo>
                  <a:cubicBezTo>
                    <a:pt x="135" y="12"/>
                    <a:pt x="132" y="10"/>
                    <a:pt x="131" y="9"/>
                  </a:cubicBezTo>
                  <a:cubicBezTo>
                    <a:pt x="130" y="9"/>
                    <a:pt x="130" y="9"/>
                    <a:pt x="130" y="9"/>
                  </a:cubicBezTo>
                  <a:cubicBezTo>
                    <a:pt x="126" y="10"/>
                    <a:pt x="112" y="11"/>
                    <a:pt x="106" y="10"/>
                  </a:cubicBezTo>
                  <a:cubicBezTo>
                    <a:pt x="101" y="10"/>
                    <a:pt x="88" y="9"/>
                    <a:pt x="84" y="8"/>
                  </a:cubicBezTo>
                  <a:cubicBezTo>
                    <a:pt x="83" y="9"/>
                    <a:pt x="82" y="9"/>
                    <a:pt x="82" y="9"/>
                  </a:cubicBezTo>
                  <a:cubicBezTo>
                    <a:pt x="81" y="10"/>
                    <a:pt x="79" y="11"/>
                    <a:pt x="78" y="12"/>
                  </a:cubicBezTo>
                  <a:cubicBezTo>
                    <a:pt x="78" y="12"/>
                    <a:pt x="77" y="13"/>
                    <a:pt x="76" y="12"/>
                  </a:cubicBezTo>
                  <a:cubicBezTo>
                    <a:pt x="76" y="11"/>
                    <a:pt x="75" y="10"/>
                    <a:pt x="77" y="10"/>
                  </a:cubicBezTo>
                  <a:cubicBezTo>
                    <a:pt x="79" y="9"/>
                    <a:pt x="82" y="8"/>
                    <a:pt x="81" y="8"/>
                  </a:cubicBezTo>
                  <a:cubicBezTo>
                    <a:pt x="80" y="8"/>
                    <a:pt x="78" y="8"/>
                    <a:pt x="77" y="8"/>
                  </a:cubicBezTo>
                  <a:cubicBezTo>
                    <a:pt x="76" y="9"/>
                    <a:pt x="71" y="10"/>
                    <a:pt x="70" y="10"/>
                  </a:cubicBezTo>
                  <a:cubicBezTo>
                    <a:pt x="69" y="10"/>
                    <a:pt x="65" y="8"/>
                    <a:pt x="65" y="7"/>
                  </a:cubicBezTo>
                  <a:cubicBezTo>
                    <a:pt x="65" y="6"/>
                    <a:pt x="62" y="1"/>
                    <a:pt x="64" y="1"/>
                  </a:cubicBezTo>
                  <a:cubicBezTo>
                    <a:pt x="66" y="2"/>
                    <a:pt x="68" y="3"/>
                    <a:pt x="68" y="3"/>
                  </a:cubicBezTo>
                  <a:cubicBezTo>
                    <a:pt x="69" y="4"/>
                    <a:pt x="68" y="3"/>
                    <a:pt x="67" y="2"/>
                  </a:cubicBezTo>
                  <a:cubicBezTo>
                    <a:pt x="66" y="1"/>
                    <a:pt x="61" y="0"/>
                    <a:pt x="58" y="0"/>
                  </a:cubicBezTo>
                  <a:cubicBezTo>
                    <a:pt x="55" y="1"/>
                    <a:pt x="52" y="1"/>
                    <a:pt x="48" y="2"/>
                  </a:cubicBezTo>
                  <a:cubicBezTo>
                    <a:pt x="45" y="3"/>
                    <a:pt x="38" y="5"/>
                    <a:pt x="37" y="6"/>
                  </a:cubicBezTo>
                  <a:cubicBezTo>
                    <a:pt x="36" y="6"/>
                    <a:pt x="34" y="6"/>
                    <a:pt x="33" y="9"/>
                  </a:cubicBezTo>
                  <a:cubicBezTo>
                    <a:pt x="31" y="12"/>
                    <a:pt x="29" y="12"/>
                    <a:pt x="28" y="12"/>
                  </a:cubicBezTo>
                  <a:cubicBezTo>
                    <a:pt x="26" y="13"/>
                    <a:pt x="22" y="13"/>
                    <a:pt x="19" y="14"/>
                  </a:cubicBezTo>
                  <a:cubicBezTo>
                    <a:pt x="16" y="15"/>
                    <a:pt x="9" y="16"/>
                    <a:pt x="8" y="17"/>
                  </a:cubicBezTo>
                  <a:cubicBezTo>
                    <a:pt x="8" y="17"/>
                    <a:pt x="4" y="18"/>
                    <a:pt x="3" y="18"/>
                  </a:cubicBezTo>
                  <a:cubicBezTo>
                    <a:pt x="2" y="19"/>
                    <a:pt x="1" y="19"/>
                    <a:pt x="1" y="18"/>
                  </a:cubicBezTo>
                  <a:cubicBezTo>
                    <a:pt x="1" y="19"/>
                    <a:pt x="1" y="19"/>
                    <a:pt x="1" y="20"/>
                  </a:cubicBezTo>
                  <a:cubicBezTo>
                    <a:pt x="2" y="20"/>
                    <a:pt x="5" y="20"/>
                    <a:pt x="5" y="20"/>
                  </a:cubicBezTo>
                  <a:cubicBezTo>
                    <a:pt x="6" y="20"/>
                    <a:pt x="7" y="20"/>
                    <a:pt x="7" y="21"/>
                  </a:cubicBezTo>
                  <a:cubicBezTo>
                    <a:pt x="6" y="23"/>
                    <a:pt x="7" y="24"/>
                    <a:pt x="7" y="24"/>
                  </a:cubicBezTo>
                  <a:cubicBezTo>
                    <a:pt x="7" y="25"/>
                    <a:pt x="7" y="26"/>
                    <a:pt x="6" y="25"/>
                  </a:cubicBezTo>
                  <a:cubicBezTo>
                    <a:pt x="5" y="24"/>
                    <a:pt x="3" y="23"/>
                    <a:pt x="2" y="23"/>
                  </a:cubicBezTo>
                  <a:cubicBezTo>
                    <a:pt x="2" y="25"/>
                    <a:pt x="3" y="28"/>
                    <a:pt x="3" y="28"/>
                  </a:cubicBezTo>
                  <a:cubicBezTo>
                    <a:pt x="3" y="29"/>
                    <a:pt x="4" y="30"/>
                    <a:pt x="4" y="31"/>
                  </a:cubicBezTo>
                  <a:cubicBezTo>
                    <a:pt x="4" y="31"/>
                    <a:pt x="3" y="35"/>
                    <a:pt x="3" y="35"/>
                  </a:cubicBezTo>
                  <a:cubicBezTo>
                    <a:pt x="3" y="35"/>
                    <a:pt x="3" y="36"/>
                    <a:pt x="3" y="36"/>
                  </a:cubicBezTo>
                  <a:cubicBezTo>
                    <a:pt x="2" y="37"/>
                    <a:pt x="2" y="37"/>
                    <a:pt x="1" y="37"/>
                  </a:cubicBezTo>
                  <a:cubicBezTo>
                    <a:pt x="1" y="37"/>
                    <a:pt x="0" y="38"/>
                    <a:pt x="0" y="38"/>
                  </a:cubicBezTo>
                  <a:cubicBezTo>
                    <a:pt x="0" y="39"/>
                    <a:pt x="0" y="39"/>
                    <a:pt x="0" y="40"/>
                  </a:cubicBezTo>
                  <a:cubicBezTo>
                    <a:pt x="1" y="40"/>
                    <a:pt x="4" y="43"/>
                    <a:pt x="4" y="43"/>
                  </a:cubicBezTo>
                  <a:cubicBezTo>
                    <a:pt x="4" y="43"/>
                    <a:pt x="4" y="44"/>
                    <a:pt x="5" y="44"/>
                  </a:cubicBezTo>
                  <a:cubicBezTo>
                    <a:pt x="5" y="45"/>
                    <a:pt x="7" y="46"/>
                    <a:pt x="7" y="47"/>
                  </a:cubicBezTo>
                  <a:cubicBezTo>
                    <a:pt x="6" y="48"/>
                    <a:pt x="6" y="49"/>
                    <a:pt x="6" y="49"/>
                  </a:cubicBezTo>
                  <a:cubicBezTo>
                    <a:pt x="6" y="49"/>
                    <a:pt x="5" y="50"/>
                    <a:pt x="6" y="50"/>
                  </a:cubicBezTo>
                  <a:cubicBezTo>
                    <a:pt x="6" y="51"/>
                    <a:pt x="7" y="52"/>
                    <a:pt x="7" y="52"/>
                  </a:cubicBezTo>
                  <a:cubicBezTo>
                    <a:pt x="7" y="52"/>
                    <a:pt x="7" y="52"/>
                    <a:pt x="7" y="52"/>
                  </a:cubicBezTo>
                  <a:cubicBezTo>
                    <a:pt x="7" y="52"/>
                    <a:pt x="8" y="52"/>
                    <a:pt x="8" y="53"/>
                  </a:cubicBezTo>
                  <a:cubicBezTo>
                    <a:pt x="8" y="54"/>
                    <a:pt x="8" y="57"/>
                    <a:pt x="8" y="57"/>
                  </a:cubicBezTo>
                  <a:cubicBezTo>
                    <a:pt x="8" y="57"/>
                    <a:pt x="8" y="58"/>
                    <a:pt x="8" y="58"/>
                  </a:cubicBezTo>
                  <a:cubicBezTo>
                    <a:pt x="8" y="58"/>
                    <a:pt x="7" y="60"/>
                    <a:pt x="7" y="60"/>
                  </a:cubicBezTo>
                  <a:cubicBezTo>
                    <a:pt x="7" y="60"/>
                    <a:pt x="6" y="61"/>
                    <a:pt x="7" y="62"/>
                  </a:cubicBezTo>
                  <a:cubicBezTo>
                    <a:pt x="7" y="63"/>
                    <a:pt x="8" y="65"/>
                    <a:pt x="8" y="65"/>
                  </a:cubicBezTo>
                  <a:cubicBezTo>
                    <a:pt x="8" y="65"/>
                    <a:pt x="9" y="65"/>
                    <a:pt x="9" y="66"/>
                  </a:cubicBezTo>
                  <a:cubicBezTo>
                    <a:pt x="9" y="66"/>
                    <a:pt x="8" y="67"/>
                    <a:pt x="9" y="67"/>
                  </a:cubicBezTo>
                  <a:cubicBezTo>
                    <a:pt x="9" y="67"/>
                    <a:pt x="11" y="69"/>
                    <a:pt x="11" y="69"/>
                  </a:cubicBezTo>
                  <a:cubicBezTo>
                    <a:pt x="11" y="69"/>
                    <a:pt x="12" y="70"/>
                    <a:pt x="12" y="70"/>
                  </a:cubicBezTo>
                  <a:cubicBezTo>
                    <a:pt x="12" y="70"/>
                    <a:pt x="13" y="71"/>
                    <a:pt x="13" y="72"/>
                  </a:cubicBezTo>
                  <a:cubicBezTo>
                    <a:pt x="12" y="72"/>
                    <a:pt x="11" y="77"/>
                    <a:pt x="11" y="78"/>
                  </a:cubicBezTo>
                  <a:cubicBezTo>
                    <a:pt x="11" y="78"/>
                    <a:pt x="10" y="79"/>
                    <a:pt x="10" y="80"/>
                  </a:cubicBezTo>
                  <a:cubicBezTo>
                    <a:pt x="11" y="80"/>
                    <a:pt x="12" y="79"/>
                    <a:pt x="12" y="78"/>
                  </a:cubicBezTo>
                  <a:cubicBezTo>
                    <a:pt x="13" y="78"/>
                    <a:pt x="13" y="78"/>
                    <a:pt x="12" y="77"/>
                  </a:cubicBezTo>
                  <a:cubicBezTo>
                    <a:pt x="12" y="77"/>
                    <a:pt x="13" y="77"/>
                    <a:pt x="14" y="77"/>
                  </a:cubicBezTo>
                  <a:cubicBezTo>
                    <a:pt x="15" y="77"/>
                    <a:pt x="17" y="80"/>
                    <a:pt x="18" y="81"/>
                  </a:cubicBezTo>
                  <a:cubicBezTo>
                    <a:pt x="18" y="81"/>
                    <a:pt x="18" y="81"/>
                    <a:pt x="19" y="82"/>
                  </a:cubicBezTo>
                  <a:cubicBezTo>
                    <a:pt x="20" y="82"/>
                    <a:pt x="26" y="83"/>
                    <a:pt x="27" y="83"/>
                  </a:cubicBezTo>
                  <a:cubicBezTo>
                    <a:pt x="27" y="84"/>
                    <a:pt x="29" y="84"/>
                    <a:pt x="30" y="84"/>
                  </a:cubicBezTo>
                  <a:cubicBezTo>
                    <a:pt x="31" y="84"/>
                    <a:pt x="31" y="83"/>
                    <a:pt x="32" y="84"/>
                  </a:cubicBezTo>
                  <a:cubicBezTo>
                    <a:pt x="33" y="84"/>
                    <a:pt x="33" y="86"/>
                    <a:pt x="33" y="87"/>
                  </a:cubicBezTo>
                  <a:cubicBezTo>
                    <a:pt x="32" y="87"/>
                    <a:pt x="32" y="87"/>
                    <a:pt x="31" y="87"/>
                  </a:cubicBezTo>
                  <a:cubicBezTo>
                    <a:pt x="31" y="87"/>
                    <a:pt x="31" y="88"/>
                    <a:pt x="31" y="88"/>
                  </a:cubicBezTo>
                  <a:cubicBezTo>
                    <a:pt x="30" y="88"/>
                    <a:pt x="31" y="89"/>
                    <a:pt x="31" y="90"/>
                  </a:cubicBezTo>
                  <a:cubicBezTo>
                    <a:pt x="32" y="90"/>
                    <a:pt x="34" y="92"/>
                    <a:pt x="35" y="93"/>
                  </a:cubicBezTo>
                  <a:cubicBezTo>
                    <a:pt x="37" y="94"/>
                    <a:pt x="39" y="93"/>
                    <a:pt x="39" y="93"/>
                  </a:cubicBezTo>
                  <a:cubicBezTo>
                    <a:pt x="39" y="93"/>
                    <a:pt x="40" y="93"/>
                    <a:pt x="41" y="92"/>
                  </a:cubicBezTo>
                  <a:cubicBezTo>
                    <a:pt x="41" y="92"/>
                    <a:pt x="41" y="92"/>
                    <a:pt x="42" y="92"/>
                  </a:cubicBezTo>
                  <a:cubicBezTo>
                    <a:pt x="43" y="93"/>
                    <a:pt x="42" y="92"/>
                    <a:pt x="42" y="91"/>
                  </a:cubicBezTo>
                  <a:cubicBezTo>
                    <a:pt x="42" y="91"/>
                    <a:pt x="41" y="90"/>
                    <a:pt x="41" y="89"/>
                  </a:cubicBezTo>
                  <a:cubicBezTo>
                    <a:pt x="41" y="88"/>
                    <a:pt x="41" y="88"/>
                    <a:pt x="42" y="88"/>
                  </a:cubicBezTo>
                  <a:cubicBezTo>
                    <a:pt x="42" y="88"/>
                    <a:pt x="45" y="89"/>
                    <a:pt x="47" y="90"/>
                  </a:cubicBezTo>
                  <a:cubicBezTo>
                    <a:pt x="49" y="91"/>
                    <a:pt x="52" y="91"/>
                    <a:pt x="52" y="91"/>
                  </a:cubicBezTo>
                  <a:cubicBezTo>
                    <a:pt x="53" y="90"/>
                    <a:pt x="53" y="90"/>
                    <a:pt x="53" y="91"/>
                  </a:cubicBezTo>
                  <a:cubicBezTo>
                    <a:pt x="53" y="92"/>
                    <a:pt x="52" y="93"/>
                    <a:pt x="52" y="93"/>
                  </a:cubicBezTo>
                  <a:cubicBezTo>
                    <a:pt x="51" y="93"/>
                    <a:pt x="51" y="93"/>
                    <a:pt x="51" y="94"/>
                  </a:cubicBezTo>
                  <a:cubicBezTo>
                    <a:pt x="51" y="94"/>
                    <a:pt x="52" y="95"/>
                    <a:pt x="52" y="95"/>
                  </a:cubicBezTo>
                  <a:cubicBezTo>
                    <a:pt x="53" y="95"/>
                    <a:pt x="53" y="96"/>
                    <a:pt x="54" y="97"/>
                  </a:cubicBezTo>
                  <a:cubicBezTo>
                    <a:pt x="55" y="97"/>
                    <a:pt x="57" y="96"/>
                    <a:pt x="57" y="96"/>
                  </a:cubicBezTo>
                  <a:cubicBezTo>
                    <a:pt x="58" y="95"/>
                    <a:pt x="58" y="96"/>
                    <a:pt x="58" y="96"/>
                  </a:cubicBezTo>
                  <a:cubicBezTo>
                    <a:pt x="58" y="96"/>
                    <a:pt x="64" y="99"/>
                    <a:pt x="65" y="100"/>
                  </a:cubicBezTo>
                  <a:cubicBezTo>
                    <a:pt x="65" y="100"/>
                    <a:pt x="65" y="100"/>
                    <a:pt x="66" y="102"/>
                  </a:cubicBezTo>
                  <a:cubicBezTo>
                    <a:pt x="67" y="103"/>
                    <a:pt x="69" y="105"/>
                    <a:pt x="69" y="10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3" name="Freeform 1034">
              <a:extLst>
                <a:ext uri="{FF2B5EF4-FFF2-40B4-BE49-F238E27FC236}">
                  <a16:creationId xmlns:a16="http://schemas.microsoft.com/office/drawing/2014/main" id="{39460FB4-080C-4843-BDEA-D3E4EAFFBF1D}"/>
                </a:ext>
              </a:extLst>
            </p:cNvPr>
            <p:cNvSpPr>
              <a:spLocks/>
            </p:cNvSpPr>
            <p:nvPr/>
          </p:nvSpPr>
          <p:spPr bwMode="auto">
            <a:xfrm>
              <a:off x="3625" y="1627"/>
              <a:ext cx="93" cy="50"/>
            </a:xfrm>
            <a:custGeom>
              <a:avLst/>
              <a:gdLst>
                <a:gd name="T0" fmla="*/ 53 w 67"/>
                <a:gd name="T1" fmla="*/ 14 h 37"/>
                <a:gd name="T2" fmla="*/ 53 w 67"/>
                <a:gd name="T3" fmla="*/ 11 h 37"/>
                <a:gd name="T4" fmla="*/ 53 w 67"/>
                <a:gd name="T5" fmla="*/ 10 h 37"/>
                <a:gd name="T6" fmla="*/ 55 w 67"/>
                <a:gd name="T7" fmla="*/ 7 h 37"/>
                <a:gd name="T8" fmla="*/ 54 w 67"/>
                <a:gd name="T9" fmla="*/ 5 h 37"/>
                <a:gd name="T10" fmla="*/ 48 w 67"/>
                <a:gd name="T11" fmla="*/ 2 h 37"/>
                <a:gd name="T12" fmla="*/ 43 w 67"/>
                <a:gd name="T13" fmla="*/ 2 h 37"/>
                <a:gd name="T14" fmla="*/ 41 w 67"/>
                <a:gd name="T15" fmla="*/ 1 h 37"/>
                <a:gd name="T16" fmla="*/ 38 w 67"/>
                <a:gd name="T17" fmla="*/ 0 h 37"/>
                <a:gd name="T18" fmla="*/ 37 w 67"/>
                <a:gd name="T19" fmla="*/ 2 h 37"/>
                <a:gd name="T20" fmla="*/ 39 w 67"/>
                <a:gd name="T21" fmla="*/ 2 h 37"/>
                <a:gd name="T22" fmla="*/ 38 w 67"/>
                <a:gd name="T23" fmla="*/ 4 h 37"/>
                <a:gd name="T24" fmla="*/ 34 w 67"/>
                <a:gd name="T25" fmla="*/ 4 h 37"/>
                <a:gd name="T26" fmla="*/ 30 w 67"/>
                <a:gd name="T27" fmla="*/ 4 h 37"/>
                <a:gd name="T28" fmla="*/ 26 w 67"/>
                <a:gd name="T29" fmla="*/ 4 h 37"/>
                <a:gd name="T30" fmla="*/ 24 w 67"/>
                <a:gd name="T31" fmla="*/ 4 h 37"/>
                <a:gd name="T32" fmla="*/ 23 w 67"/>
                <a:gd name="T33" fmla="*/ 5 h 37"/>
                <a:gd name="T34" fmla="*/ 21 w 67"/>
                <a:gd name="T35" fmla="*/ 7 h 37"/>
                <a:gd name="T36" fmla="*/ 19 w 67"/>
                <a:gd name="T37" fmla="*/ 7 h 37"/>
                <a:gd name="T38" fmla="*/ 16 w 67"/>
                <a:gd name="T39" fmla="*/ 5 h 37"/>
                <a:gd name="T40" fmla="*/ 14 w 67"/>
                <a:gd name="T41" fmla="*/ 7 h 37"/>
                <a:gd name="T42" fmla="*/ 16 w 67"/>
                <a:gd name="T43" fmla="*/ 8 h 37"/>
                <a:gd name="T44" fmla="*/ 15 w 67"/>
                <a:gd name="T45" fmla="*/ 10 h 37"/>
                <a:gd name="T46" fmla="*/ 8 w 67"/>
                <a:gd name="T47" fmla="*/ 15 h 37"/>
                <a:gd name="T48" fmla="*/ 7 w 67"/>
                <a:gd name="T49" fmla="*/ 18 h 37"/>
                <a:gd name="T50" fmla="*/ 3 w 67"/>
                <a:gd name="T51" fmla="*/ 23 h 37"/>
                <a:gd name="T52" fmla="*/ 2 w 67"/>
                <a:gd name="T53" fmla="*/ 26 h 37"/>
                <a:gd name="T54" fmla="*/ 2 w 67"/>
                <a:gd name="T55" fmla="*/ 28 h 37"/>
                <a:gd name="T56" fmla="*/ 1 w 67"/>
                <a:gd name="T57" fmla="*/ 30 h 37"/>
                <a:gd name="T58" fmla="*/ 4 w 67"/>
                <a:gd name="T59" fmla="*/ 28 h 37"/>
                <a:gd name="T60" fmla="*/ 6 w 67"/>
                <a:gd name="T61" fmla="*/ 26 h 37"/>
                <a:gd name="T62" fmla="*/ 10 w 67"/>
                <a:gd name="T63" fmla="*/ 25 h 37"/>
                <a:gd name="T64" fmla="*/ 13 w 67"/>
                <a:gd name="T65" fmla="*/ 26 h 37"/>
                <a:gd name="T66" fmla="*/ 14 w 67"/>
                <a:gd name="T67" fmla="*/ 31 h 37"/>
                <a:gd name="T68" fmla="*/ 16 w 67"/>
                <a:gd name="T69" fmla="*/ 35 h 37"/>
                <a:gd name="T70" fmla="*/ 22 w 67"/>
                <a:gd name="T71" fmla="*/ 34 h 37"/>
                <a:gd name="T72" fmla="*/ 24 w 67"/>
                <a:gd name="T73" fmla="*/ 34 h 37"/>
                <a:gd name="T74" fmla="*/ 29 w 67"/>
                <a:gd name="T75" fmla="*/ 34 h 37"/>
                <a:gd name="T76" fmla="*/ 32 w 67"/>
                <a:gd name="T77" fmla="*/ 31 h 37"/>
                <a:gd name="T78" fmla="*/ 33 w 67"/>
                <a:gd name="T79" fmla="*/ 28 h 37"/>
                <a:gd name="T80" fmla="*/ 36 w 67"/>
                <a:gd name="T81" fmla="*/ 25 h 37"/>
                <a:gd name="T82" fmla="*/ 37 w 67"/>
                <a:gd name="T83" fmla="*/ 26 h 37"/>
                <a:gd name="T84" fmla="*/ 37 w 67"/>
                <a:gd name="T85" fmla="*/ 29 h 37"/>
                <a:gd name="T86" fmla="*/ 42 w 67"/>
                <a:gd name="T87" fmla="*/ 32 h 37"/>
                <a:gd name="T88" fmla="*/ 44 w 67"/>
                <a:gd name="T89" fmla="*/ 35 h 37"/>
                <a:gd name="T90" fmla="*/ 44 w 67"/>
                <a:gd name="T91" fmla="*/ 36 h 37"/>
                <a:gd name="T92" fmla="*/ 46 w 67"/>
                <a:gd name="T93" fmla="*/ 32 h 37"/>
                <a:gd name="T94" fmla="*/ 49 w 67"/>
                <a:gd name="T95" fmla="*/ 29 h 37"/>
                <a:gd name="T96" fmla="*/ 49 w 67"/>
                <a:gd name="T97" fmla="*/ 25 h 37"/>
                <a:gd name="T98" fmla="*/ 53 w 67"/>
                <a:gd name="T99" fmla="*/ 26 h 37"/>
                <a:gd name="T100" fmla="*/ 62 w 67"/>
                <a:gd name="T101" fmla="*/ 28 h 37"/>
                <a:gd name="T102" fmla="*/ 62 w 67"/>
                <a:gd name="T103" fmla="*/ 26 h 37"/>
                <a:gd name="T104" fmla="*/ 61 w 67"/>
                <a:gd name="T105" fmla="*/ 23 h 37"/>
                <a:gd name="T106" fmla="*/ 66 w 67"/>
                <a:gd name="T107" fmla="*/ 23 h 37"/>
                <a:gd name="T108" fmla="*/ 67 w 67"/>
                <a:gd name="T109" fmla="*/ 17 h 37"/>
                <a:gd name="T110" fmla="*/ 64 w 67"/>
                <a:gd name="T111" fmla="*/ 16 h 37"/>
                <a:gd name="T112" fmla="*/ 61 w 67"/>
                <a:gd name="T113" fmla="*/ 17 h 37"/>
                <a:gd name="T114" fmla="*/ 54 w 67"/>
                <a:gd name="T115" fmla="*/ 1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 h="37">
                  <a:moveTo>
                    <a:pt x="54" y="14"/>
                  </a:moveTo>
                  <a:cubicBezTo>
                    <a:pt x="54" y="14"/>
                    <a:pt x="53" y="14"/>
                    <a:pt x="53" y="14"/>
                  </a:cubicBezTo>
                  <a:cubicBezTo>
                    <a:pt x="52" y="14"/>
                    <a:pt x="52" y="13"/>
                    <a:pt x="52" y="13"/>
                  </a:cubicBezTo>
                  <a:cubicBezTo>
                    <a:pt x="52" y="13"/>
                    <a:pt x="53" y="11"/>
                    <a:pt x="53" y="11"/>
                  </a:cubicBezTo>
                  <a:cubicBezTo>
                    <a:pt x="53" y="11"/>
                    <a:pt x="53" y="10"/>
                    <a:pt x="53" y="10"/>
                  </a:cubicBezTo>
                  <a:cubicBezTo>
                    <a:pt x="53" y="10"/>
                    <a:pt x="53" y="10"/>
                    <a:pt x="53" y="10"/>
                  </a:cubicBezTo>
                  <a:cubicBezTo>
                    <a:pt x="53" y="9"/>
                    <a:pt x="54" y="8"/>
                    <a:pt x="54" y="8"/>
                  </a:cubicBezTo>
                  <a:cubicBezTo>
                    <a:pt x="55" y="8"/>
                    <a:pt x="55" y="8"/>
                    <a:pt x="55" y="7"/>
                  </a:cubicBezTo>
                  <a:cubicBezTo>
                    <a:pt x="55" y="6"/>
                    <a:pt x="55" y="6"/>
                    <a:pt x="54" y="6"/>
                  </a:cubicBezTo>
                  <a:cubicBezTo>
                    <a:pt x="54" y="5"/>
                    <a:pt x="54" y="5"/>
                    <a:pt x="54" y="5"/>
                  </a:cubicBezTo>
                  <a:cubicBezTo>
                    <a:pt x="53" y="5"/>
                    <a:pt x="53" y="4"/>
                    <a:pt x="53" y="4"/>
                  </a:cubicBezTo>
                  <a:cubicBezTo>
                    <a:pt x="53" y="4"/>
                    <a:pt x="48" y="2"/>
                    <a:pt x="48" y="2"/>
                  </a:cubicBezTo>
                  <a:cubicBezTo>
                    <a:pt x="48" y="2"/>
                    <a:pt x="45" y="2"/>
                    <a:pt x="45" y="2"/>
                  </a:cubicBezTo>
                  <a:cubicBezTo>
                    <a:pt x="44" y="2"/>
                    <a:pt x="43" y="2"/>
                    <a:pt x="43" y="2"/>
                  </a:cubicBezTo>
                  <a:cubicBezTo>
                    <a:pt x="42" y="2"/>
                    <a:pt x="42" y="2"/>
                    <a:pt x="41" y="2"/>
                  </a:cubicBezTo>
                  <a:cubicBezTo>
                    <a:pt x="41" y="2"/>
                    <a:pt x="41" y="1"/>
                    <a:pt x="41" y="1"/>
                  </a:cubicBezTo>
                  <a:cubicBezTo>
                    <a:pt x="41" y="1"/>
                    <a:pt x="40" y="0"/>
                    <a:pt x="40" y="0"/>
                  </a:cubicBezTo>
                  <a:cubicBezTo>
                    <a:pt x="39" y="0"/>
                    <a:pt x="39" y="0"/>
                    <a:pt x="38" y="0"/>
                  </a:cubicBezTo>
                  <a:cubicBezTo>
                    <a:pt x="38" y="0"/>
                    <a:pt x="38" y="0"/>
                    <a:pt x="37" y="1"/>
                  </a:cubicBezTo>
                  <a:cubicBezTo>
                    <a:pt x="37" y="1"/>
                    <a:pt x="37" y="1"/>
                    <a:pt x="37" y="2"/>
                  </a:cubicBezTo>
                  <a:cubicBezTo>
                    <a:pt x="37" y="2"/>
                    <a:pt x="38" y="3"/>
                    <a:pt x="38" y="2"/>
                  </a:cubicBezTo>
                  <a:cubicBezTo>
                    <a:pt x="38" y="2"/>
                    <a:pt x="39" y="2"/>
                    <a:pt x="39" y="2"/>
                  </a:cubicBezTo>
                  <a:cubicBezTo>
                    <a:pt x="39" y="2"/>
                    <a:pt x="39" y="3"/>
                    <a:pt x="39" y="3"/>
                  </a:cubicBezTo>
                  <a:cubicBezTo>
                    <a:pt x="39" y="4"/>
                    <a:pt x="38" y="4"/>
                    <a:pt x="38" y="4"/>
                  </a:cubicBezTo>
                  <a:cubicBezTo>
                    <a:pt x="38" y="4"/>
                    <a:pt x="37" y="4"/>
                    <a:pt x="37" y="4"/>
                  </a:cubicBezTo>
                  <a:cubicBezTo>
                    <a:pt x="36" y="4"/>
                    <a:pt x="34" y="4"/>
                    <a:pt x="34" y="4"/>
                  </a:cubicBezTo>
                  <a:cubicBezTo>
                    <a:pt x="33" y="4"/>
                    <a:pt x="32" y="4"/>
                    <a:pt x="32" y="4"/>
                  </a:cubicBezTo>
                  <a:cubicBezTo>
                    <a:pt x="32" y="4"/>
                    <a:pt x="31" y="4"/>
                    <a:pt x="30" y="4"/>
                  </a:cubicBezTo>
                  <a:cubicBezTo>
                    <a:pt x="30" y="4"/>
                    <a:pt x="29" y="4"/>
                    <a:pt x="29" y="4"/>
                  </a:cubicBezTo>
                  <a:cubicBezTo>
                    <a:pt x="28" y="4"/>
                    <a:pt x="27" y="4"/>
                    <a:pt x="26" y="4"/>
                  </a:cubicBezTo>
                  <a:cubicBezTo>
                    <a:pt x="26" y="5"/>
                    <a:pt x="25" y="4"/>
                    <a:pt x="25" y="4"/>
                  </a:cubicBezTo>
                  <a:cubicBezTo>
                    <a:pt x="25" y="4"/>
                    <a:pt x="25" y="4"/>
                    <a:pt x="24" y="4"/>
                  </a:cubicBezTo>
                  <a:cubicBezTo>
                    <a:pt x="24" y="4"/>
                    <a:pt x="24" y="4"/>
                    <a:pt x="24" y="4"/>
                  </a:cubicBezTo>
                  <a:cubicBezTo>
                    <a:pt x="24" y="4"/>
                    <a:pt x="23" y="4"/>
                    <a:pt x="23" y="5"/>
                  </a:cubicBezTo>
                  <a:cubicBezTo>
                    <a:pt x="23" y="6"/>
                    <a:pt x="22" y="6"/>
                    <a:pt x="22" y="6"/>
                  </a:cubicBezTo>
                  <a:cubicBezTo>
                    <a:pt x="22" y="7"/>
                    <a:pt x="21" y="7"/>
                    <a:pt x="21" y="7"/>
                  </a:cubicBezTo>
                  <a:cubicBezTo>
                    <a:pt x="21" y="6"/>
                    <a:pt x="20" y="6"/>
                    <a:pt x="20" y="7"/>
                  </a:cubicBezTo>
                  <a:cubicBezTo>
                    <a:pt x="19" y="7"/>
                    <a:pt x="19" y="7"/>
                    <a:pt x="19" y="7"/>
                  </a:cubicBezTo>
                  <a:cubicBezTo>
                    <a:pt x="19" y="7"/>
                    <a:pt x="18" y="6"/>
                    <a:pt x="18" y="6"/>
                  </a:cubicBezTo>
                  <a:cubicBezTo>
                    <a:pt x="18" y="5"/>
                    <a:pt x="17" y="6"/>
                    <a:pt x="16" y="5"/>
                  </a:cubicBezTo>
                  <a:cubicBezTo>
                    <a:pt x="16" y="5"/>
                    <a:pt x="15" y="6"/>
                    <a:pt x="15" y="6"/>
                  </a:cubicBezTo>
                  <a:cubicBezTo>
                    <a:pt x="15" y="6"/>
                    <a:pt x="15" y="6"/>
                    <a:pt x="14" y="7"/>
                  </a:cubicBezTo>
                  <a:cubicBezTo>
                    <a:pt x="13" y="8"/>
                    <a:pt x="14" y="8"/>
                    <a:pt x="14" y="8"/>
                  </a:cubicBezTo>
                  <a:cubicBezTo>
                    <a:pt x="14" y="8"/>
                    <a:pt x="14" y="8"/>
                    <a:pt x="16" y="8"/>
                  </a:cubicBezTo>
                  <a:cubicBezTo>
                    <a:pt x="17" y="8"/>
                    <a:pt x="16" y="9"/>
                    <a:pt x="16" y="9"/>
                  </a:cubicBezTo>
                  <a:cubicBezTo>
                    <a:pt x="16" y="9"/>
                    <a:pt x="15" y="9"/>
                    <a:pt x="15" y="10"/>
                  </a:cubicBezTo>
                  <a:cubicBezTo>
                    <a:pt x="15" y="10"/>
                    <a:pt x="13" y="12"/>
                    <a:pt x="12" y="13"/>
                  </a:cubicBezTo>
                  <a:cubicBezTo>
                    <a:pt x="11" y="14"/>
                    <a:pt x="9" y="15"/>
                    <a:pt x="8" y="15"/>
                  </a:cubicBezTo>
                  <a:cubicBezTo>
                    <a:pt x="8" y="15"/>
                    <a:pt x="8" y="16"/>
                    <a:pt x="8" y="16"/>
                  </a:cubicBezTo>
                  <a:cubicBezTo>
                    <a:pt x="8" y="16"/>
                    <a:pt x="8" y="17"/>
                    <a:pt x="7" y="18"/>
                  </a:cubicBezTo>
                  <a:cubicBezTo>
                    <a:pt x="7" y="18"/>
                    <a:pt x="7" y="19"/>
                    <a:pt x="7" y="19"/>
                  </a:cubicBezTo>
                  <a:cubicBezTo>
                    <a:pt x="6" y="19"/>
                    <a:pt x="4" y="22"/>
                    <a:pt x="3" y="23"/>
                  </a:cubicBezTo>
                  <a:cubicBezTo>
                    <a:pt x="3" y="23"/>
                    <a:pt x="2" y="24"/>
                    <a:pt x="2" y="25"/>
                  </a:cubicBezTo>
                  <a:cubicBezTo>
                    <a:pt x="2" y="25"/>
                    <a:pt x="2" y="26"/>
                    <a:pt x="2" y="26"/>
                  </a:cubicBezTo>
                  <a:cubicBezTo>
                    <a:pt x="2" y="26"/>
                    <a:pt x="2" y="26"/>
                    <a:pt x="2" y="27"/>
                  </a:cubicBezTo>
                  <a:cubicBezTo>
                    <a:pt x="2" y="27"/>
                    <a:pt x="2" y="28"/>
                    <a:pt x="2" y="28"/>
                  </a:cubicBezTo>
                  <a:cubicBezTo>
                    <a:pt x="1" y="29"/>
                    <a:pt x="1" y="29"/>
                    <a:pt x="1" y="29"/>
                  </a:cubicBezTo>
                  <a:cubicBezTo>
                    <a:pt x="0" y="31"/>
                    <a:pt x="1" y="30"/>
                    <a:pt x="1" y="30"/>
                  </a:cubicBezTo>
                  <a:cubicBezTo>
                    <a:pt x="1" y="30"/>
                    <a:pt x="3" y="28"/>
                    <a:pt x="4" y="28"/>
                  </a:cubicBezTo>
                  <a:cubicBezTo>
                    <a:pt x="4" y="28"/>
                    <a:pt x="4" y="28"/>
                    <a:pt x="4" y="28"/>
                  </a:cubicBezTo>
                  <a:cubicBezTo>
                    <a:pt x="4" y="28"/>
                    <a:pt x="5" y="27"/>
                    <a:pt x="5" y="26"/>
                  </a:cubicBezTo>
                  <a:cubicBezTo>
                    <a:pt x="6" y="26"/>
                    <a:pt x="6" y="26"/>
                    <a:pt x="6" y="26"/>
                  </a:cubicBezTo>
                  <a:cubicBezTo>
                    <a:pt x="7" y="26"/>
                    <a:pt x="8" y="25"/>
                    <a:pt x="9" y="25"/>
                  </a:cubicBezTo>
                  <a:cubicBezTo>
                    <a:pt x="9" y="25"/>
                    <a:pt x="10" y="25"/>
                    <a:pt x="10" y="25"/>
                  </a:cubicBezTo>
                  <a:cubicBezTo>
                    <a:pt x="11" y="25"/>
                    <a:pt x="11" y="25"/>
                    <a:pt x="12" y="25"/>
                  </a:cubicBezTo>
                  <a:cubicBezTo>
                    <a:pt x="12" y="25"/>
                    <a:pt x="13" y="26"/>
                    <a:pt x="13" y="26"/>
                  </a:cubicBezTo>
                  <a:cubicBezTo>
                    <a:pt x="13" y="27"/>
                    <a:pt x="13" y="30"/>
                    <a:pt x="13" y="30"/>
                  </a:cubicBezTo>
                  <a:cubicBezTo>
                    <a:pt x="13" y="31"/>
                    <a:pt x="14" y="31"/>
                    <a:pt x="14" y="31"/>
                  </a:cubicBezTo>
                  <a:cubicBezTo>
                    <a:pt x="14" y="31"/>
                    <a:pt x="15" y="33"/>
                    <a:pt x="16" y="34"/>
                  </a:cubicBezTo>
                  <a:cubicBezTo>
                    <a:pt x="16" y="34"/>
                    <a:pt x="16" y="34"/>
                    <a:pt x="16" y="35"/>
                  </a:cubicBezTo>
                  <a:cubicBezTo>
                    <a:pt x="16" y="35"/>
                    <a:pt x="16" y="35"/>
                    <a:pt x="17" y="35"/>
                  </a:cubicBezTo>
                  <a:cubicBezTo>
                    <a:pt x="17" y="35"/>
                    <a:pt x="22" y="34"/>
                    <a:pt x="22" y="34"/>
                  </a:cubicBezTo>
                  <a:cubicBezTo>
                    <a:pt x="23" y="34"/>
                    <a:pt x="23" y="34"/>
                    <a:pt x="23" y="34"/>
                  </a:cubicBezTo>
                  <a:cubicBezTo>
                    <a:pt x="24" y="34"/>
                    <a:pt x="24" y="34"/>
                    <a:pt x="24" y="34"/>
                  </a:cubicBezTo>
                  <a:cubicBezTo>
                    <a:pt x="25" y="34"/>
                    <a:pt x="28" y="35"/>
                    <a:pt x="28" y="35"/>
                  </a:cubicBezTo>
                  <a:cubicBezTo>
                    <a:pt x="28" y="35"/>
                    <a:pt x="28" y="35"/>
                    <a:pt x="29" y="34"/>
                  </a:cubicBezTo>
                  <a:cubicBezTo>
                    <a:pt x="29" y="34"/>
                    <a:pt x="31" y="32"/>
                    <a:pt x="31" y="32"/>
                  </a:cubicBezTo>
                  <a:cubicBezTo>
                    <a:pt x="31" y="32"/>
                    <a:pt x="31" y="31"/>
                    <a:pt x="32" y="31"/>
                  </a:cubicBezTo>
                  <a:cubicBezTo>
                    <a:pt x="32" y="30"/>
                    <a:pt x="33" y="28"/>
                    <a:pt x="33" y="28"/>
                  </a:cubicBezTo>
                  <a:cubicBezTo>
                    <a:pt x="33" y="28"/>
                    <a:pt x="33" y="28"/>
                    <a:pt x="33" y="28"/>
                  </a:cubicBezTo>
                  <a:cubicBezTo>
                    <a:pt x="33" y="28"/>
                    <a:pt x="34" y="27"/>
                    <a:pt x="34" y="27"/>
                  </a:cubicBezTo>
                  <a:cubicBezTo>
                    <a:pt x="34" y="27"/>
                    <a:pt x="36" y="25"/>
                    <a:pt x="36" y="25"/>
                  </a:cubicBezTo>
                  <a:cubicBezTo>
                    <a:pt x="36" y="25"/>
                    <a:pt x="36" y="25"/>
                    <a:pt x="37" y="25"/>
                  </a:cubicBezTo>
                  <a:cubicBezTo>
                    <a:pt x="37" y="25"/>
                    <a:pt x="37" y="25"/>
                    <a:pt x="37" y="26"/>
                  </a:cubicBezTo>
                  <a:cubicBezTo>
                    <a:pt x="37" y="26"/>
                    <a:pt x="37" y="28"/>
                    <a:pt x="37" y="28"/>
                  </a:cubicBezTo>
                  <a:cubicBezTo>
                    <a:pt x="37" y="28"/>
                    <a:pt x="37" y="29"/>
                    <a:pt x="37" y="29"/>
                  </a:cubicBezTo>
                  <a:cubicBezTo>
                    <a:pt x="38" y="29"/>
                    <a:pt x="41" y="31"/>
                    <a:pt x="41" y="31"/>
                  </a:cubicBezTo>
                  <a:cubicBezTo>
                    <a:pt x="41" y="31"/>
                    <a:pt x="41" y="32"/>
                    <a:pt x="42" y="32"/>
                  </a:cubicBezTo>
                  <a:cubicBezTo>
                    <a:pt x="42" y="32"/>
                    <a:pt x="43" y="32"/>
                    <a:pt x="43" y="32"/>
                  </a:cubicBezTo>
                  <a:cubicBezTo>
                    <a:pt x="43" y="33"/>
                    <a:pt x="44" y="35"/>
                    <a:pt x="44" y="35"/>
                  </a:cubicBezTo>
                  <a:cubicBezTo>
                    <a:pt x="44" y="35"/>
                    <a:pt x="44" y="35"/>
                    <a:pt x="44" y="36"/>
                  </a:cubicBezTo>
                  <a:cubicBezTo>
                    <a:pt x="44" y="36"/>
                    <a:pt x="44" y="37"/>
                    <a:pt x="44" y="36"/>
                  </a:cubicBezTo>
                  <a:cubicBezTo>
                    <a:pt x="45" y="35"/>
                    <a:pt x="46" y="35"/>
                    <a:pt x="46" y="34"/>
                  </a:cubicBezTo>
                  <a:cubicBezTo>
                    <a:pt x="46" y="33"/>
                    <a:pt x="46" y="32"/>
                    <a:pt x="46" y="32"/>
                  </a:cubicBezTo>
                  <a:cubicBezTo>
                    <a:pt x="46" y="32"/>
                    <a:pt x="47" y="31"/>
                    <a:pt x="47" y="31"/>
                  </a:cubicBezTo>
                  <a:cubicBezTo>
                    <a:pt x="47" y="30"/>
                    <a:pt x="49" y="29"/>
                    <a:pt x="49" y="29"/>
                  </a:cubicBezTo>
                  <a:cubicBezTo>
                    <a:pt x="49" y="29"/>
                    <a:pt x="49" y="28"/>
                    <a:pt x="49" y="28"/>
                  </a:cubicBezTo>
                  <a:cubicBezTo>
                    <a:pt x="49" y="27"/>
                    <a:pt x="49" y="25"/>
                    <a:pt x="49" y="25"/>
                  </a:cubicBezTo>
                  <a:cubicBezTo>
                    <a:pt x="49" y="25"/>
                    <a:pt x="50" y="24"/>
                    <a:pt x="50" y="24"/>
                  </a:cubicBezTo>
                  <a:cubicBezTo>
                    <a:pt x="51" y="25"/>
                    <a:pt x="53" y="26"/>
                    <a:pt x="53" y="26"/>
                  </a:cubicBezTo>
                  <a:cubicBezTo>
                    <a:pt x="54" y="27"/>
                    <a:pt x="60" y="29"/>
                    <a:pt x="61" y="29"/>
                  </a:cubicBezTo>
                  <a:cubicBezTo>
                    <a:pt x="62" y="29"/>
                    <a:pt x="63" y="29"/>
                    <a:pt x="62" y="28"/>
                  </a:cubicBezTo>
                  <a:cubicBezTo>
                    <a:pt x="62" y="27"/>
                    <a:pt x="62" y="27"/>
                    <a:pt x="62" y="27"/>
                  </a:cubicBezTo>
                  <a:cubicBezTo>
                    <a:pt x="62" y="26"/>
                    <a:pt x="62" y="26"/>
                    <a:pt x="62" y="26"/>
                  </a:cubicBezTo>
                  <a:cubicBezTo>
                    <a:pt x="61" y="25"/>
                    <a:pt x="60" y="24"/>
                    <a:pt x="61" y="24"/>
                  </a:cubicBezTo>
                  <a:cubicBezTo>
                    <a:pt x="61" y="23"/>
                    <a:pt x="61" y="23"/>
                    <a:pt x="61" y="23"/>
                  </a:cubicBezTo>
                  <a:cubicBezTo>
                    <a:pt x="61" y="23"/>
                    <a:pt x="62" y="22"/>
                    <a:pt x="62" y="22"/>
                  </a:cubicBezTo>
                  <a:cubicBezTo>
                    <a:pt x="63" y="22"/>
                    <a:pt x="66" y="23"/>
                    <a:pt x="66" y="23"/>
                  </a:cubicBezTo>
                  <a:cubicBezTo>
                    <a:pt x="66" y="23"/>
                    <a:pt x="67" y="23"/>
                    <a:pt x="67" y="22"/>
                  </a:cubicBezTo>
                  <a:cubicBezTo>
                    <a:pt x="67" y="22"/>
                    <a:pt x="67" y="19"/>
                    <a:pt x="67" y="17"/>
                  </a:cubicBezTo>
                  <a:cubicBezTo>
                    <a:pt x="67" y="17"/>
                    <a:pt x="67" y="17"/>
                    <a:pt x="66" y="16"/>
                  </a:cubicBezTo>
                  <a:cubicBezTo>
                    <a:pt x="66" y="14"/>
                    <a:pt x="65" y="15"/>
                    <a:pt x="64" y="16"/>
                  </a:cubicBezTo>
                  <a:cubicBezTo>
                    <a:pt x="64" y="16"/>
                    <a:pt x="63" y="17"/>
                    <a:pt x="62" y="17"/>
                  </a:cubicBezTo>
                  <a:cubicBezTo>
                    <a:pt x="62" y="18"/>
                    <a:pt x="61" y="17"/>
                    <a:pt x="61" y="17"/>
                  </a:cubicBezTo>
                  <a:cubicBezTo>
                    <a:pt x="61" y="17"/>
                    <a:pt x="55" y="14"/>
                    <a:pt x="55" y="14"/>
                  </a:cubicBezTo>
                  <a:cubicBezTo>
                    <a:pt x="55" y="14"/>
                    <a:pt x="54" y="14"/>
                    <a:pt x="54" y="1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4" name="Freeform 1035">
              <a:extLst>
                <a:ext uri="{FF2B5EF4-FFF2-40B4-BE49-F238E27FC236}">
                  <a16:creationId xmlns:a16="http://schemas.microsoft.com/office/drawing/2014/main" id="{317F09E2-2FA1-4A09-B7E2-B80E5D532A62}"/>
                </a:ext>
              </a:extLst>
            </p:cNvPr>
            <p:cNvSpPr>
              <a:spLocks/>
            </p:cNvSpPr>
            <p:nvPr/>
          </p:nvSpPr>
          <p:spPr bwMode="auto">
            <a:xfrm>
              <a:off x="3826" y="1691"/>
              <a:ext cx="80" cy="67"/>
            </a:xfrm>
            <a:custGeom>
              <a:avLst/>
              <a:gdLst>
                <a:gd name="T0" fmla="*/ 52 w 58"/>
                <a:gd name="T1" fmla="*/ 31 h 49"/>
                <a:gd name="T2" fmla="*/ 55 w 58"/>
                <a:gd name="T3" fmla="*/ 30 h 49"/>
                <a:gd name="T4" fmla="*/ 56 w 58"/>
                <a:gd name="T5" fmla="*/ 29 h 49"/>
                <a:gd name="T6" fmla="*/ 55 w 58"/>
                <a:gd name="T7" fmla="*/ 27 h 49"/>
                <a:gd name="T8" fmla="*/ 52 w 58"/>
                <a:gd name="T9" fmla="*/ 23 h 49"/>
                <a:gd name="T10" fmla="*/ 54 w 58"/>
                <a:gd name="T11" fmla="*/ 24 h 49"/>
                <a:gd name="T12" fmla="*/ 58 w 58"/>
                <a:gd name="T13" fmla="*/ 23 h 49"/>
                <a:gd name="T14" fmla="*/ 57 w 58"/>
                <a:gd name="T15" fmla="*/ 22 h 49"/>
                <a:gd name="T16" fmla="*/ 54 w 58"/>
                <a:gd name="T17" fmla="*/ 19 h 49"/>
                <a:gd name="T18" fmla="*/ 53 w 58"/>
                <a:gd name="T19" fmla="*/ 18 h 49"/>
                <a:gd name="T20" fmla="*/ 51 w 58"/>
                <a:gd name="T21" fmla="*/ 18 h 49"/>
                <a:gd name="T22" fmla="*/ 50 w 58"/>
                <a:gd name="T23" fmla="*/ 14 h 49"/>
                <a:gd name="T24" fmla="*/ 52 w 58"/>
                <a:gd name="T25" fmla="*/ 12 h 49"/>
                <a:gd name="T26" fmla="*/ 54 w 58"/>
                <a:gd name="T27" fmla="*/ 7 h 49"/>
                <a:gd name="T28" fmla="*/ 53 w 58"/>
                <a:gd name="T29" fmla="*/ 7 h 49"/>
                <a:gd name="T30" fmla="*/ 50 w 58"/>
                <a:gd name="T31" fmla="*/ 7 h 49"/>
                <a:gd name="T32" fmla="*/ 49 w 58"/>
                <a:gd name="T33" fmla="*/ 7 h 49"/>
                <a:gd name="T34" fmla="*/ 46 w 58"/>
                <a:gd name="T35" fmla="*/ 6 h 49"/>
                <a:gd name="T36" fmla="*/ 45 w 58"/>
                <a:gd name="T37" fmla="*/ 5 h 49"/>
                <a:gd name="T38" fmla="*/ 45 w 58"/>
                <a:gd name="T39" fmla="*/ 5 h 49"/>
                <a:gd name="T40" fmla="*/ 43 w 58"/>
                <a:gd name="T41" fmla="*/ 4 h 49"/>
                <a:gd name="T42" fmla="*/ 41 w 58"/>
                <a:gd name="T43" fmla="*/ 4 h 49"/>
                <a:gd name="T44" fmla="*/ 40 w 58"/>
                <a:gd name="T45" fmla="*/ 4 h 49"/>
                <a:gd name="T46" fmla="*/ 21 w 58"/>
                <a:gd name="T47" fmla="*/ 2 h 49"/>
                <a:gd name="T48" fmla="*/ 18 w 58"/>
                <a:gd name="T49" fmla="*/ 0 h 49"/>
                <a:gd name="T50" fmla="*/ 17 w 58"/>
                <a:gd name="T51" fmla="*/ 0 h 49"/>
                <a:gd name="T52" fmla="*/ 16 w 58"/>
                <a:gd name="T53" fmla="*/ 1 h 49"/>
                <a:gd name="T54" fmla="*/ 15 w 58"/>
                <a:gd name="T55" fmla="*/ 1 h 49"/>
                <a:gd name="T56" fmla="*/ 10 w 58"/>
                <a:gd name="T57" fmla="*/ 4 h 49"/>
                <a:gd name="T58" fmla="*/ 9 w 58"/>
                <a:gd name="T59" fmla="*/ 4 h 49"/>
                <a:gd name="T60" fmla="*/ 6 w 58"/>
                <a:gd name="T61" fmla="*/ 2 h 49"/>
                <a:gd name="T62" fmla="*/ 2 w 58"/>
                <a:gd name="T63" fmla="*/ 1 h 49"/>
                <a:gd name="T64" fmla="*/ 1 w 58"/>
                <a:gd name="T65" fmla="*/ 2 h 49"/>
                <a:gd name="T66" fmla="*/ 1 w 58"/>
                <a:gd name="T67" fmla="*/ 4 h 49"/>
                <a:gd name="T68" fmla="*/ 1 w 58"/>
                <a:gd name="T69" fmla="*/ 7 h 49"/>
                <a:gd name="T70" fmla="*/ 2 w 58"/>
                <a:gd name="T71" fmla="*/ 10 h 49"/>
                <a:gd name="T72" fmla="*/ 5 w 58"/>
                <a:gd name="T73" fmla="*/ 12 h 49"/>
                <a:gd name="T74" fmla="*/ 8 w 58"/>
                <a:gd name="T75" fmla="*/ 19 h 49"/>
                <a:gd name="T76" fmla="*/ 9 w 58"/>
                <a:gd name="T77" fmla="*/ 20 h 49"/>
                <a:gd name="T78" fmla="*/ 14 w 58"/>
                <a:gd name="T79" fmla="*/ 25 h 49"/>
                <a:gd name="T80" fmla="*/ 23 w 58"/>
                <a:gd name="T81" fmla="*/ 33 h 49"/>
                <a:gd name="T82" fmla="*/ 26 w 58"/>
                <a:gd name="T83" fmla="*/ 38 h 49"/>
                <a:gd name="T84" fmla="*/ 29 w 58"/>
                <a:gd name="T85" fmla="*/ 41 h 49"/>
                <a:gd name="T86" fmla="*/ 28 w 58"/>
                <a:gd name="T87" fmla="*/ 42 h 49"/>
                <a:gd name="T88" fmla="*/ 29 w 58"/>
                <a:gd name="T89" fmla="*/ 43 h 49"/>
                <a:gd name="T90" fmla="*/ 40 w 58"/>
                <a:gd name="T91" fmla="*/ 49 h 49"/>
                <a:gd name="T92" fmla="*/ 41 w 58"/>
                <a:gd name="T93" fmla="*/ 49 h 49"/>
                <a:gd name="T94" fmla="*/ 42 w 58"/>
                <a:gd name="T95" fmla="*/ 48 h 49"/>
                <a:gd name="T96" fmla="*/ 42 w 58"/>
                <a:gd name="T97" fmla="*/ 45 h 49"/>
                <a:gd name="T98" fmla="*/ 41 w 58"/>
                <a:gd name="T99" fmla="*/ 41 h 49"/>
                <a:gd name="T100" fmla="*/ 44 w 58"/>
                <a:gd name="T101" fmla="*/ 37 h 49"/>
                <a:gd name="T102" fmla="*/ 46 w 58"/>
                <a:gd name="T103" fmla="*/ 35 h 49"/>
                <a:gd name="T104" fmla="*/ 48 w 58"/>
                <a:gd name="T105" fmla="*/ 35 h 49"/>
                <a:gd name="T106" fmla="*/ 49 w 58"/>
                <a:gd name="T107" fmla="*/ 36 h 49"/>
                <a:gd name="T108" fmla="*/ 50 w 58"/>
                <a:gd name="T109" fmla="*/ 35 h 49"/>
                <a:gd name="T110" fmla="*/ 48 w 58"/>
                <a:gd name="T111" fmla="*/ 32 h 49"/>
                <a:gd name="T112" fmla="*/ 49 w 58"/>
                <a:gd name="T113" fmla="*/ 31 h 49"/>
                <a:gd name="T114" fmla="*/ 49 w 58"/>
                <a:gd name="T115" fmla="*/ 32 h 49"/>
                <a:gd name="T116" fmla="*/ 50 w 58"/>
                <a:gd name="T117" fmla="*/ 32 h 49"/>
                <a:gd name="T118" fmla="*/ 52 w 58"/>
                <a:gd name="T119" fmla="*/ 32 h 49"/>
                <a:gd name="T120" fmla="*/ 52 w 58"/>
                <a:gd name="T121"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 h="49">
                  <a:moveTo>
                    <a:pt x="52" y="31"/>
                  </a:moveTo>
                  <a:cubicBezTo>
                    <a:pt x="53" y="31"/>
                    <a:pt x="54" y="30"/>
                    <a:pt x="55" y="30"/>
                  </a:cubicBezTo>
                  <a:cubicBezTo>
                    <a:pt x="55" y="30"/>
                    <a:pt x="56" y="29"/>
                    <a:pt x="56" y="29"/>
                  </a:cubicBezTo>
                  <a:cubicBezTo>
                    <a:pt x="56" y="28"/>
                    <a:pt x="56" y="28"/>
                    <a:pt x="55" y="27"/>
                  </a:cubicBezTo>
                  <a:cubicBezTo>
                    <a:pt x="55" y="27"/>
                    <a:pt x="53" y="24"/>
                    <a:pt x="52" y="23"/>
                  </a:cubicBezTo>
                  <a:cubicBezTo>
                    <a:pt x="52" y="22"/>
                    <a:pt x="54" y="24"/>
                    <a:pt x="54" y="24"/>
                  </a:cubicBezTo>
                  <a:cubicBezTo>
                    <a:pt x="55" y="24"/>
                    <a:pt x="57" y="24"/>
                    <a:pt x="58" y="23"/>
                  </a:cubicBezTo>
                  <a:cubicBezTo>
                    <a:pt x="58" y="22"/>
                    <a:pt x="57" y="22"/>
                    <a:pt x="57" y="22"/>
                  </a:cubicBezTo>
                  <a:cubicBezTo>
                    <a:pt x="56" y="22"/>
                    <a:pt x="54" y="19"/>
                    <a:pt x="54" y="19"/>
                  </a:cubicBezTo>
                  <a:cubicBezTo>
                    <a:pt x="54" y="18"/>
                    <a:pt x="53" y="18"/>
                    <a:pt x="53" y="18"/>
                  </a:cubicBezTo>
                  <a:cubicBezTo>
                    <a:pt x="52" y="19"/>
                    <a:pt x="52" y="18"/>
                    <a:pt x="51" y="18"/>
                  </a:cubicBezTo>
                  <a:cubicBezTo>
                    <a:pt x="51" y="17"/>
                    <a:pt x="50" y="15"/>
                    <a:pt x="50" y="14"/>
                  </a:cubicBezTo>
                  <a:cubicBezTo>
                    <a:pt x="51" y="13"/>
                    <a:pt x="52" y="12"/>
                    <a:pt x="52" y="12"/>
                  </a:cubicBezTo>
                  <a:cubicBezTo>
                    <a:pt x="52" y="11"/>
                    <a:pt x="53" y="8"/>
                    <a:pt x="54" y="7"/>
                  </a:cubicBezTo>
                  <a:cubicBezTo>
                    <a:pt x="54" y="6"/>
                    <a:pt x="53" y="7"/>
                    <a:pt x="53" y="7"/>
                  </a:cubicBezTo>
                  <a:cubicBezTo>
                    <a:pt x="53" y="7"/>
                    <a:pt x="51" y="7"/>
                    <a:pt x="50" y="7"/>
                  </a:cubicBezTo>
                  <a:cubicBezTo>
                    <a:pt x="50" y="7"/>
                    <a:pt x="50" y="7"/>
                    <a:pt x="49" y="7"/>
                  </a:cubicBezTo>
                  <a:cubicBezTo>
                    <a:pt x="48" y="7"/>
                    <a:pt x="46" y="6"/>
                    <a:pt x="46" y="6"/>
                  </a:cubicBezTo>
                  <a:cubicBezTo>
                    <a:pt x="45" y="6"/>
                    <a:pt x="45" y="6"/>
                    <a:pt x="45" y="5"/>
                  </a:cubicBezTo>
                  <a:cubicBezTo>
                    <a:pt x="46" y="5"/>
                    <a:pt x="45" y="5"/>
                    <a:pt x="45" y="5"/>
                  </a:cubicBezTo>
                  <a:cubicBezTo>
                    <a:pt x="44" y="5"/>
                    <a:pt x="44" y="4"/>
                    <a:pt x="43" y="4"/>
                  </a:cubicBezTo>
                  <a:cubicBezTo>
                    <a:pt x="42" y="3"/>
                    <a:pt x="42" y="3"/>
                    <a:pt x="41" y="4"/>
                  </a:cubicBezTo>
                  <a:cubicBezTo>
                    <a:pt x="41" y="4"/>
                    <a:pt x="40" y="4"/>
                    <a:pt x="40" y="4"/>
                  </a:cubicBezTo>
                  <a:cubicBezTo>
                    <a:pt x="40" y="4"/>
                    <a:pt x="22" y="2"/>
                    <a:pt x="21" y="2"/>
                  </a:cubicBezTo>
                  <a:cubicBezTo>
                    <a:pt x="21" y="2"/>
                    <a:pt x="19" y="1"/>
                    <a:pt x="18" y="0"/>
                  </a:cubicBezTo>
                  <a:cubicBezTo>
                    <a:pt x="18" y="0"/>
                    <a:pt x="17" y="0"/>
                    <a:pt x="17" y="0"/>
                  </a:cubicBezTo>
                  <a:cubicBezTo>
                    <a:pt x="17" y="1"/>
                    <a:pt x="16" y="1"/>
                    <a:pt x="16" y="1"/>
                  </a:cubicBezTo>
                  <a:cubicBezTo>
                    <a:pt x="15" y="1"/>
                    <a:pt x="15" y="1"/>
                    <a:pt x="15" y="1"/>
                  </a:cubicBezTo>
                  <a:cubicBezTo>
                    <a:pt x="11" y="1"/>
                    <a:pt x="10" y="4"/>
                    <a:pt x="10" y="4"/>
                  </a:cubicBezTo>
                  <a:cubicBezTo>
                    <a:pt x="9" y="5"/>
                    <a:pt x="9" y="4"/>
                    <a:pt x="9" y="4"/>
                  </a:cubicBezTo>
                  <a:cubicBezTo>
                    <a:pt x="9" y="4"/>
                    <a:pt x="6" y="2"/>
                    <a:pt x="6" y="2"/>
                  </a:cubicBezTo>
                  <a:cubicBezTo>
                    <a:pt x="5" y="1"/>
                    <a:pt x="3" y="1"/>
                    <a:pt x="2" y="1"/>
                  </a:cubicBezTo>
                  <a:cubicBezTo>
                    <a:pt x="1" y="1"/>
                    <a:pt x="1" y="2"/>
                    <a:pt x="1" y="2"/>
                  </a:cubicBezTo>
                  <a:cubicBezTo>
                    <a:pt x="1" y="2"/>
                    <a:pt x="1" y="3"/>
                    <a:pt x="1" y="4"/>
                  </a:cubicBezTo>
                  <a:cubicBezTo>
                    <a:pt x="1" y="5"/>
                    <a:pt x="1" y="5"/>
                    <a:pt x="1" y="7"/>
                  </a:cubicBezTo>
                  <a:cubicBezTo>
                    <a:pt x="0" y="8"/>
                    <a:pt x="1" y="9"/>
                    <a:pt x="2" y="10"/>
                  </a:cubicBezTo>
                  <a:cubicBezTo>
                    <a:pt x="3" y="11"/>
                    <a:pt x="4" y="11"/>
                    <a:pt x="5" y="12"/>
                  </a:cubicBezTo>
                  <a:cubicBezTo>
                    <a:pt x="6" y="13"/>
                    <a:pt x="7" y="18"/>
                    <a:pt x="8" y="19"/>
                  </a:cubicBezTo>
                  <a:cubicBezTo>
                    <a:pt x="8" y="20"/>
                    <a:pt x="8" y="20"/>
                    <a:pt x="9" y="20"/>
                  </a:cubicBezTo>
                  <a:cubicBezTo>
                    <a:pt x="9" y="21"/>
                    <a:pt x="14" y="25"/>
                    <a:pt x="14" y="25"/>
                  </a:cubicBezTo>
                  <a:cubicBezTo>
                    <a:pt x="15" y="26"/>
                    <a:pt x="22" y="31"/>
                    <a:pt x="23" y="33"/>
                  </a:cubicBezTo>
                  <a:cubicBezTo>
                    <a:pt x="24" y="34"/>
                    <a:pt x="25" y="37"/>
                    <a:pt x="26" y="38"/>
                  </a:cubicBezTo>
                  <a:cubicBezTo>
                    <a:pt x="26" y="39"/>
                    <a:pt x="27" y="39"/>
                    <a:pt x="29" y="41"/>
                  </a:cubicBezTo>
                  <a:cubicBezTo>
                    <a:pt x="30" y="42"/>
                    <a:pt x="29" y="42"/>
                    <a:pt x="28" y="42"/>
                  </a:cubicBezTo>
                  <a:cubicBezTo>
                    <a:pt x="28" y="43"/>
                    <a:pt x="29" y="43"/>
                    <a:pt x="29" y="43"/>
                  </a:cubicBezTo>
                  <a:cubicBezTo>
                    <a:pt x="40" y="49"/>
                    <a:pt x="40" y="49"/>
                    <a:pt x="40" y="49"/>
                  </a:cubicBezTo>
                  <a:cubicBezTo>
                    <a:pt x="40" y="48"/>
                    <a:pt x="40" y="48"/>
                    <a:pt x="41" y="49"/>
                  </a:cubicBezTo>
                  <a:cubicBezTo>
                    <a:pt x="41" y="49"/>
                    <a:pt x="41" y="48"/>
                    <a:pt x="42" y="48"/>
                  </a:cubicBezTo>
                  <a:cubicBezTo>
                    <a:pt x="42" y="48"/>
                    <a:pt x="42" y="46"/>
                    <a:pt x="42" y="45"/>
                  </a:cubicBezTo>
                  <a:cubicBezTo>
                    <a:pt x="42" y="44"/>
                    <a:pt x="41" y="43"/>
                    <a:pt x="41" y="41"/>
                  </a:cubicBezTo>
                  <a:cubicBezTo>
                    <a:pt x="41" y="40"/>
                    <a:pt x="43" y="38"/>
                    <a:pt x="44" y="37"/>
                  </a:cubicBezTo>
                  <a:cubicBezTo>
                    <a:pt x="45" y="37"/>
                    <a:pt x="45" y="36"/>
                    <a:pt x="46" y="35"/>
                  </a:cubicBezTo>
                  <a:cubicBezTo>
                    <a:pt x="47" y="34"/>
                    <a:pt x="48" y="35"/>
                    <a:pt x="48" y="35"/>
                  </a:cubicBezTo>
                  <a:cubicBezTo>
                    <a:pt x="48" y="35"/>
                    <a:pt x="49" y="36"/>
                    <a:pt x="49" y="36"/>
                  </a:cubicBezTo>
                  <a:cubicBezTo>
                    <a:pt x="50" y="36"/>
                    <a:pt x="50" y="36"/>
                    <a:pt x="50" y="35"/>
                  </a:cubicBezTo>
                  <a:cubicBezTo>
                    <a:pt x="49" y="34"/>
                    <a:pt x="48" y="33"/>
                    <a:pt x="48" y="32"/>
                  </a:cubicBezTo>
                  <a:cubicBezTo>
                    <a:pt x="48" y="32"/>
                    <a:pt x="48" y="32"/>
                    <a:pt x="49" y="31"/>
                  </a:cubicBezTo>
                  <a:cubicBezTo>
                    <a:pt x="49" y="31"/>
                    <a:pt x="49" y="31"/>
                    <a:pt x="49" y="32"/>
                  </a:cubicBezTo>
                  <a:cubicBezTo>
                    <a:pt x="49" y="32"/>
                    <a:pt x="50" y="32"/>
                    <a:pt x="50" y="32"/>
                  </a:cubicBezTo>
                  <a:cubicBezTo>
                    <a:pt x="50" y="32"/>
                    <a:pt x="51" y="32"/>
                    <a:pt x="52" y="32"/>
                  </a:cubicBezTo>
                  <a:cubicBezTo>
                    <a:pt x="52" y="32"/>
                    <a:pt x="52" y="32"/>
                    <a:pt x="52" y="3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5" name="Freeform 1036">
              <a:extLst>
                <a:ext uri="{FF2B5EF4-FFF2-40B4-BE49-F238E27FC236}">
                  <a16:creationId xmlns:a16="http://schemas.microsoft.com/office/drawing/2014/main" id="{8284DBED-10FE-417C-A34D-37D8414AA901}"/>
                </a:ext>
              </a:extLst>
            </p:cNvPr>
            <p:cNvSpPr>
              <a:spLocks/>
            </p:cNvSpPr>
            <p:nvPr/>
          </p:nvSpPr>
          <p:spPr bwMode="auto">
            <a:xfrm>
              <a:off x="3834" y="1606"/>
              <a:ext cx="138" cy="73"/>
            </a:xfrm>
            <a:custGeom>
              <a:avLst/>
              <a:gdLst>
                <a:gd name="T0" fmla="*/ 15 w 100"/>
                <a:gd name="T1" fmla="*/ 12 h 53"/>
                <a:gd name="T2" fmla="*/ 14 w 100"/>
                <a:gd name="T3" fmla="*/ 17 h 53"/>
                <a:gd name="T4" fmla="*/ 10 w 100"/>
                <a:gd name="T5" fmla="*/ 17 h 53"/>
                <a:gd name="T6" fmla="*/ 8 w 100"/>
                <a:gd name="T7" fmla="*/ 16 h 53"/>
                <a:gd name="T8" fmla="*/ 6 w 100"/>
                <a:gd name="T9" fmla="*/ 16 h 53"/>
                <a:gd name="T10" fmla="*/ 5 w 100"/>
                <a:gd name="T11" fmla="*/ 18 h 53"/>
                <a:gd name="T12" fmla="*/ 8 w 100"/>
                <a:gd name="T13" fmla="*/ 20 h 53"/>
                <a:gd name="T14" fmla="*/ 7 w 100"/>
                <a:gd name="T15" fmla="*/ 22 h 53"/>
                <a:gd name="T16" fmla="*/ 5 w 100"/>
                <a:gd name="T17" fmla="*/ 23 h 53"/>
                <a:gd name="T18" fmla="*/ 6 w 100"/>
                <a:gd name="T19" fmla="*/ 29 h 53"/>
                <a:gd name="T20" fmla="*/ 3 w 100"/>
                <a:gd name="T21" fmla="*/ 29 h 53"/>
                <a:gd name="T22" fmla="*/ 1 w 100"/>
                <a:gd name="T23" fmla="*/ 31 h 53"/>
                <a:gd name="T24" fmla="*/ 1 w 100"/>
                <a:gd name="T25" fmla="*/ 32 h 53"/>
                <a:gd name="T26" fmla="*/ 3 w 100"/>
                <a:gd name="T27" fmla="*/ 34 h 53"/>
                <a:gd name="T28" fmla="*/ 5 w 100"/>
                <a:gd name="T29" fmla="*/ 37 h 53"/>
                <a:gd name="T30" fmla="*/ 9 w 100"/>
                <a:gd name="T31" fmla="*/ 40 h 53"/>
                <a:gd name="T32" fmla="*/ 11 w 100"/>
                <a:gd name="T33" fmla="*/ 42 h 53"/>
                <a:gd name="T34" fmla="*/ 18 w 100"/>
                <a:gd name="T35" fmla="*/ 49 h 53"/>
                <a:gd name="T36" fmla="*/ 24 w 100"/>
                <a:gd name="T37" fmla="*/ 52 h 53"/>
                <a:gd name="T38" fmla="*/ 31 w 100"/>
                <a:gd name="T39" fmla="*/ 53 h 53"/>
                <a:gd name="T40" fmla="*/ 41 w 100"/>
                <a:gd name="T41" fmla="*/ 50 h 53"/>
                <a:gd name="T42" fmla="*/ 55 w 100"/>
                <a:gd name="T43" fmla="*/ 45 h 53"/>
                <a:gd name="T44" fmla="*/ 61 w 100"/>
                <a:gd name="T45" fmla="*/ 46 h 53"/>
                <a:gd name="T46" fmla="*/ 68 w 100"/>
                <a:gd name="T47" fmla="*/ 46 h 53"/>
                <a:gd name="T48" fmla="*/ 69 w 100"/>
                <a:gd name="T49" fmla="*/ 44 h 53"/>
                <a:gd name="T50" fmla="*/ 72 w 100"/>
                <a:gd name="T51" fmla="*/ 44 h 53"/>
                <a:gd name="T52" fmla="*/ 76 w 100"/>
                <a:gd name="T53" fmla="*/ 42 h 53"/>
                <a:gd name="T54" fmla="*/ 79 w 100"/>
                <a:gd name="T55" fmla="*/ 36 h 53"/>
                <a:gd name="T56" fmla="*/ 82 w 100"/>
                <a:gd name="T57" fmla="*/ 30 h 53"/>
                <a:gd name="T58" fmla="*/ 90 w 100"/>
                <a:gd name="T59" fmla="*/ 19 h 53"/>
                <a:gd name="T60" fmla="*/ 90 w 100"/>
                <a:gd name="T61" fmla="*/ 3 h 53"/>
                <a:gd name="T62" fmla="*/ 86 w 100"/>
                <a:gd name="T63" fmla="*/ 4 h 53"/>
                <a:gd name="T64" fmla="*/ 79 w 100"/>
                <a:gd name="T65" fmla="*/ 1 h 53"/>
                <a:gd name="T66" fmla="*/ 69 w 100"/>
                <a:gd name="T67" fmla="*/ 0 h 53"/>
                <a:gd name="T68" fmla="*/ 64 w 100"/>
                <a:gd name="T69" fmla="*/ 2 h 53"/>
                <a:gd name="T70" fmla="*/ 59 w 100"/>
                <a:gd name="T71" fmla="*/ 7 h 53"/>
                <a:gd name="T72" fmla="*/ 55 w 100"/>
                <a:gd name="T73" fmla="*/ 8 h 53"/>
                <a:gd name="T74" fmla="*/ 50 w 100"/>
                <a:gd name="T75" fmla="*/ 7 h 53"/>
                <a:gd name="T76" fmla="*/ 40 w 100"/>
                <a:gd name="T77" fmla="*/ 11 h 53"/>
                <a:gd name="T78" fmla="*/ 40 w 100"/>
                <a:gd name="T79" fmla="*/ 14 h 53"/>
                <a:gd name="T80" fmla="*/ 37 w 100"/>
                <a:gd name="T81" fmla="*/ 15 h 53"/>
                <a:gd name="T82" fmla="*/ 25 w 100"/>
                <a:gd name="T83" fmla="*/ 16 h 53"/>
                <a:gd name="T84" fmla="*/ 19 w 100"/>
                <a:gd name="T85" fmla="*/ 12 h 53"/>
                <a:gd name="T86" fmla="*/ 16 w 100"/>
                <a:gd name="T8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0" h="53">
                  <a:moveTo>
                    <a:pt x="15" y="11"/>
                  </a:moveTo>
                  <a:cubicBezTo>
                    <a:pt x="15" y="11"/>
                    <a:pt x="15" y="11"/>
                    <a:pt x="15" y="12"/>
                  </a:cubicBezTo>
                  <a:cubicBezTo>
                    <a:pt x="15" y="12"/>
                    <a:pt x="14" y="15"/>
                    <a:pt x="14" y="16"/>
                  </a:cubicBezTo>
                  <a:cubicBezTo>
                    <a:pt x="14" y="16"/>
                    <a:pt x="14" y="17"/>
                    <a:pt x="14" y="17"/>
                  </a:cubicBezTo>
                  <a:cubicBezTo>
                    <a:pt x="14" y="17"/>
                    <a:pt x="13" y="17"/>
                    <a:pt x="12" y="17"/>
                  </a:cubicBezTo>
                  <a:cubicBezTo>
                    <a:pt x="12" y="17"/>
                    <a:pt x="10" y="17"/>
                    <a:pt x="10" y="17"/>
                  </a:cubicBezTo>
                  <a:cubicBezTo>
                    <a:pt x="10" y="17"/>
                    <a:pt x="9" y="17"/>
                    <a:pt x="9" y="16"/>
                  </a:cubicBezTo>
                  <a:cubicBezTo>
                    <a:pt x="9" y="16"/>
                    <a:pt x="9" y="16"/>
                    <a:pt x="8" y="16"/>
                  </a:cubicBezTo>
                  <a:cubicBezTo>
                    <a:pt x="8" y="16"/>
                    <a:pt x="7" y="16"/>
                    <a:pt x="7" y="16"/>
                  </a:cubicBezTo>
                  <a:cubicBezTo>
                    <a:pt x="6" y="16"/>
                    <a:pt x="6" y="16"/>
                    <a:pt x="6" y="16"/>
                  </a:cubicBezTo>
                  <a:cubicBezTo>
                    <a:pt x="6" y="16"/>
                    <a:pt x="6" y="16"/>
                    <a:pt x="5" y="17"/>
                  </a:cubicBezTo>
                  <a:cubicBezTo>
                    <a:pt x="4" y="17"/>
                    <a:pt x="5" y="18"/>
                    <a:pt x="5" y="18"/>
                  </a:cubicBezTo>
                  <a:cubicBezTo>
                    <a:pt x="5" y="18"/>
                    <a:pt x="6" y="18"/>
                    <a:pt x="6" y="18"/>
                  </a:cubicBezTo>
                  <a:cubicBezTo>
                    <a:pt x="6" y="18"/>
                    <a:pt x="7" y="19"/>
                    <a:pt x="8" y="20"/>
                  </a:cubicBezTo>
                  <a:cubicBezTo>
                    <a:pt x="8" y="20"/>
                    <a:pt x="8" y="20"/>
                    <a:pt x="8" y="21"/>
                  </a:cubicBezTo>
                  <a:cubicBezTo>
                    <a:pt x="8" y="21"/>
                    <a:pt x="7" y="22"/>
                    <a:pt x="7" y="22"/>
                  </a:cubicBezTo>
                  <a:cubicBezTo>
                    <a:pt x="7" y="22"/>
                    <a:pt x="6" y="22"/>
                    <a:pt x="5" y="23"/>
                  </a:cubicBezTo>
                  <a:cubicBezTo>
                    <a:pt x="5" y="23"/>
                    <a:pt x="5" y="23"/>
                    <a:pt x="5" y="23"/>
                  </a:cubicBezTo>
                  <a:cubicBezTo>
                    <a:pt x="5" y="23"/>
                    <a:pt x="5" y="25"/>
                    <a:pt x="5" y="26"/>
                  </a:cubicBezTo>
                  <a:cubicBezTo>
                    <a:pt x="5" y="27"/>
                    <a:pt x="5" y="28"/>
                    <a:pt x="6" y="29"/>
                  </a:cubicBezTo>
                  <a:cubicBezTo>
                    <a:pt x="6" y="29"/>
                    <a:pt x="5" y="30"/>
                    <a:pt x="5" y="30"/>
                  </a:cubicBezTo>
                  <a:cubicBezTo>
                    <a:pt x="5" y="30"/>
                    <a:pt x="3" y="29"/>
                    <a:pt x="3" y="29"/>
                  </a:cubicBezTo>
                  <a:cubicBezTo>
                    <a:pt x="3" y="29"/>
                    <a:pt x="2" y="30"/>
                    <a:pt x="2" y="30"/>
                  </a:cubicBezTo>
                  <a:cubicBezTo>
                    <a:pt x="2" y="30"/>
                    <a:pt x="1" y="31"/>
                    <a:pt x="1" y="31"/>
                  </a:cubicBezTo>
                  <a:cubicBezTo>
                    <a:pt x="0" y="32"/>
                    <a:pt x="0" y="32"/>
                    <a:pt x="0" y="32"/>
                  </a:cubicBezTo>
                  <a:cubicBezTo>
                    <a:pt x="0" y="32"/>
                    <a:pt x="1" y="32"/>
                    <a:pt x="1" y="32"/>
                  </a:cubicBezTo>
                  <a:cubicBezTo>
                    <a:pt x="1" y="32"/>
                    <a:pt x="3" y="32"/>
                    <a:pt x="3" y="33"/>
                  </a:cubicBezTo>
                  <a:cubicBezTo>
                    <a:pt x="3" y="34"/>
                    <a:pt x="3" y="34"/>
                    <a:pt x="3" y="34"/>
                  </a:cubicBezTo>
                  <a:cubicBezTo>
                    <a:pt x="4" y="35"/>
                    <a:pt x="4" y="36"/>
                    <a:pt x="4" y="36"/>
                  </a:cubicBezTo>
                  <a:cubicBezTo>
                    <a:pt x="4" y="36"/>
                    <a:pt x="4" y="37"/>
                    <a:pt x="5" y="37"/>
                  </a:cubicBezTo>
                  <a:cubicBezTo>
                    <a:pt x="5" y="38"/>
                    <a:pt x="6" y="39"/>
                    <a:pt x="7" y="39"/>
                  </a:cubicBezTo>
                  <a:cubicBezTo>
                    <a:pt x="7" y="40"/>
                    <a:pt x="8" y="40"/>
                    <a:pt x="9" y="40"/>
                  </a:cubicBezTo>
                  <a:cubicBezTo>
                    <a:pt x="10" y="41"/>
                    <a:pt x="11" y="42"/>
                    <a:pt x="11" y="42"/>
                  </a:cubicBezTo>
                  <a:cubicBezTo>
                    <a:pt x="11" y="42"/>
                    <a:pt x="11" y="42"/>
                    <a:pt x="11" y="42"/>
                  </a:cubicBezTo>
                  <a:cubicBezTo>
                    <a:pt x="11" y="43"/>
                    <a:pt x="12" y="44"/>
                    <a:pt x="12" y="44"/>
                  </a:cubicBezTo>
                  <a:cubicBezTo>
                    <a:pt x="12" y="44"/>
                    <a:pt x="17" y="49"/>
                    <a:pt x="18" y="49"/>
                  </a:cubicBezTo>
                  <a:cubicBezTo>
                    <a:pt x="19" y="49"/>
                    <a:pt x="21" y="50"/>
                    <a:pt x="21" y="50"/>
                  </a:cubicBezTo>
                  <a:cubicBezTo>
                    <a:pt x="22" y="51"/>
                    <a:pt x="24" y="52"/>
                    <a:pt x="24" y="52"/>
                  </a:cubicBezTo>
                  <a:cubicBezTo>
                    <a:pt x="25" y="52"/>
                    <a:pt x="27" y="52"/>
                    <a:pt x="27" y="52"/>
                  </a:cubicBezTo>
                  <a:cubicBezTo>
                    <a:pt x="28" y="52"/>
                    <a:pt x="31" y="53"/>
                    <a:pt x="31" y="53"/>
                  </a:cubicBezTo>
                  <a:cubicBezTo>
                    <a:pt x="31" y="53"/>
                    <a:pt x="32" y="53"/>
                    <a:pt x="33" y="53"/>
                  </a:cubicBezTo>
                  <a:cubicBezTo>
                    <a:pt x="33" y="53"/>
                    <a:pt x="37" y="51"/>
                    <a:pt x="41" y="50"/>
                  </a:cubicBezTo>
                  <a:cubicBezTo>
                    <a:pt x="46" y="48"/>
                    <a:pt x="52" y="46"/>
                    <a:pt x="52" y="46"/>
                  </a:cubicBezTo>
                  <a:cubicBezTo>
                    <a:pt x="53" y="45"/>
                    <a:pt x="54" y="45"/>
                    <a:pt x="55" y="45"/>
                  </a:cubicBezTo>
                  <a:cubicBezTo>
                    <a:pt x="55" y="45"/>
                    <a:pt x="58" y="45"/>
                    <a:pt x="59" y="46"/>
                  </a:cubicBezTo>
                  <a:cubicBezTo>
                    <a:pt x="59" y="46"/>
                    <a:pt x="60" y="45"/>
                    <a:pt x="61" y="46"/>
                  </a:cubicBezTo>
                  <a:cubicBezTo>
                    <a:pt x="61" y="46"/>
                    <a:pt x="61" y="46"/>
                    <a:pt x="62" y="47"/>
                  </a:cubicBezTo>
                  <a:cubicBezTo>
                    <a:pt x="63" y="46"/>
                    <a:pt x="68" y="46"/>
                    <a:pt x="68" y="46"/>
                  </a:cubicBezTo>
                  <a:cubicBezTo>
                    <a:pt x="68" y="45"/>
                    <a:pt x="68" y="45"/>
                    <a:pt x="68" y="45"/>
                  </a:cubicBezTo>
                  <a:cubicBezTo>
                    <a:pt x="68" y="45"/>
                    <a:pt x="69" y="44"/>
                    <a:pt x="69" y="44"/>
                  </a:cubicBezTo>
                  <a:cubicBezTo>
                    <a:pt x="69" y="43"/>
                    <a:pt x="70" y="44"/>
                    <a:pt x="70" y="44"/>
                  </a:cubicBezTo>
                  <a:cubicBezTo>
                    <a:pt x="70" y="44"/>
                    <a:pt x="71" y="44"/>
                    <a:pt x="72" y="44"/>
                  </a:cubicBezTo>
                  <a:cubicBezTo>
                    <a:pt x="74" y="43"/>
                    <a:pt x="75" y="43"/>
                    <a:pt x="75" y="43"/>
                  </a:cubicBezTo>
                  <a:cubicBezTo>
                    <a:pt x="75" y="42"/>
                    <a:pt x="75" y="42"/>
                    <a:pt x="76" y="42"/>
                  </a:cubicBezTo>
                  <a:cubicBezTo>
                    <a:pt x="76" y="41"/>
                    <a:pt x="78" y="38"/>
                    <a:pt x="79" y="37"/>
                  </a:cubicBezTo>
                  <a:cubicBezTo>
                    <a:pt x="79" y="37"/>
                    <a:pt x="79" y="36"/>
                    <a:pt x="79" y="36"/>
                  </a:cubicBezTo>
                  <a:cubicBezTo>
                    <a:pt x="80" y="36"/>
                    <a:pt x="80" y="35"/>
                    <a:pt x="80" y="35"/>
                  </a:cubicBezTo>
                  <a:cubicBezTo>
                    <a:pt x="80" y="35"/>
                    <a:pt x="82" y="31"/>
                    <a:pt x="82" y="30"/>
                  </a:cubicBezTo>
                  <a:cubicBezTo>
                    <a:pt x="82" y="29"/>
                    <a:pt x="88" y="20"/>
                    <a:pt x="89" y="19"/>
                  </a:cubicBezTo>
                  <a:cubicBezTo>
                    <a:pt x="89" y="19"/>
                    <a:pt x="89" y="19"/>
                    <a:pt x="90" y="19"/>
                  </a:cubicBezTo>
                  <a:cubicBezTo>
                    <a:pt x="90" y="18"/>
                    <a:pt x="100" y="12"/>
                    <a:pt x="100" y="12"/>
                  </a:cubicBezTo>
                  <a:cubicBezTo>
                    <a:pt x="90" y="3"/>
                    <a:pt x="90" y="3"/>
                    <a:pt x="90" y="3"/>
                  </a:cubicBezTo>
                  <a:cubicBezTo>
                    <a:pt x="90" y="3"/>
                    <a:pt x="90" y="3"/>
                    <a:pt x="90" y="3"/>
                  </a:cubicBezTo>
                  <a:cubicBezTo>
                    <a:pt x="89" y="3"/>
                    <a:pt x="87" y="4"/>
                    <a:pt x="86" y="4"/>
                  </a:cubicBezTo>
                  <a:cubicBezTo>
                    <a:pt x="82" y="5"/>
                    <a:pt x="81" y="2"/>
                    <a:pt x="80" y="1"/>
                  </a:cubicBezTo>
                  <a:cubicBezTo>
                    <a:pt x="80" y="1"/>
                    <a:pt x="79" y="1"/>
                    <a:pt x="79" y="1"/>
                  </a:cubicBezTo>
                  <a:cubicBezTo>
                    <a:pt x="79" y="1"/>
                    <a:pt x="71" y="0"/>
                    <a:pt x="70" y="0"/>
                  </a:cubicBezTo>
                  <a:cubicBezTo>
                    <a:pt x="70" y="0"/>
                    <a:pt x="69" y="0"/>
                    <a:pt x="69" y="0"/>
                  </a:cubicBezTo>
                  <a:cubicBezTo>
                    <a:pt x="69" y="0"/>
                    <a:pt x="66" y="1"/>
                    <a:pt x="65" y="2"/>
                  </a:cubicBezTo>
                  <a:cubicBezTo>
                    <a:pt x="65" y="2"/>
                    <a:pt x="65" y="2"/>
                    <a:pt x="64" y="2"/>
                  </a:cubicBezTo>
                  <a:cubicBezTo>
                    <a:pt x="64" y="3"/>
                    <a:pt x="64" y="3"/>
                    <a:pt x="63" y="3"/>
                  </a:cubicBezTo>
                  <a:cubicBezTo>
                    <a:pt x="63" y="4"/>
                    <a:pt x="60" y="6"/>
                    <a:pt x="59" y="7"/>
                  </a:cubicBezTo>
                  <a:cubicBezTo>
                    <a:pt x="58" y="8"/>
                    <a:pt x="57" y="8"/>
                    <a:pt x="57" y="8"/>
                  </a:cubicBezTo>
                  <a:cubicBezTo>
                    <a:pt x="56" y="8"/>
                    <a:pt x="55" y="8"/>
                    <a:pt x="55" y="8"/>
                  </a:cubicBezTo>
                  <a:cubicBezTo>
                    <a:pt x="55" y="8"/>
                    <a:pt x="52" y="7"/>
                    <a:pt x="52" y="7"/>
                  </a:cubicBezTo>
                  <a:cubicBezTo>
                    <a:pt x="51" y="7"/>
                    <a:pt x="50" y="7"/>
                    <a:pt x="50" y="7"/>
                  </a:cubicBezTo>
                  <a:cubicBezTo>
                    <a:pt x="50" y="7"/>
                    <a:pt x="43" y="10"/>
                    <a:pt x="42" y="10"/>
                  </a:cubicBezTo>
                  <a:cubicBezTo>
                    <a:pt x="42" y="10"/>
                    <a:pt x="41" y="11"/>
                    <a:pt x="40" y="11"/>
                  </a:cubicBezTo>
                  <a:cubicBezTo>
                    <a:pt x="39" y="12"/>
                    <a:pt x="40" y="12"/>
                    <a:pt x="40" y="12"/>
                  </a:cubicBezTo>
                  <a:cubicBezTo>
                    <a:pt x="40" y="12"/>
                    <a:pt x="40" y="13"/>
                    <a:pt x="40" y="14"/>
                  </a:cubicBezTo>
                  <a:cubicBezTo>
                    <a:pt x="41" y="15"/>
                    <a:pt x="40" y="14"/>
                    <a:pt x="39" y="15"/>
                  </a:cubicBezTo>
                  <a:cubicBezTo>
                    <a:pt x="39" y="15"/>
                    <a:pt x="38" y="15"/>
                    <a:pt x="37" y="15"/>
                  </a:cubicBezTo>
                  <a:cubicBezTo>
                    <a:pt x="36" y="15"/>
                    <a:pt x="34" y="16"/>
                    <a:pt x="33" y="16"/>
                  </a:cubicBezTo>
                  <a:cubicBezTo>
                    <a:pt x="32" y="16"/>
                    <a:pt x="26" y="16"/>
                    <a:pt x="25" y="16"/>
                  </a:cubicBezTo>
                  <a:cubicBezTo>
                    <a:pt x="24" y="16"/>
                    <a:pt x="23" y="15"/>
                    <a:pt x="23" y="15"/>
                  </a:cubicBezTo>
                  <a:cubicBezTo>
                    <a:pt x="23" y="15"/>
                    <a:pt x="20" y="12"/>
                    <a:pt x="19" y="12"/>
                  </a:cubicBezTo>
                  <a:cubicBezTo>
                    <a:pt x="19" y="11"/>
                    <a:pt x="18" y="11"/>
                    <a:pt x="17" y="11"/>
                  </a:cubicBezTo>
                  <a:cubicBezTo>
                    <a:pt x="17" y="10"/>
                    <a:pt x="16" y="11"/>
                    <a:pt x="16" y="11"/>
                  </a:cubicBezTo>
                  <a:cubicBezTo>
                    <a:pt x="16" y="11"/>
                    <a:pt x="16" y="11"/>
                    <a:pt x="15"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6" name="Freeform 1037">
              <a:extLst>
                <a:ext uri="{FF2B5EF4-FFF2-40B4-BE49-F238E27FC236}">
                  <a16:creationId xmlns:a16="http://schemas.microsoft.com/office/drawing/2014/main" id="{6960F4B0-C004-4248-8D77-EC81B58E02EF}"/>
                </a:ext>
              </a:extLst>
            </p:cNvPr>
            <p:cNvSpPr>
              <a:spLocks/>
            </p:cNvSpPr>
            <p:nvPr/>
          </p:nvSpPr>
          <p:spPr bwMode="auto">
            <a:xfrm>
              <a:off x="3751" y="1540"/>
              <a:ext cx="138" cy="66"/>
            </a:xfrm>
            <a:custGeom>
              <a:avLst/>
              <a:gdLst>
                <a:gd name="T0" fmla="*/ 40 w 100"/>
                <a:gd name="T1" fmla="*/ 3 h 48"/>
                <a:gd name="T2" fmla="*/ 35 w 100"/>
                <a:gd name="T3" fmla="*/ 1 h 48"/>
                <a:gd name="T4" fmla="*/ 33 w 100"/>
                <a:gd name="T5" fmla="*/ 1 h 48"/>
                <a:gd name="T6" fmla="*/ 33 w 100"/>
                <a:gd name="T7" fmla="*/ 4 h 48"/>
                <a:gd name="T8" fmla="*/ 23 w 100"/>
                <a:gd name="T9" fmla="*/ 7 h 48"/>
                <a:gd name="T10" fmla="*/ 17 w 100"/>
                <a:gd name="T11" fmla="*/ 10 h 48"/>
                <a:gd name="T12" fmla="*/ 12 w 100"/>
                <a:gd name="T13" fmla="*/ 13 h 48"/>
                <a:gd name="T14" fmla="*/ 6 w 100"/>
                <a:gd name="T15" fmla="*/ 14 h 48"/>
                <a:gd name="T16" fmla="*/ 2 w 100"/>
                <a:gd name="T17" fmla="*/ 17 h 48"/>
                <a:gd name="T18" fmla="*/ 2 w 100"/>
                <a:gd name="T19" fmla="*/ 19 h 48"/>
                <a:gd name="T20" fmla="*/ 7 w 100"/>
                <a:gd name="T21" fmla="*/ 22 h 48"/>
                <a:gd name="T22" fmla="*/ 5 w 100"/>
                <a:gd name="T23" fmla="*/ 26 h 48"/>
                <a:gd name="T24" fmla="*/ 8 w 100"/>
                <a:gd name="T25" fmla="*/ 31 h 48"/>
                <a:gd name="T26" fmla="*/ 17 w 100"/>
                <a:gd name="T27" fmla="*/ 37 h 48"/>
                <a:gd name="T28" fmla="*/ 20 w 100"/>
                <a:gd name="T29" fmla="*/ 40 h 48"/>
                <a:gd name="T30" fmla="*/ 26 w 100"/>
                <a:gd name="T31" fmla="*/ 44 h 48"/>
                <a:gd name="T32" fmla="*/ 32 w 100"/>
                <a:gd name="T33" fmla="*/ 48 h 48"/>
                <a:gd name="T34" fmla="*/ 39 w 100"/>
                <a:gd name="T35" fmla="*/ 48 h 48"/>
                <a:gd name="T36" fmla="*/ 43 w 100"/>
                <a:gd name="T37" fmla="*/ 43 h 48"/>
                <a:gd name="T38" fmla="*/ 46 w 100"/>
                <a:gd name="T39" fmla="*/ 41 h 48"/>
                <a:gd name="T40" fmla="*/ 52 w 100"/>
                <a:gd name="T41" fmla="*/ 42 h 48"/>
                <a:gd name="T42" fmla="*/ 61 w 100"/>
                <a:gd name="T43" fmla="*/ 45 h 48"/>
                <a:gd name="T44" fmla="*/ 65 w 100"/>
                <a:gd name="T45" fmla="*/ 44 h 48"/>
                <a:gd name="T46" fmla="*/ 72 w 100"/>
                <a:gd name="T47" fmla="*/ 47 h 48"/>
                <a:gd name="T48" fmla="*/ 75 w 100"/>
                <a:gd name="T49" fmla="*/ 44 h 48"/>
                <a:gd name="T50" fmla="*/ 81 w 100"/>
                <a:gd name="T51" fmla="*/ 43 h 48"/>
                <a:gd name="T52" fmla="*/ 87 w 100"/>
                <a:gd name="T53" fmla="*/ 40 h 48"/>
                <a:gd name="T54" fmla="*/ 90 w 100"/>
                <a:gd name="T55" fmla="*/ 37 h 48"/>
                <a:gd name="T56" fmla="*/ 95 w 100"/>
                <a:gd name="T57" fmla="*/ 33 h 48"/>
                <a:gd name="T58" fmla="*/ 97 w 100"/>
                <a:gd name="T59" fmla="*/ 26 h 48"/>
                <a:gd name="T60" fmla="*/ 89 w 100"/>
                <a:gd name="T61" fmla="*/ 20 h 48"/>
                <a:gd name="T62" fmla="*/ 85 w 100"/>
                <a:gd name="T63" fmla="*/ 21 h 48"/>
                <a:gd name="T64" fmla="*/ 82 w 100"/>
                <a:gd name="T65" fmla="*/ 18 h 48"/>
                <a:gd name="T66" fmla="*/ 84 w 100"/>
                <a:gd name="T67" fmla="*/ 15 h 48"/>
                <a:gd name="T68" fmla="*/ 78 w 100"/>
                <a:gd name="T69" fmla="*/ 14 h 48"/>
                <a:gd name="T70" fmla="*/ 72 w 100"/>
                <a:gd name="T71" fmla="*/ 13 h 48"/>
                <a:gd name="T72" fmla="*/ 73 w 100"/>
                <a:gd name="T73" fmla="*/ 16 h 48"/>
                <a:gd name="T74" fmla="*/ 70 w 100"/>
                <a:gd name="T75" fmla="*/ 17 h 48"/>
                <a:gd name="T76" fmla="*/ 62 w 100"/>
                <a:gd name="T77" fmla="*/ 14 h 48"/>
                <a:gd name="T78" fmla="*/ 62 w 100"/>
                <a:gd name="T79" fmla="*/ 11 h 48"/>
                <a:gd name="T80" fmla="*/ 63 w 100"/>
                <a:gd name="T81" fmla="*/ 8 h 48"/>
                <a:gd name="T82" fmla="*/ 58 w 100"/>
                <a:gd name="T83" fmla="*/ 7 h 48"/>
                <a:gd name="T84" fmla="*/ 49 w 100"/>
                <a:gd name="T85" fmla="*/ 5 h 48"/>
                <a:gd name="T86" fmla="*/ 43 w 100"/>
                <a:gd name="T87" fmla="*/ 1 h 48"/>
                <a:gd name="T88" fmla="*/ 41 w 100"/>
                <a:gd name="T8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 h="48">
                  <a:moveTo>
                    <a:pt x="41" y="4"/>
                  </a:moveTo>
                  <a:cubicBezTo>
                    <a:pt x="41" y="4"/>
                    <a:pt x="40" y="4"/>
                    <a:pt x="40" y="3"/>
                  </a:cubicBezTo>
                  <a:cubicBezTo>
                    <a:pt x="39" y="3"/>
                    <a:pt x="37" y="2"/>
                    <a:pt x="37" y="1"/>
                  </a:cubicBezTo>
                  <a:cubicBezTo>
                    <a:pt x="36" y="1"/>
                    <a:pt x="36" y="1"/>
                    <a:pt x="35" y="1"/>
                  </a:cubicBezTo>
                  <a:cubicBezTo>
                    <a:pt x="35" y="1"/>
                    <a:pt x="33" y="0"/>
                    <a:pt x="33" y="0"/>
                  </a:cubicBezTo>
                  <a:cubicBezTo>
                    <a:pt x="33" y="0"/>
                    <a:pt x="33" y="0"/>
                    <a:pt x="33" y="1"/>
                  </a:cubicBezTo>
                  <a:cubicBezTo>
                    <a:pt x="33" y="2"/>
                    <a:pt x="33" y="3"/>
                    <a:pt x="33" y="3"/>
                  </a:cubicBezTo>
                  <a:cubicBezTo>
                    <a:pt x="33" y="3"/>
                    <a:pt x="34" y="4"/>
                    <a:pt x="33" y="4"/>
                  </a:cubicBezTo>
                  <a:cubicBezTo>
                    <a:pt x="32" y="4"/>
                    <a:pt x="27" y="5"/>
                    <a:pt x="27" y="6"/>
                  </a:cubicBezTo>
                  <a:cubicBezTo>
                    <a:pt x="26" y="6"/>
                    <a:pt x="24" y="6"/>
                    <a:pt x="23" y="7"/>
                  </a:cubicBezTo>
                  <a:cubicBezTo>
                    <a:pt x="23" y="7"/>
                    <a:pt x="22" y="7"/>
                    <a:pt x="21" y="7"/>
                  </a:cubicBezTo>
                  <a:cubicBezTo>
                    <a:pt x="21" y="8"/>
                    <a:pt x="17" y="10"/>
                    <a:pt x="17" y="10"/>
                  </a:cubicBezTo>
                  <a:cubicBezTo>
                    <a:pt x="17" y="11"/>
                    <a:pt x="14" y="12"/>
                    <a:pt x="14" y="12"/>
                  </a:cubicBezTo>
                  <a:cubicBezTo>
                    <a:pt x="13" y="12"/>
                    <a:pt x="13" y="13"/>
                    <a:pt x="12" y="13"/>
                  </a:cubicBezTo>
                  <a:cubicBezTo>
                    <a:pt x="12" y="13"/>
                    <a:pt x="9" y="12"/>
                    <a:pt x="8" y="13"/>
                  </a:cubicBezTo>
                  <a:cubicBezTo>
                    <a:pt x="8" y="13"/>
                    <a:pt x="6" y="14"/>
                    <a:pt x="6" y="14"/>
                  </a:cubicBezTo>
                  <a:cubicBezTo>
                    <a:pt x="5" y="14"/>
                    <a:pt x="5" y="15"/>
                    <a:pt x="4" y="16"/>
                  </a:cubicBezTo>
                  <a:cubicBezTo>
                    <a:pt x="4" y="16"/>
                    <a:pt x="3" y="18"/>
                    <a:pt x="2" y="17"/>
                  </a:cubicBezTo>
                  <a:cubicBezTo>
                    <a:pt x="1" y="16"/>
                    <a:pt x="0" y="14"/>
                    <a:pt x="1" y="16"/>
                  </a:cubicBezTo>
                  <a:cubicBezTo>
                    <a:pt x="2" y="18"/>
                    <a:pt x="2" y="19"/>
                    <a:pt x="2" y="19"/>
                  </a:cubicBezTo>
                  <a:cubicBezTo>
                    <a:pt x="2" y="19"/>
                    <a:pt x="2" y="20"/>
                    <a:pt x="3" y="20"/>
                  </a:cubicBezTo>
                  <a:cubicBezTo>
                    <a:pt x="4" y="20"/>
                    <a:pt x="6" y="21"/>
                    <a:pt x="7" y="22"/>
                  </a:cubicBezTo>
                  <a:cubicBezTo>
                    <a:pt x="7" y="23"/>
                    <a:pt x="5" y="25"/>
                    <a:pt x="5" y="25"/>
                  </a:cubicBezTo>
                  <a:cubicBezTo>
                    <a:pt x="5" y="25"/>
                    <a:pt x="5" y="26"/>
                    <a:pt x="5" y="26"/>
                  </a:cubicBezTo>
                  <a:cubicBezTo>
                    <a:pt x="5" y="26"/>
                    <a:pt x="7" y="29"/>
                    <a:pt x="8" y="30"/>
                  </a:cubicBezTo>
                  <a:cubicBezTo>
                    <a:pt x="8" y="30"/>
                    <a:pt x="8" y="31"/>
                    <a:pt x="8" y="31"/>
                  </a:cubicBezTo>
                  <a:cubicBezTo>
                    <a:pt x="9" y="31"/>
                    <a:pt x="12" y="34"/>
                    <a:pt x="12" y="34"/>
                  </a:cubicBezTo>
                  <a:cubicBezTo>
                    <a:pt x="13" y="34"/>
                    <a:pt x="16" y="37"/>
                    <a:pt x="17" y="37"/>
                  </a:cubicBezTo>
                  <a:cubicBezTo>
                    <a:pt x="17" y="38"/>
                    <a:pt x="19" y="40"/>
                    <a:pt x="19" y="40"/>
                  </a:cubicBezTo>
                  <a:cubicBezTo>
                    <a:pt x="19" y="40"/>
                    <a:pt x="20" y="40"/>
                    <a:pt x="20" y="40"/>
                  </a:cubicBezTo>
                  <a:cubicBezTo>
                    <a:pt x="21" y="40"/>
                    <a:pt x="21" y="40"/>
                    <a:pt x="22" y="41"/>
                  </a:cubicBezTo>
                  <a:cubicBezTo>
                    <a:pt x="22" y="41"/>
                    <a:pt x="24" y="43"/>
                    <a:pt x="26" y="44"/>
                  </a:cubicBezTo>
                  <a:cubicBezTo>
                    <a:pt x="27" y="45"/>
                    <a:pt x="27" y="45"/>
                    <a:pt x="28" y="45"/>
                  </a:cubicBezTo>
                  <a:cubicBezTo>
                    <a:pt x="28" y="46"/>
                    <a:pt x="31" y="48"/>
                    <a:pt x="32" y="48"/>
                  </a:cubicBezTo>
                  <a:cubicBezTo>
                    <a:pt x="32" y="48"/>
                    <a:pt x="35" y="48"/>
                    <a:pt x="36" y="48"/>
                  </a:cubicBezTo>
                  <a:cubicBezTo>
                    <a:pt x="36" y="48"/>
                    <a:pt x="39" y="48"/>
                    <a:pt x="39" y="48"/>
                  </a:cubicBezTo>
                  <a:cubicBezTo>
                    <a:pt x="39" y="48"/>
                    <a:pt x="41" y="46"/>
                    <a:pt x="41" y="46"/>
                  </a:cubicBezTo>
                  <a:cubicBezTo>
                    <a:pt x="42" y="46"/>
                    <a:pt x="43" y="44"/>
                    <a:pt x="43" y="43"/>
                  </a:cubicBezTo>
                  <a:cubicBezTo>
                    <a:pt x="43" y="41"/>
                    <a:pt x="43" y="39"/>
                    <a:pt x="44" y="40"/>
                  </a:cubicBezTo>
                  <a:cubicBezTo>
                    <a:pt x="45" y="40"/>
                    <a:pt x="46" y="41"/>
                    <a:pt x="46" y="41"/>
                  </a:cubicBezTo>
                  <a:cubicBezTo>
                    <a:pt x="46" y="41"/>
                    <a:pt x="50" y="41"/>
                    <a:pt x="50" y="41"/>
                  </a:cubicBezTo>
                  <a:cubicBezTo>
                    <a:pt x="50" y="41"/>
                    <a:pt x="51" y="41"/>
                    <a:pt x="52" y="42"/>
                  </a:cubicBezTo>
                  <a:cubicBezTo>
                    <a:pt x="52" y="42"/>
                    <a:pt x="54" y="42"/>
                    <a:pt x="54" y="42"/>
                  </a:cubicBezTo>
                  <a:cubicBezTo>
                    <a:pt x="54" y="42"/>
                    <a:pt x="61" y="45"/>
                    <a:pt x="61" y="45"/>
                  </a:cubicBezTo>
                  <a:cubicBezTo>
                    <a:pt x="61" y="45"/>
                    <a:pt x="62" y="45"/>
                    <a:pt x="62" y="45"/>
                  </a:cubicBezTo>
                  <a:cubicBezTo>
                    <a:pt x="63" y="44"/>
                    <a:pt x="64" y="44"/>
                    <a:pt x="65" y="44"/>
                  </a:cubicBezTo>
                  <a:cubicBezTo>
                    <a:pt x="65" y="44"/>
                    <a:pt x="68" y="44"/>
                    <a:pt x="69" y="45"/>
                  </a:cubicBezTo>
                  <a:cubicBezTo>
                    <a:pt x="70" y="46"/>
                    <a:pt x="71" y="47"/>
                    <a:pt x="72" y="47"/>
                  </a:cubicBezTo>
                  <a:cubicBezTo>
                    <a:pt x="73" y="47"/>
                    <a:pt x="73" y="46"/>
                    <a:pt x="73" y="46"/>
                  </a:cubicBezTo>
                  <a:cubicBezTo>
                    <a:pt x="73" y="45"/>
                    <a:pt x="74" y="44"/>
                    <a:pt x="75" y="44"/>
                  </a:cubicBezTo>
                  <a:cubicBezTo>
                    <a:pt x="75" y="43"/>
                    <a:pt x="76" y="42"/>
                    <a:pt x="78" y="43"/>
                  </a:cubicBezTo>
                  <a:cubicBezTo>
                    <a:pt x="79" y="43"/>
                    <a:pt x="80" y="43"/>
                    <a:pt x="81" y="43"/>
                  </a:cubicBezTo>
                  <a:cubicBezTo>
                    <a:pt x="81" y="43"/>
                    <a:pt x="83" y="43"/>
                    <a:pt x="83" y="43"/>
                  </a:cubicBezTo>
                  <a:cubicBezTo>
                    <a:pt x="83" y="42"/>
                    <a:pt x="87" y="41"/>
                    <a:pt x="87" y="40"/>
                  </a:cubicBezTo>
                  <a:cubicBezTo>
                    <a:pt x="87" y="40"/>
                    <a:pt x="89" y="39"/>
                    <a:pt x="89" y="39"/>
                  </a:cubicBezTo>
                  <a:cubicBezTo>
                    <a:pt x="89" y="38"/>
                    <a:pt x="90" y="37"/>
                    <a:pt x="90" y="37"/>
                  </a:cubicBezTo>
                  <a:cubicBezTo>
                    <a:pt x="90" y="36"/>
                    <a:pt x="91" y="34"/>
                    <a:pt x="92" y="34"/>
                  </a:cubicBezTo>
                  <a:cubicBezTo>
                    <a:pt x="92" y="34"/>
                    <a:pt x="94" y="33"/>
                    <a:pt x="95" y="33"/>
                  </a:cubicBezTo>
                  <a:cubicBezTo>
                    <a:pt x="95" y="33"/>
                    <a:pt x="98" y="31"/>
                    <a:pt x="100" y="30"/>
                  </a:cubicBezTo>
                  <a:cubicBezTo>
                    <a:pt x="100" y="29"/>
                    <a:pt x="98" y="27"/>
                    <a:pt x="97" y="26"/>
                  </a:cubicBezTo>
                  <a:cubicBezTo>
                    <a:pt x="96" y="24"/>
                    <a:pt x="96" y="24"/>
                    <a:pt x="96" y="24"/>
                  </a:cubicBezTo>
                  <a:cubicBezTo>
                    <a:pt x="95" y="23"/>
                    <a:pt x="89" y="20"/>
                    <a:pt x="89" y="20"/>
                  </a:cubicBezTo>
                  <a:cubicBezTo>
                    <a:pt x="89" y="20"/>
                    <a:pt x="89" y="19"/>
                    <a:pt x="88" y="20"/>
                  </a:cubicBezTo>
                  <a:cubicBezTo>
                    <a:pt x="88" y="20"/>
                    <a:pt x="86" y="21"/>
                    <a:pt x="85" y="21"/>
                  </a:cubicBezTo>
                  <a:cubicBezTo>
                    <a:pt x="84" y="20"/>
                    <a:pt x="84" y="19"/>
                    <a:pt x="83" y="19"/>
                  </a:cubicBezTo>
                  <a:cubicBezTo>
                    <a:pt x="83" y="19"/>
                    <a:pt x="82" y="18"/>
                    <a:pt x="82" y="18"/>
                  </a:cubicBezTo>
                  <a:cubicBezTo>
                    <a:pt x="82" y="17"/>
                    <a:pt x="82" y="17"/>
                    <a:pt x="83" y="17"/>
                  </a:cubicBezTo>
                  <a:cubicBezTo>
                    <a:pt x="83" y="17"/>
                    <a:pt x="84" y="16"/>
                    <a:pt x="84" y="15"/>
                  </a:cubicBezTo>
                  <a:cubicBezTo>
                    <a:pt x="84" y="14"/>
                    <a:pt x="84" y="14"/>
                    <a:pt x="83" y="15"/>
                  </a:cubicBezTo>
                  <a:cubicBezTo>
                    <a:pt x="83" y="15"/>
                    <a:pt x="80" y="15"/>
                    <a:pt x="78" y="14"/>
                  </a:cubicBezTo>
                  <a:cubicBezTo>
                    <a:pt x="76" y="13"/>
                    <a:pt x="73" y="12"/>
                    <a:pt x="73" y="12"/>
                  </a:cubicBezTo>
                  <a:cubicBezTo>
                    <a:pt x="72" y="12"/>
                    <a:pt x="72" y="12"/>
                    <a:pt x="72" y="13"/>
                  </a:cubicBezTo>
                  <a:cubicBezTo>
                    <a:pt x="72" y="14"/>
                    <a:pt x="73" y="15"/>
                    <a:pt x="73" y="15"/>
                  </a:cubicBezTo>
                  <a:cubicBezTo>
                    <a:pt x="73" y="16"/>
                    <a:pt x="74" y="17"/>
                    <a:pt x="73" y="16"/>
                  </a:cubicBezTo>
                  <a:cubicBezTo>
                    <a:pt x="72" y="16"/>
                    <a:pt x="72" y="16"/>
                    <a:pt x="72" y="16"/>
                  </a:cubicBezTo>
                  <a:cubicBezTo>
                    <a:pt x="71" y="17"/>
                    <a:pt x="70" y="17"/>
                    <a:pt x="70" y="17"/>
                  </a:cubicBezTo>
                  <a:cubicBezTo>
                    <a:pt x="70" y="17"/>
                    <a:pt x="68" y="18"/>
                    <a:pt x="66" y="17"/>
                  </a:cubicBezTo>
                  <a:cubicBezTo>
                    <a:pt x="65" y="16"/>
                    <a:pt x="63" y="14"/>
                    <a:pt x="62" y="14"/>
                  </a:cubicBezTo>
                  <a:cubicBezTo>
                    <a:pt x="62" y="13"/>
                    <a:pt x="61" y="12"/>
                    <a:pt x="62" y="12"/>
                  </a:cubicBezTo>
                  <a:cubicBezTo>
                    <a:pt x="62" y="12"/>
                    <a:pt x="62" y="11"/>
                    <a:pt x="62" y="11"/>
                  </a:cubicBezTo>
                  <a:cubicBezTo>
                    <a:pt x="63" y="11"/>
                    <a:pt x="63" y="11"/>
                    <a:pt x="64" y="11"/>
                  </a:cubicBezTo>
                  <a:cubicBezTo>
                    <a:pt x="64" y="10"/>
                    <a:pt x="64" y="8"/>
                    <a:pt x="63" y="8"/>
                  </a:cubicBezTo>
                  <a:cubicBezTo>
                    <a:pt x="62" y="7"/>
                    <a:pt x="62" y="8"/>
                    <a:pt x="61" y="8"/>
                  </a:cubicBezTo>
                  <a:cubicBezTo>
                    <a:pt x="60" y="8"/>
                    <a:pt x="58" y="8"/>
                    <a:pt x="58" y="7"/>
                  </a:cubicBezTo>
                  <a:cubicBezTo>
                    <a:pt x="57" y="7"/>
                    <a:pt x="51" y="6"/>
                    <a:pt x="50" y="6"/>
                  </a:cubicBezTo>
                  <a:cubicBezTo>
                    <a:pt x="49" y="5"/>
                    <a:pt x="49" y="5"/>
                    <a:pt x="49" y="5"/>
                  </a:cubicBezTo>
                  <a:cubicBezTo>
                    <a:pt x="48" y="4"/>
                    <a:pt x="46" y="1"/>
                    <a:pt x="45" y="1"/>
                  </a:cubicBezTo>
                  <a:cubicBezTo>
                    <a:pt x="44" y="1"/>
                    <a:pt x="43" y="1"/>
                    <a:pt x="43" y="1"/>
                  </a:cubicBezTo>
                  <a:cubicBezTo>
                    <a:pt x="44" y="2"/>
                    <a:pt x="44" y="2"/>
                    <a:pt x="43" y="2"/>
                  </a:cubicBezTo>
                  <a:cubicBezTo>
                    <a:pt x="43" y="3"/>
                    <a:pt x="42" y="4"/>
                    <a:pt x="4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7" name="Freeform 1038">
              <a:extLst>
                <a:ext uri="{FF2B5EF4-FFF2-40B4-BE49-F238E27FC236}">
                  <a16:creationId xmlns:a16="http://schemas.microsoft.com/office/drawing/2014/main" id="{8491CC4E-18FF-4EF6-8614-B324B17ADBD7}"/>
                </a:ext>
              </a:extLst>
            </p:cNvPr>
            <p:cNvSpPr>
              <a:spLocks/>
            </p:cNvSpPr>
            <p:nvPr/>
          </p:nvSpPr>
          <p:spPr bwMode="auto">
            <a:xfrm>
              <a:off x="3922" y="1764"/>
              <a:ext cx="53" cy="37"/>
            </a:xfrm>
            <a:custGeom>
              <a:avLst/>
              <a:gdLst>
                <a:gd name="T0" fmla="*/ 2 w 38"/>
                <a:gd name="T1" fmla="*/ 9 h 27"/>
                <a:gd name="T2" fmla="*/ 2 w 38"/>
                <a:gd name="T3" fmla="*/ 9 h 27"/>
                <a:gd name="T4" fmla="*/ 2 w 38"/>
                <a:gd name="T5" fmla="*/ 10 h 27"/>
                <a:gd name="T6" fmla="*/ 2 w 38"/>
                <a:gd name="T7" fmla="*/ 13 h 27"/>
                <a:gd name="T8" fmla="*/ 1 w 38"/>
                <a:gd name="T9" fmla="*/ 14 h 27"/>
                <a:gd name="T10" fmla="*/ 0 w 38"/>
                <a:gd name="T11" fmla="*/ 15 h 27"/>
                <a:gd name="T12" fmla="*/ 1 w 38"/>
                <a:gd name="T13" fmla="*/ 16 h 27"/>
                <a:gd name="T14" fmla="*/ 2 w 38"/>
                <a:gd name="T15" fmla="*/ 17 h 27"/>
                <a:gd name="T16" fmla="*/ 1 w 38"/>
                <a:gd name="T17" fmla="*/ 19 h 27"/>
                <a:gd name="T18" fmla="*/ 2 w 38"/>
                <a:gd name="T19" fmla="*/ 21 h 27"/>
                <a:gd name="T20" fmla="*/ 3 w 38"/>
                <a:gd name="T21" fmla="*/ 22 h 27"/>
                <a:gd name="T22" fmla="*/ 4 w 38"/>
                <a:gd name="T23" fmla="*/ 23 h 27"/>
                <a:gd name="T24" fmla="*/ 5 w 38"/>
                <a:gd name="T25" fmla="*/ 25 h 27"/>
                <a:gd name="T26" fmla="*/ 6 w 38"/>
                <a:gd name="T27" fmla="*/ 26 h 27"/>
                <a:gd name="T28" fmla="*/ 7 w 38"/>
                <a:gd name="T29" fmla="*/ 25 h 27"/>
                <a:gd name="T30" fmla="*/ 8 w 38"/>
                <a:gd name="T31" fmla="*/ 27 h 27"/>
                <a:gd name="T32" fmla="*/ 10 w 38"/>
                <a:gd name="T33" fmla="*/ 27 h 27"/>
                <a:gd name="T34" fmla="*/ 19 w 38"/>
                <a:gd name="T35" fmla="*/ 25 h 27"/>
                <a:gd name="T36" fmla="*/ 21 w 38"/>
                <a:gd name="T37" fmla="*/ 24 h 27"/>
                <a:gd name="T38" fmla="*/ 22 w 38"/>
                <a:gd name="T39" fmla="*/ 23 h 27"/>
                <a:gd name="T40" fmla="*/ 26 w 38"/>
                <a:gd name="T41" fmla="*/ 21 h 27"/>
                <a:gd name="T42" fmla="*/ 28 w 38"/>
                <a:gd name="T43" fmla="*/ 21 h 27"/>
                <a:gd name="T44" fmla="*/ 32 w 38"/>
                <a:gd name="T45" fmla="*/ 21 h 27"/>
                <a:gd name="T46" fmla="*/ 33 w 38"/>
                <a:gd name="T47" fmla="*/ 21 h 27"/>
                <a:gd name="T48" fmla="*/ 34 w 38"/>
                <a:gd name="T49" fmla="*/ 19 h 27"/>
                <a:gd name="T50" fmla="*/ 35 w 38"/>
                <a:gd name="T51" fmla="*/ 18 h 27"/>
                <a:gd name="T52" fmla="*/ 36 w 38"/>
                <a:gd name="T53" fmla="*/ 18 h 27"/>
                <a:gd name="T54" fmla="*/ 37 w 38"/>
                <a:gd name="T55" fmla="*/ 18 h 27"/>
                <a:gd name="T56" fmla="*/ 38 w 38"/>
                <a:gd name="T57" fmla="*/ 12 h 27"/>
                <a:gd name="T58" fmla="*/ 37 w 38"/>
                <a:gd name="T59" fmla="*/ 9 h 27"/>
                <a:gd name="T60" fmla="*/ 35 w 38"/>
                <a:gd name="T61" fmla="*/ 7 h 27"/>
                <a:gd name="T62" fmla="*/ 31 w 38"/>
                <a:gd name="T63" fmla="*/ 3 h 27"/>
                <a:gd name="T64" fmla="*/ 29 w 38"/>
                <a:gd name="T65" fmla="*/ 0 h 27"/>
                <a:gd name="T66" fmla="*/ 29 w 38"/>
                <a:gd name="T67" fmla="*/ 0 h 27"/>
                <a:gd name="T68" fmla="*/ 25 w 38"/>
                <a:gd name="T69" fmla="*/ 1 h 27"/>
                <a:gd name="T70" fmla="*/ 23 w 38"/>
                <a:gd name="T71" fmla="*/ 1 h 27"/>
                <a:gd name="T72" fmla="*/ 19 w 38"/>
                <a:gd name="T73" fmla="*/ 1 h 27"/>
                <a:gd name="T74" fmla="*/ 17 w 38"/>
                <a:gd name="T75" fmla="*/ 2 h 27"/>
                <a:gd name="T76" fmla="*/ 17 w 38"/>
                <a:gd name="T77" fmla="*/ 2 h 27"/>
                <a:gd name="T78" fmla="*/ 16 w 38"/>
                <a:gd name="T79" fmla="*/ 2 h 27"/>
                <a:gd name="T80" fmla="*/ 14 w 38"/>
                <a:gd name="T81" fmla="*/ 3 h 27"/>
                <a:gd name="T82" fmla="*/ 13 w 38"/>
                <a:gd name="T83" fmla="*/ 4 h 27"/>
                <a:gd name="T84" fmla="*/ 13 w 38"/>
                <a:gd name="T85" fmla="*/ 4 h 27"/>
                <a:gd name="T86" fmla="*/ 11 w 38"/>
                <a:gd name="T87" fmla="*/ 4 h 27"/>
                <a:gd name="T88" fmla="*/ 10 w 38"/>
                <a:gd name="T89" fmla="*/ 4 h 27"/>
                <a:gd name="T90" fmla="*/ 9 w 38"/>
                <a:gd name="T91" fmla="*/ 3 h 27"/>
                <a:gd name="T92" fmla="*/ 7 w 38"/>
                <a:gd name="T93" fmla="*/ 4 h 27"/>
                <a:gd name="T94" fmla="*/ 5 w 38"/>
                <a:gd name="T95" fmla="*/ 6 h 27"/>
                <a:gd name="T96" fmla="*/ 5 w 38"/>
                <a:gd name="T97" fmla="*/ 7 h 27"/>
                <a:gd name="T98" fmla="*/ 5 w 38"/>
                <a:gd name="T99" fmla="*/ 8 h 27"/>
                <a:gd name="T100" fmla="*/ 4 w 38"/>
                <a:gd name="T101" fmla="*/ 8 h 27"/>
                <a:gd name="T102" fmla="*/ 2 w 38"/>
                <a:gd name="T103"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27">
                  <a:moveTo>
                    <a:pt x="2" y="9"/>
                  </a:moveTo>
                  <a:cubicBezTo>
                    <a:pt x="2" y="9"/>
                    <a:pt x="2" y="9"/>
                    <a:pt x="2" y="9"/>
                  </a:cubicBezTo>
                  <a:cubicBezTo>
                    <a:pt x="2" y="9"/>
                    <a:pt x="2" y="9"/>
                    <a:pt x="2" y="10"/>
                  </a:cubicBezTo>
                  <a:cubicBezTo>
                    <a:pt x="2" y="10"/>
                    <a:pt x="2" y="13"/>
                    <a:pt x="2" y="13"/>
                  </a:cubicBezTo>
                  <a:cubicBezTo>
                    <a:pt x="2" y="13"/>
                    <a:pt x="2" y="13"/>
                    <a:pt x="1" y="14"/>
                  </a:cubicBezTo>
                  <a:cubicBezTo>
                    <a:pt x="1" y="14"/>
                    <a:pt x="0" y="14"/>
                    <a:pt x="0" y="15"/>
                  </a:cubicBezTo>
                  <a:cubicBezTo>
                    <a:pt x="1" y="15"/>
                    <a:pt x="1" y="16"/>
                    <a:pt x="1" y="16"/>
                  </a:cubicBezTo>
                  <a:cubicBezTo>
                    <a:pt x="1" y="16"/>
                    <a:pt x="2" y="17"/>
                    <a:pt x="2" y="17"/>
                  </a:cubicBezTo>
                  <a:cubicBezTo>
                    <a:pt x="2" y="17"/>
                    <a:pt x="1" y="18"/>
                    <a:pt x="1" y="19"/>
                  </a:cubicBezTo>
                  <a:cubicBezTo>
                    <a:pt x="1" y="19"/>
                    <a:pt x="2" y="20"/>
                    <a:pt x="2" y="21"/>
                  </a:cubicBezTo>
                  <a:cubicBezTo>
                    <a:pt x="2" y="21"/>
                    <a:pt x="2" y="22"/>
                    <a:pt x="3" y="22"/>
                  </a:cubicBezTo>
                  <a:cubicBezTo>
                    <a:pt x="3" y="22"/>
                    <a:pt x="4" y="22"/>
                    <a:pt x="4" y="23"/>
                  </a:cubicBezTo>
                  <a:cubicBezTo>
                    <a:pt x="4" y="23"/>
                    <a:pt x="5" y="25"/>
                    <a:pt x="5" y="25"/>
                  </a:cubicBezTo>
                  <a:cubicBezTo>
                    <a:pt x="5" y="25"/>
                    <a:pt x="6" y="26"/>
                    <a:pt x="6" y="26"/>
                  </a:cubicBezTo>
                  <a:cubicBezTo>
                    <a:pt x="6" y="25"/>
                    <a:pt x="6" y="25"/>
                    <a:pt x="7" y="25"/>
                  </a:cubicBezTo>
                  <a:cubicBezTo>
                    <a:pt x="7" y="26"/>
                    <a:pt x="8" y="26"/>
                    <a:pt x="8" y="27"/>
                  </a:cubicBezTo>
                  <a:cubicBezTo>
                    <a:pt x="9" y="26"/>
                    <a:pt x="9" y="27"/>
                    <a:pt x="10" y="27"/>
                  </a:cubicBezTo>
                  <a:cubicBezTo>
                    <a:pt x="10" y="27"/>
                    <a:pt x="19" y="25"/>
                    <a:pt x="19" y="25"/>
                  </a:cubicBezTo>
                  <a:cubicBezTo>
                    <a:pt x="19" y="25"/>
                    <a:pt x="20" y="25"/>
                    <a:pt x="21" y="24"/>
                  </a:cubicBezTo>
                  <a:cubicBezTo>
                    <a:pt x="21" y="24"/>
                    <a:pt x="21" y="23"/>
                    <a:pt x="22" y="23"/>
                  </a:cubicBezTo>
                  <a:cubicBezTo>
                    <a:pt x="22" y="22"/>
                    <a:pt x="25" y="21"/>
                    <a:pt x="26" y="21"/>
                  </a:cubicBezTo>
                  <a:cubicBezTo>
                    <a:pt x="27" y="21"/>
                    <a:pt x="27" y="21"/>
                    <a:pt x="28" y="21"/>
                  </a:cubicBezTo>
                  <a:cubicBezTo>
                    <a:pt x="29" y="22"/>
                    <a:pt x="31" y="21"/>
                    <a:pt x="32" y="21"/>
                  </a:cubicBezTo>
                  <a:cubicBezTo>
                    <a:pt x="32" y="22"/>
                    <a:pt x="33" y="21"/>
                    <a:pt x="33" y="21"/>
                  </a:cubicBezTo>
                  <a:cubicBezTo>
                    <a:pt x="33" y="21"/>
                    <a:pt x="34" y="19"/>
                    <a:pt x="34" y="19"/>
                  </a:cubicBezTo>
                  <a:cubicBezTo>
                    <a:pt x="35" y="19"/>
                    <a:pt x="35" y="18"/>
                    <a:pt x="35" y="18"/>
                  </a:cubicBezTo>
                  <a:cubicBezTo>
                    <a:pt x="35" y="18"/>
                    <a:pt x="36" y="18"/>
                    <a:pt x="36" y="18"/>
                  </a:cubicBezTo>
                  <a:cubicBezTo>
                    <a:pt x="36" y="18"/>
                    <a:pt x="37" y="18"/>
                    <a:pt x="37" y="18"/>
                  </a:cubicBezTo>
                  <a:cubicBezTo>
                    <a:pt x="37" y="15"/>
                    <a:pt x="38" y="12"/>
                    <a:pt x="38" y="12"/>
                  </a:cubicBezTo>
                  <a:cubicBezTo>
                    <a:pt x="38" y="11"/>
                    <a:pt x="37" y="9"/>
                    <a:pt x="37" y="9"/>
                  </a:cubicBezTo>
                  <a:cubicBezTo>
                    <a:pt x="37" y="8"/>
                    <a:pt x="36" y="8"/>
                    <a:pt x="35" y="7"/>
                  </a:cubicBezTo>
                  <a:cubicBezTo>
                    <a:pt x="35" y="6"/>
                    <a:pt x="32" y="4"/>
                    <a:pt x="31" y="3"/>
                  </a:cubicBezTo>
                  <a:cubicBezTo>
                    <a:pt x="31" y="3"/>
                    <a:pt x="29" y="0"/>
                    <a:pt x="29" y="0"/>
                  </a:cubicBezTo>
                  <a:cubicBezTo>
                    <a:pt x="29" y="0"/>
                    <a:pt x="29" y="0"/>
                    <a:pt x="29" y="0"/>
                  </a:cubicBezTo>
                  <a:cubicBezTo>
                    <a:pt x="28" y="1"/>
                    <a:pt x="25" y="1"/>
                    <a:pt x="25" y="1"/>
                  </a:cubicBezTo>
                  <a:cubicBezTo>
                    <a:pt x="25" y="1"/>
                    <a:pt x="23" y="0"/>
                    <a:pt x="23" y="1"/>
                  </a:cubicBezTo>
                  <a:cubicBezTo>
                    <a:pt x="23" y="1"/>
                    <a:pt x="19" y="1"/>
                    <a:pt x="19" y="1"/>
                  </a:cubicBezTo>
                  <a:cubicBezTo>
                    <a:pt x="18" y="2"/>
                    <a:pt x="18" y="2"/>
                    <a:pt x="17" y="2"/>
                  </a:cubicBezTo>
                  <a:cubicBezTo>
                    <a:pt x="17" y="2"/>
                    <a:pt x="17" y="2"/>
                    <a:pt x="17" y="2"/>
                  </a:cubicBezTo>
                  <a:cubicBezTo>
                    <a:pt x="17" y="2"/>
                    <a:pt x="16" y="2"/>
                    <a:pt x="16" y="2"/>
                  </a:cubicBezTo>
                  <a:cubicBezTo>
                    <a:pt x="15" y="2"/>
                    <a:pt x="14" y="3"/>
                    <a:pt x="14" y="3"/>
                  </a:cubicBezTo>
                  <a:cubicBezTo>
                    <a:pt x="13" y="3"/>
                    <a:pt x="13" y="4"/>
                    <a:pt x="13" y="4"/>
                  </a:cubicBezTo>
                  <a:cubicBezTo>
                    <a:pt x="13" y="4"/>
                    <a:pt x="13" y="4"/>
                    <a:pt x="13" y="4"/>
                  </a:cubicBezTo>
                  <a:cubicBezTo>
                    <a:pt x="12" y="4"/>
                    <a:pt x="12" y="4"/>
                    <a:pt x="11" y="4"/>
                  </a:cubicBezTo>
                  <a:cubicBezTo>
                    <a:pt x="11" y="4"/>
                    <a:pt x="10" y="4"/>
                    <a:pt x="10" y="4"/>
                  </a:cubicBezTo>
                  <a:cubicBezTo>
                    <a:pt x="10" y="3"/>
                    <a:pt x="9" y="3"/>
                    <a:pt x="9" y="3"/>
                  </a:cubicBezTo>
                  <a:cubicBezTo>
                    <a:pt x="8" y="4"/>
                    <a:pt x="7" y="4"/>
                    <a:pt x="7" y="4"/>
                  </a:cubicBezTo>
                  <a:cubicBezTo>
                    <a:pt x="7" y="5"/>
                    <a:pt x="5" y="6"/>
                    <a:pt x="5" y="6"/>
                  </a:cubicBezTo>
                  <a:cubicBezTo>
                    <a:pt x="5" y="6"/>
                    <a:pt x="5" y="7"/>
                    <a:pt x="5" y="7"/>
                  </a:cubicBezTo>
                  <a:cubicBezTo>
                    <a:pt x="5" y="7"/>
                    <a:pt x="5" y="8"/>
                    <a:pt x="5" y="8"/>
                  </a:cubicBezTo>
                  <a:cubicBezTo>
                    <a:pt x="5" y="8"/>
                    <a:pt x="5" y="9"/>
                    <a:pt x="4" y="8"/>
                  </a:cubicBezTo>
                  <a:cubicBezTo>
                    <a:pt x="4" y="8"/>
                    <a:pt x="3" y="8"/>
                    <a:pt x="2"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8" name="Freeform 1039">
              <a:extLst>
                <a:ext uri="{FF2B5EF4-FFF2-40B4-BE49-F238E27FC236}">
                  <a16:creationId xmlns:a16="http://schemas.microsoft.com/office/drawing/2014/main" id="{20DACB11-041A-461C-BE5E-FDDF44035B65}"/>
                </a:ext>
              </a:extLst>
            </p:cNvPr>
            <p:cNvSpPr>
              <a:spLocks/>
            </p:cNvSpPr>
            <p:nvPr/>
          </p:nvSpPr>
          <p:spPr bwMode="auto">
            <a:xfrm>
              <a:off x="3697" y="1640"/>
              <a:ext cx="3" cy="6"/>
            </a:xfrm>
            <a:custGeom>
              <a:avLst/>
              <a:gdLst>
                <a:gd name="T0" fmla="*/ 0 w 2"/>
                <a:gd name="T1" fmla="*/ 3 h 4"/>
                <a:gd name="T2" fmla="*/ 1 w 2"/>
                <a:gd name="T3" fmla="*/ 4 h 4"/>
                <a:gd name="T4" fmla="*/ 2 w 2"/>
                <a:gd name="T5" fmla="*/ 4 h 4"/>
                <a:gd name="T6" fmla="*/ 2 w 2"/>
                <a:gd name="T7" fmla="*/ 2 h 4"/>
                <a:gd name="T8" fmla="*/ 1 w 2"/>
                <a:gd name="T9" fmla="*/ 0 h 4"/>
                <a:gd name="T10" fmla="*/ 1 w 2"/>
                <a:gd name="T11" fmla="*/ 1 h 4"/>
                <a:gd name="T12" fmla="*/ 0 w 2"/>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3"/>
                  </a:moveTo>
                  <a:cubicBezTo>
                    <a:pt x="0" y="3"/>
                    <a:pt x="0" y="4"/>
                    <a:pt x="1" y="4"/>
                  </a:cubicBezTo>
                  <a:cubicBezTo>
                    <a:pt x="1" y="4"/>
                    <a:pt x="2" y="4"/>
                    <a:pt x="2" y="4"/>
                  </a:cubicBezTo>
                  <a:cubicBezTo>
                    <a:pt x="2" y="3"/>
                    <a:pt x="2" y="2"/>
                    <a:pt x="2" y="2"/>
                  </a:cubicBezTo>
                  <a:cubicBezTo>
                    <a:pt x="2" y="1"/>
                    <a:pt x="2" y="1"/>
                    <a:pt x="1" y="0"/>
                  </a:cubicBezTo>
                  <a:cubicBezTo>
                    <a:pt x="1" y="0"/>
                    <a:pt x="1" y="1"/>
                    <a:pt x="1" y="1"/>
                  </a:cubicBezTo>
                  <a:cubicBezTo>
                    <a:pt x="1" y="1"/>
                    <a:pt x="0" y="3"/>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9" name="Freeform 1040">
              <a:extLst>
                <a:ext uri="{FF2B5EF4-FFF2-40B4-BE49-F238E27FC236}">
                  <a16:creationId xmlns:a16="http://schemas.microsoft.com/office/drawing/2014/main" id="{8FA27743-2B6B-4303-A100-27B7AA131898}"/>
                </a:ext>
              </a:extLst>
            </p:cNvPr>
            <p:cNvSpPr>
              <a:spLocks/>
            </p:cNvSpPr>
            <p:nvPr/>
          </p:nvSpPr>
          <p:spPr bwMode="auto">
            <a:xfrm>
              <a:off x="3779" y="1650"/>
              <a:ext cx="65" cy="37"/>
            </a:xfrm>
            <a:custGeom>
              <a:avLst/>
              <a:gdLst>
                <a:gd name="T0" fmla="*/ 8 w 47"/>
                <a:gd name="T1" fmla="*/ 26 h 27"/>
                <a:gd name="T2" fmla="*/ 10 w 47"/>
                <a:gd name="T3" fmla="*/ 26 h 27"/>
                <a:gd name="T4" fmla="*/ 16 w 47"/>
                <a:gd name="T5" fmla="*/ 24 h 27"/>
                <a:gd name="T6" fmla="*/ 17 w 47"/>
                <a:gd name="T7" fmla="*/ 23 h 27"/>
                <a:gd name="T8" fmla="*/ 19 w 47"/>
                <a:gd name="T9" fmla="*/ 25 h 27"/>
                <a:gd name="T10" fmla="*/ 23 w 47"/>
                <a:gd name="T11" fmla="*/ 26 h 27"/>
                <a:gd name="T12" fmla="*/ 26 w 47"/>
                <a:gd name="T13" fmla="*/ 26 h 27"/>
                <a:gd name="T14" fmla="*/ 28 w 47"/>
                <a:gd name="T15" fmla="*/ 26 h 27"/>
                <a:gd name="T16" fmla="*/ 28 w 47"/>
                <a:gd name="T17" fmla="*/ 24 h 27"/>
                <a:gd name="T18" fmla="*/ 29 w 47"/>
                <a:gd name="T19" fmla="*/ 23 h 27"/>
                <a:gd name="T20" fmla="*/ 28 w 47"/>
                <a:gd name="T21" fmla="*/ 21 h 27"/>
                <a:gd name="T22" fmla="*/ 32 w 47"/>
                <a:gd name="T23" fmla="*/ 19 h 27"/>
                <a:gd name="T24" fmla="*/ 34 w 47"/>
                <a:gd name="T25" fmla="*/ 16 h 27"/>
                <a:gd name="T26" fmla="*/ 33 w 47"/>
                <a:gd name="T27" fmla="*/ 12 h 27"/>
                <a:gd name="T28" fmla="*/ 36 w 47"/>
                <a:gd name="T29" fmla="*/ 11 h 27"/>
                <a:gd name="T30" fmla="*/ 39 w 47"/>
                <a:gd name="T31" fmla="*/ 10 h 27"/>
                <a:gd name="T32" fmla="*/ 42 w 47"/>
                <a:gd name="T33" fmla="*/ 9 h 27"/>
                <a:gd name="T34" fmla="*/ 42 w 47"/>
                <a:gd name="T35" fmla="*/ 7 h 27"/>
                <a:gd name="T36" fmla="*/ 47 w 47"/>
                <a:gd name="T37" fmla="*/ 7 h 27"/>
                <a:gd name="T38" fmla="*/ 44 w 47"/>
                <a:gd name="T39" fmla="*/ 4 h 27"/>
                <a:gd name="T40" fmla="*/ 43 w 47"/>
                <a:gd name="T41" fmla="*/ 1 h 27"/>
                <a:gd name="T42" fmla="*/ 40 w 47"/>
                <a:gd name="T43" fmla="*/ 0 h 27"/>
                <a:gd name="T44" fmla="*/ 38 w 47"/>
                <a:gd name="T45" fmla="*/ 1 h 27"/>
                <a:gd name="T46" fmla="*/ 38 w 47"/>
                <a:gd name="T47" fmla="*/ 4 h 27"/>
                <a:gd name="T48" fmla="*/ 34 w 47"/>
                <a:gd name="T49" fmla="*/ 3 h 27"/>
                <a:gd name="T50" fmla="*/ 32 w 47"/>
                <a:gd name="T51" fmla="*/ 5 h 27"/>
                <a:gd name="T52" fmla="*/ 29 w 47"/>
                <a:gd name="T53" fmla="*/ 4 h 27"/>
                <a:gd name="T54" fmla="*/ 24 w 47"/>
                <a:gd name="T55" fmla="*/ 4 h 27"/>
                <a:gd name="T56" fmla="*/ 22 w 47"/>
                <a:gd name="T57" fmla="*/ 5 h 27"/>
                <a:gd name="T58" fmla="*/ 20 w 47"/>
                <a:gd name="T59" fmla="*/ 7 h 27"/>
                <a:gd name="T60" fmla="*/ 16 w 47"/>
                <a:gd name="T61" fmla="*/ 9 h 27"/>
                <a:gd name="T62" fmla="*/ 14 w 47"/>
                <a:gd name="T63" fmla="*/ 8 h 27"/>
                <a:gd name="T64" fmla="*/ 10 w 47"/>
                <a:gd name="T65" fmla="*/ 8 h 27"/>
                <a:gd name="T66" fmla="*/ 5 w 47"/>
                <a:gd name="T67" fmla="*/ 7 h 27"/>
                <a:gd name="T68" fmla="*/ 3 w 47"/>
                <a:gd name="T69" fmla="*/ 9 h 27"/>
                <a:gd name="T70" fmla="*/ 0 w 47"/>
                <a:gd name="T71" fmla="*/ 11 h 27"/>
                <a:gd name="T72" fmla="*/ 3 w 47"/>
                <a:gd name="T73" fmla="*/ 14 h 27"/>
                <a:gd name="T74" fmla="*/ 1 w 47"/>
                <a:gd name="T75" fmla="*/ 16 h 27"/>
                <a:gd name="T76" fmla="*/ 4 w 47"/>
                <a:gd name="T77" fmla="*/ 21 h 27"/>
                <a:gd name="T78" fmla="*/ 6 w 47"/>
                <a:gd name="T79" fmla="*/ 24 h 27"/>
                <a:gd name="T80" fmla="*/ 4 w 47"/>
                <a:gd name="T81" fmla="*/ 25 h 27"/>
                <a:gd name="T82" fmla="*/ 3 w 47"/>
                <a:gd name="T83"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27">
                  <a:moveTo>
                    <a:pt x="4" y="26"/>
                  </a:moveTo>
                  <a:cubicBezTo>
                    <a:pt x="4" y="26"/>
                    <a:pt x="8" y="26"/>
                    <a:pt x="8" y="26"/>
                  </a:cubicBezTo>
                  <a:cubicBezTo>
                    <a:pt x="8" y="26"/>
                    <a:pt x="8" y="25"/>
                    <a:pt x="9" y="26"/>
                  </a:cubicBezTo>
                  <a:cubicBezTo>
                    <a:pt x="9" y="26"/>
                    <a:pt x="10" y="26"/>
                    <a:pt x="10" y="26"/>
                  </a:cubicBezTo>
                  <a:cubicBezTo>
                    <a:pt x="10" y="26"/>
                    <a:pt x="10" y="26"/>
                    <a:pt x="11" y="26"/>
                  </a:cubicBezTo>
                  <a:cubicBezTo>
                    <a:pt x="12" y="26"/>
                    <a:pt x="16" y="24"/>
                    <a:pt x="16" y="24"/>
                  </a:cubicBezTo>
                  <a:cubicBezTo>
                    <a:pt x="16" y="24"/>
                    <a:pt x="16" y="24"/>
                    <a:pt x="16" y="24"/>
                  </a:cubicBezTo>
                  <a:cubicBezTo>
                    <a:pt x="17" y="23"/>
                    <a:pt x="17" y="23"/>
                    <a:pt x="17" y="23"/>
                  </a:cubicBezTo>
                  <a:cubicBezTo>
                    <a:pt x="18" y="23"/>
                    <a:pt x="19" y="24"/>
                    <a:pt x="19" y="24"/>
                  </a:cubicBezTo>
                  <a:cubicBezTo>
                    <a:pt x="19" y="25"/>
                    <a:pt x="19" y="25"/>
                    <a:pt x="19" y="25"/>
                  </a:cubicBezTo>
                  <a:cubicBezTo>
                    <a:pt x="20" y="26"/>
                    <a:pt x="20" y="26"/>
                    <a:pt x="21" y="26"/>
                  </a:cubicBezTo>
                  <a:cubicBezTo>
                    <a:pt x="21" y="25"/>
                    <a:pt x="23" y="25"/>
                    <a:pt x="23" y="26"/>
                  </a:cubicBezTo>
                  <a:cubicBezTo>
                    <a:pt x="23" y="26"/>
                    <a:pt x="24" y="26"/>
                    <a:pt x="24" y="26"/>
                  </a:cubicBezTo>
                  <a:cubicBezTo>
                    <a:pt x="25" y="26"/>
                    <a:pt x="25" y="26"/>
                    <a:pt x="26" y="26"/>
                  </a:cubicBezTo>
                  <a:cubicBezTo>
                    <a:pt x="26" y="27"/>
                    <a:pt x="27" y="27"/>
                    <a:pt x="27" y="27"/>
                  </a:cubicBezTo>
                  <a:cubicBezTo>
                    <a:pt x="27" y="27"/>
                    <a:pt x="28" y="26"/>
                    <a:pt x="28" y="26"/>
                  </a:cubicBezTo>
                  <a:cubicBezTo>
                    <a:pt x="28" y="26"/>
                    <a:pt x="29" y="26"/>
                    <a:pt x="28" y="25"/>
                  </a:cubicBezTo>
                  <a:cubicBezTo>
                    <a:pt x="28" y="25"/>
                    <a:pt x="28" y="24"/>
                    <a:pt x="28" y="24"/>
                  </a:cubicBezTo>
                  <a:cubicBezTo>
                    <a:pt x="28" y="24"/>
                    <a:pt x="29" y="23"/>
                    <a:pt x="29" y="23"/>
                  </a:cubicBezTo>
                  <a:cubicBezTo>
                    <a:pt x="29" y="23"/>
                    <a:pt x="29" y="23"/>
                    <a:pt x="29" y="23"/>
                  </a:cubicBezTo>
                  <a:cubicBezTo>
                    <a:pt x="29" y="22"/>
                    <a:pt x="27" y="22"/>
                    <a:pt x="27" y="22"/>
                  </a:cubicBezTo>
                  <a:cubicBezTo>
                    <a:pt x="27" y="22"/>
                    <a:pt x="27" y="22"/>
                    <a:pt x="28" y="21"/>
                  </a:cubicBezTo>
                  <a:cubicBezTo>
                    <a:pt x="29" y="21"/>
                    <a:pt x="29" y="21"/>
                    <a:pt x="30" y="20"/>
                  </a:cubicBezTo>
                  <a:cubicBezTo>
                    <a:pt x="30" y="20"/>
                    <a:pt x="31" y="20"/>
                    <a:pt x="32" y="19"/>
                  </a:cubicBezTo>
                  <a:cubicBezTo>
                    <a:pt x="32" y="19"/>
                    <a:pt x="33" y="18"/>
                    <a:pt x="34" y="17"/>
                  </a:cubicBezTo>
                  <a:cubicBezTo>
                    <a:pt x="34" y="16"/>
                    <a:pt x="34" y="16"/>
                    <a:pt x="34" y="16"/>
                  </a:cubicBezTo>
                  <a:cubicBezTo>
                    <a:pt x="33" y="15"/>
                    <a:pt x="33" y="15"/>
                    <a:pt x="33" y="14"/>
                  </a:cubicBezTo>
                  <a:cubicBezTo>
                    <a:pt x="33" y="14"/>
                    <a:pt x="33" y="13"/>
                    <a:pt x="33" y="12"/>
                  </a:cubicBezTo>
                  <a:cubicBezTo>
                    <a:pt x="34" y="12"/>
                    <a:pt x="34" y="12"/>
                    <a:pt x="35" y="12"/>
                  </a:cubicBezTo>
                  <a:cubicBezTo>
                    <a:pt x="35" y="12"/>
                    <a:pt x="36" y="11"/>
                    <a:pt x="36" y="11"/>
                  </a:cubicBezTo>
                  <a:cubicBezTo>
                    <a:pt x="37" y="11"/>
                    <a:pt x="38" y="11"/>
                    <a:pt x="38" y="11"/>
                  </a:cubicBezTo>
                  <a:cubicBezTo>
                    <a:pt x="39" y="11"/>
                    <a:pt x="39" y="11"/>
                    <a:pt x="39" y="10"/>
                  </a:cubicBezTo>
                  <a:cubicBezTo>
                    <a:pt x="39" y="10"/>
                    <a:pt x="39" y="10"/>
                    <a:pt x="40" y="9"/>
                  </a:cubicBezTo>
                  <a:cubicBezTo>
                    <a:pt x="41" y="9"/>
                    <a:pt x="42" y="9"/>
                    <a:pt x="42" y="9"/>
                  </a:cubicBezTo>
                  <a:cubicBezTo>
                    <a:pt x="42" y="9"/>
                    <a:pt x="42" y="9"/>
                    <a:pt x="42" y="9"/>
                  </a:cubicBezTo>
                  <a:cubicBezTo>
                    <a:pt x="42" y="8"/>
                    <a:pt x="42" y="7"/>
                    <a:pt x="42" y="7"/>
                  </a:cubicBezTo>
                  <a:cubicBezTo>
                    <a:pt x="42" y="7"/>
                    <a:pt x="43" y="7"/>
                    <a:pt x="43" y="6"/>
                  </a:cubicBezTo>
                  <a:cubicBezTo>
                    <a:pt x="43" y="6"/>
                    <a:pt x="45" y="7"/>
                    <a:pt x="47" y="7"/>
                  </a:cubicBezTo>
                  <a:cubicBezTo>
                    <a:pt x="46" y="7"/>
                    <a:pt x="45" y="6"/>
                    <a:pt x="45" y="5"/>
                  </a:cubicBezTo>
                  <a:cubicBezTo>
                    <a:pt x="44" y="5"/>
                    <a:pt x="44" y="4"/>
                    <a:pt x="44" y="4"/>
                  </a:cubicBezTo>
                  <a:cubicBezTo>
                    <a:pt x="44" y="4"/>
                    <a:pt x="44" y="3"/>
                    <a:pt x="43" y="2"/>
                  </a:cubicBezTo>
                  <a:cubicBezTo>
                    <a:pt x="43" y="2"/>
                    <a:pt x="43" y="2"/>
                    <a:pt x="43" y="1"/>
                  </a:cubicBezTo>
                  <a:cubicBezTo>
                    <a:pt x="43" y="0"/>
                    <a:pt x="41" y="0"/>
                    <a:pt x="41" y="0"/>
                  </a:cubicBezTo>
                  <a:cubicBezTo>
                    <a:pt x="41" y="0"/>
                    <a:pt x="40" y="0"/>
                    <a:pt x="40" y="0"/>
                  </a:cubicBezTo>
                  <a:cubicBezTo>
                    <a:pt x="39" y="0"/>
                    <a:pt x="39" y="1"/>
                    <a:pt x="39" y="1"/>
                  </a:cubicBezTo>
                  <a:cubicBezTo>
                    <a:pt x="39" y="1"/>
                    <a:pt x="38" y="1"/>
                    <a:pt x="38" y="1"/>
                  </a:cubicBezTo>
                  <a:cubicBezTo>
                    <a:pt x="38" y="2"/>
                    <a:pt x="38" y="3"/>
                    <a:pt x="39" y="3"/>
                  </a:cubicBezTo>
                  <a:cubicBezTo>
                    <a:pt x="39" y="4"/>
                    <a:pt x="38" y="4"/>
                    <a:pt x="38" y="4"/>
                  </a:cubicBezTo>
                  <a:cubicBezTo>
                    <a:pt x="38" y="4"/>
                    <a:pt x="36" y="3"/>
                    <a:pt x="36" y="3"/>
                  </a:cubicBezTo>
                  <a:cubicBezTo>
                    <a:pt x="35" y="3"/>
                    <a:pt x="34" y="3"/>
                    <a:pt x="34" y="3"/>
                  </a:cubicBezTo>
                  <a:cubicBezTo>
                    <a:pt x="33" y="3"/>
                    <a:pt x="33" y="3"/>
                    <a:pt x="33" y="4"/>
                  </a:cubicBezTo>
                  <a:cubicBezTo>
                    <a:pt x="33" y="4"/>
                    <a:pt x="32" y="4"/>
                    <a:pt x="32" y="5"/>
                  </a:cubicBezTo>
                  <a:cubicBezTo>
                    <a:pt x="31" y="5"/>
                    <a:pt x="30" y="5"/>
                    <a:pt x="30" y="4"/>
                  </a:cubicBezTo>
                  <a:cubicBezTo>
                    <a:pt x="30" y="4"/>
                    <a:pt x="29" y="4"/>
                    <a:pt x="29" y="4"/>
                  </a:cubicBezTo>
                  <a:cubicBezTo>
                    <a:pt x="29" y="4"/>
                    <a:pt x="26" y="4"/>
                    <a:pt x="25" y="4"/>
                  </a:cubicBezTo>
                  <a:cubicBezTo>
                    <a:pt x="25" y="4"/>
                    <a:pt x="24" y="4"/>
                    <a:pt x="24" y="4"/>
                  </a:cubicBezTo>
                  <a:cubicBezTo>
                    <a:pt x="24" y="4"/>
                    <a:pt x="23" y="5"/>
                    <a:pt x="23" y="5"/>
                  </a:cubicBezTo>
                  <a:cubicBezTo>
                    <a:pt x="23" y="5"/>
                    <a:pt x="22" y="5"/>
                    <a:pt x="22" y="5"/>
                  </a:cubicBezTo>
                  <a:cubicBezTo>
                    <a:pt x="21" y="5"/>
                    <a:pt x="21" y="6"/>
                    <a:pt x="21" y="6"/>
                  </a:cubicBezTo>
                  <a:cubicBezTo>
                    <a:pt x="21" y="7"/>
                    <a:pt x="21" y="7"/>
                    <a:pt x="20" y="7"/>
                  </a:cubicBezTo>
                  <a:cubicBezTo>
                    <a:pt x="20" y="7"/>
                    <a:pt x="18" y="9"/>
                    <a:pt x="17" y="9"/>
                  </a:cubicBezTo>
                  <a:cubicBezTo>
                    <a:pt x="17" y="9"/>
                    <a:pt x="17" y="9"/>
                    <a:pt x="16" y="9"/>
                  </a:cubicBezTo>
                  <a:cubicBezTo>
                    <a:pt x="16" y="9"/>
                    <a:pt x="15" y="9"/>
                    <a:pt x="15" y="8"/>
                  </a:cubicBezTo>
                  <a:cubicBezTo>
                    <a:pt x="15" y="8"/>
                    <a:pt x="15" y="8"/>
                    <a:pt x="14" y="8"/>
                  </a:cubicBezTo>
                  <a:cubicBezTo>
                    <a:pt x="14" y="8"/>
                    <a:pt x="11" y="8"/>
                    <a:pt x="11" y="8"/>
                  </a:cubicBezTo>
                  <a:cubicBezTo>
                    <a:pt x="11" y="8"/>
                    <a:pt x="10" y="8"/>
                    <a:pt x="10" y="8"/>
                  </a:cubicBezTo>
                  <a:cubicBezTo>
                    <a:pt x="10" y="8"/>
                    <a:pt x="10" y="7"/>
                    <a:pt x="9" y="7"/>
                  </a:cubicBezTo>
                  <a:cubicBezTo>
                    <a:pt x="9" y="8"/>
                    <a:pt x="6" y="7"/>
                    <a:pt x="5" y="7"/>
                  </a:cubicBezTo>
                  <a:cubicBezTo>
                    <a:pt x="5" y="7"/>
                    <a:pt x="5" y="7"/>
                    <a:pt x="4" y="7"/>
                  </a:cubicBezTo>
                  <a:cubicBezTo>
                    <a:pt x="4" y="7"/>
                    <a:pt x="4" y="8"/>
                    <a:pt x="3" y="9"/>
                  </a:cubicBezTo>
                  <a:cubicBezTo>
                    <a:pt x="2" y="9"/>
                    <a:pt x="0" y="10"/>
                    <a:pt x="0" y="10"/>
                  </a:cubicBezTo>
                  <a:cubicBezTo>
                    <a:pt x="0" y="10"/>
                    <a:pt x="0" y="11"/>
                    <a:pt x="0" y="11"/>
                  </a:cubicBezTo>
                  <a:cubicBezTo>
                    <a:pt x="1" y="11"/>
                    <a:pt x="3" y="13"/>
                    <a:pt x="3" y="13"/>
                  </a:cubicBezTo>
                  <a:cubicBezTo>
                    <a:pt x="3" y="13"/>
                    <a:pt x="3" y="13"/>
                    <a:pt x="3" y="14"/>
                  </a:cubicBezTo>
                  <a:cubicBezTo>
                    <a:pt x="2" y="14"/>
                    <a:pt x="2" y="15"/>
                    <a:pt x="2" y="15"/>
                  </a:cubicBezTo>
                  <a:cubicBezTo>
                    <a:pt x="1" y="15"/>
                    <a:pt x="1" y="15"/>
                    <a:pt x="1" y="16"/>
                  </a:cubicBezTo>
                  <a:cubicBezTo>
                    <a:pt x="2" y="16"/>
                    <a:pt x="3" y="18"/>
                    <a:pt x="3" y="18"/>
                  </a:cubicBezTo>
                  <a:cubicBezTo>
                    <a:pt x="3" y="19"/>
                    <a:pt x="3" y="20"/>
                    <a:pt x="4" y="21"/>
                  </a:cubicBezTo>
                  <a:cubicBezTo>
                    <a:pt x="4" y="21"/>
                    <a:pt x="6" y="22"/>
                    <a:pt x="6" y="22"/>
                  </a:cubicBezTo>
                  <a:cubicBezTo>
                    <a:pt x="7" y="23"/>
                    <a:pt x="7" y="23"/>
                    <a:pt x="6" y="24"/>
                  </a:cubicBezTo>
                  <a:cubicBezTo>
                    <a:pt x="6" y="24"/>
                    <a:pt x="5" y="24"/>
                    <a:pt x="4" y="24"/>
                  </a:cubicBezTo>
                  <a:cubicBezTo>
                    <a:pt x="4" y="24"/>
                    <a:pt x="4" y="25"/>
                    <a:pt x="4" y="25"/>
                  </a:cubicBezTo>
                  <a:cubicBezTo>
                    <a:pt x="3" y="25"/>
                    <a:pt x="2" y="25"/>
                    <a:pt x="3" y="26"/>
                  </a:cubicBezTo>
                  <a:cubicBezTo>
                    <a:pt x="3" y="26"/>
                    <a:pt x="3" y="26"/>
                    <a:pt x="3" y="26"/>
                  </a:cubicBezTo>
                  <a:cubicBezTo>
                    <a:pt x="3" y="26"/>
                    <a:pt x="4" y="26"/>
                    <a:pt x="4" y="2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0" name="Freeform 1041">
              <a:extLst>
                <a:ext uri="{FF2B5EF4-FFF2-40B4-BE49-F238E27FC236}">
                  <a16:creationId xmlns:a16="http://schemas.microsoft.com/office/drawing/2014/main" id="{317A6916-B52E-4591-92CF-B20EF4994FF5}"/>
                </a:ext>
              </a:extLst>
            </p:cNvPr>
            <p:cNvSpPr>
              <a:spLocks/>
            </p:cNvSpPr>
            <p:nvPr/>
          </p:nvSpPr>
          <p:spPr bwMode="auto">
            <a:xfrm>
              <a:off x="3891" y="1668"/>
              <a:ext cx="84" cy="99"/>
            </a:xfrm>
            <a:custGeom>
              <a:avLst/>
              <a:gdLst>
                <a:gd name="T0" fmla="*/ 14 w 61"/>
                <a:gd name="T1" fmla="*/ 0 h 72"/>
                <a:gd name="T2" fmla="*/ 0 w 61"/>
                <a:gd name="T3" fmla="*/ 5 h 72"/>
                <a:gd name="T4" fmla="*/ 0 w 61"/>
                <a:gd name="T5" fmla="*/ 7 h 72"/>
                <a:gd name="T6" fmla="*/ 0 w 61"/>
                <a:gd name="T7" fmla="*/ 11 h 72"/>
                <a:gd name="T8" fmla="*/ 3 w 61"/>
                <a:gd name="T9" fmla="*/ 13 h 72"/>
                <a:gd name="T10" fmla="*/ 7 w 61"/>
                <a:gd name="T11" fmla="*/ 17 h 72"/>
                <a:gd name="T12" fmla="*/ 3 w 61"/>
                <a:gd name="T13" fmla="*/ 20 h 72"/>
                <a:gd name="T14" fmla="*/ 2 w 61"/>
                <a:gd name="T15" fmla="*/ 24 h 72"/>
                <a:gd name="T16" fmla="*/ 6 w 61"/>
                <a:gd name="T17" fmla="*/ 24 h 72"/>
                <a:gd name="T18" fmla="*/ 5 w 61"/>
                <a:gd name="T19" fmla="*/ 29 h 72"/>
                <a:gd name="T20" fmla="*/ 4 w 61"/>
                <a:gd name="T21" fmla="*/ 35 h 72"/>
                <a:gd name="T22" fmla="*/ 7 w 61"/>
                <a:gd name="T23" fmla="*/ 36 h 72"/>
                <a:gd name="T24" fmla="*/ 11 w 61"/>
                <a:gd name="T25" fmla="*/ 40 h 72"/>
                <a:gd name="T26" fmla="*/ 5 w 61"/>
                <a:gd name="T27" fmla="*/ 40 h 72"/>
                <a:gd name="T28" fmla="*/ 9 w 61"/>
                <a:gd name="T29" fmla="*/ 46 h 72"/>
                <a:gd name="T30" fmla="*/ 5 w 61"/>
                <a:gd name="T31" fmla="*/ 48 h 72"/>
                <a:gd name="T32" fmla="*/ 23 w 61"/>
                <a:gd name="T33" fmla="*/ 61 h 72"/>
                <a:gd name="T34" fmla="*/ 24 w 61"/>
                <a:gd name="T35" fmla="*/ 59 h 72"/>
                <a:gd name="T36" fmla="*/ 26 w 61"/>
                <a:gd name="T37" fmla="*/ 56 h 72"/>
                <a:gd name="T38" fmla="*/ 28 w 61"/>
                <a:gd name="T39" fmla="*/ 53 h 72"/>
                <a:gd name="T40" fmla="*/ 33 w 61"/>
                <a:gd name="T41" fmla="*/ 55 h 72"/>
                <a:gd name="T42" fmla="*/ 36 w 61"/>
                <a:gd name="T43" fmla="*/ 57 h 72"/>
                <a:gd name="T44" fmla="*/ 38 w 61"/>
                <a:gd name="T45" fmla="*/ 62 h 72"/>
                <a:gd name="T46" fmla="*/ 41 w 61"/>
                <a:gd name="T47" fmla="*/ 64 h 72"/>
                <a:gd name="T48" fmla="*/ 43 w 61"/>
                <a:gd name="T49" fmla="*/ 66 h 72"/>
                <a:gd name="T50" fmla="*/ 40 w 61"/>
                <a:gd name="T51" fmla="*/ 70 h 72"/>
                <a:gd name="T52" fmla="*/ 40 w 61"/>
                <a:gd name="T53" fmla="*/ 72 h 72"/>
                <a:gd name="T54" fmla="*/ 46 w 61"/>
                <a:gd name="T55" fmla="*/ 71 h 72"/>
                <a:gd name="T56" fmla="*/ 52 w 61"/>
                <a:gd name="T57" fmla="*/ 70 h 72"/>
                <a:gd name="T58" fmla="*/ 53 w 61"/>
                <a:gd name="T59" fmla="*/ 66 h 72"/>
                <a:gd name="T60" fmla="*/ 53 w 61"/>
                <a:gd name="T61" fmla="*/ 63 h 72"/>
                <a:gd name="T62" fmla="*/ 61 w 61"/>
                <a:gd name="T63" fmla="*/ 55 h 72"/>
                <a:gd name="T64" fmla="*/ 53 w 61"/>
                <a:gd name="T65" fmla="*/ 47 h 72"/>
                <a:gd name="T66" fmla="*/ 56 w 61"/>
                <a:gd name="T67" fmla="*/ 36 h 72"/>
                <a:gd name="T68" fmla="*/ 55 w 61"/>
                <a:gd name="T69" fmla="*/ 31 h 72"/>
                <a:gd name="T70" fmla="*/ 57 w 61"/>
                <a:gd name="T71" fmla="*/ 30 h 72"/>
                <a:gd name="T72" fmla="*/ 49 w 61"/>
                <a:gd name="T73" fmla="*/ 31 h 72"/>
                <a:gd name="T74" fmla="*/ 46 w 61"/>
                <a:gd name="T75" fmla="*/ 29 h 72"/>
                <a:gd name="T76" fmla="*/ 38 w 61"/>
                <a:gd name="T77" fmla="*/ 25 h 72"/>
                <a:gd name="T78" fmla="*/ 39 w 61"/>
                <a:gd name="T79" fmla="*/ 20 h 72"/>
                <a:gd name="T80" fmla="*/ 35 w 61"/>
                <a:gd name="T81" fmla="*/ 17 h 72"/>
                <a:gd name="T82" fmla="*/ 29 w 61"/>
                <a:gd name="T83" fmla="*/ 12 h 72"/>
                <a:gd name="T84" fmla="*/ 21 w 61"/>
                <a:gd name="T85" fmla="*/ 2 h 72"/>
                <a:gd name="T86" fmla="*/ 20 w 61"/>
                <a:gd name="T87" fmla="*/ 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 h="72">
                  <a:moveTo>
                    <a:pt x="18" y="1"/>
                  </a:moveTo>
                  <a:cubicBezTo>
                    <a:pt x="17" y="0"/>
                    <a:pt x="14" y="0"/>
                    <a:pt x="14" y="0"/>
                  </a:cubicBezTo>
                  <a:cubicBezTo>
                    <a:pt x="13" y="0"/>
                    <a:pt x="12" y="0"/>
                    <a:pt x="11" y="1"/>
                  </a:cubicBezTo>
                  <a:cubicBezTo>
                    <a:pt x="11" y="1"/>
                    <a:pt x="5" y="3"/>
                    <a:pt x="0" y="5"/>
                  </a:cubicBezTo>
                  <a:cubicBezTo>
                    <a:pt x="0" y="6"/>
                    <a:pt x="0" y="6"/>
                    <a:pt x="0" y="6"/>
                  </a:cubicBezTo>
                  <a:cubicBezTo>
                    <a:pt x="0" y="6"/>
                    <a:pt x="0" y="7"/>
                    <a:pt x="0" y="7"/>
                  </a:cubicBezTo>
                  <a:cubicBezTo>
                    <a:pt x="0" y="7"/>
                    <a:pt x="1" y="7"/>
                    <a:pt x="1" y="8"/>
                  </a:cubicBezTo>
                  <a:cubicBezTo>
                    <a:pt x="1" y="8"/>
                    <a:pt x="0" y="10"/>
                    <a:pt x="0" y="11"/>
                  </a:cubicBezTo>
                  <a:cubicBezTo>
                    <a:pt x="1" y="11"/>
                    <a:pt x="1" y="12"/>
                    <a:pt x="1" y="12"/>
                  </a:cubicBezTo>
                  <a:cubicBezTo>
                    <a:pt x="2" y="12"/>
                    <a:pt x="4" y="13"/>
                    <a:pt x="3" y="13"/>
                  </a:cubicBezTo>
                  <a:cubicBezTo>
                    <a:pt x="2" y="14"/>
                    <a:pt x="1" y="14"/>
                    <a:pt x="3" y="14"/>
                  </a:cubicBezTo>
                  <a:cubicBezTo>
                    <a:pt x="4" y="15"/>
                    <a:pt x="7" y="17"/>
                    <a:pt x="7" y="17"/>
                  </a:cubicBezTo>
                  <a:cubicBezTo>
                    <a:pt x="7" y="17"/>
                    <a:pt x="8" y="18"/>
                    <a:pt x="7" y="18"/>
                  </a:cubicBezTo>
                  <a:cubicBezTo>
                    <a:pt x="6" y="18"/>
                    <a:pt x="3" y="18"/>
                    <a:pt x="3" y="20"/>
                  </a:cubicBezTo>
                  <a:cubicBezTo>
                    <a:pt x="3" y="22"/>
                    <a:pt x="3" y="22"/>
                    <a:pt x="3" y="23"/>
                  </a:cubicBezTo>
                  <a:cubicBezTo>
                    <a:pt x="3" y="23"/>
                    <a:pt x="3" y="24"/>
                    <a:pt x="2" y="24"/>
                  </a:cubicBezTo>
                  <a:cubicBezTo>
                    <a:pt x="3" y="24"/>
                    <a:pt x="3" y="24"/>
                    <a:pt x="3" y="24"/>
                  </a:cubicBezTo>
                  <a:cubicBezTo>
                    <a:pt x="4" y="24"/>
                    <a:pt x="6" y="24"/>
                    <a:pt x="6" y="24"/>
                  </a:cubicBezTo>
                  <a:cubicBezTo>
                    <a:pt x="6" y="24"/>
                    <a:pt x="7" y="23"/>
                    <a:pt x="7" y="24"/>
                  </a:cubicBezTo>
                  <a:cubicBezTo>
                    <a:pt x="6" y="25"/>
                    <a:pt x="5" y="28"/>
                    <a:pt x="5" y="29"/>
                  </a:cubicBezTo>
                  <a:cubicBezTo>
                    <a:pt x="5" y="29"/>
                    <a:pt x="4" y="30"/>
                    <a:pt x="3" y="31"/>
                  </a:cubicBezTo>
                  <a:cubicBezTo>
                    <a:pt x="3" y="32"/>
                    <a:pt x="4" y="34"/>
                    <a:pt x="4" y="35"/>
                  </a:cubicBezTo>
                  <a:cubicBezTo>
                    <a:pt x="5" y="35"/>
                    <a:pt x="5" y="36"/>
                    <a:pt x="6" y="35"/>
                  </a:cubicBezTo>
                  <a:cubicBezTo>
                    <a:pt x="6" y="35"/>
                    <a:pt x="7" y="35"/>
                    <a:pt x="7" y="36"/>
                  </a:cubicBezTo>
                  <a:cubicBezTo>
                    <a:pt x="7" y="36"/>
                    <a:pt x="9" y="39"/>
                    <a:pt x="10" y="39"/>
                  </a:cubicBezTo>
                  <a:cubicBezTo>
                    <a:pt x="10" y="39"/>
                    <a:pt x="11" y="39"/>
                    <a:pt x="11" y="40"/>
                  </a:cubicBezTo>
                  <a:cubicBezTo>
                    <a:pt x="10" y="41"/>
                    <a:pt x="8" y="41"/>
                    <a:pt x="7" y="41"/>
                  </a:cubicBezTo>
                  <a:cubicBezTo>
                    <a:pt x="7" y="41"/>
                    <a:pt x="5" y="39"/>
                    <a:pt x="5" y="40"/>
                  </a:cubicBezTo>
                  <a:cubicBezTo>
                    <a:pt x="6" y="41"/>
                    <a:pt x="8" y="44"/>
                    <a:pt x="8" y="44"/>
                  </a:cubicBezTo>
                  <a:cubicBezTo>
                    <a:pt x="9" y="45"/>
                    <a:pt x="9" y="45"/>
                    <a:pt x="9" y="46"/>
                  </a:cubicBezTo>
                  <a:cubicBezTo>
                    <a:pt x="9" y="46"/>
                    <a:pt x="8" y="47"/>
                    <a:pt x="8" y="47"/>
                  </a:cubicBezTo>
                  <a:cubicBezTo>
                    <a:pt x="7" y="47"/>
                    <a:pt x="6" y="48"/>
                    <a:pt x="5" y="48"/>
                  </a:cubicBezTo>
                  <a:cubicBezTo>
                    <a:pt x="22" y="61"/>
                    <a:pt x="22" y="61"/>
                    <a:pt x="22" y="61"/>
                  </a:cubicBezTo>
                  <a:cubicBezTo>
                    <a:pt x="22" y="61"/>
                    <a:pt x="23" y="61"/>
                    <a:pt x="23" y="61"/>
                  </a:cubicBezTo>
                  <a:cubicBezTo>
                    <a:pt x="24" y="61"/>
                    <a:pt x="24" y="61"/>
                    <a:pt x="24" y="60"/>
                  </a:cubicBezTo>
                  <a:cubicBezTo>
                    <a:pt x="24" y="60"/>
                    <a:pt x="24" y="59"/>
                    <a:pt x="24" y="59"/>
                  </a:cubicBezTo>
                  <a:cubicBezTo>
                    <a:pt x="25" y="59"/>
                    <a:pt x="26" y="59"/>
                    <a:pt x="26" y="58"/>
                  </a:cubicBezTo>
                  <a:cubicBezTo>
                    <a:pt x="27" y="57"/>
                    <a:pt x="26" y="56"/>
                    <a:pt x="26" y="56"/>
                  </a:cubicBezTo>
                  <a:cubicBezTo>
                    <a:pt x="26" y="55"/>
                    <a:pt x="25" y="54"/>
                    <a:pt x="27" y="54"/>
                  </a:cubicBezTo>
                  <a:cubicBezTo>
                    <a:pt x="29" y="54"/>
                    <a:pt x="28" y="53"/>
                    <a:pt x="28" y="53"/>
                  </a:cubicBezTo>
                  <a:cubicBezTo>
                    <a:pt x="28" y="52"/>
                    <a:pt x="28" y="50"/>
                    <a:pt x="30" y="51"/>
                  </a:cubicBezTo>
                  <a:cubicBezTo>
                    <a:pt x="33" y="51"/>
                    <a:pt x="32" y="54"/>
                    <a:pt x="33" y="55"/>
                  </a:cubicBezTo>
                  <a:cubicBezTo>
                    <a:pt x="33" y="56"/>
                    <a:pt x="34" y="57"/>
                    <a:pt x="35" y="56"/>
                  </a:cubicBezTo>
                  <a:cubicBezTo>
                    <a:pt x="35" y="55"/>
                    <a:pt x="36" y="57"/>
                    <a:pt x="36" y="57"/>
                  </a:cubicBezTo>
                  <a:cubicBezTo>
                    <a:pt x="37" y="58"/>
                    <a:pt x="36" y="59"/>
                    <a:pt x="37" y="60"/>
                  </a:cubicBezTo>
                  <a:cubicBezTo>
                    <a:pt x="38" y="60"/>
                    <a:pt x="38" y="61"/>
                    <a:pt x="38" y="62"/>
                  </a:cubicBezTo>
                  <a:cubicBezTo>
                    <a:pt x="38" y="62"/>
                    <a:pt x="38" y="63"/>
                    <a:pt x="39" y="63"/>
                  </a:cubicBezTo>
                  <a:cubicBezTo>
                    <a:pt x="39" y="63"/>
                    <a:pt x="40" y="64"/>
                    <a:pt x="41" y="64"/>
                  </a:cubicBezTo>
                  <a:cubicBezTo>
                    <a:pt x="42" y="64"/>
                    <a:pt x="43" y="63"/>
                    <a:pt x="43" y="64"/>
                  </a:cubicBezTo>
                  <a:cubicBezTo>
                    <a:pt x="43" y="65"/>
                    <a:pt x="43" y="65"/>
                    <a:pt x="43" y="66"/>
                  </a:cubicBezTo>
                  <a:cubicBezTo>
                    <a:pt x="42" y="67"/>
                    <a:pt x="41" y="68"/>
                    <a:pt x="41" y="68"/>
                  </a:cubicBezTo>
                  <a:cubicBezTo>
                    <a:pt x="41" y="69"/>
                    <a:pt x="41" y="70"/>
                    <a:pt x="40" y="70"/>
                  </a:cubicBezTo>
                  <a:cubicBezTo>
                    <a:pt x="40" y="70"/>
                    <a:pt x="39" y="70"/>
                    <a:pt x="40" y="72"/>
                  </a:cubicBezTo>
                  <a:cubicBezTo>
                    <a:pt x="40" y="72"/>
                    <a:pt x="40" y="72"/>
                    <a:pt x="40" y="72"/>
                  </a:cubicBezTo>
                  <a:cubicBezTo>
                    <a:pt x="41" y="72"/>
                    <a:pt x="41" y="72"/>
                    <a:pt x="42" y="71"/>
                  </a:cubicBezTo>
                  <a:cubicBezTo>
                    <a:pt x="42" y="71"/>
                    <a:pt x="46" y="71"/>
                    <a:pt x="46" y="71"/>
                  </a:cubicBezTo>
                  <a:cubicBezTo>
                    <a:pt x="46" y="70"/>
                    <a:pt x="48" y="71"/>
                    <a:pt x="48" y="71"/>
                  </a:cubicBezTo>
                  <a:cubicBezTo>
                    <a:pt x="48" y="71"/>
                    <a:pt x="51" y="71"/>
                    <a:pt x="52" y="70"/>
                  </a:cubicBezTo>
                  <a:cubicBezTo>
                    <a:pt x="52" y="70"/>
                    <a:pt x="52" y="69"/>
                    <a:pt x="54" y="69"/>
                  </a:cubicBezTo>
                  <a:cubicBezTo>
                    <a:pt x="55" y="68"/>
                    <a:pt x="54" y="66"/>
                    <a:pt x="53" y="66"/>
                  </a:cubicBezTo>
                  <a:cubicBezTo>
                    <a:pt x="53" y="65"/>
                    <a:pt x="53" y="65"/>
                    <a:pt x="53" y="65"/>
                  </a:cubicBezTo>
                  <a:cubicBezTo>
                    <a:pt x="53" y="63"/>
                    <a:pt x="53" y="63"/>
                    <a:pt x="53" y="63"/>
                  </a:cubicBezTo>
                  <a:cubicBezTo>
                    <a:pt x="53" y="61"/>
                    <a:pt x="55" y="60"/>
                    <a:pt x="55" y="60"/>
                  </a:cubicBezTo>
                  <a:cubicBezTo>
                    <a:pt x="61" y="55"/>
                    <a:pt x="61" y="55"/>
                    <a:pt x="61" y="55"/>
                  </a:cubicBezTo>
                  <a:cubicBezTo>
                    <a:pt x="61" y="55"/>
                    <a:pt x="60" y="54"/>
                    <a:pt x="57" y="52"/>
                  </a:cubicBezTo>
                  <a:cubicBezTo>
                    <a:pt x="54" y="51"/>
                    <a:pt x="53" y="48"/>
                    <a:pt x="53" y="47"/>
                  </a:cubicBezTo>
                  <a:cubicBezTo>
                    <a:pt x="53" y="46"/>
                    <a:pt x="52" y="44"/>
                    <a:pt x="52" y="44"/>
                  </a:cubicBezTo>
                  <a:cubicBezTo>
                    <a:pt x="56" y="36"/>
                    <a:pt x="56" y="36"/>
                    <a:pt x="56" y="36"/>
                  </a:cubicBezTo>
                  <a:cubicBezTo>
                    <a:pt x="56" y="36"/>
                    <a:pt x="54" y="34"/>
                    <a:pt x="54" y="33"/>
                  </a:cubicBezTo>
                  <a:cubicBezTo>
                    <a:pt x="53" y="33"/>
                    <a:pt x="54" y="31"/>
                    <a:pt x="55" y="31"/>
                  </a:cubicBezTo>
                  <a:cubicBezTo>
                    <a:pt x="55" y="30"/>
                    <a:pt x="56" y="30"/>
                    <a:pt x="56" y="30"/>
                  </a:cubicBezTo>
                  <a:cubicBezTo>
                    <a:pt x="57" y="31"/>
                    <a:pt x="57" y="31"/>
                    <a:pt x="57" y="30"/>
                  </a:cubicBezTo>
                  <a:cubicBezTo>
                    <a:pt x="58" y="30"/>
                    <a:pt x="57" y="29"/>
                    <a:pt x="55" y="28"/>
                  </a:cubicBezTo>
                  <a:cubicBezTo>
                    <a:pt x="53" y="27"/>
                    <a:pt x="50" y="30"/>
                    <a:pt x="49" y="31"/>
                  </a:cubicBezTo>
                  <a:cubicBezTo>
                    <a:pt x="48" y="31"/>
                    <a:pt x="47" y="30"/>
                    <a:pt x="47" y="30"/>
                  </a:cubicBezTo>
                  <a:cubicBezTo>
                    <a:pt x="47" y="30"/>
                    <a:pt x="46" y="29"/>
                    <a:pt x="46" y="29"/>
                  </a:cubicBezTo>
                  <a:cubicBezTo>
                    <a:pt x="46" y="29"/>
                    <a:pt x="39" y="26"/>
                    <a:pt x="39" y="26"/>
                  </a:cubicBezTo>
                  <a:cubicBezTo>
                    <a:pt x="38" y="25"/>
                    <a:pt x="36" y="25"/>
                    <a:pt x="38" y="25"/>
                  </a:cubicBezTo>
                  <a:cubicBezTo>
                    <a:pt x="40" y="24"/>
                    <a:pt x="40" y="23"/>
                    <a:pt x="40" y="23"/>
                  </a:cubicBezTo>
                  <a:cubicBezTo>
                    <a:pt x="40" y="23"/>
                    <a:pt x="39" y="20"/>
                    <a:pt x="39" y="20"/>
                  </a:cubicBezTo>
                  <a:cubicBezTo>
                    <a:pt x="39" y="19"/>
                    <a:pt x="39" y="19"/>
                    <a:pt x="39" y="19"/>
                  </a:cubicBezTo>
                  <a:cubicBezTo>
                    <a:pt x="38" y="19"/>
                    <a:pt x="37" y="18"/>
                    <a:pt x="35" y="17"/>
                  </a:cubicBezTo>
                  <a:cubicBezTo>
                    <a:pt x="33" y="16"/>
                    <a:pt x="30" y="14"/>
                    <a:pt x="29" y="13"/>
                  </a:cubicBezTo>
                  <a:cubicBezTo>
                    <a:pt x="28" y="13"/>
                    <a:pt x="29" y="13"/>
                    <a:pt x="29" y="12"/>
                  </a:cubicBezTo>
                  <a:cubicBezTo>
                    <a:pt x="29" y="12"/>
                    <a:pt x="27" y="10"/>
                    <a:pt x="27" y="9"/>
                  </a:cubicBezTo>
                  <a:cubicBezTo>
                    <a:pt x="26" y="8"/>
                    <a:pt x="21" y="2"/>
                    <a:pt x="21" y="2"/>
                  </a:cubicBezTo>
                  <a:cubicBezTo>
                    <a:pt x="21" y="2"/>
                    <a:pt x="21" y="2"/>
                    <a:pt x="21" y="2"/>
                  </a:cubicBezTo>
                  <a:cubicBezTo>
                    <a:pt x="20" y="1"/>
                    <a:pt x="20" y="1"/>
                    <a:pt x="20" y="1"/>
                  </a:cubicBezTo>
                  <a:cubicBezTo>
                    <a:pt x="19" y="0"/>
                    <a:pt x="18" y="1"/>
                    <a:pt x="18"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1" name="Freeform 1042">
              <a:extLst>
                <a:ext uri="{FF2B5EF4-FFF2-40B4-BE49-F238E27FC236}">
                  <a16:creationId xmlns:a16="http://schemas.microsoft.com/office/drawing/2014/main" id="{40B4B8BA-C902-46E6-AE28-85B105EB4F18}"/>
                </a:ext>
              </a:extLst>
            </p:cNvPr>
            <p:cNvSpPr>
              <a:spLocks/>
            </p:cNvSpPr>
            <p:nvPr/>
          </p:nvSpPr>
          <p:spPr bwMode="auto">
            <a:xfrm>
              <a:off x="3914" y="1736"/>
              <a:ext cx="36" cy="40"/>
            </a:xfrm>
            <a:custGeom>
              <a:avLst/>
              <a:gdLst>
                <a:gd name="T0" fmla="*/ 1 w 26"/>
                <a:gd name="T1" fmla="*/ 16 h 29"/>
                <a:gd name="T2" fmla="*/ 1 w 26"/>
                <a:gd name="T3" fmla="*/ 17 h 29"/>
                <a:gd name="T4" fmla="*/ 4 w 26"/>
                <a:gd name="T5" fmla="*/ 20 h 29"/>
                <a:gd name="T6" fmla="*/ 6 w 26"/>
                <a:gd name="T7" fmla="*/ 21 h 29"/>
                <a:gd name="T8" fmla="*/ 7 w 26"/>
                <a:gd name="T9" fmla="*/ 22 h 29"/>
                <a:gd name="T10" fmla="*/ 8 w 26"/>
                <a:gd name="T11" fmla="*/ 24 h 29"/>
                <a:gd name="T12" fmla="*/ 8 w 26"/>
                <a:gd name="T13" fmla="*/ 29 h 29"/>
                <a:gd name="T14" fmla="*/ 10 w 26"/>
                <a:gd name="T15" fmla="*/ 28 h 29"/>
                <a:gd name="T16" fmla="*/ 11 w 26"/>
                <a:gd name="T17" fmla="*/ 28 h 29"/>
                <a:gd name="T18" fmla="*/ 11 w 26"/>
                <a:gd name="T19" fmla="*/ 27 h 29"/>
                <a:gd name="T20" fmla="*/ 11 w 26"/>
                <a:gd name="T21" fmla="*/ 26 h 29"/>
                <a:gd name="T22" fmla="*/ 13 w 26"/>
                <a:gd name="T23" fmla="*/ 24 h 29"/>
                <a:gd name="T24" fmla="*/ 15 w 26"/>
                <a:gd name="T25" fmla="*/ 23 h 29"/>
                <a:gd name="T26" fmla="*/ 16 w 26"/>
                <a:gd name="T27" fmla="*/ 24 h 29"/>
                <a:gd name="T28" fmla="*/ 17 w 26"/>
                <a:gd name="T29" fmla="*/ 24 h 29"/>
                <a:gd name="T30" fmla="*/ 19 w 26"/>
                <a:gd name="T31" fmla="*/ 24 h 29"/>
                <a:gd name="T32" fmla="*/ 19 w 26"/>
                <a:gd name="T33" fmla="*/ 24 h 29"/>
                <a:gd name="T34" fmla="*/ 20 w 26"/>
                <a:gd name="T35" fmla="*/ 23 h 29"/>
                <a:gd name="T36" fmla="*/ 22 w 26"/>
                <a:gd name="T37" fmla="*/ 22 h 29"/>
                <a:gd name="T38" fmla="*/ 23 w 26"/>
                <a:gd name="T39" fmla="*/ 22 h 29"/>
                <a:gd name="T40" fmla="*/ 23 w 26"/>
                <a:gd name="T41" fmla="*/ 20 h 29"/>
                <a:gd name="T42" fmla="*/ 24 w 26"/>
                <a:gd name="T43" fmla="*/ 18 h 29"/>
                <a:gd name="T44" fmla="*/ 26 w 26"/>
                <a:gd name="T45" fmla="*/ 16 h 29"/>
                <a:gd name="T46" fmla="*/ 26 w 26"/>
                <a:gd name="T47" fmla="*/ 14 h 29"/>
                <a:gd name="T48" fmla="*/ 24 w 26"/>
                <a:gd name="T49" fmla="*/ 14 h 29"/>
                <a:gd name="T50" fmla="*/ 22 w 26"/>
                <a:gd name="T51" fmla="*/ 13 h 29"/>
                <a:gd name="T52" fmla="*/ 21 w 26"/>
                <a:gd name="T53" fmla="*/ 12 h 29"/>
                <a:gd name="T54" fmla="*/ 20 w 26"/>
                <a:gd name="T55" fmla="*/ 10 h 29"/>
                <a:gd name="T56" fmla="*/ 19 w 26"/>
                <a:gd name="T57" fmla="*/ 7 h 29"/>
                <a:gd name="T58" fmla="*/ 18 w 26"/>
                <a:gd name="T59" fmla="*/ 6 h 29"/>
                <a:gd name="T60" fmla="*/ 16 w 26"/>
                <a:gd name="T61" fmla="*/ 5 h 29"/>
                <a:gd name="T62" fmla="*/ 13 w 26"/>
                <a:gd name="T63" fmla="*/ 1 h 29"/>
                <a:gd name="T64" fmla="*/ 11 w 26"/>
                <a:gd name="T65" fmla="*/ 3 h 29"/>
                <a:gd name="T66" fmla="*/ 10 w 26"/>
                <a:gd name="T67" fmla="*/ 4 h 29"/>
                <a:gd name="T68" fmla="*/ 9 w 26"/>
                <a:gd name="T69" fmla="*/ 6 h 29"/>
                <a:gd name="T70" fmla="*/ 9 w 26"/>
                <a:gd name="T71" fmla="*/ 8 h 29"/>
                <a:gd name="T72" fmla="*/ 7 w 26"/>
                <a:gd name="T73" fmla="*/ 9 h 29"/>
                <a:gd name="T74" fmla="*/ 7 w 26"/>
                <a:gd name="T75" fmla="*/ 10 h 29"/>
                <a:gd name="T76" fmla="*/ 6 w 26"/>
                <a:gd name="T77" fmla="*/ 11 h 29"/>
                <a:gd name="T78" fmla="*/ 5 w 26"/>
                <a:gd name="T79" fmla="*/ 11 h 29"/>
                <a:gd name="T80" fmla="*/ 4 w 26"/>
                <a:gd name="T81" fmla="*/ 12 h 29"/>
                <a:gd name="T82" fmla="*/ 1 w 26"/>
                <a:gd name="T83" fmla="*/ 12 h 29"/>
                <a:gd name="T84" fmla="*/ 1 w 26"/>
                <a:gd name="T85" fmla="*/ 15 h 29"/>
                <a:gd name="T86" fmla="*/ 1 w 26"/>
                <a:gd name="T87"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 h="29">
                  <a:moveTo>
                    <a:pt x="1" y="16"/>
                  </a:moveTo>
                  <a:cubicBezTo>
                    <a:pt x="1" y="17"/>
                    <a:pt x="1" y="17"/>
                    <a:pt x="1" y="17"/>
                  </a:cubicBezTo>
                  <a:cubicBezTo>
                    <a:pt x="1" y="17"/>
                    <a:pt x="4" y="20"/>
                    <a:pt x="4" y="20"/>
                  </a:cubicBezTo>
                  <a:cubicBezTo>
                    <a:pt x="4" y="20"/>
                    <a:pt x="5" y="21"/>
                    <a:pt x="6" y="21"/>
                  </a:cubicBezTo>
                  <a:cubicBezTo>
                    <a:pt x="6" y="21"/>
                    <a:pt x="7" y="22"/>
                    <a:pt x="7" y="22"/>
                  </a:cubicBezTo>
                  <a:cubicBezTo>
                    <a:pt x="7" y="23"/>
                    <a:pt x="8" y="24"/>
                    <a:pt x="8" y="24"/>
                  </a:cubicBezTo>
                  <a:cubicBezTo>
                    <a:pt x="8" y="29"/>
                    <a:pt x="8" y="29"/>
                    <a:pt x="8" y="29"/>
                  </a:cubicBezTo>
                  <a:cubicBezTo>
                    <a:pt x="9" y="28"/>
                    <a:pt x="10" y="28"/>
                    <a:pt x="10" y="28"/>
                  </a:cubicBezTo>
                  <a:cubicBezTo>
                    <a:pt x="11" y="29"/>
                    <a:pt x="11" y="28"/>
                    <a:pt x="11" y="28"/>
                  </a:cubicBezTo>
                  <a:cubicBezTo>
                    <a:pt x="11" y="28"/>
                    <a:pt x="11" y="27"/>
                    <a:pt x="11" y="27"/>
                  </a:cubicBezTo>
                  <a:cubicBezTo>
                    <a:pt x="11" y="27"/>
                    <a:pt x="11" y="26"/>
                    <a:pt x="11" y="26"/>
                  </a:cubicBezTo>
                  <a:cubicBezTo>
                    <a:pt x="11" y="26"/>
                    <a:pt x="13" y="25"/>
                    <a:pt x="13" y="24"/>
                  </a:cubicBezTo>
                  <a:cubicBezTo>
                    <a:pt x="13" y="24"/>
                    <a:pt x="14" y="24"/>
                    <a:pt x="15" y="23"/>
                  </a:cubicBezTo>
                  <a:cubicBezTo>
                    <a:pt x="15" y="23"/>
                    <a:pt x="16" y="23"/>
                    <a:pt x="16" y="24"/>
                  </a:cubicBezTo>
                  <a:cubicBezTo>
                    <a:pt x="16" y="24"/>
                    <a:pt x="17" y="24"/>
                    <a:pt x="17" y="24"/>
                  </a:cubicBezTo>
                  <a:cubicBezTo>
                    <a:pt x="18" y="24"/>
                    <a:pt x="18" y="24"/>
                    <a:pt x="19" y="24"/>
                  </a:cubicBezTo>
                  <a:cubicBezTo>
                    <a:pt x="19" y="24"/>
                    <a:pt x="19" y="24"/>
                    <a:pt x="19" y="24"/>
                  </a:cubicBezTo>
                  <a:cubicBezTo>
                    <a:pt x="19" y="24"/>
                    <a:pt x="19" y="23"/>
                    <a:pt x="20" y="23"/>
                  </a:cubicBezTo>
                  <a:cubicBezTo>
                    <a:pt x="20" y="23"/>
                    <a:pt x="21" y="22"/>
                    <a:pt x="22" y="22"/>
                  </a:cubicBezTo>
                  <a:cubicBezTo>
                    <a:pt x="22" y="22"/>
                    <a:pt x="23" y="22"/>
                    <a:pt x="23" y="22"/>
                  </a:cubicBezTo>
                  <a:cubicBezTo>
                    <a:pt x="22" y="20"/>
                    <a:pt x="23" y="20"/>
                    <a:pt x="23" y="20"/>
                  </a:cubicBezTo>
                  <a:cubicBezTo>
                    <a:pt x="24" y="20"/>
                    <a:pt x="24" y="19"/>
                    <a:pt x="24" y="18"/>
                  </a:cubicBezTo>
                  <a:cubicBezTo>
                    <a:pt x="24" y="18"/>
                    <a:pt x="25" y="17"/>
                    <a:pt x="26" y="16"/>
                  </a:cubicBezTo>
                  <a:cubicBezTo>
                    <a:pt x="26" y="15"/>
                    <a:pt x="26" y="15"/>
                    <a:pt x="26" y="14"/>
                  </a:cubicBezTo>
                  <a:cubicBezTo>
                    <a:pt x="26" y="13"/>
                    <a:pt x="25" y="14"/>
                    <a:pt x="24" y="14"/>
                  </a:cubicBezTo>
                  <a:cubicBezTo>
                    <a:pt x="23" y="14"/>
                    <a:pt x="22" y="13"/>
                    <a:pt x="22" y="13"/>
                  </a:cubicBezTo>
                  <a:cubicBezTo>
                    <a:pt x="21" y="13"/>
                    <a:pt x="21" y="12"/>
                    <a:pt x="21" y="12"/>
                  </a:cubicBezTo>
                  <a:cubicBezTo>
                    <a:pt x="21" y="11"/>
                    <a:pt x="21" y="10"/>
                    <a:pt x="20" y="10"/>
                  </a:cubicBezTo>
                  <a:cubicBezTo>
                    <a:pt x="19" y="9"/>
                    <a:pt x="20" y="8"/>
                    <a:pt x="19" y="7"/>
                  </a:cubicBezTo>
                  <a:cubicBezTo>
                    <a:pt x="19" y="7"/>
                    <a:pt x="18" y="5"/>
                    <a:pt x="18" y="6"/>
                  </a:cubicBezTo>
                  <a:cubicBezTo>
                    <a:pt x="17" y="7"/>
                    <a:pt x="16" y="6"/>
                    <a:pt x="16" y="5"/>
                  </a:cubicBezTo>
                  <a:cubicBezTo>
                    <a:pt x="15" y="4"/>
                    <a:pt x="16" y="1"/>
                    <a:pt x="13" y="1"/>
                  </a:cubicBezTo>
                  <a:cubicBezTo>
                    <a:pt x="11" y="0"/>
                    <a:pt x="11" y="2"/>
                    <a:pt x="11" y="3"/>
                  </a:cubicBezTo>
                  <a:cubicBezTo>
                    <a:pt x="11" y="3"/>
                    <a:pt x="12" y="4"/>
                    <a:pt x="10" y="4"/>
                  </a:cubicBezTo>
                  <a:cubicBezTo>
                    <a:pt x="8" y="4"/>
                    <a:pt x="9" y="5"/>
                    <a:pt x="9" y="6"/>
                  </a:cubicBezTo>
                  <a:cubicBezTo>
                    <a:pt x="9" y="6"/>
                    <a:pt x="10" y="7"/>
                    <a:pt x="9" y="8"/>
                  </a:cubicBezTo>
                  <a:cubicBezTo>
                    <a:pt x="9" y="9"/>
                    <a:pt x="8" y="9"/>
                    <a:pt x="7" y="9"/>
                  </a:cubicBezTo>
                  <a:cubicBezTo>
                    <a:pt x="7" y="9"/>
                    <a:pt x="7" y="10"/>
                    <a:pt x="7" y="10"/>
                  </a:cubicBezTo>
                  <a:cubicBezTo>
                    <a:pt x="7" y="11"/>
                    <a:pt x="7" y="11"/>
                    <a:pt x="6" y="11"/>
                  </a:cubicBezTo>
                  <a:cubicBezTo>
                    <a:pt x="6" y="11"/>
                    <a:pt x="5" y="11"/>
                    <a:pt x="5" y="11"/>
                  </a:cubicBezTo>
                  <a:cubicBezTo>
                    <a:pt x="4" y="12"/>
                    <a:pt x="4" y="12"/>
                    <a:pt x="4" y="12"/>
                  </a:cubicBezTo>
                  <a:cubicBezTo>
                    <a:pt x="3" y="12"/>
                    <a:pt x="2" y="12"/>
                    <a:pt x="1" y="12"/>
                  </a:cubicBezTo>
                  <a:cubicBezTo>
                    <a:pt x="0" y="12"/>
                    <a:pt x="1" y="14"/>
                    <a:pt x="1" y="15"/>
                  </a:cubicBezTo>
                  <a:cubicBezTo>
                    <a:pt x="1" y="16"/>
                    <a:pt x="1" y="16"/>
                    <a:pt x="1" y="1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2" name="Freeform 1043">
              <a:extLst>
                <a:ext uri="{FF2B5EF4-FFF2-40B4-BE49-F238E27FC236}">
                  <a16:creationId xmlns:a16="http://schemas.microsoft.com/office/drawing/2014/main" id="{628CE510-676A-47F8-B666-F159720C8913}"/>
                </a:ext>
              </a:extLst>
            </p:cNvPr>
            <p:cNvSpPr>
              <a:spLocks/>
            </p:cNvSpPr>
            <p:nvPr/>
          </p:nvSpPr>
          <p:spPr bwMode="auto">
            <a:xfrm>
              <a:off x="3882" y="1734"/>
              <a:ext cx="39" cy="42"/>
            </a:xfrm>
            <a:custGeom>
              <a:avLst/>
              <a:gdLst>
                <a:gd name="T0" fmla="*/ 13 w 28"/>
                <a:gd name="T1" fmla="*/ 26 h 31"/>
                <a:gd name="T2" fmla="*/ 13 w 28"/>
                <a:gd name="T3" fmla="*/ 24 h 31"/>
                <a:gd name="T4" fmla="*/ 15 w 28"/>
                <a:gd name="T5" fmla="*/ 21 h 31"/>
                <a:gd name="T6" fmla="*/ 17 w 28"/>
                <a:gd name="T7" fmla="*/ 17 h 31"/>
                <a:gd name="T8" fmla="*/ 19 w 28"/>
                <a:gd name="T9" fmla="*/ 17 h 31"/>
                <a:gd name="T10" fmla="*/ 19 w 28"/>
                <a:gd name="T11" fmla="*/ 19 h 31"/>
                <a:gd name="T12" fmla="*/ 20 w 28"/>
                <a:gd name="T13" fmla="*/ 20 h 31"/>
                <a:gd name="T14" fmla="*/ 21 w 28"/>
                <a:gd name="T15" fmla="*/ 20 h 31"/>
                <a:gd name="T16" fmla="*/ 24 w 28"/>
                <a:gd name="T17" fmla="*/ 18 h 31"/>
                <a:gd name="T18" fmla="*/ 24 w 28"/>
                <a:gd name="T19" fmla="*/ 17 h 31"/>
                <a:gd name="T20" fmla="*/ 24 w 28"/>
                <a:gd name="T21" fmla="*/ 14 h 31"/>
                <a:gd name="T22" fmla="*/ 27 w 28"/>
                <a:gd name="T23" fmla="*/ 14 h 31"/>
                <a:gd name="T24" fmla="*/ 28 w 28"/>
                <a:gd name="T25" fmla="*/ 13 h 31"/>
                <a:gd name="T26" fmla="*/ 11 w 28"/>
                <a:gd name="T27" fmla="*/ 0 h 31"/>
                <a:gd name="T28" fmla="*/ 11 w 28"/>
                <a:gd name="T29" fmla="*/ 1 h 31"/>
                <a:gd name="T30" fmla="*/ 9 w 28"/>
                <a:gd name="T31" fmla="*/ 1 h 31"/>
                <a:gd name="T32" fmla="*/ 8 w 28"/>
                <a:gd name="T33" fmla="*/ 1 h 31"/>
                <a:gd name="T34" fmla="*/ 8 w 28"/>
                <a:gd name="T35" fmla="*/ 0 h 31"/>
                <a:gd name="T36" fmla="*/ 7 w 28"/>
                <a:gd name="T37" fmla="*/ 1 h 31"/>
                <a:gd name="T38" fmla="*/ 9 w 28"/>
                <a:gd name="T39" fmla="*/ 4 h 31"/>
                <a:gd name="T40" fmla="*/ 8 w 28"/>
                <a:gd name="T41" fmla="*/ 5 h 31"/>
                <a:gd name="T42" fmla="*/ 7 w 28"/>
                <a:gd name="T43" fmla="*/ 4 h 31"/>
                <a:gd name="T44" fmla="*/ 5 w 28"/>
                <a:gd name="T45" fmla="*/ 4 h 31"/>
                <a:gd name="T46" fmla="*/ 3 w 28"/>
                <a:gd name="T47" fmla="*/ 6 h 31"/>
                <a:gd name="T48" fmla="*/ 0 w 28"/>
                <a:gd name="T49" fmla="*/ 10 h 31"/>
                <a:gd name="T50" fmla="*/ 1 w 28"/>
                <a:gd name="T51" fmla="*/ 14 h 31"/>
                <a:gd name="T52" fmla="*/ 1 w 28"/>
                <a:gd name="T53" fmla="*/ 17 h 31"/>
                <a:gd name="T54" fmla="*/ 0 w 28"/>
                <a:gd name="T55" fmla="*/ 18 h 31"/>
                <a:gd name="T56" fmla="*/ 0 w 28"/>
                <a:gd name="T57" fmla="*/ 18 h 31"/>
                <a:gd name="T58" fmla="*/ 3 w 28"/>
                <a:gd name="T59" fmla="*/ 19 h 31"/>
                <a:gd name="T60" fmla="*/ 3 w 28"/>
                <a:gd name="T61" fmla="*/ 21 h 31"/>
                <a:gd name="T62" fmla="*/ 3 w 28"/>
                <a:gd name="T63" fmla="*/ 22 h 31"/>
                <a:gd name="T64" fmla="*/ 13 w 28"/>
                <a:gd name="T65" fmla="*/ 30 h 31"/>
                <a:gd name="T66" fmla="*/ 13 w 28"/>
                <a:gd name="T67" fmla="*/ 31 h 31"/>
                <a:gd name="T68" fmla="*/ 14 w 28"/>
                <a:gd name="T69" fmla="*/ 27 h 31"/>
                <a:gd name="T70" fmla="*/ 13 w 28"/>
                <a:gd name="T71"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31">
                  <a:moveTo>
                    <a:pt x="13" y="26"/>
                  </a:moveTo>
                  <a:cubicBezTo>
                    <a:pt x="13" y="26"/>
                    <a:pt x="12" y="25"/>
                    <a:pt x="13" y="24"/>
                  </a:cubicBezTo>
                  <a:cubicBezTo>
                    <a:pt x="14" y="22"/>
                    <a:pt x="14" y="22"/>
                    <a:pt x="15" y="21"/>
                  </a:cubicBezTo>
                  <a:cubicBezTo>
                    <a:pt x="15" y="20"/>
                    <a:pt x="17" y="17"/>
                    <a:pt x="17" y="17"/>
                  </a:cubicBezTo>
                  <a:cubicBezTo>
                    <a:pt x="18" y="17"/>
                    <a:pt x="18" y="16"/>
                    <a:pt x="19" y="17"/>
                  </a:cubicBezTo>
                  <a:cubicBezTo>
                    <a:pt x="19" y="18"/>
                    <a:pt x="19" y="19"/>
                    <a:pt x="19" y="19"/>
                  </a:cubicBezTo>
                  <a:cubicBezTo>
                    <a:pt x="19" y="19"/>
                    <a:pt x="20" y="20"/>
                    <a:pt x="20" y="20"/>
                  </a:cubicBezTo>
                  <a:cubicBezTo>
                    <a:pt x="20" y="20"/>
                    <a:pt x="20" y="20"/>
                    <a:pt x="21" y="20"/>
                  </a:cubicBezTo>
                  <a:cubicBezTo>
                    <a:pt x="21" y="19"/>
                    <a:pt x="23" y="19"/>
                    <a:pt x="24" y="18"/>
                  </a:cubicBezTo>
                  <a:cubicBezTo>
                    <a:pt x="24" y="18"/>
                    <a:pt x="24" y="18"/>
                    <a:pt x="24" y="17"/>
                  </a:cubicBezTo>
                  <a:cubicBezTo>
                    <a:pt x="24" y="16"/>
                    <a:pt x="23" y="14"/>
                    <a:pt x="24" y="14"/>
                  </a:cubicBezTo>
                  <a:cubicBezTo>
                    <a:pt x="25" y="14"/>
                    <a:pt x="26" y="14"/>
                    <a:pt x="27" y="14"/>
                  </a:cubicBezTo>
                  <a:cubicBezTo>
                    <a:pt x="27" y="14"/>
                    <a:pt x="27" y="14"/>
                    <a:pt x="28" y="13"/>
                  </a:cubicBezTo>
                  <a:cubicBezTo>
                    <a:pt x="11" y="0"/>
                    <a:pt x="11" y="0"/>
                    <a:pt x="11" y="0"/>
                  </a:cubicBezTo>
                  <a:cubicBezTo>
                    <a:pt x="11" y="1"/>
                    <a:pt x="11" y="1"/>
                    <a:pt x="11" y="1"/>
                  </a:cubicBezTo>
                  <a:cubicBezTo>
                    <a:pt x="10" y="1"/>
                    <a:pt x="9" y="1"/>
                    <a:pt x="9" y="1"/>
                  </a:cubicBezTo>
                  <a:cubicBezTo>
                    <a:pt x="9" y="1"/>
                    <a:pt x="8" y="1"/>
                    <a:pt x="8" y="1"/>
                  </a:cubicBezTo>
                  <a:cubicBezTo>
                    <a:pt x="8" y="0"/>
                    <a:pt x="8" y="0"/>
                    <a:pt x="8" y="0"/>
                  </a:cubicBezTo>
                  <a:cubicBezTo>
                    <a:pt x="7" y="1"/>
                    <a:pt x="7" y="1"/>
                    <a:pt x="7" y="1"/>
                  </a:cubicBezTo>
                  <a:cubicBezTo>
                    <a:pt x="7" y="2"/>
                    <a:pt x="8" y="3"/>
                    <a:pt x="9" y="4"/>
                  </a:cubicBezTo>
                  <a:cubicBezTo>
                    <a:pt x="9" y="5"/>
                    <a:pt x="9" y="5"/>
                    <a:pt x="8" y="5"/>
                  </a:cubicBezTo>
                  <a:cubicBezTo>
                    <a:pt x="8" y="5"/>
                    <a:pt x="7" y="4"/>
                    <a:pt x="7" y="4"/>
                  </a:cubicBezTo>
                  <a:cubicBezTo>
                    <a:pt x="7" y="4"/>
                    <a:pt x="6" y="3"/>
                    <a:pt x="5" y="4"/>
                  </a:cubicBezTo>
                  <a:cubicBezTo>
                    <a:pt x="4" y="5"/>
                    <a:pt x="4" y="6"/>
                    <a:pt x="3" y="6"/>
                  </a:cubicBezTo>
                  <a:cubicBezTo>
                    <a:pt x="2" y="7"/>
                    <a:pt x="0" y="9"/>
                    <a:pt x="0" y="10"/>
                  </a:cubicBezTo>
                  <a:cubicBezTo>
                    <a:pt x="0" y="12"/>
                    <a:pt x="1" y="13"/>
                    <a:pt x="1" y="14"/>
                  </a:cubicBezTo>
                  <a:cubicBezTo>
                    <a:pt x="1" y="15"/>
                    <a:pt x="1" y="17"/>
                    <a:pt x="1" y="17"/>
                  </a:cubicBezTo>
                  <a:cubicBezTo>
                    <a:pt x="0" y="17"/>
                    <a:pt x="0" y="18"/>
                    <a:pt x="0" y="18"/>
                  </a:cubicBezTo>
                  <a:cubicBezTo>
                    <a:pt x="0" y="18"/>
                    <a:pt x="0" y="18"/>
                    <a:pt x="0" y="18"/>
                  </a:cubicBezTo>
                  <a:cubicBezTo>
                    <a:pt x="1" y="19"/>
                    <a:pt x="1" y="20"/>
                    <a:pt x="3" y="19"/>
                  </a:cubicBezTo>
                  <a:cubicBezTo>
                    <a:pt x="4" y="19"/>
                    <a:pt x="5" y="21"/>
                    <a:pt x="3" y="21"/>
                  </a:cubicBezTo>
                  <a:cubicBezTo>
                    <a:pt x="2" y="21"/>
                    <a:pt x="1" y="20"/>
                    <a:pt x="3" y="22"/>
                  </a:cubicBezTo>
                  <a:cubicBezTo>
                    <a:pt x="5" y="23"/>
                    <a:pt x="13" y="30"/>
                    <a:pt x="13" y="30"/>
                  </a:cubicBezTo>
                  <a:cubicBezTo>
                    <a:pt x="13" y="30"/>
                    <a:pt x="13" y="30"/>
                    <a:pt x="13" y="31"/>
                  </a:cubicBezTo>
                  <a:cubicBezTo>
                    <a:pt x="14" y="27"/>
                    <a:pt x="14" y="27"/>
                    <a:pt x="14" y="27"/>
                  </a:cubicBezTo>
                  <a:cubicBezTo>
                    <a:pt x="14" y="27"/>
                    <a:pt x="14" y="26"/>
                    <a:pt x="13" y="2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3" name="Freeform 1044">
              <a:extLst>
                <a:ext uri="{FF2B5EF4-FFF2-40B4-BE49-F238E27FC236}">
                  <a16:creationId xmlns:a16="http://schemas.microsoft.com/office/drawing/2014/main" id="{6EE6FA02-13AD-47F2-A738-6F5FAAB0D479}"/>
                </a:ext>
              </a:extLst>
            </p:cNvPr>
            <p:cNvSpPr>
              <a:spLocks/>
            </p:cNvSpPr>
            <p:nvPr/>
          </p:nvSpPr>
          <p:spPr bwMode="auto">
            <a:xfrm>
              <a:off x="3899" y="1756"/>
              <a:ext cx="36" cy="74"/>
            </a:xfrm>
            <a:custGeom>
              <a:avLst/>
              <a:gdLst>
                <a:gd name="T0" fmla="*/ 23 w 26"/>
                <a:gd name="T1" fmla="*/ 32 h 54"/>
                <a:gd name="T2" fmla="*/ 22 w 26"/>
                <a:gd name="T3" fmla="*/ 31 h 54"/>
                <a:gd name="T4" fmla="*/ 21 w 26"/>
                <a:gd name="T5" fmla="*/ 29 h 54"/>
                <a:gd name="T6" fmla="*/ 20 w 26"/>
                <a:gd name="T7" fmla="*/ 28 h 54"/>
                <a:gd name="T8" fmla="*/ 19 w 26"/>
                <a:gd name="T9" fmla="*/ 27 h 54"/>
                <a:gd name="T10" fmla="*/ 18 w 26"/>
                <a:gd name="T11" fmla="*/ 25 h 54"/>
                <a:gd name="T12" fmla="*/ 19 w 26"/>
                <a:gd name="T13" fmla="*/ 23 h 54"/>
                <a:gd name="T14" fmla="*/ 18 w 26"/>
                <a:gd name="T15" fmla="*/ 22 h 54"/>
                <a:gd name="T16" fmla="*/ 17 w 26"/>
                <a:gd name="T17" fmla="*/ 21 h 54"/>
                <a:gd name="T18" fmla="*/ 18 w 26"/>
                <a:gd name="T19" fmla="*/ 20 h 54"/>
                <a:gd name="T20" fmla="*/ 19 w 26"/>
                <a:gd name="T21" fmla="*/ 19 h 54"/>
                <a:gd name="T22" fmla="*/ 19 w 26"/>
                <a:gd name="T23" fmla="*/ 16 h 54"/>
                <a:gd name="T24" fmla="*/ 19 w 26"/>
                <a:gd name="T25" fmla="*/ 15 h 54"/>
                <a:gd name="T26" fmla="*/ 19 w 26"/>
                <a:gd name="T27" fmla="*/ 15 h 54"/>
                <a:gd name="T28" fmla="*/ 19 w 26"/>
                <a:gd name="T29" fmla="*/ 10 h 54"/>
                <a:gd name="T30" fmla="*/ 18 w 26"/>
                <a:gd name="T31" fmla="*/ 8 h 54"/>
                <a:gd name="T32" fmla="*/ 17 w 26"/>
                <a:gd name="T33" fmla="*/ 7 h 54"/>
                <a:gd name="T34" fmla="*/ 15 w 26"/>
                <a:gd name="T35" fmla="*/ 6 h 54"/>
                <a:gd name="T36" fmla="*/ 12 w 26"/>
                <a:gd name="T37" fmla="*/ 3 h 54"/>
                <a:gd name="T38" fmla="*/ 12 w 26"/>
                <a:gd name="T39" fmla="*/ 2 h 54"/>
                <a:gd name="T40" fmla="*/ 9 w 26"/>
                <a:gd name="T41" fmla="*/ 4 h 54"/>
                <a:gd name="T42" fmla="*/ 8 w 26"/>
                <a:gd name="T43" fmla="*/ 4 h 54"/>
                <a:gd name="T44" fmla="*/ 7 w 26"/>
                <a:gd name="T45" fmla="*/ 3 h 54"/>
                <a:gd name="T46" fmla="*/ 7 w 26"/>
                <a:gd name="T47" fmla="*/ 1 h 54"/>
                <a:gd name="T48" fmla="*/ 5 w 26"/>
                <a:gd name="T49" fmla="*/ 1 h 54"/>
                <a:gd name="T50" fmla="*/ 3 w 26"/>
                <a:gd name="T51" fmla="*/ 5 h 54"/>
                <a:gd name="T52" fmla="*/ 1 w 26"/>
                <a:gd name="T53" fmla="*/ 8 h 54"/>
                <a:gd name="T54" fmla="*/ 1 w 26"/>
                <a:gd name="T55" fmla="*/ 10 h 54"/>
                <a:gd name="T56" fmla="*/ 2 w 26"/>
                <a:gd name="T57" fmla="*/ 11 h 54"/>
                <a:gd name="T58" fmla="*/ 1 w 26"/>
                <a:gd name="T59" fmla="*/ 15 h 54"/>
                <a:gd name="T60" fmla="*/ 3 w 26"/>
                <a:gd name="T61" fmla="*/ 15 h 54"/>
                <a:gd name="T62" fmla="*/ 4 w 26"/>
                <a:gd name="T63" fmla="*/ 16 h 54"/>
                <a:gd name="T64" fmla="*/ 4 w 26"/>
                <a:gd name="T65" fmla="*/ 20 h 54"/>
                <a:gd name="T66" fmla="*/ 2 w 26"/>
                <a:gd name="T67" fmla="*/ 21 h 54"/>
                <a:gd name="T68" fmla="*/ 3 w 26"/>
                <a:gd name="T69" fmla="*/ 24 h 54"/>
                <a:gd name="T70" fmla="*/ 3 w 26"/>
                <a:gd name="T71" fmla="*/ 27 h 54"/>
                <a:gd name="T72" fmla="*/ 3 w 26"/>
                <a:gd name="T73" fmla="*/ 31 h 54"/>
                <a:gd name="T74" fmla="*/ 2 w 26"/>
                <a:gd name="T75" fmla="*/ 32 h 54"/>
                <a:gd name="T76" fmla="*/ 1 w 26"/>
                <a:gd name="T77" fmla="*/ 38 h 54"/>
                <a:gd name="T78" fmla="*/ 2 w 26"/>
                <a:gd name="T79" fmla="*/ 41 h 54"/>
                <a:gd name="T80" fmla="*/ 2 w 26"/>
                <a:gd name="T81" fmla="*/ 42 h 54"/>
                <a:gd name="T82" fmla="*/ 6 w 26"/>
                <a:gd name="T83" fmla="*/ 45 h 54"/>
                <a:gd name="T84" fmla="*/ 10 w 26"/>
                <a:gd name="T85" fmla="*/ 50 h 54"/>
                <a:gd name="T86" fmla="*/ 11 w 26"/>
                <a:gd name="T87" fmla="*/ 53 h 54"/>
                <a:gd name="T88" fmla="*/ 15 w 26"/>
                <a:gd name="T89" fmla="*/ 51 h 54"/>
                <a:gd name="T90" fmla="*/ 16 w 26"/>
                <a:gd name="T91" fmla="*/ 51 h 54"/>
                <a:gd name="T92" fmla="*/ 16 w 26"/>
                <a:gd name="T93" fmla="*/ 49 h 54"/>
                <a:gd name="T94" fmla="*/ 17 w 26"/>
                <a:gd name="T95" fmla="*/ 46 h 54"/>
                <a:gd name="T96" fmla="*/ 19 w 26"/>
                <a:gd name="T97" fmla="*/ 46 h 54"/>
                <a:gd name="T98" fmla="*/ 20 w 26"/>
                <a:gd name="T99" fmla="*/ 45 h 54"/>
                <a:gd name="T100" fmla="*/ 21 w 26"/>
                <a:gd name="T101" fmla="*/ 43 h 54"/>
                <a:gd name="T102" fmla="*/ 22 w 26"/>
                <a:gd name="T103" fmla="*/ 40 h 54"/>
                <a:gd name="T104" fmla="*/ 23 w 26"/>
                <a:gd name="T105" fmla="*/ 39 h 54"/>
                <a:gd name="T106" fmla="*/ 26 w 26"/>
                <a:gd name="T107" fmla="*/ 37 h 54"/>
                <a:gd name="T108" fmla="*/ 26 w 26"/>
                <a:gd name="T109" fmla="*/ 35 h 54"/>
                <a:gd name="T110" fmla="*/ 25 w 26"/>
                <a:gd name="T111" fmla="*/ 33 h 54"/>
                <a:gd name="T112" fmla="*/ 25 w 26"/>
                <a:gd name="T113" fmla="*/ 33 h 54"/>
                <a:gd name="T114" fmla="*/ 24 w 26"/>
                <a:gd name="T115" fmla="*/ 31 h 54"/>
                <a:gd name="T116" fmla="*/ 23 w 26"/>
                <a:gd name="T117"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54">
                  <a:moveTo>
                    <a:pt x="23" y="32"/>
                  </a:moveTo>
                  <a:cubicBezTo>
                    <a:pt x="23" y="32"/>
                    <a:pt x="22" y="31"/>
                    <a:pt x="22" y="31"/>
                  </a:cubicBezTo>
                  <a:cubicBezTo>
                    <a:pt x="22" y="31"/>
                    <a:pt x="21" y="29"/>
                    <a:pt x="21" y="29"/>
                  </a:cubicBezTo>
                  <a:cubicBezTo>
                    <a:pt x="21" y="28"/>
                    <a:pt x="20" y="28"/>
                    <a:pt x="20" y="28"/>
                  </a:cubicBezTo>
                  <a:cubicBezTo>
                    <a:pt x="19" y="28"/>
                    <a:pt x="19" y="27"/>
                    <a:pt x="19" y="27"/>
                  </a:cubicBezTo>
                  <a:cubicBezTo>
                    <a:pt x="19" y="26"/>
                    <a:pt x="18" y="25"/>
                    <a:pt x="18" y="25"/>
                  </a:cubicBezTo>
                  <a:cubicBezTo>
                    <a:pt x="18" y="24"/>
                    <a:pt x="19" y="23"/>
                    <a:pt x="19" y="23"/>
                  </a:cubicBezTo>
                  <a:cubicBezTo>
                    <a:pt x="19" y="23"/>
                    <a:pt x="18" y="22"/>
                    <a:pt x="18" y="22"/>
                  </a:cubicBezTo>
                  <a:cubicBezTo>
                    <a:pt x="18" y="22"/>
                    <a:pt x="18" y="21"/>
                    <a:pt x="17" y="21"/>
                  </a:cubicBezTo>
                  <a:cubicBezTo>
                    <a:pt x="17" y="20"/>
                    <a:pt x="18" y="20"/>
                    <a:pt x="18" y="20"/>
                  </a:cubicBezTo>
                  <a:cubicBezTo>
                    <a:pt x="19" y="19"/>
                    <a:pt x="19" y="19"/>
                    <a:pt x="19" y="19"/>
                  </a:cubicBezTo>
                  <a:cubicBezTo>
                    <a:pt x="19" y="19"/>
                    <a:pt x="19" y="16"/>
                    <a:pt x="19" y="16"/>
                  </a:cubicBezTo>
                  <a:cubicBezTo>
                    <a:pt x="19" y="15"/>
                    <a:pt x="19" y="15"/>
                    <a:pt x="19" y="15"/>
                  </a:cubicBezTo>
                  <a:cubicBezTo>
                    <a:pt x="19" y="15"/>
                    <a:pt x="19" y="15"/>
                    <a:pt x="19" y="15"/>
                  </a:cubicBezTo>
                  <a:cubicBezTo>
                    <a:pt x="19" y="10"/>
                    <a:pt x="19" y="10"/>
                    <a:pt x="19" y="10"/>
                  </a:cubicBezTo>
                  <a:cubicBezTo>
                    <a:pt x="19" y="10"/>
                    <a:pt x="18" y="9"/>
                    <a:pt x="18" y="8"/>
                  </a:cubicBezTo>
                  <a:cubicBezTo>
                    <a:pt x="18" y="8"/>
                    <a:pt x="17" y="7"/>
                    <a:pt x="17" y="7"/>
                  </a:cubicBezTo>
                  <a:cubicBezTo>
                    <a:pt x="16" y="7"/>
                    <a:pt x="15" y="6"/>
                    <a:pt x="15" y="6"/>
                  </a:cubicBezTo>
                  <a:cubicBezTo>
                    <a:pt x="15" y="6"/>
                    <a:pt x="12" y="3"/>
                    <a:pt x="12" y="3"/>
                  </a:cubicBezTo>
                  <a:cubicBezTo>
                    <a:pt x="12" y="3"/>
                    <a:pt x="12" y="3"/>
                    <a:pt x="12" y="2"/>
                  </a:cubicBezTo>
                  <a:cubicBezTo>
                    <a:pt x="11" y="3"/>
                    <a:pt x="9" y="3"/>
                    <a:pt x="9" y="4"/>
                  </a:cubicBezTo>
                  <a:cubicBezTo>
                    <a:pt x="8" y="4"/>
                    <a:pt x="8" y="4"/>
                    <a:pt x="8" y="4"/>
                  </a:cubicBezTo>
                  <a:cubicBezTo>
                    <a:pt x="8" y="4"/>
                    <a:pt x="7" y="3"/>
                    <a:pt x="7" y="3"/>
                  </a:cubicBezTo>
                  <a:cubicBezTo>
                    <a:pt x="7" y="3"/>
                    <a:pt x="7" y="2"/>
                    <a:pt x="7" y="1"/>
                  </a:cubicBezTo>
                  <a:cubicBezTo>
                    <a:pt x="6" y="0"/>
                    <a:pt x="6" y="1"/>
                    <a:pt x="5" y="1"/>
                  </a:cubicBezTo>
                  <a:cubicBezTo>
                    <a:pt x="5" y="1"/>
                    <a:pt x="3" y="4"/>
                    <a:pt x="3" y="5"/>
                  </a:cubicBezTo>
                  <a:cubicBezTo>
                    <a:pt x="2" y="6"/>
                    <a:pt x="2" y="6"/>
                    <a:pt x="1" y="8"/>
                  </a:cubicBezTo>
                  <a:cubicBezTo>
                    <a:pt x="0" y="9"/>
                    <a:pt x="1" y="10"/>
                    <a:pt x="1" y="10"/>
                  </a:cubicBezTo>
                  <a:cubicBezTo>
                    <a:pt x="2" y="10"/>
                    <a:pt x="2" y="11"/>
                    <a:pt x="2" y="11"/>
                  </a:cubicBezTo>
                  <a:cubicBezTo>
                    <a:pt x="1" y="15"/>
                    <a:pt x="1" y="15"/>
                    <a:pt x="1" y="15"/>
                  </a:cubicBezTo>
                  <a:cubicBezTo>
                    <a:pt x="2" y="15"/>
                    <a:pt x="2" y="15"/>
                    <a:pt x="3" y="15"/>
                  </a:cubicBezTo>
                  <a:cubicBezTo>
                    <a:pt x="3" y="15"/>
                    <a:pt x="4" y="15"/>
                    <a:pt x="4" y="16"/>
                  </a:cubicBezTo>
                  <a:cubicBezTo>
                    <a:pt x="4" y="17"/>
                    <a:pt x="5" y="20"/>
                    <a:pt x="4" y="20"/>
                  </a:cubicBezTo>
                  <a:cubicBezTo>
                    <a:pt x="3" y="20"/>
                    <a:pt x="2" y="20"/>
                    <a:pt x="2" y="21"/>
                  </a:cubicBezTo>
                  <a:cubicBezTo>
                    <a:pt x="2" y="23"/>
                    <a:pt x="2" y="23"/>
                    <a:pt x="3" y="24"/>
                  </a:cubicBezTo>
                  <a:cubicBezTo>
                    <a:pt x="3" y="25"/>
                    <a:pt x="4" y="26"/>
                    <a:pt x="3" y="27"/>
                  </a:cubicBezTo>
                  <a:cubicBezTo>
                    <a:pt x="3" y="28"/>
                    <a:pt x="3" y="30"/>
                    <a:pt x="3" y="31"/>
                  </a:cubicBezTo>
                  <a:cubicBezTo>
                    <a:pt x="3" y="32"/>
                    <a:pt x="2" y="32"/>
                    <a:pt x="2" y="32"/>
                  </a:cubicBezTo>
                  <a:cubicBezTo>
                    <a:pt x="2" y="33"/>
                    <a:pt x="0" y="34"/>
                    <a:pt x="1" y="38"/>
                  </a:cubicBezTo>
                  <a:cubicBezTo>
                    <a:pt x="3" y="41"/>
                    <a:pt x="3" y="43"/>
                    <a:pt x="2" y="41"/>
                  </a:cubicBezTo>
                  <a:cubicBezTo>
                    <a:pt x="1" y="40"/>
                    <a:pt x="0" y="40"/>
                    <a:pt x="2" y="42"/>
                  </a:cubicBezTo>
                  <a:cubicBezTo>
                    <a:pt x="3" y="44"/>
                    <a:pt x="4" y="44"/>
                    <a:pt x="6" y="45"/>
                  </a:cubicBezTo>
                  <a:cubicBezTo>
                    <a:pt x="8" y="47"/>
                    <a:pt x="10" y="48"/>
                    <a:pt x="10" y="50"/>
                  </a:cubicBezTo>
                  <a:cubicBezTo>
                    <a:pt x="10" y="51"/>
                    <a:pt x="11" y="52"/>
                    <a:pt x="11" y="53"/>
                  </a:cubicBezTo>
                  <a:cubicBezTo>
                    <a:pt x="15" y="54"/>
                    <a:pt x="15" y="52"/>
                    <a:pt x="15" y="51"/>
                  </a:cubicBezTo>
                  <a:cubicBezTo>
                    <a:pt x="15" y="51"/>
                    <a:pt x="16" y="51"/>
                    <a:pt x="16" y="51"/>
                  </a:cubicBezTo>
                  <a:cubicBezTo>
                    <a:pt x="17" y="51"/>
                    <a:pt x="16" y="50"/>
                    <a:pt x="16" y="49"/>
                  </a:cubicBezTo>
                  <a:cubicBezTo>
                    <a:pt x="15" y="48"/>
                    <a:pt x="17" y="47"/>
                    <a:pt x="17" y="46"/>
                  </a:cubicBezTo>
                  <a:cubicBezTo>
                    <a:pt x="17" y="46"/>
                    <a:pt x="19" y="46"/>
                    <a:pt x="19" y="46"/>
                  </a:cubicBezTo>
                  <a:cubicBezTo>
                    <a:pt x="20" y="46"/>
                    <a:pt x="20" y="45"/>
                    <a:pt x="20" y="45"/>
                  </a:cubicBezTo>
                  <a:cubicBezTo>
                    <a:pt x="20" y="45"/>
                    <a:pt x="21" y="43"/>
                    <a:pt x="21" y="43"/>
                  </a:cubicBezTo>
                  <a:cubicBezTo>
                    <a:pt x="22" y="43"/>
                    <a:pt x="22" y="41"/>
                    <a:pt x="22" y="40"/>
                  </a:cubicBezTo>
                  <a:cubicBezTo>
                    <a:pt x="22" y="40"/>
                    <a:pt x="23" y="39"/>
                    <a:pt x="23" y="39"/>
                  </a:cubicBezTo>
                  <a:cubicBezTo>
                    <a:pt x="23" y="39"/>
                    <a:pt x="25" y="38"/>
                    <a:pt x="26" y="37"/>
                  </a:cubicBezTo>
                  <a:cubicBezTo>
                    <a:pt x="26" y="37"/>
                    <a:pt x="26" y="36"/>
                    <a:pt x="26" y="35"/>
                  </a:cubicBezTo>
                  <a:cubicBezTo>
                    <a:pt x="25" y="35"/>
                    <a:pt x="25" y="33"/>
                    <a:pt x="25" y="33"/>
                  </a:cubicBezTo>
                  <a:cubicBezTo>
                    <a:pt x="25" y="33"/>
                    <a:pt x="25" y="33"/>
                    <a:pt x="25" y="33"/>
                  </a:cubicBezTo>
                  <a:cubicBezTo>
                    <a:pt x="25" y="32"/>
                    <a:pt x="24" y="32"/>
                    <a:pt x="24" y="31"/>
                  </a:cubicBezTo>
                  <a:cubicBezTo>
                    <a:pt x="23" y="31"/>
                    <a:pt x="23" y="31"/>
                    <a:pt x="23" y="3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4" name="Freeform 1045">
              <a:extLst>
                <a:ext uri="{FF2B5EF4-FFF2-40B4-BE49-F238E27FC236}">
                  <a16:creationId xmlns:a16="http://schemas.microsoft.com/office/drawing/2014/main" id="{F9F7A21F-ACA3-4292-9C06-FA034EA1B7C6}"/>
                </a:ext>
              </a:extLst>
            </p:cNvPr>
            <p:cNvSpPr>
              <a:spLocks/>
            </p:cNvSpPr>
            <p:nvPr/>
          </p:nvSpPr>
          <p:spPr bwMode="auto">
            <a:xfrm>
              <a:off x="3906" y="1826"/>
              <a:ext cx="7" cy="7"/>
            </a:xfrm>
            <a:custGeom>
              <a:avLst/>
              <a:gdLst>
                <a:gd name="T0" fmla="*/ 2 w 5"/>
                <a:gd name="T1" fmla="*/ 0 h 5"/>
                <a:gd name="T2" fmla="*/ 1 w 5"/>
                <a:gd name="T3" fmla="*/ 1 h 5"/>
                <a:gd name="T4" fmla="*/ 4 w 5"/>
                <a:gd name="T5" fmla="*/ 4 h 5"/>
                <a:gd name="T6" fmla="*/ 4 w 5"/>
                <a:gd name="T7" fmla="*/ 3 h 5"/>
                <a:gd name="T8" fmla="*/ 4 w 5"/>
                <a:gd name="T9" fmla="*/ 1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cubicBezTo>
                    <a:pt x="0" y="0"/>
                    <a:pt x="1" y="1"/>
                    <a:pt x="1" y="1"/>
                  </a:cubicBezTo>
                  <a:cubicBezTo>
                    <a:pt x="5" y="5"/>
                    <a:pt x="4" y="5"/>
                    <a:pt x="4" y="4"/>
                  </a:cubicBezTo>
                  <a:cubicBezTo>
                    <a:pt x="4" y="3"/>
                    <a:pt x="4" y="3"/>
                    <a:pt x="4" y="3"/>
                  </a:cubicBezTo>
                  <a:cubicBezTo>
                    <a:pt x="3" y="3"/>
                    <a:pt x="3" y="3"/>
                    <a:pt x="4" y="1"/>
                  </a:cubicBezTo>
                  <a:cubicBezTo>
                    <a:pt x="5" y="0"/>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5" name="Freeform 1046">
              <a:extLst>
                <a:ext uri="{FF2B5EF4-FFF2-40B4-BE49-F238E27FC236}">
                  <a16:creationId xmlns:a16="http://schemas.microsoft.com/office/drawing/2014/main" id="{2B79B021-4231-40F0-840A-6B9B85819329}"/>
                </a:ext>
              </a:extLst>
            </p:cNvPr>
            <p:cNvSpPr>
              <a:spLocks/>
            </p:cNvSpPr>
            <p:nvPr/>
          </p:nvSpPr>
          <p:spPr bwMode="auto">
            <a:xfrm>
              <a:off x="3925" y="1846"/>
              <a:ext cx="4" cy="10"/>
            </a:xfrm>
            <a:custGeom>
              <a:avLst/>
              <a:gdLst>
                <a:gd name="T0" fmla="*/ 1 w 3"/>
                <a:gd name="T1" fmla="*/ 6 h 7"/>
                <a:gd name="T2" fmla="*/ 2 w 3"/>
                <a:gd name="T3" fmla="*/ 4 h 7"/>
                <a:gd name="T4" fmla="*/ 1 w 3"/>
                <a:gd name="T5" fmla="*/ 3 h 7"/>
                <a:gd name="T6" fmla="*/ 1 w 3"/>
                <a:gd name="T7" fmla="*/ 6 h 7"/>
              </a:gdLst>
              <a:ahLst/>
              <a:cxnLst>
                <a:cxn ang="0">
                  <a:pos x="T0" y="T1"/>
                </a:cxn>
                <a:cxn ang="0">
                  <a:pos x="T2" y="T3"/>
                </a:cxn>
                <a:cxn ang="0">
                  <a:pos x="T4" y="T5"/>
                </a:cxn>
                <a:cxn ang="0">
                  <a:pos x="T6" y="T7"/>
                </a:cxn>
              </a:cxnLst>
              <a:rect l="0" t="0" r="r" b="b"/>
              <a:pathLst>
                <a:path w="3" h="7">
                  <a:moveTo>
                    <a:pt x="1" y="6"/>
                  </a:moveTo>
                  <a:cubicBezTo>
                    <a:pt x="2" y="6"/>
                    <a:pt x="2" y="7"/>
                    <a:pt x="2" y="4"/>
                  </a:cubicBezTo>
                  <a:cubicBezTo>
                    <a:pt x="3" y="0"/>
                    <a:pt x="1" y="3"/>
                    <a:pt x="1" y="3"/>
                  </a:cubicBezTo>
                  <a:cubicBezTo>
                    <a:pt x="0" y="6"/>
                    <a:pt x="0" y="6"/>
                    <a:pt x="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6" name="Freeform 1047">
              <a:extLst>
                <a:ext uri="{FF2B5EF4-FFF2-40B4-BE49-F238E27FC236}">
                  <a16:creationId xmlns:a16="http://schemas.microsoft.com/office/drawing/2014/main" id="{05BFF6BB-70A3-4BE2-BA92-2B67431DC09B}"/>
                </a:ext>
              </a:extLst>
            </p:cNvPr>
            <p:cNvSpPr>
              <a:spLocks/>
            </p:cNvSpPr>
            <p:nvPr/>
          </p:nvSpPr>
          <p:spPr bwMode="auto">
            <a:xfrm>
              <a:off x="3920" y="1857"/>
              <a:ext cx="11" cy="11"/>
            </a:xfrm>
            <a:custGeom>
              <a:avLst/>
              <a:gdLst>
                <a:gd name="T0" fmla="*/ 3 w 8"/>
                <a:gd name="T1" fmla="*/ 2 h 8"/>
                <a:gd name="T2" fmla="*/ 2 w 8"/>
                <a:gd name="T3" fmla="*/ 3 h 8"/>
                <a:gd name="T4" fmla="*/ 2 w 8"/>
                <a:gd name="T5" fmla="*/ 5 h 8"/>
                <a:gd name="T6" fmla="*/ 4 w 8"/>
                <a:gd name="T7" fmla="*/ 6 h 8"/>
                <a:gd name="T8" fmla="*/ 7 w 8"/>
                <a:gd name="T9" fmla="*/ 7 h 8"/>
                <a:gd name="T10" fmla="*/ 5 w 8"/>
                <a:gd name="T11" fmla="*/ 1 h 8"/>
                <a:gd name="T12" fmla="*/ 3 w 8"/>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3" y="2"/>
                  </a:moveTo>
                  <a:cubicBezTo>
                    <a:pt x="3" y="3"/>
                    <a:pt x="3" y="3"/>
                    <a:pt x="2" y="3"/>
                  </a:cubicBezTo>
                  <a:cubicBezTo>
                    <a:pt x="0" y="4"/>
                    <a:pt x="0" y="5"/>
                    <a:pt x="2" y="5"/>
                  </a:cubicBezTo>
                  <a:cubicBezTo>
                    <a:pt x="3" y="5"/>
                    <a:pt x="3" y="6"/>
                    <a:pt x="4" y="6"/>
                  </a:cubicBezTo>
                  <a:cubicBezTo>
                    <a:pt x="5" y="6"/>
                    <a:pt x="5" y="6"/>
                    <a:pt x="7" y="7"/>
                  </a:cubicBezTo>
                  <a:cubicBezTo>
                    <a:pt x="8" y="8"/>
                    <a:pt x="5" y="3"/>
                    <a:pt x="5" y="1"/>
                  </a:cubicBezTo>
                  <a:cubicBezTo>
                    <a:pt x="4" y="0"/>
                    <a:pt x="3"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7" name="Freeform 1048">
              <a:extLst>
                <a:ext uri="{FF2B5EF4-FFF2-40B4-BE49-F238E27FC236}">
                  <a16:creationId xmlns:a16="http://schemas.microsoft.com/office/drawing/2014/main" id="{47EA688D-69E1-454D-9513-1F6817A800D8}"/>
                </a:ext>
              </a:extLst>
            </p:cNvPr>
            <p:cNvSpPr>
              <a:spLocks/>
            </p:cNvSpPr>
            <p:nvPr/>
          </p:nvSpPr>
          <p:spPr bwMode="auto">
            <a:xfrm>
              <a:off x="3927" y="1870"/>
              <a:ext cx="8" cy="6"/>
            </a:xfrm>
            <a:custGeom>
              <a:avLst/>
              <a:gdLst>
                <a:gd name="T0" fmla="*/ 2 w 6"/>
                <a:gd name="T1" fmla="*/ 1 h 5"/>
                <a:gd name="T2" fmla="*/ 1 w 6"/>
                <a:gd name="T3" fmla="*/ 2 h 5"/>
                <a:gd name="T4" fmla="*/ 4 w 6"/>
                <a:gd name="T5" fmla="*/ 4 h 5"/>
                <a:gd name="T6" fmla="*/ 4 w 6"/>
                <a:gd name="T7" fmla="*/ 3 h 5"/>
                <a:gd name="T8" fmla="*/ 2 w 6"/>
                <a:gd name="T9" fmla="*/ 1 h 5"/>
              </a:gdLst>
              <a:ahLst/>
              <a:cxnLst>
                <a:cxn ang="0">
                  <a:pos x="T0" y="T1"/>
                </a:cxn>
                <a:cxn ang="0">
                  <a:pos x="T2" y="T3"/>
                </a:cxn>
                <a:cxn ang="0">
                  <a:pos x="T4" y="T5"/>
                </a:cxn>
                <a:cxn ang="0">
                  <a:pos x="T6" y="T7"/>
                </a:cxn>
                <a:cxn ang="0">
                  <a:pos x="T8" y="T9"/>
                </a:cxn>
              </a:cxnLst>
              <a:rect l="0" t="0" r="r" b="b"/>
              <a:pathLst>
                <a:path w="6" h="5">
                  <a:moveTo>
                    <a:pt x="2" y="1"/>
                  </a:moveTo>
                  <a:cubicBezTo>
                    <a:pt x="2" y="0"/>
                    <a:pt x="0" y="0"/>
                    <a:pt x="1" y="2"/>
                  </a:cubicBezTo>
                  <a:cubicBezTo>
                    <a:pt x="1" y="2"/>
                    <a:pt x="3" y="5"/>
                    <a:pt x="4" y="4"/>
                  </a:cubicBezTo>
                  <a:cubicBezTo>
                    <a:pt x="5" y="3"/>
                    <a:pt x="6" y="4"/>
                    <a:pt x="4" y="3"/>
                  </a:cubicBezTo>
                  <a:cubicBezTo>
                    <a:pt x="2" y="2"/>
                    <a:pt x="2"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8" name="Freeform 1049">
              <a:extLst>
                <a:ext uri="{FF2B5EF4-FFF2-40B4-BE49-F238E27FC236}">
                  <a16:creationId xmlns:a16="http://schemas.microsoft.com/office/drawing/2014/main" id="{9A0AA77B-4811-4708-B288-BCE41EC4F30A}"/>
                </a:ext>
              </a:extLst>
            </p:cNvPr>
            <p:cNvSpPr>
              <a:spLocks/>
            </p:cNvSpPr>
            <p:nvPr/>
          </p:nvSpPr>
          <p:spPr bwMode="auto">
            <a:xfrm>
              <a:off x="3974" y="1905"/>
              <a:ext cx="2" cy="7"/>
            </a:xfrm>
            <a:custGeom>
              <a:avLst/>
              <a:gdLst>
                <a:gd name="T0" fmla="*/ 2 w 2"/>
                <a:gd name="T1" fmla="*/ 3 h 5"/>
                <a:gd name="T2" fmla="*/ 0 w 2"/>
                <a:gd name="T3" fmla="*/ 3 h 5"/>
                <a:gd name="T4" fmla="*/ 1 w 2"/>
                <a:gd name="T5" fmla="*/ 5 h 5"/>
                <a:gd name="T6" fmla="*/ 2 w 2"/>
                <a:gd name="T7" fmla="*/ 3 h 5"/>
              </a:gdLst>
              <a:ahLst/>
              <a:cxnLst>
                <a:cxn ang="0">
                  <a:pos x="T0" y="T1"/>
                </a:cxn>
                <a:cxn ang="0">
                  <a:pos x="T2" y="T3"/>
                </a:cxn>
                <a:cxn ang="0">
                  <a:pos x="T4" y="T5"/>
                </a:cxn>
                <a:cxn ang="0">
                  <a:pos x="T6" y="T7"/>
                </a:cxn>
              </a:cxnLst>
              <a:rect l="0" t="0" r="r" b="b"/>
              <a:pathLst>
                <a:path w="2" h="5">
                  <a:moveTo>
                    <a:pt x="2" y="3"/>
                  </a:moveTo>
                  <a:cubicBezTo>
                    <a:pt x="1" y="2"/>
                    <a:pt x="0" y="0"/>
                    <a:pt x="0" y="3"/>
                  </a:cubicBezTo>
                  <a:cubicBezTo>
                    <a:pt x="0" y="3"/>
                    <a:pt x="0" y="5"/>
                    <a:pt x="1" y="5"/>
                  </a:cubicBezTo>
                  <a:cubicBezTo>
                    <a:pt x="2" y="5"/>
                    <a:pt x="2" y="5"/>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9" name="Freeform 1050">
              <a:extLst>
                <a:ext uri="{FF2B5EF4-FFF2-40B4-BE49-F238E27FC236}">
                  <a16:creationId xmlns:a16="http://schemas.microsoft.com/office/drawing/2014/main" id="{E8236F94-59E5-4025-8937-ED1D50DA0D88}"/>
                </a:ext>
              </a:extLst>
            </p:cNvPr>
            <p:cNvSpPr>
              <a:spLocks/>
            </p:cNvSpPr>
            <p:nvPr/>
          </p:nvSpPr>
          <p:spPr bwMode="auto">
            <a:xfrm>
              <a:off x="3971" y="1844"/>
              <a:ext cx="37" cy="26"/>
            </a:xfrm>
            <a:custGeom>
              <a:avLst/>
              <a:gdLst>
                <a:gd name="T0" fmla="*/ 22 w 27"/>
                <a:gd name="T1" fmla="*/ 13 h 19"/>
                <a:gd name="T2" fmla="*/ 21 w 27"/>
                <a:gd name="T3" fmla="*/ 9 h 19"/>
                <a:gd name="T4" fmla="*/ 18 w 27"/>
                <a:gd name="T5" fmla="*/ 7 h 19"/>
                <a:gd name="T6" fmla="*/ 15 w 27"/>
                <a:gd name="T7" fmla="*/ 6 h 19"/>
                <a:gd name="T8" fmla="*/ 12 w 27"/>
                <a:gd name="T9" fmla="*/ 5 h 19"/>
                <a:gd name="T10" fmla="*/ 9 w 27"/>
                <a:gd name="T11" fmla="*/ 2 h 19"/>
                <a:gd name="T12" fmla="*/ 4 w 27"/>
                <a:gd name="T13" fmla="*/ 2 h 19"/>
                <a:gd name="T14" fmla="*/ 3 w 27"/>
                <a:gd name="T15" fmla="*/ 3 h 19"/>
                <a:gd name="T16" fmla="*/ 10 w 27"/>
                <a:gd name="T17" fmla="*/ 7 h 19"/>
                <a:gd name="T18" fmla="*/ 16 w 27"/>
                <a:gd name="T19" fmla="*/ 11 h 19"/>
                <a:gd name="T20" fmla="*/ 20 w 27"/>
                <a:gd name="T21" fmla="*/ 14 h 19"/>
                <a:gd name="T22" fmla="*/ 24 w 27"/>
                <a:gd name="T23" fmla="*/ 18 h 19"/>
                <a:gd name="T24" fmla="*/ 27 w 27"/>
                <a:gd name="T25" fmla="*/ 17 h 19"/>
                <a:gd name="T26" fmla="*/ 25 w 27"/>
                <a:gd name="T27" fmla="*/ 16 h 19"/>
                <a:gd name="T28" fmla="*/ 22 w 27"/>
                <a:gd name="T29"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19">
                  <a:moveTo>
                    <a:pt x="22" y="13"/>
                  </a:moveTo>
                  <a:cubicBezTo>
                    <a:pt x="21" y="12"/>
                    <a:pt x="21" y="11"/>
                    <a:pt x="21" y="9"/>
                  </a:cubicBezTo>
                  <a:cubicBezTo>
                    <a:pt x="21" y="7"/>
                    <a:pt x="19" y="7"/>
                    <a:pt x="18" y="7"/>
                  </a:cubicBezTo>
                  <a:cubicBezTo>
                    <a:pt x="17" y="7"/>
                    <a:pt x="16" y="6"/>
                    <a:pt x="15" y="6"/>
                  </a:cubicBezTo>
                  <a:cubicBezTo>
                    <a:pt x="14" y="5"/>
                    <a:pt x="14" y="5"/>
                    <a:pt x="12" y="5"/>
                  </a:cubicBezTo>
                  <a:cubicBezTo>
                    <a:pt x="11" y="4"/>
                    <a:pt x="10" y="3"/>
                    <a:pt x="9" y="2"/>
                  </a:cubicBezTo>
                  <a:cubicBezTo>
                    <a:pt x="9" y="0"/>
                    <a:pt x="8" y="0"/>
                    <a:pt x="4" y="2"/>
                  </a:cubicBezTo>
                  <a:cubicBezTo>
                    <a:pt x="0" y="3"/>
                    <a:pt x="3" y="3"/>
                    <a:pt x="3" y="3"/>
                  </a:cubicBezTo>
                  <a:cubicBezTo>
                    <a:pt x="6" y="3"/>
                    <a:pt x="8" y="4"/>
                    <a:pt x="10" y="7"/>
                  </a:cubicBezTo>
                  <a:cubicBezTo>
                    <a:pt x="11" y="11"/>
                    <a:pt x="15" y="11"/>
                    <a:pt x="16" y="11"/>
                  </a:cubicBezTo>
                  <a:cubicBezTo>
                    <a:pt x="18" y="10"/>
                    <a:pt x="19" y="12"/>
                    <a:pt x="20" y="14"/>
                  </a:cubicBezTo>
                  <a:cubicBezTo>
                    <a:pt x="20" y="16"/>
                    <a:pt x="22" y="17"/>
                    <a:pt x="24" y="18"/>
                  </a:cubicBezTo>
                  <a:cubicBezTo>
                    <a:pt x="26" y="19"/>
                    <a:pt x="27" y="18"/>
                    <a:pt x="27" y="17"/>
                  </a:cubicBezTo>
                  <a:cubicBezTo>
                    <a:pt x="27" y="16"/>
                    <a:pt x="26" y="16"/>
                    <a:pt x="25" y="16"/>
                  </a:cubicBezTo>
                  <a:cubicBezTo>
                    <a:pt x="24" y="16"/>
                    <a:pt x="23" y="14"/>
                    <a:pt x="22"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0" name="Freeform 1051">
              <a:extLst>
                <a:ext uri="{FF2B5EF4-FFF2-40B4-BE49-F238E27FC236}">
                  <a16:creationId xmlns:a16="http://schemas.microsoft.com/office/drawing/2014/main" id="{E6E5806F-B2F0-49A5-A407-E58964BB17AD}"/>
                </a:ext>
              </a:extLst>
            </p:cNvPr>
            <p:cNvSpPr>
              <a:spLocks/>
            </p:cNvSpPr>
            <p:nvPr/>
          </p:nvSpPr>
          <p:spPr bwMode="auto">
            <a:xfrm>
              <a:off x="3985" y="1922"/>
              <a:ext cx="59" cy="19"/>
            </a:xfrm>
            <a:custGeom>
              <a:avLst/>
              <a:gdLst>
                <a:gd name="T0" fmla="*/ 5 w 43"/>
                <a:gd name="T1" fmla="*/ 2 h 14"/>
                <a:gd name="T2" fmla="*/ 3 w 43"/>
                <a:gd name="T3" fmla="*/ 3 h 14"/>
                <a:gd name="T4" fmla="*/ 2 w 43"/>
                <a:gd name="T5" fmla="*/ 5 h 14"/>
                <a:gd name="T6" fmla="*/ 3 w 43"/>
                <a:gd name="T7" fmla="*/ 7 h 14"/>
                <a:gd name="T8" fmla="*/ 19 w 43"/>
                <a:gd name="T9" fmla="*/ 12 h 14"/>
                <a:gd name="T10" fmla="*/ 21 w 43"/>
                <a:gd name="T11" fmla="*/ 13 h 14"/>
                <a:gd name="T12" fmla="*/ 40 w 43"/>
                <a:gd name="T13" fmla="*/ 12 h 14"/>
                <a:gd name="T14" fmla="*/ 42 w 43"/>
                <a:gd name="T15" fmla="*/ 10 h 14"/>
                <a:gd name="T16" fmla="*/ 41 w 43"/>
                <a:gd name="T17" fmla="*/ 8 h 14"/>
                <a:gd name="T18" fmla="*/ 36 w 43"/>
                <a:gd name="T19" fmla="*/ 9 h 14"/>
                <a:gd name="T20" fmla="*/ 35 w 43"/>
                <a:gd name="T21" fmla="*/ 9 h 14"/>
                <a:gd name="T22" fmla="*/ 34 w 43"/>
                <a:gd name="T23" fmla="*/ 7 h 14"/>
                <a:gd name="T24" fmla="*/ 28 w 43"/>
                <a:gd name="T25" fmla="*/ 7 h 14"/>
                <a:gd name="T26" fmla="*/ 19 w 43"/>
                <a:gd name="T27" fmla="*/ 6 h 14"/>
                <a:gd name="T28" fmla="*/ 13 w 43"/>
                <a:gd name="T29" fmla="*/ 5 h 14"/>
                <a:gd name="T30" fmla="*/ 10 w 43"/>
                <a:gd name="T31" fmla="*/ 4 h 14"/>
                <a:gd name="T32" fmla="*/ 11 w 43"/>
                <a:gd name="T33" fmla="*/ 2 h 14"/>
                <a:gd name="T34" fmla="*/ 7 w 43"/>
                <a:gd name="T35" fmla="*/ 3 h 14"/>
                <a:gd name="T36" fmla="*/ 5 w 43"/>
                <a:gd name="T37"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14">
                  <a:moveTo>
                    <a:pt x="5" y="2"/>
                  </a:moveTo>
                  <a:cubicBezTo>
                    <a:pt x="5" y="0"/>
                    <a:pt x="4" y="1"/>
                    <a:pt x="3" y="3"/>
                  </a:cubicBezTo>
                  <a:cubicBezTo>
                    <a:pt x="3" y="4"/>
                    <a:pt x="3" y="5"/>
                    <a:pt x="2" y="5"/>
                  </a:cubicBezTo>
                  <a:cubicBezTo>
                    <a:pt x="2" y="5"/>
                    <a:pt x="0" y="7"/>
                    <a:pt x="3" y="7"/>
                  </a:cubicBezTo>
                  <a:cubicBezTo>
                    <a:pt x="7" y="8"/>
                    <a:pt x="20" y="10"/>
                    <a:pt x="19" y="12"/>
                  </a:cubicBezTo>
                  <a:cubicBezTo>
                    <a:pt x="18" y="14"/>
                    <a:pt x="20" y="13"/>
                    <a:pt x="21" y="13"/>
                  </a:cubicBezTo>
                  <a:cubicBezTo>
                    <a:pt x="23" y="13"/>
                    <a:pt x="39" y="12"/>
                    <a:pt x="40" y="12"/>
                  </a:cubicBezTo>
                  <a:cubicBezTo>
                    <a:pt x="41" y="12"/>
                    <a:pt x="42" y="11"/>
                    <a:pt x="42" y="10"/>
                  </a:cubicBezTo>
                  <a:cubicBezTo>
                    <a:pt x="42" y="10"/>
                    <a:pt x="43" y="7"/>
                    <a:pt x="41" y="8"/>
                  </a:cubicBezTo>
                  <a:cubicBezTo>
                    <a:pt x="39" y="9"/>
                    <a:pt x="37" y="9"/>
                    <a:pt x="36" y="9"/>
                  </a:cubicBezTo>
                  <a:cubicBezTo>
                    <a:pt x="36" y="10"/>
                    <a:pt x="35" y="10"/>
                    <a:pt x="35" y="9"/>
                  </a:cubicBezTo>
                  <a:cubicBezTo>
                    <a:pt x="34" y="8"/>
                    <a:pt x="35" y="6"/>
                    <a:pt x="34" y="7"/>
                  </a:cubicBezTo>
                  <a:cubicBezTo>
                    <a:pt x="33" y="7"/>
                    <a:pt x="30" y="7"/>
                    <a:pt x="28" y="7"/>
                  </a:cubicBezTo>
                  <a:cubicBezTo>
                    <a:pt x="27" y="6"/>
                    <a:pt x="22" y="5"/>
                    <a:pt x="19" y="6"/>
                  </a:cubicBezTo>
                  <a:cubicBezTo>
                    <a:pt x="17" y="7"/>
                    <a:pt x="14" y="6"/>
                    <a:pt x="13" y="5"/>
                  </a:cubicBezTo>
                  <a:cubicBezTo>
                    <a:pt x="11" y="5"/>
                    <a:pt x="11" y="4"/>
                    <a:pt x="10" y="4"/>
                  </a:cubicBezTo>
                  <a:cubicBezTo>
                    <a:pt x="9" y="4"/>
                    <a:pt x="13" y="3"/>
                    <a:pt x="11" y="2"/>
                  </a:cubicBezTo>
                  <a:cubicBezTo>
                    <a:pt x="9" y="2"/>
                    <a:pt x="8" y="3"/>
                    <a:pt x="7" y="3"/>
                  </a:cubicBezTo>
                  <a:cubicBezTo>
                    <a:pt x="5" y="3"/>
                    <a:pt x="5" y="3"/>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1" name="Freeform 1052">
              <a:extLst>
                <a:ext uri="{FF2B5EF4-FFF2-40B4-BE49-F238E27FC236}">
                  <a16:creationId xmlns:a16="http://schemas.microsoft.com/office/drawing/2014/main" id="{9E721B6D-96E9-4FF6-92BA-EA6758E8EFE4}"/>
                </a:ext>
              </a:extLst>
            </p:cNvPr>
            <p:cNvSpPr>
              <a:spLocks/>
            </p:cNvSpPr>
            <p:nvPr/>
          </p:nvSpPr>
          <p:spPr bwMode="auto">
            <a:xfrm>
              <a:off x="4059" y="1920"/>
              <a:ext cx="5" cy="10"/>
            </a:xfrm>
            <a:custGeom>
              <a:avLst/>
              <a:gdLst>
                <a:gd name="T0" fmla="*/ 1 w 3"/>
                <a:gd name="T1" fmla="*/ 1 h 7"/>
                <a:gd name="T2" fmla="*/ 1 w 3"/>
                <a:gd name="T3" fmla="*/ 5 h 7"/>
                <a:gd name="T4" fmla="*/ 1 w 3"/>
                <a:gd name="T5" fmla="*/ 6 h 7"/>
                <a:gd name="T6" fmla="*/ 2 w 3"/>
                <a:gd name="T7" fmla="*/ 4 h 7"/>
                <a:gd name="T8" fmla="*/ 2 w 3"/>
                <a:gd name="T9" fmla="*/ 2 h 7"/>
                <a:gd name="T10" fmla="*/ 1 w 3"/>
                <a:gd name="T11" fmla="*/ 1 h 7"/>
              </a:gdLst>
              <a:ahLst/>
              <a:cxnLst>
                <a:cxn ang="0">
                  <a:pos x="T0" y="T1"/>
                </a:cxn>
                <a:cxn ang="0">
                  <a:pos x="T2" y="T3"/>
                </a:cxn>
                <a:cxn ang="0">
                  <a:pos x="T4" y="T5"/>
                </a:cxn>
                <a:cxn ang="0">
                  <a:pos x="T6" y="T7"/>
                </a:cxn>
                <a:cxn ang="0">
                  <a:pos x="T8" y="T9"/>
                </a:cxn>
                <a:cxn ang="0">
                  <a:pos x="T10" y="T11"/>
                </a:cxn>
              </a:cxnLst>
              <a:rect l="0" t="0" r="r" b="b"/>
              <a:pathLst>
                <a:path w="3" h="7">
                  <a:moveTo>
                    <a:pt x="1" y="1"/>
                  </a:moveTo>
                  <a:cubicBezTo>
                    <a:pt x="0" y="3"/>
                    <a:pt x="0" y="4"/>
                    <a:pt x="1" y="5"/>
                  </a:cubicBezTo>
                  <a:cubicBezTo>
                    <a:pt x="1" y="5"/>
                    <a:pt x="1" y="7"/>
                    <a:pt x="1" y="6"/>
                  </a:cubicBezTo>
                  <a:cubicBezTo>
                    <a:pt x="2" y="5"/>
                    <a:pt x="3" y="5"/>
                    <a:pt x="2" y="4"/>
                  </a:cubicBezTo>
                  <a:cubicBezTo>
                    <a:pt x="1" y="3"/>
                    <a:pt x="1" y="2"/>
                    <a:pt x="2" y="2"/>
                  </a:cubicBezTo>
                  <a:cubicBezTo>
                    <a:pt x="2" y="1"/>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2" name="Freeform 1053">
              <a:extLst>
                <a:ext uri="{FF2B5EF4-FFF2-40B4-BE49-F238E27FC236}">
                  <a16:creationId xmlns:a16="http://schemas.microsoft.com/office/drawing/2014/main" id="{BFF2D56C-DC60-4B9D-954D-08A987B481F5}"/>
                </a:ext>
              </a:extLst>
            </p:cNvPr>
            <p:cNvSpPr>
              <a:spLocks/>
            </p:cNvSpPr>
            <p:nvPr/>
          </p:nvSpPr>
          <p:spPr bwMode="auto">
            <a:xfrm>
              <a:off x="4072" y="1905"/>
              <a:ext cx="14" cy="13"/>
            </a:xfrm>
            <a:custGeom>
              <a:avLst/>
              <a:gdLst>
                <a:gd name="T0" fmla="*/ 2 w 10"/>
                <a:gd name="T1" fmla="*/ 8 h 9"/>
                <a:gd name="T2" fmla="*/ 5 w 10"/>
                <a:gd name="T3" fmla="*/ 7 h 9"/>
                <a:gd name="T4" fmla="*/ 6 w 10"/>
                <a:gd name="T5" fmla="*/ 5 h 9"/>
                <a:gd name="T6" fmla="*/ 8 w 10"/>
                <a:gd name="T7" fmla="*/ 0 h 9"/>
                <a:gd name="T8" fmla="*/ 0 w 10"/>
                <a:gd name="T9" fmla="*/ 6 h 9"/>
                <a:gd name="T10" fmla="*/ 2 w 10"/>
                <a:gd name="T11" fmla="*/ 8 h 9"/>
              </a:gdLst>
              <a:ahLst/>
              <a:cxnLst>
                <a:cxn ang="0">
                  <a:pos x="T0" y="T1"/>
                </a:cxn>
                <a:cxn ang="0">
                  <a:pos x="T2" y="T3"/>
                </a:cxn>
                <a:cxn ang="0">
                  <a:pos x="T4" y="T5"/>
                </a:cxn>
                <a:cxn ang="0">
                  <a:pos x="T6" y="T7"/>
                </a:cxn>
                <a:cxn ang="0">
                  <a:pos x="T8" y="T9"/>
                </a:cxn>
                <a:cxn ang="0">
                  <a:pos x="T10" y="T11"/>
                </a:cxn>
              </a:cxnLst>
              <a:rect l="0" t="0" r="r" b="b"/>
              <a:pathLst>
                <a:path w="10" h="9">
                  <a:moveTo>
                    <a:pt x="2" y="8"/>
                  </a:moveTo>
                  <a:cubicBezTo>
                    <a:pt x="5" y="7"/>
                    <a:pt x="3" y="7"/>
                    <a:pt x="5" y="7"/>
                  </a:cubicBezTo>
                  <a:cubicBezTo>
                    <a:pt x="6" y="6"/>
                    <a:pt x="6" y="6"/>
                    <a:pt x="6" y="5"/>
                  </a:cubicBezTo>
                  <a:cubicBezTo>
                    <a:pt x="7" y="3"/>
                    <a:pt x="10" y="0"/>
                    <a:pt x="8" y="0"/>
                  </a:cubicBezTo>
                  <a:cubicBezTo>
                    <a:pt x="6" y="0"/>
                    <a:pt x="1" y="1"/>
                    <a:pt x="0" y="6"/>
                  </a:cubicBezTo>
                  <a:cubicBezTo>
                    <a:pt x="0" y="6"/>
                    <a:pt x="0" y="9"/>
                    <a:pt x="2"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3" name="Freeform 1054">
              <a:extLst>
                <a:ext uri="{FF2B5EF4-FFF2-40B4-BE49-F238E27FC236}">
                  <a16:creationId xmlns:a16="http://schemas.microsoft.com/office/drawing/2014/main" id="{597AC162-9CDC-440D-AE67-892B20F9F608}"/>
                </a:ext>
              </a:extLst>
            </p:cNvPr>
            <p:cNvSpPr>
              <a:spLocks/>
            </p:cNvSpPr>
            <p:nvPr/>
          </p:nvSpPr>
          <p:spPr bwMode="auto">
            <a:xfrm>
              <a:off x="4004" y="1897"/>
              <a:ext cx="4" cy="4"/>
            </a:xfrm>
            <a:custGeom>
              <a:avLst/>
              <a:gdLst>
                <a:gd name="T0" fmla="*/ 2 w 3"/>
                <a:gd name="T1" fmla="*/ 2 h 3"/>
                <a:gd name="T2" fmla="*/ 1 w 3"/>
                <a:gd name="T3" fmla="*/ 1 h 3"/>
                <a:gd name="T4" fmla="*/ 2 w 3"/>
                <a:gd name="T5" fmla="*/ 2 h 3"/>
              </a:gdLst>
              <a:ahLst/>
              <a:cxnLst>
                <a:cxn ang="0">
                  <a:pos x="T0" y="T1"/>
                </a:cxn>
                <a:cxn ang="0">
                  <a:pos x="T2" y="T3"/>
                </a:cxn>
                <a:cxn ang="0">
                  <a:pos x="T4" y="T5"/>
                </a:cxn>
              </a:cxnLst>
              <a:rect l="0" t="0" r="r" b="b"/>
              <a:pathLst>
                <a:path w="3" h="3">
                  <a:moveTo>
                    <a:pt x="2" y="2"/>
                  </a:moveTo>
                  <a:cubicBezTo>
                    <a:pt x="2" y="2"/>
                    <a:pt x="3" y="0"/>
                    <a:pt x="1" y="1"/>
                  </a:cubicBezTo>
                  <a:cubicBezTo>
                    <a:pt x="0" y="2"/>
                    <a:pt x="0" y="3"/>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4" name="Freeform 1055">
              <a:extLst>
                <a:ext uri="{FF2B5EF4-FFF2-40B4-BE49-F238E27FC236}">
                  <a16:creationId xmlns:a16="http://schemas.microsoft.com/office/drawing/2014/main" id="{45FB5CDA-BD9A-4881-8BB4-D42E9E974412}"/>
                </a:ext>
              </a:extLst>
            </p:cNvPr>
            <p:cNvSpPr>
              <a:spLocks/>
            </p:cNvSpPr>
            <p:nvPr/>
          </p:nvSpPr>
          <p:spPr bwMode="auto">
            <a:xfrm>
              <a:off x="4023" y="1904"/>
              <a:ext cx="3" cy="5"/>
            </a:xfrm>
            <a:custGeom>
              <a:avLst/>
              <a:gdLst>
                <a:gd name="T0" fmla="*/ 1 w 2"/>
                <a:gd name="T1" fmla="*/ 1 h 4"/>
                <a:gd name="T2" fmla="*/ 2 w 2"/>
                <a:gd name="T3" fmla="*/ 2 h 4"/>
                <a:gd name="T4" fmla="*/ 1 w 2"/>
                <a:gd name="T5" fmla="*/ 1 h 4"/>
              </a:gdLst>
              <a:ahLst/>
              <a:cxnLst>
                <a:cxn ang="0">
                  <a:pos x="T0" y="T1"/>
                </a:cxn>
                <a:cxn ang="0">
                  <a:pos x="T2" y="T3"/>
                </a:cxn>
                <a:cxn ang="0">
                  <a:pos x="T4" y="T5"/>
                </a:cxn>
              </a:cxnLst>
              <a:rect l="0" t="0" r="r" b="b"/>
              <a:pathLst>
                <a:path w="2" h="4">
                  <a:moveTo>
                    <a:pt x="1" y="1"/>
                  </a:moveTo>
                  <a:cubicBezTo>
                    <a:pt x="1" y="1"/>
                    <a:pt x="2" y="4"/>
                    <a:pt x="2" y="2"/>
                  </a:cubicBezTo>
                  <a:cubicBezTo>
                    <a:pt x="2" y="0"/>
                    <a:pt x="0"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5" name="Freeform 1056">
              <a:extLst>
                <a:ext uri="{FF2B5EF4-FFF2-40B4-BE49-F238E27FC236}">
                  <a16:creationId xmlns:a16="http://schemas.microsoft.com/office/drawing/2014/main" id="{6F4C6317-BF72-44CB-B711-C707FC3C6200}"/>
                </a:ext>
              </a:extLst>
            </p:cNvPr>
            <p:cNvSpPr>
              <a:spLocks/>
            </p:cNvSpPr>
            <p:nvPr/>
          </p:nvSpPr>
          <p:spPr bwMode="auto">
            <a:xfrm>
              <a:off x="4023" y="1887"/>
              <a:ext cx="7" cy="7"/>
            </a:xfrm>
            <a:custGeom>
              <a:avLst/>
              <a:gdLst>
                <a:gd name="T0" fmla="*/ 2 w 5"/>
                <a:gd name="T1" fmla="*/ 3 h 5"/>
                <a:gd name="T2" fmla="*/ 3 w 5"/>
                <a:gd name="T3" fmla="*/ 4 h 5"/>
                <a:gd name="T4" fmla="*/ 3 w 5"/>
                <a:gd name="T5" fmla="*/ 0 h 5"/>
                <a:gd name="T6" fmla="*/ 2 w 5"/>
                <a:gd name="T7" fmla="*/ 3 h 5"/>
              </a:gdLst>
              <a:ahLst/>
              <a:cxnLst>
                <a:cxn ang="0">
                  <a:pos x="T0" y="T1"/>
                </a:cxn>
                <a:cxn ang="0">
                  <a:pos x="T2" y="T3"/>
                </a:cxn>
                <a:cxn ang="0">
                  <a:pos x="T4" y="T5"/>
                </a:cxn>
                <a:cxn ang="0">
                  <a:pos x="T6" y="T7"/>
                </a:cxn>
              </a:cxnLst>
              <a:rect l="0" t="0" r="r" b="b"/>
              <a:pathLst>
                <a:path w="5" h="5">
                  <a:moveTo>
                    <a:pt x="2" y="3"/>
                  </a:moveTo>
                  <a:cubicBezTo>
                    <a:pt x="2" y="3"/>
                    <a:pt x="2" y="5"/>
                    <a:pt x="3" y="4"/>
                  </a:cubicBezTo>
                  <a:cubicBezTo>
                    <a:pt x="4" y="2"/>
                    <a:pt x="5" y="0"/>
                    <a:pt x="3" y="0"/>
                  </a:cubicBezTo>
                  <a:cubicBezTo>
                    <a:pt x="2" y="1"/>
                    <a:pt x="0" y="0"/>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6" name="Freeform 1057">
              <a:extLst>
                <a:ext uri="{FF2B5EF4-FFF2-40B4-BE49-F238E27FC236}">
                  <a16:creationId xmlns:a16="http://schemas.microsoft.com/office/drawing/2014/main" id="{FEB68DBE-77B0-4FDA-8913-5513D98A9EC8}"/>
                </a:ext>
              </a:extLst>
            </p:cNvPr>
            <p:cNvSpPr>
              <a:spLocks/>
            </p:cNvSpPr>
            <p:nvPr/>
          </p:nvSpPr>
          <p:spPr bwMode="auto">
            <a:xfrm>
              <a:off x="4019" y="1887"/>
              <a:ext cx="4" cy="6"/>
            </a:xfrm>
            <a:custGeom>
              <a:avLst/>
              <a:gdLst>
                <a:gd name="T0" fmla="*/ 1 w 3"/>
                <a:gd name="T1" fmla="*/ 1 h 4"/>
                <a:gd name="T2" fmla="*/ 0 w 3"/>
                <a:gd name="T3" fmla="*/ 3 h 4"/>
                <a:gd name="T4" fmla="*/ 2 w 3"/>
                <a:gd name="T5" fmla="*/ 3 h 4"/>
                <a:gd name="T6" fmla="*/ 1 w 3"/>
                <a:gd name="T7" fmla="*/ 1 h 4"/>
              </a:gdLst>
              <a:ahLst/>
              <a:cxnLst>
                <a:cxn ang="0">
                  <a:pos x="T0" y="T1"/>
                </a:cxn>
                <a:cxn ang="0">
                  <a:pos x="T2" y="T3"/>
                </a:cxn>
                <a:cxn ang="0">
                  <a:pos x="T4" y="T5"/>
                </a:cxn>
                <a:cxn ang="0">
                  <a:pos x="T6" y="T7"/>
                </a:cxn>
              </a:cxnLst>
              <a:rect l="0" t="0" r="r" b="b"/>
              <a:pathLst>
                <a:path w="3" h="4">
                  <a:moveTo>
                    <a:pt x="1" y="1"/>
                  </a:moveTo>
                  <a:cubicBezTo>
                    <a:pt x="0" y="2"/>
                    <a:pt x="0" y="2"/>
                    <a:pt x="0" y="3"/>
                  </a:cubicBezTo>
                  <a:cubicBezTo>
                    <a:pt x="1" y="4"/>
                    <a:pt x="1" y="4"/>
                    <a:pt x="2" y="3"/>
                  </a:cubicBezTo>
                  <a:cubicBezTo>
                    <a:pt x="2" y="3"/>
                    <a:pt x="3"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7" name="Freeform 1058">
              <a:extLst>
                <a:ext uri="{FF2B5EF4-FFF2-40B4-BE49-F238E27FC236}">
                  <a16:creationId xmlns:a16="http://schemas.microsoft.com/office/drawing/2014/main" id="{4CEC9CCA-735B-424B-8658-E41960A4EF83}"/>
                </a:ext>
              </a:extLst>
            </p:cNvPr>
            <p:cNvSpPr>
              <a:spLocks/>
            </p:cNvSpPr>
            <p:nvPr/>
          </p:nvSpPr>
          <p:spPr bwMode="auto">
            <a:xfrm>
              <a:off x="3985" y="1874"/>
              <a:ext cx="2" cy="2"/>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1"/>
                    <a:pt x="0" y="2"/>
                    <a:pt x="2" y="1"/>
                  </a:cubicBezTo>
                  <a:cubicBezTo>
                    <a:pt x="2" y="1"/>
                    <a:pt x="1"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8" name="Freeform 1059">
              <a:extLst>
                <a:ext uri="{FF2B5EF4-FFF2-40B4-BE49-F238E27FC236}">
                  <a16:creationId xmlns:a16="http://schemas.microsoft.com/office/drawing/2014/main" id="{ED011EF2-7676-484D-BEAF-C20747E5FF3D}"/>
                </a:ext>
              </a:extLst>
            </p:cNvPr>
            <p:cNvSpPr>
              <a:spLocks/>
            </p:cNvSpPr>
            <p:nvPr/>
          </p:nvSpPr>
          <p:spPr bwMode="auto">
            <a:xfrm>
              <a:off x="4005" y="1845"/>
              <a:ext cx="6" cy="5"/>
            </a:xfrm>
            <a:custGeom>
              <a:avLst/>
              <a:gdLst>
                <a:gd name="T0" fmla="*/ 1 w 4"/>
                <a:gd name="T1" fmla="*/ 3 h 4"/>
                <a:gd name="T2" fmla="*/ 2 w 4"/>
                <a:gd name="T3" fmla="*/ 4 h 4"/>
                <a:gd name="T4" fmla="*/ 3 w 4"/>
                <a:gd name="T5" fmla="*/ 3 h 4"/>
                <a:gd name="T6" fmla="*/ 1 w 4"/>
                <a:gd name="T7" fmla="*/ 3 h 4"/>
              </a:gdLst>
              <a:ahLst/>
              <a:cxnLst>
                <a:cxn ang="0">
                  <a:pos x="T0" y="T1"/>
                </a:cxn>
                <a:cxn ang="0">
                  <a:pos x="T2" y="T3"/>
                </a:cxn>
                <a:cxn ang="0">
                  <a:pos x="T4" y="T5"/>
                </a:cxn>
                <a:cxn ang="0">
                  <a:pos x="T6" y="T7"/>
                </a:cxn>
              </a:cxnLst>
              <a:rect l="0" t="0" r="r" b="b"/>
              <a:pathLst>
                <a:path w="4" h="4">
                  <a:moveTo>
                    <a:pt x="1" y="3"/>
                  </a:moveTo>
                  <a:cubicBezTo>
                    <a:pt x="1" y="3"/>
                    <a:pt x="1" y="4"/>
                    <a:pt x="2" y="4"/>
                  </a:cubicBezTo>
                  <a:cubicBezTo>
                    <a:pt x="3" y="4"/>
                    <a:pt x="4" y="4"/>
                    <a:pt x="3" y="3"/>
                  </a:cubicBezTo>
                  <a:cubicBezTo>
                    <a:pt x="2" y="2"/>
                    <a:pt x="0" y="0"/>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9" name="Freeform 1060">
              <a:extLst>
                <a:ext uri="{FF2B5EF4-FFF2-40B4-BE49-F238E27FC236}">
                  <a16:creationId xmlns:a16="http://schemas.microsoft.com/office/drawing/2014/main" id="{1788FBD4-6F31-4C07-AAF4-C6C3D3E6D4EA}"/>
                </a:ext>
              </a:extLst>
            </p:cNvPr>
            <p:cNvSpPr>
              <a:spLocks/>
            </p:cNvSpPr>
            <p:nvPr/>
          </p:nvSpPr>
          <p:spPr bwMode="auto">
            <a:xfrm>
              <a:off x="4010" y="1868"/>
              <a:ext cx="7" cy="10"/>
            </a:xfrm>
            <a:custGeom>
              <a:avLst/>
              <a:gdLst>
                <a:gd name="T0" fmla="*/ 2 w 5"/>
                <a:gd name="T1" fmla="*/ 3 h 7"/>
                <a:gd name="T2" fmla="*/ 4 w 5"/>
                <a:gd name="T3" fmla="*/ 5 h 7"/>
                <a:gd name="T4" fmla="*/ 3 w 5"/>
                <a:gd name="T5" fmla="*/ 2 h 7"/>
                <a:gd name="T6" fmla="*/ 2 w 5"/>
                <a:gd name="T7" fmla="*/ 3 h 7"/>
              </a:gdLst>
              <a:ahLst/>
              <a:cxnLst>
                <a:cxn ang="0">
                  <a:pos x="T0" y="T1"/>
                </a:cxn>
                <a:cxn ang="0">
                  <a:pos x="T2" y="T3"/>
                </a:cxn>
                <a:cxn ang="0">
                  <a:pos x="T4" y="T5"/>
                </a:cxn>
                <a:cxn ang="0">
                  <a:pos x="T6" y="T7"/>
                </a:cxn>
              </a:cxnLst>
              <a:rect l="0" t="0" r="r" b="b"/>
              <a:pathLst>
                <a:path w="5" h="7">
                  <a:moveTo>
                    <a:pt x="2" y="3"/>
                  </a:moveTo>
                  <a:cubicBezTo>
                    <a:pt x="2" y="3"/>
                    <a:pt x="5" y="7"/>
                    <a:pt x="4" y="5"/>
                  </a:cubicBezTo>
                  <a:cubicBezTo>
                    <a:pt x="4" y="2"/>
                    <a:pt x="4" y="3"/>
                    <a:pt x="3" y="2"/>
                  </a:cubicBezTo>
                  <a:cubicBezTo>
                    <a:pt x="2" y="1"/>
                    <a:pt x="0" y="0"/>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0" name="Freeform 1061">
              <a:extLst>
                <a:ext uri="{FF2B5EF4-FFF2-40B4-BE49-F238E27FC236}">
                  <a16:creationId xmlns:a16="http://schemas.microsoft.com/office/drawing/2014/main" id="{C5B2F483-5021-4990-82D5-2C56C1C0C843}"/>
                </a:ext>
              </a:extLst>
            </p:cNvPr>
            <p:cNvSpPr>
              <a:spLocks/>
            </p:cNvSpPr>
            <p:nvPr/>
          </p:nvSpPr>
          <p:spPr bwMode="auto">
            <a:xfrm>
              <a:off x="4015" y="1875"/>
              <a:ext cx="8" cy="6"/>
            </a:xfrm>
            <a:custGeom>
              <a:avLst/>
              <a:gdLst>
                <a:gd name="T0" fmla="*/ 3 w 6"/>
                <a:gd name="T1" fmla="*/ 2 h 4"/>
                <a:gd name="T2" fmla="*/ 4 w 6"/>
                <a:gd name="T3" fmla="*/ 2 h 4"/>
                <a:gd name="T4" fmla="*/ 3 w 6"/>
                <a:gd name="T5" fmla="*/ 2 h 4"/>
              </a:gdLst>
              <a:ahLst/>
              <a:cxnLst>
                <a:cxn ang="0">
                  <a:pos x="T0" y="T1"/>
                </a:cxn>
                <a:cxn ang="0">
                  <a:pos x="T2" y="T3"/>
                </a:cxn>
                <a:cxn ang="0">
                  <a:pos x="T4" y="T5"/>
                </a:cxn>
              </a:cxnLst>
              <a:rect l="0" t="0" r="r" b="b"/>
              <a:pathLst>
                <a:path w="6" h="4">
                  <a:moveTo>
                    <a:pt x="3" y="2"/>
                  </a:moveTo>
                  <a:cubicBezTo>
                    <a:pt x="3" y="2"/>
                    <a:pt x="6" y="4"/>
                    <a:pt x="4" y="2"/>
                  </a:cubicBezTo>
                  <a:cubicBezTo>
                    <a:pt x="3" y="0"/>
                    <a:pt x="0" y="0"/>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1" name="Freeform 1062">
              <a:extLst>
                <a:ext uri="{FF2B5EF4-FFF2-40B4-BE49-F238E27FC236}">
                  <a16:creationId xmlns:a16="http://schemas.microsoft.com/office/drawing/2014/main" id="{6352481D-8609-421A-85B0-E518D55953EF}"/>
                </a:ext>
              </a:extLst>
            </p:cNvPr>
            <p:cNvSpPr>
              <a:spLocks/>
            </p:cNvSpPr>
            <p:nvPr/>
          </p:nvSpPr>
          <p:spPr bwMode="auto">
            <a:xfrm>
              <a:off x="4007" y="1801"/>
              <a:ext cx="7" cy="7"/>
            </a:xfrm>
            <a:custGeom>
              <a:avLst/>
              <a:gdLst>
                <a:gd name="T0" fmla="*/ 3 w 5"/>
                <a:gd name="T1" fmla="*/ 1 h 5"/>
                <a:gd name="T2" fmla="*/ 1 w 5"/>
                <a:gd name="T3" fmla="*/ 2 h 5"/>
                <a:gd name="T4" fmla="*/ 3 w 5"/>
                <a:gd name="T5" fmla="*/ 4 h 5"/>
                <a:gd name="T6" fmla="*/ 3 w 5"/>
                <a:gd name="T7" fmla="*/ 1 h 5"/>
              </a:gdLst>
              <a:ahLst/>
              <a:cxnLst>
                <a:cxn ang="0">
                  <a:pos x="T0" y="T1"/>
                </a:cxn>
                <a:cxn ang="0">
                  <a:pos x="T2" y="T3"/>
                </a:cxn>
                <a:cxn ang="0">
                  <a:pos x="T4" y="T5"/>
                </a:cxn>
                <a:cxn ang="0">
                  <a:pos x="T6" y="T7"/>
                </a:cxn>
              </a:cxnLst>
              <a:rect l="0" t="0" r="r" b="b"/>
              <a:pathLst>
                <a:path w="5" h="5">
                  <a:moveTo>
                    <a:pt x="3" y="1"/>
                  </a:moveTo>
                  <a:cubicBezTo>
                    <a:pt x="1" y="0"/>
                    <a:pt x="0" y="1"/>
                    <a:pt x="1" y="2"/>
                  </a:cubicBezTo>
                  <a:cubicBezTo>
                    <a:pt x="2" y="4"/>
                    <a:pt x="2" y="5"/>
                    <a:pt x="3" y="4"/>
                  </a:cubicBezTo>
                  <a:cubicBezTo>
                    <a:pt x="3" y="4"/>
                    <a:pt x="5"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2" name="Freeform 1063">
              <a:extLst>
                <a:ext uri="{FF2B5EF4-FFF2-40B4-BE49-F238E27FC236}">
                  <a16:creationId xmlns:a16="http://schemas.microsoft.com/office/drawing/2014/main" id="{032200E3-32CA-4638-A005-F3752931154F}"/>
                </a:ext>
              </a:extLst>
            </p:cNvPr>
            <p:cNvSpPr>
              <a:spLocks/>
            </p:cNvSpPr>
            <p:nvPr/>
          </p:nvSpPr>
          <p:spPr bwMode="auto">
            <a:xfrm>
              <a:off x="4035" y="1853"/>
              <a:ext cx="6" cy="14"/>
            </a:xfrm>
            <a:custGeom>
              <a:avLst/>
              <a:gdLst>
                <a:gd name="T0" fmla="*/ 3 w 5"/>
                <a:gd name="T1" fmla="*/ 1 h 10"/>
                <a:gd name="T2" fmla="*/ 0 w 5"/>
                <a:gd name="T3" fmla="*/ 2 h 10"/>
                <a:gd name="T4" fmla="*/ 1 w 5"/>
                <a:gd name="T5" fmla="*/ 7 h 10"/>
                <a:gd name="T6" fmla="*/ 3 w 5"/>
                <a:gd name="T7" fmla="*/ 8 h 10"/>
                <a:gd name="T8" fmla="*/ 4 w 5"/>
                <a:gd name="T9" fmla="*/ 4 h 10"/>
                <a:gd name="T10" fmla="*/ 3 w 5"/>
                <a:gd name="T11" fmla="*/ 1 h 10"/>
              </a:gdLst>
              <a:ahLst/>
              <a:cxnLst>
                <a:cxn ang="0">
                  <a:pos x="T0" y="T1"/>
                </a:cxn>
                <a:cxn ang="0">
                  <a:pos x="T2" y="T3"/>
                </a:cxn>
                <a:cxn ang="0">
                  <a:pos x="T4" y="T5"/>
                </a:cxn>
                <a:cxn ang="0">
                  <a:pos x="T6" y="T7"/>
                </a:cxn>
                <a:cxn ang="0">
                  <a:pos x="T8" y="T9"/>
                </a:cxn>
                <a:cxn ang="0">
                  <a:pos x="T10" y="T11"/>
                </a:cxn>
              </a:cxnLst>
              <a:rect l="0" t="0" r="r" b="b"/>
              <a:pathLst>
                <a:path w="5" h="10">
                  <a:moveTo>
                    <a:pt x="3" y="1"/>
                  </a:moveTo>
                  <a:cubicBezTo>
                    <a:pt x="2" y="1"/>
                    <a:pt x="0" y="0"/>
                    <a:pt x="0" y="2"/>
                  </a:cubicBezTo>
                  <a:cubicBezTo>
                    <a:pt x="0" y="4"/>
                    <a:pt x="0" y="6"/>
                    <a:pt x="1" y="7"/>
                  </a:cubicBezTo>
                  <a:cubicBezTo>
                    <a:pt x="1" y="7"/>
                    <a:pt x="2" y="10"/>
                    <a:pt x="3" y="8"/>
                  </a:cubicBezTo>
                  <a:cubicBezTo>
                    <a:pt x="4" y="7"/>
                    <a:pt x="4" y="5"/>
                    <a:pt x="4" y="4"/>
                  </a:cubicBezTo>
                  <a:cubicBezTo>
                    <a:pt x="4" y="3"/>
                    <a:pt x="5"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3" name="Freeform 1064">
              <a:extLst>
                <a:ext uri="{FF2B5EF4-FFF2-40B4-BE49-F238E27FC236}">
                  <a16:creationId xmlns:a16="http://schemas.microsoft.com/office/drawing/2014/main" id="{0182E752-0C12-486D-B5FF-07DA8FEA3572}"/>
                </a:ext>
              </a:extLst>
            </p:cNvPr>
            <p:cNvSpPr>
              <a:spLocks/>
            </p:cNvSpPr>
            <p:nvPr/>
          </p:nvSpPr>
          <p:spPr bwMode="auto">
            <a:xfrm>
              <a:off x="4032" y="1835"/>
              <a:ext cx="20" cy="13"/>
            </a:xfrm>
            <a:custGeom>
              <a:avLst/>
              <a:gdLst>
                <a:gd name="T0" fmla="*/ 12 w 15"/>
                <a:gd name="T1" fmla="*/ 5 h 9"/>
                <a:gd name="T2" fmla="*/ 12 w 15"/>
                <a:gd name="T3" fmla="*/ 4 h 9"/>
                <a:gd name="T4" fmla="*/ 10 w 15"/>
                <a:gd name="T5" fmla="*/ 2 h 9"/>
                <a:gd name="T6" fmla="*/ 6 w 15"/>
                <a:gd name="T7" fmla="*/ 1 h 9"/>
                <a:gd name="T8" fmla="*/ 4 w 15"/>
                <a:gd name="T9" fmla="*/ 3 h 9"/>
                <a:gd name="T10" fmla="*/ 7 w 15"/>
                <a:gd name="T11" fmla="*/ 4 h 9"/>
                <a:gd name="T12" fmla="*/ 9 w 15"/>
                <a:gd name="T13" fmla="*/ 7 h 9"/>
                <a:gd name="T14" fmla="*/ 11 w 15"/>
                <a:gd name="T15" fmla="*/ 7 h 9"/>
                <a:gd name="T16" fmla="*/ 12 w 15"/>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9">
                  <a:moveTo>
                    <a:pt x="12" y="5"/>
                  </a:moveTo>
                  <a:cubicBezTo>
                    <a:pt x="13" y="7"/>
                    <a:pt x="15" y="7"/>
                    <a:pt x="12" y="4"/>
                  </a:cubicBezTo>
                  <a:cubicBezTo>
                    <a:pt x="10" y="2"/>
                    <a:pt x="10" y="3"/>
                    <a:pt x="10" y="2"/>
                  </a:cubicBezTo>
                  <a:cubicBezTo>
                    <a:pt x="10" y="0"/>
                    <a:pt x="9" y="0"/>
                    <a:pt x="6" y="1"/>
                  </a:cubicBezTo>
                  <a:cubicBezTo>
                    <a:pt x="4" y="2"/>
                    <a:pt x="0" y="2"/>
                    <a:pt x="4" y="3"/>
                  </a:cubicBezTo>
                  <a:cubicBezTo>
                    <a:pt x="8" y="4"/>
                    <a:pt x="8" y="4"/>
                    <a:pt x="7" y="4"/>
                  </a:cubicBezTo>
                  <a:cubicBezTo>
                    <a:pt x="6" y="5"/>
                    <a:pt x="5" y="6"/>
                    <a:pt x="9" y="7"/>
                  </a:cubicBezTo>
                  <a:cubicBezTo>
                    <a:pt x="9" y="7"/>
                    <a:pt x="12" y="9"/>
                    <a:pt x="11" y="7"/>
                  </a:cubicBezTo>
                  <a:cubicBezTo>
                    <a:pt x="10" y="5"/>
                    <a:pt x="10" y="4"/>
                    <a:pt x="12"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4" name="Freeform 1065">
              <a:extLst>
                <a:ext uri="{FF2B5EF4-FFF2-40B4-BE49-F238E27FC236}">
                  <a16:creationId xmlns:a16="http://schemas.microsoft.com/office/drawing/2014/main" id="{449A7A25-2B65-468C-92B3-78EF113410AA}"/>
                </a:ext>
              </a:extLst>
            </p:cNvPr>
            <p:cNvSpPr>
              <a:spLocks/>
            </p:cNvSpPr>
            <p:nvPr/>
          </p:nvSpPr>
          <p:spPr bwMode="auto">
            <a:xfrm>
              <a:off x="4018" y="1819"/>
              <a:ext cx="10" cy="7"/>
            </a:xfrm>
            <a:custGeom>
              <a:avLst/>
              <a:gdLst>
                <a:gd name="T0" fmla="*/ 5 w 7"/>
                <a:gd name="T1" fmla="*/ 1 h 5"/>
                <a:gd name="T2" fmla="*/ 3 w 7"/>
                <a:gd name="T3" fmla="*/ 2 h 5"/>
                <a:gd name="T4" fmla="*/ 1 w 7"/>
                <a:gd name="T5" fmla="*/ 2 h 5"/>
                <a:gd name="T6" fmla="*/ 0 w 7"/>
                <a:gd name="T7" fmla="*/ 3 h 5"/>
                <a:gd name="T8" fmla="*/ 1 w 7"/>
                <a:gd name="T9" fmla="*/ 4 h 5"/>
                <a:gd name="T10" fmla="*/ 4 w 7"/>
                <a:gd name="T11" fmla="*/ 4 h 5"/>
                <a:gd name="T12" fmla="*/ 5 w 7"/>
                <a:gd name="T13" fmla="*/ 3 h 5"/>
                <a:gd name="T14" fmla="*/ 5 w 7"/>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5">
                  <a:moveTo>
                    <a:pt x="5" y="1"/>
                  </a:moveTo>
                  <a:cubicBezTo>
                    <a:pt x="4" y="2"/>
                    <a:pt x="4" y="3"/>
                    <a:pt x="3" y="2"/>
                  </a:cubicBezTo>
                  <a:cubicBezTo>
                    <a:pt x="3" y="1"/>
                    <a:pt x="2" y="2"/>
                    <a:pt x="1" y="2"/>
                  </a:cubicBezTo>
                  <a:cubicBezTo>
                    <a:pt x="0" y="2"/>
                    <a:pt x="0" y="2"/>
                    <a:pt x="0" y="3"/>
                  </a:cubicBezTo>
                  <a:cubicBezTo>
                    <a:pt x="0" y="4"/>
                    <a:pt x="0" y="4"/>
                    <a:pt x="1" y="4"/>
                  </a:cubicBezTo>
                  <a:cubicBezTo>
                    <a:pt x="2" y="3"/>
                    <a:pt x="3" y="3"/>
                    <a:pt x="4" y="4"/>
                  </a:cubicBezTo>
                  <a:cubicBezTo>
                    <a:pt x="4" y="4"/>
                    <a:pt x="4" y="5"/>
                    <a:pt x="5" y="3"/>
                  </a:cubicBezTo>
                  <a:cubicBezTo>
                    <a:pt x="5" y="3"/>
                    <a:pt x="7" y="0"/>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5" name="Freeform 1066">
              <a:extLst>
                <a:ext uri="{FF2B5EF4-FFF2-40B4-BE49-F238E27FC236}">
                  <a16:creationId xmlns:a16="http://schemas.microsoft.com/office/drawing/2014/main" id="{BD93D75A-364F-43EB-A8E7-8A3304CD1BBD}"/>
                </a:ext>
              </a:extLst>
            </p:cNvPr>
            <p:cNvSpPr>
              <a:spLocks/>
            </p:cNvSpPr>
            <p:nvPr/>
          </p:nvSpPr>
          <p:spPr bwMode="auto">
            <a:xfrm>
              <a:off x="4025" y="1809"/>
              <a:ext cx="7" cy="2"/>
            </a:xfrm>
            <a:custGeom>
              <a:avLst/>
              <a:gdLst>
                <a:gd name="T0" fmla="*/ 4 w 5"/>
                <a:gd name="T1" fmla="*/ 1 h 1"/>
                <a:gd name="T2" fmla="*/ 3 w 5"/>
                <a:gd name="T3" fmla="*/ 1 h 1"/>
                <a:gd name="T4" fmla="*/ 4 w 5"/>
                <a:gd name="T5" fmla="*/ 1 h 1"/>
              </a:gdLst>
              <a:ahLst/>
              <a:cxnLst>
                <a:cxn ang="0">
                  <a:pos x="T0" y="T1"/>
                </a:cxn>
                <a:cxn ang="0">
                  <a:pos x="T2" y="T3"/>
                </a:cxn>
                <a:cxn ang="0">
                  <a:pos x="T4" y="T5"/>
                </a:cxn>
              </a:cxnLst>
              <a:rect l="0" t="0" r="r" b="b"/>
              <a:pathLst>
                <a:path w="5" h="1">
                  <a:moveTo>
                    <a:pt x="4" y="1"/>
                  </a:moveTo>
                  <a:cubicBezTo>
                    <a:pt x="3" y="0"/>
                    <a:pt x="0" y="0"/>
                    <a:pt x="3" y="1"/>
                  </a:cubicBezTo>
                  <a:cubicBezTo>
                    <a:pt x="3" y="1"/>
                    <a:pt x="5" y="1"/>
                    <a:pt x="4"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6" name="Freeform 1067">
              <a:extLst>
                <a:ext uri="{FF2B5EF4-FFF2-40B4-BE49-F238E27FC236}">
                  <a16:creationId xmlns:a16="http://schemas.microsoft.com/office/drawing/2014/main" id="{5327A025-EF8F-4A4C-BB24-0C11C4E9DCCF}"/>
                </a:ext>
              </a:extLst>
            </p:cNvPr>
            <p:cNvSpPr>
              <a:spLocks/>
            </p:cNvSpPr>
            <p:nvPr/>
          </p:nvSpPr>
          <p:spPr bwMode="auto">
            <a:xfrm>
              <a:off x="4057" y="1894"/>
              <a:ext cx="11" cy="4"/>
            </a:xfrm>
            <a:custGeom>
              <a:avLst/>
              <a:gdLst>
                <a:gd name="T0" fmla="*/ 5 w 8"/>
                <a:gd name="T1" fmla="*/ 0 h 3"/>
                <a:gd name="T2" fmla="*/ 3 w 8"/>
                <a:gd name="T3" fmla="*/ 2 h 3"/>
                <a:gd name="T4" fmla="*/ 5 w 8"/>
                <a:gd name="T5" fmla="*/ 0 h 3"/>
              </a:gdLst>
              <a:ahLst/>
              <a:cxnLst>
                <a:cxn ang="0">
                  <a:pos x="T0" y="T1"/>
                </a:cxn>
                <a:cxn ang="0">
                  <a:pos x="T2" y="T3"/>
                </a:cxn>
                <a:cxn ang="0">
                  <a:pos x="T4" y="T5"/>
                </a:cxn>
              </a:cxnLst>
              <a:rect l="0" t="0" r="r" b="b"/>
              <a:pathLst>
                <a:path w="8" h="3">
                  <a:moveTo>
                    <a:pt x="5" y="0"/>
                  </a:moveTo>
                  <a:cubicBezTo>
                    <a:pt x="2" y="1"/>
                    <a:pt x="0" y="3"/>
                    <a:pt x="3" y="2"/>
                  </a:cubicBezTo>
                  <a:cubicBezTo>
                    <a:pt x="3" y="2"/>
                    <a:pt x="8" y="0"/>
                    <a:pt x="5"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7" name="Freeform 1068">
              <a:extLst>
                <a:ext uri="{FF2B5EF4-FFF2-40B4-BE49-F238E27FC236}">
                  <a16:creationId xmlns:a16="http://schemas.microsoft.com/office/drawing/2014/main" id="{92648736-9269-4402-92BC-1D93E0435302}"/>
                </a:ext>
              </a:extLst>
            </p:cNvPr>
            <p:cNvSpPr>
              <a:spLocks/>
            </p:cNvSpPr>
            <p:nvPr/>
          </p:nvSpPr>
          <p:spPr bwMode="auto">
            <a:xfrm>
              <a:off x="4055" y="1890"/>
              <a:ext cx="3" cy="3"/>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2" y="2"/>
                    <a:pt x="2" y="0"/>
                    <a:pt x="0" y="0"/>
                  </a:cubicBezTo>
                  <a:cubicBezTo>
                    <a:pt x="0" y="0"/>
                    <a:pt x="1" y="1"/>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8" name="Freeform 1069">
              <a:extLst>
                <a:ext uri="{FF2B5EF4-FFF2-40B4-BE49-F238E27FC236}">
                  <a16:creationId xmlns:a16="http://schemas.microsoft.com/office/drawing/2014/main" id="{DF34E199-684C-4D03-8576-A14EEEA7CEF5}"/>
                </a:ext>
              </a:extLst>
            </p:cNvPr>
            <p:cNvSpPr>
              <a:spLocks/>
            </p:cNvSpPr>
            <p:nvPr/>
          </p:nvSpPr>
          <p:spPr bwMode="auto">
            <a:xfrm>
              <a:off x="4047" y="1872"/>
              <a:ext cx="15" cy="6"/>
            </a:xfrm>
            <a:custGeom>
              <a:avLst/>
              <a:gdLst>
                <a:gd name="T0" fmla="*/ 9 w 11"/>
                <a:gd name="T1" fmla="*/ 1 h 4"/>
                <a:gd name="T2" fmla="*/ 4 w 11"/>
                <a:gd name="T3" fmla="*/ 2 h 4"/>
                <a:gd name="T4" fmla="*/ 6 w 11"/>
                <a:gd name="T5" fmla="*/ 3 h 4"/>
                <a:gd name="T6" fmla="*/ 9 w 11"/>
                <a:gd name="T7" fmla="*/ 1 h 4"/>
              </a:gdLst>
              <a:ahLst/>
              <a:cxnLst>
                <a:cxn ang="0">
                  <a:pos x="T0" y="T1"/>
                </a:cxn>
                <a:cxn ang="0">
                  <a:pos x="T2" y="T3"/>
                </a:cxn>
                <a:cxn ang="0">
                  <a:pos x="T4" y="T5"/>
                </a:cxn>
                <a:cxn ang="0">
                  <a:pos x="T6" y="T7"/>
                </a:cxn>
              </a:cxnLst>
              <a:rect l="0" t="0" r="r" b="b"/>
              <a:pathLst>
                <a:path w="11" h="4">
                  <a:moveTo>
                    <a:pt x="9" y="1"/>
                  </a:moveTo>
                  <a:cubicBezTo>
                    <a:pt x="6" y="1"/>
                    <a:pt x="0" y="0"/>
                    <a:pt x="4" y="2"/>
                  </a:cubicBezTo>
                  <a:cubicBezTo>
                    <a:pt x="4" y="2"/>
                    <a:pt x="5" y="4"/>
                    <a:pt x="6" y="3"/>
                  </a:cubicBezTo>
                  <a:cubicBezTo>
                    <a:pt x="8" y="3"/>
                    <a:pt x="11" y="2"/>
                    <a:pt x="9"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9" name="Freeform 1070">
              <a:extLst>
                <a:ext uri="{FF2B5EF4-FFF2-40B4-BE49-F238E27FC236}">
                  <a16:creationId xmlns:a16="http://schemas.microsoft.com/office/drawing/2014/main" id="{599C2D25-B32E-4CE7-998E-2AE8624A87C3}"/>
                </a:ext>
              </a:extLst>
            </p:cNvPr>
            <p:cNvSpPr>
              <a:spLocks/>
            </p:cNvSpPr>
            <p:nvPr/>
          </p:nvSpPr>
          <p:spPr bwMode="auto">
            <a:xfrm>
              <a:off x="4036" y="1875"/>
              <a:ext cx="11" cy="6"/>
            </a:xfrm>
            <a:custGeom>
              <a:avLst/>
              <a:gdLst>
                <a:gd name="T0" fmla="*/ 4 w 8"/>
                <a:gd name="T1" fmla="*/ 3 h 4"/>
                <a:gd name="T2" fmla="*/ 4 w 8"/>
                <a:gd name="T3" fmla="*/ 2 h 4"/>
                <a:gd name="T4" fmla="*/ 4 w 8"/>
                <a:gd name="T5" fmla="*/ 3 h 4"/>
              </a:gdLst>
              <a:ahLst/>
              <a:cxnLst>
                <a:cxn ang="0">
                  <a:pos x="T0" y="T1"/>
                </a:cxn>
                <a:cxn ang="0">
                  <a:pos x="T2" y="T3"/>
                </a:cxn>
                <a:cxn ang="0">
                  <a:pos x="T4" y="T5"/>
                </a:cxn>
              </a:cxnLst>
              <a:rect l="0" t="0" r="r" b="b"/>
              <a:pathLst>
                <a:path w="8" h="4">
                  <a:moveTo>
                    <a:pt x="4" y="3"/>
                  </a:moveTo>
                  <a:cubicBezTo>
                    <a:pt x="4" y="3"/>
                    <a:pt x="8" y="0"/>
                    <a:pt x="4" y="2"/>
                  </a:cubicBezTo>
                  <a:cubicBezTo>
                    <a:pt x="1" y="4"/>
                    <a:pt x="0" y="4"/>
                    <a:pt x="4"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0" name="Freeform 1071">
              <a:extLst>
                <a:ext uri="{FF2B5EF4-FFF2-40B4-BE49-F238E27FC236}">
                  <a16:creationId xmlns:a16="http://schemas.microsoft.com/office/drawing/2014/main" id="{AC658DCD-A14B-4B46-AFC6-55E34ADBB3C2}"/>
                </a:ext>
              </a:extLst>
            </p:cNvPr>
            <p:cNvSpPr>
              <a:spLocks/>
            </p:cNvSpPr>
            <p:nvPr/>
          </p:nvSpPr>
          <p:spPr bwMode="auto">
            <a:xfrm>
              <a:off x="3914" y="1779"/>
              <a:ext cx="136" cy="128"/>
            </a:xfrm>
            <a:custGeom>
              <a:avLst/>
              <a:gdLst>
                <a:gd name="T0" fmla="*/ 94 w 98"/>
                <a:gd name="T1" fmla="*/ 11 h 93"/>
                <a:gd name="T2" fmla="*/ 98 w 98"/>
                <a:gd name="T3" fmla="*/ 5 h 93"/>
                <a:gd name="T4" fmla="*/ 94 w 98"/>
                <a:gd name="T5" fmla="*/ 0 h 93"/>
                <a:gd name="T6" fmla="*/ 91 w 98"/>
                <a:gd name="T7" fmla="*/ 3 h 93"/>
                <a:gd name="T8" fmla="*/ 77 w 98"/>
                <a:gd name="T9" fmla="*/ 8 h 93"/>
                <a:gd name="T10" fmla="*/ 70 w 98"/>
                <a:gd name="T11" fmla="*/ 6 h 93"/>
                <a:gd name="T12" fmla="*/ 50 w 98"/>
                <a:gd name="T13" fmla="*/ 6 h 93"/>
                <a:gd name="T14" fmla="*/ 40 w 98"/>
                <a:gd name="T15" fmla="*/ 8 h 93"/>
                <a:gd name="T16" fmla="*/ 34 w 98"/>
                <a:gd name="T17" fmla="*/ 10 h 93"/>
                <a:gd name="T18" fmla="*/ 27 w 98"/>
                <a:gd name="T19" fmla="*/ 13 h 93"/>
                <a:gd name="T20" fmla="*/ 14 w 98"/>
                <a:gd name="T21" fmla="*/ 16 h 93"/>
                <a:gd name="T22" fmla="*/ 12 w 98"/>
                <a:gd name="T23" fmla="*/ 22 h 93"/>
                <a:gd name="T24" fmla="*/ 9 w 98"/>
                <a:gd name="T25" fmla="*/ 28 h 93"/>
                <a:gd name="T26" fmla="*/ 5 w 98"/>
                <a:gd name="T27" fmla="*/ 32 h 93"/>
                <a:gd name="T28" fmla="*/ 0 w 98"/>
                <a:gd name="T29" fmla="*/ 36 h 93"/>
                <a:gd name="T30" fmla="*/ 11 w 98"/>
                <a:gd name="T31" fmla="*/ 48 h 93"/>
                <a:gd name="T32" fmla="*/ 15 w 98"/>
                <a:gd name="T33" fmla="*/ 50 h 93"/>
                <a:gd name="T34" fmla="*/ 11 w 98"/>
                <a:gd name="T35" fmla="*/ 50 h 93"/>
                <a:gd name="T36" fmla="*/ 16 w 98"/>
                <a:gd name="T37" fmla="*/ 57 h 93"/>
                <a:gd name="T38" fmla="*/ 24 w 98"/>
                <a:gd name="T39" fmla="*/ 60 h 93"/>
                <a:gd name="T40" fmla="*/ 44 w 98"/>
                <a:gd name="T41" fmla="*/ 61 h 93"/>
                <a:gd name="T42" fmla="*/ 30 w 98"/>
                <a:gd name="T43" fmla="*/ 60 h 93"/>
                <a:gd name="T44" fmla="*/ 17 w 98"/>
                <a:gd name="T45" fmla="*/ 69 h 93"/>
                <a:gd name="T46" fmla="*/ 25 w 98"/>
                <a:gd name="T47" fmla="*/ 85 h 93"/>
                <a:gd name="T48" fmla="*/ 36 w 98"/>
                <a:gd name="T49" fmla="*/ 91 h 93"/>
                <a:gd name="T50" fmla="*/ 39 w 98"/>
                <a:gd name="T51" fmla="*/ 86 h 93"/>
                <a:gd name="T52" fmla="*/ 41 w 98"/>
                <a:gd name="T53" fmla="*/ 75 h 93"/>
                <a:gd name="T54" fmla="*/ 51 w 98"/>
                <a:gd name="T55" fmla="*/ 76 h 93"/>
                <a:gd name="T56" fmla="*/ 47 w 98"/>
                <a:gd name="T57" fmla="*/ 71 h 93"/>
                <a:gd name="T58" fmla="*/ 51 w 98"/>
                <a:gd name="T59" fmla="*/ 65 h 93"/>
                <a:gd name="T60" fmla="*/ 56 w 98"/>
                <a:gd name="T61" fmla="*/ 68 h 93"/>
                <a:gd name="T62" fmla="*/ 59 w 98"/>
                <a:gd name="T63" fmla="*/ 71 h 93"/>
                <a:gd name="T64" fmla="*/ 59 w 98"/>
                <a:gd name="T65" fmla="*/ 61 h 93"/>
                <a:gd name="T66" fmla="*/ 39 w 98"/>
                <a:gd name="T67" fmla="*/ 51 h 93"/>
                <a:gd name="T68" fmla="*/ 44 w 98"/>
                <a:gd name="T69" fmla="*/ 46 h 93"/>
                <a:gd name="T70" fmla="*/ 47 w 98"/>
                <a:gd name="T71" fmla="*/ 44 h 93"/>
                <a:gd name="T72" fmla="*/ 49 w 98"/>
                <a:gd name="T73" fmla="*/ 44 h 93"/>
                <a:gd name="T74" fmla="*/ 41 w 98"/>
                <a:gd name="T75" fmla="*/ 20 h 93"/>
                <a:gd name="T76" fmla="*/ 46 w 98"/>
                <a:gd name="T77" fmla="*/ 25 h 93"/>
                <a:gd name="T78" fmla="*/ 51 w 98"/>
                <a:gd name="T79" fmla="*/ 31 h 93"/>
                <a:gd name="T80" fmla="*/ 50 w 98"/>
                <a:gd name="T81" fmla="*/ 28 h 93"/>
                <a:gd name="T82" fmla="*/ 57 w 98"/>
                <a:gd name="T83" fmla="*/ 31 h 93"/>
                <a:gd name="T84" fmla="*/ 59 w 98"/>
                <a:gd name="T85" fmla="*/ 25 h 93"/>
                <a:gd name="T86" fmla="*/ 58 w 98"/>
                <a:gd name="T87" fmla="*/ 16 h 93"/>
                <a:gd name="T88" fmla="*/ 79 w 98"/>
                <a:gd name="T89" fmla="*/ 14 h 93"/>
                <a:gd name="T90" fmla="*/ 91 w 98"/>
                <a:gd name="T91" fmla="*/ 1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8" h="93">
                  <a:moveTo>
                    <a:pt x="92" y="15"/>
                  </a:moveTo>
                  <a:cubicBezTo>
                    <a:pt x="92" y="15"/>
                    <a:pt x="94" y="13"/>
                    <a:pt x="94" y="13"/>
                  </a:cubicBezTo>
                  <a:cubicBezTo>
                    <a:pt x="94" y="13"/>
                    <a:pt x="94" y="12"/>
                    <a:pt x="94" y="11"/>
                  </a:cubicBezTo>
                  <a:cubicBezTo>
                    <a:pt x="94" y="11"/>
                    <a:pt x="93" y="9"/>
                    <a:pt x="95" y="8"/>
                  </a:cubicBezTo>
                  <a:cubicBezTo>
                    <a:pt x="96" y="7"/>
                    <a:pt x="96" y="7"/>
                    <a:pt x="97" y="6"/>
                  </a:cubicBezTo>
                  <a:cubicBezTo>
                    <a:pt x="98" y="6"/>
                    <a:pt x="98" y="5"/>
                    <a:pt x="98" y="5"/>
                  </a:cubicBezTo>
                  <a:cubicBezTo>
                    <a:pt x="98" y="4"/>
                    <a:pt x="97" y="2"/>
                    <a:pt x="96" y="1"/>
                  </a:cubicBezTo>
                  <a:cubicBezTo>
                    <a:pt x="95" y="1"/>
                    <a:pt x="95" y="0"/>
                    <a:pt x="94" y="0"/>
                  </a:cubicBezTo>
                  <a:cubicBezTo>
                    <a:pt x="94" y="0"/>
                    <a:pt x="94" y="0"/>
                    <a:pt x="94" y="0"/>
                  </a:cubicBezTo>
                  <a:cubicBezTo>
                    <a:pt x="93" y="0"/>
                    <a:pt x="90" y="0"/>
                    <a:pt x="90" y="0"/>
                  </a:cubicBezTo>
                  <a:cubicBezTo>
                    <a:pt x="90" y="1"/>
                    <a:pt x="90" y="1"/>
                    <a:pt x="90" y="2"/>
                  </a:cubicBezTo>
                  <a:cubicBezTo>
                    <a:pt x="91" y="2"/>
                    <a:pt x="91" y="2"/>
                    <a:pt x="91" y="3"/>
                  </a:cubicBezTo>
                  <a:cubicBezTo>
                    <a:pt x="91" y="4"/>
                    <a:pt x="92" y="7"/>
                    <a:pt x="89" y="7"/>
                  </a:cubicBezTo>
                  <a:cubicBezTo>
                    <a:pt x="87" y="8"/>
                    <a:pt x="79" y="8"/>
                    <a:pt x="79" y="8"/>
                  </a:cubicBezTo>
                  <a:cubicBezTo>
                    <a:pt x="78" y="8"/>
                    <a:pt x="77" y="8"/>
                    <a:pt x="77" y="8"/>
                  </a:cubicBezTo>
                  <a:cubicBezTo>
                    <a:pt x="77" y="8"/>
                    <a:pt x="76" y="7"/>
                    <a:pt x="76" y="7"/>
                  </a:cubicBezTo>
                  <a:cubicBezTo>
                    <a:pt x="75" y="7"/>
                    <a:pt x="72" y="7"/>
                    <a:pt x="72" y="7"/>
                  </a:cubicBezTo>
                  <a:cubicBezTo>
                    <a:pt x="72" y="7"/>
                    <a:pt x="71" y="6"/>
                    <a:pt x="70" y="6"/>
                  </a:cubicBezTo>
                  <a:cubicBezTo>
                    <a:pt x="70" y="5"/>
                    <a:pt x="67" y="2"/>
                    <a:pt x="64" y="3"/>
                  </a:cubicBezTo>
                  <a:cubicBezTo>
                    <a:pt x="61" y="3"/>
                    <a:pt x="56" y="5"/>
                    <a:pt x="54" y="6"/>
                  </a:cubicBezTo>
                  <a:cubicBezTo>
                    <a:pt x="53" y="6"/>
                    <a:pt x="51" y="6"/>
                    <a:pt x="50" y="6"/>
                  </a:cubicBezTo>
                  <a:cubicBezTo>
                    <a:pt x="49" y="6"/>
                    <a:pt x="43" y="7"/>
                    <a:pt x="42" y="7"/>
                  </a:cubicBezTo>
                  <a:cubicBezTo>
                    <a:pt x="42" y="7"/>
                    <a:pt x="41" y="7"/>
                    <a:pt x="41" y="7"/>
                  </a:cubicBezTo>
                  <a:cubicBezTo>
                    <a:pt x="41" y="7"/>
                    <a:pt x="41" y="8"/>
                    <a:pt x="40" y="8"/>
                  </a:cubicBezTo>
                  <a:cubicBezTo>
                    <a:pt x="40" y="8"/>
                    <a:pt x="39" y="10"/>
                    <a:pt x="39" y="10"/>
                  </a:cubicBezTo>
                  <a:cubicBezTo>
                    <a:pt x="39" y="10"/>
                    <a:pt x="38" y="11"/>
                    <a:pt x="38" y="10"/>
                  </a:cubicBezTo>
                  <a:cubicBezTo>
                    <a:pt x="37" y="10"/>
                    <a:pt x="35" y="11"/>
                    <a:pt x="34" y="10"/>
                  </a:cubicBezTo>
                  <a:cubicBezTo>
                    <a:pt x="33" y="10"/>
                    <a:pt x="33" y="10"/>
                    <a:pt x="32" y="10"/>
                  </a:cubicBezTo>
                  <a:cubicBezTo>
                    <a:pt x="31" y="10"/>
                    <a:pt x="28" y="11"/>
                    <a:pt x="28" y="12"/>
                  </a:cubicBezTo>
                  <a:cubicBezTo>
                    <a:pt x="27" y="12"/>
                    <a:pt x="27" y="13"/>
                    <a:pt x="27" y="13"/>
                  </a:cubicBezTo>
                  <a:cubicBezTo>
                    <a:pt x="26" y="14"/>
                    <a:pt x="25" y="14"/>
                    <a:pt x="25" y="14"/>
                  </a:cubicBezTo>
                  <a:cubicBezTo>
                    <a:pt x="25" y="14"/>
                    <a:pt x="16" y="16"/>
                    <a:pt x="16" y="16"/>
                  </a:cubicBezTo>
                  <a:cubicBezTo>
                    <a:pt x="15" y="15"/>
                    <a:pt x="14" y="15"/>
                    <a:pt x="14" y="16"/>
                  </a:cubicBezTo>
                  <a:cubicBezTo>
                    <a:pt x="14" y="16"/>
                    <a:pt x="14" y="18"/>
                    <a:pt x="15" y="18"/>
                  </a:cubicBezTo>
                  <a:cubicBezTo>
                    <a:pt x="15" y="19"/>
                    <a:pt x="15" y="20"/>
                    <a:pt x="15" y="20"/>
                  </a:cubicBezTo>
                  <a:cubicBezTo>
                    <a:pt x="14" y="21"/>
                    <a:pt x="12" y="22"/>
                    <a:pt x="12" y="22"/>
                  </a:cubicBezTo>
                  <a:cubicBezTo>
                    <a:pt x="12" y="22"/>
                    <a:pt x="11" y="23"/>
                    <a:pt x="11" y="23"/>
                  </a:cubicBezTo>
                  <a:cubicBezTo>
                    <a:pt x="11" y="24"/>
                    <a:pt x="11" y="26"/>
                    <a:pt x="10" y="26"/>
                  </a:cubicBezTo>
                  <a:cubicBezTo>
                    <a:pt x="10" y="26"/>
                    <a:pt x="9" y="28"/>
                    <a:pt x="9" y="28"/>
                  </a:cubicBezTo>
                  <a:cubicBezTo>
                    <a:pt x="9" y="28"/>
                    <a:pt x="9" y="29"/>
                    <a:pt x="8" y="29"/>
                  </a:cubicBezTo>
                  <a:cubicBezTo>
                    <a:pt x="8" y="29"/>
                    <a:pt x="6" y="29"/>
                    <a:pt x="6" y="29"/>
                  </a:cubicBezTo>
                  <a:cubicBezTo>
                    <a:pt x="6" y="30"/>
                    <a:pt x="4" y="31"/>
                    <a:pt x="5" y="32"/>
                  </a:cubicBezTo>
                  <a:cubicBezTo>
                    <a:pt x="5" y="33"/>
                    <a:pt x="6" y="34"/>
                    <a:pt x="5" y="34"/>
                  </a:cubicBezTo>
                  <a:cubicBezTo>
                    <a:pt x="5" y="34"/>
                    <a:pt x="4" y="34"/>
                    <a:pt x="4" y="34"/>
                  </a:cubicBezTo>
                  <a:cubicBezTo>
                    <a:pt x="4" y="35"/>
                    <a:pt x="4" y="37"/>
                    <a:pt x="0" y="36"/>
                  </a:cubicBezTo>
                  <a:cubicBezTo>
                    <a:pt x="2" y="39"/>
                    <a:pt x="4" y="42"/>
                    <a:pt x="6" y="43"/>
                  </a:cubicBezTo>
                  <a:cubicBezTo>
                    <a:pt x="8" y="45"/>
                    <a:pt x="10" y="46"/>
                    <a:pt x="10" y="47"/>
                  </a:cubicBezTo>
                  <a:cubicBezTo>
                    <a:pt x="11" y="48"/>
                    <a:pt x="10" y="50"/>
                    <a:pt x="11" y="48"/>
                  </a:cubicBezTo>
                  <a:cubicBezTo>
                    <a:pt x="12" y="46"/>
                    <a:pt x="12" y="46"/>
                    <a:pt x="14" y="46"/>
                  </a:cubicBezTo>
                  <a:cubicBezTo>
                    <a:pt x="15" y="47"/>
                    <a:pt x="16" y="47"/>
                    <a:pt x="16" y="49"/>
                  </a:cubicBezTo>
                  <a:cubicBezTo>
                    <a:pt x="16" y="50"/>
                    <a:pt x="16" y="50"/>
                    <a:pt x="15" y="50"/>
                  </a:cubicBezTo>
                  <a:cubicBezTo>
                    <a:pt x="14" y="49"/>
                    <a:pt x="14" y="49"/>
                    <a:pt x="13" y="49"/>
                  </a:cubicBezTo>
                  <a:cubicBezTo>
                    <a:pt x="13" y="49"/>
                    <a:pt x="12" y="49"/>
                    <a:pt x="12" y="49"/>
                  </a:cubicBezTo>
                  <a:cubicBezTo>
                    <a:pt x="11" y="49"/>
                    <a:pt x="11" y="49"/>
                    <a:pt x="11" y="50"/>
                  </a:cubicBezTo>
                  <a:cubicBezTo>
                    <a:pt x="12" y="50"/>
                    <a:pt x="11" y="50"/>
                    <a:pt x="11" y="50"/>
                  </a:cubicBezTo>
                  <a:cubicBezTo>
                    <a:pt x="11" y="50"/>
                    <a:pt x="10" y="51"/>
                    <a:pt x="12" y="52"/>
                  </a:cubicBezTo>
                  <a:cubicBezTo>
                    <a:pt x="13" y="53"/>
                    <a:pt x="15" y="56"/>
                    <a:pt x="16" y="57"/>
                  </a:cubicBezTo>
                  <a:cubicBezTo>
                    <a:pt x="16" y="58"/>
                    <a:pt x="16" y="60"/>
                    <a:pt x="17" y="59"/>
                  </a:cubicBezTo>
                  <a:cubicBezTo>
                    <a:pt x="19" y="58"/>
                    <a:pt x="20" y="57"/>
                    <a:pt x="21" y="59"/>
                  </a:cubicBezTo>
                  <a:cubicBezTo>
                    <a:pt x="22" y="60"/>
                    <a:pt x="22" y="60"/>
                    <a:pt x="24" y="60"/>
                  </a:cubicBezTo>
                  <a:cubicBezTo>
                    <a:pt x="25" y="59"/>
                    <a:pt x="29" y="58"/>
                    <a:pt x="31" y="59"/>
                  </a:cubicBezTo>
                  <a:cubicBezTo>
                    <a:pt x="34" y="59"/>
                    <a:pt x="37" y="59"/>
                    <a:pt x="38" y="59"/>
                  </a:cubicBezTo>
                  <a:cubicBezTo>
                    <a:pt x="39" y="59"/>
                    <a:pt x="42" y="60"/>
                    <a:pt x="44" y="61"/>
                  </a:cubicBezTo>
                  <a:cubicBezTo>
                    <a:pt x="46" y="62"/>
                    <a:pt x="48" y="62"/>
                    <a:pt x="47" y="64"/>
                  </a:cubicBezTo>
                  <a:cubicBezTo>
                    <a:pt x="45" y="66"/>
                    <a:pt x="43" y="67"/>
                    <a:pt x="40" y="65"/>
                  </a:cubicBezTo>
                  <a:cubicBezTo>
                    <a:pt x="38" y="63"/>
                    <a:pt x="31" y="61"/>
                    <a:pt x="30" y="60"/>
                  </a:cubicBezTo>
                  <a:cubicBezTo>
                    <a:pt x="29" y="60"/>
                    <a:pt x="25" y="59"/>
                    <a:pt x="22" y="62"/>
                  </a:cubicBezTo>
                  <a:cubicBezTo>
                    <a:pt x="19" y="64"/>
                    <a:pt x="19" y="65"/>
                    <a:pt x="19" y="65"/>
                  </a:cubicBezTo>
                  <a:cubicBezTo>
                    <a:pt x="18" y="66"/>
                    <a:pt x="14" y="66"/>
                    <a:pt x="17" y="69"/>
                  </a:cubicBezTo>
                  <a:cubicBezTo>
                    <a:pt x="20" y="72"/>
                    <a:pt x="26" y="75"/>
                    <a:pt x="24" y="78"/>
                  </a:cubicBezTo>
                  <a:cubicBezTo>
                    <a:pt x="23" y="81"/>
                    <a:pt x="23" y="81"/>
                    <a:pt x="24" y="83"/>
                  </a:cubicBezTo>
                  <a:cubicBezTo>
                    <a:pt x="25" y="84"/>
                    <a:pt x="25" y="85"/>
                    <a:pt x="25" y="85"/>
                  </a:cubicBezTo>
                  <a:cubicBezTo>
                    <a:pt x="25" y="85"/>
                    <a:pt x="25" y="87"/>
                    <a:pt x="27" y="85"/>
                  </a:cubicBezTo>
                  <a:cubicBezTo>
                    <a:pt x="29" y="83"/>
                    <a:pt x="30" y="80"/>
                    <a:pt x="33" y="84"/>
                  </a:cubicBezTo>
                  <a:cubicBezTo>
                    <a:pt x="35" y="88"/>
                    <a:pt x="35" y="89"/>
                    <a:pt x="36" y="91"/>
                  </a:cubicBezTo>
                  <a:cubicBezTo>
                    <a:pt x="36" y="92"/>
                    <a:pt x="37" y="93"/>
                    <a:pt x="37" y="91"/>
                  </a:cubicBezTo>
                  <a:cubicBezTo>
                    <a:pt x="36" y="89"/>
                    <a:pt x="37" y="89"/>
                    <a:pt x="37" y="88"/>
                  </a:cubicBezTo>
                  <a:cubicBezTo>
                    <a:pt x="38" y="88"/>
                    <a:pt x="38" y="86"/>
                    <a:pt x="39" y="86"/>
                  </a:cubicBezTo>
                  <a:cubicBezTo>
                    <a:pt x="41" y="87"/>
                    <a:pt x="45" y="90"/>
                    <a:pt x="46" y="91"/>
                  </a:cubicBezTo>
                  <a:cubicBezTo>
                    <a:pt x="46" y="92"/>
                    <a:pt x="48" y="92"/>
                    <a:pt x="47" y="89"/>
                  </a:cubicBezTo>
                  <a:cubicBezTo>
                    <a:pt x="45" y="86"/>
                    <a:pt x="42" y="77"/>
                    <a:pt x="41" y="75"/>
                  </a:cubicBezTo>
                  <a:cubicBezTo>
                    <a:pt x="40" y="73"/>
                    <a:pt x="41" y="74"/>
                    <a:pt x="43" y="75"/>
                  </a:cubicBezTo>
                  <a:cubicBezTo>
                    <a:pt x="45" y="76"/>
                    <a:pt x="46" y="77"/>
                    <a:pt x="47" y="77"/>
                  </a:cubicBezTo>
                  <a:cubicBezTo>
                    <a:pt x="48" y="77"/>
                    <a:pt x="50" y="76"/>
                    <a:pt x="51" y="76"/>
                  </a:cubicBezTo>
                  <a:cubicBezTo>
                    <a:pt x="51" y="75"/>
                    <a:pt x="51" y="75"/>
                    <a:pt x="51" y="74"/>
                  </a:cubicBezTo>
                  <a:cubicBezTo>
                    <a:pt x="50" y="72"/>
                    <a:pt x="51" y="71"/>
                    <a:pt x="50" y="72"/>
                  </a:cubicBezTo>
                  <a:cubicBezTo>
                    <a:pt x="48" y="72"/>
                    <a:pt x="48" y="73"/>
                    <a:pt x="47" y="71"/>
                  </a:cubicBezTo>
                  <a:cubicBezTo>
                    <a:pt x="46" y="70"/>
                    <a:pt x="46" y="69"/>
                    <a:pt x="45" y="68"/>
                  </a:cubicBezTo>
                  <a:cubicBezTo>
                    <a:pt x="45" y="68"/>
                    <a:pt x="43" y="67"/>
                    <a:pt x="46" y="66"/>
                  </a:cubicBezTo>
                  <a:cubicBezTo>
                    <a:pt x="49" y="66"/>
                    <a:pt x="50" y="66"/>
                    <a:pt x="51" y="65"/>
                  </a:cubicBezTo>
                  <a:cubicBezTo>
                    <a:pt x="53" y="64"/>
                    <a:pt x="53" y="64"/>
                    <a:pt x="53" y="65"/>
                  </a:cubicBezTo>
                  <a:cubicBezTo>
                    <a:pt x="53" y="66"/>
                    <a:pt x="53" y="66"/>
                    <a:pt x="54" y="66"/>
                  </a:cubicBezTo>
                  <a:cubicBezTo>
                    <a:pt x="55" y="66"/>
                    <a:pt x="55" y="67"/>
                    <a:pt x="56" y="68"/>
                  </a:cubicBezTo>
                  <a:cubicBezTo>
                    <a:pt x="56" y="69"/>
                    <a:pt x="56" y="69"/>
                    <a:pt x="57" y="69"/>
                  </a:cubicBezTo>
                  <a:cubicBezTo>
                    <a:pt x="58" y="69"/>
                    <a:pt x="58" y="69"/>
                    <a:pt x="58" y="70"/>
                  </a:cubicBezTo>
                  <a:cubicBezTo>
                    <a:pt x="58" y="71"/>
                    <a:pt x="59" y="71"/>
                    <a:pt x="59" y="71"/>
                  </a:cubicBezTo>
                  <a:cubicBezTo>
                    <a:pt x="60" y="71"/>
                    <a:pt x="61" y="70"/>
                    <a:pt x="60" y="68"/>
                  </a:cubicBezTo>
                  <a:cubicBezTo>
                    <a:pt x="59" y="65"/>
                    <a:pt x="59" y="64"/>
                    <a:pt x="59" y="63"/>
                  </a:cubicBezTo>
                  <a:cubicBezTo>
                    <a:pt x="60" y="63"/>
                    <a:pt x="61" y="62"/>
                    <a:pt x="59" y="61"/>
                  </a:cubicBezTo>
                  <a:cubicBezTo>
                    <a:pt x="58" y="61"/>
                    <a:pt x="49" y="56"/>
                    <a:pt x="47" y="55"/>
                  </a:cubicBezTo>
                  <a:cubicBezTo>
                    <a:pt x="46" y="54"/>
                    <a:pt x="44" y="52"/>
                    <a:pt x="42" y="52"/>
                  </a:cubicBezTo>
                  <a:cubicBezTo>
                    <a:pt x="40" y="51"/>
                    <a:pt x="39" y="51"/>
                    <a:pt x="39" y="51"/>
                  </a:cubicBezTo>
                  <a:cubicBezTo>
                    <a:pt x="38" y="51"/>
                    <a:pt x="36" y="50"/>
                    <a:pt x="40" y="50"/>
                  </a:cubicBezTo>
                  <a:cubicBezTo>
                    <a:pt x="43" y="49"/>
                    <a:pt x="43" y="49"/>
                    <a:pt x="44" y="49"/>
                  </a:cubicBezTo>
                  <a:cubicBezTo>
                    <a:pt x="44" y="48"/>
                    <a:pt x="44" y="48"/>
                    <a:pt x="44" y="46"/>
                  </a:cubicBezTo>
                  <a:cubicBezTo>
                    <a:pt x="43" y="45"/>
                    <a:pt x="43" y="45"/>
                    <a:pt x="42" y="45"/>
                  </a:cubicBezTo>
                  <a:cubicBezTo>
                    <a:pt x="42" y="46"/>
                    <a:pt x="41" y="44"/>
                    <a:pt x="42" y="43"/>
                  </a:cubicBezTo>
                  <a:cubicBezTo>
                    <a:pt x="43" y="42"/>
                    <a:pt x="46" y="42"/>
                    <a:pt x="47" y="44"/>
                  </a:cubicBezTo>
                  <a:cubicBezTo>
                    <a:pt x="48" y="45"/>
                    <a:pt x="47" y="45"/>
                    <a:pt x="47" y="45"/>
                  </a:cubicBezTo>
                  <a:cubicBezTo>
                    <a:pt x="46" y="46"/>
                    <a:pt x="45" y="46"/>
                    <a:pt x="47" y="46"/>
                  </a:cubicBezTo>
                  <a:cubicBezTo>
                    <a:pt x="49" y="46"/>
                    <a:pt x="50" y="45"/>
                    <a:pt x="49" y="44"/>
                  </a:cubicBezTo>
                  <a:cubicBezTo>
                    <a:pt x="48" y="43"/>
                    <a:pt x="45" y="39"/>
                    <a:pt x="44" y="38"/>
                  </a:cubicBezTo>
                  <a:cubicBezTo>
                    <a:pt x="44" y="37"/>
                    <a:pt x="36" y="30"/>
                    <a:pt x="38" y="25"/>
                  </a:cubicBezTo>
                  <a:cubicBezTo>
                    <a:pt x="40" y="20"/>
                    <a:pt x="40" y="21"/>
                    <a:pt x="41" y="20"/>
                  </a:cubicBezTo>
                  <a:cubicBezTo>
                    <a:pt x="43" y="19"/>
                    <a:pt x="43" y="19"/>
                    <a:pt x="43" y="21"/>
                  </a:cubicBezTo>
                  <a:cubicBezTo>
                    <a:pt x="42" y="23"/>
                    <a:pt x="41" y="22"/>
                    <a:pt x="42" y="23"/>
                  </a:cubicBezTo>
                  <a:cubicBezTo>
                    <a:pt x="43" y="24"/>
                    <a:pt x="45" y="25"/>
                    <a:pt x="46" y="25"/>
                  </a:cubicBezTo>
                  <a:cubicBezTo>
                    <a:pt x="47" y="25"/>
                    <a:pt x="49" y="26"/>
                    <a:pt x="49" y="28"/>
                  </a:cubicBezTo>
                  <a:cubicBezTo>
                    <a:pt x="49" y="30"/>
                    <a:pt x="49" y="29"/>
                    <a:pt x="50" y="30"/>
                  </a:cubicBezTo>
                  <a:cubicBezTo>
                    <a:pt x="50" y="31"/>
                    <a:pt x="49" y="31"/>
                    <a:pt x="51" y="31"/>
                  </a:cubicBezTo>
                  <a:cubicBezTo>
                    <a:pt x="52" y="32"/>
                    <a:pt x="53" y="32"/>
                    <a:pt x="54" y="32"/>
                  </a:cubicBezTo>
                  <a:cubicBezTo>
                    <a:pt x="55" y="32"/>
                    <a:pt x="56" y="32"/>
                    <a:pt x="53" y="31"/>
                  </a:cubicBezTo>
                  <a:cubicBezTo>
                    <a:pt x="51" y="29"/>
                    <a:pt x="50" y="28"/>
                    <a:pt x="50" y="28"/>
                  </a:cubicBezTo>
                  <a:cubicBezTo>
                    <a:pt x="50" y="27"/>
                    <a:pt x="49" y="27"/>
                    <a:pt x="51" y="27"/>
                  </a:cubicBezTo>
                  <a:cubicBezTo>
                    <a:pt x="52" y="26"/>
                    <a:pt x="55" y="26"/>
                    <a:pt x="56" y="28"/>
                  </a:cubicBezTo>
                  <a:cubicBezTo>
                    <a:pt x="57" y="30"/>
                    <a:pt x="56" y="30"/>
                    <a:pt x="57" y="31"/>
                  </a:cubicBezTo>
                  <a:cubicBezTo>
                    <a:pt x="58" y="31"/>
                    <a:pt x="60" y="32"/>
                    <a:pt x="59" y="30"/>
                  </a:cubicBezTo>
                  <a:cubicBezTo>
                    <a:pt x="57" y="29"/>
                    <a:pt x="54" y="25"/>
                    <a:pt x="56" y="24"/>
                  </a:cubicBezTo>
                  <a:cubicBezTo>
                    <a:pt x="56" y="24"/>
                    <a:pt x="57" y="24"/>
                    <a:pt x="59" y="25"/>
                  </a:cubicBezTo>
                  <a:cubicBezTo>
                    <a:pt x="60" y="26"/>
                    <a:pt x="62" y="26"/>
                    <a:pt x="59" y="24"/>
                  </a:cubicBezTo>
                  <a:cubicBezTo>
                    <a:pt x="57" y="23"/>
                    <a:pt x="56" y="20"/>
                    <a:pt x="56" y="18"/>
                  </a:cubicBezTo>
                  <a:cubicBezTo>
                    <a:pt x="55" y="17"/>
                    <a:pt x="56" y="17"/>
                    <a:pt x="58" y="16"/>
                  </a:cubicBezTo>
                  <a:cubicBezTo>
                    <a:pt x="61" y="15"/>
                    <a:pt x="65" y="13"/>
                    <a:pt x="69" y="14"/>
                  </a:cubicBezTo>
                  <a:cubicBezTo>
                    <a:pt x="73" y="15"/>
                    <a:pt x="73" y="14"/>
                    <a:pt x="75" y="13"/>
                  </a:cubicBezTo>
                  <a:cubicBezTo>
                    <a:pt x="76" y="13"/>
                    <a:pt x="77" y="13"/>
                    <a:pt x="79" y="14"/>
                  </a:cubicBezTo>
                  <a:cubicBezTo>
                    <a:pt x="80" y="14"/>
                    <a:pt x="87" y="17"/>
                    <a:pt x="89" y="17"/>
                  </a:cubicBezTo>
                  <a:cubicBezTo>
                    <a:pt x="89" y="17"/>
                    <a:pt x="90" y="17"/>
                    <a:pt x="90" y="17"/>
                  </a:cubicBezTo>
                  <a:cubicBezTo>
                    <a:pt x="91" y="17"/>
                    <a:pt x="91" y="17"/>
                    <a:pt x="91" y="17"/>
                  </a:cubicBezTo>
                  <a:cubicBezTo>
                    <a:pt x="91" y="17"/>
                    <a:pt x="91" y="16"/>
                    <a:pt x="92" y="1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1" name="Freeform 1072">
              <a:extLst>
                <a:ext uri="{FF2B5EF4-FFF2-40B4-BE49-F238E27FC236}">
                  <a16:creationId xmlns:a16="http://schemas.microsoft.com/office/drawing/2014/main" id="{E5EBB7EF-1458-4063-A1CF-36CB818B4445}"/>
                </a:ext>
              </a:extLst>
            </p:cNvPr>
            <p:cNvSpPr>
              <a:spLocks/>
            </p:cNvSpPr>
            <p:nvPr/>
          </p:nvSpPr>
          <p:spPr bwMode="auto">
            <a:xfrm>
              <a:off x="3798" y="1697"/>
              <a:ext cx="3" cy="13"/>
            </a:xfrm>
            <a:custGeom>
              <a:avLst/>
              <a:gdLst>
                <a:gd name="T0" fmla="*/ 2 w 2"/>
                <a:gd name="T1" fmla="*/ 1 h 10"/>
                <a:gd name="T2" fmla="*/ 1 w 2"/>
                <a:gd name="T3" fmla="*/ 2 h 10"/>
                <a:gd name="T4" fmla="*/ 1 w 2"/>
                <a:gd name="T5" fmla="*/ 5 h 10"/>
                <a:gd name="T6" fmla="*/ 2 w 2"/>
                <a:gd name="T7" fmla="*/ 1 h 10"/>
              </a:gdLst>
              <a:ahLst/>
              <a:cxnLst>
                <a:cxn ang="0">
                  <a:pos x="T0" y="T1"/>
                </a:cxn>
                <a:cxn ang="0">
                  <a:pos x="T2" y="T3"/>
                </a:cxn>
                <a:cxn ang="0">
                  <a:pos x="T4" y="T5"/>
                </a:cxn>
                <a:cxn ang="0">
                  <a:pos x="T6" y="T7"/>
                </a:cxn>
              </a:cxnLst>
              <a:rect l="0" t="0" r="r" b="b"/>
              <a:pathLst>
                <a:path w="2" h="10">
                  <a:moveTo>
                    <a:pt x="2" y="1"/>
                  </a:moveTo>
                  <a:cubicBezTo>
                    <a:pt x="1" y="0"/>
                    <a:pt x="0" y="0"/>
                    <a:pt x="1" y="2"/>
                  </a:cubicBezTo>
                  <a:cubicBezTo>
                    <a:pt x="1" y="2"/>
                    <a:pt x="2" y="10"/>
                    <a:pt x="1" y="5"/>
                  </a:cubicBezTo>
                  <a:cubicBezTo>
                    <a:pt x="1" y="5"/>
                    <a:pt x="2" y="2"/>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2" name="Freeform 1073">
              <a:extLst>
                <a:ext uri="{FF2B5EF4-FFF2-40B4-BE49-F238E27FC236}">
                  <a16:creationId xmlns:a16="http://schemas.microsoft.com/office/drawing/2014/main" id="{8B913B9C-8236-4384-AC50-8E646F601CAC}"/>
                </a:ext>
              </a:extLst>
            </p:cNvPr>
            <p:cNvSpPr>
              <a:spLocks/>
            </p:cNvSpPr>
            <p:nvPr/>
          </p:nvSpPr>
          <p:spPr bwMode="auto">
            <a:xfrm>
              <a:off x="3799" y="1693"/>
              <a:ext cx="9" cy="6"/>
            </a:xfrm>
            <a:custGeom>
              <a:avLst/>
              <a:gdLst>
                <a:gd name="T0" fmla="*/ 3 w 6"/>
                <a:gd name="T1" fmla="*/ 1 h 5"/>
                <a:gd name="T2" fmla="*/ 1 w 6"/>
                <a:gd name="T3" fmla="*/ 1 h 5"/>
                <a:gd name="T4" fmla="*/ 1 w 6"/>
                <a:gd name="T5" fmla="*/ 3 h 5"/>
                <a:gd name="T6" fmla="*/ 4 w 6"/>
                <a:gd name="T7" fmla="*/ 5 h 5"/>
                <a:gd name="T8" fmla="*/ 3 w 6"/>
                <a:gd name="T9" fmla="*/ 1 h 5"/>
              </a:gdLst>
              <a:ahLst/>
              <a:cxnLst>
                <a:cxn ang="0">
                  <a:pos x="T0" y="T1"/>
                </a:cxn>
                <a:cxn ang="0">
                  <a:pos x="T2" y="T3"/>
                </a:cxn>
                <a:cxn ang="0">
                  <a:pos x="T4" y="T5"/>
                </a:cxn>
                <a:cxn ang="0">
                  <a:pos x="T6" y="T7"/>
                </a:cxn>
                <a:cxn ang="0">
                  <a:pos x="T8" y="T9"/>
                </a:cxn>
              </a:cxnLst>
              <a:rect l="0" t="0" r="r" b="b"/>
              <a:pathLst>
                <a:path w="6" h="5">
                  <a:moveTo>
                    <a:pt x="3" y="1"/>
                  </a:moveTo>
                  <a:cubicBezTo>
                    <a:pt x="2" y="0"/>
                    <a:pt x="2" y="1"/>
                    <a:pt x="1" y="1"/>
                  </a:cubicBezTo>
                  <a:cubicBezTo>
                    <a:pt x="1" y="2"/>
                    <a:pt x="1" y="3"/>
                    <a:pt x="1" y="3"/>
                  </a:cubicBezTo>
                  <a:cubicBezTo>
                    <a:pt x="0" y="3"/>
                    <a:pt x="3" y="4"/>
                    <a:pt x="4" y="5"/>
                  </a:cubicBezTo>
                  <a:cubicBezTo>
                    <a:pt x="6" y="5"/>
                    <a:pt x="4"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3" name="Freeform 1074">
              <a:extLst>
                <a:ext uri="{FF2B5EF4-FFF2-40B4-BE49-F238E27FC236}">
                  <a16:creationId xmlns:a16="http://schemas.microsoft.com/office/drawing/2014/main" id="{B84E31E0-025D-4BBA-A3DC-41BB3464018D}"/>
                </a:ext>
              </a:extLst>
            </p:cNvPr>
            <p:cNvSpPr>
              <a:spLocks/>
            </p:cNvSpPr>
            <p:nvPr/>
          </p:nvSpPr>
          <p:spPr bwMode="auto">
            <a:xfrm>
              <a:off x="3809" y="1709"/>
              <a:ext cx="7" cy="8"/>
            </a:xfrm>
            <a:custGeom>
              <a:avLst/>
              <a:gdLst>
                <a:gd name="T0" fmla="*/ 4 w 5"/>
                <a:gd name="T1" fmla="*/ 4 h 6"/>
                <a:gd name="T2" fmla="*/ 1 w 5"/>
                <a:gd name="T3" fmla="*/ 1 h 6"/>
                <a:gd name="T4" fmla="*/ 4 w 5"/>
                <a:gd name="T5" fmla="*/ 4 h 6"/>
              </a:gdLst>
              <a:ahLst/>
              <a:cxnLst>
                <a:cxn ang="0">
                  <a:pos x="T0" y="T1"/>
                </a:cxn>
                <a:cxn ang="0">
                  <a:pos x="T2" y="T3"/>
                </a:cxn>
                <a:cxn ang="0">
                  <a:pos x="T4" y="T5"/>
                </a:cxn>
              </a:cxnLst>
              <a:rect l="0" t="0" r="r" b="b"/>
              <a:pathLst>
                <a:path w="5" h="6">
                  <a:moveTo>
                    <a:pt x="4" y="4"/>
                  </a:moveTo>
                  <a:cubicBezTo>
                    <a:pt x="3" y="1"/>
                    <a:pt x="0" y="0"/>
                    <a:pt x="1" y="1"/>
                  </a:cubicBezTo>
                  <a:cubicBezTo>
                    <a:pt x="1" y="1"/>
                    <a:pt x="5" y="6"/>
                    <a:pt x="4"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4" name="Freeform 1075">
              <a:extLst>
                <a:ext uri="{FF2B5EF4-FFF2-40B4-BE49-F238E27FC236}">
                  <a16:creationId xmlns:a16="http://schemas.microsoft.com/office/drawing/2014/main" id="{20CDEFBE-B1A4-41BE-832D-2B8301608822}"/>
                </a:ext>
              </a:extLst>
            </p:cNvPr>
            <p:cNvSpPr>
              <a:spLocks/>
            </p:cNvSpPr>
            <p:nvPr/>
          </p:nvSpPr>
          <p:spPr bwMode="auto">
            <a:xfrm>
              <a:off x="3838" y="1736"/>
              <a:ext cx="12" cy="6"/>
            </a:xfrm>
            <a:custGeom>
              <a:avLst/>
              <a:gdLst>
                <a:gd name="T0" fmla="*/ 7 w 9"/>
                <a:gd name="T1" fmla="*/ 3 h 4"/>
                <a:gd name="T2" fmla="*/ 6 w 9"/>
                <a:gd name="T3" fmla="*/ 2 h 4"/>
                <a:gd name="T4" fmla="*/ 3 w 9"/>
                <a:gd name="T5" fmla="*/ 3 h 4"/>
                <a:gd name="T6" fmla="*/ 7 w 9"/>
                <a:gd name="T7" fmla="*/ 3 h 4"/>
              </a:gdLst>
              <a:ahLst/>
              <a:cxnLst>
                <a:cxn ang="0">
                  <a:pos x="T0" y="T1"/>
                </a:cxn>
                <a:cxn ang="0">
                  <a:pos x="T2" y="T3"/>
                </a:cxn>
                <a:cxn ang="0">
                  <a:pos x="T4" y="T5"/>
                </a:cxn>
                <a:cxn ang="0">
                  <a:pos x="T6" y="T7"/>
                </a:cxn>
              </a:cxnLst>
              <a:rect l="0" t="0" r="r" b="b"/>
              <a:pathLst>
                <a:path w="9" h="4">
                  <a:moveTo>
                    <a:pt x="7" y="3"/>
                  </a:moveTo>
                  <a:cubicBezTo>
                    <a:pt x="8" y="3"/>
                    <a:pt x="9" y="2"/>
                    <a:pt x="6" y="2"/>
                  </a:cubicBezTo>
                  <a:cubicBezTo>
                    <a:pt x="4" y="1"/>
                    <a:pt x="0" y="0"/>
                    <a:pt x="3" y="3"/>
                  </a:cubicBezTo>
                  <a:cubicBezTo>
                    <a:pt x="3" y="3"/>
                    <a:pt x="6" y="4"/>
                    <a:pt x="7"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5" name="Freeform 1076">
              <a:extLst>
                <a:ext uri="{FF2B5EF4-FFF2-40B4-BE49-F238E27FC236}">
                  <a16:creationId xmlns:a16="http://schemas.microsoft.com/office/drawing/2014/main" id="{1D718A47-CCD4-46DA-80B4-B87B8D31C47E}"/>
                </a:ext>
              </a:extLst>
            </p:cNvPr>
            <p:cNvSpPr>
              <a:spLocks/>
            </p:cNvSpPr>
            <p:nvPr/>
          </p:nvSpPr>
          <p:spPr bwMode="auto">
            <a:xfrm>
              <a:off x="3837" y="1741"/>
              <a:ext cx="19" cy="4"/>
            </a:xfrm>
            <a:custGeom>
              <a:avLst/>
              <a:gdLst>
                <a:gd name="T0" fmla="*/ 4 w 14"/>
                <a:gd name="T1" fmla="*/ 2 h 3"/>
                <a:gd name="T2" fmla="*/ 12 w 14"/>
                <a:gd name="T3" fmla="*/ 3 h 3"/>
                <a:gd name="T4" fmla="*/ 9 w 14"/>
                <a:gd name="T5" fmla="*/ 2 h 3"/>
                <a:gd name="T6" fmla="*/ 4 w 14"/>
                <a:gd name="T7" fmla="*/ 2 h 3"/>
              </a:gdLst>
              <a:ahLst/>
              <a:cxnLst>
                <a:cxn ang="0">
                  <a:pos x="T0" y="T1"/>
                </a:cxn>
                <a:cxn ang="0">
                  <a:pos x="T2" y="T3"/>
                </a:cxn>
                <a:cxn ang="0">
                  <a:pos x="T4" y="T5"/>
                </a:cxn>
                <a:cxn ang="0">
                  <a:pos x="T6" y="T7"/>
                </a:cxn>
              </a:cxnLst>
              <a:rect l="0" t="0" r="r" b="b"/>
              <a:pathLst>
                <a:path w="14" h="3">
                  <a:moveTo>
                    <a:pt x="4" y="2"/>
                  </a:moveTo>
                  <a:cubicBezTo>
                    <a:pt x="4" y="2"/>
                    <a:pt x="10" y="3"/>
                    <a:pt x="12" y="3"/>
                  </a:cubicBezTo>
                  <a:cubicBezTo>
                    <a:pt x="14" y="3"/>
                    <a:pt x="13" y="3"/>
                    <a:pt x="9" y="2"/>
                  </a:cubicBezTo>
                  <a:cubicBezTo>
                    <a:pt x="6" y="1"/>
                    <a:pt x="0" y="0"/>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6" name="Freeform 1077">
              <a:extLst>
                <a:ext uri="{FF2B5EF4-FFF2-40B4-BE49-F238E27FC236}">
                  <a16:creationId xmlns:a16="http://schemas.microsoft.com/office/drawing/2014/main" id="{B5780BB3-E37D-4F6C-97EA-36B621B4D981}"/>
                </a:ext>
              </a:extLst>
            </p:cNvPr>
            <p:cNvSpPr>
              <a:spLocks/>
            </p:cNvSpPr>
            <p:nvPr/>
          </p:nvSpPr>
          <p:spPr bwMode="auto">
            <a:xfrm>
              <a:off x="3845" y="1749"/>
              <a:ext cx="11" cy="1"/>
            </a:xfrm>
            <a:custGeom>
              <a:avLst/>
              <a:gdLst>
                <a:gd name="T0" fmla="*/ 2 w 8"/>
                <a:gd name="T1" fmla="*/ 0 h 1"/>
                <a:gd name="T2" fmla="*/ 5 w 8"/>
                <a:gd name="T3" fmla="*/ 1 h 1"/>
                <a:gd name="T4" fmla="*/ 4 w 8"/>
                <a:gd name="T5" fmla="*/ 0 h 1"/>
                <a:gd name="T6" fmla="*/ 2 w 8"/>
                <a:gd name="T7" fmla="*/ 0 h 1"/>
              </a:gdLst>
              <a:ahLst/>
              <a:cxnLst>
                <a:cxn ang="0">
                  <a:pos x="T0" y="T1"/>
                </a:cxn>
                <a:cxn ang="0">
                  <a:pos x="T2" y="T3"/>
                </a:cxn>
                <a:cxn ang="0">
                  <a:pos x="T4" y="T5"/>
                </a:cxn>
                <a:cxn ang="0">
                  <a:pos x="T6" y="T7"/>
                </a:cxn>
              </a:cxnLst>
              <a:rect l="0" t="0" r="r" b="b"/>
              <a:pathLst>
                <a:path w="8" h="1">
                  <a:moveTo>
                    <a:pt x="2" y="0"/>
                  </a:moveTo>
                  <a:cubicBezTo>
                    <a:pt x="2" y="0"/>
                    <a:pt x="3" y="1"/>
                    <a:pt x="5" y="1"/>
                  </a:cubicBezTo>
                  <a:cubicBezTo>
                    <a:pt x="7" y="1"/>
                    <a:pt x="8" y="0"/>
                    <a:pt x="4" y="0"/>
                  </a:cubicBezTo>
                  <a:cubicBezTo>
                    <a:pt x="0" y="0"/>
                    <a:pt x="2"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7" name="Freeform 1078">
              <a:extLst>
                <a:ext uri="{FF2B5EF4-FFF2-40B4-BE49-F238E27FC236}">
                  <a16:creationId xmlns:a16="http://schemas.microsoft.com/office/drawing/2014/main" id="{FC8A420A-61EE-4730-8C45-94176787960D}"/>
                </a:ext>
              </a:extLst>
            </p:cNvPr>
            <p:cNvSpPr>
              <a:spLocks/>
            </p:cNvSpPr>
            <p:nvPr/>
          </p:nvSpPr>
          <p:spPr bwMode="auto">
            <a:xfrm>
              <a:off x="3860" y="1753"/>
              <a:ext cx="6" cy="3"/>
            </a:xfrm>
            <a:custGeom>
              <a:avLst/>
              <a:gdLst>
                <a:gd name="T0" fmla="*/ 3 w 4"/>
                <a:gd name="T1" fmla="*/ 1 h 2"/>
                <a:gd name="T2" fmla="*/ 0 w 4"/>
                <a:gd name="T3" fmla="*/ 0 h 2"/>
                <a:gd name="T4" fmla="*/ 3 w 4"/>
                <a:gd name="T5" fmla="*/ 1 h 2"/>
              </a:gdLst>
              <a:ahLst/>
              <a:cxnLst>
                <a:cxn ang="0">
                  <a:pos x="T0" y="T1"/>
                </a:cxn>
                <a:cxn ang="0">
                  <a:pos x="T2" y="T3"/>
                </a:cxn>
                <a:cxn ang="0">
                  <a:pos x="T4" y="T5"/>
                </a:cxn>
              </a:cxnLst>
              <a:rect l="0" t="0" r="r" b="b"/>
              <a:pathLst>
                <a:path w="4" h="2">
                  <a:moveTo>
                    <a:pt x="3" y="1"/>
                  </a:moveTo>
                  <a:cubicBezTo>
                    <a:pt x="4" y="2"/>
                    <a:pt x="2" y="0"/>
                    <a:pt x="0" y="0"/>
                  </a:cubicBezTo>
                  <a:cubicBezTo>
                    <a:pt x="0" y="0"/>
                    <a:pt x="1" y="1"/>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8" name="Freeform 1079">
              <a:extLst>
                <a:ext uri="{FF2B5EF4-FFF2-40B4-BE49-F238E27FC236}">
                  <a16:creationId xmlns:a16="http://schemas.microsoft.com/office/drawing/2014/main" id="{37BFADD6-13AA-428A-B595-A9292762D5C3}"/>
                </a:ext>
              </a:extLst>
            </p:cNvPr>
            <p:cNvSpPr>
              <a:spLocks/>
            </p:cNvSpPr>
            <p:nvPr/>
          </p:nvSpPr>
          <p:spPr bwMode="auto">
            <a:xfrm>
              <a:off x="3855" y="1747"/>
              <a:ext cx="27" cy="14"/>
            </a:xfrm>
            <a:custGeom>
              <a:avLst/>
              <a:gdLst>
                <a:gd name="T0" fmla="*/ 6 w 20"/>
                <a:gd name="T1" fmla="*/ 2 h 10"/>
                <a:gd name="T2" fmla="*/ 3 w 20"/>
                <a:gd name="T3" fmla="*/ 2 h 10"/>
                <a:gd name="T4" fmla="*/ 19 w 20"/>
                <a:gd name="T5" fmla="*/ 9 h 10"/>
                <a:gd name="T6" fmla="*/ 19 w 20"/>
                <a:gd name="T7" fmla="*/ 8 h 10"/>
                <a:gd name="T8" fmla="*/ 19 w 20"/>
                <a:gd name="T9" fmla="*/ 8 h 10"/>
                <a:gd name="T10" fmla="*/ 8 w 20"/>
                <a:gd name="T11" fmla="*/ 2 h 10"/>
                <a:gd name="T12" fmla="*/ 6 w 20"/>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0" h="10">
                  <a:moveTo>
                    <a:pt x="6" y="2"/>
                  </a:moveTo>
                  <a:cubicBezTo>
                    <a:pt x="3" y="1"/>
                    <a:pt x="0" y="0"/>
                    <a:pt x="3" y="2"/>
                  </a:cubicBezTo>
                  <a:cubicBezTo>
                    <a:pt x="7" y="3"/>
                    <a:pt x="18" y="9"/>
                    <a:pt x="19" y="9"/>
                  </a:cubicBezTo>
                  <a:cubicBezTo>
                    <a:pt x="20" y="10"/>
                    <a:pt x="20" y="10"/>
                    <a:pt x="19" y="8"/>
                  </a:cubicBezTo>
                  <a:cubicBezTo>
                    <a:pt x="19" y="8"/>
                    <a:pt x="19" y="8"/>
                    <a:pt x="19" y="8"/>
                  </a:cubicBezTo>
                  <a:cubicBezTo>
                    <a:pt x="8" y="2"/>
                    <a:pt x="8" y="2"/>
                    <a:pt x="8" y="2"/>
                  </a:cubicBezTo>
                  <a:cubicBezTo>
                    <a:pt x="8" y="2"/>
                    <a:pt x="8" y="3"/>
                    <a:pt x="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9" name="Freeform 1080">
              <a:extLst>
                <a:ext uri="{FF2B5EF4-FFF2-40B4-BE49-F238E27FC236}">
                  <a16:creationId xmlns:a16="http://schemas.microsoft.com/office/drawing/2014/main" id="{1FC01D05-B078-4FA3-A623-52FF600E1689}"/>
                </a:ext>
              </a:extLst>
            </p:cNvPr>
            <p:cNvSpPr>
              <a:spLocks/>
            </p:cNvSpPr>
            <p:nvPr/>
          </p:nvSpPr>
          <p:spPr bwMode="auto">
            <a:xfrm>
              <a:off x="3780" y="1658"/>
              <a:ext cx="122" cy="91"/>
            </a:xfrm>
            <a:custGeom>
              <a:avLst/>
              <a:gdLst>
                <a:gd name="T0" fmla="*/ 42 w 88"/>
                <a:gd name="T1" fmla="*/ 0 h 66"/>
                <a:gd name="T2" fmla="*/ 41 w 88"/>
                <a:gd name="T3" fmla="*/ 3 h 66"/>
                <a:gd name="T4" fmla="*/ 39 w 88"/>
                <a:gd name="T5" fmla="*/ 3 h 66"/>
                <a:gd name="T6" fmla="*/ 37 w 88"/>
                <a:gd name="T7" fmla="*/ 5 h 66"/>
                <a:gd name="T8" fmla="*/ 34 w 88"/>
                <a:gd name="T9" fmla="*/ 6 h 66"/>
                <a:gd name="T10" fmla="*/ 32 w 88"/>
                <a:gd name="T11" fmla="*/ 8 h 66"/>
                <a:gd name="T12" fmla="*/ 33 w 88"/>
                <a:gd name="T13" fmla="*/ 11 h 66"/>
                <a:gd name="T14" fmla="*/ 29 w 88"/>
                <a:gd name="T15" fmla="*/ 14 h 66"/>
                <a:gd name="T16" fmla="*/ 26 w 88"/>
                <a:gd name="T17" fmla="*/ 16 h 66"/>
                <a:gd name="T18" fmla="*/ 28 w 88"/>
                <a:gd name="T19" fmla="*/ 17 h 66"/>
                <a:gd name="T20" fmla="*/ 27 w 88"/>
                <a:gd name="T21" fmla="*/ 19 h 66"/>
                <a:gd name="T22" fmla="*/ 26 w 88"/>
                <a:gd name="T23" fmla="*/ 21 h 66"/>
                <a:gd name="T24" fmla="*/ 23 w 88"/>
                <a:gd name="T25" fmla="*/ 20 h 66"/>
                <a:gd name="T26" fmla="*/ 20 w 88"/>
                <a:gd name="T27" fmla="*/ 20 h 66"/>
                <a:gd name="T28" fmla="*/ 18 w 88"/>
                <a:gd name="T29" fmla="*/ 18 h 66"/>
                <a:gd name="T30" fmla="*/ 15 w 88"/>
                <a:gd name="T31" fmla="*/ 18 h 66"/>
                <a:gd name="T32" fmla="*/ 10 w 88"/>
                <a:gd name="T33" fmla="*/ 20 h 66"/>
                <a:gd name="T34" fmla="*/ 8 w 88"/>
                <a:gd name="T35" fmla="*/ 20 h 66"/>
                <a:gd name="T36" fmla="*/ 3 w 88"/>
                <a:gd name="T37" fmla="*/ 20 h 66"/>
                <a:gd name="T38" fmla="*/ 2 w 88"/>
                <a:gd name="T39" fmla="*/ 21 h 66"/>
                <a:gd name="T40" fmla="*/ 2 w 88"/>
                <a:gd name="T41" fmla="*/ 26 h 66"/>
                <a:gd name="T42" fmla="*/ 5 w 88"/>
                <a:gd name="T43" fmla="*/ 31 h 66"/>
                <a:gd name="T44" fmla="*/ 9 w 88"/>
                <a:gd name="T45" fmla="*/ 29 h 66"/>
                <a:gd name="T46" fmla="*/ 14 w 88"/>
                <a:gd name="T47" fmla="*/ 23 h 66"/>
                <a:gd name="T48" fmla="*/ 21 w 88"/>
                <a:gd name="T49" fmla="*/ 30 h 66"/>
                <a:gd name="T50" fmla="*/ 31 w 88"/>
                <a:gd name="T51" fmla="*/ 44 h 66"/>
                <a:gd name="T52" fmla="*/ 26 w 88"/>
                <a:gd name="T53" fmla="*/ 42 h 66"/>
                <a:gd name="T54" fmla="*/ 35 w 88"/>
                <a:gd name="T55" fmla="*/ 52 h 66"/>
                <a:gd name="T56" fmla="*/ 39 w 88"/>
                <a:gd name="T57" fmla="*/ 56 h 66"/>
                <a:gd name="T58" fmla="*/ 49 w 88"/>
                <a:gd name="T59" fmla="*/ 58 h 66"/>
                <a:gd name="T60" fmla="*/ 61 w 88"/>
                <a:gd name="T61" fmla="*/ 66 h 66"/>
                <a:gd name="T62" fmla="*/ 62 w 88"/>
                <a:gd name="T63" fmla="*/ 65 h 66"/>
                <a:gd name="T64" fmla="*/ 56 w 88"/>
                <a:gd name="T65" fmla="*/ 57 h 66"/>
                <a:gd name="T66" fmla="*/ 42 w 88"/>
                <a:gd name="T67" fmla="*/ 44 h 66"/>
                <a:gd name="T68" fmla="*/ 38 w 88"/>
                <a:gd name="T69" fmla="*/ 36 h 66"/>
                <a:gd name="T70" fmla="*/ 34 w 88"/>
                <a:gd name="T71" fmla="*/ 31 h 66"/>
                <a:gd name="T72" fmla="*/ 34 w 88"/>
                <a:gd name="T73" fmla="*/ 26 h 66"/>
                <a:gd name="T74" fmla="*/ 39 w 88"/>
                <a:gd name="T75" fmla="*/ 26 h 66"/>
                <a:gd name="T76" fmla="*/ 43 w 88"/>
                <a:gd name="T77" fmla="*/ 28 h 66"/>
                <a:gd name="T78" fmla="*/ 49 w 88"/>
                <a:gd name="T79" fmla="*/ 25 h 66"/>
                <a:gd name="T80" fmla="*/ 51 w 88"/>
                <a:gd name="T81" fmla="*/ 24 h 66"/>
                <a:gd name="T82" fmla="*/ 73 w 88"/>
                <a:gd name="T83" fmla="*/ 28 h 66"/>
                <a:gd name="T84" fmla="*/ 76 w 88"/>
                <a:gd name="T85" fmla="*/ 28 h 66"/>
                <a:gd name="T86" fmla="*/ 78 w 88"/>
                <a:gd name="T87" fmla="*/ 29 h 66"/>
                <a:gd name="T88" fmla="*/ 82 w 88"/>
                <a:gd name="T89" fmla="*/ 31 h 66"/>
                <a:gd name="T90" fmla="*/ 83 w 88"/>
                <a:gd name="T91" fmla="*/ 27 h 66"/>
                <a:gd name="T92" fmla="*/ 87 w 88"/>
                <a:gd name="T93" fmla="*/ 24 h 66"/>
                <a:gd name="T94" fmla="*/ 83 w 88"/>
                <a:gd name="T95" fmla="*/ 20 h 66"/>
                <a:gd name="T96" fmla="*/ 80 w 88"/>
                <a:gd name="T97" fmla="*/ 18 h 66"/>
                <a:gd name="T98" fmla="*/ 80 w 88"/>
                <a:gd name="T99" fmla="*/ 14 h 66"/>
                <a:gd name="T100" fmla="*/ 80 w 88"/>
                <a:gd name="T101" fmla="*/ 12 h 66"/>
                <a:gd name="T102" fmla="*/ 70 w 88"/>
                <a:gd name="T103" fmla="*/ 15 h 66"/>
                <a:gd name="T104" fmla="*/ 63 w 88"/>
                <a:gd name="T105" fmla="*/ 14 h 66"/>
                <a:gd name="T106" fmla="*/ 57 w 88"/>
                <a:gd name="T107" fmla="*/ 11 h 66"/>
                <a:gd name="T108" fmla="*/ 50 w 88"/>
                <a:gd name="T109" fmla="*/ 4 h 66"/>
                <a:gd name="T110" fmla="*/ 48 w 88"/>
                <a:gd name="T111" fmla="*/ 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8" h="66">
                  <a:moveTo>
                    <a:pt x="46" y="1"/>
                  </a:moveTo>
                  <a:cubicBezTo>
                    <a:pt x="44" y="1"/>
                    <a:pt x="42" y="0"/>
                    <a:pt x="42" y="0"/>
                  </a:cubicBezTo>
                  <a:cubicBezTo>
                    <a:pt x="42" y="1"/>
                    <a:pt x="41" y="1"/>
                    <a:pt x="41" y="1"/>
                  </a:cubicBezTo>
                  <a:cubicBezTo>
                    <a:pt x="41" y="1"/>
                    <a:pt x="41" y="2"/>
                    <a:pt x="41" y="3"/>
                  </a:cubicBezTo>
                  <a:cubicBezTo>
                    <a:pt x="41" y="3"/>
                    <a:pt x="41" y="3"/>
                    <a:pt x="41" y="3"/>
                  </a:cubicBezTo>
                  <a:cubicBezTo>
                    <a:pt x="41" y="3"/>
                    <a:pt x="40" y="3"/>
                    <a:pt x="39" y="3"/>
                  </a:cubicBezTo>
                  <a:cubicBezTo>
                    <a:pt x="38" y="4"/>
                    <a:pt x="38" y="4"/>
                    <a:pt x="38" y="4"/>
                  </a:cubicBezTo>
                  <a:cubicBezTo>
                    <a:pt x="38" y="5"/>
                    <a:pt x="38" y="5"/>
                    <a:pt x="37" y="5"/>
                  </a:cubicBezTo>
                  <a:cubicBezTo>
                    <a:pt x="37" y="5"/>
                    <a:pt x="36" y="5"/>
                    <a:pt x="35" y="5"/>
                  </a:cubicBezTo>
                  <a:cubicBezTo>
                    <a:pt x="35" y="5"/>
                    <a:pt x="34" y="6"/>
                    <a:pt x="34" y="6"/>
                  </a:cubicBezTo>
                  <a:cubicBezTo>
                    <a:pt x="33" y="6"/>
                    <a:pt x="33" y="6"/>
                    <a:pt x="32" y="6"/>
                  </a:cubicBezTo>
                  <a:cubicBezTo>
                    <a:pt x="32" y="7"/>
                    <a:pt x="32" y="8"/>
                    <a:pt x="32" y="8"/>
                  </a:cubicBezTo>
                  <a:cubicBezTo>
                    <a:pt x="32" y="9"/>
                    <a:pt x="32" y="9"/>
                    <a:pt x="33" y="10"/>
                  </a:cubicBezTo>
                  <a:cubicBezTo>
                    <a:pt x="33" y="10"/>
                    <a:pt x="33" y="10"/>
                    <a:pt x="33" y="11"/>
                  </a:cubicBezTo>
                  <a:cubicBezTo>
                    <a:pt x="32" y="12"/>
                    <a:pt x="31" y="13"/>
                    <a:pt x="31" y="13"/>
                  </a:cubicBezTo>
                  <a:cubicBezTo>
                    <a:pt x="30" y="14"/>
                    <a:pt x="29" y="14"/>
                    <a:pt x="29" y="14"/>
                  </a:cubicBezTo>
                  <a:cubicBezTo>
                    <a:pt x="28" y="15"/>
                    <a:pt x="28" y="15"/>
                    <a:pt x="27" y="15"/>
                  </a:cubicBezTo>
                  <a:cubicBezTo>
                    <a:pt x="26" y="16"/>
                    <a:pt x="26" y="16"/>
                    <a:pt x="26" y="16"/>
                  </a:cubicBezTo>
                  <a:cubicBezTo>
                    <a:pt x="26" y="16"/>
                    <a:pt x="28" y="16"/>
                    <a:pt x="28" y="17"/>
                  </a:cubicBezTo>
                  <a:cubicBezTo>
                    <a:pt x="28" y="17"/>
                    <a:pt x="28" y="17"/>
                    <a:pt x="28" y="17"/>
                  </a:cubicBezTo>
                  <a:cubicBezTo>
                    <a:pt x="28" y="17"/>
                    <a:pt x="27" y="18"/>
                    <a:pt x="27" y="18"/>
                  </a:cubicBezTo>
                  <a:cubicBezTo>
                    <a:pt x="27" y="18"/>
                    <a:pt x="27" y="19"/>
                    <a:pt x="27" y="19"/>
                  </a:cubicBezTo>
                  <a:cubicBezTo>
                    <a:pt x="28" y="20"/>
                    <a:pt x="27" y="20"/>
                    <a:pt x="27" y="20"/>
                  </a:cubicBezTo>
                  <a:cubicBezTo>
                    <a:pt x="27" y="20"/>
                    <a:pt x="26" y="21"/>
                    <a:pt x="26" y="21"/>
                  </a:cubicBezTo>
                  <a:cubicBezTo>
                    <a:pt x="26" y="21"/>
                    <a:pt x="25" y="21"/>
                    <a:pt x="25" y="20"/>
                  </a:cubicBezTo>
                  <a:cubicBezTo>
                    <a:pt x="24" y="20"/>
                    <a:pt x="24" y="20"/>
                    <a:pt x="23" y="20"/>
                  </a:cubicBezTo>
                  <a:cubicBezTo>
                    <a:pt x="23" y="20"/>
                    <a:pt x="22" y="20"/>
                    <a:pt x="22" y="20"/>
                  </a:cubicBezTo>
                  <a:cubicBezTo>
                    <a:pt x="22" y="19"/>
                    <a:pt x="20" y="19"/>
                    <a:pt x="20" y="20"/>
                  </a:cubicBezTo>
                  <a:cubicBezTo>
                    <a:pt x="19" y="20"/>
                    <a:pt x="19" y="20"/>
                    <a:pt x="18" y="19"/>
                  </a:cubicBezTo>
                  <a:cubicBezTo>
                    <a:pt x="18" y="19"/>
                    <a:pt x="18" y="19"/>
                    <a:pt x="18" y="18"/>
                  </a:cubicBezTo>
                  <a:cubicBezTo>
                    <a:pt x="18" y="18"/>
                    <a:pt x="17" y="17"/>
                    <a:pt x="16" y="17"/>
                  </a:cubicBezTo>
                  <a:cubicBezTo>
                    <a:pt x="16" y="17"/>
                    <a:pt x="16" y="17"/>
                    <a:pt x="15" y="18"/>
                  </a:cubicBezTo>
                  <a:cubicBezTo>
                    <a:pt x="15" y="18"/>
                    <a:pt x="15" y="18"/>
                    <a:pt x="15" y="18"/>
                  </a:cubicBezTo>
                  <a:cubicBezTo>
                    <a:pt x="15" y="18"/>
                    <a:pt x="11" y="20"/>
                    <a:pt x="10" y="20"/>
                  </a:cubicBezTo>
                  <a:cubicBezTo>
                    <a:pt x="9" y="20"/>
                    <a:pt x="9" y="20"/>
                    <a:pt x="9" y="20"/>
                  </a:cubicBezTo>
                  <a:cubicBezTo>
                    <a:pt x="9" y="20"/>
                    <a:pt x="8" y="20"/>
                    <a:pt x="8" y="20"/>
                  </a:cubicBezTo>
                  <a:cubicBezTo>
                    <a:pt x="7" y="19"/>
                    <a:pt x="7" y="20"/>
                    <a:pt x="7" y="20"/>
                  </a:cubicBezTo>
                  <a:cubicBezTo>
                    <a:pt x="7" y="20"/>
                    <a:pt x="3" y="20"/>
                    <a:pt x="3" y="20"/>
                  </a:cubicBezTo>
                  <a:cubicBezTo>
                    <a:pt x="3" y="20"/>
                    <a:pt x="2" y="20"/>
                    <a:pt x="2" y="20"/>
                  </a:cubicBezTo>
                  <a:cubicBezTo>
                    <a:pt x="2" y="20"/>
                    <a:pt x="2" y="20"/>
                    <a:pt x="2" y="21"/>
                  </a:cubicBezTo>
                  <a:cubicBezTo>
                    <a:pt x="1" y="21"/>
                    <a:pt x="0" y="22"/>
                    <a:pt x="1" y="24"/>
                  </a:cubicBezTo>
                  <a:cubicBezTo>
                    <a:pt x="2" y="25"/>
                    <a:pt x="2" y="26"/>
                    <a:pt x="2" y="26"/>
                  </a:cubicBezTo>
                  <a:cubicBezTo>
                    <a:pt x="2" y="27"/>
                    <a:pt x="2" y="28"/>
                    <a:pt x="3" y="29"/>
                  </a:cubicBezTo>
                  <a:cubicBezTo>
                    <a:pt x="3" y="29"/>
                    <a:pt x="5" y="30"/>
                    <a:pt x="5" y="31"/>
                  </a:cubicBezTo>
                  <a:cubicBezTo>
                    <a:pt x="5" y="32"/>
                    <a:pt x="6" y="33"/>
                    <a:pt x="7" y="32"/>
                  </a:cubicBezTo>
                  <a:cubicBezTo>
                    <a:pt x="7" y="30"/>
                    <a:pt x="8" y="28"/>
                    <a:pt x="9" y="29"/>
                  </a:cubicBezTo>
                  <a:cubicBezTo>
                    <a:pt x="10" y="29"/>
                    <a:pt x="10" y="29"/>
                    <a:pt x="11" y="27"/>
                  </a:cubicBezTo>
                  <a:cubicBezTo>
                    <a:pt x="11" y="26"/>
                    <a:pt x="12" y="21"/>
                    <a:pt x="14" y="23"/>
                  </a:cubicBezTo>
                  <a:cubicBezTo>
                    <a:pt x="16" y="25"/>
                    <a:pt x="19" y="27"/>
                    <a:pt x="20" y="27"/>
                  </a:cubicBezTo>
                  <a:cubicBezTo>
                    <a:pt x="21" y="28"/>
                    <a:pt x="21" y="29"/>
                    <a:pt x="21" y="30"/>
                  </a:cubicBezTo>
                  <a:cubicBezTo>
                    <a:pt x="21" y="32"/>
                    <a:pt x="21" y="37"/>
                    <a:pt x="26" y="40"/>
                  </a:cubicBezTo>
                  <a:cubicBezTo>
                    <a:pt x="31" y="43"/>
                    <a:pt x="33" y="46"/>
                    <a:pt x="31" y="44"/>
                  </a:cubicBezTo>
                  <a:cubicBezTo>
                    <a:pt x="30" y="43"/>
                    <a:pt x="26" y="41"/>
                    <a:pt x="26" y="42"/>
                  </a:cubicBezTo>
                  <a:cubicBezTo>
                    <a:pt x="26" y="42"/>
                    <a:pt x="26" y="43"/>
                    <a:pt x="26" y="42"/>
                  </a:cubicBezTo>
                  <a:cubicBezTo>
                    <a:pt x="25" y="42"/>
                    <a:pt x="24" y="42"/>
                    <a:pt x="25" y="43"/>
                  </a:cubicBezTo>
                  <a:cubicBezTo>
                    <a:pt x="26" y="45"/>
                    <a:pt x="30" y="50"/>
                    <a:pt x="35" y="52"/>
                  </a:cubicBezTo>
                  <a:cubicBezTo>
                    <a:pt x="35" y="52"/>
                    <a:pt x="37" y="52"/>
                    <a:pt x="37" y="54"/>
                  </a:cubicBezTo>
                  <a:cubicBezTo>
                    <a:pt x="37" y="56"/>
                    <a:pt x="38" y="56"/>
                    <a:pt x="39" y="56"/>
                  </a:cubicBezTo>
                  <a:cubicBezTo>
                    <a:pt x="41" y="56"/>
                    <a:pt x="42" y="55"/>
                    <a:pt x="43" y="55"/>
                  </a:cubicBezTo>
                  <a:cubicBezTo>
                    <a:pt x="44" y="55"/>
                    <a:pt x="47" y="56"/>
                    <a:pt x="49" y="58"/>
                  </a:cubicBezTo>
                  <a:cubicBezTo>
                    <a:pt x="51" y="60"/>
                    <a:pt x="57" y="63"/>
                    <a:pt x="57" y="64"/>
                  </a:cubicBezTo>
                  <a:cubicBezTo>
                    <a:pt x="58" y="64"/>
                    <a:pt x="60" y="66"/>
                    <a:pt x="61" y="66"/>
                  </a:cubicBezTo>
                  <a:cubicBezTo>
                    <a:pt x="61" y="66"/>
                    <a:pt x="61" y="66"/>
                    <a:pt x="61" y="66"/>
                  </a:cubicBezTo>
                  <a:cubicBezTo>
                    <a:pt x="62" y="66"/>
                    <a:pt x="63" y="66"/>
                    <a:pt x="62" y="65"/>
                  </a:cubicBezTo>
                  <a:cubicBezTo>
                    <a:pt x="60" y="63"/>
                    <a:pt x="59" y="63"/>
                    <a:pt x="59" y="62"/>
                  </a:cubicBezTo>
                  <a:cubicBezTo>
                    <a:pt x="58" y="61"/>
                    <a:pt x="57" y="58"/>
                    <a:pt x="56" y="57"/>
                  </a:cubicBezTo>
                  <a:cubicBezTo>
                    <a:pt x="55" y="55"/>
                    <a:pt x="48" y="50"/>
                    <a:pt x="47" y="49"/>
                  </a:cubicBezTo>
                  <a:cubicBezTo>
                    <a:pt x="47" y="49"/>
                    <a:pt x="42" y="45"/>
                    <a:pt x="42" y="44"/>
                  </a:cubicBezTo>
                  <a:cubicBezTo>
                    <a:pt x="41" y="44"/>
                    <a:pt x="41" y="44"/>
                    <a:pt x="41" y="43"/>
                  </a:cubicBezTo>
                  <a:cubicBezTo>
                    <a:pt x="40" y="42"/>
                    <a:pt x="39" y="37"/>
                    <a:pt x="38" y="36"/>
                  </a:cubicBezTo>
                  <a:cubicBezTo>
                    <a:pt x="37" y="35"/>
                    <a:pt x="36" y="35"/>
                    <a:pt x="35" y="34"/>
                  </a:cubicBezTo>
                  <a:cubicBezTo>
                    <a:pt x="34" y="33"/>
                    <a:pt x="33" y="32"/>
                    <a:pt x="34" y="31"/>
                  </a:cubicBezTo>
                  <a:cubicBezTo>
                    <a:pt x="34" y="29"/>
                    <a:pt x="34" y="29"/>
                    <a:pt x="34" y="28"/>
                  </a:cubicBezTo>
                  <a:cubicBezTo>
                    <a:pt x="34" y="27"/>
                    <a:pt x="34" y="26"/>
                    <a:pt x="34" y="26"/>
                  </a:cubicBezTo>
                  <a:cubicBezTo>
                    <a:pt x="34" y="26"/>
                    <a:pt x="34" y="25"/>
                    <a:pt x="35" y="25"/>
                  </a:cubicBezTo>
                  <a:cubicBezTo>
                    <a:pt x="36" y="25"/>
                    <a:pt x="38" y="25"/>
                    <a:pt x="39" y="26"/>
                  </a:cubicBezTo>
                  <a:cubicBezTo>
                    <a:pt x="39" y="26"/>
                    <a:pt x="42" y="28"/>
                    <a:pt x="42" y="28"/>
                  </a:cubicBezTo>
                  <a:cubicBezTo>
                    <a:pt x="42" y="28"/>
                    <a:pt x="42" y="29"/>
                    <a:pt x="43" y="28"/>
                  </a:cubicBezTo>
                  <a:cubicBezTo>
                    <a:pt x="43" y="28"/>
                    <a:pt x="44" y="25"/>
                    <a:pt x="48" y="25"/>
                  </a:cubicBezTo>
                  <a:cubicBezTo>
                    <a:pt x="49" y="25"/>
                    <a:pt x="49" y="25"/>
                    <a:pt x="49" y="25"/>
                  </a:cubicBezTo>
                  <a:cubicBezTo>
                    <a:pt x="49" y="25"/>
                    <a:pt x="50" y="25"/>
                    <a:pt x="50" y="24"/>
                  </a:cubicBezTo>
                  <a:cubicBezTo>
                    <a:pt x="50" y="24"/>
                    <a:pt x="51" y="24"/>
                    <a:pt x="51" y="24"/>
                  </a:cubicBezTo>
                  <a:cubicBezTo>
                    <a:pt x="52" y="25"/>
                    <a:pt x="54" y="26"/>
                    <a:pt x="54" y="26"/>
                  </a:cubicBezTo>
                  <a:cubicBezTo>
                    <a:pt x="55" y="26"/>
                    <a:pt x="73" y="28"/>
                    <a:pt x="73" y="28"/>
                  </a:cubicBezTo>
                  <a:cubicBezTo>
                    <a:pt x="73" y="28"/>
                    <a:pt x="74" y="28"/>
                    <a:pt x="74" y="28"/>
                  </a:cubicBezTo>
                  <a:cubicBezTo>
                    <a:pt x="75" y="27"/>
                    <a:pt x="75" y="27"/>
                    <a:pt x="76" y="28"/>
                  </a:cubicBezTo>
                  <a:cubicBezTo>
                    <a:pt x="77" y="28"/>
                    <a:pt x="77" y="29"/>
                    <a:pt x="78" y="29"/>
                  </a:cubicBezTo>
                  <a:cubicBezTo>
                    <a:pt x="78" y="29"/>
                    <a:pt x="79" y="29"/>
                    <a:pt x="78" y="29"/>
                  </a:cubicBezTo>
                  <a:cubicBezTo>
                    <a:pt x="78" y="30"/>
                    <a:pt x="78" y="30"/>
                    <a:pt x="79" y="30"/>
                  </a:cubicBezTo>
                  <a:cubicBezTo>
                    <a:pt x="79" y="30"/>
                    <a:pt x="81" y="31"/>
                    <a:pt x="82" y="31"/>
                  </a:cubicBezTo>
                  <a:cubicBezTo>
                    <a:pt x="83" y="31"/>
                    <a:pt x="83" y="30"/>
                    <a:pt x="83" y="30"/>
                  </a:cubicBezTo>
                  <a:cubicBezTo>
                    <a:pt x="83" y="29"/>
                    <a:pt x="83" y="29"/>
                    <a:pt x="83" y="27"/>
                  </a:cubicBezTo>
                  <a:cubicBezTo>
                    <a:pt x="83" y="25"/>
                    <a:pt x="86" y="25"/>
                    <a:pt x="87" y="25"/>
                  </a:cubicBezTo>
                  <a:cubicBezTo>
                    <a:pt x="88" y="25"/>
                    <a:pt x="87" y="24"/>
                    <a:pt x="87" y="24"/>
                  </a:cubicBezTo>
                  <a:cubicBezTo>
                    <a:pt x="87" y="24"/>
                    <a:pt x="84" y="22"/>
                    <a:pt x="83" y="21"/>
                  </a:cubicBezTo>
                  <a:cubicBezTo>
                    <a:pt x="81" y="21"/>
                    <a:pt x="82" y="21"/>
                    <a:pt x="83" y="20"/>
                  </a:cubicBezTo>
                  <a:cubicBezTo>
                    <a:pt x="84" y="20"/>
                    <a:pt x="82" y="19"/>
                    <a:pt x="81" y="19"/>
                  </a:cubicBezTo>
                  <a:cubicBezTo>
                    <a:pt x="81" y="19"/>
                    <a:pt x="81" y="18"/>
                    <a:pt x="80" y="18"/>
                  </a:cubicBezTo>
                  <a:cubicBezTo>
                    <a:pt x="80" y="17"/>
                    <a:pt x="81" y="15"/>
                    <a:pt x="81" y="15"/>
                  </a:cubicBezTo>
                  <a:cubicBezTo>
                    <a:pt x="81" y="14"/>
                    <a:pt x="80" y="14"/>
                    <a:pt x="80" y="14"/>
                  </a:cubicBezTo>
                  <a:cubicBezTo>
                    <a:pt x="80" y="14"/>
                    <a:pt x="80" y="13"/>
                    <a:pt x="80" y="13"/>
                  </a:cubicBezTo>
                  <a:cubicBezTo>
                    <a:pt x="80" y="12"/>
                    <a:pt x="80" y="12"/>
                    <a:pt x="80" y="12"/>
                  </a:cubicBezTo>
                  <a:cubicBezTo>
                    <a:pt x="76" y="13"/>
                    <a:pt x="72" y="15"/>
                    <a:pt x="72" y="15"/>
                  </a:cubicBezTo>
                  <a:cubicBezTo>
                    <a:pt x="71" y="15"/>
                    <a:pt x="70" y="15"/>
                    <a:pt x="70" y="15"/>
                  </a:cubicBezTo>
                  <a:cubicBezTo>
                    <a:pt x="70" y="15"/>
                    <a:pt x="67" y="14"/>
                    <a:pt x="66" y="14"/>
                  </a:cubicBezTo>
                  <a:cubicBezTo>
                    <a:pt x="66" y="14"/>
                    <a:pt x="64" y="14"/>
                    <a:pt x="63" y="14"/>
                  </a:cubicBezTo>
                  <a:cubicBezTo>
                    <a:pt x="63" y="14"/>
                    <a:pt x="61" y="13"/>
                    <a:pt x="60" y="12"/>
                  </a:cubicBezTo>
                  <a:cubicBezTo>
                    <a:pt x="60" y="12"/>
                    <a:pt x="58" y="11"/>
                    <a:pt x="57" y="11"/>
                  </a:cubicBezTo>
                  <a:cubicBezTo>
                    <a:pt x="56" y="11"/>
                    <a:pt x="51" y="6"/>
                    <a:pt x="51" y="6"/>
                  </a:cubicBezTo>
                  <a:cubicBezTo>
                    <a:pt x="51" y="6"/>
                    <a:pt x="50" y="5"/>
                    <a:pt x="50" y="4"/>
                  </a:cubicBezTo>
                  <a:cubicBezTo>
                    <a:pt x="50" y="4"/>
                    <a:pt x="50" y="4"/>
                    <a:pt x="50" y="4"/>
                  </a:cubicBezTo>
                  <a:cubicBezTo>
                    <a:pt x="50" y="4"/>
                    <a:pt x="49" y="3"/>
                    <a:pt x="48" y="2"/>
                  </a:cubicBezTo>
                  <a:cubicBezTo>
                    <a:pt x="47" y="2"/>
                    <a:pt x="46" y="2"/>
                    <a:pt x="46"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0" name="Freeform 1081">
              <a:extLst>
                <a:ext uri="{FF2B5EF4-FFF2-40B4-BE49-F238E27FC236}">
                  <a16:creationId xmlns:a16="http://schemas.microsoft.com/office/drawing/2014/main" id="{794C9488-922F-4993-BBCA-87A960CB0E6F}"/>
                </a:ext>
              </a:extLst>
            </p:cNvPr>
            <p:cNvSpPr>
              <a:spLocks/>
            </p:cNvSpPr>
            <p:nvPr/>
          </p:nvSpPr>
          <p:spPr bwMode="auto">
            <a:xfrm>
              <a:off x="3798" y="1915"/>
              <a:ext cx="3" cy="7"/>
            </a:xfrm>
            <a:custGeom>
              <a:avLst/>
              <a:gdLst>
                <a:gd name="T0" fmla="*/ 1 w 2"/>
                <a:gd name="T1" fmla="*/ 2 h 5"/>
                <a:gd name="T2" fmla="*/ 2 w 2"/>
                <a:gd name="T3" fmla="*/ 3 h 5"/>
                <a:gd name="T4" fmla="*/ 1 w 2"/>
                <a:gd name="T5" fmla="*/ 2 h 5"/>
              </a:gdLst>
              <a:ahLst/>
              <a:cxnLst>
                <a:cxn ang="0">
                  <a:pos x="T0" y="T1"/>
                </a:cxn>
                <a:cxn ang="0">
                  <a:pos x="T2" y="T3"/>
                </a:cxn>
                <a:cxn ang="0">
                  <a:pos x="T4" y="T5"/>
                </a:cxn>
              </a:cxnLst>
              <a:rect l="0" t="0" r="r" b="b"/>
              <a:pathLst>
                <a:path w="2" h="5">
                  <a:moveTo>
                    <a:pt x="1" y="2"/>
                  </a:moveTo>
                  <a:cubicBezTo>
                    <a:pt x="1" y="2"/>
                    <a:pt x="2" y="5"/>
                    <a:pt x="2" y="3"/>
                  </a:cubicBezTo>
                  <a:cubicBezTo>
                    <a:pt x="2" y="1"/>
                    <a:pt x="0" y="0"/>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1" name="Freeform 1082">
              <a:extLst>
                <a:ext uri="{FF2B5EF4-FFF2-40B4-BE49-F238E27FC236}">
                  <a16:creationId xmlns:a16="http://schemas.microsoft.com/office/drawing/2014/main" id="{CE321C9C-DACF-43CB-AB28-A50A7F0D99A1}"/>
                </a:ext>
              </a:extLst>
            </p:cNvPr>
            <p:cNvSpPr>
              <a:spLocks/>
            </p:cNvSpPr>
            <p:nvPr/>
          </p:nvSpPr>
          <p:spPr bwMode="auto">
            <a:xfrm>
              <a:off x="3671" y="1790"/>
              <a:ext cx="34" cy="59"/>
            </a:xfrm>
            <a:custGeom>
              <a:avLst/>
              <a:gdLst>
                <a:gd name="T0" fmla="*/ 1 w 25"/>
                <a:gd name="T1" fmla="*/ 12 h 43"/>
                <a:gd name="T2" fmla="*/ 3 w 25"/>
                <a:gd name="T3" fmla="*/ 14 h 43"/>
                <a:gd name="T4" fmla="*/ 4 w 25"/>
                <a:gd name="T5" fmla="*/ 21 h 43"/>
                <a:gd name="T6" fmla="*/ 5 w 25"/>
                <a:gd name="T7" fmla="*/ 26 h 43"/>
                <a:gd name="T8" fmla="*/ 5 w 25"/>
                <a:gd name="T9" fmla="*/ 29 h 43"/>
                <a:gd name="T10" fmla="*/ 3 w 25"/>
                <a:gd name="T11" fmla="*/ 37 h 43"/>
                <a:gd name="T12" fmla="*/ 4 w 25"/>
                <a:gd name="T13" fmla="*/ 39 h 43"/>
                <a:gd name="T14" fmla="*/ 7 w 25"/>
                <a:gd name="T15" fmla="*/ 41 h 43"/>
                <a:gd name="T16" fmla="*/ 10 w 25"/>
                <a:gd name="T17" fmla="*/ 42 h 43"/>
                <a:gd name="T18" fmla="*/ 13 w 25"/>
                <a:gd name="T19" fmla="*/ 37 h 43"/>
                <a:gd name="T20" fmla="*/ 14 w 25"/>
                <a:gd name="T21" fmla="*/ 37 h 43"/>
                <a:gd name="T22" fmla="*/ 17 w 25"/>
                <a:gd name="T23" fmla="*/ 36 h 43"/>
                <a:gd name="T24" fmla="*/ 20 w 25"/>
                <a:gd name="T25" fmla="*/ 38 h 43"/>
                <a:gd name="T26" fmla="*/ 22 w 25"/>
                <a:gd name="T27" fmla="*/ 29 h 43"/>
                <a:gd name="T28" fmla="*/ 24 w 25"/>
                <a:gd name="T29" fmla="*/ 16 h 43"/>
                <a:gd name="T30" fmla="*/ 24 w 25"/>
                <a:gd name="T31" fmla="*/ 10 h 43"/>
                <a:gd name="T32" fmla="*/ 21 w 25"/>
                <a:gd name="T33" fmla="*/ 7 h 43"/>
                <a:gd name="T34" fmla="*/ 21 w 25"/>
                <a:gd name="T35" fmla="*/ 3 h 43"/>
                <a:gd name="T36" fmla="*/ 16 w 25"/>
                <a:gd name="T37" fmla="*/ 1 h 43"/>
                <a:gd name="T38" fmla="*/ 8 w 25"/>
                <a:gd name="T39" fmla="*/ 7 h 43"/>
                <a:gd name="T40" fmla="*/ 1 w 25"/>
                <a:gd name="T41" fmla="*/ 6 h 43"/>
                <a:gd name="T42" fmla="*/ 0 w 25"/>
                <a:gd name="T43" fmla="*/ 7 h 43"/>
                <a:gd name="T44" fmla="*/ 0 w 25"/>
                <a:gd name="T45" fmla="*/ 11 h 43"/>
                <a:gd name="T46" fmla="*/ 1 w 25"/>
                <a:gd name="T47" fmla="*/ 1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43">
                  <a:moveTo>
                    <a:pt x="1" y="12"/>
                  </a:moveTo>
                  <a:cubicBezTo>
                    <a:pt x="3" y="12"/>
                    <a:pt x="3" y="13"/>
                    <a:pt x="3" y="14"/>
                  </a:cubicBezTo>
                  <a:cubicBezTo>
                    <a:pt x="4" y="16"/>
                    <a:pt x="4" y="19"/>
                    <a:pt x="4" y="21"/>
                  </a:cubicBezTo>
                  <a:cubicBezTo>
                    <a:pt x="3" y="23"/>
                    <a:pt x="4" y="25"/>
                    <a:pt x="5" y="26"/>
                  </a:cubicBezTo>
                  <a:cubicBezTo>
                    <a:pt x="6" y="27"/>
                    <a:pt x="6" y="27"/>
                    <a:pt x="5" y="29"/>
                  </a:cubicBezTo>
                  <a:cubicBezTo>
                    <a:pt x="4" y="31"/>
                    <a:pt x="4" y="35"/>
                    <a:pt x="3" y="37"/>
                  </a:cubicBezTo>
                  <a:cubicBezTo>
                    <a:pt x="3" y="38"/>
                    <a:pt x="3" y="39"/>
                    <a:pt x="4" y="39"/>
                  </a:cubicBezTo>
                  <a:cubicBezTo>
                    <a:pt x="6" y="39"/>
                    <a:pt x="6" y="40"/>
                    <a:pt x="7" y="41"/>
                  </a:cubicBezTo>
                  <a:cubicBezTo>
                    <a:pt x="8" y="43"/>
                    <a:pt x="8" y="43"/>
                    <a:pt x="10" y="42"/>
                  </a:cubicBezTo>
                  <a:cubicBezTo>
                    <a:pt x="12" y="41"/>
                    <a:pt x="13" y="38"/>
                    <a:pt x="13" y="37"/>
                  </a:cubicBezTo>
                  <a:cubicBezTo>
                    <a:pt x="13" y="37"/>
                    <a:pt x="14" y="36"/>
                    <a:pt x="14" y="37"/>
                  </a:cubicBezTo>
                  <a:cubicBezTo>
                    <a:pt x="15" y="37"/>
                    <a:pt x="16" y="37"/>
                    <a:pt x="17" y="36"/>
                  </a:cubicBezTo>
                  <a:cubicBezTo>
                    <a:pt x="17" y="36"/>
                    <a:pt x="19" y="37"/>
                    <a:pt x="20" y="38"/>
                  </a:cubicBezTo>
                  <a:cubicBezTo>
                    <a:pt x="21" y="39"/>
                    <a:pt x="22" y="31"/>
                    <a:pt x="22" y="29"/>
                  </a:cubicBezTo>
                  <a:cubicBezTo>
                    <a:pt x="23" y="26"/>
                    <a:pt x="24" y="18"/>
                    <a:pt x="24" y="16"/>
                  </a:cubicBezTo>
                  <a:cubicBezTo>
                    <a:pt x="25" y="14"/>
                    <a:pt x="24" y="11"/>
                    <a:pt x="24" y="10"/>
                  </a:cubicBezTo>
                  <a:cubicBezTo>
                    <a:pt x="24" y="9"/>
                    <a:pt x="23" y="7"/>
                    <a:pt x="21" y="7"/>
                  </a:cubicBezTo>
                  <a:cubicBezTo>
                    <a:pt x="19" y="7"/>
                    <a:pt x="20" y="4"/>
                    <a:pt x="21" y="3"/>
                  </a:cubicBezTo>
                  <a:cubicBezTo>
                    <a:pt x="21" y="2"/>
                    <a:pt x="17" y="2"/>
                    <a:pt x="16" y="1"/>
                  </a:cubicBezTo>
                  <a:cubicBezTo>
                    <a:pt x="15" y="0"/>
                    <a:pt x="9" y="5"/>
                    <a:pt x="8" y="7"/>
                  </a:cubicBezTo>
                  <a:cubicBezTo>
                    <a:pt x="6" y="9"/>
                    <a:pt x="3" y="8"/>
                    <a:pt x="1" y="6"/>
                  </a:cubicBezTo>
                  <a:cubicBezTo>
                    <a:pt x="0" y="4"/>
                    <a:pt x="0" y="7"/>
                    <a:pt x="0" y="7"/>
                  </a:cubicBezTo>
                  <a:cubicBezTo>
                    <a:pt x="0" y="7"/>
                    <a:pt x="0" y="9"/>
                    <a:pt x="0" y="11"/>
                  </a:cubicBezTo>
                  <a:cubicBezTo>
                    <a:pt x="0" y="12"/>
                    <a:pt x="0" y="12"/>
                    <a:pt x="1"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2" name="Freeform 1083">
              <a:extLst>
                <a:ext uri="{FF2B5EF4-FFF2-40B4-BE49-F238E27FC236}">
                  <a16:creationId xmlns:a16="http://schemas.microsoft.com/office/drawing/2014/main" id="{4C5900A1-D2AE-487B-9B7A-ABB8F39DDD6F}"/>
                </a:ext>
              </a:extLst>
            </p:cNvPr>
            <p:cNvSpPr>
              <a:spLocks/>
            </p:cNvSpPr>
            <p:nvPr/>
          </p:nvSpPr>
          <p:spPr bwMode="auto">
            <a:xfrm>
              <a:off x="3709" y="1752"/>
              <a:ext cx="9" cy="4"/>
            </a:xfrm>
            <a:custGeom>
              <a:avLst/>
              <a:gdLst>
                <a:gd name="T0" fmla="*/ 6 w 6"/>
                <a:gd name="T1" fmla="*/ 1 h 3"/>
                <a:gd name="T2" fmla="*/ 4 w 6"/>
                <a:gd name="T3" fmla="*/ 0 h 3"/>
                <a:gd name="T4" fmla="*/ 5 w 6"/>
                <a:gd name="T5" fmla="*/ 2 h 3"/>
                <a:gd name="T6" fmla="*/ 6 w 6"/>
                <a:gd name="T7" fmla="*/ 1 h 3"/>
              </a:gdLst>
              <a:ahLst/>
              <a:cxnLst>
                <a:cxn ang="0">
                  <a:pos x="T0" y="T1"/>
                </a:cxn>
                <a:cxn ang="0">
                  <a:pos x="T2" y="T3"/>
                </a:cxn>
                <a:cxn ang="0">
                  <a:pos x="T4" y="T5"/>
                </a:cxn>
                <a:cxn ang="0">
                  <a:pos x="T6" y="T7"/>
                </a:cxn>
              </a:cxnLst>
              <a:rect l="0" t="0" r="r" b="b"/>
              <a:pathLst>
                <a:path w="6" h="3">
                  <a:moveTo>
                    <a:pt x="6" y="1"/>
                  </a:moveTo>
                  <a:cubicBezTo>
                    <a:pt x="6" y="0"/>
                    <a:pt x="6" y="0"/>
                    <a:pt x="4" y="0"/>
                  </a:cubicBezTo>
                  <a:cubicBezTo>
                    <a:pt x="3" y="1"/>
                    <a:pt x="0" y="1"/>
                    <a:pt x="5" y="2"/>
                  </a:cubicBezTo>
                  <a:cubicBezTo>
                    <a:pt x="5" y="2"/>
                    <a:pt x="6" y="3"/>
                    <a:pt x="6"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3" name="Freeform 1084">
              <a:extLst>
                <a:ext uri="{FF2B5EF4-FFF2-40B4-BE49-F238E27FC236}">
                  <a16:creationId xmlns:a16="http://schemas.microsoft.com/office/drawing/2014/main" id="{C0FB56A0-D401-41F3-A374-9AE8DDC0AD77}"/>
                </a:ext>
              </a:extLst>
            </p:cNvPr>
            <p:cNvSpPr>
              <a:spLocks/>
            </p:cNvSpPr>
            <p:nvPr/>
          </p:nvSpPr>
          <p:spPr bwMode="auto">
            <a:xfrm>
              <a:off x="3756" y="1859"/>
              <a:ext cx="72" cy="42"/>
            </a:xfrm>
            <a:custGeom>
              <a:avLst/>
              <a:gdLst>
                <a:gd name="T0" fmla="*/ 40 w 52"/>
                <a:gd name="T1" fmla="*/ 5 h 31"/>
                <a:gd name="T2" fmla="*/ 30 w 52"/>
                <a:gd name="T3" fmla="*/ 7 h 31"/>
                <a:gd name="T4" fmla="*/ 15 w 52"/>
                <a:gd name="T5" fmla="*/ 4 h 31"/>
                <a:gd name="T6" fmla="*/ 8 w 52"/>
                <a:gd name="T7" fmla="*/ 6 h 31"/>
                <a:gd name="T8" fmla="*/ 6 w 52"/>
                <a:gd name="T9" fmla="*/ 4 h 31"/>
                <a:gd name="T10" fmla="*/ 5 w 52"/>
                <a:gd name="T11" fmla="*/ 5 h 31"/>
                <a:gd name="T12" fmla="*/ 3 w 52"/>
                <a:gd name="T13" fmla="*/ 12 h 31"/>
                <a:gd name="T14" fmla="*/ 7 w 52"/>
                <a:gd name="T15" fmla="*/ 15 h 31"/>
                <a:gd name="T16" fmla="*/ 18 w 52"/>
                <a:gd name="T17" fmla="*/ 19 h 31"/>
                <a:gd name="T18" fmla="*/ 31 w 52"/>
                <a:gd name="T19" fmla="*/ 27 h 31"/>
                <a:gd name="T20" fmla="*/ 39 w 52"/>
                <a:gd name="T21" fmla="*/ 29 h 31"/>
                <a:gd name="T22" fmla="*/ 42 w 52"/>
                <a:gd name="T23" fmla="*/ 29 h 31"/>
                <a:gd name="T24" fmla="*/ 44 w 52"/>
                <a:gd name="T25" fmla="*/ 24 h 31"/>
                <a:gd name="T26" fmla="*/ 41 w 52"/>
                <a:gd name="T27" fmla="*/ 18 h 31"/>
                <a:gd name="T28" fmla="*/ 47 w 52"/>
                <a:gd name="T29" fmla="*/ 4 h 31"/>
                <a:gd name="T30" fmla="*/ 40 w 52"/>
                <a:gd name="T31"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31">
                  <a:moveTo>
                    <a:pt x="40" y="5"/>
                  </a:moveTo>
                  <a:cubicBezTo>
                    <a:pt x="37" y="5"/>
                    <a:pt x="32" y="7"/>
                    <a:pt x="30" y="7"/>
                  </a:cubicBezTo>
                  <a:cubicBezTo>
                    <a:pt x="28" y="7"/>
                    <a:pt x="16" y="6"/>
                    <a:pt x="15" y="4"/>
                  </a:cubicBezTo>
                  <a:cubicBezTo>
                    <a:pt x="14" y="2"/>
                    <a:pt x="10" y="6"/>
                    <a:pt x="8" y="6"/>
                  </a:cubicBezTo>
                  <a:cubicBezTo>
                    <a:pt x="7" y="6"/>
                    <a:pt x="7" y="5"/>
                    <a:pt x="6" y="4"/>
                  </a:cubicBezTo>
                  <a:cubicBezTo>
                    <a:pt x="6" y="4"/>
                    <a:pt x="5" y="5"/>
                    <a:pt x="5" y="5"/>
                  </a:cubicBezTo>
                  <a:cubicBezTo>
                    <a:pt x="0" y="10"/>
                    <a:pt x="2" y="10"/>
                    <a:pt x="3" y="12"/>
                  </a:cubicBezTo>
                  <a:cubicBezTo>
                    <a:pt x="3" y="14"/>
                    <a:pt x="5" y="15"/>
                    <a:pt x="7" y="15"/>
                  </a:cubicBezTo>
                  <a:cubicBezTo>
                    <a:pt x="9" y="14"/>
                    <a:pt x="15" y="18"/>
                    <a:pt x="18" y="19"/>
                  </a:cubicBezTo>
                  <a:cubicBezTo>
                    <a:pt x="21" y="20"/>
                    <a:pt x="29" y="24"/>
                    <a:pt x="31" y="27"/>
                  </a:cubicBezTo>
                  <a:cubicBezTo>
                    <a:pt x="33" y="30"/>
                    <a:pt x="38" y="29"/>
                    <a:pt x="39" y="29"/>
                  </a:cubicBezTo>
                  <a:cubicBezTo>
                    <a:pt x="40" y="30"/>
                    <a:pt x="41" y="31"/>
                    <a:pt x="42" y="29"/>
                  </a:cubicBezTo>
                  <a:cubicBezTo>
                    <a:pt x="42" y="27"/>
                    <a:pt x="43" y="25"/>
                    <a:pt x="44" y="24"/>
                  </a:cubicBezTo>
                  <a:cubicBezTo>
                    <a:pt x="45" y="24"/>
                    <a:pt x="42" y="20"/>
                    <a:pt x="41" y="18"/>
                  </a:cubicBezTo>
                  <a:cubicBezTo>
                    <a:pt x="40" y="17"/>
                    <a:pt x="43" y="9"/>
                    <a:pt x="47" y="4"/>
                  </a:cubicBezTo>
                  <a:cubicBezTo>
                    <a:pt x="52" y="0"/>
                    <a:pt x="44" y="4"/>
                    <a:pt x="40"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4" name="Freeform 1085">
              <a:extLst>
                <a:ext uri="{FF2B5EF4-FFF2-40B4-BE49-F238E27FC236}">
                  <a16:creationId xmlns:a16="http://schemas.microsoft.com/office/drawing/2014/main" id="{2245461C-BFC7-4326-B22B-7A6507277052}"/>
                </a:ext>
              </a:extLst>
            </p:cNvPr>
            <p:cNvSpPr>
              <a:spLocks/>
            </p:cNvSpPr>
            <p:nvPr/>
          </p:nvSpPr>
          <p:spPr bwMode="auto">
            <a:xfrm>
              <a:off x="3639" y="1645"/>
              <a:ext cx="246" cy="229"/>
            </a:xfrm>
            <a:custGeom>
              <a:avLst/>
              <a:gdLst>
                <a:gd name="T0" fmla="*/ 3 w 178"/>
                <a:gd name="T1" fmla="*/ 25 h 167"/>
                <a:gd name="T2" fmla="*/ 8 w 178"/>
                <a:gd name="T3" fmla="*/ 32 h 167"/>
                <a:gd name="T4" fmla="*/ 1 w 178"/>
                <a:gd name="T5" fmla="*/ 36 h 167"/>
                <a:gd name="T6" fmla="*/ 5 w 178"/>
                <a:gd name="T7" fmla="*/ 45 h 167"/>
                <a:gd name="T8" fmla="*/ 4 w 178"/>
                <a:gd name="T9" fmla="*/ 51 h 167"/>
                <a:gd name="T10" fmla="*/ 16 w 178"/>
                <a:gd name="T11" fmla="*/ 56 h 167"/>
                <a:gd name="T12" fmla="*/ 17 w 178"/>
                <a:gd name="T13" fmla="*/ 60 h 167"/>
                <a:gd name="T14" fmla="*/ 33 w 178"/>
                <a:gd name="T15" fmla="*/ 50 h 167"/>
                <a:gd name="T16" fmla="*/ 57 w 178"/>
                <a:gd name="T17" fmla="*/ 71 h 167"/>
                <a:gd name="T18" fmla="*/ 63 w 178"/>
                <a:gd name="T19" fmla="*/ 78 h 167"/>
                <a:gd name="T20" fmla="*/ 68 w 178"/>
                <a:gd name="T21" fmla="*/ 86 h 167"/>
                <a:gd name="T22" fmla="*/ 95 w 178"/>
                <a:gd name="T23" fmla="*/ 106 h 167"/>
                <a:gd name="T24" fmla="*/ 115 w 178"/>
                <a:gd name="T25" fmla="*/ 115 h 167"/>
                <a:gd name="T26" fmla="*/ 120 w 178"/>
                <a:gd name="T27" fmla="*/ 117 h 167"/>
                <a:gd name="T28" fmla="*/ 125 w 178"/>
                <a:gd name="T29" fmla="*/ 125 h 167"/>
                <a:gd name="T30" fmla="*/ 142 w 178"/>
                <a:gd name="T31" fmla="*/ 147 h 167"/>
                <a:gd name="T32" fmla="*/ 137 w 178"/>
                <a:gd name="T33" fmla="*/ 156 h 167"/>
                <a:gd name="T34" fmla="*/ 147 w 178"/>
                <a:gd name="T35" fmla="*/ 157 h 167"/>
                <a:gd name="T36" fmla="*/ 155 w 178"/>
                <a:gd name="T37" fmla="*/ 147 h 167"/>
                <a:gd name="T38" fmla="*/ 153 w 178"/>
                <a:gd name="T39" fmla="*/ 137 h 167"/>
                <a:gd name="T40" fmla="*/ 157 w 178"/>
                <a:gd name="T41" fmla="*/ 119 h 167"/>
                <a:gd name="T42" fmla="*/ 167 w 178"/>
                <a:gd name="T43" fmla="*/ 125 h 167"/>
                <a:gd name="T44" fmla="*/ 175 w 178"/>
                <a:gd name="T45" fmla="*/ 124 h 167"/>
                <a:gd name="T46" fmla="*/ 153 w 178"/>
                <a:gd name="T47" fmla="*/ 109 h 167"/>
                <a:gd name="T48" fmla="*/ 142 w 178"/>
                <a:gd name="T49" fmla="*/ 96 h 167"/>
                <a:gd name="T50" fmla="*/ 107 w 178"/>
                <a:gd name="T51" fmla="*/ 74 h 167"/>
                <a:gd name="T52" fmla="*/ 85 w 178"/>
                <a:gd name="T53" fmla="*/ 42 h 167"/>
                <a:gd name="T54" fmla="*/ 83 w 178"/>
                <a:gd name="T55" fmla="*/ 32 h 167"/>
                <a:gd name="T56" fmla="*/ 97 w 178"/>
                <a:gd name="T57" fmla="*/ 26 h 167"/>
                <a:gd name="T58" fmla="*/ 105 w 178"/>
                <a:gd name="T59" fmla="*/ 26 h 167"/>
                <a:gd name="T60" fmla="*/ 107 w 178"/>
                <a:gd name="T61" fmla="*/ 26 h 167"/>
                <a:gd name="T62" fmla="*/ 102 w 178"/>
                <a:gd name="T63" fmla="*/ 20 h 167"/>
                <a:gd name="T64" fmla="*/ 104 w 178"/>
                <a:gd name="T65" fmla="*/ 17 h 167"/>
                <a:gd name="T66" fmla="*/ 104 w 178"/>
                <a:gd name="T67" fmla="*/ 13 h 167"/>
                <a:gd name="T68" fmla="*/ 93 w 178"/>
                <a:gd name="T69" fmla="*/ 9 h 167"/>
                <a:gd name="T70" fmla="*/ 86 w 178"/>
                <a:gd name="T71" fmla="*/ 7 h 167"/>
                <a:gd name="T72" fmla="*/ 82 w 178"/>
                <a:gd name="T73" fmla="*/ 0 h 167"/>
                <a:gd name="T74" fmla="*/ 67 w 178"/>
                <a:gd name="T75" fmla="*/ 3 h 167"/>
                <a:gd name="T76" fmla="*/ 58 w 178"/>
                <a:gd name="T77" fmla="*/ 5 h 167"/>
                <a:gd name="T78" fmla="*/ 56 w 178"/>
                <a:gd name="T79" fmla="*/ 10 h 167"/>
                <a:gd name="T80" fmla="*/ 51 w 178"/>
                <a:gd name="T81" fmla="*/ 11 h 167"/>
                <a:gd name="T82" fmla="*/ 52 w 178"/>
                <a:gd name="T83" fmla="*/ 15 h 167"/>
                <a:gd name="T84" fmla="*/ 40 w 178"/>
                <a:gd name="T85" fmla="*/ 11 h 167"/>
                <a:gd name="T86" fmla="*/ 39 w 178"/>
                <a:gd name="T87" fmla="*/ 16 h 167"/>
                <a:gd name="T88" fmla="*/ 36 w 178"/>
                <a:gd name="T89" fmla="*/ 21 h 167"/>
                <a:gd name="T90" fmla="*/ 34 w 178"/>
                <a:gd name="T91" fmla="*/ 22 h 167"/>
                <a:gd name="T92" fmla="*/ 31 w 178"/>
                <a:gd name="T93" fmla="*/ 18 h 167"/>
                <a:gd name="T94" fmla="*/ 27 w 178"/>
                <a:gd name="T95" fmla="*/ 13 h 167"/>
                <a:gd name="T96" fmla="*/ 24 w 178"/>
                <a:gd name="T97" fmla="*/ 14 h 167"/>
                <a:gd name="T98" fmla="*/ 22 w 178"/>
                <a:gd name="T99" fmla="*/ 18 h 167"/>
                <a:gd name="T100" fmla="*/ 18 w 178"/>
                <a:gd name="T101" fmla="*/ 22 h 167"/>
                <a:gd name="T102" fmla="*/ 12 w 178"/>
                <a:gd name="T103" fmla="*/ 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8" h="167">
                  <a:moveTo>
                    <a:pt x="6" y="22"/>
                  </a:moveTo>
                  <a:cubicBezTo>
                    <a:pt x="5" y="22"/>
                    <a:pt x="4" y="23"/>
                    <a:pt x="3" y="24"/>
                  </a:cubicBezTo>
                  <a:cubicBezTo>
                    <a:pt x="2" y="25"/>
                    <a:pt x="3" y="25"/>
                    <a:pt x="3" y="25"/>
                  </a:cubicBezTo>
                  <a:cubicBezTo>
                    <a:pt x="3" y="25"/>
                    <a:pt x="6" y="29"/>
                    <a:pt x="6" y="29"/>
                  </a:cubicBezTo>
                  <a:cubicBezTo>
                    <a:pt x="6" y="30"/>
                    <a:pt x="7" y="30"/>
                    <a:pt x="7" y="31"/>
                  </a:cubicBezTo>
                  <a:cubicBezTo>
                    <a:pt x="8" y="31"/>
                    <a:pt x="8" y="32"/>
                    <a:pt x="8" y="32"/>
                  </a:cubicBezTo>
                  <a:cubicBezTo>
                    <a:pt x="8" y="33"/>
                    <a:pt x="7" y="33"/>
                    <a:pt x="7" y="34"/>
                  </a:cubicBezTo>
                  <a:cubicBezTo>
                    <a:pt x="7" y="34"/>
                    <a:pt x="7" y="34"/>
                    <a:pt x="7" y="34"/>
                  </a:cubicBezTo>
                  <a:cubicBezTo>
                    <a:pt x="7" y="34"/>
                    <a:pt x="2" y="36"/>
                    <a:pt x="1" y="36"/>
                  </a:cubicBezTo>
                  <a:cubicBezTo>
                    <a:pt x="0" y="37"/>
                    <a:pt x="0" y="37"/>
                    <a:pt x="0" y="37"/>
                  </a:cubicBezTo>
                  <a:cubicBezTo>
                    <a:pt x="0" y="37"/>
                    <a:pt x="5" y="43"/>
                    <a:pt x="6" y="44"/>
                  </a:cubicBezTo>
                  <a:cubicBezTo>
                    <a:pt x="7" y="44"/>
                    <a:pt x="6" y="45"/>
                    <a:pt x="5" y="45"/>
                  </a:cubicBezTo>
                  <a:cubicBezTo>
                    <a:pt x="5" y="45"/>
                    <a:pt x="5" y="46"/>
                    <a:pt x="5" y="46"/>
                  </a:cubicBezTo>
                  <a:cubicBezTo>
                    <a:pt x="5" y="46"/>
                    <a:pt x="4" y="49"/>
                    <a:pt x="4" y="50"/>
                  </a:cubicBezTo>
                  <a:cubicBezTo>
                    <a:pt x="4" y="50"/>
                    <a:pt x="4" y="51"/>
                    <a:pt x="4" y="51"/>
                  </a:cubicBezTo>
                  <a:cubicBezTo>
                    <a:pt x="4" y="51"/>
                    <a:pt x="15" y="55"/>
                    <a:pt x="15" y="55"/>
                  </a:cubicBezTo>
                  <a:cubicBezTo>
                    <a:pt x="16" y="55"/>
                    <a:pt x="16" y="56"/>
                    <a:pt x="16" y="56"/>
                  </a:cubicBezTo>
                  <a:cubicBezTo>
                    <a:pt x="16" y="56"/>
                    <a:pt x="16" y="56"/>
                    <a:pt x="16" y="56"/>
                  </a:cubicBezTo>
                  <a:cubicBezTo>
                    <a:pt x="16" y="56"/>
                    <a:pt x="16" y="56"/>
                    <a:pt x="16" y="56"/>
                  </a:cubicBezTo>
                  <a:cubicBezTo>
                    <a:pt x="16" y="56"/>
                    <a:pt x="14" y="59"/>
                    <a:pt x="14" y="61"/>
                  </a:cubicBezTo>
                  <a:cubicBezTo>
                    <a:pt x="15" y="61"/>
                    <a:pt x="16" y="60"/>
                    <a:pt x="17" y="60"/>
                  </a:cubicBezTo>
                  <a:cubicBezTo>
                    <a:pt x="20" y="60"/>
                    <a:pt x="22" y="59"/>
                    <a:pt x="24" y="57"/>
                  </a:cubicBezTo>
                  <a:cubicBezTo>
                    <a:pt x="26" y="54"/>
                    <a:pt x="29" y="51"/>
                    <a:pt x="29" y="51"/>
                  </a:cubicBezTo>
                  <a:cubicBezTo>
                    <a:pt x="29" y="51"/>
                    <a:pt x="29" y="50"/>
                    <a:pt x="33" y="50"/>
                  </a:cubicBezTo>
                  <a:cubicBezTo>
                    <a:pt x="36" y="51"/>
                    <a:pt x="47" y="55"/>
                    <a:pt x="51" y="57"/>
                  </a:cubicBezTo>
                  <a:cubicBezTo>
                    <a:pt x="55" y="59"/>
                    <a:pt x="54" y="61"/>
                    <a:pt x="54" y="63"/>
                  </a:cubicBezTo>
                  <a:cubicBezTo>
                    <a:pt x="55" y="65"/>
                    <a:pt x="56" y="70"/>
                    <a:pt x="57" y="71"/>
                  </a:cubicBezTo>
                  <a:cubicBezTo>
                    <a:pt x="58" y="73"/>
                    <a:pt x="58" y="74"/>
                    <a:pt x="58" y="74"/>
                  </a:cubicBezTo>
                  <a:cubicBezTo>
                    <a:pt x="58" y="75"/>
                    <a:pt x="57" y="76"/>
                    <a:pt x="58" y="76"/>
                  </a:cubicBezTo>
                  <a:cubicBezTo>
                    <a:pt x="60" y="76"/>
                    <a:pt x="61" y="76"/>
                    <a:pt x="63" y="78"/>
                  </a:cubicBezTo>
                  <a:cubicBezTo>
                    <a:pt x="64" y="79"/>
                    <a:pt x="66" y="82"/>
                    <a:pt x="67" y="83"/>
                  </a:cubicBezTo>
                  <a:cubicBezTo>
                    <a:pt x="68" y="85"/>
                    <a:pt x="68" y="86"/>
                    <a:pt x="67" y="85"/>
                  </a:cubicBezTo>
                  <a:cubicBezTo>
                    <a:pt x="66" y="85"/>
                    <a:pt x="65" y="86"/>
                    <a:pt x="68" y="86"/>
                  </a:cubicBezTo>
                  <a:cubicBezTo>
                    <a:pt x="70" y="86"/>
                    <a:pt x="73" y="87"/>
                    <a:pt x="75" y="89"/>
                  </a:cubicBezTo>
                  <a:cubicBezTo>
                    <a:pt x="77" y="91"/>
                    <a:pt x="92" y="104"/>
                    <a:pt x="93" y="105"/>
                  </a:cubicBezTo>
                  <a:cubicBezTo>
                    <a:pt x="94" y="106"/>
                    <a:pt x="95" y="106"/>
                    <a:pt x="95" y="106"/>
                  </a:cubicBezTo>
                  <a:cubicBezTo>
                    <a:pt x="95" y="107"/>
                    <a:pt x="97" y="107"/>
                    <a:pt x="99" y="107"/>
                  </a:cubicBezTo>
                  <a:cubicBezTo>
                    <a:pt x="101" y="107"/>
                    <a:pt x="105" y="106"/>
                    <a:pt x="108" y="109"/>
                  </a:cubicBezTo>
                  <a:cubicBezTo>
                    <a:pt x="110" y="112"/>
                    <a:pt x="112" y="114"/>
                    <a:pt x="115" y="115"/>
                  </a:cubicBezTo>
                  <a:cubicBezTo>
                    <a:pt x="115" y="115"/>
                    <a:pt x="116" y="115"/>
                    <a:pt x="116" y="116"/>
                  </a:cubicBezTo>
                  <a:cubicBezTo>
                    <a:pt x="115" y="117"/>
                    <a:pt x="114" y="118"/>
                    <a:pt x="116" y="118"/>
                  </a:cubicBezTo>
                  <a:cubicBezTo>
                    <a:pt x="118" y="117"/>
                    <a:pt x="119" y="118"/>
                    <a:pt x="120" y="117"/>
                  </a:cubicBezTo>
                  <a:cubicBezTo>
                    <a:pt x="121" y="117"/>
                    <a:pt x="121" y="116"/>
                    <a:pt x="122" y="118"/>
                  </a:cubicBezTo>
                  <a:cubicBezTo>
                    <a:pt x="123" y="119"/>
                    <a:pt x="124" y="121"/>
                    <a:pt x="124" y="123"/>
                  </a:cubicBezTo>
                  <a:cubicBezTo>
                    <a:pt x="124" y="124"/>
                    <a:pt x="124" y="125"/>
                    <a:pt x="125" y="125"/>
                  </a:cubicBezTo>
                  <a:cubicBezTo>
                    <a:pt x="125" y="126"/>
                    <a:pt x="129" y="129"/>
                    <a:pt x="131" y="128"/>
                  </a:cubicBezTo>
                  <a:cubicBezTo>
                    <a:pt x="134" y="128"/>
                    <a:pt x="135" y="127"/>
                    <a:pt x="136" y="131"/>
                  </a:cubicBezTo>
                  <a:cubicBezTo>
                    <a:pt x="138" y="135"/>
                    <a:pt x="140" y="144"/>
                    <a:pt x="142" y="147"/>
                  </a:cubicBezTo>
                  <a:cubicBezTo>
                    <a:pt x="144" y="149"/>
                    <a:pt x="142" y="150"/>
                    <a:pt x="141" y="150"/>
                  </a:cubicBezTo>
                  <a:cubicBezTo>
                    <a:pt x="139" y="151"/>
                    <a:pt x="137" y="151"/>
                    <a:pt x="138" y="153"/>
                  </a:cubicBezTo>
                  <a:cubicBezTo>
                    <a:pt x="139" y="155"/>
                    <a:pt x="137" y="156"/>
                    <a:pt x="137" y="156"/>
                  </a:cubicBezTo>
                  <a:cubicBezTo>
                    <a:pt x="137" y="157"/>
                    <a:pt x="131" y="162"/>
                    <a:pt x="135" y="164"/>
                  </a:cubicBezTo>
                  <a:cubicBezTo>
                    <a:pt x="139" y="167"/>
                    <a:pt x="143" y="162"/>
                    <a:pt x="144" y="160"/>
                  </a:cubicBezTo>
                  <a:cubicBezTo>
                    <a:pt x="145" y="159"/>
                    <a:pt x="146" y="158"/>
                    <a:pt x="147" y="157"/>
                  </a:cubicBezTo>
                  <a:cubicBezTo>
                    <a:pt x="148" y="156"/>
                    <a:pt x="148" y="156"/>
                    <a:pt x="148" y="153"/>
                  </a:cubicBezTo>
                  <a:cubicBezTo>
                    <a:pt x="147" y="151"/>
                    <a:pt x="148" y="149"/>
                    <a:pt x="151" y="148"/>
                  </a:cubicBezTo>
                  <a:cubicBezTo>
                    <a:pt x="154" y="146"/>
                    <a:pt x="155" y="147"/>
                    <a:pt x="155" y="147"/>
                  </a:cubicBezTo>
                  <a:cubicBezTo>
                    <a:pt x="156" y="148"/>
                    <a:pt x="157" y="147"/>
                    <a:pt x="157" y="146"/>
                  </a:cubicBezTo>
                  <a:cubicBezTo>
                    <a:pt x="157" y="144"/>
                    <a:pt x="157" y="142"/>
                    <a:pt x="157" y="141"/>
                  </a:cubicBezTo>
                  <a:cubicBezTo>
                    <a:pt x="156" y="140"/>
                    <a:pt x="155" y="139"/>
                    <a:pt x="153" y="137"/>
                  </a:cubicBezTo>
                  <a:cubicBezTo>
                    <a:pt x="150" y="135"/>
                    <a:pt x="151" y="135"/>
                    <a:pt x="149" y="135"/>
                  </a:cubicBezTo>
                  <a:cubicBezTo>
                    <a:pt x="147" y="135"/>
                    <a:pt x="147" y="133"/>
                    <a:pt x="149" y="127"/>
                  </a:cubicBezTo>
                  <a:cubicBezTo>
                    <a:pt x="151" y="122"/>
                    <a:pt x="155" y="119"/>
                    <a:pt x="157" y="119"/>
                  </a:cubicBezTo>
                  <a:cubicBezTo>
                    <a:pt x="160" y="119"/>
                    <a:pt x="159" y="120"/>
                    <a:pt x="158" y="121"/>
                  </a:cubicBezTo>
                  <a:cubicBezTo>
                    <a:pt x="157" y="121"/>
                    <a:pt x="158" y="121"/>
                    <a:pt x="160" y="121"/>
                  </a:cubicBezTo>
                  <a:cubicBezTo>
                    <a:pt x="161" y="121"/>
                    <a:pt x="166" y="123"/>
                    <a:pt x="167" y="125"/>
                  </a:cubicBezTo>
                  <a:cubicBezTo>
                    <a:pt x="168" y="127"/>
                    <a:pt x="172" y="131"/>
                    <a:pt x="174" y="132"/>
                  </a:cubicBezTo>
                  <a:cubicBezTo>
                    <a:pt x="175" y="132"/>
                    <a:pt x="175" y="131"/>
                    <a:pt x="176" y="129"/>
                  </a:cubicBezTo>
                  <a:cubicBezTo>
                    <a:pt x="176" y="127"/>
                    <a:pt x="178" y="127"/>
                    <a:pt x="175" y="124"/>
                  </a:cubicBezTo>
                  <a:cubicBezTo>
                    <a:pt x="172" y="121"/>
                    <a:pt x="171" y="120"/>
                    <a:pt x="170" y="119"/>
                  </a:cubicBezTo>
                  <a:cubicBezTo>
                    <a:pt x="170" y="119"/>
                    <a:pt x="166" y="116"/>
                    <a:pt x="164" y="115"/>
                  </a:cubicBezTo>
                  <a:cubicBezTo>
                    <a:pt x="163" y="115"/>
                    <a:pt x="159" y="112"/>
                    <a:pt x="153" y="109"/>
                  </a:cubicBezTo>
                  <a:cubicBezTo>
                    <a:pt x="147" y="107"/>
                    <a:pt x="141" y="104"/>
                    <a:pt x="139" y="101"/>
                  </a:cubicBezTo>
                  <a:cubicBezTo>
                    <a:pt x="139" y="101"/>
                    <a:pt x="138" y="100"/>
                    <a:pt x="140" y="99"/>
                  </a:cubicBezTo>
                  <a:cubicBezTo>
                    <a:pt x="142" y="98"/>
                    <a:pt x="143" y="97"/>
                    <a:pt x="142" y="96"/>
                  </a:cubicBezTo>
                  <a:cubicBezTo>
                    <a:pt x="142" y="94"/>
                    <a:pt x="141" y="94"/>
                    <a:pt x="140" y="94"/>
                  </a:cubicBezTo>
                  <a:cubicBezTo>
                    <a:pt x="139" y="95"/>
                    <a:pt x="127" y="95"/>
                    <a:pt x="124" y="93"/>
                  </a:cubicBezTo>
                  <a:cubicBezTo>
                    <a:pt x="121" y="92"/>
                    <a:pt x="109" y="83"/>
                    <a:pt x="107" y="74"/>
                  </a:cubicBezTo>
                  <a:cubicBezTo>
                    <a:pt x="107" y="74"/>
                    <a:pt x="107" y="69"/>
                    <a:pt x="101" y="65"/>
                  </a:cubicBezTo>
                  <a:cubicBezTo>
                    <a:pt x="95" y="61"/>
                    <a:pt x="84" y="55"/>
                    <a:pt x="84" y="46"/>
                  </a:cubicBezTo>
                  <a:cubicBezTo>
                    <a:pt x="84" y="46"/>
                    <a:pt x="84" y="42"/>
                    <a:pt x="85" y="42"/>
                  </a:cubicBezTo>
                  <a:cubicBezTo>
                    <a:pt x="86" y="42"/>
                    <a:pt x="87" y="42"/>
                    <a:pt x="87" y="41"/>
                  </a:cubicBezTo>
                  <a:cubicBezTo>
                    <a:pt x="88" y="40"/>
                    <a:pt x="88" y="38"/>
                    <a:pt x="86" y="37"/>
                  </a:cubicBezTo>
                  <a:cubicBezTo>
                    <a:pt x="84" y="35"/>
                    <a:pt x="82" y="34"/>
                    <a:pt x="83" y="32"/>
                  </a:cubicBezTo>
                  <a:cubicBezTo>
                    <a:pt x="84" y="30"/>
                    <a:pt x="87" y="28"/>
                    <a:pt x="86" y="30"/>
                  </a:cubicBezTo>
                  <a:cubicBezTo>
                    <a:pt x="86" y="32"/>
                    <a:pt x="87" y="30"/>
                    <a:pt x="91" y="29"/>
                  </a:cubicBezTo>
                  <a:cubicBezTo>
                    <a:pt x="94" y="28"/>
                    <a:pt x="97" y="28"/>
                    <a:pt x="97" y="26"/>
                  </a:cubicBezTo>
                  <a:cubicBezTo>
                    <a:pt x="97" y="25"/>
                    <a:pt x="97" y="24"/>
                    <a:pt x="100" y="25"/>
                  </a:cubicBezTo>
                  <a:cubicBezTo>
                    <a:pt x="102" y="26"/>
                    <a:pt x="102" y="25"/>
                    <a:pt x="103" y="25"/>
                  </a:cubicBezTo>
                  <a:cubicBezTo>
                    <a:pt x="104" y="25"/>
                    <a:pt x="104" y="25"/>
                    <a:pt x="105" y="26"/>
                  </a:cubicBezTo>
                  <a:cubicBezTo>
                    <a:pt x="105" y="27"/>
                    <a:pt x="105" y="28"/>
                    <a:pt x="105" y="28"/>
                  </a:cubicBezTo>
                  <a:cubicBezTo>
                    <a:pt x="106" y="28"/>
                    <a:pt x="107" y="28"/>
                    <a:pt x="107" y="28"/>
                  </a:cubicBezTo>
                  <a:cubicBezTo>
                    <a:pt x="108" y="27"/>
                    <a:pt x="108" y="27"/>
                    <a:pt x="107" y="26"/>
                  </a:cubicBezTo>
                  <a:cubicBezTo>
                    <a:pt x="107" y="26"/>
                    <a:pt x="105" y="25"/>
                    <a:pt x="105" y="25"/>
                  </a:cubicBezTo>
                  <a:cubicBezTo>
                    <a:pt x="104" y="24"/>
                    <a:pt x="104" y="23"/>
                    <a:pt x="104" y="22"/>
                  </a:cubicBezTo>
                  <a:cubicBezTo>
                    <a:pt x="104" y="22"/>
                    <a:pt x="103" y="20"/>
                    <a:pt x="102" y="20"/>
                  </a:cubicBezTo>
                  <a:cubicBezTo>
                    <a:pt x="102" y="19"/>
                    <a:pt x="102" y="19"/>
                    <a:pt x="103" y="19"/>
                  </a:cubicBezTo>
                  <a:cubicBezTo>
                    <a:pt x="103" y="19"/>
                    <a:pt x="103" y="18"/>
                    <a:pt x="104" y="18"/>
                  </a:cubicBezTo>
                  <a:cubicBezTo>
                    <a:pt x="104" y="17"/>
                    <a:pt x="104" y="17"/>
                    <a:pt x="104" y="17"/>
                  </a:cubicBezTo>
                  <a:cubicBezTo>
                    <a:pt x="104" y="17"/>
                    <a:pt x="102" y="15"/>
                    <a:pt x="101" y="15"/>
                  </a:cubicBezTo>
                  <a:cubicBezTo>
                    <a:pt x="101" y="15"/>
                    <a:pt x="101" y="14"/>
                    <a:pt x="101" y="14"/>
                  </a:cubicBezTo>
                  <a:cubicBezTo>
                    <a:pt x="101" y="14"/>
                    <a:pt x="103" y="13"/>
                    <a:pt x="104" y="13"/>
                  </a:cubicBezTo>
                  <a:cubicBezTo>
                    <a:pt x="105" y="12"/>
                    <a:pt x="105" y="11"/>
                    <a:pt x="105" y="11"/>
                  </a:cubicBezTo>
                  <a:cubicBezTo>
                    <a:pt x="104" y="11"/>
                    <a:pt x="103" y="10"/>
                    <a:pt x="103" y="10"/>
                  </a:cubicBezTo>
                  <a:cubicBezTo>
                    <a:pt x="102" y="10"/>
                    <a:pt x="94" y="9"/>
                    <a:pt x="93" y="9"/>
                  </a:cubicBezTo>
                  <a:cubicBezTo>
                    <a:pt x="93" y="9"/>
                    <a:pt x="91" y="8"/>
                    <a:pt x="90" y="8"/>
                  </a:cubicBezTo>
                  <a:cubicBezTo>
                    <a:pt x="90" y="8"/>
                    <a:pt x="89" y="8"/>
                    <a:pt x="88" y="8"/>
                  </a:cubicBezTo>
                  <a:cubicBezTo>
                    <a:pt x="87" y="8"/>
                    <a:pt x="87" y="8"/>
                    <a:pt x="86" y="7"/>
                  </a:cubicBezTo>
                  <a:cubicBezTo>
                    <a:pt x="85" y="7"/>
                    <a:pt x="83" y="5"/>
                    <a:pt x="83" y="4"/>
                  </a:cubicBezTo>
                  <a:cubicBezTo>
                    <a:pt x="82" y="2"/>
                    <a:pt x="83" y="1"/>
                    <a:pt x="83" y="1"/>
                  </a:cubicBezTo>
                  <a:cubicBezTo>
                    <a:pt x="83" y="0"/>
                    <a:pt x="83" y="0"/>
                    <a:pt x="82" y="0"/>
                  </a:cubicBezTo>
                  <a:cubicBezTo>
                    <a:pt x="82" y="0"/>
                    <a:pt x="82" y="0"/>
                    <a:pt x="81" y="0"/>
                  </a:cubicBezTo>
                  <a:cubicBezTo>
                    <a:pt x="80" y="1"/>
                    <a:pt x="69" y="2"/>
                    <a:pt x="68" y="2"/>
                  </a:cubicBezTo>
                  <a:cubicBezTo>
                    <a:pt x="67" y="2"/>
                    <a:pt x="67" y="3"/>
                    <a:pt x="67" y="3"/>
                  </a:cubicBezTo>
                  <a:cubicBezTo>
                    <a:pt x="67" y="3"/>
                    <a:pt x="67" y="3"/>
                    <a:pt x="66" y="5"/>
                  </a:cubicBezTo>
                  <a:cubicBezTo>
                    <a:pt x="65" y="6"/>
                    <a:pt x="63" y="5"/>
                    <a:pt x="63" y="5"/>
                  </a:cubicBezTo>
                  <a:cubicBezTo>
                    <a:pt x="62" y="5"/>
                    <a:pt x="59" y="5"/>
                    <a:pt x="58" y="5"/>
                  </a:cubicBezTo>
                  <a:cubicBezTo>
                    <a:pt x="58" y="5"/>
                    <a:pt x="58" y="5"/>
                    <a:pt x="57" y="4"/>
                  </a:cubicBezTo>
                  <a:cubicBezTo>
                    <a:pt x="57" y="6"/>
                    <a:pt x="57" y="9"/>
                    <a:pt x="57" y="9"/>
                  </a:cubicBezTo>
                  <a:cubicBezTo>
                    <a:pt x="57" y="10"/>
                    <a:pt x="56" y="10"/>
                    <a:pt x="56" y="10"/>
                  </a:cubicBezTo>
                  <a:cubicBezTo>
                    <a:pt x="56" y="10"/>
                    <a:pt x="53" y="9"/>
                    <a:pt x="52" y="9"/>
                  </a:cubicBezTo>
                  <a:cubicBezTo>
                    <a:pt x="52" y="9"/>
                    <a:pt x="51" y="10"/>
                    <a:pt x="51" y="10"/>
                  </a:cubicBezTo>
                  <a:cubicBezTo>
                    <a:pt x="51" y="10"/>
                    <a:pt x="51" y="10"/>
                    <a:pt x="51" y="11"/>
                  </a:cubicBezTo>
                  <a:cubicBezTo>
                    <a:pt x="50" y="11"/>
                    <a:pt x="51" y="12"/>
                    <a:pt x="52" y="13"/>
                  </a:cubicBezTo>
                  <a:cubicBezTo>
                    <a:pt x="52" y="13"/>
                    <a:pt x="52" y="13"/>
                    <a:pt x="52" y="14"/>
                  </a:cubicBezTo>
                  <a:cubicBezTo>
                    <a:pt x="52" y="14"/>
                    <a:pt x="52" y="14"/>
                    <a:pt x="52" y="15"/>
                  </a:cubicBezTo>
                  <a:cubicBezTo>
                    <a:pt x="53" y="16"/>
                    <a:pt x="52" y="16"/>
                    <a:pt x="51" y="16"/>
                  </a:cubicBezTo>
                  <a:cubicBezTo>
                    <a:pt x="50" y="16"/>
                    <a:pt x="44" y="14"/>
                    <a:pt x="43" y="13"/>
                  </a:cubicBezTo>
                  <a:cubicBezTo>
                    <a:pt x="43" y="13"/>
                    <a:pt x="41" y="12"/>
                    <a:pt x="40" y="11"/>
                  </a:cubicBezTo>
                  <a:cubicBezTo>
                    <a:pt x="40" y="11"/>
                    <a:pt x="39" y="12"/>
                    <a:pt x="39" y="12"/>
                  </a:cubicBezTo>
                  <a:cubicBezTo>
                    <a:pt x="39" y="12"/>
                    <a:pt x="39" y="14"/>
                    <a:pt x="39" y="15"/>
                  </a:cubicBezTo>
                  <a:cubicBezTo>
                    <a:pt x="39" y="15"/>
                    <a:pt x="39" y="16"/>
                    <a:pt x="39" y="16"/>
                  </a:cubicBezTo>
                  <a:cubicBezTo>
                    <a:pt x="39" y="16"/>
                    <a:pt x="37" y="17"/>
                    <a:pt x="37" y="18"/>
                  </a:cubicBezTo>
                  <a:cubicBezTo>
                    <a:pt x="37" y="18"/>
                    <a:pt x="36" y="19"/>
                    <a:pt x="36" y="19"/>
                  </a:cubicBezTo>
                  <a:cubicBezTo>
                    <a:pt x="36" y="19"/>
                    <a:pt x="36" y="20"/>
                    <a:pt x="36" y="21"/>
                  </a:cubicBezTo>
                  <a:cubicBezTo>
                    <a:pt x="36" y="22"/>
                    <a:pt x="35" y="22"/>
                    <a:pt x="34" y="23"/>
                  </a:cubicBezTo>
                  <a:cubicBezTo>
                    <a:pt x="34" y="24"/>
                    <a:pt x="34" y="23"/>
                    <a:pt x="34" y="23"/>
                  </a:cubicBezTo>
                  <a:cubicBezTo>
                    <a:pt x="34" y="22"/>
                    <a:pt x="34" y="22"/>
                    <a:pt x="34" y="22"/>
                  </a:cubicBezTo>
                  <a:cubicBezTo>
                    <a:pt x="34" y="22"/>
                    <a:pt x="33" y="20"/>
                    <a:pt x="33" y="19"/>
                  </a:cubicBezTo>
                  <a:cubicBezTo>
                    <a:pt x="33" y="19"/>
                    <a:pt x="32" y="19"/>
                    <a:pt x="32" y="19"/>
                  </a:cubicBezTo>
                  <a:cubicBezTo>
                    <a:pt x="31" y="19"/>
                    <a:pt x="31" y="18"/>
                    <a:pt x="31" y="18"/>
                  </a:cubicBezTo>
                  <a:cubicBezTo>
                    <a:pt x="31" y="18"/>
                    <a:pt x="28" y="16"/>
                    <a:pt x="27" y="16"/>
                  </a:cubicBezTo>
                  <a:cubicBezTo>
                    <a:pt x="27" y="16"/>
                    <a:pt x="27" y="15"/>
                    <a:pt x="27" y="15"/>
                  </a:cubicBezTo>
                  <a:cubicBezTo>
                    <a:pt x="27" y="15"/>
                    <a:pt x="27" y="13"/>
                    <a:pt x="27" y="13"/>
                  </a:cubicBezTo>
                  <a:cubicBezTo>
                    <a:pt x="27" y="12"/>
                    <a:pt x="27" y="12"/>
                    <a:pt x="27" y="12"/>
                  </a:cubicBezTo>
                  <a:cubicBezTo>
                    <a:pt x="26" y="12"/>
                    <a:pt x="26" y="12"/>
                    <a:pt x="26" y="12"/>
                  </a:cubicBezTo>
                  <a:cubicBezTo>
                    <a:pt x="26" y="12"/>
                    <a:pt x="24" y="14"/>
                    <a:pt x="24" y="14"/>
                  </a:cubicBezTo>
                  <a:cubicBezTo>
                    <a:pt x="24" y="14"/>
                    <a:pt x="23" y="15"/>
                    <a:pt x="23" y="15"/>
                  </a:cubicBezTo>
                  <a:cubicBezTo>
                    <a:pt x="23" y="15"/>
                    <a:pt x="23" y="15"/>
                    <a:pt x="23" y="15"/>
                  </a:cubicBezTo>
                  <a:cubicBezTo>
                    <a:pt x="23" y="15"/>
                    <a:pt x="22" y="17"/>
                    <a:pt x="22" y="18"/>
                  </a:cubicBezTo>
                  <a:cubicBezTo>
                    <a:pt x="21" y="18"/>
                    <a:pt x="21" y="19"/>
                    <a:pt x="21" y="19"/>
                  </a:cubicBezTo>
                  <a:cubicBezTo>
                    <a:pt x="21" y="19"/>
                    <a:pt x="19" y="21"/>
                    <a:pt x="19" y="21"/>
                  </a:cubicBezTo>
                  <a:cubicBezTo>
                    <a:pt x="18" y="22"/>
                    <a:pt x="18" y="22"/>
                    <a:pt x="18" y="22"/>
                  </a:cubicBezTo>
                  <a:cubicBezTo>
                    <a:pt x="18" y="22"/>
                    <a:pt x="15" y="21"/>
                    <a:pt x="14" y="21"/>
                  </a:cubicBezTo>
                  <a:cubicBezTo>
                    <a:pt x="14" y="21"/>
                    <a:pt x="14" y="21"/>
                    <a:pt x="13" y="21"/>
                  </a:cubicBezTo>
                  <a:cubicBezTo>
                    <a:pt x="13" y="21"/>
                    <a:pt x="13" y="21"/>
                    <a:pt x="12" y="21"/>
                  </a:cubicBezTo>
                  <a:cubicBezTo>
                    <a:pt x="12" y="21"/>
                    <a:pt x="7" y="22"/>
                    <a:pt x="7" y="22"/>
                  </a:cubicBezTo>
                  <a:cubicBezTo>
                    <a:pt x="6" y="22"/>
                    <a:pt x="6" y="22"/>
                    <a:pt x="6" y="2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5" name="Freeform 1086">
              <a:extLst>
                <a:ext uri="{FF2B5EF4-FFF2-40B4-BE49-F238E27FC236}">
                  <a16:creationId xmlns:a16="http://schemas.microsoft.com/office/drawing/2014/main" id="{37715BF0-488B-4E85-AFFA-D490889FEDBA}"/>
                </a:ext>
              </a:extLst>
            </p:cNvPr>
            <p:cNvSpPr>
              <a:spLocks/>
            </p:cNvSpPr>
            <p:nvPr/>
          </p:nvSpPr>
          <p:spPr bwMode="auto">
            <a:xfrm>
              <a:off x="3476" y="1671"/>
              <a:ext cx="4" cy="6"/>
            </a:xfrm>
            <a:custGeom>
              <a:avLst/>
              <a:gdLst>
                <a:gd name="T0" fmla="*/ 1 w 3"/>
                <a:gd name="T1" fmla="*/ 4 h 5"/>
                <a:gd name="T2" fmla="*/ 1 w 3"/>
                <a:gd name="T3" fmla="*/ 2 h 5"/>
                <a:gd name="T4" fmla="*/ 0 w 3"/>
                <a:gd name="T5" fmla="*/ 2 h 5"/>
                <a:gd name="T6" fmla="*/ 1 w 3"/>
                <a:gd name="T7" fmla="*/ 4 h 5"/>
              </a:gdLst>
              <a:ahLst/>
              <a:cxnLst>
                <a:cxn ang="0">
                  <a:pos x="T0" y="T1"/>
                </a:cxn>
                <a:cxn ang="0">
                  <a:pos x="T2" y="T3"/>
                </a:cxn>
                <a:cxn ang="0">
                  <a:pos x="T4" y="T5"/>
                </a:cxn>
                <a:cxn ang="0">
                  <a:pos x="T6" y="T7"/>
                </a:cxn>
              </a:cxnLst>
              <a:rect l="0" t="0" r="r" b="b"/>
              <a:pathLst>
                <a:path w="3" h="5">
                  <a:moveTo>
                    <a:pt x="1" y="4"/>
                  </a:moveTo>
                  <a:cubicBezTo>
                    <a:pt x="3" y="5"/>
                    <a:pt x="2" y="4"/>
                    <a:pt x="1" y="2"/>
                  </a:cubicBezTo>
                  <a:cubicBezTo>
                    <a:pt x="0" y="0"/>
                    <a:pt x="0" y="2"/>
                    <a:pt x="0" y="2"/>
                  </a:cubicBezTo>
                  <a:cubicBezTo>
                    <a:pt x="0" y="3"/>
                    <a:pt x="0" y="2"/>
                    <a:pt x="1"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6" name="Freeform 1087">
              <a:extLst>
                <a:ext uri="{FF2B5EF4-FFF2-40B4-BE49-F238E27FC236}">
                  <a16:creationId xmlns:a16="http://schemas.microsoft.com/office/drawing/2014/main" id="{934D13DE-883B-45ED-8D34-A2352EBB2E3A}"/>
                </a:ext>
              </a:extLst>
            </p:cNvPr>
            <p:cNvSpPr>
              <a:spLocks/>
            </p:cNvSpPr>
            <p:nvPr/>
          </p:nvSpPr>
          <p:spPr bwMode="auto">
            <a:xfrm>
              <a:off x="3456" y="1645"/>
              <a:ext cx="3" cy="5"/>
            </a:xfrm>
            <a:custGeom>
              <a:avLst/>
              <a:gdLst>
                <a:gd name="T0" fmla="*/ 1 w 2"/>
                <a:gd name="T1" fmla="*/ 2 h 4"/>
                <a:gd name="T2" fmla="*/ 0 w 2"/>
                <a:gd name="T3" fmla="*/ 1 h 4"/>
                <a:gd name="T4" fmla="*/ 1 w 2"/>
                <a:gd name="T5" fmla="*/ 2 h 4"/>
              </a:gdLst>
              <a:ahLst/>
              <a:cxnLst>
                <a:cxn ang="0">
                  <a:pos x="T0" y="T1"/>
                </a:cxn>
                <a:cxn ang="0">
                  <a:pos x="T2" y="T3"/>
                </a:cxn>
                <a:cxn ang="0">
                  <a:pos x="T4" y="T5"/>
                </a:cxn>
              </a:cxnLst>
              <a:rect l="0" t="0" r="r" b="b"/>
              <a:pathLst>
                <a:path w="2" h="4">
                  <a:moveTo>
                    <a:pt x="1" y="2"/>
                  </a:moveTo>
                  <a:cubicBezTo>
                    <a:pt x="1" y="0"/>
                    <a:pt x="0" y="0"/>
                    <a:pt x="0" y="1"/>
                  </a:cubicBezTo>
                  <a:cubicBezTo>
                    <a:pt x="0" y="1"/>
                    <a:pt x="2" y="4"/>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7" name="Freeform 1088">
              <a:extLst>
                <a:ext uri="{FF2B5EF4-FFF2-40B4-BE49-F238E27FC236}">
                  <a16:creationId xmlns:a16="http://schemas.microsoft.com/office/drawing/2014/main" id="{B25E1B48-BB96-4DE3-9175-6CB3C4BCE3DE}"/>
                </a:ext>
              </a:extLst>
            </p:cNvPr>
            <p:cNvSpPr>
              <a:spLocks/>
            </p:cNvSpPr>
            <p:nvPr/>
          </p:nvSpPr>
          <p:spPr bwMode="auto">
            <a:xfrm>
              <a:off x="3679" y="1746"/>
              <a:ext cx="21" cy="44"/>
            </a:xfrm>
            <a:custGeom>
              <a:avLst/>
              <a:gdLst>
                <a:gd name="T0" fmla="*/ 11 w 15"/>
                <a:gd name="T1" fmla="*/ 6 h 32"/>
                <a:gd name="T2" fmla="*/ 5 w 15"/>
                <a:gd name="T3" fmla="*/ 8 h 32"/>
                <a:gd name="T4" fmla="*/ 0 w 15"/>
                <a:gd name="T5" fmla="*/ 14 h 32"/>
                <a:gd name="T6" fmla="*/ 1 w 15"/>
                <a:gd name="T7" fmla="*/ 18 h 32"/>
                <a:gd name="T8" fmla="*/ 1 w 15"/>
                <a:gd name="T9" fmla="*/ 20 h 32"/>
                <a:gd name="T10" fmla="*/ 3 w 15"/>
                <a:gd name="T11" fmla="*/ 22 h 32"/>
                <a:gd name="T12" fmla="*/ 2 w 15"/>
                <a:gd name="T13" fmla="*/ 24 h 32"/>
                <a:gd name="T14" fmla="*/ 4 w 15"/>
                <a:gd name="T15" fmla="*/ 25 h 32"/>
                <a:gd name="T16" fmla="*/ 5 w 15"/>
                <a:gd name="T17" fmla="*/ 28 h 32"/>
                <a:gd name="T18" fmla="*/ 10 w 15"/>
                <a:gd name="T19" fmla="*/ 29 h 32"/>
                <a:gd name="T20" fmla="*/ 14 w 15"/>
                <a:gd name="T21" fmla="*/ 16 h 32"/>
                <a:gd name="T22" fmla="*/ 15 w 15"/>
                <a:gd name="T23" fmla="*/ 10 h 32"/>
                <a:gd name="T24" fmla="*/ 14 w 15"/>
                <a:gd name="T25" fmla="*/ 4 h 32"/>
                <a:gd name="T26" fmla="*/ 13 w 15"/>
                <a:gd name="T27" fmla="*/ 2 h 32"/>
                <a:gd name="T28" fmla="*/ 12 w 15"/>
                <a:gd name="T29" fmla="*/ 2 h 32"/>
                <a:gd name="T30" fmla="*/ 11 w 15"/>
                <a:gd name="T31"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32">
                  <a:moveTo>
                    <a:pt x="11" y="6"/>
                  </a:moveTo>
                  <a:cubicBezTo>
                    <a:pt x="8" y="7"/>
                    <a:pt x="7" y="7"/>
                    <a:pt x="5" y="8"/>
                  </a:cubicBezTo>
                  <a:cubicBezTo>
                    <a:pt x="4" y="10"/>
                    <a:pt x="0" y="11"/>
                    <a:pt x="0" y="14"/>
                  </a:cubicBezTo>
                  <a:cubicBezTo>
                    <a:pt x="1" y="16"/>
                    <a:pt x="1" y="17"/>
                    <a:pt x="1" y="18"/>
                  </a:cubicBezTo>
                  <a:cubicBezTo>
                    <a:pt x="0" y="19"/>
                    <a:pt x="0" y="20"/>
                    <a:pt x="1" y="20"/>
                  </a:cubicBezTo>
                  <a:cubicBezTo>
                    <a:pt x="2" y="20"/>
                    <a:pt x="3" y="22"/>
                    <a:pt x="3" y="22"/>
                  </a:cubicBezTo>
                  <a:cubicBezTo>
                    <a:pt x="2" y="23"/>
                    <a:pt x="1" y="23"/>
                    <a:pt x="2" y="24"/>
                  </a:cubicBezTo>
                  <a:cubicBezTo>
                    <a:pt x="3" y="24"/>
                    <a:pt x="4" y="25"/>
                    <a:pt x="4" y="25"/>
                  </a:cubicBezTo>
                  <a:cubicBezTo>
                    <a:pt x="4" y="26"/>
                    <a:pt x="3" y="28"/>
                    <a:pt x="5" y="28"/>
                  </a:cubicBezTo>
                  <a:cubicBezTo>
                    <a:pt x="6" y="29"/>
                    <a:pt x="9" y="32"/>
                    <a:pt x="10" y="29"/>
                  </a:cubicBezTo>
                  <a:cubicBezTo>
                    <a:pt x="10" y="27"/>
                    <a:pt x="14" y="18"/>
                    <a:pt x="14" y="16"/>
                  </a:cubicBezTo>
                  <a:cubicBezTo>
                    <a:pt x="15" y="14"/>
                    <a:pt x="15" y="13"/>
                    <a:pt x="15" y="10"/>
                  </a:cubicBezTo>
                  <a:cubicBezTo>
                    <a:pt x="14" y="7"/>
                    <a:pt x="14" y="5"/>
                    <a:pt x="14" y="4"/>
                  </a:cubicBezTo>
                  <a:cubicBezTo>
                    <a:pt x="14" y="3"/>
                    <a:pt x="14" y="2"/>
                    <a:pt x="13" y="2"/>
                  </a:cubicBezTo>
                  <a:cubicBezTo>
                    <a:pt x="13" y="2"/>
                    <a:pt x="11" y="0"/>
                    <a:pt x="12" y="2"/>
                  </a:cubicBezTo>
                  <a:cubicBezTo>
                    <a:pt x="12" y="4"/>
                    <a:pt x="13" y="6"/>
                    <a:pt x="1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8" name="Freeform 1089">
              <a:extLst>
                <a:ext uri="{FF2B5EF4-FFF2-40B4-BE49-F238E27FC236}">
                  <a16:creationId xmlns:a16="http://schemas.microsoft.com/office/drawing/2014/main" id="{3A1624D6-9C68-4346-A3A5-71BC9640C5B4}"/>
                </a:ext>
              </a:extLst>
            </p:cNvPr>
            <p:cNvSpPr>
              <a:spLocks/>
            </p:cNvSpPr>
            <p:nvPr/>
          </p:nvSpPr>
          <p:spPr bwMode="auto">
            <a:xfrm>
              <a:off x="4915" y="3759"/>
              <a:ext cx="38" cy="30"/>
            </a:xfrm>
            <a:custGeom>
              <a:avLst/>
              <a:gdLst>
                <a:gd name="T0" fmla="*/ 23 w 28"/>
                <a:gd name="T1" fmla="*/ 9 h 22"/>
                <a:gd name="T2" fmla="*/ 21 w 28"/>
                <a:gd name="T3" fmla="*/ 9 h 22"/>
                <a:gd name="T4" fmla="*/ 17 w 28"/>
                <a:gd name="T5" fmla="*/ 12 h 22"/>
                <a:gd name="T6" fmla="*/ 15 w 28"/>
                <a:gd name="T7" fmla="*/ 13 h 22"/>
                <a:gd name="T8" fmla="*/ 13 w 28"/>
                <a:gd name="T9" fmla="*/ 12 h 22"/>
                <a:gd name="T10" fmla="*/ 12 w 28"/>
                <a:gd name="T11" fmla="*/ 12 h 22"/>
                <a:gd name="T12" fmla="*/ 11 w 28"/>
                <a:gd name="T13" fmla="*/ 11 h 22"/>
                <a:gd name="T14" fmla="*/ 11 w 28"/>
                <a:gd name="T15" fmla="*/ 10 h 22"/>
                <a:gd name="T16" fmla="*/ 11 w 28"/>
                <a:gd name="T17" fmla="*/ 10 h 22"/>
                <a:gd name="T18" fmla="*/ 14 w 28"/>
                <a:gd name="T19" fmla="*/ 9 h 22"/>
                <a:gd name="T20" fmla="*/ 14 w 28"/>
                <a:gd name="T21" fmla="*/ 8 h 22"/>
                <a:gd name="T22" fmla="*/ 13 w 28"/>
                <a:gd name="T23" fmla="*/ 7 h 22"/>
                <a:gd name="T24" fmla="*/ 12 w 28"/>
                <a:gd name="T25" fmla="*/ 8 h 22"/>
                <a:gd name="T26" fmla="*/ 11 w 28"/>
                <a:gd name="T27" fmla="*/ 8 h 22"/>
                <a:gd name="T28" fmla="*/ 9 w 28"/>
                <a:gd name="T29" fmla="*/ 9 h 22"/>
                <a:gd name="T30" fmla="*/ 7 w 28"/>
                <a:gd name="T31" fmla="*/ 8 h 22"/>
                <a:gd name="T32" fmla="*/ 5 w 28"/>
                <a:gd name="T33" fmla="*/ 8 h 22"/>
                <a:gd name="T34" fmla="*/ 5 w 28"/>
                <a:gd name="T35" fmla="*/ 7 h 22"/>
                <a:gd name="T36" fmla="*/ 6 w 28"/>
                <a:gd name="T37" fmla="*/ 6 h 22"/>
                <a:gd name="T38" fmla="*/ 7 w 28"/>
                <a:gd name="T39" fmla="*/ 4 h 22"/>
                <a:gd name="T40" fmla="*/ 6 w 28"/>
                <a:gd name="T41" fmla="*/ 3 h 22"/>
                <a:gd name="T42" fmla="*/ 4 w 28"/>
                <a:gd name="T43" fmla="*/ 4 h 22"/>
                <a:gd name="T44" fmla="*/ 4 w 28"/>
                <a:gd name="T45" fmla="*/ 3 h 22"/>
                <a:gd name="T46" fmla="*/ 5 w 28"/>
                <a:gd name="T47" fmla="*/ 2 h 22"/>
                <a:gd name="T48" fmla="*/ 5 w 28"/>
                <a:gd name="T49" fmla="*/ 2 h 22"/>
                <a:gd name="T50" fmla="*/ 5 w 28"/>
                <a:gd name="T51" fmla="*/ 0 h 22"/>
                <a:gd name="T52" fmla="*/ 4 w 28"/>
                <a:gd name="T53" fmla="*/ 1 h 22"/>
                <a:gd name="T54" fmla="*/ 2 w 28"/>
                <a:gd name="T55" fmla="*/ 4 h 22"/>
                <a:gd name="T56" fmla="*/ 1 w 28"/>
                <a:gd name="T57" fmla="*/ 6 h 22"/>
                <a:gd name="T58" fmla="*/ 1 w 28"/>
                <a:gd name="T59" fmla="*/ 8 h 22"/>
                <a:gd name="T60" fmla="*/ 1 w 28"/>
                <a:gd name="T61" fmla="*/ 9 h 22"/>
                <a:gd name="T62" fmla="*/ 1 w 28"/>
                <a:gd name="T63" fmla="*/ 11 h 22"/>
                <a:gd name="T64" fmla="*/ 2 w 28"/>
                <a:gd name="T65" fmla="*/ 13 h 22"/>
                <a:gd name="T66" fmla="*/ 2 w 28"/>
                <a:gd name="T67" fmla="*/ 16 h 22"/>
                <a:gd name="T68" fmla="*/ 1 w 28"/>
                <a:gd name="T69" fmla="*/ 20 h 22"/>
                <a:gd name="T70" fmla="*/ 5 w 28"/>
                <a:gd name="T71" fmla="*/ 18 h 22"/>
                <a:gd name="T72" fmla="*/ 9 w 28"/>
                <a:gd name="T73" fmla="*/ 18 h 22"/>
                <a:gd name="T74" fmla="*/ 14 w 28"/>
                <a:gd name="T75" fmla="*/ 20 h 22"/>
                <a:gd name="T76" fmla="*/ 14 w 28"/>
                <a:gd name="T77" fmla="*/ 18 h 22"/>
                <a:gd name="T78" fmla="*/ 16 w 28"/>
                <a:gd name="T79" fmla="*/ 19 h 22"/>
                <a:gd name="T80" fmla="*/ 20 w 28"/>
                <a:gd name="T81" fmla="*/ 20 h 22"/>
                <a:gd name="T82" fmla="*/ 24 w 28"/>
                <a:gd name="T83" fmla="*/ 19 h 22"/>
                <a:gd name="T84" fmla="*/ 22 w 28"/>
                <a:gd name="T85" fmla="*/ 18 h 22"/>
                <a:gd name="T86" fmla="*/ 20 w 28"/>
                <a:gd name="T87" fmla="*/ 19 h 22"/>
                <a:gd name="T88" fmla="*/ 16 w 28"/>
                <a:gd name="T89" fmla="*/ 16 h 22"/>
                <a:gd name="T90" fmla="*/ 17 w 28"/>
                <a:gd name="T91" fmla="*/ 15 h 22"/>
                <a:gd name="T92" fmla="*/ 17 w 28"/>
                <a:gd name="T93" fmla="*/ 14 h 22"/>
                <a:gd name="T94" fmla="*/ 18 w 28"/>
                <a:gd name="T95" fmla="*/ 14 h 22"/>
                <a:gd name="T96" fmla="*/ 22 w 28"/>
                <a:gd name="T97" fmla="*/ 14 h 22"/>
                <a:gd name="T98" fmla="*/ 25 w 28"/>
                <a:gd name="T99" fmla="*/ 16 h 22"/>
                <a:gd name="T100" fmla="*/ 26 w 28"/>
                <a:gd name="T101" fmla="*/ 15 h 22"/>
                <a:gd name="T102" fmla="*/ 27 w 28"/>
                <a:gd name="T103" fmla="*/ 13 h 22"/>
                <a:gd name="T104" fmla="*/ 27 w 28"/>
                <a:gd name="T105" fmla="*/ 9 h 22"/>
                <a:gd name="T106" fmla="*/ 23 w 28"/>
                <a:gd name="T107"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2">
                  <a:moveTo>
                    <a:pt x="23" y="9"/>
                  </a:moveTo>
                  <a:cubicBezTo>
                    <a:pt x="22" y="10"/>
                    <a:pt x="23" y="9"/>
                    <a:pt x="21" y="9"/>
                  </a:cubicBezTo>
                  <a:cubicBezTo>
                    <a:pt x="20" y="9"/>
                    <a:pt x="18" y="10"/>
                    <a:pt x="17" y="12"/>
                  </a:cubicBezTo>
                  <a:cubicBezTo>
                    <a:pt x="16" y="13"/>
                    <a:pt x="16" y="12"/>
                    <a:pt x="15" y="13"/>
                  </a:cubicBezTo>
                  <a:cubicBezTo>
                    <a:pt x="14" y="13"/>
                    <a:pt x="13" y="13"/>
                    <a:pt x="13" y="12"/>
                  </a:cubicBezTo>
                  <a:cubicBezTo>
                    <a:pt x="14" y="12"/>
                    <a:pt x="13" y="12"/>
                    <a:pt x="12" y="12"/>
                  </a:cubicBezTo>
                  <a:cubicBezTo>
                    <a:pt x="10" y="13"/>
                    <a:pt x="11" y="12"/>
                    <a:pt x="11" y="11"/>
                  </a:cubicBezTo>
                  <a:cubicBezTo>
                    <a:pt x="12" y="11"/>
                    <a:pt x="11" y="11"/>
                    <a:pt x="11" y="10"/>
                  </a:cubicBezTo>
                  <a:cubicBezTo>
                    <a:pt x="10" y="10"/>
                    <a:pt x="11" y="10"/>
                    <a:pt x="11" y="10"/>
                  </a:cubicBezTo>
                  <a:cubicBezTo>
                    <a:pt x="11" y="9"/>
                    <a:pt x="13" y="10"/>
                    <a:pt x="14" y="9"/>
                  </a:cubicBezTo>
                  <a:cubicBezTo>
                    <a:pt x="14" y="9"/>
                    <a:pt x="14" y="8"/>
                    <a:pt x="14" y="8"/>
                  </a:cubicBezTo>
                  <a:cubicBezTo>
                    <a:pt x="13" y="7"/>
                    <a:pt x="14" y="7"/>
                    <a:pt x="13" y="7"/>
                  </a:cubicBezTo>
                  <a:cubicBezTo>
                    <a:pt x="12" y="7"/>
                    <a:pt x="12" y="7"/>
                    <a:pt x="12" y="8"/>
                  </a:cubicBezTo>
                  <a:cubicBezTo>
                    <a:pt x="12" y="8"/>
                    <a:pt x="11" y="9"/>
                    <a:pt x="11" y="8"/>
                  </a:cubicBezTo>
                  <a:cubicBezTo>
                    <a:pt x="10" y="8"/>
                    <a:pt x="10" y="9"/>
                    <a:pt x="9" y="9"/>
                  </a:cubicBezTo>
                  <a:cubicBezTo>
                    <a:pt x="8" y="10"/>
                    <a:pt x="7" y="9"/>
                    <a:pt x="7" y="8"/>
                  </a:cubicBezTo>
                  <a:cubicBezTo>
                    <a:pt x="6" y="8"/>
                    <a:pt x="6" y="7"/>
                    <a:pt x="5" y="8"/>
                  </a:cubicBezTo>
                  <a:cubicBezTo>
                    <a:pt x="4" y="9"/>
                    <a:pt x="5" y="7"/>
                    <a:pt x="5" y="7"/>
                  </a:cubicBezTo>
                  <a:cubicBezTo>
                    <a:pt x="6" y="6"/>
                    <a:pt x="6" y="6"/>
                    <a:pt x="6" y="6"/>
                  </a:cubicBezTo>
                  <a:cubicBezTo>
                    <a:pt x="5" y="5"/>
                    <a:pt x="6" y="5"/>
                    <a:pt x="7" y="4"/>
                  </a:cubicBezTo>
                  <a:cubicBezTo>
                    <a:pt x="8" y="3"/>
                    <a:pt x="7" y="4"/>
                    <a:pt x="6" y="3"/>
                  </a:cubicBezTo>
                  <a:cubicBezTo>
                    <a:pt x="6" y="2"/>
                    <a:pt x="6" y="2"/>
                    <a:pt x="4" y="4"/>
                  </a:cubicBezTo>
                  <a:cubicBezTo>
                    <a:pt x="3" y="5"/>
                    <a:pt x="2" y="5"/>
                    <a:pt x="4" y="3"/>
                  </a:cubicBezTo>
                  <a:cubicBezTo>
                    <a:pt x="6" y="2"/>
                    <a:pt x="6" y="2"/>
                    <a:pt x="5" y="2"/>
                  </a:cubicBezTo>
                  <a:cubicBezTo>
                    <a:pt x="4" y="3"/>
                    <a:pt x="4" y="2"/>
                    <a:pt x="5" y="2"/>
                  </a:cubicBezTo>
                  <a:cubicBezTo>
                    <a:pt x="5" y="1"/>
                    <a:pt x="5" y="0"/>
                    <a:pt x="5" y="0"/>
                  </a:cubicBezTo>
                  <a:cubicBezTo>
                    <a:pt x="4" y="0"/>
                    <a:pt x="4" y="1"/>
                    <a:pt x="4" y="1"/>
                  </a:cubicBezTo>
                  <a:cubicBezTo>
                    <a:pt x="3" y="3"/>
                    <a:pt x="3" y="3"/>
                    <a:pt x="2" y="4"/>
                  </a:cubicBezTo>
                  <a:cubicBezTo>
                    <a:pt x="1" y="5"/>
                    <a:pt x="1" y="4"/>
                    <a:pt x="1" y="6"/>
                  </a:cubicBezTo>
                  <a:cubicBezTo>
                    <a:pt x="2" y="7"/>
                    <a:pt x="2" y="8"/>
                    <a:pt x="1" y="8"/>
                  </a:cubicBezTo>
                  <a:cubicBezTo>
                    <a:pt x="1" y="8"/>
                    <a:pt x="0" y="8"/>
                    <a:pt x="1" y="9"/>
                  </a:cubicBezTo>
                  <a:cubicBezTo>
                    <a:pt x="2" y="10"/>
                    <a:pt x="2" y="11"/>
                    <a:pt x="1" y="11"/>
                  </a:cubicBezTo>
                  <a:cubicBezTo>
                    <a:pt x="0" y="11"/>
                    <a:pt x="2" y="12"/>
                    <a:pt x="2" y="13"/>
                  </a:cubicBezTo>
                  <a:cubicBezTo>
                    <a:pt x="2" y="15"/>
                    <a:pt x="3" y="15"/>
                    <a:pt x="2" y="16"/>
                  </a:cubicBezTo>
                  <a:cubicBezTo>
                    <a:pt x="2" y="17"/>
                    <a:pt x="2" y="18"/>
                    <a:pt x="1" y="20"/>
                  </a:cubicBezTo>
                  <a:cubicBezTo>
                    <a:pt x="0" y="22"/>
                    <a:pt x="4" y="20"/>
                    <a:pt x="5" y="18"/>
                  </a:cubicBezTo>
                  <a:cubicBezTo>
                    <a:pt x="6" y="17"/>
                    <a:pt x="7" y="17"/>
                    <a:pt x="9" y="18"/>
                  </a:cubicBezTo>
                  <a:cubicBezTo>
                    <a:pt x="11" y="19"/>
                    <a:pt x="13" y="19"/>
                    <a:pt x="14" y="20"/>
                  </a:cubicBezTo>
                  <a:cubicBezTo>
                    <a:pt x="15" y="20"/>
                    <a:pt x="15" y="19"/>
                    <a:pt x="14" y="18"/>
                  </a:cubicBezTo>
                  <a:cubicBezTo>
                    <a:pt x="14" y="16"/>
                    <a:pt x="15" y="18"/>
                    <a:pt x="16" y="19"/>
                  </a:cubicBezTo>
                  <a:cubicBezTo>
                    <a:pt x="17" y="20"/>
                    <a:pt x="19" y="20"/>
                    <a:pt x="20" y="20"/>
                  </a:cubicBezTo>
                  <a:cubicBezTo>
                    <a:pt x="22" y="21"/>
                    <a:pt x="23" y="20"/>
                    <a:pt x="24" y="19"/>
                  </a:cubicBezTo>
                  <a:cubicBezTo>
                    <a:pt x="25" y="17"/>
                    <a:pt x="23" y="18"/>
                    <a:pt x="22" y="18"/>
                  </a:cubicBezTo>
                  <a:cubicBezTo>
                    <a:pt x="22" y="18"/>
                    <a:pt x="22" y="19"/>
                    <a:pt x="20" y="19"/>
                  </a:cubicBezTo>
                  <a:cubicBezTo>
                    <a:pt x="19" y="19"/>
                    <a:pt x="17" y="17"/>
                    <a:pt x="16" y="16"/>
                  </a:cubicBezTo>
                  <a:cubicBezTo>
                    <a:pt x="15" y="15"/>
                    <a:pt x="16" y="15"/>
                    <a:pt x="17" y="15"/>
                  </a:cubicBezTo>
                  <a:cubicBezTo>
                    <a:pt x="18" y="15"/>
                    <a:pt x="18" y="15"/>
                    <a:pt x="17" y="14"/>
                  </a:cubicBezTo>
                  <a:cubicBezTo>
                    <a:pt x="16" y="14"/>
                    <a:pt x="17" y="14"/>
                    <a:pt x="18" y="14"/>
                  </a:cubicBezTo>
                  <a:cubicBezTo>
                    <a:pt x="19" y="14"/>
                    <a:pt x="21" y="14"/>
                    <a:pt x="22" y="14"/>
                  </a:cubicBezTo>
                  <a:cubicBezTo>
                    <a:pt x="23" y="13"/>
                    <a:pt x="24" y="15"/>
                    <a:pt x="25" y="16"/>
                  </a:cubicBezTo>
                  <a:cubicBezTo>
                    <a:pt x="25" y="16"/>
                    <a:pt x="26" y="16"/>
                    <a:pt x="26" y="15"/>
                  </a:cubicBezTo>
                  <a:cubicBezTo>
                    <a:pt x="25" y="14"/>
                    <a:pt x="26" y="14"/>
                    <a:pt x="27" y="13"/>
                  </a:cubicBezTo>
                  <a:cubicBezTo>
                    <a:pt x="28" y="13"/>
                    <a:pt x="28" y="10"/>
                    <a:pt x="27" y="9"/>
                  </a:cubicBezTo>
                  <a:cubicBezTo>
                    <a:pt x="26" y="8"/>
                    <a:pt x="24" y="8"/>
                    <a:pt x="23"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9" name="Freeform 1090">
              <a:extLst>
                <a:ext uri="{FF2B5EF4-FFF2-40B4-BE49-F238E27FC236}">
                  <a16:creationId xmlns:a16="http://schemas.microsoft.com/office/drawing/2014/main" id="{607C3700-B451-45F9-A29E-8BB3EFC6BE04}"/>
                </a:ext>
              </a:extLst>
            </p:cNvPr>
            <p:cNvSpPr>
              <a:spLocks/>
            </p:cNvSpPr>
            <p:nvPr/>
          </p:nvSpPr>
          <p:spPr bwMode="auto">
            <a:xfrm>
              <a:off x="4926" y="3766"/>
              <a:ext cx="2" cy="6"/>
            </a:xfrm>
            <a:custGeom>
              <a:avLst/>
              <a:gdLst>
                <a:gd name="T0" fmla="*/ 1 w 2"/>
                <a:gd name="T1" fmla="*/ 3 h 4"/>
                <a:gd name="T2" fmla="*/ 2 w 2"/>
                <a:gd name="T3" fmla="*/ 1 h 4"/>
                <a:gd name="T4" fmla="*/ 1 w 2"/>
                <a:gd name="T5" fmla="*/ 2 h 4"/>
                <a:gd name="T6" fmla="*/ 1 w 2"/>
                <a:gd name="T7" fmla="*/ 3 h 4"/>
              </a:gdLst>
              <a:ahLst/>
              <a:cxnLst>
                <a:cxn ang="0">
                  <a:pos x="T0" y="T1"/>
                </a:cxn>
                <a:cxn ang="0">
                  <a:pos x="T2" y="T3"/>
                </a:cxn>
                <a:cxn ang="0">
                  <a:pos x="T4" y="T5"/>
                </a:cxn>
                <a:cxn ang="0">
                  <a:pos x="T6" y="T7"/>
                </a:cxn>
              </a:cxnLst>
              <a:rect l="0" t="0" r="r" b="b"/>
              <a:pathLst>
                <a:path w="2" h="4">
                  <a:moveTo>
                    <a:pt x="1" y="3"/>
                  </a:moveTo>
                  <a:cubicBezTo>
                    <a:pt x="2" y="1"/>
                    <a:pt x="2" y="3"/>
                    <a:pt x="2" y="1"/>
                  </a:cubicBezTo>
                  <a:cubicBezTo>
                    <a:pt x="2" y="1"/>
                    <a:pt x="2" y="0"/>
                    <a:pt x="1" y="2"/>
                  </a:cubicBezTo>
                  <a:cubicBezTo>
                    <a:pt x="0" y="3"/>
                    <a:pt x="0" y="4"/>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0" name="Freeform 1091">
              <a:extLst>
                <a:ext uri="{FF2B5EF4-FFF2-40B4-BE49-F238E27FC236}">
                  <a16:creationId xmlns:a16="http://schemas.microsoft.com/office/drawing/2014/main" id="{CD01165E-455C-49A1-8183-D162E573A48A}"/>
                </a:ext>
              </a:extLst>
            </p:cNvPr>
            <p:cNvSpPr>
              <a:spLocks/>
            </p:cNvSpPr>
            <p:nvPr/>
          </p:nvSpPr>
          <p:spPr bwMode="auto">
            <a:xfrm>
              <a:off x="4638" y="3113"/>
              <a:ext cx="12" cy="12"/>
            </a:xfrm>
            <a:custGeom>
              <a:avLst/>
              <a:gdLst>
                <a:gd name="T0" fmla="*/ 2 w 9"/>
                <a:gd name="T1" fmla="*/ 1 h 9"/>
                <a:gd name="T2" fmla="*/ 2 w 9"/>
                <a:gd name="T3" fmla="*/ 6 h 9"/>
                <a:gd name="T4" fmla="*/ 7 w 9"/>
                <a:gd name="T5" fmla="*/ 8 h 9"/>
                <a:gd name="T6" fmla="*/ 7 w 9"/>
                <a:gd name="T7" fmla="*/ 3 h 9"/>
                <a:gd name="T8" fmla="*/ 2 w 9"/>
                <a:gd name="T9" fmla="*/ 1 h 9"/>
              </a:gdLst>
              <a:ahLst/>
              <a:cxnLst>
                <a:cxn ang="0">
                  <a:pos x="T0" y="T1"/>
                </a:cxn>
                <a:cxn ang="0">
                  <a:pos x="T2" y="T3"/>
                </a:cxn>
                <a:cxn ang="0">
                  <a:pos x="T4" y="T5"/>
                </a:cxn>
                <a:cxn ang="0">
                  <a:pos x="T6" y="T7"/>
                </a:cxn>
                <a:cxn ang="0">
                  <a:pos x="T8" y="T9"/>
                </a:cxn>
              </a:cxnLst>
              <a:rect l="0" t="0" r="r" b="b"/>
              <a:pathLst>
                <a:path w="9" h="9">
                  <a:moveTo>
                    <a:pt x="2" y="1"/>
                  </a:moveTo>
                  <a:cubicBezTo>
                    <a:pt x="0" y="3"/>
                    <a:pt x="2" y="6"/>
                    <a:pt x="2" y="6"/>
                  </a:cubicBezTo>
                  <a:cubicBezTo>
                    <a:pt x="3" y="8"/>
                    <a:pt x="6" y="9"/>
                    <a:pt x="7" y="8"/>
                  </a:cubicBezTo>
                  <a:cubicBezTo>
                    <a:pt x="9" y="7"/>
                    <a:pt x="9" y="5"/>
                    <a:pt x="7" y="3"/>
                  </a:cubicBezTo>
                  <a:cubicBezTo>
                    <a:pt x="5" y="0"/>
                    <a:pt x="3"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1" name="Freeform 1092">
              <a:extLst>
                <a:ext uri="{FF2B5EF4-FFF2-40B4-BE49-F238E27FC236}">
                  <a16:creationId xmlns:a16="http://schemas.microsoft.com/office/drawing/2014/main" id="{7774F1C3-5B4B-4B83-BB3C-B6E2AD0C7C00}"/>
                </a:ext>
              </a:extLst>
            </p:cNvPr>
            <p:cNvSpPr>
              <a:spLocks/>
            </p:cNvSpPr>
            <p:nvPr/>
          </p:nvSpPr>
          <p:spPr bwMode="auto">
            <a:xfrm>
              <a:off x="4681" y="3094"/>
              <a:ext cx="9" cy="13"/>
            </a:xfrm>
            <a:custGeom>
              <a:avLst/>
              <a:gdLst>
                <a:gd name="T0" fmla="*/ 5 w 7"/>
                <a:gd name="T1" fmla="*/ 1 h 10"/>
                <a:gd name="T2" fmla="*/ 1 w 7"/>
                <a:gd name="T3" fmla="*/ 7 h 10"/>
                <a:gd name="T4" fmla="*/ 3 w 7"/>
                <a:gd name="T5" fmla="*/ 8 h 10"/>
                <a:gd name="T6" fmla="*/ 7 w 7"/>
                <a:gd name="T7" fmla="*/ 5 h 10"/>
                <a:gd name="T8" fmla="*/ 5 w 7"/>
                <a:gd name="T9" fmla="*/ 1 h 10"/>
              </a:gdLst>
              <a:ahLst/>
              <a:cxnLst>
                <a:cxn ang="0">
                  <a:pos x="T0" y="T1"/>
                </a:cxn>
                <a:cxn ang="0">
                  <a:pos x="T2" y="T3"/>
                </a:cxn>
                <a:cxn ang="0">
                  <a:pos x="T4" y="T5"/>
                </a:cxn>
                <a:cxn ang="0">
                  <a:pos x="T6" y="T7"/>
                </a:cxn>
                <a:cxn ang="0">
                  <a:pos x="T8" y="T9"/>
                </a:cxn>
              </a:cxnLst>
              <a:rect l="0" t="0" r="r" b="b"/>
              <a:pathLst>
                <a:path w="7" h="10">
                  <a:moveTo>
                    <a:pt x="5" y="1"/>
                  </a:moveTo>
                  <a:cubicBezTo>
                    <a:pt x="3" y="0"/>
                    <a:pt x="2" y="4"/>
                    <a:pt x="1" y="7"/>
                  </a:cubicBezTo>
                  <a:cubicBezTo>
                    <a:pt x="0" y="10"/>
                    <a:pt x="3" y="8"/>
                    <a:pt x="3" y="8"/>
                  </a:cubicBezTo>
                  <a:cubicBezTo>
                    <a:pt x="5" y="8"/>
                    <a:pt x="7" y="7"/>
                    <a:pt x="7" y="5"/>
                  </a:cubicBezTo>
                  <a:cubicBezTo>
                    <a:pt x="7" y="3"/>
                    <a:pt x="6" y="2"/>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2" name="Freeform 1093">
              <a:extLst>
                <a:ext uri="{FF2B5EF4-FFF2-40B4-BE49-F238E27FC236}">
                  <a16:creationId xmlns:a16="http://schemas.microsoft.com/office/drawing/2014/main" id="{3EE460D1-7D2C-470B-A49F-169428A846F5}"/>
                </a:ext>
              </a:extLst>
            </p:cNvPr>
            <p:cNvSpPr>
              <a:spLocks/>
            </p:cNvSpPr>
            <p:nvPr/>
          </p:nvSpPr>
          <p:spPr bwMode="auto">
            <a:xfrm>
              <a:off x="6871" y="3095"/>
              <a:ext cx="66" cy="54"/>
            </a:xfrm>
            <a:custGeom>
              <a:avLst/>
              <a:gdLst>
                <a:gd name="T0" fmla="*/ 46 w 48"/>
                <a:gd name="T1" fmla="*/ 36 h 39"/>
                <a:gd name="T2" fmla="*/ 41 w 48"/>
                <a:gd name="T3" fmla="*/ 30 h 39"/>
                <a:gd name="T4" fmla="*/ 30 w 48"/>
                <a:gd name="T5" fmla="*/ 22 h 39"/>
                <a:gd name="T6" fmla="*/ 23 w 48"/>
                <a:gd name="T7" fmla="*/ 17 h 39"/>
                <a:gd name="T8" fmla="*/ 14 w 48"/>
                <a:gd name="T9" fmla="*/ 9 h 39"/>
                <a:gd name="T10" fmla="*/ 9 w 48"/>
                <a:gd name="T11" fmla="*/ 5 h 39"/>
                <a:gd name="T12" fmla="*/ 7 w 48"/>
                <a:gd name="T13" fmla="*/ 5 h 39"/>
                <a:gd name="T14" fmla="*/ 2 w 48"/>
                <a:gd name="T15" fmla="*/ 3 h 39"/>
                <a:gd name="T16" fmla="*/ 2 w 48"/>
                <a:gd name="T17" fmla="*/ 3 h 39"/>
                <a:gd name="T18" fmla="*/ 5 w 48"/>
                <a:gd name="T19" fmla="*/ 9 h 39"/>
                <a:gd name="T20" fmla="*/ 23 w 48"/>
                <a:gd name="T21" fmla="*/ 26 h 39"/>
                <a:gd name="T22" fmla="*/ 26 w 48"/>
                <a:gd name="T23" fmla="*/ 27 h 39"/>
                <a:gd name="T24" fmla="*/ 29 w 48"/>
                <a:gd name="T25" fmla="*/ 28 h 39"/>
                <a:gd name="T26" fmla="*/ 35 w 48"/>
                <a:gd name="T27" fmla="*/ 33 h 39"/>
                <a:gd name="T28" fmla="*/ 46 w 48"/>
                <a:gd name="T29" fmla="*/ 3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39">
                  <a:moveTo>
                    <a:pt x="46" y="36"/>
                  </a:moveTo>
                  <a:cubicBezTo>
                    <a:pt x="48" y="32"/>
                    <a:pt x="42" y="31"/>
                    <a:pt x="41" y="30"/>
                  </a:cubicBezTo>
                  <a:cubicBezTo>
                    <a:pt x="39" y="29"/>
                    <a:pt x="32" y="23"/>
                    <a:pt x="30" y="22"/>
                  </a:cubicBezTo>
                  <a:cubicBezTo>
                    <a:pt x="28" y="21"/>
                    <a:pt x="24" y="18"/>
                    <a:pt x="23" y="17"/>
                  </a:cubicBezTo>
                  <a:cubicBezTo>
                    <a:pt x="21" y="15"/>
                    <a:pt x="17" y="11"/>
                    <a:pt x="14" y="9"/>
                  </a:cubicBezTo>
                  <a:cubicBezTo>
                    <a:pt x="12" y="8"/>
                    <a:pt x="10" y="7"/>
                    <a:pt x="9" y="5"/>
                  </a:cubicBezTo>
                  <a:cubicBezTo>
                    <a:pt x="7" y="3"/>
                    <a:pt x="7" y="4"/>
                    <a:pt x="7" y="5"/>
                  </a:cubicBezTo>
                  <a:cubicBezTo>
                    <a:pt x="7" y="6"/>
                    <a:pt x="5" y="5"/>
                    <a:pt x="2" y="3"/>
                  </a:cubicBezTo>
                  <a:cubicBezTo>
                    <a:pt x="0" y="0"/>
                    <a:pt x="2" y="3"/>
                    <a:pt x="2" y="3"/>
                  </a:cubicBezTo>
                  <a:cubicBezTo>
                    <a:pt x="2" y="4"/>
                    <a:pt x="5" y="9"/>
                    <a:pt x="5" y="9"/>
                  </a:cubicBezTo>
                  <a:cubicBezTo>
                    <a:pt x="11" y="17"/>
                    <a:pt x="22" y="25"/>
                    <a:pt x="23" y="26"/>
                  </a:cubicBezTo>
                  <a:cubicBezTo>
                    <a:pt x="24" y="27"/>
                    <a:pt x="25" y="27"/>
                    <a:pt x="26" y="27"/>
                  </a:cubicBezTo>
                  <a:cubicBezTo>
                    <a:pt x="27" y="27"/>
                    <a:pt x="28" y="28"/>
                    <a:pt x="29" y="28"/>
                  </a:cubicBezTo>
                  <a:cubicBezTo>
                    <a:pt x="30" y="29"/>
                    <a:pt x="33" y="31"/>
                    <a:pt x="35" y="33"/>
                  </a:cubicBezTo>
                  <a:cubicBezTo>
                    <a:pt x="37" y="34"/>
                    <a:pt x="44" y="39"/>
                    <a:pt x="46" y="3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3" name="Freeform 1094">
              <a:extLst>
                <a:ext uri="{FF2B5EF4-FFF2-40B4-BE49-F238E27FC236}">
                  <a16:creationId xmlns:a16="http://schemas.microsoft.com/office/drawing/2014/main" id="{B2EC0DFE-D5A0-40C4-9130-D9FCA1B90813}"/>
                </a:ext>
              </a:extLst>
            </p:cNvPr>
            <p:cNvSpPr>
              <a:spLocks/>
            </p:cNvSpPr>
            <p:nvPr/>
          </p:nvSpPr>
          <p:spPr bwMode="auto">
            <a:xfrm>
              <a:off x="6933" y="3109"/>
              <a:ext cx="11" cy="12"/>
            </a:xfrm>
            <a:custGeom>
              <a:avLst/>
              <a:gdLst>
                <a:gd name="T0" fmla="*/ 2 w 8"/>
                <a:gd name="T1" fmla="*/ 3 h 9"/>
                <a:gd name="T2" fmla="*/ 2 w 8"/>
                <a:gd name="T3" fmla="*/ 6 h 9"/>
                <a:gd name="T4" fmla="*/ 5 w 8"/>
                <a:gd name="T5" fmla="*/ 7 h 9"/>
                <a:gd name="T6" fmla="*/ 7 w 8"/>
                <a:gd name="T7" fmla="*/ 7 h 9"/>
                <a:gd name="T8" fmla="*/ 6 w 8"/>
                <a:gd name="T9" fmla="*/ 3 h 9"/>
                <a:gd name="T10" fmla="*/ 2 w 8"/>
                <a:gd name="T11" fmla="*/ 1 h 9"/>
                <a:gd name="T12" fmla="*/ 2 w 8"/>
                <a:gd name="T13" fmla="*/ 2 h 9"/>
                <a:gd name="T14" fmla="*/ 2 w 8"/>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2" y="3"/>
                  </a:moveTo>
                  <a:cubicBezTo>
                    <a:pt x="2" y="4"/>
                    <a:pt x="1" y="5"/>
                    <a:pt x="2" y="6"/>
                  </a:cubicBezTo>
                  <a:cubicBezTo>
                    <a:pt x="3" y="7"/>
                    <a:pt x="3" y="6"/>
                    <a:pt x="5" y="7"/>
                  </a:cubicBezTo>
                  <a:cubicBezTo>
                    <a:pt x="6" y="9"/>
                    <a:pt x="6" y="9"/>
                    <a:pt x="7" y="7"/>
                  </a:cubicBezTo>
                  <a:cubicBezTo>
                    <a:pt x="8" y="6"/>
                    <a:pt x="7" y="4"/>
                    <a:pt x="6" y="3"/>
                  </a:cubicBezTo>
                  <a:cubicBezTo>
                    <a:pt x="5" y="1"/>
                    <a:pt x="5" y="0"/>
                    <a:pt x="2" y="1"/>
                  </a:cubicBezTo>
                  <a:cubicBezTo>
                    <a:pt x="0" y="2"/>
                    <a:pt x="0" y="2"/>
                    <a:pt x="2" y="2"/>
                  </a:cubicBezTo>
                  <a:cubicBezTo>
                    <a:pt x="5" y="2"/>
                    <a:pt x="2"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4" name="Freeform 1095">
              <a:extLst>
                <a:ext uri="{FF2B5EF4-FFF2-40B4-BE49-F238E27FC236}">
                  <a16:creationId xmlns:a16="http://schemas.microsoft.com/office/drawing/2014/main" id="{E2E21A4B-60AA-4C5F-BA6E-C0082DE834F3}"/>
                </a:ext>
              </a:extLst>
            </p:cNvPr>
            <p:cNvSpPr>
              <a:spLocks/>
            </p:cNvSpPr>
            <p:nvPr/>
          </p:nvSpPr>
          <p:spPr bwMode="auto">
            <a:xfrm>
              <a:off x="6951" y="3123"/>
              <a:ext cx="7" cy="8"/>
            </a:xfrm>
            <a:custGeom>
              <a:avLst/>
              <a:gdLst>
                <a:gd name="T0" fmla="*/ 2 w 5"/>
                <a:gd name="T1" fmla="*/ 1 h 6"/>
                <a:gd name="T2" fmla="*/ 0 w 5"/>
                <a:gd name="T3" fmla="*/ 2 h 6"/>
                <a:gd name="T4" fmla="*/ 2 w 5"/>
                <a:gd name="T5" fmla="*/ 5 h 6"/>
                <a:gd name="T6" fmla="*/ 4 w 5"/>
                <a:gd name="T7" fmla="*/ 4 h 6"/>
                <a:gd name="T8" fmla="*/ 4 w 5"/>
                <a:gd name="T9" fmla="*/ 2 h 6"/>
                <a:gd name="T10" fmla="*/ 2 w 5"/>
                <a:gd name="T11" fmla="*/ 1 h 6"/>
              </a:gdLst>
              <a:ahLst/>
              <a:cxnLst>
                <a:cxn ang="0">
                  <a:pos x="T0" y="T1"/>
                </a:cxn>
                <a:cxn ang="0">
                  <a:pos x="T2" y="T3"/>
                </a:cxn>
                <a:cxn ang="0">
                  <a:pos x="T4" y="T5"/>
                </a:cxn>
                <a:cxn ang="0">
                  <a:pos x="T6" y="T7"/>
                </a:cxn>
                <a:cxn ang="0">
                  <a:pos x="T8" y="T9"/>
                </a:cxn>
                <a:cxn ang="0">
                  <a:pos x="T10" y="T11"/>
                </a:cxn>
              </a:cxnLst>
              <a:rect l="0" t="0" r="r" b="b"/>
              <a:pathLst>
                <a:path w="5" h="6">
                  <a:moveTo>
                    <a:pt x="2" y="1"/>
                  </a:moveTo>
                  <a:cubicBezTo>
                    <a:pt x="1" y="1"/>
                    <a:pt x="0" y="1"/>
                    <a:pt x="0" y="2"/>
                  </a:cubicBezTo>
                  <a:cubicBezTo>
                    <a:pt x="0" y="4"/>
                    <a:pt x="1" y="5"/>
                    <a:pt x="2" y="5"/>
                  </a:cubicBezTo>
                  <a:cubicBezTo>
                    <a:pt x="2" y="5"/>
                    <a:pt x="3" y="6"/>
                    <a:pt x="4" y="4"/>
                  </a:cubicBezTo>
                  <a:cubicBezTo>
                    <a:pt x="4" y="2"/>
                    <a:pt x="5" y="3"/>
                    <a:pt x="4" y="2"/>
                  </a:cubicBezTo>
                  <a:cubicBezTo>
                    <a:pt x="3" y="1"/>
                    <a:pt x="2"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5" name="Freeform 1096">
              <a:extLst>
                <a:ext uri="{FF2B5EF4-FFF2-40B4-BE49-F238E27FC236}">
                  <a16:creationId xmlns:a16="http://schemas.microsoft.com/office/drawing/2014/main" id="{CC7D7A50-1C8F-4B99-B71E-14E241FEB4DB}"/>
                </a:ext>
              </a:extLst>
            </p:cNvPr>
            <p:cNvSpPr>
              <a:spLocks/>
            </p:cNvSpPr>
            <p:nvPr/>
          </p:nvSpPr>
          <p:spPr bwMode="auto">
            <a:xfrm>
              <a:off x="6925" y="3102"/>
              <a:ext cx="3" cy="7"/>
            </a:xfrm>
            <a:custGeom>
              <a:avLst/>
              <a:gdLst>
                <a:gd name="T0" fmla="*/ 1 w 2"/>
                <a:gd name="T1" fmla="*/ 1 h 5"/>
                <a:gd name="T2" fmla="*/ 0 w 2"/>
                <a:gd name="T3" fmla="*/ 5 h 5"/>
                <a:gd name="T4" fmla="*/ 1 w 2"/>
                <a:gd name="T5" fmla="*/ 3 h 5"/>
                <a:gd name="T6" fmla="*/ 1 w 2"/>
                <a:gd name="T7" fmla="*/ 1 h 5"/>
              </a:gdLst>
              <a:ahLst/>
              <a:cxnLst>
                <a:cxn ang="0">
                  <a:pos x="T0" y="T1"/>
                </a:cxn>
                <a:cxn ang="0">
                  <a:pos x="T2" y="T3"/>
                </a:cxn>
                <a:cxn ang="0">
                  <a:pos x="T4" y="T5"/>
                </a:cxn>
                <a:cxn ang="0">
                  <a:pos x="T6" y="T7"/>
                </a:cxn>
              </a:cxnLst>
              <a:rect l="0" t="0" r="r" b="b"/>
              <a:pathLst>
                <a:path w="2" h="5">
                  <a:moveTo>
                    <a:pt x="1" y="1"/>
                  </a:moveTo>
                  <a:cubicBezTo>
                    <a:pt x="0" y="3"/>
                    <a:pt x="0" y="5"/>
                    <a:pt x="0" y="5"/>
                  </a:cubicBezTo>
                  <a:cubicBezTo>
                    <a:pt x="0" y="5"/>
                    <a:pt x="1" y="5"/>
                    <a:pt x="1" y="3"/>
                  </a:cubicBezTo>
                  <a:cubicBezTo>
                    <a:pt x="1" y="2"/>
                    <a:pt x="2" y="0"/>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6" name="Freeform 1097">
              <a:extLst>
                <a:ext uri="{FF2B5EF4-FFF2-40B4-BE49-F238E27FC236}">
                  <a16:creationId xmlns:a16="http://schemas.microsoft.com/office/drawing/2014/main" id="{B4BA73F1-B882-4984-B60B-BFE44F8F30FE}"/>
                </a:ext>
              </a:extLst>
            </p:cNvPr>
            <p:cNvSpPr>
              <a:spLocks/>
            </p:cNvSpPr>
            <p:nvPr/>
          </p:nvSpPr>
          <p:spPr bwMode="auto">
            <a:xfrm>
              <a:off x="3404" y="1539"/>
              <a:ext cx="268" cy="225"/>
            </a:xfrm>
            <a:custGeom>
              <a:avLst/>
              <a:gdLst>
                <a:gd name="T0" fmla="*/ 160 w 194"/>
                <a:gd name="T1" fmla="*/ 32 h 164"/>
                <a:gd name="T2" fmla="*/ 154 w 194"/>
                <a:gd name="T3" fmla="*/ 31 h 164"/>
                <a:gd name="T4" fmla="*/ 146 w 194"/>
                <a:gd name="T5" fmla="*/ 26 h 164"/>
                <a:gd name="T6" fmla="*/ 142 w 194"/>
                <a:gd name="T7" fmla="*/ 19 h 164"/>
                <a:gd name="T8" fmla="*/ 133 w 194"/>
                <a:gd name="T9" fmla="*/ 21 h 164"/>
                <a:gd name="T10" fmla="*/ 131 w 194"/>
                <a:gd name="T11" fmla="*/ 15 h 164"/>
                <a:gd name="T12" fmla="*/ 126 w 194"/>
                <a:gd name="T13" fmla="*/ 12 h 164"/>
                <a:gd name="T14" fmla="*/ 115 w 194"/>
                <a:gd name="T15" fmla="*/ 8 h 164"/>
                <a:gd name="T16" fmla="*/ 109 w 194"/>
                <a:gd name="T17" fmla="*/ 0 h 164"/>
                <a:gd name="T18" fmla="*/ 95 w 194"/>
                <a:gd name="T19" fmla="*/ 19 h 164"/>
                <a:gd name="T20" fmla="*/ 75 w 194"/>
                <a:gd name="T21" fmla="*/ 32 h 164"/>
                <a:gd name="T22" fmla="*/ 53 w 194"/>
                <a:gd name="T23" fmla="*/ 29 h 164"/>
                <a:gd name="T24" fmla="*/ 44 w 194"/>
                <a:gd name="T25" fmla="*/ 28 h 164"/>
                <a:gd name="T26" fmla="*/ 50 w 194"/>
                <a:gd name="T27" fmla="*/ 48 h 164"/>
                <a:gd name="T28" fmla="*/ 31 w 194"/>
                <a:gd name="T29" fmla="*/ 49 h 164"/>
                <a:gd name="T30" fmla="*/ 1 w 194"/>
                <a:gd name="T31" fmla="*/ 52 h 164"/>
                <a:gd name="T32" fmla="*/ 7 w 194"/>
                <a:gd name="T33" fmla="*/ 54 h 164"/>
                <a:gd name="T34" fmla="*/ 5 w 194"/>
                <a:gd name="T35" fmla="*/ 58 h 164"/>
                <a:gd name="T36" fmla="*/ 25 w 194"/>
                <a:gd name="T37" fmla="*/ 69 h 164"/>
                <a:gd name="T38" fmla="*/ 34 w 194"/>
                <a:gd name="T39" fmla="*/ 70 h 164"/>
                <a:gd name="T40" fmla="*/ 44 w 194"/>
                <a:gd name="T41" fmla="*/ 74 h 164"/>
                <a:gd name="T42" fmla="*/ 42 w 194"/>
                <a:gd name="T43" fmla="*/ 84 h 164"/>
                <a:gd name="T44" fmla="*/ 55 w 194"/>
                <a:gd name="T45" fmla="*/ 93 h 164"/>
                <a:gd name="T46" fmla="*/ 54 w 194"/>
                <a:gd name="T47" fmla="*/ 101 h 164"/>
                <a:gd name="T48" fmla="*/ 56 w 194"/>
                <a:gd name="T49" fmla="*/ 121 h 164"/>
                <a:gd name="T50" fmla="*/ 47 w 194"/>
                <a:gd name="T51" fmla="*/ 146 h 164"/>
                <a:gd name="T52" fmla="*/ 51 w 194"/>
                <a:gd name="T53" fmla="*/ 149 h 164"/>
                <a:gd name="T54" fmla="*/ 66 w 194"/>
                <a:gd name="T55" fmla="*/ 155 h 164"/>
                <a:gd name="T56" fmla="*/ 82 w 194"/>
                <a:gd name="T57" fmla="*/ 157 h 164"/>
                <a:gd name="T58" fmla="*/ 97 w 194"/>
                <a:gd name="T59" fmla="*/ 160 h 164"/>
                <a:gd name="T60" fmla="*/ 113 w 194"/>
                <a:gd name="T61" fmla="*/ 164 h 164"/>
                <a:gd name="T62" fmla="*/ 117 w 194"/>
                <a:gd name="T63" fmla="*/ 153 h 164"/>
                <a:gd name="T64" fmla="*/ 141 w 194"/>
                <a:gd name="T65" fmla="*/ 144 h 164"/>
                <a:gd name="T66" fmla="*/ 146 w 194"/>
                <a:gd name="T67" fmla="*/ 145 h 164"/>
                <a:gd name="T68" fmla="*/ 157 w 194"/>
                <a:gd name="T69" fmla="*/ 150 h 164"/>
                <a:gd name="T70" fmla="*/ 172 w 194"/>
                <a:gd name="T71" fmla="*/ 145 h 164"/>
                <a:gd name="T72" fmla="*/ 186 w 194"/>
                <a:gd name="T73" fmla="*/ 133 h 164"/>
                <a:gd name="T74" fmla="*/ 175 w 194"/>
                <a:gd name="T75" fmla="*/ 123 h 164"/>
                <a:gd name="T76" fmla="*/ 171 w 194"/>
                <a:gd name="T77" fmla="*/ 113 h 164"/>
                <a:gd name="T78" fmla="*/ 177 w 194"/>
                <a:gd name="T79" fmla="*/ 108 h 164"/>
                <a:gd name="T80" fmla="*/ 176 w 194"/>
                <a:gd name="T81" fmla="*/ 99 h 164"/>
                <a:gd name="T82" fmla="*/ 173 w 194"/>
                <a:gd name="T83" fmla="*/ 90 h 164"/>
                <a:gd name="T84" fmla="*/ 166 w 194"/>
                <a:gd name="T85" fmla="*/ 90 h 164"/>
                <a:gd name="T86" fmla="*/ 161 w 194"/>
                <a:gd name="T87" fmla="*/ 94 h 164"/>
                <a:gd name="T88" fmla="*/ 162 w 194"/>
                <a:gd name="T89" fmla="*/ 90 h 164"/>
                <a:gd name="T90" fmla="*/ 167 w 194"/>
                <a:gd name="T91" fmla="*/ 82 h 164"/>
                <a:gd name="T92" fmla="*/ 175 w 194"/>
                <a:gd name="T93" fmla="*/ 74 h 164"/>
                <a:gd name="T94" fmla="*/ 174 w 194"/>
                <a:gd name="T95" fmla="*/ 71 h 164"/>
                <a:gd name="T96" fmla="*/ 179 w 194"/>
                <a:gd name="T97" fmla="*/ 71 h 164"/>
                <a:gd name="T98" fmla="*/ 183 w 194"/>
                <a:gd name="T99" fmla="*/ 69 h 164"/>
                <a:gd name="T100" fmla="*/ 184 w 194"/>
                <a:gd name="T101" fmla="*/ 64 h 164"/>
                <a:gd name="T102" fmla="*/ 190 w 194"/>
                <a:gd name="T103" fmla="*/ 46 h 164"/>
                <a:gd name="T104" fmla="*/ 188 w 194"/>
                <a:gd name="T105" fmla="*/ 40 h 164"/>
                <a:gd name="T106" fmla="*/ 180 w 194"/>
                <a:gd name="T107" fmla="*/ 38 h 164"/>
                <a:gd name="T108" fmla="*/ 171 w 194"/>
                <a:gd name="T109" fmla="*/ 3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4" h="164">
                  <a:moveTo>
                    <a:pt x="166" y="32"/>
                  </a:moveTo>
                  <a:cubicBezTo>
                    <a:pt x="166" y="32"/>
                    <a:pt x="165" y="31"/>
                    <a:pt x="165" y="31"/>
                  </a:cubicBezTo>
                  <a:cubicBezTo>
                    <a:pt x="164" y="31"/>
                    <a:pt x="164" y="31"/>
                    <a:pt x="164" y="31"/>
                  </a:cubicBezTo>
                  <a:cubicBezTo>
                    <a:pt x="164" y="31"/>
                    <a:pt x="161" y="32"/>
                    <a:pt x="160" y="32"/>
                  </a:cubicBezTo>
                  <a:cubicBezTo>
                    <a:pt x="160" y="32"/>
                    <a:pt x="159" y="31"/>
                    <a:pt x="159" y="31"/>
                  </a:cubicBezTo>
                  <a:cubicBezTo>
                    <a:pt x="158" y="31"/>
                    <a:pt x="158" y="31"/>
                    <a:pt x="158" y="31"/>
                  </a:cubicBezTo>
                  <a:cubicBezTo>
                    <a:pt x="157" y="31"/>
                    <a:pt x="157" y="31"/>
                    <a:pt x="157" y="31"/>
                  </a:cubicBezTo>
                  <a:cubicBezTo>
                    <a:pt x="157" y="31"/>
                    <a:pt x="154" y="31"/>
                    <a:pt x="154" y="31"/>
                  </a:cubicBezTo>
                  <a:cubicBezTo>
                    <a:pt x="153" y="31"/>
                    <a:pt x="153" y="31"/>
                    <a:pt x="153" y="31"/>
                  </a:cubicBezTo>
                  <a:cubicBezTo>
                    <a:pt x="153" y="31"/>
                    <a:pt x="152" y="30"/>
                    <a:pt x="152" y="29"/>
                  </a:cubicBezTo>
                  <a:cubicBezTo>
                    <a:pt x="151" y="29"/>
                    <a:pt x="151" y="29"/>
                    <a:pt x="151" y="29"/>
                  </a:cubicBezTo>
                  <a:cubicBezTo>
                    <a:pt x="151" y="29"/>
                    <a:pt x="147" y="26"/>
                    <a:pt x="146" y="26"/>
                  </a:cubicBezTo>
                  <a:cubicBezTo>
                    <a:pt x="146" y="26"/>
                    <a:pt x="146" y="26"/>
                    <a:pt x="145" y="26"/>
                  </a:cubicBezTo>
                  <a:cubicBezTo>
                    <a:pt x="145" y="26"/>
                    <a:pt x="145" y="26"/>
                    <a:pt x="144" y="26"/>
                  </a:cubicBezTo>
                  <a:cubicBezTo>
                    <a:pt x="143" y="25"/>
                    <a:pt x="143" y="21"/>
                    <a:pt x="143" y="20"/>
                  </a:cubicBezTo>
                  <a:cubicBezTo>
                    <a:pt x="143" y="18"/>
                    <a:pt x="142" y="19"/>
                    <a:pt x="142" y="19"/>
                  </a:cubicBezTo>
                  <a:cubicBezTo>
                    <a:pt x="142" y="19"/>
                    <a:pt x="138" y="22"/>
                    <a:pt x="138" y="22"/>
                  </a:cubicBezTo>
                  <a:cubicBezTo>
                    <a:pt x="137" y="23"/>
                    <a:pt x="137" y="23"/>
                    <a:pt x="136" y="23"/>
                  </a:cubicBezTo>
                  <a:cubicBezTo>
                    <a:pt x="135" y="23"/>
                    <a:pt x="134" y="22"/>
                    <a:pt x="134" y="22"/>
                  </a:cubicBezTo>
                  <a:cubicBezTo>
                    <a:pt x="133" y="22"/>
                    <a:pt x="133" y="22"/>
                    <a:pt x="133" y="21"/>
                  </a:cubicBezTo>
                  <a:cubicBezTo>
                    <a:pt x="134" y="21"/>
                    <a:pt x="134" y="19"/>
                    <a:pt x="134" y="18"/>
                  </a:cubicBezTo>
                  <a:cubicBezTo>
                    <a:pt x="134" y="18"/>
                    <a:pt x="134" y="17"/>
                    <a:pt x="134" y="17"/>
                  </a:cubicBezTo>
                  <a:cubicBezTo>
                    <a:pt x="134" y="17"/>
                    <a:pt x="133" y="16"/>
                    <a:pt x="132" y="15"/>
                  </a:cubicBezTo>
                  <a:cubicBezTo>
                    <a:pt x="132" y="15"/>
                    <a:pt x="132" y="15"/>
                    <a:pt x="131" y="15"/>
                  </a:cubicBezTo>
                  <a:cubicBezTo>
                    <a:pt x="130" y="15"/>
                    <a:pt x="128" y="15"/>
                    <a:pt x="127" y="15"/>
                  </a:cubicBezTo>
                  <a:cubicBezTo>
                    <a:pt x="127" y="16"/>
                    <a:pt x="127" y="15"/>
                    <a:pt x="127" y="15"/>
                  </a:cubicBezTo>
                  <a:cubicBezTo>
                    <a:pt x="126" y="15"/>
                    <a:pt x="126" y="14"/>
                    <a:pt x="126" y="13"/>
                  </a:cubicBezTo>
                  <a:cubicBezTo>
                    <a:pt x="126" y="13"/>
                    <a:pt x="126" y="13"/>
                    <a:pt x="126" y="12"/>
                  </a:cubicBezTo>
                  <a:cubicBezTo>
                    <a:pt x="125" y="12"/>
                    <a:pt x="125" y="12"/>
                    <a:pt x="123" y="12"/>
                  </a:cubicBezTo>
                  <a:cubicBezTo>
                    <a:pt x="121" y="12"/>
                    <a:pt x="120" y="9"/>
                    <a:pt x="120" y="8"/>
                  </a:cubicBezTo>
                  <a:cubicBezTo>
                    <a:pt x="120" y="7"/>
                    <a:pt x="118" y="6"/>
                    <a:pt x="117" y="6"/>
                  </a:cubicBezTo>
                  <a:cubicBezTo>
                    <a:pt x="117" y="6"/>
                    <a:pt x="115" y="7"/>
                    <a:pt x="115" y="8"/>
                  </a:cubicBezTo>
                  <a:cubicBezTo>
                    <a:pt x="114" y="8"/>
                    <a:pt x="114" y="8"/>
                    <a:pt x="114" y="8"/>
                  </a:cubicBezTo>
                  <a:cubicBezTo>
                    <a:pt x="114" y="8"/>
                    <a:pt x="111" y="5"/>
                    <a:pt x="111" y="4"/>
                  </a:cubicBezTo>
                  <a:cubicBezTo>
                    <a:pt x="110" y="4"/>
                    <a:pt x="110" y="3"/>
                    <a:pt x="110" y="3"/>
                  </a:cubicBezTo>
                  <a:cubicBezTo>
                    <a:pt x="109" y="0"/>
                    <a:pt x="109" y="0"/>
                    <a:pt x="109" y="0"/>
                  </a:cubicBezTo>
                  <a:cubicBezTo>
                    <a:pt x="109" y="0"/>
                    <a:pt x="109" y="1"/>
                    <a:pt x="108" y="1"/>
                  </a:cubicBezTo>
                  <a:cubicBezTo>
                    <a:pt x="106" y="1"/>
                    <a:pt x="95" y="3"/>
                    <a:pt x="95" y="8"/>
                  </a:cubicBezTo>
                  <a:cubicBezTo>
                    <a:pt x="96" y="13"/>
                    <a:pt x="96" y="14"/>
                    <a:pt x="96" y="16"/>
                  </a:cubicBezTo>
                  <a:cubicBezTo>
                    <a:pt x="96" y="18"/>
                    <a:pt x="96" y="18"/>
                    <a:pt x="95" y="19"/>
                  </a:cubicBezTo>
                  <a:cubicBezTo>
                    <a:pt x="93" y="20"/>
                    <a:pt x="91" y="21"/>
                    <a:pt x="89" y="22"/>
                  </a:cubicBezTo>
                  <a:cubicBezTo>
                    <a:pt x="87" y="23"/>
                    <a:pt x="83" y="24"/>
                    <a:pt x="82" y="24"/>
                  </a:cubicBezTo>
                  <a:cubicBezTo>
                    <a:pt x="81" y="25"/>
                    <a:pt x="75" y="26"/>
                    <a:pt x="74" y="28"/>
                  </a:cubicBezTo>
                  <a:cubicBezTo>
                    <a:pt x="73" y="30"/>
                    <a:pt x="72" y="32"/>
                    <a:pt x="75" y="32"/>
                  </a:cubicBezTo>
                  <a:cubicBezTo>
                    <a:pt x="78" y="32"/>
                    <a:pt x="80" y="31"/>
                    <a:pt x="76" y="33"/>
                  </a:cubicBezTo>
                  <a:cubicBezTo>
                    <a:pt x="72" y="35"/>
                    <a:pt x="69" y="36"/>
                    <a:pt x="57" y="35"/>
                  </a:cubicBezTo>
                  <a:cubicBezTo>
                    <a:pt x="57" y="35"/>
                    <a:pt x="55" y="35"/>
                    <a:pt x="54" y="33"/>
                  </a:cubicBezTo>
                  <a:cubicBezTo>
                    <a:pt x="53" y="31"/>
                    <a:pt x="52" y="30"/>
                    <a:pt x="53" y="29"/>
                  </a:cubicBezTo>
                  <a:cubicBezTo>
                    <a:pt x="53" y="27"/>
                    <a:pt x="53" y="27"/>
                    <a:pt x="52" y="27"/>
                  </a:cubicBezTo>
                  <a:cubicBezTo>
                    <a:pt x="51" y="27"/>
                    <a:pt x="50" y="27"/>
                    <a:pt x="49" y="28"/>
                  </a:cubicBezTo>
                  <a:cubicBezTo>
                    <a:pt x="49" y="28"/>
                    <a:pt x="47" y="28"/>
                    <a:pt x="46" y="28"/>
                  </a:cubicBezTo>
                  <a:cubicBezTo>
                    <a:pt x="45" y="27"/>
                    <a:pt x="42" y="26"/>
                    <a:pt x="44" y="28"/>
                  </a:cubicBezTo>
                  <a:cubicBezTo>
                    <a:pt x="45" y="31"/>
                    <a:pt x="47" y="36"/>
                    <a:pt x="48" y="37"/>
                  </a:cubicBezTo>
                  <a:cubicBezTo>
                    <a:pt x="49" y="37"/>
                    <a:pt x="49" y="39"/>
                    <a:pt x="49" y="39"/>
                  </a:cubicBezTo>
                  <a:cubicBezTo>
                    <a:pt x="49" y="40"/>
                    <a:pt x="49" y="46"/>
                    <a:pt x="50" y="47"/>
                  </a:cubicBezTo>
                  <a:cubicBezTo>
                    <a:pt x="52" y="48"/>
                    <a:pt x="52" y="48"/>
                    <a:pt x="50" y="48"/>
                  </a:cubicBezTo>
                  <a:cubicBezTo>
                    <a:pt x="47" y="47"/>
                    <a:pt x="43" y="46"/>
                    <a:pt x="43" y="48"/>
                  </a:cubicBezTo>
                  <a:cubicBezTo>
                    <a:pt x="43" y="50"/>
                    <a:pt x="43" y="49"/>
                    <a:pt x="41" y="49"/>
                  </a:cubicBezTo>
                  <a:cubicBezTo>
                    <a:pt x="40" y="48"/>
                    <a:pt x="36" y="49"/>
                    <a:pt x="33" y="50"/>
                  </a:cubicBezTo>
                  <a:cubicBezTo>
                    <a:pt x="31" y="50"/>
                    <a:pt x="32" y="50"/>
                    <a:pt x="31" y="49"/>
                  </a:cubicBezTo>
                  <a:cubicBezTo>
                    <a:pt x="30" y="48"/>
                    <a:pt x="28" y="46"/>
                    <a:pt x="27" y="45"/>
                  </a:cubicBezTo>
                  <a:cubicBezTo>
                    <a:pt x="26" y="44"/>
                    <a:pt x="26" y="43"/>
                    <a:pt x="24" y="44"/>
                  </a:cubicBezTo>
                  <a:cubicBezTo>
                    <a:pt x="22" y="45"/>
                    <a:pt x="13" y="48"/>
                    <a:pt x="4" y="49"/>
                  </a:cubicBezTo>
                  <a:cubicBezTo>
                    <a:pt x="4" y="49"/>
                    <a:pt x="1" y="49"/>
                    <a:pt x="1" y="52"/>
                  </a:cubicBezTo>
                  <a:cubicBezTo>
                    <a:pt x="1" y="54"/>
                    <a:pt x="1" y="54"/>
                    <a:pt x="3" y="53"/>
                  </a:cubicBezTo>
                  <a:cubicBezTo>
                    <a:pt x="6" y="52"/>
                    <a:pt x="8" y="52"/>
                    <a:pt x="7" y="53"/>
                  </a:cubicBezTo>
                  <a:cubicBezTo>
                    <a:pt x="6" y="54"/>
                    <a:pt x="6" y="54"/>
                    <a:pt x="7" y="53"/>
                  </a:cubicBezTo>
                  <a:cubicBezTo>
                    <a:pt x="8" y="53"/>
                    <a:pt x="9" y="54"/>
                    <a:pt x="7" y="54"/>
                  </a:cubicBezTo>
                  <a:cubicBezTo>
                    <a:pt x="5" y="55"/>
                    <a:pt x="3" y="53"/>
                    <a:pt x="4" y="55"/>
                  </a:cubicBezTo>
                  <a:cubicBezTo>
                    <a:pt x="4" y="56"/>
                    <a:pt x="4" y="57"/>
                    <a:pt x="5" y="56"/>
                  </a:cubicBezTo>
                  <a:cubicBezTo>
                    <a:pt x="6" y="55"/>
                    <a:pt x="8" y="56"/>
                    <a:pt x="8" y="57"/>
                  </a:cubicBezTo>
                  <a:cubicBezTo>
                    <a:pt x="8" y="57"/>
                    <a:pt x="8" y="58"/>
                    <a:pt x="5" y="58"/>
                  </a:cubicBezTo>
                  <a:cubicBezTo>
                    <a:pt x="3" y="58"/>
                    <a:pt x="0" y="59"/>
                    <a:pt x="2" y="60"/>
                  </a:cubicBezTo>
                  <a:cubicBezTo>
                    <a:pt x="4" y="61"/>
                    <a:pt x="7" y="64"/>
                    <a:pt x="9" y="63"/>
                  </a:cubicBezTo>
                  <a:cubicBezTo>
                    <a:pt x="10" y="62"/>
                    <a:pt x="15" y="60"/>
                    <a:pt x="24" y="67"/>
                  </a:cubicBezTo>
                  <a:cubicBezTo>
                    <a:pt x="24" y="67"/>
                    <a:pt x="25" y="68"/>
                    <a:pt x="25" y="69"/>
                  </a:cubicBezTo>
                  <a:cubicBezTo>
                    <a:pt x="25" y="69"/>
                    <a:pt x="25" y="69"/>
                    <a:pt x="26" y="68"/>
                  </a:cubicBezTo>
                  <a:cubicBezTo>
                    <a:pt x="26" y="67"/>
                    <a:pt x="26" y="68"/>
                    <a:pt x="27" y="68"/>
                  </a:cubicBezTo>
                  <a:cubicBezTo>
                    <a:pt x="27" y="67"/>
                    <a:pt x="27" y="66"/>
                    <a:pt x="29" y="67"/>
                  </a:cubicBezTo>
                  <a:cubicBezTo>
                    <a:pt x="30" y="67"/>
                    <a:pt x="34" y="70"/>
                    <a:pt x="34" y="70"/>
                  </a:cubicBezTo>
                  <a:cubicBezTo>
                    <a:pt x="34" y="70"/>
                    <a:pt x="35" y="70"/>
                    <a:pt x="35" y="71"/>
                  </a:cubicBezTo>
                  <a:cubicBezTo>
                    <a:pt x="34" y="72"/>
                    <a:pt x="35" y="75"/>
                    <a:pt x="39" y="74"/>
                  </a:cubicBezTo>
                  <a:cubicBezTo>
                    <a:pt x="43" y="72"/>
                    <a:pt x="44" y="73"/>
                    <a:pt x="45" y="74"/>
                  </a:cubicBezTo>
                  <a:cubicBezTo>
                    <a:pt x="45" y="74"/>
                    <a:pt x="45" y="75"/>
                    <a:pt x="44" y="74"/>
                  </a:cubicBezTo>
                  <a:cubicBezTo>
                    <a:pt x="42" y="73"/>
                    <a:pt x="41" y="73"/>
                    <a:pt x="40" y="74"/>
                  </a:cubicBezTo>
                  <a:cubicBezTo>
                    <a:pt x="39" y="76"/>
                    <a:pt x="38" y="76"/>
                    <a:pt x="40" y="77"/>
                  </a:cubicBezTo>
                  <a:cubicBezTo>
                    <a:pt x="41" y="77"/>
                    <a:pt x="42" y="78"/>
                    <a:pt x="41" y="79"/>
                  </a:cubicBezTo>
                  <a:cubicBezTo>
                    <a:pt x="41" y="81"/>
                    <a:pt x="40" y="82"/>
                    <a:pt x="42" y="84"/>
                  </a:cubicBezTo>
                  <a:cubicBezTo>
                    <a:pt x="44" y="86"/>
                    <a:pt x="44" y="87"/>
                    <a:pt x="45" y="88"/>
                  </a:cubicBezTo>
                  <a:cubicBezTo>
                    <a:pt x="45" y="89"/>
                    <a:pt x="46" y="89"/>
                    <a:pt x="47" y="89"/>
                  </a:cubicBezTo>
                  <a:cubicBezTo>
                    <a:pt x="48" y="90"/>
                    <a:pt x="55" y="91"/>
                    <a:pt x="55" y="91"/>
                  </a:cubicBezTo>
                  <a:cubicBezTo>
                    <a:pt x="55" y="91"/>
                    <a:pt x="55" y="92"/>
                    <a:pt x="55" y="93"/>
                  </a:cubicBezTo>
                  <a:cubicBezTo>
                    <a:pt x="54" y="93"/>
                    <a:pt x="54" y="95"/>
                    <a:pt x="55" y="98"/>
                  </a:cubicBezTo>
                  <a:cubicBezTo>
                    <a:pt x="55" y="98"/>
                    <a:pt x="56" y="99"/>
                    <a:pt x="55" y="99"/>
                  </a:cubicBezTo>
                  <a:cubicBezTo>
                    <a:pt x="55" y="100"/>
                    <a:pt x="55" y="101"/>
                    <a:pt x="55" y="101"/>
                  </a:cubicBezTo>
                  <a:cubicBezTo>
                    <a:pt x="55" y="102"/>
                    <a:pt x="55" y="101"/>
                    <a:pt x="54" y="101"/>
                  </a:cubicBezTo>
                  <a:cubicBezTo>
                    <a:pt x="54" y="101"/>
                    <a:pt x="53" y="102"/>
                    <a:pt x="54" y="103"/>
                  </a:cubicBezTo>
                  <a:cubicBezTo>
                    <a:pt x="56" y="105"/>
                    <a:pt x="56" y="106"/>
                    <a:pt x="55" y="107"/>
                  </a:cubicBezTo>
                  <a:cubicBezTo>
                    <a:pt x="55" y="108"/>
                    <a:pt x="55" y="117"/>
                    <a:pt x="55" y="120"/>
                  </a:cubicBezTo>
                  <a:cubicBezTo>
                    <a:pt x="55" y="120"/>
                    <a:pt x="55" y="120"/>
                    <a:pt x="56" y="121"/>
                  </a:cubicBezTo>
                  <a:cubicBezTo>
                    <a:pt x="57" y="122"/>
                    <a:pt x="56" y="122"/>
                    <a:pt x="56" y="123"/>
                  </a:cubicBezTo>
                  <a:cubicBezTo>
                    <a:pt x="55" y="123"/>
                    <a:pt x="52" y="126"/>
                    <a:pt x="52" y="128"/>
                  </a:cubicBezTo>
                  <a:cubicBezTo>
                    <a:pt x="52" y="130"/>
                    <a:pt x="51" y="142"/>
                    <a:pt x="48" y="144"/>
                  </a:cubicBezTo>
                  <a:cubicBezTo>
                    <a:pt x="48" y="144"/>
                    <a:pt x="45" y="146"/>
                    <a:pt x="47" y="146"/>
                  </a:cubicBezTo>
                  <a:cubicBezTo>
                    <a:pt x="49" y="146"/>
                    <a:pt x="51" y="147"/>
                    <a:pt x="51" y="149"/>
                  </a:cubicBezTo>
                  <a:cubicBezTo>
                    <a:pt x="51" y="149"/>
                    <a:pt x="51" y="149"/>
                    <a:pt x="51" y="149"/>
                  </a:cubicBezTo>
                  <a:cubicBezTo>
                    <a:pt x="51" y="149"/>
                    <a:pt x="51" y="149"/>
                    <a:pt x="51" y="149"/>
                  </a:cubicBezTo>
                  <a:cubicBezTo>
                    <a:pt x="51" y="149"/>
                    <a:pt x="51" y="149"/>
                    <a:pt x="51" y="149"/>
                  </a:cubicBezTo>
                  <a:cubicBezTo>
                    <a:pt x="50" y="151"/>
                    <a:pt x="50" y="152"/>
                    <a:pt x="52" y="152"/>
                  </a:cubicBezTo>
                  <a:cubicBezTo>
                    <a:pt x="54" y="152"/>
                    <a:pt x="60" y="153"/>
                    <a:pt x="60" y="153"/>
                  </a:cubicBezTo>
                  <a:cubicBezTo>
                    <a:pt x="61" y="153"/>
                    <a:pt x="61" y="154"/>
                    <a:pt x="61" y="154"/>
                  </a:cubicBezTo>
                  <a:cubicBezTo>
                    <a:pt x="62" y="154"/>
                    <a:pt x="63" y="157"/>
                    <a:pt x="66" y="155"/>
                  </a:cubicBezTo>
                  <a:cubicBezTo>
                    <a:pt x="66" y="155"/>
                    <a:pt x="67" y="155"/>
                    <a:pt x="68" y="155"/>
                  </a:cubicBezTo>
                  <a:cubicBezTo>
                    <a:pt x="68" y="156"/>
                    <a:pt x="70" y="158"/>
                    <a:pt x="73" y="158"/>
                  </a:cubicBezTo>
                  <a:cubicBezTo>
                    <a:pt x="75" y="158"/>
                    <a:pt x="80" y="158"/>
                    <a:pt x="81" y="158"/>
                  </a:cubicBezTo>
                  <a:cubicBezTo>
                    <a:pt x="82" y="158"/>
                    <a:pt x="82" y="157"/>
                    <a:pt x="82" y="157"/>
                  </a:cubicBezTo>
                  <a:cubicBezTo>
                    <a:pt x="82" y="156"/>
                    <a:pt x="82" y="154"/>
                    <a:pt x="84" y="155"/>
                  </a:cubicBezTo>
                  <a:cubicBezTo>
                    <a:pt x="85" y="156"/>
                    <a:pt x="91" y="159"/>
                    <a:pt x="93" y="160"/>
                  </a:cubicBezTo>
                  <a:cubicBezTo>
                    <a:pt x="93" y="159"/>
                    <a:pt x="94" y="159"/>
                    <a:pt x="94" y="159"/>
                  </a:cubicBezTo>
                  <a:cubicBezTo>
                    <a:pt x="94" y="159"/>
                    <a:pt x="97" y="160"/>
                    <a:pt x="97" y="160"/>
                  </a:cubicBezTo>
                  <a:cubicBezTo>
                    <a:pt x="98" y="160"/>
                    <a:pt x="98" y="160"/>
                    <a:pt x="98" y="160"/>
                  </a:cubicBezTo>
                  <a:cubicBezTo>
                    <a:pt x="98" y="161"/>
                    <a:pt x="97" y="161"/>
                    <a:pt x="97" y="161"/>
                  </a:cubicBezTo>
                  <a:cubicBezTo>
                    <a:pt x="99" y="162"/>
                    <a:pt x="102" y="163"/>
                    <a:pt x="104" y="164"/>
                  </a:cubicBezTo>
                  <a:cubicBezTo>
                    <a:pt x="105" y="164"/>
                    <a:pt x="110" y="164"/>
                    <a:pt x="113" y="164"/>
                  </a:cubicBezTo>
                  <a:cubicBezTo>
                    <a:pt x="115" y="163"/>
                    <a:pt x="117" y="163"/>
                    <a:pt x="119" y="162"/>
                  </a:cubicBezTo>
                  <a:cubicBezTo>
                    <a:pt x="119" y="162"/>
                    <a:pt x="119" y="161"/>
                    <a:pt x="118" y="160"/>
                  </a:cubicBezTo>
                  <a:cubicBezTo>
                    <a:pt x="118" y="159"/>
                    <a:pt x="117" y="156"/>
                    <a:pt x="117" y="155"/>
                  </a:cubicBezTo>
                  <a:cubicBezTo>
                    <a:pt x="116" y="155"/>
                    <a:pt x="116" y="155"/>
                    <a:pt x="117" y="153"/>
                  </a:cubicBezTo>
                  <a:cubicBezTo>
                    <a:pt x="118" y="152"/>
                    <a:pt x="120" y="147"/>
                    <a:pt x="125" y="146"/>
                  </a:cubicBezTo>
                  <a:cubicBezTo>
                    <a:pt x="129" y="144"/>
                    <a:pt x="130" y="143"/>
                    <a:pt x="131" y="143"/>
                  </a:cubicBezTo>
                  <a:cubicBezTo>
                    <a:pt x="131" y="143"/>
                    <a:pt x="132" y="142"/>
                    <a:pt x="134" y="143"/>
                  </a:cubicBezTo>
                  <a:cubicBezTo>
                    <a:pt x="137" y="145"/>
                    <a:pt x="139" y="144"/>
                    <a:pt x="141" y="144"/>
                  </a:cubicBezTo>
                  <a:cubicBezTo>
                    <a:pt x="142" y="143"/>
                    <a:pt x="142" y="144"/>
                    <a:pt x="142" y="144"/>
                  </a:cubicBezTo>
                  <a:cubicBezTo>
                    <a:pt x="142" y="145"/>
                    <a:pt x="142" y="145"/>
                    <a:pt x="143" y="145"/>
                  </a:cubicBezTo>
                  <a:cubicBezTo>
                    <a:pt x="144" y="145"/>
                    <a:pt x="146" y="145"/>
                    <a:pt x="146" y="145"/>
                  </a:cubicBezTo>
                  <a:cubicBezTo>
                    <a:pt x="146" y="145"/>
                    <a:pt x="146" y="145"/>
                    <a:pt x="146" y="145"/>
                  </a:cubicBezTo>
                  <a:cubicBezTo>
                    <a:pt x="147" y="146"/>
                    <a:pt x="147" y="146"/>
                    <a:pt x="150" y="146"/>
                  </a:cubicBezTo>
                  <a:cubicBezTo>
                    <a:pt x="150" y="146"/>
                    <a:pt x="151" y="145"/>
                    <a:pt x="151" y="147"/>
                  </a:cubicBezTo>
                  <a:cubicBezTo>
                    <a:pt x="151" y="148"/>
                    <a:pt x="152" y="148"/>
                    <a:pt x="153" y="148"/>
                  </a:cubicBezTo>
                  <a:cubicBezTo>
                    <a:pt x="154" y="149"/>
                    <a:pt x="156" y="148"/>
                    <a:pt x="157" y="150"/>
                  </a:cubicBezTo>
                  <a:cubicBezTo>
                    <a:pt x="158" y="151"/>
                    <a:pt x="158" y="151"/>
                    <a:pt x="160" y="151"/>
                  </a:cubicBezTo>
                  <a:cubicBezTo>
                    <a:pt x="162" y="151"/>
                    <a:pt x="163" y="150"/>
                    <a:pt x="163" y="151"/>
                  </a:cubicBezTo>
                  <a:cubicBezTo>
                    <a:pt x="162" y="151"/>
                    <a:pt x="162" y="151"/>
                    <a:pt x="164" y="151"/>
                  </a:cubicBezTo>
                  <a:cubicBezTo>
                    <a:pt x="165" y="151"/>
                    <a:pt x="167" y="151"/>
                    <a:pt x="172" y="145"/>
                  </a:cubicBezTo>
                  <a:cubicBezTo>
                    <a:pt x="172" y="145"/>
                    <a:pt x="175" y="143"/>
                    <a:pt x="177" y="142"/>
                  </a:cubicBezTo>
                  <a:cubicBezTo>
                    <a:pt x="179" y="142"/>
                    <a:pt x="180" y="140"/>
                    <a:pt x="181" y="140"/>
                  </a:cubicBezTo>
                  <a:cubicBezTo>
                    <a:pt x="181" y="139"/>
                    <a:pt x="182" y="139"/>
                    <a:pt x="184" y="138"/>
                  </a:cubicBezTo>
                  <a:cubicBezTo>
                    <a:pt x="184" y="136"/>
                    <a:pt x="186" y="133"/>
                    <a:pt x="186" y="133"/>
                  </a:cubicBezTo>
                  <a:cubicBezTo>
                    <a:pt x="186" y="133"/>
                    <a:pt x="186" y="132"/>
                    <a:pt x="185" y="132"/>
                  </a:cubicBezTo>
                  <a:cubicBezTo>
                    <a:pt x="185" y="132"/>
                    <a:pt x="174" y="128"/>
                    <a:pt x="174" y="128"/>
                  </a:cubicBezTo>
                  <a:cubicBezTo>
                    <a:pt x="174" y="128"/>
                    <a:pt x="174" y="127"/>
                    <a:pt x="174" y="127"/>
                  </a:cubicBezTo>
                  <a:cubicBezTo>
                    <a:pt x="174" y="126"/>
                    <a:pt x="175" y="123"/>
                    <a:pt x="175" y="123"/>
                  </a:cubicBezTo>
                  <a:cubicBezTo>
                    <a:pt x="175" y="123"/>
                    <a:pt x="175" y="122"/>
                    <a:pt x="175" y="122"/>
                  </a:cubicBezTo>
                  <a:cubicBezTo>
                    <a:pt x="176" y="122"/>
                    <a:pt x="177" y="121"/>
                    <a:pt x="176" y="121"/>
                  </a:cubicBezTo>
                  <a:cubicBezTo>
                    <a:pt x="175" y="120"/>
                    <a:pt x="170" y="114"/>
                    <a:pt x="170" y="114"/>
                  </a:cubicBezTo>
                  <a:cubicBezTo>
                    <a:pt x="170" y="114"/>
                    <a:pt x="170" y="114"/>
                    <a:pt x="171" y="113"/>
                  </a:cubicBezTo>
                  <a:cubicBezTo>
                    <a:pt x="172" y="113"/>
                    <a:pt x="177" y="111"/>
                    <a:pt x="177" y="111"/>
                  </a:cubicBezTo>
                  <a:cubicBezTo>
                    <a:pt x="177" y="111"/>
                    <a:pt x="177" y="111"/>
                    <a:pt x="177" y="111"/>
                  </a:cubicBezTo>
                  <a:cubicBezTo>
                    <a:pt x="177" y="110"/>
                    <a:pt x="178" y="110"/>
                    <a:pt x="178" y="109"/>
                  </a:cubicBezTo>
                  <a:cubicBezTo>
                    <a:pt x="178" y="109"/>
                    <a:pt x="178" y="108"/>
                    <a:pt x="177" y="108"/>
                  </a:cubicBezTo>
                  <a:cubicBezTo>
                    <a:pt x="177" y="107"/>
                    <a:pt x="176" y="107"/>
                    <a:pt x="176" y="106"/>
                  </a:cubicBezTo>
                  <a:cubicBezTo>
                    <a:pt x="176" y="106"/>
                    <a:pt x="173" y="102"/>
                    <a:pt x="173" y="102"/>
                  </a:cubicBezTo>
                  <a:cubicBezTo>
                    <a:pt x="173" y="102"/>
                    <a:pt x="172" y="102"/>
                    <a:pt x="173" y="101"/>
                  </a:cubicBezTo>
                  <a:cubicBezTo>
                    <a:pt x="174" y="100"/>
                    <a:pt x="175" y="99"/>
                    <a:pt x="176" y="99"/>
                  </a:cubicBezTo>
                  <a:cubicBezTo>
                    <a:pt x="176" y="98"/>
                    <a:pt x="176" y="98"/>
                    <a:pt x="176" y="98"/>
                  </a:cubicBezTo>
                  <a:cubicBezTo>
                    <a:pt x="175" y="97"/>
                    <a:pt x="174" y="95"/>
                    <a:pt x="174" y="95"/>
                  </a:cubicBezTo>
                  <a:cubicBezTo>
                    <a:pt x="174" y="95"/>
                    <a:pt x="173" y="95"/>
                    <a:pt x="173" y="94"/>
                  </a:cubicBezTo>
                  <a:cubicBezTo>
                    <a:pt x="173" y="94"/>
                    <a:pt x="173" y="91"/>
                    <a:pt x="173" y="90"/>
                  </a:cubicBezTo>
                  <a:cubicBezTo>
                    <a:pt x="173" y="90"/>
                    <a:pt x="172" y="89"/>
                    <a:pt x="172" y="89"/>
                  </a:cubicBezTo>
                  <a:cubicBezTo>
                    <a:pt x="171" y="89"/>
                    <a:pt x="171" y="89"/>
                    <a:pt x="170" y="89"/>
                  </a:cubicBezTo>
                  <a:cubicBezTo>
                    <a:pt x="170" y="89"/>
                    <a:pt x="169" y="89"/>
                    <a:pt x="169" y="89"/>
                  </a:cubicBezTo>
                  <a:cubicBezTo>
                    <a:pt x="168" y="89"/>
                    <a:pt x="167" y="90"/>
                    <a:pt x="166" y="90"/>
                  </a:cubicBezTo>
                  <a:cubicBezTo>
                    <a:pt x="166" y="90"/>
                    <a:pt x="166" y="90"/>
                    <a:pt x="165" y="90"/>
                  </a:cubicBezTo>
                  <a:cubicBezTo>
                    <a:pt x="165" y="91"/>
                    <a:pt x="164" y="92"/>
                    <a:pt x="164" y="92"/>
                  </a:cubicBezTo>
                  <a:cubicBezTo>
                    <a:pt x="164" y="92"/>
                    <a:pt x="164" y="92"/>
                    <a:pt x="164" y="92"/>
                  </a:cubicBezTo>
                  <a:cubicBezTo>
                    <a:pt x="163" y="92"/>
                    <a:pt x="161" y="94"/>
                    <a:pt x="161" y="94"/>
                  </a:cubicBezTo>
                  <a:cubicBezTo>
                    <a:pt x="161" y="94"/>
                    <a:pt x="160" y="95"/>
                    <a:pt x="161" y="93"/>
                  </a:cubicBezTo>
                  <a:cubicBezTo>
                    <a:pt x="162" y="92"/>
                    <a:pt x="162" y="92"/>
                    <a:pt x="162" y="92"/>
                  </a:cubicBezTo>
                  <a:cubicBezTo>
                    <a:pt x="162" y="92"/>
                    <a:pt x="162" y="91"/>
                    <a:pt x="162" y="91"/>
                  </a:cubicBezTo>
                  <a:cubicBezTo>
                    <a:pt x="162" y="90"/>
                    <a:pt x="162" y="90"/>
                    <a:pt x="162" y="90"/>
                  </a:cubicBezTo>
                  <a:cubicBezTo>
                    <a:pt x="162" y="90"/>
                    <a:pt x="162" y="89"/>
                    <a:pt x="162" y="89"/>
                  </a:cubicBezTo>
                  <a:cubicBezTo>
                    <a:pt x="162" y="88"/>
                    <a:pt x="163" y="87"/>
                    <a:pt x="163" y="87"/>
                  </a:cubicBezTo>
                  <a:cubicBezTo>
                    <a:pt x="164" y="86"/>
                    <a:pt x="166" y="83"/>
                    <a:pt x="167" y="83"/>
                  </a:cubicBezTo>
                  <a:cubicBezTo>
                    <a:pt x="167" y="83"/>
                    <a:pt x="167" y="82"/>
                    <a:pt x="167" y="82"/>
                  </a:cubicBezTo>
                  <a:cubicBezTo>
                    <a:pt x="168" y="81"/>
                    <a:pt x="168" y="80"/>
                    <a:pt x="168" y="80"/>
                  </a:cubicBezTo>
                  <a:cubicBezTo>
                    <a:pt x="168" y="80"/>
                    <a:pt x="168" y="79"/>
                    <a:pt x="168" y="79"/>
                  </a:cubicBezTo>
                  <a:cubicBezTo>
                    <a:pt x="169" y="79"/>
                    <a:pt x="171" y="78"/>
                    <a:pt x="172" y="77"/>
                  </a:cubicBezTo>
                  <a:cubicBezTo>
                    <a:pt x="173" y="76"/>
                    <a:pt x="175" y="74"/>
                    <a:pt x="175" y="74"/>
                  </a:cubicBezTo>
                  <a:cubicBezTo>
                    <a:pt x="175" y="73"/>
                    <a:pt x="176" y="73"/>
                    <a:pt x="176" y="73"/>
                  </a:cubicBezTo>
                  <a:cubicBezTo>
                    <a:pt x="176" y="73"/>
                    <a:pt x="177" y="72"/>
                    <a:pt x="176" y="72"/>
                  </a:cubicBezTo>
                  <a:cubicBezTo>
                    <a:pt x="174" y="72"/>
                    <a:pt x="174" y="72"/>
                    <a:pt x="174" y="72"/>
                  </a:cubicBezTo>
                  <a:cubicBezTo>
                    <a:pt x="174" y="72"/>
                    <a:pt x="173" y="72"/>
                    <a:pt x="174" y="71"/>
                  </a:cubicBezTo>
                  <a:cubicBezTo>
                    <a:pt x="175" y="70"/>
                    <a:pt x="175" y="70"/>
                    <a:pt x="175" y="70"/>
                  </a:cubicBezTo>
                  <a:cubicBezTo>
                    <a:pt x="175" y="70"/>
                    <a:pt x="176" y="69"/>
                    <a:pt x="176" y="69"/>
                  </a:cubicBezTo>
                  <a:cubicBezTo>
                    <a:pt x="177" y="70"/>
                    <a:pt x="178" y="69"/>
                    <a:pt x="178" y="70"/>
                  </a:cubicBezTo>
                  <a:cubicBezTo>
                    <a:pt x="178" y="70"/>
                    <a:pt x="179" y="71"/>
                    <a:pt x="179" y="71"/>
                  </a:cubicBezTo>
                  <a:cubicBezTo>
                    <a:pt x="179" y="71"/>
                    <a:pt x="179" y="71"/>
                    <a:pt x="180" y="71"/>
                  </a:cubicBezTo>
                  <a:cubicBezTo>
                    <a:pt x="180" y="70"/>
                    <a:pt x="181" y="70"/>
                    <a:pt x="181" y="71"/>
                  </a:cubicBezTo>
                  <a:cubicBezTo>
                    <a:pt x="181" y="71"/>
                    <a:pt x="182" y="71"/>
                    <a:pt x="182" y="70"/>
                  </a:cubicBezTo>
                  <a:cubicBezTo>
                    <a:pt x="182" y="70"/>
                    <a:pt x="183" y="70"/>
                    <a:pt x="183" y="69"/>
                  </a:cubicBezTo>
                  <a:cubicBezTo>
                    <a:pt x="183" y="68"/>
                    <a:pt x="184" y="68"/>
                    <a:pt x="184" y="68"/>
                  </a:cubicBezTo>
                  <a:cubicBezTo>
                    <a:pt x="184" y="68"/>
                    <a:pt x="184" y="68"/>
                    <a:pt x="184" y="68"/>
                  </a:cubicBezTo>
                  <a:cubicBezTo>
                    <a:pt x="184" y="67"/>
                    <a:pt x="184" y="67"/>
                    <a:pt x="184" y="67"/>
                  </a:cubicBezTo>
                  <a:cubicBezTo>
                    <a:pt x="184" y="66"/>
                    <a:pt x="184" y="65"/>
                    <a:pt x="184" y="64"/>
                  </a:cubicBezTo>
                  <a:cubicBezTo>
                    <a:pt x="184" y="64"/>
                    <a:pt x="184" y="59"/>
                    <a:pt x="184" y="58"/>
                  </a:cubicBezTo>
                  <a:cubicBezTo>
                    <a:pt x="184" y="58"/>
                    <a:pt x="185" y="56"/>
                    <a:pt x="186" y="56"/>
                  </a:cubicBezTo>
                  <a:cubicBezTo>
                    <a:pt x="186" y="55"/>
                    <a:pt x="189" y="48"/>
                    <a:pt x="189" y="47"/>
                  </a:cubicBezTo>
                  <a:cubicBezTo>
                    <a:pt x="190" y="47"/>
                    <a:pt x="190" y="46"/>
                    <a:pt x="190" y="46"/>
                  </a:cubicBezTo>
                  <a:cubicBezTo>
                    <a:pt x="190" y="46"/>
                    <a:pt x="193" y="42"/>
                    <a:pt x="194" y="42"/>
                  </a:cubicBezTo>
                  <a:cubicBezTo>
                    <a:pt x="194" y="41"/>
                    <a:pt x="193" y="41"/>
                    <a:pt x="193" y="41"/>
                  </a:cubicBezTo>
                  <a:cubicBezTo>
                    <a:pt x="193" y="41"/>
                    <a:pt x="190" y="41"/>
                    <a:pt x="189" y="40"/>
                  </a:cubicBezTo>
                  <a:cubicBezTo>
                    <a:pt x="189" y="40"/>
                    <a:pt x="188" y="40"/>
                    <a:pt x="188" y="40"/>
                  </a:cubicBezTo>
                  <a:cubicBezTo>
                    <a:pt x="188" y="40"/>
                    <a:pt x="187" y="40"/>
                    <a:pt x="186" y="40"/>
                  </a:cubicBezTo>
                  <a:cubicBezTo>
                    <a:pt x="186" y="40"/>
                    <a:pt x="185" y="40"/>
                    <a:pt x="185" y="40"/>
                  </a:cubicBezTo>
                  <a:cubicBezTo>
                    <a:pt x="185" y="40"/>
                    <a:pt x="182" y="39"/>
                    <a:pt x="181" y="38"/>
                  </a:cubicBezTo>
                  <a:cubicBezTo>
                    <a:pt x="181" y="38"/>
                    <a:pt x="180" y="38"/>
                    <a:pt x="180" y="38"/>
                  </a:cubicBezTo>
                  <a:cubicBezTo>
                    <a:pt x="180" y="38"/>
                    <a:pt x="178" y="38"/>
                    <a:pt x="177" y="38"/>
                  </a:cubicBezTo>
                  <a:cubicBezTo>
                    <a:pt x="177" y="38"/>
                    <a:pt x="176" y="38"/>
                    <a:pt x="176" y="38"/>
                  </a:cubicBezTo>
                  <a:cubicBezTo>
                    <a:pt x="176" y="38"/>
                    <a:pt x="173" y="37"/>
                    <a:pt x="172" y="37"/>
                  </a:cubicBezTo>
                  <a:cubicBezTo>
                    <a:pt x="172" y="37"/>
                    <a:pt x="171" y="37"/>
                    <a:pt x="171" y="36"/>
                  </a:cubicBezTo>
                  <a:cubicBezTo>
                    <a:pt x="171" y="36"/>
                    <a:pt x="169" y="34"/>
                    <a:pt x="169" y="34"/>
                  </a:cubicBezTo>
                  <a:cubicBezTo>
                    <a:pt x="169" y="33"/>
                    <a:pt x="168" y="33"/>
                    <a:pt x="168" y="33"/>
                  </a:cubicBezTo>
                  <a:cubicBezTo>
                    <a:pt x="168" y="33"/>
                    <a:pt x="167" y="32"/>
                    <a:pt x="166" y="3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7" name="Freeform 1098">
              <a:extLst>
                <a:ext uri="{FF2B5EF4-FFF2-40B4-BE49-F238E27FC236}">
                  <a16:creationId xmlns:a16="http://schemas.microsoft.com/office/drawing/2014/main" id="{B01580D2-CF08-4986-82FF-34D964F1FF1C}"/>
                </a:ext>
              </a:extLst>
            </p:cNvPr>
            <p:cNvSpPr>
              <a:spLocks/>
            </p:cNvSpPr>
            <p:nvPr/>
          </p:nvSpPr>
          <p:spPr bwMode="auto">
            <a:xfrm>
              <a:off x="3532" y="1757"/>
              <a:ext cx="7" cy="6"/>
            </a:xfrm>
            <a:custGeom>
              <a:avLst/>
              <a:gdLst>
                <a:gd name="T0" fmla="*/ 4 w 5"/>
                <a:gd name="T1" fmla="*/ 2 h 4"/>
                <a:gd name="T2" fmla="*/ 5 w 5"/>
                <a:gd name="T3" fmla="*/ 1 h 4"/>
                <a:gd name="T4" fmla="*/ 4 w 5"/>
                <a:gd name="T5" fmla="*/ 1 h 4"/>
                <a:gd name="T6" fmla="*/ 1 w 5"/>
                <a:gd name="T7" fmla="*/ 0 h 4"/>
                <a:gd name="T8" fmla="*/ 0 w 5"/>
                <a:gd name="T9" fmla="*/ 1 h 4"/>
                <a:gd name="T10" fmla="*/ 0 w 5"/>
                <a:gd name="T11" fmla="*/ 2 h 4"/>
                <a:gd name="T12" fmla="*/ 2 w 5"/>
                <a:gd name="T13" fmla="*/ 3 h 4"/>
                <a:gd name="T14" fmla="*/ 4 w 5"/>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4" y="2"/>
                  </a:moveTo>
                  <a:cubicBezTo>
                    <a:pt x="4" y="2"/>
                    <a:pt x="5" y="2"/>
                    <a:pt x="5" y="1"/>
                  </a:cubicBezTo>
                  <a:cubicBezTo>
                    <a:pt x="5" y="1"/>
                    <a:pt x="5" y="1"/>
                    <a:pt x="4" y="1"/>
                  </a:cubicBezTo>
                  <a:cubicBezTo>
                    <a:pt x="4" y="1"/>
                    <a:pt x="1" y="0"/>
                    <a:pt x="1" y="0"/>
                  </a:cubicBezTo>
                  <a:cubicBezTo>
                    <a:pt x="1" y="0"/>
                    <a:pt x="0" y="0"/>
                    <a:pt x="0" y="1"/>
                  </a:cubicBezTo>
                  <a:cubicBezTo>
                    <a:pt x="0" y="1"/>
                    <a:pt x="0" y="1"/>
                    <a:pt x="0" y="2"/>
                  </a:cubicBezTo>
                  <a:cubicBezTo>
                    <a:pt x="0" y="2"/>
                    <a:pt x="0" y="4"/>
                    <a:pt x="2" y="3"/>
                  </a:cubicBezTo>
                  <a:cubicBezTo>
                    <a:pt x="2" y="3"/>
                    <a:pt x="3" y="2"/>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8" name="Freeform 1099">
              <a:extLst>
                <a:ext uri="{FF2B5EF4-FFF2-40B4-BE49-F238E27FC236}">
                  <a16:creationId xmlns:a16="http://schemas.microsoft.com/office/drawing/2014/main" id="{2AAF6D96-FE35-4BFA-830A-03B812DD1F8C}"/>
                </a:ext>
              </a:extLst>
            </p:cNvPr>
            <p:cNvSpPr>
              <a:spLocks/>
            </p:cNvSpPr>
            <p:nvPr/>
          </p:nvSpPr>
          <p:spPr bwMode="auto">
            <a:xfrm>
              <a:off x="3130" y="2099"/>
              <a:ext cx="5" cy="5"/>
            </a:xfrm>
            <a:custGeom>
              <a:avLst/>
              <a:gdLst>
                <a:gd name="T0" fmla="*/ 1 w 4"/>
                <a:gd name="T1" fmla="*/ 2 h 4"/>
                <a:gd name="T2" fmla="*/ 2 w 4"/>
                <a:gd name="T3" fmla="*/ 4 h 4"/>
                <a:gd name="T4" fmla="*/ 3 w 4"/>
                <a:gd name="T5" fmla="*/ 3 h 4"/>
                <a:gd name="T6" fmla="*/ 1 w 4"/>
                <a:gd name="T7" fmla="*/ 2 h 4"/>
              </a:gdLst>
              <a:ahLst/>
              <a:cxnLst>
                <a:cxn ang="0">
                  <a:pos x="T0" y="T1"/>
                </a:cxn>
                <a:cxn ang="0">
                  <a:pos x="T2" y="T3"/>
                </a:cxn>
                <a:cxn ang="0">
                  <a:pos x="T4" y="T5"/>
                </a:cxn>
                <a:cxn ang="0">
                  <a:pos x="T6" y="T7"/>
                </a:cxn>
              </a:cxnLst>
              <a:rect l="0" t="0" r="r" b="b"/>
              <a:pathLst>
                <a:path w="4" h="4">
                  <a:moveTo>
                    <a:pt x="1" y="2"/>
                  </a:moveTo>
                  <a:cubicBezTo>
                    <a:pt x="0" y="3"/>
                    <a:pt x="1" y="3"/>
                    <a:pt x="2" y="4"/>
                  </a:cubicBezTo>
                  <a:cubicBezTo>
                    <a:pt x="4" y="4"/>
                    <a:pt x="3" y="3"/>
                    <a:pt x="3" y="3"/>
                  </a:cubicBezTo>
                  <a:cubicBezTo>
                    <a:pt x="4" y="0"/>
                    <a:pt x="2"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9" name="Freeform 1100">
              <a:extLst>
                <a:ext uri="{FF2B5EF4-FFF2-40B4-BE49-F238E27FC236}">
                  <a16:creationId xmlns:a16="http://schemas.microsoft.com/office/drawing/2014/main" id="{1A06B6BA-F751-49B4-993F-814C259E9830}"/>
                </a:ext>
              </a:extLst>
            </p:cNvPr>
            <p:cNvSpPr>
              <a:spLocks/>
            </p:cNvSpPr>
            <p:nvPr/>
          </p:nvSpPr>
          <p:spPr bwMode="auto">
            <a:xfrm>
              <a:off x="3132" y="2077"/>
              <a:ext cx="7" cy="9"/>
            </a:xfrm>
            <a:custGeom>
              <a:avLst/>
              <a:gdLst>
                <a:gd name="T0" fmla="*/ 1 w 5"/>
                <a:gd name="T1" fmla="*/ 0 h 7"/>
                <a:gd name="T2" fmla="*/ 1 w 5"/>
                <a:gd name="T3" fmla="*/ 3 h 7"/>
                <a:gd name="T4" fmla="*/ 5 w 5"/>
                <a:gd name="T5" fmla="*/ 2 h 7"/>
                <a:gd name="T6" fmla="*/ 1 w 5"/>
                <a:gd name="T7" fmla="*/ 0 h 7"/>
              </a:gdLst>
              <a:ahLst/>
              <a:cxnLst>
                <a:cxn ang="0">
                  <a:pos x="T0" y="T1"/>
                </a:cxn>
                <a:cxn ang="0">
                  <a:pos x="T2" y="T3"/>
                </a:cxn>
                <a:cxn ang="0">
                  <a:pos x="T4" y="T5"/>
                </a:cxn>
                <a:cxn ang="0">
                  <a:pos x="T6" y="T7"/>
                </a:cxn>
              </a:cxnLst>
              <a:rect l="0" t="0" r="r" b="b"/>
              <a:pathLst>
                <a:path w="5" h="7">
                  <a:moveTo>
                    <a:pt x="1" y="0"/>
                  </a:moveTo>
                  <a:cubicBezTo>
                    <a:pt x="0" y="1"/>
                    <a:pt x="1" y="3"/>
                    <a:pt x="1" y="3"/>
                  </a:cubicBezTo>
                  <a:cubicBezTo>
                    <a:pt x="4" y="7"/>
                    <a:pt x="5" y="3"/>
                    <a:pt x="5" y="2"/>
                  </a:cubicBezTo>
                  <a:cubicBezTo>
                    <a:pt x="5" y="0"/>
                    <a:pt x="3"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0" name="Freeform 1101">
              <a:extLst>
                <a:ext uri="{FF2B5EF4-FFF2-40B4-BE49-F238E27FC236}">
                  <a16:creationId xmlns:a16="http://schemas.microsoft.com/office/drawing/2014/main" id="{D5CB6F98-078A-4F8C-9D0D-915CCE99D508}"/>
                </a:ext>
              </a:extLst>
            </p:cNvPr>
            <p:cNvSpPr>
              <a:spLocks/>
            </p:cNvSpPr>
            <p:nvPr/>
          </p:nvSpPr>
          <p:spPr bwMode="auto">
            <a:xfrm>
              <a:off x="3146" y="2092"/>
              <a:ext cx="7" cy="5"/>
            </a:xfrm>
            <a:custGeom>
              <a:avLst/>
              <a:gdLst>
                <a:gd name="T0" fmla="*/ 2 w 5"/>
                <a:gd name="T1" fmla="*/ 0 h 4"/>
                <a:gd name="T2" fmla="*/ 1 w 5"/>
                <a:gd name="T3" fmla="*/ 2 h 4"/>
                <a:gd name="T4" fmla="*/ 4 w 5"/>
                <a:gd name="T5" fmla="*/ 1 h 4"/>
                <a:gd name="T6" fmla="*/ 2 w 5"/>
                <a:gd name="T7" fmla="*/ 0 h 4"/>
              </a:gdLst>
              <a:ahLst/>
              <a:cxnLst>
                <a:cxn ang="0">
                  <a:pos x="T0" y="T1"/>
                </a:cxn>
                <a:cxn ang="0">
                  <a:pos x="T2" y="T3"/>
                </a:cxn>
                <a:cxn ang="0">
                  <a:pos x="T4" y="T5"/>
                </a:cxn>
                <a:cxn ang="0">
                  <a:pos x="T6" y="T7"/>
                </a:cxn>
              </a:cxnLst>
              <a:rect l="0" t="0" r="r" b="b"/>
              <a:pathLst>
                <a:path w="5" h="4">
                  <a:moveTo>
                    <a:pt x="2" y="0"/>
                  </a:moveTo>
                  <a:cubicBezTo>
                    <a:pt x="0" y="0"/>
                    <a:pt x="1" y="2"/>
                    <a:pt x="1" y="2"/>
                  </a:cubicBezTo>
                  <a:cubicBezTo>
                    <a:pt x="2" y="4"/>
                    <a:pt x="3" y="3"/>
                    <a:pt x="4" y="1"/>
                  </a:cubicBezTo>
                  <a:cubicBezTo>
                    <a:pt x="5" y="0"/>
                    <a:pt x="3"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1" name="Freeform 1102">
              <a:extLst>
                <a:ext uri="{FF2B5EF4-FFF2-40B4-BE49-F238E27FC236}">
                  <a16:creationId xmlns:a16="http://schemas.microsoft.com/office/drawing/2014/main" id="{3151122E-DFE3-4109-920C-3124DEA9AEB6}"/>
                </a:ext>
              </a:extLst>
            </p:cNvPr>
            <p:cNvSpPr>
              <a:spLocks/>
            </p:cNvSpPr>
            <p:nvPr/>
          </p:nvSpPr>
          <p:spPr bwMode="auto">
            <a:xfrm>
              <a:off x="3155" y="2084"/>
              <a:ext cx="16" cy="13"/>
            </a:xfrm>
            <a:custGeom>
              <a:avLst/>
              <a:gdLst>
                <a:gd name="T0" fmla="*/ 4 w 12"/>
                <a:gd name="T1" fmla="*/ 9 h 10"/>
                <a:gd name="T2" fmla="*/ 6 w 12"/>
                <a:gd name="T3" fmla="*/ 8 h 10"/>
                <a:gd name="T4" fmla="*/ 11 w 12"/>
                <a:gd name="T5" fmla="*/ 2 h 10"/>
                <a:gd name="T6" fmla="*/ 11 w 12"/>
                <a:gd name="T7" fmla="*/ 0 h 10"/>
                <a:gd name="T8" fmla="*/ 8 w 12"/>
                <a:gd name="T9" fmla="*/ 2 h 10"/>
                <a:gd name="T10" fmla="*/ 2 w 12"/>
                <a:gd name="T11" fmla="*/ 3 h 10"/>
                <a:gd name="T12" fmla="*/ 2 w 12"/>
                <a:gd name="T13" fmla="*/ 5 h 10"/>
                <a:gd name="T14" fmla="*/ 4 w 12"/>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0">
                  <a:moveTo>
                    <a:pt x="4" y="9"/>
                  </a:moveTo>
                  <a:cubicBezTo>
                    <a:pt x="4" y="10"/>
                    <a:pt x="6" y="8"/>
                    <a:pt x="6" y="8"/>
                  </a:cubicBezTo>
                  <a:cubicBezTo>
                    <a:pt x="6" y="8"/>
                    <a:pt x="9" y="4"/>
                    <a:pt x="11" y="2"/>
                  </a:cubicBezTo>
                  <a:cubicBezTo>
                    <a:pt x="12" y="0"/>
                    <a:pt x="11" y="0"/>
                    <a:pt x="11" y="0"/>
                  </a:cubicBezTo>
                  <a:cubicBezTo>
                    <a:pt x="10" y="0"/>
                    <a:pt x="9" y="0"/>
                    <a:pt x="8" y="2"/>
                  </a:cubicBezTo>
                  <a:cubicBezTo>
                    <a:pt x="7" y="3"/>
                    <a:pt x="3" y="3"/>
                    <a:pt x="2" y="3"/>
                  </a:cubicBezTo>
                  <a:cubicBezTo>
                    <a:pt x="0" y="3"/>
                    <a:pt x="2" y="5"/>
                    <a:pt x="2" y="5"/>
                  </a:cubicBezTo>
                  <a:cubicBezTo>
                    <a:pt x="3" y="6"/>
                    <a:pt x="3" y="7"/>
                    <a:pt x="4"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2" name="Freeform 1103">
              <a:extLst>
                <a:ext uri="{FF2B5EF4-FFF2-40B4-BE49-F238E27FC236}">
                  <a16:creationId xmlns:a16="http://schemas.microsoft.com/office/drawing/2014/main" id="{03FBD0DE-2623-426A-A710-344510A8A0E8}"/>
                </a:ext>
              </a:extLst>
            </p:cNvPr>
            <p:cNvSpPr>
              <a:spLocks/>
            </p:cNvSpPr>
            <p:nvPr/>
          </p:nvSpPr>
          <p:spPr bwMode="auto">
            <a:xfrm>
              <a:off x="3177" y="2092"/>
              <a:ext cx="11" cy="11"/>
            </a:xfrm>
            <a:custGeom>
              <a:avLst/>
              <a:gdLst>
                <a:gd name="T0" fmla="*/ 1 w 8"/>
                <a:gd name="T1" fmla="*/ 3 h 8"/>
                <a:gd name="T2" fmla="*/ 3 w 8"/>
                <a:gd name="T3" fmla="*/ 7 h 8"/>
                <a:gd name="T4" fmla="*/ 5 w 8"/>
                <a:gd name="T5" fmla="*/ 7 h 8"/>
                <a:gd name="T6" fmla="*/ 8 w 8"/>
                <a:gd name="T7" fmla="*/ 2 h 8"/>
                <a:gd name="T8" fmla="*/ 6 w 8"/>
                <a:gd name="T9" fmla="*/ 1 h 8"/>
                <a:gd name="T10" fmla="*/ 4 w 8"/>
                <a:gd name="T11" fmla="*/ 1 h 8"/>
                <a:gd name="T12" fmla="*/ 3 w 8"/>
                <a:gd name="T13" fmla="*/ 2 h 8"/>
                <a:gd name="T14" fmla="*/ 1 w 8"/>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1" y="3"/>
                  </a:moveTo>
                  <a:cubicBezTo>
                    <a:pt x="0" y="5"/>
                    <a:pt x="2" y="6"/>
                    <a:pt x="3" y="7"/>
                  </a:cubicBezTo>
                  <a:cubicBezTo>
                    <a:pt x="3" y="7"/>
                    <a:pt x="4" y="8"/>
                    <a:pt x="5" y="7"/>
                  </a:cubicBezTo>
                  <a:cubicBezTo>
                    <a:pt x="7" y="6"/>
                    <a:pt x="8" y="3"/>
                    <a:pt x="8" y="2"/>
                  </a:cubicBezTo>
                  <a:cubicBezTo>
                    <a:pt x="8" y="1"/>
                    <a:pt x="7" y="1"/>
                    <a:pt x="6" y="1"/>
                  </a:cubicBezTo>
                  <a:cubicBezTo>
                    <a:pt x="6" y="1"/>
                    <a:pt x="5" y="1"/>
                    <a:pt x="4" y="1"/>
                  </a:cubicBezTo>
                  <a:cubicBezTo>
                    <a:pt x="2" y="0"/>
                    <a:pt x="3" y="2"/>
                    <a:pt x="3" y="2"/>
                  </a:cubicBezTo>
                  <a:cubicBezTo>
                    <a:pt x="3" y="3"/>
                    <a:pt x="2" y="2"/>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3" name="Freeform 1104">
              <a:extLst>
                <a:ext uri="{FF2B5EF4-FFF2-40B4-BE49-F238E27FC236}">
                  <a16:creationId xmlns:a16="http://schemas.microsoft.com/office/drawing/2014/main" id="{C023BD92-B9B1-4265-A4FB-16318A54B3C5}"/>
                </a:ext>
              </a:extLst>
            </p:cNvPr>
            <p:cNvSpPr>
              <a:spLocks/>
            </p:cNvSpPr>
            <p:nvPr/>
          </p:nvSpPr>
          <p:spPr bwMode="auto">
            <a:xfrm>
              <a:off x="3206" y="2078"/>
              <a:ext cx="14" cy="18"/>
            </a:xfrm>
            <a:custGeom>
              <a:avLst/>
              <a:gdLst>
                <a:gd name="T0" fmla="*/ 7 w 10"/>
                <a:gd name="T1" fmla="*/ 2 h 13"/>
                <a:gd name="T2" fmla="*/ 4 w 10"/>
                <a:gd name="T3" fmla="*/ 8 h 13"/>
                <a:gd name="T4" fmla="*/ 1 w 10"/>
                <a:gd name="T5" fmla="*/ 11 h 13"/>
                <a:gd name="T6" fmla="*/ 1 w 10"/>
                <a:gd name="T7" fmla="*/ 12 h 13"/>
                <a:gd name="T8" fmla="*/ 8 w 10"/>
                <a:gd name="T9" fmla="*/ 9 h 13"/>
                <a:gd name="T10" fmla="*/ 9 w 10"/>
                <a:gd name="T11" fmla="*/ 2 h 13"/>
                <a:gd name="T12" fmla="*/ 7 w 10"/>
                <a:gd name="T13" fmla="*/ 2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7" y="2"/>
                  </a:moveTo>
                  <a:cubicBezTo>
                    <a:pt x="6" y="4"/>
                    <a:pt x="5" y="6"/>
                    <a:pt x="4" y="8"/>
                  </a:cubicBezTo>
                  <a:cubicBezTo>
                    <a:pt x="4" y="10"/>
                    <a:pt x="3" y="10"/>
                    <a:pt x="1" y="11"/>
                  </a:cubicBezTo>
                  <a:cubicBezTo>
                    <a:pt x="0" y="12"/>
                    <a:pt x="1" y="12"/>
                    <a:pt x="1" y="12"/>
                  </a:cubicBezTo>
                  <a:cubicBezTo>
                    <a:pt x="2" y="13"/>
                    <a:pt x="6" y="11"/>
                    <a:pt x="8" y="9"/>
                  </a:cubicBezTo>
                  <a:cubicBezTo>
                    <a:pt x="10" y="8"/>
                    <a:pt x="10" y="4"/>
                    <a:pt x="9" y="2"/>
                  </a:cubicBezTo>
                  <a:cubicBezTo>
                    <a:pt x="8" y="0"/>
                    <a:pt x="8" y="1"/>
                    <a:pt x="7"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4" name="Freeform 1105">
              <a:extLst>
                <a:ext uri="{FF2B5EF4-FFF2-40B4-BE49-F238E27FC236}">
                  <a16:creationId xmlns:a16="http://schemas.microsoft.com/office/drawing/2014/main" id="{4136D8B5-B0ED-4DA4-BD1D-BC9A53C520AD}"/>
                </a:ext>
              </a:extLst>
            </p:cNvPr>
            <p:cNvSpPr>
              <a:spLocks/>
            </p:cNvSpPr>
            <p:nvPr/>
          </p:nvSpPr>
          <p:spPr bwMode="auto">
            <a:xfrm>
              <a:off x="3218" y="2067"/>
              <a:ext cx="10" cy="11"/>
            </a:xfrm>
            <a:custGeom>
              <a:avLst/>
              <a:gdLst>
                <a:gd name="T0" fmla="*/ 1 w 7"/>
                <a:gd name="T1" fmla="*/ 6 h 8"/>
                <a:gd name="T2" fmla="*/ 4 w 7"/>
                <a:gd name="T3" fmla="*/ 6 h 8"/>
                <a:gd name="T4" fmla="*/ 6 w 7"/>
                <a:gd name="T5" fmla="*/ 2 h 8"/>
                <a:gd name="T6" fmla="*/ 2 w 7"/>
                <a:gd name="T7" fmla="*/ 4 h 8"/>
                <a:gd name="T8" fmla="*/ 1 w 7"/>
                <a:gd name="T9" fmla="*/ 6 h 8"/>
              </a:gdLst>
              <a:ahLst/>
              <a:cxnLst>
                <a:cxn ang="0">
                  <a:pos x="T0" y="T1"/>
                </a:cxn>
                <a:cxn ang="0">
                  <a:pos x="T2" y="T3"/>
                </a:cxn>
                <a:cxn ang="0">
                  <a:pos x="T4" y="T5"/>
                </a:cxn>
                <a:cxn ang="0">
                  <a:pos x="T6" y="T7"/>
                </a:cxn>
                <a:cxn ang="0">
                  <a:pos x="T8" y="T9"/>
                </a:cxn>
              </a:cxnLst>
              <a:rect l="0" t="0" r="r" b="b"/>
              <a:pathLst>
                <a:path w="7" h="8">
                  <a:moveTo>
                    <a:pt x="1" y="6"/>
                  </a:moveTo>
                  <a:cubicBezTo>
                    <a:pt x="1" y="8"/>
                    <a:pt x="2" y="7"/>
                    <a:pt x="4" y="6"/>
                  </a:cubicBezTo>
                  <a:cubicBezTo>
                    <a:pt x="5" y="5"/>
                    <a:pt x="6" y="5"/>
                    <a:pt x="6" y="2"/>
                  </a:cubicBezTo>
                  <a:cubicBezTo>
                    <a:pt x="7" y="0"/>
                    <a:pt x="4" y="3"/>
                    <a:pt x="2" y="4"/>
                  </a:cubicBezTo>
                  <a:cubicBezTo>
                    <a:pt x="0" y="5"/>
                    <a:pt x="1" y="6"/>
                    <a:pt x="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5" name="Freeform 1106">
              <a:extLst>
                <a:ext uri="{FF2B5EF4-FFF2-40B4-BE49-F238E27FC236}">
                  <a16:creationId xmlns:a16="http://schemas.microsoft.com/office/drawing/2014/main" id="{04EB56E8-B486-4B7A-BD16-1F4275FBDA40}"/>
                </a:ext>
              </a:extLst>
            </p:cNvPr>
            <p:cNvSpPr>
              <a:spLocks/>
            </p:cNvSpPr>
            <p:nvPr/>
          </p:nvSpPr>
          <p:spPr bwMode="auto">
            <a:xfrm>
              <a:off x="3528" y="1841"/>
              <a:ext cx="10" cy="11"/>
            </a:xfrm>
            <a:custGeom>
              <a:avLst/>
              <a:gdLst>
                <a:gd name="T0" fmla="*/ 5 w 7"/>
                <a:gd name="T1" fmla="*/ 3 h 8"/>
                <a:gd name="T2" fmla="*/ 2 w 7"/>
                <a:gd name="T3" fmla="*/ 2 h 8"/>
                <a:gd name="T4" fmla="*/ 1 w 7"/>
                <a:gd name="T5" fmla="*/ 4 h 8"/>
                <a:gd name="T6" fmla="*/ 5 w 7"/>
                <a:gd name="T7" fmla="*/ 3 h 8"/>
              </a:gdLst>
              <a:ahLst/>
              <a:cxnLst>
                <a:cxn ang="0">
                  <a:pos x="T0" y="T1"/>
                </a:cxn>
                <a:cxn ang="0">
                  <a:pos x="T2" y="T3"/>
                </a:cxn>
                <a:cxn ang="0">
                  <a:pos x="T4" y="T5"/>
                </a:cxn>
                <a:cxn ang="0">
                  <a:pos x="T6" y="T7"/>
                </a:cxn>
              </a:cxnLst>
              <a:rect l="0" t="0" r="r" b="b"/>
              <a:pathLst>
                <a:path w="7" h="8">
                  <a:moveTo>
                    <a:pt x="5" y="3"/>
                  </a:moveTo>
                  <a:cubicBezTo>
                    <a:pt x="7" y="0"/>
                    <a:pt x="4" y="1"/>
                    <a:pt x="2" y="2"/>
                  </a:cubicBezTo>
                  <a:cubicBezTo>
                    <a:pt x="0" y="2"/>
                    <a:pt x="1" y="4"/>
                    <a:pt x="1" y="4"/>
                  </a:cubicBezTo>
                  <a:cubicBezTo>
                    <a:pt x="2" y="8"/>
                    <a:pt x="3" y="5"/>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6" name="Freeform 1107">
              <a:extLst>
                <a:ext uri="{FF2B5EF4-FFF2-40B4-BE49-F238E27FC236}">
                  <a16:creationId xmlns:a16="http://schemas.microsoft.com/office/drawing/2014/main" id="{BD810CA3-E25D-4EDA-B234-8F04E9A293B3}"/>
                </a:ext>
              </a:extLst>
            </p:cNvPr>
            <p:cNvSpPr>
              <a:spLocks/>
            </p:cNvSpPr>
            <p:nvPr/>
          </p:nvSpPr>
          <p:spPr bwMode="auto">
            <a:xfrm>
              <a:off x="3550" y="1820"/>
              <a:ext cx="25" cy="19"/>
            </a:xfrm>
            <a:custGeom>
              <a:avLst/>
              <a:gdLst>
                <a:gd name="T0" fmla="*/ 13 w 18"/>
                <a:gd name="T1" fmla="*/ 1 h 14"/>
                <a:gd name="T2" fmla="*/ 3 w 18"/>
                <a:gd name="T3" fmla="*/ 6 h 14"/>
                <a:gd name="T4" fmla="*/ 3 w 18"/>
                <a:gd name="T5" fmla="*/ 8 h 14"/>
                <a:gd name="T6" fmla="*/ 6 w 18"/>
                <a:gd name="T7" fmla="*/ 10 h 14"/>
                <a:gd name="T8" fmla="*/ 10 w 18"/>
                <a:gd name="T9" fmla="*/ 13 h 14"/>
                <a:gd name="T10" fmla="*/ 17 w 18"/>
                <a:gd name="T11" fmla="*/ 7 h 14"/>
                <a:gd name="T12" fmla="*/ 15 w 18"/>
                <a:gd name="T13" fmla="*/ 5 h 14"/>
                <a:gd name="T14" fmla="*/ 13 w 18"/>
                <a:gd name="T15" fmla="*/ 4 h 14"/>
                <a:gd name="T16" fmla="*/ 13 w 18"/>
                <a:gd name="T17" fmla="*/ 3 h 14"/>
                <a:gd name="T18" fmla="*/ 13 w 18"/>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
                  <a:moveTo>
                    <a:pt x="13" y="1"/>
                  </a:moveTo>
                  <a:cubicBezTo>
                    <a:pt x="15" y="0"/>
                    <a:pt x="7" y="3"/>
                    <a:pt x="3" y="6"/>
                  </a:cubicBezTo>
                  <a:cubicBezTo>
                    <a:pt x="0" y="8"/>
                    <a:pt x="3" y="8"/>
                    <a:pt x="3" y="8"/>
                  </a:cubicBezTo>
                  <a:cubicBezTo>
                    <a:pt x="4" y="8"/>
                    <a:pt x="6" y="8"/>
                    <a:pt x="6" y="10"/>
                  </a:cubicBezTo>
                  <a:cubicBezTo>
                    <a:pt x="7" y="12"/>
                    <a:pt x="8" y="11"/>
                    <a:pt x="10" y="13"/>
                  </a:cubicBezTo>
                  <a:cubicBezTo>
                    <a:pt x="12" y="14"/>
                    <a:pt x="15" y="9"/>
                    <a:pt x="17" y="7"/>
                  </a:cubicBezTo>
                  <a:cubicBezTo>
                    <a:pt x="18" y="5"/>
                    <a:pt x="16" y="5"/>
                    <a:pt x="15" y="5"/>
                  </a:cubicBezTo>
                  <a:cubicBezTo>
                    <a:pt x="14" y="5"/>
                    <a:pt x="13" y="5"/>
                    <a:pt x="13" y="4"/>
                  </a:cubicBezTo>
                  <a:cubicBezTo>
                    <a:pt x="13" y="3"/>
                    <a:pt x="13" y="2"/>
                    <a:pt x="13" y="3"/>
                  </a:cubicBezTo>
                  <a:cubicBezTo>
                    <a:pt x="12" y="3"/>
                    <a:pt x="12" y="2"/>
                    <a:pt x="1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7" name="Freeform 1108">
              <a:extLst>
                <a:ext uri="{FF2B5EF4-FFF2-40B4-BE49-F238E27FC236}">
                  <a16:creationId xmlns:a16="http://schemas.microsoft.com/office/drawing/2014/main" id="{612AB9CF-378C-4207-AA8D-16974CC2214A}"/>
                </a:ext>
              </a:extLst>
            </p:cNvPr>
            <p:cNvSpPr>
              <a:spLocks/>
            </p:cNvSpPr>
            <p:nvPr/>
          </p:nvSpPr>
          <p:spPr bwMode="auto">
            <a:xfrm>
              <a:off x="3579" y="1819"/>
              <a:ext cx="13" cy="8"/>
            </a:xfrm>
            <a:custGeom>
              <a:avLst/>
              <a:gdLst>
                <a:gd name="T0" fmla="*/ 8 w 9"/>
                <a:gd name="T1" fmla="*/ 4 h 6"/>
                <a:gd name="T2" fmla="*/ 8 w 9"/>
                <a:gd name="T3" fmla="*/ 2 h 6"/>
                <a:gd name="T4" fmla="*/ 3 w 9"/>
                <a:gd name="T5" fmla="*/ 0 h 6"/>
                <a:gd name="T6" fmla="*/ 2 w 9"/>
                <a:gd name="T7" fmla="*/ 2 h 6"/>
                <a:gd name="T8" fmla="*/ 8 w 9"/>
                <a:gd name="T9" fmla="*/ 4 h 6"/>
              </a:gdLst>
              <a:ahLst/>
              <a:cxnLst>
                <a:cxn ang="0">
                  <a:pos x="T0" y="T1"/>
                </a:cxn>
                <a:cxn ang="0">
                  <a:pos x="T2" y="T3"/>
                </a:cxn>
                <a:cxn ang="0">
                  <a:pos x="T4" y="T5"/>
                </a:cxn>
                <a:cxn ang="0">
                  <a:pos x="T6" y="T7"/>
                </a:cxn>
                <a:cxn ang="0">
                  <a:pos x="T8" y="T9"/>
                </a:cxn>
              </a:cxnLst>
              <a:rect l="0" t="0" r="r" b="b"/>
              <a:pathLst>
                <a:path w="9" h="6">
                  <a:moveTo>
                    <a:pt x="8" y="4"/>
                  </a:moveTo>
                  <a:cubicBezTo>
                    <a:pt x="9" y="6"/>
                    <a:pt x="9" y="4"/>
                    <a:pt x="8" y="2"/>
                  </a:cubicBezTo>
                  <a:cubicBezTo>
                    <a:pt x="8" y="0"/>
                    <a:pt x="5" y="0"/>
                    <a:pt x="3" y="0"/>
                  </a:cubicBezTo>
                  <a:cubicBezTo>
                    <a:pt x="0" y="1"/>
                    <a:pt x="2" y="2"/>
                    <a:pt x="2" y="2"/>
                  </a:cubicBezTo>
                  <a:cubicBezTo>
                    <a:pt x="2" y="2"/>
                    <a:pt x="6" y="3"/>
                    <a:pt x="8"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8" name="Freeform 1109">
              <a:extLst>
                <a:ext uri="{FF2B5EF4-FFF2-40B4-BE49-F238E27FC236}">
                  <a16:creationId xmlns:a16="http://schemas.microsoft.com/office/drawing/2014/main" id="{F81234A2-E0D2-4985-A698-BE33A90A9ED1}"/>
                </a:ext>
              </a:extLst>
            </p:cNvPr>
            <p:cNvSpPr>
              <a:spLocks/>
            </p:cNvSpPr>
            <p:nvPr/>
          </p:nvSpPr>
          <p:spPr bwMode="auto">
            <a:xfrm>
              <a:off x="3311" y="1728"/>
              <a:ext cx="263" cy="188"/>
            </a:xfrm>
            <a:custGeom>
              <a:avLst/>
              <a:gdLst>
                <a:gd name="T0" fmla="*/ 162 w 190"/>
                <a:gd name="T1" fmla="*/ 24 h 137"/>
                <a:gd name="T2" fmla="*/ 151 w 190"/>
                <a:gd name="T3" fmla="*/ 17 h 137"/>
                <a:gd name="T4" fmla="*/ 140 w 190"/>
                <a:gd name="T5" fmla="*/ 20 h 137"/>
                <a:gd name="T6" fmla="*/ 128 w 190"/>
                <a:gd name="T7" fmla="*/ 16 h 137"/>
                <a:gd name="T8" fmla="*/ 118 w 190"/>
                <a:gd name="T9" fmla="*/ 11 h 137"/>
                <a:gd name="T10" fmla="*/ 113 w 190"/>
                <a:gd name="T11" fmla="*/ 9 h 137"/>
                <a:gd name="T12" fmla="*/ 95 w 190"/>
                <a:gd name="T13" fmla="*/ 7 h 137"/>
                <a:gd name="T14" fmla="*/ 70 w 190"/>
                <a:gd name="T15" fmla="*/ 7 h 137"/>
                <a:gd name="T16" fmla="*/ 50 w 190"/>
                <a:gd name="T17" fmla="*/ 3 h 137"/>
                <a:gd name="T18" fmla="*/ 23 w 190"/>
                <a:gd name="T19" fmla="*/ 2 h 137"/>
                <a:gd name="T20" fmla="*/ 17 w 190"/>
                <a:gd name="T21" fmla="*/ 4 h 137"/>
                <a:gd name="T22" fmla="*/ 16 w 190"/>
                <a:gd name="T23" fmla="*/ 7 h 137"/>
                <a:gd name="T24" fmla="*/ 5 w 190"/>
                <a:gd name="T25" fmla="*/ 10 h 137"/>
                <a:gd name="T26" fmla="*/ 2 w 190"/>
                <a:gd name="T27" fmla="*/ 16 h 137"/>
                <a:gd name="T28" fmla="*/ 9 w 190"/>
                <a:gd name="T29" fmla="*/ 21 h 137"/>
                <a:gd name="T30" fmla="*/ 9 w 190"/>
                <a:gd name="T31" fmla="*/ 26 h 137"/>
                <a:gd name="T32" fmla="*/ 7 w 190"/>
                <a:gd name="T33" fmla="*/ 33 h 137"/>
                <a:gd name="T34" fmla="*/ 10 w 190"/>
                <a:gd name="T35" fmla="*/ 32 h 137"/>
                <a:gd name="T36" fmla="*/ 17 w 190"/>
                <a:gd name="T37" fmla="*/ 29 h 137"/>
                <a:gd name="T38" fmla="*/ 17 w 190"/>
                <a:gd name="T39" fmla="*/ 35 h 137"/>
                <a:gd name="T40" fmla="*/ 21 w 190"/>
                <a:gd name="T41" fmla="*/ 34 h 137"/>
                <a:gd name="T42" fmla="*/ 26 w 190"/>
                <a:gd name="T43" fmla="*/ 35 h 137"/>
                <a:gd name="T44" fmla="*/ 34 w 190"/>
                <a:gd name="T45" fmla="*/ 33 h 137"/>
                <a:gd name="T46" fmla="*/ 41 w 190"/>
                <a:gd name="T47" fmla="*/ 34 h 137"/>
                <a:gd name="T48" fmla="*/ 46 w 190"/>
                <a:gd name="T49" fmla="*/ 39 h 137"/>
                <a:gd name="T50" fmla="*/ 44 w 190"/>
                <a:gd name="T51" fmla="*/ 44 h 137"/>
                <a:gd name="T52" fmla="*/ 39 w 190"/>
                <a:gd name="T53" fmla="*/ 46 h 137"/>
                <a:gd name="T54" fmla="*/ 37 w 190"/>
                <a:gd name="T55" fmla="*/ 59 h 137"/>
                <a:gd name="T56" fmla="*/ 35 w 190"/>
                <a:gd name="T57" fmla="*/ 63 h 137"/>
                <a:gd name="T58" fmla="*/ 33 w 190"/>
                <a:gd name="T59" fmla="*/ 73 h 137"/>
                <a:gd name="T60" fmla="*/ 27 w 190"/>
                <a:gd name="T61" fmla="*/ 74 h 137"/>
                <a:gd name="T62" fmla="*/ 31 w 190"/>
                <a:gd name="T63" fmla="*/ 80 h 137"/>
                <a:gd name="T64" fmla="*/ 33 w 190"/>
                <a:gd name="T65" fmla="*/ 88 h 137"/>
                <a:gd name="T66" fmla="*/ 30 w 190"/>
                <a:gd name="T67" fmla="*/ 94 h 137"/>
                <a:gd name="T68" fmla="*/ 35 w 190"/>
                <a:gd name="T69" fmla="*/ 99 h 137"/>
                <a:gd name="T70" fmla="*/ 31 w 190"/>
                <a:gd name="T71" fmla="*/ 102 h 137"/>
                <a:gd name="T72" fmla="*/ 27 w 190"/>
                <a:gd name="T73" fmla="*/ 110 h 137"/>
                <a:gd name="T74" fmla="*/ 28 w 190"/>
                <a:gd name="T75" fmla="*/ 115 h 137"/>
                <a:gd name="T76" fmla="*/ 36 w 190"/>
                <a:gd name="T77" fmla="*/ 115 h 137"/>
                <a:gd name="T78" fmla="*/ 45 w 190"/>
                <a:gd name="T79" fmla="*/ 121 h 137"/>
                <a:gd name="T80" fmla="*/ 49 w 190"/>
                <a:gd name="T81" fmla="*/ 132 h 137"/>
                <a:gd name="T82" fmla="*/ 64 w 190"/>
                <a:gd name="T83" fmla="*/ 129 h 137"/>
                <a:gd name="T84" fmla="*/ 91 w 190"/>
                <a:gd name="T85" fmla="*/ 124 h 137"/>
                <a:gd name="T86" fmla="*/ 105 w 190"/>
                <a:gd name="T87" fmla="*/ 123 h 137"/>
                <a:gd name="T88" fmla="*/ 123 w 190"/>
                <a:gd name="T89" fmla="*/ 110 h 137"/>
                <a:gd name="T90" fmla="*/ 127 w 190"/>
                <a:gd name="T91" fmla="*/ 108 h 137"/>
                <a:gd name="T92" fmla="*/ 141 w 190"/>
                <a:gd name="T93" fmla="*/ 90 h 137"/>
                <a:gd name="T94" fmla="*/ 150 w 190"/>
                <a:gd name="T95" fmla="*/ 54 h 137"/>
                <a:gd name="T96" fmla="*/ 181 w 190"/>
                <a:gd name="T97" fmla="*/ 38 h 137"/>
                <a:gd name="T98" fmla="*/ 187 w 190"/>
                <a:gd name="T99" fmla="*/ 26 h 137"/>
                <a:gd name="T100" fmla="*/ 171 w 190"/>
                <a:gd name="T101" fmla="*/ 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0" h="137">
                  <a:moveTo>
                    <a:pt x="171" y="26"/>
                  </a:moveTo>
                  <a:cubicBezTo>
                    <a:pt x="169" y="25"/>
                    <a:pt x="166" y="24"/>
                    <a:pt x="164" y="23"/>
                  </a:cubicBezTo>
                  <a:cubicBezTo>
                    <a:pt x="163" y="23"/>
                    <a:pt x="162" y="24"/>
                    <a:pt x="162" y="24"/>
                  </a:cubicBezTo>
                  <a:cubicBezTo>
                    <a:pt x="160" y="25"/>
                    <a:pt x="160" y="23"/>
                    <a:pt x="160" y="23"/>
                  </a:cubicBezTo>
                  <a:cubicBezTo>
                    <a:pt x="160" y="22"/>
                    <a:pt x="160" y="22"/>
                    <a:pt x="160" y="22"/>
                  </a:cubicBezTo>
                  <a:cubicBezTo>
                    <a:pt x="158" y="21"/>
                    <a:pt x="152" y="18"/>
                    <a:pt x="151" y="17"/>
                  </a:cubicBezTo>
                  <a:cubicBezTo>
                    <a:pt x="149" y="16"/>
                    <a:pt x="149" y="18"/>
                    <a:pt x="149" y="19"/>
                  </a:cubicBezTo>
                  <a:cubicBezTo>
                    <a:pt x="149" y="19"/>
                    <a:pt x="149" y="20"/>
                    <a:pt x="148" y="20"/>
                  </a:cubicBezTo>
                  <a:cubicBezTo>
                    <a:pt x="147" y="20"/>
                    <a:pt x="142" y="20"/>
                    <a:pt x="140" y="20"/>
                  </a:cubicBezTo>
                  <a:cubicBezTo>
                    <a:pt x="137" y="20"/>
                    <a:pt x="135" y="18"/>
                    <a:pt x="135" y="17"/>
                  </a:cubicBezTo>
                  <a:cubicBezTo>
                    <a:pt x="134" y="17"/>
                    <a:pt x="133" y="17"/>
                    <a:pt x="133" y="17"/>
                  </a:cubicBezTo>
                  <a:cubicBezTo>
                    <a:pt x="130" y="19"/>
                    <a:pt x="129" y="16"/>
                    <a:pt x="128" y="16"/>
                  </a:cubicBezTo>
                  <a:cubicBezTo>
                    <a:pt x="128" y="16"/>
                    <a:pt x="128" y="15"/>
                    <a:pt x="127" y="15"/>
                  </a:cubicBezTo>
                  <a:cubicBezTo>
                    <a:pt x="127" y="15"/>
                    <a:pt x="121" y="14"/>
                    <a:pt x="119" y="14"/>
                  </a:cubicBezTo>
                  <a:cubicBezTo>
                    <a:pt x="117" y="14"/>
                    <a:pt x="117" y="13"/>
                    <a:pt x="118" y="11"/>
                  </a:cubicBezTo>
                  <a:cubicBezTo>
                    <a:pt x="118" y="11"/>
                    <a:pt x="118" y="11"/>
                    <a:pt x="118" y="11"/>
                  </a:cubicBezTo>
                  <a:cubicBezTo>
                    <a:pt x="118" y="10"/>
                    <a:pt x="118" y="10"/>
                    <a:pt x="117" y="10"/>
                  </a:cubicBezTo>
                  <a:cubicBezTo>
                    <a:pt x="116" y="9"/>
                    <a:pt x="113" y="9"/>
                    <a:pt x="113" y="9"/>
                  </a:cubicBezTo>
                  <a:cubicBezTo>
                    <a:pt x="112" y="8"/>
                    <a:pt x="111" y="8"/>
                    <a:pt x="110" y="8"/>
                  </a:cubicBezTo>
                  <a:cubicBezTo>
                    <a:pt x="109" y="8"/>
                    <a:pt x="104" y="9"/>
                    <a:pt x="99" y="7"/>
                  </a:cubicBezTo>
                  <a:cubicBezTo>
                    <a:pt x="99" y="7"/>
                    <a:pt x="97" y="6"/>
                    <a:pt x="95" y="7"/>
                  </a:cubicBezTo>
                  <a:cubicBezTo>
                    <a:pt x="92" y="8"/>
                    <a:pt x="90" y="7"/>
                    <a:pt x="88" y="6"/>
                  </a:cubicBezTo>
                  <a:cubicBezTo>
                    <a:pt x="86" y="5"/>
                    <a:pt x="85" y="4"/>
                    <a:pt x="76" y="7"/>
                  </a:cubicBezTo>
                  <a:cubicBezTo>
                    <a:pt x="76" y="7"/>
                    <a:pt x="74" y="8"/>
                    <a:pt x="70" y="7"/>
                  </a:cubicBezTo>
                  <a:cubicBezTo>
                    <a:pt x="67" y="6"/>
                    <a:pt x="56" y="4"/>
                    <a:pt x="56" y="4"/>
                  </a:cubicBezTo>
                  <a:cubicBezTo>
                    <a:pt x="56" y="4"/>
                    <a:pt x="54" y="4"/>
                    <a:pt x="53" y="3"/>
                  </a:cubicBezTo>
                  <a:cubicBezTo>
                    <a:pt x="53" y="2"/>
                    <a:pt x="51" y="2"/>
                    <a:pt x="50" y="3"/>
                  </a:cubicBezTo>
                  <a:cubicBezTo>
                    <a:pt x="48" y="3"/>
                    <a:pt x="36" y="6"/>
                    <a:pt x="36" y="6"/>
                  </a:cubicBezTo>
                  <a:cubicBezTo>
                    <a:pt x="36" y="6"/>
                    <a:pt x="35" y="6"/>
                    <a:pt x="32" y="4"/>
                  </a:cubicBezTo>
                  <a:cubicBezTo>
                    <a:pt x="29" y="2"/>
                    <a:pt x="26" y="0"/>
                    <a:pt x="23" y="2"/>
                  </a:cubicBezTo>
                  <a:cubicBezTo>
                    <a:pt x="20" y="3"/>
                    <a:pt x="22" y="2"/>
                    <a:pt x="22" y="1"/>
                  </a:cubicBezTo>
                  <a:cubicBezTo>
                    <a:pt x="23" y="0"/>
                    <a:pt x="21" y="0"/>
                    <a:pt x="21" y="1"/>
                  </a:cubicBezTo>
                  <a:cubicBezTo>
                    <a:pt x="20" y="2"/>
                    <a:pt x="18" y="4"/>
                    <a:pt x="17" y="4"/>
                  </a:cubicBezTo>
                  <a:cubicBezTo>
                    <a:pt x="16" y="4"/>
                    <a:pt x="15" y="4"/>
                    <a:pt x="16" y="5"/>
                  </a:cubicBezTo>
                  <a:cubicBezTo>
                    <a:pt x="17" y="5"/>
                    <a:pt x="18" y="5"/>
                    <a:pt x="18" y="6"/>
                  </a:cubicBezTo>
                  <a:cubicBezTo>
                    <a:pt x="18" y="7"/>
                    <a:pt x="17" y="7"/>
                    <a:pt x="16" y="7"/>
                  </a:cubicBezTo>
                  <a:cubicBezTo>
                    <a:pt x="16" y="7"/>
                    <a:pt x="13" y="8"/>
                    <a:pt x="12" y="8"/>
                  </a:cubicBezTo>
                  <a:cubicBezTo>
                    <a:pt x="11" y="8"/>
                    <a:pt x="10" y="9"/>
                    <a:pt x="9" y="8"/>
                  </a:cubicBezTo>
                  <a:cubicBezTo>
                    <a:pt x="8" y="8"/>
                    <a:pt x="6" y="9"/>
                    <a:pt x="5" y="10"/>
                  </a:cubicBezTo>
                  <a:cubicBezTo>
                    <a:pt x="5" y="11"/>
                    <a:pt x="4" y="11"/>
                    <a:pt x="4" y="11"/>
                  </a:cubicBezTo>
                  <a:cubicBezTo>
                    <a:pt x="3" y="11"/>
                    <a:pt x="2" y="12"/>
                    <a:pt x="2" y="12"/>
                  </a:cubicBezTo>
                  <a:cubicBezTo>
                    <a:pt x="2" y="12"/>
                    <a:pt x="0" y="15"/>
                    <a:pt x="2" y="16"/>
                  </a:cubicBezTo>
                  <a:cubicBezTo>
                    <a:pt x="3" y="18"/>
                    <a:pt x="5" y="19"/>
                    <a:pt x="5" y="20"/>
                  </a:cubicBezTo>
                  <a:cubicBezTo>
                    <a:pt x="4" y="21"/>
                    <a:pt x="4" y="22"/>
                    <a:pt x="6" y="21"/>
                  </a:cubicBezTo>
                  <a:cubicBezTo>
                    <a:pt x="8" y="20"/>
                    <a:pt x="10" y="18"/>
                    <a:pt x="9" y="21"/>
                  </a:cubicBezTo>
                  <a:cubicBezTo>
                    <a:pt x="7" y="24"/>
                    <a:pt x="8" y="24"/>
                    <a:pt x="7" y="23"/>
                  </a:cubicBezTo>
                  <a:cubicBezTo>
                    <a:pt x="7" y="23"/>
                    <a:pt x="5" y="23"/>
                    <a:pt x="7" y="24"/>
                  </a:cubicBezTo>
                  <a:cubicBezTo>
                    <a:pt x="8" y="25"/>
                    <a:pt x="11" y="24"/>
                    <a:pt x="9" y="26"/>
                  </a:cubicBezTo>
                  <a:cubicBezTo>
                    <a:pt x="7" y="27"/>
                    <a:pt x="7" y="28"/>
                    <a:pt x="9" y="28"/>
                  </a:cubicBezTo>
                  <a:cubicBezTo>
                    <a:pt x="11" y="27"/>
                    <a:pt x="9" y="28"/>
                    <a:pt x="8" y="29"/>
                  </a:cubicBezTo>
                  <a:cubicBezTo>
                    <a:pt x="7" y="30"/>
                    <a:pt x="7" y="32"/>
                    <a:pt x="7" y="33"/>
                  </a:cubicBezTo>
                  <a:cubicBezTo>
                    <a:pt x="7" y="34"/>
                    <a:pt x="7" y="34"/>
                    <a:pt x="8" y="33"/>
                  </a:cubicBezTo>
                  <a:cubicBezTo>
                    <a:pt x="8" y="33"/>
                    <a:pt x="8" y="33"/>
                    <a:pt x="8" y="33"/>
                  </a:cubicBezTo>
                  <a:cubicBezTo>
                    <a:pt x="9" y="33"/>
                    <a:pt x="9" y="32"/>
                    <a:pt x="10" y="32"/>
                  </a:cubicBezTo>
                  <a:cubicBezTo>
                    <a:pt x="11" y="31"/>
                    <a:pt x="12" y="31"/>
                    <a:pt x="13" y="31"/>
                  </a:cubicBezTo>
                  <a:cubicBezTo>
                    <a:pt x="13" y="31"/>
                    <a:pt x="15" y="31"/>
                    <a:pt x="15" y="30"/>
                  </a:cubicBezTo>
                  <a:cubicBezTo>
                    <a:pt x="16" y="30"/>
                    <a:pt x="17" y="29"/>
                    <a:pt x="17" y="29"/>
                  </a:cubicBezTo>
                  <a:cubicBezTo>
                    <a:pt x="17" y="30"/>
                    <a:pt x="19" y="31"/>
                    <a:pt x="18" y="32"/>
                  </a:cubicBezTo>
                  <a:cubicBezTo>
                    <a:pt x="17" y="33"/>
                    <a:pt x="17" y="33"/>
                    <a:pt x="17" y="33"/>
                  </a:cubicBezTo>
                  <a:cubicBezTo>
                    <a:pt x="17" y="34"/>
                    <a:pt x="17" y="34"/>
                    <a:pt x="17" y="35"/>
                  </a:cubicBezTo>
                  <a:cubicBezTo>
                    <a:pt x="17" y="35"/>
                    <a:pt x="17" y="36"/>
                    <a:pt x="18" y="36"/>
                  </a:cubicBezTo>
                  <a:cubicBezTo>
                    <a:pt x="19" y="35"/>
                    <a:pt x="19" y="36"/>
                    <a:pt x="20" y="35"/>
                  </a:cubicBezTo>
                  <a:cubicBezTo>
                    <a:pt x="20" y="34"/>
                    <a:pt x="21" y="34"/>
                    <a:pt x="21" y="34"/>
                  </a:cubicBezTo>
                  <a:cubicBezTo>
                    <a:pt x="21" y="34"/>
                    <a:pt x="22" y="34"/>
                    <a:pt x="22" y="34"/>
                  </a:cubicBezTo>
                  <a:cubicBezTo>
                    <a:pt x="22" y="34"/>
                    <a:pt x="25" y="35"/>
                    <a:pt x="25" y="35"/>
                  </a:cubicBezTo>
                  <a:cubicBezTo>
                    <a:pt x="25" y="35"/>
                    <a:pt x="25" y="35"/>
                    <a:pt x="26" y="35"/>
                  </a:cubicBezTo>
                  <a:cubicBezTo>
                    <a:pt x="27" y="35"/>
                    <a:pt x="31" y="34"/>
                    <a:pt x="31" y="34"/>
                  </a:cubicBezTo>
                  <a:cubicBezTo>
                    <a:pt x="31" y="34"/>
                    <a:pt x="32" y="34"/>
                    <a:pt x="32" y="34"/>
                  </a:cubicBezTo>
                  <a:cubicBezTo>
                    <a:pt x="32" y="34"/>
                    <a:pt x="34" y="33"/>
                    <a:pt x="34" y="33"/>
                  </a:cubicBezTo>
                  <a:cubicBezTo>
                    <a:pt x="34" y="33"/>
                    <a:pt x="35" y="32"/>
                    <a:pt x="35" y="33"/>
                  </a:cubicBezTo>
                  <a:cubicBezTo>
                    <a:pt x="35" y="33"/>
                    <a:pt x="36" y="33"/>
                    <a:pt x="36" y="33"/>
                  </a:cubicBezTo>
                  <a:cubicBezTo>
                    <a:pt x="37" y="33"/>
                    <a:pt x="41" y="32"/>
                    <a:pt x="41" y="34"/>
                  </a:cubicBezTo>
                  <a:cubicBezTo>
                    <a:pt x="42" y="35"/>
                    <a:pt x="42" y="36"/>
                    <a:pt x="41" y="36"/>
                  </a:cubicBezTo>
                  <a:cubicBezTo>
                    <a:pt x="41" y="37"/>
                    <a:pt x="41" y="37"/>
                    <a:pt x="42" y="37"/>
                  </a:cubicBezTo>
                  <a:cubicBezTo>
                    <a:pt x="42" y="37"/>
                    <a:pt x="46" y="39"/>
                    <a:pt x="46" y="39"/>
                  </a:cubicBezTo>
                  <a:cubicBezTo>
                    <a:pt x="46" y="40"/>
                    <a:pt x="47" y="40"/>
                    <a:pt x="46" y="40"/>
                  </a:cubicBezTo>
                  <a:cubicBezTo>
                    <a:pt x="46" y="41"/>
                    <a:pt x="46" y="41"/>
                    <a:pt x="45" y="41"/>
                  </a:cubicBezTo>
                  <a:cubicBezTo>
                    <a:pt x="45" y="42"/>
                    <a:pt x="44" y="44"/>
                    <a:pt x="44" y="44"/>
                  </a:cubicBezTo>
                  <a:cubicBezTo>
                    <a:pt x="43" y="44"/>
                    <a:pt x="43" y="44"/>
                    <a:pt x="43" y="44"/>
                  </a:cubicBezTo>
                  <a:cubicBezTo>
                    <a:pt x="42" y="45"/>
                    <a:pt x="42" y="45"/>
                    <a:pt x="42" y="45"/>
                  </a:cubicBezTo>
                  <a:cubicBezTo>
                    <a:pt x="41" y="45"/>
                    <a:pt x="40" y="46"/>
                    <a:pt x="39" y="46"/>
                  </a:cubicBezTo>
                  <a:cubicBezTo>
                    <a:pt x="38" y="47"/>
                    <a:pt x="36" y="49"/>
                    <a:pt x="36" y="49"/>
                  </a:cubicBezTo>
                  <a:cubicBezTo>
                    <a:pt x="37" y="54"/>
                    <a:pt x="37" y="54"/>
                    <a:pt x="37" y="54"/>
                  </a:cubicBezTo>
                  <a:cubicBezTo>
                    <a:pt x="37" y="54"/>
                    <a:pt x="37" y="57"/>
                    <a:pt x="37" y="59"/>
                  </a:cubicBezTo>
                  <a:cubicBezTo>
                    <a:pt x="37" y="61"/>
                    <a:pt x="37" y="62"/>
                    <a:pt x="37" y="62"/>
                  </a:cubicBezTo>
                  <a:cubicBezTo>
                    <a:pt x="37" y="63"/>
                    <a:pt x="37" y="63"/>
                    <a:pt x="36" y="63"/>
                  </a:cubicBezTo>
                  <a:cubicBezTo>
                    <a:pt x="36" y="63"/>
                    <a:pt x="35" y="63"/>
                    <a:pt x="35" y="63"/>
                  </a:cubicBezTo>
                  <a:cubicBezTo>
                    <a:pt x="35" y="63"/>
                    <a:pt x="36" y="65"/>
                    <a:pt x="36" y="66"/>
                  </a:cubicBezTo>
                  <a:cubicBezTo>
                    <a:pt x="35" y="67"/>
                    <a:pt x="35" y="68"/>
                    <a:pt x="35" y="70"/>
                  </a:cubicBezTo>
                  <a:cubicBezTo>
                    <a:pt x="35" y="71"/>
                    <a:pt x="35" y="74"/>
                    <a:pt x="33" y="73"/>
                  </a:cubicBezTo>
                  <a:cubicBezTo>
                    <a:pt x="32" y="73"/>
                    <a:pt x="30" y="73"/>
                    <a:pt x="29" y="73"/>
                  </a:cubicBezTo>
                  <a:cubicBezTo>
                    <a:pt x="28" y="73"/>
                    <a:pt x="27" y="73"/>
                    <a:pt x="27" y="73"/>
                  </a:cubicBezTo>
                  <a:cubicBezTo>
                    <a:pt x="27" y="73"/>
                    <a:pt x="27" y="73"/>
                    <a:pt x="27" y="74"/>
                  </a:cubicBezTo>
                  <a:cubicBezTo>
                    <a:pt x="27" y="74"/>
                    <a:pt x="30" y="79"/>
                    <a:pt x="30" y="79"/>
                  </a:cubicBezTo>
                  <a:cubicBezTo>
                    <a:pt x="30" y="79"/>
                    <a:pt x="30" y="79"/>
                    <a:pt x="30" y="79"/>
                  </a:cubicBezTo>
                  <a:cubicBezTo>
                    <a:pt x="31" y="80"/>
                    <a:pt x="31" y="80"/>
                    <a:pt x="31" y="80"/>
                  </a:cubicBezTo>
                  <a:cubicBezTo>
                    <a:pt x="31" y="81"/>
                    <a:pt x="31" y="81"/>
                    <a:pt x="32" y="82"/>
                  </a:cubicBezTo>
                  <a:cubicBezTo>
                    <a:pt x="32" y="82"/>
                    <a:pt x="35" y="83"/>
                    <a:pt x="35" y="84"/>
                  </a:cubicBezTo>
                  <a:cubicBezTo>
                    <a:pt x="35" y="85"/>
                    <a:pt x="35" y="86"/>
                    <a:pt x="33" y="88"/>
                  </a:cubicBezTo>
                  <a:cubicBezTo>
                    <a:pt x="31" y="89"/>
                    <a:pt x="31" y="90"/>
                    <a:pt x="31" y="91"/>
                  </a:cubicBezTo>
                  <a:cubicBezTo>
                    <a:pt x="31" y="91"/>
                    <a:pt x="30" y="93"/>
                    <a:pt x="30" y="93"/>
                  </a:cubicBezTo>
                  <a:cubicBezTo>
                    <a:pt x="30" y="93"/>
                    <a:pt x="30" y="94"/>
                    <a:pt x="30" y="94"/>
                  </a:cubicBezTo>
                  <a:cubicBezTo>
                    <a:pt x="30" y="94"/>
                    <a:pt x="33" y="99"/>
                    <a:pt x="33" y="99"/>
                  </a:cubicBezTo>
                  <a:cubicBezTo>
                    <a:pt x="33" y="99"/>
                    <a:pt x="33" y="99"/>
                    <a:pt x="34" y="99"/>
                  </a:cubicBezTo>
                  <a:cubicBezTo>
                    <a:pt x="34" y="99"/>
                    <a:pt x="35" y="99"/>
                    <a:pt x="35" y="99"/>
                  </a:cubicBezTo>
                  <a:cubicBezTo>
                    <a:pt x="35" y="99"/>
                    <a:pt x="36" y="99"/>
                    <a:pt x="35" y="99"/>
                  </a:cubicBezTo>
                  <a:cubicBezTo>
                    <a:pt x="35" y="100"/>
                    <a:pt x="35" y="100"/>
                    <a:pt x="35" y="100"/>
                  </a:cubicBezTo>
                  <a:cubicBezTo>
                    <a:pt x="34" y="100"/>
                    <a:pt x="31" y="102"/>
                    <a:pt x="31" y="102"/>
                  </a:cubicBezTo>
                  <a:cubicBezTo>
                    <a:pt x="31" y="102"/>
                    <a:pt x="30" y="103"/>
                    <a:pt x="30" y="103"/>
                  </a:cubicBezTo>
                  <a:cubicBezTo>
                    <a:pt x="30" y="104"/>
                    <a:pt x="28" y="107"/>
                    <a:pt x="28" y="107"/>
                  </a:cubicBezTo>
                  <a:cubicBezTo>
                    <a:pt x="28" y="108"/>
                    <a:pt x="27" y="110"/>
                    <a:pt x="27" y="110"/>
                  </a:cubicBezTo>
                  <a:cubicBezTo>
                    <a:pt x="27" y="110"/>
                    <a:pt x="27" y="110"/>
                    <a:pt x="27" y="111"/>
                  </a:cubicBezTo>
                  <a:cubicBezTo>
                    <a:pt x="28" y="112"/>
                    <a:pt x="28" y="113"/>
                    <a:pt x="28" y="113"/>
                  </a:cubicBezTo>
                  <a:cubicBezTo>
                    <a:pt x="28" y="114"/>
                    <a:pt x="28" y="114"/>
                    <a:pt x="28" y="115"/>
                  </a:cubicBezTo>
                  <a:cubicBezTo>
                    <a:pt x="28" y="115"/>
                    <a:pt x="29" y="115"/>
                    <a:pt x="29" y="115"/>
                  </a:cubicBezTo>
                  <a:cubicBezTo>
                    <a:pt x="30" y="115"/>
                    <a:pt x="35" y="116"/>
                    <a:pt x="35" y="115"/>
                  </a:cubicBezTo>
                  <a:cubicBezTo>
                    <a:pt x="36" y="114"/>
                    <a:pt x="36" y="114"/>
                    <a:pt x="36" y="115"/>
                  </a:cubicBezTo>
                  <a:cubicBezTo>
                    <a:pt x="36" y="116"/>
                    <a:pt x="37" y="116"/>
                    <a:pt x="37" y="117"/>
                  </a:cubicBezTo>
                  <a:cubicBezTo>
                    <a:pt x="38" y="117"/>
                    <a:pt x="40" y="119"/>
                    <a:pt x="42" y="120"/>
                  </a:cubicBezTo>
                  <a:cubicBezTo>
                    <a:pt x="43" y="121"/>
                    <a:pt x="44" y="122"/>
                    <a:pt x="45" y="121"/>
                  </a:cubicBezTo>
                  <a:cubicBezTo>
                    <a:pt x="45" y="121"/>
                    <a:pt x="46" y="121"/>
                    <a:pt x="45" y="122"/>
                  </a:cubicBezTo>
                  <a:cubicBezTo>
                    <a:pt x="44" y="123"/>
                    <a:pt x="43" y="124"/>
                    <a:pt x="44" y="125"/>
                  </a:cubicBezTo>
                  <a:cubicBezTo>
                    <a:pt x="44" y="126"/>
                    <a:pt x="48" y="131"/>
                    <a:pt x="49" y="132"/>
                  </a:cubicBezTo>
                  <a:cubicBezTo>
                    <a:pt x="50" y="133"/>
                    <a:pt x="54" y="137"/>
                    <a:pt x="57" y="135"/>
                  </a:cubicBezTo>
                  <a:cubicBezTo>
                    <a:pt x="59" y="134"/>
                    <a:pt x="59" y="134"/>
                    <a:pt x="60" y="133"/>
                  </a:cubicBezTo>
                  <a:cubicBezTo>
                    <a:pt x="62" y="131"/>
                    <a:pt x="61" y="130"/>
                    <a:pt x="64" y="129"/>
                  </a:cubicBezTo>
                  <a:cubicBezTo>
                    <a:pt x="67" y="128"/>
                    <a:pt x="69" y="127"/>
                    <a:pt x="71" y="126"/>
                  </a:cubicBezTo>
                  <a:cubicBezTo>
                    <a:pt x="72" y="125"/>
                    <a:pt x="74" y="124"/>
                    <a:pt x="79" y="124"/>
                  </a:cubicBezTo>
                  <a:cubicBezTo>
                    <a:pt x="84" y="124"/>
                    <a:pt x="89" y="124"/>
                    <a:pt x="91" y="124"/>
                  </a:cubicBezTo>
                  <a:cubicBezTo>
                    <a:pt x="92" y="123"/>
                    <a:pt x="95" y="124"/>
                    <a:pt x="96" y="124"/>
                  </a:cubicBezTo>
                  <a:cubicBezTo>
                    <a:pt x="97" y="125"/>
                    <a:pt x="98" y="125"/>
                    <a:pt x="101" y="124"/>
                  </a:cubicBezTo>
                  <a:cubicBezTo>
                    <a:pt x="103" y="123"/>
                    <a:pt x="104" y="122"/>
                    <a:pt x="105" y="123"/>
                  </a:cubicBezTo>
                  <a:cubicBezTo>
                    <a:pt x="106" y="125"/>
                    <a:pt x="107" y="124"/>
                    <a:pt x="109" y="122"/>
                  </a:cubicBezTo>
                  <a:cubicBezTo>
                    <a:pt x="111" y="119"/>
                    <a:pt x="114" y="113"/>
                    <a:pt x="117" y="112"/>
                  </a:cubicBezTo>
                  <a:cubicBezTo>
                    <a:pt x="120" y="111"/>
                    <a:pt x="122" y="110"/>
                    <a:pt x="123" y="110"/>
                  </a:cubicBezTo>
                  <a:cubicBezTo>
                    <a:pt x="124" y="109"/>
                    <a:pt x="124" y="109"/>
                    <a:pt x="125" y="110"/>
                  </a:cubicBezTo>
                  <a:cubicBezTo>
                    <a:pt x="125" y="110"/>
                    <a:pt x="126" y="110"/>
                    <a:pt x="127" y="110"/>
                  </a:cubicBezTo>
                  <a:cubicBezTo>
                    <a:pt x="127" y="109"/>
                    <a:pt x="128" y="109"/>
                    <a:pt x="127" y="108"/>
                  </a:cubicBezTo>
                  <a:cubicBezTo>
                    <a:pt x="126" y="107"/>
                    <a:pt x="126" y="106"/>
                    <a:pt x="127" y="105"/>
                  </a:cubicBezTo>
                  <a:cubicBezTo>
                    <a:pt x="128" y="104"/>
                    <a:pt x="129" y="102"/>
                    <a:pt x="129" y="100"/>
                  </a:cubicBezTo>
                  <a:cubicBezTo>
                    <a:pt x="130" y="99"/>
                    <a:pt x="129" y="97"/>
                    <a:pt x="141" y="90"/>
                  </a:cubicBezTo>
                  <a:cubicBezTo>
                    <a:pt x="141" y="90"/>
                    <a:pt x="144" y="90"/>
                    <a:pt x="141" y="88"/>
                  </a:cubicBezTo>
                  <a:cubicBezTo>
                    <a:pt x="138" y="87"/>
                    <a:pt x="130" y="80"/>
                    <a:pt x="138" y="69"/>
                  </a:cubicBezTo>
                  <a:cubicBezTo>
                    <a:pt x="147" y="58"/>
                    <a:pt x="149" y="56"/>
                    <a:pt x="150" y="54"/>
                  </a:cubicBezTo>
                  <a:cubicBezTo>
                    <a:pt x="151" y="52"/>
                    <a:pt x="151" y="50"/>
                    <a:pt x="160" y="47"/>
                  </a:cubicBezTo>
                  <a:cubicBezTo>
                    <a:pt x="169" y="44"/>
                    <a:pt x="172" y="43"/>
                    <a:pt x="174" y="41"/>
                  </a:cubicBezTo>
                  <a:cubicBezTo>
                    <a:pt x="176" y="40"/>
                    <a:pt x="180" y="39"/>
                    <a:pt x="181" y="38"/>
                  </a:cubicBezTo>
                  <a:cubicBezTo>
                    <a:pt x="183" y="37"/>
                    <a:pt x="188" y="35"/>
                    <a:pt x="185" y="31"/>
                  </a:cubicBezTo>
                  <a:cubicBezTo>
                    <a:pt x="185" y="31"/>
                    <a:pt x="184" y="28"/>
                    <a:pt x="187" y="27"/>
                  </a:cubicBezTo>
                  <a:cubicBezTo>
                    <a:pt x="190" y="26"/>
                    <a:pt x="188" y="26"/>
                    <a:pt x="187" y="26"/>
                  </a:cubicBezTo>
                  <a:cubicBezTo>
                    <a:pt x="187" y="25"/>
                    <a:pt x="187" y="25"/>
                    <a:pt x="186" y="24"/>
                  </a:cubicBezTo>
                  <a:cubicBezTo>
                    <a:pt x="184" y="25"/>
                    <a:pt x="182" y="25"/>
                    <a:pt x="180" y="26"/>
                  </a:cubicBezTo>
                  <a:cubicBezTo>
                    <a:pt x="177" y="26"/>
                    <a:pt x="172" y="26"/>
                    <a:pt x="171" y="2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9" name="Freeform 1110">
              <a:extLst>
                <a:ext uri="{FF2B5EF4-FFF2-40B4-BE49-F238E27FC236}">
                  <a16:creationId xmlns:a16="http://schemas.microsoft.com/office/drawing/2014/main" id="{D64DEE0A-E527-43E5-A445-76A9F0D55D27}"/>
                </a:ext>
              </a:extLst>
            </p:cNvPr>
            <p:cNvSpPr>
              <a:spLocks/>
            </p:cNvSpPr>
            <p:nvPr/>
          </p:nvSpPr>
          <p:spPr bwMode="auto">
            <a:xfrm>
              <a:off x="3554" y="1528"/>
              <a:ext cx="81" cy="53"/>
            </a:xfrm>
            <a:custGeom>
              <a:avLst/>
              <a:gdLst>
                <a:gd name="T0" fmla="*/ 5 w 58"/>
                <a:gd name="T1" fmla="*/ 16 h 39"/>
                <a:gd name="T2" fmla="*/ 8 w 58"/>
                <a:gd name="T3" fmla="*/ 14 h 39"/>
                <a:gd name="T4" fmla="*/ 14 w 58"/>
                <a:gd name="T5" fmla="*/ 20 h 39"/>
                <a:gd name="T6" fmla="*/ 17 w 58"/>
                <a:gd name="T7" fmla="*/ 21 h 39"/>
                <a:gd name="T8" fmla="*/ 18 w 58"/>
                <a:gd name="T9" fmla="*/ 23 h 39"/>
                <a:gd name="T10" fmla="*/ 23 w 58"/>
                <a:gd name="T11" fmla="*/ 23 h 39"/>
                <a:gd name="T12" fmla="*/ 25 w 58"/>
                <a:gd name="T13" fmla="*/ 26 h 39"/>
                <a:gd name="T14" fmla="*/ 25 w 58"/>
                <a:gd name="T15" fmla="*/ 30 h 39"/>
                <a:gd name="T16" fmla="*/ 29 w 58"/>
                <a:gd name="T17" fmla="*/ 30 h 39"/>
                <a:gd name="T18" fmla="*/ 34 w 58"/>
                <a:gd name="T19" fmla="*/ 28 h 39"/>
                <a:gd name="T20" fmla="*/ 36 w 58"/>
                <a:gd name="T21" fmla="*/ 34 h 39"/>
                <a:gd name="T22" fmla="*/ 42 w 58"/>
                <a:gd name="T23" fmla="*/ 37 h 39"/>
                <a:gd name="T24" fmla="*/ 44 w 58"/>
                <a:gd name="T25" fmla="*/ 39 h 39"/>
                <a:gd name="T26" fmla="*/ 48 w 58"/>
                <a:gd name="T27" fmla="*/ 39 h 39"/>
                <a:gd name="T28" fmla="*/ 49 w 58"/>
                <a:gd name="T29" fmla="*/ 38 h 39"/>
                <a:gd name="T30" fmla="*/ 50 w 58"/>
                <a:gd name="T31" fmla="*/ 35 h 39"/>
                <a:gd name="T32" fmla="*/ 48 w 58"/>
                <a:gd name="T33" fmla="*/ 32 h 39"/>
                <a:gd name="T34" fmla="*/ 50 w 58"/>
                <a:gd name="T35" fmla="*/ 28 h 39"/>
                <a:gd name="T36" fmla="*/ 54 w 58"/>
                <a:gd name="T37" fmla="*/ 27 h 39"/>
                <a:gd name="T38" fmla="*/ 57 w 58"/>
                <a:gd name="T39" fmla="*/ 24 h 39"/>
                <a:gd name="T40" fmla="*/ 56 w 58"/>
                <a:gd name="T41" fmla="*/ 19 h 39"/>
                <a:gd name="T42" fmla="*/ 52 w 58"/>
                <a:gd name="T43" fmla="*/ 15 h 39"/>
                <a:gd name="T44" fmla="*/ 49 w 58"/>
                <a:gd name="T45" fmla="*/ 15 h 39"/>
                <a:gd name="T46" fmla="*/ 47 w 58"/>
                <a:gd name="T47" fmla="*/ 13 h 39"/>
                <a:gd name="T48" fmla="*/ 48 w 58"/>
                <a:gd name="T49" fmla="*/ 11 h 39"/>
                <a:gd name="T50" fmla="*/ 49 w 58"/>
                <a:gd name="T51" fmla="*/ 9 h 39"/>
                <a:gd name="T52" fmla="*/ 49 w 58"/>
                <a:gd name="T53" fmla="*/ 7 h 39"/>
                <a:gd name="T54" fmla="*/ 46 w 58"/>
                <a:gd name="T55" fmla="*/ 6 h 39"/>
                <a:gd name="T56" fmla="*/ 44 w 58"/>
                <a:gd name="T57" fmla="*/ 5 h 39"/>
                <a:gd name="T58" fmla="*/ 41 w 58"/>
                <a:gd name="T59" fmla="*/ 5 h 39"/>
                <a:gd name="T60" fmla="*/ 39 w 58"/>
                <a:gd name="T61" fmla="*/ 3 h 39"/>
                <a:gd name="T62" fmla="*/ 38 w 58"/>
                <a:gd name="T63" fmla="*/ 1 h 39"/>
                <a:gd name="T64" fmla="*/ 34 w 58"/>
                <a:gd name="T65" fmla="*/ 0 h 39"/>
                <a:gd name="T66" fmla="*/ 31 w 58"/>
                <a:gd name="T67" fmla="*/ 1 h 39"/>
                <a:gd name="T68" fmla="*/ 28 w 58"/>
                <a:gd name="T69" fmla="*/ 2 h 39"/>
                <a:gd name="T70" fmla="*/ 27 w 58"/>
                <a:gd name="T71" fmla="*/ 3 h 39"/>
                <a:gd name="T72" fmla="*/ 25 w 58"/>
                <a:gd name="T73" fmla="*/ 3 h 39"/>
                <a:gd name="T74" fmla="*/ 22 w 58"/>
                <a:gd name="T75" fmla="*/ 5 h 39"/>
                <a:gd name="T76" fmla="*/ 18 w 58"/>
                <a:gd name="T77" fmla="*/ 5 h 39"/>
                <a:gd name="T78" fmla="*/ 14 w 58"/>
                <a:gd name="T79" fmla="*/ 5 h 39"/>
                <a:gd name="T80" fmla="*/ 13 w 58"/>
                <a:gd name="T81" fmla="*/ 4 h 39"/>
                <a:gd name="T82" fmla="*/ 10 w 58"/>
                <a:gd name="T83" fmla="*/ 4 h 39"/>
                <a:gd name="T84" fmla="*/ 1 w 58"/>
                <a:gd name="T85"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 h="39">
                  <a:moveTo>
                    <a:pt x="2" y="12"/>
                  </a:moveTo>
                  <a:cubicBezTo>
                    <a:pt x="2" y="13"/>
                    <a:pt x="5" y="16"/>
                    <a:pt x="5" y="16"/>
                  </a:cubicBezTo>
                  <a:cubicBezTo>
                    <a:pt x="5" y="16"/>
                    <a:pt x="5" y="16"/>
                    <a:pt x="6" y="16"/>
                  </a:cubicBezTo>
                  <a:cubicBezTo>
                    <a:pt x="6" y="15"/>
                    <a:pt x="8" y="14"/>
                    <a:pt x="8" y="14"/>
                  </a:cubicBezTo>
                  <a:cubicBezTo>
                    <a:pt x="9" y="14"/>
                    <a:pt x="11" y="15"/>
                    <a:pt x="11" y="16"/>
                  </a:cubicBezTo>
                  <a:cubicBezTo>
                    <a:pt x="11" y="17"/>
                    <a:pt x="12" y="20"/>
                    <a:pt x="14" y="20"/>
                  </a:cubicBezTo>
                  <a:cubicBezTo>
                    <a:pt x="16" y="20"/>
                    <a:pt x="16" y="20"/>
                    <a:pt x="17" y="20"/>
                  </a:cubicBezTo>
                  <a:cubicBezTo>
                    <a:pt x="17" y="21"/>
                    <a:pt x="17" y="21"/>
                    <a:pt x="17" y="21"/>
                  </a:cubicBezTo>
                  <a:cubicBezTo>
                    <a:pt x="17" y="22"/>
                    <a:pt x="17" y="23"/>
                    <a:pt x="18" y="23"/>
                  </a:cubicBezTo>
                  <a:cubicBezTo>
                    <a:pt x="18" y="23"/>
                    <a:pt x="18" y="24"/>
                    <a:pt x="18" y="23"/>
                  </a:cubicBezTo>
                  <a:cubicBezTo>
                    <a:pt x="19" y="23"/>
                    <a:pt x="21" y="23"/>
                    <a:pt x="22" y="23"/>
                  </a:cubicBezTo>
                  <a:cubicBezTo>
                    <a:pt x="23" y="23"/>
                    <a:pt x="23" y="23"/>
                    <a:pt x="23" y="23"/>
                  </a:cubicBezTo>
                  <a:cubicBezTo>
                    <a:pt x="24" y="24"/>
                    <a:pt x="25" y="25"/>
                    <a:pt x="25" y="25"/>
                  </a:cubicBezTo>
                  <a:cubicBezTo>
                    <a:pt x="25" y="25"/>
                    <a:pt x="25" y="26"/>
                    <a:pt x="25" y="26"/>
                  </a:cubicBezTo>
                  <a:cubicBezTo>
                    <a:pt x="25" y="27"/>
                    <a:pt x="25" y="29"/>
                    <a:pt x="24" y="29"/>
                  </a:cubicBezTo>
                  <a:cubicBezTo>
                    <a:pt x="24" y="30"/>
                    <a:pt x="24" y="30"/>
                    <a:pt x="25" y="30"/>
                  </a:cubicBezTo>
                  <a:cubicBezTo>
                    <a:pt x="25" y="30"/>
                    <a:pt x="26" y="31"/>
                    <a:pt x="27" y="31"/>
                  </a:cubicBezTo>
                  <a:cubicBezTo>
                    <a:pt x="28" y="31"/>
                    <a:pt x="28" y="31"/>
                    <a:pt x="29" y="30"/>
                  </a:cubicBezTo>
                  <a:cubicBezTo>
                    <a:pt x="29" y="30"/>
                    <a:pt x="33" y="27"/>
                    <a:pt x="33" y="27"/>
                  </a:cubicBezTo>
                  <a:cubicBezTo>
                    <a:pt x="33" y="27"/>
                    <a:pt x="34" y="26"/>
                    <a:pt x="34" y="28"/>
                  </a:cubicBezTo>
                  <a:cubicBezTo>
                    <a:pt x="34" y="29"/>
                    <a:pt x="34" y="33"/>
                    <a:pt x="35" y="34"/>
                  </a:cubicBezTo>
                  <a:cubicBezTo>
                    <a:pt x="36" y="34"/>
                    <a:pt x="36" y="34"/>
                    <a:pt x="36" y="34"/>
                  </a:cubicBezTo>
                  <a:cubicBezTo>
                    <a:pt x="37" y="34"/>
                    <a:pt x="37" y="34"/>
                    <a:pt x="37" y="34"/>
                  </a:cubicBezTo>
                  <a:cubicBezTo>
                    <a:pt x="38" y="34"/>
                    <a:pt x="42" y="37"/>
                    <a:pt x="42" y="37"/>
                  </a:cubicBezTo>
                  <a:cubicBezTo>
                    <a:pt x="42" y="37"/>
                    <a:pt x="42" y="37"/>
                    <a:pt x="43" y="37"/>
                  </a:cubicBezTo>
                  <a:cubicBezTo>
                    <a:pt x="43" y="38"/>
                    <a:pt x="44" y="39"/>
                    <a:pt x="44" y="39"/>
                  </a:cubicBezTo>
                  <a:cubicBezTo>
                    <a:pt x="44" y="39"/>
                    <a:pt x="44" y="39"/>
                    <a:pt x="45" y="39"/>
                  </a:cubicBezTo>
                  <a:cubicBezTo>
                    <a:pt x="45" y="39"/>
                    <a:pt x="48" y="39"/>
                    <a:pt x="48" y="39"/>
                  </a:cubicBezTo>
                  <a:cubicBezTo>
                    <a:pt x="48" y="39"/>
                    <a:pt x="48" y="39"/>
                    <a:pt x="49" y="39"/>
                  </a:cubicBezTo>
                  <a:cubicBezTo>
                    <a:pt x="49" y="38"/>
                    <a:pt x="49" y="38"/>
                    <a:pt x="49" y="38"/>
                  </a:cubicBezTo>
                  <a:cubicBezTo>
                    <a:pt x="49" y="38"/>
                    <a:pt x="50" y="38"/>
                    <a:pt x="50" y="37"/>
                  </a:cubicBezTo>
                  <a:cubicBezTo>
                    <a:pt x="50" y="36"/>
                    <a:pt x="50" y="36"/>
                    <a:pt x="50" y="35"/>
                  </a:cubicBezTo>
                  <a:cubicBezTo>
                    <a:pt x="49" y="34"/>
                    <a:pt x="48" y="33"/>
                    <a:pt x="48" y="33"/>
                  </a:cubicBezTo>
                  <a:cubicBezTo>
                    <a:pt x="48" y="33"/>
                    <a:pt x="48" y="33"/>
                    <a:pt x="48" y="32"/>
                  </a:cubicBezTo>
                  <a:cubicBezTo>
                    <a:pt x="49" y="32"/>
                    <a:pt x="49" y="31"/>
                    <a:pt x="49" y="31"/>
                  </a:cubicBezTo>
                  <a:cubicBezTo>
                    <a:pt x="49" y="30"/>
                    <a:pt x="50" y="29"/>
                    <a:pt x="50" y="28"/>
                  </a:cubicBezTo>
                  <a:cubicBezTo>
                    <a:pt x="51" y="27"/>
                    <a:pt x="52" y="26"/>
                    <a:pt x="52" y="26"/>
                  </a:cubicBezTo>
                  <a:cubicBezTo>
                    <a:pt x="53" y="26"/>
                    <a:pt x="53" y="27"/>
                    <a:pt x="54" y="27"/>
                  </a:cubicBezTo>
                  <a:cubicBezTo>
                    <a:pt x="54" y="27"/>
                    <a:pt x="54" y="27"/>
                    <a:pt x="54" y="27"/>
                  </a:cubicBezTo>
                  <a:cubicBezTo>
                    <a:pt x="55" y="26"/>
                    <a:pt x="57" y="24"/>
                    <a:pt x="57" y="24"/>
                  </a:cubicBezTo>
                  <a:cubicBezTo>
                    <a:pt x="57" y="23"/>
                    <a:pt x="58" y="23"/>
                    <a:pt x="57" y="23"/>
                  </a:cubicBezTo>
                  <a:cubicBezTo>
                    <a:pt x="57" y="22"/>
                    <a:pt x="56" y="20"/>
                    <a:pt x="56" y="19"/>
                  </a:cubicBezTo>
                  <a:cubicBezTo>
                    <a:pt x="55" y="19"/>
                    <a:pt x="52" y="15"/>
                    <a:pt x="52" y="15"/>
                  </a:cubicBezTo>
                  <a:cubicBezTo>
                    <a:pt x="52" y="15"/>
                    <a:pt x="52" y="15"/>
                    <a:pt x="52" y="15"/>
                  </a:cubicBezTo>
                  <a:cubicBezTo>
                    <a:pt x="51" y="15"/>
                    <a:pt x="51" y="15"/>
                    <a:pt x="51" y="15"/>
                  </a:cubicBezTo>
                  <a:cubicBezTo>
                    <a:pt x="50" y="15"/>
                    <a:pt x="50" y="15"/>
                    <a:pt x="49" y="15"/>
                  </a:cubicBezTo>
                  <a:cubicBezTo>
                    <a:pt x="49" y="15"/>
                    <a:pt x="48" y="15"/>
                    <a:pt x="47" y="15"/>
                  </a:cubicBezTo>
                  <a:cubicBezTo>
                    <a:pt x="47" y="15"/>
                    <a:pt x="47" y="14"/>
                    <a:pt x="47" y="13"/>
                  </a:cubicBezTo>
                  <a:cubicBezTo>
                    <a:pt x="47" y="13"/>
                    <a:pt x="47" y="12"/>
                    <a:pt x="47" y="12"/>
                  </a:cubicBezTo>
                  <a:cubicBezTo>
                    <a:pt x="48" y="12"/>
                    <a:pt x="48" y="12"/>
                    <a:pt x="48" y="11"/>
                  </a:cubicBezTo>
                  <a:cubicBezTo>
                    <a:pt x="48" y="11"/>
                    <a:pt x="48" y="10"/>
                    <a:pt x="48" y="10"/>
                  </a:cubicBezTo>
                  <a:cubicBezTo>
                    <a:pt x="48" y="9"/>
                    <a:pt x="49" y="9"/>
                    <a:pt x="49" y="9"/>
                  </a:cubicBezTo>
                  <a:cubicBezTo>
                    <a:pt x="49" y="8"/>
                    <a:pt x="49" y="8"/>
                    <a:pt x="49" y="8"/>
                  </a:cubicBezTo>
                  <a:cubicBezTo>
                    <a:pt x="49" y="7"/>
                    <a:pt x="49" y="7"/>
                    <a:pt x="49" y="7"/>
                  </a:cubicBezTo>
                  <a:cubicBezTo>
                    <a:pt x="49" y="7"/>
                    <a:pt x="48" y="6"/>
                    <a:pt x="48" y="6"/>
                  </a:cubicBezTo>
                  <a:cubicBezTo>
                    <a:pt x="47" y="6"/>
                    <a:pt x="46" y="6"/>
                    <a:pt x="46" y="6"/>
                  </a:cubicBezTo>
                  <a:cubicBezTo>
                    <a:pt x="45" y="6"/>
                    <a:pt x="45" y="5"/>
                    <a:pt x="45" y="4"/>
                  </a:cubicBezTo>
                  <a:cubicBezTo>
                    <a:pt x="44" y="4"/>
                    <a:pt x="44" y="4"/>
                    <a:pt x="44" y="5"/>
                  </a:cubicBezTo>
                  <a:cubicBezTo>
                    <a:pt x="43" y="5"/>
                    <a:pt x="43" y="5"/>
                    <a:pt x="43" y="5"/>
                  </a:cubicBezTo>
                  <a:cubicBezTo>
                    <a:pt x="42" y="5"/>
                    <a:pt x="41" y="5"/>
                    <a:pt x="41" y="5"/>
                  </a:cubicBezTo>
                  <a:cubicBezTo>
                    <a:pt x="40" y="5"/>
                    <a:pt x="40" y="5"/>
                    <a:pt x="40" y="4"/>
                  </a:cubicBezTo>
                  <a:cubicBezTo>
                    <a:pt x="40" y="4"/>
                    <a:pt x="39" y="3"/>
                    <a:pt x="39" y="3"/>
                  </a:cubicBezTo>
                  <a:cubicBezTo>
                    <a:pt x="38" y="3"/>
                    <a:pt x="39" y="2"/>
                    <a:pt x="38" y="2"/>
                  </a:cubicBezTo>
                  <a:cubicBezTo>
                    <a:pt x="38" y="1"/>
                    <a:pt x="38" y="1"/>
                    <a:pt x="38" y="1"/>
                  </a:cubicBezTo>
                  <a:cubicBezTo>
                    <a:pt x="37" y="1"/>
                    <a:pt x="37" y="1"/>
                    <a:pt x="36" y="1"/>
                  </a:cubicBezTo>
                  <a:cubicBezTo>
                    <a:pt x="36" y="1"/>
                    <a:pt x="34" y="1"/>
                    <a:pt x="34" y="0"/>
                  </a:cubicBezTo>
                  <a:cubicBezTo>
                    <a:pt x="33" y="0"/>
                    <a:pt x="32" y="1"/>
                    <a:pt x="32" y="1"/>
                  </a:cubicBezTo>
                  <a:cubicBezTo>
                    <a:pt x="32" y="2"/>
                    <a:pt x="31" y="1"/>
                    <a:pt x="31" y="1"/>
                  </a:cubicBezTo>
                  <a:cubicBezTo>
                    <a:pt x="30" y="1"/>
                    <a:pt x="29" y="1"/>
                    <a:pt x="29" y="1"/>
                  </a:cubicBezTo>
                  <a:cubicBezTo>
                    <a:pt x="28" y="1"/>
                    <a:pt x="28" y="1"/>
                    <a:pt x="28" y="2"/>
                  </a:cubicBezTo>
                  <a:cubicBezTo>
                    <a:pt x="28" y="2"/>
                    <a:pt x="28" y="2"/>
                    <a:pt x="27" y="2"/>
                  </a:cubicBezTo>
                  <a:cubicBezTo>
                    <a:pt x="27" y="3"/>
                    <a:pt x="27" y="3"/>
                    <a:pt x="27" y="3"/>
                  </a:cubicBezTo>
                  <a:cubicBezTo>
                    <a:pt x="26" y="3"/>
                    <a:pt x="26" y="3"/>
                    <a:pt x="26" y="3"/>
                  </a:cubicBezTo>
                  <a:cubicBezTo>
                    <a:pt x="27" y="3"/>
                    <a:pt x="26" y="3"/>
                    <a:pt x="25" y="3"/>
                  </a:cubicBezTo>
                  <a:cubicBezTo>
                    <a:pt x="25" y="4"/>
                    <a:pt x="24" y="4"/>
                    <a:pt x="24" y="4"/>
                  </a:cubicBezTo>
                  <a:cubicBezTo>
                    <a:pt x="24" y="4"/>
                    <a:pt x="22" y="5"/>
                    <a:pt x="22" y="5"/>
                  </a:cubicBezTo>
                  <a:cubicBezTo>
                    <a:pt x="22" y="6"/>
                    <a:pt x="21" y="6"/>
                    <a:pt x="20" y="6"/>
                  </a:cubicBezTo>
                  <a:cubicBezTo>
                    <a:pt x="19" y="6"/>
                    <a:pt x="18" y="5"/>
                    <a:pt x="18" y="5"/>
                  </a:cubicBezTo>
                  <a:cubicBezTo>
                    <a:pt x="17" y="4"/>
                    <a:pt x="16" y="5"/>
                    <a:pt x="16" y="4"/>
                  </a:cubicBezTo>
                  <a:cubicBezTo>
                    <a:pt x="15" y="4"/>
                    <a:pt x="14" y="5"/>
                    <a:pt x="14" y="5"/>
                  </a:cubicBezTo>
                  <a:cubicBezTo>
                    <a:pt x="13" y="5"/>
                    <a:pt x="13" y="5"/>
                    <a:pt x="13" y="5"/>
                  </a:cubicBezTo>
                  <a:cubicBezTo>
                    <a:pt x="13" y="5"/>
                    <a:pt x="13" y="4"/>
                    <a:pt x="13" y="4"/>
                  </a:cubicBezTo>
                  <a:cubicBezTo>
                    <a:pt x="13" y="3"/>
                    <a:pt x="13" y="3"/>
                    <a:pt x="13" y="3"/>
                  </a:cubicBezTo>
                  <a:cubicBezTo>
                    <a:pt x="11" y="3"/>
                    <a:pt x="10" y="3"/>
                    <a:pt x="10" y="4"/>
                  </a:cubicBezTo>
                  <a:cubicBezTo>
                    <a:pt x="8" y="5"/>
                    <a:pt x="3" y="7"/>
                    <a:pt x="0" y="8"/>
                  </a:cubicBezTo>
                  <a:cubicBezTo>
                    <a:pt x="1" y="11"/>
                    <a:pt x="1" y="11"/>
                    <a:pt x="1" y="11"/>
                  </a:cubicBezTo>
                  <a:cubicBezTo>
                    <a:pt x="1" y="11"/>
                    <a:pt x="1" y="12"/>
                    <a:pt x="2"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0" name="Freeform 1111">
              <a:extLst>
                <a:ext uri="{FF2B5EF4-FFF2-40B4-BE49-F238E27FC236}">
                  <a16:creationId xmlns:a16="http://schemas.microsoft.com/office/drawing/2014/main" id="{8D739BAF-EF75-4E64-A8FE-B74E619AB975}"/>
                </a:ext>
              </a:extLst>
            </p:cNvPr>
            <p:cNvSpPr>
              <a:spLocks/>
            </p:cNvSpPr>
            <p:nvPr/>
          </p:nvSpPr>
          <p:spPr bwMode="auto">
            <a:xfrm>
              <a:off x="3621" y="1564"/>
              <a:ext cx="15" cy="19"/>
            </a:xfrm>
            <a:custGeom>
              <a:avLst/>
              <a:gdLst>
                <a:gd name="T0" fmla="*/ 9 w 11"/>
                <a:gd name="T1" fmla="*/ 12 h 14"/>
                <a:gd name="T2" fmla="*/ 10 w 11"/>
                <a:gd name="T3" fmla="*/ 11 h 14"/>
                <a:gd name="T4" fmla="*/ 11 w 11"/>
                <a:gd name="T5" fmla="*/ 9 h 14"/>
                <a:gd name="T6" fmla="*/ 11 w 11"/>
                <a:gd name="T7" fmla="*/ 8 h 14"/>
                <a:gd name="T8" fmla="*/ 10 w 11"/>
                <a:gd name="T9" fmla="*/ 7 h 14"/>
                <a:gd name="T10" fmla="*/ 7 w 11"/>
                <a:gd name="T11" fmla="*/ 5 h 14"/>
                <a:gd name="T12" fmla="*/ 6 w 11"/>
                <a:gd name="T13" fmla="*/ 3 h 14"/>
                <a:gd name="T14" fmla="*/ 6 w 11"/>
                <a:gd name="T15" fmla="*/ 1 h 14"/>
                <a:gd name="T16" fmla="*/ 4 w 11"/>
                <a:gd name="T17" fmla="*/ 0 h 14"/>
                <a:gd name="T18" fmla="*/ 2 w 11"/>
                <a:gd name="T19" fmla="*/ 2 h 14"/>
                <a:gd name="T20" fmla="*/ 1 w 11"/>
                <a:gd name="T21" fmla="*/ 5 h 14"/>
                <a:gd name="T22" fmla="*/ 0 w 11"/>
                <a:gd name="T23" fmla="*/ 6 h 14"/>
                <a:gd name="T24" fmla="*/ 0 w 11"/>
                <a:gd name="T25" fmla="*/ 7 h 14"/>
                <a:gd name="T26" fmla="*/ 2 w 11"/>
                <a:gd name="T27" fmla="*/ 9 h 14"/>
                <a:gd name="T28" fmla="*/ 2 w 11"/>
                <a:gd name="T29" fmla="*/ 11 h 14"/>
                <a:gd name="T30" fmla="*/ 1 w 11"/>
                <a:gd name="T31" fmla="*/ 12 h 14"/>
                <a:gd name="T32" fmla="*/ 1 w 11"/>
                <a:gd name="T33" fmla="*/ 13 h 14"/>
                <a:gd name="T34" fmla="*/ 2 w 11"/>
                <a:gd name="T35" fmla="*/ 13 h 14"/>
                <a:gd name="T36" fmla="*/ 3 w 11"/>
                <a:gd name="T37" fmla="*/ 14 h 14"/>
                <a:gd name="T38" fmla="*/ 7 w 11"/>
                <a:gd name="T39" fmla="*/ 13 h 14"/>
                <a:gd name="T40" fmla="*/ 8 w 11"/>
                <a:gd name="T41" fmla="*/ 13 h 14"/>
                <a:gd name="T42" fmla="*/ 9 w 11"/>
                <a:gd name="T43" fmla="*/ 14 h 14"/>
                <a:gd name="T44" fmla="*/ 9 w 11"/>
                <a:gd name="T45"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4">
                  <a:moveTo>
                    <a:pt x="9" y="12"/>
                  </a:moveTo>
                  <a:cubicBezTo>
                    <a:pt x="9" y="12"/>
                    <a:pt x="9" y="11"/>
                    <a:pt x="10" y="11"/>
                  </a:cubicBezTo>
                  <a:cubicBezTo>
                    <a:pt x="10" y="10"/>
                    <a:pt x="11" y="9"/>
                    <a:pt x="11" y="9"/>
                  </a:cubicBezTo>
                  <a:cubicBezTo>
                    <a:pt x="11" y="9"/>
                    <a:pt x="11" y="9"/>
                    <a:pt x="11" y="8"/>
                  </a:cubicBezTo>
                  <a:cubicBezTo>
                    <a:pt x="11" y="8"/>
                    <a:pt x="11" y="8"/>
                    <a:pt x="10" y="7"/>
                  </a:cubicBezTo>
                  <a:cubicBezTo>
                    <a:pt x="10" y="7"/>
                    <a:pt x="7" y="6"/>
                    <a:pt x="7" y="5"/>
                  </a:cubicBezTo>
                  <a:cubicBezTo>
                    <a:pt x="7" y="5"/>
                    <a:pt x="6" y="4"/>
                    <a:pt x="6" y="3"/>
                  </a:cubicBezTo>
                  <a:cubicBezTo>
                    <a:pt x="6" y="3"/>
                    <a:pt x="6" y="2"/>
                    <a:pt x="6" y="1"/>
                  </a:cubicBezTo>
                  <a:cubicBezTo>
                    <a:pt x="5" y="1"/>
                    <a:pt x="5" y="0"/>
                    <a:pt x="4" y="0"/>
                  </a:cubicBezTo>
                  <a:cubicBezTo>
                    <a:pt x="4" y="0"/>
                    <a:pt x="3" y="1"/>
                    <a:pt x="2" y="2"/>
                  </a:cubicBezTo>
                  <a:cubicBezTo>
                    <a:pt x="2" y="3"/>
                    <a:pt x="1" y="4"/>
                    <a:pt x="1" y="5"/>
                  </a:cubicBezTo>
                  <a:cubicBezTo>
                    <a:pt x="1" y="5"/>
                    <a:pt x="1" y="6"/>
                    <a:pt x="0" y="6"/>
                  </a:cubicBezTo>
                  <a:cubicBezTo>
                    <a:pt x="0" y="7"/>
                    <a:pt x="0" y="7"/>
                    <a:pt x="0" y="7"/>
                  </a:cubicBezTo>
                  <a:cubicBezTo>
                    <a:pt x="0" y="7"/>
                    <a:pt x="1" y="8"/>
                    <a:pt x="2" y="9"/>
                  </a:cubicBezTo>
                  <a:cubicBezTo>
                    <a:pt x="2" y="10"/>
                    <a:pt x="2" y="10"/>
                    <a:pt x="2" y="11"/>
                  </a:cubicBezTo>
                  <a:cubicBezTo>
                    <a:pt x="2" y="12"/>
                    <a:pt x="1" y="12"/>
                    <a:pt x="1" y="12"/>
                  </a:cubicBezTo>
                  <a:cubicBezTo>
                    <a:pt x="1" y="13"/>
                    <a:pt x="1" y="13"/>
                    <a:pt x="1" y="13"/>
                  </a:cubicBezTo>
                  <a:cubicBezTo>
                    <a:pt x="1" y="13"/>
                    <a:pt x="1" y="13"/>
                    <a:pt x="2" y="13"/>
                  </a:cubicBezTo>
                  <a:cubicBezTo>
                    <a:pt x="2" y="13"/>
                    <a:pt x="3" y="14"/>
                    <a:pt x="3" y="14"/>
                  </a:cubicBezTo>
                  <a:cubicBezTo>
                    <a:pt x="4" y="14"/>
                    <a:pt x="7" y="13"/>
                    <a:pt x="7" y="13"/>
                  </a:cubicBezTo>
                  <a:cubicBezTo>
                    <a:pt x="7" y="13"/>
                    <a:pt x="7" y="13"/>
                    <a:pt x="8" y="13"/>
                  </a:cubicBezTo>
                  <a:cubicBezTo>
                    <a:pt x="8" y="13"/>
                    <a:pt x="9" y="14"/>
                    <a:pt x="9" y="14"/>
                  </a:cubicBezTo>
                  <a:cubicBezTo>
                    <a:pt x="9" y="13"/>
                    <a:pt x="9" y="13"/>
                    <a:pt x="9"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1" name="Freeform 1112">
              <a:extLst>
                <a:ext uri="{FF2B5EF4-FFF2-40B4-BE49-F238E27FC236}">
                  <a16:creationId xmlns:a16="http://schemas.microsoft.com/office/drawing/2014/main" id="{D8B720B0-5AE3-4689-82E9-C35E35E5660D}"/>
                </a:ext>
              </a:extLst>
            </p:cNvPr>
            <p:cNvSpPr>
              <a:spLocks/>
            </p:cNvSpPr>
            <p:nvPr/>
          </p:nvSpPr>
          <p:spPr bwMode="auto">
            <a:xfrm>
              <a:off x="2861" y="1831"/>
              <a:ext cx="2" cy="6"/>
            </a:xfrm>
            <a:custGeom>
              <a:avLst/>
              <a:gdLst>
                <a:gd name="T0" fmla="*/ 0 w 1"/>
                <a:gd name="T1" fmla="*/ 3 h 4"/>
                <a:gd name="T2" fmla="*/ 0 w 1"/>
                <a:gd name="T3" fmla="*/ 1 h 4"/>
                <a:gd name="T4" fmla="*/ 0 w 1"/>
                <a:gd name="T5" fmla="*/ 3 h 4"/>
              </a:gdLst>
              <a:ahLst/>
              <a:cxnLst>
                <a:cxn ang="0">
                  <a:pos x="T0" y="T1"/>
                </a:cxn>
                <a:cxn ang="0">
                  <a:pos x="T2" y="T3"/>
                </a:cxn>
                <a:cxn ang="0">
                  <a:pos x="T4" y="T5"/>
                </a:cxn>
              </a:cxnLst>
              <a:rect l="0" t="0" r="r" b="b"/>
              <a:pathLst>
                <a:path w="1" h="4">
                  <a:moveTo>
                    <a:pt x="0" y="3"/>
                  </a:moveTo>
                  <a:cubicBezTo>
                    <a:pt x="0" y="4"/>
                    <a:pt x="1" y="3"/>
                    <a:pt x="0" y="1"/>
                  </a:cubicBezTo>
                  <a:cubicBezTo>
                    <a:pt x="0" y="0"/>
                    <a:pt x="0" y="3"/>
                    <a:pt x="0"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2" name="Freeform 1113">
              <a:extLst>
                <a:ext uri="{FF2B5EF4-FFF2-40B4-BE49-F238E27FC236}">
                  <a16:creationId xmlns:a16="http://schemas.microsoft.com/office/drawing/2014/main" id="{390F7BEF-A6D9-4530-9628-250BD0BAFE4C}"/>
                </a:ext>
              </a:extLst>
            </p:cNvPr>
            <p:cNvSpPr>
              <a:spLocks/>
            </p:cNvSpPr>
            <p:nvPr/>
          </p:nvSpPr>
          <p:spPr bwMode="auto">
            <a:xfrm>
              <a:off x="2972" y="1870"/>
              <a:ext cx="16" cy="6"/>
            </a:xfrm>
            <a:custGeom>
              <a:avLst/>
              <a:gdLst>
                <a:gd name="T0" fmla="*/ 5 w 12"/>
                <a:gd name="T1" fmla="*/ 2 h 5"/>
                <a:gd name="T2" fmla="*/ 2 w 12"/>
                <a:gd name="T3" fmla="*/ 1 h 5"/>
                <a:gd name="T4" fmla="*/ 1 w 12"/>
                <a:gd name="T5" fmla="*/ 2 h 5"/>
                <a:gd name="T6" fmla="*/ 5 w 12"/>
                <a:gd name="T7" fmla="*/ 4 h 5"/>
                <a:gd name="T8" fmla="*/ 10 w 12"/>
                <a:gd name="T9" fmla="*/ 2 h 5"/>
                <a:gd name="T10" fmla="*/ 5 w 12"/>
                <a:gd name="T11" fmla="*/ 2 h 5"/>
              </a:gdLst>
              <a:ahLst/>
              <a:cxnLst>
                <a:cxn ang="0">
                  <a:pos x="T0" y="T1"/>
                </a:cxn>
                <a:cxn ang="0">
                  <a:pos x="T2" y="T3"/>
                </a:cxn>
                <a:cxn ang="0">
                  <a:pos x="T4" y="T5"/>
                </a:cxn>
                <a:cxn ang="0">
                  <a:pos x="T6" y="T7"/>
                </a:cxn>
                <a:cxn ang="0">
                  <a:pos x="T8" y="T9"/>
                </a:cxn>
                <a:cxn ang="0">
                  <a:pos x="T10" y="T11"/>
                </a:cxn>
              </a:cxnLst>
              <a:rect l="0" t="0" r="r" b="b"/>
              <a:pathLst>
                <a:path w="12" h="5">
                  <a:moveTo>
                    <a:pt x="5" y="2"/>
                  </a:moveTo>
                  <a:cubicBezTo>
                    <a:pt x="4" y="3"/>
                    <a:pt x="3" y="2"/>
                    <a:pt x="2" y="1"/>
                  </a:cubicBezTo>
                  <a:cubicBezTo>
                    <a:pt x="0" y="0"/>
                    <a:pt x="1" y="2"/>
                    <a:pt x="1" y="2"/>
                  </a:cubicBezTo>
                  <a:cubicBezTo>
                    <a:pt x="1" y="4"/>
                    <a:pt x="3" y="4"/>
                    <a:pt x="5" y="4"/>
                  </a:cubicBezTo>
                  <a:cubicBezTo>
                    <a:pt x="7" y="5"/>
                    <a:pt x="9" y="4"/>
                    <a:pt x="10" y="2"/>
                  </a:cubicBezTo>
                  <a:cubicBezTo>
                    <a:pt x="12" y="0"/>
                    <a:pt x="7" y="2"/>
                    <a:pt x="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3" name="Freeform 1114">
              <a:extLst>
                <a:ext uri="{FF2B5EF4-FFF2-40B4-BE49-F238E27FC236}">
                  <a16:creationId xmlns:a16="http://schemas.microsoft.com/office/drawing/2014/main" id="{48CB6515-6EC9-4354-8511-D52203DF5606}"/>
                </a:ext>
              </a:extLst>
            </p:cNvPr>
            <p:cNvSpPr>
              <a:spLocks/>
            </p:cNvSpPr>
            <p:nvPr/>
          </p:nvSpPr>
          <p:spPr bwMode="auto">
            <a:xfrm>
              <a:off x="2937" y="1849"/>
              <a:ext cx="10" cy="6"/>
            </a:xfrm>
            <a:custGeom>
              <a:avLst/>
              <a:gdLst>
                <a:gd name="T0" fmla="*/ 5 w 7"/>
                <a:gd name="T1" fmla="*/ 1 h 4"/>
                <a:gd name="T2" fmla="*/ 4 w 7"/>
                <a:gd name="T3" fmla="*/ 3 h 4"/>
                <a:gd name="T4" fmla="*/ 6 w 7"/>
                <a:gd name="T5" fmla="*/ 2 h 4"/>
                <a:gd name="T6" fmla="*/ 5 w 7"/>
                <a:gd name="T7" fmla="*/ 1 h 4"/>
              </a:gdLst>
              <a:ahLst/>
              <a:cxnLst>
                <a:cxn ang="0">
                  <a:pos x="T0" y="T1"/>
                </a:cxn>
                <a:cxn ang="0">
                  <a:pos x="T2" y="T3"/>
                </a:cxn>
                <a:cxn ang="0">
                  <a:pos x="T4" y="T5"/>
                </a:cxn>
                <a:cxn ang="0">
                  <a:pos x="T6" y="T7"/>
                </a:cxn>
              </a:cxnLst>
              <a:rect l="0" t="0" r="r" b="b"/>
              <a:pathLst>
                <a:path w="7" h="4">
                  <a:moveTo>
                    <a:pt x="5" y="1"/>
                  </a:moveTo>
                  <a:cubicBezTo>
                    <a:pt x="3" y="1"/>
                    <a:pt x="0" y="1"/>
                    <a:pt x="4" y="3"/>
                  </a:cubicBezTo>
                  <a:cubicBezTo>
                    <a:pt x="4" y="3"/>
                    <a:pt x="7" y="4"/>
                    <a:pt x="6" y="2"/>
                  </a:cubicBezTo>
                  <a:cubicBezTo>
                    <a:pt x="6" y="1"/>
                    <a:pt x="6" y="0"/>
                    <a:pt x="5"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4" name="Freeform 1115">
              <a:extLst>
                <a:ext uri="{FF2B5EF4-FFF2-40B4-BE49-F238E27FC236}">
                  <a16:creationId xmlns:a16="http://schemas.microsoft.com/office/drawing/2014/main" id="{5A033B0F-573D-4852-A745-62EBAE4002F6}"/>
                </a:ext>
              </a:extLst>
            </p:cNvPr>
            <p:cNvSpPr>
              <a:spLocks/>
            </p:cNvSpPr>
            <p:nvPr/>
          </p:nvSpPr>
          <p:spPr bwMode="auto">
            <a:xfrm>
              <a:off x="2914" y="1856"/>
              <a:ext cx="15" cy="4"/>
            </a:xfrm>
            <a:custGeom>
              <a:avLst/>
              <a:gdLst>
                <a:gd name="T0" fmla="*/ 4 w 11"/>
                <a:gd name="T1" fmla="*/ 0 h 3"/>
                <a:gd name="T2" fmla="*/ 5 w 11"/>
                <a:gd name="T3" fmla="*/ 3 h 3"/>
                <a:gd name="T4" fmla="*/ 8 w 11"/>
                <a:gd name="T5" fmla="*/ 2 h 3"/>
                <a:gd name="T6" fmla="*/ 4 w 11"/>
                <a:gd name="T7" fmla="*/ 0 h 3"/>
              </a:gdLst>
              <a:ahLst/>
              <a:cxnLst>
                <a:cxn ang="0">
                  <a:pos x="T0" y="T1"/>
                </a:cxn>
                <a:cxn ang="0">
                  <a:pos x="T2" y="T3"/>
                </a:cxn>
                <a:cxn ang="0">
                  <a:pos x="T4" y="T5"/>
                </a:cxn>
                <a:cxn ang="0">
                  <a:pos x="T6" y="T7"/>
                </a:cxn>
              </a:cxnLst>
              <a:rect l="0" t="0" r="r" b="b"/>
              <a:pathLst>
                <a:path w="11" h="3">
                  <a:moveTo>
                    <a:pt x="4" y="0"/>
                  </a:moveTo>
                  <a:cubicBezTo>
                    <a:pt x="3" y="0"/>
                    <a:pt x="0" y="1"/>
                    <a:pt x="5" y="3"/>
                  </a:cubicBezTo>
                  <a:cubicBezTo>
                    <a:pt x="5" y="3"/>
                    <a:pt x="11" y="3"/>
                    <a:pt x="8" y="2"/>
                  </a:cubicBezTo>
                  <a:cubicBezTo>
                    <a:pt x="6" y="1"/>
                    <a:pt x="5" y="0"/>
                    <a:pt x="4"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5" name="Freeform 1116">
              <a:extLst>
                <a:ext uri="{FF2B5EF4-FFF2-40B4-BE49-F238E27FC236}">
                  <a16:creationId xmlns:a16="http://schemas.microsoft.com/office/drawing/2014/main" id="{3B342C14-8AEB-4A6E-A80E-47157319CDE3}"/>
                </a:ext>
              </a:extLst>
            </p:cNvPr>
            <p:cNvSpPr>
              <a:spLocks/>
            </p:cNvSpPr>
            <p:nvPr/>
          </p:nvSpPr>
          <p:spPr bwMode="auto">
            <a:xfrm>
              <a:off x="3148" y="1988"/>
              <a:ext cx="13" cy="5"/>
            </a:xfrm>
            <a:custGeom>
              <a:avLst/>
              <a:gdLst>
                <a:gd name="T0" fmla="*/ 8 w 10"/>
                <a:gd name="T1" fmla="*/ 2 h 4"/>
                <a:gd name="T2" fmla="*/ 7 w 10"/>
                <a:gd name="T3" fmla="*/ 1 h 4"/>
                <a:gd name="T4" fmla="*/ 2 w 10"/>
                <a:gd name="T5" fmla="*/ 0 h 4"/>
                <a:gd name="T6" fmla="*/ 1 w 10"/>
                <a:gd name="T7" fmla="*/ 2 h 4"/>
                <a:gd name="T8" fmla="*/ 8 w 10"/>
                <a:gd name="T9" fmla="*/ 2 h 4"/>
              </a:gdLst>
              <a:ahLst/>
              <a:cxnLst>
                <a:cxn ang="0">
                  <a:pos x="T0" y="T1"/>
                </a:cxn>
                <a:cxn ang="0">
                  <a:pos x="T2" y="T3"/>
                </a:cxn>
                <a:cxn ang="0">
                  <a:pos x="T4" y="T5"/>
                </a:cxn>
                <a:cxn ang="0">
                  <a:pos x="T6" y="T7"/>
                </a:cxn>
                <a:cxn ang="0">
                  <a:pos x="T8" y="T9"/>
                </a:cxn>
              </a:cxnLst>
              <a:rect l="0" t="0" r="r" b="b"/>
              <a:pathLst>
                <a:path w="10" h="4">
                  <a:moveTo>
                    <a:pt x="8" y="2"/>
                  </a:moveTo>
                  <a:cubicBezTo>
                    <a:pt x="10" y="1"/>
                    <a:pt x="8" y="1"/>
                    <a:pt x="7" y="1"/>
                  </a:cubicBezTo>
                  <a:cubicBezTo>
                    <a:pt x="6" y="0"/>
                    <a:pt x="4" y="0"/>
                    <a:pt x="2" y="0"/>
                  </a:cubicBezTo>
                  <a:cubicBezTo>
                    <a:pt x="0" y="1"/>
                    <a:pt x="1" y="2"/>
                    <a:pt x="1" y="2"/>
                  </a:cubicBezTo>
                  <a:cubicBezTo>
                    <a:pt x="5" y="4"/>
                    <a:pt x="6" y="4"/>
                    <a:pt x="8"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6" name="Freeform 1117">
              <a:extLst>
                <a:ext uri="{FF2B5EF4-FFF2-40B4-BE49-F238E27FC236}">
                  <a16:creationId xmlns:a16="http://schemas.microsoft.com/office/drawing/2014/main" id="{183DA4B6-CE37-4335-B63A-433056872640}"/>
                </a:ext>
              </a:extLst>
            </p:cNvPr>
            <p:cNvSpPr>
              <a:spLocks/>
            </p:cNvSpPr>
            <p:nvPr/>
          </p:nvSpPr>
          <p:spPr bwMode="auto">
            <a:xfrm>
              <a:off x="3307" y="1768"/>
              <a:ext cx="69" cy="125"/>
            </a:xfrm>
            <a:custGeom>
              <a:avLst/>
              <a:gdLst>
                <a:gd name="T0" fmla="*/ 30 w 50"/>
                <a:gd name="T1" fmla="*/ 81 h 91"/>
                <a:gd name="T2" fmla="*/ 33 w 50"/>
                <a:gd name="T3" fmla="*/ 74 h 91"/>
                <a:gd name="T4" fmla="*/ 38 w 50"/>
                <a:gd name="T5" fmla="*/ 71 h 91"/>
                <a:gd name="T6" fmla="*/ 38 w 50"/>
                <a:gd name="T7" fmla="*/ 70 h 91"/>
                <a:gd name="T8" fmla="*/ 36 w 50"/>
                <a:gd name="T9" fmla="*/ 70 h 91"/>
                <a:gd name="T10" fmla="*/ 33 w 50"/>
                <a:gd name="T11" fmla="*/ 64 h 91"/>
                <a:gd name="T12" fmla="*/ 36 w 50"/>
                <a:gd name="T13" fmla="*/ 59 h 91"/>
                <a:gd name="T14" fmla="*/ 35 w 50"/>
                <a:gd name="T15" fmla="*/ 53 h 91"/>
                <a:gd name="T16" fmla="*/ 33 w 50"/>
                <a:gd name="T17" fmla="*/ 50 h 91"/>
                <a:gd name="T18" fmla="*/ 30 w 50"/>
                <a:gd name="T19" fmla="*/ 45 h 91"/>
                <a:gd name="T20" fmla="*/ 32 w 50"/>
                <a:gd name="T21" fmla="*/ 44 h 91"/>
                <a:gd name="T22" fmla="*/ 38 w 50"/>
                <a:gd name="T23" fmla="*/ 41 h 91"/>
                <a:gd name="T24" fmla="*/ 38 w 50"/>
                <a:gd name="T25" fmla="*/ 34 h 91"/>
                <a:gd name="T26" fmla="*/ 40 w 50"/>
                <a:gd name="T27" fmla="*/ 33 h 91"/>
                <a:gd name="T28" fmla="*/ 40 w 50"/>
                <a:gd name="T29" fmla="*/ 25 h 91"/>
                <a:gd name="T30" fmla="*/ 42 w 50"/>
                <a:gd name="T31" fmla="*/ 17 h 91"/>
                <a:gd name="T32" fmla="*/ 46 w 50"/>
                <a:gd name="T33" fmla="*/ 15 h 91"/>
                <a:gd name="T34" fmla="*/ 48 w 50"/>
                <a:gd name="T35" fmla="*/ 12 h 91"/>
                <a:gd name="T36" fmla="*/ 49 w 50"/>
                <a:gd name="T37" fmla="*/ 10 h 91"/>
                <a:gd name="T38" fmla="*/ 44 w 50"/>
                <a:gd name="T39" fmla="*/ 7 h 91"/>
                <a:gd name="T40" fmla="*/ 39 w 50"/>
                <a:gd name="T41" fmla="*/ 4 h 91"/>
                <a:gd name="T42" fmla="*/ 37 w 50"/>
                <a:gd name="T43" fmla="*/ 4 h 91"/>
                <a:gd name="T44" fmla="*/ 34 w 50"/>
                <a:gd name="T45" fmla="*/ 5 h 91"/>
                <a:gd name="T46" fmla="*/ 28 w 50"/>
                <a:gd name="T47" fmla="*/ 6 h 91"/>
                <a:gd name="T48" fmla="*/ 24 w 50"/>
                <a:gd name="T49" fmla="*/ 5 h 91"/>
                <a:gd name="T50" fmla="*/ 21 w 50"/>
                <a:gd name="T51" fmla="*/ 7 h 91"/>
                <a:gd name="T52" fmla="*/ 20 w 50"/>
                <a:gd name="T53" fmla="*/ 4 h 91"/>
                <a:gd name="T54" fmla="*/ 20 w 50"/>
                <a:gd name="T55" fmla="*/ 0 h 91"/>
                <a:gd name="T56" fmla="*/ 16 w 50"/>
                <a:gd name="T57" fmla="*/ 2 h 91"/>
                <a:gd name="T58" fmla="*/ 11 w 50"/>
                <a:gd name="T59" fmla="*/ 4 h 91"/>
                <a:gd name="T60" fmla="*/ 11 w 50"/>
                <a:gd name="T61" fmla="*/ 11 h 91"/>
                <a:gd name="T62" fmla="*/ 13 w 50"/>
                <a:gd name="T63" fmla="*/ 23 h 91"/>
                <a:gd name="T64" fmla="*/ 13 w 50"/>
                <a:gd name="T65" fmla="*/ 27 h 91"/>
                <a:gd name="T66" fmla="*/ 6 w 50"/>
                <a:gd name="T67" fmla="*/ 47 h 91"/>
                <a:gd name="T68" fmla="*/ 3 w 50"/>
                <a:gd name="T69" fmla="*/ 52 h 91"/>
                <a:gd name="T70" fmla="*/ 2 w 50"/>
                <a:gd name="T71" fmla="*/ 61 h 91"/>
                <a:gd name="T72" fmla="*/ 9 w 50"/>
                <a:gd name="T73" fmla="*/ 58 h 91"/>
                <a:gd name="T74" fmla="*/ 8 w 50"/>
                <a:gd name="T75" fmla="*/ 61 h 91"/>
                <a:gd name="T76" fmla="*/ 7 w 50"/>
                <a:gd name="T77" fmla="*/ 63 h 91"/>
                <a:gd name="T78" fmla="*/ 5 w 50"/>
                <a:gd name="T79" fmla="*/ 63 h 91"/>
                <a:gd name="T80" fmla="*/ 10 w 50"/>
                <a:gd name="T81" fmla="*/ 64 h 91"/>
                <a:gd name="T82" fmla="*/ 11 w 50"/>
                <a:gd name="T83" fmla="*/ 66 h 91"/>
                <a:gd name="T84" fmla="*/ 11 w 50"/>
                <a:gd name="T85" fmla="*/ 69 h 91"/>
                <a:gd name="T86" fmla="*/ 11 w 50"/>
                <a:gd name="T87" fmla="*/ 77 h 91"/>
                <a:gd name="T88" fmla="*/ 12 w 50"/>
                <a:gd name="T89" fmla="*/ 89 h 91"/>
                <a:gd name="T90" fmla="*/ 20 w 50"/>
                <a:gd name="T91" fmla="*/ 89 h 91"/>
                <a:gd name="T92" fmla="*/ 27 w 50"/>
                <a:gd name="T93" fmla="*/ 89 h 91"/>
                <a:gd name="T94" fmla="*/ 31 w 50"/>
                <a:gd name="T95" fmla="*/ 86 h 91"/>
                <a:gd name="T96" fmla="*/ 30 w 50"/>
                <a:gd name="T97"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 h="91">
                  <a:moveTo>
                    <a:pt x="30" y="82"/>
                  </a:moveTo>
                  <a:cubicBezTo>
                    <a:pt x="30" y="81"/>
                    <a:pt x="30" y="81"/>
                    <a:pt x="30" y="81"/>
                  </a:cubicBezTo>
                  <a:cubicBezTo>
                    <a:pt x="30" y="81"/>
                    <a:pt x="31" y="79"/>
                    <a:pt x="31" y="78"/>
                  </a:cubicBezTo>
                  <a:cubicBezTo>
                    <a:pt x="31" y="78"/>
                    <a:pt x="33" y="75"/>
                    <a:pt x="33" y="74"/>
                  </a:cubicBezTo>
                  <a:cubicBezTo>
                    <a:pt x="33" y="74"/>
                    <a:pt x="34" y="73"/>
                    <a:pt x="34" y="73"/>
                  </a:cubicBezTo>
                  <a:cubicBezTo>
                    <a:pt x="34" y="73"/>
                    <a:pt x="37" y="71"/>
                    <a:pt x="38" y="71"/>
                  </a:cubicBezTo>
                  <a:cubicBezTo>
                    <a:pt x="38" y="71"/>
                    <a:pt x="38" y="71"/>
                    <a:pt x="38" y="70"/>
                  </a:cubicBezTo>
                  <a:cubicBezTo>
                    <a:pt x="39" y="70"/>
                    <a:pt x="38" y="70"/>
                    <a:pt x="38" y="70"/>
                  </a:cubicBezTo>
                  <a:cubicBezTo>
                    <a:pt x="38" y="70"/>
                    <a:pt x="37" y="70"/>
                    <a:pt x="37" y="70"/>
                  </a:cubicBezTo>
                  <a:cubicBezTo>
                    <a:pt x="36" y="70"/>
                    <a:pt x="36" y="70"/>
                    <a:pt x="36" y="70"/>
                  </a:cubicBezTo>
                  <a:cubicBezTo>
                    <a:pt x="36" y="70"/>
                    <a:pt x="33" y="65"/>
                    <a:pt x="33" y="65"/>
                  </a:cubicBezTo>
                  <a:cubicBezTo>
                    <a:pt x="33" y="65"/>
                    <a:pt x="33" y="64"/>
                    <a:pt x="33" y="64"/>
                  </a:cubicBezTo>
                  <a:cubicBezTo>
                    <a:pt x="33" y="64"/>
                    <a:pt x="34" y="62"/>
                    <a:pt x="34" y="62"/>
                  </a:cubicBezTo>
                  <a:cubicBezTo>
                    <a:pt x="34" y="61"/>
                    <a:pt x="34" y="60"/>
                    <a:pt x="36" y="59"/>
                  </a:cubicBezTo>
                  <a:cubicBezTo>
                    <a:pt x="38" y="57"/>
                    <a:pt x="38" y="56"/>
                    <a:pt x="38" y="55"/>
                  </a:cubicBezTo>
                  <a:cubicBezTo>
                    <a:pt x="38" y="54"/>
                    <a:pt x="35" y="53"/>
                    <a:pt x="35" y="53"/>
                  </a:cubicBezTo>
                  <a:cubicBezTo>
                    <a:pt x="34" y="52"/>
                    <a:pt x="34" y="52"/>
                    <a:pt x="34" y="51"/>
                  </a:cubicBezTo>
                  <a:cubicBezTo>
                    <a:pt x="34" y="51"/>
                    <a:pt x="34" y="51"/>
                    <a:pt x="33" y="50"/>
                  </a:cubicBezTo>
                  <a:cubicBezTo>
                    <a:pt x="33" y="50"/>
                    <a:pt x="33" y="50"/>
                    <a:pt x="33" y="50"/>
                  </a:cubicBezTo>
                  <a:cubicBezTo>
                    <a:pt x="33" y="50"/>
                    <a:pt x="30" y="45"/>
                    <a:pt x="30" y="45"/>
                  </a:cubicBezTo>
                  <a:cubicBezTo>
                    <a:pt x="30" y="44"/>
                    <a:pt x="30" y="44"/>
                    <a:pt x="30" y="44"/>
                  </a:cubicBezTo>
                  <a:cubicBezTo>
                    <a:pt x="30" y="44"/>
                    <a:pt x="31" y="44"/>
                    <a:pt x="32" y="44"/>
                  </a:cubicBezTo>
                  <a:cubicBezTo>
                    <a:pt x="33" y="44"/>
                    <a:pt x="35" y="44"/>
                    <a:pt x="36" y="44"/>
                  </a:cubicBezTo>
                  <a:cubicBezTo>
                    <a:pt x="38" y="45"/>
                    <a:pt x="38" y="42"/>
                    <a:pt x="38" y="41"/>
                  </a:cubicBezTo>
                  <a:cubicBezTo>
                    <a:pt x="38" y="39"/>
                    <a:pt x="38" y="38"/>
                    <a:pt x="39" y="37"/>
                  </a:cubicBezTo>
                  <a:cubicBezTo>
                    <a:pt x="39" y="36"/>
                    <a:pt x="38" y="34"/>
                    <a:pt x="38" y="34"/>
                  </a:cubicBezTo>
                  <a:cubicBezTo>
                    <a:pt x="38" y="34"/>
                    <a:pt x="39" y="34"/>
                    <a:pt x="39" y="34"/>
                  </a:cubicBezTo>
                  <a:cubicBezTo>
                    <a:pt x="40" y="34"/>
                    <a:pt x="40" y="34"/>
                    <a:pt x="40" y="33"/>
                  </a:cubicBezTo>
                  <a:cubicBezTo>
                    <a:pt x="40" y="33"/>
                    <a:pt x="40" y="32"/>
                    <a:pt x="40" y="30"/>
                  </a:cubicBezTo>
                  <a:cubicBezTo>
                    <a:pt x="40" y="28"/>
                    <a:pt x="40" y="25"/>
                    <a:pt x="40" y="25"/>
                  </a:cubicBezTo>
                  <a:cubicBezTo>
                    <a:pt x="39" y="20"/>
                    <a:pt x="39" y="20"/>
                    <a:pt x="39" y="20"/>
                  </a:cubicBezTo>
                  <a:cubicBezTo>
                    <a:pt x="39" y="20"/>
                    <a:pt x="41" y="18"/>
                    <a:pt x="42" y="17"/>
                  </a:cubicBezTo>
                  <a:cubicBezTo>
                    <a:pt x="43" y="17"/>
                    <a:pt x="44" y="16"/>
                    <a:pt x="45" y="16"/>
                  </a:cubicBezTo>
                  <a:cubicBezTo>
                    <a:pt x="45" y="16"/>
                    <a:pt x="45" y="16"/>
                    <a:pt x="46" y="15"/>
                  </a:cubicBezTo>
                  <a:cubicBezTo>
                    <a:pt x="46" y="15"/>
                    <a:pt x="46" y="15"/>
                    <a:pt x="47" y="15"/>
                  </a:cubicBezTo>
                  <a:cubicBezTo>
                    <a:pt x="47" y="15"/>
                    <a:pt x="48" y="13"/>
                    <a:pt x="48" y="12"/>
                  </a:cubicBezTo>
                  <a:cubicBezTo>
                    <a:pt x="49" y="12"/>
                    <a:pt x="49" y="12"/>
                    <a:pt x="49" y="11"/>
                  </a:cubicBezTo>
                  <a:cubicBezTo>
                    <a:pt x="50" y="11"/>
                    <a:pt x="49" y="11"/>
                    <a:pt x="49" y="10"/>
                  </a:cubicBezTo>
                  <a:cubicBezTo>
                    <a:pt x="49" y="10"/>
                    <a:pt x="45" y="8"/>
                    <a:pt x="45" y="8"/>
                  </a:cubicBezTo>
                  <a:cubicBezTo>
                    <a:pt x="44" y="8"/>
                    <a:pt x="44" y="8"/>
                    <a:pt x="44" y="7"/>
                  </a:cubicBezTo>
                  <a:cubicBezTo>
                    <a:pt x="45" y="7"/>
                    <a:pt x="45" y="6"/>
                    <a:pt x="44" y="5"/>
                  </a:cubicBezTo>
                  <a:cubicBezTo>
                    <a:pt x="44" y="3"/>
                    <a:pt x="40" y="4"/>
                    <a:pt x="39" y="4"/>
                  </a:cubicBezTo>
                  <a:cubicBezTo>
                    <a:pt x="39" y="4"/>
                    <a:pt x="38" y="4"/>
                    <a:pt x="38" y="4"/>
                  </a:cubicBezTo>
                  <a:cubicBezTo>
                    <a:pt x="38" y="3"/>
                    <a:pt x="37" y="4"/>
                    <a:pt x="37" y="4"/>
                  </a:cubicBezTo>
                  <a:cubicBezTo>
                    <a:pt x="37" y="4"/>
                    <a:pt x="35" y="5"/>
                    <a:pt x="35" y="5"/>
                  </a:cubicBezTo>
                  <a:cubicBezTo>
                    <a:pt x="35" y="5"/>
                    <a:pt x="34" y="5"/>
                    <a:pt x="34" y="5"/>
                  </a:cubicBezTo>
                  <a:cubicBezTo>
                    <a:pt x="34" y="5"/>
                    <a:pt x="30" y="6"/>
                    <a:pt x="29" y="6"/>
                  </a:cubicBezTo>
                  <a:cubicBezTo>
                    <a:pt x="28" y="6"/>
                    <a:pt x="28" y="6"/>
                    <a:pt x="28" y="6"/>
                  </a:cubicBezTo>
                  <a:cubicBezTo>
                    <a:pt x="28" y="6"/>
                    <a:pt x="25" y="5"/>
                    <a:pt x="25" y="5"/>
                  </a:cubicBezTo>
                  <a:cubicBezTo>
                    <a:pt x="25" y="5"/>
                    <a:pt x="24" y="5"/>
                    <a:pt x="24" y="5"/>
                  </a:cubicBezTo>
                  <a:cubicBezTo>
                    <a:pt x="24" y="5"/>
                    <a:pt x="23" y="5"/>
                    <a:pt x="23" y="6"/>
                  </a:cubicBezTo>
                  <a:cubicBezTo>
                    <a:pt x="22" y="7"/>
                    <a:pt x="22" y="6"/>
                    <a:pt x="21" y="7"/>
                  </a:cubicBezTo>
                  <a:cubicBezTo>
                    <a:pt x="20" y="7"/>
                    <a:pt x="20" y="6"/>
                    <a:pt x="20" y="6"/>
                  </a:cubicBezTo>
                  <a:cubicBezTo>
                    <a:pt x="20" y="5"/>
                    <a:pt x="20" y="5"/>
                    <a:pt x="20" y="4"/>
                  </a:cubicBezTo>
                  <a:cubicBezTo>
                    <a:pt x="20" y="4"/>
                    <a:pt x="20" y="4"/>
                    <a:pt x="21" y="3"/>
                  </a:cubicBezTo>
                  <a:cubicBezTo>
                    <a:pt x="22" y="2"/>
                    <a:pt x="20" y="1"/>
                    <a:pt x="20" y="0"/>
                  </a:cubicBezTo>
                  <a:cubicBezTo>
                    <a:pt x="20" y="0"/>
                    <a:pt x="19" y="1"/>
                    <a:pt x="18" y="1"/>
                  </a:cubicBezTo>
                  <a:cubicBezTo>
                    <a:pt x="18" y="2"/>
                    <a:pt x="16" y="2"/>
                    <a:pt x="16" y="2"/>
                  </a:cubicBezTo>
                  <a:cubicBezTo>
                    <a:pt x="15" y="2"/>
                    <a:pt x="14" y="2"/>
                    <a:pt x="13" y="3"/>
                  </a:cubicBezTo>
                  <a:cubicBezTo>
                    <a:pt x="12" y="3"/>
                    <a:pt x="12" y="4"/>
                    <a:pt x="11" y="4"/>
                  </a:cubicBezTo>
                  <a:cubicBezTo>
                    <a:pt x="12" y="4"/>
                    <a:pt x="11" y="5"/>
                    <a:pt x="11" y="6"/>
                  </a:cubicBezTo>
                  <a:cubicBezTo>
                    <a:pt x="11" y="6"/>
                    <a:pt x="10" y="8"/>
                    <a:pt x="11" y="11"/>
                  </a:cubicBezTo>
                  <a:cubicBezTo>
                    <a:pt x="12" y="14"/>
                    <a:pt x="12" y="15"/>
                    <a:pt x="13" y="17"/>
                  </a:cubicBezTo>
                  <a:cubicBezTo>
                    <a:pt x="14" y="19"/>
                    <a:pt x="13" y="22"/>
                    <a:pt x="13" y="23"/>
                  </a:cubicBezTo>
                  <a:cubicBezTo>
                    <a:pt x="13" y="25"/>
                    <a:pt x="12" y="27"/>
                    <a:pt x="13" y="26"/>
                  </a:cubicBezTo>
                  <a:cubicBezTo>
                    <a:pt x="14" y="24"/>
                    <a:pt x="15" y="25"/>
                    <a:pt x="13" y="27"/>
                  </a:cubicBezTo>
                  <a:cubicBezTo>
                    <a:pt x="12" y="28"/>
                    <a:pt x="11" y="30"/>
                    <a:pt x="11" y="33"/>
                  </a:cubicBezTo>
                  <a:cubicBezTo>
                    <a:pt x="10" y="36"/>
                    <a:pt x="7" y="46"/>
                    <a:pt x="6" y="47"/>
                  </a:cubicBezTo>
                  <a:cubicBezTo>
                    <a:pt x="6" y="47"/>
                    <a:pt x="5" y="49"/>
                    <a:pt x="5" y="49"/>
                  </a:cubicBezTo>
                  <a:cubicBezTo>
                    <a:pt x="4" y="50"/>
                    <a:pt x="3" y="50"/>
                    <a:pt x="3" y="52"/>
                  </a:cubicBezTo>
                  <a:cubicBezTo>
                    <a:pt x="3" y="53"/>
                    <a:pt x="2" y="55"/>
                    <a:pt x="2" y="57"/>
                  </a:cubicBezTo>
                  <a:cubicBezTo>
                    <a:pt x="2" y="59"/>
                    <a:pt x="0" y="60"/>
                    <a:pt x="2" y="61"/>
                  </a:cubicBezTo>
                  <a:cubicBezTo>
                    <a:pt x="4" y="62"/>
                    <a:pt x="4" y="61"/>
                    <a:pt x="6" y="60"/>
                  </a:cubicBezTo>
                  <a:cubicBezTo>
                    <a:pt x="8" y="58"/>
                    <a:pt x="9" y="57"/>
                    <a:pt x="9" y="58"/>
                  </a:cubicBezTo>
                  <a:cubicBezTo>
                    <a:pt x="9" y="60"/>
                    <a:pt x="10" y="60"/>
                    <a:pt x="9" y="60"/>
                  </a:cubicBezTo>
                  <a:cubicBezTo>
                    <a:pt x="8" y="61"/>
                    <a:pt x="8" y="61"/>
                    <a:pt x="8" y="61"/>
                  </a:cubicBezTo>
                  <a:cubicBezTo>
                    <a:pt x="8" y="61"/>
                    <a:pt x="8" y="62"/>
                    <a:pt x="8" y="62"/>
                  </a:cubicBezTo>
                  <a:cubicBezTo>
                    <a:pt x="7" y="62"/>
                    <a:pt x="7" y="62"/>
                    <a:pt x="7" y="63"/>
                  </a:cubicBezTo>
                  <a:cubicBezTo>
                    <a:pt x="7" y="63"/>
                    <a:pt x="7" y="62"/>
                    <a:pt x="6" y="62"/>
                  </a:cubicBezTo>
                  <a:cubicBezTo>
                    <a:pt x="4" y="62"/>
                    <a:pt x="4" y="62"/>
                    <a:pt x="5" y="63"/>
                  </a:cubicBezTo>
                  <a:cubicBezTo>
                    <a:pt x="5" y="64"/>
                    <a:pt x="4" y="66"/>
                    <a:pt x="6" y="66"/>
                  </a:cubicBezTo>
                  <a:cubicBezTo>
                    <a:pt x="8" y="65"/>
                    <a:pt x="9" y="65"/>
                    <a:pt x="10" y="64"/>
                  </a:cubicBezTo>
                  <a:cubicBezTo>
                    <a:pt x="12" y="64"/>
                    <a:pt x="13" y="64"/>
                    <a:pt x="14" y="66"/>
                  </a:cubicBezTo>
                  <a:cubicBezTo>
                    <a:pt x="14" y="67"/>
                    <a:pt x="11" y="66"/>
                    <a:pt x="11" y="66"/>
                  </a:cubicBezTo>
                  <a:cubicBezTo>
                    <a:pt x="10" y="66"/>
                    <a:pt x="9" y="65"/>
                    <a:pt x="10" y="66"/>
                  </a:cubicBezTo>
                  <a:cubicBezTo>
                    <a:pt x="11" y="68"/>
                    <a:pt x="11" y="68"/>
                    <a:pt x="11" y="69"/>
                  </a:cubicBezTo>
                  <a:cubicBezTo>
                    <a:pt x="11" y="70"/>
                    <a:pt x="11" y="71"/>
                    <a:pt x="11" y="72"/>
                  </a:cubicBezTo>
                  <a:cubicBezTo>
                    <a:pt x="11" y="73"/>
                    <a:pt x="11" y="74"/>
                    <a:pt x="11" y="77"/>
                  </a:cubicBezTo>
                  <a:cubicBezTo>
                    <a:pt x="12" y="79"/>
                    <a:pt x="11" y="86"/>
                    <a:pt x="9" y="88"/>
                  </a:cubicBezTo>
                  <a:cubicBezTo>
                    <a:pt x="7" y="91"/>
                    <a:pt x="8" y="90"/>
                    <a:pt x="12" y="89"/>
                  </a:cubicBezTo>
                  <a:cubicBezTo>
                    <a:pt x="16" y="87"/>
                    <a:pt x="15" y="88"/>
                    <a:pt x="17" y="89"/>
                  </a:cubicBezTo>
                  <a:cubicBezTo>
                    <a:pt x="18" y="89"/>
                    <a:pt x="19" y="89"/>
                    <a:pt x="20" y="89"/>
                  </a:cubicBezTo>
                  <a:cubicBezTo>
                    <a:pt x="21" y="89"/>
                    <a:pt x="21" y="89"/>
                    <a:pt x="22" y="90"/>
                  </a:cubicBezTo>
                  <a:cubicBezTo>
                    <a:pt x="23" y="90"/>
                    <a:pt x="25" y="90"/>
                    <a:pt x="27" y="89"/>
                  </a:cubicBezTo>
                  <a:cubicBezTo>
                    <a:pt x="29" y="88"/>
                    <a:pt x="29" y="88"/>
                    <a:pt x="31" y="87"/>
                  </a:cubicBezTo>
                  <a:cubicBezTo>
                    <a:pt x="31" y="87"/>
                    <a:pt x="31" y="86"/>
                    <a:pt x="31" y="86"/>
                  </a:cubicBezTo>
                  <a:cubicBezTo>
                    <a:pt x="31" y="85"/>
                    <a:pt x="31" y="85"/>
                    <a:pt x="31" y="84"/>
                  </a:cubicBezTo>
                  <a:cubicBezTo>
                    <a:pt x="31" y="84"/>
                    <a:pt x="31" y="83"/>
                    <a:pt x="30" y="8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7" name="Freeform 1118">
              <a:extLst>
                <a:ext uri="{FF2B5EF4-FFF2-40B4-BE49-F238E27FC236}">
                  <a16:creationId xmlns:a16="http://schemas.microsoft.com/office/drawing/2014/main" id="{F38EFB81-4F8B-44BF-9628-5FDC51DF5518}"/>
                </a:ext>
              </a:extLst>
            </p:cNvPr>
            <p:cNvSpPr>
              <a:spLocks/>
            </p:cNvSpPr>
            <p:nvPr/>
          </p:nvSpPr>
          <p:spPr bwMode="auto">
            <a:xfrm>
              <a:off x="3914" y="1281"/>
              <a:ext cx="4" cy="7"/>
            </a:xfrm>
            <a:custGeom>
              <a:avLst/>
              <a:gdLst>
                <a:gd name="T0" fmla="*/ 1 w 3"/>
                <a:gd name="T1" fmla="*/ 0 h 5"/>
                <a:gd name="T2" fmla="*/ 2 w 3"/>
                <a:gd name="T3" fmla="*/ 2 h 5"/>
                <a:gd name="T4" fmla="*/ 3 w 3"/>
                <a:gd name="T5" fmla="*/ 3 h 5"/>
                <a:gd name="T6" fmla="*/ 1 w 3"/>
                <a:gd name="T7" fmla="*/ 0 h 5"/>
              </a:gdLst>
              <a:ahLst/>
              <a:cxnLst>
                <a:cxn ang="0">
                  <a:pos x="T0" y="T1"/>
                </a:cxn>
                <a:cxn ang="0">
                  <a:pos x="T2" y="T3"/>
                </a:cxn>
                <a:cxn ang="0">
                  <a:pos x="T4" y="T5"/>
                </a:cxn>
                <a:cxn ang="0">
                  <a:pos x="T6" y="T7"/>
                </a:cxn>
              </a:cxnLst>
              <a:rect l="0" t="0" r="r" b="b"/>
              <a:pathLst>
                <a:path w="3" h="5">
                  <a:moveTo>
                    <a:pt x="1" y="0"/>
                  </a:moveTo>
                  <a:cubicBezTo>
                    <a:pt x="1" y="1"/>
                    <a:pt x="0" y="1"/>
                    <a:pt x="2" y="2"/>
                  </a:cubicBezTo>
                  <a:cubicBezTo>
                    <a:pt x="2" y="2"/>
                    <a:pt x="3" y="5"/>
                    <a:pt x="3" y="3"/>
                  </a:cubicBezTo>
                  <a:cubicBezTo>
                    <a:pt x="3" y="1"/>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8" name="Freeform 1119">
              <a:extLst>
                <a:ext uri="{FF2B5EF4-FFF2-40B4-BE49-F238E27FC236}">
                  <a16:creationId xmlns:a16="http://schemas.microsoft.com/office/drawing/2014/main" id="{BA8859C8-C7C6-4DFB-9F41-916C80B73990}"/>
                </a:ext>
              </a:extLst>
            </p:cNvPr>
            <p:cNvSpPr>
              <a:spLocks/>
            </p:cNvSpPr>
            <p:nvPr/>
          </p:nvSpPr>
          <p:spPr bwMode="auto">
            <a:xfrm>
              <a:off x="3906" y="1275"/>
              <a:ext cx="1" cy="6"/>
            </a:xfrm>
            <a:custGeom>
              <a:avLst/>
              <a:gdLst>
                <a:gd name="T0" fmla="*/ 1 w 1"/>
                <a:gd name="T1" fmla="*/ 3 h 4"/>
                <a:gd name="T2" fmla="*/ 0 w 1"/>
                <a:gd name="T3" fmla="*/ 2 h 4"/>
                <a:gd name="T4" fmla="*/ 1 w 1"/>
                <a:gd name="T5" fmla="*/ 3 h 4"/>
              </a:gdLst>
              <a:ahLst/>
              <a:cxnLst>
                <a:cxn ang="0">
                  <a:pos x="T0" y="T1"/>
                </a:cxn>
                <a:cxn ang="0">
                  <a:pos x="T2" y="T3"/>
                </a:cxn>
                <a:cxn ang="0">
                  <a:pos x="T4" y="T5"/>
                </a:cxn>
              </a:cxnLst>
              <a:rect l="0" t="0" r="r" b="b"/>
              <a:pathLst>
                <a:path w="1" h="4">
                  <a:moveTo>
                    <a:pt x="1" y="3"/>
                  </a:moveTo>
                  <a:cubicBezTo>
                    <a:pt x="1" y="2"/>
                    <a:pt x="0" y="0"/>
                    <a:pt x="0" y="2"/>
                  </a:cubicBezTo>
                  <a:cubicBezTo>
                    <a:pt x="0" y="2"/>
                    <a:pt x="0" y="4"/>
                    <a:pt x="1"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9" name="Freeform 1120">
              <a:extLst>
                <a:ext uri="{FF2B5EF4-FFF2-40B4-BE49-F238E27FC236}">
                  <a16:creationId xmlns:a16="http://schemas.microsoft.com/office/drawing/2014/main" id="{462736B6-C890-4035-A9CC-A33AC8723CC2}"/>
                </a:ext>
              </a:extLst>
            </p:cNvPr>
            <p:cNvSpPr>
              <a:spLocks/>
            </p:cNvSpPr>
            <p:nvPr/>
          </p:nvSpPr>
          <p:spPr bwMode="auto">
            <a:xfrm>
              <a:off x="3907" y="1271"/>
              <a:ext cx="13" cy="11"/>
            </a:xfrm>
            <a:custGeom>
              <a:avLst/>
              <a:gdLst>
                <a:gd name="T0" fmla="*/ 9 w 9"/>
                <a:gd name="T1" fmla="*/ 3 h 8"/>
                <a:gd name="T2" fmla="*/ 6 w 9"/>
                <a:gd name="T3" fmla="*/ 2 h 8"/>
                <a:gd name="T4" fmla="*/ 4 w 9"/>
                <a:gd name="T5" fmla="*/ 1 h 8"/>
                <a:gd name="T6" fmla="*/ 2 w 9"/>
                <a:gd name="T7" fmla="*/ 1 h 8"/>
                <a:gd name="T8" fmla="*/ 1 w 9"/>
                <a:gd name="T9" fmla="*/ 3 h 8"/>
                <a:gd name="T10" fmla="*/ 1 w 9"/>
                <a:gd name="T11" fmla="*/ 4 h 8"/>
                <a:gd name="T12" fmla="*/ 5 w 9"/>
                <a:gd name="T13" fmla="*/ 7 h 8"/>
                <a:gd name="T14" fmla="*/ 5 w 9"/>
                <a:gd name="T15" fmla="*/ 3 h 8"/>
                <a:gd name="T16" fmla="*/ 7 w 9"/>
                <a:gd name="T17" fmla="*/ 5 h 8"/>
                <a:gd name="T18" fmla="*/ 9 w 9"/>
                <a:gd name="T19"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8">
                  <a:moveTo>
                    <a:pt x="9" y="3"/>
                  </a:moveTo>
                  <a:cubicBezTo>
                    <a:pt x="8" y="2"/>
                    <a:pt x="7" y="2"/>
                    <a:pt x="6" y="2"/>
                  </a:cubicBezTo>
                  <a:cubicBezTo>
                    <a:pt x="5" y="2"/>
                    <a:pt x="5" y="2"/>
                    <a:pt x="4" y="1"/>
                  </a:cubicBezTo>
                  <a:cubicBezTo>
                    <a:pt x="3" y="1"/>
                    <a:pt x="3" y="0"/>
                    <a:pt x="2" y="1"/>
                  </a:cubicBezTo>
                  <a:cubicBezTo>
                    <a:pt x="2" y="3"/>
                    <a:pt x="2" y="3"/>
                    <a:pt x="1" y="3"/>
                  </a:cubicBezTo>
                  <a:cubicBezTo>
                    <a:pt x="0" y="3"/>
                    <a:pt x="1" y="4"/>
                    <a:pt x="1" y="4"/>
                  </a:cubicBezTo>
                  <a:cubicBezTo>
                    <a:pt x="2" y="6"/>
                    <a:pt x="4" y="8"/>
                    <a:pt x="5" y="7"/>
                  </a:cubicBezTo>
                  <a:cubicBezTo>
                    <a:pt x="6" y="7"/>
                    <a:pt x="5" y="5"/>
                    <a:pt x="5" y="3"/>
                  </a:cubicBezTo>
                  <a:cubicBezTo>
                    <a:pt x="5" y="2"/>
                    <a:pt x="6" y="3"/>
                    <a:pt x="7" y="5"/>
                  </a:cubicBezTo>
                  <a:cubicBezTo>
                    <a:pt x="8" y="7"/>
                    <a:pt x="9" y="4"/>
                    <a:pt x="9"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0" name="Freeform 1121">
              <a:extLst>
                <a:ext uri="{FF2B5EF4-FFF2-40B4-BE49-F238E27FC236}">
                  <a16:creationId xmlns:a16="http://schemas.microsoft.com/office/drawing/2014/main" id="{60D952E7-4A7B-4587-81E4-7620325FC316}"/>
                </a:ext>
              </a:extLst>
            </p:cNvPr>
            <p:cNvSpPr>
              <a:spLocks/>
            </p:cNvSpPr>
            <p:nvPr/>
          </p:nvSpPr>
          <p:spPr bwMode="auto">
            <a:xfrm>
              <a:off x="3737" y="1336"/>
              <a:ext cx="10" cy="5"/>
            </a:xfrm>
            <a:custGeom>
              <a:avLst/>
              <a:gdLst>
                <a:gd name="T0" fmla="*/ 7 w 7"/>
                <a:gd name="T1" fmla="*/ 2 h 4"/>
                <a:gd name="T2" fmla="*/ 5 w 7"/>
                <a:gd name="T3" fmla="*/ 1 h 4"/>
                <a:gd name="T4" fmla="*/ 2 w 7"/>
                <a:gd name="T5" fmla="*/ 2 h 4"/>
                <a:gd name="T6" fmla="*/ 3 w 7"/>
                <a:gd name="T7" fmla="*/ 3 h 4"/>
                <a:gd name="T8" fmla="*/ 7 w 7"/>
                <a:gd name="T9" fmla="*/ 2 h 4"/>
              </a:gdLst>
              <a:ahLst/>
              <a:cxnLst>
                <a:cxn ang="0">
                  <a:pos x="T0" y="T1"/>
                </a:cxn>
                <a:cxn ang="0">
                  <a:pos x="T2" y="T3"/>
                </a:cxn>
                <a:cxn ang="0">
                  <a:pos x="T4" y="T5"/>
                </a:cxn>
                <a:cxn ang="0">
                  <a:pos x="T6" y="T7"/>
                </a:cxn>
                <a:cxn ang="0">
                  <a:pos x="T8" y="T9"/>
                </a:cxn>
              </a:cxnLst>
              <a:rect l="0" t="0" r="r" b="b"/>
              <a:pathLst>
                <a:path w="7" h="4">
                  <a:moveTo>
                    <a:pt x="7" y="2"/>
                  </a:moveTo>
                  <a:cubicBezTo>
                    <a:pt x="7" y="0"/>
                    <a:pt x="6" y="1"/>
                    <a:pt x="5" y="1"/>
                  </a:cubicBezTo>
                  <a:cubicBezTo>
                    <a:pt x="3" y="1"/>
                    <a:pt x="2" y="2"/>
                    <a:pt x="2" y="2"/>
                  </a:cubicBezTo>
                  <a:cubicBezTo>
                    <a:pt x="2" y="2"/>
                    <a:pt x="0" y="3"/>
                    <a:pt x="3" y="3"/>
                  </a:cubicBezTo>
                  <a:cubicBezTo>
                    <a:pt x="5" y="3"/>
                    <a:pt x="7" y="4"/>
                    <a:pt x="7"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1" name="Freeform 1122">
              <a:extLst>
                <a:ext uri="{FF2B5EF4-FFF2-40B4-BE49-F238E27FC236}">
                  <a16:creationId xmlns:a16="http://schemas.microsoft.com/office/drawing/2014/main" id="{02B462D4-BA9E-45D4-932A-3DBFC7DE628B}"/>
                </a:ext>
              </a:extLst>
            </p:cNvPr>
            <p:cNvSpPr>
              <a:spLocks/>
            </p:cNvSpPr>
            <p:nvPr/>
          </p:nvSpPr>
          <p:spPr bwMode="auto">
            <a:xfrm>
              <a:off x="3738" y="1341"/>
              <a:ext cx="7" cy="6"/>
            </a:xfrm>
            <a:custGeom>
              <a:avLst/>
              <a:gdLst>
                <a:gd name="T0" fmla="*/ 2 w 5"/>
                <a:gd name="T1" fmla="*/ 3 h 4"/>
                <a:gd name="T2" fmla="*/ 4 w 5"/>
                <a:gd name="T3" fmla="*/ 3 h 4"/>
                <a:gd name="T4" fmla="*/ 4 w 5"/>
                <a:gd name="T5" fmla="*/ 1 h 4"/>
                <a:gd name="T6" fmla="*/ 2 w 5"/>
                <a:gd name="T7" fmla="*/ 3 h 4"/>
              </a:gdLst>
              <a:ahLst/>
              <a:cxnLst>
                <a:cxn ang="0">
                  <a:pos x="T0" y="T1"/>
                </a:cxn>
                <a:cxn ang="0">
                  <a:pos x="T2" y="T3"/>
                </a:cxn>
                <a:cxn ang="0">
                  <a:pos x="T4" y="T5"/>
                </a:cxn>
                <a:cxn ang="0">
                  <a:pos x="T6" y="T7"/>
                </a:cxn>
              </a:cxnLst>
              <a:rect l="0" t="0" r="r" b="b"/>
              <a:pathLst>
                <a:path w="5" h="4">
                  <a:moveTo>
                    <a:pt x="2" y="3"/>
                  </a:moveTo>
                  <a:cubicBezTo>
                    <a:pt x="2" y="3"/>
                    <a:pt x="3" y="4"/>
                    <a:pt x="4" y="3"/>
                  </a:cubicBezTo>
                  <a:cubicBezTo>
                    <a:pt x="5" y="2"/>
                    <a:pt x="5" y="0"/>
                    <a:pt x="4" y="1"/>
                  </a:cubicBezTo>
                  <a:cubicBezTo>
                    <a:pt x="3" y="1"/>
                    <a:pt x="0" y="2"/>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2" name="Freeform 1123">
              <a:extLst>
                <a:ext uri="{FF2B5EF4-FFF2-40B4-BE49-F238E27FC236}">
                  <a16:creationId xmlns:a16="http://schemas.microsoft.com/office/drawing/2014/main" id="{43D2238C-94BB-442F-9302-569A59C32F45}"/>
                </a:ext>
              </a:extLst>
            </p:cNvPr>
            <p:cNvSpPr>
              <a:spLocks/>
            </p:cNvSpPr>
            <p:nvPr/>
          </p:nvSpPr>
          <p:spPr bwMode="auto">
            <a:xfrm>
              <a:off x="3841" y="1362"/>
              <a:ext cx="15" cy="36"/>
            </a:xfrm>
            <a:custGeom>
              <a:avLst/>
              <a:gdLst>
                <a:gd name="T0" fmla="*/ 2 w 11"/>
                <a:gd name="T1" fmla="*/ 23 h 26"/>
                <a:gd name="T2" fmla="*/ 10 w 11"/>
                <a:gd name="T3" fmla="*/ 4 h 26"/>
                <a:gd name="T4" fmla="*/ 9 w 11"/>
                <a:gd name="T5" fmla="*/ 1 h 26"/>
                <a:gd name="T6" fmla="*/ 5 w 11"/>
                <a:gd name="T7" fmla="*/ 9 h 26"/>
                <a:gd name="T8" fmla="*/ 1 w 11"/>
                <a:gd name="T9" fmla="*/ 16 h 26"/>
                <a:gd name="T10" fmla="*/ 0 w 11"/>
                <a:gd name="T11" fmla="*/ 23 h 26"/>
                <a:gd name="T12" fmla="*/ 2 w 11"/>
                <a:gd name="T13" fmla="*/ 23 h 26"/>
              </a:gdLst>
              <a:ahLst/>
              <a:cxnLst>
                <a:cxn ang="0">
                  <a:pos x="T0" y="T1"/>
                </a:cxn>
                <a:cxn ang="0">
                  <a:pos x="T2" y="T3"/>
                </a:cxn>
                <a:cxn ang="0">
                  <a:pos x="T4" y="T5"/>
                </a:cxn>
                <a:cxn ang="0">
                  <a:pos x="T6" y="T7"/>
                </a:cxn>
                <a:cxn ang="0">
                  <a:pos x="T8" y="T9"/>
                </a:cxn>
                <a:cxn ang="0">
                  <a:pos x="T10" y="T11"/>
                </a:cxn>
                <a:cxn ang="0">
                  <a:pos x="T12" y="T13"/>
                </a:cxn>
              </a:cxnLst>
              <a:rect l="0" t="0" r="r" b="b"/>
              <a:pathLst>
                <a:path w="11" h="26">
                  <a:moveTo>
                    <a:pt x="2" y="23"/>
                  </a:moveTo>
                  <a:cubicBezTo>
                    <a:pt x="2" y="20"/>
                    <a:pt x="8" y="6"/>
                    <a:pt x="10" y="4"/>
                  </a:cubicBezTo>
                  <a:cubicBezTo>
                    <a:pt x="11" y="2"/>
                    <a:pt x="10" y="1"/>
                    <a:pt x="9" y="1"/>
                  </a:cubicBezTo>
                  <a:cubicBezTo>
                    <a:pt x="8" y="0"/>
                    <a:pt x="6" y="6"/>
                    <a:pt x="5" y="9"/>
                  </a:cubicBezTo>
                  <a:cubicBezTo>
                    <a:pt x="4" y="12"/>
                    <a:pt x="2" y="13"/>
                    <a:pt x="1" y="16"/>
                  </a:cubicBezTo>
                  <a:cubicBezTo>
                    <a:pt x="0" y="19"/>
                    <a:pt x="0" y="20"/>
                    <a:pt x="0" y="23"/>
                  </a:cubicBezTo>
                  <a:cubicBezTo>
                    <a:pt x="1" y="26"/>
                    <a:pt x="2" y="23"/>
                    <a:pt x="2" y="2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3" name="Freeform 1124">
              <a:extLst>
                <a:ext uri="{FF2B5EF4-FFF2-40B4-BE49-F238E27FC236}">
                  <a16:creationId xmlns:a16="http://schemas.microsoft.com/office/drawing/2014/main" id="{F6E8B32E-A272-45C4-97EA-16F906A6AA6C}"/>
                </a:ext>
              </a:extLst>
            </p:cNvPr>
            <p:cNvSpPr>
              <a:spLocks/>
            </p:cNvSpPr>
            <p:nvPr/>
          </p:nvSpPr>
          <p:spPr bwMode="auto">
            <a:xfrm>
              <a:off x="3874" y="1347"/>
              <a:ext cx="22" cy="30"/>
            </a:xfrm>
            <a:custGeom>
              <a:avLst/>
              <a:gdLst>
                <a:gd name="T0" fmla="*/ 13 w 16"/>
                <a:gd name="T1" fmla="*/ 4 h 22"/>
                <a:gd name="T2" fmla="*/ 15 w 16"/>
                <a:gd name="T3" fmla="*/ 3 h 22"/>
                <a:gd name="T4" fmla="*/ 15 w 16"/>
                <a:gd name="T5" fmla="*/ 1 h 22"/>
                <a:gd name="T6" fmla="*/ 12 w 16"/>
                <a:gd name="T7" fmla="*/ 0 h 22"/>
                <a:gd name="T8" fmla="*/ 10 w 16"/>
                <a:gd name="T9" fmla="*/ 0 h 22"/>
                <a:gd name="T10" fmla="*/ 7 w 16"/>
                <a:gd name="T11" fmla="*/ 1 h 22"/>
                <a:gd name="T12" fmla="*/ 2 w 16"/>
                <a:gd name="T13" fmla="*/ 7 h 22"/>
                <a:gd name="T14" fmla="*/ 1 w 16"/>
                <a:gd name="T15" fmla="*/ 14 h 22"/>
                <a:gd name="T16" fmla="*/ 2 w 16"/>
                <a:gd name="T17" fmla="*/ 20 h 22"/>
                <a:gd name="T18" fmla="*/ 3 w 16"/>
                <a:gd name="T19" fmla="*/ 21 h 22"/>
                <a:gd name="T20" fmla="*/ 6 w 16"/>
                <a:gd name="T21" fmla="*/ 17 h 22"/>
                <a:gd name="T22" fmla="*/ 9 w 16"/>
                <a:gd name="T23" fmla="*/ 16 h 22"/>
                <a:gd name="T24" fmla="*/ 10 w 16"/>
                <a:gd name="T25" fmla="*/ 13 h 22"/>
                <a:gd name="T26" fmla="*/ 12 w 16"/>
                <a:gd name="T27" fmla="*/ 12 h 22"/>
                <a:gd name="T28" fmla="*/ 11 w 16"/>
                <a:gd name="T29" fmla="*/ 10 h 22"/>
                <a:gd name="T30" fmla="*/ 11 w 16"/>
                <a:gd name="T31" fmla="*/ 9 h 22"/>
                <a:gd name="T32" fmla="*/ 11 w 16"/>
                <a:gd name="T33" fmla="*/ 6 h 22"/>
                <a:gd name="T34" fmla="*/ 13 w 16"/>
                <a:gd name="T3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2">
                  <a:moveTo>
                    <a:pt x="13" y="4"/>
                  </a:moveTo>
                  <a:cubicBezTo>
                    <a:pt x="14" y="5"/>
                    <a:pt x="14" y="3"/>
                    <a:pt x="15" y="3"/>
                  </a:cubicBezTo>
                  <a:cubicBezTo>
                    <a:pt x="15" y="2"/>
                    <a:pt x="16" y="1"/>
                    <a:pt x="15" y="1"/>
                  </a:cubicBezTo>
                  <a:cubicBezTo>
                    <a:pt x="14" y="0"/>
                    <a:pt x="13" y="0"/>
                    <a:pt x="12" y="0"/>
                  </a:cubicBezTo>
                  <a:cubicBezTo>
                    <a:pt x="11" y="1"/>
                    <a:pt x="11" y="1"/>
                    <a:pt x="10" y="0"/>
                  </a:cubicBezTo>
                  <a:cubicBezTo>
                    <a:pt x="10" y="0"/>
                    <a:pt x="9" y="0"/>
                    <a:pt x="7" y="1"/>
                  </a:cubicBezTo>
                  <a:cubicBezTo>
                    <a:pt x="6" y="2"/>
                    <a:pt x="4" y="5"/>
                    <a:pt x="2" y="7"/>
                  </a:cubicBezTo>
                  <a:cubicBezTo>
                    <a:pt x="0" y="9"/>
                    <a:pt x="0" y="12"/>
                    <a:pt x="1" y="14"/>
                  </a:cubicBezTo>
                  <a:cubicBezTo>
                    <a:pt x="1" y="16"/>
                    <a:pt x="2" y="18"/>
                    <a:pt x="2" y="20"/>
                  </a:cubicBezTo>
                  <a:cubicBezTo>
                    <a:pt x="1" y="22"/>
                    <a:pt x="3" y="21"/>
                    <a:pt x="3" y="21"/>
                  </a:cubicBezTo>
                  <a:cubicBezTo>
                    <a:pt x="4" y="21"/>
                    <a:pt x="6" y="19"/>
                    <a:pt x="6" y="17"/>
                  </a:cubicBezTo>
                  <a:cubicBezTo>
                    <a:pt x="7" y="15"/>
                    <a:pt x="8" y="16"/>
                    <a:pt x="9" y="16"/>
                  </a:cubicBezTo>
                  <a:cubicBezTo>
                    <a:pt x="10" y="16"/>
                    <a:pt x="10" y="14"/>
                    <a:pt x="10" y="13"/>
                  </a:cubicBezTo>
                  <a:cubicBezTo>
                    <a:pt x="10" y="12"/>
                    <a:pt x="11" y="12"/>
                    <a:pt x="12" y="12"/>
                  </a:cubicBezTo>
                  <a:cubicBezTo>
                    <a:pt x="13" y="12"/>
                    <a:pt x="13" y="11"/>
                    <a:pt x="11" y="10"/>
                  </a:cubicBezTo>
                  <a:cubicBezTo>
                    <a:pt x="10" y="10"/>
                    <a:pt x="11" y="9"/>
                    <a:pt x="11" y="9"/>
                  </a:cubicBezTo>
                  <a:cubicBezTo>
                    <a:pt x="11" y="8"/>
                    <a:pt x="12" y="8"/>
                    <a:pt x="11" y="6"/>
                  </a:cubicBezTo>
                  <a:cubicBezTo>
                    <a:pt x="10" y="5"/>
                    <a:pt x="12" y="4"/>
                    <a:pt x="1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4" name="Freeform 1125">
              <a:extLst>
                <a:ext uri="{FF2B5EF4-FFF2-40B4-BE49-F238E27FC236}">
                  <a16:creationId xmlns:a16="http://schemas.microsoft.com/office/drawing/2014/main" id="{78F3EB1D-280C-4244-96F8-4E00351C765F}"/>
                </a:ext>
              </a:extLst>
            </p:cNvPr>
            <p:cNvSpPr>
              <a:spLocks/>
            </p:cNvSpPr>
            <p:nvPr/>
          </p:nvSpPr>
          <p:spPr bwMode="auto">
            <a:xfrm>
              <a:off x="3733" y="987"/>
              <a:ext cx="266" cy="434"/>
            </a:xfrm>
            <a:custGeom>
              <a:avLst/>
              <a:gdLst>
                <a:gd name="T0" fmla="*/ 190 w 192"/>
                <a:gd name="T1" fmla="*/ 57 h 316"/>
                <a:gd name="T2" fmla="*/ 185 w 192"/>
                <a:gd name="T3" fmla="*/ 41 h 316"/>
                <a:gd name="T4" fmla="*/ 185 w 192"/>
                <a:gd name="T5" fmla="*/ 29 h 316"/>
                <a:gd name="T6" fmla="*/ 135 w 192"/>
                <a:gd name="T7" fmla="*/ 0 h 316"/>
                <a:gd name="T8" fmla="*/ 128 w 192"/>
                <a:gd name="T9" fmla="*/ 17 h 316"/>
                <a:gd name="T10" fmla="*/ 100 w 192"/>
                <a:gd name="T11" fmla="*/ 26 h 316"/>
                <a:gd name="T12" fmla="*/ 81 w 192"/>
                <a:gd name="T13" fmla="*/ 33 h 316"/>
                <a:gd name="T14" fmla="*/ 77 w 192"/>
                <a:gd name="T15" fmla="*/ 51 h 316"/>
                <a:gd name="T16" fmla="*/ 63 w 192"/>
                <a:gd name="T17" fmla="*/ 69 h 316"/>
                <a:gd name="T18" fmla="*/ 50 w 192"/>
                <a:gd name="T19" fmla="*/ 93 h 316"/>
                <a:gd name="T20" fmla="*/ 41 w 192"/>
                <a:gd name="T21" fmla="*/ 123 h 316"/>
                <a:gd name="T22" fmla="*/ 21 w 192"/>
                <a:gd name="T23" fmla="*/ 127 h 316"/>
                <a:gd name="T24" fmla="*/ 15 w 192"/>
                <a:gd name="T25" fmla="*/ 152 h 316"/>
                <a:gd name="T26" fmla="*/ 15 w 192"/>
                <a:gd name="T27" fmla="*/ 174 h 316"/>
                <a:gd name="T28" fmla="*/ 17 w 192"/>
                <a:gd name="T29" fmla="*/ 194 h 316"/>
                <a:gd name="T30" fmla="*/ 18 w 192"/>
                <a:gd name="T31" fmla="*/ 215 h 316"/>
                <a:gd name="T32" fmla="*/ 11 w 192"/>
                <a:gd name="T33" fmla="*/ 221 h 316"/>
                <a:gd name="T34" fmla="*/ 8 w 192"/>
                <a:gd name="T35" fmla="*/ 239 h 316"/>
                <a:gd name="T36" fmla="*/ 0 w 192"/>
                <a:gd name="T37" fmla="*/ 238 h 316"/>
                <a:gd name="T38" fmla="*/ 5 w 192"/>
                <a:gd name="T39" fmla="*/ 254 h 316"/>
                <a:gd name="T40" fmla="*/ 11 w 192"/>
                <a:gd name="T41" fmla="*/ 256 h 316"/>
                <a:gd name="T42" fmla="*/ 9 w 192"/>
                <a:gd name="T43" fmla="*/ 266 h 316"/>
                <a:gd name="T44" fmla="*/ 15 w 192"/>
                <a:gd name="T45" fmla="*/ 281 h 316"/>
                <a:gd name="T46" fmla="*/ 26 w 192"/>
                <a:gd name="T47" fmla="*/ 292 h 316"/>
                <a:gd name="T48" fmla="*/ 23 w 192"/>
                <a:gd name="T49" fmla="*/ 298 h 316"/>
                <a:gd name="T50" fmla="*/ 27 w 192"/>
                <a:gd name="T51" fmla="*/ 308 h 316"/>
                <a:gd name="T52" fmla="*/ 27 w 192"/>
                <a:gd name="T53" fmla="*/ 316 h 316"/>
                <a:gd name="T54" fmla="*/ 51 w 192"/>
                <a:gd name="T55" fmla="*/ 302 h 316"/>
                <a:gd name="T56" fmla="*/ 76 w 192"/>
                <a:gd name="T57" fmla="*/ 291 h 316"/>
                <a:gd name="T58" fmla="*/ 80 w 192"/>
                <a:gd name="T59" fmla="*/ 279 h 316"/>
                <a:gd name="T60" fmla="*/ 81 w 192"/>
                <a:gd name="T61" fmla="*/ 267 h 316"/>
                <a:gd name="T62" fmla="*/ 83 w 192"/>
                <a:gd name="T63" fmla="*/ 261 h 316"/>
                <a:gd name="T64" fmla="*/ 82 w 192"/>
                <a:gd name="T65" fmla="*/ 252 h 316"/>
                <a:gd name="T66" fmla="*/ 79 w 192"/>
                <a:gd name="T67" fmla="*/ 247 h 316"/>
                <a:gd name="T68" fmla="*/ 95 w 192"/>
                <a:gd name="T69" fmla="*/ 242 h 316"/>
                <a:gd name="T70" fmla="*/ 100 w 192"/>
                <a:gd name="T71" fmla="*/ 242 h 316"/>
                <a:gd name="T72" fmla="*/ 112 w 192"/>
                <a:gd name="T73" fmla="*/ 233 h 316"/>
                <a:gd name="T74" fmla="*/ 105 w 192"/>
                <a:gd name="T75" fmla="*/ 231 h 316"/>
                <a:gd name="T76" fmla="*/ 114 w 192"/>
                <a:gd name="T77" fmla="*/ 223 h 316"/>
                <a:gd name="T78" fmla="*/ 110 w 192"/>
                <a:gd name="T79" fmla="*/ 213 h 316"/>
                <a:gd name="T80" fmla="*/ 95 w 192"/>
                <a:gd name="T81" fmla="*/ 204 h 316"/>
                <a:gd name="T82" fmla="*/ 89 w 192"/>
                <a:gd name="T83" fmla="*/ 193 h 316"/>
                <a:gd name="T84" fmla="*/ 88 w 192"/>
                <a:gd name="T85" fmla="*/ 183 h 316"/>
                <a:gd name="T86" fmla="*/ 89 w 192"/>
                <a:gd name="T87" fmla="*/ 178 h 316"/>
                <a:gd name="T88" fmla="*/ 92 w 192"/>
                <a:gd name="T89" fmla="*/ 175 h 316"/>
                <a:gd name="T90" fmla="*/ 99 w 192"/>
                <a:gd name="T91" fmla="*/ 160 h 316"/>
                <a:gd name="T92" fmla="*/ 97 w 192"/>
                <a:gd name="T93" fmla="*/ 148 h 316"/>
                <a:gd name="T94" fmla="*/ 103 w 192"/>
                <a:gd name="T95" fmla="*/ 153 h 316"/>
                <a:gd name="T96" fmla="*/ 118 w 192"/>
                <a:gd name="T97" fmla="*/ 143 h 316"/>
                <a:gd name="T98" fmla="*/ 128 w 192"/>
                <a:gd name="T99" fmla="*/ 137 h 316"/>
                <a:gd name="T100" fmla="*/ 143 w 192"/>
                <a:gd name="T101" fmla="*/ 127 h 316"/>
                <a:gd name="T102" fmla="*/ 153 w 192"/>
                <a:gd name="T103" fmla="*/ 113 h 316"/>
                <a:gd name="T104" fmla="*/ 150 w 192"/>
                <a:gd name="T105" fmla="*/ 107 h 316"/>
                <a:gd name="T106" fmla="*/ 155 w 192"/>
                <a:gd name="T107" fmla="*/ 95 h 316"/>
                <a:gd name="T108" fmla="*/ 163 w 192"/>
                <a:gd name="T109" fmla="*/ 87 h 316"/>
                <a:gd name="T110" fmla="*/ 166 w 192"/>
                <a:gd name="T111" fmla="*/ 83 h 316"/>
                <a:gd name="T112" fmla="*/ 173 w 192"/>
                <a:gd name="T113" fmla="*/ 81 h 316"/>
                <a:gd name="T114" fmla="*/ 192 w 192"/>
                <a:gd name="T115" fmla="*/ 8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2" h="316">
                  <a:moveTo>
                    <a:pt x="188" y="73"/>
                  </a:moveTo>
                  <a:cubicBezTo>
                    <a:pt x="184" y="71"/>
                    <a:pt x="186" y="67"/>
                    <a:pt x="186" y="66"/>
                  </a:cubicBezTo>
                  <a:cubicBezTo>
                    <a:pt x="187" y="66"/>
                    <a:pt x="188" y="63"/>
                    <a:pt x="188" y="62"/>
                  </a:cubicBezTo>
                  <a:cubicBezTo>
                    <a:pt x="188" y="61"/>
                    <a:pt x="189" y="58"/>
                    <a:pt x="190" y="57"/>
                  </a:cubicBezTo>
                  <a:cubicBezTo>
                    <a:pt x="190" y="57"/>
                    <a:pt x="190" y="56"/>
                    <a:pt x="190" y="56"/>
                  </a:cubicBezTo>
                  <a:cubicBezTo>
                    <a:pt x="190" y="56"/>
                    <a:pt x="186" y="50"/>
                    <a:pt x="185" y="49"/>
                  </a:cubicBezTo>
                  <a:cubicBezTo>
                    <a:pt x="184" y="48"/>
                    <a:pt x="185" y="46"/>
                    <a:pt x="187" y="45"/>
                  </a:cubicBezTo>
                  <a:cubicBezTo>
                    <a:pt x="188" y="43"/>
                    <a:pt x="186" y="42"/>
                    <a:pt x="185" y="41"/>
                  </a:cubicBezTo>
                  <a:cubicBezTo>
                    <a:pt x="185" y="40"/>
                    <a:pt x="184" y="40"/>
                    <a:pt x="183" y="41"/>
                  </a:cubicBezTo>
                  <a:cubicBezTo>
                    <a:pt x="182" y="41"/>
                    <a:pt x="181" y="41"/>
                    <a:pt x="183" y="39"/>
                  </a:cubicBezTo>
                  <a:cubicBezTo>
                    <a:pt x="184" y="37"/>
                    <a:pt x="183" y="33"/>
                    <a:pt x="183" y="32"/>
                  </a:cubicBezTo>
                  <a:cubicBezTo>
                    <a:pt x="183" y="30"/>
                    <a:pt x="184" y="30"/>
                    <a:pt x="185" y="29"/>
                  </a:cubicBezTo>
                  <a:cubicBezTo>
                    <a:pt x="186" y="28"/>
                    <a:pt x="182" y="25"/>
                    <a:pt x="181" y="24"/>
                  </a:cubicBezTo>
                  <a:cubicBezTo>
                    <a:pt x="180" y="23"/>
                    <a:pt x="179" y="22"/>
                    <a:pt x="179" y="22"/>
                  </a:cubicBezTo>
                  <a:cubicBezTo>
                    <a:pt x="140" y="0"/>
                    <a:pt x="140" y="0"/>
                    <a:pt x="140" y="0"/>
                  </a:cubicBezTo>
                  <a:cubicBezTo>
                    <a:pt x="138" y="0"/>
                    <a:pt x="136" y="0"/>
                    <a:pt x="135" y="0"/>
                  </a:cubicBezTo>
                  <a:cubicBezTo>
                    <a:pt x="133" y="0"/>
                    <a:pt x="135" y="2"/>
                    <a:pt x="135" y="4"/>
                  </a:cubicBezTo>
                  <a:cubicBezTo>
                    <a:pt x="136" y="6"/>
                    <a:pt x="133" y="10"/>
                    <a:pt x="133" y="11"/>
                  </a:cubicBezTo>
                  <a:cubicBezTo>
                    <a:pt x="132" y="12"/>
                    <a:pt x="131" y="12"/>
                    <a:pt x="131" y="15"/>
                  </a:cubicBezTo>
                  <a:cubicBezTo>
                    <a:pt x="131" y="19"/>
                    <a:pt x="128" y="17"/>
                    <a:pt x="128" y="17"/>
                  </a:cubicBezTo>
                  <a:cubicBezTo>
                    <a:pt x="128" y="17"/>
                    <a:pt x="106" y="13"/>
                    <a:pt x="105" y="13"/>
                  </a:cubicBezTo>
                  <a:cubicBezTo>
                    <a:pt x="104" y="13"/>
                    <a:pt x="104" y="14"/>
                    <a:pt x="104" y="14"/>
                  </a:cubicBezTo>
                  <a:cubicBezTo>
                    <a:pt x="104" y="14"/>
                    <a:pt x="104" y="14"/>
                    <a:pt x="103" y="18"/>
                  </a:cubicBezTo>
                  <a:cubicBezTo>
                    <a:pt x="103" y="21"/>
                    <a:pt x="102" y="25"/>
                    <a:pt x="100" y="26"/>
                  </a:cubicBezTo>
                  <a:cubicBezTo>
                    <a:pt x="99" y="28"/>
                    <a:pt x="93" y="25"/>
                    <a:pt x="92" y="24"/>
                  </a:cubicBezTo>
                  <a:cubicBezTo>
                    <a:pt x="91" y="24"/>
                    <a:pt x="91" y="24"/>
                    <a:pt x="90" y="25"/>
                  </a:cubicBezTo>
                  <a:cubicBezTo>
                    <a:pt x="90" y="25"/>
                    <a:pt x="87" y="26"/>
                    <a:pt x="87" y="26"/>
                  </a:cubicBezTo>
                  <a:cubicBezTo>
                    <a:pt x="84" y="28"/>
                    <a:pt x="82" y="30"/>
                    <a:pt x="81" y="33"/>
                  </a:cubicBezTo>
                  <a:cubicBezTo>
                    <a:pt x="80" y="36"/>
                    <a:pt x="80" y="36"/>
                    <a:pt x="79" y="37"/>
                  </a:cubicBezTo>
                  <a:cubicBezTo>
                    <a:pt x="78" y="39"/>
                    <a:pt x="76" y="37"/>
                    <a:pt x="75" y="39"/>
                  </a:cubicBezTo>
                  <a:cubicBezTo>
                    <a:pt x="73" y="42"/>
                    <a:pt x="77" y="45"/>
                    <a:pt x="78" y="46"/>
                  </a:cubicBezTo>
                  <a:cubicBezTo>
                    <a:pt x="79" y="47"/>
                    <a:pt x="77" y="50"/>
                    <a:pt x="77" y="51"/>
                  </a:cubicBezTo>
                  <a:cubicBezTo>
                    <a:pt x="77" y="51"/>
                    <a:pt x="71" y="57"/>
                    <a:pt x="70" y="58"/>
                  </a:cubicBezTo>
                  <a:cubicBezTo>
                    <a:pt x="69" y="59"/>
                    <a:pt x="66" y="62"/>
                    <a:pt x="65" y="63"/>
                  </a:cubicBezTo>
                  <a:cubicBezTo>
                    <a:pt x="63" y="64"/>
                    <a:pt x="63" y="67"/>
                    <a:pt x="64" y="67"/>
                  </a:cubicBezTo>
                  <a:cubicBezTo>
                    <a:pt x="64" y="68"/>
                    <a:pt x="63" y="69"/>
                    <a:pt x="63" y="69"/>
                  </a:cubicBezTo>
                  <a:cubicBezTo>
                    <a:pt x="63" y="69"/>
                    <a:pt x="52" y="73"/>
                    <a:pt x="51" y="73"/>
                  </a:cubicBezTo>
                  <a:cubicBezTo>
                    <a:pt x="50" y="74"/>
                    <a:pt x="50" y="74"/>
                    <a:pt x="50" y="75"/>
                  </a:cubicBezTo>
                  <a:cubicBezTo>
                    <a:pt x="51" y="77"/>
                    <a:pt x="52" y="79"/>
                    <a:pt x="51" y="81"/>
                  </a:cubicBezTo>
                  <a:cubicBezTo>
                    <a:pt x="51" y="83"/>
                    <a:pt x="50" y="89"/>
                    <a:pt x="50" y="93"/>
                  </a:cubicBezTo>
                  <a:cubicBezTo>
                    <a:pt x="49" y="97"/>
                    <a:pt x="41" y="105"/>
                    <a:pt x="40" y="106"/>
                  </a:cubicBezTo>
                  <a:cubicBezTo>
                    <a:pt x="39" y="108"/>
                    <a:pt x="40" y="109"/>
                    <a:pt x="40" y="111"/>
                  </a:cubicBezTo>
                  <a:cubicBezTo>
                    <a:pt x="41" y="114"/>
                    <a:pt x="43" y="113"/>
                    <a:pt x="43" y="117"/>
                  </a:cubicBezTo>
                  <a:cubicBezTo>
                    <a:pt x="44" y="120"/>
                    <a:pt x="43" y="122"/>
                    <a:pt x="41" y="123"/>
                  </a:cubicBezTo>
                  <a:cubicBezTo>
                    <a:pt x="39" y="125"/>
                    <a:pt x="33" y="124"/>
                    <a:pt x="32" y="123"/>
                  </a:cubicBezTo>
                  <a:cubicBezTo>
                    <a:pt x="31" y="123"/>
                    <a:pt x="29" y="123"/>
                    <a:pt x="29" y="123"/>
                  </a:cubicBezTo>
                  <a:cubicBezTo>
                    <a:pt x="29" y="123"/>
                    <a:pt x="24" y="125"/>
                    <a:pt x="23" y="126"/>
                  </a:cubicBezTo>
                  <a:cubicBezTo>
                    <a:pt x="22" y="126"/>
                    <a:pt x="21" y="127"/>
                    <a:pt x="21" y="127"/>
                  </a:cubicBezTo>
                  <a:cubicBezTo>
                    <a:pt x="21" y="128"/>
                    <a:pt x="16" y="133"/>
                    <a:pt x="16" y="134"/>
                  </a:cubicBezTo>
                  <a:cubicBezTo>
                    <a:pt x="15" y="135"/>
                    <a:pt x="14" y="138"/>
                    <a:pt x="13" y="140"/>
                  </a:cubicBezTo>
                  <a:cubicBezTo>
                    <a:pt x="11" y="143"/>
                    <a:pt x="14" y="145"/>
                    <a:pt x="15" y="147"/>
                  </a:cubicBezTo>
                  <a:cubicBezTo>
                    <a:pt x="16" y="148"/>
                    <a:pt x="15" y="151"/>
                    <a:pt x="15" y="152"/>
                  </a:cubicBezTo>
                  <a:cubicBezTo>
                    <a:pt x="15" y="154"/>
                    <a:pt x="15" y="155"/>
                    <a:pt x="14" y="157"/>
                  </a:cubicBezTo>
                  <a:cubicBezTo>
                    <a:pt x="13" y="159"/>
                    <a:pt x="16" y="163"/>
                    <a:pt x="17" y="163"/>
                  </a:cubicBezTo>
                  <a:cubicBezTo>
                    <a:pt x="17" y="164"/>
                    <a:pt x="17" y="166"/>
                    <a:pt x="17" y="167"/>
                  </a:cubicBezTo>
                  <a:cubicBezTo>
                    <a:pt x="17" y="168"/>
                    <a:pt x="16" y="170"/>
                    <a:pt x="15" y="174"/>
                  </a:cubicBezTo>
                  <a:cubicBezTo>
                    <a:pt x="15" y="177"/>
                    <a:pt x="13" y="175"/>
                    <a:pt x="20" y="182"/>
                  </a:cubicBezTo>
                  <a:cubicBezTo>
                    <a:pt x="27" y="188"/>
                    <a:pt x="23" y="191"/>
                    <a:pt x="23" y="192"/>
                  </a:cubicBezTo>
                  <a:cubicBezTo>
                    <a:pt x="23" y="193"/>
                    <a:pt x="21" y="193"/>
                    <a:pt x="21" y="193"/>
                  </a:cubicBezTo>
                  <a:cubicBezTo>
                    <a:pt x="21" y="193"/>
                    <a:pt x="19" y="193"/>
                    <a:pt x="17" y="194"/>
                  </a:cubicBezTo>
                  <a:cubicBezTo>
                    <a:pt x="16" y="194"/>
                    <a:pt x="16" y="195"/>
                    <a:pt x="16" y="195"/>
                  </a:cubicBezTo>
                  <a:cubicBezTo>
                    <a:pt x="17" y="199"/>
                    <a:pt x="20" y="203"/>
                    <a:pt x="21" y="204"/>
                  </a:cubicBezTo>
                  <a:cubicBezTo>
                    <a:pt x="21" y="204"/>
                    <a:pt x="21" y="206"/>
                    <a:pt x="21" y="206"/>
                  </a:cubicBezTo>
                  <a:cubicBezTo>
                    <a:pt x="21" y="206"/>
                    <a:pt x="18" y="214"/>
                    <a:pt x="18" y="215"/>
                  </a:cubicBezTo>
                  <a:cubicBezTo>
                    <a:pt x="18" y="216"/>
                    <a:pt x="17" y="217"/>
                    <a:pt x="17" y="217"/>
                  </a:cubicBezTo>
                  <a:cubicBezTo>
                    <a:pt x="17" y="217"/>
                    <a:pt x="12" y="218"/>
                    <a:pt x="11" y="219"/>
                  </a:cubicBezTo>
                  <a:cubicBezTo>
                    <a:pt x="10" y="219"/>
                    <a:pt x="11" y="219"/>
                    <a:pt x="10" y="220"/>
                  </a:cubicBezTo>
                  <a:cubicBezTo>
                    <a:pt x="10" y="220"/>
                    <a:pt x="11" y="221"/>
                    <a:pt x="11" y="221"/>
                  </a:cubicBezTo>
                  <a:cubicBezTo>
                    <a:pt x="11" y="221"/>
                    <a:pt x="10" y="223"/>
                    <a:pt x="9" y="224"/>
                  </a:cubicBezTo>
                  <a:cubicBezTo>
                    <a:pt x="8" y="224"/>
                    <a:pt x="8" y="226"/>
                    <a:pt x="8" y="226"/>
                  </a:cubicBezTo>
                  <a:cubicBezTo>
                    <a:pt x="8" y="226"/>
                    <a:pt x="9" y="230"/>
                    <a:pt x="9" y="232"/>
                  </a:cubicBezTo>
                  <a:cubicBezTo>
                    <a:pt x="9" y="234"/>
                    <a:pt x="8" y="238"/>
                    <a:pt x="8" y="239"/>
                  </a:cubicBezTo>
                  <a:cubicBezTo>
                    <a:pt x="7" y="240"/>
                    <a:pt x="6" y="240"/>
                    <a:pt x="6" y="240"/>
                  </a:cubicBezTo>
                  <a:cubicBezTo>
                    <a:pt x="6" y="239"/>
                    <a:pt x="2" y="238"/>
                    <a:pt x="1" y="237"/>
                  </a:cubicBezTo>
                  <a:cubicBezTo>
                    <a:pt x="1" y="237"/>
                    <a:pt x="1" y="237"/>
                    <a:pt x="0" y="237"/>
                  </a:cubicBezTo>
                  <a:cubicBezTo>
                    <a:pt x="0" y="237"/>
                    <a:pt x="0" y="238"/>
                    <a:pt x="0" y="238"/>
                  </a:cubicBezTo>
                  <a:cubicBezTo>
                    <a:pt x="0" y="239"/>
                    <a:pt x="0" y="248"/>
                    <a:pt x="1" y="251"/>
                  </a:cubicBezTo>
                  <a:cubicBezTo>
                    <a:pt x="2" y="254"/>
                    <a:pt x="2" y="253"/>
                    <a:pt x="2" y="253"/>
                  </a:cubicBezTo>
                  <a:cubicBezTo>
                    <a:pt x="3" y="252"/>
                    <a:pt x="3" y="254"/>
                    <a:pt x="3" y="254"/>
                  </a:cubicBezTo>
                  <a:cubicBezTo>
                    <a:pt x="4" y="254"/>
                    <a:pt x="5" y="256"/>
                    <a:pt x="5" y="254"/>
                  </a:cubicBezTo>
                  <a:cubicBezTo>
                    <a:pt x="6" y="252"/>
                    <a:pt x="7" y="250"/>
                    <a:pt x="8" y="251"/>
                  </a:cubicBezTo>
                  <a:cubicBezTo>
                    <a:pt x="8" y="252"/>
                    <a:pt x="7" y="252"/>
                    <a:pt x="7" y="253"/>
                  </a:cubicBezTo>
                  <a:cubicBezTo>
                    <a:pt x="6" y="253"/>
                    <a:pt x="5" y="254"/>
                    <a:pt x="7" y="254"/>
                  </a:cubicBezTo>
                  <a:cubicBezTo>
                    <a:pt x="10" y="254"/>
                    <a:pt x="11" y="254"/>
                    <a:pt x="11" y="256"/>
                  </a:cubicBezTo>
                  <a:cubicBezTo>
                    <a:pt x="10" y="258"/>
                    <a:pt x="9" y="259"/>
                    <a:pt x="9" y="260"/>
                  </a:cubicBezTo>
                  <a:cubicBezTo>
                    <a:pt x="9" y="261"/>
                    <a:pt x="9" y="263"/>
                    <a:pt x="9" y="263"/>
                  </a:cubicBezTo>
                  <a:cubicBezTo>
                    <a:pt x="8" y="264"/>
                    <a:pt x="8" y="265"/>
                    <a:pt x="9" y="265"/>
                  </a:cubicBezTo>
                  <a:cubicBezTo>
                    <a:pt x="10" y="265"/>
                    <a:pt x="10" y="265"/>
                    <a:pt x="9" y="266"/>
                  </a:cubicBezTo>
                  <a:cubicBezTo>
                    <a:pt x="9" y="266"/>
                    <a:pt x="8" y="267"/>
                    <a:pt x="10" y="269"/>
                  </a:cubicBezTo>
                  <a:cubicBezTo>
                    <a:pt x="12" y="270"/>
                    <a:pt x="11" y="270"/>
                    <a:pt x="11" y="271"/>
                  </a:cubicBezTo>
                  <a:cubicBezTo>
                    <a:pt x="11" y="272"/>
                    <a:pt x="11" y="275"/>
                    <a:pt x="13" y="276"/>
                  </a:cubicBezTo>
                  <a:cubicBezTo>
                    <a:pt x="15" y="278"/>
                    <a:pt x="14" y="280"/>
                    <a:pt x="15" y="281"/>
                  </a:cubicBezTo>
                  <a:cubicBezTo>
                    <a:pt x="16" y="282"/>
                    <a:pt x="18" y="284"/>
                    <a:pt x="19" y="285"/>
                  </a:cubicBezTo>
                  <a:cubicBezTo>
                    <a:pt x="20" y="286"/>
                    <a:pt x="21" y="287"/>
                    <a:pt x="21" y="287"/>
                  </a:cubicBezTo>
                  <a:cubicBezTo>
                    <a:pt x="22" y="288"/>
                    <a:pt x="23" y="289"/>
                    <a:pt x="24" y="290"/>
                  </a:cubicBezTo>
                  <a:cubicBezTo>
                    <a:pt x="25" y="290"/>
                    <a:pt x="26" y="291"/>
                    <a:pt x="26" y="292"/>
                  </a:cubicBezTo>
                  <a:cubicBezTo>
                    <a:pt x="26" y="293"/>
                    <a:pt x="25" y="293"/>
                    <a:pt x="24" y="294"/>
                  </a:cubicBezTo>
                  <a:cubicBezTo>
                    <a:pt x="22" y="294"/>
                    <a:pt x="22" y="293"/>
                    <a:pt x="22" y="294"/>
                  </a:cubicBezTo>
                  <a:cubicBezTo>
                    <a:pt x="22" y="295"/>
                    <a:pt x="23" y="295"/>
                    <a:pt x="23" y="295"/>
                  </a:cubicBezTo>
                  <a:cubicBezTo>
                    <a:pt x="24" y="296"/>
                    <a:pt x="24" y="299"/>
                    <a:pt x="23" y="298"/>
                  </a:cubicBezTo>
                  <a:cubicBezTo>
                    <a:pt x="22" y="297"/>
                    <a:pt x="20" y="296"/>
                    <a:pt x="20" y="297"/>
                  </a:cubicBezTo>
                  <a:cubicBezTo>
                    <a:pt x="21" y="298"/>
                    <a:pt x="22" y="301"/>
                    <a:pt x="23" y="302"/>
                  </a:cubicBezTo>
                  <a:cubicBezTo>
                    <a:pt x="24" y="303"/>
                    <a:pt x="24" y="305"/>
                    <a:pt x="24" y="305"/>
                  </a:cubicBezTo>
                  <a:cubicBezTo>
                    <a:pt x="25" y="306"/>
                    <a:pt x="26" y="307"/>
                    <a:pt x="27" y="308"/>
                  </a:cubicBezTo>
                  <a:cubicBezTo>
                    <a:pt x="27" y="309"/>
                    <a:pt x="29" y="310"/>
                    <a:pt x="28" y="310"/>
                  </a:cubicBezTo>
                  <a:cubicBezTo>
                    <a:pt x="27" y="311"/>
                    <a:pt x="26" y="311"/>
                    <a:pt x="27" y="312"/>
                  </a:cubicBezTo>
                  <a:cubicBezTo>
                    <a:pt x="27" y="314"/>
                    <a:pt x="27" y="315"/>
                    <a:pt x="26" y="315"/>
                  </a:cubicBezTo>
                  <a:cubicBezTo>
                    <a:pt x="26" y="315"/>
                    <a:pt x="25" y="316"/>
                    <a:pt x="27" y="316"/>
                  </a:cubicBezTo>
                  <a:cubicBezTo>
                    <a:pt x="29" y="315"/>
                    <a:pt x="45" y="315"/>
                    <a:pt x="45" y="315"/>
                  </a:cubicBezTo>
                  <a:cubicBezTo>
                    <a:pt x="45" y="315"/>
                    <a:pt x="46" y="315"/>
                    <a:pt x="47" y="314"/>
                  </a:cubicBezTo>
                  <a:cubicBezTo>
                    <a:pt x="47" y="312"/>
                    <a:pt x="47" y="312"/>
                    <a:pt x="47" y="311"/>
                  </a:cubicBezTo>
                  <a:cubicBezTo>
                    <a:pt x="46" y="309"/>
                    <a:pt x="43" y="304"/>
                    <a:pt x="51" y="302"/>
                  </a:cubicBezTo>
                  <a:cubicBezTo>
                    <a:pt x="58" y="300"/>
                    <a:pt x="63" y="299"/>
                    <a:pt x="65" y="299"/>
                  </a:cubicBezTo>
                  <a:cubicBezTo>
                    <a:pt x="66" y="298"/>
                    <a:pt x="67" y="299"/>
                    <a:pt x="68" y="299"/>
                  </a:cubicBezTo>
                  <a:cubicBezTo>
                    <a:pt x="69" y="300"/>
                    <a:pt x="69" y="302"/>
                    <a:pt x="71" y="299"/>
                  </a:cubicBezTo>
                  <a:cubicBezTo>
                    <a:pt x="73" y="297"/>
                    <a:pt x="74" y="293"/>
                    <a:pt x="76" y="291"/>
                  </a:cubicBezTo>
                  <a:cubicBezTo>
                    <a:pt x="78" y="289"/>
                    <a:pt x="79" y="286"/>
                    <a:pt x="78" y="286"/>
                  </a:cubicBezTo>
                  <a:cubicBezTo>
                    <a:pt x="78" y="287"/>
                    <a:pt x="78" y="285"/>
                    <a:pt x="78" y="283"/>
                  </a:cubicBezTo>
                  <a:cubicBezTo>
                    <a:pt x="78" y="282"/>
                    <a:pt x="78" y="281"/>
                    <a:pt x="79" y="281"/>
                  </a:cubicBezTo>
                  <a:cubicBezTo>
                    <a:pt x="80" y="281"/>
                    <a:pt x="80" y="280"/>
                    <a:pt x="80" y="279"/>
                  </a:cubicBezTo>
                  <a:cubicBezTo>
                    <a:pt x="79" y="277"/>
                    <a:pt x="79" y="275"/>
                    <a:pt x="80" y="274"/>
                  </a:cubicBezTo>
                  <a:cubicBezTo>
                    <a:pt x="82" y="273"/>
                    <a:pt x="83" y="271"/>
                    <a:pt x="81" y="270"/>
                  </a:cubicBezTo>
                  <a:cubicBezTo>
                    <a:pt x="79" y="268"/>
                    <a:pt x="80" y="269"/>
                    <a:pt x="81" y="268"/>
                  </a:cubicBezTo>
                  <a:cubicBezTo>
                    <a:pt x="81" y="268"/>
                    <a:pt x="81" y="268"/>
                    <a:pt x="81" y="267"/>
                  </a:cubicBezTo>
                  <a:cubicBezTo>
                    <a:pt x="81" y="267"/>
                    <a:pt x="81" y="267"/>
                    <a:pt x="82" y="267"/>
                  </a:cubicBezTo>
                  <a:cubicBezTo>
                    <a:pt x="82" y="267"/>
                    <a:pt x="83" y="267"/>
                    <a:pt x="82" y="266"/>
                  </a:cubicBezTo>
                  <a:cubicBezTo>
                    <a:pt x="81" y="264"/>
                    <a:pt x="78" y="262"/>
                    <a:pt x="81" y="262"/>
                  </a:cubicBezTo>
                  <a:cubicBezTo>
                    <a:pt x="84" y="263"/>
                    <a:pt x="84" y="262"/>
                    <a:pt x="83" y="261"/>
                  </a:cubicBezTo>
                  <a:cubicBezTo>
                    <a:pt x="82" y="260"/>
                    <a:pt x="82" y="260"/>
                    <a:pt x="82" y="260"/>
                  </a:cubicBezTo>
                  <a:cubicBezTo>
                    <a:pt x="83" y="259"/>
                    <a:pt x="85" y="255"/>
                    <a:pt x="84" y="254"/>
                  </a:cubicBezTo>
                  <a:cubicBezTo>
                    <a:pt x="83" y="253"/>
                    <a:pt x="82" y="253"/>
                    <a:pt x="82" y="253"/>
                  </a:cubicBezTo>
                  <a:cubicBezTo>
                    <a:pt x="83" y="253"/>
                    <a:pt x="84" y="253"/>
                    <a:pt x="82" y="252"/>
                  </a:cubicBezTo>
                  <a:cubicBezTo>
                    <a:pt x="81" y="251"/>
                    <a:pt x="77" y="250"/>
                    <a:pt x="79" y="250"/>
                  </a:cubicBezTo>
                  <a:cubicBezTo>
                    <a:pt x="81" y="251"/>
                    <a:pt x="84" y="252"/>
                    <a:pt x="85" y="251"/>
                  </a:cubicBezTo>
                  <a:cubicBezTo>
                    <a:pt x="86" y="250"/>
                    <a:pt x="85" y="250"/>
                    <a:pt x="84" y="249"/>
                  </a:cubicBezTo>
                  <a:cubicBezTo>
                    <a:pt x="84" y="248"/>
                    <a:pt x="80" y="247"/>
                    <a:pt x="79" y="247"/>
                  </a:cubicBezTo>
                  <a:cubicBezTo>
                    <a:pt x="78" y="247"/>
                    <a:pt x="77" y="248"/>
                    <a:pt x="76" y="247"/>
                  </a:cubicBezTo>
                  <a:cubicBezTo>
                    <a:pt x="75" y="246"/>
                    <a:pt x="76" y="246"/>
                    <a:pt x="78" y="246"/>
                  </a:cubicBezTo>
                  <a:cubicBezTo>
                    <a:pt x="80" y="247"/>
                    <a:pt x="83" y="247"/>
                    <a:pt x="85" y="247"/>
                  </a:cubicBezTo>
                  <a:cubicBezTo>
                    <a:pt x="86" y="246"/>
                    <a:pt x="94" y="245"/>
                    <a:pt x="95" y="242"/>
                  </a:cubicBezTo>
                  <a:cubicBezTo>
                    <a:pt x="96" y="239"/>
                    <a:pt x="96" y="240"/>
                    <a:pt x="96" y="240"/>
                  </a:cubicBezTo>
                  <a:cubicBezTo>
                    <a:pt x="97" y="241"/>
                    <a:pt x="97" y="241"/>
                    <a:pt x="97" y="240"/>
                  </a:cubicBezTo>
                  <a:cubicBezTo>
                    <a:pt x="97" y="238"/>
                    <a:pt x="98" y="233"/>
                    <a:pt x="98" y="237"/>
                  </a:cubicBezTo>
                  <a:cubicBezTo>
                    <a:pt x="98" y="241"/>
                    <a:pt x="99" y="243"/>
                    <a:pt x="100" y="242"/>
                  </a:cubicBezTo>
                  <a:cubicBezTo>
                    <a:pt x="102" y="240"/>
                    <a:pt x="103" y="239"/>
                    <a:pt x="105" y="238"/>
                  </a:cubicBezTo>
                  <a:cubicBezTo>
                    <a:pt x="106" y="237"/>
                    <a:pt x="109" y="236"/>
                    <a:pt x="108" y="235"/>
                  </a:cubicBezTo>
                  <a:cubicBezTo>
                    <a:pt x="107" y="233"/>
                    <a:pt x="106" y="232"/>
                    <a:pt x="108" y="233"/>
                  </a:cubicBezTo>
                  <a:cubicBezTo>
                    <a:pt x="109" y="234"/>
                    <a:pt x="111" y="234"/>
                    <a:pt x="112" y="233"/>
                  </a:cubicBezTo>
                  <a:cubicBezTo>
                    <a:pt x="112" y="232"/>
                    <a:pt x="112" y="232"/>
                    <a:pt x="111" y="231"/>
                  </a:cubicBezTo>
                  <a:cubicBezTo>
                    <a:pt x="110" y="230"/>
                    <a:pt x="107" y="229"/>
                    <a:pt x="108" y="230"/>
                  </a:cubicBezTo>
                  <a:cubicBezTo>
                    <a:pt x="108" y="231"/>
                    <a:pt x="108" y="231"/>
                    <a:pt x="107" y="231"/>
                  </a:cubicBezTo>
                  <a:cubicBezTo>
                    <a:pt x="107" y="231"/>
                    <a:pt x="105" y="231"/>
                    <a:pt x="105" y="231"/>
                  </a:cubicBezTo>
                  <a:cubicBezTo>
                    <a:pt x="104" y="231"/>
                    <a:pt x="103" y="230"/>
                    <a:pt x="104" y="230"/>
                  </a:cubicBezTo>
                  <a:cubicBezTo>
                    <a:pt x="105" y="230"/>
                    <a:pt x="107" y="231"/>
                    <a:pt x="106" y="230"/>
                  </a:cubicBezTo>
                  <a:cubicBezTo>
                    <a:pt x="106" y="229"/>
                    <a:pt x="105" y="229"/>
                    <a:pt x="106" y="228"/>
                  </a:cubicBezTo>
                  <a:cubicBezTo>
                    <a:pt x="108" y="228"/>
                    <a:pt x="113" y="223"/>
                    <a:pt x="114" y="223"/>
                  </a:cubicBezTo>
                  <a:cubicBezTo>
                    <a:pt x="116" y="222"/>
                    <a:pt x="118" y="222"/>
                    <a:pt x="116" y="220"/>
                  </a:cubicBezTo>
                  <a:cubicBezTo>
                    <a:pt x="115" y="218"/>
                    <a:pt x="115" y="216"/>
                    <a:pt x="114" y="215"/>
                  </a:cubicBezTo>
                  <a:cubicBezTo>
                    <a:pt x="114" y="215"/>
                    <a:pt x="114" y="214"/>
                    <a:pt x="112" y="214"/>
                  </a:cubicBezTo>
                  <a:cubicBezTo>
                    <a:pt x="110" y="214"/>
                    <a:pt x="109" y="214"/>
                    <a:pt x="110" y="213"/>
                  </a:cubicBezTo>
                  <a:cubicBezTo>
                    <a:pt x="111" y="212"/>
                    <a:pt x="110" y="210"/>
                    <a:pt x="109" y="210"/>
                  </a:cubicBezTo>
                  <a:cubicBezTo>
                    <a:pt x="109" y="209"/>
                    <a:pt x="103" y="206"/>
                    <a:pt x="102" y="205"/>
                  </a:cubicBezTo>
                  <a:cubicBezTo>
                    <a:pt x="101" y="204"/>
                    <a:pt x="101" y="203"/>
                    <a:pt x="99" y="204"/>
                  </a:cubicBezTo>
                  <a:cubicBezTo>
                    <a:pt x="97" y="205"/>
                    <a:pt x="96" y="205"/>
                    <a:pt x="95" y="204"/>
                  </a:cubicBezTo>
                  <a:cubicBezTo>
                    <a:pt x="93" y="202"/>
                    <a:pt x="92" y="202"/>
                    <a:pt x="91" y="201"/>
                  </a:cubicBezTo>
                  <a:cubicBezTo>
                    <a:pt x="90" y="201"/>
                    <a:pt x="89" y="201"/>
                    <a:pt x="90" y="201"/>
                  </a:cubicBezTo>
                  <a:cubicBezTo>
                    <a:pt x="91" y="200"/>
                    <a:pt x="92" y="200"/>
                    <a:pt x="91" y="199"/>
                  </a:cubicBezTo>
                  <a:cubicBezTo>
                    <a:pt x="90" y="198"/>
                    <a:pt x="89" y="195"/>
                    <a:pt x="89" y="193"/>
                  </a:cubicBezTo>
                  <a:cubicBezTo>
                    <a:pt x="89" y="190"/>
                    <a:pt x="88" y="187"/>
                    <a:pt x="89" y="188"/>
                  </a:cubicBezTo>
                  <a:cubicBezTo>
                    <a:pt x="90" y="188"/>
                    <a:pt x="90" y="188"/>
                    <a:pt x="89" y="187"/>
                  </a:cubicBezTo>
                  <a:cubicBezTo>
                    <a:pt x="88" y="185"/>
                    <a:pt x="88" y="186"/>
                    <a:pt x="89" y="185"/>
                  </a:cubicBezTo>
                  <a:cubicBezTo>
                    <a:pt x="89" y="184"/>
                    <a:pt x="89" y="183"/>
                    <a:pt x="88" y="183"/>
                  </a:cubicBezTo>
                  <a:cubicBezTo>
                    <a:pt x="88" y="182"/>
                    <a:pt x="88" y="182"/>
                    <a:pt x="89" y="182"/>
                  </a:cubicBezTo>
                  <a:cubicBezTo>
                    <a:pt x="90" y="182"/>
                    <a:pt x="89" y="181"/>
                    <a:pt x="89" y="180"/>
                  </a:cubicBezTo>
                  <a:cubicBezTo>
                    <a:pt x="88" y="180"/>
                    <a:pt x="89" y="180"/>
                    <a:pt x="89" y="179"/>
                  </a:cubicBezTo>
                  <a:cubicBezTo>
                    <a:pt x="90" y="179"/>
                    <a:pt x="89" y="179"/>
                    <a:pt x="89" y="178"/>
                  </a:cubicBezTo>
                  <a:cubicBezTo>
                    <a:pt x="89" y="178"/>
                    <a:pt x="89" y="178"/>
                    <a:pt x="90" y="178"/>
                  </a:cubicBezTo>
                  <a:cubicBezTo>
                    <a:pt x="91" y="178"/>
                    <a:pt x="92" y="178"/>
                    <a:pt x="93" y="179"/>
                  </a:cubicBezTo>
                  <a:cubicBezTo>
                    <a:pt x="93" y="180"/>
                    <a:pt x="93" y="180"/>
                    <a:pt x="93" y="178"/>
                  </a:cubicBezTo>
                  <a:cubicBezTo>
                    <a:pt x="92" y="177"/>
                    <a:pt x="91" y="176"/>
                    <a:pt x="92" y="175"/>
                  </a:cubicBezTo>
                  <a:cubicBezTo>
                    <a:pt x="92" y="173"/>
                    <a:pt x="94" y="169"/>
                    <a:pt x="94" y="167"/>
                  </a:cubicBezTo>
                  <a:cubicBezTo>
                    <a:pt x="93" y="164"/>
                    <a:pt x="92" y="164"/>
                    <a:pt x="92" y="163"/>
                  </a:cubicBezTo>
                  <a:cubicBezTo>
                    <a:pt x="92" y="161"/>
                    <a:pt x="92" y="160"/>
                    <a:pt x="94" y="161"/>
                  </a:cubicBezTo>
                  <a:cubicBezTo>
                    <a:pt x="96" y="162"/>
                    <a:pt x="98" y="162"/>
                    <a:pt x="99" y="160"/>
                  </a:cubicBezTo>
                  <a:cubicBezTo>
                    <a:pt x="99" y="158"/>
                    <a:pt x="100" y="157"/>
                    <a:pt x="100" y="156"/>
                  </a:cubicBezTo>
                  <a:cubicBezTo>
                    <a:pt x="101" y="155"/>
                    <a:pt x="101" y="154"/>
                    <a:pt x="100" y="153"/>
                  </a:cubicBezTo>
                  <a:cubicBezTo>
                    <a:pt x="99" y="152"/>
                    <a:pt x="100" y="152"/>
                    <a:pt x="99" y="151"/>
                  </a:cubicBezTo>
                  <a:cubicBezTo>
                    <a:pt x="98" y="150"/>
                    <a:pt x="96" y="149"/>
                    <a:pt x="97" y="148"/>
                  </a:cubicBezTo>
                  <a:cubicBezTo>
                    <a:pt x="98" y="147"/>
                    <a:pt x="98" y="147"/>
                    <a:pt x="99" y="149"/>
                  </a:cubicBezTo>
                  <a:cubicBezTo>
                    <a:pt x="99" y="150"/>
                    <a:pt x="100" y="150"/>
                    <a:pt x="100" y="151"/>
                  </a:cubicBezTo>
                  <a:cubicBezTo>
                    <a:pt x="100" y="152"/>
                    <a:pt x="100" y="153"/>
                    <a:pt x="102" y="153"/>
                  </a:cubicBezTo>
                  <a:cubicBezTo>
                    <a:pt x="103" y="153"/>
                    <a:pt x="104" y="152"/>
                    <a:pt x="103" y="153"/>
                  </a:cubicBezTo>
                  <a:cubicBezTo>
                    <a:pt x="103" y="154"/>
                    <a:pt x="104" y="153"/>
                    <a:pt x="104" y="152"/>
                  </a:cubicBezTo>
                  <a:cubicBezTo>
                    <a:pt x="105" y="151"/>
                    <a:pt x="105" y="149"/>
                    <a:pt x="107" y="147"/>
                  </a:cubicBezTo>
                  <a:cubicBezTo>
                    <a:pt x="109" y="146"/>
                    <a:pt x="114" y="144"/>
                    <a:pt x="115" y="144"/>
                  </a:cubicBezTo>
                  <a:cubicBezTo>
                    <a:pt x="116" y="144"/>
                    <a:pt x="117" y="144"/>
                    <a:pt x="118" y="143"/>
                  </a:cubicBezTo>
                  <a:cubicBezTo>
                    <a:pt x="118" y="141"/>
                    <a:pt x="120" y="138"/>
                    <a:pt x="122" y="138"/>
                  </a:cubicBezTo>
                  <a:cubicBezTo>
                    <a:pt x="124" y="138"/>
                    <a:pt x="124" y="138"/>
                    <a:pt x="123" y="137"/>
                  </a:cubicBezTo>
                  <a:cubicBezTo>
                    <a:pt x="123" y="135"/>
                    <a:pt x="123" y="135"/>
                    <a:pt x="124" y="136"/>
                  </a:cubicBezTo>
                  <a:cubicBezTo>
                    <a:pt x="126" y="137"/>
                    <a:pt x="127" y="138"/>
                    <a:pt x="128" y="137"/>
                  </a:cubicBezTo>
                  <a:cubicBezTo>
                    <a:pt x="130" y="136"/>
                    <a:pt x="135" y="132"/>
                    <a:pt x="136" y="132"/>
                  </a:cubicBezTo>
                  <a:cubicBezTo>
                    <a:pt x="138" y="132"/>
                    <a:pt x="138" y="132"/>
                    <a:pt x="139" y="131"/>
                  </a:cubicBezTo>
                  <a:cubicBezTo>
                    <a:pt x="140" y="130"/>
                    <a:pt x="140" y="130"/>
                    <a:pt x="141" y="130"/>
                  </a:cubicBezTo>
                  <a:cubicBezTo>
                    <a:pt x="142" y="130"/>
                    <a:pt x="143" y="128"/>
                    <a:pt x="143" y="127"/>
                  </a:cubicBezTo>
                  <a:cubicBezTo>
                    <a:pt x="144" y="126"/>
                    <a:pt x="147" y="120"/>
                    <a:pt x="149" y="119"/>
                  </a:cubicBezTo>
                  <a:cubicBezTo>
                    <a:pt x="150" y="118"/>
                    <a:pt x="152" y="118"/>
                    <a:pt x="152" y="117"/>
                  </a:cubicBezTo>
                  <a:cubicBezTo>
                    <a:pt x="153" y="116"/>
                    <a:pt x="156" y="115"/>
                    <a:pt x="154" y="114"/>
                  </a:cubicBezTo>
                  <a:cubicBezTo>
                    <a:pt x="153" y="114"/>
                    <a:pt x="152" y="113"/>
                    <a:pt x="153" y="113"/>
                  </a:cubicBezTo>
                  <a:cubicBezTo>
                    <a:pt x="154" y="113"/>
                    <a:pt x="155" y="113"/>
                    <a:pt x="153" y="112"/>
                  </a:cubicBezTo>
                  <a:cubicBezTo>
                    <a:pt x="151" y="111"/>
                    <a:pt x="150" y="110"/>
                    <a:pt x="149" y="110"/>
                  </a:cubicBezTo>
                  <a:cubicBezTo>
                    <a:pt x="149" y="109"/>
                    <a:pt x="148" y="109"/>
                    <a:pt x="150" y="109"/>
                  </a:cubicBezTo>
                  <a:cubicBezTo>
                    <a:pt x="151" y="109"/>
                    <a:pt x="150" y="108"/>
                    <a:pt x="150" y="107"/>
                  </a:cubicBezTo>
                  <a:cubicBezTo>
                    <a:pt x="149" y="106"/>
                    <a:pt x="146" y="107"/>
                    <a:pt x="147" y="105"/>
                  </a:cubicBezTo>
                  <a:cubicBezTo>
                    <a:pt x="149" y="104"/>
                    <a:pt x="151" y="101"/>
                    <a:pt x="153" y="101"/>
                  </a:cubicBezTo>
                  <a:cubicBezTo>
                    <a:pt x="154" y="100"/>
                    <a:pt x="155" y="99"/>
                    <a:pt x="155" y="97"/>
                  </a:cubicBezTo>
                  <a:cubicBezTo>
                    <a:pt x="155" y="95"/>
                    <a:pt x="154" y="95"/>
                    <a:pt x="155" y="95"/>
                  </a:cubicBezTo>
                  <a:cubicBezTo>
                    <a:pt x="156" y="94"/>
                    <a:pt x="157" y="93"/>
                    <a:pt x="155" y="93"/>
                  </a:cubicBezTo>
                  <a:cubicBezTo>
                    <a:pt x="154" y="93"/>
                    <a:pt x="152" y="92"/>
                    <a:pt x="154" y="91"/>
                  </a:cubicBezTo>
                  <a:cubicBezTo>
                    <a:pt x="156" y="90"/>
                    <a:pt x="158" y="89"/>
                    <a:pt x="159" y="88"/>
                  </a:cubicBezTo>
                  <a:cubicBezTo>
                    <a:pt x="160" y="87"/>
                    <a:pt x="162" y="86"/>
                    <a:pt x="163" y="87"/>
                  </a:cubicBezTo>
                  <a:cubicBezTo>
                    <a:pt x="165" y="88"/>
                    <a:pt x="167" y="88"/>
                    <a:pt x="167" y="87"/>
                  </a:cubicBezTo>
                  <a:cubicBezTo>
                    <a:pt x="167" y="86"/>
                    <a:pt x="166" y="85"/>
                    <a:pt x="166" y="85"/>
                  </a:cubicBezTo>
                  <a:cubicBezTo>
                    <a:pt x="165" y="85"/>
                    <a:pt x="164" y="84"/>
                    <a:pt x="165" y="84"/>
                  </a:cubicBezTo>
                  <a:cubicBezTo>
                    <a:pt x="166" y="83"/>
                    <a:pt x="166" y="83"/>
                    <a:pt x="166" y="83"/>
                  </a:cubicBezTo>
                  <a:cubicBezTo>
                    <a:pt x="166" y="82"/>
                    <a:pt x="166" y="81"/>
                    <a:pt x="166" y="81"/>
                  </a:cubicBezTo>
                  <a:cubicBezTo>
                    <a:pt x="167" y="81"/>
                    <a:pt x="167" y="80"/>
                    <a:pt x="168" y="81"/>
                  </a:cubicBezTo>
                  <a:cubicBezTo>
                    <a:pt x="169" y="82"/>
                    <a:pt x="170" y="83"/>
                    <a:pt x="171" y="82"/>
                  </a:cubicBezTo>
                  <a:cubicBezTo>
                    <a:pt x="171" y="81"/>
                    <a:pt x="172" y="80"/>
                    <a:pt x="173" y="81"/>
                  </a:cubicBezTo>
                  <a:cubicBezTo>
                    <a:pt x="174" y="82"/>
                    <a:pt x="176" y="82"/>
                    <a:pt x="176" y="82"/>
                  </a:cubicBezTo>
                  <a:cubicBezTo>
                    <a:pt x="176" y="83"/>
                    <a:pt x="177" y="84"/>
                    <a:pt x="178" y="83"/>
                  </a:cubicBezTo>
                  <a:cubicBezTo>
                    <a:pt x="179" y="81"/>
                    <a:pt x="179" y="81"/>
                    <a:pt x="180" y="81"/>
                  </a:cubicBezTo>
                  <a:cubicBezTo>
                    <a:pt x="181" y="81"/>
                    <a:pt x="189" y="81"/>
                    <a:pt x="192" y="82"/>
                  </a:cubicBezTo>
                  <a:cubicBezTo>
                    <a:pt x="192" y="80"/>
                    <a:pt x="189" y="74"/>
                    <a:pt x="189" y="74"/>
                  </a:cubicBezTo>
                  <a:cubicBezTo>
                    <a:pt x="189" y="73"/>
                    <a:pt x="188" y="73"/>
                    <a:pt x="188" y="7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5" name="Freeform 1126">
              <a:extLst>
                <a:ext uri="{FF2B5EF4-FFF2-40B4-BE49-F238E27FC236}">
                  <a16:creationId xmlns:a16="http://schemas.microsoft.com/office/drawing/2014/main" id="{D0B9B759-30C6-47A1-ADE2-6AEDBADEC28C}"/>
                </a:ext>
              </a:extLst>
            </p:cNvPr>
            <p:cNvSpPr>
              <a:spLocks/>
            </p:cNvSpPr>
            <p:nvPr/>
          </p:nvSpPr>
          <p:spPr bwMode="auto">
            <a:xfrm>
              <a:off x="3772" y="1440"/>
              <a:ext cx="15" cy="14"/>
            </a:xfrm>
            <a:custGeom>
              <a:avLst/>
              <a:gdLst>
                <a:gd name="T0" fmla="*/ 4 w 11"/>
                <a:gd name="T1" fmla="*/ 9 h 10"/>
                <a:gd name="T2" fmla="*/ 6 w 11"/>
                <a:gd name="T3" fmla="*/ 8 h 10"/>
                <a:gd name="T4" fmla="*/ 10 w 11"/>
                <a:gd name="T5" fmla="*/ 8 h 10"/>
                <a:gd name="T6" fmla="*/ 8 w 11"/>
                <a:gd name="T7" fmla="*/ 6 h 10"/>
                <a:gd name="T8" fmla="*/ 9 w 11"/>
                <a:gd name="T9" fmla="*/ 4 h 10"/>
                <a:gd name="T10" fmla="*/ 6 w 11"/>
                <a:gd name="T11" fmla="*/ 3 h 10"/>
                <a:gd name="T12" fmla="*/ 6 w 11"/>
                <a:gd name="T13" fmla="*/ 1 h 10"/>
                <a:gd name="T14" fmla="*/ 3 w 11"/>
                <a:gd name="T15" fmla="*/ 1 h 10"/>
                <a:gd name="T16" fmla="*/ 5 w 11"/>
                <a:gd name="T17" fmla="*/ 3 h 10"/>
                <a:gd name="T18" fmla="*/ 2 w 11"/>
                <a:gd name="T19" fmla="*/ 3 h 10"/>
                <a:gd name="T20" fmla="*/ 1 w 11"/>
                <a:gd name="T21" fmla="*/ 4 h 10"/>
                <a:gd name="T22" fmla="*/ 4 w 11"/>
                <a:gd name="T2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0">
                  <a:moveTo>
                    <a:pt x="4" y="9"/>
                  </a:moveTo>
                  <a:cubicBezTo>
                    <a:pt x="5" y="10"/>
                    <a:pt x="5" y="9"/>
                    <a:pt x="6" y="8"/>
                  </a:cubicBezTo>
                  <a:cubicBezTo>
                    <a:pt x="7" y="6"/>
                    <a:pt x="9" y="8"/>
                    <a:pt x="10" y="8"/>
                  </a:cubicBezTo>
                  <a:cubicBezTo>
                    <a:pt x="11" y="8"/>
                    <a:pt x="10" y="7"/>
                    <a:pt x="8" y="6"/>
                  </a:cubicBezTo>
                  <a:cubicBezTo>
                    <a:pt x="6" y="4"/>
                    <a:pt x="8" y="4"/>
                    <a:pt x="9" y="4"/>
                  </a:cubicBezTo>
                  <a:cubicBezTo>
                    <a:pt x="10" y="3"/>
                    <a:pt x="8" y="3"/>
                    <a:pt x="6" y="3"/>
                  </a:cubicBezTo>
                  <a:cubicBezTo>
                    <a:pt x="5" y="2"/>
                    <a:pt x="6" y="2"/>
                    <a:pt x="6" y="1"/>
                  </a:cubicBezTo>
                  <a:cubicBezTo>
                    <a:pt x="6" y="0"/>
                    <a:pt x="5" y="0"/>
                    <a:pt x="3" y="1"/>
                  </a:cubicBezTo>
                  <a:cubicBezTo>
                    <a:pt x="2" y="1"/>
                    <a:pt x="5" y="2"/>
                    <a:pt x="5" y="3"/>
                  </a:cubicBezTo>
                  <a:cubicBezTo>
                    <a:pt x="4" y="3"/>
                    <a:pt x="4" y="4"/>
                    <a:pt x="2" y="3"/>
                  </a:cubicBezTo>
                  <a:cubicBezTo>
                    <a:pt x="1" y="2"/>
                    <a:pt x="1" y="4"/>
                    <a:pt x="1" y="4"/>
                  </a:cubicBezTo>
                  <a:cubicBezTo>
                    <a:pt x="0" y="6"/>
                    <a:pt x="3" y="9"/>
                    <a:pt x="4"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6" name="Freeform 1127">
              <a:extLst>
                <a:ext uri="{FF2B5EF4-FFF2-40B4-BE49-F238E27FC236}">
                  <a16:creationId xmlns:a16="http://schemas.microsoft.com/office/drawing/2014/main" id="{4E281663-9C39-4DAF-A01A-D2D913A6D9A7}"/>
                </a:ext>
              </a:extLst>
            </p:cNvPr>
            <p:cNvSpPr>
              <a:spLocks/>
            </p:cNvSpPr>
            <p:nvPr/>
          </p:nvSpPr>
          <p:spPr bwMode="auto">
            <a:xfrm>
              <a:off x="3624" y="1429"/>
              <a:ext cx="188" cy="211"/>
            </a:xfrm>
            <a:custGeom>
              <a:avLst/>
              <a:gdLst>
                <a:gd name="T0" fmla="*/ 9 w 136"/>
                <a:gd name="T1" fmla="*/ 106 h 154"/>
                <a:gd name="T2" fmla="*/ 9 w 136"/>
                <a:gd name="T3" fmla="*/ 113 h 154"/>
                <a:gd name="T4" fmla="*/ 18 w 136"/>
                <a:gd name="T5" fmla="*/ 118 h 154"/>
                <a:gd name="T6" fmla="*/ 29 w 136"/>
                <a:gd name="T7" fmla="*/ 120 h 154"/>
                <a:gd name="T8" fmla="*/ 30 w 136"/>
                <a:gd name="T9" fmla="*/ 127 h 154"/>
                <a:gd name="T10" fmla="*/ 25 w 136"/>
                <a:gd name="T11" fmla="*/ 148 h 154"/>
                <a:gd name="T12" fmla="*/ 33 w 136"/>
                <a:gd name="T13" fmla="*/ 148 h 154"/>
                <a:gd name="T14" fmla="*/ 40 w 136"/>
                <a:gd name="T15" fmla="*/ 146 h 154"/>
                <a:gd name="T16" fmla="*/ 41 w 136"/>
                <a:gd name="T17" fmla="*/ 144 h 154"/>
                <a:gd name="T18" fmla="*/ 49 w 136"/>
                <a:gd name="T19" fmla="*/ 146 h 154"/>
                <a:gd name="T20" fmla="*/ 64 w 136"/>
                <a:gd name="T21" fmla="*/ 152 h 154"/>
                <a:gd name="T22" fmla="*/ 74 w 136"/>
                <a:gd name="T23" fmla="*/ 149 h 154"/>
                <a:gd name="T24" fmla="*/ 82 w 136"/>
                <a:gd name="T25" fmla="*/ 150 h 154"/>
                <a:gd name="T26" fmla="*/ 93 w 136"/>
                <a:gd name="T27" fmla="*/ 147 h 154"/>
                <a:gd name="T28" fmla="*/ 101 w 136"/>
                <a:gd name="T29" fmla="*/ 146 h 154"/>
                <a:gd name="T30" fmla="*/ 106 w 136"/>
                <a:gd name="T31" fmla="*/ 146 h 154"/>
                <a:gd name="T32" fmla="*/ 104 w 136"/>
                <a:gd name="T33" fmla="*/ 141 h 154"/>
                <a:gd name="T34" fmla="*/ 111 w 136"/>
                <a:gd name="T35" fmla="*/ 133 h 154"/>
                <a:gd name="T36" fmla="*/ 117 w 136"/>
                <a:gd name="T37" fmla="*/ 126 h 154"/>
                <a:gd name="T38" fmla="*/ 109 w 136"/>
                <a:gd name="T39" fmla="*/ 118 h 154"/>
                <a:gd name="T40" fmla="*/ 97 w 136"/>
                <a:gd name="T41" fmla="*/ 106 h 154"/>
                <a:gd name="T42" fmla="*/ 94 w 136"/>
                <a:gd name="T43" fmla="*/ 98 h 154"/>
                <a:gd name="T44" fmla="*/ 106 w 136"/>
                <a:gd name="T45" fmla="*/ 93 h 154"/>
                <a:gd name="T46" fmla="*/ 125 w 136"/>
                <a:gd name="T47" fmla="*/ 85 h 154"/>
                <a:gd name="T48" fmla="*/ 129 w 136"/>
                <a:gd name="T49" fmla="*/ 82 h 154"/>
                <a:gd name="T50" fmla="*/ 135 w 136"/>
                <a:gd name="T51" fmla="*/ 75 h 154"/>
                <a:gd name="T52" fmla="*/ 130 w 136"/>
                <a:gd name="T53" fmla="*/ 67 h 154"/>
                <a:gd name="T54" fmla="*/ 130 w 136"/>
                <a:gd name="T55" fmla="*/ 57 h 154"/>
                <a:gd name="T56" fmla="*/ 128 w 136"/>
                <a:gd name="T57" fmla="*/ 49 h 154"/>
                <a:gd name="T58" fmla="*/ 126 w 136"/>
                <a:gd name="T59" fmla="*/ 41 h 154"/>
                <a:gd name="T60" fmla="*/ 124 w 136"/>
                <a:gd name="T61" fmla="*/ 28 h 154"/>
                <a:gd name="T62" fmla="*/ 107 w 136"/>
                <a:gd name="T63" fmla="*/ 15 h 154"/>
                <a:gd name="T64" fmla="*/ 92 w 136"/>
                <a:gd name="T65" fmla="*/ 20 h 154"/>
                <a:gd name="T66" fmla="*/ 73 w 136"/>
                <a:gd name="T67" fmla="*/ 15 h 154"/>
                <a:gd name="T68" fmla="*/ 61 w 136"/>
                <a:gd name="T69" fmla="*/ 12 h 154"/>
                <a:gd name="T70" fmla="*/ 51 w 136"/>
                <a:gd name="T71" fmla="*/ 5 h 154"/>
                <a:gd name="T72" fmla="*/ 37 w 136"/>
                <a:gd name="T73" fmla="*/ 1 h 154"/>
                <a:gd name="T74" fmla="*/ 44 w 136"/>
                <a:gd name="T75" fmla="*/ 9 h 154"/>
                <a:gd name="T76" fmla="*/ 45 w 136"/>
                <a:gd name="T77" fmla="*/ 17 h 154"/>
                <a:gd name="T78" fmla="*/ 50 w 136"/>
                <a:gd name="T79" fmla="*/ 25 h 154"/>
                <a:gd name="T80" fmla="*/ 40 w 136"/>
                <a:gd name="T81" fmla="*/ 33 h 154"/>
                <a:gd name="T82" fmla="*/ 33 w 136"/>
                <a:gd name="T83" fmla="*/ 32 h 154"/>
                <a:gd name="T84" fmla="*/ 20 w 136"/>
                <a:gd name="T85" fmla="*/ 37 h 154"/>
                <a:gd name="T86" fmla="*/ 18 w 136"/>
                <a:gd name="T87" fmla="*/ 45 h 154"/>
                <a:gd name="T88" fmla="*/ 13 w 136"/>
                <a:gd name="T89" fmla="*/ 51 h 154"/>
                <a:gd name="T90" fmla="*/ 17 w 136"/>
                <a:gd name="T91" fmla="*/ 57 h 154"/>
                <a:gd name="T92" fmla="*/ 14 w 136"/>
                <a:gd name="T93" fmla="*/ 62 h 154"/>
                <a:gd name="T94" fmla="*/ 4 w 136"/>
                <a:gd name="T95" fmla="*/ 64 h 154"/>
                <a:gd name="T96" fmla="*/ 5 w 136"/>
                <a:gd name="T97" fmla="*/ 72 h 154"/>
                <a:gd name="T98" fmla="*/ 4 w 136"/>
                <a:gd name="T99" fmla="*/ 79 h 154"/>
                <a:gd name="T100" fmla="*/ 1 w 136"/>
                <a:gd name="T101" fmla="*/ 83 h 154"/>
                <a:gd name="T102" fmla="*/ 2 w 136"/>
                <a:gd name="T103" fmla="*/ 86 h 154"/>
                <a:gd name="T104" fmla="*/ 7 w 136"/>
                <a:gd name="T105" fmla="*/ 9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6" h="154">
                  <a:moveTo>
                    <a:pt x="4" y="99"/>
                  </a:moveTo>
                  <a:cubicBezTo>
                    <a:pt x="4" y="100"/>
                    <a:pt x="4" y="101"/>
                    <a:pt x="4" y="101"/>
                  </a:cubicBezTo>
                  <a:cubicBezTo>
                    <a:pt x="4" y="102"/>
                    <a:pt x="5" y="103"/>
                    <a:pt x="5" y="103"/>
                  </a:cubicBezTo>
                  <a:cubicBezTo>
                    <a:pt x="5" y="104"/>
                    <a:pt x="8" y="105"/>
                    <a:pt x="8" y="105"/>
                  </a:cubicBezTo>
                  <a:cubicBezTo>
                    <a:pt x="9" y="106"/>
                    <a:pt x="9" y="106"/>
                    <a:pt x="9" y="106"/>
                  </a:cubicBezTo>
                  <a:cubicBezTo>
                    <a:pt x="9" y="107"/>
                    <a:pt x="9" y="107"/>
                    <a:pt x="9" y="107"/>
                  </a:cubicBezTo>
                  <a:cubicBezTo>
                    <a:pt x="9" y="107"/>
                    <a:pt x="8" y="108"/>
                    <a:pt x="8" y="109"/>
                  </a:cubicBezTo>
                  <a:cubicBezTo>
                    <a:pt x="7" y="109"/>
                    <a:pt x="7" y="110"/>
                    <a:pt x="7" y="110"/>
                  </a:cubicBezTo>
                  <a:cubicBezTo>
                    <a:pt x="7" y="111"/>
                    <a:pt x="7" y="111"/>
                    <a:pt x="7" y="112"/>
                  </a:cubicBezTo>
                  <a:cubicBezTo>
                    <a:pt x="8" y="112"/>
                    <a:pt x="9" y="113"/>
                    <a:pt x="9" y="113"/>
                  </a:cubicBezTo>
                  <a:cubicBezTo>
                    <a:pt x="9" y="113"/>
                    <a:pt x="10" y="113"/>
                    <a:pt x="10" y="114"/>
                  </a:cubicBezTo>
                  <a:cubicBezTo>
                    <a:pt x="10" y="114"/>
                    <a:pt x="12" y="116"/>
                    <a:pt x="12" y="116"/>
                  </a:cubicBezTo>
                  <a:cubicBezTo>
                    <a:pt x="12" y="117"/>
                    <a:pt x="13" y="117"/>
                    <a:pt x="13" y="117"/>
                  </a:cubicBezTo>
                  <a:cubicBezTo>
                    <a:pt x="14" y="117"/>
                    <a:pt x="17" y="118"/>
                    <a:pt x="17" y="118"/>
                  </a:cubicBezTo>
                  <a:cubicBezTo>
                    <a:pt x="17" y="118"/>
                    <a:pt x="18" y="118"/>
                    <a:pt x="18" y="118"/>
                  </a:cubicBezTo>
                  <a:cubicBezTo>
                    <a:pt x="19" y="118"/>
                    <a:pt x="21" y="118"/>
                    <a:pt x="21" y="118"/>
                  </a:cubicBezTo>
                  <a:cubicBezTo>
                    <a:pt x="21" y="118"/>
                    <a:pt x="22" y="118"/>
                    <a:pt x="22" y="118"/>
                  </a:cubicBezTo>
                  <a:cubicBezTo>
                    <a:pt x="23" y="119"/>
                    <a:pt x="26" y="120"/>
                    <a:pt x="26" y="120"/>
                  </a:cubicBezTo>
                  <a:cubicBezTo>
                    <a:pt x="26" y="120"/>
                    <a:pt x="27" y="120"/>
                    <a:pt x="27" y="120"/>
                  </a:cubicBezTo>
                  <a:cubicBezTo>
                    <a:pt x="28" y="120"/>
                    <a:pt x="29" y="120"/>
                    <a:pt x="29" y="120"/>
                  </a:cubicBezTo>
                  <a:cubicBezTo>
                    <a:pt x="29" y="120"/>
                    <a:pt x="30" y="120"/>
                    <a:pt x="30" y="120"/>
                  </a:cubicBezTo>
                  <a:cubicBezTo>
                    <a:pt x="31" y="121"/>
                    <a:pt x="34" y="121"/>
                    <a:pt x="34" y="121"/>
                  </a:cubicBezTo>
                  <a:cubicBezTo>
                    <a:pt x="34" y="121"/>
                    <a:pt x="35" y="121"/>
                    <a:pt x="35" y="122"/>
                  </a:cubicBezTo>
                  <a:cubicBezTo>
                    <a:pt x="34" y="122"/>
                    <a:pt x="31" y="126"/>
                    <a:pt x="31" y="126"/>
                  </a:cubicBezTo>
                  <a:cubicBezTo>
                    <a:pt x="31" y="126"/>
                    <a:pt x="31" y="127"/>
                    <a:pt x="30" y="127"/>
                  </a:cubicBezTo>
                  <a:cubicBezTo>
                    <a:pt x="30" y="128"/>
                    <a:pt x="27" y="135"/>
                    <a:pt x="27" y="136"/>
                  </a:cubicBezTo>
                  <a:cubicBezTo>
                    <a:pt x="26" y="136"/>
                    <a:pt x="25" y="138"/>
                    <a:pt x="25" y="138"/>
                  </a:cubicBezTo>
                  <a:cubicBezTo>
                    <a:pt x="25" y="139"/>
                    <a:pt x="25" y="144"/>
                    <a:pt x="25" y="144"/>
                  </a:cubicBezTo>
                  <a:cubicBezTo>
                    <a:pt x="25" y="145"/>
                    <a:pt x="25" y="146"/>
                    <a:pt x="25" y="147"/>
                  </a:cubicBezTo>
                  <a:cubicBezTo>
                    <a:pt x="25" y="147"/>
                    <a:pt x="25" y="147"/>
                    <a:pt x="25" y="148"/>
                  </a:cubicBezTo>
                  <a:cubicBezTo>
                    <a:pt x="26" y="148"/>
                    <a:pt x="26" y="148"/>
                    <a:pt x="26" y="148"/>
                  </a:cubicBezTo>
                  <a:cubicBezTo>
                    <a:pt x="26" y="148"/>
                    <a:pt x="27" y="149"/>
                    <a:pt x="27" y="148"/>
                  </a:cubicBezTo>
                  <a:cubicBezTo>
                    <a:pt x="28" y="148"/>
                    <a:pt x="29" y="148"/>
                    <a:pt x="30" y="148"/>
                  </a:cubicBezTo>
                  <a:cubicBezTo>
                    <a:pt x="30" y="148"/>
                    <a:pt x="31" y="148"/>
                    <a:pt x="31" y="148"/>
                  </a:cubicBezTo>
                  <a:cubicBezTo>
                    <a:pt x="32" y="148"/>
                    <a:pt x="33" y="148"/>
                    <a:pt x="33" y="148"/>
                  </a:cubicBezTo>
                  <a:cubicBezTo>
                    <a:pt x="33" y="148"/>
                    <a:pt x="34" y="148"/>
                    <a:pt x="35" y="148"/>
                  </a:cubicBezTo>
                  <a:cubicBezTo>
                    <a:pt x="35" y="148"/>
                    <a:pt x="37" y="148"/>
                    <a:pt x="38" y="148"/>
                  </a:cubicBezTo>
                  <a:cubicBezTo>
                    <a:pt x="38" y="148"/>
                    <a:pt x="39" y="148"/>
                    <a:pt x="39" y="148"/>
                  </a:cubicBezTo>
                  <a:cubicBezTo>
                    <a:pt x="39" y="148"/>
                    <a:pt x="40" y="148"/>
                    <a:pt x="40" y="147"/>
                  </a:cubicBezTo>
                  <a:cubicBezTo>
                    <a:pt x="40" y="147"/>
                    <a:pt x="40" y="146"/>
                    <a:pt x="40" y="146"/>
                  </a:cubicBezTo>
                  <a:cubicBezTo>
                    <a:pt x="40" y="146"/>
                    <a:pt x="39" y="146"/>
                    <a:pt x="39" y="146"/>
                  </a:cubicBezTo>
                  <a:cubicBezTo>
                    <a:pt x="39" y="147"/>
                    <a:pt x="38" y="146"/>
                    <a:pt x="38" y="146"/>
                  </a:cubicBezTo>
                  <a:cubicBezTo>
                    <a:pt x="38" y="145"/>
                    <a:pt x="38" y="145"/>
                    <a:pt x="38" y="145"/>
                  </a:cubicBezTo>
                  <a:cubicBezTo>
                    <a:pt x="39" y="144"/>
                    <a:pt x="39" y="144"/>
                    <a:pt x="39" y="144"/>
                  </a:cubicBezTo>
                  <a:cubicBezTo>
                    <a:pt x="40" y="144"/>
                    <a:pt x="40" y="144"/>
                    <a:pt x="41" y="144"/>
                  </a:cubicBezTo>
                  <a:cubicBezTo>
                    <a:pt x="41" y="144"/>
                    <a:pt x="42" y="145"/>
                    <a:pt x="42" y="145"/>
                  </a:cubicBezTo>
                  <a:cubicBezTo>
                    <a:pt x="42" y="145"/>
                    <a:pt x="42" y="146"/>
                    <a:pt x="42" y="146"/>
                  </a:cubicBezTo>
                  <a:cubicBezTo>
                    <a:pt x="43" y="146"/>
                    <a:pt x="43" y="146"/>
                    <a:pt x="44" y="146"/>
                  </a:cubicBezTo>
                  <a:cubicBezTo>
                    <a:pt x="44" y="146"/>
                    <a:pt x="45" y="146"/>
                    <a:pt x="46" y="146"/>
                  </a:cubicBezTo>
                  <a:cubicBezTo>
                    <a:pt x="46" y="146"/>
                    <a:pt x="49" y="146"/>
                    <a:pt x="49" y="146"/>
                  </a:cubicBezTo>
                  <a:cubicBezTo>
                    <a:pt x="49" y="146"/>
                    <a:pt x="54" y="148"/>
                    <a:pt x="54" y="148"/>
                  </a:cubicBezTo>
                  <a:cubicBezTo>
                    <a:pt x="54" y="148"/>
                    <a:pt x="54" y="149"/>
                    <a:pt x="55" y="149"/>
                  </a:cubicBezTo>
                  <a:cubicBezTo>
                    <a:pt x="60" y="149"/>
                    <a:pt x="60" y="149"/>
                    <a:pt x="60" y="149"/>
                  </a:cubicBezTo>
                  <a:cubicBezTo>
                    <a:pt x="60" y="149"/>
                    <a:pt x="61" y="149"/>
                    <a:pt x="61" y="149"/>
                  </a:cubicBezTo>
                  <a:cubicBezTo>
                    <a:pt x="61" y="149"/>
                    <a:pt x="64" y="151"/>
                    <a:pt x="64" y="152"/>
                  </a:cubicBezTo>
                  <a:cubicBezTo>
                    <a:pt x="64" y="153"/>
                    <a:pt x="63" y="154"/>
                    <a:pt x="64" y="153"/>
                  </a:cubicBezTo>
                  <a:cubicBezTo>
                    <a:pt x="65" y="153"/>
                    <a:pt x="68" y="151"/>
                    <a:pt x="68" y="150"/>
                  </a:cubicBezTo>
                  <a:cubicBezTo>
                    <a:pt x="68" y="148"/>
                    <a:pt x="68" y="148"/>
                    <a:pt x="68" y="148"/>
                  </a:cubicBezTo>
                  <a:cubicBezTo>
                    <a:pt x="68" y="148"/>
                    <a:pt x="68" y="148"/>
                    <a:pt x="69" y="148"/>
                  </a:cubicBezTo>
                  <a:cubicBezTo>
                    <a:pt x="69" y="148"/>
                    <a:pt x="74" y="149"/>
                    <a:pt x="74" y="149"/>
                  </a:cubicBezTo>
                  <a:cubicBezTo>
                    <a:pt x="74" y="149"/>
                    <a:pt x="74" y="149"/>
                    <a:pt x="75" y="149"/>
                  </a:cubicBezTo>
                  <a:cubicBezTo>
                    <a:pt x="75" y="150"/>
                    <a:pt x="75" y="151"/>
                    <a:pt x="75" y="151"/>
                  </a:cubicBezTo>
                  <a:cubicBezTo>
                    <a:pt x="75" y="151"/>
                    <a:pt x="75" y="152"/>
                    <a:pt x="76" y="151"/>
                  </a:cubicBezTo>
                  <a:cubicBezTo>
                    <a:pt x="77" y="151"/>
                    <a:pt x="81" y="150"/>
                    <a:pt x="81" y="150"/>
                  </a:cubicBezTo>
                  <a:cubicBezTo>
                    <a:pt x="81" y="150"/>
                    <a:pt x="82" y="150"/>
                    <a:pt x="82" y="150"/>
                  </a:cubicBezTo>
                  <a:cubicBezTo>
                    <a:pt x="82" y="149"/>
                    <a:pt x="82" y="149"/>
                    <a:pt x="83" y="149"/>
                  </a:cubicBezTo>
                  <a:cubicBezTo>
                    <a:pt x="83" y="149"/>
                    <a:pt x="84" y="148"/>
                    <a:pt x="85" y="148"/>
                  </a:cubicBezTo>
                  <a:cubicBezTo>
                    <a:pt x="85" y="148"/>
                    <a:pt x="86" y="148"/>
                    <a:pt x="86" y="148"/>
                  </a:cubicBezTo>
                  <a:cubicBezTo>
                    <a:pt x="87" y="148"/>
                    <a:pt x="89" y="148"/>
                    <a:pt x="90" y="147"/>
                  </a:cubicBezTo>
                  <a:cubicBezTo>
                    <a:pt x="90" y="147"/>
                    <a:pt x="92" y="147"/>
                    <a:pt x="93" y="147"/>
                  </a:cubicBezTo>
                  <a:cubicBezTo>
                    <a:pt x="94" y="146"/>
                    <a:pt x="95" y="146"/>
                    <a:pt x="95" y="146"/>
                  </a:cubicBezTo>
                  <a:cubicBezTo>
                    <a:pt x="95" y="146"/>
                    <a:pt x="96" y="146"/>
                    <a:pt x="96" y="146"/>
                  </a:cubicBezTo>
                  <a:cubicBezTo>
                    <a:pt x="97" y="146"/>
                    <a:pt x="99" y="147"/>
                    <a:pt x="99" y="147"/>
                  </a:cubicBezTo>
                  <a:cubicBezTo>
                    <a:pt x="99" y="147"/>
                    <a:pt x="99" y="147"/>
                    <a:pt x="100" y="147"/>
                  </a:cubicBezTo>
                  <a:cubicBezTo>
                    <a:pt x="100" y="146"/>
                    <a:pt x="101" y="146"/>
                    <a:pt x="101" y="146"/>
                  </a:cubicBezTo>
                  <a:cubicBezTo>
                    <a:pt x="101" y="146"/>
                    <a:pt x="101" y="146"/>
                    <a:pt x="102" y="146"/>
                  </a:cubicBezTo>
                  <a:cubicBezTo>
                    <a:pt x="102" y="147"/>
                    <a:pt x="105" y="150"/>
                    <a:pt x="105" y="150"/>
                  </a:cubicBezTo>
                  <a:cubicBezTo>
                    <a:pt x="105" y="150"/>
                    <a:pt x="106" y="150"/>
                    <a:pt x="106" y="149"/>
                  </a:cubicBezTo>
                  <a:cubicBezTo>
                    <a:pt x="106" y="149"/>
                    <a:pt x="106" y="148"/>
                    <a:pt x="106" y="148"/>
                  </a:cubicBezTo>
                  <a:cubicBezTo>
                    <a:pt x="106" y="147"/>
                    <a:pt x="106" y="146"/>
                    <a:pt x="106" y="146"/>
                  </a:cubicBezTo>
                  <a:cubicBezTo>
                    <a:pt x="106" y="146"/>
                    <a:pt x="106" y="145"/>
                    <a:pt x="106" y="145"/>
                  </a:cubicBezTo>
                  <a:cubicBezTo>
                    <a:pt x="105" y="145"/>
                    <a:pt x="104" y="145"/>
                    <a:pt x="104" y="145"/>
                  </a:cubicBezTo>
                  <a:cubicBezTo>
                    <a:pt x="105" y="144"/>
                    <a:pt x="105" y="143"/>
                    <a:pt x="105" y="143"/>
                  </a:cubicBezTo>
                  <a:cubicBezTo>
                    <a:pt x="105" y="143"/>
                    <a:pt x="106" y="143"/>
                    <a:pt x="105" y="142"/>
                  </a:cubicBezTo>
                  <a:cubicBezTo>
                    <a:pt x="105" y="142"/>
                    <a:pt x="105" y="141"/>
                    <a:pt x="104" y="141"/>
                  </a:cubicBezTo>
                  <a:cubicBezTo>
                    <a:pt x="104" y="140"/>
                    <a:pt x="103" y="139"/>
                    <a:pt x="103" y="139"/>
                  </a:cubicBezTo>
                  <a:cubicBezTo>
                    <a:pt x="103" y="139"/>
                    <a:pt x="102" y="138"/>
                    <a:pt x="102" y="138"/>
                  </a:cubicBezTo>
                  <a:cubicBezTo>
                    <a:pt x="102" y="138"/>
                    <a:pt x="102" y="138"/>
                    <a:pt x="102" y="137"/>
                  </a:cubicBezTo>
                  <a:cubicBezTo>
                    <a:pt x="103" y="137"/>
                    <a:pt x="107" y="135"/>
                    <a:pt x="109" y="134"/>
                  </a:cubicBezTo>
                  <a:cubicBezTo>
                    <a:pt x="110" y="134"/>
                    <a:pt x="111" y="133"/>
                    <a:pt x="111" y="133"/>
                  </a:cubicBezTo>
                  <a:cubicBezTo>
                    <a:pt x="111" y="133"/>
                    <a:pt x="112" y="133"/>
                    <a:pt x="112" y="132"/>
                  </a:cubicBezTo>
                  <a:cubicBezTo>
                    <a:pt x="112" y="131"/>
                    <a:pt x="112" y="129"/>
                    <a:pt x="114" y="129"/>
                  </a:cubicBezTo>
                  <a:cubicBezTo>
                    <a:pt x="116" y="130"/>
                    <a:pt x="116" y="130"/>
                    <a:pt x="116" y="130"/>
                  </a:cubicBezTo>
                  <a:cubicBezTo>
                    <a:pt x="116" y="130"/>
                    <a:pt x="117" y="130"/>
                    <a:pt x="117" y="129"/>
                  </a:cubicBezTo>
                  <a:cubicBezTo>
                    <a:pt x="116" y="129"/>
                    <a:pt x="117" y="127"/>
                    <a:pt x="117" y="126"/>
                  </a:cubicBezTo>
                  <a:cubicBezTo>
                    <a:pt x="118" y="126"/>
                    <a:pt x="118" y="125"/>
                    <a:pt x="118" y="125"/>
                  </a:cubicBezTo>
                  <a:cubicBezTo>
                    <a:pt x="116" y="124"/>
                    <a:pt x="114" y="122"/>
                    <a:pt x="114" y="122"/>
                  </a:cubicBezTo>
                  <a:cubicBezTo>
                    <a:pt x="113" y="121"/>
                    <a:pt x="113" y="121"/>
                    <a:pt x="112" y="121"/>
                  </a:cubicBezTo>
                  <a:cubicBezTo>
                    <a:pt x="112" y="121"/>
                    <a:pt x="111" y="121"/>
                    <a:pt x="111" y="121"/>
                  </a:cubicBezTo>
                  <a:cubicBezTo>
                    <a:pt x="111" y="121"/>
                    <a:pt x="109" y="119"/>
                    <a:pt x="109" y="118"/>
                  </a:cubicBezTo>
                  <a:cubicBezTo>
                    <a:pt x="108" y="118"/>
                    <a:pt x="105" y="115"/>
                    <a:pt x="104" y="115"/>
                  </a:cubicBezTo>
                  <a:cubicBezTo>
                    <a:pt x="104" y="115"/>
                    <a:pt x="101" y="112"/>
                    <a:pt x="100" y="112"/>
                  </a:cubicBezTo>
                  <a:cubicBezTo>
                    <a:pt x="100" y="112"/>
                    <a:pt x="100" y="111"/>
                    <a:pt x="100" y="111"/>
                  </a:cubicBezTo>
                  <a:cubicBezTo>
                    <a:pt x="99" y="110"/>
                    <a:pt x="97" y="107"/>
                    <a:pt x="97" y="107"/>
                  </a:cubicBezTo>
                  <a:cubicBezTo>
                    <a:pt x="97" y="107"/>
                    <a:pt x="97" y="106"/>
                    <a:pt x="97" y="106"/>
                  </a:cubicBezTo>
                  <a:cubicBezTo>
                    <a:pt x="97" y="106"/>
                    <a:pt x="99" y="104"/>
                    <a:pt x="99" y="103"/>
                  </a:cubicBezTo>
                  <a:cubicBezTo>
                    <a:pt x="98" y="102"/>
                    <a:pt x="96" y="101"/>
                    <a:pt x="95" y="101"/>
                  </a:cubicBezTo>
                  <a:cubicBezTo>
                    <a:pt x="94" y="101"/>
                    <a:pt x="94" y="100"/>
                    <a:pt x="94" y="100"/>
                  </a:cubicBezTo>
                  <a:cubicBezTo>
                    <a:pt x="94" y="100"/>
                    <a:pt x="94" y="99"/>
                    <a:pt x="93" y="97"/>
                  </a:cubicBezTo>
                  <a:cubicBezTo>
                    <a:pt x="92" y="95"/>
                    <a:pt x="93" y="97"/>
                    <a:pt x="94" y="98"/>
                  </a:cubicBezTo>
                  <a:cubicBezTo>
                    <a:pt x="95" y="99"/>
                    <a:pt x="96" y="97"/>
                    <a:pt x="96" y="97"/>
                  </a:cubicBezTo>
                  <a:cubicBezTo>
                    <a:pt x="97" y="96"/>
                    <a:pt x="97" y="95"/>
                    <a:pt x="98" y="95"/>
                  </a:cubicBezTo>
                  <a:cubicBezTo>
                    <a:pt x="98" y="95"/>
                    <a:pt x="100" y="94"/>
                    <a:pt x="100" y="94"/>
                  </a:cubicBezTo>
                  <a:cubicBezTo>
                    <a:pt x="101" y="93"/>
                    <a:pt x="104" y="94"/>
                    <a:pt x="104" y="94"/>
                  </a:cubicBezTo>
                  <a:cubicBezTo>
                    <a:pt x="105" y="94"/>
                    <a:pt x="105" y="93"/>
                    <a:pt x="106" y="93"/>
                  </a:cubicBezTo>
                  <a:cubicBezTo>
                    <a:pt x="106" y="93"/>
                    <a:pt x="109" y="92"/>
                    <a:pt x="109" y="91"/>
                  </a:cubicBezTo>
                  <a:cubicBezTo>
                    <a:pt x="109" y="91"/>
                    <a:pt x="113" y="89"/>
                    <a:pt x="113" y="88"/>
                  </a:cubicBezTo>
                  <a:cubicBezTo>
                    <a:pt x="114" y="88"/>
                    <a:pt x="115" y="88"/>
                    <a:pt x="115" y="88"/>
                  </a:cubicBezTo>
                  <a:cubicBezTo>
                    <a:pt x="116" y="87"/>
                    <a:pt x="118" y="87"/>
                    <a:pt x="119" y="87"/>
                  </a:cubicBezTo>
                  <a:cubicBezTo>
                    <a:pt x="119" y="86"/>
                    <a:pt x="124" y="85"/>
                    <a:pt x="125" y="85"/>
                  </a:cubicBezTo>
                  <a:cubicBezTo>
                    <a:pt x="126" y="85"/>
                    <a:pt x="125" y="84"/>
                    <a:pt x="125" y="84"/>
                  </a:cubicBezTo>
                  <a:cubicBezTo>
                    <a:pt x="125" y="84"/>
                    <a:pt x="125" y="83"/>
                    <a:pt x="125" y="82"/>
                  </a:cubicBezTo>
                  <a:cubicBezTo>
                    <a:pt x="125" y="81"/>
                    <a:pt x="125" y="81"/>
                    <a:pt x="125" y="81"/>
                  </a:cubicBezTo>
                  <a:cubicBezTo>
                    <a:pt x="125" y="81"/>
                    <a:pt x="127" y="82"/>
                    <a:pt x="127" y="82"/>
                  </a:cubicBezTo>
                  <a:cubicBezTo>
                    <a:pt x="128" y="82"/>
                    <a:pt x="128" y="82"/>
                    <a:pt x="129" y="82"/>
                  </a:cubicBezTo>
                  <a:cubicBezTo>
                    <a:pt x="129" y="83"/>
                    <a:pt x="131" y="84"/>
                    <a:pt x="132" y="84"/>
                  </a:cubicBezTo>
                  <a:cubicBezTo>
                    <a:pt x="132" y="85"/>
                    <a:pt x="133" y="85"/>
                    <a:pt x="133" y="85"/>
                  </a:cubicBezTo>
                  <a:cubicBezTo>
                    <a:pt x="133" y="84"/>
                    <a:pt x="134" y="83"/>
                    <a:pt x="134" y="83"/>
                  </a:cubicBezTo>
                  <a:cubicBezTo>
                    <a:pt x="134" y="82"/>
                    <a:pt x="135" y="77"/>
                    <a:pt x="136" y="77"/>
                  </a:cubicBezTo>
                  <a:cubicBezTo>
                    <a:pt x="136" y="76"/>
                    <a:pt x="135" y="75"/>
                    <a:pt x="135" y="75"/>
                  </a:cubicBezTo>
                  <a:cubicBezTo>
                    <a:pt x="135" y="75"/>
                    <a:pt x="134" y="74"/>
                    <a:pt x="134" y="74"/>
                  </a:cubicBezTo>
                  <a:cubicBezTo>
                    <a:pt x="134" y="74"/>
                    <a:pt x="132" y="72"/>
                    <a:pt x="132" y="72"/>
                  </a:cubicBezTo>
                  <a:cubicBezTo>
                    <a:pt x="131" y="72"/>
                    <a:pt x="132" y="71"/>
                    <a:pt x="132" y="71"/>
                  </a:cubicBezTo>
                  <a:cubicBezTo>
                    <a:pt x="132" y="70"/>
                    <a:pt x="131" y="70"/>
                    <a:pt x="131" y="70"/>
                  </a:cubicBezTo>
                  <a:cubicBezTo>
                    <a:pt x="131" y="70"/>
                    <a:pt x="130" y="68"/>
                    <a:pt x="130" y="67"/>
                  </a:cubicBezTo>
                  <a:cubicBezTo>
                    <a:pt x="129" y="66"/>
                    <a:pt x="130" y="65"/>
                    <a:pt x="130" y="65"/>
                  </a:cubicBezTo>
                  <a:cubicBezTo>
                    <a:pt x="130" y="65"/>
                    <a:pt x="131" y="63"/>
                    <a:pt x="131" y="63"/>
                  </a:cubicBezTo>
                  <a:cubicBezTo>
                    <a:pt x="131" y="63"/>
                    <a:pt x="131" y="62"/>
                    <a:pt x="131" y="62"/>
                  </a:cubicBezTo>
                  <a:cubicBezTo>
                    <a:pt x="131" y="62"/>
                    <a:pt x="131" y="59"/>
                    <a:pt x="131" y="58"/>
                  </a:cubicBezTo>
                  <a:cubicBezTo>
                    <a:pt x="131" y="57"/>
                    <a:pt x="130" y="57"/>
                    <a:pt x="130" y="57"/>
                  </a:cubicBezTo>
                  <a:cubicBezTo>
                    <a:pt x="130" y="57"/>
                    <a:pt x="130" y="57"/>
                    <a:pt x="130" y="57"/>
                  </a:cubicBezTo>
                  <a:cubicBezTo>
                    <a:pt x="130" y="57"/>
                    <a:pt x="129" y="56"/>
                    <a:pt x="129" y="55"/>
                  </a:cubicBezTo>
                  <a:cubicBezTo>
                    <a:pt x="128" y="55"/>
                    <a:pt x="129" y="54"/>
                    <a:pt x="129" y="54"/>
                  </a:cubicBezTo>
                  <a:cubicBezTo>
                    <a:pt x="129" y="54"/>
                    <a:pt x="129" y="53"/>
                    <a:pt x="130" y="52"/>
                  </a:cubicBezTo>
                  <a:cubicBezTo>
                    <a:pt x="130" y="51"/>
                    <a:pt x="128" y="50"/>
                    <a:pt x="128" y="49"/>
                  </a:cubicBezTo>
                  <a:cubicBezTo>
                    <a:pt x="127" y="49"/>
                    <a:pt x="127" y="48"/>
                    <a:pt x="127" y="48"/>
                  </a:cubicBezTo>
                  <a:cubicBezTo>
                    <a:pt x="127" y="48"/>
                    <a:pt x="124" y="45"/>
                    <a:pt x="123" y="45"/>
                  </a:cubicBezTo>
                  <a:cubicBezTo>
                    <a:pt x="123" y="44"/>
                    <a:pt x="123" y="44"/>
                    <a:pt x="123" y="43"/>
                  </a:cubicBezTo>
                  <a:cubicBezTo>
                    <a:pt x="123" y="43"/>
                    <a:pt x="124" y="42"/>
                    <a:pt x="124" y="42"/>
                  </a:cubicBezTo>
                  <a:cubicBezTo>
                    <a:pt x="125" y="42"/>
                    <a:pt x="125" y="42"/>
                    <a:pt x="126" y="41"/>
                  </a:cubicBezTo>
                  <a:cubicBezTo>
                    <a:pt x="126" y="41"/>
                    <a:pt x="126" y="40"/>
                    <a:pt x="126" y="40"/>
                  </a:cubicBezTo>
                  <a:cubicBezTo>
                    <a:pt x="126" y="40"/>
                    <a:pt x="127" y="36"/>
                    <a:pt x="127" y="36"/>
                  </a:cubicBezTo>
                  <a:cubicBezTo>
                    <a:pt x="127" y="35"/>
                    <a:pt x="126" y="34"/>
                    <a:pt x="126" y="33"/>
                  </a:cubicBezTo>
                  <a:cubicBezTo>
                    <a:pt x="126" y="33"/>
                    <a:pt x="125" y="30"/>
                    <a:pt x="125" y="28"/>
                  </a:cubicBezTo>
                  <a:cubicBezTo>
                    <a:pt x="124" y="28"/>
                    <a:pt x="124" y="28"/>
                    <a:pt x="124" y="28"/>
                  </a:cubicBezTo>
                  <a:cubicBezTo>
                    <a:pt x="123" y="28"/>
                    <a:pt x="121" y="27"/>
                    <a:pt x="121" y="27"/>
                  </a:cubicBezTo>
                  <a:cubicBezTo>
                    <a:pt x="120" y="26"/>
                    <a:pt x="118" y="26"/>
                    <a:pt x="118" y="25"/>
                  </a:cubicBezTo>
                  <a:cubicBezTo>
                    <a:pt x="118" y="23"/>
                    <a:pt x="117" y="22"/>
                    <a:pt x="117" y="21"/>
                  </a:cubicBezTo>
                  <a:cubicBezTo>
                    <a:pt x="117" y="20"/>
                    <a:pt x="116" y="19"/>
                    <a:pt x="115" y="19"/>
                  </a:cubicBezTo>
                  <a:cubicBezTo>
                    <a:pt x="114" y="19"/>
                    <a:pt x="111" y="20"/>
                    <a:pt x="107" y="15"/>
                  </a:cubicBezTo>
                  <a:cubicBezTo>
                    <a:pt x="107" y="15"/>
                    <a:pt x="107" y="13"/>
                    <a:pt x="105" y="14"/>
                  </a:cubicBezTo>
                  <a:cubicBezTo>
                    <a:pt x="102" y="16"/>
                    <a:pt x="95" y="15"/>
                    <a:pt x="98" y="14"/>
                  </a:cubicBezTo>
                  <a:cubicBezTo>
                    <a:pt x="101" y="14"/>
                    <a:pt x="106" y="13"/>
                    <a:pt x="102" y="13"/>
                  </a:cubicBezTo>
                  <a:cubicBezTo>
                    <a:pt x="99" y="12"/>
                    <a:pt x="98" y="13"/>
                    <a:pt x="96" y="15"/>
                  </a:cubicBezTo>
                  <a:cubicBezTo>
                    <a:pt x="95" y="18"/>
                    <a:pt x="93" y="21"/>
                    <a:pt x="92" y="20"/>
                  </a:cubicBezTo>
                  <a:cubicBezTo>
                    <a:pt x="91" y="19"/>
                    <a:pt x="90" y="19"/>
                    <a:pt x="89" y="19"/>
                  </a:cubicBezTo>
                  <a:cubicBezTo>
                    <a:pt x="88" y="20"/>
                    <a:pt x="81" y="24"/>
                    <a:pt x="78" y="23"/>
                  </a:cubicBezTo>
                  <a:cubicBezTo>
                    <a:pt x="75" y="23"/>
                    <a:pt x="72" y="23"/>
                    <a:pt x="74" y="20"/>
                  </a:cubicBezTo>
                  <a:cubicBezTo>
                    <a:pt x="77" y="18"/>
                    <a:pt x="79" y="14"/>
                    <a:pt x="77" y="14"/>
                  </a:cubicBezTo>
                  <a:cubicBezTo>
                    <a:pt x="74" y="15"/>
                    <a:pt x="74" y="15"/>
                    <a:pt x="73" y="15"/>
                  </a:cubicBezTo>
                  <a:cubicBezTo>
                    <a:pt x="71" y="16"/>
                    <a:pt x="69" y="15"/>
                    <a:pt x="68" y="14"/>
                  </a:cubicBezTo>
                  <a:cubicBezTo>
                    <a:pt x="67" y="14"/>
                    <a:pt x="66" y="13"/>
                    <a:pt x="65" y="14"/>
                  </a:cubicBezTo>
                  <a:cubicBezTo>
                    <a:pt x="64" y="15"/>
                    <a:pt x="64" y="14"/>
                    <a:pt x="64" y="13"/>
                  </a:cubicBezTo>
                  <a:cubicBezTo>
                    <a:pt x="64" y="12"/>
                    <a:pt x="64" y="13"/>
                    <a:pt x="63" y="13"/>
                  </a:cubicBezTo>
                  <a:cubicBezTo>
                    <a:pt x="61" y="13"/>
                    <a:pt x="59" y="13"/>
                    <a:pt x="61" y="12"/>
                  </a:cubicBezTo>
                  <a:cubicBezTo>
                    <a:pt x="62" y="11"/>
                    <a:pt x="62" y="9"/>
                    <a:pt x="61" y="7"/>
                  </a:cubicBezTo>
                  <a:cubicBezTo>
                    <a:pt x="59" y="5"/>
                    <a:pt x="55" y="5"/>
                    <a:pt x="54" y="5"/>
                  </a:cubicBezTo>
                  <a:cubicBezTo>
                    <a:pt x="54" y="5"/>
                    <a:pt x="54" y="5"/>
                    <a:pt x="54" y="5"/>
                  </a:cubicBezTo>
                  <a:cubicBezTo>
                    <a:pt x="53" y="5"/>
                    <a:pt x="52" y="5"/>
                    <a:pt x="52" y="5"/>
                  </a:cubicBezTo>
                  <a:cubicBezTo>
                    <a:pt x="52" y="5"/>
                    <a:pt x="51" y="5"/>
                    <a:pt x="51" y="5"/>
                  </a:cubicBezTo>
                  <a:cubicBezTo>
                    <a:pt x="50" y="5"/>
                    <a:pt x="44" y="4"/>
                    <a:pt x="43" y="4"/>
                  </a:cubicBezTo>
                  <a:cubicBezTo>
                    <a:pt x="43" y="4"/>
                    <a:pt x="42" y="4"/>
                    <a:pt x="42" y="4"/>
                  </a:cubicBezTo>
                  <a:cubicBezTo>
                    <a:pt x="42" y="4"/>
                    <a:pt x="42" y="4"/>
                    <a:pt x="41" y="4"/>
                  </a:cubicBezTo>
                  <a:cubicBezTo>
                    <a:pt x="41" y="4"/>
                    <a:pt x="37" y="5"/>
                    <a:pt x="38" y="3"/>
                  </a:cubicBezTo>
                  <a:cubicBezTo>
                    <a:pt x="38" y="1"/>
                    <a:pt x="38" y="0"/>
                    <a:pt x="37" y="1"/>
                  </a:cubicBezTo>
                  <a:cubicBezTo>
                    <a:pt x="36" y="2"/>
                    <a:pt x="35" y="7"/>
                    <a:pt x="36" y="6"/>
                  </a:cubicBezTo>
                  <a:cubicBezTo>
                    <a:pt x="37" y="4"/>
                    <a:pt x="36" y="5"/>
                    <a:pt x="38" y="5"/>
                  </a:cubicBezTo>
                  <a:cubicBezTo>
                    <a:pt x="39" y="5"/>
                    <a:pt x="40" y="4"/>
                    <a:pt x="40" y="4"/>
                  </a:cubicBezTo>
                  <a:cubicBezTo>
                    <a:pt x="41" y="4"/>
                    <a:pt x="41" y="5"/>
                    <a:pt x="42" y="5"/>
                  </a:cubicBezTo>
                  <a:cubicBezTo>
                    <a:pt x="43" y="6"/>
                    <a:pt x="44" y="7"/>
                    <a:pt x="44" y="9"/>
                  </a:cubicBezTo>
                  <a:cubicBezTo>
                    <a:pt x="45" y="11"/>
                    <a:pt x="48" y="12"/>
                    <a:pt x="46" y="13"/>
                  </a:cubicBezTo>
                  <a:cubicBezTo>
                    <a:pt x="44" y="14"/>
                    <a:pt x="43" y="13"/>
                    <a:pt x="42" y="14"/>
                  </a:cubicBezTo>
                  <a:cubicBezTo>
                    <a:pt x="42" y="14"/>
                    <a:pt x="40" y="14"/>
                    <a:pt x="41" y="15"/>
                  </a:cubicBezTo>
                  <a:cubicBezTo>
                    <a:pt x="41" y="16"/>
                    <a:pt x="42" y="16"/>
                    <a:pt x="43" y="16"/>
                  </a:cubicBezTo>
                  <a:cubicBezTo>
                    <a:pt x="45" y="16"/>
                    <a:pt x="46" y="16"/>
                    <a:pt x="45" y="17"/>
                  </a:cubicBezTo>
                  <a:cubicBezTo>
                    <a:pt x="43" y="18"/>
                    <a:pt x="44" y="19"/>
                    <a:pt x="44" y="19"/>
                  </a:cubicBezTo>
                  <a:cubicBezTo>
                    <a:pt x="45" y="20"/>
                    <a:pt x="45" y="21"/>
                    <a:pt x="44" y="21"/>
                  </a:cubicBezTo>
                  <a:cubicBezTo>
                    <a:pt x="44" y="21"/>
                    <a:pt x="44" y="21"/>
                    <a:pt x="45" y="21"/>
                  </a:cubicBezTo>
                  <a:cubicBezTo>
                    <a:pt x="45" y="22"/>
                    <a:pt x="50" y="24"/>
                    <a:pt x="51" y="26"/>
                  </a:cubicBezTo>
                  <a:cubicBezTo>
                    <a:pt x="51" y="26"/>
                    <a:pt x="52" y="27"/>
                    <a:pt x="50" y="25"/>
                  </a:cubicBezTo>
                  <a:cubicBezTo>
                    <a:pt x="50" y="25"/>
                    <a:pt x="49" y="25"/>
                    <a:pt x="48" y="25"/>
                  </a:cubicBezTo>
                  <a:cubicBezTo>
                    <a:pt x="48" y="25"/>
                    <a:pt x="45" y="25"/>
                    <a:pt x="44" y="25"/>
                  </a:cubicBezTo>
                  <a:cubicBezTo>
                    <a:pt x="42" y="24"/>
                    <a:pt x="40" y="25"/>
                    <a:pt x="40" y="26"/>
                  </a:cubicBezTo>
                  <a:cubicBezTo>
                    <a:pt x="40" y="27"/>
                    <a:pt x="39" y="29"/>
                    <a:pt x="40" y="30"/>
                  </a:cubicBezTo>
                  <a:cubicBezTo>
                    <a:pt x="40" y="31"/>
                    <a:pt x="40" y="33"/>
                    <a:pt x="40" y="33"/>
                  </a:cubicBezTo>
                  <a:cubicBezTo>
                    <a:pt x="40" y="34"/>
                    <a:pt x="39" y="34"/>
                    <a:pt x="39" y="32"/>
                  </a:cubicBezTo>
                  <a:cubicBezTo>
                    <a:pt x="40" y="31"/>
                    <a:pt x="38" y="31"/>
                    <a:pt x="37" y="30"/>
                  </a:cubicBezTo>
                  <a:cubicBezTo>
                    <a:pt x="36" y="30"/>
                    <a:pt x="35" y="30"/>
                    <a:pt x="36" y="31"/>
                  </a:cubicBezTo>
                  <a:cubicBezTo>
                    <a:pt x="36" y="32"/>
                    <a:pt x="37" y="32"/>
                    <a:pt x="36" y="33"/>
                  </a:cubicBezTo>
                  <a:cubicBezTo>
                    <a:pt x="35" y="34"/>
                    <a:pt x="32" y="34"/>
                    <a:pt x="33" y="32"/>
                  </a:cubicBezTo>
                  <a:cubicBezTo>
                    <a:pt x="35" y="31"/>
                    <a:pt x="33" y="30"/>
                    <a:pt x="32" y="29"/>
                  </a:cubicBezTo>
                  <a:cubicBezTo>
                    <a:pt x="30" y="28"/>
                    <a:pt x="28" y="28"/>
                    <a:pt x="26" y="28"/>
                  </a:cubicBezTo>
                  <a:cubicBezTo>
                    <a:pt x="24" y="29"/>
                    <a:pt x="19" y="29"/>
                    <a:pt x="18" y="32"/>
                  </a:cubicBezTo>
                  <a:cubicBezTo>
                    <a:pt x="17" y="34"/>
                    <a:pt x="17" y="36"/>
                    <a:pt x="19" y="36"/>
                  </a:cubicBezTo>
                  <a:cubicBezTo>
                    <a:pt x="22" y="36"/>
                    <a:pt x="20" y="37"/>
                    <a:pt x="20" y="37"/>
                  </a:cubicBezTo>
                  <a:cubicBezTo>
                    <a:pt x="20" y="38"/>
                    <a:pt x="20" y="40"/>
                    <a:pt x="20" y="38"/>
                  </a:cubicBezTo>
                  <a:cubicBezTo>
                    <a:pt x="20" y="38"/>
                    <a:pt x="20" y="38"/>
                    <a:pt x="20" y="37"/>
                  </a:cubicBezTo>
                  <a:cubicBezTo>
                    <a:pt x="20" y="39"/>
                    <a:pt x="20" y="40"/>
                    <a:pt x="20" y="40"/>
                  </a:cubicBezTo>
                  <a:cubicBezTo>
                    <a:pt x="20" y="41"/>
                    <a:pt x="20" y="42"/>
                    <a:pt x="19" y="42"/>
                  </a:cubicBezTo>
                  <a:cubicBezTo>
                    <a:pt x="19" y="42"/>
                    <a:pt x="18" y="45"/>
                    <a:pt x="18" y="45"/>
                  </a:cubicBezTo>
                  <a:cubicBezTo>
                    <a:pt x="18" y="46"/>
                    <a:pt x="18" y="48"/>
                    <a:pt x="17" y="49"/>
                  </a:cubicBezTo>
                  <a:cubicBezTo>
                    <a:pt x="17" y="49"/>
                    <a:pt x="17" y="49"/>
                    <a:pt x="17" y="49"/>
                  </a:cubicBezTo>
                  <a:cubicBezTo>
                    <a:pt x="16" y="49"/>
                    <a:pt x="16" y="50"/>
                    <a:pt x="15" y="50"/>
                  </a:cubicBezTo>
                  <a:cubicBezTo>
                    <a:pt x="15" y="49"/>
                    <a:pt x="14" y="50"/>
                    <a:pt x="13" y="50"/>
                  </a:cubicBezTo>
                  <a:cubicBezTo>
                    <a:pt x="12" y="50"/>
                    <a:pt x="13" y="50"/>
                    <a:pt x="13" y="51"/>
                  </a:cubicBezTo>
                  <a:cubicBezTo>
                    <a:pt x="13" y="51"/>
                    <a:pt x="13" y="51"/>
                    <a:pt x="13" y="52"/>
                  </a:cubicBezTo>
                  <a:cubicBezTo>
                    <a:pt x="12" y="53"/>
                    <a:pt x="13" y="53"/>
                    <a:pt x="13" y="53"/>
                  </a:cubicBezTo>
                  <a:cubicBezTo>
                    <a:pt x="13" y="53"/>
                    <a:pt x="15" y="54"/>
                    <a:pt x="16" y="54"/>
                  </a:cubicBezTo>
                  <a:cubicBezTo>
                    <a:pt x="16" y="54"/>
                    <a:pt x="17" y="54"/>
                    <a:pt x="17" y="55"/>
                  </a:cubicBezTo>
                  <a:cubicBezTo>
                    <a:pt x="18" y="55"/>
                    <a:pt x="17" y="57"/>
                    <a:pt x="17" y="57"/>
                  </a:cubicBezTo>
                  <a:cubicBezTo>
                    <a:pt x="17" y="57"/>
                    <a:pt x="17" y="58"/>
                    <a:pt x="17" y="58"/>
                  </a:cubicBezTo>
                  <a:cubicBezTo>
                    <a:pt x="16" y="58"/>
                    <a:pt x="16" y="59"/>
                    <a:pt x="15" y="59"/>
                  </a:cubicBezTo>
                  <a:cubicBezTo>
                    <a:pt x="15" y="59"/>
                    <a:pt x="14" y="60"/>
                    <a:pt x="13" y="60"/>
                  </a:cubicBezTo>
                  <a:cubicBezTo>
                    <a:pt x="13" y="60"/>
                    <a:pt x="12" y="61"/>
                    <a:pt x="12" y="61"/>
                  </a:cubicBezTo>
                  <a:cubicBezTo>
                    <a:pt x="12" y="62"/>
                    <a:pt x="13" y="62"/>
                    <a:pt x="14" y="62"/>
                  </a:cubicBezTo>
                  <a:cubicBezTo>
                    <a:pt x="14" y="63"/>
                    <a:pt x="14" y="64"/>
                    <a:pt x="13" y="64"/>
                  </a:cubicBezTo>
                  <a:cubicBezTo>
                    <a:pt x="13" y="64"/>
                    <a:pt x="12" y="64"/>
                    <a:pt x="12" y="64"/>
                  </a:cubicBezTo>
                  <a:cubicBezTo>
                    <a:pt x="11" y="64"/>
                    <a:pt x="10" y="65"/>
                    <a:pt x="9" y="65"/>
                  </a:cubicBezTo>
                  <a:cubicBezTo>
                    <a:pt x="9" y="65"/>
                    <a:pt x="8" y="65"/>
                    <a:pt x="7" y="65"/>
                  </a:cubicBezTo>
                  <a:cubicBezTo>
                    <a:pt x="7" y="65"/>
                    <a:pt x="5" y="65"/>
                    <a:pt x="4" y="64"/>
                  </a:cubicBezTo>
                  <a:cubicBezTo>
                    <a:pt x="4" y="64"/>
                    <a:pt x="3" y="65"/>
                    <a:pt x="3" y="65"/>
                  </a:cubicBezTo>
                  <a:cubicBezTo>
                    <a:pt x="3" y="65"/>
                    <a:pt x="2" y="65"/>
                    <a:pt x="2" y="66"/>
                  </a:cubicBezTo>
                  <a:cubicBezTo>
                    <a:pt x="1" y="66"/>
                    <a:pt x="1" y="66"/>
                    <a:pt x="1" y="67"/>
                  </a:cubicBezTo>
                  <a:cubicBezTo>
                    <a:pt x="1" y="67"/>
                    <a:pt x="1" y="68"/>
                    <a:pt x="1" y="68"/>
                  </a:cubicBezTo>
                  <a:cubicBezTo>
                    <a:pt x="1" y="68"/>
                    <a:pt x="4" y="72"/>
                    <a:pt x="5" y="72"/>
                  </a:cubicBezTo>
                  <a:cubicBezTo>
                    <a:pt x="5" y="72"/>
                    <a:pt x="5" y="74"/>
                    <a:pt x="5" y="75"/>
                  </a:cubicBezTo>
                  <a:cubicBezTo>
                    <a:pt x="5" y="75"/>
                    <a:pt x="5" y="75"/>
                    <a:pt x="4" y="76"/>
                  </a:cubicBezTo>
                  <a:cubicBezTo>
                    <a:pt x="4" y="76"/>
                    <a:pt x="3" y="77"/>
                    <a:pt x="3" y="77"/>
                  </a:cubicBezTo>
                  <a:cubicBezTo>
                    <a:pt x="3" y="77"/>
                    <a:pt x="3" y="78"/>
                    <a:pt x="3" y="78"/>
                  </a:cubicBezTo>
                  <a:cubicBezTo>
                    <a:pt x="3" y="79"/>
                    <a:pt x="3" y="79"/>
                    <a:pt x="4" y="79"/>
                  </a:cubicBezTo>
                  <a:cubicBezTo>
                    <a:pt x="5" y="79"/>
                    <a:pt x="3" y="79"/>
                    <a:pt x="3" y="80"/>
                  </a:cubicBezTo>
                  <a:cubicBezTo>
                    <a:pt x="3" y="80"/>
                    <a:pt x="2" y="80"/>
                    <a:pt x="2" y="80"/>
                  </a:cubicBezTo>
                  <a:cubicBezTo>
                    <a:pt x="1" y="80"/>
                    <a:pt x="0" y="81"/>
                    <a:pt x="0" y="81"/>
                  </a:cubicBezTo>
                  <a:cubicBezTo>
                    <a:pt x="0" y="81"/>
                    <a:pt x="0" y="82"/>
                    <a:pt x="0" y="82"/>
                  </a:cubicBezTo>
                  <a:cubicBezTo>
                    <a:pt x="0" y="83"/>
                    <a:pt x="1" y="83"/>
                    <a:pt x="1" y="83"/>
                  </a:cubicBezTo>
                  <a:cubicBezTo>
                    <a:pt x="1" y="83"/>
                    <a:pt x="1" y="83"/>
                    <a:pt x="1" y="83"/>
                  </a:cubicBezTo>
                  <a:cubicBezTo>
                    <a:pt x="2" y="83"/>
                    <a:pt x="2" y="83"/>
                    <a:pt x="2" y="84"/>
                  </a:cubicBezTo>
                  <a:cubicBezTo>
                    <a:pt x="3" y="84"/>
                    <a:pt x="3" y="84"/>
                    <a:pt x="3" y="84"/>
                  </a:cubicBezTo>
                  <a:cubicBezTo>
                    <a:pt x="3" y="84"/>
                    <a:pt x="2" y="85"/>
                    <a:pt x="2" y="85"/>
                  </a:cubicBezTo>
                  <a:cubicBezTo>
                    <a:pt x="2" y="85"/>
                    <a:pt x="2" y="85"/>
                    <a:pt x="2" y="86"/>
                  </a:cubicBezTo>
                  <a:cubicBezTo>
                    <a:pt x="1" y="86"/>
                    <a:pt x="2" y="87"/>
                    <a:pt x="2" y="87"/>
                  </a:cubicBezTo>
                  <a:cubicBezTo>
                    <a:pt x="2" y="87"/>
                    <a:pt x="2" y="87"/>
                    <a:pt x="2" y="87"/>
                  </a:cubicBezTo>
                  <a:cubicBezTo>
                    <a:pt x="2" y="87"/>
                    <a:pt x="5" y="91"/>
                    <a:pt x="6" y="91"/>
                  </a:cubicBezTo>
                  <a:cubicBezTo>
                    <a:pt x="6" y="92"/>
                    <a:pt x="7" y="94"/>
                    <a:pt x="7" y="95"/>
                  </a:cubicBezTo>
                  <a:cubicBezTo>
                    <a:pt x="8" y="95"/>
                    <a:pt x="7" y="95"/>
                    <a:pt x="7" y="96"/>
                  </a:cubicBezTo>
                  <a:cubicBezTo>
                    <a:pt x="7" y="96"/>
                    <a:pt x="5" y="98"/>
                    <a:pt x="4" y="99"/>
                  </a:cubicBezTo>
                  <a:cubicBezTo>
                    <a:pt x="4" y="99"/>
                    <a:pt x="4" y="99"/>
                    <a:pt x="4" y="9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7" name="Freeform 1128">
              <a:extLst>
                <a:ext uri="{FF2B5EF4-FFF2-40B4-BE49-F238E27FC236}">
                  <a16:creationId xmlns:a16="http://schemas.microsoft.com/office/drawing/2014/main" id="{0502803F-CF8C-4F09-BC7F-0F8D085E03DC}"/>
                </a:ext>
              </a:extLst>
            </p:cNvPr>
            <p:cNvSpPr>
              <a:spLocks/>
            </p:cNvSpPr>
            <p:nvPr/>
          </p:nvSpPr>
          <p:spPr bwMode="auto">
            <a:xfrm>
              <a:off x="3787" y="1459"/>
              <a:ext cx="8" cy="4"/>
            </a:xfrm>
            <a:custGeom>
              <a:avLst/>
              <a:gdLst>
                <a:gd name="T0" fmla="*/ 6 w 6"/>
                <a:gd name="T1" fmla="*/ 1 h 3"/>
                <a:gd name="T2" fmla="*/ 6 w 6"/>
                <a:gd name="T3" fmla="*/ 1 h 3"/>
                <a:gd name="T4" fmla="*/ 3 w 6"/>
                <a:gd name="T5" fmla="*/ 0 h 3"/>
                <a:gd name="T6" fmla="*/ 2 w 6"/>
                <a:gd name="T7" fmla="*/ 3 h 3"/>
                <a:gd name="T8" fmla="*/ 5 w 6"/>
                <a:gd name="T9" fmla="*/ 3 h 3"/>
                <a:gd name="T10" fmla="*/ 6 w 6"/>
                <a:gd name="T11" fmla="*/ 3 h 3"/>
                <a:gd name="T12" fmla="*/ 6 w 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6" y="1"/>
                  </a:moveTo>
                  <a:cubicBezTo>
                    <a:pt x="6" y="1"/>
                    <a:pt x="6" y="1"/>
                    <a:pt x="6" y="1"/>
                  </a:cubicBezTo>
                  <a:cubicBezTo>
                    <a:pt x="5" y="1"/>
                    <a:pt x="3" y="0"/>
                    <a:pt x="3" y="0"/>
                  </a:cubicBezTo>
                  <a:cubicBezTo>
                    <a:pt x="2" y="0"/>
                    <a:pt x="0" y="2"/>
                    <a:pt x="2" y="3"/>
                  </a:cubicBezTo>
                  <a:cubicBezTo>
                    <a:pt x="4" y="3"/>
                    <a:pt x="4" y="3"/>
                    <a:pt x="5" y="3"/>
                  </a:cubicBezTo>
                  <a:cubicBezTo>
                    <a:pt x="5" y="3"/>
                    <a:pt x="6" y="3"/>
                    <a:pt x="6" y="3"/>
                  </a:cubicBezTo>
                  <a:cubicBezTo>
                    <a:pt x="6" y="2"/>
                    <a:pt x="6" y="2"/>
                    <a:pt x="6"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8" name="Freeform 1129">
              <a:extLst>
                <a:ext uri="{FF2B5EF4-FFF2-40B4-BE49-F238E27FC236}">
                  <a16:creationId xmlns:a16="http://schemas.microsoft.com/office/drawing/2014/main" id="{5F7915D4-7D3C-4A23-B2CA-F11BA0AFE747}"/>
                </a:ext>
              </a:extLst>
            </p:cNvPr>
            <p:cNvSpPr>
              <a:spLocks/>
            </p:cNvSpPr>
            <p:nvPr/>
          </p:nvSpPr>
          <p:spPr bwMode="auto">
            <a:xfrm>
              <a:off x="3927" y="947"/>
              <a:ext cx="224" cy="339"/>
            </a:xfrm>
            <a:custGeom>
              <a:avLst/>
              <a:gdLst>
                <a:gd name="T0" fmla="*/ 157 w 162"/>
                <a:gd name="T1" fmla="*/ 173 h 247"/>
                <a:gd name="T2" fmla="*/ 144 w 162"/>
                <a:gd name="T3" fmla="*/ 157 h 247"/>
                <a:gd name="T4" fmla="*/ 142 w 162"/>
                <a:gd name="T5" fmla="*/ 146 h 247"/>
                <a:gd name="T6" fmla="*/ 142 w 162"/>
                <a:gd name="T7" fmla="*/ 139 h 247"/>
                <a:gd name="T8" fmla="*/ 136 w 162"/>
                <a:gd name="T9" fmla="*/ 128 h 247"/>
                <a:gd name="T10" fmla="*/ 135 w 162"/>
                <a:gd name="T11" fmla="*/ 116 h 247"/>
                <a:gd name="T12" fmla="*/ 141 w 162"/>
                <a:gd name="T13" fmla="*/ 113 h 247"/>
                <a:gd name="T14" fmla="*/ 126 w 162"/>
                <a:gd name="T15" fmla="*/ 84 h 247"/>
                <a:gd name="T16" fmla="*/ 139 w 162"/>
                <a:gd name="T17" fmla="*/ 64 h 247"/>
                <a:gd name="T18" fmla="*/ 129 w 162"/>
                <a:gd name="T19" fmla="*/ 53 h 247"/>
                <a:gd name="T20" fmla="*/ 118 w 162"/>
                <a:gd name="T21" fmla="*/ 45 h 247"/>
                <a:gd name="T22" fmla="*/ 117 w 162"/>
                <a:gd name="T23" fmla="*/ 33 h 247"/>
                <a:gd name="T24" fmla="*/ 125 w 162"/>
                <a:gd name="T25" fmla="*/ 29 h 247"/>
                <a:gd name="T26" fmla="*/ 123 w 162"/>
                <a:gd name="T27" fmla="*/ 10 h 247"/>
                <a:gd name="T28" fmla="*/ 94 w 162"/>
                <a:gd name="T29" fmla="*/ 5 h 247"/>
                <a:gd name="T30" fmla="*/ 77 w 162"/>
                <a:gd name="T31" fmla="*/ 27 h 247"/>
                <a:gd name="T32" fmla="*/ 65 w 162"/>
                <a:gd name="T33" fmla="*/ 40 h 247"/>
                <a:gd name="T34" fmla="*/ 49 w 162"/>
                <a:gd name="T35" fmla="*/ 34 h 247"/>
                <a:gd name="T36" fmla="*/ 28 w 162"/>
                <a:gd name="T37" fmla="*/ 37 h 247"/>
                <a:gd name="T38" fmla="*/ 13 w 162"/>
                <a:gd name="T39" fmla="*/ 23 h 247"/>
                <a:gd name="T40" fmla="*/ 7 w 162"/>
                <a:gd name="T41" fmla="*/ 25 h 247"/>
                <a:gd name="T42" fmla="*/ 39 w 162"/>
                <a:gd name="T43" fmla="*/ 51 h 247"/>
                <a:gd name="T44" fmla="*/ 43 w 162"/>
                <a:gd name="T45" fmla="*/ 61 h 247"/>
                <a:gd name="T46" fmla="*/ 45 w 162"/>
                <a:gd name="T47" fmla="*/ 70 h 247"/>
                <a:gd name="T48" fmla="*/ 50 w 162"/>
                <a:gd name="T49" fmla="*/ 85 h 247"/>
                <a:gd name="T50" fmla="*/ 46 w 162"/>
                <a:gd name="T51" fmla="*/ 95 h 247"/>
                <a:gd name="T52" fmla="*/ 52 w 162"/>
                <a:gd name="T53" fmla="*/ 111 h 247"/>
                <a:gd name="T54" fmla="*/ 65 w 162"/>
                <a:gd name="T55" fmla="*/ 116 h 247"/>
                <a:gd name="T56" fmla="*/ 70 w 162"/>
                <a:gd name="T57" fmla="*/ 128 h 247"/>
                <a:gd name="T58" fmla="*/ 69 w 162"/>
                <a:gd name="T59" fmla="*/ 134 h 247"/>
                <a:gd name="T60" fmla="*/ 60 w 162"/>
                <a:gd name="T61" fmla="*/ 135 h 247"/>
                <a:gd name="T62" fmla="*/ 46 w 162"/>
                <a:gd name="T63" fmla="*/ 151 h 247"/>
                <a:gd name="T64" fmla="*/ 41 w 162"/>
                <a:gd name="T65" fmla="*/ 156 h 247"/>
                <a:gd name="T66" fmla="*/ 25 w 162"/>
                <a:gd name="T67" fmla="*/ 167 h 247"/>
                <a:gd name="T68" fmla="*/ 21 w 162"/>
                <a:gd name="T69" fmla="*/ 173 h 247"/>
                <a:gd name="T70" fmla="*/ 16 w 162"/>
                <a:gd name="T71" fmla="*/ 177 h 247"/>
                <a:gd name="T72" fmla="*/ 12 w 162"/>
                <a:gd name="T73" fmla="*/ 194 h 247"/>
                <a:gd name="T74" fmla="*/ 15 w 162"/>
                <a:gd name="T75" fmla="*/ 211 h 247"/>
                <a:gd name="T76" fmla="*/ 13 w 162"/>
                <a:gd name="T77" fmla="*/ 220 h 247"/>
                <a:gd name="T78" fmla="*/ 15 w 162"/>
                <a:gd name="T79" fmla="*/ 234 h 247"/>
                <a:gd name="T80" fmla="*/ 21 w 162"/>
                <a:gd name="T81" fmla="*/ 234 h 247"/>
                <a:gd name="T82" fmla="*/ 31 w 162"/>
                <a:gd name="T83" fmla="*/ 240 h 247"/>
                <a:gd name="T84" fmla="*/ 28 w 162"/>
                <a:gd name="T85" fmla="*/ 242 h 247"/>
                <a:gd name="T86" fmla="*/ 28 w 162"/>
                <a:gd name="T87" fmla="*/ 245 h 247"/>
                <a:gd name="T88" fmla="*/ 38 w 162"/>
                <a:gd name="T89" fmla="*/ 244 h 247"/>
                <a:gd name="T90" fmla="*/ 41 w 162"/>
                <a:gd name="T91" fmla="*/ 247 h 247"/>
                <a:gd name="T92" fmla="*/ 56 w 162"/>
                <a:gd name="T93" fmla="*/ 245 h 247"/>
                <a:gd name="T94" fmla="*/ 71 w 162"/>
                <a:gd name="T95" fmla="*/ 241 h 247"/>
                <a:gd name="T96" fmla="*/ 79 w 162"/>
                <a:gd name="T97" fmla="*/ 239 h 247"/>
                <a:gd name="T98" fmla="*/ 82 w 162"/>
                <a:gd name="T99" fmla="*/ 236 h 247"/>
                <a:gd name="T100" fmla="*/ 106 w 162"/>
                <a:gd name="T101" fmla="*/ 234 h 247"/>
                <a:gd name="T102" fmla="*/ 113 w 162"/>
                <a:gd name="T103" fmla="*/ 228 h 247"/>
                <a:gd name="T104" fmla="*/ 133 w 162"/>
                <a:gd name="T105" fmla="*/ 212 h 247"/>
                <a:gd name="T106" fmla="*/ 148 w 162"/>
                <a:gd name="T107" fmla="*/ 198 h 247"/>
                <a:gd name="T108" fmla="*/ 161 w 162"/>
                <a:gd name="T109" fmla="*/ 17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247">
                  <a:moveTo>
                    <a:pt x="161" y="177"/>
                  </a:moveTo>
                  <a:cubicBezTo>
                    <a:pt x="160" y="177"/>
                    <a:pt x="159" y="174"/>
                    <a:pt x="159" y="174"/>
                  </a:cubicBezTo>
                  <a:cubicBezTo>
                    <a:pt x="158" y="173"/>
                    <a:pt x="157" y="173"/>
                    <a:pt x="157" y="173"/>
                  </a:cubicBezTo>
                  <a:cubicBezTo>
                    <a:pt x="157" y="173"/>
                    <a:pt x="141" y="162"/>
                    <a:pt x="140" y="161"/>
                  </a:cubicBezTo>
                  <a:cubicBezTo>
                    <a:pt x="140" y="160"/>
                    <a:pt x="139" y="160"/>
                    <a:pt x="140" y="160"/>
                  </a:cubicBezTo>
                  <a:cubicBezTo>
                    <a:pt x="141" y="159"/>
                    <a:pt x="143" y="158"/>
                    <a:pt x="144" y="157"/>
                  </a:cubicBezTo>
                  <a:cubicBezTo>
                    <a:pt x="144" y="157"/>
                    <a:pt x="145" y="155"/>
                    <a:pt x="147" y="155"/>
                  </a:cubicBezTo>
                  <a:cubicBezTo>
                    <a:pt x="148" y="154"/>
                    <a:pt x="148" y="153"/>
                    <a:pt x="148" y="150"/>
                  </a:cubicBezTo>
                  <a:cubicBezTo>
                    <a:pt x="147" y="147"/>
                    <a:pt x="143" y="146"/>
                    <a:pt x="142" y="146"/>
                  </a:cubicBezTo>
                  <a:cubicBezTo>
                    <a:pt x="141" y="146"/>
                    <a:pt x="140" y="141"/>
                    <a:pt x="139" y="141"/>
                  </a:cubicBezTo>
                  <a:cubicBezTo>
                    <a:pt x="139" y="140"/>
                    <a:pt x="139" y="140"/>
                    <a:pt x="139" y="140"/>
                  </a:cubicBezTo>
                  <a:cubicBezTo>
                    <a:pt x="140" y="140"/>
                    <a:pt x="140" y="140"/>
                    <a:pt x="142" y="139"/>
                  </a:cubicBezTo>
                  <a:cubicBezTo>
                    <a:pt x="143" y="139"/>
                    <a:pt x="140" y="136"/>
                    <a:pt x="139" y="135"/>
                  </a:cubicBezTo>
                  <a:cubicBezTo>
                    <a:pt x="137" y="134"/>
                    <a:pt x="135" y="135"/>
                    <a:pt x="134" y="133"/>
                  </a:cubicBezTo>
                  <a:cubicBezTo>
                    <a:pt x="133" y="131"/>
                    <a:pt x="133" y="129"/>
                    <a:pt x="136" y="128"/>
                  </a:cubicBezTo>
                  <a:cubicBezTo>
                    <a:pt x="138" y="128"/>
                    <a:pt x="136" y="126"/>
                    <a:pt x="134" y="125"/>
                  </a:cubicBezTo>
                  <a:cubicBezTo>
                    <a:pt x="132" y="124"/>
                    <a:pt x="134" y="121"/>
                    <a:pt x="135" y="120"/>
                  </a:cubicBezTo>
                  <a:cubicBezTo>
                    <a:pt x="135" y="119"/>
                    <a:pt x="136" y="117"/>
                    <a:pt x="135" y="116"/>
                  </a:cubicBezTo>
                  <a:cubicBezTo>
                    <a:pt x="135" y="115"/>
                    <a:pt x="135" y="115"/>
                    <a:pt x="136" y="115"/>
                  </a:cubicBezTo>
                  <a:cubicBezTo>
                    <a:pt x="137" y="114"/>
                    <a:pt x="139" y="114"/>
                    <a:pt x="140" y="114"/>
                  </a:cubicBezTo>
                  <a:cubicBezTo>
                    <a:pt x="141" y="114"/>
                    <a:pt x="141" y="113"/>
                    <a:pt x="141" y="113"/>
                  </a:cubicBezTo>
                  <a:cubicBezTo>
                    <a:pt x="141" y="113"/>
                    <a:pt x="135" y="99"/>
                    <a:pt x="134" y="98"/>
                  </a:cubicBezTo>
                  <a:cubicBezTo>
                    <a:pt x="133" y="96"/>
                    <a:pt x="131" y="92"/>
                    <a:pt x="130" y="90"/>
                  </a:cubicBezTo>
                  <a:cubicBezTo>
                    <a:pt x="129" y="89"/>
                    <a:pt x="127" y="87"/>
                    <a:pt x="126" y="84"/>
                  </a:cubicBezTo>
                  <a:cubicBezTo>
                    <a:pt x="125" y="82"/>
                    <a:pt x="128" y="78"/>
                    <a:pt x="130" y="77"/>
                  </a:cubicBezTo>
                  <a:cubicBezTo>
                    <a:pt x="131" y="75"/>
                    <a:pt x="138" y="65"/>
                    <a:pt x="139" y="65"/>
                  </a:cubicBezTo>
                  <a:cubicBezTo>
                    <a:pt x="139" y="64"/>
                    <a:pt x="139" y="64"/>
                    <a:pt x="139" y="64"/>
                  </a:cubicBezTo>
                  <a:cubicBezTo>
                    <a:pt x="139" y="64"/>
                    <a:pt x="136" y="62"/>
                    <a:pt x="135" y="61"/>
                  </a:cubicBezTo>
                  <a:cubicBezTo>
                    <a:pt x="134" y="60"/>
                    <a:pt x="131" y="55"/>
                    <a:pt x="130" y="55"/>
                  </a:cubicBezTo>
                  <a:cubicBezTo>
                    <a:pt x="130" y="54"/>
                    <a:pt x="129" y="53"/>
                    <a:pt x="129" y="53"/>
                  </a:cubicBezTo>
                  <a:cubicBezTo>
                    <a:pt x="128" y="53"/>
                    <a:pt x="122" y="52"/>
                    <a:pt x="121" y="51"/>
                  </a:cubicBezTo>
                  <a:cubicBezTo>
                    <a:pt x="121" y="51"/>
                    <a:pt x="120" y="50"/>
                    <a:pt x="120" y="50"/>
                  </a:cubicBezTo>
                  <a:cubicBezTo>
                    <a:pt x="120" y="49"/>
                    <a:pt x="118" y="46"/>
                    <a:pt x="118" y="45"/>
                  </a:cubicBezTo>
                  <a:cubicBezTo>
                    <a:pt x="118" y="44"/>
                    <a:pt x="117" y="44"/>
                    <a:pt x="117" y="43"/>
                  </a:cubicBezTo>
                  <a:cubicBezTo>
                    <a:pt x="118" y="41"/>
                    <a:pt x="120" y="35"/>
                    <a:pt x="120" y="34"/>
                  </a:cubicBezTo>
                  <a:cubicBezTo>
                    <a:pt x="120" y="33"/>
                    <a:pt x="119" y="34"/>
                    <a:pt x="117" y="33"/>
                  </a:cubicBezTo>
                  <a:cubicBezTo>
                    <a:pt x="116" y="33"/>
                    <a:pt x="116" y="33"/>
                    <a:pt x="117" y="32"/>
                  </a:cubicBezTo>
                  <a:cubicBezTo>
                    <a:pt x="118" y="32"/>
                    <a:pt x="123" y="30"/>
                    <a:pt x="124" y="30"/>
                  </a:cubicBezTo>
                  <a:cubicBezTo>
                    <a:pt x="124" y="30"/>
                    <a:pt x="124" y="30"/>
                    <a:pt x="125" y="29"/>
                  </a:cubicBezTo>
                  <a:cubicBezTo>
                    <a:pt x="124" y="28"/>
                    <a:pt x="124" y="26"/>
                    <a:pt x="123" y="25"/>
                  </a:cubicBezTo>
                  <a:cubicBezTo>
                    <a:pt x="123" y="24"/>
                    <a:pt x="127" y="20"/>
                    <a:pt x="127" y="20"/>
                  </a:cubicBezTo>
                  <a:cubicBezTo>
                    <a:pt x="131" y="15"/>
                    <a:pt x="125" y="11"/>
                    <a:pt x="123" y="10"/>
                  </a:cubicBezTo>
                  <a:cubicBezTo>
                    <a:pt x="120" y="10"/>
                    <a:pt x="116" y="8"/>
                    <a:pt x="111" y="4"/>
                  </a:cubicBezTo>
                  <a:cubicBezTo>
                    <a:pt x="107" y="0"/>
                    <a:pt x="103" y="2"/>
                    <a:pt x="102" y="3"/>
                  </a:cubicBezTo>
                  <a:cubicBezTo>
                    <a:pt x="101" y="3"/>
                    <a:pt x="98" y="5"/>
                    <a:pt x="94" y="5"/>
                  </a:cubicBezTo>
                  <a:cubicBezTo>
                    <a:pt x="90" y="5"/>
                    <a:pt x="86" y="7"/>
                    <a:pt x="86" y="8"/>
                  </a:cubicBezTo>
                  <a:cubicBezTo>
                    <a:pt x="85" y="8"/>
                    <a:pt x="83" y="9"/>
                    <a:pt x="83" y="9"/>
                  </a:cubicBezTo>
                  <a:cubicBezTo>
                    <a:pt x="78" y="14"/>
                    <a:pt x="77" y="22"/>
                    <a:pt x="77" y="27"/>
                  </a:cubicBezTo>
                  <a:cubicBezTo>
                    <a:pt x="76" y="32"/>
                    <a:pt x="73" y="32"/>
                    <a:pt x="73" y="32"/>
                  </a:cubicBezTo>
                  <a:cubicBezTo>
                    <a:pt x="72" y="32"/>
                    <a:pt x="71" y="33"/>
                    <a:pt x="71" y="33"/>
                  </a:cubicBezTo>
                  <a:cubicBezTo>
                    <a:pt x="71" y="33"/>
                    <a:pt x="66" y="39"/>
                    <a:pt x="65" y="40"/>
                  </a:cubicBezTo>
                  <a:cubicBezTo>
                    <a:pt x="64" y="41"/>
                    <a:pt x="63" y="40"/>
                    <a:pt x="63" y="40"/>
                  </a:cubicBezTo>
                  <a:cubicBezTo>
                    <a:pt x="63" y="40"/>
                    <a:pt x="54" y="36"/>
                    <a:pt x="53" y="36"/>
                  </a:cubicBezTo>
                  <a:cubicBezTo>
                    <a:pt x="52" y="35"/>
                    <a:pt x="49" y="35"/>
                    <a:pt x="49" y="34"/>
                  </a:cubicBezTo>
                  <a:cubicBezTo>
                    <a:pt x="48" y="34"/>
                    <a:pt x="47" y="35"/>
                    <a:pt x="47" y="36"/>
                  </a:cubicBezTo>
                  <a:cubicBezTo>
                    <a:pt x="47" y="37"/>
                    <a:pt x="46" y="37"/>
                    <a:pt x="46" y="37"/>
                  </a:cubicBezTo>
                  <a:cubicBezTo>
                    <a:pt x="46" y="37"/>
                    <a:pt x="30" y="37"/>
                    <a:pt x="28" y="37"/>
                  </a:cubicBezTo>
                  <a:cubicBezTo>
                    <a:pt x="27" y="37"/>
                    <a:pt x="26" y="36"/>
                    <a:pt x="26" y="35"/>
                  </a:cubicBezTo>
                  <a:cubicBezTo>
                    <a:pt x="26" y="34"/>
                    <a:pt x="23" y="31"/>
                    <a:pt x="22" y="29"/>
                  </a:cubicBezTo>
                  <a:cubicBezTo>
                    <a:pt x="20" y="28"/>
                    <a:pt x="13" y="23"/>
                    <a:pt x="13" y="23"/>
                  </a:cubicBezTo>
                  <a:cubicBezTo>
                    <a:pt x="12" y="23"/>
                    <a:pt x="11" y="22"/>
                    <a:pt x="11" y="22"/>
                  </a:cubicBezTo>
                  <a:cubicBezTo>
                    <a:pt x="11" y="22"/>
                    <a:pt x="9" y="22"/>
                    <a:pt x="8" y="23"/>
                  </a:cubicBezTo>
                  <a:cubicBezTo>
                    <a:pt x="7" y="23"/>
                    <a:pt x="7" y="25"/>
                    <a:pt x="7" y="25"/>
                  </a:cubicBezTo>
                  <a:cubicBezTo>
                    <a:pt x="7" y="28"/>
                    <a:pt x="4" y="28"/>
                    <a:pt x="4" y="28"/>
                  </a:cubicBezTo>
                  <a:cubicBezTo>
                    <a:pt x="4" y="28"/>
                    <a:pt x="2" y="29"/>
                    <a:pt x="0" y="29"/>
                  </a:cubicBezTo>
                  <a:cubicBezTo>
                    <a:pt x="39" y="51"/>
                    <a:pt x="39" y="51"/>
                    <a:pt x="39" y="51"/>
                  </a:cubicBezTo>
                  <a:cubicBezTo>
                    <a:pt x="39" y="51"/>
                    <a:pt x="40" y="52"/>
                    <a:pt x="41" y="53"/>
                  </a:cubicBezTo>
                  <a:cubicBezTo>
                    <a:pt x="42" y="54"/>
                    <a:pt x="46" y="57"/>
                    <a:pt x="45" y="58"/>
                  </a:cubicBezTo>
                  <a:cubicBezTo>
                    <a:pt x="44" y="59"/>
                    <a:pt x="43" y="59"/>
                    <a:pt x="43" y="61"/>
                  </a:cubicBezTo>
                  <a:cubicBezTo>
                    <a:pt x="43" y="62"/>
                    <a:pt x="44" y="66"/>
                    <a:pt x="43" y="68"/>
                  </a:cubicBezTo>
                  <a:cubicBezTo>
                    <a:pt x="41" y="70"/>
                    <a:pt x="42" y="70"/>
                    <a:pt x="43" y="70"/>
                  </a:cubicBezTo>
                  <a:cubicBezTo>
                    <a:pt x="44" y="69"/>
                    <a:pt x="45" y="69"/>
                    <a:pt x="45" y="70"/>
                  </a:cubicBezTo>
                  <a:cubicBezTo>
                    <a:pt x="46" y="71"/>
                    <a:pt x="48" y="72"/>
                    <a:pt x="47" y="74"/>
                  </a:cubicBezTo>
                  <a:cubicBezTo>
                    <a:pt x="45" y="75"/>
                    <a:pt x="44" y="77"/>
                    <a:pt x="45" y="78"/>
                  </a:cubicBezTo>
                  <a:cubicBezTo>
                    <a:pt x="46" y="79"/>
                    <a:pt x="50" y="85"/>
                    <a:pt x="50" y="85"/>
                  </a:cubicBezTo>
                  <a:cubicBezTo>
                    <a:pt x="50" y="85"/>
                    <a:pt x="50" y="86"/>
                    <a:pt x="50" y="86"/>
                  </a:cubicBezTo>
                  <a:cubicBezTo>
                    <a:pt x="49" y="87"/>
                    <a:pt x="48" y="90"/>
                    <a:pt x="48" y="91"/>
                  </a:cubicBezTo>
                  <a:cubicBezTo>
                    <a:pt x="48" y="92"/>
                    <a:pt x="47" y="95"/>
                    <a:pt x="46" y="95"/>
                  </a:cubicBezTo>
                  <a:cubicBezTo>
                    <a:pt x="46" y="96"/>
                    <a:pt x="44" y="100"/>
                    <a:pt x="48" y="102"/>
                  </a:cubicBezTo>
                  <a:cubicBezTo>
                    <a:pt x="48" y="102"/>
                    <a:pt x="49" y="102"/>
                    <a:pt x="49" y="103"/>
                  </a:cubicBezTo>
                  <a:cubicBezTo>
                    <a:pt x="49" y="103"/>
                    <a:pt x="52" y="109"/>
                    <a:pt x="52" y="111"/>
                  </a:cubicBezTo>
                  <a:cubicBezTo>
                    <a:pt x="53" y="111"/>
                    <a:pt x="53" y="111"/>
                    <a:pt x="53" y="111"/>
                  </a:cubicBezTo>
                  <a:cubicBezTo>
                    <a:pt x="56" y="111"/>
                    <a:pt x="58" y="112"/>
                    <a:pt x="59" y="113"/>
                  </a:cubicBezTo>
                  <a:cubicBezTo>
                    <a:pt x="60" y="114"/>
                    <a:pt x="64" y="115"/>
                    <a:pt x="65" y="116"/>
                  </a:cubicBezTo>
                  <a:cubicBezTo>
                    <a:pt x="66" y="116"/>
                    <a:pt x="70" y="116"/>
                    <a:pt x="70" y="119"/>
                  </a:cubicBezTo>
                  <a:cubicBezTo>
                    <a:pt x="69" y="122"/>
                    <a:pt x="70" y="124"/>
                    <a:pt x="69" y="125"/>
                  </a:cubicBezTo>
                  <a:cubicBezTo>
                    <a:pt x="68" y="126"/>
                    <a:pt x="69" y="128"/>
                    <a:pt x="70" y="128"/>
                  </a:cubicBezTo>
                  <a:cubicBezTo>
                    <a:pt x="72" y="128"/>
                    <a:pt x="73" y="132"/>
                    <a:pt x="72" y="131"/>
                  </a:cubicBezTo>
                  <a:cubicBezTo>
                    <a:pt x="70" y="130"/>
                    <a:pt x="69" y="131"/>
                    <a:pt x="70" y="132"/>
                  </a:cubicBezTo>
                  <a:cubicBezTo>
                    <a:pt x="71" y="133"/>
                    <a:pt x="70" y="134"/>
                    <a:pt x="69" y="134"/>
                  </a:cubicBezTo>
                  <a:cubicBezTo>
                    <a:pt x="69" y="134"/>
                    <a:pt x="67" y="133"/>
                    <a:pt x="67" y="133"/>
                  </a:cubicBezTo>
                  <a:cubicBezTo>
                    <a:pt x="66" y="133"/>
                    <a:pt x="65" y="133"/>
                    <a:pt x="64" y="133"/>
                  </a:cubicBezTo>
                  <a:cubicBezTo>
                    <a:pt x="63" y="134"/>
                    <a:pt x="61" y="135"/>
                    <a:pt x="60" y="135"/>
                  </a:cubicBezTo>
                  <a:cubicBezTo>
                    <a:pt x="60" y="135"/>
                    <a:pt x="58" y="136"/>
                    <a:pt x="57" y="138"/>
                  </a:cubicBezTo>
                  <a:cubicBezTo>
                    <a:pt x="56" y="141"/>
                    <a:pt x="54" y="143"/>
                    <a:pt x="53" y="144"/>
                  </a:cubicBezTo>
                  <a:cubicBezTo>
                    <a:pt x="52" y="145"/>
                    <a:pt x="47" y="149"/>
                    <a:pt x="46" y="151"/>
                  </a:cubicBezTo>
                  <a:cubicBezTo>
                    <a:pt x="46" y="152"/>
                    <a:pt x="45" y="153"/>
                    <a:pt x="44" y="153"/>
                  </a:cubicBezTo>
                  <a:cubicBezTo>
                    <a:pt x="43" y="153"/>
                    <a:pt x="42" y="152"/>
                    <a:pt x="42" y="153"/>
                  </a:cubicBezTo>
                  <a:cubicBezTo>
                    <a:pt x="42" y="155"/>
                    <a:pt x="42" y="155"/>
                    <a:pt x="41" y="156"/>
                  </a:cubicBezTo>
                  <a:cubicBezTo>
                    <a:pt x="39" y="156"/>
                    <a:pt x="37" y="158"/>
                    <a:pt x="36" y="160"/>
                  </a:cubicBezTo>
                  <a:cubicBezTo>
                    <a:pt x="35" y="161"/>
                    <a:pt x="33" y="162"/>
                    <a:pt x="31" y="163"/>
                  </a:cubicBezTo>
                  <a:cubicBezTo>
                    <a:pt x="29" y="163"/>
                    <a:pt x="23" y="166"/>
                    <a:pt x="25" y="167"/>
                  </a:cubicBezTo>
                  <a:cubicBezTo>
                    <a:pt x="26" y="169"/>
                    <a:pt x="27" y="170"/>
                    <a:pt x="25" y="171"/>
                  </a:cubicBezTo>
                  <a:cubicBezTo>
                    <a:pt x="23" y="173"/>
                    <a:pt x="23" y="172"/>
                    <a:pt x="22" y="173"/>
                  </a:cubicBezTo>
                  <a:cubicBezTo>
                    <a:pt x="22" y="173"/>
                    <a:pt x="21" y="174"/>
                    <a:pt x="21" y="173"/>
                  </a:cubicBezTo>
                  <a:cubicBezTo>
                    <a:pt x="21" y="172"/>
                    <a:pt x="20" y="171"/>
                    <a:pt x="19" y="171"/>
                  </a:cubicBezTo>
                  <a:cubicBezTo>
                    <a:pt x="18" y="172"/>
                    <a:pt x="13" y="172"/>
                    <a:pt x="14" y="174"/>
                  </a:cubicBezTo>
                  <a:cubicBezTo>
                    <a:pt x="16" y="175"/>
                    <a:pt x="17" y="176"/>
                    <a:pt x="16" y="177"/>
                  </a:cubicBezTo>
                  <a:cubicBezTo>
                    <a:pt x="14" y="177"/>
                    <a:pt x="10" y="179"/>
                    <a:pt x="9" y="183"/>
                  </a:cubicBezTo>
                  <a:cubicBezTo>
                    <a:pt x="7" y="188"/>
                    <a:pt x="8" y="191"/>
                    <a:pt x="9" y="192"/>
                  </a:cubicBezTo>
                  <a:cubicBezTo>
                    <a:pt x="11" y="194"/>
                    <a:pt x="11" y="193"/>
                    <a:pt x="12" y="194"/>
                  </a:cubicBezTo>
                  <a:cubicBezTo>
                    <a:pt x="12" y="196"/>
                    <a:pt x="12" y="198"/>
                    <a:pt x="11" y="199"/>
                  </a:cubicBezTo>
                  <a:cubicBezTo>
                    <a:pt x="11" y="200"/>
                    <a:pt x="11" y="203"/>
                    <a:pt x="13" y="206"/>
                  </a:cubicBezTo>
                  <a:cubicBezTo>
                    <a:pt x="16" y="208"/>
                    <a:pt x="16" y="211"/>
                    <a:pt x="15" y="211"/>
                  </a:cubicBezTo>
                  <a:cubicBezTo>
                    <a:pt x="14" y="210"/>
                    <a:pt x="13" y="210"/>
                    <a:pt x="13" y="211"/>
                  </a:cubicBezTo>
                  <a:cubicBezTo>
                    <a:pt x="13" y="212"/>
                    <a:pt x="13" y="214"/>
                    <a:pt x="14" y="215"/>
                  </a:cubicBezTo>
                  <a:cubicBezTo>
                    <a:pt x="14" y="216"/>
                    <a:pt x="14" y="219"/>
                    <a:pt x="13" y="220"/>
                  </a:cubicBezTo>
                  <a:cubicBezTo>
                    <a:pt x="12" y="221"/>
                    <a:pt x="10" y="221"/>
                    <a:pt x="11" y="223"/>
                  </a:cubicBezTo>
                  <a:cubicBezTo>
                    <a:pt x="12" y="225"/>
                    <a:pt x="13" y="228"/>
                    <a:pt x="12" y="230"/>
                  </a:cubicBezTo>
                  <a:cubicBezTo>
                    <a:pt x="12" y="231"/>
                    <a:pt x="14" y="235"/>
                    <a:pt x="15" y="234"/>
                  </a:cubicBezTo>
                  <a:cubicBezTo>
                    <a:pt x="16" y="234"/>
                    <a:pt x="16" y="233"/>
                    <a:pt x="16" y="233"/>
                  </a:cubicBezTo>
                  <a:cubicBezTo>
                    <a:pt x="16" y="232"/>
                    <a:pt x="16" y="231"/>
                    <a:pt x="18" y="232"/>
                  </a:cubicBezTo>
                  <a:cubicBezTo>
                    <a:pt x="19" y="233"/>
                    <a:pt x="20" y="234"/>
                    <a:pt x="21" y="234"/>
                  </a:cubicBezTo>
                  <a:cubicBezTo>
                    <a:pt x="21" y="235"/>
                    <a:pt x="24" y="236"/>
                    <a:pt x="25" y="236"/>
                  </a:cubicBezTo>
                  <a:cubicBezTo>
                    <a:pt x="26" y="237"/>
                    <a:pt x="30" y="237"/>
                    <a:pt x="30" y="238"/>
                  </a:cubicBezTo>
                  <a:cubicBezTo>
                    <a:pt x="29" y="239"/>
                    <a:pt x="29" y="241"/>
                    <a:pt x="31" y="240"/>
                  </a:cubicBezTo>
                  <a:cubicBezTo>
                    <a:pt x="33" y="240"/>
                    <a:pt x="38" y="236"/>
                    <a:pt x="36" y="239"/>
                  </a:cubicBezTo>
                  <a:cubicBezTo>
                    <a:pt x="34" y="241"/>
                    <a:pt x="33" y="241"/>
                    <a:pt x="32" y="241"/>
                  </a:cubicBezTo>
                  <a:cubicBezTo>
                    <a:pt x="32" y="241"/>
                    <a:pt x="27" y="241"/>
                    <a:pt x="28" y="242"/>
                  </a:cubicBezTo>
                  <a:cubicBezTo>
                    <a:pt x="28" y="243"/>
                    <a:pt x="28" y="243"/>
                    <a:pt x="28" y="243"/>
                  </a:cubicBezTo>
                  <a:cubicBezTo>
                    <a:pt x="27" y="244"/>
                    <a:pt x="27" y="244"/>
                    <a:pt x="27" y="245"/>
                  </a:cubicBezTo>
                  <a:cubicBezTo>
                    <a:pt x="27" y="245"/>
                    <a:pt x="27" y="246"/>
                    <a:pt x="28" y="245"/>
                  </a:cubicBezTo>
                  <a:cubicBezTo>
                    <a:pt x="30" y="245"/>
                    <a:pt x="32" y="246"/>
                    <a:pt x="33" y="244"/>
                  </a:cubicBezTo>
                  <a:cubicBezTo>
                    <a:pt x="34" y="243"/>
                    <a:pt x="34" y="242"/>
                    <a:pt x="34" y="243"/>
                  </a:cubicBezTo>
                  <a:cubicBezTo>
                    <a:pt x="35" y="243"/>
                    <a:pt x="37" y="244"/>
                    <a:pt x="38" y="244"/>
                  </a:cubicBezTo>
                  <a:cubicBezTo>
                    <a:pt x="39" y="244"/>
                    <a:pt x="39" y="245"/>
                    <a:pt x="39" y="245"/>
                  </a:cubicBezTo>
                  <a:cubicBezTo>
                    <a:pt x="38" y="246"/>
                    <a:pt x="38" y="247"/>
                    <a:pt x="39" y="247"/>
                  </a:cubicBezTo>
                  <a:cubicBezTo>
                    <a:pt x="40" y="247"/>
                    <a:pt x="41" y="247"/>
                    <a:pt x="41" y="247"/>
                  </a:cubicBezTo>
                  <a:cubicBezTo>
                    <a:pt x="42" y="247"/>
                    <a:pt x="43" y="246"/>
                    <a:pt x="44" y="246"/>
                  </a:cubicBezTo>
                  <a:cubicBezTo>
                    <a:pt x="45" y="246"/>
                    <a:pt x="53" y="245"/>
                    <a:pt x="54" y="245"/>
                  </a:cubicBezTo>
                  <a:cubicBezTo>
                    <a:pt x="54" y="245"/>
                    <a:pt x="55" y="244"/>
                    <a:pt x="56" y="245"/>
                  </a:cubicBezTo>
                  <a:cubicBezTo>
                    <a:pt x="57" y="246"/>
                    <a:pt x="59" y="246"/>
                    <a:pt x="59" y="244"/>
                  </a:cubicBezTo>
                  <a:cubicBezTo>
                    <a:pt x="59" y="243"/>
                    <a:pt x="59" y="242"/>
                    <a:pt x="60" y="242"/>
                  </a:cubicBezTo>
                  <a:cubicBezTo>
                    <a:pt x="61" y="242"/>
                    <a:pt x="70" y="241"/>
                    <a:pt x="71" y="241"/>
                  </a:cubicBezTo>
                  <a:cubicBezTo>
                    <a:pt x="72" y="240"/>
                    <a:pt x="73" y="240"/>
                    <a:pt x="74" y="239"/>
                  </a:cubicBezTo>
                  <a:cubicBezTo>
                    <a:pt x="75" y="238"/>
                    <a:pt x="75" y="237"/>
                    <a:pt x="76" y="238"/>
                  </a:cubicBezTo>
                  <a:cubicBezTo>
                    <a:pt x="77" y="239"/>
                    <a:pt x="79" y="241"/>
                    <a:pt x="79" y="239"/>
                  </a:cubicBezTo>
                  <a:cubicBezTo>
                    <a:pt x="79" y="238"/>
                    <a:pt x="79" y="238"/>
                    <a:pt x="80" y="238"/>
                  </a:cubicBezTo>
                  <a:cubicBezTo>
                    <a:pt x="81" y="238"/>
                    <a:pt x="81" y="238"/>
                    <a:pt x="81" y="237"/>
                  </a:cubicBezTo>
                  <a:cubicBezTo>
                    <a:pt x="81" y="236"/>
                    <a:pt x="80" y="235"/>
                    <a:pt x="82" y="236"/>
                  </a:cubicBezTo>
                  <a:cubicBezTo>
                    <a:pt x="84" y="236"/>
                    <a:pt x="86" y="236"/>
                    <a:pt x="87" y="235"/>
                  </a:cubicBezTo>
                  <a:cubicBezTo>
                    <a:pt x="89" y="234"/>
                    <a:pt x="96" y="234"/>
                    <a:pt x="98" y="234"/>
                  </a:cubicBezTo>
                  <a:cubicBezTo>
                    <a:pt x="101" y="235"/>
                    <a:pt x="105" y="234"/>
                    <a:pt x="106" y="234"/>
                  </a:cubicBezTo>
                  <a:cubicBezTo>
                    <a:pt x="106" y="234"/>
                    <a:pt x="106" y="234"/>
                    <a:pt x="107" y="234"/>
                  </a:cubicBezTo>
                  <a:cubicBezTo>
                    <a:pt x="107" y="233"/>
                    <a:pt x="108" y="232"/>
                    <a:pt x="108" y="232"/>
                  </a:cubicBezTo>
                  <a:cubicBezTo>
                    <a:pt x="109" y="232"/>
                    <a:pt x="112" y="229"/>
                    <a:pt x="113" y="228"/>
                  </a:cubicBezTo>
                  <a:cubicBezTo>
                    <a:pt x="114" y="227"/>
                    <a:pt x="119" y="224"/>
                    <a:pt x="120" y="223"/>
                  </a:cubicBezTo>
                  <a:cubicBezTo>
                    <a:pt x="121" y="221"/>
                    <a:pt x="125" y="219"/>
                    <a:pt x="126" y="218"/>
                  </a:cubicBezTo>
                  <a:cubicBezTo>
                    <a:pt x="127" y="218"/>
                    <a:pt x="133" y="213"/>
                    <a:pt x="133" y="212"/>
                  </a:cubicBezTo>
                  <a:cubicBezTo>
                    <a:pt x="134" y="212"/>
                    <a:pt x="136" y="210"/>
                    <a:pt x="136" y="209"/>
                  </a:cubicBezTo>
                  <a:cubicBezTo>
                    <a:pt x="137" y="208"/>
                    <a:pt x="138" y="208"/>
                    <a:pt x="139" y="207"/>
                  </a:cubicBezTo>
                  <a:cubicBezTo>
                    <a:pt x="140" y="206"/>
                    <a:pt x="144" y="201"/>
                    <a:pt x="148" y="198"/>
                  </a:cubicBezTo>
                  <a:cubicBezTo>
                    <a:pt x="152" y="194"/>
                    <a:pt x="155" y="192"/>
                    <a:pt x="157" y="190"/>
                  </a:cubicBezTo>
                  <a:cubicBezTo>
                    <a:pt x="158" y="188"/>
                    <a:pt x="161" y="183"/>
                    <a:pt x="162" y="181"/>
                  </a:cubicBezTo>
                  <a:cubicBezTo>
                    <a:pt x="162" y="179"/>
                    <a:pt x="161" y="178"/>
                    <a:pt x="161" y="17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9" name="Freeform 1130">
              <a:extLst>
                <a:ext uri="{FF2B5EF4-FFF2-40B4-BE49-F238E27FC236}">
                  <a16:creationId xmlns:a16="http://schemas.microsoft.com/office/drawing/2014/main" id="{6AD74237-330F-439C-9FD9-F23371513B13}"/>
                </a:ext>
              </a:extLst>
            </p:cNvPr>
            <p:cNvSpPr>
              <a:spLocks/>
            </p:cNvSpPr>
            <p:nvPr/>
          </p:nvSpPr>
          <p:spPr bwMode="auto">
            <a:xfrm>
              <a:off x="3578" y="1521"/>
              <a:ext cx="10" cy="3"/>
            </a:xfrm>
            <a:custGeom>
              <a:avLst/>
              <a:gdLst>
                <a:gd name="T0" fmla="*/ 3 w 7"/>
                <a:gd name="T1" fmla="*/ 2 h 2"/>
                <a:gd name="T2" fmla="*/ 5 w 7"/>
                <a:gd name="T3" fmla="*/ 2 h 2"/>
                <a:gd name="T4" fmla="*/ 4 w 7"/>
                <a:gd name="T5" fmla="*/ 1 h 2"/>
                <a:gd name="T6" fmla="*/ 2 w 7"/>
                <a:gd name="T7" fmla="*/ 1 h 2"/>
                <a:gd name="T8" fmla="*/ 1 w 7"/>
                <a:gd name="T9" fmla="*/ 2 h 2"/>
                <a:gd name="T10" fmla="*/ 3 w 7"/>
                <a:gd name="T11" fmla="*/ 2 h 2"/>
              </a:gdLst>
              <a:ahLst/>
              <a:cxnLst>
                <a:cxn ang="0">
                  <a:pos x="T0" y="T1"/>
                </a:cxn>
                <a:cxn ang="0">
                  <a:pos x="T2" y="T3"/>
                </a:cxn>
                <a:cxn ang="0">
                  <a:pos x="T4" y="T5"/>
                </a:cxn>
                <a:cxn ang="0">
                  <a:pos x="T6" y="T7"/>
                </a:cxn>
                <a:cxn ang="0">
                  <a:pos x="T8" y="T9"/>
                </a:cxn>
                <a:cxn ang="0">
                  <a:pos x="T10" y="T11"/>
                </a:cxn>
              </a:cxnLst>
              <a:rect l="0" t="0" r="r" b="b"/>
              <a:pathLst>
                <a:path w="7" h="2">
                  <a:moveTo>
                    <a:pt x="3" y="2"/>
                  </a:moveTo>
                  <a:cubicBezTo>
                    <a:pt x="4" y="2"/>
                    <a:pt x="4" y="2"/>
                    <a:pt x="5" y="2"/>
                  </a:cubicBezTo>
                  <a:cubicBezTo>
                    <a:pt x="7" y="2"/>
                    <a:pt x="5" y="1"/>
                    <a:pt x="4" y="1"/>
                  </a:cubicBezTo>
                  <a:cubicBezTo>
                    <a:pt x="4" y="0"/>
                    <a:pt x="3" y="0"/>
                    <a:pt x="2" y="1"/>
                  </a:cubicBezTo>
                  <a:cubicBezTo>
                    <a:pt x="0" y="1"/>
                    <a:pt x="1" y="2"/>
                    <a:pt x="1" y="2"/>
                  </a:cubicBezTo>
                  <a:cubicBezTo>
                    <a:pt x="2" y="2"/>
                    <a:pt x="2" y="2"/>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0" name="Freeform 1131">
              <a:extLst>
                <a:ext uri="{FF2B5EF4-FFF2-40B4-BE49-F238E27FC236}">
                  <a16:creationId xmlns:a16="http://schemas.microsoft.com/office/drawing/2014/main" id="{402CB16B-07E5-4C8A-8E28-94371EB88B79}"/>
                </a:ext>
              </a:extLst>
            </p:cNvPr>
            <p:cNvSpPr>
              <a:spLocks/>
            </p:cNvSpPr>
            <p:nvPr/>
          </p:nvSpPr>
          <p:spPr bwMode="auto">
            <a:xfrm>
              <a:off x="3583" y="1520"/>
              <a:ext cx="7" cy="4"/>
            </a:xfrm>
            <a:custGeom>
              <a:avLst/>
              <a:gdLst>
                <a:gd name="T0" fmla="*/ 3 w 5"/>
                <a:gd name="T1" fmla="*/ 2 h 3"/>
                <a:gd name="T2" fmla="*/ 5 w 5"/>
                <a:gd name="T3" fmla="*/ 2 h 3"/>
                <a:gd name="T4" fmla="*/ 1 w 5"/>
                <a:gd name="T5" fmla="*/ 0 h 3"/>
                <a:gd name="T6" fmla="*/ 0 w 5"/>
                <a:gd name="T7" fmla="*/ 0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3" y="3"/>
                    <a:pt x="4" y="2"/>
                    <a:pt x="5" y="2"/>
                  </a:cubicBezTo>
                  <a:cubicBezTo>
                    <a:pt x="5" y="1"/>
                    <a:pt x="3" y="0"/>
                    <a:pt x="1" y="0"/>
                  </a:cubicBezTo>
                  <a:cubicBezTo>
                    <a:pt x="0" y="0"/>
                    <a:pt x="0" y="0"/>
                    <a:pt x="0" y="0"/>
                  </a:cubicBezTo>
                  <a:cubicBezTo>
                    <a:pt x="1" y="1"/>
                    <a:pt x="2" y="1"/>
                    <a:pt x="3"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1" name="Freeform 1132">
              <a:extLst>
                <a:ext uri="{FF2B5EF4-FFF2-40B4-BE49-F238E27FC236}">
                  <a16:creationId xmlns:a16="http://schemas.microsoft.com/office/drawing/2014/main" id="{2F438154-825E-4F06-8552-4CFB2C65FCBC}"/>
                </a:ext>
              </a:extLst>
            </p:cNvPr>
            <p:cNvSpPr>
              <a:spLocks/>
            </p:cNvSpPr>
            <p:nvPr/>
          </p:nvSpPr>
          <p:spPr bwMode="auto">
            <a:xfrm>
              <a:off x="3600" y="1480"/>
              <a:ext cx="7" cy="11"/>
            </a:xfrm>
            <a:custGeom>
              <a:avLst/>
              <a:gdLst>
                <a:gd name="T0" fmla="*/ 2 w 5"/>
                <a:gd name="T1" fmla="*/ 4 h 8"/>
                <a:gd name="T2" fmla="*/ 1 w 5"/>
                <a:gd name="T3" fmla="*/ 4 h 8"/>
                <a:gd name="T4" fmla="*/ 2 w 5"/>
                <a:gd name="T5" fmla="*/ 4 h 8"/>
              </a:gdLst>
              <a:ahLst/>
              <a:cxnLst>
                <a:cxn ang="0">
                  <a:pos x="T0" y="T1"/>
                </a:cxn>
                <a:cxn ang="0">
                  <a:pos x="T2" y="T3"/>
                </a:cxn>
                <a:cxn ang="0">
                  <a:pos x="T4" y="T5"/>
                </a:cxn>
              </a:cxnLst>
              <a:rect l="0" t="0" r="r" b="b"/>
              <a:pathLst>
                <a:path w="5" h="8">
                  <a:moveTo>
                    <a:pt x="2" y="4"/>
                  </a:moveTo>
                  <a:cubicBezTo>
                    <a:pt x="5" y="0"/>
                    <a:pt x="2" y="3"/>
                    <a:pt x="1" y="4"/>
                  </a:cubicBezTo>
                  <a:cubicBezTo>
                    <a:pt x="1" y="4"/>
                    <a:pt x="0" y="8"/>
                    <a:pt x="2"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2" name="Freeform 1133">
              <a:extLst>
                <a:ext uri="{FF2B5EF4-FFF2-40B4-BE49-F238E27FC236}">
                  <a16:creationId xmlns:a16="http://schemas.microsoft.com/office/drawing/2014/main" id="{8AD0B9B4-3AC1-4C4F-911E-75E7FA360CDE}"/>
                </a:ext>
              </a:extLst>
            </p:cNvPr>
            <p:cNvSpPr>
              <a:spLocks/>
            </p:cNvSpPr>
            <p:nvPr/>
          </p:nvSpPr>
          <p:spPr bwMode="auto">
            <a:xfrm>
              <a:off x="3572" y="1532"/>
              <a:ext cx="17" cy="4"/>
            </a:xfrm>
            <a:custGeom>
              <a:avLst/>
              <a:gdLst>
                <a:gd name="T0" fmla="*/ 0 w 12"/>
                <a:gd name="T1" fmla="*/ 2 h 3"/>
                <a:gd name="T2" fmla="*/ 1 w 12"/>
                <a:gd name="T3" fmla="*/ 2 h 3"/>
                <a:gd name="T4" fmla="*/ 3 w 12"/>
                <a:gd name="T5" fmla="*/ 1 h 3"/>
                <a:gd name="T6" fmla="*/ 5 w 12"/>
                <a:gd name="T7" fmla="*/ 2 h 3"/>
                <a:gd name="T8" fmla="*/ 7 w 12"/>
                <a:gd name="T9" fmla="*/ 3 h 3"/>
                <a:gd name="T10" fmla="*/ 9 w 12"/>
                <a:gd name="T11" fmla="*/ 2 h 3"/>
                <a:gd name="T12" fmla="*/ 11 w 12"/>
                <a:gd name="T13" fmla="*/ 1 h 3"/>
                <a:gd name="T14" fmla="*/ 12 w 12"/>
                <a:gd name="T15" fmla="*/ 0 h 3"/>
                <a:gd name="T16" fmla="*/ 11 w 12"/>
                <a:gd name="T17" fmla="*/ 0 h 3"/>
                <a:gd name="T18" fmla="*/ 0 w 12"/>
                <a:gd name="T19" fmla="*/ 0 h 3"/>
                <a:gd name="T20" fmla="*/ 0 w 12"/>
                <a:gd name="T21" fmla="*/ 1 h 3"/>
                <a:gd name="T22" fmla="*/ 0 w 12"/>
                <a:gd name="T2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
                  <a:moveTo>
                    <a:pt x="0" y="2"/>
                  </a:moveTo>
                  <a:cubicBezTo>
                    <a:pt x="0" y="2"/>
                    <a:pt x="0" y="2"/>
                    <a:pt x="1" y="2"/>
                  </a:cubicBezTo>
                  <a:cubicBezTo>
                    <a:pt x="1" y="2"/>
                    <a:pt x="2" y="1"/>
                    <a:pt x="3" y="1"/>
                  </a:cubicBezTo>
                  <a:cubicBezTo>
                    <a:pt x="3" y="2"/>
                    <a:pt x="4" y="1"/>
                    <a:pt x="5" y="2"/>
                  </a:cubicBezTo>
                  <a:cubicBezTo>
                    <a:pt x="5" y="2"/>
                    <a:pt x="6" y="3"/>
                    <a:pt x="7" y="3"/>
                  </a:cubicBezTo>
                  <a:cubicBezTo>
                    <a:pt x="8" y="3"/>
                    <a:pt x="9" y="3"/>
                    <a:pt x="9" y="2"/>
                  </a:cubicBezTo>
                  <a:cubicBezTo>
                    <a:pt x="9" y="2"/>
                    <a:pt x="11" y="1"/>
                    <a:pt x="11" y="1"/>
                  </a:cubicBezTo>
                  <a:cubicBezTo>
                    <a:pt x="11" y="1"/>
                    <a:pt x="12" y="1"/>
                    <a:pt x="12" y="0"/>
                  </a:cubicBezTo>
                  <a:cubicBezTo>
                    <a:pt x="12" y="0"/>
                    <a:pt x="12" y="0"/>
                    <a:pt x="11" y="0"/>
                  </a:cubicBezTo>
                  <a:cubicBezTo>
                    <a:pt x="9" y="0"/>
                    <a:pt x="3" y="0"/>
                    <a:pt x="0" y="0"/>
                  </a:cubicBezTo>
                  <a:cubicBezTo>
                    <a:pt x="0" y="1"/>
                    <a:pt x="0" y="1"/>
                    <a:pt x="0" y="1"/>
                  </a:cubicBezTo>
                  <a:cubicBezTo>
                    <a:pt x="0" y="1"/>
                    <a:pt x="0" y="2"/>
                    <a:pt x="0"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3" name="Freeform 1134">
              <a:extLst>
                <a:ext uri="{FF2B5EF4-FFF2-40B4-BE49-F238E27FC236}">
                  <a16:creationId xmlns:a16="http://schemas.microsoft.com/office/drawing/2014/main" id="{5F7B4068-E9FB-4AE8-9784-E29A8728E0F1}"/>
                </a:ext>
              </a:extLst>
            </p:cNvPr>
            <p:cNvSpPr>
              <a:spLocks noEditPoints="1"/>
            </p:cNvSpPr>
            <p:nvPr/>
          </p:nvSpPr>
          <p:spPr bwMode="auto">
            <a:xfrm>
              <a:off x="3570" y="1474"/>
              <a:ext cx="81" cy="74"/>
            </a:xfrm>
            <a:custGeom>
              <a:avLst/>
              <a:gdLst>
                <a:gd name="T0" fmla="*/ 58 w 59"/>
                <a:gd name="T1" fmla="*/ 4 h 54"/>
                <a:gd name="T2" fmla="*/ 46 w 59"/>
                <a:gd name="T3" fmla="*/ 1 h 54"/>
                <a:gd name="T4" fmla="*/ 23 w 59"/>
                <a:gd name="T5" fmla="*/ 11 h 54"/>
                <a:gd name="T6" fmla="*/ 13 w 59"/>
                <a:gd name="T7" fmla="*/ 30 h 54"/>
                <a:gd name="T8" fmla="*/ 21 w 59"/>
                <a:gd name="T9" fmla="*/ 34 h 54"/>
                <a:gd name="T10" fmla="*/ 23 w 59"/>
                <a:gd name="T11" fmla="*/ 35 h 54"/>
                <a:gd name="T12" fmla="*/ 14 w 59"/>
                <a:gd name="T13" fmla="*/ 37 h 54"/>
                <a:gd name="T14" fmla="*/ 15 w 59"/>
                <a:gd name="T15" fmla="*/ 40 h 54"/>
                <a:gd name="T16" fmla="*/ 7 w 59"/>
                <a:gd name="T17" fmla="*/ 37 h 54"/>
                <a:gd name="T18" fmla="*/ 13 w 59"/>
                <a:gd name="T19" fmla="*/ 41 h 54"/>
                <a:gd name="T20" fmla="*/ 16 w 59"/>
                <a:gd name="T21" fmla="*/ 42 h 54"/>
                <a:gd name="T22" fmla="*/ 17 w 59"/>
                <a:gd name="T23" fmla="*/ 41 h 54"/>
                <a:gd name="T24" fmla="*/ 20 w 59"/>
                <a:gd name="T25" fmla="*/ 40 h 54"/>
                <a:gd name="T26" fmla="*/ 23 w 59"/>
                <a:gd name="T27" fmla="*/ 39 h 54"/>
                <a:gd name="T28" fmla="*/ 27 w 59"/>
                <a:gd name="T29" fmla="*/ 40 h 54"/>
                <a:gd name="T30" fmla="*/ 28 w 59"/>
                <a:gd name="T31" fmla="*/ 42 h 54"/>
                <a:gd name="T32" fmla="*/ 30 w 59"/>
                <a:gd name="T33" fmla="*/ 44 h 54"/>
                <a:gd name="T34" fmla="*/ 33 w 59"/>
                <a:gd name="T35" fmla="*/ 44 h 54"/>
                <a:gd name="T36" fmla="*/ 35 w 59"/>
                <a:gd name="T37" fmla="*/ 45 h 54"/>
                <a:gd name="T38" fmla="*/ 38 w 59"/>
                <a:gd name="T39" fmla="*/ 46 h 54"/>
                <a:gd name="T40" fmla="*/ 38 w 59"/>
                <a:gd name="T41" fmla="*/ 48 h 54"/>
                <a:gd name="T42" fmla="*/ 37 w 59"/>
                <a:gd name="T43" fmla="*/ 50 h 54"/>
                <a:gd name="T44" fmla="*/ 36 w 59"/>
                <a:gd name="T45" fmla="*/ 52 h 54"/>
                <a:gd name="T46" fmla="*/ 38 w 59"/>
                <a:gd name="T47" fmla="*/ 54 h 54"/>
                <a:gd name="T48" fmla="*/ 41 w 59"/>
                <a:gd name="T49" fmla="*/ 54 h 54"/>
                <a:gd name="T50" fmla="*/ 41 w 59"/>
                <a:gd name="T51" fmla="*/ 52 h 54"/>
                <a:gd name="T52" fmla="*/ 41 w 59"/>
                <a:gd name="T53" fmla="*/ 51 h 54"/>
                <a:gd name="T54" fmla="*/ 40 w 59"/>
                <a:gd name="T55" fmla="*/ 50 h 54"/>
                <a:gd name="T56" fmla="*/ 39 w 59"/>
                <a:gd name="T57" fmla="*/ 48 h 54"/>
                <a:gd name="T58" fmla="*/ 42 w 59"/>
                <a:gd name="T59" fmla="*/ 47 h 54"/>
                <a:gd name="T60" fmla="*/ 42 w 59"/>
                <a:gd name="T61" fmla="*/ 45 h 54"/>
                <a:gd name="T62" fmla="*/ 43 w 59"/>
                <a:gd name="T63" fmla="*/ 43 h 54"/>
                <a:gd name="T64" fmla="*/ 44 w 59"/>
                <a:gd name="T65" fmla="*/ 39 h 54"/>
                <a:gd name="T66" fmla="*/ 40 w 59"/>
                <a:gd name="T67" fmla="*/ 34 h 54"/>
                <a:gd name="T68" fmla="*/ 42 w 59"/>
                <a:gd name="T69" fmla="*/ 32 h 54"/>
                <a:gd name="T70" fmla="*/ 46 w 59"/>
                <a:gd name="T71" fmla="*/ 32 h 54"/>
                <a:gd name="T72" fmla="*/ 51 w 59"/>
                <a:gd name="T73" fmla="*/ 31 h 54"/>
                <a:gd name="T74" fmla="*/ 53 w 59"/>
                <a:gd name="T75" fmla="*/ 29 h 54"/>
                <a:gd name="T76" fmla="*/ 52 w 59"/>
                <a:gd name="T77" fmla="*/ 27 h 54"/>
                <a:gd name="T78" fmla="*/ 56 w 59"/>
                <a:gd name="T79" fmla="*/ 25 h 54"/>
                <a:gd name="T80" fmla="*/ 56 w 59"/>
                <a:gd name="T81" fmla="*/ 22 h 54"/>
                <a:gd name="T82" fmla="*/ 52 w 59"/>
                <a:gd name="T83" fmla="*/ 20 h 54"/>
                <a:gd name="T84" fmla="*/ 52 w 59"/>
                <a:gd name="T85" fmla="*/ 18 h 54"/>
                <a:gd name="T86" fmla="*/ 54 w 59"/>
                <a:gd name="T87" fmla="*/ 17 h 54"/>
                <a:gd name="T88" fmla="*/ 56 w 59"/>
                <a:gd name="T89" fmla="*/ 16 h 54"/>
                <a:gd name="T90" fmla="*/ 58 w 59"/>
                <a:gd name="T91" fmla="*/ 9 h 54"/>
                <a:gd name="T92" fmla="*/ 59 w 59"/>
                <a:gd name="T93" fmla="*/ 4 h 54"/>
                <a:gd name="T94" fmla="*/ 33 w 59"/>
                <a:gd name="T95" fmla="*/ 18 h 54"/>
                <a:gd name="T96" fmla="*/ 33 w 59"/>
                <a:gd name="T97" fmla="*/ 23 h 54"/>
                <a:gd name="T98" fmla="*/ 36 w 59"/>
                <a:gd name="T99" fmla="*/ 22 h 54"/>
                <a:gd name="T100" fmla="*/ 27 w 59"/>
                <a:gd name="T101" fmla="*/ 22 h 54"/>
                <a:gd name="T102" fmla="*/ 28 w 59"/>
                <a:gd name="T103" fmla="*/ 16 h 54"/>
                <a:gd name="T104" fmla="*/ 27 w 59"/>
                <a:gd name="T105" fmla="*/ 12 h 54"/>
                <a:gd name="T106" fmla="*/ 32 w 59"/>
                <a:gd name="T107" fmla="*/ 9 h 54"/>
                <a:gd name="T108" fmla="*/ 34 w 59"/>
                <a:gd name="T109" fmla="*/ 12 h 54"/>
                <a:gd name="T110" fmla="*/ 35 w 59"/>
                <a:gd name="T111" fmla="*/ 16 h 54"/>
                <a:gd name="T112" fmla="*/ 37 w 59"/>
                <a:gd name="T113" fmla="*/ 1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54">
                  <a:moveTo>
                    <a:pt x="59" y="4"/>
                  </a:moveTo>
                  <a:cubicBezTo>
                    <a:pt x="58" y="4"/>
                    <a:pt x="58" y="5"/>
                    <a:pt x="58" y="4"/>
                  </a:cubicBezTo>
                  <a:cubicBezTo>
                    <a:pt x="57" y="4"/>
                    <a:pt x="56" y="3"/>
                    <a:pt x="55" y="2"/>
                  </a:cubicBezTo>
                  <a:cubicBezTo>
                    <a:pt x="55" y="2"/>
                    <a:pt x="51" y="0"/>
                    <a:pt x="46" y="1"/>
                  </a:cubicBezTo>
                  <a:cubicBezTo>
                    <a:pt x="41" y="1"/>
                    <a:pt x="35" y="2"/>
                    <a:pt x="32" y="6"/>
                  </a:cubicBezTo>
                  <a:cubicBezTo>
                    <a:pt x="28" y="11"/>
                    <a:pt x="25" y="11"/>
                    <a:pt x="23" y="11"/>
                  </a:cubicBezTo>
                  <a:cubicBezTo>
                    <a:pt x="22" y="12"/>
                    <a:pt x="21" y="12"/>
                    <a:pt x="21" y="14"/>
                  </a:cubicBezTo>
                  <a:cubicBezTo>
                    <a:pt x="21" y="17"/>
                    <a:pt x="19" y="26"/>
                    <a:pt x="13" y="30"/>
                  </a:cubicBezTo>
                  <a:cubicBezTo>
                    <a:pt x="13" y="30"/>
                    <a:pt x="11" y="32"/>
                    <a:pt x="14" y="33"/>
                  </a:cubicBezTo>
                  <a:cubicBezTo>
                    <a:pt x="16" y="34"/>
                    <a:pt x="18" y="36"/>
                    <a:pt x="21" y="34"/>
                  </a:cubicBezTo>
                  <a:cubicBezTo>
                    <a:pt x="25" y="33"/>
                    <a:pt x="22" y="34"/>
                    <a:pt x="23" y="34"/>
                  </a:cubicBezTo>
                  <a:cubicBezTo>
                    <a:pt x="23" y="35"/>
                    <a:pt x="24" y="35"/>
                    <a:pt x="23" y="35"/>
                  </a:cubicBezTo>
                  <a:cubicBezTo>
                    <a:pt x="21" y="35"/>
                    <a:pt x="16" y="35"/>
                    <a:pt x="15" y="37"/>
                  </a:cubicBezTo>
                  <a:cubicBezTo>
                    <a:pt x="15" y="37"/>
                    <a:pt x="14" y="38"/>
                    <a:pt x="14" y="37"/>
                  </a:cubicBezTo>
                  <a:cubicBezTo>
                    <a:pt x="13" y="37"/>
                    <a:pt x="10" y="37"/>
                    <a:pt x="12" y="38"/>
                  </a:cubicBezTo>
                  <a:cubicBezTo>
                    <a:pt x="14" y="39"/>
                    <a:pt x="15" y="39"/>
                    <a:pt x="15" y="40"/>
                  </a:cubicBezTo>
                  <a:cubicBezTo>
                    <a:pt x="15" y="41"/>
                    <a:pt x="13" y="40"/>
                    <a:pt x="12" y="39"/>
                  </a:cubicBezTo>
                  <a:cubicBezTo>
                    <a:pt x="10" y="38"/>
                    <a:pt x="8" y="37"/>
                    <a:pt x="7" y="37"/>
                  </a:cubicBezTo>
                  <a:cubicBezTo>
                    <a:pt x="5" y="37"/>
                    <a:pt x="0" y="39"/>
                    <a:pt x="5" y="40"/>
                  </a:cubicBezTo>
                  <a:cubicBezTo>
                    <a:pt x="10" y="41"/>
                    <a:pt x="10" y="40"/>
                    <a:pt x="13" y="41"/>
                  </a:cubicBezTo>
                  <a:cubicBezTo>
                    <a:pt x="14" y="41"/>
                    <a:pt x="15" y="42"/>
                    <a:pt x="15" y="42"/>
                  </a:cubicBezTo>
                  <a:cubicBezTo>
                    <a:pt x="16" y="42"/>
                    <a:pt x="16" y="42"/>
                    <a:pt x="16" y="42"/>
                  </a:cubicBezTo>
                  <a:cubicBezTo>
                    <a:pt x="16" y="42"/>
                    <a:pt x="16" y="42"/>
                    <a:pt x="16" y="41"/>
                  </a:cubicBezTo>
                  <a:cubicBezTo>
                    <a:pt x="17" y="41"/>
                    <a:pt x="17" y="41"/>
                    <a:pt x="17" y="41"/>
                  </a:cubicBezTo>
                  <a:cubicBezTo>
                    <a:pt x="17" y="40"/>
                    <a:pt x="17" y="40"/>
                    <a:pt x="18" y="40"/>
                  </a:cubicBezTo>
                  <a:cubicBezTo>
                    <a:pt x="18" y="40"/>
                    <a:pt x="19" y="40"/>
                    <a:pt x="20" y="40"/>
                  </a:cubicBezTo>
                  <a:cubicBezTo>
                    <a:pt x="20" y="40"/>
                    <a:pt x="21" y="41"/>
                    <a:pt x="21" y="40"/>
                  </a:cubicBezTo>
                  <a:cubicBezTo>
                    <a:pt x="21" y="40"/>
                    <a:pt x="22" y="39"/>
                    <a:pt x="23" y="39"/>
                  </a:cubicBezTo>
                  <a:cubicBezTo>
                    <a:pt x="23" y="40"/>
                    <a:pt x="25" y="40"/>
                    <a:pt x="25" y="40"/>
                  </a:cubicBezTo>
                  <a:cubicBezTo>
                    <a:pt x="26" y="40"/>
                    <a:pt x="26" y="40"/>
                    <a:pt x="27" y="40"/>
                  </a:cubicBezTo>
                  <a:cubicBezTo>
                    <a:pt x="27" y="40"/>
                    <a:pt x="27" y="40"/>
                    <a:pt x="27" y="41"/>
                  </a:cubicBezTo>
                  <a:cubicBezTo>
                    <a:pt x="28" y="41"/>
                    <a:pt x="27" y="42"/>
                    <a:pt x="28" y="42"/>
                  </a:cubicBezTo>
                  <a:cubicBezTo>
                    <a:pt x="28" y="42"/>
                    <a:pt x="29" y="43"/>
                    <a:pt x="29" y="43"/>
                  </a:cubicBezTo>
                  <a:cubicBezTo>
                    <a:pt x="29" y="44"/>
                    <a:pt x="29" y="44"/>
                    <a:pt x="30" y="44"/>
                  </a:cubicBezTo>
                  <a:cubicBezTo>
                    <a:pt x="30" y="44"/>
                    <a:pt x="31" y="44"/>
                    <a:pt x="32" y="44"/>
                  </a:cubicBezTo>
                  <a:cubicBezTo>
                    <a:pt x="32" y="44"/>
                    <a:pt x="32" y="44"/>
                    <a:pt x="33" y="44"/>
                  </a:cubicBezTo>
                  <a:cubicBezTo>
                    <a:pt x="33" y="43"/>
                    <a:pt x="33" y="43"/>
                    <a:pt x="34" y="43"/>
                  </a:cubicBezTo>
                  <a:cubicBezTo>
                    <a:pt x="34" y="44"/>
                    <a:pt x="34" y="45"/>
                    <a:pt x="35" y="45"/>
                  </a:cubicBezTo>
                  <a:cubicBezTo>
                    <a:pt x="35" y="45"/>
                    <a:pt x="36" y="45"/>
                    <a:pt x="37" y="45"/>
                  </a:cubicBezTo>
                  <a:cubicBezTo>
                    <a:pt x="37" y="45"/>
                    <a:pt x="38" y="46"/>
                    <a:pt x="38" y="46"/>
                  </a:cubicBezTo>
                  <a:cubicBezTo>
                    <a:pt x="38" y="46"/>
                    <a:pt x="38" y="46"/>
                    <a:pt x="38" y="47"/>
                  </a:cubicBezTo>
                  <a:cubicBezTo>
                    <a:pt x="38" y="47"/>
                    <a:pt x="38" y="47"/>
                    <a:pt x="38" y="48"/>
                  </a:cubicBezTo>
                  <a:cubicBezTo>
                    <a:pt x="38" y="48"/>
                    <a:pt x="37" y="48"/>
                    <a:pt x="37" y="49"/>
                  </a:cubicBezTo>
                  <a:cubicBezTo>
                    <a:pt x="37" y="49"/>
                    <a:pt x="37" y="50"/>
                    <a:pt x="37" y="50"/>
                  </a:cubicBezTo>
                  <a:cubicBezTo>
                    <a:pt x="37" y="51"/>
                    <a:pt x="37" y="51"/>
                    <a:pt x="36" y="51"/>
                  </a:cubicBezTo>
                  <a:cubicBezTo>
                    <a:pt x="36" y="51"/>
                    <a:pt x="36" y="52"/>
                    <a:pt x="36" y="52"/>
                  </a:cubicBezTo>
                  <a:cubicBezTo>
                    <a:pt x="36" y="53"/>
                    <a:pt x="36" y="54"/>
                    <a:pt x="36" y="54"/>
                  </a:cubicBezTo>
                  <a:cubicBezTo>
                    <a:pt x="37" y="54"/>
                    <a:pt x="38" y="54"/>
                    <a:pt x="38" y="54"/>
                  </a:cubicBezTo>
                  <a:cubicBezTo>
                    <a:pt x="39" y="54"/>
                    <a:pt x="39" y="54"/>
                    <a:pt x="40" y="54"/>
                  </a:cubicBezTo>
                  <a:cubicBezTo>
                    <a:pt x="40" y="54"/>
                    <a:pt x="40" y="54"/>
                    <a:pt x="41" y="54"/>
                  </a:cubicBezTo>
                  <a:cubicBezTo>
                    <a:pt x="41" y="54"/>
                    <a:pt x="40" y="53"/>
                    <a:pt x="41" y="53"/>
                  </a:cubicBezTo>
                  <a:cubicBezTo>
                    <a:pt x="41" y="52"/>
                    <a:pt x="41" y="52"/>
                    <a:pt x="41" y="52"/>
                  </a:cubicBezTo>
                  <a:cubicBezTo>
                    <a:pt x="41" y="52"/>
                    <a:pt x="42" y="51"/>
                    <a:pt x="42" y="51"/>
                  </a:cubicBezTo>
                  <a:cubicBezTo>
                    <a:pt x="42" y="51"/>
                    <a:pt x="42" y="51"/>
                    <a:pt x="41" y="51"/>
                  </a:cubicBezTo>
                  <a:cubicBezTo>
                    <a:pt x="41" y="50"/>
                    <a:pt x="41" y="50"/>
                    <a:pt x="40" y="50"/>
                  </a:cubicBezTo>
                  <a:cubicBezTo>
                    <a:pt x="40" y="50"/>
                    <a:pt x="40" y="50"/>
                    <a:pt x="40" y="50"/>
                  </a:cubicBezTo>
                  <a:cubicBezTo>
                    <a:pt x="40" y="50"/>
                    <a:pt x="39" y="50"/>
                    <a:pt x="39" y="49"/>
                  </a:cubicBezTo>
                  <a:cubicBezTo>
                    <a:pt x="39" y="49"/>
                    <a:pt x="39" y="48"/>
                    <a:pt x="39" y="48"/>
                  </a:cubicBezTo>
                  <a:cubicBezTo>
                    <a:pt x="39" y="48"/>
                    <a:pt x="40" y="47"/>
                    <a:pt x="41" y="47"/>
                  </a:cubicBezTo>
                  <a:cubicBezTo>
                    <a:pt x="41" y="47"/>
                    <a:pt x="42" y="47"/>
                    <a:pt x="42" y="47"/>
                  </a:cubicBezTo>
                  <a:cubicBezTo>
                    <a:pt x="42" y="46"/>
                    <a:pt x="44" y="46"/>
                    <a:pt x="43" y="46"/>
                  </a:cubicBezTo>
                  <a:cubicBezTo>
                    <a:pt x="42" y="46"/>
                    <a:pt x="42" y="46"/>
                    <a:pt x="42" y="45"/>
                  </a:cubicBezTo>
                  <a:cubicBezTo>
                    <a:pt x="42" y="45"/>
                    <a:pt x="42" y="44"/>
                    <a:pt x="42" y="44"/>
                  </a:cubicBezTo>
                  <a:cubicBezTo>
                    <a:pt x="42" y="44"/>
                    <a:pt x="43" y="43"/>
                    <a:pt x="43" y="43"/>
                  </a:cubicBezTo>
                  <a:cubicBezTo>
                    <a:pt x="44" y="42"/>
                    <a:pt x="44" y="42"/>
                    <a:pt x="44" y="42"/>
                  </a:cubicBezTo>
                  <a:cubicBezTo>
                    <a:pt x="44" y="41"/>
                    <a:pt x="44" y="39"/>
                    <a:pt x="44" y="39"/>
                  </a:cubicBezTo>
                  <a:cubicBezTo>
                    <a:pt x="43" y="39"/>
                    <a:pt x="40" y="35"/>
                    <a:pt x="40" y="35"/>
                  </a:cubicBezTo>
                  <a:cubicBezTo>
                    <a:pt x="40" y="35"/>
                    <a:pt x="40" y="34"/>
                    <a:pt x="40" y="34"/>
                  </a:cubicBezTo>
                  <a:cubicBezTo>
                    <a:pt x="40" y="33"/>
                    <a:pt x="40" y="33"/>
                    <a:pt x="41" y="33"/>
                  </a:cubicBezTo>
                  <a:cubicBezTo>
                    <a:pt x="41" y="32"/>
                    <a:pt x="42" y="32"/>
                    <a:pt x="42" y="32"/>
                  </a:cubicBezTo>
                  <a:cubicBezTo>
                    <a:pt x="42" y="32"/>
                    <a:pt x="43" y="31"/>
                    <a:pt x="43" y="31"/>
                  </a:cubicBezTo>
                  <a:cubicBezTo>
                    <a:pt x="44" y="32"/>
                    <a:pt x="46" y="32"/>
                    <a:pt x="46" y="32"/>
                  </a:cubicBezTo>
                  <a:cubicBezTo>
                    <a:pt x="47" y="32"/>
                    <a:pt x="48" y="32"/>
                    <a:pt x="48" y="32"/>
                  </a:cubicBezTo>
                  <a:cubicBezTo>
                    <a:pt x="49" y="32"/>
                    <a:pt x="50" y="31"/>
                    <a:pt x="51" y="31"/>
                  </a:cubicBezTo>
                  <a:cubicBezTo>
                    <a:pt x="51" y="31"/>
                    <a:pt x="52" y="31"/>
                    <a:pt x="52" y="31"/>
                  </a:cubicBezTo>
                  <a:cubicBezTo>
                    <a:pt x="53" y="31"/>
                    <a:pt x="53" y="30"/>
                    <a:pt x="53" y="29"/>
                  </a:cubicBezTo>
                  <a:cubicBezTo>
                    <a:pt x="52" y="29"/>
                    <a:pt x="51" y="29"/>
                    <a:pt x="51" y="28"/>
                  </a:cubicBezTo>
                  <a:cubicBezTo>
                    <a:pt x="51" y="28"/>
                    <a:pt x="52" y="27"/>
                    <a:pt x="52" y="27"/>
                  </a:cubicBezTo>
                  <a:cubicBezTo>
                    <a:pt x="53" y="27"/>
                    <a:pt x="54" y="26"/>
                    <a:pt x="54" y="26"/>
                  </a:cubicBezTo>
                  <a:cubicBezTo>
                    <a:pt x="55" y="26"/>
                    <a:pt x="55" y="25"/>
                    <a:pt x="56" y="25"/>
                  </a:cubicBezTo>
                  <a:cubicBezTo>
                    <a:pt x="56" y="25"/>
                    <a:pt x="56" y="24"/>
                    <a:pt x="56" y="24"/>
                  </a:cubicBezTo>
                  <a:cubicBezTo>
                    <a:pt x="56" y="24"/>
                    <a:pt x="57" y="22"/>
                    <a:pt x="56" y="22"/>
                  </a:cubicBezTo>
                  <a:cubicBezTo>
                    <a:pt x="56" y="21"/>
                    <a:pt x="55" y="21"/>
                    <a:pt x="55" y="21"/>
                  </a:cubicBezTo>
                  <a:cubicBezTo>
                    <a:pt x="54" y="21"/>
                    <a:pt x="52" y="20"/>
                    <a:pt x="52" y="20"/>
                  </a:cubicBezTo>
                  <a:cubicBezTo>
                    <a:pt x="52" y="20"/>
                    <a:pt x="51" y="20"/>
                    <a:pt x="52" y="19"/>
                  </a:cubicBezTo>
                  <a:cubicBezTo>
                    <a:pt x="52" y="18"/>
                    <a:pt x="52" y="18"/>
                    <a:pt x="52" y="18"/>
                  </a:cubicBezTo>
                  <a:cubicBezTo>
                    <a:pt x="52" y="17"/>
                    <a:pt x="51" y="17"/>
                    <a:pt x="52" y="17"/>
                  </a:cubicBezTo>
                  <a:cubicBezTo>
                    <a:pt x="53" y="17"/>
                    <a:pt x="54" y="16"/>
                    <a:pt x="54" y="17"/>
                  </a:cubicBezTo>
                  <a:cubicBezTo>
                    <a:pt x="55" y="17"/>
                    <a:pt x="55" y="16"/>
                    <a:pt x="56" y="16"/>
                  </a:cubicBezTo>
                  <a:cubicBezTo>
                    <a:pt x="56" y="16"/>
                    <a:pt x="56" y="16"/>
                    <a:pt x="56" y="16"/>
                  </a:cubicBezTo>
                  <a:cubicBezTo>
                    <a:pt x="57" y="15"/>
                    <a:pt x="57" y="13"/>
                    <a:pt x="57" y="12"/>
                  </a:cubicBezTo>
                  <a:cubicBezTo>
                    <a:pt x="57" y="12"/>
                    <a:pt x="58" y="9"/>
                    <a:pt x="58" y="9"/>
                  </a:cubicBezTo>
                  <a:cubicBezTo>
                    <a:pt x="59" y="9"/>
                    <a:pt x="59" y="8"/>
                    <a:pt x="59" y="7"/>
                  </a:cubicBezTo>
                  <a:cubicBezTo>
                    <a:pt x="59" y="7"/>
                    <a:pt x="59" y="6"/>
                    <a:pt x="59" y="4"/>
                  </a:cubicBezTo>
                  <a:close/>
                  <a:moveTo>
                    <a:pt x="37" y="18"/>
                  </a:moveTo>
                  <a:cubicBezTo>
                    <a:pt x="35" y="17"/>
                    <a:pt x="34" y="18"/>
                    <a:pt x="33" y="18"/>
                  </a:cubicBezTo>
                  <a:cubicBezTo>
                    <a:pt x="32" y="19"/>
                    <a:pt x="27" y="21"/>
                    <a:pt x="29" y="22"/>
                  </a:cubicBezTo>
                  <a:cubicBezTo>
                    <a:pt x="30" y="23"/>
                    <a:pt x="32" y="24"/>
                    <a:pt x="33" y="23"/>
                  </a:cubicBezTo>
                  <a:cubicBezTo>
                    <a:pt x="35" y="22"/>
                    <a:pt x="37" y="21"/>
                    <a:pt x="37" y="20"/>
                  </a:cubicBezTo>
                  <a:cubicBezTo>
                    <a:pt x="38" y="20"/>
                    <a:pt x="38" y="21"/>
                    <a:pt x="36" y="22"/>
                  </a:cubicBezTo>
                  <a:cubicBezTo>
                    <a:pt x="35" y="23"/>
                    <a:pt x="35" y="24"/>
                    <a:pt x="33" y="24"/>
                  </a:cubicBezTo>
                  <a:cubicBezTo>
                    <a:pt x="32" y="24"/>
                    <a:pt x="26" y="24"/>
                    <a:pt x="27" y="22"/>
                  </a:cubicBezTo>
                  <a:cubicBezTo>
                    <a:pt x="28" y="20"/>
                    <a:pt x="27" y="20"/>
                    <a:pt x="27" y="18"/>
                  </a:cubicBezTo>
                  <a:cubicBezTo>
                    <a:pt x="26" y="17"/>
                    <a:pt x="27" y="17"/>
                    <a:pt x="28" y="16"/>
                  </a:cubicBezTo>
                  <a:cubicBezTo>
                    <a:pt x="30" y="16"/>
                    <a:pt x="32" y="15"/>
                    <a:pt x="30" y="14"/>
                  </a:cubicBezTo>
                  <a:cubicBezTo>
                    <a:pt x="29" y="14"/>
                    <a:pt x="28" y="14"/>
                    <a:pt x="27" y="12"/>
                  </a:cubicBezTo>
                  <a:cubicBezTo>
                    <a:pt x="27" y="12"/>
                    <a:pt x="26" y="11"/>
                    <a:pt x="27" y="11"/>
                  </a:cubicBezTo>
                  <a:cubicBezTo>
                    <a:pt x="28" y="10"/>
                    <a:pt x="31" y="9"/>
                    <a:pt x="32" y="9"/>
                  </a:cubicBezTo>
                  <a:cubicBezTo>
                    <a:pt x="32" y="10"/>
                    <a:pt x="32" y="10"/>
                    <a:pt x="33" y="11"/>
                  </a:cubicBezTo>
                  <a:cubicBezTo>
                    <a:pt x="33" y="12"/>
                    <a:pt x="33" y="12"/>
                    <a:pt x="34" y="12"/>
                  </a:cubicBezTo>
                  <a:cubicBezTo>
                    <a:pt x="35" y="12"/>
                    <a:pt x="37" y="12"/>
                    <a:pt x="36" y="13"/>
                  </a:cubicBezTo>
                  <a:cubicBezTo>
                    <a:pt x="35" y="14"/>
                    <a:pt x="34" y="16"/>
                    <a:pt x="35" y="16"/>
                  </a:cubicBezTo>
                  <a:cubicBezTo>
                    <a:pt x="37" y="17"/>
                    <a:pt x="38" y="17"/>
                    <a:pt x="38" y="18"/>
                  </a:cubicBezTo>
                  <a:cubicBezTo>
                    <a:pt x="38" y="18"/>
                    <a:pt x="40" y="19"/>
                    <a:pt x="37" y="1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4" name="Freeform 1135">
              <a:extLst>
                <a:ext uri="{FF2B5EF4-FFF2-40B4-BE49-F238E27FC236}">
                  <a16:creationId xmlns:a16="http://schemas.microsoft.com/office/drawing/2014/main" id="{CBE0E006-204C-433E-96B8-77AA49195922}"/>
                </a:ext>
              </a:extLst>
            </p:cNvPr>
            <p:cNvSpPr>
              <a:spLocks/>
            </p:cNvSpPr>
            <p:nvPr/>
          </p:nvSpPr>
          <p:spPr bwMode="auto">
            <a:xfrm>
              <a:off x="3372" y="1323"/>
              <a:ext cx="167" cy="247"/>
            </a:xfrm>
            <a:custGeom>
              <a:avLst/>
              <a:gdLst>
                <a:gd name="T0" fmla="*/ 12 w 121"/>
                <a:gd name="T1" fmla="*/ 31 h 180"/>
                <a:gd name="T2" fmla="*/ 11 w 121"/>
                <a:gd name="T3" fmla="*/ 37 h 180"/>
                <a:gd name="T4" fmla="*/ 3 w 121"/>
                <a:gd name="T5" fmla="*/ 42 h 180"/>
                <a:gd name="T6" fmla="*/ 2 w 121"/>
                <a:gd name="T7" fmla="*/ 46 h 180"/>
                <a:gd name="T8" fmla="*/ 2 w 121"/>
                <a:gd name="T9" fmla="*/ 52 h 180"/>
                <a:gd name="T10" fmla="*/ 6 w 121"/>
                <a:gd name="T11" fmla="*/ 45 h 180"/>
                <a:gd name="T12" fmla="*/ 18 w 121"/>
                <a:gd name="T13" fmla="*/ 42 h 180"/>
                <a:gd name="T14" fmla="*/ 15 w 121"/>
                <a:gd name="T15" fmla="*/ 46 h 180"/>
                <a:gd name="T16" fmla="*/ 12 w 121"/>
                <a:gd name="T17" fmla="*/ 54 h 180"/>
                <a:gd name="T18" fmla="*/ 11 w 121"/>
                <a:gd name="T19" fmla="*/ 60 h 180"/>
                <a:gd name="T20" fmla="*/ 9 w 121"/>
                <a:gd name="T21" fmla="*/ 72 h 180"/>
                <a:gd name="T22" fmla="*/ 14 w 121"/>
                <a:gd name="T23" fmla="*/ 63 h 180"/>
                <a:gd name="T24" fmla="*/ 19 w 121"/>
                <a:gd name="T25" fmla="*/ 54 h 180"/>
                <a:gd name="T26" fmla="*/ 22 w 121"/>
                <a:gd name="T27" fmla="*/ 59 h 180"/>
                <a:gd name="T28" fmla="*/ 25 w 121"/>
                <a:gd name="T29" fmla="*/ 59 h 180"/>
                <a:gd name="T30" fmla="*/ 21 w 121"/>
                <a:gd name="T31" fmla="*/ 76 h 180"/>
                <a:gd name="T32" fmla="*/ 22 w 121"/>
                <a:gd name="T33" fmla="*/ 86 h 180"/>
                <a:gd name="T34" fmla="*/ 30 w 121"/>
                <a:gd name="T35" fmla="*/ 85 h 180"/>
                <a:gd name="T36" fmla="*/ 43 w 121"/>
                <a:gd name="T37" fmla="*/ 79 h 180"/>
                <a:gd name="T38" fmla="*/ 44 w 121"/>
                <a:gd name="T39" fmla="*/ 93 h 180"/>
                <a:gd name="T40" fmla="*/ 52 w 121"/>
                <a:gd name="T41" fmla="*/ 97 h 180"/>
                <a:gd name="T42" fmla="*/ 52 w 121"/>
                <a:gd name="T43" fmla="*/ 113 h 180"/>
                <a:gd name="T44" fmla="*/ 41 w 121"/>
                <a:gd name="T45" fmla="*/ 113 h 180"/>
                <a:gd name="T46" fmla="*/ 31 w 121"/>
                <a:gd name="T47" fmla="*/ 112 h 180"/>
                <a:gd name="T48" fmla="*/ 30 w 121"/>
                <a:gd name="T49" fmla="*/ 118 h 180"/>
                <a:gd name="T50" fmla="*/ 33 w 121"/>
                <a:gd name="T51" fmla="*/ 121 h 180"/>
                <a:gd name="T52" fmla="*/ 31 w 121"/>
                <a:gd name="T53" fmla="*/ 135 h 180"/>
                <a:gd name="T54" fmla="*/ 22 w 121"/>
                <a:gd name="T55" fmla="*/ 144 h 180"/>
                <a:gd name="T56" fmla="*/ 31 w 121"/>
                <a:gd name="T57" fmla="*/ 144 h 180"/>
                <a:gd name="T58" fmla="*/ 44 w 121"/>
                <a:gd name="T59" fmla="*/ 150 h 180"/>
                <a:gd name="T60" fmla="*/ 29 w 121"/>
                <a:gd name="T61" fmla="*/ 158 h 180"/>
                <a:gd name="T62" fmla="*/ 11 w 121"/>
                <a:gd name="T63" fmla="*/ 176 h 180"/>
                <a:gd name="T64" fmla="*/ 22 w 121"/>
                <a:gd name="T65" fmla="*/ 174 h 180"/>
                <a:gd name="T66" fmla="*/ 35 w 121"/>
                <a:gd name="T67" fmla="*/ 172 h 180"/>
                <a:gd name="T68" fmla="*/ 44 w 121"/>
                <a:gd name="T69" fmla="*/ 166 h 180"/>
                <a:gd name="T70" fmla="*/ 63 w 121"/>
                <a:gd name="T71" fmla="*/ 167 h 180"/>
                <a:gd name="T72" fmla="*/ 75 w 121"/>
                <a:gd name="T73" fmla="*/ 161 h 180"/>
                <a:gd name="T74" fmla="*/ 102 w 121"/>
                <a:gd name="T75" fmla="*/ 163 h 180"/>
                <a:gd name="T76" fmla="*/ 115 w 121"/>
                <a:gd name="T77" fmla="*/ 151 h 180"/>
                <a:gd name="T78" fmla="*/ 108 w 121"/>
                <a:gd name="T79" fmla="*/ 146 h 180"/>
                <a:gd name="T80" fmla="*/ 113 w 121"/>
                <a:gd name="T81" fmla="*/ 140 h 180"/>
                <a:gd name="T82" fmla="*/ 112 w 121"/>
                <a:gd name="T83" fmla="*/ 120 h 180"/>
                <a:gd name="T84" fmla="*/ 96 w 121"/>
                <a:gd name="T85" fmla="*/ 120 h 180"/>
                <a:gd name="T86" fmla="*/ 88 w 121"/>
                <a:gd name="T87" fmla="*/ 105 h 180"/>
                <a:gd name="T88" fmla="*/ 91 w 121"/>
                <a:gd name="T89" fmla="*/ 95 h 180"/>
                <a:gd name="T90" fmla="*/ 72 w 121"/>
                <a:gd name="T91" fmla="*/ 73 h 180"/>
                <a:gd name="T92" fmla="*/ 50 w 121"/>
                <a:gd name="T93" fmla="*/ 55 h 180"/>
                <a:gd name="T94" fmla="*/ 57 w 121"/>
                <a:gd name="T95" fmla="*/ 44 h 180"/>
                <a:gd name="T96" fmla="*/ 65 w 121"/>
                <a:gd name="T97" fmla="*/ 32 h 180"/>
                <a:gd name="T98" fmla="*/ 53 w 121"/>
                <a:gd name="T99" fmla="*/ 22 h 180"/>
                <a:gd name="T100" fmla="*/ 32 w 121"/>
                <a:gd name="T101" fmla="*/ 25 h 180"/>
                <a:gd name="T102" fmla="*/ 31 w 121"/>
                <a:gd name="T103" fmla="*/ 18 h 180"/>
                <a:gd name="T104" fmla="*/ 49 w 121"/>
                <a:gd name="T105" fmla="*/ 4 h 180"/>
                <a:gd name="T106" fmla="*/ 42 w 121"/>
                <a:gd name="T107" fmla="*/ 2 h 180"/>
                <a:gd name="T108" fmla="*/ 30 w 121"/>
                <a:gd name="T109" fmla="*/ 4 h 180"/>
                <a:gd name="T110" fmla="*/ 25 w 121"/>
                <a:gd name="T111" fmla="*/ 4 h 180"/>
                <a:gd name="T112" fmla="*/ 19 w 121"/>
                <a:gd name="T113" fmla="*/ 9 h 180"/>
                <a:gd name="T114" fmla="*/ 15 w 121"/>
                <a:gd name="T115" fmla="*/ 13 h 180"/>
                <a:gd name="T116" fmla="*/ 14 w 121"/>
                <a:gd name="T117" fmla="*/ 18 h 180"/>
                <a:gd name="T118" fmla="*/ 9 w 121"/>
                <a:gd name="T119" fmla="*/ 19 h 180"/>
                <a:gd name="T120" fmla="*/ 8 w 121"/>
                <a:gd name="T121" fmla="*/ 2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1" h="180">
                  <a:moveTo>
                    <a:pt x="10" y="28"/>
                  </a:moveTo>
                  <a:cubicBezTo>
                    <a:pt x="12" y="28"/>
                    <a:pt x="12" y="29"/>
                    <a:pt x="12" y="29"/>
                  </a:cubicBezTo>
                  <a:cubicBezTo>
                    <a:pt x="11" y="29"/>
                    <a:pt x="9" y="31"/>
                    <a:pt x="11" y="30"/>
                  </a:cubicBezTo>
                  <a:cubicBezTo>
                    <a:pt x="13" y="29"/>
                    <a:pt x="13" y="30"/>
                    <a:pt x="12" y="31"/>
                  </a:cubicBezTo>
                  <a:cubicBezTo>
                    <a:pt x="11" y="31"/>
                    <a:pt x="11" y="33"/>
                    <a:pt x="11" y="33"/>
                  </a:cubicBezTo>
                  <a:cubicBezTo>
                    <a:pt x="12" y="34"/>
                    <a:pt x="12" y="35"/>
                    <a:pt x="11" y="34"/>
                  </a:cubicBezTo>
                  <a:cubicBezTo>
                    <a:pt x="11" y="34"/>
                    <a:pt x="9" y="35"/>
                    <a:pt x="9" y="36"/>
                  </a:cubicBezTo>
                  <a:cubicBezTo>
                    <a:pt x="10" y="36"/>
                    <a:pt x="13" y="37"/>
                    <a:pt x="11" y="37"/>
                  </a:cubicBezTo>
                  <a:cubicBezTo>
                    <a:pt x="10" y="37"/>
                    <a:pt x="8" y="36"/>
                    <a:pt x="8" y="37"/>
                  </a:cubicBezTo>
                  <a:cubicBezTo>
                    <a:pt x="8" y="38"/>
                    <a:pt x="7" y="39"/>
                    <a:pt x="8" y="41"/>
                  </a:cubicBezTo>
                  <a:cubicBezTo>
                    <a:pt x="8" y="42"/>
                    <a:pt x="8" y="42"/>
                    <a:pt x="7" y="42"/>
                  </a:cubicBezTo>
                  <a:cubicBezTo>
                    <a:pt x="6" y="42"/>
                    <a:pt x="3" y="42"/>
                    <a:pt x="3" y="42"/>
                  </a:cubicBezTo>
                  <a:cubicBezTo>
                    <a:pt x="2" y="43"/>
                    <a:pt x="2" y="43"/>
                    <a:pt x="4" y="43"/>
                  </a:cubicBezTo>
                  <a:cubicBezTo>
                    <a:pt x="4" y="44"/>
                    <a:pt x="4" y="44"/>
                    <a:pt x="5" y="44"/>
                  </a:cubicBezTo>
                  <a:cubicBezTo>
                    <a:pt x="4" y="44"/>
                    <a:pt x="3" y="44"/>
                    <a:pt x="2" y="45"/>
                  </a:cubicBezTo>
                  <a:cubicBezTo>
                    <a:pt x="0" y="46"/>
                    <a:pt x="2" y="46"/>
                    <a:pt x="2" y="46"/>
                  </a:cubicBezTo>
                  <a:cubicBezTo>
                    <a:pt x="2" y="46"/>
                    <a:pt x="4" y="48"/>
                    <a:pt x="5" y="48"/>
                  </a:cubicBezTo>
                  <a:cubicBezTo>
                    <a:pt x="6" y="48"/>
                    <a:pt x="6" y="48"/>
                    <a:pt x="5" y="49"/>
                  </a:cubicBezTo>
                  <a:cubicBezTo>
                    <a:pt x="5" y="51"/>
                    <a:pt x="4" y="50"/>
                    <a:pt x="3" y="50"/>
                  </a:cubicBezTo>
                  <a:cubicBezTo>
                    <a:pt x="2" y="50"/>
                    <a:pt x="1" y="50"/>
                    <a:pt x="2" y="52"/>
                  </a:cubicBezTo>
                  <a:cubicBezTo>
                    <a:pt x="2" y="53"/>
                    <a:pt x="5" y="52"/>
                    <a:pt x="6" y="51"/>
                  </a:cubicBezTo>
                  <a:cubicBezTo>
                    <a:pt x="8" y="50"/>
                    <a:pt x="7" y="52"/>
                    <a:pt x="10" y="50"/>
                  </a:cubicBezTo>
                  <a:cubicBezTo>
                    <a:pt x="12" y="49"/>
                    <a:pt x="9" y="48"/>
                    <a:pt x="8" y="47"/>
                  </a:cubicBezTo>
                  <a:cubicBezTo>
                    <a:pt x="7" y="47"/>
                    <a:pt x="7" y="47"/>
                    <a:pt x="6" y="45"/>
                  </a:cubicBezTo>
                  <a:cubicBezTo>
                    <a:pt x="6" y="45"/>
                    <a:pt x="5" y="45"/>
                    <a:pt x="5" y="45"/>
                  </a:cubicBezTo>
                  <a:cubicBezTo>
                    <a:pt x="6" y="45"/>
                    <a:pt x="7" y="46"/>
                    <a:pt x="8" y="46"/>
                  </a:cubicBezTo>
                  <a:cubicBezTo>
                    <a:pt x="10" y="47"/>
                    <a:pt x="11" y="47"/>
                    <a:pt x="12" y="47"/>
                  </a:cubicBezTo>
                  <a:cubicBezTo>
                    <a:pt x="12" y="46"/>
                    <a:pt x="16" y="43"/>
                    <a:pt x="18" y="42"/>
                  </a:cubicBezTo>
                  <a:cubicBezTo>
                    <a:pt x="19" y="41"/>
                    <a:pt x="18" y="40"/>
                    <a:pt x="19" y="41"/>
                  </a:cubicBezTo>
                  <a:cubicBezTo>
                    <a:pt x="19" y="42"/>
                    <a:pt x="20" y="43"/>
                    <a:pt x="19" y="43"/>
                  </a:cubicBezTo>
                  <a:cubicBezTo>
                    <a:pt x="18" y="44"/>
                    <a:pt x="15" y="45"/>
                    <a:pt x="16" y="46"/>
                  </a:cubicBezTo>
                  <a:cubicBezTo>
                    <a:pt x="17" y="46"/>
                    <a:pt x="17" y="45"/>
                    <a:pt x="15" y="46"/>
                  </a:cubicBezTo>
                  <a:cubicBezTo>
                    <a:pt x="14" y="47"/>
                    <a:pt x="13" y="46"/>
                    <a:pt x="14" y="47"/>
                  </a:cubicBezTo>
                  <a:cubicBezTo>
                    <a:pt x="15" y="48"/>
                    <a:pt x="14" y="48"/>
                    <a:pt x="14" y="49"/>
                  </a:cubicBezTo>
                  <a:cubicBezTo>
                    <a:pt x="13" y="50"/>
                    <a:pt x="12" y="52"/>
                    <a:pt x="12" y="52"/>
                  </a:cubicBezTo>
                  <a:cubicBezTo>
                    <a:pt x="12" y="53"/>
                    <a:pt x="13" y="53"/>
                    <a:pt x="12" y="54"/>
                  </a:cubicBezTo>
                  <a:cubicBezTo>
                    <a:pt x="12" y="55"/>
                    <a:pt x="11" y="55"/>
                    <a:pt x="12" y="55"/>
                  </a:cubicBezTo>
                  <a:cubicBezTo>
                    <a:pt x="12" y="55"/>
                    <a:pt x="12" y="56"/>
                    <a:pt x="11" y="57"/>
                  </a:cubicBezTo>
                  <a:cubicBezTo>
                    <a:pt x="11" y="57"/>
                    <a:pt x="10" y="59"/>
                    <a:pt x="10" y="59"/>
                  </a:cubicBezTo>
                  <a:cubicBezTo>
                    <a:pt x="11" y="59"/>
                    <a:pt x="11" y="60"/>
                    <a:pt x="11" y="60"/>
                  </a:cubicBezTo>
                  <a:cubicBezTo>
                    <a:pt x="12" y="59"/>
                    <a:pt x="10" y="62"/>
                    <a:pt x="12" y="62"/>
                  </a:cubicBezTo>
                  <a:cubicBezTo>
                    <a:pt x="13" y="61"/>
                    <a:pt x="14" y="61"/>
                    <a:pt x="13" y="63"/>
                  </a:cubicBezTo>
                  <a:cubicBezTo>
                    <a:pt x="12" y="64"/>
                    <a:pt x="10" y="66"/>
                    <a:pt x="10" y="67"/>
                  </a:cubicBezTo>
                  <a:cubicBezTo>
                    <a:pt x="10" y="69"/>
                    <a:pt x="8" y="72"/>
                    <a:pt x="9" y="72"/>
                  </a:cubicBezTo>
                  <a:cubicBezTo>
                    <a:pt x="11" y="72"/>
                    <a:pt x="13" y="73"/>
                    <a:pt x="13" y="71"/>
                  </a:cubicBezTo>
                  <a:cubicBezTo>
                    <a:pt x="12" y="69"/>
                    <a:pt x="12" y="69"/>
                    <a:pt x="13" y="68"/>
                  </a:cubicBezTo>
                  <a:cubicBezTo>
                    <a:pt x="13" y="67"/>
                    <a:pt x="14" y="67"/>
                    <a:pt x="14" y="66"/>
                  </a:cubicBezTo>
                  <a:cubicBezTo>
                    <a:pt x="14" y="65"/>
                    <a:pt x="13" y="64"/>
                    <a:pt x="14" y="63"/>
                  </a:cubicBezTo>
                  <a:cubicBezTo>
                    <a:pt x="15" y="62"/>
                    <a:pt x="17" y="62"/>
                    <a:pt x="16" y="61"/>
                  </a:cubicBezTo>
                  <a:cubicBezTo>
                    <a:pt x="14" y="59"/>
                    <a:pt x="14" y="58"/>
                    <a:pt x="15" y="58"/>
                  </a:cubicBezTo>
                  <a:cubicBezTo>
                    <a:pt x="15" y="57"/>
                    <a:pt x="18" y="54"/>
                    <a:pt x="19" y="53"/>
                  </a:cubicBezTo>
                  <a:cubicBezTo>
                    <a:pt x="20" y="52"/>
                    <a:pt x="21" y="53"/>
                    <a:pt x="19" y="54"/>
                  </a:cubicBezTo>
                  <a:cubicBezTo>
                    <a:pt x="17" y="55"/>
                    <a:pt x="16" y="56"/>
                    <a:pt x="16" y="58"/>
                  </a:cubicBezTo>
                  <a:cubicBezTo>
                    <a:pt x="16" y="60"/>
                    <a:pt x="17" y="61"/>
                    <a:pt x="18" y="60"/>
                  </a:cubicBezTo>
                  <a:cubicBezTo>
                    <a:pt x="18" y="59"/>
                    <a:pt x="19" y="60"/>
                    <a:pt x="20" y="59"/>
                  </a:cubicBezTo>
                  <a:cubicBezTo>
                    <a:pt x="20" y="58"/>
                    <a:pt x="22" y="61"/>
                    <a:pt x="22" y="59"/>
                  </a:cubicBezTo>
                  <a:cubicBezTo>
                    <a:pt x="22" y="57"/>
                    <a:pt x="22" y="55"/>
                    <a:pt x="23" y="55"/>
                  </a:cubicBezTo>
                  <a:cubicBezTo>
                    <a:pt x="23" y="55"/>
                    <a:pt x="23" y="55"/>
                    <a:pt x="24" y="54"/>
                  </a:cubicBezTo>
                  <a:cubicBezTo>
                    <a:pt x="24" y="53"/>
                    <a:pt x="24" y="55"/>
                    <a:pt x="25" y="56"/>
                  </a:cubicBezTo>
                  <a:cubicBezTo>
                    <a:pt x="25" y="58"/>
                    <a:pt x="27" y="59"/>
                    <a:pt x="25" y="59"/>
                  </a:cubicBezTo>
                  <a:cubicBezTo>
                    <a:pt x="24" y="59"/>
                    <a:pt x="22" y="59"/>
                    <a:pt x="23" y="61"/>
                  </a:cubicBezTo>
                  <a:cubicBezTo>
                    <a:pt x="24" y="63"/>
                    <a:pt x="22" y="65"/>
                    <a:pt x="24" y="66"/>
                  </a:cubicBezTo>
                  <a:cubicBezTo>
                    <a:pt x="26" y="66"/>
                    <a:pt x="27" y="67"/>
                    <a:pt x="26" y="69"/>
                  </a:cubicBezTo>
                  <a:cubicBezTo>
                    <a:pt x="24" y="71"/>
                    <a:pt x="22" y="75"/>
                    <a:pt x="21" y="76"/>
                  </a:cubicBezTo>
                  <a:cubicBezTo>
                    <a:pt x="21" y="78"/>
                    <a:pt x="20" y="79"/>
                    <a:pt x="19" y="79"/>
                  </a:cubicBezTo>
                  <a:cubicBezTo>
                    <a:pt x="19" y="80"/>
                    <a:pt x="17" y="80"/>
                    <a:pt x="18" y="81"/>
                  </a:cubicBezTo>
                  <a:cubicBezTo>
                    <a:pt x="19" y="82"/>
                    <a:pt x="20" y="83"/>
                    <a:pt x="21" y="84"/>
                  </a:cubicBezTo>
                  <a:cubicBezTo>
                    <a:pt x="21" y="85"/>
                    <a:pt x="22" y="87"/>
                    <a:pt x="22" y="86"/>
                  </a:cubicBezTo>
                  <a:cubicBezTo>
                    <a:pt x="22" y="85"/>
                    <a:pt x="21" y="83"/>
                    <a:pt x="22" y="82"/>
                  </a:cubicBezTo>
                  <a:cubicBezTo>
                    <a:pt x="22" y="81"/>
                    <a:pt x="23" y="82"/>
                    <a:pt x="24" y="82"/>
                  </a:cubicBezTo>
                  <a:cubicBezTo>
                    <a:pt x="24" y="82"/>
                    <a:pt x="26" y="83"/>
                    <a:pt x="27" y="84"/>
                  </a:cubicBezTo>
                  <a:cubicBezTo>
                    <a:pt x="29" y="85"/>
                    <a:pt x="28" y="86"/>
                    <a:pt x="30" y="85"/>
                  </a:cubicBezTo>
                  <a:cubicBezTo>
                    <a:pt x="31" y="83"/>
                    <a:pt x="31" y="84"/>
                    <a:pt x="30" y="83"/>
                  </a:cubicBezTo>
                  <a:cubicBezTo>
                    <a:pt x="29" y="82"/>
                    <a:pt x="29" y="80"/>
                    <a:pt x="30" y="81"/>
                  </a:cubicBezTo>
                  <a:cubicBezTo>
                    <a:pt x="32" y="82"/>
                    <a:pt x="34" y="84"/>
                    <a:pt x="36" y="83"/>
                  </a:cubicBezTo>
                  <a:cubicBezTo>
                    <a:pt x="37" y="82"/>
                    <a:pt x="41" y="79"/>
                    <a:pt x="43" y="79"/>
                  </a:cubicBezTo>
                  <a:cubicBezTo>
                    <a:pt x="45" y="79"/>
                    <a:pt x="51" y="79"/>
                    <a:pt x="48" y="80"/>
                  </a:cubicBezTo>
                  <a:cubicBezTo>
                    <a:pt x="46" y="80"/>
                    <a:pt x="44" y="82"/>
                    <a:pt x="43" y="84"/>
                  </a:cubicBezTo>
                  <a:cubicBezTo>
                    <a:pt x="42" y="86"/>
                    <a:pt x="41" y="88"/>
                    <a:pt x="41" y="89"/>
                  </a:cubicBezTo>
                  <a:cubicBezTo>
                    <a:pt x="41" y="90"/>
                    <a:pt x="42" y="91"/>
                    <a:pt x="44" y="93"/>
                  </a:cubicBezTo>
                  <a:cubicBezTo>
                    <a:pt x="45" y="94"/>
                    <a:pt x="46" y="96"/>
                    <a:pt x="47" y="97"/>
                  </a:cubicBezTo>
                  <a:cubicBezTo>
                    <a:pt x="47" y="98"/>
                    <a:pt x="48" y="98"/>
                    <a:pt x="49" y="97"/>
                  </a:cubicBezTo>
                  <a:cubicBezTo>
                    <a:pt x="50" y="95"/>
                    <a:pt x="50" y="94"/>
                    <a:pt x="51" y="95"/>
                  </a:cubicBezTo>
                  <a:cubicBezTo>
                    <a:pt x="52" y="95"/>
                    <a:pt x="53" y="95"/>
                    <a:pt x="52" y="97"/>
                  </a:cubicBezTo>
                  <a:cubicBezTo>
                    <a:pt x="51" y="99"/>
                    <a:pt x="49" y="101"/>
                    <a:pt x="50" y="102"/>
                  </a:cubicBezTo>
                  <a:cubicBezTo>
                    <a:pt x="51" y="104"/>
                    <a:pt x="52" y="104"/>
                    <a:pt x="51" y="106"/>
                  </a:cubicBezTo>
                  <a:cubicBezTo>
                    <a:pt x="49" y="107"/>
                    <a:pt x="48" y="108"/>
                    <a:pt x="50" y="110"/>
                  </a:cubicBezTo>
                  <a:cubicBezTo>
                    <a:pt x="51" y="111"/>
                    <a:pt x="54" y="114"/>
                    <a:pt x="52" y="113"/>
                  </a:cubicBezTo>
                  <a:cubicBezTo>
                    <a:pt x="51" y="112"/>
                    <a:pt x="50" y="110"/>
                    <a:pt x="49" y="111"/>
                  </a:cubicBezTo>
                  <a:cubicBezTo>
                    <a:pt x="48" y="111"/>
                    <a:pt x="47" y="111"/>
                    <a:pt x="48" y="112"/>
                  </a:cubicBezTo>
                  <a:cubicBezTo>
                    <a:pt x="49" y="114"/>
                    <a:pt x="49" y="114"/>
                    <a:pt x="48" y="114"/>
                  </a:cubicBezTo>
                  <a:cubicBezTo>
                    <a:pt x="46" y="114"/>
                    <a:pt x="42" y="113"/>
                    <a:pt x="41" y="113"/>
                  </a:cubicBezTo>
                  <a:cubicBezTo>
                    <a:pt x="40" y="113"/>
                    <a:pt x="38" y="112"/>
                    <a:pt x="37" y="113"/>
                  </a:cubicBezTo>
                  <a:cubicBezTo>
                    <a:pt x="36" y="114"/>
                    <a:pt x="33" y="115"/>
                    <a:pt x="34" y="114"/>
                  </a:cubicBezTo>
                  <a:cubicBezTo>
                    <a:pt x="35" y="113"/>
                    <a:pt x="35" y="113"/>
                    <a:pt x="34" y="113"/>
                  </a:cubicBezTo>
                  <a:cubicBezTo>
                    <a:pt x="33" y="113"/>
                    <a:pt x="32" y="113"/>
                    <a:pt x="31" y="112"/>
                  </a:cubicBezTo>
                  <a:cubicBezTo>
                    <a:pt x="31" y="111"/>
                    <a:pt x="31" y="110"/>
                    <a:pt x="30" y="111"/>
                  </a:cubicBezTo>
                  <a:cubicBezTo>
                    <a:pt x="29" y="111"/>
                    <a:pt x="27" y="111"/>
                    <a:pt x="28" y="113"/>
                  </a:cubicBezTo>
                  <a:cubicBezTo>
                    <a:pt x="29" y="115"/>
                    <a:pt x="30" y="117"/>
                    <a:pt x="30" y="117"/>
                  </a:cubicBezTo>
                  <a:cubicBezTo>
                    <a:pt x="31" y="116"/>
                    <a:pt x="31" y="117"/>
                    <a:pt x="30" y="118"/>
                  </a:cubicBezTo>
                  <a:cubicBezTo>
                    <a:pt x="30" y="119"/>
                    <a:pt x="30" y="120"/>
                    <a:pt x="28" y="120"/>
                  </a:cubicBezTo>
                  <a:cubicBezTo>
                    <a:pt x="27" y="121"/>
                    <a:pt x="23" y="123"/>
                    <a:pt x="25" y="123"/>
                  </a:cubicBezTo>
                  <a:cubicBezTo>
                    <a:pt x="26" y="123"/>
                    <a:pt x="27" y="123"/>
                    <a:pt x="29" y="122"/>
                  </a:cubicBezTo>
                  <a:cubicBezTo>
                    <a:pt x="30" y="122"/>
                    <a:pt x="32" y="121"/>
                    <a:pt x="33" y="121"/>
                  </a:cubicBezTo>
                  <a:cubicBezTo>
                    <a:pt x="34" y="121"/>
                    <a:pt x="34" y="121"/>
                    <a:pt x="34" y="123"/>
                  </a:cubicBezTo>
                  <a:cubicBezTo>
                    <a:pt x="33" y="124"/>
                    <a:pt x="34" y="126"/>
                    <a:pt x="34" y="127"/>
                  </a:cubicBezTo>
                  <a:cubicBezTo>
                    <a:pt x="34" y="128"/>
                    <a:pt x="36" y="128"/>
                    <a:pt x="36" y="129"/>
                  </a:cubicBezTo>
                  <a:cubicBezTo>
                    <a:pt x="35" y="131"/>
                    <a:pt x="33" y="134"/>
                    <a:pt x="31" y="135"/>
                  </a:cubicBezTo>
                  <a:cubicBezTo>
                    <a:pt x="28" y="136"/>
                    <a:pt x="16" y="140"/>
                    <a:pt x="17" y="142"/>
                  </a:cubicBezTo>
                  <a:cubicBezTo>
                    <a:pt x="18" y="143"/>
                    <a:pt x="19" y="144"/>
                    <a:pt x="18" y="144"/>
                  </a:cubicBezTo>
                  <a:cubicBezTo>
                    <a:pt x="16" y="145"/>
                    <a:pt x="17" y="145"/>
                    <a:pt x="18" y="145"/>
                  </a:cubicBezTo>
                  <a:cubicBezTo>
                    <a:pt x="19" y="145"/>
                    <a:pt x="24" y="142"/>
                    <a:pt x="22" y="144"/>
                  </a:cubicBezTo>
                  <a:cubicBezTo>
                    <a:pt x="21" y="146"/>
                    <a:pt x="19" y="145"/>
                    <a:pt x="20" y="147"/>
                  </a:cubicBezTo>
                  <a:cubicBezTo>
                    <a:pt x="21" y="148"/>
                    <a:pt x="22" y="148"/>
                    <a:pt x="24" y="146"/>
                  </a:cubicBezTo>
                  <a:cubicBezTo>
                    <a:pt x="26" y="145"/>
                    <a:pt x="27" y="145"/>
                    <a:pt x="28" y="145"/>
                  </a:cubicBezTo>
                  <a:cubicBezTo>
                    <a:pt x="29" y="144"/>
                    <a:pt x="30" y="143"/>
                    <a:pt x="31" y="144"/>
                  </a:cubicBezTo>
                  <a:cubicBezTo>
                    <a:pt x="33" y="145"/>
                    <a:pt x="36" y="145"/>
                    <a:pt x="33" y="146"/>
                  </a:cubicBezTo>
                  <a:cubicBezTo>
                    <a:pt x="31" y="147"/>
                    <a:pt x="29" y="149"/>
                    <a:pt x="32" y="149"/>
                  </a:cubicBezTo>
                  <a:cubicBezTo>
                    <a:pt x="34" y="148"/>
                    <a:pt x="39" y="148"/>
                    <a:pt x="40" y="149"/>
                  </a:cubicBezTo>
                  <a:cubicBezTo>
                    <a:pt x="41" y="150"/>
                    <a:pt x="42" y="151"/>
                    <a:pt x="44" y="150"/>
                  </a:cubicBezTo>
                  <a:cubicBezTo>
                    <a:pt x="46" y="150"/>
                    <a:pt x="59" y="144"/>
                    <a:pt x="55" y="148"/>
                  </a:cubicBezTo>
                  <a:cubicBezTo>
                    <a:pt x="51" y="151"/>
                    <a:pt x="51" y="152"/>
                    <a:pt x="50" y="153"/>
                  </a:cubicBezTo>
                  <a:cubicBezTo>
                    <a:pt x="50" y="155"/>
                    <a:pt x="51" y="156"/>
                    <a:pt x="49" y="156"/>
                  </a:cubicBezTo>
                  <a:cubicBezTo>
                    <a:pt x="48" y="155"/>
                    <a:pt x="33" y="152"/>
                    <a:pt x="29" y="158"/>
                  </a:cubicBezTo>
                  <a:cubicBezTo>
                    <a:pt x="26" y="164"/>
                    <a:pt x="27" y="163"/>
                    <a:pt x="26" y="165"/>
                  </a:cubicBezTo>
                  <a:cubicBezTo>
                    <a:pt x="24" y="167"/>
                    <a:pt x="24" y="168"/>
                    <a:pt x="22" y="168"/>
                  </a:cubicBezTo>
                  <a:cubicBezTo>
                    <a:pt x="21" y="168"/>
                    <a:pt x="18" y="169"/>
                    <a:pt x="16" y="171"/>
                  </a:cubicBezTo>
                  <a:cubicBezTo>
                    <a:pt x="15" y="172"/>
                    <a:pt x="12" y="175"/>
                    <a:pt x="11" y="176"/>
                  </a:cubicBezTo>
                  <a:cubicBezTo>
                    <a:pt x="10" y="177"/>
                    <a:pt x="9" y="177"/>
                    <a:pt x="11" y="177"/>
                  </a:cubicBezTo>
                  <a:cubicBezTo>
                    <a:pt x="14" y="177"/>
                    <a:pt x="16" y="177"/>
                    <a:pt x="17" y="179"/>
                  </a:cubicBezTo>
                  <a:cubicBezTo>
                    <a:pt x="17" y="179"/>
                    <a:pt x="17" y="180"/>
                    <a:pt x="18" y="179"/>
                  </a:cubicBezTo>
                  <a:cubicBezTo>
                    <a:pt x="19" y="177"/>
                    <a:pt x="20" y="175"/>
                    <a:pt x="22" y="174"/>
                  </a:cubicBezTo>
                  <a:cubicBezTo>
                    <a:pt x="24" y="174"/>
                    <a:pt x="30" y="172"/>
                    <a:pt x="31" y="172"/>
                  </a:cubicBezTo>
                  <a:cubicBezTo>
                    <a:pt x="32" y="172"/>
                    <a:pt x="33" y="173"/>
                    <a:pt x="33" y="172"/>
                  </a:cubicBezTo>
                  <a:cubicBezTo>
                    <a:pt x="33" y="170"/>
                    <a:pt x="33" y="171"/>
                    <a:pt x="34" y="172"/>
                  </a:cubicBezTo>
                  <a:cubicBezTo>
                    <a:pt x="34" y="173"/>
                    <a:pt x="35" y="172"/>
                    <a:pt x="35" y="172"/>
                  </a:cubicBezTo>
                  <a:cubicBezTo>
                    <a:pt x="36" y="173"/>
                    <a:pt x="37" y="173"/>
                    <a:pt x="38" y="174"/>
                  </a:cubicBezTo>
                  <a:cubicBezTo>
                    <a:pt x="38" y="174"/>
                    <a:pt x="40" y="176"/>
                    <a:pt x="41" y="174"/>
                  </a:cubicBezTo>
                  <a:cubicBezTo>
                    <a:pt x="42" y="172"/>
                    <a:pt x="42" y="170"/>
                    <a:pt x="43" y="169"/>
                  </a:cubicBezTo>
                  <a:cubicBezTo>
                    <a:pt x="43" y="167"/>
                    <a:pt x="43" y="166"/>
                    <a:pt x="44" y="166"/>
                  </a:cubicBezTo>
                  <a:cubicBezTo>
                    <a:pt x="46" y="165"/>
                    <a:pt x="50" y="164"/>
                    <a:pt x="52" y="165"/>
                  </a:cubicBezTo>
                  <a:cubicBezTo>
                    <a:pt x="54" y="165"/>
                    <a:pt x="56" y="165"/>
                    <a:pt x="57" y="166"/>
                  </a:cubicBezTo>
                  <a:cubicBezTo>
                    <a:pt x="58" y="167"/>
                    <a:pt x="58" y="168"/>
                    <a:pt x="59" y="168"/>
                  </a:cubicBezTo>
                  <a:cubicBezTo>
                    <a:pt x="61" y="167"/>
                    <a:pt x="62" y="167"/>
                    <a:pt x="63" y="167"/>
                  </a:cubicBezTo>
                  <a:cubicBezTo>
                    <a:pt x="64" y="167"/>
                    <a:pt x="65" y="167"/>
                    <a:pt x="65" y="166"/>
                  </a:cubicBezTo>
                  <a:cubicBezTo>
                    <a:pt x="65" y="165"/>
                    <a:pt x="64" y="164"/>
                    <a:pt x="66" y="164"/>
                  </a:cubicBezTo>
                  <a:cubicBezTo>
                    <a:pt x="67" y="164"/>
                    <a:pt x="72" y="164"/>
                    <a:pt x="73" y="162"/>
                  </a:cubicBezTo>
                  <a:cubicBezTo>
                    <a:pt x="74" y="161"/>
                    <a:pt x="74" y="161"/>
                    <a:pt x="75" y="161"/>
                  </a:cubicBezTo>
                  <a:cubicBezTo>
                    <a:pt x="76" y="161"/>
                    <a:pt x="81" y="162"/>
                    <a:pt x="82" y="163"/>
                  </a:cubicBezTo>
                  <a:cubicBezTo>
                    <a:pt x="83" y="165"/>
                    <a:pt x="84" y="165"/>
                    <a:pt x="86" y="164"/>
                  </a:cubicBezTo>
                  <a:cubicBezTo>
                    <a:pt x="86" y="164"/>
                    <a:pt x="91" y="162"/>
                    <a:pt x="94" y="163"/>
                  </a:cubicBezTo>
                  <a:cubicBezTo>
                    <a:pt x="96" y="164"/>
                    <a:pt x="98" y="165"/>
                    <a:pt x="102" y="163"/>
                  </a:cubicBezTo>
                  <a:cubicBezTo>
                    <a:pt x="106" y="161"/>
                    <a:pt x="110" y="160"/>
                    <a:pt x="111" y="159"/>
                  </a:cubicBezTo>
                  <a:cubicBezTo>
                    <a:pt x="113" y="158"/>
                    <a:pt x="116" y="157"/>
                    <a:pt x="116" y="155"/>
                  </a:cubicBezTo>
                  <a:cubicBezTo>
                    <a:pt x="115" y="153"/>
                    <a:pt x="116" y="153"/>
                    <a:pt x="116" y="152"/>
                  </a:cubicBezTo>
                  <a:cubicBezTo>
                    <a:pt x="117" y="152"/>
                    <a:pt x="116" y="151"/>
                    <a:pt x="115" y="151"/>
                  </a:cubicBezTo>
                  <a:cubicBezTo>
                    <a:pt x="113" y="151"/>
                    <a:pt x="102" y="150"/>
                    <a:pt x="102" y="150"/>
                  </a:cubicBezTo>
                  <a:cubicBezTo>
                    <a:pt x="102" y="150"/>
                    <a:pt x="102" y="150"/>
                    <a:pt x="104" y="149"/>
                  </a:cubicBezTo>
                  <a:cubicBezTo>
                    <a:pt x="106" y="148"/>
                    <a:pt x="106" y="149"/>
                    <a:pt x="107" y="149"/>
                  </a:cubicBezTo>
                  <a:cubicBezTo>
                    <a:pt x="109" y="148"/>
                    <a:pt x="110" y="147"/>
                    <a:pt x="108" y="146"/>
                  </a:cubicBezTo>
                  <a:cubicBezTo>
                    <a:pt x="107" y="145"/>
                    <a:pt x="104" y="144"/>
                    <a:pt x="107" y="144"/>
                  </a:cubicBezTo>
                  <a:cubicBezTo>
                    <a:pt x="110" y="144"/>
                    <a:pt x="111" y="144"/>
                    <a:pt x="112" y="144"/>
                  </a:cubicBezTo>
                  <a:cubicBezTo>
                    <a:pt x="113" y="144"/>
                    <a:pt x="114" y="143"/>
                    <a:pt x="113" y="142"/>
                  </a:cubicBezTo>
                  <a:cubicBezTo>
                    <a:pt x="112" y="141"/>
                    <a:pt x="111" y="140"/>
                    <a:pt x="113" y="140"/>
                  </a:cubicBezTo>
                  <a:cubicBezTo>
                    <a:pt x="114" y="140"/>
                    <a:pt x="115" y="140"/>
                    <a:pt x="116" y="140"/>
                  </a:cubicBezTo>
                  <a:cubicBezTo>
                    <a:pt x="117" y="139"/>
                    <a:pt x="117" y="139"/>
                    <a:pt x="118" y="138"/>
                  </a:cubicBezTo>
                  <a:cubicBezTo>
                    <a:pt x="119" y="137"/>
                    <a:pt x="121" y="132"/>
                    <a:pt x="121" y="129"/>
                  </a:cubicBezTo>
                  <a:cubicBezTo>
                    <a:pt x="121" y="129"/>
                    <a:pt x="121" y="123"/>
                    <a:pt x="112" y="120"/>
                  </a:cubicBezTo>
                  <a:cubicBezTo>
                    <a:pt x="103" y="118"/>
                    <a:pt x="102" y="122"/>
                    <a:pt x="100" y="123"/>
                  </a:cubicBezTo>
                  <a:cubicBezTo>
                    <a:pt x="100" y="123"/>
                    <a:pt x="99" y="124"/>
                    <a:pt x="98" y="123"/>
                  </a:cubicBezTo>
                  <a:cubicBezTo>
                    <a:pt x="98" y="122"/>
                    <a:pt x="97" y="122"/>
                    <a:pt x="96" y="122"/>
                  </a:cubicBezTo>
                  <a:cubicBezTo>
                    <a:pt x="96" y="122"/>
                    <a:pt x="94" y="122"/>
                    <a:pt x="96" y="120"/>
                  </a:cubicBezTo>
                  <a:cubicBezTo>
                    <a:pt x="98" y="119"/>
                    <a:pt x="101" y="117"/>
                    <a:pt x="100" y="115"/>
                  </a:cubicBezTo>
                  <a:cubicBezTo>
                    <a:pt x="99" y="113"/>
                    <a:pt x="93" y="107"/>
                    <a:pt x="92" y="107"/>
                  </a:cubicBezTo>
                  <a:cubicBezTo>
                    <a:pt x="91" y="106"/>
                    <a:pt x="89" y="105"/>
                    <a:pt x="88" y="105"/>
                  </a:cubicBezTo>
                  <a:cubicBezTo>
                    <a:pt x="88" y="106"/>
                    <a:pt x="86" y="105"/>
                    <a:pt x="88" y="105"/>
                  </a:cubicBezTo>
                  <a:cubicBezTo>
                    <a:pt x="91" y="104"/>
                    <a:pt x="91" y="105"/>
                    <a:pt x="92" y="105"/>
                  </a:cubicBezTo>
                  <a:cubicBezTo>
                    <a:pt x="92" y="106"/>
                    <a:pt x="93" y="107"/>
                    <a:pt x="94" y="106"/>
                  </a:cubicBezTo>
                  <a:cubicBezTo>
                    <a:pt x="96" y="106"/>
                    <a:pt x="98" y="108"/>
                    <a:pt x="96" y="106"/>
                  </a:cubicBezTo>
                  <a:cubicBezTo>
                    <a:pt x="95" y="103"/>
                    <a:pt x="93" y="97"/>
                    <a:pt x="91" y="95"/>
                  </a:cubicBezTo>
                  <a:cubicBezTo>
                    <a:pt x="88" y="93"/>
                    <a:pt x="87" y="92"/>
                    <a:pt x="86" y="90"/>
                  </a:cubicBezTo>
                  <a:cubicBezTo>
                    <a:pt x="85" y="89"/>
                    <a:pt x="81" y="87"/>
                    <a:pt x="80" y="86"/>
                  </a:cubicBezTo>
                  <a:cubicBezTo>
                    <a:pt x="78" y="85"/>
                    <a:pt x="77" y="86"/>
                    <a:pt x="75" y="82"/>
                  </a:cubicBezTo>
                  <a:cubicBezTo>
                    <a:pt x="73" y="78"/>
                    <a:pt x="72" y="75"/>
                    <a:pt x="72" y="73"/>
                  </a:cubicBezTo>
                  <a:cubicBezTo>
                    <a:pt x="72" y="70"/>
                    <a:pt x="71" y="65"/>
                    <a:pt x="65" y="62"/>
                  </a:cubicBezTo>
                  <a:cubicBezTo>
                    <a:pt x="58" y="58"/>
                    <a:pt x="55" y="58"/>
                    <a:pt x="53" y="58"/>
                  </a:cubicBezTo>
                  <a:cubicBezTo>
                    <a:pt x="51" y="58"/>
                    <a:pt x="42" y="58"/>
                    <a:pt x="46" y="57"/>
                  </a:cubicBezTo>
                  <a:cubicBezTo>
                    <a:pt x="49" y="56"/>
                    <a:pt x="49" y="56"/>
                    <a:pt x="50" y="55"/>
                  </a:cubicBezTo>
                  <a:cubicBezTo>
                    <a:pt x="50" y="54"/>
                    <a:pt x="51" y="54"/>
                    <a:pt x="52" y="54"/>
                  </a:cubicBezTo>
                  <a:cubicBezTo>
                    <a:pt x="54" y="54"/>
                    <a:pt x="56" y="54"/>
                    <a:pt x="55" y="52"/>
                  </a:cubicBezTo>
                  <a:cubicBezTo>
                    <a:pt x="54" y="49"/>
                    <a:pt x="53" y="48"/>
                    <a:pt x="54" y="48"/>
                  </a:cubicBezTo>
                  <a:cubicBezTo>
                    <a:pt x="56" y="47"/>
                    <a:pt x="57" y="45"/>
                    <a:pt x="57" y="44"/>
                  </a:cubicBezTo>
                  <a:cubicBezTo>
                    <a:pt x="58" y="43"/>
                    <a:pt x="58" y="42"/>
                    <a:pt x="60" y="42"/>
                  </a:cubicBezTo>
                  <a:cubicBezTo>
                    <a:pt x="61" y="41"/>
                    <a:pt x="62" y="40"/>
                    <a:pt x="62" y="39"/>
                  </a:cubicBezTo>
                  <a:cubicBezTo>
                    <a:pt x="63" y="37"/>
                    <a:pt x="62" y="37"/>
                    <a:pt x="63" y="36"/>
                  </a:cubicBezTo>
                  <a:cubicBezTo>
                    <a:pt x="64" y="35"/>
                    <a:pt x="65" y="34"/>
                    <a:pt x="65" y="32"/>
                  </a:cubicBezTo>
                  <a:cubicBezTo>
                    <a:pt x="65" y="31"/>
                    <a:pt x="66" y="30"/>
                    <a:pt x="67" y="29"/>
                  </a:cubicBezTo>
                  <a:cubicBezTo>
                    <a:pt x="68" y="28"/>
                    <a:pt x="69" y="27"/>
                    <a:pt x="68" y="25"/>
                  </a:cubicBezTo>
                  <a:cubicBezTo>
                    <a:pt x="68" y="24"/>
                    <a:pt x="67" y="24"/>
                    <a:pt x="65" y="24"/>
                  </a:cubicBezTo>
                  <a:cubicBezTo>
                    <a:pt x="63" y="23"/>
                    <a:pt x="56" y="23"/>
                    <a:pt x="53" y="22"/>
                  </a:cubicBezTo>
                  <a:cubicBezTo>
                    <a:pt x="51" y="22"/>
                    <a:pt x="45" y="21"/>
                    <a:pt x="42" y="23"/>
                  </a:cubicBezTo>
                  <a:cubicBezTo>
                    <a:pt x="38" y="24"/>
                    <a:pt x="37" y="24"/>
                    <a:pt x="36" y="24"/>
                  </a:cubicBezTo>
                  <a:cubicBezTo>
                    <a:pt x="35" y="24"/>
                    <a:pt x="35" y="25"/>
                    <a:pt x="34" y="25"/>
                  </a:cubicBezTo>
                  <a:cubicBezTo>
                    <a:pt x="34" y="26"/>
                    <a:pt x="31" y="28"/>
                    <a:pt x="32" y="25"/>
                  </a:cubicBezTo>
                  <a:cubicBezTo>
                    <a:pt x="33" y="22"/>
                    <a:pt x="33" y="22"/>
                    <a:pt x="34" y="22"/>
                  </a:cubicBezTo>
                  <a:cubicBezTo>
                    <a:pt x="35" y="21"/>
                    <a:pt x="35" y="23"/>
                    <a:pt x="36" y="21"/>
                  </a:cubicBezTo>
                  <a:cubicBezTo>
                    <a:pt x="37" y="20"/>
                    <a:pt x="37" y="19"/>
                    <a:pt x="36" y="19"/>
                  </a:cubicBezTo>
                  <a:cubicBezTo>
                    <a:pt x="34" y="19"/>
                    <a:pt x="29" y="18"/>
                    <a:pt x="31" y="18"/>
                  </a:cubicBezTo>
                  <a:cubicBezTo>
                    <a:pt x="33" y="18"/>
                    <a:pt x="35" y="19"/>
                    <a:pt x="35" y="18"/>
                  </a:cubicBezTo>
                  <a:cubicBezTo>
                    <a:pt x="34" y="16"/>
                    <a:pt x="34" y="16"/>
                    <a:pt x="37" y="15"/>
                  </a:cubicBezTo>
                  <a:cubicBezTo>
                    <a:pt x="39" y="14"/>
                    <a:pt x="45" y="10"/>
                    <a:pt x="46" y="9"/>
                  </a:cubicBezTo>
                  <a:cubicBezTo>
                    <a:pt x="47" y="9"/>
                    <a:pt x="49" y="6"/>
                    <a:pt x="49" y="4"/>
                  </a:cubicBezTo>
                  <a:cubicBezTo>
                    <a:pt x="50" y="1"/>
                    <a:pt x="51" y="1"/>
                    <a:pt x="49" y="1"/>
                  </a:cubicBezTo>
                  <a:cubicBezTo>
                    <a:pt x="48" y="1"/>
                    <a:pt x="46" y="1"/>
                    <a:pt x="45" y="1"/>
                  </a:cubicBezTo>
                  <a:cubicBezTo>
                    <a:pt x="45" y="1"/>
                    <a:pt x="45" y="0"/>
                    <a:pt x="44" y="1"/>
                  </a:cubicBezTo>
                  <a:cubicBezTo>
                    <a:pt x="43" y="2"/>
                    <a:pt x="43" y="3"/>
                    <a:pt x="42" y="2"/>
                  </a:cubicBezTo>
                  <a:cubicBezTo>
                    <a:pt x="42" y="2"/>
                    <a:pt x="41" y="2"/>
                    <a:pt x="40" y="3"/>
                  </a:cubicBezTo>
                  <a:cubicBezTo>
                    <a:pt x="39" y="3"/>
                    <a:pt x="36" y="4"/>
                    <a:pt x="36" y="3"/>
                  </a:cubicBezTo>
                  <a:cubicBezTo>
                    <a:pt x="35" y="2"/>
                    <a:pt x="35" y="3"/>
                    <a:pt x="34" y="3"/>
                  </a:cubicBezTo>
                  <a:cubicBezTo>
                    <a:pt x="33" y="4"/>
                    <a:pt x="31" y="4"/>
                    <a:pt x="30" y="4"/>
                  </a:cubicBezTo>
                  <a:cubicBezTo>
                    <a:pt x="29" y="5"/>
                    <a:pt x="29" y="6"/>
                    <a:pt x="29" y="5"/>
                  </a:cubicBezTo>
                  <a:cubicBezTo>
                    <a:pt x="29" y="4"/>
                    <a:pt x="29" y="3"/>
                    <a:pt x="28" y="3"/>
                  </a:cubicBezTo>
                  <a:cubicBezTo>
                    <a:pt x="27" y="3"/>
                    <a:pt x="26" y="4"/>
                    <a:pt x="26" y="5"/>
                  </a:cubicBezTo>
                  <a:cubicBezTo>
                    <a:pt x="25" y="5"/>
                    <a:pt x="24" y="6"/>
                    <a:pt x="25" y="4"/>
                  </a:cubicBezTo>
                  <a:cubicBezTo>
                    <a:pt x="26" y="2"/>
                    <a:pt x="25" y="2"/>
                    <a:pt x="24" y="2"/>
                  </a:cubicBezTo>
                  <a:cubicBezTo>
                    <a:pt x="24" y="2"/>
                    <a:pt x="23" y="3"/>
                    <a:pt x="23" y="2"/>
                  </a:cubicBezTo>
                  <a:cubicBezTo>
                    <a:pt x="22" y="2"/>
                    <a:pt x="20" y="2"/>
                    <a:pt x="20" y="3"/>
                  </a:cubicBezTo>
                  <a:cubicBezTo>
                    <a:pt x="20" y="3"/>
                    <a:pt x="17" y="8"/>
                    <a:pt x="19" y="9"/>
                  </a:cubicBezTo>
                  <a:cubicBezTo>
                    <a:pt x="21" y="10"/>
                    <a:pt x="21" y="10"/>
                    <a:pt x="19" y="10"/>
                  </a:cubicBezTo>
                  <a:cubicBezTo>
                    <a:pt x="17" y="10"/>
                    <a:pt x="14" y="10"/>
                    <a:pt x="15" y="10"/>
                  </a:cubicBezTo>
                  <a:cubicBezTo>
                    <a:pt x="16" y="11"/>
                    <a:pt x="17" y="12"/>
                    <a:pt x="16" y="13"/>
                  </a:cubicBezTo>
                  <a:cubicBezTo>
                    <a:pt x="16" y="13"/>
                    <a:pt x="15" y="14"/>
                    <a:pt x="15" y="13"/>
                  </a:cubicBezTo>
                  <a:cubicBezTo>
                    <a:pt x="14" y="13"/>
                    <a:pt x="13" y="14"/>
                    <a:pt x="15" y="14"/>
                  </a:cubicBezTo>
                  <a:cubicBezTo>
                    <a:pt x="16" y="15"/>
                    <a:pt x="21" y="20"/>
                    <a:pt x="19" y="18"/>
                  </a:cubicBezTo>
                  <a:cubicBezTo>
                    <a:pt x="17" y="17"/>
                    <a:pt x="14" y="16"/>
                    <a:pt x="15" y="17"/>
                  </a:cubicBezTo>
                  <a:cubicBezTo>
                    <a:pt x="16" y="18"/>
                    <a:pt x="16" y="18"/>
                    <a:pt x="14" y="18"/>
                  </a:cubicBezTo>
                  <a:cubicBezTo>
                    <a:pt x="13" y="18"/>
                    <a:pt x="13" y="19"/>
                    <a:pt x="13" y="18"/>
                  </a:cubicBezTo>
                  <a:cubicBezTo>
                    <a:pt x="12" y="17"/>
                    <a:pt x="11" y="17"/>
                    <a:pt x="11" y="18"/>
                  </a:cubicBezTo>
                  <a:cubicBezTo>
                    <a:pt x="11" y="19"/>
                    <a:pt x="11" y="20"/>
                    <a:pt x="10" y="19"/>
                  </a:cubicBezTo>
                  <a:cubicBezTo>
                    <a:pt x="10" y="18"/>
                    <a:pt x="9" y="17"/>
                    <a:pt x="9" y="19"/>
                  </a:cubicBezTo>
                  <a:cubicBezTo>
                    <a:pt x="8" y="20"/>
                    <a:pt x="9" y="21"/>
                    <a:pt x="10" y="22"/>
                  </a:cubicBezTo>
                  <a:cubicBezTo>
                    <a:pt x="10" y="23"/>
                    <a:pt x="14" y="25"/>
                    <a:pt x="12" y="26"/>
                  </a:cubicBezTo>
                  <a:cubicBezTo>
                    <a:pt x="11" y="26"/>
                    <a:pt x="10" y="26"/>
                    <a:pt x="9" y="25"/>
                  </a:cubicBezTo>
                  <a:cubicBezTo>
                    <a:pt x="9" y="25"/>
                    <a:pt x="7" y="25"/>
                    <a:pt x="8" y="26"/>
                  </a:cubicBezTo>
                  <a:cubicBezTo>
                    <a:pt x="9" y="27"/>
                    <a:pt x="8" y="28"/>
                    <a:pt x="10" y="2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5" name="Freeform 1136">
              <a:extLst>
                <a:ext uri="{FF2B5EF4-FFF2-40B4-BE49-F238E27FC236}">
                  <a16:creationId xmlns:a16="http://schemas.microsoft.com/office/drawing/2014/main" id="{F90304F1-0C5A-4A22-8CDF-76E45779100B}"/>
                </a:ext>
              </a:extLst>
            </p:cNvPr>
            <p:cNvSpPr>
              <a:spLocks/>
            </p:cNvSpPr>
            <p:nvPr/>
          </p:nvSpPr>
          <p:spPr bwMode="auto">
            <a:xfrm>
              <a:off x="3469" y="1548"/>
              <a:ext cx="12" cy="6"/>
            </a:xfrm>
            <a:custGeom>
              <a:avLst/>
              <a:gdLst>
                <a:gd name="T0" fmla="*/ 3 w 9"/>
                <a:gd name="T1" fmla="*/ 1 h 4"/>
                <a:gd name="T2" fmla="*/ 2 w 9"/>
                <a:gd name="T3" fmla="*/ 2 h 4"/>
                <a:gd name="T4" fmla="*/ 7 w 9"/>
                <a:gd name="T5" fmla="*/ 3 h 4"/>
                <a:gd name="T6" fmla="*/ 9 w 9"/>
                <a:gd name="T7" fmla="*/ 2 h 4"/>
                <a:gd name="T8" fmla="*/ 8 w 9"/>
                <a:gd name="T9" fmla="*/ 1 h 4"/>
                <a:gd name="T10" fmla="*/ 3 w 9"/>
                <a:gd name="T11" fmla="*/ 1 h 4"/>
              </a:gdLst>
              <a:ahLst/>
              <a:cxnLst>
                <a:cxn ang="0">
                  <a:pos x="T0" y="T1"/>
                </a:cxn>
                <a:cxn ang="0">
                  <a:pos x="T2" y="T3"/>
                </a:cxn>
                <a:cxn ang="0">
                  <a:pos x="T4" y="T5"/>
                </a:cxn>
                <a:cxn ang="0">
                  <a:pos x="T6" y="T7"/>
                </a:cxn>
                <a:cxn ang="0">
                  <a:pos x="T8" y="T9"/>
                </a:cxn>
                <a:cxn ang="0">
                  <a:pos x="T10" y="T11"/>
                </a:cxn>
              </a:cxnLst>
              <a:rect l="0" t="0" r="r" b="b"/>
              <a:pathLst>
                <a:path w="9" h="4">
                  <a:moveTo>
                    <a:pt x="3" y="1"/>
                  </a:moveTo>
                  <a:cubicBezTo>
                    <a:pt x="3" y="1"/>
                    <a:pt x="0" y="1"/>
                    <a:pt x="2" y="2"/>
                  </a:cubicBezTo>
                  <a:cubicBezTo>
                    <a:pt x="4" y="3"/>
                    <a:pt x="6" y="4"/>
                    <a:pt x="7" y="3"/>
                  </a:cubicBezTo>
                  <a:cubicBezTo>
                    <a:pt x="8" y="2"/>
                    <a:pt x="8" y="2"/>
                    <a:pt x="9" y="2"/>
                  </a:cubicBezTo>
                  <a:cubicBezTo>
                    <a:pt x="9" y="1"/>
                    <a:pt x="9" y="1"/>
                    <a:pt x="8" y="1"/>
                  </a:cubicBezTo>
                  <a:cubicBezTo>
                    <a:pt x="7" y="0"/>
                    <a:pt x="4" y="0"/>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6" name="Freeform 1137">
              <a:extLst>
                <a:ext uri="{FF2B5EF4-FFF2-40B4-BE49-F238E27FC236}">
                  <a16:creationId xmlns:a16="http://schemas.microsoft.com/office/drawing/2014/main" id="{3AC9BAD5-8712-4CB2-A6F4-1CFDC26E26B6}"/>
                </a:ext>
              </a:extLst>
            </p:cNvPr>
            <p:cNvSpPr>
              <a:spLocks/>
            </p:cNvSpPr>
            <p:nvPr/>
          </p:nvSpPr>
          <p:spPr bwMode="auto">
            <a:xfrm>
              <a:off x="3467" y="1266"/>
              <a:ext cx="14" cy="23"/>
            </a:xfrm>
            <a:custGeom>
              <a:avLst/>
              <a:gdLst>
                <a:gd name="T0" fmla="*/ 3 w 10"/>
                <a:gd name="T1" fmla="*/ 9 h 17"/>
                <a:gd name="T2" fmla="*/ 5 w 10"/>
                <a:gd name="T3" fmla="*/ 9 h 17"/>
                <a:gd name="T4" fmla="*/ 7 w 10"/>
                <a:gd name="T5" fmla="*/ 8 h 17"/>
                <a:gd name="T6" fmla="*/ 7 w 10"/>
                <a:gd name="T7" fmla="*/ 10 h 17"/>
                <a:gd name="T8" fmla="*/ 6 w 10"/>
                <a:gd name="T9" fmla="*/ 14 h 17"/>
                <a:gd name="T10" fmla="*/ 6 w 10"/>
                <a:gd name="T11" fmla="*/ 16 h 17"/>
                <a:gd name="T12" fmla="*/ 8 w 10"/>
                <a:gd name="T13" fmla="*/ 15 h 17"/>
                <a:gd name="T14" fmla="*/ 10 w 10"/>
                <a:gd name="T15" fmla="*/ 5 h 17"/>
                <a:gd name="T16" fmla="*/ 10 w 10"/>
                <a:gd name="T17" fmla="*/ 4 h 17"/>
                <a:gd name="T18" fmla="*/ 9 w 10"/>
                <a:gd name="T19" fmla="*/ 4 h 17"/>
                <a:gd name="T20" fmla="*/ 6 w 10"/>
                <a:gd name="T21" fmla="*/ 0 h 17"/>
                <a:gd name="T22" fmla="*/ 5 w 10"/>
                <a:gd name="T23" fmla="*/ 1 h 17"/>
                <a:gd name="T24" fmla="*/ 4 w 10"/>
                <a:gd name="T25" fmla="*/ 2 h 17"/>
                <a:gd name="T26" fmla="*/ 2 w 10"/>
                <a:gd name="T27" fmla="*/ 2 h 17"/>
                <a:gd name="T28" fmla="*/ 4 w 10"/>
                <a:gd name="T29" fmla="*/ 3 h 17"/>
                <a:gd name="T30" fmla="*/ 5 w 10"/>
                <a:gd name="T31" fmla="*/ 4 h 17"/>
                <a:gd name="T32" fmla="*/ 6 w 10"/>
                <a:gd name="T33" fmla="*/ 5 h 17"/>
                <a:gd name="T34" fmla="*/ 6 w 10"/>
                <a:gd name="T35" fmla="*/ 6 h 17"/>
                <a:gd name="T36" fmla="*/ 3 w 10"/>
                <a:gd name="T37" fmla="*/ 7 h 17"/>
                <a:gd name="T38" fmla="*/ 1 w 10"/>
                <a:gd name="T39" fmla="*/ 8 h 17"/>
                <a:gd name="T40" fmla="*/ 3 w 10"/>
                <a:gd name="T41"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7">
                  <a:moveTo>
                    <a:pt x="3" y="9"/>
                  </a:moveTo>
                  <a:cubicBezTo>
                    <a:pt x="3" y="8"/>
                    <a:pt x="3" y="10"/>
                    <a:pt x="5" y="9"/>
                  </a:cubicBezTo>
                  <a:cubicBezTo>
                    <a:pt x="7" y="8"/>
                    <a:pt x="7" y="7"/>
                    <a:pt x="7" y="8"/>
                  </a:cubicBezTo>
                  <a:cubicBezTo>
                    <a:pt x="7" y="9"/>
                    <a:pt x="7" y="9"/>
                    <a:pt x="7" y="10"/>
                  </a:cubicBezTo>
                  <a:cubicBezTo>
                    <a:pt x="7" y="11"/>
                    <a:pt x="6" y="13"/>
                    <a:pt x="6" y="14"/>
                  </a:cubicBezTo>
                  <a:cubicBezTo>
                    <a:pt x="6" y="14"/>
                    <a:pt x="5" y="15"/>
                    <a:pt x="6" y="16"/>
                  </a:cubicBezTo>
                  <a:cubicBezTo>
                    <a:pt x="7" y="17"/>
                    <a:pt x="8" y="17"/>
                    <a:pt x="8" y="15"/>
                  </a:cubicBezTo>
                  <a:cubicBezTo>
                    <a:pt x="8" y="13"/>
                    <a:pt x="10" y="6"/>
                    <a:pt x="10" y="5"/>
                  </a:cubicBezTo>
                  <a:cubicBezTo>
                    <a:pt x="10" y="4"/>
                    <a:pt x="10" y="3"/>
                    <a:pt x="10" y="4"/>
                  </a:cubicBezTo>
                  <a:cubicBezTo>
                    <a:pt x="10" y="4"/>
                    <a:pt x="9" y="6"/>
                    <a:pt x="9" y="4"/>
                  </a:cubicBezTo>
                  <a:cubicBezTo>
                    <a:pt x="8" y="2"/>
                    <a:pt x="7" y="0"/>
                    <a:pt x="6" y="0"/>
                  </a:cubicBezTo>
                  <a:cubicBezTo>
                    <a:pt x="4" y="0"/>
                    <a:pt x="5" y="1"/>
                    <a:pt x="5" y="1"/>
                  </a:cubicBezTo>
                  <a:cubicBezTo>
                    <a:pt x="5" y="2"/>
                    <a:pt x="5" y="3"/>
                    <a:pt x="4" y="2"/>
                  </a:cubicBezTo>
                  <a:cubicBezTo>
                    <a:pt x="3" y="2"/>
                    <a:pt x="2" y="2"/>
                    <a:pt x="2" y="2"/>
                  </a:cubicBezTo>
                  <a:cubicBezTo>
                    <a:pt x="2" y="3"/>
                    <a:pt x="3" y="3"/>
                    <a:pt x="4" y="3"/>
                  </a:cubicBezTo>
                  <a:cubicBezTo>
                    <a:pt x="4" y="3"/>
                    <a:pt x="5" y="3"/>
                    <a:pt x="5" y="4"/>
                  </a:cubicBezTo>
                  <a:cubicBezTo>
                    <a:pt x="5" y="5"/>
                    <a:pt x="5" y="5"/>
                    <a:pt x="6" y="5"/>
                  </a:cubicBezTo>
                  <a:cubicBezTo>
                    <a:pt x="6" y="6"/>
                    <a:pt x="7" y="6"/>
                    <a:pt x="6" y="6"/>
                  </a:cubicBezTo>
                  <a:cubicBezTo>
                    <a:pt x="5" y="7"/>
                    <a:pt x="4" y="7"/>
                    <a:pt x="3" y="7"/>
                  </a:cubicBezTo>
                  <a:cubicBezTo>
                    <a:pt x="2" y="7"/>
                    <a:pt x="0" y="7"/>
                    <a:pt x="1" y="8"/>
                  </a:cubicBezTo>
                  <a:cubicBezTo>
                    <a:pt x="2" y="9"/>
                    <a:pt x="2" y="9"/>
                    <a:pt x="3"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7" name="Freeform 1138">
              <a:extLst>
                <a:ext uri="{FF2B5EF4-FFF2-40B4-BE49-F238E27FC236}">
                  <a16:creationId xmlns:a16="http://schemas.microsoft.com/office/drawing/2014/main" id="{4930E91E-03E0-4BA0-8FE8-97349D509718}"/>
                </a:ext>
              </a:extLst>
            </p:cNvPr>
            <p:cNvSpPr>
              <a:spLocks/>
            </p:cNvSpPr>
            <p:nvPr/>
          </p:nvSpPr>
          <p:spPr bwMode="auto">
            <a:xfrm>
              <a:off x="3478" y="1262"/>
              <a:ext cx="4" cy="8"/>
            </a:xfrm>
            <a:custGeom>
              <a:avLst/>
              <a:gdLst>
                <a:gd name="T0" fmla="*/ 2 w 3"/>
                <a:gd name="T1" fmla="*/ 3 h 6"/>
                <a:gd name="T2" fmla="*/ 2 w 3"/>
                <a:gd name="T3" fmla="*/ 1 h 6"/>
                <a:gd name="T4" fmla="*/ 1 w 3"/>
                <a:gd name="T5" fmla="*/ 2 h 6"/>
                <a:gd name="T6" fmla="*/ 1 w 3"/>
                <a:gd name="T7" fmla="*/ 5 h 6"/>
                <a:gd name="T8" fmla="*/ 2 w 3"/>
                <a:gd name="T9" fmla="*/ 3 h 6"/>
              </a:gdLst>
              <a:ahLst/>
              <a:cxnLst>
                <a:cxn ang="0">
                  <a:pos x="T0" y="T1"/>
                </a:cxn>
                <a:cxn ang="0">
                  <a:pos x="T2" y="T3"/>
                </a:cxn>
                <a:cxn ang="0">
                  <a:pos x="T4" y="T5"/>
                </a:cxn>
                <a:cxn ang="0">
                  <a:pos x="T6" y="T7"/>
                </a:cxn>
                <a:cxn ang="0">
                  <a:pos x="T8" y="T9"/>
                </a:cxn>
              </a:cxnLst>
              <a:rect l="0" t="0" r="r" b="b"/>
              <a:pathLst>
                <a:path w="3" h="6">
                  <a:moveTo>
                    <a:pt x="2" y="3"/>
                  </a:moveTo>
                  <a:cubicBezTo>
                    <a:pt x="3" y="0"/>
                    <a:pt x="3" y="0"/>
                    <a:pt x="2" y="1"/>
                  </a:cubicBezTo>
                  <a:cubicBezTo>
                    <a:pt x="2" y="1"/>
                    <a:pt x="1" y="1"/>
                    <a:pt x="1" y="2"/>
                  </a:cubicBezTo>
                  <a:cubicBezTo>
                    <a:pt x="1" y="3"/>
                    <a:pt x="0" y="4"/>
                    <a:pt x="1" y="5"/>
                  </a:cubicBezTo>
                  <a:cubicBezTo>
                    <a:pt x="1" y="5"/>
                    <a:pt x="2" y="6"/>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8" name="Freeform 1139">
              <a:extLst>
                <a:ext uri="{FF2B5EF4-FFF2-40B4-BE49-F238E27FC236}">
                  <a16:creationId xmlns:a16="http://schemas.microsoft.com/office/drawing/2014/main" id="{373F4CE1-0EA6-4195-8BF7-A0592B042DC6}"/>
                </a:ext>
              </a:extLst>
            </p:cNvPr>
            <p:cNvSpPr>
              <a:spLocks/>
            </p:cNvSpPr>
            <p:nvPr/>
          </p:nvSpPr>
          <p:spPr bwMode="auto">
            <a:xfrm>
              <a:off x="3482" y="1258"/>
              <a:ext cx="6" cy="6"/>
            </a:xfrm>
            <a:custGeom>
              <a:avLst/>
              <a:gdLst>
                <a:gd name="T0" fmla="*/ 3 w 4"/>
                <a:gd name="T1" fmla="*/ 3 h 5"/>
                <a:gd name="T2" fmla="*/ 2 w 4"/>
                <a:gd name="T3" fmla="*/ 1 h 5"/>
                <a:gd name="T4" fmla="*/ 1 w 4"/>
                <a:gd name="T5" fmla="*/ 4 h 5"/>
                <a:gd name="T6" fmla="*/ 3 w 4"/>
                <a:gd name="T7" fmla="*/ 3 h 5"/>
              </a:gdLst>
              <a:ahLst/>
              <a:cxnLst>
                <a:cxn ang="0">
                  <a:pos x="T0" y="T1"/>
                </a:cxn>
                <a:cxn ang="0">
                  <a:pos x="T2" y="T3"/>
                </a:cxn>
                <a:cxn ang="0">
                  <a:pos x="T4" y="T5"/>
                </a:cxn>
                <a:cxn ang="0">
                  <a:pos x="T6" y="T7"/>
                </a:cxn>
              </a:cxnLst>
              <a:rect l="0" t="0" r="r" b="b"/>
              <a:pathLst>
                <a:path w="4" h="5">
                  <a:moveTo>
                    <a:pt x="3" y="3"/>
                  </a:moveTo>
                  <a:cubicBezTo>
                    <a:pt x="3" y="0"/>
                    <a:pt x="4" y="1"/>
                    <a:pt x="2" y="1"/>
                  </a:cubicBezTo>
                  <a:cubicBezTo>
                    <a:pt x="1" y="2"/>
                    <a:pt x="0" y="3"/>
                    <a:pt x="1" y="4"/>
                  </a:cubicBezTo>
                  <a:cubicBezTo>
                    <a:pt x="1" y="4"/>
                    <a:pt x="3" y="5"/>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9" name="Freeform 1140">
              <a:extLst>
                <a:ext uri="{FF2B5EF4-FFF2-40B4-BE49-F238E27FC236}">
                  <a16:creationId xmlns:a16="http://schemas.microsoft.com/office/drawing/2014/main" id="{D4DF3950-852A-4E10-AD05-7FD45D09EF1A}"/>
                </a:ext>
              </a:extLst>
            </p:cNvPr>
            <p:cNvSpPr>
              <a:spLocks/>
            </p:cNvSpPr>
            <p:nvPr/>
          </p:nvSpPr>
          <p:spPr bwMode="auto">
            <a:xfrm>
              <a:off x="3433" y="1317"/>
              <a:ext cx="4" cy="5"/>
            </a:xfrm>
            <a:custGeom>
              <a:avLst/>
              <a:gdLst>
                <a:gd name="T0" fmla="*/ 2 w 3"/>
                <a:gd name="T1" fmla="*/ 3 h 4"/>
                <a:gd name="T2" fmla="*/ 3 w 3"/>
                <a:gd name="T3" fmla="*/ 2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3" y="4"/>
                    <a:pt x="3" y="2"/>
                  </a:cubicBezTo>
                  <a:cubicBezTo>
                    <a:pt x="3" y="0"/>
                    <a:pt x="2" y="0"/>
                    <a:pt x="1" y="0"/>
                  </a:cubicBezTo>
                  <a:cubicBezTo>
                    <a:pt x="0" y="0"/>
                    <a:pt x="0" y="2"/>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0" name="Freeform 1141">
              <a:extLst>
                <a:ext uri="{FF2B5EF4-FFF2-40B4-BE49-F238E27FC236}">
                  <a16:creationId xmlns:a16="http://schemas.microsoft.com/office/drawing/2014/main" id="{1B7AD469-5DFB-43C5-98AD-CB8FF7FE2303}"/>
                </a:ext>
              </a:extLst>
            </p:cNvPr>
            <p:cNvSpPr>
              <a:spLocks/>
            </p:cNvSpPr>
            <p:nvPr/>
          </p:nvSpPr>
          <p:spPr bwMode="auto">
            <a:xfrm>
              <a:off x="3431" y="1311"/>
              <a:ext cx="18" cy="7"/>
            </a:xfrm>
            <a:custGeom>
              <a:avLst/>
              <a:gdLst>
                <a:gd name="T0" fmla="*/ 3 w 13"/>
                <a:gd name="T1" fmla="*/ 4 h 5"/>
                <a:gd name="T2" fmla="*/ 10 w 13"/>
                <a:gd name="T3" fmla="*/ 5 h 5"/>
                <a:gd name="T4" fmla="*/ 12 w 13"/>
                <a:gd name="T5" fmla="*/ 4 h 5"/>
                <a:gd name="T6" fmla="*/ 9 w 13"/>
                <a:gd name="T7" fmla="*/ 3 h 5"/>
                <a:gd name="T8" fmla="*/ 6 w 13"/>
                <a:gd name="T9" fmla="*/ 3 h 5"/>
                <a:gd name="T10" fmla="*/ 7 w 13"/>
                <a:gd name="T11" fmla="*/ 2 h 5"/>
                <a:gd name="T12" fmla="*/ 6 w 13"/>
                <a:gd name="T13" fmla="*/ 0 h 5"/>
                <a:gd name="T14" fmla="*/ 2 w 13"/>
                <a:gd name="T15" fmla="*/ 1 h 5"/>
                <a:gd name="T16" fmla="*/ 3 w 13"/>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
                  <a:moveTo>
                    <a:pt x="3" y="4"/>
                  </a:moveTo>
                  <a:cubicBezTo>
                    <a:pt x="5" y="4"/>
                    <a:pt x="7" y="5"/>
                    <a:pt x="10" y="5"/>
                  </a:cubicBezTo>
                  <a:cubicBezTo>
                    <a:pt x="10" y="5"/>
                    <a:pt x="13" y="5"/>
                    <a:pt x="12" y="4"/>
                  </a:cubicBezTo>
                  <a:cubicBezTo>
                    <a:pt x="11" y="3"/>
                    <a:pt x="9" y="3"/>
                    <a:pt x="9" y="3"/>
                  </a:cubicBezTo>
                  <a:cubicBezTo>
                    <a:pt x="8" y="3"/>
                    <a:pt x="7" y="3"/>
                    <a:pt x="6" y="3"/>
                  </a:cubicBezTo>
                  <a:cubicBezTo>
                    <a:pt x="6" y="3"/>
                    <a:pt x="5" y="3"/>
                    <a:pt x="7" y="2"/>
                  </a:cubicBezTo>
                  <a:cubicBezTo>
                    <a:pt x="8" y="1"/>
                    <a:pt x="7" y="0"/>
                    <a:pt x="6" y="0"/>
                  </a:cubicBezTo>
                  <a:cubicBezTo>
                    <a:pt x="5" y="0"/>
                    <a:pt x="3" y="0"/>
                    <a:pt x="2" y="1"/>
                  </a:cubicBezTo>
                  <a:cubicBezTo>
                    <a:pt x="2" y="2"/>
                    <a:pt x="0" y="3"/>
                    <a:pt x="3"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1" name="Freeform 1142">
              <a:extLst>
                <a:ext uri="{FF2B5EF4-FFF2-40B4-BE49-F238E27FC236}">
                  <a16:creationId xmlns:a16="http://schemas.microsoft.com/office/drawing/2014/main" id="{345B5B6E-8549-48C6-BAE0-B205ED49D104}"/>
                </a:ext>
              </a:extLst>
            </p:cNvPr>
            <p:cNvSpPr>
              <a:spLocks/>
            </p:cNvSpPr>
            <p:nvPr/>
          </p:nvSpPr>
          <p:spPr bwMode="auto">
            <a:xfrm>
              <a:off x="3357" y="1329"/>
              <a:ext cx="20" cy="19"/>
            </a:xfrm>
            <a:custGeom>
              <a:avLst/>
              <a:gdLst>
                <a:gd name="T0" fmla="*/ 8 w 15"/>
                <a:gd name="T1" fmla="*/ 4 h 14"/>
                <a:gd name="T2" fmla="*/ 4 w 15"/>
                <a:gd name="T3" fmla="*/ 6 h 14"/>
                <a:gd name="T4" fmla="*/ 2 w 15"/>
                <a:gd name="T5" fmla="*/ 6 h 14"/>
                <a:gd name="T6" fmla="*/ 0 w 15"/>
                <a:gd name="T7" fmla="*/ 10 h 14"/>
                <a:gd name="T8" fmla="*/ 1 w 15"/>
                <a:gd name="T9" fmla="*/ 12 h 14"/>
                <a:gd name="T10" fmla="*/ 6 w 15"/>
                <a:gd name="T11" fmla="*/ 14 h 14"/>
                <a:gd name="T12" fmla="*/ 6 w 15"/>
                <a:gd name="T13" fmla="*/ 13 h 14"/>
                <a:gd name="T14" fmla="*/ 7 w 15"/>
                <a:gd name="T15" fmla="*/ 11 h 14"/>
                <a:gd name="T16" fmla="*/ 8 w 15"/>
                <a:gd name="T17" fmla="*/ 13 h 14"/>
                <a:gd name="T18" fmla="*/ 10 w 15"/>
                <a:gd name="T19" fmla="*/ 12 h 14"/>
                <a:gd name="T20" fmla="*/ 10 w 15"/>
                <a:gd name="T21" fmla="*/ 10 h 14"/>
                <a:gd name="T22" fmla="*/ 10 w 15"/>
                <a:gd name="T23" fmla="*/ 9 h 14"/>
                <a:gd name="T24" fmla="*/ 11 w 15"/>
                <a:gd name="T25" fmla="*/ 7 h 14"/>
                <a:gd name="T26" fmla="*/ 13 w 15"/>
                <a:gd name="T27" fmla="*/ 7 h 14"/>
                <a:gd name="T28" fmla="*/ 15 w 15"/>
                <a:gd name="T29" fmla="*/ 5 h 14"/>
                <a:gd name="T30" fmla="*/ 14 w 15"/>
                <a:gd name="T31" fmla="*/ 2 h 14"/>
                <a:gd name="T32" fmla="*/ 11 w 15"/>
                <a:gd name="T33" fmla="*/ 2 h 14"/>
                <a:gd name="T34" fmla="*/ 8 w 15"/>
                <a:gd name="T3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14">
                  <a:moveTo>
                    <a:pt x="8" y="4"/>
                  </a:moveTo>
                  <a:cubicBezTo>
                    <a:pt x="6" y="4"/>
                    <a:pt x="5" y="5"/>
                    <a:pt x="4" y="6"/>
                  </a:cubicBezTo>
                  <a:cubicBezTo>
                    <a:pt x="3" y="7"/>
                    <a:pt x="3" y="6"/>
                    <a:pt x="2" y="6"/>
                  </a:cubicBezTo>
                  <a:cubicBezTo>
                    <a:pt x="1" y="6"/>
                    <a:pt x="0" y="9"/>
                    <a:pt x="0" y="10"/>
                  </a:cubicBezTo>
                  <a:cubicBezTo>
                    <a:pt x="0" y="12"/>
                    <a:pt x="1" y="12"/>
                    <a:pt x="1" y="12"/>
                  </a:cubicBezTo>
                  <a:cubicBezTo>
                    <a:pt x="1" y="12"/>
                    <a:pt x="5" y="13"/>
                    <a:pt x="6" y="14"/>
                  </a:cubicBezTo>
                  <a:cubicBezTo>
                    <a:pt x="7" y="14"/>
                    <a:pt x="7" y="14"/>
                    <a:pt x="6" y="13"/>
                  </a:cubicBezTo>
                  <a:cubicBezTo>
                    <a:pt x="6" y="12"/>
                    <a:pt x="6" y="11"/>
                    <a:pt x="7" y="11"/>
                  </a:cubicBezTo>
                  <a:cubicBezTo>
                    <a:pt x="8" y="10"/>
                    <a:pt x="8" y="11"/>
                    <a:pt x="8" y="13"/>
                  </a:cubicBezTo>
                  <a:cubicBezTo>
                    <a:pt x="8" y="14"/>
                    <a:pt x="10" y="13"/>
                    <a:pt x="10" y="12"/>
                  </a:cubicBezTo>
                  <a:cubicBezTo>
                    <a:pt x="11" y="11"/>
                    <a:pt x="12" y="11"/>
                    <a:pt x="10" y="10"/>
                  </a:cubicBezTo>
                  <a:cubicBezTo>
                    <a:pt x="8" y="9"/>
                    <a:pt x="9" y="10"/>
                    <a:pt x="10" y="9"/>
                  </a:cubicBezTo>
                  <a:cubicBezTo>
                    <a:pt x="11" y="9"/>
                    <a:pt x="11" y="8"/>
                    <a:pt x="11" y="7"/>
                  </a:cubicBezTo>
                  <a:cubicBezTo>
                    <a:pt x="11" y="6"/>
                    <a:pt x="12" y="7"/>
                    <a:pt x="13" y="7"/>
                  </a:cubicBezTo>
                  <a:cubicBezTo>
                    <a:pt x="15" y="8"/>
                    <a:pt x="15" y="6"/>
                    <a:pt x="15" y="5"/>
                  </a:cubicBezTo>
                  <a:cubicBezTo>
                    <a:pt x="14" y="5"/>
                    <a:pt x="14" y="4"/>
                    <a:pt x="14" y="2"/>
                  </a:cubicBezTo>
                  <a:cubicBezTo>
                    <a:pt x="14" y="0"/>
                    <a:pt x="11" y="2"/>
                    <a:pt x="11" y="2"/>
                  </a:cubicBezTo>
                  <a:cubicBezTo>
                    <a:pt x="10" y="2"/>
                    <a:pt x="9" y="4"/>
                    <a:pt x="8"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2" name="Freeform 1143">
              <a:extLst>
                <a:ext uri="{FF2B5EF4-FFF2-40B4-BE49-F238E27FC236}">
                  <a16:creationId xmlns:a16="http://schemas.microsoft.com/office/drawing/2014/main" id="{579758F4-1D5E-41C1-AD00-4138B5A5906E}"/>
                </a:ext>
              </a:extLst>
            </p:cNvPr>
            <p:cNvSpPr>
              <a:spLocks/>
            </p:cNvSpPr>
            <p:nvPr/>
          </p:nvSpPr>
          <p:spPr bwMode="auto">
            <a:xfrm>
              <a:off x="3357" y="1347"/>
              <a:ext cx="8" cy="7"/>
            </a:xfrm>
            <a:custGeom>
              <a:avLst/>
              <a:gdLst>
                <a:gd name="T0" fmla="*/ 1 w 6"/>
                <a:gd name="T1" fmla="*/ 2 h 5"/>
                <a:gd name="T2" fmla="*/ 1 w 6"/>
                <a:gd name="T3" fmla="*/ 3 h 5"/>
                <a:gd name="T4" fmla="*/ 5 w 6"/>
                <a:gd name="T5" fmla="*/ 1 h 5"/>
                <a:gd name="T6" fmla="*/ 1 w 6"/>
                <a:gd name="T7" fmla="*/ 2 h 5"/>
              </a:gdLst>
              <a:ahLst/>
              <a:cxnLst>
                <a:cxn ang="0">
                  <a:pos x="T0" y="T1"/>
                </a:cxn>
                <a:cxn ang="0">
                  <a:pos x="T2" y="T3"/>
                </a:cxn>
                <a:cxn ang="0">
                  <a:pos x="T4" y="T5"/>
                </a:cxn>
                <a:cxn ang="0">
                  <a:pos x="T6" y="T7"/>
                </a:cxn>
              </a:cxnLst>
              <a:rect l="0" t="0" r="r" b="b"/>
              <a:pathLst>
                <a:path w="6" h="5">
                  <a:moveTo>
                    <a:pt x="1" y="2"/>
                  </a:moveTo>
                  <a:cubicBezTo>
                    <a:pt x="0" y="3"/>
                    <a:pt x="1" y="3"/>
                    <a:pt x="1" y="3"/>
                  </a:cubicBezTo>
                  <a:cubicBezTo>
                    <a:pt x="4" y="5"/>
                    <a:pt x="6" y="2"/>
                    <a:pt x="5" y="1"/>
                  </a:cubicBezTo>
                  <a:cubicBezTo>
                    <a:pt x="4" y="0"/>
                    <a:pt x="3" y="1"/>
                    <a:pt x="1"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3" name="Freeform 1144">
              <a:extLst>
                <a:ext uri="{FF2B5EF4-FFF2-40B4-BE49-F238E27FC236}">
                  <a16:creationId xmlns:a16="http://schemas.microsoft.com/office/drawing/2014/main" id="{2C735AEC-1CD0-408E-A05A-2B007F4B5ACD}"/>
                </a:ext>
              </a:extLst>
            </p:cNvPr>
            <p:cNvSpPr>
              <a:spLocks/>
            </p:cNvSpPr>
            <p:nvPr/>
          </p:nvSpPr>
          <p:spPr bwMode="auto">
            <a:xfrm>
              <a:off x="3347" y="1355"/>
              <a:ext cx="11" cy="5"/>
            </a:xfrm>
            <a:custGeom>
              <a:avLst/>
              <a:gdLst>
                <a:gd name="T0" fmla="*/ 2 w 8"/>
                <a:gd name="T1" fmla="*/ 2 h 4"/>
                <a:gd name="T2" fmla="*/ 5 w 8"/>
                <a:gd name="T3" fmla="*/ 3 h 4"/>
                <a:gd name="T4" fmla="*/ 7 w 8"/>
                <a:gd name="T5" fmla="*/ 1 h 4"/>
                <a:gd name="T6" fmla="*/ 2 w 8"/>
                <a:gd name="T7" fmla="*/ 0 h 4"/>
                <a:gd name="T8" fmla="*/ 2 w 8"/>
                <a:gd name="T9" fmla="*/ 2 h 4"/>
              </a:gdLst>
              <a:ahLst/>
              <a:cxnLst>
                <a:cxn ang="0">
                  <a:pos x="T0" y="T1"/>
                </a:cxn>
                <a:cxn ang="0">
                  <a:pos x="T2" y="T3"/>
                </a:cxn>
                <a:cxn ang="0">
                  <a:pos x="T4" y="T5"/>
                </a:cxn>
                <a:cxn ang="0">
                  <a:pos x="T6" y="T7"/>
                </a:cxn>
                <a:cxn ang="0">
                  <a:pos x="T8" y="T9"/>
                </a:cxn>
              </a:cxnLst>
              <a:rect l="0" t="0" r="r" b="b"/>
              <a:pathLst>
                <a:path w="8" h="4">
                  <a:moveTo>
                    <a:pt x="2" y="2"/>
                  </a:moveTo>
                  <a:cubicBezTo>
                    <a:pt x="2" y="2"/>
                    <a:pt x="4" y="2"/>
                    <a:pt x="5" y="3"/>
                  </a:cubicBezTo>
                  <a:cubicBezTo>
                    <a:pt x="6" y="4"/>
                    <a:pt x="7" y="2"/>
                    <a:pt x="7" y="1"/>
                  </a:cubicBezTo>
                  <a:cubicBezTo>
                    <a:pt x="8" y="0"/>
                    <a:pt x="5" y="0"/>
                    <a:pt x="2" y="0"/>
                  </a:cubicBezTo>
                  <a:cubicBezTo>
                    <a:pt x="0" y="1"/>
                    <a:pt x="2" y="2"/>
                    <a:pt x="2"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4" name="Freeform 1145">
              <a:extLst>
                <a:ext uri="{FF2B5EF4-FFF2-40B4-BE49-F238E27FC236}">
                  <a16:creationId xmlns:a16="http://schemas.microsoft.com/office/drawing/2014/main" id="{AB6A5915-38D7-4FC3-B3BC-6926F7D70071}"/>
                </a:ext>
              </a:extLst>
            </p:cNvPr>
            <p:cNvSpPr>
              <a:spLocks/>
            </p:cNvSpPr>
            <p:nvPr/>
          </p:nvSpPr>
          <p:spPr bwMode="auto">
            <a:xfrm>
              <a:off x="3352" y="1359"/>
              <a:ext cx="3" cy="4"/>
            </a:xfrm>
            <a:custGeom>
              <a:avLst/>
              <a:gdLst>
                <a:gd name="T0" fmla="*/ 1 w 2"/>
                <a:gd name="T1" fmla="*/ 1 h 3"/>
                <a:gd name="T2" fmla="*/ 0 w 2"/>
                <a:gd name="T3" fmla="*/ 1 h 3"/>
                <a:gd name="T4" fmla="*/ 1 w 2"/>
                <a:gd name="T5" fmla="*/ 1 h 3"/>
              </a:gdLst>
              <a:ahLst/>
              <a:cxnLst>
                <a:cxn ang="0">
                  <a:pos x="T0" y="T1"/>
                </a:cxn>
                <a:cxn ang="0">
                  <a:pos x="T2" y="T3"/>
                </a:cxn>
                <a:cxn ang="0">
                  <a:pos x="T4" y="T5"/>
                </a:cxn>
              </a:cxnLst>
              <a:rect l="0" t="0" r="r" b="b"/>
              <a:pathLst>
                <a:path w="2" h="3">
                  <a:moveTo>
                    <a:pt x="1" y="1"/>
                  </a:moveTo>
                  <a:cubicBezTo>
                    <a:pt x="0" y="0"/>
                    <a:pt x="0" y="1"/>
                    <a:pt x="0" y="1"/>
                  </a:cubicBezTo>
                  <a:cubicBezTo>
                    <a:pt x="0" y="3"/>
                    <a:pt x="2" y="2"/>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5" name="Freeform 1146">
              <a:extLst>
                <a:ext uri="{FF2B5EF4-FFF2-40B4-BE49-F238E27FC236}">
                  <a16:creationId xmlns:a16="http://schemas.microsoft.com/office/drawing/2014/main" id="{F056EDB1-BA50-4341-BE35-6E17C61DC651}"/>
                </a:ext>
              </a:extLst>
            </p:cNvPr>
            <p:cNvSpPr>
              <a:spLocks/>
            </p:cNvSpPr>
            <p:nvPr/>
          </p:nvSpPr>
          <p:spPr bwMode="auto">
            <a:xfrm>
              <a:off x="3348" y="1373"/>
              <a:ext cx="3" cy="3"/>
            </a:xfrm>
            <a:custGeom>
              <a:avLst/>
              <a:gdLst>
                <a:gd name="T0" fmla="*/ 0 w 2"/>
                <a:gd name="T1" fmla="*/ 1 h 2"/>
                <a:gd name="T2" fmla="*/ 2 w 2"/>
                <a:gd name="T3" fmla="*/ 2 h 2"/>
                <a:gd name="T4" fmla="*/ 0 w 2"/>
                <a:gd name="T5" fmla="*/ 1 h 2"/>
              </a:gdLst>
              <a:ahLst/>
              <a:cxnLst>
                <a:cxn ang="0">
                  <a:pos x="T0" y="T1"/>
                </a:cxn>
                <a:cxn ang="0">
                  <a:pos x="T2" y="T3"/>
                </a:cxn>
                <a:cxn ang="0">
                  <a:pos x="T4" y="T5"/>
                </a:cxn>
              </a:cxnLst>
              <a:rect l="0" t="0" r="r" b="b"/>
              <a:pathLst>
                <a:path w="2" h="2">
                  <a:moveTo>
                    <a:pt x="0" y="1"/>
                  </a:moveTo>
                  <a:cubicBezTo>
                    <a:pt x="0" y="1"/>
                    <a:pt x="1" y="2"/>
                    <a:pt x="2" y="2"/>
                  </a:cubicBezTo>
                  <a:cubicBezTo>
                    <a:pt x="2" y="1"/>
                    <a:pt x="0" y="0"/>
                    <a:pt x="0"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6" name="Freeform 1147">
              <a:extLst>
                <a:ext uri="{FF2B5EF4-FFF2-40B4-BE49-F238E27FC236}">
                  <a16:creationId xmlns:a16="http://schemas.microsoft.com/office/drawing/2014/main" id="{AF0C83A3-56B7-452F-A0BB-8BAEBC3B1DFF}"/>
                </a:ext>
              </a:extLst>
            </p:cNvPr>
            <p:cNvSpPr>
              <a:spLocks/>
            </p:cNvSpPr>
            <p:nvPr/>
          </p:nvSpPr>
          <p:spPr bwMode="auto">
            <a:xfrm>
              <a:off x="3350" y="1362"/>
              <a:ext cx="5" cy="9"/>
            </a:xfrm>
            <a:custGeom>
              <a:avLst/>
              <a:gdLst>
                <a:gd name="T0" fmla="*/ 3 w 4"/>
                <a:gd name="T1" fmla="*/ 3 h 7"/>
                <a:gd name="T2" fmla="*/ 3 w 4"/>
                <a:gd name="T3" fmla="*/ 1 h 7"/>
                <a:gd name="T4" fmla="*/ 0 w 4"/>
                <a:gd name="T5" fmla="*/ 2 h 7"/>
                <a:gd name="T6" fmla="*/ 3 w 4"/>
                <a:gd name="T7" fmla="*/ 7 h 7"/>
                <a:gd name="T8" fmla="*/ 2 w 4"/>
                <a:gd name="T9" fmla="*/ 5 h 7"/>
                <a:gd name="T10" fmla="*/ 2 w 4"/>
                <a:gd name="T11" fmla="*/ 3 h 7"/>
                <a:gd name="T12" fmla="*/ 3 w 4"/>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3" y="3"/>
                  </a:moveTo>
                  <a:cubicBezTo>
                    <a:pt x="4" y="3"/>
                    <a:pt x="4" y="2"/>
                    <a:pt x="3" y="1"/>
                  </a:cubicBezTo>
                  <a:cubicBezTo>
                    <a:pt x="1" y="0"/>
                    <a:pt x="1" y="0"/>
                    <a:pt x="0" y="2"/>
                  </a:cubicBezTo>
                  <a:cubicBezTo>
                    <a:pt x="0" y="5"/>
                    <a:pt x="3" y="7"/>
                    <a:pt x="3" y="7"/>
                  </a:cubicBezTo>
                  <a:cubicBezTo>
                    <a:pt x="4" y="7"/>
                    <a:pt x="2" y="5"/>
                    <a:pt x="2" y="5"/>
                  </a:cubicBezTo>
                  <a:cubicBezTo>
                    <a:pt x="3" y="4"/>
                    <a:pt x="3" y="4"/>
                    <a:pt x="2" y="3"/>
                  </a:cubicBezTo>
                  <a:cubicBezTo>
                    <a:pt x="1" y="3"/>
                    <a:pt x="2" y="3"/>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7" name="Freeform 1148">
              <a:extLst>
                <a:ext uri="{FF2B5EF4-FFF2-40B4-BE49-F238E27FC236}">
                  <a16:creationId xmlns:a16="http://schemas.microsoft.com/office/drawing/2014/main" id="{33BCA11F-51BA-47FF-9261-A85439B222EC}"/>
                </a:ext>
              </a:extLst>
            </p:cNvPr>
            <p:cNvSpPr>
              <a:spLocks/>
            </p:cNvSpPr>
            <p:nvPr/>
          </p:nvSpPr>
          <p:spPr bwMode="auto">
            <a:xfrm>
              <a:off x="3363" y="1354"/>
              <a:ext cx="24" cy="19"/>
            </a:xfrm>
            <a:custGeom>
              <a:avLst/>
              <a:gdLst>
                <a:gd name="T0" fmla="*/ 7 w 17"/>
                <a:gd name="T1" fmla="*/ 1 h 14"/>
                <a:gd name="T2" fmla="*/ 6 w 17"/>
                <a:gd name="T3" fmla="*/ 4 h 14"/>
                <a:gd name="T4" fmla="*/ 3 w 17"/>
                <a:gd name="T5" fmla="*/ 2 h 14"/>
                <a:gd name="T6" fmla="*/ 2 w 17"/>
                <a:gd name="T7" fmla="*/ 3 h 14"/>
                <a:gd name="T8" fmla="*/ 1 w 17"/>
                <a:gd name="T9" fmla="*/ 4 h 14"/>
                <a:gd name="T10" fmla="*/ 1 w 17"/>
                <a:gd name="T11" fmla="*/ 6 h 14"/>
                <a:gd name="T12" fmla="*/ 5 w 17"/>
                <a:gd name="T13" fmla="*/ 7 h 14"/>
                <a:gd name="T14" fmla="*/ 5 w 17"/>
                <a:gd name="T15" fmla="*/ 8 h 14"/>
                <a:gd name="T16" fmla="*/ 10 w 17"/>
                <a:gd name="T17" fmla="*/ 11 h 14"/>
                <a:gd name="T18" fmla="*/ 11 w 17"/>
                <a:gd name="T19" fmla="*/ 10 h 14"/>
                <a:gd name="T20" fmla="*/ 14 w 17"/>
                <a:gd name="T21" fmla="*/ 11 h 14"/>
                <a:gd name="T22" fmla="*/ 13 w 17"/>
                <a:gd name="T23" fmla="*/ 13 h 14"/>
                <a:gd name="T24" fmla="*/ 12 w 17"/>
                <a:gd name="T25" fmla="*/ 14 h 14"/>
                <a:gd name="T26" fmla="*/ 15 w 17"/>
                <a:gd name="T27" fmla="*/ 12 h 14"/>
                <a:gd name="T28" fmla="*/ 17 w 17"/>
                <a:gd name="T29" fmla="*/ 10 h 14"/>
                <a:gd name="T30" fmla="*/ 12 w 17"/>
                <a:gd name="T31" fmla="*/ 9 h 14"/>
                <a:gd name="T32" fmla="*/ 10 w 17"/>
                <a:gd name="T33" fmla="*/ 8 h 14"/>
                <a:gd name="T34" fmla="*/ 9 w 17"/>
                <a:gd name="T35" fmla="*/ 7 h 14"/>
                <a:gd name="T36" fmla="*/ 10 w 17"/>
                <a:gd name="T37" fmla="*/ 4 h 14"/>
                <a:gd name="T38" fmla="*/ 7 w 17"/>
                <a:gd name="T3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14">
                  <a:moveTo>
                    <a:pt x="7" y="1"/>
                  </a:moveTo>
                  <a:cubicBezTo>
                    <a:pt x="6" y="0"/>
                    <a:pt x="6" y="1"/>
                    <a:pt x="6" y="4"/>
                  </a:cubicBezTo>
                  <a:cubicBezTo>
                    <a:pt x="6" y="6"/>
                    <a:pt x="4" y="3"/>
                    <a:pt x="3" y="2"/>
                  </a:cubicBezTo>
                  <a:cubicBezTo>
                    <a:pt x="3" y="1"/>
                    <a:pt x="2" y="1"/>
                    <a:pt x="2" y="3"/>
                  </a:cubicBezTo>
                  <a:cubicBezTo>
                    <a:pt x="3" y="6"/>
                    <a:pt x="2" y="4"/>
                    <a:pt x="1" y="4"/>
                  </a:cubicBezTo>
                  <a:cubicBezTo>
                    <a:pt x="0" y="4"/>
                    <a:pt x="1" y="6"/>
                    <a:pt x="1" y="6"/>
                  </a:cubicBezTo>
                  <a:cubicBezTo>
                    <a:pt x="2" y="6"/>
                    <a:pt x="4" y="6"/>
                    <a:pt x="5" y="7"/>
                  </a:cubicBezTo>
                  <a:cubicBezTo>
                    <a:pt x="6" y="7"/>
                    <a:pt x="6" y="8"/>
                    <a:pt x="5" y="8"/>
                  </a:cubicBezTo>
                  <a:cubicBezTo>
                    <a:pt x="4" y="8"/>
                    <a:pt x="9" y="11"/>
                    <a:pt x="10" y="11"/>
                  </a:cubicBezTo>
                  <a:cubicBezTo>
                    <a:pt x="11" y="11"/>
                    <a:pt x="11" y="11"/>
                    <a:pt x="11" y="10"/>
                  </a:cubicBezTo>
                  <a:cubicBezTo>
                    <a:pt x="11" y="9"/>
                    <a:pt x="12" y="11"/>
                    <a:pt x="14" y="11"/>
                  </a:cubicBezTo>
                  <a:cubicBezTo>
                    <a:pt x="15" y="12"/>
                    <a:pt x="14" y="11"/>
                    <a:pt x="13" y="13"/>
                  </a:cubicBezTo>
                  <a:cubicBezTo>
                    <a:pt x="12" y="14"/>
                    <a:pt x="12" y="14"/>
                    <a:pt x="12" y="14"/>
                  </a:cubicBezTo>
                  <a:cubicBezTo>
                    <a:pt x="12" y="14"/>
                    <a:pt x="14" y="13"/>
                    <a:pt x="15" y="12"/>
                  </a:cubicBezTo>
                  <a:cubicBezTo>
                    <a:pt x="16" y="11"/>
                    <a:pt x="16" y="11"/>
                    <a:pt x="17" y="10"/>
                  </a:cubicBezTo>
                  <a:cubicBezTo>
                    <a:pt x="17" y="9"/>
                    <a:pt x="12" y="9"/>
                    <a:pt x="12" y="9"/>
                  </a:cubicBezTo>
                  <a:cubicBezTo>
                    <a:pt x="11" y="9"/>
                    <a:pt x="11" y="8"/>
                    <a:pt x="10" y="8"/>
                  </a:cubicBezTo>
                  <a:cubicBezTo>
                    <a:pt x="9" y="8"/>
                    <a:pt x="10" y="8"/>
                    <a:pt x="9" y="7"/>
                  </a:cubicBezTo>
                  <a:cubicBezTo>
                    <a:pt x="9" y="6"/>
                    <a:pt x="10" y="6"/>
                    <a:pt x="10" y="4"/>
                  </a:cubicBezTo>
                  <a:cubicBezTo>
                    <a:pt x="10" y="3"/>
                    <a:pt x="9" y="1"/>
                    <a:pt x="7"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8" name="Freeform 1149">
              <a:extLst>
                <a:ext uri="{FF2B5EF4-FFF2-40B4-BE49-F238E27FC236}">
                  <a16:creationId xmlns:a16="http://schemas.microsoft.com/office/drawing/2014/main" id="{DBACA862-4F35-4D3E-86C9-8202CF35C539}"/>
                </a:ext>
              </a:extLst>
            </p:cNvPr>
            <p:cNvSpPr>
              <a:spLocks/>
            </p:cNvSpPr>
            <p:nvPr/>
          </p:nvSpPr>
          <p:spPr bwMode="auto">
            <a:xfrm>
              <a:off x="3369" y="1371"/>
              <a:ext cx="6" cy="6"/>
            </a:xfrm>
            <a:custGeom>
              <a:avLst/>
              <a:gdLst>
                <a:gd name="T0" fmla="*/ 4 w 4"/>
                <a:gd name="T1" fmla="*/ 2 h 4"/>
                <a:gd name="T2" fmla="*/ 2 w 4"/>
                <a:gd name="T3" fmla="*/ 2 h 4"/>
                <a:gd name="T4" fmla="*/ 4 w 4"/>
                <a:gd name="T5" fmla="*/ 2 h 4"/>
              </a:gdLst>
              <a:ahLst/>
              <a:cxnLst>
                <a:cxn ang="0">
                  <a:pos x="T0" y="T1"/>
                </a:cxn>
                <a:cxn ang="0">
                  <a:pos x="T2" y="T3"/>
                </a:cxn>
                <a:cxn ang="0">
                  <a:pos x="T4" y="T5"/>
                </a:cxn>
              </a:cxnLst>
              <a:rect l="0" t="0" r="r" b="b"/>
              <a:pathLst>
                <a:path w="4" h="4">
                  <a:moveTo>
                    <a:pt x="4" y="2"/>
                  </a:moveTo>
                  <a:cubicBezTo>
                    <a:pt x="4" y="0"/>
                    <a:pt x="0" y="0"/>
                    <a:pt x="2" y="2"/>
                  </a:cubicBezTo>
                  <a:cubicBezTo>
                    <a:pt x="2" y="2"/>
                    <a:pt x="4" y="4"/>
                    <a:pt x="4"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9" name="Freeform 1150">
              <a:extLst>
                <a:ext uri="{FF2B5EF4-FFF2-40B4-BE49-F238E27FC236}">
                  <a16:creationId xmlns:a16="http://schemas.microsoft.com/office/drawing/2014/main" id="{5690493D-EE7F-4560-962B-196B91F6ED85}"/>
                </a:ext>
              </a:extLst>
            </p:cNvPr>
            <p:cNvSpPr>
              <a:spLocks/>
            </p:cNvSpPr>
            <p:nvPr/>
          </p:nvSpPr>
          <p:spPr bwMode="auto">
            <a:xfrm>
              <a:off x="3366" y="1381"/>
              <a:ext cx="4" cy="6"/>
            </a:xfrm>
            <a:custGeom>
              <a:avLst/>
              <a:gdLst>
                <a:gd name="T0" fmla="*/ 0 w 3"/>
                <a:gd name="T1" fmla="*/ 4 h 4"/>
                <a:gd name="T2" fmla="*/ 3 w 3"/>
                <a:gd name="T3" fmla="*/ 2 h 4"/>
                <a:gd name="T4" fmla="*/ 0 w 3"/>
                <a:gd name="T5" fmla="*/ 4 h 4"/>
              </a:gdLst>
              <a:ahLst/>
              <a:cxnLst>
                <a:cxn ang="0">
                  <a:pos x="T0" y="T1"/>
                </a:cxn>
                <a:cxn ang="0">
                  <a:pos x="T2" y="T3"/>
                </a:cxn>
                <a:cxn ang="0">
                  <a:pos x="T4" y="T5"/>
                </a:cxn>
              </a:cxnLst>
              <a:rect l="0" t="0" r="r" b="b"/>
              <a:pathLst>
                <a:path w="3" h="4">
                  <a:moveTo>
                    <a:pt x="0" y="4"/>
                  </a:moveTo>
                  <a:cubicBezTo>
                    <a:pt x="0" y="4"/>
                    <a:pt x="2" y="3"/>
                    <a:pt x="3" y="2"/>
                  </a:cubicBezTo>
                  <a:cubicBezTo>
                    <a:pt x="3" y="0"/>
                    <a:pt x="0" y="4"/>
                    <a:pt x="0" y="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0" name="Freeform 1151">
              <a:extLst>
                <a:ext uri="{FF2B5EF4-FFF2-40B4-BE49-F238E27FC236}">
                  <a16:creationId xmlns:a16="http://schemas.microsoft.com/office/drawing/2014/main" id="{8A2F4E1D-DA63-4161-BA08-A956C44B3911}"/>
                </a:ext>
              </a:extLst>
            </p:cNvPr>
            <p:cNvSpPr>
              <a:spLocks/>
            </p:cNvSpPr>
            <p:nvPr/>
          </p:nvSpPr>
          <p:spPr bwMode="auto">
            <a:xfrm>
              <a:off x="3369" y="1404"/>
              <a:ext cx="11" cy="13"/>
            </a:xfrm>
            <a:custGeom>
              <a:avLst/>
              <a:gdLst>
                <a:gd name="T0" fmla="*/ 6 w 8"/>
                <a:gd name="T1" fmla="*/ 6 h 9"/>
                <a:gd name="T2" fmla="*/ 7 w 8"/>
                <a:gd name="T3" fmla="*/ 4 h 9"/>
                <a:gd name="T4" fmla="*/ 6 w 8"/>
                <a:gd name="T5" fmla="*/ 1 h 9"/>
                <a:gd name="T6" fmla="*/ 4 w 8"/>
                <a:gd name="T7" fmla="*/ 1 h 9"/>
                <a:gd name="T8" fmla="*/ 3 w 8"/>
                <a:gd name="T9" fmla="*/ 2 h 9"/>
                <a:gd name="T10" fmla="*/ 1 w 8"/>
                <a:gd name="T11" fmla="*/ 2 h 9"/>
                <a:gd name="T12" fmla="*/ 3 w 8"/>
                <a:gd name="T13" fmla="*/ 3 h 9"/>
                <a:gd name="T14" fmla="*/ 3 w 8"/>
                <a:gd name="T15" fmla="*/ 7 h 9"/>
                <a:gd name="T16" fmla="*/ 6 w 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6"/>
                  </a:moveTo>
                  <a:cubicBezTo>
                    <a:pt x="8" y="6"/>
                    <a:pt x="8" y="5"/>
                    <a:pt x="7" y="4"/>
                  </a:cubicBezTo>
                  <a:cubicBezTo>
                    <a:pt x="7" y="3"/>
                    <a:pt x="6" y="1"/>
                    <a:pt x="6" y="1"/>
                  </a:cubicBezTo>
                  <a:cubicBezTo>
                    <a:pt x="5" y="0"/>
                    <a:pt x="4" y="1"/>
                    <a:pt x="4" y="1"/>
                  </a:cubicBezTo>
                  <a:cubicBezTo>
                    <a:pt x="3" y="2"/>
                    <a:pt x="3" y="2"/>
                    <a:pt x="3" y="2"/>
                  </a:cubicBezTo>
                  <a:cubicBezTo>
                    <a:pt x="2" y="1"/>
                    <a:pt x="2" y="1"/>
                    <a:pt x="1" y="2"/>
                  </a:cubicBezTo>
                  <a:cubicBezTo>
                    <a:pt x="0" y="4"/>
                    <a:pt x="1" y="3"/>
                    <a:pt x="3" y="3"/>
                  </a:cubicBezTo>
                  <a:cubicBezTo>
                    <a:pt x="4" y="3"/>
                    <a:pt x="4" y="5"/>
                    <a:pt x="3" y="7"/>
                  </a:cubicBezTo>
                  <a:cubicBezTo>
                    <a:pt x="3" y="9"/>
                    <a:pt x="5" y="7"/>
                    <a:pt x="6"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1" name="Freeform 1152">
              <a:extLst>
                <a:ext uri="{FF2B5EF4-FFF2-40B4-BE49-F238E27FC236}">
                  <a16:creationId xmlns:a16="http://schemas.microsoft.com/office/drawing/2014/main" id="{0C8A8F14-BAE8-4389-B3E6-CEE85CC9D6AA}"/>
                </a:ext>
              </a:extLst>
            </p:cNvPr>
            <p:cNvSpPr>
              <a:spLocks/>
            </p:cNvSpPr>
            <p:nvPr/>
          </p:nvSpPr>
          <p:spPr bwMode="auto">
            <a:xfrm>
              <a:off x="3377" y="1398"/>
              <a:ext cx="10" cy="12"/>
            </a:xfrm>
            <a:custGeom>
              <a:avLst/>
              <a:gdLst>
                <a:gd name="T0" fmla="*/ 3 w 7"/>
                <a:gd name="T1" fmla="*/ 7 h 9"/>
                <a:gd name="T2" fmla="*/ 5 w 7"/>
                <a:gd name="T3" fmla="*/ 3 h 9"/>
                <a:gd name="T4" fmla="*/ 6 w 7"/>
                <a:gd name="T5" fmla="*/ 1 h 9"/>
                <a:gd name="T6" fmla="*/ 1 w 7"/>
                <a:gd name="T7" fmla="*/ 7 h 9"/>
                <a:gd name="T8" fmla="*/ 3 w 7"/>
                <a:gd name="T9" fmla="*/ 7 h 9"/>
              </a:gdLst>
              <a:ahLst/>
              <a:cxnLst>
                <a:cxn ang="0">
                  <a:pos x="T0" y="T1"/>
                </a:cxn>
                <a:cxn ang="0">
                  <a:pos x="T2" y="T3"/>
                </a:cxn>
                <a:cxn ang="0">
                  <a:pos x="T4" y="T5"/>
                </a:cxn>
                <a:cxn ang="0">
                  <a:pos x="T6" y="T7"/>
                </a:cxn>
                <a:cxn ang="0">
                  <a:pos x="T8" y="T9"/>
                </a:cxn>
              </a:cxnLst>
              <a:rect l="0" t="0" r="r" b="b"/>
              <a:pathLst>
                <a:path w="7" h="9">
                  <a:moveTo>
                    <a:pt x="3" y="7"/>
                  </a:moveTo>
                  <a:cubicBezTo>
                    <a:pt x="4" y="5"/>
                    <a:pt x="4" y="4"/>
                    <a:pt x="5" y="3"/>
                  </a:cubicBezTo>
                  <a:cubicBezTo>
                    <a:pt x="6" y="2"/>
                    <a:pt x="7" y="0"/>
                    <a:pt x="6" y="1"/>
                  </a:cubicBezTo>
                  <a:cubicBezTo>
                    <a:pt x="4" y="3"/>
                    <a:pt x="0" y="4"/>
                    <a:pt x="1" y="7"/>
                  </a:cubicBezTo>
                  <a:cubicBezTo>
                    <a:pt x="1" y="7"/>
                    <a:pt x="2" y="9"/>
                    <a:pt x="3" y="7"/>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2" name="Freeform 1153">
              <a:extLst>
                <a:ext uri="{FF2B5EF4-FFF2-40B4-BE49-F238E27FC236}">
                  <a16:creationId xmlns:a16="http://schemas.microsoft.com/office/drawing/2014/main" id="{75FF2A6E-2DE5-4E90-9A67-632D4614EE5F}"/>
                </a:ext>
              </a:extLst>
            </p:cNvPr>
            <p:cNvSpPr>
              <a:spLocks/>
            </p:cNvSpPr>
            <p:nvPr/>
          </p:nvSpPr>
          <p:spPr bwMode="auto">
            <a:xfrm>
              <a:off x="3392" y="1410"/>
              <a:ext cx="7" cy="9"/>
            </a:xfrm>
            <a:custGeom>
              <a:avLst/>
              <a:gdLst>
                <a:gd name="T0" fmla="*/ 4 w 5"/>
                <a:gd name="T1" fmla="*/ 6 h 7"/>
                <a:gd name="T2" fmla="*/ 4 w 5"/>
                <a:gd name="T3" fmla="*/ 3 h 7"/>
                <a:gd name="T4" fmla="*/ 1 w 5"/>
                <a:gd name="T5" fmla="*/ 1 h 7"/>
                <a:gd name="T6" fmla="*/ 1 w 5"/>
                <a:gd name="T7" fmla="*/ 3 h 7"/>
                <a:gd name="T8" fmla="*/ 4 w 5"/>
                <a:gd name="T9" fmla="*/ 6 h 7"/>
              </a:gdLst>
              <a:ahLst/>
              <a:cxnLst>
                <a:cxn ang="0">
                  <a:pos x="T0" y="T1"/>
                </a:cxn>
                <a:cxn ang="0">
                  <a:pos x="T2" y="T3"/>
                </a:cxn>
                <a:cxn ang="0">
                  <a:pos x="T4" y="T5"/>
                </a:cxn>
                <a:cxn ang="0">
                  <a:pos x="T6" y="T7"/>
                </a:cxn>
                <a:cxn ang="0">
                  <a:pos x="T8" y="T9"/>
                </a:cxn>
              </a:cxnLst>
              <a:rect l="0" t="0" r="r" b="b"/>
              <a:pathLst>
                <a:path w="5" h="7">
                  <a:moveTo>
                    <a:pt x="4" y="6"/>
                  </a:moveTo>
                  <a:cubicBezTo>
                    <a:pt x="5" y="6"/>
                    <a:pt x="5" y="4"/>
                    <a:pt x="4" y="3"/>
                  </a:cubicBezTo>
                  <a:cubicBezTo>
                    <a:pt x="3" y="2"/>
                    <a:pt x="3" y="0"/>
                    <a:pt x="1" y="1"/>
                  </a:cubicBezTo>
                  <a:cubicBezTo>
                    <a:pt x="0" y="1"/>
                    <a:pt x="1" y="3"/>
                    <a:pt x="1" y="3"/>
                  </a:cubicBezTo>
                  <a:cubicBezTo>
                    <a:pt x="1" y="4"/>
                    <a:pt x="2" y="7"/>
                    <a:pt x="4"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3" name="Freeform 1154">
              <a:extLst>
                <a:ext uri="{FF2B5EF4-FFF2-40B4-BE49-F238E27FC236}">
                  <a16:creationId xmlns:a16="http://schemas.microsoft.com/office/drawing/2014/main" id="{37ACC59E-AEB1-486B-9214-B274BD40486D}"/>
                </a:ext>
              </a:extLst>
            </p:cNvPr>
            <p:cNvSpPr>
              <a:spLocks/>
            </p:cNvSpPr>
            <p:nvPr/>
          </p:nvSpPr>
          <p:spPr bwMode="auto">
            <a:xfrm>
              <a:off x="3404" y="1447"/>
              <a:ext cx="11" cy="12"/>
            </a:xfrm>
            <a:custGeom>
              <a:avLst/>
              <a:gdLst>
                <a:gd name="T0" fmla="*/ 2 w 8"/>
                <a:gd name="T1" fmla="*/ 8 h 9"/>
                <a:gd name="T2" fmla="*/ 6 w 8"/>
                <a:gd name="T3" fmla="*/ 5 h 9"/>
                <a:gd name="T4" fmla="*/ 7 w 8"/>
                <a:gd name="T5" fmla="*/ 3 h 9"/>
                <a:gd name="T6" fmla="*/ 6 w 8"/>
                <a:gd name="T7" fmla="*/ 2 h 9"/>
                <a:gd name="T8" fmla="*/ 1 w 8"/>
                <a:gd name="T9" fmla="*/ 6 h 9"/>
                <a:gd name="T10" fmla="*/ 2 w 8"/>
                <a:gd name="T11" fmla="*/ 8 h 9"/>
              </a:gdLst>
              <a:ahLst/>
              <a:cxnLst>
                <a:cxn ang="0">
                  <a:pos x="T0" y="T1"/>
                </a:cxn>
                <a:cxn ang="0">
                  <a:pos x="T2" y="T3"/>
                </a:cxn>
                <a:cxn ang="0">
                  <a:pos x="T4" y="T5"/>
                </a:cxn>
                <a:cxn ang="0">
                  <a:pos x="T6" y="T7"/>
                </a:cxn>
                <a:cxn ang="0">
                  <a:pos x="T8" y="T9"/>
                </a:cxn>
                <a:cxn ang="0">
                  <a:pos x="T10" y="T11"/>
                </a:cxn>
              </a:cxnLst>
              <a:rect l="0" t="0" r="r" b="b"/>
              <a:pathLst>
                <a:path w="8" h="9">
                  <a:moveTo>
                    <a:pt x="2" y="8"/>
                  </a:moveTo>
                  <a:cubicBezTo>
                    <a:pt x="4" y="8"/>
                    <a:pt x="5" y="7"/>
                    <a:pt x="6" y="5"/>
                  </a:cubicBezTo>
                  <a:cubicBezTo>
                    <a:pt x="7" y="4"/>
                    <a:pt x="8" y="5"/>
                    <a:pt x="7" y="3"/>
                  </a:cubicBezTo>
                  <a:cubicBezTo>
                    <a:pt x="7" y="1"/>
                    <a:pt x="7" y="0"/>
                    <a:pt x="6" y="2"/>
                  </a:cubicBezTo>
                  <a:cubicBezTo>
                    <a:pt x="4" y="3"/>
                    <a:pt x="2" y="5"/>
                    <a:pt x="1" y="6"/>
                  </a:cubicBezTo>
                  <a:cubicBezTo>
                    <a:pt x="1" y="6"/>
                    <a:pt x="0" y="9"/>
                    <a:pt x="2" y="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4" name="Freeform 1155">
              <a:extLst>
                <a:ext uri="{FF2B5EF4-FFF2-40B4-BE49-F238E27FC236}">
                  <a16:creationId xmlns:a16="http://schemas.microsoft.com/office/drawing/2014/main" id="{66D38815-E866-4643-943A-C297712A58AB}"/>
                </a:ext>
              </a:extLst>
            </p:cNvPr>
            <p:cNvSpPr>
              <a:spLocks/>
            </p:cNvSpPr>
            <p:nvPr/>
          </p:nvSpPr>
          <p:spPr bwMode="auto">
            <a:xfrm>
              <a:off x="3334" y="1425"/>
              <a:ext cx="58" cy="34"/>
            </a:xfrm>
            <a:custGeom>
              <a:avLst/>
              <a:gdLst>
                <a:gd name="T0" fmla="*/ 40 w 42"/>
                <a:gd name="T1" fmla="*/ 13 h 25"/>
                <a:gd name="T2" fmla="*/ 35 w 42"/>
                <a:gd name="T3" fmla="*/ 12 h 25"/>
                <a:gd name="T4" fmla="*/ 36 w 42"/>
                <a:gd name="T5" fmla="*/ 10 h 25"/>
                <a:gd name="T6" fmla="*/ 36 w 42"/>
                <a:gd name="T7" fmla="*/ 7 h 25"/>
                <a:gd name="T8" fmla="*/ 32 w 42"/>
                <a:gd name="T9" fmla="*/ 2 h 25"/>
                <a:gd name="T10" fmla="*/ 26 w 42"/>
                <a:gd name="T11" fmla="*/ 0 h 25"/>
                <a:gd name="T12" fmla="*/ 19 w 42"/>
                <a:gd name="T13" fmla="*/ 2 h 25"/>
                <a:gd name="T14" fmla="*/ 15 w 42"/>
                <a:gd name="T15" fmla="*/ 3 h 25"/>
                <a:gd name="T16" fmla="*/ 15 w 42"/>
                <a:gd name="T17" fmla="*/ 3 h 25"/>
                <a:gd name="T18" fmla="*/ 12 w 42"/>
                <a:gd name="T19" fmla="*/ 5 h 25"/>
                <a:gd name="T20" fmla="*/ 11 w 42"/>
                <a:gd name="T21" fmla="*/ 8 h 25"/>
                <a:gd name="T22" fmla="*/ 8 w 42"/>
                <a:gd name="T23" fmla="*/ 10 h 25"/>
                <a:gd name="T24" fmla="*/ 5 w 42"/>
                <a:gd name="T25" fmla="*/ 12 h 25"/>
                <a:gd name="T26" fmla="*/ 7 w 42"/>
                <a:gd name="T27" fmla="*/ 13 h 25"/>
                <a:gd name="T28" fmla="*/ 1 w 42"/>
                <a:gd name="T29" fmla="*/ 15 h 25"/>
                <a:gd name="T30" fmla="*/ 1 w 42"/>
                <a:gd name="T31" fmla="*/ 16 h 25"/>
                <a:gd name="T32" fmla="*/ 5 w 42"/>
                <a:gd name="T33" fmla="*/ 20 h 25"/>
                <a:gd name="T34" fmla="*/ 12 w 42"/>
                <a:gd name="T35" fmla="*/ 23 h 25"/>
                <a:gd name="T36" fmla="*/ 13 w 42"/>
                <a:gd name="T37" fmla="*/ 22 h 25"/>
                <a:gd name="T38" fmla="*/ 14 w 42"/>
                <a:gd name="T39" fmla="*/ 19 h 25"/>
                <a:gd name="T40" fmla="*/ 16 w 42"/>
                <a:gd name="T41" fmla="*/ 18 h 25"/>
                <a:gd name="T42" fmla="*/ 19 w 42"/>
                <a:gd name="T43" fmla="*/ 18 h 25"/>
                <a:gd name="T44" fmla="*/ 20 w 42"/>
                <a:gd name="T45" fmla="*/ 19 h 25"/>
                <a:gd name="T46" fmla="*/ 22 w 42"/>
                <a:gd name="T47" fmla="*/ 21 h 25"/>
                <a:gd name="T48" fmla="*/ 23 w 42"/>
                <a:gd name="T49" fmla="*/ 22 h 25"/>
                <a:gd name="T50" fmla="*/ 23 w 42"/>
                <a:gd name="T51" fmla="*/ 24 h 25"/>
                <a:gd name="T52" fmla="*/ 24 w 42"/>
                <a:gd name="T53" fmla="*/ 24 h 25"/>
                <a:gd name="T54" fmla="*/ 30 w 42"/>
                <a:gd name="T55" fmla="*/ 24 h 25"/>
                <a:gd name="T56" fmla="*/ 32 w 42"/>
                <a:gd name="T57" fmla="*/ 24 h 25"/>
                <a:gd name="T58" fmla="*/ 34 w 42"/>
                <a:gd name="T59" fmla="*/ 23 h 25"/>
                <a:gd name="T60" fmla="*/ 38 w 42"/>
                <a:gd name="T61" fmla="*/ 20 h 25"/>
                <a:gd name="T62" fmla="*/ 38 w 42"/>
                <a:gd name="T63" fmla="*/ 18 h 25"/>
                <a:gd name="T64" fmla="*/ 37 w 42"/>
                <a:gd name="T65" fmla="*/ 17 h 25"/>
                <a:gd name="T66" fmla="*/ 39 w 42"/>
                <a:gd name="T67" fmla="*/ 17 h 25"/>
                <a:gd name="T68" fmla="*/ 41 w 42"/>
                <a:gd name="T69" fmla="*/ 18 h 25"/>
                <a:gd name="T70" fmla="*/ 40 w 42"/>
                <a:gd name="T7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 h="25">
                  <a:moveTo>
                    <a:pt x="40" y="13"/>
                  </a:moveTo>
                  <a:cubicBezTo>
                    <a:pt x="39" y="11"/>
                    <a:pt x="38" y="12"/>
                    <a:pt x="35" y="12"/>
                  </a:cubicBezTo>
                  <a:cubicBezTo>
                    <a:pt x="33" y="13"/>
                    <a:pt x="34" y="11"/>
                    <a:pt x="36" y="10"/>
                  </a:cubicBezTo>
                  <a:cubicBezTo>
                    <a:pt x="38" y="9"/>
                    <a:pt x="38" y="9"/>
                    <a:pt x="36" y="7"/>
                  </a:cubicBezTo>
                  <a:cubicBezTo>
                    <a:pt x="34" y="6"/>
                    <a:pt x="34" y="4"/>
                    <a:pt x="32" y="2"/>
                  </a:cubicBezTo>
                  <a:cubicBezTo>
                    <a:pt x="31" y="0"/>
                    <a:pt x="29" y="0"/>
                    <a:pt x="26" y="0"/>
                  </a:cubicBezTo>
                  <a:cubicBezTo>
                    <a:pt x="24" y="0"/>
                    <a:pt x="20" y="2"/>
                    <a:pt x="19" y="2"/>
                  </a:cubicBezTo>
                  <a:cubicBezTo>
                    <a:pt x="17" y="3"/>
                    <a:pt x="17" y="3"/>
                    <a:pt x="15" y="3"/>
                  </a:cubicBezTo>
                  <a:cubicBezTo>
                    <a:pt x="15" y="3"/>
                    <a:pt x="15" y="3"/>
                    <a:pt x="15" y="3"/>
                  </a:cubicBezTo>
                  <a:cubicBezTo>
                    <a:pt x="14" y="4"/>
                    <a:pt x="13" y="5"/>
                    <a:pt x="12" y="5"/>
                  </a:cubicBezTo>
                  <a:cubicBezTo>
                    <a:pt x="11" y="6"/>
                    <a:pt x="11" y="7"/>
                    <a:pt x="11" y="8"/>
                  </a:cubicBezTo>
                  <a:cubicBezTo>
                    <a:pt x="10" y="8"/>
                    <a:pt x="10" y="10"/>
                    <a:pt x="8" y="10"/>
                  </a:cubicBezTo>
                  <a:cubicBezTo>
                    <a:pt x="6" y="11"/>
                    <a:pt x="3" y="10"/>
                    <a:pt x="5" y="12"/>
                  </a:cubicBezTo>
                  <a:cubicBezTo>
                    <a:pt x="7" y="13"/>
                    <a:pt x="7" y="13"/>
                    <a:pt x="7" y="13"/>
                  </a:cubicBezTo>
                  <a:cubicBezTo>
                    <a:pt x="6" y="14"/>
                    <a:pt x="1" y="15"/>
                    <a:pt x="1" y="15"/>
                  </a:cubicBezTo>
                  <a:cubicBezTo>
                    <a:pt x="1" y="15"/>
                    <a:pt x="0" y="16"/>
                    <a:pt x="1" y="16"/>
                  </a:cubicBezTo>
                  <a:cubicBezTo>
                    <a:pt x="2" y="17"/>
                    <a:pt x="3" y="19"/>
                    <a:pt x="5" y="20"/>
                  </a:cubicBezTo>
                  <a:cubicBezTo>
                    <a:pt x="6" y="20"/>
                    <a:pt x="12" y="23"/>
                    <a:pt x="12" y="23"/>
                  </a:cubicBezTo>
                  <a:cubicBezTo>
                    <a:pt x="12" y="23"/>
                    <a:pt x="13" y="23"/>
                    <a:pt x="13" y="22"/>
                  </a:cubicBezTo>
                  <a:cubicBezTo>
                    <a:pt x="14" y="21"/>
                    <a:pt x="14" y="19"/>
                    <a:pt x="14" y="19"/>
                  </a:cubicBezTo>
                  <a:cubicBezTo>
                    <a:pt x="14" y="19"/>
                    <a:pt x="15" y="18"/>
                    <a:pt x="16" y="18"/>
                  </a:cubicBezTo>
                  <a:cubicBezTo>
                    <a:pt x="16" y="18"/>
                    <a:pt x="19" y="18"/>
                    <a:pt x="19" y="18"/>
                  </a:cubicBezTo>
                  <a:cubicBezTo>
                    <a:pt x="19" y="18"/>
                    <a:pt x="20" y="18"/>
                    <a:pt x="20" y="19"/>
                  </a:cubicBezTo>
                  <a:cubicBezTo>
                    <a:pt x="21" y="19"/>
                    <a:pt x="22" y="21"/>
                    <a:pt x="22" y="21"/>
                  </a:cubicBezTo>
                  <a:cubicBezTo>
                    <a:pt x="22" y="21"/>
                    <a:pt x="23" y="22"/>
                    <a:pt x="23" y="22"/>
                  </a:cubicBezTo>
                  <a:cubicBezTo>
                    <a:pt x="23" y="23"/>
                    <a:pt x="23" y="24"/>
                    <a:pt x="23" y="24"/>
                  </a:cubicBezTo>
                  <a:cubicBezTo>
                    <a:pt x="23" y="24"/>
                    <a:pt x="24" y="24"/>
                    <a:pt x="24" y="24"/>
                  </a:cubicBezTo>
                  <a:cubicBezTo>
                    <a:pt x="25" y="24"/>
                    <a:pt x="28" y="23"/>
                    <a:pt x="30" y="24"/>
                  </a:cubicBezTo>
                  <a:cubicBezTo>
                    <a:pt x="30" y="24"/>
                    <a:pt x="31" y="24"/>
                    <a:pt x="32" y="24"/>
                  </a:cubicBezTo>
                  <a:cubicBezTo>
                    <a:pt x="32" y="25"/>
                    <a:pt x="33" y="24"/>
                    <a:pt x="34" y="23"/>
                  </a:cubicBezTo>
                  <a:cubicBezTo>
                    <a:pt x="35" y="21"/>
                    <a:pt x="36" y="21"/>
                    <a:pt x="38" y="20"/>
                  </a:cubicBezTo>
                  <a:cubicBezTo>
                    <a:pt x="39" y="20"/>
                    <a:pt x="39" y="18"/>
                    <a:pt x="38" y="18"/>
                  </a:cubicBezTo>
                  <a:cubicBezTo>
                    <a:pt x="37" y="18"/>
                    <a:pt x="37" y="18"/>
                    <a:pt x="37" y="17"/>
                  </a:cubicBezTo>
                  <a:cubicBezTo>
                    <a:pt x="38" y="16"/>
                    <a:pt x="38" y="16"/>
                    <a:pt x="39" y="17"/>
                  </a:cubicBezTo>
                  <a:cubicBezTo>
                    <a:pt x="39" y="17"/>
                    <a:pt x="40" y="18"/>
                    <a:pt x="41" y="18"/>
                  </a:cubicBezTo>
                  <a:cubicBezTo>
                    <a:pt x="42" y="18"/>
                    <a:pt x="40" y="14"/>
                    <a:pt x="40"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5" name="Freeform 1156">
              <a:extLst>
                <a:ext uri="{FF2B5EF4-FFF2-40B4-BE49-F238E27FC236}">
                  <a16:creationId xmlns:a16="http://schemas.microsoft.com/office/drawing/2014/main" id="{138F7FB4-1690-40EF-8336-037031CBCED3}"/>
                </a:ext>
              </a:extLst>
            </p:cNvPr>
            <p:cNvSpPr>
              <a:spLocks/>
            </p:cNvSpPr>
            <p:nvPr/>
          </p:nvSpPr>
          <p:spPr bwMode="auto">
            <a:xfrm>
              <a:off x="3455" y="1588"/>
              <a:ext cx="5" cy="3"/>
            </a:xfrm>
            <a:custGeom>
              <a:avLst/>
              <a:gdLst>
                <a:gd name="T0" fmla="*/ 3 w 4"/>
                <a:gd name="T1" fmla="*/ 0 h 2"/>
                <a:gd name="T2" fmla="*/ 3 w 4"/>
                <a:gd name="T3" fmla="*/ 1 h 2"/>
                <a:gd name="T4" fmla="*/ 4 w 4"/>
                <a:gd name="T5" fmla="*/ 1 h 2"/>
                <a:gd name="T6" fmla="*/ 3 w 4"/>
                <a:gd name="T7" fmla="*/ 0 h 2"/>
              </a:gdLst>
              <a:ahLst/>
              <a:cxnLst>
                <a:cxn ang="0">
                  <a:pos x="T0" y="T1"/>
                </a:cxn>
                <a:cxn ang="0">
                  <a:pos x="T2" y="T3"/>
                </a:cxn>
                <a:cxn ang="0">
                  <a:pos x="T4" y="T5"/>
                </a:cxn>
                <a:cxn ang="0">
                  <a:pos x="T6" y="T7"/>
                </a:cxn>
              </a:cxnLst>
              <a:rect l="0" t="0" r="r" b="b"/>
              <a:pathLst>
                <a:path w="4" h="2">
                  <a:moveTo>
                    <a:pt x="3" y="0"/>
                  </a:moveTo>
                  <a:cubicBezTo>
                    <a:pt x="2" y="0"/>
                    <a:pt x="0" y="1"/>
                    <a:pt x="3" y="1"/>
                  </a:cubicBezTo>
                  <a:cubicBezTo>
                    <a:pt x="3" y="1"/>
                    <a:pt x="4" y="2"/>
                    <a:pt x="4" y="1"/>
                  </a:cubicBezTo>
                  <a:cubicBezTo>
                    <a:pt x="4" y="0"/>
                    <a:pt x="3" y="0"/>
                    <a:pt x="3" y="0"/>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6" name="Freeform 1157">
              <a:extLst>
                <a:ext uri="{FF2B5EF4-FFF2-40B4-BE49-F238E27FC236}">
                  <a16:creationId xmlns:a16="http://schemas.microsoft.com/office/drawing/2014/main" id="{00A675A2-FF10-4828-924B-622447704412}"/>
                </a:ext>
              </a:extLst>
            </p:cNvPr>
            <p:cNvSpPr>
              <a:spLocks/>
            </p:cNvSpPr>
            <p:nvPr/>
          </p:nvSpPr>
          <p:spPr bwMode="auto">
            <a:xfrm>
              <a:off x="3289" y="1419"/>
              <a:ext cx="91" cy="110"/>
            </a:xfrm>
            <a:custGeom>
              <a:avLst/>
              <a:gdLst>
                <a:gd name="T0" fmla="*/ 56 w 66"/>
                <a:gd name="T1" fmla="*/ 28 h 80"/>
                <a:gd name="T2" fmla="*/ 55 w 66"/>
                <a:gd name="T3" fmla="*/ 25 h 80"/>
                <a:gd name="T4" fmla="*/ 52 w 66"/>
                <a:gd name="T5" fmla="*/ 22 h 80"/>
                <a:gd name="T6" fmla="*/ 47 w 66"/>
                <a:gd name="T7" fmla="*/ 23 h 80"/>
                <a:gd name="T8" fmla="*/ 45 w 66"/>
                <a:gd name="T9" fmla="*/ 27 h 80"/>
                <a:gd name="T10" fmla="*/ 34 w 66"/>
                <a:gd name="T11" fmla="*/ 20 h 80"/>
                <a:gd name="T12" fmla="*/ 40 w 66"/>
                <a:gd name="T13" fmla="*/ 17 h 80"/>
                <a:gd name="T14" fmla="*/ 41 w 66"/>
                <a:gd name="T15" fmla="*/ 14 h 80"/>
                <a:gd name="T16" fmla="*/ 45 w 66"/>
                <a:gd name="T17" fmla="*/ 9 h 80"/>
                <a:gd name="T18" fmla="*/ 48 w 66"/>
                <a:gd name="T19" fmla="*/ 6 h 80"/>
                <a:gd name="T20" fmla="*/ 47 w 66"/>
                <a:gd name="T21" fmla="*/ 1 h 80"/>
                <a:gd name="T22" fmla="*/ 45 w 66"/>
                <a:gd name="T23" fmla="*/ 3 h 80"/>
                <a:gd name="T24" fmla="*/ 42 w 66"/>
                <a:gd name="T25" fmla="*/ 8 h 80"/>
                <a:gd name="T26" fmla="*/ 40 w 66"/>
                <a:gd name="T27" fmla="*/ 3 h 80"/>
                <a:gd name="T28" fmla="*/ 39 w 66"/>
                <a:gd name="T29" fmla="*/ 4 h 80"/>
                <a:gd name="T30" fmla="*/ 36 w 66"/>
                <a:gd name="T31" fmla="*/ 4 h 80"/>
                <a:gd name="T32" fmla="*/ 32 w 66"/>
                <a:gd name="T33" fmla="*/ 6 h 80"/>
                <a:gd name="T34" fmla="*/ 26 w 66"/>
                <a:gd name="T35" fmla="*/ 14 h 80"/>
                <a:gd name="T36" fmla="*/ 33 w 66"/>
                <a:gd name="T37" fmla="*/ 17 h 80"/>
                <a:gd name="T38" fmla="*/ 29 w 66"/>
                <a:gd name="T39" fmla="*/ 22 h 80"/>
                <a:gd name="T40" fmla="*/ 24 w 66"/>
                <a:gd name="T41" fmla="*/ 23 h 80"/>
                <a:gd name="T42" fmla="*/ 18 w 66"/>
                <a:gd name="T43" fmla="*/ 24 h 80"/>
                <a:gd name="T44" fmla="*/ 10 w 66"/>
                <a:gd name="T45" fmla="*/ 22 h 80"/>
                <a:gd name="T46" fmla="*/ 7 w 66"/>
                <a:gd name="T47" fmla="*/ 24 h 80"/>
                <a:gd name="T48" fmla="*/ 8 w 66"/>
                <a:gd name="T49" fmla="*/ 26 h 80"/>
                <a:gd name="T50" fmla="*/ 12 w 66"/>
                <a:gd name="T51" fmla="*/ 31 h 80"/>
                <a:gd name="T52" fmla="*/ 10 w 66"/>
                <a:gd name="T53" fmla="*/ 36 h 80"/>
                <a:gd name="T54" fmla="*/ 5 w 66"/>
                <a:gd name="T55" fmla="*/ 38 h 80"/>
                <a:gd name="T56" fmla="*/ 4 w 66"/>
                <a:gd name="T57" fmla="*/ 41 h 80"/>
                <a:gd name="T58" fmla="*/ 12 w 66"/>
                <a:gd name="T59" fmla="*/ 43 h 80"/>
                <a:gd name="T60" fmla="*/ 21 w 66"/>
                <a:gd name="T61" fmla="*/ 46 h 80"/>
                <a:gd name="T62" fmla="*/ 17 w 66"/>
                <a:gd name="T63" fmla="*/ 47 h 80"/>
                <a:gd name="T64" fmla="*/ 11 w 66"/>
                <a:gd name="T65" fmla="*/ 56 h 80"/>
                <a:gd name="T66" fmla="*/ 19 w 66"/>
                <a:gd name="T67" fmla="*/ 55 h 80"/>
                <a:gd name="T68" fmla="*/ 24 w 66"/>
                <a:gd name="T69" fmla="*/ 56 h 80"/>
                <a:gd name="T70" fmla="*/ 10 w 66"/>
                <a:gd name="T71" fmla="*/ 60 h 80"/>
                <a:gd name="T72" fmla="*/ 9 w 66"/>
                <a:gd name="T73" fmla="*/ 63 h 80"/>
                <a:gd name="T74" fmla="*/ 6 w 66"/>
                <a:gd name="T75" fmla="*/ 64 h 80"/>
                <a:gd name="T76" fmla="*/ 4 w 66"/>
                <a:gd name="T77" fmla="*/ 64 h 80"/>
                <a:gd name="T78" fmla="*/ 2 w 66"/>
                <a:gd name="T79" fmla="*/ 66 h 80"/>
                <a:gd name="T80" fmla="*/ 9 w 66"/>
                <a:gd name="T81" fmla="*/ 67 h 80"/>
                <a:gd name="T82" fmla="*/ 4 w 66"/>
                <a:gd name="T83" fmla="*/ 69 h 80"/>
                <a:gd name="T84" fmla="*/ 10 w 66"/>
                <a:gd name="T85" fmla="*/ 72 h 80"/>
                <a:gd name="T86" fmla="*/ 5 w 66"/>
                <a:gd name="T87" fmla="*/ 77 h 80"/>
                <a:gd name="T88" fmla="*/ 10 w 66"/>
                <a:gd name="T89" fmla="*/ 78 h 80"/>
                <a:gd name="T90" fmla="*/ 9 w 66"/>
                <a:gd name="T91" fmla="*/ 79 h 80"/>
                <a:gd name="T92" fmla="*/ 26 w 66"/>
                <a:gd name="T93" fmla="*/ 78 h 80"/>
                <a:gd name="T94" fmla="*/ 32 w 66"/>
                <a:gd name="T95" fmla="*/ 73 h 80"/>
                <a:gd name="T96" fmla="*/ 42 w 66"/>
                <a:gd name="T97" fmla="*/ 68 h 80"/>
                <a:gd name="T98" fmla="*/ 51 w 66"/>
                <a:gd name="T99" fmla="*/ 65 h 80"/>
                <a:gd name="T100" fmla="*/ 54 w 66"/>
                <a:gd name="T101" fmla="*/ 65 h 80"/>
                <a:gd name="T102" fmla="*/ 59 w 66"/>
                <a:gd name="T103" fmla="*/ 64 h 80"/>
                <a:gd name="T104" fmla="*/ 61 w 66"/>
                <a:gd name="T105" fmla="*/ 60 h 80"/>
                <a:gd name="T106" fmla="*/ 65 w 66"/>
                <a:gd name="T107" fmla="*/ 46 h 80"/>
                <a:gd name="T108" fmla="*/ 63 w 66"/>
                <a:gd name="T109" fmla="*/ 35 h 80"/>
                <a:gd name="T110" fmla="*/ 63 w 66"/>
                <a:gd name="T111" fmla="*/ 30 h 80"/>
                <a:gd name="T112" fmla="*/ 63 w 66"/>
                <a:gd name="T113" fmla="*/ 2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 h="80">
                  <a:moveTo>
                    <a:pt x="57" y="28"/>
                  </a:moveTo>
                  <a:cubicBezTo>
                    <a:pt x="57" y="28"/>
                    <a:pt x="56" y="28"/>
                    <a:pt x="56" y="28"/>
                  </a:cubicBezTo>
                  <a:cubicBezTo>
                    <a:pt x="56" y="28"/>
                    <a:pt x="56" y="27"/>
                    <a:pt x="56" y="26"/>
                  </a:cubicBezTo>
                  <a:cubicBezTo>
                    <a:pt x="56" y="26"/>
                    <a:pt x="55" y="25"/>
                    <a:pt x="55" y="25"/>
                  </a:cubicBezTo>
                  <a:cubicBezTo>
                    <a:pt x="55" y="25"/>
                    <a:pt x="54" y="23"/>
                    <a:pt x="53" y="23"/>
                  </a:cubicBezTo>
                  <a:cubicBezTo>
                    <a:pt x="53" y="22"/>
                    <a:pt x="52" y="22"/>
                    <a:pt x="52" y="22"/>
                  </a:cubicBezTo>
                  <a:cubicBezTo>
                    <a:pt x="52" y="22"/>
                    <a:pt x="49" y="22"/>
                    <a:pt x="49" y="22"/>
                  </a:cubicBezTo>
                  <a:cubicBezTo>
                    <a:pt x="48" y="22"/>
                    <a:pt x="47" y="23"/>
                    <a:pt x="47" y="23"/>
                  </a:cubicBezTo>
                  <a:cubicBezTo>
                    <a:pt x="47" y="23"/>
                    <a:pt x="47" y="25"/>
                    <a:pt x="46" y="26"/>
                  </a:cubicBezTo>
                  <a:cubicBezTo>
                    <a:pt x="46" y="27"/>
                    <a:pt x="45" y="27"/>
                    <a:pt x="45" y="27"/>
                  </a:cubicBezTo>
                  <a:cubicBezTo>
                    <a:pt x="45" y="27"/>
                    <a:pt x="39" y="24"/>
                    <a:pt x="38" y="24"/>
                  </a:cubicBezTo>
                  <a:cubicBezTo>
                    <a:pt x="36" y="23"/>
                    <a:pt x="35" y="21"/>
                    <a:pt x="34" y="20"/>
                  </a:cubicBezTo>
                  <a:cubicBezTo>
                    <a:pt x="33" y="20"/>
                    <a:pt x="34" y="19"/>
                    <a:pt x="34" y="19"/>
                  </a:cubicBezTo>
                  <a:cubicBezTo>
                    <a:pt x="34" y="19"/>
                    <a:pt x="39" y="18"/>
                    <a:pt x="40" y="17"/>
                  </a:cubicBezTo>
                  <a:cubicBezTo>
                    <a:pt x="40" y="17"/>
                    <a:pt x="40" y="17"/>
                    <a:pt x="38" y="16"/>
                  </a:cubicBezTo>
                  <a:cubicBezTo>
                    <a:pt x="36" y="14"/>
                    <a:pt x="39" y="15"/>
                    <a:pt x="41" y="14"/>
                  </a:cubicBezTo>
                  <a:cubicBezTo>
                    <a:pt x="43" y="14"/>
                    <a:pt x="43" y="12"/>
                    <a:pt x="44" y="12"/>
                  </a:cubicBezTo>
                  <a:cubicBezTo>
                    <a:pt x="44" y="11"/>
                    <a:pt x="44" y="10"/>
                    <a:pt x="45" y="9"/>
                  </a:cubicBezTo>
                  <a:cubicBezTo>
                    <a:pt x="46" y="9"/>
                    <a:pt x="47" y="8"/>
                    <a:pt x="48" y="7"/>
                  </a:cubicBezTo>
                  <a:cubicBezTo>
                    <a:pt x="47" y="7"/>
                    <a:pt x="48" y="6"/>
                    <a:pt x="48" y="6"/>
                  </a:cubicBezTo>
                  <a:cubicBezTo>
                    <a:pt x="48" y="6"/>
                    <a:pt x="49" y="5"/>
                    <a:pt x="51" y="4"/>
                  </a:cubicBezTo>
                  <a:cubicBezTo>
                    <a:pt x="53" y="3"/>
                    <a:pt x="49" y="2"/>
                    <a:pt x="47" y="1"/>
                  </a:cubicBezTo>
                  <a:cubicBezTo>
                    <a:pt x="46" y="0"/>
                    <a:pt x="46" y="2"/>
                    <a:pt x="47" y="2"/>
                  </a:cubicBezTo>
                  <a:cubicBezTo>
                    <a:pt x="48" y="3"/>
                    <a:pt x="45" y="3"/>
                    <a:pt x="45" y="3"/>
                  </a:cubicBezTo>
                  <a:cubicBezTo>
                    <a:pt x="44" y="2"/>
                    <a:pt x="44" y="3"/>
                    <a:pt x="44" y="6"/>
                  </a:cubicBezTo>
                  <a:cubicBezTo>
                    <a:pt x="44" y="8"/>
                    <a:pt x="43" y="8"/>
                    <a:pt x="42" y="8"/>
                  </a:cubicBezTo>
                  <a:cubicBezTo>
                    <a:pt x="41" y="7"/>
                    <a:pt x="43" y="6"/>
                    <a:pt x="42" y="5"/>
                  </a:cubicBezTo>
                  <a:cubicBezTo>
                    <a:pt x="42" y="4"/>
                    <a:pt x="41" y="3"/>
                    <a:pt x="40" y="3"/>
                  </a:cubicBezTo>
                  <a:cubicBezTo>
                    <a:pt x="39" y="3"/>
                    <a:pt x="40" y="4"/>
                    <a:pt x="40" y="6"/>
                  </a:cubicBezTo>
                  <a:cubicBezTo>
                    <a:pt x="40" y="7"/>
                    <a:pt x="39" y="5"/>
                    <a:pt x="39" y="4"/>
                  </a:cubicBezTo>
                  <a:cubicBezTo>
                    <a:pt x="39" y="3"/>
                    <a:pt x="39" y="4"/>
                    <a:pt x="38" y="4"/>
                  </a:cubicBezTo>
                  <a:cubicBezTo>
                    <a:pt x="37" y="5"/>
                    <a:pt x="36" y="5"/>
                    <a:pt x="36" y="4"/>
                  </a:cubicBezTo>
                  <a:cubicBezTo>
                    <a:pt x="37" y="4"/>
                    <a:pt x="36" y="4"/>
                    <a:pt x="35" y="5"/>
                  </a:cubicBezTo>
                  <a:cubicBezTo>
                    <a:pt x="35" y="6"/>
                    <a:pt x="34" y="6"/>
                    <a:pt x="32" y="6"/>
                  </a:cubicBezTo>
                  <a:cubicBezTo>
                    <a:pt x="31" y="6"/>
                    <a:pt x="29" y="9"/>
                    <a:pt x="29" y="11"/>
                  </a:cubicBezTo>
                  <a:cubicBezTo>
                    <a:pt x="28" y="13"/>
                    <a:pt x="28" y="13"/>
                    <a:pt x="26" y="14"/>
                  </a:cubicBezTo>
                  <a:cubicBezTo>
                    <a:pt x="23" y="15"/>
                    <a:pt x="28" y="16"/>
                    <a:pt x="31" y="16"/>
                  </a:cubicBezTo>
                  <a:cubicBezTo>
                    <a:pt x="35" y="17"/>
                    <a:pt x="34" y="17"/>
                    <a:pt x="33" y="17"/>
                  </a:cubicBezTo>
                  <a:cubicBezTo>
                    <a:pt x="33" y="17"/>
                    <a:pt x="32" y="19"/>
                    <a:pt x="31" y="19"/>
                  </a:cubicBezTo>
                  <a:cubicBezTo>
                    <a:pt x="30" y="20"/>
                    <a:pt x="30" y="20"/>
                    <a:pt x="29" y="22"/>
                  </a:cubicBezTo>
                  <a:cubicBezTo>
                    <a:pt x="29" y="23"/>
                    <a:pt x="29" y="24"/>
                    <a:pt x="29" y="24"/>
                  </a:cubicBezTo>
                  <a:cubicBezTo>
                    <a:pt x="28" y="24"/>
                    <a:pt x="25" y="24"/>
                    <a:pt x="24" y="23"/>
                  </a:cubicBezTo>
                  <a:cubicBezTo>
                    <a:pt x="22" y="23"/>
                    <a:pt x="20" y="24"/>
                    <a:pt x="20" y="25"/>
                  </a:cubicBezTo>
                  <a:cubicBezTo>
                    <a:pt x="19" y="26"/>
                    <a:pt x="19" y="25"/>
                    <a:pt x="18" y="24"/>
                  </a:cubicBezTo>
                  <a:cubicBezTo>
                    <a:pt x="18" y="23"/>
                    <a:pt x="15" y="23"/>
                    <a:pt x="14" y="23"/>
                  </a:cubicBezTo>
                  <a:cubicBezTo>
                    <a:pt x="13" y="23"/>
                    <a:pt x="10" y="22"/>
                    <a:pt x="10" y="22"/>
                  </a:cubicBezTo>
                  <a:cubicBezTo>
                    <a:pt x="9" y="22"/>
                    <a:pt x="9" y="22"/>
                    <a:pt x="8" y="23"/>
                  </a:cubicBezTo>
                  <a:cubicBezTo>
                    <a:pt x="8" y="25"/>
                    <a:pt x="7" y="25"/>
                    <a:pt x="7" y="24"/>
                  </a:cubicBezTo>
                  <a:cubicBezTo>
                    <a:pt x="7" y="23"/>
                    <a:pt x="6" y="23"/>
                    <a:pt x="5" y="24"/>
                  </a:cubicBezTo>
                  <a:cubicBezTo>
                    <a:pt x="5" y="25"/>
                    <a:pt x="6" y="26"/>
                    <a:pt x="8" y="26"/>
                  </a:cubicBezTo>
                  <a:cubicBezTo>
                    <a:pt x="10" y="27"/>
                    <a:pt x="8" y="29"/>
                    <a:pt x="7" y="31"/>
                  </a:cubicBezTo>
                  <a:cubicBezTo>
                    <a:pt x="7" y="33"/>
                    <a:pt x="9" y="32"/>
                    <a:pt x="12" y="31"/>
                  </a:cubicBezTo>
                  <a:cubicBezTo>
                    <a:pt x="15" y="31"/>
                    <a:pt x="11" y="33"/>
                    <a:pt x="9" y="34"/>
                  </a:cubicBezTo>
                  <a:cubicBezTo>
                    <a:pt x="8" y="34"/>
                    <a:pt x="8" y="34"/>
                    <a:pt x="10" y="36"/>
                  </a:cubicBezTo>
                  <a:cubicBezTo>
                    <a:pt x="11" y="37"/>
                    <a:pt x="9" y="37"/>
                    <a:pt x="8" y="37"/>
                  </a:cubicBezTo>
                  <a:cubicBezTo>
                    <a:pt x="7" y="37"/>
                    <a:pt x="6" y="38"/>
                    <a:pt x="5" y="38"/>
                  </a:cubicBezTo>
                  <a:cubicBezTo>
                    <a:pt x="4" y="38"/>
                    <a:pt x="3" y="38"/>
                    <a:pt x="4" y="39"/>
                  </a:cubicBezTo>
                  <a:cubicBezTo>
                    <a:pt x="4" y="40"/>
                    <a:pt x="5" y="40"/>
                    <a:pt x="4" y="41"/>
                  </a:cubicBezTo>
                  <a:cubicBezTo>
                    <a:pt x="4" y="42"/>
                    <a:pt x="9" y="41"/>
                    <a:pt x="10" y="41"/>
                  </a:cubicBezTo>
                  <a:cubicBezTo>
                    <a:pt x="12" y="41"/>
                    <a:pt x="14" y="41"/>
                    <a:pt x="12" y="43"/>
                  </a:cubicBezTo>
                  <a:cubicBezTo>
                    <a:pt x="11" y="45"/>
                    <a:pt x="18" y="45"/>
                    <a:pt x="21" y="44"/>
                  </a:cubicBezTo>
                  <a:cubicBezTo>
                    <a:pt x="23" y="44"/>
                    <a:pt x="21" y="45"/>
                    <a:pt x="21" y="46"/>
                  </a:cubicBezTo>
                  <a:cubicBezTo>
                    <a:pt x="21" y="47"/>
                    <a:pt x="19" y="47"/>
                    <a:pt x="18" y="47"/>
                  </a:cubicBezTo>
                  <a:cubicBezTo>
                    <a:pt x="17" y="46"/>
                    <a:pt x="17" y="46"/>
                    <a:pt x="17" y="47"/>
                  </a:cubicBezTo>
                  <a:cubicBezTo>
                    <a:pt x="16" y="48"/>
                    <a:pt x="14" y="51"/>
                    <a:pt x="14" y="53"/>
                  </a:cubicBezTo>
                  <a:cubicBezTo>
                    <a:pt x="14" y="55"/>
                    <a:pt x="13" y="54"/>
                    <a:pt x="11" y="56"/>
                  </a:cubicBezTo>
                  <a:cubicBezTo>
                    <a:pt x="9" y="57"/>
                    <a:pt x="9" y="58"/>
                    <a:pt x="10" y="57"/>
                  </a:cubicBezTo>
                  <a:cubicBezTo>
                    <a:pt x="12" y="57"/>
                    <a:pt x="18" y="55"/>
                    <a:pt x="19" y="55"/>
                  </a:cubicBezTo>
                  <a:cubicBezTo>
                    <a:pt x="21" y="54"/>
                    <a:pt x="22" y="54"/>
                    <a:pt x="24" y="55"/>
                  </a:cubicBezTo>
                  <a:cubicBezTo>
                    <a:pt x="25" y="56"/>
                    <a:pt x="25" y="56"/>
                    <a:pt x="24" y="56"/>
                  </a:cubicBezTo>
                  <a:cubicBezTo>
                    <a:pt x="23" y="57"/>
                    <a:pt x="14" y="58"/>
                    <a:pt x="13" y="58"/>
                  </a:cubicBezTo>
                  <a:cubicBezTo>
                    <a:pt x="12" y="57"/>
                    <a:pt x="11" y="58"/>
                    <a:pt x="10" y="60"/>
                  </a:cubicBezTo>
                  <a:cubicBezTo>
                    <a:pt x="10" y="61"/>
                    <a:pt x="9" y="61"/>
                    <a:pt x="8" y="61"/>
                  </a:cubicBezTo>
                  <a:cubicBezTo>
                    <a:pt x="8" y="61"/>
                    <a:pt x="8" y="62"/>
                    <a:pt x="9" y="63"/>
                  </a:cubicBezTo>
                  <a:cubicBezTo>
                    <a:pt x="11" y="65"/>
                    <a:pt x="9" y="64"/>
                    <a:pt x="8" y="64"/>
                  </a:cubicBezTo>
                  <a:cubicBezTo>
                    <a:pt x="6" y="64"/>
                    <a:pt x="6" y="64"/>
                    <a:pt x="6" y="64"/>
                  </a:cubicBezTo>
                  <a:cubicBezTo>
                    <a:pt x="6" y="63"/>
                    <a:pt x="5" y="64"/>
                    <a:pt x="5" y="64"/>
                  </a:cubicBezTo>
                  <a:cubicBezTo>
                    <a:pt x="4" y="65"/>
                    <a:pt x="4" y="64"/>
                    <a:pt x="4" y="64"/>
                  </a:cubicBezTo>
                  <a:cubicBezTo>
                    <a:pt x="4" y="63"/>
                    <a:pt x="2" y="64"/>
                    <a:pt x="1" y="65"/>
                  </a:cubicBezTo>
                  <a:cubicBezTo>
                    <a:pt x="0" y="66"/>
                    <a:pt x="0" y="66"/>
                    <a:pt x="2" y="66"/>
                  </a:cubicBezTo>
                  <a:cubicBezTo>
                    <a:pt x="4" y="67"/>
                    <a:pt x="6" y="67"/>
                    <a:pt x="8" y="66"/>
                  </a:cubicBezTo>
                  <a:cubicBezTo>
                    <a:pt x="10" y="65"/>
                    <a:pt x="9" y="67"/>
                    <a:pt x="9" y="67"/>
                  </a:cubicBezTo>
                  <a:cubicBezTo>
                    <a:pt x="8" y="67"/>
                    <a:pt x="8" y="67"/>
                    <a:pt x="8" y="68"/>
                  </a:cubicBezTo>
                  <a:cubicBezTo>
                    <a:pt x="7" y="68"/>
                    <a:pt x="6" y="68"/>
                    <a:pt x="4" y="69"/>
                  </a:cubicBezTo>
                  <a:cubicBezTo>
                    <a:pt x="3" y="69"/>
                    <a:pt x="3" y="69"/>
                    <a:pt x="2" y="71"/>
                  </a:cubicBezTo>
                  <a:cubicBezTo>
                    <a:pt x="0" y="73"/>
                    <a:pt x="7" y="73"/>
                    <a:pt x="10" y="72"/>
                  </a:cubicBezTo>
                  <a:cubicBezTo>
                    <a:pt x="13" y="72"/>
                    <a:pt x="12" y="73"/>
                    <a:pt x="12" y="73"/>
                  </a:cubicBezTo>
                  <a:cubicBezTo>
                    <a:pt x="12" y="73"/>
                    <a:pt x="8" y="76"/>
                    <a:pt x="5" y="77"/>
                  </a:cubicBezTo>
                  <a:cubicBezTo>
                    <a:pt x="2" y="79"/>
                    <a:pt x="9" y="77"/>
                    <a:pt x="10" y="77"/>
                  </a:cubicBezTo>
                  <a:cubicBezTo>
                    <a:pt x="12" y="76"/>
                    <a:pt x="11" y="77"/>
                    <a:pt x="10" y="78"/>
                  </a:cubicBezTo>
                  <a:cubicBezTo>
                    <a:pt x="9" y="78"/>
                    <a:pt x="10" y="78"/>
                    <a:pt x="11" y="78"/>
                  </a:cubicBezTo>
                  <a:cubicBezTo>
                    <a:pt x="11" y="78"/>
                    <a:pt x="11" y="79"/>
                    <a:pt x="9" y="79"/>
                  </a:cubicBezTo>
                  <a:cubicBezTo>
                    <a:pt x="8" y="80"/>
                    <a:pt x="13" y="80"/>
                    <a:pt x="15" y="80"/>
                  </a:cubicBezTo>
                  <a:cubicBezTo>
                    <a:pt x="17" y="79"/>
                    <a:pt x="23" y="79"/>
                    <a:pt x="26" y="78"/>
                  </a:cubicBezTo>
                  <a:cubicBezTo>
                    <a:pt x="29" y="76"/>
                    <a:pt x="29" y="75"/>
                    <a:pt x="30" y="74"/>
                  </a:cubicBezTo>
                  <a:cubicBezTo>
                    <a:pt x="30" y="73"/>
                    <a:pt x="31" y="73"/>
                    <a:pt x="32" y="73"/>
                  </a:cubicBezTo>
                  <a:cubicBezTo>
                    <a:pt x="33" y="74"/>
                    <a:pt x="33" y="74"/>
                    <a:pt x="36" y="71"/>
                  </a:cubicBezTo>
                  <a:cubicBezTo>
                    <a:pt x="39" y="69"/>
                    <a:pt x="40" y="70"/>
                    <a:pt x="42" y="68"/>
                  </a:cubicBezTo>
                  <a:cubicBezTo>
                    <a:pt x="44" y="67"/>
                    <a:pt x="46" y="68"/>
                    <a:pt x="49" y="67"/>
                  </a:cubicBezTo>
                  <a:cubicBezTo>
                    <a:pt x="52" y="66"/>
                    <a:pt x="51" y="66"/>
                    <a:pt x="51" y="65"/>
                  </a:cubicBezTo>
                  <a:cubicBezTo>
                    <a:pt x="51" y="63"/>
                    <a:pt x="51" y="65"/>
                    <a:pt x="52" y="66"/>
                  </a:cubicBezTo>
                  <a:cubicBezTo>
                    <a:pt x="52" y="67"/>
                    <a:pt x="53" y="66"/>
                    <a:pt x="54" y="65"/>
                  </a:cubicBezTo>
                  <a:cubicBezTo>
                    <a:pt x="55" y="64"/>
                    <a:pt x="58" y="65"/>
                    <a:pt x="59" y="66"/>
                  </a:cubicBezTo>
                  <a:cubicBezTo>
                    <a:pt x="61" y="66"/>
                    <a:pt x="60" y="66"/>
                    <a:pt x="59" y="64"/>
                  </a:cubicBezTo>
                  <a:cubicBezTo>
                    <a:pt x="58" y="62"/>
                    <a:pt x="59" y="62"/>
                    <a:pt x="60" y="62"/>
                  </a:cubicBezTo>
                  <a:cubicBezTo>
                    <a:pt x="60" y="62"/>
                    <a:pt x="61" y="62"/>
                    <a:pt x="61" y="60"/>
                  </a:cubicBezTo>
                  <a:cubicBezTo>
                    <a:pt x="62" y="58"/>
                    <a:pt x="63" y="55"/>
                    <a:pt x="65" y="52"/>
                  </a:cubicBezTo>
                  <a:cubicBezTo>
                    <a:pt x="66" y="50"/>
                    <a:pt x="66" y="48"/>
                    <a:pt x="65" y="46"/>
                  </a:cubicBezTo>
                  <a:cubicBezTo>
                    <a:pt x="64" y="44"/>
                    <a:pt x="65" y="41"/>
                    <a:pt x="65" y="40"/>
                  </a:cubicBezTo>
                  <a:cubicBezTo>
                    <a:pt x="65" y="38"/>
                    <a:pt x="63" y="36"/>
                    <a:pt x="63" y="35"/>
                  </a:cubicBezTo>
                  <a:cubicBezTo>
                    <a:pt x="62" y="34"/>
                    <a:pt x="61" y="33"/>
                    <a:pt x="60" y="31"/>
                  </a:cubicBezTo>
                  <a:cubicBezTo>
                    <a:pt x="60" y="29"/>
                    <a:pt x="62" y="30"/>
                    <a:pt x="63" y="30"/>
                  </a:cubicBezTo>
                  <a:cubicBezTo>
                    <a:pt x="64" y="29"/>
                    <a:pt x="64" y="30"/>
                    <a:pt x="64" y="29"/>
                  </a:cubicBezTo>
                  <a:cubicBezTo>
                    <a:pt x="63" y="28"/>
                    <a:pt x="63" y="28"/>
                    <a:pt x="63" y="28"/>
                  </a:cubicBezTo>
                  <a:cubicBezTo>
                    <a:pt x="61" y="27"/>
                    <a:pt x="58" y="28"/>
                    <a:pt x="57" y="28"/>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7" name="Freeform 1158">
              <a:extLst>
                <a:ext uri="{FF2B5EF4-FFF2-40B4-BE49-F238E27FC236}">
                  <a16:creationId xmlns:a16="http://schemas.microsoft.com/office/drawing/2014/main" id="{635AB31B-996C-4990-8085-4BE74F6A30AB}"/>
                </a:ext>
              </a:extLst>
            </p:cNvPr>
            <p:cNvSpPr>
              <a:spLocks/>
            </p:cNvSpPr>
            <p:nvPr/>
          </p:nvSpPr>
          <p:spPr bwMode="auto">
            <a:xfrm>
              <a:off x="3291" y="1457"/>
              <a:ext cx="7" cy="6"/>
            </a:xfrm>
            <a:custGeom>
              <a:avLst/>
              <a:gdLst>
                <a:gd name="T0" fmla="*/ 5 w 5"/>
                <a:gd name="T1" fmla="*/ 3 h 5"/>
                <a:gd name="T2" fmla="*/ 1 w 5"/>
                <a:gd name="T3" fmla="*/ 3 h 5"/>
                <a:gd name="T4" fmla="*/ 5 w 5"/>
                <a:gd name="T5" fmla="*/ 3 h 5"/>
              </a:gdLst>
              <a:ahLst/>
              <a:cxnLst>
                <a:cxn ang="0">
                  <a:pos x="T0" y="T1"/>
                </a:cxn>
                <a:cxn ang="0">
                  <a:pos x="T2" y="T3"/>
                </a:cxn>
                <a:cxn ang="0">
                  <a:pos x="T4" y="T5"/>
                </a:cxn>
              </a:cxnLst>
              <a:rect l="0" t="0" r="r" b="b"/>
              <a:pathLst>
                <a:path w="5" h="5">
                  <a:moveTo>
                    <a:pt x="5" y="3"/>
                  </a:moveTo>
                  <a:cubicBezTo>
                    <a:pt x="5" y="0"/>
                    <a:pt x="0" y="2"/>
                    <a:pt x="1" y="3"/>
                  </a:cubicBezTo>
                  <a:cubicBezTo>
                    <a:pt x="1" y="3"/>
                    <a:pt x="5" y="5"/>
                    <a:pt x="5"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8" name="Freeform 1159">
              <a:extLst>
                <a:ext uri="{FF2B5EF4-FFF2-40B4-BE49-F238E27FC236}">
                  <a16:creationId xmlns:a16="http://schemas.microsoft.com/office/drawing/2014/main" id="{65BAAD19-9894-472B-9DA4-33953A031E4E}"/>
                </a:ext>
              </a:extLst>
            </p:cNvPr>
            <p:cNvSpPr>
              <a:spLocks/>
            </p:cNvSpPr>
            <p:nvPr/>
          </p:nvSpPr>
          <p:spPr bwMode="auto">
            <a:xfrm>
              <a:off x="2002" y="364"/>
              <a:ext cx="1258" cy="921"/>
            </a:xfrm>
            <a:custGeom>
              <a:avLst/>
              <a:gdLst>
                <a:gd name="T0" fmla="*/ 673 w 909"/>
                <a:gd name="T1" fmla="*/ 426 h 671"/>
                <a:gd name="T2" fmla="*/ 688 w 909"/>
                <a:gd name="T3" fmla="*/ 415 h 671"/>
                <a:gd name="T4" fmla="*/ 666 w 909"/>
                <a:gd name="T5" fmla="*/ 373 h 671"/>
                <a:gd name="T6" fmla="*/ 763 w 909"/>
                <a:gd name="T7" fmla="*/ 406 h 671"/>
                <a:gd name="T8" fmla="*/ 753 w 909"/>
                <a:gd name="T9" fmla="*/ 383 h 671"/>
                <a:gd name="T10" fmla="*/ 719 w 909"/>
                <a:gd name="T11" fmla="*/ 359 h 671"/>
                <a:gd name="T12" fmla="*/ 680 w 909"/>
                <a:gd name="T13" fmla="*/ 341 h 671"/>
                <a:gd name="T14" fmla="*/ 730 w 909"/>
                <a:gd name="T15" fmla="*/ 326 h 671"/>
                <a:gd name="T16" fmla="*/ 756 w 909"/>
                <a:gd name="T17" fmla="*/ 309 h 671"/>
                <a:gd name="T18" fmla="*/ 778 w 909"/>
                <a:gd name="T19" fmla="*/ 283 h 671"/>
                <a:gd name="T20" fmla="*/ 792 w 909"/>
                <a:gd name="T21" fmla="*/ 256 h 671"/>
                <a:gd name="T22" fmla="*/ 753 w 909"/>
                <a:gd name="T23" fmla="*/ 233 h 671"/>
                <a:gd name="T24" fmla="*/ 803 w 909"/>
                <a:gd name="T25" fmla="*/ 220 h 671"/>
                <a:gd name="T26" fmla="*/ 774 w 909"/>
                <a:gd name="T27" fmla="*/ 176 h 671"/>
                <a:gd name="T28" fmla="*/ 795 w 909"/>
                <a:gd name="T29" fmla="*/ 140 h 671"/>
                <a:gd name="T30" fmla="*/ 783 w 909"/>
                <a:gd name="T31" fmla="*/ 108 h 671"/>
                <a:gd name="T32" fmla="*/ 785 w 909"/>
                <a:gd name="T33" fmla="*/ 79 h 671"/>
                <a:gd name="T34" fmla="*/ 692 w 909"/>
                <a:gd name="T35" fmla="*/ 74 h 671"/>
                <a:gd name="T36" fmla="*/ 729 w 909"/>
                <a:gd name="T37" fmla="*/ 31 h 671"/>
                <a:gd name="T38" fmla="*/ 614 w 909"/>
                <a:gd name="T39" fmla="*/ 21 h 671"/>
                <a:gd name="T40" fmla="*/ 533 w 909"/>
                <a:gd name="T41" fmla="*/ 18 h 671"/>
                <a:gd name="T42" fmla="*/ 421 w 909"/>
                <a:gd name="T43" fmla="*/ 19 h 671"/>
                <a:gd name="T44" fmla="*/ 428 w 909"/>
                <a:gd name="T45" fmla="*/ 44 h 671"/>
                <a:gd name="T46" fmla="*/ 337 w 909"/>
                <a:gd name="T47" fmla="*/ 64 h 671"/>
                <a:gd name="T48" fmla="*/ 270 w 909"/>
                <a:gd name="T49" fmla="*/ 48 h 671"/>
                <a:gd name="T50" fmla="*/ 178 w 909"/>
                <a:gd name="T51" fmla="*/ 88 h 671"/>
                <a:gd name="T52" fmla="*/ 129 w 909"/>
                <a:gd name="T53" fmla="*/ 128 h 671"/>
                <a:gd name="T54" fmla="*/ 7 w 909"/>
                <a:gd name="T55" fmla="*/ 182 h 671"/>
                <a:gd name="T56" fmla="*/ 73 w 909"/>
                <a:gd name="T57" fmla="*/ 222 h 671"/>
                <a:gd name="T58" fmla="*/ 89 w 909"/>
                <a:gd name="T59" fmla="*/ 252 h 671"/>
                <a:gd name="T60" fmla="*/ 218 w 909"/>
                <a:gd name="T61" fmla="*/ 281 h 671"/>
                <a:gd name="T62" fmla="*/ 255 w 909"/>
                <a:gd name="T63" fmla="*/ 326 h 671"/>
                <a:gd name="T64" fmla="*/ 270 w 909"/>
                <a:gd name="T65" fmla="*/ 363 h 671"/>
                <a:gd name="T66" fmla="*/ 297 w 909"/>
                <a:gd name="T67" fmla="*/ 379 h 671"/>
                <a:gd name="T68" fmla="*/ 320 w 909"/>
                <a:gd name="T69" fmla="*/ 399 h 671"/>
                <a:gd name="T70" fmla="*/ 333 w 909"/>
                <a:gd name="T71" fmla="*/ 418 h 671"/>
                <a:gd name="T72" fmla="*/ 338 w 909"/>
                <a:gd name="T73" fmla="*/ 442 h 671"/>
                <a:gd name="T74" fmla="*/ 315 w 909"/>
                <a:gd name="T75" fmla="*/ 467 h 671"/>
                <a:gd name="T76" fmla="*/ 331 w 909"/>
                <a:gd name="T77" fmla="*/ 480 h 671"/>
                <a:gd name="T78" fmla="*/ 289 w 909"/>
                <a:gd name="T79" fmla="*/ 492 h 671"/>
                <a:gd name="T80" fmla="*/ 303 w 909"/>
                <a:gd name="T81" fmla="*/ 488 h 671"/>
                <a:gd name="T82" fmla="*/ 292 w 909"/>
                <a:gd name="T83" fmla="*/ 508 h 671"/>
                <a:gd name="T84" fmla="*/ 302 w 909"/>
                <a:gd name="T85" fmla="*/ 522 h 671"/>
                <a:gd name="T86" fmla="*/ 299 w 909"/>
                <a:gd name="T87" fmla="*/ 533 h 671"/>
                <a:gd name="T88" fmla="*/ 306 w 909"/>
                <a:gd name="T89" fmla="*/ 550 h 671"/>
                <a:gd name="T90" fmla="*/ 321 w 909"/>
                <a:gd name="T91" fmla="*/ 566 h 671"/>
                <a:gd name="T92" fmla="*/ 333 w 909"/>
                <a:gd name="T93" fmla="*/ 566 h 671"/>
                <a:gd name="T94" fmla="*/ 321 w 909"/>
                <a:gd name="T95" fmla="*/ 585 h 671"/>
                <a:gd name="T96" fmla="*/ 340 w 909"/>
                <a:gd name="T97" fmla="*/ 604 h 671"/>
                <a:gd name="T98" fmla="*/ 354 w 909"/>
                <a:gd name="T99" fmla="*/ 630 h 671"/>
                <a:gd name="T100" fmla="*/ 378 w 909"/>
                <a:gd name="T101" fmla="*/ 651 h 671"/>
                <a:gd name="T102" fmla="*/ 403 w 909"/>
                <a:gd name="T103" fmla="*/ 651 h 671"/>
                <a:gd name="T104" fmla="*/ 421 w 909"/>
                <a:gd name="T105" fmla="*/ 655 h 671"/>
                <a:gd name="T106" fmla="*/ 430 w 909"/>
                <a:gd name="T107" fmla="*/ 658 h 671"/>
                <a:gd name="T108" fmla="*/ 447 w 909"/>
                <a:gd name="T109" fmla="*/ 647 h 671"/>
                <a:gd name="T110" fmla="*/ 454 w 909"/>
                <a:gd name="T111" fmla="*/ 627 h 671"/>
                <a:gd name="T112" fmla="*/ 466 w 909"/>
                <a:gd name="T113" fmla="*/ 603 h 671"/>
                <a:gd name="T114" fmla="*/ 471 w 909"/>
                <a:gd name="T115" fmla="*/ 590 h 671"/>
                <a:gd name="T116" fmla="*/ 484 w 909"/>
                <a:gd name="T117" fmla="*/ 571 h 671"/>
                <a:gd name="T118" fmla="*/ 519 w 909"/>
                <a:gd name="T119" fmla="*/ 528 h 671"/>
                <a:gd name="T120" fmla="*/ 556 w 909"/>
                <a:gd name="T121" fmla="*/ 523 h 671"/>
                <a:gd name="T122" fmla="*/ 603 w 909"/>
                <a:gd name="T123" fmla="*/ 475 h 671"/>
                <a:gd name="T124" fmla="*/ 667 w 909"/>
                <a:gd name="T125" fmla="*/ 467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9" h="671">
                  <a:moveTo>
                    <a:pt x="719" y="444"/>
                  </a:moveTo>
                  <a:cubicBezTo>
                    <a:pt x="719" y="444"/>
                    <a:pt x="721" y="444"/>
                    <a:pt x="721" y="445"/>
                  </a:cubicBezTo>
                  <a:cubicBezTo>
                    <a:pt x="721" y="446"/>
                    <a:pt x="724" y="445"/>
                    <a:pt x="726" y="444"/>
                  </a:cubicBezTo>
                  <a:cubicBezTo>
                    <a:pt x="728" y="443"/>
                    <a:pt x="728" y="442"/>
                    <a:pt x="725" y="440"/>
                  </a:cubicBezTo>
                  <a:cubicBezTo>
                    <a:pt x="722" y="439"/>
                    <a:pt x="725" y="439"/>
                    <a:pt x="725" y="440"/>
                  </a:cubicBezTo>
                  <a:cubicBezTo>
                    <a:pt x="726" y="440"/>
                    <a:pt x="727" y="440"/>
                    <a:pt x="728" y="440"/>
                  </a:cubicBezTo>
                  <a:cubicBezTo>
                    <a:pt x="728" y="440"/>
                    <a:pt x="729" y="439"/>
                    <a:pt x="730" y="441"/>
                  </a:cubicBezTo>
                  <a:cubicBezTo>
                    <a:pt x="731" y="443"/>
                    <a:pt x="731" y="441"/>
                    <a:pt x="732" y="440"/>
                  </a:cubicBezTo>
                  <a:cubicBezTo>
                    <a:pt x="733" y="438"/>
                    <a:pt x="734" y="437"/>
                    <a:pt x="731" y="436"/>
                  </a:cubicBezTo>
                  <a:cubicBezTo>
                    <a:pt x="728" y="435"/>
                    <a:pt x="737" y="435"/>
                    <a:pt x="739" y="435"/>
                  </a:cubicBezTo>
                  <a:cubicBezTo>
                    <a:pt x="740" y="435"/>
                    <a:pt x="740" y="435"/>
                    <a:pt x="739" y="434"/>
                  </a:cubicBezTo>
                  <a:cubicBezTo>
                    <a:pt x="738" y="433"/>
                    <a:pt x="740" y="434"/>
                    <a:pt x="742" y="435"/>
                  </a:cubicBezTo>
                  <a:cubicBezTo>
                    <a:pt x="743" y="435"/>
                    <a:pt x="743" y="435"/>
                    <a:pt x="743" y="434"/>
                  </a:cubicBezTo>
                  <a:cubicBezTo>
                    <a:pt x="743" y="433"/>
                    <a:pt x="742" y="433"/>
                    <a:pt x="740" y="433"/>
                  </a:cubicBezTo>
                  <a:cubicBezTo>
                    <a:pt x="738" y="432"/>
                    <a:pt x="742" y="431"/>
                    <a:pt x="746" y="431"/>
                  </a:cubicBezTo>
                  <a:cubicBezTo>
                    <a:pt x="749" y="430"/>
                    <a:pt x="753" y="428"/>
                    <a:pt x="756" y="426"/>
                  </a:cubicBezTo>
                  <a:cubicBezTo>
                    <a:pt x="759" y="424"/>
                    <a:pt x="754" y="424"/>
                    <a:pt x="753" y="424"/>
                  </a:cubicBezTo>
                  <a:cubicBezTo>
                    <a:pt x="752" y="424"/>
                    <a:pt x="736" y="424"/>
                    <a:pt x="731" y="424"/>
                  </a:cubicBezTo>
                  <a:cubicBezTo>
                    <a:pt x="726" y="424"/>
                    <a:pt x="720" y="422"/>
                    <a:pt x="718" y="421"/>
                  </a:cubicBezTo>
                  <a:cubicBezTo>
                    <a:pt x="716" y="420"/>
                    <a:pt x="716" y="420"/>
                    <a:pt x="714" y="419"/>
                  </a:cubicBezTo>
                  <a:cubicBezTo>
                    <a:pt x="713" y="419"/>
                    <a:pt x="712" y="419"/>
                    <a:pt x="711" y="419"/>
                  </a:cubicBezTo>
                  <a:cubicBezTo>
                    <a:pt x="710" y="419"/>
                    <a:pt x="708" y="420"/>
                    <a:pt x="710" y="418"/>
                  </a:cubicBezTo>
                  <a:cubicBezTo>
                    <a:pt x="712" y="416"/>
                    <a:pt x="705" y="420"/>
                    <a:pt x="705" y="420"/>
                  </a:cubicBezTo>
                  <a:cubicBezTo>
                    <a:pt x="699" y="423"/>
                    <a:pt x="685" y="425"/>
                    <a:pt x="683" y="425"/>
                  </a:cubicBezTo>
                  <a:cubicBezTo>
                    <a:pt x="682" y="426"/>
                    <a:pt x="680" y="427"/>
                    <a:pt x="679" y="429"/>
                  </a:cubicBezTo>
                  <a:cubicBezTo>
                    <a:pt x="679" y="431"/>
                    <a:pt x="667" y="428"/>
                    <a:pt x="663" y="427"/>
                  </a:cubicBezTo>
                  <a:cubicBezTo>
                    <a:pt x="659" y="426"/>
                    <a:pt x="663" y="426"/>
                    <a:pt x="664" y="425"/>
                  </a:cubicBezTo>
                  <a:cubicBezTo>
                    <a:pt x="665" y="425"/>
                    <a:pt x="667" y="425"/>
                    <a:pt x="669" y="426"/>
                  </a:cubicBezTo>
                  <a:cubicBezTo>
                    <a:pt x="671" y="427"/>
                    <a:pt x="672" y="426"/>
                    <a:pt x="673" y="426"/>
                  </a:cubicBezTo>
                  <a:cubicBezTo>
                    <a:pt x="674" y="425"/>
                    <a:pt x="680" y="423"/>
                    <a:pt x="681" y="422"/>
                  </a:cubicBezTo>
                  <a:cubicBezTo>
                    <a:pt x="683" y="421"/>
                    <a:pt x="684" y="420"/>
                    <a:pt x="687" y="420"/>
                  </a:cubicBezTo>
                  <a:cubicBezTo>
                    <a:pt x="690" y="421"/>
                    <a:pt x="691" y="420"/>
                    <a:pt x="693" y="419"/>
                  </a:cubicBezTo>
                  <a:cubicBezTo>
                    <a:pt x="694" y="418"/>
                    <a:pt x="693" y="417"/>
                    <a:pt x="691" y="416"/>
                  </a:cubicBezTo>
                  <a:cubicBezTo>
                    <a:pt x="690" y="416"/>
                    <a:pt x="687" y="416"/>
                    <a:pt x="686" y="417"/>
                  </a:cubicBezTo>
                  <a:cubicBezTo>
                    <a:pt x="685" y="417"/>
                    <a:pt x="681" y="417"/>
                    <a:pt x="679" y="417"/>
                  </a:cubicBezTo>
                  <a:cubicBezTo>
                    <a:pt x="678" y="417"/>
                    <a:pt x="670" y="419"/>
                    <a:pt x="667" y="419"/>
                  </a:cubicBezTo>
                  <a:cubicBezTo>
                    <a:pt x="665" y="419"/>
                    <a:pt x="664" y="416"/>
                    <a:pt x="664" y="416"/>
                  </a:cubicBezTo>
                  <a:cubicBezTo>
                    <a:pt x="665" y="415"/>
                    <a:pt x="659" y="416"/>
                    <a:pt x="657" y="416"/>
                  </a:cubicBezTo>
                  <a:cubicBezTo>
                    <a:pt x="655" y="417"/>
                    <a:pt x="655" y="417"/>
                    <a:pt x="653" y="418"/>
                  </a:cubicBezTo>
                  <a:cubicBezTo>
                    <a:pt x="650" y="419"/>
                    <a:pt x="652" y="417"/>
                    <a:pt x="653" y="416"/>
                  </a:cubicBezTo>
                  <a:cubicBezTo>
                    <a:pt x="653" y="416"/>
                    <a:pt x="658" y="415"/>
                    <a:pt x="660" y="415"/>
                  </a:cubicBezTo>
                  <a:cubicBezTo>
                    <a:pt x="662" y="414"/>
                    <a:pt x="664" y="414"/>
                    <a:pt x="665" y="413"/>
                  </a:cubicBezTo>
                  <a:cubicBezTo>
                    <a:pt x="666" y="413"/>
                    <a:pt x="668" y="407"/>
                    <a:pt x="669" y="406"/>
                  </a:cubicBezTo>
                  <a:cubicBezTo>
                    <a:pt x="669" y="405"/>
                    <a:pt x="670" y="405"/>
                    <a:pt x="666" y="404"/>
                  </a:cubicBezTo>
                  <a:cubicBezTo>
                    <a:pt x="663" y="403"/>
                    <a:pt x="665" y="403"/>
                    <a:pt x="666" y="402"/>
                  </a:cubicBezTo>
                  <a:cubicBezTo>
                    <a:pt x="666" y="402"/>
                    <a:pt x="671" y="403"/>
                    <a:pt x="674" y="404"/>
                  </a:cubicBezTo>
                  <a:cubicBezTo>
                    <a:pt x="676" y="404"/>
                    <a:pt x="673" y="402"/>
                    <a:pt x="672" y="400"/>
                  </a:cubicBezTo>
                  <a:cubicBezTo>
                    <a:pt x="670" y="398"/>
                    <a:pt x="671" y="398"/>
                    <a:pt x="673" y="399"/>
                  </a:cubicBezTo>
                  <a:cubicBezTo>
                    <a:pt x="674" y="400"/>
                    <a:pt x="676" y="402"/>
                    <a:pt x="677" y="403"/>
                  </a:cubicBezTo>
                  <a:cubicBezTo>
                    <a:pt x="679" y="404"/>
                    <a:pt x="681" y="403"/>
                    <a:pt x="682" y="403"/>
                  </a:cubicBezTo>
                  <a:cubicBezTo>
                    <a:pt x="683" y="403"/>
                    <a:pt x="686" y="403"/>
                    <a:pt x="687" y="403"/>
                  </a:cubicBezTo>
                  <a:cubicBezTo>
                    <a:pt x="689" y="404"/>
                    <a:pt x="685" y="405"/>
                    <a:pt x="684" y="405"/>
                  </a:cubicBezTo>
                  <a:cubicBezTo>
                    <a:pt x="683" y="405"/>
                    <a:pt x="679" y="407"/>
                    <a:pt x="678" y="408"/>
                  </a:cubicBezTo>
                  <a:cubicBezTo>
                    <a:pt x="677" y="409"/>
                    <a:pt x="674" y="410"/>
                    <a:pt x="672" y="411"/>
                  </a:cubicBezTo>
                  <a:cubicBezTo>
                    <a:pt x="670" y="412"/>
                    <a:pt x="669" y="412"/>
                    <a:pt x="668" y="414"/>
                  </a:cubicBezTo>
                  <a:cubicBezTo>
                    <a:pt x="666" y="417"/>
                    <a:pt x="670" y="417"/>
                    <a:pt x="672" y="417"/>
                  </a:cubicBezTo>
                  <a:cubicBezTo>
                    <a:pt x="675" y="416"/>
                    <a:pt x="682" y="416"/>
                    <a:pt x="682" y="415"/>
                  </a:cubicBezTo>
                  <a:cubicBezTo>
                    <a:pt x="683" y="415"/>
                    <a:pt x="686" y="414"/>
                    <a:pt x="688" y="415"/>
                  </a:cubicBezTo>
                  <a:cubicBezTo>
                    <a:pt x="689" y="415"/>
                    <a:pt x="693" y="414"/>
                    <a:pt x="694" y="413"/>
                  </a:cubicBezTo>
                  <a:cubicBezTo>
                    <a:pt x="695" y="413"/>
                    <a:pt x="696" y="414"/>
                    <a:pt x="698" y="414"/>
                  </a:cubicBezTo>
                  <a:cubicBezTo>
                    <a:pt x="699" y="415"/>
                    <a:pt x="700" y="414"/>
                    <a:pt x="701" y="413"/>
                  </a:cubicBezTo>
                  <a:cubicBezTo>
                    <a:pt x="703" y="412"/>
                    <a:pt x="706" y="412"/>
                    <a:pt x="708" y="411"/>
                  </a:cubicBezTo>
                  <a:cubicBezTo>
                    <a:pt x="711" y="411"/>
                    <a:pt x="709" y="410"/>
                    <a:pt x="708" y="409"/>
                  </a:cubicBezTo>
                  <a:cubicBezTo>
                    <a:pt x="707" y="408"/>
                    <a:pt x="707" y="408"/>
                    <a:pt x="708" y="407"/>
                  </a:cubicBezTo>
                  <a:cubicBezTo>
                    <a:pt x="709" y="407"/>
                    <a:pt x="709" y="407"/>
                    <a:pt x="708" y="406"/>
                  </a:cubicBezTo>
                  <a:cubicBezTo>
                    <a:pt x="708" y="404"/>
                    <a:pt x="707" y="404"/>
                    <a:pt x="706" y="403"/>
                  </a:cubicBezTo>
                  <a:cubicBezTo>
                    <a:pt x="705" y="402"/>
                    <a:pt x="704" y="402"/>
                    <a:pt x="703" y="401"/>
                  </a:cubicBezTo>
                  <a:cubicBezTo>
                    <a:pt x="703" y="400"/>
                    <a:pt x="705" y="399"/>
                    <a:pt x="701" y="401"/>
                  </a:cubicBezTo>
                  <a:cubicBezTo>
                    <a:pt x="696" y="402"/>
                    <a:pt x="689" y="403"/>
                    <a:pt x="691" y="402"/>
                  </a:cubicBezTo>
                  <a:cubicBezTo>
                    <a:pt x="692" y="402"/>
                    <a:pt x="702" y="398"/>
                    <a:pt x="703" y="398"/>
                  </a:cubicBezTo>
                  <a:cubicBezTo>
                    <a:pt x="704" y="397"/>
                    <a:pt x="705" y="398"/>
                    <a:pt x="704" y="396"/>
                  </a:cubicBezTo>
                  <a:cubicBezTo>
                    <a:pt x="703" y="395"/>
                    <a:pt x="704" y="395"/>
                    <a:pt x="705" y="396"/>
                  </a:cubicBezTo>
                  <a:cubicBezTo>
                    <a:pt x="707" y="397"/>
                    <a:pt x="707" y="395"/>
                    <a:pt x="706" y="393"/>
                  </a:cubicBezTo>
                  <a:cubicBezTo>
                    <a:pt x="706" y="390"/>
                    <a:pt x="701" y="388"/>
                    <a:pt x="699" y="388"/>
                  </a:cubicBezTo>
                  <a:cubicBezTo>
                    <a:pt x="697" y="389"/>
                    <a:pt x="696" y="388"/>
                    <a:pt x="693" y="388"/>
                  </a:cubicBezTo>
                  <a:cubicBezTo>
                    <a:pt x="691" y="388"/>
                    <a:pt x="689" y="389"/>
                    <a:pt x="687" y="388"/>
                  </a:cubicBezTo>
                  <a:cubicBezTo>
                    <a:pt x="686" y="387"/>
                    <a:pt x="683" y="387"/>
                    <a:pt x="681" y="388"/>
                  </a:cubicBezTo>
                  <a:cubicBezTo>
                    <a:pt x="679" y="389"/>
                    <a:pt x="679" y="387"/>
                    <a:pt x="679" y="386"/>
                  </a:cubicBezTo>
                  <a:cubicBezTo>
                    <a:pt x="678" y="384"/>
                    <a:pt x="670" y="387"/>
                    <a:pt x="665" y="387"/>
                  </a:cubicBezTo>
                  <a:cubicBezTo>
                    <a:pt x="660" y="388"/>
                    <a:pt x="663" y="386"/>
                    <a:pt x="665" y="386"/>
                  </a:cubicBezTo>
                  <a:cubicBezTo>
                    <a:pt x="667" y="386"/>
                    <a:pt x="672" y="384"/>
                    <a:pt x="674" y="384"/>
                  </a:cubicBezTo>
                  <a:cubicBezTo>
                    <a:pt x="676" y="384"/>
                    <a:pt x="677" y="385"/>
                    <a:pt x="678" y="383"/>
                  </a:cubicBezTo>
                  <a:cubicBezTo>
                    <a:pt x="679" y="382"/>
                    <a:pt x="674" y="380"/>
                    <a:pt x="672" y="379"/>
                  </a:cubicBezTo>
                  <a:cubicBezTo>
                    <a:pt x="669" y="378"/>
                    <a:pt x="669" y="378"/>
                    <a:pt x="671" y="378"/>
                  </a:cubicBezTo>
                  <a:cubicBezTo>
                    <a:pt x="673" y="377"/>
                    <a:pt x="666" y="376"/>
                    <a:pt x="663" y="376"/>
                  </a:cubicBezTo>
                  <a:cubicBezTo>
                    <a:pt x="661" y="376"/>
                    <a:pt x="663" y="375"/>
                    <a:pt x="663" y="373"/>
                  </a:cubicBezTo>
                  <a:cubicBezTo>
                    <a:pt x="663" y="371"/>
                    <a:pt x="664" y="373"/>
                    <a:pt x="666" y="373"/>
                  </a:cubicBezTo>
                  <a:cubicBezTo>
                    <a:pt x="667" y="374"/>
                    <a:pt x="668" y="374"/>
                    <a:pt x="670" y="375"/>
                  </a:cubicBezTo>
                  <a:cubicBezTo>
                    <a:pt x="672" y="375"/>
                    <a:pt x="674" y="377"/>
                    <a:pt x="675" y="377"/>
                  </a:cubicBezTo>
                  <a:cubicBezTo>
                    <a:pt x="676" y="378"/>
                    <a:pt x="676" y="379"/>
                    <a:pt x="677" y="380"/>
                  </a:cubicBezTo>
                  <a:cubicBezTo>
                    <a:pt x="678" y="381"/>
                    <a:pt x="677" y="378"/>
                    <a:pt x="682" y="383"/>
                  </a:cubicBezTo>
                  <a:cubicBezTo>
                    <a:pt x="686" y="388"/>
                    <a:pt x="690" y="387"/>
                    <a:pt x="691" y="387"/>
                  </a:cubicBezTo>
                  <a:cubicBezTo>
                    <a:pt x="692" y="386"/>
                    <a:pt x="692" y="385"/>
                    <a:pt x="694" y="386"/>
                  </a:cubicBezTo>
                  <a:cubicBezTo>
                    <a:pt x="694" y="386"/>
                    <a:pt x="694" y="386"/>
                    <a:pt x="694" y="386"/>
                  </a:cubicBezTo>
                  <a:cubicBezTo>
                    <a:pt x="694" y="386"/>
                    <a:pt x="695" y="386"/>
                    <a:pt x="698" y="386"/>
                  </a:cubicBezTo>
                  <a:cubicBezTo>
                    <a:pt x="705" y="386"/>
                    <a:pt x="710" y="392"/>
                    <a:pt x="711" y="393"/>
                  </a:cubicBezTo>
                  <a:cubicBezTo>
                    <a:pt x="713" y="394"/>
                    <a:pt x="716" y="393"/>
                    <a:pt x="718" y="393"/>
                  </a:cubicBezTo>
                  <a:cubicBezTo>
                    <a:pt x="719" y="392"/>
                    <a:pt x="720" y="392"/>
                    <a:pt x="719" y="393"/>
                  </a:cubicBezTo>
                  <a:cubicBezTo>
                    <a:pt x="718" y="394"/>
                    <a:pt x="719" y="394"/>
                    <a:pt x="720" y="395"/>
                  </a:cubicBezTo>
                  <a:cubicBezTo>
                    <a:pt x="720" y="396"/>
                    <a:pt x="720" y="396"/>
                    <a:pt x="721" y="397"/>
                  </a:cubicBezTo>
                  <a:cubicBezTo>
                    <a:pt x="723" y="398"/>
                    <a:pt x="726" y="401"/>
                    <a:pt x="725" y="403"/>
                  </a:cubicBezTo>
                  <a:cubicBezTo>
                    <a:pt x="725" y="405"/>
                    <a:pt x="725" y="408"/>
                    <a:pt x="730" y="413"/>
                  </a:cubicBezTo>
                  <a:cubicBezTo>
                    <a:pt x="735" y="418"/>
                    <a:pt x="745" y="417"/>
                    <a:pt x="747" y="417"/>
                  </a:cubicBezTo>
                  <a:cubicBezTo>
                    <a:pt x="750" y="417"/>
                    <a:pt x="750" y="409"/>
                    <a:pt x="751" y="406"/>
                  </a:cubicBezTo>
                  <a:cubicBezTo>
                    <a:pt x="752" y="404"/>
                    <a:pt x="752" y="414"/>
                    <a:pt x="752" y="416"/>
                  </a:cubicBezTo>
                  <a:cubicBezTo>
                    <a:pt x="752" y="418"/>
                    <a:pt x="756" y="417"/>
                    <a:pt x="758" y="416"/>
                  </a:cubicBezTo>
                  <a:cubicBezTo>
                    <a:pt x="759" y="415"/>
                    <a:pt x="758" y="417"/>
                    <a:pt x="758" y="418"/>
                  </a:cubicBezTo>
                  <a:cubicBezTo>
                    <a:pt x="758" y="419"/>
                    <a:pt x="759" y="418"/>
                    <a:pt x="760" y="418"/>
                  </a:cubicBezTo>
                  <a:cubicBezTo>
                    <a:pt x="761" y="417"/>
                    <a:pt x="761" y="418"/>
                    <a:pt x="763" y="417"/>
                  </a:cubicBezTo>
                  <a:cubicBezTo>
                    <a:pt x="766" y="416"/>
                    <a:pt x="763" y="413"/>
                    <a:pt x="761" y="413"/>
                  </a:cubicBezTo>
                  <a:cubicBezTo>
                    <a:pt x="759" y="413"/>
                    <a:pt x="762" y="413"/>
                    <a:pt x="764" y="411"/>
                  </a:cubicBezTo>
                  <a:cubicBezTo>
                    <a:pt x="766" y="410"/>
                    <a:pt x="764" y="410"/>
                    <a:pt x="762" y="410"/>
                  </a:cubicBezTo>
                  <a:cubicBezTo>
                    <a:pt x="760" y="410"/>
                    <a:pt x="763" y="409"/>
                    <a:pt x="763" y="409"/>
                  </a:cubicBezTo>
                  <a:cubicBezTo>
                    <a:pt x="763" y="409"/>
                    <a:pt x="763" y="408"/>
                    <a:pt x="761" y="408"/>
                  </a:cubicBezTo>
                  <a:cubicBezTo>
                    <a:pt x="759" y="408"/>
                    <a:pt x="760" y="407"/>
                    <a:pt x="762" y="407"/>
                  </a:cubicBezTo>
                  <a:cubicBezTo>
                    <a:pt x="764" y="407"/>
                    <a:pt x="762" y="407"/>
                    <a:pt x="763" y="406"/>
                  </a:cubicBezTo>
                  <a:cubicBezTo>
                    <a:pt x="763" y="405"/>
                    <a:pt x="762" y="404"/>
                    <a:pt x="764" y="404"/>
                  </a:cubicBezTo>
                  <a:cubicBezTo>
                    <a:pt x="766" y="403"/>
                    <a:pt x="763" y="403"/>
                    <a:pt x="762" y="403"/>
                  </a:cubicBezTo>
                  <a:cubicBezTo>
                    <a:pt x="761" y="403"/>
                    <a:pt x="763" y="402"/>
                    <a:pt x="760" y="403"/>
                  </a:cubicBezTo>
                  <a:cubicBezTo>
                    <a:pt x="758" y="403"/>
                    <a:pt x="761" y="403"/>
                    <a:pt x="761" y="402"/>
                  </a:cubicBezTo>
                  <a:cubicBezTo>
                    <a:pt x="761" y="401"/>
                    <a:pt x="764" y="402"/>
                    <a:pt x="763" y="401"/>
                  </a:cubicBezTo>
                  <a:cubicBezTo>
                    <a:pt x="762" y="400"/>
                    <a:pt x="760" y="400"/>
                    <a:pt x="756" y="401"/>
                  </a:cubicBezTo>
                  <a:cubicBezTo>
                    <a:pt x="753" y="401"/>
                    <a:pt x="757" y="400"/>
                    <a:pt x="758" y="400"/>
                  </a:cubicBezTo>
                  <a:cubicBezTo>
                    <a:pt x="759" y="399"/>
                    <a:pt x="762" y="399"/>
                    <a:pt x="761" y="399"/>
                  </a:cubicBezTo>
                  <a:cubicBezTo>
                    <a:pt x="761" y="398"/>
                    <a:pt x="761" y="397"/>
                    <a:pt x="762" y="398"/>
                  </a:cubicBezTo>
                  <a:cubicBezTo>
                    <a:pt x="763" y="399"/>
                    <a:pt x="763" y="397"/>
                    <a:pt x="762" y="396"/>
                  </a:cubicBezTo>
                  <a:cubicBezTo>
                    <a:pt x="761" y="395"/>
                    <a:pt x="761" y="395"/>
                    <a:pt x="759" y="395"/>
                  </a:cubicBezTo>
                  <a:cubicBezTo>
                    <a:pt x="758" y="395"/>
                    <a:pt x="760" y="394"/>
                    <a:pt x="761" y="394"/>
                  </a:cubicBezTo>
                  <a:cubicBezTo>
                    <a:pt x="763" y="393"/>
                    <a:pt x="762" y="393"/>
                    <a:pt x="761" y="393"/>
                  </a:cubicBezTo>
                  <a:cubicBezTo>
                    <a:pt x="761" y="393"/>
                    <a:pt x="761" y="392"/>
                    <a:pt x="761" y="392"/>
                  </a:cubicBezTo>
                  <a:cubicBezTo>
                    <a:pt x="762" y="391"/>
                    <a:pt x="762" y="391"/>
                    <a:pt x="762" y="391"/>
                  </a:cubicBezTo>
                  <a:cubicBezTo>
                    <a:pt x="762" y="391"/>
                    <a:pt x="762" y="390"/>
                    <a:pt x="761" y="390"/>
                  </a:cubicBezTo>
                  <a:cubicBezTo>
                    <a:pt x="760" y="389"/>
                    <a:pt x="761" y="390"/>
                    <a:pt x="761" y="389"/>
                  </a:cubicBezTo>
                  <a:cubicBezTo>
                    <a:pt x="762" y="388"/>
                    <a:pt x="760" y="388"/>
                    <a:pt x="759" y="389"/>
                  </a:cubicBezTo>
                  <a:cubicBezTo>
                    <a:pt x="759" y="389"/>
                    <a:pt x="758" y="389"/>
                    <a:pt x="756" y="389"/>
                  </a:cubicBezTo>
                  <a:cubicBezTo>
                    <a:pt x="755" y="389"/>
                    <a:pt x="753" y="392"/>
                    <a:pt x="753" y="393"/>
                  </a:cubicBezTo>
                  <a:cubicBezTo>
                    <a:pt x="753" y="395"/>
                    <a:pt x="753" y="395"/>
                    <a:pt x="752" y="395"/>
                  </a:cubicBezTo>
                  <a:cubicBezTo>
                    <a:pt x="750" y="394"/>
                    <a:pt x="751" y="390"/>
                    <a:pt x="751" y="388"/>
                  </a:cubicBezTo>
                  <a:cubicBezTo>
                    <a:pt x="750" y="387"/>
                    <a:pt x="752" y="386"/>
                    <a:pt x="753" y="386"/>
                  </a:cubicBezTo>
                  <a:cubicBezTo>
                    <a:pt x="754" y="386"/>
                    <a:pt x="754" y="386"/>
                    <a:pt x="756" y="385"/>
                  </a:cubicBezTo>
                  <a:cubicBezTo>
                    <a:pt x="757" y="385"/>
                    <a:pt x="755" y="385"/>
                    <a:pt x="756" y="384"/>
                  </a:cubicBezTo>
                  <a:cubicBezTo>
                    <a:pt x="756" y="384"/>
                    <a:pt x="757" y="384"/>
                    <a:pt x="758" y="383"/>
                  </a:cubicBezTo>
                  <a:cubicBezTo>
                    <a:pt x="760" y="381"/>
                    <a:pt x="758" y="382"/>
                    <a:pt x="757" y="382"/>
                  </a:cubicBezTo>
                  <a:cubicBezTo>
                    <a:pt x="757" y="382"/>
                    <a:pt x="756" y="383"/>
                    <a:pt x="755" y="382"/>
                  </a:cubicBezTo>
                  <a:cubicBezTo>
                    <a:pt x="755" y="381"/>
                    <a:pt x="754" y="382"/>
                    <a:pt x="753" y="383"/>
                  </a:cubicBezTo>
                  <a:cubicBezTo>
                    <a:pt x="753" y="385"/>
                    <a:pt x="751" y="385"/>
                    <a:pt x="750" y="385"/>
                  </a:cubicBezTo>
                  <a:cubicBezTo>
                    <a:pt x="749" y="386"/>
                    <a:pt x="749" y="387"/>
                    <a:pt x="749" y="385"/>
                  </a:cubicBezTo>
                  <a:cubicBezTo>
                    <a:pt x="748" y="384"/>
                    <a:pt x="750" y="383"/>
                    <a:pt x="750" y="383"/>
                  </a:cubicBezTo>
                  <a:cubicBezTo>
                    <a:pt x="750" y="383"/>
                    <a:pt x="750" y="383"/>
                    <a:pt x="751" y="382"/>
                  </a:cubicBezTo>
                  <a:cubicBezTo>
                    <a:pt x="752" y="380"/>
                    <a:pt x="751" y="381"/>
                    <a:pt x="750" y="381"/>
                  </a:cubicBezTo>
                  <a:cubicBezTo>
                    <a:pt x="748" y="382"/>
                    <a:pt x="746" y="382"/>
                    <a:pt x="745" y="383"/>
                  </a:cubicBezTo>
                  <a:cubicBezTo>
                    <a:pt x="744" y="384"/>
                    <a:pt x="743" y="384"/>
                    <a:pt x="742" y="385"/>
                  </a:cubicBezTo>
                  <a:cubicBezTo>
                    <a:pt x="741" y="385"/>
                    <a:pt x="742" y="383"/>
                    <a:pt x="743" y="383"/>
                  </a:cubicBezTo>
                  <a:cubicBezTo>
                    <a:pt x="744" y="382"/>
                    <a:pt x="745" y="381"/>
                    <a:pt x="746" y="380"/>
                  </a:cubicBezTo>
                  <a:cubicBezTo>
                    <a:pt x="747" y="379"/>
                    <a:pt x="747" y="379"/>
                    <a:pt x="748" y="379"/>
                  </a:cubicBezTo>
                  <a:cubicBezTo>
                    <a:pt x="749" y="379"/>
                    <a:pt x="749" y="378"/>
                    <a:pt x="750" y="377"/>
                  </a:cubicBezTo>
                  <a:cubicBezTo>
                    <a:pt x="751" y="376"/>
                    <a:pt x="747" y="375"/>
                    <a:pt x="747" y="375"/>
                  </a:cubicBezTo>
                  <a:cubicBezTo>
                    <a:pt x="747" y="375"/>
                    <a:pt x="743" y="374"/>
                    <a:pt x="742" y="374"/>
                  </a:cubicBezTo>
                  <a:cubicBezTo>
                    <a:pt x="741" y="375"/>
                    <a:pt x="741" y="374"/>
                    <a:pt x="740" y="373"/>
                  </a:cubicBezTo>
                  <a:cubicBezTo>
                    <a:pt x="740" y="372"/>
                    <a:pt x="737" y="371"/>
                    <a:pt x="736" y="371"/>
                  </a:cubicBezTo>
                  <a:cubicBezTo>
                    <a:pt x="735" y="370"/>
                    <a:pt x="734" y="371"/>
                    <a:pt x="733" y="371"/>
                  </a:cubicBezTo>
                  <a:cubicBezTo>
                    <a:pt x="732" y="371"/>
                    <a:pt x="732" y="372"/>
                    <a:pt x="731" y="371"/>
                  </a:cubicBezTo>
                  <a:cubicBezTo>
                    <a:pt x="730" y="370"/>
                    <a:pt x="731" y="369"/>
                    <a:pt x="730" y="368"/>
                  </a:cubicBezTo>
                  <a:cubicBezTo>
                    <a:pt x="729" y="366"/>
                    <a:pt x="728" y="367"/>
                    <a:pt x="727" y="366"/>
                  </a:cubicBezTo>
                  <a:cubicBezTo>
                    <a:pt x="726" y="366"/>
                    <a:pt x="724" y="365"/>
                    <a:pt x="723" y="365"/>
                  </a:cubicBezTo>
                  <a:cubicBezTo>
                    <a:pt x="722" y="364"/>
                    <a:pt x="721" y="363"/>
                    <a:pt x="720" y="363"/>
                  </a:cubicBezTo>
                  <a:cubicBezTo>
                    <a:pt x="719" y="363"/>
                    <a:pt x="716" y="363"/>
                    <a:pt x="715" y="363"/>
                  </a:cubicBezTo>
                  <a:cubicBezTo>
                    <a:pt x="714" y="364"/>
                    <a:pt x="712" y="364"/>
                    <a:pt x="711" y="365"/>
                  </a:cubicBezTo>
                  <a:cubicBezTo>
                    <a:pt x="710" y="365"/>
                    <a:pt x="710" y="365"/>
                    <a:pt x="708" y="370"/>
                  </a:cubicBezTo>
                  <a:cubicBezTo>
                    <a:pt x="706" y="374"/>
                    <a:pt x="706" y="369"/>
                    <a:pt x="708" y="366"/>
                  </a:cubicBezTo>
                  <a:cubicBezTo>
                    <a:pt x="709" y="363"/>
                    <a:pt x="708" y="364"/>
                    <a:pt x="703" y="363"/>
                  </a:cubicBezTo>
                  <a:cubicBezTo>
                    <a:pt x="698" y="363"/>
                    <a:pt x="707" y="362"/>
                    <a:pt x="709" y="362"/>
                  </a:cubicBezTo>
                  <a:cubicBezTo>
                    <a:pt x="710" y="363"/>
                    <a:pt x="717" y="361"/>
                    <a:pt x="718" y="361"/>
                  </a:cubicBezTo>
                  <a:cubicBezTo>
                    <a:pt x="720" y="360"/>
                    <a:pt x="719" y="360"/>
                    <a:pt x="719" y="359"/>
                  </a:cubicBezTo>
                  <a:cubicBezTo>
                    <a:pt x="718" y="358"/>
                    <a:pt x="718" y="358"/>
                    <a:pt x="718" y="356"/>
                  </a:cubicBezTo>
                  <a:cubicBezTo>
                    <a:pt x="717" y="354"/>
                    <a:pt x="717" y="355"/>
                    <a:pt x="716" y="355"/>
                  </a:cubicBezTo>
                  <a:cubicBezTo>
                    <a:pt x="715" y="355"/>
                    <a:pt x="712" y="353"/>
                    <a:pt x="711" y="353"/>
                  </a:cubicBezTo>
                  <a:cubicBezTo>
                    <a:pt x="710" y="352"/>
                    <a:pt x="710" y="353"/>
                    <a:pt x="709" y="352"/>
                  </a:cubicBezTo>
                  <a:cubicBezTo>
                    <a:pt x="707" y="352"/>
                    <a:pt x="707" y="352"/>
                    <a:pt x="706" y="351"/>
                  </a:cubicBezTo>
                  <a:cubicBezTo>
                    <a:pt x="704" y="351"/>
                    <a:pt x="699" y="354"/>
                    <a:pt x="698" y="354"/>
                  </a:cubicBezTo>
                  <a:cubicBezTo>
                    <a:pt x="697" y="355"/>
                    <a:pt x="697" y="354"/>
                    <a:pt x="694" y="357"/>
                  </a:cubicBezTo>
                  <a:cubicBezTo>
                    <a:pt x="691" y="360"/>
                    <a:pt x="693" y="356"/>
                    <a:pt x="693" y="355"/>
                  </a:cubicBezTo>
                  <a:cubicBezTo>
                    <a:pt x="693" y="354"/>
                    <a:pt x="692" y="354"/>
                    <a:pt x="690" y="354"/>
                  </a:cubicBezTo>
                  <a:cubicBezTo>
                    <a:pt x="687" y="355"/>
                    <a:pt x="687" y="354"/>
                    <a:pt x="688" y="353"/>
                  </a:cubicBezTo>
                  <a:cubicBezTo>
                    <a:pt x="688" y="351"/>
                    <a:pt x="687" y="352"/>
                    <a:pt x="682" y="352"/>
                  </a:cubicBezTo>
                  <a:cubicBezTo>
                    <a:pt x="677" y="352"/>
                    <a:pt x="680" y="351"/>
                    <a:pt x="681" y="351"/>
                  </a:cubicBezTo>
                  <a:cubicBezTo>
                    <a:pt x="681" y="351"/>
                    <a:pt x="683" y="351"/>
                    <a:pt x="685" y="350"/>
                  </a:cubicBezTo>
                  <a:cubicBezTo>
                    <a:pt x="688" y="350"/>
                    <a:pt x="691" y="351"/>
                    <a:pt x="691" y="351"/>
                  </a:cubicBezTo>
                  <a:cubicBezTo>
                    <a:pt x="697" y="353"/>
                    <a:pt x="699" y="352"/>
                    <a:pt x="701" y="351"/>
                  </a:cubicBezTo>
                  <a:cubicBezTo>
                    <a:pt x="703" y="350"/>
                    <a:pt x="704" y="349"/>
                    <a:pt x="708" y="349"/>
                  </a:cubicBezTo>
                  <a:cubicBezTo>
                    <a:pt x="712" y="349"/>
                    <a:pt x="711" y="347"/>
                    <a:pt x="712" y="346"/>
                  </a:cubicBezTo>
                  <a:cubicBezTo>
                    <a:pt x="712" y="344"/>
                    <a:pt x="711" y="344"/>
                    <a:pt x="710" y="344"/>
                  </a:cubicBezTo>
                  <a:cubicBezTo>
                    <a:pt x="709" y="344"/>
                    <a:pt x="707" y="343"/>
                    <a:pt x="706" y="343"/>
                  </a:cubicBezTo>
                  <a:cubicBezTo>
                    <a:pt x="704" y="343"/>
                    <a:pt x="701" y="341"/>
                    <a:pt x="699" y="341"/>
                  </a:cubicBezTo>
                  <a:cubicBezTo>
                    <a:pt x="698" y="341"/>
                    <a:pt x="696" y="341"/>
                    <a:pt x="695" y="341"/>
                  </a:cubicBezTo>
                  <a:cubicBezTo>
                    <a:pt x="693" y="341"/>
                    <a:pt x="691" y="342"/>
                    <a:pt x="690" y="343"/>
                  </a:cubicBezTo>
                  <a:cubicBezTo>
                    <a:pt x="688" y="344"/>
                    <a:pt x="685" y="343"/>
                    <a:pt x="683" y="343"/>
                  </a:cubicBezTo>
                  <a:cubicBezTo>
                    <a:pt x="681" y="343"/>
                    <a:pt x="680" y="343"/>
                    <a:pt x="680" y="345"/>
                  </a:cubicBezTo>
                  <a:cubicBezTo>
                    <a:pt x="679" y="346"/>
                    <a:pt x="679" y="347"/>
                    <a:pt x="678" y="347"/>
                  </a:cubicBezTo>
                  <a:cubicBezTo>
                    <a:pt x="676" y="348"/>
                    <a:pt x="677" y="345"/>
                    <a:pt x="678" y="344"/>
                  </a:cubicBezTo>
                  <a:cubicBezTo>
                    <a:pt x="679" y="343"/>
                    <a:pt x="678" y="343"/>
                    <a:pt x="677" y="343"/>
                  </a:cubicBezTo>
                  <a:cubicBezTo>
                    <a:pt x="675" y="343"/>
                    <a:pt x="675" y="343"/>
                    <a:pt x="676" y="342"/>
                  </a:cubicBezTo>
                  <a:cubicBezTo>
                    <a:pt x="677" y="342"/>
                    <a:pt x="678" y="342"/>
                    <a:pt x="680" y="341"/>
                  </a:cubicBezTo>
                  <a:cubicBezTo>
                    <a:pt x="681" y="341"/>
                    <a:pt x="686" y="342"/>
                    <a:pt x="687" y="342"/>
                  </a:cubicBezTo>
                  <a:cubicBezTo>
                    <a:pt x="689" y="343"/>
                    <a:pt x="690" y="340"/>
                    <a:pt x="691" y="339"/>
                  </a:cubicBezTo>
                  <a:cubicBezTo>
                    <a:pt x="691" y="338"/>
                    <a:pt x="688" y="338"/>
                    <a:pt x="687" y="338"/>
                  </a:cubicBezTo>
                  <a:cubicBezTo>
                    <a:pt x="686" y="337"/>
                    <a:pt x="682" y="336"/>
                    <a:pt x="681" y="336"/>
                  </a:cubicBezTo>
                  <a:cubicBezTo>
                    <a:pt x="680" y="335"/>
                    <a:pt x="681" y="334"/>
                    <a:pt x="679" y="334"/>
                  </a:cubicBezTo>
                  <a:cubicBezTo>
                    <a:pt x="677" y="333"/>
                    <a:pt x="679" y="333"/>
                    <a:pt x="680" y="333"/>
                  </a:cubicBezTo>
                  <a:cubicBezTo>
                    <a:pt x="680" y="333"/>
                    <a:pt x="683" y="335"/>
                    <a:pt x="684" y="335"/>
                  </a:cubicBezTo>
                  <a:cubicBezTo>
                    <a:pt x="685" y="336"/>
                    <a:pt x="690" y="337"/>
                    <a:pt x="691" y="337"/>
                  </a:cubicBezTo>
                  <a:cubicBezTo>
                    <a:pt x="693" y="337"/>
                    <a:pt x="695" y="338"/>
                    <a:pt x="696" y="339"/>
                  </a:cubicBezTo>
                  <a:cubicBezTo>
                    <a:pt x="697" y="340"/>
                    <a:pt x="700" y="339"/>
                    <a:pt x="702" y="339"/>
                  </a:cubicBezTo>
                  <a:cubicBezTo>
                    <a:pt x="703" y="339"/>
                    <a:pt x="705" y="336"/>
                    <a:pt x="708" y="334"/>
                  </a:cubicBezTo>
                  <a:cubicBezTo>
                    <a:pt x="711" y="332"/>
                    <a:pt x="712" y="329"/>
                    <a:pt x="712" y="328"/>
                  </a:cubicBezTo>
                  <a:cubicBezTo>
                    <a:pt x="712" y="326"/>
                    <a:pt x="709" y="325"/>
                    <a:pt x="708" y="325"/>
                  </a:cubicBezTo>
                  <a:cubicBezTo>
                    <a:pt x="707" y="324"/>
                    <a:pt x="706" y="324"/>
                    <a:pt x="704" y="321"/>
                  </a:cubicBezTo>
                  <a:cubicBezTo>
                    <a:pt x="702" y="319"/>
                    <a:pt x="706" y="321"/>
                    <a:pt x="707" y="322"/>
                  </a:cubicBezTo>
                  <a:cubicBezTo>
                    <a:pt x="708" y="323"/>
                    <a:pt x="711" y="325"/>
                    <a:pt x="712" y="326"/>
                  </a:cubicBezTo>
                  <a:cubicBezTo>
                    <a:pt x="713" y="326"/>
                    <a:pt x="714" y="327"/>
                    <a:pt x="714" y="328"/>
                  </a:cubicBezTo>
                  <a:cubicBezTo>
                    <a:pt x="715" y="330"/>
                    <a:pt x="716" y="330"/>
                    <a:pt x="718" y="330"/>
                  </a:cubicBezTo>
                  <a:cubicBezTo>
                    <a:pt x="720" y="330"/>
                    <a:pt x="720" y="330"/>
                    <a:pt x="721" y="331"/>
                  </a:cubicBezTo>
                  <a:cubicBezTo>
                    <a:pt x="723" y="331"/>
                    <a:pt x="722" y="329"/>
                    <a:pt x="722" y="328"/>
                  </a:cubicBezTo>
                  <a:cubicBezTo>
                    <a:pt x="722" y="326"/>
                    <a:pt x="723" y="325"/>
                    <a:pt x="724" y="325"/>
                  </a:cubicBezTo>
                  <a:cubicBezTo>
                    <a:pt x="725" y="324"/>
                    <a:pt x="730" y="325"/>
                    <a:pt x="731" y="325"/>
                  </a:cubicBezTo>
                  <a:cubicBezTo>
                    <a:pt x="732" y="325"/>
                    <a:pt x="734" y="326"/>
                    <a:pt x="735" y="326"/>
                  </a:cubicBezTo>
                  <a:cubicBezTo>
                    <a:pt x="736" y="326"/>
                    <a:pt x="742" y="328"/>
                    <a:pt x="745" y="329"/>
                  </a:cubicBezTo>
                  <a:cubicBezTo>
                    <a:pt x="748" y="330"/>
                    <a:pt x="747" y="330"/>
                    <a:pt x="752" y="328"/>
                  </a:cubicBezTo>
                  <a:cubicBezTo>
                    <a:pt x="758" y="327"/>
                    <a:pt x="754" y="329"/>
                    <a:pt x="752" y="330"/>
                  </a:cubicBezTo>
                  <a:cubicBezTo>
                    <a:pt x="751" y="330"/>
                    <a:pt x="748" y="331"/>
                    <a:pt x="747" y="331"/>
                  </a:cubicBezTo>
                  <a:cubicBezTo>
                    <a:pt x="745" y="330"/>
                    <a:pt x="738" y="328"/>
                    <a:pt x="736" y="327"/>
                  </a:cubicBezTo>
                  <a:cubicBezTo>
                    <a:pt x="735" y="326"/>
                    <a:pt x="734" y="326"/>
                    <a:pt x="730" y="326"/>
                  </a:cubicBezTo>
                  <a:cubicBezTo>
                    <a:pt x="726" y="326"/>
                    <a:pt x="729" y="329"/>
                    <a:pt x="729" y="330"/>
                  </a:cubicBezTo>
                  <a:cubicBezTo>
                    <a:pt x="730" y="331"/>
                    <a:pt x="738" y="335"/>
                    <a:pt x="740" y="335"/>
                  </a:cubicBezTo>
                  <a:cubicBezTo>
                    <a:pt x="741" y="335"/>
                    <a:pt x="741" y="337"/>
                    <a:pt x="743" y="337"/>
                  </a:cubicBezTo>
                  <a:cubicBezTo>
                    <a:pt x="744" y="337"/>
                    <a:pt x="748" y="338"/>
                    <a:pt x="749" y="338"/>
                  </a:cubicBezTo>
                  <a:cubicBezTo>
                    <a:pt x="750" y="338"/>
                    <a:pt x="752" y="339"/>
                    <a:pt x="754" y="339"/>
                  </a:cubicBezTo>
                  <a:cubicBezTo>
                    <a:pt x="755" y="340"/>
                    <a:pt x="757" y="338"/>
                    <a:pt x="758" y="337"/>
                  </a:cubicBezTo>
                  <a:cubicBezTo>
                    <a:pt x="759" y="337"/>
                    <a:pt x="761" y="336"/>
                    <a:pt x="763" y="336"/>
                  </a:cubicBezTo>
                  <a:cubicBezTo>
                    <a:pt x="765" y="335"/>
                    <a:pt x="765" y="335"/>
                    <a:pt x="765" y="333"/>
                  </a:cubicBezTo>
                  <a:cubicBezTo>
                    <a:pt x="765" y="332"/>
                    <a:pt x="768" y="333"/>
                    <a:pt x="770" y="334"/>
                  </a:cubicBezTo>
                  <a:cubicBezTo>
                    <a:pt x="771" y="334"/>
                    <a:pt x="774" y="333"/>
                    <a:pt x="776" y="333"/>
                  </a:cubicBezTo>
                  <a:cubicBezTo>
                    <a:pt x="778" y="333"/>
                    <a:pt x="779" y="334"/>
                    <a:pt x="781" y="333"/>
                  </a:cubicBezTo>
                  <a:cubicBezTo>
                    <a:pt x="782" y="332"/>
                    <a:pt x="781" y="331"/>
                    <a:pt x="781" y="330"/>
                  </a:cubicBezTo>
                  <a:cubicBezTo>
                    <a:pt x="781" y="329"/>
                    <a:pt x="780" y="327"/>
                    <a:pt x="780" y="326"/>
                  </a:cubicBezTo>
                  <a:cubicBezTo>
                    <a:pt x="780" y="325"/>
                    <a:pt x="781" y="325"/>
                    <a:pt x="781" y="325"/>
                  </a:cubicBezTo>
                  <a:cubicBezTo>
                    <a:pt x="781" y="324"/>
                    <a:pt x="782" y="324"/>
                    <a:pt x="783" y="323"/>
                  </a:cubicBezTo>
                  <a:cubicBezTo>
                    <a:pt x="785" y="321"/>
                    <a:pt x="781" y="320"/>
                    <a:pt x="781" y="320"/>
                  </a:cubicBezTo>
                  <a:cubicBezTo>
                    <a:pt x="781" y="320"/>
                    <a:pt x="765" y="317"/>
                    <a:pt x="763" y="316"/>
                  </a:cubicBezTo>
                  <a:cubicBezTo>
                    <a:pt x="761" y="316"/>
                    <a:pt x="761" y="317"/>
                    <a:pt x="760" y="318"/>
                  </a:cubicBezTo>
                  <a:cubicBezTo>
                    <a:pt x="759" y="319"/>
                    <a:pt x="760" y="319"/>
                    <a:pt x="761" y="320"/>
                  </a:cubicBezTo>
                  <a:cubicBezTo>
                    <a:pt x="762" y="321"/>
                    <a:pt x="762" y="323"/>
                    <a:pt x="762" y="324"/>
                  </a:cubicBezTo>
                  <a:cubicBezTo>
                    <a:pt x="762" y="326"/>
                    <a:pt x="762" y="328"/>
                    <a:pt x="761" y="328"/>
                  </a:cubicBezTo>
                  <a:cubicBezTo>
                    <a:pt x="760" y="328"/>
                    <a:pt x="760" y="325"/>
                    <a:pt x="761" y="324"/>
                  </a:cubicBezTo>
                  <a:cubicBezTo>
                    <a:pt x="761" y="323"/>
                    <a:pt x="760" y="322"/>
                    <a:pt x="759" y="321"/>
                  </a:cubicBezTo>
                  <a:cubicBezTo>
                    <a:pt x="758" y="320"/>
                    <a:pt x="755" y="318"/>
                    <a:pt x="753" y="316"/>
                  </a:cubicBezTo>
                  <a:cubicBezTo>
                    <a:pt x="751" y="315"/>
                    <a:pt x="753" y="315"/>
                    <a:pt x="754" y="315"/>
                  </a:cubicBezTo>
                  <a:cubicBezTo>
                    <a:pt x="755" y="315"/>
                    <a:pt x="755" y="315"/>
                    <a:pt x="756" y="314"/>
                  </a:cubicBezTo>
                  <a:cubicBezTo>
                    <a:pt x="757" y="313"/>
                    <a:pt x="756" y="312"/>
                    <a:pt x="757" y="312"/>
                  </a:cubicBezTo>
                  <a:cubicBezTo>
                    <a:pt x="757" y="311"/>
                    <a:pt x="757" y="310"/>
                    <a:pt x="756" y="310"/>
                  </a:cubicBezTo>
                  <a:cubicBezTo>
                    <a:pt x="755" y="309"/>
                    <a:pt x="755" y="309"/>
                    <a:pt x="756" y="309"/>
                  </a:cubicBezTo>
                  <a:cubicBezTo>
                    <a:pt x="757" y="308"/>
                    <a:pt x="758" y="309"/>
                    <a:pt x="759" y="307"/>
                  </a:cubicBezTo>
                  <a:cubicBezTo>
                    <a:pt x="761" y="306"/>
                    <a:pt x="761" y="304"/>
                    <a:pt x="759" y="302"/>
                  </a:cubicBezTo>
                  <a:cubicBezTo>
                    <a:pt x="757" y="301"/>
                    <a:pt x="757" y="301"/>
                    <a:pt x="758" y="301"/>
                  </a:cubicBezTo>
                  <a:cubicBezTo>
                    <a:pt x="759" y="301"/>
                    <a:pt x="759" y="302"/>
                    <a:pt x="761" y="303"/>
                  </a:cubicBezTo>
                  <a:cubicBezTo>
                    <a:pt x="762" y="305"/>
                    <a:pt x="765" y="305"/>
                    <a:pt x="767" y="304"/>
                  </a:cubicBezTo>
                  <a:cubicBezTo>
                    <a:pt x="769" y="304"/>
                    <a:pt x="776" y="304"/>
                    <a:pt x="778" y="304"/>
                  </a:cubicBezTo>
                  <a:cubicBezTo>
                    <a:pt x="780" y="305"/>
                    <a:pt x="782" y="304"/>
                    <a:pt x="784" y="307"/>
                  </a:cubicBezTo>
                  <a:cubicBezTo>
                    <a:pt x="786" y="310"/>
                    <a:pt x="788" y="310"/>
                    <a:pt x="792" y="311"/>
                  </a:cubicBezTo>
                  <a:cubicBezTo>
                    <a:pt x="797" y="312"/>
                    <a:pt x="799" y="308"/>
                    <a:pt x="800" y="307"/>
                  </a:cubicBezTo>
                  <a:cubicBezTo>
                    <a:pt x="801" y="306"/>
                    <a:pt x="802" y="305"/>
                    <a:pt x="803" y="304"/>
                  </a:cubicBezTo>
                  <a:cubicBezTo>
                    <a:pt x="804" y="303"/>
                    <a:pt x="801" y="303"/>
                    <a:pt x="800" y="303"/>
                  </a:cubicBezTo>
                  <a:cubicBezTo>
                    <a:pt x="799" y="302"/>
                    <a:pt x="799" y="302"/>
                    <a:pt x="798" y="302"/>
                  </a:cubicBezTo>
                  <a:cubicBezTo>
                    <a:pt x="798" y="302"/>
                    <a:pt x="798" y="301"/>
                    <a:pt x="798" y="300"/>
                  </a:cubicBezTo>
                  <a:cubicBezTo>
                    <a:pt x="799" y="300"/>
                    <a:pt x="799" y="299"/>
                    <a:pt x="798" y="298"/>
                  </a:cubicBezTo>
                  <a:cubicBezTo>
                    <a:pt x="797" y="297"/>
                    <a:pt x="796" y="298"/>
                    <a:pt x="794" y="300"/>
                  </a:cubicBezTo>
                  <a:cubicBezTo>
                    <a:pt x="792" y="301"/>
                    <a:pt x="789" y="300"/>
                    <a:pt x="787" y="298"/>
                  </a:cubicBezTo>
                  <a:cubicBezTo>
                    <a:pt x="786" y="297"/>
                    <a:pt x="781" y="298"/>
                    <a:pt x="780" y="298"/>
                  </a:cubicBezTo>
                  <a:cubicBezTo>
                    <a:pt x="779" y="299"/>
                    <a:pt x="776" y="299"/>
                    <a:pt x="773" y="299"/>
                  </a:cubicBezTo>
                  <a:cubicBezTo>
                    <a:pt x="770" y="299"/>
                    <a:pt x="772" y="298"/>
                    <a:pt x="773" y="298"/>
                  </a:cubicBezTo>
                  <a:cubicBezTo>
                    <a:pt x="774" y="298"/>
                    <a:pt x="776" y="298"/>
                    <a:pt x="777" y="297"/>
                  </a:cubicBezTo>
                  <a:cubicBezTo>
                    <a:pt x="779" y="296"/>
                    <a:pt x="778" y="296"/>
                    <a:pt x="777" y="295"/>
                  </a:cubicBezTo>
                  <a:cubicBezTo>
                    <a:pt x="777" y="295"/>
                    <a:pt x="777" y="293"/>
                    <a:pt x="777" y="292"/>
                  </a:cubicBezTo>
                  <a:cubicBezTo>
                    <a:pt x="777" y="291"/>
                    <a:pt x="778" y="290"/>
                    <a:pt x="777" y="290"/>
                  </a:cubicBezTo>
                  <a:cubicBezTo>
                    <a:pt x="777" y="289"/>
                    <a:pt x="778" y="288"/>
                    <a:pt x="778" y="287"/>
                  </a:cubicBezTo>
                  <a:cubicBezTo>
                    <a:pt x="778" y="286"/>
                    <a:pt x="777" y="286"/>
                    <a:pt x="776" y="287"/>
                  </a:cubicBezTo>
                  <a:cubicBezTo>
                    <a:pt x="775" y="287"/>
                    <a:pt x="775" y="287"/>
                    <a:pt x="773" y="286"/>
                  </a:cubicBezTo>
                  <a:cubicBezTo>
                    <a:pt x="771" y="286"/>
                    <a:pt x="771" y="286"/>
                    <a:pt x="772" y="285"/>
                  </a:cubicBezTo>
                  <a:cubicBezTo>
                    <a:pt x="773" y="285"/>
                    <a:pt x="776" y="284"/>
                    <a:pt x="778" y="285"/>
                  </a:cubicBezTo>
                  <a:cubicBezTo>
                    <a:pt x="780" y="285"/>
                    <a:pt x="779" y="283"/>
                    <a:pt x="778" y="283"/>
                  </a:cubicBezTo>
                  <a:cubicBezTo>
                    <a:pt x="778" y="282"/>
                    <a:pt x="771" y="278"/>
                    <a:pt x="769" y="278"/>
                  </a:cubicBezTo>
                  <a:cubicBezTo>
                    <a:pt x="767" y="277"/>
                    <a:pt x="767" y="276"/>
                    <a:pt x="765" y="275"/>
                  </a:cubicBezTo>
                  <a:cubicBezTo>
                    <a:pt x="763" y="275"/>
                    <a:pt x="756" y="275"/>
                    <a:pt x="752" y="274"/>
                  </a:cubicBezTo>
                  <a:cubicBezTo>
                    <a:pt x="748" y="272"/>
                    <a:pt x="753" y="271"/>
                    <a:pt x="755" y="273"/>
                  </a:cubicBezTo>
                  <a:cubicBezTo>
                    <a:pt x="757" y="274"/>
                    <a:pt x="761" y="274"/>
                    <a:pt x="764" y="275"/>
                  </a:cubicBezTo>
                  <a:cubicBezTo>
                    <a:pt x="766" y="275"/>
                    <a:pt x="766" y="274"/>
                    <a:pt x="765" y="274"/>
                  </a:cubicBezTo>
                  <a:cubicBezTo>
                    <a:pt x="765" y="273"/>
                    <a:pt x="763" y="272"/>
                    <a:pt x="757" y="270"/>
                  </a:cubicBezTo>
                  <a:cubicBezTo>
                    <a:pt x="751" y="268"/>
                    <a:pt x="760" y="270"/>
                    <a:pt x="763" y="271"/>
                  </a:cubicBezTo>
                  <a:cubicBezTo>
                    <a:pt x="766" y="272"/>
                    <a:pt x="770" y="274"/>
                    <a:pt x="770" y="275"/>
                  </a:cubicBezTo>
                  <a:cubicBezTo>
                    <a:pt x="771" y="276"/>
                    <a:pt x="773" y="277"/>
                    <a:pt x="774" y="278"/>
                  </a:cubicBezTo>
                  <a:cubicBezTo>
                    <a:pt x="775" y="278"/>
                    <a:pt x="777" y="279"/>
                    <a:pt x="779" y="280"/>
                  </a:cubicBezTo>
                  <a:cubicBezTo>
                    <a:pt x="780" y="280"/>
                    <a:pt x="784" y="279"/>
                    <a:pt x="785" y="278"/>
                  </a:cubicBezTo>
                  <a:cubicBezTo>
                    <a:pt x="787" y="278"/>
                    <a:pt x="789" y="279"/>
                    <a:pt x="788" y="282"/>
                  </a:cubicBezTo>
                  <a:cubicBezTo>
                    <a:pt x="787" y="284"/>
                    <a:pt x="790" y="285"/>
                    <a:pt x="793" y="284"/>
                  </a:cubicBezTo>
                  <a:cubicBezTo>
                    <a:pt x="797" y="283"/>
                    <a:pt x="797" y="278"/>
                    <a:pt x="798" y="276"/>
                  </a:cubicBezTo>
                  <a:cubicBezTo>
                    <a:pt x="798" y="275"/>
                    <a:pt x="794" y="269"/>
                    <a:pt x="793" y="268"/>
                  </a:cubicBezTo>
                  <a:cubicBezTo>
                    <a:pt x="793" y="268"/>
                    <a:pt x="794" y="267"/>
                    <a:pt x="796" y="267"/>
                  </a:cubicBezTo>
                  <a:cubicBezTo>
                    <a:pt x="798" y="266"/>
                    <a:pt x="795" y="265"/>
                    <a:pt x="794" y="264"/>
                  </a:cubicBezTo>
                  <a:cubicBezTo>
                    <a:pt x="793" y="263"/>
                    <a:pt x="792" y="262"/>
                    <a:pt x="791" y="262"/>
                  </a:cubicBezTo>
                  <a:cubicBezTo>
                    <a:pt x="790" y="261"/>
                    <a:pt x="788" y="260"/>
                    <a:pt x="787" y="260"/>
                  </a:cubicBezTo>
                  <a:cubicBezTo>
                    <a:pt x="786" y="261"/>
                    <a:pt x="782" y="260"/>
                    <a:pt x="781" y="260"/>
                  </a:cubicBezTo>
                  <a:cubicBezTo>
                    <a:pt x="779" y="260"/>
                    <a:pt x="771" y="259"/>
                    <a:pt x="766" y="260"/>
                  </a:cubicBezTo>
                  <a:cubicBezTo>
                    <a:pt x="762" y="260"/>
                    <a:pt x="760" y="260"/>
                    <a:pt x="760" y="259"/>
                  </a:cubicBezTo>
                  <a:cubicBezTo>
                    <a:pt x="759" y="258"/>
                    <a:pt x="761" y="259"/>
                    <a:pt x="762" y="259"/>
                  </a:cubicBezTo>
                  <a:cubicBezTo>
                    <a:pt x="763" y="260"/>
                    <a:pt x="764" y="259"/>
                    <a:pt x="766" y="259"/>
                  </a:cubicBezTo>
                  <a:cubicBezTo>
                    <a:pt x="768" y="258"/>
                    <a:pt x="777" y="258"/>
                    <a:pt x="778" y="259"/>
                  </a:cubicBezTo>
                  <a:cubicBezTo>
                    <a:pt x="780" y="259"/>
                    <a:pt x="784" y="259"/>
                    <a:pt x="785" y="258"/>
                  </a:cubicBezTo>
                  <a:cubicBezTo>
                    <a:pt x="785" y="258"/>
                    <a:pt x="788" y="256"/>
                    <a:pt x="789" y="257"/>
                  </a:cubicBezTo>
                  <a:cubicBezTo>
                    <a:pt x="790" y="257"/>
                    <a:pt x="791" y="257"/>
                    <a:pt x="792" y="256"/>
                  </a:cubicBezTo>
                  <a:cubicBezTo>
                    <a:pt x="794" y="254"/>
                    <a:pt x="791" y="253"/>
                    <a:pt x="790" y="252"/>
                  </a:cubicBezTo>
                  <a:cubicBezTo>
                    <a:pt x="788" y="251"/>
                    <a:pt x="785" y="251"/>
                    <a:pt x="784" y="251"/>
                  </a:cubicBezTo>
                  <a:cubicBezTo>
                    <a:pt x="784" y="252"/>
                    <a:pt x="782" y="252"/>
                    <a:pt x="781" y="251"/>
                  </a:cubicBezTo>
                  <a:cubicBezTo>
                    <a:pt x="780" y="251"/>
                    <a:pt x="777" y="250"/>
                    <a:pt x="776" y="249"/>
                  </a:cubicBezTo>
                  <a:cubicBezTo>
                    <a:pt x="775" y="249"/>
                    <a:pt x="774" y="249"/>
                    <a:pt x="773" y="249"/>
                  </a:cubicBezTo>
                  <a:cubicBezTo>
                    <a:pt x="771" y="249"/>
                    <a:pt x="777" y="252"/>
                    <a:pt x="779" y="253"/>
                  </a:cubicBezTo>
                  <a:cubicBezTo>
                    <a:pt x="781" y="253"/>
                    <a:pt x="781" y="254"/>
                    <a:pt x="781" y="254"/>
                  </a:cubicBezTo>
                  <a:cubicBezTo>
                    <a:pt x="781" y="255"/>
                    <a:pt x="779" y="255"/>
                    <a:pt x="778" y="254"/>
                  </a:cubicBezTo>
                  <a:cubicBezTo>
                    <a:pt x="777" y="253"/>
                    <a:pt x="776" y="253"/>
                    <a:pt x="774" y="251"/>
                  </a:cubicBezTo>
                  <a:cubicBezTo>
                    <a:pt x="772" y="249"/>
                    <a:pt x="770" y="250"/>
                    <a:pt x="769" y="250"/>
                  </a:cubicBezTo>
                  <a:cubicBezTo>
                    <a:pt x="769" y="250"/>
                    <a:pt x="768" y="251"/>
                    <a:pt x="768" y="251"/>
                  </a:cubicBezTo>
                  <a:cubicBezTo>
                    <a:pt x="767" y="250"/>
                    <a:pt x="767" y="250"/>
                    <a:pt x="766" y="251"/>
                  </a:cubicBezTo>
                  <a:cubicBezTo>
                    <a:pt x="765" y="252"/>
                    <a:pt x="764" y="251"/>
                    <a:pt x="763" y="251"/>
                  </a:cubicBezTo>
                  <a:cubicBezTo>
                    <a:pt x="762" y="251"/>
                    <a:pt x="763" y="249"/>
                    <a:pt x="764" y="247"/>
                  </a:cubicBezTo>
                  <a:cubicBezTo>
                    <a:pt x="765" y="245"/>
                    <a:pt x="762" y="245"/>
                    <a:pt x="759" y="246"/>
                  </a:cubicBezTo>
                  <a:cubicBezTo>
                    <a:pt x="757" y="246"/>
                    <a:pt x="754" y="245"/>
                    <a:pt x="752" y="245"/>
                  </a:cubicBezTo>
                  <a:cubicBezTo>
                    <a:pt x="751" y="245"/>
                    <a:pt x="752" y="244"/>
                    <a:pt x="752" y="244"/>
                  </a:cubicBezTo>
                  <a:cubicBezTo>
                    <a:pt x="753" y="243"/>
                    <a:pt x="753" y="243"/>
                    <a:pt x="755" y="244"/>
                  </a:cubicBezTo>
                  <a:cubicBezTo>
                    <a:pt x="756" y="246"/>
                    <a:pt x="760" y="245"/>
                    <a:pt x="762" y="244"/>
                  </a:cubicBezTo>
                  <a:cubicBezTo>
                    <a:pt x="764" y="243"/>
                    <a:pt x="760" y="244"/>
                    <a:pt x="759" y="244"/>
                  </a:cubicBezTo>
                  <a:cubicBezTo>
                    <a:pt x="757" y="244"/>
                    <a:pt x="760" y="243"/>
                    <a:pt x="762" y="242"/>
                  </a:cubicBezTo>
                  <a:cubicBezTo>
                    <a:pt x="764" y="241"/>
                    <a:pt x="760" y="242"/>
                    <a:pt x="758" y="242"/>
                  </a:cubicBezTo>
                  <a:cubicBezTo>
                    <a:pt x="756" y="242"/>
                    <a:pt x="758" y="241"/>
                    <a:pt x="760" y="241"/>
                  </a:cubicBezTo>
                  <a:cubicBezTo>
                    <a:pt x="762" y="240"/>
                    <a:pt x="760" y="240"/>
                    <a:pt x="757" y="239"/>
                  </a:cubicBezTo>
                  <a:cubicBezTo>
                    <a:pt x="755" y="239"/>
                    <a:pt x="754" y="240"/>
                    <a:pt x="753" y="241"/>
                  </a:cubicBezTo>
                  <a:cubicBezTo>
                    <a:pt x="753" y="243"/>
                    <a:pt x="752" y="241"/>
                    <a:pt x="751" y="240"/>
                  </a:cubicBezTo>
                  <a:cubicBezTo>
                    <a:pt x="750" y="239"/>
                    <a:pt x="752" y="239"/>
                    <a:pt x="749" y="238"/>
                  </a:cubicBezTo>
                  <a:cubicBezTo>
                    <a:pt x="746" y="236"/>
                    <a:pt x="751" y="235"/>
                    <a:pt x="753" y="235"/>
                  </a:cubicBezTo>
                  <a:cubicBezTo>
                    <a:pt x="754" y="235"/>
                    <a:pt x="753" y="235"/>
                    <a:pt x="753" y="233"/>
                  </a:cubicBezTo>
                  <a:cubicBezTo>
                    <a:pt x="752" y="232"/>
                    <a:pt x="753" y="232"/>
                    <a:pt x="754" y="232"/>
                  </a:cubicBezTo>
                  <a:cubicBezTo>
                    <a:pt x="755" y="232"/>
                    <a:pt x="756" y="232"/>
                    <a:pt x="756" y="233"/>
                  </a:cubicBezTo>
                  <a:cubicBezTo>
                    <a:pt x="757" y="234"/>
                    <a:pt x="757" y="234"/>
                    <a:pt x="758" y="235"/>
                  </a:cubicBezTo>
                  <a:cubicBezTo>
                    <a:pt x="759" y="235"/>
                    <a:pt x="760" y="235"/>
                    <a:pt x="761" y="237"/>
                  </a:cubicBezTo>
                  <a:cubicBezTo>
                    <a:pt x="762" y="239"/>
                    <a:pt x="764" y="238"/>
                    <a:pt x="765" y="238"/>
                  </a:cubicBezTo>
                  <a:cubicBezTo>
                    <a:pt x="766" y="237"/>
                    <a:pt x="769" y="235"/>
                    <a:pt x="770" y="234"/>
                  </a:cubicBezTo>
                  <a:cubicBezTo>
                    <a:pt x="771" y="234"/>
                    <a:pt x="772" y="234"/>
                    <a:pt x="774" y="233"/>
                  </a:cubicBezTo>
                  <a:cubicBezTo>
                    <a:pt x="776" y="233"/>
                    <a:pt x="775" y="232"/>
                    <a:pt x="774" y="232"/>
                  </a:cubicBezTo>
                  <a:cubicBezTo>
                    <a:pt x="773" y="232"/>
                    <a:pt x="769" y="232"/>
                    <a:pt x="765" y="231"/>
                  </a:cubicBezTo>
                  <a:cubicBezTo>
                    <a:pt x="761" y="231"/>
                    <a:pt x="764" y="231"/>
                    <a:pt x="766" y="230"/>
                  </a:cubicBezTo>
                  <a:cubicBezTo>
                    <a:pt x="767" y="230"/>
                    <a:pt x="773" y="231"/>
                    <a:pt x="774" y="231"/>
                  </a:cubicBezTo>
                  <a:cubicBezTo>
                    <a:pt x="775" y="231"/>
                    <a:pt x="775" y="232"/>
                    <a:pt x="777" y="231"/>
                  </a:cubicBezTo>
                  <a:cubicBezTo>
                    <a:pt x="780" y="230"/>
                    <a:pt x="776" y="229"/>
                    <a:pt x="774" y="229"/>
                  </a:cubicBezTo>
                  <a:cubicBezTo>
                    <a:pt x="771" y="229"/>
                    <a:pt x="778" y="228"/>
                    <a:pt x="779" y="228"/>
                  </a:cubicBezTo>
                  <a:cubicBezTo>
                    <a:pt x="781" y="228"/>
                    <a:pt x="783" y="229"/>
                    <a:pt x="785" y="229"/>
                  </a:cubicBezTo>
                  <a:cubicBezTo>
                    <a:pt x="787" y="229"/>
                    <a:pt x="789" y="228"/>
                    <a:pt x="792" y="230"/>
                  </a:cubicBezTo>
                  <a:cubicBezTo>
                    <a:pt x="794" y="231"/>
                    <a:pt x="800" y="232"/>
                    <a:pt x="802" y="232"/>
                  </a:cubicBezTo>
                  <a:cubicBezTo>
                    <a:pt x="804" y="231"/>
                    <a:pt x="805" y="232"/>
                    <a:pt x="806" y="233"/>
                  </a:cubicBezTo>
                  <a:cubicBezTo>
                    <a:pt x="807" y="234"/>
                    <a:pt x="808" y="234"/>
                    <a:pt x="808" y="233"/>
                  </a:cubicBezTo>
                  <a:cubicBezTo>
                    <a:pt x="809" y="233"/>
                    <a:pt x="809" y="232"/>
                    <a:pt x="810" y="234"/>
                  </a:cubicBezTo>
                  <a:cubicBezTo>
                    <a:pt x="811" y="236"/>
                    <a:pt x="811" y="235"/>
                    <a:pt x="811" y="234"/>
                  </a:cubicBezTo>
                  <a:cubicBezTo>
                    <a:pt x="811" y="234"/>
                    <a:pt x="811" y="233"/>
                    <a:pt x="812" y="234"/>
                  </a:cubicBezTo>
                  <a:cubicBezTo>
                    <a:pt x="813" y="234"/>
                    <a:pt x="813" y="233"/>
                    <a:pt x="813" y="232"/>
                  </a:cubicBezTo>
                  <a:cubicBezTo>
                    <a:pt x="813" y="231"/>
                    <a:pt x="813" y="232"/>
                    <a:pt x="814" y="231"/>
                  </a:cubicBezTo>
                  <a:cubicBezTo>
                    <a:pt x="815" y="230"/>
                    <a:pt x="816" y="229"/>
                    <a:pt x="816" y="228"/>
                  </a:cubicBezTo>
                  <a:cubicBezTo>
                    <a:pt x="816" y="227"/>
                    <a:pt x="815" y="221"/>
                    <a:pt x="815" y="220"/>
                  </a:cubicBezTo>
                  <a:cubicBezTo>
                    <a:pt x="815" y="219"/>
                    <a:pt x="814" y="219"/>
                    <a:pt x="813" y="218"/>
                  </a:cubicBezTo>
                  <a:cubicBezTo>
                    <a:pt x="813" y="218"/>
                    <a:pt x="805" y="219"/>
                    <a:pt x="804" y="219"/>
                  </a:cubicBezTo>
                  <a:cubicBezTo>
                    <a:pt x="803" y="219"/>
                    <a:pt x="802" y="219"/>
                    <a:pt x="803" y="220"/>
                  </a:cubicBezTo>
                  <a:cubicBezTo>
                    <a:pt x="803" y="221"/>
                    <a:pt x="801" y="221"/>
                    <a:pt x="800" y="220"/>
                  </a:cubicBezTo>
                  <a:cubicBezTo>
                    <a:pt x="798" y="220"/>
                    <a:pt x="795" y="219"/>
                    <a:pt x="794" y="218"/>
                  </a:cubicBezTo>
                  <a:cubicBezTo>
                    <a:pt x="793" y="216"/>
                    <a:pt x="784" y="211"/>
                    <a:pt x="782" y="210"/>
                  </a:cubicBezTo>
                  <a:cubicBezTo>
                    <a:pt x="780" y="210"/>
                    <a:pt x="781" y="209"/>
                    <a:pt x="783" y="210"/>
                  </a:cubicBezTo>
                  <a:cubicBezTo>
                    <a:pt x="785" y="210"/>
                    <a:pt x="783" y="209"/>
                    <a:pt x="782" y="208"/>
                  </a:cubicBezTo>
                  <a:cubicBezTo>
                    <a:pt x="780" y="207"/>
                    <a:pt x="778" y="207"/>
                    <a:pt x="777" y="206"/>
                  </a:cubicBezTo>
                  <a:cubicBezTo>
                    <a:pt x="776" y="205"/>
                    <a:pt x="778" y="204"/>
                    <a:pt x="780" y="205"/>
                  </a:cubicBezTo>
                  <a:cubicBezTo>
                    <a:pt x="782" y="205"/>
                    <a:pt x="783" y="205"/>
                    <a:pt x="785" y="205"/>
                  </a:cubicBezTo>
                  <a:cubicBezTo>
                    <a:pt x="787" y="204"/>
                    <a:pt x="792" y="207"/>
                    <a:pt x="794" y="208"/>
                  </a:cubicBezTo>
                  <a:cubicBezTo>
                    <a:pt x="797" y="209"/>
                    <a:pt x="798" y="209"/>
                    <a:pt x="802" y="208"/>
                  </a:cubicBezTo>
                  <a:cubicBezTo>
                    <a:pt x="806" y="206"/>
                    <a:pt x="798" y="203"/>
                    <a:pt x="792" y="202"/>
                  </a:cubicBezTo>
                  <a:cubicBezTo>
                    <a:pt x="786" y="201"/>
                    <a:pt x="782" y="199"/>
                    <a:pt x="780" y="198"/>
                  </a:cubicBezTo>
                  <a:cubicBezTo>
                    <a:pt x="779" y="197"/>
                    <a:pt x="779" y="197"/>
                    <a:pt x="779" y="197"/>
                  </a:cubicBezTo>
                  <a:cubicBezTo>
                    <a:pt x="778" y="196"/>
                    <a:pt x="777" y="195"/>
                    <a:pt x="775" y="196"/>
                  </a:cubicBezTo>
                  <a:cubicBezTo>
                    <a:pt x="773" y="197"/>
                    <a:pt x="770" y="201"/>
                    <a:pt x="768" y="203"/>
                  </a:cubicBezTo>
                  <a:cubicBezTo>
                    <a:pt x="766" y="205"/>
                    <a:pt x="767" y="206"/>
                    <a:pt x="768" y="207"/>
                  </a:cubicBezTo>
                  <a:cubicBezTo>
                    <a:pt x="769" y="207"/>
                    <a:pt x="767" y="208"/>
                    <a:pt x="767" y="208"/>
                  </a:cubicBezTo>
                  <a:cubicBezTo>
                    <a:pt x="762" y="211"/>
                    <a:pt x="763" y="210"/>
                    <a:pt x="765" y="207"/>
                  </a:cubicBezTo>
                  <a:cubicBezTo>
                    <a:pt x="768" y="205"/>
                    <a:pt x="760" y="206"/>
                    <a:pt x="758" y="206"/>
                  </a:cubicBezTo>
                  <a:cubicBezTo>
                    <a:pt x="757" y="206"/>
                    <a:pt x="758" y="205"/>
                    <a:pt x="758" y="205"/>
                  </a:cubicBezTo>
                  <a:cubicBezTo>
                    <a:pt x="758" y="205"/>
                    <a:pt x="762" y="200"/>
                    <a:pt x="764" y="198"/>
                  </a:cubicBezTo>
                  <a:cubicBezTo>
                    <a:pt x="765" y="196"/>
                    <a:pt x="762" y="198"/>
                    <a:pt x="761" y="199"/>
                  </a:cubicBezTo>
                  <a:cubicBezTo>
                    <a:pt x="759" y="199"/>
                    <a:pt x="764" y="195"/>
                    <a:pt x="765" y="195"/>
                  </a:cubicBezTo>
                  <a:cubicBezTo>
                    <a:pt x="765" y="194"/>
                    <a:pt x="769" y="193"/>
                    <a:pt x="765" y="192"/>
                  </a:cubicBezTo>
                  <a:cubicBezTo>
                    <a:pt x="760" y="191"/>
                    <a:pt x="765" y="192"/>
                    <a:pt x="767" y="191"/>
                  </a:cubicBezTo>
                  <a:cubicBezTo>
                    <a:pt x="769" y="191"/>
                    <a:pt x="768" y="189"/>
                    <a:pt x="768" y="188"/>
                  </a:cubicBezTo>
                  <a:cubicBezTo>
                    <a:pt x="767" y="187"/>
                    <a:pt x="767" y="187"/>
                    <a:pt x="768" y="185"/>
                  </a:cubicBezTo>
                  <a:cubicBezTo>
                    <a:pt x="769" y="184"/>
                    <a:pt x="769" y="181"/>
                    <a:pt x="771" y="180"/>
                  </a:cubicBezTo>
                  <a:cubicBezTo>
                    <a:pt x="773" y="178"/>
                    <a:pt x="773" y="177"/>
                    <a:pt x="774" y="176"/>
                  </a:cubicBezTo>
                  <a:cubicBezTo>
                    <a:pt x="774" y="175"/>
                    <a:pt x="771" y="175"/>
                    <a:pt x="770" y="175"/>
                  </a:cubicBezTo>
                  <a:cubicBezTo>
                    <a:pt x="769" y="176"/>
                    <a:pt x="768" y="176"/>
                    <a:pt x="767" y="175"/>
                  </a:cubicBezTo>
                  <a:cubicBezTo>
                    <a:pt x="767" y="174"/>
                    <a:pt x="772" y="174"/>
                    <a:pt x="774" y="174"/>
                  </a:cubicBezTo>
                  <a:cubicBezTo>
                    <a:pt x="775" y="173"/>
                    <a:pt x="772" y="173"/>
                    <a:pt x="771" y="172"/>
                  </a:cubicBezTo>
                  <a:cubicBezTo>
                    <a:pt x="769" y="172"/>
                    <a:pt x="771" y="172"/>
                    <a:pt x="771" y="172"/>
                  </a:cubicBezTo>
                  <a:cubicBezTo>
                    <a:pt x="772" y="171"/>
                    <a:pt x="772" y="171"/>
                    <a:pt x="771" y="170"/>
                  </a:cubicBezTo>
                  <a:cubicBezTo>
                    <a:pt x="770" y="169"/>
                    <a:pt x="772" y="169"/>
                    <a:pt x="773" y="169"/>
                  </a:cubicBezTo>
                  <a:cubicBezTo>
                    <a:pt x="774" y="169"/>
                    <a:pt x="776" y="169"/>
                    <a:pt x="777" y="168"/>
                  </a:cubicBezTo>
                  <a:cubicBezTo>
                    <a:pt x="778" y="167"/>
                    <a:pt x="777" y="167"/>
                    <a:pt x="780" y="167"/>
                  </a:cubicBezTo>
                  <a:cubicBezTo>
                    <a:pt x="784" y="167"/>
                    <a:pt x="786" y="167"/>
                    <a:pt x="788" y="167"/>
                  </a:cubicBezTo>
                  <a:cubicBezTo>
                    <a:pt x="790" y="167"/>
                    <a:pt x="789" y="165"/>
                    <a:pt x="788" y="164"/>
                  </a:cubicBezTo>
                  <a:cubicBezTo>
                    <a:pt x="788" y="162"/>
                    <a:pt x="788" y="161"/>
                    <a:pt x="789" y="160"/>
                  </a:cubicBezTo>
                  <a:cubicBezTo>
                    <a:pt x="789" y="159"/>
                    <a:pt x="790" y="159"/>
                    <a:pt x="791" y="159"/>
                  </a:cubicBezTo>
                  <a:cubicBezTo>
                    <a:pt x="792" y="160"/>
                    <a:pt x="792" y="160"/>
                    <a:pt x="793" y="159"/>
                  </a:cubicBezTo>
                  <a:cubicBezTo>
                    <a:pt x="793" y="159"/>
                    <a:pt x="793" y="159"/>
                    <a:pt x="794" y="159"/>
                  </a:cubicBezTo>
                  <a:cubicBezTo>
                    <a:pt x="796" y="159"/>
                    <a:pt x="796" y="157"/>
                    <a:pt x="797" y="156"/>
                  </a:cubicBezTo>
                  <a:cubicBezTo>
                    <a:pt x="798" y="154"/>
                    <a:pt x="799" y="154"/>
                    <a:pt x="800" y="154"/>
                  </a:cubicBezTo>
                  <a:cubicBezTo>
                    <a:pt x="801" y="154"/>
                    <a:pt x="800" y="156"/>
                    <a:pt x="799" y="157"/>
                  </a:cubicBezTo>
                  <a:cubicBezTo>
                    <a:pt x="799" y="158"/>
                    <a:pt x="799" y="158"/>
                    <a:pt x="800" y="157"/>
                  </a:cubicBezTo>
                  <a:cubicBezTo>
                    <a:pt x="802" y="157"/>
                    <a:pt x="802" y="157"/>
                    <a:pt x="802" y="155"/>
                  </a:cubicBezTo>
                  <a:cubicBezTo>
                    <a:pt x="803" y="153"/>
                    <a:pt x="799" y="153"/>
                    <a:pt x="798" y="153"/>
                  </a:cubicBezTo>
                  <a:cubicBezTo>
                    <a:pt x="797" y="153"/>
                    <a:pt x="797" y="152"/>
                    <a:pt x="795" y="153"/>
                  </a:cubicBezTo>
                  <a:cubicBezTo>
                    <a:pt x="793" y="153"/>
                    <a:pt x="793" y="155"/>
                    <a:pt x="793" y="155"/>
                  </a:cubicBezTo>
                  <a:cubicBezTo>
                    <a:pt x="792" y="156"/>
                    <a:pt x="792" y="157"/>
                    <a:pt x="792" y="157"/>
                  </a:cubicBezTo>
                  <a:cubicBezTo>
                    <a:pt x="791" y="158"/>
                    <a:pt x="791" y="158"/>
                    <a:pt x="791" y="158"/>
                  </a:cubicBezTo>
                  <a:cubicBezTo>
                    <a:pt x="790" y="158"/>
                    <a:pt x="790" y="158"/>
                    <a:pt x="792" y="155"/>
                  </a:cubicBezTo>
                  <a:cubicBezTo>
                    <a:pt x="794" y="153"/>
                    <a:pt x="794" y="149"/>
                    <a:pt x="794" y="148"/>
                  </a:cubicBezTo>
                  <a:cubicBezTo>
                    <a:pt x="794" y="147"/>
                    <a:pt x="792" y="147"/>
                    <a:pt x="794" y="145"/>
                  </a:cubicBezTo>
                  <a:cubicBezTo>
                    <a:pt x="795" y="144"/>
                    <a:pt x="794" y="145"/>
                    <a:pt x="795" y="140"/>
                  </a:cubicBezTo>
                  <a:cubicBezTo>
                    <a:pt x="797" y="136"/>
                    <a:pt x="803" y="137"/>
                    <a:pt x="810" y="138"/>
                  </a:cubicBezTo>
                  <a:cubicBezTo>
                    <a:pt x="817" y="139"/>
                    <a:pt x="818" y="137"/>
                    <a:pt x="819" y="135"/>
                  </a:cubicBezTo>
                  <a:cubicBezTo>
                    <a:pt x="821" y="134"/>
                    <a:pt x="822" y="131"/>
                    <a:pt x="825" y="130"/>
                  </a:cubicBezTo>
                  <a:cubicBezTo>
                    <a:pt x="828" y="128"/>
                    <a:pt x="825" y="128"/>
                    <a:pt x="825" y="128"/>
                  </a:cubicBezTo>
                  <a:cubicBezTo>
                    <a:pt x="825" y="128"/>
                    <a:pt x="799" y="131"/>
                    <a:pt x="798" y="132"/>
                  </a:cubicBezTo>
                  <a:cubicBezTo>
                    <a:pt x="796" y="132"/>
                    <a:pt x="788" y="133"/>
                    <a:pt x="785" y="134"/>
                  </a:cubicBezTo>
                  <a:cubicBezTo>
                    <a:pt x="783" y="134"/>
                    <a:pt x="785" y="134"/>
                    <a:pt x="785" y="135"/>
                  </a:cubicBezTo>
                  <a:cubicBezTo>
                    <a:pt x="785" y="137"/>
                    <a:pt x="785" y="136"/>
                    <a:pt x="787" y="136"/>
                  </a:cubicBezTo>
                  <a:cubicBezTo>
                    <a:pt x="789" y="135"/>
                    <a:pt x="791" y="135"/>
                    <a:pt x="787" y="137"/>
                  </a:cubicBezTo>
                  <a:cubicBezTo>
                    <a:pt x="783" y="139"/>
                    <a:pt x="782" y="137"/>
                    <a:pt x="781" y="136"/>
                  </a:cubicBezTo>
                  <a:cubicBezTo>
                    <a:pt x="780" y="136"/>
                    <a:pt x="780" y="135"/>
                    <a:pt x="778" y="135"/>
                  </a:cubicBezTo>
                  <a:cubicBezTo>
                    <a:pt x="775" y="135"/>
                    <a:pt x="781" y="130"/>
                    <a:pt x="782" y="129"/>
                  </a:cubicBezTo>
                  <a:cubicBezTo>
                    <a:pt x="783" y="128"/>
                    <a:pt x="782" y="127"/>
                    <a:pt x="781" y="127"/>
                  </a:cubicBezTo>
                  <a:cubicBezTo>
                    <a:pt x="780" y="126"/>
                    <a:pt x="784" y="124"/>
                    <a:pt x="789" y="121"/>
                  </a:cubicBezTo>
                  <a:cubicBezTo>
                    <a:pt x="794" y="119"/>
                    <a:pt x="800" y="121"/>
                    <a:pt x="804" y="122"/>
                  </a:cubicBezTo>
                  <a:cubicBezTo>
                    <a:pt x="807" y="123"/>
                    <a:pt x="821" y="122"/>
                    <a:pt x="829" y="122"/>
                  </a:cubicBezTo>
                  <a:cubicBezTo>
                    <a:pt x="836" y="122"/>
                    <a:pt x="842" y="117"/>
                    <a:pt x="845" y="114"/>
                  </a:cubicBezTo>
                  <a:cubicBezTo>
                    <a:pt x="849" y="111"/>
                    <a:pt x="839" y="110"/>
                    <a:pt x="837" y="111"/>
                  </a:cubicBezTo>
                  <a:cubicBezTo>
                    <a:pt x="836" y="111"/>
                    <a:pt x="833" y="110"/>
                    <a:pt x="830" y="109"/>
                  </a:cubicBezTo>
                  <a:cubicBezTo>
                    <a:pt x="827" y="109"/>
                    <a:pt x="825" y="109"/>
                    <a:pt x="822" y="110"/>
                  </a:cubicBezTo>
                  <a:cubicBezTo>
                    <a:pt x="820" y="111"/>
                    <a:pt x="811" y="112"/>
                    <a:pt x="808" y="111"/>
                  </a:cubicBezTo>
                  <a:cubicBezTo>
                    <a:pt x="806" y="110"/>
                    <a:pt x="802" y="110"/>
                    <a:pt x="800" y="110"/>
                  </a:cubicBezTo>
                  <a:cubicBezTo>
                    <a:pt x="798" y="110"/>
                    <a:pt x="796" y="109"/>
                    <a:pt x="792" y="108"/>
                  </a:cubicBezTo>
                  <a:cubicBezTo>
                    <a:pt x="788" y="107"/>
                    <a:pt x="786" y="108"/>
                    <a:pt x="785" y="109"/>
                  </a:cubicBezTo>
                  <a:cubicBezTo>
                    <a:pt x="785" y="110"/>
                    <a:pt x="784" y="110"/>
                    <a:pt x="783" y="110"/>
                  </a:cubicBezTo>
                  <a:cubicBezTo>
                    <a:pt x="782" y="111"/>
                    <a:pt x="781" y="110"/>
                    <a:pt x="779" y="112"/>
                  </a:cubicBezTo>
                  <a:cubicBezTo>
                    <a:pt x="777" y="113"/>
                    <a:pt x="779" y="111"/>
                    <a:pt x="774" y="111"/>
                  </a:cubicBezTo>
                  <a:cubicBezTo>
                    <a:pt x="769" y="111"/>
                    <a:pt x="772" y="110"/>
                    <a:pt x="774" y="110"/>
                  </a:cubicBezTo>
                  <a:cubicBezTo>
                    <a:pt x="776" y="109"/>
                    <a:pt x="778" y="111"/>
                    <a:pt x="783" y="108"/>
                  </a:cubicBezTo>
                  <a:cubicBezTo>
                    <a:pt x="787" y="105"/>
                    <a:pt x="794" y="107"/>
                    <a:pt x="794" y="107"/>
                  </a:cubicBezTo>
                  <a:cubicBezTo>
                    <a:pt x="806" y="110"/>
                    <a:pt x="814" y="108"/>
                    <a:pt x="816" y="105"/>
                  </a:cubicBezTo>
                  <a:cubicBezTo>
                    <a:pt x="819" y="102"/>
                    <a:pt x="820" y="101"/>
                    <a:pt x="822" y="103"/>
                  </a:cubicBezTo>
                  <a:cubicBezTo>
                    <a:pt x="823" y="105"/>
                    <a:pt x="825" y="105"/>
                    <a:pt x="827" y="105"/>
                  </a:cubicBezTo>
                  <a:cubicBezTo>
                    <a:pt x="830" y="104"/>
                    <a:pt x="835" y="105"/>
                    <a:pt x="837" y="105"/>
                  </a:cubicBezTo>
                  <a:cubicBezTo>
                    <a:pt x="840" y="106"/>
                    <a:pt x="840" y="105"/>
                    <a:pt x="844" y="104"/>
                  </a:cubicBezTo>
                  <a:cubicBezTo>
                    <a:pt x="849" y="103"/>
                    <a:pt x="856" y="100"/>
                    <a:pt x="859" y="100"/>
                  </a:cubicBezTo>
                  <a:cubicBezTo>
                    <a:pt x="862" y="100"/>
                    <a:pt x="867" y="99"/>
                    <a:pt x="868" y="98"/>
                  </a:cubicBezTo>
                  <a:cubicBezTo>
                    <a:pt x="870" y="98"/>
                    <a:pt x="869" y="97"/>
                    <a:pt x="868" y="97"/>
                  </a:cubicBezTo>
                  <a:cubicBezTo>
                    <a:pt x="867" y="96"/>
                    <a:pt x="869" y="96"/>
                    <a:pt x="869" y="96"/>
                  </a:cubicBezTo>
                  <a:cubicBezTo>
                    <a:pt x="869" y="96"/>
                    <a:pt x="906" y="76"/>
                    <a:pt x="907" y="75"/>
                  </a:cubicBezTo>
                  <a:cubicBezTo>
                    <a:pt x="909" y="75"/>
                    <a:pt x="907" y="74"/>
                    <a:pt x="907" y="74"/>
                  </a:cubicBezTo>
                  <a:cubicBezTo>
                    <a:pt x="907" y="74"/>
                    <a:pt x="883" y="67"/>
                    <a:pt x="877" y="65"/>
                  </a:cubicBezTo>
                  <a:cubicBezTo>
                    <a:pt x="871" y="64"/>
                    <a:pt x="863" y="63"/>
                    <a:pt x="863" y="63"/>
                  </a:cubicBezTo>
                  <a:cubicBezTo>
                    <a:pt x="863" y="63"/>
                    <a:pt x="839" y="63"/>
                    <a:pt x="837" y="63"/>
                  </a:cubicBezTo>
                  <a:cubicBezTo>
                    <a:pt x="835" y="63"/>
                    <a:pt x="835" y="64"/>
                    <a:pt x="835" y="64"/>
                  </a:cubicBezTo>
                  <a:cubicBezTo>
                    <a:pt x="834" y="64"/>
                    <a:pt x="829" y="64"/>
                    <a:pt x="827" y="65"/>
                  </a:cubicBezTo>
                  <a:cubicBezTo>
                    <a:pt x="825" y="65"/>
                    <a:pt x="826" y="66"/>
                    <a:pt x="826" y="68"/>
                  </a:cubicBezTo>
                  <a:cubicBezTo>
                    <a:pt x="827" y="69"/>
                    <a:pt x="824" y="69"/>
                    <a:pt x="822" y="69"/>
                  </a:cubicBezTo>
                  <a:cubicBezTo>
                    <a:pt x="820" y="70"/>
                    <a:pt x="821" y="70"/>
                    <a:pt x="820" y="71"/>
                  </a:cubicBezTo>
                  <a:cubicBezTo>
                    <a:pt x="820" y="73"/>
                    <a:pt x="819" y="73"/>
                    <a:pt x="821" y="74"/>
                  </a:cubicBezTo>
                  <a:cubicBezTo>
                    <a:pt x="824" y="74"/>
                    <a:pt x="822" y="75"/>
                    <a:pt x="822" y="75"/>
                  </a:cubicBezTo>
                  <a:cubicBezTo>
                    <a:pt x="822" y="75"/>
                    <a:pt x="819" y="75"/>
                    <a:pt x="817" y="75"/>
                  </a:cubicBezTo>
                  <a:cubicBezTo>
                    <a:pt x="816" y="75"/>
                    <a:pt x="816" y="76"/>
                    <a:pt x="816" y="76"/>
                  </a:cubicBezTo>
                  <a:cubicBezTo>
                    <a:pt x="817" y="76"/>
                    <a:pt x="818" y="77"/>
                    <a:pt x="815" y="79"/>
                  </a:cubicBezTo>
                  <a:cubicBezTo>
                    <a:pt x="813" y="82"/>
                    <a:pt x="806" y="78"/>
                    <a:pt x="805" y="78"/>
                  </a:cubicBezTo>
                  <a:cubicBezTo>
                    <a:pt x="804" y="77"/>
                    <a:pt x="800" y="76"/>
                    <a:pt x="797" y="76"/>
                  </a:cubicBezTo>
                  <a:cubicBezTo>
                    <a:pt x="795" y="76"/>
                    <a:pt x="788" y="79"/>
                    <a:pt x="786" y="80"/>
                  </a:cubicBezTo>
                  <a:cubicBezTo>
                    <a:pt x="784" y="81"/>
                    <a:pt x="784" y="80"/>
                    <a:pt x="785" y="79"/>
                  </a:cubicBezTo>
                  <a:cubicBezTo>
                    <a:pt x="785" y="77"/>
                    <a:pt x="784" y="76"/>
                    <a:pt x="785" y="74"/>
                  </a:cubicBezTo>
                  <a:cubicBezTo>
                    <a:pt x="787" y="72"/>
                    <a:pt x="784" y="74"/>
                    <a:pt x="782" y="74"/>
                  </a:cubicBezTo>
                  <a:cubicBezTo>
                    <a:pt x="780" y="74"/>
                    <a:pt x="777" y="75"/>
                    <a:pt x="775" y="77"/>
                  </a:cubicBezTo>
                  <a:cubicBezTo>
                    <a:pt x="773" y="78"/>
                    <a:pt x="769" y="80"/>
                    <a:pt x="768" y="80"/>
                  </a:cubicBezTo>
                  <a:cubicBezTo>
                    <a:pt x="767" y="81"/>
                    <a:pt x="767" y="82"/>
                    <a:pt x="766" y="83"/>
                  </a:cubicBezTo>
                  <a:cubicBezTo>
                    <a:pt x="766" y="84"/>
                    <a:pt x="765" y="85"/>
                    <a:pt x="763" y="86"/>
                  </a:cubicBezTo>
                  <a:cubicBezTo>
                    <a:pt x="760" y="87"/>
                    <a:pt x="726" y="108"/>
                    <a:pt x="723" y="110"/>
                  </a:cubicBezTo>
                  <a:cubicBezTo>
                    <a:pt x="720" y="111"/>
                    <a:pt x="722" y="109"/>
                    <a:pt x="722" y="108"/>
                  </a:cubicBezTo>
                  <a:cubicBezTo>
                    <a:pt x="722" y="107"/>
                    <a:pt x="724" y="106"/>
                    <a:pt x="727" y="106"/>
                  </a:cubicBezTo>
                  <a:cubicBezTo>
                    <a:pt x="730" y="106"/>
                    <a:pt x="730" y="102"/>
                    <a:pt x="730" y="101"/>
                  </a:cubicBezTo>
                  <a:cubicBezTo>
                    <a:pt x="730" y="100"/>
                    <a:pt x="733" y="97"/>
                    <a:pt x="734" y="97"/>
                  </a:cubicBezTo>
                  <a:cubicBezTo>
                    <a:pt x="735" y="96"/>
                    <a:pt x="737" y="95"/>
                    <a:pt x="738" y="94"/>
                  </a:cubicBezTo>
                  <a:cubicBezTo>
                    <a:pt x="738" y="93"/>
                    <a:pt x="739" y="91"/>
                    <a:pt x="741" y="91"/>
                  </a:cubicBezTo>
                  <a:cubicBezTo>
                    <a:pt x="742" y="91"/>
                    <a:pt x="743" y="91"/>
                    <a:pt x="743" y="88"/>
                  </a:cubicBezTo>
                  <a:cubicBezTo>
                    <a:pt x="744" y="86"/>
                    <a:pt x="745" y="85"/>
                    <a:pt x="747" y="85"/>
                  </a:cubicBezTo>
                  <a:cubicBezTo>
                    <a:pt x="748" y="86"/>
                    <a:pt x="750" y="84"/>
                    <a:pt x="751" y="83"/>
                  </a:cubicBezTo>
                  <a:cubicBezTo>
                    <a:pt x="752" y="82"/>
                    <a:pt x="757" y="72"/>
                    <a:pt x="758" y="68"/>
                  </a:cubicBezTo>
                  <a:cubicBezTo>
                    <a:pt x="760" y="64"/>
                    <a:pt x="758" y="61"/>
                    <a:pt x="756" y="59"/>
                  </a:cubicBezTo>
                  <a:cubicBezTo>
                    <a:pt x="754" y="57"/>
                    <a:pt x="753" y="57"/>
                    <a:pt x="751" y="58"/>
                  </a:cubicBezTo>
                  <a:cubicBezTo>
                    <a:pt x="749" y="58"/>
                    <a:pt x="735" y="59"/>
                    <a:pt x="732" y="59"/>
                  </a:cubicBezTo>
                  <a:cubicBezTo>
                    <a:pt x="729" y="59"/>
                    <a:pt x="727" y="60"/>
                    <a:pt x="727" y="63"/>
                  </a:cubicBezTo>
                  <a:cubicBezTo>
                    <a:pt x="727" y="65"/>
                    <a:pt x="727" y="63"/>
                    <a:pt x="726" y="67"/>
                  </a:cubicBezTo>
                  <a:cubicBezTo>
                    <a:pt x="726" y="72"/>
                    <a:pt x="722" y="72"/>
                    <a:pt x="719" y="72"/>
                  </a:cubicBezTo>
                  <a:cubicBezTo>
                    <a:pt x="715" y="73"/>
                    <a:pt x="685" y="81"/>
                    <a:pt x="683" y="81"/>
                  </a:cubicBezTo>
                  <a:cubicBezTo>
                    <a:pt x="682" y="81"/>
                    <a:pt x="681" y="82"/>
                    <a:pt x="681" y="81"/>
                  </a:cubicBezTo>
                  <a:cubicBezTo>
                    <a:pt x="681" y="80"/>
                    <a:pt x="681" y="80"/>
                    <a:pt x="680" y="80"/>
                  </a:cubicBezTo>
                  <a:cubicBezTo>
                    <a:pt x="678" y="80"/>
                    <a:pt x="675" y="80"/>
                    <a:pt x="674" y="79"/>
                  </a:cubicBezTo>
                  <a:cubicBezTo>
                    <a:pt x="674" y="78"/>
                    <a:pt x="681" y="76"/>
                    <a:pt x="683" y="76"/>
                  </a:cubicBezTo>
                  <a:cubicBezTo>
                    <a:pt x="684" y="76"/>
                    <a:pt x="690" y="75"/>
                    <a:pt x="692" y="74"/>
                  </a:cubicBezTo>
                  <a:cubicBezTo>
                    <a:pt x="694" y="73"/>
                    <a:pt x="702" y="71"/>
                    <a:pt x="706" y="70"/>
                  </a:cubicBezTo>
                  <a:cubicBezTo>
                    <a:pt x="710" y="68"/>
                    <a:pt x="710" y="66"/>
                    <a:pt x="710" y="64"/>
                  </a:cubicBezTo>
                  <a:cubicBezTo>
                    <a:pt x="710" y="62"/>
                    <a:pt x="708" y="63"/>
                    <a:pt x="707" y="62"/>
                  </a:cubicBezTo>
                  <a:cubicBezTo>
                    <a:pt x="706" y="62"/>
                    <a:pt x="695" y="62"/>
                    <a:pt x="691" y="62"/>
                  </a:cubicBezTo>
                  <a:cubicBezTo>
                    <a:pt x="686" y="61"/>
                    <a:pt x="665" y="61"/>
                    <a:pt x="662" y="60"/>
                  </a:cubicBezTo>
                  <a:cubicBezTo>
                    <a:pt x="658" y="60"/>
                    <a:pt x="651" y="61"/>
                    <a:pt x="650" y="61"/>
                  </a:cubicBezTo>
                  <a:cubicBezTo>
                    <a:pt x="649" y="62"/>
                    <a:pt x="636" y="64"/>
                    <a:pt x="621" y="65"/>
                  </a:cubicBezTo>
                  <a:cubicBezTo>
                    <a:pt x="607" y="67"/>
                    <a:pt x="601" y="70"/>
                    <a:pt x="598" y="71"/>
                  </a:cubicBezTo>
                  <a:cubicBezTo>
                    <a:pt x="594" y="73"/>
                    <a:pt x="594" y="72"/>
                    <a:pt x="594" y="70"/>
                  </a:cubicBezTo>
                  <a:cubicBezTo>
                    <a:pt x="593" y="68"/>
                    <a:pt x="594" y="67"/>
                    <a:pt x="595" y="66"/>
                  </a:cubicBezTo>
                  <a:cubicBezTo>
                    <a:pt x="597" y="65"/>
                    <a:pt x="611" y="63"/>
                    <a:pt x="613" y="62"/>
                  </a:cubicBezTo>
                  <a:cubicBezTo>
                    <a:pt x="616" y="62"/>
                    <a:pt x="623" y="61"/>
                    <a:pt x="624" y="60"/>
                  </a:cubicBezTo>
                  <a:cubicBezTo>
                    <a:pt x="625" y="60"/>
                    <a:pt x="632" y="59"/>
                    <a:pt x="637" y="58"/>
                  </a:cubicBezTo>
                  <a:cubicBezTo>
                    <a:pt x="642" y="57"/>
                    <a:pt x="636" y="57"/>
                    <a:pt x="636" y="57"/>
                  </a:cubicBezTo>
                  <a:cubicBezTo>
                    <a:pt x="636" y="57"/>
                    <a:pt x="619" y="54"/>
                    <a:pt x="616" y="53"/>
                  </a:cubicBezTo>
                  <a:cubicBezTo>
                    <a:pt x="614" y="52"/>
                    <a:pt x="622" y="53"/>
                    <a:pt x="626" y="53"/>
                  </a:cubicBezTo>
                  <a:cubicBezTo>
                    <a:pt x="629" y="53"/>
                    <a:pt x="635" y="54"/>
                    <a:pt x="636" y="54"/>
                  </a:cubicBezTo>
                  <a:cubicBezTo>
                    <a:pt x="638" y="54"/>
                    <a:pt x="639" y="54"/>
                    <a:pt x="641" y="55"/>
                  </a:cubicBezTo>
                  <a:cubicBezTo>
                    <a:pt x="643" y="56"/>
                    <a:pt x="647" y="55"/>
                    <a:pt x="647" y="55"/>
                  </a:cubicBezTo>
                  <a:cubicBezTo>
                    <a:pt x="655" y="54"/>
                    <a:pt x="673" y="53"/>
                    <a:pt x="690" y="54"/>
                  </a:cubicBezTo>
                  <a:cubicBezTo>
                    <a:pt x="706" y="56"/>
                    <a:pt x="721" y="53"/>
                    <a:pt x="728" y="51"/>
                  </a:cubicBezTo>
                  <a:cubicBezTo>
                    <a:pt x="734" y="49"/>
                    <a:pt x="741" y="50"/>
                    <a:pt x="748" y="49"/>
                  </a:cubicBezTo>
                  <a:cubicBezTo>
                    <a:pt x="754" y="48"/>
                    <a:pt x="765" y="40"/>
                    <a:pt x="767" y="39"/>
                  </a:cubicBezTo>
                  <a:cubicBezTo>
                    <a:pt x="769" y="38"/>
                    <a:pt x="768" y="38"/>
                    <a:pt x="767" y="37"/>
                  </a:cubicBezTo>
                  <a:cubicBezTo>
                    <a:pt x="766" y="36"/>
                    <a:pt x="764" y="37"/>
                    <a:pt x="763" y="36"/>
                  </a:cubicBezTo>
                  <a:cubicBezTo>
                    <a:pt x="762" y="36"/>
                    <a:pt x="761" y="35"/>
                    <a:pt x="759" y="34"/>
                  </a:cubicBezTo>
                  <a:cubicBezTo>
                    <a:pt x="757" y="34"/>
                    <a:pt x="756" y="34"/>
                    <a:pt x="753" y="32"/>
                  </a:cubicBezTo>
                  <a:cubicBezTo>
                    <a:pt x="750" y="31"/>
                    <a:pt x="731" y="33"/>
                    <a:pt x="729" y="33"/>
                  </a:cubicBezTo>
                  <a:cubicBezTo>
                    <a:pt x="728" y="33"/>
                    <a:pt x="728" y="32"/>
                    <a:pt x="729" y="31"/>
                  </a:cubicBezTo>
                  <a:cubicBezTo>
                    <a:pt x="731" y="31"/>
                    <a:pt x="730" y="30"/>
                    <a:pt x="728" y="28"/>
                  </a:cubicBezTo>
                  <a:cubicBezTo>
                    <a:pt x="727" y="26"/>
                    <a:pt x="716" y="28"/>
                    <a:pt x="712" y="29"/>
                  </a:cubicBezTo>
                  <a:cubicBezTo>
                    <a:pt x="709" y="30"/>
                    <a:pt x="709" y="30"/>
                    <a:pt x="710" y="29"/>
                  </a:cubicBezTo>
                  <a:cubicBezTo>
                    <a:pt x="711" y="29"/>
                    <a:pt x="711" y="28"/>
                    <a:pt x="712" y="28"/>
                  </a:cubicBezTo>
                  <a:cubicBezTo>
                    <a:pt x="713" y="27"/>
                    <a:pt x="714" y="26"/>
                    <a:pt x="716" y="25"/>
                  </a:cubicBezTo>
                  <a:cubicBezTo>
                    <a:pt x="718" y="24"/>
                    <a:pt x="714" y="21"/>
                    <a:pt x="712" y="19"/>
                  </a:cubicBezTo>
                  <a:cubicBezTo>
                    <a:pt x="709" y="17"/>
                    <a:pt x="700" y="19"/>
                    <a:pt x="698" y="20"/>
                  </a:cubicBezTo>
                  <a:cubicBezTo>
                    <a:pt x="696" y="21"/>
                    <a:pt x="690" y="21"/>
                    <a:pt x="689" y="21"/>
                  </a:cubicBezTo>
                  <a:cubicBezTo>
                    <a:pt x="687" y="20"/>
                    <a:pt x="646" y="19"/>
                    <a:pt x="644" y="19"/>
                  </a:cubicBezTo>
                  <a:cubicBezTo>
                    <a:pt x="642" y="19"/>
                    <a:pt x="635" y="20"/>
                    <a:pt x="633" y="21"/>
                  </a:cubicBezTo>
                  <a:cubicBezTo>
                    <a:pt x="631" y="21"/>
                    <a:pt x="627" y="21"/>
                    <a:pt x="624" y="22"/>
                  </a:cubicBezTo>
                  <a:cubicBezTo>
                    <a:pt x="622" y="23"/>
                    <a:pt x="614" y="24"/>
                    <a:pt x="611" y="24"/>
                  </a:cubicBezTo>
                  <a:cubicBezTo>
                    <a:pt x="609" y="25"/>
                    <a:pt x="594" y="25"/>
                    <a:pt x="591" y="25"/>
                  </a:cubicBezTo>
                  <a:cubicBezTo>
                    <a:pt x="587" y="26"/>
                    <a:pt x="585" y="26"/>
                    <a:pt x="584" y="28"/>
                  </a:cubicBezTo>
                  <a:cubicBezTo>
                    <a:pt x="582" y="30"/>
                    <a:pt x="580" y="31"/>
                    <a:pt x="579" y="30"/>
                  </a:cubicBezTo>
                  <a:cubicBezTo>
                    <a:pt x="577" y="29"/>
                    <a:pt x="571" y="28"/>
                    <a:pt x="568" y="27"/>
                  </a:cubicBezTo>
                  <a:cubicBezTo>
                    <a:pt x="564" y="27"/>
                    <a:pt x="559" y="31"/>
                    <a:pt x="558" y="32"/>
                  </a:cubicBezTo>
                  <a:cubicBezTo>
                    <a:pt x="556" y="33"/>
                    <a:pt x="558" y="31"/>
                    <a:pt x="559" y="30"/>
                  </a:cubicBezTo>
                  <a:cubicBezTo>
                    <a:pt x="560" y="29"/>
                    <a:pt x="557" y="28"/>
                    <a:pt x="556" y="27"/>
                  </a:cubicBezTo>
                  <a:cubicBezTo>
                    <a:pt x="555" y="27"/>
                    <a:pt x="563" y="27"/>
                    <a:pt x="563" y="27"/>
                  </a:cubicBezTo>
                  <a:cubicBezTo>
                    <a:pt x="564" y="27"/>
                    <a:pt x="568" y="26"/>
                    <a:pt x="571" y="26"/>
                  </a:cubicBezTo>
                  <a:cubicBezTo>
                    <a:pt x="575" y="26"/>
                    <a:pt x="581" y="25"/>
                    <a:pt x="583" y="25"/>
                  </a:cubicBezTo>
                  <a:cubicBezTo>
                    <a:pt x="585" y="24"/>
                    <a:pt x="590" y="23"/>
                    <a:pt x="591" y="24"/>
                  </a:cubicBezTo>
                  <a:cubicBezTo>
                    <a:pt x="592" y="24"/>
                    <a:pt x="594" y="23"/>
                    <a:pt x="595" y="23"/>
                  </a:cubicBezTo>
                  <a:cubicBezTo>
                    <a:pt x="596" y="23"/>
                    <a:pt x="597" y="23"/>
                    <a:pt x="596" y="22"/>
                  </a:cubicBezTo>
                  <a:cubicBezTo>
                    <a:pt x="595" y="22"/>
                    <a:pt x="592" y="20"/>
                    <a:pt x="590" y="19"/>
                  </a:cubicBezTo>
                  <a:cubicBezTo>
                    <a:pt x="588" y="18"/>
                    <a:pt x="589" y="18"/>
                    <a:pt x="591" y="18"/>
                  </a:cubicBezTo>
                  <a:cubicBezTo>
                    <a:pt x="592" y="18"/>
                    <a:pt x="597" y="19"/>
                    <a:pt x="600" y="20"/>
                  </a:cubicBezTo>
                  <a:cubicBezTo>
                    <a:pt x="603" y="21"/>
                    <a:pt x="611" y="21"/>
                    <a:pt x="614" y="21"/>
                  </a:cubicBezTo>
                  <a:cubicBezTo>
                    <a:pt x="616" y="21"/>
                    <a:pt x="629" y="19"/>
                    <a:pt x="635" y="18"/>
                  </a:cubicBezTo>
                  <a:cubicBezTo>
                    <a:pt x="641" y="17"/>
                    <a:pt x="663" y="18"/>
                    <a:pt x="668" y="19"/>
                  </a:cubicBezTo>
                  <a:cubicBezTo>
                    <a:pt x="672" y="19"/>
                    <a:pt x="688" y="18"/>
                    <a:pt x="690" y="17"/>
                  </a:cubicBezTo>
                  <a:cubicBezTo>
                    <a:pt x="691" y="17"/>
                    <a:pt x="693" y="17"/>
                    <a:pt x="695" y="16"/>
                  </a:cubicBezTo>
                  <a:cubicBezTo>
                    <a:pt x="697" y="16"/>
                    <a:pt x="700" y="15"/>
                    <a:pt x="702" y="14"/>
                  </a:cubicBezTo>
                  <a:cubicBezTo>
                    <a:pt x="705" y="13"/>
                    <a:pt x="702" y="12"/>
                    <a:pt x="702" y="12"/>
                  </a:cubicBezTo>
                  <a:cubicBezTo>
                    <a:pt x="702" y="12"/>
                    <a:pt x="637" y="1"/>
                    <a:pt x="635" y="1"/>
                  </a:cubicBezTo>
                  <a:cubicBezTo>
                    <a:pt x="634" y="1"/>
                    <a:pt x="630" y="2"/>
                    <a:pt x="629" y="2"/>
                  </a:cubicBezTo>
                  <a:cubicBezTo>
                    <a:pt x="628" y="2"/>
                    <a:pt x="607" y="0"/>
                    <a:pt x="605" y="0"/>
                  </a:cubicBezTo>
                  <a:cubicBezTo>
                    <a:pt x="603" y="1"/>
                    <a:pt x="585" y="1"/>
                    <a:pt x="584" y="1"/>
                  </a:cubicBezTo>
                  <a:cubicBezTo>
                    <a:pt x="583" y="1"/>
                    <a:pt x="578" y="0"/>
                    <a:pt x="580" y="4"/>
                  </a:cubicBezTo>
                  <a:cubicBezTo>
                    <a:pt x="581" y="7"/>
                    <a:pt x="579" y="4"/>
                    <a:pt x="577" y="3"/>
                  </a:cubicBezTo>
                  <a:cubicBezTo>
                    <a:pt x="576" y="2"/>
                    <a:pt x="571" y="1"/>
                    <a:pt x="569" y="1"/>
                  </a:cubicBezTo>
                  <a:cubicBezTo>
                    <a:pt x="568" y="1"/>
                    <a:pt x="567" y="1"/>
                    <a:pt x="566" y="2"/>
                  </a:cubicBezTo>
                  <a:cubicBezTo>
                    <a:pt x="565" y="3"/>
                    <a:pt x="561" y="3"/>
                    <a:pt x="561" y="3"/>
                  </a:cubicBezTo>
                  <a:cubicBezTo>
                    <a:pt x="561" y="3"/>
                    <a:pt x="545" y="3"/>
                    <a:pt x="542" y="4"/>
                  </a:cubicBezTo>
                  <a:cubicBezTo>
                    <a:pt x="539" y="4"/>
                    <a:pt x="540" y="5"/>
                    <a:pt x="539" y="5"/>
                  </a:cubicBezTo>
                  <a:cubicBezTo>
                    <a:pt x="537" y="5"/>
                    <a:pt x="538" y="6"/>
                    <a:pt x="538" y="6"/>
                  </a:cubicBezTo>
                  <a:cubicBezTo>
                    <a:pt x="539" y="6"/>
                    <a:pt x="540" y="6"/>
                    <a:pt x="542" y="9"/>
                  </a:cubicBezTo>
                  <a:cubicBezTo>
                    <a:pt x="544" y="11"/>
                    <a:pt x="538" y="9"/>
                    <a:pt x="534" y="7"/>
                  </a:cubicBezTo>
                  <a:cubicBezTo>
                    <a:pt x="530" y="6"/>
                    <a:pt x="526" y="5"/>
                    <a:pt x="523" y="5"/>
                  </a:cubicBezTo>
                  <a:cubicBezTo>
                    <a:pt x="521" y="6"/>
                    <a:pt x="519" y="7"/>
                    <a:pt x="521" y="9"/>
                  </a:cubicBezTo>
                  <a:cubicBezTo>
                    <a:pt x="523" y="10"/>
                    <a:pt x="521" y="10"/>
                    <a:pt x="521" y="10"/>
                  </a:cubicBezTo>
                  <a:cubicBezTo>
                    <a:pt x="521" y="10"/>
                    <a:pt x="512" y="8"/>
                    <a:pt x="510" y="8"/>
                  </a:cubicBezTo>
                  <a:cubicBezTo>
                    <a:pt x="508" y="8"/>
                    <a:pt x="508" y="8"/>
                    <a:pt x="509" y="9"/>
                  </a:cubicBezTo>
                  <a:cubicBezTo>
                    <a:pt x="510" y="10"/>
                    <a:pt x="508" y="10"/>
                    <a:pt x="509" y="13"/>
                  </a:cubicBezTo>
                  <a:cubicBezTo>
                    <a:pt x="509" y="16"/>
                    <a:pt x="511" y="17"/>
                    <a:pt x="514" y="17"/>
                  </a:cubicBezTo>
                  <a:cubicBezTo>
                    <a:pt x="517" y="16"/>
                    <a:pt x="519" y="17"/>
                    <a:pt x="522" y="17"/>
                  </a:cubicBezTo>
                  <a:cubicBezTo>
                    <a:pt x="524" y="17"/>
                    <a:pt x="527" y="18"/>
                    <a:pt x="533" y="18"/>
                  </a:cubicBezTo>
                  <a:cubicBezTo>
                    <a:pt x="538" y="18"/>
                    <a:pt x="534" y="19"/>
                    <a:pt x="532" y="19"/>
                  </a:cubicBezTo>
                  <a:cubicBezTo>
                    <a:pt x="531" y="19"/>
                    <a:pt x="527" y="19"/>
                    <a:pt x="522" y="19"/>
                  </a:cubicBezTo>
                  <a:cubicBezTo>
                    <a:pt x="518" y="19"/>
                    <a:pt x="515" y="20"/>
                    <a:pt x="511" y="21"/>
                  </a:cubicBezTo>
                  <a:cubicBezTo>
                    <a:pt x="507" y="23"/>
                    <a:pt x="517" y="23"/>
                    <a:pt x="518" y="22"/>
                  </a:cubicBezTo>
                  <a:cubicBezTo>
                    <a:pt x="520" y="22"/>
                    <a:pt x="519" y="21"/>
                    <a:pt x="526" y="22"/>
                  </a:cubicBezTo>
                  <a:cubicBezTo>
                    <a:pt x="533" y="22"/>
                    <a:pt x="529" y="23"/>
                    <a:pt x="527" y="23"/>
                  </a:cubicBezTo>
                  <a:cubicBezTo>
                    <a:pt x="525" y="22"/>
                    <a:pt x="522" y="23"/>
                    <a:pt x="521" y="23"/>
                  </a:cubicBezTo>
                  <a:cubicBezTo>
                    <a:pt x="520" y="23"/>
                    <a:pt x="518" y="24"/>
                    <a:pt x="514" y="23"/>
                  </a:cubicBezTo>
                  <a:cubicBezTo>
                    <a:pt x="510" y="23"/>
                    <a:pt x="509" y="24"/>
                    <a:pt x="506" y="24"/>
                  </a:cubicBezTo>
                  <a:cubicBezTo>
                    <a:pt x="503" y="25"/>
                    <a:pt x="505" y="25"/>
                    <a:pt x="506" y="26"/>
                  </a:cubicBezTo>
                  <a:cubicBezTo>
                    <a:pt x="507" y="26"/>
                    <a:pt x="507" y="26"/>
                    <a:pt x="508" y="27"/>
                  </a:cubicBezTo>
                  <a:cubicBezTo>
                    <a:pt x="509" y="29"/>
                    <a:pt x="509" y="29"/>
                    <a:pt x="511" y="31"/>
                  </a:cubicBezTo>
                  <a:cubicBezTo>
                    <a:pt x="513" y="32"/>
                    <a:pt x="511" y="32"/>
                    <a:pt x="511" y="32"/>
                  </a:cubicBezTo>
                  <a:cubicBezTo>
                    <a:pt x="510" y="32"/>
                    <a:pt x="510" y="32"/>
                    <a:pt x="508" y="31"/>
                  </a:cubicBezTo>
                  <a:cubicBezTo>
                    <a:pt x="507" y="31"/>
                    <a:pt x="506" y="29"/>
                    <a:pt x="505" y="28"/>
                  </a:cubicBezTo>
                  <a:cubicBezTo>
                    <a:pt x="505" y="28"/>
                    <a:pt x="503" y="27"/>
                    <a:pt x="503" y="27"/>
                  </a:cubicBezTo>
                  <a:cubicBezTo>
                    <a:pt x="497" y="25"/>
                    <a:pt x="492" y="25"/>
                    <a:pt x="488" y="26"/>
                  </a:cubicBezTo>
                  <a:cubicBezTo>
                    <a:pt x="484" y="26"/>
                    <a:pt x="480" y="24"/>
                    <a:pt x="480" y="24"/>
                  </a:cubicBezTo>
                  <a:cubicBezTo>
                    <a:pt x="479" y="23"/>
                    <a:pt x="475" y="22"/>
                    <a:pt x="473" y="21"/>
                  </a:cubicBezTo>
                  <a:cubicBezTo>
                    <a:pt x="470" y="19"/>
                    <a:pt x="470" y="20"/>
                    <a:pt x="466" y="20"/>
                  </a:cubicBezTo>
                  <a:cubicBezTo>
                    <a:pt x="463" y="20"/>
                    <a:pt x="462" y="19"/>
                    <a:pt x="465" y="18"/>
                  </a:cubicBezTo>
                  <a:cubicBezTo>
                    <a:pt x="467" y="16"/>
                    <a:pt x="462" y="16"/>
                    <a:pt x="460" y="16"/>
                  </a:cubicBezTo>
                  <a:cubicBezTo>
                    <a:pt x="459" y="16"/>
                    <a:pt x="447" y="14"/>
                    <a:pt x="444" y="14"/>
                  </a:cubicBezTo>
                  <a:cubicBezTo>
                    <a:pt x="441" y="13"/>
                    <a:pt x="439" y="15"/>
                    <a:pt x="435" y="16"/>
                  </a:cubicBezTo>
                  <a:cubicBezTo>
                    <a:pt x="430" y="16"/>
                    <a:pt x="434" y="17"/>
                    <a:pt x="435" y="17"/>
                  </a:cubicBezTo>
                  <a:cubicBezTo>
                    <a:pt x="436" y="18"/>
                    <a:pt x="436" y="17"/>
                    <a:pt x="443" y="18"/>
                  </a:cubicBezTo>
                  <a:cubicBezTo>
                    <a:pt x="450" y="20"/>
                    <a:pt x="447" y="20"/>
                    <a:pt x="445" y="20"/>
                  </a:cubicBezTo>
                  <a:cubicBezTo>
                    <a:pt x="443" y="19"/>
                    <a:pt x="441" y="19"/>
                    <a:pt x="440" y="19"/>
                  </a:cubicBezTo>
                  <a:cubicBezTo>
                    <a:pt x="439" y="20"/>
                    <a:pt x="421" y="19"/>
                    <a:pt x="421" y="19"/>
                  </a:cubicBezTo>
                  <a:cubicBezTo>
                    <a:pt x="421" y="19"/>
                    <a:pt x="414" y="18"/>
                    <a:pt x="411" y="18"/>
                  </a:cubicBezTo>
                  <a:cubicBezTo>
                    <a:pt x="407" y="18"/>
                    <a:pt x="411" y="21"/>
                    <a:pt x="412" y="21"/>
                  </a:cubicBezTo>
                  <a:cubicBezTo>
                    <a:pt x="413" y="21"/>
                    <a:pt x="414" y="22"/>
                    <a:pt x="417" y="23"/>
                  </a:cubicBezTo>
                  <a:cubicBezTo>
                    <a:pt x="419" y="24"/>
                    <a:pt x="429" y="25"/>
                    <a:pt x="435" y="26"/>
                  </a:cubicBezTo>
                  <a:cubicBezTo>
                    <a:pt x="442" y="27"/>
                    <a:pt x="430" y="27"/>
                    <a:pt x="427" y="27"/>
                  </a:cubicBezTo>
                  <a:cubicBezTo>
                    <a:pt x="424" y="26"/>
                    <a:pt x="421" y="26"/>
                    <a:pt x="419" y="26"/>
                  </a:cubicBezTo>
                  <a:cubicBezTo>
                    <a:pt x="418" y="26"/>
                    <a:pt x="415" y="27"/>
                    <a:pt x="415" y="26"/>
                  </a:cubicBezTo>
                  <a:cubicBezTo>
                    <a:pt x="416" y="24"/>
                    <a:pt x="412" y="26"/>
                    <a:pt x="400" y="25"/>
                  </a:cubicBezTo>
                  <a:cubicBezTo>
                    <a:pt x="387" y="25"/>
                    <a:pt x="395" y="26"/>
                    <a:pt x="396" y="26"/>
                  </a:cubicBezTo>
                  <a:cubicBezTo>
                    <a:pt x="396" y="26"/>
                    <a:pt x="425" y="28"/>
                    <a:pt x="429" y="29"/>
                  </a:cubicBezTo>
                  <a:cubicBezTo>
                    <a:pt x="432" y="29"/>
                    <a:pt x="477" y="33"/>
                    <a:pt x="480" y="33"/>
                  </a:cubicBezTo>
                  <a:cubicBezTo>
                    <a:pt x="483" y="34"/>
                    <a:pt x="488" y="34"/>
                    <a:pt x="491" y="35"/>
                  </a:cubicBezTo>
                  <a:cubicBezTo>
                    <a:pt x="493" y="35"/>
                    <a:pt x="493" y="38"/>
                    <a:pt x="491" y="39"/>
                  </a:cubicBezTo>
                  <a:cubicBezTo>
                    <a:pt x="490" y="40"/>
                    <a:pt x="491" y="41"/>
                    <a:pt x="493" y="42"/>
                  </a:cubicBezTo>
                  <a:cubicBezTo>
                    <a:pt x="494" y="43"/>
                    <a:pt x="494" y="41"/>
                    <a:pt x="493" y="44"/>
                  </a:cubicBezTo>
                  <a:cubicBezTo>
                    <a:pt x="493" y="47"/>
                    <a:pt x="492" y="46"/>
                    <a:pt x="491" y="46"/>
                  </a:cubicBezTo>
                  <a:cubicBezTo>
                    <a:pt x="490" y="46"/>
                    <a:pt x="489" y="44"/>
                    <a:pt x="490" y="44"/>
                  </a:cubicBezTo>
                  <a:cubicBezTo>
                    <a:pt x="490" y="43"/>
                    <a:pt x="490" y="42"/>
                    <a:pt x="489" y="41"/>
                  </a:cubicBezTo>
                  <a:cubicBezTo>
                    <a:pt x="488" y="40"/>
                    <a:pt x="486" y="40"/>
                    <a:pt x="485" y="40"/>
                  </a:cubicBezTo>
                  <a:cubicBezTo>
                    <a:pt x="484" y="40"/>
                    <a:pt x="483" y="40"/>
                    <a:pt x="480" y="38"/>
                  </a:cubicBezTo>
                  <a:cubicBezTo>
                    <a:pt x="476" y="36"/>
                    <a:pt x="468" y="34"/>
                    <a:pt x="466" y="33"/>
                  </a:cubicBezTo>
                  <a:cubicBezTo>
                    <a:pt x="463" y="33"/>
                    <a:pt x="466" y="37"/>
                    <a:pt x="467" y="40"/>
                  </a:cubicBezTo>
                  <a:cubicBezTo>
                    <a:pt x="468" y="43"/>
                    <a:pt x="466" y="44"/>
                    <a:pt x="465" y="43"/>
                  </a:cubicBezTo>
                  <a:cubicBezTo>
                    <a:pt x="463" y="42"/>
                    <a:pt x="463" y="40"/>
                    <a:pt x="464" y="38"/>
                  </a:cubicBezTo>
                  <a:cubicBezTo>
                    <a:pt x="464" y="37"/>
                    <a:pt x="464" y="36"/>
                    <a:pt x="461" y="34"/>
                  </a:cubicBezTo>
                  <a:cubicBezTo>
                    <a:pt x="458" y="31"/>
                    <a:pt x="433" y="32"/>
                    <a:pt x="431" y="32"/>
                  </a:cubicBezTo>
                  <a:cubicBezTo>
                    <a:pt x="429" y="32"/>
                    <a:pt x="415" y="32"/>
                    <a:pt x="412" y="32"/>
                  </a:cubicBezTo>
                  <a:cubicBezTo>
                    <a:pt x="409" y="32"/>
                    <a:pt x="412" y="33"/>
                    <a:pt x="413" y="34"/>
                  </a:cubicBezTo>
                  <a:cubicBezTo>
                    <a:pt x="414" y="34"/>
                    <a:pt x="424" y="40"/>
                    <a:pt x="428" y="44"/>
                  </a:cubicBezTo>
                  <a:cubicBezTo>
                    <a:pt x="433" y="48"/>
                    <a:pt x="438" y="50"/>
                    <a:pt x="443" y="50"/>
                  </a:cubicBezTo>
                  <a:cubicBezTo>
                    <a:pt x="449" y="51"/>
                    <a:pt x="449" y="51"/>
                    <a:pt x="446" y="51"/>
                  </a:cubicBezTo>
                  <a:cubicBezTo>
                    <a:pt x="444" y="52"/>
                    <a:pt x="434" y="50"/>
                    <a:pt x="432" y="49"/>
                  </a:cubicBezTo>
                  <a:cubicBezTo>
                    <a:pt x="431" y="49"/>
                    <a:pt x="428" y="49"/>
                    <a:pt x="425" y="50"/>
                  </a:cubicBezTo>
                  <a:cubicBezTo>
                    <a:pt x="421" y="50"/>
                    <a:pt x="421" y="50"/>
                    <a:pt x="423" y="53"/>
                  </a:cubicBezTo>
                  <a:cubicBezTo>
                    <a:pt x="425" y="56"/>
                    <a:pt x="425" y="56"/>
                    <a:pt x="424" y="57"/>
                  </a:cubicBezTo>
                  <a:cubicBezTo>
                    <a:pt x="422" y="58"/>
                    <a:pt x="425" y="63"/>
                    <a:pt x="426" y="65"/>
                  </a:cubicBezTo>
                  <a:cubicBezTo>
                    <a:pt x="428" y="67"/>
                    <a:pt x="426" y="67"/>
                    <a:pt x="425" y="68"/>
                  </a:cubicBezTo>
                  <a:cubicBezTo>
                    <a:pt x="424" y="68"/>
                    <a:pt x="422" y="69"/>
                    <a:pt x="421" y="69"/>
                  </a:cubicBezTo>
                  <a:cubicBezTo>
                    <a:pt x="420" y="68"/>
                    <a:pt x="416" y="68"/>
                    <a:pt x="415" y="68"/>
                  </a:cubicBezTo>
                  <a:cubicBezTo>
                    <a:pt x="414" y="67"/>
                    <a:pt x="411" y="66"/>
                    <a:pt x="409" y="64"/>
                  </a:cubicBezTo>
                  <a:cubicBezTo>
                    <a:pt x="406" y="63"/>
                    <a:pt x="404" y="62"/>
                    <a:pt x="403" y="62"/>
                  </a:cubicBezTo>
                  <a:cubicBezTo>
                    <a:pt x="402" y="62"/>
                    <a:pt x="402" y="62"/>
                    <a:pt x="402" y="61"/>
                  </a:cubicBezTo>
                  <a:cubicBezTo>
                    <a:pt x="402" y="60"/>
                    <a:pt x="402" y="60"/>
                    <a:pt x="401" y="59"/>
                  </a:cubicBezTo>
                  <a:cubicBezTo>
                    <a:pt x="400" y="59"/>
                    <a:pt x="396" y="57"/>
                    <a:pt x="394" y="56"/>
                  </a:cubicBezTo>
                  <a:cubicBezTo>
                    <a:pt x="392" y="56"/>
                    <a:pt x="390" y="56"/>
                    <a:pt x="388" y="55"/>
                  </a:cubicBezTo>
                  <a:cubicBezTo>
                    <a:pt x="386" y="55"/>
                    <a:pt x="384" y="54"/>
                    <a:pt x="380" y="54"/>
                  </a:cubicBezTo>
                  <a:cubicBezTo>
                    <a:pt x="376" y="55"/>
                    <a:pt x="379" y="53"/>
                    <a:pt x="378" y="52"/>
                  </a:cubicBezTo>
                  <a:cubicBezTo>
                    <a:pt x="377" y="51"/>
                    <a:pt x="374" y="50"/>
                    <a:pt x="370" y="50"/>
                  </a:cubicBezTo>
                  <a:cubicBezTo>
                    <a:pt x="366" y="49"/>
                    <a:pt x="362" y="48"/>
                    <a:pt x="359" y="45"/>
                  </a:cubicBezTo>
                  <a:cubicBezTo>
                    <a:pt x="356" y="42"/>
                    <a:pt x="340" y="41"/>
                    <a:pt x="338" y="42"/>
                  </a:cubicBezTo>
                  <a:cubicBezTo>
                    <a:pt x="337" y="42"/>
                    <a:pt x="331" y="42"/>
                    <a:pt x="328" y="42"/>
                  </a:cubicBezTo>
                  <a:cubicBezTo>
                    <a:pt x="325" y="42"/>
                    <a:pt x="326" y="43"/>
                    <a:pt x="327" y="45"/>
                  </a:cubicBezTo>
                  <a:cubicBezTo>
                    <a:pt x="329" y="47"/>
                    <a:pt x="330" y="47"/>
                    <a:pt x="331" y="50"/>
                  </a:cubicBezTo>
                  <a:cubicBezTo>
                    <a:pt x="331" y="54"/>
                    <a:pt x="334" y="55"/>
                    <a:pt x="336" y="56"/>
                  </a:cubicBezTo>
                  <a:cubicBezTo>
                    <a:pt x="337" y="56"/>
                    <a:pt x="342" y="60"/>
                    <a:pt x="346" y="61"/>
                  </a:cubicBezTo>
                  <a:cubicBezTo>
                    <a:pt x="350" y="62"/>
                    <a:pt x="351" y="63"/>
                    <a:pt x="349" y="64"/>
                  </a:cubicBezTo>
                  <a:cubicBezTo>
                    <a:pt x="347" y="65"/>
                    <a:pt x="343" y="65"/>
                    <a:pt x="342" y="64"/>
                  </a:cubicBezTo>
                  <a:cubicBezTo>
                    <a:pt x="341" y="64"/>
                    <a:pt x="339" y="64"/>
                    <a:pt x="337" y="64"/>
                  </a:cubicBezTo>
                  <a:cubicBezTo>
                    <a:pt x="336" y="64"/>
                    <a:pt x="333" y="63"/>
                    <a:pt x="332" y="63"/>
                  </a:cubicBezTo>
                  <a:cubicBezTo>
                    <a:pt x="330" y="62"/>
                    <a:pt x="328" y="62"/>
                    <a:pt x="327" y="63"/>
                  </a:cubicBezTo>
                  <a:cubicBezTo>
                    <a:pt x="326" y="64"/>
                    <a:pt x="330" y="65"/>
                    <a:pt x="331" y="65"/>
                  </a:cubicBezTo>
                  <a:cubicBezTo>
                    <a:pt x="331" y="65"/>
                    <a:pt x="333" y="66"/>
                    <a:pt x="333" y="66"/>
                  </a:cubicBezTo>
                  <a:cubicBezTo>
                    <a:pt x="334" y="67"/>
                    <a:pt x="334" y="68"/>
                    <a:pt x="336" y="68"/>
                  </a:cubicBezTo>
                  <a:cubicBezTo>
                    <a:pt x="338" y="69"/>
                    <a:pt x="341" y="69"/>
                    <a:pt x="343" y="70"/>
                  </a:cubicBezTo>
                  <a:cubicBezTo>
                    <a:pt x="344" y="71"/>
                    <a:pt x="344" y="72"/>
                    <a:pt x="346" y="73"/>
                  </a:cubicBezTo>
                  <a:cubicBezTo>
                    <a:pt x="348" y="73"/>
                    <a:pt x="347" y="73"/>
                    <a:pt x="346" y="74"/>
                  </a:cubicBezTo>
                  <a:cubicBezTo>
                    <a:pt x="344" y="74"/>
                    <a:pt x="341" y="74"/>
                    <a:pt x="340" y="72"/>
                  </a:cubicBezTo>
                  <a:cubicBezTo>
                    <a:pt x="339" y="70"/>
                    <a:pt x="338" y="70"/>
                    <a:pt x="336" y="70"/>
                  </a:cubicBezTo>
                  <a:cubicBezTo>
                    <a:pt x="335" y="69"/>
                    <a:pt x="332" y="68"/>
                    <a:pt x="331" y="68"/>
                  </a:cubicBezTo>
                  <a:cubicBezTo>
                    <a:pt x="330" y="68"/>
                    <a:pt x="328" y="66"/>
                    <a:pt x="327" y="66"/>
                  </a:cubicBezTo>
                  <a:cubicBezTo>
                    <a:pt x="326" y="66"/>
                    <a:pt x="324" y="65"/>
                    <a:pt x="323" y="64"/>
                  </a:cubicBezTo>
                  <a:cubicBezTo>
                    <a:pt x="322" y="64"/>
                    <a:pt x="319" y="63"/>
                    <a:pt x="319" y="63"/>
                  </a:cubicBezTo>
                  <a:cubicBezTo>
                    <a:pt x="318" y="63"/>
                    <a:pt x="315" y="63"/>
                    <a:pt x="313" y="63"/>
                  </a:cubicBezTo>
                  <a:cubicBezTo>
                    <a:pt x="311" y="62"/>
                    <a:pt x="307" y="60"/>
                    <a:pt x="307" y="60"/>
                  </a:cubicBezTo>
                  <a:cubicBezTo>
                    <a:pt x="304" y="60"/>
                    <a:pt x="299" y="60"/>
                    <a:pt x="298" y="60"/>
                  </a:cubicBezTo>
                  <a:cubicBezTo>
                    <a:pt x="297" y="60"/>
                    <a:pt x="298" y="61"/>
                    <a:pt x="297" y="62"/>
                  </a:cubicBezTo>
                  <a:cubicBezTo>
                    <a:pt x="297" y="64"/>
                    <a:pt x="291" y="70"/>
                    <a:pt x="290" y="72"/>
                  </a:cubicBezTo>
                  <a:cubicBezTo>
                    <a:pt x="289" y="73"/>
                    <a:pt x="290" y="74"/>
                    <a:pt x="290" y="75"/>
                  </a:cubicBezTo>
                  <a:cubicBezTo>
                    <a:pt x="290" y="76"/>
                    <a:pt x="289" y="76"/>
                    <a:pt x="289" y="77"/>
                  </a:cubicBezTo>
                  <a:cubicBezTo>
                    <a:pt x="290" y="78"/>
                    <a:pt x="289" y="78"/>
                    <a:pt x="287" y="77"/>
                  </a:cubicBezTo>
                  <a:cubicBezTo>
                    <a:pt x="285" y="76"/>
                    <a:pt x="286" y="73"/>
                    <a:pt x="286" y="71"/>
                  </a:cubicBezTo>
                  <a:cubicBezTo>
                    <a:pt x="286" y="70"/>
                    <a:pt x="287" y="69"/>
                    <a:pt x="289" y="66"/>
                  </a:cubicBezTo>
                  <a:cubicBezTo>
                    <a:pt x="291" y="63"/>
                    <a:pt x="290" y="62"/>
                    <a:pt x="290" y="61"/>
                  </a:cubicBezTo>
                  <a:cubicBezTo>
                    <a:pt x="289" y="60"/>
                    <a:pt x="289" y="59"/>
                    <a:pt x="289" y="58"/>
                  </a:cubicBezTo>
                  <a:cubicBezTo>
                    <a:pt x="289" y="57"/>
                    <a:pt x="288" y="56"/>
                    <a:pt x="288" y="56"/>
                  </a:cubicBezTo>
                  <a:cubicBezTo>
                    <a:pt x="288" y="56"/>
                    <a:pt x="279" y="49"/>
                    <a:pt x="277" y="48"/>
                  </a:cubicBezTo>
                  <a:cubicBezTo>
                    <a:pt x="275" y="47"/>
                    <a:pt x="271" y="48"/>
                    <a:pt x="270" y="48"/>
                  </a:cubicBezTo>
                  <a:cubicBezTo>
                    <a:pt x="269" y="49"/>
                    <a:pt x="265" y="49"/>
                    <a:pt x="262" y="49"/>
                  </a:cubicBezTo>
                  <a:cubicBezTo>
                    <a:pt x="260" y="50"/>
                    <a:pt x="261" y="50"/>
                    <a:pt x="263" y="50"/>
                  </a:cubicBezTo>
                  <a:cubicBezTo>
                    <a:pt x="265" y="50"/>
                    <a:pt x="262" y="51"/>
                    <a:pt x="261" y="51"/>
                  </a:cubicBezTo>
                  <a:cubicBezTo>
                    <a:pt x="260" y="51"/>
                    <a:pt x="254" y="51"/>
                    <a:pt x="253" y="51"/>
                  </a:cubicBezTo>
                  <a:cubicBezTo>
                    <a:pt x="252" y="51"/>
                    <a:pt x="249" y="51"/>
                    <a:pt x="247" y="52"/>
                  </a:cubicBezTo>
                  <a:cubicBezTo>
                    <a:pt x="245" y="52"/>
                    <a:pt x="242" y="52"/>
                    <a:pt x="241" y="53"/>
                  </a:cubicBezTo>
                  <a:cubicBezTo>
                    <a:pt x="239" y="53"/>
                    <a:pt x="235" y="54"/>
                    <a:pt x="230" y="54"/>
                  </a:cubicBezTo>
                  <a:cubicBezTo>
                    <a:pt x="225" y="55"/>
                    <a:pt x="205" y="60"/>
                    <a:pt x="203" y="60"/>
                  </a:cubicBezTo>
                  <a:cubicBezTo>
                    <a:pt x="201" y="60"/>
                    <a:pt x="203" y="61"/>
                    <a:pt x="203" y="61"/>
                  </a:cubicBezTo>
                  <a:cubicBezTo>
                    <a:pt x="239" y="80"/>
                    <a:pt x="239" y="80"/>
                    <a:pt x="239" y="80"/>
                  </a:cubicBezTo>
                  <a:cubicBezTo>
                    <a:pt x="239" y="80"/>
                    <a:pt x="245" y="83"/>
                    <a:pt x="246" y="84"/>
                  </a:cubicBezTo>
                  <a:cubicBezTo>
                    <a:pt x="247" y="85"/>
                    <a:pt x="245" y="83"/>
                    <a:pt x="244" y="83"/>
                  </a:cubicBezTo>
                  <a:cubicBezTo>
                    <a:pt x="243" y="82"/>
                    <a:pt x="242" y="82"/>
                    <a:pt x="241" y="82"/>
                  </a:cubicBezTo>
                  <a:cubicBezTo>
                    <a:pt x="239" y="82"/>
                    <a:pt x="237" y="81"/>
                    <a:pt x="236" y="81"/>
                  </a:cubicBezTo>
                  <a:cubicBezTo>
                    <a:pt x="235" y="81"/>
                    <a:pt x="236" y="80"/>
                    <a:pt x="235" y="79"/>
                  </a:cubicBezTo>
                  <a:cubicBezTo>
                    <a:pt x="233" y="77"/>
                    <a:pt x="232" y="78"/>
                    <a:pt x="231" y="76"/>
                  </a:cubicBezTo>
                  <a:cubicBezTo>
                    <a:pt x="229" y="75"/>
                    <a:pt x="227" y="75"/>
                    <a:pt x="226" y="75"/>
                  </a:cubicBezTo>
                  <a:cubicBezTo>
                    <a:pt x="225" y="75"/>
                    <a:pt x="224" y="75"/>
                    <a:pt x="218" y="73"/>
                  </a:cubicBezTo>
                  <a:cubicBezTo>
                    <a:pt x="213" y="72"/>
                    <a:pt x="212" y="71"/>
                    <a:pt x="213" y="69"/>
                  </a:cubicBezTo>
                  <a:cubicBezTo>
                    <a:pt x="214" y="68"/>
                    <a:pt x="213" y="69"/>
                    <a:pt x="212" y="67"/>
                  </a:cubicBezTo>
                  <a:cubicBezTo>
                    <a:pt x="211" y="65"/>
                    <a:pt x="210" y="65"/>
                    <a:pt x="210" y="65"/>
                  </a:cubicBezTo>
                  <a:cubicBezTo>
                    <a:pt x="207" y="64"/>
                    <a:pt x="199" y="64"/>
                    <a:pt x="198" y="65"/>
                  </a:cubicBezTo>
                  <a:cubicBezTo>
                    <a:pt x="196" y="65"/>
                    <a:pt x="185" y="67"/>
                    <a:pt x="184" y="67"/>
                  </a:cubicBezTo>
                  <a:cubicBezTo>
                    <a:pt x="182" y="67"/>
                    <a:pt x="176" y="68"/>
                    <a:pt x="174" y="69"/>
                  </a:cubicBezTo>
                  <a:cubicBezTo>
                    <a:pt x="171" y="69"/>
                    <a:pt x="175" y="73"/>
                    <a:pt x="177" y="74"/>
                  </a:cubicBezTo>
                  <a:cubicBezTo>
                    <a:pt x="179" y="75"/>
                    <a:pt x="178" y="77"/>
                    <a:pt x="178" y="77"/>
                  </a:cubicBezTo>
                  <a:cubicBezTo>
                    <a:pt x="178" y="78"/>
                    <a:pt x="175" y="82"/>
                    <a:pt x="175" y="82"/>
                  </a:cubicBezTo>
                  <a:cubicBezTo>
                    <a:pt x="174" y="83"/>
                    <a:pt x="174" y="84"/>
                    <a:pt x="175" y="84"/>
                  </a:cubicBezTo>
                  <a:cubicBezTo>
                    <a:pt x="177" y="85"/>
                    <a:pt x="177" y="86"/>
                    <a:pt x="178" y="88"/>
                  </a:cubicBezTo>
                  <a:cubicBezTo>
                    <a:pt x="178" y="90"/>
                    <a:pt x="177" y="91"/>
                    <a:pt x="176" y="91"/>
                  </a:cubicBezTo>
                  <a:cubicBezTo>
                    <a:pt x="175" y="91"/>
                    <a:pt x="173" y="93"/>
                    <a:pt x="171" y="93"/>
                  </a:cubicBezTo>
                  <a:cubicBezTo>
                    <a:pt x="170" y="94"/>
                    <a:pt x="163" y="90"/>
                    <a:pt x="162" y="89"/>
                  </a:cubicBezTo>
                  <a:cubicBezTo>
                    <a:pt x="161" y="89"/>
                    <a:pt x="157" y="89"/>
                    <a:pt x="156" y="88"/>
                  </a:cubicBezTo>
                  <a:cubicBezTo>
                    <a:pt x="156" y="88"/>
                    <a:pt x="147" y="89"/>
                    <a:pt x="145" y="90"/>
                  </a:cubicBezTo>
                  <a:cubicBezTo>
                    <a:pt x="142" y="91"/>
                    <a:pt x="145" y="95"/>
                    <a:pt x="146" y="96"/>
                  </a:cubicBezTo>
                  <a:cubicBezTo>
                    <a:pt x="147" y="98"/>
                    <a:pt x="149" y="99"/>
                    <a:pt x="151" y="102"/>
                  </a:cubicBezTo>
                  <a:cubicBezTo>
                    <a:pt x="153" y="105"/>
                    <a:pt x="152" y="103"/>
                    <a:pt x="151" y="103"/>
                  </a:cubicBezTo>
                  <a:cubicBezTo>
                    <a:pt x="151" y="103"/>
                    <a:pt x="150" y="102"/>
                    <a:pt x="147" y="99"/>
                  </a:cubicBezTo>
                  <a:cubicBezTo>
                    <a:pt x="144" y="97"/>
                    <a:pt x="143" y="94"/>
                    <a:pt x="143" y="93"/>
                  </a:cubicBezTo>
                  <a:cubicBezTo>
                    <a:pt x="143" y="93"/>
                    <a:pt x="142" y="94"/>
                    <a:pt x="142" y="94"/>
                  </a:cubicBezTo>
                  <a:cubicBezTo>
                    <a:pt x="142" y="94"/>
                    <a:pt x="91" y="115"/>
                    <a:pt x="90" y="115"/>
                  </a:cubicBezTo>
                  <a:cubicBezTo>
                    <a:pt x="90" y="115"/>
                    <a:pt x="87" y="117"/>
                    <a:pt x="85" y="117"/>
                  </a:cubicBezTo>
                  <a:cubicBezTo>
                    <a:pt x="84" y="117"/>
                    <a:pt x="83" y="119"/>
                    <a:pt x="83" y="119"/>
                  </a:cubicBezTo>
                  <a:cubicBezTo>
                    <a:pt x="83" y="120"/>
                    <a:pt x="82" y="120"/>
                    <a:pt x="82" y="121"/>
                  </a:cubicBezTo>
                  <a:cubicBezTo>
                    <a:pt x="82" y="122"/>
                    <a:pt x="83" y="122"/>
                    <a:pt x="83" y="123"/>
                  </a:cubicBezTo>
                  <a:cubicBezTo>
                    <a:pt x="82" y="124"/>
                    <a:pt x="87" y="125"/>
                    <a:pt x="88" y="125"/>
                  </a:cubicBezTo>
                  <a:cubicBezTo>
                    <a:pt x="88" y="126"/>
                    <a:pt x="89" y="127"/>
                    <a:pt x="89" y="128"/>
                  </a:cubicBezTo>
                  <a:cubicBezTo>
                    <a:pt x="88" y="128"/>
                    <a:pt x="90" y="128"/>
                    <a:pt x="91" y="128"/>
                  </a:cubicBezTo>
                  <a:cubicBezTo>
                    <a:pt x="92" y="128"/>
                    <a:pt x="95" y="128"/>
                    <a:pt x="97" y="127"/>
                  </a:cubicBezTo>
                  <a:cubicBezTo>
                    <a:pt x="99" y="126"/>
                    <a:pt x="102" y="127"/>
                    <a:pt x="103" y="129"/>
                  </a:cubicBezTo>
                  <a:cubicBezTo>
                    <a:pt x="104" y="130"/>
                    <a:pt x="110" y="130"/>
                    <a:pt x="113" y="128"/>
                  </a:cubicBezTo>
                  <a:cubicBezTo>
                    <a:pt x="116" y="126"/>
                    <a:pt x="116" y="127"/>
                    <a:pt x="120" y="128"/>
                  </a:cubicBezTo>
                  <a:cubicBezTo>
                    <a:pt x="124" y="128"/>
                    <a:pt x="129" y="124"/>
                    <a:pt x="130" y="122"/>
                  </a:cubicBezTo>
                  <a:cubicBezTo>
                    <a:pt x="132" y="121"/>
                    <a:pt x="132" y="122"/>
                    <a:pt x="132" y="123"/>
                  </a:cubicBezTo>
                  <a:cubicBezTo>
                    <a:pt x="131" y="125"/>
                    <a:pt x="132" y="125"/>
                    <a:pt x="134" y="125"/>
                  </a:cubicBezTo>
                  <a:cubicBezTo>
                    <a:pt x="136" y="125"/>
                    <a:pt x="137" y="125"/>
                    <a:pt x="136" y="125"/>
                  </a:cubicBezTo>
                  <a:cubicBezTo>
                    <a:pt x="134" y="126"/>
                    <a:pt x="133" y="126"/>
                    <a:pt x="132" y="125"/>
                  </a:cubicBezTo>
                  <a:cubicBezTo>
                    <a:pt x="131" y="125"/>
                    <a:pt x="129" y="127"/>
                    <a:pt x="129" y="128"/>
                  </a:cubicBezTo>
                  <a:cubicBezTo>
                    <a:pt x="129" y="128"/>
                    <a:pt x="122" y="129"/>
                    <a:pt x="120" y="130"/>
                  </a:cubicBezTo>
                  <a:cubicBezTo>
                    <a:pt x="118" y="130"/>
                    <a:pt x="120" y="130"/>
                    <a:pt x="120" y="131"/>
                  </a:cubicBezTo>
                  <a:cubicBezTo>
                    <a:pt x="120" y="132"/>
                    <a:pt x="120" y="132"/>
                    <a:pt x="119" y="134"/>
                  </a:cubicBezTo>
                  <a:cubicBezTo>
                    <a:pt x="118" y="135"/>
                    <a:pt x="119" y="136"/>
                    <a:pt x="119" y="137"/>
                  </a:cubicBezTo>
                  <a:cubicBezTo>
                    <a:pt x="119" y="138"/>
                    <a:pt x="119" y="138"/>
                    <a:pt x="120" y="139"/>
                  </a:cubicBezTo>
                  <a:cubicBezTo>
                    <a:pt x="121" y="140"/>
                    <a:pt x="120" y="140"/>
                    <a:pt x="120" y="140"/>
                  </a:cubicBezTo>
                  <a:cubicBezTo>
                    <a:pt x="120" y="140"/>
                    <a:pt x="111" y="155"/>
                    <a:pt x="108" y="158"/>
                  </a:cubicBezTo>
                  <a:cubicBezTo>
                    <a:pt x="105" y="161"/>
                    <a:pt x="102" y="160"/>
                    <a:pt x="102" y="160"/>
                  </a:cubicBezTo>
                  <a:cubicBezTo>
                    <a:pt x="102" y="160"/>
                    <a:pt x="101" y="160"/>
                    <a:pt x="100" y="160"/>
                  </a:cubicBezTo>
                  <a:cubicBezTo>
                    <a:pt x="100" y="159"/>
                    <a:pt x="99" y="159"/>
                    <a:pt x="98" y="159"/>
                  </a:cubicBezTo>
                  <a:cubicBezTo>
                    <a:pt x="97" y="159"/>
                    <a:pt x="96" y="158"/>
                    <a:pt x="95" y="159"/>
                  </a:cubicBezTo>
                  <a:cubicBezTo>
                    <a:pt x="94" y="159"/>
                    <a:pt x="93" y="159"/>
                    <a:pt x="93" y="159"/>
                  </a:cubicBezTo>
                  <a:cubicBezTo>
                    <a:pt x="92" y="160"/>
                    <a:pt x="92" y="160"/>
                    <a:pt x="91" y="160"/>
                  </a:cubicBezTo>
                  <a:cubicBezTo>
                    <a:pt x="91" y="159"/>
                    <a:pt x="91" y="159"/>
                    <a:pt x="91" y="159"/>
                  </a:cubicBezTo>
                  <a:cubicBezTo>
                    <a:pt x="91" y="159"/>
                    <a:pt x="90" y="160"/>
                    <a:pt x="89" y="159"/>
                  </a:cubicBezTo>
                  <a:cubicBezTo>
                    <a:pt x="89" y="159"/>
                    <a:pt x="89" y="159"/>
                    <a:pt x="88" y="159"/>
                  </a:cubicBezTo>
                  <a:cubicBezTo>
                    <a:pt x="87" y="160"/>
                    <a:pt x="87" y="160"/>
                    <a:pt x="85" y="159"/>
                  </a:cubicBezTo>
                  <a:cubicBezTo>
                    <a:pt x="84" y="159"/>
                    <a:pt x="81" y="159"/>
                    <a:pt x="81" y="159"/>
                  </a:cubicBezTo>
                  <a:cubicBezTo>
                    <a:pt x="81" y="159"/>
                    <a:pt x="60" y="164"/>
                    <a:pt x="58" y="165"/>
                  </a:cubicBezTo>
                  <a:cubicBezTo>
                    <a:pt x="57" y="165"/>
                    <a:pt x="58" y="166"/>
                    <a:pt x="59" y="166"/>
                  </a:cubicBezTo>
                  <a:cubicBezTo>
                    <a:pt x="60" y="166"/>
                    <a:pt x="60" y="166"/>
                    <a:pt x="62" y="168"/>
                  </a:cubicBezTo>
                  <a:cubicBezTo>
                    <a:pt x="64" y="169"/>
                    <a:pt x="62" y="169"/>
                    <a:pt x="62" y="169"/>
                  </a:cubicBezTo>
                  <a:cubicBezTo>
                    <a:pt x="62" y="169"/>
                    <a:pt x="38" y="176"/>
                    <a:pt x="37" y="176"/>
                  </a:cubicBezTo>
                  <a:cubicBezTo>
                    <a:pt x="36" y="176"/>
                    <a:pt x="34" y="176"/>
                    <a:pt x="33" y="176"/>
                  </a:cubicBezTo>
                  <a:cubicBezTo>
                    <a:pt x="32" y="176"/>
                    <a:pt x="30" y="176"/>
                    <a:pt x="30" y="176"/>
                  </a:cubicBezTo>
                  <a:cubicBezTo>
                    <a:pt x="29" y="176"/>
                    <a:pt x="9" y="179"/>
                    <a:pt x="8" y="179"/>
                  </a:cubicBezTo>
                  <a:cubicBezTo>
                    <a:pt x="7" y="179"/>
                    <a:pt x="7" y="179"/>
                    <a:pt x="7" y="180"/>
                  </a:cubicBezTo>
                  <a:cubicBezTo>
                    <a:pt x="7" y="180"/>
                    <a:pt x="7" y="181"/>
                    <a:pt x="6" y="181"/>
                  </a:cubicBezTo>
                  <a:cubicBezTo>
                    <a:pt x="6" y="182"/>
                    <a:pt x="6" y="182"/>
                    <a:pt x="7" y="182"/>
                  </a:cubicBezTo>
                  <a:cubicBezTo>
                    <a:pt x="7" y="183"/>
                    <a:pt x="7" y="183"/>
                    <a:pt x="6" y="183"/>
                  </a:cubicBezTo>
                  <a:cubicBezTo>
                    <a:pt x="5" y="184"/>
                    <a:pt x="4" y="185"/>
                    <a:pt x="3" y="186"/>
                  </a:cubicBezTo>
                  <a:cubicBezTo>
                    <a:pt x="3" y="188"/>
                    <a:pt x="2" y="188"/>
                    <a:pt x="1" y="190"/>
                  </a:cubicBezTo>
                  <a:cubicBezTo>
                    <a:pt x="0" y="191"/>
                    <a:pt x="1" y="191"/>
                    <a:pt x="1" y="191"/>
                  </a:cubicBezTo>
                  <a:cubicBezTo>
                    <a:pt x="1" y="191"/>
                    <a:pt x="20" y="197"/>
                    <a:pt x="23" y="198"/>
                  </a:cubicBezTo>
                  <a:cubicBezTo>
                    <a:pt x="26" y="199"/>
                    <a:pt x="27" y="201"/>
                    <a:pt x="27" y="203"/>
                  </a:cubicBezTo>
                  <a:cubicBezTo>
                    <a:pt x="26" y="205"/>
                    <a:pt x="35" y="203"/>
                    <a:pt x="39" y="202"/>
                  </a:cubicBezTo>
                  <a:cubicBezTo>
                    <a:pt x="42" y="201"/>
                    <a:pt x="43" y="202"/>
                    <a:pt x="42" y="203"/>
                  </a:cubicBezTo>
                  <a:cubicBezTo>
                    <a:pt x="41" y="203"/>
                    <a:pt x="38" y="204"/>
                    <a:pt x="37" y="205"/>
                  </a:cubicBezTo>
                  <a:cubicBezTo>
                    <a:pt x="35" y="206"/>
                    <a:pt x="37" y="207"/>
                    <a:pt x="40" y="207"/>
                  </a:cubicBezTo>
                  <a:cubicBezTo>
                    <a:pt x="42" y="207"/>
                    <a:pt x="48" y="205"/>
                    <a:pt x="51" y="205"/>
                  </a:cubicBezTo>
                  <a:cubicBezTo>
                    <a:pt x="54" y="204"/>
                    <a:pt x="52" y="206"/>
                    <a:pt x="51" y="207"/>
                  </a:cubicBezTo>
                  <a:cubicBezTo>
                    <a:pt x="50" y="207"/>
                    <a:pt x="53" y="210"/>
                    <a:pt x="55" y="211"/>
                  </a:cubicBezTo>
                  <a:cubicBezTo>
                    <a:pt x="57" y="213"/>
                    <a:pt x="60" y="213"/>
                    <a:pt x="62" y="213"/>
                  </a:cubicBezTo>
                  <a:cubicBezTo>
                    <a:pt x="64" y="212"/>
                    <a:pt x="66" y="213"/>
                    <a:pt x="66" y="209"/>
                  </a:cubicBezTo>
                  <a:cubicBezTo>
                    <a:pt x="66" y="205"/>
                    <a:pt x="69" y="211"/>
                    <a:pt x="71" y="211"/>
                  </a:cubicBezTo>
                  <a:cubicBezTo>
                    <a:pt x="73" y="212"/>
                    <a:pt x="83" y="211"/>
                    <a:pt x="85" y="210"/>
                  </a:cubicBezTo>
                  <a:cubicBezTo>
                    <a:pt x="87" y="209"/>
                    <a:pt x="93" y="209"/>
                    <a:pt x="95" y="209"/>
                  </a:cubicBezTo>
                  <a:cubicBezTo>
                    <a:pt x="97" y="208"/>
                    <a:pt x="102" y="210"/>
                    <a:pt x="104" y="211"/>
                  </a:cubicBezTo>
                  <a:cubicBezTo>
                    <a:pt x="105" y="213"/>
                    <a:pt x="101" y="214"/>
                    <a:pt x="99" y="214"/>
                  </a:cubicBezTo>
                  <a:cubicBezTo>
                    <a:pt x="96" y="214"/>
                    <a:pt x="97" y="215"/>
                    <a:pt x="99" y="217"/>
                  </a:cubicBezTo>
                  <a:cubicBezTo>
                    <a:pt x="102" y="219"/>
                    <a:pt x="101" y="220"/>
                    <a:pt x="100" y="220"/>
                  </a:cubicBezTo>
                  <a:cubicBezTo>
                    <a:pt x="99" y="220"/>
                    <a:pt x="97" y="219"/>
                    <a:pt x="96" y="218"/>
                  </a:cubicBezTo>
                  <a:cubicBezTo>
                    <a:pt x="94" y="217"/>
                    <a:pt x="86" y="216"/>
                    <a:pt x="84" y="215"/>
                  </a:cubicBezTo>
                  <a:cubicBezTo>
                    <a:pt x="83" y="215"/>
                    <a:pt x="73" y="216"/>
                    <a:pt x="69" y="216"/>
                  </a:cubicBezTo>
                  <a:cubicBezTo>
                    <a:pt x="66" y="216"/>
                    <a:pt x="64" y="217"/>
                    <a:pt x="62" y="219"/>
                  </a:cubicBezTo>
                  <a:cubicBezTo>
                    <a:pt x="60" y="221"/>
                    <a:pt x="71" y="221"/>
                    <a:pt x="76" y="220"/>
                  </a:cubicBezTo>
                  <a:cubicBezTo>
                    <a:pt x="81" y="220"/>
                    <a:pt x="79" y="222"/>
                    <a:pt x="79" y="222"/>
                  </a:cubicBezTo>
                  <a:cubicBezTo>
                    <a:pt x="79" y="222"/>
                    <a:pt x="74" y="222"/>
                    <a:pt x="73" y="222"/>
                  </a:cubicBezTo>
                  <a:cubicBezTo>
                    <a:pt x="72" y="222"/>
                    <a:pt x="68" y="223"/>
                    <a:pt x="64" y="222"/>
                  </a:cubicBezTo>
                  <a:cubicBezTo>
                    <a:pt x="61" y="221"/>
                    <a:pt x="45" y="220"/>
                    <a:pt x="44" y="220"/>
                  </a:cubicBezTo>
                  <a:cubicBezTo>
                    <a:pt x="43" y="220"/>
                    <a:pt x="35" y="221"/>
                    <a:pt x="35" y="222"/>
                  </a:cubicBezTo>
                  <a:cubicBezTo>
                    <a:pt x="35" y="222"/>
                    <a:pt x="33" y="223"/>
                    <a:pt x="32" y="223"/>
                  </a:cubicBezTo>
                  <a:cubicBezTo>
                    <a:pt x="31" y="223"/>
                    <a:pt x="29" y="223"/>
                    <a:pt x="28" y="224"/>
                  </a:cubicBezTo>
                  <a:cubicBezTo>
                    <a:pt x="27" y="225"/>
                    <a:pt x="26" y="226"/>
                    <a:pt x="26" y="227"/>
                  </a:cubicBezTo>
                  <a:cubicBezTo>
                    <a:pt x="27" y="229"/>
                    <a:pt x="30" y="229"/>
                    <a:pt x="32" y="229"/>
                  </a:cubicBezTo>
                  <a:cubicBezTo>
                    <a:pt x="34" y="229"/>
                    <a:pt x="34" y="231"/>
                    <a:pt x="33" y="232"/>
                  </a:cubicBezTo>
                  <a:cubicBezTo>
                    <a:pt x="32" y="233"/>
                    <a:pt x="35" y="233"/>
                    <a:pt x="38" y="234"/>
                  </a:cubicBezTo>
                  <a:cubicBezTo>
                    <a:pt x="40" y="235"/>
                    <a:pt x="45" y="231"/>
                    <a:pt x="46" y="229"/>
                  </a:cubicBezTo>
                  <a:cubicBezTo>
                    <a:pt x="48" y="228"/>
                    <a:pt x="51" y="228"/>
                    <a:pt x="50" y="228"/>
                  </a:cubicBezTo>
                  <a:cubicBezTo>
                    <a:pt x="48" y="229"/>
                    <a:pt x="48" y="231"/>
                    <a:pt x="46" y="234"/>
                  </a:cubicBezTo>
                  <a:cubicBezTo>
                    <a:pt x="44" y="236"/>
                    <a:pt x="54" y="237"/>
                    <a:pt x="57" y="237"/>
                  </a:cubicBezTo>
                  <a:cubicBezTo>
                    <a:pt x="59" y="237"/>
                    <a:pt x="70" y="238"/>
                    <a:pt x="73" y="238"/>
                  </a:cubicBezTo>
                  <a:cubicBezTo>
                    <a:pt x="75" y="237"/>
                    <a:pt x="75" y="238"/>
                    <a:pt x="75" y="239"/>
                  </a:cubicBezTo>
                  <a:cubicBezTo>
                    <a:pt x="75" y="240"/>
                    <a:pt x="74" y="240"/>
                    <a:pt x="73" y="240"/>
                  </a:cubicBezTo>
                  <a:cubicBezTo>
                    <a:pt x="72" y="240"/>
                    <a:pt x="69" y="241"/>
                    <a:pt x="68" y="241"/>
                  </a:cubicBezTo>
                  <a:cubicBezTo>
                    <a:pt x="67" y="240"/>
                    <a:pt x="64" y="241"/>
                    <a:pt x="63" y="241"/>
                  </a:cubicBezTo>
                  <a:cubicBezTo>
                    <a:pt x="62" y="242"/>
                    <a:pt x="58" y="244"/>
                    <a:pt x="57" y="244"/>
                  </a:cubicBezTo>
                  <a:cubicBezTo>
                    <a:pt x="56" y="245"/>
                    <a:pt x="53" y="245"/>
                    <a:pt x="52" y="246"/>
                  </a:cubicBezTo>
                  <a:cubicBezTo>
                    <a:pt x="51" y="247"/>
                    <a:pt x="54" y="248"/>
                    <a:pt x="55" y="249"/>
                  </a:cubicBezTo>
                  <a:cubicBezTo>
                    <a:pt x="56" y="249"/>
                    <a:pt x="58" y="250"/>
                    <a:pt x="59" y="251"/>
                  </a:cubicBezTo>
                  <a:cubicBezTo>
                    <a:pt x="60" y="252"/>
                    <a:pt x="64" y="254"/>
                    <a:pt x="66" y="254"/>
                  </a:cubicBezTo>
                  <a:cubicBezTo>
                    <a:pt x="68" y="255"/>
                    <a:pt x="71" y="256"/>
                    <a:pt x="71" y="256"/>
                  </a:cubicBezTo>
                  <a:cubicBezTo>
                    <a:pt x="88" y="259"/>
                    <a:pt x="88" y="259"/>
                    <a:pt x="88" y="259"/>
                  </a:cubicBezTo>
                  <a:cubicBezTo>
                    <a:pt x="88" y="259"/>
                    <a:pt x="96" y="261"/>
                    <a:pt x="98" y="261"/>
                  </a:cubicBezTo>
                  <a:cubicBezTo>
                    <a:pt x="99" y="260"/>
                    <a:pt x="97" y="259"/>
                    <a:pt x="95" y="258"/>
                  </a:cubicBezTo>
                  <a:cubicBezTo>
                    <a:pt x="93" y="258"/>
                    <a:pt x="91" y="257"/>
                    <a:pt x="90" y="256"/>
                  </a:cubicBezTo>
                  <a:cubicBezTo>
                    <a:pt x="89" y="255"/>
                    <a:pt x="90" y="255"/>
                    <a:pt x="89" y="252"/>
                  </a:cubicBezTo>
                  <a:cubicBezTo>
                    <a:pt x="88" y="249"/>
                    <a:pt x="92" y="251"/>
                    <a:pt x="93" y="251"/>
                  </a:cubicBezTo>
                  <a:cubicBezTo>
                    <a:pt x="94" y="252"/>
                    <a:pt x="95" y="252"/>
                    <a:pt x="94" y="253"/>
                  </a:cubicBezTo>
                  <a:cubicBezTo>
                    <a:pt x="94" y="253"/>
                    <a:pt x="96" y="255"/>
                    <a:pt x="98" y="255"/>
                  </a:cubicBezTo>
                  <a:cubicBezTo>
                    <a:pt x="99" y="256"/>
                    <a:pt x="99" y="255"/>
                    <a:pt x="101" y="252"/>
                  </a:cubicBezTo>
                  <a:cubicBezTo>
                    <a:pt x="102" y="248"/>
                    <a:pt x="107" y="250"/>
                    <a:pt x="110" y="250"/>
                  </a:cubicBezTo>
                  <a:cubicBezTo>
                    <a:pt x="113" y="251"/>
                    <a:pt x="110" y="252"/>
                    <a:pt x="109" y="253"/>
                  </a:cubicBezTo>
                  <a:cubicBezTo>
                    <a:pt x="108" y="254"/>
                    <a:pt x="111" y="256"/>
                    <a:pt x="112" y="256"/>
                  </a:cubicBezTo>
                  <a:cubicBezTo>
                    <a:pt x="114" y="257"/>
                    <a:pt x="115" y="257"/>
                    <a:pt x="117" y="257"/>
                  </a:cubicBezTo>
                  <a:cubicBezTo>
                    <a:pt x="118" y="257"/>
                    <a:pt x="122" y="255"/>
                    <a:pt x="123" y="255"/>
                  </a:cubicBezTo>
                  <a:cubicBezTo>
                    <a:pt x="125" y="255"/>
                    <a:pt x="125" y="254"/>
                    <a:pt x="125" y="253"/>
                  </a:cubicBezTo>
                  <a:cubicBezTo>
                    <a:pt x="125" y="253"/>
                    <a:pt x="126" y="252"/>
                    <a:pt x="127" y="252"/>
                  </a:cubicBezTo>
                  <a:cubicBezTo>
                    <a:pt x="128" y="251"/>
                    <a:pt x="128" y="251"/>
                    <a:pt x="129" y="249"/>
                  </a:cubicBezTo>
                  <a:cubicBezTo>
                    <a:pt x="130" y="246"/>
                    <a:pt x="133" y="252"/>
                    <a:pt x="134" y="253"/>
                  </a:cubicBezTo>
                  <a:cubicBezTo>
                    <a:pt x="135" y="254"/>
                    <a:pt x="135" y="254"/>
                    <a:pt x="136" y="254"/>
                  </a:cubicBezTo>
                  <a:cubicBezTo>
                    <a:pt x="136" y="254"/>
                    <a:pt x="137" y="254"/>
                    <a:pt x="138" y="253"/>
                  </a:cubicBezTo>
                  <a:cubicBezTo>
                    <a:pt x="139" y="252"/>
                    <a:pt x="141" y="252"/>
                    <a:pt x="141" y="252"/>
                  </a:cubicBezTo>
                  <a:cubicBezTo>
                    <a:pt x="141" y="252"/>
                    <a:pt x="177" y="253"/>
                    <a:pt x="179" y="253"/>
                  </a:cubicBezTo>
                  <a:cubicBezTo>
                    <a:pt x="180" y="253"/>
                    <a:pt x="181" y="254"/>
                    <a:pt x="181" y="255"/>
                  </a:cubicBezTo>
                  <a:cubicBezTo>
                    <a:pt x="182" y="256"/>
                    <a:pt x="186" y="256"/>
                    <a:pt x="186" y="256"/>
                  </a:cubicBezTo>
                  <a:cubicBezTo>
                    <a:pt x="193" y="257"/>
                    <a:pt x="215" y="266"/>
                    <a:pt x="216" y="266"/>
                  </a:cubicBezTo>
                  <a:cubicBezTo>
                    <a:pt x="217" y="266"/>
                    <a:pt x="216" y="268"/>
                    <a:pt x="218" y="268"/>
                  </a:cubicBezTo>
                  <a:cubicBezTo>
                    <a:pt x="219" y="269"/>
                    <a:pt x="219" y="269"/>
                    <a:pt x="218" y="270"/>
                  </a:cubicBezTo>
                  <a:cubicBezTo>
                    <a:pt x="217" y="270"/>
                    <a:pt x="218" y="272"/>
                    <a:pt x="219" y="272"/>
                  </a:cubicBezTo>
                  <a:cubicBezTo>
                    <a:pt x="220" y="272"/>
                    <a:pt x="220" y="273"/>
                    <a:pt x="221" y="273"/>
                  </a:cubicBezTo>
                  <a:cubicBezTo>
                    <a:pt x="222" y="274"/>
                    <a:pt x="221" y="275"/>
                    <a:pt x="220" y="275"/>
                  </a:cubicBezTo>
                  <a:cubicBezTo>
                    <a:pt x="219" y="275"/>
                    <a:pt x="218" y="275"/>
                    <a:pt x="216" y="277"/>
                  </a:cubicBezTo>
                  <a:cubicBezTo>
                    <a:pt x="213" y="278"/>
                    <a:pt x="216" y="278"/>
                    <a:pt x="218" y="277"/>
                  </a:cubicBezTo>
                  <a:cubicBezTo>
                    <a:pt x="219" y="277"/>
                    <a:pt x="219" y="279"/>
                    <a:pt x="218" y="279"/>
                  </a:cubicBezTo>
                  <a:cubicBezTo>
                    <a:pt x="217" y="280"/>
                    <a:pt x="218" y="280"/>
                    <a:pt x="218" y="281"/>
                  </a:cubicBezTo>
                  <a:cubicBezTo>
                    <a:pt x="219" y="281"/>
                    <a:pt x="223" y="282"/>
                    <a:pt x="224" y="283"/>
                  </a:cubicBezTo>
                  <a:cubicBezTo>
                    <a:pt x="226" y="284"/>
                    <a:pt x="231" y="290"/>
                    <a:pt x="232" y="290"/>
                  </a:cubicBezTo>
                  <a:cubicBezTo>
                    <a:pt x="234" y="291"/>
                    <a:pt x="235" y="291"/>
                    <a:pt x="236" y="291"/>
                  </a:cubicBezTo>
                  <a:cubicBezTo>
                    <a:pt x="238" y="291"/>
                    <a:pt x="239" y="292"/>
                    <a:pt x="239" y="293"/>
                  </a:cubicBezTo>
                  <a:cubicBezTo>
                    <a:pt x="240" y="294"/>
                    <a:pt x="241" y="293"/>
                    <a:pt x="240" y="294"/>
                  </a:cubicBezTo>
                  <a:cubicBezTo>
                    <a:pt x="239" y="294"/>
                    <a:pt x="239" y="295"/>
                    <a:pt x="238" y="295"/>
                  </a:cubicBezTo>
                  <a:cubicBezTo>
                    <a:pt x="237" y="295"/>
                    <a:pt x="237" y="295"/>
                    <a:pt x="237" y="296"/>
                  </a:cubicBezTo>
                  <a:cubicBezTo>
                    <a:pt x="238" y="297"/>
                    <a:pt x="240" y="296"/>
                    <a:pt x="241" y="297"/>
                  </a:cubicBezTo>
                  <a:cubicBezTo>
                    <a:pt x="242" y="298"/>
                    <a:pt x="243" y="299"/>
                    <a:pt x="244" y="299"/>
                  </a:cubicBezTo>
                  <a:cubicBezTo>
                    <a:pt x="245" y="299"/>
                    <a:pt x="246" y="299"/>
                    <a:pt x="246" y="300"/>
                  </a:cubicBezTo>
                  <a:cubicBezTo>
                    <a:pt x="245" y="301"/>
                    <a:pt x="247" y="302"/>
                    <a:pt x="249" y="302"/>
                  </a:cubicBezTo>
                  <a:cubicBezTo>
                    <a:pt x="250" y="302"/>
                    <a:pt x="249" y="302"/>
                    <a:pt x="249" y="303"/>
                  </a:cubicBezTo>
                  <a:cubicBezTo>
                    <a:pt x="250" y="304"/>
                    <a:pt x="247" y="304"/>
                    <a:pt x="245" y="304"/>
                  </a:cubicBezTo>
                  <a:cubicBezTo>
                    <a:pt x="242" y="304"/>
                    <a:pt x="242" y="304"/>
                    <a:pt x="243" y="305"/>
                  </a:cubicBezTo>
                  <a:cubicBezTo>
                    <a:pt x="243" y="306"/>
                    <a:pt x="245" y="306"/>
                    <a:pt x="249" y="306"/>
                  </a:cubicBezTo>
                  <a:cubicBezTo>
                    <a:pt x="252" y="306"/>
                    <a:pt x="248" y="308"/>
                    <a:pt x="246" y="308"/>
                  </a:cubicBezTo>
                  <a:cubicBezTo>
                    <a:pt x="243" y="307"/>
                    <a:pt x="244" y="308"/>
                    <a:pt x="246" y="309"/>
                  </a:cubicBezTo>
                  <a:cubicBezTo>
                    <a:pt x="248" y="309"/>
                    <a:pt x="247" y="310"/>
                    <a:pt x="246" y="310"/>
                  </a:cubicBezTo>
                  <a:cubicBezTo>
                    <a:pt x="245" y="311"/>
                    <a:pt x="241" y="312"/>
                    <a:pt x="237" y="313"/>
                  </a:cubicBezTo>
                  <a:cubicBezTo>
                    <a:pt x="234" y="314"/>
                    <a:pt x="233" y="315"/>
                    <a:pt x="236" y="315"/>
                  </a:cubicBezTo>
                  <a:cubicBezTo>
                    <a:pt x="240" y="315"/>
                    <a:pt x="248" y="312"/>
                    <a:pt x="250" y="311"/>
                  </a:cubicBezTo>
                  <a:cubicBezTo>
                    <a:pt x="253" y="309"/>
                    <a:pt x="250" y="312"/>
                    <a:pt x="249" y="314"/>
                  </a:cubicBezTo>
                  <a:cubicBezTo>
                    <a:pt x="247" y="316"/>
                    <a:pt x="249" y="317"/>
                    <a:pt x="250" y="317"/>
                  </a:cubicBezTo>
                  <a:cubicBezTo>
                    <a:pt x="252" y="316"/>
                    <a:pt x="253" y="317"/>
                    <a:pt x="252" y="317"/>
                  </a:cubicBezTo>
                  <a:cubicBezTo>
                    <a:pt x="251" y="318"/>
                    <a:pt x="255" y="320"/>
                    <a:pt x="257" y="321"/>
                  </a:cubicBezTo>
                  <a:cubicBezTo>
                    <a:pt x="259" y="322"/>
                    <a:pt x="257" y="322"/>
                    <a:pt x="255" y="322"/>
                  </a:cubicBezTo>
                  <a:cubicBezTo>
                    <a:pt x="253" y="322"/>
                    <a:pt x="255" y="324"/>
                    <a:pt x="256" y="324"/>
                  </a:cubicBezTo>
                  <a:cubicBezTo>
                    <a:pt x="257" y="325"/>
                    <a:pt x="259" y="325"/>
                    <a:pt x="258" y="326"/>
                  </a:cubicBezTo>
                  <a:cubicBezTo>
                    <a:pt x="256" y="326"/>
                    <a:pt x="257" y="325"/>
                    <a:pt x="255" y="326"/>
                  </a:cubicBezTo>
                  <a:cubicBezTo>
                    <a:pt x="253" y="326"/>
                    <a:pt x="255" y="327"/>
                    <a:pt x="254" y="327"/>
                  </a:cubicBezTo>
                  <a:cubicBezTo>
                    <a:pt x="253" y="328"/>
                    <a:pt x="252" y="328"/>
                    <a:pt x="255" y="329"/>
                  </a:cubicBezTo>
                  <a:cubicBezTo>
                    <a:pt x="257" y="329"/>
                    <a:pt x="259" y="330"/>
                    <a:pt x="260" y="332"/>
                  </a:cubicBezTo>
                  <a:cubicBezTo>
                    <a:pt x="261" y="333"/>
                    <a:pt x="263" y="334"/>
                    <a:pt x="264" y="334"/>
                  </a:cubicBezTo>
                  <a:cubicBezTo>
                    <a:pt x="266" y="334"/>
                    <a:pt x="266" y="335"/>
                    <a:pt x="265" y="335"/>
                  </a:cubicBezTo>
                  <a:cubicBezTo>
                    <a:pt x="264" y="336"/>
                    <a:pt x="264" y="336"/>
                    <a:pt x="263" y="337"/>
                  </a:cubicBezTo>
                  <a:cubicBezTo>
                    <a:pt x="262" y="338"/>
                    <a:pt x="262" y="338"/>
                    <a:pt x="264" y="339"/>
                  </a:cubicBezTo>
                  <a:cubicBezTo>
                    <a:pt x="266" y="341"/>
                    <a:pt x="264" y="341"/>
                    <a:pt x="263" y="341"/>
                  </a:cubicBezTo>
                  <a:cubicBezTo>
                    <a:pt x="262" y="341"/>
                    <a:pt x="262" y="341"/>
                    <a:pt x="262" y="342"/>
                  </a:cubicBezTo>
                  <a:cubicBezTo>
                    <a:pt x="262" y="342"/>
                    <a:pt x="262" y="343"/>
                    <a:pt x="261" y="343"/>
                  </a:cubicBezTo>
                  <a:cubicBezTo>
                    <a:pt x="260" y="343"/>
                    <a:pt x="259" y="343"/>
                    <a:pt x="258" y="344"/>
                  </a:cubicBezTo>
                  <a:cubicBezTo>
                    <a:pt x="257" y="345"/>
                    <a:pt x="259" y="345"/>
                    <a:pt x="260" y="345"/>
                  </a:cubicBezTo>
                  <a:cubicBezTo>
                    <a:pt x="261" y="344"/>
                    <a:pt x="262" y="344"/>
                    <a:pt x="263" y="345"/>
                  </a:cubicBezTo>
                  <a:cubicBezTo>
                    <a:pt x="264" y="345"/>
                    <a:pt x="266" y="346"/>
                    <a:pt x="267" y="345"/>
                  </a:cubicBezTo>
                  <a:cubicBezTo>
                    <a:pt x="267" y="345"/>
                    <a:pt x="268" y="345"/>
                    <a:pt x="269" y="346"/>
                  </a:cubicBezTo>
                  <a:cubicBezTo>
                    <a:pt x="270" y="347"/>
                    <a:pt x="271" y="346"/>
                    <a:pt x="271" y="348"/>
                  </a:cubicBezTo>
                  <a:cubicBezTo>
                    <a:pt x="272" y="349"/>
                    <a:pt x="272" y="351"/>
                    <a:pt x="271" y="352"/>
                  </a:cubicBezTo>
                  <a:cubicBezTo>
                    <a:pt x="270" y="352"/>
                    <a:pt x="271" y="353"/>
                    <a:pt x="272" y="353"/>
                  </a:cubicBezTo>
                  <a:cubicBezTo>
                    <a:pt x="272" y="353"/>
                    <a:pt x="273" y="354"/>
                    <a:pt x="272" y="355"/>
                  </a:cubicBezTo>
                  <a:cubicBezTo>
                    <a:pt x="271" y="356"/>
                    <a:pt x="269" y="356"/>
                    <a:pt x="271" y="357"/>
                  </a:cubicBezTo>
                  <a:cubicBezTo>
                    <a:pt x="273" y="357"/>
                    <a:pt x="270" y="358"/>
                    <a:pt x="269" y="358"/>
                  </a:cubicBezTo>
                  <a:cubicBezTo>
                    <a:pt x="268" y="359"/>
                    <a:pt x="268" y="360"/>
                    <a:pt x="269" y="360"/>
                  </a:cubicBezTo>
                  <a:cubicBezTo>
                    <a:pt x="271" y="359"/>
                    <a:pt x="270" y="360"/>
                    <a:pt x="272" y="360"/>
                  </a:cubicBezTo>
                  <a:cubicBezTo>
                    <a:pt x="274" y="361"/>
                    <a:pt x="272" y="361"/>
                    <a:pt x="271" y="362"/>
                  </a:cubicBezTo>
                  <a:cubicBezTo>
                    <a:pt x="270" y="362"/>
                    <a:pt x="268" y="361"/>
                    <a:pt x="266" y="361"/>
                  </a:cubicBezTo>
                  <a:cubicBezTo>
                    <a:pt x="263" y="360"/>
                    <a:pt x="261" y="360"/>
                    <a:pt x="259" y="362"/>
                  </a:cubicBezTo>
                  <a:cubicBezTo>
                    <a:pt x="258" y="363"/>
                    <a:pt x="261" y="363"/>
                    <a:pt x="262" y="363"/>
                  </a:cubicBezTo>
                  <a:cubicBezTo>
                    <a:pt x="264" y="363"/>
                    <a:pt x="264" y="362"/>
                    <a:pt x="265" y="363"/>
                  </a:cubicBezTo>
                  <a:cubicBezTo>
                    <a:pt x="267" y="365"/>
                    <a:pt x="268" y="363"/>
                    <a:pt x="270" y="363"/>
                  </a:cubicBezTo>
                  <a:cubicBezTo>
                    <a:pt x="272" y="364"/>
                    <a:pt x="271" y="364"/>
                    <a:pt x="270" y="365"/>
                  </a:cubicBezTo>
                  <a:cubicBezTo>
                    <a:pt x="269" y="365"/>
                    <a:pt x="270" y="366"/>
                    <a:pt x="269" y="367"/>
                  </a:cubicBezTo>
                  <a:cubicBezTo>
                    <a:pt x="268" y="369"/>
                    <a:pt x="263" y="371"/>
                    <a:pt x="261" y="373"/>
                  </a:cubicBezTo>
                  <a:cubicBezTo>
                    <a:pt x="258" y="375"/>
                    <a:pt x="261" y="375"/>
                    <a:pt x="261" y="375"/>
                  </a:cubicBezTo>
                  <a:cubicBezTo>
                    <a:pt x="265" y="377"/>
                    <a:pt x="269" y="376"/>
                    <a:pt x="272" y="375"/>
                  </a:cubicBezTo>
                  <a:cubicBezTo>
                    <a:pt x="274" y="374"/>
                    <a:pt x="274" y="374"/>
                    <a:pt x="273" y="375"/>
                  </a:cubicBezTo>
                  <a:cubicBezTo>
                    <a:pt x="272" y="376"/>
                    <a:pt x="269" y="378"/>
                    <a:pt x="268" y="377"/>
                  </a:cubicBezTo>
                  <a:cubicBezTo>
                    <a:pt x="266" y="377"/>
                    <a:pt x="263" y="378"/>
                    <a:pt x="264" y="379"/>
                  </a:cubicBezTo>
                  <a:cubicBezTo>
                    <a:pt x="264" y="381"/>
                    <a:pt x="261" y="380"/>
                    <a:pt x="260" y="381"/>
                  </a:cubicBezTo>
                  <a:cubicBezTo>
                    <a:pt x="260" y="382"/>
                    <a:pt x="258" y="382"/>
                    <a:pt x="257" y="382"/>
                  </a:cubicBezTo>
                  <a:cubicBezTo>
                    <a:pt x="255" y="382"/>
                    <a:pt x="255" y="384"/>
                    <a:pt x="257" y="385"/>
                  </a:cubicBezTo>
                  <a:cubicBezTo>
                    <a:pt x="259" y="386"/>
                    <a:pt x="270" y="391"/>
                    <a:pt x="270" y="391"/>
                  </a:cubicBezTo>
                  <a:cubicBezTo>
                    <a:pt x="273" y="392"/>
                    <a:pt x="276" y="392"/>
                    <a:pt x="278" y="392"/>
                  </a:cubicBezTo>
                  <a:cubicBezTo>
                    <a:pt x="280" y="391"/>
                    <a:pt x="281" y="391"/>
                    <a:pt x="283" y="390"/>
                  </a:cubicBezTo>
                  <a:cubicBezTo>
                    <a:pt x="284" y="390"/>
                    <a:pt x="285" y="389"/>
                    <a:pt x="285" y="388"/>
                  </a:cubicBezTo>
                  <a:cubicBezTo>
                    <a:pt x="286" y="387"/>
                    <a:pt x="284" y="386"/>
                    <a:pt x="283" y="384"/>
                  </a:cubicBezTo>
                  <a:cubicBezTo>
                    <a:pt x="281" y="382"/>
                    <a:pt x="282" y="383"/>
                    <a:pt x="283" y="383"/>
                  </a:cubicBezTo>
                  <a:cubicBezTo>
                    <a:pt x="285" y="384"/>
                    <a:pt x="286" y="384"/>
                    <a:pt x="287" y="384"/>
                  </a:cubicBezTo>
                  <a:cubicBezTo>
                    <a:pt x="287" y="384"/>
                    <a:pt x="287" y="383"/>
                    <a:pt x="286" y="382"/>
                  </a:cubicBezTo>
                  <a:cubicBezTo>
                    <a:pt x="286" y="382"/>
                    <a:pt x="287" y="381"/>
                    <a:pt x="288" y="381"/>
                  </a:cubicBezTo>
                  <a:cubicBezTo>
                    <a:pt x="289" y="381"/>
                    <a:pt x="291" y="381"/>
                    <a:pt x="292" y="380"/>
                  </a:cubicBezTo>
                  <a:cubicBezTo>
                    <a:pt x="292" y="378"/>
                    <a:pt x="291" y="376"/>
                    <a:pt x="289" y="374"/>
                  </a:cubicBezTo>
                  <a:cubicBezTo>
                    <a:pt x="288" y="372"/>
                    <a:pt x="287" y="371"/>
                    <a:pt x="285" y="370"/>
                  </a:cubicBezTo>
                  <a:cubicBezTo>
                    <a:pt x="284" y="368"/>
                    <a:pt x="286" y="367"/>
                    <a:pt x="286" y="369"/>
                  </a:cubicBezTo>
                  <a:cubicBezTo>
                    <a:pt x="287" y="370"/>
                    <a:pt x="288" y="371"/>
                    <a:pt x="289" y="372"/>
                  </a:cubicBezTo>
                  <a:cubicBezTo>
                    <a:pt x="290" y="372"/>
                    <a:pt x="291" y="373"/>
                    <a:pt x="292" y="374"/>
                  </a:cubicBezTo>
                  <a:cubicBezTo>
                    <a:pt x="293" y="375"/>
                    <a:pt x="293" y="379"/>
                    <a:pt x="293" y="380"/>
                  </a:cubicBezTo>
                  <a:cubicBezTo>
                    <a:pt x="292" y="380"/>
                    <a:pt x="293" y="380"/>
                    <a:pt x="294" y="380"/>
                  </a:cubicBezTo>
                  <a:cubicBezTo>
                    <a:pt x="294" y="380"/>
                    <a:pt x="295" y="379"/>
                    <a:pt x="297" y="379"/>
                  </a:cubicBezTo>
                  <a:cubicBezTo>
                    <a:pt x="298" y="379"/>
                    <a:pt x="298" y="378"/>
                    <a:pt x="297" y="377"/>
                  </a:cubicBezTo>
                  <a:cubicBezTo>
                    <a:pt x="297" y="376"/>
                    <a:pt x="298" y="376"/>
                    <a:pt x="300" y="375"/>
                  </a:cubicBezTo>
                  <a:cubicBezTo>
                    <a:pt x="302" y="373"/>
                    <a:pt x="302" y="375"/>
                    <a:pt x="302" y="375"/>
                  </a:cubicBezTo>
                  <a:cubicBezTo>
                    <a:pt x="301" y="376"/>
                    <a:pt x="300" y="377"/>
                    <a:pt x="300" y="377"/>
                  </a:cubicBezTo>
                  <a:cubicBezTo>
                    <a:pt x="299" y="377"/>
                    <a:pt x="299" y="377"/>
                    <a:pt x="299" y="378"/>
                  </a:cubicBezTo>
                  <a:cubicBezTo>
                    <a:pt x="300" y="379"/>
                    <a:pt x="300" y="379"/>
                    <a:pt x="296" y="381"/>
                  </a:cubicBezTo>
                  <a:cubicBezTo>
                    <a:pt x="292" y="383"/>
                    <a:pt x="299" y="383"/>
                    <a:pt x="301" y="383"/>
                  </a:cubicBezTo>
                  <a:cubicBezTo>
                    <a:pt x="303" y="383"/>
                    <a:pt x="306" y="384"/>
                    <a:pt x="307" y="385"/>
                  </a:cubicBezTo>
                  <a:cubicBezTo>
                    <a:pt x="309" y="386"/>
                    <a:pt x="314" y="385"/>
                    <a:pt x="316" y="383"/>
                  </a:cubicBezTo>
                  <a:cubicBezTo>
                    <a:pt x="318" y="380"/>
                    <a:pt x="318" y="383"/>
                    <a:pt x="317" y="384"/>
                  </a:cubicBezTo>
                  <a:cubicBezTo>
                    <a:pt x="316" y="386"/>
                    <a:pt x="314" y="386"/>
                    <a:pt x="312" y="386"/>
                  </a:cubicBezTo>
                  <a:cubicBezTo>
                    <a:pt x="310" y="386"/>
                    <a:pt x="304" y="387"/>
                    <a:pt x="301" y="388"/>
                  </a:cubicBezTo>
                  <a:cubicBezTo>
                    <a:pt x="297" y="390"/>
                    <a:pt x="300" y="391"/>
                    <a:pt x="300" y="391"/>
                  </a:cubicBezTo>
                  <a:cubicBezTo>
                    <a:pt x="303" y="392"/>
                    <a:pt x="309" y="390"/>
                    <a:pt x="311" y="389"/>
                  </a:cubicBezTo>
                  <a:cubicBezTo>
                    <a:pt x="314" y="389"/>
                    <a:pt x="316" y="388"/>
                    <a:pt x="320" y="388"/>
                  </a:cubicBezTo>
                  <a:cubicBezTo>
                    <a:pt x="323" y="388"/>
                    <a:pt x="321" y="390"/>
                    <a:pt x="319" y="390"/>
                  </a:cubicBezTo>
                  <a:cubicBezTo>
                    <a:pt x="316" y="390"/>
                    <a:pt x="312" y="391"/>
                    <a:pt x="311" y="391"/>
                  </a:cubicBezTo>
                  <a:cubicBezTo>
                    <a:pt x="309" y="391"/>
                    <a:pt x="308" y="393"/>
                    <a:pt x="308" y="394"/>
                  </a:cubicBezTo>
                  <a:cubicBezTo>
                    <a:pt x="308" y="395"/>
                    <a:pt x="308" y="395"/>
                    <a:pt x="307" y="395"/>
                  </a:cubicBezTo>
                  <a:cubicBezTo>
                    <a:pt x="307" y="395"/>
                    <a:pt x="306" y="395"/>
                    <a:pt x="305" y="396"/>
                  </a:cubicBezTo>
                  <a:cubicBezTo>
                    <a:pt x="304" y="397"/>
                    <a:pt x="307" y="397"/>
                    <a:pt x="307" y="397"/>
                  </a:cubicBezTo>
                  <a:cubicBezTo>
                    <a:pt x="308" y="397"/>
                    <a:pt x="314" y="394"/>
                    <a:pt x="315" y="393"/>
                  </a:cubicBezTo>
                  <a:cubicBezTo>
                    <a:pt x="317" y="392"/>
                    <a:pt x="318" y="392"/>
                    <a:pt x="319" y="393"/>
                  </a:cubicBezTo>
                  <a:cubicBezTo>
                    <a:pt x="319" y="394"/>
                    <a:pt x="318" y="395"/>
                    <a:pt x="317" y="395"/>
                  </a:cubicBezTo>
                  <a:cubicBezTo>
                    <a:pt x="315" y="395"/>
                    <a:pt x="312" y="396"/>
                    <a:pt x="311" y="397"/>
                  </a:cubicBezTo>
                  <a:cubicBezTo>
                    <a:pt x="310" y="398"/>
                    <a:pt x="310" y="398"/>
                    <a:pt x="310" y="398"/>
                  </a:cubicBezTo>
                  <a:cubicBezTo>
                    <a:pt x="310" y="399"/>
                    <a:pt x="312" y="399"/>
                    <a:pt x="313" y="399"/>
                  </a:cubicBezTo>
                  <a:cubicBezTo>
                    <a:pt x="313" y="399"/>
                    <a:pt x="314" y="398"/>
                    <a:pt x="316" y="398"/>
                  </a:cubicBezTo>
                  <a:cubicBezTo>
                    <a:pt x="317" y="399"/>
                    <a:pt x="317" y="399"/>
                    <a:pt x="320" y="399"/>
                  </a:cubicBezTo>
                  <a:cubicBezTo>
                    <a:pt x="323" y="398"/>
                    <a:pt x="323" y="399"/>
                    <a:pt x="321" y="399"/>
                  </a:cubicBezTo>
                  <a:cubicBezTo>
                    <a:pt x="320" y="400"/>
                    <a:pt x="324" y="402"/>
                    <a:pt x="326" y="401"/>
                  </a:cubicBezTo>
                  <a:cubicBezTo>
                    <a:pt x="329" y="401"/>
                    <a:pt x="328" y="402"/>
                    <a:pt x="327" y="403"/>
                  </a:cubicBezTo>
                  <a:cubicBezTo>
                    <a:pt x="326" y="403"/>
                    <a:pt x="323" y="403"/>
                    <a:pt x="322" y="402"/>
                  </a:cubicBezTo>
                  <a:cubicBezTo>
                    <a:pt x="321" y="401"/>
                    <a:pt x="316" y="400"/>
                    <a:pt x="314" y="401"/>
                  </a:cubicBezTo>
                  <a:cubicBezTo>
                    <a:pt x="313" y="401"/>
                    <a:pt x="316" y="402"/>
                    <a:pt x="317" y="403"/>
                  </a:cubicBezTo>
                  <a:cubicBezTo>
                    <a:pt x="318" y="403"/>
                    <a:pt x="324" y="405"/>
                    <a:pt x="325" y="405"/>
                  </a:cubicBezTo>
                  <a:cubicBezTo>
                    <a:pt x="326" y="406"/>
                    <a:pt x="326" y="406"/>
                    <a:pt x="328" y="406"/>
                  </a:cubicBezTo>
                  <a:cubicBezTo>
                    <a:pt x="330" y="405"/>
                    <a:pt x="330" y="406"/>
                    <a:pt x="331" y="407"/>
                  </a:cubicBezTo>
                  <a:cubicBezTo>
                    <a:pt x="332" y="408"/>
                    <a:pt x="332" y="409"/>
                    <a:pt x="331" y="409"/>
                  </a:cubicBezTo>
                  <a:cubicBezTo>
                    <a:pt x="331" y="410"/>
                    <a:pt x="329" y="409"/>
                    <a:pt x="329" y="409"/>
                  </a:cubicBezTo>
                  <a:cubicBezTo>
                    <a:pt x="328" y="408"/>
                    <a:pt x="327" y="408"/>
                    <a:pt x="325" y="407"/>
                  </a:cubicBezTo>
                  <a:cubicBezTo>
                    <a:pt x="323" y="407"/>
                    <a:pt x="323" y="408"/>
                    <a:pt x="323" y="408"/>
                  </a:cubicBezTo>
                  <a:cubicBezTo>
                    <a:pt x="322" y="409"/>
                    <a:pt x="323" y="410"/>
                    <a:pt x="323" y="410"/>
                  </a:cubicBezTo>
                  <a:cubicBezTo>
                    <a:pt x="324" y="410"/>
                    <a:pt x="325" y="411"/>
                    <a:pt x="325" y="410"/>
                  </a:cubicBezTo>
                  <a:cubicBezTo>
                    <a:pt x="326" y="409"/>
                    <a:pt x="327" y="409"/>
                    <a:pt x="327" y="410"/>
                  </a:cubicBezTo>
                  <a:cubicBezTo>
                    <a:pt x="328" y="411"/>
                    <a:pt x="328" y="411"/>
                    <a:pt x="329" y="411"/>
                  </a:cubicBezTo>
                  <a:cubicBezTo>
                    <a:pt x="331" y="411"/>
                    <a:pt x="330" y="411"/>
                    <a:pt x="329" y="411"/>
                  </a:cubicBezTo>
                  <a:cubicBezTo>
                    <a:pt x="328" y="411"/>
                    <a:pt x="328" y="412"/>
                    <a:pt x="330" y="413"/>
                  </a:cubicBezTo>
                  <a:cubicBezTo>
                    <a:pt x="331" y="413"/>
                    <a:pt x="330" y="414"/>
                    <a:pt x="330" y="413"/>
                  </a:cubicBezTo>
                  <a:cubicBezTo>
                    <a:pt x="329" y="413"/>
                    <a:pt x="329" y="413"/>
                    <a:pt x="328" y="414"/>
                  </a:cubicBezTo>
                  <a:cubicBezTo>
                    <a:pt x="328" y="414"/>
                    <a:pt x="326" y="413"/>
                    <a:pt x="325" y="413"/>
                  </a:cubicBezTo>
                  <a:cubicBezTo>
                    <a:pt x="325" y="412"/>
                    <a:pt x="324" y="412"/>
                    <a:pt x="323" y="413"/>
                  </a:cubicBezTo>
                  <a:cubicBezTo>
                    <a:pt x="322" y="414"/>
                    <a:pt x="326" y="415"/>
                    <a:pt x="327" y="416"/>
                  </a:cubicBezTo>
                  <a:cubicBezTo>
                    <a:pt x="328" y="416"/>
                    <a:pt x="328" y="417"/>
                    <a:pt x="327" y="417"/>
                  </a:cubicBezTo>
                  <a:cubicBezTo>
                    <a:pt x="326" y="417"/>
                    <a:pt x="329" y="418"/>
                    <a:pt x="331" y="417"/>
                  </a:cubicBezTo>
                  <a:cubicBezTo>
                    <a:pt x="333" y="417"/>
                    <a:pt x="333" y="416"/>
                    <a:pt x="334" y="415"/>
                  </a:cubicBezTo>
                  <a:cubicBezTo>
                    <a:pt x="336" y="414"/>
                    <a:pt x="334" y="416"/>
                    <a:pt x="333" y="417"/>
                  </a:cubicBezTo>
                  <a:cubicBezTo>
                    <a:pt x="333" y="417"/>
                    <a:pt x="333" y="418"/>
                    <a:pt x="333" y="418"/>
                  </a:cubicBezTo>
                  <a:cubicBezTo>
                    <a:pt x="334" y="418"/>
                    <a:pt x="334" y="419"/>
                    <a:pt x="334" y="419"/>
                  </a:cubicBezTo>
                  <a:cubicBezTo>
                    <a:pt x="334" y="420"/>
                    <a:pt x="333" y="420"/>
                    <a:pt x="332" y="420"/>
                  </a:cubicBezTo>
                  <a:cubicBezTo>
                    <a:pt x="330" y="420"/>
                    <a:pt x="326" y="419"/>
                    <a:pt x="323" y="418"/>
                  </a:cubicBezTo>
                  <a:cubicBezTo>
                    <a:pt x="319" y="417"/>
                    <a:pt x="313" y="414"/>
                    <a:pt x="313" y="414"/>
                  </a:cubicBezTo>
                  <a:cubicBezTo>
                    <a:pt x="304" y="409"/>
                    <a:pt x="299" y="408"/>
                    <a:pt x="295" y="408"/>
                  </a:cubicBezTo>
                  <a:cubicBezTo>
                    <a:pt x="290" y="409"/>
                    <a:pt x="288" y="407"/>
                    <a:pt x="284" y="407"/>
                  </a:cubicBezTo>
                  <a:cubicBezTo>
                    <a:pt x="279" y="406"/>
                    <a:pt x="276" y="409"/>
                    <a:pt x="275" y="410"/>
                  </a:cubicBezTo>
                  <a:cubicBezTo>
                    <a:pt x="273" y="411"/>
                    <a:pt x="275" y="412"/>
                    <a:pt x="275" y="412"/>
                  </a:cubicBezTo>
                  <a:cubicBezTo>
                    <a:pt x="275" y="412"/>
                    <a:pt x="315" y="428"/>
                    <a:pt x="317" y="428"/>
                  </a:cubicBezTo>
                  <a:cubicBezTo>
                    <a:pt x="318" y="429"/>
                    <a:pt x="319" y="428"/>
                    <a:pt x="321" y="428"/>
                  </a:cubicBezTo>
                  <a:cubicBezTo>
                    <a:pt x="323" y="429"/>
                    <a:pt x="324" y="428"/>
                    <a:pt x="325" y="427"/>
                  </a:cubicBezTo>
                  <a:cubicBezTo>
                    <a:pt x="326" y="426"/>
                    <a:pt x="326" y="427"/>
                    <a:pt x="328" y="427"/>
                  </a:cubicBezTo>
                  <a:cubicBezTo>
                    <a:pt x="329" y="428"/>
                    <a:pt x="328" y="428"/>
                    <a:pt x="327" y="428"/>
                  </a:cubicBezTo>
                  <a:cubicBezTo>
                    <a:pt x="326" y="428"/>
                    <a:pt x="326" y="428"/>
                    <a:pt x="325" y="429"/>
                  </a:cubicBezTo>
                  <a:cubicBezTo>
                    <a:pt x="324" y="429"/>
                    <a:pt x="324" y="430"/>
                    <a:pt x="325" y="430"/>
                  </a:cubicBezTo>
                  <a:cubicBezTo>
                    <a:pt x="326" y="430"/>
                    <a:pt x="331" y="429"/>
                    <a:pt x="332" y="429"/>
                  </a:cubicBezTo>
                  <a:cubicBezTo>
                    <a:pt x="333" y="428"/>
                    <a:pt x="332" y="428"/>
                    <a:pt x="335" y="428"/>
                  </a:cubicBezTo>
                  <a:cubicBezTo>
                    <a:pt x="338" y="427"/>
                    <a:pt x="337" y="428"/>
                    <a:pt x="336" y="428"/>
                  </a:cubicBezTo>
                  <a:cubicBezTo>
                    <a:pt x="335" y="429"/>
                    <a:pt x="335" y="429"/>
                    <a:pt x="334" y="430"/>
                  </a:cubicBezTo>
                  <a:cubicBezTo>
                    <a:pt x="334" y="430"/>
                    <a:pt x="334" y="431"/>
                    <a:pt x="336" y="431"/>
                  </a:cubicBezTo>
                  <a:cubicBezTo>
                    <a:pt x="337" y="431"/>
                    <a:pt x="337" y="432"/>
                    <a:pt x="338" y="434"/>
                  </a:cubicBezTo>
                  <a:cubicBezTo>
                    <a:pt x="339" y="435"/>
                    <a:pt x="337" y="436"/>
                    <a:pt x="334" y="437"/>
                  </a:cubicBezTo>
                  <a:cubicBezTo>
                    <a:pt x="331" y="437"/>
                    <a:pt x="330" y="438"/>
                    <a:pt x="331" y="438"/>
                  </a:cubicBezTo>
                  <a:cubicBezTo>
                    <a:pt x="332" y="438"/>
                    <a:pt x="333" y="437"/>
                    <a:pt x="336" y="438"/>
                  </a:cubicBezTo>
                  <a:cubicBezTo>
                    <a:pt x="338" y="440"/>
                    <a:pt x="334" y="439"/>
                    <a:pt x="331" y="438"/>
                  </a:cubicBezTo>
                  <a:cubicBezTo>
                    <a:pt x="329" y="438"/>
                    <a:pt x="330" y="441"/>
                    <a:pt x="330" y="442"/>
                  </a:cubicBezTo>
                  <a:cubicBezTo>
                    <a:pt x="330" y="443"/>
                    <a:pt x="330" y="441"/>
                    <a:pt x="332" y="442"/>
                  </a:cubicBezTo>
                  <a:cubicBezTo>
                    <a:pt x="334" y="442"/>
                    <a:pt x="335" y="441"/>
                    <a:pt x="336" y="441"/>
                  </a:cubicBezTo>
                  <a:cubicBezTo>
                    <a:pt x="338" y="441"/>
                    <a:pt x="338" y="442"/>
                    <a:pt x="338" y="442"/>
                  </a:cubicBezTo>
                  <a:cubicBezTo>
                    <a:pt x="337" y="442"/>
                    <a:pt x="335" y="442"/>
                    <a:pt x="335" y="442"/>
                  </a:cubicBezTo>
                  <a:cubicBezTo>
                    <a:pt x="334" y="443"/>
                    <a:pt x="333" y="443"/>
                    <a:pt x="331" y="443"/>
                  </a:cubicBezTo>
                  <a:cubicBezTo>
                    <a:pt x="330" y="443"/>
                    <a:pt x="330" y="444"/>
                    <a:pt x="330" y="445"/>
                  </a:cubicBezTo>
                  <a:cubicBezTo>
                    <a:pt x="330" y="447"/>
                    <a:pt x="329" y="448"/>
                    <a:pt x="328" y="450"/>
                  </a:cubicBezTo>
                  <a:cubicBezTo>
                    <a:pt x="327" y="451"/>
                    <a:pt x="330" y="450"/>
                    <a:pt x="332" y="449"/>
                  </a:cubicBezTo>
                  <a:cubicBezTo>
                    <a:pt x="333" y="449"/>
                    <a:pt x="333" y="450"/>
                    <a:pt x="334" y="449"/>
                  </a:cubicBezTo>
                  <a:cubicBezTo>
                    <a:pt x="335" y="448"/>
                    <a:pt x="337" y="445"/>
                    <a:pt x="336" y="448"/>
                  </a:cubicBezTo>
                  <a:cubicBezTo>
                    <a:pt x="335" y="450"/>
                    <a:pt x="337" y="450"/>
                    <a:pt x="339" y="450"/>
                  </a:cubicBezTo>
                  <a:cubicBezTo>
                    <a:pt x="341" y="449"/>
                    <a:pt x="340" y="450"/>
                    <a:pt x="340" y="451"/>
                  </a:cubicBezTo>
                  <a:cubicBezTo>
                    <a:pt x="339" y="451"/>
                    <a:pt x="337" y="451"/>
                    <a:pt x="335" y="452"/>
                  </a:cubicBezTo>
                  <a:cubicBezTo>
                    <a:pt x="333" y="452"/>
                    <a:pt x="333" y="451"/>
                    <a:pt x="333" y="452"/>
                  </a:cubicBezTo>
                  <a:cubicBezTo>
                    <a:pt x="333" y="452"/>
                    <a:pt x="335" y="453"/>
                    <a:pt x="337" y="453"/>
                  </a:cubicBezTo>
                  <a:cubicBezTo>
                    <a:pt x="339" y="453"/>
                    <a:pt x="338" y="454"/>
                    <a:pt x="336" y="455"/>
                  </a:cubicBezTo>
                  <a:cubicBezTo>
                    <a:pt x="335" y="455"/>
                    <a:pt x="336" y="455"/>
                    <a:pt x="337" y="456"/>
                  </a:cubicBezTo>
                  <a:cubicBezTo>
                    <a:pt x="337" y="458"/>
                    <a:pt x="335" y="456"/>
                    <a:pt x="334" y="454"/>
                  </a:cubicBezTo>
                  <a:cubicBezTo>
                    <a:pt x="333" y="453"/>
                    <a:pt x="332" y="454"/>
                    <a:pt x="330" y="454"/>
                  </a:cubicBezTo>
                  <a:cubicBezTo>
                    <a:pt x="328" y="454"/>
                    <a:pt x="329" y="453"/>
                    <a:pt x="330" y="452"/>
                  </a:cubicBezTo>
                  <a:cubicBezTo>
                    <a:pt x="331" y="452"/>
                    <a:pt x="329" y="452"/>
                    <a:pt x="328" y="451"/>
                  </a:cubicBezTo>
                  <a:cubicBezTo>
                    <a:pt x="326" y="451"/>
                    <a:pt x="326" y="455"/>
                    <a:pt x="326" y="456"/>
                  </a:cubicBezTo>
                  <a:cubicBezTo>
                    <a:pt x="325" y="458"/>
                    <a:pt x="325" y="458"/>
                    <a:pt x="326" y="457"/>
                  </a:cubicBezTo>
                  <a:cubicBezTo>
                    <a:pt x="328" y="457"/>
                    <a:pt x="326" y="459"/>
                    <a:pt x="324" y="461"/>
                  </a:cubicBezTo>
                  <a:cubicBezTo>
                    <a:pt x="323" y="463"/>
                    <a:pt x="329" y="460"/>
                    <a:pt x="331" y="460"/>
                  </a:cubicBezTo>
                  <a:cubicBezTo>
                    <a:pt x="333" y="459"/>
                    <a:pt x="333" y="460"/>
                    <a:pt x="332" y="460"/>
                  </a:cubicBezTo>
                  <a:cubicBezTo>
                    <a:pt x="332" y="461"/>
                    <a:pt x="331" y="461"/>
                    <a:pt x="330" y="463"/>
                  </a:cubicBezTo>
                  <a:cubicBezTo>
                    <a:pt x="330" y="465"/>
                    <a:pt x="329" y="465"/>
                    <a:pt x="328" y="464"/>
                  </a:cubicBezTo>
                  <a:cubicBezTo>
                    <a:pt x="327" y="463"/>
                    <a:pt x="327" y="463"/>
                    <a:pt x="327" y="465"/>
                  </a:cubicBezTo>
                  <a:cubicBezTo>
                    <a:pt x="327" y="467"/>
                    <a:pt x="325" y="466"/>
                    <a:pt x="323" y="466"/>
                  </a:cubicBezTo>
                  <a:cubicBezTo>
                    <a:pt x="321" y="466"/>
                    <a:pt x="320" y="467"/>
                    <a:pt x="319" y="467"/>
                  </a:cubicBezTo>
                  <a:cubicBezTo>
                    <a:pt x="317" y="468"/>
                    <a:pt x="315" y="467"/>
                    <a:pt x="315" y="467"/>
                  </a:cubicBezTo>
                  <a:cubicBezTo>
                    <a:pt x="314" y="467"/>
                    <a:pt x="314" y="468"/>
                    <a:pt x="313" y="467"/>
                  </a:cubicBezTo>
                  <a:cubicBezTo>
                    <a:pt x="313" y="466"/>
                    <a:pt x="314" y="466"/>
                    <a:pt x="314" y="466"/>
                  </a:cubicBezTo>
                  <a:cubicBezTo>
                    <a:pt x="313" y="465"/>
                    <a:pt x="311" y="467"/>
                    <a:pt x="310" y="466"/>
                  </a:cubicBezTo>
                  <a:cubicBezTo>
                    <a:pt x="309" y="466"/>
                    <a:pt x="308" y="466"/>
                    <a:pt x="305" y="467"/>
                  </a:cubicBezTo>
                  <a:cubicBezTo>
                    <a:pt x="303" y="467"/>
                    <a:pt x="304" y="467"/>
                    <a:pt x="306" y="468"/>
                  </a:cubicBezTo>
                  <a:cubicBezTo>
                    <a:pt x="308" y="468"/>
                    <a:pt x="305" y="469"/>
                    <a:pt x="304" y="469"/>
                  </a:cubicBezTo>
                  <a:cubicBezTo>
                    <a:pt x="303" y="469"/>
                    <a:pt x="299" y="471"/>
                    <a:pt x="299" y="472"/>
                  </a:cubicBezTo>
                  <a:cubicBezTo>
                    <a:pt x="298" y="472"/>
                    <a:pt x="295" y="472"/>
                    <a:pt x="294" y="472"/>
                  </a:cubicBezTo>
                  <a:cubicBezTo>
                    <a:pt x="293" y="472"/>
                    <a:pt x="293" y="473"/>
                    <a:pt x="293" y="473"/>
                  </a:cubicBezTo>
                  <a:cubicBezTo>
                    <a:pt x="294" y="473"/>
                    <a:pt x="294" y="474"/>
                    <a:pt x="294" y="473"/>
                  </a:cubicBezTo>
                  <a:cubicBezTo>
                    <a:pt x="295" y="473"/>
                    <a:pt x="295" y="473"/>
                    <a:pt x="296" y="473"/>
                  </a:cubicBezTo>
                  <a:cubicBezTo>
                    <a:pt x="297" y="474"/>
                    <a:pt x="298" y="473"/>
                    <a:pt x="301" y="472"/>
                  </a:cubicBezTo>
                  <a:cubicBezTo>
                    <a:pt x="303" y="472"/>
                    <a:pt x="302" y="473"/>
                    <a:pt x="300" y="473"/>
                  </a:cubicBezTo>
                  <a:cubicBezTo>
                    <a:pt x="299" y="474"/>
                    <a:pt x="301" y="475"/>
                    <a:pt x="302" y="475"/>
                  </a:cubicBezTo>
                  <a:cubicBezTo>
                    <a:pt x="303" y="475"/>
                    <a:pt x="303" y="475"/>
                    <a:pt x="302" y="474"/>
                  </a:cubicBezTo>
                  <a:cubicBezTo>
                    <a:pt x="301" y="474"/>
                    <a:pt x="302" y="474"/>
                    <a:pt x="303" y="473"/>
                  </a:cubicBezTo>
                  <a:cubicBezTo>
                    <a:pt x="305" y="473"/>
                    <a:pt x="305" y="473"/>
                    <a:pt x="306" y="475"/>
                  </a:cubicBezTo>
                  <a:cubicBezTo>
                    <a:pt x="306" y="477"/>
                    <a:pt x="310" y="475"/>
                    <a:pt x="311" y="475"/>
                  </a:cubicBezTo>
                  <a:cubicBezTo>
                    <a:pt x="312" y="474"/>
                    <a:pt x="321" y="474"/>
                    <a:pt x="323" y="473"/>
                  </a:cubicBezTo>
                  <a:cubicBezTo>
                    <a:pt x="325" y="473"/>
                    <a:pt x="324" y="472"/>
                    <a:pt x="323" y="472"/>
                  </a:cubicBezTo>
                  <a:cubicBezTo>
                    <a:pt x="322" y="472"/>
                    <a:pt x="321" y="472"/>
                    <a:pt x="320" y="471"/>
                  </a:cubicBezTo>
                  <a:cubicBezTo>
                    <a:pt x="318" y="470"/>
                    <a:pt x="321" y="470"/>
                    <a:pt x="322" y="470"/>
                  </a:cubicBezTo>
                  <a:cubicBezTo>
                    <a:pt x="324" y="470"/>
                    <a:pt x="327" y="469"/>
                    <a:pt x="330" y="468"/>
                  </a:cubicBezTo>
                  <a:cubicBezTo>
                    <a:pt x="332" y="467"/>
                    <a:pt x="328" y="471"/>
                    <a:pt x="327" y="473"/>
                  </a:cubicBezTo>
                  <a:cubicBezTo>
                    <a:pt x="326" y="474"/>
                    <a:pt x="324" y="474"/>
                    <a:pt x="326" y="475"/>
                  </a:cubicBezTo>
                  <a:cubicBezTo>
                    <a:pt x="329" y="476"/>
                    <a:pt x="325" y="475"/>
                    <a:pt x="322" y="475"/>
                  </a:cubicBezTo>
                  <a:cubicBezTo>
                    <a:pt x="320" y="475"/>
                    <a:pt x="326" y="478"/>
                    <a:pt x="327" y="478"/>
                  </a:cubicBezTo>
                  <a:cubicBezTo>
                    <a:pt x="328" y="478"/>
                    <a:pt x="328" y="477"/>
                    <a:pt x="328" y="478"/>
                  </a:cubicBezTo>
                  <a:cubicBezTo>
                    <a:pt x="328" y="480"/>
                    <a:pt x="330" y="480"/>
                    <a:pt x="331" y="480"/>
                  </a:cubicBezTo>
                  <a:cubicBezTo>
                    <a:pt x="331" y="480"/>
                    <a:pt x="331" y="480"/>
                    <a:pt x="332" y="480"/>
                  </a:cubicBezTo>
                  <a:cubicBezTo>
                    <a:pt x="332" y="481"/>
                    <a:pt x="333" y="481"/>
                    <a:pt x="334" y="481"/>
                  </a:cubicBezTo>
                  <a:cubicBezTo>
                    <a:pt x="335" y="480"/>
                    <a:pt x="335" y="482"/>
                    <a:pt x="335" y="482"/>
                  </a:cubicBezTo>
                  <a:cubicBezTo>
                    <a:pt x="337" y="482"/>
                    <a:pt x="335" y="482"/>
                    <a:pt x="335" y="482"/>
                  </a:cubicBezTo>
                  <a:cubicBezTo>
                    <a:pt x="330" y="482"/>
                    <a:pt x="327" y="480"/>
                    <a:pt x="326" y="479"/>
                  </a:cubicBezTo>
                  <a:cubicBezTo>
                    <a:pt x="325" y="479"/>
                    <a:pt x="323" y="479"/>
                    <a:pt x="322" y="479"/>
                  </a:cubicBezTo>
                  <a:cubicBezTo>
                    <a:pt x="320" y="480"/>
                    <a:pt x="314" y="479"/>
                    <a:pt x="312" y="479"/>
                  </a:cubicBezTo>
                  <a:cubicBezTo>
                    <a:pt x="310" y="478"/>
                    <a:pt x="305" y="476"/>
                    <a:pt x="304" y="476"/>
                  </a:cubicBezTo>
                  <a:cubicBezTo>
                    <a:pt x="303" y="475"/>
                    <a:pt x="302" y="476"/>
                    <a:pt x="303" y="477"/>
                  </a:cubicBezTo>
                  <a:cubicBezTo>
                    <a:pt x="305" y="478"/>
                    <a:pt x="304" y="478"/>
                    <a:pt x="304" y="478"/>
                  </a:cubicBezTo>
                  <a:cubicBezTo>
                    <a:pt x="304" y="478"/>
                    <a:pt x="299" y="476"/>
                    <a:pt x="298" y="476"/>
                  </a:cubicBezTo>
                  <a:cubicBezTo>
                    <a:pt x="296" y="476"/>
                    <a:pt x="296" y="476"/>
                    <a:pt x="294" y="476"/>
                  </a:cubicBezTo>
                  <a:cubicBezTo>
                    <a:pt x="293" y="477"/>
                    <a:pt x="295" y="477"/>
                    <a:pt x="296" y="477"/>
                  </a:cubicBezTo>
                  <a:cubicBezTo>
                    <a:pt x="297" y="476"/>
                    <a:pt x="297" y="478"/>
                    <a:pt x="297" y="478"/>
                  </a:cubicBezTo>
                  <a:cubicBezTo>
                    <a:pt x="297" y="479"/>
                    <a:pt x="299" y="480"/>
                    <a:pt x="300" y="480"/>
                  </a:cubicBezTo>
                  <a:cubicBezTo>
                    <a:pt x="302" y="481"/>
                    <a:pt x="302" y="482"/>
                    <a:pt x="301" y="482"/>
                  </a:cubicBezTo>
                  <a:cubicBezTo>
                    <a:pt x="301" y="481"/>
                    <a:pt x="300" y="481"/>
                    <a:pt x="299" y="480"/>
                  </a:cubicBezTo>
                  <a:cubicBezTo>
                    <a:pt x="298" y="480"/>
                    <a:pt x="297" y="479"/>
                    <a:pt x="296" y="480"/>
                  </a:cubicBezTo>
                  <a:cubicBezTo>
                    <a:pt x="295" y="480"/>
                    <a:pt x="296" y="481"/>
                    <a:pt x="298" y="481"/>
                  </a:cubicBezTo>
                  <a:cubicBezTo>
                    <a:pt x="299" y="481"/>
                    <a:pt x="297" y="482"/>
                    <a:pt x="296" y="482"/>
                  </a:cubicBezTo>
                  <a:cubicBezTo>
                    <a:pt x="294" y="482"/>
                    <a:pt x="295" y="482"/>
                    <a:pt x="296" y="483"/>
                  </a:cubicBezTo>
                  <a:cubicBezTo>
                    <a:pt x="297" y="484"/>
                    <a:pt x="294" y="485"/>
                    <a:pt x="293" y="484"/>
                  </a:cubicBezTo>
                  <a:cubicBezTo>
                    <a:pt x="293" y="484"/>
                    <a:pt x="292" y="483"/>
                    <a:pt x="292" y="483"/>
                  </a:cubicBezTo>
                  <a:cubicBezTo>
                    <a:pt x="291" y="483"/>
                    <a:pt x="292" y="484"/>
                    <a:pt x="292" y="485"/>
                  </a:cubicBezTo>
                  <a:cubicBezTo>
                    <a:pt x="293" y="485"/>
                    <a:pt x="294" y="486"/>
                    <a:pt x="293" y="486"/>
                  </a:cubicBezTo>
                  <a:cubicBezTo>
                    <a:pt x="292" y="486"/>
                    <a:pt x="291" y="486"/>
                    <a:pt x="291" y="485"/>
                  </a:cubicBezTo>
                  <a:cubicBezTo>
                    <a:pt x="290" y="485"/>
                    <a:pt x="290" y="485"/>
                    <a:pt x="289" y="485"/>
                  </a:cubicBezTo>
                  <a:cubicBezTo>
                    <a:pt x="288" y="486"/>
                    <a:pt x="288" y="486"/>
                    <a:pt x="289" y="487"/>
                  </a:cubicBezTo>
                  <a:cubicBezTo>
                    <a:pt x="290" y="488"/>
                    <a:pt x="290" y="491"/>
                    <a:pt x="289" y="492"/>
                  </a:cubicBezTo>
                  <a:cubicBezTo>
                    <a:pt x="289" y="494"/>
                    <a:pt x="295" y="490"/>
                    <a:pt x="295" y="489"/>
                  </a:cubicBezTo>
                  <a:cubicBezTo>
                    <a:pt x="296" y="488"/>
                    <a:pt x="299" y="487"/>
                    <a:pt x="301" y="486"/>
                  </a:cubicBezTo>
                  <a:cubicBezTo>
                    <a:pt x="302" y="486"/>
                    <a:pt x="306" y="485"/>
                    <a:pt x="307" y="485"/>
                  </a:cubicBezTo>
                  <a:cubicBezTo>
                    <a:pt x="308" y="484"/>
                    <a:pt x="310" y="483"/>
                    <a:pt x="311" y="483"/>
                  </a:cubicBezTo>
                  <a:cubicBezTo>
                    <a:pt x="312" y="483"/>
                    <a:pt x="315" y="483"/>
                    <a:pt x="317" y="482"/>
                  </a:cubicBezTo>
                  <a:cubicBezTo>
                    <a:pt x="320" y="481"/>
                    <a:pt x="316" y="485"/>
                    <a:pt x="314" y="486"/>
                  </a:cubicBezTo>
                  <a:cubicBezTo>
                    <a:pt x="313" y="487"/>
                    <a:pt x="316" y="487"/>
                    <a:pt x="317" y="486"/>
                  </a:cubicBezTo>
                  <a:cubicBezTo>
                    <a:pt x="318" y="486"/>
                    <a:pt x="318" y="486"/>
                    <a:pt x="318" y="487"/>
                  </a:cubicBezTo>
                  <a:cubicBezTo>
                    <a:pt x="318" y="488"/>
                    <a:pt x="318" y="487"/>
                    <a:pt x="319" y="487"/>
                  </a:cubicBezTo>
                  <a:cubicBezTo>
                    <a:pt x="320" y="487"/>
                    <a:pt x="321" y="487"/>
                    <a:pt x="322" y="487"/>
                  </a:cubicBezTo>
                  <a:cubicBezTo>
                    <a:pt x="323" y="486"/>
                    <a:pt x="322" y="485"/>
                    <a:pt x="320" y="483"/>
                  </a:cubicBezTo>
                  <a:cubicBezTo>
                    <a:pt x="318" y="482"/>
                    <a:pt x="325" y="481"/>
                    <a:pt x="326" y="481"/>
                  </a:cubicBezTo>
                  <a:cubicBezTo>
                    <a:pt x="326" y="481"/>
                    <a:pt x="327" y="482"/>
                    <a:pt x="327" y="483"/>
                  </a:cubicBezTo>
                  <a:cubicBezTo>
                    <a:pt x="328" y="483"/>
                    <a:pt x="328" y="485"/>
                    <a:pt x="327" y="486"/>
                  </a:cubicBezTo>
                  <a:cubicBezTo>
                    <a:pt x="327" y="487"/>
                    <a:pt x="328" y="486"/>
                    <a:pt x="329" y="486"/>
                  </a:cubicBezTo>
                  <a:cubicBezTo>
                    <a:pt x="329" y="486"/>
                    <a:pt x="330" y="486"/>
                    <a:pt x="331" y="486"/>
                  </a:cubicBezTo>
                  <a:cubicBezTo>
                    <a:pt x="332" y="485"/>
                    <a:pt x="334" y="484"/>
                    <a:pt x="335" y="484"/>
                  </a:cubicBezTo>
                  <a:cubicBezTo>
                    <a:pt x="336" y="483"/>
                    <a:pt x="336" y="485"/>
                    <a:pt x="337" y="485"/>
                  </a:cubicBezTo>
                  <a:cubicBezTo>
                    <a:pt x="338" y="485"/>
                    <a:pt x="337" y="486"/>
                    <a:pt x="337" y="486"/>
                  </a:cubicBezTo>
                  <a:cubicBezTo>
                    <a:pt x="336" y="487"/>
                    <a:pt x="332" y="489"/>
                    <a:pt x="330" y="489"/>
                  </a:cubicBezTo>
                  <a:cubicBezTo>
                    <a:pt x="329" y="490"/>
                    <a:pt x="329" y="490"/>
                    <a:pt x="329" y="490"/>
                  </a:cubicBezTo>
                  <a:cubicBezTo>
                    <a:pt x="330" y="490"/>
                    <a:pt x="332" y="490"/>
                    <a:pt x="334" y="489"/>
                  </a:cubicBezTo>
                  <a:cubicBezTo>
                    <a:pt x="337" y="488"/>
                    <a:pt x="340" y="487"/>
                    <a:pt x="342" y="488"/>
                  </a:cubicBezTo>
                  <a:cubicBezTo>
                    <a:pt x="344" y="488"/>
                    <a:pt x="342" y="489"/>
                    <a:pt x="341" y="490"/>
                  </a:cubicBezTo>
                  <a:cubicBezTo>
                    <a:pt x="340" y="490"/>
                    <a:pt x="334" y="492"/>
                    <a:pt x="333" y="492"/>
                  </a:cubicBezTo>
                  <a:cubicBezTo>
                    <a:pt x="332" y="492"/>
                    <a:pt x="326" y="491"/>
                    <a:pt x="324" y="490"/>
                  </a:cubicBezTo>
                  <a:cubicBezTo>
                    <a:pt x="322" y="489"/>
                    <a:pt x="321" y="489"/>
                    <a:pt x="321" y="489"/>
                  </a:cubicBezTo>
                  <a:cubicBezTo>
                    <a:pt x="312" y="489"/>
                    <a:pt x="308" y="487"/>
                    <a:pt x="307" y="487"/>
                  </a:cubicBezTo>
                  <a:cubicBezTo>
                    <a:pt x="306" y="486"/>
                    <a:pt x="303" y="488"/>
                    <a:pt x="303" y="488"/>
                  </a:cubicBezTo>
                  <a:cubicBezTo>
                    <a:pt x="303" y="488"/>
                    <a:pt x="291" y="494"/>
                    <a:pt x="289" y="495"/>
                  </a:cubicBezTo>
                  <a:cubicBezTo>
                    <a:pt x="287" y="495"/>
                    <a:pt x="286" y="497"/>
                    <a:pt x="285" y="498"/>
                  </a:cubicBezTo>
                  <a:cubicBezTo>
                    <a:pt x="285" y="499"/>
                    <a:pt x="285" y="500"/>
                    <a:pt x="286" y="500"/>
                  </a:cubicBezTo>
                  <a:cubicBezTo>
                    <a:pt x="287" y="501"/>
                    <a:pt x="289" y="500"/>
                    <a:pt x="289" y="500"/>
                  </a:cubicBezTo>
                  <a:cubicBezTo>
                    <a:pt x="290" y="500"/>
                    <a:pt x="291" y="499"/>
                    <a:pt x="291" y="499"/>
                  </a:cubicBezTo>
                  <a:cubicBezTo>
                    <a:pt x="292" y="499"/>
                    <a:pt x="293" y="499"/>
                    <a:pt x="294" y="498"/>
                  </a:cubicBezTo>
                  <a:cubicBezTo>
                    <a:pt x="295" y="497"/>
                    <a:pt x="295" y="498"/>
                    <a:pt x="296" y="498"/>
                  </a:cubicBezTo>
                  <a:cubicBezTo>
                    <a:pt x="296" y="499"/>
                    <a:pt x="298" y="499"/>
                    <a:pt x="298" y="498"/>
                  </a:cubicBezTo>
                  <a:cubicBezTo>
                    <a:pt x="299" y="498"/>
                    <a:pt x="302" y="498"/>
                    <a:pt x="305" y="497"/>
                  </a:cubicBezTo>
                  <a:cubicBezTo>
                    <a:pt x="308" y="496"/>
                    <a:pt x="312" y="496"/>
                    <a:pt x="313" y="496"/>
                  </a:cubicBezTo>
                  <a:cubicBezTo>
                    <a:pt x="314" y="497"/>
                    <a:pt x="318" y="497"/>
                    <a:pt x="321" y="496"/>
                  </a:cubicBezTo>
                  <a:cubicBezTo>
                    <a:pt x="323" y="496"/>
                    <a:pt x="324" y="496"/>
                    <a:pt x="322" y="497"/>
                  </a:cubicBezTo>
                  <a:cubicBezTo>
                    <a:pt x="320" y="498"/>
                    <a:pt x="321" y="496"/>
                    <a:pt x="322" y="499"/>
                  </a:cubicBezTo>
                  <a:cubicBezTo>
                    <a:pt x="324" y="502"/>
                    <a:pt x="322" y="501"/>
                    <a:pt x="321" y="499"/>
                  </a:cubicBezTo>
                  <a:cubicBezTo>
                    <a:pt x="320" y="498"/>
                    <a:pt x="317" y="498"/>
                    <a:pt x="317" y="498"/>
                  </a:cubicBezTo>
                  <a:cubicBezTo>
                    <a:pt x="316" y="498"/>
                    <a:pt x="315" y="498"/>
                    <a:pt x="312" y="498"/>
                  </a:cubicBezTo>
                  <a:cubicBezTo>
                    <a:pt x="309" y="497"/>
                    <a:pt x="307" y="497"/>
                    <a:pt x="306" y="498"/>
                  </a:cubicBezTo>
                  <a:cubicBezTo>
                    <a:pt x="306" y="498"/>
                    <a:pt x="304" y="499"/>
                    <a:pt x="303" y="498"/>
                  </a:cubicBezTo>
                  <a:cubicBezTo>
                    <a:pt x="302" y="498"/>
                    <a:pt x="299" y="499"/>
                    <a:pt x="298" y="499"/>
                  </a:cubicBezTo>
                  <a:cubicBezTo>
                    <a:pt x="298" y="499"/>
                    <a:pt x="294" y="500"/>
                    <a:pt x="292" y="500"/>
                  </a:cubicBezTo>
                  <a:cubicBezTo>
                    <a:pt x="290" y="501"/>
                    <a:pt x="291" y="501"/>
                    <a:pt x="291" y="501"/>
                  </a:cubicBezTo>
                  <a:cubicBezTo>
                    <a:pt x="292" y="501"/>
                    <a:pt x="289" y="501"/>
                    <a:pt x="288" y="501"/>
                  </a:cubicBezTo>
                  <a:cubicBezTo>
                    <a:pt x="286" y="501"/>
                    <a:pt x="285" y="502"/>
                    <a:pt x="284" y="503"/>
                  </a:cubicBezTo>
                  <a:cubicBezTo>
                    <a:pt x="284" y="503"/>
                    <a:pt x="285" y="504"/>
                    <a:pt x="286" y="504"/>
                  </a:cubicBezTo>
                  <a:cubicBezTo>
                    <a:pt x="288" y="504"/>
                    <a:pt x="289" y="504"/>
                    <a:pt x="287" y="504"/>
                  </a:cubicBezTo>
                  <a:cubicBezTo>
                    <a:pt x="285" y="504"/>
                    <a:pt x="287" y="505"/>
                    <a:pt x="288" y="506"/>
                  </a:cubicBezTo>
                  <a:cubicBezTo>
                    <a:pt x="290" y="506"/>
                    <a:pt x="290" y="507"/>
                    <a:pt x="288" y="506"/>
                  </a:cubicBezTo>
                  <a:cubicBezTo>
                    <a:pt x="286" y="506"/>
                    <a:pt x="286" y="507"/>
                    <a:pt x="287" y="507"/>
                  </a:cubicBezTo>
                  <a:cubicBezTo>
                    <a:pt x="287" y="507"/>
                    <a:pt x="290" y="508"/>
                    <a:pt x="292" y="508"/>
                  </a:cubicBezTo>
                  <a:cubicBezTo>
                    <a:pt x="293" y="508"/>
                    <a:pt x="298" y="508"/>
                    <a:pt x="300" y="509"/>
                  </a:cubicBezTo>
                  <a:cubicBezTo>
                    <a:pt x="302" y="509"/>
                    <a:pt x="304" y="508"/>
                    <a:pt x="305" y="507"/>
                  </a:cubicBezTo>
                  <a:cubicBezTo>
                    <a:pt x="306" y="506"/>
                    <a:pt x="306" y="507"/>
                    <a:pt x="307" y="508"/>
                  </a:cubicBezTo>
                  <a:cubicBezTo>
                    <a:pt x="307" y="508"/>
                    <a:pt x="308" y="508"/>
                    <a:pt x="307" y="509"/>
                  </a:cubicBezTo>
                  <a:cubicBezTo>
                    <a:pt x="306" y="509"/>
                    <a:pt x="306" y="509"/>
                    <a:pt x="307" y="510"/>
                  </a:cubicBezTo>
                  <a:cubicBezTo>
                    <a:pt x="308" y="511"/>
                    <a:pt x="306" y="510"/>
                    <a:pt x="305" y="510"/>
                  </a:cubicBezTo>
                  <a:cubicBezTo>
                    <a:pt x="303" y="510"/>
                    <a:pt x="302" y="510"/>
                    <a:pt x="301" y="510"/>
                  </a:cubicBezTo>
                  <a:cubicBezTo>
                    <a:pt x="299" y="510"/>
                    <a:pt x="299" y="510"/>
                    <a:pt x="298" y="510"/>
                  </a:cubicBezTo>
                  <a:cubicBezTo>
                    <a:pt x="297" y="511"/>
                    <a:pt x="297" y="511"/>
                    <a:pt x="300" y="511"/>
                  </a:cubicBezTo>
                  <a:cubicBezTo>
                    <a:pt x="302" y="511"/>
                    <a:pt x="300" y="512"/>
                    <a:pt x="298" y="512"/>
                  </a:cubicBezTo>
                  <a:cubicBezTo>
                    <a:pt x="297" y="513"/>
                    <a:pt x="296" y="512"/>
                    <a:pt x="296" y="513"/>
                  </a:cubicBezTo>
                  <a:cubicBezTo>
                    <a:pt x="296" y="513"/>
                    <a:pt x="298" y="513"/>
                    <a:pt x="300" y="513"/>
                  </a:cubicBezTo>
                  <a:cubicBezTo>
                    <a:pt x="303" y="513"/>
                    <a:pt x="302" y="514"/>
                    <a:pt x="302" y="514"/>
                  </a:cubicBezTo>
                  <a:cubicBezTo>
                    <a:pt x="301" y="514"/>
                    <a:pt x="299" y="514"/>
                    <a:pt x="298" y="514"/>
                  </a:cubicBezTo>
                  <a:cubicBezTo>
                    <a:pt x="296" y="514"/>
                    <a:pt x="294" y="514"/>
                    <a:pt x="293" y="514"/>
                  </a:cubicBezTo>
                  <a:cubicBezTo>
                    <a:pt x="291" y="515"/>
                    <a:pt x="292" y="516"/>
                    <a:pt x="293" y="517"/>
                  </a:cubicBezTo>
                  <a:cubicBezTo>
                    <a:pt x="293" y="517"/>
                    <a:pt x="296" y="517"/>
                    <a:pt x="297" y="517"/>
                  </a:cubicBezTo>
                  <a:cubicBezTo>
                    <a:pt x="298" y="516"/>
                    <a:pt x="300" y="516"/>
                    <a:pt x="302" y="517"/>
                  </a:cubicBezTo>
                  <a:cubicBezTo>
                    <a:pt x="305" y="517"/>
                    <a:pt x="303" y="518"/>
                    <a:pt x="302" y="518"/>
                  </a:cubicBezTo>
                  <a:cubicBezTo>
                    <a:pt x="300" y="518"/>
                    <a:pt x="298" y="517"/>
                    <a:pt x="297" y="518"/>
                  </a:cubicBezTo>
                  <a:cubicBezTo>
                    <a:pt x="295" y="519"/>
                    <a:pt x="294" y="518"/>
                    <a:pt x="293" y="518"/>
                  </a:cubicBezTo>
                  <a:cubicBezTo>
                    <a:pt x="292" y="518"/>
                    <a:pt x="291" y="518"/>
                    <a:pt x="290" y="518"/>
                  </a:cubicBezTo>
                  <a:cubicBezTo>
                    <a:pt x="288" y="518"/>
                    <a:pt x="288" y="520"/>
                    <a:pt x="289" y="519"/>
                  </a:cubicBezTo>
                  <a:cubicBezTo>
                    <a:pt x="290" y="519"/>
                    <a:pt x="290" y="520"/>
                    <a:pt x="288" y="521"/>
                  </a:cubicBezTo>
                  <a:cubicBezTo>
                    <a:pt x="287" y="523"/>
                    <a:pt x="290" y="524"/>
                    <a:pt x="291" y="524"/>
                  </a:cubicBezTo>
                  <a:cubicBezTo>
                    <a:pt x="293" y="524"/>
                    <a:pt x="293" y="524"/>
                    <a:pt x="293" y="525"/>
                  </a:cubicBezTo>
                  <a:cubicBezTo>
                    <a:pt x="292" y="525"/>
                    <a:pt x="291" y="525"/>
                    <a:pt x="289" y="526"/>
                  </a:cubicBezTo>
                  <a:cubicBezTo>
                    <a:pt x="287" y="528"/>
                    <a:pt x="291" y="528"/>
                    <a:pt x="291" y="528"/>
                  </a:cubicBezTo>
                  <a:cubicBezTo>
                    <a:pt x="297" y="528"/>
                    <a:pt x="301" y="522"/>
                    <a:pt x="302" y="522"/>
                  </a:cubicBezTo>
                  <a:cubicBezTo>
                    <a:pt x="303" y="521"/>
                    <a:pt x="307" y="519"/>
                    <a:pt x="309" y="519"/>
                  </a:cubicBezTo>
                  <a:cubicBezTo>
                    <a:pt x="310" y="519"/>
                    <a:pt x="312" y="516"/>
                    <a:pt x="313" y="515"/>
                  </a:cubicBezTo>
                  <a:cubicBezTo>
                    <a:pt x="313" y="514"/>
                    <a:pt x="314" y="514"/>
                    <a:pt x="315" y="514"/>
                  </a:cubicBezTo>
                  <a:cubicBezTo>
                    <a:pt x="315" y="514"/>
                    <a:pt x="317" y="513"/>
                    <a:pt x="318" y="512"/>
                  </a:cubicBezTo>
                  <a:cubicBezTo>
                    <a:pt x="319" y="511"/>
                    <a:pt x="323" y="509"/>
                    <a:pt x="324" y="508"/>
                  </a:cubicBezTo>
                  <a:cubicBezTo>
                    <a:pt x="326" y="508"/>
                    <a:pt x="331" y="505"/>
                    <a:pt x="334" y="505"/>
                  </a:cubicBezTo>
                  <a:cubicBezTo>
                    <a:pt x="336" y="504"/>
                    <a:pt x="337" y="505"/>
                    <a:pt x="335" y="505"/>
                  </a:cubicBezTo>
                  <a:cubicBezTo>
                    <a:pt x="333" y="505"/>
                    <a:pt x="335" y="506"/>
                    <a:pt x="337" y="506"/>
                  </a:cubicBezTo>
                  <a:cubicBezTo>
                    <a:pt x="339" y="506"/>
                    <a:pt x="339" y="507"/>
                    <a:pt x="339" y="507"/>
                  </a:cubicBezTo>
                  <a:cubicBezTo>
                    <a:pt x="338" y="507"/>
                    <a:pt x="335" y="506"/>
                    <a:pt x="334" y="506"/>
                  </a:cubicBezTo>
                  <a:cubicBezTo>
                    <a:pt x="333" y="506"/>
                    <a:pt x="330" y="507"/>
                    <a:pt x="329" y="507"/>
                  </a:cubicBezTo>
                  <a:cubicBezTo>
                    <a:pt x="329" y="507"/>
                    <a:pt x="328" y="508"/>
                    <a:pt x="328" y="509"/>
                  </a:cubicBezTo>
                  <a:cubicBezTo>
                    <a:pt x="329" y="510"/>
                    <a:pt x="331" y="509"/>
                    <a:pt x="335" y="509"/>
                  </a:cubicBezTo>
                  <a:cubicBezTo>
                    <a:pt x="339" y="510"/>
                    <a:pt x="336" y="510"/>
                    <a:pt x="335" y="510"/>
                  </a:cubicBezTo>
                  <a:cubicBezTo>
                    <a:pt x="335" y="510"/>
                    <a:pt x="333" y="510"/>
                    <a:pt x="332" y="510"/>
                  </a:cubicBezTo>
                  <a:cubicBezTo>
                    <a:pt x="331" y="510"/>
                    <a:pt x="329" y="510"/>
                    <a:pt x="327" y="510"/>
                  </a:cubicBezTo>
                  <a:cubicBezTo>
                    <a:pt x="324" y="509"/>
                    <a:pt x="322" y="511"/>
                    <a:pt x="321" y="512"/>
                  </a:cubicBezTo>
                  <a:cubicBezTo>
                    <a:pt x="320" y="512"/>
                    <a:pt x="319" y="513"/>
                    <a:pt x="318" y="514"/>
                  </a:cubicBezTo>
                  <a:cubicBezTo>
                    <a:pt x="316" y="515"/>
                    <a:pt x="314" y="516"/>
                    <a:pt x="314" y="516"/>
                  </a:cubicBezTo>
                  <a:cubicBezTo>
                    <a:pt x="313" y="517"/>
                    <a:pt x="310" y="520"/>
                    <a:pt x="308" y="520"/>
                  </a:cubicBezTo>
                  <a:cubicBezTo>
                    <a:pt x="306" y="521"/>
                    <a:pt x="302" y="523"/>
                    <a:pt x="302" y="524"/>
                  </a:cubicBezTo>
                  <a:cubicBezTo>
                    <a:pt x="301" y="525"/>
                    <a:pt x="299" y="526"/>
                    <a:pt x="298" y="527"/>
                  </a:cubicBezTo>
                  <a:cubicBezTo>
                    <a:pt x="297" y="527"/>
                    <a:pt x="295" y="528"/>
                    <a:pt x="293" y="529"/>
                  </a:cubicBezTo>
                  <a:cubicBezTo>
                    <a:pt x="291" y="530"/>
                    <a:pt x="294" y="530"/>
                    <a:pt x="294" y="530"/>
                  </a:cubicBezTo>
                  <a:cubicBezTo>
                    <a:pt x="295" y="530"/>
                    <a:pt x="294" y="530"/>
                    <a:pt x="292" y="531"/>
                  </a:cubicBezTo>
                  <a:cubicBezTo>
                    <a:pt x="291" y="532"/>
                    <a:pt x="294" y="532"/>
                    <a:pt x="296" y="531"/>
                  </a:cubicBezTo>
                  <a:cubicBezTo>
                    <a:pt x="298" y="530"/>
                    <a:pt x="298" y="531"/>
                    <a:pt x="297" y="532"/>
                  </a:cubicBezTo>
                  <a:cubicBezTo>
                    <a:pt x="295" y="532"/>
                    <a:pt x="295" y="533"/>
                    <a:pt x="296" y="533"/>
                  </a:cubicBezTo>
                  <a:cubicBezTo>
                    <a:pt x="296" y="534"/>
                    <a:pt x="298" y="533"/>
                    <a:pt x="299" y="533"/>
                  </a:cubicBezTo>
                  <a:cubicBezTo>
                    <a:pt x="300" y="533"/>
                    <a:pt x="301" y="533"/>
                    <a:pt x="301" y="532"/>
                  </a:cubicBezTo>
                  <a:cubicBezTo>
                    <a:pt x="301" y="531"/>
                    <a:pt x="303" y="532"/>
                    <a:pt x="303" y="531"/>
                  </a:cubicBezTo>
                  <a:cubicBezTo>
                    <a:pt x="304" y="531"/>
                    <a:pt x="305" y="531"/>
                    <a:pt x="305" y="532"/>
                  </a:cubicBezTo>
                  <a:cubicBezTo>
                    <a:pt x="306" y="532"/>
                    <a:pt x="306" y="534"/>
                    <a:pt x="308" y="533"/>
                  </a:cubicBezTo>
                  <a:cubicBezTo>
                    <a:pt x="308" y="533"/>
                    <a:pt x="309" y="533"/>
                    <a:pt x="310" y="532"/>
                  </a:cubicBezTo>
                  <a:cubicBezTo>
                    <a:pt x="311" y="530"/>
                    <a:pt x="312" y="531"/>
                    <a:pt x="313" y="530"/>
                  </a:cubicBezTo>
                  <a:cubicBezTo>
                    <a:pt x="315" y="529"/>
                    <a:pt x="317" y="529"/>
                    <a:pt x="317" y="530"/>
                  </a:cubicBezTo>
                  <a:cubicBezTo>
                    <a:pt x="317" y="531"/>
                    <a:pt x="316" y="532"/>
                    <a:pt x="314" y="531"/>
                  </a:cubicBezTo>
                  <a:cubicBezTo>
                    <a:pt x="313" y="531"/>
                    <a:pt x="311" y="531"/>
                    <a:pt x="310" y="532"/>
                  </a:cubicBezTo>
                  <a:cubicBezTo>
                    <a:pt x="309" y="533"/>
                    <a:pt x="309" y="534"/>
                    <a:pt x="308" y="534"/>
                  </a:cubicBezTo>
                  <a:cubicBezTo>
                    <a:pt x="307" y="534"/>
                    <a:pt x="306" y="534"/>
                    <a:pt x="304" y="533"/>
                  </a:cubicBezTo>
                  <a:cubicBezTo>
                    <a:pt x="302" y="532"/>
                    <a:pt x="299" y="533"/>
                    <a:pt x="298" y="534"/>
                  </a:cubicBezTo>
                  <a:cubicBezTo>
                    <a:pt x="297" y="534"/>
                    <a:pt x="297" y="535"/>
                    <a:pt x="296" y="536"/>
                  </a:cubicBezTo>
                  <a:cubicBezTo>
                    <a:pt x="295" y="536"/>
                    <a:pt x="294" y="537"/>
                    <a:pt x="297" y="536"/>
                  </a:cubicBezTo>
                  <a:cubicBezTo>
                    <a:pt x="300" y="536"/>
                    <a:pt x="297" y="537"/>
                    <a:pt x="296" y="537"/>
                  </a:cubicBezTo>
                  <a:cubicBezTo>
                    <a:pt x="295" y="538"/>
                    <a:pt x="294" y="538"/>
                    <a:pt x="296" y="539"/>
                  </a:cubicBezTo>
                  <a:cubicBezTo>
                    <a:pt x="297" y="539"/>
                    <a:pt x="300" y="539"/>
                    <a:pt x="301" y="538"/>
                  </a:cubicBezTo>
                  <a:cubicBezTo>
                    <a:pt x="301" y="538"/>
                    <a:pt x="302" y="538"/>
                    <a:pt x="302" y="538"/>
                  </a:cubicBezTo>
                  <a:cubicBezTo>
                    <a:pt x="301" y="539"/>
                    <a:pt x="301" y="540"/>
                    <a:pt x="302" y="539"/>
                  </a:cubicBezTo>
                  <a:cubicBezTo>
                    <a:pt x="303" y="539"/>
                    <a:pt x="303" y="539"/>
                    <a:pt x="302" y="540"/>
                  </a:cubicBezTo>
                  <a:cubicBezTo>
                    <a:pt x="302" y="540"/>
                    <a:pt x="302" y="541"/>
                    <a:pt x="301" y="541"/>
                  </a:cubicBezTo>
                  <a:cubicBezTo>
                    <a:pt x="300" y="542"/>
                    <a:pt x="303" y="542"/>
                    <a:pt x="303" y="542"/>
                  </a:cubicBezTo>
                  <a:cubicBezTo>
                    <a:pt x="304" y="541"/>
                    <a:pt x="304" y="541"/>
                    <a:pt x="304" y="542"/>
                  </a:cubicBezTo>
                  <a:cubicBezTo>
                    <a:pt x="304" y="543"/>
                    <a:pt x="305" y="543"/>
                    <a:pt x="305" y="542"/>
                  </a:cubicBezTo>
                  <a:cubicBezTo>
                    <a:pt x="306" y="542"/>
                    <a:pt x="306" y="542"/>
                    <a:pt x="306" y="543"/>
                  </a:cubicBezTo>
                  <a:cubicBezTo>
                    <a:pt x="306" y="544"/>
                    <a:pt x="306" y="544"/>
                    <a:pt x="307" y="545"/>
                  </a:cubicBezTo>
                  <a:cubicBezTo>
                    <a:pt x="308" y="545"/>
                    <a:pt x="307" y="545"/>
                    <a:pt x="307" y="546"/>
                  </a:cubicBezTo>
                  <a:cubicBezTo>
                    <a:pt x="306" y="546"/>
                    <a:pt x="305" y="548"/>
                    <a:pt x="305" y="549"/>
                  </a:cubicBezTo>
                  <a:cubicBezTo>
                    <a:pt x="305" y="550"/>
                    <a:pt x="306" y="550"/>
                    <a:pt x="306" y="550"/>
                  </a:cubicBezTo>
                  <a:cubicBezTo>
                    <a:pt x="306" y="550"/>
                    <a:pt x="307" y="549"/>
                    <a:pt x="307" y="548"/>
                  </a:cubicBezTo>
                  <a:cubicBezTo>
                    <a:pt x="307" y="547"/>
                    <a:pt x="308" y="548"/>
                    <a:pt x="309" y="547"/>
                  </a:cubicBezTo>
                  <a:cubicBezTo>
                    <a:pt x="310" y="547"/>
                    <a:pt x="310" y="549"/>
                    <a:pt x="309" y="550"/>
                  </a:cubicBezTo>
                  <a:cubicBezTo>
                    <a:pt x="308" y="551"/>
                    <a:pt x="309" y="550"/>
                    <a:pt x="310" y="550"/>
                  </a:cubicBezTo>
                  <a:cubicBezTo>
                    <a:pt x="311" y="549"/>
                    <a:pt x="312" y="549"/>
                    <a:pt x="311" y="550"/>
                  </a:cubicBezTo>
                  <a:cubicBezTo>
                    <a:pt x="310" y="550"/>
                    <a:pt x="310" y="551"/>
                    <a:pt x="310" y="552"/>
                  </a:cubicBezTo>
                  <a:cubicBezTo>
                    <a:pt x="309" y="553"/>
                    <a:pt x="309" y="553"/>
                    <a:pt x="310" y="553"/>
                  </a:cubicBezTo>
                  <a:cubicBezTo>
                    <a:pt x="310" y="554"/>
                    <a:pt x="311" y="554"/>
                    <a:pt x="312" y="555"/>
                  </a:cubicBezTo>
                  <a:cubicBezTo>
                    <a:pt x="312" y="556"/>
                    <a:pt x="311" y="557"/>
                    <a:pt x="310" y="558"/>
                  </a:cubicBezTo>
                  <a:cubicBezTo>
                    <a:pt x="309" y="559"/>
                    <a:pt x="309" y="559"/>
                    <a:pt x="310" y="559"/>
                  </a:cubicBezTo>
                  <a:cubicBezTo>
                    <a:pt x="310" y="560"/>
                    <a:pt x="312" y="558"/>
                    <a:pt x="312" y="558"/>
                  </a:cubicBezTo>
                  <a:cubicBezTo>
                    <a:pt x="313" y="557"/>
                    <a:pt x="313" y="558"/>
                    <a:pt x="313" y="559"/>
                  </a:cubicBezTo>
                  <a:cubicBezTo>
                    <a:pt x="312" y="559"/>
                    <a:pt x="312" y="560"/>
                    <a:pt x="312" y="560"/>
                  </a:cubicBezTo>
                  <a:cubicBezTo>
                    <a:pt x="313" y="560"/>
                    <a:pt x="314" y="559"/>
                    <a:pt x="314" y="559"/>
                  </a:cubicBezTo>
                  <a:cubicBezTo>
                    <a:pt x="315" y="559"/>
                    <a:pt x="315" y="558"/>
                    <a:pt x="315" y="558"/>
                  </a:cubicBezTo>
                  <a:cubicBezTo>
                    <a:pt x="316" y="558"/>
                    <a:pt x="316" y="558"/>
                    <a:pt x="316" y="557"/>
                  </a:cubicBezTo>
                  <a:cubicBezTo>
                    <a:pt x="316" y="557"/>
                    <a:pt x="315" y="556"/>
                    <a:pt x="317" y="555"/>
                  </a:cubicBezTo>
                  <a:cubicBezTo>
                    <a:pt x="318" y="555"/>
                    <a:pt x="319" y="555"/>
                    <a:pt x="318" y="557"/>
                  </a:cubicBezTo>
                  <a:cubicBezTo>
                    <a:pt x="316" y="558"/>
                    <a:pt x="318" y="558"/>
                    <a:pt x="321" y="556"/>
                  </a:cubicBezTo>
                  <a:cubicBezTo>
                    <a:pt x="324" y="553"/>
                    <a:pt x="323" y="556"/>
                    <a:pt x="322" y="556"/>
                  </a:cubicBezTo>
                  <a:cubicBezTo>
                    <a:pt x="322" y="557"/>
                    <a:pt x="320" y="559"/>
                    <a:pt x="319" y="558"/>
                  </a:cubicBezTo>
                  <a:cubicBezTo>
                    <a:pt x="319" y="558"/>
                    <a:pt x="318" y="559"/>
                    <a:pt x="317" y="559"/>
                  </a:cubicBezTo>
                  <a:cubicBezTo>
                    <a:pt x="316" y="559"/>
                    <a:pt x="314" y="560"/>
                    <a:pt x="314" y="560"/>
                  </a:cubicBezTo>
                  <a:cubicBezTo>
                    <a:pt x="313" y="561"/>
                    <a:pt x="312" y="561"/>
                    <a:pt x="311" y="563"/>
                  </a:cubicBezTo>
                  <a:cubicBezTo>
                    <a:pt x="310" y="564"/>
                    <a:pt x="311" y="565"/>
                    <a:pt x="311" y="570"/>
                  </a:cubicBezTo>
                  <a:cubicBezTo>
                    <a:pt x="311" y="575"/>
                    <a:pt x="315" y="574"/>
                    <a:pt x="316" y="573"/>
                  </a:cubicBezTo>
                  <a:cubicBezTo>
                    <a:pt x="316" y="573"/>
                    <a:pt x="318" y="571"/>
                    <a:pt x="318" y="571"/>
                  </a:cubicBezTo>
                  <a:cubicBezTo>
                    <a:pt x="317" y="570"/>
                    <a:pt x="318" y="570"/>
                    <a:pt x="319" y="569"/>
                  </a:cubicBezTo>
                  <a:cubicBezTo>
                    <a:pt x="319" y="569"/>
                    <a:pt x="321" y="567"/>
                    <a:pt x="321" y="566"/>
                  </a:cubicBezTo>
                  <a:cubicBezTo>
                    <a:pt x="321" y="565"/>
                    <a:pt x="321" y="564"/>
                    <a:pt x="322" y="564"/>
                  </a:cubicBezTo>
                  <a:cubicBezTo>
                    <a:pt x="322" y="564"/>
                    <a:pt x="323" y="563"/>
                    <a:pt x="323" y="562"/>
                  </a:cubicBezTo>
                  <a:cubicBezTo>
                    <a:pt x="323" y="561"/>
                    <a:pt x="324" y="561"/>
                    <a:pt x="326" y="560"/>
                  </a:cubicBezTo>
                  <a:cubicBezTo>
                    <a:pt x="327" y="560"/>
                    <a:pt x="327" y="561"/>
                    <a:pt x="326" y="562"/>
                  </a:cubicBezTo>
                  <a:cubicBezTo>
                    <a:pt x="325" y="563"/>
                    <a:pt x="325" y="564"/>
                    <a:pt x="325" y="564"/>
                  </a:cubicBezTo>
                  <a:cubicBezTo>
                    <a:pt x="326" y="565"/>
                    <a:pt x="327" y="564"/>
                    <a:pt x="328" y="563"/>
                  </a:cubicBezTo>
                  <a:cubicBezTo>
                    <a:pt x="329" y="562"/>
                    <a:pt x="331" y="561"/>
                    <a:pt x="332" y="561"/>
                  </a:cubicBezTo>
                  <a:cubicBezTo>
                    <a:pt x="333" y="560"/>
                    <a:pt x="332" y="559"/>
                    <a:pt x="332" y="559"/>
                  </a:cubicBezTo>
                  <a:cubicBezTo>
                    <a:pt x="331" y="559"/>
                    <a:pt x="331" y="559"/>
                    <a:pt x="331" y="557"/>
                  </a:cubicBezTo>
                  <a:cubicBezTo>
                    <a:pt x="332" y="555"/>
                    <a:pt x="331" y="555"/>
                    <a:pt x="330" y="555"/>
                  </a:cubicBezTo>
                  <a:cubicBezTo>
                    <a:pt x="329" y="556"/>
                    <a:pt x="329" y="555"/>
                    <a:pt x="329" y="554"/>
                  </a:cubicBezTo>
                  <a:cubicBezTo>
                    <a:pt x="329" y="553"/>
                    <a:pt x="329" y="553"/>
                    <a:pt x="328" y="551"/>
                  </a:cubicBezTo>
                  <a:cubicBezTo>
                    <a:pt x="328" y="550"/>
                    <a:pt x="330" y="551"/>
                    <a:pt x="331" y="551"/>
                  </a:cubicBezTo>
                  <a:cubicBezTo>
                    <a:pt x="332" y="550"/>
                    <a:pt x="331" y="552"/>
                    <a:pt x="331" y="553"/>
                  </a:cubicBezTo>
                  <a:cubicBezTo>
                    <a:pt x="331" y="553"/>
                    <a:pt x="331" y="554"/>
                    <a:pt x="332" y="555"/>
                  </a:cubicBezTo>
                  <a:cubicBezTo>
                    <a:pt x="333" y="555"/>
                    <a:pt x="333" y="557"/>
                    <a:pt x="333" y="558"/>
                  </a:cubicBezTo>
                  <a:cubicBezTo>
                    <a:pt x="333" y="559"/>
                    <a:pt x="334" y="560"/>
                    <a:pt x="334" y="561"/>
                  </a:cubicBezTo>
                  <a:cubicBezTo>
                    <a:pt x="335" y="562"/>
                    <a:pt x="338" y="562"/>
                    <a:pt x="339" y="561"/>
                  </a:cubicBezTo>
                  <a:cubicBezTo>
                    <a:pt x="339" y="559"/>
                    <a:pt x="341" y="559"/>
                    <a:pt x="342" y="559"/>
                  </a:cubicBezTo>
                  <a:cubicBezTo>
                    <a:pt x="343" y="558"/>
                    <a:pt x="342" y="559"/>
                    <a:pt x="342" y="560"/>
                  </a:cubicBezTo>
                  <a:cubicBezTo>
                    <a:pt x="342" y="561"/>
                    <a:pt x="343" y="562"/>
                    <a:pt x="342" y="564"/>
                  </a:cubicBezTo>
                  <a:cubicBezTo>
                    <a:pt x="341" y="566"/>
                    <a:pt x="342" y="566"/>
                    <a:pt x="346" y="569"/>
                  </a:cubicBezTo>
                  <a:cubicBezTo>
                    <a:pt x="349" y="571"/>
                    <a:pt x="345" y="570"/>
                    <a:pt x="343" y="569"/>
                  </a:cubicBezTo>
                  <a:cubicBezTo>
                    <a:pt x="341" y="568"/>
                    <a:pt x="339" y="566"/>
                    <a:pt x="338" y="564"/>
                  </a:cubicBezTo>
                  <a:cubicBezTo>
                    <a:pt x="338" y="563"/>
                    <a:pt x="337" y="563"/>
                    <a:pt x="335" y="562"/>
                  </a:cubicBezTo>
                  <a:cubicBezTo>
                    <a:pt x="334" y="562"/>
                    <a:pt x="333" y="562"/>
                    <a:pt x="335" y="563"/>
                  </a:cubicBezTo>
                  <a:cubicBezTo>
                    <a:pt x="336" y="563"/>
                    <a:pt x="333" y="563"/>
                    <a:pt x="331" y="564"/>
                  </a:cubicBezTo>
                  <a:cubicBezTo>
                    <a:pt x="329" y="564"/>
                    <a:pt x="331" y="565"/>
                    <a:pt x="332" y="565"/>
                  </a:cubicBezTo>
                  <a:cubicBezTo>
                    <a:pt x="333" y="565"/>
                    <a:pt x="333" y="566"/>
                    <a:pt x="333" y="566"/>
                  </a:cubicBezTo>
                  <a:cubicBezTo>
                    <a:pt x="333" y="567"/>
                    <a:pt x="333" y="567"/>
                    <a:pt x="335" y="566"/>
                  </a:cubicBezTo>
                  <a:cubicBezTo>
                    <a:pt x="336" y="566"/>
                    <a:pt x="335" y="566"/>
                    <a:pt x="336" y="568"/>
                  </a:cubicBezTo>
                  <a:cubicBezTo>
                    <a:pt x="336" y="570"/>
                    <a:pt x="337" y="568"/>
                    <a:pt x="339" y="568"/>
                  </a:cubicBezTo>
                  <a:cubicBezTo>
                    <a:pt x="340" y="567"/>
                    <a:pt x="339" y="569"/>
                    <a:pt x="338" y="569"/>
                  </a:cubicBezTo>
                  <a:cubicBezTo>
                    <a:pt x="337" y="570"/>
                    <a:pt x="335" y="569"/>
                    <a:pt x="334" y="569"/>
                  </a:cubicBezTo>
                  <a:cubicBezTo>
                    <a:pt x="332" y="569"/>
                    <a:pt x="333" y="569"/>
                    <a:pt x="333" y="569"/>
                  </a:cubicBezTo>
                  <a:cubicBezTo>
                    <a:pt x="334" y="570"/>
                    <a:pt x="332" y="569"/>
                    <a:pt x="330" y="569"/>
                  </a:cubicBezTo>
                  <a:cubicBezTo>
                    <a:pt x="329" y="569"/>
                    <a:pt x="329" y="570"/>
                    <a:pt x="329" y="572"/>
                  </a:cubicBezTo>
                  <a:cubicBezTo>
                    <a:pt x="330" y="573"/>
                    <a:pt x="329" y="573"/>
                    <a:pt x="327" y="574"/>
                  </a:cubicBezTo>
                  <a:cubicBezTo>
                    <a:pt x="325" y="574"/>
                    <a:pt x="324" y="574"/>
                    <a:pt x="323" y="574"/>
                  </a:cubicBezTo>
                  <a:cubicBezTo>
                    <a:pt x="322" y="574"/>
                    <a:pt x="322" y="573"/>
                    <a:pt x="319" y="574"/>
                  </a:cubicBezTo>
                  <a:cubicBezTo>
                    <a:pt x="317" y="574"/>
                    <a:pt x="317" y="574"/>
                    <a:pt x="318" y="574"/>
                  </a:cubicBezTo>
                  <a:cubicBezTo>
                    <a:pt x="318" y="574"/>
                    <a:pt x="319" y="574"/>
                    <a:pt x="321" y="575"/>
                  </a:cubicBezTo>
                  <a:cubicBezTo>
                    <a:pt x="322" y="575"/>
                    <a:pt x="321" y="575"/>
                    <a:pt x="320" y="575"/>
                  </a:cubicBezTo>
                  <a:cubicBezTo>
                    <a:pt x="318" y="575"/>
                    <a:pt x="317" y="576"/>
                    <a:pt x="319" y="577"/>
                  </a:cubicBezTo>
                  <a:cubicBezTo>
                    <a:pt x="320" y="577"/>
                    <a:pt x="324" y="577"/>
                    <a:pt x="326" y="576"/>
                  </a:cubicBezTo>
                  <a:cubicBezTo>
                    <a:pt x="329" y="575"/>
                    <a:pt x="335" y="572"/>
                    <a:pt x="336" y="571"/>
                  </a:cubicBezTo>
                  <a:cubicBezTo>
                    <a:pt x="337" y="569"/>
                    <a:pt x="338" y="571"/>
                    <a:pt x="337" y="573"/>
                  </a:cubicBezTo>
                  <a:cubicBezTo>
                    <a:pt x="337" y="575"/>
                    <a:pt x="336" y="574"/>
                    <a:pt x="339" y="574"/>
                  </a:cubicBezTo>
                  <a:cubicBezTo>
                    <a:pt x="341" y="573"/>
                    <a:pt x="340" y="575"/>
                    <a:pt x="340" y="574"/>
                  </a:cubicBezTo>
                  <a:cubicBezTo>
                    <a:pt x="339" y="574"/>
                    <a:pt x="338" y="575"/>
                    <a:pt x="338" y="575"/>
                  </a:cubicBezTo>
                  <a:cubicBezTo>
                    <a:pt x="337" y="575"/>
                    <a:pt x="335" y="576"/>
                    <a:pt x="334" y="575"/>
                  </a:cubicBezTo>
                  <a:cubicBezTo>
                    <a:pt x="333" y="575"/>
                    <a:pt x="331" y="576"/>
                    <a:pt x="330" y="576"/>
                  </a:cubicBezTo>
                  <a:cubicBezTo>
                    <a:pt x="328" y="577"/>
                    <a:pt x="323" y="578"/>
                    <a:pt x="321" y="578"/>
                  </a:cubicBezTo>
                  <a:cubicBezTo>
                    <a:pt x="319" y="579"/>
                    <a:pt x="319" y="579"/>
                    <a:pt x="321" y="579"/>
                  </a:cubicBezTo>
                  <a:cubicBezTo>
                    <a:pt x="322" y="580"/>
                    <a:pt x="322" y="580"/>
                    <a:pt x="321" y="582"/>
                  </a:cubicBezTo>
                  <a:cubicBezTo>
                    <a:pt x="321" y="583"/>
                    <a:pt x="321" y="583"/>
                    <a:pt x="324" y="583"/>
                  </a:cubicBezTo>
                  <a:cubicBezTo>
                    <a:pt x="326" y="582"/>
                    <a:pt x="324" y="583"/>
                    <a:pt x="322" y="584"/>
                  </a:cubicBezTo>
                  <a:cubicBezTo>
                    <a:pt x="321" y="585"/>
                    <a:pt x="320" y="584"/>
                    <a:pt x="321" y="585"/>
                  </a:cubicBezTo>
                  <a:cubicBezTo>
                    <a:pt x="322" y="585"/>
                    <a:pt x="322" y="586"/>
                    <a:pt x="320" y="586"/>
                  </a:cubicBezTo>
                  <a:cubicBezTo>
                    <a:pt x="319" y="587"/>
                    <a:pt x="321" y="587"/>
                    <a:pt x="321" y="589"/>
                  </a:cubicBezTo>
                  <a:cubicBezTo>
                    <a:pt x="322" y="590"/>
                    <a:pt x="323" y="590"/>
                    <a:pt x="324" y="590"/>
                  </a:cubicBezTo>
                  <a:cubicBezTo>
                    <a:pt x="326" y="591"/>
                    <a:pt x="325" y="591"/>
                    <a:pt x="325" y="589"/>
                  </a:cubicBezTo>
                  <a:cubicBezTo>
                    <a:pt x="324" y="588"/>
                    <a:pt x="325" y="587"/>
                    <a:pt x="327" y="587"/>
                  </a:cubicBezTo>
                  <a:cubicBezTo>
                    <a:pt x="328" y="587"/>
                    <a:pt x="326" y="588"/>
                    <a:pt x="325" y="589"/>
                  </a:cubicBezTo>
                  <a:cubicBezTo>
                    <a:pt x="325" y="590"/>
                    <a:pt x="326" y="590"/>
                    <a:pt x="329" y="590"/>
                  </a:cubicBezTo>
                  <a:cubicBezTo>
                    <a:pt x="332" y="589"/>
                    <a:pt x="329" y="590"/>
                    <a:pt x="328" y="590"/>
                  </a:cubicBezTo>
                  <a:cubicBezTo>
                    <a:pt x="328" y="590"/>
                    <a:pt x="326" y="591"/>
                    <a:pt x="325" y="592"/>
                  </a:cubicBezTo>
                  <a:cubicBezTo>
                    <a:pt x="324" y="593"/>
                    <a:pt x="326" y="593"/>
                    <a:pt x="327" y="592"/>
                  </a:cubicBezTo>
                  <a:cubicBezTo>
                    <a:pt x="327" y="591"/>
                    <a:pt x="327" y="591"/>
                    <a:pt x="327" y="592"/>
                  </a:cubicBezTo>
                  <a:cubicBezTo>
                    <a:pt x="326" y="593"/>
                    <a:pt x="327" y="594"/>
                    <a:pt x="327" y="594"/>
                  </a:cubicBezTo>
                  <a:cubicBezTo>
                    <a:pt x="328" y="594"/>
                    <a:pt x="329" y="594"/>
                    <a:pt x="335" y="593"/>
                  </a:cubicBezTo>
                  <a:cubicBezTo>
                    <a:pt x="340" y="592"/>
                    <a:pt x="334" y="594"/>
                    <a:pt x="333" y="594"/>
                  </a:cubicBezTo>
                  <a:cubicBezTo>
                    <a:pt x="332" y="594"/>
                    <a:pt x="329" y="594"/>
                    <a:pt x="327" y="594"/>
                  </a:cubicBezTo>
                  <a:cubicBezTo>
                    <a:pt x="326" y="595"/>
                    <a:pt x="326" y="595"/>
                    <a:pt x="326" y="597"/>
                  </a:cubicBezTo>
                  <a:cubicBezTo>
                    <a:pt x="327" y="598"/>
                    <a:pt x="327" y="598"/>
                    <a:pt x="329" y="597"/>
                  </a:cubicBezTo>
                  <a:cubicBezTo>
                    <a:pt x="330" y="597"/>
                    <a:pt x="330" y="597"/>
                    <a:pt x="329" y="598"/>
                  </a:cubicBezTo>
                  <a:cubicBezTo>
                    <a:pt x="328" y="599"/>
                    <a:pt x="329" y="599"/>
                    <a:pt x="330" y="598"/>
                  </a:cubicBezTo>
                  <a:cubicBezTo>
                    <a:pt x="331" y="598"/>
                    <a:pt x="332" y="597"/>
                    <a:pt x="334" y="598"/>
                  </a:cubicBezTo>
                  <a:cubicBezTo>
                    <a:pt x="335" y="598"/>
                    <a:pt x="335" y="598"/>
                    <a:pt x="337" y="598"/>
                  </a:cubicBezTo>
                  <a:cubicBezTo>
                    <a:pt x="339" y="597"/>
                    <a:pt x="339" y="598"/>
                    <a:pt x="337" y="598"/>
                  </a:cubicBezTo>
                  <a:cubicBezTo>
                    <a:pt x="336" y="598"/>
                    <a:pt x="336" y="600"/>
                    <a:pt x="335" y="600"/>
                  </a:cubicBezTo>
                  <a:cubicBezTo>
                    <a:pt x="334" y="600"/>
                    <a:pt x="334" y="600"/>
                    <a:pt x="334" y="602"/>
                  </a:cubicBezTo>
                  <a:cubicBezTo>
                    <a:pt x="334" y="605"/>
                    <a:pt x="338" y="603"/>
                    <a:pt x="339" y="602"/>
                  </a:cubicBezTo>
                  <a:cubicBezTo>
                    <a:pt x="340" y="600"/>
                    <a:pt x="340" y="603"/>
                    <a:pt x="338" y="604"/>
                  </a:cubicBezTo>
                  <a:cubicBezTo>
                    <a:pt x="336" y="605"/>
                    <a:pt x="337" y="605"/>
                    <a:pt x="337" y="606"/>
                  </a:cubicBezTo>
                  <a:cubicBezTo>
                    <a:pt x="337" y="608"/>
                    <a:pt x="338" y="606"/>
                    <a:pt x="338" y="606"/>
                  </a:cubicBezTo>
                  <a:cubicBezTo>
                    <a:pt x="338" y="605"/>
                    <a:pt x="339" y="604"/>
                    <a:pt x="340" y="604"/>
                  </a:cubicBezTo>
                  <a:cubicBezTo>
                    <a:pt x="340" y="604"/>
                    <a:pt x="342" y="602"/>
                    <a:pt x="345" y="601"/>
                  </a:cubicBezTo>
                  <a:cubicBezTo>
                    <a:pt x="348" y="600"/>
                    <a:pt x="345" y="603"/>
                    <a:pt x="343" y="603"/>
                  </a:cubicBezTo>
                  <a:cubicBezTo>
                    <a:pt x="341" y="603"/>
                    <a:pt x="339" y="605"/>
                    <a:pt x="339" y="606"/>
                  </a:cubicBezTo>
                  <a:cubicBezTo>
                    <a:pt x="338" y="607"/>
                    <a:pt x="338" y="608"/>
                    <a:pt x="338" y="609"/>
                  </a:cubicBezTo>
                  <a:cubicBezTo>
                    <a:pt x="339" y="610"/>
                    <a:pt x="339" y="608"/>
                    <a:pt x="340" y="608"/>
                  </a:cubicBezTo>
                  <a:cubicBezTo>
                    <a:pt x="340" y="607"/>
                    <a:pt x="339" y="607"/>
                    <a:pt x="340" y="607"/>
                  </a:cubicBezTo>
                  <a:cubicBezTo>
                    <a:pt x="341" y="607"/>
                    <a:pt x="341" y="607"/>
                    <a:pt x="342" y="606"/>
                  </a:cubicBezTo>
                  <a:cubicBezTo>
                    <a:pt x="344" y="605"/>
                    <a:pt x="344" y="606"/>
                    <a:pt x="343" y="606"/>
                  </a:cubicBezTo>
                  <a:cubicBezTo>
                    <a:pt x="343" y="606"/>
                    <a:pt x="342" y="607"/>
                    <a:pt x="341" y="608"/>
                  </a:cubicBezTo>
                  <a:cubicBezTo>
                    <a:pt x="341" y="609"/>
                    <a:pt x="341" y="609"/>
                    <a:pt x="340" y="610"/>
                  </a:cubicBezTo>
                  <a:cubicBezTo>
                    <a:pt x="340" y="610"/>
                    <a:pt x="339" y="610"/>
                    <a:pt x="338" y="612"/>
                  </a:cubicBezTo>
                  <a:cubicBezTo>
                    <a:pt x="337" y="615"/>
                    <a:pt x="340" y="616"/>
                    <a:pt x="341" y="617"/>
                  </a:cubicBezTo>
                  <a:cubicBezTo>
                    <a:pt x="341" y="617"/>
                    <a:pt x="346" y="619"/>
                    <a:pt x="347" y="619"/>
                  </a:cubicBezTo>
                  <a:cubicBezTo>
                    <a:pt x="349" y="620"/>
                    <a:pt x="348" y="618"/>
                    <a:pt x="350" y="619"/>
                  </a:cubicBezTo>
                  <a:cubicBezTo>
                    <a:pt x="352" y="620"/>
                    <a:pt x="349" y="620"/>
                    <a:pt x="348" y="621"/>
                  </a:cubicBezTo>
                  <a:cubicBezTo>
                    <a:pt x="348" y="622"/>
                    <a:pt x="350" y="622"/>
                    <a:pt x="351" y="621"/>
                  </a:cubicBezTo>
                  <a:cubicBezTo>
                    <a:pt x="352" y="621"/>
                    <a:pt x="352" y="621"/>
                    <a:pt x="352" y="622"/>
                  </a:cubicBezTo>
                  <a:cubicBezTo>
                    <a:pt x="351" y="623"/>
                    <a:pt x="351" y="623"/>
                    <a:pt x="349" y="623"/>
                  </a:cubicBezTo>
                  <a:cubicBezTo>
                    <a:pt x="347" y="622"/>
                    <a:pt x="347" y="624"/>
                    <a:pt x="348" y="625"/>
                  </a:cubicBezTo>
                  <a:cubicBezTo>
                    <a:pt x="349" y="626"/>
                    <a:pt x="350" y="625"/>
                    <a:pt x="350" y="624"/>
                  </a:cubicBezTo>
                  <a:cubicBezTo>
                    <a:pt x="351" y="624"/>
                    <a:pt x="351" y="624"/>
                    <a:pt x="353" y="625"/>
                  </a:cubicBezTo>
                  <a:cubicBezTo>
                    <a:pt x="354" y="626"/>
                    <a:pt x="354" y="625"/>
                    <a:pt x="355" y="624"/>
                  </a:cubicBezTo>
                  <a:cubicBezTo>
                    <a:pt x="356" y="623"/>
                    <a:pt x="356" y="624"/>
                    <a:pt x="358" y="624"/>
                  </a:cubicBezTo>
                  <a:cubicBezTo>
                    <a:pt x="360" y="624"/>
                    <a:pt x="359" y="624"/>
                    <a:pt x="358" y="625"/>
                  </a:cubicBezTo>
                  <a:cubicBezTo>
                    <a:pt x="357" y="625"/>
                    <a:pt x="355" y="626"/>
                    <a:pt x="354" y="626"/>
                  </a:cubicBezTo>
                  <a:cubicBezTo>
                    <a:pt x="352" y="626"/>
                    <a:pt x="352" y="627"/>
                    <a:pt x="351" y="629"/>
                  </a:cubicBezTo>
                  <a:cubicBezTo>
                    <a:pt x="351" y="630"/>
                    <a:pt x="352" y="629"/>
                    <a:pt x="353" y="628"/>
                  </a:cubicBezTo>
                  <a:cubicBezTo>
                    <a:pt x="354" y="627"/>
                    <a:pt x="355" y="628"/>
                    <a:pt x="354" y="629"/>
                  </a:cubicBezTo>
                  <a:cubicBezTo>
                    <a:pt x="353" y="630"/>
                    <a:pt x="353" y="631"/>
                    <a:pt x="354" y="630"/>
                  </a:cubicBezTo>
                  <a:cubicBezTo>
                    <a:pt x="354" y="630"/>
                    <a:pt x="355" y="629"/>
                    <a:pt x="356" y="627"/>
                  </a:cubicBezTo>
                  <a:cubicBezTo>
                    <a:pt x="358" y="626"/>
                    <a:pt x="358" y="626"/>
                    <a:pt x="360" y="626"/>
                  </a:cubicBezTo>
                  <a:cubicBezTo>
                    <a:pt x="362" y="626"/>
                    <a:pt x="359" y="627"/>
                    <a:pt x="358" y="628"/>
                  </a:cubicBezTo>
                  <a:cubicBezTo>
                    <a:pt x="357" y="629"/>
                    <a:pt x="356" y="629"/>
                    <a:pt x="356" y="630"/>
                  </a:cubicBezTo>
                  <a:cubicBezTo>
                    <a:pt x="355" y="631"/>
                    <a:pt x="356" y="632"/>
                    <a:pt x="357" y="631"/>
                  </a:cubicBezTo>
                  <a:cubicBezTo>
                    <a:pt x="358" y="631"/>
                    <a:pt x="358" y="631"/>
                    <a:pt x="357" y="633"/>
                  </a:cubicBezTo>
                  <a:cubicBezTo>
                    <a:pt x="356" y="635"/>
                    <a:pt x="358" y="634"/>
                    <a:pt x="361" y="634"/>
                  </a:cubicBezTo>
                  <a:cubicBezTo>
                    <a:pt x="364" y="634"/>
                    <a:pt x="359" y="635"/>
                    <a:pt x="356" y="635"/>
                  </a:cubicBezTo>
                  <a:cubicBezTo>
                    <a:pt x="353" y="634"/>
                    <a:pt x="352" y="635"/>
                    <a:pt x="355" y="636"/>
                  </a:cubicBezTo>
                  <a:cubicBezTo>
                    <a:pt x="357" y="637"/>
                    <a:pt x="361" y="637"/>
                    <a:pt x="364" y="636"/>
                  </a:cubicBezTo>
                  <a:cubicBezTo>
                    <a:pt x="367" y="635"/>
                    <a:pt x="365" y="637"/>
                    <a:pt x="362" y="637"/>
                  </a:cubicBezTo>
                  <a:cubicBezTo>
                    <a:pt x="359" y="638"/>
                    <a:pt x="359" y="639"/>
                    <a:pt x="360" y="639"/>
                  </a:cubicBezTo>
                  <a:cubicBezTo>
                    <a:pt x="361" y="638"/>
                    <a:pt x="362" y="639"/>
                    <a:pt x="364" y="639"/>
                  </a:cubicBezTo>
                  <a:cubicBezTo>
                    <a:pt x="365" y="639"/>
                    <a:pt x="367" y="640"/>
                    <a:pt x="366" y="640"/>
                  </a:cubicBezTo>
                  <a:cubicBezTo>
                    <a:pt x="365" y="641"/>
                    <a:pt x="365" y="642"/>
                    <a:pt x="364" y="642"/>
                  </a:cubicBezTo>
                  <a:cubicBezTo>
                    <a:pt x="362" y="643"/>
                    <a:pt x="364" y="643"/>
                    <a:pt x="365" y="643"/>
                  </a:cubicBezTo>
                  <a:cubicBezTo>
                    <a:pt x="365" y="643"/>
                    <a:pt x="367" y="644"/>
                    <a:pt x="366" y="645"/>
                  </a:cubicBezTo>
                  <a:cubicBezTo>
                    <a:pt x="365" y="646"/>
                    <a:pt x="367" y="645"/>
                    <a:pt x="369" y="642"/>
                  </a:cubicBezTo>
                  <a:cubicBezTo>
                    <a:pt x="371" y="640"/>
                    <a:pt x="372" y="641"/>
                    <a:pt x="370" y="642"/>
                  </a:cubicBezTo>
                  <a:cubicBezTo>
                    <a:pt x="369" y="643"/>
                    <a:pt x="370" y="643"/>
                    <a:pt x="369" y="644"/>
                  </a:cubicBezTo>
                  <a:cubicBezTo>
                    <a:pt x="369" y="645"/>
                    <a:pt x="372" y="646"/>
                    <a:pt x="373" y="645"/>
                  </a:cubicBezTo>
                  <a:cubicBezTo>
                    <a:pt x="375" y="644"/>
                    <a:pt x="375" y="645"/>
                    <a:pt x="374" y="646"/>
                  </a:cubicBezTo>
                  <a:cubicBezTo>
                    <a:pt x="373" y="647"/>
                    <a:pt x="374" y="647"/>
                    <a:pt x="372" y="647"/>
                  </a:cubicBezTo>
                  <a:cubicBezTo>
                    <a:pt x="369" y="648"/>
                    <a:pt x="369" y="649"/>
                    <a:pt x="371" y="648"/>
                  </a:cubicBezTo>
                  <a:cubicBezTo>
                    <a:pt x="373" y="648"/>
                    <a:pt x="373" y="649"/>
                    <a:pt x="375" y="648"/>
                  </a:cubicBezTo>
                  <a:cubicBezTo>
                    <a:pt x="377" y="648"/>
                    <a:pt x="376" y="650"/>
                    <a:pt x="372" y="651"/>
                  </a:cubicBezTo>
                  <a:cubicBezTo>
                    <a:pt x="368" y="652"/>
                    <a:pt x="370" y="652"/>
                    <a:pt x="371" y="651"/>
                  </a:cubicBezTo>
                  <a:cubicBezTo>
                    <a:pt x="372" y="651"/>
                    <a:pt x="373" y="651"/>
                    <a:pt x="374" y="651"/>
                  </a:cubicBezTo>
                  <a:cubicBezTo>
                    <a:pt x="375" y="651"/>
                    <a:pt x="377" y="651"/>
                    <a:pt x="378" y="651"/>
                  </a:cubicBezTo>
                  <a:cubicBezTo>
                    <a:pt x="379" y="651"/>
                    <a:pt x="379" y="650"/>
                    <a:pt x="381" y="650"/>
                  </a:cubicBezTo>
                  <a:cubicBezTo>
                    <a:pt x="382" y="649"/>
                    <a:pt x="385" y="650"/>
                    <a:pt x="386" y="649"/>
                  </a:cubicBezTo>
                  <a:cubicBezTo>
                    <a:pt x="386" y="649"/>
                    <a:pt x="387" y="649"/>
                    <a:pt x="387" y="650"/>
                  </a:cubicBezTo>
                  <a:cubicBezTo>
                    <a:pt x="386" y="651"/>
                    <a:pt x="387" y="652"/>
                    <a:pt x="387" y="652"/>
                  </a:cubicBezTo>
                  <a:cubicBezTo>
                    <a:pt x="388" y="652"/>
                    <a:pt x="388" y="651"/>
                    <a:pt x="388" y="652"/>
                  </a:cubicBezTo>
                  <a:cubicBezTo>
                    <a:pt x="388" y="652"/>
                    <a:pt x="387" y="653"/>
                    <a:pt x="389" y="652"/>
                  </a:cubicBezTo>
                  <a:cubicBezTo>
                    <a:pt x="392" y="652"/>
                    <a:pt x="390" y="650"/>
                    <a:pt x="391" y="650"/>
                  </a:cubicBezTo>
                  <a:cubicBezTo>
                    <a:pt x="392" y="650"/>
                    <a:pt x="393" y="650"/>
                    <a:pt x="392" y="649"/>
                  </a:cubicBezTo>
                  <a:cubicBezTo>
                    <a:pt x="392" y="649"/>
                    <a:pt x="392" y="649"/>
                    <a:pt x="393" y="648"/>
                  </a:cubicBezTo>
                  <a:cubicBezTo>
                    <a:pt x="394" y="648"/>
                    <a:pt x="395" y="647"/>
                    <a:pt x="396" y="647"/>
                  </a:cubicBezTo>
                  <a:cubicBezTo>
                    <a:pt x="397" y="646"/>
                    <a:pt x="397" y="646"/>
                    <a:pt x="399" y="646"/>
                  </a:cubicBezTo>
                  <a:cubicBezTo>
                    <a:pt x="401" y="647"/>
                    <a:pt x="403" y="646"/>
                    <a:pt x="403" y="646"/>
                  </a:cubicBezTo>
                  <a:cubicBezTo>
                    <a:pt x="402" y="645"/>
                    <a:pt x="402" y="645"/>
                    <a:pt x="403" y="645"/>
                  </a:cubicBezTo>
                  <a:cubicBezTo>
                    <a:pt x="404" y="645"/>
                    <a:pt x="404" y="644"/>
                    <a:pt x="403" y="643"/>
                  </a:cubicBezTo>
                  <a:cubicBezTo>
                    <a:pt x="401" y="643"/>
                    <a:pt x="400" y="642"/>
                    <a:pt x="402" y="643"/>
                  </a:cubicBezTo>
                  <a:cubicBezTo>
                    <a:pt x="404" y="643"/>
                    <a:pt x="403" y="642"/>
                    <a:pt x="404" y="641"/>
                  </a:cubicBezTo>
                  <a:cubicBezTo>
                    <a:pt x="406" y="640"/>
                    <a:pt x="405" y="641"/>
                    <a:pt x="404" y="642"/>
                  </a:cubicBezTo>
                  <a:cubicBezTo>
                    <a:pt x="403" y="643"/>
                    <a:pt x="405" y="644"/>
                    <a:pt x="406" y="644"/>
                  </a:cubicBezTo>
                  <a:cubicBezTo>
                    <a:pt x="408" y="645"/>
                    <a:pt x="407" y="645"/>
                    <a:pt x="406" y="645"/>
                  </a:cubicBezTo>
                  <a:cubicBezTo>
                    <a:pt x="406" y="646"/>
                    <a:pt x="405" y="646"/>
                    <a:pt x="405" y="646"/>
                  </a:cubicBezTo>
                  <a:cubicBezTo>
                    <a:pt x="405" y="647"/>
                    <a:pt x="405" y="647"/>
                    <a:pt x="404" y="647"/>
                  </a:cubicBezTo>
                  <a:cubicBezTo>
                    <a:pt x="404" y="647"/>
                    <a:pt x="403" y="648"/>
                    <a:pt x="402" y="648"/>
                  </a:cubicBezTo>
                  <a:cubicBezTo>
                    <a:pt x="400" y="649"/>
                    <a:pt x="402" y="649"/>
                    <a:pt x="402" y="649"/>
                  </a:cubicBezTo>
                  <a:cubicBezTo>
                    <a:pt x="408" y="649"/>
                    <a:pt x="409" y="646"/>
                    <a:pt x="409" y="644"/>
                  </a:cubicBezTo>
                  <a:cubicBezTo>
                    <a:pt x="409" y="642"/>
                    <a:pt x="410" y="643"/>
                    <a:pt x="410" y="644"/>
                  </a:cubicBezTo>
                  <a:cubicBezTo>
                    <a:pt x="411" y="644"/>
                    <a:pt x="411" y="647"/>
                    <a:pt x="413" y="645"/>
                  </a:cubicBezTo>
                  <a:cubicBezTo>
                    <a:pt x="414" y="643"/>
                    <a:pt x="413" y="645"/>
                    <a:pt x="412" y="646"/>
                  </a:cubicBezTo>
                  <a:cubicBezTo>
                    <a:pt x="412" y="646"/>
                    <a:pt x="409" y="649"/>
                    <a:pt x="408" y="649"/>
                  </a:cubicBezTo>
                  <a:cubicBezTo>
                    <a:pt x="408" y="650"/>
                    <a:pt x="404" y="650"/>
                    <a:pt x="403" y="651"/>
                  </a:cubicBezTo>
                  <a:cubicBezTo>
                    <a:pt x="401" y="651"/>
                    <a:pt x="401" y="651"/>
                    <a:pt x="402" y="651"/>
                  </a:cubicBezTo>
                  <a:cubicBezTo>
                    <a:pt x="404" y="651"/>
                    <a:pt x="402" y="652"/>
                    <a:pt x="400" y="653"/>
                  </a:cubicBezTo>
                  <a:cubicBezTo>
                    <a:pt x="398" y="654"/>
                    <a:pt x="400" y="654"/>
                    <a:pt x="401" y="654"/>
                  </a:cubicBezTo>
                  <a:cubicBezTo>
                    <a:pt x="402" y="654"/>
                    <a:pt x="402" y="653"/>
                    <a:pt x="402" y="653"/>
                  </a:cubicBezTo>
                  <a:cubicBezTo>
                    <a:pt x="402" y="652"/>
                    <a:pt x="402" y="652"/>
                    <a:pt x="403" y="652"/>
                  </a:cubicBezTo>
                  <a:cubicBezTo>
                    <a:pt x="405" y="652"/>
                    <a:pt x="406" y="652"/>
                    <a:pt x="404" y="653"/>
                  </a:cubicBezTo>
                  <a:cubicBezTo>
                    <a:pt x="403" y="654"/>
                    <a:pt x="404" y="654"/>
                    <a:pt x="406" y="653"/>
                  </a:cubicBezTo>
                  <a:cubicBezTo>
                    <a:pt x="408" y="653"/>
                    <a:pt x="410" y="651"/>
                    <a:pt x="411" y="649"/>
                  </a:cubicBezTo>
                  <a:cubicBezTo>
                    <a:pt x="411" y="647"/>
                    <a:pt x="411" y="649"/>
                    <a:pt x="411" y="650"/>
                  </a:cubicBezTo>
                  <a:cubicBezTo>
                    <a:pt x="411" y="652"/>
                    <a:pt x="408" y="653"/>
                    <a:pt x="406" y="654"/>
                  </a:cubicBezTo>
                  <a:cubicBezTo>
                    <a:pt x="404" y="655"/>
                    <a:pt x="405" y="655"/>
                    <a:pt x="406" y="655"/>
                  </a:cubicBezTo>
                  <a:cubicBezTo>
                    <a:pt x="408" y="655"/>
                    <a:pt x="407" y="656"/>
                    <a:pt x="404" y="657"/>
                  </a:cubicBezTo>
                  <a:cubicBezTo>
                    <a:pt x="401" y="658"/>
                    <a:pt x="403" y="658"/>
                    <a:pt x="405" y="657"/>
                  </a:cubicBezTo>
                  <a:cubicBezTo>
                    <a:pt x="407" y="656"/>
                    <a:pt x="407" y="657"/>
                    <a:pt x="406" y="657"/>
                  </a:cubicBezTo>
                  <a:cubicBezTo>
                    <a:pt x="405" y="658"/>
                    <a:pt x="408" y="658"/>
                    <a:pt x="408" y="658"/>
                  </a:cubicBezTo>
                  <a:cubicBezTo>
                    <a:pt x="409" y="658"/>
                    <a:pt x="410" y="658"/>
                    <a:pt x="410" y="657"/>
                  </a:cubicBezTo>
                  <a:cubicBezTo>
                    <a:pt x="410" y="657"/>
                    <a:pt x="411" y="657"/>
                    <a:pt x="411" y="656"/>
                  </a:cubicBezTo>
                  <a:cubicBezTo>
                    <a:pt x="412" y="655"/>
                    <a:pt x="411" y="655"/>
                    <a:pt x="413" y="655"/>
                  </a:cubicBezTo>
                  <a:cubicBezTo>
                    <a:pt x="415" y="656"/>
                    <a:pt x="414" y="656"/>
                    <a:pt x="412" y="656"/>
                  </a:cubicBezTo>
                  <a:cubicBezTo>
                    <a:pt x="411" y="657"/>
                    <a:pt x="411" y="657"/>
                    <a:pt x="410" y="658"/>
                  </a:cubicBezTo>
                  <a:cubicBezTo>
                    <a:pt x="410" y="660"/>
                    <a:pt x="410" y="660"/>
                    <a:pt x="410" y="659"/>
                  </a:cubicBezTo>
                  <a:cubicBezTo>
                    <a:pt x="411" y="659"/>
                    <a:pt x="413" y="658"/>
                    <a:pt x="413" y="658"/>
                  </a:cubicBezTo>
                  <a:cubicBezTo>
                    <a:pt x="413" y="657"/>
                    <a:pt x="413" y="657"/>
                    <a:pt x="413" y="657"/>
                  </a:cubicBezTo>
                  <a:cubicBezTo>
                    <a:pt x="413" y="658"/>
                    <a:pt x="414" y="657"/>
                    <a:pt x="414" y="657"/>
                  </a:cubicBezTo>
                  <a:cubicBezTo>
                    <a:pt x="413" y="656"/>
                    <a:pt x="414" y="657"/>
                    <a:pt x="415" y="656"/>
                  </a:cubicBezTo>
                  <a:cubicBezTo>
                    <a:pt x="416" y="656"/>
                    <a:pt x="415" y="657"/>
                    <a:pt x="414" y="659"/>
                  </a:cubicBezTo>
                  <a:cubicBezTo>
                    <a:pt x="413" y="660"/>
                    <a:pt x="412" y="661"/>
                    <a:pt x="414" y="660"/>
                  </a:cubicBezTo>
                  <a:cubicBezTo>
                    <a:pt x="416" y="660"/>
                    <a:pt x="418" y="659"/>
                    <a:pt x="418" y="658"/>
                  </a:cubicBezTo>
                  <a:cubicBezTo>
                    <a:pt x="419" y="656"/>
                    <a:pt x="419" y="655"/>
                    <a:pt x="421" y="655"/>
                  </a:cubicBezTo>
                  <a:cubicBezTo>
                    <a:pt x="422" y="654"/>
                    <a:pt x="422" y="655"/>
                    <a:pt x="421" y="655"/>
                  </a:cubicBezTo>
                  <a:cubicBezTo>
                    <a:pt x="421" y="656"/>
                    <a:pt x="420" y="658"/>
                    <a:pt x="419" y="659"/>
                  </a:cubicBezTo>
                  <a:cubicBezTo>
                    <a:pt x="418" y="660"/>
                    <a:pt x="418" y="660"/>
                    <a:pt x="419" y="661"/>
                  </a:cubicBezTo>
                  <a:cubicBezTo>
                    <a:pt x="419" y="661"/>
                    <a:pt x="417" y="663"/>
                    <a:pt x="415" y="665"/>
                  </a:cubicBezTo>
                  <a:cubicBezTo>
                    <a:pt x="413" y="667"/>
                    <a:pt x="416" y="667"/>
                    <a:pt x="417" y="666"/>
                  </a:cubicBezTo>
                  <a:cubicBezTo>
                    <a:pt x="418" y="665"/>
                    <a:pt x="421" y="663"/>
                    <a:pt x="423" y="660"/>
                  </a:cubicBezTo>
                  <a:cubicBezTo>
                    <a:pt x="425" y="657"/>
                    <a:pt x="424" y="660"/>
                    <a:pt x="424" y="660"/>
                  </a:cubicBezTo>
                  <a:cubicBezTo>
                    <a:pt x="421" y="663"/>
                    <a:pt x="418" y="667"/>
                    <a:pt x="416" y="667"/>
                  </a:cubicBezTo>
                  <a:cubicBezTo>
                    <a:pt x="414" y="668"/>
                    <a:pt x="415" y="669"/>
                    <a:pt x="416" y="669"/>
                  </a:cubicBezTo>
                  <a:cubicBezTo>
                    <a:pt x="417" y="670"/>
                    <a:pt x="417" y="669"/>
                    <a:pt x="418" y="668"/>
                  </a:cubicBezTo>
                  <a:cubicBezTo>
                    <a:pt x="418" y="667"/>
                    <a:pt x="419" y="669"/>
                    <a:pt x="419" y="670"/>
                  </a:cubicBezTo>
                  <a:cubicBezTo>
                    <a:pt x="420" y="671"/>
                    <a:pt x="420" y="671"/>
                    <a:pt x="422" y="670"/>
                  </a:cubicBezTo>
                  <a:cubicBezTo>
                    <a:pt x="423" y="670"/>
                    <a:pt x="423" y="670"/>
                    <a:pt x="424" y="669"/>
                  </a:cubicBezTo>
                  <a:cubicBezTo>
                    <a:pt x="424" y="668"/>
                    <a:pt x="425" y="668"/>
                    <a:pt x="426" y="667"/>
                  </a:cubicBezTo>
                  <a:cubicBezTo>
                    <a:pt x="428" y="667"/>
                    <a:pt x="427" y="665"/>
                    <a:pt x="428" y="665"/>
                  </a:cubicBezTo>
                  <a:cubicBezTo>
                    <a:pt x="429" y="665"/>
                    <a:pt x="428" y="665"/>
                    <a:pt x="428" y="664"/>
                  </a:cubicBezTo>
                  <a:cubicBezTo>
                    <a:pt x="428" y="663"/>
                    <a:pt x="429" y="663"/>
                    <a:pt x="429" y="663"/>
                  </a:cubicBezTo>
                  <a:cubicBezTo>
                    <a:pt x="430" y="663"/>
                    <a:pt x="430" y="661"/>
                    <a:pt x="430" y="663"/>
                  </a:cubicBezTo>
                  <a:cubicBezTo>
                    <a:pt x="430" y="664"/>
                    <a:pt x="430" y="665"/>
                    <a:pt x="429" y="666"/>
                  </a:cubicBezTo>
                  <a:cubicBezTo>
                    <a:pt x="429" y="667"/>
                    <a:pt x="429" y="667"/>
                    <a:pt x="430" y="667"/>
                  </a:cubicBezTo>
                  <a:cubicBezTo>
                    <a:pt x="432" y="667"/>
                    <a:pt x="444" y="668"/>
                    <a:pt x="445" y="668"/>
                  </a:cubicBezTo>
                  <a:cubicBezTo>
                    <a:pt x="446" y="669"/>
                    <a:pt x="445" y="668"/>
                    <a:pt x="444" y="667"/>
                  </a:cubicBezTo>
                  <a:cubicBezTo>
                    <a:pt x="444" y="666"/>
                    <a:pt x="444" y="666"/>
                    <a:pt x="445" y="665"/>
                  </a:cubicBezTo>
                  <a:cubicBezTo>
                    <a:pt x="445" y="665"/>
                    <a:pt x="444" y="664"/>
                    <a:pt x="444" y="663"/>
                  </a:cubicBezTo>
                  <a:cubicBezTo>
                    <a:pt x="444" y="662"/>
                    <a:pt x="444" y="662"/>
                    <a:pt x="443" y="662"/>
                  </a:cubicBezTo>
                  <a:cubicBezTo>
                    <a:pt x="442" y="663"/>
                    <a:pt x="441" y="663"/>
                    <a:pt x="439" y="663"/>
                  </a:cubicBezTo>
                  <a:cubicBezTo>
                    <a:pt x="438" y="664"/>
                    <a:pt x="439" y="663"/>
                    <a:pt x="439" y="663"/>
                  </a:cubicBezTo>
                  <a:cubicBezTo>
                    <a:pt x="439" y="662"/>
                    <a:pt x="440" y="662"/>
                    <a:pt x="441" y="661"/>
                  </a:cubicBezTo>
                  <a:cubicBezTo>
                    <a:pt x="443" y="661"/>
                    <a:pt x="434" y="659"/>
                    <a:pt x="430" y="658"/>
                  </a:cubicBezTo>
                  <a:cubicBezTo>
                    <a:pt x="426" y="657"/>
                    <a:pt x="435" y="658"/>
                    <a:pt x="436" y="658"/>
                  </a:cubicBezTo>
                  <a:cubicBezTo>
                    <a:pt x="438" y="659"/>
                    <a:pt x="436" y="658"/>
                    <a:pt x="436" y="656"/>
                  </a:cubicBezTo>
                  <a:cubicBezTo>
                    <a:pt x="436" y="654"/>
                    <a:pt x="436" y="656"/>
                    <a:pt x="437" y="658"/>
                  </a:cubicBezTo>
                  <a:cubicBezTo>
                    <a:pt x="439" y="660"/>
                    <a:pt x="442" y="660"/>
                    <a:pt x="443" y="660"/>
                  </a:cubicBezTo>
                  <a:cubicBezTo>
                    <a:pt x="444" y="661"/>
                    <a:pt x="444" y="660"/>
                    <a:pt x="442" y="659"/>
                  </a:cubicBezTo>
                  <a:cubicBezTo>
                    <a:pt x="441" y="658"/>
                    <a:pt x="443" y="658"/>
                    <a:pt x="444" y="659"/>
                  </a:cubicBezTo>
                  <a:cubicBezTo>
                    <a:pt x="445" y="659"/>
                    <a:pt x="446" y="659"/>
                    <a:pt x="447" y="659"/>
                  </a:cubicBezTo>
                  <a:cubicBezTo>
                    <a:pt x="448" y="658"/>
                    <a:pt x="448" y="658"/>
                    <a:pt x="446" y="658"/>
                  </a:cubicBezTo>
                  <a:cubicBezTo>
                    <a:pt x="444" y="657"/>
                    <a:pt x="445" y="657"/>
                    <a:pt x="447" y="657"/>
                  </a:cubicBezTo>
                  <a:cubicBezTo>
                    <a:pt x="449" y="658"/>
                    <a:pt x="448" y="657"/>
                    <a:pt x="447" y="657"/>
                  </a:cubicBezTo>
                  <a:cubicBezTo>
                    <a:pt x="447" y="657"/>
                    <a:pt x="445" y="657"/>
                    <a:pt x="443" y="656"/>
                  </a:cubicBezTo>
                  <a:cubicBezTo>
                    <a:pt x="441" y="655"/>
                    <a:pt x="443" y="656"/>
                    <a:pt x="444" y="656"/>
                  </a:cubicBezTo>
                  <a:cubicBezTo>
                    <a:pt x="444" y="656"/>
                    <a:pt x="446" y="656"/>
                    <a:pt x="447" y="656"/>
                  </a:cubicBezTo>
                  <a:cubicBezTo>
                    <a:pt x="448" y="656"/>
                    <a:pt x="451" y="655"/>
                    <a:pt x="449" y="654"/>
                  </a:cubicBezTo>
                  <a:cubicBezTo>
                    <a:pt x="447" y="653"/>
                    <a:pt x="445" y="653"/>
                    <a:pt x="444" y="653"/>
                  </a:cubicBezTo>
                  <a:cubicBezTo>
                    <a:pt x="442" y="653"/>
                    <a:pt x="442" y="653"/>
                    <a:pt x="441" y="653"/>
                  </a:cubicBezTo>
                  <a:cubicBezTo>
                    <a:pt x="440" y="652"/>
                    <a:pt x="438" y="652"/>
                    <a:pt x="439" y="652"/>
                  </a:cubicBezTo>
                  <a:cubicBezTo>
                    <a:pt x="441" y="652"/>
                    <a:pt x="443" y="652"/>
                    <a:pt x="444" y="653"/>
                  </a:cubicBezTo>
                  <a:cubicBezTo>
                    <a:pt x="445" y="653"/>
                    <a:pt x="450" y="653"/>
                    <a:pt x="449" y="653"/>
                  </a:cubicBezTo>
                  <a:cubicBezTo>
                    <a:pt x="448" y="652"/>
                    <a:pt x="446" y="652"/>
                    <a:pt x="446" y="652"/>
                  </a:cubicBezTo>
                  <a:cubicBezTo>
                    <a:pt x="445" y="652"/>
                    <a:pt x="445" y="652"/>
                    <a:pt x="444" y="651"/>
                  </a:cubicBezTo>
                  <a:cubicBezTo>
                    <a:pt x="444" y="651"/>
                    <a:pt x="443" y="651"/>
                    <a:pt x="441" y="651"/>
                  </a:cubicBezTo>
                  <a:cubicBezTo>
                    <a:pt x="438" y="650"/>
                    <a:pt x="439" y="649"/>
                    <a:pt x="441" y="650"/>
                  </a:cubicBezTo>
                  <a:cubicBezTo>
                    <a:pt x="444" y="651"/>
                    <a:pt x="447" y="651"/>
                    <a:pt x="447" y="651"/>
                  </a:cubicBezTo>
                  <a:cubicBezTo>
                    <a:pt x="447" y="651"/>
                    <a:pt x="449" y="650"/>
                    <a:pt x="449" y="650"/>
                  </a:cubicBezTo>
                  <a:cubicBezTo>
                    <a:pt x="450" y="650"/>
                    <a:pt x="450" y="650"/>
                    <a:pt x="450" y="649"/>
                  </a:cubicBezTo>
                  <a:cubicBezTo>
                    <a:pt x="449" y="648"/>
                    <a:pt x="450" y="648"/>
                    <a:pt x="451" y="648"/>
                  </a:cubicBezTo>
                  <a:cubicBezTo>
                    <a:pt x="452" y="649"/>
                    <a:pt x="451" y="649"/>
                    <a:pt x="450" y="648"/>
                  </a:cubicBezTo>
                  <a:cubicBezTo>
                    <a:pt x="449" y="647"/>
                    <a:pt x="448" y="647"/>
                    <a:pt x="447" y="647"/>
                  </a:cubicBezTo>
                  <a:cubicBezTo>
                    <a:pt x="446" y="647"/>
                    <a:pt x="447" y="647"/>
                    <a:pt x="446" y="646"/>
                  </a:cubicBezTo>
                  <a:cubicBezTo>
                    <a:pt x="446" y="646"/>
                    <a:pt x="444" y="646"/>
                    <a:pt x="441" y="646"/>
                  </a:cubicBezTo>
                  <a:cubicBezTo>
                    <a:pt x="437" y="646"/>
                    <a:pt x="439" y="646"/>
                    <a:pt x="439" y="645"/>
                  </a:cubicBezTo>
                  <a:cubicBezTo>
                    <a:pt x="440" y="645"/>
                    <a:pt x="449" y="646"/>
                    <a:pt x="450" y="646"/>
                  </a:cubicBezTo>
                  <a:cubicBezTo>
                    <a:pt x="451" y="646"/>
                    <a:pt x="451" y="646"/>
                    <a:pt x="451" y="645"/>
                  </a:cubicBezTo>
                  <a:cubicBezTo>
                    <a:pt x="450" y="645"/>
                    <a:pt x="446" y="644"/>
                    <a:pt x="445" y="644"/>
                  </a:cubicBezTo>
                  <a:cubicBezTo>
                    <a:pt x="443" y="643"/>
                    <a:pt x="450" y="644"/>
                    <a:pt x="452" y="644"/>
                  </a:cubicBezTo>
                  <a:cubicBezTo>
                    <a:pt x="453" y="644"/>
                    <a:pt x="452" y="643"/>
                    <a:pt x="450" y="643"/>
                  </a:cubicBezTo>
                  <a:cubicBezTo>
                    <a:pt x="448" y="643"/>
                    <a:pt x="448" y="643"/>
                    <a:pt x="448" y="642"/>
                  </a:cubicBezTo>
                  <a:cubicBezTo>
                    <a:pt x="448" y="641"/>
                    <a:pt x="447" y="641"/>
                    <a:pt x="445" y="641"/>
                  </a:cubicBezTo>
                  <a:cubicBezTo>
                    <a:pt x="443" y="641"/>
                    <a:pt x="442" y="641"/>
                    <a:pt x="444" y="641"/>
                  </a:cubicBezTo>
                  <a:cubicBezTo>
                    <a:pt x="446" y="640"/>
                    <a:pt x="448" y="641"/>
                    <a:pt x="450" y="641"/>
                  </a:cubicBezTo>
                  <a:cubicBezTo>
                    <a:pt x="452" y="642"/>
                    <a:pt x="453" y="641"/>
                    <a:pt x="454" y="640"/>
                  </a:cubicBezTo>
                  <a:cubicBezTo>
                    <a:pt x="454" y="640"/>
                    <a:pt x="455" y="639"/>
                    <a:pt x="454" y="639"/>
                  </a:cubicBezTo>
                  <a:cubicBezTo>
                    <a:pt x="453" y="639"/>
                    <a:pt x="454" y="639"/>
                    <a:pt x="453" y="637"/>
                  </a:cubicBezTo>
                  <a:cubicBezTo>
                    <a:pt x="452" y="635"/>
                    <a:pt x="449" y="638"/>
                    <a:pt x="447" y="636"/>
                  </a:cubicBezTo>
                  <a:cubicBezTo>
                    <a:pt x="445" y="635"/>
                    <a:pt x="446" y="635"/>
                    <a:pt x="447" y="635"/>
                  </a:cubicBezTo>
                  <a:cubicBezTo>
                    <a:pt x="447" y="635"/>
                    <a:pt x="449" y="636"/>
                    <a:pt x="452" y="636"/>
                  </a:cubicBezTo>
                  <a:cubicBezTo>
                    <a:pt x="455" y="636"/>
                    <a:pt x="456" y="635"/>
                    <a:pt x="456" y="634"/>
                  </a:cubicBezTo>
                  <a:cubicBezTo>
                    <a:pt x="456" y="633"/>
                    <a:pt x="455" y="632"/>
                    <a:pt x="453" y="633"/>
                  </a:cubicBezTo>
                  <a:cubicBezTo>
                    <a:pt x="452" y="633"/>
                    <a:pt x="452" y="632"/>
                    <a:pt x="451" y="632"/>
                  </a:cubicBezTo>
                  <a:cubicBezTo>
                    <a:pt x="451" y="631"/>
                    <a:pt x="450" y="631"/>
                    <a:pt x="449" y="631"/>
                  </a:cubicBezTo>
                  <a:cubicBezTo>
                    <a:pt x="448" y="631"/>
                    <a:pt x="450" y="630"/>
                    <a:pt x="452" y="631"/>
                  </a:cubicBezTo>
                  <a:cubicBezTo>
                    <a:pt x="453" y="631"/>
                    <a:pt x="454" y="632"/>
                    <a:pt x="456" y="631"/>
                  </a:cubicBezTo>
                  <a:cubicBezTo>
                    <a:pt x="458" y="630"/>
                    <a:pt x="457" y="629"/>
                    <a:pt x="456" y="628"/>
                  </a:cubicBezTo>
                  <a:cubicBezTo>
                    <a:pt x="454" y="628"/>
                    <a:pt x="455" y="628"/>
                    <a:pt x="456" y="628"/>
                  </a:cubicBezTo>
                  <a:cubicBezTo>
                    <a:pt x="456" y="628"/>
                    <a:pt x="457" y="628"/>
                    <a:pt x="458" y="627"/>
                  </a:cubicBezTo>
                  <a:cubicBezTo>
                    <a:pt x="459" y="627"/>
                    <a:pt x="458" y="626"/>
                    <a:pt x="457" y="625"/>
                  </a:cubicBezTo>
                  <a:cubicBezTo>
                    <a:pt x="455" y="625"/>
                    <a:pt x="455" y="626"/>
                    <a:pt x="454" y="627"/>
                  </a:cubicBezTo>
                  <a:cubicBezTo>
                    <a:pt x="453" y="628"/>
                    <a:pt x="453" y="626"/>
                    <a:pt x="454" y="626"/>
                  </a:cubicBezTo>
                  <a:cubicBezTo>
                    <a:pt x="454" y="625"/>
                    <a:pt x="453" y="625"/>
                    <a:pt x="453" y="625"/>
                  </a:cubicBezTo>
                  <a:cubicBezTo>
                    <a:pt x="454" y="624"/>
                    <a:pt x="456" y="622"/>
                    <a:pt x="456" y="621"/>
                  </a:cubicBezTo>
                  <a:cubicBezTo>
                    <a:pt x="457" y="620"/>
                    <a:pt x="457" y="621"/>
                    <a:pt x="456" y="619"/>
                  </a:cubicBezTo>
                  <a:cubicBezTo>
                    <a:pt x="456" y="618"/>
                    <a:pt x="455" y="618"/>
                    <a:pt x="454" y="618"/>
                  </a:cubicBezTo>
                  <a:cubicBezTo>
                    <a:pt x="453" y="618"/>
                    <a:pt x="452" y="618"/>
                    <a:pt x="451" y="617"/>
                  </a:cubicBezTo>
                  <a:cubicBezTo>
                    <a:pt x="451" y="615"/>
                    <a:pt x="449" y="616"/>
                    <a:pt x="447" y="615"/>
                  </a:cubicBezTo>
                  <a:cubicBezTo>
                    <a:pt x="445" y="613"/>
                    <a:pt x="450" y="614"/>
                    <a:pt x="451" y="615"/>
                  </a:cubicBezTo>
                  <a:cubicBezTo>
                    <a:pt x="452" y="615"/>
                    <a:pt x="456" y="617"/>
                    <a:pt x="458" y="617"/>
                  </a:cubicBezTo>
                  <a:cubicBezTo>
                    <a:pt x="460" y="617"/>
                    <a:pt x="456" y="616"/>
                    <a:pt x="455" y="616"/>
                  </a:cubicBezTo>
                  <a:cubicBezTo>
                    <a:pt x="455" y="616"/>
                    <a:pt x="453" y="615"/>
                    <a:pt x="453" y="614"/>
                  </a:cubicBezTo>
                  <a:cubicBezTo>
                    <a:pt x="453" y="613"/>
                    <a:pt x="454" y="614"/>
                    <a:pt x="455" y="615"/>
                  </a:cubicBezTo>
                  <a:cubicBezTo>
                    <a:pt x="456" y="615"/>
                    <a:pt x="457" y="615"/>
                    <a:pt x="456" y="613"/>
                  </a:cubicBezTo>
                  <a:cubicBezTo>
                    <a:pt x="455" y="612"/>
                    <a:pt x="453" y="612"/>
                    <a:pt x="452" y="612"/>
                  </a:cubicBezTo>
                  <a:cubicBezTo>
                    <a:pt x="452" y="612"/>
                    <a:pt x="451" y="612"/>
                    <a:pt x="450" y="611"/>
                  </a:cubicBezTo>
                  <a:cubicBezTo>
                    <a:pt x="449" y="611"/>
                    <a:pt x="447" y="610"/>
                    <a:pt x="446" y="610"/>
                  </a:cubicBezTo>
                  <a:cubicBezTo>
                    <a:pt x="446" y="610"/>
                    <a:pt x="445" y="610"/>
                    <a:pt x="444" y="609"/>
                  </a:cubicBezTo>
                  <a:cubicBezTo>
                    <a:pt x="444" y="608"/>
                    <a:pt x="445" y="609"/>
                    <a:pt x="445" y="609"/>
                  </a:cubicBezTo>
                  <a:cubicBezTo>
                    <a:pt x="449" y="610"/>
                    <a:pt x="451" y="609"/>
                    <a:pt x="452" y="610"/>
                  </a:cubicBezTo>
                  <a:cubicBezTo>
                    <a:pt x="452" y="610"/>
                    <a:pt x="452" y="610"/>
                    <a:pt x="453" y="609"/>
                  </a:cubicBezTo>
                  <a:cubicBezTo>
                    <a:pt x="454" y="609"/>
                    <a:pt x="453" y="609"/>
                    <a:pt x="453" y="608"/>
                  </a:cubicBezTo>
                  <a:cubicBezTo>
                    <a:pt x="453" y="608"/>
                    <a:pt x="453" y="607"/>
                    <a:pt x="452" y="606"/>
                  </a:cubicBezTo>
                  <a:cubicBezTo>
                    <a:pt x="452" y="605"/>
                    <a:pt x="454" y="605"/>
                    <a:pt x="455" y="604"/>
                  </a:cubicBezTo>
                  <a:cubicBezTo>
                    <a:pt x="456" y="604"/>
                    <a:pt x="457" y="604"/>
                    <a:pt x="457" y="605"/>
                  </a:cubicBezTo>
                  <a:cubicBezTo>
                    <a:pt x="456" y="605"/>
                    <a:pt x="458" y="605"/>
                    <a:pt x="457" y="606"/>
                  </a:cubicBezTo>
                  <a:cubicBezTo>
                    <a:pt x="456" y="606"/>
                    <a:pt x="456" y="607"/>
                    <a:pt x="457" y="607"/>
                  </a:cubicBezTo>
                  <a:cubicBezTo>
                    <a:pt x="458" y="607"/>
                    <a:pt x="460" y="607"/>
                    <a:pt x="461" y="607"/>
                  </a:cubicBezTo>
                  <a:cubicBezTo>
                    <a:pt x="461" y="607"/>
                    <a:pt x="462" y="606"/>
                    <a:pt x="463" y="606"/>
                  </a:cubicBezTo>
                  <a:cubicBezTo>
                    <a:pt x="465" y="607"/>
                    <a:pt x="466" y="605"/>
                    <a:pt x="466" y="603"/>
                  </a:cubicBezTo>
                  <a:cubicBezTo>
                    <a:pt x="466" y="602"/>
                    <a:pt x="463" y="602"/>
                    <a:pt x="462" y="602"/>
                  </a:cubicBezTo>
                  <a:cubicBezTo>
                    <a:pt x="462" y="602"/>
                    <a:pt x="460" y="601"/>
                    <a:pt x="460" y="601"/>
                  </a:cubicBezTo>
                  <a:cubicBezTo>
                    <a:pt x="459" y="601"/>
                    <a:pt x="459" y="600"/>
                    <a:pt x="459" y="600"/>
                  </a:cubicBezTo>
                  <a:cubicBezTo>
                    <a:pt x="459" y="599"/>
                    <a:pt x="459" y="599"/>
                    <a:pt x="459" y="598"/>
                  </a:cubicBezTo>
                  <a:cubicBezTo>
                    <a:pt x="459" y="598"/>
                    <a:pt x="460" y="599"/>
                    <a:pt x="460" y="599"/>
                  </a:cubicBezTo>
                  <a:cubicBezTo>
                    <a:pt x="461" y="600"/>
                    <a:pt x="461" y="600"/>
                    <a:pt x="462" y="600"/>
                  </a:cubicBezTo>
                  <a:cubicBezTo>
                    <a:pt x="462" y="601"/>
                    <a:pt x="463" y="600"/>
                    <a:pt x="463" y="601"/>
                  </a:cubicBezTo>
                  <a:cubicBezTo>
                    <a:pt x="464" y="601"/>
                    <a:pt x="465" y="602"/>
                    <a:pt x="466" y="602"/>
                  </a:cubicBezTo>
                  <a:cubicBezTo>
                    <a:pt x="467" y="602"/>
                    <a:pt x="468" y="601"/>
                    <a:pt x="467" y="601"/>
                  </a:cubicBezTo>
                  <a:cubicBezTo>
                    <a:pt x="467" y="600"/>
                    <a:pt x="465" y="599"/>
                    <a:pt x="463" y="598"/>
                  </a:cubicBezTo>
                  <a:cubicBezTo>
                    <a:pt x="460" y="597"/>
                    <a:pt x="462" y="597"/>
                    <a:pt x="462" y="597"/>
                  </a:cubicBezTo>
                  <a:cubicBezTo>
                    <a:pt x="463" y="597"/>
                    <a:pt x="467" y="599"/>
                    <a:pt x="468" y="600"/>
                  </a:cubicBezTo>
                  <a:cubicBezTo>
                    <a:pt x="469" y="601"/>
                    <a:pt x="470" y="599"/>
                    <a:pt x="469" y="598"/>
                  </a:cubicBezTo>
                  <a:cubicBezTo>
                    <a:pt x="469" y="598"/>
                    <a:pt x="467" y="596"/>
                    <a:pt x="466" y="595"/>
                  </a:cubicBezTo>
                  <a:cubicBezTo>
                    <a:pt x="465" y="595"/>
                    <a:pt x="464" y="595"/>
                    <a:pt x="465" y="594"/>
                  </a:cubicBezTo>
                  <a:cubicBezTo>
                    <a:pt x="465" y="593"/>
                    <a:pt x="464" y="594"/>
                    <a:pt x="463" y="592"/>
                  </a:cubicBezTo>
                  <a:cubicBezTo>
                    <a:pt x="462" y="591"/>
                    <a:pt x="464" y="592"/>
                    <a:pt x="465" y="592"/>
                  </a:cubicBezTo>
                  <a:cubicBezTo>
                    <a:pt x="465" y="593"/>
                    <a:pt x="469" y="595"/>
                    <a:pt x="471" y="596"/>
                  </a:cubicBezTo>
                  <a:cubicBezTo>
                    <a:pt x="473" y="597"/>
                    <a:pt x="475" y="599"/>
                    <a:pt x="474" y="596"/>
                  </a:cubicBezTo>
                  <a:cubicBezTo>
                    <a:pt x="473" y="594"/>
                    <a:pt x="471" y="594"/>
                    <a:pt x="471" y="594"/>
                  </a:cubicBezTo>
                  <a:cubicBezTo>
                    <a:pt x="470" y="595"/>
                    <a:pt x="470" y="595"/>
                    <a:pt x="470" y="594"/>
                  </a:cubicBezTo>
                  <a:cubicBezTo>
                    <a:pt x="469" y="593"/>
                    <a:pt x="468" y="592"/>
                    <a:pt x="468" y="592"/>
                  </a:cubicBezTo>
                  <a:cubicBezTo>
                    <a:pt x="467" y="592"/>
                    <a:pt x="466" y="591"/>
                    <a:pt x="464" y="591"/>
                  </a:cubicBezTo>
                  <a:cubicBezTo>
                    <a:pt x="462" y="591"/>
                    <a:pt x="465" y="591"/>
                    <a:pt x="467" y="591"/>
                  </a:cubicBezTo>
                  <a:cubicBezTo>
                    <a:pt x="469" y="592"/>
                    <a:pt x="471" y="594"/>
                    <a:pt x="472" y="594"/>
                  </a:cubicBezTo>
                  <a:cubicBezTo>
                    <a:pt x="473" y="595"/>
                    <a:pt x="474" y="595"/>
                    <a:pt x="473" y="594"/>
                  </a:cubicBezTo>
                  <a:cubicBezTo>
                    <a:pt x="473" y="594"/>
                    <a:pt x="470" y="593"/>
                    <a:pt x="468" y="592"/>
                  </a:cubicBezTo>
                  <a:cubicBezTo>
                    <a:pt x="467" y="591"/>
                    <a:pt x="471" y="592"/>
                    <a:pt x="472" y="593"/>
                  </a:cubicBezTo>
                  <a:cubicBezTo>
                    <a:pt x="473" y="593"/>
                    <a:pt x="472" y="592"/>
                    <a:pt x="471" y="590"/>
                  </a:cubicBezTo>
                  <a:cubicBezTo>
                    <a:pt x="469" y="589"/>
                    <a:pt x="472" y="592"/>
                    <a:pt x="473" y="592"/>
                  </a:cubicBezTo>
                  <a:cubicBezTo>
                    <a:pt x="473" y="592"/>
                    <a:pt x="474" y="593"/>
                    <a:pt x="475" y="593"/>
                  </a:cubicBezTo>
                  <a:cubicBezTo>
                    <a:pt x="475" y="593"/>
                    <a:pt x="475" y="593"/>
                    <a:pt x="475" y="593"/>
                  </a:cubicBezTo>
                  <a:cubicBezTo>
                    <a:pt x="474" y="592"/>
                    <a:pt x="473" y="592"/>
                    <a:pt x="472" y="590"/>
                  </a:cubicBezTo>
                  <a:cubicBezTo>
                    <a:pt x="471" y="589"/>
                    <a:pt x="473" y="591"/>
                    <a:pt x="475" y="592"/>
                  </a:cubicBezTo>
                  <a:cubicBezTo>
                    <a:pt x="476" y="593"/>
                    <a:pt x="476" y="592"/>
                    <a:pt x="475" y="591"/>
                  </a:cubicBezTo>
                  <a:cubicBezTo>
                    <a:pt x="473" y="590"/>
                    <a:pt x="477" y="590"/>
                    <a:pt x="478" y="591"/>
                  </a:cubicBezTo>
                  <a:cubicBezTo>
                    <a:pt x="480" y="591"/>
                    <a:pt x="479" y="591"/>
                    <a:pt x="479" y="590"/>
                  </a:cubicBezTo>
                  <a:cubicBezTo>
                    <a:pt x="478" y="589"/>
                    <a:pt x="478" y="589"/>
                    <a:pt x="478" y="588"/>
                  </a:cubicBezTo>
                  <a:cubicBezTo>
                    <a:pt x="478" y="587"/>
                    <a:pt x="476" y="586"/>
                    <a:pt x="475" y="587"/>
                  </a:cubicBezTo>
                  <a:cubicBezTo>
                    <a:pt x="474" y="587"/>
                    <a:pt x="473" y="586"/>
                    <a:pt x="471" y="586"/>
                  </a:cubicBezTo>
                  <a:cubicBezTo>
                    <a:pt x="470" y="585"/>
                    <a:pt x="469" y="585"/>
                    <a:pt x="467" y="585"/>
                  </a:cubicBezTo>
                  <a:cubicBezTo>
                    <a:pt x="465" y="584"/>
                    <a:pt x="469" y="584"/>
                    <a:pt x="472" y="585"/>
                  </a:cubicBezTo>
                  <a:cubicBezTo>
                    <a:pt x="475" y="586"/>
                    <a:pt x="479" y="587"/>
                    <a:pt x="480" y="587"/>
                  </a:cubicBezTo>
                  <a:cubicBezTo>
                    <a:pt x="482" y="586"/>
                    <a:pt x="482" y="587"/>
                    <a:pt x="482" y="587"/>
                  </a:cubicBezTo>
                  <a:cubicBezTo>
                    <a:pt x="483" y="586"/>
                    <a:pt x="483" y="586"/>
                    <a:pt x="483" y="585"/>
                  </a:cubicBezTo>
                  <a:cubicBezTo>
                    <a:pt x="482" y="585"/>
                    <a:pt x="482" y="584"/>
                    <a:pt x="482" y="582"/>
                  </a:cubicBezTo>
                  <a:cubicBezTo>
                    <a:pt x="481" y="581"/>
                    <a:pt x="481" y="581"/>
                    <a:pt x="479" y="580"/>
                  </a:cubicBezTo>
                  <a:cubicBezTo>
                    <a:pt x="478" y="580"/>
                    <a:pt x="480" y="578"/>
                    <a:pt x="481" y="577"/>
                  </a:cubicBezTo>
                  <a:cubicBezTo>
                    <a:pt x="481" y="576"/>
                    <a:pt x="482" y="576"/>
                    <a:pt x="481" y="576"/>
                  </a:cubicBezTo>
                  <a:cubicBezTo>
                    <a:pt x="479" y="575"/>
                    <a:pt x="477" y="575"/>
                    <a:pt x="477" y="576"/>
                  </a:cubicBezTo>
                  <a:cubicBezTo>
                    <a:pt x="476" y="576"/>
                    <a:pt x="476" y="576"/>
                    <a:pt x="475" y="576"/>
                  </a:cubicBezTo>
                  <a:cubicBezTo>
                    <a:pt x="475" y="576"/>
                    <a:pt x="474" y="576"/>
                    <a:pt x="474" y="576"/>
                  </a:cubicBezTo>
                  <a:cubicBezTo>
                    <a:pt x="469" y="575"/>
                    <a:pt x="469" y="574"/>
                    <a:pt x="469" y="573"/>
                  </a:cubicBezTo>
                  <a:cubicBezTo>
                    <a:pt x="469" y="573"/>
                    <a:pt x="468" y="573"/>
                    <a:pt x="468" y="573"/>
                  </a:cubicBezTo>
                  <a:cubicBezTo>
                    <a:pt x="467" y="573"/>
                    <a:pt x="466" y="571"/>
                    <a:pt x="470" y="571"/>
                  </a:cubicBezTo>
                  <a:cubicBezTo>
                    <a:pt x="474" y="571"/>
                    <a:pt x="475" y="572"/>
                    <a:pt x="479" y="571"/>
                  </a:cubicBezTo>
                  <a:cubicBezTo>
                    <a:pt x="482" y="570"/>
                    <a:pt x="482" y="571"/>
                    <a:pt x="482" y="571"/>
                  </a:cubicBezTo>
                  <a:cubicBezTo>
                    <a:pt x="482" y="571"/>
                    <a:pt x="483" y="572"/>
                    <a:pt x="484" y="571"/>
                  </a:cubicBezTo>
                  <a:cubicBezTo>
                    <a:pt x="486" y="570"/>
                    <a:pt x="483" y="569"/>
                    <a:pt x="483" y="568"/>
                  </a:cubicBezTo>
                  <a:cubicBezTo>
                    <a:pt x="482" y="568"/>
                    <a:pt x="481" y="569"/>
                    <a:pt x="482" y="567"/>
                  </a:cubicBezTo>
                  <a:cubicBezTo>
                    <a:pt x="483" y="565"/>
                    <a:pt x="481" y="563"/>
                    <a:pt x="480" y="562"/>
                  </a:cubicBezTo>
                  <a:cubicBezTo>
                    <a:pt x="480" y="561"/>
                    <a:pt x="478" y="561"/>
                    <a:pt x="478" y="561"/>
                  </a:cubicBezTo>
                  <a:cubicBezTo>
                    <a:pt x="478" y="560"/>
                    <a:pt x="478" y="560"/>
                    <a:pt x="478" y="560"/>
                  </a:cubicBezTo>
                  <a:cubicBezTo>
                    <a:pt x="475" y="559"/>
                    <a:pt x="477" y="559"/>
                    <a:pt x="475" y="558"/>
                  </a:cubicBezTo>
                  <a:cubicBezTo>
                    <a:pt x="473" y="556"/>
                    <a:pt x="474" y="555"/>
                    <a:pt x="474" y="555"/>
                  </a:cubicBezTo>
                  <a:cubicBezTo>
                    <a:pt x="474" y="555"/>
                    <a:pt x="475" y="555"/>
                    <a:pt x="474" y="554"/>
                  </a:cubicBezTo>
                  <a:cubicBezTo>
                    <a:pt x="474" y="552"/>
                    <a:pt x="475" y="553"/>
                    <a:pt x="478" y="553"/>
                  </a:cubicBezTo>
                  <a:cubicBezTo>
                    <a:pt x="481" y="554"/>
                    <a:pt x="479" y="555"/>
                    <a:pt x="481" y="554"/>
                  </a:cubicBezTo>
                  <a:cubicBezTo>
                    <a:pt x="484" y="553"/>
                    <a:pt x="486" y="555"/>
                    <a:pt x="486" y="555"/>
                  </a:cubicBezTo>
                  <a:cubicBezTo>
                    <a:pt x="487" y="555"/>
                    <a:pt x="487" y="554"/>
                    <a:pt x="488" y="552"/>
                  </a:cubicBezTo>
                  <a:cubicBezTo>
                    <a:pt x="489" y="550"/>
                    <a:pt x="491" y="550"/>
                    <a:pt x="493" y="549"/>
                  </a:cubicBezTo>
                  <a:cubicBezTo>
                    <a:pt x="494" y="548"/>
                    <a:pt x="493" y="547"/>
                    <a:pt x="492" y="546"/>
                  </a:cubicBezTo>
                  <a:cubicBezTo>
                    <a:pt x="491" y="545"/>
                    <a:pt x="493" y="545"/>
                    <a:pt x="493" y="544"/>
                  </a:cubicBezTo>
                  <a:cubicBezTo>
                    <a:pt x="493" y="543"/>
                    <a:pt x="490" y="545"/>
                    <a:pt x="489" y="543"/>
                  </a:cubicBezTo>
                  <a:cubicBezTo>
                    <a:pt x="487" y="542"/>
                    <a:pt x="490" y="542"/>
                    <a:pt x="492" y="542"/>
                  </a:cubicBezTo>
                  <a:cubicBezTo>
                    <a:pt x="494" y="543"/>
                    <a:pt x="493" y="543"/>
                    <a:pt x="495" y="540"/>
                  </a:cubicBezTo>
                  <a:cubicBezTo>
                    <a:pt x="496" y="538"/>
                    <a:pt x="498" y="541"/>
                    <a:pt x="499" y="542"/>
                  </a:cubicBezTo>
                  <a:cubicBezTo>
                    <a:pt x="501" y="542"/>
                    <a:pt x="502" y="542"/>
                    <a:pt x="501" y="538"/>
                  </a:cubicBezTo>
                  <a:cubicBezTo>
                    <a:pt x="500" y="535"/>
                    <a:pt x="503" y="540"/>
                    <a:pt x="504" y="540"/>
                  </a:cubicBezTo>
                  <a:cubicBezTo>
                    <a:pt x="505" y="541"/>
                    <a:pt x="506" y="542"/>
                    <a:pt x="508" y="541"/>
                  </a:cubicBezTo>
                  <a:cubicBezTo>
                    <a:pt x="510" y="541"/>
                    <a:pt x="511" y="542"/>
                    <a:pt x="509" y="540"/>
                  </a:cubicBezTo>
                  <a:cubicBezTo>
                    <a:pt x="508" y="537"/>
                    <a:pt x="512" y="540"/>
                    <a:pt x="513" y="541"/>
                  </a:cubicBezTo>
                  <a:cubicBezTo>
                    <a:pt x="514" y="542"/>
                    <a:pt x="517" y="538"/>
                    <a:pt x="518" y="537"/>
                  </a:cubicBezTo>
                  <a:cubicBezTo>
                    <a:pt x="519" y="536"/>
                    <a:pt x="519" y="535"/>
                    <a:pt x="516" y="534"/>
                  </a:cubicBezTo>
                  <a:cubicBezTo>
                    <a:pt x="513" y="533"/>
                    <a:pt x="514" y="532"/>
                    <a:pt x="514" y="531"/>
                  </a:cubicBezTo>
                  <a:cubicBezTo>
                    <a:pt x="515" y="530"/>
                    <a:pt x="518" y="530"/>
                    <a:pt x="521" y="529"/>
                  </a:cubicBezTo>
                  <a:cubicBezTo>
                    <a:pt x="523" y="529"/>
                    <a:pt x="520" y="528"/>
                    <a:pt x="519" y="528"/>
                  </a:cubicBezTo>
                  <a:cubicBezTo>
                    <a:pt x="518" y="528"/>
                    <a:pt x="521" y="527"/>
                    <a:pt x="522" y="527"/>
                  </a:cubicBezTo>
                  <a:cubicBezTo>
                    <a:pt x="523" y="526"/>
                    <a:pt x="523" y="525"/>
                    <a:pt x="522" y="525"/>
                  </a:cubicBezTo>
                  <a:cubicBezTo>
                    <a:pt x="520" y="525"/>
                    <a:pt x="521" y="524"/>
                    <a:pt x="523" y="525"/>
                  </a:cubicBezTo>
                  <a:cubicBezTo>
                    <a:pt x="525" y="525"/>
                    <a:pt x="525" y="524"/>
                    <a:pt x="524" y="523"/>
                  </a:cubicBezTo>
                  <a:cubicBezTo>
                    <a:pt x="524" y="523"/>
                    <a:pt x="522" y="522"/>
                    <a:pt x="520" y="522"/>
                  </a:cubicBezTo>
                  <a:cubicBezTo>
                    <a:pt x="518" y="522"/>
                    <a:pt x="520" y="521"/>
                    <a:pt x="520" y="521"/>
                  </a:cubicBezTo>
                  <a:cubicBezTo>
                    <a:pt x="521" y="521"/>
                    <a:pt x="522" y="522"/>
                    <a:pt x="522" y="521"/>
                  </a:cubicBezTo>
                  <a:cubicBezTo>
                    <a:pt x="523" y="520"/>
                    <a:pt x="524" y="521"/>
                    <a:pt x="525" y="522"/>
                  </a:cubicBezTo>
                  <a:cubicBezTo>
                    <a:pt x="526" y="523"/>
                    <a:pt x="528" y="523"/>
                    <a:pt x="531" y="522"/>
                  </a:cubicBezTo>
                  <a:cubicBezTo>
                    <a:pt x="534" y="522"/>
                    <a:pt x="530" y="524"/>
                    <a:pt x="529" y="525"/>
                  </a:cubicBezTo>
                  <a:cubicBezTo>
                    <a:pt x="528" y="526"/>
                    <a:pt x="526" y="529"/>
                    <a:pt x="525" y="529"/>
                  </a:cubicBezTo>
                  <a:cubicBezTo>
                    <a:pt x="523" y="529"/>
                    <a:pt x="524" y="532"/>
                    <a:pt x="523" y="533"/>
                  </a:cubicBezTo>
                  <a:cubicBezTo>
                    <a:pt x="523" y="534"/>
                    <a:pt x="523" y="534"/>
                    <a:pt x="525" y="533"/>
                  </a:cubicBezTo>
                  <a:cubicBezTo>
                    <a:pt x="527" y="533"/>
                    <a:pt x="531" y="536"/>
                    <a:pt x="532" y="537"/>
                  </a:cubicBezTo>
                  <a:cubicBezTo>
                    <a:pt x="534" y="538"/>
                    <a:pt x="532" y="536"/>
                    <a:pt x="532" y="534"/>
                  </a:cubicBezTo>
                  <a:cubicBezTo>
                    <a:pt x="532" y="532"/>
                    <a:pt x="532" y="533"/>
                    <a:pt x="533" y="531"/>
                  </a:cubicBezTo>
                  <a:cubicBezTo>
                    <a:pt x="534" y="529"/>
                    <a:pt x="534" y="531"/>
                    <a:pt x="535" y="534"/>
                  </a:cubicBezTo>
                  <a:cubicBezTo>
                    <a:pt x="535" y="536"/>
                    <a:pt x="536" y="535"/>
                    <a:pt x="540" y="531"/>
                  </a:cubicBezTo>
                  <a:cubicBezTo>
                    <a:pt x="543" y="527"/>
                    <a:pt x="544" y="531"/>
                    <a:pt x="544" y="532"/>
                  </a:cubicBezTo>
                  <a:cubicBezTo>
                    <a:pt x="545" y="533"/>
                    <a:pt x="545" y="533"/>
                    <a:pt x="547" y="533"/>
                  </a:cubicBezTo>
                  <a:cubicBezTo>
                    <a:pt x="549" y="532"/>
                    <a:pt x="550" y="531"/>
                    <a:pt x="551" y="530"/>
                  </a:cubicBezTo>
                  <a:cubicBezTo>
                    <a:pt x="551" y="529"/>
                    <a:pt x="552" y="529"/>
                    <a:pt x="552" y="528"/>
                  </a:cubicBezTo>
                  <a:cubicBezTo>
                    <a:pt x="552" y="527"/>
                    <a:pt x="553" y="527"/>
                    <a:pt x="554" y="527"/>
                  </a:cubicBezTo>
                  <a:cubicBezTo>
                    <a:pt x="554" y="527"/>
                    <a:pt x="555" y="527"/>
                    <a:pt x="556" y="528"/>
                  </a:cubicBezTo>
                  <a:cubicBezTo>
                    <a:pt x="557" y="529"/>
                    <a:pt x="556" y="527"/>
                    <a:pt x="556" y="527"/>
                  </a:cubicBezTo>
                  <a:cubicBezTo>
                    <a:pt x="556" y="526"/>
                    <a:pt x="555" y="526"/>
                    <a:pt x="555" y="525"/>
                  </a:cubicBezTo>
                  <a:cubicBezTo>
                    <a:pt x="556" y="525"/>
                    <a:pt x="556" y="525"/>
                    <a:pt x="555" y="524"/>
                  </a:cubicBezTo>
                  <a:cubicBezTo>
                    <a:pt x="554" y="524"/>
                    <a:pt x="555" y="523"/>
                    <a:pt x="554" y="522"/>
                  </a:cubicBezTo>
                  <a:cubicBezTo>
                    <a:pt x="552" y="520"/>
                    <a:pt x="555" y="522"/>
                    <a:pt x="556" y="523"/>
                  </a:cubicBezTo>
                  <a:cubicBezTo>
                    <a:pt x="556" y="523"/>
                    <a:pt x="557" y="524"/>
                    <a:pt x="559" y="524"/>
                  </a:cubicBezTo>
                  <a:cubicBezTo>
                    <a:pt x="560" y="524"/>
                    <a:pt x="562" y="525"/>
                    <a:pt x="563" y="525"/>
                  </a:cubicBezTo>
                  <a:cubicBezTo>
                    <a:pt x="565" y="525"/>
                    <a:pt x="564" y="524"/>
                    <a:pt x="563" y="524"/>
                  </a:cubicBezTo>
                  <a:cubicBezTo>
                    <a:pt x="562" y="523"/>
                    <a:pt x="562" y="522"/>
                    <a:pt x="562" y="521"/>
                  </a:cubicBezTo>
                  <a:cubicBezTo>
                    <a:pt x="563" y="520"/>
                    <a:pt x="563" y="520"/>
                    <a:pt x="564" y="523"/>
                  </a:cubicBezTo>
                  <a:cubicBezTo>
                    <a:pt x="565" y="526"/>
                    <a:pt x="569" y="522"/>
                    <a:pt x="570" y="521"/>
                  </a:cubicBezTo>
                  <a:cubicBezTo>
                    <a:pt x="571" y="519"/>
                    <a:pt x="571" y="519"/>
                    <a:pt x="572" y="518"/>
                  </a:cubicBezTo>
                  <a:cubicBezTo>
                    <a:pt x="573" y="517"/>
                    <a:pt x="574" y="517"/>
                    <a:pt x="573" y="517"/>
                  </a:cubicBezTo>
                  <a:cubicBezTo>
                    <a:pt x="572" y="516"/>
                    <a:pt x="572" y="516"/>
                    <a:pt x="573" y="515"/>
                  </a:cubicBezTo>
                  <a:cubicBezTo>
                    <a:pt x="573" y="514"/>
                    <a:pt x="574" y="515"/>
                    <a:pt x="574" y="516"/>
                  </a:cubicBezTo>
                  <a:cubicBezTo>
                    <a:pt x="574" y="517"/>
                    <a:pt x="575" y="516"/>
                    <a:pt x="576" y="516"/>
                  </a:cubicBezTo>
                  <a:cubicBezTo>
                    <a:pt x="576" y="517"/>
                    <a:pt x="578" y="512"/>
                    <a:pt x="579" y="511"/>
                  </a:cubicBezTo>
                  <a:cubicBezTo>
                    <a:pt x="580" y="510"/>
                    <a:pt x="580" y="509"/>
                    <a:pt x="580" y="508"/>
                  </a:cubicBezTo>
                  <a:cubicBezTo>
                    <a:pt x="580" y="507"/>
                    <a:pt x="580" y="507"/>
                    <a:pt x="580" y="506"/>
                  </a:cubicBezTo>
                  <a:cubicBezTo>
                    <a:pt x="581" y="506"/>
                    <a:pt x="583" y="504"/>
                    <a:pt x="586" y="503"/>
                  </a:cubicBezTo>
                  <a:cubicBezTo>
                    <a:pt x="588" y="502"/>
                    <a:pt x="586" y="501"/>
                    <a:pt x="585" y="501"/>
                  </a:cubicBezTo>
                  <a:cubicBezTo>
                    <a:pt x="584" y="501"/>
                    <a:pt x="587" y="499"/>
                    <a:pt x="588" y="498"/>
                  </a:cubicBezTo>
                  <a:cubicBezTo>
                    <a:pt x="589" y="498"/>
                    <a:pt x="588" y="497"/>
                    <a:pt x="587" y="497"/>
                  </a:cubicBezTo>
                  <a:cubicBezTo>
                    <a:pt x="586" y="497"/>
                    <a:pt x="588" y="496"/>
                    <a:pt x="590" y="495"/>
                  </a:cubicBezTo>
                  <a:cubicBezTo>
                    <a:pt x="592" y="494"/>
                    <a:pt x="591" y="494"/>
                    <a:pt x="590" y="493"/>
                  </a:cubicBezTo>
                  <a:cubicBezTo>
                    <a:pt x="588" y="492"/>
                    <a:pt x="591" y="491"/>
                    <a:pt x="593" y="490"/>
                  </a:cubicBezTo>
                  <a:cubicBezTo>
                    <a:pt x="594" y="490"/>
                    <a:pt x="594" y="490"/>
                    <a:pt x="593" y="489"/>
                  </a:cubicBezTo>
                  <a:cubicBezTo>
                    <a:pt x="591" y="489"/>
                    <a:pt x="593" y="488"/>
                    <a:pt x="593" y="488"/>
                  </a:cubicBezTo>
                  <a:cubicBezTo>
                    <a:pt x="593" y="488"/>
                    <a:pt x="606" y="483"/>
                    <a:pt x="607" y="482"/>
                  </a:cubicBezTo>
                  <a:cubicBezTo>
                    <a:pt x="608" y="481"/>
                    <a:pt x="608" y="481"/>
                    <a:pt x="608" y="481"/>
                  </a:cubicBezTo>
                  <a:cubicBezTo>
                    <a:pt x="607" y="480"/>
                    <a:pt x="608" y="480"/>
                    <a:pt x="609" y="479"/>
                  </a:cubicBezTo>
                  <a:cubicBezTo>
                    <a:pt x="610" y="478"/>
                    <a:pt x="610" y="478"/>
                    <a:pt x="609" y="477"/>
                  </a:cubicBezTo>
                  <a:cubicBezTo>
                    <a:pt x="608" y="476"/>
                    <a:pt x="608" y="477"/>
                    <a:pt x="606" y="476"/>
                  </a:cubicBezTo>
                  <a:cubicBezTo>
                    <a:pt x="605" y="476"/>
                    <a:pt x="605" y="475"/>
                    <a:pt x="603" y="475"/>
                  </a:cubicBezTo>
                  <a:cubicBezTo>
                    <a:pt x="601" y="475"/>
                    <a:pt x="604" y="474"/>
                    <a:pt x="606" y="473"/>
                  </a:cubicBezTo>
                  <a:cubicBezTo>
                    <a:pt x="608" y="472"/>
                    <a:pt x="605" y="472"/>
                    <a:pt x="604" y="471"/>
                  </a:cubicBezTo>
                  <a:cubicBezTo>
                    <a:pt x="603" y="471"/>
                    <a:pt x="603" y="470"/>
                    <a:pt x="602" y="469"/>
                  </a:cubicBezTo>
                  <a:cubicBezTo>
                    <a:pt x="601" y="468"/>
                    <a:pt x="601" y="468"/>
                    <a:pt x="602" y="467"/>
                  </a:cubicBezTo>
                  <a:cubicBezTo>
                    <a:pt x="602" y="467"/>
                    <a:pt x="603" y="467"/>
                    <a:pt x="602" y="465"/>
                  </a:cubicBezTo>
                  <a:cubicBezTo>
                    <a:pt x="602" y="464"/>
                    <a:pt x="605" y="467"/>
                    <a:pt x="605" y="468"/>
                  </a:cubicBezTo>
                  <a:cubicBezTo>
                    <a:pt x="605" y="469"/>
                    <a:pt x="605" y="470"/>
                    <a:pt x="606" y="470"/>
                  </a:cubicBezTo>
                  <a:cubicBezTo>
                    <a:pt x="607" y="471"/>
                    <a:pt x="608" y="470"/>
                    <a:pt x="609" y="472"/>
                  </a:cubicBezTo>
                  <a:cubicBezTo>
                    <a:pt x="610" y="474"/>
                    <a:pt x="609" y="474"/>
                    <a:pt x="613" y="474"/>
                  </a:cubicBezTo>
                  <a:cubicBezTo>
                    <a:pt x="618" y="474"/>
                    <a:pt x="616" y="475"/>
                    <a:pt x="614" y="475"/>
                  </a:cubicBezTo>
                  <a:cubicBezTo>
                    <a:pt x="613" y="475"/>
                    <a:pt x="614" y="476"/>
                    <a:pt x="614" y="478"/>
                  </a:cubicBezTo>
                  <a:cubicBezTo>
                    <a:pt x="615" y="479"/>
                    <a:pt x="617" y="479"/>
                    <a:pt x="618" y="479"/>
                  </a:cubicBezTo>
                  <a:cubicBezTo>
                    <a:pt x="619" y="479"/>
                    <a:pt x="621" y="479"/>
                    <a:pt x="624" y="479"/>
                  </a:cubicBezTo>
                  <a:cubicBezTo>
                    <a:pt x="626" y="479"/>
                    <a:pt x="629" y="478"/>
                    <a:pt x="630" y="477"/>
                  </a:cubicBezTo>
                  <a:cubicBezTo>
                    <a:pt x="631" y="476"/>
                    <a:pt x="630" y="476"/>
                    <a:pt x="630" y="476"/>
                  </a:cubicBezTo>
                  <a:cubicBezTo>
                    <a:pt x="626" y="474"/>
                    <a:pt x="631" y="475"/>
                    <a:pt x="632" y="475"/>
                  </a:cubicBezTo>
                  <a:cubicBezTo>
                    <a:pt x="633" y="475"/>
                    <a:pt x="634" y="476"/>
                    <a:pt x="634" y="477"/>
                  </a:cubicBezTo>
                  <a:cubicBezTo>
                    <a:pt x="634" y="479"/>
                    <a:pt x="636" y="478"/>
                    <a:pt x="637" y="477"/>
                  </a:cubicBezTo>
                  <a:cubicBezTo>
                    <a:pt x="639" y="476"/>
                    <a:pt x="638" y="475"/>
                    <a:pt x="637" y="474"/>
                  </a:cubicBezTo>
                  <a:cubicBezTo>
                    <a:pt x="635" y="474"/>
                    <a:pt x="636" y="474"/>
                    <a:pt x="637" y="473"/>
                  </a:cubicBezTo>
                  <a:cubicBezTo>
                    <a:pt x="639" y="473"/>
                    <a:pt x="639" y="472"/>
                    <a:pt x="640" y="472"/>
                  </a:cubicBezTo>
                  <a:cubicBezTo>
                    <a:pt x="641" y="471"/>
                    <a:pt x="641" y="470"/>
                    <a:pt x="642" y="471"/>
                  </a:cubicBezTo>
                  <a:cubicBezTo>
                    <a:pt x="643" y="473"/>
                    <a:pt x="645" y="473"/>
                    <a:pt x="645" y="474"/>
                  </a:cubicBezTo>
                  <a:cubicBezTo>
                    <a:pt x="645" y="474"/>
                    <a:pt x="646" y="475"/>
                    <a:pt x="647" y="475"/>
                  </a:cubicBezTo>
                  <a:cubicBezTo>
                    <a:pt x="647" y="475"/>
                    <a:pt x="649" y="475"/>
                    <a:pt x="650" y="473"/>
                  </a:cubicBezTo>
                  <a:cubicBezTo>
                    <a:pt x="650" y="472"/>
                    <a:pt x="651" y="473"/>
                    <a:pt x="651" y="471"/>
                  </a:cubicBezTo>
                  <a:cubicBezTo>
                    <a:pt x="652" y="470"/>
                    <a:pt x="653" y="471"/>
                    <a:pt x="654" y="472"/>
                  </a:cubicBezTo>
                  <a:cubicBezTo>
                    <a:pt x="655" y="472"/>
                    <a:pt x="659" y="472"/>
                    <a:pt x="659" y="472"/>
                  </a:cubicBezTo>
                  <a:cubicBezTo>
                    <a:pt x="659" y="472"/>
                    <a:pt x="665" y="468"/>
                    <a:pt x="667" y="467"/>
                  </a:cubicBezTo>
                  <a:cubicBezTo>
                    <a:pt x="668" y="466"/>
                    <a:pt x="669" y="466"/>
                    <a:pt x="670" y="468"/>
                  </a:cubicBezTo>
                  <a:cubicBezTo>
                    <a:pt x="671" y="469"/>
                    <a:pt x="674" y="468"/>
                    <a:pt x="674" y="468"/>
                  </a:cubicBezTo>
                  <a:cubicBezTo>
                    <a:pt x="674" y="468"/>
                    <a:pt x="694" y="462"/>
                    <a:pt x="698" y="461"/>
                  </a:cubicBezTo>
                  <a:cubicBezTo>
                    <a:pt x="702" y="460"/>
                    <a:pt x="704" y="455"/>
                    <a:pt x="705" y="454"/>
                  </a:cubicBezTo>
                  <a:cubicBezTo>
                    <a:pt x="705" y="453"/>
                    <a:pt x="705" y="453"/>
                    <a:pt x="706" y="453"/>
                  </a:cubicBezTo>
                  <a:cubicBezTo>
                    <a:pt x="707" y="453"/>
                    <a:pt x="707" y="452"/>
                    <a:pt x="708" y="454"/>
                  </a:cubicBezTo>
                  <a:cubicBezTo>
                    <a:pt x="709" y="455"/>
                    <a:pt x="710" y="454"/>
                    <a:pt x="709" y="453"/>
                  </a:cubicBezTo>
                  <a:cubicBezTo>
                    <a:pt x="709" y="452"/>
                    <a:pt x="710" y="451"/>
                    <a:pt x="711" y="450"/>
                  </a:cubicBezTo>
                  <a:cubicBezTo>
                    <a:pt x="713" y="449"/>
                    <a:pt x="712" y="449"/>
                    <a:pt x="711" y="449"/>
                  </a:cubicBezTo>
                  <a:cubicBezTo>
                    <a:pt x="709" y="449"/>
                    <a:pt x="710" y="448"/>
                    <a:pt x="711" y="448"/>
                  </a:cubicBezTo>
                  <a:cubicBezTo>
                    <a:pt x="712" y="448"/>
                    <a:pt x="716" y="448"/>
                    <a:pt x="717" y="448"/>
                  </a:cubicBezTo>
                  <a:cubicBezTo>
                    <a:pt x="718" y="449"/>
                    <a:pt x="718" y="448"/>
                    <a:pt x="719" y="447"/>
                  </a:cubicBezTo>
                  <a:cubicBezTo>
                    <a:pt x="719" y="446"/>
                    <a:pt x="719" y="446"/>
                    <a:pt x="718" y="445"/>
                  </a:cubicBezTo>
                  <a:cubicBezTo>
                    <a:pt x="717" y="444"/>
                    <a:pt x="718" y="444"/>
                    <a:pt x="719" y="444"/>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9" name="Freeform 1160">
              <a:extLst>
                <a:ext uri="{FF2B5EF4-FFF2-40B4-BE49-F238E27FC236}">
                  <a16:creationId xmlns:a16="http://schemas.microsoft.com/office/drawing/2014/main" id="{44F52B26-BE7A-42DE-B80E-7A8A8D36C187}"/>
                </a:ext>
              </a:extLst>
            </p:cNvPr>
            <p:cNvSpPr>
              <a:spLocks/>
            </p:cNvSpPr>
            <p:nvPr/>
          </p:nvSpPr>
          <p:spPr bwMode="auto">
            <a:xfrm>
              <a:off x="2010" y="656"/>
              <a:ext cx="29" cy="9"/>
            </a:xfrm>
            <a:custGeom>
              <a:avLst/>
              <a:gdLst>
                <a:gd name="T0" fmla="*/ 9 w 21"/>
                <a:gd name="T1" fmla="*/ 5 h 6"/>
                <a:gd name="T2" fmla="*/ 18 w 21"/>
                <a:gd name="T3" fmla="*/ 4 h 6"/>
                <a:gd name="T4" fmla="*/ 7 w 21"/>
                <a:gd name="T5" fmla="*/ 0 h 6"/>
                <a:gd name="T6" fmla="*/ 3 w 21"/>
                <a:gd name="T7" fmla="*/ 1 h 6"/>
                <a:gd name="T8" fmla="*/ 3 w 21"/>
                <a:gd name="T9" fmla="*/ 3 h 6"/>
                <a:gd name="T10" fmla="*/ 9 w 21"/>
                <a:gd name="T11" fmla="*/ 5 h 6"/>
              </a:gdLst>
              <a:ahLst/>
              <a:cxnLst>
                <a:cxn ang="0">
                  <a:pos x="T0" y="T1"/>
                </a:cxn>
                <a:cxn ang="0">
                  <a:pos x="T2" y="T3"/>
                </a:cxn>
                <a:cxn ang="0">
                  <a:pos x="T4" y="T5"/>
                </a:cxn>
                <a:cxn ang="0">
                  <a:pos x="T6" y="T7"/>
                </a:cxn>
                <a:cxn ang="0">
                  <a:pos x="T8" y="T9"/>
                </a:cxn>
                <a:cxn ang="0">
                  <a:pos x="T10" y="T11"/>
                </a:cxn>
              </a:cxnLst>
              <a:rect l="0" t="0" r="r" b="b"/>
              <a:pathLst>
                <a:path w="21" h="6">
                  <a:moveTo>
                    <a:pt x="9" y="5"/>
                  </a:moveTo>
                  <a:cubicBezTo>
                    <a:pt x="10" y="6"/>
                    <a:pt x="16" y="4"/>
                    <a:pt x="18" y="4"/>
                  </a:cubicBezTo>
                  <a:cubicBezTo>
                    <a:pt x="21" y="3"/>
                    <a:pt x="8" y="1"/>
                    <a:pt x="7" y="0"/>
                  </a:cubicBezTo>
                  <a:cubicBezTo>
                    <a:pt x="6" y="0"/>
                    <a:pt x="5" y="0"/>
                    <a:pt x="3" y="1"/>
                  </a:cubicBezTo>
                  <a:cubicBezTo>
                    <a:pt x="0" y="2"/>
                    <a:pt x="3" y="3"/>
                    <a:pt x="3" y="3"/>
                  </a:cubicBezTo>
                  <a:cubicBezTo>
                    <a:pt x="4" y="3"/>
                    <a:pt x="8" y="3"/>
                    <a:pt x="9"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0" name="Freeform 1161">
              <a:extLst>
                <a:ext uri="{FF2B5EF4-FFF2-40B4-BE49-F238E27FC236}">
                  <a16:creationId xmlns:a16="http://schemas.microsoft.com/office/drawing/2014/main" id="{A7EECB2B-82B2-4063-BE70-09D09EF7E7C2}"/>
                </a:ext>
              </a:extLst>
            </p:cNvPr>
            <p:cNvSpPr>
              <a:spLocks/>
            </p:cNvSpPr>
            <p:nvPr/>
          </p:nvSpPr>
          <p:spPr bwMode="auto">
            <a:xfrm>
              <a:off x="2039" y="656"/>
              <a:ext cx="29" cy="7"/>
            </a:xfrm>
            <a:custGeom>
              <a:avLst/>
              <a:gdLst>
                <a:gd name="T0" fmla="*/ 16 w 21"/>
                <a:gd name="T1" fmla="*/ 2 h 5"/>
                <a:gd name="T2" fmla="*/ 3 w 21"/>
                <a:gd name="T3" fmla="*/ 0 h 5"/>
                <a:gd name="T4" fmla="*/ 1 w 21"/>
                <a:gd name="T5" fmla="*/ 2 h 5"/>
                <a:gd name="T6" fmla="*/ 16 w 21"/>
                <a:gd name="T7" fmla="*/ 2 h 5"/>
              </a:gdLst>
              <a:ahLst/>
              <a:cxnLst>
                <a:cxn ang="0">
                  <a:pos x="T0" y="T1"/>
                </a:cxn>
                <a:cxn ang="0">
                  <a:pos x="T2" y="T3"/>
                </a:cxn>
                <a:cxn ang="0">
                  <a:pos x="T4" y="T5"/>
                </a:cxn>
                <a:cxn ang="0">
                  <a:pos x="T6" y="T7"/>
                </a:cxn>
              </a:cxnLst>
              <a:rect l="0" t="0" r="r" b="b"/>
              <a:pathLst>
                <a:path w="21" h="5">
                  <a:moveTo>
                    <a:pt x="16" y="2"/>
                  </a:moveTo>
                  <a:cubicBezTo>
                    <a:pt x="21" y="1"/>
                    <a:pt x="5" y="0"/>
                    <a:pt x="3" y="0"/>
                  </a:cubicBezTo>
                  <a:cubicBezTo>
                    <a:pt x="0" y="0"/>
                    <a:pt x="1" y="2"/>
                    <a:pt x="1" y="2"/>
                  </a:cubicBezTo>
                  <a:cubicBezTo>
                    <a:pt x="3" y="5"/>
                    <a:pt x="11" y="3"/>
                    <a:pt x="16"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1" name="Freeform 1162">
              <a:extLst>
                <a:ext uri="{FF2B5EF4-FFF2-40B4-BE49-F238E27FC236}">
                  <a16:creationId xmlns:a16="http://schemas.microsoft.com/office/drawing/2014/main" id="{6A822C3D-9E8E-4E85-BE39-8C7AC201A280}"/>
                </a:ext>
              </a:extLst>
            </p:cNvPr>
            <p:cNvSpPr>
              <a:spLocks/>
            </p:cNvSpPr>
            <p:nvPr/>
          </p:nvSpPr>
          <p:spPr bwMode="auto">
            <a:xfrm>
              <a:off x="2406" y="430"/>
              <a:ext cx="51" cy="18"/>
            </a:xfrm>
            <a:custGeom>
              <a:avLst/>
              <a:gdLst>
                <a:gd name="T0" fmla="*/ 1 w 37"/>
                <a:gd name="T1" fmla="*/ 6 h 13"/>
                <a:gd name="T2" fmla="*/ 5 w 37"/>
                <a:gd name="T3" fmla="*/ 8 h 13"/>
                <a:gd name="T4" fmla="*/ 28 w 37"/>
                <a:gd name="T5" fmla="*/ 12 h 13"/>
                <a:gd name="T6" fmla="*/ 25 w 37"/>
                <a:gd name="T7" fmla="*/ 9 h 13"/>
                <a:gd name="T8" fmla="*/ 17 w 37"/>
                <a:gd name="T9" fmla="*/ 6 h 13"/>
                <a:gd name="T10" fmla="*/ 6 w 37"/>
                <a:gd name="T11" fmla="*/ 1 h 13"/>
                <a:gd name="T12" fmla="*/ 1 w 37"/>
                <a:gd name="T13" fmla="*/ 3 h 13"/>
                <a:gd name="T14" fmla="*/ 1 w 37"/>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
                  <a:moveTo>
                    <a:pt x="1" y="6"/>
                  </a:moveTo>
                  <a:cubicBezTo>
                    <a:pt x="2" y="6"/>
                    <a:pt x="1" y="7"/>
                    <a:pt x="5" y="8"/>
                  </a:cubicBezTo>
                  <a:cubicBezTo>
                    <a:pt x="8" y="10"/>
                    <a:pt x="18" y="11"/>
                    <a:pt x="28" y="12"/>
                  </a:cubicBezTo>
                  <a:cubicBezTo>
                    <a:pt x="37" y="13"/>
                    <a:pt x="28" y="10"/>
                    <a:pt x="25" y="9"/>
                  </a:cubicBezTo>
                  <a:cubicBezTo>
                    <a:pt x="23" y="7"/>
                    <a:pt x="19" y="6"/>
                    <a:pt x="17" y="6"/>
                  </a:cubicBezTo>
                  <a:cubicBezTo>
                    <a:pt x="15" y="6"/>
                    <a:pt x="8" y="2"/>
                    <a:pt x="6" y="1"/>
                  </a:cubicBezTo>
                  <a:cubicBezTo>
                    <a:pt x="4" y="0"/>
                    <a:pt x="2" y="2"/>
                    <a:pt x="1" y="3"/>
                  </a:cubicBezTo>
                  <a:cubicBezTo>
                    <a:pt x="0" y="4"/>
                    <a:pt x="1" y="6"/>
                    <a:pt x="1"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2" name="Freeform 1163">
              <a:extLst>
                <a:ext uri="{FF2B5EF4-FFF2-40B4-BE49-F238E27FC236}">
                  <a16:creationId xmlns:a16="http://schemas.microsoft.com/office/drawing/2014/main" id="{1E99C922-0B3B-4D0B-85EC-E020A12FA2AF}"/>
                </a:ext>
              </a:extLst>
            </p:cNvPr>
            <p:cNvSpPr>
              <a:spLocks/>
            </p:cNvSpPr>
            <p:nvPr/>
          </p:nvSpPr>
          <p:spPr bwMode="auto">
            <a:xfrm>
              <a:off x="2403" y="890"/>
              <a:ext cx="18" cy="7"/>
            </a:xfrm>
            <a:custGeom>
              <a:avLst/>
              <a:gdLst>
                <a:gd name="T0" fmla="*/ 2 w 13"/>
                <a:gd name="T1" fmla="*/ 1 h 5"/>
                <a:gd name="T2" fmla="*/ 2 w 13"/>
                <a:gd name="T3" fmla="*/ 2 h 5"/>
                <a:gd name="T4" fmla="*/ 4 w 13"/>
                <a:gd name="T5" fmla="*/ 4 h 5"/>
                <a:gd name="T6" fmla="*/ 10 w 13"/>
                <a:gd name="T7" fmla="*/ 2 h 5"/>
                <a:gd name="T8" fmla="*/ 2 w 13"/>
                <a:gd name="T9" fmla="*/ 1 h 5"/>
              </a:gdLst>
              <a:ahLst/>
              <a:cxnLst>
                <a:cxn ang="0">
                  <a:pos x="T0" y="T1"/>
                </a:cxn>
                <a:cxn ang="0">
                  <a:pos x="T2" y="T3"/>
                </a:cxn>
                <a:cxn ang="0">
                  <a:pos x="T4" y="T5"/>
                </a:cxn>
                <a:cxn ang="0">
                  <a:pos x="T6" y="T7"/>
                </a:cxn>
                <a:cxn ang="0">
                  <a:pos x="T8" y="T9"/>
                </a:cxn>
              </a:cxnLst>
              <a:rect l="0" t="0" r="r" b="b"/>
              <a:pathLst>
                <a:path w="13" h="5">
                  <a:moveTo>
                    <a:pt x="2" y="1"/>
                  </a:moveTo>
                  <a:cubicBezTo>
                    <a:pt x="0" y="1"/>
                    <a:pt x="2" y="2"/>
                    <a:pt x="2" y="2"/>
                  </a:cubicBezTo>
                  <a:cubicBezTo>
                    <a:pt x="2" y="2"/>
                    <a:pt x="3" y="3"/>
                    <a:pt x="4" y="4"/>
                  </a:cubicBezTo>
                  <a:cubicBezTo>
                    <a:pt x="6" y="5"/>
                    <a:pt x="7" y="3"/>
                    <a:pt x="10" y="2"/>
                  </a:cubicBezTo>
                  <a:cubicBezTo>
                    <a:pt x="13" y="0"/>
                    <a:pt x="5" y="0"/>
                    <a:pt x="2"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3" name="Freeform 1164">
              <a:extLst>
                <a:ext uri="{FF2B5EF4-FFF2-40B4-BE49-F238E27FC236}">
                  <a16:creationId xmlns:a16="http://schemas.microsoft.com/office/drawing/2014/main" id="{B857388D-84FF-484A-B644-DB79C2DD9340}"/>
                </a:ext>
              </a:extLst>
            </p:cNvPr>
            <p:cNvSpPr>
              <a:spLocks/>
            </p:cNvSpPr>
            <p:nvPr/>
          </p:nvSpPr>
          <p:spPr bwMode="auto">
            <a:xfrm>
              <a:off x="2394" y="902"/>
              <a:ext cx="13" cy="14"/>
            </a:xfrm>
            <a:custGeom>
              <a:avLst/>
              <a:gdLst>
                <a:gd name="T0" fmla="*/ 3 w 10"/>
                <a:gd name="T1" fmla="*/ 3 h 10"/>
                <a:gd name="T2" fmla="*/ 3 w 10"/>
                <a:gd name="T3" fmla="*/ 8 h 10"/>
                <a:gd name="T4" fmla="*/ 8 w 10"/>
                <a:gd name="T5" fmla="*/ 8 h 10"/>
                <a:gd name="T6" fmla="*/ 7 w 10"/>
                <a:gd name="T7" fmla="*/ 2 h 10"/>
                <a:gd name="T8" fmla="*/ 3 w 10"/>
                <a:gd name="T9" fmla="*/ 3 h 10"/>
              </a:gdLst>
              <a:ahLst/>
              <a:cxnLst>
                <a:cxn ang="0">
                  <a:pos x="T0" y="T1"/>
                </a:cxn>
                <a:cxn ang="0">
                  <a:pos x="T2" y="T3"/>
                </a:cxn>
                <a:cxn ang="0">
                  <a:pos x="T4" y="T5"/>
                </a:cxn>
                <a:cxn ang="0">
                  <a:pos x="T6" y="T7"/>
                </a:cxn>
                <a:cxn ang="0">
                  <a:pos x="T8" y="T9"/>
                </a:cxn>
              </a:cxnLst>
              <a:rect l="0" t="0" r="r" b="b"/>
              <a:pathLst>
                <a:path w="10" h="10">
                  <a:moveTo>
                    <a:pt x="3" y="3"/>
                  </a:moveTo>
                  <a:cubicBezTo>
                    <a:pt x="0" y="6"/>
                    <a:pt x="1" y="6"/>
                    <a:pt x="3" y="8"/>
                  </a:cubicBezTo>
                  <a:cubicBezTo>
                    <a:pt x="5" y="9"/>
                    <a:pt x="6" y="10"/>
                    <a:pt x="8" y="8"/>
                  </a:cubicBezTo>
                  <a:cubicBezTo>
                    <a:pt x="10" y="7"/>
                    <a:pt x="7" y="4"/>
                    <a:pt x="7" y="2"/>
                  </a:cubicBezTo>
                  <a:cubicBezTo>
                    <a:pt x="6" y="0"/>
                    <a:pt x="3" y="3"/>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4" name="Freeform 1165">
              <a:extLst>
                <a:ext uri="{FF2B5EF4-FFF2-40B4-BE49-F238E27FC236}">
                  <a16:creationId xmlns:a16="http://schemas.microsoft.com/office/drawing/2014/main" id="{AE74D177-A7B9-40D5-9A65-28951F42813B}"/>
                </a:ext>
              </a:extLst>
            </p:cNvPr>
            <p:cNvSpPr>
              <a:spLocks/>
            </p:cNvSpPr>
            <p:nvPr/>
          </p:nvSpPr>
          <p:spPr bwMode="auto">
            <a:xfrm>
              <a:off x="2411" y="902"/>
              <a:ext cx="20" cy="7"/>
            </a:xfrm>
            <a:custGeom>
              <a:avLst/>
              <a:gdLst>
                <a:gd name="T0" fmla="*/ 3 w 14"/>
                <a:gd name="T1" fmla="*/ 5 h 5"/>
                <a:gd name="T2" fmla="*/ 7 w 14"/>
                <a:gd name="T3" fmla="*/ 4 h 5"/>
                <a:gd name="T4" fmla="*/ 11 w 14"/>
                <a:gd name="T5" fmla="*/ 2 h 5"/>
                <a:gd name="T6" fmla="*/ 0 w 14"/>
                <a:gd name="T7" fmla="*/ 2 h 5"/>
                <a:gd name="T8" fmla="*/ 3 w 14"/>
                <a:gd name="T9" fmla="*/ 5 h 5"/>
              </a:gdLst>
              <a:ahLst/>
              <a:cxnLst>
                <a:cxn ang="0">
                  <a:pos x="T0" y="T1"/>
                </a:cxn>
                <a:cxn ang="0">
                  <a:pos x="T2" y="T3"/>
                </a:cxn>
                <a:cxn ang="0">
                  <a:pos x="T4" y="T5"/>
                </a:cxn>
                <a:cxn ang="0">
                  <a:pos x="T6" y="T7"/>
                </a:cxn>
                <a:cxn ang="0">
                  <a:pos x="T8" y="T9"/>
                </a:cxn>
              </a:cxnLst>
              <a:rect l="0" t="0" r="r" b="b"/>
              <a:pathLst>
                <a:path w="14" h="5">
                  <a:moveTo>
                    <a:pt x="3" y="5"/>
                  </a:moveTo>
                  <a:cubicBezTo>
                    <a:pt x="5" y="5"/>
                    <a:pt x="6" y="5"/>
                    <a:pt x="7" y="4"/>
                  </a:cubicBezTo>
                  <a:cubicBezTo>
                    <a:pt x="8" y="2"/>
                    <a:pt x="14" y="2"/>
                    <a:pt x="11" y="2"/>
                  </a:cubicBezTo>
                  <a:cubicBezTo>
                    <a:pt x="7" y="1"/>
                    <a:pt x="0" y="0"/>
                    <a:pt x="0" y="2"/>
                  </a:cubicBezTo>
                  <a:cubicBezTo>
                    <a:pt x="0" y="2"/>
                    <a:pt x="0" y="5"/>
                    <a:pt x="3" y="5"/>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5" name="Freeform 1166">
              <a:extLst>
                <a:ext uri="{FF2B5EF4-FFF2-40B4-BE49-F238E27FC236}">
                  <a16:creationId xmlns:a16="http://schemas.microsoft.com/office/drawing/2014/main" id="{44AFC867-CF18-4130-91A5-4B4438E46AD7}"/>
                </a:ext>
              </a:extLst>
            </p:cNvPr>
            <p:cNvSpPr>
              <a:spLocks/>
            </p:cNvSpPr>
            <p:nvPr/>
          </p:nvSpPr>
          <p:spPr bwMode="auto">
            <a:xfrm>
              <a:off x="2373" y="935"/>
              <a:ext cx="7" cy="4"/>
            </a:xfrm>
            <a:custGeom>
              <a:avLst/>
              <a:gdLst>
                <a:gd name="T0" fmla="*/ 3 w 5"/>
                <a:gd name="T1" fmla="*/ 1 h 3"/>
                <a:gd name="T2" fmla="*/ 1 w 5"/>
                <a:gd name="T3" fmla="*/ 1 h 3"/>
                <a:gd name="T4" fmla="*/ 3 w 5"/>
                <a:gd name="T5" fmla="*/ 2 h 3"/>
                <a:gd name="T6" fmla="*/ 3 w 5"/>
                <a:gd name="T7" fmla="*/ 1 h 3"/>
              </a:gdLst>
              <a:ahLst/>
              <a:cxnLst>
                <a:cxn ang="0">
                  <a:pos x="T0" y="T1"/>
                </a:cxn>
                <a:cxn ang="0">
                  <a:pos x="T2" y="T3"/>
                </a:cxn>
                <a:cxn ang="0">
                  <a:pos x="T4" y="T5"/>
                </a:cxn>
                <a:cxn ang="0">
                  <a:pos x="T6" y="T7"/>
                </a:cxn>
              </a:cxnLst>
              <a:rect l="0" t="0" r="r" b="b"/>
              <a:pathLst>
                <a:path w="5" h="3">
                  <a:moveTo>
                    <a:pt x="3" y="1"/>
                  </a:moveTo>
                  <a:cubicBezTo>
                    <a:pt x="2" y="0"/>
                    <a:pt x="0" y="0"/>
                    <a:pt x="1" y="1"/>
                  </a:cubicBezTo>
                  <a:cubicBezTo>
                    <a:pt x="1" y="1"/>
                    <a:pt x="2" y="3"/>
                    <a:pt x="3" y="2"/>
                  </a:cubicBezTo>
                  <a:cubicBezTo>
                    <a:pt x="5" y="2"/>
                    <a:pt x="5" y="2"/>
                    <a:pt x="3"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6" name="Freeform 1167">
              <a:extLst>
                <a:ext uri="{FF2B5EF4-FFF2-40B4-BE49-F238E27FC236}">
                  <a16:creationId xmlns:a16="http://schemas.microsoft.com/office/drawing/2014/main" id="{D9AA2BC6-BFDD-46C3-B9CB-77381D3C6158}"/>
                </a:ext>
              </a:extLst>
            </p:cNvPr>
            <p:cNvSpPr>
              <a:spLocks/>
            </p:cNvSpPr>
            <p:nvPr/>
          </p:nvSpPr>
          <p:spPr bwMode="auto">
            <a:xfrm>
              <a:off x="2374" y="941"/>
              <a:ext cx="64" cy="39"/>
            </a:xfrm>
            <a:custGeom>
              <a:avLst/>
              <a:gdLst>
                <a:gd name="T0" fmla="*/ 38 w 46"/>
                <a:gd name="T1" fmla="*/ 12 h 29"/>
                <a:gd name="T2" fmla="*/ 29 w 46"/>
                <a:gd name="T3" fmla="*/ 7 h 29"/>
                <a:gd name="T4" fmla="*/ 18 w 46"/>
                <a:gd name="T5" fmla="*/ 1 h 29"/>
                <a:gd name="T6" fmla="*/ 4 w 46"/>
                <a:gd name="T7" fmla="*/ 2 h 29"/>
                <a:gd name="T8" fmla="*/ 3 w 46"/>
                <a:gd name="T9" fmla="*/ 7 h 29"/>
                <a:gd name="T10" fmla="*/ 8 w 46"/>
                <a:gd name="T11" fmla="*/ 10 h 29"/>
                <a:gd name="T12" fmla="*/ 4 w 46"/>
                <a:gd name="T13" fmla="*/ 10 h 29"/>
                <a:gd name="T14" fmla="*/ 2 w 46"/>
                <a:gd name="T15" fmla="*/ 12 h 29"/>
                <a:gd name="T16" fmla="*/ 4 w 46"/>
                <a:gd name="T17" fmla="*/ 14 h 29"/>
                <a:gd name="T18" fmla="*/ 2 w 46"/>
                <a:gd name="T19" fmla="*/ 16 h 29"/>
                <a:gd name="T20" fmla="*/ 0 w 46"/>
                <a:gd name="T21" fmla="*/ 18 h 29"/>
                <a:gd name="T22" fmla="*/ 14 w 46"/>
                <a:gd name="T23" fmla="*/ 21 h 29"/>
                <a:gd name="T24" fmla="*/ 16 w 46"/>
                <a:gd name="T25" fmla="*/ 22 h 29"/>
                <a:gd name="T26" fmla="*/ 21 w 46"/>
                <a:gd name="T27" fmla="*/ 23 h 29"/>
                <a:gd name="T28" fmla="*/ 11 w 46"/>
                <a:gd name="T29" fmla="*/ 24 h 29"/>
                <a:gd name="T30" fmla="*/ 14 w 46"/>
                <a:gd name="T31" fmla="*/ 26 h 29"/>
                <a:gd name="T32" fmla="*/ 21 w 46"/>
                <a:gd name="T33" fmla="*/ 29 h 29"/>
                <a:gd name="T34" fmla="*/ 44 w 46"/>
                <a:gd name="T35" fmla="*/ 21 h 29"/>
                <a:gd name="T36" fmla="*/ 45 w 46"/>
                <a:gd name="T37" fmla="*/ 18 h 29"/>
                <a:gd name="T38" fmla="*/ 44 w 46"/>
                <a:gd name="T39" fmla="*/ 15 h 29"/>
                <a:gd name="T40" fmla="*/ 38 w 46"/>
                <a:gd name="T41"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29">
                  <a:moveTo>
                    <a:pt x="38" y="12"/>
                  </a:moveTo>
                  <a:cubicBezTo>
                    <a:pt x="35" y="11"/>
                    <a:pt x="32" y="10"/>
                    <a:pt x="29" y="7"/>
                  </a:cubicBezTo>
                  <a:cubicBezTo>
                    <a:pt x="27" y="4"/>
                    <a:pt x="22" y="2"/>
                    <a:pt x="18" y="1"/>
                  </a:cubicBezTo>
                  <a:cubicBezTo>
                    <a:pt x="14" y="0"/>
                    <a:pt x="9" y="0"/>
                    <a:pt x="4" y="2"/>
                  </a:cubicBezTo>
                  <a:cubicBezTo>
                    <a:pt x="0" y="3"/>
                    <a:pt x="3" y="7"/>
                    <a:pt x="3" y="7"/>
                  </a:cubicBezTo>
                  <a:cubicBezTo>
                    <a:pt x="3" y="7"/>
                    <a:pt x="3" y="8"/>
                    <a:pt x="8" y="10"/>
                  </a:cubicBezTo>
                  <a:cubicBezTo>
                    <a:pt x="13" y="11"/>
                    <a:pt x="6" y="10"/>
                    <a:pt x="4" y="10"/>
                  </a:cubicBezTo>
                  <a:cubicBezTo>
                    <a:pt x="3" y="10"/>
                    <a:pt x="2" y="10"/>
                    <a:pt x="2" y="12"/>
                  </a:cubicBezTo>
                  <a:cubicBezTo>
                    <a:pt x="2" y="13"/>
                    <a:pt x="4" y="14"/>
                    <a:pt x="4" y="14"/>
                  </a:cubicBezTo>
                  <a:cubicBezTo>
                    <a:pt x="12" y="19"/>
                    <a:pt x="4" y="16"/>
                    <a:pt x="2" y="16"/>
                  </a:cubicBezTo>
                  <a:cubicBezTo>
                    <a:pt x="0" y="16"/>
                    <a:pt x="0" y="17"/>
                    <a:pt x="0" y="18"/>
                  </a:cubicBezTo>
                  <a:cubicBezTo>
                    <a:pt x="1" y="19"/>
                    <a:pt x="12" y="21"/>
                    <a:pt x="14" y="21"/>
                  </a:cubicBezTo>
                  <a:cubicBezTo>
                    <a:pt x="16" y="21"/>
                    <a:pt x="15" y="22"/>
                    <a:pt x="16" y="22"/>
                  </a:cubicBezTo>
                  <a:cubicBezTo>
                    <a:pt x="17" y="23"/>
                    <a:pt x="16" y="22"/>
                    <a:pt x="21" y="23"/>
                  </a:cubicBezTo>
                  <a:cubicBezTo>
                    <a:pt x="27" y="24"/>
                    <a:pt x="16" y="24"/>
                    <a:pt x="11" y="24"/>
                  </a:cubicBezTo>
                  <a:cubicBezTo>
                    <a:pt x="7" y="25"/>
                    <a:pt x="13" y="26"/>
                    <a:pt x="14" y="26"/>
                  </a:cubicBezTo>
                  <a:cubicBezTo>
                    <a:pt x="16" y="27"/>
                    <a:pt x="17" y="29"/>
                    <a:pt x="21" y="29"/>
                  </a:cubicBezTo>
                  <a:cubicBezTo>
                    <a:pt x="24" y="29"/>
                    <a:pt x="42" y="22"/>
                    <a:pt x="44" y="21"/>
                  </a:cubicBezTo>
                  <a:cubicBezTo>
                    <a:pt x="46" y="19"/>
                    <a:pt x="46" y="19"/>
                    <a:pt x="45" y="18"/>
                  </a:cubicBezTo>
                  <a:cubicBezTo>
                    <a:pt x="44" y="17"/>
                    <a:pt x="44" y="17"/>
                    <a:pt x="44" y="15"/>
                  </a:cubicBezTo>
                  <a:cubicBezTo>
                    <a:pt x="45" y="13"/>
                    <a:pt x="41" y="13"/>
                    <a:pt x="38"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7" name="Freeform 1168">
              <a:extLst>
                <a:ext uri="{FF2B5EF4-FFF2-40B4-BE49-F238E27FC236}">
                  <a16:creationId xmlns:a16="http://schemas.microsoft.com/office/drawing/2014/main" id="{77A8B2A1-AD97-4577-ACB0-647E95B7F2FC}"/>
                </a:ext>
              </a:extLst>
            </p:cNvPr>
            <p:cNvSpPr>
              <a:spLocks/>
            </p:cNvSpPr>
            <p:nvPr/>
          </p:nvSpPr>
          <p:spPr bwMode="auto">
            <a:xfrm>
              <a:off x="2446" y="954"/>
              <a:ext cx="18" cy="15"/>
            </a:xfrm>
            <a:custGeom>
              <a:avLst/>
              <a:gdLst>
                <a:gd name="T0" fmla="*/ 2 w 13"/>
                <a:gd name="T1" fmla="*/ 3 h 11"/>
                <a:gd name="T2" fmla="*/ 5 w 13"/>
                <a:gd name="T3" fmla="*/ 3 h 11"/>
                <a:gd name="T4" fmla="*/ 2 w 13"/>
                <a:gd name="T5" fmla="*/ 6 h 11"/>
                <a:gd name="T6" fmla="*/ 2 w 13"/>
                <a:gd name="T7" fmla="*/ 9 h 11"/>
                <a:gd name="T8" fmla="*/ 5 w 13"/>
                <a:gd name="T9" fmla="*/ 11 h 11"/>
                <a:gd name="T10" fmla="*/ 7 w 13"/>
                <a:gd name="T11" fmla="*/ 8 h 11"/>
                <a:gd name="T12" fmla="*/ 9 w 13"/>
                <a:gd name="T13" fmla="*/ 6 h 11"/>
                <a:gd name="T14" fmla="*/ 10 w 13"/>
                <a:gd name="T15" fmla="*/ 2 h 11"/>
                <a:gd name="T16" fmla="*/ 6 w 13"/>
                <a:gd name="T17" fmla="*/ 1 h 11"/>
                <a:gd name="T18" fmla="*/ 4 w 13"/>
                <a:gd name="T19" fmla="*/ 2 h 11"/>
                <a:gd name="T20" fmla="*/ 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2" y="3"/>
                  </a:moveTo>
                  <a:cubicBezTo>
                    <a:pt x="3" y="3"/>
                    <a:pt x="8" y="1"/>
                    <a:pt x="5" y="3"/>
                  </a:cubicBezTo>
                  <a:cubicBezTo>
                    <a:pt x="2" y="5"/>
                    <a:pt x="2" y="6"/>
                    <a:pt x="2" y="6"/>
                  </a:cubicBezTo>
                  <a:cubicBezTo>
                    <a:pt x="2" y="6"/>
                    <a:pt x="1" y="7"/>
                    <a:pt x="2" y="9"/>
                  </a:cubicBezTo>
                  <a:cubicBezTo>
                    <a:pt x="3" y="10"/>
                    <a:pt x="4" y="11"/>
                    <a:pt x="5" y="11"/>
                  </a:cubicBezTo>
                  <a:cubicBezTo>
                    <a:pt x="7" y="11"/>
                    <a:pt x="7" y="10"/>
                    <a:pt x="7" y="8"/>
                  </a:cubicBezTo>
                  <a:cubicBezTo>
                    <a:pt x="7" y="7"/>
                    <a:pt x="8" y="6"/>
                    <a:pt x="9" y="6"/>
                  </a:cubicBezTo>
                  <a:cubicBezTo>
                    <a:pt x="9" y="5"/>
                    <a:pt x="13" y="3"/>
                    <a:pt x="10" y="2"/>
                  </a:cubicBezTo>
                  <a:cubicBezTo>
                    <a:pt x="8" y="1"/>
                    <a:pt x="7" y="1"/>
                    <a:pt x="6" y="1"/>
                  </a:cubicBezTo>
                  <a:cubicBezTo>
                    <a:pt x="5" y="0"/>
                    <a:pt x="3" y="1"/>
                    <a:pt x="4" y="2"/>
                  </a:cubicBezTo>
                  <a:cubicBezTo>
                    <a:pt x="4" y="2"/>
                    <a:pt x="0" y="3"/>
                    <a:pt x="2"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8" name="Freeform 1169">
              <a:extLst>
                <a:ext uri="{FF2B5EF4-FFF2-40B4-BE49-F238E27FC236}">
                  <a16:creationId xmlns:a16="http://schemas.microsoft.com/office/drawing/2014/main" id="{060D07D6-7AAA-45E4-A442-695DBEB32764}"/>
                </a:ext>
              </a:extLst>
            </p:cNvPr>
            <p:cNvSpPr>
              <a:spLocks/>
            </p:cNvSpPr>
            <p:nvPr/>
          </p:nvSpPr>
          <p:spPr bwMode="auto">
            <a:xfrm>
              <a:off x="2522" y="412"/>
              <a:ext cx="69" cy="32"/>
            </a:xfrm>
            <a:custGeom>
              <a:avLst/>
              <a:gdLst>
                <a:gd name="T0" fmla="*/ 3 w 50"/>
                <a:gd name="T1" fmla="*/ 3 h 23"/>
                <a:gd name="T2" fmla="*/ 11 w 50"/>
                <a:gd name="T3" fmla="*/ 8 h 23"/>
                <a:gd name="T4" fmla="*/ 37 w 50"/>
                <a:gd name="T5" fmla="*/ 22 h 23"/>
                <a:gd name="T6" fmla="*/ 43 w 50"/>
                <a:gd name="T7" fmla="*/ 22 h 23"/>
                <a:gd name="T8" fmla="*/ 41 w 50"/>
                <a:gd name="T9" fmla="*/ 18 h 23"/>
                <a:gd name="T10" fmla="*/ 48 w 50"/>
                <a:gd name="T11" fmla="*/ 12 h 23"/>
                <a:gd name="T12" fmla="*/ 47 w 50"/>
                <a:gd name="T13" fmla="*/ 10 h 23"/>
                <a:gd name="T14" fmla="*/ 42 w 50"/>
                <a:gd name="T15" fmla="*/ 7 h 23"/>
                <a:gd name="T16" fmla="*/ 29 w 50"/>
                <a:gd name="T17" fmla="*/ 3 h 23"/>
                <a:gd name="T18" fmla="*/ 15 w 50"/>
                <a:gd name="T19" fmla="*/ 0 h 23"/>
                <a:gd name="T20" fmla="*/ 13 w 50"/>
                <a:gd name="T21" fmla="*/ 2 h 23"/>
                <a:gd name="T22" fmla="*/ 3 w 50"/>
                <a:gd name="T23" fmla="*/ 2 h 23"/>
                <a:gd name="T24" fmla="*/ 3 w 50"/>
                <a:gd name="T25"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23">
                  <a:moveTo>
                    <a:pt x="3" y="3"/>
                  </a:moveTo>
                  <a:cubicBezTo>
                    <a:pt x="3" y="4"/>
                    <a:pt x="8" y="7"/>
                    <a:pt x="11" y="8"/>
                  </a:cubicBezTo>
                  <a:cubicBezTo>
                    <a:pt x="13" y="10"/>
                    <a:pt x="35" y="20"/>
                    <a:pt x="37" y="22"/>
                  </a:cubicBezTo>
                  <a:cubicBezTo>
                    <a:pt x="39" y="23"/>
                    <a:pt x="41" y="23"/>
                    <a:pt x="43" y="22"/>
                  </a:cubicBezTo>
                  <a:cubicBezTo>
                    <a:pt x="46" y="21"/>
                    <a:pt x="43" y="20"/>
                    <a:pt x="41" y="18"/>
                  </a:cubicBezTo>
                  <a:cubicBezTo>
                    <a:pt x="38" y="16"/>
                    <a:pt x="46" y="13"/>
                    <a:pt x="48" y="12"/>
                  </a:cubicBezTo>
                  <a:cubicBezTo>
                    <a:pt x="50" y="12"/>
                    <a:pt x="48" y="10"/>
                    <a:pt x="47" y="10"/>
                  </a:cubicBezTo>
                  <a:cubicBezTo>
                    <a:pt x="46" y="10"/>
                    <a:pt x="44" y="9"/>
                    <a:pt x="42" y="7"/>
                  </a:cubicBezTo>
                  <a:cubicBezTo>
                    <a:pt x="41" y="6"/>
                    <a:pt x="33" y="4"/>
                    <a:pt x="29" y="3"/>
                  </a:cubicBezTo>
                  <a:cubicBezTo>
                    <a:pt x="26" y="1"/>
                    <a:pt x="18" y="1"/>
                    <a:pt x="15" y="0"/>
                  </a:cubicBezTo>
                  <a:cubicBezTo>
                    <a:pt x="13" y="0"/>
                    <a:pt x="14" y="2"/>
                    <a:pt x="13" y="2"/>
                  </a:cubicBezTo>
                  <a:cubicBezTo>
                    <a:pt x="11" y="2"/>
                    <a:pt x="7" y="2"/>
                    <a:pt x="3" y="2"/>
                  </a:cubicBezTo>
                  <a:cubicBezTo>
                    <a:pt x="0" y="1"/>
                    <a:pt x="3" y="3"/>
                    <a:pt x="3"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9" name="Freeform 1170">
              <a:extLst>
                <a:ext uri="{FF2B5EF4-FFF2-40B4-BE49-F238E27FC236}">
                  <a16:creationId xmlns:a16="http://schemas.microsoft.com/office/drawing/2014/main" id="{EBB02AC9-470B-425F-AAE9-B8D2DA5E35F5}"/>
                </a:ext>
              </a:extLst>
            </p:cNvPr>
            <p:cNvSpPr>
              <a:spLocks/>
            </p:cNvSpPr>
            <p:nvPr/>
          </p:nvSpPr>
          <p:spPr bwMode="auto">
            <a:xfrm>
              <a:off x="3001" y="844"/>
              <a:ext cx="53" cy="31"/>
            </a:xfrm>
            <a:custGeom>
              <a:avLst/>
              <a:gdLst>
                <a:gd name="T0" fmla="*/ 36 w 38"/>
                <a:gd name="T1" fmla="*/ 12 h 22"/>
                <a:gd name="T2" fmla="*/ 35 w 38"/>
                <a:gd name="T3" fmla="*/ 10 h 22"/>
                <a:gd name="T4" fmla="*/ 31 w 38"/>
                <a:gd name="T5" fmla="*/ 8 h 22"/>
                <a:gd name="T6" fmla="*/ 28 w 38"/>
                <a:gd name="T7" fmla="*/ 7 h 22"/>
                <a:gd name="T8" fmla="*/ 21 w 38"/>
                <a:gd name="T9" fmla="*/ 2 h 22"/>
                <a:gd name="T10" fmla="*/ 14 w 38"/>
                <a:gd name="T11" fmla="*/ 1 h 22"/>
                <a:gd name="T12" fmla="*/ 8 w 38"/>
                <a:gd name="T13" fmla="*/ 0 h 22"/>
                <a:gd name="T14" fmla="*/ 1 w 38"/>
                <a:gd name="T15" fmla="*/ 0 h 22"/>
                <a:gd name="T16" fmla="*/ 1 w 38"/>
                <a:gd name="T17" fmla="*/ 7 h 22"/>
                <a:gd name="T18" fmla="*/ 4 w 38"/>
                <a:gd name="T19" fmla="*/ 9 h 22"/>
                <a:gd name="T20" fmla="*/ 5 w 38"/>
                <a:gd name="T21" fmla="*/ 11 h 22"/>
                <a:gd name="T22" fmla="*/ 7 w 38"/>
                <a:gd name="T23" fmla="*/ 11 h 22"/>
                <a:gd name="T24" fmla="*/ 19 w 38"/>
                <a:gd name="T25" fmla="*/ 16 h 22"/>
                <a:gd name="T26" fmla="*/ 31 w 38"/>
                <a:gd name="T27" fmla="*/ 22 h 22"/>
                <a:gd name="T28" fmla="*/ 35 w 38"/>
                <a:gd name="T29" fmla="*/ 17 h 22"/>
                <a:gd name="T30" fmla="*/ 33 w 38"/>
                <a:gd name="T31" fmla="*/ 17 h 22"/>
                <a:gd name="T32" fmla="*/ 32 w 38"/>
                <a:gd name="T33" fmla="*/ 16 h 22"/>
                <a:gd name="T34" fmla="*/ 27 w 38"/>
                <a:gd name="T35" fmla="*/ 15 h 22"/>
                <a:gd name="T36" fmla="*/ 36 w 38"/>
                <a:gd name="T37"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2">
                  <a:moveTo>
                    <a:pt x="36" y="12"/>
                  </a:moveTo>
                  <a:cubicBezTo>
                    <a:pt x="38" y="11"/>
                    <a:pt x="36" y="10"/>
                    <a:pt x="35" y="10"/>
                  </a:cubicBezTo>
                  <a:cubicBezTo>
                    <a:pt x="34" y="10"/>
                    <a:pt x="33" y="9"/>
                    <a:pt x="31" y="8"/>
                  </a:cubicBezTo>
                  <a:cubicBezTo>
                    <a:pt x="30" y="7"/>
                    <a:pt x="29" y="8"/>
                    <a:pt x="28" y="7"/>
                  </a:cubicBezTo>
                  <a:cubicBezTo>
                    <a:pt x="27" y="7"/>
                    <a:pt x="21" y="4"/>
                    <a:pt x="21" y="2"/>
                  </a:cubicBezTo>
                  <a:cubicBezTo>
                    <a:pt x="20" y="1"/>
                    <a:pt x="15" y="1"/>
                    <a:pt x="14" y="1"/>
                  </a:cubicBezTo>
                  <a:cubicBezTo>
                    <a:pt x="13" y="0"/>
                    <a:pt x="9" y="1"/>
                    <a:pt x="8" y="0"/>
                  </a:cubicBezTo>
                  <a:cubicBezTo>
                    <a:pt x="7" y="0"/>
                    <a:pt x="2" y="0"/>
                    <a:pt x="1" y="0"/>
                  </a:cubicBezTo>
                  <a:cubicBezTo>
                    <a:pt x="0" y="1"/>
                    <a:pt x="0" y="5"/>
                    <a:pt x="1" y="7"/>
                  </a:cubicBezTo>
                  <a:cubicBezTo>
                    <a:pt x="1" y="9"/>
                    <a:pt x="4" y="9"/>
                    <a:pt x="4" y="9"/>
                  </a:cubicBezTo>
                  <a:cubicBezTo>
                    <a:pt x="4" y="9"/>
                    <a:pt x="5" y="9"/>
                    <a:pt x="5" y="11"/>
                  </a:cubicBezTo>
                  <a:cubicBezTo>
                    <a:pt x="5" y="12"/>
                    <a:pt x="6" y="12"/>
                    <a:pt x="7" y="11"/>
                  </a:cubicBezTo>
                  <a:cubicBezTo>
                    <a:pt x="9" y="11"/>
                    <a:pt x="16" y="14"/>
                    <a:pt x="19" y="16"/>
                  </a:cubicBezTo>
                  <a:cubicBezTo>
                    <a:pt x="23" y="17"/>
                    <a:pt x="27" y="21"/>
                    <a:pt x="31" y="22"/>
                  </a:cubicBezTo>
                  <a:cubicBezTo>
                    <a:pt x="35" y="22"/>
                    <a:pt x="34" y="19"/>
                    <a:pt x="35" y="17"/>
                  </a:cubicBezTo>
                  <a:cubicBezTo>
                    <a:pt x="35" y="16"/>
                    <a:pt x="33" y="17"/>
                    <a:pt x="33" y="17"/>
                  </a:cubicBezTo>
                  <a:cubicBezTo>
                    <a:pt x="32" y="18"/>
                    <a:pt x="32" y="17"/>
                    <a:pt x="32" y="16"/>
                  </a:cubicBezTo>
                  <a:cubicBezTo>
                    <a:pt x="31" y="15"/>
                    <a:pt x="27" y="15"/>
                    <a:pt x="27" y="15"/>
                  </a:cubicBezTo>
                  <a:cubicBezTo>
                    <a:pt x="19" y="12"/>
                    <a:pt x="33" y="12"/>
                    <a:pt x="36" y="1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0" name="Freeform 1171">
              <a:extLst>
                <a:ext uri="{FF2B5EF4-FFF2-40B4-BE49-F238E27FC236}">
                  <a16:creationId xmlns:a16="http://schemas.microsoft.com/office/drawing/2014/main" id="{85EBBB36-5E0E-4ABF-9948-AC60FC982367}"/>
                </a:ext>
              </a:extLst>
            </p:cNvPr>
            <p:cNvSpPr>
              <a:spLocks/>
            </p:cNvSpPr>
            <p:nvPr/>
          </p:nvSpPr>
          <p:spPr bwMode="auto">
            <a:xfrm>
              <a:off x="2995" y="838"/>
              <a:ext cx="57" cy="15"/>
            </a:xfrm>
            <a:custGeom>
              <a:avLst/>
              <a:gdLst>
                <a:gd name="T0" fmla="*/ 41 w 41"/>
                <a:gd name="T1" fmla="*/ 9 h 11"/>
                <a:gd name="T2" fmla="*/ 39 w 41"/>
                <a:gd name="T3" fmla="*/ 7 h 11"/>
                <a:gd name="T4" fmla="*/ 40 w 41"/>
                <a:gd name="T5" fmla="*/ 5 h 11"/>
                <a:gd name="T6" fmla="*/ 37 w 41"/>
                <a:gd name="T7" fmla="*/ 2 h 11"/>
                <a:gd name="T8" fmla="*/ 23 w 41"/>
                <a:gd name="T9" fmla="*/ 0 h 11"/>
                <a:gd name="T10" fmla="*/ 17 w 41"/>
                <a:gd name="T11" fmla="*/ 1 h 11"/>
                <a:gd name="T12" fmla="*/ 4 w 41"/>
                <a:gd name="T13" fmla="*/ 2 h 11"/>
                <a:gd name="T14" fmla="*/ 4 w 41"/>
                <a:gd name="T15" fmla="*/ 3 h 11"/>
                <a:gd name="T16" fmla="*/ 29 w 41"/>
                <a:gd name="T17" fmla="*/ 7 h 11"/>
                <a:gd name="T18" fmla="*/ 30 w 41"/>
                <a:gd name="T19" fmla="*/ 9 h 11"/>
                <a:gd name="T20" fmla="*/ 37 w 41"/>
                <a:gd name="T21" fmla="*/ 10 h 11"/>
                <a:gd name="T22" fmla="*/ 39 w 41"/>
                <a:gd name="T23" fmla="*/ 10 h 11"/>
                <a:gd name="T24" fmla="*/ 41 w 41"/>
                <a:gd name="T25"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11">
                  <a:moveTo>
                    <a:pt x="41" y="9"/>
                  </a:moveTo>
                  <a:cubicBezTo>
                    <a:pt x="40" y="8"/>
                    <a:pt x="41" y="8"/>
                    <a:pt x="39" y="7"/>
                  </a:cubicBezTo>
                  <a:cubicBezTo>
                    <a:pt x="37" y="6"/>
                    <a:pt x="39" y="6"/>
                    <a:pt x="40" y="5"/>
                  </a:cubicBezTo>
                  <a:cubicBezTo>
                    <a:pt x="41" y="4"/>
                    <a:pt x="40" y="3"/>
                    <a:pt x="37" y="2"/>
                  </a:cubicBezTo>
                  <a:cubicBezTo>
                    <a:pt x="35" y="1"/>
                    <a:pt x="25" y="0"/>
                    <a:pt x="23" y="0"/>
                  </a:cubicBezTo>
                  <a:cubicBezTo>
                    <a:pt x="22" y="0"/>
                    <a:pt x="19" y="0"/>
                    <a:pt x="17" y="1"/>
                  </a:cubicBezTo>
                  <a:cubicBezTo>
                    <a:pt x="14" y="2"/>
                    <a:pt x="9" y="1"/>
                    <a:pt x="4" y="2"/>
                  </a:cubicBezTo>
                  <a:cubicBezTo>
                    <a:pt x="0" y="2"/>
                    <a:pt x="3" y="3"/>
                    <a:pt x="4" y="3"/>
                  </a:cubicBezTo>
                  <a:cubicBezTo>
                    <a:pt x="12" y="3"/>
                    <a:pt x="27" y="7"/>
                    <a:pt x="29" y="7"/>
                  </a:cubicBezTo>
                  <a:cubicBezTo>
                    <a:pt x="30" y="8"/>
                    <a:pt x="31" y="9"/>
                    <a:pt x="30" y="9"/>
                  </a:cubicBezTo>
                  <a:cubicBezTo>
                    <a:pt x="29" y="10"/>
                    <a:pt x="37" y="10"/>
                    <a:pt x="37" y="10"/>
                  </a:cubicBezTo>
                  <a:cubicBezTo>
                    <a:pt x="38" y="10"/>
                    <a:pt x="39" y="9"/>
                    <a:pt x="39" y="10"/>
                  </a:cubicBezTo>
                  <a:cubicBezTo>
                    <a:pt x="40" y="11"/>
                    <a:pt x="41" y="10"/>
                    <a:pt x="41" y="9"/>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1" name="Freeform 1172">
              <a:extLst>
                <a:ext uri="{FF2B5EF4-FFF2-40B4-BE49-F238E27FC236}">
                  <a16:creationId xmlns:a16="http://schemas.microsoft.com/office/drawing/2014/main" id="{01BD7A04-9113-4F40-8B7F-99C8935067F7}"/>
                </a:ext>
              </a:extLst>
            </p:cNvPr>
            <p:cNvSpPr>
              <a:spLocks/>
            </p:cNvSpPr>
            <p:nvPr/>
          </p:nvSpPr>
          <p:spPr bwMode="auto">
            <a:xfrm>
              <a:off x="2984" y="823"/>
              <a:ext cx="45" cy="8"/>
            </a:xfrm>
            <a:custGeom>
              <a:avLst/>
              <a:gdLst>
                <a:gd name="T0" fmla="*/ 29 w 32"/>
                <a:gd name="T1" fmla="*/ 6 h 6"/>
                <a:gd name="T2" fmla="*/ 23 w 32"/>
                <a:gd name="T3" fmla="*/ 3 h 6"/>
                <a:gd name="T4" fmla="*/ 3 w 32"/>
                <a:gd name="T5" fmla="*/ 0 h 6"/>
                <a:gd name="T6" fmla="*/ 1 w 32"/>
                <a:gd name="T7" fmla="*/ 2 h 6"/>
                <a:gd name="T8" fmla="*/ 4 w 32"/>
                <a:gd name="T9" fmla="*/ 3 h 6"/>
                <a:gd name="T10" fmla="*/ 11 w 32"/>
                <a:gd name="T11" fmla="*/ 4 h 6"/>
                <a:gd name="T12" fmla="*/ 20 w 32"/>
                <a:gd name="T13" fmla="*/ 5 h 6"/>
                <a:gd name="T14" fmla="*/ 29 w 32"/>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6">
                  <a:moveTo>
                    <a:pt x="29" y="6"/>
                  </a:moveTo>
                  <a:cubicBezTo>
                    <a:pt x="32" y="6"/>
                    <a:pt x="28" y="4"/>
                    <a:pt x="23" y="3"/>
                  </a:cubicBezTo>
                  <a:cubicBezTo>
                    <a:pt x="19" y="1"/>
                    <a:pt x="5" y="0"/>
                    <a:pt x="3" y="0"/>
                  </a:cubicBezTo>
                  <a:cubicBezTo>
                    <a:pt x="1" y="0"/>
                    <a:pt x="0" y="1"/>
                    <a:pt x="1" y="2"/>
                  </a:cubicBezTo>
                  <a:cubicBezTo>
                    <a:pt x="3" y="3"/>
                    <a:pt x="4" y="3"/>
                    <a:pt x="4" y="3"/>
                  </a:cubicBezTo>
                  <a:cubicBezTo>
                    <a:pt x="4" y="3"/>
                    <a:pt x="9" y="4"/>
                    <a:pt x="11" y="4"/>
                  </a:cubicBezTo>
                  <a:cubicBezTo>
                    <a:pt x="13" y="4"/>
                    <a:pt x="16" y="4"/>
                    <a:pt x="20" y="5"/>
                  </a:cubicBezTo>
                  <a:cubicBezTo>
                    <a:pt x="23" y="6"/>
                    <a:pt x="26" y="6"/>
                    <a:pt x="29"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2" name="Freeform 1173">
              <a:extLst>
                <a:ext uri="{FF2B5EF4-FFF2-40B4-BE49-F238E27FC236}">
                  <a16:creationId xmlns:a16="http://schemas.microsoft.com/office/drawing/2014/main" id="{2C958E4F-7907-49AD-8F45-BC6F937072C9}"/>
                </a:ext>
              </a:extLst>
            </p:cNvPr>
            <p:cNvSpPr>
              <a:spLocks/>
            </p:cNvSpPr>
            <p:nvPr/>
          </p:nvSpPr>
          <p:spPr bwMode="auto">
            <a:xfrm>
              <a:off x="3062" y="833"/>
              <a:ext cx="8" cy="3"/>
            </a:xfrm>
            <a:custGeom>
              <a:avLst/>
              <a:gdLst>
                <a:gd name="T0" fmla="*/ 1 w 6"/>
                <a:gd name="T1" fmla="*/ 1 h 2"/>
                <a:gd name="T2" fmla="*/ 2 w 6"/>
                <a:gd name="T3" fmla="*/ 0 h 2"/>
                <a:gd name="T4" fmla="*/ 1 w 6"/>
                <a:gd name="T5" fmla="*/ 1 h 2"/>
              </a:gdLst>
              <a:ahLst/>
              <a:cxnLst>
                <a:cxn ang="0">
                  <a:pos x="T0" y="T1"/>
                </a:cxn>
                <a:cxn ang="0">
                  <a:pos x="T2" y="T3"/>
                </a:cxn>
                <a:cxn ang="0">
                  <a:pos x="T4" y="T5"/>
                </a:cxn>
              </a:cxnLst>
              <a:rect l="0" t="0" r="r" b="b"/>
              <a:pathLst>
                <a:path w="6" h="2">
                  <a:moveTo>
                    <a:pt x="1" y="1"/>
                  </a:moveTo>
                  <a:cubicBezTo>
                    <a:pt x="6" y="2"/>
                    <a:pt x="4" y="0"/>
                    <a:pt x="2" y="0"/>
                  </a:cubicBezTo>
                  <a:cubicBezTo>
                    <a:pt x="0" y="0"/>
                    <a:pt x="1" y="1"/>
                    <a:pt x="1" y="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3" name="Freeform 1174">
              <a:extLst>
                <a:ext uri="{FF2B5EF4-FFF2-40B4-BE49-F238E27FC236}">
                  <a16:creationId xmlns:a16="http://schemas.microsoft.com/office/drawing/2014/main" id="{17D754D4-2E4C-4D5D-9C4D-03FC626F9DE5}"/>
                </a:ext>
              </a:extLst>
            </p:cNvPr>
            <p:cNvSpPr>
              <a:spLocks/>
            </p:cNvSpPr>
            <p:nvPr/>
          </p:nvSpPr>
          <p:spPr bwMode="auto">
            <a:xfrm>
              <a:off x="3049" y="783"/>
              <a:ext cx="42" cy="16"/>
            </a:xfrm>
            <a:custGeom>
              <a:avLst/>
              <a:gdLst>
                <a:gd name="T0" fmla="*/ 25 w 30"/>
                <a:gd name="T1" fmla="*/ 2 h 12"/>
                <a:gd name="T2" fmla="*/ 19 w 30"/>
                <a:gd name="T3" fmla="*/ 0 h 12"/>
                <a:gd name="T4" fmla="*/ 15 w 30"/>
                <a:gd name="T5" fmla="*/ 0 h 12"/>
                <a:gd name="T6" fmla="*/ 3 w 30"/>
                <a:gd name="T7" fmla="*/ 5 h 12"/>
                <a:gd name="T8" fmla="*/ 3 w 30"/>
                <a:gd name="T9" fmla="*/ 7 h 12"/>
                <a:gd name="T10" fmla="*/ 11 w 30"/>
                <a:gd name="T11" fmla="*/ 10 h 12"/>
                <a:gd name="T12" fmla="*/ 24 w 30"/>
                <a:gd name="T13" fmla="*/ 8 h 12"/>
                <a:gd name="T14" fmla="*/ 27 w 30"/>
                <a:gd name="T15" fmla="*/ 6 h 12"/>
                <a:gd name="T16" fmla="*/ 25 w 30"/>
                <a:gd name="T1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2">
                  <a:moveTo>
                    <a:pt x="25" y="2"/>
                  </a:moveTo>
                  <a:cubicBezTo>
                    <a:pt x="24" y="0"/>
                    <a:pt x="21" y="0"/>
                    <a:pt x="19" y="0"/>
                  </a:cubicBezTo>
                  <a:cubicBezTo>
                    <a:pt x="17" y="0"/>
                    <a:pt x="15" y="0"/>
                    <a:pt x="15" y="0"/>
                  </a:cubicBezTo>
                  <a:cubicBezTo>
                    <a:pt x="15" y="0"/>
                    <a:pt x="7" y="3"/>
                    <a:pt x="3" y="5"/>
                  </a:cubicBezTo>
                  <a:cubicBezTo>
                    <a:pt x="0" y="7"/>
                    <a:pt x="3" y="7"/>
                    <a:pt x="3" y="7"/>
                  </a:cubicBezTo>
                  <a:cubicBezTo>
                    <a:pt x="5" y="6"/>
                    <a:pt x="8" y="9"/>
                    <a:pt x="11" y="10"/>
                  </a:cubicBezTo>
                  <a:cubicBezTo>
                    <a:pt x="13" y="12"/>
                    <a:pt x="18" y="10"/>
                    <a:pt x="24" y="8"/>
                  </a:cubicBezTo>
                  <a:cubicBezTo>
                    <a:pt x="30" y="7"/>
                    <a:pt x="28" y="6"/>
                    <a:pt x="27" y="6"/>
                  </a:cubicBezTo>
                  <a:cubicBezTo>
                    <a:pt x="25" y="6"/>
                    <a:pt x="25" y="5"/>
                    <a:pt x="25" y="2"/>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4" name="Freeform 1175">
              <a:extLst>
                <a:ext uri="{FF2B5EF4-FFF2-40B4-BE49-F238E27FC236}">
                  <a16:creationId xmlns:a16="http://schemas.microsoft.com/office/drawing/2014/main" id="{84A2BA56-1AE0-4D1D-9F64-4FABD7899F1B}"/>
                </a:ext>
              </a:extLst>
            </p:cNvPr>
            <p:cNvSpPr>
              <a:spLocks/>
            </p:cNvSpPr>
            <p:nvPr/>
          </p:nvSpPr>
          <p:spPr bwMode="auto">
            <a:xfrm>
              <a:off x="3077" y="757"/>
              <a:ext cx="22" cy="15"/>
            </a:xfrm>
            <a:custGeom>
              <a:avLst/>
              <a:gdLst>
                <a:gd name="T0" fmla="*/ 7 w 16"/>
                <a:gd name="T1" fmla="*/ 11 h 11"/>
                <a:gd name="T2" fmla="*/ 14 w 16"/>
                <a:gd name="T3" fmla="*/ 7 h 11"/>
                <a:gd name="T4" fmla="*/ 10 w 16"/>
                <a:gd name="T5" fmla="*/ 5 h 11"/>
                <a:gd name="T6" fmla="*/ 10 w 16"/>
                <a:gd name="T7" fmla="*/ 3 h 11"/>
                <a:gd name="T8" fmla="*/ 9 w 16"/>
                <a:gd name="T9" fmla="*/ 1 h 11"/>
                <a:gd name="T10" fmla="*/ 4 w 16"/>
                <a:gd name="T11" fmla="*/ 2 h 11"/>
                <a:gd name="T12" fmla="*/ 3 w 16"/>
                <a:gd name="T13" fmla="*/ 4 h 11"/>
                <a:gd name="T14" fmla="*/ 2 w 16"/>
                <a:gd name="T15" fmla="*/ 7 h 11"/>
                <a:gd name="T16" fmla="*/ 7 w 16"/>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
                  <a:moveTo>
                    <a:pt x="7" y="11"/>
                  </a:moveTo>
                  <a:cubicBezTo>
                    <a:pt x="9" y="11"/>
                    <a:pt x="13" y="9"/>
                    <a:pt x="14" y="7"/>
                  </a:cubicBezTo>
                  <a:cubicBezTo>
                    <a:pt x="16" y="5"/>
                    <a:pt x="13" y="5"/>
                    <a:pt x="10" y="5"/>
                  </a:cubicBezTo>
                  <a:cubicBezTo>
                    <a:pt x="7" y="4"/>
                    <a:pt x="9" y="4"/>
                    <a:pt x="10" y="3"/>
                  </a:cubicBezTo>
                  <a:cubicBezTo>
                    <a:pt x="11" y="3"/>
                    <a:pt x="11" y="2"/>
                    <a:pt x="9" y="1"/>
                  </a:cubicBezTo>
                  <a:cubicBezTo>
                    <a:pt x="7" y="1"/>
                    <a:pt x="6" y="0"/>
                    <a:pt x="4" y="2"/>
                  </a:cubicBezTo>
                  <a:cubicBezTo>
                    <a:pt x="1" y="3"/>
                    <a:pt x="3" y="4"/>
                    <a:pt x="3" y="4"/>
                  </a:cubicBezTo>
                  <a:cubicBezTo>
                    <a:pt x="3" y="5"/>
                    <a:pt x="3" y="6"/>
                    <a:pt x="2" y="7"/>
                  </a:cubicBezTo>
                  <a:cubicBezTo>
                    <a:pt x="0" y="8"/>
                    <a:pt x="5" y="10"/>
                    <a:pt x="7" y="11"/>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5" name="Freeform 1176">
              <a:extLst>
                <a:ext uri="{FF2B5EF4-FFF2-40B4-BE49-F238E27FC236}">
                  <a16:creationId xmlns:a16="http://schemas.microsoft.com/office/drawing/2014/main" id="{8E83BE13-533A-49FB-9C96-EFAD0E8A3BD4}"/>
                </a:ext>
              </a:extLst>
            </p:cNvPr>
            <p:cNvSpPr>
              <a:spLocks/>
            </p:cNvSpPr>
            <p:nvPr/>
          </p:nvSpPr>
          <p:spPr bwMode="auto">
            <a:xfrm>
              <a:off x="3116" y="742"/>
              <a:ext cx="33" cy="20"/>
            </a:xfrm>
            <a:custGeom>
              <a:avLst/>
              <a:gdLst>
                <a:gd name="T0" fmla="*/ 22 w 24"/>
                <a:gd name="T1" fmla="*/ 13 h 15"/>
                <a:gd name="T2" fmla="*/ 24 w 24"/>
                <a:gd name="T3" fmla="*/ 10 h 15"/>
                <a:gd name="T4" fmla="*/ 19 w 24"/>
                <a:gd name="T5" fmla="*/ 10 h 15"/>
                <a:gd name="T6" fmla="*/ 14 w 24"/>
                <a:gd name="T7" fmla="*/ 9 h 15"/>
                <a:gd name="T8" fmla="*/ 15 w 24"/>
                <a:gd name="T9" fmla="*/ 5 h 15"/>
                <a:gd name="T10" fmla="*/ 13 w 24"/>
                <a:gd name="T11" fmla="*/ 1 h 15"/>
                <a:gd name="T12" fmla="*/ 10 w 24"/>
                <a:gd name="T13" fmla="*/ 4 h 15"/>
                <a:gd name="T14" fmla="*/ 7 w 24"/>
                <a:gd name="T15" fmla="*/ 3 h 15"/>
                <a:gd name="T16" fmla="*/ 1 w 24"/>
                <a:gd name="T17" fmla="*/ 3 h 15"/>
                <a:gd name="T18" fmla="*/ 1 w 24"/>
                <a:gd name="T19" fmla="*/ 6 h 15"/>
                <a:gd name="T20" fmla="*/ 0 w 24"/>
                <a:gd name="T21" fmla="*/ 12 h 15"/>
                <a:gd name="T22" fmla="*/ 2 w 24"/>
                <a:gd name="T23" fmla="*/ 13 h 15"/>
                <a:gd name="T24" fmla="*/ 9 w 24"/>
                <a:gd name="T25" fmla="*/ 14 h 15"/>
                <a:gd name="T26" fmla="*/ 15 w 24"/>
                <a:gd name="T27" fmla="*/ 14 h 15"/>
                <a:gd name="T28" fmla="*/ 21 w 24"/>
                <a:gd name="T29" fmla="*/ 15 h 15"/>
                <a:gd name="T30" fmla="*/ 22 w 24"/>
                <a:gd name="T31"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5">
                  <a:moveTo>
                    <a:pt x="22" y="13"/>
                  </a:moveTo>
                  <a:cubicBezTo>
                    <a:pt x="23" y="12"/>
                    <a:pt x="24" y="11"/>
                    <a:pt x="24" y="10"/>
                  </a:cubicBezTo>
                  <a:cubicBezTo>
                    <a:pt x="24" y="8"/>
                    <a:pt x="20" y="9"/>
                    <a:pt x="19" y="10"/>
                  </a:cubicBezTo>
                  <a:cubicBezTo>
                    <a:pt x="18" y="12"/>
                    <a:pt x="17" y="11"/>
                    <a:pt x="14" y="9"/>
                  </a:cubicBezTo>
                  <a:cubicBezTo>
                    <a:pt x="12" y="8"/>
                    <a:pt x="13" y="7"/>
                    <a:pt x="15" y="5"/>
                  </a:cubicBezTo>
                  <a:cubicBezTo>
                    <a:pt x="17" y="3"/>
                    <a:pt x="15" y="2"/>
                    <a:pt x="13" y="1"/>
                  </a:cubicBezTo>
                  <a:cubicBezTo>
                    <a:pt x="11" y="0"/>
                    <a:pt x="11" y="3"/>
                    <a:pt x="10" y="4"/>
                  </a:cubicBezTo>
                  <a:cubicBezTo>
                    <a:pt x="9" y="6"/>
                    <a:pt x="8" y="4"/>
                    <a:pt x="7" y="3"/>
                  </a:cubicBezTo>
                  <a:cubicBezTo>
                    <a:pt x="5" y="2"/>
                    <a:pt x="2" y="3"/>
                    <a:pt x="1" y="3"/>
                  </a:cubicBezTo>
                  <a:cubicBezTo>
                    <a:pt x="0" y="4"/>
                    <a:pt x="0" y="4"/>
                    <a:pt x="1" y="6"/>
                  </a:cubicBezTo>
                  <a:cubicBezTo>
                    <a:pt x="1" y="7"/>
                    <a:pt x="0" y="9"/>
                    <a:pt x="0" y="12"/>
                  </a:cubicBezTo>
                  <a:cubicBezTo>
                    <a:pt x="0" y="14"/>
                    <a:pt x="2" y="13"/>
                    <a:pt x="2" y="13"/>
                  </a:cubicBezTo>
                  <a:cubicBezTo>
                    <a:pt x="3" y="14"/>
                    <a:pt x="6" y="14"/>
                    <a:pt x="9" y="14"/>
                  </a:cubicBezTo>
                  <a:cubicBezTo>
                    <a:pt x="11" y="13"/>
                    <a:pt x="13" y="14"/>
                    <a:pt x="15" y="14"/>
                  </a:cubicBezTo>
                  <a:cubicBezTo>
                    <a:pt x="17" y="15"/>
                    <a:pt x="18" y="15"/>
                    <a:pt x="21" y="15"/>
                  </a:cubicBezTo>
                  <a:cubicBezTo>
                    <a:pt x="23" y="14"/>
                    <a:pt x="21" y="14"/>
                    <a:pt x="22" y="1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6" name="Freeform 1177">
              <a:extLst>
                <a:ext uri="{FF2B5EF4-FFF2-40B4-BE49-F238E27FC236}">
                  <a16:creationId xmlns:a16="http://schemas.microsoft.com/office/drawing/2014/main" id="{ED16F647-6B3D-4541-BF1D-2926453348F4}"/>
                </a:ext>
              </a:extLst>
            </p:cNvPr>
            <p:cNvSpPr>
              <a:spLocks/>
            </p:cNvSpPr>
            <p:nvPr/>
          </p:nvSpPr>
          <p:spPr bwMode="auto">
            <a:xfrm>
              <a:off x="3110" y="687"/>
              <a:ext cx="13" cy="38"/>
            </a:xfrm>
            <a:custGeom>
              <a:avLst/>
              <a:gdLst>
                <a:gd name="T0" fmla="*/ 5 w 9"/>
                <a:gd name="T1" fmla="*/ 6 h 28"/>
                <a:gd name="T2" fmla="*/ 1 w 9"/>
                <a:gd name="T3" fmla="*/ 7 h 28"/>
                <a:gd name="T4" fmla="*/ 2 w 9"/>
                <a:gd name="T5" fmla="*/ 11 h 28"/>
                <a:gd name="T6" fmla="*/ 4 w 9"/>
                <a:gd name="T7" fmla="*/ 16 h 28"/>
                <a:gd name="T8" fmla="*/ 6 w 9"/>
                <a:gd name="T9" fmla="*/ 20 h 28"/>
                <a:gd name="T10" fmla="*/ 7 w 9"/>
                <a:gd name="T11" fmla="*/ 25 h 28"/>
                <a:gd name="T12" fmla="*/ 9 w 9"/>
                <a:gd name="T13" fmla="*/ 26 h 28"/>
                <a:gd name="T14" fmla="*/ 8 w 9"/>
                <a:gd name="T15" fmla="*/ 19 h 28"/>
                <a:gd name="T16" fmla="*/ 7 w 9"/>
                <a:gd name="T17" fmla="*/ 13 h 28"/>
                <a:gd name="T18" fmla="*/ 7 w 9"/>
                <a:gd name="T19" fmla="*/ 2 h 28"/>
                <a:gd name="T20" fmla="*/ 2 w 9"/>
                <a:gd name="T21" fmla="*/ 1 h 28"/>
                <a:gd name="T22" fmla="*/ 2 w 9"/>
                <a:gd name="T23" fmla="*/ 3 h 28"/>
                <a:gd name="T24" fmla="*/ 4 w 9"/>
                <a:gd name="T25" fmla="*/ 4 h 28"/>
                <a:gd name="T26" fmla="*/ 5 w 9"/>
                <a:gd name="T2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28">
                  <a:moveTo>
                    <a:pt x="5" y="6"/>
                  </a:moveTo>
                  <a:cubicBezTo>
                    <a:pt x="3" y="5"/>
                    <a:pt x="2" y="5"/>
                    <a:pt x="1" y="7"/>
                  </a:cubicBezTo>
                  <a:cubicBezTo>
                    <a:pt x="0" y="9"/>
                    <a:pt x="0" y="9"/>
                    <a:pt x="2" y="11"/>
                  </a:cubicBezTo>
                  <a:cubicBezTo>
                    <a:pt x="3" y="13"/>
                    <a:pt x="4" y="14"/>
                    <a:pt x="4" y="16"/>
                  </a:cubicBezTo>
                  <a:cubicBezTo>
                    <a:pt x="4" y="18"/>
                    <a:pt x="5" y="19"/>
                    <a:pt x="6" y="20"/>
                  </a:cubicBezTo>
                  <a:cubicBezTo>
                    <a:pt x="6" y="21"/>
                    <a:pt x="7" y="24"/>
                    <a:pt x="7" y="25"/>
                  </a:cubicBezTo>
                  <a:cubicBezTo>
                    <a:pt x="7" y="25"/>
                    <a:pt x="9" y="28"/>
                    <a:pt x="9" y="26"/>
                  </a:cubicBezTo>
                  <a:cubicBezTo>
                    <a:pt x="9" y="24"/>
                    <a:pt x="9" y="22"/>
                    <a:pt x="8" y="19"/>
                  </a:cubicBezTo>
                  <a:cubicBezTo>
                    <a:pt x="7" y="16"/>
                    <a:pt x="7" y="16"/>
                    <a:pt x="7" y="13"/>
                  </a:cubicBezTo>
                  <a:cubicBezTo>
                    <a:pt x="8" y="9"/>
                    <a:pt x="9" y="4"/>
                    <a:pt x="7" y="2"/>
                  </a:cubicBezTo>
                  <a:cubicBezTo>
                    <a:pt x="5" y="1"/>
                    <a:pt x="3" y="0"/>
                    <a:pt x="2" y="1"/>
                  </a:cubicBezTo>
                  <a:cubicBezTo>
                    <a:pt x="1" y="1"/>
                    <a:pt x="1" y="1"/>
                    <a:pt x="2" y="3"/>
                  </a:cubicBezTo>
                  <a:cubicBezTo>
                    <a:pt x="3" y="4"/>
                    <a:pt x="2" y="4"/>
                    <a:pt x="4" y="4"/>
                  </a:cubicBezTo>
                  <a:cubicBezTo>
                    <a:pt x="5" y="4"/>
                    <a:pt x="7" y="6"/>
                    <a:pt x="5" y="6"/>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7" name="Freeform 1178">
              <a:extLst>
                <a:ext uri="{FF2B5EF4-FFF2-40B4-BE49-F238E27FC236}">
                  <a16:creationId xmlns:a16="http://schemas.microsoft.com/office/drawing/2014/main" id="{CB2146ED-1898-4B17-A440-DFB414C52440}"/>
                </a:ext>
              </a:extLst>
            </p:cNvPr>
            <p:cNvSpPr>
              <a:spLocks/>
            </p:cNvSpPr>
            <p:nvPr/>
          </p:nvSpPr>
          <p:spPr bwMode="auto">
            <a:xfrm>
              <a:off x="3077" y="633"/>
              <a:ext cx="30" cy="8"/>
            </a:xfrm>
            <a:custGeom>
              <a:avLst/>
              <a:gdLst>
                <a:gd name="T0" fmla="*/ 6 w 22"/>
                <a:gd name="T1" fmla="*/ 3 h 6"/>
                <a:gd name="T2" fmla="*/ 21 w 22"/>
                <a:gd name="T3" fmla="*/ 6 h 6"/>
                <a:gd name="T4" fmla="*/ 7 w 22"/>
                <a:gd name="T5" fmla="*/ 2 h 6"/>
                <a:gd name="T6" fmla="*/ 6 w 22"/>
                <a:gd name="T7" fmla="*/ 3 h 6"/>
              </a:gdLst>
              <a:ahLst/>
              <a:cxnLst>
                <a:cxn ang="0">
                  <a:pos x="T0" y="T1"/>
                </a:cxn>
                <a:cxn ang="0">
                  <a:pos x="T2" y="T3"/>
                </a:cxn>
                <a:cxn ang="0">
                  <a:pos x="T4" y="T5"/>
                </a:cxn>
                <a:cxn ang="0">
                  <a:pos x="T6" y="T7"/>
                </a:cxn>
              </a:cxnLst>
              <a:rect l="0" t="0" r="r" b="b"/>
              <a:pathLst>
                <a:path w="22" h="6">
                  <a:moveTo>
                    <a:pt x="6" y="3"/>
                  </a:moveTo>
                  <a:cubicBezTo>
                    <a:pt x="10" y="4"/>
                    <a:pt x="19" y="6"/>
                    <a:pt x="21" y="6"/>
                  </a:cubicBezTo>
                  <a:cubicBezTo>
                    <a:pt x="22" y="6"/>
                    <a:pt x="15" y="4"/>
                    <a:pt x="7" y="2"/>
                  </a:cubicBezTo>
                  <a:cubicBezTo>
                    <a:pt x="0" y="0"/>
                    <a:pt x="6" y="3"/>
                    <a:pt x="6" y="3"/>
                  </a:cubicBezTo>
                  <a:close/>
                </a:path>
              </a:pathLst>
            </a:custGeom>
            <a:grp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26" name="Freeform 1180">
            <a:extLst>
              <a:ext uri="{FF2B5EF4-FFF2-40B4-BE49-F238E27FC236}">
                <a16:creationId xmlns:a16="http://schemas.microsoft.com/office/drawing/2014/main" id="{0CD9FA03-B61C-4F51-8917-FB4893314336}"/>
              </a:ext>
              <a:ext uri="{C183D7F6-B498-43B3-948B-1728B52AA6E4}">
                <adec:decorative xmlns:adec="http://schemas.microsoft.com/office/drawing/2017/decorative" val="1"/>
              </a:ext>
            </a:extLst>
          </p:cNvPr>
          <p:cNvSpPr>
            <a:spLocks/>
          </p:cNvSpPr>
          <p:nvPr/>
        </p:nvSpPr>
        <p:spPr bwMode="auto">
          <a:xfrm>
            <a:off x="5141729" y="984204"/>
            <a:ext cx="23013" cy="18410"/>
          </a:xfrm>
          <a:custGeom>
            <a:avLst/>
            <a:gdLst>
              <a:gd name="T0" fmla="*/ 3 w 11"/>
              <a:gd name="T1" fmla="*/ 8 h 9"/>
              <a:gd name="T2" fmla="*/ 10 w 11"/>
              <a:gd name="T3" fmla="*/ 2 h 9"/>
              <a:gd name="T4" fmla="*/ 7 w 11"/>
              <a:gd name="T5" fmla="*/ 1 h 9"/>
              <a:gd name="T6" fmla="*/ 4 w 11"/>
              <a:gd name="T7" fmla="*/ 4 h 9"/>
              <a:gd name="T8" fmla="*/ 2 w 11"/>
              <a:gd name="T9" fmla="*/ 7 h 9"/>
              <a:gd name="T10" fmla="*/ 3 w 11"/>
              <a:gd name="T11" fmla="*/ 8 h 9"/>
            </a:gdLst>
            <a:ahLst/>
            <a:cxnLst>
              <a:cxn ang="0">
                <a:pos x="T0" y="T1"/>
              </a:cxn>
              <a:cxn ang="0">
                <a:pos x="T2" y="T3"/>
              </a:cxn>
              <a:cxn ang="0">
                <a:pos x="T4" y="T5"/>
              </a:cxn>
              <a:cxn ang="0">
                <a:pos x="T6" y="T7"/>
              </a:cxn>
              <a:cxn ang="0">
                <a:pos x="T8" y="T9"/>
              </a:cxn>
              <a:cxn ang="0">
                <a:pos x="T10" y="T11"/>
              </a:cxn>
            </a:cxnLst>
            <a:rect l="0" t="0" r="r" b="b"/>
            <a:pathLst>
              <a:path w="11" h="9">
                <a:moveTo>
                  <a:pt x="3" y="8"/>
                </a:moveTo>
                <a:cubicBezTo>
                  <a:pt x="11" y="9"/>
                  <a:pt x="10" y="4"/>
                  <a:pt x="10" y="2"/>
                </a:cubicBezTo>
                <a:cubicBezTo>
                  <a:pt x="10" y="0"/>
                  <a:pt x="8" y="1"/>
                  <a:pt x="7" y="1"/>
                </a:cubicBezTo>
                <a:cubicBezTo>
                  <a:pt x="6" y="1"/>
                  <a:pt x="5" y="3"/>
                  <a:pt x="4" y="4"/>
                </a:cubicBezTo>
                <a:cubicBezTo>
                  <a:pt x="4" y="6"/>
                  <a:pt x="3" y="6"/>
                  <a:pt x="2" y="7"/>
                </a:cubicBezTo>
                <a:cubicBezTo>
                  <a:pt x="0" y="8"/>
                  <a:pt x="3" y="8"/>
                  <a:pt x="3" y="8"/>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7" name="Freeform 1181">
            <a:extLst>
              <a:ext uri="{FF2B5EF4-FFF2-40B4-BE49-F238E27FC236}">
                <a16:creationId xmlns:a16="http://schemas.microsoft.com/office/drawing/2014/main" id="{0DC3689C-E2D8-4142-9DF5-055884B69FCB}"/>
              </a:ext>
              <a:ext uri="{C183D7F6-B498-43B3-948B-1728B52AA6E4}">
                <adec:decorative xmlns:adec="http://schemas.microsoft.com/office/drawing/2017/decorative" val="1"/>
              </a:ext>
            </a:extLst>
          </p:cNvPr>
          <p:cNvSpPr>
            <a:spLocks/>
          </p:cNvSpPr>
          <p:nvPr/>
        </p:nvSpPr>
        <p:spPr bwMode="auto">
          <a:xfrm>
            <a:off x="5127922" y="933575"/>
            <a:ext cx="16876" cy="4603"/>
          </a:xfrm>
          <a:custGeom>
            <a:avLst/>
            <a:gdLst>
              <a:gd name="T0" fmla="*/ 2 w 8"/>
              <a:gd name="T1" fmla="*/ 1 h 2"/>
              <a:gd name="T2" fmla="*/ 4 w 8"/>
              <a:gd name="T3" fmla="*/ 1 h 2"/>
              <a:gd name="T4" fmla="*/ 5 w 8"/>
              <a:gd name="T5" fmla="*/ 0 h 2"/>
              <a:gd name="T6" fmla="*/ 2 w 8"/>
              <a:gd name="T7" fmla="*/ 1 h 2"/>
            </a:gdLst>
            <a:ahLst/>
            <a:cxnLst>
              <a:cxn ang="0">
                <a:pos x="T0" y="T1"/>
              </a:cxn>
              <a:cxn ang="0">
                <a:pos x="T2" y="T3"/>
              </a:cxn>
              <a:cxn ang="0">
                <a:pos x="T4" y="T5"/>
              </a:cxn>
              <a:cxn ang="0">
                <a:pos x="T6" y="T7"/>
              </a:cxn>
            </a:cxnLst>
            <a:rect l="0" t="0" r="r" b="b"/>
            <a:pathLst>
              <a:path w="8" h="2">
                <a:moveTo>
                  <a:pt x="2" y="1"/>
                </a:moveTo>
                <a:cubicBezTo>
                  <a:pt x="0" y="2"/>
                  <a:pt x="1" y="2"/>
                  <a:pt x="4" y="1"/>
                </a:cubicBezTo>
                <a:cubicBezTo>
                  <a:pt x="4" y="1"/>
                  <a:pt x="8" y="1"/>
                  <a:pt x="5" y="0"/>
                </a:cubicBezTo>
                <a:cubicBezTo>
                  <a:pt x="3" y="0"/>
                  <a:pt x="3" y="0"/>
                  <a:pt x="2" y="1"/>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8" name="Freeform 1182">
            <a:extLst>
              <a:ext uri="{FF2B5EF4-FFF2-40B4-BE49-F238E27FC236}">
                <a16:creationId xmlns:a16="http://schemas.microsoft.com/office/drawing/2014/main" id="{63A28CEF-1DC4-43BF-9657-BFF4C136D320}"/>
              </a:ext>
              <a:ext uri="{C183D7F6-B498-43B3-948B-1728B52AA6E4}">
                <adec:decorative xmlns:adec="http://schemas.microsoft.com/office/drawing/2017/decorative" val="1"/>
              </a:ext>
            </a:extLst>
          </p:cNvPr>
          <p:cNvSpPr>
            <a:spLocks/>
          </p:cNvSpPr>
          <p:nvPr/>
        </p:nvSpPr>
        <p:spPr bwMode="auto">
          <a:xfrm>
            <a:off x="5091101" y="907494"/>
            <a:ext cx="23013" cy="19945"/>
          </a:xfrm>
          <a:custGeom>
            <a:avLst/>
            <a:gdLst>
              <a:gd name="T0" fmla="*/ 9 w 11"/>
              <a:gd name="T1" fmla="*/ 8 h 9"/>
              <a:gd name="T2" fmla="*/ 10 w 11"/>
              <a:gd name="T3" fmla="*/ 4 h 9"/>
              <a:gd name="T4" fmla="*/ 3 w 11"/>
              <a:gd name="T5" fmla="*/ 7 h 9"/>
              <a:gd name="T6" fmla="*/ 5 w 11"/>
              <a:gd name="T7" fmla="*/ 9 h 9"/>
              <a:gd name="T8" fmla="*/ 9 w 11"/>
              <a:gd name="T9" fmla="*/ 9 h 9"/>
              <a:gd name="T10" fmla="*/ 9 w 11"/>
              <a:gd name="T11" fmla="*/ 8 h 9"/>
            </a:gdLst>
            <a:ahLst/>
            <a:cxnLst>
              <a:cxn ang="0">
                <a:pos x="T0" y="T1"/>
              </a:cxn>
              <a:cxn ang="0">
                <a:pos x="T2" y="T3"/>
              </a:cxn>
              <a:cxn ang="0">
                <a:pos x="T4" y="T5"/>
              </a:cxn>
              <a:cxn ang="0">
                <a:pos x="T6" y="T7"/>
              </a:cxn>
              <a:cxn ang="0">
                <a:pos x="T8" y="T9"/>
              </a:cxn>
              <a:cxn ang="0">
                <a:pos x="T10" y="T11"/>
              </a:cxn>
            </a:cxnLst>
            <a:rect l="0" t="0" r="r" b="b"/>
            <a:pathLst>
              <a:path w="11" h="9">
                <a:moveTo>
                  <a:pt x="9" y="8"/>
                </a:moveTo>
                <a:cubicBezTo>
                  <a:pt x="11" y="7"/>
                  <a:pt x="11" y="7"/>
                  <a:pt x="10" y="4"/>
                </a:cubicBezTo>
                <a:cubicBezTo>
                  <a:pt x="10" y="0"/>
                  <a:pt x="6" y="5"/>
                  <a:pt x="3" y="7"/>
                </a:cubicBezTo>
                <a:cubicBezTo>
                  <a:pt x="0" y="9"/>
                  <a:pt x="5" y="9"/>
                  <a:pt x="5" y="9"/>
                </a:cubicBezTo>
                <a:cubicBezTo>
                  <a:pt x="8" y="9"/>
                  <a:pt x="10" y="9"/>
                  <a:pt x="9" y="9"/>
                </a:cubicBezTo>
                <a:cubicBezTo>
                  <a:pt x="8" y="8"/>
                  <a:pt x="8" y="8"/>
                  <a:pt x="9" y="8"/>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9" name="Freeform 1183">
            <a:extLst>
              <a:ext uri="{FF2B5EF4-FFF2-40B4-BE49-F238E27FC236}">
                <a16:creationId xmlns:a16="http://schemas.microsoft.com/office/drawing/2014/main" id="{04A62A42-3AAB-437C-BCEC-7AD2A4D5FED2}"/>
              </a:ext>
              <a:ext uri="{C183D7F6-B498-43B3-948B-1728B52AA6E4}">
                <adec:decorative xmlns:adec="http://schemas.microsoft.com/office/drawing/2017/decorative" val="1"/>
              </a:ext>
            </a:extLst>
          </p:cNvPr>
          <p:cNvSpPr>
            <a:spLocks/>
          </p:cNvSpPr>
          <p:nvPr/>
        </p:nvSpPr>
        <p:spPr bwMode="auto">
          <a:xfrm>
            <a:off x="5146332" y="893686"/>
            <a:ext cx="16876" cy="18410"/>
          </a:xfrm>
          <a:custGeom>
            <a:avLst/>
            <a:gdLst>
              <a:gd name="T0" fmla="*/ 2 w 8"/>
              <a:gd name="T1" fmla="*/ 8 h 9"/>
              <a:gd name="T2" fmla="*/ 7 w 8"/>
              <a:gd name="T3" fmla="*/ 6 h 9"/>
              <a:gd name="T4" fmla="*/ 7 w 8"/>
              <a:gd name="T5" fmla="*/ 2 h 9"/>
              <a:gd name="T6" fmla="*/ 3 w 8"/>
              <a:gd name="T7" fmla="*/ 3 h 9"/>
              <a:gd name="T8" fmla="*/ 1 w 8"/>
              <a:gd name="T9" fmla="*/ 7 h 9"/>
              <a:gd name="T10" fmla="*/ 2 w 8"/>
              <a:gd name="T11" fmla="*/ 8 h 9"/>
            </a:gdLst>
            <a:ahLst/>
            <a:cxnLst>
              <a:cxn ang="0">
                <a:pos x="T0" y="T1"/>
              </a:cxn>
              <a:cxn ang="0">
                <a:pos x="T2" y="T3"/>
              </a:cxn>
              <a:cxn ang="0">
                <a:pos x="T4" y="T5"/>
              </a:cxn>
              <a:cxn ang="0">
                <a:pos x="T6" y="T7"/>
              </a:cxn>
              <a:cxn ang="0">
                <a:pos x="T8" y="T9"/>
              </a:cxn>
              <a:cxn ang="0">
                <a:pos x="T10" y="T11"/>
              </a:cxn>
            </a:cxnLst>
            <a:rect l="0" t="0" r="r" b="b"/>
            <a:pathLst>
              <a:path w="8" h="9">
                <a:moveTo>
                  <a:pt x="2" y="8"/>
                </a:moveTo>
                <a:cubicBezTo>
                  <a:pt x="4" y="7"/>
                  <a:pt x="6" y="7"/>
                  <a:pt x="7" y="6"/>
                </a:cubicBezTo>
                <a:cubicBezTo>
                  <a:pt x="8" y="5"/>
                  <a:pt x="8" y="3"/>
                  <a:pt x="7" y="2"/>
                </a:cubicBezTo>
                <a:cubicBezTo>
                  <a:pt x="6" y="0"/>
                  <a:pt x="4" y="3"/>
                  <a:pt x="3" y="3"/>
                </a:cubicBezTo>
                <a:cubicBezTo>
                  <a:pt x="3" y="4"/>
                  <a:pt x="1" y="4"/>
                  <a:pt x="1" y="7"/>
                </a:cubicBezTo>
                <a:cubicBezTo>
                  <a:pt x="0" y="9"/>
                  <a:pt x="2" y="8"/>
                  <a:pt x="2" y="8"/>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0" name="Freeform 1184">
            <a:extLst>
              <a:ext uri="{FF2B5EF4-FFF2-40B4-BE49-F238E27FC236}">
                <a16:creationId xmlns:a16="http://schemas.microsoft.com/office/drawing/2014/main" id="{6B57740F-D865-4CFE-84A6-1DADBEF3BCC1}"/>
              </a:ext>
              <a:ext uri="{C183D7F6-B498-43B3-948B-1728B52AA6E4}">
                <adec:decorative xmlns:adec="http://schemas.microsoft.com/office/drawing/2017/decorative" val="1"/>
              </a:ext>
            </a:extLst>
          </p:cNvPr>
          <p:cNvSpPr>
            <a:spLocks/>
          </p:cNvSpPr>
          <p:nvPr/>
        </p:nvSpPr>
        <p:spPr bwMode="auto">
          <a:xfrm>
            <a:off x="5086498" y="820045"/>
            <a:ext cx="32218" cy="13808"/>
          </a:xfrm>
          <a:custGeom>
            <a:avLst/>
            <a:gdLst>
              <a:gd name="T0" fmla="*/ 1 w 15"/>
              <a:gd name="T1" fmla="*/ 5 h 7"/>
              <a:gd name="T2" fmla="*/ 3 w 15"/>
              <a:gd name="T3" fmla="*/ 6 h 7"/>
              <a:gd name="T4" fmla="*/ 13 w 15"/>
              <a:gd name="T5" fmla="*/ 5 h 7"/>
              <a:gd name="T6" fmla="*/ 9 w 15"/>
              <a:gd name="T7" fmla="*/ 2 h 7"/>
              <a:gd name="T8" fmla="*/ 1 w 15"/>
              <a:gd name="T9" fmla="*/ 5 h 7"/>
            </a:gdLst>
            <a:ahLst/>
            <a:cxnLst>
              <a:cxn ang="0">
                <a:pos x="T0" y="T1"/>
              </a:cxn>
              <a:cxn ang="0">
                <a:pos x="T2" y="T3"/>
              </a:cxn>
              <a:cxn ang="0">
                <a:pos x="T4" y="T5"/>
              </a:cxn>
              <a:cxn ang="0">
                <a:pos x="T6" y="T7"/>
              </a:cxn>
              <a:cxn ang="0">
                <a:pos x="T8" y="T9"/>
              </a:cxn>
            </a:cxnLst>
            <a:rect l="0" t="0" r="r" b="b"/>
            <a:pathLst>
              <a:path w="15" h="7">
                <a:moveTo>
                  <a:pt x="1" y="5"/>
                </a:moveTo>
                <a:cubicBezTo>
                  <a:pt x="0" y="7"/>
                  <a:pt x="3" y="6"/>
                  <a:pt x="3" y="6"/>
                </a:cubicBezTo>
                <a:cubicBezTo>
                  <a:pt x="3" y="6"/>
                  <a:pt x="10" y="5"/>
                  <a:pt x="13" y="5"/>
                </a:cubicBezTo>
                <a:cubicBezTo>
                  <a:pt x="15" y="5"/>
                  <a:pt x="13" y="4"/>
                  <a:pt x="9" y="2"/>
                </a:cubicBezTo>
                <a:cubicBezTo>
                  <a:pt x="4" y="0"/>
                  <a:pt x="3" y="3"/>
                  <a:pt x="1" y="5"/>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1" name="Freeform 1185">
            <a:extLst>
              <a:ext uri="{FF2B5EF4-FFF2-40B4-BE49-F238E27FC236}">
                <a16:creationId xmlns:a16="http://schemas.microsoft.com/office/drawing/2014/main" id="{C00C3A4D-6F27-417B-BEAC-2C5891CCB15B}"/>
              </a:ext>
              <a:ext uri="{C183D7F6-B498-43B3-948B-1728B52AA6E4}">
                <adec:decorative xmlns:adec="http://schemas.microsoft.com/office/drawing/2017/decorative" val="1"/>
              </a:ext>
            </a:extLst>
          </p:cNvPr>
          <p:cNvSpPr>
            <a:spLocks/>
          </p:cNvSpPr>
          <p:nvPr/>
        </p:nvSpPr>
        <p:spPr bwMode="auto">
          <a:xfrm>
            <a:off x="4327071" y="1981432"/>
            <a:ext cx="16876" cy="9205"/>
          </a:xfrm>
          <a:custGeom>
            <a:avLst/>
            <a:gdLst>
              <a:gd name="T0" fmla="*/ 2 w 8"/>
              <a:gd name="T1" fmla="*/ 1 h 4"/>
              <a:gd name="T2" fmla="*/ 1 w 8"/>
              <a:gd name="T3" fmla="*/ 2 h 4"/>
              <a:gd name="T4" fmla="*/ 3 w 8"/>
              <a:gd name="T5" fmla="*/ 3 h 4"/>
              <a:gd name="T6" fmla="*/ 5 w 8"/>
              <a:gd name="T7" fmla="*/ 2 h 4"/>
              <a:gd name="T8" fmla="*/ 6 w 8"/>
              <a:gd name="T9" fmla="*/ 1 h 4"/>
              <a:gd name="T10" fmla="*/ 2 w 8"/>
              <a:gd name="T11" fmla="*/ 1 h 4"/>
            </a:gdLst>
            <a:ahLst/>
            <a:cxnLst>
              <a:cxn ang="0">
                <a:pos x="T0" y="T1"/>
              </a:cxn>
              <a:cxn ang="0">
                <a:pos x="T2" y="T3"/>
              </a:cxn>
              <a:cxn ang="0">
                <a:pos x="T4" y="T5"/>
              </a:cxn>
              <a:cxn ang="0">
                <a:pos x="T6" y="T7"/>
              </a:cxn>
              <a:cxn ang="0">
                <a:pos x="T8" y="T9"/>
              </a:cxn>
              <a:cxn ang="0">
                <a:pos x="T10" y="T11"/>
              </a:cxn>
            </a:cxnLst>
            <a:rect l="0" t="0" r="r" b="b"/>
            <a:pathLst>
              <a:path w="8" h="4">
                <a:moveTo>
                  <a:pt x="2" y="1"/>
                </a:moveTo>
                <a:cubicBezTo>
                  <a:pt x="1" y="1"/>
                  <a:pt x="0" y="1"/>
                  <a:pt x="1" y="2"/>
                </a:cubicBezTo>
                <a:cubicBezTo>
                  <a:pt x="1" y="2"/>
                  <a:pt x="2" y="4"/>
                  <a:pt x="3" y="3"/>
                </a:cubicBezTo>
                <a:cubicBezTo>
                  <a:pt x="4" y="2"/>
                  <a:pt x="5" y="1"/>
                  <a:pt x="5" y="2"/>
                </a:cubicBezTo>
                <a:cubicBezTo>
                  <a:pt x="6" y="2"/>
                  <a:pt x="8" y="2"/>
                  <a:pt x="6" y="1"/>
                </a:cubicBezTo>
                <a:cubicBezTo>
                  <a:pt x="5" y="0"/>
                  <a:pt x="3" y="1"/>
                  <a:pt x="2" y="1"/>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2" name="Freeform 1186">
            <a:extLst>
              <a:ext uri="{FF2B5EF4-FFF2-40B4-BE49-F238E27FC236}">
                <a16:creationId xmlns:a16="http://schemas.microsoft.com/office/drawing/2014/main" id="{634FA3CC-3075-4C36-B059-8A20CED33B11}"/>
              </a:ext>
              <a:ext uri="{C183D7F6-B498-43B3-948B-1728B52AA6E4}">
                <adec:decorative xmlns:adec="http://schemas.microsoft.com/office/drawing/2017/decorative" val="1"/>
              </a:ext>
            </a:extLst>
          </p:cNvPr>
          <p:cNvSpPr>
            <a:spLocks/>
          </p:cNvSpPr>
          <p:nvPr/>
        </p:nvSpPr>
        <p:spPr bwMode="auto">
          <a:xfrm>
            <a:off x="4317866" y="1978363"/>
            <a:ext cx="15342" cy="6137"/>
          </a:xfrm>
          <a:custGeom>
            <a:avLst/>
            <a:gdLst>
              <a:gd name="T0" fmla="*/ 1 w 7"/>
              <a:gd name="T1" fmla="*/ 1 h 3"/>
              <a:gd name="T2" fmla="*/ 3 w 7"/>
              <a:gd name="T3" fmla="*/ 2 h 3"/>
              <a:gd name="T4" fmla="*/ 5 w 7"/>
              <a:gd name="T5" fmla="*/ 0 h 3"/>
              <a:gd name="T6" fmla="*/ 1 w 7"/>
              <a:gd name="T7" fmla="*/ 1 h 3"/>
            </a:gdLst>
            <a:ahLst/>
            <a:cxnLst>
              <a:cxn ang="0">
                <a:pos x="T0" y="T1"/>
              </a:cxn>
              <a:cxn ang="0">
                <a:pos x="T2" y="T3"/>
              </a:cxn>
              <a:cxn ang="0">
                <a:pos x="T4" y="T5"/>
              </a:cxn>
              <a:cxn ang="0">
                <a:pos x="T6" y="T7"/>
              </a:cxn>
            </a:cxnLst>
            <a:rect l="0" t="0" r="r" b="b"/>
            <a:pathLst>
              <a:path w="7" h="3">
                <a:moveTo>
                  <a:pt x="1" y="1"/>
                </a:moveTo>
                <a:cubicBezTo>
                  <a:pt x="0" y="2"/>
                  <a:pt x="0" y="3"/>
                  <a:pt x="3" y="2"/>
                </a:cubicBezTo>
                <a:cubicBezTo>
                  <a:pt x="3" y="2"/>
                  <a:pt x="7" y="0"/>
                  <a:pt x="5" y="0"/>
                </a:cubicBezTo>
                <a:cubicBezTo>
                  <a:pt x="3" y="0"/>
                  <a:pt x="2" y="0"/>
                  <a:pt x="1" y="1"/>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3" name="Freeform 1187">
            <a:extLst>
              <a:ext uri="{FF2B5EF4-FFF2-40B4-BE49-F238E27FC236}">
                <a16:creationId xmlns:a16="http://schemas.microsoft.com/office/drawing/2014/main" id="{D89E4478-D862-4D6D-93F0-B0B4B4EECE27}"/>
              </a:ext>
              <a:ext uri="{C183D7F6-B498-43B3-948B-1728B52AA6E4}">
                <adec:decorative xmlns:adec="http://schemas.microsoft.com/office/drawing/2017/decorative" val="1"/>
              </a:ext>
            </a:extLst>
          </p:cNvPr>
          <p:cNvSpPr>
            <a:spLocks/>
          </p:cNvSpPr>
          <p:nvPr/>
        </p:nvSpPr>
        <p:spPr bwMode="auto">
          <a:xfrm>
            <a:off x="4317866" y="1973761"/>
            <a:ext cx="7671" cy="7671"/>
          </a:xfrm>
          <a:custGeom>
            <a:avLst/>
            <a:gdLst>
              <a:gd name="T0" fmla="*/ 2 w 3"/>
              <a:gd name="T1" fmla="*/ 1 h 4"/>
              <a:gd name="T2" fmla="*/ 0 w 3"/>
              <a:gd name="T3" fmla="*/ 2 h 4"/>
              <a:gd name="T4" fmla="*/ 1 w 3"/>
              <a:gd name="T5" fmla="*/ 2 h 4"/>
              <a:gd name="T6" fmla="*/ 2 w 3"/>
              <a:gd name="T7" fmla="*/ 1 h 4"/>
            </a:gdLst>
            <a:ahLst/>
            <a:cxnLst>
              <a:cxn ang="0">
                <a:pos x="T0" y="T1"/>
              </a:cxn>
              <a:cxn ang="0">
                <a:pos x="T2" y="T3"/>
              </a:cxn>
              <a:cxn ang="0">
                <a:pos x="T4" y="T5"/>
              </a:cxn>
              <a:cxn ang="0">
                <a:pos x="T6" y="T7"/>
              </a:cxn>
            </a:cxnLst>
            <a:rect l="0" t="0" r="r" b="b"/>
            <a:pathLst>
              <a:path w="3" h="4">
                <a:moveTo>
                  <a:pt x="2" y="1"/>
                </a:moveTo>
                <a:cubicBezTo>
                  <a:pt x="1" y="0"/>
                  <a:pt x="0" y="1"/>
                  <a:pt x="0" y="2"/>
                </a:cubicBezTo>
                <a:cubicBezTo>
                  <a:pt x="0" y="4"/>
                  <a:pt x="0" y="3"/>
                  <a:pt x="1" y="2"/>
                </a:cubicBezTo>
                <a:cubicBezTo>
                  <a:pt x="1" y="2"/>
                  <a:pt x="3" y="2"/>
                  <a:pt x="2" y="1"/>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4" name="Freeform 1188">
            <a:extLst>
              <a:ext uri="{FF2B5EF4-FFF2-40B4-BE49-F238E27FC236}">
                <a16:creationId xmlns:a16="http://schemas.microsoft.com/office/drawing/2014/main" id="{EB7BA683-3EA5-4FA3-A850-3A91329010AA}"/>
              </a:ext>
              <a:ext uri="{C183D7F6-B498-43B3-948B-1728B52AA6E4}">
                <adec:decorative xmlns:adec="http://schemas.microsoft.com/office/drawing/2017/decorative" val="1"/>
              </a:ext>
            </a:extLst>
          </p:cNvPr>
          <p:cNvSpPr>
            <a:spLocks/>
          </p:cNvSpPr>
          <p:nvPr/>
        </p:nvSpPr>
        <p:spPr bwMode="auto">
          <a:xfrm>
            <a:off x="4284113" y="1958419"/>
            <a:ext cx="9205" cy="12274"/>
          </a:xfrm>
          <a:custGeom>
            <a:avLst/>
            <a:gdLst>
              <a:gd name="T0" fmla="*/ 2 w 4"/>
              <a:gd name="T1" fmla="*/ 3 h 6"/>
              <a:gd name="T2" fmla="*/ 3 w 4"/>
              <a:gd name="T3" fmla="*/ 1 h 6"/>
              <a:gd name="T4" fmla="*/ 1 w 4"/>
              <a:gd name="T5" fmla="*/ 3 h 6"/>
              <a:gd name="T6" fmla="*/ 2 w 4"/>
              <a:gd name="T7" fmla="*/ 3 h 6"/>
            </a:gdLst>
            <a:ahLst/>
            <a:cxnLst>
              <a:cxn ang="0">
                <a:pos x="T0" y="T1"/>
              </a:cxn>
              <a:cxn ang="0">
                <a:pos x="T2" y="T3"/>
              </a:cxn>
              <a:cxn ang="0">
                <a:pos x="T4" y="T5"/>
              </a:cxn>
              <a:cxn ang="0">
                <a:pos x="T6" y="T7"/>
              </a:cxn>
            </a:cxnLst>
            <a:rect l="0" t="0" r="r" b="b"/>
            <a:pathLst>
              <a:path w="4" h="6">
                <a:moveTo>
                  <a:pt x="2" y="3"/>
                </a:moveTo>
                <a:cubicBezTo>
                  <a:pt x="4" y="1"/>
                  <a:pt x="4" y="2"/>
                  <a:pt x="3" y="1"/>
                </a:cubicBezTo>
                <a:cubicBezTo>
                  <a:pt x="2" y="1"/>
                  <a:pt x="1" y="0"/>
                  <a:pt x="1" y="3"/>
                </a:cubicBezTo>
                <a:cubicBezTo>
                  <a:pt x="1" y="3"/>
                  <a:pt x="0" y="6"/>
                  <a:pt x="2"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5" name="Freeform 1189">
            <a:extLst>
              <a:ext uri="{FF2B5EF4-FFF2-40B4-BE49-F238E27FC236}">
                <a16:creationId xmlns:a16="http://schemas.microsoft.com/office/drawing/2014/main" id="{BBAEF537-EC51-46FA-A70B-FAE8E8512631}"/>
              </a:ext>
              <a:ext uri="{C183D7F6-B498-43B3-948B-1728B52AA6E4}">
                <adec:decorative xmlns:adec="http://schemas.microsoft.com/office/drawing/2017/decorative" val="1"/>
              </a:ext>
            </a:extLst>
          </p:cNvPr>
          <p:cNvSpPr>
            <a:spLocks/>
          </p:cNvSpPr>
          <p:nvPr/>
        </p:nvSpPr>
        <p:spPr bwMode="auto">
          <a:xfrm>
            <a:off x="4325537" y="1970692"/>
            <a:ext cx="33752" cy="13808"/>
          </a:xfrm>
          <a:custGeom>
            <a:avLst/>
            <a:gdLst>
              <a:gd name="T0" fmla="*/ 14 w 16"/>
              <a:gd name="T1" fmla="*/ 4 h 6"/>
              <a:gd name="T2" fmla="*/ 13 w 16"/>
              <a:gd name="T3" fmla="*/ 2 h 6"/>
              <a:gd name="T4" fmla="*/ 3 w 16"/>
              <a:gd name="T5" fmla="*/ 0 h 6"/>
              <a:gd name="T6" fmla="*/ 2 w 16"/>
              <a:gd name="T7" fmla="*/ 1 h 6"/>
              <a:gd name="T8" fmla="*/ 8 w 16"/>
              <a:gd name="T9" fmla="*/ 5 h 6"/>
              <a:gd name="T10" fmla="*/ 10 w 16"/>
              <a:gd name="T11" fmla="*/ 3 h 6"/>
              <a:gd name="T12" fmla="*/ 14 w 16"/>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4" y="4"/>
                </a:moveTo>
                <a:cubicBezTo>
                  <a:pt x="16" y="4"/>
                  <a:pt x="16" y="3"/>
                  <a:pt x="13" y="2"/>
                </a:cubicBezTo>
                <a:cubicBezTo>
                  <a:pt x="11" y="1"/>
                  <a:pt x="6" y="1"/>
                  <a:pt x="3" y="0"/>
                </a:cubicBezTo>
                <a:cubicBezTo>
                  <a:pt x="0" y="0"/>
                  <a:pt x="2" y="1"/>
                  <a:pt x="2" y="1"/>
                </a:cubicBezTo>
                <a:cubicBezTo>
                  <a:pt x="2" y="1"/>
                  <a:pt x="7" y="4"/>
                  <a:pt x="8" y="5"/>
                </a:cubicBezTo>
                <a:cubicBezTo>
                  <a:pt x="9" y="6"/>
                  <a:pt x="10" y="4"/>
                  <a:pt x="10" y="3"/>
                </a:cubicBezTo>
                <a:cubicBezTo>
                  <a:pt x="10" y="2"/>
                  <a:pt x="13" y="3"/>
                  <a:pt x="14" y="4"/>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6" name="Freeform 1190">
            <a:extLst>
              <a:ext uri="{FF2B5EF4-FFF2-40B4-BE49-F238E27FC236}">
                <a16:creationId xmlns:a16="http://schemas.microsoft.com/office/drawing/2014/main" id="{FC2BA42E-F5D5-4B88-AFFB-DE6FA2D80547}"/>
              </a:ext>
              <a:ext uri="{C183D7F6-B498-43B3-948B-1728B52AA6E4}">
                <adec:decorative xmlns:adec="http://schemas.microsoft.com/office/drawing/2017/decorative" val="1"/>
              </a:ext>
            </a:extLst>
          </p:cNvPr>
          <p:cNvSpPr>
            <a:spLocks/>
          </p:cNvSpPr>
          <p:nvPr/>
        </p:nvSpPr>
        <p:spPr bwMode="auto">
          <a:xfrm>
            <a:off x="4193596" y="1940008"/>
            <a:ext cx="23013" cy="7671"/>
          </a:xfrm>
          <a:custGeom>
            <a:avLst/>
            <a:gdLst>
              <a:gd name="T0" fmla="*/ 3 w 11"/>
              <a:gd name="T1" fmla="*/ 2 h 4"/>
              <a:gd name="T2" fmla="*/ 8 w 11"/>
              <a:gd name="T3" fmla="*/ 3 h 4"/>
              <a:gd name="T4" fmla="*/ 8 w 11"/>
              <a:gd name="T5" fmla="*/ 1 h 4"/>
              <a:gd name="T6" fmla="*/ 3 w 11"/>
              <a:gd name="T7" fmla="*/ 2 h 4"/>
            </a:gdLst>
            <a:ahLst/>
            <a:cxnLst>
              <a:cxn ang="0">
                <a:pos x="T0" y="T1"/>
              </a:cxn>
              <a:cxn ang="0">
                <a:pos x="T2" y="T3"/>
              </a:cxn>
              <a:cxn ang="0">
                <a:pos x="T4" y="T5"/>
              </a:cxn>
              <a:cxn ang="0">
                <a:pos x="T6" y="T7"/>
              </a:cxn>
            </a:cxnLst>
            <a:rect l="0" t="0" r="r" b="b"/>
            <a:pathLst>
              <a:path w="11" h="4">
                <a:moveTo>
                  <a:pt x="3" y="2"/>
                </a:moveTo>
                <a:cubicBezTo>
                  <a:pt x="3" y="2"/>
                  <a:pt x="6" y="4"/>
                  <a:pt x="8" y="3"/>
                </a:cubicBezTo>
                <a:cubicBezTo>
                  <a:pt x="10" y="2"/>
                  <a:pt x="11" y="1"/>
                  <a:pt x="8" y="1"/>
                </a:cubicBezTo>
                <a:cubicBezTo>
                  <a:pt x="5" y="0"/>
                  <a:pt x="0" y="0"/>
                  <a:pt x="3"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7" name="Freeform 1191">
            <a:extLst>
              <a:ext uri="{FF2B5EF4-FFF2-40B4-BE49-F238E27FC236}">
                <a16:creationId xmlns:a16="http://schemas.microsoft.com/office/drawing/2014/main" id="{194BE73D-C273-4AEF-B3AA-7469B6D338B5}"/>
              </a:ext>
              <a:ext uri="{C183D7F6-B498-43B3-948B-1728B52AA6E4}">
                <adec:decorative xmlns:adec="http://schemas.microsoft.com/office/drawing/2017/decorative" val="1"/>
              </a:ext>
            </a:extLst>
          </p:cNvPr>
          <p:cNvSpPr>
            <a:spLocks/>
          </p:cNvSpPr>
          <p:nvPr/>
        </p:nvSpPr>
        <p:spPr bwMode="auto">
          <a:xfrm>
            <a:off x="4207403" y="1935406"/>
            <a:ext cx="19945" cy="6137"/>
          </a:xfrm>
          <a:custGeom>
            <a:avLst/>
            <a:gdLst>
              <a:gd name="T0" fmla="*/ 7 w 9"/>
              <a:gd name="T1" fmla="*/ 2 h 3"/>
              <a:gd name="T2" fmla="*/ 6 w 9"/>
              <a:gd name="T3" fmla="*/ 1 h 3"/>
              <a:gd name="T4" fmla="*/ 3 w 9"/>
              <a:gd name="T5" fmla="*/ 3 h 3"/>
              <a:gd name="T6" fmla="*/ 7 w 9"/>
              <a:gd name="T7" fmla="*/ 2 h 3"/>
            </a:gdLst>
            <a:ahLst/>
            <a:cxnLst>
              <a:cxn ang="0">
                <a:pos x="T0" y="T1"/>
              </a:cxn>
              <a:cxn ang="0">
                <a:pos x="T2" y="T3"/>
              </a:cxn>
              <a:cxn ang="0">
                <a:pos x="T4" y="T5"/>
              </a:cxn>
              <a:cxn ang="0">
                <a:pos x="T6" y="T7"/>
              </a:cxn>
            </a:cxnLst>
            <a:rect l="0" t="0" r="r" b="b"/>
            <a:pathLst>
              <a:path w="9" h="3">
                <a:moveTo>
                  <a:pt x="7" y="2"/>
                </a:moveTo>
                <a:cubicBezTo>
                  <a:pt x="8" y="2"/>
                  <a:pt x="9" y="0"/>
                  <a:pt x="6" y="1"/>
                </a:cubicBezTo>
                <a:cubicBezTo>
                  <a:pt x="4" y="1"/>
                  <a:pt x="0" y="2"/>
                  <a:pt x="3" y="3"/>
                </a:cubicBezTo>
                <a:cubicBezTo>
                  <a:pt x="3" y="3"/>
                  <a:pt x="6" y="3"/>
                  <a:pt x="7"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8" name="Freeform 1192">
            <a:extLst>
              <a:ext uri="{FF2B5EF4-FFF2-40B4-BE49-F238E27FC236}">
                <a16:creationId xmlns:a16="http://schemas.microsoft.com/office/drawing/2014/main" id="{6C12B81F-D660-4273-A771-18266354B50D}"/>
              </a:ext>
              <a:ext uri="{C183D7F6-B498-43B3-948B-1728B52AA6E4}">
                <adec:decorative xmlns:adec="http://schemas.microsoft.com/office/drawing/2017/decorative" val="1"/>
              </a:ext>
            </a:extLst>
          </p:cNvPr>
          <p:cNvSpPr>
            <a:spLocks/>
          </p:cNvSpPr>
          <p:nvPr/>
        </p:nvSpPr>
        <p:spPr bwMode="auto">
          <a:xfrm>
            <a:off x="4239622" y="1935406"/>
            <a:ext cx="21479" cy="9205"/>
          </a:xfrm>
          <a:custGeom>
            <a:avLst/>
            <a:gdLst>
              <a:gd name="T0" fmla="*/ 4 w 10"/>
              <a:gd name="T1" fmla="*/ 3 h 4"/>
              <a:gd name="T2" fmla="*/ 9 w 10"/>
              <a:gd name="T3" fmla="*/ 1 h 4"/>
              <a:gd name="T4" fmla="*/ 6 w 10"/>
              <a:gd name="T5" fmla="*/ 1 h 4"/>
              <a:gd name="T6" fmla="*/ 4 w 10"/>
              <a:gd name="T7" fmla="*/ 3 h 4"/>
            </a:gdLst>
            <a:ahLst/>
            <a:cxnLst>
              <a:cxn ang="0">
                <a:pos x="T0" y="T1"/>
              </a:cxn>
              <a:cxn ang="0">
                <a:pos x="T2" y="T3"/>
              </a:cxn>
              <a:cxn ang="0">
                <a:pos x="T4" y="T5"/>
              </a:cxn>
              <a:cxn ang="0">
                <a:pos x="T6" y="T7"/>
              </a:cxn>
            </a:cxnLst>
            <a:rect l="0" t="0" r="r" b="b"/>
            <a:pathLst>
              <a:path w="10" h="4">
                <a:moveTo>
                  <a:pt x="4" y="3"/>
                </a:moveTo>
                <a:cubicBezTo>
                  <a:pt x="4" y="3"/>
                  <a:pt x="10" y="1"/>
                  <a:pt x="9" y="1"/>
                </a:cubicBezTo>
                <a:cubicBezTo>
                  <a:pt x="8" y="0"/>
                  <a:pt x="9" y="0"/>
                  <a:pt x="6" y="1"/>
                </a:cubicBezTo>
                <a:cubicBezTo>
                  <a:pt x="4" y="2"/>
                  <a:pt x="0" y="4"/>
                  <a:pt x="4"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9" name="Freeform 1193">
            <a:extLst>
              <a:ext uri="{FF2B5EF4-FFF2-40B4-BE49-F238E27FC236}">
                <a16:creationId xmlns:a16="http://schemas.microsoft.com/office/drawing/2014/main" id="{6A9B0B7C-99E9-4CAD-8387-34264AFC5939}"/>
              </a:ext>
              <a:ext uri="{C183D7F6-B498-43B3-948B-1728B52AA6E4}">
                <adec:decorative xmlns:adec="http://schemas.microsoft.com/office/drawing/2017/decorative" val="1"/>
              </a:ext>
            </a:extLst>
          </p:cNvPr>
          <p:cNvSpPr>
            <a:spLocks/>
          </p:cNvSpPr>
          <p:nvPr/>
        </p:nvSpPr>
        <p:spPr bwMode="auto">
          <a:xfrm>
            <a:off x="4379233" y="1847957"/>
            <a:ext cx="18410" cy="3068"/>
          </a:xfrm>
          <a:custGeom>
            <a:avLst/>
            <a:gdLst>
              <a:gd name="T0" fmla="*/ 6 w 8"/>
              <a:gd name="T1" fmla="*/ 1 h 2"/>
              <a:gd name="T2" fmla="*/ 7 w 8"/>
              <a:gd name="T3" fmla="*/ 1 h 2"/>
              <a:gd name="T4" fmla="*/ 5 w 8"/>
              <a:gd name="T5" fmla="*/ 0 h 2"/>
              <a:gd name="T6" fmla="*/ 1 w 8"/>
              <a:gd name="T7" fmla="*/ 0 h 2"/>
              <a:gd name="T8" fmla="*/ 1 w 8"/>
              <a:gd name="T9" fmla="*/ 1 h 2"/>
              <a:gd name="T10" fmla="*/ 4 w 8"/>
              <a:gd name="T11" fmla="*/ 2 h 2"/>
              <a:gd name="T12" fmla="*/ 6 w 8"/>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1"/>
                </a:moveTo>
                <a:cubicBezTo>
                  <a:pt x="6" y="0"/>
                  <a:pt x="6" y="1"/>
                  <a:pt x="7" y="1"/>
                </a:cubicBezTo>
                <a:cubicBezTo>
                  <a:pt x="8" y="1"/>
                  <a:pt x="6" y="0"/>
                  <a:pt x="5" y="0"/>
                </a:cubicBezTo>
                <a:cubicBezTo>
                  <a:pt x="4" y="0"/>
                  <a:pt x="2" y="0"/>
                  <a:pt x="1" y="0"/>
                </a:cubicBezTo>
                <a:cubicBezTo>
                  <a:pt x="0" y="1"/>
                  <a:pt x="1" y="1"/>
                  <a:pt x="1" y="1"/>
                </a:cubicBezTo>
                <a:cubicBezTo>
                  <a:pt x="2" y="2"/>
                  <a:pt x="3" y="1"/>
                  <a:pt x="4" y="2"/>
                </a:cubicBezTo>
                <a:cubicBezTo>
                  <a:pt x="5" y="2"/>
                  <a:pt x="5" y="2"/>
                  <a:pt x="6" y="1"/>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0" name="Freeform 1194">
            <a:extLst>
              <a:ext uri="{FF2B5EF4-FFF2-40B4-BE49-F238E27FC236}">
                <a16:creationId xmlns:a16="http://schemas.microsoft.com/office/drawing/2014/main" id="{53C10B0A-9748-4585-9918-26FEA3C2FF43}"/>
              </a:ext>
              <a:ext uri="{C183D7F6-B498-43B3-948B-1728B52AA6E4}">
                <adec:decorative xmlns:adec="http://schemas.microsoft.com/office/drawing/2017/decorative" val="1"/>
              </a:ext>
            </a:extLst>
          </p:cNvPr>
          <p:cNvSpPr>
            <a:spLocks/>
          </p:cNvSpPr>
          <p:nvPr/>
        </p:nvSpPr>
        <p:spPr bwMode="auto">
          <a:xfrm>
            <a:off x="4422191" y="1771247"/>
            <a:ext cx="12274" cy="4603"/>
          </a:xfrm>
          <a:custGeom>
            <a:avLst/>
            <a:gdLst>
              <a:gd name="T0" fmla="*/ 2 w 6"/>
              <a:gd name="T1" fmla="*/ 1 h 2"/>
              <a:gd name="T2" fmla="*/ 2 w 6"/>
              <a:gd name="T3" fmla="*/ 2 h 2"/>
              <a:gd name="T4" fmla="*/ 6 w 6"/>
              <a:gd name="T5" fmla="*/ 1 h 2"/>
              <a:gd name="T6" fmla="*/ 2 w 6"/>
              <a:gd name="T7" fmla="*/ 1 h 2"/>
            </a:gdLst>
            <a:ahLst/>
            <a:cxnLst>
              <a:cxn ang="0">
                <a:pos x="T0" y="T1"/>
              </a:cxn>
              <a:cxn ang="0">
                <a:pos x="T2" y="T3"/>
              </a:cxn>
              <a:cxn ang="0">
                <a:pos x="T4" y="T5"/>
              </a:cxn>
              <a:cxn ang="0">
                <a:pos x="T6" y="T7"/>
              </a:cxn>
            </a:cxnLst>
            <a:rect l="0" t="0" r="r" b="b"/>
            <a:pathLst>
              <a:path w="6" h="2">
                <a:moveTo>
                  <a:pt x="2" y="1"/>
                </a:moveTo>
                <a:cubicBezTo>
                  <a:pt x="0" y="2"/>
                  <a:pt x="2" y="2"/>
                  <a:pt x="2" y="2"/>
                </a:cubicBezTo>
                <a:cubicBezTo>
                  <a:pt x="6" y="2"/>
                  <a:pt x="6" y="2"/>
                  <a:pt x="6" y="1"/>
                </a:cubicBezTo>
                <a:cubicBezTo>
                  <a:pt x="5" y="0"/>
                  <a:pt x="4" y="0"/>
                  <a:pt x="2" y="1"/>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1" name="Freeform 1195">
            <a:extLst>
              <a:ext uri="{FF2B5EF4-FFF2-40B4-BE49-F238E27FC236}">
                <a16:creationId xmlns:a16="http://schemas.microsoft.com/office/drawing/2014/main" id="{031C5B39-F695-418B-B9C4-547EF91DE228}"/>
              </a:ext>
              <a:ext uri="{C183D7F6-B498-43B3-948B-1728B52AA6E4}">
                <adec:decorative xmlns:adec="http://schemas.microsoft.com/office/drawing/2017/decorative" val="1"/>
              </a:ext>
            </a:extLst>
          </p:cNvPr>
          <p:cNvSpPr>
            <a:spLocks/>
          </p:cNvSpPr>
          <p:nvPr/>
        </p:nvSpPr>
        <p:spPr bwMode="auto">
          <a:xfrm>
            <a:off x="4431396" y="1737494"/>
            <a:ext cx="18410" cy="27616"/>
          </a:xfrm>
          <a:custGeom>
            <a:avLst/>
            <a:gdLst>
              <a:gd name="T0" fmla="*/ 1 w 9"/>
              <a:gd name="T1" fmla="*/ 1 h 13"/>
              <a:gd name="T2" fmla="*/ 0 w 9"/>
              <a:gd name="T3" fmla="*/ 2 h 13"/>
              <a:gd name="T4" fmla="*/ 3 w 9"/>
              <a:gd name="T5" fmla="*/ 8 h 13"/>
              <a:gd name="T6" fmla="*/ 7 w 9"/>
              <a:gd name="T7" fmla="*/ 12 h 13"/>
              <a:gd name="T8" fmla="*/ 9 w 9"/>
              <a:gd name="T9" fmla="*/ 11 h 13"/>
              <a:gd name="T10" fmla="*/ 5 w 9"/>
              <a:gd name="T11" fmla="*/ 10 h 13"/>
              <a:gd name="T12" fmla="*/ 5 w 9"/>
              <a:gd name="T13" fmla="*/ 8 h 13"/>
              <a:gd name="T14" fmla="*/ 4 w 9"/>
              <a:gd name="T15" fmla="*/ 6 h 13"/>
              <a:gd name="T16" fmla="*/ 5 w 9"/>
              <a:gd name="T17" fmla="*/ 4 h 13"/>
              <a:gd name="T18" fmla="*/ 1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1" y="1"/>
                </a:moveTo>
                <a:cubicBezTo>
                  <a:pt x="0" y="0"/>
                  <a:pt x="0" y="2"/>
                  <a:pt x="0" y="2"/>
                </a:cubicBezTo>
                <a:cubicBezTo>
                  <a:pt x="0" y="3"/>
                  <a:pt x="2" y="5"/>
                  <a:pt x="3" y="8"/>
                </a:cubicBezTo>
                <a:cubicBezTo>
                  <a:pt x="4" y="11"/>
                  <a:pt x="6" y="12"/>
                  <a:pt x="7" y="12"/>
                </a:cubicBezTo>
                <a:cubicBezTo>
                  <a:pt x="9" y="13"/>
                  <a:pt x="9" y="12"/>
                  <a:pt x="9" y="11"/>
                </a:cubicBezTo>
                <a:cubicBezTo>
                  <a:pt x="8" y="10"/>
                  <a:pt x="7" y="10"/>
                  <a:pt x="5" y="10"/>
                </a:cubicBezTo>
                <a:cubicBezTo>
                  <a:pt x="4" y="9"/>
                  <a:pt x="4" y="8"/>
                  <a:pt x="5" y="8"/>
                </a:cubicBezTo>
                <a:cubicBezTo>
                  <a:pt x="5" y="7"/>
                  <a:pt x="5" y="7"/>
                  <a:pt x="4" y="6"/>
                </a:cubicBezTo>
                <a:cubicBezTo>
                  <a:pt x="4" y="6"/>
                  <a:pt x="4" y="5"/>
                  <a:pt x="5" y="4"/>
                </a:cubicBezTo>
                <a:cubicBezTo>
                  <a:pt x="6" y="4"/>
                  <a:pt x="3" y="2"/>
                  <a:pt x="1" y="1"/>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2" name="Freeform 1196">
            <a:extLst>
              <a:ext uri="{FF2B5EF4-FFF2-40B4-BE49-F238E27FC236}">
                <a16:creationId xmlns:a16="http://schemas.microsoft.com/office/drawing/2014/main" id="{C476D4C6-7AD3-400A-A0C5-D90789D99A72}"/>
              </a:ext>
              <a:ext uri="{C183D7F6-B498-43B3-948B-1728B52AA6E4}">
                <adec:decorative xmlns:adec="http://schemas.microsoft.com/office/drawing/2017/decorative" val="1"/>
              </a:ext>
            </a:extLst>
          </p:cNvPr>
          <p:cNvSpPr>
            <a:spLocks/>
          </p:cNvSpPr>
          <p:nvPr/>
        </p:nvSpPr>
        <p:spPr bwMode="auto">
          <a:xfrm>
            <a:off x="4520380" y="1691468"/>
            <a:ext cx="21479" cy="15342"/>
          </a:xfrm>
          <a:custGeom>
            <a:avLst/>
            <a:gdLst>
              <a:gd name="T0" fmla="*/ 9 w 10"/>
              <a:gd name="T1" fmla="*/ 3 h 7"/>
              <a:gd name="T2" fmla="*/ 8 w 10"/>
              <a:gd name="T3" fmla="*/ 1 h 7"/>
              <a:gd name="T4" fmla="*/ 4 w 10"/>
              <a:gd name="T5" fmla="*/ 0 h 7"/>
              <a:gd name="T6" fmla="*/ 1 w 10"/>
              <a:gd name="T7" fmla="*/ 1 h 7"/>
              <a:gd name="T8" fmla="*/ 0 w 10"/>
              <a:gd name="T9" fmla="*/ 4 h 7"/>
              <a:gd name="T10" fmla="*/ 2 w 10"/>
              <a:gd name="T11" fmla="*/ 6 h 7"/>
              <a:gd name="T12" fmla="*/ 8 w 10"/>
              <a:gd name="T13" fmla="*/ 6 h 7"/>
              <a:gd name="T14" fmla="*/ 9 w 10"/>
              <a:gd name="T15" fmla="*/ 4 h 7"/>
              <a:gd name="T16" fmla="*/ 9 w 10"/>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7">
                <a:moveTo>
                  <a:pt x="9" y="3"/>
                </a:moveTo>
                <a:cubicBezTo>
                  <a:pt x="10" y="3"/>
                  <a:pt x="10" y="2"/>
                  <a:pt x="8" y="1"/>
                </a:cubicBezTo>
                <a:cubicBezTo>
                  <a:pt x="7" y="1"/>
                  <a:pt x="5" y="0"/>
                  <a:pt x="4" y="0"/>
                </a:cubicBezTo>
                <a:cubicBezTo>
                  <a:pt x="3" y="0"/>
                  <a:pt x="2" y="1"/>
                  <a:pt x="1" y="1"/>
                </a:cubicBezTo>
                <a:cubicBezTo>
                  <a:pt x="0" y="2"/>
                  <a:pt x="0" y="1"/>
                  <a:pt x="0" y="4"/>
                </a:cubicBezTo>
                <a:cubicBezTo>
                  <a:pt x="0" y="6"/>
                  <a:pt x="2" y="6"/>
                  <a:pt x="2" y="6"/>
                </a:cubicBezTo>
                <a:cubicBezTo>
                  <a:pt x="3" y="7"/>
                  <a:pt x="6" y="7"/>
                  <a:pt x="8" y="6"/>
                </a:cubicBezTo>
                <a:cubicBezTo>
                  <a:pt x="10" y="6"/>
                  <a:pt x="10" y="5"/>
                  <a:pt x="9" y="4"/>
                </a:cubicBezTo>
                <a:cubicBezTo>
                  <a:pt x="8" y="4"/>
                  <a:pt x="8" y="4"/>
                  <a:pt x="9"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3" name="Freeform 1197">
            <a:extLst>
              <a:ext uri="{FF2B5EF4-FFF2-40B4-BE49-F238E27FC236}">
                <a16:creationId xmlns:a16="http://schemas.microsoft.com/office/drawing/2014/main" id="{61E99440-3C12-40D3-A410-3893CD38E197}"/>
              </a:ext>
              <a:ext uri="{C183D7F6-B498-43B3-948B-1728B52AA6E4}">
                <adec:decorative xmlns:adec="http://schemas.microsoft.com/office/drawing/2017/decorative" val="1"/>
              </a:ext>
            </a:extLst>
          </p:cNvPr>
          <p:cNvSpPr>
            <a:spLocks/>
          </p:cNvSpPr>
          <p:nvPr/>
        </p:nvSpPr>
        <p:spPr bwMode="auto">
          <a:xfrm>
            <a:off x="5482321" y="1867901"/>
            <a:ext cx="24547" cy="21479"/>
          </a:xfrm>
          <a:custGeom>
            <a:avLst/>
            <a:gdLst>
              <a:gd name="T0" fmla="*/ 2 w 12"/>
              <a:gd name="T1" fmla="*/ 6 h 10"/>
              <a:gd name="T2" fmla="*/ 4 w 12"/>
              <a:gd name="T3" fmla="*/ 7 h 10"/>
              <a:gd name="T4" fmla="*/ 7 w 12"/>
              <a:gd name="T5" fmla="*/ 6 h 10"/>
              <a:gd name="T6" fmla="*/ 11 w 12"/>
              <a:gd name="T7" fmla="*/ 9 h 10"/>
              <a:gd name="T8" fmla="*/ 11 w 12"/>
              <a:gd name="T9" fmla="*/ 7 h 10"/>
              <a:gd name="T10" fmla="*/ 10 w 12"/>
              <a:gd name="T11" fmla="*/ 6 h 10"/>
              <a:gd name="T12" fmla="*/ 9 w 12"/>
              <a:gd name="T13" fmla="*/ 5 h 10"/>
              <a:gd name="T14" fmla="*/ 8 w 12"/>
              <a:gd name="T15" fmla="*/ 4 h 10"/>
              <a:gd name="T16" fmla="*/ 6 w 12"/>
              <a:gd name="T17" fmla="*/ 2 h 10"/>
              <a:gd name="T18" fmla="*/ 4 w 12"/>
              <a:gd name="T19" fmla="*/ 1 h 10"/>
              <a:gd name="T20" fmla="*/ 4 w 12"/>
              <a:gd name="T21" fmla="*/ 3 h 10"/>
              <a:gd name="T22" fmla="*/ 3 w 12"/>
              <a:gd name="T23" fmla="*/ 4 h 10"/>
              <a:gd name="T24" fmla="*/ 2 w 12"/>
              <a:gd name="T25"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0">
                <a:moveTo>
                  <a:pt x="2" y="6"/>
                </a:moveTo>
                <a:cubicBezTo>
                  <a:pt x="2" y="6"/>
                  <a:pt x="2" y="7"/>
                  <a:pt x="4" y="7"/>
                </a:cubicBezTo>
                <a:cubicBezTo>
                  <a:pt x="5" y="8"/>
                  <a:pt x="6" y="6"/>
                  <a:pt x="7" y="6"/>
                </a:cubicBezTo>
                <a:cubicBezTo>
                  <a:pt x="7" y="5"/>
                  <a:pt x="10" y="8"/>
                  <a:pt x="11" y="9"/>
                </a:cubicBezTo>
                <a:cubicBezTo>
                  <a:pt x="12" y="10"/>
                  <a:pt x="11" y="8"/>
                  <a:pt x="11" y="7"/>
                </a:cubicBezTo>
                <a:cubicBezTo>
                  <a:pt x="11" y="6"/>
                  <a:pt x="11" y="6"/>
                  <a:pt x="10" y="6"/>
                </a:cubicBezTo>
                <a:cubicBezTo>
                  <a:pt x="9" y="6"/>
                  <a:pt x="10" y="6"/>
                  <a:pt x="9" y="5"/>
                </a:cubicBezTo>
                <a:cubicBezTo>
                  <a:pt x="8" y="4"/>
                  <a:pt x="9" y="4"/>
                  <a:pt x="8" y="4"/>
                </a:cubicBezTo>
                <a:cubicBezTo>
                  <a:pt x="7" y="4"/>
                  <a:pt x="7" y="3"/>
                  <a:pt x="6" y="2"/>
                </a:cubicBezTo>
                <a:cubicBezTo>
                  <a:pt x="6" y="0"/>
                  <a:pt x="5" y="1"/>
                  <a:pt x="4" y="1"/>
                </a:cubicBezTo>
                <a:cubicBezTo>
                  <a:pt x="3" y="2"/>
                  <a:pt x="3" y="1"/>
                  <a:pt x="4" y="3"/>
                </a:cubicBezTo>
                <a:cubicBezTo>
                  <a:pt x="6" y="5"/>
                  <a:pt x="5" y="4"/>
                  <a:pt x="3" y="4"/>
                </a:cubicBezTo>
                <a:cubicBezTo>
                  <a:pt x="0" y="4"/>
                  <a:pt x="2" y="6"/>
                  <a:pt x="2" y="6"/>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4" name="Freeform 1198">
            <a:extLst>
              <a:ext uri="{FF2B5EF4-FFF2-40B4-BE49-F238E27FC236}">
                <a16:creationId xmlns:a16="http://schemas.microsoft.com/office/drawing/2014/main" id="{99914B80-923B-4699-AEC5-09A948C0707F}"/>
              </a:ext>
              <a:ext uri="{C183D7F6-B498-43B3-948B-1728B52AA6E4}">
                <adec:decorative xmlns:adec="http://schemas.microsoft.com/office/drawing/2017/decorative" val="1"/>
              </a:ext>
            </a:extLst>
          </p:cNvPr>
          <p:cNvSpPr>
            <a:spLocks/>
          </p:cNvSpPr>
          <p:nvPr/>
        </p:nvSpPr>
        <p:spPr bwMode="auto">
          <a:xfrm>
            <a:off x="5496129" y="1887846"/>
            <a:ext cx="13808" cy="9205"/>
          </a:xfrm>
          <a:custGeom>
            <a:avLst/>
            <a:gdLst>
              <a:gd name="T0" fmla="*/ 5 w 6"/>
              <a:gd name="T1" fmla="*/ 3 h 5"/>
              <a:gd name="T2" fmla="*/ 4 w 6"/>
              <a:gd name="T3" fmla="*/ 1 h 5"/>
              <a:gd name="T4" fmla="*/ 3 w 6"/>
              <a:gd name="T5" fmla="*/ 2 h 5"/>
              <a:gd name="T6" fmla="*/ 5 w 6"/>
              <a:gd name="T7" fmla="*/ 3 h 5"/>
            </a:gdLst>
            <a:ahLst/>
            <a:cxnLst>
              <a:cxn ang="0">
                <a:pos x="T0" y="T1"/>
              </a:cxn>
              <a:cxn ang="0">
                <a:pos x="T2" y="T3"/>
              </a:cxn>
              <a:cxn ang="0">
                <a:pos x="T4" y="T5"/>
              </a:cxn>
              <a:cxn ang="0">
                <a:pos x="T6" y="T7"/>
              </a:cxn>
            </a:cxnLst>
            <a:rect l="0" t="0" r="r" b="b"/>
            <a:pathLst>
              <a:path w="6" h="5">
                <a:moveTo>
                  <a:pt x="5" y="3"/>
                </a:moveTo>
                <a:cubicBezTo>
                  <a:pt x="5" y="2"/>
                  <a:pt x="4" y="1"/>
                  <a:pt x="4" y="1"/>
                </a:cubicBezTo>
                <a:cubicBezTo>
                  <a:pt x="0" y="0"/>
                  <a:pt x="3" y="2"/>
                  <a:pt x="3" y="2"/>
                </a:cubicBezTo>
                <a:cubicBezTo>
                  <a:pt x="6" y="5"/>
                  <a:pt x="5" y="3"/>
                  <a:pt x="5"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5" name="Freeform 1199">
            <a:extLst>
              <a:ext uri="{FF2B5EF4-FFF2-40B4-BE49-F238E27FC236}">
                <a16:creationId xmlns:a16="http://schemas.microsoft.com/office/drawing/2014/main" id="{D1DC845C-89CE-424A-ADCC-AEBA6D77C7CC}"/>
              </a:ext>
              <a:ext uri="{C183D7F6-B498-43B3-948B-1728B52AA6E4}">
                <adec:decorative xmlns:adec="http://schemas.microsoft.com/office/drawing/2017/decorative" val="1"/>
              </a:ext>
            </a:extLst>
          </p:cNvPr>
          <p:cNvSpPr>
            <a:spLocks/>
          </p:cNvSpPr>
          <p:nvPr/>
        </p:nvSpPr>
        <p:spPr bwMode="auto">
          <a:xfrm>
            <a:off x="5494595" y="1901653"/>
            <a:ext cx="12274" cy="12274"/>
          </a:xfrm>
          <a:custGeom>
            <a:avLst/>
            <a:gdLst>
              <a:gd name="T0" fmla="*/ 2 w 6"/>
              <a:gd name="T1" fmla="*/ 2 h 6"/>
              <a:gd name="T2" fmla="*/ 6 w 6"/>
              <a:gd name="T3" fmla="*/ 3 h 6"/>
              <a:gd name="T4" fmla="*/ 2 w 6"/>
              <a:gd name="T5" fmla="*/ 0 h 6"/>
              <a:gd name="T6" fmla="*/ 2 w 6"/>
              <a:gd name="T7" fmla="*/ 2 h 6"/>
            </a:gdLst>
            <a:ahLst/>
            <a:cxnLst>
              <a:cxn ang="0">
                <a:pos x="T0" y="T1"/>
              </a:cxn>
              <a:cxn ang="0">
                <a:pos x="T2" y="T3"/>
              </a:cxn>
              <a:cxn ang="0">
                <a:pos x="T4" y="T5"/>
              </a:cxn>
              <a:cxn ang="0">
                <a:pos x="T6" y="T7"/>
              </a:cxn>
            </a:cxnLst>
            <a:rect l="0" t="0" r="r" b="b"/>
            <a:pathLst>
              <a:path w="6" h="6">
                <a:moveTo>
                  <a:pt x="2" y="2"/>
                </a:moveTo>
                <a:cubicBezTo>
                  <a:pt x="5" y="6"/>
                  <a:pt x="6" y="5"/>
                  <a:pt x="6" y="3"/>
                </a:cubicBezTo>
                <a:cubicBezTo>
                  <a:pt x="5" y="2"/>
                  <a:pt x="5" y="1"/>
                  <a:pt x="2" y="0"/>
                </a:cubicBezTo>
                <a:cubicBezTo>
                  <a:pt x="0" y="0"/>
                  <a:pt x="2" y="2"/>
                  <a:pt x="2"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6" name="Freeform 1200">
            <a:extLst>
              <a:ext uri="{FF2B5EF4-FFF2-40B4-BE49-F238E27FC236}">
                <a16:creationId xmlns:a16="http://schemas.microsoft.com/office/drawing/2014/main" id="{EEA382C3-7CAD-42CD-9C95-45A49398E339}"/>
              </a:ext>
              <a:ext uri="{C183D7F6-B498-43B3-948B-1728B52AA6E4}">
                <adec:decorative xmlns:adec="http://schemas.microsoft.com/office/drawing/2017/decorative" val="1"/>
              </a:ext>
            </a:extLst>
          </p:cNvPr>
          <p:cNvSpPr>
            <a:spLocks/>
          </p:cNvSpPr>
          <p:nvPr/>
        </p:nvSpPr>
        <p:spPr bwMode="auto">
          <a:xfrm>
            <a:off x="5493061" y="1867901"/>
            <a:ext cx="16876" cy="12274"/>
          </a:xfrm>
          <a:custGeom>
            <a:avLst/>
            <a:gdLst>
              <a:gd name="T0" fmla="*/ 5 w 8"/>
              <a:gd name="T1" fmla="*/ 3 h 6"/>
              <a:gd name="T2" fmla="*/ 7 w 8"/>
              <a:gd name="T3" fmla="*/ 5 h 6"/>
              <a:gd name="T4" fmla="*/ 8 w 8"/>
              <a:gd name="T5" fmla="*/ 5 h 6"/>
              <a:gd name="T6" fmla="*/ 7 w 8"/>
              <a:gd name="T7" fmla="*/ 3 h 6"/>
              <a:gd name="T8" fmla="*/ 6 w 8"/>
              <a:gd name="T9" fmla="*/ 2 h 6"/>
              <a:gd name="T10" fmla="*/ 2 w 8"/>
              <a:gd name="T11" fmla="*/ 0 h 6"/>
              <a:gd name="T12" fmla="*/ 2 w 8"/>
              <a:gd name="T13" fmla="*/ 3 h 6"/>
              <a:gd name="T14" fmla="*/ 5 w 8"/>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6">
                <a:moveTo>
                  <a:pt x="5" y="3"/>
                </a:moveTo>
                <a:cubicBezTo>
                  <a:pt x="5" y="3"/>
                  <a:pt x="6" y="4"/>
                  <a:pt x="7" y="5"/>
                </a:cubicBezTo>
                <a:cubicBezTo>
                  <a:pt x="7" y="6"/>
                  <a:pt x="7" y="6"/>
                  <a:pt x="8" y="5"/>
                </a:cubicBezTo>
                <a:cubicBezTo>
                  <a:pt x="8" y="4"/>
                  <a:pt x="8" y="5"/>
                  <a:pt x="7" y="3"/>
                </a:cubicBezTo>
                <a:cubicBezTo>
                  <a:pt x="7" y="3"/>
                  <a:pt x="7" y="2"/>
                  <a:pt x="6" y="2"/>
                </a:cubicBezTo>
                <a:cubicBezTo>
                  <a:pt x="5" y="1"/>
                  <a:pt x="2" y="0"/>
                  <a:pt x="2" y="0"/>
                </a:cubicBezTo>
                <a:cubicBezTo>
                  <a:pt x="0" y="0"/>
                  <a:pt x="2" y="2"/>
                  <a:pt x="2" y="3"/>
                </a:cubicBezTo>
                <a:cubicBezTo>
                  <a:pt x="3" y="4"/>
                  <a:pt x="4" y="4"/>
                  <a:pt x="5"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7" name="Freeform 1201">
            <a:extLst>
              <a:ext uri="{FF2B5EF4-FFF2-40B4-BE49-F238E27FC236}">
                <a16:creationId xmlns:a16="http://schemas.microsoft.com/office/drawing/2014/main" id="{2454E781-B8A3-4F30-A601-CAF4932A7A55}"/>
              </a:ext>
              <a:ext uri="{C183D7F6-B498-43B3-948B-1728B52AA6E4}">
                <adec:decorative xmlns:adec="http://schemas.microsoft.com/office/drawing/2017/decorative" val="1"/>
              </a:ext>
            </a:extLst>
          </p:cNvPr>
          <p:cNvSpPr>
            <a:spLocks/>
          </p:cNvSpPr>
          <p:nvPr/>
        </p:nvSpPr>
        <p:spPr bwMode="auto">
          <a:xfrm>
            <a:off x="5509937" y="1866367"/>
            <a:ext cx="6137" cy="10739"/>
          </a:xfrm>
          <a:custGeom>
            <a:avLst/>
            <a:gdLst>
              <a:gd name="T0" fmla="*/ 2 w 3"/>
              <a:gd name="T1" fmla="*/ 4 h 5"/>
              <a:gd name="T2" fmla="*/ 2 w 3"/>
              <a:gd name="T3" fmla="*/ 2 h 5"/>
              <a:gd name="T4" fmla="*/ 1 w 3"/>
              <a:gd name="T5" fmla="*/ 2 h 5"/>
              <a:gd name="T6" fmla="*/ 2 w 3"/>
              <a:gd name="T7" fmla="*/ 4 h 5"/>
            </a:gdLst>
            <a:ahLst/>
            <a:cxnLst>
              <a:cxn ang="0">
                <a:pos x="T0" y="T1"/>
              </a:cxn>
              <a:cxn ang="0">
                <a:pos x="T2" y="T3"/>
              </a:cxn>
              <a:cxn ang="0">
                <a:pos x="T4" y="T5"/>
              </a:cxn>
              <a:cxn ang="0">
                <a:pos x="T6" y="T7"/>
              </a:cxn>
            </a:cxnLst>
            <a:rect l="0" t="0" r="r" b="b"/>
            <a:pathLst>
              <a:path w="3" h="5">
                <a:moveTo>
                  <a:pt x="2" y="4"/>
                </a:moveTo>
                <a:cubicBezTo>
                  <a:pt x="3" y="3"/>
                  <a:pt x="3" y="3"/>
                  <a:pt x="2" y="2"/>
                </a:cubicBezTo>
                <a:cubicBezTo>
                  <a:pt x="1" y="1"/>
                  <a:pt x="1" y="0"/>
                  <a:pt x="1" y="2"/>
                </a:cubicBezTo>
                <a:cubicBezTo>
                  <a:pt x="1" y="2"/>
                  <a:pt x="0" y="5"/>
                  <a:pt x="2" y="4"/>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8" name="Freeform 1202">
            <a:extLst>
              <a:ext uri="{FF2B5EF4-FFF2-40B4-BE49-F238E27FC236}">
                <a16:creationId xmlns:a16="http://schemas.microsoft.com/office/drawing/2014/main" id="{032D68BC-65A1-48D7-88C3-4C3EB9D41F14}"/>
              </a:ext>
              <a:ext uri="{C183D7F6-B498-43B3-948B-1728B52AA6E4}">
                <adec:decorative xmlns:adec="http://schemas.microsoft.com/office/drawing/2017/decorative" val="1"/>
              </a:ext>
            </a:extLst>
          </p:cNvPr>
          <p:cNvSpPr>
            <a:spLocks/>
          </p:cNvSpPr>
          <p:nvPr/>
        </p:nvSpPr>
        <p:spPr bwMode="auto">
          <a:xfrm>
            <a:off x="5976333" y="2078086"/>
            <a:ext cx="81312" cy="59834"/>
          </a:xfrm>
          <a:custGeom>
            <a:avLst/>
            <a:gdLst>
              <a:gd name="T0" fmla="*/ 28 w 38"/>
              <a:gd name="T1" fmla="*/ 5 h 28"/>
              <a:gd name="T2" fmla="*/ 20 w 38"/>
              <a:gd name="T3" fmla="*/ 12 h 28"/>
              <a:gd name="T4" fmla="*/ 9 w 38"/>
              <a:gd name="T5" fmla="*/ 15 h 28"/>
              <a:gd name="T6" fmla="*/ 1 w 38"/>
              <a:gd name="T7" fmla="*/ 22 h 28"/>
              <a:gd name="T8" fmla="*/ 1 w 38"/>
              <a:gd name="T9" fmla="*/ 24 h 28"/>
              <a:gd name="T10" fmla="*/ 4 w 38"/>
              <a:gd name="T11" fmla="*/ 25 h 28"/>
              <a:gd name="T12" fmla="*/ 5 w 38"/>
              <a:gd name="T13" fmla="*/ 23 h 28"/>
              <a:gd name="T14" fmla="*/ 6 w 38"/>
              <a:gd name="T15" fmla="*/ 23 h 28"/>
              <a:gd name="T16" fmla="*/ 8 w 38"/>
              <a:gd name="T17" fmla="*/ 24 h 28"/>
              <a:gd name="T18" fmla="*/ 9 w 38"/>
              <a:gd name="T19" fmla="*/ 21 h 28"/>
              <a:gd name="T20" fmla="*/ 10 w 38"/>
              <a:gd name="T21" fmla="*/ 19 h 28"/>
              <a:gd name="T22" fmla="*/ 12 w 38"/>
              <a:gd name="T23" fmla="*/ 17 h 28"/>
              <a:gd name="T24" fmla="*/ 21 w 38"/>
              <a:gd name="T25" fmla="*/ 16 h 28"/>
              <a:gd name="T26" fmla="*/ 30 w 38"/>
              <a:gd name="T27" fmla="*/ 16 h 28"/>
              <a:gd name="T28" fmla="*/ 33 w 38"/>
              <a:gd name="T29" fmla="*/ 14 h 28"/>
              <a:gd name="T30" fmla="*/ 33 w 38"/>
              <a:gd name="T31" fmla="*/ 8 h 28"/>
              <a:gd name="T32" fmla="*/ 35 w 38"/>
              <a:gd name="T33" fmla="*/ 3 h 28"/>
              <a:gd name="T34" fmla="*/ 28 w 38"/>
              <a:gd name="T35"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28">
                <a:moveTo>
                  <a:pt x="28" y="5"/>
                </a:moveTo>
                <a:cubicBezTo>
                  <a:pt x="25" y="7"/>
                  <a:pt x="22" y="8"/>
                  <a:pt x="20" y="12"/>
                </a:cubicBezTo>
                <a:cubicBezTo>
                  <a:pt x="18" y="17"/>
                  <a:pt x="14" y="15"/>
                  <a:pt x="9" y="15"/>
                </a:cubicBezTo>
                <a:cubicBezTo>
                  <a:pt x="3" y="15"/>
                  <a:pt x="3" y="19"/>
                  <a:pt x="1" y="22"/>
                </a:cubicBezTo>
                <a:cubicBezTo>
                  <a:pt x="0" y="24"/>
                  <a:pt x="1" y="24"/>
                  <a:pt x="1" y="24"/>
                </a:cubicBezTo>
                <a:cubicBezTo>
                  <a:pt x="6" y="28"/>
                  <a:pt x="5" y="26"/>
                  <a:pt x="4" y="25"/>
                </a:cubicBezTo>
                <a:cubicBezTo>
                  <a:pt x="2" y="24"/>
                  <a:pt x="4" y="24"/>
                  <a:pt x="5" y="23"/>
                </a:cubicBezTo>
                <a:cubicBezTo>
                  <a:pt x="5" y="21"/>
                  <a:pt x="6" y="21"/>
                  <a:pt x="6" y="23"/>
                </a:cubicBezTo>
                <a:cubicBezTo>
                  <a:pt x="5" y="25"/>
                  <a:pt x="7" y="25"/>
                  <a:pt x="8" y="24"/>
                </a:cubicBezTo>
                <a:cubicBezTo>
                  <a:pt x="9" y="24"/>
                  <a:pt x="9" y="23"/>
                  <a:pt x="9" y="21"/>
                </a:cubicBezTo>
                <a:cubicBezTo>
                  <a:pt x="9" y="20"/>
                  <a:pt x="10" y="21"/>
                  <a:pt x="10" y="19"/>
                </a:cubicBezTo>
                <a:cubicBezTo>
                  <a:pt x="11" y="18"/>
                  <a:pt x="11" y="18"/>
                  <a:pt x="12" y="17"/>
                </a:cubicBezTo>
                <a:cubicBezTo>
                  <a:pt x="14" y="17"/>
                  <a:pt x="19" y="17"/>
                  <a:pt x="21" y="16"/>
                </a:cubicBezTo>
                <a:cubicBezTo>
                  <a:pt x="22" y="16"/>
                  <a:pt x="27" y="16"/>
                  <a:pt x="30" y="16"/>
                </a:cubicBezTo>
                <a:cubicBezTo>
                  <a:pt x="33" y="16"/>
                  <a:pt x="32" y="15"/>
                  <a:pt x="33" y="14"/>
                </a:cubicBezTo>
                <a:cubicBezTo>
                  <a:pt x="34" y="12"/>
                  <a:pt x="34" y="10"/>
                  <a:pt x="33" y="8"/>
                </a:cubicBezTo>
                <a:cubicBezTo>
                  <a:pt x="32" y="7"/>
                  <a:pt x="33" y="6"/>
                  <a:pt x="35" y="3"/>
                </a:cubicBezTo>
                <a:cubicBezTo>
                  <a:pt x="38" y="0"/>
                  <a:pt x="30" y="4"/>
                  <a:pt x="28" y="5"/>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9" name="Freeform 1203">
            <a:extLst>
              <a:ext uri="{FF2B5EF4-FFF2-40B4-BE49-F238E27FC236}">
                <a16:creationId xmlns:a16="http://schemas.microsoft.com/office/drawing/2014/main" id="{FDC27A92-DA6D-4A78-B54D-0AA18BC01B1D}"/>
              </a:ext>
              <a:ext uri="{C183D7F6-B498-43B3-948B-1728B52AA6E4}">
                <adec:decorative xmlns:adec="http://schemas.microsoft.com/office/drawing/2017/decorative" val="1"/>
              </a:ext>
            </a:extLst>
          </p:cNvPr>
          <p:cNvSpPr>
            <a:spLocks/>
          </p:cNvSpPr>
          <p:nvPr/>
        </p:nvSpPr>
        <p:spPr bwMode="auto">
          <a:xfrm>
            <a:off x="6019290" y="2200822"/>
            <a:ext cx="12274" cy="10739"/>
          </a:xfrm>
          <a:custGeom>
            <a:avLst/>
            <a:gdLst>
              <a:gd name="T0" fmla="*/ 2 w 6"/>
              <a:gd name="T1" fmla="*/ 0 h 5"/>
              <a:gd name="T2" fmla="*/ 3 w 6"/>
              <a:gd name="T3" fmla="*/ 1 h 5"/>
              <a:gd name="T4" fmla="*/ 4 w 6"/>
              <a:gd name="T5" fmla="*/ 3 h 5"/>
              <a:gd name="T6" fmla="*/ 6 w 6"/>
              <a:gd name="T7" fmla="*/ 3 h 5"/>
              <a:gd name="T8" fmla="*/ 5 w 6"/>
              <a:gd name="T9" fmla="*/ 1 h 5"/>
              <a:gd name="T10" fmla="*/ 2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2" y="0"/>
                </a:moveTo>
                <a:cubicBezTo>
                  <a:pt x="0" y="1"/>
                  <a:pt x="3" y="1"/>
                  <a:pt x="3" y="1"/>
                </a:cubicBezTo>
                <a:cubicBezTo>
                  <a:pt x="4" y="2"/>
                  <a:pt x="4" y="1"/>
                  <a:pt x="4" y="3"/>
                </a:cubicBezTo>
                <a:cubicBezTo>
                  <a:pt x="4" y="5"/>
                  <a:pt x="6" y="4"/>
                  <a:pt x="6" y="3"/>
                </a:cubicBezTo>
                <a:cubicBezTo>
                  <a:pt x="6" y="3"/>
                  <a:pt x="6" y="2"/>
                  <a:pt x="5" y="1"/>
                </a:cubicBezTo>
                <a:cubicBezTo>
                  <a:pt x="4" y="0"/>
                  <a:pt x="4" y="0"/>
                  <a:pt x="2" y="0"/>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0" name="Freeform 1204">
            <a:extLst>
              <a:ext uri="{FF2B5EF4-FFF2-40B4-BE49-F238E27FC236}">
                <a16:creationId xmlns:a16="http://schemas.microsoft.com/office/drawing/2014/main" id="{E997BCCB-E082-4D38-AB89-7E9047ABF0E9}"/>
              </a:ext>
              <a:ext uri="{C183D7F6-B498-43B3-948B-1728B52AA6E4}">
                <adec:decorative xmlns:adec="http://schemas.microsoft.com/office/drawing/2017/decorative" val="1"/>
              </a:ext>
            </a:extLst>
          </p:cNvPr>
          <p:cNvSpPr>
            <a:spLocks/>
          </p:cNvSpPr>
          <p:nvPr/>
        </p:nvSpPr>
        <p:spPr bwMode="auto">
          <a:xfrm>
            <a:off x="6020824" y="2176275"/>
            <a:ext cx="39889" cy="29150"/>
          </a:xfrm>
          <a:custGeom>
            <a:avLst/>
            <a:gdLst>
              <a:gd name="T0" fmla="*/ 10 w 19"/>
              <a:gd name="T1" fmla="*/ 12 h 14"/>
              <a:gd name="T2" fmla="*/ 17 w 19"/>
              <a:gd name="T3" fmla="*/ 11 h 14"/>
              <a:gd name="T4" fmla="*/ 17 w 19"/>
              <a:gd name="T5" fmla="*/ 7 h 14"/>
              <a:gd name="T6" fmla="*/ 15 w 19"/>
              <a:gd name="T7" fmla="*/ 5 h 14"/>
              <a:gd name="T8" fmla="*/ 16 w 19"/>
              <a:gd name="T9" fmla="*/ 4 h 14"/>
              <a:gd name="T10" fmla="*/ 15 w 19"/>
              <a:gd name="T11" fmla="*/ 1 h 14"/>
              <a:gd name="T12" fmla="*/ 13 w 19"/>
              <a:gd name="T13" fmla="*/ 4 h 14"/>
              <a:gd name="T14" fmla="*/ 13 w 19"/>
              <a:gd name="T15" fmla="*/ 3 h 14"/>
              <a:gd name="T16" fmla="*/ 4 w 19"/>
              <a:gd name="T17" fmla="*/ 3 h 14"/>
              <a:gd name="T18" fmla="*/ 2 w 19"/>
              <a:gd name="T19" fmla="*/ 4 h 14"/>
              <a:gd name="T20" fmla="*/ 3 w 19"/>
              <a:gd name="T21" fmla="*/ 6 h 14"/>
              <a:gd name="T22" fmla="*/ 5 w 19"/>
              <a:gd name="T23" fmla="*/ 9 h 14"/>
              <a:gd name="T24" fmla="*/ 10 w 19"/>
              <a:gd name="T25"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4">
                <a:moveTo>
                  <a:pt x="10" y="12"/>
                </a:moveTo>
                <a:cubicBezTo>
                  <a:pt x="11" y="14"/>
                  <a:pt x="15" y="12"/>
                  <a:pt x="17" y="11"/>
                </a:cubicBezTo>
                <a:cubicBezTo>
                  <a:pt x="19" y="10"/>
                  <a:pt x="18" y="9"/>
                  <a:pt x="17" y="7"/>
                </a:cubicBezTo>
                <a:cubicBezTo>
                  <a:pt x="15" y="5"/>
                  <a:pt x="17" y="5"/>
                  <a:pt x="15" y="5"/>
                </a:cubicBezTo>
                <a:cubicBezTo>
                  <a:pt x="13" y="4"/>
                  <a:pt x="15" y="4"/>
                  <a:pt x="16" y="4"/>
                </a:cubicBezTo>
                <a:cubicBezTo>
                  <a:pt x="17" y="3"/>
                  <a:pt x="16" y="2"/>
                  <a:pt x="15" y="1"/>
                </a:cubicBezTo>
                <a:cubicBezTo>
                  <a:pt x="14" y="0"/>
                  <a:pt x="14" y="3"/>
                  <a:pt x="13" y="4"/>
                </a:cubicBezTo>
                <a:cubicBezTo>
                  <a:pt x="12" y="5"/>
                  <a:pt x="12" y="4"/>
                  <a:pt x="13" y="3"/>
                </a:cubicBezTo>
                <a:cubicBezTo>
                  <a:pt x="13" y="2"/>
                  <a:pt x="7" y="2"/>
                  <a:pt x="4" y="3"/>
                </a:cubicBezTo>
                <a:cubicBezTo>
                  <a:pt x="0" y="3"/>
                  <a:pt x="2" y="4"/>
                  <a:pt x="2" y="4"/>
                </a:cubicBezTo>
                <a:cubicBezTo>
                  <a:pt x="3" y="5"/>
                  <a:pt x="3" y="5"/>
                  <a:pt x="3" y="6"/>
                </a:cubicBezTo>
                <a:cubicBezTo>
                  <a:pt x="4" y="7"/>
                  <a:pt x="4" y="9"/>
                  <a:pt x="5" y="9"/>
                </a:cubicBezTo>
                <a:cubicBezTo>
                  <a:pt x="7" y="10"/>
                  <a:pt x="8" y="9"/>
                  <a:pt x="10" y="1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1" name="Freeform 1205">
            <a:extLst>
              <a:ext uri="{FF2B5EF4-FFF2-40B4-BE49-F238E27FC236}">
                <a16:creationId xmlns:a16="http://schemas.microsoft.com/office/drawing/2014/main" id="{F9F11F7B-63E6-41FD-8D15-02408E8DAA3B}"/>
              </a:ext>
              <a:ext uri="{C183D7F6-B498-43B3-948B-1728B52AA6E4}">
                <adec:decorative xmlns:adec="http://schemas.microsoft.com/office/drawing/2017/decorative" val="1"/>
              </a:ext>
            </a:extLst>
          </p:cNvPr>
          <p:cNvSpPr>
            <a:spLocks/>
          </p:cNvSpPr>
          <p:nvPr/>
        </p:nvSpPr>
        <p:spPr bwMode="auto">
          <a:xfrm>
            <a:off x="6046906" y="2160933"/>
            <a:ext cx="7671" cy="10739"/>
          </a:xfrm>
          <a:custGeom>
            <a:avLst/>
            <a:gdLst>
              <a:gd name="T0" fmla="*/ 2 w 4"/>
              <a:gd name="T1" fmla="*/ 3 h 5"/>
              <a:gd name="T2" fmla="*/ 2 w 4"/>
              <a:gd name="T3" fmla="*/ 1 h 5"/>
              <a:gd name="T4" fmla="*/ 1 w 4"/>
              <a:gd name="T5" fmla="*/ 3 h 5"/>
              <a:gd name="T6" fmla="*/ 2 w 4"/>
              <a:gd name="T7" fmla="*/ 3 h 5"/>
            </a:gdLst>
            <a:ahLst/>
            <a:cxnLst>
              <a:cxn ang="0">
                <a:pos x="T0" y="T1"/>
              </a:cxn>
              <a:cxn ang="0">
                <a:pos x="T2" y="T3"/>
              </a:cxn>
              <a:cxn ang="0">
                <a:pos x="T4" y="T5"/>
              </a:cxn>
              <a:cxn ang="0">
                <a:pos x="T6" y="T7"/>
              </a:cxn>
            </a:cxnLst>
            <a:rect l="0" t="0" r="r" b="b"/>
            <a:pathLst>
              <a:path w="4" h="5">
                <a:moveTo>
                  <a:pt x="2" y="3"/>
                </a:moveTo>
                <a:cubicBezTo>
                  <a:pt x="4" y="2"/>
                  <a:pt x="2" y="2"/>
                  <a:pt x="2" y="1"/>
                </a:cubicBezTo>
                <a:cubicBezTo>
                  <a:pt x="1" y="0"/>
                  <a:pt x="1" y="0"/>
                  <a:pt x="1" y="3"/>
                </a:cubicBezTo>
                <a:cubicBezTo>
                  <a:pt x="0" y="5"/>
                  <a:pt x="2" y="3"/>
                  <a:pt x="2"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2" name="Freeform 1206">
            <a:extLst>
              <a:ext uri="{FF2B5EF4-FFF2-40B4-BE49-F238E27FC236}">
                <a16:creationId xmlns:a16="http://schemas.microsoft.com/office/drawing/2014/main" id="{4FC11A60-E374-431F-BC1E-76C32B2E4C2D}"/>
              </a:ext>
              <a:ext uri="{C183D7F6-B498-43B3-948B-1728B52AA6E4}">
                <adec:decorative xmlns:adec="http://schemas.microsoft.com/office/drawing/2017/decorative" val="1"/>
              </a:ext>
            </a:extLst>
          </p:cNvPr>
          <p:cNvSpPr>
            <a:spLocks/>
          </p:cNvSpPr>
          <p:nvPr/>
        </p:nvSpPr>
        <p:spPr bwMode="auto">
          <a:xfrm>
            <a:off x="6049974" y="2196219"/>
            <a:ext cx="13808" cy="21479"/>
          </a:xfrm>
          <a:custGeom>
            <a:avLst/>
            <a:gdLst>
              <a:gd name="T0" fmla="*/ 3 w 6"/>
              <a:gd name="T1" fmla="*/ 8 h 10"/>
              <a:gd name="T2" fmla="*/ 5 w 6"/>
              <a:gd name="T3" fmla="*/ 3 h 10"/>
              <a:gd name="T4" fmla="*/ 5 w 6"/>
              <a:gd name="T5" fmla="*/ 1 h 10"/>
              <a:gd name="T6" fmla="*/ 2 w 6"/>
              <a:gd name="T7" fmla="*/ 7 h 10"/>
              <a:gd name="T8" fmla="*/ 1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3" y="6"/>
                  <a:pt x="4" y="4"/>
                  <a:pt x="5" y="3"/>
                </a:cubicBezTo>
                <a:cubicBezTo>
                  <a:pt x="6" y="2"/>
                  <a:pt x="6" y="0"/>
                  <a:pt x="5" y="1"/>
                </a:cubicBezTo>
                <a:cubicBezTo>
                  <a:pt x="3" y="3"/>
                  <a:pt x="3" y="6"/>
                  <a:pt x="2" y="7"/>
                </a:cubicBezTo>
                <a:cubicBezTo>
                  <a:pt x="2" y="7"/>
                  <a:pt x="0" y="7"/>
                  <a:pt x="1" y="8"/>
                </a:cubicBezTo>
                <a:cubicBezTo>
                  <a:pt x="2" y="10"/>
                  <a:pt x="3" y="10"/>
                  <a:pt x="3" y="8"/>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3" name="Freeform 1207">
            <a:extLst>
              <a:ext uri="{FF2B5EF4-FFF2-40B4-BE49-F238E27FC236}">
                <a16:creationId xmlns:a16="http://schemas.microsoft.com/office/drawing/2014/main" id="{A7C9FDC8-F871-4A14-AE4D-3D05FA4B1F08}"/>
              </a:ext>
              <a:ext uri="{C183D7F6-B498-43B3-948B-1728B52AA6E4}">
                <adec:decorative xmlns:adec="http://schemas.microsoft.com/office/drawing/2017/decorative" val="1"/>
              </a:ext>
            </a:extLst>
          </p:cNvPr>
          <p:cNvSpPr>
            <a:spLocks/>
          </p:cNvSpPr>
          <p:nvPr/>
        </p:nvSpPr>
        <p:spPr bwMode="auto">
          <a:xfrm>
            <a:off x="6059179" y="2153262"/>
            <a:ext cx="56765" cy="75176"/>
          </a:xfrm>
          <a:custGeom>
            <a:avLst/>
            <a:gdLst>
              <a:gd name="T0" fmla="*/ 7 w 27"/>
              <a:gd name="T1" fmla="*/ 9 h 36"/>
              <a:gd name="T2" fmla="*/ 2 w 27"/>
              <a:gd name="T3" fmla="*/ 10 h 36"/>
              <a:gd name="T4" fmla="*/ 2 w 27"/>
              <a:gd name="T5" fmla="*/ 11 h 36"/>
              <a:gd name="T6" fmla="*/ 5 w 27"/>
              <a:gd name="T7" fmla="*/ 13 h 36"/>
              <a:gd name="T8" fmla="*/ 4 w 27"/>
              <a:gd name="T9" fmla="*/ 17 h 36"/>
              <a:gd name="T10" fmla="*/ 13 w 27"/>
              <a:gd name="T11" fmla="*/ 21 h 36"/>
              <a:gd name="T12" fmla="*/ 13 w 27"/>
              <a:gd name="T13" fmla="*/ 22 h 36"/>
              <a:gd name="T14" fmla="*/ 14 w 27"/>
              <a:gd name="T15" fmla="*/ 24 h 36"/>
              <a:gd name="T16" fmla="*/ 13 w 27"/>
              <a:gd name="T17" fmla="*/ 26 h 36"/>
              <a:gd name="T18" fmla="*/ 16 w 27"/>
              <a:gd name="T19" fmla="*/ 32 h 36"/>
              <a:gd name="T20" fmla="*/ 17 w 27"/>
              <a:gd name="T21" fmla="*/ 32 h 36"/>
              <a:gd name="T22" fmla="*/ 19 w 27"/>
              <a:gd name="T23" fmla="*/ 29 h 36"/>
              <a:gd name="T24" fmla="*/ 17 w 27"/>
              <a:gd name="T25" fmla="*/ 27 h 36"/>
              <a:gd name="T26" fmla="*/ 18 w 27"/>
              <a:gd name="T27" fmla="*/ 24 h 36"/>
              <a:gd name="T28" fmla="*/ 18 w 27"/>
              <a:gd name="T29" fmla="*/ 22 h 36"/>
              <a:gd name="T30" fmla="*/ 21 w 27"/>
              <a:gd name="T31" fmla="*/ 20 h 36"/>
              <a:gd name="T32" fmla="*/ 22 w 27"/>
              <a:gd name="T33" fmla="*/ 17 h 36"/>
              <a:gd name="T34" fmla="*/ 21 w 27"/>
              <a:gd name="T35" fmla="*/ 15 h 36"/>
              <a:gd name="T36" fmla="*/ 25 w 27"/>
              <a:gd name="T37" fmla="*/ 11 h 36"/>
              <a:gd name="T38" fmla="*/ 25 w 27"/>
              <a:gd name="T39" fmla="*/ 5 h 36"/>
              <a:gd name="T40" fmla="*/ 23 w 27"/>
              <a:gd name="T41" fmla="*/ 1 h 36"/>
              <a:gd name="T42" fmla="*/ 17 w 27"/>
              <a:gd name="T43" fmla="*/ 3 h 36"/>
              <a:gd name="T44" fmla="*/ 18 w 27"/>
              <a:gd name="T45" fmla="*/ 6 h 36"/>
              <a:gd name="T46" fmla="*/ 17 w 27"/>
              <a:gd name="T47" fmla="*/ 11 h 36"/>
              <a:gd name="T48" fmla="*/ 17 w 27"/>
              <a:gd name="T49" fmla="*/ 10 h 36"/>
              <a:gd name="T50" fmla="*/ 16 w 27"/>
              <a:gd name="T51" fmla="*/ 6 h 36"/>
              <a:gd name="T52" fmla="*/ 15 w 27"/>
              <a:gd name="T53" fmla="*/ 10 h 36"/>
              <a:gd name="T54" fmla="*/ 12 w 27"/>
              <a:gd name="T55" fmla="*/ 9 h 36"/>
              <a:gd name="T56" fmla="*/ 13 w 27"/>
              <a:gd name="T57" fmla="*/ 6 h 36"/>
              <a:gd name="T58" fmla="*/ 9 w 27"/>
              <a:gd name="T59" fmla="*/ 4 h 36"/>
              <a:gd name="T60" fmla="*/ 9 w 27"/>
              <a:gd name="T61" fmla="*/ 5 h 36"/>
              <a:gd name="T62" fmla="*/ 7 w 27"/>
              <a:gd name="T63"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6">
                <a:moveTo>
                  <a:pt x="7" y="9"/>
                </a:moveTo>
                <a:cubicBezTo>
                  <a:pt x="5" y="10"/>
                  <a:pt x="4" y="10"/>
                  <a:pt x="2" y="10"/>
                </a:cubicBezTo>
                <a:cubicBezTo>
                  <a:pt x="0" y="9"/>
                  <a:pt x="2" y="11"/>
                  <a:pt x="2" y="11"/>
                </a:cubicBezTo>
                <a:cubicBezTo>
                  <a:pt x="3" y="12"/>
                  <a:pt x="4" y="12"/>
                  <a:pt x="5" y="13"/>
                </a:cubicBezTo>
                <a:cubicBezTo>
                  <a:pt x="5" y="15"/>
                  <a:pt x="6" y="16"/>
                  <a:pt x="4" y="17"/>
                </a:cubicBezTo>
                <a:cubicBezTo>
                  <a:pt x="3" y="19"/>
                  <a:pt x="11" y="20"/>
                  <a:pt x="13" y="21"/>
                </a:cubicBezTo>
                <a:cubicBezTo>
                  <a:pt x="15" y="22"/>
                  <a:pt x="15" y="22"/>
                  <a:pt x="13" y="22"/>
                </a:cubicBezTo>
                <a:cubicBezTo>
                  <a:pt x="12" y="23"/>
                  <a:pt x="12" y="23"/>
                  <a:pt x="14" y="24"/>
                </a:cubicBezTo>
                <a:cubicBezTo>
                  <a:pt x="15" y="25"/>
                  <a:pt x="15" y="25"/>
                  <a:pt x="13" y="26"/>
                </a:cubicBezTo>
                <a:cubicBezTo>
                  <a:pt x="12" y="27"/>
                  <a:pt x="15" y="29"/>
                  <a:pt x="16" y="32"/>
                </a:cubicBezTo>
                <a:cubicBezTo>
                  <a:pt x="16" y="36"/>
                  <a:pt x="17" y="33"/>
                  <a:pt x="17" y="32"/>
                </a:cubicBezTo>
                <a:cubicBezTo>
                  <a:pt x="18" y="31"/>
                  <a:pt x="18" y="30"/>
                  <a:pt x="19" y="29"/>
                </a:cubicBezTo>
                <a:cubicBezTo>
                  <a:pt x="20" y="27"/>
                  <a:pt x="19" y="27"/>
                  <a:pt x="17" y="27"/>
                </a:cubicBezTo>
                <a:cubicBezTo>
                  <a:pt x="15" y="26"/>
                  <a:pt x="16" y="25"/>
                  <a:pt x="18" y="24"/>
                </a:cubicBezTo>
                <a:cubicBezTo>
                  <a:pt x="19" y="24"/>
                  <a:pt x="19" y="23"/>
                  <a:pt x="18" y="22"/>
                </a:cubicBezTo>
                <a:cubicBezTo>
                  <a:pt x="17" y="21"/>
                  <a:pt x="18" y="21"/>
                  <a:pt x="21" y="20"/>
                </a:cubicBezTo>
                <a:cubicBezTo>
                  <a:pt x="24" y="19"/>
                  <a:pt x="24" y="17"/>
                  <a:pt x="22" y="17"/>
                </a:cubicBezTo>
                <a:cubicBezTo>
                  <a:pt x="20" y="17"/>
                  <a:pt x="22" y="16"/>
                  <a:pt x="21" y="15"/>
                </a:cubicBezTo>
                <a:cubicBezTo>
                  <a:pt x="20" y="13"/>
                  <a:pt x="23" y="12"/>
                  <a:pt x="25" y="11"/>
                </a:cubicBezTo>
                <a:cubicBezTo>
                  <a:pt x="27" y="10"/>
                  <a:pt x="26" y="8"/>
                  <a:pt x="25" y="5"/>
                </a:cubicBezTo>
                <a:cubicBezTo>
                  <a:pt x="25" y="3"/>
                  <a:pt x="24" y="2"/>
                  <a:pt x="23" y="1"/>
                </a:cubicBezTo>
                <a:cubicBezTo>
                  <a:pt x="21" y="0"/>
                  <a:pt x="19" y="2"/>
                  <a:pt x="17" y="3"/>
                </a:cubicBezTo>
                <a:cubicBezTo>
                  <a:pt x="15" y="5"/>
                  <a:pt x="16" y="4"/>
                  <a:pt x="18" y="6"/>
                </a:cubicBezTo>
                <a:cubicBezTo>
                  <a:pt x="19" y="8"/>
                  <a:pt x="19" y="10"/>
                  <a:pt x="17" y="11"/>
                </a:cubicBezTo>
                <a:cubicBezTo>
                  <a:pt x="16" y="12"/>
                  <a:pt x="16" y="11"/>
                  <a:pt x="17" y="10"/>
                </a:cubicBezTo>
                <a:cubicBezTo>
                  <a:pt x="18" y="8"/>
                  <a:pt x="17" y="8"/>
                  <a:pt x="16" y="6"/>
                </a:cubicBezTo>
                <a:cubicBezTo>
                  <a:pt x="16" y="5"/>
                  <a:pt x="15" y="7"/>
                  <a:pt x="15" y="10"/>
                </a:cubicBezTo>
                <a:cubicBezTo>
                  <a:pt x="14" y="13"/>
                  <a:pt x="13" y="10"/>
                  <a:pt x="12" y="9"/>
                </a:cubicBezTo>
                <a:cubicBezTo>
                  <a:pt x="12" y="7"/>
                  <a:pt x="11" y="8"/>
                  <a:pt x="13" y="6"/>
                </a:cubicBezTo>
                <a:cubicBezTo>
                  <a:pt x="14" y="4"/>
                  <a:pt x="11" y="5"/>
                  <a:pt x="9" y="4"/>
                </a:cubicBezTo>
                <a:cubicBezTo>
                  <a:pt x="6" y="4"/>
                  <a:pt x="8" y="5"/>
                  <a:pt x="9" y="5"/>
                </a:cubicBezTo>
                <a:cubicBezTo>
                  <a:pt x="11" y="6"/>
                  <a:pt x="9" y="8"/>
                  <a:pt x="7" y="9"/>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1208">
            <a:extLst>
              <a:ext uri="{FF2B5EF4-FFF2-40B4-BE49-F238E27FC236}">
                <a16:creationId xmlns:a16="http://schemas.microsoft.com/office/drawing/2014/main" id="{EFFF57AB-1B71-4D4A-ACB5-87185D38B628}"/>
              </a:ext>
              <a:ext uri="{C183D7F6-B498-43B3-948B-1728B52AA6E4}">
                <adec:decorative xmlns:adec="http://schemas.microsoft.com/office/drawing/2017/decorative" val="1"/>
              </a:ext>
            </a:extLst>
          </p:cNvPr>
          <p:cNvSpPr>
            <a:spLocks/>
          </p:cNvSpPr>
          <p:nvPr/>
        </p:nvSpPr>
        <p:spPr bwMode="auto">
          <a:xfrm>
            <a:off x="6063782" y="2223835"/>
            <a:ext cx="7671" cy="4603"/>
          </a:xfrm>
          <a:custGeom>
            <a:avLst/>
            <a:gdLst>
              <a:gd name="T0" fmla="*/ 1 w 4"/>
              <a:gd name="T1" fmla="*/ 1 h 2"/>
              <a:gd name="T2" fmla="*/ 2 w 4"/>
              <a:gd name="T3" fmla="*/ 2 h 2"/>
              <a:gd name="T4" fmla="*/ 3 w 4"/>
              <a:gd name="T5" fmla="*/ 1 h 2"/>
              <a:gd name="T6" fmla="*/ 1 w 4"/>
              <a:gd name="T7" fmla="*/ 1 h 2"/>
            </a:gdLst>
            <a:ahLst/>
            <a:cxnLst>
              <a:cxn ang="0">
                <a:pos x="T0" y="T1"/>
              </a:cxn>
              <a:cxn ang="0">
                <a:pos x="T2" y="T3"/>
              </a:cxn>
              <a:cxn ang="0">
                <a:pos x="T4" y="T5"/>
              </a:cxn>
              <a:cxn ang="0">
                <a:pos x="T6" y="T7"/>
              </a:cxn>
            </a:cxnLst>
            <a:rect l="0" t="0" r="r" b="b"/>
            <a:pathLst>
              <a:path w="4" h="2">
                <a:moveTo>
                  <a:pt x="1" y="1"/>
                </a:moveTo>
                <a:cubicBezTo>
                  <a:pt x="0" y="1"/>
                  <a:pt x="2" y="2"/>
                  <a:pt x="2" y="2"/>
                </a:cubicBezTo>
                <a:cubicBezTo>
                  <a:pt x="4" y="2"/>
                  <a:pt x="4" y="1"/>
                  <a:pt x="3" y="1"/>
                </a:cubicBezTo>
                <a:cubicBezTo>
                  <a:pt x="2" y="0"/>
                  <a:pt x="2" y="0"/>
                  <a:pt x="1" y="1"/>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5" name="Freeform 1209">
            <a:extLst>
              <a:ext uri="{FF2B5EF4-FFF2-40B4-BE49-F238E27FC236}">
                <a16:creationId xmlns:a16="http://schemas.microsoft.com/office/drawing/2014/main" id="{8E2FF6AA-13D8-4F8F-BB8E-2D949C9C680A}"/>
              </a:ext>
              <a:ext uri="{C183D7F6-B498-43B3-948B-1728B52AA6E4}">
                <adec:decorative xmlns:adec="http://schemas.microsoft.com/office/drawing/2017/decorative" val="1"/>
              </a:ext>
            </a:extLst>
          </p:cNvPr>
          <p:cNvSpPr>
            <a:spLocks/>
          </p:cNvSpPr>
          <p:nvPr/>
        </p:nvSpPr>
        <p:spPr bwMode="auto">
          <a:xfrm>
            <a:off x="6063782" y="2210027"/>
            <a:ext cx="27616" cy="12274"/>
          </a:xfrm>
          <a:custGeom>
            <a:avLst/>
            <a:gdLst>
              <a:gd name="T0" fmla="*/ 11 w 13"/>
              <a:gd name="T1" fmla="*/ 4 h 6"/>
              <a:gd name="T2" fmla="*/ 12 w 13"/>
              <a:gd name="T3" fmla="*/ 2 h 6"/>
              <a:gd name="T4" fmla="*/ 8 w 13"/>
              <a:gd name="T5" fmla="*/ 1 h 6"/>
              <a:gd name="T6" fmla="*/ 4 w 13"/>
              <a:gd name="T7" fmla="*/ 0 h 6"/>
              <a:gd name="T8" fmla="*/ 1 w 13"/>
              <a:gd name="T9" fmla="*/ 1 h 6"/>
              <a:gd name="T10" fmla="*/ 1 w 13"/>
              <a:gd name="T11" fmla="*/ 3 h 6"/>
              <a:gd name="T12" fmla="*/ 6 w 13"/>
              <a:gd name="T13" fmla="*/ 5 h 6"/>
              <a:gd name="T14" fmla="*/ 11 w 13"/>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6">
                <a:moveTo>
                  <a:pt x="11" y="4"/>
                </a:moveTo>
                <a:cubicBezTo>
                  <a:pt x="13" y="3"/>
                  <a:pt x="12" y="3"/>
                  <a:pt x="12" y="2"/>
                </a:cubicBezTo>
                <a:cubicBezTo>
                  <a:pt x="12" y="1"/>
                  <a:pt x="9" y="1"/>
                  <a:pt x="8" y="1"/>
                </a:cubicBezTo>
                <a:cubicBezTo>
                  <a:pt x="7" y="1"/>
                  <a:pt x="6" y="0"/>
                  <a:pt x="4" y="0"/>
                </a:cubicBezTo>
                <a:cubicBezTo>
                  <a:pt x="2" y="0"/>
                  <a:pt x="2" y="1"/>
                  <a:pt x="1" y="1"/>
                </a:cubicBezTo>
                <a:cubicBezTo>
                  <a:pt x="0" y="2"/>
                  <a:pt x="1" y="3"/>
                  <a:pt x="1" y="3"/>
                </a:cubicBezTo>
                <a:cubicBezTo>
                  <a:pt x="3" y="4"/>
                  <a:pt x="4" y="3"/>
                  <a:pt x="6" y="5"/>
                </a:cubicBezTo>
                <a:cubicBezTo>
                  <a:pt x="8" y="6"/>
                  <a:pt x="8" y="4"/>
                  <a:pt x="11" y="4"/>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1210">
            <a:extLst>
              <a:ext uri="{FF2B5EF4-FFF2-40B4-BE49-F238E27FC236}">
                <a16:creationId xmlns:a16="http://schemas.microsoft.com/office/drawing/2014/main" id="{A3E34E0A-690D-4E12-A367-639EBDBB2ED8}"/>
              </a:ext>
              <a:ext uri="{C183D7F6-B498-43B3-948B-1728B52AA6E4}">
                <adec:decorative xmlns:adec="http://schemas.microsoft.com/office/drawing/2017/decorative" val="1"/>
              </a:ext>
            </a:extLst>
          </p:cNvPr>
          <p:cNvSpPr>
            <a:spLocks/>
          </p:cNvSpPr>
          <p:nvPr/>
        </p:nvSpPr>
        <p:spPr bwMode="auto">
          <a:xfrm>
            <a:off x="6177312" y="2193151"/>
            <a:ext cx="15342" cy="12274"/>
          </a:xfrm>
          <a:custGeom>
            <a:avLst/>
            <a:gdLst>
              <a:gd name="T0" fmla="*/ 5 w 7"/>
              <a:gd name="T1" fmla="*/ 5 h 6"/>
              <a:gd name="T2" fmla="*/ 7 w 7"/>
              <a:gd name="T3" fmla="*/ 3 h 6"/>
              <a:gd name="T4" fmla="*/ 3 w 7"/>
              <a:gd name="T5" fmla="*/ 1 h 6"/>
              <a:gd name="T6" fmla="*/ 2 w 7"/>
              <a:gd name="T7" fmla="*/ 1 h 6"/>
              <a:gd name="T8" fmla="*/ 5 w 7"/>
              <a:gd name="T9" fmla="*/ 5 h 6"/>
            </a:gdLst>
            <a:ahLst/>
            <a:cxnLst>
              <a:cxn ang="0">
                <a:pos x="T0" y="T1"/>
              </a:cxn>
              <a:cxn ang="0">
                <a:pos x="T2" y="T3"/>
              </a:cxn>
              <a:cxn ang="0">
                <a:pos x="T4" y="T5"/>
              </a:cxn>
              <a:cxn ang="0">
                <a:pos x="T6" y="T7"/>
              </a:cxn>
              <a:cxn ang="0">
                <a:pos x="T8" y="T9"/>
              </a:cxn>
            </a:cxnLst>
            <a:rect l="0" t="0" r="r" b="b"/>
            <a:pathLst>
              <a:path w="7" h="6">
                <a:moveTo>
                  <a:pt x="5" y="5"/>
                </a:moveTo>
                <a:cubicBezTo>
                  <a:pt x="7" y="6"/>
                  <a:pt x="6" y="4"/>
                  <a:pt x="7" y="3"/>
                </a:cubicBezTo>
                <a:cubicBezTo>
                  <a:pt x="7" y="2"/>
                  <a:pt x="4" y="1"/>
                  <a:pt x="3" y="1"/>
                </a:cubicBezTo>
                <a:cubicBezTo>
                  <a:pt x="1" y="0"/>
                  <a:pt x="2" y="1"/>
                  <a:pt x="2" y="1"/>
                </a:cubicBezTo>
                <a:cubicBezTo>
                  <a:pt x="0" y="4"/>
                  <a:pt x="3" y="4"/>
                  <a:pt x="5" y="5"/>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1211">
            <a:extLst>
              <a:ext uri="{FF2B5EF4-FFF2-40B4-BE49-F238E27FC236}">
                <a16:creationId xmlns:a16="http://schemas.microsoft.com/office/drawing/2014/main" id="{00D8375E-B3CC-438F-8462-275C429A0D2E}"/>
              </a:ext>
              <a:ext uri="{C183D7F6-B498-43B3-948B-1728B52AA6E4}">
                <adec:decorative xmlns:adec="http://schemas.microsoft.com/office/drawing/2017/decorative" val="1"/>
              </a:ext>
            </a:extLst>
          </p:cNvPr>
          <p:cNvSpPr>
            <a:spLocks/>
          </p:cNvSpPr>
          <p:nvPr/>
        </p:nvSpPr>
        <p:spPr bwMode="auto">
          <a:xfrm>
            <a:off x="6099068" y="2200822"/>
            <a:ext cx="15342" cy="10739"/>
          </a:xfrm>
          <a:custGeom>
            <a:avLst/>
            <a:gdLst>
              <a:gd name="T0" fmla="*/ 1 w 7"/>
              <a:gd name="T1" fmla="*/ 3 h 5"/>
              <a:gd name="T2" fmla="*/ 2 w 7"/>
              <a:gd name="T3" fmla="*/ 3 h 5"/>
              <a:gd name="T4" fmla="*/ 5 w 7"/>
              <a:gd name="T5" fmla="*/ 3 h 5"/>
              <a:gd name="T6" fmla="*/ 3 w 7"/>
              <a:gd name="T7" fmla="*/ 1 h 5"/>
              <a:gd name="T8" fmla="*/ 1 w 7"/>
              <a:gd name="T9" fmla="*/ 3 h 5"/>
            </a:gdLst>
            <a:ahLst/>
            <a:cxnLst>
              <a:cxn ang="0">
                <a:pos x="T0" y="T1"/>
              </a:cxn>
              <a:cxn ang="0">
                <a:pos x="T2" y="T3"/>
              </a:cxn>
              <a:cxn ang="0">
                <a:pos x="T4" y="T5"/>
              </a:cxn>
              <a:cxn ang="0">
                <a:pos x="T6" y="T7"/>
              </a:cxn>
              <a:cxn ang="0">
                <a:pos x="T8" y="T9"/>
              </a:cxn>
            </a:cxnLst>
            <a:rect l="0" t="0" r="r" b="b"/>
            <a:pathLst>
              <a:path w="7" h="5">
                <a:moveTo>
                  <a:pt x="1" y="3"/>
                </a:moveTo>
                <a:cubicBezTo>
                  <a:pt x="0" y="5"/>
                  <a:pt x="2" y="3"/>
                  <a:pt x="2" y="3"/>
                </a:cubicBezTo>
                <a:cubicBezTo>
                  <a:pt x="3" y="2"/>
                  <a:pt x="4" y="2"/>
                  <a:pt x="5" y="3"/>
                </a:cubicBezTo>
                <a:cubicBezTo>
                  <a:pt x="7" y="3"/>
                  <a:pt x="5" y="2"/>
                  <a:pt x="3" y="1"/>
                </a:cubicBezTo>
                <a:cubicBezTo>
                  <a:pt x="2" y="0"/>
                  <a:pt x="2" y="0"/>
                  <a:pt x="1"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8" name="Freeform 1212">
            <a:extLst>
              <a:ext uri="{FF2B5EF4-FFF2-40B4-BE49-F238E27FC236}">
                <a16:creationId xmlns:a16="http://schemas.microsoft.com/office/drawing/2014/main" id="{1FD65AA2-123D-4624-A032-0B943DCB4C6E}"/>
              </a:ext>
              <a:ext uri="{C183D7F6-B498-43B3-948B-1728B52AA6E4}">
                <adec:decorative xmlns:adec="http://schemas.microsoft.com/office/drawing/2017/decorative" val="1"/>
              </a:ext>
            </a:extLst>
          </p:cNvPr>
          <p:cNvSpPr>
            <a:spLocks/>
          </p:cNvSpPr>
          <p:nvPr/>
        </p:nvSpPr>
        <p:spPr bwMode="auto">
          <a:xfrm>
            <a:off x="5970196" y="2114907"/>
            <a:ext cx="90518" cy="96654"/>
          </a:xfrm>
          <a:custGeom>
            <a:avLst/>
            <a:gdLst>
              <a:gd name="T0" fmla="*/ 20 w 43"/>
              <a:gd name="T1" fmla="*/ 46 h 46"/>
              <a:gd name="T2" fmla="*/ 23 w 43"/>
              <a:gd name="T3" fmla="*/ 45 h 46"/>
              <a:gd name="T4" fmla="*/ 25 w 43"/>
              <a:gd name="T5" fmla="*/ 43 h 46"/>
              <a:gd name="T6" fmla="*/ 21 w 43"/>
              <a:gd name="T7" fmla="*/ 41 h 46"/>
              <a:gd name="T8" fmla="*/ 24 w 43"/>
              <a:gd name="T9" fmla="*/ 37 h 46"/>
              <a:gd name="T10" fmla="*/ 24 w 43"/>
              <a:gd name="T11" fmla="*/ 29 h 46"/>
              <a:gd name="T12" fmla="*/ 29 w 43"/>
              <a:gd name="T13" fmla="*/ 28 h 46"/>
              <a:gd name="T14" fmla="*/ 31 w 43"/>
              <a:gd name="T15" fmla="*/ 25 h 46"/>
              <a:gd name="T16" fmla="*/ 36 w 43"/>
              <a:gd name="T17" fmla="*/ 16 h 46"/>
              <a:gd name="T18" fmla="*/ 36 w 43"/>
              <a:gd name="T19" fmla="*/ 18 h 46"/>
              <a:gd name="T20" fmla="*/ 38 w 43"/>
              <a:gd name="T21" fmla="*/ 19 h 46"/>
              <a:gd name="T22" fmla="*/ 42 w 43"/>
              <a:gd name="T23" fmla="*/ 12 h 46"/>
              <a:gd name="T24" fmla="*/ 34 w 43"/>
              <a:gd name="T25" fmla="*/ 10 h 46"/>
              <a:gd name="T26" fmla="*/ 34 w 43"/>
              <a:gd name="T27" fmla="*/ 8 h 46"/>
              <a:gd name="T28" fmla="*/ 34 w 43"/>
              <a:gd name="T29" fmla="*/ 5 h 46"/>
              <a:gd name="T30" fmla="*/ 32 w 43"/>
              <a:gd name="T31" fmla="*/ 0 h 46"/>
              <a:gd name="T32" fmla="*/ 22 w 43"/>
              <a:gd name="T33" fmla="*/ 0 h 46"/>
              <a:gd name="T34" fmla="*/ 18 w 43"/>
              <a:gd name="T35" fmla="*/ 7 h 46"/>
              <a:gd name="T36" fmla="*/ 19 w 43"/>
              <a:gd name="T37" fmla="*/ 10 h 46"/>
              <a:gd name="T38" fmla="*/ 16 w 43"/>
              <a:gd name="T39" fmla="*/ 6 h 46"/>
              <a:gd name="T40" fmla="*/ 11 w 43"/>
              <a:gd name="T41" fmla="*/ 8 h 46"/>
              <a:gd name="T42" fmla="*/ 10 w 43"/>
              <a:gd name="T43" fmla="*/ 12 h 46"/>
              <a:gd name="T44" fmla="*/ 3 w 43"/>
              <a:gd name="T45" fmla="*/ 8 h 46"/>
              <a:gd name="T46" fmla="*/ 1 w 43"/>
              <a:gd name="T47" fmla="*/ 20 h 46"/>
              <a:gd name="T48" fmla="*/ 4 w 43"/>
              <a:gd name="T49" fmla="*/ 21 h 46"/>
              <a:gd name="T50" fmla="*/ 2 w 43"/>
              <a:gd name="T51" fmla="*/ 23 h 46"/>
              <a:gd name="T52" fmla="*/ 1 w 43"/>
              <a:gd name="T53" fmla="*/ 30 h 46"/>
              <a:gd name="T54" fmla="*/ 4 w 43"/>
              <a:gd name="T55" fmla="*/ 32 h 46"/>
              <a:gd name="T56" fmla="*/ 9 w 43"/>
              <a:gd name="T57" fmla="*/ 35 h 46"/>
              <a:gd name="T58" fmla="*/ 8 w 43"/>
              <a:gd name="T59" fmla="*/ 39 h 46"/>
              <a:gd name="T60" fmla="*/ 9 w 43"/>
              <a:gd name="T61" fmla="*/ 40 h 46"/>
              <a:gd name="T62" fmla="*/ 10 w 43"/>
              <a:gd name="T63" fmla="*/ 44 h 46"/>
              <a:gd name="T64" fmla="*/ 11 w 43"/>
              <a:gd name="T65"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 h="46">
                <a:moveTo>
                  <a:pt x="19" y="46"/>
                </a:moveTo>
                <a:cubicBezTo>
                  <a:pt x="19" y="46"/>
                  <a:pt x="20" y="46"/>
                  <a:pt x="20" y="46"/>
                </a:cubicBezTo>
                <a:cubicBezTo>
                  <a:pt x="20" y="46"/>
                  <a:pt x="21" y="46"/>
                  <a:pt x="22" y="46"/>
                </a:cubicBezTo>
                <a:cubicBezTo>
                  <a:pt x="21" y="46"/>
                  <a:pt x="22" y="46"/>
                  <a:pt x="23" y="45"/>
                </a:cubicBezTo>
                <a:cubicBezTo>
                  <a:pt x="23" y="45"/>
                  <a:pt x="24" y="44"/>
                  <a:pt x="25" y="45"/>
                </a:cubicBezTo>
                <a:cubicBezTo>
                  <a:pt x="25" y="45"/>
                  <a:pt x="26" y="44"/>
                  <a:pt x="25" y="43"/>
                </a:cubicBezTo>
                <a:cubicBezTo>
                  <a:pt x="24" y="42"/>
                  <a:pt x="23" y="42"/>
                  <a:pt x="23" y="42"/>
                </a:cubicBezTo>
                <a:cubicBezTo>
                  <a:pt x="22" y="42"/>
                  <a:pt x="21" y="42"/>
                  <a:pt x="21" y="41"/>
                </a:cubicBezTo>
                <a:cubicBezTo>
                  <a:pt x="22" y="40"/>
                  <a:pt x="22" y="40"/>
                  <a:pt x="23" y="40"/>
                </a:cubicBezTo>
                <a:cubicBezTo>
                  <a:pt x="24" y="39"/>
                  <a:pt x="25" y="39"/>
                  <a:pt x="24" y="37"/>
                </a:cubicBezTo>
                <a:cubicBezTo>
                  <a:pt x="23" y="34"/>
                  <a:pt x="23" y="32"/>
                  <a:pt x="24" y="30"/>
                </a:cubicBezTo>
                <a:cubicBezTo>
                  <a:pt x="26" y="29"/>
                  <a:pt x="24" y="29"/>
                  <a:pt x="24" y="29"/>
                </a:cubicBezTo>
                <a:cubicBezTo>
                  <a:pt x="24" y="28"/>
                  <a:pt x="24" y="28"/>
                  <a:pt x="25" y="28"/>
                </a:cubicBezTo>
                <a:cubicBezTo>
                  <a:pt x="27" y="28"/>
                  <a:pt x="28" y="28"/>
                  <a:pt x="29" y="28"/>
                </a:cubicBezTo>
                <a:cubicBezTo>
                  <a:pt x="29" y="28"/>
                  <a:pt x="29" y="28"/>
                  <a:pt x="29" y="26"/>
                </a:cubicBezTo>
                <a:cubicBezTo>
                  <a:pt x="29" y="25"/>
                  <a:pt x="29" y="24"/>
                  <a:pt x="31" y="25"/>
                </a:cubicBezTo>
                <a:cubicBezTo>
                  <a:pt x="32" y="26"/>
                  <a:pt x="33" y="25"/>
                  <a:pt x="33" y="23"/>
                </a:cubicBezTo>
                <a:cubicBezTo>
                  <a:pt x="33" y="21"/>
                  <a:pt x="34" y="16"/>
                  <a:pt x="36" y="16"/>
                </a:cubicBezTo>
                <a:cubicBezTo>
                  <a:pt x="37" y="16"/>
                  <a:pt x="37" y="16"/>
                  <a:pt x="36" y="17"/>
                </a:cubicBezTo>
                <a:cubicBezTo>
                  <a:pt x="36" y="17"/>
                  <a:pt x="35" y="18"/>
                  <a:pt x="36" y="18"/>
                </a:cubicBezTo>
                <a:cubicBezTo>
                  <a:pt x="37" y="18"/>
                  <a:pt x="37" y="19"/>
                  <a:pt x="37" y="19"/>
                </a:cubicBezTo>
                <a:cubicBezTo>
                  <a:pt x="37" y="19"/>
                  <a:pt x="37" y="20"/>
                  <a:pt x="38" y="19"/>
                </a:cubicBezTo>
                <a:cubicBezTo>
                  <a:pt x="39" y="18"/>
                  <a:pt x="42" y="16"/>
                  <a:pt x="43" y="14"/>
                </a:cubicBezTo>
                <a:cubicBezTo>
                  <a:pt x="43" y="12"/>
                  <a:pt x="43" y="12"/>
                  <a:pt x="42" y="12"/>
                </a:cubicBezTo>
                <a:cubicBezTo>
                  <a:pt x="41" y="12"/>
                  <a:pt x="36" y="11"/>
                  <a:pt x="35" y="10"/>
                </a:cubicBezTo>
                <a:cubicBezTo>
                  <a:pt x="34" y="9"/>
                  <a:pt x="34" y="9"/>
                  <a:pt x="34" y="10"/>
                </a:cubicBezTo>
                <a:cubicBezTo>
                  <a:pt x="33" y="11"/>
                  <a:pt x="33" y="11"/>
                  <a:pt x="34" y="9"/>
                </a:cubicBezTo>
                <a:cubicBezTo>
                  <a:pt x="34" y="9"/>
                  <a:pt x="35" y="8"/>
                  <a:pt x="34" y="8"/>
                </a:cubicBezTo>
                <a:cubicBezTo>
                  <a:pt x="33" y="8"/>
                  <a:pt x="31" y="7"/>
                  <a:pt x="34" y="7"/>
                </a:cubicBezTo>
                <a:cubicBezTo>
                  <a:pt x="34" y="7"/>
                  <a:pt x="34" y="7"/>
                  <a:pt x="34" y="5"/>
                </a:cubicBezTo>
                <a:cubicBezTo>
                  <a:pt x="34" y="4"/>
                  <a:pt x="33" y="4"/>
                  <a:pt x="34" y="3"/>
                </a:cubicBezTo>
                <a:cubicBezTo>
                  <a:pt x="34" y="2"/>
                  <a:pt x="34" y="1"/>
                  <a:pt x="32" y="0"/>
                </a:cubicBezTo>
                <a:cubicBezTo>
                  <a:pt x="30" y="0"/>
                  <a:pt x="29" y="0"/>
                  <a:pt x="26" y="1"/>
                </a:cubicBezTo>
                <a:cubicBezTo>
                  <a:pt x="24" y="1"/>
                  <a:pt x="23" y="1"/>
                  <a:pt x="22" y="0"/>
                </a:cubicBezTo>
                <a:cubicBezTo>
                  <a:pt x="21" y="0"/>
                  <a:pt x="20" y="0"/>
                  <a:pt x="18" y="3"/>
                </a:cubicBezTo>
                <a:cubicBezTo>
                  <a:pt x="17" y="6"/>
                  <a:pt x="17" y="7"/>
                  <a:pt x="18" y="7"/>
                </a:cubicBezTo>
                <a:cubicBezTo>
                  <a:pt x="19" y="7"/>
                  <a:pt x="20" y="8"/>
                  <a:pt x="20" y="9"/>
                </a:cubicBezTo>
                <a:cubicBezTo>
                  <a:pt x="20" y="10"/>
                  <a:pt x="20" y="10"/>
                  <a:pt x="19" y="10"/>
                </a:cubicBezTo>
                <a:cubicBezTo>
                  <a:pt x="17" y="9"/>
                  <a:pt x="15" y="9"/>
                  <a:pt x="16" y="8"/>
                </a:cubicBezTo>
                <a:cubicBezTo>
                  <a:pt x="17" y="7"/>
                  <a:pt x="16" y="7"/>
                  <a:pt x="16" y="6"/>
                </a:cubicBezTo>
                <a:cubicBezTo>
                  <a:pt x="15" y="6"/>
                  <a:pt x="14" y="5"/>
                  <a:pt x="13" y="6"/>
                </a:cubicBezTo>
                <a:cubicBezTo>
                  <a:pt x="13" y="7"/>
                  <a:pt x="12" y="8"/>
                  <a:pt x="11" y="8"/>
                </a:cubicBezTo>
                <a:cubicBezTo>
                  <a:pt x="10" y="9"/>
                  <a:pt x="10" y="9"/>
                  <a:pt x="11" y="10"/>
                </a:cubicBezTo>
                <a:cubicBezTo>
                  <a:pt x="11" y="11"/>
                  <a:pt x="11" y="12"/>
                  <a:pt x="10" y="12"/>
                </a:cubicBezTo>
                <a:cubicBezTo>
                  <a:pt x="10" y="11"/>
                  <a:pt x="4" y="10"/>
                  <a:pt x="4" y="9"/>
                </a:cubicBezTo>
                <a:cubicBezTo>
                  <a:pt x="4" y="9"/>
                  <a:pt x="3" y="8"/>
                  <a:pt x="3" y="8"/>
                </a:cubicBezTo>
                <a:cubicBezTo>
                  <a:pt x="2" y="9"/>
                  <a:pt x="1" y="10"/>
                  <a:pt x="2" y="13"/>
                </a:cubicBezTo>
                <a:cubicBezTo>
                  <a:pt x="2" y="17"/>
                  <a:pt x="2" y="19"/>
                  <a:pt x="1" y="20"/>
                </a:cubicBezTo>
                <a:cubicBezTo>
                  <a:pt x="1" y="21"/>
                  <a:pt x="1" y="22"/>
                  <a:pt x="2" y="21"/>
                </a:cubicBezTo>
                <a:cubicBezTo>
                  <a:pt x="2" y="21"/>
                  <a:pt x="3" y="20"/>
                  <a:pt x="4" y="21"/>
                </a:cubicBezTo>
                <a:cubicBezTo>
                  <a:pt x="4" y="21"/>
                  <a:pt x="6" y="24"/>
                  <a:pt x="5" y="24"/>
                </a:cubicBezTo>
                <a:cubicBezTo>
                  <a:pt x="4" y="24"/>
                  <a:pt x="2" y="24"/>
                  <a:pt x="2" y="23"/>
                </a:cubicBezTo>
                <a:cubicBezTo>
                  <a:pt x="1" y="22"/>
                  <a:pt x="1" y="23"/>
                  <a:pt x="2" y="24"/>
                </a:cubicBezTo>
                <a:cubicBezTo>
                  <a:pt x="2" y="25"/>
                  <a:pt x="2" y="28"/>
                  <a:pt x="1" y="30"/>
                </a:cubicBezTo>
                <a:cubicBezTo>
                  <a:pt x="0" y="32"/>
                  <a:pt x="3" y="33"/>
                  <a:pt x="4" y="33"/>
                </a:cubicBezTo>
                <a:cubicBezTo>
                  <a:pt x="4" y="33"/>
                  <a:pt x="4" y="32"/>
                  <a:pt x="4" y="32"/>
                </a:cubicBezTo>
                <a:cubicBezTo>
                  <a:pt x="3" y="31"/>
                  <a:pt x="3" y="31"/>
                  <a:pt x="5" y="31"/>
                </a:cubicBezTo>
                <a:cubicBezTo>
                  <a:pt x="6" y="31"/>
                  <a:pt x="8" y="33"/>
                  <a:pt x="9" y="35"/>
                </a:cubicBezTo>
                <a:cubicBezTo>
                  <a:pt x="10" y="37"/>
                  <a:pt x="10" y="38"/>
                  <a:pt x="9" y="39"/>
                </a:cubicBezTo>
                <a:cubicBezTo>
                  <a:pt x="7" y="40"/>
                  <a:pt x="8" y="39"/>
                  <a:pt x="8" y="39"/>
                </a:cubicBezTo>
                <a:cubicBezTo>
                  <a:pt x="8" y="39"/>
                  <a:pt x="7" y="38"/>
                  <a:pt x="7" y="39"/>
                </a:cubicBezTo>
                <a:cubicBezTo>
                  <a:pt x="6" y="40"/>
                  <a:pt x="7" y="40"/>
                  <a:pt x="9" y="40"/>
                </a:cubicBezTo>
                <a:cubicBezTo>
                  <a:pt x="10" y="40"/>
                  <a:pt x="9" y="41"/>
                  <a:pt x="9" y="41"/>
                </a:cubicBezTo>
                <a:cubicBezTo>
                  <a:pt x="9" y="42"/>
                  <a:pt x="9" y="43"/>
                  <a:pt x="10" y="44"/>
                </a:cubicBezTo>
                <a:cubicBezTo>
                  <a:pt x="10" y="44"/>
                  <a:pt x="10" y="45"/>
                  <a:pt x="10" y="45"/>
                </a:cubicBezTo>
                <a:cubicBezTo>
                  <a:pt x="10" y="45"/>
                  <a:pt x="11" y="45"/>
                  <a:pt x="11" y="45"/>
                </a:cubicBezTo>
                <a:cubicBezTo>
                  <a:pt x="12" y="45"/>
                  <a:pt x="18" y="46"/>
                  <a:pt x="19" y="46"/>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9" name="Freeform 1213">
            <a:extLst>
              <a:ext uri="{FF2B5EF4-FFF2-40B4-BE49-F238E27FC236}">
                <a16:creationId xmlns:a16="http://schemas.microsoft.com/office/drawing/2014/main" id="{89B005E3-BCB4-41BA-8456-3EA05E34D490}"/>
              </a:ext>
              <a:ext uri="{C183D7F6-B498-43B3-948B-1728B52AA6E4}">
                <adec:decorative xmlns:adec="http://schemas.microsoft.com/office/drawing/2017/decorative" val="1"/>
              </a:ext>
            </a:extLst>
          </p:cNvPr>
          <p:cNvSpPr>
            <a:spLocks/>
          </p:cNvSpPr>
          <p:nvPr/>
        </p:nvSpPr>
        <p:spPr bwMode="auto">
          <a:xfrm>
            <a:off x="5417885" y="1401505"/>
            <a:ext cx="53697" cy="24547"/>
          </a:xfrm>
          <a:custGeom>
            <a:avLst/>
            <a:gdLst>
              <a:gd name="T0" fmla="*/ 10 w 25"/>
              <a:gd name="T1" fmla="*/ 8 h 12"/>
              <a:gd name="T2" fmla="*/ 21 w 25"/>
              <a:gd name="T3" fmla="*/ 4 h 12"/>
              <a:gd name="T4" fmla="*/ 12 w 25"/>
              <a:gd name="T5" fmla="*/ 7 h 12"/>
              <a:gd name="T6" fmla="*/ 10 w 25"/>
              <a:gd name="T7" fmla="*/ 8 h 12"/>
            </a:gdLst>
            <a:ahLst/>
            <a:cxnLst>
              <a:cxn ang="0">
                <a:pos x="T0" y="T1"/>
              </a:cxn>
              <a:cxn ang="0">
                <a:pos x="T2" y="T3"/>
              </a:cxn>
              <a:cxn ang="0">
                <a:pos x="T4" y="T5"/>
              </a:cxn>
              <a:cxn ang="0">
                <a:pos x="T6" y="T7"/>
              </a:cxn>
            </a:cxnLst>
            <a:rect l="0" t="0" r="r" b="b"/>
            <a:pathLst>
              <a:path w="25" h="12">
                <a:moveTo>
                  <a:pt x="10" y="8"/>
                </a:moveTo>
                <a:cubicBezTo>
                  <a:pt x="10" y="8"/>
                  <a:pt x="17" y="8"/>
                  <a:pt x="21" y="4"/>
                </a:cubicBezTo>
                <a:cubicBezTo>
                  <a:pt x="25" y="0"/>
                  <a:pt x="24" y="1"/>
                  <a:pt x="12" y="7"/>
                </a:cubicBezTo>
                <a:cubicBezTo>
                  <a:pt x="0" y="12"/>
                  <a:pt x="10" y="8"/>
                  <a:pt x="10" y="8"/>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0" name="Freeform 1214">
            <a:extLst>
              <a:ext uri="{FF2B5EF4-FFF2-40B4-BE49-F238E27FC236}">
                <a16:creationId xmlns:a16="http://schemas.microsoft.com/office/drawing/2014/main" id="{594C772D-C456-4968-9AC3-C14B8872CBCB}"/>
              </a:ext>
              <a:ext uri="{C183D7F6-B498-43B3-948B-1728B52AA6E4}">
                <adec:decorative xmlns:adec="http://schemas.microsoft.com/office/drawing/2017/decorative" val="1"/>
              </a:ext>
            </a:extLst>
          </p:cNvPr>
          <p:cNvSpPr>
            <a:spLocks/>
          </p:cNvSpPr>
          <p:nvPr/>
        </p:nvSpPr>
        <p:spPr bwMode="auto">
          <a:xfrm>
            <a:off x="6053042" y="838455"/>
            <a:ext cx="343660" cy="237801"/>
          </a:xfrm>
          <a:custGeom>
            <a:avLst/>
            <a:gdLst>
              <a:gd name="T0" fmla="*/ 10 w 162"/>
              <a:gd name="T1" fmla="*/ 31 h 113"/>
              <a:gd name="T2" fmla="*/ 17 w 162"/>
              <a:gd name="T3" fmla="*/ 24 h 113"/>
              <a:gd name="T4" fmla="*/ 16 w 162"/>
              <a:gd name="T5" fmla="*/ 31 h 113"/>
              <a:gd name="T6" fmla="*/ 16 w 162"/>
              <a:gd name="T7" fmla="*/ 36 h 113"/>
              <a:gd name="T8" fmla="*/ 11 w 162"/>
              <a:gd name="T9" fmla="*/ 42 h 113"/>
              <a:gd name="T10" fmla="*/ 32 w 162"/>
              <a:gd name="T11" fmla="*/ 51 h 113"/>
              <a:gd name="T12" fmla="*/ 42 w 162"/>
              <a:gd name="T13" fmla="*/ 61 h 113"/>
              <a:gd name="T14" fmla="*/ 47 w 162"/>
              <a:gd name="T15" fmla="*/ 58 h 113"/>
              <a:gd name="T16" fmla="*/ 55 w 162"/>
              <a:gd name="T17" fmla="*/ 55 h 113"/>
              <a:gd name="T18" fmla="*/ 54 w 162"/>
              <a:gd name="T19" fmla="*/ 51 h 113"/>
              <a:gd name="T20" fmla="*/ 60 w 162"/>
              <a:gd name="T21" fmla="*/ 44 h 113"/>
              <a:gd name="T22" fmla="*/ 66 w 162"/>
              <a:gd name="T23" fmla="*/ 43 h 113"/>
              <a:gd name="T24" fmla="*/ 73 w 162"/>
              <a:gd name="T25" fmla="*/ 52 h 113"/>
              <a:gd name="T26" fmla="*/ 85 w 162"/>
              <a:gd name="T27" fmla="*/ 45 h 113"/>
              <a:gd name="T28" fmla="*/ 89 w 162"/>
              <a:gd name="T29" fmla="*/ 54 h 113"/>
              <a:gd name="T30" fmla="*/ 74 w 162"/>
              <a:gd name="T31" fmla="*/ 59 h 113"/>
              <a:gd name="T32" fmla="*/ 46 w 162"/>
              <a:gd name="T33" fmla="*/ 64 h 113"/>
              <a:gd name="T34" fmla="*/ 43 w 162"/>
              <a:gd name="T35" fmla="*/ 74 h 113"/>
              <a:gd name="T36" fmla="*/ 56 w 162"/>
              <a:gd name="T37" fmla="*/ 74 h 113"/>
              <a:gd name="T38" fmla="*/ 74 w 162"/>
              <a:gd name="T39" fmla="*/ 72 h 113"/>
              <a:gd name="T40" fmla="*/ 91 w 162"/>
              <a:gd name="T41" fmla="*/ 70 h 113"/>
              <a:gd name="T42" fmla="*/ 86 w 162"/>
              <a:gd name="T43" fmla="*/ 74 h 113"/>
              <a:gd name="T44" fmla="*/ 74 w 162"/>
              <a:gd name="T45" fmla="*/ 80 h 113"/>
              <a:gd name="T46" fmla="*/ 77 w 162"/>
              <a:gd name="T47" fmla="*/ 83 h 113"/>
              <a:gd name="T48" fmla="*/ 61 w 162"/>
              <a:gd name="T49" fmla="*/ 81 h 113"/>
              <a:gd name="T50" fmla="*/ 47 w 162"/>
              <a:gd name="T51" fmla="*/ 81 h 113"/>
              <a:gd name="T52" fmla="*/ 68 w 162"/>
              <a:gd name="T53" fmla="*/ 98 h 113"/>
              <a:gd name="T54" fmla="*/ 79 w 162"/>
              <a:gd name="T55" fmla="*/ 97 h 113"/>
              <a:gd name="T56" fmla="*/ 80 w 162"/>
              <a:gd name="T57" fmla="*/ 100 h 113"/>
              <a:gd name="T58" fmla="*/ 83 w 162"/>
              <a:gd name="T59" fmla="*/ 110 h 113"/>
              <a:gd name="T60" fmla="*/ 95 w 162"/>
              <a:gd name="T61" fmla="*/ 109 h 113"/>
              <a:gd name="T62" fmla="*/ 97 w 162"/>
              <a:gd name="T63" fmla="*/ 102 h 113"/>
              <a:gd name="T64" fmla="*/ 103 w 162"/>
              <a:gd name="T65" fmla="*/ 86 h 113"/>
              <a:gd name="T66" fmla="*/ 115 w 162"/>
              <a:gd name="T67" fmla="*/ 73 h 113"/>
              <a:gd name="T68" fmla="*/ 124 w 162"/>
              <a:gd name="T69" fmla="*/ 59 h 113"/>
              <a:gd name="T70" fmla="*/ 132 w 162"/>
              <a:gd name="T71" fmla="*/ 50 h 113"/>
              <a:gd name="T72" fmla="*/ 140 w 162"/>
              <a:gd name="T73" fmla="*/ 47 h 113"/>
              <a:gd name="T74" fmla="*/ 153 w 162"/>
              <a:gd name="T75" fmla="*/ 46 h 113"/>
              <a:gd name="T76" fmla="*/ 159 w 162"/>
              <a:gd name="T77" fmla="*/ 45 h 113"/>
              <a:gd name="T78" fmla="*/ 147 w 162"/>
              <a:gd name="T79" fmla="*/ 37 h 113"/>
              <a:gd name="T80" fmla="*/ 131 w 162"/>
              <a:gd name="T81" fmla="*/ 29 h 113"/>
              <a:gd name="T82" fmla="*/ 121 w 162"/>
              <a:gd name="T83" fmla="*/ 23 h 113"/>
              <a:gd name="T84" fmla="*/ 108 w 162"/>
              <a:gd name="T85" fmla="*/ 19 h 113"/>
              <a:gd name="T86" fmla="*/ 105 w 162"/>
              <a:gd name="T87" fmla="*/ 15 h 113"/>
              <a:gd name="T88" fmla="*/ 91 w 162"/>
              <a:gd name="T89" fmla="*/ 6 h 113"/>
              <a:gd name="T90" fmla="*/ 82 w 162"/>
              <a:gd name="T91" fmla="*/ 1 h 113"/>
              <a:gd name="T92" fmla="*/ 77 w 162"/>
              <a:gd name="T93" fmla="*/ 7 h 113"/>
              <a:gd name="T94" fmla="*/ 83 w 162"/>
              <a:gd name="T95" fmla="*/ 26 h 113"/>
              <a:gd name="T96" fmla="*/ 85 w 162"/>
              <a:gd name="T97" fmla="*/ 35 h 113"/>
              <a:gd name="T98" fmla="*/ 78 w 162"/>
              <a:gd name="T99" fmla="*/ 29 h 113"/>
              <a:gd name="T100" fmla="*/ 73 w 162"/>
              <a:gd name="T101" fmla="*/ 20 h 113"/>
              <a:gd name="T102" fmla="*/ 62 w 162"/>
              <a:gd name="T103" fmla="*/ 8 h 113"/>
              <a:gd name="T104" fmla="*/ 51 w 162"/>
              <a:gd name="T105" fmla="*/ 14 h 113"/>
              <a:gd name="T106" fmla="*/ 49 w 162"/>
              <a:gd name="T107" fmla="*/ 23 h 113"/>
              <a:gd name="T108" fmla="*/ 42 w 162"/>
              <a:gd name="T109" fmla="*/ 17 h 113"/>
              <a:gd name="T110" fmla="*/ 29 w 162"/>
              <a:gd name="T111" fmla="*/ 15 h 113"/>
              <a:gd name="T112" fmla="*/ 51 w 162"/>
              <a:gd name="T113" fmla="*/ 7 h 113"/>
              <a:gd name="T114" fmla="*/ 30 w 162"/>
              <a:gd name="T115" fmla="*/ 9 h 113"/>
              <a:gd name="T116" fmla="*/ 22 w 162"/>
              <a:gd name="T117" fmla="*/ 10 h 113"/>
              <a:gd name="T118" fmla="*/ 10 w 162"/>
              <a:gd name="T119" fmla="*/ 9 h 113"/>
              <a:gd name="T120" fmla="*/ 5 w 162"/>
              <a:gd name="T121" fmla="*/ 13 h 113"/>
              <a:gd name="T122" fmla="*/ 2 w 162"/>
              <a:gd name="T123"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 h="113">
                <a:moveTo>
                  <a:pt x="4" y="24"/>
                </a:moveTo>
                <a:cubicBezTo>
                  <a:pt x="6" y="25"/>
                  <a:pt x="7" y="28"/>
                  <a:pt x="7" y="28"/>
                </a:cubicBezTo>
                <a:cubicBezTo>
                  <a:pt x="7" y="29"/>
                  <a:pt x="9" y="30"/>
                  <a:pt x="10" y="31"/>
                </a:cubicBezTo>
                <a:cubicBezTo>
                  <a:pt x="12" y="31"/>
                  <a:pt x="13" y="30"/>
                  <a:pt x="15" y="29"/>
                </a:cubicBezTo>
                <a:cubicBezTo>
                  <a:pt x="17" y="28"/>
                  <a:pt x="15" y="27"/>
                  <a:pt x="14" y="25"/>
                </a:cubicBezTo>
                <a:cubicBezTo>
                  <a:pt x="13" y="24"/>
                  <a:pt x="16" y="24"/>
                  <a:pt x="17" y="24"/>
                </a:cubicBezTo>
                <a:cubicBezTo>
                  <a:pt x="17" y="25"/>
                  <a:pt x="18" y="25"/>
                  <a:pt x="20" y="24"/>
                </a:cubicBezTo>
                <a:cubicBezTo>
                  <a:pt x="22" y="24"/>
                  <a:pt x="22" y="25"/>
                  <a:pt x="21" y="27"/>
                </a:cubicBezTo>
                <a:cubicBezTo>
                  <a:pt x="20" y="28"/>
                  <a:pt x="18" y="31"/>
                  <a:pt x="16" y="31"/>
                </a:cubicBezTo>
                <a:cubicBezTo>
                  <a:pt x="15" y="32"/>
                  <a:pt x="21" y="34"/>
                  <a:pt x="24" y="35"/>
                </a:cubicBezTo>
                <a:cubicBezTo>
                  <a:pt x="26" y="35"/>
                  <a:pt x="24" y="36"/>
                  <a:pt x="24" y="37"/>
                </a:cubicBezTo>
                <a:cubicBezTo>
                  <a:pt x="23" y="38"/>
                  <a:pt x="17" y="37"/>
                  <a:pt x="16" y="36"/>
                </a:cubicBezTo>
                <a:cubicBezTo>
                  <a:pt x="15" y="36"/>
                  <a:pt x="10" y="35"/>
                  <a:pt x="8" y="35"/>
                </a:cubicBezTo>
                <a:cubicBezTo>
                  <a:pt x="6" y="36"/>
                  <a:pt x="9" y="37"/>
                  <a:pt x="10" y="38"/>
                </a:cubicBezTo>
                <a:cubicBezTo>
                  <a:pt x="12" y="39"/>
                  <a:pt x="11" y="41"/>
                  <a:pt x="11" y="42"/>
                </a:cubicBezTo>
                <a:cubicBezTo>
                  <a:pt x="12" y="43"/>
                  <a:pt x="17" y="45"/>
                  <a:pt x="22" y="47"/>
                </a:cubicBezTo>
                <a:cubicBezTo>
                  <a:pt x="28" y="50"/>
                  <a:pt x="29" y="50"/>
                  <a:pt x="32" y="49"/>
                </a:cubicBezTo>
                <a:cubicBezTo>
                  <a:pt x="36" y="49"/>
                  <a:pt x="33" y="50"/>
                  <a:pt x="32" y="51"/>
                </a:cubicBezTo>
                <a:cubicBezTo>
                  <a:pt x="31" y="51"/>
                  <a:pt x="26" y="52"/>
                  <a:pt x="23" y="52"/>
                </a:cubicBezTo>
                <a:cubicBezTo>
                  <a:pt x="21" y="52"/>
                  <a:pt x="26" y="57"/>
                  <a:pt x="29" y="59"/>
                </a:cubicBezTo>
                <a:cubicBezTo>
                  <a:pt x="31" y="60"/>
                  <a:pt x="40" y="62"/>
                  <a:pt x="42" y="61"/>
                </a:cubicBezTo>
                <a:cubicBezTo>
                  <a:pt x="44" y="61"/>
                  <a:pt x="45" y="61"/>
                  <a:pt x="44" y="59"/>
                </a:cubicBezTo>
                <a:cubicBezTo>
                  <a:pt x="43" y="58"/>
                  <a:pt x="44" y="59"/>
                  <a:pt x="45" y="59"/>
                </a:cubicBezTo>
                <a:cubicBezTo>
                  <a:pt x="46" y="60"/>
                  <a:pt x="46" y="59"/>
                  <a:pt x="47" y="58"/>
                </a:cubicBezTo>
                <a:cubicBezTo>
                  <a:pt x="47" y="57"/>
                  <a:pt x="49" y="58"/>
                  <a:pt x="51" y="58"/>
                </a:cubicBezTo>
                <a:cubicBezTo>
                  <a:pt x="52" y="58"/>
                  <a:pt x="51" y="57"/>
                  <a:pt x="51" y="55"/>
                </a:cubicBezTo>
                <a:cubicBezTo>
                  <a:pt x="51" y="53"/>
                  <a:pt x="53" y="54"/>
                  <a:pt x="55" y="55"/>
                </a:cubicBezTo>
                <a:cubicBezTo>
                  <a:pt x="56" y="56"/>
                  <a:pt x="57" y="55"/>
                  <a:pt x="58" y="54"/>
                </a:cubicBezTo>
                <a:cubicBezTo>
                  <a:pt x="59" y="53"/>
                  <a:pt x="57" y="52"/>
                  <a:pt x="55" y="52"/>
                </a:cubicBezTo>
                <a:cubicBezTo>
                  <a:pt x="53" y="52"/>
                  <a:pt x="54" y="52"/>
                  <a:pt x="54" y="51"/>
                </a:cubicBezTo>
                <a:cubicBezTo>
                  <a:pt x="55" y="50"/>
                  <a:pt x="56" y="50"/>
                  <a:pt x="56" y="49"/>
                </a:cubicBezTo>
                <a:cubicBezTo>
                  <a:pt x="56" y="47"/>
                  <a:pt x="55" y="46"/>
                  <a:pt x="56" y="45"/>
                </a:cubicBezTo>
                <a:cubicBezTo>
                  <a:pt x="56" y="43"/>
                  <a:pt x="58" y="44"/>
                  <a:pt x="60" y="44"/>
                </a:cubicBezTo>
                <a:cubicBezTo>
                  <a:pt x="61" y="45"/>
                  <a:pt x="61" y="47"/>
                  <a:pt x="63" y="48"/>
                </a:cubicBezTo>
                <a:cubicBezTo>
                  <a:pt x="64" y="48"/>
                  <a:pt x="64" y="46"/>
                  <a:pt x="66" y="46"/>
                </a:cubicBezTo>
                <a:cubicBezTo>
                  <a:pt x="67" y="46"/>
                  <a:pt x="67" y="47"/>
                  <a:pt x="66" y="43"/>
                </a:cubicBezTo>
                <a:cubicBezTo>
                  <a:pt x="66" y="40"/>
                  <a:pt x="67" y="40"/>
                  <a:pt x="69" y="40"/>
                </a:cubicBezTo>
                <a:cubicBezTo>
                  <a:pt x="71" y="41"/>
                  <a:pt x="69" y="47"/>
                  <a:pt x="68" y="49"/>
                </a:cubicBezTo>
                <a:cubicBezTo>
                  <a:pt x="67" y="52"/>
                  <a:pt x="70" y="52"/>
                  <a:pt x="73" y="52"/>
                </a:cubicBezTo>
                <a:cubicBezTo>
                  <a:pt x="76" y="52"/>
                  <a:pt x="78" y="51"/>
                  <a:pt x="79" y="51"/>
                </a:cubicBezTo>
                <a:cubicBezTo>
                  <a:pt x="79" y="50"/>
                  <a:pt x="81" y="50"/>
                  <a:pt x="83" y="48"/>
                </a:cubicBezTo>
                <a:cubicBezTo>
                  <a:pt x="84" y="47"/>
                  <a:pt x="84" y="46"/>
                  <a:pt x="85" y="45"/>
                </a:cubicBezTo>
                <a:cubicBezTo>
                  <a:pt x="86" y="43"/>
                  <a:pt x="87" y="44"/>
                  <a:pt x="89" y="45"/>
                </a:cubicBezTo>
                <a:cubicBezTo>
                  <a:pt x="91" y="46"/>
                  <a:pt x="87" y="49"/>
                  <a:pt x="85" y="51"/>
                </a:cubicBezTo>
                <a:cubicBezTo>
                  <a:pt x="83" y="54"/>
                  <a:pt x="87" y="53"/>
                  <a:pt x="89" y="54"/>
                </a:cubicBezTo>
                <a:cubicBezTo>
                  <a:pt x="91" y="55"/>
                  <a:pt x="88" y="54"/>
                  <a:pt x="87" y="55"/>
                </a:cubicBezTo>
                <a:cubicBezTo>
                  <a:pt x="86" y="55"/>
                  <a:pt x="79" y="55"/>
                  <a:pt x="77" y="56"/>
                </a:cubicBezTo>
                <a:cubicBezTo>
                  <a:pt x="75" y="56"/>
                  <a:pt x="74" y="57"/>
                  <a:pt x="74" y="59"/>
                </a:cubicBezTo>
                <a:cubicBezTo>
                  <a:pt x="73" y="60"/>
                  <a:pt x="72" y="60"/>
                  <a:pt x="72" y="60"/>
                </a:cubicBezTo>
                <a:cubicBezTo>
                  <a:pt x="72" y="60"/>
                  <a:pt x="53" y="66"/>
                  <a:pt x="51" y="67"/>
                </a:cubicBezTo>
                <a:cubicBezTo>
                  <a:pt x="50" y="67"/>
                  <a:pt x="47" y="65"/>
                  <a:pt x="46" y="64"/>
                </a:cubicBezTo>
                <a:cubicBezTo>
                  <a:pt x="46" y="64"/>
                  <a:pt x="44" y="64"/>
                  <a:pt x="42" y="65"/>
                </a:cubicBezTo>
                <a:cubicBezTo>
                  <a:pt x="41" y="65"/>
                  <a:pt x="42" y="68"/>
                  <a:pt x="42" y="69"/>
                </a:cubicBezTo>
                <a:cubicBezTo>
                  <a:pt x="42" y="70"/>
                  <a:pt x="42" y="72"/>
                  <a:pt x="43" y="74"/>
                </a:cubicBezTo>
                <a:cubicBezTo>
                  <a:pt x="44" y="76"/>
                  <a:pt x="46" y="75"/>
                  <a:pt x="47" y="75"/>
                </a:cubicBezTo>
                <a:cubicBezTo>
                  <a:pt x="47" y="75"/>
                  <a:pt x="49" y="75"/>
                  <a:pt x="49" y="74"/>
                </a:cubicBezTo>
                <a:cubicBezTo>
                  <a:pt x="50" y="74"/>
                  <a:pt x="55" y="75"/>
                  <a:pt x="56" y="74"/>
                </a:cubicBezTo>
                <a:cubicBezTo>
                  <a:pt x="58" y="74"/>
                  <a:pt x="60" y="74"/>
                  <a:pt x="61" y="74"/>
                </a:cubicBezTo>
                <a:cubicBezTo>
                  <a:pt x="63" y="74"/>
                  <a:pt x="66" y="72"/>
                  <a:pt x="69" y="71"/>
                </a:cubicBezTo>
                <a:cubicBezTo>
                  <a:pt x="72" y="70"/>
                  <a:pt x="72" y="71"/>
                  <a:pt x="74" y="72"/>
                </a:cubicBezTo>
                <a:cubicBezTo>
                  <a:pt x="76" y="73"/>
                  <a:pt x="85" y="72"/>
                  <a:pt x="87" y="72"/>
                </a:cubicBezTo>
                <a:cubicBezTo>
                  <a:pt x="89" y="71"/>
                  <a:pt x="89" y="70"/>
                  <a:pt x="91" y="69"/>
                </a:cubicBezTo>
                <a:cubicBezTo>
                  <a:pt x="94" y="68"/>
                  <a:pt x="92" y="70"/>
                  <a:pt x="91" y="70"/>
                </a:cubicBezTo>
                <a:cubicBezTo>
                  <a:pt x="90" y="71"/>
                  <a:pt x="89" y="71"/>
                  <a:pt x="92" y="72"/>
                </a:cubicBezTo>
                <a:cubicBezTo>
                  <a:pt x="95" y="74"/>
                  <a:pt x="93" y="74"/>
                  <a:pt x="93" y="74"/>
                </a:cubicBezTo>
                <a:cubicBezTo>
                  <a:pt x="92" y="74"/>
                  <a:pt x="90" y="74"/>
                  <a:pt x="86" y="74"/>
                </a:cubicBezTo>
                <a:cubicBezTo>
                  <a:pt x="82" y="74"/>
                  <a:pt x="63" y="77"/>
                  <a:pt x="60" y="78"/>
                </a:cubicBezTo>
                <a:cubicBezTo>
                  <a:pt x="57" y="78"/>
                  <a:pt x="63" y="80"/>
                  <a:pt x="65" y="79"/>
                </a:cubicBezTo>
                <a:cubicBezTo>
                  <a:pt x="67" y="79"/>
                  <a:pt x="73" y="80"/>
                  <a:pt x="74" y="80"/>
                </a:cubicBezTo>
                <a:cubicBezTo>
                  <a:pt x="75" y="80"/>
                  <a:pt x="79" y="82"/>
                  <a:pt x="81" y="83"/>
                </a:cubicBezTo>
                <a:cubicBezTo>
                  <a:pt x="83" y="83"/>
                  <a:pt x="82" y="84"/>
                  <a:pt x="81" y="85"/>
                </a:cubicBezTo>
                <a:cubicBezTo>
                  <a:pt x="80" y="86"/>
                  <a:pt x="79" y="84"/>
                  <a:pt x="77" y="83"/>
                </a:cubicBezTo>
                <a:cubicBezTo>
                  <a:pt x="76" y="82"/>
                  <a:pt x="74" y="82"/>
                  <a:pt x="73" y="82"/>
                </a:cubicBezTo>
                <a:cubicBezTo>
                  <a:pt x="71" y="82"/>
                  <a:pt x="68" y="82"/>
                  <a:pt x="66" y="81"/>
                </a:cubicBezTo>
                <a:cubicBezTo>
                  <a:pt x="63" y="81"/>
                  <a:pt x="62" y="81"/>
                  <a:pt x="61" y="81"/>
                </a:cubicBezTo>
                <a:cubicBezTo>
                  <a:pt x="59" y="82"/>
                  <a:pt x="59" y="82"/>
                  <a:pt x="58" y="83"/>
                </a:cubicBezTo>
                <a:cubicBezTo>
                  <a:pt x="57" y="84"/>
                  <a:pt x="56" y="83"/>
                  <a:pt x="55" y="81"/>
                </a:cubicBezTo>
                <a:cubicBezTo>
                  <a:pt x="55" y="80"/>
                  <a:pt x="50" y="80"/>
                  <a:pt x="47" y="81"/>
                </a:cubicBezTo>
                <a:cubicBezTo>
                  <a:pt x="45" y="83"/>
                  <a:pt x="48" y="87"/>
                  <a:pt x="50" y="90"/>
                </a:cubicBezTo>
                <a:cubicBezTo>
                  <a:pt x="52" y="93"/>
                  <a:pt x="56" y="93"/>
                  <a:pt x="59" y="94"/>
                </a:cubicBezTo>
                <a:cubicBezTo>
                  <a:pt x="61" y="94"/>
                  <a:pt x="64" y="95"/>
                  <a:pt x="68" y="98"/>
                </a:cubicBezTo>
                <a:cubicBezTo>
                  <a:pt x="72" y="100"/>
                  <a:pt x="75" y="98"/>
                  <a:pt x="76" y="98"/>
                </a:cubicBezTo>
                <a:cubicBezTo>
                  <a:pt x="77" y="97"/>
                  <a:pt x="76" y="97"/>
                  <a:pt x="77" y="96"/>
                </a:cubicBezTo>
                <a:cubicBezTo>
                  <a:pt x="78" y="96"/>
                  <a:pt x="78" y="96"/>
                  <a:pt x="79" y="97"/>
                </a:cubicBezTo>
                <a:cubicBezTo>
                  <a:pt x="80" y="97"/>
                  <a:pt x="80" y="99"/>
                  <a:pt x="83" y="99"/>
                </a:cubicBezTo>
                <a:cubicBezTo>
                  <a:pt x="86" y="99"/>
                  <a:pt x="83" y="100"/>
                  <a:pt x="82" y="100"/>
                </a:cubicBezTo>
                <a:cubicBezTo>
                  <a:pt x="81" y="101"/>
                  <a:pt x="81" y="100"/>
                  <a:pt x="80" y="100"/>
                </a:cubicBezTo>
                <a:cubicBezTo>
                  <a:pt x="80" y="99"/>
                  <a:pt x="74" y="101"/>
                  <a:pt x="71" y="102"/>
                </a:cubicBezTo>
                <a:cubicBezTo>
                  <a:pt x="68" y="102"/>
                  <a:pt x="79" y="107"/>
                  <a:pt x="81" y="108"/>
                </a:cubicBezTo>
                <a:cubicBezTo>
                  <a:pt x="82" y="108"/>
                  <a:pt x="83" y="109"/>
                  <a:pt x="83" y="110"/>
                </a:cubicBezTo>
                <a:cubicBezTo>
                  <a:pt x="82" y="112"/>
                  <a:pt x="83" y="112"/>
                  <a:pt x="84" y="111"/>
                </a:cubicBezTo>
                <a:cubicBezTo>
                  <a:pt x="85" y="111"/>
                  <a:pt x="85" y="111"/>
                  <a:pt x="88" y="112"/>
                </a:cubicBezTo>
                <a:cubicBezTo>
                  <a:pt x="90" y="113"/>
                  <a:pt x="93" y="111"/>
                  <a:pt x="95" y="109"/>
                </a:cubicBezTo>
                <a:cubicBezTo>
                  <a:pt x="96" y="108"/>
                  <a:pt x="94" y="106"/>
                  <a:pt x="93" y="105"/>
                </a:cubicBezTo>
                <a:cubicBezTo>
                  <a:pt x="92" y="105"/>
                  <a:pt x="94" y="104"/>
                  <a:pt x="94" y="103"/>
                </a:cubicBezTo>
                <a:cubicBezTo>
                  <a:pt x="95" y="102"/>
                  <a:pt x="95" y="102"/>
                  <a:pt x="97" y="102"/>
                </a:cubicBezTo>
                <a:cubicBezTo>
                  <a:pt x="99" y="101"/>
                  <a:pt x="98" y="100"/>
                  <a:pt x="96" y="98"/>
                </a:cubicBezTo>
                <a:cubicBezTo>
                  <a:pt x="94" y="97"/>
                  <a:pt x="97" y="96"/>
                  <a:pt x="98" y="97"/>
                </a:cubicBezTo>
                <a:cubicBezTo>
                  <a:pt x="98" y="97"/>
                  <a:pt x="101" y="90"/>
                  <a:pt x="103" y="86"/>
                </a:cubicBezTo>
                <a:cubicBezTo>
                  <a:pt x="105" y="82"/>
                  <a:pt x="108" y="83"/>
                  <a:pt x="111" y="83"/>
                </a:cubicBezTo>
                <a:cubicBezTo>
                  <a:pt x="114" y="82"/>
                  <a:pt x="113" y="81"/>
                  <a:pt x="113" y="79"/>
                </a:cubicBezTo>
                <a:cubicBezTo>
                  <a:pt x="113" y="78"/>
                  <a:pt x="115" y="75"/>
                  <a:pt x="115" y="73"/>
                </a:cubicBezTo>
                <a:cubicBezTo>
                  <a:pt x="115" y="71"/>
                  <a:pt x="116" y="68"/>
                  <a:pt x="116" y="66"/>
                </a:cubicBezTo>
                <a:cubicBezTo>
                  <a:pt x="117" y="64"/>
                  <a:pt x="121" y="66"/>
                  <a:pt x="124" y="65"/>
                </a:cubicBezTo>
                <a:cubicBezTo>
                  <a:pt x="126" y="63"/>
                  <a:pt x="125" y="61"/>
                  <a:pt x="124" y="59"/>
                </a:cubicBezTo>
                <a:cubicBezTo>
                  <a:pt x="123" y="57"/>
                  <a:pt x="123" y="57"/>
                  <a:pt x="124" y="56"/>
                </a:cubicBezTo>
                <a:cubicBezTo>
                  <a:pt x="124" y="56"/>
                  <a:pt x="125" y="55"/>
                  <a:pt x="124" y="53"/>
                </a:cubicBezTo>
                <a:cubicBezTo>
                  <a:pt x="123" y="52"/>
                  <a:pt x="130" y="51"/>
                  <a:pt x="132" y="50"/>
                </a:cubicBezTo>
                <a:cubicBezTo>
                  <a:pt x="133" y="50"/>
                  <a:pt x="134" y="50"/>
                  <a:pt x="134" y="48"/>
                </a:cubicBezTo>
                <a:cubicBezTo>
                  <a:pt x="135" y="46"/>
                  <a:pt x="136" y="47"/>
                  <a:pt x="137" y="47"/>
                </a:cubicBezTo>
                <a:cubicBezTo>
                  <a:pt x="139" y="48"/>
                  <a:pt x="139" y="47"/>
                  <a:pt x="140" y="47"/>
                </a:cubicBezTo>
                <a:cubicBezTo>
                  <a:pt x="141" y="46"/>
                  <a:pt x="142" y="45"/>
                  <a:pt x="144" y="46"/>
                </a:cubicBezTo>
                <a:cubicBezTo>
                  <a:pt x="146" y="47"/>
                  <a:pt x="148" y="46"/>
                  <a:pt x="148" y="45"/>
                </a:cubicBezTo>
                <a:cubicBezTo>
                  <a:pt x="149" y="44"/>
                  <a:pt x="151" y="45"/>
                  <a:pt x="153" y="46"/>
                </a:cubicBezTo>
                <a:cubicBezTo>
                  <a:pt x="155" y="47"/>
                  <a:pt x="155" y="46"/>
                  <a:pt x="156" y="46"/>
                </a:cubicBezTo>
                <a:cubicBezTo>
                  <a:pt x="156" y="45"/>
                  <a:pt x="157" y="45"/>
                  <a:pt x="158" y="45"/>
                </a:cubicBezTo>
                <a:cubicBezTo>
                  <a:pt x="159" y="46"/>
                  <a:pt x="159" y="46"/>
                  <a:pt x="159" y="45"/>
                </a:cubicBezTo>
                <a:cubicBezTo>
                  <a:pt x="159" y="44"/>
                  <a:pt x="159" y="44"/>
                  <a:pt x="160" y="43"/>
                </a:cubicBezTo>
                <a:cubicBezTo>
                  <a:pt x="162" y="42"/>
                  <a:pt x="158" y="40"/>
                  <a:pt x="157" y="40"/>
                </a:cubicBezTo>
                <a:cubicBezTo>
                  <a:pt x="156" y="40"/>
                  <a:pt x="151" y="38"/>
                  <a:pt x="147" y="37"/>
                </a:cubicBezTo>
                <a:cubicBezTo>
                  <a:pt x="144" y="36"/>
                  <a:pt x="140" y="34"/>
                  <a:pt x="139" y="35"/>
                </a:cubicBezTo>
                <a:cubicBezTo>
                  <a:pt x="138" y="35"/>
                  <a:pt x="137" y="33"/>
                  <a:pt x="136" y="31"/>
                </a:cubicBezTo>
                <a:cubicBezTo>
                  <a:pt x="135" y="30"/>
                  <a:pt x="133" y="29"/>
                  <a:pt x="131" y="29"/>
                </a:cubicBezTo>
                <a:cubicBezTo>
                  <a:pt x="129" y="28"/>
                  <a:pt x="128" y="28"/>
                  <a:pt x="126" y="29"/>
                </a:cubicBezTo>
                <a:cubicBezTo>
                  <a:pt x="125" y="30"/>
                  <a:pt x="124" y="30"/>
                  <a:pt x="122" y="28"/>
                </a:cubicBezTo>
                <a:cubicBezTo>
                  <a:pt x="121" y="27"/>
                  <a:pt x="121" y="25"/>
                  <a:pt x="121" y="23"/>
                </a:cubicBezTo>
                <a:cubicBezTo>
                  <a:pt x="121" y="21"/>
                  <a:pt x="121" y="20"/>
                  <a:pt x="120" y="18"/>
                </a:cubicBezTo>
                <a:cubicBezTo>
                  <a:pt x="120" y="17"/>
                  <a:pt x="113" y="16"/>
                  <a:pt x="111" y="16"/>
                </a:cubicBezTo>
                <a:cubicBezTo>
                  <a:pt x="109" y="16"/>
                  <a:pt x="109" y="16"/>
                  <a:pt x="108" y="19"/>
                </a:cubicBezTo>
                <a:cubicBezTo>
                  <a:pt x="108" y="21"/>
                  <a:pt x="107" y="21"/>
                  <a:pt x="105" y="22"/>
                </a:cubicBezTo>
                <a:cubicBezTo>
                  <a:pt x="103" y="23"/>
                  <a:pt x="104" y="22"/>
                  <a:pt x="104" y="21"/>
                </a:cubicBezTo>
                <a:cubicBezTo>
                  <a:pt x="105" y="20"/>
                  <a:pt x="105" y="18"/>
                  <a:pt x="105" y="15"/>
                </a:cubicBezTo>
                <a:cubicBezTo>
                  <a:pt x="105" y="12"/>
                  <a:pt x="106" y="13"/>
                  <a:pt x="109" y="11"/>
                </a:cubicBezTo>
                <a:cubicBezTo>
                  <a:pt x="112" y="10"/>
                  <a:pt x="104" y="9"/>
                  <a:pt x="100" y="8"/>
                </a:cubicBezTo>
                <a:cubicBezTo>
                  <a:pt x="95" y="7"/>
                  <a:pt x="93" y="7"/>
                  <a:pt x="91" y="6"/>
                </a:cubicBezTo>
                <a:cubicBezTo>
                  <a:pt x="89" y="4"/>
                  <a:pt x="89" y="2"/>
                  <a:pt x="88" y="1"/>
                </a:cubicBezTo>
                <a:cubicBezTo>
                  <a:pt x="87" y="0"/>
                  <a:pt x="86" y="0"/>
                  <a:pt x="83" y="0"/>
                </a:cubicBezTo>
                <a:cubicBezTo>
                  <a:pt x="81" y="0"/>
                  <a:pt x="81" y="1"/>
                  <a:pt x="82" y="1"/>
                </a:cubicBezTo>
                <a:cubicBezTo>
                  <a:pt x="83" y="1"/>
                  <a:pt x="82" y="2"/>
                  <a:pt x="84" y="4"/>
                </a:cubicBezTo>
                <a:cubicBezTo>
                  <a:pt x="85" y="7"/>
                  <a:pt x="81" y="5"/>
                  <a:pt x="79" y="5"/>
                </a:cubicBezTo>
                <a:cubicBezTo>
                  <a:pt x="78" y="5"/>
                  <a:pt x="77" y="5"/>
                  <a:pt x="77" y="7"/>
                </a:cubicBezTo>
                <a:cubicBezTo>
                  <a:pt x="77" y="9"/>
                  <a:pt x="77" y="11"/>
                  <a:pt x="79" y="13"/>
                </a:cubicBezTo>
                <a:cubicBezTo>
                  <a:pt x="80" y="14"/>
                  <a:pt x="80" y="17"/>
                  <a:pt x="81" y="20"/>
                </a:cubicBezTo>
                <a:cubicBezTo>
                  <a:pt x="81" y="23"/>
                  <a:pt x="82" y="24"/>
                  <a:pt x="83" y="26"/>
                </a:cubicBezTo>
                <a:cubicBezTo>
                  <a:pt x="84" y="27"/>
                  <a:pt x="85" y="27"/>
                  <a:pt x="85" y="29"/>
                </a:cubicBezTo>
                <a:cubicBezTo>
                  <a:pt x="85" y="30"/>
                  <a:pt x="85" y="31"/>
                  <a:pt x="88" y="35"/>
                </a:cubicBezTo>
                <a:cubicBezTo>
                  <a:pt x="91" y="39"/>
                  <a:pt x="86" y="36"/>
                  <a:pt x="85" y="35"/>
                </a:cubicBezTo>
                <a:cubicBezTo>
                  <a:pt x="84" y="35"/>
                  <a:pt x="83" y="34"/>
                  <a:pt x="84" y="33"/>
                </a:cubicBezTo>
                <a:cubicBezTo>
                  <a:pt x="84" y="32"/>
                  <a:pt x="82" y="31"/>
                  <a:pt x="81" y="30"/>
                </a:cubicBezTo>
                <a:cubicBezTo>
                  <a:pt x="81" y="29"/>
                  <a:pt x="80" y="29"/>
                  <a:pt x="78" y="29"/>
                </a:cubicBezTo>
                <a:cubicBezTo>
                  <a:pt x="77" y="30"/>
                  <a:pt x="77" y="29"/>
                  <a:pt x="78" y="28"/>
                </a:cubicBezTo>
                <a:cubicBezTo>
                  <a:pt x="78" y="27"/>
                  <a:pt x="79" y="26"/>
                  <a:pt x="77" y="25"/>
                </a:cubicBezTo>
                <a:cubicBezTo>
                  <a:pt x="75" y="24"/>
                  <a:pt x="74" y="22"/>
                  <a:pt x="73" y="20"/>
                </a:cubicBezTo>
                <a:cubicBezTo>
                  <a:pt x="72" y="19"/>
                  <a:pt x="71" y="17"/>
                  <a:pt x="71" y="15"/>
                </a:cubicBezTo>
                <a:cubicBezTo>
                  <a:pt x="72" y="13"/>
                  <a:pt x="68" y="13"/>
                  <a:pt x="67" y="11"/>
                </a:cubicBezTo>
                <a:cubicBezTo>
                  <a:pt x="65" y="10"/>
                  <a:pt x="63" y="8"/>
                  <a:pt x="62" y="8"/>
                </a:cubicBezTo>
                <a:cubicBezTo>
                  <a:pt x="60" y="7"/>
                  <a:pt x="57" y="10"/>
                  <a:pt x="55" y="12"/>
                </a:cubicBezTo>
                <a:cubicBezTo>
                  <a:pt x="53" y="14"/>
                  <a:pt x="55" y="12"/>
                  <a:pt x="55" y="13"/>
                </a:cubicBezTo>
                <a:cubicBezTo>
                  <a:pt x="55" y="15"/>
                  <a:pt x="53" y="14"/>
                  <a:pt x="51" y="14"/>
                </a:cubicBezTo>
                <a:cubicBezTo>
                  <a:pt x="49" y="14"/>
                  <a:pt x="51" y="20"/>
                  <a:pt x="53" y="22"/>
                </a:cubicBezTo>
                <a:cubicBezTo>
                  <a:pt x="54" y="24"/>
                  <a:pt x="53" y="25"/>
                  <a:pt x="51" y="25"/>
                </a:cubicBezTo>
                <a:cubicBezTo>
                  <a:pt x="50" y="25"/>
                  <a:pt x="49" y="24"/>
                  <a:pt x="49" y="23"/>
                </a:cubicBezTo>
                <a:cubicBezTo>
                  <a:pt x="49" y="22"/>
                  <a:pt x="48" y="21"/>
                  <a:pt x="46" y="19"/>
                </a:cubicBezTo>
                <a:cubicBezTo>
                  <a:pt x="44" y="18"/>
                  <a:pt x="44" y="19"/>
                  <a:pt x="41" y="19"/>
                </a:cubicBezTo>
                <a:cubicBezTo>
                  <a:pt x="38" y="20"/>
                  <a:pt x="40" y="18"/>
                  <a:pt x="42" y="17"/>
                </a:cubicBezTo>
                <a:cubicBezTo>
                  <a:pt x="44" y="16"/>
                  <a:pt x="42" y="15"/>
                  <a:pt x="41" y="14"/>
                </a:cubicBezTo>
                <a:cubicBezTo>
                  <a:pt x="39" y="14"/>
                  <a:pt x="36" y="15"/>
                  <a:pt x="30" y="16"/>
                </a:cubicBezTo>
                <a:cubicBezTo>
                  <a:pt x="24" y="17"/>
                  <a:pt x="28" y="15"/>
                  <a:pt x="29" y="15"/>
                </a:cubicBezTo>
                <a:cubicBezTo>
                  <a:pt x="30" y="14"/>
                  <a:pt x="32" y="14"/>
                  <a:pt x="34" y="12"/>
                </a:cubicBezTo>
                <a:cubicBezTo>
                  <a:pt x="36" y="11"/>
                  <a:pt x="40" y="11"/>
                  <a:pt x="45" y="11"/>
                </a:cubicBezTo>
                <a:cubicBezTo>
                  <a:pt x="49" y="11"/>
                  <a:pt x="51" y="9"/>
                  <a:pt x="51" y="7"/>
                </a:cubicBezTo>
                <a:cubicBezTo>
                  <a:pt x="50" y="5"/>
                  <a:pt x="44" y="6"/>
                  <a:pt x="43" y="6"/>
                </a:cubicBezTo>
                <a:cubicBezTo>
                  <a:pt x="42" y="6"/>
                  <a:pt x="37" y="7"/>
                  <a:pt x="35" y="7"/>
                </a:cubicBezTo>
                <a:cubicBezTo>
                  <a:pt x="34" y="8"/>
                  <a:pt x="31" y="9"/>
                  <a:pt x="30" y="9"/>
                </a:cubicBezTo>
                <a:cubicBezTo>
                  <a:pt x="28" y="10"/>
                  <a:pt x="28" y="9"/>
                  <a:pt x="28" y="8"/>
                </a:cubicBezTo>
                <a:cubicBezTo>
                  <a:pt x="28" y="7"/>
                  <a:pt x="26" y="7"/>
                  <a:pt x="25" y="7"/>
                </a:cubicBezTo>
                <a:cubicBezTo>
                  <a:pt x="24" y="7"/>
                  <a:pt x="22" y="5"/>
                  <a:pt x="22" y="10"/>
                </a:cubicBezTo>
                <a:cubicBezTo>
                  <a:pt x="21" y="14"/>
                  <a:pt x="20" y="9"/>
                  <a:pt x="19" y="8"/>
                </a:cubicBezTo>
                <a:cubicBezTo>
                  <a:pt x="19" y="6"/>
                  <a:pt x="15" y="7"/>
                  <a:pt x="14" y="8"/>
                </a:cubicBezTo>
                <a:cubicBezTo>
                  <a:pt x="13" y="8"/>
                  <a:pt x="12" y="9"/>
                  <a:pt x="10" y="9"/>
                </a:cubicBezTo>
                <a:cubicBezTo>
                  <a:pt x="8" y="8"/>
                  <a:pt x="8" y="9"/>
                  <a:pt x="8" y="10"/>
                </a:cubicBezTo>
                <a:cubicBezTo>
                  <a:pt x="8" y="12"/>
                  <a:pt x="8" y="13"/>
                  <a:pt x="7" y="13"/>
                </a:cubicBezTo>
                <a:cubicBezTo>
                  <a:pt x="6" y="13"/>
                  <a:pt x="6" y="12"/>
                  <a:pt x="5" y="13"/>
                </a:cubicBezTo>
                <a:cubicBezTo>
                  <a:pt x="4" y="14"/>
                  <a:pt x="4" y="13"/>
                  <a:pt x="5" y="15"/>
                </a:cubicBezTo>
                <a:cubicBezTo>
                  <a:pt x="7" y="16"/>
                  <a:pt x="4" y="16"/>
                  <a:pt x="2" y="16"/>
                </a:cubicBezTo>
                <a:cubicBezTo>
                  <a:pt x="0" y="16"/>
                  <a:pt x="1" y="17"/>
                  <a:pt x="2" y="19"/>
                </a:cubicBezTo>
                <a:cubicBezTo>
                  <a:pt x="2" y="20"/>
                  <a:pt x="3" y="23"/>
                  <a:pt x="4" y="24"/>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1" name="Freeform 1215">
            <a:extLst>
              <a:ext uri="{FF2B5EF4-FFF2-40B4-BE49-F238E27FC236}">
                <a16:creationId xmlns:a16="http://schemas.microsoft.com/office/drawing/2014/main" id="{A4F54B72-4BE6-4F16-AAEB-E6A259E235F3}"/>
              </a:ext>
              <a:ext uri="{C183D7F6-B498-43B3-948B-1728B52AA6E4}">
                <adec:decorative xmlns:adec="http://schemas.microsoft.com/office/drawing/2017/decorative" val="1"/>
              </a:ext>
            </a:extLst>
          </p:cNvPr>
          <p:cNvSpPr>
            <a:spLocks/>
          </p:cNvSpPr>
          <p:nvPr/>
        </p:nvSpPr>
        <p:spPr bwMode="auto">
          <a:xfrm>
            <a:off x="6347608" y="935109"/>
            <a:ext cx="72107" cy="32218"/>
          </a:xfrm>
          <a:custGeom>
            <a:avLst/>
            <a:gdLst>
              <a:gd name="T0" fmla="*/ 14 w 34"/>
              <a:gd name="T1" fmla="*/ 14 h 15"/>
              <a:gd name="T2" fmla="*/ 21 w 34"/>
              <a:gd name="T3" fmla="*/ 13 h 15"/>
              <a:gd name="T4" fmla="*/ 31 w 34"/>
              <a:gd name="T5" fmla="*/ 13 h 15"/>
              <a:gd name="T6" fmla="*/ 33 w 34"/>
              <a:gd name="T7" fmla="*/ 8 h 15"/>
              <a:gd name="T8" fmla="*/ 32 w 34"/>
              <a:gd name="T9" fmla="*/ 5 h 15"/>
              <a:gd name="T10" fmla="*/ 31 w 34"/>
              <a:gd name="T11" fmla="*/ 3 h 15"/>
              <a:gd name="T12" fmla="*/ 29 w 34"/>
              <a:gd name="T13" fmla="*/ 3 h 15"/>
              <a:gd name="T14" fmla="*/ 26 w 34"/>
              <a:gd name="T15" fmla="*/ 2 h 15"/>
              <a:gd name="T16" fmla="*/ 23 w 34"/>
              <a:gd name="T17" fmla="*/ 2 h 15"/>
              <a:gd name="T18" fmla="*/ 20 w 34"/>
              <a:gd name="T19" fmla="*/ 1 h 15"/>
              <a:gd name="T20" fmla="*/ 16 w 34"/>
              <a:gd name="T21" fmla="*/ 3 h 15"/>
              <a:gd name="T22" fmla="*/ 12 w 34"/>
              <a:gd name="T23" fmla="*/ 3 h 15"/>
              <a:gd name="T24" fmla="*/ 4 w 34"/>
              <a:gd name="T25" fmla="*/ 5 h 15"/>
              <a:gd name="T26" fmla="*/ 3 w 34"/>
              <a:gd name="T27" fmla="*/ 6 h 15"/>
              <a:gd name="T28" fmla="*/ 10 w 34"/>
              <a:gd name="T29" fmla="*/ 11 h 15"/>
              <a:gd name="T30" fmla="*/ 10 w 34"/>
              <a:gd name="T31" fmla="*/ 14 h 15"/>
              <a:gd name="T32" fmla="*/ 14 w 34"/>
              <a:gd name="T33"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15">
                <a:moveTo>
                  <a:pt x="14" y="14"/>
                </a:moveTo>
                <a:cubicBezTo>
                  <a:pt x="15" y="14"/>
                  <a:pt x="19" y="14"/>
                  <a:pt x="21" y="13"/>
                </a:cubicBezTo>
                <a:cubicBezTo>
                  <a:pt x="24" y="13"/>
                  <a:pt x="28" y="13"/>
                  <a:pt x="31" y="13"/>
                </a:cubicBezTo>
                <a:cubicBezTo>
                  <a:pt x="34" y="12"/>
                  <a:pt x="33" y="9"/>
                  <a:pt x="33" y="8"/>
                </a:cubicBezTo>
                <a:cubicBezTo>
                  <a:pt x="33" y="6"/>
                  <a:pt x="33" y="6"/>
                  <a:pt x="32" y="5"/>
                </a:cubicBezTo>
                <a:cubicBezTo>
                  <a:pt x="32" y="5"/>
                  <a:pt x="32" y="4"/>
                  <a:pt x="31" y="3"/>
                </a:cubicBezTo>
                <a:cubicBezTo>
                  <a:pt x="31" y="2"/>
                  <a:pt x="30" y="2"/>
                  <a:pt x="29" y="3"/>
                </a:cubicBezTo>
                <a:cubicBezTo>
                  <a:pt x="29" y="3"/>
                  <a:pt x="27" y="3"/>
                  <a:pt x="26" y="2"/>
                </a:cubicBezTo>
                <a:cubicBezTo>
                  <a:pt x="25" y="1"/>
                  <a:pt x="24" y="2"/>
                  <a:pt x="23" y="2"/>
                </a:cubicBezTo>
                <a:cubicBezTo>
                  <a:pt x="22" y="3"/>
                  <a:pt x="21" y="2"/>
                  <a:pt x="20" y="1"/>
                </a:cubicBezTo>
                <a:cubicBezTo>
                  <a:pt x="18" y="0"/>
                  <a:pt x="17" y="2"/>
                  <a:pt x="16" y="3"/>
                </a:cubicBezTo>
                <a:cubicBezTo>
                  <a:pt x="16" y="4"/>
                  <a:pt x="14" y="3"/>
                  <a:pt x="12" y="3"/>
                </a:cubicBezTo>
                <a:cubicBezTo>
                  <a:pt x="10" y="4"/>
                  <a:pt x="8" y="4"/>
                  <a:pt x="4" y="5"/>
                </a:cubicBezTo>
                <a:cubicBezTo>
                  <a:pt x="0" y="6"/>
                  <a:pt x="3" y="6"/>
                  <a:pt x="3" y="6"/>
                </a:cubicBezTo>
                <a:cubicBezTo>
                  <a:pt x="7" y="6"/>
                  <a:pt x="9" y="10"/>
                  <a:pt x="10" y="11"/>
                </a:cubicBezTo>
                <a:cubicBezTo>
                  <a:pt x="11" y="11"/>
                  <a:pt x="11" y="12"/>
                  <a:pt x="10" y="14"/>
                </a:cubicBezTo>
                <a:cubicBezTo>
                  <a:pt x="9" y="15"/>
                  <a:pt x="13" y="14"/>
                  <a:pt x="14" y="14"/>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2" name="Freeform 1216">
            <a:extLst>
              <a:ext uri="{FF2B5EF4-FFF2-40B4-BE49-F238E27FC236}">
                <a16:creationId xmlns:a16="http://schemas.microsoft.com/office/drawing/2014/main" id="{498DAED5-456C-422E-8FA5-4485D4BAA6C6}"/>
              </a:ext>
              <a:ext uri="{C183D7F6-B498-43B3-948B-1728B52AA6E4}">
                <adec:decorative xmlns:adec="http://schemas.microsoft.com/office/drawing/2017/decorative" val="1"/>
              </a:ext>
            </a:extLst>
          </p:cNvPr>
          <p:cNvSpPr>
            <a:spLocks/>
          </p:cNvSpPr>
          <p:nvPr/>
        </p:nvSpPr>
        <p:spPr bwMode="auto">
          <a:xfrm>
            <a:off x="6369087" y="961191"/>
            <a:ext cx="133475" cy="69039"/>
          </a:xfrm>
          <a:custGeom>
            <a:avLst/>
            <a:gdLst>
              <a:gd name="T0" fmla="*/ 61 w 63"/>
              <a:gd name="T1" fmla="*/ 17 h 33"/>
              <a:gd name="T2" fmla="*/ 61 w 63"/>
              <a:gd name="T3" fmla="*/ 16 h 33"/>
              <a:gd name="T4" fmla="*/ 55 w 63"/>
              <a:gd name="T5" fmla="*/ 13 h 33"/>
              <a:gd name="T6" fmla="*/ 52 w 63"/>
              <a:gd name="T7" fmla="*/ 12 h 33"/>
              <a:gd name="T8" fmla="*/ 48 w 63"/>
              <a:gd name="T9" fmla="*/ 13 h 33"/>
              <a:gd name="T10" fmla="*/ 43 w 63"/>
              <a:gd name="T11" fmla="*/ 12 h 33"/>
              <a:gd name="T12" fmla="*/ 38 w 63"/>
              <a:gd name="T13" fmla="*/ 8 h 33"/>
              <a:gd name="T14" fmla="*/ 40 w 63"/>
              <a:gd name="T15" fmla="*/ 3 h 33"/>
              <a:gd name="T16" fmla="*/ 28 w 63"/>
              <a:gd name="T17" fmla="*/ 1 h 33"/>
              <a:gd name="T18" fmla="*/ 24 w 63"/>
              <a:gd name="T19" fmla="*/ 3 h 33"/>
              <a:gd name="T20" fmla="*/ 11 w 63"/>
              <a:gd name="T21" fmla="*/ 3 h 33"/>
              <a:gd name="T22" fmla="*/ 3 w 63"/>
              <a:gd name="T23" fmla="*/ 6 h 33"/>
              <a:gd name="T24" fmla="*/ 10 w 63"/>
              <a:gd name="T25" fmla="*/ 10 h 33"/>
              <a:gd name="T26" fmla="*/ 13 w 63"/>
              <a:gd name="T27" fmla="*/ 12 h 33"/>
              <a:gd name="T28" fmla="*/ 11 w 63"/>
              <a:gd name="T29" fmla="*/ 15 h 33"/>
              <a:gd name="T30" fmla="*/ 8 w 63"/>
              <a:gd name="T31" fmla="*/ 19 h 33"/>
              <a:gd name="T32" fmla="*/ 6 w 63"/>
              <a:gd name="T33" fmla="*/ 22 h 33"/>
              <a:gd name="T34" fmla="*/ 3 w 63"/>
              <a:gd name="T35" fmla="*/ 23 h 33"/>
              <a:gd name="T36" fmla="*/ 3 w 63"/>
              <a:gd name="T37" fmla="*/ 26 h 33"/>
              <a:gd name="T38" fmla="*/ 29 w 63"/>
              <a:gd name="T39" fmla="*/ 23 h 33"/>
              <a:gd name="T40" fmla="*/ 30 w 63"/>
              <a:gd name="T41" fmla="*/ 24 h 33"/>
              <a:gd name="T42" fmla="*/ 26 w 63"/>
              <a:gd name="T43" fmla="*/ 28 h 33"/>
              <a:gd name="T44" fmla="*/ 32 w 63"/>
              <a:gd name="T45" fmla="*/ 31 h 33"/>
              <a:gd name="T46" fmla="*/ 36 w 63"/>
              <a:gd name="T47" fmla="*/ 29 h 33"/>
              <a:gd name="T48" fmla="*/ 41 w 63"/>
              <a:gd name="T49" fmla="*/ 28 h 33"/>
              <a:gd name="T50" fmla="*/ 47 w 63"/>
              <a:gd name="T51" fmla="*/ 24 h 33"/>
              <a:gd name="T52" fmla="*/ 52 w 63"/>
              <a:gd name="T53" fmla="*/ 21 h 33"/>
              <a:gd name="T54" fmla="*/ 61 w 63"/>
              <a:gd name="T55"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33">
                <a:moveTo>
                  <a:pt x="61" y="17"/>
                </a:moveTo>
                <a:cubicBezTo>
                  <a:pt x="61" y="17"/>
                  <a:pt x="63" y="17"/>
                  <a:pt x="61" y="16"/>
                </a:cubicBezTo>
                <a:cubicBezTo>
                  <a:pt x="58" y="15"/>
                  <a:pt x="55" y="13"/>
                  <a:pt x="55" y="13"/>
                </a:cubicBezTo>
                <a:cubicBezTo>
                  <a:pt x="54" y="12"/>
                  <a:pt x="54" y="12"/>
                  <a:pt x="52" y="12"/>
                </a:cubicBezTo>
                <a:cubicBezTo>
                  <a:pt x="51" y="12"/>
                  <a:pt x="49" y="13"/>
                  <a:pt x="48" y="13"/>
                </a:cubicBezTo>
                <a:cubicBezTo>
                  <a:pt x="47" y="14"/>
                  <a:pt x="44" y="13"/>
                  <a:pt x="43" y="12"/>
                </a:cubicBezTo>
                <a:cubicBezTo>
                  <a:pt x="41" y="12"/>
                  <a:pt x="36" y="11"/>
                  <a:pt x="38" y="8"/>
                </a:cubicBezTo>
                <a:cubicBezTo>
                  <a:pt x="40" y="5"/>
                  <a:pt x="42" y="4"/>
                  <a:pt x="40" y="3"/>
                </a:cubicBezTo>
                <a:cubicBezTo>
                  <a:pt x="38" y="2"/>
                  <a:pt x="31" y="0"/>
                  <a:pt x="28" y="1"/>
                </a:cubicBezTo>
                <a:cubicBezTo>
                  <a:pt x="26" y="2"/>
                  <a:pt x="25" y="3"/>
                  <a:pt x="24" y="3"/>
                </a:cubicBezTo>
                <a:cubicBezTo>
                  <a:pt x="22" y="2"/>
                  <a:pt x="15" y="2"/>
                  <a:pt x="11" y="3"/>
                </a:cubicBezTo>
                <a:cubicBezTo>
                  <a:pt x="8" y="4"/>
                  <a:pt x="0" y="5"/>
                  <a:pt x="3" y="6"/>
                </a:cubicBezTo>
                <a:cubicBezTo>
                  <a:pt x="6" y="7"/>
                  <a:pt x="8" y="9"/>
                  <a:pt x="10" y="10"/>
                </a:cubicBezTo>
                <a:cubicBezTo>
                  <a:pt x="12" y="10"/>
                  <a:pt x="14" y="11"/>
                  <a:pt x="13" y="12"/>
                </a:cubicBezTo>
                <a:cubicBezTo>
                  <a:pt x="12" y="13"/>
                  <a:pt x="12" y="14"/>
                  <a:pt x="11" y="15"/>
                </a:cubicBezTo>
                <a:cubicBezTo>
                  <a:pt x="10" y="16"/>
                  <a:pt x="8" y="17"/>
                  <a:pt x="8" y="19"/>
                </a:cubicBezTo>
                <a:cubicBezTo>
                  <a:pt x="8" y="21"/>
                  <a:pt x="8" y="21"/>
                  <a:pt x="6" y="22"/>
                </a:cubicBezTo>
                <a:cubicBezTo>
                  <a:pt x="5" y="22"/>
                  <a:pt x="3" y="23"/>
                  <a:pt x="3" y="23"/>
                </a:cubicBezTo>
                <a:cubicBezTo>
                  <a:pt x="3" y="23"/>
                  <a:pt x="1" y="26"/>
                  <a:pt x="3" y="26"/>
                </a:cubicBezTo>
                <a:cubicBezTo>
                  <a:pt x="5" y="25"/>
                  <a:pt x="29" y="23"/>
                  <a:pt x="29" y="23"/>
                </a:cubicBezTo>
                <a:cubicBezTo>
                  <a:pt x="29" y="23"/>
                  <a:pt x="33" y="23"/>
                  <a:pt x="30" y="24"/>
                </a:cubicBezTo>
                <a:cubicBezTo>
                  <a:pt x="27" y="26"/>
                  <a:pt x="24" y="26"/>
                  <a:pt x="26" y="28"/>
                </a:cubicBezTo>
                <a:cubicBezTo>
                  <a:pt x="28" y="30"/>
                  <a:pt x="32" y="33"/>
                  <a:pt x="32" y="31"/>
                </a:cubicBezTo>
                <a:cubicBezTo>
                  <a:pt x="33" y="30"/>
                  <a:pt x="34" y="29"/>
                  <a:pt x="36" y="29"/>
                </a:cubicBezTo>
                <a:cubicBezTo>
                  <a:pt x="37" y="29"/>
                  <a:pt x="41" y="28"/>
                  <a:pt x="41" y="28"/>
                </a:cubicBezTo>
                <a:cubicBezTo>
                  <a:pt x="41" y="28"/>
                  <a:pt x="46" y="25"/>
                  <a:pt x="47" y="24"/>
                </a:cubicBezTo>
                <a:cubicBezTo>
                  <a:pt x="48" y="23"/>
                  <a:pt x="50" y="22"/>
                  <a:pt x="52" y="21"/>
                </a:cubicBezTo>
                <a:cubicBezTo>
                  <a:pt x="54" y="21"/>
                  <a:pt x="61" y="17"/>
                  <a:pt x="61" y="17"/>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3" name="Freeform 1217">
            <a:extLst>
              <a:ext uri="{FF2B5EF4-FFF2-40B4-BE49-F238E27FC236}">
                <a16:creationId xmlns:a16="http://schemas.microsoft.com/office/drawing/2014/main" id="{9AF07894-C81E-462F-B5CD-D6F0647CB421}"/>
              </a:ext>
              <a:ext uri="{C183D7F6-B498-43B3-948B-1728B52AA6E4}">
                <adec:decorative xmlns:adec="http://schemas.microsoft.com/office/drawing/2017/decorative" val="1"/>
              </a:ext>
            </a:extLst>
          </p:cNvPr>
          <p:cNvSpPr>
            <a:spLocks/>
          </p:cNvSpPr>
          <p:nvPr/>
        </p:nvSpPr>
        <p:spPr bwMode="auto">
          <a:xfrm>
            <a:off x="6273967" y="803168"/>
            <a:ext cx="305305" cy="96654"/>
          </a:xfrm>
          <a:custGeom>
            <a:avLst/>
            <a:gdLst>
              <a:gd name="T0" fmla="*/ 17 w 144"/>
              <a:gd name="T1" fmla="*/ 16 h 46"/>
              <a:gd name="T2" fmla="*/ 15 w 144"/>
              <a:gd name="T3" fmla="*/ 18 h 46"/>
              <a:gd name="T4" fmla="*/ 13 w 144"/>
              <a:gd name="T5" fmla="*/ 21 h 46"/>
              <a:gd name="T6" fmla="*/ 19 w 144"/>
              <a:gd name="T7" fmla="*/ 27 h 46"/>
              <a:gd name="T8" fmla="*/ 40 w 144"/>
              <a:gd name="T9" fmla="*/ 25 h 46"/>
              <a:gd name="T10" fmla="*/ 64 w 144"/>
              <a:gd name="T11" fmla="*/ 27 h 46"/>
              <a:gd name="T12" fmla="*/ 59 w 144"/>
              <a:gd name="T13" fmla="*/ 28 h 46"/>
              <a:gd name="T14" fmla="*/ 50 w 144"/>
              <a:gd name="T15" fmla="*/ 31 h 46"/>
              <a:gd name="T16" fmla="*/ 42 w 144"/>
              <a:gd name="T17" fmla="*/ 32 h 46"/>
              <a:gd name="T18" fmla="*/ 38 w 144"/>
              <a:gd name="T19" fmla="*/ 36 h 46"/>
              <a:gd name="T20" fmla="*/ 58 w 144"/>
              <a:gd name="T21" fmla="*/ 39 h 46"/>
              <a:gd name="T22" fmla="*/ 71 w 144"/>
              <a:gd name="T23" fmla="*/ 38 h 46"/>
              <a:gd name="T24" fmla="*/ 90 w 144"/>
              <a:gd name="T25" fmla="*/ 45 h 46"/>
              <a:gd name="T26" fmla="*/ 100 w 144"/>
              <a:gd name="T27" fmla="*/ 41 h 46"/>
              <a:gd name="T28" fmla="*/ 113 w 144"/>
              <a:gd name="T29" fmla="*/ 40 h 46"/>
              <a:gd name="T30" fmla="*/ 122 w 144"/>
              <a:gd name="T31" fmla="*/ 35 h 46"/>
              <a:gd name="T32" fmla="*/ 127 w 144"/>
              <a:gd name="T33" fmla="*/ 29 h 46"/>
              <a:gd name="T34" fmla="*/ 138 w 144"/>
              <a:gd name="T35" fmla="*/ 24 h 46"/>
              <a:gd name="T36" fmla="*/ 141 w 144"/>
              <a:gd name="T37" fmla="*/ 19 h 46"/>
              <a:gd name="T38" fmla="*/ 141 w 144"/>
              <a:gd name="T39" fmla="*/ 15 h 46"/>
              <a:gd name="T40" fmla="*/ 98 w 144"/>
              <a:gd name="T41" fmla="*/ 7 h 46"/>
              <a:gd name="T42" fmla="*/ 91 w 144"/>
              <a:gd name="T43" fmla="*/ 10 h 46"/>
              <a:gd name="T44" fmla="*/ 79 w 144"/>
              <a:gd name="T45" fmla="*/ 12 h 46"/>
              <a:gd name="T46" fmla="*/ 84 w 144"/>
              <a:gd name="T47" fmla="*/ 8 h 46"/>
              <a:gd name="T48" fmla="*/ 77 w 144"/>
              <a:gd name="T49" fmla="*/ 1 h 46"/>
              <a:gd name="T50" fmla="*/ 73 w 144"/>
              <a:gd name="T51" fmla="*/ 3 h 46"/>
              <a:gd name="T52" fmla="*/ 72 w 144"/>
              <a:gd name="T53" fmla="*/ 6 h 46"/>
              <a:gd name="T54" fmla="*/ 71 w 144"/>
              <a:gd name="T55" fmla="*/ 12 h 46"/>
              <a:gd name="T56" fmla="*/ 67 w 144"/>
              <a:gd name="T57" fmla="*/ 16 h 46"/>
              <a:gd name="T58" fmla="*/ 59 w 144"/>
              <a:gd name="T59" fmla="*/ 13 h 46"/>
              <a:gd name="T60" fmla="*/ 44 w 144"/>
              <a:gd name="T61" fmla="*/ 9 h 46"/>
              <a:gd name="T62" fmla="*/ 31 w 144"/>
              <a:gd name="T63" fmla="*/ 2 h 46"/>
              <a:gd name="T64" fmla="*/ 27 w 144"/>
              <a:gd name="T65" fmla="*/ 4 h 46"/>
              <a:gd name="T66" fmla="*/ 32 w 144"/>
              <a:gd name="T67" fmla="*/ 7 h 46"/>
              <a:gd name="T68" fmla="*/ 26 w 144"/>
              <a:gd name="T69" fmla="*/ 10 h 46"/>
              <a:gd name="T70" fmla="*/ 20 w 144"/>
              <a:gd name="T71" fmla="*/ 7 h 46"/>
              <a:gd name="T72" fmla="*/ 21 w 144"/>
              <a:gd name="T73" fmla="*/ 11 h 46"/>
              <a:gd name="T74" fmla="*/ 3 w 144"/>
              <a:gd name="T75"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46">
                <a:moveTo>
                  <a:pt x="3" y="14"/>
                </a:moveTo>
                <a:cubicBezTo>
                  <a:pt x="3" y="14"/>
                  <a:pt x="15" y="16"/>
                  <a:pt x="17" y="16"/>
                </a:cubicBezTo>
                <a:cubicBezTo>
                  <a:pt x="19" y="17"/>
                  <a:pt x="18" y="17"/>
                  <a:pt x="17" y="18"/>
                </a:cubicBezTo>
                <a:cubicBezTo>
                  <a:pt x="16" y="19"/>
                  <a:pt x="16" y="19"/>
                  <a:pt x="15" y="18"/>
                </a:cubicBezTo>
                <a:cubicBezTo>
                  <a:pt x="14" y="18"/>
                  <a:pt x="14" y="19"/>
                  <a:pt x="13" y="19"/>
                </a:cubicBezTo>
                <a:cubicBezTo>
                  <a:pt x="13" y="20"/>
                  <a:pt x="12" y="20"/>
                  <a:pt x="13" y="21"/>
                </a:cubicBezTo>
                <a:cubicBezTo>
                  <a:pt x="13" y="22"/>
                  <a:pt x="15" y="25"/>
                  <a:pt x="16" y="27"/>
                </a:cubicBezTo>
                <a:cubicBezTo>
                  <a:pt x="16" y="28"/>
                  <a:pt x="19" y="27"/>
                  <a:pt x="19" y="27"/>
                </a:cubicBezTo>
                <a:cubicBezTo>
                  <a:pt x="20" y="27"/>
                  <a:pt x="26" y="27"/>
                  <a:pt x="28" y="27"/>
                </a:cubicBezTo>
                <a:cubicBezTo>
                  <a:pt x="30" y="27"/>
                  <a:pt x="37" y="26"/>
                  <a:pt x="40" y="25"/>
                </a:cubicBezTo>
                <a:cubicBezTo>
                  <a:pt x="42" y="24"/>
                  <a:pt x="61" y="24"/>
                  <a:pt x="66" y="25"/>
                </a:cubicBezTo>
                <a:cubicBezTo>
                  <a:pt x="71" y="25"/>
                  <a:pt x="65" y="26"/>
                  <a:pt x="64" y="27"/>
                </a:cubicBezTo>
                <a:cubicBezTo>
                  <a:pt x="63" y="27"/>
                  <a:pt x="62" y="27"/>
                  <a:pt x="62" y="28"/>
                </a:cubicBezTo>
                <a:cubicBezTo>
                  <a:pt x="62" y="28"/>
                  <a:pt x="61" y="28"/>
                  <a:pt x="59" y="28"/>
                </a:cubicBezTo>
                <a:cubicBezTo>
                  <a:pt x="57" y="27"/>
                  <a:pt x="48" y="28"/>
                  <a:pt x="47" y="28"/>
                </a:cubicBezTo>
                <a:cubicBezTo>
                  <a:pt x="46" y="28"/>
                  <a:pt x="46" y="28"/>
                  <a:pt x="50" y="31"/>
                </a:cubicBezTo>
                <a:cubicBezTo>
                  <a:pt x="53" y="34"/>
                  <a:pt x="49" y="33"/>
                  <a:pt x="48" y="33"/>
                </a:cubicBezTo>
                <a:cubicBezTo>
                  <a:pt x="47" y="33"/>
                  <a:pt x="44" y="32"/>
                  <a:pt x="42" y="32"/>
                </a:cubicBezTo>
                <a:cubicBezTo>
                  <a:pt x="41" y="31"/>
                  <a:pt x="37" y="31"/>
                  <a:pt x="35" y="31"/>
                </a:cubicBezTo>
                <a:cubicBezTo>
                  <a:pt x="33" y="30"/>
                  <a:pt x="35" y="32"/>
                  <a:pt x="38" y="36"/>
                </a:cubicBezTo>
                <a:cubicBezTo>
                  <a:pt x="42" y="39"/>
                  <a:pt x="49" y="39"/>
                  <a:pt x="50" y="39"/>
                </a:cubicBezTo>
                <a:cubicBezTo>
                  <a:pt x="52" y="38"/>
                  <a:pt x="57" y="39"/>
                  <a:pt x="58" y="39"/>
                </a:cubicBezTo>
                <a:cubicBezTo>
                  <a:pt x="60" y="40"/>
                  <a:pt x="63" y="39"/>
                  <a:pt x="64" y="38"/>
                </a:cubicBezTo>
                <a:cubicBezTo>
                  <a:pt x="65" y="38"/>
                  <a:pt x="70" y="38"/>
                  <a:pt x="71" y="38"/>
                </a:cubicBezTo>
                <a:cubicBezTo>
                  <a:pt x="73" y="38"/>
                  <a:pt x="79" y="40"/>
                  <a:pt x="80" y="40"/>
                </a:cubicBezTo>
                <a:cubicBezTo>
                  <a:pt x="82" y="40"/>
                  <a:pt x="87" y="45"/>
                  <a:pt x="90" y="45"/>
                </a:cubicBezTo>
                <a:cubicBezTo>
                  <a:pt x="93" y="46"/>
                  <a:pt x="97" y="44"/>
                  <a:pt x="97" y="44"/>
                </a:cubicBezTo>
                <a:cubicBezTo>
                  <a:pt x="98" y="43"/>
                  <a:pt x="99" y="41"/>
                  <a:pt x="100" y="41"/>
                </a:cubicBezTo>
                <a:cubicBezTo>
                  <a:pt x="101" y="41"/>
                  <a:pt x="105" y="40"/>
                  <a:pt x="107" y="40"/>
                </a:cubicBezTo>
                <a:cubicBezTo>
                  <a:pt x="108" y="41"/>
                  <a:pt x="111" y="41"/>
                  <a:pt x="113" y="40"/>
                </a:cubicBezTo>
                <a:cubicBezTo>
                  <a:pt x="115" y="39"/>
                  <a:pt x="117" y="38"/>
                  <a:pt x="119" y="38"/>
                </a:cubicBezTo>
                <a:cubicBezTo>
                  <a:pt x="120" y="38"/>
                  <a:pt x="121" y="36"/>
                  <a:pt x="122" y="35"/>
                </a:cubicBezTo>
                <a:cubicBezTo>
                  <a:pt x="124" y="34"/>
                  <a:pt x="123" y="33"/>
                  <a:pt x="122" y="32"/>
                </a:cubicBezTo>
                <a:cubicBezTo>
                  <a:pt x="120" y="30"/>
                  <a:pt x="125" y="29"/>
                  <a:pt x="127" y="29"/>
                </a:cubicBezTo>
                <a:cubicBezTo>
                  <a:pt x="129" y="28"/>
                  <a:pt x="131" y="27"/>
                  <a:pt x="133" y="26"/>
                </a:cubicBezTo>
                <a:cubicBezTo>
                  <a:pt x="135" y="25"/>
                  <a:pt x="136" y="24"/>
                  <a:pt x="138" y="24"/>
                </a:cubicBezTo>
                <a:cubicBezTo>
                  <a:pt x="140" y="24"/>
                  <a:pt x="140" y="23"/>
                  <a:pt x="142" y="22"/>
                </a:cubicBezTo>
                <a:cubicBezTo>
                  <a:pt x="144" y="21"/>
                  <a:pt x="142" y="20"/>
                  <a:pt x="141" y="19"/>
                </a:cubicBezTo>
                <a:cubicBezTo>
                  <a:pt x="140" y="18"/>
                  <a:pt x="140" y="17"/>
                  <a:pt x="141" y="17"/>
                </a:cubicBezTo>
                <a:cubicBezTo>
                  <a:pt x="142" y="16"/>
                  <a:pt x="141" y="15"/>
                  <a:pt x="141" y="15"/>
                </a:cubicBezTo>
                <a:cubicBezTo>
                  <a:pt x="141" y="15"/>
                  <a:pt x="102" y="6"/>
                  <a:pt x="99" y="5"/>
                </a:cubicBezTo>
                <a:cubicBezTo>
                  <a:pt x="96" y="5"/>
                  <a:pt x="98" y="7"/>
                  <a:pt x="98" y="7"/>
                </a:cubicBezTo>
                <a:cubicBezTo>
                  <a:pt x="97" y="7"/>
                  <a:pt x="93" y="7"/>
                  <a:pt x="92" y="8"/>
                </a:cubicBezTo>
                <a:cubicBezTo>
                  <a:pt x="90" y="8"/>
                  <a:pt x="90" y="9"/>
                  <a:pt x="91" y="10"/>
                </a:cubicBezTo>
                <a:cubicBezTo>
                  <a:pt x="91" y="11"/>
                  <a:pt x="84" y="14"/>
                  <a:pt x="82" y="14"/>
                </a:cubicBezTo>
                <a:cubicBezTo>
                  <a:pt x="81" y="14"/>
                  <a:pt x="80" y="13"/>
                  <a:pt x="79" y="12"/>
                </a:cubicBezTo>
                <a:cubicBezTo>
                  <a:pt x="79" y="11"/>
                  <a:pt x="80" y="9"/>
                  <a:pt x="82" y="9"/>
                </a:cubicBezTo>
                <a:cubicBezTo>
                  <a:pt x="83" y="9"/>
                  <a:pt x="83" y="8"/>
                  <a:pt x="84" y="8"/>
                </a:cubicBezTo>
                <a:cubicBezTo>
                  <a:pt x="84" y="7"/>
                  <a:pt x="84" y="6"/>
                  <a:pt x="83" y="6"/>
                </a:cubicBezTo>
                <a:cubicBezTo>
                  <a:pt x="82" y="5"/>
                  <a:pt x="78" y="2"/>
                  <a:pt x="77" y="1"/>
                </a:cubicBezTo>
                <a:cubicBezTo>
                  <a:pt x="76" y="0"/>
                  <a:pt x="76" y="1"/>
                  <a:pt x="76" y="2"/>
                </a:cubicBezTo>
                <a:cubicBezTo>
                  <a:pt x="76" y="3"/>
                  <a:pt x="75" y="3"/>
                  <a:pt x="73" y="3"/>
                </a:cubicBezTo>
                <a:cubicBezTo>
                  <a:pt x="72" y="3"/>
                  <a:pt x="71" y="3"/>
                  <a:pt x="70" y="4"/>
                </a:cubicBezTo>
                <a:cubicBezTo>
                  <a:pt x="69" y="6"/>
                  <a:pt x="70" y="6"/>
                  <a:pt x="72" y="6"/>
                </a:cubicBezTo>
                <a:cubicBezTo>
                  <a:pt x="73" y="6"/>
                  <a:pt x="73" y="8"/>
                  <a:pt x="72" y="8"/>
                </a:cubicBezTo>
                <a:cubicBezTo>
                  <a:pt x="71" y="8"/>
                  <a:pt x="71" y="11"/>
                  <a:pt x="71" y="12"/>
                </a:cubicBezTo>
                <a:cubicBezTo>
                  <a:pt x="70" y="12"/>
                  <a:pt x="70" y="16"/>
                  <a:pt x="68" y="18"/>
                </a:cubicBezTo>
                <a:cubicBezTo>
                  <a:pt x="67" y="19"/>
                  <a:pt x="67" y="18"/>
                  <a:pt x="67" y="16"/>
                </a:cubicBezTo>
                <a:cubicBezTo>
                  <a:pt x="67" y="15"/>
                  <a:pt x="62" y="14"/>
                  <a:pt x="60" y="14"/>
                </a:cubicBezTo>
                <a:cubicBezTo>
                  <a:pt x="59" y="14"/>
                  <a:pt x="58" y="14"/>
                  <a:pt x="59" y="13"/>
                </a:cubicBezTo>
                <a:cubicBezTo>
                  <a:pt x="60" y="12"/>
                  <a:pt x="51" y="11"/>
                  <a:pt x="50" y="11"/>
                </a:cubicBezTo>
                <a:cubicBezTo>
                  <a:pt x="48" y="11"/>
                  <a:pt x="46" y="10"/>
                  <a:pt x="44" y="9"/>
                </a:cubicBezTo>
                <a:cubicBezTo>
                  <a:pt x="43" y="8"/>
                  <a:pt x="41" y="6"/>
                  <a:pt x="39" y="5"/>
                </a:cubicBezTo>
                <a:cubicBezTo>
                  <a:pt x="37" y="5"/>
                  <a:pt x="33" y="3"/>
                  <a:pt x="31" y="2"/>
                </a:cubicBezTo>
                <a:cubicBezTo>
                  <a:pt x="29" y="1"/>
                  <a:pt x="28" y="2"/>
                  <a:pt x="28" y="2"/>
                </a:cubicBezTo>
                <a:cubicBezTo>
                  <a:pt x="27" y="3"/>
                  <a:pt x="26" y="4"/>
                  <a:pt x="27" y="4"/>
                </a:cubicBezTo>
                <a:cubicBezTo>
                  <a:pt x="28" y="5"/>
                  <a:pt x="31" y="5"/>
                  <a:pt x="32" y="5"/>
                </a:cubicBezTo>
                <a:cubicBezTo>
                  <a:pt x="34" y="6"/>
                  <a:pt x="32" y="6"/>
                  <a:pt x="32" y="7"/>
                </a:cubicBezTo>
                <a:cubicBezTo>
                  <a:pt x="31" y="8"/>
                  <a:pt x="31" y="7"/>
                  <a:pt x="30" y="9"/>
                </a:cubicBezTo>
                <a:cubicBezTo>
                  <a:pt x="28" y="11"/>
                  <a:pt x="27" y="10"/>
                  <a:pt x="26" y="10"/>
                </a:cubicBezTo>
                <a:cubicBezTo>
                  <a:pt x="26" y="9"/>
                  <a:pt x="21" y="7"/>
                  <a:pt x="20" y="6"/>
                </a:cubicBezTo>
                <a:cubicBezTo>
                  <a:pt x="19" y="6"/>
                  <a:pt x="20" y="7"/>
                  <a:pt x="20" y="7"/>
                </a:cubicBezTo>
                <a:cubicBezTo>
                  <a:pt x="21" y="8"/>
                  <a:pt x="21" y="8"/>
                  <a:pt x="21" y="9"/>
                </a:cubicBezTo>
                <a:cubicBezTo>
                  <a:pt x="22" y="10"/>
                  <a:pt x="21" y="11"/>
                  <a:pt x="21" y="11"/>
                </a:cubicBezTo>
                <a:cubicBezTo>
                  <a:pt x="21" y="11"/>
                  <a:pt x="9" y="13"/>
                  <a:pt x="5" y="13"/>
                </a:cubicBezTo>
                <a:cubicBezTo>
                  <a:pt x="0" y="14"/>
                  <a:pt x="3" y="14"/>
                  <a:pt x="3" y="14"/>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4" name="Freeform 1218">
            <a:extLst>
              <a:ext uri="{FF2B5EF4-FFF2-40B4-BE49-F238E27FC236}">
                <a16:creationId xmlns:a16="http://schemas.microsoft.com/office/drawing/2014/main" id="{3C534B4F-47A0-4D78-8B58-0A8FBF8AE8A5}"/>
              </a:ext>
              <a:ext uri="{C183D7F6-B498-43B3-948B-1728B52AA6E4}">
                <adec:decorative xmlns:adec="http://schemas.microsoft.com/office/drawing/2017/decorative" val="1"/>
              </a:ext>
            </a:extLst>
          </p:cNvPr>
          <p:cNvSpPr>
            <a:spLocks/>
          </p:cNvSpPr>
          <p:nvPr/>
        </p:nvSpPr>
        <p:spPr bwMode="auto">
          <a:xfrm>
            <a:off x="6550122" y="922836"/>
            <a:ext cx="18410" cy="15342"/>
          </a:xfrm>
          <a:custGeom>
            <a:avLst/>
            <a:gdLst>
              <a:gd name="T0" fmla="*/ 4 w 9"/>
              <a:gd name="T1" fmla="*/ 2 h 7"/>
              <a:gd name="T2" fmla="*/ 1 w 9"/>
              <a:gd name="T3" fmla="*/ 0 h 7"/>
              <a:gd name="T4" fmla="*/ 1 w 9"/>
              <a:gd name="T5" fmla="*/ 2 h 7"/>
              <a:gd name="T6" fmla="*/ 6 w 9"/>
              <a:gd name="T7" fmla="*/ 7 h 7"/>
              <a:gd name="T8" fmla="*/ 8 w 9"/>
              <a:gd name="T9" fmla="*/ 5 h 7"/>
              <a:gd name="T10" fmla="*/ 4 w 9"/>
              <a:gd name="T11" fmla="*/ 2 h 7"/>
            </a:gdLst>
            <a:ahLst/>
            <a:cxnLst>
              <a:cxn ang="0">
                <a:pos x="T0" y="T1"/>
              </a:cxn>
              <a:cxn ang="0">
                <a:pos x="T2" y="T3"/>
              </a:cxn>
              <a:cxn ang="0">
                <a:pos x="T4" y="T5"/>
              </a:cxn>
              <a:cxn ang="0">
                <a:pos x="T6" y="T7"/>
              </a:cxn>
              <a:cxn ang="0">
                <a:pos x="T8" y="T9"/>
              </a:cxn>
              <a:cxn ang="0">
                <a:pos x="T10" y="T11"/>
              </a:cxn>
            </a:cxnLst>
            <a:rect l="0" t="0" r="r" b="b"/>
            <a:pathLst>
              <a:path w="9" h="7">
                <a:moveTo>
                  <a:pt x="4" y="2"/>
                </a:moveTo>
                <a:cubicBezTo>
                  <a:pt x="3" y="1"/>
                  <a:pt x="2" y="1"/>
                  <a:pt x="1" y="0"/>
                </a:cubicBezTo>
                <a:cubicBezTo>
                  <a:pt x="0" y="0"/>
                  <a:pt x="1" y="2"/>
                  <a:pt x="1" y="2"/>
                </a:cubicBezTo>
                <a:cubicBezTo>
                  <a:pt x="0" y="2"/>
                  <a:pt x="4" y="6"/>
                  <a:pt x="6" y="7"/>
                </a:cubicBezTo>
                <a:cubicBezTo>
                  <a:pt x="7" y="7"/>
                  <a:pt x="8" y="6"/>
                  <a:pt x="8" y="5"/>
                </a:cubicBezTo>
                <a:cubicBezTo>
                  <a:pt x="9" y="4"/>
                  <a:pt x="5" y="2"/>
                  <a:pt x="4"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5" name="Freeform 1219">
            <a:extLst>
              <a:ext uri="{FF2B5EF4-FFF2-40B4-BE49-F238E27FC236}">
                <a16:creationId xmlns:a16="http://schemas.microsoft.com/office/drawing/2014/main" id="{DDBE0C67-C1A7-404C-85B8-EB16385F3A0F}"/>
              </a:ext>
              <a:ext uri="{C183D7F6-B498-43B3-948B-1728B52AA6E4}">
                <adec:decorative xmlns:adec="http://schemas.microsoft.com/office/drawing/2017/decorative" val="1"/>
              </a:ext>
            </a:extLst>
          </p:cNvPr>
          <p:cNvSpPr>
            <a:spLocks/>
          </p:cNvSpPr>
          <p:nvPr/>
        </p:nvSpPr>
        <p:spPr bwMode="auto">
          <a:xfrm>
            <a:off x="6594614" y="912096"/>
            <a:ext cx="58299" cy="10739"/>
          </a:xfrm>
          <a:custGeom>
            <a:avLst/>
            <a:gdLst>
              <a:gd name="T0" fmla="*/ 2 w 28"/>
              <a:gd name="T1" fmla="*/ 5 h 5"/>
              <a:gd name="T2" fmla="*/ 6 w 28"/>
              <a:gd name="T3" fmla="*/ 4 h 5"/>
              <a:gd name="T4" fmla="*/ 11 w 28"/>
              <a:gd name="T5" fmla="*/ 3 h 5"/>
              <a:gd name="T6" fmla="*/ 15 w 28"/>
              <a:gd name="T7" fmla="*/ 3 h 5"/>
              <a:gd name="T8" fmla="*/ 19 w 28"/>
              <a:gd name="T9" fmla="*/ 4 h 5"/>
              <a:gd name="T10" fmla="*/ 25 w 28"/>
              <a:gd name="T11" fmla="*/ 4 h 5"/>
              <a:gd name="T12" fmla="*/ 23 w 28"/>
              <a:gd name="T13" fmla="*/ 2 h 5"/>
              <a:gd name="T14" fmla="*/ 11 w 28"/>
              <a:gd name="T15" fmla="*/ 1 h 5"/>
              <a:gd name="T16" fmla="*/ 2 w 28"/>
              <a:gd name="T17" fmla="*/ 3 h 5"/>
              <a:gd name="T18" fmla="*/ 2 w 28"/>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
                <a:moveTo>
                  <a:pt x="2" y="5"/>
                </a:moveTo>
                <a:cubicBezTo>
                  <a:pt x="3" y="5"/>
                  <a:pt x="6" y="5"/>
                  <a:pt x="6" y="4"/>
                </a:cubicBezTo>
                <a:cubicBezTo>
                  <a:pt x="7" y="4"/>
                  <a:pt x="9" y="3"/>
                  <a:pt x="11" y="3"/>
                </a:cubicBezTo>
                <a:cubicBezTo>
                  <a:pt x="12" y="4"/>
                  <a:pt x="13" y="3"/>
                  <a:pt x="15" y="3"/>
                </a:cubicBezTo>
                <a:cubicBezTo>
                  <a:pt x="17" y="3"/>
                  <a:pt x="16" y="3"/>
                  <a:pt x="19" y="4"/>
                </a:cubicBezTo>
                <a:cubicBezTo>
                  <a:pt x="22" y="5"/>
                  <a:pt x="22" y="4"/>
                  <a:pt x="25" y="4"/>
                </a:cubicBezTo>
                <a:cubicBezTo>
                  <a:pt x="28" y="3"/>
                  <a:pt x="24" y="2"/>
                  <a:pt x="23" y="2"/>
                </a:cubicBezTo>
                <a:cubicBezTo>
                  <a:pt x="22" y="2"/>
                  <a:pt x="12" y="1"/>
                  <a:pt x="11" y="1"/>
                </a:cubicBezTo>
                <a:cubicBezTo>
                  <a:pt x="10" y="0"/>
                  <a:pt x="5" y="3"/>
                  <a:pt x="2" y="3"/>
                </a:cubicBezTo>
                <a:cubicBezTo>
                  <a:pt x="0" y="4"/>
                  <a:pt x="2" y="5"/>
                  <a:pt x="2" y="5"/>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6" name="Freeform 1220">
            <a:extLst>
              <a:ext uri="{FF2B5EF4-FFF2-40B4-BE49-F238E27FC236}">
                <a16:creationId xmlns:a16="http://schemas.microsoft.com/office/drawing/2014/main" id="{EC86476F-88A0-42D8-9B40-B9C85288EB36}"/>
              </a:ext>
              <a:ext uri="{C183D7F6-B498-43B3-948B-1728B52AA6E4}">
                <adec:decorative xmlns:adec="http://schemas.microsoft.com/office/drawing/2017/decorative" val="1"/>
              </a:ext>
            </a:extLst>
          </p:cNvPr>
          <p:cNvSpPr>
            <a:spLocks/>
          </p:cNvSpPr>
          <p:nvPr/>
        </p:nvSpPr>
        <p:spPr bwMode="auto">
          <a:xfrm>
            <a:off x="6718884" y="824647"/>
            <a:ext cx="59834" cy="9205"/>
          </a:xfrm>
          <a:custGeom>
            <a:avLst/>
            <a:gdLst>
              <a:gd name="T0" fmla="*/ 1 w 28"/>
              <a:gd name="T1" fmla="*/ 5 h 5"/>
              <a:gd name="T2" fmla="*/ 11 w 28"/>
              <a:gd name="T3" fmla="*/ 4 h 5"/>
              <a:gd name="T4" fmla="*/ 21 w 28"/>
              <a:gd name="T5" fmla="*/ 2 h 5"/>
              <a:gd name="T6" fmla="*/ 27 w 28"/>
              <a:gd name="T7" fmla="*/ 1 h 5"/>
              <a:gd name="T8" fmla="*/ 3 w 28"/>
              <a:gd name="T9" fmla="*/ 4 h 5"/>
              <a:gd name="T10" fmla="*/ 1 w 28"/>
              <a:gd name="T11" fmla="*/ 5 h 5"/>
            </a:gdLst>
            <a:ahLst/>
            <a:cxnLst>
              <a:cxn ang="0">
                <a:pos x="T0" y="T1"/>
              </a:cxn>
              <a:cxn ang="0">
                <a:pos x="T2" y="T3"/>
              </a:cxn>
              <a:cxn ang="0">
                <a:pos x="T4" y="T5"/>
              </a:cxn>
              <a:cxn ang="0">
                <a:pos x="T6" y="T7"/>
              </a:cxn>
              <a:cxn ang="0">
                <a:pos x="T8" y="T9"/>
              </a:cxn>
              <a:cxn ang="0">
                <a:pos x="T10" y="T11"/>
              </a:cxn>
            </a:cxnLst>
            <a:rect l="0" t="0" r="r" b="b"/>
            <a:pathLst>
              <a:path w="28" h="5">
                <a:moveTo>
                  <a:pt x="1" y="5"/>
                </a:moveTo>
                <a:cubicBezTo>
                  <a:pt x="2" y="5"/>
                  <a:pt x="8" y="5"/>
                  <a:pt x="11" y="4"/>
                </a:cubicBezTo>
                <a:cubicBezTo>
                  <a:pt x="14" y="4"/>
                  <a:pt x="18" y="3"/>
                  <a:pt x="21" y="2"/>
                </a:cubicBezTo>
                <a:cubicBezTo>
                  <a:pt x="24" y="2"/>
                  <a:pt x="26" y="1"/>
                  <a:pt x="27" y="1"/>
                </a:cubicBezTo>
                <a:cubicBezTo>
                  <a:pt x="28" y="0"/>
                  <a:pt x="7" y="4"/>
                  <a:pt x="3" y="4"/>
                </a:cubicBezTo>
                <a:cubicBezTo>
                  <a:pt x="0" y="5"/>
                  <a:pt x="1" y="5"/>
                  <a:pt x="1" y="5"/>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7" name="Freeform 1221">
            <a:extLst>
              <a:ext uri="{FF2B5EF4-FFF2-40B4-BE49-F238E27FC236}">
                <a16:creationId xmlns:a16="http://schemas.microsoft.com/office/drawing/2014/main" id="{EEE32750-A387-4346-9FBF-C48B064F50B8}"/>
              </a:ext>
              <a:ext uri="{C183D7F6-B498-43B3-948B-1728B52AA6E4}">
                <adec:decorative xmlns:adec="http://schemas.microsoft.com/office/drawing/2017/decorative" val="1"/>
              </a:ext>
            </a:extLst>
          </p:cNvPr>
          <p:cNvSpPr>
            <a:spLocks/>
          </p:cNvSpPr>
          <p:nvPr/>
        </p:nvSpPr>
        <p:spPr bwMode="auto">
          <a:xfrm>
            <a:off x="6304651" y="1205128"/>
            <a:ext cx="19945" cy="10739"/>
          </a:xfrm>
          <a:custGeom>
            <a:avLst/>
            <a:gdLst>
              <a:gd name="T0" fmla="*/ 2 w 9"/>
              <a:gd name="T1" fmla="*/ 2 h 5"/>
              <a:gd name="T2" fmla="*/ 6 w 9"/>
              <a:gd name="T3" fmla="*/ 4 h 5"/>
              <a:gd name="T4" fmla="*/ 9 w 9"/>
              <a:gd name="T5" fmla="*/ 1 h 5"/>
              <a:gd name="T6" fmla="*/ 3 w 9"/>
              <a:gd name="T7" fmla="*/ 0 h 5"/>
              <a:gd name="T8" fmla="*/ 2 w 9"/>
              <a:gd name="T9" fmla="*/ 2 h 5"/>
            </a:gdLst>
            <a:ahLst/>
            <a:cxnLst>
              <a:cxn ang="0">
                <a:pos x="T0" y="T1"/>
              </a:cxn>
              <a:cxn ang="0">
                <a:pos x="T2" y="T3"/>
              </a:cxn>
              <a:cxn ang="0">
                <a:pos x="T4" y="T5"/>
              </a:cxn>
              <a:cxn ang="0">
                <a:pos x="T6" y="T7"/>
              </a:cxn>
              <a:cxn ang="0">
                <a:pos x="T8" y="T9"/>
              </a:cxn>
            </a:cxnLst>
            <a:rect l="0" t="0" r="r" b="b"/>
            <a:pathLst>
              <a:path w="9" h="5">
                <a:moveTo>
                  <a:pt x="2" y="2"/>
                </a:moveTo>
                <a:cubicBezTo>
                  <a:pt x="4" y="5"/>
                  <a:pt x="5" y="5"/>
                  <a:pt x="6" y="4"/>
                </a:cubicBezTo>
                <a:cubicBezTo>
                  <a:pt x="8" y="4"/>
                  <a:pt x="8" y="3"/>
                  <a:pt x="9" y="1"/>
                </a:cubicBezTo>
                <a:cubicBezTo>
                  <a:pt x="9" y="0"/>
                  <a:pt x="5" y="0"/>
                  <a:pt x="3" y="0"/>
                </a:cubicBezTo>
                <a:cubicBezTo>
                  <a:pt x="0" y="0"/>
                  <a:pt x="2" y="2"/>
                  <a:pt x="2"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8" name="Freeform 1222">
            <a:extLst>
              <a:ext uri="{FF2B5EF4-FFF2-40B4-BE49-F238E27FC236}">
                <a16:creationId xmlns:a16="http://schemas.microsoft.com/office/drawing/2014/main" id="{27135C9F-0E6F-47BB-A85B-E27ED61DF691}"/>
              </a:ext>
              <a:ext uri="{C183D7F6-B498-43B3-948B-1728B52AA6E4}">
                <adec:decorative xmlns:adec="http://schemas.microsoft.com/office/drawing/2017/decorative" val="1"/>
              </a:ext>
            </a:extLst>
          </p:cNvPr>
          <p:cNvSpPr>
            <a:spLocks/>
          </p:cNvSpPr>
          <p:nvPr/>
        </p:nvSpPr>
        <p:spPr bwMode="auto">
          <a:xfrm>
            <a:off x="5976333" y="1797328"/>
            <a:ext cx="23013" cy="6137"/>
          </a:xfrm>
          <a:custGeom>
            <a:avLst/>
            <a:gdLst>
              <a:gd name="T0" fmla="*/ 3 w 11"/>
              <a:gd name="T1" fmla="*/ 3 h 3"/>
              <a:gd name="T2" fmla="*/ 8 w 11"/>
              <a:gd name="T3" fmla="*/ 2 h 3"/>
              <a:gd name="T4" fmla="*/ 5 w 11"/>
              <a:gd name="T5" fmla="*/ 2 h 3"/>
              <a:gd name="T6" fmla="*/ 3 w 11"/>
              <a:gd name="T7" fmla="*/ 3 h 3"/>
            </a:gdLst>
            <a:ahLst/>
            <a:cxnLst>
              <a:cxn ang="0">
                <a:pos x="T0" y="T1"/>
              </a:cxn>
              <a:cxn ang="0">
                <a:pos x="T2" y="T3"/>
              </a:cxn>
              <a:cxn ang="0">
                <a:pos x="T4" y="T5"/>
              </a:cxn>
              <a:cxn ang="0">
                <a:pos x="T6" y="T7"/>
              </a:cxn>
            </a:cxnLst>
            <a:rect l="0" t="0" r="r" b="b"/>
            <a:pathLst>
              <a:path w="11" h="3">
                <a:moveTo>
                  <a:pt x="3" y="3"/>
                </a:moveTo>
                <a:cubicBezTo>
                  <a:pt x="4" y="3"/>
                  <a:pt x="6" y="3"/>
                  <a:pt x="8" y="2"/>
                </a:cubicBezTo>
                <a:cubicBezTo>
                  <a:pt x="11" y="1"/>
                  <a:pt x="10" y="0"/>
                  <a:pt x="5" y="2"/>
                </a:cubicBezTo>
                <a:cubicBezTo>
                  <a:pt x="0" y="3"/>
                  <a:pt x="3" y="3"/>
                  <a:pt x="3"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9" name="Freeform 1223">
            <a:extLst>
              <a:ext uri="{FF2B5EF4-FFF2-40B4-BE49-F238E27FC236}">
                <a16:creationId xmlns:a16="http://schemas.microsoft.com/office/drawing/2014/main" id="{3B04888D-B188-46B7-95A1-49713D57EA79}"/>
              </a:ext>
              <a:ext uri="{C183D7F6-B498-43B3-948B-1728B52AA6E4}">
                <adec:decorative xmlns:adec="http://schemas.microsoft.com/office/drawing/2017/decorative" val="1"/>
              </a:ext>
            </a:extLst>
          </p:cNvPr>
          <p:cNvSpPr>
            <a:spLocks/>
          </p:cNvSpPr>
          <p:nvPr/>
        </p:nvSpPr>
        <p:spPr bwMode="auto">
          <a:xfrm>
            <a:off x="5964059" y="1811136"/>
            <a:ext cx="12274" cy="6137"/>
          </a:xfrm>
          <a:custGeom>
            <a:avLst/>
            <a:gdLst>
              <a:gd name="T0" fmla="*/ 1 w 6"/>
              <a:gd name="T1" fmla="*/ 2 h 3"/>
              <a:gd name="T2" fmla="*/ 6 w 6"/>
              <a:gd name="T3" fmla="*/ 2 h 3"/>
              <a:gd name="T4" fmla="*/ 3 w 6"/>
              <a:gd name="T5" fmla="*/ 1 h 3"/>
              <a:gd name="T6" fmla="*/ 1 w 6"/>
              <a:gd name="T7" fmla="*/ 2 h 3"/>
            </a:gdLst>
            <a:ahLst/>
            <a:cxnLst>
              <a:cxn ang="0">
                <a:pos x="T0" y="T1"/>
              </a:cxn>
              <a:cxn ang="0">
                <a:pos x="T2" y="T3"/>
              </a:cxn>
              <a:cxn ang="0">
                <a:pos x="T4" y="T5"/>
              </a:cxn>
              <a:cxn ang="0">
                <a:pos x="T6" y="T7"/>
              </a:cxn>
            </a:cxnLst>
            <a:rect l="0" t="0" r="r" b="b"/>
            <a:pathLst>
              <a:path w="6" h="3">
                <a:moveTo>
                  <a:pt x="1" y="2"/>
                </a:moveTo>
                <a:cubicBezTo>
                  <a:pt x="3" y="2"/>
                  <a:pt x="6" y="3"/>
                  <a:pt x="6" y="2"/>
                </a:cubicBezTo>
                <a:cubicBezTo>
                  <a:pt x="6" y="2"/>
                  <a:pt x="6" y="0"/>
                  <a:pt x="3" y="1"/>
                </a:cubicBezTo>
                <a:cubicBezTo>
                  <a:pt x="1" y="1"/>
                  <a:pt x="0" y="2"/>
                  <a:pt x="1"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0" name="Freeform 1224">
            <a:extLst>
              <a:ext uri="{FF2B5EF4-FFF2-40B4-BE49-F238E27FC236}">
                <a16:creationId xmlns:a16="http://schemas.microsoft.com/office/drawing/2014/main" id="{118E78AF-F25E-4A8F-9B08-8DFDDC67CFE9}"/>
              </a:ext>
              <a:ext uri="{C183D7F6-B498-43B3-948B-1728B52AA6E4}">
                <adec:decorative xmlns:adec="http://schemas.microsoft.com/office/drawing/2017/decorative" val="1"/>
              </a:ext>
            </a:extLst>
          </p:cNvPr>
          <p:cNvSpPr>
            <a:spLocks/>
          </p:cNvSpPr>
          <p:nvPr/>
        </p:nvSpPr>
        <p:spPr bwMode="auto">
          <a:xfrm>
            <a:off x="5964059" y="1823409"/>
            <a:ext cx="12274" cy="7671"/>
          </a:xfrm>
          <a:custGeom>
            <a:avLst/>
            <a:gdLst>
              <a:gd name="T0" fmla="*/ 4 w 6"/>
              <a:gd name="T1" fmla="*/ 2 h 3"/>
              <a:gd name="T2" fmla="*/ 5 w 6"/>
              <a:gd name="T3" fmla="*/ 1 h 3"/>
              <a:gd name="T4" fmla="*/ 4 w 6"/>
              <a:gd name="T5" fmla="*/ 2 h 3"/>
            </a:gdLst>
            <a:ahLst/>
            <a:cxnLst>
              <a:cxn ang="0">
                <a:pos x="T0" y="T1"/>
              </a:cxn>
              <a:cxn ang="0">
                <a:pos x="T2" y="T3"/>
              </a:cxn>
              <a:cxn ang="0">
                <a:pos x="T4" y="T5"/>
              </a:cxn>
            </a:cxnLst>
            <a:rect l="0" t="0" r="r" b="b"/>
            <a:pathLst>
              <a:path w="6" h="3">
                <a:moveTo>
                  <a:pt x="4" y="2"/>
                </a:moveTo>
                <a:cubicBezTo>
                  <a:pt x="6" y="3"/>
                  <a:pt x="5" y="1"/>
                  <a:pt x="5" y="1"/>
                </a:cubicBezTo>
                <a:cubicBezTo>
                  <a:pt x="0" y="0"/>
                  <a:pt x="4" y="2"/>
                  <a:pt x="4"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1" name="Freeform 1225">
            <a:extLst>
              <a:ext uri="{FF2B5EF4-FFF2-40B4-BE49-F238E27FC236}">
                <a16:creationId xmlns:a16="http://schemas.microsoft.com/office/drawing/2014/main" id="{FDE9409B-03B4-4580-8B92-D8CF1FC16256}"/>
              </a:ext>
              <a:ext uri="{C183D7F6-B498-43B3-948B-1728B52AA6E4}">
                <adec:decorative xmlns:adec="http://schemas.microsoft.com/office/drawing/2017/decorative" val="1"/>
              </a:ext>
            </a:extLst>
          </p:cNvPr>
          <p:cNvSpPr>
            <a:spLocks/>
          </p:cNvSpPr>
          <p:nvPr/>
        </p:nvSpPr>
        <p:spPr bwMode="auto">
          <a:xfrm>
            <a:off x="5977867" y="1820341"/>
            <a:ext cx="10739" cy="6137"/>
          </a:xfrm>
          <a:custGeom>
            <a:avLst/>
            <a:gdLst>
              <a:gd name="T0" fmla="*/ 4 w 5"/>
              <a:gd name="T1" fmla="*/ 2 h 3"/>
              <a:gd name="T2" fmla="*/ 1 w 5"/>
              <a:gd name="T3" fmla="*/ 1 h 3"/>
              <a:gd name="T4" fmla="*/ 1 w 5"/>
              <a:gd name="T5" fmla="*/ 2 h 3"/>
              <a:gd name="T6" fmla="*/ 4 w 5"/>
              <a:gd name="T7" fmla="*/ 2 h 3"/>
            </a:gdLst>
            <a:ahLst/>
            <a:cxnLst>
              <a:cxn ang="0">
                <a:pos x="T0" y="T1"/>
              </a:cxn>
              <a:cxn ang="0">
                <a:pos x="T2" y="T3"/>
              </a:cxn>
              <a:cxn ang="0">
                <a:pos x="T4" y="T5"/>
              </a:cxn>
              <a:cxn ang="0">
                <a:pos x="T6" y="T7"/>
              </a:cxn>
            </a:cxnLst>
            <a:rect l="0" t="0" r="r" b="b"/>
            <a:pathLst>
              <a:path w="5" h="3">
                <a:moveTo>
                  <a:pt x="4" y="2"/>
                </a:moveTo>
                <a:cubicBezTo>
                  <a:pt x="3" y="0"/>
                  <a:pt x="3" y="2"/>
                  <a:pt x="1" y="1"/>
                </a:cubicBezTo>
                <a:cubicBezTo>
                  <a:pt x="0" y="1"/>
                  <a:pt x="1" y="2"/>
                  <a:pt x="1" y="2"/>
                </a:cubicBezTo>
                <a:cubicBezTo>
                  <a:pt x="3" y="3"/>
                  <a:pt x="5" y="3"/>
                  <a:pt x="4"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2" name="Freeform 1226">
            <a:extLst>
              <a:ext uri="{FF2B5EF4-FFF2-40B4-BE49-F238E27FC236}">
                <a16:creationId xmlns:a16="http://schemas.microsoft.com/office/drawing/2014/main" id="{9F1D281F-926F-4C03-BEC0-AC9091C9F42A}"/>
              </a:ext>
              <a:ext uri="{C183D7F6-B498-43B3-948B-1728B52AA6E4}">
                <adec:decorative xmlns:adec="http://schemas.microsoft.com/office/drawing/2017/decorative" val="1"/>
              </a:ext>
            </a:extLst>
          </p:cNvPr>
          <p:cNvSpPr>
            <a:spLocks/>
          </p:cNvSpPr>
          <p:nvPr/>
        </p:nvSpPr>
        <p:spPr bwMode="auto">
          <a:xfrm>
            <a:off x="5977867" y="1803465"/>
            <a:ext cx="32218" cy="12274"/>
          </a:xfrm>
          <a:custGeom>
            <a:avLst/>
            <a:gdLst>
              <a:gd name="T0" fmla="*/ 2 w 15"/>
              <a:gd name="T1" fmla="*/ 5 h 6"/>
              <a:gd name="T2" fmla="*/ 13 w 15"/>
              <a:gd name="T3" fmla="*/ 2 h 6"/>
              <a:gd name="T4" fmla="*/ 10 w 15"/>
              <a:gd name="T5" fmla="*/ 0 h 6"/>
              <a:gd name="T6" fmla="*/ 3 w 15"/>
              <a:gd name="T7" fmla="*/ 4 h 6"/>
              <a:gd name="T8" fmla="*/ 2 w 15"/>
              <a:gd name="T9" fmla="*/ 5 h 6"/>
            </a:gdLst>
            <a:ahLst/>
            <a:cxnLst>
              <a:cxn ang="0">
                <a:pos x="T0" y="T1"/>
              </a:cxn>
              <a:cxn ang="0">
                <a:pos x="T2" y="T3"/>
              </a:cxn>
              <a:cxn ang="0">
                <a:pos x="T4" y="T5"/>
              </a:cxn>
              <a:cxn ang="0">
                <a:pos x="T6" y="T7"/>
              </a:cxn>
              <a:cxn ang="0">
                <a:pos x="T8" y="T9"/>
              </a:cxn>
            </a:cxnLst>
            <a:rect l="0" t="0" r="r" b="b"/>
            <a:pathLst>
              <a:path w="15" h="6">
                <a:moveTo>
                  <a:pt x="2" y="5"/>
                </a:moveTo>
                <a:cubicBezTo>
                  <a:pt x="6" y="6"/>
                  <a:pt x="10" y="4"/>
                  <a:pt x="13" y="2"/>
                </a:cubicBezTo>
                <a:cubicBezTo>
                  <a:pt x="15" y="1"/>
                  <a:pt x="12" y="1"/>
                  <a:pt x="10" y="0"/>
                </a:cubicBezTo>
                <a:cubicBezTo>
                  <a:pt x="8" y="0"/>
                  <a:pt x="6" y="3"/>
                  <a:pt x="3" y="4"/>
                </a:cubicBezTo>
                <a:cubicBezTo>
                  <a:pt x="0" y="5"/>
                  <a:pt x="2" y="5"/>
                  <a:pt x="2" y="5"/>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3" name="Freeform 1227">
            <a:extLst>
              <a:ext uri="{FF2B5EF4-FFF2-40B4-BE49-F238E27FC236}">
                <a16:creationId xmlns:a16="http://schemas.microsoft.com/office/drawing/2014/main" id="{A76C6B5B-B507-411B-BDE1-D3104B4A74B8}"/>
              </a:ext>
              <a:ext uri="{C183D7F6-B498-43B3-948B-1728B52AA6E4}">
                <adec:decorative xmlns:adec="http://schemas.microsoft.com/office/drawing/2017/decorative" val="1"/>
              </a:ext>
            </a:extLst>
          </p:cNvPr>
          <p:cNvSpPr>
            <a:spLocks/>
          </p:cNvSpPr>
          <p:nvPr/>
        </p:nvSpPr>
        <p:spPr bwMode="auto">
          <a:xfrm>
            <a:off x="5899623" y="1864833"/>
            <a:ext cx="9205" cy="9205"/>
          </a:xfrm>
          <a:custGeom>
            <a:avLst/>
            <a:gdLst>
              <a:gd name="T0" fmla="*/ 4 w 4"/>
              <a:gd name="T1" fmla="*/ 2 h 5"/>
              <a:gd name="T2" fmla="*/ 3 w 4"/>
              <a:gd name="T3" fmla="*/ 0 h 5"/>
              <a:gd name="T4" fmla="*/ 1 w 4"/>
              <a:gd name="T5" fmla="*/ 2 h 5"/>
              <a:gd name="T6" fmla="*/ 4 w 4"/>
              <a:gd name="T7" fmla="*/ 2 h 5"/>
            </a:gdLst>
            <a:ahLst/>
            <a:cxnLst>
              <a:cxn ang="0">
                <a:pos x="T0" y="T1"/>
              </a:cxn>
              <a:cxn ang="0">
                <a:pos x="T2" y="T3"/>
              </a:cxn>
              <a:cxn ang="0">
                <a:pos x="T4" y="T5"/>
              </a:cxn>
              <a:cxn ang="0">
                <a:pos x="T6" y="T7"/>
              </a:cxn>
            </a:cxnLst>
            <a:rect l="0" t="0" r="r" b="b"/>
            <a:pathLst>
              <a:path w="4" h="5">
                <a:moveTo>
                  <a:pt x="4" y="2"/>
                </a:moveTo>
                <a:cubicBezTo>
                  <a:pt x="4" y="2"/>
                  <a:pt x="4" y="0"/>
                  <a:pt x="3" y="0"/>
                </a:cubicBezTo>
                <a:cubicBezTo>
                  <a:pt x="1" y="0"/>
                  <a:pt x="0" y="0"/>
                  <a:pt x="1" y="2"/>
                </a:cubicBezTo>
                <a:cubicBezTo>
                  <a:pt x="1" y="3"/>
                  <a:pt x="3" y="5"/>
                  <a:pt x="4"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4" name="Freeform 1228">
            <a:extLst>
              <a:ext uri="{FF2B5EF4-FFF2-40B4-BE49-F238E27FC236}">
                <a16:creationId xmlns:a16="http://schemas.microsoft.com/office/drawing/2014/main" id="{FACDD442-66EC-461B-99A3-35646B3233D8}"/>
              </a:ext>
              <a:ext uri="{C183D7F6-B498-43B3-948B-1728B52AA6E4}">
                <adec:decorative xmlns:adec="http://schemas.microsoft.com/office/drawing/2017/decorative" val="1"/>
              </a:ext>
            </a:extLst>
          </p:cNvPr>
          <p:cNvSpPr>
            <a:spLocks/>
          </p:cNvSpPr>
          <p:nvPr/>
        </p:nvSpPr>
        <p:spPr bwMode="auto">
          <a:xfrm>
            <a:off x="5893486" y="1867901"/>
            <a:ext cx="9205" cy="9205"/>
          </a:xfrm>
          <a:custGeom>
            <a:avLst/>
            <a:gdLst>
              <a:gd name="T0" fmla="*/ 2 w 4"/>
              <a:gd name="T1" fmla="*/ 3 h 4"/>
              <a:gd name="T2" fmla="*/ 2 w 4"/>
              <a:gd name="T3" fmla="*/ 2 h 4"/>
              <a:gd name="T4" fmla="*/ 2 w 4"/>
              <a:gd name="T5" fmla="*/ 3 h 4"/>
            </a:gdLst>
            <a:ahLst/>
            <a:cxnLst>
              <a:cxn ang="0">
                <a:pos x="T0" y="T1"/>
              </a:cxn>
              <a:cxn ang="0">
                <a:pos x="T2" y="T3"/>
              </a:cxn>
              <a:cxn ang="0">
                <a:pos x="T4" y="T5"/>
              </a:cxn>
            </a:cxnLst>
            <a:rect l="0" t="0" r="r" b="b"/>
            <a:pathLst>
              <a:path w="4" h="4">
                <a:moveTo>
                  <a:pt x="2" y="3"/>
                </a:moveTo>
                <a:cubicBezTo>
                  <a:pt x="4" y="2"/>
                  <a:pt x="3" y="0"/>
                  <a:pt x="2" y="2"/>
                </a:cubicBezTo>
                <a:cubicBezTo>
                  <a:pt x="2" y="2"/>
                  <a:pt x="0" y="4"/>
                  <a:pt x="2"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5" name="Freeform 1229">
            <a:extLst>
              <a:ext uri="{FF2B5EF4-FFF2-40B4-BE49-F238E27FC236}">
                <a16:creationId xmlns:a16="http://schemas.microsoft.com/office/drawing/2014/main" id="{91A7B9D7-E55A-4B52-852F-958BFAED8D85}"/>
              </a:ext>
              <a:ext uri="{C183D7F6-B498-43B3-948B-1728B52AA6E4}">
                <adec:decorative xmlns:adec="http://schemas.microsoft.com/office/drawing/2017/decorative" val="1"/>
              </a:ext>
            </a:extLst>
          </p:cNvPr>
          <p:cNvSpPr>
            <a:spLocks/>
          </p:cNvSpPr>
          <p:nvPr/>
        </p:nvSpPr>
        <p:spPr bwMode="auto">
          <a:xfrm>
            <a:off x="5872007" y="1890914"/>
            <a:ext cx="9205" cy="3068"/>
          </a:xfrm>
          <a:custGeom>
            <a:avLst/>
            <a:gdLst>
              <a:gd name="T0" fmla="*/ 2 w 4"/>
              <a:gd name="T1" fmla="*/ 1 h 1"/>
              <a:gd name="T2" fmla="*/ 0 w 4"/>
              <a:gd name="T3" fmla="*/ 0 h 1"/>
              <a:gd name="T4" fmla="*/ 2 w 4"/>
              <a:gd name="T5" fmla="*/ 1 h 1"/>
            </a:gdLst>
            <a:ahLst/>
            <a:cxnLst>
              <a:cxn ang="0">
                <a:pos x="T0" y="T1"/>
              </a:cxn>
              <a:cxn ang="0">
                <a:pos x="T2" y="T3"/>
              </a:cxn>
              <a:cxn ang="0">
                <a:pos x="T4" y="T5"/>
              </a:cxn>
            </a:cxnLst>
            <a:rect l="0" t="0" r="r" b="b"/>
            <a:pathLst>
              <a:path w="4" h="1">
                <a:moveTo>
                  <a:pt x="2" y="1"/>
                </a:moveTo>
                <a:cubicBezTo>
                  <a:pt x="4" y="0"/>
                  <a:pt x="3" y="0"/>
                  <a:pt x="0" y="0"/>
                </a:cubicBezTo>
                <a:cubicBezTo>
                  <a:pt x="0" y="0"/>
                  <a:pt x="0" y="1"/>
                  <a:pt x="2" y="1"/>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6" name="Freeform 1230">
            <a:extLst>
              <a:ext uri="{FF2B5EF4-FFF2-40B4-BE49-F238E27FC236}">
                <a16:creationId xmlns:a16="http://schemas.microsoft.com/office/drawing/2014/main" id="{14FE4279-9798-4DC3-8ED5-53F1D62B4894}"/>
              </a:ext>
              <a:ext uri="{C183D7F6-B498-43B3-948B-1728B52AA6E4}">
                <adec:decorative xmlns:adec="http://schemas.microsoft.com/office/drawing/2017/decorative" val="1"/>
              </a:ext>
            </a:extLst>
          </p:cNvPr>
          <p:cNvSpPr>
            <a:spLocks/>
          </p:cNvSpPr>
          <p:nvPr/>
        </p:nvSpPr>
        <p:spPr bwMode="auto">
          <a:xfrm>
            <a:off x="5888883" y="1973761"/>
            <a:ext cx="9205" cy="12274"/>
          </a:xfrm>
          <a:custGeom>
            <a:avLst/>
            <a:gdLst>
              <a:gd name="T0" fmla="*/ 1 w 4"/>
              <a:gd name="T1" fmla="*/ 4 h 6"/>
              <a:gd name="T2" fmla="*/ 3 w 4"/>
              <a:gd name="T3" fmla="*/ 4 h 6"/>
              <a:gd name="T4" fmla="*/ 3 w 4"/>
              <a:gd name="T5" fmla="*/ 1 h 6"/>
              <a:gd name="T6" fmla="*/ 0 w 4"/>
              <a:gd name="T7" fmla="*/ 2 h 6"/>
              <a:gd name="T8" fmla="*/ 1 w 4"/>
              <a:gd name="T9" fmla="*/ 4 h 6"/>
            </a:gdLst>
            <a:ahLst/>
            <a:cxnLst>
              <a:cxn ang="0">
                <a:pos x="T0" y="T1"/>
              </a:cxn>
              <a:cxn ang="0">
                <a:pos x="T2" y="T3"/>
              </a:cxn>
              <a:cxn ang="0">
                <a:pos x="T4" y="T5"/>
              </a:cxn>
              <a:cxn ang="0">
                <a:pos x="T6" y="T7"/>
              </a:cxn>
              <a:cxn ang="0">
                <a:pos x="T8" y="T9"/>
              </a:cxn>
            </a:cxnLst>
            <a:rect l="0" t="0" r="r" b="b"/>
            <a:pathLst>
              <a:path w="4" h="6">
                <a:moveTo>
                  <a:pt x="1" y="4"/>
                </a:moveTo>
                <a:cubicBezTo>
                  <a:pt x="1" y="4"/>
                  <a:pt x="2" y="6"/>
                  <a:pt x="3" y="4"/>
                </a:cubicBezTo>
                <a:cubicBezTo>
                  <a:pt x="4" y="3"/>
                  <a:pt x="4" y="0"/>
                  <a:pt x="3" y="1"/>
                </a:cubicBezTo>
                <a:cubicBezTo>
                  <a:pt x="1" y="1"/>
                  <a:pt x="1" y="2"/>
                  <a:pt x="0" y="2"/>
                </a:cubicBezTo>
                <a:cubicBezTo>
                  <a:pt x="0" y="3"/>
                  <a:pt x="0" y="3"/>
                  <a:pt x="1" y="4"/>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7" name="Freeform 1231">
            <a:extLst>
              <a:ext uri="{FF2B5EF4-FFF2-40B4-BE49-F238E27FC236}">
                <a16:creationId xmlns:a16="http://schemas.microsoft.com/office/drawing/2014/main" id="{0DF522D0-A962-4804-9EB2-5F2E771A1C92}"/>
              </a:ext>
              <a:ext uri="{C183D7F6-B498-43B3-948B-1728B52AA6E4}">
                <adec:decorative xmlns:adec="http://schemas.microsoft.com/office/drawing/2017/decorative" val="1"/>
              </a:ext>
            </a:extLst>
          </p:cNvPr>
          <p:cNvSpPr>
            <a:spLocks/>
          </p:cNvSpPr>
          <p:nvPr/>
        </p:nvSpPr>
        <p:spPr bwMode="auto">
          <a:xfrm>
            <a:off x="5884281" y="1979898"/>
            <a:ext cx="7671" cy="7671"/>
          </a:xfrm>
          <a:custGeom>
            <a:avLst/>
            <a:gdLst>
              <a:gd name="T0" fmla="*/ 0 w 3"/>
              <a:gd name="T1" fmla="*/ 3 h 4"/>
              <a:gd name="T2" fmla="*/ 1 w 3"/>
              <a:gd name="T3" fmla="*/ 4 h 4"/>
              <a:gd name="T4" fmla="*/ 2 w 3"/>
              <a:gd name="T5" fmla="*/ 3 h 4"/>
              <a:gd name="T6" fmla="*/ 0 w 3"/>
              <a:gd name="T7" fmla="*/ 3 h 4"/>
            </a:gdLst>
            <a:ahLst/>
            <a:cxnLst>
              <a:cxn ang="0">
                <a:pos x="T0" y="T1"/>
              </a:cxn>
              <a:cxn ang="0">
                <a:pos x="T2" y="T3"/>
              </a:cxn>
              <a:cxn ang="0">
                <a:pos x="T4" y="T5"/>
              </a:cxn>
              <a:cxn ang="0">
                <a:pos x="T6" y="T7"/>
              </a:cxn>
            </a:cxnLst>
            <a:rect l="0" t="0" r="r" b="b"/>
            <a:pathLst>
              <a:path w="3" h="4">
                <a:moveTo>
                  <a:pt x="0" y="3"/>
                </a:moveTo>
                <a:cubicBezTo>
                  <a:pt x="0" y="3"/>
                  <a:pt x="0" y="4"/>
                  <a:pt x="1" y="4"/>
                </a:cubicBezTo>
                <a:cubicBezTo>
                  <a:pt x="3" y="4"/>
                  <a:pt x="3" y="4"/>
                  <a:pt x="2" y="3"/>
                </a:cubicBezTo>
                <a:cubicBezTo>
                  <a:pt x="1" y="1"/>
                  <a:pt x="0" y="0"/>
                  <a:pt x="0"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8" name="Freeform 1232">
            <a:extLst>
              <a:ext uri="{FF2B5EF4-FFF2-40B4-BE49-F238E27FC236}">
                <a16:creationId xmlns:a16="http://schemas.microsoft.com/office/drawing/2014/main" id="{CEE08660-59A3-49F8-AEC1-C554E3CA081E}"/>
              </a:ext>
              <a:ext uri="{C183D7F6-B498-43B3-948B-1728B52AA6E4}">
                <adec:decorative xmlns:adec="http://schemas.microsoft.com/office/drawing/2017/decorative" val="1"/>
              </a:ext>
            </a:extLst>
          </p:cNvPr>
          <p:cNvSpPr>
            <a:spLocks/>
          </p:cNvSpPr>
          <p:nvPr/>
        </p:nvSpPr>
        <p:spPr bwMode="auto">
          <a:xfrm>
            <a:off x="5878144" y="1984500"/>
            <a:ext cx="6137" cy="18410"/>
          </a:xfrm>
          <a:custGeom>
            <a:avLst/>
            <a:gdLst>
              <a:gd name="T0" fmla="*/ 1 w 3"/>
              <a:gd name="T1" fmla="*/ 4 h 9"/>
              <a:gd name="T2" fmla="*/ 2 w 3"/>
              <a:gd name="T3" fmla="*/ 6 h 9"/>
              <a:gd name="T4" fmla="*/ 1 w 3"/>
              <a:gd name="T5" fmla="*/ 4 h 9"/>
            </a:gdLst>
            <a:ahLst/>
            <a:cxnLst>
              <a:cxn ang="0">
                <a:pos x="T0" y="T1"/>
              </a:cxn>
              <a:cxn ang="0">
                <a:pos x="T2" y="T3"/>
              </a:cxn>
              <a:cxn ang="0">
                <a:pos x="T4" y="T5"/>
              </a:cxn>
            </a:cxnLst>
            <a:rect l="0" t="0" r="r" b="b"/>
            <a:pathLst>
              <a:path w="3" h="9">
                <a:moveTo>
                  <a:pt x="1" y="4"/>
                </a:moveTo>
                <a:cubicBezTo>
                  <a:pt x="1" y="4"/>
                  <a:pt x="2" y="9"/>
                  <a:pt x="2" y="6"/>
                </a:cubicBezTo>
                <a:cubicBezTo>
                  <a:pt x="3" y="4"/>
                  <a:pt x="0" y="0"/>
                  <a:pt x="1" y="4"/>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9" name="Freeform 1233">
            <a:extLst>
              <a:ext uri="{FF2B5EF4-FFF2-40B4-BE49-F238E27FC236}">
                <a16:creationId xmlns:a16="http://schemas.microsoft.com/office/drawing/2014/main" id="{8DD36640-C0DA-4137-84F2-64EB0682C084}"/>
              </a:ext>
              <a:ext uri="{C183D7F6-B498-43B3-948B-1728B52AA6E4}">
                <adec:decorative xmlns:adec="http://schemas.microsoft.com/office/drawing/2017/decorative" val="1"/>
              </a:ext>
            </a:extLst>
          </p:cNvPr>
          <p:cNvSpPr>
            <a:spLocks/>
          </p:cNvSpPr>
          <p:nvPr/>
        </p:nvSpPr>
        <p:spPr bwMode="auto">
          <a:xfrm>
            <a:off x="5878144" y="2004445"/>
            <a:ext cx="9205" cy="15342"/>
          </a:xfrm>
          <a:custGeom>
            <a:avLst/>
            <a:gdLst>
              <a:gd name="T0" fmla="*/ 2 w 4"/>
              <a:gd name="T1" fmla="*/ 2 h 7"/>
              <a:gd name="T2" fmla="*/ 2 w 4"/>
              <a:gd name="T3" fmla="*/ 6 h 7"/>
              <a:gd name="T4" fmla="*/ 3 w 4"/>
              <a:gd name="T5" fmla="*/ 3 h 7"/>
              <a:gd name="T6" fmla="*/ 2 w 4"/>
              <a:gd name="T7" fmla="*/ 2 h 7"/>
            </a:gdLst>
            <a:ahLst/>
            <a:cxnLst>
              <a:cxn ang="0">
                <a:pos x="T0" y="T1"/>
              </a:cxn>
              <a:cxn ang="0">
                <a:pos x="T2" y="T3"/>
              </a:cxn>
              <a:cxn ang="0">
                <a:pos x="T4" y="T5"/>
              </a:cxn>
              <a:cxn ang="0">
                <a:pos x="T6" y="T7"/>
              </a:cxn>
            </a:cxnLst>
            <a:rect l="0" t="0" r="r" b="b"/>
            <a:pathLst>
              <a:path w="4" h="7">
                <a:moveTo>
                  <a:pt x="2" y="2"/>
                </a:moveTo>
                <a:cubicBezTo>
                  <a:pt x="2" y="2"/>
                  <a:pt x="0" y="6"/>
                  <a:pt x="2" y="6"/>
                </a:cubicBezTo>
                <a:cubicBezTo>
                  <a:pt x="3" y="7"/>
                  <a:pt x="4" y="5"/>
                  <a:pt x="3" y="3"/>
                </a:cubicBezTo>
                <a:cubicBezTo>
                  <a:pt x="2" y="1"/>
                  <a:pt x="2" y="0"/>
                  <a:pt x="2"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0" name="Freeform 1234">
            <a:extLst>
              <a:ext uri="{FF2B5EF4-FFF2-40B4-BE49-F238E27FC236}">
                <a16:creationId xmlns:a16="http://schemas.microsoft.com/office/drawing/2014/main" id="{1D823B11-9F6A-4B11-87B2-AC21277EA492}"/>
              </a:ext>
              <a:ext uri="{C183D7F6-B498-43B3-948B-1728B52AA6E4}">
                <adec:decorative xmlns:adec="http://schemas.microsoft.com/office/drawing/2017/decorative" val="1"/>
              </a:ext>
            </a:extLst>
          </p:cNvPr>
          <p:cNvSpPr>
            <a:spLocks/>
          </p:cNvSpPr>
          <p:nvPr/>
        </p:nvSpPr>
        <p:spPr bwMode="auto">
          <a:xfrm>
            <a:off x="6120547" y="1568733"/>
            <a:ext cx="12274" cy="19945"/>
          </a:xfrm>
          <a:custGeom>
            <a:avLst/>
            <a:gdLst>
              <a:gd name="T0" fmla="*/ 6 w 6"/>
              <a:gd name="T1" fmla="*/ 2 h 9"/>
              <a:gd name="T2" fmla="*/ 1 w 6"/>
              <a:gd name="T3" fmla="*/ 8 h 9"/>
              <a:gd name="T4" fmla="*/ 3 w 6"/>
              <a:gd name="T5" fmla="*/ 8 h 9"/>
              <a:gd name="T6" fmla="*/ 5 w 6"/>
              <a:gd name="T7" fmla="*/ 6 h 9"/>
              <a:gd name="T8" fmla="*/ 5 w 6"/>
              <a:gd name="T9" fmla="*/ 4 h 9"/>
              <a:gd name="T10" fmla="*/ 6 w 6"/>
              <a:gd name="T11" fmla="*/ 2 h 9"/>
            </a:gdLst>
            <a:ahLst/>
            <a:cxnLst>
              <a:cxn ang="0">
                <a:pos x="T0" y="T1"/>
              </a:cxn>
              <a:cxn ang="0">
                <a:pos x="T2" y="T3"/>
              </a:cxn>
              <a:cxn ang="0">
                <a:pos x="T4" y="T5"/>
              </a:cxn>
              <a:cxn ang="0">
                <a:pos x="T6" y="T7"/>
              </a:cxn>
              <a:cxn ang="0">
                <a:pos x="T8" y="T9"/>
              </a:cxn>
              <a:cxn ang="0">
                <a:pos x="T10" y="T11"/>
              </a:cxn>
            </a:cxnLst>
            <a:rect l="0" t="0" r="r" b="b"/>
            <a:pathLst>
              <a:path w="6" h="9">
                <a:moveTo>
                  <a:pt x="6" y="2"/>
                </a:moveTo>
                <a:cubicBezTo>
                  <a:pt x="6" y="0"/>
                  <a:pt x="2" y="6"/>
                  <a:pt x="1" y="8"/>
                </a:cubicBezTo>
                <a:cubicBezTo>
                  <a:pt x="0" y="9"/>
                  <a:pt x="3" y="8"/>
                  <a:pt x="3" y="8"/>
                </a:cubicBezTo>
                <a:cubicBezTo>
                  <a:pt x="4" y="8"/>
                  <a:pt x="4" y="7"/>
                  <a:pt x="5" y="6"/>
                </a:cubicBezTo>
                <a:cubicBezTo>
                  <a:pt x="6" y="5"/>
                  <a:pt x="6" y="5"/>
                  <a:pt x="5" y="4"/>
                </a:cubicBezTo>
                <a:cubicBezTo>
                  <a:pt x="4" y="3"/>
                  <a:pt x="5" y="4"/>
                  <a:pt x="6"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1" name="Freeform 1235">
            <a:extLst>
              <a:ext uri="{FF2B5EF4-FFF2-40B4-BE49-F238E27FC236}">
                <a16:creationId xmlns:a16="http://schemas.microsoft.com/office/drawing/2014/main" id="{B57B0328-8485-447B-806C-FF144BE565A4}"/>
              </a:ext>
              <a:ext uri="{C183D7F6-B498-43B3-948B-1728B52AA6E4}">
                <adec:decorative xmlns:adec="http://schemas.microsoft.com/office/drawing/2017/decorative" val="1"/>
              </a:ext>
            </a:extLst>
          </p:cNvPr>
          <p:cNvSpPr>
            <a:spLocks/>
          </p:cNvSpPr>
          <p:nvPr/>
        </p:nvSpPr>
        <p:spPr bwMode="auto">
          <a:xfrm>
            <a:off x="6142026" y="1561062"/>
            <a:ext cx="26081" cy="15342"/>
          </a:xfrm>
          <a:custGeom>
            <a:avLst/>
            <a:gdLst>
              <a:gd name="T0" fmla="*/ 4 w 12"/>
              <a:gd name="T1" fmla="*/ 1 h 7"/>
              <a:gd name="T2" fmla="*/ 2 w 12"/>
              <a:gd name="T3" fmla="*/ 3 h 7"/>
              <a:gd name="T4" fmla="*/ 1 w 12"/>
              <a:gd name="T5" fmla="*/ 5 h 7"/>
              <a:gd name="T6" fmla="*/ 5 w 12"/>
              <a:gd name="T7" fmla="*/ 6 h 7"/>
              <a:gd name="T8" fmla="*/ 10 w 12"/>
              <a:gd name="T9" fmla="*/ 3 h 7"/>
              <a:gd name="T10" fmla="*/ 8 w 12"/>
              <a:gd name="T11" fmla="*/ 0 h 7"/>
              <a:gd name="T12" fmla="*/ 4 w 12"/>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4" y="1"/>
                </a:moveTo>
                <a:cubicBezTo>
                  <a:pt x="2" y="2"/>
                  <a:pt x="3" y="3"/>
                  <a:pt x="2" y="3"/>
                </a:cubicBezTo>
                <a:cubicBezTo>
                  <a:pt x="0" y="4"/>
                  <a:pt x="1" y="5"/>
                  <a:pt x="1" y="5"/>
                </a:cubicBezTo>
                <a:cubicBezTo>
                  <a:pt x="1" y="7"/>
                  <a:pt x="3" y="6"/>
                  <a:pt x="5" y="6"/>
                </a:cubicBezTo>
                <a:cubicBezTo>
                  <a:pt x="6" y="6"/>
                  <a:pt x="9" y="4"/>
                  <a:pt x="10" y="3"/>
                </a:cubicBezTo>
                <a:cubicBezTo>
                  <a:pt x="12" y="1"/>
                  <a:pt x="9" y="1"/>
                  <a:pt x="8" y="0"/>
                </a:cubicBezTo>
                <a:cubicBezTo>
                  <a:pt x="7" y="0"/>
                  <a:pt x="6" y="1"/>
                  <a:pt x="4" y="1"/>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2" name="Freeform 1236">
            <a:extLst>
              <a:ext uri="{FF2B5EF4-FFF2-40B4-BE49-F238E27FC236}">
                <a16:creationId xmlns:a16="http://schemas.microsoft.com/office/drawing/2014/main" id="{39B0B34C-7BB8-44CD-A623-6BC68754390C}"/>
              </a:ext>
              <a:ext uri="{C183D7F6-B498-43B3-948B-1728B52AA6E4}">
                <adec:decorative xmlns:adec="http://schemas.microsoft.com/office/drawing/2017/decorative" val="1"/>
              </a:ext>
            </a:extLst>
          </p:cNvPr>
          <p:cNvSpPr>
            <a:spLocks/>
          </p:cNvSpPr>
          <p:nvPr/>
        </p:nvSpPr>
        <p:spPr bwMode="auto">
          <a:xfrm>
            <a:off x="6168107" y="1551857"/>
            <a:ext cx="30684" cy="16876"/>
          </a:xfrm>
          <a:custGeom>
            <a:avLst/>
            <a:gdLst>
              <a:gd name="T0" fmla="*/ 1 w 15"/>
              <a:gd name="T1" fmla="*/ 7 h 8"/>
              <a:gd name="T2" fmla="*/ 13 w 15"/>
              <a:gd name="T3" fmla="*/ 1 h 8"/>
              <a:gd name="T4" fmla="*/ 5 w 15"/>
              <a:gd name="T5" fmla="*/ 2 h 8"/>
              <a:gd name="T6" fmla="*/ 1 w 15"/>
              <a:gd name="T7" fmla="*/ 6 h 8"/>
              <a:gd name="T8" fmla="*/ 1 w 15"/>
              <a:gd name="T9" fmla="*/ 7 h 8"/>
            </a:gdLst>
            <a:ahLst/>
            <a:cxnLst>
              <a:cxn ang="0">
                <a:pos x="T0" y="T1"/>
              </a:cxn>
              <a:cxn ang="0">
                <a:pos x="T2" y="T3"/>
              </a:cxn>
              <a:cxn ang="0">
                <a:pos x="T4" y="T5"/>
              </a:cxn>
              <a:cxn ang="0">
                <a:pos x="T6" y="T7"/>
              </a:cxn>
              <a:cxn ang="0">
                <a:pos x="T8" y="T9"/>
              </a:cxn>
            </a:cxnLst>
            <a:rect l="0" t="0" r="r" b="b"/>
            <a:pathLst>
              <a:path w="15" h="8">
                <a:moveTo>
                  <a:pt x="1" y="7"/>
                </a:moveTo>
                <a:cubicBezTo>
                  <a:pt x="5" y="6"/>
                  <a:pt x="11" y="3"/>
                  <a:pt x="13" y="1"/>
                </a:cubicBezTo>
                <a:cubicBezTo>
                  <a:pt x="15" y="0"/>
                  <a:pt x="7" y="2"/>
                  <a:pt x="5" y="2"/>
                </a:cubicBezTo>
                <a:cubicBezTo>
                  <a:pt x="3" y="3"/>
                  <a:pt x="2" y="4"/>
                  <a:pt x="1" y="6"/>
                </a:cubicBezTo>
                <a:cubicBezTo>
                  <a:pt x="0" y="7"/>
                  <a:pt x="0" y="8"/>
                  <a:pt x="1" y="7"/>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3" name="Freeform 1237">
            <a:extLst>
              <a:ext uri="{FF2B5EF4-FFF2-40B4-BE49-F238E27FC236}">
                <a16:creationId xmlns:a16="http://schemas.microsoft.com/office/drawing/2014/main" id="{B35084D2-1B69-475C-8BD0-92DCDEE86E88}"/>
              </a:ext>
              <a:ext uri="{C183D7F6-B498-43B3-948B-1728B52AA6E4}">
                <adec:decorative xmlns:adec="http://schemas.microsoft.com/office/drawing/2017/decorative" val="1"/>
              </a:ext>
            </a:extLst>
          </p:cNvPr>
          <p:cNvSpPr>
            <a:spLocks/>
          </p:cNvSpPr>
          <p:nvPr/>
        </p:nvSpPr>
        <p:spPr bwMode="auto">
          <a:xfrm>
            <a:off x="6169641" y="1522707"/>
            <a:ext cx="38355" cy="27616"/>
          </a:xfrm>
          <a:custGeom>
            <a:avLst/>
            <a:gdLst>
              <a:gd name="T0" fmla="*/ 8 w 18"/>
              <a:gd name="T1" fmla="*/ 5 h 13"/>
              <a:gd name="T2" fmla="*/ 2 w 18"/>
              <a:gd name="T3" fmla="*/ 9 h 13"/>
              <a:gd name="T4" fmla="*/ 3 w 18"/>
              <a:gd name="T5" fmla="*/ 11 h 13"/>
              <a:gd name="T6" fmla="*/ 6 w 18"/>
              <a:gd name="T7" fmla="*/ 9 h 13"/>
              <a:gd name="T8" fmla="*/ 9 w 18"/>
              <a:gd name="T9" fmla="*/ 9 h 13"/>
              <a:gd name="T10" fmla="*/ 10 w 18"/>
              <a:gd name="T11" fmla="*/ 11 h 13"/>
              <a:gd name="T12" fmla="*/ 16 w 18"/>
              <a:gd name="T13" fmla="*/ 9 h 13"/>
              <a:gd name="T14" fmla="*/ 16 w 18"/>
              <a:gd name="T15" fmla="*/ 6 h 13"/>
              <a:gd name="T16" fmla="*/ 14 w 18"/>
              <a:gd name="T17" fmla="*/ 5 h 13"/>
              <a:gd name="T18" fmla="*/ 11 w 18"/>
              <a:gd name="T19" fmla="*/ 1 h 13"/>
              <a:gd name="T20" fmla="*/ 11 w 18"/>
              <a:gd name="T21" fmla="*/ 3 h 13"/>
              <a:gd name="T22" fmla="*/ 8 w 18"/>
              <a:gd name="T23"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3">
                <a:moveTo>
                  <a:pt x="8" y="5"/>
                </a:moveTo>
                <a:cubicBezTo>
                  <a:pt x="7" y="7"/>
                  <a:pt x="5" y="7"/>
                  <a:pt x="2" y="9"/>
                </a:cubicBezTo>
                <a:cubicBezTo>
                  <a:pt x="0" y="10"/>
                  <a:pt x="3" y="11"/>
                  <a:pt x="3" y="11"/>
                </a:cubicBezTo>
                <a:cubicBezTo>
                  <a:pt x="4" y="11"/>
                  <a:pt x="5" y="10"/>
                  <a:pt x="6" y="9"/>
                </a:cubicBezTo>
                <a:cubicBezTo>
                  <a:pt x="7" y="8"/>
                  <a:pt x="7" y="9"/>
                  <a:pt x="9" y="9"/>
                </a:cubicBezTo>
                <a:cubicBezTo>
                  <a:pt x="11" y="9"/>
                  <a:pt x="12" y="9"/>
                  <a:pt x="10" y="11"/>
                </a:cubicBezTo>
                <a:cubicBezTo>
                  <a:pt x="7" y="13"/>
                  <a:pt x="14" y="10"/>
                  <a:pt x="16" y="9"/>
                </a:cubicBezTo>
                <a:cubicBezTo>
                  <a:pt x="18" y="8"/>
                  <a:pt x="16" y="7"/>
                  <a:pt x="16" y="6"/>
                </a:cubicBezTo>
                <a:cubicBezTo>
                  <a:pt x="15" y="4"/>
                  <a:pt x="15" y="5"/>
                  <a:pt x="14" y="5"/>
                </a:cubicBezTo>
                <a:cubicBezTo>
                  <a:pt x="13" y="4"/>
                  <a:pt x="13" y="2"/>
                  <a:pt x="11" y="1"/>
                </a:cubicBezTo>
                <a:cubicBezTo>
                  <a:pt x="10" y="0"/>
                  <a:pt x="10" y="2"/>
                  <a:pt x="11" y="3"/>
                </a:cubicBezTo>
                <a:cubicBezTo>
                  <a:pt x="12" y="3"/>
                  <a:pt x="10" y="4"/>
                  <a:pt x="8" y="5"/>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4" name="Freeform 1238">
            <a:extLst>
              <a:ext uri="{FF2B5EF4-FFF2-40B4-BE49-F238E27FC236}">
                <a16:creationId xmlns:a16="http://schemas.microsoft.com/office/drawing/2014/main" id="{088D4D45-B458-4160-B903-39AC8B006BCD}"/>
              </a:ext>
              <a:ext uri="{C183D7F6-B498-43B3-948B-1728B52AA6E4}">
                <adec:decorative xmlns:adec="http://schemas.microsoft.com/office/drawing/2017/decorative" val="1"/>
              </a:ext>
            </a:extLst>
          </p:cNvPr>
          <p:cNvSpPr>
            <a:spLocks/>
          </p:cNvSpPr>
          <p:nvPr/>
        </p:nvSpPr>
        <p:spPr bwMode="auto">
          <a:xfrm>
            <a:off x="6192654" y="1525775"/>
            <a:ext cx="49094" cy="36821"/>
          </a:xfrm>
          <a:custGeom>
            <a:avLst/>
            <a:gdLst>
              <a:gd name="T0" fmla="*/ 2 w 23"/>
              <a:gd name="T1" fmla="*/ 16 h 18"/>
              <a:gd name="T2" fmla="*/ 7 w 23"/>
              <a:gd name="T3" fmla="*/ 17 h 18"/>
              <a:gd name="T4" fmla="*/ 13 w 23"/>
              <a:gd name="T5" fmla="*/ 14 h 18"/>
              <a:gd name="T6" fmla="*/ 20 w 23"/>
              <a:gd name="T7" fmla="*/ 11 h 18"/>
              <a:gd name="T8" fmla="*/ 23 w 23"/>
              <a:gd name="T9" fmla="*/ 6 h 18"/>
              <a:gd name="T10" fmla="*/ 22 w 23"/>
              <a:gd name="T11" fmla="*/ 4 h 18"/>
              <a:gd name="T12" fmla="*/ 17 w 23"/>
              <a:gd name="T13" fmla="*/ 4 h 18"/>
              <a:gd name="T14" fmla="*/ 16 w 23"/>
              <a:gd name="T15" fmla="*/ 6 h 18"/>
              <a:gd name="T16" fmla="*/ 11 w 23"/>
              <a:gd name="T17" fmla="*/ 11 h 18"/>
              <a:gd name="T18" fmla="*/ 12 w 23"/>
              <a:gd name="T19" fmla="*/ 9 h 18"/>
              <a:gd name="T20" fmla="*/ 12 w 23"/>
              <a:gd name="T21" fmla="*/ 7 h 18"/>
              <a:gd name="T22" fmla="*/ 13 w 23"/>
              <a:gd name="T23" fmla="*/ 5 h 18"/>
              <a:gd name="T24" fmla="*/ 12 w 23"/>
              <a:gd name="T25" fmla="*/ 1 h 18"/>
              <a:gd name="T26" fmla="*/ 9 w 23"/>
              <a:gd name="T27" fmla="*/ 4 h 18"/>
              <a:gd name="T28" fmla="*/ 7 w 23"/>
              <a:gd name="T29" fmla="*/ 6 h 18"/>
              <a:gd name="T30" fmla="*/ 6 w 23"/>
              <a:gd name="T31" fmla="*/ 9 h 18"/>
              <a:gd name="T32" fmla="*/ 3 w 23"/>
              <a:gd name="T33" fmla="*/ 15 h 18"/>
              <a:gd name="T34" fmla="*/ 2 w 23"/>
              <a:gd name="T35"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18">
                <a:moveTo>
                  <a:pt x="2" y="16"/>
                </a:moveTo>
                <a:cubicBezTo>
                  <a:pt x="2" y="16"/>
                  <a:pt x="5" y="16"/>
                  <a:pt x="7" y="17"/>
                </a:cubicBezTo>
                <a:cubicBezTo>
                  <a:pt x="9" y="18"/>
                  <a:pt x="10" y="17"/>
                  <a:pt x="13" y="14"/>
                </a:cubicBezTo>
                <a:cubicBezTo>
                  <a:pt x="15" y="10"/>
                  <a:pt x="17" y="12"/>
                  <a:pt x="20" y="11"/>
                </a:cubicBezTo>
                <a:cubicBezTo>
                  <a:pt x="23" y="10"/>
                  <a:pt x="23" y="8"/>
                  <a:pt x="23" y="6"/>
                </a:cubicBezTo>
                <a:cubicBezTo>
                  <a:pt x="23" y="4"/>
                  <a:pt x="23" y="4"/>
                  <a:pt x="22" y="4"/>
                </a:cubicBezTo>
                <a:cubicBezTo>
                  <a:pt x="21" y="4"/>
                  <a:pt x="18" y="3"/>
                  <a:pt x="17" y="4"/>
                </a:cubicBezTo>
                <a:cubicBezTo>
                  <a:pt x="16" y="4"/>
                  <a:pt x="15" y="5"/>
                  <a:pt x="16" y="6"/>
                </a:cubicBezTo>
                <a:cubicBezTo>
                  <a:pt x="17" y="8"/>
                  <a:pt x="13" y="10"/>
                  <a:pt x="11" y="11"/>
                </a:cubicBezTo>
                <a:cubicBezTo>
                  <a:pt x="10" y="13"/>
                  <a:pt x="11" y="10"/>
                  <a:pt x="12" y="9"/>
                </a:cubicBezTo>
                <a:cubicBezTo>
                  <a:pt x="13" y="9"/>
                  <a:pt x="13" y="7"/>
                  <a:pt x="12" y="7"/>
                </a:cubicBezTo>
                <a:cubicBezTo>
                  <a:pt x="10" y="7"/>
                  <a:pt x="11" y="6"/>
                  <a:pt x="13" y="5"/>
                </a:cubicBezTo>
                <a:cubicBezTo>
                  <a:pt x="14" y="3"/>
                  <a:pt x="13" y="1"/>
                  <a:pt x="12" y="1"/>
                </a:cubicBezTo>
                <a:cubicBezTo>
                  <a:pt x="10" y="0"/>
                  <a:pt x="9" y="1"/>
                  <a:pt x="9" y="4"/>
                </a:cubicBezTo>
                <a:cubicBezTo>
                  <a:pt x="9" y="6"/>
                  <a:pt x="10" y="6"/>
                  <a:pt x="7" y="6"/>
                </a:cubicBezTo>
                <a:cubicBezTo>
                  <a:pt x="4" y="6"/>
                  <a:pt x="9" y="8"/>
                  <a:pt x="6" y="9"/>
                </a:cubicBezTo>
                <a:cubicBezTo>
                  <a:pt x="3" y="11"/>
                  <a:pt x="6" y="13"/>
                  <a:pt x="3" y="15"/>
                </a:cubicBezTo>
                <a:cubicBezTo>
                  <a:pt x="0" y="17"/>
                  <a:pt x="2" y="17"/>
                  <a:pt x="2" y="16"/>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5" name="Freeform 1239">
            <a:extLst>
              <a:ext uri="{FF2B5EF4-FFF2-40B4-BE49-F238E27FC236}">
                <a16:creationId xmlns:a16="http://schemas.microsoft.com/office/drawing/2014/main" id="{C239F279-2CB1-401F-AED1-9D48D535936E}"/>
              </a:ext>
              <a:ext uri="{C183D7F6-B498-43B3-948B-1728B52AA6E4}">
                <adec:decorative xmlns:adec="http://schemas.microsoft.com/office/drawing/2017/decorative" val="1"/>
              </a:ext>
            </a:extLst>
          </p:cNvPr>
          <p:cNvSpPr>
            <a:spLocks/>
          </p:cNvSpPr>
          <p:nvPr/>
        </p:nvSpPr>
        <p:spPr bwMode="auto">
          <a:xfrm>
            <a:off x="6204928" y="1510433"/>
            <a:ext cx="24547" cy="24547"/>
          </a:xfrm>
          <a:custGeom>
            <a:avLst/>
            <a:gdLst>
              <a:gd name="T0" fmla="*/ 3 w 11"/>
              <a:gd name="T1" fmla="*/ 7 h 12"/>
              <a:gd name="T2" fmla="*/ 10 w 11"/>
              <a:gd name="T3" fmla="*/ 1 h 12"/>
              <a:gd name="T4" fmla="*/ 5 w 11"/>
              <a:gd name="T5" fmla="*/ 3 h 12"/>
              <a:gd name="T6" fmla="*/ 0 w 11"/>
              <a:gd name="T7" fmla="*/ 8 h 12"/>
              <a:gd name="T8" fmla="*/ 1 w 11"/>
              <a:gd name="T9" fmla="*/ 9 h 12"/>
              <a:gd name="T10" fmla="*/ 3 w 11"/>
              <a:gd name="T11" fmla="*/ 7 h 12"/>
            </a:gdLst>
            <a:ahLst/>
            <a:cxnLst>
              <a:cxn ang="0">
                <a:pos x="T0" y="T1"/>
              </a:cxn>
              <a:cxn ang="0">
                <a:pos x="T2" y="T3"/>
              </a:cxn>
              <a:cxn ang="0">
                <a:pos x="T4" y="T5"/>
              </a:cxn>
              <a:cxn ang="0">
                <a:pos x="T6" y="T7"/>
              </a:cxn>
              <a:cxn ang="0">
                <a:pos x="T8" y="T9"/>
              </a:cxn>
              <a:cxn ang="0">
                <a:pos x="T10" y="T11"/>
              </a:cxn>
            </a:cxnLst>
            <a:rect l="0" t="0" r="r" b="b"/>
            <a:pathLst>
              <a:path w="11" h="12">
                <a:moveTo>
                  <a:pt x="3" y="7"/>
                </a:moveTo>
                <a:cubicBezTo>
                  <a:pt x="4" y="8"/>
                  <a:pt x="9" y="3"/>
                  <a:pt x="10" y="1"/>
                </a:cubicBezTo>
                <a:cubicBezTo>
                  <a:pt x="11" y="0"/>
                  <a:pt x="8" y="0"/>
                  <a:pt x="5" y="3"/>
                </a:cubicBezTo>
                <a:cubicBezTo>
                  <a:pt x="1" y="5"/>
                  <a:pt x="0" y="4"/>
                  <a:pt x="0" y="8"/>
                </a:cubicBezTo>
                <a:cubicBezTo>
                  <a:pt x="0" y="12"/>
                  <a:pt x="1" y="9"/>
                  <a:pt x="1" y="9"/>
                </a:cubicBezTo>
                <a:cubicBezTo>
                  <a:pt x="1" y="7"/>
                  <a:pt x="2" y="7"/>
                  <a:pt x="3" y="7"/>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6" name="Freeform 1240">
            <a:extLst>
              <a:ext uri="{FF2B5EF4-FFF2-40B4-BE49-F238E27FC236}">
                <a16:creationId xmlns:a16="http://schemas.microsoft.com/office/drawing/2014/main" id="{AADC130D-1FCC-4B35-BAE4-6AD90F0AF624}"/>
              </a:ext>
              <a:ext uri="{C183D7F6-B498-43B3-948B-1728B52AA6E4}">
                <adec:decorative xmlns:adec="http://schemas.microsoft.com/office/drawing/2017/decorative" val="1"/>
              </a:ext>
            </a:extLst>
          </p:cNvPr>
          <p:cNvSpPr>
            <a:spLocks/>
          </p:cNvSpPr>
          <p:nvPr/>
        </p:nvSpPr>
        <p:spPr bwMode="auto">
          <a:xfrm>
            <a:off x="6247886" y="1488954"/>
            <a:ext cx="39889" cy="38355"/>
          </a:xfrm>
          <a:custGeom>
            <a:avLst/>
            <a:gdLst>
              <a:gd name="T0" fmla="*/ 16 w 19"/>
              <a:gd name="T1" fmla="*/ 3 h 18"/>
              <a:gd name="T2" fmla="*/ 14 w 19"/>
              <a:gd name="T3" fmla="*/ 2 h 18"/>
              <a:gd name="T4" fmla="*/ 11 w 19"/>
              <a:gd name="T5" fmla="*/ 2 h 18"/>
              <a:gd name="T6" fmla="*/ 12 w 19"/>
              <a:gd name="T7" fmla="*/ 5 h 18"/>
              <a:gd name="T8" fmla="*/ 6 w 19"/>
              <a:gd name="T9" fmla="*/ 4 h 18"/>
              <a:gd name="T10" fmla="*/ 9 w 19"/>
              <a:gd name="T11" fmla="*/ 6 h 18"/>
              <a:gd name="T12" fmla="*/ 7 w 19"/>
              <a:gd name="T13" fmla="*/ 6 h 18"/>
              <a:gd name="T14" fmla="*/ 2 w 19"/>
              <a:gd name="T15" fmla="*/ 9 h 18"/>
              <a:gd name="T16" fmla="*/ 3 w 19"/>
              <a:gd name="T17" fmla="*/ 11 h 18"/>
              <a:gd name="T18" fmla="*/ 1 w 19"/>
              <a:gd name="T19" fmla="*/ 14 h 18"/>
              <a:gd name="T20" fmla="*/ 2 w 19"/>
              <a:gd name="T21" fmla="*/ 15 h 18"/>
              <a:gd name="T22" fmla="*/ 4 w 19"/>
              <a:gd name="T23" fmla="*/ 17 h 18"/>
              <a:gd name="T24" fmla="*/ 7 w 19"/>
              <a:gd name="T25" fmla="*/ 15 h 18"/>
              <a:gd name="T26" fmla="*/ 16 w 19"/>
              <a:gd name="T27" fmla="*/ 12 h 18"/>
              <a:gd name="T28" fmla="*/ 18 w 19"/>
              <a:gd name="T29" fmla="*/ 8 h 18"/>
              <a:gd name="T30" fmla="*/ 18 w 19"/>
              <a:gd name="T31" fmla="*/ 5 h 18"/>
              <a:gd name="T32" fmla="*/ 16 w 19"/>
              <a:gd name="T3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18">
                <a:moveTo>
                  <a:pt x="16" y="3"/>
                </a:moveTo>
                <a:cubicBezTo>
                  <a:pt x="15" y="2"/>
                  <a:pt x="15" y="4"/>
                  <a:pt x="14" y="2"/>
                </a:cubicBezTo>
                <a:cubicBezTo>
                  <a:pt x="13" y="1"/>
                  <a:pt x="13" y="3"/>
                  <a:pt x="11" y="2"/>
                </a:cubicBezTo>
                <a:cubicBezTo>
                  <a:pt x="9" y="0"/>
                  <a:pt x="12" y="3"/>
                  <a:pt x="12" y="5"/>
                </a:cubicBezTo>
                <a:cubicBezTo>
                  <a:pt x="11" y="6"/>
                  <a:pt x="9" y="4"/>
                  <a:pt x="6" y="4"/>
                </a:cubicBezTo>
                <a:cubicBezTo>
                  <a:pt x="3" y="5"/>
                  <a:pt x="8" y="5"/>
                  <a:pt x="9" y="6"/>
                </a:cubicBezTo>
                <a:cubicBezTo>
                  <a:pt x="11" y="7"/>
                  <a:pt x="9" y="7"/>
                  <a:pt x="7" y="6"/>
                </a:cubicBezTo>
                <a:cubicBezTo>
                  <a:pt x="4" y="5"/>
                  <a:pt x="1" y="7"/>
                  <a:pt x="2" y="9"/>
                </a:cubicBezTo>
                <a:cubicBezTo>
                  <a:pt x="3" y="11"/>
                  <a:pt x="7" y="10"/>
                  <a:pt x="3" y="11"/>
                </a:cubicBezTo>
                <a:cubicBezTo>
                  <a:pt x="0" y="12"/>
                  <a:pt x="3" y="12"/>
                  <a:pt x="1" y="14"/>
                </a:cubicBezTo>
                <a:cubicBezTo>
                  <a:pt x="0" y="15"/>
                  <a:pt x="2" y="15"/>
                  <a:pt x="2" y="15"/>
                </a:cubicBezTo>
                <a:cubicBezTo>
                  <a:pt x="3" y="14"/>
                  <a:pt x="4" y="15"/>
                  <a:pt x="4" y="17"/>
                </a:cubicBezTo>
                <a:cubicBezTo>
                  <a:pt x="4" y="18"/>
                  <a:pt x="5" y="17"/>
                  <a:pt x="7" y="15"/>
                </a:cubicBezTo>
                <a:cubicBezTo>
                  <a:pt x="9" y="14"/>
                  <a:pt x="14" y="13"/>
                  <a:pt x="16" y="12"/>
                </a:cubicBezTo>
                <a:cubicBezTo>
                  <a:pt x="18" y="11"/>
                  <a:pt x="17" y="11"/>
                  <a:pt x="18" y="8"/>
                </a:cubicBezTo>
                <a:cubicBezTo>
                  <a:pt x="18" y="6"/>
                  <a:pt x="17" y="6"/>
                  <a:pt x="18" y="5"/>
                </a:cubicBezTo>
                <a:cubicBezTo>
                  <a:pt x="19" y="4"/>
                  <a:pt x="18" y="3"/>
                  <a:pt x="16"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7" name="Freeform 1241">
            <a:extLst>
              <a:ext uri="{FF2B5EF4-FFF2-40B4-BE49-F238E27FC236}">
                <a16:creationId xmlns:a16="http://schemas.microsoft.com/office/drawing/2014/main" id="{D3A4C6F7-0D11-4953-855D-8E68C693C128}"/>
              </a:ext>
              <a:ext uri="{C183D7F6-B498-43B3-948B-1728B52AA6E4}">
                <adec:decorative xmlns:adec="http://schemas.microsoft.com/office/drawing/2017/decorative" val="1"/>
              </a:ext>
            </a:extLst>
          </p:cNvPr>
          <p:cNvSpPr>
            <a:spLocks/>
          </p:cNvSpPr>
          <p:nvPr/>
        </p:nvSpPr>
        <p:spPr bwMode="auto">
          <a:xfrm>
            <a:off x="6284706" y="1472078"/>
            <a:ext cx="35287" cy="23013"/>
          </a:xfrm>
          <a:custGeom>
            <a:avLst/>
            <a:gdLst>
              <a:gd name="T0" fmla="*/ 9 w 17"/>
              <a:gd name="T1" fmla="*/ 10 h 11"/>
              <a:gd name="T2" fmla="*/ 12 w 17"/>
              <a:gd name="T3" fmla="*/ 9 h 11"/>
              <a:gd name="T4" fmla="*/ 15 w 17"/>
              <a:gd name="T5" fmla="*/ 6 h 11"/>
              <a:gd name="T6" fmla="*/ 15 w 17"/>
              <a:gd name="T7" fmla="*/ 3 h 11"/>
              <a:gd name="T8" fmla="*/ 12 w 17"/>
              <a:gd name="T9" fmla="*/ 2 h 11"/>
              <a:gd name="T10" fmla="*/ 10 w 17"/>
              <a:gd name="T11" fmla="*/ 4 h 11"/>
              <a:gd name="T12" fmla="*/ 9 w 17"/>
              <a:gd name="T13" fmla="*/ 4 h 11"/>
              <a:gd name="T14" fmla="*/ 7 w 17"/>
              <a:gd name="T15" fmla="*/ 4 h 11"/>
              <a:gd name="T16" fmla="*/ 4 w 17"/>
              <a:gd name="T17" fmla="*/ 6 h 11"/>
              <a:gd name="T18" fmla="*/ 4 w 17"/>
              <a:gd name="T19" fmla="*/ 8 h 11"/>
              <a:gd name="T20" fmla="*/ 3 w 17"/>
              <a:gd name="T21" fmla="*/ 8 h 11"/>
              <a:gd name="T22" fmla="*/ 2 w 17"/>
              <a:gd name="T23" fmla="*/ 10 h 11"/>
              <a:gd name="T24" fmla="*/ 9 w 17"/>
              <a:gd name="T2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1">
                <a:moveTo>
                  <a:pt x="9" y="10"/>
                </a:moveTo>
                <a:cubicBezTo>
                  <a:pt x="11" y="10"/>
                  <a:pt x="12" y="10"/>
                  <a:pt x="12" y="9"/>
                </a:cubicBezTo>
                <a:cubicBezTo>
                  <a:pt x="12" y="7"/>
                  <a:pt x="12" y="7"/>
                  <a:pt x="15" y="6"/>
                </a:cubicBezTo>
                <a:cubicBezTo>
                  <a:pt x="17" y="5"/>
                  <a:pt x="16" y="4"/>
                  <a:pt x="15" y="3"/>
                </a:cubicBezTo>
                <a:cubicBezTo>
                  <a:pt x="13" y="3"/>
                  <a:pt x="13" y="3"/>
                  <a:pt x="12" y="2"/>
                </a:cubicBezTo>
                <a:cubicBezTo>
                  <a:pt x="11" y="0"/>
                  <a:pt x="11" y="5"/>
                  <a:pt x="10" y="4"/>
                </a:cubicBezTo>
                <a:cubicBezTo>
                  <a:pt x="10" y="3"/>
                  <a:pt x="10" y="3"/>
                  <a:pt x="9" y="4"/>
                </a:cubicBezTo>
                <a:cubicBezTo>
                  <a:pt x="8" y="6"/>
                  <a:pt x="8" y="6"/>
                  <a:pt x="7" y="4"/>
                </a:cubicBezTo>
                <a:cubicBezTo>
                  <a:pt x="5" y="3"/>
                  <a:pt x="5" y="5"/>
                  <a:pt x="4" y="6"/>
                </a:cubicBezTo>
                <a:cubicBezTo>
                  <a:pt x="3" y="7"/>
                  <a:pt x="3" y="6"/>
                  <a:pt x="4" y="8"/>
                </a:cubicBezTo>
                <a:cubicBezTo>
                  <a:pt x="5" y="9"/>
                  <a:pt x="5" y="9"/>
                  <a:pt x="3" y="8"/>
                </a:cubicBezTo>
                <a:cubicBezTo>
                  <a:pt x="0" y="8"/>
                  <a:pt x="2" y="10"/>
                  <a:pt x="2" y="10"/>
                </a:cubicBezTo>
                <a:cubicBezTo>
                  <a:pt x="4" y="11"/>
                  <a:pt x="7" y="10"/>
                  <a:pt x="9" y="10"/>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8" name="Freeform 1242">
            <a:extLst>
              <a:ext uri="{FF2B5EF4-FFF2-40B4-BE49-F238E27FC236}">
                <a16:creationId xmlns:a16="http://schemas.microsoft.com/office/drawing/2014/main" id="{FB08DDFC-ECED-4336-8901-981D161CA050}"/>
              </a:ext>
              <a:ext uri="{C183D7F6-B498-43B3-948B-1728B52AA6E4}">
                <adec:decorative xmlns:adec="http://schemas.microsoft.com/office/drawing/2017/decorative" val="1"/>
              </a:ext>
            </a:extLst>
          </p:cNvPr>
          <p:cNvSpPr>
            <a:spLocks/>
          </p:cNvSpPr>
          <p:nvPr/>
        </p:nvSpPr>
        <p:spPr bwMode="auto">
          <a:xfrm>
            <a:off x="6304651" y="1464407"/>
            <a:ext cx="36821" cy="16876"/>
          </a:xfrm>
          <a:custGeom>
            <a:avLst/>
            <a:gdLst>
              <a:gd name="T0" fmla="*/ 15 w 17"/>
              <a:gd name="T1" fmla="*/ 3 h 8"/>
              <a:gd name="T2" fmla="*/ 8 w 17"/>
              <a:gd name="T3" fmla="*/ 0 h 8"/>
              <a:gd name="T4" fmla="*/ 3 w 17"/>
              <a:gd name="T5" fmla="*/ 3 h 8"/>
              <a:gd name="T6" fmla="*/ 4 w 17"/>
              <a:gd name="T7" fmla="*/ 5 h 8"/>
              <a:gd name="T8" fmla="*/ 9 w 17"/>
              <a:gd name="T9" fmla="*/ 7 h 8"/>
              <a:gd name="T10" fmla="*/ 15 w 17"/>
              <a:gd name="T11" fmla="*/ 3 h 8"/>
            </a:gdLst>
            <a:ahLst/>
            <a:cxnLst>
              <a:cxn ang="0">
                <a:pos x="T0" y="T1"/>
              </a:cxn>
              <a:cxn ang="0">
                <a:pos x="T2" y="T3"/>
              </a:cxn>
              <a:cxn ang="0">
                <a:pos x="T4" y="T5"/>
              </a:cxn>
              <a:cxn ang="0">
                <a:pos x="T6" y="T7"/>
              </a:cxn>
              <a:cxn ang="0">
                <a:pos x="T8" y="T9"/>
              </a:cxn>
              <a:cxn ang="0">
                <a:pos x="T10" y="T11"/>
              </a:cxn>
            </a:cxnLst>
            <a:rect l="0" t="0" r="r" b="b"/>
            <a:pathLst>
              <a:path w="17" h="8">
                <a:moveTo>
                  <a:pt x="15" y="3"/>
                </a:moveTo>
                <a:cubicBezTo>
                  <a:pt x="17" y="1"/>
                  <a:pt x="11" y="0"/>
                  <a:pt x="8" y="0"/>
                </a:cubicBezTo>
                <a:cubicBezTo>
                  <a:pt x="5" y="0"/>
                  <a:pt x="5" y="1"/>
                  <a:pt x="3" y="3"/>
                </a:cubicBezTo>
                <a:cubicBezTo>
                  <a:pt x="0" y="5"/>
                  <a:pt x="4" y="5"/>
                  <a:pt x="4" y="5"/>
                </a:cubicBezTo>
                <a:cubicBezTo>
                  <a:pt x="4" y="5"/>
                  <a:pt x="7" y="7"/>
                  <a:pt x="9" y="7"/>
                </a:cubicBezTo>
                <a:cubicBezTo>
                  <a:pt x="12" y="8"/>
                  <a:pt x="14" y="4"/>
                  <a:pt x="15" y="3"/>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9" name="Freeform 1243">
            <a:extLst>
              <a:ext uri="{FF2B5EF4-FFF2-40B4-BE49-F238E27FC236}">
                <a16:creationId xmlns:a16="http://schemas.microsoft.com/office/drawing/2014/main" id="{05D194CC-6A7C-4A89-BB34-8EF3C2E61BC9}"/>
              </a:ext>
              <a:ext uri="{C183D7F6-B498-43B3-948B-1728B52AA6E4}">
                <adec:decorative xmlns:adec="http://schemas.microsoft.com/office/drawing/2017/decorative" val="1"/>
              </a:ext>
            </a:extLst>
          </p:cNvPr>
          <p:cNvSpPr>
            <a:spLocks/>
          </p:cNvSpPr>
          <p:nvPr/>
        </p:nvSpPr>
        <p:spPr bwMode="auto">
          <a:xfrm>
            <a:off x="6329198" y="1453668"/>
            <a:ext cx="24547" cy="15342"/>
          </a:xfrm>
          <a:custGeom>
            <a:avLst/>
            <a:gdLst>
              <a:gd name="T0" fmla="*/ 5 w 12"/>
              <a:gd name="T1" fmla="*/ 5 h 7"/>
              <a:gd name="T2" fmla="*/ 10 w 12"/>
              <a:gd name="T3" fmla="*/ 5 h 7"/>
              <a:gd name="T4" fmla="*/ 4 w 12"/>
              <a:gd name="T5" fmla="*/ 1 h 7"/>
              <a:gd name="T6" fmla="*/ 4 w 12"/>
              <a:gd name="T7" fmla="*/ 2 h 7"/>
              <a:gd name="T8" fmla="*/ 5 w 12"/>
              <a:gd name="T9" fmla="*/ 5 h 7"/>
            </a:gdLst>
            <a:ahLst/>
            <a:cxnLst>
              <a:cxn ang="0">
                <a:pos x="T0" y="T1"/>
              </a:cxn>
              <a:cxn ang="0">
                <a:pos x="T2" y="T3"/>
              </a:cxn>
              <a:cxn ang="0">
                <a:pos x="T4" y="T5"/>
              </a:cxn>
              <a:cxn ang="0">
                <a:pos x="T6" y="T7"/>
              </a:cxn>
              <a:cxn ang="0">
                <a:pos x="T8" y="T9"/>
              </a:cxn>
            </a:cxnLst>
            <a:rect l="0" t="0" r="r" b="b"/>
            <a:pathLst>
              <a:path w="12" h="7">
                <a:moveTo>
                  <a:pt x="5" y="5"/>
                </a:moveTo>
                <a:cubicBezTo>
                  <a:pt x="5" y="7"/>
                  <a:pt x="9" y="6"/>
                  <a:pt x="10" y="5"/>
                </a:cubicBezTo>
                <a:cubicBezTo>
                  <a:pt x="12" y="4"/>
                  <a:pt x="7" y="3"/>
                  <a:pt x="4" y="1"/>
                </a:cubicBezTo>
                <a:cubicBezTo>
                  <a:pt x="0" y="0"/>
                  <a:pt x="4" y="2"/>
                  <a:pt x="4" y="2"/>
                </a:cubicBezTo>
                <a:cubicBezTo>
                  <a:pt x="6" y="3"/>
                  <a:pt x="5" y="3"/>
                  <a:pt x="5" y="5"/>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0" name="Freeform 1244">
            <a:extLst>
              <a:ext uri="{FF2B5EF4-FFF2-40B4-BE49-F238E27FC236}">
                <a16:creationId xmlns:a16="http://schemas.microsoft.com/office/drawing/2014/main" id="{BB08D675-2C5E-4562-800C-B25EC2D815E2}"/>
              </a:ext>
              <a:ext uri="{C183D7F6-B498-43B3-948B-1728B52AA6E4}">
                <adec:decorative xmlns:adec="http://schemas.microsoft.com/office/drawing/2017/decorative" val="1"/>
              </a:ext>
            </a:extLst>
          </p:cNvPr>
          <p:cNvSpPr>
            <a:spLocks/>
          </p:cNvSpPr>
          <p:nvPr/>
        </p:nvSpPr>
        <p:spPr bwMode="auto">
          <a:xfrm>
            <a:off x="6358348" y="1455202"/>
            <a:ext cx="15342" cy="13808"/>
          </a:xfrm>
          <a:custGeom>
            <a:avLst/>
            <a:gdLst>
              <a:gd name="T0" fmla="*/ 4 w 7"/>
              <a:gd name="T1" fmla="*/ 5 h 6"/>
              <a:gd name="T2" fmla="*/ 7 w 7"/>
              <a:gd name="T3" fmla="*/ 2 h 6"/>
              <a:gd name="T4" fmla="*/ 2 w 7"/>
              <a:gd name="T5" fmla="*/ 2 h 6"/>
              <a:gd name="T6" fmla="*/ 2 w 7"/>
              <a:gd name="T7" fmla="*/ 4 h 6"/>
              <a:gd name="T8" fmla="*/ 4 w 7"/>
              <a:gd name="T9" fmla="*/ 5 h 6"/>
            </a:gdLst>
            <a:ahLst/>
            <a:cxnLst>
              <a:cxn ang="0">
                <a:pos x="T0" y="T1"/>
              </a:cxn>
              <a:cxn ang="0">
                <a:pos x="T2" y="T3"/>
              </a:cxn>
              <a:cxn ang="0">
                <a:pos x="T4" y="T5"/>
              </a:cxn>
              <a:cxn ang="0">
                <a:pos x="T6" y="T7"/>
              </a:cxn>
              <a:cxn ang="0">
                <a:pos x="T8" y="T9"/>
              </a:cxn>
            </a:cxnLst>
            <a:rect l="0" t="0" r="r" b="b"/>
            <a:pathLst>
              <a:path w="7" h="6">
                <a:moveTo>
                  <a:pt x="4" y="5"/>
                </a:moveTo>
                <a:cubicBezTo>
                  <a:pt x="5" y="6"/>
                  <a:pt x="7" y="5"/>
                  <a:pt x="7" y="2"/>
                </a:cubicBezTo>
                <a:cubicBezTo>
                  <a:pt x="7" y="0"/>
                  <a:pt x="4" y="1"/>
                  <a:pt x="2" y="2"/>
                </a:cubicBezTo>
                <a:cubicBezTo>
                  <a:pt x="0" y="2"/>
                  <a:pt x="2" y="4"/>
                  <a:pt x="2" y="4"/>
                </a:cubicBezTo>
                <a:cubicBezTo>
                  <a:pt x="3" y="6"/>
                  <a:pt x="3" y="4"/>
                  <a:pt x="4" y="5"/>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1" name="Freeform 1245">
            <a:extLst>
              <a:ext uri="{FF2B5EF4-FFF2-40B4-BE49-F238E27FC236}">
                <a16:creationId xmlns:a16="http://schemas.microsoft.com/office/drawing/2014/main" id="{DE934A0A-46AA-458D-896C-07337768DCD8}"/>
              </a:ext>
              <a:ext uri="{C183D7F6-B498-43B3-948B-1728B52AA6E4}">
                <adec:decorative xmlns:adec="http://schemas.microsoft.com/office/drawing/2017/decorative" val="1"/>
              </a:ext>
            </a:extLst>
          </p:cNvPr>
          <p:cNvSpPr>
            <a:spLocks/>
          </p:cNvSpPr>
          <p:nvPr/>
        </p:nvSpPr>
        <p:spPr bwMode="auto">
          <a:xfrm>
            <a:off x="6407442" y="1421450"/>
            <a:ext cx="50629" cy="21479"/>
          </a:xfrm>
          <a:custGeom>
            <a:avLst/>
            <a:gdLst>
              <a:gd name="T0" fmla="*/ 15 w 24"/>
              <a:gd name="T1" fmla="*/ 9 h 10"/>
              <a:gd name="T2" fmla="*/ 18 w 24"/>
              <a:gd name="T3" fmla="*/ 7 h 10"/>
              <a:gd name="T4" fmla="*/ 20 w 24"/>
              <a:gd name="T5" fmla="*/ 5 h 10"/>
              <a:gd name="T6" fmla="*/ 23 w 24"/>
              <a:gd name="T7" fmla="*/ 2 h 10"/>
              <a:gd name="T8" fmla="*/ 23 w 24"/>
              <a:gd name="T9" fmla="*/ 0 h 10"/>
              <a:gd name="T10" fmla="*/ 16 w 24"/>
              <a:gd name="T11" fmla="*/ 4 h 10"/>
              <a:gd name="T12" fmla="*/ 9 w 24"/>
              <a:gd name="T13" fmla="*/ 4 h 10"/>
              <a:gd name="T14" fmla="*/ 7 w 24"/>
              <a:gd name="T15" fmla="*/ 4 h 10"/>
              <a:gd name="T16" fmla="*/ 5 w 24"/>
              <a:gd name="T17" fmla="*/ 5 h 10"/>
              <a:gd name="T18" fmla="*/ 2 w 24"/>
              <a:gd name="T19" fmla="*/ 5 h 10"/>
              <a:gd name="T20" fmla="*/ 3 w 24"/>
              <a:gd name="T21" fmla="*/ 9 h 10"/>
              <a:gd name="T22" fmla="*/ 5 w 24"/>
              <a:gd name="T23" fmla="*/ 10 h 10"/>
              <a:gd name="T24" fmla="*/ 12 w 24"/>
              <a:gd name="T25" fmla="*/ 8 h 10"/>
              <a:gd name="T26" fmla="*/ 15 w 24"/>
              <a:gd name="T2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0">
                <a:moveTo>
                  <a:pt x="15" y="9"/>
                </a:moveTo>
                <a:cubicBezTo>
                  <a:pt x="17" y="9"/>
                  <a:pt x="17" y="7"/>
                  <a:pt x="18" y="7"/>
                </a:cubicBezTo>
                <a:cubicBezTo>
                  <a:pt x="19" y="7"/>
                  <a:pt x="19" y="6"/>
                  <a:pt x="20" y="5"/>
                </a:cubicBezTo>
                <a:cubicBezTo>
                  <a:pt x="21" y="3"/>
                  <a:pt x="21" y="2"/>
                  <a:pt x="23" y="2"/>
                </a:cubicBezTo>
                <a:cubicBezTo>
                  <a:pt x="24" y="3"/>
                  <a:pt x="24" y="1"/>
                  <a:pt x="23" y="0"/>
                </a:cubicBezTo>
                <a:cubicBezTo>
                  <a:pt x="22" y="0"/>
                  <a:pt x="19" y="3"/>
                  <a:pt x="16" y="4"/>
                </a:cubicBezTo>
                <a:cubicBezTo>
                  <a:pt x="13" y="6"/>
                  <a:pt x="9" y="5"/>
                  <a:pt x="9" y="4"/>
                </a:cubicBezTo>
                <a:cubicBezTo>
                  <a:pt x="8" y="4"/>
                  <a:pt x="7" y="2"/>
                  <a:pt x="7" y="4"/>
                </a:cubicBezTo>
                <a:cubicBezTo>
                  <a:pt x="6" y="5"/>
                  <a:pt x="5" y="4"/>
                  <a:pt x="5" y="5"/>
                </a:cubicBezTo>
                <a:cubicBezTo>
                  <a:pt x="4" y="6"/>
                  <a:pt x="4" y="6"/>
                  <a:pt x="2" y="5"/>
                </a:cubicBezTo>
                <a:cubicBezTo>
                  <a:pt x="0" y="5"/>
                  <a:pt x="3" y="7"/>
                  <a:pt x="3" y="9"/>
                </a:cubicBezTo>
                <a:cubicBezTo>
                  <a:pt x="4" y="10"/>
                  <a:pt x="5" y="10"/>
                  <a:pt x="5" y="10"/>
                </a:cubicBezTo>
                <a:cubicBezTo>
                  <a:pt x="6" y="10"/>
                  <a:pt x="11" y="9"/>
                  <a:pt x="12" y="8"/>
                </a:cubicBezTo>
                <a:cubicBezTo>
                  <a:pt x="13" y="7"/>
                  <a:pt x="14" y="9"/>
                  <a:pt x="15" y="9"/>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2" name="Freeform 1246">
            <a:extLst>
              <a:ext uri="{FF2B5EF4-FFF2-40B4-BE49-F238E27FC236}">
                <a16:creationId xmlns:a16="http://schemas.microsoft.com/office/drawing/2014/main" id="{F414DDD6-4350-4D11-982F-A00E81511C2B}"/>
              </a:ext>
              <a:ext uri="{C183D7F6-B498-43B3-948B-1728B52AA6E4}">
                <adec:decorative xmlns:adec="http://schemas.microsoft.com/office/drawing/2017/decorative" val="1"/>
              </a:ext>
            </a:extLst>
          </p:cNvPr>
          <p:cNvSpPr>
            <a:spLocks/>
          </p:cNvSpPr>
          <p:nvPr/>
        </p:nvSpPr>
        <p:spPr bwMode="auto">
          <a:xfrm>
            <a:off x="6422784" y="1449065"/>
            <a:ext cx="24547" cy="6137"/>
          </a:xfrm>
          <a:custGeom>
            <a:avLst/>
            <a:gdLst>
              <a:gd name="T0" fmla="*/ 10 w 12"/>
              <a:gd name="T1" fmla="*/ 2 h 3"/>
              <a:gd name="T2" fmla="*/ 2 w 12"/>
              <a:gd name="T3" fmla="*/ 0 h 3"/>
              <a:gd name="T4" fmla="*/ 1 w 12"/>
              <a:gd name="T5" fmla="*/ 1 h 3"/>
              <a:gd name="T6" fmla="*/ 3 w 12"/>
              <a:gd name="T7" fmla="*/ 2 h 3"/>
              <a:gd name="T8" fmla="*/ 10 w 12"/>
              <a:gd name="T9" fmla="*/ 2 h 3"/>
            </a:gdLst>
            <a:ahLst/>
            <a:cxnLst>
              <a:cxn ang="0">
                <a:pos x="T0" y="T1"/>
              </a:cxn>
              <a:cxn ang="0">
                <a:pos x="T2" y="T3"/>
              </a:cxn>
              <a:cxn ang="0">
                <a:pos x="T4" y="T5"/>
              </a:cxn>
              <a:cxn ang="0">
                <a:pos x="T6" y="T7"/>
              </a:cxn>
              <a:cxn ang="0">
                <a:pos x="T8" y="T9"/>
              </a:cxn>
            </a:cxnLst>
            <a:rect l="0" t="0" r="r" b="b"/>
            <a:pathLst>
              <a:path w="12" h="3">
                <a:moveTo>
                  <a:pt x="10" y="2"/>
                </a:moveTo>
                <a:cubicBezTo>
                  <a:pt x="12" y="1"/>
                  <a:pt x="2" y="0"/>
                  <a:pt x="2" y="0"/>
                </a:cubicBezTo>
                <a:cubicBezTo>
                  <a:pt x="0" y="0"/>
                  <a:pt x="3" y="1"/>
                  <a:pt x="1" y="1"/>
                </a:cubicBezTo>
                <a:cubicBezTo>
                  <a:pt x="0" y="1"/>
                  <a:pt x="1" y="1"/>
                  <a:pt x="3" y="2"/>
                </a:cubicBezTo>
                <a:cubicBezTo>
                  <a:pt x="6" y="3"/>
                  <a:pt x="7" y="3"/>
                  <a:pt x="10" y="2"/>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3" name="Freeform 1247">
            <a:extLst>
              <a:ext uri="{FF2B5EF4-FFF2-40B4-BE49-F238E27FC236}">
                <a16:creationId xmlns:a16="http://schemas.microsoft.com/office/drawing/2014/main" id="{729DC569-1355-4A84-911D-ED65D2215F1C}"/>
              </a:ext>
              <a:ext uri="{C183D7F6-B498-43B3-948B-1728B52AA6E4}">
                <adec:decorative xmlns:adec="http://schemas.microsoft.com/office/drawing/2017/decorative" val="1"/>
              </a:ext>
            </a:extLst>
          </p:cNvPr>
          <p:cNvSpPr>
            <a:spLocks/>
          </p:cNvSpPr>
          <p:nvPr/>
        </p:nvSpPr>
        <p:spPr bwMode="auto">
          <a:xfrm>
            <a:off x="6439660" y="1435258"/>
            <a:ext cx="23013" cy="16876"/>
          </a:xfrm>
          <a:custGeom>
            <a:avLst/>
            <a:gdLst>
              <a:gd name="T0" fmla="*/ 9 w 11"/>
              <a:gd name="T1" fmla="*/ 6 h 8"/>
              <a:gd name="T2" fmla="*/ 11 w 11"/>
              <a:gd name="T3" fmla="*/ 2 h 8"/>
              <a:gd name="T4" fmla="*/ 9 w 11"/>
              <a:gd name="T5" fmla="*/ 0 h 8"/>
              <a:gd name="T6" fmla="*/ 9 w 11"/>
              <a:gd name="T7" fmla="*/ 1 h 8"/>
              <a:gd name="T8" fmla="*/ 2 w 11"/>
              <a:gd name="T9" fmla="*/ 4 h 8"/>
              <a:gd name="T10" fmla="*/ 0 w 11"/>
              <a:gd name="T11" fmla="*/ 6 h 8"/>
              <a:gd name="T12" fmla="*/ 4 w 11"/>
              <a:gd name="T13" fmla="*/ 8 h 8"/>
              <a:gd name="T14" fmla="*/ 9 w 1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8">
                <a:moveTo>
                  <a:pt x="9" y="6"/>
                </a:moveTo>
                <a:cubicBezTo>
                  <a:pt x="11" y="4"/>
                  <a:pt x="11" y="3"/>
                  <a:pt x="11" y="2"/>
                </a:cubicBezTo>
                <a:cubicBezTo>
                  <a:pt x="11" y="1"/>
                  <a:pt x="10" y="0"/>
                  <a:pt x="9" y="0"/>
                </a:cubicBezTo>
                <a:cubicBezTo>
                  <a:pt x="8" y="0"/>
                  <a:pt x="8" y="0"/>
                  <a:pt x="9" y="1"/>
                </a:cubicBezTo>
                <a:cubicBezTo>
                  <a:pt x="10" y="3"/>
                  <a:pt x="5" y="4"/>
                  <a:pt x="2" y="4"/>
                </a:cubicBezTo>
                <a:cubicBezTo>
                  <a:pt x="0" y="5"/>
                  <a:pt x="0" y="6"/>
                  <a:pt x="0" y="6"/>
                </a:cubicBezTo>
                <a:cubicBezTo>
                  <a:pt x="1" y="7"/>
                  <a:pt x="2" y="8"/>
                  <a:pt x="4" y="8"/>
                </a:cubicBezTo>
                <a:cubicBezTo>
                  <a:pt x="5" y="8"/>
                  <a:pt x="7" y="8"/>
                  <a:pt x="9" y="6"/>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4" name="Freeform 1248">
            <a:extLst>
              <a:ext uri="{FF2B5EF4-FFF2-40B4-BE49-F238E27FC236}">
                <a16:creationId xmlns:a16="http://schemas.microsoft.com/office/drawing/2014/main" id="{44061BFE-B28E-4BDA-9035-0F184093EA79}"/>
              </a:ext>
              <a:ext uri="{C183D7F6-B498-43B3-948B-1728B52AA6E4}">
                <adec:decorative xmlns:adec="http://schemas.microsoft.com/office/drawing/2017/decorative" val="1"/>
              </a:ext>
            </a:extLst>
          </p:cNvPr>
          <p:cNvSpPr>
            <a:spLocks/>
          </p:cNvSpPr>
          <p:nvPr/>
        </p:nvSpPr>
        <p:spPr bwMode="auto">
          <a:xfrm>
            <a:off x="6462673" y="1426052"/>
            <a:ext cx="15342" cy="15342"/>
          </a:xfrm>
          <a:custGeom>
            <a:avLst/>
            <a:gdLst>
              <a:gd name="T0" fmla="*/ 2 w 7"/>
              <a:gd name="T1" fmla="*/ 6 h 7"/>
              <a:gd name="T2" fmla="*/ 6 w 7"/>
              <a:gd name="T3" fmla="*/ 5 h 7"/>
              <a:gd name="T4" fmla="*/ 5 w 7"/>
              <a:gd name="T5" fmla="*/ 2 h 7"/>
              <a:gd name="T6" fmla="*/ 1 w 7"/>
              <a:gd name="T7" fmla="*/ 3 h 7"/>
              <a:gd name="T8" fmla="*/ 2 w 7"/>
              <a:gd name="T9" fmla="*/ 6 h 7"/>
            </a:gdLst>
            <a:ahLst/>
            <a:cxnLst>
              <a:cxn ang="0">
                <a:pos x="T0" y="T1"/>
              </a:cxn>
              <a:cxn ang="0">
                <a:pos x="T2" y="T3"/>
              </a:cxn>
              <a:cxn ang="0">
                <a:pos x="T4" y="T5"/>
              </a:cxn>
              <a:cxn ang="0">
                <a:pos x="T6" y="T7"/>
              </a:cxn>
              <a:cxn ang="0">
                <a:pos x="T8" y="T9"/>
              </a:cxn>
            </a:cxnLst>
            <a:rect l="0" t="0" r="r" b="b"/>
            <a:pathLst>
              <a:path w="7" h="7">
                <a:moveTo>
                  <a:pt x="2" y="6"/>
                </a:moveTo>
                <a:cubicBezTo>
                  <a:pt x="3" y="6"/>
                  <a:pt x="6" y="7"/>
                  <a:pt x="6" y="5"/>
                </a:cubicBezTo>
                <a:cubicBezTo>
                  <a:pt x="6" y="3"/>
                  <a:pt x="7" y="3"/>
                  <a:pt x="5" y="2"/>
                </a:cubicBezTo>
                <a:cubicBezTo>
                  <a:pt x="3" y="2"/>
                  <a:pt x="0" y="0"/>
                  <a:pt x="1" y="3"/>
                </a:cubicBezTo>
                <a:cubicBezTo>
                  <a:pt x="1" y="3"/>
                  <a:pt x="0" y="6"/>
                  <a:pt x="2" y="6"/>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5" name="Freeform 1249">
            <a:extLst>
              <a:ext uri="{FF2B5EF4-FFF2-40B4-BE49-F238E27FC236}">
                <a16:creationId xmlns:a16="http://schemas.microsoft.com/office/drawing/2014/main" id="{8CDA9419-AFFD-46E3-BB1C-6D324D260BB6}"/>
              </a:ext>
              <a:ext uri="{C183D7F6-B498-43B3-948B-1728B52AA6E4}">
                <adec:decorative xmlns:adec="http://schemas.microsoft.com/office/drawing/2017/decorative" val="1"/>
              </a:ext>
            </a:extLst>
          </p:cNvPr>
          <p:cNvSpPr>
            <a:spLocks/>
          </p:cNvSpPr>
          <p:nvPr/>
        </p:nvSpPr>
        <p:spPr bwMode="auto">
          <a:xfrm>
            <a:off x="6511767" y="1401505"/>
            <a:ext cx="27616" cy="18410"/>
          </a:xfrm>
          <a:custGeom>
            <a:avLst/>
            <a:gdLst>
              <a:gd name="T0" fmla="*/ 4 w 13"/>
              <a:gd name="T1" fmla="*/ 4 h 9"/>
              <a:gd name="T2" fmla="*/ 3 w 13"/>
              <a:gd name="T3" fmla="*/ 6 h 9"/>
              <a:gd name="T4" fmla="*/ 11 w 13"/>
              <a:gd name="T5" fmla="*/ 6 h 9"/>
              <a:gd name="T6" fmla="*/ 13 w 13"/>
              <a:gd name="T7" fmla="*/ 4 h 9"/>
              <a:gd name="T8" fmla="*/ 9 w 13"/>
              <a:gd name="T9" fmla="*/ 1 h 9"/>
              <a:gd name="T10" fmla="*/ 8 w 13"/>
              <a:gd name="T11" fmla="*/ 3 h 9"/>
              <a:gd name="T12" fmla="*/ 4 w 13"/>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3" h="9">
                <a:moveTo>
                  <a:pt x="4" y="4"/>
                </a:moveTo>
                <a:cubicBezTo>
                  <a:pt x="0" y="4"/>
                  <a:pt x="3" y="6"/>
                  <a:pt x="3" y="6"/>
                </a:cubicBezTo>
                <a:cubicBezTo>
                  <a:pt x="6" y="9"/>
                  <a:pt x="8" y="7"/>
                  <a:pt x="11" y="6"/>
                </a:cubicBezTo>
                <a:cubicBezTo>
                  <a:pt x="13" y="5"/>
                  <a:pt x="13" y="5"/>
                  <a:pt x="13" y="4"/>
                </a:cubicBezTo>
                <a:cubicBezTo>
                  <a:pt x="13" y="2"/>
                  <a:pt x="11" y="2"/>
                  <a:pt x="9" y="1"/>
                </a:cubicBezTo>
                <a:cubicBezTo>
                  <a:pt x="7" y="0"/>
                  <a:pt x="6" y="1"/>
                  <a:pt x="8" y="3"/>
                </a:cubicBezTo>
                <a:cubicBezTo>
                  <a:pt x="10" y="4"/>
                  <a:pt x="8" y="4"/>
                  <a:pt x="4" y="4"/>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6" name="Freeform 1250">
            <a:extLst>
              <a:ext uri="{FF2B5EF4-FFF2-40B4-BE49-F238E27FC236}">
                <a16:creationId xmlns:a16="http://schemas.microsoft.com/office/drawing/2014/main" id="{A3BA770D-9444-42EB-A149-FAC7EE65BFCB}"/>
              </a:ext>
              <a:ext uri="{C183D7F6-B498-43B3-948B-1728B52AA6E4}">
                <adec:decorative xmlns:adec="http://schemas.microsoft.com/office/drawing/2017/decorative" val="1"/>
              </a:ext>
            </a:extLst>
          </p:cNvPr>
          <p:cNvSpPr>
            <a:spLocks/>
          </p:cNvSpPr>
          <p:nvPr/>
        </p:nvSpPr>
        <p:spPr bwMode="auto">
          <a:xfrm>
            <a:off x="5875076" y="1403039"/>
            <a:ext cx="822330" cy="667376"/>
          </a:xfrm>
          <a:custGeom>
            <a:avLst/>
            <a:gdLst>
              <a:gd name="T0" fmla="*/ 279 w 388"/>
              <a:gd name="T1" fmla="*/ 64 h 317"/>
              <a:gd name="T2" fmla="*/ 334 w 388"/>
              <a:gd name="T3" fmla="*/ 31 h 317"/>
              <a:gd name="T4" fmla="*/ 380 w 388"/>
              <a:gd name="T5" fmla="*/ 44 h 317"/>
              <a:gd name="T6" fmla="*/ 363 w 388"/>
              <a:gd name="T7" fmla="*/ 35 h 317"/>
              <a:gd name="T8" fmla="*/ 378 w 388"/>
              <a:gd name="T9" fmla="*/ 18 h 317"/>
              <a:gd name="T10" fmla="*/ 352 w 388"/>
              <a:gd name="T11" fmla="*/ 10 h 317"/>
              <a:gd name="T12" fmla="*/ 341 w 388"/>
              <a:gd name="T13" fmla="*/ 12 h 317"/>
              <a:gd name="T14" fmla="*/ 329 w 388"/>
              <a:gd name="T15" fmla="*/ 13 h 317"/>
              <a:gd name="T16" fmla="*/ 323 w 388"/>
              <a:gd name="T17" fmla="*/ 10 h 317"/>
              <a:gd name="T18" fmla="*/ 297 w 388"/>
              <a:gd name="T19" fmla="*/ 25 h 317"/>
              <a:gd name="T20" fmla="*/ 294 w 388"/>
              <a:gd name="T21" fmla="*/ 5 h 317"/>
              <a:gd name="T22" fmla="*/ 286 w 388"/>
              <a:gd name="T23" fmla="*/ 19 h 317"/>
              <a:gd name="T24" fmla="*/ 269 w 388"/>
              <a:gd name="T25" fmla="*/ 31 h 317"/>
              <a:gd name="T26" fmla="*/ 256 w 388"/>
              <a:gd name="T27" fmla="*/ 28 h 317"/>
              <a:gd name="T28" fmla="*/ 253 w 388"/>
              <a:gd name="T29" fmla="*/ 35 h 317"/>
              <a:gd name="T30" fmla="*/ 230 w 388"/>
              <a:gd name="T31" fmla="*/ 43 h 317"/>
              <a:gd name="T32" fmla="*/ 223 w 388"/>
              <a:gd name="T33" fmla="*/ 37 h 317"/>
              <a:gd name="T34" fmla="*/ 213 w 388"/>
              <a:gd name="T35" fmla="*/ 37 h 317"/>
              <a:gd name="T36" fmla="*/ 199 w 388"/>
              <a:gd name="T37" fmla="*/ 48 h 317"/>
              <a:gd name="T38" fmla="*/ 190 w 388"/>
              <a:gd name="T39" fmla="*/ 64 h 317"/>
              <a:gd name="T40" fmla="*/ 190 w 388"/>
              <a:gd name="T41" fmla="*/ 73 h 317"/>
              <a:gd name="T42" fmla="*/ 172 w 388"/>
              <a:gd name="T43" fmla="*/ 81 h 317"/>
              <a:gd name="T44" fmla="*/ 159 w 388"/>
              <a:gd name="T45" fmla="*/ 81 h 317"/>
              <a:gd name="T46" fmla="*/ 148 w 388"/>
              <a:gd name="T47" fmla="*/ 86 h 317"/>
              <a:gd name="T48" fmla="*/ 158 w 388"/>
              <a:gd name="T49" fmla="*/ 96 h 317"/>
              <a:gd name="T50" fmla="*/ 144 w 388"/>
              <a:gd name="T51" fmla="*/ 99 h 317"/>
              <a:gd name="T52" fmla="*/ 141 w 388"/>
              <a:gd name="T53" fmla="*/ 107 h 317"/>
              <a:gd name="T54" fmla="*/ 126 w 388"/>
              <a:gd name="T55" fmla="*/ 120 h 317"/>
              <a:gd name="T56" fmla="*/ 128 w 388"/>
              <a:gd name="T57" fmla="*/ 129 h 317"/>
              <a:gd name="T58" fmla="*/ 114 w 388"/>
              <a:gd name="T59" fmla="*/ 141 h 317"/>
              <a:gd name="T60" fmla="*/ 111 w 388"/>
              <a:gd name="T61" fmla="*/ 152 h 317"/>
              <a:gd name="T62" fmla="*/ 95 w 388"/>
              <a:gd name="T63" fmla="*/ 163 h 317"/>
              <a:gd name="T64" fmla="*/ 88 w 388"/>
              <a:gd name="T65" fmla="*/ 170 h 317"/>
              <a:gd name="T66" fmla="*/ 73 w 388"/>
              <a:gd name="T67" fmla="*/ 192 h 317"/>
              <a:gd name="T68" fmla="*/ 88 w 388"/>
              <a:gd name="T69" fmla="*/ 190 h 317"/>
              <a:gd name="T70" fmla="*/ 65 w 388"/>
              <a:gd name="T71" fmla="*/ 193 h 317"/>
              <a:gd name="T72" fmla="*/ 48 w 388"/>
              <a:gd name="T73" fmla="*/ 203 h 317"/>
              <a:gd name="T74" fmla="*/ 37 w 388"/>
              <a:gd name="T75" fmla="*/ 207 h 317"/>
              <a:gd name="T76" fmla="*/ 38 w 388"/>
              <a:gd name="T77" fmla="*/ 217 h 317"/>
              <a:gd name="T78" fmla="*/ 24 w 388"/>
              <a:gd name="T79" fmla="*/ 224 h 317"/>
              <a:gd name="T80" fmla="*/ 6 w 388"/>
              <a:gd name="T81" fmla="*/ 227 h 317"/>
              <a:gd name="T82" fmla="*/ 1 w 388"/>
              <a:gd name="T83" fmla="*/ 235 h 317"/>
              <a:gd name="T84" fmla="*/ 2 w 388"/>
              <a:gd name="T85" fmla="*/ 246 h 317"/>
              <a:gd name="T86" fmla="*/ 31 w 388"/>
              <a:gd name="T87" fmla="*/ 251 h 317"/>
              <a:gd name="T88" fmla="*/ 3 w 388"/>
              <a:gd name="T89" fmla="*/ 254 h 317"/>
              <a:gd name="T90" fmla="*/ 6 w 388"/>
              <a:gd name="T91" fmla="*/ 269 h 317"/>
              <a:gd name="T92" fmla="*/ 24 w 388"/>
              <a:gd name="T93" fmla="*/ 269 h 317"/>
              <a:gd name="T94" fmla="*/ 14 w 388"/>
              <a:gd name="T95" fmla="*/ 280 h 317"/>
              <a:gd name="T96" fmla="*/ 7 w 388"/>
              <a:gd name="T97" fmla="*/ 288 h 317"/>
              <a:gd name="T98" fmla="*/ 17 w 388"/>
              <a:gd name="T99" fmla="*/ 288 h 317"/>
              <a:gd name="T100" fmla="*/ 10 w 388"/>
              <a:gd name="T101" fmla="*/ 296 h 317"/>
              <a:gd name="T102" fmla="*/ 32 w 388"/>
              <a:gd name="T103" fmla="*/ 317 h 317"/>
              <a:gd name="T104" fmla="*/ 66 w 388"/>
              <a:gd name="T105" fmla="*/ 298 h 317"/>
              <a:gd name="T106" fmla="*/ 83 w 388"/>
              <a:gd name="T107" fmla="*/ 277 h 317"/>
              <a:gd name="T108" fmla="*/ 100 w 388"/>
              <a:gd name="T109" fmla="*/ 296 h 317"/>
              <a:gd name="T110" fmla="*/ 108 w 388"/>
              <a:gd name="T111" fmla="*/ 252 h 317"/>
              <a:gd name="T112" fmla="*/ 105 w 388"/>
              <a:gd name="T113" fmla="*/ 197 h 317"/>
              <a:gd name="T114" fmla="*/ 143 w 388"/>
              <a:gd name="T115" fmla="*/ 138 h 317"/>
              <a:gd name="T116" fmla="*/ 173 w 388"/>
              <a:gd name="T117" fmla="*/ 90 h 317"/>
              <a:gd name="T118" fmla="*/ 227 w 388"/>
              <a:gd name="T119" fmla="*/ 6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8" h="317">
                <a:moveTo>
                  <a:pt x="232" y="57"/>
                </a:moveTo>
                <a:cubicBezTo>
                  <a:pt x="234" y="57"/>
                  <a:pt x="236" y="56"/>
                  <a:pt x="236" y="56"/>
                </a:cubicBezTo>
                <a:cubicBezTo>
                  <a:pt x="236" y="56"/>
                  <a:pt x="239" y="56"/>
                  <a:pt x="239" y="53"/>
                </a:cubicBezTo>
                <a:cubicBezTo>
                  <a:pt x="239" y="53"/>
                  <a:pt x="239" y="51"/>
                  <a:pt x="240" y="51"/>
                </a:cubicBezTo>
                <a:cubicBezTo>
                  <a:pt x="241" y="50"/>
                  <a:pt x="243" y="50"/>
                  <a:pt x="243" y="50"/>
                </a:cubicBezTo>
                <a:cubicBezTo>
                  <a:pt x="243" y="50"/>
                  <a:pt x="244" y="51"/>
                  <a:pt x="245" y="51"/>
                </a:cubicBezTo>
                <a:cubicBezTo>
                  <a:pt x="245" y="51"/>
                  <a:pt x="252" y="56"/>
                  <a:pt x="254" y="57"/>
                </a:cubicBezTo>
                <a:cubicBezTo>
                  <a:pt x="255" y="59"/>
                  <a:pt x="258" y="62"/>
                  <a:pt x="258" y="63"/>
                </a:cubicBezTo>
                <a:cubicBezTo>
                  <a:pt x="258" y="64"/>
                  <a:pt x="259" y="65"/>
                  <a:pt x="260" y="65"/>
                </a:cubicBezTo>
                <a:cubicBezTo>
                  <a:pt x="262" y="65"/>
                  <a:pt x="278" y="65"/>
                  <a:pt x="278" y="65"/>
                </a:cubicBezTo>
                <a:cubicBezTo>
                  <a:pt x="278" y="65"/>
                  <a:pt x="279" y="65"/>
                  <a:pt x="279" y="64"/>
                </a:cubicBezTo>
                <a:cubicBezTo>
                  <a:pt x="279" y="63"/>
                  <a:pt x="280" y="62"/>
                  <a:pt x="281" y="62"/>
                </a:cubicBezTo>
                <a:cubicBezTo>
                  <a:pt x="281" y="63"/>
                  <a:pt x="284" y="63"/>
                  <a:pt x="285" y="64"/>
                </a:cubicBezTo>
                <a:cubicBezTo>
                  <a:pt x="286" y="64"/>
                  <a:pt x="295" y="68"/>
                  <a:pt x="295" y="68"/>
                </a:cubicBezTo>
                <a:cubicBezTo>
                  <a:pt x="295" y="68"/>
                  <a:pt x="296" y="69"/>
                  <a:pt x="297" y="68"/>
                </a:cubicBezTo>
                <a:cubicBezTo>
                  <a:pt x="298" y="67"/>
                  <a:pt x="303" y="61"/>
                  <a:pt x="303" y="61"/>
                </a:cubicBezTo>
                <a:cubicBezTo>
                  <a:pt x="303" y="61"/>
                  <a:pt x="304" y="60"/>
                  <a:pt x="305" y="60"/>
                </a:cubicBezTo>
                <a:cubicBezTo>
                  <a:pt x="305" y="60"/>
                  <a:pt x="308" y="60"/>
                  <a:pt x="309" y="55"/>
                </a:cubicBezTo>
                <a:cubicBezTo>
                  <a:pt x="309" y="50"/>
                  <a:pt x="310" y="42"/>
                  <a:pt x="315" y="37"/>
                </a:cubicBezTo>
                <a:cubicBezTo>
                  <a:pt x="315" y="37"/>
                  <a:pt x="317" y="36"/>
                  <a:pt x="318" y="36"/>
                </a:cubicBezTo>
                <a:cubicBezTo>
                  <a:pt x="318" y="35"/>
                  <a:pt x="322" y="33"/>
                  <a:pt x="326" y="33"/>
                </a:cubicBezTo>
                <a:cubicBezTo>
                  <a:pt x="330" y="33"/>
                  <a:pt x="333" y="31"/>
                  <a:pt x="334" y="31"/>
                </a:cubicBezTo>
                <a:cubicBezTo>
                  <a:pt x="335" y="30"/>
                  <a:pt x="339" y="28"/>
                  <a:pt x="343" y="32"/>
                </a:cubicBezTo>
                <a:cubicBezTo>
                  <a:pt x="348" y="36"/>
                  <a:pt x="352" y="38"/>
                  <a:pt x="355" y="38"/>
                </a:cubicBezTo>
                <a:cubicBezTo>
                  <a:pt x="357" y="39"/>
                  <a:pt x="363" y="43"/>
                  <a:pt x="359" y="48"/>
                </a:cubicBezTo>
                <a:cubicBezTo>
                  <a:pt x="359" y="48"/>
                  <a:pt x="355" y="52"/>
                  <a:pt x="355" y="53"/>
                </a:cubicBezTo>
                <a:cubicBezTo>
                  <a:pt x="356" y="54"/>
                  <a:pt x="356" y="56"/>
                  <a:pt x="357" y="57"/>
                </a:cubicBezTo>
                <a:cubicBezTo>
                  <a:pt x="357" y="57"/>
                  <a:pt x="358" y="55"/>
                  <a:pt x="360" y="53"/>
                </a:cubicBezTo>
                <a:cubicBezTo>
                  <a:pt x="362" y="50"/>
                  <a:pt x="365" y="49"/>
                  <a:pt x="366" y="49"/>
                </a:cubicBezTo>
                <a:cubicBezTo>
                  <a:pt x="367" y="49"/>
                  <a:pt x="369" y="48"/>
                  <a:pt x="370" y="48"/>
                </a:cubicBezTo>
                <a:cubicBezTo>
                  <a:pt x="372" y="47"/>
                  <a:pt x="374" y="43"/>
                  <a:pt x="374" y="43"/>
                </a:cubicBezTo>
                <a:cubicBezTo>
                  <a:pt x="374" y="42"/>
                  <a:pt x="373" y="41"/>
                  <a:pt x="375" y="42"/>
                </a:cubicBezTo>
                <a:cubicBezTo>
                  <a:pt x="377" y="43"/>
                  <a:pt x="379" y="43"/>
                  <a:pt x="380" y="44"/>
                </a:cubicBezTo>
                <a:cubicBezTo>
                  <a:pt x="382" y="44"/>
                  <a:pt x="384" y="45"/>
                  <a:pt x="385" y="43"/>
                </a:cubicBezTo>
                <a:cubicBezTo>
                  <a:pt x="385" y="42"/>
                  <a:pt x="384" y="39"/>
                  <a:pt x="384" y="38"/>
                </a:cubicBezTo>
                <a:cubicBezTo>
                  <a:pt x="384" y="38"/>
                  <a:pt x="383" y="38"/>
                  <a:pt x="382" y="37"/>
                </a:cubicBezTo>
                <a:cubicBezTo>
                  <a:pt x="381" y="37"/>
                  <a:pt x="380" y="36"/>
                  <a:pt x="379" y="37"/>
                </a:cubicBezTo>
                <a:cubicBezTo>
                  <a:pt x="378" y="38"/>
                  <a:pt x="378" y="39"/>
                  <a:pt x="377" y="38"/>
                </a:cubicBezTo>
                <a:cubicBezTo>
                  <a:pt x="376" y="37"/>
                  <a:pt x="375" y="34"/>
                  <a:pt x="373" y="36"/>
                </a:cubicBezTo>
                <a:cubicBezTo>
                  <a:pt x="372" y="37"/>
                  <a:pt x="366" y="40"/>
                  <a:pt x="365" y="40"/>
                </a:cubicBezTo>
                <a:cubicBezTo>
                  <a:pt x="365" y="40"/>
                  <a:pt x="364" y="40"/>
                  <a:pt x="365" y="39"/>
                </a:cubicBezTo>
                <a:cubicBezTo>
                  <a:pt x="366" y="39"/>
                  <a:pt x="366" y="38"/>
                  <a:pt x="367" y="38"/>
                </a:cubicBezTo>
                <a:cubicBezTo>
                  <a:pt x="367" y="37"/>
                  <a:pt x="367" y="37"/>
                  <a:pt x="366" y="36"/>
                </a:cubicBezTo>
                <a:cubicBezTo>
                  <a:pt x="366" y="36"/>
                  <a:pt x="362" y="35"/>
                  <a:pt x="363" y="35"/>
                </a:cubicBezTo>
                <a:cubicBezTo>
                  <a:pt x="364" y="35"/>
                  <a:pt x="363" y="32"/>
                  <a:pt x="363" y="31"/>
                </a:cubicBezTo>
                <a:cubicBezTo>
                  <a:pt x="362" y="31"/>
                  <a:pt x="357" y="30"/>
                  <a:pt x="355" y="29"/>
                </a:cubicBezTo>
                <a:cubicBezTo>
                  <a:pt x="353" y="29"/>
                  <a:pt x="351" y="29"/>
                  <a:pt x="352" y="28"/>
                </a:cubicBezTo>
                <a:cubicBezTo>
                  <a:pt x="352" y="27"/>
                  <a:pt x="351" y="26"/>
                  <a:pt x="355" y="27"/>
                </a:cubicBezTo>
                <a:cubicBezTo>
                  <a:pt x="358" y="28"/>
                  <a:pt x="367" y="29"/>
                  <a:pt x="369" y="29"/>
                </a:cubicBezTo>
                <a:cubicBezTo>
                  <a:pt x="372" y="29"/>
                  <a:pt x="374" y="30"/>
                  <a:pt x="375" y="28"/>
                </a:cubicBezTo>
                <a:cubicBezTo>
                  <a:pt x="376" y="27"/>
                  <a:pt x="379" y="26"/>
                  <a:pt x="381" y="26"/>
                </a:cubicBezTo>
                <a:cubicBezTo>
                  <a:pt x="382" y="25"/>
                  <a:pt x="387" y="25"/>
                  <a:pt x="388" y="23"/>
                </a:cubicBezTo>
                <a:cubicBezTo>
                  <a:pt x="388" y="21"/>
                  <a:pt x="387" y="20"/>
                  <a:pt x="386" y="20"/>
                </a:cubicBezTo>
                <a:cubicBezTo>
                  <a:pt x="385" y="20"/>
                  <a:pt x="384" y="20"/>
                  <a:pt x="384" y="20"/>
                </a:cubicBezTo>
                <a:cubicBezTo>
                  <a:pt x="383" y="19"/>
                  <a:pt x="380" y="19"/>
                  <a:pt x="378" y="18"/>
                </a:cubicBezTo>
                <a:cubicBezTo>
                  <a:pt x="377" y="18"/>
                  <a:pt x="372" y="18"/>
                  <a:pt x="374" y="17"/>
                </a:cubicBezTo>
                <a:cubicBezTo>
                  <a:pt x="375" y="17"/>
                  <a:pt x="375" y="16"/>
                  <a:pt x="375" y="15"/>
                </a:cubicBezTo>
                <a:cubicBezTo>
                  <a:pt x="374" y="15"/>
                  <a:pt x="373" y="12"/>
                  <a:pt x="372" y="13"/>
                </a:cubicBezTo>
                <a:cubicBezTo>
                  <a:pt x="370" y="14"/>
                  <a:pt x="370" y="14"/>
                  <a:pt x="369" y="14"/>
                </a:cubicBezTo>
                <a:cubicBezTo>
                  <a:pt x="368" y="14"/>
                  <a:pt x="368" y="14"/>
                  <a:pt x="368" y="13"/>
                </a:cubicBezTo>
                <a:cubicBezTo>
                  <a:pt x="369" y="12"/>
                  <a:pt x="368" y="12"/>
                  <a:pt x="368" y="12"/>
                </a:cubicBezTo>
                <a:cubicBezTo>
                  <a:pt x="367" y="13"/>
                  <a:pt x="364" y="14"/>
                  <a:pt x="363" y="14"/>
                </a:cubicBezTo>
                <a:cubicBezTo>
                  <a:pt x="362" y="14"/>
                  <a:pt x="361" y="14"/>
                  <a:pt x="362" y="13"/>
                </a:cubicBezTo>
                <a:cubicBezTo>
                  <a:pt x="363" y="12"/>
                  <a:pt x="362" y="13"/>
                  <a:pt x="361" y="12"/>
                </a:cubicBezTo>
                <a:cubicBezTo>
                  <a:pt x="361" y="11"/>
                  <a:pt x="357" y="8"/>
                  <a:pt x="355" y="8"/>
                </a:cubicBezTo>
                <a:cubicBezTo>
                  <a:pt x="353" y="9"/>
                  <a:pt x="353" y="9"/>
                  <a:pt x="352" y="10"/>
                </a:cubicBezTo>
                <a:cubicBezTo>
                  <a:pt x="352" y="11"/>
                  <a:pt x="350" y="14"/>
                  <a:pt x="350" y="14"/>
                </a:cubicBezTo>
                <a:cubicBezTo>
                  <a:pt x="349" y="15"/>
                  <a:pt x="348" y="17"/>
                  <a:pt x="349" y="18"/>
                </a:cubicBezTo>
                <a:cubicBezTo>
                  <a:pt x="349" y="18"/>
                  <a:pt x="349" y="20"/>
                  <a:pt x="349" y="21"/>
                </a:cubicBezTo>
                <a:cubicBezTo>
                  <a:pt x="348" y="21"/>
                  <a:pt x="346" y="23"/>
                  <a:pt x="346" y="23"/>
                </a:cubicBezTo>
                <a:cubicBezTo>
                  <a:pt x="345" y="23"/>
                  <a:pt x="344" y="23"/>
                  <a:pt x="345" y="21"/>
                </a:cubicBezTo>
                <a:cubicBezTo>
                  <a:pt x="347" y="19"/>
                  <a:pt x="348" y="19"/>
                  <a:pt x="347" y="19"/>
                </a:cubicBezTo>
                <a:cubicBezTo>
                  <a:pt x="345" y="19"/>
                  <a:pt x="337" y="21"/>
                  <a:pt x="340" y="18"/>
                </a:cubicBezTo>
                <a:cubicBezTo>
                  <a:pt x="343" y="16"/>
                  <a:pt x="345" y="15"/>
                  <a:pt x="346" y="14"/>
                </a:cubicBezTo>
                <a:cubicBezTo>
                  <a:pt x="346" y="13"/>
                  <a:pt x="347" y="11"/>
                  <a:pt x="346" y="12"/>
                </a:cubicBezTo>
                <a:cubicBezTo>
                  <a:pt x="345" y="13"/>
                  <a:pt x="342" y="14"/>
                  <a:pt x="342" y="13"/>
                </a:cubicBezTo>
                <a:cubicBezTo>
                  <a:pt x="341" y="13"/>
                  <a:pt x="340" y="12"/>
                  <a:pt x="341" y="12"/>
                </a:cubicBezTo>
                <a:cubicBezTo>
                  <a:pt x="342" y="11"/>
                  <a:pt x="342" y="10"/>
                  <a:pt x="344" y="10"/>
                </a:cubicBezTo>
                <a:cubicBezTo>
                  <a:pt x="345" y="11"/>
                  <a:pt x="347" y="10"/>
                  <a:pt x="347" y="9"/>
                </a:cubicBezTo>
                <a:cubicBezTo>
                  <a:pt x="348" y="9"/>
                  <a:pt x="351" y="6"/>
                  <a:pt x="349" y="5"/>
                </a:cubicBezTo>
                <a:cubicBezTo>
                  <a:pt x="347" y="4"/>
                  <a:pt x="338" y="2"/>
                  <a:pt x="338" y="1"/>
                </a:cubicBezTo>
                <a:cubicBezTo>
                  <a:pt x="338" y="1"/>
                  <a:pt x="337" y="0"/>
                  <a:pt x="337" y="2"/>
                </a:cubicBezTo>
                <a:cubicBezTo>
                  <a:pt x="336" y="4"/>
                  <a:pt x="336" y="6"/>
                  <a:pt x="334" y="6"/>
                </a:cubicBezTo>
                <a:cubicBezTo>
                  <a:pt x="333" y="7"/>
                  <a:pt x="330" y="8"/>
                  <a:pt x="332" y="8"/>
                </a:cubicBezTo>
                <a:cubicBezTo>
                  <a:pt x="334" y="8"/>
                  <a:pt x="333" y="8"/>
                  <a:pt x="335" y="8"/>
                </a:cubicBezTo>
                <a:cubicBezTo>
                  <a:pt x="336" y="8"/>
                  <a:pt x="334" y="10"/>
                  <a:pt x="336" y="10"/>
                </a:cubicBezTo>
                <a:cubicBezTo>
                  <a:pt x="337" y="10"/>
                  <a:pt x="336" y="10"/>
                  <a:pt x="334" y="11"/>
                </a:cubicBezTo>
                <a:cubicBezTo>
                  <a:pt x="333" y="11"/>
                  <a:pt x="328" y="12"/>
                  <a:pt x="329" y="13"/>
                </a:cubicBezTo>
                <a:cubicBezTo>
                  <a:pt x="330" y="13"/>
                  <a:pt x="329" y="14"/>
                  <a:pt x="329" y="14"/>
                </a:cubicBezTo>
                <a:cubicBezTo>
                  <a:pt x="330" y="15"/>
                  <a:pt x="332" y="16"/>
                  <a:pt x="331" y="16"/>
                </a:cubicBezTo>
                <a:cubicBezTo>
                  <a:pt x="329" y="16"/>
                  <a:pt x="327" y="15"/>
                  <a:pt x="327" y="16"/>
                </a:cubicBezTo>
                <a:cubicBezTo>
                  <a:pt x="327" y="17"/>
                  <a:pt x="329" y="19"/>
                  <a:pt x="328" y="19"/>
                </a:cubicBezTo>
                <a:cubicBezTo>
                  <a:pt x="326" y="19"/>
                  <a:pt x="324" y="18"/>
                  <a:pt x="324" y="19"/>
                </a:cubicBezTo>
                <a:cubicBezTo>
                  <a:pt x="323" y="21"/>
                  <a:pt x="323" y="20"/>
                  <a:pt x="322" y="20"/>
                </a:cubicBezTo>
                <a:cubicBezTo>
                  <a:pt x="322" y="21"/>
                  <a:pt x="322" y="22"/>
                  <a:pt x="321" y="21"/>
                </a:cubicBezTo>
                <a:cubicBezTo>
                  <a:pt x="321" y="21"/>
                  <a:pt x="320" y="21"/>
                  <a:pt x="320" y="18"/>
                </a:cubicBezTo>
                <a:cubicBezTo>
                  <a:pt x="320" y="16"/>
                  <a:pt x="320" y="16"/>
                  <a:pt x="320" y="15"/>
                </a:cubicBezTo>
                <a:cubicBezTo>
                  <a:pt x="319" y="14"/>
                  <a:pt x="317" y="14"/>
                  <a:pt x="320" y="13"/>
                </a:cubicBezTo>
                <a:cubicBezTo>
                  <a:pt x="322" y="13"/>
                  <a:pt x="323" y="12"/>
                  <a:pt x="323" y="10"/>
                </a:cubicBezTo>
                <a:cubicBezTo>
                  <a:pt x="323" y="9"/>
                  <a:pt x="324" y="4"/>
                  <a:pt x="322" y="6"/>
                </a:cubicBezTo>
                <a:cubicBezTo>
                  <a:pt x="320" y="8"/>
                  <a:pt x="315" y="12"/>
                  <a:pt x="313" y="13"/>
                </a:cubicBezTo>
                <a:cubicBezTo>
                  <a:pt x="311" y="15"/>
                  <a:pt x="311" y="17"/>
                  <a:pt x="310" y="17"/>
                </a:cubicBezTo>
                <a:cubicBezTo>
                  <a:pt x="308" y="18"/>
                  <a:pt x="306" y="20"/>
                  <a:pt x="306" y="20"/>
                </a:cubicBezTo>
                <a:cubicBezTo>
                  <a:pt x="305" y="21"/>
                  <a:pt x="303" y="22"/>
                  <a:pt x="304" y="23"/>
                </a:cubicBezTo>
                <a:cubicBezTo>
                  <a:pt x="305" y="23"/>
                  <a:pt x="305" y="24"/>
                  <a:pt x="304" y="25"/>
                </a:cubicBezTo>
                <a:cubicBezTo>
                  <a:pt x="304" y="25"/>
                  <a:pt x="302" y="27"/>
                  <a:pt x="301" y="28"/>
                </a:cubicBezTo>
                <a:cubicBezTo>
                  <a:pt x="301" y="29"/>
                  <a:pt x="300" y="29"/>
                  <a:pt x="299" y="28"/>
                </a:cubicBezTo>
                <a:cubicBezTo>
                  <a:pt x="298" y="27"/>
                  <a:pt x="298" y="27"/>
                  <a:pt x="298" y="28"/>
                </a:cubicBezTo>
                <a:cubicBezTo>
                  <a:pt x="298" y="29"/>
                  <a:pt x="298" y="30"/>
                  <a:pt x="297" y="29"/>
                </a:cubicBezTo>
                <a:cubicBezTo>
                  <a:pt x="296" y="27"/>
                  <a:pt x="296" y="27"/>
                  <a:pt x="297" y="25"/>
                </a:cubicBezTo>
                <a:cubicBezTo>
                  <a:pt x="298" y="24"/>
                  <a:pt x="299" y="20"/>
                  <a:pt x="299" y="20"/>
                </a:cubicBezTo>
                <a:cubicBezTo>
                  <a:pt x="300" y="19"/>
                  <a:pt x="298" y="19"/>
                  <a:pt x="299" y="18"/>
                </a:cubicBezTo>
                <a:cubicBezTo>
                  <a:pt x="300" y="17"/>
                  <a:pt x="303" y="15"/>
                  <a:pt x="305" y="14"/>
                </a:cubicBezTo>
                <a:cubicBezTo>
                  <a:pt x="307" y="13"/>
                  <a:pt x="308" y="13"/>
                  <a:pt x="308" y="12"/>
                </a:cubicBezTo>
                <a:cubicBezTo>
                  <a:pt x="309" y="11"/>
                  <a:pt x="310" y="10"/>
                  <a:pt x="311" y="9"/>
                </a:cubicBezTo>
                <a:cubicBezTo>
                  <a:pt x="311" y="9"/>
                  <a:pt x="311" y="8"/>
                  <a:pt x="310" y="8"/>
                </a:cubicBezTo>
                <a:cubicBezTo>
                  <a:pt x="308" y="7"/>
                  <a:pt x="301" y="6"/>
                  <a:pt x="300" y="7"/>
                </a:cubicBezTo>
                <a:cubicBezTo>
                  <a:pt x="298" y="7"/>
                  <a:pt x="295" y="9"/>
                  <a:pt x="297" y="7"/>
                </a:cubicBezTo>
                <a:cubicBezTo>
                  <a:pt x="298" y="6"/>
                  <a:pt x="298" y="5"/>
                  <a:pt x="297" y="6"/>
                </a:cubicBezTo>
                <a:cubicBezTo>
                  <a:pt x="295" y="7"/>
                  <a:pt x="295" y="7"/>
                  <a:pt x="295" y="6"/>
                </a:cubicBezTo>
                <a:cubicBezTo>
                  <a:pt x="294" y="6"/>
                  <a:pt x="294" y="5"/>
                  <a:pt x="294" y="5"/>
                </a:cubicBezTo>
                <a:cubicBezTo>
                  <a:pt x="293" y="6"/>
                  <a:pt x="293" y="5"/>
                  <a:pt x="293" y="5"/>
                </a:cubicBezTo>
                <a:cubicBezTo>
                  <a:pt x="293" y="4"/>
                  <a:pt x="291" y="4"/>
                  <a:pt x="291" y="5"/>
                </a:cubicBezTo>
                <a:cubicBezTo>
                  <a:pt x="291" y="7"/>
                  <a:pt x="290" y="9"/>
                  <a:pt x="290" y="9"/>
                </a:cubicBezTo>
                <a:cubicBezTo>
                  <a:pt x="290" y="9"/>
                  <a:pt x="290" y="10"/>
                  <a:pt x="289" y="9"/>
                </a:cubicBezTo>
                <a:cubicBezTo>
                  <a:pt x="289" y="9"/>
                  <a:pt x="289" y="9"/>
                  <a:pt x="288" y="9"/>
                </a:cubicBezTo>
                <a:cubicBezTo>
                  <a:pt x="288" y="8"/>
                  <a:pt x="287" y="8"/>
                  <a:pt x="287" y="9"/>
                </a:cubicBezTo>
                <a:cubicBezTo>
                  <a:pt x="286" y="10"/>
                  <a:pt x="286" y="10"/>
                  <a:pt x="288" y="11"/>
                </a:cubicBezTo>
                <a:cubicBezTo>
                  <a:pt x="289" y="12"/>
                  <a:pt x="294" y="14"/>
                  <a:pt x="292" y="14"/>
                </a:cubicBezTo>
                <a:cubicBezTo>
                  <a:pt x="290" y="13"/>
                  <a:pt x="288" y="13"/>
                  <a:pt x="288" y="15"/>
                </a:cubicBezTo>
                <a:cubicBezTo>
                  <a:pt x="287" y="16"/>
                  <a:pt x="286" y="17"/>
                  <a:pt x="287" y="18"/>
                </a:cubicBezTo>
                <a:cubicBezTo>
                  <a:pt x="288" y="18"/>
                  <a:pt x="288" y="20"/>
                  <a:pt x="286" y="19"/>
                </a:cubicBezTo>
                <a:cubicBezTo>
                  <a:pt x="283" y="18"/>
                  <a:pt x="282" y="18"/>
                  <a:pt x="280" y="19"/>
                </a:cubicBezTo>
                <a:cubicBezTo>
                  <a:pt x="278" y="20"/>
                  <a:pt x="276" y="21"/>
                  <a:pt x="276" y="22"/>
                </a:cubicBezTo>
                <a:cubicBezTo>
                  <a:pt x="275" y="22"/>
                  <a:pt x="272" y="24"/>
                  <a:pt x="272" y="25"/>
                </a:cubicBezTo>
                <a:cubicBezTo>
                  <a:pt x="273" y="25"/>
                  <a:pt x="275" y="25"/>
                  <a:pt x="273" y="26"/>
                </a:cubicBezTo>
                <a:cubicBezTo>
                  <a:pt x="271" y="26"/>
                  <a:pt x="271" y="26"/>
                  <a:pt x="272" y="27"/>
                </a:cubicBezTo>
                <a:cubicBezTo>
                  <a:pt x="273" y="28"/>
                  <a:pt x="273" y="28"/>
                  <a:pt x="272" y="29"/>
                </a:cubicBezTo>
                <a:cubicBezTo>
                  <a:pt x="271" y="29"/>
                  <a:pt x="270" y="30"/>
                  <a:pt x="272" y="30"/>
                </a:cubicBezTo>
                <a:cubicBezTo>
                  <a:pt x="274" y="31"/>
                  <a:pt x="277" y="31"/>
                  <a:pt x="275" y="32"/>
                </a:cubicBezTo>
                <a:cubicBezTo>
                  <a:pt x="273" y="32"/>
                  <a:pt x="272" y="32"/>
                  <a:pt x="272" y="33"/>
                </a:cubicBezTo>
                <a:cubicBezTo>
                  <a:pt x="271" y="33"/>
                  <a:pt x="269" y="34"/>
                  <a:pt x="270" y="33"/>
                </a:cubicBezTo>
                <a:cubicBezTo>
                  <a:pt x="270" y="32"/>
                  <a:pt x="270" y="32"/>
                  <a:pt x="269" y="31"/>
                </a:cubicBezTo>
                <a:cubicBezTo>
                  <a:pt x="268" y="31"/>
                  <a:pt x="267" y="31"/>
                  <a:pt x="268" y="30"/>
                </a:cubicBezTo>
                <a:cubicBezTo>
                  <a:pt x="268" y="29"/>
                  <a:pt x="268" y="28"/>
                  <a:pt x="267" y="29"/>
                </a:cubicBezTo>
                <a:cubicBezTo>
                  <a:pt x="266" y="29"/>
                  <a:pt x="264" y="29"/>
                  <a:pt x="263" y="30"/>
                </a:cubicBezTo>
                <a:cubicBezTo>
                  <a:pt x="262" y="30"/>
                  <a:pt x="261" y="30"/>
                  <a:pt x="260" y="30"/>
                </a:cubicBezTo>
                <a:cubicBezTo>
                  <a:pt x="260" y="30"/>
                  <a:pt x="259" y="29"/>
                  <a:pt x="263" y="29"/>
                </a:cubicBezTo>
                <a:cubicBezTo>
                  <a:pt x="266" y="28"/>
                  <a:pt x="265" y="28"/>
                  <a:pt x="266" y="27"/>
                </a:cubicBezTo>
                <a:cubicBezTo>
                  <a:pt x="267" y="27"/>
                  <a:pt x="267" y="26"/>
                  <a:pt x="265" y="26"/>
                </a:cubicBezTo>
                <a:cubicBezTo>
                  <a:pt x="263" y="25"/>
                  <a:pt x="260" y="24"/>
                  <a:pt x="259" y="25"/>
                </a:cubicBezTo>
                <a:cubicBezTo>
                  <a:pt x="258" y="26"/>
                  <a:pt x="257" y="27"/>
                  <a:pt x="258" y="27"/>
                </a:cubicBezTo>
                <a:cubicBezTo>
                  <a:pt x="259" y="28"/>
                  <a:pt x="260" y="28"/>
                  <a:pt x="259" y="28"/>
                </a:cubicBezTo>
                <a:cubicBezTo>
                  <a:pt x="258" y="28"/>
                  <a:pt x="256" y="28"/>
                  <a:pt x="256" y="28"/>
                </a:cubicBezTo>
                <a:cubicBezTo>
                  <a:pt x="256" y="27"/>
                  <a:pt x="255" y="27"/>
                  <a:pt x="255" y="27"/>
                </a:cubicBezTo>
                <a:cubicBezTo>
                  <a:pt x="254" y="27"/>
                  <a:pt x="242" y="26"/>
                  <a:pt x="242" y="26"/>
                </a:cubicBezTo>
                <a:cubicBezTo>
                  <a:pt x="242" y="26"/>
                  <a:pt x="240" y="25"/>
                  <a:pt x="241" y="26"/>
                </a:cubicBezTo>
                <a:cubicBezTo>
                  <a:pt x="243" y="27"/>
                  <a:pt x="245" y="27"/>
                  <a:pt x="246" y="28"/>
                </a:cubicBezTo>
                <a:cubicBezTo>
                  <a:pt x="246" y="29"/>
                  <a:pt x="246" y="29"/>
                  <a:pt x="246" y="29"/>
                </a:cubicBezTo>
                <a:cubicBezTo>
                  <a:pt x="247" y="29"/>
                  <a:pt x="247" y="30"/>
                  <a:pt x="248" y="30"/>
                </a:cubicBezTo>
                <a:cubicBezTo>
                  <a:pt x="248" y="30"/>
                  <a:pt x="252" y="30"/>
                  <a:pt x="253" y="29"/>
                </a:cubicBezTo>
                <a:cubicBezTo>
                  <a:pt x="254" y="28"/>
                  <a:pt x="254" y="28"/>
                  <a:pt x="254" y="29"/>
                </a:cubicBezTo>
                <a:cubicBezTo>
                  <a:pt x="254" y="30"/>
                  <a:pt x="255" y="32"/>
                  <a:pt x="254" y="33"/>
                </a:cubicBezTo>
                <a:cubicBezTo>
                  <a:pt x="252" y="34"/>
                  <a:pt x="252" y="34"/>
                  <a:pt x="252" y="35"/>
                </a:cubicBezTo>
                <a:cubicBezTo>
                  <a:pt x="253" y="35"/>
                  <a:pt x="254" y="35"/>
                  <a:pt x="253" y="35"/>
                </a:cubicBezTo>
                <a:cubicBezTo>
                  <a:pt x="252" y="36"/>
                  <a:pt x="252" y="36"/>
                  <a:pt x="253" y="36"/>
                </a:cubicBezTo>
                <a:cubicBezTo>
                  <a:pt x="253" y="37"/>
                  <a:pt x="255" y="39"/>
                  <a:pt x="253" y="37"/>
                </a:cubicBezTo>
                <a:cubicBezTo>
                  <a:pt x="250" y="36"/>
                  <a:pt x="243" y="33"/>
                  <a:pt x="242" y="33"/>
                </a:cubicBezTo>
                <a:cubicBezTo>
                  <a:pt x="242" y="32"/>
                  <a:pt x="241" y="32"/>
                  <a:pt x="242" y="33"/>
                </a:cubicBezTo>
                <a:cubicBezTo>
                  <a:pt x="242" y="35"/>
                  <a:pt x="241" y="36"/>
                  <a:pt x="240" y="36"/>
                </a:cubicBezTo>
                <a:cubicBezTo>
                  <a:pt x="239" y="36"/>
                  <a:pt x="238" y="36"/>
                  <a:pt x="238" y="35"/>
                </a:cubicBezTo>
                <a:cubicBezTo>
                  <a:pt x="238" y="34"/>
                  <a:pt x="237" y="34"/>
                  <a:pt x="237" y="34"/>
                </a:cubicBezTo>
                <a:cubicBezTo>
                  <a:pt x="237" y="34"/>
                  <a:pt x="230" y="37"/>
                  <a:pt x="230" y="38"/>
                </a:cubicBezTo>
                <a:cubicBezTo>
                  <a:pt x="231" y="40"/>
                  <a:pt x="232" y="42"/>
                  <a:pt x="232" y="42"/>
                </a:cubicBezTo>
                <a:cubicBezTo>
                  <a:pt x="232" y="43"/>
                  <a:pt x="234" y="44"/>
                  <a:pt x="232" y="43"/>
                </a:cubicBezTo>
                <a:cubicBezTo>
                  <a:pt x="231" y="43"/>
                  <a:pt x="230" y="42"/>
                  <a:pt x="230" y="43"/>
                </a:cubicBezTo>
                <a:cubicBezTo>
                  <a:pt x="229" y="45"/>
                  <a:pt x="227" y="48"/>
                  <a:pt x="224" y="50"/>
                </a:cubicBezTo>
                <a:cubicBezTo>
                  <a:pt x="222" y="51"/>
                  <a:pt x="222" y="50"/>
                  <a:pt x="224" y="48"/>
                </a:cubicBezTo>
                <a:cubicBezTo>
                  <a:pt x="226" y="46"/>
                  <a:pt x="227" y="45"/>
                  <a:pt x="227" y="45"/>
                </a:cubicBezTo>
                <a:cubicBezTo>
                  <a:pt x="227" y="44"/>
                  <a:pt x="227" y="44"/>
                  <a:pt x="228" y="43"/>
                </a:cubicBezTo>
                <a:cubicBezTo>
                  <a:pt x="228" y="43"/>
                  <a:pt x="229" y="41"/>
                  <a:pt x="228" y="41"/>
                </a:cubicBezTo>
                <a:cubicBezTo>
                  <a:pt x="228" y="40"/>
                  <a:pt x="227" y="39"/>
                  <a:pt x="228" y="38"/>
                </a:cubicBezTo>
                <a:cubicBezTo>
                  <a:pt x="229" y="36"/>
                  <a:pt x="230" y="35"/>
                  <a:pt x="229" y="34"/>
                </a:cubicBezTo>
                <a:cubicBezTo>
                  <a:pt x="228" y="32"/>
                  <a:pt x="228" y="32"/>
                  <a:pt x="227" y="33"/>
                </a:cubicBezTo>
                <a:cubicBezTo>
                  <a:pt x="226" y="34"/>
                  <a:pt x="225" y="34"/>
                  <a:pt x="225" y="33"/>
                </a:cubicBezTo>
                <a:cubicBezTo>
                  <a:pt x="225" y="33"/>
                  <a:pt x="225" y="33"/>
                  <a:pt x="225" y="34"/>
                </a:cubicBezTo>
                <a:cubicBezTo>
                  <a:pt x="224" y="35"/>
                  <a:pt x="223" y="38"/>
                  <a:pt x="223" y="37"/>
                </a:cubicBezTo>
                <a:cubicBezTo>
                  <a:pt x="224" y="36"/>
                  <a:pt x="223" y="35"/>
                  <a:pt x="223" y="36"/>
                </a:cubicBezTo>
                <a:cubicBezTo>
                  <a:pt x="222" y="36"/>
                  <a:pt x="218" y="40"/>
                  <a:pt x="221" y="41"/>
                </a:cubicBezTo>
                <a:cubicBezTo>
                  <a:pt x="224" y="43"/>
                  <a:pt x="224" y="43"/>
                  <a:pt x="223" y="43"/>
                </a:cubicBezTo>
                <a:cubicBezTo>
                  <a:pt x="223" y="43"/>
                  <a:pt x="219" y="46"/>
                  <a:pt x="218" y="46"/>
                </a:cubicBezTo>
                <a:cubicBezTo>
                  <a:pt x="217" y="47"/>
                  <a:pt x="217" y="47"/>
                  <a:pt x="218" y="46"/>
                </a:cubicBezTo>
                <a:cubicBezTo>
                  <a:pt x="219" y="45"/>
                  <a:pt x="218" y="45"/>
                  <a:pt x="218" y="44"/>
                </a:cubicBezTo>
                <a:cubicBezTo>
                  <a:pt x="219" y="43"/>
                  <a:pt x="219" y="43"/>
                  <a:pt x="219" y="43"/>
                </a:cubicBezTo>
                <a:cubicBezTo>
                  <a:pt x="219" y="42"/>
                  <a:pt x="220" y="42"/>
                  <a:pt x="219" y="41"/>
                </a:cubicBezTo>
                <a:cubicBezTo>
                  <a:pt x="219" y="39"/>
                  <a:pt x="218" y="39"/>
                  <a:pt x="219" y="38"/>
                </a:cubicBezTo>
                <a:cubicBezTo>
                  <a:pt x="219" y="37"/>
                  <a:pt x="220" y="36"/>
                  <a:pt x="218" y="37"/>
                </a:cubicBezTo>
                <a:cubicBezTo>
                  <a:pt x="216" y="37"/>
                  <a:pt x="214" y="37"/>
                  <a:pt x="213" y="37"/>
                </a:cubicBezTo>
                <a:cubicBezTo>
                  <a:pt x="212" y="37"/>
                  <a:pt x="210" y="39"/>
                  <a:pt x="209" y="40"/>
                </a:cubicBezTo>
                <a:cubicBezTo>
                  <a:pt x="208" y="41"/>
                  <a:pt x="207" y="42"/>
                  <a:pt x="209" y="42"/>
                </a:cubicBezTo>
                <a:cubicBezTo>
                  <a:pt x="211" y="43"/>
                  <a:pt x="213" y="44"/>
                  <a:pt x="212" y="44"/>
                </a:cubicBezTo>
                <a:cubicBezTo>
                  <a:pt x="210" y="44"/>
                  <a:pt x="208" y="44"/>
                  <a:pt x="209" y="45"/>
                </a:cubicBezTo>
                <a:cubicBezTo>
                  <a:pt x="210" y="46"/>
                  <a:pt x="210" y="48"/>
                  <a:pt x="209" y="47"/>
                </a:cubicBezTo>
                <a:cubicBezTo>
                  <a:pt x="208" y="46"/>
                  <a:pt x="204" y="45"/>
                  <a:pt x="203" y="45"/>
                </a:cubicBezTo>
                <a:cubicBezTo>
                  <a:pt x="202" y="44"/>
                  <a:pt x="201" y="44"/>
                  <a:pt x="202" y="45"/>
                </a:cubicBezTo>
                <a:cubicBezTo>
                  <a:pt x="203" y="46"/>
                  <a:pt x="204" y="48"/>
                  <a:pt x="206" y="48"/>
                </a:cubicBezTo>
                <a:cubicBezTo>
                  <a:pt x="207" y="49"/>
                  <a:pt x="209" y="50"/>
                  <a:pt x="207" y="51"/>
                </a:cubicBezTo>
                <a:cubicBezTo>
                  <a:pt x="205" y="51"/>
                  <a:pt x="201" y="51"/>
                  <a:pt x="201" y="49"/>
                </a:cubicBezTo>
                <a:cubicBezTo>
                  <a:pt x="200" y="48"/>
                  <a:pt x="200" y="48"/>
                  <a:pt x="199" y="48"/>
                </a:cubicBezTo>
                <a:cubicBezTo>
                  <a:pt x="199" y="48"/>
                  <a:pt x="198" y="48"/>
                  <a:pt x="199" y="47"/>
                </a:cubicBezTo>
                <a:cubicBezTo>
                  <a:pt x="199" y="46"/>
                  <a:pt x="199" y="46"/>
                  <a:pt x="198" y="46"/>
                </a:cubicBezTo>
                <a:cubicBezTo>
                  <a:pt x="197" y="46"/>
                  <a:pt x="197" y="46"/>
                  <a:pt x="197" y="46"/>
                </a:cubicBezTo>
                <a:cubicBezTo>
                  <a:pt x="196" y="47"/>
                  <a:pt x="193" y="50"/>
                  <a:pt x="194" y="51"/>
                </a:cubicBezTo>
                <a:cubicBezTo>
                  <a:pt x="195" y="52"/>
                  <a:pt x="195" y="53"/>
                  <a:pt x="194" y="53"/>
                </a:cubicBezTo>
                <a:cubicBezTo>
                  <a:pt x="194" y="53"/>
                  <a:pt x="192" y="55"/>
                  <a:pt x="190" y="55"/>
                </a:cubicBezTo>
                <a:cubicBezTo>
                  <a:pt x="189" y="55"/>
                  <a:pt x="188" y="55"/>
                  <a:pt x="188" y="56"/>
                </a:cubicBezTo>
                <a:cubicBezTo>
                  <a:pt x="188" y="58"/>
                  <a:pt x="188" y="59"/>
                  <a:pt x="189" y="60"/>
                </a:cubicBezTo>
                <a:cubicBezTo>
                  <a:pt x="191" y="61"/>
                  <a:pt x="191" y="61"/>
                  <a:pt x="190" y="61"/>
                </a:cubicBezTo>
                <a:cubicBezTo>
                  <a:pt x="189" y="62"/>
                  <a:pt x="186" y="62"/>
                  <a:pt x="187" y="62"/>
                </a:cubicBezTo>
                <a:cubicBezTo>
                  <a:pt x="188" y="63"/>
                  <a:pt x="192" y="65"/>
                  <a:pt x="190" y="64"/>
                </a:cubicBezTo>
                <a:cubicBezTo>
                  <a:pt x="187" y="64"/>
                  <a:pt x="185" y="62"/>
                  <a:pt x="186" y="64"/>
                </a:cubicBezTo>
                <a:cubicBezTo>
                  <a:pt x="186" y="65"/>
                  <a:pt x="186" y="66"/>
                  <a:pt x="187" y="66"/>
                </a:cubicBezTo>
                <a:cubicBezTo>
                  <a:pt x="188" y="66"/>
                  <a:pt x="188" y="66"/>
                  <a:pt x="187" y="66"/>
                </a:cubicBezTo>
                <a:cubicBezTo>
                  <a:pt x="186" y="66"/>
                  <a:pt x="182" y="65"/>
                  <a:pt x="181" y="66"/>
                </a:cubicBezTo>
                <a:cubicBezTo>
                  <a:pt x="180" y="66"/>
                  <a:pt x="174" y="69"/>
                  <a:pt x="174" y="69"/>
                </a:cubicBezTo>
                <a:cubicBezTo>
                  <a:pt x="173" y="69"/>
                  <a:pt x="172" y="70"/>
                  <a:pt x="172" y="71"/>
                </a:cubicBezTo>
                <a:cubicBezTo>
                  <a:pt x="172" y="72"/>
                  <a:pt x="172" y="72"/>
                  <a:pt x="173" y="72"/>
                </a:cubicBezTo>
                <a:cubicBezTo>
                  <a:pt x="175" y="72"/>
                  <a:pt x="180" y="72"/>
                  <a:pt x="181" y="72"/>
                </a:cubicBezTo>
                <a:cubicBezTo>
                  <a:pt x="182" y="72"/>
                  <a:pt x="183" y="72"/>
                  <a:pt x="184" y="71"/>
                </a:cubicBezTo>
                <a:cubicBezTo>
                  <a:pt x="185" y="70"/>
                  <a:pt x="187" y="70"/>
                  <a:pt x="188" y="71"/>
                </a:cubicBezTo>
                <a:cubicBezTo>
                  <a:pt x="189" y="73"/>
                  <a:pt x="190" y="73"/>
                  <a:pt x="190" y="73"/>
                </a:cubicBezTo>
                <a:cubicBezTo>
                  <a:pt x="191" y="73"/>
                  <a:pt x="191" y="73"/>
                  <a:pt x="190" y="74"/>
                </a:cubicBezTo>
                <a:cubicBezTo>
                  <a:pt x="189" y="74"/>
                  <a:pt x="185" y="76"/>
                  <a:pt x="185" y="77"/>
                </a:cubicBezTo>
                <a:cubicBezTo>
                  <a:pt x="184" y="77"/>
                  <a:pt x="185" y="79"/>
                  <a:pt x="183" y="78"/>
                </a:cubicBezTo>
                <a:cubicBezTo>
                  <a:pt x="182" y="76"/>
                  <a:pt x="180" y="73"/>
                  <a:pt x="179" y="74"/>
                </a:cubicBezTo>
                <a:cubicBezTo>
                  <a:pt x="178" y="75"/>
                  <a:pt x="175" y="77"/>
                  <a:pt x="175" y="77"/>
                </a:cubicBezTo>
                <a:cubicBezTo>
                  <a:pt x="175" y="77"/>
                  <a:pt x="173" y="78"/>
                  <a:pt x="174" y="78"/>
                </a:cubicBezTo>
                <a:cubicBezTo>
                  <a:pt x="175" y="79"/>
                  <a:pt x="175" y="79"/>
                  <a:pt x="174" y="79"/>
                </a:cubicBezTo>
                <a:cubicBezTo>
                  <a:pt x="173" y="79"/>
                  <a:pt x="172" y="78"/>
                  <a:pt x="172" y="78"/>
                </a:cubicBezTo>
                <a:cubicBezTo>
                  <a:pt x="172" y="79"/>
                  <a:pt x="173" y="79"/>
                  <a:pt x="172" y="79"/>
                </a:cubicBezTo>
                <a:cubicBezTo>
                  <a:pt x="171" y="80"/>
                  <a:pt x="168" y="82"/>
                  <a:pt x="170" y="81"/>
                </a:cubicBezTo>
                <a:cubicBezTo>
                  <a:pt x="171" y="81"/>
                  <a:pt x="172" y="80"/>
                  <a:pt x="172" y="81"/>
                </a:cubicBezTo>
                <a:cubicBezTo>
                  <a:pt x="173" y="81"/>
                  <a:pt x="173" y="82"/>
                  <a:pt x="172" y="82"/>
                </a:cubicBezTo>
                <a:cubicBezTo>
                  <a:pt x="170" y="82"/>
                  <a:pt x="169" y="82"/>
                  <a:pt x="170" y="82"/>
                </a:cubicBezTo>
                <a:cubicBezTo>
                  <a:pt x="172" y="83"/>
                  <a:pt x="171" y="83"/>
                  <a:pt x="171" y="84"/>
                </a:cubicBezTo>
                <a:cubicBezTo>
                  <a:pt x="172" y="84"/>
                  <a:pt x="171" y="85"/>
                  <a:pt x="171" y="85"/>
                </a:cubicBezTo>
                <a:cubicBezTo>
                  <a:pt x="170" y="86"/>
                  <a:pt x="168" y="85"/>
                  <a:pt x="169" y="86"/>
                </a:cubicBezTo>
                <a:cubicBezTo>
                  <a:pt x="169" y="86"/>
                  <a:pt x="171" y="87"/>
                  <a:pt x="170" y="87"/>
                </a:cubicBezTo>
                <a:cubicBezTo>
                  <a:pt x="169" y="87"/>
                  <a:pt x="167" y="87"/>
                  <a:pt x="167" y="85"/>
                </a:cubicBezTo>
                <a:cubicBezTo>
                  <a:pt x="166" y="84"/>
                  <a:pt x="166" y="81"/>
                  <a:pt x="166" y="80"/>
                </a:cubicBezTo>
                <a:cubicBezTo>
                  <a:pt x="166" y="80"/>
                  <a:pt x="165" y="77"/>
                  <a:pt x="163" y="78"/>
                </a:cubicBezTo>
                <a:cubicBezTo>
                  <a:pt x="162" y="79"/>
                  <a:pt x="161" y="80"/>
                  <a:pt x="160" y="81"/>
                </a:cubicBezTo>
                <a:cubicBezTo>
                  <a:pt x="159" y="82"/>
                  <a:pt x="158" y="82"/>
                  <a:pt x="159" y="81"/>
                </a:cubicBezTo>
                <a:cubicBezTo>
                  <a:pt x="159" y="79"/>
                  <a:pt x="160" y="79"/>
                  <a:pt x="159" y="79"/>
                </a:cubicBezTo>
                <a:cubicBezTo>
                  <a:pt x="157" y="79"/>
                  <a:pt x="158" y="80"/>
                  <a:pt x="157" y="80"/>
                </a:cubicBezTo>
                <a:cubicBezTo>
                  <a:pt x="157" y="81"/>
                  <a:pt x="156" y="80"/>
                  <a:pt x="156" y="80"/>
                </a:cubicBezTo>
                <a:cubicBezTo>
                  <a:pt x="156" y="80"/>
                  <a:pt x="155" y="80"/>
                  <a:pt x="155" y="81"/>
                </a:cubicBezTo>
                <a:cubicBezTo>
                  <a:pt x="154" y="81"/>
                  <a:pt x="153" y="82"/>
                  <a:pt x="155" y="82"/>
                </a:cubicBezTo>
                <a:cubicBezTo>
                  <a:pt x="157" y="82"/>
                  <a:pt x="160" y="83"/>
                  <a:pt x="161" y="83"/>
                </a:cubicBezTo>
                <a:cubicBezTo>
                  <a:pt x="161" y="83"/>
                  <a:pt x="163" y="83"/>
                  <a:pt x="161" y="84"/>
                </a:cubicBezTo>
                <a:cubicBezTo>
                  <a:pt x="159" y="85"/>
                  <a:pt x="157" y="86"/>
                  <a:pt x="156" y="86"/>
                </a:cubicBezTo>
                <a:cubicBezTo>
                  <a:pt x="155" y="86"/>
                  <a:pt x="154" y="86"/>
                  <a:pt x="153" y="86"/>
                </a:cubicBezTo>
                <a:cubicBezTo>
                  <a:pt x="153" y="87"/>
                  <a:pt x="152" y="88"/>
                  <a:pt x="152" y="87"/>
                </a:cubicBezTo>
                <a:cubicBezTo>
                  <a:pt x="152" y="86"/>
                  <a:pt x="149" y="86"/>
                  <a:pt x="148" y="86"/>
                </a:cubicBezTo>
                <a:cubicBezTo>
                  <a:pt x="146" y="87"/>
                  <a:pt x="147" y="87"/>
                  <a:pt x="146" y="88"/>
                </a:cubicBezTo>
                <a:cubicBezTo>
                  <a:pt x="145" y="89"/>
                  <a:pt x="146" y="89"/>
                  <a:pt x="146" y="89"/>
                </a:cubicBezTo>
                <a:cubicBezTo>
                  <a:pt x="146" y="90"/>
                  <a:pt x="147" y="91"/>
                  <a:pt x="146" y="91"/>
                </a:cubicBezTo>
                <a:cubicBezTo>
                  <a:pt x="146" y="91"/>
                  <a:pt x="146" y="92"/>
                  <a:pt x="147" y="91"/>
                </a:cubicBezTo>
                <a:cubicBezTo>
                  <a:pt x="148" y="91"/>
                  <a:pt x="153" y="89"/>
                  <a:pt x="153" y="89"/>
                </a:cubicBezTo>
                <a:cubicBezTo>
                  <a:pt x="154" y="88"/>
                  <a:pt x="154" y="87"/>
                  <a:pt x="155" y="88"/>
                </a:cubicBezTo>
                <a:cubicBezTo>
                  <a:pt x="156" y="88"/>
                  <a:pt x="160" y="90"/>
                  <a:pt x="158" y="90"/>
                </a:cubicBezTo>
                <a:cubicBezTo>
                  <a:pt x="155" y="90"/>
                  <a:pt x="153" y="92"/>
                  <a:pt x="153" y="92"/>
                </a:cubicBezTo>
                <a:cubicBezTo>
                  <a:pt x="152" y="93"/>
                  <a:pt x="152" y="93"/>
                  <a:pt x="153" y="93"/>
                </a:cubicBezTo>
                <a:cubicBezTo>
                  <a:pt x="155" y="93"/>
                  <a:pt x="155" y="93"/>
                  <a:pt x="156" y="94"/>
                </a:cubicBezTo>
                <a:cubicBezTo>
                  <a:pt x="156" y="95"/>
                  <a:pt x="157" y="96"/>
                  <a:pt x="158" y="96"/>
                </a:cubicBezTo>
                <a:cubicBezTo>
                  <a:pt x="158" y="95"/>
                  <a:pt x="165" y="93"/>
                  <a:pt x="160" y="96"/>
                </a:cubicBezTo>
                <a:cubicBezTo>
                  <a:pt x="160" y="96"/>
                  <a:pt x="157" y="98"/>
                  <a:pt x="159" y="99"/>
                </a:cubicBezTo>
                <a:cubicBezTo>
                  <a:pt x="161" y="100"/>
                  <a:pt x="159" y="99"/>
                  <a:pt x="158" y="99"/>
                </a:cubicBezTo>
                <a:cubicBezTo>
                  <a:pt x="157" y="99"/>
                  <a:pt x="152" y="96"/>
                  <a:pt x="151" y="96"/>
                </a:cubicBezTo>
                <a:cubicBezTo>
                  <a:pt x="150" y="96"/>
                  <a:pt x="148" y="97"/>
                  <a:pt x="150" y="95"/>
                </a:cubicBezTo>
                <a:cubicBezTo>
                  <a:pt x="151" y="94"/>
                  <a:pt x="150" y="94"/>
                  <a:pt x="148" y="95"/>
                </a:cubicBezTo>
                <a:cubicBezTo>
                  <a:pt x="147" y="95"/>
                  <a:pt x="145" y="96"/>
                  <a:pt x="145" y="96"/>
                </a:cubicBezTo>
                <a:cubicBezTo>
                  <a:pt x="145" y="97"/>
                  <a:pt x="144" y="97"/>
                  <a:pt x="146" y="97"/>
                </a:cubicBezTo>
                <a:cubicBezTo>
                  <a:pt x="148" y="97"/>
                  <a:pt x="150" y="97"/>
                  <a:pt x="149" y="98"/>
                </a:cubicBezTo>
                <a:cubicBezTo>
                  <a:pt x="147" y="99"/>
                  <a:pt x="147" y="99"/>
                  <a:pt x="146" y="98"/>
                </a:cubicBezTo>
                <a:cubicBezTo>
                  <a:pt x="146" y="98"/>
                  <a:pt x="145" y="98"/>
                  <a:pt x="144" y="99"/>
                </a:cubicBezTo>
                <a:cubicBezTo>
                  <a:pt x="143" y="100"/>
                  <a:pt x="142" y="101"/>
                  <a:pt x="141" y="101"/>
                </a:cubicBezTo>
                <a:cubicBezTo>
                  <a:pt x="140" y="102"/>
                  <a:pt x="139" y="102"/>
                  <a:pt x="141" y="102"/>
                </a:cubicBezTo>
                <a:cubicBezTo>
                  <a:pt x="144" y="102"/>
                  <a:pt x="148" y="101"/>
                  <a:pt x="148" y="101"/>
                </a:cubicBezTo>
                <a:cubicBezTo>
                  <a:pt x="148" y="101"/>
                  <a:pt x="150" y="101"/>
                  <a:pt x="152" y="102"/>
                </a:cubicBezTo>
                <a:cubicBezTo>
                  <a:pt x="154" y="103"/>
                  <a:pt x="156" y="104"/>
                  <a:pt x="156" y="104"/>
                </a:cubicBezTo>
                <a:cubicBezTo>
                  <a:pt x="156" y="105"/>
                  <a:pt x="156" y="107"/>
                  <a:pt x="155" y="105"/>
                </a:cubicBezTo>
                <a:cubicBezTo>
                  <a:pt x="155" y="105"/>
                  <a:pt x="154" y="104"/>
                  <a:pt x="152" y="104"/>
                </a:cubicBezTo>
                <a:cubicBezTo>
                  <a:pt x="150" y="104"/>
                  <a:pt x="148" y="103"/>
                  <a:pt x="147" y="104"/>
                </a:cubicBezTo>
                <a:cubicBezTo>
                  <a:pt x="146" y="104"/>
                  <a:pt x="144" y="104"/>
                  <a:pt x="143" y="104"/>
                </a:cubicBezTo>
                <a:cubicBezTo>
                  <a:pt x="142" y="104"/>
                  <a:pt x="139" y="104"/>
                  <a:pt x="139" y="105"/>
                </a:cubicBezTo>
                <a:cubicBezTo>
                  <a:pt x="139" y="106"/>
                  <a:pt x="139" y="107"/>
                  <a:pt x="141" y="107"/>
                </a:cubicBezTo>
                <a:cubicBezTo>
                  <a:pt x="143" y="107"/>
                  <a:pt x="143" y="107"/>
                  <a:pt x="140" y="107"/>
                </a:cubicBezTo>
                <a:cubicBezTo>
                  <a:pt x="138" y="107"/>
                  <a:pt x="135" y="109"/>
                  <a:pt x="134" y="109"/>
                </a:cubicBezTo>
                <a:cubicBezTo>
                  <a:pt x="133" y="109"/>
                  <a:pt x="130" y="110"/>
                  <a:pt x="129" y="110"/>
                </a:cubicBezTo>
                <a:cubicBezTo>
                  <a:pt x="129" y="110"/>
                  <a:pt x="128" y="110"/>
                  <a:pt x="130" y="112"/>
                </a:cubicBezTo>
                <a:cubicBezTo>
                  <a:pt x="132" y="113"/>
                  <a:pt x="132" y="113"/>
                  <a:pt x="133" y="113"/>
                </a:cubicBezTo>
                <a:cubicBezTo>
                  <a:pt x="134" y="113"/>
                  <a:pt x="134" y="114"/>
                  <a:pt x="132" y="114"/>
                </a:cubicBezTo>
                <a:cubicBezTo>
                  <a:pt x="129" y="115"/>
                  <a:pt x="124" y="115"/>
                  <a:pt x="126" y="116"/>
                </a:cubicBezTo>
                <a:cubicBezTo>
                  <a:pt x="127" y="116"/>
                  <a:pt x="127" y="117"/>
                  <a:pt x="126" y="117"/>
                </a:cubicBezTo>
                <a:cubicBezTo>
                  <a:pt x="125" y="117"/>
                  <a:pt x="123" y="117"/>
                  <a:pt x="124" y="118"/>
                </a:cubicBezTo>
                <a:cubicBezTo>
                  <a:pt x="125" y="118"/>
                  <a:pt x="125" y="119"/>
                  <a:pt x="125" y="119"/>
                </a:cubicBezTo>
                <a:cubicBezTo>
                  <a:pt x="125" y="119"/>
                  <a:pt x="124" y="121"/>
                  <a:pt x="126" y="120"/>
                </a:cubicBezTo>
                <a:cubicBezTo>
                  <a:pt x="128" y="119"/>
                  <a:pt x="130" y="118"/>
                  <a:pt x="130" y="119"/>
                </a:cubicBezTo>
                <a:cubicBezTo>
                  <a:pt x="130" y="120"/>
                  <a:pt x="129" y="121"/>
                  <a:pt x="128" y="121"/>
                </a:cubicBezTo>
                <a:cubicBezTo>
                  <a:pt x="127" y="121"/>
                  <a:pt x="121" y="121"/>
                  <a:pt x="121" y="121"/>
                </a:cubicBezTo>
                <a:cubicBezTo>
                  <a:pt x="121" y="121"/>
                  <a:pt x="120" y="121"/>
                  <a:pt x="119" y="122"/>
                </a:cubicBezTo>
                <a:cubicBezTo>
                  <a:pt x="119" y="124"/>
                  <a:pt x="119" y="125"/>
                  <a:pt x="121" y="126"/>
                </a:cubicBezTo>
                <a:cubicBezTo>
                  <a:pt x="124" y="127"/>
                  <a:pt x="123" y="127"/>
                  <a:pt x="122" y="127"/>
                </a:cubicBezTo>
                <a:cubicBezTo>
                  <a:pt x="121" y="128"/>
                  <a:pt x="119" y="129"/>
                  <a:pt x="120" y="129"/>
                </a:cubicBezTo>
                <a:cubicBezTo>
                  <a:pt x="121" y="129"/>
                  <a:pt x="124" y="128"/>
                  <a:pt x="126" y="127"/>
                </a:cubicBezTo>
                <a:cubicBezTo>
                  <a:pt x="127" y="127"/>
                  <a:pt x="132" y="126"/>
                  <a:pt x="133" y="126"/>
                </a:cubicBezTo>
                <a:cubicBezTo>
                  <a:pt x="134" y="126"/>
                  <a:pt x="136" y="125"/>
                  <a:pt x="134" y="127"/>
                </a:cubicBezTo>
                <a:cubicBezTo>
                  <a:pt x="131" y="129"/>
                  <a:pt x="129" y="130"/>
                  <a:pt x="128" y="129"/>
                </a:cubicBezTo>
                <a:cubicBezTo>
                  <a:pt x="126" y="128"/>
                  <a:pt x="126" y="128"/>
                  <a:pt x="124" y="129"/>
                </a:cubicBezTo>
                <a:cubicBezTo>
                  <a:pt x="122" y="130"/>
                  <a:pt x="120" y="130"/>
                  <a:pt x="119" y="130"/>
                </a:cubicBezTo>
                <a:cubicBezTo>
                  <a:pt x="118" y="130"/>
                  <a:pt x="116" y="131"/>
                  <a:pt x="116" y="131"/>
                </a:cubicBezTo>
                <a:cubicBezTo>
                  <a:pt x="116" y="132"/>
                  <a:pt x="117" y="132"/>
                  <a:pt x="118" y="132"/>
                </a:cubicBezTo>
                <a:cubicBezTo>
                  <a:pt x="119" y="132"/>
                  <a:pt x="120" y="132"/>
                  <a:pt x="119" y="133"/>
                </a:cubicBezTo>
                <a:cubicBezTo>
                  <a:pt x="118" y="133"/>
                  <a:pt x="118" y="134"/>
                  <a:pt x="119" y="134"/>
                </a:cubicBezTo>
                <a:cubicBezTo>
                  <a:pt x="120" y="135"/>
                  <a:pt x="123" y="137"/>
                  <a:pt x="122" y="137"/>
                </a:cubicBezTo>
                <a:cubicBezTo>
                  <a:pt x="121" y="137"/>
                  <a:pt x="120" y="136"/>
                  <a:pt x="119" y="135"/>
                </a:cubicBezTo>
                <a:cubicBezTo>
                  <a:pt x="119" y="135"/>
                  <a:pt x="118" y="134"/>
                  <a:pt x="117" y="135"/>
                </a:cubicBezTo>
                <a:cubicBezTo>
                  <a:pt x="116" y="136"/>
                  <a:pt x="113" y="138"/>
                  <a:pt x="114" y="139"/>
                </a:cubicBezTo>
                <a:cubicBezTo>
                  <a:pt x="114" y="140"/>
                  <a:pt x="115" y="142"/>
                  <a:pt x="114" y="141"/>
                </a:cubicBezTo>
                <a:cubicBezTo>
                  <a:pt x="113" y="140"/>
                  <a:pt x="112" y="140"/>
                  <a:pt x="111" y="142"/>
                </a:cubicBezTo>
                <a:cubicBezTo>
                  <a:pt x="111" y="144"/>
                  <a:pt x="110" y="145"/>
                  <a:pt x="112" y="145"/>
                </a:cubicBezTo>
                <a:cubicBezTo>
                  <a:pt x="113" y="145"/>
                  <a:pt x="114" y="145"/>
                  <a:pt x="114" y="146"/>
                </a:cubicBezTo>
                <a:cubicBezTo>
                  <a:pt x="113" y="146"/>
                  <a:pt x="114" y="147"/>
                  <a:pt x="115" y="147"/>
                </a:cubicBezTo>
                <a:cubicBezTo>
                  <a:pt x="115" y="147"/>
                  <a:pt x="116" y="147"/>
                  <a:pt x="115" y="148"/>
                </a:cubicBezTo>
                <a:cubicBezTo>
                  <a:pt x="115" y="149"/>
                  <a:pt x="115" y="148"/>
                  <a:pt x="114" y="148"/>
                </a:cubicBezTo>
                <a:cubicBezTo>
                  <a:pt x="113" y="148"/>
                  <a:pt x="110" y="146"/>
                  <a:pt x="110" y="145"/>
                </a:cubicBezTo>
                <a:cubicBezTo>
                  <a:pt x="109" y="145"/>
                  <a:pt x="109" y="144"/>
                  <a:pt x="109" y="145"/>
                </a:cubicBezTo>
                <a:cubicBezTo>
                  <a:pt x="108" y="147"/>
                  <a:pt x="107" y="151"/>
                  <a:pt x="107" y="151"/>
                </a:cubicBezTo>
                <a:cubicBezTo>
                  <a:pt x="106" y="151"/>
                  <a:pt x="105" y="153"/>
                  <a:pt x="107" y="152"/>
                </a:cubicBezTo>
                <a:cubicBezTo>
                  <a:pt x="109" y="150"/>
                  <a:pt x="110" y="150"/>
                  <a:pt x="111" y="152"/>
                </a:cubicBezTo>
                <a:cubicBezTo>
                  <a:pt x="112" y="153"/>
                  <a:pt x="112" y="153"/>
                  <a:pt x="111" y="153"/>
                </a:cubicBezTo>
                <a:cubicBezTo>
                  <a:pt x="110" y="153"/>
                  <a:pt x="110" y="154"/>
                  <a:pt x="111" y="154"/>
                </a:cubicBezTo>
                <a:cubicBezTo>
                  <a:pt x="111" y="154"/>
                  <a:pt x="113" y="154"/>
                  <a:pt x="114" y="153"/>
                </a:cubicBezTo>
                <a:cubicBezTo>
                  <a:pt x="115" y="153"/>
                  <a:pt x="116" y="153"/>
                  <a:pt x="113" y="154"/>
                </a:cubicBezTo>
                <a:cubicBezTo>
                  <a:pt x="111" y="156"/>
                  <a:pt x="111" y="156"/>
                  <a:pt x="109" y="156"/>
                </a:cubicBezTo>
                <a:cubicBezTo>
                  <a:pt x="108" y="156"/>
                  <a:pt x="109" y="156"/>
                  <a:pt x="109" y="155"/>
                </a:cubicBezTo>
                <a:cubicBezTo>
                  <a:pt x="110" y="155"/>
                  <a:pt x="109" y="153"/>
                  <a:pt x="108" y="153"/>
                </a:cubicBezTo>
                <a:cubicBezTo>
                  <a:pt x="107" y="153"/>
                  <a:pt x="105" y="153"/>
                  <a:pt x="104" y="154"/>
                </a:cubicBezTo>
                <a:cubicBezTo>
                  <a:pt x="103" y="155"/>
                  <a:pt x="101" y="158"/>
                  <a:pt x="101" y="157"/>
                </a:cubicBezTo>
                <a:cubicBezTo>
                  <a:pt x="102" y="157"/>
                  <a:pt x="105" y="156"/>
                  <a:pt x="104" y="157"/>
                </a:cubicBezTo>
                <a:cubicBezTo>
                  <a:pt x="104" y="157"/>
                  <a:pt x="96" y="162"/>
                  <a:pt x="95" y="163"/>
                </a:cubicBezTo>
                <a:cubicBezTo>
                  <a:pt x="94" y="164"/>
                  <a:pt x="93" y="165"/>
                  <a:pt x="96" y="164"/>
                </a:cubicBezTo>
                <a:cubicBezTo>
                  <a:pt x="99" y="162"/>
                  <a:pt x="104" y="159"/>
                  <a:pt x="102" y="161"/>
                </a:cubicBezTo>
                <a:cubicBezTo>
                  <a:pt x="100" y="163"/>
                  <a:pt x="99" y="163"/>
                  <a:pt x="101" y="163"/>
                </a:cubicBezTo>
                <a:cubicBezTo>
                  <a:pt x="103" y="163"/>
                  <a:pt x="101" y="164"/>
                  <a:pt x="100" y="164"/>
                </a:cubicBezTo>
                <a:cubicBezTo>
                  <a:pt x="98" y="165"/>
                  <a:pt x="95" y="165"/>
                  <a:pt x="97" y="166"/>
                </a:cubicBezTo>
                <a:cubicBezTo>
                  <a:pt x="100" y="167"/>
                  <a:pt x="100" y="168"/>
                  <a:pt x="98" y="169"/>
                </a:cubicBezTo>
                <a:cubicBezTo>
                  <a:pt x="97" y="170"/>
                  <a:pt x="96" y="171"/>
                  <a:pt x="97" y="171"/>
                </a:cubicBezTo>
                <a:cubicBezTo>
                  <a:pt x="98" y="171"/>
                  <a:pt x="97" y="171"/>
                  <a:pt x="96" y="172"/>
                </a:cubicBezTo>
                <a:cubicBezTo>
                  <a:pt x="95" y="173"/>
                  <a:pt x="92" y="175"/>
                  <a:pt x="93" y="173"/>
                </a:cubicBezTo>
                <a:cubicBezTo>
                  <a:pt x="94" y="171"/>
                  <a:pt x="94" y="171"/>
                  <a:pt x="93" y="171"/>
                </a:cubicBezTo>
                <a:cubicBezTo>
                  <a:pt x="92" y="170"/>
                  <a:pt x="90" y="169"/>
                  <a:pt x="88" y="170"/>
                </a:cubicBezTo>
                <a:cubicBezTo>
                  <a:pt x="86" y="172"/>
                  <a:pt x="82" y="174"/>
                  <a:pt x="81" y="175"/>
                </a:cubicBezTo>
                <a:cubicBezTo>
                  <a:pt x="80" y="175"/>
                  <a:pt x="79" y="176"/>
                  <a:pt x="80" y="177"/>
                </a:cubicBezTo>
                <a:cubicBezTo>
                  <a:pt x="81" y="178"/>
                  <a:pt x="80" y="178"/>
                  <a:pt x="80" y="178"/>
                </a:cubicBezTo>
                <a:cubicBezTo>
                  <a:pt x="79" y="179"/>
                  <a:pt x="76" y="181"/>
                  <a:pt x="75" y="182"/>
                </a:cubicBezTo>
                <a:cubicBezTo>
                  <a:pt x="74" y="183"/>
                  <a:pt x="74" y="183"/>
                  <a:pt x="76" y="183"/>
                </a:cubicBezTo>
                <a:cubicBezTo>
                  <a:pt x="77" y="182"/>
                  <a:pt x="77" y="183"/>
                  <a:pt x="76" y="184"/>
                </a:cubicBezTo>
                <a:cubicBezTo>
                  <a:pt x="75" y="184"/>
                  <a:pt x="71" y="187"/>
                  <a:pt x="70" y="187"/>
                </a:cubicBezTo>
                <a:cubicBezTo>
                  <a:pt x="69" y="188"/>
                  <a:pt x="68" y="189"/>
                  <a:pt x="70" y="189"/>
                </a:cubicBezTo>
                <a:cubicBezTo>
                  <a:pt x="72" y="188"/>
                  <a:pt x="73" y="189"/>
                  <a:pt x="74" y="188"/>
                </a:cubicBezTo>
                <a:cubicBezTo>
                  <a:pt x="75" y="188"/>
                  <a:pt x="76" y="188"/>
                  <a:pt x="74" y="189"/>
                </a:cubicBezTo>
                <a:cubicBezTo>
                  <a:pt x="73" y="190"/>
                  <a:pt x="72" y="191"/>
                  <a:pt x="73" y="192"/>
                </a:cubicBezTo>
                <a:cubicBezTo>
                  <a:pt x="74" y="193"/>
                  <a:pt x="75" y="195"/>
                  <a:pt x="77" y="193"/>
                </a:cubicBezTo>
                <a:cubicBezTo>
                  <a:pt x="79" y="192"/>
                  <a:pt x="85" y="190"/>
                  <a:pt x="86" y="189"/>
                </a:cubicBezTo>
                <a:cubicBezTo>
                  <a:pt x="88" y="188"/>
                  <a:pt x="90" y="187"/>
                  <a:pt x="90" y="186"/>
                </a:cubicBezTo>
                <a:cubicBezTo>
                  <a:pt x="90" y="184"/>
                  <a:pt x="89" y="184"/>
                  <a:pt x="88" y="185"/>
                </a:cubicBezTo>
                <a:cubicBezTo>
                  <a:pt x="87" y="186"/>
                  <a:pt x="84" y="186"/>
                  <a:pt x="87" y="185"/>
                </a:cubicBezTo>
                <a:cubicBezTo>
                  <a:pt x="90" y="183"/>
                  <a:pt x="94" y="180"/>
                  <a:pt x="94" y="180"/>
                </a:cubicBezTo>
                <a:cubicBezTo>
                  <a:pt x="94" y="180"/>
                  <a:pt x="94" y="179"/>
                  <a:pt x="95" y="181"/>
                </a:cubicBezTo>
                <a:cubicBezTo>
                  <a:pt x="96" y="182"/>
                  <a:pt x="96" y="182"/>
                  <a:pt x="95" y="183"/>
                </a:cubicBezTo>
                <a:cubicBezTo>
                  <a:pt x="94" y="183"/>
                  <a:pt x="90" y="184"/>
                  <a:pt x="92" y="185"/>
                </a:cubicBezTo>
                <a:cubicBezTo>
                  <a:pt x="93" y="185"/>
                  <a:pt x="97" y="186"/>
                  <a:pt x="95" y="187"/>
                </a:cubicBezTo>
                <a:cubicBezTo>
                  <a:pt x="92" y="189"/>
                  <a:pt x="89" y="190"/>
                  <a:pt x="88" y="190"/>
                </a:cubicBezTo>
                <a:cubicBezTo>
                  <a:pt x="87" y="191"/>
                  <a:pt x="84" y="192"/>
                  <a:pt x="85" y="192"/>
                </a:cubicBezTo>
                <a:cubicBezTo>
                  <a:pt x="86" y="193"/>
                  <a:pt x="85" y="192"/>
                  <a:pt x="86" y="192"/>
                </a:cubicBezTo>
                <a:cubicBezTo>
                  <a:pt x="87" y="192"/>
                  <a:pt x="87" y="192"/>
                  <a:pt x="87" y="193"/>
                </a:cubicBezTo>
                <a:cubicBezTo>
                  <a:pt x="86" y="193"/>
                  <a:pt x="86" y="193"/>
                  <a:pt x="87" y="194"/>
                </a:cubicBezTo>
                <a:cubicBezTo>
                  <a:pt x="87" y="194"/>
                  <a:pt x="88" y="195"/>
                  <a:pt x="86" y="195"/>
                </a:cubicBezTo>
                <a:cubicBezTo>
                  <a:pt x="85" y="195"/>
                  <a:pt x="75" y="197"/>
                  <a:pt x="74" y="197"/>
                </a:cubicBezTo>
                <a:cubicBezTo>
                  <a:pt x="73" y="198"/>
                  <a:pt x="72" y="199"/>
                  <a:pt x="73" y="197"/>
                </a:cubicBezTo>
                <a:cubicBezTo>
                  <a:pt x="74" y="196"/>
                  <a:pt x="74" y="195"/>
                  <a:pt x="73" y="194"/>
                </a:cubicBezTo>
                <a:cubicBezTo>
                  <a:pt x="72" y="193"/>
                  <a:pt x="71" y="191"/>
                  <a:pt x="71" y="191"/>
                </a:cubicBezTo>
                <a:cubicBezTo>
                  <a:pt x="70" y="191"/>
                  <a:pt x="70" y="191"/>
                  <a:pt x="69" y="191"/>
                </a:cubicBezTo>
                <a:cubicBezTo>
                  <a:pt x="68" y="192"/>
                  <a:pt x="65" y="193"/>
                  <a:pt x="65" y="193"/>
                </a:cubicBezTo>
                <a:cubicBezTo>
                  <a:pt x="64" y="193"/>
                  <a:pt x="62" y="193"/>
                  <a:pt x="64" y="194"/>
                </a:cubicBezTo>
                <a:cubicBezTo>
                  <a:pt x="65" y="194"/>
                  <a:pt x="65" y="194"/>
                  <a:pt x="66" y="194"/>
                </a:cubicBezTo>
                <a:cubicBezTo>
                  <a:pt x="66" y="194"/>
                  <a:pt x="67" y="195"/>
                  <a:pt x="66" y="195"/>
                </a:cubicBezTo>
                <a:cubicBezTo>
                  <a:pt x="64" y="196"/>
                  <a:pt x="63" y="198"/>
                  <a:pt x="62" y="198"/>
                </a:cubicBezTo>
                <a:cubicBezTo>
                  <a:pt x="62" y="199"/>
                  <a:pt x="61" y="200"/>
                  <a:pt x="61" y="198"/>
                </a:cubicBezTo>
                <a:cubicBezTo>
                  <a:pt x="62" y="197"/>
                  <a:pt x="61" y="196"/>
                  <a:pt x="61" y="196"/>
                </a:cubicBezTo>
                <a:cubicBezTo>
                  <a:pt x="60" y="195"/>
                  <a:pt x="59" y="195"/>
                  <a:pt x="58" y="195"/>
                </a:cubicBezTo>
                <a:cubicBezTo>
                  <a:pt x="58" y="195"/>
                  <a:pt x="56" y="196"/>
                  <a:pt x="55" y="197"/>
                </a:cubicBezTo>
                <a:cubicBezTo>
                  <a:pt x="54" y="198"/>
                  <a:pt x="52" y="199"/>
                  <a:pt x="54" y="199"/>
                </a:cubicBezTo>
                <a:cubicBezTo>
                  <a:pt x="55" y="200"/>
                  <a:pt x="59" y="201"/>
                  <a:pt x="56" y="201"/>
                </a:cubicBezTo>
                <a:cubicBezTo>
                  <a:pt x="53" y="202"/>
                  <a:pt x="48" y="202"/>
                  <a:pt x="48" y="203"/>
                </a:cubicBezTo>
                <a:cubicBezTo>
                  <a:pt x="48" y="204"/>
                  <a:pt x="49" y="205"/>
                  <a:pt x="52" y="205"/>
                </a:cubicBezTo>
                <a:cubicBezTo>
                  <a:pt x="54" y="205"/>
                  <a:pt x="55" y="206"/>
                  <a:pt x="55" y="207"/>
                </a:cubicBezTo>
                <a:cubicBezTo>
                  <a:pt x="56" y="208"/>
                  <a:pt x="56" y="210"/>
                  <a:pt x="55" y="209"/>
                </a:cubicBezTo>
                <a:cubicBezTo>
                  <a:pt x="53" y="208"/>
                  <a:pt x="53" y="208"/>
                  <a:pt x="52" y="208"/>
                </a:cubicBezTo>
                <a:cubicBezTo>
                  <a:pt x="52" y="208"/>
                  <a:pt x="50" y="208"/>
                  <a:pt x="49" y="207"/>
                </a:cubicBezTo>
                <a:cubicBezTo>
                  <a:pt x="49" y="206"/>
                  <a:pt x="47" y="202"/>
                  <a:pt x="45" y="204"/>
                </a:cubicBezTo>
                <a:cubicBezTo>
                  <a:pt x="44" y="205"/>
                  <a:pt x="45" y="205"/>
                  <a:pt x="46" y="206"/>
                </a:cubicBezTo>
                <a:cubicBezTo>
                  <a:pt x="47" y="206"/>
                  <a:pt x="50" y="209"/>
                  <a:pt x="50" y="210"/>
                </a:cubicBezTo>
                <a:cubicBezTo>
                  <a:pt x="51" y="211"/>
                  <a:pt x="52" y="211"/>
                  <a:pt x="49" y="210"/>
                </a:cubicBezTo>
                <a:cubicBezTo>
                  <a:pt x="47" y="209"/>
                  <a:pt x="44" y="206"/>
                  <a:pt x="42" y="207"/>
                </a:cubicBezTo>
                <a:cubicBezTo>
                  <a:pt x="40" y="207"/>
                  <a:pt x="37" y="208"/>
                  <a:pt x="37" y="207"/>
                </a:cubicBezTo>
                <a:cubicBezTo>
                  <a:pt x="36" y="206"/>
                  <a:pt x="35" y="205"/>
                  <a:pt x="33" y="205"/>
                </a:cubicBezTo>
                <a:cubicBezTo>
                  <a:pt x="31" y="206"/>
                  <a:pt x="29" y="206"/>
                  <a:pt x="30" y="208"/>
                </a:cubicBezTo>
                <a:cubicBezTo>
                  <a:pt x="31" y="209"/>
                  <a:pt x="32" y="209"/>
                  <a:pt x="33" y="209"/>
                </a:cubicBezTo>
                <a:cubicBezTo>
                  <a:pt x="33" y="210"/>
                  <a:pt x="33" y="210"/>
                  <a:pt x="32" y="210"/>
                </a:cubicBezTo>
                <a:cubicBezTo>
                  <a:pt x="31" y="211"/>
                  <a:pt x="30" y="211"/>
                  <a:pt x="31" y="212"/>
                </a:cubicBezTo>
                <a:cubicBezTo>
                  <a:pt x="32" y="212"/>
                  <a:pt x="37" y="212"/>
                  <a:pt x="38" y="212"/>
                </a:cubicBezTo>
                <a:cubicBezTo>
                  <a:pt x="39" y="212"/>
                  <a:pt x="41" y="212"/>
                  <a:pt x="43" y="211"/>
                </a:cubicBezTo>
                <a:cubicBezTo>
                  <a:pt x="44" y="211"/>
                  <a:pt x="48" y="211"/>
                  <a:pt x="45" y="212"/>
                </a:cubicBezTo>
                <a:cubicBezTo>
                  <a:pt x="42" y="213"/>
                  <a:pt x="38" y="213"/>
                  <a:pt x="37" y="214"/>
                </a:cubicBezTo>
                <a:cubicBezTo>
                  <a:pt x="36" y="215"/>
                  <a:pt x="37" y="215"/>
                  <a:pt x="39" y="215"/>
                </a:cubicBezTo>
                <a:cubicBezTo>
                  <a:pt x="41" y="215"/>
                  <a:pt x="40" y="217"/>
                  <a:pt x="38" y="217"/>
                </a:cubicBezTo>
                <a:cubicBezTo>
                  <a:pt x="36" y="216"/>
                  <a:pt x="33" y="214"/>
                  <a:pt x="31" y="214"/>
                </a:cubicBezTo>
                <a:cubicBezTo>
                  <a:pt x="29" y="215"/>
                  <a:pt x="24" y="215"/>
                  <a:pt x="23" y="215"/>
                </a:cubicBezTo>
                <a:cubicBezTo>
                  <a:pt x="22" y="215"/>
                  <a:pt x="18" y="215"/>
                  <a:pt x="20" y="216"/>
                </a:cubicBezTo>
                <a:cubicBezTo>
                  <a:pt x="21" y="217"/>
                  <a:pt x="21" y="217"/>
                  <a:pt x="23" y="217"/>
                </a:cubicBezTo>
                <a:cubicBezTo>
                  <a:pt x="24" y="216"/>
                  <a:pt x="24" y="217"/>
                  <a:pt x="23" y="217"/>
                </a:cubicBezTo>
                <a:cubicBezTo>
                  <a:pt x="22" y="218"/>
                  <a:pt x="21" y="218"/>
                  <a:pt x="23" y="218"/>
                </a:cubicBezTo>
                <a:cubicBezTo>
                  <a:pt x="24" y="218"/>
                  <a:pt x="25" y="217"/>
                  <a:pt x="27" y="218"/>
                </a:cubicBezTo>
                <a:cubicBezTo>
                  <a:pt x="29" y="218"/>
                  <a:pt x="30" y="219"/>
                  <a:pt x="28" y="219"/>
                </a:cubicBezTo>
                <a:cubicBezTo>
                  <a:pt x="26" y="218"/>
                  <a:pt x="23" y="218"/>
                  <a:pt x="23" y="220"/>
                </a:cubicBezTo>
                <a:cubicBezTo>
                  <a:pt x="22" y="221"/>
                  <a:pt x="22" y="222"/>
                  <a:pt x="23" y="222"/>
                </a:cubicBezTo>
                <a:cubicBezTo>
                  <a:pt x="25" y="223"/>
                  <a:pt x="25" y="225"/>
                  <a:pt x="24" y="224"/>
                </a:cubicBezTo>
                <a:cubicBezTo>
                  <a:pt x="23" y="223"/>
                  <a:pt x="21" y="220"/>
                  <a:pt x="20" y="220"/>
                </a:cubicBezTo>
                <a:cubicBezTo>
                  <a:pt x="19" y="221"/>
                  <a:pt x="15" y="222"/>
                  <a:pt x="16" y="224"/>
                </a:cubicBezTo>
                <a:cubicBezTo>
                  <a:pt x="17" y="225"/>
                  <a:pt x="18" y="227"/>
                  <a:pt x="17" y="226"/>
                </a:cubicBezTo>
                <a:cubicBezTo>
                  <a:pt x="15" y="226"/>
                  <a:pt x="15" y="226"/>
                  <a:pt x="14" y="227"/>
                </a:cubicBezTo>
                <a:cubicBezTo>
                  <a:pt x="13" y="228"/>
                  <a:pt x="13" y="228"/>
                  <a:pt x="13" y="227"/>
                </a:cubicBezTo>
                <a:cubicBezTo>
                  <a:pt x="13" y="225"/>
                  <a:pt x="13" y="224"/>
                  <a:pt x="12" y="224"/>
                </a:cubicBezTo>
                <a:cubicBezTo>
                  <a:pt x="11" y="225"/>
                  <a:pt x="10" y="225"/>
                  <a:pt x="9" y="225"/>
                </a:cubicBezTo>
                <a:cubicBezTo>
                  <a:pt x="8" y="224"/>
                  <a:pt x="7" y="224"/>
                  <a:pt x="7" y="225"/>
                </a:cubicBezTo>
                <a:cubicBezTo>
                  <a:pt x="7" y="226"/>
                  <a:pt x="8" y="229"/>
                  <a:pt x="7" y="226"/>
                </a:cubicBezTo>
                <a:cubicBezTo>
                  <a:pt x="5" y="224"/>
                  <a:pt x="3" y="223"/>
                  <a:pt x="4" y="224"/>
                </a:cubicBezTo>
                <a:cubicBezTo>
                  <a:pt x="4" y="225"/>
                  <a:pt x="5" y="227"/>
                  <a:pt x="6" y="227"/>
                </a:cubicBezTo>
                <a:cubicBezTo>
                  <a:pt x="7" y="228"/>
                  <a:pt x="7" y="228"/>
                  <a:pt x="6" y="228"/>
                </a:cubicBezTo>
                <a:cubicBezTo>
                  <a:pt x="5" y="229"/>
                  <a:pt x="2" y="230"/>
                  <a:pt x="3" y="230"/>
                </a:cubicBezTo>
                <a:cubicBezTo>
                  <a:pt x="5" y="230"/>
                  <a:pt x="11" y="230"/>
                  <a:pt x="12" y="231"/>
                </a:cubicBezTo>
                <a:cubicBezTo>
                  <a:pt x="14" y="231"/>
                  <a:pt x="18" y="231"/>
                  <a:pt x="19" y="231"/>
                </a:cubicBezTo>
                <a:cubicBezTo>
                  <a:pt x="20" y="231"/>
                  <a:pt x="24" y="231"/>
                  <a:pt x="21" y="232"/>
                </a:cubicBezTo>
                <a:cubicBezTo>
                  <a:pt x="17" y="233"/>
                  <a:pt x="16" y="234"/>
                  <a:pt x="15" y="234"/>
                </a:cubicBezTo>
                <a:cubicBezTo>
                  <a:pt x="15" y="234"/>
                  <a:pt x="14" y="235"/>
                  <a:pt x="14" y="233"/>
                </a:cubicBezTo>
                <a:cubicBezTo>
                  <a:pt x="14" y="232"/>
                  <a:pt x="14" y="232"/>
                  <a:pt x="13" y="232"/>
                </a:cubicBezTo>
                <a:cubicBezTo>
                  <a:pt x="12" y="232"/>
                  <a:pt x="11" y="231"/>
                  <a:pt x="9" y="231"/>
                </a:cubicBezTo>
                <a:cubicBezTo>
                  <a:pt x="8" y="231"/>
                  <a:pt x="7" y="230"/>
                  <a:pt x="6" y="231"/>
                </a:cubicBezTo>
                <a:cubicBezTo>
                  <a:pt x="4" y="233"/>
                  <a:pt x="2" y="235"/>
                  <a:pt x="1" y="235"/>
                </a:cubicBezTo>
                <a:cubicBezTo>
                  <a:pt x="0" y="236"/>
                  <a:pt x="0" y="236"/>
                  <a:pt x="2" y="236"/>
                </a:cubicBezTo>
                <a:cubicBezTo>
                  <a:pt x="4" y="236"/>
                  <a:pt x="7" y="237"/>
                  <a:pt x="5" y="237"/>
                </a:cubicBezTo>
                <a:cubicBezTo>
                  <a:pt x="4" y="237"/>
                  <a:pt x="5" y="237"/>
                  <a:pt x="5" y="238"/>
                </a:cubicBezTo>
                <a:cubicBezTo>
                  <a:pt x="6" y="238"/>
                  <a:pt x="6" y="238"/>
                  <a:pt x="6" y="239"/>
                </a:cubicBezTo>
                <a:cubicBezTo>
                  <a:pt x="6" y="239"/>
                  <a:pt x="6" y="240"/>
                  <a:pt x="7" y="240"/>
                </a:cubicBezTo>
                <a:cubicBezTo>
                  <a:pt x="8" y="240"/>
                  <a:pt x="6" y="240"/>
                  <a:pt x="4" y="241"/>
                </a:cubicBezTo>
                <a:cubicBezTo>
                  <a:pt x="2" y="241"/>
                  <a:pt x="2" y="241"/>
                  <a:pt x="2" y="242"/>
                </a:cubicBezTo>
                <a:cubicBezTo>
                  <a:pt x="2" y="242"/>
                  <a:pt x="1" y="244"/>
                  <a:pt x="3" y="243"/>
                </a:cubicBezTo>
                <a:cubicBezTo>
                  <a:pt x="5" y="242"/>
                  <a:pt x="6" y="242"/>
                  <a:pt x="7" y="242"/>
                </a:cubicBezTo>
                <a:cubicBezTo>
                  <a:pt x="8" y="242"/>
                  <a:pt x="7" y="243"/>
                  <a:pt x="4" y="244"/>
                </a:cubicBezTo>
                <a:cubicBezTo>
                  <a:pt x="1" y="244"/>
                  <a:pt x="1" y="245"/>
                  <a:pt x="2" y="246"/>
                </a:cubicBezTo>
                <a:cubicBezTo>
                  <a:pt x="3" y="246"/>
                  <a:pt x="5" y="249"/>
                  <a:pt x="7" y="249"/>
                </a:cubicBezTo>
                <a:cubicBezTo>
                  <a:pt x="9" y="249"/>
                  <a:pt x="16" y="247"/>
                  <a:pt x="17" y="248"/>
                </a:cubicBezTo>
                <a:cubicBezTo>
                  <a:pt x="18" y="248"/>
                  <a:pt x="22" y="250"/>
                  <a:pt x="23" y="247"/>
                </a:cubicBezTo>
                <a:cubicBezTo>
                  <a:pt x="25" y="245"/>
                  <a:pt x="24" y="246"/>
                  <a:pt x="25" y="246"/>
                </a:cubicBezTo>
                <a:cubicBezTo>
                  <a:pt x="26" y="247"/>
                  <a:pt x="34" y="247"/>
                  <a:pt x="34" y="247"/>
                </a:cubicBezTo>
                <a:cubicBezTo>
                  <a:pt x="35" y="247"/>
                  <a:pt x="36" y="247"/>
                  <a:pt x="35" y="246"/>
                </a:cubicBezTo>
                <a:cubicBezTo>
                  <a:pt x="34" y="244"/>
                  <a:pt x="34" y="245"/>
                  <a:pt x="34" y="243"/>
                </a:cubicBezTo>
                <a:cubicBezTo>
                  <a:pt x="35" y="242"/>
                  <a:pt x="36" y="241"/>
                  <a:pt x="36" y="242"/>
                </a:cubicBezTo>
                <a:cubicBezTo>
                  <a:pt x="36" y="243"/>
                  <a:pt x="35" y="245"/>
                  <a:pt x="36" y="246"/>
                </a:cubicBezTo>
                <a:cubicBezTo>
                  <a:pt x="37" y="247"/>
                  <a:pt x="40" y="247"/>
                  <a:pt x="37" y="247"/>
                </a:cubicBezTo>
                <a:cubicBezTo>
                  <a:pt x="34" y="248"/>
                  <a:pt x="30" y="249"/>
                  <a:pt x="31" y="251"/>
                </a:cubicBezTo>
                <a:cubicBezTo>
                  <a:pt x="32" y="253"/>
                  <a:pt x="34" y="253"/>
                  <a:pt x="32" y="253"/>
                </a:cubicBezTo>
                <a:cubicBezTo>
                  <a:pt x="30" y="254"/>
                  <a:pt x="28" y="253"/>
                  <a:pt x="29" y="252"/>
                </a:cubicBezTo>
                <a:cubicBezTo>
                  <a:pt x="30" y="251"/>
                  <a:pt x="31" y="251"/>
                  <a:pt x="29" y="250"/>
                </a:cubicBezTo>
                <a:cubicBezTo>
                  <a:pt x="28" y="249"/>
                  <a:pt x="26" y="247"/>
                  <a:pt x="24" y="248"/>
                </a:cubicBezTo>
                <a:cubicBezTo>
                  <a:pt x="23" y="250"/>
                  <a:pt x="22" y="250"/>
                  <a:pt x="22" y="250"/>
                </a:cubicBezTo>
                <a:cubicBezTo>
                  <a:pt x="22" y="251"/>
                  <a:pt x="21" y="251"/>
                  <a:pt x="21" y="250"/>
                </a:cubicBezTo>
                <a:cubicBezTo>
                  <a:pt x="20" y="250"/>
                  <a:pt x="18" y="249"/>
                  <a:pt x="16" y="249"/>
                </a:cubicBezTo>
                <a:cubicBezTo>
                  <a:pt x="14" y="249"/>
                  <a:pt x="8" y="250"/>
                  <a:pt x="5" y="250"/>
                </a:cubicBezTo>
                <a:cubicBezTo>
                  <a:pt x="2" y="249"/>
                  <a:pt x="2" y="250"/>
                  <a:pt x="3" y="251"/>
                </a:cubicBezTo>
                <a:cubicBezTo>
                  <a:pt x="4" y="252"/>
                  <a:pt x="4" y="252"/>
                  <a:pt x="4" y="252"/>
                </a:cubicBezTo>
                <a:cubicBezTo>
                  <a:pt x="3" y="253"/>
                  <a:pt x="2" y="254"/>
                  <a:pt x="3" y="254"/>
                </a:cubicBezTo>
                <a:cubicBezTo>
                  <a:pt x="4" y="254"/>
                  <a:pt x="7" y="254"/>
                  <a:pt x="6" y="254"/>
                </a:cubicBezTo>
                <a:cubicBezTo>
                  <a:pt x="5" y="255"/>
                  <a:pt x="5" y="256"/>
                  <a:pt x="6" y="257"/>
                </a:cubicBezTo>
                <a:cubicBezTo>
                  <a:pt x="7" y="257"/>
                  <a:pt x="7" y="258"/>
                  <a:pt x="6" y="258"/>
                </a:cubicBezTo>
                <a:cubicBezTo>
                  <a:pt x="5" y="259"/>
                  <a:pt x="3" y="260"/>
                  <a:pt x="4" y="260"/>
                </a:cubicBezTo>
                <a:cubicBezTo>
                  <a:pt x="4" y="261"/>
                  <a:pt x="6" y="261"/>
                  <a:pt x="7" y="260"/>
                </a:cubicBezTo>
                <a:cubicBezTo>
                  <a:pt x="8" y="259"/>
                  <a:pt x="10" y="257"/>
                  <a:pt x="11" y="257"/>
                </a:cubicBezTo>
                <a:cubicBezTo>
                  <a:pt x="13" y="258"/>
                  <a:pt x="12" y="258"/>
                  <a:pt x="12" y="259"/>
                </a:cubicBezTo>
                <a:cubicBezTo>
                  <a:pt x="11" y="259"/>
                  <a:pt x="11" y="264"/>
                  <a:pt x="9" y="264"/>
                </a:cubicBezTo>
                <a:cubicBezTo>
                  <a:pt x="7" y="263"/>
                  <a:pt x="6" y="261"/>
                  <a:pt x="5" y="262"/>
                </a:cubicBezTo>
                <a:cubicBezTo>
                  <a:pt x="4" y="263"/>
                  <a:pt x="3" y="265"/>
                  <a:pt x="4" y="266"/>
                </a:cubicBezTo>
                <a:cubicBezTo>
                  <a:pt x="5" y="267"/>
                  <a:pt x="6" y="268"/>
                  <a:pt x="6" y="269"/>
                </a:cubicBezTo>
                <a:cubicBezTo>
                  <a:pt x="6" y="269"/>
                  <a:pt x="7" y="270"/>
                  <a:pt x="8" y="269"/>
                </a:cubicBezTo>
                <a:cubicBezTo>
                  <a:pt x="9" y="268"/>
                  <a:pt x="10" y="267"/>
                  <a:pt x="10" y="268"/>
                </a:cubicBezTo>
                <a:cubicBezTo>
                  <a:pt x="9" y="270"/>
                  <a:pt x="10" y="269"/>
                  <a:pt x="11" y="269"/>
                </a:cubicBezTo>
                <a:cubicBezTo>
                  <a:pt x="12" y="269"/>
                  <a:pt x="12" y="269"/>
                  <a:pt x="12" y="270"/>
                </a:cubicBezTo>
                <a:cubicBezTo>
                  <a:pt x="12" y="271"/>
                  <a:pt x="11" y="273"/>
                  <a:pt x="12" y="274"/>
                </a:cubicBezTo>
                <a:cubicBezTo>
                  <a:pt x="13" y="274"/>
                  <a:pt x="14" y="273"/>
                  <a:pt x="14" y="272"/>
                </a:cubicBezTo>
                <a:cubicBezTo>
                  <a:pt x="14" y="271"/>
                  <a:pt x="14" y="270"/>
                  <a:pt x="15" y="269"/>
                </a:cubicBezTo>
                <a:cubicBezTo>
                  <a:pt x="16" y="269"/>
                  <a:pt x="18" y="267"/>
                  <a:pt x="19" y="266"/>
                </a:cubicBezTo>
                <a:cubicBezTo>
                  <a:pt x="20" y="266"/>
                  <a:pt x="26" y="263"/>
                  <a:pt x="27" y="263"/>
                </a:cubicBezTo>
                <a:cubicBezTo>
                  <a:pt x="28" y="262"/>
                  <a:pt x="31" y="262"/>
                  <a:pt x="28" y="263"/>
                </a:cubicBezTo>
                <a:cubicBezTo>
                  <a:pt x="26" y="264"/>
                  <a:pt x="25" y="268"/>
                  <a:pt x="24" y="269"/>
                </a:cubicBezTo>
                <a:cubicBezTo>
                  <a:pt x="24" y="270"/>
                  <a:pt x="23" y="270"/>
                  <a:pt x="24" y="268"/>
                </a:cubicBezTo>
                <a:cubicBezTo>
                  <a:pt x="25" y="265"/>
                  <a:pt x="26" y="265"/>
                  <a:pt x="24" y="265"/>
                </a:cubicBezTo>
                <a:cubicBezTo>
                  <a:pt x="22" y="265"/>
                  <a:pt x="19" y="267"/>
                  <a:pt x="18" y="268"/>
                </a:cubicBezTo>
                <a:cubicBezTo>
                  <a:pt x="17" y="269"/>
                  <a:pt x="17" y="270"/>
                  <a:pt x="18" y="270"/>
                </a:cubicBezTo>
                <a:cubicBezTo>
                  <a:pt x="19" y="270"/>
                  <a:pt x="21" y="270"/>
                  <a:pt x="20" y="271"/>
                </a:cubicBezTo>
                <a:cubicBezTo>
                  <a:pt x="19" y="271"/>
                  <a:pt x="17" y="273"/>
                  <a:pt x="16" y="273"/>
                </a:cubicBezTo>
                <a:cubicBezTo>
                  <a:pt x="15" y="273"/>
                  <a:pt x="15" y="274"/>
                  <a:pt x="15" y="274"/>
                </a:cubicBezTo>
                <a:cubicBezTo>
                  <a:pt x="15" y="274"/>
                  <a:pt x="14" y="275"/>
                  <a:pt x="14" y="275"/>
                </a:cubicBezTo>
                <a:cubicBezTo>
                  <a:pt x="13" y="276"/>
                  <a:pt x="10" y="277"/>
                  <a:pt x="11" y="277"/>
                </a:cubicBezTo>
                <a:cubicBezTo>
                  <a:pt x="12" y="278"/>
                  <a:pt x="14" y="278"/>
                  <a:pt x="15" y="278"/>
                </a:cubicBezTo>
                <a:cubicBezTo>
                  <a:pt x="15" y="279"/>
                  <a:pt x="16" y="279"/>
                  <a:pt x="14" y="280"/>
                </a:cubicBezTo>
                <a:cubicBezTo>
                  <a:pt x="13" y="281"/>
                  <a:pt x="13" y="281"/>
                  <a:pt x="13" y="282"/>
                </a:cubicBezTo>
                <a:cubicBezTo>
                  <a:pt x="13" y="282"/>
                  <a:pt x="12" y="284"/>
                  <a:pt x="11" y="283"/>
                </a:cubicBezTo>
                <a:cubicBezTo>
                  <a:pt x="11" y="282"/>
                  <a:pt x="10" y="280"/>
                  <a:pt x="9" y="282"/>
                </a:cubicBezTo>
                <a:cubicBezTo>
                  <a:pt x="8" y="283"/>
                  <a:pt x="8" y="285"/>
                  <a:pt x="7" y="285"/>
                </a:cubicBezTo>
                <a:cubicBezTo>
                  <a:pt x="5" y="285"/>
                  <a:pt x="6" y="284"/>
                  <a:pt x="7" y="284"/>
                </a:cubicBezTo>
                <a:cubicBezTo>
                  <a:pt x="8" y="283"/>
                  <a:pt x="9" y="282"/>
                  <a:pt x="8" y="281"/>
                </a:cubicBezTo>
                <a:cubicBezTo>
                  <a:pt x="8" y="280"/>
                  <a:pt x="8" y="279"/>
                  <a:pt x="7" y="280"/>
                </a:cubicBezTo>
                <a:cubicBezTo>
                  <a:pt x="7" y="281"/>
                  <a:pt x="6" y="281"/>
                  <a:pt x="6" y="282"/>
                </a:cubicBezTo>
                <a:cubicBezTo>
                  <a:pt x="5" y="282"/>
                  <a:pt x="5" y="282"/>
                  <a:pt x="5" y="283"/>
                </a:cubicBezTo>
                <a:cubicBezTo>
                  <a:pt x="5" y="284"/>
                  <a:pt x="4" y="286"/>
                  <a:pt x="5" y="286"/>
                </a:cubicBezTo>
                <a:cubicBezTo>
                  <a:pt x="6" y="286"/>
                  <a:pt x="7" y="288"/>
                  <a:pt x="7" y="288"/>
                </a:cubicBezTo>
                <a:cubicBezTo>
                  <a:pt x="8" y="289"/>
                  <a:pt x="9" y="290"/>
                  <a:pt x="9" y="289"/>
                </a:cubicBezTo>
                <a:cubicBezTo>
                  <a:pt x="9" y="288"/>
                  <a:pt x="10" y="287"/>
                  <a:pt x="10" y="289"/>
                </a:cubicBezTo>
                <a:cubicBezTo>
                  <a:pt x="10" y="291"/>
                  <a:pt x="11" y="289"/>
                  <a:pt x="11" y="289"/>
                </a:cubicBezTo>
                <a:cubicBezTo>
                  <a:pt x="12" y="288"/>
                  <a:pt x="12" y="286"/>
                  <a:pt x="13" y="286"/>
                </a:cubicBezTo>
                <a:cubicBezTo>
                  <a:pt x="15" y="285"/>
                  <a:pt x="19" y="284"/>
                  <a:pt x="17" y="285"/>
                </a:cubicBezTo>
                <a:cubicBezTo>
                  <a:pt x="15" y="286"/>
                  <a:pt x="15" y="288"/>
                  <a:pt x="16" y="287"/>
                </a:cubicBezTo>
                <a:cubicBezTo>
                  <a:pt x="16" y="287"/>
                  <a:pt x="18" y="286"/>
                  <a:pt x="18" y="285"/>
                </a:cubicBezTo>
                <a:cubicBezTo>
                  <a:pt x="19" y="285"/>
                  <a:pt x="18" y="283"/>
                  <a:pt x="20" y="283"/>
                </a:cubicBezTo>
                <a:cubicBezTo>
                  <a:pt x="22" y="283"/>
                  <a:pt x="24" y="283"/>
                  <a:pt x="22" y="284"/>
                </a:cubicBezTo>
                <a:cubicBezTo>
                  <a:pt x="20" y="284"/>
                  <a:pt x="19" y="286"/>
                  <a:pt x="18" y="286"/>
                </a:cubicBezTo>
                <a:cubicBezTo>
                  <a:pt x="18" y="286"/>
                  <a:pt x="16" y="288"/>
                  <a:pt x="17" y="288"/>
                </a:cubicBezTo>
                <a:cubicBezTo>
                  <a:pt x="18" y="288"/>
                  <a:pt x="21" y="289"/>
                  <a:pt x="22" y="289"/>
                </a:cubicBezTo>
                <a:cubicBezTo>
                  <a:pt x="23" y="289"/>
                  <a:pt x="22" y="289"/>
                  <a:pt x="21" y="289"/>
                </a:cubicBezTo>
                <a:cubicBezTo>
                  <a:pt x="20" y="290"/>
                  <a:pt x="16" y="292"/>
                  <a:pt x="15" y="293"/>
                </a:cubicBezTo>
                <a:cubicBezTo>
                  <a:pt x="14" y="294"/>
                  <a:pt x="13" y="296"/>
                  <a:pt x="17" y="295"/>
                </a:cubicBezTo>
                <a:cubicBezTo>
                  <a:pt x="21" y="295"/>
                  <a:pt x="26" y="294"/>
                  <a:pt x="22" y="295"/>
                </a:cubicBezTo>
                <a:cubicBezTo>
                  <a:pt x="18" y="297"/>
                  <a:pt x="19" y="297"/>
                  <a:pt x="18" y="298"/>
                </a:cubicBezTo>
                <a:cubicBezTo>
                  <a:pt x="18" y="300"/>
                  <a:pt x="18" y="299"/>
                  <a:pt x="17" y="299"/>
                </a:cubicBezTo>
                <a:cubicBezTo>
                  <a:pt x="17" y="299"/>
                  <a:pt x="14" y="298"/>
                  <a:pt x="13" y="298"/>
                </a:cubicBezTo>
                <a:cubicBezTo>
                  <a:pt x="12" y="298"/>
                  <a:pt x="11" y="298"/>
                  <a:pt x="11" y="297"/>
                </a:cubicBezTo>
                <a:cubicBezTo>
                  <a:pt x="10" y="296"/>
                  <a:pt x="10" y="295"/>
                  <a:pt x="10" y="296"/>
                </a:cubicBezTo>
                <a:cubicBezTo>
                  <a:pt x="9" y="296"/>
                  <a:pt x="9" y="296"/>
                  <a:pt x="10" y="296"/>
                </a:cubicBezTo>
                <a:cubicBezTo>
                  <a:pt x="10" y="297"/>
                  <a:pt x="10" y="297"/>
                  <a:pt x="10" y="298"/>
                </a:cubicBezTo>
                <a:cubicBezTo>
                  <a:pt x="9" y="298"/>
                  <a:pt x="9" y="298"/>
                  <a:pt x="9" y="299"/>
                </a:cubicBezTo>
                <a:cubicBezTo>
                  <a:pt x="8" y="300"/>
                  <a:pt x="7" y="302"/>
                  <a:pt x="10" y="305"/>
                </a:cubicBezTo>
                <a:cubicBezTo>
                  <a:pt x="13" y="308"/>
                  <a:pt x="20" y="312"/>
                  <a:pt x="23" y="312"/>
                </a:cubicBezTo>
                <a:cubicBezTo>
                  <a:pt x="23" y="312"/>
                  <a:pt x="26" y="312"/>
                  <a:pt x="27" y="312"/>
                </a:cubicBezTo>
                <a:cubicBezTo>
                  <a:pt x="28" y="311"/>
                  <a:pt x="30" y="311"/>
                  <a:pt x="28" y="312"/>
                </a:cubicBezTo>
                <a:cubicBezTo>
                  <a:pt x="25" y="313"/>
                  <a:pt x="23" y="315"/>
                  <a:pt x="24" y="315"/>
                </a:cubicBezTo>
                <a:cubicBezTo>
                  <a:pt x="24" y="315"/>
                  <a:pt x="26" y="316"/>
                  <a:pt x="28" y="316"/>
                </a:cubicBezTo>
                <a:cubicBezTo>
                  <a:pt x="31" y="316"/>
                  <a:pt x="31" y="316"/>
                  <a:pt x="31" y="315"/>
                </a:cubicBezTo>
                <a:cubicBezTo>
                  <a:pt x="32" y="315"/>
                  <a:pt x="32" y="315"/>
                  <a:pt x="32" y="316"/>
                </a:cubicBezTo>
                <a:cubicBezTo>
                  <a:pt x="31" y="317"/>
                  <a:pt x="31" y="317"/>
                  <a:pt x="32" y="317"/>
                </a:cubicBezTo>
                <a:cubicBezTo>
                  <a:pt x="33" y="316"/>
                  <a:pt x="35" y="316"/>
                  <a:pt x="36" y="317"/>
                </a:cubicBezTo>
                <a:cubicBezTo>
                  <a:pt x="37" y="317"/>
                  <a:pt x="38" y="317"/>
                  <a:pt x="39" y="316"/>
                </a:cubicBezTo>
                <a:cubicBezTo>
                  <a:pt x="40" y="316"/>
                  <a:pt x="42" y="315"/>
                  <a:pt x="44" y="315"/>
                </a:cubicBezTo>
                <a:cubicBezTo>
                  <a:pt x="46" y="315"/>
                  <a:pt x="53" y="311"/>
                  <a:pt x="55" y="309"/>
                </a:cubicBezTo>
                <a:cubicBezTo>
                  <a:pt x="56" y="307"/>
                  <a:pt x="57" y="307"/>
                  <a:pt x="58" y="306"/>
                </a:cubicBezTo>
                <a:cubicBezTo>
                  <a:pt x="59" y="306"/>
                  <a:pt x="59" y="305"/>
                  <a:pt x="59" y="305"/>
                </a:cubicBezTo>
                <a:cubicBezTo>
                  <a:pt x="59" y="304"/>
                  <a:pt x="60" y="304"/>
                  <a:pt x="61" y="304"/>
                </a:cubicBezTo>
                <a:cubicBezTo>
                  <a:pt x="62" y="303"/>
                  <a:pt x="64" y="303"/>
                  <a:pt x="63" y="302"/>
                </a:cubicBezTo>
                <a:cubicBezTo>
                  <a:pt x="63" y="302"/>
                  <a:pt x="62" y="301"/>
                  <a:pt x="64" y="301"/>
                </a:cubicBezTo>
                <a:cubicBezTo>
                  <a:pt x="65" y="301"/>
                  <a:pt x="66" y="300"/>
                  <a:pt x="66" y="299"/>
                </a:cubicBezTo>
                <a:cubicBezTo>
                  <a:pt x="65" y="299"/>
                  <a:pt x="65" y="298"/>
                  <a:pt x="66" y="298"/>
                </a:cubicBezTo>
                <a:cubicBezTo>
                  <a:pt x="67" y="298"/>
                  <a:pt x="71" y="297"/>
                  <a:pt x="70" y="295"/>
                </a:cubicBezTo>
                <a:cubicBezTo>
                  <a:pt x="69" y="294"/>
                  <a:pt x="67" y="292"/>
                  <a:pt x="71" y="294"/>
                </a:cubicBezTo>
                <a:cubicBezTo>
                  <a:pt x="75" y="296"/>
                  <a:pt x="77" y="295"/>
                  <a:pt x="78" y="294"/>
                </a:cubicBezTo>
                <a:cubicBezTo>
                  <a:pt x="79" y="292"/>
                  <a:pt x="80" y="289"/>
                  <a:pt x="81" y="290"/>
                </a:cubicBezTo>
                <a:cubicBezTo>
                  <a:pt x="81" y="291"/>
                  <a:pt x="82" y="292"/>
                  <a:pt x="82" y="290"/>
                </a:cubicBezTo>
                <a:cubicBezTo>
                  <a:pt x="82" y="288"/>
                  <a:pt x="81" y="286"/>
                  <a:pt x="80" y="285"/>
                </a:cubicBezTo>
                <a:cubicBezTo>
                  <a:pt x="79" y="284"/>
                  <a:pt x="78" y="283"/>
                  <a:pt x="79" y="283"/>
                </a:cubicBezTo>
                <a:cubicBezTo>
                  <a:pt x="81" y="284"/>
                  <a:pt x="81" y="283"/>
                  <a:pt x="81" y="283"/>
                </a:cubicBezTo>
                <a:cubicBezTo>
                  <a:pt x="81" y="283"/>
                  <a:pt x="81" y="282"/>
                  <a:pt x="82" y="282"/>
                </a:cubicBezTo>
                <a:cubicBezTo>
                  <a:pt x="83" y="283"/>
                  <a:pt x="84" y="283"/>
                  <a:pt x="83" y="282"/>
                </a:cubicBezTo>
                <a:cubicBezTo>
                  <a:pt x="83" y="282"/>
                  <a:pt x="81" y="279"/>
                  <a:pt x="83" y="277"/>
                </a:cubicBezTo>
                <a:cubicBezTo>
                  <a:pt x="85" y="275"/>
                  <a:pt x="85" y="276"/>
                  <a:pt x="86" y="277"/>
                </a:cubicBezTo>
                <a:cubicBezTo>
                  <a:pt x="86" y="278"/>
                  <a:pt x="86" y="279"/>
                  <a:pt x="85" y="278"/>
                </a:cubicBezTo>
                <a:cubicBezTo>
                  <a:pt x="84" y="278"/>
                  <a:pt x="84" y="279"/>
                  <a:pt x="84" y="280"/>
                </a:cubicBezTo>
                <a:cubicBezTo>
                  <a:pt x="84" y="282"/>
                  <a:pt x="86" y="284"/>
                  <a:pt x="85" y="285"/>
                </a:cubicBezTo>
                <a:cubicBezTo>
                  <a:pt x="85" y="286"/>
                  <a:pt x="84" y="288"/>
                  <a:pt x="85" y="288"/>
                </a:cubicBezTo>
                <a:cubicBezTo>
                  <a:pt x="86" y="289"/>
                  <a:pt x="86" y="289"/>
                  <a:pt x="86" y="290"/>
                </a:cubicBezTo>
                <a:cubicBezTo>
                  <a:pt x="87" y="291"/>
                  <a:pt x="87" y="292"/>
                  <a:pt x="89" y="292"/>
                </a:cubicBezTo>
                <a:cubicBezTo>
                  <a:pt x="91" y="292"/>
                  <a:pt x="92" y="293"/>
                  <a:pt x="92" y="294"/>
                </a:cubicBezTo>
                <a:cubicBezTo>
                  <a:pt x="93" y="294"/>
                  <a:pt x="93" y="294"/>
                  <a:pt x="93" y="294"/>
                </a:cubicBezTo>
                <a:cubicBezTo>
                  <a:pt x="94" y="295"/>
                  <a:pt x="98" y="296"/>
                  <a:pt x="98" y="297"/>
                </a:cubicBezTo>
                <a:cubicBezTo>
                  <a:pt x="98" y="297"/>
                  <a:pt x="99" y="297"/>
                  <a:pt x="100" y="296"/>
                </a:cubicBezTo>
                <a:cubicBezTo>
                  <a:pt x="100" y="295"/>
                  <a:pt x="101" y="291"/>
                  <a:pt x="101" y="289"/>
                </a:cubicBezTo>
                <a:cubicBezTo>
                  <a:pt x="101" y="287"/>
                  <a:pt x="100" y="283"/>
                  <a:pt x="100" y="283"/>
                </a:cubicBezTo>
                <a:cubicBezTo>
                  <a:pt x="100" y="283"/>
                  <a:pt x="100" y="281"/>
                  <a:pt x="101" y="281"/>
                </a:cubicBezTo>
                <a:cubicBezTo>
                  <a:pt x="102" y="280"/>
                  <a:pt x="103" y="278"/>
                  <a:pt x="103" y="278"/>
                </a:cubicBezTo>
                <a:cubicBezTo>
                  <a:pt x="103" y="278"/>
                  <a:pt x="102" y="277"/>
                  <a:pt x="102" y="277"/>
                </a:cubicBezTo>
                <a:cubicBezTo>
                  <a:pt x="103" y="276"/>
                  <a:pt x="102" y="276"/>
                  <a:pt x="103" y="276"/>
                </a:cubicBezTo>
                <a:cubicBezTo>
                  <a:pt x="104" y="275"/>
                  <a:pt x="109" y="274"/>
                  <a:pt x="109" y="274"/>
                </a:cubicBezTo>
                <a:cubicBezTo>
                  <a:pt x="109" y="274"/>
                  <a:pt x="110" y="273"/>
                  <a:pt x="110" y="272"/>
                </a:cubicBezTo>
                <a:cubicBezTo>
                  <a:pt x="110" y="271"/>
                  <a:pt x="113" y="263"/>
                  <a:pt x="113" y="263"/>
                </a:cubicBezTo>
                <a:cubicBezTo>
                  <a:pt x="113" y="263"/>
                  <a:pt x="113" y="261"/>
                  <a:pt x="113" y="261"/>
                </a:cubicBezTo>
                <a:cubicBezTo>
                  <a:pt x="112" y="260"/>
                  <a:pt x="109" y="256"/>
                  <a:pt x="108" y="252"/>
                </a:cubicBezTo>
                <a:cubicBezTo>
                  <a:pt x="108" y="252"/>
                  <a:pt x="108" y="251"/>
                  <a:pt x="109" y="251"/>
                </a:cubicBezTo>
                <a:cubicBezTo>
                  <a:pt x="111" y="250"/>
                  <a:pt x="113" y="250"/>
                  <a:pt x="113" y="250"/>
                </a:cubicBezTo>
                <a:cubicBezTo>
                  <a:pt x="113" y="250"/>
                  <a:pt x="115" y="250"/>
                  <a:pt x="115" y="249"/>
                </a:cubicBezTo>
                <a:cubicBezTo>
                  <a:pt x="115" y="248"/>
                  <a:pt x="119" y="245"/>
                  <a:pt x="112" y="239"/>
                </a:cubicBezTo>
                <a:cubicBezTo>
                  <a:pt x="105" y="232"/>
                  <a:pt x="107" y="234"/>
                  <a:pt x="107" y="231"/>
                </a:cubicBezTo>
                <a:cubicBezTo>
                  <a:pt x="108" y="227"/>
                  <a:pt x="109" y="225"/>
                  <a:pt x="109" y="224"/>
                </a:cubicBezTo>
                <a:cubicBezTo>
                  <a:pt x="109" y="223"/>
                  <a:pt x="109" y="221"/>
                  <a:pt x="109" y="220"/>
                </a:cubicBezTo>
                <a:cubicBezTo>
                  <a:pt x="108" y="220"/>
                  <a:pt x="105" y="216"/>
                  <a:pt x="106" y="214"/>
                </a:cubicBezTo>
                <a:cubicBezTo>
                  <a:pt x="107" y="212"/>
                  <a:pt x="107" y="211"/>
                  <a:pt x="107" y="209"/>
                </a:cubicBezTo>
                <a:cubicBezTo>
                  <a:pt x="107" y="208"/>
                  <a:pt x="108" y="205"/>
                  <a:pt x="107" y="204"/>
                </a:cubicBezTo>
                <a:cubicBezTo>
                  <a:pt x="106" y="202"/>
                  <a:pt x="103" y="200"/>
                  <a:pt x="105" y="197"/>
                </a:cubicBezTo>
                <a:cubicBezTo>
                  <a:pt x="106" y="195"/>
                  <a:pt x="107" y="192"/>
                  <a:pt x="108" y="191"/>
                </a:cubicBezTo>
                <a:cubicBezTo>
                  <a:pt x="108" y="190"/>
                  <a:pt x="113" y="185"/>
                  <a:pt x="113" y="184"/>
                </a:cubicBezTo>
                <a:cubicBezTo>
                  <a:pt x="113" y="184"/>
                  <a:pt x="114" y="183"/>
                  <a:pt x="115" y="183"/>
                </a:cubicBezTo>
                <a:cubicBezTo>
                  <a:pt x="116" y="182"/>
                  <a:pt x="121" y="180"/>
                  <a:pt x="121" y="180"/>
                </a:cubicBezTo>
                <a:cubicBezTo>
                  <a:pt x="121" y="180"/>
                  <a:pt x="123" y="180"/>
                  <a:pt x="124" y="180"/>
                </a:cubicBezTo>
                <a:cubicBezTo>
                  <a:pt x="125" y="181"/>
                  <a:pt x="131" y="182"/>
                  <a:pt x="133" y="180"/>
                </a:cubicBezTo>
                <a:cubicBezTo>
                  <a:pt x="135" y="179"/>
                  <a:pt x="136" y="177"/>
                  <a:pt x="135" y="174"/>
                </a:cubicBezTo>
                <a:cubicBezTo>
                  <a:pt x="135" y="170"/>
                  <a:pt x="133" y="171"/>
                  <a:pt x="132" y="168"/>
                </a:cubicBezTo>
                <a:cubicBezTo>
                  <a:pt x="132" y="166"/>
                  <a:pt x="131" y="165"/>
                  <a:pt x="132" y="163"/>
                </a:cubicBezTo>
                <a:cubicBezTo>
                  <a:pt x="133" y="162"/>
                  <a:pt x="141" y="154"/>
                  <a:pt x="142" y="150"/>
                </a:cubicBezTo>
                <a:cubicBezTo>
                  <a:pt x="142" y="146"/>
                  <a:pt x="143" y="140"/>
                  <a:pt x="143" y="138"/>
                </a:cubicBezTo>
                <a:cubicBezTo>
                  <a:pt x="144" y="136"/>
                  <a:pt x="143" y="134"/>
                  <a:pt x="142" y="132"/>
                </a:cubicBezTo>
                <a:cubicBezTo>
                  <a:pt x="142" y="131"/>
                  <a:pt x="142" y="131"/>
                  <a:pt x="143" y="130"/>
                </a:cubicBezTo>
                <a:cubicBezTo>
                  <a:pt x="144" y="130"/>
                  <a:pt x="155" y="126"/>
                  <a:pt x="155" y="126"/>
                </a:cubicBezTo>
                <a:cubicBezTo>
                  <a:pt x="155" y="126"/>
                  <a:pt x="156" y="125"/>
                  <a:pt x="156" y="124"/>
                </a:cubicBezTo>
                <a:cubicBezTo>
                  <a:pt x="155" y="124"/>
                  <a:pt x="155" y="121"/>
                  <a:pt x="157" y="120"/>
                </a:cubicBezTo>
                <a:cubicBezTo>
                  <a:pt x="158" y="119"/>
                  <a:pt x="161" y="116"/>
                  <a:pt x="162" y="115"/>
                </a:cubicBezTo>
                <a:cubicBezTo>
                  <a:pt x="163" y="114"/>
                  <a:pt x="169" y="108"/>
                  <a:pt x="169" y="108"/>
                </a:cubicBezTo>
                <a:cubicBezTo>
                  <a:pt x="169" y="107"/>
                  <a:pt x="171" y="104"/>
                  <a:pt x="170" y="103"/>
                </a:cubicBezTo>
                <a:cubicBezTo>
                  <a:pt x="169" y="102"/>
                  <a:pt x="165" y="99"/>
                  <a:pt x="167" y="96"/>
                </a:cubicBezTo>
                <a:cubicBezTo>
                  <a:pt x="168" y="94"/>
                  <a:pt x="170" y="96"/>
                  <a:pt x="171" y="94"/>
                </a:cubicBezTo>
                <a:cubicBezTo>
                  <a:pt x="172" y="93"/>
                  <a:pt x="172" y="93"/>
                  <a:pt x="173" y="90"/>
                </a:cubicBezTo>
                <a:cubicBezTo>
                  <a:pt x="174" y="87"/>
                  <a:pt x="176" y="85"/>
                  <a:pt x="179" y="83"/>
                </a:cubicBezTo>
                <a:cubicBezTo>
                  <a:pt x="179" y="83"/>
                  <a:pt x="182" y="82"/>
                  <a:pt x="182" y="82"/>
                </a:cubicBezTo>
                <a:cubicBezTo>
                  <a:pt x="183" y="81"/>
                  <a:pt x="183" y="81"/>
                  <a:pt x="184" y="81"/>
                </a:cubicBezTo>
                <a:cubicBezTo>
                  <a:pt x="185" y="82"/>
                  <a:pt x="191" y="85"/>
                  <a:pt x="192" y="83"/>
                </a:cubicBezTo>
                <a:cubicBezTo>
                  <a:pt x="194" y="82"/>
                  <a:pt x="195" y="78"/>
                  <a:pt x="195" y="75"/>
                </a:cubicBezTo>
                <a:cubicBezTo>
                  <a:pt x="196" y="71"/>
                  <a:pt x="196" y="71"/>
                  <a:pt x="196" y="71"/>
                </a:cubicBezTo>
                <a:cubicBezTo>
                  <a:pt x="196" y="71"/>
                  <a:pt x="196" y="70"/>
                  <a:pt x="197" y="70"/>
                </a:cubicBezTo>
                <a:cubicBezTo>
                  <a:pt x="198" y="70"/>
                  <a:pt x="220" y="74"/>
                  <a:pt x="220" y="74"/>
                </a:cubicBezTo>
                <a:cubicBezTo>
                  <a:pt x="220" y="74"/>
                  <a:pt x="223" y="76"/>
                  <a:pt x="223" y="72"/>
                </a:cubicBezTo>
                <a:cubicBezTo>
                  <a:pt x="223" y="69"/>
                  <a:pt x="224" y="69"/>
                  <a:pt x="225" y="68"/>
                </a:cubicBezTo>
                <a:cubicBezTo>
                  <a:pt x="225" y="67"/>
                  <a:pt x="228" y="63"/>
                  <a:pt x="227" y="61"/>
                </a:cubicBezTo>
                <a:cubicBezTo>
                  <a:pt x="227" y="59"/>
                  <a:pt x="225" y="57"/>
                  <a:pt x="227" y="57"/>
                </a:cubicBezTo>
                <a:cubicBezTo>
                  <a:pt x="228" y="57"/>
                  <a:pt x="230" y="57"/>
                  <a:pt x="232" y="57"/>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7" name="Freeform 1251">
            <a:extLst>
              <a:ext uri="{FF2B5EF4-FFF2-40B4-BE49-F238E27FC236}">
                <a16:creationId xmlns:a16="http://schemas.microsoft.com/office/drawing/2014/main" id="{95E0F587-1A94-4EEF-B0FB-56CE19A39192}"/>
              </a:ext>
              <a:ext uri="{C183D7F6-B498-43B3-948B-1728B52AA6E4}">
                <adec:decorative xmlns:adec="http://schemas.microsoft.com/office/drawing/2017/decorative" val="1"/>
              </a:ext>
            </a:extLst>
          </p:cNvPr>
          <p:cNvSpPr>
            <a:spLocks/>
          </p:cNvSpPr>
          <p:nvPr/>
        </p:nvSpPr>
        <p:spPr bwMode="auto">
          <a:xfrm>
            <a:off x="4942284" y="1657716"/>
            <a:ext cx="349797" cy="159556"/>
          </a:xfrm>
          <a:custGeom>
            <a:avLst/>
            <a:gdLst>
              <a:gd name="T0" fmla="*/ 143 w 165"/>
              <a:gd name="T1" fmla="*/ 55 h 76"/>
              <a:gd name="T2" fmla="*/ 151 w 165"/>
              <a:gd name="T3" fmla="*/ 43 h 76"/>
              <a:gd name="T4" fmla="*/ 158 w 165"/>
              <a:gd name="T5" fmla="*/ 39 h 76"/>
              <a:gd name="T6" fmla="*/ 163 w 165"/>
              <a:gd name="T7" fmla="*/ 35 h 76"/>
              <a:gd name="T8" fmla="*/ 161 w 165"/>
              <a:gd name="T9" fmla="*/ 31 h 76"/>
              <a:gd name="T10" fmla="*/ 162 w 165"/>
              <a:gd name="T11" fmla="*/ 26 h 76"/>
              <a:gd name="T12" fmla="*/ 152 w 165"/>
              <a:gd name="T13" fmla="*/ 22 h 76"/>
              <a:gd name="T14" fmla="*/ 149 w 165"/>
              <a:gd name="T15" fmla="*/ 19 h 76"/>
              <a:gd name="T16" fmla="*/ 141 w 165"/>
              <a:gd name="T17" fmla="*/ 10 h 76"/>
              <a:gd name="T18" fmla="*/ 147 w 165"/>
              <a:gd name="T19" fmla="*/ 3 h 76"/>
              <a:gd name="T20" fmla="*/ 131 w 165"/>
              <a:gd name="T21" fmla="*/ 5 h 76"/>
              <a:gd name="T22" fmla="*/ 128 w 165"/>
              <a:gd name="T23" fmla="*/ 0 h 76"/>
              <a:gd name="T24" fmla="*/ 121 w 165"/>
              <a:gd name="T25" fmla="*/ 7 h 76"/>
              <a:gd name="T26" fmla="*/ 111 w 165"/>
              <a:gd name="T27" fmla="*/ 9 h 76"/>
              <a:gd name="T28" fmla="*/ 94 w 165"/>
              <a:gd name="T29" fmla="*/ 10 h 76"/>
              <a:gd name="T30" fmla="*/ 83 w 165"/>
              <a:gd name="T31" fmla="*/ 9 h 76"/>
              <a:gd name="T32" fmla="*/ 76 w 165"/>
              <a:gd name="T33" fmla="*/ 15 h 76"/>
              <a:gd name="T34" fmla="*/ 67 w 165"/>
              <a:gd name="T35" fmla="*/ 11 h 76"/>
              <a:gd name="T36" fmla="*/ 61 w 165"/>
              <a:gd name="T37" fmla="*/ 24 h 76"/>
              <a:gd name="T38" fmla="*/ 57 w 165"/>
              <a:gd name="T39" fmla="*/ 21 h 76"/>
              <a:gd name="T40" fmla="*/ 52 w 165"/>
              <a:gd name="T41" fmla="*/ 32 h 76"/>
              <a:gd name="T42" fmla="*/ 47 w 165"/>
              <a:gd name="T43" fmla="*/ 23 h 76"/>
              <a:gd name="T44" fmla="*/ 43 w 165"/>
              <a:gd name="T45" fmla="*/ 20 h 76"/>
              <a:gd name="T46" fmla="*/ 46 w 165"/>
              <a:gd name="T47" fmla="*/ 14 h 76"/>
              <a:gd name="T48" fmla="*/ 41 w 165"/>
              <a:gd name="T49" fmla="*/ 9 h 76"/>
              <a:gd name="T50" fmla="*/ 22 w 165"/>
              <a:gd name="T51" fmla="*/ 2 h 76"/>
              <a:gd name="T52" fmla="*/ 25 w 165"/>
              <a:gd name="T53" fmla="*/ 5 h 76"/>
              <a:gd name="T54" fmla="*/ 29 w 165"/>
              <a:gd name="T55" fmla="*/ 6 h 76"/>
              <a:gd name="T56" fmla="*/ 31 w 165"/>
              <a:gd name="T57" fmla="*/ 7 h 76"/>
              <a:gd name="T58" fmla="*/ 32 w 165"/>
              <a:gd name="T59" fmla="*/ 11 h 76"/>
              <a:gd name="T60" fmla="*/ 30 w 165"/>
              <a:gd name="T61" fmla="*/ 15 h 76"/>
              <a:gd name="T62" fmla="*/ 24 w 165"/>
              <a:gd name="T63" fmla="*/ 11 h 76"/>
              <a:gd name="T64" fmla="*/ 16 w 165"/>
              <a:gd name="T65" fmla="*/ 11 h 76"/>
              <a:gd name="T66" fmla="*/ 15 w 165"/>
              <a:gd name="T67" fmla="*/ 15 h 76"/>
              <a:gd name="T68" fmla="*/ 11 w 165"/>
              <a:gd name="T69" fmla="*/ 15 h 76"/>
              <a:gd name="T70" fmla="*/ 15 w 165"/>
              <a:gd name="T71" fmla="*/ 21 h 76"/>
              <a:gd name="T72" fmla="*/ 7 w 165"/>
              <a:gd name="T73" fmla="*/ 18 h 76"/>
              <a:gd name="T74" fmla="*/ 10 w 165"/>
              <a:gd name="T75" fmla="*/ 24 h 76"/>
              <a:gd name="T76" fmla="*/ 1 w 165"/>
              <a:gd name="T77" fmla="*/ 24 h 76"/>
              <a:gd name="T78" fmla="*/ 27 w 165"/>
              <a:gd name="T79" fmla="*/ 23 h 76"/>
              <a:gd name="T80" fmla="*/ 31 w 165"/>
              <a:gd name="T81" fmla="*/ 33 h 76"/>
              <a:gd name="T82" fmla="*/ 38 w 165"/>
              <a:gd name="T83" fmla="*/ 36 h 76"/>
              <a:gd name="T84" fmla="*/ 26 w 165"/>
              <a:gd name="T85" fmla="*/ 36 h 76"/>
              <a:gd name="T86" fmla="*/ 21 w 165"/>
              <a:gd name="T87" fmla="*/ 37 h 76"/>
              <a:gd name="T88" fmla="*/ 15 w 165"/>
              <a:gd name="T89" fmla="*/ 39 h 76"/>
              <a:gd name="T90" fmla="*/ 8 w 165"/>
              <a:gd name="T91" fmla="*/ 41 h 76"/>
              <a:gd name="T92" fmla="*/ 33 w 165"/>
              <a:gd name="T93" fmla="*/ 46 h 76"/>
              <a:gd name="T94" fmla="*/ 40 w 165"/>
              <a:gd name="T95" fmla="*/ 49 h 76"/>
              <a:gd name="T96" fmla="*/ 41 w 165"/>
              <a:gd name="T97" fmla="*/ 53 h 76"/>
              <a:gd name="T98" fmla="*/ 29 w 165"/>
              <a:gd name="T99" fmla="*/ 61 h 76"/>
              <a:gd name="T100" fmla="*/ 56 w 165"/>
              <a:gd name="T101" fmla="*/ 64 h 76"/>
              <a:gd name="T102" fmla="*/ 60 w 165"/>
              <a:gd name="T103" fmla="*/ 67 h 76"/>
              <a:gd name="T104" fmla="*/ 97 w 165"/>
              <a:gd name="T105" fmla="*/ 72 h 76"/>
              <a:gd name="T106" fmla="*/ 134 w 165"/>
              <a:gd name="T107" fmla="*/ 5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5" h="76">
                <a:moveTo>
                  <a:pt x="134" y="55"/>
                </a:moveTo>
                <a:cubicBezTo>
                  <a:pt x="135" y="55"/>
                  <a:pt x="136" y="53"/>
                  <a:pt x="137" y="54"/>
                </a:cubicBezTo>
                <a:cubicBezTo>
                  <a:pt x="138" y="55"/>
                  <a:pt x="141" y="55"/>
                  <a:pt x="143" y="55"/>
                </a:cubicBezTo>
                <a:cubicBezTo>
                  <a:pt x="144" y="54"/>
                  <a:pt x="150" y="51"/>
                  <a:pt x="149" y="49"/>
                </a:cubicBezTo>
                <a:cubicBezTo>
                  <a:pt x="148" y="47"/>
                  <a:pt x="149" y="46"/>
                  <a:pt x="150" y="45"/>
                </a:cubicBezTo>
                <a:cubicBezTo>
                  <a:pt x="151" y="44"/>
                  <a:pt x="150" y="42"/>
                  <a:pt x="151" y="43"/>
                </a:cubicBezTo>
                <a:cubicBezTo>
                  <a:pt x="153" y="44"/>
                  <a:pt x="154" y="45"/>
                  <a:pt x="156" y="44"/>
                </a:cubicBezTo>
                <a:cubicBezTo>
                  <a:pt x="157" y="42"/>
                  <a:pt x="159" y="40"/>
                  <a:pt x="158" y="40"/>
                </a:cubicBezTo>
                <a:cubicBezTo>
                  <a:pt x="157" y="39"/>
                  <a:pt x="157" y="39"/>
                  <a:pt x="158" y="39"/>
                </a:cubicBezTo>
                <a:cubicBezTo>
                  <a:pt x="159" y="39"/>
                  <a:pt x="160" y="38"/>
                  <a:pt x="159" y="37"/>
                </a:cubicBezTo>
                <a:cubicBezTo>
                  <a:pt x="158" y="36"/>
                  <a:pt x="153" y="36"/>
                  <a:pt x="158" y="36"/>
                </a:cubicBezTo>
                <a:cubicBezTo>
                  <a:pt x="163" y="35"/>
                  <a:pt x="165" y="35"/>
                  <a:pt x="163" y="35"/>
                </a:cubicBezTo>
                <a:cubicBezTo>
                  <a:pt x="161" y="34"/>
                  <a:pt x="161" y="34"/>
                  <a:pt x="160" y="33"/>
                </a:cubicBezTo>
                <a:cubicBezTo>
                  <a:pt x="160" y="32"/>
                  <a:pt x="160" y="32"/>
                  <a:pt x="159" y="32"/>
                </a:cubicBezTo>
                <a:cubicBezTo>
                  <a:pt x="158" y="32"/>
                  <a:pt x="158" y="32"/>
                  <a:pt x="161" y="31"/>
                </a:cubicBezTo>
                <a:cubicBezTo>
                  <a:pt x="163" y="31"/>
                  <a:pt x="163" y="30"/>
                  <a:pt x="162" y="30"/>
                </a:cubicBezTo>
                <a:cubicBezTo>
                  <a:pt x="160" y="30"/>
                  <a:pt x="159" y="30"/>
                  <a:pt x="160" y="29"/>
                </a:cubicBezTo>
                <a:cubicBezTo>
                  <a:pt x="161" y="29"/>
                  <a:pt x="162" y="27"/>
                  <a:pt x="162" y="26"/>
                </a:cubicBezTo>
                <a:cubicBezTo>
                  <a:pt x="163" y="25"/>
                  <a:pt x="163" y="24"/>
                  <a:pt x="162" y="24"/>
                </a:cubicBezTo>
                <a:cubicBezTo>
                  <a:pt x="161" y="24"/>
                  <a:pt x="155" y="22"/>
                  <a:pt x="154" y="22"/>
                </a:cubicBezTo>
                <a:cubicBezTo>
                  <a:pt x="153" y="21"/>
                  <a:pt x="152" y="21"/>
                  <a:pt x="152" y="22"/>
                </a:cubicBezTo>
                <a:cubicBezTo>
                  <a:pt x="151" y="22"/>
                  <a:pt x="151" y="21"/>
                  <a:pt x="152" y="20"/>
                </a:cubicBezTo>
                <a:cubicBezTo>
                  <a:pt x="153" y="19"/>
                  <a:pt x="153" y="20"/>
                  <a:pt x="152" y="19"/>
                </a:cubicBezTo>
                <a:cubicBezTo>
                  <a:pt x="151" y="17"/>
                  <a:pt x="150" y="18"/>
                  <a:pt x="149" y="19"/>
                </a:cubicBezTo>
                <a:cubicBezTo>
                  <a:pt x="148" y="19"/>
                  <a:pt x="144" y="19"/>
                  <a:pt x="145" y="17"/>
                </a:cubicBezTo>
                <a:cubicBezTo>
                  <a:pt x="147" y="16"/>
                  <a:pt x="149" y="15"/>
                  <a:pt x="148" y="14"/>
                </a:cubicBezTo>
                <a:cubicBezTo>
                  <a:pt x="146" y="12"/>
                  <a:pt x="139" y="11"/>
                  <a:pt x="141" y="10"/>
                </a:cubicBezTo>
                <a:cubicBezTo>
                  <a:pt x="142" y="8"/>
                  <a:pt x="142" y="8"/>
                  <a:pt x="142" y="7"/>
                </a:cubicBezTo>
                <a:cubicBezTo>
                  <a:pt x="142" y="5"/>
                  <a:pt x="144" y="5"/>
                  <a:pt x="145" y="5"/>
                </a:cubicBezTo>
                <a:cubicBezTo>
                  <a:pt x="147" y="4"/>
                  <a:pt x="151" y="3"/>
                  <a:pt x="147" y="3"/>
                </a:cubicBezTo>
                <a:cubicBezTo>
                  <a:pt x="144" y="4"/>
                  <a:pt x="138" y="4"/>
                  <a:pt x="138" y="7"/>
                </a:cubicBezTo>
                <a:cubicBezTo>
                  <a:pt x="137" y="9"/>
                  <a:pt x="137" y="10"/>
                  <a:pt x="136" y="9"/>
                </a:cubicBezTo>
                <a:cubicBezTo>
                  <a:pt x="135" y="8"/>
                  <a:pt x="130" y="6"/>
                  <a:pt x="131" y="5"/>
                </a:cubicBezTo>
                <a:cubicBezTo>
                  <a:pt x="132" y="4"/>
                  <a:pt x="132" y="3"/>
                  <a:pt x="131" y="2"/>
                </a:cubicBezTo>
                <a:cubicBezTo>
                  <a:pt x="129" y="2"/>
                  <a:pt x="127" y="2"/>
                  <a:pt x="128" y="1"/>
                </a:cubicBezTo>
                <a:cubicBezTo>
                  <a:pt x="128" y="1"/>
                  <a:pt x="130" y="1"/>
                  <a:pt x="128" y="0"/>
                </a:cubicBezTo>
                <a:cubicBezTo>
                  <a:pt x="126" y="0"/>
                  <a:pt x="124" y="0"/>
                  <a:pt x="123" y="0"/>
                </a:cubicBezTo>
                <a:cubicBezTo>
                  <a:pt x="122" y="0"/>
                  <a:pt x="118" y="0"/>
                  <a:pt x="119" y="2"/>
                </a:cubicBezTo>
                <a:cubicBezTo>
                  <a:pt x="120" y="4"/>
                  <a:pt x="122" y="6"/>
                  <a:pt x="121" y="7"/>
                </a:cubicBezTo>
                <a:cubicBezTo>
                  <a:pt x="120" y="8"/>
                  <a:pt x="120" y="8"/>
                  <a:pt x="121" y="8"/>
                </a:cubicBezTo>
                <a:cubicBezTo>
                  <a:pt x="121" y="8"/>
                  <a:pt x="121" y="9"/>
                  <a:pt x="120" y="9"/>
                </a:cubicBezTo>
                <a:cubicBezTo>
                  <a:pt x="118" y="9"/>
                  <a:pt x="113" y="8"/>
                  <a:pt x="111" y="9"/>
                </a:cubicBezTo>
                <a:cubicBezTo>
                  <a:pt x="110" y="10"/>
                  <a:pt x="103" y="14"/>
                  <a:pt x="102" y="12"/>
                </a:cubicBezTo>
                <a:cubicBezTo>
                  <a:pt x="101" y="10"/>
                  <a:pt x="97" y="9"/>
                  <a:pt x="95" y="8"/>
                </a:cubicBezTo>
                <a:cubicBezTo>
                  <a:pt x="94" y="8"/>
                  <a:pt x="93" y="8"/>
                  <a:pt x="94" y="10"/>
                </a:cubicBezTo>
                <a:cubicBezTo>
                  <a:pt x="95" y="12"/>
                  <a:pt x="96" y="17"/>
                  <a:pt x="96" y="17"/>
                </a:cubicBezTo>
                <a:cubicBezTo>
                  <a:pt x="96" y="17"/>
                  <a:pt x="98" y="23"/>
                  <a:pt x="94" y="16"/>
                </a:cubicBezTo>
                <a:cubicBezTo>
                  <a:pt x="90" y="9"/>
                  <a:pt x="84" y="9"/>
                  <a:pt x="83" y="9"/>
                </a:cubicBezTo>
                <a:cubicBezTo>
                  <a:pt x="80" y="9"/>
                  <a:pt x="78" y="10"/>
                  <a:pt x="77" y="11"/>
                </a:cubicBezTo>
                <a:cubicBezTo>
                  <a:pt x="76" y="11"/>
                  <a:pt x="76" y="13"/>
                  <a:pt x="76" y="13"/>
                </a:cubicBezTo>
                <a:cubicBezTo>
                  <a:pt x="75" y="14"/>
                  <a:pt x="75" y="14"/>
                  <a:pt x="76" y="15"/>
                </a:cubicBezTo>
                <a:cubicBezTo>
                  <a:pt x="77" y="16"/>
                  <a:pt x="77" y="17"/>
                  <a:pt x="77" y="18"/>
                </a:cubicBezTo>
                <a:cubicBezTo>
                  <a:pt x="76" y="20"/>
                  <a:pt x="75" y="18"/>
                  <a:pt x="75" y="18"/>
                </a:cubicBezTo>
                <a:cubicBezTo>
                  <a:pt x="75" y="18"/>
                  <a:pt x="68" y="12"/>
                  <a:pt x="67" y="11"/>
                </a:cubicBezTo>
                <a:cubicBezTo>
                  <a:pt x="66" y="9"/>
                  <a:pt x="65" y="10"/>
                  <a:pt x="63" y="10"/>
                </a:cubicBezTo>
                <a:cubicBezTo>
                  <a:pt x="62" y="11"/>
                  <a:pt x="61" y="11"/>
                  <a:pt x="63" y="16"/>
                </a:cubicBezTo>
                <a:cubicBezTo>
                  <a:pt x="65" y="20"/>
                  <a:pt x="62" y="23"/>
                  <a:pt x="61" y="24"/>
                </a:cubicBezTo>
                <a:cubicBezTo>
                  <a:pt x="61" y="26"/>
                  <a:pt x="59" y="24"/>
                  <a:pt x="59" y="23"/>
                </a:cubicBezTo>
                <a:cubicBezTo>
                  <a:pt x="58" y="23"/>
                  <a:pt x="58" y="23"/>
                  <a:pt x="58" y="22"/>
                </a:cubicBezTo>
                <a:cubicBezTo>
                  <a:pt x="58" y="21"/>
                  <a:pt x="59" y="20"/>
                  <a:pt x="57" y="21"/>
                </a:cubicBezTo>
                <a:cubicBezTo>
                  <a:pt x="56" y="21"/>
                  <a:pt x="55" y="22"/>
                  <a:pt x="54" y="26"/>
                </a:cubicBezTo>
                <a:cubicBezTo>
                  <a:pt x="53" y="29"/>
                  <a:pt x="53" y="28"/>
                  <a:pt x="52" y="26"/>
                </a:cubicBezTo>
                <a:cubicBezTo>
                  <a:pt x="51" y="25"/>
                  <a:pt x="51" y="29"/>
                  <a:pt x="52" y="32"/>
                </a:cubicBezTo>
                <a:cubicBezTo>
                  <a:pt x="52" y="36"/>
                  <a:pt x="48" y="28"/>
                  <a:pt x="47" y="27"/>
                </a:cubicBezTo>
                <a:cubicBezTo>
                  <a:pt x="46" y="26"/>
                  <a:pt x="47" y="25"/>
                  <a:pt x="48" y="24"/>
                </a:cubicBezTo>
                <a:cubicBezTo>
                  <a:pt x="49" y="23"/>
                  <a:pt x="48" y="23"/>
                  <a:pt x="47" y="23"/>
                </a:cubicBezTo>
                <a:cubicBezTo>
                  <a:pt x="47" y="23"/>
                  <a:pt x="46" y="23"/>
                  <a:pt x="47" y="22"/>
                </a:cubicBezTo>
                <a:cubicBezTo>
                  <a:pt x="47" y="22"/>
                  <a:pt x="46" y="22"/>
                  <a:pt x="45" y="22"/>
                </a:cubicBezTo>
                <a:cubicBezTo>
                  <a:pt x="44" y="22"/>
                  <a:pt x="44" y="21"/>
                  <a:pt x="43" y="20"/>
                </a:cubicBezTo>
                <a:cubicBezTo>
                  <a:pt x="41" y="18"/>
                  <a:pt x="43" y="19"/>
                  <a:pt x="45" y="20"/>
                </a:cubicBezTo>
                <a:cubicBezTo>
                  <a:pt x="47" y="22"/>
                  <a:pt x="47" y="20"/>
                  <a:pt x="48" y="17"/>
                </a:cubicBezTo>
                <a:cubicBezTo>
                  <a:pt x="49" y="15"/>
                  <a:pt x="48" y="14"/>
                  <a:pt x="46" y="14"/>
                </a:cubicBezTo>
                <a:cubicBezTo>
                  <a:pt x="44" y="14"/>
                  <a:pt x="45" y="14"/>
                  <a:pt x="47" y="13"/>
                </a:cubicBezTo>
                <a:cubicBezTo>
                  <a:pt x="49" y="13"/>
                  <a:pt x="46" y="12"/>
                  <a:pt x="45" y="12"/>
                </a:cubicBezTo>
                <a:cubicBezTo>
                  <a:pt x="43" y="12"/>
                  <a:pt x="42" y="11"/>
                  <a:pt x="41" y="9"/>
                </a:cubicBezTo>
                <a:cubicBezTo>
                  <a:pt x="39" y="7"/>
                  <a:pt x="35" y="4"/>
                  <a:pt x="33" y="3"/>
                </a:cubicBezTo>
                <a:cubicBezTo>
                  <a:pt x="32" y="1"/>
                  <a:pt x="29" y="1"/>
                  <a:pt x="28" y="1"/>
                </a:cubicBezTo>
                <a:cubicBezTo>
                  <a:pt x="27" y="2"/>
                  <a:pt x="23" y="2"/>
                  <a:pt x="22" y="2"/>
                </a:cubicBezTo>
                <a:cubicBezTo>
                  <a:pt x="21" y="2"/>
                  <a:pt x="22" y="2"/>
                  <a:pt x="22" y="3"/>
                </a:cubicBezTo>
                <a:cubicBezTo>
                  <a:pt x="22" y="5"/>
                  <a:pt x="22" y="5"/>
                  <a:pt x="23" y="5"/>
                </a:cubicBezTo>
                <a:cubicBezTo>
                  <a:pt x="25" y="5"/>
                  <a:pt x="25" y="5"/>
                  <a:pt x="25" y="5"/>
                </a:cubicBezTo>
                <a:cubicBezTo>
                  <a:pt x="25" y="5"/>
                  <a:pt x="26" y="5"/>
                  <a:pt x="27" y="5"/>
                </a:cubicBezTo>
                <a:cubicBezTo>
                  <a:pt x="27" y="5"/>
                  <a:pt x="29" y="4"/>
                  <a:pt x="28" y="4"/>
                </a:cubicBezTo>
                <a:cubicBezTo>
                  <a:pt x="27" y="5"/>
                  <a:pt x="28" y="6"/>
                  <a:pt x="29" y="6"/>
                </a:cubicBezTo>
                <a:cubicBezTo>
                  <a:pt x="29" y="6"/>
                  <a:pt x="31" y="5"/>
                  <a:pt x="31" y="5"/>
                </a:cubicBezTo>
                <a:cubicBezTo>
                  <a:pt x="30" y="6"/>
                  <a:pt x="30" y="6"/>
                  <a:pt x="31" y="6"/>
                </a:cubicBezTo>
                <a:cubicBezTo>
                  <a:pt x="33" y="6"/>
                  <a:pt x="31" y="7"/>
                  <a:pt x="31" y="7"/>
                </a:cubicBezTo>
                <a:cubicBezTo>
                  <a:pt x="31" y="7"/>
                  <a:pt x="30" y="8"/>
                  <a:pt x="28" y="9"/>
                </a:cubicBezTo>
                <a:cubicBezTo>
                  <a:pt x="26" y="10"/>
                  <a:pt x="29" y="10"/>
                  <a:pt x="30" y="11"/>
                </a:cubicBezTo>
                <a:cubicBezTo>
                  <a:pt x="32" y="11"/>
                  <a:pt x="32" y="11"/>
                  <a:pt x="32" y="11"/>
                </a:cubicBezTo>
                <a:cubicBezTo>
                  <a:pt x="31" y="12"/>
                  <a:pt x="32" y="11"/>
                  <a:pt x="32" y="15"/>
                </a:cubicBezTo>
                <a:cubicBezTo>
                  <a:pt x="33" y="18"/>
                  <a:pt x="31" y="15"/>
                  <a:pt x="31" y="15"/>
                </a:cubicBezTo>
                <a:cubicBezTo>
                  <a:pt x="31" y="14"/>
                  <a:pt x="31" y="13"/>
                  <a:pt x="30" y="15"/>
                </a:cubicBezTo>
                <a:cubicBezTo>
                  <a:pt x="29" y="17"/>
                  <a:pt x="29" y="14"/>
                  <a:pt x="29" y="12"/>
                </a:cubicBezTo>
                <a:cubicBezTo>
                  <a:pt x="28" y="11"/>
                  <a:pt x="27" y="11"/>
                  <a:pt x="26" y="14"/>
                </a:cubicBezTo>
                <a:cubicBezTo>
                  <a:pt x="25" y="16"/>
                  <a:pt x="25" y="13"/>
                  <a:pt x="24" y="11"/>
                </a:cubicBezTo>
                <a:cubicBezTo>
                  <a:pt x="23" y="10"/>
                  <a:pt x="17" y="9"/>
                  <a:pt x="16" y="9"/>
                </a:cubicBezTo>
                <a:cubicBezTo>
                  <a:pt x="15" y="8"/>
                  <a:pt x="16" y="10"/>
                  <a:pt x="15" y="9"/>
                </a:cubicBezTo>
                <a:cubicBezTo>
                  <a:pt x="13" y="9"/>
                  <a:pt x="13" y="9"/>
                  <a:pt x="16" y="11"/>
                </a:cubicBezTo>
                <a:cubicBezTo>
                  <a:pt x="19" y="13"/>
                  <a:pt x="16" y="12"/>
                  <a:pt x="15" y="12"/>
                </a:cubicBezTo>
                <a:cubicBezTo>
                  <a:pt x="14" y="11"/>
                  <a:pt x="12" y="10"/>
                  <a:pt x="12" y="11"/>
                </a:cubicBezTo>
                <a:cubicBezTo>
                  <a:pt x="11" y="13"/>
                  <a:pt x="11" y="14"/>
                  <a:pt x="15" y="15"/>
                </a:cubicBezTo>
                <a:cubicBezTo>
                  <a:pt x="19" y="16"/>
                  <a:pt x="18" y="16"/>
                  <a:pt x="17" y="16"/>
                </a:cubicBezTo>
                <a:cubicBezTo>
                  <a:pt x="16" y="16"/>
                  <a:pt x="14" y="16"/>
                  <a:pt x="13" y="15"/>
                </a:cubicBezTo>
                <a:cubicBezTo>
                  <a:pt x="12" y="15"/>
                  <a:pt x="11" y="14"/>
                  <a:pt x="11" y="15"/>
                </a:cubicBezTo>
                <a:cubicBezTo>
                  <a:pt x="10" y="16"/>
                  <a:pt x="14" y="18"/>
                  <a:pt x="17" y="18"/>
                </a:cubicBezTo>
                <a:cubicBezTo>
                  <a:pt x="19" y="19"/>
                  <a:pt x="18" y="19"/>
                  <a:pt x="17" y="19"/>
                </a:cubicBezTo>
                <a:cubicBezTo>
                  <a:pt x="16" y="20"/>
                  <a:pt x="15" y="19"/>
                  <a:pt x="15" y="21"/>
                </a:cubicBezTo>
                <a:cubicBezTo>
                  <a:pt x="15" y="22"/>
                  <a:pt x="14" y="21"/>
                  <a:pt x="14" y="20"/>
                </a:cubicBezTo>
                <a:cubicBezTo>
                  <a:pt x="13" y="20"/>
                  <a:pt x="10" y="18"/>
                  <a:pt x="8" y="18"/>
                </a:cubicBezTo>
                <a:cubicBezTo>
                  <a:pt x="7" y="18"/>
                  <a:pt x="7" y="17"/>
                  <a:pt x="7" y="18"/>
                </a:cubicBezTo>
                <a:cubicBezTo>
                  <a:pt x="7" y="19"/>
                  <a:pt x="6" y="20"/>
                  <a:pt x="9" y="21"/>
                </a:cubicBezTo>
                <a:cubicBezTo>
                  <a:pt x="11" y="22"/>
                  <a:pt x="10" y="22"/>
                  <a:pt x="9" y="22"/>
                </a:cubicBezTo>
                <a:cubicBezTo>
                  <a:pt x="7" y="21"/>
                  <a:pt x="8" y="22"/>
                  <a:pt x="10" y="24"/>
                </a:cubicBezTo>
                <a:cubicBezTo>
                  <a:pt x="12" y="26"/>
                  <a:pt x="8" y="23"/>
                  <a:pt x="6" y="22"/>
                </a:cubicBezTo>
                <a:cubicBezTo>
                  <a:pt x="4" y="21"/>
                  <a:pt x="3" y="22"/>
                  <a:pt x="3" y="23"/>
                </a:cubicBezTo>
                <a:cubicBezTo>
                  <a:pt x="2" y="23"/>
                  <a:pt x="2" y="24"/>
                  <a:pt x="1" y="24"/>
                </a:cubicBezTo>
                <a:cubicBezTo>
                  <a:pt x="0" y="25"/>
                  <a:pt x="2" y="25"/>
                  <a:pt x="2" y="25"/>
                </a:cubicBezTo>
                <a:cubicBezTo>
                  <a:pt x="2" y="25"/>
                  <a:pt x="9" y="28"/>
                  <a:pt x="13" y="27"/>
                </a:cubicBezTo>
                <a:cubicBezTo>
                  <a:pt x="16" y="25"/>
                  <a:pt x="24" y="22"/>
                  <a:pt x="27" y="23"/>
                </a:cubicBezTo>
                <a:cubicBezTo>
                  <a:pt x="30" y="24"/>
                  <a:pt x="45" y="26"/>
                  <a:pt x="42" y="27"/>
                </a:cubicBezTo>
                <a:cubicBezTo>
                  <a:pt x="39" y="28"/>
                  <a:pt x="37" y="29"/>
                  <a:pt x="35" y="30"/>
                </a:cubicBezTo>
                <a:cubicBezTo>
                  <a:pt x="33" y="30"/>
                  <a:pt x="29" y="32"/>
                  <a:pt x="31" y="33"/>
                </a:cubicBezTo>
                <a:cubicBezTo>
                  <a:pt x="34" y="34"/>
                  <a:pt x="39" y="35"/>
                  <a:pt x="40" y="34"/>
                </a:cubicBezTo>
                <a:cubicBezTo>
                  <a:pt x="41" y="33"/>
                  <a:pt x="43" y="32"/>
                  <a:pt x="42" y="33"/>
                </a:cubicBezTo>
                <a:cubicBezTo>
                  <a:pt x="41" y="35"/>
                  <a:pt x="40" y="37"/>
                  <a:pt x="38" y="36"/>
                </a:cubicBezTo>
                <a:cubicBezTo>
                  <a:pt x="35" y="36"/>
                  <a:pt x="31" y="36"/>
                  <a:pt x="29" y="37"/>
                </a:cubicBezTo>
                <a:cubicBezTo>
                  <a:pt x="28" y="37"/>
                  <a:pt x="27" y="37"/>
                  <a:pt x="27" y="36"/>
                </a:cubicBezTo>
                <a:cubicBezTo>
                  <a:pt x="28" y="35"/>
                  <a:pt x="27" y="35"/>
                  <a:pt x="26" y="36"/>
                </a:cubicBezTo>
                <a:cubicBezTo>
                  <a:pt x="24" y="38"/>
                  <a:pt x="24" y="38"/>
                  <a:pt x="24" y="37"/>
                </a:cubicBezTo>
                <a:cubicBezTo>
                  <a:pt x="23" y="37"/>
                  <a:pt x="22" y="37"/>
                  <a:pt x="22" y="38"/>
                </a:cubicBezTo>
                <a:cubicBezTo>
                  <a:pt x="21" y="39"/>
                  <a:pt x="20" y="38"/>
                  <a:pt x="21" y="37"/>
                </a:cubicBezTo>
                <a:cubicBezTo>
                  <a:pt x="21" y="37"/>
                  <a:pt x="21" y="36"/>
                  <a:pt x="20" y="37"/>
                </a:cubicBezTo>
                <a:cubicBezTo>
                  <a:pt x="19" y="38"/>
                  <a:pt x="19" y="39"/>
                  <a:pt x="18" y="38"/>
                </a:cubicBezTo>
                <a:cubicBezTo>
                  <a:pt x="17" y="38"/>
                  <a:pt x="16" y="38"/>
                  <a:pt x="15" y="39"/>
                </a:cubicBezTo>
                <a:cubicBezTo>
                  <a:pt x="14" y="40"/>
                  <a:pt x="12" y="40"/>
                  <a:pt x="11" y="39"/>
                </a:cubicBezTo>
                <a:cubicBezTo>
                  <a:pt x="10" y="38"/>
                  <a:pt x="10" y="39"/>
                  <a:pt x="9" y="39"/>
                </a:cubicBezTo>
                <a:cubicBezTo>
                  <a:pt x="8" y="40"/>
                  <a:pt x="7" y="40"/>
                  <a:pt x="8" y="41"/>
                </a:cubicBezTo>
                <a:cubicBezTo>
                  <a:pt x="9" y="42"/>
                  <a:pt x="10" y="43"/>
                  <a:pt x="15" y="43"/>
                </a:cubicBezTo>
                <a:cubicBezTo>
                  <a:pt x="20" y="43"/>
                  <a:pt x="36" y="43"/>
                  <a:pt x="35" y="44"/>
                </a:cubicBezTo>
                <a:cubicBezTo>
                  <a:pt x="34" y="44"/>
                  <a:pt x="32" y="45"/>
                  <a:pt x="33" y="46"/>
                </a:cubicBezTo>
                <a:cubicBezTo>
                  <a:pt x="33" y="47"/>
                  <a:pt x="35" y="47"/>
                  <a:pt x="35" y="48"/>
                </a:cubicBezTo>
                <a:cubicBezTo>
                  <a:pt x="35" y="49"/>
                  <a:pt x="35" y="51"/>
                  <a:pt x="36" y="50"/>
                </a:cubicBezTo>
                <a:cubicBezTo>
                  <a:pt x="38" y="49"/>
                  <a:pt x="42" y="47"/>
                  <a:pt x="40" y="49"/>
                </a:cubicBezTo>
                <a:cubicBezTo>
                  <a:pt x="38" y="51"/>
                  <a:pt x="38" y="51"/>
                  <a:pt x="38" y="52"/>
                </a:cubicBezTo>
                <a:cubicBezTo>
                  <a:pt x="38" y="52"/>
                  <a:pt x="37" y="53"/>
                  <a:pt x="38" y="53"/>
                </a:cubicBezTo>
                <a:cubicBezTo>
                  <a:pt x="39" y="53"/>
                  <a:pt x="42" y="52"/>
                  <a:pt x="41" y="53"/>
                </a:cubicBezTo>
                <a:cubicBezTo>
                  <a:pt x="40" y="55"/>
                  <a:pt x="39" y="55"/>
                  <a:pt x="40" y="56"/>
                </a:cubicBezTo>
                <a:cubicBezTo>
                  <a:pt x="40" y="56"/>
                  <a:pt x="43" y="56"/>
                  <a:pt x="40" y="57"/>
                </a:cubicBezTo>
                <a:cubicBezTo>
                  <a:pt x="37" y="59"/>
                  <a:pt x="29" y="61"/>
                  <a:pt x="29" y="61"/>
                </a:cubicBezTo>
                <a:cubicBezTo>
                  <a:pt x="29" y="60"/>
                  <a:pt x="28" y="58"/>
                  <a:pt x="28" y="61"/>
                </a:cubicBezTo>
                <a:cubicBezTo>
                  <a:pt x="27" y="63"/>
                  <a:pt x="26" y="65"/>
                  <a:pt x="28" y="65"/>
                </a:cubicBezTo>
                <a:cubicBezTo>
                  <a:pt x="30" y="65"/>
                  <a:pt x="56" y="64"/>
                  <a:pt x="56" y="64"/>
                </a:cubicBezTo>
                <a:cubicBezTo>
                  <a:pt x="56" y="64"/>
                  <a:pt x="58" y="64"/>
                  <a:pt x="57" y="65"/>
                </a:cubicBezTo>
                <a:cubicBezTo>
                  <a:pt x="56" y="67"/>
                  <a:pt x="57" y="67"/>
                  <a:pt x="58" y="67"/>
                </a:cubicBezTo>
                <a:cubicBezTo>
                  <a:pt x="60" y="66"/>
                  <a:pt x="61" y="66"/>
                  <a:pt x="60" y="67"/>
                </a:cubicBezTo>
                <a:cubicBezTo>
                  <a:pt x="60" y="68"/>
                  <a:pt x="60" y="69"/>
                  <a:pt x="62" y="70"/>
                </a:cubicBezTo>
                <a:cubicBezTo>
                  <a:pt x="64" y="71"/>
                  <a:pt x="85" y="76"/>
                  <a:pt x="88" y="75"/>
                </a:cubicBezTo>
                <a:cubicBezTo>
                  <a:pt x="91" y="74"/>
                  <a:pt x="96" y="74"/>
                  <a:pt x="97" y="72"/>
                </a:cubicBezTo>
                <a:cubicBezTo>
                  <a:pt x="98" y="70"/>
                  <a:pt x="99" y="67"/>
                  <a:pt x="103" y="66"/>
                </a:cubicBezTo>
                <a:cubicBezTo>
                  <a:pt x="108" y="66"/>
                  <a:pt x="114" y="66"/>
                  <a:pt x="120" y="62"/>
                </a:cubicBezTo>
                <a:cubicBezTo>
                  <a:pt x="126" y="58"/>
                  <a:pt x="132" y="56"/>
                  <a:pt x="134" y="55"/>
                </a:cubicBezTo>
                <a:close/>
              </a:path>
            </a:pathLst>
          </a:custGeom>
          <a:solidFill>
            <a:schemeClr val="bg1">
              <a:lumMod val="85000"/>
              <a:lumOff val="15000"/>
            </a:schemeClr>
          </a:solidFill>
          <a:ln w="3175">
            <a:solidFill>
              <a:schemeClr val="bg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4" name="Oval 183">
            <a:extLst>
              <a:ext uri="{FF2B5EF4-FFF2-40B4-BE49-F238E27FC236}">
                <a16:creationId xmlns:a16="http://schemas.microsoft.com/office/drawing/2014/main" id="{74605314-C672-4C0F-9D62-E1891F123A51}"/>
              </a:ext>
              <a:ext uri="{C183D7F6-B498-43B3-948B-1728B52AA6E4}">
                <adec:decorative xmlns:adec="http://schemas.microsoft.com/office/drawing/2017/decorative" val="1"/>
              </a:ext>
            </a:extLst>
          </p:cNvPr>
          <p:cNvSpPr/>
          <p:nvPr/>
        </p:nvSpPr>
        <p:spPr bwMode="auto">
          <a:xfrm>
            <a:off x="3525452" y="2328160"/>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Oval 184">
            <a:extLst>
              <a:ext uri="{FF2B5EF4-FFF2-40B4-BE49-F238E27FC236}">
                <a16:creationId xmlns:a16="http://schemas.microsoft.com/office/drawing/2014/main" id="{FE5CEA6B-8C0F-487A-9E3D-82E55CDE446D}"/>
              </a:ext>
              <a:ext uri="{C183D7F6-B498-43B3-948B-1728B52AA6E4}">
                <adec:decorative xmlns:adec="http://schemas.microsoft.com/office/drawing/2017/decorative" val="1"/>
              </a:ext>
            </a:extLst>
          </p:cNvPr>
          <p:cNvSpPr/>
          <p:nvPr/>
        </p:nvSpPr>
        <p:spPr bwMode="auto">
          <a:xfrm>
            <a:off x="3196367" y="2510730"/>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6" name="Oval 185">
            <a:extLst>
              <a:ext uri="{FF2B5EF4-FFF2-40B4-BE49-F238E27FC236}">
                <a16:creationId xmlns:a16="http://schemas.microsoft.com/office/drawing/2014/main" id="{E6753AB7-6FF7-485A-A4F3-736A2DF94DB6}"/>
              </a:ext>
              <a:ext uri="{C183D7F6-B498-43B3-948B-1728B52AA6E4}">
                <adec:decorative xmlns:adec="http://schemas.microsoft.com/office/drawing/2017/decorative" val="1"/>
              </a:ext>
            </a:extLst>
          </p:cNvPr>
          <p:cNvSpPr/>
          <p:nvPr/>
        </p:nvSpPr>
        <p:spPr bwMode="auto">
          <a:xfrm>
            <a:off x="3210175" y="2824474"/>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7" name="Oval 186">
            <a:extLst>
              <a:ext uri="{FF2B5EF4-FFF2-40B4-BE49-F238E27FC236}">
                <a16:creationId xmlns:a16="http://schemas.microsoft.com/office/drawing/2014/main" id="{E4C6C3D1-64CC-4317-BA98-DFD406904CCE}"/>
              </a:ext>
              <a:ext uri="{C183D7F6-B498-43B3-948B-1728B52AA6E4}">
                <adec:decorative xmlns:adec="http://schemas.microsoft.com/office/drawing/2017/decorative" val="1"/>
              </a:ext>
            </a:extLst>
          </p:cNvPr>
          <p:cNvSpPr/>
          <p:nvPr/>
        </p:nvSpPr>
        <p:spPr bwMode="auto">
          <a:xfrm>
            <a:off x="2973907" y="2729354"/>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8" name="Oval 187">
            <a:extLst>
              <a:ext uri="{FF2B5EF4-FFF2-40B4-BE49-F238E27FC236}">
                <a16:creationId xmlns:a16="http://schemas.microsoft.com/office/drawing/2014/main" id="{D9BC7A07-8713-469B-9388-E700768A1D1E}"/>
              </a:ext>
              <a:ext uri="{C183D7F6-B498-43B3-948B-1728B52AA6E4}">
                <adec:decorative xmlns:adec="http://schemas.microsoft.com/office/drawing/2017/decorative" val="1"/>
              </a:ext>
            </a:extLst>
          </p:cNvPr>
          <p:cNvSpPr/>
          <p:nvPr/>
        </p:nvSpPr>
        <p:spPr bwMode="auto">
          <a:xfrm>
            <a:off x="2803613" y="2577468"/>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91" name="Group 190">
            <a:extLst>
              <a:ext uri="{FF2B5EF4-FFF2-40B4-BE49-F238E27FC236}">
                <a16:creationId xmlns:a16="http://schemas.microsoft.com/office/drawing/2014/main" id="{F50A4204-CC10-4051-9A4A-876B9A2D2184}"/>
              </a:ext>
              <a:ext uri="{C183D7F6-B498-43B3-948B-1728B52AA6E4}">
                <adec:decorative xmlns:adec="http://schemas.microsoft.com/office/drawing/2017/decorative" val="1"/>
              </a:ext>
            </a:extLst>
          </p:cNvPr>
          <p:cNvGrpSpPr/>
          <p:nvPr/>
        </p:nvGrpSpPr>
        <p:grpSpPr>
          <a:xfrm>
            <a:off x="2718465" y="2579770"/>
            <a:ext cx="103558" cy="103558"/>
            <a:chOff x="2903537" y="2301082"/>
            <a:chExt cx="107156" cy="107156"/>
          </a:xfrm>
        </p:grpSpPr>
        <p:sp>
          <p:nvSpPr>
            <p:cNvPr id="189" name="Oval 188">
              <a:extLst>
                <a:ext uri="{FF2B5EF4-FFF2-40B4-BE49-F238E27FC236}">
                  <a16:creationId xmlns:a16="http://schemas.microsoft.com/office/drawing/2014/main" id="{9E14C848-A3DA-46EE-873A-2A9F7728DE1D}"/>
                </a:ext>
              </a:extLst>
            </p:cNvPr>
            <p:cNvSpPr/>
            <p:nvPr/>
          </p:nvSpPr>
          <p:spPr bwMode="auto">
            <a:xfrm>
              <a:off x="2903537" y="2301082"/>
              <a:ext cx="107156" cy="107156"/>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0" name="Rectangle 189">
              <a:extLst>
                <a:ext uri="{FF2B5EF4-FFF2-40B4-BE49-F238E27FC236}">
                  <a16:creationId xmlns:a16="http://schemas.microsoft.com/office/drawing/2014/main" id="{C7CBA31F-F71C-4F0E-94BF-0C6F4B573E6D}"/>
                </a:ext>
              </a:extLst>
            </p:cNvPr>
            <p:cNvSpPr/>
            <p:nvPr/>
          </p:nvSpPr>
          <p:spPr bwMode="auto">
            <a:xfrm rot="18900000">
              <a:off x="2938827" y="2336372"/>
              <a:ext cx="36576" cy="36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2" name="Group 191">
            <a:extLst>
              <a:ext uri="{FF2B5EF4-FFF2-40B4-BE49-F238E27FC236}">
                <a16:creationId xmlns:a16="http://schemas.microsoft.com/office/drawing/2014/main" id="{BA03DD55-E2AB-434F-B5AB-1940E68EF3D5}"/>
              </a:ext>
              <a:ext uri="{C183D7F6-B498-43B3-948B-1728B52AA6E4}">
                <adec:decorative xmlns:adec="http://schemas.microsoft.com/office/drawing/2017/decorative" val="1"/>
              </a:ext>
            </a:extLst>
          </p:cNvPr>
          <p:cNvGrpSpPr/>
          <p:nvPr/>
        </p:nvGrpSpPr>
        <p:grpSpPr>
          <a:xfrm>
            <a:off x="3116588" y="2941074"/>
            <a:ext cx="103558" cy="103558"/>
            <a:chOff x="2903537" y="2301082"/>
            <a:chExt cx="107156" cy="107156"/>
          </a:xfrm>
        </p:grpSpPr>
        <p:sp>
          <p:nvSpPr>
            <p:cNvPr id="193" name="Oval 192">
              <a:extLst>
                <a:ext uri="{FF2B5EF4-FFF2-40B4-BE49-F238E27FC236}">
                  <a16:creationId xmlns:a16="http://schemas.microsoft.com/office/drawing/2014/main" id="{F61C34A4-8878-43D5-8739-3DC652F31E2F}"/>
                </a:ext>
              </a:extLst>
            </p:cNvPr>
            <p:cNvSpPr/>
            <p:nvPr/>
          </p:nvSpPr>
          <p:spPr bwMode="auto">
            <a:xfrm>
              <a:off x="2903537" y="2301082"/>
              <a:ext cx="107156" cy="107156"/>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4" name="Rectangle 193">
              <a:extLst>
                <a:ext uri="{FF2B5EF4-FFF2-40B4-BE49-F238E27FC236}">
                  <a16:creationId xmlns:a16="http://schemas.microsoft.com/office/drawing/2014/main" id="{1AE09750-A16B-4C28-85B5-1FF5DB50F9FC}"/>
                </a:ext>
              </a:extLst>
            </p:cNvPr>
            <p:cNvSpPr/>
            <p:nvPr/>
          </p:nvSpPr>
          <p:spPr bwMode="auto">
            <a:xfrm rot="18900000">
              <a:off x="2938827" y="2336372"/>
              <a:ext cx="36576" cy="36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5" name="Group 194">
            <a:extLst>
              <a:ext uri="{FF2B5EF4-FFF2-40B4-BE49-F238E27FC236}">
                <a16:creationId xmlns:a16="http://schemas.microsoft.com/office/drawing/2014/main" id="{88B0A6DA-371A-4EFA-8137-F99E331BD3D7}"/>
              </a:ext>
              <a:ext uri="{C183D7F6-B498-43B3-948B-1728B52AA6E4}">
                <adec:decorative xmlns:adec="http://schemas.microsoft.com/office/drawing/2017/decorative" val="1"/>
              </a:ext>
            </a:extLst>
          </p:cNvPr>
          <p:cNvGrpSpPr/>
          <p:nvPr/>
        </p:nvGrpSpPr>
        <p:grpSpPr>
          <a:xfrm>
            <a:off x="3075165" y="3000907"/>
            <a:ext cx="103558" cy="103558"/>
            <a:chOff x="2903537" y="2301082"/>
            <a:chExt cx="107156" cy="107156"/>
          </a:xfrm>
        </p:grpSpPr>
        <p:sp>
          <p:nvSpPr>
            <p:cNvPr id="196" name="Oval 195">
              <a:extLst>
                <a:ext uri="{FF2B5EF4-FFF2-40B4-BE49-F238E27FC236}">
                  <a16:creationId xmlns:a16="http://schemas.microsoft.com/office/drawing/2014/main" id="{11820F06-3CAA-4B0E-B888-AC01312D01C6}"/>
                </a:ext>
              </a:extLst>
            </p:cNvPr>
            <p:cNvSpPr/>
            <p:nvPr/>
          </p:nvSpPr>
          <p:spPr bwMode="auto">
            <a:xfrm>
              <a:off x="2903537" y="2301082"/>
              <a:ext cx="107156" cy="107156"/>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7" name="Rectangle 196">
              <a:extLst>
                <a:ext uri="{FF2B5EF4-FFF2-40B4-BE49-F238E27FC236}">
                  <a16:creationId xmlns:a16="http://schemas.microsoft.com/office/drawing/2014/main" id="{120A7371-FF41-43E9-8BFF-683237D1FA06}"/>
                </a:ext>
              </a:extLst>
            </p:cNvPr>
            <p:cNvSpPr/>
            <p:nvPr/>
          </p:nvSpPr>
          <p:spPr bwMode="auto">
            <a:xfrm rot="18900000">
              <a:off x="2938827" y="2336372"/>
              <a:ext cx="36576" cy="36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8" name="Oval 197">
            <a:extLst>
              <a:ext uri="{FF2B5EF4-FFF2-40B4-BE49-F238E27FC236}">
                <a16:creationId xmlns:a16="http://schemas.microsoft.com/office/drawing/2014/main" id="{93F07EB4-5402-420A-A181-312BA8DD5B93}"/>
              </a:ext>
              <a:ext uri="{C183D7F6-B498-43B3-948B-1728B52AA6E4}">
                <adec:decorative xmlns:adec="http://schemas.microsoft.com/office/drawing/2017/decorative" val="1"/>
              </a:ext>
            </a:extLst>
          </p:cNvPr>
          <p:cNvSpPr/>
          <p:nvPr/>
        </p:nvSpPr>
        <p:spPr bwMode="auto">
          <a:xfrm>
            <a:off x="3037578" y="2934935"/>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9" name="Oval 198">
            <a:extLst>
              <a:ext uri="{FF2B5EF4-FFF2-40B4-BE49-F238E27FC236}">
                <a16:creationId xmlns:a16="http://schemas.microsoft.com/office/drawing/2014/main" id="{A8354A4E-B133-4895-85BA-9D4BDD199291}"/>
              </a:ext>
              <a:ext uri="{C183D7F6-B498-43B3-948B-1728B52AA6E4}">
                <adec:decorative xmlns:adec="http://schemas.microsoft.com/office/drawing/2017/decorative" val="1"/>
              </a:ext>
            </a:extLst>
          </p:cNvPr>
          <p:cNvSpPr/>
          <p:nvPr/>
        </p:nvSpPr>
        <p:spPr bwMode="auto">
          <a:xfrm>
            <a:off x="2848870" y="2780748"/>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0" name="Oval 199">
            <a:extLst>
              <a:ext uri="{FF2B5EF4-FFF2-40B4-BE49-F238E27FC236}">
                <a16:creationId xmlns:a16="http://schemas.microsoft.com/office/drawing/2014/main" id="{8A3A757C-3CDE-442D-AC82-196D413A7740}"/>
              </a:ext>
              <a:ext uri="{C183D7F6-B498-43B3-948B-1728B52AA6E4}">
                <adec:decorative xmlns:adec="http://schemas.microsoft.com/office/drawing/2017/decorative" val="1"/>
              </a:ext>
            </a:extLst>
          </p:cNvPr>
          <p:cNvSpPr/>
          <p:nvPr/>
        </p:nvSpPr>
        <p:spPr bwMode="auto">
          <a:xfrm>
            <a:off x="2595728" y="2990165"/>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1" name="Oval 200">
            <a:extLst>
              <a:ext uri="{FF2B5EF4-FFF2-40B4-BE49-F238E27FC236}">
                <a16:creationId xmlns:a16="http://schemas.microsoft.com/office/drawing/2014/main" id="{5C76B503-CF6C-4D7D-906B-FB0C13DBF782}"/>
              </a:ext>
              <a:ext uri="{C183D7F6-B498-43B3-948B-1728B52AA6E4}">
                <adec:decorative xmlns:adec="http://schemas.microsoft.com/office/drawing/2017/decorative" val="1"/>
              </a:ext>
            </a:extLst>
          </p:cNvPr>
          <p:cNvSpPr/>
          <p:nvPr/>
        </p:nvSpPr>
        <p:spPr bwMode="auto">
          <a:xfrm>
            <a:off x="2512882" y="3102929"/>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2" name="Oval 201">
            <a:extLst>
              <a:ext uri="{FF2B5EF4-FFF2-40B4-BE49-F238E27FC236}">
                <a16:creationId xmlns:a16="http://schemas.microsoft.com/office/drawing/2014/main" id="{0AE40554-C722-4F02-BD2C-C9CAC371AF87}"/>
              </a:ext>
              <a:ext uri="{C183D7F6-B498-43B3-948B-1728B52AA6E4}">
                <adec:decorative xmlns:adec="http://schemas.microsoft.com/office/drawing/2017/decorative" val="1"/>
              </a:ext>
            </a:extLst>
          </p:cNvPr>
          <p:cNvSpPr/>
          <p:nvPr/>
        </p:nvSpPr>
        <p:spPr bwMode="auto">
          <a:xfrm>
            <a:off x="2096347" y="2847485"/>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3" name="Oval 202">
            <a:extLst>
              <a:ext uri="{FF2B5EF4-FFF2-40B4-BE49-F238E27FC236}">
                <a16:creationId xmlns:a16="http://schemas.microsoft.com/office/drawing/2014/main" id="{F1CB4F32-091F-414B-A52C-1FD31AA4B1C7}"/>
              </a:ext>
              <a:ext uri="{C183D7F6-B498-43B3-948B-1728B52AA6E4}">
                <adec:decorative xmlns:adec="http://schemas.microsoft.com/office/drawing/2017/decorative" val="1"/>
              </a:ext>
            </a:extLst>
          </p:cNvPr>
          <p:cNvSpPr/>
          <p:nvPr/>
        </p:nvSpPr>
        <p:spPr bwMode="auto">
          <a:xfrm>
            <a:off x="2211413" y="2585138"/>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4" name="Oval 203">
            <a:extLst>
              <a:ext uri="{FF2B5EF4-FFF2-40B4-BE49-F238E27FC236}">
                <a16:creationId xmlns:a16="http://schemas.microsoft.com/office/drawing/2014/main" id="{C63ADE71-553D-48A6-956A-4991D2B2DD81}"/>
              </a:ext>
              <a:ext uri="{C183D7F6-B498-43B3-948B-1728B52AA6E4}">
                <adec:decorative xmlns:adec="http://schemas.microsoft.com/office/drawing/2017/decorative" val="1"/>
              </a:ext>
            </a:extLst>
          </p:cNvPr>
          <p:cNvSpPr/>
          <p:nvPr/>
        </p:nvSpPr>
        <p:spPr bwMode="auto">
          <a:xfrm>
            <a:off x="1817892" y="2716313"/>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05" name="Group 204">
            <a:extLst>
              <a:ext uri="{FF2B5EF4-FFF2-40B4-BE49-F238E27FC236}">
                <a16:creationId xmlns:a16="http://schemas.microsoft.com/office/drawing/2014/main" id="{2142C841-BF28-46B0-959C-3F762A8EA972}"/>
              </a:ext>
              <a:ext uri="{C183D7F6-B498-43B3-948B-1728B52AA6E4}">
                <adec:decorative xmlns:adec="http://schemas.microsoft.com/office/drawing/2017/decorative" val="1"/>
              </a:ext>
            </a:extLst>
          </p:cNvPr>
          <p:cNvGrpSpPr/>
          <p:nvPr/>
        </p:nvGrpSpPr>
        <p:grpSpPr>
          <a:xfrm>
            <a:off x="1864681" y="2487718"/>
            <a:ext cx="103558" cy="103558"/>
            <a:chOff x="2903537" y="2301082"/>
            <a:chExt cx="107156" cy="107156"/>
          </a:xfrm>
        </p:grpSpPr>
        <p:sp>
          <p:nvSpPr>
            <p:cNvPr id="206" name="Oval 205">
              <a:extLst>
                <a:ext uri="{FF2B5EF4-FFF2-40B4-BE49-F238E27FC236}">
                  <a16:creationId xmlns:a16="http://schemas.microsoft.com/office/drawing/2014/main" id="{E3DD4175-C448-468D-B5B0-409C659E6C0E}"/>
                </a:ext>
              </a:extLst>
            </p:cNvPr>
            <p:cNvSpPr/>
            <p:nvPr/>
          </p:nvSpPr>
          <p:spPr bwMode="auto">
            <a:xfrm>
              <a:off x="2903537" y="2301082"/>
              <a:ext cx="107156" cy="107156"/>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7" name="Rectangle 206">
              <a:extLst>
                <a:ext uri="{FF2B5EF4-FFF2-40B4-BE49-F238E27FC236}">
                  <a16:creationId xmlns:a16="http://schemas.microsoft.com/office/drawing/2014/main" id="{435877B5-D2C6-464F-91E7-78687C95C95D}"/>
                </a:ext>
              </a:extLst>
            </p:cNvPr>
            <p:cNvSpPr/>
            <p:nvPr/>
          </p:nvSpPr>
          <p:spPr bwMode="auto">
            <a:xfrm rot="18900000">
              <a:off x="2938827" y="2336372"/>
              <a:ext cx="36576" cy="36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8" name="TextBox 207">
            <a:extLst>
              <a:ext uri="{FF2B5EF4-FFF2-40B4-BE49-F238E27FC236}">
                <a16:creationId xmlns:a16="http://schemas.microsoft.com/office/drawing/2014/main" id="{CA86DCCA-283F-448F-91D2-D7758258095B}"/>
              </a:ext>
            </a:extLst>
          </p:cNvPr>
          <p:cNvSpPr txBox="1"/>
          <p:nvPr/>
        </p:nvSpPr>
        <p:spPr>
          <a:xfrm>
            <a:off x="1548639" y="2385693"/>
            <a:ext cx="345467"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West US 2</a:t>
            </a:r>
          </a:p>
        </p:txBody>
      </p:sp>
      <p:sp>
        <p:nvSpPr>
          <p:cNvPr id="209" name="TextBox 208">
            <a:extLst>
              <a:ext uri="{FF2B5EF4-FFF2-40B4-BE49-F238E27FC236}">
                <a16:creationId xmlns:a16="http://schemas.microsoft.com/office/drawing/2014/main" id="{BA4C8B13-4358-407C-88E9-2D461F7ADDD2}"/>
              </a:ext>
            </a:extLst>
          </p:cNvPr>
          <p:cNvSpPr txBox="1"/>
          <p:nvPr/>
        </p:nvSpPr>
        <p:spPr>
          <a:xfrm>
            <a:off x="1626883" y="2592301"/>
            <a:ext cx="546861"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West Central US</a:t>
            </a:r>
          </a:p>
        </p:txBody>
      </p:sp>
      <p:sp>
        <p:nvSpPr>
          <p:cNvPr id="210" name="TextBox 209">
            <a:extLst>
              <a:ext uri="{FF2B5EF4-FFF2-40B4-BE49-F238E27FC236}">
                <a16:creationId xmlns:a16="http://schemas.microsoft.com/office/drawing/2014/main" id="{871A3BC5-AEBA-46CF-BCFC-D1A3016DC3DB}"/>
              </a:ext>
            </a:extLst>
          </p:cNvPr>
          <p:cNvSpPr txBox="1"/>
          <p:nvPr/>
        </p:nvSpPr>
        <p:spPr>
          <a:xfrm>
            <a:off x="1507216" y="2726285"/>
            <a:ext cx="283500"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West US</a:t>
            </a:r>
          </a:p>
        </p:txBody>
      </p:sp>
      <p:sp>
        <p:nvSpPr>
          <p:cNvPr id="211" name="TextBox 210">
            <a:extLst>
              <a:ext uri="{FF2B5EF4-FFF2-40B4-BE49-F238E27FC236}">
                <a16:creationId xmlns:a16="http://schemas.microsoft.com/office/drawing/2014/main" id="{81525D83-C930-4D47-B2D7-AA57F015078E}"/>
              </a:ext>
            </a:extLst>
          </p:cNvPr>
          <p:cNvSpPr txBox="1"/>
          <p:nvPr/>
        </p:nvSpPr>
        <p:spPr>
          <a:xfrm>
            <a:off x="1523323" y="2841349"/>
            <a:ext cx="525172"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US Gov Arizona</a:t>
            </a:r>
          </a:p>
        </p:txBody>
      </p:sp>
      <p:sp>
        <p:nvSpPr>
          <p:cNvPr id="212" name="TextBox 211">
            <a:extLst>
              <a:ext uri="{FF2B5EF4-FFF2-40B4-BE49-F238E27FC236}">
                <a16:creationId xmlns:a16="http://schemas.microsoft.com/office/drawing/2014/main" id="{6FEC5FFE-4E3E-41FA-AF10-30901FFD0D21}"/>
              </a:ext>
            </a:extLst>
          </p:cNvPr>
          <p:cNvSpPr txBox="1"/>
          <p:nvPr/>
        </p:nvSpPr>
        <p:spPr>
          <a:xfrm>
            <a:off x="1992788" y="2993234"/>
            <a:ext cx="574747"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South Central US</a:t>
            </a:r>
          </a:p>
        </p:txBody>
      </p:sp>
      <p:sp>
        <p:nvSpPr>
          <p:cNvPr id="213" name="TextBox 212">
            <a:extLst>
              <a:ext uri="{FF2B5EF4-FFF2-40B4-BE49-F238E27FC236}">
                <a16:creationId xmlns:a16="http://schemas.microsoft.com/office/drawing/2014/main" id="{24CAC463-EC30-4DC8-AFAA-2089803C61E3}"/>
              </a:ext>
            </a:extLst>
          </p:cNvPr>
          <p:cNvSpPr txBox="1"/>
          <p:nvPr/>
        </p:nvSpPr>
        <p:spPr>
          <a:xfrm>
            <a:off x="2059525" y="3198051"/>
            <a:ext cx="455459"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US Gov Texas</a:t>
            </a:r>
          </a:p>
        </p:txBody>
      </p:sp>
      <p:sp>
        <p:nvSpPr>
          <p:cNvPr id="214" name="TextBox 213">
            <a:extLst>
              <a:ext uri="{FF2B5EF4-FFF2-40B4-BE49-F238E27FC236}">
                <a16:creationId xmlns:a16="http://schemas.microsoft.com/office/drawing/2014/main" id="{66F1262A-602F-4C40-A305-402E392790FA}"/>
              </a:ext>
            </a:extLst>
          </p:cNvPr>
          <p:cNvSpPr txBox="1"/>
          <p:nvPr/>
        </p:nvSpPr>
        <p:spPr>
          <a:xfrm>
            <a:off x="2374804" y="2353476"/>
            <a:ext cx="427574"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US Gov Iowa</a:t>
            </a:r>
          </a:p>
        </p:txBody>
      </p:sp>
      <p:sp>
        <p:nvSpPr>
          <p:cNvPr id="215" name="TextBox 214">
            <a:extLst>
              <a:ext uri="{FF2B5EF4-FFF2-40B4-BE49-F238E27FC236}">
                <a16:creationId xmlns:a16="http://schemas.microsoft.com/office/drawing/2014/main" id="{DAF4DBEC-4A3E-42D9-A6D2-5D2951747D8E}"/>
              </a:ext>
            </a:extLst>
          </p:cNvPr>
          <p:cNvSpPr txBox="1"/>
          <p:nvPr/>
        </p:nvSpPr>
        <p:spPr>
          <a:xfrm>
            <a:off x="2349489" y="2482348"/>
            <a:ext cx="356312"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Central US</a:t>
            </a:r>
          </a:p>
        </p:txBody>
      </p:sp>
      <p:sp>
        <p:nvSpPr>
          <p:cNvPr id="216" name="TextBox 215">
            <a:extLst>
              <a:ext uri="{FF2B5EF4-FFF2-40B4-BE49-F238E27FC236}">
                <a16:creationId xmlns:a16="http://schemas.microsoft.com/office/drawing/2014/main" id="{2FE8F0FB-78D2-4E30-AC4D-A6C125E9C6CB}"/>
              </a:ext>
            </a:extLst>
          </p:cNvPr>
          <p:cNvSpPr txBox="1"/>
          <p:nvPr/>
        </p:nvSpPr>
        <p:spPr>
          <a:xfrm>
            <a:off x="3668131" y="2337365"/>
            <a:ext cx="407434"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Canada East</a:t>
            </a:r>
          </a:p>
        </p:txBody>
      </p:sp>
      <p:sp>
        <p:nvSpPr>
          <p:cNvPr id="217" name="TextBox 216">
            <a:extLst>
              <a:ext uri="{FF2B5EF4-FFF2-40B4-BE49-F238E27FC236}">
                <a16:creationId xmlns:a16="http://schemas.microsoft.com/office/drawing/2014/main" id="{FA2312FB-51DE-4E54-AF33-CF8C8C149CAD}"/>
              </a:ext>
            </a:extLst>
          </p:cNvPr>
          <p:cNvSpPr txBox="1"/>
          <p:nvPr/>
        </p:nvSpPr>
        <p:spPr>
          <a:xfrm>
            <a:off x="3345950" y="2521470"/>
            <a:ext cx="514328"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Canada Central</a:t>
            </a:r>
          </a:p>
        </p:txBody>
      </p:sp>
      <p:sp>
        <p:nvSpPr>
          <p:cNvPr id="218" name="TextBox 217">
            <a:extLst>
              <a:ext uri="{FF2B5EF4-FFF2-40B4-BE49-F238E27FC236}">
                <a16:creationId xmlns:a16="http://schemas.microsoft.com/office/drawing/2014/main" id="{652A60C9-B796-413D-9CB3-9D67701CC9B0}"/>
              </a:ext>
            </a:extLst>
          </p:cNvPr>
          <p:cNvSpPr txBox="1"/>
          <p:nvPr/>
        </p:nvSpPr>
        <p:spPr>
          <a:xfrm>
            <a:off x="3122723" y="2723984"/>
            <a:ext cx="576295"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North Central US</a:t>
            </a:r>
          </a:p>
        </p:txBody>
      </p:sp>
      <p:sp>
        <p:nvSpPr>
          <p:cNvPr id="219" name="TextBox 218">
            <a:extLst>
              <a:ext uri="{FF2B5EF4-FFF2-40B4-BE49-F238E27FC236}">
                <a16:creationId xmlns:a16="http://schemas.microsoft.com/office/drawing/2014/main" id="{6906E6C3-F016-4F2C-A801-23DA15BF9644}"/>
              </a:ext>
            </a:extLst>
          </p:cNvPr>
          <p:cNvSpPr txBox="1"/>
          <p:nvPr/>
        </p:nvSpPr>
        <p:spPr>
          <a:xfrm>
            <a:off x="3359757" y="2845953"/>
            <a:ext cx="419828"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US DoD East</a:t>
            </a:r>
          </a:p>
        </p:txBody>
      </p:sp>
      <p:sp>
        <p:nvSpPr>
          <p:cNvPr id="220" name="TextBox 219">
            <a:extLst>
              <a:ext uri="{FF2B5EF4-FFF2-40B4-BE49-F238E27FC236}">
                <a16:creationId xmlns:a16="http://schemas.microsoft.com/office/drawing/2014/main" id="{F7AAA79C-5202-405A-B7D9-80F68C77C046}"/>
              </a:ext>
            </a:extLst>
          </p:cNvPr>
          <p:cNvSpPr txBox="1"/>
          <p:nvPr/>
        </p:nvSpPr>
        <p:spPr>
          <a:xfrm>
            <a:off x="3272356" y="2942356"/>
            <a:ext cx="249418"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East US</a:t>
            </a:r>
          </a:p>
        </p:txBody>
      </p:sp>
      <p:sp>
        <p:nvSpPr>
          <p:cNvPr id="221" name="TextBox 220">
            <a:extLst>
              <a:ext uri="{FF2B5EF4-FFF2-40B4-BE49-F238E27FC236}">
                <a16:creationId xmlns:a16="http://schemas.microsoft.com/office/drawing/2014/main" id="{1839E3DF-79F0-4200-BDAF-084A6472942B}"/>
              </a:ext>
            </a:extLst>
          </p:cNvPr>
          <p:cNvSpPr txBox="1"/>
          <p:nvPr/>
        </p:nvSpPr>
        <p:spPr>
          <a:xfrm>
            <a:off x="3224030" y="3048216"/>
            <a:ext cx="311385"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East US 2</a:t>
            </a:r>
          </a:p>
        </p:txBody>
      </p:sp>
      <p:sp>
        <p:nvSpPr>
          <p:cNvPr id="222" name="TextBox 221">
            <a:extLst>
              <a:ext uri="{FF2B5EF4-FFF2-40B4-BE49-F238E27FC236}">
                <a16:creationId xmlns:a16="http://schemas.microsoft.com/office/drawing/2014/main" id="{10060E3A-AB62-42D6-923E-E37C4C83A6DA}"/>
              </a:ext>
            </a:extLst>
          </p:cNvPr>
          <p:cNvSpPr txBox="1"/>
          <p:nvPr/>
        </p:nvSpPr>
        <p:spPr>
          <a:xfrm>
            <a:off x="3023817" y="3230019"/>
            <a:ext cx="529819"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US Gov Virginia</a:t>
            </a:r>
          </a:p>
        </p:txBody>
      </p:sp>
      <p:sp>
        <p:nvSpPr>
          <p:cNvPr id="223" name="TextBox 222">
            <a:extLst>
              <a:ext uri="{FF2B5EF4-FFF2-40B4-BE49-F238E27FC236}">
                <a16:creationId xmlns:a16="http://schemas.microsoft.com/office/drawing/2014/main" id="{B0C71EE2-B915-4E89-AD47-E784067F2F70}"/>
              </a:ext>
            </a:extLst>
          </p:cNvPr>
          <p:cNvSpPr txBox="1"/>
          <p:nvPr/>
        </p:nvSpPr>
        <p:spPr>
          <a:xfrm>
            <a:off x="2837411" y="3411821"/>
            <a:ext cx="526721"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US DoD Central</a:t>
            </a:r>
          </a:p>
        </p:txBody>
      </p:sp>
      <p:sp>
        <p:nvSpPr>
          <p:cNvPr id="227" name="Freeform: Shape 226">
            <a:extLst>
              <a:ext uri="{FF2B5EF4-FFF2-40B4-BE49-F238E27FC236}">
                <a16:creationId xmlns:a16="http://schemas.microsoft.com/office/drawing/2014/main" id="{B7810B95-4764-4B9F-9991-9A566942B9C5}"/>
              </a:ext>
              <a:ext uri="{C183D7F6-B498-43B3-948B-1728B52AA6E4}">
                <adec:decorative xmlns:adec="http://schemas.microsoft.com/office/drawing/2017/decorative" val="1"/>
              </a:ext>
            </a:extLst>
          </p:cNvPr>
          <p:cNvSpPr/>
          <p:nvPr/>
        </p:nvSpPr>
        <p:spPr bwMode="auto">
          <a:xfrm rot="14923086">
            <a:off x="2790224" y="2456772"/>
            <a:ext cx="128682" cy="47481"/>
          </a:xfrm>
          <a:custGeom>
            <a:avLst/>
            <a:gdLst>
              <a:gd name="connsiteX0" fmla="*/ 133153 w 133153"/>
              <a:gd name="connsiteY0" fmla="*/ 144144 h 167070"/>
              <a:gd name="connsiteX1" fmla="*/ 110411 w 133153"/>
              <a:gd name="connsiteY1" fmla="*/ 159908 h 167070"/>
              <a:gd name="connsiteX2" fmla="*/ 45727 w 133153"/>
              <a:gd name="connsiteY2" fmla="*/ 161284 h 167070"/>
              <a:gd name="connsiteX3" fmla="*/ 17477 w 133153"/>
              <a:gd name="connsiteY3" fmla="*/ 143151 h 167070"/>
              <a:gd name="connsiteX4" fmla="*/ 0 w 133153"/>
              <a:gd name="connsiteY4" fmla="*/ 117939 h 167070"/>
              <a:gd name="connsiteX5" fmla="*/ 54545 w 133153"/>
              <a:gd name="connsiteY5" fmla="*/ 2384 h 167070"/>
              <a:gd name="connsiteX6" fmla="*/ 65115 w 133153"/>
              <a:gd name="connsiteY6" fmla="*/ 0 h 167070"/>
              <a:gd name="connsiteX0" fmla="*/ 65115 w 156555"/>
              <a:gd name="connsiteY0" fmla="*/ 0 h 167070"/>
              <a:gd name="connsiteX1" fmla="*/ 133153 w 156555"/>
              <a:gd name="connsiteY1" fmla="*/ 144144 h 167070"/>
              <a:gd name="connsiteX2" fmla="*/ 110411 w 156555"/>
              <a:gd name="connsiteY2" fmla="*/ 159908 h 167070"/>
              <a:gd name="connsiteX3" fmla="*/ 45727 w 156555"/>
              <a:gd name="connsiteY3" fmla="*/ 161284 h 167070"/>
              <a:gd name="connsiteX4" fmla="*/ 17477 w 156555"/>
              <a:gd name="connsiteY4" fmla="*/ 143151 h 167070"/>
              <a:gd name="connsiteX5" fmla="*/ 0 w 156555"/>
              <a:gd name="connsiteY5" fmla="*/ 117939 h 167070"/>
              <a:gd name="connsiteX6" fmla="*/ 54545 w 156555"/>
              <a:gd name="connsiteY6" fmla="*/ 2384 h 167070"/>
              <a:gd name="connsiteX7" fmla="*/ 156555 w 156555"/>
              <a:gd name="connsiteY7" fmla="*/ 91440 h 167070"/>
              <a:gd name="connsiteX0" fmla="*/ 133153 w 156555"/>
              <a:gd name="connsiteY0" fmla="*/ 141766 h 164692"/>
              <a:gd name="connsiteX1" fmla="*/ 110411 w 156555"/>
              <a:gd name="connsiteY1" fmla="*/ 157530 h 164692"/>
              <a:gd name="connsiteX2" fmla="*/ 45727 w 156555"/>
              <a:gd name="connsiteY2" fmla="*/ 158906 h 164692"/>
              <a:gd name="connsiteX3" fmla="*/ 17477 w 156555"/>
              <a:gd name="connsiteY3" fmla="*/ 140773 h 164692"/>
              <a:gd name="connsiteX4" fmla="*/ 0 w 156555"/>
              <a:gd name="connsiteY4" fmla="*/ 115561 h 164692"/>
              <a:gd name="connsiteX5" fmla="*/ 54545 w 156555"/>
              <a:gd name="connsiteY5" fmla="*/ 6 h 164692"/>
              <a:gd name="connsiteX6" fmla="*/ 156555 w 156555"/>
              <a:gd name="connsiteY6" fmla="*/ 89062 h 164692"/>
              <a:gd name="connsiteX0" fmla="*/ 133153 w 156555"/>
              <a:gd name="connsiteY0" fmla="*/ 52704 h 75630"/>
              <a:gd name="connsiteX1" fmla="*/ 110411 w 156555"/>
              <a:gd name="connsiteY1" fmla="*/ 68468 h 75630"/>
              <a:gd name="connsiteX2" fmla="*/ 45727 w 156555"/>
              <a:gd name="connsiteY2" fmla="*/ 69844 h 75630"/>
              <a:gd name="connsiteX3" fmla="*/ 17477 w 156555"/>
              <a:gd name="connsiteY3" fmla="*/ 51711 h 75630"/>
              <a:gd name="connsiteX4" fmla="*/ 0 w 156555"/>
              <a:gd name="connsiteY4" fmla="*/ 26499 h 75630"/>
              <a:gd name="connsiteX5" fmla="*/ 156555 w 156555"/>
              <a:gd name="connsiteY5" fmla="*/ 0 h 75630"/>
              <a:gd name="connsiteX0" fmla="*/ 133153 w 133153"/>
              <a:gd name="connsiteY0" fmla="*/ 26205 h 49131"/>
              <a:gd name="connsiteX1" fmla="*/ 110411 w 133153"/>
              <a:gd name="connsiteY1" fmla="*/ 41969 h 49131"/>
              <a:gd name="connsiteX2" fmla="*/ 45727 w 133153"/>
              <a:gd name="connsiteY2" fmla="*/ 43345 h 49131"/>
              <a:gd name="connsiteX3" fmla="*/ 17477 w 133153"/>
              <a:gd name="connsiteY3" fmla="*/ 25212 h 49131"/>
              <a:gd name="connsiteX4" fmla="*/ 0 w 133153"/>
              <a:gd name="connsiteY4" fmla="*/ 0 h 49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53" h="49131">
                <a:moveTo>
                  <a:pt x="133153" y="26205"/>
                </a:moveTo>
                <a:lnTo>
                  <a:pt x="110411" y="41969"/>
                </a:lnTo>
                <a:cubicBezTo>
                  <a:pt x="90605" y="50671"/>
                  <a:pt x="67478" y="51817"/>
                  <a:pt x="45727" y="43345"/>
                </a:cubicBezTo>
                <a:cubicBezTo>
                  <a:pt x="34851" y="39108"/>
                  <a:pt x="25348" y="32868"/>
                  <a:pt x="17477" y="25212"/>
                </a:cubicBezTo>
                <a:lnTo>
                  <a:pt x="0"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Freeform: Shape 229">
            <a:extLst>
              <a:ext uri="{FF2B5EF4-FFF2-40B4-BE49-F238E27FC236}">
                <a16:creationId xmlns:a16="http://schemas.microsoft.com/office/drawing/2014/main" id="{3342E0CF-FB73-4B17-8822-2F8E01CB2B56}"/>
              </a:ext>
              <a:ext uri="{C183D7F6-B498-43B3-948B-1728B52AA6E4}">
                <adec:decorative xmlns:adec="http://schemas.microsoft.com/office/drawing/2017/decorative" val="1"/>
              </a:ext>
            </a:extLst>
          </p:cNvPr>
          <p:cNvSpPr/>
          <p:nvPr/>
        </p:nvSpPr>
        <p:spPr bwMode="auto">
          <a:xfrm rot="7589652">
            <a:off x="2581955" y="3002866"/>
            <a:ext cx="478777" cy="313375"/>
          </a:xfrm>
          <a:custGeom>
            <a:avLst/>
            <a:gdLst>
              <a:gd name="connsiteX0" fmla="*/ 0 w 562205"/>
              <a:gd name="connsiteY0" fmla="*/ 513532 h 558430"/>
              <a:gd name="connsiteX1" fmla="*/ 421313 w 562205"/>
              <a:gd name="connsiteY1" fmla="*/ 0 h 558430"/>
              <a:gd name="connsiteX2" fmla="*/ 561316 w 562205"/>
              <a:gd name="connsiteY2" fmla="*/ 170648 h 558430"/>
              <a:gd name="connsiteX3" fmla="*/ 562205 w 562205"/>
              <a:gd name="connsiteY3" fmla="*/ 197250 h 558430"/>
              <a:gd name="connsiteX4" fmla="*/ 397293 w 562205"/>
              <a:gd name="connsiteY4" fmla="*/ 474006 h 558430"/>
              <a:gd name="connsiteX5" fmla="*/ 29329 w 562205"/>
              <a:gd name="connsiteY5" fmla="*/ 531851 h 558430"/>
              <a:gd name="connsiteX0" fmla="*/ 421313 w 562205"/>
              <a:gd name="connsiteY0" fmla="*/ 0 h 558430"/>
              <a:gd name="connsiteX1" fmla="*/ 561316 w 562205"/>
              <a:gd name="connsiteY1" fmla="*/ 170648 h 558430"/>
              <a:gd name="connsiteX2" fmla="*/ 562205 w 562205"/>
              <a:gd name="connsiteY2" fmla="*/ 197250 h 558430"/>
              <a:gd name="connsiteX3" fmla="*/ 397293 w 562205"/>
              <a:gd name="connsiteY3" fmla="*/ 474006 h 558430"/>
              <a:gd name="connsiteX4" fmla="*/ 29329 w 562205"/>
              <a:gd name="connsiteY4" fmla="*/ 531851 h 558430"/>
              <a:gd name="connsiteX5" fmla="*/ 0 w 562205"/>
              <a:gd name="connsiteY5" fmla="*/ 513532 h 558430"/>
              <a:gd name="connsiteX6" fmla="*/ 512753 w 562205"/>
              <a:gd name="connsiteY6" fmla="*/ 91440 h 558430"/>
              <a:gd name="connsiteX0" fmla="*/ 421313 w 562205"/>
              <a:gd name="connsiteY0" fmla="*/ 0 h 558430"/>
              <a:gd name="connsiteX1" fmla="*/ 561316 w 562205"/>
              <a:gd name="connsiteY1" fmla="*/ 170648 h 558430"/>
              <a:gd name="connsiteX2" fmla="*/ 562205 w 562205"/>
              <a:gd name="connsiteY2" fmla="*/ 197250 h 558430"/>
              <a:gd name="connsiteX3" fmla="*/ 397293 w 562205"/>
              <a:gd name="connsiteY3" fmla="*/ 474006 h 558430"/>
              <a:gd name="connsiteX4" fmla="*/ 29329 w 562205"/>
              <a:gd name="connsiteY4" fmla="*/ 531851 h 558430"/>
              <a:gd name="connsiteX5" fmla="*/ 0 w 562205"/>
              <a:gd name="connsiteY5" fmla="*/ 513532 h 558430"/>
              <a:gd name="connsiteX0" fmla="*/ 561316 w 562205"/>
              <a:gd name="connsiteY0" fmla="*/ 0 h 387782"/>
              <a:gd name="connsiteX1" fmla="*/ 562205 w 562205"/>
              <a:gd name="connsiteY1" fmla="*/ 26602 h 387782"/>
              <a:gd name="connsiteX2" fmla="*/ 397293 w 562205"/>
              <a:gd name="connsiteY2" fmla="*/ 303358 h 387782"/>
              <a:gd name="connsiteX3" fmla="*/ 29329 w 562205"/>
              <a:gd name="connsiteY3" fmla="*/ 361203 h 387782"/>
              <a:gd name="connsiteX4" fmla="*/ 0 w 562205"/>
              <a:gd name="connsiteY4" fmla="*/ 342884 h 387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05" h="387782">
                <a:moveTo>
                  <a:pt x="561316" y="0"/>
                </a:moveTo>
                <a:cubicBezTo>
                  <a:pt x="561612" y="8867"/>
                  <a:pt x="561909" y="17735"/>
                  <a:pt x="562205" y="26602"/>
                </a:cubicBezTo>
                <a:cubicBezTo>
                  <a:pt x="555071" y="125247"/>
                  <a:pt x="496741" y="229786"/>
                  <a:pt x="397293" y="303358"/>
                </a:cubicBezTo>
                <a:cubicBezTo>
                  <a:pt x="277956" y="391644"/>
                  <a:pt x="133300" y="410265"/>
                  <a:pt x="29329" y="361203"/>
                </a:cubicBezTo>
                <a:lnTo>
                  <a:pt x="0" y="342884"/>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1" name="Freeform: Shape 230">
            <a:extLst>
              <a:ext uri="{FF2B5EF4-FFF2-40B4-BE49-F238E27FC236}">
                <a16:creationId xmlns:a16="http://schemas.microsoft.com/office/drawing/2014/main" id="{904DA646-D983-4034-BBA2-566811643359}"/>
              </a:ext>
              <a:ext uri="{C183D7F6-B498-43B3-948B-1728B52AA6E4}">
                <adec:decorative xmlns:adec="http://schemas.microsoft.com/office/drawing/2017/decorative" val="1"/>
              </a:ext>
            </a:extLst>
          </p:cNvPr>
          <p:cNvSpPr/>
          <p:nvPr/>
        </p:nvSpPr>
        <p:spPr bwMode="auto">
          <a:xfrm rot="7589652">
            <a:off x="2909049" y="3075597"/>
            <a:ext cx="188406" cy="123318"/>
          </a:xfrm>
          <a:custGeom>
            <a:avLst/>
            <a:gdLst>
              <a:gd name="connsiteX0" fmla="*/ 0 w 562205"/>
              <a:gd name="connsiteY0" fmla="*/ 513532 h 558430"/>
              <a:gd name="connsiteX1" fmla="*/ 421313 w 562205"/>
              <a:gd name="connsiteY1" fmla="*/ 0 h 558430"/>
              <a:gd name="connsiteX2" fmla="*/ 561316 w 562205"/>
              <a:gd name="connsiteY2" fmla="*/ 170648 h 558430"/>
              <a:gd name="connsiteX3" fmla="*/ 562205 w 562205"/>
              <a:gd name="connsiteY3" fmla="*/ 197250 h 558430"/>
              <a:gd name="connsiteX4" fmla="*/ 397293 w 562205"/>
              <a:gd name="connsiteY4" fmla="*/ 474006 h 558430"/>
              <a:gd name="connsiteX5" fmla="*/ 29329 w 562205"/>
              <a:gd name="connsiteY5" fmla="*/ 531851 h 558430"/>
              <a:gd name="connsiteX0" fmla="*/ 421313 w 562205"/>
              <a:gd name="connsiteY0" fmla="*/ 0 h 558430"/>
              <a:gd name="connsiteX1" fmla="*/ 561316 w 562205"/>
              <a:gd name="connsiteY1" fmla="*/ 170648 h 558430"/>
              <a:gd name="connsiteX2" fmla="*/ 562205 w 562205"/>
              <a:gd name="connsiteY2" fmla="*/ 197250 h 558430"/>
              <a:gd name="connsiteX3" fmla="*/ 397293 w 562205"/>
              <a:gd name="connsiteY3" fmla="*/ 474006 h 558430"/>
              <a:gd name="connsiteX4" fmla="*/ 29329 w 562205"/>
              <a:gd name="connsiteY4" fmla="*/ 531851 h 558430"/>
              <a:gd name="connsiteX5" fmla="*/ 0 w 562205"/>
              <a:gd name="connsiteY5" fmla="*/ 513532 h 558430"/>
              <a:gd name="connsiteX6" fmla="*/ 512753 w 562205"/>
              <a:gd name="connsiteY6" fmla="*/ 91440 h 558430"/>
              <a:gd name="connsiteX0" fmla="*/ 421313 w 562205"/>
              <a:gd name="connsiteY0" fmla="*/ 0 h 558430"/>
              <a:gd name="connsiteX1" fmla="*/ 561316 w 562205"/>
              <a:gd name="connsiteY1" fmla="*/ 170648 h 558430"/>
              <a:gd name="connsiteX2" fmla="*/ 562205 w 562205"/>
              <a:gd name="connsiteY2" fmla="*/ 197250 h 558430"/>
              <a:gd name="connsiteX3" fmla="*/ 397293 w 562205"/>
              <a:gd name="connsiteY3" fmla="*/ 474006 h 558430"/>
              <a:gd name="connsiteX4" fmla="*/ 29329 w 562205"/>
              <a:gd name="connsiteY4" fmla="*/ 531851 h 558430"/>
              <a:gd name="connsiteX5" fmla="*/ 0 w 562205"/>
              <a:gd name="connsiteY5" fmla="*/ 513532 h 558430"/>
              <a:gd name="connsiteX0" fmla="*/ 561316 w 562205"/>
              <a:gd name="connsiteY0" fmla="*/ 0 h 387782"/>
              <a:gd name="connsiteX1" fmla="*/ 562205 w 562205"/>
              <a:gd name="connsiteY1" fmla="*/ 26602 h 387782"/>
              <a:gd name="connsiteX2" fmla="*/ 397293 w 562205"/>
              <a:gd name="connsiteY2" fmla="*/ 303358 h 387782"/>
              <a:gd name="connsiteX3" fmla="*/ 29329 w 562205"/>
              <a:gd name="connsiteY3" fmla="*/ 361203 h 387782"/>
              <a:gd name="connsiteX4" fmla="*/ 0 w 562205"/>
              <a:gd name="connsiteY4" fmla="*/ 342884 h 387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05" h="387782">
                <a:moveTo>
                  <a:pt x="561316" y="0"/>
                </a:moveTo>
                <a:cubicBezTo>
                  <a:pt x="561612" y="8867"/>
                  <a:pt x="561909" y="17735"/>
                  <a:pt x="562205" y="26602"/>
                </a:cubicBezTo>
                <a:cubicBezTo>
                  <a:pt x="555071" y="125247"/>
                  <a:pt x="496741" y="229786"/>
                  <a:pt x="397293" y="303358"/>
                </a:cubicBezTo>
                <a:cubicBezTo>
                  <a:pt x="277956" y="391644"/>
                  <a:pt x="133300" y="410265"/>
                  <a:pt x="29329" y="361203"/>
                </a:cubicBezTo>
                <a:lnTo>
                  <a:pt x="0" y="342884"/>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2" name="Oval 231">
            <a:extLst>
              <a:ext uri="{FF2B5EF4-FFF2-40B4-BE49-F238E27FC236}">
                <a16:creationId xmlns:a16="http://schemas.microsoft.com/office/drawing/2014/main" id="{2C7DA2D9-E696-4F71-AF1D-1A06FDA213DB}"/>
              </a:ext>
              <a:ext uri="{C183D7F6-B498-43B3-948B-1728B52AA6E4}">
                <adec:decorative xmlns:adec="http://schemas.microsoft.com/office/drawing/2017/decorative" val="1"/>
              </a:ext>
            </a:extLst>
          </p:cNvPr>
          <p:cNvSpPr/>
          <p:nvPr/>
        </p:nvSpPr>
        <p:spPr bwMode="auto">
          <a:xfrm>
            <a:off x="4063956" y="4911747"/>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3" name="TextBox 232">
            <a:extLst>
              <a:ext uri="{FF2B5EF4-FFF2-40B4-BE49-F238E27FC236}">
                <a16:creationId xmlns:a16="http://schemas.microsoft.com/office/drawing/2014/main" id="{CEA0AD5B-ABBE-4187-94A1-8879498D3057}"/>
              </a:ext>
            </a:extLst>
          </p:cNvPr>
          <p:cNvSpPr txBox="1"/>
          <p:nvPr/>
        </p:nvSpPr>
        <p:spPr>
          <a:xfrm>
            <a:off x="4197478" y="4916868"/>
            <a:ext cx="404336"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Brazil South</a:t>
            </a:r>
          </a:p>
        </p:txBody>
      </p:sp>
      <p:sp>
        <p:nvSpPr>
          <p:cNvPr id="234" name="Oval 233">
            <a:extLst>
              <a:ext uri="{FF2B5EF4-FFF2-40B4-BE49-F238E27FC236}">
                <a16:creationId xmlns:a16="http://schemas.microsoft.com/office/drawing/2014/main" id="{22ACC9F5-1A9A-4F3B-9528-4036BB8D609F}"/>
              </a:ext>
              <a:ext uri="{C183D7F6-B498-43B3-948B-1728B52AA6E4}">
                <adec:decorative xmlns:adec="http://schemas.microsoft.com/office/drawing/2017/decorative" val="1"/>
              </a:ext>
            </a:extLst>
          </p:cNvPr>
          <p:cNvSpPr/>
          <p:nvPr/>
        </p:nvSpPr>
        <p:spPr bwMode="auto">
          <a:xfrm>
            <a:off x="6572368" y="4815093"/>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5" name="TextBox 234">
            <a:extLst>
              <a:ext uri="{FF2B5EF4-FFF2-40B4-BE49-F238E27FC236}">
                <a16:creationId xmlns:a16="http://schemas.microsoft.com/office/drawing/2014/main" id="{CFAC9BCA-7CD3-40A4-BE9F-D43B5FFCF14B}"/>
              </a:ext>
            </a:extLst>
          </p:cNvPr>
          <p:cNvSpPr txBox="1"/>
          <p:nvPr/>
        </p:nvSpPr>
        <p:spPr>
          <a:xfrm>
            <a:off x="6705890" y="4820214"/>
            <a:ext cx="636714"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South Africa North</a:t>
            </a:r>
          </a:p>
        </p:txBody>
      </p:sp>
      <p:sp>
        <p:nvSpPr>
          <p:cNvPr id="236" name="Oval 235">
            <a:extLst>
              <a:ext uri="{FF2B5EF4-FFF2-40B4-BE49-F238E27FC236}">
                <a16:creationId xmlns:a16="http://schemas.microsoft.com/office/drawing/2014/main" id="{5E462B0A-0C91-49E2-9E19-88E091D46E45}"/>
              </a:ext>
              <a:ext uri="{C183D7F6-B498-43B3-948B-1728B52AA6E4}">
                <adec:decorative xmlns:adec="http://schemas.microsoft.com/office/drawing/2017/decorative" val="1"/>
              </a:ext>
            </a:extLst>
          </p:cNvPr>
          <p:cNvSpPr/>
          <p:nvPr/>
        </p:nvSpPr>
        <p:spPr bwMode="auto">
          <a:xfrm>
            <a:off x="6270131" y="5116563"/>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84F4A2DE-4DDB-468A-B510-54BB93258DDD}"/>
              </a:ext>
            </a:extLst>
          </p:cNvPr>
          <p:cNvSpPr txBox="1"/>
          <p:nvPr/>
        </p:nvSpPr>
        <p:spPr>
          <a:xfrm>
            <a:off x="6403653" y="5123726"/>
            <a:ext cx="607278"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South Africa West</a:t>
            </a:r>
          </a:p>
        </p:txBody>
      </p:sp>
      <p:sp>
        <p:nvSpPr>
          <p:cNvPr id="238" name="Oval 237">
            <a:extLst>
              <a:ext uri="{FF2B5EF4-FFF2-40B4-BE49-F238E27FC236}">
                <a16:creationId xmlns:a16="http://schemas.microsoft.com/office/drawing/2014/main" id="{958DC9A3-7A23-45D9-A0E6-7A7EA63908CE}"/>
              </a:ext>
              <a:ext uri="{C183D7F6-B498-43B3-948B-1728B52AA6E4}">
                <adec:decorative xmlns:adec="http://schemas.microsoft.com/office/drawing/2017/decorative" val="1"/>
              </a:ext>
            </a:extLst>
          </p:cNvPr>
          <p:cNvSpPr/>
          <p:nvPr/>
        </p:nvSpPr>
        <p:spPr bwMode="auto">
          <a:xfrm>
            <a:off x="5572071" y="2315887"/>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39" name="Group 238">
            <a:extLst>
              <a:ext uri="{FF2B5EF4-FFF2-40B4-BE49-F238E27FC236}">
                <a16:creationId xmlns:a16="http://schemas.microsoft.com/office/drawing/2014/main" id="{BFEB0C44-D641-4533-A601-64704BF35E47}"/>
              </a:ext>
              <a:ext uri="{C183D7F6-B498-43B3-948B-1728B52AA6E4}">
                <adec:decorative xmlns:adec="http://schemas.microsoft.com/office/drawing/2017/decorative" val="1"/>
              </a:ext>
            </a:extLst>
          </p:cNvPr>
          <p:cNvGrpSpPr/>
          <p:nvPr/>
        </p:nvGrpSpPr>
        <p:grpSpPr>
          <a:xfrm>
            <a:off x="5412515" y="2233041"/>
            <a:ext cx="103558" cy="103558"/>
            <a:chOff x="2903537" y="2301082"/>
            <a:chExt cx="107156" cy="107156"/>
          </a:xfrm>
        </p:grpSpPr>
        <p:sp>
          <p:nvSpPr>
            <p:cNvPr id="240" name="Oval 239">
              <a:extLst>
                <a:ext uri="{FF2B5EF4-FFF2-40B4-BE49-F238E27FC236}">
                  <a16:creationId xmlns:a16="http://schemas.microsoft.com/office/drawing/2014/main" id="{A1527E6E-4653-430C-85CF-6671AAFA5EF8}"/>
                </a:ext>
              </a:extLst>
            </p:cNvPr>
            <p:cNvSpPr/>
            <p:nvPr/>
          </p:nvSpPr>
          <p:spPr bwMode="auto">
            <a:xfrm>
              <a:off x="2903537" y="2301082"/>
              <a:ext cx="107156" cy="107156"/>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1" name="Rectangle 240">
              <a:extLst>
                <a:ext uri="{FF2B5EF4-FFF2-40B4-BE49-F238E27FC236}">
                  <a16:creationId xmlns:a16="http://schemas.microsoft.com/office/drawing/2014/main" id="{C9101BEF-B271-4DD6-8C4C-360F0CEDE836}"/>
                </a:ext>
              </a:extLst>
            </p:cNvPr>
            <p:cNvSpPr/>
            <p:nvPr/>
          </p:nvSpPr>
          <p:spPr bwMode="auto">
            <a:xfrm rot="18900000">
              <a:off x="2938827" y="2336372"/>
              <a:ext cx="36576" cy="36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2" name="Group 241">
            <a:extLst>
              <a:ext uri="{FF2B5EF4-FFF2-40B4-BE49-F238E27FC236}">
                <a16:creationId xmlns:a16="http://schemas.microsoft.com/office/drawing/2014/main" id="{94AA337A-94EF-4B1D-A116-0D7338ED501A}"/>
              </a:ext>
              <a:ext uri="{C183D7F6-B498-43B3-948B-1728B52AA6E4}">
                <adec:decorative xmlns:adec="http://schemas.microsoft.com/office/drawing/2017/decorative" val="1"/>
              </a:ext>
            </a:extLst>
          </p:cNvPr>
          <p:cNvGrpSpPr/>
          <p:nvPr/>
        </p:nvGrpSpPr>
        <p:grpSpPr>
          <a:xfrm>
            <a:off x="5676397" y="2248383"/>
            <a:ext cx="103558" cy="103558"/>
            <a:chOff x="2903537" y="2301082"/>
            <a:chExt cx="107156" cy="107156"/>
          </a:xfrm>
        </p:grpSpPr>
        <p:sp>
          <p:nvSpPr>
            <p:cNvPr id="243" name="Oval 242">
              <a:extLst>
                <a:ext uri="{FF2B5EF4-FFF2-40B4-BE49-F238E27FC236}">
                  <a16:creationId xmlns:a16="http://schemas.microsoft.com/office/drawing/2014/main" id="{838B549A-DD37-462E-AC23-E8BC2569F829}"/>
                </a:ext>
              </a:extLst>
            </p:cNvPr>
            <p:cNvSpPr/>
            <p:nvPr/>
          </p:nvSpPr>
          <p:spPr bwMode="auto">
            <a:xfrm>
              <a:off x="2903537" y="2301082"/>
              <a:ext cx="107156" cy="107156"/>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4" name="Rectangle 243">
              <a:extLst>
                <a:ext uri="{FF2B5EF4-FFF2-40B4-BE49-F238E27FC236}">
                  <a16:creationId xmlns:a16="http://schemas.microsoft.com/office/drawing/2014/main" id="{5DBA2171-7E29-4655-9674-A0FE3A7394A5}"/>
                </a:ext>
              </a:extLst>
            </p:cNvPr>
            <p:cNvSpPr/>
            <p:nvPr/>
          </p:nvSpPr>
          <p:spPr bwMode="auto">
            <a:xfrm rot="18900000">
              <a:off x="2938827" y="2336372"/>
              <a:ext cx="36576" cy="36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C25B9E1D-17CB-417D-A1F4-5A73E00D23D0}"/>
              </a:ext>
              <a:ext uri="{C183D7F6-B498-43B3-948B-1728B52AA6E4}">
                <adec:decorative xmlns:adec="http://schemas.microsoft.com/office/drawing/2017/decorative" val="1"/>
              </a:ext>
            </a:extLst>
          </p:cNvPr>
          <p:cNvGrpSpPr/>
          <p:nvPr/>
        </p:nvGrpSpPr>
        <p:grpSpPr>
          <a:xfrm>
            <a:off x="5832886" y="2291341"/>
            <a:ext cx="103558" cy="103558"/>
            <a:chOff x="2903537" y="2301082"/>
            <a:chExt cx="107156" cy="107156"/>
          </a:xfrm>
        </p:grpSpPr>
        <p:sp>
          <p:nvSpPr>
            <p:cNvPr id="246" name="Oval 245">
              <a:extLst>
                <a:ext uri="{FF2B5EF4-FFF2-40B4-BE49-F238E27FC236}">
                  <a16:creationId xmlns:a16="http://schemas.microsoft.com/office/drawing/2014/main" id="{EDF34F38-5B14-469E-884F-573CB361A00E}"/>
                </a:ext>
              </a:extLst>
            </p:cNvPr>
            <p:cNvSpPr/>
            <p:nvPr/>
          </p:nvSpPr>
          <p:spPr bwMode="auto">
            <a:xfrm>
              <a:off x="2903537" y="2301082"/>
              <a:ext cx="107156" cy="107156"/>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7" name="Rectangle 246">
              <a:extLst>
                <a:ext uri="{FF2B5EF4-FFF2-40B4-BE49-F238E27FC236}">
                  <a16:creationId xmlns:a16="http://schemas.microsoft.com/office/drawing/2014/main" id="{2CEE54A1-DBB7-4BBB-A3C2-8A091B7865A0}"/>
                </a:ext>
              </a:extLst>
            </p:cNvPr>
            <p:cNvSpPr/>
            <p:nvPr/>
          </p:nvSpPr>
          <p:spPr bwMode="auto">
            <a:xfrm rot="18900000">
              <a:off x="2938827" y="2336372"/>
              <a:ext cx="36576" cy="36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8" name="Group 247">
            <a:extLst>
              <a:ext uri="{FF2B5EF4-FFF2-40B4-BE49-F238E27FC236}">
                <a16:creationId xmlns:a16="http://schemas.microsoft.com/office/drawing/2014/main" id="{E9881B95-551D-41C0-A6CC-06089B9492D0}"/>
              </a:ext>
              <a:ext uri="{C183D7F6-B498-43B3-948B-1728B52AA6E4}">
                <adec:decorative xmlns:adec="http://schemas.microsoft.com/office/drawing/2017/decorative" val="1"/>
              </a:ext>
            </a:extLst>
          </p:cNvPr>
          <p:cNvGrpSpPr/>
          <p:nvPr/>
        </p:nvGrpSpPr>
        <p:grpSpPr>
          <a:xfrm>
            <a:off x="5725492" y="2469307"/>
            <a:ext cx="103558" cy="103558"/>
            <a:chOff x="2903537" y="2301082"/>
            <a:chExt cx="107156" cy="107156"/>
          </a:xfrm>
        </p:grpSpPr>
        <p:sp>
          <p:nvSpPr>
            <p:cNvPr id="249" name="Oval 248">
              <a:extLst>
                <a:ext uri="{FF2B5EF4-FFF2-40B4-BE49-F238E27FC236}">
                  <a16:creationId xmlns:a16="http://schemas.microsoft.com/office/drawing/2014/main" id="{9E4052E0-9341-47D4-A010-65DA3BE4CC9B}"/>
                </a:ext>
              </a:extLst>
            </p:cNvPr>
            <p:cNvSpPr/>
            <p:nvPr/>
          </p:nvSpPr>
          <p:spPr bwMode="auto">
            <a:xfrm>
              <a:off x="2903537" y="2301082"/>
              <a:ext cx="107156" cy="107156"/>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0" name="Rectangle 249">
              <a:extLst>
                <a:ext uri="{FF2B5EF4-FFF2-40B4-BE49-F238E27FC236}">
                  <a16:creationId xmlns:a16="http://schemas.microsoft.com/office/drawing/2014/main" id="{D92386B9-0FC0-403B-8BA0-D63CED1DEA54}"/>
                </a:ext>
              </a:extLst>
            </p:cNvPr>
            <p:cNvSpPr/>
            <p:nvPr/>
          </p:nvSpPr>
          <p:spPr bwMode="auto">
            <a:xfrm rot="18900000">
              <a:off x="2938827" y="2336372"/>
              <a:ext cx="36576" cy="36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1" name="Oval 250">
            <a:extLst>
              <a:ext uri="{FF2B5EF4-FFF2-40B4-BE49-F238E27FC236}">
                <a16:creationId xmlns:a16="http://schemas.microsoft.com/office/drawing/2014/main" id="{3FED2C00-D310-45C1-90DD-F48446189041}"/>
              </a:ext>
              <a:ext uri="{C183D7F6-B498-43B3-948B-1728B52AA6E4}">
                <adec:decorative xmlns:adec="http://schemas.microsoft.com/office/drawing/2017/decorative" val="1"/>
              </a:ext>
            </a:extLst>
          </p:cNvPr>
          <p:cNvSpPr/>
          <p:nvPr/>
        </p:nvSpPr>
        <p:spPr bwMode="auto">
          <a:xfrm>
            <a:off x="5783790" y="2598179"/>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2" name="Oval 251">
            <a:extLst>
              <a:ext uri="{FF2B5EF4-FFF2-40B4-BE49-F238E27FC236}">
                <a16:creationId xmlns:a16="http://schemas.microsoft.com/office/drawing/2014/main" id="{599F2B06-075F-4CBE-A592-60DB14E246A6}"/>
              </a:ext>
              <a:ext uri="{C183D7F6-B498-43B3-948B-1728B52AA6E4}">
                <adec:decorative xmlns:adec="http://schemas.microsoft.com/office/drawing/2017/decorative" val="1"/>
              </a:ext>
            </a:extLst>
          </p:cNvPr>
          <p:cNvSpPr/>
          <p:nvPr/>
        </p:nvSpPr>
        <p:spPr bwMode="auto">
          <a:xfrm>
            <a:off x="6016988" y="2411007"/>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3" name="Oval 252">
            <a:extLst>
              <a:ext uri="{FF2B5EF4-FFF2-40B4-BE49-F238E27FC236}">
                <a16:creationId xmlns:a16="http://schemas.microsoft.com/office/drawing/2014/main" id="{0B15ED2F-12A2-4314-81BC-BCDFFE215AF1}"/>
              </a:ext>
              <a:ext uri="{C183D7F6-B498-43B3-948B-1728B52AA6E4}">
                <adec:decorative xmlns:adec="http://schemas.microsoft.com/office/drawing/2017/decorative" val="1"/>
              </a:ext>
            </a:extLst>
          </p:cNvPr>
          <p:cNvSpPr/>
          <p:nvPr/>
        </p:nvSpPr>
        <p:spPr bwMode="auto">
          <a:xfrm>
            <a:off x="6090630" y="2288271"/>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4" name="Oval 253">
            <a:extLst>
              <a:ext uri="{FF2B5EF4-FFF2-40B4-BE49-F238E27FC236}">
                <a16:creationId xmlns:a16="http://schemas.microsoft.com/office/drawing/2014/main" id="{3149563D-4150-4DFB-A183-6E2A0C6BF089}"/>
              </a:ext>
              <a:ext uri="{C183D7F6-B498-43B3-948B-1728B52AA6E4}">
                <adec:decorative xmlns:adec="http://schemas.microsoft.com/office/drawing/2017/decorative" val="1"/>
              </a:ext>
            </a:extLst>
          </p:cNvPr>
          <p:cNvSpPr/>
          <p:nvPr/>
        </p:nvSpPr>
        <p:spPr bwMode="auto">
          <a:xfrm>
            <a:off x="5898087" y="1850257"/>
            <a:ext cx="83615" cy="83615"/>
          </a:xfrm>
          <a:prstGeom prst="ellipse">
            <a:avLst/>
          </a:prstGeom>
          <a:noFill/>
          <a:ln w="15875" cap="rnd">
            <a:solidFill>
              <a:schemeClr val="tx1"/>
            </a:solidFill>
            <a:prstDash val="sysDot"/>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Oval 254">
            <a:extLst>
              <a:ext uri="{FF2B5EF4-FFF2-40B4-BE49-F238E27FC236}">
                <a16:creationId xmlns:a16="http://schemas.microsoft.com/office/drawing/2014/main" id="{8544107C-83CC-462C-8727-4FB14CB84A4A}"/>
              </a:ext>
              <a:ext uri="{C183D7F6-B498-43B3-948B-1728B52AA6E4}">
                <adec:decorative xmlns:adec="http://schemas.microsoft.com/office/drawing/2017/decorative" val="1"/>
              </a:ext>
            </a:extLst>
          </p:cNvPr>
          <p:cNvSpPr/>
          <p:nvPr/>
        </p:nvSpPr>
        <p:spPr bwMode="auto">
          <a:xfrm>
            <a:off x="6020056" y="1827245"/>
            <a:ext cx="83615" cy="83615"/>
          </a:xfrm>
          <a:prstGeom prst="ellipse">
            <a:avLst/>
          </a:prstGeom>
          <a:noFill/>
          <a:ln w="15875" cap="rnd">
            <a:solidFill>
              <a:schemeClr val="tx1"/>
            </a:solidFill>
            <a:prstDash val="sysDot"/>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Oval 255">
            <a:extLst>
              <a:ext uri="{FF2B5EF4-FFF2-40B4-BE49-F238E27FC236}">
                <a16:creationId xmlns:a16="http://schemas.microsoft.com/office/drawing/2014/main" id="{316BAF07-D9B8-43B1-9FC8-26E44D54DF1A}"/>
              </a:ext>
              <a:ext uri="{C183D7F6-B498-43B3-948B-1728B52AA6E4}">
                <adec:decorative xmlns:adec="http://schemas.microsoft.com/office/drawing/2017/decorative" val="1"/>
              </a:ext>
            </a:extLst>
          </p:cNvPr>
          <p:cNvSpPr/>
          <p:nvPr/>
        </p:nvSpPr>
        <p:spPr bwMode="auto">
          <a:xfrm>
            <a:off x="6001644" y="2262188"/>
            <a:ext cx="100584" cy="100584"/>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7" name="Oval 256">
            <a:extLst>
              <a:ext uri="{FF2B5EF4-FFF2-40B4-BE49-F238E27FC236}">
                <a16:creationId xmlns:a16="http://schemas.microsoft.com/office/drawing/2014/main" id="{C2A70814-0228-407B-9453-C4F1D113D48E}"/>
              </a:ext>
              <a:ext uri="{C183D7F6-B498-43B3-948B-1728B52AA6E4}">
                <adec:decorative xmlns:adec="http://schemas.microsoft.com/office/drawing/2017/decorative" val="1"/>
              </a:ext>
            </a:extLst>
          </p:cNvPr>
          <p:cNvSpPr/>
          <p:nvPr/>
        </p:nvSpPr>
        <p:spPr bwMode="auto">
          <a:xfrm>
            <a:off x="5947180" y="2355007"/>
            <a:ext cx="100584" cy="100584"/>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8" name="Oval 257">
            <a:extLst>
              <a:ext uri="{FF2B5EF4-FFF2-40B4-BE49-F238E27FC236}">
                <a16:creationId xmlns:a16="http://schemas.microsoft.com/office/drawing/2014/main" id="{21E82012-79C2-42B7-8C36-C85D341D7692}"/>
              </a:ext>
              <a:ext uri="{C183D7F6-B498-43B3-948B-1728B52AA6E4}">
                <adec:decorative xmlns:adec="http://schemas.microsoft.com/office/drawing/2017/decorative" val="1"/>
              </a:ext>
            </a:extLst>
          </p:cNvPr>
          <p:cNvSpPr/>
          <p:nvPr/>
        </p:nvSpPr>
        <p:spPr bwMode="auto">
          <a:xfrm>
            <a:off x="5976331" y="2505359"/>
            <a:ext cx="100584" cy="100584"/>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9" name="Oval 258">
            <a:extLst>
              <a:ext uri="{FF2B5EF4-FFF2-40B4-BE49-F238E27FC236}">
                <a16:creationId xmlns:a16="http://schemas.microsoft.com/office/drawing/2014/main" id="{3BB2A753-CCE8-4826-B771-9BBCB95E1DC0}"/>
              </a:ext>
              <a:ext uri="{C183D7F6-B498-43B3-948B-1728B52AA6E4}">
                <adec:decorative xmlns:adec="http://schemas.microsoft.com/office/drawing/2017/decorative" val="1"/>
              </a:ext>
            </a:extLst>
          </p:cNvPr>
          <p:cNvSpPr/>
          <p:nvPr/>
        </p:nvSpPr>
        <p:spPr bwMode="auto">
          <a:xfrm>
            <a:off x="5872772" y="2500756"/>
            <a:ext cx="100584" cy="100584"/>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0" name="Oval 259">
            <a:extLst>
              <a:ext uri="{FF2B5EF4-FFF2-40B4-BE49-F238E27FC236}">
                <a16:creationId xmlns:a16="http://schemas.microsoft.com/office/drawing/2014/main" id="{2C84CCBD-7B2F-473D-8B48-CDA56CD2AA32}"/>
              </a:ext>
              <a:ext uri="{C183D7F6-B498-43B3-948B-1728B52AA6E4}">
                <adec:decorative xmlns:adec="http://schemas.microsoft.com/office/drawing/2017/decorative" val="1"/>
              </a:ext>
            </a:extLst>
          </p:cNvPr>
          <p:cNvSpPr/>
          <p:nvPr/>
        </p:nvSpPr>
        <p:spPr bwMode="auto">
          <a:xfrm>
            <a:off x="7419244" y="3277829"/>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1" name="Oval 260">
            <a:extLst>
              <a:ext uri="{FF2B5EF4-FFF2-40B4-BE49-F238E27FC236}">
                <a16:creationId xmlns:a16="http://schemas.microsoft.com/office/drawing/2014/main" id="{5990FFEB-ACCE-4E40-A0EA-40AC87AE4AB2}"/>
              </a:ext>
              <a:ext uri="{C183D7F6-B498-43B3-948B-1728B52AA6E4}">
                <adec:decorative xmlns:adec="http://schemas.microsoft.com/office/drawing/2017/decorative" val="1"/>
              </a:ext>
            </a:extLst>
          </p:cNvPr>
          <p:cNvSpPr/>
          <p:nvPr/>
        </p:nvSpPr>
        <p:spPr bwMode="auto">
          <a:xfrm>
            <a:off x="7276564" y="3333060"/>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2" name="Oval 261">
            <a:extLst>
              <a:ext uri="{FF2B5EF4-FFF2-40B4-BE49-F238E27FC236}">
                <a16:creationId xmlns:a16="http://schemas.microsoft.com/office/drawing/2014/main" id="{D05D95BB-6D57-4C84-AA28-0317378540C2}"/>
              </a:ext>
              <a:ext uri="{C183D7F6-B498-43B3-948B-1728B52AA6E4}">
                <adec:decorative xmlns:adec="http://schemas.microsoft.com/office/drawing/2017/decorative" val="1"/>
              </a:ext>
            </a:extLst>
          </p:cNvPr>
          <p:cNvSpPr/>
          <p:nvPr/>
        </p:nvSpPr>
        <p:spPr bwMode="auto">
          <a:xfrm>
            <a:off x="7934735" y="3365278"/>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3" name="Oval 262">
            <a:extLst>
              <a:ext uri="{FF2B5EF4-FFF2-40B4-BE49-F238E27FC236}">
                <a16:creationId xmlns:a16="http://schemas.microsoft.com/office/drawing/2014/main" id="{641EBB30-8650-44D9-94C4-8A91F1FD9728}"/>
              </a:ext>
              <a:ext uri="{C183D7F6-B498-43B3-948B-1728B52AA6E4}">
                <adec:decorative xmlns:adec="http://schemas.microsoft.com/office/drawing/2017/decorative" val="1"/>
              </a:ext>
            </a:extLst>
          </p:cNvPr>
          <p:cNvSpPr/>
          <p:nvPr/>
        </p:nvSpPr>
        <p:spPr bwMode="auto">
          <a:xfrm>
            <a:off x="8054402" y="3466535"/>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4" name="Oval 263">
            <a:extLst>
              <a:ext uri="{FF2B5EF4-FFF2-40B4-BE49-F238E27FC236}">
                <a16:creationId xmlns:a16="http://schemas.microsoft.com/office/drawing/2014/main" id="{DF7A3C4D-431C-497F-812A-0EED67674C10}"/>
              </a:ext>
              <a:ext uri="{C183D7F6-B498-43B3-948B-1728B52AA6E4}">
                <adec:decorative xmlns:adec="http://schemas.microsoft.com/office/drawing/2017/decorative" val="1"/>
              </a:ext>
            </a:extLst>
          </p:cNvPr>
          <p:cNvSpPr/>
          <p:nvPr/>
        </p:nvSpPr>
        <p:spPr bwMode="auto">
          <a:xfrm>
            <a:off x="8164864" y="3687459"/>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5" name="TextBox 264">
            <a:extLst>
              <a:ext uri="{FF2B5EF4-FFF2-40B4-BE49-F238E27FC236}">
                <a16:creationId xmlns:a16="http://schemas.microsoft.com/office/drawing/2014/main" id="{D592A275-C589-462E-8519-4E1581DF62DA}"/>
              </a:ext>
            </a:extLst>
          </p:cNvPr>
          <p:cNvSpPr txBox="1"/>
          <p:nvPr/>
        </p:nvSpPr>
        <p:spPr>
          <a:xfrm>
            <a:off x="5428623" y="1758207"/>
            <a:ext cx="452361"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Norway West</a:t>
            </a:r>
          </a:p>
        </p:txBody>
      </p:sp>
      <p:sp>
        <p:nvSpPr>
          <p:cNvPr id="266" name="TextBox 265">
            <a:extLst>
              <a:ext uri="{FF2B5EF4-FFF2-40B4-BE49-F238E27FC236}">
                <a16:creationId xmlns:a16="http://schemas.microsoft.com/office/drawing/2014/main" id="{CB3C0511-F561-4E0A-8658-68B72D975B69}"/>
              </a:ext>
            </a:extLst>
          </p:cNvPr>
          <p:cNvSpPr txBox="1"/>
          <p:nvPr/>
        </p:nvSpPr>
        <p:spPr>
          <a:xfrm>
            <a:off x="5262930" y="1998308"/>
            <a:ext cx="430672"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West Europe</a:t>
            </a:r>
          </a:p>
        </p:txBody>
      </p:sp>
      <p:sp>
        <p:nvSpPr>
          <p:cNvPr id="267" name="TextBox 266">
            <a:extLst>
              <a:ext uri="{FF2B5EF4-FFF2-40B4-BE49-F238E27FC236}">
                <a16:creationId xmlns:a16="http://schemas.microsoft.com/office/drawing/2014/main" id="{CC811F4A-6536-43DB-8832-65790A5C6925}"/>
              </a:ext>
            </a:extLst>
          </p:cNvPr>
          <p:cNvSpPr txBox="1"/>
          <p:nvPr/>
        </p:nvSpPr>
        <p:spPr>
          <a:xfrm>
            <a:off x="5405609" y="2143291"/>
            <a:ext cx="316033"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UK South</a:t>
            </a:r>
          </a:p>
        </p:txBody>
      </p:sp>
      <p:sp>
        <p:nvSpPr>
          <p:cNvPr id="268" name="TextBox 267">
            <a:extLst>
              <a:ext uri="{FF2B5EF4-FFF2-40B4-BE49-F238E27FC236}">
                <a16:creationId xmlns:a16="http://schemas.microsoft.com/office/drawing/2014/main" id="{B78B8D92-A125-4E3E-B722-F98DD1ADAC31}"/>
              </a:ext>
            </a:extLst>
          </p:cNvPr>
          <p:cNvSpPr txBox="1"/>
          <p:nvPr/>
        </p:nvSpPr>
        <p:spPr>
          <a:xfrm>
            <a:off x="4899173" y="2235468"/>
            <a:ext cx="460106"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North Europe</a:t>
            </a:r>
          </a:p>
        </p:txBody>
      </p:sp>
      <p:sp>
        <p:nvSpPr>
          <p:cNvPr id="269" name="TextBox 268">
            <a:extLst>
              <a:ext uri="{FF2B5EF4-FFF2-40B4-BE49-F238E27FC236}">
                <a16:creationId xmlns:a16="http://schemas.microsoft.com/office/drawing/2014/main" id="{5DE1C052-F3D8-4870-AE8B-D3E3D787DD0E}"/>
              </a:ext>
            </a:extLst>
          </p:cNvPr>
          <p:cNvSpPr txBox="1"/>
          <p:nvPr/>
        </p:nvSpPr>
        <p:spPr>
          <a:xfrm>
            <a:off x="5214451" y="2361272"/>
            <a:ext cx="288148"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UK West</a:t>
            </a:r>
          </a:p>
        </p:txBody>
      </p:sp>
      <p:sp>
        <p:nvSpPr>
          <p:cNvPr id="270" name="TextBox 269">
            <a:extLst>
              <a:ext uri="{FF2B5EF4-FFF2-40B4-BE49-F238E27FC236}">
                <a16:creationId xmlns:a16="http://schemas.microsoft.com/office/drawing/2014/main" id="{53850CE2-669A-4FD0-85C9-FC3211A543C7}"/>
              </a:ext>
            </a:extLst>
          </p:cNvPr>
          <p:cNvSpPr txBox="1"/>
          <p:nvPr/>
        </p:nvSpPr>
        <p:spPr>
          <a:xfrm>
            <a:off x="5206717" y="2482284"/>
            <a:ext cx="486442"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France Central</a:t>
            </a:r>
          </a:p>
        </p:txBody>
      </p:sp>
      <p:sp>
        <p:nvSpPr>
          <p:cNvPr id="271" name="TextBox 270">
            <a:extLst>
              <a:ext uri="{FF2B5EF4-FFF2-40B4-BE49-F238E27FC236}">
                <a16:creationId xmlns:a16="http://schemas.microsoft.com/office/drawing/2014/main" id="{D9318868-484D-48D2-8433-FBE1DCF31E10}"/>
              </a:ext>
            </a:extLst>
          </p:cNvPr>
          <p:cNvSpPr txBox="1"/>
          <p:nvPr/>
        </p:nvSpPr>
        <p:spPr>
          <a:xfrm>
            <a:off x="5307974" y="2616526"/>
            <a:ext cx="441516"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France South</a:t>
            </a:r>
          </a:p>
        </p:txBody>
      </p:sp>
      <p:sp>
        <p:nvSpPr>
          <p:cNvPr id="272" name="TextBox 271">
            <a:extLst>
              <a:ext uri="{FF2B5EF4-FFF2-40B4-BE49-F238E27FC236}">
                <a16:creationId xmlns:a16="http://schemas.microsoft.com/office/drawing/2014/main" id="{48AD91D9-BAEB-4CCD-B8F4-027CF36891B0}"/>
              </a:ext>
            </a:extLst>
          </p:cNvPr>
          <p:cNvSpPr txBox="1"/>
          <p:nvPr/>
        </p:nvSpPr>
        <p:spPr>
          <a:xfrm>
            <a:off x="6017540" y="2652579"/>
            <a:ext cx="582491"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Switzerland West</a:t>
            </a:r>
          </a:p>
        </p:txBody>
      </p:sp>
      <p:sp>
        <p:nvSpPr>
          <p:cNvPr id="273" name="TextBox 272">
            <a:extLst>
              <a:ext uri="{FF2B5EF4-FFF2-40B4-BE49-F238E27FC236}">
                <a16:creationId xmlns:a16="http://schemas.microsoft.com/office/drawing/2014/main" id="{E4026B11-793E-4EFE-8091-257E7620F32B}"/>
              </a:ext>
            </a:extLst>
          </p:cNvPr>
          <p:cNvSpPr txBox="1"/>
          <p:nvPr/>
        </p:nvSpPr>
        <p:spPr>
          <a:xfrm>
            <a:off x="6098086" y="2535213"/>
            <a:ext cx="611927"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Switzerland North</a:t>
            </a:r>
          </a:p>
        </p:txBody>
      </p:sp>
      <p:sp>
        <p:nvSpPr>
          <p:cNvPr id="274" name="TextBox 273">
            <a:extLst>
              <a:ext uri="{FF2B5EF4-FFF2-40B4-BE49-F238E27FC236}">
                <a16:creationId xmlns:a16="http://schemas.microsoft.com/office/drawing/2014/main" id="{32F3BA56-934A-4FAB-8AFC-38C430EE849D}"/>
              </a:ext>
            </a:extLst>
          </p:cNvPr>
          <p:cNvSpPr txBox="1"/>
          <p:nvPr/>
        </p:nvSpPr>
        <p:spPr>
          <a:xfrm>
            <a:off x="6153317" y="2421682"/>
            <a:ext cx="568550"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Germany Central</a:t>
            </a:r>
          </a:p>
        </p:txBody>
      </p:sp>
      <p:sp>
        <p:nvSpPr>
          <p:cNvPr id="275" name="TextBox 274">
            <a:extLst>
              <a:ext uri="{FF2B5EF4-FFF2-40B4-BE49-F238E27FC236}">
                <a16:creationId xmlns:a16="http://schemas.microsoft.com/office/drawing/2014/main" id="{759B1142-BA80-4A0C-B75A-ADAE9FF97C88}"/>
              </a:ext>
            </a:extLst>
          </p:cNvPr>
          <p:cNvSpPr txBox="1"/>
          <p:nvPr/>
        </p:nvSpPr>
        <p:spPr>
          <a:xfrm>
            <a:off x="6219287" y="2284371"/>
            <a:ext cx="663049"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Germany Northeast</a:t>
            </a:r>
          </a:p>
        </p:txBody>
      </p:sp>
      <p:sp>
        <p:nvSpPr>
          <p:cNvPr id="276" name="TextBox 275">
            <a:extLst>
              <a:ext uri="{FF2B5EF4-FFF2-40B4-BE49-F238E27FC236}">
                <a16:creationId xmlns:a16="http://schemas.microsoft.com/office/drawing/2014/main" id="{09343EA9-4E8A-43C2-8C01-F792C60ECCA7}"/>
              </a:ext>
            </a:extLst>
          </p:cNvPr>
          <p:cNvSpPr txBox="1"/>
          <p:nvPr/>
        </p:nvSpPr>
        <p:spPr>
          <a:xfrm>
            <a:off x="6095016" y="2182346"/>
            <a:ext cx="525172"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Germany North</a:t>
            </a:r>
          </a:p>
        </p:txBody>
      </p:sp>
      <p:sp>
        <p:nvSpPr>
          <p:cNvPr id="277" name="TextBox 276">
            <a:extLst>
              <a:ext uri="{FF2B5EF4-FFF2-40B4-BE49-F238E27FC236}">
                <a16:creationId xmlns:a16="http://schemas.microsoft.com/office/drawing/2014/main" id="{528F2B32-AE9F-49B4-B1CC-74558B3371E8}"/>
              </a:ext>
            </a:extLst>
          </p:cNvPr>
          <p:cNvSpPr txBox="1"/>
          <p:nvPr/>
        </p:nvSpPr>
        <p:spPr>
          <a:xfrm>
            <a:off x="6090413" y="2074185"/>
            <a:ext cx="759098"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Germany West Central</a:t>
            </a:r>
          </a:p>
        </p:txBody>
      </p:sp>
      <p:sp>
        <p:nvSpPr>
          <p:cNvPr id="278" name="TextBox 277">
            <a:extLst>
              <a:ext uri="{FF2B5EF4-FFF2-40B4-BE49-F238E27FC236}">
                <a16:creationId xmlns:a16="http://schemas.microsoft.com/office/drawing/2014/main" id="{3573E428-EF3A-4CFD-8C36-EA2F12A75C77}"/>
              </a:ext>
            </a:extLst>
          </p:cNvPr>
          <p:cNvSpPr txBox="1"/>
          <p:nvPr/>
        </p:nvSpPr>
        <p:spPr>
          <a:xfrm>
            <a:off x="6139507" y="1815674"/>
            <a:ext cx="418279"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Norway East</a:t>
            </a:r>
          </a:p>
        </p:txBody>
      </p:sp>
      <p:sp>
        <p:nvSpPr>
          <p:cNvPr id="279" name="Freeform: Shape 278">
            <a:extLst>
              <a:ext uri="{FF2B5EF4-FFF2-40B4-BE49-F238E27FC236}">
                <a16:creationId xmlns:a16="http://schemas.microsoft.com/office/drawing/2014/main" id="{7A6CC9FE-EAC1-4055-9F0F-BAFE09E6B749}"/>
              </a:ext>
              <a:ext uri="{C183D7F6-B498-43B3-948B-1728B52AA6E4}">
                <adec:decorative xmlns:adec="http://schemas.microsoft.com/office/drawing/2017/decorative" val="1"/>
              </a:ext>
            </a:extLst>
          </p:cNvPr>
          <p:cNvSpPr/>
          <p:nvPr/>
        </p:nvSpPr>
        <p:spPr bwMode="auto">
          <a:xfrm rot="2067113">
            <a:off x="5899047" y="2641717"/>
            <a:ext cx="119751" cy="44185"/>
          </a:xfrm>
          <a:custGeom>
            <a:avLst/>
            <a:gdLst>
              <a:gd name="connsiteX0" fmla="*/ 133153 w 133153"/>
              <a:gd name="connsiteY0" fmla="*/ 144144 h 167070"/>
              <a:gd name="connsiteX1" fmla="*/ 110411 w 133153"/>
              <a:gd name="connsiteY1" fmla="*/ 159908 h 167070"/>
              <a:gd name="connsiteX2" fmla="*/ 45727 w 133153"/>
              <a:gd name="connsiteY2" fmla="*/ 161284 h 167070"/>
              <a:gd name="connsiteX3" fmla="*/ 17477 w 133153"/>
              <a:gd name="connsiteY3" fmla="*/ 143151 h 167070"/>
              <a:gd name="connsiteX4" fmla="*/ 0 w 133153"/>
              <a:gd name="connsiteY4" fmla="*/ 117939 h 167070"/>
              <a:gd name="connsiteX5" fmla="*/ 54545 w 133153"/>
              <a:gd name="connsiteY5" fmla="*/ 2384 h 167070"/>
              <a:gd name="connsiteX6" fmla="*/ 65115 w 133153"/>
              <a:gd name="connsiteY6" fmla="*/ 0 h 167070"/>
              <a:gd name="connsiteX0" fmla="*/ 65115 w 156555"/>
              <a:gd name="connsiteY0" fmla="*/ 0 h 167070"/>
              <a:gd name="connsiteX1" fmla="*/ 133153 w 156555"/>
              <a:gd name="connsiteY1" fmla="*/ 144144 h 167070"/>
              <a:gd name="connsiteX2" fmla="*/ 110411 w 156555"/>
              <a:gd name="connsiteY2" fmla="*/ 159908 h 167070"/>
              <a:gd name="connsiteX3" fmla="*/ 45727 w 156555"/>
              <a:gd name="connsiteY3" fmla="*/ 161284 h 167070"/>
              <a:gd name="connsiteX4" fmla="*/ 17477 w 156555"/>
              <a:gd name="connsiteY4" fmla="*/ 143151 h 167070"/>
              <a:gd name="connsiteX5" fmla="*/ 0 w 156555"/>
              <a:gd name="connsiteY5" fmla="*/ 117939 h 167070"/>
              <a:gd name="connsiteX6" fmla="*/ 54545 w 156555"/>
              <a:gd name="connsiteY6" fmla="*/ 2384 h 167070"/>
              <a:gd name="connsiteX7" fmla="*/ 156555 w 156555"/>
              <a:gd name="connsiteY7" fmla="*/ 91440 h 167070"/>
              <a:gd name="connsiteX0" fmla="*/ 133153 w 156555"/>
              <a:gd name="connsiteY0" fmla="*/ 141766 h 164692"/>
              <a:gd name="connsiteX1" fmla="*/ 110411 w 156555"/>
              <a:gd name="connsiteY1" fmla="*/ 157530 h 164692"/>
              <a:gd name="connsiteX2" fmla="*/ 45727 w 156555"/>
              <a:gd name="connsiteY2" fmla="*/ 158906 h 164692"/>
              <a:gd name="connsiteX3" fmla="*/ 17477 w 156555"/>
              <a:gd name="connsiteY3" fmla="*/ 140773 h 164692"/>
              <a:gd name="connsiteX4" fmla="*/ 0 w 156555"/>
              <a:gd name="connsiteY4" fmla="*/ 115561 h 164692"/>
              <a:gd name="connsiteX5" fmla="*/ 54545 w 156555"/>
              <a:gd name="connsiteY5" fmla="*/ 6 h 164692"/>
              <a:gd name="connsiteX6" fmla="*/ 156555 w 156555"/>
              <a:gd name="connsiteY6" fmla="*/ 89062 h 164692"/>
              <a:gd name="connsiteX0" fmla="*/ 133153 w 156555"/>
              <a:gd name="connsiteY0" fmla="*/ 52704 h 75630"/>
              <a:gd name="connsiteX1" fmla="*/ 110411 w 156555"/>
              <a:gd name="connsiteY1" fmla="*/ 68468 h 75630"/>
              <a:gd name="connsiteX2" fmla="*/ 45727 w 156555"/>
              <a:gd name="connsiteY2" fmla="*/ 69844 h 75630"/>
              <a:gd name="connsiteX3" fmla="*/ 17477 w 156555"/>
              <a:gd name="connsiteY3" fmla="*/ 51711 h 75630"/>
              <a:gd name="connsiteX4" fmla="*/ 0 w 156555"/>
              <a:gd name="connsiteY4" fmla="*/ 26499 h 75630"/>
              <a:gd name="connsiteX5" fmla="*/ 156555 w 156555"/>
              <a:gd name="connsiteY5" fmla="*/ 0 h 75630"/>
              <a:gd name="connsiteX0" fmla="*/ 133153 w 133153"/>
              <a:gd name="connsiteY0" fmla="*/ 26205 h 49131"/>
              <a:gd name="connsiteX1" fmla="*/ 110411 w 133153"/>
              <a:gd name="connsiteY1" fmla="*/ 41969 h 49131"/>
              <a:gd name="connsiteX2" fmla="*/ 45727 w 133153"/>
              <a:gd name="connsiteY2" fmla="*/ 43345 h 49131"/>
              <a:gd name="connsiteX3" fmla="*/ 17477 w 133153"/>
              <a:gd name="connsiteY3" fmla="*/ 25212 h 49131"/>
              <a:gd name="connsiteX4" fmla="*/ 0 w 133153"/>
              <a:gd name="connsiteY4" fmla="*/ 0 h 49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53" h="49131">
                <a:moveTo>
                  <a:pt x="133153" y="26205"/>
                </a:moveTo>
                <a:lnTo>
                  <a:pt x="110411" y="41969"/>
                </a:lnTo>
                <a:cubicBezTo>
                  <a:pt x="90605" y="50671"/>
                  <a:pt x="67478" y="51817"/>
                  <a:pt x="45727" y="43345"/>
                </a:cubicBezTo>
                <a:cubicBezTo>
                  <a:pt x="34851" y="39108"/>
                  <a:pt x="25348" y="32868"/>
                  <a:pt x="17477" y="25212"/>
                </a:cubicBezTo>
                <a:lnTo>
                  <a:pt x="0"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Freeform: Shape 279">
            <a:extLst>
              <a:ext uri="{FF2B5EF4-FFF2-40B4-BE49-F238E27FC236}">
                <a16:creationId xmlns:a16="http://schemas.microsoft.com/office/drawing/2014/main" id="{1B90E4CA-AF6F-47F7-BA3F-8FBAF77A555B}"/>
              </a:ext>
              <a:ext uri="{C183D7F6-B498-43B3-948B-1728B52AA6E4}">
                <adec:decorative xmlns:adec="http://schemas.microsoft.com/office/drawing/2017/decorative" val="1"/>
              </a:ext>
            </a:extLst>
          </p:cNvPr>
          <p:cNvSpPr/>
          <p:nvPr/>
        </p:nvSpPr>
        <p:spPr bwMode="auto">
          <a:xfrm rot="15300000">
            <a:off x="5691964" y="2105414"/>
            <a:ext cx="246817" cy="104620"/>
          </a:xfrm>
          <a:custGeom>
            <a:avLst/>
            <a:gdLst>
              <a:gd name="connsiteX0" fmla="*/ 0 w 562205"/>
              <a:gd name="connsiteY0" fmla="*/ 513532 h 558430"/>
              <a:gd name="connsiteX1" fmla="*/ 421313 w 562205"/>
              <a:gd name="connsiteY1" fmla="*/ 0 h 558430"/>
              <a:gd name="connsiteX2" fmla="*/ 561316 w 562205"/>
              <a:gd name="connsiteY2" fmla="*/ 170648 h 558430"/>
              <a:gd name="connsiteX3" fmla="*/ 562205 w 562205"/>
              <a:gd name="connsiteY3" fmla="*/ 197250 h 558430"/>
              <a:gd name="connsiteX4" fmla="*/ 397293 w 562205"/>
              <a:gd name="connsiteY4" fmla="*/ 474006 h 558430"/>
              <a:gd name="connsiteX5" fmla="*/ 29329 w 562205"/>
              <a:gd name="connsiteY5" fmla="*/ 531851 h 558430"/>
              <a:gd name="connsiteX0" fmla="*/ 421313 w 562205"/>
              <a:gd name="connsiteY0" fmla="*/ 0 h 558430"/>
              <a:gd name="connsiteX1" fmla="*/ 561316 w 562205"/>
              <a:gd name="connsiteY1" fmla="*/ 170648 h 558430"/>
              <a:gd name="connsiteX2" fmla="*/ 562205 w 562205"/>
              <a:gd name="connsiteY2" fmla="*/ 197250 h 558430"/>
              <a:gd name="connsiteX3" fmla="*/ 397293 w 562205"/>
              <a:gd name="connsiteY3" fmla="*/ 474006 h 558430"/>
              <a:gd name="connsiteX4" fmla="*/ 29329 w 562205"/>
              <a:gd name="connsiteY4" fmla="*/ 531851 h 558430"/>
              <a:gd name="connsiteX5" fmla="*/ 0 w 562205"/>
              <a:gd name="connsiteY5" fmla="*/ 513532 h 558430"/>
              <a:gd name="connsiteX6" fmla="*/ 512753 w 562205"/>
              <a:gd name="connsiteY6" fmla="*/ 91440 h 558430"/>
              <a:gd name="connsiteX0" fmla="*/ 421313 w 562205"/>
              <a:gd name="connsiteY0" fmla="*/ 0 h 558430"/>
              <a:gd name="connsiteX1" fmla="*/ 561316 w 562205"/>
              <a:gd name="connsiteY1" fmla="*/ 170648 h 558430"/>
              <a:gd name="connsiteX2" fmla="*/ 562205 w 562205"/>
              <a:gd name="connsiteY2" fmla="*/ 197250 h 558430"/>
              <a:gd name="connsiteX3" fmla="*/ 397293 w 562205"/>
              <a:gd name="connsiteY3" fmla="*/ 474006 h 558430"/>
              <a:gd name="connsiteX4" fmla="*/ 29329 w 562205"/>
              <a:gd name="connsiteY4" fmla="*/ 531851 h 558430"/>
              <a:gd name="connsiteX5" fmla="*/ 0 w 562205"/>
              <a:gd name="connsiteY5" fmla="*/ 513532 h 558430"/>
              <a:gd name="connsiteX0" fmla="*/ 561316 w 562205"/>
              <a:gd name="connsiteY0" fmla="*/ 0 h 387782"/>
              <a:gd name="connsiteX1" fmla="*/ 562205 w 562205"/>
              <a:gd name="connsiteY1" fmla="*/ 26602 h 387782"/>
              <a:gd name="connsiteX2" fmla="*/ 397293 w 562205"/>
              <a:gd name="connsiteY2" fmla="*/ 303358 h 387782"/>
              <a:gd name="connsiteX3" fmla="*/ 29329 w 562205"/>
              <a:gd name="connsiteY3" fmla="*/ 361203 h 387782"/>
              <a:gd name="connsiteX4" fmla="*/ 0 w 562205"/>
              <a:gd name="connsiteY4" fmla="*/ 342884 h 387782"/>
              <a:gd name="connsiteX0" fmla="*/ 561316 w 561315"/>
              <a:gd name="connsiteY0" fmla="*/ 0 h 387782"/>
              <a:gd name="connsiteX1" fmla="*/ 397293 w 561315"/>
              <a:gd name="connsiteY1" fmla="*/ 303358 h 387782"/>
              <a:gd name="connsiteX2" fmla="*/ 29329 w 561315"/>
              <a:gd name="connsiteY2" fmla="*/ 361203 h 387782"/>
              <a:gd name="connsiteX3" fmla="*/ 0 w 561315"/>
              <a:gd name="connsiteY3" fmla="*/ 342884 h 387782"/>
              <a:gd name="connsiteX0" fmla="*/ 601350 w 601351"/>
              <a:gd name="connsiteY0" fmla="*/ 1 h 328987"/>
              <a:gd name="connsiteX1" fmla="*/ 397293 w 601351"/>
              <a:gd name="connsiteY1" fmla="*/ 244563 h 328987"/>
              <a:gd name="connsiteX2" fmla="*/ 29329 w 601351"/>
              <a:gd name="connsiteY2" fmla="*/ 302408 h 328987"/>
              <a:gd name="connsiteX3" fmla="*/ 0 w 601351"/>
              <a:gd name="connsiteY3" fmla="*/ 284089 h 328987"/>
            </a:gdLst>
            <a:ahLst/>
            <a:cxnLst>
              <a:cxn ang="0">
                <a:pos x="connsiteX0" y="connsiteY0"/>
              </a:cxn>
              <a:cxn ang="0">
                <a:pos x="connsiteX1" y="connsiteY1"/>
              </a:cxn>
              <a:cxn ang="0">
                <a:pos x="connsiteX2" y="connsiteY2"/>
              </a:cxn>
              <a:cxn ang="0">
                <a:pos x="connsiteX3" y="connsiteY3"/>
              </a:cxn>
            </a:cxnLst>
            <a:rect l="l" t="t" r="r" b="b"/>
            <a:pathLst>
              <a:path w="601351" h="328987">
                <a:moveTo>
                  <a:pt x="601350" y="1"/>
                </a:moveTo>
                <a:cubicBezTo>
                  <a:pt x="567179" y="63201"/>
                  <a:pt x="485957" y="184363"/>
                  <a:pt x="397293" y="244563"/>
                </a:cubicBezTo>
                <a:cubicBezTo>
                  <a:pt x="277956" y="332849"/>
                  <a:pt x="133300" y="351470"/>
                  <a:pt x="29329" y="302408"/>
                </a:cubicBezTo>
                <a:lnTo>
                  <a:pt x="0" y="284089"/>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1" name="Freeform: Shape 280">
            <a:extLst>
              <a:ext uri="{FF2B5EF4-FFF2-40B4-BE49-F238E27FC236}">
                <a16:creationId xmlns:a16="http://schemas.microsoft.com/office/drawing/2014/main" id="{91BEE056-E981-45C0-B3F0-0DE4D15C53F6}"/>
              </a:ext>
              <a:ext uri="{C183D7F6-B498-43B3-948B-1728B52AA6E4}">
                <adec:decorative xmlns:adec="http://schemas.microsoft.com/office/drawing/2017/decorative" val="1"/>
              </a:ext>
            </a:extLst>
          </p:cNvPr>
          <p:cNvSpPr/>
          <p:nvPr/>
        </p:nvSpPr>
        <p:spPr bwMode="auto">
          <a:xfrm rot="6300000" flipH="1">
            <a:off x="5887385" y="2196814"/>
            <a:ext cx="222145" cy="73054"/>
          </a:xfrm>
          <a:custGeom>
            <a:avLst/>
            <a:gdLst>
              <a:gd name="connsiteX0" fmla="*/ 0 w 562205"/>
              <a:gd name="connsiteY0" fmla="*/ 513532 h 558430"/>
              <a:gd name="connsiteX1" fmla="*/ 421313 w 562205"/>
              <a:gd name="connsiteY1" fmla="*/ 0 h 558430"/>
              <a:gd name="connsiteX2" fmla="*/ 561316 w 562205"/>
              <a:gd name="connsiteY2" fmla="*/ 170648 h 558430"/>
              <a:gd name="connsiteX3" fmla="*/ 562205 w 562205"/>
              <a:gd name="connsiteY3" fmla="*/ 197250 h 558430"/>
              <a:gd name="connsiteX4" fmla="*/ 397293 w 562205"/>
              <a:gd name="connsiteY4" fmla="*/ 474006 h 558430"/>
              <a:gd name="connsiteX5" fmla="*/ 29329 w 562205"/>
              <a:gd name="connsiteY5" fmla="*/ 531851 h 558430"/>
              <a:gd name="connsiteX0" fmla="*/ 421313 w 562205"/>
              <a:gd name="connsiteY0" fmla="*/ 0 h 558430"/>
              <a:gd name="connsiteX1" fmla="*/ 561316 w 562205"/>
              <a:gd name="connsiteY1" fmla="*/ 170648 h 558430"/>
              <a:gd name="connsiteX2" fmla="*/ 562205 w 562205"/>
              <a:gd name="connsiteY2" fmla="*/ 197250 h 558430"/>
              <a:gd name="connsiteX3" fmla="*/ 397293 w 562205"/>
              <a:gd name="connsiteY3" fmla="*/ 474006 h 558430"/>
              <a:gd name="connsiteX4" fmla="*/ 29329 w 562205"/>
              <a:gd name="connsiteY4" fmla="*/ 531851 h 558430"/>
              <a:gd name="connsiteX5" fmla="*/ 0 w 562205"/>
              <a:gd name="connsiteY5" fmla="*/ 513532 h 558430"/>
              <a:gd name="connsiteX6" fmla="*/ 512753 w 562205"/>
              <a:gd name="connsiteY6" fmla="*/ 91440 h 558430"/>
              <a:gd name="connsiteX0" fmla="*/ 421313 w 562205"/>
              <a:gd name="connsiteY0" fmla="*/ 0 h 558430"/>
              <a:gd name="connsiteX1" fmla="*/ 561316 w 562205"/>
              <a:gd name="connsiteY1" fmla="*/ 170648 h 558430"/>
              <a:gd name="connsiteX2" fmla="*/ 562205 w 562205"/>
              <a:gd name="connsiteY2" fmla="*/ 197250 h 558430"/>
              <a:gd name="connsiteX3" fmla="*/ 397293 w 562205"/>
              <a:gd name="connsiteY3" fmla="*/ 474006 h 558430"/>
              <a:gd name="connsiteX4" fmla="*/ 29329 w 562205"/>
              <a:gd name="connsiteY4" fmla="*/ 531851 h 558430"/>
              <a:gd name="connsiteX5" fmla="*/ 0 w 562205"/>
              <a:gd name="connsiteY5" fmla="*/ 513532 h 558430"/>
              <a:gd name="connsiteX0" fmla="*/ 561316 w 562205"/>
              <a:gd name="connsiteY0" fmla="*/ 0 h 387782"/>
              <a:gd name="connsiteX1" fmla="*/ 562205 w 562205"/>
              <a:gd name="connsiteY1" fmla="*/ 26602 h 387782"/>
              <a:gd name="connsiteX2" fmla="*/ 397293 w 562205"/>
              <a:gd name="connsiteY2" fmla="*/ 303358 h 387782"/>
              <a:gd name="connsiteX3" fmla="*/ 29329 w 562205"/>
              <a:gd name="connsiteY3" fmla="*/ 361203 h 387782"/>
              <a:gd name="connsiteX4" fmla="*/ 0 w 562205"/>
              <a:gd name="connsiteY4" fmla="*/ 342884 h 387782"/>
              <a:gd name="connsiteX0" fmla="*/ 561316 w 561315"/>
              <a:gd name="connsiteY0" fmla="*/ 0 h 387782"/>
              <a:gd name="connsiteX1" fmla="*/ 397293 w 561315"/>
              <a:gd name="connsiteY1" fmla="*/ 303358 h 387782"/>
              <a:gd name="connsiteX2" fmla="*/ 29329 w 561315"/>
              <a:gd name="connsiteY2" fmla="*/ 361203 h 387782"/>
              <a:gd name="connsiteX3" fmla="*/ 0 w 561315"/>
              <a:gd name="connsiteY3" fmla="*/ 342884 h 387782"/>
              <a:gd name="connsiteX0" fmla="*/ 601350 w 601351"/>
              <a:gd name="connsiteY0" fmla="*/ 1 h 328987"/>
              <a:gd name="connsiteX1" fmla="*/ 397293 w 601351"/>
              <a:gd name="connsiteY1" fmla="*/ 244563 h 328987"/>
              <a:gd name="connsiteX2" fmla="*/ 29329 w 601351"/>
              <a:gd name="connsiteY2" fmla="*/ 302408 h 328987"/>
              <a:gd name="connsiteX3" fmla="*/ 0 w 601351"/>
              <a:gd name="connsiteY3" fmla="*/ 284089 h 328987"/>
              <a:gd name="connsiteX0" fmla="*/ 616883 w 616884"/>
              <a:gd name="connsiteY0" fmla="*/ -2 h 212608"/>
              <a:gd name="connsiteX1" fmla="*/ 397293 w 616884"/>
              <a:gd name="connsiteY1" fmla="*/ 128184 h 212608"/>
              <a:gd name="connsiteX2" fmla="*/ 29329 w 616884"/>
              <a:gd name="connsiteY2" fmla="*/ 186029 h 212608"/>
              <a:gd name="connsiteX3" fmla="*/ 0 w 616884"/>
              <a:gd name="connsiteY3" fmla="*/ 167710 h 212608"/>
              <a:gd name="connsiteX0" fmla="*/ 616883 w 616884"/>
              <a:gd name="connsiteY0" fmla="*/ 1 h 261831"/>
              <a:gd name="connsiteX1" fmla="*/ 417792 w 616884"/>
              <a:gd name="connsiteY1" fmla="*/ 220663 h 261831"/>
              <a:gd name="connsiteX2" fmla="*/ 29329 w 616884"/>
              <a:gd name="connsiteY2" fmla="*/ 186032 h 261831"/>
              <a:gd name="connsiteX3" fmla="*/ 0 w 616884"/>
              <a:gd name="connsiteY3" fmla="*/ 167713 h 261831"/>
            </a:gdLst>
            <a:ahLst/>
            <a:cxnLst>
              <a:cxn ang="0">
                <a:pos x="connsiteX0" y="connsiteY0"/>
              </a:cxn>
              <a:cxn ang="0">
                <a:pos x="connsiteX1" y="connsiteY1"/>
              </a:cxn>
              <a:cxn ang="0">
                <a:pos x="connsiteX2" y="connsiteY2"/>
              </a:cxn>
              <a:cxn ang="0">
                <a:pos x="connsiteX3" y="connsiteY3"/>
              </a:cxn>
            </a:cxnLst>
            <a:rect l="l" t="t" r="r" b="b"/>
            <a:pathLst>
              <a:path w="616884" h="261831">
                <a:moveTo>
                  <a:pt x="616883" y="1"/>
                </a:moveTo>
                <a:cubicBezTo>
                  <a:pt x="582712" y="63201"/>
                  <a:pt x="506456" y="160463"/>
                  <a:pt x="417792" y="220663"/>
                </a:cubicBezTo>
                <a:cubicBezTo>
                  <a:pt x="298455" y="308949"/>
                  <a:pt x="133300" y="235094"/>
                  <a:pt x="29329" y="186032"/>
                </a:cubicBezTo>
                <a:lnTo>
                  <a:pt x="0" y="167713"/>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2" name="TextBox 281">
            <a:extLst>
              <a:ext uri="{FF2B5EF4-FFF2-40B4-BE49-F238E27FC236}">
                <a16:creationId xmlns:a16="http://schemas.microsoft.com/office/drawing/2014/main" id="{D0ADB9CA-68A5-44CD-BBB1-EDC30A2E9348}"/>
              </a:ext>
            </a:extLst>
          </p:cNvPr>
          <p:cNvSpPr txBox="1"/>
          <p:nvPr/>
        </p:nvSpPr>
        <p:spPr>
          <a:xfrm>
            <a:off x="7103752" y="3171138"/>
            <a:ext cx="360959"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UAE North</a:t>
            </a:r>
          </a:p>
        </p:txBody>
      </p:sp>
      <p:sp>
        <p:nvSpPr>
          <p:cNvPr id="283" name="TextBox 282">
            <a:extLst>
              <a:ext uri="{FF2B5EF4-FFF2-40B4-BE49-F238E27FC236}">
                <a16:creationId xmlns:a16="http://schemas.microsoft.com/office/drawing/2014/main" id="{6852C41C-6259-41C5-935E-201034C213A6}"/>
              </a:ext>
            </a:extLst>
          </p:cNvPr>
          <p:cNvSpPr txBox="1"/>
          <p:nvPr/>
        </p:nvSpPr>
        <p:spPr>
          <a:xfrm>
            <a:off x="6827596" y="3336831"/>
            <a:ext cx="404336"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UAE Central</a:t>
            </a:r>
          </a:p>
        </p:txBody>
      </p:sp>
      <p:sp>
        <p:nvSpPr>
          <p:cNvPr id="284" name="TextBox 283">
            <a:extLst>
              <a:ext uri="{FF2B5EF4-FFF2-40B4-BE49-F238E27FC236}">
                <a16:creationId xmlns:a16="http://schemas.microsoft.com/office/drawing/2014/main" id="{0FD9E37B-ED40-4C2E-AAC8-D3D09CEACDE5}"/>
              </a:ext>
            </a:extLst>
          </p:cNvPr>
          <p:cNvSpPr txBox="1"/>
          <p:nvPr/>
        </p:nvSpPr>
        <p:spPr>
          <a:xfrm>
            <a:off x="7542532" y="3361378"/>
            <a:ext cx="359410"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West India</a:t>
            </a:r>
          </a:p>
        </p:txBody>
      </p:sp>
      <p:sp>
        <p:nvSpPr>
          <p:cNvPr id="285" name="TextBox 284">
            <a:extLst>
              <a:ext uri="{FF2B5EF4-FFF2-40B4-BE49-F238E27FC236}">
                <a16:creationId xmlns:a16="http://schemas.microsoft.com/office/drawing/2014/main" id="{9C76F45A-03B8-4317-AE2B-D0D6E2368C1A}"/>
              </a:ext>
            </a:extLst>
          </p:cNvPr>
          <p:cNvSpPr txBox="1"/>
          <p:nvPr/>
        </p:nvSpPr>
        <p:spPr>
          <a:xfrm>
            <a:off x="7594695" y="3496387"/>
            <a:ext cx="432221"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Central India</a:t>
            </a:r>
          </a:p>
        </p:txBody>
      </p:sp>
      <p:sp>
        <p:nvSpPr>
          <p:cNvPr id="286" name="TextBox 285">
            <a:extLst>
              <a:ext uri="{FF2B5EF4-FFF2-40B4-BE49-F238E27FC236}">
                <a16:creationId xmlns:a16="http://schemas.microsoft.com/office/drawing/2014/main" id="{30233756-8FCF-4CD2-BA78-591B284DB968}"/>
              </a:ext>
            </a:extLst>
          </p:cNvPr>
          <p:cNvSpPr txBox="1"/>
          <p:nvPr/>
        </p:nvSpPr>
        <p:spPr>
          <a:xfrm>
            <a:off x="7751183" y="3694622"/>
            <a:ext cx="387295"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South India</a:t>
            </a:r>
          </a:p>
        </p:txBody>
      </p:sp>
      <p:grpSp>
        <p:nvGrpSpPr>
          <p:cNvPr id="287" name="Group 286">
            <a:extLst>
              <a:ext uri="{FF2B5EF4-FFF2-40B4-BE49-F238E27FC236}">
                <a16:creationId xmlns:a16="http://schemas.microsoft.com/office/drawing/2014/main" id="{4F2C3182-ADB0-4594-867B-88A3E100B825}"/>
              </a:ext>
              <a:ext uri="{C183D7F6-B498-43B3-948B-1728B52AA6E4}">
                <adec:decorative xmlns:adec="http://schemas.microsoft.com/office/drawing/2017/decorative" val="1"/>
              </a:ext>
            </a:extLst>
          </p:cNvPr>
          <p:cNvGrpSpPr/>
          <p:nvPr/>
        </p:nvGrpSpPr>
        <p:grpSpPr>
          <a:xfrm>
            <a:off x="8882870" y="3899179"/>
            <a:ext cx="103558" cy="103558"/>
            <a:chOff x="2903537" y="2301082"/>
            <a:chExt cx="107156" cy="107156"/>
          </a:xfrm>
        </p:grpSpPr>
        <p:sp>
          <p:nvSpPr>
            <p:cNvPr id="288" name="Oval 287">
              <a:extLst>
                <a:ext uri="{FF2B5EF4-FFF2-40B4-BE49-F238E27FC236}">
                  <a16:creationId xmlns:a16="http://schemas.microsoft.com/office/drawing/2014/main" id="{92C7DDC9-E3A7-4101-8690-498321FA4A56}"/>
                </a:ext>
              </a:extLst>
            </p:cNvPr>
            <p:cNvSpPr/>
            <p:nvPr/>
          </p:nvSpPr>
          <p:spPr bwMode="auto">
            <a:xfrm>
              <a:off x="2903537" y="2301082"/>
              <a:ext cx="107156" cy="107156"/>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9" name="Rectangle 288">
              <a:extLst>
                <a:ext uri="{FF2B5EF4-FFF2-40B4-BE49-F238E27FC236}">
                  <a16:creationId xmlns:a16="http://schemas.microsoft.com/office/drawing/2014/main" id="{9DCD5274-88C2-4BE0-BD1A-470C0C31CC6C}"/>
                </a:ext>
              </a:extLst>
            </p:cNvPr>
            <p:cNvSpPr/>
            <p:nvPr/>
          </p:nvSpPr>
          <p:spPr bwMode="auto">
            <a:xfrm rot="18900000">
              <a:off x="2938827" y="2336372"/>
              <a:ext cx="36576" cy="36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0" name="TextBox 289">
            <a:extLst>
              <a:ext uri="{FF2B5EF4-FFF2-40B4-BE49-F238E27FC236}">
                <a16:creationId xmlns:a16="http://schemas.microsoft.com/office/drawing/2014/main" id="{522F94B7-06D4-45A7-A20E-861E7AC4902E}"/>
              </a:ext>
            </a:extLst>
          </p:cNvPr>
          <p:cNvSpPr txBox="1"/>
          <p:nvPr/>
        </p:nvSpPr>
        <p:spPr>
          <a:xfrm>
            <a:off x="8352588" y="3901415"/>
            <a:ext cx="497287"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Southeast Asia</a:t>
            </a:r>
          </a:p>
        </p:txBody>
      </p:sp>
      <p:sp>
        <p:nvSpPr>
          <p:cNvPr id="291" name="Oval 290">
            <a:extLst>
              <a:ext uri="{FF2B5EF4-FFF2-40B4-BE49-F238E27FC236}">
                <a16:creationId xmlns:a16="http://schemas.microsoft.com/office/drawing/2014/main" id="{7994FD08-1CF3-471B-8AA2-77E4F67E97CE}"/>
              </a:ext>
              <a:ext uri="{C183D7F6-B498-43B3-948B-1728B52AA6E4}">
                <adec:decorative xmlns:adec="http://schemas.microsoft.com/office/drawing/2017/decorative" val="1"/>
              </a:ext>
            </a:extLst>
          </p:cNvPr>
          <p:cNvSpPr/>
          <p:nvPr/>
        </p:nvSpPr>
        <p:spPr bwMode="auto">
          <a:xfrm>
            <a:off x="9195845" y="3343799"/>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2" name="TextBox 291">
            <a:extLst>
              <a:ext uri="{FF2B5EF4-FFF2-40B4-BE49-F238E27FC236}">
                <a16:creationId xmlns:a16="http://schemas.microsoft.com/office/drawing/2014/main" id="{76C7F042-566C-42FC-9073-8714B269C667}"/>
              </a:ext>
            </a:extLst>
          </p:cNvPr>
          <p:cNvSpPr txBox="1"/>
          <p:nvPr/>
        </p:nvSpPr>
        <p:spPr>
          <a:xfrm>
            <a:off x="8883420" y="3350962"/>
            <a:ext cx="297443"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East Asia</a:t>
            </a:r>
          </a:p>
        </p:txBody>
      </p:sp>
      <p:sp>
        <p:nvSpPr>
          <p:cNvPr id="293" name="Oval 292">
            <a:extLst>
              <a:ext uri="{FF2B5EF4-FFF2-40B4-BE49-F238E27FC236}">
                <a16:creationId xmlns:a16="http://schemas.microsoft.com/office/drawing/2014/main" id="{82A7F7EB-55B7-4E4E-84F5-74D23FB49ECC}"/>
              </a:ext>
              <a:ext uri="{C183D7F6-B498-43B3-948B-1728B52AA6E4}">
                <adec:decorative xmlns:adec="http://schemas.microsoft.com/office/drawing/2017/decorative" val="1"/>
              </a:ext>
            </a:extLst>
          </p:cNvPr>
          <p:cNvSpPr/>
          <p:nvPr/>
        </p:nvSpPr>
        <p:spPr bwMode="auto">
          <a:xfrm>
            <a:off x="9364606" y="3122874"/>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4" name="TextBox 293">
            <a:extLst>
              <a:ext uri="{FF2B5EF4-FFF2-40B4-BE49-F238E27FC236}">
                <a16:creationId xmlns:a16="http://schemas.microsoft.com/office/drawing/2014/main" id="{FF1B3D5E-F703-4670-ACA9-4645C7BC0517}"/>
              </a:ext>
            </a:extLst>
          </p:cNvPr>
          <p:cNvSpPr txBox="1"/>
          <p:nvPr/>
        </p:nvSpPr>
        <p:spPr>
          <a:xfrm>
            <a:off x="8926378" y="3130038"/>
            <a:ext cx="410533"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China East 2</a:t>
            </a:r>
          </a:p>
        </p:txBody>
      </p:sp>
      <p:sp>
        <p:nvSpPr>
          <p:cNvPr id="295" name="Oval 294">
            <a:extLst>
              <a:ext uri="{FF2B5EF4-FFF2-40B4-BE49-F238E27FC236}">
                <a16:creationId xmlns:a16="http://schemas.microsoft.com/office/drawing/2014/main" id="{0ED958C2-A446-4F21-B0D0-F43B7EAF8CAE}"/>
              </a:ext>
              <a:ext uri="{C183D7F6-B498-43B3-948B-1728B52AA6E4}">
                <adec:decorative xmlns:adec="http://schemas.microsoft.com/office/drawing/2017/decorative" val="1"/>
              </a:ext>
            </a:extLst>
          </p:cNvPr>
          <p:cNvSpPr/>
          <p:nvPr/>
        </p:nvSpPr>
        <p:spPr bwMode="auto">
          <a:xfrm>
            <a:off x="9450521" y="3122874"/>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6" name="TextBox 295">
            <a:extLst>
              <a:ext uri="{FF2B5EF4-FFF2-40B4-BE49-F238E27FC236}">
                <a16:creationId xmlns:a16="http://schemas.microsoft.com/office/drawing/2014/main" id="{5CB42BD7-6BB5-4CD6-9A77-A0783AAAF92F}"/>
              </a:ext>
            </a:extLst>
          </p:cNvPr>
          <p:cNvSpPr txBox="1"/>
          <p:nvPr/>
        </p:nvSpPr>
        <p:spPr>
          <a:xfrm>
            <a:off x="9576877" y="3130038"/>
            <a:ext cx="348566"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China East</a:t>
            </a:r>
          </a:p>
        </p:txBody>
      </p:sp>
      <p:sp>
        <p:nvSpPr>
          <p:cNvPr id="297" name="Oval 296">
            <a:extLst>
              <a:ext uri="{FF2B5EF4-FFF2-40B4-BE49-F238E27FC236}">
                <a16:creationId xmlns:a16="http://schemas.microsoft.com/office/drawing/2014/main" id="{C1806664-D4FF-4750-98F1-0EDC790E4247}"/>
              </a:ext>
              <a:ext uri="{C183D7F6-B498-43B3-948B-1728B52AA6E4}">
                <adec:decorative xmlns:adec="http://schemas.microsoft.com/office/drawing/2017/decorative" val="1"/>
              </a:ext>
            </a:extLst>
          </p:cNvPr>
          <p:cNvSpPr/>
          <p:nvPr/>
        </p:nvSpPr>
        <p:spPr bwMode="auto">
          <a:xfrm>
            <a:off x="9699061" y="2869732"/>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8" name="Oval 297">
            <a:extLst>
              <a:ext uri="{FF2B5EF4-FFF2-40B4-BE49-F238E27FC236}">
                <a16:creationId xmlns:a16="http://schemas.microsoft.com/office/drawing/2014/main" id="{89F01A0D-2899-4F0B-B577-EAE39E7660C1}"/>
              </a:ext>
              <a:ext uri="{C183D7F6-B498-43B3-948B-1728B52AA6E4}">
                <adec:decorative xmlns:adec="http://schemas.microsoft.com/office/drawing/2017/decorative" val="1"/>
              </a:ext>
            </a:extLst>
          </p:cNvPr>
          <p:cNvSpPr/>
          <p:nvPr/>
        </p:nvSpPr>
        <p:spPr bwMode="auto">
          <a:xfrm>
            <a:off x="9640762" y="2773077"/>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9" name="Oval 298">
            <a:extLst>
              <a:ext uri="{FF2B5EF4-FFF2-40B4-BE49-F238E27FC236}">
                <a16:creationId xmlns:a16="http://schemas.microsoft.com/office/drawing/2014/main" id="{01BC552F-4B92-4BDA-8BE0-BF9F5D571776}"/>
              </a:ext>
              <a:ext uri="{C183D7F6-B498-43B3-948B-1728B52AA6E4}">
                <adec:decorative xmlns:adec="http://schemas.microsoft.com/office/drawing/2017/decorative" val="1"/>
              </a:ext>
            </a:extLst>
          </p:cNvPr>
          <p:cNvSpPr/>
          <p:nvPr/>
        </p:nvSpPr>
        <p:spPr bwMode="auto">
          <a:xfrm>
            <a:off x="9484274" y="2509196"/>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0" name="Oval 299">
            <a:extLst>
              <a:ext uri="{FF2B5EF4-FFF2-40B4-BE49-F238E27FC236}">
                <a16:creationId xmlns:a16="http://schemas.microsoft.com/office/drawing/2014/main" id="{E4047C18-1A60-46CD-BD11-C489019BB1A4}"/>
              </a:ext>
              <a:ext uri="{C183D7F6-B498-43B3-948B-1728B52AA6E4}">
                <adec:decorative xmlns:adec="http://schemas.microsoft.com/office/drawing/2017/decorative" val="1"/>
              </a:ext>
            </a:extLst>
          </p:cNvPr>
          <p:cNvSpPr/>
          <p:nvPr/>
        </p:nvSpPr>
        <p:spPr bwMode="auto">
          <a:xfrm>
            <a:off x="9554847" y="2509196"/>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1" name="Oval 300">
            <a:extLst>
              <a:ext uri="{FF2B5EF4-FFF2-40B4-BE49-F238E27FC236}">
                <a16:creationId xmlns:a16="http://schemas.microsoft.com/office/drawing/2014/main" id="{DE0E2EDC-22C7-488C-983B-DA4DAFD83C0E}"/>
              </a:ext>
              <a:ext uri="{C183D7F6-B498-43B3-948B-1728B52AA6E4}">
                <adec:decorative xmlns:adec="http://schemas.microsoft.com/office/drawing/2017/decorative" val="1"/>
              </a:ext>
            </a:extLst>
          </p:cNvPr>
          <p:cNvSpPr/>
          <p:nvPr/>
        </p:nvSpPr>
        <p:spPr bwMode="auto">
          <a:xfrm>
            <a:off x="9952203" y="2915757"/>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02" name="Group 301">
            <a:extLst>
              <a:ext uri="{FF2B5EF4-FFF2-40B4-BE49-F238E27FC236}">
                <a16:creationId xmlns:a16="http://schemas.microsoft.com/office/drawing/2014/main" id="{99B2079C-C765-462F-9A37-4FB533F675EB}"/>
              </a:ext>
              <a:ext uri="{C183D7F6-B498-43B3-948B-1728B52AA6E4}">
                <adec:decorative xmlns:adec="http://schemas.microsoft.com/office/drawing/2017/decorative" val="1"/>
              </a:ext>
            </a:extLst>
          </p:cNvPr>
          <p:cNvGrpSpPr/>
          <p:nvPr/>
        </p:nvGrpSpPr>
        <p:grpSpPr>
          <a:xfrm>
            <a:off x="10090283" y="2835980"/>
            <a:ext cx="103558" cy="103558"/>
            <a:chOff x="2903537" y="2301082"/>
            <a:chExt cx="107156" cy="107156"/>
          </a:xfrm>
        </p:grpSpPr>
        <p:sp>
          <p:nvSpPr>
            <p:cNvPr id="303" name="Oval 302">
              <a:extLst>
                <a:ext uri="{FF2B5EF4-FFF2-40B4-BE49-F238E27FC236}">
                  <a16:creationId xmlns:a16="http://schemas.microsoft.com/office/drawing/2014/main" id="{AD5C94D0-C625-40C6-B1F1-C7A058C6037C}"/>
                </a:ext>
              </a:extLst>
            </p:cNvPr>
            <p:cNvSpPr/>
            <p:nvPr/>
          </p:nvSpPr>
          <p:spPr bwMode="auto">
            <a:xfrm>
              <a:off x="2903537" y="2301082"/>
              <a:ext cx="107156" cy="107156"/>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4" name="Rectangle 303">
              <a:extLst>
                <a:ext uri="{FF2B5EF4-FFF2-40B4-BE49-F238E27FC236}">
                  <a16:creationId xmlns:a16="http://schemas.microsoft.com/office/drawing/2014/main" id="{B51C38EF-C831-4322-8D63-30257443BF25}"/>
                </a:ext>
              </a:extLst>
            </p:cNvPr>
            <p:cNvSpPr/>
            <p:nvPr/>
          </p:nvSpPr>
          <p:spPr bwMode="auto">
            <a:xfrm rot="18900000">
              <a:off x="2938827" y="2336372"/>
              <a:ext cx="36576" cy="36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5" name="TextBox 304">
            <a:extLst>
              <a:ext uri="{FF2B5EF4-FFF2-40B4-BE49-F238E27FC236}">
                <a16:creationId xmlns:a16="http://schemas.microsoft.com/office/drawing/2014/main" id="{B5C2E120-1C7F-4BE6-A4CC-FD7C85A1EDD8}"/>
              </a:ext>
            </a:extLst>
          </p:cNvPr>
          <p:cNvSpPr txBox="1"/>
          <p:nvPr/>
        </p:nvSpPr>
        <p:spPr>
          <a:xfrm>
            <a:off x="9263901" y="2913716"/>
            <a:ext cx="415180"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Korea South</a:t>
            </a:r>
          </a:p>
        </p:txBody>
      </p:sp>
      <p:sp>
        <p:nvSpPr>
          <p:cNvPr id="306" name="TextBox 305">
            <a:extLst>
              <a:ext uri="{FF2B5EF4-FFF2-40B4-BE49-F238E27FC236}">
                <a16:creationId xmlns:a16="http://schemas.microsoft.com/office/drawing/2014/main" id="{3569DEEC-308E-4B17-825E-D4751CA9A26E}"/>
              </a:ext>
            </a:extLst>
          </p:cNvPr>
          <p:cNvSpPr txBox="1"/>
          <p:nvPr/>
        </p:nvSpPr>
        <p:spPr>
          <a:xfrm>
            <a:off x="9156507" y="2777172"/>
            <a:ext cx="460106"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Korea Central</a:t>
            </a:r>
          </a:p>
        </p:txBody>
      </p:sp>
      <p:sp>
        <p:nvSpPr>
          <p:cNvPr id="307" name="TextBox 306">
            <a:extLst>
              <a:ext uri="{FF2B5EF4-FFF2-40B4-BE49-F238E27FC236}">
                <a16:creationId xmlns:a16="http://schemas.microsoft.com/office/drawing/2014/main" id="{D4440310-1F5B-463E-80A5-53C91B676E4E}"/>
              </a:ext>
            </a:extLst>
          </p:cNvPr>
          <p:cNvSpPr txBox="1"/>
          <p:nvPr/>
        </p:nvSpPr>
        <p:spPr>
          <a:xfrm>
            <a:off x="9049114" y="2513290"/>
            <a:ext cx="412082"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China North</a:t>
            </a:r>
          </a:p>
        </p:txBody>
      </p:sp>
      <p:sp>
        <p:nvSpPr>
          <p:cNvPr id="308" name="TextBox 307">
            <a:extLst>
              <a:ext uri="{FF2B5EF4-FFF2-40B4-BE49-F238E27FC236}">
                <a16:creationId xmlns:a16="http://schemas.microsoft.com/office/drawing/2014/main" id="{178295CB-A023-4ED7-961D-3EABC5F39F78}"/>
              </a:ext>
            </a:extLst>
          </p:cNvPr>
          <p:cNvSpPr txBox="1"/>
          <p:nvPr/>
        </p:nvSpPr>
        <p:spPr>
          <a:xfrm>
            <a:off x="9696545" y="2519427"/>
            <a:ext cx="474049"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China North 2</a:t>
            </a:r>
          </a:p>
        </p:txBody>
      </p:sp>
      <p:sp>
        <p:nvSpPr>
          <p:cNvPr id="309" name="TextBox 308">
            <a:extLst>
              <a:ext uri="{FF2B5EF4-FFF2-40B4-BE49-F238E27FC236}">
                <a16:creationId xmlns:a16="http://schemas.microsoft.com/office/drawing/2014/main" id="{B5C757DE-B488-45C7-BCBE-35607405060F}"/>
              </a:ext>
            </a:extLst>
          </p:cNvPr>
          <p:cNvSpPr txBox="1"/>
          <p:nvPr/>
        </p:nvSpPr>
        <p:spPr>
          <a:xfrm>
            <a:off x="10231979" y="2833937"/>
            <a:ext cx="351664"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Japan East</a:t>
            </a:r>
          </a:p>
        </p:txBody>
      </p:sp>
      <p:sp>
        <p:nvSpPr>
          <p:cNvPr id="310" name="TextBox 309">
            <a:extLst>
              <a:ext uri="{FF2B5EF4-FFF2-40B4-BE49-F238E27FC236}">
                <a16:creationId xmlns:a16="http://schemas.microsoft.com/office/drawing/2014/main" id="{E37AD9F1-B425-49D6-8D82-8FB04D789C7E}"/>
              </a:ext>
            </a:extLst>
          </p:cNvPr>
          <p:cNvSpPr txBox="1"/>
          <p:nvPr/>
        </p:nvSpPr>
        <p:spPr>
          <a:xfrm>
            <a:off x="10078559" y="2950536"/>
            <a:ext cx="385746"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Japan West</a:t>
            </a:r>
          </a:p>
        </p:txBody>
      </p:sp>
      <p:sp>
        <p:nvSpPr>
          <p:cNvPr id="311" name="Oval 310">
            <a:extLst>
              <a:ext uri="{FF2B5EF4-FFF2-40B4-BE49-F238E27FC236}">
                <a16:creationId xmlns:a16="http://schemas.microsoft.com/office/drawing/2014/main" id="{A47D6E55-D8A1-49AD-8E69-D1EFBAA32617}"/>
              </a:ext>
              <a:ext uri="{C183D7F6-B498-43B3-948B-1728B52AA6E4}">
                <adec:decorative xmlns:adec="http://schemas.microsoft.com/office/drawing/2017/decorative" val="1"/>
              </a:ext>
            </a:extLst>
          </p:cNvPr>
          <p:cNvSpPr/>
          <p:nvPr/>
        </p:nvSpPr>
        <p:spPr bwMode="auto">
          <a:xfrm>
            <a:off x="10452353" y="5042155"/>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2" name="Oval 311">
            <a:extLst>
              <a:ext uri="{FF2B5EF4-FFF2-40B4-BE49-F238E27FC236}">
                <a16:creationId xmlns:a16="http://schemas.microsoft.com/office/drawing/2014/main" id="{7CA3F206-EA1D-4F48-94F7-25E5CD151AA0}"/>
              </a:ext>
              <a:ext uri="{C183D7F6-B498-43B3-948B-1728B52AA6E4}">
                <adec:decorative xmlns:adec="http://schemas.microsoft.com/office/drawing/2017/decorative" val="1"/>
              </a:ext>
            </a:extLst>
          </p:cNvPr>
          <p:cNvSpPr/>
          <p:nvPr/>
        </p:nvSpPr>
        <p:spPr bwMode="auto">
          <a:xfrm>
            <a:off x="10369506" y="5221656"/>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3" name="Oval 312">
            <a:extLst>
              <a:ext uri="{FF2B5EF4-FFF2-40B4-BE49-F238E27FC236}">
                <a16:creationId xmlns:a16="http://schemas.microsoft.com/office/drawing/2014/main" id="{BD85956C-6CEC-4888-93BA-63066A22807D}"/>
              </a:ext>
              <a:ext uri="{C183D7F6-B498-43B3-948B-1728B52AA6E4}">
                <adec:decorative xmlns:adec="http://schemas.microsoft.com/office/drawing/2017/decorative" val="1"/>
              </a:ext>
            </a:extLst>
          </p:cNvPr>
          <p:cNvSpPr/>
          <p:nvPr/>
        </p:nvSpPr>
        <p:spPr bwMode="auto">
          <a:xfrm>
            <a:off x="10300467" y="5221656"/>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4" name="Oval 313">
            <a:extLst>
              <a:ext uri="{FF2B5EF4-FFF2-40B4-BE49-F238E27FC236}">
                <a16:creationId xmlns:a16="http://schemas.microsoft.com/office/drawing/2014/main" id="{6D0253AB-D563-4BD3-9D18-60EE5972E15C}"/>
              </a:ext>
              <a:ext uri="{C183D7F6-B498-43B3-948B-1728B52AA6E4}">
                <adec:decorative xmlns:adec="http://schemas.microsoft.com/office/drawing/2017/decorative" val="1"/>
              </a:ext>
            </a:extLst>
          </p:cNvPr>
          <p:cNvSpPr/>
          <p:nvPr/>
        </p:nvSpPr>
        <p:spPr bwMode="auto">
          <a:xfrm>
            <a:off x="10143979" y="5322913"/>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5" name="TextBox 314">
            <a:extLst>
              <a:ext uri="{FF2B5EF4-FFF2-40B4-BE49-F238E27FC236}">
                <a16:creationId xmlns:a16="http://schemas.microsoft.com/office/drawing/2014/main" id="{CC069B32-74D4-4FE8-A6D1-94A96C8D489E}"/>
              </a:ext>
            </a:extLst>
          </p:cNvPr>
          <p:cNvSpPr txBox="1"/>
          <p:nvPr/>
        </p:nvSpPr>
        <p:spPr>
          <a:xfrm>
            <a:off x="9963495" y="5052062"/>
            <a:ext cx="453910"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Australia East</a:t>
            </a:r>
          </a:p>
        </p:txBody>
      </p:sp>
      <p:sp>
        <p:nvSpPr>
          <p:cNvPr id="316" name="TextBox 315">
            <a:extLst>
              <a:ext uri="{FF2B5EF4-FFF2-40B4-BE49-F238E27FC236}">
                <a16:creationId xmlns:a16="http://schemas.microsoft.com/office/drawing/2014/main" id="{995993F7-8A2D-47A7-8A1C-7D0BCE09B304}"/>
              </a:ext>
            </a:extLst>
          </p:cNvPr>
          <p:cNvSpPr txBox="1"/>
          <p:nvPr/>
        </p:nvSpPr>
        <p:spPr>
          <a:xfrm>
            <a:off x="10515806" y="5203948"/>
            <a:ext cx="560803"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Australia Central</a:t>
            </a:r>
          </a:p>
        </p:txBody>
      </p:sp>
      <p:sp>
        <p:nvSpPr>
          <p:cNvPr id="317" name="TextBox 316">
            <a:extLst>
              <a:ext uri="{FF2B5EF4-FFF2-40B4-BE49-F238E27FC236}">
                <a16:creationId xmlns:a16="http://schemas.microsoft.com/office/drawing/2014/main" id="{EF6994EC-527B-43A1-8328-E7E843897212}"/>
              </a:ext>
            </a:extLst>
          </p:cNvPr>
          <p:cNvSpPr txBox="1"/>
          <p:nvPr/>
        </p:nvSpPr>
        <p:spPr>
          <a:xfrm>
            <a:off x="10354716" y="5342026"/>
            <a:ext cx="622770"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Australia Central 2</a:t>
            </a:r>
          </a:p>
        </p:txBody>
      </p:sp>
      <p:sp>
        <p:nvSpPr>
          <p:cNvPr id="318" name="TextBox 317">
            <a:extLst>
              <a:ext uri="{FF2B5EF4-FFF2-40B4-BE49-F238E27FC236}">
                <a16:creationId xmlns:a16="http://schemas.microsoft.com/office/drawing/2014/main" id="{0575B90C-F3E4-44B9-9264-8C5D192B9712}"/>
              </a:ext>
            </a:extLst>
          </p:cNvPr>
          <p:cNvSpPr txBox="1"/>
          <p:nvPr/>
        </p:nvSpPr>
        <p:spPr>
          <a:xfrm>
            <a:off x="9434198" y="5328218"/>
            <a:ext cx="653754" cy="892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Australia Southeast</a:t>
            </a:r>
          </a:p>
        </p:txBody>
      </p:sp>
      <p:grpSp>
        <p:nvGrpSpPr>
          <p:cNvPr id="1410" name="Group 1409">
            <a:extLst>
              <a:ext uri="{FF2B5EF4-FFF2-40B4-BE49-F238E27FC236}">
                <a16:creationId xmlns:a16="http://schemas.microsoft.com/office/drawing/2014/main" id="{3843DD6E-EAB7-4FD7-ADF6-B33A76F8BD1D}"/>
              </a:ext>
              <a:ext uri="{C183D7F6-B498-43B3-948B-1728B52AA6E4}">
                <adec:decorative xmlns:adec="http://schemas.microsoft.com/office/drawing/2017/decorative" val="1"/>
              </a:ext>
            </a:extLst>
          </p:cNvPr>
          <p:cNvGrpSpPr/>
          <p:nvPr/>
        </p:nvGrpSpPr>
        <p:grpSpPr>
          <a:xfrm>
            <a:off x="9061382" y="6117840"/>
            <a:ext cx="2540933" cy="103558"/>
            <a:chOff x="6413432" y="6092440"/>
            <a:chExt cx="2540933" cy="103558"/>
          </a:xfrm>
        </p:grpSpPr>
        <p:sp>
          <p:nvSpPr>
            <p:cNvPr id="1401" name="Oval 1400">
              <a:extLst>
                <a:ext uri="{FF2B5EF4-FFF2-40B4-BE49-F238E27FC236}">
                  <a16:creationId xmlns:a16="http://schemas.microsoft.com/office/drawing/2014/main" id="{796D96AD-DAC7-43C3-A7E5-CA6ECCC11F19}"/>
                </a:ext>
              </a:extLst>
            </p:cNvPr>
            <p:cNvSpPr/>
            <p:nvPr/>
          </p:nvSpPr>
          <p:spPr bwMode="auto">
            <a:xfrm>
              <a:off x="6413432" y="6092440"/>
              <a:ext cx="103558" cy="103558"/>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2" name="TextBox 1401">
              <a:extLst>
                <a:ext uri="{FF2B5EF4-FFF2-40B4-BE49-F238E27FC236}">
                  <a16:creationId xmlns:a16="http://schemas.microsoft.com/office/drawing/2014/main" id="{4583B07D-5C47-46A3-8820-5170598164B7}"/>
                </a:ext>
              </a:extLst>
            </p:cNvPr>
            <p:cNvSpPr txBox="1"/>
            <p:nvPr/>
          </p:nvSpPr>
          <p:spPr>
            <a:xfrm>
              <a:off x="6556111" y="6098053"/>
              <a:ext cx="570669" cy="923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Available region</a:t>
              </a:r>
            </a:p>
          </p:txBody>
        </p:sp>
        <p:sp>
          <p:nvSpPr>
            <p:cNvPr id="1403" name="Oval 1402">
              <a:extLst>
                <a:ext uri="{FF2B5EF4-FFF2-40B4-BE49-F238E27FC236}">
                  <a16:creationId xmlns:a16="http://schemas.microsoft.com/office/drawing/2014/main" id="{48D2C7B3-57A2-4A66-AE23-3CA234D834FA}"/>
                </a:ext>
              </a:extLst>
            </p:cNvPr>
            <p:cNvSpPr/>
            <p:nvPr/>
          </p:nvSpPr>
          <p:spPr bwMode="auto">
            <a:xfrm>
              <a:off x="7270682" y="6092440"/>
              <a:ext cx="103558" cy="103558"/>
            </a:xfrm>
            <a:prstGeom prst="ellipse">
              <a:avLst/>
            </a:prstGeom>
            <a:noFill/>
            <a:ln w="15875" cap="rnd">
              <a:solidFill>
                <a:schemeClr val="tx1"/>
              </a:solidFill>
              <a:prstDash val="sysDot"/>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04" name="TextBox 1403">
              <a:extLst>
                <a:ext uri="{FF2B5EF4-FFF2-40B4-BE49-F238E27FC236}">
                  <a16:creationId xmlns:a16="http://schemas.microsoft.com/office/drawing/2014/main" id="{D518D52A-73A2-4D05-B656-1EE508D07F51}"/>
                </a:ext>
              </a:extLst>
            </p:cNvPr>
            <p:cNvSpPr txBox="1"/>
            <p:nvPr/>
          </p:nvSpPr>
          <p:spPr>
            <a:xfrm>
              <a:off x="7413361" y="6098053"/>
              <a:ext cx="652423" cy="923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Announced region</a:t>
              </a:r>
            </a:p>
          </p:txBody>
        </p:sp>
        <p:sp>
          <p:nvSpPr>
            <p:cNvPr id="1406" name="TextBox 1405">
              <a:extLst>
                <a:ext uri="{FF2B5EF4-FFF2-40B4-BE49-F238E27FC236}">
                  <a16:creationId xmlns:a16="http://schemas.microsoft.com/office/drawing/2014/main" id="{72B6387C-9069-45AB-B394-D4FC159A7998}"/>
                </a:ext>
              </a:extLst>
            </p:cNvPr>
            <p:cNvSpPr txBox="1"/>
            <p:nvPr/>
          </p:nvSpPr>
          <p:spPr>
            <a:xfrm>
              <a:off x="8345224" y="6098053"/>
              <a:ext cx="609141" cy="9233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Availability zones</a:t>
              </a:r>
            </a:p>
          </p:txBody>
        </p:sp>
        <p:grpSp>
          <p:nvGrpSpPr>
            <p:cNvPr id="1407" name="Group 1406">
              <a:extLst>
                <a:ext uri="{FF2B5EF4-FFF2-40B4-BE49-F238E27FC236}">
                  <a16:creationId xmlns:a16="http://schemas.microsoft.com/office/drawing/2014/main" id="{0EE17E0C-30FF-4C20-BEE0-F7341A6AD8FF}"/>
                </a:ext>
              </a:extLst>
            </p:cNvPr>
            <p:cNvGrpSpPr/>
            <p:nvPr/>
          </p:nvGrpSpPr>
          <p:grpSpPr>
            <a:xfrm>
              <a:off x="8202545" y="6092440"/>
              <a:ext cx="103558" cy="103558"/>
              <a:chOff x="2903537" y="2301082"/>
              <a:chExt cx="107156" cy="107156"/>
            </a:xfrm>
          </p:grpSpPr>
          <p:sp>
            <p:nvSpPr>
              <p:cNvPr id="1408" name="Oval 1407">
                <a:extLst>
                  <a:ext uri="{FF2B5EF4-FFF2-40B4-BE49-F238E27FC236}">
                    <a16:creationId xmlns:a16="http://schemas.microsoft.com/office/drawing/2014/main" id="{69F700E8-FC0E-41B2-B51C-1C405310E4BE}"/>
                  </a:ext>
                </a:extLst>
              </p:cNvPr>
              <p:cNvSpPr/>
              <p:nvPr/>
            </p:nvSpPr>
            <p:spPr bwMode="auto">
              <a:xfrm>
                <a:off x="2903537" y="2301082"/>
                <a:ext cx="107156" cy="107156"/>
              </a:xfrm>
              <a:prstGeom prst="ellipse">
                <a:avLst/>
              </a:prstGeom>
              <a:solidFill>
                <a:schemeClr val="accent2">
                  <a:alpha val="70000"/>
                </a:schemeClr>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09" name="Rectangle 1408">
                <a:extLst>
                  <a:ext uri="{FF2B5EF4-FFF2-40B4-BE49-F238E27FC236}">
                    <a16:creationId xmlns:a16="http://schemas.microsoft.com/office/drawing/2014/main" id="{1371A250-2350-4C87-B942-2019D32D2A2B}"/>
                  </a:ext>
                </a:extLst>
              </p:cNvPr>
              <p:cNvSpPr/>
              <p:nvPr/>
            </p:nvSpPr>
            <p:spPr bwMode="auto">
              <a:xfrm rot="18900000">
                <a:off x="2938827" y="2336372"/>
                <a:ext cx="36576" cy="36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11" name="Group 1410" descr="Top level title: 54 Azure regions, subtitle: More than AWS &amp; Google combined">
            <a:extLst>
              <a:ext uri="{FF2B5EF4-FFF2-40B4-BE49-F238E27FC236}">
                <a16:creationId xmlns:a16="http://schemas.microsoft.com/office/drawing/2014/main" id="{B75A4A5C-4EEE-4C88-95C8-6CC225C6FFFC}"/>
              </a:ext>
            </a:extLst>
          </p:cNvPr>
          <p:cNvGrpSpPr/>
          <p:nvPr/>
        </p:nvGrpSpPr>
        <p:grpSpPr>
          <a:xfrm>
            <a:off x="621506" y="3494251"/>
            <a:ext cx="2608367" cy="2639167"/>
            <a:chOff x="-2055996" y="2845240"/>
            <a:chExt cx="4679949" cy="3950006"/>
          </a:xfrm>
        </p:grpSpPr>
        <p:sp>
          <p:nvSpPr>
            <p:cNvPr id="1412" name="TextBox 1411">
              <a:extLst>
                <a:ext uri="{FF2B5EF4-FFF2-40B4-BE49-F238E27FC236}">
                  <a16:creationId xmlns:a16="http://schemas.microsoft.com/office/drawing/2014/main" id="{CA736DDC-D0D5-4F1D-B5C7-DFBCAF63E3D1}"/>
                </a:ext>
              </a:extLst>
            </p:cNvPr>
            <p:cNvSpPr txBox="1"/>
            <p:nvPr/>
          </p:nvSpPr>
          <p:spPr>
            <a:xfrm>
              <a:off x="-2055996" y="2845240"/>
              <a:ext cx="2978528" cy="2396617"/>
            </a:xfrm>
            <a:prstGeom prst="rect">
              <a:avLst/>
            </a:prstGeom>
            <a:noFill/>
          </p:spPr>
          <p:txBody>
            <a:bodyPr wrap="non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623113" rtl="0" eaLnBrk="1" fontAlgn="auto" latinLnBrk="0" hangingPunct="1">
                <a:lnSpc>
                  <a:spcPct val="90000"/>
                </a:lnSpc>
                <a:spcBef>
                  <a:spcPts val="0"/>
                </a:spcBef>
                <a:spcAft>
                  <a:spcPts val="401"/>
                </a:spcAft>
                <a:buClrTx/>
                <a:buSzTx/>
                <a:buFontTx/>
                <a:buNone/>
                <a:tabLst/>
                <a:defRPr/>
              </a:pPr>
              <a:r>
                <a:rPr kumimoji="0" lang="en-US" sz="8800" b="0" i="0" u="none" strike="noStrike" kern="1200" cap="none" spc="0" normalizeH="0" baseline="0" noProof="0" dirty="0">
                  <a:ln>
                    <a:noFill/>
                  </a:ln>
                  <a:gradFill>
                    <a:gsLst>
                      <a:gs pos="9790">
                        <a:srgbClr val="50E6FF"/>
                      </a:gs>
                      <a:gs pos="100000">
                        <a:srgbClr val="50E6FF"/>
                      </a:gs>
                    </a:gsLst>
                    <a:lin ang="0" scaled="0"/>
                  </a:gradFill>
                  <a:effectLst/>
                  <a:uLnTx/>
                  <a:uFillTx/>
                  <a:latin typeface="Segoe UI Semibold"/>
                  <a:ea typeface="+mn-ea"/>
                  <a:cs typeface="Segoe UI Semibold" panose="020B0702040204020203" pitchFamily="34" charset="0"/>
                </a:rPr>
                <a:t>54</a:t>
              </a:r>
            </a:p>
          </p:txBody>
        </p:sp>
        <p:sp>
          <p:nvSpPr>
            <p:cNvPr id="1413" name="TextBox 1412">
              <a:extLst>
                <a:ext uri="{FF2B5EF4-FFF2-40B4-BE49-F238E27FC236}">
                  <a16:creationId xmlns:a16="http://schemas.microsoft.com/office/drawing/2014/main" id="{EF4CE15A-E994-46D0-9097-D0CF7949BD20}"/>
                </a:ext>
              </a:extLst>
            </p:cNvPr>
            <p:cNvSpPr txBox="1"/>
            <p:nvPr/>
          </p:nvSpPr>
          <p:spPr>
            <a:xfrm>
              <a:off x="-2000053" y="4576745"/>
              <a:ext cx="4624006" cy="2218501"/>
            </a:xfrm>
            <a:prstGeom prst="rect">
              <a:avLst/>
            </a:prstGeom>
            <a:noFill/>
          </p:spPr>
          <p:txBody>
            <a:bodyPr wrap="squar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623113" rtl="0" eaLnBrk="1" fontAlgn="auto" latinLnBrk="0" hangingPunct="1">
                <a:lnSpc>
                  <a:spcPct val="90000"/>
                </a:lnSpc>
                <a:spcBef>
                  <a:spcPts val="0"/>
                </a:spcBef>
                <a:spcAft>
                  <a:spcPts val="401"/>
                </a:spcAft>
                <a:buClrTx/>
                <a:buSzTx/>
                <a:buFontTx/>
                <a:buNone/>
                <a:tabLst/>
                <a:defRPr/>
              </a:pPr>
              <a:r>
                <a:rPr kumimoji="0" lang="en-US" sz="1800" b="0" i="0" u="none" strike="noStrike" kern="1200" cap="none" spc="0" normalizeH="0" baseline="0" noProof="0" dirty="0">
                  <a:ln>
                    <a:noFill/>
                  </a:ln>
                  <a:gradFill>
                    <a:gsLst>
                      <a:gs pos="9790">
                        <a:srgbClr val="FFFFFF"/>
                      </a:gs>
                      <a:gs pos="100000">
                        <a:srgbClr val="FFFFFF"/>
                      </a:gs>
                    </a:gsLst>
                    <a:lin ang="0" scaled="0"/>
                  </a:gradFill>
                  <a:effectLst/>
                  <a:uLnTx/>
                  <a:uFillTx/>
                  <a:latin typeface="Segoe UI Semibold"/>
                  <a:ea typeface="MS PGothic" panose="020B0600070205080204" pitchFamily="34" charset="-128"/>
                  <a:cs typeface="Segoe UI Semilight" panose="020B0402040204020203" pitchFamily="34" charset="0"/>
                </a:rPr>
                <a:t>Azure regions</a:t>
              </a:r>
            </a:p>
            <a:p>
              <a:pPr marL="0" marR="0" lvl="0" indent="0" algn="l" defTabSz="623113" rtl="0" eaLnBrk="1" fontAlgn="auto" latinLnBrk="0" hangingPunct="1">
                <a:lnSpc>
                  <a:spcPct val="90000"/>
                </a:lnSpc>
                <a:spcBef>
                  <a:spcPts val="0"/>
                </a:spcBef>
                <a:spcAft>
                  <a:spcPts val="401"/>
                </a:spcAft>
                <a:buClrTx/>
                <a:buSzTx/>
                <a:buFontTx/>
                <a:buNone/>
                <a:tabLst/>
                <a:defRPr/>
              </a:pPr>
              <a:endParaRPr kumimoji="0" lang="en-US" sz="1800" b="0" i="0" u="none" strike="noStrike" kern="1200" cap="none" spc="0" normalizeH="0" baseline="0" noProof="0" dirty="0">
                <a:ln>
                  <a:noFill/>
                </a:ln>
                <a:gradFill>
                  <a:gsLst>
                    <a:gs pos="9790">
                      <a:srgbClr val="FFFFFF"/>
                    </a:gs>
                    <a:gs pos="100000">
                      <a:srgbClr val="FFFFFF"/>
                    </a:gs>
                  </a:gsLst>
                  <a:lin ang="0" scaled="0"/>
                </a:gradFill>
                <a:effectLst/>
                <a:uLnTx/>
                <a:uFillTx/>
                <a:latin typeface="Segoe UI Semibold"/>
                <a:ea typeface="MS PGothic" panose="020B0600070205080204" pitchFamily="34" charset="-128"/>
                <a:cs typeface="Segoe UI Semilight" panose="020B0402040204020203" pitchFamily="34" charset="0"/>
              </a:endParaRPr>
            </a:p>
            <a:p>
              <a:pPr marL="0" marR="0" lvl="0" indent="0" algn="l" defTabSz="623113" rtl="0" eaLnBrk="1" fontAlgn="auto" latinLnBrk="0" hangingPunct="1">
                <a:lnSpc>
                  <a:spcPct val="90000"/>
                </a:lnSpc>
                <a:spcBef>
                  <a:spcPts val="0"/>
                </a:spcBef>
                <a:spcAft>
                  <a:spcPts val="401"/>
                </a:spcAft>
                <a:buClrTx/>
                <a:buSzTx/>
                <a:buFontTx/>
                <a:buNone/>
                <a:tabLst/>
                <a:defRPr/>
              </a:pPr>
              <a:r>
                <a:rPr kumimoji="0" lang="en-US" sz="1800" b="0" i="0" u="none" strike="noStrike" kern="1200" cap="none" spc="0" normalizeH="0" baseline="0" noProof="0" dirty="0">
                  <a:ln>
                    <a:noFill/>
                  </a:ln>
                  <a:gradFill>
                    <a:gsLst>
                      <a:gs pos="9790">
                        <a:srgbClr val="FFFFFF"/>
                      </a:gs>
                      <a:gs pos="100000">
                        <a:srgbClr val="FFFFFF"/>
                      </a:gs>
                    </a:gsLst>
                    <a:lin ang="0" scaled="0"/>
                  </a:gradFill>
                  <a:effectLst/>
                  <a:uLnTx/>
                  <a:uFillTx/>
                  <a:latin typeface="Segoe UI Semibold"/>
                  <a:ea typeface="MS PGothic" panose="020B0600070205080204" pitchFamily="34" charset="-128"/>
                  <a:cs typeface="Segoe UI Semilight" panose="020B0402040204020203" pitchFamily="34" charset="0"/>
                </a:rPr>
                <a:t>More than AWS &amp; Google combined</a:t>
              </a:r>
            </a:p>
          </p:txBody>
        </p:sp>
      </p:grpSp>
      <p:sp>
        <p:nvSpPr>
          <p:cNvPr id="1399" name="Title 1">
            <a:extLst>
              <a:ext uri="{FF2B5EF4-FFF2-40B4-BE49-F238E27FC236}">
                <a16:creationId xmlns:a16="http://schemas.microsoft.com/office/drawing/2014/main" id="{B8C019E9-CB43-46EF-A1B8-6062D4CA1713}"/>
              </a:ext>
            </a:extLst>
          </p:cNvPr>
          <p:cNvSpPr txBox="1">
            <a:spLocks/>
          </p:cNvSpPr>
          <p:nvPr/>
        </p:nvSpPr>
        <p:spPr bwMode="auto">
          <a:xfrm>
            <a:off x="609600" y="274639"/>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800" kern="1200">
                <a:solidFill>
                  <a:schemeClr val="bg1"/>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5pPr>
            <a:lvl6pPr marL="609585"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6pPr>
            <a:lvl7pPr marL="1219170"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7pPr>
            <a:lvl8pPr marL="1828754"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8pPr>
            <a:lvl9pPr marL="2438339"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9pPr>
          </a:lstStyle>
          <a:p>
            <a:pPr lvl="0"/>
            <a:r>
              <a:rPr lang="en-US" dirty="0">
                <a:solidFill>
                  <a:prstClr val="white"/>
                </a:solidFill>
              </a:rPr>
              <a:t>Azure Points Of Presence</a:t>
            </a:r>
            <a:endParaRPr kumimoji="0" lang="en-US" sz="4800" b="0" i="0" u="none" strike="noStrike" kern="1200" cap="none" spc="0" normalizeH="0" baseline="0" noProof="0" dirty="0">
              <a:ln>
                <a:noFill/>
              </a:ln>
              <a:solidFill>
                <a:sysClr val="window" lastClr="FFFFFF"/>
              </a:solidFill>
              <a:effectLst/>
              <a:uLnTx/>
              <a:uFillTx/>
              <a:latin typeface="Arial Bold" pitchFamily="-72" charset="0"/>
              <a:ea typeface="ＭＳ Ｐゴシック" pitchFamily="-72" charset="-128"/>
            </a:endParaRPr>
          </a:p>
        </p:txBody>
      </p:sp>
    </p:spTree>
    <p:extLst>
      <p:ext uri="{BB962C8B-B14F-4D97-AF65-F5344CB8AC3E}">
        <p14:creationId xmlns:p14="http://schemas.microsoft.com/office/powerpoint/2010/main" val="160645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11"/>
                                        </p:tgtEl>
                                        <p:attrNameLst>
                                          <p:attrName>style.visibility</p:attrName>
                                        </p:attrNameLst>
                                      </p:cBhvr>
                                      <p:to>
                                        <p:strVal val="visible"/>
                                      </p:to>
                                    </p:set>
                                    <p:animEffect transition="in" filter="fade">
                                      <p:cBhvr>
                                        <p:cTn id="7" dur="500"/>
                                        <p:tgtEl>
                                          <p:spTgt spid="1411"/>
                                        </p:tgtEl>
                                      </p:cBhvr>
                                    </p:animEffect>
                                  </p:childTnLst>
                                </p:cTn>
                              </p:par>
                              <p:par>
                                <p:cTn id="8" presetID="42" presetClass="path" presetSubtype="0" decel="100000" fill="hold" nodeType="withEffect">
                                  <p:stCondLst>
                                    <p:cond delay="0"/>
                                  </p:stCondLst>
                                  <p:childTnLst>
                                    <p:animMotion origin="layout" path="M 0 -7.40741E-7 L 0 0.03542 " pathEditMode="relative" rAng="0" ptsTypes="AA">
                                      <p:cBhvr>
                                        <p:cTn id="9" dur="700" spd="-100000" fill="hold"/>
                                        <p:tgtEl>
                                          <p:spTgt spid="14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Oval 38">
            <a:extLst>
              <a:ext uri="{FF2B5EF4-FFF2-40B4-BE49-F238E27FC236}">
                <a16:creationId xmlns:a16="http://schemas.microsoft.com/office/drawing/2014/main" id="{25A938A6-39F8-47E2-8FA4-2B764D926C23}"/>
              </a:ext>
            </a:extLst>
          </p:cNvPr>
          <p:cNvSpPr/>
          <p:nvPr/>
        </p:nvSpPr>
        <p:spPr>
          <a:xfrm>
            <a:off x="3963826" y="2059796"/>
            <a:ext cx="4288253" cy="4288253"/>
          </a:xfrm>
          <a:prstGeom prst="ellipse">
            <a:avLst/>
          </a:prstGeom>
          <a:noFill/>
          <a:ln w="38100">
            <a:solidFill>
              <a:srgbClr val="58F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AC2A560-9616-47F3-B0E7-AE009F62BC0A}"/>
              </a:ext>
            </a:extLst>
          </p:cNvPr>
          <p:cNvSpPr txBox="1"/>
          <p:nvPr/>
        </p:nvSpPr>
        <p:spPr>
          <a:xfrm>
            <a:off x="586682" y="2397400"/>
            <a:ext cx="4260628" cy="5478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Resources Provisioned On Demand</a:t>
            </a:r>
          </a:p>
          <a:p>
            <a:pPr algn="r" defTabSz="896354">
              <a:spcAft>
                <a:spcPts val="576"/>
              </a:spcAft>
              <a:defRPr/>
            </a:pPr>
            <a:r>
              <a:rPr lang="en-US" sz="1400" dirty="0">
                <a:latin typeface="Segoe UI" panose="020B0502040204020203" pitchFamily="34" charset="0"/>
                <a:cs typeface="Segoe UI" panose="020B0502040204020203" pitchFamily="34" charset="0"/>
              </a:rPr>
              <a:t>Pay for the usage     </a:t>
            </a:r>
            <a:r>
              <a:rPr lang="en-US" sz="1400" dirty="0">
                <a:noFill/>
                <a:latin typeface="Segoe UI" panose="020B0502040204020203" pitchFamily="34" charset="0"/>
                <a:cs typeface="Segoe UI" panose="020B0502040204020203" pitchFamily="34" charset="0"/>
              </a:rPr>
              <a:t>.</a:t>
            </a:r>
          </a:p>
        </p:txBody>
      </p:sp>
      <p:sp>
        <p:nvSpPr>
          <p:cNvPr id="25" name="TextBox 24">
            <a:extLst>
              <a:ext uri="{FF2B5EF4-FFF2-40B4-BE49-F238E27FC236}">
                <a16:creationId xmlns:a16="http://schemas.microsoft.com/office/drawing/2014/main" id="{0862F505-0F6A-42E3-9BEE-0C3C3620F60F}"/>
              </a:ext>
            </a:extLst>
          </p:cNvPr>
          <p:cNvSpPr txBox="1"/>
          <p:nvPr/>
        </p:nvSpPr>
        <p:spPr>
          <a:xfrm>
            <a:off x="152400" y="4356116"/>
            <a:ext cx="3886197" cy="1206484"/>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On The Go  </a:t>
            </a:r>
            <a:r>
              <a:rPr lang="en-US" sz="2000" kern="0" dirty="0">
                <a:noFill/>
                <a:latin typeface="Segoe UI Semilight" panose="020B0402040204020203" pitchFamily="34" charset="0"/>
                <a:cs typeface="Segoe UI Semilight" panose="020B0402040204020203" pitchFamily="34" charset="0"/>
              </a:rPr>
              <a:t>.</a:t>
            </a:r>
          </a:p>
          <a:p>
            <a:pPr defTabSz="896354">
              <a:spcAft>
                <a:spcPts val="576"/>
              </a:spcAft>
              <a:defRPr/>
            </a:pPr>
            <a:r>
              <a:rPr lang="en-US" sz="1400" dirty="0">
                <a:latin typeface="Segoe UI" panose="020B0502040204020203" pitchFamily="34" charset="0"/>
                <a:cs typeface="Segoe UI" panose="020B0502040204020203" pitchFamily="34" charset="0"/>
              </a:rPr>
              <a:t>With Azure Stack Edge, any location is possible  </a:t>
            </a:r>
            <a:r>
              <a:rPr lang="en-US" sz="1400" dirty="0">
                <a:noFill/>
                <a:latin typeface="Segoe UI" panose="020B0502040204020203" pitchFamily="34" charset="0"/>
                <a:cs typeface="Segoe UI" panose="020B0502040204020203" pitchFamily="34" charset="0"/>
              </a:rPr>
              <a:t>.</a:t>
            </a:r>
            <a:r>
              <a:rPr lang="en-US" sz="1400" dirty="0">
                <a:latin typeface="Segoe UI" panose="020B0502040204020203" pitchFamily="34" charset="0"/>
                <a:cs typeface="Segoe UI" panose="020B0502040204020203" pitchFamily="34" charset="0"/>
              </a:rPr>
              <a:t>  Hardened, mobile backpacks to temporary </a:t>
            </a:r>
            <a:r>
              <a:rPr lang="en-US" sz="1400" dirty="0">
                <a:noFill/>
                <a:latin typeface="Segoe UI" panose="020B0502040204020203" pitchFamily="34" charset="0"/>
                <a:cs typeface="Segoe UI" panose="020B0502040204020203" pitchFamily="34" charset="0"/>
              </a:rPr>
              <a:t>.</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shipping container deployments</a:t>
            </a:r>
          </a:p>
          <a:p>
            <a:pPr defTabSz="896354">
              <a:spcAft>
                <a:spcPts val="576"/>
              </a:spcAft>
              <a:defRPr/>
            </a:pPr>
            <a:endParaRPr lang="en-US" sz="1400" dirty="0">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C40E427D-1D96-4E1D-AE3A-75AC94B10F40}"/>
              </a:ext>
            </a:extLst>
          </p:cNvPr>
          <p:cNvSpPr txBox="1"/>
          <p:nvPr/>
        </p:nvSpPr>
        <p:spPr>
          <a:xfrm>
            <a:off x="7575706" y="2300450"/>
            <a:ext cx="3556840" cy="7417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Point Of Presence</a:t>
            </a:r>
          </a:p>
          <a:p>
            <a:pPr defTabSz="896354">
              <a:spcAft>
                <a:spcPts val="576"/>
              </a:spcAft>
              <a:defRPr/>
            </a:pPr>
            <a:r>
              <a:rPr lang="en-US" sz="1400" dirty="0">
                <a:latin typeface="Segoe UI" panose="020B0502040204020203" pitchFamily="34" charset="0"/>
                <a:cs typeface="Segoe UI" panose="020B0502040204020203" pitchFamily="34" charset="0"/>
              </a:rPr>
              <a:t>     Continental &amp; regional deployment,</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providing cross region connectivity</a:t>
            </a:r>
          </a:p>
        </p:txBody>
      </p:sp>
      <p:sp>
        <p:nvSpPr>
          <p:cNvPr id="29" name="TextBox 28">
            <a:extLst>
              <a:ext uri="{FF2B5EF4-FFF2-40B4-BE49-F238E27FC236}">
                <a16:creationId xmlns:a16="http://schemas.microsoft.com/office/drawing/2014/main" id="{445D9AC3-EB95-464C-BB47-DD2CD9D224F3}"/>
              </a:ext>
            </a:extLst>
          </p:cNvPr>
          <p:cNvSpPr txBox="1"/>
          <p:nvPr/>
        </p:nvSpPr>
        <p:spPr>
          <a:xfrm>
            <a:off x="8153400" y="4359350"/>
            <a:ext cx="3962400" cy="935641"/>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   On Prem</a:t>
            </a:r>
          </a:p>
          <a:p>
            <a:pPr algn="l" defTabSz="896354">
              <a:spcAft>
                <a:spcPts val="576"/>
              </a:spcAft>
              <a:defRPr/>
            </a:pPr>
            <a:r>
              <a:rPr lang="en-US" sz="1400" dirty="0">
                <a:latin typeface="Segoe UI" panose="020B0502040204020203" pitchFamily="34" charset="0"/>
                <a:cs typeface="Segoe UI" panose="020B0502040204020203" pitchFamily="34" charset="0"/>
              </a:rPr>
              <a:t>   Azure Stack,  </a:t>
            </a:r>
            <a:r>
              <a:rPr lang="en-US" sz="1400" dirty="0">
                <a:noFill/>
                <a:latin typeface="Segoe UI" panose="020B0502040204020203" pitchFamily="34" charset="0"/>
                <a:cs typeface="Segoe UI" panose="020B0502040204020203" pitchFamily="34" charset="0"/>
              </a:rPr>
              <a:t>.</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  On-prem to extend Azure owned  </a:t>
            </a:r>
            <a:r>
              <a:rPr lang="en-US" sz="1400" dirty="0">
                <a:noFill/>
                <a:latin typeface="Segoe UI" panose="020B0502040204020203" pitchFamily="34" charset="0"/>
                <a:cs typeface="Segoe UI" panose="020B0502040204020203" pitchFamily="34" charset="0"/>
              </a:rPr>
              <a:t>.</a:t>
            </a:r>
            <a:br>
              <a:rPr lang="en-US" sz="1400" dirty="0">
                <a:noFill/>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regions to your points of presence</a:t>
            </a:r>
          </a:p>
        </p:txBody>
      </p:sp>
      <p:sp>
        <p:nvSpPr>
          <p:cNvPr id="35" name="Freeform: Shape 185">
            <a:extLst>
              <a:ext uri="{FF2B5EF4-FFF2-40B4-BE49-F238E27FC236}">
                <a16:creationId xmlns:a16="http://schemas.microsoft.com/office/drawing/2014/main" id="{A9165D00-1144-4661-B884-EEE82CF71309}"/>
              </a:ext>
            </a:extLst>
          </p:cNvPr>
          <p:cNvSpPr>
            <a:spLocks noChangeAspect="1"/>
          </p:cNvSpPr>
          <p:nvPr/>
        </p:nvSpPr>
        <p:spPr bwMode="auto">
          <a:xfrm flipV="1">
            <a:off x="5660141" y="3911599"/>
            <a:ext cx="871715" cy="48053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66" name="Group 65">
            <a:extLst>
              <a:ext uri="{FF2B5EF4-FFF2-40B4-BE49-F238E27FC236}">
                <a16:creationId xmlns:a16="http://schemas.microsoft.com/office/drawing/2014/main" id="{922AFD19-F0A5-4CC3-A43F-7858FE5D76A0}"/>
              </a:ext>
            </a:extLst>
          </p:cNvPr>
          <p:cNvGrpSpPr/>
          <p:nvPr/>
        </p:nvGrpSpPr>
        <p:grpSpPr>
          <a:xfrm>
            <a:off x="-5315485" y="-95557"/>
            <a:ext cx="4867275" cy="4021670"/>
            <a:chOff x="-5315485" y="-95557"/>
            <a:chExt cx="4867275" cy="4021670"/>
          </a:xfrm>
        </p:grpSpPr>
        <p:grpSp>
          <p:nvGrpSpPr>
            <p:cNvPr id="63" name="Group 62">
              <a:extLst>
                <a:ext uri="{FF2B5EF4-FFF2-40B4-BE49-F238E27FC236}">
                  <a16:creationId xmlns:a16="http://schemas.microsoft.com/office/drawing/2014/main" id="{693507AD-3F10-45D1-9CA8-6B3ABD2F1AED}"/>
                </a:ext>
              </a:extLst>
            </p:cNvPr>
            <p:cNvGrpSpPr/>
            <p:nvPr/>
          </p:nvGrpSpPr>
          <p:grpSpPr>
            <a:xfrm>
              <a:off x="-3886200" y="2561150"/>
              <a:ext cx="2042042" cy="1364963"/>
              <a:chOff x="-2998296" y="4774637"/>
              <a:chExt cx="2042042" cy="1364963"/>
            </a:xfrm>
          </p:grpSpPr>
          <p:sp>
            <p:nvSpPr>
              <p:cNvPr id="46" name="Freeform: Shape 45">
                <a:extLst>
                  <a:ext uri="{FF2B5EF4-FFF2-40B4-BE49-F238E27FC236}">
                    <a16:creationId xmlns:a16="http://schemas.microsoft.com/office/drawing/2014/main" id="{117CEABD-4FE0-4D8F-85B4-F66943BF4B8F}"/>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3CE96B80-00C3-4657-889B-BE1C3471D293}"/>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922783BA-3CE1-4194-BB41-0C67F0C1329A}"/>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DB0CEEA-14A6-43B2-A25D-AD707F7C5757}"/>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18AD9D3-A474-47F3-A3E7-A635D927B1ED}"/>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2BC25EE-1024-416A-A9E3-D46A1692E6BC}"/>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9685E5E-1D82-459C-B6E7-924D6FECC4AE}"/>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0DB70980-CDC1-4FBE-B089-B396CBA5D509}"/>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7F9E073-5D9D-49C8-9CD5-A79B34964138}"/>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65" name="Group 64">
              <a:extLst>
                <a:ext uri="{FF2B5EF4-FFF2-40B4-BE49-F238E27FC236}">
                  <a16:creationId xmlns:a16="http://schemas.microsoft.com/office/drawing/2014/main" id="{E0A3F912-DB54-44ED-A1EA-6399B2365A39}"/>
                </a:ext>
              </a:extLst>
            </p:cNvPr>
            <p:cNvGrpSpPr/>
            <p:nvPr/>
          </p:nvGrpSpPr>
          <p:grpSpPr>
            <a:xfrm>
              <a:off x="-5315485" y="-95557"/>
              <a:ext cx="4867275" cy="3452139"/>
              <a:chOff x="685800" y="572410"/>
              <a:chExt cx="4867275" cy="3452139"/>
            </a:xfrm>
          </p:grpSpPr>
          <p:grpSp>
            <p:nvGrpSpPr>
              <p:cNvPr id="64" name="Group 63">
                <a:extLst>
                  <a:ext uri="{FF2B5EF4-FFF2-40B4-BE49-F238E27FC236}">
                    <a16:creationId xmlns:a16="http://schemas.microsoft.com/office/drawing/2014/main" id="{F2A789A9-9518-4079-8B10-AE7CF2952BEA}"/>
                  </a:ext>
                </a:extLst>
              </p:cNvPr>
              <p:cNvGrpSpPr/>
              <p:nvPr/>
            </p:nvGrpSpPr>
            <p:grpSpPr>
              <a:xfrm>
                <a:off x="1752687" y="1581917"/>
                <a:ext cx="2763767" cy="2442632"/>
                <a:chOff x="-3360694" y="3127437"/>
                <a:chExt cx="2763767" cy="2442632"/>
              </a:xfrm>
            </p:grpSpPr>
            <p:grpSp>
              <p:nvGrpSpPr>
                <p:cNvPr id="5" name="ACR Build">
                  <a:extLst>
                    <a:ext uri="{FF2B5EF4-FFF2-40B4-BE49-F238E27FC236}">
                      <a16:creationId xmlns:a16="http://schemas.microsoft.com/office/drawing/2014/main" id="{09F1DA1F-B06E-49A0-B6B0-96475DBC8D37}"/>
                    </a:ext>
                  </a:extLst>
                </p:cNvPr>
                <p:cNvGrpSpPr/>
                <p:nvPr/>
              </p:nvGrpSpPr>
              <p:grpSpPr>
                <a:xfrm>
                  <a:off x="-3360694" y="3989726"/>
                  <a:ext cx="1383049" cy="1580343"/>
                  <a:chOff x="681600" y="-1101081"/>
                  <a:chExt cx="3192540" cy="3647960"/>
                </a:xfrm>
                <a:solidFill>
                  <a:schemeClr val="accent1"/>
                </a:solidFill>
              </p:grpSpPr>
              <p:sp>
                <p:nvSpPr>
                  <p:cNvPr id="6" name="Freeform: Shape 5">
                    <a:extLst>
                      <a:ext uri="{FF2B5EF4-FFF2-40B4-BE49-F238E27FC236}">
                        <a16:creationId xmlns:a16="http://schemas.microsoft.com/office/drawing/2014/main" id="{4328E93B-BFBC-4D84-8D55-487B49B679FA}"/>
                      </a:ext>
                    </a:extLst>
                  </p:cNvPr>
                  <p:cNvSpPr/>
                  <p:nvPr/>
                </p:nvSpPr>
                <p:spPr>
                  <a:xfrm>
                    <a:off x="980532" y="-1101081"/>
                    <a:ext cx="2893608" cy="3647960"/>
                  </a:xfrm>
                  <a:custGeom>
                    <a:avLst/>
                    <a:gdLst>
                      <a:gd name="connsiteX0" fmla="*/ 0 w 2893608"/>
                      <a:gd name="connsiteY0" fmla="*/ 839161 h 3647960"/>
                      <a:gd name="connsiteX1" fmla="*/ 523294 w 2893608"/>
                      <a:gd name="connsiteY1" fmla="*/ 3647961 h 3647960"/>
                      <a:gd name="connsiteX2" fmla="*/ 444787 w 2893608"/>
                      <a:gd name="connsiteY2" fmla="*/ 1450808 h 3647960"/>
                      <a:gd name="connsiteX3" fmla="*/ 2893609 w 2893608"/>
                      <a:gd name="connsiteY3" fmla="*/ 687529 h 3647960"/>
                      <a:gd name="connsiteX4" fmla="*/ 2665176 w 2893608"/>
                      <a:gd name="connsiteY4" fmla="*/ 0 h 3647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08" h="3647960">
                        <a:moveTo>
                          <a:pt x="0" y="839161"/>
                        </a:moveTo>
                        <a:lnTo>
                          <a:pt x="523294" y="3647961"/>
                        </a:lnTo>
                        <a:lnTo>
                          <a:pt x="444787" y="1450808"/>
                        </a:lnTo>
                        <a:lnTo>
                          <a:pt x="2893609" y="687529"/>
                        </a:lnTo>
                        <a:lnTo>
                          <a:pt x="2665176" y="0"/>
                        </a:lnTo>
                        <a:close/>
                      </a:path>
                    </a:pathLst>
                  </a:custGeom>
                  <a:solidFill>
                    <a:srgbClr val="0072C6"/>
                  </a:solidFill>
                  <a:ln w="1312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DA554E3-10CB-488D-9B48-51448B9A0DA5}"/>
                      </a:ext>
                    </a:extLst>
                  </p:cNvPr>
                  <p:cNvSpPr/>
                  <p:nvPr/>
                </p:nvSpPr>
                <p:spPr>
                  <a:xfrm>
                    <a:off x="980574" y="-931742"/>
                    <a:ext cx="2630958" cy="986082"/>
                  </a:xfrm>
                  <a:custGeom>
                    <a:avLst/>
                    <a:gdLst>
                      <a:gd name="connsiteX0" fmla="*/ 131241 w 2630958"/>
                      <a:gd name="connsiteY0" fmla="*/ 986083 h 986082"/>
                      <a:gd name="connsiteX1" fmla="*/ 5734 w 2630958"/>
                      <a:gd name="connsiteY1" fmla="*/ 892872 h 986082"/>
                      <a:gd name="connsiteX2" fmla="*/ 93038 w 2630958"/>
                      <a:gd name="connsiteY2" fmla="*/ 728768 h 986082"/>
                      <a:gd name="connsiteX3" fmla="*/ 2461383 w 2630958"/>
                      <a:gd name="connsiteY3" fmla="*/ 5793 h 986082"/>
                      <a:gd name="connsiteX4" fmla="*/ 2625224 w 2630958"/>
                      <a:gd name="connsiteY4" fmla="*/ 93227 h 986082"/>
                      <a:gd name="connsiteX5" fmla="*/ 2537921 w 2630958"/>
                      <a:gd name="connsiteY5" fmla="*/ 257331 h 986082"/>
                      <a:gd name="connsiteX6" fmla="*/ 169575 w 2630958"/>
                      <a:gd name="connsiteY6" fmla="*/ 980306 h 986082"/>
                      <a:gd name="connsiteX7" fmla="*/ 131241 w 2630958"/>
                      <a:gd name="connsiteY7" fmla="*/ 986083 h 98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0958" h="986082">
                        <a:moveTo>
                          <a:pt x="131241" y="986083"/>
                        </a:moveTo>
                        <a:cubicBezTo>
                          <a:pt x="75052" y="986083"/>
                          <a:pt x="22932" y="949586"/>
                          <a:pt x="5734" y="892872"/>
                        </a:cubicBezTo>
                        <a:cubicBezTo>
                          <a:pt x="-15402" y="823423"/>
                          <a:pt x="23720" y="749905"/>
                          <a:pt x="93038" y="728768"/>
                        </a:cubicBezTo>
                        <a:lnTo>
                          <a:pt x="2461383" y="5793"/>
                        </a:lnTo>
                        <a:cubicBezTo>
                          <a:pt x="2530569" y="-15475"/>
                          <a:pt x="2604088" y="23647"/>
                          <a:pt x="2625224" y="93227"/>
                        </a:cubicBezTo>
                        <a:cubicBezTo>
                          <a:pt x="2646361" y="162676"/>
                          <a:pt x="2607238" y="236194"/>
                          <a:pt x="2537921" y="257331"/>
                        </a:cubicBezTo>
                        <a:lnTo>
                          <a:pt x="169575" y="980306"/>
                        </a:lnTo>
                        <a:cubicBezTo>
                          <a:pt x="156841" y="984245"/>
                          <a:pt x="143844" y="986083"/>
                          <a:pt x="131241" y="986083"/>
                        </a:cubicBezTo>
                        <a:close/>
                      </a:path>
                    </a:pathLst>
                  </a:custGeom>
                  <a:solidFill>
                    <a:srgbClr val="59B4D9"/>
                  </a:solidFill>
                  <a:ln w="131255" cap="flat">
                    <a:noFill/>
                    <a:prstDash val="solid"/>
                    <a:miter/>
                  </a:ln>
                </p:spPr>
                <p:txBody>
                  <a:bodyPr rtlCol="0" anchor="ctr"/>
                  <a:lstStyle/>
                  <a:p>
                    <a:endParaRPr lang="en-US"/>
                  </a:p>
                </p:txBody>
              </p:sp>
              <p:grpSp>
                <p:nvGrpSpPr>
                  <p:cNvPr id="8" name="ACR Build">
                    <a:extLst>
                      <a:ext uri="{FF2B5EF4-FFF2-40B4-BE49-F238E27FC236}">
                        <a16:creationId xmlns:a16="http://schemas.microsoft.com/office/drawing/2014/main" id="{09F1DA1F-B06E-49A0-B6B0-96475DBC8D37}"/>
                      </a:ext>
                    </a:extLst>
                  </p:cNvPr>
                  <p:cNvGrpSpPr/>
                  <p:nvPr/>
                </p:nvGrpSpPr>
                <p:grpSpPr>
                  <a:xfrm>
                    <a:off x="681600" y="-519629"/>
                    <a:ext cx="1095950" cy="1095950"/>
                    <a:chOff x="681600" y="-519629"/>
                    <a:chExt cx="1095950" cy="1095950"/>
                  </a:xfrm>
                  <a:solidFill>
                    <a:schemeClr val="accent1"/>
                  </a:solidFill>
                </p:grpSpPr>
                <p:sp>
                  <p:nvSpPr>
                    <p:cNvPr id="9" name="Freeform: Shape 8">
                      <a:extLst>
                        <a:ext uri="{FF2B5EF4-FFF2-40B4-BE49-F238E27FC236}">
                          <a16:creationId xmlns:a16="http://schemas.microsoft.com/office/drawing/2014/main" id="{D821D0F9-8AF5-4204-BA43-2B8D065FBB4A}"/>
                        </a:ext>
                      </a:extLst>
                    </p:cNvPr>
                    <p:cNvSpPr/>
                    <p:nvPr/>
                  </p:nvSpPr>
                  <p:spPr>
                    <a:xfrm>
                      <a:off x="812883" y="-388346"/>
                      <a:ext cx="833384" cy="833384"/>
                    </a:xfrm>
                    <a:custGeom>
                      <a:avLst/>
                      <a:gdLst>
                        <a:gd name="connsiteX0" fmla="*/ 833385 w 833384"/>
                        <a:gd name="connsiteY0" fmla="*/ 416692 h 833384"/>
                        <a:gd name="connsiteX1" fmla="*/ 416692 w 833384"/>
                        <a:gd name="connsiteY1" fmla="*/ 833384 h 833384"/>
                        <a:gd name="connsiteX2" fmla="*/ 0 w 833384"/>
                        <a:gd name="connsiteY2" fmla="*/ 416692 h 833384"/>
                        <a:gd name="connsiteX3" fmla="*/ 416692 w 833384"/>
                        <a:gd name="connsiteY3" fmla="*/ 0 h 833384"/>
                        <a:gd name="connsiteX4" fmla="*/ 833385 w 833384"/>
                        <a:gd name="connsiteY4" fmla="*/ 416692 h 83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384" h="833384">
                          <a:moveTo>
                            <a:pt x="833385" y="416692"/>
                          </a:moveTo>
                          <a:cubicBezTo>
                            <a:pt x="833385" y="646825"/>
                            <a:pt x="646825" y="833384"/>
                            <a:pt x="416692" y="833384"/>
                          </a:cubicBezTo>
                          <a:cubicBezTo>
                            <a:pt x="186560" y="833384"/>
                            <a:pt x="0" y="646825"/>
                            <a:pt x="0" y="416692"/>
                          </a:cubicBezTo>
                          <a:cubicBezTo>
                            <a:pt x="0" y="186559"/>
                            <a:pt x="186560" y="0"/>
                            <a:pt x="416692" y="0"/>
                          </a:cubicBezTo>
                          <a:cubicBezTo>
                            <a:pt x="646825" y="0"/>
                            <a:pt x="833385" y="186560"/>
                            <a:pt x="833385" y="416692"/>
                          </a:cubicBezTo>
                          <a:close/>
                        </a:path>
                      </a:pathLst>
                    </a:custGeom>
                    <a:solidFill>
                      <a:srgbClr val="0072C6"/>
                    </a:solidFill>
                    <a:ln w="13125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B6C697D-5DCC-4C62-8A5D-33167457FF36}"/>
                        </a:ext>
                      </a:extLst>
                    </p:cNvPr>
                    <p:cNvSpPr/>
                    <p:nvPr/>
                  </p:nvSpPr>
                  <p:spPr>
                    <a:xfrm>
                      <a:off x="681600" y="-519629"/>
                      <a:ext cx="1095950" cy="1095950"/>
                    </a:xfrm>
                    <a:custGeom>
                      <a:avLst/>
                      <a:gdLst>
                        <a:gd name="connsiteX0" fmla="*/ 547975 w 1095950"/>
                        <a:gd name="connsiteY0" fmla="*/ 131283 h 1095950"/>
                        <a:gd name="connsiteX1" fmla="*/ 964668 w 1095950"/>
                        <a:gd name="connsiteY1" fmla="*/ 547975 h 1095950"/>
                        <a:gd name="connsiteX2" fmla="*/ 547975 w 1095950"/>
                        <a:gd name="connsiteY2" fmla="*/ 964667 h 1095950"/>
                        <a:gd name="connsiteX3" fmla="*/ 131283 w 1095950"/>
                        <a:gd name="connsiteY3" fmla="*/ 547975 h 1095950"/>
                        <a:gd name="connsiteX4" fmla="*/ 547975 w 1095950"/>
                        <a:gd name="connsiteY4" fmla="*/ 131283 h 1095950"/>
                        <a:gd name="connsiteX5" fmla="*/ 547975 w 1095950"/>
                        <a:gd name="connsiteY5" fmla="*/ 0 h 1095950"/>
                        <a:gd name="connsiteX6" fmla="*/ 0 w 1095950"/>
                        <a:gd name="connsiteY6" fmla="*/ 547975 h 1095950"/>
                        <a:gd name="connsiteX7" fmla="*/ 547975 w 1095950"/>
                        <a:gd name="connsiteY7" fmla="*/ 1095950 h 1095950"/>
                        <a:gd name="connsiteX8" fmla="*/ 1095951 w 1095950"/>
                        <a:gd name="connsiteY8" fmla="*/ 547975 h 1095950"/>
                        <a:gd name="connsiteX9" fmla="*/ 547975 w 1095950"/>
                        <a:gd name="connsiteY9" fmla="*/ 0 h 1095950"/>
                        <a:gd name="connsiteX10" fmla="*/ 547975 w 1095950"/>
                        <a:gd name="connsiteY10" fmla="*/ 0 h 10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5950" h="1095950">
                          <a:moveTo>
                            <a:pt x="547975" y="131283"/>
                          </a:moveTo>
                          <a:cubicBezTo>
                            <a:pt x="778114" y="131283"/>
                            <a:pt x="964668" y="317836"/>
                            <a:pt x="964668" y="547975"/>
                          </a:cubicBezTo>
                          <a:cubicBezTo>
                            <a:pt x="964668" y="778114"/>
                            <a:pt x="778114" y="964667"/>
                            <a:pt x="547975" y="964667"/>
                          </a:cubicBezTo>
                          <a:cubicBezTo>
                            <a:pt x="317836" y="964667"/>
                            <a:pt x="131283" y="778114"/>
                            <a:pt x="131283" y="547975"/>
                          </a:cubicBezTo>
                          <a:cubicBezTo>
                            <a:pt x="131283" y="317836"/>
                            <a:pt x="317967" y="131283"/>
                            <a:pt x="547975" y="131283"/>
                          </a:cubicBezTo>
                          <a:moveTo>
                            <a:pt x="547975" y="0"/>
                          </a:moveTo>
                          <a:cubicBezTo>
                            <a:pt x="245893" y="0"/>
                            <a:pt x="0" y="245762"/>
                            <a:pt x="0" y="547975"/>
                          </a:cubicBezTo>
                          <a:cubicBezTo>
                            <a:pt x="0" y="850189"/>
                            <a:pt x="245762" y="1095950"/>
                            <a:pt x="547975" y="1095950"/>
                          </a:cubicBezTo>
                          <a:cubicBezTo>
                            <a:pt x="850189" y="1095950"/>
                            <a:pt x="1095951" y="850189"/>
                            <a:pt x="1095951" y="547975"/>
                          </a:cubicBezTo>
                          <a:cubicBezTo>
                            <a:pt x="1095951" y="245762"/>
                            <a:pt x="850189" y="0"/>
                            <a:pt x="547975" y="0"/>
                          </a:cubicBezTo>
                          <a:lnTo>
                            <a:pt x="547975" y="0"/>
                          </a:lnTo>
                          <a:close/>
                        </a:path>
                      </a:pathLst>
                    </a:custGeom>
                    <a:solidFill>
                      <a:srgbClr val="59B4D9"/>
                    </a:solidFill>
                    <a:ln w="131255"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2FC03EE1-CA42-4AA8-B32E-BDC9F49BD62C}"/>
                      </a:ext>
                    </a:extLst>
                  </p:cNvPr>
                  <p:cNvSpPr/>
                  <p:nvPr/>
                </p:nvSpPr>
                <p:spPr>
                  <a:xfrm rot="-4972627">
                    <a:off x="963034" y="-238300"/>
                    <a:ext cx="533280" cy="533280"/>
                  </a:xfrm>
                  <a:custGeom>
                    <a:avLst/>
                    <a:gdLst>
                      <a:gd name="connsiteX0" fmla="*/ 533281 w 533280"/>
                      <a:gd name="connsiteY0" fmla="*/ 266640 h 533280"/>
                      <a:gd name="connsiteX1" fmla="*/ 266640 w 533280"/>
                      <a:gd name="connsiteY1" fmla="*/ 533281 h 533280"/>
                      <a:gd name="connsiteX2" fmla="*/ 0 w 533280"/>
                      <a:gd name="connsiteY2" fmla="*/ 266640 h 533280"/>
                      <a:gd name="connsiteX3" fmla="*/ 266640 w 533280"/>
                      <a:gd name="connsiteY3" fmla="*/ 0 h 533280"/>
                      <a:gd name="connsiteX4" fmla="*/ 533281 w 533280"/>
                      <a:gd name="connsiteY4" fmla="*/ 266640 h 53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80" h="533280">
                        <a:moveTo>
                          <a:pt x="533281" y="266640"/>
                        </a:moveTo>
                        <a:cubicBezTo>
                          <a:pt x="533281" y="413902"/>
                          <a:pt x="413902" y="533281"/>
                          <a:pt x="266640" y="533281"/>
                        </a:cubicBezTo>
                        <a:cubicBezTo>
                          <a:pt x="119379" y="533281"/>
                          <a:pt x="0" y="413902"/>
                          <a:pt x="0" y="266640"/>
                        </a:cubicBezTo>
                        <a:cubicBezTo>
                          <a:pt x="0" y="119379"/>
                          <a:pt x="119379" y="0"/>
                          <a:pt x="266640" y="0"/>
                        </a:cubicBezTo>
                        <a:cubicBezTo>
                          <a:pt x="413902" y="0"/>
                          <a:pt x="533281" y="119379"/>
                          <a:pt x="533281" y="266640"/>
                        </a:cubicBezTo>
                        <a:close/>
                      </a:path>
                    </a:pathLst>
                  </a:custGeom>
                  <a:solidFill>
                    <a:srgbClr val="59B4D9"/>
                  </a:solidFill>
                  <a:ln w="131257" cap="flat">
                    <a:noFill/>
                    <a:prstDash val="solid"/>
                    <a:miter/>
                  </a:ln>
                </p:spPr>
                <p:txBody>
                  <a:bodyPr rtlCol="0" anchor="ctr"/>
                  <a:lstStyle/>
                  <a:p>
                    <a:endParaRPr lang="en-US"/>
                  </a:p>
                </p:txBody>
              </p:sp>
            </p:grpSp>
            <p:grpSp>
              <p:nvGrpSpPr>
                <p:cNvPr id="13" name="ACR Build">
                  <a:extLst>
                    <a:ext uri="{FF2B5EF4-FFF2-40B4-BE49-F238E27FC236}">
                      <a16:creationId xmlns:a16="http://schemas.microsoft.com/office/drawing/2014/main" id="{09F1DA1F-B06E-49A0-B6B0-96475DBC8D37}"/>
                    </a:ext>
                  </a:extLst>
                </p:cNvPr>
                <p:cNvGrpSpPr/>
                <p:nvPr/>
              </p:nvGrpSpPr>
              <p:grpSpPr>
                <a:xfrm>
                  <a:off x="-1979976" y="3989726"/>
                  <a:ext cx="1383049" cy="1580343"/>
                  <a:chOff x="3868758" y="-1101081"/>
                  <a:chExt cx="3192540" cy="3647960"/>
                </a:xfrm>
                <a:solidFill>
                  <a:schemeClr val="accent1"/>
                </a:solidFill>
              </p:grpSpPr>
              <p:sp>
                <p:nvSpPr>
                  <p:cNvPr id="14" name="Freeform: Shape 13">
                    <a:extLst>
                      <a:ext uri="{FF2B5EF4-FFF2-40B4-BE49-F238E27FC236}">
                        <a16:creationId xmlns:a16="http://schemas.microsoft.com/office/drawing/2014/main" id="{E03281CF-E145-43F8-B38C-2198F3EB9B44}"/>
                      </a:ext>
                    </a:extLst>
                  </p:cNvPr>
                  <p:cNvSpPr/>
                  <p:nvPr/>
                </p:nvSpPr>
                <p:spPr>
                  <a:xfrm>
                    <a:off x="3868758" y="-1101081"/>
                    <a:ext cx="2893608" cy="3647960"/>
                  </a:xfrm>
                  <a:custGeom>
                    <a:avLst/>
                    <a:gdLst>
                      <a:gd name="connsiteX0" fmla="*/ 2893609 w 2893608"/>
                      <a:gd name="connsiteY0" fmla="*/ 839161 h 3647960"/>
                      <a:gd name="connsiteX1" fmla="*/ 2370315 w 2893608"/>
                      <a:gd name="connsiteY1" fmla="*/ 3647961 h 3647960"/>
                      <a:gd name="connsiteX2" fmla="*/ 2448822 w 2893608"/>
                      <a:gd name="connsiteY2" fmla="*/ 1450808 h 3647960"/>
                      <a:gd name="connsiteX3" fmla="*/ 0 w 2893608"/>
                      <a:gd name="connsiteY3" fmla="*/ 687529 h 3647960"/>
                      <a:gd name="connsiteX4" fmla="*/ 228564 w 2893608"/>
                      <a:gd name="connsiteY4" fmla="*/ 0 h 3647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08" h="3647960">
                        <a:moveTo>
                          <a:pt x="2893609" y="839161"/>
                        </a:moveTo>
                        <a:lnTo>
                          <a:pt x="2370315" y="3647961"/>
                        </a:lnTo>
                        <a:lnTo>
                          <a:pt x="2448822" y="1450808"/>
                        </a:lnTo>
                        <a:lnTo>
                          <a:pt x="0" y="687529"/>
                        </a:lnTo>
                        <a:lnTo>
                          <a:pt x="228564" y="0"/>
                        </a:lnTo>
                        <a:close/>
                      </a:path>
                    </a:pathLst>
                  </a:custGeom>
                  <a:solidFill>
                    <a:srgbClr val="0072C6"/>
                  </a:solidFill>
                  <a:ln w="13125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DB94306-CF2A-4F2A-BBFD-2E9B4155AAA4}"/>
                      </a:ext>
                    </a:extLst>
                  </p:cNvPr>
                  <p:cNvSpPr/>
                  <p:nvPr/>
                </p:nvSpPr>
                <p:spPr>
                  <a:xfrm>
                    <a:off x="4131366" y="-931742"/>
                    <a:ext cx="2630958" cy="986082"/>
                  </a:xfrm>
                  <a:custGeom>
                    <a:avLst/>
                    <a:gdLst>
                      <a:gd name="connsiteX0" fmla="*/ 2499718 w 2630958"/>
                      <a:gd name="connsiteY0" fmla="*/ 986083 h 986082"/>
                      <a:gd name="connsiteX1" fmla="*/ 2625224 w 2630958"/>
                      <a:gd name="connsiteY1" fmla="*/ 892872 h 986082"/>
                      <a:gd name="connsiteX2" fmla="*/ 2537921 w 2630958"/>
                      <a:gd name="connsiteY2" fmla="*/ 728768 h 986082"/>
                      <a:gd name="connsiteX3" fmla="*/ 169575 w 2630958"/>
                      <a:gd name="connsiteY3" fmla="*/ 5793 h 986082"/>
                      <a:gd name="connsiteX4" fmla="*/ 5734 w 2630958"/>
                      <a:gd name="connsiteY4" fmla="*/ 93227 h 986082"/>
                      <a:gd name="connsiteX5" fmla="*/ 93037 w 2630958"/>
                      <a:gd name="connsiteY5" fmla="*/ 257331 h 986082"/>
                      <a:gd name="connsiteX6" fmla="*/ 2461383 w 2630958"/>
                      <a:gd name="connsiteY6" fmla="*/ 980306 h 986082"/>
                      <a:gd name="connsiteX7" fmla="*/ 2499718 w 2630958"/>
                      <a:gd name="connsiteY7" fmla="*/ 986083 h 98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0958" h="986082">
                        <a:moveTo>
                          <a:pt x="2499718" y="986083"/>
                        </a:moveTo>
                        <a:cubicBezTo>
                          <a:pt x="2555907" y="986083"/>
                          <a:pt x="2608026" y="949586"/>
                          <a:pt x="2625224" y="892872"/>
                        </a:cubicBezTo>
                        <a:cubicBezTo>
                          <a:pt x="2646361" y="823423"/>
                          <a:pt x="2607238" y="749905"/>
                          <a:pt x="2537921" y="728768"/>
                        </a:cubicBezTo>
                        <a:lnTo>
                          <a:pt x="169575" y="5793"/>
                        </a:lnTo>
                        <a:cubicBezTo>
                          <a:pt x="100389" y="-15475"/>
                          <a:pt x="26871" y="23647"/>
                          <a:pt x="5734" y="93227"/>
                        </a:cubicBezTo>
                        <a:cubicBezTo>
                          <a:pt x="-15402" y="162676"/>
                          <a:pt x="23720" y="236194"/>
                          <a:pt x="93037" y="257331"/>
                        </a:cubicBezTo>
                        <a:lnTo>
                          <a:pt x="2461383" y="980306"/>
                        </a:lnTo>
                        <a:cubicBezTo>
                          <a:pt x="2474249" y="984245"/>
                          <a:pt x="2487114" y="986083"/>
                          <a:pt x="2499718" y="986083"/>
                        </a:cubicBezTo>
                        <a:close/>
                      </a:path>
                    </a:pathLst>
                  </a:custGeom>
                  <a:solidFill>
                    <a:srgbClr val="59B4D9"/>
                  </a:solidFill>
                  <a:ln w="131255" cap="flat">
                    <a:noFill/>
                    <a:prstDash val="solid"/>
                    <a:miter/>
                  </a:ln>
                </p:spPr>
                <p:txBody>
                  <a:bodyPr rtlCol="0" anchor="ctr"/>
                  <a:lstStyle/>
                  <a:p>
                    <a:endParaRPr lang="en-US"/>
                  </a:p>
                </p:txBody>
              </p:sp>
              <p:grpSp>
                <p:nvGrpSpPr>
                  <p:cNvPr id="16" name="ACR Build">
                    <a:extLst>
                      <a:ext uri="{FF2B5EF4-FFF2-40B4-BE49-F238E27FC236}">
                        <a16:creationId xmlns:a16="http://schemas.microsoft.com/office/drawing/2014/main" id="{09F1DA1F-B06E-49A0-B6B0-96475DBC8D37}"/>
                      </a:ext>
                    </a:extLst>
                  </p:cNvPr>
                  <p:cNvGrpSpPr/>
                  <p:nvPr/>
                </p:nvGrpSpPr>
                <p:grpSpPr>
                  <a:xfrm>
                    <a:off x="5965347" y="-519629"/>
                    <a:ext cx="1095950" cy="1095950"/>
                    <a:chOff x="5965347" y="-519629"/>
                    <a:chExt cx="1095950" cy="1095950"/>
                  </a:xfrm>
                  <a:solidFill>
                    <a:schemeClr val="accent1"/>
                  </a:solidFill>
                </p:grpSpPr>
                <p:sp>
                  <p:nvSpPr>
                    <p:cNvPr id="17" name="Freeform: Shape 16">
                      <a:extLst>
                        <a:ext uri="{FF2B5EF4-FFF2-40B4-BE49-F238E27FC236}">
                          <a16:creationId xmlns:a16="http://schemas.microsoft.com/office/drawing/2014/main" id="{3FA96639-D2EE-4673-BDB8-962C63354F42}"/>
                        </a:ext>
                      </a:extLst>
                    </p:cNvPr>
                    <p:cNvSpPr/>
                    <p:nvPr/>
                  </p:nvSpPr>
                  <p:spPr>
                    <a:xfrm>
                      <a:off x="6096630" y="-388346"/>
                      <a:ext cx="833384" cy="833384"/>
                    </a:xfrm>
                    <a:custGeom>
                      <a:avLst/>
                      <a:gdLst>
                        <a:gd name="connsiteX0" fmla="*/ 833385 w 833384"/>
                        <a:gd name="connsiteY0" fmla="*/ 416692 h 833384"/>
                        <a:gd name="connsiteX1" fmla="*/ 416692 w 833384"/>
                        <a:gd name="connsiteY1" fmla="*/ 833384 h 833384"/>
                        <a:gd name="connsiteX2" fmla="*/ 0 w 833384"/>
                        <a:gd name="connsiteY2" fmla="*/ 416692 h 833384"/>
                        <a:gd name="connsiteX3" fmla="*/ 416692 w 833384"/>
                        <a:gd name="connsiteY3" fmla="*/ 0 h 833384"/>
                        <a:gd name="connsiteX4" fmla="*/ 833385 w 833384"/>
                        <a:gd name="connsiteY4" fmla="*/ 416692 h 83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384" h="833384">
                          <a:moveTo>
                            <a:pt x="833385" y="416692"/>
                          </a:moveTo>
                          <a:cubicBezTo>
                            <a:pt x="833385" y="646825"/>
                            <a:pt x="646825" y="833384"/>
                            <a:pt x="416692" y="833384"/>
                          </a:cubicBezTo>
                          <a:cubicBezTo>
                            <a:pt x="186560" y="833384"/>
                            <a:pt x="0" y="646825"/>
                            <a:pt x="0" y="416692"/>
                          </a:cubicBezTo>
                          <a:cubicBezTo>
                            <a:pt x="0" y="186559"/>
                            <a:pt x="186560" y="0"/>
                            <a:pt x="416692" y="0"/>
                          </a:cubicBezTo>
                          <a:cubicBezTo>
                            <a:pt x="646825" y="0"/>
                            <a:pt x="833385" y="186560"/>
                            <a:pt x="833385" y="416692"/>
                          </a:cubicBezTo>
                          <a:close/>
                        </a:path>
                      </a:pathLst>
                    </a:custGeom>
                    <a:solidFill>
                      <a:srgbClr val="0072C6"/>
                    </a:solidFill>
                    <a:ln w="13125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759528E-BE19-418D-9869-88A244B08BF4}"/>
                        </a:ext>
                      </a:extLst>
                    </p:cNvPr>
                    <p:cNvSpPr/>
                    <p:nvPr/>
                  </p:nvSpPr>
                  <p:spPr>
                    <a:xfrm>
                      <a:off x="5965347" y="-519629"/>
                      <a:ext cx="1095950" cy="1095950"/>
                    </a:xfrm>
                    <a:custGeom>
                      <a:avLst/>
                      <a:gdLst>
                        <a:gd name="connsiteX0" fmla="*/ 547975 w 1095950"/>
                        <a:gd name="connsiteY0" fmla="*/ 131283 h 1095950"/>
                        <a:gd name="connsiteX1" fmla="*/ 964667 w 1095950"/>
                        <a:gd name="connsiteY1" fmla="*/ 547975 h 1095950"/>
                        <a:gd name="connsiteX2" fmla="*/ 547975 w 1095950"/>
                        <a:gd name="connsiteY2" fmla="*/ 964667 h 1095950"/>
                        <a:gd name="connsiteX3" fmla="*/ 131283 w 1095950"/>
                        <a:gd name="connsiteY3" fmla="*/ 547975 h 1095950"/>
                        <a:gd name="connsiteX4" fmla="*/ 547975 w 1095950"/>
                        <a:gd name="connsiteY4" fmla="*/ 131283 h 1095950"/>
                        <a:gd name="connsiteX5" fmla="*/ 547975 w 1095950"/>
                        <a:gd name="connsiteY5" fmla="*/ 0 h 1095950"/>
                        <a:gd name="connsiteX6" fmla="*/ 0 w 1095950"/>
                        <a:gd name="connsiteY6" fmla="*/ 547975 h 1095950"/>
                        <a:gd name="connsiteX7" fmla="*/ 547975 w 1095950"/>
                        <a:gd name="connsiteY7" fmla="*/ 1095950 h 1095950"/>
                        <a:gd name="connsiteX8" fmla="*/ 1095950 w 1095950"/>
                        <a:gd name="connsiteY8" fmla="*/ 547975 h 1095950"/>
                        <a:gd name="connsiteX9" fmla="*/ 547975 w 1095950"/>
                        <a:gd name="connsiteY9" fmla="*/ 0 h 1095950"/>
                        <a:gd name="connsiteX10" fmla="*/ 547975 w 1095950"/>
                        <a:gd name="connsiteY10" fmla="*/ 0 h 10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5950" h="1095950">
                          <a:moveTo>
                            <a:pt x="547975" y="131283"/>
                          </a:moveTo>
                          <a:cubicBezTo>
                            <a:pt x="778114" y="131283"/>
                            <a:pt x="964667" y="317836"/>
                            <a:pt x="964667" y="547975"/>
                          </a:cubicBezTo>
                          <a:cubicBezTo>
                            <a:pt x="964667" y="778114"/>
                            <a:pt x="778114" y="964667"/>
                            <a:pt x="547975" y="964667"/>
                          </a:cubicBezTo>
                          <a:cubicBezTo>
                            <a:pt x="317836" y="964667"/>
                            <a:pt x="131283" y="778114"/>
                            <a:pt x="131283" y="547975"/>
                          </a:cubicBezTo>
                          <a:cubicBezTo>
                            <a:pt x="131283" y="317836"/>
                            <a:pt x="317836" y="131283"/>
                            <a:pt x="547975" y="131283"/>
                          </a:cubicBezTo>
                          <a:moveTo>
                            <a:pt x="547975" y="0"/>
                          </a:moveTo>
                          <a:cubicBezTo>
                            <a:pt x="245893" y="0"/>
                            <a:pt x="0" y="245762"/>
                            <a:pt x="0" y="547975"/>
                          </a:cubicBezTo>
                          <a:cubicBezTo>
                            <a:pt x="0" y="850189"/>
                            <a:pt x="245761" y="1095950"/>
                            <a:pt x="547975" y="1095950"/>
                          </a:cubicBezTo>
                          <a:cubicBezTo>
                            <a:pt x="850188" y="1095950"/>
                            <a:pt x="1095950" y="850189"/>
                            <a:pt x="1095950" y="547975"/>
                          </a:cubicBezTo>
                          <a:cubicBezTo>
                            <a:pt x="1095950" y="245762"/>
                            <a:pt x="850057" y="0"/>
                            <a:pt x="547975" y="0"/>
                          </a:cubicBezTo>
                          <a:lnTo>
                            <a:pt x="547975" y="0"/>
                          </a:lnTo>
                          <a:close/>
                        </a:path>
                      </a:pathLst>
                    </a:custGeom>
                    <a:solidFill>
                      <a:srgbClr val="59B4D9"/>
                    </a:solidFill>
                    <a:ln w="131255"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18E4BE5D-9ECE-4D3E-8225-65F919739DA0}"/>
                      </a:ext>
                    </a:extLst>
                  </p:cNvPr>
                  <p:cNvSpPr/>
                  <p:nvPr/>
                </p:nvSpPr>
                <p:spPr>
                  <a:xfrm rot="-427373">
                    <a:off x="6246753" y="-238141"/>
                    <a:ext cx="533280" cy="533280"/>
                  </a:xfrm>
                  <a:custGeom>
                    <a:avLst/>
                    <a:gdLst>
                      <a:gd name="connsiteX0" fmla="*/ 533281 w 533280"/>
                      <a:gd name="connsiteY0" fmla="*/ 266641 h 533280"/>
                      <a:gd name="connsiteX1" fmla="*/ 266641 w 533280"/>
                      <a:gd name="connsiteY1" fmla="*/ 533281 h 533280"/>
                      <a:gd name="connsiteX2" fmla="*/ 0 w 533280"/>
                      <a:gd name="connsiteY2" fmla="*/ 266641 h 533280"/>
                      <a:gd name="connsiteX3" fmla="*/ 266641 w 533280"/>
                      <a:gd name="connsiteY3" fmla="*/ 0 h 533280"/>
                      <a:gd name="connsiteX4" fmla="*/ 533281 w 533280"/>
                      <a:gd name="connsiteY4" fmla="*/ 266641 h 53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80" h="533280">
                        <a:moveTo>
                          <a:pt x="533281" y="266641"/>
                        </a:moveTo>
                        <a:cubicBezTo>
                          <a:pt x="533281" y="413902"/>
                          <a:pt x="413902" y="533281"/>
                          <a:pt x="266641" y="533281"/>
                        </a:cubicBezTo>
                        <a:cubicBezTo>
                          <a:pt x="119379" y="533281"/>
                          <a:pt x="0" y="413902"/>
                          <a:pt x="0" y="266641"/>
                        </a:cubicBezTo>
                        <a:cubicBezTo>
                          <a:pt x="0" y="119379"/>
                          <a:pt x="119379" y="0"/>
                          <a:pt x="266641" y="0"/>
                        </a:cubicBezTo>
                        <a:cubicBezTo>
                          <a:pt x="413902" y="0"/>
                          <a:pt x="533281" y="119379"/>
                          <a:pt x="533281" y="266641"/>
                        </a:cubicBezTo>
                        <a:close/>
                      </a:path>
                    </a:pathLst>
                  </a:custGeom>
                  <a:solidFill>
                    <a:srgbClr val="59B4D9"/>
                  </a:solidFill>
                  <a:ln w="131257" cap="flat">
                    <a:noFill/>
                    <a:prstDash val="solid"/>
                    <a:miter/>
                  </a:ln>
                </p:spPr>
                <p:txBody>
                  <a:bodyPr rtlCol="0" anchor="ctr"/>
                  <a:lstStyle/>
                  <a:p>
                    <a:endParaRPr lang="en-US"/>
                  </a:p>
                </p:txBody>
              </p:sp>
            </p:grpSp>
            <p:sp>
              <p:nvSpPr>
                <p:cNvPr id="20" name="Freeform: Shape 19">
                  <a:extLst>
                    <a:ext uri="{FF2B5EF4-FFF2-40B4-BE49-F238E27FC236}">
                      <a16:creationId xmlns:a16="http://schemas.microsoft.com/office/drawing/2014/main" id="{B9AC3068-64FD-4DAD-B395-B3DEB1B8C25A}"/>
                    </a:ext>
                  </a:extLst>
                </p:cNvPr>
                <p:cNvSpPr/>
                <p:nvPr/>
              </p:nvSpPr>
              <p:spPr>
                <a:xfrm>
                  <a:off x="-2146218" y="3127437"/>
                  <a:ext cx="332027" cy="647106"/>
                </a:xfrm>
                <a:custGeom>
                  <a:avLst/>
                  <a:gdLst>
                    <a:gd name="connsiteX0" fmla="*/ 0 w 766430"/>
                    <a:gd name="connsiteY0" fmla="*/ 0 h 1493737"/>
                    <a:gd name="connsiteX1" fmla="*/ 766430 w 766430"/>
                    <a:gd name="connsiteY1" fmla="*/ 0 h 1493737"/>
                    <a:gd name="connsiteX2" fmla="*/ 766430 w 766430"/>
                    <a:gd name="connsiteY2" fmla="*/ 1493738 h 1493737"/>
                    <a:gd name="connsiteX3" fmla="*/ 0 w 766430"/>
                    <a:gd name="connsiteY3" fmla="*/ 1493738 h 1493737"/>
                  </a:gdLst>
                  <a:ahLst/>
                  <a:cxnLst>
                    <a:cxn ang="0">
                      <a:pos x="connsiteX0" y="connsiteY0"/>
                    </a:cxn>
                    <a:cxn ang="0">
                      <a:pos x="connsiteX1" y="connsiteY1"/>
                    </a:cxn>
                    <a:cxn ang="0">
                      <a:pos x="connsiteX2" y="connsiteY2"/>
                    </a:cxn>
                    <a:cxn ang="0">
                      <a:pos x="connsiteX3" y="connsiteY3"/>
                    </a:cxn>
                  </a:cxnLst>
                  <a:rect l="l" t="t" r="r" b="b"/>
                  <a:pathLst>
                    <a:path w="766430" h="1493737">
                      <a:moveTo>
                        <a:pt x="0" y="0"/>
                      </a:moveTo>
                      <a:lnTo>
                        <a:pt x="766430" y="0"/>
                      </a:lnTo>
                      <a:lnTo>
                        <a:pt x="766430" y="1493738"/>
                      </a:lnTo>
                      <a:lnTo>
                        <a:pt x="0" y="1493738"/>
                      </a:lnTo>
                      <a:close/>
                    </a:path>
                  </a:pathLst>
                </a:custGeom>
                <a:solidFill>
                  <a:srgbClr val="0072C6"/>
                </a:solidFill>
                <a:ln w="13125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C61ADCD-A692-4CDA-86CB-BBC6A51D539A}"/>
                    </a:ext>
                  </a:extLst>
                </p:cNvPr>
                <p:cNvSpPr/>
                <p:nvPr/>
              </p:nvSpPr>
              <p:spPr>
                <a:xfrm>
                  <a:off x="-1979976" y="3127437"/>
                  <a:ext cx="114145" cy="677533"/>
                </a:xfrm>
                <a:custGeom>
                  <a:avLst/>
                  <a:gdLst>
                    <a:gd name="connsiteX0" fmla="*/ 0 w 263484"/>
                    <a:gd name="connsiteY0" fmla="*/ 0 h 1563974"/>
                    <a:gd name="connsiteX1" fmla="*/ 263485 w 263484"/>
                    <a:gd name="connsiteY1" fmla="*/ 0 h 1563974"/>
                    <a:gd name="connsiteX2" fmla="*/ 263485 w 263484"/>
                    <a:gd name="connsiteY2" fmla="*/ 1563974 h 1563974"/>
                    <a:gd name="connsiteX3" fmla="*/ 0 w 263484"/>
                    <a:gd name="connsiteY3" fmla="*/ 1563974 h 1563974"/>
                  </a:gdLst>
                  <a:ahLst/>
                  <a:cxnLst>
                    <a:cxn ang="0">
                      <a:pos x="connsiteX0" y="connsiteY0"/>
                    </a:cxn>
                    <a:cxn ang="0">
                      <a:pos x="connsiteX1" y="connsiteY1"/>
                    </a:cxn>
                    <a:cxn ang="0">
                      <a:pos x="connsiteX2" y="connsiteY2"/>
                    </a:cxn>
                    <a:cxn ang="0">
                      <a:pos x="connsiteX3" y="connsiteY3"/>
                    </a:cxn>
                  </a:cxnLst>
                  <a:rect l="l" t="t" r="r" b="b"/>
                  <a:pathLst>
                    <a:path w="263484" h="1563974">
                      <a:moveTo>
                        <a:pt x="0" y="0"/>
                      </a:moveTo>
                      <a:lnTo>
                        <a:pt x="263485" y="0"/>
                      </a:lnTo>
                      <a:lnTo>
                        <a:pt x="263485" y="1563974"/>
                      </a:lnTo>
                      <a:lnTo>
                        <a:pt x="0" y="1563974"/>
                      </a:lnTo>
                      <a:close/>
                    </a:path>
                  </a:pathLst>
                </a:custGeom>
                <a:solidFill>
                  <a:srgbClr val="59B4D9"/>
                </a:solidFill>
                <a:ln w="13125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00D9473-1629-4BAE-A65C-7A9498BDC1C6}"/>
                    </a:ext>
                  </a:extLst>
                </p:cNvPr>
                <p:cNvSpPr/>
                <p:nvPr/>
              </p:nvSpPr>
              <p:spPr>
                <a:xfrm>
                  <a:off x="-2389409" y="3691539"/>
                  <a:ext cx="787470" cy="787470"/>
                </a:xfrm>
                <a:custGeom>
                  <a:avLst/>
                  <a:gdLst>
                    <a:gd name="connsiteX0" fmla="*/ 1817744 w 1817744"/>
                    <a:gd name="connsiteY0" fmla="*/ 908872 h 1817744"/>
                    <a:gd name="connsiteX1" fmla="*/ 908872 w 1817744"/>
                    <a:gd name="connsiteY1" fmla="*/ 1817744 h 1817744"/>
                    <a:gd name="connsiteX2" fmla="*/ 0 w 1817744"/>
                    <a:gd name="connsiteY2" fmla="*/ 908872 h 1817744"/>
                    <a:gd name="connsiteX3" fmla="*/ 908872 w 1817744"/>
                    <a:gd name="connsiteY3" fmla="*/ 0 h 1817744"/>
                    <a:gd name="connsiteX4" fmla="*/ 1817744 w 1817744"/>
                    <a:gd name="connsiteY4" fmla="*/ 908872 h 181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7744" h="1817744">
                      <a:moveTo>
                        <a:pt x="1817744" y="908872"/>
                      </a:moveTo>
                      <a:cubicBezTo>
                        <a:pt x="1817744" y="1410828"/>
                        <a:pt x="1410828" y="1817744"/>
                        <a:pt x="908872" y="1817744"/>
                      </a:cubicBezTo>
                      <a:cubicBezTo>
                        <a:pt x="406916" y="1817744"/>
                        <a:pt x="0" y="1410828"/>
                        <a:pt x="0" y="908872"/>
                      </a:cubicBezTo>
                      <a:cubicBezTo>
                        <a:pt x="0" y="406916"/>
                        <a:pt x="406916" y="0"/>
                        <a:pt x="908872" y="0"/>
                      </a:cubicBezTo>
                      <a:cubicBezTo>
                        <a:pt x="1410828" y="0"/>
                        <a:pt x="1817744" y="406916"/>
                        <a:pt x="1817744" y="908872"/>
                      </a:cubicBezTo>
                      <a:close/>
                    </a:path>
                  </a:pathLst>
                </a:custGeom>
                <a:solidFill>
                  <a:srgbClr val="FFFFFF"/>
                </a:solidFill>
                <a:ln w="13125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622CFEF-8AA6-4118-8D2D-10DC2C350E54}"/>
                    </a:ext>
                  </a:extLst>
                </p:cNvPr>
                <p:cNvSpPr/>
                <p:nvPr/>
              </p:nvSpPr>
              <p:spPr>
                <a:xfrm>
                  <a:off x="-2393788" y="3687159"/>
                  <a:ext cx="796229" cy="796228"/>
                </a:xfrm>
                <a:custGeom>
                  <a:avLst/>
                  <a:gdLst>
                    <a:gd name="connsiteX0" fmla="*/ 1837962 w 1837962"/>
                    <a:gd name="connsiteY0" fmla="*/ 918981 h 1837961"/>
                    <a:gd name="connsiteX1" fmla="*/ 918981 w 1837962"/>
                    <a:gd name="connsiteY1" fmla="*/ 1837962 h 1837961"/>
                    <a:gd name="connsiteX2" fmla="*/ 0 w 1837962"/>
                    <a:gd name="connsiteY2" fmla="*/ 918981 h 1837961"/>
                    <a:gd name="connsiteX3" fmla="*/ 918981 w 1837962"/>
                    <a:gd name="connsiteY3" fmla="*/ 0 h 1837961"/>
                    <a:gd name="connsiteX4" fmla="*/ 1837962 w 1837962"/>
                    <a:gd name="connsiteY4" fmla="*/ 918981 h 1837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962" h="1837961">
                      <a:moveTo>
                        <a:pt x="1837962" y="918981"/>
                      </a:moveTo>
                      <a:cubicBezTo>
                        <a:pt x="1837962" y="1426520"/>
                        <a:pt x="1426520" y="1837962"/>
                        <a:pt x="918981" y="1837962"/>
                      </a:cubicBezTo>
                      <a:cubicBezTo>
                        <a:pt x="411442" y="1837962"/>
                        <a:pt x="0" y="1426520"/>
                        <a:pt x="0" y="918981"/>
                      </a:cubicBezTo>
                      <a:cubicBezTo>
                        <a:pt x="0" y="411442"/>
                        <a:pt x="411442" y="0"/>
                        <a:pt x="918981" y="0"/>
                      </a:cubicBezTo>
                      <a:cubicBezTo>
                        <a:pt x="1426520" y="0"/>
                        <a:pt x="1837962" y="411442"/>
                        <a:pt x="1837962" y="918981"/>
                      </a:cubicBezTo>
                      <a:close/>
                    </a:path>
                  </a:pathLst>
                </a:custGeom>
                <a:solidFill>
                  <a:srgbClr val="7FBA00"/>
                </a:solidFill>
                <a:ln w="13125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9EFA173D-181D-4041-AFC8-6B6A241B90A9}"/>
                    </a:ext>
                  </a:extLst>
                </p:cNvPr>
                <p:cNvSpPr/>
                <p:nvPr/>
              </p:nvSpPr>
              <p:spPr>
                <a:xfrm>
                  <a:off x="-2297331" y="3779181"/>
                  <a:ext cx="610309" cy="610423"/>
                </a:xfrm>
                <a:custGeom>
                  <a:avLst/>
                  <a:gdLst>
                    <a:gd name="connsiteX0" fmla="*/ 131 w 1408797"/>
                    <a:gd name="connsiteY0" fmla="*/ 1228284 h 1409060"/>
                    <a:gd name="connsiteX1" fmla="*/ 131 w 1408797"/>
                    <a:gd name="connsiteY1" fmla="*/ 1232879 h 1409060"/>
                    <a:gd name="connsiteX2" fmla="*/ 3676 w 1408797"/>
                    <a:gd name="connsiteY2" fmla="*/ 1232879 h 1409060"/>
                    <a:gd name="connsiteX3" fmla="*/ 131 w 1408797"/>
                    <a:gd name="connsiteY3" fmla="*/ 1228284 h 1409060"/>
                    <a:gd name="connsiteX4" fmla="*/ 704596 w 1408797"/>
                    <a:gd name="connsiteY4" fmla="*/ 528414 h 1409060"/>
                    <a:gd name="connsiteX5" fmla="*/ 528414 w 1408797"/>
                    <a:gd name="connsiteY5" fmla="*/ 704596 h 1409060"/>
                    <a:gd name="connsiteX6" fmla="*/ 704596 w 1408797"/>
                    <a:gd name="connsiteY6" fmla="*/ 880778 h 1409060"/>
                    <a:gd name="connsiteX7" fmla="*/ 880778 w 1408797"/>
                    <a:gd name="connsiteY7" fmla="*/ 704596 h 1409060"/>
                    <a:gd name="connsiteX8" fmla="*/ 704596 w 1408797"/>
                    <a:gd name="connsiteY8" fmla="*/ 528414 h 1409060"/>
                    <a:gd name="connsiteX9" fmla="*/ 149794 w 1408797"/>
                    <a:gd name="connsiteY9" fmla="*/ 1133891 h 1409060"/>
                    <a:gd name="connsiteX10" fmla="*/ 275169 w 1408797"/>
                    <a:gd name="connsiteY10" fmla="*/ 1259529 h 1409060"/>
                    <a:gd name="connsiteX11" fmla="*/ 448594 w 1408797"/>
                    <a:gd name="connsiteY11" fmla="*/ 1124308 h 1409060"/>
                    <a:gd name="connsiteX12" fmla="*/ 588804 w 1408797"/>
                    <a:gd name="connsiteY12" fmla="*/ 1182597 h 1409060"/>
                    <a:gd name="connsiteX13" fmla="*/ 615717 w 1408797"/>
                    <a:gd name="connsiteY13" fmla="*/ 1400133 h 1409060"/>
                    <a:gd name="connsiteX14" fmla="*/ 704465 w 1408797"/>
                    <a:gd name="connsiteY14" fmla="*/ 1409060 h 1409060"/>
                    <a:gd name="connsiteX15" fmla="*/ 793212 w 1408797"/>
                    <a:gd name="connsiteY15" fmla="*/ 1400133 h 1409060"/>
                    <a:gd name="connsiteX16" fmla="*/ 820125 w 1408797"/>
                    <a:gd name="connsiteY16" fmla="*/ 1182597 h 1409060"/>
                    <a:gd name="connsiteX17" fmla="*/ 960335 w 1408797"/>
                    <a:gd name="connsiteY17" fmla="*/ 1124308 h 1409060"/>
                    <a:gd name="connsiteX18" fmla="*/ 1133760 w 1408797"/>
                    <a:gd name="connsiteY18" fmla="*/ 1259529 h 1409060"/>
                    <a:gd name="connsiteX19" fmla="*/ 1259135 w 1408797"/>
                    <a:gd name="connsiteY19" fmla="*/ 1133891 h 1409060"/>
                    <a:gd name="connsiteX20" fmla="*/ 1123914 w 1408797"/>
                    <a:gd name="connsiteY20" fmla="*/ 960598 h 1409060"/>
                    <a:gd name="connsiteX21" fmla="*/ 1182203 w 1408797"/>
                    <a:gd name="connsiteY21" fmla="*/ 820519 h 1409060"/>
                    <a:gd name="connsiteX22" fmla="*/ 1399871 w 1408797"/>
                    <a:gd name="connsiteY22" fmla="*/ 793212 h 1409060"/>
                    <a:gd name="connsiteX23" fmla="*/ 1408798 w 1408797"/>
                    <a:gd name="connsiteY23" fmla="*/ 704465 h 1409060"/>
                    <a:gd name="connsiteX24" fmla="*/ 1399871 w 1408797"/>
                    <a:gd name="connsiteY24" fmla="*/ 615717 h 1409060"/>
                    <a:gd name="connsiteX25" fmla="*/ 1182335 w 1408797"/>
                    <a:gd name="connsiteY25" fmla="*/ 588542 h 1409060"/>
                    <a:gd name="connsiteX26" fmla="*/ 1124045 w 1408797"/>
                    <a:gd name="connsiteY26" fmla="*/ 448463 h 1409060"/>
                    <a:gd name="connsiteX27" fmla="*/ 1259135 w 1408797"/>
                    <a:gd name="connsiteY27" fmla="*/ 275038 h 1409060"/>
                    <a:gd name="connsiteX28" fmla="*/ 1133760 w 1408797"/>
                    <a:gd name="connsiteY28" fmla="*/ 149663 h 1409060"/>
                    <a:gd name="connsiteX29" fmla="*/ 960335 w 1408797"/>
                    <a:gd name="connsiteY29" fmla="*/ 284753 h 1409060"/>
                    <a:gd name="connsiteX30" fmla="*/ 820125 w 1408797"/>
                    <a:gd name="connsiteY30" fmla="*/ 226463 h 1409060"/>
                    <a:gd name="connsiteX31" fmla="*/ 793212 w 1408797"/>
                    <a:gd name="connsiteY31" fmla="*/ 8927 h 1409060"/>
                    <a:gd name="connsiteX32" fmla="*/ 704465 w 1408797"/>
                    <a:gd name="connsiteY32" fmla="*/ 0 h 1409060"/>
                    <a:gd name="connsiteX33" fmla="*/ 615717 w 1408797"/>
                    <a:gd name="connsiteY33" fmla="*/ 8927 h 1409060"/>
                    <a:gd name="connsiteX34" fmla="*/ 588804 w 1408797"/>
                    <a:gd name="connsiteY34" fmla="*/ 226463 h 1409060"/>
                    <a:gd name="connsiteX35" fmla="*/ 448594 w 1408797"/>
                    <a:gd name="connsiteY35" fmla="*/ 284753 h 1409060"/>
                    <a:gd name="connsiteX36" fmla="*/ 275169 w 1408797"/>
                    <a:gd name="connsiteY36" fmla="*/ 149663 h 1409060"/>
                    <a:gd name="connsiteX37" fmla="*/ 149794 w 1408797"/>
                    <a:gd name="connsiteY37" fmla="*/ 275038 h 1409060"/>
                    <a:gd name="connsiteX38" fmla="*/ 285015 w 1408797"/>
                    <a:gd name="connsiteY38" fmla="*/ 448463 h 1409060"/>
                    <a:gd name="connsiteX39" fmla="*/ 226726 w 1408797"/>
                    <a:gd name="connsiteY39" fmla="*/ 588542 h 1409060"/>
                    <a:gd name="connsiteX40" fmla="*/ 9190 w 1408797"/>
                    <a:gd name="connsiteY40" fmla="*/ 615717 h 1409060"/>
                    <a:gd name="connsiteX41" fmla="*/ 0 w 1408797"/>
                    <a:gd name="connsiteY41" fmla="*/ 704465 h 1409060"/>
                    <a:gd name="connsiteX42" fmla="*/ 8927 w 1408797"/>
                    <a:gd name="connsiteY42" fmla="*/ 793212 h 1409060"/>
                    <a:gd name="connsiteX43" fmla="*/ 226463 w 1408797"/>
                    <a:gd name="connsiteY43" fmla="*/ 820388 h 1409060"/>
                    <a:gd name="connsiteX44" fmla="*/ 284753 w 1408797"/>
                    <a:gd name="connsiteY44" fmla="*/ 960466 h 1409060"/>
                    <a:gd name="connsiteX45" fmla="*/ 704596 w 1408797"/>
                    <a:gd name="connsiteY45" fmla="*/ 1056697 h 1409060"/>
                    <a:gd name="connsiteX46" fmla="*/ 352364 w 1408797"/>
                    <a:gd name="connsiteY46" fmla="*/ 704202 h 1409060"/>
                    <a:gd name="connsiteX47" fmla="*/ 704858 w 1408797"/>
                    <a:gd name="connsiteY47" fmla="*/ 351970 h 1409060"/>
                    <a:gd name="connsiteX48" fmla="*/ 1057091 w 1408797"/>
                    <a:gd name="connsiteY48" fmla="*/ 704465 h 1409060"/>
                    <a:gd name="connsiteX49" fmla="*/ 704596 w 1408797"/>
                    <a:gd name="connsiteY49" fmla="*/ 1056697 h 1409060"/>
                    <a:gd name="connsiteX50" fmla="*/ 704596 w 1408797"/>
                    <a:gd name="connsiteY50" fmla="*/ 1056697 h 140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08797" h="1409060">
                      <a:moveTo>
                        <a:pt x="131" y="1228284"/>
                      </a:moveTo>
                      <a:lnTo>
                        <a:pt x="131" y="1232879"/>
                      </a:lnTo>
                      <a:lnTo>
                        <a:pt x="3676" y="1232879"/>
                      </a:lnTo>
                      <a:lnTo>
                        <a:pt x="131" y="1228284"/>
                      </a:lnTo>
                      <a:close/>
                      <a:moveTo>
                        <a:pt x="704596" y="528414"/>
                      </a:moveTo>
                      <a:cubicBezTo>
                        <a:pt x="607315" y="528414"/>
                        <a:pt x="528414" y="607315"/>
                        <a:pt x="528414" y="704596"/>
                      </a:cubicBezTo>
                      <a:cubicBezTo>
                        <a:pt x="528414" y="801877"/>
                        <a:pt x="607315" y="880778"/>
                        <a:pt x="704596" y="880778"/>
                      </a:cubicBezTo>
                      <a:cubicBezTo>
                        <a:pt x="801877" y="880778"/>
                        <a:pt x="880778" y="801877"/>
                        <a:pt x="880778" y="704596"/>
                      </a:cubicBezTo>
                      <a:cubicBezTo>
                        <a:pt x="880778" y="607184"/>
                        <a:pt x="801877" y="528414"/>
                        <a:pt x="704596" y="528414"/>
                      </a:cubicBezTo>
                      <a:close/>
                      <a:moveTo>
                        <a:pt x="149794" y="1133891"/>
                      </a:moveTo>
                      <a:cubicBezTo>
                        <a:pt x="186291" y="1181153"/>
                        <a:pt x="228170" y="1223032"/>
                        <a:pt x="275169" y="1259529"/>
                      </a:cubicBezTo>
                      <a:lnTo>
                        <a:pt x="448594" y="1124308"/>
                      </a:lnTo>
                      <a:cubicBezTo>
                        <a:pt x="491392" y="1150433"/>
                        <a:pt x="538392" y="1170388"/>
                        <a:pt x="588804" y="1182597"/>
                      </a:cubicBezTo>
                      <a:lnTo>
                        <a:pt x="615717" y="1400133"/>
                      </a:lnTo>
                      <a:cubicBezTo>
                        <a:pt x="645125" y="1404072"/>
                        <a:pt x="674007" y="1409060"/>
                        <a:pt x="704465" y="1409060"/>
                      </a:cubicBezTo>
                      <a:cubicBezTo>
                        <a:pt x="734922" y="1409060"/>
                        <a:pt x="763805" y="1403940"/>
                        <a:pt x="793212" y="1400133"/>
                      </a:cubicBezTo>
                      <a:lnTo>
                        <a:pt x="820125" y="1182597"/>
                      </a:lnTo>
                      <a:cubicBezTo>
                        <a:pt x="870538" y="1170388"/>
                        <a:pt x="917537" y="1150302"/>
                        <a:pt x="960335" y="1124308"/>
                      </a:cubicBezTo>
                      <a:lnTo>
                        <a:pt x="1133760" y="1259529"/>
                      </a:lnTo>
                      <a:cubicBezTo>
                        <a:pt x="1180759" y="1223032"/>
                        <a:pt x="1222770" y="1181153"/>
                        <a:pt x="1259135" y="1133891"/>
                      </a:cubicBezTo>
                      <a:lnTo>
                        <a:pt x="1123914" y="960598"/>
                      </a:lnTo>
                      <a:cubicBezTo>
                        <a:pt x="1150170" y="917668"/>
                        <a:pt x="1170257" y="870800"/>
                        <a:pt x="1182203" y="820519"/>
                      </a:cubicBezTo>
                      <a:lnTo>
                        <a:pt x="1399871" y="793212"/>
                      </a:lnTo>
                      <a:cubicBezTo>
                        <a:pt x="1403809" y="763804"/>
                        <a:pt x="1408798" y="734922"/>
                        <a:pt x="1408798" y="704465"/>
                      </a:cubicBezTo>
                      <a:cubicBezTo>
                        <a:pt x="1408798" y="674007"/>
                        <a:pt x="1403678" y="645125"/>
                        <a:pt x="1399871" y="615717"/>
                      </a:cubicBezTo>
                      <a:lnTo>
                        <a:pt x="1182335" y="588542"/>
                      </a:lnTo>
                      <a:cubicBezTo>
                        <a:pt x="1170388" y="539048"/>
                        <a:pt x="1150695" y="491786"/>
                        <a:pt x="1124045" y="448463"/>
                      </a:cubicBezTo>
                      <a:lnTo>
                        <a:pt x="1259135" y="275038"/>
                      </a:lnTo>
                      <a:cubicBezTo>
                        <a:pt x="1222770" y="228170"/>
                        <a:pt x="1180628" y="186028"/>
                        <a:pt x="1133760" y="149663"/>
                      </a:cubicBezTo>
                      <a:lnTo>
                        <a:pt x="960335" y="284753"/>
                      </a:lnTo>
                      <a:cubicBezTo>
                        <a:pt x="917012" y="258102"/>
                        <a:pt x="869619" y="238410"/>
                        <a:pt x="820125" y="226463"/>
                      </a:cubicBezTo>
                      <a:lnTo>
                        <a:pt x="793212" y="8927"/>
                      </a:lnTo>
                      <a:cubicBezTo>
                        <a:pt x="763805" y="5251"/>
                        <a:pt x="734922" y="0"/>
                        <a:pt x="704465" y="0"/>
                      </a:cubicBezTo>
                      <a:cubicBezTo>
                        <a:pt x="674007" y="0"/>
                        <a:pt x="645125" y="5251"/>
                        <a:pt x="615717" y="8927"/>
                      </a:cubicBezTo>
                      <a:lnTo>
                        <a:pt x="588804" y="226463"/>
                      </a:lnTo>
                      <a:cubicBezTo>
                        <a:pt x="539311" y="238410"/>
                        <a:pt x="492049" y="258102"/>
                        <a:pt x="448594" y="284753"/>
                      </a:cubicBezTo>
                      <a:lnTo>
                        <a:pt x="275169" y="149663"/>
                      </a:lnTo>
                      <a:cubicBezTo>
                        <a:pt x="228301" y="186028"/>
                        <a:pt x="186159" y="228170"/>
                        <a:pt x="149794" y="275038"/>
                      </a:cubicBezTo>
                      <a:lnTo>
                        <a:pt x="285015" y="448463"/>
                      </a:lnTo>
                      <a:cubicBezTo>
                        <a:pt x="258759" y="491392"/>
                        <a:pt x="238673" y="538260"/>
                        <a:pt x="226726" y="588542"/>
                      </a:cubicBezTo>
                      <a:lnTo>
                        <a:pt x="9190" y="615717"/>
                      </a:lnTo>
                      <a:cubicBezTo>
                        <a:pt x="5120" y="645125"/>
                        <a:pt x="0" y="674007"/>
                        <a:pt x="0" y="704465"/>
                      </a:cubicBezTo>
                      <a:cubicBezTo>
                        <a:pt x="0" y="734922"/>
                        <a:pt x="5120" y="763804"/>
                        <a:pt x="8927" y="793212"/>
                      </a:cubicBezTo>
                      <a:lnTo>
                        <a:pt x="226463" y="820388"/>
                      </a:lnTo>
                      <a:cubicBezTo>
                        <a:pt x="238410" y="870538"/>
                        <a:pt x="258496" y="917406"/>
                        <a:pt x="284753" y="960466"/>
                      </a:cubicBezTo>
                      <a:moveTo>
                        <a:pt x="704596" y="1056697"/>
                      </a:moveTo>
                      <a:cubicBezTo>
                        <a:pt x="510035" y="1056697"/>
                        <a:pt x="352232" y="898895"/>
                        <a:pt x="352364" y="704202"/>
                      </a:cubicBezTo>
                      <a:cubicBezTo>
                        <a:pt x="352495" y="509509"/>
                        <a:pt x="510166" y="351838"/>
                        <a:pt x="704858" y="351970"/>
                      </a:cubicBezTo>
                      <a:cubicBezTo>
                        <a:pt x="899420" y="351970"/>
                        <a:pt x="1057222" y="509772"/>
                        <a:pt x="1057091" y="704465"/>
                      </a:cubicBezTo>
                      <a:cubicBezTo>
                        <a:pt x="1057091" y="899157"/>
                        <a:pt x="899289" y="1056828"/>
                        <a:pt x="704596" y="1056697"/>
                      </a:cubicBezTo>
                      <a:lnTo>
                        <a:pt x="704596" y="1056697"/>
                      </a:lnTo>
                      <a:close/>
                    </a:path>
                  </a:pathLst>
                </a:custGeom>
                <a:solidFill>
                  <a:srgbClr val="FFFFFF"/>
                </a:solidFill>
                <a:ln w="131255" cap="flat">
                  <a:noFill/>
                  <a:prstDash val="solid"/>
                  <a:miter/>
                </a:ln>
              </p:spPr>
              <p:txBody>
                <a:bodyPr rtlCol="0" anchor="ctr"/>
                <a:lstStyle/>
                <a:p>
                  <a:endParaRPr lang="en-US"/>
                </a:p>
              </p:txBody>
            </p:sp>
          </p:grpSp>
          <p:pic>
            <p:nvPicPr>
              <p:cNvPr id="3" name="Graphic 2">
                <a:extLst>
                  <a:ext uri="{FF2B5EF4-FFF2-40B4-BE49-F238E27FC236}">
                    <a16:creationId xmlns:a16="http://schemas.microsoft.com/office/drawing/2014/main" id="{5C63535D-4155-41B4-8E3D-6C1D8788A50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29746" b="29550"/>
              <a:stretch/>
            </p:blipFill>
            <p:spPr>
              <a:xfrm>
                <a:off x="685800" y="572410"/>
                <a:ext cx="4867275" cy="1981200"/>
              </a:xfrm>
              <a:prstGeom prst="rect">
                <a:avLst/>
              </a:prstGeom>
            </p:spPr>
          </p:pic>
        </p:grpSp>
      </p:grpSp>
      <p:grpSp>
        <p:nvGrpSpPr>
          <p:cNvPr id="77" name="Group 76">
            <a:extLst>
              <a:ext uri="{FF2B5EF4-FFF2-40B4-BE49-F238E27FC236}">
                <a16:creationId xmlns:a16="http://schemas.microsoft.com/office/drawing/2014/main" id="{F1C3FCDE-3601-4CBF-857B-0A788E0663FA}"/>
              </a:ext>
            </a:extLst>
          </p:cNvPr>
          <p:cNvGrpSpPr/>
          <p:nvPr/>
        </p:nvGrpSpPr>
        <p:grpSpPr>
          <a:xfrm>
            <a:off x="9291614" y="5426753"/>
            <a:ext cx="2042042" cy="1364963"/>
            <a:chOff x="-2998296" y="4774637"/>
            <a:chExt cx="2042042" cy="1364963"/>
          </a:xfrm>
        </p:grpSpPr>
        <p:sp>
          <p:nvSpPr>
            <p:cNvPr id="100" name="Freeform: Shape 99">
              <a:extLst>
                <a:ext uri="{FF2B5EF4-FFF2-40B4-BE49-F238E27FC236}">
                  <a16:creationId xmlns:a16="http://schemas.microsoft.com/office/drawing/2014/main" id="{B0DC585C-8056-4534-AEBA-41C3C483CBB6}"/>
                </a:ext>
              </a:extLst>
            </p:cNvPr>
            <p:cNvSpPr/>
            <p:nvPr/>
          </p:nvSpPr>
          <p:spPr>
            <a:xfrm>
              <a:off x="-2998296" y="4774637"/>
              <a:ext cx="2042042" cy="1364963"/>
            </a:xfrm>
            <a:custGeom>
              <a:avLst/>
              <a:gdLst>
                <a:gd name="connsiteX0" fmla="*/ 0 w 4713716"/>
                <a:gd name="connsiteY0" fmla="*/ 0 h 3150792"/>
                <a:gd name="connsiteX1" fmla="*/ 4713716 w 4713716"/>
                <a:gd name="connsiteY1" fmla="*/ 0 h 3150792"/>
                <a:gd name="connsiteX2" fmla="*/ 4713716 w 4713716"/>
                <a:gd name="connsiteY2" fmla="*/ 3150792 h 3150792"/>
                <a:gd name="connsiteX3" fmla="*/ 0 w 4713716"/>
                <a:gd name="connsiteY3" fmla="*/ 3150792 h 3150792"/>
              </a:gdLst>
              <a:ahLst/>
              <a:cxnLst>
                <a:cxn ang="0">
                  <a:pos x="connsiteX0" y="connsiteY0"/>
                </a:cxn>
                <a:cxn ang="0">
                  <a:pos x="connsiteX1" y="connsiteY1"/>
                </a:cxn>
                <a:cxn ang="0">
                  <a:pos x="connsiteX2" y="connsiteY2"/>
                </a:cxn>
                <a:cxn ang="0">
                  <a:pos x="connsiteX3" y="connsiteY3"/>
                </a:cxn>
              </a:cxnLst>
              <a:rect l="l" t="t" r="r" b="b"/>
              <a:pathLst>
                <a:path w="4713716" h="3150792">
                  <a:moveTo>
                    <a:pt x="0" y="0"/>
                  </a:moveTo>
                  <a:lnTo>
                    <a:pt x="4713716" y="0"/>
                  </a:lnTo>
                  <a:lnTo>
                    <a:pt x="4713716" y="3150792"/>
                  </a:lnTo>
                  <a:lnTo>
                    <a:pt x="0" y="3150792"/>
                  </a:lnTo>
                  <a:close/>
                </a:path>
              </a:pathLst>
            </a:custGeom>
            <a:solidFill>
              <a:srgbClr val="A0A1A2"/>
            </a:solidFill>
            <a:ln w="13125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B4F5A88-B652-443A-820A-35EBC35DC972}"/>
                </a:ext>
              </a:extLst>
            </p:cNvPr>
            <p:cNvSpPr/>
            <p:nvPr/>
          </p:nvSpPr>
          <p:spPr>
            <a:xfrm>
              <a:off x="-2889952" y="4983533"/>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0E0440D0-41F2-4EB0-AA21-378CB13A14C6}"/>
                </a:ext>
              </a:extLst>
            </p:cNvPr>
            <p:cNvSpPr/>
            <p:nvPr/>
          </p:nvSpPr>
          <p:spPr>
            <a:xfrm>
              <a:off x="-2207470" y="4957542"/>
              <a:ext cx="113747" cy="954564"/>
            </a:xfrm>
            <a:custGeom>
              <a:avLst/>
              <a:gdLst>
                <a:gd name="connsiteX0" fmla="*/ 0 w 262566"/>
                <a:gd name="connsiteY0" fmla="*/ 0 h 2203453"/>
                <a:gd name="connsiteX1" fmla="*/ 262566 w 262566"/>
                <a:gd name="connsiteY1" fmla="*/ 0 h 2203453"/>
                <a:gd name="connsiteX2" fmla="*/ 262566 w 262566"/>
                <a:gd name="connsiteY2" fmla="*/ 2203454 h 2203453"/>
                <a:gd name="connsiteX3" fmla="*/ 0 w 262566"/>
                <a:gd name="connsiteY3" fmla="*/ 2203454 h 2203453"/>
              </a:gdLst>
              <a:ahLst/>
              <a:cxnLst>
                <a:cxn ang="0">
                  <a:pos x="connsiteX0" y="connsiteY0"/>
                </a:cxn>
                <a:cxn ang="0">
                  <a:pos x="connsiteX1" y="connsiteY1"/>
                </a:cxn>
                <a:cxn ang="0">
                  <a:pos x="connsiteX2" y="connsiteY2"/>
                </a:cxn>
                <a:cxn ang="0">
                  <a:pos x="connsiteX3" y="connsiteY3"/>
                </a:cxn>
              </a:cxnLst>
              <a:rect l="l" t="t" r="r" b="b"/>
              <a:pathLst>
                <a:path w="262566" h="2203453">
                  <a:moveTo>
                    <a:pt x="0" y="0"/>
                  </a:moveTo>
                  <a:lnTo>
                    <a:pt x="262566" y="0"/>
                  </a:lnTo>
                  <a:lnTo>
                    <a:pt x="262566" y="2203454"/>
                  </a:lnTo>
                  <a:lnTo>
                    <a:pt x="0" y="2203454"/>
                  </a:lnTo>
                  <a:close/>
                </a:path>
              </a:pathLst>
            </a:custGeom>
            <a:solidFill>
              <a:srgbClr val="7A7A7A">
                <a:alpha val="50000"/>
              </a:srgbClr>
            </a:solidFill>
            <a:ln w="13125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F08866B6-1D6B-4242-8B7B-1DBE97F514FB}"/>
                </a:ext>
              </a:extLst>
            </p:cNvPr>
            <p:cNvSpPr/>
            <p:nvPr/>
          </p:nvSpPr>
          <p:spPr>
            <a:xfrm>
              <a:off x="-2548711" y="4945257"/>
              <a:ext cx="113747" cy="985446"/>
            </a:xfrm>
            <a:custGeom>
              <a:avLst/>
              <a:gdLst>
                <a:gd name="connsiteX0" fmla="*/ 0 w 262566"/>
                <a:gd name="connsiteY0" fmla="*/ 0 h 2274740"/>
                <a:gd name="connsiteX1" fmla="*/ 262566 w 262566"/>
                <a:gd name="connsiteY1" fmla="*/ 0 h 2274740"/>
                <a:gd name="connsiteX2" fmla="*/ 262566 w 262566"/>
                <a:gd name="connsiteY2" fmla="*/ 2274741 h 2274740"/>
                <a:gd name="connsiteX3" fmla="*/ 0 w 262566"/>
                <a:gd name="connsiteY3" fmla="*/ 2274741 h 2274740"/>
              </a:gdLst>
              <a:ahLst/>
              <a:cxnLst>
                <a:cxn ang="0">
                  <a:pos x="connsiteX0" y="connsiteY0"/>
                </a:cxn>
                <a:cxn ang="0">
                  <a:pos x="connsiteX1" y="connsiteY1"/>
                </a:cxn>
                <a:cxn ang="0">
                  <a:pos x="connsiteX2" y="connsiteY2"/>
                </a:cxn>
                <a:cxn ang="0">
                  <a:pos x="connsiteX3" y="connsiteY3"/>
                </a:cxn>
              </a:cxnLst>
              <a:rect l="l" t="t" r="r" b="b"/>
              <a:pathLst>
                <a:path w="262566" h="2274740">
                  <a:moveTo>
                    <a:pt x="0" y="0"/>
                  </a:moveTo>
                  <a:lnTo>
                    <a:pt x="262566" y="0"/>
                  </a:lnTo>
                  <a:lnTo>
                    <a:pt x="262566" y="2274741"/>
                  </a:lnTo>
                  <a:lnTo>
                    <a:pt x="0" y="2274741"/>
                  </a:lnTo>
                  <a:close/>
                </a:path>
              </a:pathLst>
            </a:custGeom>
            <a:solidFill>
              <a:srgbClr val="7A7A7A">
                <a:alpha val="50000"/>
              </a:srgbClr>
            </a:solidFill>
            <a:ln w="13125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E294A498-0472-404B-9EAD-CCAAA7D69239}"/>
                </a:ext>
              </a:extLst>
            </p:cNvPr>
            <p:cNvSpPr/>
            <p:nvPr/>
          </p:nvSpPr>
          <p:spPr>
            <a:xfrm>
              <a:off x="-1866229" y="4945257"/>
              <a:ext cx="113747" cy="1004783"/>
            </a:xfrm>
            <a:custGeom>
              <a:avLst/>
              <a:gdLst>
                <a:gd name="connsiteX0" fmla="*/ 0 w 262566"/>
                <a:gd name="connsiteY0" fmla="*/ 0 h 2319376"/>
                <a:gd name="connsiteX1" fmla="*/ 262566 w 262566"/>
                <a:gd name="connsiteY1" fmla="*/ 0 h 2319376"/>
                <a:gd name="connsiteX2" fmla="*/ 262566 w 262566"/>
                <a:gd name="connsiteY2" fmla="*/ 2319377 h 2319376"/>
                <a:gd name="connsiteX3" fmla="*/ 0 w 262566"/>
                <a:gd name="connsiteY3" fmla="*/ 2319377 h 2319376"/>
              </a:gdLst>
              <a:ahLst/>
              <a:cxnLst>
                <a:cxn ang="0">
                  <a:pos x="connsiteX0" y="connsiteY0"/>
                </a:cxn>
                <a:cxn ang="0">
                  <a:pos x="connsiteX1" y="connsiteY1"/>
                </a:cxn>
                <a:cxn ang="0">
                  <a:pos x="connsiteX2" y="connsiteY2"/>
                </a:cxn>
                <a:cxn ang="0">
                  <a:pos x="connsiteX3" y="connsiteY3"/>
                </a:cxn>
              </a:cxnLst>
              <a:rect l="l" t="t" r="r" b="b"/>
              <a:pathLst>
                <a:path w="262566" h="2319376">
                  <a:moveTo>
                    <a:pt x="0" y="0"/>
                  </a:moveTo>
                  <a:lnTo>
                    <a:pt x="262566" y="0"/>
                  </a:lnTo>
                  <a:lnTo>
                    <a:pt x="262566" y="2319377"/>
                  </a:lnTo>
                  <a:lnTo>
                    <a:pt x="0" y="2319377"/>
                  </a:lnTo>
                  <a:close/>
                </a:path>
              </a:pathLst>
            </a:custGeom>
            <a:solidFill>
              <a:srgbClr val="7A7A7A">
                <a:alpha val="50000"/>
              </a:srgbClr>
            </a:solidFill>
            <a:ln w="13125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CF7D415A-E643-4BA2-B230-7B1BB9D782DA}"/>
                </a:ext>
              </a:extLst>
            </p:cNvPr>
            <p:cNvSpPr/>
            <p:nvPr/>
          </p:nvSpPr>
          <p:spPr>
            <a:xfrm>
              <a:off x="-152498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3A7C40C5-3053-4429-BBE7-D804313B4353}"/>
                </a:ext>
              </a:extLst>
            </p:cNvPr>
            <p:cNvSpPr/>
            <p:nvPr/>
          </p:nvSpPr>
          <p:spPr>
            <a:xfrm>
              <a:off x="-1183748" y="4945257"/>
              <a:ext cx="113747" cy="1023722"/>
            </a:xfrm>
            <a:custGeom>
              <a:avLst/>
              <a:gdLst>
                <a:gd name="connsiteX0" fmla="*/ 0 w 262566"/>
                <a:gd name="connsiteY0" fmla="*/ 0 h 2363094"/>
                <a:gd name="connsiteX1" fmla="*/ 262566 w 262566"/>
                <a:gd name="connsiteY1" fmla="*/ 0 h 2363094"/>
                <a:gd name="connsiteX2" fmla="*/ 262566 w 262566"/>
                <a:gd name="connsiteY2" fmla="*/ 2363094 h 2363094"/>
                <a:gd name="connsiteX3" fmla="*/ 0 w 262566"/>
                <a:gd name="connsiteY3" fmla="*/ 2363094 h 2363094"/>
              </a:gdLst>
              <a:ahLst/>
              <a:cxnLst>
                <a:cxn ang="0">
                  <a:pos x="connsiteX0" y="connsiteY0"/>
                </a:cxn>
                <a:cxn ang="0">
                  <a:pos x="connsiteX1" y="connsiteY1"/>
                </a:cxn>
                <a:cxn ang="0">
                  <a:pos x="connsiteX2" y="connsiteY2"/>
                </a:cxn>
                <a:cxn ang="0">
                  <a:pos x="connsiteX3" y="connsiteY3"/>
                </a:cxn>
              </a:cxnLst>
              <a:rect l="l" t="t" r="r" b="b"/>
              <a:pathLst>
                <a:path w="262566" h="2363094">
                  <a:moveTo>
                    <a:pt x="0" y="0"/>
                  </a:moveTo>
                  <a:lnTo>
                    <a:pt x="262566" y="0"/>
                  </a:lnTo>
                  <a:lnTo>
                    <a:pt x="262566" y="2363094"/>
                  </a:lnTo>
                  <a:lnTo>
                    <a:pt x="0" y="2363094"/>
                  </a:lnTo>
                  <a:close/>
                </a:path>
              </a:pathLst>
            </a:custGeom>
            <a:solidFill>
              <a:srgbClr val="7A7A7A">
                <a:alpha val="50000"/>
              </a:srgbClr>
            </a:solidFill>
            <a:ln w="13125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27C01CA9-2333-4E97-9B14-7A69F2713DA9}"/>
                </a:ext>
              </a:extLst>
            </p:cNvPr>
            <p:cNvSpPr/>
            <p:nvPr/>
          </p:nvSpPr>
          <p:spPr>
            <a:xfrm>
              <a:off x="-2886710" y="4888384"/>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C2807F5-C24E-48AF-B6C6-8A3E6CBC3000}"/>
                </a:ext>
              </a:extLst>
            </p:cNvPr>
            <p:cNvSpPr/>
            <p:nvPr/>
          </p:nvSpPr>
          <p:spPr>
            <a:xfrm>
              <a:off x="-2886710" y="5912106"/>
              <a:ext cx="1816709" cy="113747"/>
            </a:xfrm>
            <a:custGeom>
              <a:avLst/>
              <a:gdLst>
                <a:gd name="connsiteX0" fmla="*/ 0 w 4193572"/>
                <a:gd name="connsiteY0" fmla="*/ 0 h 262566"/>
                <a:gd name="connsiteX1" fmla="*/ 4193573 w 4193572"/>
                <a:gd name="connsiteY1" fmla="*/ 0 h 262566"/>
                <a:gd name="connsiteX2" fmla="*/ 4193573 w 4193572"/>
                <a:gd name="connsiteY2" fmla="*/ 262566 h 262566"/>
                <a:gd name="connsiteX3" fmla="*/ 0 w 4193572"/>
                <a:gd name="connsiteY3" fmla="*/ 262566 h 262566"/>
              </a:gdLst>
              <a:ahLst/>
              <a:cxnLst>
                <a:cxn ang="0">
                  <a:pos x="connsiteX0" y="connsiteY0"/>
                </a:cxn>
                <a:cxn ang="0">
                  <a:pos x="connsiteX1" y="connsiteY1"/>
                </a:cxn>
                <a:cxn ang="0">
                  <a:pos x="connsiteX2" y="connsiteY2"/>
                </a:cxn>
                <a:cxn ang="0">
                  <a:pos x="connsiteX3" y="connsiteY3"/>
                </a:cxn>
              </a:cxnLst>
              <a:rect l="l" t="t" r="r" b="b"/>
              <a:pathLst>
                <a:path w="4193572" h="262566">
                  <a:moveTo>
                    <a:pt x="0" y="0"/>
                  </a:moveTo>
                  <a:lnTo>
                    <a:pt x="4193573" y="0"/>
                  </a:lnTo>
                  <a:lnTo>
                    <a:pt x="4193573" y="262566"/>
                  </a:lnTo>
                  <a:lnTo>
                    <a:pt x="0" y="262566"/>
                  </a:lnTo>
                  <a:close/>
                </a:path>
              </a:pathLst>
            </a:custGeom>
            <a:solidFill>
              <a:srgbClr val="7A7A7A"/>
            </a:solidFill>
            <a:ln w="131255" cap="flat">
              <a:noFill/>
              <a:prstDash val="solid"/>
              <a:miter/>
            </a:ln>
          </p:spPr>
          <p:txBody>
            <a:bodyPr rtlCol="0" anchor="ctr"/>
            <a:lstStyle/>
            <a:p>
              <a:endParaRPr lang="en-US"/>
            </a:p>
          </p:txBody>
        </p:sp>
      </p:grpSp>
      <p:grpSp>
        <p:nvGrpSpPr>
          <p:cNvPr id="78" name="Group 77">
            <a:extLst>
              <a:ext uri="{FF2B5EF4-FFF2-40B4-BE49-F238E27FC236}">
                <a16:creationId xmlns:a16="http://schemas.microsoft.com/office/drawing/2014/main" id="{E229A4C1-C63C-4176-A1C9-5B87A8C24636}"/>
              </a:ext>
            </a:extLst>
          </p:cNvPr>
          <p:cNvGrpSpPr/>
          <p:nvPr/>
        </p:nvGrpSpPr>
        <p:grpSpPr>
          <a:xfrm>
            <a:off x="7862329" y="2770046"/>
            <a:ext cx="4867275" cy="3452139"/>
            <a:chOff x="685800" y="572410"/>
            <a:chExt cx="4867275" cy="3452139"/>
          </a:xfrm>
        </p:grpSpPr>
        <p:grpSp>
          <p:nvGrpSpPr>
            <p:cNvPr id="79" name="Group 78">
              <a:extLst>
                <a:ext uri="{FF2B5EF4-FFF2-40B4-BE49-F238E27FC236}">
                  <a16:creationId xmlns:a16="http://schemas.microsoft.com/office/drawing/2014/main" id="{8BA36F76-51C7-42B2-9C1B-8AB7AD5F5BC0}"/>
                </a:ext>
              </a:extLst>
            </p:cNvPr>
            <p:cNvGrpSpPr/>
            <p:nvPr/>
          </p:nvGrpSpPr>
          <p:grpSpPr>
            <a:xfrm>
              <a:off x="1752687" y="1581917"/>
              <a:ext cx="2763767" cy="2442632"/>
              <a:chOff x="-3360694" y="3127437"/>
              <a:chExt cx="2763767" cy="2442632"/>
            </a:xfrm>
          </p:grpSpPr>
          <p:grpSp>
            <p:nvGrpSpPr>
              <p:cNvPr id="81" name="ACR Build">
                <a:extLst>
                  <a:ext uri="{FF2B5EF4-FFF2-40B4-BE49-F238E27FC236}">
                    <a16:creationId xmlns:a16="http://schemas.microsoft.com/office/drawing/2014/main" id="{8AF04485-04F0-47B5-B02D-9C3829998B69}"/>
                  </a:ext>
                </a:extLst>
              </p:cNvPr>
              <p:cNvGrpSpPr/>
              <p:nvPr/>
            </p:nvGrpSpPr>
            <p:grpSpPr>
              <a:xfrm>
                <a:off x="-3360694" y="3989726"/>
                <a:ext cx="1383049" cy="1580343"/>
                <a:chOff x="681600" y="-1101081"/>
                <a:chExt cx="3192540" cy="3647960"/>
              </a:xfrm>
              <a:solidFill>
                <a:schemeClr val="accent1"/>
              </a:solidFill>
            </p:grpSpPr>
            <p:sp>
              <p:nvSpPr>
                <p:cNvPr id="94" name="Freeform: Shape 93">
                  <a:extLst>
                    <a:ext uri="{FF2B5EF4-FFF2-40B4-BE49-F238E27FC236}">
                      <a16:creationId xmlns:a16="http://schemas.microsoft.com/office/drawing/2014/main" id="{0E2B8743-A2D4-4706-B7DC-E82EBF86E9F8}"/>
                    </a:ext>
                  </a:extLst>
                </p:cNvPr>
                <p:cNvSpPr/>
                <p:nvPr/>
              </p:nvSpPr>
              <p:spPr>
                <a:xfrm>
                  <a:off x="980532" y="-1101081"/>
                  <a:ext cx="2893608" cy="3647960"/>
                </a:xfrm>
                <a:custGeom>
                  <a:avLst/>
                  <a:gdLst>
                    <a:gd name="connsiteX0" fmla="*/ 0 w 2893608"/>
                    <a:gd name="connsiteY0" fmla="*/ 839161 h 3647960"/>
                    <a:gd name="connsiteX1" fmla="*/ 523294 w 2893608"/>
                    <a:gd name="connsiteY1" fmla="*/ 3647961 h 3647960"/>
                    <a:gd name="connsiteX2" fmla="*/ 444787 w 2893608"/>
                    <a:gd name="connsiteY2" fmla="*/ 1450808 h 3647960"/>
                    <a:gd name="connsiteX3" fmla="*/ 2893609 w 2893608"/>
                    <a:gd name="connsiteY3" fmla="*/ 687529 h 3647960"/>
                    <a:gd name="connsiteX4" fmla="*/ 2665176 w 2893608"/>
                    <a:gd name="connsiteY4" fmla="*/ 0 h 3647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08" h="3647960">
                      <a:moveTo>
                        <a:pt x="0" y="839161"/>
                      </a:moveTo>
                      <a:lnTo>
                        <a:pt x="523294" y="3647961"/>
                      </a:lnTo>
                      <a:lnTo>
                        <a:pt x="444787" y="1450808"/>
                      </a:lnTo>
                      <a:lnTo>
                        <a:pt x="2893609" y="687529"/>
                      </a:lnTo>
                      <a:lnTo>
                        <a:pt x="2665176" y="0"/>
                      </a:lnTo>
                      <a:close/>
                    </a:path>
                  </a:pathLst>
                </a:custGeom>
                <a:solidFill>
                  <a:srgbClr val="0072C6"/>
                </a:solidFill>
                <a:ln w="13125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AE44842-EF11-42C6-BB76-3E3FE956F864}"/>
                    </a:ext>
                  </a:extLst>
                </p:cNvPr>
                <p:cNvSpPr/>
                <p:nvPr/>
              </p:nvSpPr>
              <p:spPr>
                <a:xfrm>
                  <a:off x="980574" y="-931742"/>
                  <a:ext cx="2630958" cy="986082"/>
                </a:xfrm>
                <a:custGeom>
                  <a:avLst/>
                  <a:gdLst>
                    <a:gd name="connsiteX0" fmla="*/ 131241 w 2630958"/>
                    <a:gd name="connsiteY0" fmla="*/ 986083 h 986082"/>
                    <a:gd name="connsiteX1" fmla="*/ 5734 w 2630958"/>
                    <a:gd name="connsiteY1" fmla="*/ 892872 h 986082"/>
                    <a:gd name="connsiteX2" fmla="*/ 93038 w 2630958"/>
                    <a:gd name="connsiteY2" fmla="*/ 728768 h 986082"/>
                    <a:gd name="connsiteX3" fmla="*/ 2461383 w 2630958"/>
                    <a:gd name="connsiteY3" fmla="*/ 5793 h 986082"/>
                    <a:gd name="connsiteX4" fmla="*/ 2625224 w 2630958"/>
                    <a:gd name="connsiteY4" fmla="*/ 93227 h 986082"/>
                    <a:gd name="connsiteX5" fmla="*/ 2537921 w 2630958"/>
                    <a:gd name="connsiteY5" fmla="*/ 257331 h 986082"/>
                    <a:gd name="connsiteX6" fmla="*/ 169575 w 2630958"/>
                    <a:gd name="connsiteY6" fmla="*/ 980306 h 986082"/>
                    <a:gd name="connsiteX7" fmla="*/ 131241 w 2630958"/>
                    <a:gd name="connsiteY7" fmla="*/ 986083 h 98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0958" h="986082">
                      <a:moveTo>
                        <a:pt x="131241" y="986083"/>
                      </a:moveTo>
                      <a:cubicBezTo>
                        <a:pt x="75052" y="986083"/>
                        <a:pt x="22932" y="949586"/>
                        <a:pt x="5734" y="892872"/>
                      </a:cubicBezTo>
                      <a:cubicBezTo>
                        <a:pt x="-15402" y="823423"/>
                        <a:pt x="23720" y="749905"/>
                        <a:pt x="93038" y="728768"/>
                      </a:cubicBezTo>
                      <a:lnTo>
                        <a:pt x="2461383" y="5793"/>
                      </a:lnTo>
                      <a:cubicBezTo>
                        <a:pt x="2530569" y="-15475"/>
                        <a:pt x="2604088" y="23647"/>
                        <a:pt x="2625224" y="93227"/>
                      </a:cubicBezTo>
                      <a:cubicBezTo>
                        <a:pt x="2646361" y="162676"/>
                        <a:pt x="2607238" y="236194"/>
                        <a:pt x="2537921" y="257331"/>
                      </a:cubicBezTo>
                      <a:lnTo>
                        <a:pt x="169575" y="980306"/>
                      </a:lnTo>
                      <a:cubicBezTo>
                        <a:pt x="156841" y="984245"/>
                        <a:pt x="143844" y="986083"/>
                        <a:pt x="131241" y="986083"/>
                      </a:cubicBezTo>
                      <a:close/>
                    </a:path>
                  </a:pathLst>
                </a:custGeom>
                <a:solidFill>
                  <a:srgbClr val="59B4D9"/>
                </a:solidFill>
                <a:ln w="131255" cap="flat">
                  <a:noFill/>
                  <a:prstDash val="solid"/>
                  <a:miter/>
                </a:ln>
              </p:spPr>
              <p:txBody>
                <a:bodyPr rtlCol="0" anchor="ctr"/>
                <a:lstStyle/>
                <a:p>
                  <a:endParaRPr lang="en-US"/>
                </a:p>
              </p:txBody>
            </p:sp>
            <p:grpSp>
              <p:nvGrpSpPr>
                <p:cNvPr id="96" name="ACR Build">
                  <a:extLst>
                    <a:ext uri="{FF2B5EF4-FFF2-40B4-BE49-F238E27FC236}">
                      <a16:creationId xmlns:a16="http://schemas.microsoft.com/office/drawing/2014/main" id="{EF4953C3-2579-4C3C-9380-474569758C72}"/>
                    </a:ext>
                  </a:extLst>
                </p:cNvPr>
                <p:cNvGrpSpPr/>
                <p:nvPr/>
              </p:nvGrpSpPr>
              <p:grpSpPr>
                <a:xfrm>
                  <a:off x="681600" y="-519629"/>
                  <a:ext cx="1095950" cy="1095950"/>
                  <a:chOff x="681600" y="-519629"/>
                  <a:chExt cx="1095950" cy="1095950"/>
                </a:xfrm>
                <a:solidFill>
                  <a:schemeClr val="accent1"/>
                </a:solidFill>
              </p:grpSpPr>
              <p:sp>
                <p:nvSpPr>
                  <p:cNvPr id="98" name="Freeform: Shape 97">
                    <a:extLst>
                      <a:ext uri="{FF2B5EF4-FFF2-40B4-BE49-F238E27FC236}">
                        <a16:creationId xmlns:a16="http://schemas.microsoft.com/office/drawing/2014/main" id="{1C1153F2-3040-4446-A2C6-2EB60AFB9298}"/>
                      </a:ext>
                    </a:extLst>
                  </p:cNvPr>
                  <p:cNvSpPr/>
                  <p:nvPr/>
                </p:nvSpPr>
                <p:spPr>
                  <a:xfrm>
                    <a:off x="812883" y="-388346"/>
                    <a:ext cx="833384" cy="833384"/>
                  </a:xfrm>
                  <a:custGeom>
                    <a:avLst/>
                    <a:gdLst>
                      <a:gd name="connsiteX0" fmla="*/ 833385 w 833384"/>
                      <a:gd name="connsiteY0" fmla="*/ 416692 h 833384"/>
                      <a:gd name="connsiteX1" fmla="*/ 416692 w 833384"/>
                      <a:gd name="connsiteY1" fmla="*/ 833384 h 833384"/>
                      <a:gd name="connsiteX2" fmla="*/ 0 w 833384"/>
                      <a:gd name="connsiteY2" fmla="*/ 416692 h 833384"/>
                      <a:gd name="connsiteX3" fmla="*/ 416692 w 833384"/>
                      <a:gd name="connsiteY3" fmla="*/ 0 h 833384"/>
                      <a:gd name="connsiteX4" fmla="*/ 833385 w 833384"/>
                      <a:gd name="connsiteY4" fmla="*/ 416692 h 83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384" h="833384">
                        <a:moveTo>
                          <a:pt x="833385" y="416692"/>
                        </a:moveTo>
                        <a:cubicBezTo>
                          <a:pt x="833385" y="646825"/>
                          <a:pt x="646825" y="833384"/>
                          <a:pt x="416692" y="833384"/>
                        </a:cubicBezTo>
                        <a:cubicBezTo>
                          <a:pt x="186560" y="833384"/>
                          <a:pt x="0" y="646825"/>
                          <a:pt x="0" y="416692"/>
                        </a:cubicBezTo>
                        <a:cubicBezTo>
                          <a:pt x="0" y="186559"/>
                          <a:pt x="186560" y="0"/>
                          <a:pt x="416692" y="0"/>
                        </a:cubicBezTo>
                        <a:cubicBezTo>
                          <a:pt x="646825" y="0"/>
                          <a:pt x="833385" y="186560"/>
                          <a:pt x="833385" y="416692"/>
                        </a:cubicBezTo>
                        <a:close/>
                      </a:path>
                    </a:pathLst>
                  </a:custGeom>
                  <a:solidFill>
                    <a:srgbClr val="0072C6"/>
                  </a:solidFill>
                  <a:ln w="13125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91A53F-4591-4175-A64A-EC5FED28A127}"/>
                      </a:ext>
                    </a:extLst>
                  </p:cNvPr>
                  <p:cNvSpPr/>
                  <p:nvPr/>
                </p:nvSpPr>
                <p:spPr>
                  <a:xfrm>
                    <a:off x="681600" y="-519629"/>
                    <a:ext cx="1095950" cy="1095950"/>
                  </a:xfrm>
                  <a:custGeom>
                    <a:avLst/>
                    <a:gdLst>
                      <a:gd name="connsiteX0" fmla="*/ 547975 w 1095950"/>
                      <a:gd name="connsiteY0" fmla="*/ 131283 h 1095950"/>
                      <a:gd name="connsiteX1" fmla="*/ 964668 w 1095950"/>
                      <a:gd name="connsiteY1" fmla="*/ 547975 h 1095950"/>
                      <a:gd name="connsiteX2" fmla="*/ 547975 w 1095950"/>
                      <a:gd name="connsiteY2" fmla="*/ 964667 h 1095950"/>
                      <a:gd name="connsiteX3" fmla="*/ 131283 w 1095950"/>
                      <a:gd name="connsiteY3" fmla="*/ 547975 h 1095950"/>
                      <a:gd name="connsiteX4" fmla="*/ 547975 w 1095950"/>
                      <a:gd name="connsiteY4" fmla="*/ 131283 h 1095950"/>
                      <a:gd name="connsiteX5" fmla="*/ 547975 w 1095950"/>
                      <a:gd name="connsiteY5" fmla="*/ 0 h 1095950"/>
                      <a:gd name="connsiteX6" fmla="*/ 0 w 1095950"/>
                      <a:gd name="connsiteY6" fmla="*/ 547975 h 1095950"/>
                      <a:gd name="connsiteX7" fmla="*/ 547975 w 1095950"/>
                      <a:gd name="connsiteY7" fmla="*/ 1095950 h 1095950"/>
                      <a:gd name="connsiteX8" fmla="*/ 1095951 w 1095950"/>
                      <a:gd name="connsiteY8" fmla="*/ 547975 h 1095950"/>
                      <a:gd name="connsiteX9" fmla="*/ 547975 w 1095950"/>
                      <a:gd name="connsiteY9" fmla="*/ 0 h 1095950"/>
                      <a:gd name="connsiteX10" fmla="*/ 547975 w 1095950"/>
                      <a:gd name="connsiteY10" fmla="*/ 0 h 10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5950" h="1095950">
                        <a:moveTo>
                          <a:pt x="547975" y="131283"/>
                        </a:moveTo>
                        <a:cubicBezTo>
                          <a:pt x="778114" y="131283"/>
                          <a:pt x="964668" y="317836"/>
                          <a:pt x="964668" y="547975"/>
                        </a:cubicBezTo>
                        <a:cubicBezTo>
                          <a:pt x="964668" y="778114"/>
                          <a:pt x="778114" y="964667"/>
                          <a:pt x="547975" y="964667"/>
                        </a:cubicBezTo>
                        <a:cubicBezTo>
                          <a:pt x="317836" y="964667"/>
                          <a:pt x="131283" y="778114"/>
                          <a:pt x="131283" y="547975"/>
                        </a:cubicBezTo>
                        <a:cubicBezTo>
                          <a:pt x="131283" y="317836"/>
                          <a:pt x="317967" y="131283"/>
                          <a:pt x="547975" y="131283"/>
                        </a:cubicBezTo>
                        <a:moveTo>
                          <a:pt x="547975" y="0"/>
                        </a:moveTo>
                        <a:cubicBezTo>
                          <a:pt x="245893" y="0"/>
                          <a:pt x="0" y="245762"/>
                          <a:pt x="0" y="547975"/>
                        </a:cubicBezTo>
                        <a:cubicBezTo>
                          <a:pt x="0" y="850189"/>
                          <a:pt x="245762" y="1095950"/>
                          <a:pt x="547975" y="1095950"/>
                        </a:cubicBezTo>
                        <a:cubicBezTo>
                          <a:pt x="850189" y="1095950"/>
                          <a:pt x="1095951" y="850189"/>
                          <a:pt x="1095951" y="547975"/>
                        </a:cubicBezTo>
                        <a:cubicBezTo>
                          <a:pt x="1095951" y="245762"/>
                          <a:pt x="850189" y="0"/>
                          <a:pt x="547975" y="0"/>
                        </a:cubicBezTo>
                        <a:lnTo>
                          <a:pt x="547975" y="0"/>
                        </a:lnTo>
                        <a:close/>
                      </a:path>
                    </a:pathLst>
                  </a:custGeom>
                  <a:solidFill>
                    <a:srgbClr val="59B4D9"/>
                  </a:solidFill>
                  <a:ln w="131255" cap="flat">
                    <a:noFill/>
                    <a:prstDash val="solid"/>
                    <a:miter/>
                  </a:ln>
                </p:spPr>
                <p:txBody>
                  <a:bodyPr rtlCol="0" anchor="ctr"/>
                  <a:lstStyle/>
                  <a:p>
                    <a:endParaRPr lang="en-US"/>
                  </a:p>
                </p:txBody>
              </p:sp>
            </p:grpSp>
            <p:sp>
              <p:nvSpPr>
                <p:cNvPr id="97" name="Freeform: Shape 96">
                  <a:extLst>
                    <a:ext uri="{FF2B5EF4-FFF2-40B4-BE49-F238E27FC236}">
                      <a16:creationId xmlns:a16="http://schemas.microsoft.com/office/drawing/2014/main" id="{9FC0003C-A8A2-4E09-AD99-E5130900C8A5}"/>
                    </a:ext>
                  </a:extLst>
                </p:cNvPr>
                <p:cNvSpPr/>
                <p:nvPr/>
              </p:nvSpPr>
              <p:spPr>
                <a:xfrm rot="-4972627">
                  <a:off x="963034" y="-238300"/>
                  <a:ext cx="533280" cy="533280"/>
                </a:xfrm>
                <a:custGeom>
                  <a:avLst/>
                  <a:gdLst>
                    <a:gd name="connsiteX0" fmla="*/ 533281 w 533280"/>
                    <a:gd name="connsiteY0" fmla="*/ 266640 h 533280"/>
                    <a:gd name="connsiteX1" fmla="*/ 266640 w 533280"/>
                    <a:gd name="connsiteY1" fmla="*/ 533281 h 533280"/>
                    <a:gd name="connsiteX2" fmla="*/ 0 w 533280"/>
                    <a:gd name="connsiteY2" fmla="*/ 266640 h 533280"/>
                    <a:gd name="connsiteX3" fmla="*/ 266640 w 533280"/>
                    <a:gd name="connsiteY3" fmla="*/ 0 h 533280"/>
                    <a:gd name="connsiteX4" fmla="*/ 533281 w 533280"/>
                    <a:gd name="connsiteY4" fmla="*/ 266640 h 53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80" h="533280">
                      <a:moveTo>
                        <a:pt x="533281" y="266640"/>
                      </a:moveTo>
                      <a:cubicBezTo>
                        <a:pt x="533281" y="413902"/>
                        <a:pt x="413902" y="533281"/>
                        <a:pt x="266640" y="533281"/>
                      </a:cubicBezTo>
                      <a:cubicBezTo>
                        <a:pt x="119379" y="533281"/>
                        <a:pt x="0" y="413902"/>
                        <a:pt x="0" y="266640"/>
                      </a:cubicBezTo>
                      <a:cubicBezTo>
                        <a:pt x="0" y="119379"/>
                        <a:pt x="119379" y="0"/>
                        <a:pt x="266640" y="0"/>
                      </a:cubicBezTo>
                      <a:cubicBezTo>
                        <a:pt x="413902" y="0"/>
                        <a:pt x="533281" y="119379"/>
                        <a:pt x="533281" y="266640"/>
                      </a:cubicBezTo>
                      <a:close/>
                    </a:path>
                  </a:pathLst>
                </a:custGeom>
                <a:solidFill>
                  <a:srgbClr val="59B4D9"/>
                </a:solidFill>
                <a:ln w="131257" cap="flat">
                  <a:noFill/>
                  <a:prstDash val="solid"/>
                  <a:miter/>
                </a:ln>
              </p:spPr>
              <p:txBody>
                <a:bodyPr rtlCol="0" anchor="ctr"/>
                <a:lstStyle/>
                <a:p>
                  <a:endParaRPr lang="en-US"/>
                </a:p>
              </p:txBody>
            </p:sp>
          </p:grpSp>
          <p:grpSp>
            <p:nvGrpSpPr>
              <p:cNvPr id="82" name="ACR Build">
                <a:extLst>
                  <a:ext uri="{FF2B5EF4-FFF2-40B4-BE49-F238E27FC236}">
                    <a16:creationId xmlns:a16="http://schemas.microsoft.com/office/drawing/2014/main" id="{3D1EDA9C-823C-4708-B806-F112A1ECE854}"/>
                  </a:ext>
                </a:extLst>
              </p:cNvPr>
              <p:cNvGrpSpPr/>
              <p:nvPr/>
            </p:nvGrpSpPr>
            <p:grpSpPr>
              <a:xfrm>
                <a:off x="-1979976" y="3989726"/>
                <a:ext cx="1383049" cy="1580343"/>
                <a:chOff x="3868758" y="-1101081"/>
                <a:chExt cx="3192540" cy="3647960"/>
              </a:xfrm>
              <a:solidFill>
                <a:schemeClr val="accent1"/>
              </a:solidFill>
            </p:grpSpPr>
            <p:sp>
              <p:nvSpPr>
                <p:cNvPr id="88" name="Freeform: Shape 87">
                  <a:extLst>
                    <a:ext uri="{FF2B5EF4-FFF2-40B4-BE49-F238E27FC236}">
                      <a16:creationId xmlns:a16="http://schemas.microsoft.com/office/drawing/2014/main" id="{20D0CBEF-B948-4425-9F7E-DE54A5009AC7}"/>
                    </a:ext>
                  </a:extLst>
                </p:cNvPr>
                <p:cNvSpPr/>
                <p:nvPr/>
              </p:nvSpPr>
              <p:spPr>
                <a:xfrm>
                  <a:off x="3868758" y="-1101081"/>
                  <a:ext cx="2893608" cy="3647960"/>
                </a:xfrm>
                <a:custGeom>
                  <a:avLst/>
                  <a:gdLst>
                    <a:gd name="connsiteX0" fmla="*/ 2893609 w 2893608"/>
                    <a:gd name="connsiteY0" fmla="*/ 839161 h 3647960"/>
                    <a:gd name="connsiteX1" fmla="*/ 2370315 w 2893608"/>
                    <a:gd name="connsiteY1" fmla="*/ 3647961 h 3647960"/>
                    <a:gd name="connsiteX2" fmla="*/ 2448822 w 2893608"/>
                    <a:gd name="connsiteY2" fmla="*/ 1450808 h 3647960"/>
                    <a:gd name="connsiteX3" fmla="*/ 0 w 2893608"/>
                    <a:gd name="connsiteY3" fmla="*/ 687529 h 3647960"/>
                    <a:gd name="connsiteX4" fmla="*/ 228564 w 2893608"/>
                    <a:gd name="connsiteY4" fmla="*/ 0 h 3647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608" h="3647960">
                      <a:moveTo>
                        <a:pt x="2893609" y="839161"/>
                      </a:moveTo>
                      <a:lnTo>
                        <a:pt x="2370315" y="3647961"/>
                      </a:lnTo>
                      <a:lnTo>
                        <a:pt x="2448822" y="1450808"/>
                      </a:lnTo>
                      <a:lnTo>
                        <a:pt x="0" y="687529"/>
                      </a:lnTo>
                      <a:lnTo>
                        <a:pt x="228564" y="0"/>
                      </a:lnTo>
                      <a:close/>
                    </a:path>
                  </a:pathLst>
                </a:custGeom>
                <a:solidFill>
                  <a:srgbClr val="0072C6"/>
                </a:solidFill>
                <a:ln w="13125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DB8A347-CBD9-4B80-A5DF-BDA66BCFB759}"/>
                    </a:ext>
                  </a:extLst>
                </p:cNvPr>
                <p:cNvSpPr/>
                <p:nvPr/>
              </p:nvSpPr>
              <p:spPr>
                <a:xfrm>
                  <a:off x="4131366" y="-931742"/>
                  <a:ext cx="2630958" cy="986082"/>
                </a:xfrm>
                <a:custGeom>
                  <a:avLst/>
                  <a:gdLst>
                    <a:gd name="connsiteX0" fmla="*/ 2499718 w 2630958"/>
                    <a:gd name="connsiteY0" fmla="*/ 986083 h 986082"/>
                    <a:gd name="connsiteX1" fmla="*/ 2625224 w 2630958"/>
                    <a:gd name="connsiteY1" fmla="*/ 892872 h 986082"/>
                    <a:gd name="connsiteX2" fmla="*/ 2537921 w 2630958"/>
                    <a:gd name="connsiteY2" fmla="*/ 728768 h 986082"/>
                    <a:gd name="connsiteX3" fmla="*/ 169575 w 2630958"/>
                    <a:gd name="connsiteY3" fmla="*/ 5793 h 986082"/>
                    <a:gd name="connsiteX4" fmla="*/ 5734 w 2630958"/>
                    <a:gd name="connsiteY4" fmla="*/ 93227 h 986082"/>
                    <a:gd name="connsiteX5" fmla="*/ 93037 w 2630958"/>
                    <a:gd name="connsiteY5" fmla="*/ 257331 h 986082"/>
                    <a:gd name="connsiteX6" fmla="*/ 2461383 w 2630958"/>
                    <a:gd name="connsiteY6" fmla="*/ 980306 h 986082"/>
                    <a:gd name="connsiteX7" fmla="*/ 2499718 w 2630958"/>
                    <a:gd name="connsiteY7" fmla="*/ 986083 h 98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0958" h="986082">
                      <a:moveTo>
                        <a:pt x="2499718" y="986083"/>
                      </a:moveTo>
                      <a:cubicBezTo>
                        <a:pt x="2555907" y="986083"/>
                        <a:pt x="2608026" y="949586"/>
                        <a:pt x="2625224" y="892872"/>
                      </a:cubicBezTo>
                      <a:cubicBezTo>
                        <a:pt x="2646361" y="823423"/>
                        <a:pt x="2607238" y="749905"/>
                        <a:pt x="2537921" y="728768"/>
                      </a:cubicBezTo>
                      <a:lnTo>
                        <a:pt x="169575" y="5793"/>
                      </a:lnTo>
                      <a:cubicBezTo>
                        <a:pt x="100389" y="-15475"/>
                        <a:pt x="26871" y="23647"/>
                        <a:pt x="5734" y="93227"/>
                      </a:cubicBezTo>
                      <a:cubicBezTo>
                        <a:pt x="-15402" y="162676"/>
                        <a:pt x="23720" y="236194"/>
                        <a:pt x="93037" y="257331"/>
                      </a:cubicBezTo>
                      <a:lnTo>
                        <a:pt x="2461383" y="980306"/>
                      </a:lnTo>
                      <a:cubicBezTo>
                        <a:pt x="2474249" y="984245"/>
                        <a:pt x="2487114" y="986083"/>
                        <a:pt x="2499718" y="986083"/>
                      </a:cubicBezTo>
                      <a:close/>
                    </a:path>
                  </a:pathLst>
                </a:custGeom>
                <a:solidFill>
                  <a:srgbClr val="59B4D9"/>
                </a:solidFill>
                <a:ln w="131255" cap="flat">
                  <a:noFill/>
                  <a:prstDash val="solid"/>
                  <a:miter/>
                </a:ln>
              </p:spPr>
              <p:txBody>
                <a:bodyPr rtlCol="0" anchor="ctr"/>
                <a:lstStyle/>
                <a:p>
                  <a:endParaRPr lang="en-US"/>
                </a:p>
              </p:txBody>
            </p:sp>
            <p:grpSp>
              <p:nvGrpSpPr>
                <p:cNvPr id="90" name="ACR Build">
                  <a:extLst>
                    <a:ext uri="{FF2B5EF4-FFF2-40B4-BE49-F238E27FC236}">
                      <a16:creationId xmlns:a16="http://schemas.microsoft.com/office/drawing/2014/main" id="{57F8A28C-A487-4FE8-B72D-C04C051FAB63}"/>
                    </a:ext>
                  </a:extLst>
                </p:cNvPr>
                <p:cNvGrpSpPr/>
                <p:nvPr/>
              </p:nvGrpSpPr>
              <p:grpSpPr>
                <a:xfrm>
                  <a:off x="5965347" y="-519629"/>
                  <a:ext cx="1095950" cy="1095950"/>
                  <a:chOff x="5965347" y="-519629"/>
                  <a:chExt cx="1095950" cy="1095950"/>
                </a:xfrm>
                <a:solidFill>
                  <a:schemeClr val="accent1"/>
                </a:solidFill>
              </p:grpSpPr>
              <p:sp>
                <p:nvSpPr>
                  <p:cNvPr id="92" name="Freeform: Shape 91">
                    <a:extLst>
                      <a:ext uri="{FF2B5EF4-FFF2-40B4-BE49-F238E27FC236}">
                        <a16:creationId xmlns:a16="http://schemas.microsoft.com/office/drawing/2014/main" id="{CC7F3A98-5F58-402A-9FAD-0352D63E818E}"/>
                      </a:ext>
                    </a:extLst>
                  </p:cNvPr>
                  <p:cNvSpPr/>
                  <p:nvPr/>
                </p:nvSpPr>
                <p:spPr>
                  <a:xfrm>
                    <a:off x="6096630" y="-388346"/>
                    <a:ext cx="833384" cy="833384"/>
                  </a:xfrm>
                  <a:custGeom>
                    <a:avLst/>
                    <a:gdLst>
                      <a:gd name="connsiteX0" fmla="*/ 833385 w 833384"/>
                      <a:gd name="connsiteY0" fmla="*/ 416692 h 833384"/>
                      <a:gd name="connsiteX1" fmla="*/ 416692 w 833384"/>
                      <a:gd name="connsiteY1" fmla="*/ 833384 h 833384"/>
                      <a:gd name="connsiteX2" fmla="*/ 0 w 833384"/>
                      <a:gd name="connsiteY2" fmla="*/ 416692 h 833384"/>
                      <a:gd name="connsiteX3" fmla="*/ 416692 w 833384"/>
                      <a:gd name="connsiteY3" fmla="*/ 0 h 833384"/>
                      <a:gd name="connsiteX4" fmla="*/ 833385 w 833384"/>
                      <a:gd name="connsiteY4" fmla="*/ 416692 h 83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384" h="833384">
                        <a:moveTo>
                          <a:pt x="833385" y="416692"/>
                        </a:moveTo>
                        <a:cubicBezTo>
                          <a:pt x="833385" y="646825"/>
                          <a:pt x="646825" y="833384"/>
                          <a:pt x="416692" y="833384"/>
                        </a:cubicBezTo>
                        <a:cubicBezTo>
                          <a:pt x="186560" y="833384"/>
                          <a:pt x="0" y="646825"/>
                          <a:pt x="0" y="416692"/>
                        </a:cubicBezTo>
                        <a:cubicBezTo>
                          <a:pt x="0" y="186559"/>
                          <a:pt x="186560" y="0"/>
                          <a:pt x="416692" y="0"/>
                        </a:cubicBezTo>
                        <a:cubicBezTo>
                          <a:pt x="646825" y="0"/>
                          <a:pt x="833385" y="186560"/>
                          <a:pt x="833385" y="416692"/>
                        </a:cubicBezTo>
                        <a:close/>
                      </a:path>
                    </a:pathLst>
                  </a:custGeom>
                  <a:solidFill>
                    <a:srgbClr val="0072C6"/>
                  </a:solidFill>
                  <a:ln w="13125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070D38CA-921F-4716-8F7B-55E83D9C974C}"/>
                      </a:ext>
                    </a:extLst>
                  </p:cNvPr>
                  <p:cNvSpPr/>
                  <p:nvPr/>
                </p:nvSpPr>
                <p:spPr>
                  <a:xfrm>
                    <a:off x="5965347" y="-519629"/>
                    <a:ext cx="1095950" cy="1095950"/>
                  </a:xfrm>
                  <a:custGeom>
                    <a:avLst/>
                    <a:gdLst>
                      <a:gd name="connsiteX0" fmla="*/ 547975 w 1095950"/>
                      <a:gd name="connsiteY0" fmla="*/ 131283 h 1095950"/>
                      <a:gd name="connsiteX1" fmla="*/ 964667 w 1095950"/>
                      <a:gd name="connsiteY1" fmla="*/ 547975 h 1095950"/>
                      <a:gd name="connsiteX2" fmla="*/ 547975 w 1095950"/>
                      <a:gd name="connsiteY2" fmla="*/ 964667 h 1095950"/>
                      <a:gd name="connsiteX3" fmla="*/ 131283 w 1095950"/>
                      <a:gd name="connsiteY3" fmla="*/ 547975 h 1095950"/>
                      <a:gd name="connsiteX4" fmla="*/ 547975 w 1095950"/>
                      <a:gd name="connsiteY4" fmla="*/ 131283 h 1095950"/>
                      <a:gd name="connsiteX5" fmla="*/ 547975 w 1095950"/>
                      <a:gd name="connsiteY5" fmla="*/ 0 h 1095950"/>
                      <a:gd name="connsiteX6" fmla="*/ 0 w 1095950"/>
                      <a:gd name="connsiteY6" fmla="*/ 547975 h 1095950"/>
                      <a:gd name="connsiteX7" fmla="*/ 547975 w 1095950"/>
                      <a:gd name="connsiteY7" fmla="*/ 1095950 h 1095950"/>
                      <a:gd name="connsiteX8" fmla="*/ 1095950 w 1095950"/>
                      <a:gd name="connsiteY8" fmla="*/ 547975 h 1095950"/>
                      <a:gd name="connsiteX9" fmla="*/ 547975 w 1095950"/>
                      <a:gd name="connsiteY9" fmla="*/ 0 h 1095950"/>
                      <a:gd name="connsiteX10" fmla="*/ 547975 w 1095950"/>
                      <a:gd name="connsiteY10" fmla="*/ 0 h 10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5950" h="1095950">
                        <a:moveTo>
                          <a:pt x="547975" y="131283"/>
                        </a:moveTo>
                        <a:cubicBezTo>
                          <a:pt x="778114" y="131283"/>
                          <a:pt x="964667" y="317836"/>
                          <a:pt x="964667" y="547975"/>
                        </a:cubicBezTo>
                        <a:cubicBezTo>
                          <a:pt x="964667" y="778114"/>
                          <a:pt x="778114" y="964667"/>
                          <a:pt x="547975" y="964667"/>
                        </a:cubicBezTo>
                        <a:cubicBezTo>
                          <a:pt x="317836" y="964667"/>
                          <a:pt x="131283" y="778114"/>
                          <a:pt x="131283" y="547975"/>
                        </a:cubicBezTo>
                        <a:cubicBezTo>
                          <a:pt x="131283" y="317836"/>
                          <a:pt x="317836" y="131283"/>
                          <a:pt x="547975" y="131283"/>
                        </a:cubicBezTo>
                        <a:moveTo>
                          <a:pt x="547975" y="0"/>
                        </a:moveTo>
                        <a:cubicBezTo>
                          <a:pt x="245893" y="0"/>
                          <a:pt x="0" y="245762"/>
                          <a:pt x="0" y="547975"/>
                        </a:cubicBezTo>
                        <a:cubicBezTo>
                          <a:pt x="0" y="850189"/>
                          <a:pt x="245761" y="1095950"/>
                          <a:pt x="547975" y="1095950"/>
                        </a:cubicBezTo>
                        <a:cubicBezTo>
                          <a:pt x="850188" y="1095950"/>
                          <a:pt x="1095950" y="850189"/>
                          <a:pt x="1095950" y="547975"/>
                        </a:cubicBezTo>
                        <a:cubicBezTo>
                          <a:pt x="1095950" y="245762"/>
                          <a:pt x="850057" y="0"/>
                          <a:pt x="547975" y="0"/>
                        </a:cubicBezTo>
                        <a:lnTo>
                          <a:pt x="547975" y="0"/>
                        </a:lnTo>
                        <a:close/>
                      </a:path>
                    </a:pathLst>
                  </a:custGeom>
                  <a:solidFill>
                    <a:srgbClr val="59B4D9"/>
                  </a:solidFill>
                  <a:ln w="131255" cap="flat">
                    <a:noFill/>
                    <a:prstDash val="solid"/>
                    <a:miter/>
                  </a:ln>
                </p:spPr>
                <p:txBody>
                  <a:bodyPr rtlCol="0" anchor="ctr"/>
                  <a:lstStyle/>
                  <a:p>
                    <a:endParaRPr lang="en-US"/>
                  </a:p>
                </p:txBody>
              </p:sp>
            </p:grpSp>
            <p:sp>
              <p:nvSpPr>
                <p:cNvPr id="91" name="Freeform: Shape 90">
                  <a:extLst>
                    <a:ext uri="{FF2B5EF4-FFF2-40B4-BE49-F238E27FC236}">
                      <a16:creationId xmlns:a16="http://schemas.microsoft.com/office/drawing/2014/main" id="{41989456-99B3-400C-8FCB-A2EFF11D58C8}"/>
                    </a:ext>
                  </a:extLst>
                </p:cNvPr>
                <p:cNvSpPr/>
                <p:nvPr/>
              </p:nvSpPr>
              <p:spPr>
                <a:xfrm rot="-427373">
                  <a:off x="6246753" y="-238141"/>
                  <a:ext cx="533280" cy="533280"/>
                </a:xfrm>
                <a:custGeom>
                  <a:avLst/>
                  <a:gdLst>
                    <a:gd name="connsiteX0" fmla="*/ 533281 w 533280"/>
                    <a:gd name="connsiteY0" fmla="*/ 266641 h 533280"/>
                    <a:gd name="connsiteX1" fmla="*/ 266641 w 533280"/>
                    <a:gd name="connsiteY1" fmla="*/ 533281 h 533280"/>
                    <a:gd name="connsiteX2" fmla="*/ 0 w 533280"/>
                    <a:gd name="connsiteY2" fmla="*/ 266641 h 533280"/>
                    <a:gd name="connsiteX3" fmla="*/ 266641 w 533280"/>
                    <a:gd name="connsiteY3" fmla="*/ 0 h 533280"/>
                    <a:gd name="connsiteX4" fmla="*/ 533281 w 533280"/>
                    <a:gd name="connsiteY4" fmla="*/ 266641 h 53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80" h="533280">
                      <a:moveTo>
                        <a:pt x="533281" y="266641"/>
                      </a:moveTo>
                      <a:cubicBezTo>
                        <a:pt x="533281" y="413902"/>
                        <a:pt x="413902" y="533281"/>
                        <a:pt x="266641" y="533281"/>
                      </a:cubicBezTo>
                      <a:cubicBezTo>
                        <a:pt x="119379" y="533281"/>
                        <a:pt x="0" y="413902"/>
                        <a:pt x="0" y="266641"/>
                      </a:cubicBezTo>
                      <a:cubicBezTo>
                        <a:pt x="0" y="119379"/>
                        <a:pt x="119379" y="0"/>
                        <a:pt x="266641" y="0"/>
                      </a:cubicBezTo>
                      <a:cubicBezTo>
                        <a:pt x="413902" y="0"/>
                        <a:pt x="533281" y="119379"/>
                        <a:pt x="533281" y="266641"/>
                      </a:cubicBezTo>
                      <a:close/>
                    </a:path>
                  </a:pathLst>
                </a:custGeom>
                <a:solidFill>
                  <a:srgbClr val="59B4D9"/>
                </a:solidFill>
                <a:ln w="131257" cap="flat">
                  <a:noFill/>
                  <a:prstDash val="solid"/>
                  <a:miter/>
                </a:ln>
              </p:spPr>
              <p:txBody>
                <a:bodyPr rtlCol="0" anchor="ctr"/>
                <a:lstStyle/>
                <a:p>
                  <a:endParaRPr lang="en-US"/>
                </a:p>
              </p:txBody>
            </p:sp>
          </p:grpSp>
          <p:sp>
            <p:nvSpPr>
              <p:cNvPr id="83" name="Freeform: Shape 82">
                <a:extLst>
                  <a:ext uri="{FF2B5EF4-FFF2-40B4-BE49-F238E27FC236}">
                    <a16:creationId xmlns:a16="http://schemas.microsoft.com/office/drawing/2014/main" id="{AA406E2A-091F-47D8-A41C-A83CCCF5DEB2}"/>
                  </a:ext>
                </a:extLst>
              </p:cNvPr>
              <p:cNvSpPr/>
              <p:nvPr/>
            </p:nvSpPr>
            <p:spPr>
              <a:xfrm>
                <a:off x="-2146218" y="3127437"/>
                <a:ext cx="332027" cy="647106"/>
              </a:xfrm>
              <a:custGeom>
                <a:avLst/>
                <a:gdLst>
                  <a:gd name="connsiteX0" fmla="*/ 0 w 766430"/>
                  <a:gd name="connsiteY0" fmla="*/ 0 h 1493737"/>
                  <a:gd name="connsiteX1" fmla="*/ 766430 w 766430"/>
                  <a:gd name="connsiteY1" fmla="*/ 0 h 1493737"/>
                  <a:gd name="connsiteX2" fmla="*/ 766430 w 766430"/>
                  <a:gd name="connsiteY2" fmla="*/ 1493738 h 1493737"/>
                  <a:gd name="connsiteX3" fmla="*/ 0 w 766430"/>
                  <a:gd name="connsiteY3" fmla="*/ 1493738 h 1493737"/>
                </a:gdLst>
                <a:ahLst/>
                <a:cxnLst>
                  <a:cxn ang="0">
                    <a:pos x="connsiteX0" y="connsiteY0"/>
                  </a:cxn>
                  <a:cxn ang="0">
                    <a:pos x="connsiteX1" y="connsiteY1"/>
                  </a:cxn>
                  <a:cxn ang="0">
                    <a:pos x="connsiteX2" y="connsiteY2"/>
                  </a:cxn>
                  <a:cxn ang="0">
                    <a:pos x="connsiteX3" y="connsiteY3"/>
                  </a:cxn>
                </a:cxnLst>
                <a:rect l="l" t="t" r="r" b="b"/>
                <a:pathLst>
                  <a:path w="766430" h="1493737">
                    <a:moveTo>
                      <a:pt x="0" y="0"/>
                    </a:moveTo>
                    <a:lnTo>
                      <a:pt x="766430" y="0"/>
                    </a:lnTo>
                    <a:lnTo>
                      <a:pt x="766430" y="1493738"/>
                    </a:lnTo>
                    <a:lnTo>
                      <a:pt x="0" y="1493738"/>
                    </a:lnTo>
                    <a:close/>
                  </a:path>
                </a:pathLst>
              </a:custGeom>
              <a:solidFill>
                <a:srgbClr val="0072C6"/>
              </a:solidFill>
              <a:ln w="13125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BF9DD09-3338-4558-AD05-3FFB49080A28}"/>
                  </a:ext>
                </a:extLst>
              </p:cNvPr>
              <p:cNvSpPr/>
              <p:nvPr/>
            </p:nvSpPr>
            <p:spPr>
              <a:xfrm>
                <a:off x="-1979976" y="3127437"/>
                <a:ext cx="114145" cy="677533"/>
              </a:xfrm>
              <a:custGeom>
                <a:avLst/>
                <a:gdLst>
                  <a:gd name="connsiteX0" fmla="*/ 0 w 263484"/>
                  <a:gd name="connsiteY0" fmla="*/ 0 h 1563974"/>
                  <a:gd name="connsiteX1" fmla="*/ 263485 w 263484"/>
                  <a:gd name="connsiteY1" fmla="*/ 0 h 1563974"/>
                  <a:gd name="connsiteX2" fmla="*/ 263485 w 263484"/>
                  <a:gd name="connsiteY2" fmla="*/ 1563974 h 1563974"/>
                  <a:gd name="connsiteX3" fmla="*/ 0 w 263484"/>
                  <a:gd name="connsiteY3" fmla="*/ 1563974 h 1563974"/>
                </a:gdLst>
                <a:ahLst/>
                <a:cxnLst>
                  <a:cxn ang="0">
                    <a:pos x="connsiteX0" y="connsiteY0"/>
                  </a:cxn>
                  <a:cxn ang="0">
                    <a:pos x="connsiteX1" y="connsiteY1"/>
                  </a:cxn>
                  <a:cxn ang="0">
                    <a:pos x="connsiteX2" y="connsiteY2"/>
                  </a:cxn>
                  <a:cxn ang="0">
                    <a:pos x="connsiteX3" y="connsiteY3"/>
                  </a:cxn>
                </a:cxnLst>
                <a:rect l="l" t="t" r="r" b="b"/>
                <a:pathLst>
                  <a:path w="263484" h="1563974">
                    <a:moveTo>
                      <a:pt x="0" y="0"/>
                    </a:moveTo>
                    <a:lnTo>
                      <a:pt x="263485" y="0"/>
                    </a:lnTo>
                    <a:lnTo>
                      <a:pt x="263485" y="1563974"/>
                    </a:lnTo>
                    <a:lnTo>
                      <a:pt x="0" y="1563974"/>
                    </a:lnTo>
                    <a:close/>
                  </a:path>
                </a:pathLst>
              </a:custGeom>
              <a:solidFill>
                <a:srgbClr val="59B4D9"/>
              </a:solidFill>
              <a:ln w="13125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599119AA-0FC5-458A-8AA0-FE36DBC026A7}"/>
                  </a:ext>
                </a:extLst>
              </p:cNvPr>
              <p:cNvSpPr/>
              <p:nvPr/>
            </p:nvSpPr>
            <p:spPr>
              <a:xfrm>
                <a:off x="-2389409" y="3691539"/>
                <a:ext cx="787470" cy="787470"/>
              </a:xfrm>
              <a:custGeom>
                <a:avLst/>
                <a:gdLst>
                  <a:gd name="connsiteX0" fmla="*/ 1817744 w 1817744"/>
                  <a:gd name="connsiteY0" fmla="*/ 908872 h 1817744"/>
                  <a:gd name="connsiteX1" fmla="*/ 908872 w 1817744"/>
                  <a:gd name="connsiteY1" fmla="*/ 1817744 h 1817744"/>
                  <a:gd name="connsiteX2" fmla="*/ 0 w 1817744"/>
                  <a:gd name="connsiteY2" fmla="*/ 908872 h 1817744"/>
                  <a:gd name="connsiteX3" fmla="*/ 908872 w 1817744"/>
                  <a:gd name="connsiteY3" fmla="*/ 0 h 1817744"/>
                  <a:gd name="connsiteX4" fmla="*/ 1817744 w 1817744"/>
                  <a:gd name="connsiteY4" fmla="*/ 908872 h 181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7744" h="1817744">
                    <a:moveTo>
                      <a:pt x="1817744" y="908872"/>
                    </a:moveTo>
                    <a:cubicBezTo>
                      <a:pt x="1817744" y="1410828"/>
                      <a:pt x="1410828" y="1817744"/>
                      <a:pt x="908872" y="1817744"/>
                    </a:cubicBezTo>
                    <a:cubicBezTo>
                      <a:pt x="406916" y="1817744"/>
                      <a:pt x="0" y="1410828"/>
                      <a:pt x="0" y="908872"/>
                    </a:cubicBezTo>
                    <a:cubicBezTo>
                      <a:pt x="0" y="406916"/>
                      <a:pt x="406916" y="0"/>
                      <a:pt x="908872" y="0"/>
                    </a:cubicBezTo>
                    <a:cubicBezTo>
                      <a:pt x="1410828" y="0"/>
                      <a:pt x="1817744" y="406916"/>
                      <a:pt x="1817744" y="908872"/>
                    </a:cubicBezTo>
                    <a:close/>
                  </a:path>
                </a:pathLst>
              </a:custGeom>
              <a:solidFill>
                <a:srgbClr val="FFFFFF"/>
              </a:solidFill>
              <a:ln w="13125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0D25AA77-29F6-4358-A32C-A0F2AFF6729E}"/>
                  </a:ext>
                </a:extLst>
              </p:cNvPr>
              <p:cNvSpPr/>
              <p:nvPr/>
            </p:nvSpPr>
            <p:spPr>
              <a:xfrm>
                <a:off x="-2393788" y="3687159"/>
                <a:ext cx="796229" cy="796228"/>
              </a:xfrm>
              <a:custGeom>
                <a:avLst/>
                <a:gdLst>
                  <a:gd name="connsiteX0" fmla="*/ 1837962 w 1837962"/>
                  <a:gd name="connsiteY0" fmla="*/ 918981 h 1837961"/>
                  <a:gd name="connsiteX1" fmla="*/ 918981 w 1837962"/>
                  <a:gd name="connsiteY1" fmla="*/ 1837962 h 1837961"/>
                  <a:gd name="connsiteX2" fmla="*/ 0 w 1837962"/>
                  <a:gd name="connsiteY2" fmla="*/ 918981 h 1837961"/>
                  <a:gd name="connsiteX3" fmla="*/ 918981 w 1837962"/>
                  <a:gd name="connsiteY3" fmla="*/ 0 h 1837961"/>
                  <a:gd name="connsiteX4" fmla="*/ 1837962 w 1837962"/>
                  <a:gd name="connsiteY4" fmla="*/ 918981 h 1837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962" h="1837961">
                    <a:moveTo>
                      <a:pt x="1837962" y="918981"/>
                    </a:moveTo>
                    <a:cubicBezTo>
                      <a:pt x="1837962" y="1426520"/>
                      <a:pt x="1426520" y="1837962"/>
                      <a:pt x="918981" y="1837962"/>
                    </a:cubicBezTo>
                    <a:cubicBezTo>
                      <a:pt x="411442" y="1837962"/>
                      <a:pt x="0" y="1426520"/>
                      <a:pt x="0" y="918981"/>
                    </a:cubicBezTo>
                    <a:cubicBezTo>
                      <a:pt x="0" y="411442"/>
                      <a:pt x="411442" y="0"/>
                      <a:pt x="918981" y="0"/>
                    </a:cubicBezTo>
                    <a:cubicBezTo>
                      <a:pt x="1426520" y="0"/>
                      <a:pt x="1837962" y="411442"/>
                      <a:pt x="1837962" y="918981"/>
                    </a:cubicBezTo>
                    <a:close/>
                  </a:path>
                </a:pathLst>
              </a:custGeom>
              <a:solidFill>
                <a:srgbClr val="7FBA00"/>
              </a:solidFill>
              <a:ln w="13125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F60D01EC-63DB-4A4F-9246-FA4BBD4E0992}"/>
                  </a:ext>
                </a:extLst>
              </p:cNvPr>
              <p:cNvSpPr/>
              <p:nvPr/>
            </p:nvSpPr>
            <p:spPr>
              <a:xfrm>
                <a:off x="-2297331" y="3779181"/>
                <a:ext cx="610309" cy="610423"/>
              </a:xfrm>
              <a:custGeom>
                <a:avLst/>
                <a:gdLst>
                  <a:gd name="connsiteX0" fmla="*/ 131 w 1408797"/>
                  <a:gd name="connsiteY0" fmla="*/ 1228284 h 1409060"/>
                  <a:gd name="connsiteX1" fmla="*/ 131 w 1408797"/>
                  <a:gd name="connsiteY1" fmla="*/ 1232879 h 1409060"/>
                  <a:gd name="connsiteX2" fmla="*/ 3676 w 1408797"/>
                  <a:gd name="connsiteY2" fmla="*/ 1232879 h 1409060"/>
                  <a:gd name="connsiteX3" fmla="*/ 131 w 1408797"/>
                  <a:gd name="connsiteY3" fmla="*/ 1228284 h 1409060"/>
                  <a:gd name="connsiteX4" fmla="*/ 704596 w 1408797"/>
                  <a:gd name="connsiteY4" fmla="*/ 528414 h 1409060"/>
                  <a:gd name="connsiteX5" fmla="*/ 528414 w 1408797"/>
                  <a:gd name="connsiteY5" fmla="*/ 704596 h 1409060"/>
                  <a:gd name="connsiteX6" fmla="*/ 704596 w 1408797"/>
                  <a:gd name="connsiteY6" fmla="*/ 880778 h 1409060"/>
                  <a:gd name="connsiteX7" fmla="*/ 880778 w 1408797"/>
                  <a:gd name="connsiteY7" fmla="*/ 704596 h 1409060"/>
                  <a:gd name="connsiteX8" fmla="*/ 704596 w 1408797"/>
                  <a:gd name="connsiteY8" fmla="*/ 528414 h 1409060"/>
                  <a:gd name="connsiteX9" fmla="*/ 149794 w 1408797"/>
                  <a:gd name="connsiteY9" fmla="*/ 1133891 h 1409060"/>
                  <a:gd name="connsiteX10" fmla="*/ 275169 w 1408797"/>
                  <a:gd name="connsiteY10" fmla="*/ 1259529 h 1409060"/>
                  <a:gd name="connsiteX11" fmla="*/ 448594 w 1408797"/>
                  <a:gd name="connsiteY11" fmla="*/ 1124308 h 1409060"/>
                  <a:gd name="connsiteX12" fmla="*/ 588804 w 1408797"/>
                  <a:gd name="connsiteY12" fmla="*/ 1182597 h 1409060"/>
                  <a:gd name="connsiteX13" fmla="*/ 615717 w 1408797"/>
                  <a:gd name="connsiteY13" fmla="*/ 1400133 h 1409060"/>
                  <a:gd name="connsiteX14" fmla="*/ 704465 w 1408797"/>
                  <a:gd name="connsiteY14" fmla="*/ 1409060 h 1409060"/>
                  <a:gd name="connsiteX15" fmla="*/ 793212 w 1408797"/>
                  <a:gd name="connsiteY15" fmla="*/ 1400133 h 1409060"/>
                  <a:gd name="connsiteX16" fmla="*/ 820125 w 1408797"/>
                  <a:gd name="connsiteY16" fmla="*/ 1182597 h 1409060"/>
                  <a:gd name="connsiteX17" fmla="*/ 960335 w 1408797"/>
                  <a:gd name="connsiteY17" fmla="*/ 1124308 h 1409060"/>
                  <a:gd name="connsiteX18" fmla="*/ 1133760 w 1408797"/>
                  <a:gd name="connsiteY18" fmla="*/ 1259529 h 1409060"/>
                  <a:gd name="connsiteX19" fmla="*/ 1259135 w 1408797"/>
                  <a:gd name="connsiteY19" fmla="*/ 1133891 h 1409060"/>
                  <a:gd name="connsiteX20" fmla="*/ 1123914 w 1408797"/>
                  <a:gd name="connsiteY20" fmla="*/ 960598 h 1409060"/>
                  <a:gd name="connsiteX21" fmla="*/ 1182203 w 1408797"/>
                  <a:gd name="connsiteY21" fmla="*/ 820519 h 1409060"/>
                  <a:gd name="connsiteX22" fmla="*/ 1399871 w 1408797"/>
                  <a:gd name="connsiteY22" fmla="*/ 793212 h 1409060"/>
                  <a:gd name="connsiteX23" fmla="*/ 1408798 w 1408797"/>
                  <a:gd name="connsiteY23" fmla="*/ 704465 h 1409060"/>
                  <a:gd name="connsiteX24" fmla="*/ 1399871 w 1408797"/>
                  <a:gd name="connsiteY24" fmla="*/ 615717 h 1409060"/>
                  <a:gd name="connsiteX25" fmla="*/ 1182335 w 1408797"/>
                  <a:gd name="connsiteY25" fmla="*/ 588542 h 1409060"/>
                  <a:gd name="connsiteX26" fmla="*/ 1124045 w 1408797"/>
                  <a:gd name="connsiteY26" fmla="*/ 448463 h 1409060"/>
                  <a:gd name="connsiteX27" fmla="*/ 1259135 w 1408797"/>
                  <a:gd name="connsiteY27" fmla="*/ 275038 h 1409060"/>
                  <a:gd name="connsiteX28" fmla="*/ 1133760 w 1408797"/>
                  <a:gd name="connsiteY28" fmla="*/ 149663 h 1409060"/>
                  <a:gd name="connsiteX29" fmla="*/ 960335 w 1408797"/>
                  <a:gd name="connsiteY29" fmla="*/ 284753 h 1409060"/>
                  <a:gd name="connsiteX30" fmla="*/ 820125 w 1408797"/>
                  <a:gd name="connsiteY30" fmla="*/ 226463 h 1409060"/>
                  <a:gd name="connsiteX31" fmla="*/ 793212 w 1408797"/>
                  <a:gd name="connsiteY31" fmla="*/ 8927 h 1409060"/>
                  <a:gd name="connsiteX32" fmla="*/ 704465 w 1408797"/>
                  <a:gd name="connsiteY32" fmla="*/ 0 h 1409060"/>
                  <a:gd name="connsiteX33" fmla="*/ 615717 w 1408797"/>
                  <a:gd name="connsiteY33" fmla="*/ 8927 h 1409060"/>
                  <a:gd name="connsiteX34" fmla="*/ 588804 w 1408797"/>
                  <a:gd name="connsiteY34" fmla="*/ 226463 h 1409060"/>
                  <a:gd name="connsiteX35" fmla="*/ 448594 w 1408797"/>
                  <a:gd name="connsiteY35" fmla="*/ 284753 h 1409060"/>
                  <a:gd name="connsiteX36" fmla="*/ 275169 w 1408797"/>
                  <a:gd name="connsiteY36" fmla="*/ 149663 h 1409060"/>
                  <a:gd name="connsiteX37" fmla="*/ 149794 w 1408797"/>
                  <a:gd name="connsiteY37" fmla="*/ 275038 h 1409060"/>
                  <a:gd name="connsiteX38" fmla="*/ 285015 w 1408797"/>
                  <a:gd name="connsiteY38" fmla="*/ 448463 h 1409060"/>
                  <a:gd name="connsiteX39" fmla="*/ 226726 w 1408797"/>
                  <a:gd name="connsiteY39" fmla="*/ 588542 h 1409060"/>
                  <a:gd name="connsiteX40" fmla="*/ 9190 w 1408797"/>
                  <a:gd name="connsiteY40" fmla="*/ 615717 h 1409060"/>
                  <a:gd name="connsiteX41" fmla="*/ 0 w 1408797"/>
                  <a:gd name="connsiteY41" fmla="*/ 704465 h 1409060"/>
                  <a:gd name="connsiteX42" fmla="*/ 8927 w 1408797"/>
                  <a:gd name="connsiteY42" fmla="*/ 793212 h 1409060"/>
                  <a:gd name="connsiteX43" fmla="*/ 226463 w 1408797"/>
                  <a:gd name="connsiteY43" fmla="*/ 820388 h 1409060"/>
                  <a:gd name="connsiteX44" fmla="*/ 284753 w 1408797"/>
                  <a:gd name="connsiteY44" fmla="*/ 960466 h 1409060"/>
                  <a:gd name="connsiteX45" fmla="*/ 704596 w 1408797"/>
                  <a:gd name="connsiteY45" fmla="*/ 1056697 h 1409060"/>
                  <a:gd name="connsiteX46" fmla="*/ 352364 w 1408797"/>
                  <a:gd name="connsiteY46" fmla="*/ 704202 h 1409060"/>
                  <a:gd name="connsiteX47" fmla="*/ 704858 w 1408797"/>
                  <a:gd name="connsiteY47" fmla="*/ 351970 h 1409060"/>
                  <a:gd name="connsiteX48" fmla="*/ 1057091 w 1408797"/>
                  <a:gd name="connsiteY48" fmla="*/ 704465 h 1409060"/>
                  <a:gd name="connsiteX49" fmla="*/ 704596 w 1408797"/>
                  <a:gd name="connsiteY49" fmla="*/ 1056697 h 1409060"/>
                  <a:gd name="connsiteX50" fmla="*/ 704596 w 1408797"/>
                  <a:gd name="connsiteY50" fmla="*/ 1056697 h 140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08797" h="1409060">
                    <a:moveTo>
                      <a:pt x="131" y="1228284"/>
                    </a:moveTo>
                    <a:lnTo>
                      <a:pt x="131" y="1232879"/>
                    </a:lnTo>
                    <a:lnTo>
                      <a:pt x="3676" y="1232879"/>
                    </a:lnTo>
                    <a:lnTo>
                      <a:pt x="131" y="1228284"/>
                    </a:lnTo>
                    <a:close/>
                    <a:moveTo>
                      <a:pt x="704596" y="528414"/>
                    </a:moveTo>
                    <a:cubicBezTo>
                      <a:pt x="607315" y="528414"/>
                      <a:pt x="528414" y="607315"/>
                      <a:pt x="528414" y="704596"/>
                    </a:cubicBezTo>
                    <a:cubicBezTo>
                      <a:pt x="528414" y="801877"/>
                      <a:pt x="607315" y="880778"/>
                      <a:pt x="704596" y="880778"/>
                    </a:cubicBezTo>
                    <a:cubicBezTo>
                      <a:pt x="801877" y="880778"/>
                      <a:pt x="880778" y="801877"/>
                      <a:pt x="880778" y="704596"/>
                    </a:cubicBezTo>
                    <a:cubicBezTo>
                      <a:pt x="880778" y="607184"/>
                      <a:pt x="801877" y="528414"/>
                      <a:pt x="704596" y="528414"/>
                    </a:cubicBezTo>
                    <a:close/>
                    <a:moveTo>
                      <a:pt x="149794" y="1133891"/>
                    </a:moveTo>
                    <a:cubicBezTo>
                      <a:pt x="186291" y="1181153"/>
                      <a:pt x="228170" y="1223032"/>
                      <a:pt x="275169" y="1259529"/>
                    </a:cubicBezTo>
                    <a:lnTo>
                      <a:pt x="448594" y="1124308"/>
                    </a:lnTo>
                    <a:cubicBezTo>
                      <a:pt x="491392" y="1150433"/>
                      <a:pt x="538392" y="1170388"/>
                      <a:pt x="588804" y="1182597"/>
                    </a:cubicBezTo>
                    <a:lnTo>
                      <a:pt x="615717" y="1400133"/>
                    </a:lnTo>
                    <a:cubicBezTo>
                      <a:pt x="645125" y="1404072"/>
                      <a:pt x="674007" y="1409060"/>
                      <a:pt x="704465" y="1409060"/>
                    </a:cubicBezTo>
                    <a:cubicBezTo>
                      <a:pt x="734922" y="1409060"/>
                      <a:pt x="763805" y="1403940"/>
                      <a:pt x="793212" y="1400133"/>
                    </a:cubicBezTo>
                    <a:lnTo>
                      <a:pt x="820125" y="1182597"/>
                    </a:lnTo>
                    <a:cubicBezTo>
                      <a:pt x="870538" y="1170388"/>
                      <a:pt x="917537" y="1150302"/>
                      <a:pt x="960335" y="1124308"/>
                    </a:cubicBezTo>
                    <a:lnTo>
                      <a:pt x="1133760" y="1259529"/>
                    </a:lnTo>
                    <a:cubicBezTo>
                      <a:pt x="1180759" y="1223032"/>
                      <a:pt x="1222770" y="1181153"/>
                      <a:pt x="1259135" y="1133891"/>
                    </a:cubicBezTo>
                    <a:lnTo>
                      <a:pt x="1123914" y="960598"/>
                    </a:lnTo>
                    <a:cubicBezTo>
                      <a:pt x="1150170" y="917668"/>
                      <a:pt x="1170257" y="870800"/>
                      <a:pt x="1182203" y="820519"/>
                    </a:cubicBezTo>
                    <a:lnTo>
                      <a:pt x="1399871" y="793212"/>
                    </a:lnTo>
                    <a:cubicBezTo>
                      <a:pt x="1403809" y="763804"/>
                      <a:pt x="1408798" y="734922"/>
                      <a:pt x="1408798" y="704465"/>
                    </a:cubicBezTo>
                    <a:cubicBezTo>
                      <a:pt x="1408798" y="674007"/>
                      <a:pt x="1403678" y="645125"/>
                      <a:pt x="1399871" y="615717"/>
                    </a:cubicBezTo>
                    <a:lnTo>
                      <a:pt x="1182335" y="588542"/>
                    </a:lnTo>
                    <a:cubicBezTo>
                      <a:pt x="1170388" y="539048"/>
                      <a:pt x="1150695" y="491786"/>
                      <a:pt x="1124045" y="448463"/>
                    </a:cubicBezTo>
                    <a:lnTo>
                      <a:pt x="1259135" y="275038"/>
                    </a:lnTo>
                    <a:cubicBezTo>
                      <a:pt x="1222770" y="228170"/>
                      <a:pt x="1180628" y="186028"/>
                      <a:pt x="1133760" y="149663"/>
                    </a:cubicBezTo>
                    <a:lnTo>
                      <a:pt x="960335" y="284753"/>
                    </a:lnTo>
                    <a:cubicBezTo>
                      <a:pt x="917012" y="258102"/>
                      <a:pt x="869619" y="238410"/>
                      <a:pt x="820125" y="226463"/>
                    </a:cubicBezTo>
                    <a:lnTo>
                      <a:pt x="793212" y="8927"/>
                    </a:lnTo>
                    <a:cubicBezTo>
                      <a:pt x="763805" y="5251"/>
                      <a:pt x="734922" y="0"/>
                      <a:pt x="704465" y="0"/>
                    </a:cubicBezTo>
                    <a:cubicBezTo>
                      <a:pt x="674007" y="0"/>
                      <a:pt x="645125" y="5251"/>
                      <a:pt x="615717" y="8927"/>
                    </a:cubicBezTo>
                    <a:lnTo>
                      <a:pt x="588804" y="226463"/>
                    </a:lnTo>
                    <a:cubicBezTo>
                      <a:pt x="539311" y="238410"/>
                      <a:pt x="492049" y="258102"/>
                      <a:pt x="448594" y="284753"/>
                    </a:cubicBezTo>
                    <a:lnTo>
                      <a:pt x="275169" y="149663"/>
                    </a:lnTo>
                    <a:cubicBezTo>
                      <a:pt x="228301" y="186028"/>
                      <a:pt x="186159" y="228170"/>
                      <a:pt x="149794" y="275038"/>
                    </a:cubicBezTo>
                    <a:lnTo>
                      <a:pt x="285015" y="448463"/>
                    </a:lnTo>
                    <a:cubicBezTo>
                      <a:pt x="258759" y="491392"/>
                      <a:pt x="238673" y="538260"/>
                      <a:pt x="226726" y="588542"/>
                    </a:cubicBezTo>
                    <a:lnTo>
                      <a:pt x="9190" y="615717"/>
                    </a:lnTo>
                    <a:cubicBezTo>
                      <a:pt x="5120" y="645125"/>
                      <a:pt x="0" y="674007"/>
                      <a:pt x="0" y="704465"/>
                    </a:cubicBezTo>
                    <a:cubicBezTo>
                      <a:pt x="0" y="734922"/>
                      <a:pt x="5120" y="763804"/>
                      <a:pt x="8927" y="793212"/>
                    </a:cubicBezTo>
                    <a:lnTo>
                      <a:pt x="226463" y="820388"/>
                    </a:lnTo>
                    <a:cubicBezTo>
                      <a:pt x="238410" y="870538"/>
                      <a:pt x="258496" y="917406"/>
                      <a:pt x="284753" y="960466"/>
                    </a:cubicBezTo>
                    <a:moveTo>
                      <a:pt x="704596" y="1056697"/>
                    </a:moveTo>
                    <a:cubicBezTo>
                      <a:pt x="510035" y="1056697"/>
                      <a:pt x="352232" y="898895"/>
                      <a:pt x="352364" y="704202"/>
                    </a:cubicBezTo>
                    <a:cubicBezTo>
                      <a:pt x="352495" y="509509"/>
                      <a:pt x="510166" y="351838"/>
                      <a:pt x="704858" y="351970"/>
                    </a:cubicBezTo>
                    <a:cubicBezTo>
                      <a:pt x="899420" y="351970"/>
                      <a:pt x="1057222" y="509772"/>
                      <a:pt x="1057091" y="704465"/>
                    </a:cubicBezTo>
                    <a:cubicBezTo>
                      <a:pt x="1057091" y="899157"/>
                      <a:pt x="899289" y="1056828"/>
                      <a:pt x="704596" y="1056697"/>
                    </a:cubicBezTo>
                    <a:lnTo>
                      <a:pt x="704596" y="1056697"/>
                    </a:lnTo>
                    <a:close/>
                  </a:path>
                </a:pathLst>
              </a:custGeom>
              <a:solidFill>
                <a:srgbClr val="FFFFFF"/>
              </a:solidFill>
              <a:ln w="131255" cap="flat">
                <a:noFill/>
                <a:prstDash val="solid"/>
                <a:miter/>
              </a:ln>
            </p:spPr>
            <p:txBody>
              <a:bodyPr rtlCol="0" anchor="ctr"/>
              <a:lstStyle/>
              <a:p>
                <a:endParaRPr lang="en-US"/>
              </a:p>
            </p:txBody>
          </p:sp>
        </p:grpSp>
        <p:pic>
          <p:nvPicPr>
            <p:cNvPr id="80" name="Graphic 79">
              <a:extLst>
                <a:ext uri="{FF2B5EF4-FFF2-40B4-BE49-F238E27FC236}">
                  <a16:creationId xmlns:a16="http://schemas.microsoft.com/office/drawing/2014/main" id="{19230B5D-895E-4148-9621-FDED1EABB70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29746" b="29550"/>
            <a:stretch/>
          </p:blipFill>
          <p:spPr>
            <a:xfrm>
              <a:off x="685800" y="572410"/>
              <a:ext cx="4867275" cy="1981200"/>
            </a:xfrm>
            <a:prstGeom prst="rect">
              <a:avLst/>
            </a:prstGeom>
          </p:spPr>
        </p:pic>
      </p:grpSp>
      <p:pic>
        <p:nvPicPr>
          <p:cNvPr id="110" name="Picture 20" descr="A close up of a device&#10;&#10;Description automatically generated">
            <a:extLst>
              <a:ext uri="{FF2B5EF4-FFF2-40B4-BE49-F238E27FC236}">
                <a16:creationId xmlns:a16="http://schemas.microsoft.com/office/drawing/2014/main" id="{82D29CBB-CBD0-4E8D-85B6-A3BBDE11B3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9776467" y="5180007"/>
            <a:ext cx="1092682" cy="189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Graphic 67">
            <a:extLst>
              <a:ext uri="{FF2B5EF4-FFF2-40B4-BE49-F238E27FC236}">
                <a16:creationId xmlns:a16="http://schemas.microsoft.com/office/drawing/2014/main" id="{324EB281-F01E-4C10-B54D-92DE5D79247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22298" y="7163032"/>
            <a:ext cx="687702" cy="687702"/>
          </a:xfrm>
          <a:prstGeom prst="rect">
            <a:avLst/>
          </a:prstGeom>
        </p:spPr>
      </p:pic>
      <p:pic>
        <p:nvPicPr>
          <p:cNvPr id="111" name="Group 19">
            <a:extLst>
              <a:ext uri="{FF2B5EF4-FFF2-40B4-BE49-F238E27FC236}">
                <a16:creationId xmlns:a16="http://schemas.microsoft.com/office/drawing/2014/main" id="{463A1550-D312-4EBF-BDDD-8DDA6DB7970E}"/>
              </a:ext>
            </a:extLst>
          </p:cNvPr>
          <p:cNvPicPr>
            <a:picLocks noChangeArrowheads="1"/>
          </p:cNvPicPr>
          <p:nvPr/>
        </p:nvPicPr>
        <p:blipFill rotWithShape="1">
          <a:blip r:embed="rId8" cstate="print">
            <a:extLst>
              <a:ext uri="{28A0092B-C50C-407E-A947-70E740481C1C}">
                <a14:useLocalDpi xmlns:a14="http://schemas.microsoft.com/office/drawing/2010/main" val="0"/>
              </a:ext>
            </a:extLst>
          </a:blip>
          <a:srcRect l="-4449" t="-10255" r="47820" b="-5185"/>
          <a:stretch/>
        </p:blipFill>
        <p:spPr bwMode="auto">
          <a:xfrm>
            <a:off x="6682242" y="3257722"/>
            <a:ext cx="517951" cy="3236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263ECF-4117-47BC-BE99-8B11E2B1AF94}"/>
              </a:ext>
            </a:extLst>
          </p:cNvPr>
          <p:cNvSpPr>
            <a:spLocks noGrp="1"/>
          </p:cNvSpPr>
          <p:nvPr>
            <p:ph type="title"/>
          </p:nvPr>
        </p:nvSpPr>
        <p:spPr>
          <a:xfrm>
            <a:off x="76200" y="274639"/>
            <a:ext cx="12115800" cy="1143000"/>
          </a:xfrm>
        </p:spPr>
        <p:txBody>
          <a:bodyPr/>
          <a:lstStyle/>
          <a:p>
            <a:r>
              <a:rPr lang="en-US" dirty="0"/>
              <a:t>On Demand &amp; On the Go</a:t>
            </a:r>
          </a:p>
        </p:txBody>
      </p:sp>
      <p:pic>
        <p:nvPicPr>
          <p:cNvPr id="1026" name="Picture 2">
            <a:extLst>
              <a:ext uri="{FF2B5EF4-FFF2-40B4-BE49-F238E27FC236}">
                <a16:creationId xmlns:a16="http://schemas.microsoft.com/office/drawing/2014/main" id="{F608EBB9-D842-4467-8455-DCCC90068CBE}"/>
              </a:ext>
            </a:extLst>
          </p:cNvPr>
          <p:cNvPicPr>
            <a:picLocks noChangeAspect="1" noChangeArrowheads="1"/>
          </p:cNvPicPr>
          <p:nvPr/>
        </p:nvPicPr>
        <p:blipFill rotWithShape="1">
          <a:blip r:embed="rId9"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l="14575" t="9271" r="15541" b="33471"/>
          <a:stretch/>
        </p:blipFill>
        <p:spPr bwMode="auto">
          <a:xfrm>
            <a:off x="8021583" y="5954108"/>
            <a:ext cx="1122417" cy="91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5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0.00651 3.33333E-6 L 0.97761 -0.00023 C 1.05886 -0.00023 1.08008 0.11458 1.08008 0.20787 L 1.08008 0.41643 " pathEditMode="relative" rAng="0" ptsTypes="AAAA">
                                      <p:cBhvr>
                                        <p:cTn id="6" dur="4000" fill="hold"/>
                                        <p:tgtEl>
                                          <p:spTgt spid="66"/>
                                        </p:tgtEl>
                                        <p:attrNameLst>
                                          <p:attrName>ppt_x</p:attrName>
                                          <p:attrName>ppt_y</p:attrName>
                                        </p:attrNameLst>
                                      </p:cBhvr>
                                      <p:rCtr x="53672" y="20810"/>
                                    </p:animMotion>
                                  </p:childTnLst>
                                </p:cTn>
                              </p:par>
                            </p:childTnLst>
                          </p:cTn>
                        </p:par>
                        <p:par>
                          <p:cTn id="7" fill="hold">
                            <p:stCondLst>
                              <p:cond delay="4000"/>
                            </p:stCondLst>
                            <p:childTnLst>
                              <p:par>
                                <p:cTn id="8" presetID="10" presetClass="exit" presetSubtype="0" fill="hold" nodeType="afterEffect">
                                  <p:stCondLst>
                                    <p:cond delay="0"/>
                                  </p:stCondLst>
                                  <p:childTnLst>
                                    <p:animEffect transition="out" filter="fade">
                                      <p:cBhvr>
                                        <p:cTn id="9" dur="10"/>
                                        <p:tgtEl>
                                          <p:spTgt spid="66"/>
                                        </p:tgtEl>
                                      </p:cBhvr>
                                    </p:animEffect>
                                    <p:set>
                                      <p:cBhvr>
                                        <p:cTn id="10" dur="1" fill="hold">
                                          <p:stCondLst>
                                            <p:cond delay="9"/>
                                          </p:stCondLst>
                                        </p:cTn>
                                        <p:tgtEl>
                                          <p:spTgt spid="6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1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10"/>
                                        <p:tgtEl>
                                          <p:spTgt spid="78"/>
                                        </p:tgtEl>
                                      </p:cBhvr>
                                    </p:animEffect>
                                  </p:childTnLst>
                                </p:cTn>
                              </p:par>
                            </p:childTnLst>
                          </p:cTn>
                        </p:par>
                        <p:par>
                          <p:cTn id="17" fill="hold">
                            <p:stCondLst>
                              <p:cond delay="4010"/>
                            </p:stCondLst>
                            <p:childTnLst>
                              <p:par>
                                <p:cTn id="18" presetID="42" presetClass="path" presetSubtype="0" accel="50000" decel="50000" fill="hold" nodeType="afterEffect">
                                  <p:stCondLst>
                                    <p:cond delay="0"/>
                                  </p:stCondLst>
                                  <p:childTnLst>
                                    <p:animMotion origin="layout" path="M -1.25E-6 4.44444E-6 L -0.00586 -0.91112 " pathEditMode="relative" rAng="0" ptsTypes="AA">
                                      <p:cBhvr>
                                        <p:cTn id="19" dur="2000" fill="hold"/>
                                        <p:tgtEl>
                                          <p:spTgt spid="78"/>
                                        </p:tgtEl>
                                        <p:attrNameLst>
                                          <p:attrName>ppt_x</p:attrName>
                                          <p:attrName>ppt_y</p:attrName>
                                        </p:attrNameLst>
                                      </p:cBhvr>
                                      <p:rCtr x="-299" y="-45556"/>
                                    </p:animMotion>
                                  </p:childTnLst>
                                </p:cTn>
                              </p:par>
                            </p:childTnLst>
                          </p:cTn>
                        </p:par>
                        <p:par>
                          <p:cTn id="20" fill="hold">
                            <p:stCondLst>
                              <p:cond delay="6010"/>
                            </p:stCondLst>
                            <p:childTnLst>
                              <p:par>
                                <p:cTn id="21" presetID="2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wedge">
                                      <p:cBhvr>
                                        <p:cTn id="23" dur="2000"/>
                                        <p:tgtEl>
                                          <p:spTgt spid="110"/>
                                        </p:tgtEl>
                                      </p:cBhvr>
                                    </p:animEffect>
                                  </p:childTnLst>
                                </p:cTn>
                              </p:par>
                            </p:childTnLst>
                          </p:cTn>
                        </p:par>
                        <p:par>
                          <p:cTn id="24" fill="hold">
                            <p:stCondLst>
                              <p:cond delay="8010"/>
                            </p:stCondLst>
                            <p:childTnLst>
                              <p:par>
                                <p:cTn id="25" presetID="2" presetClass="entr" presetSubtype="4" fill="hold" nodeType="afterEffect">
                                  <p:stCondLst>
                                    <p:cond delay="0"/>
                                  </p:stCondLst>
                                  <p:childTnLst>
                                    <p:set>
                                      <p:cBhvr>
                                        <p:cTn id="26" dur="1" fill="hold">
                                          <p:stCondLst>
                                            <p:cond delay="0"/>
                                          </p:stCondLst>
                                        </p:cTn>
                                        <p:tgtEl>
                                          <p:spTgt spid="1026"/>
                                        </p:tgtEl>
                                        <p:attrNameLst>
                                          <p:attrName>style.visibility</p:attrName>
                                        </p:attrNameLst>
                                      </p:cBhvr>
                                      <p:to>
                                        <p:strVal val="visible"/>
                                      </p:to>
                                    </p:set>
                                    <p:anim calcmode="lin" valueType="num">
                                      <p:cBhvr additive="base">
                                        <p:cTn id="27" dur="500" fill="hold"/>
                                        <p:tgtEl>
                                          <p:spTgt spid="1026"/>
                                        </p:tgtEl>
                                        <p:attrNameLst>
                                          <p:attrName>ppt_x</p:attrName>
                                        </p:attrNameLst>
                                      </p:cBhvr>
                                      <p:tavLst>
                                        <p:tav tm="0">
                                          <p:val>
                                            <p:strVal val="#ppt_x"/>
                                          </p:val>
                                        </p:tav>
                                        <p:tav tm="100000">
                                          <p:val>
                                            <p:strVal val="#ppt_x"/>
                                          </p:val>
                                        </p:tav>
                                      </p:tavLst>
                                    </p:anim>
                                    <p:anim calcmode="lin" valueType="num">
                                      <p:cBhvr additive="base">
                                        <p:cTn id="2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4.79167E-6 -4.44444E-6 C 0.01706 -0.09629 0.05144 -0.13842 0.08139 -0.18055 C 0.11107 -0.22361 0.1737 -0.22175 0.17878 -0.25694 C 0.18386 -0.29213 0.18516 -0.31018 0.18737 -0.33287 C 0.18737 -0.3375 0.20261 -0.36921 0.19428 -0.38171 C 0.18451 -0.40231 0.14766 -0.45578 0.14128 -0.47291 C 0.13724 -0.4868 0.14571 -0.50463 0.1474 -0.50925 C 0.15912 -0.52291 0.18855 -0.53888 0.21159 -0.54907 L 0.2892 -0.56064 C 0.303 -0.56597 0.31237 -0.56828 0.31641 -0.57963 C 0.32032 -0.59097 0.30795 -0.60138 0.30495 -0.60972 " pathEditMode="relative" rAng="0" ptsTypes="AAAAAAAAAAA">
                                      <p:cBhvr>
                                        <p:cTn id="32" dur="6750" fill="hold"/>
                                        <p:tgtEl>
                                          <p:spTgt spid="68"/>
                                        </p:tgtEl>
                                        <p:attrNameLst>
                                          <p:attrName>ppt_x</p:attrName>
                                          <p:attrName>ppt_y</p:attrName>
                                        </p:attrNameLst>
                                      </p:cBhvr>
                                      <p:rCtr x="15859" y="-30486"/>
                                    </p:animMotion>
                                  </p:childTnLst>
                                </p:cTn>
                              </p:par>
                              <p:par>
                                <p:cTn id="33" presetID="6" presetClass="emph" presetSubtype="0" fill="hold" nodeType="withEffect">
                                  <p:stCondLst>
                                    <p:cond delay="0"/>
                                  </p:stCondLst>
                                  <p:childTnLst>
                                    <p:animScale>
                                      <p:cBhvr>
                                        <p:cTn id="34" dur="6800" fill="hold"/>
                                        <p:tgtEl>
                                          <p:spTgt spid="68"/>
                                        </p:tgtEl>
                                      </p:cBhvr>
                                      <p:by x="75000" y="75000"/>
                                    </p:animScale>
                                  </p:childTnLst>
                                </p:cTn>
                              </p:par>
                            </p:childTnLst>
                          </p:cTn>
                        </p:par>
                        <p:par>
                          <p:cTn id="35" fill="hold">
                            <p:stCondLst>
                              <p:cond delay="6800"/>
                            </p:stCondLst>
                            <p:childTnLst>
                              <p:par>
                                <p:cTn id="36" presetID="53" presetClass="entr" presetSubtype="16" fill="hold" nodeType="afterEffect">
                                  <p:stCondLst>
                                    <p:cond delay="0"/>
                                  </p:stCondLst>
                                  <p:childTnLst>
                                    <p:set>
                                      <p:cBhvr>
                                        <p:cTn id="37" dur="1" fill="hold">
                                          <p:stCondLst>
                                            <p:cond delay="0"/>
                                          </p:stCondLst>
                                        </p:cTn>
                                        <p:tgtEl>
                                          <p:spTgt spid="111"/>
                                        </p:tgtEl>
                                        <p:attrNameLst>
                                          <p:attrName>style.visibility</p:attrName>
                                        </p:attrNameLst>
                                      </p:cBhvr>
                                      <p:to>
                                        <p:strVal val="visible"/>
                                      </p:to>
                                    </p:set>
                                    <p:anim calcmode="lin" valueType="num">
                                      <p:cBhvr>
                                        <p:cTn id="38" dur="1250" fill="hold"/>
                                        <p:tgtEl>
                                          <p:spTgt spid="111"/>
                                        </p:tgtEl>
                                        <p:attrNameLst>
                                          <p:attrName>ppt_w</p:attrName>
                                        </p:attrNameLst>
                                      </p:cBhvr>
                                      <p:tavLst>
                                        <p:tav tm="0">
                                          <p:val>
                                            <p:fltVal val="0"/>
                                          </p:val>
                                        </p:tav>
                                        <p:tav tm="100000">
                                          <p:val>
                                            <p:strVal val="#ppt_w"/>
                                          </p:val>
                                        </p:tav>
                                      </p:tavLst>
                                    </p:anim>
                                    <p:anim calcmode="lin" valueType="num">
                                      <p:cBhvr>
                                        <p:cTn id="39" dur="1250" fill="hold"/>
                                        <p:tgtEl>
                                          <p:spTgt spid="111"/>
                                        </p:tgtEl>
                                        <p:attrNameLst>
                                          <p:attrName>ppt_h</p:attrName>
                                        </p:attrNameLst>
                                      </p:cBhvr>
                                      <p:tavLst>
                                        <p:tav tm="0">
                                          <p:val>
                                            <p:fltVal val="0"/>
                                          </p:val>
                                        </p:tav>
                                        <p:tav tm="100000">
                                          <p:val>
                                            <p:strVal val="#ppt_h"/>
                                          </p:val>
                                        </p:tav>
                                      </p:tavLst>
                                    </p:anim>
                                    <p:animEffect transition="in" filter="fade">
                                      <p:cBhvr>
                                        <p:cTn id="40" dur="1250"/>
                                        <p:tgtEl>
                                          <p:spTgt spid="111"/>
                                        </p:tgtEl>
                                      </p:cBhvr>
                                    </p:animEffect>
                                  </p:childTnLst>
                                </p:cTn>
                              </p:par>
                              <p:par>
                                <p:cTn id="41" presetID="0" presetClass="path" presetSubtype="0" accel="50000" decel="50000" fill="hold" nodeType="withEffect">
                                  <p:stCondLst>
                                    <p:cond delay="0"/>
                                  </p:stCondLst>
                                  <p:childTnLst>
                                    <p:animMotion origin="layout" path="M 0.02149 -0.03704 C 0.02149 -0.04884 0.01224 -0.06111 0.00768 -0.05694 C 0.00169 -0.05069 0.00274 -0.0081 -8.33333E-7 -1.11111E-6 " pathEditMode="relative" rAng="0" ptsTypes="AAA">
                                      <p:cBhvr>
                                        <p:cTn id="42" dur="1550" fill="hold"/>
                                        <p:tgtEl>
                                          <p:spTgt spid="111"/>
                                        </p:tgtEl>
                                        <p:attrNameLst>
                                          <p:attrName>ppt_x</p:attrName>
                                          <p:attrName>ppt_y</p:attrName>
                                        </p:attrNameLst>
                                      </p:cBhvr>
                                      <p:rCtr x="-1081" y="810"/>
                                    </p:animMotion>
                                  </p:childTnLst>
                                </p:cTn>
                              </p:par>
                            </p:childTnLst>
                          </p:cTn>
                        </p:par>
                        <p:par>
                          <p:cTn id="43" fill="hold">
                            <p:stCondLst>
                              <p:cond delay="8350"/>
                            </p:stCondLst>
                            <p:childTnLst>
                              <p:par>
                                <p:cTn id="44" presetID="0" presetClass="path" presetSubtype="0" accel="50000" decel="50000" fill="hold" nodeType="afterEffect">
                                  <p:stCondLst>
                                    <p:cond delay="0"/>
                                  </p:stCondLst>
                                  <p:childTnLst>
                                    <p:animMotion origin="layout" path="M 0.30495 -0.60972 L 0.30495 -0.60833 L 0.23737 -0.64652 C 0.23308 -0.65416 0.21993 -0.6618 0.22474 -0.6699 C 0.22969 -0.67847 0.23425 -0.67893 0.25417 -0.68888 C 0.27383 -0.6993 0.31849 -0.72338 0.34349 -0.73194 C 0.36823 -0.73912 0.35105 -0.73703 0.38881 -0.73611 C 0.39935 -0.73611 0.42696 -0.74097 0.42566 -0.75046 C 0.42383 -0.76018 0.3948 -0.75671 0.3948 -0.76296 C 0.39428 -0.76967 0.41264 -0.78958 0.42331 -0.78958 C 0.43386 -0.78958 0.45027 -0.77916 0.45639 -0.7912 C 0.4625 -0.803 0.4517 -0.79606 0.44089 -0.80902 " pathEditMode="relative" rAng="0" ptsTypes="AAAAAAAAAAAA">
                                      <p:cBhvr>
                                        <p:cTn id="45" dur="7800" fill="hold"/>
                                        <p:tgtEl>
                                          <p:spTgt spid="68"/>
                                        </p:tgtEl>
                                        <p:attrNameLst>
                                          <p:attrName>ppt_x</p:attrName>
                                          <p:attrName>ppt_y</p:attrName>
                                        </p:attrNameLst>
                                      </p:cBhvr>
                                      <p:rCtr x="3594" y="-9907"/>
                                    </p:animMotion>
                                  </p:childTnLst>
                                </p:cTn>
                              </p:par>
                              <p:par>
                                <p:cTn id="46" presetID="53" presetClass="exit" presetSubtype="32" fill="hold" nodeType="withEffect">
                                  <p:stCondLst>
                                    <p:cond delay="1600"/>
                                  </p:stCondLst>
                                  <p:childTnLst>
                                    <p:anim calcmode="lin" valueType="num">
                                      <p:cBhvr>
                                        <p:cTn id="47" dur="6200"/>
                                        <p:tgtEl>
                                          <p:spTgt spid="68"/>
                                        </p:tgtEl>
                                        <p:attrNameLst>
                                          <p:attrName>ppt_w</p:attrName>
                                        </p:attrNameLst>
                                      </p:cBhvr>
                                      <p:tavLst>
                                        <p:tav tm="0">
                                          <p:val>
                                            <p:strVal val="ppt_w"/>
                                          </p:val>
                                        </p:tav>
                                        <p:tav tm="100000">
                                          <p:val>
                                            <p:fltVal val="0"/>
                                          </p:val>
                                        </p:tav>
                                      </p:tavLst>
                                    </p:anim>
                                    <p:anim calcmode="lin" valueType="num">
                                      <p:cBhvr>
                                        <p:cTn id="48" dur="6200"/>
                                        <p:tgtEl>
                                          <p:spTgt spid="68"/>
                                        </p:tgtEl>
                                        <p:attrNameLst>
                                          <p:attrName>ppt_h</p:attrName>
                                        </p:attrNameLst>
                                      </p:cBhvr>
                                      <p:tavLst>
                                        <p:tav tm="0">
                                          <p:val>
                                            <p:strVal val="ppt_h"/>
                                          </p:val>
                                        </p:tav>
                                        <p:tav tm="100000">
                                          <p:val>
                                            <p:fltVal val="0"/>
                                          </p:val>
                                        </p:tav>
                                      </p:tavLst>
                                    </p:anim>
                                    <p:animEffect transition="out" filter="fade">
                                      <p:cBhvr>
                                        <p:cTn id="49" dur="6200"/>
                                        <p:tgtEl>
                                          <p:spTgt spid="68"/>
                                        </p:tgtEl>
                                      </p:cBhvr>
                                    </p:animEffect>
                                    <p:set>
                                      <p:cBhvr>
                                        <p:cTn id="50" dur="1" fill="hold">
                                          <p:stCondLst>
                                            <p:cond delay="61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D0BEC0B-FE22-4D99-8EE7-AD0DD610A977}"/>
              </a:ext>
            </a:extLst>
          </p:cNvPr>
          <p:cNvSpPr/>
          <p:nvPr/>
        </p:nvSpPr>
        <p:spPr bwMode="auto">
          <a:xfrm>
            <a:off x="0" y="0"/>
            <a:ext cx="12192000" cy="6857026"/>
          </a:xfrm>
          <a:prstGeom prst="rect">
            <a:avLst/>
          </a:prstGeom>
          <a:solidFill>
            <a:srgbClr val="000000">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Title 1">
            <a:extLst>
              <a:ext uri="{FF2B5EF4-FFF2-40B4-BE49-F238E27FC236}">
                <a16:creationId xmlns:a16="http://schemas.microsoft.com/office/drawing/2014/main" id="{E31373AC-48EC-41BA-9D55-8138BE08CF90}"/>
              </a:ext>
            </a:extLst>
          </p:cNvPr>
          <p:cNvSpPr txBox="1">
            <a:spLocks/>
          </p:cNvSpPr>
          <p:nvPr/>
        </p:nvSpPr>
        <p:spPr>
          <a:xfrm>
            <a:off x="3299754" y="1005158"/>
            <a:ext cx="5592493" cy="677108"/>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New Azure Stack Edge</a:t>
            </a:r>
            <a:endParaRPr kumimoji="0" lang="en-US" sz="28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grpSp>
        <p:nvGrpSpPr>
          <p:cNvPr id="5" name="Group 4" descr="Subtitle: Preview, Text: Network add-on(MEC)">
            <a:extLst>
              <a:ext uri="{FF2B5EF4-FFF2-40B4-BE49-F238E27FC236}">
                <a16:creationId xmlns:a16="http://schemas.microsoft.com/office/drawing/2014/main" id="{C229D684-F9B6-4A53-9084-68508C2FE9ED}"/>
              </a:ext>
            </a:extLst>
          </p:cNvPr>
          <p:cNvGrpSpPr/>
          <p:nvPr/>
        </p:nvGrpSpPr>
        <p:grpSpPr>
          <a:xfrm>
            <a:off x="4202973" y="1844229"/>
            <a:ext cx="3768421" cy="544765"/>
            <a:chOff x="4278082" y="5739954"/>
            <a:chExt cx="3768421" cy="544765"/>
          </a:xfrm>
        </p:grpSpPr>
        <p:sp>
          <p:nvSpPr>
            <p:cNvPr id="12" name="Rectangle 11">
              <a:extLst>
                <a:ext uri="{FF2B5EF4-FFF2-40B4-BE49-F238E27FC236}">
                  <a16:creationId xmlns:a16="http://schemas.microsoft.com/office/drawing/2014/main" id="{173019C7-23A3-4D0C-83FE-99C8B2E351CD}"/>
                </a:ext>
              </a:extLst>
            </p:cNvPr>
            <p:cNvSpPr/>
            <p:nvPr/>
          </p:nvSpPr>
          <p:spPr bwMode="auto">
            <a:xfrm>
              <a:off x="5252725" y="5739954"/>
              <a:ext cx="2793778" cy="5447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Network add-on (MEC)</a:t>
              </a:r>
            </a:p>
          </p:txBody>
        </p:sp>
        <p:sp>
          <p:nvSpPr>
            <p:cNvPr id="14" name="Rectangle 13">
              <a:extLst>
                <a:ext uri="{FF2B5EF4-FFF2-40B4-BE49-F238E27FC236}">
                  <a16:creationId xmlns:a16="http://schemas.microsoft.com/office/drawing/2014/main" id="{12654B55-C7C6-4D81-86D0-B055FC1F1F82}"/>
                </a:ext>
              </a:extLst>
            </p:cNvPr>
            <p:cNvSpPr/>
            <p:nvPr/>
          </p:nvSpPr>
          <p:spPr bwMode="auto">
            <a:xfrm>
              <a:off x="4278082" y="5827670"/>
              <a:ext cx="941926" cy="369332"/>
            </a:xfrm>
            <a:prstGeom prst="rect">
              <a:avLst/>
            </a:prstGeom>
            <a:solidFill>
              <a:schemeClr val="tx1">
                <a:alpha val="10000"/>
              </a:schemeClr>
            </a:solidFill>
            <a:ln w="15875">
              <a:solidFill>
                <a:schemeClr val="tx1">
                  <a:lumMod val="75000"/>
                  <a:lumOff val="25000"/>
                </a:schemeClr>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00" normalizeH="0" baseline="0" noProof="0">
                  <a:ln>
                    <a:noFill/>
                  </a:ln>
                  <a:gradFill>
                    <a:gsLst>
                      <a:gs pos="0">
                        <a:srgbClr val="50E6FF"/>
                      </a:gs>
                      <a:gs pos="100000">
                        <a:srgbClr val="50E6FF"/>
                      </a:gs>
                    </a:gsLst>
                    <a:lin ang="5400000" scaled="0"/>
                  </a:gradFill>
                  <a:effectLst/>
                  <a:uLnTx/>
                  <a:uFillTx/>
                  <a:latin typeface="Segoe UI"/>
                  <a:ea typeface="+mn-ea"/>
                  <a:cs typeface="Segoe UI" pitchFamily="34" charset="0"/>
                </a:rPr>
                <a:t>PREVIEW</a:t>
              </a:r>
            </a:p>
          </p:txBody>
        </p:sp>
      </p:grpSp>
      <p:grpSp>
        <p:nvGrpSpPr>
          <p:cNvPr id="7" name="Group 6" descr="Two images presenting commercial series and rugged series of the new Azure Stack Edge devices">
            <a:extLst>
              <a:ext uri="{FF2B5EF4-FFF2-40B4-BE49-F238E27FC236}">
                <a16:creationId xmlns:a16="http://schemas.microsoft.com/office/drawing/2014/main" id="{82E9BC25-5237-412A-8F70-13329EC3B01F}"/>
              </a:ext>
            </a:extLst>
          </p:cNvPr>
          <p:cNvGrpSpPr/>
          <p:nvPr/>
        </p:nvGrpSpPr>
        <p:grpSpPr>
          <a:xfrm>
            <a:off x="2430887" y="3232803"/>
            <a:ext cx="7330226" cy="2120618"/>
            <a:chOff x="2430887" y="2931861"/>
            <a:chExt cx="7330226" cy="2120618"/>
          </a:xfrm>
        </p:grpSpPr>
        <p:pic>
          <p:nvPicPr>
            <p:cNvPr id="30" name="Picture 29" descr="Data Box Edge">
              <a:extLst>
                <a:ext uri="{FF2B5EF4-FFF2-40B4-BE49-F238E27FC236}">
                  <a16:creationId xmlns:a16="http://schemas.microsoft.com/office/drawing/2014/main" id="{46364624-D5FF-4C01-908B-4DA8DF04979C}"/>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2759308" y="2931861"/>
              <a:ext cx="2975948" cy="1674988"/>
            </a:xfrm>
            <a:prstGeom prst="rect">
              <a:avLst/>
            </a:prstGeom>
            <a:effectLst>
              <a:outerShdw blurRad="76200" dist="12700" dir="8100000" sy="-23000" kx="800400" algn="br" rotWithShape="0">
                <a:prstClr val="black">
                  <a:alpha val="20000"/>
                </a:prstClr>
              </a:outerShdw>
            </a:effectLst>
          </p:spPr>
        </p:pic>
        <p:sp>
          <p:nvSpPr>
            <p:cNvPr id="10" name="Rectangle 9">
              <a:extLst>
                <a:ext uri="{FF2B5EF4-FFF2-40B4-BE49-F238E27FC236}">
                  <a16:creationId xmlns:a16="http://schemas.microsoft.com/office/drawing/2014/main" id="{93DD5A55-CD9B-4F6D-A9C6-2D16016E23A7}"/>
                </a:ext>
              </a:extLst>
            </p:cNvPr>
            <p:cNvSpPr/>
            <p:nvPr/>
          </p:nvSpPr>
          <p:spPr bwMode="auto">
            <a:xfrm>
              <a:off x="2430887" y="4670514"/>
              <a:ext cx="3632790" cy="381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Commercial Series</a:t>
              </a:r>
            </a:p>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 name="Rectangle 10">
              <a:extLst>
                <a:ext uri="{FF2B5EF4-FFF2-40B4-BE49-F238E27FC236}">
                  <a16:creationId xmlns:a16="http://schemas.microsoft.com/office/drawing/2014/main" id="{EDBC81EF-B901-496A-90FA-50B4A6720F81}"/>
                </a:ext>
              </a:extLst>
            </p:cNvPr>
            <p:cNvSpPr/>
            <p:nvPr/>
          </p:nvSpPr>
          <p:spPr bwMode="auto">
            <a:xfrm>
              <a:off x="6128323" y="4670514"/>
              <a:ext cx="3632790" cy="381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Rugged Series</a:t>
              </a:r>
            </a:p>
          </p:txBody>
        </p:sp>
        <p:pic>
          <p:nvPicPr>
            <p:cNvPr id="29" name="Picture 28" descr="Azure rugged">
              <a:extLst>
                <a:ext uri="{FF2B5EF4-FFF2-40B4-BE49-F238E27FC236}">
                  <a16:creationId xmlns:a16="http://schemas.microsoft.com/office/drawing/2014/main" id="{78A961F0-E1DC-419F-9AEF-02892D06A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0018" y="2985627"/>
              <a:ext cx="2835958" cy="1597588"/>
            </a:xfrm>
            <a:prstGeom prst="rect">
              <a:avLst/>
            </a:prstGeom>
            <a:effectLst>
              <a:outerShdw blurRad="76200" dist="12700" dir="8100000" sy="-23000" kx="800400" algn="br" rotWithShape="0">
                <a:prstClr val="black">
                  <a:alpha val="20000"/>
                </a:prstClr>
              </a:outerShdw>
            </a:effectLst>
          </p:spPr>
        </p:pic>
      </p:grpSp>
    </p:spTree>
    <p:extLst>
      <p:ext uri="{BB962C8B-B14F-4D97-AF65-F5344CB8AC3E}">
        <p14:creationId xmlns:p14="http://schemas.microsoft.com/office/powerpoint/2010/main" val="89500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grpId="1" nodeType="withEffect">
                                  <p:stCondLst>
                                    <p:cond delay="0"/>
                                  </p:stCondLst>
                                  <p:childTnLst>
                                    <p:animMotion origin="layout" path="M 0 -3.33333E-6 L 0 0.01898 " pathEditMode="relative" rAng="0" ptsTypes="AA">
                                      <p:cBhvr>
                                        <p:cTn id="9" dur="700" spd="-100000" fill="hold"/>
                                        <p:tgtEl>
                                          <p:spTgt spid="22"/>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100"/>
                                  </p:stCondLst>
                                  <p:childTnLst>
                                    <p:animMotion origin="layout" path="M 1.25E-6 -4.81481E-6 L 1.25E-6 0.01899 " pathEditMode="relative" rAng="0" ptsTypes="AA">
                                      <p:cBhvr>
                                        <p:cTn id="14" dur="700" spd="-100000" fill="hold"/>
                                        <p:tgtEl>
                                          <p:spTgt spid="5"/>
                                        </p:tgtEl>
                                        <p:attrNameLst>
                                          <p:attrName>ppt_x</p:attrName>
                                          <p:attrName>ppt_y</p:attrName>
                                        </p:attrNameLst>
                                      </p:cBhvr>
                                      <p:rCtr x="0" y="949"/>
                                    </p:animMotion>
                                  </p:childTnLst>
                                </p:cTn>
                              </p:par>
                              <p:par>
                                <p:cTn id="15" presetID="10" presetClass="entr" presetSubtype="0" fill="hold" nodeType="withEffect">
                                  <p:stCondLst>
                                    <p:cond delay="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200"/>
                                  </p:stCondLst>
                                  <p:childTnLst>
                                    <p:animMotion origin="layout" path="M 0 4.07407E-6 L 0 0.01898 " pathEditMode="relative" rAng="0" ptsTypes="AA">
                                      <p:cBhvr>
                                        <p:cTn id="19" dur="700" spd="-100000" fill="hold"/>
                                        <p:tgtEl>
                                          <p:spTgt spid="7"/>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11.3|4.6|6.5|2.2"/>
</p:tagLst>
</file>

<file path=ppt/tags/tag2.xml><?xml version="1.0" encoding="utf-8"?>
<p:tagLst xmlns:a="http://schemas.openxmlformats.org/drawingml/2006/main" xmlns:r="http://schemas.openxmlformats.org/officeDocument/2006/relationships" xmlns:p="http://schemas.openxmlformats.org/presentationml/2006/main">
  <p:tag name="TIMING" val="|1.1|1.8|2.1|3.5|2.5|2.4|2|2.2|2.2"/>
</p:tagLst>
</file>

<file path=ppt/tags/tag3.xml><?xml version="1.0" encoding="utf-8"?>
<p:tagLst xmlns:a="http://schemas.openxmlformats.org/drawingml/2006/main" xmlns:r="http://schemas.openxmlformats.org/officeDocument/2006/relationships" xmlns:p="http://schemas.openxmlformats.org/presentationml/2006/main">
  <p:tag name="TIMING" val="|1.1|1.8|2.1|3.5|2.5|2.4|2|2.2|2.2"/>
</p:tagLst>
</file>

<file path=ppt/tags/tag4.xml><?xml version="1.0" encoding="utf-8"?>
<p:tagLst xmlns:a="http://schemas.openxmlformats.org/drawingml/2006/main" xmlns:r="http://schemas.openxmlformats.org/officeDocument/2006/relationships" xmlns:p="http://schemas.openxmlformats.org/presentationml/2006/main">
  <p:tag name="TIMING" val="|1.1|1.8|2.1|3.5|2.5|2.4|2|2.2|2.2"/>
</p:tagLst>
</file>

<file path=ppt/tags/tag5.xml><?xml version="1.0" encoding="utf-8"?>
<p:tagLst xmlns:a="http://schemas.openxmlformats.org/drawingml/2006/main" xmlns:r="http://schemas.openxmlformats.org/officeDocument/2006/relationships" xmlns:p="http://schemas.openxmlformats.org/presentationml/2006/main">
  <p:tag name="TIMING" val="|1.1|1.8|2.1|3.5|2.5|2.4|2|2.2|2.2"/>
</p:tagLst>
</file>

<file path=ppt/theme/theme1.xml><?xml version="1.0" encoding="utf-8"?>
<a:theme xmlns:a="http://schemas.openxmlformats.org/drawingml/2006/main" name="Visual Studio Live! New York 2015">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oudContainersLive19-OSandFxPatching.pptx" id="{55C3D53A-04CC-4758-9A7B-0B5AA5913203}" vid="{BE6FEC2F-1517-4D0D-8AAD-E63AA8F8320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5.xml><?xml version="1.0" encoding="utf-8"?>
<a:theme xmlns:a="http://schemas.openxmlformats.org/drawingml/2006/main" name="4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7AC6B23D-A672-4693-BA01-95E7B94B1810}" vid="{D3D07081-8447-4973-B5D9-EEC5C0873245}"/>
    </a:ext>
  </a:extLst>
</a:theme>
</file>

<file path=ppt/theme/theme6.xml><?xml version="1.0" encoding="utf-8"?>
<a:theme xmlns:a="http://schemas.openxmlformats.org/drawingml/2006/main" name="1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7.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8.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9.xml><?xml version="1.0" encoding="utf-8"?>
<a:theme xmlns:a="http://schemas.openxmlformats.org/drawingml/2006/main" name="TechEd2007-Developer">
  <a:themeElements>
    <a:clrScheme name="Custom 5">
      <a:dk1>
        <a:srgbClr val="000000"/>
      </a:dk1>
      <a:lt1>
        <a:srgbClr val="FFFFFF"/>
      </a:lt1>
      <a:dk2>
        <a:srgbClr val="666666"/>
      </a:dk2>
      <a:lt2>
        <a:srgbClr val="CCCCCC"/>
      </a:lt2>
      <a:accent1>
        <a:srgbClr val="F37720"/>
      </a:accent1>
      <a:accent2>
        <a:srgbClr val="0076BF"/>
      </a:accent2>
      <a:accent3>
        <a:srgbClr val="66CC33"/>
      </a:accent3>
      <a:accent4>
        <a:srgbClr val="FFCC00"/>
      </a:accent4>
      <a:accent5>
        <a:srgbClr val="EE3424"/>
      </a:accent5>
      <a:accent6>
        <a:srgbClr val="FFFFFF"/>
      </a:accent6>
      <a:hlink>
        <a:srgbClr val="F37720"/>
      </a:hlink>
      <a:folHlink>
        <a:srgbClr val="F37720"/>
      </a:folHlink>
    </a:clrScheme>
    <a:fontScheme name="Custom 8">
      <a:majorFont>
        <a:latin typeface="Segoe"/>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9F9F8"/>
        </a:lt1>
        <a:dk2>
          <a:srgbClr val="F37736"/>
        </a:dk2>
        <a:lt2>
          <a:srgbClr val="DDDDDD"/>
        </a:lt2>
        <a:accent1>
          <a:srgbClr val="FEC214"/>
        </a:accent1>
        <a:accent2>
          <a:srgbClr val="A2C83A"/>
        </a:accent2>
        <a:accent3>
          <a:srgbClr val="FBFBFB"/>
        </a:accent3>
        <a:accent4>
          <a:srgbClr val="000000"/>
        </a:accent4>
        <a:accent5>
          <a:srgbClr val="FEDDAA"/>
        </a:accent5>
        <a:accent6>
          <a:srgbClr val="92B534"/>
        </a:accent6>
        <a:hlink>
          <a:srgbClr val="519CD5"/>
        </a:hlink>
        <a:folHlink>
          <a:srgbClr val="A2998A"/>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670f2bc3-833b-4a76-b13f-f7d6db0b8f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523F0DE61C01647AADD57BC023588A4" ma:contentTypeVersion="13" ma:contentTypeDescription="Create a new document." ma:contentTypeScope="" ma:versionID="99654717a8bc8fb49b06452e04c4dfef">
  <xsd:schema xmlns:xsd="http://www.w3.org/2001/XMLSchema" xmlns:xs="http://www.w3.org/2001/XMLSchema" xmlns:p="http://schemas.microsoft.com/office/2006/metadata/properties" xmlns:ns2="670f2bc3-833b-4a76-b13f-f7d6db0b8f4d" xmlns:ns3="80b0474e-37b4-4751-81bc-12d5121181de" targetNamespace="http://schemas.microsoft.com/office/2006/metadata/properties" ma:root="true" ma:fieldsID="30de22918e9e73de3718cf0e1b3d7bd6" ns2:_="" ns3:_="">
    <xsd:import namespace="670f2bc3-833b-4a76-b13f-f7d6db0b8f4d"/>
    <xsd:import namespace="80b0474e-37b4-4751-81bc-12d5121181d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EventHashCode" minOccurs="0"/>
                <xsd:element ref="ns2:MediaServiceGenerationTime" minOccurs="0"/>
                <xsd:element ref="ns2:MediaServiceAutoTags"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0f2bc3-833b-4a76-b13f-f7d6db0b8f4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0b0474e-37b4-4751-81bc-12d5121181d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1795BE-E690-4401-9CE3-59BD186FB1F3}">
  <ds:schemaRefs>
    <ds:schemaRef ds:uri="http://schemas.microsoft.com/office/2006/metadata/properties"/>
    <ds:schemaRef ds:uri="http://purl.org/dc/elements/1.1/"/>
    <ds:schemaRef ds:uri="80b0474e-37b4-4751-81bc-12d5121181de"/>
    <ds:schemaRef ds:uri="http://schemas.openxmlformats.org/package/2006/metadata/core-properties"/>
    <ds:schemaRef ds:uri="http://schemas.microsoft.com/office/2006/documentManagement/types"/>
    <ds:schemaRef ds:uri="http://schemas.microsoft.com/office/infopath/2007/PartnerControls"/>
    <ds:schemaRef ds:uri="http://purl.org/dc/dcmitype/"/>
    <ds:schemaRef ds:uri="670f2bc3-833b-4a76-b13f-f7d6db0b8f4d"/>
    <ds:schemaRef ds:uri="http://www.w3.org/XML/1998/namespace"/>
    <ds:schemaRef ds:uri="http://purl.org/dc/terms/"/>
  </ds:schemaRefs>
</ds:datastoreItem>
</file>

<file path=customXml/itemProps2.xml><?xml version="1.0" encoding="utf-8"?>
<ds:datastoreItem xmlns:ds="http://schemas.openxmlformats.org/officeDocument/2006/customXml" ds:itemID="{3BA4B5BA-1EC0-464F-8C97-4BB4D92C8A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0f2bc3-833b-4a76-b13f-f7d6db0b8f4d"/>
    <ds:schemaRef ds:uri="80b0474e-37b4-4751-81bc-12d5121181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495883-2B57-4C29-95E1-A4A6BE32828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CloudContainersLive19</Template>
  <TotalTime>4237</TotalTime>
  <Words>4557</Words>
  <Application>Microsoft Office PowerPoint</Application>
  <PresentationFormat>Widescreen</PresentationFormat>
  <Paragraphs>931</Paragraphs>
  <Slides>51</Slides>
  <Notes>24</Notes>
  <HiddenSlides>8</HiddenSlides>
  <MMClips>1</MMClips>
  <ScaleCrop>false</ScaleCrop>
  <HeadingPairs>
    <vt:vector size="6" baseType="variant">
      <vt:variant>
        <vt:lpstr>Fonts Used</vt:lpstr>
      </vt:variant>
      <vt:variant>
        <vt:i4>17</vt:i4>
      </vt:variant>
      <vt:variant>
        <vt:lpstr>Theme</vt:lpstr>
      </vt:variant>
      <vt:variant>
        <vt:i4>9</vt:i4>
      </vt:variant>
      <vt:variant>
        <vt:lpstr>Slide Titles</vt:lpstr>
      </vt:variant>
      <vt:variant>
        <vt:i4>51</vt:i4>
      </vt:variant>
    </vt:vector>
  </HeadingPairs>
  <TitlesOfParts>
    <vt:vector size="77" baseType="lpstr">
      <vt:lpstr>Arial</vt:lpstr>
      <vt:lpstr>Arial Bold</vt:lpstr>
      <vt:lpstr>Calibri</vt:lpstr>
      <vt:lpstr>Calibri Light</vt:lpstr>
      <vt:lpstr>Cambria Math</vt:lpstr>
      <vt:lpstr>Consolas</vt:lpstr>
      <vt:lpstr>Final Frontier Old Style</vt:lpstr>
      <vt:lpstr>Lucida Console</vt:lpstr>
      <vt:lpstr>museo-sans-1</vt:lpstr>
      <vt:lpstr>Segoe</vt:lpstr>
      <vt:lpstr>Segoe Semibold</vt:lpstr>
      <vt:lpstr>Segoe UI</vt:lpstr>
      <vt:lpstr>Segoe UI Light</vt:lpstr>
      <vt:lpstr>Segoe UI Semibold</vt:lpstr>
      <vt:lpstr>Segoe UI Semilight</vt:lpstr>
      <vt:lpstr>Times New Roman</vt:lpstr>
      <vt:lpstr>Wingdings</vt:lpstr>
      <vt:lpstr>Visual Studio Live! New York 2015</vt:lpstr>
      <vt:lpstr>Office Theme</vt:lpstr>
      <vt:lpstr>Dynamics 365</vt:lpstr>
      <vt:lpstr>Black Template</vt:lpstr>
      <vt:lpstr>4_Black Template</vt:lpstr>
      <vt:lpstr>1_Black Template</vt:lpstr>
      <vt:lpstr>1_Dynamics 365</vt:lpstr>
      <vt:lpstr>5-50195_Microsoft_Build_Template</vt:lpstr>
      <vt:lpstr>TechEd2007-Developer</vt:lpstr>
      <vt:lpstr>PowerPoint Presentation</vt:lpstr>
      <vt:lpstr>PowerPoint Presentation</vt:lpstr>
      <vt:lpstr>Cloud Native</vt:lpstr>
      <vt:lpstr>What Is Cloud Native?</vt:lpstr>
      <vt:lpstr>Where Is Cloud Native?</vt:lpstr>
      <vt:lpstr>Resources Provisioned On Demand</vt:lpstr>
      <vt:lpstr>PowerPoint Presentation</vt:lpstr>
      <vt:lpstr>On Demand &amp; On the Go</vt:lpstr>
      <vt:lpstr>PowerPoint Presentation</vt:lpstr>
      <vt:lpstr>PowerPoint Presentation</vt:lpstr>
      <vt:lpstr>Azure Arc</vt:lpstr>
      <vt:lpstr>Cloud is…</vt:lpstr>
      <vt:lpstr>Serverless vs. Containers</vt:lpstr>
      <vt:lpstr>Serverless</vt:lpstr>
      <vt:lpstr>Serverless</vt:lpstr>
      <vt:lpstr>Serverless</vt:lpstr>
      <vt:lpstr>PowerPoint Presentation</vt:lpstr>
      <vt:lpstr>Getting To Serverless</vt:lpstr>
      <vt:lpstr>Serverless &amp; Containers</vt:lpstr>
      <vt:lpstr>Teleporting  Containers</vt:lpstr>
      <vt:lpstr>Docker Pull Flow</vt:lpstr>
      <vt:lpstr>Teleport Pull Flow</vt:lpstr>
      <vt:lpstr>Teleporting  Containers</vt:lpstr>
      <vt:lpstr>Why Cloud Native? </vt:lpstr>
      <vt:lpstr>Container Orchestration &amp; Reliability</vt:lpstr>
      <vt:lpstr>Orchestration Provides Infrastructure Resiliency </vt:lpstr>
      <vt:lpstr>Apology Based Computing</vt:lpstr>
      <vt:lpstr>Inventory and Forklifts</vt:lpstr>
      <vt:lpstr>Guessing and Partial Knowledge</vt:lpstr>
      <vt:lpstr>Memories and Sharing</vt:lpstr>
      <vt:lpstr>Screw-Ups and Apologies</vt:lpstr>
      <vt:lpstr>It’s OK to be Decisive and Wrong</vt:lpstr>
      <vt:lpstr>PowerPoint Presentation</vt:lpstr>
      <vt:lpstr>PowerPoint Presentation</vt:lpstr>
      <vt:lpstr>Choice…</vt:lpstr>
      <vt:lpstr>Cloud Native Enables Choice</vt:lpstr>
      <vt:lpstr>PowerPoint Presentation</vt:lpstr>
      <vt:lpstr>Build, Test, Deploy</vt:lpstr>
      <vt:lpstr>Security Boundaries</vt:lpstr>
      <vt:lpstr>Post Development</vt:lpstr>
      <vt:lpstr>Container Patching</vt:lpstr>
      <vt:lpstr>Container OS &amp; Framework Patching</vt:lpstr>
      <vt:lpstr>Demoing Base Image Updates</vt:lpstr>
      <vt:lpstr>Demo</vt:lpstr>
      <vt:lpstr>PowerPoint Presentation</vt:lpstr>
      <vt:lpstr>Additional Elements</vt:lpstr>
      <vt:lpstr>Azure Dev Spaces Iterative Kubernetes development for teams</vt:lpstr>
      <vt:lpstr>Cloud Native Is</vt:lpstr>
      <vt:lpstr>Best support for your enterprise need </vt:lpstr>
      <vt:lpstr>Thank You</vt:lpstr>
      <vt:lpstr>PowerPoint Presentation</vt:lpstr>
    </vt:vector>
  </TitlesOfParts>
  <Company>1105 Media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Lasker</dc:creator>
  <cp:lastModifiedBy>Steve Lasker</cp:lastModifiedBy>
  <cp:revision>19</cp:revision>
  <dcterms:created xsi:type="dcterms:W3CDTF">2019-11-12T20:10:06Z</dcterms:created>
  <dcterms:modified xsi:type="dcterms:W3CDTF">2019-11-16T19:16:20Z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2019-10-31T17:50:05.5253255Z</vt:lpwstr>
  </property>
  <property fmtid="{D5CDD505-2E9C-101B-9397-08002B2CF9AE}" pid="5" name="MSIP_Label_f42aa342-8706-4288-bd11-ebb85995028c_Name">
    <vt:lpwstr>General</vt:lpwstr>
  </property>
  <property fmtid="{D5CDD505-2E9C-101B-9397-08002B2CF9AE}" pid="6" name="MSIP_Label_f42aa342-8706-4288-bd11-ebb85995028c_ActionId">
    <vt:lpwstr>1d5cac6d-7c27-4207-9b0a-a7f9697add75</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0x010100F523F0DE61C01647AADD57BC023588A4</vt:lpwstr>
  </property>
</Properties>
</file>